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9" r:id="rId5"/>
    <p:sldId id="259" r:id="rId6"/>
    <p:sldId id="260" r:id="rId7"/>
    <p:sldId id="270" r:id="rId8"/>
    <p:sldId id="267" r:id="rId9"/>
    <p:sldId id="261" r:id="rId10"/>
    <p:sldId id="262" r:id="rId11"/>
    <p:sldId id="263" r:id="rId12"/>
    <p:sldId id="265" r:id="rId13"/>
    <p:sldId id="264" r:id="rId14"/>
    <p:sldId id="266" r:id="rId15"/>
    <p:sldId id="268" r:id="rId1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5" d="100"/>
          <a:sy n="85" d="100"/>
        </p:scale>
        <p:origin x="59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6566F71-C1BC-4D42-857E-D8103A96512B}"/>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C4DEB8BB-9945-498D-80D6-73A6675FD0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6FD8B00-E7E2-45C6-82FC-953D6C382662}"/>
              </a:ext>
            </a:extLst>
          </p:cNvPr>
          <p:cNvSpPr>
            <a:spLocks noGrp="1"/>
          </p:cNvSpPr>
          <p:nvPr>
            <p:ph type="dt" sz="half" idx="10"/>
          </p:nvPr>
        </p:nvSpPr>
        <p:spPr/>
        <p:txBody>
          <a:bodyPr/>
          <a:lstStyle/>
          <a:p>
            <a:fld id="{423608BA-97B5-4D5A-87BD-F1075F514E42}" type="datetimeFigureOut">
              <a:rPr lang="it-IT" smtClean="0"/>
              <a:t>05/11/2019</a:t>
            </a:fld>
            <a:endParaRPr lang="it-IT"/>
          </a:p>
        </p:txBody>
      </p:sp>
      <p:sp>
        <p:nvSpPr>
          <p:cNvPr id="5" name="Segnaposto piè di pagina 4">
            <a:extLst>
              <a:ext uri="{FF2B5EF4-FFF2-40B4-BE49-F238E27FC236}">
                <a16:creationId xmlns:a16="http://schemas.microsoft.com/office/drawing/2014/main" id="{DE46CF38-F73B-4544-A361-C283057C486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B42B823-766D-4A2D-BC5D-414AE2E4390F}"/>
              </a:ext>
            </a:extLst>
          </p:cNvPr>
          <p:cNvSpPr>
            <a:spLocks noGrp="1"/>
          </p:cNvSpPr>
          <p:nvPr>
            <p:ph type="sldNum" sz="quarter" idx="12"/>
          </p:nvPr>
        </p:nvSpPr>
        <p:spPr/>
        <p:txBody>
          <a:bodyPr/>
          <a:lstStyle/>
          <a:p>
            <a:fld id="{1E96E640-3B54-44AA-985F-33C4A5113B1C}" type="slidenum">
              <a:rPr lang="it-IT" smtClean="0"/>
              <a:t>‹N›</a:t>
            </a:fld>
            <a:endParaRPr lang="it-IT"/>
          </a:p>
        </p:txBody>
      </p:sp>
    </p:spTree>
    <p:extLst>
      <p:ext uri="{BB962C8B-B14F-4D97-AF65-F5344CB8AC3E}">
        <p14:creationId xmlns:p14="http://schemas.microsoft.com/office/powerpoint/2010/main" val="993951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0C1E358-FB83-491B-B36F-3AEDF32EB18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C1908AB-F82B-4428-ADD6-30B0F0B9878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6FFFEA0-2092-4464-9F00-A2F74713D8DE}"/>
              </a:ext>
            </a:extLst>
          </p:cNvPr>
          <p:cNvSpPr>
            <a:spLocks noGrp="1"/>
          </p:cNvSpPr>
          <p:nvPr>
            <p:ph type="dt" sz="half" idx="10"/>
          </p:nvPr>
        </p:nvSpPr>
        <p:spPr/>
        <p:txBody>
          <a:bodyPr/>
          <a:lstStyle/>
          <a:p>
            <a:fld id="{423608BA-97B5-4D5A-87BD-F1075F514E42}" type="datetimeFigureOut">
              <a:rPr lang="it-IT" smtClean="0"/>
              <a:t>05/11/2019</a:t>
            </a:fld>
            <a:endParaRPr lang="it-IT"/>
          </a:p>
        </p:txBody>
      </p:sp>
      <p:sp>
        <p:nvSpPr>
          <p:cNvPr id="5" name="Segnaposto piè di pagina 4">
            <a:extLst>
              <a:ext uri="{FF2B5EF4-FFF2-40B4-BE49-F238E27FC236}">
                <a16:creationId xmlns:a16="http://schemas.microsoft.com/office/drawing/2014/main" id="{6DBF63A8-8AB7-4A9C-BA7D-D47E8080128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C8700D1-FB42-47BC-8B0E-74E6ED37EEA7}"/>
              </a:ext>
            </a:extLst>
          </p:cNvPr>
          <p:cNvSpPr>
            <a:spLocks noGrp="1"/>
          </p:cNvSpPr>
          <p:nvPr>
            <p:ph type="sldNum" sz="quarter" idx="12"/>
          </p:nvPr>
        </p:nvSpPr>
        <p:spPr/>
        <p:txBody>
          <a:bodyPr/>
          <a:lstStyle/>
          <a:p>
            <a:fld id="{1E96E640-3B54-44AA-985F-33C4A5113B1C}" type="slidenum">
              <a:rPr lang="it-IT" smtClean="0"/>
              <a:t>‹N›</a:t>
            </a:fld>
            <a:endParaRPr lang="it-IT"/>
          </a:p>
        </p:txBody>
      </p:sp>
    </p:spTree>
    <p:extLst>
      <p:ext uri="{BB962C8B-B14F-4D97-AF65-F5344CB8AC3E}">
        <p14:creationId xmlns:p14="http://schemas.microsoft.com/office/powerpoint/2010/main" val="3667025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B1B9E2FC-355E-4A52-8F66-E4E0B5AB18E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8C78AC1-F8A8-47D7-9C69-0E59A14AE72F}"/>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8C1D67C-E314-43AE-BA6C-F77E63E1222B}"/>
              </a:ext>
            </a:extLst>
          </p:cNvPr>
          <p:cNvSpPr>
            <a:spLocks noGrp="1"/>
          </p:cNvSpPr>
          <p:nvPr>
            <p:ph type="dt" sz="half" idx="10"/>
          </p:nvPr>
        </p:nvSpPr>
        <p:spPr/>
        <p:txBody>
          <a:bodyPr/>
          <a:lstStyle/>
          <a:p>
            <a:fld id="{423608BA-97B5-4D5A-87BD-F1075F514E42}" type="datetimeFigureOut">
              <a:rPr lang="it-IT" smtClean="0"/>
              <a:t>05/11/2019</a:t>
            </a:fld>
            <a:endParaRPr lang="it-IT"/>
          </a:p>
        </p:txBody>
      </p:sp>
      <p:sp>
        <p:nvSpPr>
          <p:cNvPr id="5" name="Segnaposto piè di pagina 4">
            <a:extLst>
              <a:ext uri="{FF2B5EF4-FFF2-40B4-BE49-F238E27FC236}">
                <a16:creationId xmlns:a16="http://schemas.microsoft.com/office/drawing/2014/main" id="{A596326C-7E98-4936-9591-B0E0D8DC6C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2D36530-ABD8-4857-8E71-990232374966}"/>
              </a:ext>
            </a:extLst>
          </p:cNvPr>
          <p:cNvSpPr>
            <a:spLocks noGrp="1"/>
          </p:cNvSpPr>
          <p:nvPr>
            <p:ph type="sldNum" sz="quarter" idx="12"/>
          </p:nvPr>
        </p:nvSpPr>
        <p:spPr/>
        <p:txBody>
          <a:bodyPr/>
          <a:lstStyle/>
          <a:p>
            <a:fld id="{1E96E640-3B54-44AA-985F-33C4A5113B1C}" type="slidenum">
              <a:rPr lang="it-IT" smtClean="0"/>
              <a:t>‹N›</a:t>
            </a:fld>
            <a:endParaRPr lang="it-IT"/>
          </a:p>
        </p:txBody>
      </p:sp>
    </p:spTree>
    <p:extLst>
      <p:ext uri="{BB962C8B-B14F-4D97-AF65-F5344CB8AC3E}">
        <p14:creationId xmlns:p14="http://schemas.microsoft.com/office/powerpoint/2010/main" val="2934294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260434-9704-41AD-A178-EBC8244080B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B5C6396-E1AC-46C1-8C15-4533BBF061A1}"/>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971822E-FD64-47BD-B9A1-A3FED7C36376}"/>
              </a:ext>
            </a:extLst>
          </p:cNvPr>
          <p:cNvSpPr>
            <a:spLocks noGrp="1"/>
          </p:cNvSpPr>
          <p:nvPr>
            <p:ph type="dt" sz="half" idx="10"/>
          </p:nvPr>
        </p:nvSpPr>
        <p:spPr/>
        <p:txBody>
          <a:bodyPr/>
          <a:lstStyle/>
          <a:p>
            <a:fld id="{423608BA-97B5-4D5A-87BD-F1075F514E42}" type="datetimeFigureOut">
              <a:rPr lang="it-IT" smtClean="0"/>
              <a:t>05/11/2019</a:t>
            </a:fld>
            <a:endParaRPr lang="it-IT"/>
          </a:p>
        </p:txBody>
      </p:sp>
      <p:sp>
        <p:nvSpPr>
          <p:cNvPr id="5" name="Segnaposto piè di pagina 4">
            <a:extLst>
              <a:ext uri="{FF2B5EF4-FFF2-40B4-BE49-F238E27FC236}">
                <a16:creationId xmlns:a16="http://schemas.microsoft.com/office/drawing/2014/main" id="{2B74F44B-8350-4277-8134-1147D8CA2F3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5761BDB-C29B-4391-ABC2-5336A0094088}"/>
              </a:ext>
            </a:extLst>
          </p:cNvPr>
          <p:cNvSpPr>
            <a:spLocks noGrp="1"/>
          </p:cNvSpPr>
          <p:nvPr>
            <p:ph type="sldNum" sz="quarter" idx="12"/>
          </p:nvPr>
        </p:nvSpPr>
        <p:spPr/>
        <p:txBody>
          <a:bodyPr/>
          <a:lstStyle/>
          <a:p>
            <a:fld id="{1E96E640-3B54-44AA-985F-33C4A5113B1C}" type="slidenum">
              <a:rPr lang="it-IT" smtClean="0"/>
              <a:t>‹N›</a:t>
            </a:fld>
            <a:endParaRPr lang="it-IT"/>
          </a:p>
        </p:txBody>
      </p:sp>
    </p:spTree>
    <p:extLst>
      <p:ext uri="{BB962C8B-B14F-4D97-AF65-F5344CB8AC3E}">
        <p14:creationId xmlns:p14="http://schemas.microsoft.com/office/powerpoint/2010/main" val="3900494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272D513-F69D-4261-AEE6-3A978336ADF8}"/>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CBE97DCB-C18A-4420-A827-2CAC2B231F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AC0D2A91-3C80-4647-80A8-069A59276039}"/>
              </a:ext>
            </a:extLst>
          </p:cNvPr>
          <p:cNvSpPr>
            <a:spLocks noGrp="1"/>
          </p:cNvSpPr>
          <p:nvPr>
            <p:ph type="dt" sz="half" idx="10"/>
          </p:nvPr>
        </p:nvSpPr>
        <p:spPr/>
        <p:txBody>
          <a:bodyPr/>
          <a:lstStyle/>
          <a:p>
            <a:fld id="{423608BA-97B5-4D5A-87BD-F1075F514E42}" type="datetimeFigureOut">
              <a:rPr lang="it-IT" smtClean="0"/>
              <a:t>05/11/2019</a:t>
            </a:fld>
            <a:endParaRPr lang="it-IT"/>
          </a:p>
        </p:txBody>
      </p:sp>
      <p:sp>
        <p:nvSpPr>
          <p:cNvPr id="5" name="Segnaposto piè di pagina 4">
            <a:extLst>
              <a:ext uri="{FF2B5EF4-FFF2-40B4-BE49-F238E27FC236}">
                <a16:creationId xmlns:a16="http://schemas.microsoft.com/office/drawing/2014/main" id="{71F28D09-9A65-4821-8AEC-FE19E93DC80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641E59A-D3BB-4DF7-8CB0-139C2269F4BB}"/>
              </a:ext>
            </a:extLst>
          </p:cNvPr>
          <p:cNvSpPr>
            <a:spLocks noGrp="1"/>
          </p:cNvSpPr>
          <p:nvPr>
            <p:ph type="sldNum" sz="quarter" idx="12"/>
          </p:nvPr>
        </p:nvSpPr>
        <p:spPr/>
        <p:txBody>
          <a:bodyPr/>
          <a:lstStyle/>
          <a:p>
            <a:fld id="{1E96E640-3B54-44AA-985F-33C4A5113B1C}" type="slidenum">
              <a:rPr lang="it-IT" smtClean="0"/>
              <a:t>‹N›</a:t>
            </a:fld>
            <a:endParaRPr lang="it-IT"/>
          </a:p>
        </p:txBody>
      </p:sp>
    </p:spTree>
    <p:extLst>
      <p:ext uri="{BB962C8B-B14F-4D97-AF65-F5344CB8AC3E}">
        <p14:creationId xmlns:p14="http://schemas.microsoft.com/office/powerpoint/2010/main" val="2080355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B03221-6A0E-465C-9B0B-E994439EBF0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5699595-5723-4188-85B3-4E906031D653}"/>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CCE5A90-31F8-4245-9B86-37540091F2C0}"/>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F0F12F01-4E7A-400C-A6AB-C102E1CCCEAE}"/>
              </a:ext>
            </a:extLst>
          </p:cNvPr>
          <p:cNvSpPr>
            <a:spLocks noGrp="1"/>
          </p:cNvSpPr>
          <p:nvPr>
            <p:ph type="dt" sz="half" idx="10"/>
          </p:nvPr>
        </p:nvSpPr>
        <p:spPr/>
        <p:txBody>
          <a:bodyPr/>
          <a:lstStyle/>
          <a:p>
            <a:fld id="{423608BA-97B5-4D5A-87BD-F1075F514E42}" type="datetimeFigureOut">
              <a:rPr lang="it-IT" smtClean="0"/>
              <a:t>05/11/2019</a:t>
            </a:fld>
            <a:endParaRPr lang="it-IT"/>
          </a:p>
        </p:txBody>
      </p:sp>
      <p:sp>
        <p:nvSpPr>
          <p:cNvPr id="6" name="Segnaposto piè di pagina 5">
            <a:extLst>
              <a:ext uri="{FF2B5EF4-FFF2-40B4-BE49-F238E27FC236}">
                <a16:creationId xmlns:a16="http://schemas.microsoft.com/office/drawing/2014/main" id="{66D0A427-BF48-46B4-ACE7-95F83450A8B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AB8A6B7-AC28-4E60-98AC-31AADE54AAA6}"/>
              </a:ext>
            </a:extLst>
          </p:cNvPr>
          <p:cNvSpPr>
            <a:spLocks noGrp="1"/>
          </p:cNvSpPr>
          <p:nvPr>
            <p:ph type="sldNum" sz="quarter" idx="12"/>
          </p:nvPr>
        </p:nvSpPr>
        <p:spPr/>
        <p:txBody>
          <a:bodyPr/>
          <a:lstStyle/>
          <a:p>
            <a:fld id="{1E96E640-3B54-44AA-985F-33C4A5113B1C}" type="slidenum">
              <a:rPr lang="it-IT" smtClean="0"/>
              <a:t>‹N›</a:t>
            </a:fld>
            <a:endParaRPr lang="it-IT"/>
          </a:p>
        </p:txBody>
      </p:sp>
    </p:spTree>
    <p:extLst>
      <p:ext uri="{BB962C8B-B14F-4D97-AF65-F5344CB8AC3E}">
        <p14:creationId xmlns:p14="http://schemas.microsoft.com/office/powerpoint/2010/main" val="15885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AFE0AC-F87A-48EE-BCB5-6AA36DC89B75}"/>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5181E1E5-5073-4FD6-9C1E-04F4B929FF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3381609-9910-4B3C-AC00-48191463C5AE}"/>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9292FF16-B423-4CDC-AAE2-62F6617EA3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3C52BDEE-4A7B-4EF0-87A6-083375D09AB6}"/>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89AD878B-0E26-47D2-8018-5EB5B847B9C5}"/>
              </a:ext>
            </a:extLst>
          </p:cNvPr>
          <p:cNvSpPr>
            <a:spLocks noGrp="1"/>
          </p:cNvSpPr>
          <p:nvPr>
            <p:ph type="dt" sz="half" idx="10"/>
          </p:nvPr>
        </p:nvSpPr>
        <p:spPr/>
        <p:txBody>
          <a:bodyPr/>
          <a:lstStyle/>
          <a:p>
            <a:fld id="{423608BA-97B5-4D5A-87BD-F1075F514E42}" type="datetimeFigureOut">
              <a:rPr lang="it-IT" smtClean="0"/>
              <a:t>05/11/2019</a:t>
            </a:fld>
            <a:endParaRPr lang="it-IT"/>
          </a:p>
        </p:txBody>
      </p:sp>
      <p:sp>
        <p:nvSpPr>
          <p:cNvPr id="8" name="Segnaposto piè di pagina 7">
            <a:extLst>
              <a:ext uri="{FF2B5EF4-FFF2-40B4-BE49-F238E27FC236}">
                <a16:creationId xmlns:a16="http://schemas.microsoft.com/office/drawing/2014/main" id="{1D5E6111-3D13-4787-80E5-91E90957A15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08589A02-EF60-4B07-BC38-85E0F77765A7}"/>
              </a:ext>
            </a:extLst>
          </p:cNvPr>
          <p:cNvSpPr>
            <a:spLocks noGrp="1"/>
          </p:cNvSpPr>
          <p:nvPr>
            <p:ph type="sldNum" sz="quarter" idx="12"/>
          </p:nvPr>
        </p:nvSpPr>
        <p:spPr/>
        <p:txBody>
          <a:bodyPr/>
          <a:lstStyle/>
          <a:p>
            <a:fld id="{1E96E640-3B54-44AA-985F-33C4A5113B1C}" type="slidenum">
              <a:rPr lang="it-IT" smtClean="0"/>
              <a:t>‹N›</a:t>
            </a:fld>
            <a:endParaRPr lang="it-IT"/>
          </a:p>
        </p:txBody>
      </p:sp>
    </p:spTree>
    <p:extLst>
      <p:ext uri="{BB962C8B-B14F-4D97-AF65-F5344CB8AC3E}">
        <p14:creationId xmlns:p14="http://schemas.microsoft.com/office/powerpoint/2010/main" val="2817383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EC94EBF-8AA5-4409-8066-6769A6F97E9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C8ED110E-82D4-487D-89C5-E046FE863521}"/>
              </a:ext>
            </a:extLst>
          </p:cNvPr>
          <p:cNvSpPr>
            <a:spLocks noGrp="1"/>
          </p:cNvSpPr>
          <p:nvPr>
            <p:ph type="dt" sz="half" idx="10"/>
          </p:nvPr>
        </p:nvSpPr>
        <p:spPr/>
        <p:txBody>
          <a:bodyPr/>
          <a:lstStyle/>
          <a:p>
            <a:fld id="{423608BA-97B5-4D5A-87BD-F1075F514E42}" type="datetimeFigureOut">
              <a:rPr lang="it-IT" smtClean="0"/>
              <a:t>05/11/2019</a:t>
            </a:fld>
            <a:endParaRPr lang="it-IT"/>
          </a:p>
        </p:txBody>
      </p:sp>
      <p:sp>
        <p:nvSpPr>
          <p:cNvPr id="4" name="Segnaposto piè di pagina 3">
            <a:extLst>
              <a:ext uri="{FF2B5EF4-FFF2-40B4-BE49-F238E27FC236}">
                <a16:creationId xmlns:a16="http://schemas.microsoft.com/office/drawing/2014/main" id="{6BE68A6B-FD27-4A09-AC6A-D71891E2F0FA}"/>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5BA95538-8E7A-461D-80F6-1FE8C8076DD2}"/>
              </a:ext>
            </a:extLst>
          </p:cNvPr>
          <p:cNvSpPr>
            <a:spLocks noGrp="1"/>
          </p:cNvSpPr>
          <p:nvPr>
            <p:ph type="sldNum" sz="quarter" idx="12"/>
          </p:nvPr>
        </p:nvSpPr>
        <p:spPr/>
        <p:txBody>
          <a:bodyPr/>
          <a:lstStyle/>
          <a:p>
            <a:fld id="{1E96E640-3B54-44AA-985F-33C4A5113B1C}" type="slidenum">
              <a:rPr lang="it-IT" smtClean="0"/>
              <a:t>‹N›</a:t>
            </a:fld>
            <a:endParaRPr lang="it-IT"/>
          </a:p>
        </p:txBody>
      </p:sp>
    </p:spTree>
    <p:extLst>
      <p:ext uri="{BB962C8B-B14F-4D97-AF65-F5344CB8AC3E}">
        <p14:creationId xmlns:p14="http://schemas.microsoft.com/office/powerpoint/2010/main" val="2684873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970830F-2C37-4581-83B6-87A5A684517B}"/>
              </a:ext>
            </a:extLst>
          </p:cNvPr>
          <p:cNvSpPr>
            <a:spLocks noGrp="1"/>
          </p:cNvSpPr>
          <p:nvPr>
            <p:ph type="dt" sz="half" idx="10"/>
          </p:nvPr>
        </p:nvSpPr>
        <p:spPr/>
        <p:txBody>
          <a:bodyPr/>
          <a:lstStyle/>
          <a:p>
            <a:fld id="{423608BA-97B5-4D5A-87BD-F1075F514E42}" type="datetimeFigureOut">
              <a:rPr lang="it-IT" smtClean="0"/>
              <a:t>05/11/2019</a:t>
            </a:fld>
            <a:endParaRPr lang="it-IT"/>
          </a:p>
        </p:txBody>
      </p:sp>
      <p:sp>
        <p:nvSpPr>
          <p:cNvPr id="3" name="Segnaposto piè di pagina 2">
            <a:extLst>
              <a:ext uri="{FF2B5EF4-FFF2-40B4-BE49-F238E27FC236}">
                <a16:creationId xmlns:a16="http://schemas.microsoft.com/office/drawing/2014/main" id="{E18D7F4A-4FBA-445B-B92A-D574098C6B6D}"/>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C1EC222-AC2C-45BB-B119-29438FE96DB0}"/>
              </a:ext>
            </a:extLst>
          </p:cNvPr>
          <p:cNvSpPr>
            <a:spLocks noGrp="1"/>
          </p:cNvSpPr>
          <p:nvPr>
            <p:ph type="sldNum" sz="quarter" idx="12"/>
          </p:nvPr>
        </p:nvSpPr>
        <p:spPr/>
        <p:txBody>
          <a:bodyPr/>
          <a:lstStyle/>
          <a:p>
            <a:fld id="{1E96E640-3B54-44AA-985F-33C4A5113B1C}" type="slidenum">
              <a:rPr lang="it-IT" smtClean="0"/>
              <a:t>‹N›</a:t>
            </a:fld>
            <a:endParaRPr lang="it-IT"/>
          </a:p>
        </p:txBody>
      </p:sp>
    </p:spTree>
    <p:extLst>
      <p:ext uri="{BB962C8B-B14F-4D97-AF65-F5344CB8AC3E}">
        <p14:creationId xmlns:p14="http://schemas.microsoft.com/office/powerpoint/2010/main" val="339666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3352920-8028-4C9F-BCF6-D73ED5DE60E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D941CF2-A868-4048-81A6-14EFEA187D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C13F47E-A700-431D-A7C0-EB5902F0DB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406E73B-4D4B-4B54-B531-52C72CE9B270}"/>
              </a:ext>
            </a:extLst>
          </p:cNvPr>
          <p:cNvSpPr>
            <a:spLocks noGrp="1"/>
          </p:cNvSpPr>
          <p:nvPr>
            <p:ph type="dt" sz="half" idx="10"/>
          </p:nvPr>
        </p:nvSpPr>
        <p:spPr/>
        <p:txBody>
          <a:bodyPr/>
          <a:lstStyle/>
          <a:p>
            <a:fld id="{423608BA-97B5-4D5A-87BD-F1075F514E42}" type="datetimeFigureOut">
              <a:rPr lang="it-IT" smtClean="0"/>
              <a:t>05/11/2019</a:t>
            </a:fld>
            <a:endParaRPr lang="it-IT"/>
          </a:p>
        </p:txBody>
      </p:sp>
      <p:sp>
        <p:nvSpPr>
          <p:cNvPr id="6" name="Segnaposto piè di pagina 5">
            <a:extLst>
              <a:ext uri="{FF2B5EF4-FFF2-40B4-BE49-F238E27FC236}">
                <a16:creationId xmlns:a16="http://schemas.microsoft.com/office/drawing/2014/main" id="{4147FBE1-3CFD-4521-B3E6-761DB10E64A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904B1F2C-3A82-4ED5-B359-F980DF9102A7}"/>
              </a:ext>
            </a:extLst>
          </p:cNvPr>
          <p:cNvSpPr>
            <a:spLocks noGrp="1"/>
          </p:cNvSpPr>
          <p:nvPr>
            <p:ph type="sldNum" sz="quarter" idx="12"/>
          </p:nvPr>
        </p:nvSpPr>
        <p:spPr/>
        <p:txBody>
          <a:bodyPr/>
          <a:lstStyle/>
          <a:p>
            <a:fld id="{1E96E640-3B54-44AA-985F-33C4A5113B1C}" type="slidenum">
              <a:rPr lang="it-IT" smtClean="0"/>
              <a:t>‹N›</a:t>
            </a:fld>
            <a:endParaRPr lang="it-IT"/>
          </a:p>
        </p:txBody>
      </p:sp>
    </p:spTree>
    <p:extLst>
      <p:ext uri="{BB962C8B-B14F-4D97-AF65-F5344CB8AC3E}">
        <p14:creationId xmlns:p14="http://schemas.microsoft.com/office/powerpoint/2010/main" val="30607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7EB4A0-FF65-4451-8A3D-8AB60883209F}"/>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26B87DD4-A5F9-4DE7-A29E-C651483D4D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1EF58F4-E171-46D0-8D43-DC1BFF48C1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5977D2B-2112-441D-885C-A54A8EE85D8A}"/>
              </a:ext>
            </a:extLst>
          </p:cNvPr>
          <p:cNvSpPr>
            <a:spLocks noGrp="1"/>
          </p:cNvSpPr>
          <p:nvPr>
            <p:ph type="dt" sz="half" idx="10"/>
          </p:nvPr>
        </p:nvSpPr>
        <p:spPr/>
        <p:txBody>
          <a:bodyPr/>
          <a:lstStyle/>
          <a:p>
            <a:fld id="{423608BA-97B5-4D5A-87BD-F1075F514E42}" type="datetimeFigureOut">
              <a:rPr lang="it-IT" smtClean="0"/>
              <a:t>05/11/2019</a:t>
            </a:fld>
            <a:endParaRPr lang="it-IT"/>
          </a:p>
        </p:txBody>
      </p:sp>
      <p:sp>
        <p:nvSpPr>
          <p:cNvPr id="6" name="Segnaposto piè di pagina 5">
            <a:extLst>
              <a:ext uri="{FF2B5EF4-FFF2-40B4-BE49-F238E27FC236}">
                <a16:creationId xmlns:a16="http://schemas.microsoft.com/office/drawing/2014/main" id="{FF894804-7C64-4E28-863F-89B85DF96A80}"/>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D9886B3-6E78-416E-AD6C-96FB774689F9}"/>
              </a:ext>
            </a:extLst>
          </p:cNvPr>
          <p:cNvSpPr>
            <a:spLocks noGrp="1"/>
          </p:cNvSpPr>
          <p:nvPr>
            <p:ph type="sldNum" sz="quarter" idx="12"/>
          </p:nvPr>
        </p:nvSpPr>
        <p:spPr/>
        <p:txBody>
          <a:bodyPr/>
          <a:lstStyle/>
          <a:p>
            <a:fld id="{1E96E640-3B54-44AA-985F-33C4A5113B1C}" type="slidenum">
              <a:rPr lang="it-IT" smtClean="0"/>
              <a:t>‹N›</a:t>
            </a:fld>
            <a:endParaRPr lang="it-IT"/>
          </a:p>
        </p:txBody>
      </p:sp>
    </p:spTree>
    <p:extLst>
      <p:ext uri="{BB962C8B-B14F-4D97-AF65-F5344CB8AC3E}">
        <p14:creationId xmlns:p14="http://schemas.microsoft.com/office/powerpoint/2010/main" val="16443976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7CD64E9-C074-4A8D-8627-905C7CA9E6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AD6495B-879C-413D-A1B3-49392805FD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755E8B7-8CCC-4E41-8F0E-4FCD4945B5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3608BA-97B5-4D5A-87BD-F1075F514E42}" type="datetimeFigureOut">
              <a:rPr lang="it-IT" smtClean="0"/>
              <a:t>05/11/2019</a:t>
            </a:fld>
            <a:endParaRPr lang="it-IT"/>
          </a:p>
        </p:txBody>
      </p:sp>
      <p:sp>
        <p:nvSpPr>
          <p:cNvPr id="5" name="Segnaposto piè di pagina 4">
            <a:extLst>
              <a:ext uri="{FF2B5EF4-FFF2-40B4-BE49-F238E27FC236}">
                <a16:creationId xmlns:a16="http://schemas.microsoft.com/office/drawing/2014/main" id="{50075E83-A883-4B64-849C-E21DEF2AE1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474E1281-A5FA-4008-83B7-A1BAF5FACA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96E640-3B54-44AA-985F-33C4A5113B1C}" type="slidenum">
              <a:rPr lang="it-IT" smtClean="0"/>
              <a:t>‹N›</a:t>
            </a:fld>
            <a:endParaRPr lang="it-IT"/>
          </a:p>
        </p:txBody>
      </p:sp>
    </p:spTree>
    <p:extLst>
      <p:ext uri="{BB962C8B-B14F-4D97-AF65-F5344CB8AC3E}">
        <p14:creationId xmlns:p14="http://schemas.microsoft.com/office/powerpoint/2010/main" val="17872878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496CF5B-FA2D-4547-AB63-71986E736457}"/>
              </a:ext>
            </a:extLst>
          </p:cNvPr>
          <p:cNvSpPr>
            <a:spLocks noGrp="1"/>
          </p:cNvSpPr>
          <p:nvPr>
            <p:ph type="ctrTitle"/>
          </p:nvPr>
        </p:nvSpPr>
        <p:spPr/>
        <p:txBody>
          <a:bodyPr/>
          <a:lstStyle/>
          <a:p>
            <a:r>
              <a:rPr lang="it-IT" dirty="0"/>
              <a:t>STATUS REPORT IS584</a:t>
            </a:r>
          </a:p>
        </p:txBody>
      </p:sp>
      <p:sp>
        <p:nvSpPr>
          <p:cNvPr id="3" name="Sottotitolo 2">
            <a:extLst>
              <a:ext uri="{FF2B5EF4-FFF2-40B4-BE49-F238E27FC236}">
                <a16:creationId xmlns:a16="http://schemas.microsoft.com/office/drawing/2014/main" id="{CD81C46B-435C-4905-88B3-F92E88EB73E7}"/>
              </a:ext>
            </a:extLst>
          </p:cNvPr>
          <p:cNvSpPr>
            <a:spLocks noGrp="1"/>
          </p:cNvSpPr>
          <p:nvPr>
            <p:ph type="subTitle" idx="1"/>
          </p:nvPr>
        </p:nvSpPr>
        <p:spPr>
          <a:xfrm>
            <a:off x="1524000" y="3602038"/>
            <a:ext cx="9144000" cy="1238903"/>
          </a:xfrm>
        </p:spPr>
        <p:txBody>
          <a:bodyPr/>
          <a:lstStyle/>
          <a:p>
            <a:r>
              <a:rPr lang="en-US" sz="3600" dirty="0">
                <a:ln w="10541" cmpd="sng">
                  <a:noFill/>
                  <a:prstDash val="solid"/>
                </a:ln>
                <a:solidFill>
                  <a:srgbClr val="000099"/>
                </a:solidFill>
                <a:latin typeface="Arial Rounded MT Bold"/>
                <a:cs typeface="Arial Rounded MT Bold"/>
              </a:rPr>
              <a:t>β-decay study of neutron-rich Tl and Pb iso</a:t>
            </a:r>
            <a:r>
              <a:rPr lang="en-GB" sz="3600" dirty="0">
                <a:ln w="10541" cmpd="sng">
                  <a:noFill/>
                  <a:prstDash val="solid"/>
                </a:ln>
                <a:solidFill>
                  <a:srgbClr val="000099"/>
                </a:solidFill>
                <a:latin typeface="Arial Rounded MT Bold"/>
                <a:cs typeface="Arial Rounded MT Bold"/>
              </a:rPr>
              <a:t>topes</a:t>
            </a:r>
            <a:endParaRPr lang="it-IT" sz="3600" dirty="0">
              <a:ln w="10541" cmpd="sng">
                <a:noFill/>
                <a:prstDash val="solid"/>
              </a:ln>
              <a:solidFill>
                <a:srgbClr val="000099"/>
              </a:solidFill>
              <a:latin typeface="Arial Rounded MT Bold"/>
              <a:cs typeface="Arial Rounded MT Bold"/>
            </a:endParaRPr>
          </a:p>
          <a:p>
            <a:endParaRPr lang="it-IT" dirty="0"/>
          </a:p>
        </p:txBody>
      </p:sp>
      <p:sp>
        <p:nvSpPr>
          <p:cNvPr id="4" name="CasellaDiTesto 3">
            <a:extLst>
              <a:ext uri="{FF2B5EF4-FFF2-40B4-BE49-F238E27FC236}">
                <a16:creationId xmlns:a16="http://schemas.microsoft.com/office/drawing/2014/main" id="{C9A5E803-FD5E-4BE1-8533-5116FA83AD33}"/>
              </a:ext>
            </a:extLst>
          </p:cNvPr>
          <p:cNvSpPr txBox="1"/>
          <p:nvPr/>
        </p:nvSpPr>
        <p:spPr>
          <a:xfrm>
            <a:off x="4930588" y="5366305"/>
            <a:ext cx="2585964" cy="369332"/>
          </a:xfrm>
          <a:prstGeom prst="rect">
            <a:avLst/>
          </a:prstGeom>
          <a:noFill/>
        </p:spPr>
        <p:txBody>
          <a:bodyPr wrap="none" rtlCol="0">
            <a:spAutoFit/>
          </a:bodyPr>
          <a:lstStyle/>
          <a:p>
            <a:r>
              <a:rPr lang="it-IT" dirty="0"/>
              <a:t>11 shifts </a:t>
            </a:r>
            <a:r>
              <a:rPr lang="it-IT" dirty="0" err="1"/>
              <a:t>assigned</a:t>
            </a:r>
            <a:r>
              <a:rPr lang="it-IT" dirty="0"/>
              <a:t> in 2013</a:t>
            </a:r>
          </a:p>
        </p:txBody>
      </p:sp>
      <p:sp>
        <p:nvSpPr>
          <p:cNvPr id="5" name="CasellaDiTesto 4">
            <a:extLst>
              <a:ext uri="{FF2B5EF4-FFF2-40B4-BE49-F238E27FC236}">
                <a16:creationId xmlns:a16="http://schemas.microsoft.com/office/drawing/2014/main" id="{5876698F-DF87-4458-A4C2-CF81502E48CA}"/>
              </a:ext>
            </a:extLst>
          </p:cNvPr>
          <p:cNvSpPr txBox="1"/>
          <p:nvPr/>
        </p:nvSpPr>
        <p:spPr>
          <a:xfrm>
            <a:off x="5020235" y="4921624"/>
            <a:ext cx="2805953" cy="369332"/>
          </a:xfrm>
          <a:prstGeom prst="rect">
            <a:avLst/>
          </a:prstGeom>
          <a:noFill/>
        </p:spPr>
        <p:txBody>
          <a:bodyPr wrap="square" rtlCol="0">
            <a:spAutoFit/>
          </a:bodyPr>
          <a:lstStyle/>
          <a:p>
            <a:r>
              <a:rPr lang="it-IT" dirty="0"/>
              <a:t>A. Gottardo, E. Rapisarda</a:t>
            </a:r>
          </a:p>
        </p:txBody>
      </p:sp>
    </p:spTree>
    <p:extLst>
      <p:ext uri="{BB962C8B-B14F-4D97-AF65-F5344CB8AC3E}">
        <p14:creationId xmlns:p14="http://schemas.microsoft.com/office/powerpoint/2010/main" val="546112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E8C6EFF1-1B67-4D0A-B086-45278C2AE22C}"/>
              </a:ext>
            </a:extLst>
          </p:cNvPr>
          <p:cNvSpPr txBox="1"/>
          <p:nvPr/>
        </p:nvSpPr>
        <p:spPr>
          <a:xfrm>
            <a:off x="3297452" y="273019"/>
            <a:ext cx="5080547" cy="646331"/>
          </a:xfrm>
          <a:prstGeom prst="rect">
            <a:avLst/>
          </a:prstGeom>
          <a:noFill/>
        </p:spPr>
        <p:txBody>
          <a:bodyPr wrap="square">
            <a:spAutoFit/>
          </a:bodyPr>
          <a:lstStyle/>
          <a:p>
            <a:pPr>
              <a:defRPr/>
            </a:pPr>
            <a:r>
              <a:rPr lang="it-IT" sz="3600" b="0" dirty="0">
                <a:ln w="10541" cmpd="sng">
                  <a:noFill/>
                  <a:prstDash val="solid"/>
                </a:ln>
                <a:solidFill>
                  <a:srgbClr val="000099"/>
                </a:solidFill>
                <a:latin typeface="Arial Rounded MT Bold"/>
                <a:ea typeface="+mn-ea"/>
                <a:cs typeface="Arial Rounded MT Bold"/>
                <a:sym typeface="Symbol"/>
              </a:rPr>
              <a:t>Beam Time </a:t>
            </a:r>
            <a:r>
              <a:rPr lang="it-IT" sz="3600" dirty="0" err="1">
                <a:ln w="10541" cmpd="sng">
                  <a:noFill/>
                  <a:prstDash val="solid"/>
                </a:ln>
                <a:solidFill>
                  <a:srgbClr val="000099"/>
                </a:solidFill>
                <a:latin typeface="Arial Rounded MT Bold"/>
                <a:cs typeface="Arial Rounded MT Bold"/>
                <a:sym typeface="Symbol"/>
              </a:rPr>
              <a:t>Approval</a:t>
            </a:r>
            <a:endParaRPr lang="it-IT" sz="3600" b="0" baseline="30000" dirty="0">
              <a:ln w="10541" cmpd="sng">
                <a:noFill/>
                <a:prstDash val="solid"/>
              </a:ln>
              <a:solidFill>
                <a:srgbClr val="000099"/>
              </a:solidFill>
              <a:effectLst>
                <a:outerShdw blurRad="38100" dist="38100" dir="2700000" algn="tl">
                  <a:srgbClr val="000000"/>
                </a:outerShdw>
              </a:effectLst>
              <a:latin typeface="Arial Rounded MT Bold"/>
              <a:ea typeface="+mn-ea"/>
              <a:cs typeface="Arial Rounded MT Bold"/>
            </a:endParaRPr>
          </a:p>
        </p:txBody>
      </p:sp>
      <p:graphicFrame>
        <p:nvGraphicFramePr>
          <p:cNvPr id="3" name="Table 4">
            <a:extLst>
              <a:ext uri="{FF2B5EF4-FFF2-40B4-BE49-F238E27FC236}">
                <a16:creationId xmlns:a16="http://schemas.microsoft.com/office/drawing/2014/main" id="{514921A4-F86F-44FB-9A3A-67710623E3CB}"/>
              </a:ext>
            </a:extLst>
          </p:cNvPr>
          <p:cNvGraphicFramePr>
            <a:graphicFrameLocks noGrp="1"/>
          </p:cNvGraphicFramePr>
          <p:nvPr>
            <p:extLst>
              <p:ext uri="{D42A27DB-BD31-4B8C-83A1-F6EECF244321}">
                <p14:modId xmlns:p14="http://schemas.microsoft.com/office/powerpoint/2010/main" val="2948181780"/>
              </p:ext>
            </p:extLst>
          </p:nvPr>
        </p:nvGraphicFramePr>
        <p:xfrm>
          <a:off x="3689444" y="3122305"/>
          <a:ext cx="5572727" cy="2486256"/>
        </p:xfrm>
        <a:graphic>
          <a:graphicData uri="http://schemas.openxmlformats.org/drawingml/2006/table">
            <a:tbl>
              <a:tblPr firstRow="1" firstCol="1" bandRow="1">
                <a:tableStyleId>{5C22544A-7EE6-4342-B048-85BDC9FD1C3A}</a:tableStyleId>
              </a:tblPr>
              <a:tblGrid>
                <a:gridCol w="1360772">
                  <a:extLst>
                    <a:ext uri="{9D8B030D-6E8A-4147-A177-3AD203B41FA5}">
                      <a16:colId xmlns:a16="http://schemas.microsoft.com/office/drawing/2014/main" val="20000"/>
                    </a:ext>
                  </a:extLst>
                </a:gridCol>
                <a:gridCol w="1403985">
                  <a:extLst>
                    <a:ext uri="{9D8B030D-6E8A-4147-A177-3AD203B41FA5}">
                      <a16:colId xmlns:a16="http://schemas.microsoft.com/office/drawing/2014/main" val="20001"/>
                    </a:ext>
                  </a:extLst>
                </a:gridCol>
                <a:gridCol w="718820">
                  <a:extLst>
                    <a:ext uri="{9D8B030D-6E8A-4147-A177-3AD203B41FA5}">
                      <a16:colId xmlns:a16="http://schemas.microsoft.com/office/drawing/2014/main" val="20002"/>
                    </a:ext>
                  </a:extLst>
                </a:gridCol>
                <a:gridCol w="2089150">
                  <a:extLst>
                    <a:ext uri="{9D8B030D-6E8A-4147-A177-3AD203B41FA5}">
                      <a16:colId xmlns:a16="http://schemas.microsoft.com/office/drawing/2014/main" val="20003"/>
                    </a:ext>
                  </a:extLst>
                </a:gridCol>
              </a:tblGrid>
              <a:tr h="310782">
                <a:tc>
                  <a:txBody>
                    <a:bodyPr/>
                    <a:lstStyle/>
                    <a:p>
                      <a:pPr algn="ctr">
                        <a:spcBef>
                          <a:spcPts val="600"/>
                        </a:spcBef>
                        <a:spcAft>
                          <a:spcPts val="600"/>
                        </a:spcAft>
                      </a:pPr>
                      <a:r>
                        <a:rPr lang="en-GB" sz="1100" dirty="0">
                          <a:effectLst/>
                        </a:rPr>
                        <a:t>Isotope</a:t>
                      </a:r>
                      <a:endParaRPr lang="en-GB" sz="1100" dirty="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Rate on tape /s</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Time</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Expected n. counts</a:t>
                      </a:r>
                      <a:endParaRPr lang="en-GB" sz="1100">
                        <a:effectLst/>
                        <a:latin typeface="Calibri"/>
                        <a:ea typeface="Times New Roman"/>
                        <a:cs typeface="Times New Roman"/>
                      </a:endParaRPr>
                    </a:p>
                  </a:txBody>
                  <a:tcPr marL="36195" marR="36195" marT="0" marB="0" anchor="ctr"/>
                </a:tc>
                <a:extLst>
                  <a:ext uri="{0D108BD9-81ED-4DB2-BD59-A6C34878D82A}">
                    <a16:rowId xmlns:a16="http://schemas.microsoft.com/office/drawing/2014/main" val="10000"/>
                  </a:ext>
                </a:extLst>
              </a:tr>
              <a:tr h="310782">
                <a:tc>
                  <a:txBody>
                    <a:bodyPr/>
                    <a:lstStyle/>
                    <a:p>
                      <a:pPr algn="ctr">
                        <a:spcBef>
                          <a:spcPts val="600"/>
                        </a:spcBef>
                        <a:spcAft>
                          <a:spcPts val="600"/>
                        </a:spcAft>
                      </a:pPr>
                      <a:r>
                        <a:rPr lang="en-GB" sz="1100" baseline="30000" dirty="0">
                          <a:effectLst/>
                        </a:rPr>
                        <a:t>211</a:t>
                      </a:r>
                      <a:r>
                        <a:rPr lang="en-GB" sz="1100" dirty="0">
                          <a:effectLst/>
                        </a:rPr>
                        <a:t>Tl</a:t>
                      </a:r>
                      <a:endParaRPr lang="en-GB" sz="1100" dirty="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540</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1 shift</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1∙10</a:t>
                      </a:r>
                      <a:r>
                        <a:rPr lang="en-GB" sz="1100" baseline="30000">
                          <a:effectLst/>
                        </a:rPr>
                        <a:t>5</a:t>
                      </a:r>
                      <a:endParaRPr lang="en-GB" sz="1100">
                        <a:effectLst/>
                        <a:latin typeface="Calibri"/>
                        <a:ea typeface="Times New Roman"/>
                        <a:cs typeface="Times New Roman"/>
                      </a:endParaRPr>
                    </a:p>
                  </a:txBody>
                  <a:tcPr marL="36195" marR="36195" marT="0" marB="0" anchor="ctr"/>
                </a:tc>
                <a:extLst>
                  <a:ext uri="{0D108BD9-81ED-4DB2-BD59-A6C34878D82A}">
                    <a16:rowId xmlns:a16="http://schemas.microsoft.com/office/drawing/2014/main" val="10001"/>
                  </a:ext>
                </a:extLst>
              </a:tr>
              <a:tr h="310782">
                <a:tc>
                  <a:txBody>
                    <a:bodyPr/>
                    <a:lstStyle/>
                    <a:p>
                      <a:pPr algn="ctr">
                        <a:spcBef>
                          <a:spcPts val="600"/>
                        </a:spcBef>
                        <a:spcAft>
                          <a:spcPts val="600"/>
                        </a:spcAft>
                      </a:pPr>
                      <a:r>
                        <a:rPr lang="en-GB" sz="1100" baseline="30000" dirty="0">
                          <a:effectLst/>
                        </a:rPr>
                        <a:t>212</a:t>
                      </a:r>
                      <a:r>
                        <a:rPr lang="en-GB" sz="1100" dirty="0">
                          <a:effectLst/>
                        </a:rPr>
                        <a:t>Tl</a:t>
                      </a:r>
                      <a:endParaRPr lang="en-GB" sz="1100" dirty="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225</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1 shift</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6∙10</a:t>
                      </a:r>
                      <a:r>
                        <a:rPr lang="en-GB" sz="1100" baseline="30000">
                          <a:effectLst/>
                        </a:rPr>
                        <a:t>4</a:t>
                      </a:r>
                      <a:endParaRPr lang="en-GB" sz="1100">
                        <a:effectLst/>
                        <a:latin typeface="Calibri"/>
                        <a:ea typeface="Times New Roman"/>
                        <a:cs typeface="Times New Roman"/>
                      </a:endParaRPr>
                    </a:p>
                  </a:txBody>
                  <a:tcPr marL="36195" marR="36195" marT="0" marB="0" anchor="ctr"/>
                </a:tc>
                <a:extLst>
                  <a:ext uri="{0D108BD9-81ED-4DB2-BD59-A6C34878D82A}">
                    <a16:rowId xmlns:a16="http://schemas.microsoft.com/office/drawing/2014/main" val="10002"/>
                  </a:ext>
                </a:extLst>
              </a:tr>
              <a:tr h="310782">
                <a:tc>
                  <a:txBody>
                    <a:bodyPr/>
                    <a:lstStyle/>
                    <a:p>
                      <a:pPr algn="ctr">
                        <a:spcBef>
                          <a:spcPts val="600"/>
                        </a:spcBef>
                        <a:spcAft>
                          <a:spcPts val="600"/>
                        </a:spcAft>
                      </a:pPr>
                      <a:r>
                        <a:rPr lang="en-GB" sz="1100" baseline="30000" dirty="0">
                          <a:effectLst/>
                        </a:rPr>
                        <a:t>213</a:t>
                      </a:r>
                      <a:r>
                        <a:rPr lang="en-GB" sz="1100" dirty="0">
                          <a:effectLst/>
                        </a:rPr>
                        <a:t>Tl</a:t>
                      </a:r>
                      <a:endParaRPr lang="en-GB" sz="1100" dirty="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dirty="0">
                          <a:effectLst/>
                        </a:rPr>
                        <a:t>90</a:t>
                      </a:r>
                      <a:endParaRPr lang="en-GB" sz="1100" dirty="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1 shift</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3∙10</a:t>
                      </a:r>
                      <a:r>
                        <a:rPr lang="en-GB" sz="1100" baseline="30000">
                          <a:effectLst/>
                        </a:rPr>
                        <a:t>4</a:t>
                      </a:r>
                      <a:endParaRPr lang="en-GB" sz="1100">
                        <a:effectLst/>
                        <a:latin typeface="Calibri"/>
                        <a:ea typeface="Times New Roman"/>
                        <a:cs typeface="Times New Roman"/>
                      </a:endParaRPr>
                    </a:p>
                  </a:txBody>
                  <a:tcPr marL="36195" marR="36195" marT="0" marB="0" anchor="ctr"/>
                </a:tc>
                <a:extLst>
                  <a:ext uri="{0D108BD9-81ED-4DB2-BD59-A6C34878D82A}">
                    <a16:rowId xmlns:a16="http://schemas.microsoft.com/office/drawing/2014/main" val="10003"/>
                  </a:ext>
                </a:extLst>
              </a:tr>
              <a:tr h="310782">
                <a:tc>
                  <a:txBody>
                    <a:bodyPr/>
                    <a:lstStyle/>
                    <a:p>
                      <a:pPr algn="ctr">
                        <a:spcBef>
                          <a:spcPts val="600"/>
                        </a:spcBef>
                        <a:spcAft>
                          <a:spcPts val="600"/>
                        </a:spcAft>
                      </a:pPr>
                      <a:r>
                        <a:rPr lang="en-GB" sz="1100" baseline="30000" dirty="0">
                          <a:effectLst/>
                        </a:rPr>
                        <a:t>214</a:t>
                      </a:r>
                      <a:r>
                        <a:rPr lang="en-GB" sz="1100" dirty="0">
                          <a:effectLst/>
                        </a:rPr>
                        <a:t>Tl</a:t>
                      </a:r>
                      <a:endParaRPr lang="en-GB" sz="1100" dirty="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36</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3 shifts</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3∙10</a:t>
                      </a:r>
                      <a:r>
                        <a:rPr lang="en-GB" sz="1100" baseline="30000">
                          <a:effectLst/>
                        </a:rPr>
                        <a:t>4</a:t>
                      </a:r>
                      <a:endParaRPr lang="en-GB" sz="1100">
                        <a:effectLst/>
                        <a:latin typeface="Calibri"/>
                        <a:ea typeface="Times New Roman"/>
                        <a:cs typeface="Times New Roman"/>
                      </a:endParaRPr>
                    </a:p>
                  </a:txBody>
                  <a:tcPr marL="36195" marR="36195" marT="0" marB="0" anchor="ctr"/>
                </a:tc>
                <a:extLst>
                  <a:ext uri="{0D108BD9-81ED-4DB2-BD59-A6C34878D82A}">
                    <a16:rowId xmlns:a16="http://schemas.microsoft.com/office/drawing/2014/main" val="10004"/>
                  </a:ext>
                </a:extLst>
              </a:tr>
              <a:tr h="310782">
                <a:tc>
                  <a:txBody>
                    <a:bodyPr/>
                    <a:lstStyle/>
                    <a:p>
                      <a:pPr algn="ctr">
                        <a:spcBef>
                          <a:spcPts val="600"/>
                        </a:spcBef>
                        <a:spcAft>
                          <a:spcPts val="600"/>
                        </a:spcAft>
                      </a:pPr>
                      <a:r>
                        <a:rPr lang="en-GB" sz="1100" baseline="30000" dirty="0">
                          <a:effectLst/>
                        </a:rPr>
                        <a:t>215</a:t>
                      </a:r>
                      <a:r>
                        <a:rPr lang="en-GB" sz="1100" dirty="0">
                          <a:effectLst/>
                        </a:rPr>
                        <a:t>Tl</a:t>
                      </a:r>
                      <a:endParaRPr lang="en-GB" sz="1100" dirty="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12</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6 shifts</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2∙10</a:t>
                      </a:r>
                      <a:r>
                        <a:rPr lang="en-GB" sz="1100" baseline="30000">
                          <a:effectLst/>
                        </a:rPr>
                        <a:t>4</a:t>
                      </a:r>
                      <a:endParaRPr lang="en-GB" sz="1100">
                        <a:effectLst/>
                        <a:latin typeface="Calibri"/>
                        <a:ea typeface="Times New Roman"/>
                        <a:cs typeface="Times New Roman"/>
                      </a:endParaRPr>
                    </a:p>
                  </a:txBody>
                  <a:tcPr marL="36195" marR="36195" marT="0" marB="0" anchor="ctr"/>
                </a:tc>
                <a:extLst>
                  <a:ext uri="{0D108BD9-81ED-4DB2-BD59-A6C34878D82A}">
                    <a16:rowId xmlns:a16="http://schemas.microsoft.com/office/drawing/2014/main" val="10005"/>
                  </a:ext>
                </a:extLst>
              </a:tr>
              <a:tr h="310782">
                <a:tc>
                  <a:txBody>
                    <a:bodyPr/>
                    <a:lstStyle/>
                    <a:p>
                      <a:pPr algn="ctr">
                        <a:spcBef>
                          <a:spcPts val="600"/>
                        </a:spcBef>
                        <a:spcAft>
                          <a:spcPts val="600"/>
                        </a:spcAft>
                      </a:pPr>
                      <a:r>
                        <a:rPr lang="en-GB" sz="1100" baseline="30000" dirty="0">
                          <a:effectLst/>
                        </a:rPr>
                        <a:t>213</a:t>
                      </a:r>
                      <a:r>
                        <a:rPr lang="en-GB" sz="1100" dirty="0">
                          <a:effectLst/>
                        </a:rPr>
                        <a:t>Pb</a:t>
                      </a:r>
                      <a:endParaRPr lang="en-GB" sz="1100" dirty="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250</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3 shifts</a:t>
                      </a:r>
                      <a:endParaRPr lang="en-GB" sz="110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a:effectLst/>
                        </a:rPr>
                        <a:t>2∙10</a:t>
                      </a:r>
                      <a:r>
                        <a:rPr lang="en-GB" sz="1100" baseline="30000">
                          <a:effectLst/>
                        </a:rPr>
                        <a:t>5</a:t>
                      </a:r>
                      <a:endParaRPr lang="en-GB" sz="1100">
                        <a:effectLst/>
                        <a:latin typeface="Calibri"/>
                        <a:ea typeface="Times New Roman"/>
                        <a:cs typeface="Times New Roman"/>
                      </a:endParaRPr>
                    </a:p>
                  </a:txBody>
                  <a:tcPr marL="36195" marR="36195" marT="0" marB="0" anchor="ctr"/>
                </a:tc>
                <a:extLst>
                  <a:ext uri="{0D108BD9-81ED-4DB2-BD59-A6C34878D82A}">
                    <a16:rowId xmlns:a16="http://schemas.microsoft.com/office/drawing/2014/main" val="10006"/>
                  </a:ext>
                </a:extLst>
              </a:tr>
              <a:tr h="310782">
                <a:tc>
                  <a:txBody>
                    <a:bodyPr/>
                    <a:lstStyle/>
                    <a:p>
                      <a:pPr algn="ctr">
                        <a:spcBef>
                          <a:spcPts val="600"/>
                        </a:spcBef>
                        <a:spcAft>
                          <a:spcPts val="600"/>
                        </a:spcAft>
                      </a:pPr>
                      <a:r>
                        <a:rPr lang="en-GB" sz="1100" baseline="30000" dirty="0">
                          <a:effectLst/>
                        </a:rPr>
                        <a:t>215</a:t>
                      </a:r>
                      <a:r>
                        <a:rPr lang="en-GB" sz="1100" dirty="0">
                          <a:effectLst/>
                        </a:rPr>
                        <a:t>Pb Reference</a:t>
                      </a:r>
                      <a:endParaRPr lang="en-GB" sz="1100" dirty="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dirty="0">
                          <a:effectLst/>
                        </a:rPr>
                        <a:t>47 (*) </a:t>
                      </a:r>
                      <a:endParaRPr lang="en-GB" sz="1100" dirty="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dirty="0">
                          <a:effectLst/>
                        </a:rPr>
                        <a:t> </a:t>
                      </a:r>
                      <a:endParaRPr lang="en-GB" sz="1100" dirty="0">
                        <a:effectLst/>
                        <a:latin typeface="Calibri"/>
                        <a:ea typeface="Times New Roman"/>
                        <a:cs typeface="Times New Roman"/>
                      </a:endParaRPr>
                    </a:p>
                  </a:txBody>
                  <a:tcPr marL="36195" marR="36195" marT="0" marB="0" anchor="ctr"/>
                </a:tc>
                <a:tc>
                  <a:txBody>
                    <a:bodyPr/>
                    <a:lstStyle/>
                    <a:p>
                      <a:pPr algn="ctr">
                        <a:spcBef>
                          <a:spcPts val="600"/>
                        </a:spcBef>
                        <a:spcAft>
                          <a:spcPts val="600"/>
                        </a:spcAft>
                      </a:pPr>
                      <a:r>
                        <a:rPr lang="en-GB" sz="1100" dirty="0">
                          <a:effectLst/>
                        </a:rPr>
                        <a:t> </a:t>
                      </a:r>
                      <a:endParaRPr lang="en-GB" sz="1100" dirty="0">
                        <a:effectLst/>
                        <a:latin typeface="Calibri"/>
                        <a:ea typeface="Times New Roman"/>
                        <a:cs typeface="Times New Roman"/>
                      </a:endParaRPr>
                    </a:p>
                  </a:txBody>
                  <a:tcPr marL="36195" marR="36195" marT="0" marB="0" anchor="ctr"/>
                </a:tc>
                <a:extLst>
                  <a:ext uri="{0D108BD9-81ED-4DB2-BD59-A6C34878D82A}">
                    <a16:rowId xmlns:a16="http://schemas.microsoft.com/office/drawing/2014/main" val="10007"/>
                  </a:ext>
                </a:extLst>
              </a:tr>
            </a:tbl>
          </a:graphicData>
        </a:graphic>
      </p:graphicFrame>
      <p:sp>
        <p:nvSpPr>
          <p:cNvPr id="4" name="Text Box 1027">
            <a:extLst>
              <a:ext uri="{FF2B5EF4-FFF2-40B4-BE49-F238E27FC236}">
                <a16:creationId xmlns:a16="http://schemas.microsoft.com/office/drawing/2014/main" id="{0D49B875-119F-4C3D-A228-06EDC89F09E8}"/>
              </a:ext>
            </a:extLst>
          </p:cNvPr>
          <p:cNvSpPr txBox="1">
            <a:spLocks noChangeArrowheads="1"/>
          </p:cNvSpPr>
          <p:nvPr/>
        </p:nvSpPr>
        <p:spPr bwMode="auto">
          <a:xfrm>
            <a:off x="3689443" y="5601004"/>
            <a:ext cx="277659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r>
              <a:rPr lang="en-US" sz="900" i="1" noProof="1">
                <a:latin typeface="Calibri" pitchFamily="32" charset="0"/>
                <a:cs typeface="Segoe UI" pitchFamily="34" charset="0"/>
              </a:rPr>
              <a:t>(*) H. De Witte et al., Phys. Rev. C87 (2013) 067303 </a:t>
            </a:r>
            <a:endParaRPr lang="en-GB" sz="900" i="1" noProof="1">
              <a:latin typeface="Calibri" pitchFamily="32" charset="0"/>
              <a:cs typeface="Segoe UI" pitchFamily="34" charset="0"/>
            </a:endParaRPr>
          </a:p>
        </p:txBody>
      </p:sp>
      <p:sp>
        <p:nvSpPr>
          <p:cNvPr id="5" name="Rectangle 6">
            <a:extLst>
              <a:ext uri="{FF2B5EF4-FFF2-40B4-BE49-F238E27FC236}">
                <a16:creationId xmlns:a16="http://schemas.microsoft.com/office/drawing/2014/main" id="{A3EEDA3B-F6BD-40E2-9AC2-5116688F57C0}"/>
              </a:ext>
            </a:extLst>
          </p:cNvPr>
          <p:cNvSpPr/>
          <p:nvPr/>
        </p:nvSpPr>
        <p:spPr>
          <a:xfrm>
            <a:off x="2366386" y="929893"/>
            <a:ext cx="7787514" cy="1954381"/>
          </a:xfrm>
          <a:prstGeom prst="rect">
            <a:avLst/>
          </a:prstGeom>
        </p:spPr>
        <p:txBody>
          <a:bodyPr wrap="square">
            <a:spAutoFit/>
          </a:bodyPr>
          <a:lstStyle/>
          <a:p>
            <a:pPr>
              <a:spcAft>
                <a:spcPts val="600"/>
              </a:spcAft>
            </a:pPr>
            <a:r>
              <a:rPr lang="en-GB" sz="1600" dirty="0" err="1"/>
              <a:t>UC</a:t>
            </a:r>
            <a:r>
              <a:rPr lang="en-GB" sz="1600" baseline="-25000" dirty="0" err="1"/>
              <a:t>x</a:t>
            </a:r>
            <a:r>
              <a:rPr lang="en-GB" sz="1600" dirty="0"/>
              <a:t> Target + quartz transfer line + LIST target </a:t>
            </a:r>
          </a:p>
          <a:p>
            <a:pPr marL="285750" indent="-285750">
              <a:spcAft>
                <a:spcPts val="600"/>
              </a:spcAft>
              <a:buFont typeface="Wingdings" panose="05000000000000000000" pitchFamily="2" charset="2"/>
              <a:buChar char="§"/>
            </a:pPr>
            <a:r>
              <a:rPr lang="en-GB" sz="1600" dirty="0"/>
              <a:t>Laser Ionization: RILIS (27% and 7% for </a:t>
            </a:r>
            <a:r>
              <a:rPr lang="en-GB" sz="1600" dirty="0" err="1"/>
              <a:t>Tl</a:t>
            </a:r>
            <a:r>
              <a:rPr lang="en-GB" sz="1600" dirty="0"/>
              <a:t> and </a:t>
            </a:r>
            <a:r>
              <a:rPr lang="en-GB" sz="1600" dirty="0" err="1"/>
              <a:t>Pb</a:t>
            </a:r>
            <a:r>
              <a:rPr lang="en-GB" sz="1600" dirty="0"/>
              <a:t> respectively)</a:t>
            </a:r>
          </a:p>
          <a:p>
            <a:pPr marL="285750" indent="-285750">
              <a:spcAft>
                <a:spcPts val="600"/>
              </a:spcAft>
              <a:buFont typeface="Wingdings" panose="05000000000000000000" pitchFamily="2" charset="2"/>
              <a:buChar char="§"/>
            </a:pPr>
            <a:r>
              <a:rPr lang="en-GB" sz="1600" dirty="0"/>
              <a:t>Expected strong </a:t>
            </a:r>
            <a:r>
              <a:rPr lang="en-GB" sz="1600" dirty="0" err="1"/>
              <a:t>Fr</a:t>
            </a:r>
            <a:r>
              <a:rPr lang="en-GB" sz="1600" dirty="0"/>
              <a:t> and Ra contamination</a:t>
            </a:r>
          </a:p>
          <a:p>
            <a:pPr marL="742950" lvl="1" indent="-285750">
              <a:spcAft>
                <a:spcPts val="600"/>
              </a:spcAft>
              <a:buFont typeface="Wingdings" panose="05000000000000000000" pitchFamily="2" charset="2"/>
              <a:buChar char="§"/>
            </a:pPr>
            <a:r>
              <a:rPr lang="en-GB" sz="1600" dirty="0"/>
              <a:t>HRS mass separator mandatory </a:t>
            </a:r>
          </a:p>
          <a:p>
            <a:pPr marL="742950" lvl="1" indent="-285750">
              <a:spcAft>
                <a:spcPts val="600"/>
              </a:spcAft>
              <a:buFont typeface="Wingdings" panose="05000000000000000000" pitchFamily="2" charset="2"/>
              <a:buChar char="§"/>
            </a:pPr>
            <a:r>
              <a:rPr lang="en-US" sz="1600" dirty="0"/>
              <a:t>Pulsed-release technique </a:t>
            </a:r>
          </a:p>
          <a:p>
            <a:pPr marL="742950" lvl="1" indent="-285750">
              <a:spcAft>
                <a:spcPts val="600"/>
              </a:spcAft>
              <a:buFont typeface="Wingdings" panose="05000000000000000000" pitchFamily="2" charset="2"/>
              <a:buChar char="§"/>
            </a:pPr>
            <a:r>
              <a:rPr lang="en-GB" sz="1600" dirty="0"/>
              <a:t>We request therefore: </a:t>
            </a:r>
          </a:p>
        </p:txBody>
      </p:sp>
      <p:sp>
        <p:nvSpPr>
          <p:cNvPr id="7" name="TextBox 8">
            <a:extLst>
              <a:ext uri="{FF2B5EF4-FFF2-40B4-BE49-F238E27FC236}">
                <a16:creationId xmlns:a16="http://schemas.microsoft.com/office/drawing/2014/main" id="{95FBDAFA-FAB5-4355-92CA-4B163151803D}"/>
              </a:ext>
            </a:extLst>
          </p:cNvPr>
          <p:cNvSpPr txBox="1"/>
          <p:nvPr/>
        </p:nvSpPr>
        <p:spPr>
          <a:xfrm>
            <a:off x="852590" y="4135435"/>
            <a:ext cx="2695049" cy="1200329"/>
          </a:xfrm>
          <a:prstGeom prst="rect">
            <a:avLst/>
          </a:prstGeom>
          <a:noFill/>
        </p:spPr>
        <p:txBody>
          <a:bodyPr wrap="square" rtlCol="0">
            <a:spAutoFit/>
          </a:bodyPr>
          <a:lstStyle/>
          <a:p>
            <a:r>
              <a:rPr lang="en-US" dirty="0"/>
              <a:t>2 shifts for tuning the laser to </a:t>
            </a:r>
            <a:r>
              <a:rPr lang="en-US" dirty="0" err="1"/>
              <a:t>Pb</a:t>
            </a:r>
            <a:r>
              <a:rPr lang="en-US" dirty="0"/>
              <a:t> and </a:t>
            </a:r>
            <a:r>
              <a:rPr lang="en-US" dirty="0" err="1"/>
              <a:t>Tl</a:t>
            </a:r>
            <a:endParaRPr lang="en-US" dirty="0"/>
          </a:p>
          <a:p>
            <a:r>
              <a:rPr lang="en-US" dirty="0"/>
              <a:t>4 shifts for laser - spectroscopy  </a:t>
            </a:r>
            <a:endParaRPr lang="en-GB" dirty="0"/>
          </a:p>
        </p:txBody>
      </p:sp>
      <p:sp>
        <p:nvSpPr>
          <p:cNvPr id="8" name="Rectangle 9">
            <a:extLst>
              <a:ext uri="{FF2B5EF4-FFF2-40B4-BE49-F238E27FC236}">
                <a16:creationId xmlns:a16="http://schemas.microsoft.com/office/drawing/2014/main" id="{3EC0F59A-736B-4B41-9396-F8789AFDA470}"/>
              </a:ext>
            </a:extLst>
          </p:cNvPr>
          <p:cNvSpPr/>
          <p:nvPr/>
        </p:nvSpPr>
        <p:spPr>
          <a:xfrm>
            <a:off x="6450924" y="3137419"/>
            <a:ext cx="716409" cy="2478699"/>
          </a:xfrm>
          <a:prstGeom prst="rect">
            <a:avLst/>
          </a:prstGeom>
          <a:noFill/>
          <a:ln w="28575">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10">
            <a:extLst>
              <a:ext uri="{FF2B5EF4-FFF2-40B4-BE49-F238E27FC236}">
                <a16:creationId xmlns:a16="http://schemas.microsoft.com/office/drawing/2014/main" id="{5D4A6A4C-4981-4A11-8B34-7AAB81331CDD}"/>
              </a:ext>
            </a:extLst>
          </p:cNvPr>
          <p:cNvSpPr/>
          <p:nvPr/>
        </p:nvSpPr>
        <p:spPr>
          <a:xfrm>
            <a:off x="6351928" y="5453984"/>
            <a:ext cx="914400" cy="362737"/>
          </a:xfrm>
          <a:prstGeom prst="ellipse">
            <a:avLst/>
          </a:prstGeom>
          <a:solidFill>
            <a:srgbClr val="00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6</a:t>
            </a:r>
            <a:endParaRPr lang="en-GB" dirty="0"/>
          </a:p>
        </p:txBody>
      </p:sp>
      <p:sp>
        <p:nvSpPr>
          <p:cNvPr id="10" name="Rettangolo 9">
            <a:extLst>
              <a:ext uri="{FF2B5EF4-FFF2-40B4-BE49-F238E27FC236}">
                <a16:creationId xmlns:a16="http://schemas.microsoft.com/office/drawing/2014/main" id="{DE41A288-7D19-4FBB-9342-919DA03D23BD}"/>
              </a:ext>
            </a:extLst>
          </p:cNvPr>
          <p:cNvSpPr/>
          <p:nvPr/>
        </p:nvSpPr>
        <p:spPr>
          <a:xfrm>
            <a:off x="3558988" y="4320988"/>
            <a:ext cx="5844988" cy="646331"/>
          </a:xfrm>
          <a:prstGeom prst="rect">
            <a:avLst/>
          </a:prstGeom>
          <a:solidFill>
            <a:srgbClr val="FF0000">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a:extLst>
              <a:ext uri="{FF2B5EF4-FFF2-40B4-BE49-F238E27FC236}">
                <a16:creationId xmlns:a16="http://schemas.microsoft.com/office/drawing/2014/main" id="{A0A00BF8-0121-4E46-BC7A-6F5379882BDE}"/>
              </a:ext>
            </a:extLst>
          </p:cNvPr>
          <p:cNvSpPr txBox="1"/>
          <p:nvPr/>
        </p:nvSpPr>
        <p:spPr>
          <a:xfrm>
            <a:off x="9534432" y="4391025"/>
            <a:ext cx="1658467" cy="369332"/>
          </a:xfrm>
          <a:prstGeom prst="rect">
            <a:avLst/>
          </a:prstGeom>
          <a:noFill/>
        </p:spPr>
        <p:txBody>
          <a:bodyPr wrap="none" rtlCol="0">
            <a:spAutoFit/>
          </a:bodyPr>
          <a:lstStyle/>
          <a:p>
            <a:r>
              <a:rPr lang="it-IT" dirty="0"/>
              <a:t>NOT </a:t>
            </a:r>
            <a:r>
              <a:rPr lang="it-IT" dirty="0" err="1"/>
              <a:t>approuved</a:t>
            </a:r>
            <a:endParaRPr lang="it-IT" dirty="0"/>
          </a:p>
        </p:txBody>
      </p:sp>
      <p:sp>
        <p:nvSpPr>
          <p:cNvPr id="12" name="Rettangolo 11">
            <a:extLst>
              <a:ext uri="{FF2B5EF4-FFF2-40B4-BE49-F238E27FC236}">
                <a16:creationId xmlns:a16="http://schemas.microsoft.com/office/drawing/2014/main" id="{D9FFD0F3-E8A9-4A94-B742-AE80D35D9B91}"/>
              </a:ext>
            </a:extLst>
          </p:cNvPr>
          <p:cNvSpPr/>
          <p:nvPr/>
        </p:nvSpPr>
        <p:spPr>
          <a:xfrm>
            <a:off x="440649" y="5657671"/>
            <a:ext cx="12020549" cy="1200329"/>
          </a:xfrm>
          <a:prstGeom prst="rect">
            <a:avLst/>
          </a:prstGeom>
        </p:spPr>
        <p:txBody>
          <a:bodyPr wrap="square">
            <a:spAutoFit/>
          </a:bodyPr>
          <a:lstStyle/>
          <a:p>
            <a:r>
              <a:rPr lang="en-US" dirty="0"/>
              <a:t>The Committee decided that authors should perform first the measurements with 211-213Tl and 213Pb, as well as the isomer search for 211,213Tl and 213Pb, and test the production of 214,215Tl. Based on the production rates for 214,215Tl, they should come-up with an addendum once the first part is completed. The committee recommended for the approval of the Research Board 11 shifts for the studies of 211-213Tl and 213Pb and yield tests of 214,215Tl.</a:t>
            </a:r>
            <a:endParaRPr lang="it-IT" dirty="0"/>
          </a:p>
        </p:txBody>
      </p:sp>
    </p:spTree>
    <p:extLst>
      <p:ext uri="{BB962C8B-B14F-4D97-AF65-F5344CB8AC3E}">
        <p14:creationId xmlns:p14="http://schemas.microsoft.com/office/powerpoint/2010/main" val="40008145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A2BC0123-F4D2-4966-9D0F-1E2737581D74}"/>
              </a:ext>
            </a:extLst>
          </p:cNvPr>
          <p:cNvSpPr txBox="1"/>
          <p:nvPr/>
        </p:nvSpPr>
        <p:spPr>
          <a:xfrm>
            <a:off x="1533526" y="273019"/>
            <a:ext cx="9944100" cy="646331"/>
          </a:xfrm>
          <a:prstGeom prst="rect">
            <a:avLst/>
          </a:prstGeom>
          <a:noFill/>
        </p:spPr>
        <p:txBody>
          <a:bodyPr wrap="square">
            <a:spAutoFit/>
          </a:bodyPr>
          <a:lstStyle/>
          <a:p>
            <a:pPr>
              <a:defRPr/>
            </a:pPr>
            <a:r>
              <a:rPr lang="it-IT" sz="3600" b="0" dirty="0" err="1">
                <a:ln w="10541" cmpd="sng">
                  <a:noFill/>
                  <a:prstDash val="solid"/>
                </a:ln>
                <a:solidFill>
                  <a:srgbClr val="000099"/>
                </a:solidFill>
                <a:latin typeface="Arial Rounded MT Bold"/>
                <a:ea typeface="+mn-ea"/>
                <a:cs typeface="Arial Rounded MT Bold"/>
                <a:sym typeface="Symbol"/>
              </a:rPr>
              <a:t>What</a:t>
            </a:r>
            <a:r>
              <a:rPr lang="it-IT" sz="3600" b="0" dirty="0">
                <a:ln w="10541" cmpd="sng">
                  <a:noFill/>
                  <a:prstDash val="solid"/>
                </a:ln>
                <a:solidFill>
                  <a:srgbClr val="000099"/>
                </a:solidFill>
                <a:latin typeface="Arial Rounded MT Bold"/>
                <a:ea typeface="+mn-ea"/>
                <a:cs typeface="Arial Rounded MT Bold"/>
                <a:sym typeface="Symbol"/>
              </a:rPr>
              <a:t> </a:t>
            </a:r>
            <a:r>
              <a:rPr lang="it-IT" sz="3600" b="0" dirty="0" err="1">
                <a:ln w="10541" cmpd="sng">
                  <a:noFill/>
                  <a:prstDash val="solid"/>
                </a:ln>
                <a:solidFill>
                  <a:srgbClr val="000099"/>
                </a:solidFill>
                <a:latin typeface="Arial Rounded MT Bold"/>
                <a:ea typeface="+mn-ea"/>
                <a:cs typeface="Arial Rounded MT Bold"/>
                <a:sym typeface="Symbol"/>
              </a:rPr>
              <a:t>has</a:t>
            </a:r>
            <a:r>
              <a:rPr lang="it-IT" sz="3600" b="0" dirty="0">
                <a:ln w="10541" cmpd="sng">
                  <a:noFill/>
                  <a:prstDash val="solid"/>
                </a:ln>
                <a:solidFill>
                  <a:srgbClr val="000099"/>
                </a:solidFill>
                <a:latin typeface="Arial Rounded MT Bold"/>
                <a:ea typeface="+mn-ea"/>
                <a:cs typeface="Arial Rounded MT Bold"/>
                <a:sym typeface="Symbol"/>
              </a:rPr>
              <a:t> </a:t>
            </a:r>
            <a:r>
              <a:rPr lang="it-IT" sz="3600" b="0" dirty="0" err="1">
                <a:ln w="10541" cmpd="sng">
                  <a:noFill/>
                  <a:prstDash val="solid"/>
                </a:ln>
                <a:solidFill>
                  <a:srgbClr val="000099"/>
                </a:solidFill>
                <a:latin typeface="Arial Rounded MT Bold"/>
                <a:ea typeface="+mn-ea"/>
                <a:cs typeface="Arial Rounded MT Bold"/>
                <a:sym typeface="Symbol"/>
              </a:rPr>
              <a:t>been</a:t>
            </a:r>
            <a:r>
              <a:rPr lang="it-IT" sz="3600" b="0" dirty="0">
                <a:ln w="10541" cmpd="sng">
                  <a:noFill/>
                  <a:prstDash val="solid"/>
                </a:ln>
                <a:solidFill>
                  <a:srgbClr val="000099"/>
                </a:solidFill>
                <a:latin typeface="Arial Rounded MT Bold"/>
                <a:ea typeface="+mn-ea"/>
                <a:cs typeface="Arial Rounded MT Bold"/>
                <a:sym typeface="Symbol"/>
              </a:rPr>
              <a:t> </a:t>
            </a:r>
            <a:r>
              <a:rPr lang="it-IT" sz="3600" b="0" dirty="0" err="1">
                <a:ln w="10541" cmpd="sng">
                  <a:noFill/>
                  <a:prstDash val="solid"/>
                </a:ln>
                <a:solidFill>
                  <a:srgbClr val="000099"/>
                </a:solidFill>
                <a:latin typeface="Arial Rounded MT Bold"/>
                <a:ea typeface="+mn-ea"/>
                <a:cs typeface="Arial Rounded MT Bold"/>
                <a:sym typeface="Symbol"/>
              </a:rPr>
              <a:t>done</a:t>
            </a:r>
            <a:r>
              <a:rPr lang="it-IT" sz="3600" b="0" dirty="0">
                <a:ln w="10541" cmpd="sng">
                  <a:noFill/>
                  <a:prstDash val="solid"/>
                </a:ln>
                <a:solidFill>
                  <a:srgbClr val="000099"/>
                </a:solidFill>
                <a:latin typeface="Arial Rounded MT Bold"/>
                <a:ea typeface="+mn-ea"/>
                <a:cs typeface="Arial Rounded MT Bold"/>
                <a:sym typeface="Symbol"/>
              </a:rPr>
              <a:t> for </a:t>
            </a:r>
            <a:r>
              <a:rPr lang="it-IT" sz="3600" b="0" dirty="0" err="1">
                <a:ln w="10541" cmpd="sng">
                  <a:noFill/>
                  <a:prstDash val="solid"/>
                </a:ln>
                <a:solidFill>
                  <a:srgbClr val="000099"/>
                </a:solidFill>
                <a:latin typeface="Arial Rounded MT Bold"/>
                <a:ea typeface="+mn-ea"/>
                <a:cs typeface="Arial Rounded MT Bold"/>
                <a:sym typeface="Symbol"/>
              </a:rPr>
              <a:t>Fr</a:t>
            </a:r>
            <a:r>
              <a:rPr lang="it-IT" sz="3600" b="0" dirty="0">
                <a:ln w="10541" cmpd="sng">
                  <a:noFill/>
                  <a:prstDash val="solid"/>
                </a:ln>
                <a:solidFill>
                  <a:srgbClr val="000099"/>
                </a:solidFill>
                <a:latin typeface="Arial Rounded MT Bold"/>
                <a:ea typeface="+mn-ea"/>
                <a:cs typeface="Arial Rounded MT Bold"/>
                <a:sym typeface="Symbol"/>
              </a:rPr>
              <a:t>, </a:t>
            </a:r>
            <a:r>
              <a:rPr lang="it-IT" sz="3600" b="0" dirty="0" err="1">
                <a:ln w="10541" cmpd="sng">
                  <a:noFill/>
                  <a:prstDash val="solid"/>
                </a:ln>
                <a:solidFill>
                  <a:srgbClr val="000099"/>
                </a:solidFill>
                <a:latin typeface="Arial Rounded MT Bold"/>
                <a:ea typeface="+mn-ea"/>
                <a:cs typeface="Arial Rounded MT Bold"/>
                <a:sym typeface="Symbol"/>
              </a:rPr>
              <a:t>Ra</a:t>
            </a:r>
            <a:r>
              <a:rPr lang="it-IT" sz="3600" b="0" dirty="0">
                <a:ln w="10541" cmpd="sng">
                  <a:noFill/>
                  <a:prstDash val="solid"/>
                </a:ln>
                <a:solidFill>
                  <a:srgbClr val="000099"/>
                </a:solidFill>
                <a:latin typeface="Arial Rounded MT Bold"/>
                <a:ea typeface="+mn-ea"/>
                <a:cs typeface="Arial Rounded MT Bold"/>
                <a:sym typeface="Symbol"/>
              </a:rPr>
              <a:t> </a:t>
            </a:r>
            <a:r>
              <a:rPr lang="it-IT" sz="3600" b="0" dirty="0" err="1">
                <a:ln w="10541" cmpd="sng">
                  <a:noFill/>
                  <a:prstDash val="solid"/>
                </a:ln>
                <a:solidFill>
                  <a:srgbClr val="000099"/>
                </a:solidFill>
                <a:latin typeface="Arial Rounded MT Bold"/>
                <a:ea typeface="+mn-ea"/>
                <a:cs typeface="Arial Rounded MT Bold"/>
                <a:sym typeface="Symbol"/>
              </a:rPr>
              <a:t>suppression</a:t>
            </a:r>
            <a:endParaRPr lang="it-IT" sz="3600" b="0" baseline="30000" dirty="0">
              <a:ln w="10541" cmpd="sng">
                <a:noFill/>
                <a:prstDash val="solid"/>
              </a:ln>
              <a:solidFill>
                <a:srgbClr val="000099"/>
              </a:solidFill>
              <a:effectLst>
                <a:outerShdw blurRad="38100" dist="38100" dir="2700000" algn="tl">
                  <a:srgbClr val="000000"/>
                </a:outerShdw>
              </a:effectLst>
              <a:latin typeface="Arial Rounded MT Bold"/>
              <a:ea typeface="+mn-ea"/>
              <a:cs typeface="Arial Rounded MT Bold"/>
            </a:endParaRPr>
          </a:p>
        </p:txBody>
      </p:sp>
      <p:sp>
        <p:nvSpPr>
          <p:cNvPr id="3" name="Rettangolo 2">
            <a:extLst>
              <a:ext uri="{FF2B5EF4-FFF2-40B4-BE49-F238E27FC236}">
                <a16:creationId xmlns:a16="http://schemas.microsoft.com/office/drawing/2014/main" id="{3D1A8BC0-D528-4038-B91C-FFB92A97A2E4}"/>
              </a:ext>
            </a:extLst>
          </p:cNvPr>
          <p:cNvSpPr/>
          <p:nvPr/>
        </p:nvSpPr>
        <p:spPr>
          <a:xfrm>
            <a:off x="4381500" y="1134160"/>
            <a:ext cx="4629150" cy="369332"/>
          </a:xfrm>
          <a:prstGeom prst="rect">
            <a:avLst/>
          </a:prstGeom>
        </p:spPr>
        <p:txBody>
          <a:bodyPr wrap="square">
            <a:spAutoFit/>
          </a:bodyPr>
          <a:lstStyle/>
          <a:p>
            <a:r>
              <a:rPr lang="en-US" dirty="0"/>
              <a:t>D. A. Fink et al., Phys. Rev. X 5, 011018 (2015)</a:t>
            </a:r>
            <a:endParaRPr lang="it-IT" dirty="0"/>
          </a:p>
        </p:txBody>
      </p:sp>
      <p:pic>
        <p:nvPicPr>
          <p:cNvPr id="6" name="Immagine 5" descr="Immagine che contiene screenshot&#10;&#10;Descrizione generata automaticamente">
            <a:extLst>
              <a:ext uri="{FF2B5EF4-FFF2-40B4-BE49-F238E27FC236}">
                <a16:creationId xmlns:a16="http://schemas.microsoft.com/office/drawing/2014/main" id="{3183BC45-02DF-4333-825A-3F5825F95D7A}"/>
              </a:ext>
            </a:extLst>
          </p:cNvPr>
          <p:cNvPicPr>
            <a:picLocks noChangeAspect="1"/>
          </p:cNvPicPr>
          <p:nvPr/>
        </p:nvPicPr>
        <p:blipFill rotWithShape="1">
          <a:blip r:embed="rId2">
            <a:extLst>
              <a:ext uri="{28A0092B-C50C-407E-A947-70E740481C1C}">
                <a14:useLocalDpi xmlns:a14="http://schemas.microsoft.com/office/drawing/2010/main" val="0"/>
              </a:ext>
            </a:extLst>
          </a:blip>
          <a:srcRect l="51438" t="56944" r="8660" b="21389"/>
          <a:stretch/>
        </p:blipFill>
        <p:spPr>
          <a:xfrm>
            <a:off x="835412" y="1471008"/>
            <a:ext cx="4429125" cy="3112358"/>
          </a:xfrm>
          <a:prstGeom prst="rect">
            <a:avLst/>
          </a:prstGeom>
        </p:spPr>
      </p:pic>
      <p:pic>
        <p:nvPicPr>
          <p:cNvPr id="8" name="Immagine 7" descr="Immagine che contiene testo&#10;&#10;Descrizione generata automaticamente">
            <a:extLst>
              <a:ext uri="{FF2B5EF4-FFF2-40B4-BE49-F238E27FC236}">
                <a16:creationId xmlns:a16="http://schemas.microsoft.com/office/drawing/2014/main" id="{AF16255E-ADA3-4E15-9593-5228BAE1D4AF}"/>
              </a:ext>
            </a:extLst>
          </p:cNvPr>
          <p:cNvPicPr>
            <a:picLocks noChangeAspect="1"/>
          </p:cNvPicPr>
          <p:nvPr/>
        </p:nvPicPr>
        <p:blipFill rotWithShape="1">
          <a:blip r:embed="rId3">
            <a:extLst>
              <a:ext uri="{28A0092B-C50C-407E-A947-70E740481C1C}">
                <a14:useLocalDpi xmlns:a14="http://schemas.microsoft.com/office/drawing/2010/main" val="0"/>
              </a:ext>
            </a:extLst>
          </a:blip>
          <a:srcRect l="7941" t="57500" r="50000" b="20139"/>
          <a:stretch/>
        </p:blipFill>
        <p:spPr>
          <a:xfrm>
            <a:off x="6255137" y="1503492"/>
            <a:ext cx="4429125" cy="3047389"/>
          </a:xfrm>
          <a:prstGeom prst="rect">
            <a:avLst/>
          </a:prstGeom>
        </p:spPr>
      </p:pic>
      <p:sp>
        <p:nvSpPr>
          <p:cNvPr id="9" name="CasellaDiTesto 8">
            <a:extLst>
              <a:ext uri="{FF2B5EF4-FFF2-40B4-BE49-F238E27FC236}">
                <a16:creationId xmlns:a16="http://schemas.microsoft.com/office/drawing/2014/main" id="{6B0F7EF0-02C4-4FB9-8905-2AD6742BE46C}"/>
              </a:ext>
            </a:extLst>
          </p:cNvPr>
          <p:cNvSpPr txBox="1"/>
          <p:nvPr/>
        </p:nvSpPr>
        <p:spPr>
          <a:xfrm>
            <a:off x="1064013" y="4801591"/>
            <a:ext cx="4579331" cy="369332"/>
          </a:xfrm>
          <a:prstGeom prst="rect">
            <a:avLst/>
          </a:prstGeom>
          <a:noFill/>
        </p:spPr>
        <p:txBody>
          <a:bodyPr wrap="none" rtlCol="0">
            <a:spAutoFit/>
          </a:bodyPr>
          <a:lstStyle/>
          <a:p>
            <a:r>
              <a:rPr lang="it-IT" dirty="0" err="1"/>
              <a:t>Fr</a:t>
            </a:r>
            <a:r>
              <a:rPr lang="it-IT" dirty="0"/>
              <a:t> </a:t>
            </a:r>
            <a:r>
              <a:rPr lang="it-IT" dirty="0" err="1"/>
              <a:t>present</a:t>
            </a:r>
            <a:r>
              <a:rPr lang="it-IT" dirty="0"/>
              <a:t> </a:t>
            </a:r>
            <a:r>
              <a:rPr lang="it-IT" dirty="0" err="1"/>
              <a:t>only</a:t>
            </a:r>
            <a:r>
              <a:rPr lang="it-IT" dirty="0"/>
              <a:t> in trace in LIST mode </a:t>
            </a:r>
            <a:r>
              <a:rPr lang="it-IT" dirty="0" err="1"/>
              <a:t>at</a:t>
            </a:r>
            <a:r>
              <a:rPr lang="it-IT" dirty="0"/>
              <a:t> A=218</a:t>
            </a:r>
          </a:p>
        </p:txBody>
      </p:sp>
      <p:sp>
        <p:nvSpPr>
          <p:cNvPr id="10" name="CasellaDiTesto 9">
            <a:extLst>
              <a:ext uri="{FF2B5EF4-FFF2-40B4-BE49-F238E27FC236}">
                <a16:creationId xmlns:a16="http://schemas.microsoft.com/office/drawing/2014/main" id="{618269EA-5CBD-41B5-AC6D-B14F7A68AC8C}"/>
              </a:ext>
            </a:extLst>
          </p:cNvPr>
          <p:cNvSpPr txBox="1"/>
          <p:nvPr/>
        </p:nvSpPr>
        <p:spPr>
          <a:xfrm>
            <a:off x="5902714" y="4663091"/>
            <a:ext cx="6289286" cy="923330"/>
          </a:xfrm>
          <a:prstGeom prst="rect">
            <a:avLst/>
          </a:prstGeom>
          <a:noFill/>
        </p:spPr>
        <p:txBody>
          <a:bodyPr wrap="none" rtlCol="0">
            <a:spAutoFit/>
          </a:bodyPr>
          <a:lstStyle/>
          <a:p>
            <a:r>
              <a:rPr lang="it-IT" dirty="0"/>
              <a:t>At A=212 the situation </a:t>
            </a:r>
            <a:r>
              <a:rPr lang="it-IT" dirty="0" err="1"/>
              <a:t>is</a:t>
            </a:r>
            <a:r>
              <a:rPr lang="it-IT" dirty="0"/>
              <a:t> more </a:t>
            </a:r>
            <a:r>
              <a:rPr lang="it-IT" dirty="0" err="1"/>
              <a:t>challanging</a:t>
            </a:r>
            <a:r>
              <a:rPr lang="it-IT" dirty="0"/>
              <a:t>: </a:t>
            </a:r>
            <a:r>
              <a:rPr lang="it-IT" dirty="0" err="1"/>
              <a:t>only</a:t>
            </a:r>
            <a:r>
              <a:rPr lang="it-IT" dirty="0"/>
              <a:t> a </a:t>
            </a:r>
            <a:r>
              <a:rPr lang="it-IT" dirty="0" err="1"/>
              <a:t>factor</a:t>
            </a:r>
            <a:r>
              <a:rPr lang="it-IT" dirty="0"/>
              <a:t> 70</a:t>
            </a:r>
          </a:p>
          <a:p>
            <a:r>
              <a:rPr lang="it-IT" dirty="0" err="1"/>
              <a:t>suppression</a:t>
            </a:r>
            <a:r>
              <a:rPr lang="it-IT" dirty="0"/>
              <a:t>, </a:t>
            </a:r>
            <a:r>
              <a:rPr lang="it-IT" dirty="0" err="1"/>
              <a:t>but</a:t>
            </a:r>
            <a:r>
              <a:rPr lang="it-IT" dirty="0"/>
              <a:t> </a:t>
            </a:r>
            <a:r>
              <a:rPr lang="it-IT" dirty="0" err="1"/>
              <a:t>possibility</a:t>
            </a:r>
            <a:r>
              <a:rPr lang="it-IT" dirty="0"/>
              <a:t> of </a:t>
            </a:r>
            <a:r>
              <a:rPr lang="it-IT" dirty="0" err="1"/>
              <a:t>further</a:t>
            </a:r>
            <a:r>
              <a:rPr lang="it-IT" dirty="0"/>
              <a:t> </a:t>
            </a:r>
            <a:r>
              <a:rPr lang="it-IT" dirty="0" err="1"/>
              <a:t>suppression</a:t>
            </a:r>
            <a:r>
              <a:rPr lang="it-IT" dirty="0"/>
              <a:t> with the mass </a:t>
            </a:r>
          </a:p>
          <a:p>
            <a:r>
              <a:rPr lang="it-IT" dirty="0"/>
              <a:t>separator (50 </a:t>
            </a:r>
            <a:r>
              <a:rPr lang="it-IT" dirty="0" err="1"/>
              <a:t>eV</a:t>
            </a:r>
            <a:r>
              <a:rPr lang="it-IT" dirty="0"/>
              <a:t> </a:t>
            </a:r>
            <a:r>
              <a:rPr lang="it-IT" dirty="0" err="1"/>
              <a:t>acceptance</a:t>
            </a:r>
            <a:r>
              <a:rPr lang="it-IT" dirty="0"/>
              <a:t>) </a:t>
            </a:r>
          </a:p>
        </p:txBody>
      </p:sp>
    </p:spTree>
    <p:extLst>
      <p:ext uri="{BB962C8B-B14F-4D97-AF65-F5344CB8AC3E}">
        <p14:creationId xmlns:p14="http://schemas.microsoft.com/office/powerpoint/2010/main" val="3860386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E8C35331-00F9-4DAF-9726-AC73CE98DA5E}"/>
              </a:ext>
            </a:extLst>
          </p:cNvPr>
          <p:cNvSpPr/>
          <p:nvPr/>
        </p:nvSpPr>
        <p:spPr>
          <a:xfrm>
            <a:off x="266699" y="1166843"/>
            <a:ext cx="11630025" cy="3139321"/>
          </a:xfrm>
          <a:prstGeom prst="rect">
            <a:avLst/>
          </a:prstGeom>
        </p:spPr>
        <p:txBody>
          <a:bodyPr wrap="square">
            <a:spAutoFit/>
          </a:bodyPr>
          <a:lstStyle/>
          <a:p>
            <a:r>
              <a:rPr lang="en-US" dirty="0"/>
              <a:t>This will require development before scheduling.</a:t>
            </a:r>
          </a:p>
          <a:p>
            <a:r>
              <a:rPr lang="en-US" dirty="0"/>
              <a:t>The LIST has shown 10E6 suppression for Na. However, the degree of suppression has been observed to change with isotope online with UC target. The reason for this is still not completely understood. Double </a:t>
            </a:r>
            <a:r>
              <a:rPr lang="en-US" dirty="0" err="1"/>
              <a:t>repeller</a:t>
            </a:r>
            <a:r>
              <a:rPr lang="en-US" dirty="0"/>
              <a:t> list may suppress e- impact ionization.</a:t>
            </a:r>
          </a:p>
          <a:p>
            <a:r>
              <a:rPr lang="en-US" dirty="0"/>
              <a:t>This is a TISD candidate for LIST test. Test required for Tl transmission through quartz line. In addition a technical development is needed to produce a LIST incorporating a quartz line.</a:t>
            </a:r>
          </a:p>
          <a:p>
            <a:r>
              <a:rPr lang="en-US" dirty="0"/>
              <a:t>After LS2 LIST available on HRS. Could this be enough to cut isobars ?</a:t>
            </a:r>
          </a:p>
          <a:p>
            <a:endParaRPr lang="en-US" dirty="0"/>
          </a:p>
          <a:p>
            <a:r>
              <a:rPr lang="en-US" dirty="0"/>
              <a:t>Could molecular beams be an option? (only if suppression is not enough/not enough Tl laser ionization)</a:t>
            </a:r>
          </a:p>
          <a:p>
            <a:r>
              <a:rPr lang="en-US" dirty="0"/>
              <a:t>Tl(I) iodide. IP 8.5eV. Boiling Point 824C</a:t>
            </a:r>
          </a:p>
          <a:p>
            <a:r>
              <a:rPr lang="en-US" dirty="0"/>
              <a:t>Could be tested offline. However, note that this will likely result in </a:t>
            </a:r>
            <a:r>
              <a:rPr lang="en-US" dirty="0" err="1"/>
              <a:t>RaF</a:t>
            </a:r>
            <a:r>
              <a:rPr lang="en-US" dirty="0"/>
              <a:t> (among others) as a contaminant.</a:t>
            </a:r>
            <a:endParaRPr lang="it-IT" dirty="0"/>
          </a:p>
        </p:txBody>
      </p:sp>
      <p:sp>
        <p:nvSpPr>
          <p:cNvPr id="3" name="CasellaDiTesto 2">
            <a:extLst>
              <a:ext uri="{FF2B5EF4-FFF2-40B4-BE49-F238E27FC236}">
                <a16:creationId xmlns:a16="http://schemas.microsoft.com/office/drawing/2014/main" id="{F605903B-32E2-4746-B2D8-2E27802554C6}"/>
              </a:ext>
            </a:extLst>
          </p:cNvPr>
          <p:cNvSpPr txBox="1"/>
          <p:nvPr/>
        </p:nvSpPr>
        <p:spPr>
          <a:xfrm>
            <a:off x="1533526" y="273019"/>
            <a:ext cx="9944100" cy="646331"/>
          </a:xfrm>
          <a:prstGeom prst="rect">
            <a:avLst/>
          </a:prstGeom>
          <a:noFill/>
        </p:spPr>
        <p:txBody>
          <a:bodyPr wrap="square">
            <a:spAutoFit/>
          </a:bodyPr>
          <a:lstStyle/>
          <a:p>
            <a:pPr algn="ctr">
              <a:defRPr/>
            </a:pPr>
            <a:r>
              <a:rPr lang="it-IT" sz="3600" b="0" dirty="0">
                <a:ln w="10541" cmpd="sng">
                  <a:noFill/>
                  <a:prstDash val="solid"/>
                </a:ln>
                <a:solidFill>
                  <a:srgbClr val="000099"/>
                </a:solidFill>
                <a:latin typeface="Arial Rounded MT Bold"/>
                <a:ea typeface="+mn-ea"/>
                <a:cs typeface="Arial Rounded MT Bold"/>
                <a:sym typeface="Symbol"/>
              </a:rPr>
              <a:t>TAC report</a:t>
            </a:r>
            <a:endParaRPr lang="it-IT" sz="3600" b="0" baseline="30000" dirty="0">
              <a:ln w="10541" cmpd="sng">
                <a:noFill/>
                <a:prstDash val="solid"/>
              </a:ln>
              <a:solidFill>
                <a:srgbClr val="000099"/>
              </a:solidFill>
              <a:effectLst>
                <a:outerShdw blurRad="38100" dist="38100" dir="2700000" algn="tl">
                  <a:srgbClr val="000000"/>
                </a:outerShdw>
              </a:effectLst>
              <a:latin typeface="Arial Rounded MT Bold"/>
              <a:ea typeface="+mn-ea"/>
              <a:cs typeface="Arial Rounded MT Bold"/>
            </a:endParaRPr>
          </a:p>
        </p:txBody>
      </p:sp>
    </p:spTree>
    <p:extLst>
      <p:ext uri="{BB962C8B-B14F-4D97-AF65-F5344CB8AC3E}">
        <p14:creationId xmlns:p14="http://schemas.microsoft.com/office/powerpoint/2010/main" val="3646567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8EE00C3F-4756-44F4-966C-78C6D5CAB5CB}"/>
              </a:ext>
            </a:extLst>
          </p:cNvPr>
          <p:cNvSpPr txBox="1"/>
          <p:nvPr/>
        </p:nvSpPr>
        <p:spPr>
          <a:xfrm>
            <a:off x="2557462" y="648201"/>
            <a:ext cx="6858000" cy="707886"/>
          </a:xfrm>
          <a:prstGeom prst="rect">
            <a:avLst/>
          </a:prstGeom>
          <a:noFill/>
        </p:spPr>
        <p:txBody>
          <a:bodyPr>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it-IT" sz="4000" b="0" dirty="0">
                <a:ln w="10541" cmpd="sng">
                  <a:noFill/>
                  <a:prstDash val="solid"/>
                </a:ln>
                <a:solidFill>
                  <a:srgbClr val="000099"/>
                </a:solidFill>
                <a:latin typeface="Arial Rounded MT Bold"/>
                <a:ea typeface="+mn-ea"/>
                <a:cs typeface="Arial Rounded MT Bold"/>
              </a:rPr>
              <a:t>Collaboration</a:t>
            </a:r>
            <a:endParaRPr lang="it-IT" sz="4000" b="0" dirty="0">
              <a:ln w="10541" cmpd="sng">
                <a:noFill/>
                <a:prstDash val="solid"/>
              </a:ln>
              <a:solidFill>
                <a:srgbClr val="000099"/>
              </a:solidFill>
              <a:effectLst>
                <a:outerShdw blurRad="38100" dist="38100" dir="2700000" algn="tl">
                  <a:srgbClr val="000000"/>
                </a:outerShdw>
              </a:effectLst>
              <a:latin typeface="Arial Rounded MT Bold"/>
              <a:ea typeface="+mn-ea"/>
              <a:cs typeface="Arial Rounded MT Bold"/>
            </a:endParaRPr>
          </a:p>
        </p:txBody>
      </p:sp>
      <p:pic>
        <p:nvPicPr>
          <p:cNvPr id="3" name="Picture 7">
            <a:extLst>
              <a:ext uri="{FF2B5EF4-FFF2-40B4-BE49-F238E27FC236}">
                <a16:creationId xmlns:a16="http://schemas.microsoft.com/office/drawing/2014/main" id="{B95D34D9-6F67-4479-AE9C-CB7A3A24EED3}"/>
              </a:ext>
            </a:extLst>
          </p:cNvPr>
          <p:cNvPicPr>
            <a:picLocks noChangeAspect="1"/>
          </p:cNvPicPr>
          <p:nvPr/>
        </p:nvPicPr>
        <p:blipFill>
          <a:blip r:embed="rId2"/>
          <a:stretch>
            <a:fillRect/>
          </a:stretch>
        </p:blipFill>
        <p:spPr>
          <a:xfrm>
            <a:off x="7703138" y="5052956"/>
            <a:ext cx="2160000" cy="835583"/>
          </a:xfrm>
          <a:prstGeom prst="rect">
            <a:avLst/>
          </a:prstGeom>
        </p:spPr>
      </p:pic>
      <p:pic>
        <p:nvPicPr>
          <p:cNvPr id="4" name="Picture 5" descr="isolde">
            <a:extLst>
              <a:ext uri="{FF2B5EF4-FFF2-40B4-BE49-F238E27FC236}">
                <a16:creationId xmlns:a16="http://schemas.microsoft.com/office/drawing/2014/main" id="{F9920738-06A9-4B26-9364-6396C2DDEBEE}"/>
              </a:ext>
            </a:extLst>
          </p:cNvPr>
          <p:cNvPicPr>
            <a:picLocks noChangeAspect="1" noChangeArrowheads="1"/>
          </p:cNvPicPr>
          <p:nvPr/>
        </p:nvPicPr>
        <p:blipFill>
          <a:blip r:embed="rId3"/>
          <a:srcRect/>
          <a:stretch>
            <a:fillRect/>
          </a:stretch>
        </p:blipFill>
        <p:spPr bwMode="auto">
          <a:xfrm>
            <a:off x="2328862" y="5098628"/>
            <a:ext cx="2314574" cy="1111171"/>
          </a:xfrm>
          <a:prstGeom prst="rect">
            <a:avLst/>
          </a:prstGeom>
          <a:noFill/>
        </p:spPr>
      </p:pic>
      <p:sp>
        <p:nvSpPr>
          <p:cNvPr id="5" name="Rectangle 1">
            <a:extLst>
              <a:ext uri="{FF2B5EF4-FFF2-40B4-BE49-F238E27FC236}">
                <a16:creationId xmlns:a16="http://schemas.microsoft.com/office/drawing/2014/main" id="{A505C49E-960F-4549-A889-9EFA78AAB81F}"/>
              </a:ext>
            </a:extLst>
          </p:cNvPr>
          <p:cNvSpPr/>
          <p:nvPr/>
        </p:nvSpPr>
        <p:spPr>
          <a:xfrm>
            <a:off x="2951755" y="1499229"/>
            <a:ext cx="6358538" cy="2970044"/>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x-none" sz="1100" i="1" dirty="0"/>
              <a:t>CERN-ISOLDE, Switzerland</a:t>
            </a:r>
            <a:r>
              <a:rPr lang="en-US" sz="1100" i="1" dirty="0"/>
              <a:t>, </a:t>
            </a:r>
            <a:r>
              <a:rPr lang="en-US" sz="1100" dirty="0" err="1"/>
              <a:t>E.Rapisarda</a:t>
            </a:r>
            <a:r>
              <a:rPr lang="en-US" sz="1100" dirty="0"/>
              <a:t>, </a:t>
            </a:r>
            <a:r>
              <a:rPr lang="en-US" sz="1100" dirty="0" err="1"/>
              <a:t>J.Kurcewicz</a:t>
            </a:r>
            <a:r>
              <a:rPr lang="en-US" sz="1100" dirty="0"/>
              <a:t>, M. Kowalska, V.N. </a:t>
            </a:r>
            <a:r>
              <a:rPr lang="en-US" sz="1100" dirty="0" err="1"/>
              <a:t>Fedosseev</a:t>
            </a:r>
            <a:r>
              <a:rPr lang="en-US" sz="1100" dirty="0"/>
              <a:t>, S. Rothe, , B.A. Marsh</a:t>
            </a:r>
          </a:p>
          <a:p>
            <a:r>
              <a:rPr lang="x-none" sz="1100" i="1" dirty="0"/>
              <a:t>INFN, Sezione di Padova</a:t>
            </a:r>
            <a:r>
              <a:rPr lang="en-US" sz="1100" i="1" dirty="0"/>
              <a:t> and LNL </a:t>
            </a:r>
            <a:r>
              <a:rPr lang="x-none" sz="1100" i="1" dirty="0"/>
              <a:t>, </a:t>
            </a:r>
            <a:r>
              <a:rPr lang="en-US" sz="1100" dirty="0"/>
              <a:t>D. </a:t>
            </a:r>
            <a:r>
              <a:rPr lang="en-US" sz="1100" dirty="0" err="1"/>
              <a:t>Bazzacco</a:t>
            </a:r>
            <a:r>
              <a:rPr lang="en-US" sz="1100" dirty="0"/>
              <a:t>, S. </a:t>
            </a:r>
            <a:r>
              <a:rPr lang="en-US" sz="1100" dirty="0" err="1"/>
              <a:t>Lenzi</a:t>
            </a:r>
            <a:r>
              <a:rPr lang="en-US" sz="1100" dirty="0"/>
              <a:t>, S. </a:t>
            </a:r>
            <a:r>
              <a:rPr lang="en-US" sz="1100" dirty="0" err="1"/>
              <a:t>Lunardi</a:t>
            </a:r>
            <a:r>
              <a:rPr lang="en-US" sz="1100" dirty="0"/>
              <a:t>, F. </a:t>
            </a:r>
            <a:r>
              <a:rPr lang="en-US" sz="1100" dirty="0" err="1"/>
              <a:t>Recchia</a:t>
            </a:r>
            <a:r>
              <a:rPr lang="en-US" sz="1100" dirty="0"/>
              <a:t>, C. </a:t>
            </a:r>
            <a:r>
              <a:rPr lang="en-US" sz="1100" dirty="0" err="1"/>
              <a:t>Michelagnoli</a:t>
            </a:r>
            <a:r>
              <a:rPr lang="en-US" sz="1100" dirty="0"/>
              <a:t>, A. Gottardo, G. de Angelis, J.J. Valiente-</a:t>
            </a:r>
            <a:r>
              <a:rPr lang="en-US" sz="1100" dirty="0" err="1"/>
              <a:t>Dobón</a:t>
            </a:r>
            <a:r>
              <a:rPr lang="en-US" sz="1100" dirty="0"/>
              <a:t>, P. John, D. Napoli, </a:t>
            </a:r>
            <a:r>
              <a:rPr lang="en-US" sz="1100" dirty="0" err="1"/>
              <a:t>V.Modamio</a:t>
            </a:r>
            <a:r>
              <a:rPr lang="en-US" sz="1100" dirty="0"/>
              <a:t>, D. </a:t>
            </a:r>
            <a:r>
              <a:rPr lang="en-US" sz="1100" dirty="0" err="1"/>
              <a:t>Mengoni</a:t>
            </a:r>
            <a:r>
              <a:rPr lang="en-US" sz="1100" dirty="0"/>
              <a:t>, </a:t>
            </a:r>
          </a:p>
          <a:p>
            <a:r>
              <a:rPr lang="x-none" sz="1100" i="1" dirty="0"/>
              <a:t>IKS-KULeuven, Belgium</a:t>
            </a:r>
            <a:r>
              <a:rPr lang="en-US" sz="1100" i="1" dirty="0"/>
              <a:t>, </a:t>
            </a:r>
            <a:r>
              <a:rPr lang="en-US" sz="1100" dirty="0"/>
              <a:t>H. De Witte, </a:t>
            </a:r>
            <a:r>
              <a:rPr lang="en-US" sz="1100" dirty="0" err="1"/>
              <a:t>M.Huyse</a:t>
            </a:r>
            <a:r>
              <a:rPr lang="en-US" sz="1100" dirty="0"/>
              <a:t>, </a:t>
            </a:r>
            <a:r>
              <a:rPr lang="en-US" sz="1100" dirty="0" err="1"/>
              <a:t>P.Van</a:t>
            </a:r>
            <a:r>
              <a:rPr lang="en-US" sz="1100" dirty="0"/>
              <a:t> </a:t>
            </a:r>
            <a:r>
              <a:rPr lang="en-US" sz="1100" dirty="0" err="1"/>
              <a:t>Duppen</a:t>
            </a:r>
            <a:r>
              <a:rPr lang="en-US" sz="1100" dirty="0"/>
              <a:t>, R. </a:t>
            </a:r>
            <a:r>
              <a:rPr lang="en-US" sz="1100" dirty="0" err="1"/>
              <a:t>Raabe</a:t>
            </a:r>
            <a:r>
              <a:rPr lang="en-US" sz="1100" dirty="0"/>
              <a:t>, </a:t>
            </a:r>
            <a:r>
              <a:rPr lang="en-US" sz="1100" dirty="0" err="1"/>
              <a:t>K.Wrzosek-Lipska</a:t>
            </a:r>
            <a:r>
              <a:rPr lang="en-US" sz="1100" dirty="0"/>
              <a:t>, </a:t>
            </a:r>
            <a:r>
              <a:rPr lang="en-US" sz="1100" dirty="0" err="1"/>
              <a:t>C.Sotty</a:t>
            </a:r>
            <a:endParaRPr lang="en-US" sz="1100" dirty="0"/>
          </a:p>
          <a:p>
            <a:r>
              <a:rPr lang="en-US" sz="1100" i="1" dirty="0"/>
              <a:t>I</a:t>
            </a:r>
            <a:r>
              <a:rPr lang="x-none" sz="1100" i="1" dirty="0"/>
              <a:t>nstituto de Fisica Corpuscular</a:t>
            </a:r>
            <a:r>
              <a:rPr lang="en-US" sz="1100" i="1" dirty="0"/>
              <a:t>,</a:t>
            </a:r>
            <a:r>
              <a:rPr lang="x-none" sz="1100" i="1" dirty="0"/>
              <a:t> Univ</a:t>
            </a:r>
            <a:r>
              <a:rPr lang="en-US" sz="1100" i="1" dirty="0" err="1"/>
              <a:t>ersita</a:t>
            </a:r>
            <a:r>
              <a:rPr lang="en-US" sz="1100" i="1" dirty="0"/>
              <a:t>’ de </a:t>
            </a:r>
            <a:r>
              <a:rPr lang="x-none" sz="1100" i="1" dirty="0"/>
              <a:t>Valencia</a:t>
            </a:r>
            <a:r>
              <a:rPr lang="en-US" sz="1100" i="1" dirty="0"/>
              <a:t>, Spain </a:t>
            </a:r>
            <a:r>
              <a:rPr lang="en-US" sz="1100" dirty="0"/>
              <a:t>A.Algora</a:t>
            </a:r>
            <a:r>
              <a:rPr lang="en-US" sz="1100" baseline="30000" dirty="0"/>
              <a:t>1</a:t>
            </a:r>
            <a:r>
              <a:rPr lang="en-US" sz="1100" dirty="0"/>
              <a:t>, </a:t>
            </a:r>
          </a:p>
          <a:p>
            <a:r>
              <a:rPr lang="x-none" sz="1100" i="1" dirty="0"/>
              <a:t>University of York, U.K., </a:t>
            </a:r>
            <a:r>
              <a:rPr lang="en-US" sz="1100" i="1" dirty="0"/>
              <a:t> </a:t>
            </a:r>
            <a:r>
              <a:rPr lang="en-US" sz="1100" dirty="0"/>
              <a:t>A.N. Andreyev, D. Jerkins</a:t>
            </a:r>
          </a:p>
          <a:p>
            <a:r>
              <a:rPr lang="x-none" sz="1100" i="1" dirty="0"/>
              <a:t>Department of Nuclear Physics and Biophysics, Comenius University, Slovakia </a:t>
            </a:r>
            <a:r>
              <a:rPr lang="en-US" sz="1100" dirty="0"/>
              <a:t>S. Antalic</a:t>
            </a:r>
            <a:r>
              <a:rPr lang="en-US" sz="1100" baseline="30000" dirty="0"/>
              <a:t>3</a:t>
            </a:r>
            <a:r>
              <a:rPr lang="en-US" sz="1100" dirty="0"/>
              <a:t>, </a:t>
            </a:r>
          </a:p>
          <a:p>
            <a:r>
              <a:rPr lang="x-none" sz="1100" i="1" dirty="0"/>
              <a:t>Petersburg Nuclear Physics Institute, Gatchina, Russia, </a:t>
            </a:r>
            <a:r>
              <a:rPr lang="en-US" sz="1100" dirty="0"/>
              <a:t>A.E. </a:t>
            </a:r>
            <a:r>
              <a:rPr lang="en-US" sz="1100" dirty="0" err="1"/>
              <a:t>Barzakh</a:t>
            </a:r>
            <a:r>
              <a:rPr lang="en-US" sz="1100" dirty="0"/>
              <a:t>, </a:t>
            </a:r>
            <a:r>
              <a:rPr lang="en-US" sz="1100" dirty="0" err="1"/>
              <a:t>D.V.Fedorov</a:t>
            </a:r>
            <a:r>
              <a:rPr lang="en-US" sz="1100" dirty="0"/>
              <a:t>, M.D. </a:t>
            </a:r>
            <a:r>
              <a:rPr lang="en-US" sz="1100" dirty="0" err="1"/>
              <a:t>Seliverstov</a:t>
            </a:r>
            <a:r>
              <a:rPr lang="en-US" sz="1100" dirty="0"/>
              <a:t>, </a:t>
            </a:r>
          </a:p>
          <a:p>
            <a:r>
              <a:rPr lang="x-none" sz="1100" i="1" dirty="0"/>
              <a:t>University of Köln, Germany </a:t>
            </a:r>
            <a:r>
              <a:rPr lang="en-US" sz="1100" dirty="0"/>
              <a:t>A. Blazhev</a:t>
            </a:r>
            <a:r>
              <a:rPr lang="en-US" sz="1100" baseline="30000" dirty="0"/>
              <a:t>6</a:t>
            </a:r>
            <a:r>
              <a:rPr lang="en-US" sz="1100" dirty="0"/>
              <a:t>, P. Reiter, N. </a:t>
            </a:r>
            <a:r>
              <a:rPr lang="en-US" sz="1100" dirty="0" err="1"/>
              <a:t>Warr</a:t>
            </a:r>
            <a:r>
              <a:rPr lang="en-US" sz="1100" dirty="0"/>
              <a:t>, J. </a:t>
            </a:r>
            <a:r>
              <a:rPr lang="en-US" sz="1100" dirty="0" err="1"/>
              <a:t>Jolii</a:t>
            </a:r>
            <a:r>
              <a:rPr lang="en-US" sz="1100" dirty="0"/>
              <a:t>, </a:t>
            </a:r>
          </a:p>
          <a:p>
            <a:r>
              <a:rPr lang="x-none" sz="1100" i="1" dirty="0"/>
              <a:t>University of Manchester,U.K.</a:t>
            </a:r>
            <a:r>
              <a:rPr lang="en-US" sz="1100" i="1" dirty="0"/>
              <a:t> </a:t>
            </a:r>
            <a:r>
              <a:rPr lang="en-US" sz="1100" dirty="0" err="1"/>
              <a:t>J.Billowes</a:t>
            </a:r>
            <a:r>
              <a:rPr lang="en-US" sz="1100" dirty="0"/>
              <a:t>, T.E. Cocolios, T. Day </a:t>
            </a:r>
            <a:r>
              <a:rPr lang="en-US" sz="1100" dirty="0" err="1"/>
              <a:t>Goodacre</a:t>
            </a:r>
            <a:r>
              <a:rPr lang="en-US" sz="1100" dirty="0"/>
              <a:t>, K.T. Flanagan, I. </a:t>
            </a:r>
            <a:r>
              <a:rPr lang="en-US" sz="1100" dirty="0" err="1"/>
              <a:t>Strashnov</a:t>
            </a:r>
            <a:r>
              <a:rPr lang="en-US" sz="1100" dirty="0"/>
              <a:t>, </a:t>
            </a:r>
          </a:p>
          <a:p>
            <a:r>
              <a:rPr lang="x-none" sz="1100" i="1" dirty="0"/>
              <a:t>University of Surrey, U.K., </a:t>
            </a:r>
            <a:r>
              <a:rPr lang="en-US" sz="1100" i="1" dirty="0"/>
              <a:t> </a:t>
            </a:r>
            <a:r>
              <a:rPr lang="en-US" sz="1100" dirty="0"/>
              <a:t>R.Carroll</a:t>
            </a:r>
            <a:r>
              <a:rPr lang="en-US" sz="1100" baseline="30000" dirty="0"/>
              <a:t>8</a:t>
            </a:r>
            <a:r>
              <a:rPr lang="en-US" sz="1100" dirty="0"/>
              <a:t>, </a:t>
            </a:r>
            <a:r>
              <a:rPr lang="en-US" sz="1100" dirty="0" err="1"/>
              <a:t>Z.Podolyak</a:t>
            </a:r>
            <a:r>
              <a:rPr lang="en-US" sz="1100" dirty="0"/>
              <a:t>, </a:t>
            </a:r>
            <a:r>
              <a:rPr lang="en-US" sz="1100" dirty="0" err="1"/>
              <a:t>P.M.Waker</a:t>
            </a:r>
            <a:r>
              <a:rPr lang="en-US" sz="1100" dirty="0"/>
              <a:t>, C. </a:t>
            </a:r>
            <a:r>
              <a:rPr lang="en-US" sz="1100" dirty="0" err="1"/>
              <a:t>Shand</a:t>
            </a:r>
            <a:r>
              <a:rPr lang="en-US" sz="1100" dirty="0"/>
              <a:t>, Z. Patel, P.H. Regan</a:t>
            </a:r>
          </a:p>
          <a:p>
            <a:r>
              <a:rPr lang="x-none" sz="1100" i="1" dirty="0"/>
              <a:t>University of Jyväskylä, Helsinki Institute of Physics, Finland</a:t>
            </a:r>
            <a:r>
              <a:rPr lang="en-US" sz="1100" i="1" dirty="0"/>
              <a:t>, </a:t>
            </a:r>
            <a:r>
              <a:rPr lang="en-US" sz="1100" dirty="0"/>
              <a:t>T. </a:t>
            </a:r>
            <a:r>
              <a:rPr lang="en-US" sz="1100" dirty="0" err="1"/>
              <a:t>Grahn</a:t>
            </a:r>
            <a:r>
              <a:rPr lang="en-US" sz="1100" dirty="0"/>
              <a:t>, P.T. </a:t>
            </a:r>
            <a:r>
              <a:rPr lang="en-US" sz="1100" dirty="0" err="1"/>
              <a:t>Greenlees</a:t>
            </a:r>
            <a:r>
              <a:rPr lang="en-US" sz="1100" dirty="0"/>
              <a:t>, Z. </a:t>
            </a:r>
            <a:r>
              <a:rPr lang="en-US" sz="1100" dirty="0" err="1"/>
              <a:t>Janas</a:t>
            </a:r>
            <a:r>
              <a:rPr lang="en-US" sz="1100" dirty="0"/>
              <a:t>, </a:t>
            </a:r>
            <a:r>
              <a:rPr lang="en-US" sz="1100" dirty="0" err="1"/>
              <a:t>J.Pakarinen</a:t>
            </a:r>
            <a:r>
              <a:rPr lang="en-US" sz="1100" dirty="0"/>
              <a:t>, P. </a:t>
            </a:r>
            <a:r>
              <a:rPr lang="en-US" sz="1100" dirty="0" err="1"/>
              <a:t>Rahkila</a:t>
            </a:r>
            <a:endParaRPr lang="en-US" sz="1100" dirty="0"/>
          </a:p>
          <a:p>
            <a:r>
              <a:rPr lang="x-none" sz="1100" i="1" dirty="0"/>
              <a:t>University of Warsaw, Faculty of Physics, Poland,</a:t>
            </a:r>
            <a:r>
              <a:rPr lang="en-US" sz="1100" i="1" dirty="0"/>
              <a:t> </a:t>
            </a:r>
            <a:r>
              <a:rPr lang="en-US" sz="1100" dirty="0" err="1"/>
              <a:t>C.Mazzocchi</a:t>
            </a:r>
            <a:r>
              <a:rPr lang="en-US" sz="1100" dirty="0"/>
              <a:t>, , M. </a:t>
            </a:r>
            <a:r>
              <a:rPr lang="en-US" sz="1100" dirty="0" err="1"/>
              <a:t>Pfützner</a:t>
            </a:r>
            <a:r>
              <a:rPr lang="en-US" sz="1100" dirty="0"/>
              <a:t>, </a:t>
            </a:r>
          </a:p>
          <a:p>
            <a:r>
              <a:rPr lang="x-none" sz="1100" i="1" dirty="0"/>
              <a:t>Institut fur Physik, Gutenberg Universitat, Germany</a:t>
            </a:r>
            <a:r>
              <a:rPr lang="en-US" sz="1100" i="1" dirty="0"/>
              <a:t>, </a:t>
            </a:r>
            <a:r>
              <a:rPr lang="en-US" sz="1100" dirty="0"/>
              <a:t>T. </a:t>
            </a:r>
            <a:r>
              <a:rPr lang="en-US" sz="1100" dirty="0" err="1"/>
              <a:t>Kron</a:t>
            </a:r>
            <a:r>
              <a:rPr lang="en-US" sz="1100" dirty="0"/>
              <a:t>,  </a:t>
            </a:r>
            <a:r>
              <a:rPr lang="en-US" sz="1100" dirty="0" err="1"/>
              <a:t>K.D.A.Wendt</a:t>
            </a:r>
            <a:r>
              <a:rPr lang="en-US" sz="1100" dirty="0"/>
              <a:t>, S. Richter</a:t>
            </a:r>
            <a:r>
              <a:rPr lang="en-US" sz="1100" baseline="30000" dirty="0"/>
              <a:t>14</a:t>
            </a:r>
            <a:endParaRPr lang="en-US" sz="1100" dirty="0"/>
          </a:p>
          <a:p>
            <a:r>
              <a:rPr lang="x-none" sz="1100" i="1" dirty="0"/>
              <a:t>Department of Physics</a:t>
            </a:r>
            <a:r>
              <a:rPr lang="en-US" sz="1100" i="1" dirty="0"/>
              <a:t>, </a:t>
            </a:r>
            <a:r>
              <a:rPr lang="x-none" sz="1100" i="1" dirty="0"/>
              <a:t>University of Liverpool</a:t>
            </a:r>
            <a:r>
              <a:rPr lang="en-US" sz="1100" i="1" dirty="0"/>
              <a:t>, </a:t>
            </a:r>
            <a:r>
              <a:rPr lang="x-none" sz="1100" i="1" dirty="0"/>
              <a:t>U</a:t>
            </a:r>
            <a:r>
              <a:rPr lang="en-US" sz="1100" i="1" dirty="0"/>
              <a:t>.</a:t>
            </a:r>
            <a:r>
              <a:rPr lang="x-none" sz="1100" i="1" dirty="0"/>
              <a:t>K</a:t>
            </a:r>
            <a:r>
              <a:rPr lang="en-US" sz="1100" i="1" dirty="0"/>
              <a:t>., </a:t>
            </a:r>
            <a:r>
              <a:rPr lang="en-US" sz="1100" dirty="0" err="1"/>
              <a:t>B.Cheal</a:t>
            </a:r>
            <a:r>
              <a:rPr lang="en-US" sz="1100" dirty="0"/>
              <a:t>, D. Joss, R. Page, </a:t>
            </a:r>
          </a:p>
          <a:p>
            <a:r>
              <a:rPr lang="x-none" sz="1100" i="1" dirty="0"/>
              <a:t>IFIN-HH, Bucharest</a:t>
            </a:r>
            <a:r>
              <a:rPr lang="en-US" sz="1100" i="1" dirty="0"/>
              <a:t> </a:t>
            </a:r>
            <a:r>
              <a:rPr lang="en-US" sz="1100" dirty="0"/>
              <a:t>R. </a:t>
            </a:r>
            <a:r>
              <a:rPr lang="en-US" sz="1100" dirty="0" err="1"/>
              <a:t>Lica</a:t>
            </a:r>
            <a:r>
              <a:rPr lang="en-US" sz="1100" dirty="0"/>
              <a:t>, N. </a:t>
            </a:r>
            <a:r>
              <a:rPr lang="en-US" sz="1100" dirty="0" err="1"/>
              <a:t>Marginean</a:t>
            </a:r>
            <a:r>
              <a:rPr lang="en-US" sz="1100" dirty="0"/>
              <a:t>, R. </a:t>
            </a:r>
            <a:r>
              <a:rPr lang="en-US" sz="1100" dirty="0" err="1"/>
              <a:t>Marginean</a:t>
            </a:r>
            <a:r>
              <a:rPr lang="en-US" sz="1100" dirty="0"/>
              <a:t>, C. </a:t>
            </a:r>
            <a:r>
              <a:rPr lang="en-US" sz="1100" dirty="0" err="1"/>
              <a:t>Mihai</a:t>
            </a:r>
            <a:r>
              <a:rPr lang="en-US" sz="1100" dirty="0"/>
              <a:t>, </a:t>
            </a:r>
            <a:r>
              <a:rPr lang="en-US" sz="1100" dirty="0" err="1"/>
              <a:t>A.Negret</a:t>
            </a:r>
            <a:r>
              <a:rPr lang="en-US" sz="1100" dirty="0"/>
              <a:t>, S. </a:t>
            </a:r>
            <a:r>
              <a:rPr lang="en-US" sz="1100" dirty="0" err="1"/>
              <a:t>Pascu</a:t>
            </a:r>
            <a:r>
              <a:rPr lang="en-US" sz="1100" i="1" dirty="0"/>
              <a:t> </a:t>
            </a:r>
            <a:endParaRPr lang="en-GB" sz="1100" dirty="0"/>
          </a:p>
        </p:txBody>
      </p:sp>
    </p:spTree>
    <p:extLst>
      <p:ext uri="{BB962C8B-B14F-4D97-AF65-F5344CB8AC3E}">
        <p14:creationId xmlns:p14="http://schemas.microsoft.com/office/powerpoint/2010/main" val="1152985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393651AD-4309-483E-A81D-9D5DED3A2F06}"/>
              </a:ext>
            </a:extLst>
          </p:cNvPr>
          <p:cNvPicPr>
            <a:picLocks noChangeAspect="1"/>
          </p:cNvPicPr>
          <p:nvPr/>
        </p:nvPicPr>
        <p:blipFill>
          <a:blip r:embed="rId2"/>
          <a:stretch>
            <a:fillRect/>
          </a:stretch>
        </p:blipFill>
        <p:spPr>
          <a:xfrm>
            <a:off x="2918303" y="748716"/>
            <a:ext cx="6176100" cy="5199201"/>
          </a:xfrm>
          <a:prstGeom prst="rect">
            <a:avLst/>
          </a:prstGeom>
        </p:spPr>
      </p:pic>
      <p:sp>
        <p:nvSpPr>
          <p:cNvPr id="3" name="Rettangolo 2">
            <a:extLst>
              <a:ext uri="{FF2B5EF4-FFF2-40B4-BE49-F238E27FC236}">
                <a16:creationId xmlns:a16="http://schemas.microsoft.com/office/drawing/2014/main" id="{4C2AA502-EE5A-425A-9323-7E2C88CFE604}"/>
              </a:ext>
            </a:extLst>
          </p:cNvPr>
          <p:cNvSpPr/>
          <p:nvPr/>
        </p:nvSpPr>
        <p:spPr>
          <a:xfrm>
            <a:off x="3531842" y="379384"/>
            <a:ext cx="5451044" cy="369332"/>
          </a:xfrm>
          <a:prstGeom prst="rect">
            <a:avLst/>
          </a:prstGeom>
        </p:spPr>
        <p:txBody>
          <a:bodyPr wrap="none">
            <a:spAutoFit/>
          </a:bodyPr>
          <a:lstStyle/>
          <a:p>
            <a:r>
              <a:rPr lang="it-IT" dirty="0">
                <a:latin typeface="Helvetica" panose="020B0604020202020204" pitchFamily="34" charset="0"/>
                <a:cs typeface="Helvetica" panose="020B0604020202020204" pitchFamily="34" charset="0"/>
              </a:rPr>
              <a:t>A. I. Morales et al. </a:t>
            </a:r>
            <a:r>
              <a:rPr lang="it-IT" dirty="0" err="1">
                <a:latin typeface="Helvetica" panose="020B0604020202020204" pitchFamily="34" charset="0"/>
                <a:cs typeface="Helvetica" panose="020B0604020202020204" pitchFamily="34" charset="0"/>
              </a:rPr>
              <a:t>Phys</a:t>
            </a:r>
            <a:r>
              <a:rPr lang="it-IT" dirty="0">
                <a:latin typeface="Helvetica" panose="020B0604020202020204" pitchFamily="34" charset="0"/>
                <a:cs typeface="Helvetica" panose="020B0604020202020204" pitchFamily="34" charset="0"/>
              </a:rPr>
              <a:t>. Rev. C 89, 014324 (2014)</a:t>
            </a:r>
          </a:p>
        </p:txBody>
      </p:sp>
    </p:spTree>
    <p:extLst>
      <p:ext uri="{BB962C8B-B14F-4D97-AF65-F5344CB8AC3E}">
        <p14:creationId xmlns:p14="http://schemas.microsoft.com/office/powerpoint/2010/main" val="3503150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0054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1E6C064-999B-45D7-8808-B292F2AEED58}"/>
              </a:ext>
            </a:extLst>
          </p:cNvPr>
          <p:cNvSpPr>
            <a:spLocks noGrp="1"/>
          </p:cNvSpPr>
          <p:nvPr>
            <p:ph type="title"/>
          </p:nvPr>
        </p:nvSpPr>
        <p:spPr>
          <a:xfrm>
            <a:off x="2427805" y="18177"/>
            <a:ext cx="7688495" cy="739231"/>
          </a:xfrm>
        </p:spPr>
        <p:txBody>
          <a:bodyPr/>
          <a:lstStyle/>
          <a:p>
            <a:r>
              <a:rPr lang="it-IT" dirty="0" err="1"/>
              <a:t>Nuclear</a:t>
            </a:r>
            <a:r>
              <a:rPr lang="it-IT" dirty="0"/>
              <a:t> </a:t>
            </a:r>
            <a:r>
              <a:rPr lang="it-IT" dirty="0" err="1"/>
              <a:t>structure</a:t>
            </a:r>
            <a:r>
              <a:rPr lang="it-IT" dirty="0"/>
              <a:t> </a:t>
            </a:r>
            <a:r>
              <a:rPr lang="it-IT" dirty="0" err="1"/>
              <a:t>beyond</a:t>
            </a:r>
            <a:r>
              <a:rPr lang="it-IT" dirty="0"/>
              <a:t> </a:t>
            </a:r>
            <a:r>
              <a:rPr lang="it-IT" baseline="30000" dirty="0"/>
              <a:t>208</a:t>
            </a:r>
            <a:r>
              <a:rPr lang="it-IT" dirty="0"/>
              <a:t>Pb</a:t>
            </a:r>
          </a:p>
        </p:txBody>
      </p:sp>
      <p:sp>
        <p:nvSpPr>
          <p:cNvPr id="4" name="TextBox 32">
            <a:extLst>
              <a:ext uri="{FF2B5EF4-FFF2-40B4-BE49-F238E27FC236}">
                <a16:creationId xmlns:a16="http://schemas.microsoft.com/office/drawing/2014/main" id="{79E39150-11D4-4F9B-9BAA-8C539F8EDC79}"/>
              </a:ext>
            </a:extLst>
          </p:cNvPr>
          <p:cNvSpPr txBox="1"/>
          <p:nvPr/>
        </p:nvSpPr>
        <p:spPr>
          <a:xfrm>
            <a:off x="2091381" y="4931626"/>
            <a:ext cx="5493957" cy="646331"/>
          </a:xfrm>
          <a:prstGeom prst="rect">
            <a:avLst/>
          </a:prstGeom>
          <a:gradFill>
            <a:gsLst>
              <a:gs pos="20000">
                <a:srgbClr val="92D050"/>
              </a:gs>
              <a:gs pos="100000">
                <a:schemeClr val="bg1"/>
              </a:gs>
            </a:gsLst>
            <a:lin ang="2700000" scaled="1"/>
          </a:gradFill>
        </p:spPr>
        <p:txBody>
          <a:bodyPr wrap="square" rtlCol="0">
            <a:spAutoFit/>
          </a:bodyPr>
          <a:lstStyle/>
          <a:p>
            <a:pPr algn="ctr"/>
            <a:r>
              <a:rPr lang="en-US" dirty="0"/>
              <a:t>Study the development of nuclear structure in the nuclei beyond N=126 </a:t>
            </a:r>
            <a:endParaRPr lang="en-GB" dirty="0"/>
          </a:p>
        </p:txBody>
      </p:sp>
      <p:sp>
        <p:nvSpPr>
          <p:cNvPr id="5" name="TextBox 33">
            <a:extLst>
              <a:ext uri="{FF2B5EF4-FFF2-40B4-BE49-F238E27FC236}">
                <a16:creationId xmlns:a16="http://schemas.microsoft.com/office/drawing/2014/main" id="{E4E7DCBD-9C97-4582-8FDA-2206BC50B1F3}"/>
              </a:ext>
            </a:extLst>
          </p:cNvPr>
          <p:cNvSpPr txBox="1"/>
          <p:nvPr/>
        </p:nvSpPr>
        <p:spPr>
          <a:xfrm>
            <a:off x="1797241" y="5697996"/>
            <a:ext cx="5490927" cy="646331"/>
          </a:xfrm>
          <a:prstGeom prst="rect">
            <a:avLst/>
          </a:prstGeom>
          <a:noFill/>
        </p:spPr>
        <p:txBody>
          <a:bodyPr wrap="none" rtlCol="0">
            <a:spAutoFit/>
          </a:bodyPr>
          <a:lstStyle/>
          <a:p>
            <a:pPr marL="285750" indent="-285750">
              <a:buFont typeface="Wingdings" panose="05000000000000000000" pitchFamily="2" charset="2"/>
              <a:buChar char="q"/>
            </a:pPr>
            <a:r>
              <a:rPr lang="en-US" dirty="0"/>
              <a:t>What the position of the d</a:t>
            </a:r>
            <a:r>
              <a:rPr lang="en-US" baseline="-25000" dirty="0"/>
              <a:t>3/2</a:t>
            </a:r>
            <a:r>
              <a:rPr lang="en-US" dirty="0"/>
              <a:t> and s</a:t>
            </a:r>
            <a:r>
              <a:rPr lang="en-US" baseline="-25000" dirty="0"/>
              <a:t>1/2</a:t>
            </a:r>
            <a:r>
              <a:rPr lang="en-US" dirty="0"/>
              <a:t> proton orbitals?</a:t>
            </a:r>
          </a:p>
          <a:p>
            <a:pPr marL="285750" indent="-285750">
              <a:buFont typeface="Wingdings" panose="05000000000000000000" pitchFamily="2" charset="2"/>
              <a:buChar char="q"/>
            </a:pPr>
            <a:r>
              <a:rPr lang="en-US" dirty="0"/>
              <a:t>Can we explain with shell model what </a:t>
            </a:r>
            <a:r>
              <a:rPr lang="en-US"/>
              <a:t>we observe ?</a:t>
            </a:r>
            <a:endParaRPr lang="en-US" dirty="0"/>
          </a:p>
        </p:txBody>
      </p:sp>
      <p:grpSp>
        <p:nvGrpSpPr>
          <p:cNvPr id="6" name="Group 30">
            <a:extLst>
              <a:ext uri="{FF2B5EF4-FFF2-40B4-BE49-F238E27FC236}">
                <a16:creationId xmlns:a16="http://schemas.microsoft.com/office/drawing/2014/main" id="{62807F04-F84F-41E0-AEF1-3028222C559D}"/>
              </a:ext>
            </a:extLst>
          </p:cNvPr>
          <p:cNvGrpSpPr/>
          <p:nvPr/>
        </p:nvGrpSpPr>
        <p:grpSpPr>
          <a:xfrm>
            <a:off x="1724414" y="707458"/>
            <a:ext cx="6938260" cy="4379772"/>
            <a:chOff x="1041157" y="945651"/>
            <a:chExt cx="6938260" cy="4379772"/>
          </a:xfrm>
        </p:grpSpPr>
        <p:cxnSp>
          <p:nvCxnSpPr>
            <p:cNvPr id="7" name="Straight Arrow Connector 15">
              <a:extLst>
                <a:ext uri="{FF2B5EF4-FFF2-40B4-BE49-F238E27FC236}">
                  <a16:creationId xmlns:a16="http://schemas.microsoft.com/office/drawing/2014/main" id="{CC64557D-1B4B-46B7-AEDC-0C0B5011A446}"/>
                </a:ext>
              </a:extLst>
            </p:cNvPr>
            <p:cNvCxnSpPr/>
            <p:nvPr/>
          </p:nvCxnSpPr>
          <p:spPr>
            <a:xfrm rot="5400000" flipH="1" flipV="1">
              <a:off x="6666205" y="2987078"/>
              <a:ext cx="252000" cy="1588"/>
            </a:xfrm>
            <a:prstGeom prst="straightConnector1">
              <a:avLst/>
            </a:prstGeom>
            <a:ln w="1905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8" name="Text Box 125">
              <a:extLst>
                <a:ext uri="{FF2B5EF4-FFF2-40B4-BE49-F238E27FC236}">
                  <a16:creationId xmlns:a16="http://schemas.microsoft.com/office/drawing/2014/main" id="{1E55C22D-CA8B-40A9-A0F1-62766DEC3A3C}"/>
                </a:ext>
              </a:extLst>
            </p:cNvPr>
            <p:cNvSpPr txBox="1">
              <a:spLocks noChangeArrowheads="1"/>
            </p:cNvSpPr>
            <p:nvPr/>
          </p:nvSpPr>
          <p:spPr bwMode="auto">
            <a:xfrm>
              <a:off x="6442162" y="3113872"/>
              <a:ext cx="727075" cy="261610"/>
            </a:xfrm>
            <a:prstGeom prst="rect">
              <a:avLst/>
            </a:prstGeom>
            <a:noFill/>
            <a:ln w="9525">
              <a:noFill/>
              <a:miter lim="800000"/>
              <a:headEnd/>
              <a:tailEnd/>
            </a:ln>
            <a:effectLst/>
          </p:spPr>
          <p:txBody>
            <a:bodyPr wrap="square">
              <a:spAutoFit/>
            </a:bodyPr>
            <a:lstStyle/>
            <a:p>
              <a:pPr>
                <a:spcBef>
                  <a:spcPct val="50000"/>
                </a:spcBef>
              </a:pPr>
              <a:r>
                <a:rPr lang="nl-BE" sz="1100" dirty="0"/>
                <a:t>N = 126</a:t>
              </a:r>
              <a:endParaRPr lang="en-US" sz="1100" dirty="0"/>
            </a:p>
          </p:txBody>
        </p:sp>
        <p:pic>
          <p:nvPicPr>
            <p:cNvPr id="9" name="Picture 20">
              <a:extLst>
                <a:ext uri="{FF2B5EF4-FFF2-40B4-BE49-F238E27FC236}">
                  <a16:creationId xmlns:a16="http://schemas.microsoft.com/office/drawing/2014/main" id="{77CEC549-C281-4D12-8A10-6B581CF6CF67}"/>
                </a:ext>
              </a:extLst>
            </p:cNvPr>
            <p:cNvPicPr>
              <a:picLocks noChangeAspect="1"/>
            </p:cNvPicPr>
            <p:nvPr/>
          </p:nvPicPr>
          <p:blipFill rotWithShape="1">
            <a:blip r:embed="rId2">
              <a:extLst>
                <a:ext uri="{28A0092B-C50C-407E-A947-70E740481C1C}">
                  <a14:useLocalDpi xmlns:a14="http://schemas.microsoft.com/office/drawing/2010/main" val="0"/>
                </a:ext>
              </a:extLst>
            </a:blip>
            <a:srcRect l="29344" t="17194" r="7519" b="26925"/>
            <a:stretch/>
          </p:blipFill>
          <p:spPr>
            <a:xfrm>
              <a:off x="2069445" y="1803620"/>
              <a:ext cx="5909593" cy="3123560"/>
            </a:xfrm>
            <a:prstGeom prst="rect">
              <a:avLst/>
            </a:prstGeom>
          </p:spPr>
        </p:pic>
        <p:cxnSp>
          <p:nvCxnSpPr>
            <p:cNvPr id="10" name="Straight Connector 2">
              <a:extLst>
                <a:ext uri="{FF2B5EF4-FFF2-40B4-BE49-F238E27FC236}">
                  <a16:creationId xmlns:a16="http://schemas.microsoft.com/office/drawing/2014/main" id="{7E663A34-B4A0-4BF3-A5F9-EA16138886B1}"/>
                </a:ext>
              </a:extLst>
            </p:cNvPr>
            <p:cNvCxnSpPr/>
            <p:nvPr/>
          </p:nvCxnSpPr>
          <p:spPr>
            <a:xfrm flipH="1">
              <a:off x="3944767" y="1435834"/>
              <a:ext cx="15114" cy="3492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1" name="Straight Connector 21">
              <a:extLst>
                <a:ext uri="{FF2B5EF4-FFF2-40B4-BE49-F238E27FC236}">
                  <a16:creationId xmlns:a16="http://schemas.microsoft.com/office/drawing/2014/main" id="{772D6683-F748-486F-AE5E-FA9565FB9507}"/>
                </a:ext>
              </a:extLst>
            </p:cNvPr>
            <p:cNvCxnSpPr/>
            <p:nvPr/>
          </p:nvCxnSpPr>
          <p:spPr>
            <a:xfrm flipH="1">
              <a:off x="4255865" y="1446239"/>
              <a:ext cx="15114" cy="3492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2" name="Straight Connector 22">
              <a:extLst>
                <a:ext uri="{FF2B5EF4-FFF2-40B4-BE49-F238E27FC236}">
                  <a16:creationId xmlns:a16="http://schemas.microsoft.com/office/drawing/2014/main" id="{99A0BAA6-3878-4D6F-9AE6-0AFDABAE9545}"/>
                </a:ext>
              </a:extLst>
            </p:cNvPr>
            <p:cNvCxnSpPr/>
            <p:nvPr/>
          </p:nvCxnSpPr>
          <p:spPr>
            <a:xfrm flipH="1">
              <a:off x="1535417" y="3670335"/>
              <a:ext cx="64440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3" name="Straight Connector 23">
              <a:extLst>
                <a:ext uri="{FF2B5EF4-FFF2-40B4-BE49-F238E27FC236}">
                  <a16:creationId xmlns:a16="http://schemas.microsoft.com/office/drawing/2014/main" id="{462B17D2-3CB0-45D8-B8B1-8D56BA4EDA1F}"/>
                </a:ext>
              </a:extLst>
            </p:cNvPr>
            <p:cNvCxnSpPr/>
            <p:nvPr/>
          </p:nvCxnSpPr>
          <p:spPr>
            <a:xfrm flipH="1">
              <a:off x="1559348" y="3361758"/>
              <a:ext cx="64080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sp>
          <p:nvSpPr>
            <p:cNvPr id="14" name="Rectangle 7">
              <a:extLst>
                <a:ext uri="{FF2B5EF4-FFF2-40B4-BE49-F238E27FC236}">
                  <a16:creationId xmlns:a16="http://schemas.microsoft.com/office/drawing/2014/main" id="{75B2673D-F68C-46D5-A79F-3C512AFF8E81}"/>
                </a:ext>
              </a:extLst>
            </p:cNvPr>
            <p:cNvSpPr/>
            <p:nvPr/>
          </p:nvSpPr>
          <p:spPr>
            <a:xfrm>
              <a:off x="3663327" y="3219670"/>
              <a:ext cx="908673" cy="521056"/>
            </a:xfrm>
            <a:prstGeom prst="rect">
              <a:avLst/>
            </a:prstGeom>
            <a:solidFill>
              <a:srgbClr val="FFC000"/>
            </a:solidFill>
            <a:ln>
              <a:noFill/>
            </a:ln>
            <a:effectLst>
              <a:outerShdw blurRad="190500" dist="88900" dir="14700000" sx="80000" sy="80000" algn="br"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aseline="30000" dirty="0"/>
                <a:t>208</a:t>
              </a:r>
              <a:r>
                <a:rPr lang="en-US" dirty="0"/>
                <a:t>Pb</a:t>
              </a:r>
              <a:r>
                <a:rPr lang="en-US" baseline="-25000" dirty="0"/>
                <a:t>126</a:t>
              </a:r>
              <a:endParaRPr lang="en-GB" dirty="0"/>
            </a:p>
          </p:txBody>
        </p:sp>
        <p:sp>
          <p:nvSpPr>
            <p:cNvPr id="15" name="TextBox 14">
              <a:extLst>
                <a:ext uri="{FF2B5EF4-FFF2-40B4-BE49-F238E27FC236}">
                  <a16:creationId xmlns:a16="http://schemas.microsoft.com/office/drawing/2014/main" id="{34C63C37-3C19-4FEE-B555-9D585139AEC4}"/>
                </a:ext>
              </a:extLst>
            </p:cNvPr>
            <p:cNvSpPr txBox="1"/>
            <p:nvPr/>
          </p:nvSpPr>
          <p:spPr>
            <a:xfrm>
              <a:off x="1041157" y="3323973"/>
              <a:ext cx="867545" cy="369332"/>
            </a:xfrm>
            <a:prstGeom prst="rect">
              <a:avLst/>
            </a:prstGeom>
            <a:noFill/>
          </p:spPr>
          <p:txBody>
            <a:bodyPr wrap="none" rtlCol="0">
              <a:spAutoFit/>
            </a:bodyPr>
            <a:lstStyle/>
            <a:p>
              <a:r>
                <a:rPr lang="en-US" b="1" dirty="0">
                  <a:solidFill>
                    <a:srgbClr val="FF0000"/>
                  </a:solidFill>
                  <a:latin typeface="Comic Sans MS" panose="030F0702030302020204" pitchFamily="66" charset="0"/>
                </a:rPr>
                <a:t>Z =82</a:t>
              </a:r>
              <a:endParaRPr lang="en-GB" b="1" dirty="0">
                <a:solidFill>
                  <a:srgbClr val="FF0000"/>
                </a:solidFill>
                <a:latin typeface="Comic Sans MS" panose="030F0702030302020204" pitchFamily="66" charset="0"/>
              </a:endParaRPr>
            </a:p>
          </p:txBody>
        </p:sp>
        <p:sp>
          <p:nvSpPr>
            <p:cNvPr id="16" name="TextBox 24">
              <a:extLst>
                <a:ext uri="{FF2B5EF4-FFF2-40B4-BE49-F238E27FC236}">
                  <a16:creationId xmlns:a16="http://schemas.microsoft.com/office/drawing/2014/main" id="{F648D530-E4C0-4E6D-8383-802632299198}"/>
                </a:ext>
              </a:extLst>
            </p:cNvPr>
            <p:cNvSpPr txBox="1"/>
            <p:nvPr/>
          </p:nvSpPr>
          <p:spPr>
            <a:xfrm rot="16200000">
              <a:off x="3618081" y="1229223"/>
              <a:ext cx="936475" cy="369332"/>
            </a:xfrm>
            <a:prstGeom prst="rect">
              <a:avLst/>
            </a:prstGeom>
            <a:noFill/>
          </p:spPr>
          <p:txBody>
            <a:bodyPr wrap="none" rtlCol="0">
              <a:spAutoFit/>
            </a:bodyPr>
            <a:lstStyle/>
            <a:p>
              <a:r>
                <a:rPr lang="en-US" b="1" dirty="0">
                  <a:solidFill>
                    <a:srgbClr val="0000FF"/>
                  </a:solidFill>
                  <a:latin typeface="Comic Sans MS" panose="030F0702030302020204" pitchFamily="66" charset="0"/>
                </a:rPr>
                <a:t>N=126</a:t>
              </a:r>
              <a:endParaRPr lang="en-GB" b="1" dirty="0">
                <a:solidFill>
                  <a:srgbClr val="0000FF"/>
                </a:solidFill>
                <a:latin typeface="Comic Sans MS" panose="030F0702030302020204" pitchFamily="66" charset="0"/>
              </a:endParaRPr>
            </a:p>
          </p:txBody>
        </p:sp>
        <p:cxnSp>
          <p:nvCxnSpPr>
            <p:cNvPr id="17" name="Straight Arrow Connector 26">
              <a:extLst>
                <a:ext uri="{FF2B5EF4-FFF2-40B4-BE49-F238E27FC236}">
                  <a16:creationId xmlns:a16="http://schemas.microsoft.com/office/drawing/2014/main" id="{3FFD63DE-F27D-4A91-A324-4829E48D190A}"/>
                </a:ext>
              </a:extLst>
            </p:cNvPr>
            <p:cNvCxnSpPr/>
            <p:nvPr/>
          </p:nvCxnSpPr>
          <p:spPr>
            <a:xfrm>
              <a:off x="4240751" y="5028921"/>
              <a:ext cx="2542478" cy="0"/>
            </a:xfrm>
            <a:prstGeom prst="straightConnector1">
              <a:avLst/>
            </a:prstGeom>
            <a:ln w="19050">
              <a:solidFill>
                <a:srgbClr val="0000FF"/>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8" name="TextBox 27">
              <a:extLst>
                <a:ext uri="{FF2B5EF4-FFF2-40B4-BE49-F238E27FC236}">
                  <a16:creationId xmlns:a16="http://schemas.microsoft.com/office/drawing/2014/main" id="{29DDC22F-8380-40B4-A9CE-091136FB03AC}"/>
                </a:ext>
              </a:extLst>
            </p:cNvPr>
            <p:cNvSpPr txBox="1"/>
            <p:nvPr/>
          </p:nvSpPr>
          <p:spPr>
            <a:xfrm>
              <a:off x="5312118" y="4925313"/>
              <a:ext cx="553357" cy="400110"/>
            </a:xfrm>
            <a:prstGeom prst="rect">
              <a:avLst/>
            </a:prstGeom>
            <a:noFill/>
          </p:spPr>
          <p:txBody>
            <a:bodyPr wrap="none" rtlCol="0">
              <a:spAutoFit/>
            </a:bodyPr>
            <a:lstStyle/>
            <a:p>
              <a:r>
                <a:rPr lang="en-US" sz="2000" b="1" dirty="0">
                  <a:solidFill>
                    <a:srgbClr val="0000FF"/>
                  </a:solidFill>
                </a:rPr>
                <a:t>g</a:t>
              </a:r>
              <a:r>
                <a:rPr lang="en-US" sz="2000" b="1" baseline="-25000" dirty="0">
                  <a:solidFill>
                    <a:srgbClr val="0000FF"/>
                  </a:solidFill>
                </a:rPr>
                <a:t>9/2</a:t>
              </a:r>
              <a:endParaRPr lang="en-GB" sz="2000" b="1" dirty="0">
                <a:solidFill>
                  <a:srgbClr val="0000FF"/>
                </a:solidFill>
              </a:endParaRPr>
            </a:p>
          </p:txBody>
        </p:sp>
      </p:grpSp>
    </p:spTree>
    <p:extLst>
      <p:ext uri="{BB962C8B-B14F-4D97-AF65-F5344CB8AC3E}">
        <p14:creationId xmlns:p14="http://schemas.microsoft.com/office/powerpoint/2010/main" val="2645601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5">
            <a:extLst>
              <a:ext uri="{FF2B5EF4-FFF2-40B4-BE49-F238E27FC236}">
                <a16:creationId xmlns:a16="http://schemas.microsoft.com/office/drawing/2014/main" id="{AA64CCC8-1C2A-4AB3-99E8-CCFFE710602A}"/>
              </a:ext>
            </a:extLst>
          </p:cNvPr>
          <p:cNvSpPr/>
          <p:nvPr/>
        </p:nvSpPr>
        <p:spPr>
          <a:xfrm>
            <a:off x="2515770" y="621720"/>
            <a:ext cx="6890925" cy="646331"/>
          </a:xfrm>
          <a:prstGeom prst="rect">
            <a:avLst/>
          </a:prstGeom>
        </p:spPr>
        <p:txBody>
          <a:bodyPr wrap="none">
            <a:spAutoFit/>
          </a:bodyPr>
          <a:lstStyle/>
          <a:p>
            <a:r>
              <a:rPr lang="en-US" sz="3600" dirty="0">
                <a:solidFill>
                  <a:srgbClr val="C00000"/>
                </a:solidFill>
              </a:rPr>
              <a:t>The region around Z=82 and N=126 </a:t>
            </a:r>
          </a:p>
        </p:txBody>
      </p:sp>
      <p:sp>
        <p:nvSpPr>
          <p:cNvPr id="5" name="TextBox 2">
            <a:extLst>
              <a:ext uri="{FF2B5EF4-FFF2-40B4-BE49-F238E27FC236}">
                <a16:creationId xmlns:a16="http://schemas.microsoft.com/office/drawing/2014/main" id="{A13B89F9-5B04-4DB9-A0BB-AFD86E6D2CAE}"/>
              </a:ext>
            </a:extLst>
          </p:cNvPr>
          <p:cNvSpPr txBox="1"/>
          <p:nvPr/>
        </p:nvSpPr>
        <p:spPr>
          <a:xfrm>
            <a:off x="1042638" y="4689797"/>
            <a:ext cx="5818837" cy="1692771"/>
          </a:xfrm>
          <a:prstGeom prst="rect">
            <a:avLst/>
          </a:prstGeom>
          <a:noFill/>
        </p:spPr>
        <p:txBody>
          <a:bodyPr wrap="none" rtlCol="0">
            <a:spAutoFit/>
          </a:bodyPr>
          <a:lstStyle/>
          <a:p>
            <a:pPr marL="285750" indent="-285750">
              <a:buFont typeface="Wingdings" panose="05000000000000000000" pitchFamily="2" charset="2"/>
              <a:buChar char="q"/>
            </a:pPr>
            <a:r>
              <a:rPr lang="en-US" dirty="0">
                <a:solidFill>
                  <a:srgbClr val="0099FF"/>
                </a:solidFill>
              </a:rPr>
              <a:t>Seniority scheme</a:t>
            </a:r>
          </a:p>
          <a:p>
            <a:r>
              <a:rPr lang="en-US" dirty="0"/>
              <a:t>   </a:t>
            </a:r>
            <a:r>
              <a:rPr lang="en-US" sz="1400" dirty="0">
                <a:sym typeface="Symbol"/>
              </a:rPr>
              <a:t> Experimental level scheme for </a:t>
            </a:r>
            <a:r>
              <a:rPr lang="en-US" sz="1400" baseline="30000" dirty="0">
                <a:sym typeface="Symbol"/>
              </a:rPr>
              <a:t>210-216</a:t>
            </a:r>
            <a:r>
              <a:rPr lang="en-US" sz="1400" dirty="0">
                <a:sym typeface="Symbol"/>
              </a:rPr>
              <a:t>Pb consistent with </a:t>
            </a:r>
            <a:r>
              <a:rPr lang="en-US" sz="1400" dirty="0"/>
              <a:t>(</a:t>
            </a:r>
            <a:r>
              <a:rPr lang="en-US" sz="1400" dirty="0">
                <a:sym typeface="Symbol"/>
              </a:rPr>
              <a:t>g</a:t>
            </a:r>
            <a:r>
              <a:rPr lang="en-US" sz="1400" baseline="-25000" dirty="0">
                <a:sym typeface="Symbol"/>
              </a:rPr>
              <a:t>9/2</a:t>
            </a:r>
            <a:r>
              <a:rPr lang="en-US" sz="1400" dirty="0">
                <a:sym typeface="Symbol"/>
              </a:rPr>
              <a:t>)</a:t>
            </a:r>
            <a:r>
              <a:rPr lang="en-US" sz="1400" baseline="30000" dirty="0">
                <a:sym typeface="Symbol"/>
              </a:rPr>
              <a:t>n</a:t>
            </a:r>
            <a:r>
              <a:rPr lang="en-US" sz="1400" dirty="0">
                <a:sym typeface="Symbol"/>
              </a:rPr>
              <a:t> dominance</a:t>
            </a:r>
            <a:r>
              <a:rPr lang="en-US" sz="1400" dirty="0"/>
              <a:t> </a:t>
            </a:r>
          </a:p>
          <a:p>
            <a:r>
              <a:rPr lang="en-US" sz="1400" dirty="0"/>
              <a:t>     low-lying states in odd-mass </a:t>
            </a:r>
            <a:r>
              <a:rPr lang="en-US" sz="1400" dirty="0" err="1"/>
              <a:t>Tl</a:t>
            </a:r>
            <a:r>
              <a:rPr lang="en-US" sz="1400" dirty="0"/>
              <a:t> described as </a:t>
            </a:r>
            <a:r>
              <a:rPr lang="en-US" sz="1400" dirty="0">
                <a:sym typeface="Symbol"/>
              </a:rPr>
              <a:t></a:t>
            </a:r>
            <a:r>
              <a:rPr lang="en-US" sz="1400" dirty="0"/>
              <a:t>(</a:t>
            </a:r>
            <a:r>
              <a:rPr lang="en-US" sz="1400" dirty="0">
                <a:sym typeface="Symbol"/>
              </a:rPr>
              <a:t>g</a:t>
            </a:r>
            <a:r>
              <a:rPr lang="en-US" sz="1400" baseline="-25000" dirty="0">
                <a:sym typeface="Symbol"/>
              </a:rPr>
              <a:t>9/2</a:t>
            </a:r>
            <a:r>
              <a:rPr lang="en-US" sz="1400" dirty="0">
                <a:sym typeface="Symbol"/>
              </a:rPr>
              <a:t>)</a:t>
            </a:r>
            <a:r>
              <a:rPr lang="en-US" sz="1400" baseline="30000" dirty="0">
                <a:sym typeface="Symbol"/>
              </a:rPr>
              <a:t>2</a:t>
            </a:r>
            <a:r>
              <a:rPr lang="en-US" sz="1400" dirty="0"/>
              <a:t> </a:t>
            </a:r>
            <a:r>
              <a:rPr lang="en-US" sz="1400" dirty="0">
                <a:sym typeface="Symbol"/>
              </a:rPr>
              <a:t> (s</a:t>
            </a:r>
            <a:r>
              <a:rPr lang="en-US" sz="1400" baseline="30000" dirty="0">
                <a:sym typeface="Symbol"/>
              </a:rPr>
              <a:t>-1</a:t>
            </a:r>
            <a:r>
              <a:rPr lang="en-US" sz="1400" baseline="-25000" dirty="0">
                <a:sym typeface="Symbol"/>
              </a:rPr>
              <a:t>1/2</a:t>
            </a:r>
            <a:r>
              <a:rPr lang="en-US" sz="1400" dirty="0">
                <a:sym typeface="Symbol"/>
              </a:rPr>
              <a:t>) or (d</a:t>
            </a:r>
            <a:r>
              <a:rPr lang="en-US" sz="1400" baseline="30000" dirty="0">
                <a:sym typeface="Symbol"/>
              </a:rPr>
              <a:t>-1</a:t>
            </a:r>
            <a:r>
              <a:rPr lang="en-US" sz="1400" baseline="-25000" dirty="0">
                <a:sym typeface="Symbol"/>
              </a:rPr>
              <a:t>3/2</a:t>
            </a:r>
            <a:r>
              <a:rPr lang="en-US" sz="1400" dirty="0">
                <a:sym typeface="Symbol"/>
              </a:rPr>
              <a:t>)</a:t>
            </a:r>
          </a:p>
          <a:p>
            <a:endParaRPr lang="en-US" dirty="0">
              <a:sym typeface="Symbol"/>
            </a:endParaRPr>
          </a:p>
          <a:p>
            <a:pPr marL="285750" indent="-285750">
              <a:buFont typeface="Wingdings" panose="05000000000000000000" pitchFamily="2" charset="2"/>
              <a:buChar char="q"/>
            </a:pPr>
            <a:r>
              <a:rPr lang="en-US" dirty="0">
                <a:solidFill>
                  <a:srgbClr val="0099FF"/>
                </a:solidFill>
                <a:sym typeface="Symbol"/>
              </a:rPr>
              <a:t> </a:t>
            </a:r>
            <a:r>
              <a:rPr lang="en-US" dirty="0">
                <a:solidFill>
                  <a:srgbClr val="0099FF"/>
                </a:solidFill>
              </a:rPr>
              <a:t>Inclusion of effective three-body forces is essential</a:t>
            </a:r>
          </a:p>
          <a:p>
            <a:r>
              <a:rPr lang="en-US" dirty="0">
                <a:solidFill>
                  <a:srgbClr val="0099FF"/>
                </a:solidFill>
              </a:rPr>
              <a:t>      </a:t>
            </a:r>
            <a:r>
              <a:rPr lang="en-US" sz="1400" dirty="0"/>
              <a:t>A. Gottardo et al. PRL109, 162502 (2012)</a:t>
            </a:r>
            <a:endParaRPr lang="en-US" sz="1400" dirty="0">
              <a:solidFill>
                <a:srgbClr val="0099FF"/>
              </a:solidFill>
            </a:endParaRPr>
          </a:p>
        </p:txBody>
      </p:sp>
      <p:sp>
        <p:nvSpPr>
          <p:cNvPr id="6" name="Rectangle 56">
            <a:extLst>
              <a:ext uri="{FF2B5EF4-FFF2-40B4-BE49-F238E27FC236}">
                <a16:creationId xmlns:a16="http://schemas.microsoft.com/office/drawing/2014/main" id="{ED45C64D-4B0F-4732-B3F0-0D25F3DB93A9}"/>
              </a:ext>
            </a:extLst>
          </p:cNvPr>
          <p:cNvSpPr/>
          <p:nvPr/>
        </p:nvSpPr>
        <p:spPr>
          <a:xfrm>
            <a:off x="990757" y="1713590"/>
            <a:ext cx="5105243" cy="646331"/>
          </a:xfrm>
          <a:prstGeom prst="rect">
            <a:avLst/>
          </a:prstGeom>
        </p:spPr>
        <p:txBody>
          <a:bodyPr wrap="square">
            <a:spAutoFit/>
          </a:bodyPr>
          <a:lstStyle/>
          <a:p>
            <a:r>
              <a:rPr lang="it-IT" dirty="0">
                <a:solidFill>
                  <a:srgbClr val="000000"/>
                </a:solidFill>
                <a:cs typeface="Arial" charset="0"/>
              </a:rPr>
              <a:t>The region around </a:t>
            </a:r>
            <a:r>
              <a:rPr lang="it-IT" baseline="30000" dirty="0">
                <a:solidFill>
                  <a:srgbClr val="000000"/>
                </a:solidFill>
                <a:cs typeface="Arial" charset="0"/>
              </a:rPr>
              <a:t>208</a:t>
            </a:r>
            <a:r>
              <a:rPr lang="it-IT" dirty="0">
                <a:solidFill>
                  <a:srgbClr val="000000"/>
                </a:solidFill>
                <a:cs typeface="Arial" charset="0"/>
              </a:rPr>
              <a:t>Pb  has been very difficult to populate experimentally due to its large A and Z.</a:t>
            </a:r>
            <a:r>
              <a:rPr lang="it-IT" dirty="0">
                <a:solidFill>
                  <a:srgbClr val="3366FF"/>
                </a:solidFill>
                <a:cs typeface="Arial" charset="0"/>
              </a:rPr>
              <a:t> </a:t>
            </a:r>
            <a:endParaRPr lang="en-GB" dirty="0"/>
          </a:p>
        </p:txBody>
      </p:sp>
      <p:grpSp>
        <p:nvGrpSpPr>
          <p:cNvPr id="7" name="Group 57">
            <a:extLst>
              <a:ext uri="{FF2B5EF4-FFF2-40B4-BE49-F238E27FC236}">
                <a16:creationId xmlns:a16="http://schemas.microsoft.com/office/drawing/2014/main" id="{8395EFD9-0156-4FB1-AF8D-AB73926D2C56}"/>
              </a:ext>
            </a:extLst>
          </p:cNvPr>
          <p:cNvGrpSpPr/>
          <p:nvPr/>
        </p:nvGrpSpPr>
        <p:grpSpPr>
          <a:xfrm>
            <a:off x="8305687" y="2169668"/>
            <a:ext cx="2976057" cy="2381298"/>
            <a:chOff x="1505236" y="1089437"/>
            <a:chExt cx="2976057" cy="2381298"/>
          </a:xfrm>
        </p:grpSpPr>
        <p:grpSp>
          <p:nvGrpSpPr>
            <p:cNvPr id="8" name="Group 58">
              <a:extLst>
                <a:ext uri="{FF2B5EF4-FFF2-40B4-BE49-F238E27FC236}">
                  <a16:creationId xmlns:a16="http://schemas.microsoft.com/office/drawing/2014/main" id="{538C260F-24DD-4FE6-AA16-90D928B1EE91}"/>
                </a:ext>
              </a:extLst>
            </p:cNvPr>
            <p:cNvGrpSpPr/>
            <p:nvPr/>
          </p:nvGrpSpPr>
          <p:grpSpPr>
            <a:xfrm>
              <a:off x="1505236" y="1089437"/>
              <a:ext cx="2976057" cy="2381298"/>
              <a:chOff x="5214649" y="984885"/>
              <a:chExt cx="2976057" cy="2381298"/>
            </a:xfrm>
          </p:grpSpPr>
          <p:sp>
            <p:nvSpPr>
              <p:cNvPr id="42" name="Text Box 151">
                <a:extLst>
                  <a:ext uri="{FF2B5EF4-FFF2-40B4-BE49-F238E27FC236}">
                    <a16:creationId xmlns:a16="http://schemas.microsoft.com/office/drawing/2014/main" id="{4C223636-F8E6-4159-A2C5-3D805779CA67}"/>
                  </a:ext>
                </a:extLst>
              </p:cNvPr>
              <p:cNvSpPr txBox="1">
                <a:spLocks noChangeArrowheads="1"/>
              </p:cNvSpPr>
              <p:nvPr/>
            </p:nvSpPr>
            <p:spPr bwMode="auto">
              <a:xfrm>
                <a:off x="6644077" y="3057790"/>
                <a:ext cx="1155327" cy="295329"/>
              </a:xfrm>
              <a:prstGeom prst="rect">
                <a:avLst/>
              </a:prstGeom>
              <a:noFill/>
              <a:ln w="9525">
                <a:noFill/>
                <a:miter lim="800000"/>
                <a:headEnd/>
                <a:tailEnd/>
              </a:ln>
            </p:spPr>
            <p:txBody>
              <a:bodyPr>
                <a:spAutoFit/>
              </a:bodyPr>
              <a:lstStyle/>
              <a:p>
                <a:pPr algn="ctr">
                  <a:spcBef>
                    <a:spcPct val="50000"/>
                  </a:spcBef>
                </a:pPr>
                <a:r>
                  <a:rPr lang="en-GB" sz="1300" dirty="0">
                    <a:solidFill>
                      <a:schemeClr val="accent2"/>
                    </a:solidFill>
                    <a:sym typeface="Symbol" charset="2"/>
                  </a:rPr>
                  <a:t> = 130</a:t>
                </a:r>
                <a:endParaRPr lang="en-GB" sz="1300" dirty="0">
                  <a:solidFill>
                    <a:schemeClr val="accent2"/>
                  </a:solidFill>
                </a:endParaRPr>
              </a:p>
            </p:txBody>
          </p:sp>
          <p:grpSp>
            <p:nvGrpSpPr>
              <p:cNvPr id="43" name="Group 93">
                <a:extLst>
                  <a:ext uri="{FF2B5EF4-FFF2-40B4-BE49-F238E27FC236}">
                    <a16:creationId xmlns:a16="http://schemas.microsoft.com/office/drawing/2014/main" id="{081FD59D-2544-4432-802D-11E67AB7A6D6}"/>
                  </a:ext>
                </a:extLst>
              </p:cNvPr>
              <p:cNvGrpSpPr/>
              <p:nvPr/>
            </p:nvGrpSpPr>
            <p:grpSpPr>
              <a:xfrm>
                <a:off x="5214649" y="984885"/>
                <a:ext cx="2976057" cy="2381298"/>
                <a:chOff x="5214649" y="1604010"/>
                <a:chExt cx="2976057" cy="2381298"/>
              </a:xfrm>
            </p:grpSpPr>
            <p:grpSp>
              <p:nvGrpSpPr>
                <p:cNvPr id="44" name="Group 262">
                  <a:extLst>
                    <a:ext uri="{FF2B5EF4-FFF2-40B4-BE49-F238E27FC236}">
                      <a16:creationId xmlns:a16="http://schemas.microsoft.com/office/drawing/2014/main" id="{907E4543-EA84-4818-897E-4CF0A09B6E82}"/>
                    </a:ext>
                  </a:extLst>
                </p:cNvPr>
                <p:cNvGrpSpPr/>
                <p:nvPr/>
              </p:nvGrpSpPr>
              <p:grpSpPr>
                <a:xfrm>
                  <a:off x="5214649" y="1756666"/>
                  <a:ext cx="491627" cy="1610218"/>
                  <a:chOff x="4151677" y="3626587"/>
                  <a:chExt cx="446662" cy="1594184"/>
                </a:xfrm>
              </p:grpSpPr>
              <p:sp>
                <p:nvSpPr>
                  <p:cNvPr id="128" name="TextBox 184">
                    <a:extLst>
                      <a:ext uri="{FF2B5EF4-FFF2-40B4-BE49-F238E27FC236}">
                        <a16:creationId xmlns:a16="http://schemas.microsoft.com/office/drawing/2014/main" id="{CB372823-6369-4D10-9C34-88825CA3C793}"/>
                      </a:ext>
                    </a:extLst>
                  </p:cNvPr>
                  <p:cNvSpPr txBox="1"/>
                  <p:nvPr/>
                </p:nvSpPr>
                <p:spPr>
                  <a:xfrm>
                    <a:off x="4171042" y="4931295"/>
                    <a:ext cx="380409" cy="289476"/>
                  </a:xfrm>
                  <a:prstGeom prst="rect">
                    <a:avLst/>
                  </a:prstGeom>
                  <a:noFill/>
                </p:spPr>
                <p:txBody>
                  <a:bodyPr wrap="none" rtlCol="0">
                    <a:spAutoFit/>
                  </a:bodyPr>
                  <a:lstStyle/>
                  <a:p>
                    <a:r>
                      <a:rPr lang="nl-BE" sz="1300" dirty="0">
                        <a:solidFill>
                          <a:schemeClr val="tx2"/>
                        </a:solidFill>
                      </a:rPr>
                      <a:t>g</a:t>
                    </a:r>
                    <a:r>
                      <a:rPr lang="nl-BE" sz="1300" baseline="-25000" dirty="0">
                        <a:solidFill>
                          <a:schemeClr val="tx2"/>
                        </a:solidFill>
                      </a:rPr>
                      <a:t>7/2</a:t>
                    </a:r>
                  </a:p>
                </p:txBody>
              </p:sp>
              <p:sp>
                <p:nvSpPr>
                  <p:cNvPr id="129" name="TextBox 185">
                    <a:extLst>
                      <a:ext uri="{FF2B5EF4-FFF2-40B4-BE49-F238E27FC236}">
                        <a16:creationId xmlns:a16="http://schemas.microsoft.com/office/drawing/2014/main" id="{5563AB16-4217-4E06-8F65-4B67884646F5}"/>
                      </a:ext>
                    </a:extLst>
                  </p:cNvPr>
                  <p:cNvSpPr txBox="1"/>
                  <p:nvPr/>
                </p:nvSpPr>
                <p:spPr>
                  <a:xfrm>
                    <a:off x="4177062" y="4715270"/>
                    <a:ext cx="389147" cy="289476"/>
                  </a:xfrm>
                  <a:prstGeom prst="rect">
                    <a:avLst/>
                  </a:prstGeom>
                  <a:noFill/>
                </p:spPr>
                <p:txBody>
                  <a:bodyPr wrap="none" rtlCol="0">
                    <a:spAutoFit/>
                  </a:bodyPr>
                  <a:lstStyle/>
                  <a:p>
                    <a:r>
                      <a:rPr lang="nl-BE" sz="1300" dirty="0">
                        <a:solidFill>
                          <a:schemeClr val="tx2"/>
                        </a:solidFill>
                      </a:rPr>
                      <a:t>d</a:t>
                    </a:r>
                    <a:r>
                      <a:rPr lang="nl-BE" sz="1300" baseline="-25000" dirty="0">
                        <a:solidFill>
                          <a:schemeClr val="tx2"/>
                        </a:solidFill>
                      </a:rPr>
                      <a:t>5/2</a:t>
                    </a:r>
                  </a:p>
                </p:txBody>
              </p:sp>
              <p:sp>
                <p:nvSpPr>
                  <p:cNvPr id="130" name="TextBox 186">
                    <a:extLst>
                      <a:ext uri="{FF2B5EF4-FFF2-40B4-BE49-F238E27FC236}">
                        <a16:creationId xmlns:a16="http://schemas.microsoft.com/office/drawing/2014/main" id="{AD4CB8E1-EB7B-41E3-B88A-B88A970E282F}"/>
                      </a:ext>
                    </a:extLst>
                  </p:cNvPr>
                  <p:cNvSpPr txBox="1"/>
                  <p:nvPr/>
                </p:nvSpPr>
                <p:spPr>
                  <a:xfrm>
                    <a:off x="4158218" y="4499246"/>
                    <a:ext cx="440121" cy="289476"/>
                  </a:xfrm>
                  <a:prstGeom prst="rect">
                    <a:avLst/>
                  </a:prstGeom>
                  <a:noFill/>
                </p:spPr>
                <p:txBody>
                  <a:bodyPr wrap="none" rtlCol="0">
                    <a:spAutoFit/>
                  </a:bodyPr>
                  <a:lstStyle/>
                  <a:p>
                    <a:r>
                      <a:rPr lang="nl-BE" sz="1300" dirty="0">
                        <a:solidFill>
                          <a:schemeClr val="tx2"/>
                        </a:solidFill>
                      </a:rPr>
                      <a:t>h</a:t>
                    </a:r>
                    <a:r>
                      <a:rPr lang="nl-BE" sz="1300" baseline="-25000" dirty="0">
                        <a:solidFill>
                          <a:schemeClr val="tx2"/>
                        </a:solidFill>
                      </a:rPr>
                      <a:t>11/2</a:t>
                    </a:r>
                  </a:p>
                </p:txBody>
              </p:sp>
              <p:sp>
                <p:nvSpPr>
                  <p:cNvPr id="131" name="TextBox 187">
                    <a:extLst>
                      <a:ext uri="{FF2B5EF4-FFF2-40B4-BE49-F238E27FC236}">
                        <a16:creationId xmlns:a16="http://schemas.microsoft.com/office/drawing/2014/main" id="{D0AF3C2A-7FC7-461B-ACAA-F2F13508000A}"/>
                      </a:ext>
                    </a:extLst>
                  </p:cNvPr>
                  <p:cNvSpPr txBox="1"/>
                  <p:nvPr/>
                </p:nvSpPr>
                <p:spPr>
                  <a:xfrm>
                    <a:off x="4151677" y="4283222"/>
                    <a:ext cx="389147" cy="289476"/>
                  </a:xfrm>
                  <a:prstGeom prst="rect">
                    <a:avLst/>
                  </a:prstGeom>
                  <a:noFill/>
                </p:spPr>
                <p:txBody>
                  <a:bodyPr wrap="none" rtlCol="0">
                    <a:spAutoFit/>
                  </a:bodyPr>
                  <a:lstStyle/>
                  <a:p>
                    <a:r>
                      <a:rPr lang="nl-BE" sz="1300" dirty="0">
                        <a:solidFill>
                          <a:schemeClr val="tx2"/>
                        </a:solidFill>
                      </a:rPr>
                      <a:t>d</a:t>
                    </a:r>
                    <a:r>
                      <a:rPr lang="nl-BE" sz="1300" baseline="-25000" dirty="0">
                        <a:solidFill>
                          <a:schemeClr val="tx2"/>
                        </a:solidFill>
                      </a:rPr>
                      <a:t>3/2</a:t>
                    </a:r>
                  </a:p>
                </p:txBody>
              </p:sp>
              <p:sp>
                <p:nvSpPr>
                  <p:cNvPr id="132" name="TextBox 188">
                    <a:extLst>
                      <a:ext uri="{FF2B5EF4-FFF2-40B4-BE49-F238E27FC236}">
                        <a16:creationId xmlns:a16="http://schemas.microsoft.com/office/drawing/2014/main" id="{6A6928CF-2D54-4F16-BFC9-95991598E7B2}"/>
                      </a:ext>
                    </a:extLst>
                  </p:cNvPr>
                  <p:cNvSpPr txBox="1"/>
                  <p:nvPr/>
                </p:nvSpPr>
                <p:spPr>
                  <a:xfrm>
                    <a:off x="4158218" y="4067199"/>
                    <a:ext cx="368758" cy="289476"/>
                  </a:xfrm>
                  <a:prstGeom prst="rect">
                    <a:avLst/>
                  </a:prstGeom>
                  <a:noFill/>
                </p:spPr>
                <p:txBody>
                  <a:bodyPr wrap="none" rtlCol="0">
                    <a:spAutoFit/>
                  </a:bodyPr>
                  <a:lstStyle/>
                  <a:p>
                    <a:r>
                      <a:rPr lang="nl-BE" sz="1300" dirty="0">
                        <a:solidFill>
                          <a:schemeClr val="tx2"/>
                        </a:solidFill>
                      </a:rPr>
                      <a:t>s</a:t>
                    </a:r>
                    <a:r>
                      <a:rPr lang="nl-BE" sz="1300" baseline="-25000" dirty="0">
                        <a:solidFill>
                          <a:schemeClr val="tx2"/>
                        </a:solidFill>
                      </a:rPr>
                      <a:t>1/2</a:t>
                    </a:r>
                  </a:p>
                </p:txBody>
              </p:sp>
              <p:sp>
                <p:nvSpPr>
                  <p:cNvPr id="133" name="TextBox 189">
                    <a:extLst>
                      <a:ext uri="{FF2B5EF4-FFF2-40B4-BE49-F238E27FC236}">
                        <a16:creationId xmlns:a16="http://schemas.microsoft.com/office/drawing/2014/main" id="{319848ED-6335-4460-A20D-EF4B326E15FE}"/>
                      </a:ext>
                    </a:extLst>
                  </p:cNvPr>
                  <p:cNvSpPr txBox="1"/>
                  <p:nvPr/>
                </p:nvSpPr>
                <p:spPr>
                  <a:xfrm>
                    <a:off x="4177062" y="3626587"/>
                    <a:ext cx="389147" cy="289476"/>
                  </a:xfrm>
                  <a:prstGeom prst="rect">
                    <a:avLst/>
                  </a:prstGeom>
                  <a:noFill/>
                </p:spPr>
                <p:txBody>
                  <a:bodyPr wrap="none" rtlCol="0">
                    <a:spAutoFit/>
                  </a:bodyPr>
                  <a:lstStyle/>
                  <a:p>
                    <a:r>
                      <a:rPr lang="nl-BE" sz="1300" dirty="0">
                        <a:solidFill>
                          <a:schemeClr val="tx2"/>
                        </a:solidFill>
                      </a:rPr>
                      <a:t>h</a:t>
                    </a:r>
                    <a:r>
                      <a:rPr lang="nl-BE" sz="1300" baseline="-25000" dirty="0">
                        <a:solidFill>
                          <a:schemeClr val="tx2"/>
                        </a:solidFill>
                      </a:rPr>
                      <a:t>9/2</a:t>
                    </a:r>
                  </a:p>
                </p:txBody>
              </p:sp>
            </p:grpSp>
            <p:grpSp>
              <p:nvGrpSpPr>
                <p:cNvPr id="45" name="Group 264">
                  <a:extLst>
                    <a:ext uri="{FF2B5EF4-FFF2-40B4-BE49-F238E27FC236}">
                      <a16:creationId xmlns:a16="http://schemas.microsoft.com/office/drawing/2014/main" id="{3EC5DE6F-F625-42BD-82D6-E308A6F745DA}"/>
                    </a:ext>
                  </a:extLst>
                </p:cNvPr>
                <p:cNvGrpSpPr/>
                <p:nvPr/>
              </p:nvGrpSpPr>
              <p:grpSpPr>
                <a:xfrm>
                  <a:off x="7630887" y="1604010"/>
                  <a:ext cx="559819" cy="1780789"/>
                  <a:chOff x="5564171" y="3502376"/>
                  <a:chExt cx="508621" cy="1763057"/>
                </a:xfrm>
              </p:grpSpPr>
              <p:sp>
                <p:nvSpPr>
                  <p:cNvPr id="121" name="TextBox 177">
                    <a:extLst>
                      <a:ext uri="{FF2B5EF4-FFF2-40B4-BE49-F238E27FC236}">
                        <a16:creationId xmlns:a16="http://schemas.microsoft.com/office/drawing/2014/main" id="{14D4EF42-4019-43C0-A0DA-C3737C13BD32}"/>
                      </a:ext>
                    </a:extLst>
                  </p:cNvPr>
                  <p:cNvSpPr txBox="1"/>
                  <p:nvPr/>
                </p:nvSpPr>
                <p:spPr>
                  <a:xfrm>
                    <a:off x="5592772" y="4975957"/>
                    <a:ext cx="355653" cy="289476"/>
                  </a:xfrm>
                  <a:prstGeom prst="rect">
                    <a:avLst/>
                  </a:prstGeom>
                  <a:noFill/>
                </p:spPr>
                <p:txBody>
                  <a:bodyPr wrap="none" rtlCol="0">
                    <a:spAutoFit/>
                  </a:bodyPr>
                  <a:lstStyle/>
                  <a:p>
                    <a:r>
                      <a:rPr lang="nl-BE" sz="1300" dirty="0">
                        <a:solidFill>
                          <a:schemeClr val="tx2"/>
                        </a:solidFill>
                      </a:rPr>
                      <a:t>f</a:t>
                    </a:r>
                    <a:r>
                      <a:rPr lang="nl-BE" sz="1300" baseline="-25000" dirty="0">
                        <a:solidFill>
                          <a:schemeClr val="tx2"/>
                        </a:solidFill>
                      </a:rPr>
                      <a:t>7/2</a:t>
                    </a:r>
                  </a:p>
                </p:txBody>
              </p:sp>
              <p:sp>
                <p:nvSpPr>
                  <p:cNvPr id="122" name="TextBox 178">
                    <a:extLst>
                      <a:ext uri="{FF2B5EF4-FFF2-40B4-BE49-F238E27FC236}">
                        <a16:creationId xmlns:a16="http://schemas.microsoft.com/office/drawing/2014/main" id="{710C0068-2E06-4598-A43B-193896081497}"/>
                      </a:ext>
                    </a:extLst>
                  </p:cNvPr>
                  <p:cNvSpPr txBox="1"/>
                  <p:nvPr/>
                </p:nvSpPr>
                <p:spPr>
                  <a:xfrm>
                    <a:off x="5602528" y="4722212"/>
                    <a:ext cx="389147" cy="289476"/>
                  </a:xfrm>
                  <a:prstGeom prst="rect">
                    <a:avLst/>
                  </a:prstGeom>
                  <a:noFill/>
                </p:spPr>
                <p:txBody>
                  <a:bodyPr wrap="none" rtlCol="0">
                    <a:spAutoFit/>
                  </a:bodyPr>
                  <a:lstStyle/>
                  <a:p>
                    <a:r>
                      <a:rPr lang="nl-BE" sz="1300" dirty="0">
                        <a:solidFill>
                          <a:schemeClr val="tx2"/>
                        </a:solidFill>
                      </a:rPr>
                      <a:t>h</a:t>
                    </a:r>
                    <a:r>
                      <a:rPr lang="nl-BE" sz="1300" baseline="-25000" dirty="0">
                        <a:solidFill>
                          <a:schemeClr val="tx2"/>
                        </a:solidFill>
                      </a:rPr>
                      <a:t>9/2</a:t>
                    </a:r>
                  </a:p>
                </p:txBody>
              </p:sp>
              <p:sp>
                <p:nvSpPr>
                  <p:cNvPr id="123" name="TextBox 179">
                    <a:extLst>
                      <a:ext uri="{FF2B5EF4-FFF2-40B4-BE49-F238E27FC236}">
                        <a16:creationId xmlns:a16="http://schemas.microsoft.com/office/drawing/2014/main" id="{4299DA72-E69C-49CE-A9F8-8F09F268FACB}"/>
                      </a:ext>
                    </a:extLst>
                  </p:cNvPr>
                  <p:cNvSpPr txBox="1"/>
                  <p:nvPr/>
                </p:nvSpPr>
                <p:spPr>
                  <a:xfrm>
                    <a:off x="5677820" y="4525048"/>
                    <a:ext cx="394972" cy="289476"/>
                  </a:xfrm>
                  <a:prstGeom prst="rect">
                    <a:avLst/>
                  </a:prstGeom>
                  <a:noFill/>
                </p:spPr>
                <p:txBody>
                  <a:bodyPr wrap="none" rtlCol="0">
                    <a:spAutoFit/>
                  </a:bodyPr>
                  <a:lstStyle/>
                  <a:p>
                    <a:r>
                      <a:rPr lang="nl-BE" sz="1300" dirty="0">
                        <a:solidFill>
                          <a:schemeClr val="tx2"/>
                        </a:solidFill>
                      </a:rPr>
                      <a:t>i</a:t>
                    </a:r>
                    <a:r>
                      <a:rPr lang="nl-BE" sz="1300" baseline="-25000" dirty="0">
                        <a:solidFill>
                          <a:schemeClr val="tx2"/>
                        </a:solidFill>
                      </a:rPr>
                      <a:t>13/2</a:t>
                    </a:r>
                  </a:p>
                </p:txBody>
              </p:sp>
              <p:sp>
                <p:nvSpPr>
                  <p:cNvPr id="124" name="TextBox 180">
                    <a:extLst>
                      <a:ext uri="{FF2B5EF4-FFF2-40B4-BE49-F238E27FC236}">
                        <a16:creationId xmlns:a16="http://schemas.microsoft.com/office/drawing/2014/main" id="{F6F6D4E2-3511-4FCD-A011-2A4468D9AAB6}"/>
                      </a:ext>
                    </a:extLst>
                  </p:cNvPr>
                  <p:cNvSpPr txBox="1"/>
                  <p:nvPr/>
                </p:nvSpPr>
                <p:spPr>
                  <a:xfrm>
                    <a:off x="5590674" y="4346745"/>
                    <a:ext cx="389146" cy="289476"/>
                  </a:xfrm>
                  <a:prstGeom prst="rect">
                    <a:avLst/>
                  </a:prstGeom>
                  <a:noFill/>
                </p:spPr>
                <p:txBody>
                  <a:bodyPr wrap="none" rtlCol="0">
                    <a:spAutoFit/>
                  </a:bodyPr>
                  <a:lstStyle/>
                  <a:p>
                    <a:r>
                      <a:rPr lang="nl-BE" sz="1300" dirty="0">
                        <a:solidFill>
                          <a:schemeClr val="tx2"/>
                        </a:solidFill>
                      </a:rPr>
                      <a:t>p</a:t>
                    </a:r>
                    <a:r>
                      <a:rPr lang="nl-BE" sz="1300" baseline="-25000" dirty="0">
                        <a:solidFill>
                          <a:schemeClr val="tx2"/>
                        </a:solidFill>
                      </a:rPr>
                      <a:t>3/2</a:t>
                    </a:r>
                  </a:p>
                </p:txBody>
              </p:sp>
              <p:sp>
                <p:nvSpPr>
                  <p:cNvPr id="125" name="TextBox 181">
                    <a:extLst>
                      <a:ext uri="{FF2B5EF4-FFF2-40B4-BE49-F238E27FC236}">
                        <a16:creationId xmlns:a16="http://schemas.microsoft.com/office/drawing/2014/main" id="{40543F0E-445B-41B7-ADF5-D47AB5322660}"/>
                      </a:ext>
                    </a:extLst>
                  </p:cNvPr>
                  <p:cNvSpPr txBox="1"/>
                  <p:nvPr/>
                </p:nvSpPr>
                <p:spPr>
                  <a:xfrm>
                    <a:off x="5588552" y="4140151"/>
                    <a:ext cx="355650" cy="289476"/>
                  </a:xfrm>
                  <a:prstGeom prst="rect">
                    <a:avLst/>
                  </a:prstGeom>
                  <a:noFill/>
                </p:spPr>
                <p:txBody>
                  <a:bodyPr wrap="none" rtlCol="0">
                    <a:spAutoFit/>
                  </a:bodyPr>
                  <a:lstStyle/>
                  <a:p>
                    <a:r>
                      <a:rPr lang="nl-BE" sz="1300" dirty="0">
                        <a:solidFill>
                          <a:schemeClr val="tx2"/>
                        </a:solidFill>
                      </a:rPr>
                      <a:t>f</a:t>
                    </a:r>
                    <a:r>
                      <a:rPr lang="nl-BE" sz="1300" baseline="-25000" dirty="0">
                        <a:solidFill>
                          <a:schemeClr val="tx2"/>
                        </a:solidFill>
                      </a:rPr>
                      <a:t>5/2</a:t>
                    </a:r>
                  </a:p>
                </p:txBody>
              </p:sp>
              <p:sp>
                <p:nvSpPr>
                  <p:cNvPr id="126" name="TextBox 182">
                    <a:extLst>
                      <a:ext uri="{FF2B5EF4-FFF2-40B4-BE49-F238E27FC236}">
                        <a16:creationId xmlns:a16="http://schemas.microsoft.com/office/drawing/2014/main" id="{78FE2717-565C-445C-9CF4-A484473C67F9}"/>
                      </a:ext>
                    </a:extLst>
                  </p:cNvPr>
                  <p:cNvSpPr txBox="1"/>
                  <p:nvPr/>
                </p:nvSpPr>
                <p:spPr>
                  <a:xfrm>
                    <a:off x="5564171" y="3502376"/>
                    <a:ext cx="380410" cy="289477"/>
                  </a:xfrm>
                  <a:prstGeom prst="rect">
                    <a:avLst/>
                  </a:prstGeom>
                  <a:noFill/>
                </p:spPr>
                <p:txBody>
                  <a:bodyPr wrap="none" rtlCol="0">
                    <a:spAutoFit/>
                  </a:bodyPr>
                  <a:lstStyle/>
                  <a:p>
                    <a:r>
                      <a:rPr lang="nl-BE" sz="1300" dirty="0">
                        <a:solidFill>
                          <a:schemeClr val="tx2"/>
                        </a:solidFill>
                      </a:rPr>
                      <a:t>g</a:t>
                    </a:r>
                    <a:r>
                      <a:rPr lang="nl-BE" sz="1300" baseline="-25000" dirty="0">
                        <a:solidFill>
                          <a:schemeClr val="tx2"/>
                        </a:solidFill>
                      </a:rPr>
                      <a:t>9/2</a:t>
                    </a:r>
                  </a:p>
                </p:txBody>
              </p:sp>
              <p:sp>
                <p:nvSpPr>
                  <p:cNvPr id="127" name="TextBox 183">
                    <a:extLst>
                      <a:ext uri="{FF2B5EF4-FFF2-40B4-BE49-F238E27FC236}">
                        <a16:creationId xmlns:a16="http://schemas.microsoft.com/office/drawing/2014/main" id="{D344E6F4-36B6-4AB4-B727-2A8CB60FDEEA}"/>
                      </a:ext>
                    </a:extLst>
                  </p:cNvPr>
                  <p:cNvSpPr txBox="1"/>
                  <p:nvPr/>
                </p:nvSpPr>
                <p:spPr>
                  <a:xfrm>
                    <a:off x="5591686" y="3952417"/>
                    <a:ext cx="389146" cy="289476"/>
                  </a:xfrm>
                  <a:prstGeom prst="rect">
                    <a:avLst/>
                  </a:prstGeom>
                  <a:noFill/>
                </p:spPr>
                <p:txBody>
                  <a:bodyPr wrap="none" rtlCol="0">
                    <a:spAutoFit/>
                  </a:bodyPr>
                  <a:lstStyle/>
                  <a:p>
                    <a:r>
                      <a:rPr lang="nl-BE" sz="1300" dirty="0">
                        <a:solidFill>
                          <a:schemeClr val="tx2"/>
                        </a:solidFill>
                      </a:rPr>
                      <a:t>p</a:t>
                    </a:r>
                    <a:r>
                      <a:rPr lang="nl-BE" sz="1300" baseline="-25000" dirty="0">
                        <a:solidFill>
                          <a:schemeClr val="tx2"/>
                        </a:solidFill>
                      </a:rPr>
                      <a:t>1/2</a:t>
                    </a:r>
                  </a:p>
                </p:txBody>
              </p:sp>
            </p:grpSp>
            <p:grpSp>
              <p:nvGrpSpPr>
                <p:cNvPr id="46" name="Group 96">
                  <a:extLst>
                    <a:ext uri="{FF2B5EF4-FFF2-40B4-BE49-F238E27FC236}">
                      <a16:creationId xmlns:a16="http://schemas.microsoft.com/office/drawing/2014/main" id="{90205C49-7565-42A1-9CC6-B465A74475F8}"/>
                    </a:ext>
                  </a:extLst>
                </p:cNvPr>
                <p:cNvGrpSpPr/>
                <p:nvPr/>
              </p:nvGrpSpPr>
              <p:grpSpPr>
                <a:xfrm>
                  <a:off x="5653247" y="1926104"/>
                  <a:ext cx="1029707" cy="2059204"/>
                  <a:chOff x="5653247" y="1926104"/>
                  <a:chExt cx="1029707" cy="2059204"/>
                </a:xfrm>
              </p:grpSpPr>
              <p:sp>
                <p:nvSpPr>
                  <p:cNvPr id="75" name="Text Box 152">
                    <a:extLst>
                      <a:ext uri="{FF2B5EF4-FFF2-40B4-BE49-F238E27FC236}">
                        <a16:creationId xmlns:a16="http://schemas.microsoft.com/office/drawing/2014/main" id="{6DDF114B-AE27-4DFA-A98D-0A06658F3EDC}"/>
                      </a:ext>
                    </a:extLst>
                  </p:cNvPr>
                  <p:cNvSpPr txBox="1">
                    <a:spLocks noChangeArrowheads="1"/>
                  </p:cNvSpPr>
                  <p:nvPr/>
                </p:nvSpPr>
                <p:spPr bwMode="auto">
                  <a:xfrm>
                    <a:off x="5653247" y="3689978"/>
                    <a:ext cx="1029707" cy="295330"/>
                  </a:xfrm>
                  <a:prstGeom prst="rect">
                    <a:avLst/>
                  </a:prstGeom>
                  <a:noFill/>
                  <a:ln w="9525">
                    <a:noFill/>
                    <a:miter lim="800000"/>
                    <a:headEnd/>
                    <a:tailEnd/>
                  </a:ln>
                </p:spPr>
                <p:txBody>
                  <a:bodyPr>
                    <a:spAutoFit/>
                  </a:bodyPr>
                  <a:lstStyle/>
                  <a:p>
                    <a:pPr algn="ctr">
                      <a:spcBef>
                        <a:spcPct val="50000"/>
                      </a:spcBef>
                    </a:pPr>
                    <a:r>
                      <a:rPr lang="en-GB" sz="1300" dirty="0">
                        <a:solidFill>
                          <a:srgbClr val="009900"/>
                        </a:solidFill>
                        <a:sym typeface="Symbol" charset="2"/>
                      </a:rPr>
                      <a:t> = 81</a:t>
                    </a:r>
                    <a:endParaRPr lang="en-GB" sz="1300" dirty="0">
                      <a:solidFill>
                        <a:srgbClr val="009900"/>
                      </a:solidFill>
                    </a:endParaRPr>
                  </a:p>
                </p:txBody>
              </p:sp>
              <p:sp>
                <p:nvSpPr>
                  <p:cNvPr id="76" name="Oval 126">
                    <a:extLst>
                      <a:ext uri="{FF2B5EF4-FFF2-40B4-BE49-F238E27FC236}">
                        <a16:creationId xmlns:a16="http://schemas.microsoft.com/office/drawing/2014/main" id="{B46A72DA-DD6D-451A-8B55-35E736330292}"/>
                      </a:ext>
                    </a:extLst>
                  </p:cNvPr>
                  <p:cNvSpPr/>
                  <p:nvPr/>
                </p:nvSpPr>
                <p:spPr>
                  <a:xfrm>
                    <a:off x="5919373" y="3325349"/>
                    <a:ext cx="504000" cy="324000"/>
                  </a:xfrm>
                  <a:prstGeom prst="ellipse">
                    <a:avLst/>
                  </a:prstGeom>
                  <a:solidFill>
                    <a:srgbClr val="6699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a:t>50</a:t>
                    </a:r>
                  </a:p>
                </p:txBody>
              </p:sp>
              <p:cxnSp>
                <p:nvCxnSpPr>
                  <p:cNvPr id="77" name="Straight Connector 127">
                    <a:extLst>
                      <a:ext uri="{FF2B5EF4-FFF2-40B4-BE49-F238E27FC236}">
                        <a16:creationId xmlns:a16="http://schemas.microsoft.com/office/drawing/2014/main" id="{34905B60-18A4-42B6-85B9-05A944F32475}"/>
                      </a:ext>
                    </a:extLst>
                  </p:cNvPr>
                  <p:cNvCxnSpPr/>
                  <p:nvPr/>
                </p:nvCxnSpPr>
                <p:spPr>
                  <a:xfrm>
                    <a:off x="5681602" y="3234409"/>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cxnSp>
                <p:nvCxnSpPr>
                  <p:cNvPr id="78" name="Straight Connector 128">
                    <a:extLst>
                      <a:ext uri="{FF2B5EF4-FFF2-40B4-BE49-F238E27FC236}">
                        <a16:creationId xmlns:a16="http://schemas.microsoft.com/office/drawing/2014/main" id="{80668C56-9E8B-4DDB-91C4-24D15C9FDCA2}"/>
                      </a:ext>
                    </a:extLst>
                  </p:cNvPr>
                  <p:cNvCxnSpPr/>
                  <p:nvPr/>
                </p:nvCxnSpPr>
                <p:spPr>
                  <a:xfrm>
                    <a:off x="5681602" y="3054312"/>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cxnSp>
                <p:nvCxnSpPr>
                  <p:cNvPr id="79" name="Straight Connector 129">
                    <a:extLst>
                      <a:ext uri="{FF2B5EF4-FFF2-40B4-BE49-F238E27FC236}">
                        <a16:creationId xmlns:a16="http://schemas.microsoft.com/office/drawing/2014/main" id="{F42F205B-A79B-4135-A352-3D2378E92B74}"/>
                      </a:ext>
                    </a:extLst>
                  </p:cNvPr>
                  <p:cNvCxnSpPr/>
                  <p:nvPr/>
                </p:nvCxnSpPr>
                <p:spPr>
                  <a:xfrm>
                    <a:off x="5674954" y="2836114"/>
                    <a:ext cx="1008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cxnSp>
                <p:nvCxnSpPr>
                  <p:cNvPr id="80" name="Straight Connector 130">
                    <a:extLst>
                      <a:ext uri="{FF2B5EF4-FFF2-40B4-BE49-F238E27FC236}">
                        <a16:creationId xmlns:a16="http://schemas.microsoft.com/office/drawing/2014/main" id="{218F2855-7A24-4DDF-B124-D49210DFC16E}"/>
                      </a:ext>
                    </a:extLst>
                  </p:cNvPr>
                  <p:cNvCxnSpPr/>
                  <p:nvPr/>
                </p:nvCxnSpPr>
                <p:spPr>
                  <a:xfrm>
                    <a:off x="5681602" y="2617917"/>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cxnSp>
                <p:nvCxnSpPr>
                  <p:cNvPr id="81" name="Straight Connector 131">
                    <a:extLst>
                      <a:ext uri="{FF2B5EF4-FFF2-40B4-BE49-F238E27FC236}">
                        <a16:creationId xmlns:a16="http://schemas.microsoft.com/office/drawing/2014/main" id="{7D95850F-D054-4020-84C7-343446091BCF}"/>
                      </a:ext>
                    </a:extLst>
                  </p:cNvPr>
                  <p:cNvCxnSpPr/>
                  <p:nvPr/>
                </p:nvCxnSpPr>
                <p:spPr>
                  <a:xfrm>
                    <a:off x="5681602" y="2418770"/>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cxnSp>
                <p:nvCxnSpPr>
                  <p:cNvPr id="82" name="Straight Connector 132">
                    <a:extLst>
                      <a:ext uri="{FF2B5EF4-FFF2-40B4-BE49-F238E27FC236}">
                        <a16:creationId xmlns:a16="http://schemas.microsoft.com/office/drawing/2014/main" id="{507AB188-CB69-4BFC-91FE-56A024A4FC13}"/>
                      </a:ext>
                    </a:extLst>
                  </p:cNvPr>
                  <p:cNvCxnSpPr/>
                  <p:nvPr/>
                </p:nvCxnSpPr>
                <p:spPr>
                  <a:xfrm>
                    <a:off x="5672077" y="1926104"/>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grpSp>
                <p:nvGrpSpPr>
                  <p:cNvPr id="83" name="Group 179">
                    <a:extLst>
                      <a:ext uri="{FF2B5EF4-FFF2-40B4-BE49-F238E27FC236}">
                        <a16:creationId xmlns:a16="http://schemas.microsoft.com/office/drawing/2014/main" id="{12653E91-CF45-4CFA-B827-ABA26CCEC52C}"/>
                      </a:ext>
                    </a:extLst>
                  </p:cNvPr>
                  <p:cNvGrpSpPr/>
                  <p:nvPr/>
                </p:nvGrpSpPr>
                <p:grpSpPr>
                  <a:xfrm>
                    <a:off x="5840116" y="3189004"/>
                    <a:ext cx="673671" cy="109086"/>
                    <a:chOff x="755576" y="2952000"/>
                    <a:chExt cx="612056" cy="108000"/>
                  </a:xfrm>
                  <a:solidFill>
                    <a:srgbClr val="669900"/>
                  </a:solidFill>
                </p:grpSpPr>
                <p:sp>
                  <p:nvSpPr>
                    <p:cNvPr id="113" name="Oval 169">
                      <a:extLst>
                        <a:ext uri="{FF2B5EF4-FFF2-40B4-BE49-F238E27FC236}">
                          <a16:creationId xmlns:a16="http://schemas.microsoft.com/office/drawing/2014/main" id="{54D996BB-C857-4211-BDA5-1F4835499513}"/>
                        </a:ext>
                      </a:extLst>
                    </p:cNvPr>
                    <p:cNvSpPr/>
                    <p:nvPr/>
                  </p:nvSpPr>
                  <p:spPr>
                    <a:xfrm>
                      <a:off x="755576"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4" name="Oval 170">
                      <a:extLst>
                        <a:ext uri="{FF2B5EF4-FFF2-40B4-BE49-F238E27FC236}">
                          <a16:creationId xmlns:a16="http://schemas.microsoft.com/office/drawing/2014/main" id="{506A7D42-05CE-4C30-9FD9-AB58F23AC570}"/>
                        </a:ext>
                      </a:extLst>
                    </p:cNvPr>
                    <p:cNvSpPr/>
                    <p:nvPr/>
                  </p:nvSpPr>
                  <p:spPr>
                    <a:xfrm>
                      <a:off x="827584"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5" name="Oval 171">
                      <a:extLst>
                        <a:ext uri="{FF2B5EF4-FFF2-40B4-BE49-F238E27FC236}">
                          <a16:creationId xmlns:a16="http://schemas.microsoft.com/office/drawing/2014/main" id="{3DCFB221-486D-4F07-969F-9FF7BD049E30}"/>
                        </a:ext>
                      </a:extLst>
                    </p:cNvPr>
                    <p:cNvSpPr/>
                    <p:nvPr/>
                  </p:nvSpPr>
                  <p:spPr>
                    <a:xfrm>
                      <a:off x="899592"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6" name="Oval 172">
                      <a:extLst>
                        <a:ext uri="{FF2B5EF4-FFF2-40B4-BE49-F238E27FC236}">
                          <a16:creationId xmlns:a16="http://schemas.microsoft.com/office/drawing/2014/main" id="{6B41BBCC-E3A5-4998-80C3-8B59E46BA1AB}"/>
                        </a:ext>
                      </a:extLst>
                    </p:cNvPr>
                    <p:cNvSpPr/>
                    <p:nvPr/>
                  </p:nvSpPr>
                  <p:spPr>
                    <a:xfrm>
                      <a:off x="971600"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7" name="Oval 173">
                      <a:extLst>
                        <a:ext uri="{FF2B5EF4-FFF2-40B4-BE49-F238E27FC236}">
                          <a16:creationId xmlns:a16="http://schemas.microsoft.com/office/drawing/2014/main" id="{FF8C528A-03FB-4501-B4F9-353C857489AF}"/>
                        </a:ext>
                      </a:extLst>
                    </p:cNvPr>
                    <p:cNvSpPr/>
                    <p:nvPr/>
                  </p:nvSpPr>
                  <p:spPr>
                    <a:xfrm>
                      <a:off x="1043608"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8" name="Oval 174">
                      <a:extLst>
                        <a:ext uri="{FF2B5EF4-FFF2-40B4-BE49-F238E27FC236}">
                          <a16:creationId xmlns:a16="http://schemas.microsoft.com/office/drawing/2014/main" id="{9B238346-612D-4C69-ADCA-6F09E2B65AC6}"/>
                        </a:ext>
                      </a:extLst>
                    </p:cNvPr>
                    <p:cNvSpPr/>
                    <p:nvPr/>
                  </p:nvSpPr>
                  <p:spPr>
                    <a:xfrm>
                      <a:off x="1115616"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9" name="Oval 175">
                      <a:extLst>
                        <a:ext uri="{FF2B5EF4-FFF2-40B4-BE49-F238E27FC236}">
                          <a16:creationId xmlns:a16="http://schemas.microsoft.com/office/drawing/2014/main" id="{42F2BD18-0998-47BD-B5C2-BF4B9E3C0A32}"/>
                        </a:ext>
                      </a:extLst>
                    </p:cNvPr>
                    <p:cNvSpPr/>
                    <p:nvPr/>
                  </p:nvSpPr>
                  <p:spPr>
                    <a:xfrm>
                      <a:off x="1187624"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0" name="Oval 176">
                      <a:extLst>
                        <a:ext uri="{FF2B5EF4-FFF2-40B4-BE49-F238E27FC236}">
                          <a16:creationId xmlns:a16="http://schemas.microsoft.com/office/drawing/2014/main" id="{CB87513B-16B9-4B54-814D-C55810110E21}"/>
                        </a:ext>
                      </a:extLst>
                    </p:cNvPr>
                    <p:cNvSpPr/>
                    <p:nvPr/>
                  </p:nvSpPr>
                  <p:spPr>
                    <a:xfrm>
                      <a:off x="1259632"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grpSp>
                <p:nvGrpSpPr>
                  <p:cNvPr id="84" name="Group 188">
                    <a:extLst>
                      <a:ext uri="{FF2B5EF4-FFF2-40B4-BE49-F238E27FC236}">
                        <a16:creationId xmlns:a16="http://schemas.microsoft.com/office/drawing/2014/main" id="{E0321809-5016-402B-8109-7E01B3BE76CB}"/>
                      </a:ext>
                    </a:extLst>
                  </p:cNvPr>
                  <p:cNvGrpSpPr/>
                  <p:nvPr/>
                </p:nvGrpSpPr>
                <p:grpSpPr>
                  <a:xfrm>
                    <a:off x="5959014" y="2998716"/>
                    <a:ext cx="515157" cy="109086"/>
                    <a:chOff x="863600" y="2744936"/>
                    <a:chExt cx="468040" cy="108000"/>
                  </a:xfrm>
                  <a:solidFill>
                    <a:srgbClr val="669900"/>
                  </a:solidFill>
                </p:grpSpPr>
                <p:sp>
                  <p:nvSpPr>
                    <p:cNvPr id="107" name="Oval 163">
                      <a:extLst>
                        <a:ext uri="{FF2B5EF4-FFF2-40B4-BE49-F238E27FC236}">
                          <a16:creationId xmlns:a16="http://schemas.microsoft.com/office/drawing/2014/main" id="{E0EC09C3-D460-4AFB-87AD-042BD19BF4E2}"/>
                        </a:ext>
                      </a:extLst>
                    </p:cNvPr>
                    <p:cNvSpPr/>
                    <p:nvPr/>
                  </p:nvSpPr>
                  <p:spPr>
                    <a:xfrm>
                      <a:off x="935608"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8" name="Oval 164">
                      <a:extLst>
                        <a:ext uri="{FF2B5EF4-FFF2-40B4-BE49-F238E27FC236}">
                          <a16:creationId xmlns:a16="http://schemas.microsoft.com/office/drawing/2014/main" id="{B8956B7A-A01C-4BB6-82C8-D5E8472AB96C}"/>
                        </a:ext>
                      </a:extLst>
                    </p:cNvPr>
                    <p:cNvSpPr/>
                    <p:nvPr/>
                  </p:nvSpPr>
                  <p:spPr>
                    <a:xfrm>
                      <a:off x="1007616"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9" name="Oval 165">
                      <a:extLst>
                        <a:ext uri="{FF2B5EF4-FFF2-40B4-BE49-F238E27FC236}">
                          <a16:creationId xmlns:a16="http://schemas.microsoft.com/office/drawing/2014/main" id="{1EF6F20A-0007-4F94-974C-E45977D629B4}"/>
                        </a:ext>
                      </a:extLst>
                    </p:cNvPr>
                    <p:cNvSpPr/>
                    <p:nvPr/>
                  </p:nvSpPr>
                  <p:spPr>
                    <a:xfrm>
                      <a:off x="1079624"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0" name="Oval 166">
                      <a:extLst>
                        <a:ext uri="{FF2B5EF4-FFF2-40B4-BE49-F238E27FC236}">
                          <a16:creationId xmlns:a16="http://schemas.microsoft.com/office/drawing/2014/main" id="{71643F86-37B9-4507-85B7-DC7D00208E62}"/>
                        </a:ext>
                      </a:extLst>
                    </p:cNvPr>
                    <p:cNvSpPr/>
                    <p:nvPr/>
                  </p:nvSpPr>
                  <p:spPr>
                    <a:xfrm>
                      <a:off x="1151632"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1" name="Oval 167">
                      <a:extLst>
                        <a:ext uri="{FF2B5EF4-FFF2-40B4-BE49-F238E27FC236}">
                          <a16:creationId xmlns:a16="http://schemas.microsoft.com/office/drawing/2014/main" id="{CE989375-96EE-4D63-A429-1DBA99894740}"/>
                        </a:ext>
                      </a:extLst>
                    </p:cNvPr>
                    <p:cNvSpPr/>
                    <p:nvPr/>
                  </p:nvSpPr>
                  <p:spPr>
                    <a:xfrm>
                      <a:off x="1223640"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2" name="Oval 168">
                      <a:extLst>
                        <a:ext uri="{FF2B5EF4-FFF2-40B4-BE49-F238E27FC236}">
                          <a16:creationId xmlns:a16="http://schemas.microsoft.com/office/drawing/2014/main" id="{2ABF0DEA-E75A-449B-A340-CAC1F3D2234C}"/>
                        </a:ext>
                      </a:extLst>
                    </p:cNvPr>
                    <p:cNvSpPr/>
                    <p:nvPr/>
                  </p:nvSpPr>
                  <p:spPr>
                    <a:xfrm>
                      <a:off x="863600"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grpSp>
                <p:nvGrpSpPr>
                  <p:cNvPr id="85" name="Group 195">
                    <a:extLst>
                      <a:ext uri="{FF2B5EF4-FFF2-40B4-BE49-F238E27FC236}">
                        <a16:creationId xmlns:a16="http://schemas.microsoft.com/office/drawing/2014/main" id="{31BFC4E0-69A9-4764-9C47-216B00179B0D}"/>
                      </a:ext>
                    </a:extLst>
                  </p:cNvPr>
                  <p:cNvGrpSpPr/>
                  <p:nvPr/>
                </p:nvGrpSpPr>
                <p:grpSpPr>
                  <a:xfrm>
                    <a:off x="5684659" y="2780710"/>
                    <a:ext cx="990698" cy="109086"/>
                    <a:chOff x="755576" y="2528912"/>
                    <a:chExt cx="900088" cy="108000"/>
                  </a:xfrm>
                  <a:solidFill>
                    <a:srgbClr val="669900"/>
                  </a:solidFill>
                </p:grpSpPr>
                <p:grpSp>
                  <p:nvGrpSpPr>
                    <p:cNvPr id="93" name="Group 50">
                      <a:extLst>
                        <a:ext uri="{FF2B5EF4-FFF2-40B4-BE49-F238E27FC236}">
                          <a16:creationId xmlns:a16="http://schemas.microsoft.com/office/drawing/2014/main" id="{508B5286-9F14-4956-819C-CF7462D00AEA}"/>
                        </a:ext>
                      </a:extLst>
                    </p:cNvPr>
                    <p:cNvGrpSpPr/>
                    <p:nvPr/>
                  </p:nvGrpSpPr>
                  <p:grpSpPr>
                    <a:xfrm>
                      <a:off x="755576" y="2528912"/>
                      <a:ext cx="612056" cy="108000"/>
                      <a:chOff x="755576" y="2952000"/>
                      <a:chExt cx="612056" cy="108000"/>
                    </a:xfrm>
                    <a:grpFill/>
                  </p:grpSpPr>
                  <p:sp>
                    <p:nvSpPr>
                      <p:cNvPr id="99" name="Oval 151">
                        <a:extLst>
                          <a:ext uri="{FF2B5EF4-FFF2-40B4-BE49-F238E27FC236}">
                            <a16:creationId xmlns:a16="http://schemas.microsoft.com/office/drawing/2014/main" id="{21CDC90B-181D-4B4C-9B6C-0984C57CDF54}"/>
                          </a:ext>
                        </a:extLst>
                      </p:cNvPr>
                      <p:cNvSpPr/>
                      <p:nvPr/>
                    </p:nvSpPr>
                    <p:spPr>
                      <a:xfrm>
                        <a:off x="755576"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0" name="Oval 152">
                        <a:extLst>
                          <a:ext uri="{FF2B5EF4-FFF2-40B4-BE49-F238E27FC236}">
                            <a16:creationId xmlns:a16="http://schemas.microsoft.com/office/drawing/2014/main" id="{00B7E263-C6C8-44B2-B123-5C5E502C1D54}"/>
                          </a:ext>
                        </a:extLst>
                      </p:cNvPr>
                      <p:cNvSpPr/>
                      <p:nvPr/>
                    </p:nvSpPr>
                    <p:spPr>
                      <a:xfrm>
                        <a:off x="827584"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1" name="Oval 153">
                        <a:extLst>
                          <a:ext uri="{FF2B5EF4-FFF2-40B4-BE49-F238E27FC236}">
                            <a16:creationId xmlns:a16="http://schemas.microsoft.com/office/drawing/2014/main" id="{3B5674B3-6F13-43EE-AE47-501A50540E93}"/>
                          </a:ext>
                        </a:extLst>
                      </p:cNvPr>
                      <p:cNvSpPr/>
                      <p:nvPr/>
                    </p:nvSpPr>
                    <p:spPr>
                      <a:xfrm>
                        <a:off x="899592"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2" name="Oval 158">
                        <a:extLst>
                          <a:ext uri="{FF2B5EF4-FFF2-40B4-BE49-F238E27FC236}">
                            <a16:creationId xmlns:a16="http://schemas.microsoft.com/office/drawing/2014/main" id="{CE351371-15E0-4F30-900E-D5743228008F}"/>
                          </a:ext>
                        </a:extLst>
                      </p:cNvPr>
                      <p:cNvSpPr/>
                      <p:nvPr/>
                    </p:nvSpPr>
                    <p:spPr>
                      <a:xfrm>
                        <a:off x="971600"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3" name="Oval 159">
                        <a:extLst>
                          <a:ext uri="{FF2B5EF4-FFF2-40B4-BE49-F238E27FC236}">
                            <a16:creationId xmlns:a16="http://schemas.microsoft.com/office/drawing/2014/main" id="{3362F46D-9D23-491E-9418-C0FA84AA8582}"/>
                          </a:ext>
                        </a:extLst>
                      </p:cNvPr>
                      <p:cNvSpPr/>
                      <p:nvPr/>
                    </p:nvSpPr>
                    <p:spPr>
                      <a:xfrm>
                        <a:off x="1043608"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4" name="Oval 160">
                        <a:extLst>
                          <a:ext uri="{FF2B5EF4-FFF2-40B4-BE49-F238E27FC236}">
                            <a16:creationId xmlns:a16="http://schemas.microsoft.com/office/drawing/2014/main" id="{889A6B22-EBA2-423F-8475-3319C56912DF}"/>
                          </a:ext>
                        </a:extLst>
                      </p:cNvPr>
                      <p:cNvSpPr/>
                      <p:nvPr/>
                    </p:nvSpPr>
                    <p:spPr>
                      <a:xfrm>
                        <a:off x="1115616"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5" name="Oval 161">
                        <a:extLst>
                          <a:ext uri="{FF2B5EF4-FFF2-40B4-BE49-F238E27FC236}">
                            <a16:creationId xmlns:a16="http://schemas.microsoft.com/office/drawing/2014/main" id="{14D45D18-46F8-4A0C-A07C-5B3548F0F81E}"/>
                          </a:ext>
                        </a:extLst>
                      </p:cNvPr>
                      <p:cNvSpPr/>
                      <p:nvPr/>
                    </p:nvSpPr>
                    <p:spPr>
                      <a:xfrm>
                        <a:off x="1187624"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6" name="Oval 162">
                        <a:extLst>
                          <a:ext uri="{FF2B5EF4-FFF2-40B4-BE49-F238E27FC236}">
                            <a16:creationId xmlns:a16="http://schemas.microsoft.com/office/drawing/2014/main" id="{E5B61DCA-3257-496D-A6A0-A09987BED212}"/>
                          </a:ext>
                        </a:extLst>
                      </p:cNvPr>
                      <p:cNvSpPr/>
                      <p:nvPr/>
                    </p:nvSpPr>
                    <p:spPr>
                      <a:xfrm>
                        <a:off x="1259632"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grpSp>
                  <p:nvGrpSpPr>
                    <p:cNvPr id="94" name="Group 66">
                      <a:extLst>
                        <a:ext uri="{FF2B5EF4-FFF2-40B4-BE49-F238E27FC236}">
                          <a16:creationId xmlns:a16="http://schemas.microsoft.com/office/drawing/2014/main" id="{B0ED4D1B-388E-4967-80CA-7E166EC7DAA2}"/>
                        </a:ext>
                      </a:extLst>
                    </p:cNvPr>
                    <p:cNvGrpSpPr/>
                    <p:nvPr/>
                  </p:nvGrpSpPr>
                  <p:grpSpPr>
                    <a:xfrm>
                      <a:off x="1331640" y="2528912"/>
                      <a:ext cx="324024" cy="108000"/>
                      <a:chOff x="863600" y="2744936"/>
                      <a:chExt cx="324024" cy="108000"/>
                    </a:xfrm>
                    <a:grpFill/>
                  </p:grpSpPr>
                  <p:sp>
                    <p:nvSpPr>
                      <p:cNvPr id="95" name="Oval 145">
                        <a:extLst>
                          <a:ext uri="{FF2B5EF4-FFF2-40B4-BE49-F238E27FC236}">
                            <a16:creationId xmlns:a16="http://schemas.microsoft.com/office/drawing/2014/main" id="{C3D3A8DD-E280-4B13-AC98-EBFBE28C5771}"/>
                          </a:ext>
                        </a:extLst>
                      </p:cNvPr>
                      <p:cNvSpPr/>
                      <p:nvPr/>
                    </p:nvSpPr>
                    <p:spPr>
                      <a:xfrm>
                        <a:off x="935608"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6" name="Oval 146">
                        <a:extLst>
                          <a:ext uri="{FF2B5EF4-FFF2-40B4-BE49-F238E27FC236}">
                            <a16:creationId xmlns:a16="http://schemas.microsoft.com/office/drawing/2014/main" id="{5294A525-DD3D-45F7-B1B6-9AA67EB8C2A5}"/>
                          </a:ext>
                        </a:extLst>
                      </p:cNvPr>
                      <p:cNvSpPr/>
                      <p:nvPr/>
                    </p:nvSpPr>
                    <p:spPr>
                      <a:xfrm>
                        <a:off x="1007616"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7" name="Oval 147">
                        <a:extLst>
                          <a:ext uri="{FF2B5EF4-FFF2-40B4-BE49-F238E27FC236}">
                            <a16:creationId xmlns:a16="http://schemas.microsoft.com/office/drawing/2014/main" id="{1A03B0F5-2236-400E-8810-6E93E6BB3E4E}"/>
                          </a:ext>
                        </a:extLst>
                      </p:cNvPr>
                      <p:cNvSpPr/>
                      <p:nvPr/>
                    </p:nvSpPr>
                    <p:spPr>
                      <a:xfrm>
                        <a:off x="1079624"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8" name="Oval 148">
                        <a:extLst>
                          <a:ext uri="{FF2B5EF4-FFF2-40B4-BE49-F238E27FC236}">
                            <a16:creationId xmlns:a16="http://schemas.microsoft.com/office/drawing/2014/main" id="{4B4EE485-3E18-431F-A731-3E490E63BA11}"/>
                          </a:ext>
                        </a:extLst>
                      </p:cNvPr>
                      <p:cNvSpPr/>
                      <p:nvPr/>
                    </p:nvSpPr>
                    <p:spPr>
                      <a:xfrm>
                        <a:off x="863600"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grpSp>
              <p:grpSp>
                <p:nvGrpSpPr>
                  <p:cNvPr id="86" name="Group 210">
                    <a:extLst>
                      <a:ext uri="{FF2B5EF4-FFF2-40B4-BE49-F238E27FC236}">
                        <a16:creationId xmlns:a16="http://schemas.microsoft.com/office/drawing/2014/main" id="{54711595-697E-45C2-89E7-278D872C080E}"/>
                      </a:ext>
                    </a:extLst>
                  </p:cNvPr>
                  <p:cNvGrpSpPr/>
                  <p:nvPr/>
                </p:nvGrpSpPr>
                <p:grpSpPr>
                  <a:xfrm>
                    <a:off x="6038271" y="2562322"/>
                    <a:ext cx="356643" cy="109086"/>
                    <a:chOff x="863600" y="2744936"/>
                    <a:chExt cx="324024" cy="108000"/>
                  </a:xfrm>
                  <a:solidFill>
                    <a:srgbClr val="669900"/>
                  </a:solidFill>
                </p:grpSpPr>
                <p:sp>
                  <p:nvSpPr>
                    <p:cNvPr id="89" name="Oval 139">
                      <a:extLst>
                        <a:ext uri="{FF2B5EF4-FFF2-40B4-BE49-F238E27FC236}">
                          <a16:creationId xmlns:a16="http://schemas.microsoft.com/office/drawing/2014/main" id="{E4A1A83B-CC20-4548-9173-7BA7AF64CC00}"/>
                        </a:ext>
                      </a:extLst>
                    </p:cNvPr>
                    <p:cNvSpPr/>
                    <p:nvPr/>
                  </p:nvSpPr>
                  <p:spPr>
                    <a:xfrm>
                      <a:off x="935608"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0" name="Oval 140">
                      <a:extLst>
                        <a:ext uri="{FF2B5EF4-FFF2-40B4-BE49-F238E27FC236}">
                          <a16:creationId xmlns:a16="http://schemas.microsoft.com/office/drawing/2014/main" id="{C5793FFE-F094-4C66-9759-8AB07B0E0BD5}"/>
                        </a:ext>
                      </a:extLst>
                    </p:cNvPr>
                    <p:cNvSpPr/>
                    <p:nvPr/>
                  </p:nvSpPr>
                  <p:spPr>
                    <a:xfrm>
                      <a:off x="1007616"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1" name="Oval 141">
                      <a:extLst>
                        <a:ext uri="{FF2B5EF4-FFF2-40B4-BE49-F238E27FC236}">
                          <a16:creationId xmlns:a16="http://schemas.microsoft.com/office/drawing/2014/main" id="{1876B0F1-5ED9-49F4-A411-A5FFF4EBF893}"/>
                        </a:ext>
                      </a:extLst>
                    </p:cNvPr>
                    <p:cNvSpPr/>
                    <p:nvPr/>
                  </p:nvSpPr>
                  <p:spPr>
                    <a:xfrm>
                      <a:off x="1079624"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2" name="Oval 142">
                      <a:extLst>
                        <a:ext uri="{FF2B5EF4-FFF2-40B4-BE49-F238E27FC236}">
                          <a16:creationId xmlns:a16="http://schemas.microsoft.com/office/drawing/2014/main" id="{653A6AD7-1290-49FB-A778-51D3CA0097C9}"/>
                        </a:ext>
                      </a:extLst>
                    </p:cNvPr>
                    <p:cNvSpPr/>
                    <p:nvPr/>
                  </p:nvSpPr>
                  <p:spPr>
                    <a:xfrm>
                      <a:off x="863600"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sp>
                <p:nvSpPr>
                  <p:cNvPr id="87" name="Oval 137">
                    <a:extLst>
                      <a:ext uri="{FF2B5EF4-FFF2-40B4-BE49-F238E27FC236}">
                        <a16:creationId xmlns:a16="http://schemas.microsoft.com/office/drawing/2014/main" id="{EEB0D2FA-9594-4610-AC16-0EB1E0E96C45}"/>
                      </a:ext>
                    </a:extLst>
                  </p:cNvPr>
                  <p:cNvSpPr/>
                  <p:nvPr/>
                </p:nvSpPr>
                <p:spPr>
                  <a:xfrm>
                    <a:off x="6117528" y="2353650"/>
                    <a:ext cx="118872" cy="109086"/>
                  </a:xfrm>
                  <a:prstGeom prst="ellipse">
                    <a:avLst/>
                  </a:prstGeom>
                  <a:solidFill>
                    <a:srgbClr val="66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88" name="Oval 138">
                    <a:extLst>
                      <a:ext uri="{FF2B5EF4-FFF2-40B4-BE49-F238E27FC236}">
                        <a16:creationId xmlns:a16="http://schemas.microsoft.com/office/drawing/2014/main" id="{0D7B9D98-6033-4547-9C76-961A892A9C08}"/>
                      </a:ext>
                    </a:extLst>
                  </p:cNvPr>
                  <p:cNvSpPr/>
                  <p:nvPr/>
                </p:nvSpPr>
                <p:spPr>
                  <a:xfrm>
                    <a:off x="5929061" y="2004754"/>
                    <a:ext cx="504000" cy="324000"/>
                  </a:xfrm>
                  <a:prstGeom prst="ellipse">
                    <a:avLst/>
                  </a:prstGeom>
                  <a:solidFill>
                    <a:srgbClr val="6699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a:t>82</a:t>
                    </a:r>
                  </a:p>
                </p:txBody>
              </p:sp>
            </p:grpSp>
            <p:grpSp>
              <p:nvGrpSpPr>
                <p:cNvPr id="47" name="Group 97">
                  <a:extLst>
                    <a:ext uri="{FF2B5EF4-FFF2-40B4-BE49-F238E27FC236}">
                      <a16:creationId xmlns:a16="http://schemas.microsoft.com/office/drawing/2014/main" id="{8E35DB80-82B6-405B-8FB2-AD1667A3C05D}"/>
                    </a:ext>
                  </a:extLst>
                </p:cNvPr>
                <p:cNvGrpSpPr/>
                <p:nvPr/>
              </p:nvGrpSpPr>
              <p:grpSpPr>
                <a:xfrm>
                  <a:off x="6713461" y="1731419"/>
                  <a:ext cx="996599" cy="1937291"/>
                  <a:chOff x="6713461" y="1731419"/>
                  <a:chExt cx="996599" cy="1937291"/>
                </a:xfrm>
              </p:grpSpPr>
              <p:sp>
                <p:nvSpPr>
                  <p:cNvPr id="48" name="Oval 98">
                    <a:extLst>
                      <a:ext uri="{FF2B5EF4-FFF2-40B4-BE49-F238E27FC236}">
                        <a16:creationId xmlns:a16="http://schemas.microsoft.com/office/drawing/2014/main" id="{24A7083B-938D-4AB0-BE65-1A5BAB53AC84}"/>
                      </a:ext>
                    </a:extLst>
                  </p:cNvPr>
                  <p:cNvSpPr/>
                  <p:nvPr/>
                </p:nvSpPr>
                <p:spPr>
                  <a:xfrm>
                    <a:off x="6919871" y="1858613"/>
                    <a:ext cx="612000" cy="304794"/>
                  </a:xfrm>
                  <a:prstGeom prst="ellipse">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a:t>126</a:t>
                    </a:r>
                  </a:p>
                </p:txBody>
              </p:sp>
              <p:cxnSp>
                <p:nvCxnSpPr>
                  <p:cNvPr id="49" name="Straight Connector 99">
                    <a:extLst>
                      <a:ext uri="{FF2B5EF4-FFF2-40B4-BE49-F238E27FC236}">
                        <a16:creationId xmlns:a16="http://schemas.microsoft.com/office/drawing/2014/main" id="{35E4259B-7EE1-44C3-AB01-F831BCCFBC9A}"/>
                      </a:ext>
                    </a:extLst>
                  </p:cNvPr>
                  <p:cNvCxnSpPr/>
                  <p:nvPr/>
                </p:nvCxnSpPr>
                <p:spPr>
                  <a:xfrm>
                    <a:off x="6730863" y="3234409"/>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50" name="Straight Connector 100">
                    <a:extLst>
                      <a:ext uri="{FF2B5EF4-FFF2-40B4-BE49-F238E27FC236}">
                        <a16:creationId xmlns:a16="http://schemas.microsoft.com/office/drawing/2014/main" id="{865EC2ED-810B-4CE8-9D05-DAFBAC5303DE}"/>
                      </a:ext>
                    </a:extLst>
                  </p:cNvPr>
                  <p:cNvCxnSpPr/>
                  <p:nvPr/>
                </p:nvCxnSpPr>
                <p:spPr>
                  <a:xfrm>
                    <a:off x="6730863" y="3016212"/>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51" name="Straight Connector 101">
                    <a:extLst>
                      <a:ext uri="{FF2B5EF4-FFF2-40B4-BE49-F238E27FC236}">
                        <a16:creationId xmlns:a16="http://schemas.microsoft.com/office/drawing/2014/main" id="{B5821F49-D679-48D9-9706-7C442765EC2F}"/>
                      </a:ext>
                    </a:extLst>
                  </p:cNvPr>
                  <p:cNvCxnSpPr/>
                  <p:nvPr/>
                </p:nvCxnSpPr>
                <p:spPr>
                  <a:xfrm>
                    <a:off x="6730863" y="2826590"/>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52" name="Straight Connector 102">
                    <a:extLst>
                      <a:ext uri="{FF2B5EF4-FFF2-40B4-BE49-F238E27FC236}">
                        <a16:creationId xmlns:a16="http://schemas.microsoft.com/office/drawing/2014/main" id="{3087FACD-041B-49BF-A65D-EF055568F953}"/>
                      </a:ext>
                    </a:extLst>
                  </p:cNvPr>
                  <p:cNvCxnSpPr/>
                  <p:nvPr/>
                </p:nvCxnSpPr>
                <p:spPr>
                  <a:xfrm>
                    <a:off x="6730863" y="2636967"/>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53" name="Straight Connector 103">
                    <a:extLst>
                      <a:ext uri="{FF2B5EF4-FFF2-40B4-BE49-F238E27FC236}">
                        <a16:creationId xmlns:a16="http://schemas.microsoft.com/office/drawing/2014/main" id="{85CE6864-AF19-4271-83B7-ACD3812392FF}"/>
                      </a:ext>
                    </a:extLst>
                  </p:cNvPr>
                  <p:cNvCxnSpPr/>
                  <p:nvPr/>
                </p:nvCxnSpPr>
                <p:spPr>
                  <a:xfrm>
                    <a:off x="6730863" y="2437820"/>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54" name="Straight Connector 104">
                    <a:extLst>
                      <a:ext uri="{FF2B5EF4-FFF2-40B4-BE49-F238E27FC236}">
                        <a16:creationId xmlns:a16="http://schemas.microsoft.com/office/drawing/2014/main" id="{5E50786C-03EC-4F17-BA8F-58FC3160D17B}"/>
                      </a:ext>
                    </a:extLst>
                  </p:cNvPr>
                  <p:cNvCxnSpPr/>
                  <p:nvPr/>
                </p:nvCxnSpPr>
                <p:spPr>
                  <a:xfrm>
                    <a:off x="6713461" y="1775717"/>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grpSp>
                <p:nvGrpSpPr>
                  <p:cNvPr id="55" name="Group 49">
                    <a:extLst>
                      <a:ext uri="{FF2B5EF4-FFF2-40B4-BE49-F238E27FC236}">
                        <a16:creationId xmlns:a16="http://schemas.microsoft.com/office/drawing/2014/main" id="{941E5971-9A5B-4088-97A2-EC9C2F4923EB}"/>
                      </a:ext>
                    </a:extLst>
                  </p:cNvPr>
                  <p:cNvGrpSpPr/>
                  <p:nvPr/>
                </p:nvGrpSpPr>
                <p:grpSpPr>
                  <a:xfrm>
                    <a:off x="6840099" y="1731419"/>
                    <a:ext cx="640886" cy="1547585"/>
                    <a:chOff x="703214" y="1202898"/>
                    <a:chExt cx="681002" cy="1857102"/>
                  </a:xfrm>
                  <a:solidFill>
                    <a:srgbClr val="C00000"/>
                  </a:solidFill>
                </p:grpSpPr>
                <p:sp>
                  <p:nvSpPr>
                    <p:cNvPr id="68" name="Oval 34">
                      <a:extLst>
                        <a:ext uri="{FF2B5EF4-FFF2-40B4-BE49-F238E27FC236}">
                          <a16:creationId xmlns:a16="http://schemas.microsoft.com/office/drawing/2014/main" id="{6E6D6CA3-FAE2-4500-9379-7EDCCD417263}"/>
                        </a:ext>
                      </a:extLst>
                    </p:cNvPr>
                    <p:cNvSpPr/>
                    <p:nvPr/>
                  </p:nvSpPr>
                  <p:spPr>
                    <a:xfrm>
                      <a:off x="703214"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69" name="Oval 35">
                      <a:extLst>
                        <a:ext uri="{FF2B5EF4-FFF2-40B4-BE49-F238E27FC236}">
                          <a16:creationId xmlns:a16="http://schemas.microsoft.com/office/drawing/2014/main" id="{5FFAE600-5E58-4B84-863F-7A5CE35ECF95}"/>
                        </a:ext>
                      </a:extLst>
                    </p:cNvPr>
                    <p:cNvSpPr/>
                    <p:nvPr/>
                  </p:nvSpPr>
                  <p:spPr>
                    <a:xfrm>
                      <a:off x="823402"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70" name="Oval 120">
                      <a:extLst>
                        <a:ext uri="{FF2B5EF4-FFF2-40B4-BE49-F238E27FC236}">
                          <a16:creationId xmlns:a16="http://schemas.microsoft.com/office/drawing/2014/main" id="{608511C4-ADFF-47AF-A1D4-817B2C6DBF06}"/>
                        </a:ext>
                      </a:extLst>
                    </p:cNvPr>
                    <p:cNvSpPr/>
                    <p:nvPr/>
                  </p:nvSpPr>
                  <p:spPr>
                    <a:xfrm>
                      <a:off x="935560"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71" name="Oval 121">
                      <a:extLst>
                        <a:ext uri="{FF2B5EF4-FFF2-40B4-BE49-F238E27FC236}">
                          <a16:creationId xmlns:a16="http://schemas.microsoft.com/office/drawing/2014/main" id="{DA629C46-05F3-4625-B25E-52234021FFA0}"/>
                        </a:ext>
                      </a:extLst>
                    </p:cNvPr>
                    <p:cNvSpPr/>
                    <p:nvPr/>
                  </p:nvSpPr>
                  <p:spPr>
                    <a:xfrm>
                      <a:off x="1049809"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72" name="Oval 122">
                      <a:extLst>
                        <a:ext uri="{FF2B5EF4-FFF2-40B4-BE49-F238E27FC236}">
                          <a16:creationId xmlns:a16="http://schemas.microsoft.com/office/drawing/2014/main" id="{583A1B0C-134E-4903-948F-0B848DB0F4F7}"/>
                        </a:ext>
                      </a:extLst>
                    </p:cNvPr>
                    <p:cNvSpPr/>
                    <p:nvPr/>
                  </p:nvSpPr>
                  <p:spPr>
                    <a:xfrm>
                      <a:off x="1156028"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73" name="Oval 123">
                      <a:extLst>
                        <a:ext uri="{FF2B5EF4-FFF2-40B4-BE49-F238E27FC236}">
                          <a16:creationId xmlns:a16="http://schemas.microsoft.com/office/drawing/2014/main" id="{377815E8-45FB-4F99-912C-0188AA6015F7}"/>
                        </a:ext>
                      </a:extLst>
                    </p:cNvPr>
                    <p:cNvSpPr/>
                    <p:nvPr/>
                  </p:nvSpPr>
                  <p:spPr>
                    <a:xfrm>
                      <a:off x="1276216"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74" name="Oval 124">
                      <a:extLst>
                        <a:ext uri="{FF2B5EF4-FFF2-40B4-BE49-F238E27FC236}">
                          <a16:creationId xmlns:a16="http://schemas.microsoft.com/office/drawing/2014/main" id="{68598AC3-09EB-4D3C-86C3-884BFE890572}"/>
                        </a:ext>
                      </a:extLst>
                    </p:cNvPr>
                    <p:cNvSpPr/>
                    <p:nvPr/>
                  </p:nvSpPr>
                  <p:spPr>
                    <a:xfrm>
                      <a:off x="918399" y="1202898"/>
                      <a:ext cx="95634"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grpSp>
              <p:cxnSp>
                <p:nvCxnSpPr>
                  <p:cNvPr id="56" name="Straight Connector 106">
                    <a:extLst>
                      <a:ext uri="{FF2B5EF4-FFF2-40B4-BE49-F238E27FC236}">
                        <a16:creationId xmlns:a16="http://schemas.microsoft.com/office/drawing/2014/main" id="{651149D2-2902-424D-8265-B58EC3F97264}"/>
                      </a:ext>
                    </a:extLst>
                  </p:cNvPr>
                  <p:cNvCxnSpPr/>
                  <p:nvPr/>
                </p:nvCxnSpPr>
                <p:spPr>
                  <a:xfrm>
                    <a:off x="6738060" y="2257723"/>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grpSp>
                <p:nvGrpSpPr>
                  <p:cNvPr id="57" name="Group 49">
                    <a:extLst>
                      <a:ext uri="{FF2B5EF4-FFF2-40B4-BE49-F238E27FC236}">
                        <a16:creationId xmlns:a16="http://schemas.microsoft.com/office/drawing/2014/main" id="{125E18F1-7095-4431-9319-9F5D5A816836}"/>
                      </a:ext>
                    </a:extLst>
                  </p:cNvPr>
                  <p:cNvGrpSpPr/>
                  <p:nvPr/>
                </p:nvGrpSpPr>
                <p:grpSpPr>
                  <a:xfrm>
                    <a:off x="6829528" y="2212321"/>
                    <a:ext cx="707713" cy="259000"/>
                    <a:chOff x="729105" y="2051924"/>
                    <a:chExt cx="683128" cy="310801"/>
                  </a:xfrm>
                  <a:solidFill>
                    <a:srgbClr val="C00000"/>
                  </a:solidFill>
                </p:grpSpPr>
                <p:sp>
                  <p:nvSpPr>
                    <p:cNvPr id="60" name="Oval 34">
                      <a:extLst>
                        <a:ext uri="{FF2B5EF4-FFF2-40B4-BE49-F238E27FC236}">
                          <a16:creationId xmlns:a16="http://schemas.microsoft.com/office/drawing/2014/main" id="{AB91994C-3C09-426F-A18B-EF2BEC30F053}"/>
                        </a:ext>
                      </a:extLst>
                    </p:cNvPr>
                    <p:cNvSpPr/>
                    <p:nvPr/>
                  </p:nvSpPr>
                  <p:spPr>
                    <a:xfrm>
                      <a:off x="1133142" y="2052400"/>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61" name="Oval 35">
                      <a:extLst>
                        <a:ext uri="{FF2B5EF4-FFF2-40B4-BE49-F238E27FC236}">
                          <a16:creationId xmlns:a16="http://schemas.microsoft.com/office/drawing/2014/main" id="{1AABAD31-8049-4D55-BC27-3C6D4BFDF379}"/>
                        </a:ext>
                      </a:extLst>
                    </p:cNvPr>
                    <p:cNvSpPr/>
                    <p:nvPr/>
                  </p:nvSpPr>
                  <p:spPr>
                    <a:xfrm>
                      <a:off x="1018469" y="2051924"/>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62" name="Oval 112">
                      <a:extLst>
                        <a:ext uri="{FF2B5EF4-FFF2-40B4-BE49-F238E27FC236}">
                          <a16:creationId xmlns:a16="http://schemas.microsoft.com/office/drawing/2014/main" id="{EE912D00-7BF3-4C17-8A46-A3FA1887BA6E}"/>
                        </a:ext>
                      </a:extLst>
                    </p:cNvPr>
                    <p:cNvSpPr/>
                    <p:nvPr/>
                  </p:nvSpPr>
                  <p:spPr>
                    <a:xfrm>
                      <a:off x="729105" y="2244415"/>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63" name="Oval 113">
                      <a:extLst>
                        <a:ext uri="{FF2B5EF4-FFF2-40B4-BE49-F238E27FC236}">
                          <a16:creationId xmlns:a16="http://schemas.microsoft.com/office/drawing/2014/main" id="{037B846F-A6CD-4EAB-9457-41CA9B5059B9}"/>
                        </a:ext>
                      </a:extLst>
                    </p:cNvPr>
                    <p:cNvSpPr/>
                    <p:nvPr/>
                  </p:nvSpPr>
                  <p:spPr>
                    <a:xfrm>
                      <a:off x="841038" y="2244415"/>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64" name="Oval 114">
                      <a:extLst>
                        <a:ext uri="{FF2B5EF4-FFF2-40B4-BE49-F238E27FC236}">
                          <a16:creationId xmlns:a16="http://schemas.microsoft.com/office/drawing/2014/main" id="{1D04F12B-42F4-4C7B-9F06-EB80E85BD974}"/>
                        </a:ext>
                      </a:extLst>
                    </p:cNvPr>
                    <p:cNvSpPr/>
                    <p:nvPr/>
                  </p:nvSpPr>
                  <p:spPr>
                    <a:xfrm>
                      <a:off x="963250" y="2244414"/>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65" name="Oval 115">
                      <a:extLst>
                        <a:ext uri="{FF2B5EF4-FFF2-40B4-BE49-F238E27FC236}">
                          <a16:creationId xmlns:a16="http://schemas.microsoft.com/office/drawing/2014/main" id="{A29A1B75-F912-40EC-A3F9-CE5059F83217}"/>
                        </a:ext>
                      </a:extLst>
                    </p:cNvPr>
                    <p:cNvSpPr/>
                    <p:nvPr/>
                  </p:nvSpPr>
                  <p:spPr>
                    <a:xfrm>
                      <a:off x="1086639" y="2244732"/>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66" name="Oval 116">
                      <a:extLst>
                        <a:ext uri="{FF2B5EF4-FFF2-40B4-BE49-F238E27FC236}">
                          <a16:creationId xmlns:a16="http://schemas.microsoft.com/office/drawing/2014/main" id="{007EA65F-D644-4848-A7B9-0701154FF361}"/>
                        </a:ext>
                      </a:extLst>
                    </p:cNvPr>
                    <p:cNvSpPr/>
                    <p:nvPr/>
                  </p:nvSpPr>
                  <p:spPr>
                    <a:xfrm>
                      <a:off x="1205151" y="2247018"/>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67" name="Oval 117">
                      <a:extLst>
                        <a:ext uri="{FF2B5EF4-FFF2-40B4-BE49-F238E27FC236}">
                          <a16:creationId xmlns:a16="http://schemas.microsoft.com/office/drawing/2014/main" id="{3B3A1AC5-BC31-400A-8C72-4492CC390EED}"/>
                        </a:ext>
                      </a:extLst>
                    </p:cNvPr>
                    <p:cNvSpPr/>
                    <p:nvPr/>
                  </p:nvSpPr>
                  <p:spPr>
                    <a:xfrm>
                      <a:off x="1325360" y="2254725"/>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grpSp>
              <p:sp>
                <p:nvSpPr>
                  <p:cNvPr id="58" name="Oval 108">
                    <a:extLst>
                      <a:ext uri="{FF2B5EF4-FFF2-40B4-BE49-F238E27FC236}">
                        <a16:creationId xmlns:a16="http://schemas.microsoft.com/office/drawing/2014/main" id="{0AB57F56-75D7-4C20-A25E-DF8702A9C6BF}"/>
                      </a:ext>
                    </a:extLst>
                  </p:cNvPr>
                  <p:cNvSpPr>
                    <a:spLocks noChangeAspect="1"/>
                  </p:cNvSpPr>
                  <p:nvPr/>
                </p:nvSpPr>
                <p:spPr>
                  <a:xfrm>
                    <a:off x="6780497" y="1733181"/>
                    <a:ext cx="98071"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59" name="Oval 109">
                    <a:extLst>
                      <a:ext uri="{FF2B5EF4-FFF2-40B4-BE49-F238E27FC236}">
                        <a16:creationId xmlns:a16="http://schemas.microsoft.com/office/drawing/2014/main" id="{1B2F8F0D-8E7B-42B5-B773-21480C9868A6}"/>
                      </a:ext>
                    </a:extLst>
                  </p:cNvPr>
                  <p:cNvSpPr/>
                  <p:nvPr/>
                </p:nvSpPr>
                <p:spPr>
                  <a:xfrm>
                    <a:off x="6961700" y="3344710"/>
                    <a:ext cx="504000" cy="324000"/>
                  </a:xfrm>
                  <a:prstGeom prst="ellipse">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a:t>82</a:t>
                    </a:r>
                  </a:p>
                </p:txBody>
              </p:sp>
            </p:grpSp>
          </p:grpSp>
        </p:grpSp>
        <p:cxnSp>
          <p:nvCxnSpPr>
            <p:cNvPr id="9" name="Straight Connector 59">
              <a:extLst>
                <a:ext uri="{FF2B5EF4-FFF2-40B4-BE49-F238E27FC236}">
                  <a16:creationId xmlns:a16="http://schemas.microsoft.com/office/drawing/2014/main" id="{3C5293F7-276B-4196-89CE-B746C4B8A8EF}"/>
                </a:ext>
              </a:extLst>
            </p:cNvPr>
            <p:cNvCxnSpPr/>
            <p:nvPr/>
          </p:nvCxnSpPr>
          <p:spPr>
            <a:xfrm>
              <a:off x="1963924" y="1261651"/>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sp>
          <p:nvSpPr>
            <p:cNvPr id="10" name="Oval 60">
              <a:extLst>
                <a:ext uri="{FF2B5EF4-FFF2-40B4-BE49-F238E27FC236}">
                  <a16:creationId xmlns:a16="http://schemas.microsoft.com/office/drawing/2014/main" id="{F6EBA693-7646-4567-92D0-269839F0C729}"/>
                </a:ext>
              </a:extLst>
            </p:cNvPr>
            <p:cNvSpPr/>
            <p:nvPr/>
          </p:nvSpPr>
          <p:spPr>
            <a:xfrm>
              <a:off x="3194808" y="1216144"/>
              <a:ext cx="90000"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11" name="Oval 61">
              <a:extLst>
                <a:ext uri="{FF2B5EF4-FFF2-40B4-BE49-F238E27FC236}">
                  <a16:creationId xmlns:a16="http://schemas.microsoft.com/office/drawing/2014/main" id="{471E16DA-CBFE-43E3-9C7C-380BE36D131D}"/>
                </a:ext>
              </a:extLst>
            </p:cNvPr>
            <p:cNvSpPr/>
            <p:nvPr/>
          </p:nvSpPr>
          <p:spPr>
            <a:xfrm>
              <a:off x="3272515" y="20634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12" name="Oval 62">
              <a:extLst>
                <a:ext uri="{FF2B5EF4-FFF2-40B4-BE49-F238E27FC236}">
                  <a16:creationId xmlns:a16="http://schemas.microsoft.com/office/drawing/2014/main" id="{C2ACD389-BBEA-4353-A488-341181100076}"/>
                </a:ext>
              </a:extLst>
            </p:cNvPr>
            <p:cNvSpPr/>
            <p:nvPr/>
          </p:nvSpPr>
          <p:spPr>
            <a:xfrm>
              <a:off x="3370756" y="20634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13" name="Oval 63">
              <a:extLst>
                <a:ext uri="{FF2B5EF4-FFF2-40B4-BE49-F238E27FC236}">
                  <a16:creationId xmlns:a16="http://schemas.microsoft.com/office/drawing/2014/main" id="{763959A7-E804-4CC7-A211-194B3D32F3D2}"/>
                </a:ext>
              </a:extLst>
            </p:cNvPr>
            <p:cNvSpPr/>
            <p:nvPr/>
          </p:nvSpPr>
          <p:spPr>
            <a:xfrm>
              <a:off x="3476554" y="20634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14" name="Oval 64">
              <a:extLst>
                <a:ext uri="{FF2B5EF4-FFF2-40B4-BE49-F238E27FC236}">
                  <a16:creationId xmlns:a16="http://schemas.microsoft.com/office/drawing/2014/main" id="{F8BA472E-BDF8-4EF6-90E3-15429A66DB0E}"/>
                </a:ext>
              </a:extLst>
            </p:cNvPr>
            <p:cNvSpPr/>
            <p:nvPr/>
          </p:nvSpPr>
          <p:spPr>
            <a:xfrm>
              <a:off x="3582352" y="20634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15" name="Oval 65">
              <a:extLst>
                <a:ext uri="{FF2B5EF4-FFF2-40B4-BE49-F238E27FC236}">
                  <a16:creationId xmlns:a16="http://schemas.microsoft.com/office/drawing/2014/main" id="{016163C3-D3C5-4125-A1E4-FCFEEDFA698A}"/>
                </a:ext>
              </a:extLst>
            </p:cNvPr>
            <p:cNvSpPr/>
            <p:nvPr/>
          </p:nvSpPr>
          <p:spPr>
            <a:xfrm>
              <a:off x="3295186"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16" name="Oval 66">
              <a:extLst>
                <a:ext uri="{FF2B5EF4-FFF2-40B4-BE49-F238E27FC236}">
                  <a16:creationId xmlns:a16="http://schemas.microsoft.com/office/drawing/2014/main" id="{4F9E3D95-FDC5-4516-B36F-7640BD4CC08A}"/>
                </a:ext>
              </a:extLst>
            </p:cNvPr>
            <p:cNvSpPr/>
            <p:nvPr/>
          </p:nvSpPr>
          <p:spPr>
            <a:xfrm>
              <a:off x="3379573" y="225364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17" name="Oval 67">
              <a:extLst>
                <a:ext uri="{FF2B5EF4-FFF2-40B4-BE49-F238E27FC236}">
                  <a16:creationId xmlns:a16="http://schemas.microsoft.com/office/drawing/2014/main" id="{0C9932E9-1766-45DF-965F-ECC76D256E03}"/>
                </a:ext>
              </a:extLst>
            </p:cNvPr>
            <p:cNvSpPr/>
            <p:nvPr/>
          </p:nvSpPr>
          <p:spPr>
            <a:xfrm>
              <a:off x="3462700" y="225364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18" name="Oval 68">
              <a:extLst>
                <a:ext uri="{FF2B5EF4-FFF2-40B4-BE49-F238E27FC236}">
                  <a16:creationId xmlns:a16="http://schemas.microsoft.com/office/drawing/2014/main" id="{4D213205-A33D-41E3-9ADF-E01E158B6E0E}"/>
                </a:ext>
              </a:extLst>
            </p:cNvPr>
            <p:cNvSpPr/>
            <p:nvPr/>
          </p:nvSpPr>
          <p:spPr>
            <a:xfrm>
              <a:off x="3545827" y="225364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19" name="Oval 69">
              <a:extLst>
                <a:ext uri="{FF2B5EF4-FFF2-40B4-BE49-F238E27FC236}">
                  <a16:creationId xmlns:a16="http://schemas.microsoft.com/office/drawing/2014/main" id="{BC6B2889-E641-47EC-A08E-29762B8ACDE0}"/>
                </a:ext>
              </a:extLst>
            </p:cNvPr>
            <p:cNvSpPr/>
            <p:nvPr/>
          </p:nvSpPr>
          <p:spPr>
            <a:xfrm>
              <a:off x="3212059"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20" name="Oval 70">
              <a:extLst>
                <a:ext uri="{FF2B5EF4-FFF2-40B4-BE49-F238E27FC236}">
                  <a16:creationId xmlns:a16="http://schemas.microsoft.com/office/drawing/2014/main" id="{551B83A2-A157-49BB-A4E2-D9C748A7F05F}"/>
                </a:ext>
              </a:extLst>
            </p:cNvPr>
            <p:cNvSpPr/>
            <p:nvPr/>
          </p:nvSpPr>
          <p:spPr>
            <a:xfrm>
              <a:off x="3136489"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21" name="Oval 71">
              <a:extLst>
                <a:ext uri="{FF2B5EF4-FFF2-40B4-BE49-F238E27FC236}">
                  <a16:creationId xmlns:a16="http://schemas.microsoft.com/office/drawing/2014/main" id="{55289E07-971C-475E-9E21-FF8A11C6B242}"/>
                </a:ext>
              </a:extLst>
            </p:cNvPr>
            <p:cNvSpPr/>
            <p:nvPr/>
          </p:nvSpPr>
          <p:spPr>
            <a:xfrm>
              <a:off x="3060919"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22" name="Oval 72">
              <a:extLst>
                <a:ext uri="{FF2B5EF4-FFF2-40B4-BE49-F238E27FC236}">
                  <a16:creationId xmlns:a16="http://schemas.microsoft.com/office/drawing/2014/main" id="{80671DB2-E82D-4F45-B15D-C4B508113AEE}"/>
                </a:ext>
              </a:extLst>
            </p:cNvPr>
            <p:cNvSpPr/>
            <p:nvPr/>
          </p:nvSpPr>
          <p:spPr>
            <a:xfrm>
              <a:off x="3620137"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23" name="Oval 73">
              <a:extLst>
                <a:ext uri="{FF2B5EF4-FFF2-40B4-BE49-F238E27FC236}">
                  <a16:creationId xmlns:a16="http://schemas.microsoft.com/office/drawing/2014/main" id="{9130ADB0-B73C-4258-9E28-C6C1AC29CE9B}"/>
                </a:ext>
              </a:extLst>
            </p:cNvPr>
            <p:cNvSpPr/>
            <p:nvPr/>
          </p:nvSpPr>
          <p:spPr>
            <a:xfrm>
              <a:off x="3703264"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24" name="Oval 74">
              <a:extLst>
                <a:ext uri="{FF2B5EF4-FFF2-40B4-BE49-F238E27FC236}">
                  <a16:creationId xmlns:a16="http://schemas.microsoft.com/office/drawing/2014/main" id="{141508DC-C91F-4BE0-BD7C-5B31FC62DB3D}"/>
                </a:ext>
              </a:extLst>
            </p:cNvPr>
            <p:cNvSpPr/>
            <p:nvPr/>
          </p:nvSpPr>
          <p:spPr>
            <a:xfrm>
              <a:off x="3778834"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25" name="Oval 75">
              <a:extLst>
                <a:ext uri="{FF2B5EF4-FFF2-40B4-BE49-F238E27FC236}">
                  <a16:creationId xmlns:a16="http://schemas.microsoft.com/office/drawing/2014/main" id="{14BF07E1-6FB0-420F-8D76-5AACCF8F28E0}"/>
                </a:ext>
              </a:extLst>
            </p:cNvPr>
            <p:cNvSpPr/>
            <p:nvPr/>
          </p:nvSpPr>
          <p:spPr>
            <a:xfrm>
              <a:off x="3861961"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26" name="Oval 76">
              <a:extLst>
                <a:ext uri="{FF2B5EF4-FFF2-40B4-BE49-F238E27FC236}">
                  <a16:creationId xmlns:a16="http://schemas.microsoft.com/office/drawing/2014/main" id="{0BA458F4-A432-4F91-A136-392F00084932}"/>
                </a:ext>
              </a:extLst>
            </p:cNvPr>
            <p:cNvSpPr/>
            <p:nvPr/>
          </p:nvSpPr>
          <p:spPr>
            <a:xfrm>
              <a:off x="3929974"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27" name="Oval 77">
              <a:extLst>
                <a:ext uri="{FF2B5EF4-FFF2-40B4-BE49-F238E27FC236}">
                  <a16:creationId xmlns:a16="http://schemas.microsoft.com/office/drawing/2014/main" id="{21D01DD6-51C5-455D-B7A9-D3472CB76503}"/>
                </a:ext>
              </a:extLst>
            </p:cNvPr>
            <p:cNvSpPr/>
            <p:nvPr/>
          </p:nvSpPr>
          <p:spPr>
            <a:xfrm>
              <a:off x="2992906"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28" name="Oval 78">
              <a:extLst>
                <a:ext uri="{FF2B5EF4-FFF2-40B4-BE49-F238E27FC236}">
                  <a16:creationId xmlns:a16="http://schemas.microsoft.com/office/drawing/2014/main" id="{FA817697-6847-4173-8CB1-598F44590B9D}"/>
                </a:ext>
              </a:extLst>
            </p:cNvPr>
            <p:cNvSpPr/>
            <p:nvPr/>
          </p:nvSpPr>
          <p:spPr>
            <a:xfrm>
              <a:off x="4010598" y="2251903"/>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29" name="Oval 79">
              <a:extLst>
                <a:ext uri="{FF2B5EF4-FFF2-40B4-BE49-F238E27FC236}">
                  <a16:creationId xmlns:a16="http://schemas.microsoft.com/office/drawing/2014/main" id="{0CB53BC2-8A53-49F9-833B-A02A8EFB1A98}"/>
                </a:ext>
              </a:extLst>
            </p:cNvPr>
            <p:cNvSpPr/>
            <p:nvPr/>
          </p:nvSpPr>
          <p:spPr>
            <a:xfrm>
              <a:off x="3206085" y="245729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0" name="Oval 80">
              <a:extLst>
                <a:ext uri="{FF2B5EF4-FFF2-40B4-BE49-F238E27FC236}">
                  <a16:creationId xmlns:a16="http://schemas.microsoft.com/office/drawing/2014/main" id="{0FB7F211-AECD-4463-9C66-D26683866F70}"/>
                </a:ext>
              </a:extLst>
            </p:cNvPr>
            <p:cNvSpPr/>
            <p:nvPr/>
          </p:nvSpPr>
          <p:spPr>
            <a:xfrm>
              <a:off x="3298029" y="24585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1" name="Oval 81">
              <a:extLst>
                <a:ext uri="{FF2B5EF4-FFF2-40B4-BE49-F238E27FC236}">
                  <a16:creationId xmlns:a16="http://schemas.microsoft.com/office/drawing/2014/main" id="{43529A6F-AAE6-4542-9E7A-09A15B1204EE}"/>
                </a:ext>
              </a:extLst>
            </p:cNvPr>
            <p:cNvSpPr/>
            <p:nvPr/>
          </p:nvSpPr>
          <p:spPr>
            <a:xfrm>
              <a:off x="3388713" y="24585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2" name="Oval 82">
              <a:extLst>
                <a:ext uri="{FF2B5EF4-FFF2-40B4-BE49-F238E27FC236}">
                  <a16:creationId xmlns:a16="http://schemas.microsoft.com/office/drawing/2014/main" id="{8085E0CB-CDA2-420C-BDB9-804AE3B95E01}"/>
                </a:ext>
              </a:extLst>
            </p:cNvPr>
            <p:cNvSpPr/>
            <p:nvPr/>
          </p:nvSpPr>
          <p:spPr>
            <a:xfrm>
              <a:off x="3479397" y="24585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3" name="Oval 83">
              <a:extLst>
                <a:ext uri="{FF2B5EF4-FFF2-40B4-BE49-F238E27FC236}">
                  <a16:creationId xmlns:a16="http://schemas.microsoft.com/office/drawing/2014/main" id="{D9CE8DCA-1AF3-4326-BAFF-D79C1D2C1A72}"/>
                </a:ext>
              </a:extLst>
            </p:cNvPr>
            <p:cNvSpPr/>
            <p:nvPr/>
          </p:nvSpPr>
          <p:spPr>
            <a:xfrm>
              <a:off x="3570081" y="24585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4" name="Oval 84">
              <a:extLst>
                <a:ext uri="{FF2B5EF4-FFF2-40B4-BE49-F238E27FC236}">
                  <a16:creationId xmlns:a16="http://schemas.microsoft.com/office/drawing/2014/main" id="{8875F794-F913-4AC0-BA72-0B2F4FB9B9BE}"/>
                </a:ext>
              </a:extLst>
            </p:cNvPr>
            <p:cNvSpPr/>
            <p:nvPr/>
          </p:nvSpPr>
          <p:spPr>
            <a:xfrm>
              <a:off x="3654468" y="2452259"/>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5" name="Oval 85">
              <a:extLst>
                <a:ext uri="{FF2B5EF4-FFF2-40B4-BE49-F238E27FC236}">
                  <a16:creationId xmlns:a16="http://schemas.microsoft.com/office/drawing/2014/main" id="{7BA317D1-5DA3-45C3-8A16-D31F4E9F4784}"/>
                </a:ext>
              </a:extLst>
            </p:cNvPr>
            <p:cNvSpPr/>
            <p:nvPr/>
          </p:nvSpPr>
          <p:spPr>
            <a:xfrm>
              <a:off x="3745152" y="2452259"/>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6" name="Oval 86">
              <a:extLst>
                <a:ext uri="{FF2B5EF4-FFF2-40B4-BE49-F238E27FC236}">
                  <a16:creationId xmlns:a16="http://schemas.microsoft.com/office/drawing/2014/main" id="{8E49491E-C3F6-446D-87ED-700745392D7F}"/>
                </a:ext>
              </a:extLst>
            </p:cNvPr>
            <p:cNvSpPr/>
            <p:nvPr/>
          </p:nvSpPr>
          <p:spPr>
            <a:xfrm>
              <a:off x="3843393" y="2452259"/>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7" name="Oval 87">
              <a:extLst>
                <a:ext uri="{FF2B5EF4-FFF2-40B4-BE49-F238E27FC236}">
                  <a16:creationId xmlns:a16="http://schemas.microsoft.com/office/drawing/2014/main" id="{039AB37C-3989-452C-8928-4F88EB4D9ED8}"/>
                </a:ext>
              </a:extLst>
            </p:cNvPr>
            <p:cNvSpPr/>
            <p:nvPr/>
          </p:nvSpPr>
          <p:spPr>
            <a:xfrm>
              <a:off x="3110685" y="2460178"/>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8" name="Oval 88">
              <a:extLst>
                <a:ext uri="{FF2B5EF4-FFF2-40B4-BE49-F238E27FC236}">
                  <a16:creationId xmlns:a16="http://schemas.microsoft.com/office/drawing/2014/main" id="{34D5704C-AE19-4718-BBFD-A58F67574669}"/>
                </a:ext>
              </a:extLst>
            </p:cNvPr>
            <p:cNvSpPr/>
            <p:nvPr/>
          </p:nvSpPr>
          <p:spPr>
            <a:xfrm>
              <a:off x="3023580" y="245981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9" name="Oval 89">
              <a:extLst>
                <a:ext uri="{FF2B5EF4-FFF2-40B4-BE49-F238E27FC236}">
                  <a16:creationId xmlns:a16="http://schemas.microsoft.com/office/drawing/2014/main" id="{BB5A74BF-688E-444F-A8A1-B92790E704AC}"/>
                </a:ext>
              </a:extLst>
            </p:cNvPr>
            <p:cNvSpPr/>
            <p:nvPr/>
          </p:nvSpPr>
          <p:spPr>
            <a:xfrm>
              <a:off x="3784549" y="2675691"/>
              <a:ext cx="101638"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40" name="Oval 90">
              <a:extLst>
                <a:ext uri="{FF2B5EF4-FFF2-40B4-BE49-F238E27FC236}">
                  <a16:creationId xmlns:a16="http://schemas.microsoft.com/office/drawing/2014/main" id="{1931A2B6-5B32-4D2D-9555-C902C1768AB1}"/>
                </a:ext>
              </a:extLst>
            </p:cNvPr>
            <p:cNvSpPr/>
            <p:nvPr/>
          </p:nvSpPr>
          <p:spPr>
            <a:xfrm>
              <a:off x="3905461" y="2675691"/>
              <a:ext cx="101638"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41" name="Oval 91">
              <a:extLst>
                <a:ext uri="{FF2B5EF4-FFF2-40B4-BE49-F238E27FC236}">
                  <a16:creationId xmlns:a16="http://schemas.microsoft.com/office/drawing/2014/main" id="{47A90B65-9D18-4212-B4CA-5351B7470774}"/>
                </a:ext>
              </a:extLst>
            </p:cNvPr>
            <p:cNvSpPr/>
            <p:nvPr/>
          </p:nvSpPr>
          <p:spPr>
            <a:xfrm>
              <a:off x="3462924" y="1218106"/>
              <a:ext cx="90000"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grpSp>
      <p:sp>
        <p:nvSpPr>
          <p:cNvPr id="134" name="TextBox 19">
            <a:extLst>
              <a:ext uri="{FF2B5EF4-FFF2-40B4-BE49-F238E27FC236}">
                <a16:creationId xmlns:a16="http://schemas.microsoft.com/office/drawing/2014/main" id="{78AF40DF-1B64-4528-9380-F56D5821F196}"/>
              </a:ext>
            </a:extLst>
          </p:cNvPr>
          <p:cNvSpPr txBox="1"/>
          <p:nvPr/>
        </p:nvSpPr>
        <p:spPr>
          <a:xfrm>
            <a:off x="1269580" y="2575487"/>
            <a:ext cx="4703019" cy="1815882"/>
          </a:xfrm>
          <a:prstGeom prst="rect">
            <a:avLst/>
          </a:prstGeom>
          <a:noFill/>
        </p:spPr>
        <p:txBody>
          <a:bodyPr wrap="none" rtlCol="0">
            <a:spAutoFit/>
          </a:bodyPr>
          <a:lstStyle/>
          <a:p>
            <a:pPr marL="285750" indent="-285750">
              <a:buSzPct val="75000"/>
              <a:buFont typeface="Wingdings" panose="05000000000000000000" pitchFamily="2" charset="2"/>
              <a:buChar char="q"/>
            </a:pPr>
            <a:r>
              <a:rPr lang="en-US" sz="1600" dirty="0"/>
              <a:t>Lifetime measurements in </a:t>
            </a:r>
            <a:r>
              <a:rPr lang="en-US" sz="1600" baseline="30000" dirty="0"/>
              <a:t>211,212,213</a:t>
            </a:r>
            <a:r>
              <a:rPr lang="en-US" sz="1600" dirty="0"/>
              <a:t>Tl</a:t>
            </a:r>
          </a:p>
          <a:p>
            <a:pPr marL="285750" indent="-285750">
              <a:buSzPct val="75000"/>
              <a:buFont typeface="Wingdings" panose="05000000000000000000" pitchFamily="2" charset="2"/>
              <a:buChar char="q"/>
            </a:pPr>
            <a:r>
              <a:rPr lang="en-US" sz="1600" dirty="0"/>
              <a:t>Lifetime measurements in </a:t>
            </a:r>
            <a:r>
              <a:rPr lang="en-US" sz="1600" baseline="30000" dirty="0"/>
              <a:t>218,219</a:t>
            </a:r>
            <a:r>
              <a:rPr lang="en-US" sz="1600" dirty="0"/>
              <a:t>Bi</a:t>
            </a:r>
          </a:p>
          <a:p>
            <a:pPr marL="285750" indent="-285750">
              <a:buSzPct val="75000"/>
              <a:buFont typeface="Wingdings" panose="05000000000000000000" pitchFamily="2" charset="2"/>
              <a:buChar char="q"/>
            </a:pPr>
            <a:r>
              <a:rPr lang="en-US" sz="1600" dirty="0"/>
              <a:t>Three high-spin isomers in </a:t>
            </a:r>
            <a:r>
              <a:rPr lang="en-US" sz="1600" baseline="30000" dirty="0"/>
              <a:t>211</a:t>
            </a:r>
            <a:r>
              <a:rPr lang="en-US" sz="1600" dirty="0"/>
              <a:t>Pb and decay scheme</a:t>
            </a:r>
          </a:p>
          <a:p>
            <a:pPr marL="285750" indent="-285750">
              <a:buSzPct val="75000"/>
              <a:buFont typeface="Wingdings" panose="05000000000000000000" pitchFamily="2" charset="2"/>
              <a:buChar char="q"/>
            </a:pPr>
            <a:r>
              <a:rPr lang="en-US" sz="1600" dirty="0"/>
              <a:t>Isomeric states in </a:t>
            </a:r>
            <a:r>
              <a:rPr lang="en-US" sz="1600" baseline="30000" dirty="0"/>
              <a:t>208</a:t>
            </a:r>
            <a:r>
              <a:rPr lang="en-US" sz="1600" dirty="0"/>
              <a:t>Hg and </a:t>
            </a:r>
            <a:r>
              <a:rPr lang="en-US" sz="1600" baseline="30000" dirty="0"/>
              <a:t>210</a:t>
            </a:r>
            <a:r>
              <a:rPr lang="en-US" sz="1600" dirty="0"/>
              <a:t>Hg  </a:t>
            </a:r>
          </a:p>
          <a:p>
            <a:pPr marL="285750" indent="-285750">
              <a:buSzPct val="75000"/>
              <a:buFont typeface="Wingdings" panose="05000000000000000000" pitchFamily="2" charset="2"/>
              <a:buChar char="q"/>
            </a:pPr>
            <a:r>
              <a:rPr lang="en-US" sz="1600" dirty="0"/>
              <a:t>Isomeric states in </a:t>
            </a:r>
            <a:r>
              <a:rPr lang="en-US" sz="1600" baseline="30000" dirty="0">
                <a:sym typeface="Symbol"/>
              </a:rPr>
              <a:t>212,214,216</a:t>
            </a:r>
            <a:r>
              <a:rPr lang="en-US" sz="1600" dirty="0">
                <a:sym typeface="Symbol"/>
              </a:rPr>
              <a:t>Pb</a:t>
            </a:r>
          </a:p>
          <a:p>
            <a:pPr marL="285750" indent="-285750">
              <a:buSzPct val="75000"/>
              <a:buFont typeface="Wingdings" panose="05000000000000000000" pitchFamily="2" charset="2"/>
              <a:buChar char="q"/>
            </a:pPr>
            <a:r>
              <a:rPr lang="en-US" sz="1600" dirty="0">
                <a:sym typeface="Symbol"/>
              </a:rPr>
              <a:t>Isomeric state in </a:t>
            </a:r>
            <a:r>
              <a:rPr lang="en-US" sz="1600" baseline="30000" dirty="0">
                <a:sym typeface="Symbol"/>
              </a:rPr>
              <a:t>209</a:t>
            </a:r>
            <a:r>
              <a:rPr lang="en-US" sz="1600" dirty="0">
                <a:sym typeface="Symbol"/>
              </a:rPr>
              <a:t>Tl (</a:t>
            </a:r>
            <a:r>
              <a:rPr lang="en-GB" sz="1600" dirty="0">
                <a:sym typeface="Symbol"/>
              </a:rPr>
              <a:t>95 ns)</a:t>
            </a:r>
          </a:p>
          <a:p>
            <a:pPr marL="285750" indent="-285750">
              <a:buSzPct val="75000"/>
              <a:buFont typeface="Wingdings" panose="05000000000000000000" pitchFamily="2" charset="2"/>
              <a:buChar char="q"/>
            </a:pPr>
            <a:r>
              <a:rPr lang="en-GB" sz="1600" dirty="0">
                <a:sym typeface="Symbol"/>
              </a:rPr>
              <a:t>Isomeric states in </a:t>
            </a:r>
            <a:r>
              <a:rPr lang="en-GB" sz="1600" baseline="30000" dirty="0">
                <a:sym typeface="Symbol"/>
              </a:rPr>
              <a:t>211,213</a:t>
            </a:r>
            <a:r>
              <a:rPr lang="en-GB" sz="1600" dirty="0">
                <a:sym typeface="Symbol"/>
              </a:rPr>
              <a:t>Tl</a:t>
            </a:r>
            <a:endParaRPr lang="en-US" sz="1600" dirty="0"/>
          </a:p>
        </p:txBody>
      </p:sp>
      <p:sp>
        <p:nvSpPr>
          <p:cNvPr id="135" name="Text Box 1027">
            <a:extLst>
              <a:ext uri="{FF2B5EF4-FFF2-40B4-BE49-F238E27FC236}">
                <a16:creationId xmlns:a16="http://schemas.microsoft.com/office/drawing/2014/main" id="{88A58AA6-AFA5-409A-8536-41BF0606CA7E}"/>
              </a:ext>
            </a:extLst>
          </p:cNvPr>
          <p:cNvSpPr txBox="1">
            <a:spLocks noChangeArrowheads="1"/>
          </p:cNvSpPr>
          <p:nvPr/>
        </p:nvSpPr>
        <p:spPr bwMode="auto">
          <a:xfrm>
            <a:off x="4523933" y="3304859"/>
            <a:ext cx="28082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r>
              <a:rPr lang="en-GB" sz="900" i="1" noProof="1">
                <a:latin typeface="Calibri" pitchFamily="32" charset="0"/>
                <a:cs typeface="Segoe UI" pitchFamily="34" charset="0"/>
              </a:rPr>
              <a:t>N. Al-Dahan et al., Phys. Rev. C80 (2009) 061302</a:t>
            </a:r>
          </a:p>
          <a:p>
            <a:pPr eaLnBrk="1" hangingPunct="1"/>
            <a:r>
              <a:rPr lang="en-US" sz="900" i="1" noProof="1">
                <a:latin typeface="Calibri" pitchFamily="32" charset="0"/>
                <a:cs typeface="Segoe UI" pitchFamily="34" charset="0"/>
              </a:rPr>
              <a:t>A. Gottardo et al., Phys. Lett. B725 (2013) 292</a:t>
            </a:r>
            <a:endParaRPr lang="en-GB" sz="900" i="1" noProof="1">
              <a:latin typeface="Calibri" pitchFamily="32" charset="0"/>
              <a:cs typeface="Segoe UI" pitchFamily="34" charset="0"/>
            </a:endParaRPr>
          </a:p>
        </p:txBody>
      </p:sp>
      <p:sp>
        <p:nvSpPr>
          <p:cNvPr id="136" name="Text Box 1027">
            <a:extLst>
              <a:ext uri="{FF2B5EF4-FFF2-40B4-BE49-F238E27FC236}">
                <a16:creationId xmlns:a16="http://schemas.microsoft.com/office/drawing/2014/main" id="{4C3B0AF0-0CD8-48F9-8CA3-0019FFA0E9E4}"/>
              </a:ext>
            </a:extLst>
          </p:cNvPr>
          <p:cNvSpPr txBox="1">
            <a:spLocks noChangeArrowheads="1"/>
          </p:cNvSpPr>
          <p:nvPr/>
        </p:nvSpPr>
        <p:spPr bwMode="auto">
          <a:xfrm>
            <a:off x="4523933" y="3595899"/>
            <a:ext cx="280828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r>
              <a:rPr lang="en-GB" sz="900" i="1" noProof="1">
                <a:latin typeface="Calibri" pitchFamily="32" charset="0"/>
                <a:cs typeface="Segoe UI" pitchFamily="34" charset="0"/>
              </a:rPr>
              <a:t>A. Gottardo et al., Phys. Rev. Lett. 109 (2012) 162502</a:t>
            </a:r>
          </a:p>
        </p:txBody>
      </p:sp>
      <p:sp>
        <p:nvSpPr>
          <p:cNvPr id="137" name="Text Box 1027">
            <a:extLst>
              <a:ext uri="{FF2B5EF4-FFF2-40B4-BE49-F238E27FC236}">
                <a16:creationId xmlns:a16="http://schemas.microsoft.com/office/drawing/2014/main" id="{E5FFFAAC-7C8B-4590-8678-CF788D9F3531}"/>
              </a:ext>
            </a:extLst>
          </p:cNvPr>
          <p:cNvSpPr txBox="1">
            <a:spLocks noChangeArrowheads="1"/>
          </p:cNvSpPr>
          <p:nvPr/>
        </p:nvSpPr>
        <p:spPr bwMode="auto">
          <a:xfrm>
            <a:off x="4533824" y="3826731"/>
            <a:ext cx="280828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r>
              <a:rPr lang="en-GB" sz="900" i="1" noProof="1">
                <a:latin typeface="Calibri" pitchFamily="32" charset="0"/>
                <a:cs typeface="Segoe UI" pitchFamily="34" charset="0"/>
              </a:rPr>
              <a:t>N. Al-Dahan et al., Phys. Rev. C80 (2009) 061302</a:t>
            </a:r>
          </a:p>
        </p:txBody>
      </p:sp>
      <p:sp>
        <p:nvSpPr>
          <p:cNvPr id="138" name="Text Box 1027">
            <a:extLst>
              <a:ext uri="{FF2B5EF4-FFF2-40B4-BE49-F238E27FC236}">
                <a16:creationId xmlns:a16="http://schemas.microsoft.com/office/drawing/2014/main" id="{06BAB3A7-D47F-4B41-AB7E-0AE3515B1C5C}"/>
              </a:ext>
            </a:extLst>
          </p:cNvPr>
          <p:cNvSpPr txBox="1">
            <a:spLocks noChangeArrowheads="1"/>
          </p:cNvSpPr>
          <p:nvPr/>
        </p:nvSpPr>
        <p:spPr bwMode="auto">
          <a:xfrm>
            <a:off x="5944728" y="3129485"/>
            <a:ext cx="236095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r>
              <a:rPr lang="en-US" sz="900" i="1" noProof="1">
                <a:latin typeface="Calibri" pitchFamily="32" charset="0"/>
                <a:cs typeface="Segoe UI" pitchFamily="34" charset="0"/>
              </a:rPr>
              <a:t>G.J. Lane et al., Phys. Lett. B 606 (2005) 34</a:t>
            </a:r>
            <a:endParaRPr lang="en-GB" sz="900" i="1" noProof="1">
              <a:latin typeface="Calibri" pitchFamily="32" charset="0"/>
              <a:cs typeface="Segoe UI" pitchFamily="34" charset="0"/>
            </a:endParaRPr>
          </a:p>
        </p:txBody>
      </p:sp>
      <p:sp>
        <p:nvSpPr>
          <p:cNvPr id="139" name="Text Box 1027">
            <a:extLst>
              <a:ext uri="{FF2B5EF4-FFF2-40B4-BE49-F238E27FC236}">
                <a16:creationId xmlns:a16="http://schemas.microsoft.com/office/drawing/2014/main" id="{698E331B-3D50-4E04-B02E-BF08ED258A08}"/>
              </a:ext>
            </a:extLst>
          </p:cNvPr>
          <p:cNvSpPr txBox="1">
            <a:spLocks noChangeArrowheads="1"/>
          </p:cNvSpPr>
          <p:nvPr/>
        </p:nvSpPr>
        <p:spPr bwMode="auto">
          <a:xfrm>
            <a:off x="4752290" y="2756154"/>
            <a:ext cx="280828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r>
              <a:rPr lang="en-GB" sz="900" i="1" noProof="1">
                <a:latin typeface="Calibri" pitchFamily="32" charset="0"/>
                <a:cs typeface="Segoe UI" pitchFamily="34" charset="0"/>
              </a:rPr>
              <a:t>G. Benzoni et al., Phys. Lett. B715 (2012) 293</a:t>
            </a:r>
          </a:p>
        </p:txBody>
      </p:sp>
      <p:sp>
        <p:nvSpPr>
          <p:cNvPr id="140" name="Right Brace 20">
            <a:extLst>
              <a:ext uri="{FF2B5EF4-FFF2-40B4-BE49-F238E27FC236}">
                <a16:creationId xmlns:a16="http://schemas.microsoft.com/office/drawing/2014/main" id="{914EA0B0-D8CE-4062-B5D2-03115CD18BCC}"/>
              </a:ext>
            </a:extLst>
          </p:cNvPr>
          <p:cNvSpPr/>
          <p:nvPr/>
        </p:nvSpPr>
        <p:spPr>
          <a:xfrm>
            <a:off x="4729619" y="2675187"/>
            <a:ext cx="61535" cy="372255"/>
          </a:xfrm>
          <a:prstGeom prst="rightBrace">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1" name="Text Box 1027">
            <a:extLst>
              <a:ext uri="{FF2B5EF4-FFF2-40B4-BE49-F238E27FC236}">
                <a16:creationId xmlns:a16="http://schemas.microsoft.com/office/drawing/2014/main" id="{0DE040FE-68B3-46AD-9282-173D5C7C9041}"/>
              </a:ext>
            </a:extLst>
          </p:cNvPr>
          <p:cNvSpPr txBox="1">
            <a:spLocks noChangeArrowheads="1"/>
          </p:cNvSpPr>
          <p:nvPr/>
        </p:nvSpPr>
        <p:spPr bwMode="auto">
          <a:xfrm>
            <a:off x="4540584" y="4072368"/>
            <a:ext cx="280828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900" i="1" noProof="1">
                <a:latin typeface="Calibri" pitchFamily="32" charset="0"/>
                <a:cs typeface="Segoe UI" pitchFamily="34" charset="0"/>
              </a:rPr>
              <a:t>A. Gottardo et al., Phys. Rev. C. 109 (2019) 054326  </a:t>
            </a:r>
          </a:p>
        </p:txBody>
      </p:sp>
    </p:spTree>
    <p:extLst>
      <p:ext uri="{BB962C8B-B14F-4D97-AF65-F5344CB8AC3E}">
        <p14:creationId xmlns:p14="http://schemas.microsoft.com/office/powerpoint/2010/main" val="795170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1">
            <a:extLst>
              <a:ext uri="{FF2B5EF4-FFF2-40B4-BE49-F238E27FC236}">
                <a16:creationId xmlns:a16="http://schemas.microsoft.com/office/drawing/2014/main" id="{CECE260A-77A9-481F-8F8E-0BF246EE1FAF}"/>
              </a:ext>
            </a:extLst>
          </p:cNvPr>
          <p:cNvSpPr txBox="1"/>
          <p:nvPr/>
        </p:nvSpPr>
        <p:spPr>
          <a:xfrm>
            <a:off x="3198840" y="105099"/>
            <a:ext cx="6002504" cy="523220"/>
          </a:xfrm>
          <a:prstGeom prst="rect">
            <a:avLst/>
          </a:prstGeom>
          <a:noFill/>
        </p:spPr>
        <p:txBody>
          <a:bodyPr wrap="square">
            <a:spAutoFit/>
          </a:bodyPr>
          <a:lstStyle/>
          <a:p>
            <a:pPr>
              <a:defRPr/>
            </a:pPr>
            <a:r>
              <a:rPr lang="it-IT" sz="2800" b="0" dirty="0">
                <a:ln w="10541" cmpd="sng">
                  <a:noFill/>
                  <a:prstDash val="solid"/>
                </a:ln>
                <a:solidFill>
                  <a:srgbClr val="000099"/>
                </a:solidFill>
                <a:latin typeface="Arial Rounded MT Bold"/>
                <a:ea typeface="+mn-ea"/>
                <a:cs typeface="Arial Rounded MT Bold"/>
                <a:sym typeface="Symbol"/>
              </a:rPr>
              <a:t>Long-living </a:t>
            </a:r>
            <a:r>
              <a:rPr lang="it-IT" sz="2800" b="0" dirty="0" err="1">
                <a:ln w="10541" cmpd="sng">
                  <a:noFill/>
                  <a:prstDash val="solid"/>
                </a:ln>
                <a:solidFill>
                  <a:srgbClr val="000099"/>
                </a:solidFill>
                <a:latin typeface="Arial Rounded MT Bold"/>
                <a:ea typeface="+mn-ea"/>
                <a:cs typeface="Arial Rounded MT Bold"/>
                <a:sym typeface="Symbol"/>
              </a:rPr>
              <a:t>isomer</a:t>
            </a:r>
            <a:r>
              <a:rPr lang="it-IT" sz="2800" b="0" dirty="0">
                <a:ln w="10541" cmpd="sng">
                  <a:noFill/>
                  <a:prstDash val="solid"/>
                </a:ln>
                <a:solidFill>
                  <a:srgbClr val="000099"/>
                </a:solidFill>
                <a:latin typeface="Arial Rounded MT Bold"/>
                <a:ea typeface="+mn-ea"/>
                <a:cs typeface="Arial Rounded MT Bold"/>
                <a:sym typeface="Symbol"/>
              </a:rPr>
              <a:t> in </a:t>
            </a:r>
            <a:r>
              <a:rPr lang="it-IT" sz="2800" b="0" baseline="30000" dirty="0">
                <a:ln w="10541" cmpd="sng">
                  <a:noFill/>
                  <a:prstDash val="solid"/>
                </a:ln>
                <a:solidFill>
                  <a:srgbClr val="000099"/>
                </a:solidFill>
                <a:latin typeface="Arial Rounded MT Bold"/>
                <a:ea typeface="+mn-ea"/>
                <a:cs typeface="Arial Rounded MT Bold"/>
                <a:sym typeface="Symbol"/>
              </a:rPr>
              <a:t>211,213</a:t>
            </a:r>
            <a:r>
              <a:rPr lang="it-IT" sz="2800" dirty="0">
                <a:ln w="10541" cmpd="sng">
                  <a:noFill/>
                  <a:prstDash val="solid"/>
                </a:ln>
                <a:solidFill>
                  <a:srgbClr val="000099"/>
                </a:solidFill>
                <a:latin typeface="Arial Rounded MT Bold"/>
                <a:cs typeface="Arial Rounded MT Bold"/>
                <a:sym typeface="Symbol"/>
              </a:rPr>
              <a:t>Tl ?</a:t>
            </a:r>
            <a:endParaRPr lang="it-IT" sz="2800" b="0" baseline="30000" dirty="0">
              <a:ln w="10541" cmpd="sng">
                <a:noFill/>
                <a:prstDash val="solid"/>
              </a:ln>
              <a:solidFill>
                <a:srgbClr val="000099"/>
              </a:solidFill>
              <a:effectLst>
                <a:outerShdw blurRad="38100" dist="38100" dir="2700000" algn="tl">
                  <a:srgbClr val="000000"/>
                </a:outerShdw>
              </a:effectLst>
              <a:latin typeface="Arial Rounded MT Bold"/>
              <a:ea typeface="+mn-ea"/>
              <a:cs typeface="Arial Rounded MT Bold"/>
            </a:endParaRPr>
          </a:p>
        </p:txBody>
      </p:sp>
      <p:sp>
        <p:nvSpPr>
          <p:cNvPr id="6" name="Rectangle 162">
            <a:extLst>
              <a:ext uri="{FF2B5EF4-FFF2-40B4-BE49-F238E27FC236}">
                <a16:creationId xmlns:a16="http://schemas.microsoft.com/office/drawing/2014/main" id="{90DF8253-D79A-484B-AAF6-70A2E0A336FD}"/>
              </a:ext>
            </a:extLst>
          </p:cNvPr>
          <p:cNvSpPr/>
          <p:nvPr/>
        </p:nvSpPr>
        <p:spPr>
          <a:xfrm>
            <a:off x="7178116" y="4685750"/>
            <a:ext cx="4593209" cy="738664"/>
          </a:xfrm>
          <a:prstGeom prst="rect">
            <a:avLst/>
          </a:prstGeom>
        </p:spPr>
        <p:txBody>
          <a:bodyPr wrap="square">
            <a:spAutoFit/>
          </a:bodyPr>
          <a:lstStyle/>
          <a:p>
            <a:pPr marL="285750" indent="-285750">
              <a:buFontTx/>
              <a:buChar char="-"/>
            </a:pPr>
            <a:r>
              <a:rPr lang="it-IT" sz="1400" dirty="0">
                <a:solidFill>
                  <a:srgbClr val="000000"/>
                </a:solidFill>
                <a:cs typeface="Arial" charset="0"/>
              </a:rPr>
              <a:t>In </a:t>
            </a:r>
            <a:r>
              <a:rPr lang="it-IT" sz="1400" baseline="30000" dirty="0">
                <a:solidFill>
                  <a:srgbClr val="000000"/>
                </a:solidFill>
                <a:cs typeface="Arial" charset="0"/>
              </a:rPr>
              <a:t>211</a:t>
            </a:r>
            <a:r>
              <a:rPr lang="it-IT" sz="1400" dirty="0">
                <a:solidFill>
                  <a:srgbClr val="000000"/>
                </a:solidFill>
                <a:cs typeface="Arial" charset="0"/>
              </a:rPr>
              <a:t>Tl </a:t>
            </a:r>
            <a:r>
              <a:rPr lang="it-IT" sz="1400" dirty="0" err="1">
                <a:solidFill>
                  <a:srgbClr val="000000"/>
                </a:solidFill>
                <a:cs typeface="Arial" charset="0"/>
              </a:rPr>
              <a:t>maybe</a:t>
            </a:r>
            <a:r>
              <a:rPr lang="it-IT" sz="1400" dirty="0">
                <a:solidFill>
                  <a:srgbClr val="000000"/>
                </a:solidFill>
                <a:cs typeface="Arial" charset="0"/>
              </a:rPr>
              <a:t> a long-living </a:t>
            </a:r>
            <a:r>
              <a:rPr lang="it-IT" sz="1400" dirty="0" err="1">
                <a:solidFill>
                  <a:srgbClr val="000000"/>
                </a:solidFill>
                <a:cs typeface="Arial" charset="0"/>
              </a:rPr>
              <a:t>isomer</a:t>
            </a:r>
            <a:r>
              <a:rPr lang="it-IT" sz="1400" dirty="0">
                <a:solidFill>
                  <a:srgbClr val="000000"/>
                </a:solidFill>
                <a:cs typeface="Arial" charset="0"/>
              </a:rPr>
              <a:t> due to a spin </a:t>
            </a:r>
            <a:r>
              <a:rPr lang="it-IT" sz="1400" dirty="0" err="1">
                <a:solidFill>
                  <a:srgbClr val="000000"/>
                </a:solidFill>
                <a:cs typeface="Arial" charset="0"/>
              </a:rPr>
              <a:t>trap</a:t>
            </a:r>
            <a:r>
              <a:rPr lang="it-IT" sz="1400" dirty="0">
                <a:solidFill>
                  <a:srgbClr val="000000"/>
                </a:solidFill>
                <a:cs typeface="Arial" charset="0"/>
              </a:rPr>
              <a:t>;</a:t>
            </a:r>
          </a:p>
          <a:p>
            <a:pPr marL="285750" indent="-285750">
              <a:buFontTx/>
              <a:buChar char="-"/>
            </a:pPr>
            <a:r>
              <a:rPr lang="it-IT" sz="1400" dirty="0">
                <a:solidFill>
                  <a:srgbClr val="000000"/>
                </a:solidFill>
                <a:cs typeface="Arial" charset="0"/>
              </a:rPr>
              <a:t>In </a:t>
            </a:r>
            <a:r>
              <a:rPr lang="it-IT" sz="1400" baseline="30000" dirty="0">
                <a:solidFill>
                  <a:srgbClr val="000000"/>
                </a:solidFill>
                <a:cs typeface="Arial" charset="0"/>
              </a:rPr>
              <a:t>213</a:t>
            </a:r>
            <a:r>
              <a:rPr lang="it-IT" sz="1400" dirty="0">
                <a:solidFill>
                  <a:srgbClr val="000000"/>
                </a:solidFill>
                <a:cs typeface="Arial" charset="0"/>
              </a:rPr>
              <a:t>Tl </a:t>
            </a:r>
            <a:r>
              <a:rPr lang="it-IT" sz="1400" dirty="0" err="1">
                <a:solidFill>
                  <a:srgbClr val="000000"/>
                </a:solidFill>
                <a:cs typeface="Arial" charset="0"/>
              </a:rPr>
              <a:t>we</a:t>
            </a:r>
            <a:r>
              <a:rPr lang="it-IT" sz="1400" dirty="0">
                <a:solidFill>
                  <a:srgbClr val="000000"/>
                </a:solidFill>
                <a:cs typeface="Arial" charset="0"/>
              </a:rPr>
              <a:t> do </a:t>
            </a:r>
            <a:r>
              <a:rPr lang="it-IT" sz="1400" dirty="0" err="1">
                <a:solidFill>
                  <a:srgbClr val="000000"/>
                </a:solidFill>
                <a:cs typeface="Arial" charset="0"/>
              </a:rPr>
              <a:t>not</a:t>
            </a:r>
            <a:r>
              <a:rPr lang="it-IT" sz="1400" dirty="0">
                <a:solidFill>
                  <a:srgbClr val="000000"/>
                </a:solidFill>
                <a:cs typeface="Arial" charset="0"/>
              </a:rPr>
              <a:t> </a:t>
            </a:r>
            <a:r>
              <a:rPr lang="it-IT" sz="1400" dirty="0" err="1">
                <a:solidFill>
                  <a:srgbClr val="000000"/>
                </a:solidFill>
                <a:cs typeface="Arial" charset="0"/>
              </a:rPr>
              <a:t>understand</a:t>
            </a:r>
            <a:r>
              <a:rPr lang="it-IT" sz="1400" dirty="0">
                <a:solidFill>
                  <a:srgbClr val="000000"/>
                </a:solidFill>
                <a:cs typeface="Arial" charset="0"/>
              </a:rPr>
              <a:t> </a:t>
            </a:r>
            <a:r>
              <a:rPr lang="it-IT" sz="1400" dirty="0" err="1">
                <a:solidFill>
                  <a:srgbClr val="000000"/>
                </a:solidFill>
                <a:cs typeface="Arial" charset="0"/>
              </a:rPr>
              <a:t>what</a:t>
            </a:r>
            <a:r>
              <a:rPr lang="it-IT" sz="1400" dirty="0">
                <a:solidFill>
                  <a:srgbClr val="000000"/>
                </a:solidFill>
                <a:cs typeface="Arial" charset="0"/>
              </a:rPr>
              <a:t> </a:t>
            </a:r>
            <a:r>
              <a:rPr lang="it-IT" sz="1400" dirty="0" err="1">
                <a:solidFill>
                  <a:srgbClr val="000000"/>
                </a:solidFill>
                <a:cs typeface="Arial" charset="0"/>
              </a:rPr>
              <a:t>we</a:t>
            </a:r>
            <a:r>
              <a:rPr lang="it-IT" sz="1400" dirty="0">
                <a:solidFill>
                  <a:srgbClr val="000000"/>
                </a:solidFill>
                <a:cs typeface="Arial" charset="0"/>
              </a:rPr>
              <a:t> </a:t>
            </a:r>
            <a:r>
              <a:rPr lang="it-IT" sz="1400" dirty="0" err="1">
                <a:solidFill>
                  <a:srgbClr val="000000"/>
                </a:solidFill>
                <a:cs typeface="Arial" charset="0"/>
              </a:rPr>
              <a:t>observe</a:t>
            </a:r>
            <a:r>
              <a:rPr lang="it-IT" sz="1400" dirty="0">
                <a:solidFill>
                  <a:srgbClr val="000000"/>
                </a:solidFill>
                <a:cs typeface="Arial" charset="0"/>
              </a:rPr>
              <a:t>: </a:t>
            </a:r>
            <a:r>
              <a:rPr lang="it-IT" sz="1400" dirty="0" err="1">
                <a:solidFill>
                  <a:srgbClr val="000000"/>
                </a:solidFill>
                <a:cs typeface="Arial" charset="0"/>
              </a:rPr>
              <a:t>maybe</a:t>
            </a:r>
            <a:r>
              <a:rPr lang="it-IT" sz="1400" dirty="0">
                <a:solidFill>
                  <a:srgbClr val="000000"/>
                </a:solidFill>
                <a:cs typeface="Arial" charset="0"/>
              </a:rPr>
              <a:t> a long-living </a:t>
            </a:r>
            <a:r>
              <a:rPr lang="it-IT" sz="1400" dirty="0" err="1">
                <a:solidFill>
                  <a:srgbClr val="000000"/>
                </a:solidFill>
                <a:cs typeface="Arial" charset="0"/>
              </a:rPr>
              <a:t>isomer</a:t>
            </a:r>
            <a:r>
              <a:rPr lang="it-IT" sz="1400" dirty="0">
                <a:solidFill>
                  <a:srgbClr val="000000"/>
                </a:solidFill>
                <a:cs typeface="Arial" charset="0"/>
              </a:rPr>
              <a:t> </a:t>
            </a:r>
            <a:r>
              <a:rPr lang="it-IT" sz="1400" dirty="0" err="1">
                <a:solidFill>
                  <a:srgbClr val="000000"/>
                </a:solidFill>
                <a:cs typeface="Arial" charset="0"/>
              </a:rPr>
              <a:t>as</a:t>
            </a:r>
            <a:r>
              <a:rPr lang="it-IT" sz="1400" dirty="0">
                <a:solidFill>
                  <a:srgbClr val="000000"/>
                </a:solidFill>
                <a:cs typeface="Arial" charset="0"/>
              </a:rPr>
              <a:t> </a:t>
            </a:r>
            <a:r>
              <a:rPr lang="it-IT" sz="1400" dirty="0" err="1">
                <a:solidFill>
                  <a:srgbClr val="000000"/>
                </a:solidFill>
                <a:cs typeface="Arial" charset="0"/>
              </a:rPr>
              <a:t>well</a:t>
            </a:r>
            <a:endParaRPr lang="it-IT" sz="1400" dirty="0">
              <a:solidFill>
                <a:srgbClr val="000000"/>
              </a:solidFill>
              <a:cs typeface="Arial" charset="0"/>
            </a:endParaRPr>
          </a:p>
        </p:txBody>
      </p:sp>
      <p:sp>
        <p:nvSpPr>
          <p:cNvPr id="10" name="Text Box 1027">
            <a:extLst>
              <a:ext uri="{FF2B5EF4-FFF2-40B4-BE49-F238E27FC236}">
                <a16:creationId xmlns:a16="http://schemas.microsoft.com/office/drawing/2014/main" id="{89119318-460B-4529-92C6-979C9522E4DF}"/>
              </a:ext>
            </a:extLst>
          </p:cNvPr>
          <p:cNvSpPr txBox="1">
            <a:spLocks noChangeArrowheads="1"/>
          </p:cNvSpPr>
          <p:nvPr/>
        </p:nvSpPr>
        <p:spPr bwMode="auto">
          <a:xfrm>
            <a:off x="789884" y="4685750"/>
            <a:ext cx="280828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GB" sz="1100" i="1" noProof="1">
                <a:latin typeface="Calibri" pitchFamily="32" charset="0"/>
                <a:cs typeface="Segoe UI" pitchFamily="34" charset="0"/>
              </a:rPr>
              <a:t>A. Gottardo et al., Phys. Rev. C. 109 (2019) 054326  </a:t>
            </a:r>
          </a:p>
        </p:txBody>
      </p:sp>
      <p:pic>
        <p:nvPicPr>
          <p:cNvPr id="3" name="Immagine 2" descr="Immagine che contiene screenshot, uccello&#10;&#10;Descrizione generata automaticamente">
            <a:extLst>
              <a:ext uri="{FF2B5EF4-FFF2-40B4-BE49-F238E27FC236}">
                <a16:creationId xmlns:a16="http://schemas.microsoft.com/office/drawing/2014/main" id="{154B5408-8C4F-428B-AA81-D6EDD9392E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7520" y="1075867"/>
            <a:ext cx="3651562" cy="2357452"/>
          </a:xfrm>
          <a:prstGeom prst="rect">
            <a:avLst/>
          </a:prstGeom>
        </p:spPr>
      </p:pic>
      <p:pic>
        <p:nvPicPr>
          <p:cNvPr id="12" name="Immagine 11">
            <a:extLst>
              <a:ext uri="{FF2B5EF4-FFF2-40B4-BE49-F238E27FC236}">
                <a16:creationId xmlns:a16="http://schemas.microsoft.com/office/drawing/2014/main" id="{592C9EE1-D773-4C55-910F-3D78465EB4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09780" y="982745"/>
            <a:ext cx="1552158" cy="2440945"/>
          </a:xfrm>
          <a:prstGeom prst="rect">
            <a:avLst/>
          </a:prstGeom>
        </p:spPr>
      </p:pic>
      <p:pic>
        <p:nvPicPr>
          <p:cNvPr id="14" name="Immagine 13">
            <a:extLst>
              <a:ext uri="{FF2B5EF4-FFF2-40B4-BE49-F238E27FC236}">
                <a16:creationId xmlns:a16="http://schemas.microsoft.com/office/drawing/2014/main" id="{9BD17F9F-FA7F-45DC-BCA6-8A5A10548A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8171" y="3993826"/>
            <a:ext cx="3502663" cy="2517268"/>
          </a:xfrm>
          <a:prstGeom prst="rect">
            <a:avLst/>
          </a:prstGeom>
        </p:spPr>
      </p:pic>
      <p:pic>
        <p:nvPicPr>
          <p:cNvPr id="4" name="Immagine 3">
            <a:extLst>
              <a:ext uri="{FF2B5EF4-FFF2-40B4-BE49-F238E27FC236}">
                <a16:creationId xmlns:a16="http://schemas.microsoft.com/office/drawing/2014/main" id="{C9B1A484-2CE8-4D5A-A1D9-A8BF2FE331F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9884" y="985074"/>
            <a:ext cx="3720305" cy="2480203"/>
          </a:xfrm>
          <a:prstGeom prst="rect">
            <a:avLst/>
          </a:prstGeom>
        </p:spPr>
      </p:pic>
    </p:spTree>
    <p:extLst>
      <p:ext uri="{BB962C8B-B14F-4D97-AF65-F5344CB8AC3E}">
        <p14:creationId xmlns:p14="http://schemas.microsoft.com/office/powerpoint/2010/main" val="220107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1">
            <a:extLst>
              <a:ext uri="{FF2B5EF4-FFF2-40B4-BE49-F238E27FC236}">
                <a16:creationId xmlns:a16="http://schemas.microsoft.com/office/drawing/2014/main" id="{A81D9B9C-DDA1-4EB1-B4F7-796FC33867C3}"/>
              </a:ext>
            </a:extLst>
          </p:cNvPr>
          <p:cNvSpPr txBox="1"/>
          <p:nvPr/>
        </p:nvSpPr>
        <p:spPr>
          <a:xfrm>
            <a:off x="2897066" y="152818"/>
            <a:ext cx="5924426" cy="707886"/>
          </a:xfrm>
          <a:prstGeom prst="rect">
            <a:avLst/>
          </a:prstGeom>
          <a:noFill/>
        </p:spPr>
        <p:txBody>
          <a:bodyPr wrap="square">
            <a:spAutoFit/>
          </a:bodyPr>
          <a:lstStyle/>
          <a:p>
            <a:pPr>
              <a:defRPr/>
            </a:pPr>
            <a:r>
              <a:rPr lang="it-IT" sz="4000" b="0" dirty="0">
                <a:ln w="10541" cmpd="sng">
                  <a:noFill/>
                  <a:prstDash val="solid"/>
                </a:ln>
                <a:solidFill>
                  <a:srgbClr val="000099"/>
                </a:solidFill>
                <a:latin typeface="Arial Rounded MT Bold"/>
                <a:ea typeface="+mn-ea"/>
                <a:cs typeface="Arial Rounded MT Bold"/>
              </a:rPr>
              <a:t> </a:t>
            </a:r>
            <a:r>
              <a:rPr lang="it-IT" sz="3200" b="0" dirty="0">
                <a:ln w="10541" cmpd="sng">
                  <a:noFill/>
                  <a:prstDash val="solid"/>
                </a:ln>
                <a:solidFill>
                  <a:srgbClr val="000099"/>
                </a:solidFill>
                <a:latin typeface="Arial Rounded MT Bold"/>
                <a:cs typeface="Arial Rounded MT Bold"/>
              </a:rPr>
              <a:t>Half-life of </a:t>
            </a:r>
            <a:r>
              <a:rPr lang="it-IT" sz="3200" baseline="30000" dirty="0">
                <a:ln w="10541" cmpd="sng">
                  <a:noFill/>
                  <a:prstDash val="solid"/>
                </a:ln>
                <a:solidFill>
                  <a:srgbClr val="000099"/>
                </a:solidFill>
                <a:latin typeface="Arial Rounded MT Bold"/>
                <a:cs typeface="Arial Rounded MT Bold"/>
              </a:rPr>
              <a:t>211-213</a:t>
            </a:r>
            <a:r>
              <a:rPr lang="it-IT" sz="3200" dirty="0">
                <a:ln w="10541" cmpd="sng">
                  <a:noFill/>
                  <a:prstDash val="solid"/>
                </a:ln>
                <a:solidFill>
                  <a:srgbClr val="000099"/>
                </a:solidFill>
                <a:latin typeface="Arial Rounded MT Bold"/>
                <a:cs typeface="Arial Rounded MT Bold"/>
              </a:rPr>
              <a:t>Tl</a:t>
            </a:r>
            <a:endParaRPr lang="it-IT" sz="3200" b="0" dirty="0">
              <a:ln w="10541" cmpd="sng">
                <a:noFill/>
                <a:prstDash val="solid"/>
              </a:ln>
              <a:solidFill>
                <a:srgbClr val="000099"/>
              </a:solidFill>
              <a:effectLst>
                <a:outerShdw blurRad="38100" dist="38100" dir="2700000" algn="tl">
                  <a:srgbClr val="000000"/>
                </a:outerShdw>
              </a:effectLst>
              <a:latin typeface="Arial Rounded MT Bold"/>
              <a:cs typeface="Arial Rounded MT Bold"/>
            </a:endParaRPr>
          </a:p>
        </p:txBody>
      </p:sp>
      <p:grpSp>
        <p:nvGrpSpPr>
          <p:cNvPr id="5" name="Group 150">
            <a:extLst>
              <a:ext uri="{FF2B5EF4-FFF2-40B4-BE49-F238E27FC236}">
                <a16:creationId xmlns:a16="http://schemas.microsoft.com/office/drawing/2014/main" id="{9FC5AB48-D779-4B4E-8CB3-7F93BB13DB1B}"/>
              </a:ext>
            </a:extLst>
          </p:cNvPr>
          <p:cNvGrpSpPr/>
          <p:nvPr/>
        </p:nvGrpSpPr>
        <p:grpSpPr>
          <a:xfrm>
            <a:off x="1793159" y="888810"/>
            <a:ext cx="4723441" cy="3189064"/>
            <a:chOff x="1223937" y="1025873"/>
            <a:chExt cx="4723441" cy="3189064"/>
          </a:xfrm>
        </p:grpSpPr>
        <p:grpSp>
          <p:nvGrpSpPr>
            <p:cNvPr id="6" name="Group 1">
              <a:extLst>
                <a:ext uri="{FF2B5EF4-FFF2-40B4-BE49-F238E27FC236}">
                  <a16:creationId xmlns:a16="http://schemas.microsoft.com/office/drawing/2014/main" id="{FACE4A46-B417-45A8-8177-AED220F74166}"/>
                </a:ext>
              </a:extLst>
            </p:cNvPr>
            <p:cNvGrpSpPr/>
            <p:nvPr/>
          </p:nvGrpSpPr>
          <p:grpSpPr>
            <a:xfrm>
              <a:off x="1525623" y="1028506"/>
              <a:ext cx="4421755" cy="3186431"/>
              <a:chOff x="719053" y="1833015"/>
              <a:chExt cx="2855339" cy="2157351"/>
            </a:xfrm>
          </p:grpSpPr>
          <p:sp>
            <p:nvSpPr>
              <p:cNvPr id="8" name="Line 83">
                <a:extLst>
                  <a:ext uri="{FF2B5EF4-FFF2-40B4-BE49-F238E27FC236}">
                    <a16:creationId xmlns:a16="http://schemas.microsoft.com/office/drawing/2014/main" id="{B783C5E1-206E-495E-9C28-6DA37933F057}"/>
                  </a:ext>
                </a:extLst>
              </p:cNvPr>
              <p:cNvSpPr>
                <a:spLocks noChangeShapeType="1"/>
              </p:cNvSpPr>
              <p:nvPr/>
            </p:nvSpPr>
            <p:spPr bwMode="auto">
              <a:xfrm>
                <a:off x="1483169" y="2031732"/>
                <a:ext cx="661574" cy="280178"/>
              </a:xfrm>
              <a:prstGeom prst="line">
                <a:avLst/>
              </a:prstGeom>
              <a:noFill/>
              <a:ln w="19050">
                <a:solidFill>
                  <a:schemeClr val="tx1"/>
                </a:solidFill>
                <a:round/>
                <a:headEnd/>
                <a:tailEnd type="triangle" w="med" len="med"/>
              </a:ln>
              <a:effectLst/>
            </p:spPr>
            <p:txBody>
              <a:bodyPr/>
              <a:lstStyle/>
              <a:p>
                <a:endParaRPr lang="nl-BE"/>
              </a:p>
            </p:txBody>
          </p:sp>
          <p:sp>
            <p:nvSpPr>
              <p:cNvPr id="9" name="Line 84">
                <a:extLst>
                  <a:ext uri="{FF2B5EF4-FFF2-40B4-BE49-F238E27FC236}">
                    <a16:creationId xmlns:a16="http://schemas.microsoft.com/office/drawing/2014/main" id="{B3EED0CB-1A72-4EF7-BC8D-14C3C2124313}"/>
                  </a:ext>
                </a:extLst>
              </p:cNvPr>
              <p:cNvSpPr>
                <a:spLocks noChangeShapeType="1"/>
              </p:cNvSpPr>
              <p:nvPr/>
            </p:nvSpPr>
            <p:spPr bwMode="auto">
              <a:xfrm>
                <a:off x="1483169" y="2031732"/>
                <a:ext cx="605735" cy="787226"/>
              </a:xfrm>
              <a:prstGeom prst="line">
                <a:avLst/>
              </a:prstGeom>
              <a:noFill/>
              <a:ln w="19050">
                <a:solidFill>
                  <a:schemeClr val="tx1"/>
                </a:solidFill>
                <a:round/>
                <a:headEnd/>
                <a:tailEnd type="triangle" w="med" len="med"/>
              </a:ln>
              <a:effectLst/>
            </p:spPr>
            <p:txBody>
              <a:bodyPr/>
              <a:lstStyle/>
              <a:p>
                <a:endParaRPr lang="nl-BE"/>
              </a:p>
            </p:txBody>
          </p:sp>
          <p:sp>
            <p:nvSpPr>
              <p:cNvPr id="10" name="Line 86">
                <a:extLst>
                  <a:ext uri="{FF2B5EF4-FFF2-40B4-BE49-F238E27FC236}">
                    <a16:creationId xmlns:a16="http://schemas.microsoft.com/office/drawing/2014/main" id="{6FDF1E42-DA09-493A-8885-E08A86A36E62}"/>
                  </a:ext>
                </a:extLst>
              </p:cNvPr>
              <p:cNvSpPr>
                <a:spLocks noChangeShapeType="1"/>
              </p:cNvSpPr>
              <p:nvPr/>
            </p:nvSpPr>
            <p:spPr bwMode="auto">
              <a:xfrm>
                <a:off x="719053" y="2011896"/>
                <a:ext cx="797531" cy="0"/>
              </a:xfrm>
              <a:prstGeom prst="line">
                <a:avLst/>
              </a:prstGeom>
              <a:noFill/>
              <a:ln w="38100">
                <a:solidFill>
                  <a:schemeClr val="tx1"/>
                </a:solidFill>
                <a:round/>
                <a:headEnd/>
                <a:tailEnd/>
              </a:ln>
              <a:effectLst/>
            </p:spPr>
            <p:txBody>
              <a:bodyPr/>
              <a:lstStyle/>
              <a:p>
                <a:endParaRPr lang="nl-BE"/>
              </a:p>
            </p:txBody>
          </p:sp>
          <p:sp>
            <p:nvSpPr>
              <p:cNvPr id="11" name="Line 87">
                <a:extLst>
                  <a:ext uri="{FF2B5EF4-FFF2-40B4-BE49-F238E27FC236}">
                    <a16:creationId xmlns:a16="http://schemas.microsoft.com/office/drawing/2014/main" id="{FA3BC238-99CB-482B-80E4-14805F921639}"/>
                  </a:ext>
                </a:extLst>
              </p:cNvPr>
              <p:cNvSpPr>
                <a:spLocks noChangeShapeType="1"/>
              </p:cNvSpPr>
              <p:nvPr/>
            </p:nvSpPr>
            <p:spPr bwMode="auto">
              <a:xfrm>
                <a:off x="1483169" y="2031732"/>
                <a:ext cx="605735" cy="561596"/>
              </a:xfrm>
              <a:prstGeom prst="line">
                <a:avLst/>
              </a:prstGeom>
              <a:noFill/>
              <a:ln w="19050">
                <a:solidFill>
                  <a:schemeClr val="tx1"/>
                </a:solidFill>
                <a:round/>
                <a:headEnd/>
                <a:tailEnd type="triangle" w="med" len="med"/>
              </a:ln>
              <a:effectLst/>
            </p:spPr>
            <p:txBody>
              <a:bodyPr/>
              <a:lstStyle/>
              <a:p>
                <a:endParaRPr lang="nl-BE"/>
              </a:p>
            </p:txBody>
          </p:sp>
          <p:sp>
            <p:nvSpPr>
              <p:cNvPr id="12" name="Rectangle 88">
                <a:extLst>
                  <a:ext uri="{FF2B5EF4-FFF2-40B4-BE49-F238E27FC236}">
                    <a16:creationId xmlns:a16="http://schemas.microsoft.com/office/drawing/2014/main" id="{B68A6B01-E42D-401C-926C-39D2F08FFC6D}"/>
                  </a:ext>
                </a:extLst>
              </p:cNvPr>
              <p:cNvSpPr>
                <a:spLocks noChangeArrowheads="1"/>
              </p:cNvSpPr>
              <p:nvPr/>
            </p:nvSpPr>
            <p:spPr bwMode="auto">
              <a:xfrm>
                <a:off x="2218392" y="3027232"/>
                <a:ext cx="390453" cy="229216"/>
              </a:xfrm>
              <a:prstGeom prst="rect">
                <a:avLst/>
              </a:prstGeom>
              <a:noFill/>
              <a:ln w="9525">
                <a:noFill/>
                <a:miter lim="800000"/>
                <a:headEnd/>
                <a:tailEnd/>
              </a:ln>
              <a:effectLst/>
            </p:spPr>
            <p:txBody>
              <a:bodyPr wrap="none">
                <a:spAutoFit/>
              </a:bodyPr>
              <a:lstStyle/>
              <a:p>
                <a:pPr algn="ctr">
                  <a:spcBef>
                    <a:spcPct val="50000"/>
                  </a:spcBef>
                </a:pPr>
                <a:r>
                  <a:rPr lang="en-US" sz="1600" baseline="30000" dirty="0">
                    <a:solidFill>
                      <a:schemeClr val="accent2"/>
                    </a:solidFill>
                    <a:cs typeface="Arial" charset="0"/>
                  </a:rPr>
                  <a:t>211</a:t>
                </a:r>
                <a:r>
                  <a:rPr lang="en-US" sz="1600" dirty="0">
                    <a:solidFill>
                      <a:schemeClr val="accent2"/>
                    </a:solidFill>
                    <a:cs typeface="Arial" charset="0"/>
                  </a:rPr>
                  <a:t>Pb</a:t>
                </a:r>
              </a:p>
            </p:txBody>
          </p:sp>
          <p:sp>
            <p:nvSpPr>
              <p:cNvPr id="13" name="Line 93">
                <a:extLst>
                  <a:ext uri="{FF2B5EF4-FFF2-40B4-BE49-F238E27FC236}">
                    <a16:creationId xmlns:a16="http://schemas.microsoft.com/office/drawing/2014/main" id="{CAE7A747-F28F-40E9-B16F-9DF1233FB307}"/>
                  </a:ext>
                </a:extLst>
              </p:cNvPr>
              <p:cNvSpPr>
                <a:spLocks noChangeShapeType="1"/>
              </p:cNvSpPr>
              <p:nvPr/>
            </p:nvSpPr>
            <p:spPr bwMode="auto">
              <a:xfrm>
                <a:off x="2108326" y="2818958"/>
                <a:ext cx="797531" cy="0"/>
              </a:xfrm>
              <a:prstGeom prst="line">
                <a:avLst/>
              </a:prstGeom>
              <a:noFill/>
              <a:ln w="28575">
                <a:solidFill>
                  <a:schemeClr val="tx1"/>
                </a:solidFill>
                <a:round/>
                <a:headEnd/>
                <a:tailEnd/>
              </a:ln>
              <a:effectLst/>
            </p:spPr>
            <p:txBody>
              <a:bodyPr/>
              <a:lstStyle/>
              <a:p>
                <a:endParaRPr lang="nl-BE"/>
              </a:p>
            </p:txBody>
          </p:sp>
          <p:sp>
            <p:nvSpPr>
              <p:cNvPr id="14" name="Line 94">
                <a:extLst>
                  <a:ext uri="{FF2B5EF4-FFF2-40B4-BE49-F238E27FC236}">
                    <a16:creationId xmlns:a16="http://schemas.microsoft.com/office/drawing/2014/main" id="{1FBCECA2-23DC-4A02-BF94-35E8EC28AA72}"/>
                  </a:ext>
                </a:extLst>
              </p:cNvPr>
              <p:cNvSpPr>
                <a:spLocks noChangeShapeType="1"/>
              </p:cNvSpPr>
              <p:nvPr/>
            </p:nvSpPr>
            <p:spPr bwMode="auto">
              <a:xfrm>
                <a:off x="2108326" y="3055746"/>
                <a:ext cx="797531" cy="0"/>
              </a:xfrm>
              <a:prstGeom prst="line">
                <a:avLst/>
              </a:prstGeom>
              <a:noFill/>
              <a:ln w="38100">
                <a:solidFill>
                  <a:schemeClr val="tx1"/>
                </a:solidFill>
                <a:round/>
                <a:headEnd/>
                <a:tailEnd/>
              </a:ln>
              <a:effectLst/>
            </p:spPr>
            <p:txBody>
              <a:bodyPr/>
              <a:lstStyle/>
              <a:p>
                <a:endParaRPr lang="nl-BE"/>
              </a:p>
            </p:txBody>
          </p:sp>
          <p:sp>
            <p:nvSpPr>
              <p:cNvPr id="15" name="Freeform 95">
                <a:extLst>
                  <a:ext uri="{FF2B5EF4-FFF2-40B4-BE49-F238E27FC236}">
                    <a16:creationId xmlns:a16="http://schemas.microsoft.com/office/drawing/2014/main" id="{723D03DF-C6F5-461B-9BD2-906D36FB2AFB}"/>
                  </a:ext>
                </a:extLst>
              </p:cNvPr>
              <p:cNvSpPr>
                <a:spLocks/>
              </p:cNvSpPr>
              <p:nvPr/>
            </p:nvSpPr>
            <p:spPr bwMode="auto">
              <a:xfrm>
                <a:off x="2474923" y="2593328"/>
                <a:ext cx="54625" cy="225630"/>
              </a:xfrm>
              <a:custGeom>
                <a:avLst/>
                <a:gdLst/>
                <a:ahLst/>
                <a:cxnLst>
                  <a:cxn ang="0">
                    <a:pos x="7" y="0"/>
                  </a:cxn>
                  <a:cxn ang="0">
                    <a:pos x="97" y="45"/>
                  </a:cxn>
                  <a:cxn ang="0">
                    <a:pos x="7" y="91"/>
                  </a:cxn>
                  <a:cxn ang="0">
                    <a:pos x="97" y="136"/>
                  </a:cxn>
                  <a:cxn ang="0">
                    <a:pos x="7" y="182"/>
                  </a:cxn>
                  <a:cxn ang="0">
                    <a:pos x="52" y="272"/>
                  </a:cxn>
                </a:cxnLst>
                <a:rect l="0" t="0" r="r" b="b"/>
                <a:pathLst>
                  <a:path w="97" h="272">
                    <a:moveTo>
                      <a:pt x="7" y="0"/>
                    </a:moveTo>
                    <a:cubicBezTo>
                      <a:pt x="52" y="15"/>
                      <a:pt x="97" y="30"/>
                      <a:pt x="97" y="45"/>
                    </a:cubicBezTo>
                    <a:cubicBezTo>
                      <a:pt x="97" y="60"/>
                      <a:pt x="7" y="76"/>
                      <a:pt x="7" y="91"/>
                    </a:cubicBezTo>
                    <a:cubicBezTo>
                      <a:pt x="7" y="106"/>
                      <a:pt x="97" y="121"/>
                      <a:pt x="97" y="136"/>
                    </a:cubicBezTo>
                    <a:cubicBezTo>
                      <a:pt x="97" y="151"/>
                      <a:pt x="14" y="159"/>
                      <a:pt x="7" y="182"/>
                    </a:cubicBezTo>
                    <a:cubicBezTo>
                      <a:pt x="0" y="205"/>
                      <a:pt x="45" y="257"/>
                      <a:pt x="52" y="272"/>
                    </a:cubicBezTo>
                  </a:path>
                </a:pathLst>
              </a:custGeom>
              <a:noFill/>
              <a:ln w="19050" cmpd="sng">
                <a:solidFill>
                  <a:schemeClr val="tx1"/>
                </a:solidFill>
                <a:round/>
                <a:headEnd/>
                <a:tailEnd type="triangle" w="med" len="med"/>
              </a:ln>
              <a:effectLst/>
            </p:spPr>
            <p:txBody>
              <a:bodyPr/>
              <a:lstStyle/>
              <a:p>
                <a:endParaRPr lang="nl-BE"/>
              </a:p>
            </p:txBody>
          </p:sp>
          <p:sp>
            <p:nvSpPr>
              <p:cNvPr id="16" name="Text Box 96">
                <a:extLst>
                  <a:ext uri="{FF2B5EF4-FFF2-40B4-BE49-F238E27FC236}">
                    <a16:creationId xmlns:a16="http://schemas.microsoft.com/office/drawing/2014/main" id="{6BDE1F14-0EC9-4064-B488-B8941823BBFF}"/>
                  </a:ext>
                </a:extLst>
              </p:cNvPr>
              <p:cNvSpPr txBox="1">
                <a:spLocks noChangeArrowheads="1"/>
              </p:cNvSpPr>
              <p:nvPr/>
            </p:nvSpPr>
            <p:spPr bwMode="auto">
              <a:xfrm>
                <a:off x="2304977" y="2580931"/>
                <a:ext cx="169946" cy="276459"/>
              </a:xfrm>
              <a:prstGeom prst="rect">
                <a:avLst/>
              </a:prstGeom>
              <a:noFill/>
              <a:ln w="9525">
                <a:noFill/>
                <a:miter lim="800000"/>
                <a:headEnd/>
                <a:tailEnd/>
              </a:ln>
              <a:effectLst/>
            </p:spPr>
            <p:txBody>
              <a:bodyPr>
                <a:spAutoFit/>
              </a:bodyPr>
              <a:lstStyle/>
              <a:p>
                <a:pPr algn="ctr">
                  <a:spcBef>
                    <a:spcPct val="50000"/>
                  </a:spcBef>
                </a:pPr>
                <a:r>
                  <a:rPr lang="en-US" sz="1200" i="1" dirty="0">
                    <a:latin typeface="Symbol" pitchFamily="18" charset="2"/>
                    <a:cs typeface="Arial" charset="0"/>
                  </a:rPr>
                  <a:t>g</a:t>
                </a:r>
              </a:p>
            </p:txBody>
          </p:sp>
          <p:sp>
            <p:nvSpPr>
              <p:cNvPr id="17" name="Freeform 97">
                <a:extLst>
                  <a:ext uri="{FF2B5EF4-FFF2-40B4-BE49-F238E27FC236}">
                    <a16:creationId xmlns:a16="http://schemas.microsoft.com/office/drawing/2014/main" id="{2ABD93B3-3D17-4301-82FF-6F53D5874B91}"/>
                  </a:ext>
                </a:extLst>
              </p:cNvPr>
              <p:cNvSpPr>
                <a:spLocks/>
              </p:cNvSpPr>
              <p:nvPr/>
            </p:nvSpPr>
            <p:spPr bwMode="auto">
              <a:xfrm>
                <a:off x="2251566" y="2818958"/>
                <a:ext cx="58267" cy="225630"/>
              </a:xfrm>
              <a:custGeom>
                <a:avLst/>
                <a:gdLst/>
                <a:ahLst/>
                <a:cxnLst>
                  <a:cxn ang="0">
                    <a:pos x="7" y="0"/>
                  </a:cxn>
                  <a:cxn ang="0">
                    <a:pos x="97" y="45"/>
                  </a:cxn>
                  <a:cxn ang="0">
                    <a:pos x="7" y="91"/>
                  </a:cxn>
                  <a:cxn ang="0">
                    <a:pos x="97" y="136"/>
                  </a:cxn>
                  <a:cxn ang="0">
                    <a:pos x="7" y="182"/>
                  </a:cxn>
                  <a:cxn ang="0">
                    <a:pos x="52" y="272"/>
                  </a:cxn>
                </a:cxnLst>
                <a:rect l="0" t="0" r="r" b="b"/>
                <a:pathLst>
                  <a:path w="97" h="272">
                    <a:moveTo>
                      <a:pt x="7" y="0"/>
                    </a:moveTo>
                    <a:cubicBezTo>
                      <a:pt x="52" y="15"/>
                      <a:pt x="97" y="30"/>
                      <a:pt x="97" y="45"/>
                    </a:cubicBezTo>
                    <a:cubicBezTo>
                      <a:pt x="97" y="60"/>
                      <a:pt x="7" y="76"/>
                      <a:pt x="7" y="91"/>
                    </a:cubicBezTo>
                    <a:cubicBezTo>
                      <a:pt x="7" y="106"/>
                      <a:pt x="97" y="121"/>
                      <a:pt x="97" y="136"/>
                    </a:cubicBezTo>
                    <a:cubicBezTo>
                      <a:pt x="97" y="151"/>
                      <a:pt x="14" y="159"/>
                      <a:pt x="7" y="182"/>
                    </a:cubicBezTo>
                    <a:cubicBezTo>
                      <a:pt x="0" y="205"/>
                      <a:pt x="45" y="257"/>
                      <a:pt x="52" y="272"/>
                    </a:cubicBezTo>
                  </a:path>
                </a:pathLst>
              </a:custGeom>
              <a:noFill/>
              <a:ln w="19050" cmpd="sng">
                <a:solidFill>
                  <a:schemeClr val="tx1"/>
                </a:solidFill>
                <a:round/>
                <a:headEnd/>
                <a:tailEnd type="triangle" w="med" len="med"/>
              </a:ln>
              <a:effectLst/>
            </p:spPr>
            <p:txBody>
              <a:bodyPr/>
              <a:lstStyle/>
              <a:p>
                <a:endParaRPr lang="nl-BE"/>
              </a:p>
            </p:txBody>
          </p:sp>
          <p:sp>
            <p:nvSpPr>
              <p:cNvPr id="18" name="Text Box 98">
                <a:extLst>
                  <a:ext uri="{FF2B5EF4-FFF2-40B4-BE49-F238E27FC236}">
                    <a16:creationId xmlns:a16="http://schemas.microsoft.com/office/drawing/2014/main" id="{F5E905B9-A82F-4FEF-A32A-C9E7C1E58425}"/>
                  </a:ext>
                </a:extLst>
              </p:cNvPr>
              <p:cNvSpPr txBox="1">
                <a:spLocks noChangeArrowheads="1"/>
              </p:cNvSpPr>
              <p:nvPr/>
            </p:nvSpPr>
            <p:spPr bwMode="auto">
              <a:xfrm>
                <a:off x="2085262" y="2805321"/>
                <a:ext cx="168732" cy="276459"/>
              </a:xfrm>
              <a:prstGeom prst="rect">
                <a:avLst/>
              </a:prstGeom>
              <a:noFill/>
              <a:ln w="28575">
                <a:noFill/>
                <a:miter lim="800000"/>
                <a:headEnd/>
                <a:tailEnd/>
              </a:ln>
              <a:effectLst/>
            </p:spPr>
            <p:txBody>
              <a:bodyPr>
                <a:spAutoFit/>
              </a:bodyPr>
              <a:lstStyle/>
              <a:p>
                <a:pPr algn="ctr">
                  <a:spcBef>
                    <a:spcPct val="50000"/>
                  </a:spcBef>
                </a:pPr>
                <a:r>
                  <a:rPr lang="en-US" sz="1200" i="1" dirty="0">
                    <a:latin typeface="Symbol" pitchFamily="18" charset="2"/>
                    <a:cs typeface="Arial" charset="0"/>
                  </a:rPr>
                  <a:t>g</a:t>
                </a:r>
              </a:p>
            </p:txBody>
          </p:sp>
          <p:sp>
            <p:nvSpPr>
              <p:cNvPr id="19" name="Line 107">
                <a:extLst>
                  <a:ext uri="{FF2B5EF4-FFF2-40B4-BE49-F238E27FC236}">
                    <a16:creationId xmlns:a16="http://schemas.microsoft.com/office/drawing/2014/main" id="{9D11A3BA-A020-49ED-8E3A-AD47834861BB}"/>
                  </a:ext>
                </a:extLst>
              </p:cNvPr>
              <p:cNvSpPr>
                <a:spLocks noChangeShapeType="1"/>
              </p:cNvSpPr>
              <p:nvPr/>
            </p:nvSpPr>
            <p:spPr bwMode="auto">
              <a:xfrm>
                <a:off x="2615735" y="3764869"/>
                <a:ext cx="797531" cy="0"/>
              </a:xfrm>
              <a:prstGeom prst="line">
                <a:avLst/>
              </a:prstGeom>
              <a:noFill/>
              <a:ln w="38100">
                <a:solidFill>
                  <a:schemeClr val="tx1"/>
                </a:solidFill>
                <a:round/>
                <a:headEnd/>
                <a:tailEnd/>
              </a:ln>
              <a:effectLst/>
            </p:spPr>
            <p:txBody>
              <a:bodyPr/>
              <a:lstStyle/>
              <a:p>
                <a:endParaRPr lang="nl-BE"/>
              </a:p>
            </p:txBody>
          </p:sp>
          <p:sp>
            <p:nvSpPr>
              <p:cNvPr id="20" name="Text Box 108">
                <a:extLst>
                  <a:ext uri="{FF2B5EF4-FFF2-40B4-BE49-F238E27FC236}">
                    <a16:creationId xmlns:a16="http://schemas.microsoft.com/office/drawing/2014/main" id="{3B10F8A4-11C8-4232-A7C4-7001E73BBA84}"/>
                  </a:ext>
                </a:extLst>
              </p:cNvPr>
              <p:cNvSpPr txBox="1">
                <a:spLocks noChangeArrowheads="1"/>
              </p:cNvSpPr>
              <p:nvPr/>
            </p:nvSpPr>
            <p:spPr bwMode="auto">
              <a:xfrm>
                <a:off x="2741980" y="3761150"/>
                <a:ext cx="677355" cy="229216"/>
              </a:xfrm>
              <a:prstGeom prst="rect">
                <a:avLst/>
              </a:prstGeom>
              <a:noFill/>
              <a:ln w="9525">
                <a:noFill/>
                <a:miter lim="800000"/>
                <a:headEnd/>
                <a:tailEnd/>
              </a:ln>
              <a:effectLst/>
            </p:spPr>
            <p:txBody>
              <a:bodyPr wrap="square">
                <a:spAutoFit/>
              </a:bodyPr>
              <a:lstStyle/>
              <a:p>
                <a:pPr algn="ctr">
                  <a:spcBef>
                    <a:spcPct val="50000"/>
                  </a:spcBef>
                </a:pPr>
                <a:r>
                  <a:rPr lang="en-US" sz="1600" baseline="30000" dirty="0">
                    <a:solidFill>
                      <a:schemeClr val="accent2"/>
                    </a:solidFill>
                    <a:cs typeface="Arial" charset="0"/>
                  </a:rPr>
                  <a:t>211</a:t>
                </a:r>
                <a:r>
                  <a:rPr lang="en-US" sz="1600" dirty="0">
                    <a:solidFill>
                      <a:schemeClr val="accent2"/>
                    </a:solidFill>
                    <a:cs typeface="Arial" charset="0"/>
                  </a:rPr>
                  <a:t>Bi</a:t>
                </a:r>
              </a:p>
            </p:txBody>
          </p:sp>
          <p:sp>
            <p:nvSpPr>
              <p:cNvPr id="21" name="Text Box 113">
                <a:extLst>
                  <a:ext uri="{FF2B5EF4-FFF2-40B4-BE49-F238E27FC236}">
                    <a16:creationId xmlns:a16="http://schemas.microsoft.com/office/drawing/2014/main" id="{287E87FF-6441-4BFA-B60B-F2DA9D02FCDA}"/>
                  </a:ext>
                </a:extLst>
              </p:cNvPr>
              <p:cNvSpPr txBox="1">
                <a:spLocks noChangeArrowheads="1"/>
              </p:cNvSpPr>
              <p:nvPr/>
            </p:nvSpPr>
            <p:spPr bwMode="auto">
              <a:xfrm>
                <a:off x="1137354" y="1833015"/>
                <a:ext cx="710158" cy="187540"/>
              </a:xfrm>
              <a:prstGeom prst="rect">
                <a:avLst/>
              </a:prstGeom>
              <a:noFill/>
              <a:ln w="9525">
                <a:noFill/>
                <a:miter lim="800000"/>
                <a:headEnd/>
                <a:tailEnd/>
              </a:ln>
              <a:effectLst/>
            </p:spPr>
            <p:txBody>
              <a:bodyPr wrap="square">
                <a:spAutoFit/>
              </a:bodyPr>
              <a:lstStyle/>
              <a:p>
                <a:pPr algn="ctr">
                  <a:spcBef>
                    <a:spcPct val="50000"/>
                  </a:spcBef>
                </a:pPr>
                <a:r>
                  <a:rPr lang="en-US" sz="1200" i="1" dirty="0">
                    <a:cs typeface="Arial" charset="0"/>
                  </a:rPr>
                  <a:t>t</a:t>
                </a:r>
                <a:r>
                  <a:rPr lang="en-US" sz="1200" i="1" baseline="-25000" dirty="0">
                    <a:cs typeface="Arial" charset="0"/>
                  </a:rPr>
                  <a:t>1/2</a:t>
                </a:r>
                <a:r>
                  <a:rPr lang="en-US" sz="1200" i="1" dirty="0">
                    <a:cs typeface="Arial" charset="0"/>
                  </a:rPr>
                  <a:t>=88 s</a:t>
                </a:r>
              </a:p>
            </p:txBody>
          </p:sp>
          <p:sp>
            <p:nvSpPr>
              <p:cNvPr id="22" name="Text Box 114">
                <a:extLst>
                  <a:ext uri="{FF2B5EF4-FFF2-40B4-BE49-F238E27FC236}">
                    <a16:creationId xmlns:a16="http://schemas.microsoft.com/office/drawing/2014/main" id="{D596887E-000D-4E45-86FD-AC5AC354D01D}"/>
                  </a:ext>
                </a:extLst>
              </p:cNvPr>
              <p:cNvSpPr txBox="1">
                <a:spLocks noChangeArrowheads="1"/>
              </p:cNvSpPr>
              <p:nvPr/>
            </p:nvSpPr>
            <p:spPr bwMode="auto">
              <a:xfrm>
                <a:off x="2461083" y="2889124"/>
                <a:ext cx="768208" cy="187540"/>
              </a:xfrm>
              <a:prstGeom prst="rect">
                <a:avLst/>
              </a:prstGeom>
              <a:noFill/>
              <a:ln w="9525">
                <a:noFill/>
                <a:miter lim="800000"/>
                <a:headEnd/>
                <a:tailEnd/>
              </a:ln>
              <a:effectLst/>
            </p:spPr>
            <p:txBody>
              <a:bodyPr wrap="square">
                <a:spAutoFit/>
              </a:bodyPr>
              <a:lstStyle/>
              <a:p>
                <a:pPr algn="ctr">
                  <a:spcBef>
                    <a:spcPct val="50000"/>
                  </a:spcBef>
                </a:pPr>
                <a:r>
                  <a:rPr lang="en-US" sz="1200" i="1" dirty="0">
                    <a:cs typeface="Arial" charset="0"/>
                  </a:rPr>
                  <a:t>t</a:t>
                </a:r>
                <a:r>
                  <a:rPr lang="en-US" sz="1200" i="1" baseline="-25000" dirty="0">
                    <a:cs typeface="Arial" charset="0"/>
                  </a:rPr>
                  <a:t>1/2</a:t>
                </a:r>
                <a:r>
                  <a:rPr lang="en-US" sz="1200" i="1" dirty="0">
                    <a:cs typeface="Arial" charset="0"/>
                  </a:rPr>
                  <a:t>=36.1m</a:t>
                </a:r>
              </a:p>
            </p:txBody>
          </p:sp>
          <p:sp>
            <p:nvSpPr>
              <p:cNvPr id="23" name="Text Box 116">
                <a:extLst>
                  <a:ext uri="{FF2B5EF4-FFF2-40B4-BE49-F238E27FC236}">
                    <a16:creationId xmlns:a16="http://schemas.microsoft.com/office/drawing/2014/main" id="{D069E026-3159-467D-AE9F-ECAF9ED44956}"/>
                  </a:ext>
                </a:extLst>
              </p:cNvPr>
              <p:cNvSpPr txBox="1">
                <a:spLocks noChangeArrowheads="1"/>
              </p:cNvSpPr>
              <p:nvPr/>
            </p:nvSpPr>
            <p:spPr bwMode="auto">
              <a:xfrm>
                <a:off x="2953930" y="3585171"/>
                <a:ext cx="620462" cy="187540"/>
              </a:xfrm>
              <a:prstGeom prst="rect">
                <a:avLst/>
              </a:prstGeom>
              <a:noFill/>
              <a:ln w="9525">
                <a:noFill/>
                <a:miter lim="800000"/>
                <a:headEnd/>
                <a:tailEnd/>
              </a:ln>
              <a:effectLst/>
            </p:spPr>
            <p:txBody>
              <a:bodyPr wrap="square">
                <a:spAutoFit/>
              </a:bodyPr>
              <a:lstStyle/>
              <a:p>
                <a:pPr algn="ctr">
                  <a:spcBef>
                    <a:spcPct val="50000"/>
                  </a:spcBef>
                </a:pPr>
                <a:r>
                  <a:rPr lang="en-US" sz="1200" i="1" dirty="0">
                    <a:cs typeface="Arial" charset="0"/>
                  </a:rPr>
                  <a:t>t</a:t>
                </a:r>
                <a:r>
                  <a:rPr lang="en-US" sz="1200" i="1" baseline="-25000" dirty="0">
                    <a:cs typeface="Arial" charset="0"/>
                  </a:rPr>
                  <a:t>1/2</a:t>
                </a:r>
                <a:r>
                  <a:rPr lang="en-US" sz="1200" i="1" dirty="0">
                    <a:cs typeface="Arial" charset="0"/>
                  </a:rPr>
                  <a:t>=2.14m</a:t>
                </a:r>
              </a:p>
            </p:txBody>
          </p:sp>
          <p:sp>
            <p:nvSpPr>
              <p:cNvPr id="24" name="Line 120">
                <a:extLst>
                  <a:ext uri="{FF2B5EF4-FFF2-40B4-BE49-F238E27FC236}">
                    <a16:creationId xmlns:a16="http://schemas.microsoft.com/office/drawing/2014/main" id="{14596E60-AA90-4F48-A3C6-54CEF2C0CEFE}"/>
                  </a:ext>
                </a:extLst>
              </p:cNvPr>
              <p:cNvSpPr>
                <a:spLocks noChangeShapeType="1"/>
              </p:cNvSpPr>
              <p:nvPr/>
            </p:nvSpPr>
            <p:spPr bwMode="auto">
              <a:xfrm>
                <a:off x="2538045" y="3044588"/>
                <a:ext cx="484345" cy="720281"/>
              </a:xfrm>
              <a:prstGeom prst="line">
                <a:avLst/>
              </a:prstGeom>
              <a:noFill/>
              <a:ln w="19050">
                <a:solidFill>
                  <a:schemeClr val="tx1"/>
                </a:solidFill>
                <a:round/>
                <a:headEnd/>
                <a:tailEnd type="triangle" w="med" len="med"/>
              </a:ln>
              <a:effectLst/>
            </p:spPr>
            <p:txBody>
              <a:bodyPr/>
              <a:lstStyle/>
              <a:p>
                <a:endParaRPr lang="nl-BE"/>
              </a:p>
            </p:txBody>
          </p:sp>
          <p:sp>
            <p:nvSpPr>
              <p:cNvPr id="25" name="Rectangle 122">
                <a:extLst>
                  <a:ext uri="{FF2B5EF4-FFF2-40B4-BE49-F238E27FC236}">
                    <a16:creationId xmlns:a16="http://schemas.microsoft.com/office/drawing/2014/main" id="{5D8FD3DA-634D-495F-886F-8EF62E18F0DE}"/>
                  </a:ext>
                </a:extLst>
              </p:cNvPr>
              <p:cNvSpPr>
                <a:spLocks noChangeArrowheads="1"/>
              </p:cNvSpPr>
              <p:nvPr/>
            </p:nvSpPr>
            <p:spPr bwMode="auto">
              <a:xfrm>
                <a:off x="2088903" y="2311910"/>
                <a:ext cx="797531" cy="57027"/>
              </a:xfrm>
              <a:prstGeom prst="rect">
                <a:avLst/>
              </a:prstGeom>
              <a:gradFill rotWithShape="1">
                <a:gsLst>
                  <a:gs pos="0">
                    <a:schemeClr val="bg2"/>
                  </a:gs>
                  <a:gs pos="50000">
                    <a:schemeClr val="tx1"/>
                  </a:gs>
                  <a:gs pos="100000">
                    <a:schemeClr val="bg2"/>
                  </a:gs>
                </a:gsLst>
                <a:lin ang="5400000" scaled="1"/>
              </a:gradFill>
              <a:ln w="9525">
                <a:noFill/>
                <a:miter lim="800000"/>
                <a:headEnd/>
                <a:tailEnd/>
              </a:ln>
              <a:effectLst/>
            </p:spPr>
            <p:txBody>
              <a:bodyPr wrap="none" anchor="ctr"/>
              <a:lstStyle/>
              <a:p>
                <a:endParaRPr lang="nl-BE"/>
              </a:p>
            </p:txBody>
          </p:sp>
          <p:sp>
            <p:nvSpPr>
              <p:cNvPr id="26" name="Text Box 123">
                <a:extLst>
                  <a:ext uri="{FF2B5EF4-FFF2-40B4-BE49-F238E27FC236}">
                    <a16:creationId xmlns:a16="http://schemas.microsoft.com/office/drawing/2014/main" id="{BBB2CD43-DEEC-4D5B-B563-48B47AD47436}"/>
                  </a:ext>
                </a:extLst>
              </p:cNvPr>
              <p:cNvSpPr txBox="1">
                <a:spLocks noChangeArrowheads="1"/>
              </p:cNvSpPr>
              <p:nvPr/>
            </p:nvSpPr>
            <p:spPr bwMode="auto">
              <a:xfrm>
                <a:off x="974546" y="2017856"/>
                <a:ext cx="579029" cy="270892"/>
              </a:xfrm>
              <a:prstGeom prst="rect">
                <a:avLst/>
              </a:prstGeom>
              <a:noFill/>
              <a:ln w="9525">
                <a:noFill/>
                <a:miter lim="800000"/>
                <a:headEnd/>
                <a:tailEnd/>
              </a:ln>
              <a:effectLst/>
            </p:spPr>
            <p:txBody>
              <a:bodyPr>
                <a:spAutoFit/>
              </a:bodyPr>
              <a:lstStyle/>
              <a:p>
                <a:pPr algn="ctr">
                  <a:spcBef>
                    <a:spcPct val="50000"/>
                  </a:spcBef>
                </a:pPr>
                <a:r>
                  <a:rPr lang="en-US" sz="2000" b="1" baseline="30000" dirty="0">
                    <a:solidFill>
                      <a:schemeClr val="accent2"/>
                    </a:solidFill>
                    <a:cs typeface="Arial" charset="0"/>
                  </a:rPr>
                  <a:t>211</a:t>
                </a:r>
                <a:r>
                  <a:rPr lang="en-US" sz="2000" b="1" dirty="0">
                    <a:solidFill>
                      <a:schemeClr val="accent2"/>
                    </a:solidFill>
                    <a:cs typeface="Arial" charset="0"/>
                  </a:rPr>
                  <a:t>Tl</a:t>
                </a:r>
              </a:p>
            </p:txBody>
          </p:sp>
          <p:sp>
            <p:nvSpPr>
              <p:cNvPr id="27" name="Line 125">
                <a:extLst>
                  <a:ext uri="{FF2B5EF4-FFF2-40B4-BE49-F238E27FC236}">
                    <a16:creationId xmlns:a16="http://schemas.microsoft.com/office/drawing/2014/main" id="{A97AB3DB-368D-4737-8212-8A24863FB2CB}"/>
                  </a:ext>
                </a:extLst>
              </p:cNvPr>
              <p:cNvSpPr>
                <a:spLocks noChangeShapeType="1"/>
              </p:cNvSpPr>
              <p:nvPr/>
            </p:nvSpPr>
            <p:spPr bwMode="auto">
              <a:xfrm>
                <a:off x="2088903" y="2593328"/>
                <a:ext cx="797531" cy="0"/>
              </a:xfrm>
              <a:prstGeom prst="line">
                <a:avLst/>
              </a:prstGeom>
              <a:noFill/>
              <a:ln w="28575">
                <a:solidFill>
                  <a:schemeClr val="tx1"/>
                </a:solidFill>
                <a:round/>
                <a:headEnd/>
                <a:tailEnd/>
              </a:ln>
              <a:effectLst/>
            </p:spPr>
            <p:txBody>
              <a:bodyPr/>
              <a:lstStyle/>
              <a:p>
                <a:endParaRPr lang="nl-BE"/>
              </a:p>
            </p:txBody>
          </p:sp>
        </p:grpSp>
        <p:sp>
          <p:nvSpPr>
            <p:cNvPr id="7" name="Text Box 116">
              <a:extLst>
                <a:ext uri="{FF2B5EF4-FFF2-40B4-BE49-F238E27FC236}">
                  <a16:creationId xmlns:a16="http://schemas.microsoft.com/office/drawing/2014/main" id="{C8D50FF4-A5B5-49BD-A00B-9020E8CEEEB7}"/>
                </a:ext>
              </a:extLst>
            </p:cNvPr>
            <p:cNvSpPr txBox="1">
              <a:spLocks noChangeArrowheads="1"/>
            </p:cNvSpPr>
            <p:nvPr/>
          </p:nvSpPr>
          <p:spPr bwMode="auto">
            <a:xfrm>
              <a:off x="1223937" y="1025873"/>
              <a:ext cx="860330" cy="307777"/>
            </a:xfrm>
            <a:prstGeom prst="rect">
              <a:avLst/>
            </a:prstGeom>
            <a:noFill/>
            <a:ln w="9525">
              <a:noFill/>
              <a:miter lim="800000"/>
              <a:headEnd/>
              <a:tailEnd/>
            </a:ln>
            <a:effectLst/>
          </p:spPr>
          <p:txBody>
            <a:bodyPr wrap="square">
              <a:spAutoFit/>
            </a:bodyPr>
            <a:lstStyle/>
            <a:p>
              <a:pPr algn="ctr">
                <a:spcBef>
                  <a:spcPct val="50000"/>
                </a:spcBef>
              </a:pPr>
              <a:r>
                <a:rPr lang="en-US" sz="1400" i="1" dirty="0">
                  <a:cs typeface="Arial" charset="0"/>
                </a:rPr>
                <a:t>(1/2</a:t>
              </a:r>
              <a:r>
                <a:rPr lang="en-US" sz="1400" i="1" baseline="30000" dirty="0">
                  <a:cs typeface="Arial" charset="0"/>
                </a:rPr>
                <a:t>+</a:t>
              </a:r>
              <a:r>
                <a:rPr lang="en-US" sz="1400" i="1" dirty="0">
                  <a:cs typeface="Arial" charset="0"/>
                </a:rPr>
                <a:t>)</a:t>
              </a:r>
            </a:p>
          </p:txBody>
        </p:sp>
      </p:grpSp>
      <p:sp>
        <p:nvSpPr>
          <p:cNvPr id="28" name="Text Box 1027">
            <a:extLst>
              <a:ext uri="{FF2B5EF4-FFF2-40B4-BE49-F238E27FC236}">
                <a16:creationId xmlns:a16="http://schemas.microsoft.com/office/drawing/2014/main" id="{8350C660-90DC-42C2-AE68-AA30B4868CBA}"/>
              </a:ext>
            </a:extLst>
          </p:cNvPr>
          <p:cNvSpPr txBox="1">
            <a:spLocks noChangeArrowheads="1"/>
          </p:cNvSpPr>
          <p:nvPr/>
        </p:nvSpPr>
        <p:spPr bwMode="auto">
          <a:xfrm>
            <a:off x="841938" y="5729932"/>
            <a:ext cx="280828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r>
              <a:rPr lang="en-GB" sz="900" i="1" noProof="1">
                <a:latin typeface="Calibri" pitchFamily="32" charset="0"/>
                <a:cs typeface="Segoe UI" pitchFamily="34" charset="0"/>
              </a:rPr>
              <a:t>G. Benzoni et al., Phys. Lett. B715 (2012) 293</a:t>
            </a:r>
          </a:p>
        </p:txBody>
      </p:sp>
      <p:sp>
        <p:nvSpPr>
          <p:cNvPr id="29" name="Text Box 116">
            <a:extLst>
              <a:ext uri="{FF2B5EF4-FFF2-40B4-BE49-F238E27FC236}">
                <a16:creationId xmlns:a16="http://schemas.microsoft.com/office/drawing/2014/main" id="{B4ED1B43-146A-4C6B-9057-0E9ACC165B21}"/>
              </a:ext>
            </a:extLst>
          </p:cNvPr>
          <p:cNvSpPr txBox="1">
            <a:spLocks noChangeArrowheads="1"/>
          </p:cNvSpPr>
          <p:nvPr/>
        </p:nvSpPr>
        <p:spPr bwMode="auto">
          <a:xfrm>
            <a:off x="3667601" y="2475345"/>
            <a:ext cx="860330" cy="307777"/>
          </a:xfrm>
          <a:prstGeom prst="rect">
            <a:avLst/>
          </a:prstGeom>
          <a:noFill/>
          <a:ln w="9525">
            <a:noFill/>
            <a:miter lim="800000"/>
            <a:headEnd/>
            <a:tailEnd/>
          </a:ln>
          <a:effectLst/>
        </p:spPr>
        <p:txBody>
          <a:bodyPr wrap="square">
            <a:spAutoFit/>
          </a:bodyPr>
          <a:lstStyle/>
          <a:p>
            <a:pPr algn="ctr">
              <a:spcBef>
                <a:spcPct val="50000"/>
              </a:spcBef>
            </a:pPr>
            <a:r>
              <a:rPr lang="en-US" sz="1400" i="1" dirty="0">
                <a:cs typeface="Arial" charset="0"/>
              </a:rPr>
              <a:t>(9/2</a:t>
            </a:r>
            <a:r>
              <a:rPr lang="en-US" sz="1400" i="1" baseline="30000" dirty="0">
                <a:cs typeface="Arial" charset="0"/>
              </a:rPr>
              <a:t>+</a:t>
            </a:r>
            <a:r>
              <a:rPr lang="en-US" sz="1400" i="1" dirty="0">
                <a:cs typeface="Arial" charset="0"/>
              </a:rPr>
              <a:t>)</a:t>
            </a:r>
          </a:p>
        </p:txBody>
      </p:sp>
      <p:grpSp>
        <p:nvGrpSpPr>
          <p:cNvPr id="30" name="Group 180">
            <a:extLst>
              <a:ext uri="{FF2B5EF4-FFF2-40B4-BE49-F238E27FC236}">
                <a16:creationId xmlns:a16="http://schemas.microsoft.com/office/drawing/2014/main" id="{FBC5B14A-0E5F-424F-821E-FB4DF733D3D7}"/>
              </a:ext>
            </a:extLst>
          </p:cNvPr>
          <p:cNvGrpSpPr/>
          <p:nvPr/>
        </p:nvGrpSpPr>
        <p:grpSpPr>
          <a:xfrm>
            <a:off x="6824158" y="254776"/>
            <a:ext cx="2976057" cy="2381298"/>
            <a:chOff x="1505236" y="1089437"/>
            <a:chExt cx="2976057" cy="2381298"/>
          </a:xfrm>
        </p:grpSpPr>
        <p:grpSp>
          <p:nvGrpSpPr>
            <p:cNvPr id="31" name="Group 181">
              <a:extLst>
                <a:ext uri="{FF2B5EF4-FFF2-40B4-BE49-F238E27FC236}">
                  <a16:creationId xmlns:a16="http://schemas.microsoft.com/office/drawing/2014/main" id="{30285946-DABA-4837-AD03-26B2ED74BDC8}"/>
                </a:ext>
              </a:extLst>
            </p:cNvPr>
            <p:cNvGrpSpPr/>
            <p:nvPr/>
          </p:nvGrpSpPr>
          <p:grpSpPr>
            <a:xfrm>
              <a:off x="1505236" y="1089437"/>
              <a:ext cx="2976057" cy="2381298"/>
              <a:chOff x="5214649" y="984885"/>
              <a:chExt cx="2976057" cy="2381298"/>
            </a:xfrm>
          </p:grpSpPr>
          <p:sp>
            <p:nvSpPr>
              <p:cNvPr id="65" name="Text Box 151">
                <a:extLst>
                  <a:ext uri="{FF2B5EF4-FFF2-40B4-BE49-F238E27FC236}">
                    <a16:creationId xmlns:a16="http://schemas.microsoft.com/office/drawing/2014/main" id="{CD6F35EA-ACFA-4A34-89A7-3EF4EE51CD53}"/>
                  </a:ext>
                </a:extLst>
              </p:cNvPr>
              <p:cNvSpPr txBox="1">
                <a:spLocks noChangeArrowheads="1"/>
              </p:cNvSpPr>
              <p:nvPr/>
            </p:nvSpPr>
            <p:spPr bwMode="auto">
              <a:xfrm>
                <a:off x="6644077" y="3057790"/>
                <a:ext cx="1155327" cy="295329"/>
              </a:xfrm>
              <a:prstGeom prst="rect">
                <a:avLst/>
              </a:prstGeom>
              <a:noFill/>
              <a:ln w="9525">
                <a:noFill/>
                <a:miter lim="800000"/>
                <a:headEnd/>
                <a:tailEnd/>
              </a:ln>
            </p:spPr>
            <p:txBody>
              <a:bodyPr>
                <a:spAutoFit/>
              </a:bodyPr>
              <a:lstStyle/>
              <a:p>
                <a:pPr algn="ctr">
                  <a:spcBef>
                    <a:spcPct val="50000"/>
                  </a:spcBef>
                </a:pPr>
                <a:r>
                  <a:rPr lang="en-GB" sz="1300" dirty="0">
                    <a:solidFill>
                      <a:schemeClr val="accent2"/>
                    </a:solidFill>
                    <a:sym typeface="Symbol" charset="2"/>
                  </a:rPr>
                  <a:t> = 130</a:t>
                </a:r>
                <a:endParaRPr lang="en-GB" sz="1300" dirty="0">
                  <a:solidFill>
                    <a:schemeClr val="accent2"/>
                  </a:solidFill>
                </a:endParaRPr>
              </a:p>
            </p:txBody>
          </p:sp>
          <p:grpSp>
            <p:nvGrpSpPr>
              <p:cNvPr id="66" name="Group 216">
                <a:extLst>
                  <a:ext uri="{FF2B5EF4-FFF2-40B4-BE49-F238E27FC236}">
                    <a16:creationId xmlns:a16="http://schemas.microsoft.com/office/drawing/2014/main" id="{741F366A-6846-4DA8-9C9B-5039810130C1}"/>
                  </a:ext>
                </a:extLst>
              </p:cNvPr>
              <p:cNvGrpSpPr/>
              <p:nvPr/>
            </p:nvGrpSpPr>
            <p:grpSpPr>
              <a:xfrm>
                <a:off x="5214649" y="984885"/>
                <a:ext cx="2976057" cy="2381298"/>
                <a:chOff x="5214649" y="1604010"/>
                <a:chExt cx="2976057" cy="2381298"/>
              </a:xfrm>
            </p:grpSpPr>
            <p:grpSp>
              <p:nvGrpSpPr>
                <p:cNvPr id="67" name="Group 262">
                  <a:extLst>
                    <a:ext uri="{FF2B5EF4-FFF2-40B4-BE49-F238E27FC236}">
                      <a16:creationId xmlns:a16="http://schemas.microsoft.com/office/drawing/2014/main" id="{90C3ED58-179F-47C7-A141-FF54593196F2}"/>
                    </a:ext>
                  </a:extLst>
                </p:cNvPr>
                <p:cNvGrpSpPr/>
                <p:nvPr/>
              </p:nvGrpSpPr>
              <p:grpSpPr>
                <a:xfrm>
                  <a:off x="5214649" y="1756666"/>
                  <a:ext cx="491627" cy="1610218"/>
                  <a:chOff x="4151677" y="3626587"/>
                  <a:chExt cx="446662" cy="1594184"/>
                </a:xfrm>
              </p:grpSpPr>
              <p:sp>
                <p:nvSpPr>
                  <p:cNvPr id="151" name="TextBox 301">
                    <a:extLst>
                      <a:ext uri="{FF2B5EF4-FFF2-40B4-BE49-F238E27FC236}">
                        <a16:creationId xmlns:a16="http://schemas.microsoft.com/office/drawing/2014/main" id="{4102B6A0-549F-4EC8-8B2C-4F492ABFBEB7}"/>
                      </a:ext>
                    </a:extLst>
                  </p:cNvPr>
                  <p:cNvSpPr txBox="1"/>
                  <p:nvPr/>
                </p:nvSpPr>
                <p:spPr>
                  <a:xfrm>
                    <a:off x="4171042" y="4931295"/>
                    <a:ext cx="380409" cy="289476"/>
                  </a:xfrm>
                  <a:prstGeom prst="rect">
                    <a:avLst/>
                  </a:prstGeom>
                  <a:noFill/>
                </p:spPr>
                <p:txBody>
                  <a:bodyPr wrap="none" rtlCol="0">
                    <a:spAutoFit/>
                  </a:bodyPr>
                  <a:lstStyle/>
                  <a:p>
                    <a:r>
                      <a:rPr lang="nl-BE" sz="1300" dirty="0">
                        <a:solidFill>
                          <a:schemeClr val="tx2"/>
                        </a:solidFill>
                      </a:rPr>
                      <a:t>g</a:t>
                    </a:r>
                    <a:r>
                      <a:rPr lang="nl-BE" sz="1300" baseline="-25000" dirty="0">
                        <a:solidFill>
                          <a:schemeClr val="tx2"/>
                        </a:solidFill>
                      </a:rPr>
                      <a:t>7/2</a:t>
                    </a:r>
                  </a:p>
                </p:txBody>
              </p:sp>
              <p:sp>
                <p:nvSpPr>
                  <p:cNvPr id="152" name="TextBox 302">
                    <a:extLst>
                      <a:ext uri="{FF2B5EF4-FFF2-40B4-BE49-F238E27FC236}">
                        <a16:creationId xmlns:a16="http://schemas.microsoft.com/office/drawing/2014/main" id="{28F3726A-BFCD-49CD-A787-5A1852722D69}"/>
                      </a:ext>
                    </a:extLst>
                  </p:cNvPr>
                  <p:cNvSpPr txBox="1"/>
                  <p:nvPr/>
                </p:nvSpPr>
                <p:spPr>
                  <a:xfrm>
                    <a:off x="4177062" y="4715270"/>
                    <a:ext cx="389147" cy="289476"/>
                  </a:xfrm>
                  <a:prstGeom prst="rect">
                    <a:avLst/>
                  </a:prstGeom>
                  <a:noFill/>
                </p:spPr>
                <p:txBody>
                  <a:bodyPr wrap="none" rtlCol="0">
                    <a:spAutoFit/>
                  </a:bodyPr>
                  <a:lstStyle/>
                  <a:p>
                    <a:r>
                      <a:rPr lang="nl-BE" sz="1300" dirty="0">
                        <a:solidFill>
                          <a:schemeClr val="tx2"/>
                        </a:solidFill>
                      </a:rPr>
                      <a:t>d</a:t>
                    </a:r>
                    <a:r>
                      <a:rPr lang="nl-BE" sz="1300" baseline="-25000" dirty="0">
                        <a:solidFill>
                          <a:schemeClr val="tx2"/>
                        </a:solidFill>
                      </a:rPr>
                      <a:t>5/2</a:t>
                    </a:r>
                  </a:p>
                </p:txBody>
              </p:sp>
              <p:sp>
                <p:nvSpPr>
                  <p:cNvPr id="153" name="TextBox 303">
                    <a:extLst>
                      <a:ext uri="{FF2B5EF4-FFF2-40B4-BE49-F238E27FC236}">
                        <a16:creationId xmlns:a16="http://schemas.microsoft.com/office/drawing/2014/main" id="{938B8A2F-8747-44E7-A46A-9856797D0D0B}"/>
                      </a:ext>
                    </a:extLst>
                  </p:cNvPr>
                  <p:cNvSpPr txBox="1"/>
                  <p:nvPr/>
                </p:nvSpPr>
                <p:spPr>
                  <a:xfrm>
                    <a:off x="4158218" y="4499246"/>
                    <a:ext cx="440121" cy="289476"/>
                  </a:xfrm>
                  <a:prstGeom prst="rect">
                    <a:avLst/>
                  </a:prstGeom>
                  <a:noFill/>
                </p:spPr>
                <p:txBody>
                  <a:bodyPr wrap="none" rtlCol="0">
                    <a:spAutoFit/>
                  </a:bodyPr>
                  <a:lstStyle/>
                  <a:p>
                    <a:r>
                      <a:rPr lang="nl-BE" sz="1300" dirty="0">
                        <a:solidFill>
                          <a:schemeClr val="tx2"/>
                        </a:solidFill>
                      </a:rPr>
                      <a:t>h</a:t>
                    </a:r>
                    <a:r>
                      <a:rPr lang="nl-BE" sz="1300" baseline="-25000" dirty="0">
                        <a:solidFill>
                          <a:schemeClr val="tx2"/>
                        </a:solidFill>
                      </a:rPr>
                      <a:t>11/2</a:t>
                    </a:r>
                  </a:p>
                </p:txBody>
              </p:sp>
              <p:sp>
                <p:nvSpPr>
                  <p:cNvPr id="154" name="TextBox 304">
                    <a:extLst>
                      <a:ext uri="{FF2B5EF4-FFF2-40B4-BE49-F238E27FC236}">
                        <a16:creationId xmlns:a16="http://schemas.microsoft.com/office/drawing/2014/main" id="{6CC4546C-B744-479B-AFFB-05B39F1C71C9}"/>
                      </a:ext>
                    </a:extLst>
                  </p:cNvPr>
                  <p:cNvSpPr txBox="1"/>
                  <p:nvPr/>
                </p:nvSpPr>
                <p:spPr>
                  <a:xfrm>
                    <a:off x="4151677" y="4283222"/>
                    <a:ext cx="389147" cy="289476"/>
                  </a:xfrm>
                  <a:prstGeom prst="rect">
                    <a:avLst/>
                  </a:prstGeom>
                  <a:noFill/>
                </p:spPr>
                <p:txBody>
                  <a:bodyPr wrap="none" rtlCol="0">
                    <a:spAutoFit/>
                  </a:bodyPr>
                  <a:lstStyle/>
                  <a:p>
                    <a:r>
                      <a:rPr lang="nl-BE" sz="1300" dirty="0">
                        <a:solidFill>
                          <a:schemeClr val="tx2"/>
                        </a:solidFill>
                      </a:rPr>
                      <a:t>d</a:t>
                    </a:r>
                    <a:r>
                      <a:rPr lang="nl-BE" sz="1300" baseline="-25000" dirty="0">
                        <a:solidFill>
                          <a:schemeClr val="tx2"/>
                        </a:solidFill>
                      </a:rPr>
                      <a:t>3/2</a:t>
                    </a:r>
                  </a:p>
                </p:txBody>
              </p:sp>
              <p:sp>
                <p:nvSpPr>
                  <p:cNvPr id="155" name="TextBox 305">
                    <a:extLst>
                      <a:ext uri="{FF2B5EF4-FFF2-40B4-BE49-F238E27FC236}">
                        <a16:creationId xmlns:a16="http://schemas.microsoft.com/office/drawing/2014/main" id="{CA718EE7-4DC4-497C-9285-82E934077655}"/>
                      </a:ext>
                    </a:extLst>
                  </p:cNvPr>
                  <p:cNvSpPr txBox="1"/>
                  <p:nvPr/>
                </p:nvSpPr>
                <p:spPr>
                  <a:xfrm>
                    <a:off x="4158218" y="4067199"/>
                    <a:ext cx="368758" cy="289476"/>
                  </a:xfrm>
                  <a:prstGeom prst="rect">
                    <a:avLst/>
                  </a:prstGeom>
                  <a:noFill/>
                </p:spPr>
                <p:txBody>
                  <a:bodyPr wrap="none" rtlCol="0">
                    <a:spAutoFit/>
                  </a:bodyPr>
                  <a:lstStyle/>
                  <a:p>
                    <a:r>
                      <a:rPr lang="nl-BE" sz="1300" dirty="0">
                        <a:solidFill>
                          <a:schemeClr val="tx2"/>
                        </a:solidFill>
                      </a:rPr>
                      <a:t>s</a:t>
                    </a:r>
                    <a:r>
                      <a:rPr lang="nl-BE" sz="1300" baseline="-25000" dirty="0">
                        <a:solidFill>
                          <a:schemeClr val="tx2"/>
                        </a:solidFill>
                      </a:rPr>
                      <a:t>1/2</a:t>
                    </a:r>
                  </a:p>
                </p:txBody>
              </p:sp>
              <p:sp>
                <p:nvSpPr>
                  <p:cNvPr id="156" name="TextBox 306">
                    <a:extLst>
                      <a:ext uri="{FF2B5EF4-FFF2-40B4-BE49-F238E27FC236}">
                        <a16:creationId xmlns:a16="http://schemas.microsoft.com/office/drawing/2014/main" id="{C3FDD182-C33C-4F2D-9681-FE970D6DF3D8}"/>
                      </a:ext>
                    </a:extLst>
                  </p:cNvPr>
                  <p:cNvSpPr txBox="1"/>
                  <p:nvPr/>
                </p:nvSpPr>
                <p:spPr>
                  <a:xfrm>
                    <a:off x="4177062" y="3626587"/>
                    <a:ext cx="389147" cy="289476"/>
                  </a:xfrm>
                  <a:prstGeom prst="rect">
                    <a:avLst/>
                  </a:prstGeom>
                  <a:noFill/>
                </p:spPr>
                <p:txBody>
                  <a:bodyPr wrap="none" rtlCol="0">
                    <a:spAutoFit/>
                  </a:bodyPr>
                  <a:lstStyle/>
                  <a:p>
                    <a:r>
                      <a:rPr lang="nl-BE" sz="1300" dirty="0">
                        <a:solidFill>
                          <a:schemeClr val="tx2"/>
                        </a:solidFill>
                      </a:rPr>
                      <a:t>h</a:t>
                    </a:r>
                    <a:r>
                      <a:rPr lang="nl-BE" sz="1300" baseline="-25000" dirty="0">
                        <a:solidFill>
                          <a:schemeClr val="tx2"/>
                        </a:solidFill>
                      </a:rPr>
                      <a:t>9/2</a:t>
                    </a:r>
                  </a:p>
                </p:txBody>
              </p:sp>
            </p:grpSp>
            <p:grpSp>
              <p:nvGrpSpPr>
                <p:cNvPr id="68" name="Group 264">
                  <a:extLst>
                    <a:ext uri="{FF2B5EF4-FFF2-40B4-BE49-F238E27FC236}">
                      <a16:creationId xmlns:a16="http://schemas.microsoft.com/office/drawing/2014/main" id="{0346AB6E-CD5E-4EAC-A1A7-A4F6BFC4C206}"/>
                    </a:ext>
                  </a:extLst>
                </p:cNvPr>
                <p:cNvGrpSpPr/>
                <p:nvPr/>
              </p:nvGrpSpPr>
              <p:grpSpPr>
                <a:xfrm>
                  <a:off x="7630887" y="1604010"/>
                  <a:ext cx="559819" cy="1780789"/>
                  <a:chOff x="5564171" y="3502376"/>
                  <a:chExt cx="508621" cy="1763057"/>
                </a:xfrm>
              </p:grpSpPr>
              <p:sp>
                <p:nvSpPr>
                  <p:cNvPr id="144" name="TextBox 294">
                    <a:extLst>
                      <a:ext uri="{FF2B5EF4-FFF2-40B4-BE49-F238E27FC236}">
                        <a16:creationId xmlns:a16="http://schemas.microsoft.com/office/drawing/2014/main" id="{9AFD8DEA-89AB-4764-B2B6-9DD0B11A386A}"/>
                      </a:ext>
                    </a:extLst>
                  </p:cNvPr>
                  <p:cNvSpPr txBox="1"/>
                  <p:nvPr/>
                </p:nvSpPr>
                <p:spPr>
                  <a:xfrm>
                    <a:off x="5592772" y="4975957"/>
                    <a:ext cx="355653" cy="289476"/>
                  </a:xfrm>
                  <a:prstGeom prst="rect">
                    <a:avLst/>
                  </a:prstGeom>
                  <a:noFill/>
                </p:spPr>
                <p:txBody>
                  <a:bodyPr wrap="none" rtlCol="0">
                    <a:spAutoFit/>
                  </a:bodyPr>
                  <a:lstStyle/>
                  <a:p>
                    <a:r>
                      <a:rPr lang="nl-BE" sz="1300" dirty="0">
                        <a:solidFill>
                          <a:schemeClr val="tx2"/>
                        </a:solidFill>
                      </a:rPr>
                      <a:t>f</a:t>
                    </a:r>
                    <a:r>
                      <a:rPr lang="nl-BE" sz="1300" baseline="-25000" dirty="0">
                        <a:solidFill>
                          <a:schemeClr val="tx2"/>
                        </a:solidFill>
                      </a:rPr>
                      <a:t>7/2</a:t>
                    </a:r>
                  </a:p>
                </p:txBody>
              </p:sp>
              <p:sp>
                <p:nvSpPr>
                  <p:cNvPr id="145" name="TextBox 295">
                    <a:extLst>
                      <a:ext uri="{FF2B5EF4-FFF2-40B4-BE49-F238E27FC236}">
                        <a16:creationId xmlns:a16="http://schemas.microsoft.com/office/drawing/2014/main" id="{2F103394-AB57-4014-A782-BF0BC3985C66}"/>
                      </a:ext>
                    </a:extLst>
                  </p:cNvPr>
                  <p:cNvSpPr txBox="1"/>
                  <p:nvPr/>
                </p:nvSpPr>
                <p:spPr>
                  <a:xfrm>
                    <a:off x="5602528" y="4722212"/>
                    <a:ext cx="389147" cy="289476"/>
                  </a:xfrm>
                  <a:prstGeom prst="rect">
                    <a:avLst/>
                  </a:prstGeom>
                  <a:noFill/>
                </p:spPr>
                <p:txBody>
                  <a:bodyPr wrap="none" rtlCol="0">
                    <a:spAutoFit/>
                  </a:bodyPr>
                  <a:lstStyle/>
                  <a:p>
                    <a:r>
                      <a:rPr lang="nl-BE" sz="1300" dirty="0">
                        <a:solidFill>
                          <a:schemeClr val="tx2"/>
                        </a:solidFill>
                      </a:rPr>
                      <a:t>h</a:t>
                    </a:r>
                    <a:r>
                      <a:rPr lang="nl-BE" sz="1300" baseline="-25000" dirty="0">
                        <a:solidFill>
                          <a:schemeClr val="tx2"/>
                        </a:solidFill>
                      </a:rPr>
                      <a:t>9/2</a:t>
                    </a:r>
                  </a:p>
                </p:txBody>
              </p:sp>
              <p:sp>
                <p:nvSpPr>
                  <p:cNvPr id="146" name="TextBox 296">
                    <a:extLst>
                      <a:ext uri="{FF2B5EF4-FFF2-40B4-BE49-F238E27FC236}">
                        <a16:creationId xmlns:a16="http://schemas.microsoft.com/office/drawing/2014/main" id="{6CE89AD5-DC4D-4381-AD18-1F04ADEEC590}"/>
                      </a:ext>
                    </a:extLst>
                  </p:cNvPr>
                  <p:cNvSpPr txBox="1"/>
                  <p:nvPr/>
                </p:nvSpPr>
                <p:spPr>
                  <a:xfrm>
                    <a:off x="5677820" y="4525048"/>
                    <a:ext cx="394972" cy="289476"/>
                  </a:xfrm>
                  <a:prstGeom prst="rect">
                    <a:avLst/>
                  </a:prstGeom>
                  <a:noFill/>
                </p:spPr>
                <p:txBody>
                  <a:bodyPr wrap="none" rtlCol="0">
                    <a:spAutoFit/>
                  </a:bodyPr>
                  <a:lstStyle/>
                  <a:p>
                    <a:r>
                      <a:rPr lang="nl-BE" sz="1300" dirty="0">
                        <a:solidFill>
                          <a:schemeClr val="tx2"/>
                        </a:solidFill>
                      </a:rPr>
                      <a:t>i</a:t>
                    </a:r>
                    <a:r>
                      <a:rPr lang="nl-BE" sz="1300" baseline="-25000" dirty="0">
                        <a:solidFill>
                          <a:schemeClr val="tx2"/>
                        </a:solidFill>
                      </a:rPr>
                      <a:t>13/2</a:t>
                    </a:r>
                  </a:p>
                </p:txBody>
              </p:sp>
              <p:sp>
                <p:nvSpPr>
                  <p:cNvPr id="147" name="TextBox 297">
                    <a:extLst>
                      <a:ext uri="{FF2B5EF4-FFF2-40B4-BE49-F238E27FC236}">
                        <a16:creationId xmlns:a16="http://schemas.microsoft.com/office/drawing/2014/main" id="{B54D521E-8EFF-4E81-BD36-2D6841D27409}"/>
                      </a:ext>
                    </a:extLst>
                  </p:cNvPr>
                  <p:cNvSpPr txBox="1"/>
                  <p:nvPr/>
                </p:nvSpPr>
                <p:spPr>
                  <a:xfrm>
                    <a:off x="5590674" y="4346745"/>
                    <a:ext cx="389146" cy="289476"/>
                  </a:xfrm>
                  <a:prstGeom prst="rect">
                    <a:avLst/>
                  </a:prstGeom>
                  <a:noFill/>
                </p:spPr>
                <p:txBody>
                  <a:bodyPr wrap="none" rtlCol="0">
                    <a:spAutoFit/>
                  </a:bodyPr>
                  <a:lstStyle/>
                  <a:p>
                    <a:r>
                      <a:rPr lang="nl-BE" sz="1300" dirty="0">
                        <a:solidFill>
                          <a:schemeClr val="tx2"/>
                        </a:solidFill>
                      </a:rPr>
                      <a:t>p</a:t>
                    </a:r>
                    <a:r>
                      <a:rPr lang="nl-BE" sz="1300" baseline="-25000" dirty="0">
                        <a:solidFill>
                          <a:schemeClr val="tx2"/>
                        </a:solidFill>
                      </a:rPr>
                      <a:t>3/2</a:t>
                    </a:r>
                  </a:p>
                </p:txBody>
              </p:sp>
              <p:sp>
                <p:nvSpPr>
                  <p:cNvPr id="148" name="TextBox 298">
                    <a:extLst>
                      <a:ext uri="{FF2B5EF4-FFF2-40B4-BE49-F238E27FC236}">
                        <a16:creationId xmlns:a16="http://schemas.microsoft.com/office/drawing/2014/main" id="{063E3860-ABDF-4EEA-BA7F-D08AC36BFE53}"/>
                      </a:ext>
                    </a:extLst>
                  </p:cNvPr>
                  <p:cNvSpPr txBox="1"/>
                  <p:nvPr/>
                </p:nvSpPr>
                <p:spPr>
                  <a:xfrm>
                    <a:off x="5588552" y="4140151"/>
                    <a:ext cx="355650" cy="289476"/>
                  </a:xfrm>
                  <a:prstGeom prst="rect">
                    <a:avLst/>
                  </a:prstGeom>
                  <a:noFill/>
                </p:spPr>
                <p:txBody>
                  <a:bodyPr wrap="none" rtlCol="0">
                    <a:spAutoFit/>
                  </a:bodyPr>
                  <a:lstStyle/>
                  <a:p>
                    <a:r>
                      <a:rPr lang="nl-BE" sz="1300" dirty="0">
                        <a:solidFill>
                          <a:schemeClr val="tx2"/>
                        </a:solidFill>
                      </a:rPr>
                      <a:t>f</a:t>
                    </a:r>
                    <a:r>
                      <a:rPr lang="nl-BE" sz="1300" baseline="-25000" dirty="0">
                        <a:solidFill>
                          <a:schemeClr val="tx2"/>
                        </a:solidFill>
                      </a:rPr>
                      <a:t>5/2</a:t>
                    </a:r>
                  </a:p>
                </p:txBody>
              </p:sp>
              <p:sp>
                <p:nvSpPr>
                  <p:cNvPr id="149" name="TextBox 299">
                    <a:extLst>
                      <a:ext uri="{FF2B5EF4-FFF2-40B4-BE49-F238E27FC236}">
                        <a16:creationId xmlns:a16="http://schemas.microsoft.com/office/drawing/2014/main" id="{89E40AEE-7EAC-4730-B41B-E958F1A75AF6}"/>
                      </a:ext>
                    </a:extLst>
                  </p:cNvPr>
                  <p:cNvSpPr txBox="1"/>
                  <p:nvPr/>
                </p:nvSpPr>
                <p:spPr>
                  <a:xfrm>
                    <a:off x="5564171" y="3502376"/>
                    <a:ext cx="380410" cy="289477"/>
                  </a:xfrm>
                  <a:prstGeom prst="rect">
                    <a:avLst/>
                  </a:prstGeom>
                  <a:noFill/>
                </p:spPr>
                <p:txBody>
                  <a:bodyPr wrap="none" rtlCol="0">
                    <a:spAutoFit/>
                  </a:bodyPr>
                  <a:lstStyle/>
                  <a:p>
                    <a:r>
                      <a:rPr lang="nl-BE" sz="1300" dirty="0">
                        <a:solidFill>
                          <a:schemeClr val="tx2"/>
                        </a:solidFill>
                      </a:rPr>
                      <a:t>g</a:t>
                    </a:r>
                    <a:r>
                      <a:rPr lang="nl-BE" sz="1300" baseline="-25000" dirty="0">
                        <a:solidFill>
                          <a:schemeClr val="tx2"/>
                        </a:solidFill>
                      </a:rPr>
                      <a:t>9/2</a:t>
                    </a:r>
                  </a:p>
                </p:txBody>
              </p:sp>
              <p:sp>
                <p:nvSpPr>
                  <p:cNvPr id="150" name="TextBox 300">
                    <a:extLst>
                      <a:ext uri="{FF2B5EF4-FFF2-40B4-BE49-F238E27FC236}">
                        <a16:creationId xmlns:a16="http://schemas.microsoft.com/office/drawing/2014/main" id="{7EF57643-F9BF-4E22-AED5-5DE0EBF80FBF}"/>
                      </a:ext>
                    </a:extLst>
                  </p:cNvPr>
                  <p:cNvSpPr txBox="1"/>
                  <p:nvPr/>
                </p:nvSpPr>
                <p:spPr>
                  <a:xfrm>
                    <a:off x="5591686" y="3952417"/>
                    <a:ext cx="389146" cy="289476"/>
                  </a:xfrm>
                  <a:prstGeom prst="rect">
                    <a:avLst/>
                  </a:prstGeom>
                  <a:noFill/>
                </p:spPr>
                <p:txBody>
                  <a:bodyPr wrap="none" rtlCol="0">
                    <a:spAutoFit/>
                  </a:bodyPr>
                  <a:lstStyle/>
                  <a:p>
                    <a:r>
                      <a:rPr lang="nl-BE" sz="1300" dirty="0">
                        <a:solidFill>
                          <a:schemeClr val="tx2"/>
                        </a:solidFill>
                      </a:rPr>
                      <a:t>p</a:t>
                    </a:r>
                    <a:r>
                      <a:rPr lang="nl-BE" sz="1300" baseline="-25000" dirty="0">
                        <a:solidFill>
                          <a:schemeClr val="tx2"/>
                        </a:solidFill>
                      </a:rPr>
                      <a:t>1/2</a:t>
                    </a:r>
                  </a:p>
                </p:txBody>
              </p:sp>
            </p:grpSp>
            <p:grpSp>
              <p:nvGrpSpPr>
                <p:cNvPr id="69" name="Group 219">
                  <a:extLst>
                    <a:ext uri="{FF2B5EF4-FFF2-40B4-BE49-F238E27FC236}">
                      <a16:creationId xmlns:a16="http://schemas.microsoft.com/office/drawing/2014/main" id="{29065151-87AE-4A3E-AC9D-12592E4A2447}"/>
                    </a:ext>
                  </a:extLst>
                </p:cNvPr>
                <p:cNvGrpSpPr/>
                <p:nvPr/>
              </p:nvGrpSpPr>
              <p:grpSpPr>
                <a:xfrm>
                  <a:off x="5653247" y="1926104"/>
                  <a:ext cx="1029707" cy="2059204"/>
                  <a:chOff x="5653247" y="1926104"/>
                  <a:chExt cx="1029707" cy="2059204"/>
                </a:xfrm>
              </p:grpSpPr>
              <p:sp>
                <p:nvSpPr>
                  <p:cNvPr id="98" name="Text Box 152">
                    <a:extLst>
                      <a:ext uri="{FF2B5EF4-FFF2-40B4-BE49-F238E27FC236}">
                        <a16:creationId xmlns:a16="http://schemas.microsoft.com/office/drawing/2014/main" id="{D4D06BCD-07F4-45B4-A6F1-976A5C99D111}"/>
                      </a:ext>
                    </a:extLst>
                  </p:cNvPr>
                  <p:cNvSpPr txBox="1">
                    <a:spLocks noChangeArrowheads="1"/>
                  </p:cNvSpPr>
                  <p:nvPr/>
                </p:nvSpPr>
                <p:spPr bwMode="auto">
                  <a:xfrm>
                    <a:off x="5653247" y="3689978"/>
                    <a:ext cx="1029707" cy="295330"/>
                  </a:xfrm>
                  <a:prstGeom prst="rect">
                    <a:avLst/>
                  </a:prstGeom>
                  <a:noFill/>
                  <a:ln w="9525">
                    <a:noFill/>
                    <a:miter lim="800000"/>
                    <a:headEnd/>
                    <a:tailEnd/>
                  </a:ln>
                </p:spPr>
                <p:txBody>
                  <a:bodyPr>
                    <a:spAutoFit/>
                  </a:bodyPr>
                  <a:lstStyle/>
                  <a:p>
                    <a:pPr algn="ctr">
                      <a:spcBef>
                        <a:spcPct val="50000"/>
                      </a:spcBef>
                    </a:pPr>
                    <a:r>
                      <a:rPr lang="en-GB" sz="1300" dirty="0">
                        <a:solidFill>
                          <a:srgbClr val="009900"/>
                        </a:solidFill>
                        <a:sym typeface="Symbol" charset="2"/>
                      </a:rPr>
                      <a:t> = 81</a:t>
                    </a:r>
                    <a:endParaRPr lang="en-GB" sz="1300" dirty="0">
                      <a:solidFill>
                        <a:srgbClr val="009900"/>
                      </a:solidFill>
                    </a:endParaRPr>
                  </a:p>
                </p:txBody>
              </p:sp>
              <p:sp>
                <p:nvSpPr>
                  <p:cNvPr id="99" name="Oval 249">
                    <a:extLst>
                      <a:ext uri="{FF2B5EF4-FFF2-40B4-BE49-F238E27FC236}">
                        <a16:creationId xmlns:a16="http://schemas.microsoft.com/office/drawing/2014/main" id="{D7096A1D-41EE-42DB-961B-3CD73DE0B549}"/>
                      </a:ext>
                    </a:extLst>
                  </p:cNvPr>
                  <p:cNvSpPr/>
                  <p:nvPr/>
                </p:nvSpPr>
                <p:spPr>
                  <a:xfrm>
                    <a:off x="5919373" y="3325349"/>
                    <a:ext cx="504000" cy="324000"/>
                  </a:xfrm>
                  <a:prstGeom prst="ellipse">
                    <a:avLst/>
                  </a:prstGeom>
                  <a:solidFill>
                    <a:srgbClr val="6699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a:t>50</a:t>
                    </a:r>
                  </a:p>
                </p:txBody>
              </p:sp>
              <p:cxnSp>
                <p:nvCxnSpPr>
                  <p:cNvPr id="100" name="Straight Connector 250">
                    <a:extLst>
                      <a:ext uri="{FF2B5EF4-FFF2-40B4-BE49-F238E27FC236}">
                        <a16:creationId xmlns:a16="http://schemas.microsoft.com/office/drawing/2014/main" id="{C9F7012A-BD1A-48E6-962F-BF8DFC069DA5}"/>
                      </a:ext>
                    </a:extLst>
                  </p:cNvPr>
                  <p:cNvCxnSpPr/>
                  <p:nvPr/>
                </p:nvCxnSpPr>
                <p:spPr>
                  <a:xfrm>
                    <a:off x="5681602" y="3234409"/>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cxnSp>
                <p:nvCxnSpPr>
                  <p:cNvPr id="101" name="Straight Connector 251">
                    <a:extLst>
                      <a:ext uri="{FF2B5EF4-FFF2-40B4-BE49-F238E27FC236}">
                        <a16:creationId xmlns:a16="http://schemas.microsoft.com/office/drawing/2014/main" id="{F1F18869-39BC-488C-8B0D-CBC64F15CFB2}"/>
                      </a:ext>
                    </a:extLst>
                  </p:cNvPr>
                  <p:cNvCxnSpPr/>
                  <p:nvPr/>
                </p:nvCxnSpPr>
                <p:spPr>
                  <a:xfrm>
                    <a:off x="5681602" y="3054312"/>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cxnSp>
                <p:nvCxnSpPr>
                  <p:cNvPr id="102" name="Straight Connector 252">
                    <a:extLst>
                      <a:ext uri="{FF2B5EF4-FFF2-40B4-BE49-F238E27FC236}">
                        <a16:creationId xmlns:a16="http://schemas.microsoft.com/office/drawing/2014/main" id="{56F0130B-6767-4398-B325-04EEC0D3EAB9}"/>
                      </a:ext>
                    </a:extLst>
                  </p:cNvPr>
                  <p:cNvCxnSpPr/>
                  <p:nvPr/>
                </p:nvCxnSpPr>
                <p:spPr>
                  <a:xfrm>
                    <a:off x="5674954" y="2836114"/>
                    <a:ext cx="1008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cxnSp>
                <p:nvCxnSpPr>
                  <p:cNvPr id="103" name="Straight Connector 253">
                    <a:extLst>
                      <a:ext uri="{FF2B5EF4-FFF2-40B4-BE49-F238E27FC236}">
                        <a16:creationId xmlns:a16="http://schemas.microsoft.com/office/drawing/2014/main" id="{F4ABB9AA-A074-478E-AA58-744BFEB84685}"/>
                      </a:ext>
                    </a:extLst>
                  </p:cNvPr>
                  <p:cNvCxnSpPr/>
                  <p:nvPr/>
                </p:nvCxnSpPr>
                <p:spPr>
                  <a:xfrm>
                    <a:off x="5681602" y="2617917"/>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cxnSp>
                <p:nvCxnSpPr>
                  <p:cNvPr id="104" name="Straight Connector 254">
                    <a:extLst>
                      <a:ext uri="{FF2B5EF4-FFF2-40B4-BE49-F238E27FC236}">
                        <a16:creationId xmlns:a16="http://schemas.microsoft.com/office/drawing/2014/main" id="{8C2D0C05-5550-44D2-9CF1-E6335EB4CB93}"/>
                      </a:ext>
                    </a:extLst>
                  </p:cNvPr>
                  <p:cNvCxnSpPr/>
                  <p:nvPr/>
                </p:nvCxnSpPr>
                <p:spPr>
                  <a:xfrm>
                    <a:off x="5681602" y="2418770"/>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cxnSp>
                <p:nvCxnSpPr>
                  <p:cNvPr id="105" name="Straight Connector 255">
                    <a:extLst>
                      <a:ext uri="{FF2B5EF4-FFF2-40B4-BE49-F238E27FC236}">
                        <a16:creationId xmlns:a16="http://schemas.microsoft.com/office/drawing/2014/main" id="{4A7B2BD3-2969-45DF-A7FC-375B8A5ABFED}"/>
                      </a:ext>
                    </a:extLst>
                  </p:cNvPr>
                  <p:cNvCxnSpPr/>
                  <p:nvPr/>
                </p:nvCxnSpPr>
                <p:spPr>
                  <a:xfrm>
                    <a:off x="5672077" y="1926104"/>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grpSp>
                <p:nvGrpSpPr>
                  <p:cNvPr id="106" name="Group 179">
                    <a:extLst>
                      <a:ext uri="{FF2B5EF4-FFF2-40B4-BE49-F238E27FC236}">
                        <a16:creationId xmlns:a16="http://schemas.microsoft.com/office/drawing/2014/main" id="{A1AE7F57-5575-4D81-9E57-E0548E32B95F}"/>
                      </a:ext>
                    </a:extLst>
                  </p:cNvPr>
                  <p:cNvGrpSpPr/>
                  <p:nvPr/>
                </p:nvGrpSpPr>
                <p:grpSpPr>
                  <a:xfrm>
                    <a:off x="5840116" y="3189004"/>
                    <a:ext cx="673671" cy="109086"/>
                    <a:chOff x="755576" y="2952000"/>
                    <a:chExt cx="612056" cy="108000"/>
                  </a:xfrm>
                  <a:solidFill>
                    <a:srgbClr val="669900"/>
                  </a:solidFill>
                </p:grpSpPr>
                <p:sp>
                  <p:nvSpPr>
                    <p:cNvPr id="136" name="Oval 286">
                      <a:extLst>
                        <a:ext uri="{FF2B5EF4-FFF2-40B4-BE49-F238E27FC236}">
                          <a16:creationId xmlns:a16="http://schemas.microsoft.com/office/drawing/2014/main" id="{45EB51BF-3B16-41D4-AB94-327A683D69D8}"/>
                        </a:ext>
                      </a:extLst>
                    </p:cNvPr>
                    <p:cNvSpPr/>
                    <p:nvPr/>
                  </p:nvSpPr>
                  <p:spPr>
                    <a:xfrm>
                      <a:off x="755576"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37" name="Oval 287">
                      <a:extLst>
                        <a:ext uri="{FF2B5EF4-FFF2-40B4-BE49-F238E27FC236}">
                          <a16:creationId xmlns:a16="http://schemas.microsoft.com/office/drawing/2014/main" id="{06D382E8-2618-4822-B8C6-842347096528}"/>
                        </a:ext>
                      </a:extLst>
                    </p:cNvPr>
                    <p:cNvSpPr/>
                    <p:nvPr/>
                  </p:nvSpPr>
                  <p:spPr>
                    <a:xfrm>
                      <a:off x="827584"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38" name="Oval 288">
                      <a:extLst>
                        <a:ext uri="{FF2B5EF4-FFF2-40B4-BE49-F238E27FC236}">
                          <a16:creationId xmlns:a16="http://schemas.microsoft.com/office/drawing/2014/main" id="{25C07586-AF35-4338-986B-AFD355ED321D}"/>
                        </a:ext>
                      </a:extLst>
                    </p:cNvPr>
                    <p:cNvSpPr/>
                    <p:nvPr/>
                  </p:nvSpPr>
                  <p:spPr>
                    <a:xfrm>
                      <a:off x="899592"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39" name="Oval 289">
                      <a:extLst>
                        <a:ext uri="{FF2B5EF4-FFF2-40B4-BE49-F238E27FC236}">
                          <a16:creationId xmlns:a16="http://schemas.microsoft.com/office/drawing/2014/main" id="{AF94E447-5FE9-4745-9675-72D219F67919}"/>
                        </a:ext>
                      </a:extLst>
                    </p:cNvPr>
                    <p:cNvSpPr/>
                    <p:nvPr/>
                  </p:nvSpPr>
                  <p:spPr>
                    <a:xfrm>
                      <a:off x="971600"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40" name="Oval 290">
                      <a:extLst>
                        <a:ext uri="{FF2B5EF4-FFF2-40B4-BE49-F238E27FC236}">
                          <a16:creationId xmlns:a16="http://schemas.microsoft.com/office/drawing/2014/main" id="{2973AD28-2C1D-4676-88A3-A117CBA843B3}"/>
                        </a:ext>
                      </a:extLst>
                    </p:cNvPr>
                    <p:cNvSpPr/>
                    <p:nvPr/>
                  </p:nvSpPr>
                  <p:spPr>
                    <a:xfrm>
                      <a:off x="1043608"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41" name="Oval 291">
                      <a:extLst>
                        <a:ext uri="{FF2B5EF4-FFF2-40B4-BE49-F238E27FC236}">
                          <a16:creationId xmlns:a16="http://schemas.microsoft.com/office/drawing/2014/main" id="{FB442D61-6309-4BB4-9784-C23AAF9AE0C1}"/>
                        </a:ext>
                      </a:extLst>
                    </p:cNvPr>
                    <p:cNvSpPr/>
                    <p:nvPr/>
                  </p:nvSpPr>
                  <p:spPr>
                    <a:xfrm>
                      <a:off x="1115616"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42" name="Oval 292">
                      <a:extLst>
                        <a:ext uri="{FF2B5EF4-FFF2-40B4-BE49-F238E27FC236}">
                          <a16:creationId xmlns:a16="http://schemas.microsoft.com/office/drawing/2014/main" id="{CEDAABDA-73F4-4BCC-BB31-D52790DAB195}"/>
                        </a:ext>
                      </a:extLst>
                    </p:cNvPr>
                    <p:cNvSpPr/>
                    <p:nvPr/>
                  </p:nvSpPr>
                  <p:spPr>
                    <a:xfrm>
                      <a:off x="1187624"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43" name="Oval 293">
                      <a:extLst>
                        <a:ext uri="{FF2B5EF4-FFF2-40B4-BE49-F238E27FC236}">
                          <a16:creationId xmlns:a16="http://schemas.microsoft.com/office/drawing/2014/main" id="{29BDA4C7-0AF3-4984-B411-F0DFC54160ED}"/>
                        </a:ext>
                      </a:extLst>
                    </p:cNvPr>
                    <p:cNvSpPr/>
                    <p:nvPr/>
                  </p:nvSpPr>
                  <p:spPr>
                    <a:xfrm>
                      <a:off x="1259632"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grpSp>
                <p:nvGrpSpPr>
                  <p:cNvPr id="107" name="Group 188">
                    <a:extLst>
                      <a:ext uri="{FF2B5EF4-FFF2-40B4-BE49-F238E27FC236}">
                        <a16:creationId xmlns:a16="http://schemas.microsoft.com/office/drawing/2014/main" id="{65B746B6-BE9F-4F54-8FA7-B93551EB7AC3}"/>
                      </a:ext>
                    </a:extLst>
                  </p:cNvPr>
                  <p:cNvGrpSpPr/>
                  <p:nvPr/>
                </p:nvGrpSpPr>
                <p:grpSpPr>
                  <a:xfrm>
                    <a:off x="5959014" y="2998716"/>
                    <a:ext cx="515157" cy="109086"/>
                    <a:chOff x="863600" y="2744936"/>
                    <a:chExt cx="468040" cy="108000"/>
                  </a:xfrm>
                  <a:solidFill>
                    <a:srgbClr val="669900"/>
                  </a:solidFill>
                </p:grpSpPr>
                <p:sp>
                  <p:nvSpPr>
                    <p:cNvPr id="130" name="Oval 280">
                      <a:extLst>
                        <a:ext uri="{FF2B5EF4-FFF2-40B4-BE49-F238E27FC236}">
                          <a16:creationId xmlns:a16="http://schemas.microsoft.com/office/drawing/2014/main" id="{B0F5E085-0651-4D22-9403-C1F68204E739}"/>
                        </a:ext>
                      </a:extLst>
                    </p:cNvPr>
                    <p:cNvSpPr/>
                    <p:nvPr/>
                  </p:nvSpPr>
                  <p:spPr>
                    <a:xfrm>
                      <a:off x="935608"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31" name="Oval 281">
                      <a:extLst>
                        <a:ext uri="{FF2B5EF4-FFF2-40B4-BE49-F238E27FC236}">
                          <a16:creationId xmlns:a16="http://schemas.microsoft.com/office/drawing/2014/main" id="{44826A10-94E4-4EB5-B2F5-4D095E4C01C5}"/>
                        </a:ext>
                      </a:extLst>
                    </p:cNvPr>
                    <p:cNvSpPr/>
                    <p:nvPr/>
                  </p:nvSpPr>
                  <p:spPr>
                    <a:xfrm>
                      <a:off x="1007616"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32" name="Oval 282">
                      <a:extLst>
                        <a:ext uri="{FF2B5EF4-FFF2-40B4-BE49-F238E27FC236}">
                          <a16:creationId xmlns:a16="http://schemas.microsoft.com/office/drawing/2014/main" id="{E1C7C1C8-8D65-4C53-AA48-5AED37B16699}"/>
                        </a:ext>
                      </a:extLst>
                    </p:cNvPr>
                    <p:cNvSpPr/>
                    <p:nvPr/>
                  </p:nvSpPr>
                  <p:spPr>
                    <a:xfrm>
                      <a:off x="1079624"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33" name="Oval 283">
                      <a:extLst>
                        <a:ext uri="{FF2B5EF4-FFF2-40B4-BE49-F238E27FC236}">
                          <a16:creationId xmlns:a16="http://schemas.microsoft.com/office/drawing/2014/main" id="{E9B1F43A-497D-4397-B4BE-52FFE5F532EB}"/>
                        </a:ext>
                      </a:extLst>
                    </p:cNvPr>
                    <p:cNvSpPr/>
                    <p:nvPr/>
                  </p:nvSpPr>
                  <p:spPr>
                    <a:xfrm>
                      <a:off x="1151632"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34" name="Oval 284">
                      <a:extLst>
                        <a:ext uri="{FF2B5EF4-FFF2-40B4-BE49-F238E27FC236}">
                          <a16:creationId xmlns:a16="http://schemas.microsoft.com/office/drawing/2014/main" id="{F1B2970F-3AC3-4829-9E9C-D19619EEBD67}"/>
                        </a:ext>
                      </a:extLst>
                    </p:cNvPr>
                    <p:cNvSpPr/>
                    <p:nvPr/>
                  </p:nvSpPr>
                  <p:spPr>
                    <a:xfrm>
                      <a:off x="1223640"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35" name="Oval 285">
                      <a:extLst>
                        <a:ext uri="{FF2B5EF4-FFF2-40B4-BE49-F238E27FC236}">
                          <a16:creationId xmlns:a16="http://schemas.microsoft.com/office/drawing/2014/main" id="{8F75DD33-AF80-4D8B-896C-A3A0F697B554}"/>
                        </a:ext>
                      </a:extLst>
                    </p:cNvPr>
                    <p:cNvSpPr/>
                    <p:nvPr/>
                  </p:nvSpPr>
                  <p:spPr>
                    <a:xfrm>
                      <a:off x="863600"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grpSp>
                <p:nvGrpSpPr>
                  <p:cNvPr id="108" name="Group 195">
                    <a:extLst>
                      <a:ext uri="{FF2B5EF4-FFF2-40B4-BE49-F238E27FC236}">
                        <a16:creationId xmlns:a16="http://schemas.microsoft.com/office/drawing/2014/main" id="{5A6944FC-9F9B-4D73-A137-A053DFD00B33}"/>
                      </a:ext>
                    </a:extLst>
                  </p:cNvPr>
                  <p:cNvGrpSpPr/>
                  <p:nvPr/>
                </p:nvGrpSpPr>
                <p:grpSpPr>
                  <a:xfrm>
                    <a:off x="5684659" y="2780710"/>
                    <a:ext cx="990698" cy="109086"/>
                    <a:chOff x="755576" y="2528912"/>
                    <a:chExt cx="900088" cy="108000"/>
                  </a:xfrm>
                  <a:solidFill>
                    <a:srgbClr val="669900"/>
                  </a:solidFill>
                </p:grpSpPr>
                <p:grpSp>
                  <p:nvGrpSpPr>
                    <p:cNvPr id="116" name="Group 50">
                      <a:extLst>
                        <a:ext uri="{FF2B5EF4-FFF2-40B4-BE49-F238E27FC236}">
                          <a16:creationId xmlns:a16="http://schemas.microsoft.com/office/drawing/2014/main" id="{CA9564E6-3E3C-44B9-8E47-E773616D1F1C}"/>
                        </a:ext>
                      </a:extLst>
                    </p:cNvPr>
                    <p:cNvGrpSpPr/>
                    <p:nvPr/>
                  </p:nvGrpSpPr>
                  <p:grpSpPr>
                    <a:xfrm>
                      <a:off x="755576" y="2528912"/>
                      <a:ext cx="612056" cy="108000"/>
                      <a:chOff x="755576" y="2952000"/>
                      <a:chExt cx="612056" cy="108000"/>
                    </a:xfrm>
                    <a:grpFill/>
                  </p:grpSpPr>
                  <p:sp>
                    <p:nvSpPr>
                      <p:cNvPr id="122" name="Oval 272">
                        <a:extLst>
                          <a:ext uri="{FF2B5EF4-FFF2-40B4-BE49-F238E27FC236}">
                            <a16:creationId xmlns:a16="http://schemas.microsoft.com/office/drawing/2014/main" id="{762D051E-2BCB-4B59-83CC-8D09FB6EBB5D}"/>
                          </a:ext>
                        </a:extLst>
                      </p:cNvPr>
                      <p:cNvSpPr/>
                      <p:nvPr/>
                    </p:nvSpPr>
                    <p:spPr>
                      <a:xfrm>
                        <a:off x="755576"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3" name="Oval 273">
                        <a:extLst>
                          <a:ext uri="{FF2B5EF4-FFF2-40B4-BE49-F238E27FC236}">
                            <a16:creationId xmlns:a16="http://schemas.microsoft.com/office/drawing/2014/main" id="{E864C7F5-BC59-4494-A640-10C95CED2A68}"/>
                          </a:ext>
                        </a:extLst>
                      </p:cNvPr>
                      <p:cNvSpPr/>
                      <p:nvPr/>
                    </p:nvSpPr>
                    <p:spPr>
                      <a:xfrm>
                        <a:off x="827584"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4" name="Oval 274">
                        <a:extLst>
                          <a:ext uri="{FF2B5EF4-FFF2-40B4-BE49-F238E27FC236}">
                            <a16:creationId xmlns:a16="http://schemas.microsoft.com/office/drawing/2014/main" id="{48E219FA-8DA2-4C27-B098-6162654E3D09}"/>
                          </a:ext>
                        </a:extLst>
                      </p:cNvPr>
                      <p:cNvSpPr/>
                      <p:nvPr/>
                    </p:nvSpPr>
                    <p:spPr>
                      <a:xfrm>
                        <a:off x="899592"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5" name="Oval 275">
                        <a:extLst>
                          <a:ext uri="{FF2B5EF4-FFF2-40B4-BE49-F238E27FC236}">
                            <a16:creationId xmlns:a16="http://schemas.microsoft.com/office/drawing/2014/main" id="{619C745E-4248-4B1D-ADC9-07F072488E2A}"/>
                          </a:ext>
                        </a:extLst>
                      </p:cNvPr>
                      <p:cNvSpPr/>
                      <p:nvPr/>
                    </p:nvSpPr>
                    <p:spPr>
                      <a:xfrm>
                        <a:off x="971600"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6" name="Oval 276">
                        <a:extLst>
                          <a:ext uri="{FF2B5EF4-FFF2-40B4-BE49-F238E27FC236}">
                            <a16:creationId xmlns:a16="http://schemas.microsoft.com/office/drawing/2014/main" id="{4C3B870B-A2EF-4443-833A-8E559ADFDE91}"/>
                          </a:ext>
                        </a:extLst>
                      </p:cNvPr>
                      <p:cNvSpPr/>
                      <p:nvPr/>
                    </p:nvSpPr>
                    <p:spPr>
                      <a:xfrm>
                        <a:off x="1043608"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7" name="Oval 277">
                        <a:extLst>
                          <a:ext uri="{FF2B5EF4-FFF2-40B4-BE49-F238E27FC236}">
                            <a16:creationId xmlns:a16="http://schemas.microsoft.com/office/drawing/2014/main" id="{A2159DD6-1D1B-4490-9F52-895D113E015E}"/>
                          </a:ext>
                        </a:extLst>
                      </p:cNvPr>
                      <p:cNvSpPr/>
                      <p:nvPr/>
                    </p:nvSpPr>
                    <p:spPr>
                      <a:xfrm>
                        <a:off x="1115616"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8" name="Oval 278">
                        <a:extLst>
                          <a:ext uri="{FF2B5EF4-FFF2-40B4-BE49-F238E27FC236}">
                            <a16:creationId xmlns:a16="http://schemas.microsoft.com/office/drawing/2014/main" id="{79CF3EA8-DC7B-41B9-8567-530D5452AD03}"/>
                          </a:ext>
                        </a:extLst>
                      </p:cNvPr>
                      <p:cNvSpPr/>
                      <p:nvPr/>
                    </p:nvSpPr>
                    <p:spPr>
                      <a:xfrm>
                        <a:off x="1187624"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9" name="Oval 279">
                        <a:extLst>
                          <a:ext uri="{FF2B5EF4-FFF2-40B4-BE49-F238E27FC236}">
                            <a16:creationId xmlns:a16="http://schemas.microsoft.com/office/drawing/2014/main" id="{9B43E219-1557-4810-8FAA-3FAF0C20E640}"/>
                          </a:ext>
                        </a:extLst>
                      </p:cNvPr>
                      <p:cNvSpPr/>
                      <p:nvPr/>
                    </p:nvSpPr>
                    <p:spPr>
                      <a:xfrm>
                        <a:off x="1259632" y="2952000"/>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grpSp>
                  <p:nvGrpSpPr>
                    <p:cNvPr id="117" name="Group 66">
                      <a:extLst>
                        <a:ext uri="{FF2B5EF4-FFF2-40B4-BE49-F238E27FC236}">
                          <a16:creationId xmlns:a16="http://schemas.microsoft.com/office/drawing/2014/main" id="{6EB4FD46-6441-4064-AF64-598A3F921718}"/>
                        </a:ext>
                      </a:extLst>
                    </p:cNvPr>
                    <p:cNvGrpSpPr/>
                    <p:nvPr/>
                  </p:nvGrpSpPr>
                  <p:grpSpPr>
                    <a:xfrm>
                      <a:off x="1331640" y="2528912"/>
                      <a:ext cx="324024" cy="108000"/>
                      <a:chOff x="863600" y="2744936"/>
                      <a:chExt cx="324024" cy="108000"/>
                    </a:xfrm>
                    <a:grpFill/>
                  </p:grpSpPr>
                  <p:sp>
                    <p:nvSpPr>
                      <p:cNvPr id="118" name="Oval 268">
                        <a:extLst>
                          <a:ext uri="{FF2B5EF4-FFF2-40B4-BE49-F238E27FC236}">
                            <a16:creationId xmlns:a16="http://schemas.microsoft.com/office/drawing/2014/main" id="{37FDA16D-792A-4C09-896B-3F4D8B3CD167}"/>
                          </a:ext>
                        </a:extLst>
                      </p:cNvPr>
                      <p:cNvSpPr/>
                      <p:nvPr/>
                    </p:nvSpPr>
                    <p:spPr>
                      <a:xfrm>
                        <a:off x="935608"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9" name="Oval 269">
                        <a:extLst>
                          <a:ext uri="{FF2B5EF4-FFF2-40B4-BE49-F238E27FC236}">
                            <a16:creationId xmlns:a16="http://schemas.microsoft.com/office/drawing/2014/main" id="{1526F250-52F3-465C-96D6-ED67F55A6206}"/>
                          </a:ext>
                        </a:extLst>
                      </p:cNvPr>
                      <p:cNvSpPr/>
                      <p:nvPr/>
                    </p:nvSpPr>
                    <p:spPr>
                      <a:xfrm>
                        <a:off x="1007616"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0" name="Oval 270">
                        <a:extLst>
                          <a:ext uri="{FF2B5EF4-FFF2-40B4-BE49-F238E27FC236}">
                            <a16:creationId xmlns:a16="http://schemas.microsoft.com/office/drawing/2014/main" id="{21AF117D-3259-44A0-97F7-282E16D7DB78}"/>
                          </a:ext>
                        </a:extLst>
                      </p:cNvPr>
                      <p:cNvSpPr/>
                      <p:nvPr/>
                    </p:nvSpPr>
                    <p:spPr>
                      <a:xfrm>
                        <a:off x="1079624"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21" name="Oval 271">
                        <a:extLst>
                          <a:ext uri="{FF2B5EF4-FFF2-40B4-BE49-F238E27FC236}">
                            <a16:creationId xmlns:a16="http://schemas.microsoft.com/office/drawing/2014/main" id="{1A793247-AEE0-4CB6-828C-745FB51A115A}"/>
                          </a:ext>
                        </a:extLst>
                      </p:cNvPr>
                      <p:cNvSpPr/>
                      <p:nvPr/>
                    </p:nvSpPr>
                    <p:spPr>
                      <a:xfrm>
                        <a:off x="863600"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grpSp>
              <p:grpSp>
                <p:nvGrpSpPr>
                  <p:cNvPr id="109" name="Group 210">
                    <a:extLst>
                      <a:ext uri="{FF2B5EF4-FFF2-40B4-BE49-F238E27FC236}">
                        <a16:creationId xmlns:a16="http://schemas.microsoft.com/office/drawing/2014/main" id="{A536A9ED-0C7E-4E20-A00A-D6F2BA9B44AA}"/>
                      </a:ext>
                    </a:extLst>
                  </p:cNvPr>
                  <p:cNvGrpSpPr/>
                  <p:nvPr/>
                </p:nvGrpSpPr>
                <p:grpSpPr>
                  <a:xfrm>
                    <a:off x="6038271" y="2562322"/>
                    <a:ext cx="356643" cy="109086"/>
                    <a:chOff x="863600" y="2744936"/>
                    <a:chExt cx="324024" cy="108000"/>
                  </a:xfrm>
                  <a:solidFill>
                    <a:srgbClr val="669900"/>
                  </a:solidFill>
                </p:grpSpPr>
                <p:sp>
                  <p:nvSpPr>
                    <p:cNvPr id="112" name="Oval 262">
                      <a:extLst>
                        <a:ext uri="{FF2B5EF4-FFF2-40B4-BE49-F238E27FC236}">
                          <a16:creationId xmlns:a16="http://schemas.microsoft.com/office/drawing/2014/main" id="{C059CE26-49E3-4B91-894C-96D3520FAEA2}"/>
                        </a:ext>
                      </a:extLst>
                    </p:cNvPr>
                    <p:cNvSpPr/>
                    <p:nvPr/>
                  </p:nvSpPr>
                  <p:spPr>
                    <a:xfrm>
                      <a:off x="935608"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3" name="Oval 263">
                      <a:extLst>
                        <a:ext uri="{FF2B5EF4-FFF2-40B4-BE49-F238E27FC236}">
                          <a16:creationId xmlns:a16="http://schemas.microsoft.com/office/drawing/2014/main" id="{DA42A19F-4BD7-412E-AAD2-56AB956F9F9E}"/>
                        </a:ext>
                      </a:extLst>
                    </p:cNvPr>
                    <p:cNvSpPr/>
                    <p:nvPr/>
                  </p:nvSpPr>
                  <p:spPr>
                    <a:xfrm>
                      <a:off x="1007616"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4" name="Oval 264">
                      <a:extLst>
                        <a:ext uri="{FF2B5EF4-FFF2-40B4-BE49-F238E27FC236}">
                          <a16:creationId xmlns:a16="http://schemas.microsoft.com/office/drawing/2014/main" id="{CE0CA8E6-9747-4CE8-BDD6-65DBA945C40B}"/>
                        </a:ext>
                      </a:extLst>
                    </p:cNvPr>
                    <p:cNvSpPr/>
                    <p:nvPr/>
                  </p:nvSpPr>
                  <p:spPr>
                    <a:xfrm>
                      <a:off x="1079624"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5" name="Oval 265">
                      <a:extLst>
                        <a:ext uri="{FF2B5EF4-FFF2-40B4-BE49-F238E27FC236}">
                          <a16:creationId xmlns:a16="http://schemas.microsoft.com/office/drawing/2014/main" id="{3EBD8376-2917-4721-91E8-9E680B101E88}"/>
                        </a:ext>
                      </a:extLst>
                    </p:cNvPr>
                    <p:cNvSpPr/>
                    <p:nvPr/>
                  </p:nvSpPr>
                  <p:spPr>
                    <a:xfrm>
                      <a:off x="863600" y="2744936"/>
                      <a:ext cx="108000" cy="108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pSp>
              <p:sp>
                <p:nvSpPr>
                  <p:cNvPr id="110" name="Oval 260">
                    <a:extLst>
                      <a:ext uri="{FF2B5EF4-FFF2-40B4-BE49-F238E27FC236}">
                        <a16:creationId xmlns:a16="http://schemas.microsoft.com/office/drawing/2014/main" id="{B8DCA61F-71D2-4D3F-81B0-98A04523E8E4}"/>
                      </a:ext>
                    </a:extLst>
                  </p:cNvPr>
                  <p:cNvSpPr/>
                  <p:nvPr/>
                </p:nvSpPr>
                <p:spPr>
                  <a:xfrm>
                    <a:off x="6117528" y="2353650"/>
                    <a:ext cx="118872" cy="109086"/>
                  </a:xfrm>
                  <a:prstGeom prst="ellipse">
                    <a:avLst/>
                  </a:prstGeom>
                  <a:solidFill>
                    <a:srgbClr val="66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11" name="Oval 261">
                    <a:extLst>
                      <a:ext uri="{FF2B5EF4-FFF2-40B4-BE49-F238E27FC236}">
                        <a16:creationId xmlns:a16="http://schemas.microsoft.com/office/drawing/2014/main" id="{A0F7AA92-CF2C-4678-9EAE-B9ECD4B2AD61}"/>
                      </a:ext>
                    </a:extLst>
                  </p:cNvPr>
                  <p:cNvSpPr/>
                  <p:nvPr/>
                </p:nvSpPr>
                <p:spPr>
                  <a:xfrm>
                    <a:off x="5929061" y="2004754"/>
                    <a:ext cx="504000" cy="324000"/>
                  </a:xfrm>
                  <a:prstGeom prst="ellipse">
                    <a:avLst/>
                  </a:prstGeom>
                  <a:solidFill>
                    <a:srgbClr val="6699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a:t>82</a:t>
                    </a:r>
                  </a:p>
                </p:txBody>
              </p:sp>
            </p:grpSp>
            <p:grpSp>
              <p:nvGrpSpPr>
                <p:cNvPr id="70" name="Group 220">
                  <a:extLst>
                    <a:ext uri="{FF2B5EF4-FFF2-40B4-BE49-F238E27FC236}">
                      <a16:creationId xmlns:a16="http://schemas.microsoft.com/office/drawing/2014/main" id="{C2875757-5EAB-474A-9501-667183766BC4}"/>
                    </a:ext>
                  </a:extLst>
                </p:cNvPr>
                <p:cNvGrpSpPr/>
                <p:nvPr/>
              </p:nvGrpSpPr>
              <p:grpSpPr>
                <a:xfrm>
                  <a:off x="6713461" y="1731419"/>
                  <a:ext cx="996599" cy="1937291"/>
                  <a:chOff x="6713461" y="1731419"/>
                  <a:chExt cx="996599" cy="1937291"/>
                </a:xfrm>
              </p:grpSpPr>
              <p:sp>
                <p:nvSpPr>
                  <p:cNvPr id="71" name="Oval 221">
                    <a:extLst>
                      <a:ext uri="{FF2B5EF4-FFF2-40B4-BE49-F238E27FC236}">
                        <a16:creationId xmlns:a16="http://schemas.microsoft.com/office/drawing/2014/main" id="{ECE2EB16-06B1-4D04-B3EE-0A83935CFD1B}"/>
                      </a:ext>
                    </a:extLst>
                  </p:cNvPr>
                  <p:cNvSpPr/>
                  <p:nvPr/>
                </p:nvSpPr>
                <p:spPr>
                  <a:xfrm>
                    <a:off x="6919871" y="1858613"/>
                    <a:ext cx="612000" cy="304794"/>
                  </a:xfrm>
                  <a:prstGeom prst="ellipse">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a:t>126</a:t>
                    </a:r>
                  </a:p>
                </p:txBody>
              </p:sp>
              <p:cxnSp>
                <p:nvCxnSpPr>
                  <p:cNvPr id="72" name="Straight Connector 222">
                    <a:extLst>
                      <a:ext uri="{FF2B5EF4-FFF2-40B4-BE49-F238E27FC236}">
                        <a16:creationId xmlns:a16="http://schemas.microsoft.com/office/drawing/2014/main" id="{2058155B-B4A6-461D-9D5F-64ED3EE8A1C7}"/>
                      </a:ext>
                    </a:extLst>
                  </p:cNvPr>
                  <p:cNvCxnSpPr/>
                  <p:nvPr/>
                </p:nvCxnSpPr>
                <p:spPr>
                  <a:xfrm>
                    <a:off x="6730863" y="3234409"/>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73" name="Straight Connector 223">
                    <a:extLst>
                      <a:ext uri="{FF2B5EF4-FFF2-40B4-BE49-F238E27FC236}">
                        <a16:creationId xmlns:a16="http://schemas.microsoft.com/office/drawing/2014/main" id="{DF421C94-26C4-4EBC-A8EE-0DC738F103AA}"/>
                      </a:ext>
                    </a:extLst>
                  </p:cNvPr>
                  <p:cNvCxnSpPr/>
                  <p:nvPr/>
                </p:nvCxnSpPr>
                <p:spPr>
                  <a:xfrm>
                    <a:off x="6730863" y="3016212"/>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74" name="Straight Connector 224">
                    <a:extLst>
                      <a:ext uri="{FF2B5EF4-FFF2-40B4-BE49-F238E27FC236}">
                        <a16:creationId xmlns:a16="http://schemas.microsoft.com/office/drawing/2014/main" id="{9FB19409-F5F6-457B-A37C-D856E1C2756D}"/>
                      </a:ext>
                    </a:extLst>
                  </p:cNvPr>
                  <p:cNvCxnSpPr/>
                  <p:nvPr/>
                </p:nvCxnSpPr>
                <p:spPr>
                  <a:xfrm>
                    <a:off x="6730863" y="2826590"/>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75" name="Straight Connector 225">
                    <a:extLst>
                      <a:ext uri="{FF2B5EF4-FFF2-40B4-BE49-F238E27FC236}">
                        <a16:creationId xmlns:a16="http://schemas.microsoft.com/office/drawing/2014/main" id="{9A916DED-F40D-49BE-8247-FCBCC4E7DEE2}"/>
                      </a:ext>
                    </a:extLst>
                  </p:cNvPr>
                  <p:cNvCxnSpPr/>
                  <p:nvPr/>
                </p:nvCxnSpPr>
                <p:spPr>
                  <a:xfrm>
                    <a:off x="6730863" y="2636967"/>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76" name="Straight Connector 226">
                    <a:extLst>
                      <a:ext uri="{FF2B5EF4-FFF2-40B4-BE49-F238E27FC236}">
                        <a16:creationId xmlns:a16="http://schemas.microsoft.com/office/drawing/2014/main" id="{E2B71D41-C2E7-4395-8325-0B2CF62B66B7}"/>
                      </a:ext>
                    </a:extLst>
                  </p:cNvPr>
                  <p:cNvCxnSpPr/>
                  <p:nvPr/>
                </p:nvCxnSpPr>
                <p:spPr>
                  <a:xfrm>
                    <a:off x="6730863" y="2437820"/>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cxnSp>
                <p:nvCxnSpPr>
                  <p:cNvPr id="77" name="Straight Connector 227">
                    <a:extLst>
                      <a:ext uri="{FF2B5EF4-FFF2-40B4-BE49-F238E27FC236}">
                        <a16:creationId xmlns:a16="http://schemas.microsoft.com/office/drawing/2014/main" id="{DFCCEE9B-8504-4CEE-9B90-49EC3500209C}"/>
                      </a:ext>
                    </a:extLst>
                  </p:cNvPr>
                  <p:cNvCxnSpPr/>
                  <p:nvPr/>
                </p:nvCxnSpPr>
                <p:spPr>
                  <a:xfrm>
                    <a:off x="6713461" y="1775717"/>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grpSp>
                <p:nvGrpSpPr>
                  <p:cNvPr id="78" name="Group 49">
                    <a:extLst>
                      <a:ext uri="{FF2B5EF4-FFF2-40B4-BE49-F238E27FC236}">
                        <a16:creationId xmlns:a16="http://schemas.microsoft.com/office/drawing/2014/main" id="{B03825EA-3C61-4AA0-A884-A7C075C9F162}"/>
                      </a:ext>
                    </a:extLst>
                  </p:cNvPr>
                  <p:cNvGrpSpPr/>
                  <p:nvPr/>
                </p:nvGrpSpPr>
                <p:grpSpPr>
                  <a:xfrm>
                    <a:off x="6840099" y="1731419"/>
                    <a:ext cx="640886" cy="1547585"/>
                    <a:chOff x="703214" y="1202898"/>
                    <a:chExt cx="681002" cy="1857102"/>
                  </a:xfrm>
                  <a:solidFill>
                    <a:srgbClr val="C00000"/>
                  </a:solidFill>
                </p:grpSpPr>
                <p:sp>
                  <p:nvSpPr>
                    <p:cNvPr id="91" name="Oval 34">
                      <a:extLst>
                        <a:ext uri="{FF2B5EF4-FFF2-40B4-BE49-F238E27FC236}">
                          <a16:creationId xmlns:a16="http://schemas.microsoft.com/office/drawing/2014/main" id="{A5862BA4-94EC-4F45-B237-CFCE152B353D}"/>
                        </a:ext>
                      </a:extLst>
                    </p:cNvPr>
                    <p:cNvSpPr/>
                    <p:nvPr/>
                  </p:nvSpPr>
                  <p:spPr>
                    <a:xfrm>
                      <a:off x="703214"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92" name="Oval 35">
                      <a:extLst>
                        <a:ext uri="{FF2B5EF4-FFF2-40B4-BE49-F238E27FC236}">
                          <a16:creationId xmlns:a16="http://schemas.microsoft.com/office/drawing/2014/main" id="{F1C40D12-3841-4C81-A457-4A1C798EA758}"/>
                        </a:ext>
                      </a:extLst>
                    </p:cNvPr>
                    <p:cNvSpPr/>
                    <p:nvPr/>
                  </p:nvSpPr>
                  <p:spPr>
                    <a:xfrm>
                      <a:off x="823402"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93" name="Oval 243">
                      <a:extLst>
                        <a:ext uri="{FF2B5EF4-FFF2-40B4-BE49-F238E27FC236}">
                          <a16:creationId xmlns:a16="http://schemas.microsoft.com/office/drawing/2014/main" id="{80EEDFDC-4CC0-484C-AF73-16E8853CF294}"/>
                        </a:ext>
                      </a:extLst>
                    </p:cNvPr>
                    <p:cNvSpPr/>
                    <p:nvPr/>
                  </p:nvSpPr>
                  <p:spPr>
                    <a:xfrm>
                      <a:off x="935560"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94" name="Oval 244">
                      <a:extLst>
                        <a:ext uri="{FF2B5EF4-FFF2-40B4-BE49-F238E27FC236}">
                          <a16:creationId xmlns:a16="http://schemas.microsoft.com/office/drawing/2014/main" id="{F1406E3B-ED68-4ADB-8813-46E24167E68C}"/>
                        </a:ext>
                      </a:extLst>
                    </p:cNvPr>
                    <p:cNvSpPr/>
                    <p:nvPr/>
                  </p:nvSpPr>
                  <p:spPr>
                    <a:xfrm>
                      <a:off x="1049809"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95" name="Oval 245">
                      <a:extLst>
                        <a:ext uri="{FF2B5EF4-FFF2-40B4-BE49-F238E27FC236}">
                          <a16:creationId xmlns:a16="http://schemas.microsoft.com/office/drawing/2014/main" id="{4ED39CB5-DC81-4FF9-A6B7-A863961E9020}"/>
                        </a:ext>
                      </a:extLst>
                    </p:cNvPr>
                    <p:cNvSpPr/>
                    <p:nvPr/>
                  </p:nvSpPr>
                  <p:spPr>
                    <a:xfrm>
                      <a:off x="1156028"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96" name="Oval 246">
                      <a:extLst>
                        <a:ext uri="{FF2B5EF4-FFF2-40B4-BE49-F238E27FC236}">
                          <a16:creationId xmlns:a16="http://schemas.microsoft.com/office/drawing/2014/main" id="{18BA10BD-CC11-49D0-89DA-2FA6D423C5C3}"/>
                        </a:ext>
                      </a:extLst>
                    </p:cNvPr>
                    <p:cNvSpPr/>
                    <p:nvPr/>
                  </p:nvSpPr>
                  <p:spPr>
                    <a:xfrm>
                      <a:off x="1276216" y="2952000"/>
                      <a:ext cx="108000"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97" name="Oval 247">
                      <a:extLst>
                        <a:ext uri="{FF2B5EF4-FFF2-40B4-BE49-F238E27FC236}">
                          <a16:creationId xmlns:a16="http://schemas.microsoft.com/office/drawing/2014/main" id="{685652FE-8A2A-4DCC-9F39-D6C4439B3E62}"/>
                        </a:ext>
                      </a:extLst>
                    </p:cNvPr>
                    <p:cNvSpPr/>
                    <p:nvPr/>
                  </p:nvSpPr>
                  <p:spPr>
                    <a:xfrm>
                      <a:off x="918399" y="1202898"/>
                      <a:ext cx="95634"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grpSp>
              <p:cxnSp>
                <p:nvCxnSpPr>
                  <p:cNvPr id="79" name="Straight Connector 229">
                    <a:extLst>
                      <a:ext uri="{FF2B5EF4-FFF2-40B4-BE49-F238E27FC236}">
                        <a16:creationId xmlns:a16="http://schemas.microsoft.com/office/drawing/2014/main" id="{8F6EF6E7-8E14-40D3-87A5-B0C39395761A}"/>
                      </a:ext>
                    </a:extLst>
                  </p:cNvPr>
                  <p:cNvCxnSpPr/>
                  <p:nvPr/>
                </p:nvCxnSpPr>
                <p:spPr>
                  <a:xfrm>
                    <a:off x="6738060" y="2257723"/>
                    <a:ext cx="972000" cy="0"/>
                  </a:xfrm>
                  <a:prstGeom prst="line">
                    <a:avLst/>
                  </a:prstGeom>
                  <a:ln w="19050">
                    <a:solidFill>
                      <a:srgbClr val="C00000"/>
                    </a:solidFill>
                  </a:ln>
                </p:spPr>
                <p:style>
                  <a:lnRef idx="1">
                    <a:schemeClr val="accent2"/>
                  </a:lnRef>
                  <a:fillRef idx="0">
                    <a:schemeClr val="accent2"/>
                  </a:fillRef>
                  <a:effectRef idx="0">
                    <a:schemeClr val="accent2"/>
                  </a:effectRef>
                  <a:fontRef idx="minor">
                    <a:schemeClr val="tx1"/>
                  </a:fontRef>
                </p:style>
              </p:cxnSp>
              <p:grpSp>
                <p:nvGrpSpPr>
                  <p:cNvPr id="80" name="Group 49">
                    <a:extLst>
                      <a:ext uri="{FF2B5EF4-FFF2-40B4-BE49-F238E27FC236}">
                        <a16:creationId xmlns:a16="http://schemas.microsoft.com/office/drawing/2014/main" id="{D99E2F79-C932-431B-9E7D-CF42B8248872}"/>
                      </a:ext>
                    </a:extLst>
                  </p:cNvPr>
                  <p:cNvGrpSpPr/>
                  <p:nvPr/>
                </p:nvGrpSpPr>
                <p:grpSpPr>
                  <a:xfrm>
                    <a:off x="6829528" y="2212321"/>
                    <a:ext cx="707713" cy="259000"/>
                    <a:chOff x="729105" y="2051924"/>
                    <a:chExt cx="683128" cy="310801"/>
                  </a:xfrm>
                  <a:solidFill>
                    <a:srgbClr val="C00000"/>
                  </a:solidFill>
                </p:grpSpPr>
                <p:sp>
                  <p:nvSpPr>
                    <p:cNvPr id="83" name="Oval 34">
                      <a:extLst>
                        <a:ext uri="{FF2B5EF4-FFF2-40B4-BE49-F238E27FC236}">
                          <a16:creationId xmlns:a16="http://schemas.microsoft.com/office/drawing/2014/main" id="{4A81DBE5-AFCD-4976-BD34-A59974B2B6CB}"/>
                        </a:ext>
                      </a:extLst>
                    </p:cNvPr>
                    <p:cNvSpPr/>
                    <p:nvPr/>
                  </p:nvSpPr>
                  <p:spPr>
                    <a:xfrm>
                      <a:off x="1133142" y="2052400"/>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84" name="Oval 35">
                      <a:extLst>
                        <a:ext uri="{FF2B5EF4-FFF2-40B4-BE49-F238E27FC236}">
                          <a16:creationId xmlns:a16="http://schemas.microsoft.com/office/drawing/2014/main" id="{965DC0DC-F5DC-4471-A9A1-660ADCF35849}"/>
                        </a:ext>
                      </a:extLst>
                    </p:cNvPr>
                    <p:cNvSpPr/>
                    <p:nvPr/>
                  </p:nvSpPr>
                  <p:spPr>
                    <a:xfrm>
                      <a:off x="1018469" y="2051924"/>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85" name="Oval 235">
                      <a:extLst>
                        <a:ext uri="{FF2B5EF4-FFF2-40B4-BE49-F238E27FC236}">
                          <a16:creationId xmlns:a16="http://schemas.microsoft.com/office/drawing/2014/main" id="{2C299CB0-AD40-47E7-92EC-864389A380A7}"/>
                        </a:ext>
                      </a:extLst>
                    </p:cNvPr>
                    <p:cNvSpPr/>
                    <p:nvPr/>
                  </p:nvSpPr>
                  <p:spPr>
                    <a:xfrm>
                      <a:off x="729105" y="2244415"/>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86" name="Oval 236">
                      <a:extLst>
                        <a:ext uri="{FF2B5EF4-FFF2-40B4-BE49-F238E27FC236}">
                          <a16:creationId xmlns:a16="http://schemas.microsoft.com/office/drawing/2014/main" id="{2D9D90F4-6CD7-4E6B-9B26-81C43767AA93}"/>
                        </a:ext>
                      </a:extLst>
                    </p:cNvPr>
                    <p:cNvSpPr/>
                    <p:nvPr/>
                  </p:nvSpPr>
                  <p:spPr>
                    <a:xfrm>
                      <a:off x="841038" y="2244415"/>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87" name="Oval 237">
                      <a:extLst>
                        <a:ext uri="{FF2B5EF4-FFF2-40B4-BE49-F238E27FC236}">
                          <a16:creationId xmlns:a16="http://schemas.microsoft.com/office/drawing/2014/main" id="{70157CD4-FDDC-48BB-8004-7A894F4365D8}"/>
                        </a:ext>
                      </a:extLst>
                    </p:cNvPr>
                    <p:cNvSpPr/>
                    <p:nvPr/>
                  </p:nvSpPr>
                  <p:spPr>
                    <a:xfrm>
                      <a:off x="963250" y="2244414"/>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88" name="Oval 238">
                      <a:extLst>
                        <a:ext uri="{FF2B5EF4-FFF2-40B4-BE49-F238E27FC236}">
                          <a16:creationId xmlns:a16="http://schemas.microsoft.com/office/drawing/2014/main" id="{024B4B87-E6C1-48A9-B611-12E0E488C679}"/>
                        </a:ext>
                      </a:extLst>
                    </p:cNvPr>
                    <p:cNvSpPr/>
                    <p:nvPr/>
                  </p:nvSpPr>
                  <p:spPr>
                    <a:xfrm>
                      <a:off x="1086639" y="2244732"/>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89" name="Oval 239">
                      <a:extLst>
                        <a:ext uri="{FF2B5EF4-FFF2-40B4-BE49-F238E27FC236}">
                          <a16:creationId xmlns:a16="http://schemas.microsoft.com/office/drawing/2014/main" id="{F125DDF1-E08F-4D24-AC27-8680753DB073}"/>
                        </a:ext>
                      </a:extLst>
                    </p:cNvPr>
                    <p:cNvSpPr/>
                    <p:nvPr/>
                  </p:nvSpPr>
                  <p:spPr>
                    <a:xfrm>
                      <a:off x="1205151" y="2247018"/>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90" name="Oval 240">
                      <a:extLst>
                        <a:ext uri="{FF2B5EF4-FFF2-40B4-BE49-F238E27FC236}">
                          <a16:creationId xmlns:a16="http://schemas.microsoft.com/office/drawing/2014/main" id="{55EFA268-ABD4-4472-BC40-143741AA0A3C}"/>
                        </a:ext>
                      </a:extLst>
                    </p:cNvPr>
                    <p:cNvSpPr/>
                    <p:nvPr/>
                  </p:nvSpPr>
                  <p:spPr>
                    <a:xfrm>
                      <a:off x="1325360" y="2254725"/>
                      <a:ext cx="86873" cy="108000"/>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grpSp>
              <p:sp>
                <p:nvSpPr>
                  <p:cNvPr id="81" name="Oval 231">
                    <a:extLst>
                      <a:ext uri="{FF2B5EF4-FFF2-40B4-BE49-F238E27FC236}">
                        <a16:creationId xmlns:a16="http://schemas.microsoft.com/office/drawing/2014/main" id="{53989DA6-C592-4475-ACB6-92532A3C4875}"/>
                      </a:ext>
                    </a:extLst>
                  </p:cNvPr>
                  <p:cNvSpPr>
                    <a:spLocks noChangeAspect="1"/>
                  </p:cNvSpPr>
                  <p:nvPr/>
                </p:nvSpPr>
                <p:spPr>
                  <a:xfrm>
                    <a:off x="6780497" y="1733181"/>
                    <a:ext cx="98071"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82" name="Oval 232">
                    <a:extLst>
                      <a:ext uri="{FF2B5EF4-FFF2-40B4-BE49-F238E27FC236}">
                        <a16:creationId xmlns:a16="http://schemas.microsoft.com/office/drawing/2014/main" id="{B25D7A31-CDA1-4CF1-8178-93DEF15B1234}"/>
                      </a:ext>
                    </a:extLst>
                  </p:cNvPr>
                  <p:cNvSpPr/>
                  <p:nvPr/>
                </p:nvSpPr>
                <p:spPr>
                  <a:xfrm>
                    <a:off x="6961700" y="3344710"/>
                    <a:ext cx="504000" cy="324000"/>
                  </a:xfrm>
                  <a:prstGeom prst="ellipse">
                    <a:avLst/>
                  </a:prstGeom>
                  <a:solidFill>
                    <a:srgbClr val="C00000"/>
                  </a:solidFill>
                  <a:ln>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nl-BE" sz="1200" dirty="0"/>
                      <a:t>82</a:t>
                    </a:r>
                  </a:p>
                </p:txBody>
              </p:sp>
            </p:grpSp>
          </p:grpSp>
        </p:grpSp>
        <p:cxnSp>
          <p:nvCxnSpPr>
            <p:cNvPr id="32" name="Straight Connector 182">
              <a:extLst>
                <a:ext uri="{FF2B5EF4-FFF2-40B4-BE49-F238E27FC236}">
                  <a16:creationId xmlns:a16="http://schemas.microsoft.com/office/drawing/2014/main" id="{EFD4EF19-BE71-45FA-8D3B-F48E33C04015}"/>
                </a:ext>
              </a:extLst>
            </p:cNvPr>
            <p:cNvCxnSpPr/>
            <p:nvPr/>
          </p:nvCxnSpPr>
          <p:spPr>
            <a:xfrm>
              <a:off x="1963924" y="1261651"/>
              <a:ext cx="972000" cy="0"/>
            </a:xfrm>
            <a:prstGeom prst="line">
              <a:avLst/>
            </a:prstGeom>
            <a:ln w="19050">
              <a:solidFill>
                <a:srgbClr val="669900"/>
              </a:solidFill>
            </a:ln>
          </p:spPr>
          <p:style>
            <a:lnRef idx="1">
              <a:schemeClr val="accent2"/>
            </a:lnRef>
            <a:fillRef idx="0">
              <a:schemeClr val="accent2"/>
            </a:fillRef>
            <a:effectRef idx="0">
              <a:schemeClr val="accent2"/>
            </a:effectRef>
            <a:fontRef idx="minor">
              <a:schemeClr val="tx1"/>
            </a:fontRef>
          </p:style>
        </p:cxnSp>
        <p:sp>
          <p:nvSpPr>
            <p:cNvPr id="33" name="Oval 183">
              <a:extLst>
                <a:ext uri="{FF2B5EF4-FFF2-40B4-BE49-F238E27FC236}">
                  <a16:creationId xmlns:a16="http://schemas.microsoft.com/office/drawing/2014/main" id="{6CC77CFE-3549-454D-89C9-E3DC221FC68B}"/>
                </a:ext>
              </a:extLst>
            </p:cNvPr>
            <p:cNvSpPr/>
            <p:nvPr/>
          </p:nvSpPr>
          <p:spPr>
            <a:xfrm>
              <a:off x="3194808" y="1216144"/>
              <a:ext cx="90000"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34" name="Oval 184">
              <a:extLst>
                <a:ext uri="{FF2B5EF4-FFF2-40B4-BE49-F238E27FC236}">
                  <a16:creationId xmlns:a16="http://schemas.microsoft.com/office/drawing/2014/main" id="{296A1739-0E6D-43C4-9EB2-A929DFF50362}"/>
                </a:ext>
              </a:extLst>
            </p:cNvPr>
            <p:cNvSpPr/>
            <p:nvPr/>
          </p:nvSpPr>
          <p:spPr>
            <a:xfrm>
              <a:off x="3272515" y="20634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5" name="Oval 185">
              <a:extLst>
                <a:ext uri="{FF2B5EF4-FFF2-40B4-BE49-F238E27FC236}">
                  <a16:creationId xmlns:a16="http://schemas.microsoft.com/office/drawing/2014/main" id="{2928F7AD-AF54-4A3A-BCBB-209568B4E3C0}"/>
                </a:ext>
              </a:extLst>
            </p:cNvPr>
            <p:cNvSpPr/>
            <p:nvPr/>
          </p:nvSpPr>
          <p:spPr>
            <a:xfrm>
              <a:off x="3370756" y="20634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6" name="Oval 186">
              <a:extLst>
                <a:ext uri="{FF2B5EF4-FFF2-40B4-BE49-F238E27FC236}">
                  <a16:creationId xmlns:a16="http://schemas.microsoft.com/office/drawing/2014/main" id="{D197577D-343F-42F0-BC0B-0C58E8272C6B}"/>
                </a:ext>
              </a:extLst>
            </p:cNvPr>
            <p:cNvSpPr/>
            <p:nvPr/>
          </p:nvSpPr>
          <p:spPr>
            <a:xfrm>
              <a:off x="3476554" y="20634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7" name="Oval 187">
              <a:extLst>
                <a:ext uri="{FF2B5EF4-FFF2-40B4-BE49-F238E27FC236}">
                  <a16:creationId xmlns:a16="http://schemas.microsoft.com/office/drawing/2014/main" id="{03DC6AC0-C0EA-4470-8843-FA7B1F1F113A}"/>
                </a:ext>
              </a:extLst>
            </p:cNvPr>
            <p:cNvSpPr/>
            <p:nvPr/>
          </p:nvSpPr>
          <p:spPr>
            <a:xfrm>
              <a:off x="3582352" y="20634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8" name="Oval 188">
              <a:extLst>
                <a:ext uri="{FF2B5EF4-FFF2-40B4-BE49-F238E27FC236}">
                  <a16:creationId xmlns:a16="http://schemas.microsoft.com/office/drawing/2014/main" id="{54EC7890-CFF2-4DA8-96CA-9A97242F9F0B}"/>
                </a:ext>
              </a:extLst>
            </p:cNvPr>
            <p:cNvSpPr/>
            <p:nvPr/>
          </p:nvSpPr>
          <p:spPr>
            <a:xfrm>
              <a:off x="3295186"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39" name="Oval 189">
              <a:extLst>
                <a:ext uri="{FF2B5EF4-FFF2-40B4-BE49-F238E27FC236}">
                  <a16:creationId xmlns:a16="http://schemas.microsoft.com/office/drawing/2014/main" id="{F9F58667-FE81-4E9C-BCEF-74FAACC09FBB}"/>
                </a:ext>
              </a:extLst>
            </p:cNvPr>
            <p:cNvSpPr/>
            <p:nvPr/>
          </p:nvSpPr>
          <p:spPr>
            <a:xfrm>
              <a:off x="3379573" y="225364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40" name="Oval 190">
              <a:extLst>
                <a:ext uri="{FF2B5EF4-FFF2-40B4-BE49-F238E27FC236}">
                  <a16:creationId xmlns:a16="http://schemas.microsoft.com/office/drawing/2014/main" id="{BCF3748E-D2B9-4A8C-A08A-A9F8C0749500}"/>
                </a:ext>
              </a:extLst>
            </p:cNvPr>
            <p:cNvSpPr/>
            <p:nvPr/>
          </p:nvSpPr>
          <p:spPr>
            <a:xfrm>
              <a:off x="3462700" y="225364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41" name="Oval 191">
              <a:extLst>
                <a:ext uri="{FF2B5EF4-FFF2-40B4-BE49-F238E27FC236}">
                  <a16:creationId xmlns:a16="http://schemas.microsoft.com/office/drawing/2014/main" id="{9A7B4552-8FAD-47CE-908B-3004DA21A0BF}"/>
                </a:ext>
              </a:extLst>
            </p:cNvPr>
            <p:cNvSpPr/>
            <p:nvPr/>
          </p:nvSpPr>
          <p:spPr>
            <a:xfrm>
              <a:off x="3545827" y="225364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42" name="Oval 192">
              <a:extLst>
                <a:ext uri="{FF2B5EF4-FFF2-40B4-BE49-F238E27FC236}">
                  <a16:creationId xmlns:a16="http://schemas.microsoft.com/office/drawing/2014/main" id="{C52F6054-ED93-496F-8062-58542337E2EC}"/>
                </a:ext>
              </a:extLst>
            </p:cNvPr>
            <p:cNvSpPr/>
            <p:nvPr/>
          </p:nvSpPr>
          <p:spPr>
            <a:xfrm>
              <a:off x="3212059"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43" name="Oval 193">
              <a:extLst>
                <a:ext uri="{FF2B5EF4-FFF2-40B4-BE49-F238E27FC236}">
                  <a16:creationId xmlns:a16="http://schemas.microsoft.com/office/drawing/2014/main" id="{C06C4FDB-A662-499F-B5CD-55ECA8ABF386}"/>
                </a:ext>
              </a:extLst>
            </p:cNvPr>
            <p:cNvSpPr/>
            <p:nvPr/>
          </p:nvSpPr>
          <p:spPr>
            <a:xfrm>
              <a:off x="3136489"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44" name="Oval 194">
              <a:extLst>
                <a:ext uri="{FF2B5EF4-FFF2-40B4-BE49-F238E27FC236}">
                  <a16:creationId xmlns:a16="http://schemas.microsoft.com/office/drawing/2014/main" id="{70761684-4A01-495E-BF60-A6FDD2A90AA0}"/>
                </a:ext>
              </a:extLst>
            </p:cNvPr>
            <p:cNvSpPr/>
            <p:nvPr/>
          </p:nvSpPr>
          <p:spPr>
            <a:xfrm>
              <a:off x="3060919"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45" name="Oval 195">
              <a:extLst>
                <a:ext uri="{FF2B5EF4-FFF2-40B4-BE49-F238E27FC236}">
                  <a16:creationId xmlns:a16="http://schemas.microsoft.com/office/drawing/2014/main" id="{6A128F4D-206F-4988-83DC-938C31CB8460}"/>
                </a:ext>
              </a:extLst>
            </p:cNvPr>
            <p:cNvSpPr/>
            <p:nvPr/>
          </p:nvSpPr>
          <p:spPr>
            <a:xfrm>
              <a:off x="3620137"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46" name="Oval 196">
              <a:extLst>
                <a:ext uri="{FF2B5EF4-FFF2-40B4-BE49-F238E27FC236}">
                  <a16:creationId xmlns:a16="http://schemas.microsoft.com/office/drawing/2014/main" id="{10DCC026-79DF-47E6-8F0E-43F5C9B03EEB}"/>
                </a:ext>
              </a:extLst>
            </p:cNvPr>
            <p:cNvSpPr/>
            <p:nvPr/>
          </p:nvSpPr>
          <p:spPr>
            <a:xfrm>
              <a:off x="3703264"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47" name="Oval 197">
              <a:extLst>
                <a:ext uri="{FF2B5EF4-FFF2-40B4-BE49-F238E27FC236}">
                  <a16:creationId xmlns:a16="http://schemas.microsoft.com/office/drawing/2014/main" id="{01E8991E-C846-4E1E-97F3-2CE313CA3733}"/>
                </a:ext>
              </a:extLst>
            </p:cNvPr>
            <p:cNvSpPr/>
            <p:nvPr/>
          </p:nvSpPr>
          <p:spPr>
            <a:xfrm>
              <a:off x="3778834"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48" name="Oval 198">
              <a:extLst>
                <a:ext uri="{FF2B5EF4-FFF2-40B4-BE49-F238E27FC236}">
                  <a16:creationId xmlns:a16="http://schemas.microsoft.com/office/drawing/2014/main" id="{110AB11F-E44B-4397-9049-EEC5C212138E}"/>
                </a:ext>
              </a:extLst>
            </p:cNvPr>
            <p:cNvSpPr/>
            <p:nvPr/>
          </p:nvSpPr>
          <p:spPr>
            <a:xfrm>
              <a:off x="3861961"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49" name="Oval 199">
              <a:extLst>
                <a:ext uri="{FF2B5EF4-FFF2-40B4-BE49-F238E27FC236}">
                  <a16:creationId xmlns:a16="http://schemas.microsoft.com/office/drawing/2014/main" id="{4926B89B-FDD6-4CE9-BD65-E222BEFC2BAC}"/>
                </a:ext>
              </a:extLst>
            </p:cNvPr>
            <p:cNvSpPr/>
            <p:nvPr/>
          </p:nvSpPr>
          <p:spPr>
            <a:xfrm>
              <a:off x="3929974"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50" name="Oval 200">
              <a:extLst>
                <a:ext uri="{FF2B5EF4-FFF2-40B4-BE49-F238E27FC236}">
                  <a16:creationId xmlns:a16="http://schemas.microsoft.com/office/drawing/2014/main" id="{15378851-7CFF-41E2-9A70-5E08B2DAB3B2}"/>
                </a:ext>
              </a:extLst>
            </p:cNvPr>
            <p:cNvSpPr/>
            <p:nvPr/>
          </p:nvSpPr>
          <p:spPr>
            <a:xfrm>
              <a:off x="2992906" y="2252381"/>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51" name="Oval 201">
              <a:extLst>
                <a:ext uri="{FF2B5EF4-FFF2-40B4-BE49-F238E27FC236}">
                  <a16:creationId xmlns:a16="http://schemas.microsoft.com/office/drawing/2014/main" id="{E1336840-1003-46F4-9EC9-2EA51D5B47B0}"/>
                </a:ext>
              </a:extLst>
            </p:cNvPr>
            <p:cNvSpPr/>
            <p:nvPr/>
          </p:nvSpPr>
          <p:spPr>
            <a:xfrm>
              <a:off x="4010598" y="2251903"/>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52" name="Oval 202">
              <a:extLst>
                <a:ext uri="{FF2B5EF4-FFF2-40B4-BE49-F238E27FC236}">
                  <a16:creationId xmlns:a16="http://schemas.microsoft.com/office/drawing/2014/main" id="{A0EF45BF-5CB4-4962-B0F4-C17DC2ED3831}"/>
                </a:ext>
              </a:extLst>
            </p:cNvPr>
            <p:cNvSpPr/>
            <p:nvPr/>
          </p:nvSpPr>
          <p:spPr>
            <a:xfrm>
              <a:off x="3206085" y="245729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53" name="Oval 203">
              <a:extLst>
                <a:ext uri="{FF2B5EF4-FFF2-40B4-BE49-F238E27FC236}">
                  <a16:creationId xmlns:a16="http://schemas.microsoft.com/office/drawing/2014/main" id="{DABBF8D6-C9B2-4DD5-B37F-AEA9DF95D2BE}"/>
                </a:ext>
              </a:extLst>
            </p:cNvPr>
            <p:cNvSpPr/>
            <p:nvPr/>
          </p:nvSpPr>
          <p:spPr>
            <a:xfrm>
              <a:off x="3298029" y="24585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54" name="Oval 204">
              <a:extLst>
                <a:ext uri="{FF2B5EF4-FFF2-40B4-BE49-F238E27FC236}">
                  <a16:creationId xmlns:a16="http://schemas.microsoft.com/office/drawing/2014/main" id="{0DFC0642-2913-4970-ABD0-77CAF3018A60}"/>
                </a:ext>
              </a:extLst>
            </p:cNvPr>
            <p:cNvSpPr/>
            <p:nvPr/>
          </p:nvSpPr>
          <p:spPr>
            <a:xfrm>
              <a:off x="3388713" y="24585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55" name="Oval 205">
              <a:extLst>
                <a:ext uri="{FF2B5EF4-FFF2-40B4-BE49-F238E27FC236}">
                  <a16:creationId xmlns:a16="http://schemas.microsoft.com/office/drawing/2014/main" id="{5F94BE5F-7E0E-4BED-873F-EA9160EECCD1}"/>
                </a:ext>
              </a:extLst>
            </p:cNvPr>
            <p:cNvSpPr/>
            <p:nvPr/>
          </p:nvSpPr>
          <p:spPr>
            <a:xfrm>
              <a:off x="3479397" y="24585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56" name="Oval 206">
              <a:extLst>
                <a:ext uri="{FF2B5EF4-FFF2-40B4-BE49-F238E27FC236}">
                  <a16:creationId xmlns:a16="http://schemas.microsoft.com/office/drawing/2014/main" id="{047724A6-880B-4C4A-86CC-A299C608A547}"/>
                </a:ext>
              </a:extLst>
            </p:cNvPr>
            <p:cNvSpPr/>
            <p:nvPr/>
          </p:nvSpPr>
          <p:spPr>
            <a:xfrm>
              <a:off x="3570081" y="245855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57" name="Oval 207">
              <a:extLst>
                <a:ext uri="{FF2B5EF4-FFF2-40B4-BE49-F238E27FC236}">
                  <a16:creationId xmlns:a16="http://schemas.microsoft.com/office/drawing/2014/main" id="{831C5051-F8CA-446B-BC6A-FD289C4460F6}"/>
                </a:ext>
              </a:extLst>
            </p:cNvPr>
            <p:cNvSpPr/>
            <p:nvPr/>
          </p:nvSpPr>
          <p:spPr>
            <a:xfrm>
              <a:off x="3654468" y="2452259"/>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58" name="Oval 208">
              <a:extLst>
                <a:ext uri="{FF2B5EF4-FFF2-40B4-BE49-F238E27FC236}">
                  <a16:creationId xmlns:a16="http://schemas.microsoft.com/office/drawing/2014/main" id="{09974E05-207E-4B27-8EDB-F392828FD95B}"/>
                </a:ext>
              </a:extLst>
            </p:cNvPr>
            <p:cNvSpPr/>
            <p:nvPr/>
          </p:nvSpPr>
          <p:spPr>
            <a:xfrm>
              <a:off x="3745152" y="2452259"/>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59" name="Oval 209">
              <a:extLst>
                <a:ext uri="{FF2B5EF4-FFF2-40B4-BE49-F238E27FC236}">
                  <a16:creationId xmlns:a16="http://schemas.microsoft.com/office/drawing/2014/main" id="{DEF6D9A7-1150-46BA-8D7F-25BBAAA2F25C}"/>
                </a:ext>
              </a:extLst>
            </p:cNvPr>
            <p:cNvSpPr/>
            <p:nvPr/>
          </p:nvSpPr>
          <p:spPr>
            <a:xfrm>
              <a:off x="3843393" y="2452259"/>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60" name="Oval 210">
              <a:extLst>
                <a:ext uri="{FF2B5EF4-FFF2-40B4-BE49-F238E27FC236}">
                  <a16:creationId xmlns:a16="http://schemas.microsoft.com/office/drawing/2014/main" id="{B39E7A2D-32A9-4ED8-AA73-D5296EF7E702}"/>
                </a:ext>
              </a:extLst>
            </p:cNvPr>
            <p:cNvSpPr/>
            <p:nvPr/>
          </p:nvSpPr>
          <p:spPr>
            <a:xfrm>
              <a:off x="3110685" y="2460178"/>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61" name="Oval 211">
              <a:extLst>
                <a:ext uri="{FF2B5EF4-FFF2-40B4-BE49-F238E27FC236}">
                  <a16:creationId xmlns:a16="http://schemas.microsoft.com/office/drawing/2014/main" id="{D9CDF878-72FC-4B53-8491-430FEC7C1578}"/>
                </a:ext>
              </a:extLst>
            </p:cNvPr>
            <p:cNvSpPr/>
            <p:nvPr/>
          </p:nvSpPr>
          <p:spPr>
            <a:xfrm>
              <a:off x="3023580" y="2459816"/>
              <a:ext cx="89999"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200">
                <a:solidFill>
                  <a:schemeClr val="tx2"/>
                </a:solidFill>
              </a:endParaRPr>
            </a:p>
          </p:txBody>
        </p:sp>
        <p:sp>
          <p:nvSpPr>
            <p:cNvPr id="62" name="Oval 212">
              <a:extLst>
                <a:ext uri="{FF2B5EF4-FFF2-40B4-BE49-F238E27FC236}">
                  <a16:creationId xmlns:a16="http://schemas.microsoft.com/office/drawing/2014/main" id="{7B9DF5BE-D649-42A4-9D4E-13FA98CEBAEE}"/>
                </a:ext>
              </a:extLst>
            </p:cNvPr>
            <p:cNvSpPr/>
            <p:nvPr/>
          </p:nvSpPr>
          <p:spPr>
            <a:xfrm>
              <a:off x="3784549" y="2675691"/>
              <a:ext cx="101638"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63" name="Oval 213">
              <a:extLst>
                <a:ext uri="{FF2B5EF4-FFF2-40B4-BE49-F238E27FC236}">
                  <a16:creationId xmlns:a16="http://schemas.microsoft.com/office/drawing/2014/main" id="{B53968D7-841E-4B73-A415-D5539F01D54F}"/>
                </a:ext>
              </a:extLst>
            </p:cNvPr>
            <p:cNvSpPr/>
            <p:nvPr/>
          </p:nvSpPr>
          <p:spPr>
            <a:xfrm>
              <a:off x="3905461" y="2675691"/>
              <a:ext cx="101638"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sp>
          <p:nvSpPr>
            <p:cNvPr id="64" name="Oval 214">
              <a:extLst>
                <a:ext uri="{FF2B5EF4-FFF2-40B4-BE49-F238E27FC236}">
                  <a16:creationId xmlns:a16="http://schemas.microsoft.com/office/drawing/2014/main" id="{3BC920D2-F3A6-43F7-93E0-C11851A5832C}"/>
                </a:ext>
              </a:extLst>
            </p:cNvPr>
            <p:cNvSpPr/>
            <p:nvPr/>
          </p:nvSpPr>
          <p:spPr>
            <a:xfrm>
              <a:off x="3462924" y="1218106"/>
              <a:ext cx="90000" cy="9000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600">
                <a:solidFill>
                  <a:schemeClr val="tx2"/>
                </a:solidFill>
              </a:endParaRPr>
            </a:p>
          </p:txBody>
        </p:sp>
      </p:grpSp>
      <p:sp>
        <p:nvSpPr>
          <p:cNvPr id="157" name="Text Box 116">
            <a:extLst>
              <a:ext uri="{FF2B5EF4-FFF2-40B4-BE49-F238E27FC236}">
                <a16:creationId xmlns:a16="http://schemas.microsoft.com/office/drawing/2014/main" id="{C3F17724-955B-4FB5-89AE-6C6B146571DE}"/>
              </a:ext>
            </a:extLst>
          </p:cNvPr>
          <p:cNvSpPr txBox="1">
            <a:spLocks noChangeArrowheads="1"/>
          </p:cNvSpPr>
          <p:nvPr/>
        </p:nvSpPr>
        <p:spPr bwMode="auto">
          <a:xfrm>
            <a:off x="4590904" y="3448619"/>
            <a:ext cx="860330" cy="307777"/>
          </a:xfrm>
          <a:prstGeom prst="rect">
            <a:avLst/>
          </a:prstGeom>
          <a:noFill/>
          <a:ln w="9525">
            <a:noFill/>
            <a:miter lim="800000"/>
            <a:headEnd/>
            <a:tailEnd/>
          </a:ln>
          <a:effectLst/>
        </p:spPr>
        <p:txBody>
          <a:bodyPr wrap="square">
            <a:spAutoFit/>
          </a:bodyPr>
          <a:lstStyle/>
          <a:p>
            <a:pPr algn="ctr">
              <a:spcBef>
                <a:spcPct val="50000"/>
              </a:spcBef>
            </a:pPr>
            <a:r>
              <a:rPr lang="en-US" sz="1400" i="1" dirty="0">
                <a:cs typeface="Arial" charset="0"/>
              </a:rPr>
              <a:t>(9/2</a:t>
            </a:r>
            <a:r>
              <a:rPr lang="en-US" sz="1400" i="1" baseline="30000" dirty="0">
                <a:cs typeface="Arial" charset="0"/>
              </a:rPr>
              <a:t>+</a:t>
            </a:r>
            <a:r>
              <a:rPr lang="en-US" sz="1400" i="1" dirty="0">
                <a:cs typeface="Arial" charset="0"/>
              </a:rPr>
              <a:t>)</a:t>
            </a:r>
          </a:p>
        </p:txBody>
      </p:sp>
      <p:sp>
        <p:nvSpPr>
          <p:cNvPr id="158" name="Rectangle 308">
            <a:extLst>
              <a:ext uri="{FF2B5EF4-FFF2-40B4-BE49-F238E27FC236}">
                <a16:creationId xmlns:a16="http://schemas.microsoft.com/office/drawing/2014/main" id="{0BEDEAC5-89B4-4021-BDDD-2E7B3E6F8AA7}"/>
              </a:ext>
            </a:extLst>
          </p:cNvPr>
          <p:cNvSpPr/>
          <p:nvPr/>
        </p:nvSpPr>
        <p:spPr>
          <a:xfrm>
            <a:off x="806747" y="4749720"/>
            <a:ext cx="3439515" cy="923330"/>
          </a:xfrm>
          <a:prstGeom prst="rect">
            <a:avLst/>
          </a:prstGeom>
        </p:spPr>
        <p:txBody>
          <a:bodyPr wrap="square">
            <a:spAutoFit/>
          </a:bodyPr>
          <a:lstStyle/>
          <a:p>
            <a:r>
              <a:rPr lang="it-IT" baseline="30000" dirty="0">
                <a:solidFill>
                  <a:srgbClr val="000000"/>
                </a:solidFill>
                <a:cs typeface="Arial" charset="0"/>
              </a:rPr>
              <a:t>211</a:t>
            </a:r>
            <a:r>
              <a:rPr lang="it-IT" dirty="0">
                <a:solidFill>
                  <a:srgbClr val="000000"/>
                </a:solidFill>
                <a:cs typeface="Arial" charset="0"/>
              </a:rPr>
              <a:t>Tl </a:t>
            </a:r>
            <a:r>
              <a:rPr lang="en-US" i="1" dirty="0">
                <a:cs typeface="Arial" charset="0"/>
              </a:rPr>
              <a:t>t</a:t>
            </a:r>
            <a:r>
              <a:rPr lang="en-US" i="1" baseline="-25000" dirty="0">
                <a:cs typeface="Arial" charset="0"/>
              </a:rPr>
              <a:t>1/2</a:t>
            </a:r>
            <a:r>
              <a:rPr lang="en-US" i="1" dirty="0">
                <a:cs typeface="Arial" charset="0"/>
              </a:rPr>
              <a:t>=88 s  </a:t>
            </a:r>
            <a:r>
              <a:rPr lang="en-US" i="1" dirty="0">
                <a:cs typeface="Arial" charset="0"/>
                <a:sym typeface="Wingdings" panose="05000000000000000000" pitchFamily="2" charset="2"/>
              </a:rPr>
              <a:t> 50% uncertainty</a:t>
            </a:r>
          </a:p>
          <a:p>
            <a:r>
              <a:rPr lang="it-IT" baseline="30000" dirty="0">
                <a:solidFill>
                  <a:srgbClr val="000000"/>
                </a:solidFill>
                <a:cs typeface="Arial" charset="0"/>
              </a:rPr>
              <a:t>212</a:t>
            </a:r>
            <a:r>
              <a:rPr lang="it-IT" dirty="0">
                <a:solidFill>
                  <a:srgbClr val="000000"/>
                </a:solidFill>
                <a:cs typeface="Arial" charset="0"/>
              </a:rPr>
              <a:t>Tl </a:t>
            </a:r>
            <a:r>
              <a:rPr lang="en-US" i="1" dirty="0">
                <a:cs typeface="Arial" charset="0"/>
              </a:rPr>
              <a:t>t</a:t>
            </a:r>
            <a:r>
              <a:rPr lang="en-US" i="1" baseline="-25000" dirty="0">
                <a:cs typeface="Arial" charset="0"/>
              </a:rPr>
              <a:t>1/2</a:t>
            </a:r>
            <a:r>
              <a:rPr lang="en-US" i="1" dirty="0">
                <a:cs typeface="Arial" charset="0"/>
              </a:rPr>
              <a:t>=96 s  </a:t>
            </a:r>
            <a:r>
              <a:rPr lang="en-US" i="1" dirty="0">
                <a:cs typeface="Arial" charset="0"/>
                <a:sym typeface="Wingdings" panose="05000000000000000000" pitchFamily="2" charset="2"/>
              </a:rPr>
              <a:t> 50% uncertainty</a:t>
            </a:r>
          </a:p>
          <a:p>
            <a:r>
              <a:rPr lang="it-IT" baseline="30000" dirty="0">
                <a:solidFill>
                  <a:srgbClr val="000000"/>
                </a:solidFill>
                <a:cs typeface="Arial" charset="0"/>
              </a:rPr>
              <a:t>213</a:t>
            </a:r>
            <a:r>
              <a:rPr lang="it-IT" dirty="0">
                <a:solidFill>
                  <a:srgbClr val="000000"/>
                </a:solidFill>
                <a:cs typeface="Arial" charset="0"/>
              </a:rPr>
              <a:t>Tl </a:t>
            </a:r>
            <a:r>
              <a:rPr lang="en-US" i="1" dirty="0">
                <a:cs typeface="Arial" charset="0"/>
              </a:rPr>
              <a:t>t</a:t>
            </a:r>
            <a:r>
              <a:rPr lang="en-US" i="1" baseline="-25000" dirty="0">
                <a:cs typeface="Arial" charset="0"/>
              </a:rPr>
              <a:t>1/2</a:t>
            </a:r>
            <a:r>
              <a:rPr lang="en-US" i="1" dirty="0">
                <a:cs typeface="Arial" charset="0"/>
              </a:rPr>
              <a:t>=46 s  </a:t>
            </a:r>
            <a:r>
              <a:rPr lang="en-US" i="1" dirty="0">
                <a:cs typeface="Arial" charset="0"/>
                <a:sym typeface="Wingdings" panose="05000000000000000000" pitchFamily="2" charset="2"/>
              </a:rPr>
              <a:t> 100% uncertainty</a:t>
            </a:r>
          </a:p>
        </p:txBody>
      </p:sp>
      <p:sp>
        <p:nvSpPr>
          <p:cNvPr id="159" name="TextBox 309">
            <a:extLst>
              <a:ext uri="{FF2B5EF4-FFF2-40B4-BE49-F238E27FC236}">
                <a16:creationId xmlns:a16="http://schemas.microsoft.com/office/drawing/2014/main" id="{6323656E-68D4-4407-8749-0EFF51CE2DD7}"/>
              </a:ext>
            </a:extLst>
          </p:cNvPr>
          <p:cNvSpPr txBox="1"/>
          <p:nvPr/>
        </p:nvSpPr>
        <p:spPr>
          <a:xfrm>
            <a:off x="4905755" y="4665875"/>
            <a:ext cx="3674754" cy="1077218"/>
          </a:xfrm>
          <a:prstGeom prst="rect">
            <a:avLst/>
          </a:prstGeom>
          <a:noFill/>
        </p:spPr>
        <p:txBody>
          <a:bodyPr wrap="square" rtlCol="0">
            <a:spAutoFit/>
          </a:bodyPr>
          <a:lstStyle/>
          <a:p>
            <a:r>
              <a:rPr lang="en-US" sz="1600" dirty="0"/>
              <a:t>The </a:t>
            </a:r>
            <a:r>
              <a:rPr lang="en-US" sz="1600" dirty="0">
                <a:sym typeface="Symbol"/>
              </a:rPr>
              <a:t>-decay would be dominated by h</a:t>
            </a:r>
            <a:r>
              <a:rPr lang="en-US" sz="1600" dirty="0"/>
              <a:t>igh energy Gamow-Teller transitions from partially occupied neutron shells </a:t>
            </a:r>
            <a:r>
              <a:rPr lang="en-US" sz="1600" dirty="0">
                <a:sym typeface="Symbol"/>
              </a:rPr>
              <a:t>3d</a:t>
            </a:r>
            <a:r>
              <a:rPr lang="en-US" sz="1600" baseline="-25000" dirty="0">
                <a:sym typeface="Symbol"/>
              </a:rPr>
              <a:t>5/2</a:t>
            </a:r>
            <a:r>
              <a:rPr lang="en-US" sz="1600" dirty="0">
                <a:sym typeface="Symbol"/>
              </a:rPr>
              <a:t> or 4s</a:t>
            </a:r>
            <a:r>
              <a:rPr lang="en-US" sz="1600" baseline="-25000" dirty="0">
                <a:sym typeface="Symbol"/>
              </a:rPr>
              <a:t>1/2</a:t>
            </a:r>
            <a:r>
              <a:rPr lang="en-US" sz="1600" dirty="0"/>
              <a:t> above </a:t>
            </a:r>
            <a:r>
              <a:rPr lang="en-US" sz="1600" dirty="0">
                <a:sym typeface="Symbol"/>
              </a:rPr>
              <a:t>g</a:t>
            </a:r>
            <a:r>
              <a:rPr lang="en-US" sz="1600" baseline="-25000" dirty="0">
                <a:sym typeface="Symbol"/>
              </a:rPr>
              <a:t>9/2</a:t>
            </a:r>
            <a:r>
              <a:rPr lang="en-US" sz="1600" dirty="0">
                <a:sym typeface="Symbol"/>
              </a:rPr>
              <a:t> </a:t>
            </a:r>
            <a:endParaRPr lang="en-US" sz="1600" dirty="0"/>
          </a:p>
        </p:txBody>
      </p:sp>
      <p:sp>
        <p:nvSpPr>
          <p:cNvPr id="160" name="Rectangle 310">
            <a:extLst>
              <a:ext uri="{FF2B5EF4-FFF2-40B4-BE49-F238E27FC236}">
                <a16:creationId xmlns:a16="http://schemas.microsoft.com/office/drawing/2014/main" id="{58DE1540-A84D-4688-8316-C9E27237303C}"/>
              </a:ext>
            </a:extLst>
          </p:cNvPr>
          <p:cNvSpPr/>
          <p:nvPr/>
        </p:nvSpPr>
        <p:spPr>
          <a:xfrm>
            <a:off x="742268" y="5972704"/>
            <a:ext cx="3975914" cy="523220"/>
          </a:xfrm>
          <a:prstGeom prst="rect">
            <a:avLst/>
          </a:prstGeom>
        </p:spPr>
        <p:txBody>
          <a:bodyPr wrap="square">
            <a:spAutoFit/>
          </a:bodyPr>
          <a:lstStyle/>
          <a:p>
            <a:r>
              <a:rPr lang="en-US" sz="1400" dirty="0">
                <a:solidFill>
                  <a:srgbClr val="C00000"/>
                </a:solidFill>
              </a:rPr>
              <a:t>State-of-the-art models used in r-process calculations underestimate the experimental results</a:t>
            </a:r>
          </a:p>
        </p:txBody>
      </p:sp>
      <p:sp>
        <p:nvSpPr>
          <p:cNvPr id="161" name="Rectangle 158">
            <a:extLst>
              <a:ext uri="{FF2B5EF4-FFF2-40B4-BE49-F238E27FC236}">
                <a16:creationId xmlns:a16="http://schemas.microsoft.com/office/drawing/2014/main" id="{C8A58488-B200-48A3-9D5F-8BE4CDF0926F}"/>
              </a:ext>
            </a:extLst>
          </p:cNvPr>
          <p:cNvSpPr/>
          <p:nvPr/>
        </p:nvSpPr>
        <p:spPr>
          <a:xfrm>
            <a:off x="4838045" y="5867491"/>
            <a:ext cx="3975914" cy="523220"/>
          </a:xfrm>
          <a:prstGeom prst="rect">
            <a:avLst/>
          </a:prstGeom>
        </p:spPr>
        <p:txBody>
          <a:bodyPr wrap="square">
            <a:spAutoFit/>
          </a:bodyPr>
          <a:lstStyle/>
          <a:p>
            <a:r>
              <a:rPr lang="en-US" sz="1400" dirty="0">
                <a:solidFill>
                  <a:srgbClr val="C00000"/>
                </a:solidFill>
              </a:rPr>
              <a:t>Low-lysing states in the daughter </a:t>
            </a:r>
            <a:r>
              <a:rPr lang="en-US" sz="1400" dirty="0" err="1">
                <a:solidFill>
                  <a:srgbClr val="C00000"/>
                </a:solidFill>
              </a:rPr>
              <a:t>Pb</a:t>
            </a:r>
            <a:r>
              <a:rPr lang="en-US" sz="1400" dirty="0">
                <a:solidFill>
                  <a:srgbClr val="C00000"/>
                </a:solidFill>
              </a:rPr>
              <a:t> can be populated and studied.</a:t>
            </a:r>
          </a:p>
        </p:txBody>
      </p:sp>
      <p:pic>
        <p:nvPicPr>
          <p:cNvPr id="1026" name="Picture 2">
            <a:extLst>
              <a:ext uri="{FF2B5EF4-FFF2-40B4-BE49-F238E27FC236}">
                <a16:creationId xmlns:a16="http://schemas.microsoft.com/office/drawing/2014/main" id="{13DF921C-0D36-44C2-87E5-409BAABD11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76286" y="3182494"/>
            <a:ext cx="3582363" cy="3613310"/>
          </a:xfrm>
          <a:prstGeom prst="rect">
            <a:avLst/>
          </a:prstGeom>
          <a:noFill/>
          <a:extLst>
            <a:ext uri="{909E8E84-426E-40DD-AFC4-6F175D3DCCD1}">
              <a14:hiddenFill xmlns:a14="http://schemas.microsoft.com/office/drawing/2010/main">
                <a:solidFill>
                  <a:srgbClr val="FFFFFF"/>
                </a:solidFill>
              </a14:hiddenFill>
            </a:ext>
          </a:extLst>
        </p:spPr>
      </p:pic>
      <p:sp>
        <p:nvSpPr>
          <p:cNvPr id="163" name="Text Box 1027">
            <a:extLst>
              <a:ext uri="{FF2B5EF4-FFF2-40B4-BE49-F238E27FC236}">
                <a16:creationId xmlns:a16="http://schemas.microsoft.com/office/drawing/2014/main" id="{D0DA5C5D-F2C9-4484-9D6A-81A816E2DAA1}"/>
              </a:ext>
            </a:extLst>
          </p:cNvPr>
          <p:cNvSpPr txBox="1">
            <a:spLocks noChangeArrowheads="1"/>
          </p:cNvSpPr>
          <p:nvPr/>
        </p:nvSpPr>
        <p:spPr bwMode="auto">
          <a:xfrm>
            <a:off x="9224383" y="2871656"/>
            <a:ext cx="280828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r>
              <a:rPr lang="en-GB" sz="900" i="1" noProof="1">
                <a:latin typeface="Calibri" pitchFamily="32" charset="0"/>
                <a:cs typeface="Segoe UI" pitchFamily="34" charset="0"/>
              </a:rPr>
              <a:t>G. Benzoni et al., Phys. Lett. B715 (2012) 293</a:t>
            </a:r>
          </a:p>
        </p:txBody>
      </p:sp>
    </p:spTree>
    <p:extLst>
      <p:ext uri="{BB962C8B-B14F-4D97-AF65-F5344CB8AC3E}">
        <p14:creationId xmlns:p14="http://schemas.microsoft.com/office/powerpoint/2010/main" val="2154170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027">
            <a:extLst>
              <a:ext uri="{FF2B5EF4-FFF2-40B4-BE49-F238E27FC236}">
                <a16:creationId xmlns:a16="http://schemas.microsoft.com/office/drawing/2014/main" id="{F8EFC237-9B60-4AFB-8E3B-76E0076ED5F5}"/>
              </a:ext>
            </a:extLst>
          </p:cNvPr>
          <p:cNvSpPr txBox="1">
            <a:spLocks noChangeArrowheads="1"/>
          </p:cNvSpPr>
          <p:nvPr/>
        </p:nvSpPr>
        <p:spPr bwMode="auto">
          <a:xfrm>
            <a:off x="675452" y="5521795"/>
            <a:ext cx="236095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r>
              <a:rPr lang="en-US" sz="900" i="1" noProof="1">
                <a:latin typeface="Calibri" pitchFamily="32" charset="0"/>
                <a:cs typeface="Segoe UI" pitchFamily="34" charset="0"/>
              </a:rPr>
              <a:t>G.J. Lane et al., Phys. Lett. B 606 (2005) 34</a:t>
            </a:r>
            <a:endParaRPr lang="en-GB" sz="900" i="1" noProof="1">
              <a:latin typeface="Calibri" pitchFamily="32" charset="0"/>
              <a:cs typeface="Segoe UI" pitchFamily="34" charset="0"/>
            </a:endParaRPr>
          </a:p>
        </p:txBody>
      </p:sp>
      <p:sp>
        <p:nvSpPr>
          <p:cNvPr id="5" name="CasellaDiTesto 1">
            <a:extLst>
              <a:ext uri="{FF2B5EF4-FFF2-40B4-BE49-F238E27FC236}">
                <a16:creationId xmlns:a16="http://schemas.microsoft.com/office/drawing/2014/main" id="{CECE260A-77A9-481F-8F8E-0BF246EE1FAF}"/>
              </a:ext>
            </a:extLst>
          </p:cNvPr>
          <p:cNvSpPr txBox="1"/>
          <p:nvPr/>
        </p:nvSpPr>
        <p:spPr>
          <a:xfrm>
            <a:off x="3198840" y="105099"/>
            <a:ext cx="6002504" cy="523220"/>
          </a:xfrm>
          <a:prstGeom prst="rect">
            <a:avLst/>
          </a:prstGeom>
          <a:noFill/>
        </p:spPr>
        <p:txBody>
          <a:bodyPr wrap="square">
            <a:spAutoFit/>
          </a:bodyPr>
          <a:lstStyle/>
          <a:p>
            <a:pPr>
              <a:defRPr/>
            </a:pPr>
            <a:r>
              <a:rPr lang="it-IT" sz="2800" b="0" dirty="0" err="1">
                <a:ln w="10541" cmpd="sng">
                  <a:noFill/>
                  <a:prstDash val="solid"/>
                </a:ln>
                <a:solidFill>
                  <a:srgbClr val="000099"/>
                </a:solidFill>
                <a:latin typeface="Arial Rounded MT Bold"/>
                <a:ea typeface="+mn-ea"/>
                <a:cs typeface="Arial Rounded MT Bold"/>
                <a:sym typeface="Symbol"/>
              </a:rPr>
              <a:t>What</a:t>
            </a:r>
            <a:r>
              <a:rPr lang="it-IT" sz="2800" b="0" dirty="0">
                <a:ln w="10541" cmpd="sng">
                  <a:noFill/>
                  <a:prstDash val="solid"/>
                </a:ln>
                <a:solidFill>
                  <a:srgbClr val="000099"/>
                </a:solidFill>
                <a:latin typeface="Arial Rounded MT Bold"/>
                <a:ea typeface="+mn-ea"/>
                <a:cs typeface="Arial Rounded MT Bold"/>
                <a:sym typeface="Symbol"/>
              </a:rPr>
              <a:t> </a:t>
            </a:r>
            <a:r>
              <a:rPr lang="it-IT" sz="2800" b="0" dirty="0" err="1">
                <a:ln w="10541" cmpd="sng">
                  <a:noFill/>
                  <a:prstDash val="solid"/>
                </a:ln>
                <a:solidFill>
                  <a:srgbClr val="000099"/>
                </a:solidFill>
                <a:latin typeface="Arial Rounded MT Bold"/>
                <a:ea typeface="+mn-ea"/>
                <a:cs typeface="Arial Rounded MT Bold"/>
                <a:sym typeface="Symbol"/>
              </a:rPr>
              <a:t>is</a:t>
            </a:r>
            <a:r>
              <a:rPr lang="it-IT" sz="2800" b="0" dirty="0">
                <a:ln w="10541" cmpd="sng">
                  <a:noFill/>
                  <a:prstDash val="solid"/>
                </a:ln>
                <a:solidFill>
                  <a:srgbClr val="000099"/>
                </a:solidFill>
                <a:latin typeface="Arial Rounded MT Bold"/>
                <a:ea typeface="+mn-ea"/>
                <a:cs typeface="Arial Rounded MT Bold"/>
                <a:sym typeface="Symbol"/>
              </a:rPr>
              <a:t> the situation in </a:t>
            </a:r>
            <a:r>
              <a:rPr lang="it-IT" sz="2800" b="0" baseline="30000" dirty="0">
                <a:ln w="10541" cmpd="sng">
                  <a:noFill/>
                  <a:prstDash val="solid"/>
                </a:ln>
                <a:solidFill>
                  <a:srgbClr val="000099"/>
                </a:solidFill>
                <a:latin typeface="Arial Rounded MT Bold"/>
                <a:ea typeface="+mn-ea"/>
                <a:cs typeface="Arial Rounded MT Bold"/>
                <a:sym typeface="Symbol"/>
              </a:rPr>
              <a:t>213</a:t>
            </a:r>
            <a:r>
              <a:rPr lang="it-IT" sz="2800" dirty="0">
                <a:ln w="10541" cmpd="sng">
                  <a:noFill/>
                  <a:prstDash val="solid"/>
                </a:ln>
                <a:solidFill>
                  <a:srgbClr val="000099"/>
                </a:solidFill>
                <a:latin typeface="Arial Rounded MT Bold"/>
                <a:cs typeface="Arial Rounded MT Bold"/>
                <a:sym typeface="Symbol"/>
              </a:rPr>
              <a:t>Pb ?</a:t>
            </a:r>
            <a:endParaRPr lang="it-IT" sz="2800" b="0" baseline="30000" dirty="0">
              <a:ln w="10541" cmpd="sng">
                <a:noFill/>
                <a:prstDash val="solid"/>
              </a:ln>
              <a:solidFill>
                <a:srgbClr val="000099"/>
              </a:solidFill>
              <a:effectLst>
                <a:outerShdw blurRad="38100" dist="38100" dir="2700000" algn="tl">
                  <a:srgbClr val="000000"/>
                </a:outerShdw>
              </a:effectLst>
              <a:latin typeface="Arial Rounded MT Bold"/>
              <a:ea typeface="+mn-ea"/>
              <a:cs typeface="Arial Rounded MT Bold"/>
            </a:endParaRPr>
          </a:p>
        </p:txBody>
      </p:sp>
      <p:sp>
        <p:nvSpPr>
          <p:cNvPr id="6" name="Rectangle 162">
            <a:extLst>
              <a:ext uri="{FF2B5EF4-FFF2-40B4-BE49-F238E27FC236}">
                <a16:creationId xmlns:a16="http://schemas.microsoft.com/office/drawing/2014/main" id="{90DF8253-D79A-484B-AAF6-70A2E0A336FD}"/>
              </a:ext>
            </a:extLst>
          </p:cNvPr>
          <p:cNvSpPr/>
          <p:nvPr/>
        </p:nvSpPr>
        <p:spPr>
          <a:xfrm>
            <a:off x="2910916" y="5752627"/>
            <a:ext cx="7071284" cy="738664"/>
          </a:xfrm>
          <a:prstGeom prst="rect">
            <a:avLst/>
          </a:prstGeom>
        </p:spPr>
        <p:txBody>
          <a:bodyPr wrap="square">
            <a:spAutoFit/>
          </a:bodyPr>
          <a:lstStyle/>
          <a:p>
            <a:pPr marL="285750" indent="-285750">
              <a:buFontTx/>
              <a:buChar char="-"/>
            </a:pPr>
            <a:r>
              <a:rPr lang="it-IT" sz="1400" dirty="0">
                <a:solidFill>
                  <a:srgbClr val="000000"/>
                </a:solidFill>
                <a:cs typeface="Arial" charset="0"/>
              </a:rPr>
              <a:t>No experimental evidence of short-lived isomeric decay;</a:t>
            </a:r>
          </a:p>
          <a:p>
            <a:pPr marL="285750" indent="-285750">
              <a:buFontTx/>
              <a:buChar char="-"/>
            </a:pPr>
            <a:r>
              <a:rPr lang="it-IT" sz="1400" dirty="0">
                <a:solidFill>
                  <a:srgbClr val="000000"/>
                </a:solidFill>
                <a:cs typeface="Arial" charset="0"/>
              </a:rPr>
              <a:t>If (27/2)</a:t>
            </a:r>
            <a:r>
              <a:rPr lang="it-IT" sz="1400" baseline="30000" dirty="0">
                <a:solidFill>
                  <a:srgbClr val="000000"/>
                </a:solidFill>
                <a:cs typeface="Arial" charset="0"/>
              </a:rPr>
              <a:t>+ </a:t>
            </a:r>
            <a:r>
              <a:rPr lang="it-IT" sz="1400" dirty="0">
                <a:solidFill>
                  <a:srgbClr val="000000"/>
                </a:solidFill>
                <a:cs typeface="Arial" charset="0"/>
              </a:rPr>
              <a:t>moves below (23/2)</a:t>
            </a:r>
            <a:r>
              <a:rPr lang="it-IT" sz="1400" baseline="30000" dirty="0">
                <a:solidFill>
                  <a:srgbClr val="000000"/>
                </a:solidFill>
                <a:cs typeface="Arial" charset="0"/>
              </a:rPr>
              <a:t>+</a:t>
            </a:r>
            <a:r>
              <a:rPr lang="it-IT" sz="1400" dirty="0">
                <a:solidFill>
                  <a:srgbClr val="000000"/>
                </a:solidFill>
                <a:cs typeface="Arial" charset="0"/>
              </a:rPr>
              <a:t> </a:t>
            </a:r>
            <a:r>
              <a:rPr lang="it-IT" sz="1400" dirty="0">
                <a:solidFill>
                  <a:srgbClr val="000000"/>
                </a:solidFill>
                <a:cs typeface="Arial" charset="0"/>
                <a:sym typeface="Wingdings" panose="05000000000000000000" pitchFamily="2" charset="2"/>
              </a:rPr>
              <a:t></a:t>
            </a:r>
            <a:r>
              <a:rPr lang="it-IT" sz="1400" dirty="0">
                <a:solidFill>
                  <a:srgbClr val="000000"/>
                </a:solidFill>
                <a:cs typeface="Arial" charset="0"/>
              </a:rPr>
              <a:t>SPIN TRAP </a:t>
            </a:r>
            <a:r>
              <a:rPr lang="it-IT" sz="1400" dirty="0">
                <a:solidFill>
                  <a:srgbClr val="000000"/>
                </a:solidFill>
                <a:cs typeface="Arial" charset="0"/>
                <a:sym typeface="Wingdings" panose="05000000000000000000" pitchFamily="2" charset="2"/>
              </a:rPr>
              <a:t> Long living isomers in </a:t>
            </a:r>
            <a:r>
              <a:rPr lang="it-IT" sz="1400" baseline="30000" dirty="0">
                <a:solidFill>
                  <a:srgbClr val="000000"/>
                </a:solidFill>
                <a:cs typeface="Arial" charset="0"/>
                <a:sym typeface="Wingdings" panose="05000000000000000000" pitchFamily="2" charset="2"/>
              </a:rPr>
              <a:t>213</a:t>
            </a:r>
            <a:r>
              <a:rPr lang="it-IT" sz="1400" dirty="0">
                <a:solidFill>
                  <a:srgbClr val="000000"/>
                </a:solidFill>
                <a:cs typeface="Arial" charset="0"/>
                <a:sym typeface="Wingdings" panose="05000000000000000000" pitchFamily="2" charset="2"/>
              </a:rPr>
              <a:t>Pb ???</a:t>
            </a:r>
          </a:p>
          <a:p>
            <a:pPr marL="285750" indent="-285750">
              <a:buFontTx/>
              <a:buChar char="-"/>
            </a:pPr>
            <a:r>
              <a:rPr lang="it-IT" sz="1400" dirty="0" err="1">
                <a:solidFill>
                  <a:srgbClr val="000000"/>
                </a:solidFill>
                <a:cs typeface="Arial" charset="0"/>
                <a:sym typeface="Wingdings" panose="05000000000000000000" pitchFamily="2" charset="2"/>
              </a:rPr>
              <a:t>Observed</a:t>
            </a:r>
            <a:r>
              <a:rPr lang="it-IT" sz="1400" dirty="0">
                <a:solidFill>
                  <a:srgbClr val="000000"/>
                </a:solidFill>
                <a:cs typeface="Arial" charset="0"/>
                <a:sym typeface="Wingdings" panose="05000000000000000000" pitchFamily="2" charset="2"/>
              </a:rPr>
              <a:t> </a:t>
            </a:r>
            <a:r>
              <a:rPr lang="it-IT" sz="1400" dirty="0" err="1">
                <a:solidFill>
                  <a:srgbClr val="000000"/>
                </a:solidFill>
                <a:cs typeface="Arial" charset="0"/>
                <a:sym typeface="Wingdings" panose="05000000000000000000" pitchFamily="2" charset="2"/>
              </a:rPr>
              <a:t>structure</a:t>
            </a:r>
            <a:r>
              <a:rPr lang="it-IT" sz="1400" dirty="0">
                <a:solidFill>
                  <a:srgbClr val="000000"/>
                </a:solidFill>
                <a:cs typeface="Arial" charset="0"/>
                <a:sym typeface="Wingdings" panose="05000000000000000000" pitchFamily="2" charset="2"/>
              </a:rPr>
              <a:t> </a:t>
            </a:r>
            <a:r>
              <a:rPr lang="it-IT" sz="1400" dirty="0" err="1">
                <a:solidFill>
                  <a:srgbClr val="000000"/>
                </a:solidFill>
                <a:cs typeface="Arial" charset="0"/>
                <a:sym typeface="Wingdings" panose="05000000000000000000" pitchFamily="2" charset="2"/>
              </a:rPr>
              <a:t>is</a:t>
            </a:r>
            <a:r>
              <a:rPr lang="it-IT" sz="1400" dirty="0">
                <a:solidFill>
                  <a:srgbClr val="000000"/>
                </a:solidFill>
                <a:cs typeface="Arial" charset="0"/>
                <a:sym typeface="Wingdings" panose="05000000000000000000" pitchFamily="2" charset="2"/>
              </a:rPr>
              <a:t>  </a:t>
            </a:r>
            <a:r>
              <a:rPr lang="it-IT" sz="1400" dirty="0" err="1">
                <a:solidFill>
                  <a:srgbClr val="000000"/>
                </a:solidFill>
                <a:cs typeface="Arial" charset="0"/>
                <a:sym typeface="Wingdings" panose="05000000000000000000" pitchFamily="2" charset="2"/>
              </a:rPr>
              <a:t>at</a:t>
            </a:r>
            <a:r>
              <a:rPr lang="it-IT" sz="1400" dirty="0">
                <a:solidFill>
                  <a:srgbClr val="000000"/>
                </a:solidFill>
                <a:cs typeface="Arial" charset="0"/>
                <a:sym typeface="Wingdings" panose="05000000000000000000" pitchFamily="2" charset="2"/>
              </a:rPr>
              <a:t> </a:t>
            </a:r>
            <a:r>
              <a:rPr lang="it-IT" sz="1400" dirty="0" err="1">
                <a:solidFill>
                  <a:srgbClr val="000000"/>
                </a:solidFill>
                <a:cs typeface="Arial" charset="0"/>
                <a:sym typeface="Wingdings" panose="05000000000000000000" pitchFamily="2" charset="2"/>
              </a:rPr>
              <a:t>variance</a:t>
            </a:r>
            <a:r>
              <a:rPr lang="it-IT" sz="1400" dirty="0">
                <a:solidFill>
                  <a:srgbClr val="000000"/>
                </a:solidFill>
                <a:cs typeface="Arial" charset="0"/>
                <a:sym typeface="Wingdings" panose="05000000000000000000" pitchFamily="2" charset="2"/>
              </a:rPr>
              <a:t> with </a:t>
            </a:r>
            <a:r>
              <a:rPr lang="it-IT" sz="1400" baseline="30000" dirty="0">
                <a:solidFill>
                  <a:srgbClr val="000000"/>
                </a:solidFill>
                <a:cs typeface="Arial" charset="0"/>
                <a:sym typeface="Wingdings" panose="05000000000000000000" pitchFamily="2" charset="2"/>
              </a:rPr>
              <a:t>211</a:t>
            </a:r>
            <a:r>
              <a:rPr lang="it-IT" sz="1400" dirty="0">
                <a:solidFill>
                  <a:srgbClr val="000000"/>
                </a:solidFill>
                <a:cs typeface="Arial" charset="0"/>
                <a:sym typeface="Wingdings" panose="05000000000000000000" pitchFamily="2" charset="2"/>
              </a:rPr>
              <a:t>Pb</a:t>
            </a:r>
            <a:endParaRPr lang="it-IT" sz="1400" dirty="0">
              <a:solidFill>
                <a:srgbClr val="000000"/>
              </a:solidFill>
              <a:cs typeface="Arial" charset="0"/>
            </a:endParaRPr>
          </a:p>
        </p:txBody>
      </p:sp>
      <p:grpSp>
        <p:nvGrpSpPr>
          <p:cNvPr id="7" name="Group 3">
            <a:extLst>
              <a:ext uri="{FF2B5EF4-FFF2-40B4-BE49-F238E27FC236}">
                <a16:creationId xmlns:a16="http://schemas.microsoft.com/office/drawing/2014/main" id="{93393DB8-0A47-43C4-9C18-AFCD5D754CE8}"/>
              </a:ext>
            </a:extLst>
          </p:cNvPr>
          <p:cNvGrpSpPr/>
          <p:nvPr/>
        </p:nvGrpSpPr>
        <p:grpSpPr>
          <a:xfrm>
            <a:off x="983786" y="792493"/>
            <a:ext cx="3600000" cy="4544641"/>
            <a:chOff x="1062374" y="604563"/>
            <a:chExt cx="3600000" cy="4544641"/>
          </a:xfrm>
        </p:grpSpPr>
        <p:pic>
          <p:nvPicPr>
            <p:cNvPr id="8" name="Picture 1">
              <a:extLst>
                <a:ext uri="{FF2B5EF4-FFF2-40B4-BE49-F238E27FC236}">
                  <a16:creationId xmlns:a16="http://schemas.microsoft.com/office/drawing/2014/main" id="{DE972804-54E0-4005-BAB0-4218E0A6FCE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2374" y="604563"/>
              <a:ext cx="3600000" cy="4544641"/>
            </a:xfrm>
            <a:prstGeom prst="rect">
              <a:avLst/>
            </a:prstGeom>
          </p:spPr>
        </p:pic>
        <p:sp>
          <p:nvSpPr>
            <p:cNvPr id="9" name="Rectangle 2">
              <a:extLst>
                <a:ext uri="{FF2B5EF4-FFF2-40B4-BE49-F238E27FC236}">
                  <a16:creationId xmlns:a16="http://schemas.microsoft.com/office/drawing/2014/main" id="{608A6546-419A-4619-B087-67B3778502D7}"/>
                </a:ext>
              </a:extLst>
            </p:cNvPr>
            <p:cNvSpPr/>
            <p:nvPr/>
          </p:nvSpPr>
          <p:spPr>
            <a:xfrm>
              <a:off x="1062374" y="3377990"/>
              <a:ext cx="2292945" cy="44586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1" name="Immagine 10">
            <a:extLst>
              <a:ext uri="{FF2B5EF4-FFF2-40B4-BE49-F238E27FC236}">
                <a16:creationId xmlns:a16="http://schemas.microsoft.com/office/drawing/2014/main" id="{E23BDB3C-E5BE-4CB5-B9EF-93EA2B91D54B}"/>
              </a:ext>
            </a:extLst>
          </p:cNvPr>
          <p:cNvPicPr>
            <a:picLocks noChangeAspect="1"/>
          </p:cNvPicPr>
          <p:nvPr/>
        </p:nvPicPr>
        <p:blipFill rotWithShape="1">
          <a:blip r:embed="rId3">
            <a:extLst>
              <a:ext uri="{28A0092B-C50C-407E-A947-70E740481C1C}">
                <a14:useLocalDpi xmlns:a14="http://schemas.microsoft.com/office/drawing/2010/main" val="0"/>
              </a:ext>
            </a:extLst>
          </a:blip>
          <a:srcRect l="1511" t="2503" r="1301" b="1858"/>
          <a:stretch/>
        </p:blipFill>
        <p:spPr>
          <a:xfrm>
            <a:off x="5091926" y="3201327"/>
            <a:ext cx="4890274" cy="2484642"/>
          </a:xfrm>
          <a:prstGeom prst="rect">
            <a:avLst/>
          </a:prstGeom>
        </p:spPr>
      </p:pic>
      <p:pic>
        <p:nvPicPr>
          <p:cNvPr id="13" name="Immagine 12">
            <a:extLst>
              <a:ext uri="{FF2B5EF4-FFF2-40B4-BE49-F238E27FC236}">
                <a16:creationId xmlns:a16="http://schemas.microsoft.com/office/drawing/2014/main" id="{A1DC4499-8C54-4674-8679-C0554951FC92}"/>
              </a:ext>
            </a:extLst>
          </p:cNvPr>
          <p:cNvPicPr>
            <a:picLocks noChangeAspect="1"/>
          </p:cNvPicPr>
          <p:nvPr/>
        </p:nvPicPr>
        <p:blipFill rotWithShape="1">
          <a:blip r:embed="rId4">
            <a:extLst>
              <a:ext uri="{28A0092B-C50C-407E-A947-70E740481C1C}">
                <a14:useLocalDpi xmlns:a14="http://schemas.microsoft.com/office/drawing/2010/main" val="0"/>
              </a:ext>
            </a:extLst>
          </a:blip>
          <a:srcRect l="1563" t="5167" r="2072" b="1056"/>
          <a:stretch/>
        </p:blipFill>
        <p:spPr>
          <a:xfrm>
            <a:off x="4932342" y="792493"/>
            <a:ext cx="5049858" cy="2397980"/>
          </a:xfrm>
          <a:prstGeom prst="rect">
            <a:avLst/>
          </a:prstGeom>
        </p:spPr>
      </p:pic>
      <p:sp>
        <p:nvSpPr>
          <p:cNvPr id="14" name="Text Box 1027">
            <a:extLst>
              <a:ext uri="{FF2B5EF4-FFF2-40B4-BE49-F238E27FC236}">
                <a16:creationId xmlns:a16="http://schemas.microsoft.com/office/drawing/2014/main" id="{143FC7B4-C023-41BA-ADB4-204F230F6585}"/>
              </a:ext>
            </a:extLst>
          </p:cNvPr>
          <p:cNvSpPr txBox="1">
            <a:spLocks noChangeArrowheads="1"/>
          </p:cNvSpPr>
          <p:nvPr/>
        </p:nvSpPr>
        <p:spPr bwMode="auto">
          <a:xfrm>
            <a:off x="5629455" y="992015"/>
            <a:ext cx="23609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r>
              <a:rPr lang="en-US" sz="900" i="1" noProof="1">
                <a:latin typeface="Calibri" pitchFamily="32" charset="0"/>
                <a:cs typeface="Segoe UI" pitchFamily="34" charset="0"/>
              </a:rPr>
              <a:t>J.J. Valiente Dobon, A. Gottardo et al., to be submitted</a:t>
            </a:r>
            <a:endParaRPr lang="en-GB" sz="900" i="1" noProof="1">
              <a:latin typeface="Calibri" pitchFamily="32" charset="0"/>
              <a:cs typeface="Segoe UI" pitchFamily="34" charset="0"/>
            </a:endParaRPr>
          </a:p>
        </p:txBody>
      </p:sp>
      <p:sp>
        <p:nvSpPr>
          <p:cNvPr id="15" name="Rettangolo 14">
            <a:extLst>
              <a:ext uri="{FF2B5EF4-FFF2-40B4-BE49-F238E27FC236}">
                <a16:creationId xmlns:a16="http://schemas.microsoft.com/office/drawing/2014/main" id="{9FBCD520-EF78-4509-A54C-BB6E04F29C8E}"/>
              </a:ext>
            </a:extLst>
          </p:cNvPr>
          <p:cNvSpPr/>
          <p:nvPr/>
        </p:nvSpPr>
        <p:spPr>
          <a:xfrm>
            <a:off x="10153651" y="1172260"/>
            <a:ext cx="1752600" cy="1169551"/>
          </a:xfrm>
          <a:prstGeom prst="rect">
            <a:avLst/>
          </a:prstGeom>
        </p:spPr>
        <p:txBody>
          <a:bodyPr wrap="square">
            <a:spAutoFit/>
          </a:bodyPr>
          <a:lstStyle/>
          <a:p>
            <a:r>
              <a:rPr lang="it-IT" sz="1400" dirty="0">
                <a:latin typeface="Helvetica" panose="020B0604020202020204" pitchFamily="34" charset="0"/>
                <a:cs typeface="Helvetica" panose="020B0604020202020204" pitchFamily="34" charset="0"/>
              </a:rPr>
              <a:t>A. I. Morales et al. </a:t>
            </a:r>
            <a:r>
              <a:rPr lang="it-IT" sz="1400" dirty="0" err="1">
                <a:latin typeface="Helvetica" panose="020B0604020202020204" pitchFamily="34" charset="0"/>
                <a:cs typeface="Helvetica" panose="020B0604020202020204" pitchFamily="34" charset="0"/>
              </a:rPr>
              <a:t>Phys</a:t>
            </a:r>
            <a:r>
              <a:rPr lang="it-IT" sz="1400" dirty="0">
                <a:latin typeface="Helvetica" panose="020B0604020202020204" pitchFamily="34" charset="0"/>
                <a:cs typeface="Helvetica" panose="020B0604020202020204" pitchFamily="34" charset="0"/>
              </a:rPr>
              <a:t>. Rev. C 89, 014324 (2014):</a:t>
            </a:r>
          </a:p>
          <a:p>
            <a:r>
              <a:rPr lang="it-IT" sz="1400" dirty="0">
                <a:latin typeface="Helvetica" panose="020B0604020202020204" pitchFamily="34" charset="0"/>
                <a:cs typeface="Helvetica" panose="020B0604020202020204" pitchFamily="34" charset="0"/>
              </a:rPr>
              <a:t>675 </a:t>
            </a:r>
            <a:r>
              <a:rPr lang="it-IT" sz="1400" dirty="0" err="1">
                <a:latin typeface="Helvetica" panose="020B0604020202020204" pitchFamily="34" charset="0"/>
                <a:cs typeface="Helvetica" panose="020B0604020202020204" pitchFamily="34" charset="0"/>
              </a:rPr>
              <a:t>keV</a:t>
            </a:r>
            <a:r>
              <a:rPr lang="it-IT" sz="1400" dirty="0">
                <a:latin typeface="Helvetica" panose="020B0604020202020204" pitchFamily="34" charset="0"/>
                <a:cs typeface="Helvetica" panose="020B0604020202020204" pitchFamily="34" charset="0"/>
              </a:rPr>
              <a:t> line from </a:t>
            </a:r>
          </a:p>
          <a:p>
            <a:r>
              <a:rPr lang="it-IT" sz="1400" dirty="0">
                <a:latin typeface="Helvetica" panose="020B0604020202020204" pitchFamily="34" charset="0"/>
                <a:cs typeface="Helvetica" panose="020B0604020202020204" pitchFamily="34" charset="0"/>
              </a:rPr>
              <a:t>213Tl </a:t>
            </a:r>
            <a:r>
              <a:rPr lang="it-IT" sz="1400" dirty="0" err="1">
                <a:latin typeface="Helvetica" panose="020B0604020202020204" pitchFamily="34" charset="0"/>
                <a:cs typeface="Helvetica" panose="020B0604020202020204" pitchFamily="34" charset="0"/>
              </a:rPr>
              <a:t>decay</a:t>
            </a:r>
            <a:endParaRPr lang="it-IT" sz="14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537303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C91BAF90-4348-8148-9B92-5B34046B1BDE}"/>
              </a:ext>
            </a:extLst>
          </p:cNvPr>
          <p:cNvCxnSpPr>
            <a:cxnSpLocks/>
          </p:cNvCxnSpPr>
          <p:nvPr/>
        </p:nvCxnSpPr>
        <p:spPr>
          <a:xfrm>
            <a:off x="1223682" y="5701553"/>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5F42F20-72F9-CB4D-8993-3C6D1F7128C7}"/>
              </a:ext>
            </a:extLst>
          </p:cNvPr>
          <p:cNvCxnSpPr>
            <a:cxnSpLocks/>
          </p:cNvCxnSpPr>
          <p:nvPr/>
        </p:nvCxnSpPr>
        <p:spPr>
          <a:xfrm>
            <a:off x="1223682" y="4217895"/>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4D65C6B-AEC0-D24E-9634-53D3DF5E9248}"/>
              </a:ext>
            </a:extLst>
          </p:cNvPr>
          <p:cNvCxnSpPr>
            <a:cxnSpLocks/>
          </p:cNvCxnSpPr>
          <p:nvPr/>
        </p:nvCxnSpPr>
        <p:spPr>
          <a:xfrm>
            <a:off x="1223682" y="3451412"/>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02055D1-1A74-9B46-9A80-015CF12C7070}"/>
              </a:ext>
            </a:extLst>
          </p:cNvPr>
          <p:cNvCxnSpPr>
            <a:cxnSpLocks/>
          </p:cNvCxnSpPr>
          <p:nvPr/>
        </p:nvCxnSpPr>
        <p:spPr>
          <a:xfrm>
            <a:off x="1223682" y="2985247"/>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72259201-58D3-5D4B-AFCF-3BED3F7095D2}"/>
              </a:ext>
            </a:extLst>
          </p:cNvPr>
          <p:cNvCxnSpPr>
            <a:cxnSpLocks/>
          </p:cNvCxnSpPr>
          <p:nvPr/>
        </p:nvCxnSpPr>
        <p:spPr>
          <a:xfrm>
            <a:off x="4119282" y="3231777"/>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BB2C1D9-5B08-CA4F-9AF7-5ADC86FAA3DC}"/>
              </a:ext>
            </a:extLst>
          </p:cNvPr>
          <p:cNvSpPr txBox="1"/>
          <p:nvPr/>
        </p:nvSpPr>
        <p:spPr>
          <a:xfrm>
            <a:off x="5661209" y="3062500"/>
            <a:ext cx="699248" cy="584775"/>
          </a:xfrm>
          <a:prstGeom prst="rect">
            <a:avLst/>
          </a:prstGeom>
          <a:noFill/>
        </p:spPr>
        <p:txBody>
          <a:bodyPr wrap="square" rtlCol="0">
            <a:spAutoFit/>
          </a:bodyPr>
          <a:lstStyle/>
          <a:p>
            <a:r>
              <a:rPr lang="it-IT" sz="1600" dirty="0"/>
              <a:t>??? 15/2</a:t>
            </a:r>
            <a:r>
              <a:rPr lang="it-IT" sz="1600" baseline="30000" dirty="0"/>
              <a:t>- </a:t>
            </a:r>
            <a:endParaRPr lang="it-IT" sz="1600" dirty="0"/>
          </a:p>
        </p:txBody>
      </p:sp>
      <p:sp>
        <p:nvSpPr>
          <p:cNvPr id="12" name="TextBox 11">
            <a:extLst>
              <a:ext uri="{FF2B5EF4-FFF2-40B4-BE49-F238E27FC236}">
                <a16:creationId xmlns:a16="http://schemas.microsoft.com/office/drawing/2014/main" id="{BB548EC5-C5D9-F340-8B02-6708C6A3068C}"/>
              </a:ext>
            </a:extLst>
          </p:cNvPr>
          <p:cNvSpPr txBox="1"/>
          <p:nvPr/>
        </p:nvSpPr>
        <p:spPr>
          <a:xfrm>
            <a:off x="2649070" y="5532276"/>
            <a:ext cx="578224" cy="338554"/>
          </a:xfrm>
          <a:prstGeom prst="rect">
            <a:avLst/>
          </a:prstGeom>
          <a:noFill/>
        </p:spPr>
        <p:txBody>
          <a:bodyPr wrap="square" rtlCol="0">
            <a:spAutoFit/>
          </a:bodyPr>
          <a:lstStyle/>
          <a:p>
            <a:r>
              <a:rPr lang="it-IT" sz="1600" dirty="0"/>
              <a:t>9/2</a:t>
            </a:r>
            <a:r>
              <a:rPr lang="it-IT" sz="1600" baseline="30000" dirty="0"/>
              <a:t>+</a:t>
            </a:r>
            <a:endParaRPr lang="it-IT" sz="1600" dirty="0"/>
          </a:p>
        </p:txBody>
      </p:sp>
      <p:sp>
        <p:nvSpPr>
          <p:cNvPr id="13" name="TextBox 12">
            <a:extLst>
              <a:ext uri="{FF2B5EF4-FFF2-40B4-BE49-F238E27FC236}">
                <a16:creationId xmlns:a16="http://schemas.microsoft.com/office/drawing/2014/main" id="{E54C63A2-BD25-0E44-83F6-B47FADD66CF1}"/>
              </a:ext>
            </a:extLst>
          </p:cNvPr>
          <p:cNvSpPr txBox="1"/>
          <p:nvPr/>
        </p:nvSpPr>
        <p:spPr>
          <a:xfrm>
            <a:off x="2653553" y="2815970"/>
            <a:ext cx="667871" cy="338554"/>
          </a:xfrm>
          <a:prstGeom prst="rect">
            <a:avLst/>
          </a:prstGeom>
          <a:noFill/>
        </p:spPr>
        <p:txBody>
          <a:bodyPr wrap="square" rtlCol="0">
            <a:spAutoFit/>
          </a:bodyPr>
          <a:lstStyle/>
          <a:p>
            <a:r>
              <a:rPr lang="it-IT" sz="1600" dirty="0"/>
              <a:t>21/2</a:t>
            </a:r>
            <a:r>
              <a:rPr lang="it-IT" sz="1600" baseline="30000" dirty="0"/>
              <a:t>+</a:t>
            </a:r>
            <a:endParaRPr lang="it-IT" sz="1600" dirty="0"/>
          </a:p>
        </p:txBody>
      </p:sp>
      <p:sp>
        <p:nvSpPr>
          <p:cNvPr id="14" name="TextBox 13">
            <a:extLst>
              <a:ext uri="{FF2B5EF4-FFF2-40B4-BE49-F238E27FC236}">
                <a16:creationId xmlns:a16="http://schemas.microsoft.com/office/drawing/2014/main" id="{2C4B4CF2-E685-A749-9388-342B5BB154BB}"/>
              </a:ext>
            </a:extLst>
          </p:cNvPr>
          <p:cNvSpPr txBox="1"/>
          <p:nvPr/>
        </p:nvSpPr>
        <p:spPr>
          <a:xfrm>
            <a:off x="2649070" y="3306789"/>
            <a:ext cx="672354" cy="338554"/>
          </a:xfrm>
          <a:prstGeom prst="rect">
            <a:avLst/>
          </a:prstGeom>
          <a:noFill/>
        </p:spPr>
        <p:txBody>
          <a:bodyPr wrap="square" rtlCol="0">
            <a:spAutoFit/>
          </a:bodyPr>
          <a:lstStyle/>
          <a:p>
            <a:r>
              <a:rPr lang="it-IT" sz="1600" dirty="0"/>
              <a:t>17/2</a:t>
            </a:r>
            <a:r>
              <a:rPr lang="it-IT" sz="1600" baseline="30000" dirty="0"/>
              <a:t>+</a:t>
            </a:r>
            <a:endParaRPr lang="it-IT" sz="1600" dirty="0"/>
          </a:p>
        </p:txBody>
      </p:sp>
      <p:sp>
        <p:nvSpPr>
          <p:cNvPr id="15" name="TextBox 14">
            <a:extLst>
              <a:ext uri="{FF2B5EF4-FFF2-40B4-BE49-F238E27FC236}">
                <a16:creationId xmlns:a16="http://schemas.microsoft.com/office/drawing/2014/main" id="{34BAFFCD-0935-F24B-AE22-EC4657C30FE2}"/>
              </a:ext>
            </a:extLst>
          </p:cNvPr>
          <p:cNvSpPr txBox="1"/>
          <p:nvPr/>
        </p:nvSpPr>
        <p:spPr>
          <a:xfrm>
            <a:off x="2649070" y="4048618"/>
            <a:ext cx="672354" cy="338554"/>
          </a:xfrm>
          <a:prstGeom prst="rect">
            <a:avLst/>
          </a:prstGeom>
          <a:noFill/>
        </p:spPr>
        <p:txBody>
          <a:bodyPr wrap="square" rtlCol="0">
            <a:spAutoFit/>
          </a:bodyPr>
          <a:lstStyle/>
          <a:p>
            <a:r>
              <a:rPr lang="it-IT" sz="1600" dirty="0"/>
              <a:t>13/2</a:t>
            </a:r>
            <a:r>
              <a:rPr lang="it-IT" sz="1600" baseline="30000" dirty="0"/>
              <a:t>+</a:t>
            </a:r>
            <a:endParaRPr lang="it-IT" sz="1600" dirty="0"/>
          </a:p>
        </p:txBody>
      </p:sp>
      <p:sp>
        <p:nvSpPr>
          <p:cNvPr id="16" name="TextBox 15">
            <a:extLst>
              <a:ext uri="{FF2B5EF4-FFF2-40B4-BE49-F238E27FC236}">
                <a16:creationId xmlns:a16="http://schemas.microsoft.com/office/drawing/2014/main" id="{2CDA32BA-6A6E-F640-9150-D3B93967D907}"/>
              </a:ext>
            </a:extLst>
          </p:cNvPr>
          <p:cNvSpPr txBox="1"/>
          <p:nvPr/>
        </p:nvSpPr>
        <p:spPr>
          <a:xfrm>
            <a:off x="887505" y="5516887"/>
            <a:ext cx="336177" cy="369332"/>
          </a:xfrm>
          <a:prstGeom prst="rect">
            <a:avLst/>
          </a:prstGeom>
          <a:noFill/>
        </p:spPr>
        <p:txBody>
          <a:bodyPr wrap="square" rtlCol="0">
            <a:spAutoFit/>
          </a:bodyPr>
          <a:lstStyle/>
          <a:p>
            <a:r>
              <a:rPr lang="it-IT" dirty="0"/>
              <a:t>0</a:t>
            </a:r>
          </a:p>
        </p:txBody>
      </p:sp>
      <p:sp>
        <p:nvSpPr>
          <p:cNvPr id="17" name="TextBox 16">
            <a:extLst>
              <a:ext uri="{FF2B5EF4-FFF2-40B4-BE49-F238E27FC236}">
                <a16:creationId xmlns:a16="http://schemas.microsoft.com/office/drawing/2014/main" id="{33F28E36-54BC-6F4F-B3AC-31362B717E5E}"/>
              </a:ext>
            </a:extLst>
          </p:cNvPr>
          <p:cNvSpPr txBox="1"/>
          <p:nvPr/>
        </p:nvSpPr>
        <p:spPr>
          <a:xfrm>
            <a:off x="636492" y="4066402"/>
            <a:ext cx="587190" cy="369332"/>
          </a:xfrm>
          <a:prstGeom prst="rect">
            <a:avLst/>
          </a:prstGeom>
          <a:noFill/>
        </p:spPr>
        <p:txBody>
          <a:bodyPr wrap="square" rtlCol="0">
            <a:spAutoFit/>
          </a:bodyPr>
          <a:lstStyle/>
          <a:p>
            <a:r>
              <a:rPr lang="it-IT" dirty="0"/>
              <a:t>772</a:t>
            </a:r>
          </a:p>
        </p:txBody>
      </p:sp>
      <p:sp>
        <p:nvSpPr>
          <p:cNvPr id="18" name="TextBox 17">
            <a:extLst>
              <a:ext uri="{FF2B5EF4-FFF2-40B4-BE49-F238E27FC236}">
                <a16:creationId xmlns:a16="http://schemas.microsoft.com/office/drawing/2014/main" id="{F4B3FA26-6FA3-B944-8C24-28E98AA01502}"/>
              </a:ext>
            </a:extLst>
          </p:cNvPr>
          <p:cNvSpPr txBox="1"/>
          <p:nvPr/>
        </p:nvSpPr>
        <p:spPr>
          <a:xfrm>
            <a:off x="542366" y="3265411"/>
            <a:ext cx="681316" cy="369332"/>
          </a:xfrm>
          <a:prstGeom prst="rect">
            <a:avLst/>
          </a:prstGeom>
          <a:noFill/>
        </p:spPr>
        <p:txBody>
          <a:bodyPr wrap="square" rtlCol="0">
            <a:spAutoFit/>
          </a:bodyPr>
          <a:lstStyle/>
          <a:p>
            <a:r>
              <a:rPr lang="it-IT" dirty="0"/>
              <a:t>1141</a:t>
            </a:r>
          </a:p>
        </p:txBody>
      </p:sp>
      <p:sp>
        <p:nvSpPr>
          <p:cNvPr id="19" name="TextBox 18">
            <a:extLst>
              <a:ext uri="{FF2B5EF4-FFF2-40B4-BE49-F238E27FC236}">
                <a16:creationId xmlns:a16="http://schemas.microsoft.com/office/drawing/2014/main" id="{FC272EB9-C9F4-4D4B-9592-5F0DAA4EC831}"/>
              </a:ext>
            </a:extLst>
          </p:cNvPr>
          <p:cNvSpPr txBox="1"/>
          <p:nvPr/>
        </p:nvSpPr>
        <p:spPr>
          <a:xfrm>
            <a:off x="537883" y="2800581"/>
            <a:ext cx="681316" cy="369332"/>
          </a:xfrm>
          <a:prstGeom prst="rect">
            <a:avLst/>
          </a:prstGeom>
          <a:noFill/>
        </p:spPr>
        <p:txBody>
          <a:bodyPr wrap="square" rtlCol="0">
            <a:spAutoFit/>
          </a:bodyPr>
          <a:lstStyle/>
          <a:p>
            <a:r>
              <a:rPr lang="it-IT" dirty="0"/>
              <a:t>1333</a:t>
            </a:r>
          </a:p>
        </p:txBody>
      </p:sp>
      <p:sp>
        <p:nvSpPr>
          <p:cNvPr id="20" name="TextBox 19">
            <a:extLst>
              <a:ext uri="{FF2B5EF4-FFF2-40B4-BE49-F238E27FC236}">
                <a16:creationId xmlns:a16="http://schemas.microsoft.com/office/drawing/2014/main" id="{3E421B07-788B-284C-8012-7B4D01ACD940}"/>
              </a:ext>
            </a:extLst>
          </p:cNvPr>
          <p:cNvSpPr txBox="1"/>
          <p:nvPr/>
        </p:nvSpPr>
        <p:spPr>
          <a:xfrm>
            <a:off x="3437966" y="3047111"/>
            <a:ext cx="681316" cy="369332"/>
          </a:xfrm>
          <a:prstGeom prst="rect">
            <a:avLst/>
          </a:prstGeom>
          <a:noFill/>
        </p:spPr>
        <p:txBody>
          <a:bodyPr wrap="square" rtlCol="0">
            <a:spAutoFit/>
          </a:bodyPr>
          <a:lstStyle/>
          <a:p>
            <a:r>
              <a:rPr lang="it-IT" dirty="0"/>
              <a:t>1260</a:t>
            </a:r>
          </a:p>
        </p:txBody>
      </p:sp>
      <p:sp>
        <p:nvSpPr>
          <p:cNvPr id="21" name="TextBox 20">
            <a:extLst>
              <a:ext uri="{FF2B5EF4-FFF2-40B4-BE49-F238E27FC236}">
                <a16:creationId xmlns:a16="http://schemas.microsoft.com/office/drawing/2014/main" id="{6C9ECB4F-5FBF-3B41-81B0-34D99CA66C65}"/>
              </a:ext>
            </a:extLst>
          </p:cNvPr>
          <p:cNvSpPr txBox="1"/>
          <p:nvPr/>
        </p:nvSpPr>
        <p:spPr>
          <a:xfrm>
            <a:off x="1322293" y="5886219"/>
            <a:ext cx="1228166" cy="369332"/>
          </a:xfrm>
          <a:prstGeom prst="rect">
            <a:avLst/>
          </a:prstGeom>
          <a:noFill/>
        </p:spPr>
        <p:txBody>
          <a:bodyPr wrap="square" rtlCol="0">
            <a:spAutoFit/>
          </a:bodyPr>
          <a:lstStyle/>
          <a:p>
            <a:r>
              <a:rPr lang="it-IT" baseline="30000" dirty="0"/>
              <a:t>213</a:t>
            </a:r>
            <a:r>
              <a:rPr lang="it-IT" dirty="0"/>
              <a:t>Pb </a:t>
            </a:r>
            <a:r>
              <a:rPr lang="it-IT" dirty="0" err="1"/>
              <a:t>exp</a:t>
            </a:r>
            <a:r>
              <a:rPr lang="it-IT" dirty="0"/>
              <a:t>.</a:t>
            </a:r>
          </a:p>
        </p:txBody>
      </p:sp>
      <p:cxnSp>
        <p:nvCxnSpPr>
          <p:cNvPr id="22" name="Straight Connector 21">
            <a:extLst>
              <a:ext uri="{FF2B5EF4-FFF2-40B4-BE49-F238E27FC236}">
                <a16:creationId xmlns:a16="http://schemas.microsoft.com/office/drawing/2014/main" id="{C08145AE-F775-B842-82CF-F0F63B0FEB72}"/>
              </a:ext>
            </a:extLst>
          </p:cNvPr>
          <p:cNvCxnSpPr>
            <a:cxnSpLocks/>
          </p:cNvCxnSpPr>
          <p:nvPr/>
        </p:nvCxnSpPr>
        <p:spPr>
          <a:xfrm>
            <a:off x="7337614" y="5612958"/>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9F9C29CF-5489-2747-B7FF-7B8C36265228}"/>
              </a:ext>
            </a:extLst>
          </p:cNvPr>
          <p:cNvCxnSpPr>
            <a:cxnSpLocks/>
          </p:cNvCxnSpPr>
          <p:nvPr/>
        </p:nvCxnSpPr>
        <p:spPr>
          <a:xfrm>
            <a:off x="7337614" y="3981383"/>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A04E8C4-CBD4-EC46-83D8-842267519183}"/>
              </a:ext>
            </a:extLst>
          </p:cNvPr>
          <p:cNvCxnSpPr>
            <a:cxnSpLocks/>
          </p:cNvCxnSpPr>
          <p:nvPr/>
        </p:nvCxnSpPr>
        <p:spPr>
          <a:xfrm>
            <a:off x="7337614" y="3658651"/>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7642387-11E5-D744-98AE-0DF5645EEF6A}"/>
              </a:ext>
            </a:extLst>
          </p:cNvPr>
          <p:cNvCxnSpPr>
            <a:cxnSpLocks/>
          </p:cNvCxnSpPr>
          <p:nvPr/>
        </p:nvCxnSpPr>
        <p:spPr>
          <a:xfrm>
            <a:off x="7337614" y="3353850"/>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1EA87DF-7C60-1649-B00B-1C67A6AE6CB3}"/>
              </a:ext>
            </a:extLst>
          </p:cNvPr>
          <p:cNvCxnSpPr>
            <a:cxnSpLocks/>
          </p:cNvCxnSpPr>
          <p:nvPr/>
        </p:nvCxnSpPr>
        <p:spPr>
          <a:xfrm>
            <a:off x="10112191" y="3008712"/>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DA698C6-34FB-6745-A779-1A4B194E8DD5}"/>
              </a:ext>
            </a:extLst>
          </p:cNvPr>
          <p:cNvSpPr txBox="1"/>
          <p:nvPr/>
        </p:nvSpPr>
        <p:spPr>
          <a:xfrm>
            <a:off x="11586882" y="2824815"/>
            <a:ext cx="699248" cy="338554"/>
          </a:xfrm>
          <a:prstGeom prst="rect">
            <a:avLst/>
          </a:prstGeom>
          <a:noFill/>
        </p:spPr>
        <p:txBody>
          <a:bodyPr wrap="square" rtlCol="0">
            <a:spAutoFit/>
          </a:bodyPr>
          <a:lstStyle/>
          <a:p>
            <a:r>
              <a:rPr lang="it-IT" sz="1600" dirty="0"/>
              <a:t>15/2</a:t>
            </a:r>
            <a:r>
              <a:rPr lang="it-IT" sz="1600" baseline="30000" dirty="0"/>
              <a:t>-</a:t>
            </a:r>
            <a:endParaRPr lang="it-IT" sz="1600" dirty="0"/>
          </a:p>
        </p:txBody>
      </p:sp>
      <p:sp>
        <p:nvSpPr>
          <p:cNvPr id="28" name="TextBox 27">
            <a:extLst>
              <a:ext uri="{FF2B5EF4-FFF2-40B4-BE49-F238E27FC236}">
                <a16:creationId xmlns:a16="http://schemas.microsoft.com/office/drawing/2014/main" id="{D8B90C21-7AB3-6A4D-B7B0-D64BB0A93482}"/>
              </a:ext>
            </a:extLst>
          </p:cNvPr>
          <p:cNvSpPr txBox="1"/>
          <p:nvPr/>
        </p:nvSpPr>
        <p:spPr>
          <a:xfrm>
            <a:off x="8763002" y="5443681"/>
            <a:ext cx="578224" cy="338554"/>
          </a:xfrm>
          <a:prstGeom prst="rect">
            <a:avLst/>
          </a:prstGeom>
          <a:noFill/>
        </p:spPr>
        <p:txBody>
          <a:bodyPr wrap="square" rtlCol="0">
            <a:spAutoFit/>
          </a:bodyPr>
          <a:lstStyle/>
          <a:p>
            <a:r>
              <a:rPr lang="it-IT" sz="1600" dirty="0"/>
              <a:t>9/2</a:t>
            </a:r>
            <a:r>
              <a:rPr lang="it-IT" sz="1600" baseline="30000" dirty="0"/>
              <a:t>+</a:t>
            </a:r>
            <a:endParaRPr lang="it-IT" sz="1600" dirty="0"/>
          </a:p>
        </p:txBody>
      </p:sp>
      <p:sp>
        <p:nvSpPr>
          <p:cNvPr id="29" name="TextBox 28">
            <a:extLst>
              <a:ext uri="{FF2B5EF4-FFF2-40B4-BE49-F238E27FC236}">
                <a16:creationId xmlns:a16="http://schemas.microsoft.com/office/drawing/2014/main" id="{3483095C-A07E-DE4F-90A2-6E666EA9A04D}"/>
              </a:ext>
            </a:extLst>
          </p:cNvPr>
          <p:cNvSpPr txBox="1"/>
          <p:nvPr/>
        </p:nvSpPr>
        <p:spPr>
          <a:xfrm>
            <a:off x="8767485" y="3184573"/>
            <a:ext cx="667871" cy="338554"/>
          </a:xfrm>
          <a:prstGeom prst="rect">
            <a:avLst/>
          </a:prstGeom>
          <a:noFill/>
        </p:spPr>
        <p:txBody>
          <a:bodyPr wrap="square" rtlCol="0">
            <a:spAutoFit/>
          </a:bodyPr>
          <a:lstStyle/>
          <a:p>
            <a:r>
              <a:rPr lang="it-IT" sz="1600" dirty="0"/>
              <a:t>21/2</a:t>
            </a:r>
            <a:r>
              <a:rPr lang="it-IT" sz="1600" baseline="30000" dirty="0"/>
              <a:t>+</a:t>
            </a:r>
            <a:endParaRPr lang="it-IT" sz="1600" dirty="0"/>
          </a:p>
        </p:txBody>
      </p:sp>
      <p:sp>
        <p:nvSpPr>
          <p:cNvPr id="30" name="TextBox 29">
            <a:extLst>
              <a:ext uri="{FF2B5EF4-FFF2-40B4-BE49-F238E27FC236}">
                <a16:creationId xmlns:a16="http://schemas.microsoft.com/office/drawing/2014/main" id="{A6639FC2-9347-164B-8F30-A28558E7285D}"/>
              </a:ext>
            </a:extLst>
          </p:cNvPr>
          <p:cNvSpPr txBox="1"/>
          <p:nvPr/>
        </p:nvSpPr>
        <p:spPr>
          <a:xfrm>
            <a:off x="8763002" y="3514028"/>
            <a:ext cx="672354" cy="338554"/>
          </a:xfrm>
          <a:prstGeom prst="rect">
            <a:avLst/>
          </a:prstGeom>
          <a:noFill/>
        </p:spPr>
        <p:txBody>
          <a:bodyPr wrap="square" rtlCol="0">
            <a:spAutoFit/>
          </a:bodyPr>
          <a:lstStyle/>
          <a:p>
            <a:r>
              <a:rPr lang="it-IT" sz="1600" dirty="0"/>
              <a:t>17/2</a:t>
            </a:r>
            <a:r>
              <a:rPr lang="it-IT" sz="1600" baseline="30000" dirty="0"/>
              <a:t>+</a:t>
            </a:r>
            <a:endParaRPr lang="it-IT" sz="1600" dirty="0"/>
          </a:p>
        </p:txBody>
      </p:sp>
      <p:sp>
        <p:nvSpPr>
          <p:cNvPr id="31" name="TextBox 30">
            <a:extLst>
              <a:ext uri="{FF2B5EF4-FFF2-40B4-BE49-F238E27FC236}">
                <a16:creationId xmlns:a16="http://schemas.microsoft.com/office/drawing/2014/main" id="{03AA32A2-80DC-C94A-81B9-C59474A213F9}"/>
              </a:ext>
            </a:extLst>
          </p:cNvPr>
          <p:cNvSpPr txBox="1"/>
          <p:nvPr/>
        </p:nvSpPr>
        <p:spPr>
          <a:xfrm>
            <a:off x="8763002" y="3812106"/>
            <a:ext cx="672354" cy="338554"/>
          </a:xfrm>
          <a:prstGeom prst="rect">
            <a:avLst/>
          </a:prstGeom>
          <a:noFill/>
        </p:spPr>
        <p:txBody>
          <a:bodyPr wrap="square" rtlCol="0">
            <a:spAutoFit/>
          </a:bodyPr>
          <a:lstStyle/>
          <a:p>
            <a:r>
              <a:rPr lang="it-IT" sz="1600" dirty="0"/>
              <a:t>13/2</a:t>
            </a:r>
            <a:r>
              <a:rPr lang="it-IT" sz="1600" baseline="30000" dirty="0"/>
              <a:t>+</a:t>
            </a:r>
            <a:endParaRPr lang="it-IT" sz="1600" dirty="0"/>
          </a:p>
        </p:txBody>
      </p:sp>
      <p:sp>
        <p:nvSpPr>
          <p:cNvPr id="32" name="TextBox 31">
            <a:extLst>
              <a:ext uri="{FF2B5EF4-FFF2-40B4-BE49-F238E27FC236}">
                <a16:creationId xmlns:a16="http://schemas.microsoft.com/office/drawing/2014/main" id="{21CFA3FD-A2FD-3E4D-A36C-883043DC9AC8}"/>
              </a:ext>
            </a:extLst>
          </p:cNvPr>
          <p:cNvSpPr txBox="1"/>
          <p:nvPr/>
        </p:nvSpPr>
        <p:spPr>
          <a:xfrm>
            <a:off x="7001437" y="5428292"/>
            <a:ext cx="336177" cy="369332"/>
          </a:xfrm>
          <a:prstGeom prst="rect">
            <a:avLst/>
          </a:prstGeom>
          <a:noFill/>
        </p:spPr>
        <p:txBody>
          <a:bodyPr wrap="square" rtlCol="0">
            <a:spAutoFit/>
          </a:bodyPr>
          <a:lstStyle/>
          <a:p>
            <a:r>
              <a:rPr lang="it-IT" dirty="0"/>
              <a:t>0</a:t>
            </a:r>
          </a:p>
        </p:txBody>
      </p:sp>
      <p:sp>
        <p:nvSpPr>
          <p:cNvPr id="33" name="TextBox 32">
            <a:extLst>
              <a:ext uri="{FF2B5EF4-FFF2-40B4-BE49-F238E27FC236}">
                <a16:creationId xmlns:a16="http://schemas.microsoft.com/office/drawing/2014/main" id="{75DB5417-8DF5-D741-8456-4878222A0F28}"/>
              </a:ext>
            </a:extLst>
          </p:cNvPr>
          <p:cNvSpPr txBox="1"/>
          <p:nvPr/>
        </p:nvSpPr>
        <p:spPr>
          <a:xfrm>
            <a:off x="6750424" y="3829890"/>
            <a:ext cx="587190" cy="369332"/>
          </a:xfrm>
          <a:prstGeom prst="rect">
            <a:avLst/>
          </a:prstGeom>
          <a:noFill/>
        </p:spPr>
        <p:txBody>
          <a:bodyPr wrap="square" rtlCol="0">
            <a:spAutoFit/>
          </a:bodyPr>
          <a:lstStyle/>
          <a:p>
            <a:r>
              <a:rPr lang="it-IT" dirty="0"/>
              <a:t>804</a:t>
            </a:r>
          </a:p>
        </p:txBody>
      </p:sp>
      <p:sp>
        <p:nvSpPr>
          <p:cNvPr id="34" name="TextBox 33">
            <a:extLst>
              <a:ext uri="{FF2B5EF4-FFF2-40B4-BE49-F238E27FC236}">
                <a16:creationId xmlns:a16="http://schemas.microsoft.com/office/drawing/2014/main" id="{8AE056A2-81C9-C44B-B786-3B83256B0CF0}"/>
              </a:ext>
            </a:extLst>
          </p:cNvPr>
          <p:cNvSpPr txBox="1"/>
          <p:nvPr/>
        </p:nvSpPr>
        <p:spPr>
          <a:xfrm>
            <a:off x="6656298" y="3472650"/>
            <a:ext cx="681316" cy="369332"/>
          </a:xfrm>
          <a:prstGeom prst="rect">
            <a:avLst/>
          </a:prstGeom>
          <a:noFill/>
        </p:spPr>
        <p:txBody>
          <a:bodyPr wrap="square" rtlCol="0">
            <a:spAutoFit/>
          </a:bodyPr>
          <a:lstStyle/>
          <a:p>
            <a:r>
              <a:rPr lang="it-IT" dirty="0"/>
              <a:t>1098</a:t>
            </a:r>
          </a:p>
        </p:txBody>
      </p:sp>
      <p:sp>
        <p:nvSpPr>
          <p:cNvPr id="35" name="TextBox 34">
            <a:extLst>
              <a:ext uri="{FF2B5EF4-FFF2-40B4-BE49-F238E27FC236}">
                <a16:creationId xmlns:a16="http://schemas.microsoft.com/office/drawing/2014/main" id="{57075E43-E21D-984F-95D8-2664C2FE139E}"/>
              </a:ext>
            </a:extLst>
          </p:cNvPr>
          <p:cNvSpPr txBox="1"/>
          <p:nvPr/>
        </p:nvSpPr>
        <p:spPr>
          <a:xfrm>
            <a:off x="6651815" y="3169184"/>
            <a:ext cx="681316" cy="369332"/>
          </a:xfrm>
          <a:prstGeom prst="rect">
            <a:avLst/>
          </a:prstGeom>
          <a:noFill/>
        </p:spPr>
        <p:txBody>
          <a:bodyPr wrap="square" rtlCol="0">
            <a:spAutoFit/>
          </a:bodyPr>
          <a:lstStyle/>
          <a:p>
            <a:r>
              <a:rPr lang="it-IT" dirty="0"/>
              <a:t>1222</a:t>
            </a:r>
          </a:p>
        </p:txBody>
      </p:sp>
      <p:sp>
        <p:nvSpPr>
          <p:cNvPr id="36" name="TextBox 35">
            <a:extLst>
              <a:ext uri="{FF2B5EF4-FFF2-40B4-BE49-F238E27FC236}">
                <a16:creationId xmlns:a16="http://schemas.microsoft.com/office/drawing/2014/main" id="{42F01F84-FA31-9A4B-A8D5-F048080CEBAD}"/>
              </a:ext>
            </a:extLst>
          </p:cNvPr>
          <p:cNvSpPr txBox="1"/>
          <p:nvPr/>
        </p:nvSpPr>
        <p:spPr>
          <a:xfrm>
            <a:off x="9430875" y="2824046"/>
            <a:ext cx="681316" cy="369332"/>
          </a:xfrm>
          <a:prstGeom prst="rect">
            <a:avLst/>
          </a:prstGeom>
          <a:noFill/>
        </p:spPr>
        <p:txBody>
          <a:bodyPr wrap="square" rtlCol="0">
            <a:spAutoFit/>
          </a:bodyPr>
          <a:lstStyle/>
          <a:p>
            <a:r>
              <a:rPr lang="it-IT" dirty="0"/>
              <a:t>1301</a:t>
            </a:r>
          </a:p>
        </p:txBody>
      </p:sp>
      <p:sp>
        <p:nvSpPr>
          <p:cNvPr id="37" name="TextBox 36">
            <a:extLst>
              <a:ext uri="{FF2B5EF4-FFF2-40B4-BE49-F238E27FC236}">
                <a16:creationId xmlns:a16="http://schemas.microsoft.com/office/drawing/2014/main" id="{AD552106-9A44-2F43-A315-2D54683F945B}"/>
              </a:ext>
            </a:extLst>
          </p:cNvPr>
          <p:cNvSpPr txBox="1"/>
          <p:nvPr/>
        </p:nvSpPr>
        <p:spPr>
          <a:xfrm>
            <a:off x="7436225" y="5797624"/>
            <a:ext cx="1228166" cy="369332"/>
          </a:xfrm>
          <a:prstGeom prst="rect">
            <a:avLst/>
          </a:prstGeom>
          <a:noFill/>
        </p:spPr>
        <p:txBody>
          <a:bodyPr wrap="square" rtlCol="0">
            <a:spAutoFit/>
          </a:bodyPr>
          <a:lstStyle/>
          <a:p>
            <a:r>
              <a:rPr lang="it-IT" baseline="30000" dirty="0"/>
              <a:t>213</a:t>
            </a:r>
            <a:r>
              <a:rPr lang="it-IT" dirty="0"/>
              <a:t>Pb </a:t>
            </a:r>
            <a:r>
              <a:rPr lang="it-IT" dirty="0" err="1"/>
              <a:t>theo</a:t>
            </a:r>
            <a:r>
              <a:rPr lang="it-IT" dirty="0"/>
              <a:t>.</a:t>
            </a:r>
          </a:p>
        </p:txBody>
      </p:sp>
      <p:cxnSp>
        <p:nvCxnSpPr>
          <p:cNvPr id="39" name="Straight Arrow Connector 38">
            <a:extLst>
              <a:ext uri="{FF2B5EF4-FFF2-40B4-BE49-F238E27FC236}">
                <a16:creationId xmlns:a16="http://schemas.microsoft.com/office/drawing/2014/main" id="{E99CAC25-1F48-F945-A3E5-9E7686027170}"/>
              </a:ext>
            </a:extLst>
          </p:cNvPr>
          <p:cNvCxnSpPr/>
          <p:nvPr/>
        </p:nvCxnSpPr>
        <p:spPr>
          <a:xfrm>
            <a:off x="1936376" y="4217895"/>
            <a:ext cx="0" cy="14836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80413668-0CBD-5E47-8AA6-FAEDD4E3913F}"/>
              </a:ext>
            </a:extLst>
          </p:cNvPr>
          <p:cNvSpPr txBox="1"/>
          <p:nvPr/>
        </p:nvSpPr>
        <p:spPr>
          <a:xfrm>
            <a:off x="2070846" y="4801048"/>
            <a:ext cx="591670" cy="369332"/>
          </a:xfrm>
          <a:prstGeom prst="rect">
            <a:avLst/>
          </a:prstGeom>
          <a:noFill/>
        </p:spPr>
        <p:txBody>
          <a:bodyPr wrap="square" rtlCol="0">
            <a:spAutoFit/>
          </a:bodyPr>
          <a:lstStyle/>
          <a:p>
            <a:r>
              <a:rPr lang="it-IT" dirty="0"/>
              <a:t>772</a:t>
            </a:r>
          </a:p>
        </p:txBody>
      </p:sp>
      <p:cxnSp>
        <p:nvCxnSpPr>
          <p:cNvPr id="41" name="Straight Arrow Connector 40">
            <a:extLst>
              <a:ext uri="{FF2B5EF4-FFF2-40B4-BE49-F238E27FC236}">
                <a16:creationId xmlns:a16="http://schemas.microsoft.com/office/drawing/2014/main" id="{995990AE-DEED-324F-A05E-68C9210B3131}"/>
              </a:ext>
            </a:extLst>
          </p:cNvPr>
          <p:cNvCxnSpPr>
            <a:cxnSpLocks/>
          </p:cNvCxnSpPr>
          <p:nvPr/>
        </p:nvCxnSpPr>
        <p:spPr>
          <a:xfrm>
            <a:off x="1936376" y="3443502"/>
            <a:ext cx="0" cy="7743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B25D7CDC-C622-1540-AC49-D1314C4B7287}"/>
              </a:ext>
            </a:extLst>
          </p:cNvPr>
          <p:cNvSpPr txBox="1"/>
          <p:nvPr/>
        </p:nvSpPr>
        <p:spPr>
          <a:xfrm>
            <a:off x="2070846" y="3689887"/>
            <a:ext cx="591670" cy="369332"/>
          </a:xfrm>
          <a:prstGeom prst="rect">
            <a:avLst/>
          </a:prstGeom>
          <a:noFill/>
        </p:spPr>
        <p:txBody>
          <a:bodyPr wrap="square" rtlCol="0">
            <a:spAutoFit/>
          </a:bodyPr>
          <a:lstStyle/>
          <a:p>
            <a:r>
              <a:rPr lang="it-IT" dirty="0"/>
              <a:t>369</a:t>
            </a:r>
          </a:p>
        </p:txBody>
      </p:sp>
      <p:sp>
        <p:nvSpPr>
          <p:cNvPr id="44" name="TextBox 43">
            <a:extLst>
              <a:ext uri="{FF2B5EF4-FFF2-40B4-BE49-F238E27FC236}">
                <a16:creationId xmlns:a16="http://schemas.microsoft.com/office/drawing/2014/main" id="{6AB02A21-8882-CD42-B61A-9F6444F305B0}"/>
              </a:ext>
            </a:extLst>
          </p:cNvPr>
          <p:cNvSpPr txBox="1"/>
          <p:nvPr/>
        </p:nvSpPr>
        <p:spPr>
          <a:xfrm>
            <a:off x="2070846" y="3062213"/>
            <a:ext cx="591670" cy="369332"/>
          </a:xfrm>
          <a:prstGeom prst="rect">
            <a:avLst/>
          </a:prstGeom>
          <a:noFill/>
        </p:spPr>
        <p:txBody>
          <a:bodyPr wrap="square" rtlCol="0">
            <a:spAutoFit/>
          </a:bodyPr>
          <a:lstStyle/>
          <a:p>
            <a:r>
              <a:rPr lang="it-IT" dirty="0"/>
              <a:t>192</a:t>
            </a:r>
          </a:p>
        </p:txBody>
      </p:sp>
      <p:cxnSp>
        <p:nvCxnSpPr>
          <p:cNvPr id="45" name="Straight Arrow Connector 44">
            <a:extLst>
              <a:ext uri="{FF2B5EF4-FFF2-40B4-BE49-F238E27FC236}">
                <a16:creationId xmlns:a16="http://schemas.microsoft.com/office/drawing/2014/main" id="{01885228-15FF-1047-BEA9-59CA58007B46}"/>
              </a:ext>
            </a:extLst>
          </p:cNvPr>
          <p:cNvCxnSpPr>
            <a:cxnSpLocks/>
          </p:cNvCxnSpPr>
          <p:nvPr/>
        </p:nvCxnSpPr>
        <p:spPr>
          <a:xfrm>
            <a:off x="1936376" y="2975113"/>
            <a:ext cx="0" cy="46838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C5511061-B1B6-6047-9FFD-775E91C94364}"/>
              </a:ext>
            </a:extLst>
          </p:cNvPr>
          <p:cNvCxnSpPr>
            <a:cxnSpLocks/>
          </p:cNvCxnSpPr>
          <p:nvPr/>
        </p:nvCxnSpPr>
        <p:spPr>
          <a:xfrm flipH="1">
            <a:off x="3536576" y="3227011"/>
            <a:ext cx="1272988" cy="9908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EB57D23B-1D50-FB41-B259-E642970604F1}"/>
              </a:ext>
            </a:extLst>
          </p:cNvPr>
          <p:cNvSpPr txBox="1"/>
          <p:nvPr/>
        </p:nvSpPr>
        <p:spPr>
          <a:xfrm>
            <a:off x="4433046" y="3615341"/>
            <a:ext cx="591670" cy="369332"/>
          </a:xfrm>
          <a:prstGeom prst="rect">
            <a:avLst/>
          </a:prstGeom>
          <a:noFill/>
        </p:spPr>
        <p:txBody>
          <a:bodyPr wrap="square" rtlCol="0">
            <a:spAutoFit/>
          </a:bodyPr>
          <a:lstStyle/>
          <a:p>
            <a:r>
              <a:rPr lang="it-IT" dirty="0"/>
              <a:t>448</a:t>
            </a:r>
          </a:p>
        </p:txBody>
      </p:sp>
      <p:cxnSp>
        <p:nvCxnSpPr>
          <p:cNvPr id="50" name="Straight Connector 49">
            <a:extLst>
              <a:ext uri="{FF2B5EF4-FFF2-40B4-BE49-F238E27FC236}">
                <a16:creationId xmlns:a16="http://schemas.microsoft.com/office/drawing/2014/main" id="{93D1B7D3-EF42-AD4A-ADED-E3B576D35ED0}"/>
              </a:ext>
            </a:extLst>
          </p:cNvPr>
          <p:cNvCxnSpPr>
            <a:cxnSpLocks/>
          </p:cNvCxnSpPr>
          <p:nvPr/>
        </p:nvCxnSpPr>
        <p:spPr>
          <a:xfrm>
            <a:off x="1232646" y="2979158"/>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4C068A2-9CB7-EA4D-8265-F593B53AE346}"/>
              </a:ext>
            </a:extLst>
          </p:cNvPr>
          <p:cNvCxnSpPr>
            <a:cxnSpLocks/>
          </p:cNvCxnSpPr>
          <p:nvPr/>
        </p:nvCxnSpPr>
        <p:spPr>
          <a:xfrm>
            <a:off x="1232646" y="2495064"/>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87E27EAE-11DC-E347-A298-A6BBDC52FD5E}"/>
              </a:ext>
            </a:extLst>
          </p:cNvPr>
          <p:cNvCxnSpPr>
            <a:cxnSpLocks/>
          </p:cNvCxnSpPr>
          <p:nvPr/>
        </p:nvCxnSpPr>
        <p:spPr>
          <a:xfrm>
            <a:off x="1940857" y="2495064"/>
            <a:ext cx="0" cy="48409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E17958C7-05DD-7B47-90FA-F7A2F2D74DD0}"/>
              </a:ext>
            </a:extLst>
          </p:cNvPr>
          <p:cNvSpPr txBox="1"/>
          <p:nvPr/>
        </p:nvSpPr>
        <p:spPr>
          <a:xfrm>
            <a:off x="1945340" y="2574926"/>
            <a:ext cx="591670" cy="369332"/>
          </a:xfrm>
          <a:prstGeom prst="rect">
            <a:avLst/>
          </a:prstGeom>
          <a:noFill/>
        </p:spPr>
        <p:txBody>
          <a:bodyPr wrap="square" rtlCol="0">
            <a:spAutoFit/>
          </a:bodyPr>
          <a:lstStyle/>
          <a:p>
            <a:r>
              <a:rPr lang="it-IT" dirty="0"/>
              <a:t>309</a:t>
            </a:r>
          </a:p>
        </p:txBody>
      </p:sp>
      <p:sp>
        <p:nvSpPr>
          <p:cNvPr id="55" name="TextBox 54">
            <a:extLst>
              <a:ext uri="{FF2B5EF4-FFF2-40B4-BE49-F238E27FC236}">
                <a16:creationId xmlns:a16="http://schemas.microsoft.com/office/drawing/2014/main" id="{DDDEE250-8FE6-924C-B87B-8F1D2C22C46B}"/>
              </a:ext>
            </a:extLst>
          </p:cNvPr>
          <p:cNvSpPr txBox="1"/>
          <p:nvPr/>
        </p:nvSpPr>
        <p:spPr>
          <a:xfrm>
            <a:off x="4433046" y="2824046"/>
            <a:ext cx="1111624" cy="369332"/>
          </a:xfrm>
          <a:prstGeom prst="rect">
            <a:avLst/>
          </a:prstGeom>
          <a:noFill/>
        </p:spPr>
        <p:txBody>
          <a:bodyPr wrap="square" rtlCol="0">
            <a:spAutoFit/>
          </a:bodyPr>
          <a:lstStyle/>
          <a:p>
            <a:r>
              <a:rPr lang="it-IT" dirty="0"/>
              <a:t>0.21 </a:t>
            </a:r>
            <a:r>
              <a:rPr lang="it-IT" dirty="0" err="1"/>
              <a:t>us</a:t>
            </a:r>
            <a:endParaRPr lang="it-IT" dirty="0"/>
          </a:p>
        </p:txBody>
      </p:sp>
      <p:sp>
        <p:nvSpPr>
          <p:cNvPr id="56" name="TextBox 55">
            <a:extLst>
              <a:ext uri="{FF2B5EF4-FFF2-40B4-BE49-F238E27FC236}">
                <a16:creationId xmlns:a16="http://schemas.microsoft.com/office/drawing/2014/main" id="{A628CF25-1A1C-2E46-9970-DE483ED58966}"/>
              </a:ext>
            </a:extLst>
          </p:cNvPr>
          <p:cNvSpPr txBox="1"/>
          <p:nvPr/>
        </p:nvSpPr>
        <p:spPr>
          <a:xfrm>
            <a:off x="795617" y="2546713"/>
            <a:ext cx="1111624" cy="369332"/>
          </a:xfrm>
          <a:prstGeom prst="rect">
            <a:avLst/>
          </a:prstGeom>
          <a:noFill/>
        </p:spPr>
        <p:txBody>
          <a:bodyPr wrap="square" rtlCol="0">
            <a:spAutoFit/>
          </a:bodyPr>
          <a:lstStyle/>
          <a:p>
            <a:r>
              <a:rPr lang="it-IT" dirty="0"/>
              <a:t>0.25 </a:t>
            </a:r>
            <a:r>
              <a:rPr lang="it-IT" dirty="0" err="1"/>
              <a:t>us</a:t>
            </a:r>
            <a:endParaRPr lang="it-IT" dirty="0"/>
          </a:p>
        </p:txBody>
      </p:sp>
      <p:cxnSp>
        <p:nvCxnSpPr>
          <p:cNvPr id="57" name="Straight Connector 56">
            <a:extLst>
              <a:ext uri="{FF2B5EF4-FFF2-40B4-BE49-F238E27FC236}">
                <a16:creationId xmlns:a16="http://schemas.microsoft.com/office/drawing/2014/main" id="{DEF47F45-5B6B-4740-BB72-303BFCC2AF00}"/>
              </a:ext>
            </a:extLst>
          </p:cNvPr>
          <p:cNvCxnSpPr>
            <a:cxnSpLocks/>
          </p:cNvCxnSpPr>
          <p:nvPr/>
        </p:nvCxnSpPr>
        <p:spPr>
          <a:xfrm>
            <a:off x="7360024" y="2981909"/>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6774C4CA-7389-FF49-AEDC-9537FC699734}"/>
              </a:ext>
            </a:extLst>
          </p:cNvPr>
          <p:cNvSpPr txBox="1"/>
          <p:nvPr/>
        </p:nvSpPr>
        <p:spPr>
          <a:xfrm>
            <a:off x="8789895" y="2812632"/>
            <a:ext cx="667871" cy="338554"/>
          </a:xfrm>
          <a:prstGeom prst="rect">
            <a:avLst/>
          </a:prstGeom>
          <a:noFill/>
        </p:spPr>
        <p:txBody>
          <a:bodyPr wrap="square" rtlCol="0">
            <a:spAutoFit/>
          </a:bodyPr>
          <a:lstStyle/>
          <a:p>
            <a:r>
              <a:rPr lang="it-IT" sz="1600" dirty="0"/>
              <a:t>19/2</a:t>
            </a:r>
            <a:r>
              <a:rPr lang="it-IT" sz="1600" baseline="30000" dirty="0"/>
              <a:t>+</a:t>
            </a:r>
            <a:endParaRPr lang="it-IT" sz="1600" dirty="0"/>
          </a:p>
        </p:txBody>
      </p:sp>
      <p:sp>
        <p:nvSpPr>
          <p:cNvPr id="59" name="TextBox 58">
            <a:extLst>
              <a:ext uri="{FF2B5EF4-FFF2-40B4-BE49-F238E27FC236}">
                <a16:creationId xmlns:a16="http://schemas.microsoft.com/office/drawing/2014/main" id="{06B74D26-9CAB-B847-AD57-4EC3B61E3F9D}"/>
              </a:ext>
            </a:extLst>
          </p:cNvPr>
          <p:cNvSpPr txBox="1"/>
          <p:nvPr/>
        </p:nvSpPr>
        <p:spPr>
          <a:xfrm>
            <a:off x="6674225" y="2797243"/>
            <a:ext cx="681316" cy="369332"/>
          </a:xfrm>
          <a:prstGeom prst="rect">
            <a:avLst/>
          </a:prstGeom>
          <a:noFill/>
        </p:spPr>
        <p:txBody>
          <a:bodyPr wrap="square" rtlCol="0">
            <a:spAutoFit/>
          </a:bodyPr>
          <a:lstStyle/>
          <a:p>
            <a:r>
              <a:rPr lang="it-IT" dirty="0"/>
              <a:t>1620</a:t>
            </a:r>
          </a:p>
        </p:txBody>
      </p:sp>
      <p:cxnSp>
        <p:nvCxnSpPr>
          <p:cNvPr id="60" name="Straight Connector 59">
            <a:extLst>
              <a:ext uri="{FF2B5EF4-FFF2-40B4-BE49-F238E27FC236}">
                <a16:creationId xmlns:a16="http://schemas.microsoft.com/office/drawing/2014/main" id="{AE28F736-7482-BD4F-9D4C-6CE3E2E74096}"/>
              </a:ext>
            </a:extLst>
          </p:cNvPr>
          <p:cNvCxnSpPr>
            <a:cxnSpLocks/>
          </p:cNvCxnSpPr>
          <p:nvPr/>
        </p:nvCxnSpPr>
        <p:spPr>
          <a:xfrm>
            <a:off x="7355543" y="2805898"/>
            <a:ext cx="142538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39BA9D2C-DDB4-BC48-827C-5780FAC9E68B}"/>
              </a:ext>
            </a:extLst>
          </p:cNvPr>
          <p:cNvSpPr txBox="1"/>
          <p:nvPr/>
        </p:nvSpPr>
        <p:spPr>
          <a:xfrm>
            <a:off x="8785414" y="2636621"/>
            <a:ext cx="667871" cy="338554"/>
          </a:xfrm>
          <a:prstGeom prst="rect">
            <a:avLst/>
          </a:prstGeom>
          <a:noFill/>
        </p:spPr>
        <p:txBody>
          <a:bodyPr wrap="square" rtlCol="0">
            <a:spAutoFit/>
          </a:bodyPr>
          <a:lstStyle/>
          <a:p>
            <a:r>
              <a:rPr lang="it-IT" sz="1600" dirty="0"/>
              <a:t>23/2</a:t>
            </a:r>
            <a:r>
              <a:rPr lang="it-IT" sz="1600" baseline="30000" dirty="0"/>
              <a:t>+</a:t>
            </a:r>
            <a:endParaRPr lang="it-IT" sz="1600" dirty="0"/>
          </a:p>
        </p:txBody>
      </p:sp>
      <p:sp>
        <p:nvSpPr>
          <p:cNvPr id="62" name="TextBox 61">
            <a:extLst>
              <a:ext uri="{FF2B5EF4-FFF2-40B4-BE49-F238E27FC236}">
                <a16:creationId xmlns:a16="http://schemas.microsoft.com/office/drawing/2014/main" id="{9AED6398-4F61-8144-B597-198B6574CFC0}"/>
              </a:ext>
            </a:extLst>
          </p:cNvPr>
          <p:cNvSpPr txBox="1"/>
          <p:nvPr/>
        </p:nvSpPr>
        <p:spPr>
          <a:xfrm>
            <a:off x="6669744" y="2621232"/>
            <a:ext cx="681316" cy="369332"/>
          </a:xfrm>
          <a:prstGeom prst="rect">
            <a:avLst/>
          </a:prstGeom>
          <a:noFill/>
        </p:spPr>
        <p:txBody>
          <a:bodyPr wrap="square" rtlCol="0">
            <a:spAutoFit/>
          </a:bodyPr>
          <a:lstStyle/>
          <a:p>
            <a:r>
              <a:rPr lang="it-IT" dirty="0"/>
              <a:t>1685</a:t>
            </a:r>
          </a:p>
        </p:txBody>
      </p:sp>
      <p:sp>
        <p:nvSpPr>
          <p:cNvPr id="63" name="TextBox 62">
            <a:extLst>
              <a:ext uri="{FF2B5EF4-FFF2-40B4-BE49-F238E27FC236}">
                <a16:creationId xmlns:a16="http://schemas.microsoft.com/office/drawing/2014/main" id="{1A3EA014-9196-6748-9143-551C009A9E3E}"/>
              </a:ext>
            </a:extLst>
          </p:cNvPr>
          <p:cNvSpPr txBox="1"/>
          <p:nvPr/>
        </p:nvSpPr>
        <p:spPr>
          <a:xfrm>
            <a:off x="2671480" y="2325787"/>
            <a:ext cx="667871" cy="338554"/>
          </a:xfrm>
          <a:prstGeom prst="rect">
            <a:avLst/>
          </a:prstGeom>
          <a:noFill/>
        </p:spPr>
        <p:txBody>
          <a:bodyPr wrap="square" rtlCol="0">
            <a:spAutoFit/>
          </a:bodyPr>
          <a:lstStyle/>
          <a:p>
            <a:r>
              <a:rPr lang="it-IT" sz="1600" dirty="0"/>
              <a:t>19/2</a:t>
            </a:r>
            <a:r>
              <a:rPr lang="it-IT" sz="1600" baseline="30000" dirty="0"/>
              <a:t>+</a:t>
            </a:r>
            <a:endParaRPr lang="it-IT" sz="1600" dirty="0"/>
          </a:p>
        </p:txBody>
      </p:sp>
      <p:sp>
        <p:nvSpPr>
          <p:cNvPr id="64" name="TextBox 63">
            <a:extLst>
              <a:ext uri="{FF2B5EF4-FFF2-40B4-BE49-F238E27FC236}">
                <a16:creationId xmlns:a16="http://schemas.microsoft.com/office/drawing/2014/main" id="{A21554D4-B61C-CB4E-9B2B-CC668FC36A97}"/>
              </a:ext>
            </a:extLst>
          </p:cNvPr>
          <p:cNvSpPr txBox="1"/>
          <p:nvPr/>
        </p:nvSpPr>
        <p:spPr>
          <a:xfrm>
            <a:off x="1492621" y="2054260"/>
            <a:ext cx="1111624" cy="369332"/>
          </a:xfrm>
          <a:prstGeom prst="rect">
            <a:avLst/>
          </a:prstGeom>
          <a:noFill/>
        </p:spPr>
        <p:txBody>
          <a:bodyPr wrap="square" rtlCol="0">
            <a:spAutoFit/>
          </a:bodyPr>
          <a:lstStyle/>
          <a:p>
            <a:r>
              <a:rPr lang="it-IT" dirty="0"/>
              <a:t>0.25 </a:t>
            </a:r>
            <a:r>
              <a:rPr lang="it-IT" dirty="0" err="1"/>
              <a:t>us</a:t>
            </a:r>
            <a:endParaRPr lang="it-IT" dirty="0"/>
          </a:p>
        </p:txBody>
      </p:sp>
      <p:sp>
        <p:nvSpPr>
          <p:cNvPr id="65" name="CasellaDiTesto 1">
            <a:extLst>
              <a:ext uri="{FF2B5EF4-FFF2-40B4-BE49-F238E27FC236}">
                <a16:creationId xmlns:a16="http://schemas.microsoft.com/office/drawing/2014/main" id="{E23B631D-1689-47FF-93D6-9D5468C312CB}"/>
              </a:ext>
            </a:extLst>
          </p:cNvPr>
          <p:cNvSpPr txBox="1"/>
          <p:nvPr/>
        </p:nvSpPr>
        <p:spPr>
          <a:xfrm>
            <a:off x="3198840" y="105099"/>
            <a:ext cx="6002504" cy="523220"/>
          </a:xfrm>
          <a:prstGeom prst="rect">
            <a:avLst/>
          </a:prstGeom>
          <a:noFill/>
        </p:spPr>
        <p:txBody>
          <a:bodyPr wrap="square">
            <a:spAutoFit/>
          </a:bodyPr>
          <a:lstStyle/>
          <a:p>
            <a:pPr>
              <a:defRPr/>
            </a:pPr>
            <a:r>
              <a:rPr lang="it-IT" sz="2800" b="0" baseline="30000" dirty="0">
                <a:ln w="10541" cmpd="sng">
                  <a:noFill/>
                  <a:prstDash val="solid"/>
                </a:ln>
                <a:solidFill>
                  <a:srgbClr val="000099"/>
                </a:solidFill>
                <a:latin typeface="Arial Rounded MT Bold"/>
                <a:ea typeface="+mn-ea"/>
                <a:cs typeface="Arial Rounded MT Bold"/>
                <a:sym typeface="Symbol"/>
              </a:rPr>
              <a:t>213</a:t>
            </a:r>
            <a:r>
              <a:rPr lang="it-IT" sz="2800" dirty="0">
                <a:ln w="10541" cmpd="sng">
                  <a:noFill/>
                  <a:prstDash val="solid"/>
                </a:ln>
                <a:solidFill>
                  <a:srgbClr val="000099"/>
                </a:solidFill>
                <a:latin typeface="Arial Rounded MT Bold"/>
                <a:cs typeface="Arial Rounded MT Bold"/>
                <a:sym typeface="Symbol"/>
              </a:rPr>
              <a:t>Pb: a </a:t>
            </a:r>
            <a:r>
              <a:rPr lang="it-IT" sz="2800" dirty="0" err="1">
                <a:ln w="10541" cmpd="sng">
                  <a:noFill/>
                  <a:prstDash val="solid"/>
                </a:ln>
                <a:solidFill>
                  <a:srgbClr val="000099"/>
                </a:solidFill>
                <a:latin typeface="Arial Rounded MT Bold"/>
                <a:cs typeface="Arial Rounded MT Bold"/>
                <a:sym typeface="Symbol"/>
              </a:rPr>
              <a:t>possible</a:t>
            </a:r>
            <a:r>
              <a:rPr lang="it-IT" sz="2800" dirty="0">
                <a:ln w="10541" cmpd="sng">
                  <a:noFill/>
                  <a:prstDash val="solid"/>
                </a:ln>
                <a:solidFill>
                  <a:srgbClr val="000099"/>
                </a:solidFill>
                <a:latin typeface="Arial Rounded MT Bold"/>
                <a:cs typeface="Arial Rounded MT Bold"/>
                <a:sym typeface="Symbol"/>
              </a:rPr>
              <a:t> </a:t>
            </a:r>
            <a:r>
              <a:rPr lang="it-IT" sz="2800" dirty="0" err="1">
                <a:ln w="10541" cmpd="sng">
                  <a:noFill/>
                  <a:prstDash val="solid"/>
                </a:ln>
                <a:solidFill>
                  <a:srgbClr val="000099"/>
                </a:solidFill>
                <a:latin typeface="Arial Rounded MT Bold"/>
                <a:cs typeface="Arial Rounded MT Bold"/>
                <a:sym typeface="Symbol"/>
              </a:rPr>
              <a:t>level</a:t>
            </a:r>
            <a:r>
              <a:rPr lang="it-IT" sz="2800" dirty="0">
                <a:ln w="10541" cmpd="sng">
                  <a:noFill/>
                  <a:prstDash val="solid"/>
                </a:ln>
                <a:solidFill>
                  <a:srgbClr val="000099"/>
                </a:solidFill>
                <a:latin typeface="Arial Rounded MT Bold"/>
                <a:cs typeface="Arial Rounded MT Bold"/>
                <a:sym typeface="Symbol"/>
              </a:rPr>
              <a:t> </a:t>
            </a:r>
            <a:r>
              <a:rPr lang="it-IT" sz="2800" dirty="0" err="1">
                <a:ln w="10541" cmpd="sng">
                  <a:noFill/>
                  <a:prstDash val="solid"/>
                </a:ln>
                <a:solidFill>
                  <a:srgbClr val="000099"/>
                </a:solidFill>
                <a:latin typeface="Arial Rounded MT Bold"/>
                <a:cs typeface="Arial Rounded MT Bold"/>
                <a:sym typeface="Symbol"/>
              </a:rPr>
              <a:t>scheme</a:t>
            </a:r>
            <a:endParaRPr lang="it-IT" sz="2800" b="0" baseline="30000" dirty="0">
              <a:ln w="10541" cmpd="sng">
                <a:noFill/>
                <a:prstDash val="solid"/>
              </a:ln>
              <a:solidFill>
                <a:srgbClr val="000099"/>
              </a:solidFill>
              <a:effectLst>
                <a:outerShdw blurRad="38100" dist="38100" dir="2700000" algn="tl">
                  <a:srgbClr val="000000"/>
                </a:outerShdw>
              </a:effectLst>
              <a:latin typeface="Arial Rounded MT Bold"/>
              <a:ea typeface="+mn-ea"/>
              <a:cs typeface="Arial Rounded MT Bold"/>
            </a:endParaRPr>
          </a:p>
        </p:txBody>
      </p:sp>
      <p:sp>
        <p:nvSpPr>
          <p:cNvPr id="66" name="Text Box 1027">
            <a:extLst>
              <a:ext uri="{FF2B5EF4-FFF2-40B4-BE49-F238E27FC236}">
                <a16:creationId xmlns:a16="http://schemas.microsoft.com/office/drawing/2014/main" id="{462BB0DA-C75D-45E7-A382-0D285F96FC13}"/>
              </a:ext>
            </a:extLst>
          </p:cNvPr>
          <p:cNvSpPr txBox="1">
            <a:spLocks noChangeArrowheads="1"/>
          </p:cNvSpPr>
          <p:nvPr/>
        </p:nvSpPr>
        <p:spPr bwMode="auto">
          <a:xfrm>
            <a:off x="4508870" y="5697650"/>
            <a:ext cx="236095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nl-B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r>
              <a:rPr lang="en-US" sz="1400" i="1" noProof="1">
                <a:latin typeface="Calibri" pitchFamily="32" charset="0"/>
                <a:cs typeface="Segoe UI" pitchFamily="34" charset="0"/>
              </a:rPr>
              <a:t>J.J. Valiente Dobon, A. Gottardo et al., to be submitted</a:t>
            </a:r>
            <a:endParaRPr lang="en-GB" sz="1400" i="1" noProof="1">
              <a:latin typeface="Calibri" pitchFamily="32" charset="0"/>
              <a:cs typeface="Segoe UI" pitchFamily="34" charset="0"/>
            </a:endParaRPr>
          </a:p>
        </p:txBody>
      </p:sp>
    </p:spTree>
    <p:extLst>
      <p:ext uri="{BB962C8B-B14F-4D97-AF65-F5344CB8AC3E}">
        <p14:creationId xmlns:p14="http://schemas.microsoft.com/office/powerpoint/2010/main" val="1005415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1DEDFBAD-D953-4CB2-8FC7-1FABF24FC9AD}"/>
              </a:ext>
            </a:extLst>
          </p:cNvPr>
          <p:cNvPicPr>
            <a:picLocks noChangeAspect="1"/>
          </p:cNvPicPr>
          <p:nvPr/>
        </p:nvPicPr>
        <p:blipFill>
          <a:blip r:embed="rId2"/>
          <a:stretch>
            <a:fillRect/>
          </a:stretch>
        </p:blipFill>
        <p:spPr>
          <a:xfrm>
            <a:off x="0" y="1982189"/>
            <a:ext cx="7100851" cy="3770746"/>
          </a:xfrm>
          <a:prstGeom prst="rect">
            <a:avLst/>
          </a:prstGeom>
        </p:spPr>
      </p:pic>
      <p:sp>
        <p:nvSpPr>
          <p:cNvPr id="3" name="Rettangolo 2">
            <a:extLst>
              <a:ext uri="{FF2B5EF4-FFF2-40B4-BE49-F238E27FC236}">
                <a16:creationId xmlns:a16="http://schemas.microsoft.com/office/drawing/2014/main" id="{C751E3E4-E4AD-4642-9D53-B30EFF899953}"/>
              </a:ext>
            </a:extLst>
          </p:cNvPr>
          <p:cNvSpPr/>
          <p:nvPr/>
        </p:nvSpPr>
        <p:spPr>
          <a:xfrm>
            <a:off x="3370478" y="1120588"/>
            <a:ext cx="5451044" cy="369332"/>
          </a:xfrm>
          <a:prstGeom prst="rect">
            <a:avLst/>
          </a:prstGeom>
        </p:spPr>
        <p:txBody>
          <a:bodyPr wrap="none">
            <a:spAutoFit/>
          </a:bodyPr>
          <a:lstStyle/>
          <a:p>
            <a:r>
              <a:rPr lang="it-IT" dirty="0">
                <a:latin typeface="Helvetica" panose="020B0604020202020204" pitchFamily="34" charset="0"/>
                <a:cs typeface="Helvetica" panose="020B0604020202020204" pitchFamily="34" charset="0"/>
              </a:rPr>
              <a:t>A. I. Morales et al. </a:t>
            </a:r>
            <a:r>
              <a:rPr lang="it-IT" dirty="0" err="1">
                <a:latin typeface="Helvetica" panose="020B0604020202020204" pitchFamily="34" charset="0"/>
                <a:cs typeface="Helvetica" panose="020B0604020202020204" pitchFamily="34" charset="0"/>
              </a:rPr>
              <a:t>Phys</a:t>
            </a:r>
            <a:r>
              <a:rPr lang="it-IT" dirty="0">
                <a:latin typeface="Helvetica" panose="020B0604020202020204" pitchFamily="34" charset="0"/>
                <a:cs typeface="Helvetica" panose="020B0604020202020204" pitchFamily="34" charset="0"/>
              </a:rPr>
              <a:t>. Rev. C 89, 014324 (2014)</a:t>
            </a:r>
          </a:p>
        </p:txBody>
      </p:sp>
      <p:sp>
        <p:nvSpPr>
          <p:cNvPr id="4" name="CasellaDiTesto 1">
            <a:extLst>
              <a:ext uri="{FF2B5EF4-FFF2-40B4-BE49-F238E27FC236}">
                <a16:creationId xmlns:a16="http://schemas.microsoft.com/office/drawing/2014/main" id="{8232F523-02DC-4D47-8DC7-A8D9CBBC6942}"/>
              </a:ext>
            </a:extLst>
          </p:cNvPr>
          <p:cNvSpPr txBox="1"/>
          <p:nvPr/>
        </p:nvSpPr>
        <p:spPr>
          <a:xfrm>
            <a:off x="3198839" y="105099"/>
            <a:ext cx="6447585" cy="523220"/>
          </a:xfrm>
          <a:prstGeom prst="rect">
            <a:avLst/>
          </a:prstGeom>
          <a:noFill/>
        </p:spPr>
        <p:txBody>
          <a:bodyPr wrap="square">
            <a:spAutoFit/>
          </a:bodyPr>
          <a:lstStyle/>
          <a:p>
            <a:pPr>
              <a:defRPr/>
            </a:pPr>
            <a:r>
              <a:rPr lang="it-IT" sz="2800" b="0" baseline="30000" dirty="0">
                <a:ln w="10541" cmpd="sng">
                  <a:noFill/>
                  <a:prstDash val="solid"/>
                </a:ln>
                <a:solidFill>
                  <a:srgbClr val="000099"/>
                </a:solidFill>
                <a:latin typeface="Arial Rounded MT Bold"/>
                <a:ea typeface="+mn-ea"/>
                <a:cs typeface="Arial Rounded MT Bold"/>
                <a:sym typeface="Symbol"/>
              </a:rPr>
              <a:t>211-213</a:t>
            </a:r>
            <a:r>
              <a:rPr lang="it-IT" sz="2800" dirty="0">
                <a:ln w="10541" cmpd="sng">
                  <a:noFill/>
                  <a:prstDash val="solid"/>
                </a:ln>
                <a:solidFill>
                  <a:srgbClr val="000099"/>
                </a:solidFill>
                <a:latin typeface="Arial Rounded MT Bold"/>
                <a:cs typeface="Arial Rounded MT Bold"/>
                <a:sym typeface="Symbol"/>
              </a:rPr>
              <a:t>Pb: low spins from beta </a:t>
            </a:r>
            <a:r>
              <a:rPr lang="it-IT" sz="2800" dirty="0" err="1">
                <a:ln w="10541" cmpd="sng">
                  <a:noFill/>
                  <a:prstDash val="solid"/>
                </a:ln>
                <a:solidFill>
                  <a:srgbClr val="000099"/>
                </a:solidFill>
                <a:latin typeface="Arial Rounded MT Bold"/>
                <a:cs typeface="Arial Rounded MT Bold"/>
                <a:sym typeface="Symbol"/>
              </a:rPr>
              <a:t>decay</a:t>
            </a:r>
            <a:endParaRPr lang="it-IT" sz="2800" b="0" baseline="30000" dirty="0">
              <a:ln w="10541" cmpd="sng">
                <a:noFill/>
                <a:prstDash val="solid"/>
              </a:ln>
              <a:solidFill>
                <a:srgbClr val="000099"/>
              </a:solidFill>
              <a:effectLst>
                <a:outerShdw blurRad="38100" dist="38100" dir="2700000" algn="tl">
                  <a:srgbClr val="000000"/>
                </a:outerShdw>
              </a:effectLst>
              <a:latin typeface="Arial Rounded MT Bold"/>
              <a:ea typeface="+mn-ea"/>
              <a:cs typeface="Arial Rounded MT Bold"/>
            </a:endParaRPr>
          </a:p>
        </p:txBody>
      </p:sp>
      <p:pic>
        <p:nvPicPr>
          <p:cNvPr id="5" name="Immagine 4">
            <a:extLst>
              <a:ext uri="{FF2B5EF4-FFF2-40B4-BE49-F238E27FC236}">
                <a16:creationId xmlns:a16="http://schemas.microsoft.com/office/drawing/2014/main" id="{42CDF4E8-F282-46A9-A33A-DFCBD9487A2D}"/>
              </a:ext>
            </a:extLst>
          </p:cNvPr>
          <p:cNvPicPr>
            <a:picLocks noChangeAspect="1"/>
          </p:cNvPicPr>
          <p:nvPr/>
        </p:nvPicPr>
        <p:blipFill>
          <a:blip r:embed="rId3"/>
          <a:stretch>
            <a:fillRect/>
          </a:stretch>
        </p:blipFill>
        <p:spPr>
          <a:xfrm>
            <a:off x="6531479" y="1685365"/>
            <a:ext cx="5486020" cy="4618274"/>
          </a:xfrm>
          <a:prstGeom prst="rect">
            <a:avLst/>
          </a:prstGeom>
        </p:spPr>
      </p:pic>
    </p:spTree>
    <p:extLst>
      <p:ext uri="{BB962C8B-B14F-4D97-AF65-F5344CB8AC3E}">
        <p14:creationId xmlns:p14="http://schemas.microsoft.com/office/powerpoint/2010/main" val="2054541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1">
            <a:extLst>
              <a:ext uri="{FF2B5EF4-FFF2-40B4-BE49-F238E27FC236}">
                <a16:creationId xmlns:a16="http://schemas.microsoft.com/office/drawing/2014/main" id="{BB9782DB-AA9A-4D8E-974E-C5FCEF21D8AF}"/>
              </a:ext>
            </a:extLst>
          </p:cNvPr>
          <p:cNvSpPr txBox="1"/>
          <p:nvPr/>
        </p:nvSpPr>
        <p:spPr>
          <a:xfrm>
            <a:off x="3618059" y="199885"/>
            <a:ext cx="6002504" cy="646331"/>
          </a:xfrm>
          <a:prstGeom prst="rect">
            <a:avLst/>
          </a:prstGeom>
          <a:noFill/>
        </p:spPr>
        <p:txBody>
          <a:bodyPr wrap="square">
            <a:spAutoFit/>
          </a:bodyPr>
          <a:lstStyle/>
          <a:p>
            <a:pPr>
              <a:defRPr/>
            </a:pPr>
            <a:r>
              <a:rPr lang="it-IT" sz="3600" b="0" dirty="0">
                <a:ln w="10541" cmpd="sng">
                  <a:noFill/>
                  <a:prstDash val="solid"/>
                </a:ln>
                <a:solidFill>
                  <a:srgbClr val="000099"/>
                </a:solidFill>
                <a:latin typeface="Arial Rounded MT Bold"/>
                <a:ea typeface="+mn-ea"/>
                <a:cs typeface="Arial Rounded MT Bold"/>
                <a:sym typeface="Symbol"/>
              </a:rPr>
              <a:t>Proposed experiment</a:t>
            </a:r>
            <a:endParaRPr lang="it-IT" sz="3600" b="0" baseline="30000" dirty="0">
              <a:ln w="10541" cmpd="sng">
                <a:noFill/>
                <a:prstDash val="solid"/>
              </a:ln>
              <a:solidFill>
                <a:srgbClr val="000099"/>
              </a:solidFill>
              <a:effectLst>
                <a:outerShdw blurRad="38100" dist="38100" dir="2700000" algn="tl">
                  <a:srgbClr val="000000"/>
                </a:outerShdw>
              </a:effectLst>
              <a:latin typeface="Arial Rounded MT Bold"/>
              <a:ea typeface="+mn-ea"/>
              <a:cs typeface="Arial Rounded MT Bold"/>
            </a:endParaRPr>
          </a:p>
        </p:txBody>
      </p:sp>
      <p:sp>
        <p:nvSpPr>
          <p:cNvPr id="11" name="TextBox 5">
            <a:extLst>
              <a:ext uri="{FF2B5EF4-FFF2-40B4-BE49-F238E27FC236}">
                <a16:creationId xmlns:a16="http://schemas.microsoft.com/office/drawing/2014/main" id="{BB82EB5D-4A67-4737-9281-C8F8B93629CD}"/>
              </a:ext>
            </a:extLst>
          </p:cNvPr>
          <p:cNvSpPr txBox="1"/>
          <p:nvPr/>
        </p:nvSpPr>
        <p:spPr>
          <a:xfrm>
            <a:off x="3133063" y="1374997"/>
            <a:ext cx="1979644" cy="369332"/>
          </a:xfrm>
          <a:prstGeom prst="rect">
            <a:avLst/>
          </a:prstGeom>
          <a:noFill/>
        </p:spPr>
        <p:txBody>
          <a:bodyPr wrap="none" rtlCol="0">
            <a:spAutoFit/>
          </a:bodyPr>
          <a:lstStyle/>
          <a:p>
            <a:r>
              <a:rPr lang="en-US" dirty="0"/>
              <a:t>Laser Spectroscopy</a:t>
            </a:r>
            <a:endParaRPr lang="en-GB" dirty="0"/>
          </a:p>
        </p:txBody>
      </p:sp>
      <p:sp>
        <p:nvSpPr>
          <p:cNvPr id="12" name="TextBox 6">
            <a:extLst>
              <a:ext uri="{FF2B5EF4-FFF2-40B4-BE49-F238E27FC236}">
                <a16:creationId xmlns:a16="http://schemas.microsoft.com/office/drawing/2014/main" id="{C6C37598-4D9A-480A-8797-26414B9CBD8C}"/>
              </a:ext>
            </a:extLst>
          </p:cNvPr>
          <p:cNvSpPr txBox="1"/>
          <p:nvPr/>
        </p:nvSpPr>
        <p:spPr>
          <a:xfrm>
            <a:off x="6829664" y="1158780"/>
            <a:ext cx="4584525" cy="646331"/>
          </a:xfrm>
          <a:prstGeom prst="rect">
            <a:avLst/>
          </a:prstGeom>
          <a:noFill/>
        </p:spPr>
        <p:txBody>
          <a:bodyPr wrap="none" rtlCol="0">
            <a:spAutoFit/>
          </a:bodyPr>
          <a:lstStyle/>
          <a:p>
            <a:r>
              <a:rPr lang="en-US" dirty="0">
                <a:latin typeface="Bell MT" panose="02020503060305020303" pitchFamily="18" charset="0"/>
              </a:rPr>
              <a:t>AIM     identify long-living isomers in </a:t>
            </a:r>
            <a:r>
              <a:rPr lang="it-IT" baseline="30000" dirty="0">
                <a:latin typeface="Bell MT" panose="02020503060305020303" pitchFamily="18" charset="0"/>
              </a:rPr>
              <a:t>211,213</a:t>
            </a:r>
            <a:r>
              <a:rPr lang="it-IT" dirty="0">
                <a:latin typeface="Bell MT" panose="02020503060305020303" pitchFamily="18" charset="0"/>
              </a:rPr>
              <a:t>Tl</a:t>
            </a:r>
          </a:p>
          <a:p>
            <a:r>
              <a:rPr lang="it-IT" dirty="0">
                <a:latin typeface="Bell MT" panose="02020503060305020303" pitchFamily="18" charset="0"/>
              </a:rPr>
              <a:t>	    and </a:t>
            </a:r>
            <a:r>
              <a:rPr lang="it-IT" baseline="30000" dirty="0">
                <a:latin typeface="Bell MT" panose="02020503060305020303" pitchFamily="18" charset="0"/>
              </a:rPr>
              <a:t>213</a:t>
            </a:r>
            <a:r>
              <a:rPr lang="it-IT" dirty="0">
                <a:latin typeface="Bell MT" panose="02020503060305020303" pitchFamily="18" charset="0"/>
              </a:rPr>
              <a:t>Pb</a:t>
            </a:r>
            <a:r>
              <a:rPr lang="en-US" dirty="0">
                <a:latin typeface="Bell MT" panose="02020503060305020303" pitchFamily="18" charset="0"/>
              </a:rPr>
              <a:t>		</a:t>
            </a:r>
            <a:endParaRPr lang="en-GB" dirty="0">
              <a:latin typeface="Bell MT" panose="02020503060305020303" pitchFamily="18" charset="0"/>
            </a:endParaRPr>
          </a:p>
        </p:txBody>
      </p:sp>
      <p:sp>
        <p:nvSpPr>
          <p:cNvPr id="13" name="TextBox 10">
            <a:extLst>
              <a:ext uri="{FF2B5EF4-FFF2-40B4-BE49-F238E27FC236}">
                <a16:creationId xmlns:a16="http://schemas.microsoft.com/office/drawing/2014/main" id="{C6D0D27C-C1B7-4893-A9EC-A616AC377B00}"/>
              </a:ext>
            </a:extLst>
          </p:cNvPr>
          <p:cNvSpPr txBox="1"/>
          <p:nvPr/>
        </p:nvSpPr>
        <p:spPr>
          <a:xfrm>
            <a:off x="3097700" y="2596275"/>
            <a:ext cx="2050369" cy="369332"/>
          </a:xfrm>
          <a:prstGeom prst="rect">
            <a:avLst/>
          </a:prstGeom>
          <a:noFill/>
        </p:spPr>
        <p:txBody>
          <a:bodyPr wrap="none" rtlCol="0">
            <a:spAutoFit/>
          </a:bodyPr>
          <a:lstStyle/>
          <a:p>
            <a:r>
              <a:rPr lang="en-US" dirty="0"/>
              <a:t>Decay Spectroscopy</a:t>
            </a:r>
            <a:endParaRPr lang="en-GB" dirty="0"/>
          </a:p>
        </p:txBody>
      </p:sp>
      <p:sp>
        <p:nvSpPr>
          <p:cNvPr id="14" name="TextBox 11">
            <a:extLst>
              <a:ext uri="{FF2B5EF4-FFF2-40B4-BE49-F238E27FC236}">
                <a16:creationId xmlns:a16="http://schemas.microsoft.com/office/drawing/2014/main" id="{42F93967-5047-4234-ADFE-EA84FA3F2198}"/>
              </a:ext>
            </a:extLst>
          </p:cNvPr>
          <p:cNvSpPr txBox="1"/>
          <p:nvPr/>
        </p:nvSpPr>
        <p:spPr>
          <a:xfrm>
            <a:off x="6829664" y="2319276"/>
            <a:ext cx="4801314" cy="923330"/>
          </a:xfrm>
          <a:prstGeom prst="rect">
            <a:avLst/>
          </a:prstGeom>
          <a:noFill/>
        </p:spPr>
        <p:txBody>
          <a:bodyPr wrap="none" rtlCol="0">
            <a:spAutoFit/>
          </a:bodyPr>
          <a:lstStyle/>
          <a:p>
            <a:r>
              <a:rPr lang="en-US" dirty="0">
                <a:latin typeface="Bell MT" panose="02020503060305020303" pitchFamily="18" charset="0"/>
              </a:rPr>
              <a:t>AIM     </a:t>
            </a:r>
          </a:p>
          <a:p>
            <a:pPr marL="285750" indent="-285750">
              <a:buFont typeface="Courier New" panose="02070309020205020404" pitchFamily="49" charset="0"/>
              <a:buChar char="o"/>
            </a:pPr>
            <a:r>
              <a:rPr lang="en-US" dirty="0">
                <a:latin typeface="Bell MT" panose="02020503060305020303" pitchFamily="18" charset="0"/>
              </a:rPr>
              <a:t>   decay scheme in </a:t>
            </a:r>
            <a:r>
              <a:rPr lang="it-IT" baseline="30000" dirty="0">
                <a:latin typeface="Bell MT" panose="02020503060305020303" pitchFamily="18" charset="0"/>
              </a:rPr>
              <a:t>211-215</a:t>
            </a:r>
            <a:r>
              <a:rPr lang="it-IT" dirty="0">
                <a:latin typeface="Bell MT" panose="02020503060305020303" pitchFamily="18" charset="0"/>
              </a:rPr>
              <a:t>Pb by </a:t>
            </a:r>
            <a:r>
              <a:rPr lang="it-IT" dirty="0">
                <a:latin typeface="Bell MT" panose="02020503060305020303" pitchFamily="18" charset="0"/>
                <a:sym typeface="Symbol"/>
              </a:rPr>
              <a:t>-decay Tl</a:t>
            </a:r>
          </a:p>
          <a:p>
            <a:pPr marL="285750" indent="-285750">
              <a:buFont typeface="Courier New" panose="02070309020205020404" pitchFamily="49" charset="0"/>
              <a:buChar char="o"/>
            </a:pPr>
            <a:r>
              <a:rPr lang="it-IT" dirty="0">
                <a:latin typeface="Bell MT" panose="02020503060305020303" pitchFamily="18" charset="0"/>
                <a:sym typeface="Symbol"/>
              </a:rPr>
              <a:t>   </a:t>
            </a:r>
            <a:r>
              <a:rPr lang="it-IT" dirty="0">
                <a:latin typeface="Bell MT" panose="02020503060305020303" pitchFamily="18" charset="0"/>
              </a:rPr>
              <a:t>lifetime of </a:t>
            </a:r>
            <a:r>
              <a:rPr lang="it-IT" baseline="30000" dirty="0">
                <a:latin typeface="Bell MT" panose="02020503060305020303" pitchFamily="18" charset="0"/>
              </a:rPr>
              <a:t>211-215</a:t>
            </a:r>
            <a:r>
              <a:rPr lang="it-IT" dirty="0">
                <a:latin typeface="Bell MT" panose="02020503060305020303" pitchFamily="18" charset="0"/>
              </a:rPr>
              <a:t>Tl with 10% uncertainity </a:t>
            </a:r>
            <a:r>
              <a:rPr lang="en-US" dirty="0">
                <a:latin typeface="Bell MT" panose="02020503060305020303" pitchFamily="18" charset="0"/>
              </a:rPr>
              <a:t>	</a:t>
            </a:r>
            <a:endParaRPr lang="en-GB" dirty="0">
              <a:latin typeface="Bell MT" panose="02020503060305020303" pitchFamily="18" charset="0"/>
            </a:endParaRPr>
          </a:p>
        </p:txBody>
      </p:sp>
      <p:pic>
        <p:nvPicPr>
          <p:cNvPr id="15" name="Picture 3">
            <a:extLst>
              <a:ext uri="{FF2B5EF4-FFF2-40B4-BE49-F238E27FC236}">
                <a16:creationId xmlns:a16="http://schemas.microsoft.com/office/drawing/2014/main" id="{6C591EB3-995D-427B-9A40-208F6F39190B}"/>
              </a:ext>
            </a:extLst>
          </p:cNvPr>
          <p:cNvPicPr>
            <a:picLocks noChangeAspect="1" noChangeArrowheads="1"/>
          </p:cNvPicPr>
          <p:nvPr/>
        </p:nvPicPr>
        <p:blipFill>
          <a:blip r:embed="rId2" cstate="print"/>
          <a:srcRect l="8563" t="14395" r="1181" b="5906"/>
          <a:stretch>
            <a:fillRect/>
          </a:stretch>
        </p:blipFill>
        <p:spPr bwMode="auto">
          <a:xfrm>
            <a:off x="484612" y="3171254"/>
            <a:ext cx="5087024" cy="3593608"/>
          </a:xfrm>
          <a:prstGeom prst="rect">
            <a:avLst/>
          </a:prstGeom>
          <a:solidFill>
            <a:schemeClr val="accent1"/>
          </a:solidFill>
          <a:ln w="9525">
            <a:noFill/>
            <a:miter lim="800000"/>
            <a:headEnd/>
            <a:tailEnd/>
          </a:ln>
        </p:spPr>
      </p:pic>
      <p:sp>
        <p:nvSpPr>
          <p:cNvPr id="16" name="Rectangle 8">
            <a:extLst>
              <a:ext uri="{FF2B5EF4-FFF2-40B4-BE49-F238E27FC236}">
                <a16:creationId xmlns:a16="http://schemas.microsoft.com/office/drawing/2014/main" id="{7C0D45D0-B4E8-40B0-B98F-8A0EADD240BA}"/>
              </a:ext>
            </a:extLst>
          </p:cNvPr>
          <p:cNvSpPr/>
          <p:nvPr/>
        </p:nvSpPr>
        <p:spPr>
          <a:xfrm>
            <a:off x="5663365" y="3427272"/>
            <a:ext cx="3064774" cy="2308324"/>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nl-BE" dirty="0"/>
              <a:t>4 Clovers </a:t>
            </a:r>
          </a:p>
          <a:p>
            <a:r>
              <a:rPr lang="nl-BE" dirty="0"/>
              <a:t>1 Miniball Triple cluster:</a:t>
            </a:r>
          </a:p>
          <a:p>
            <a:endParaRPr lang="nl-BE" dirty="0"/>
          </a:p>
          <a:p>
            <a:r>
              <a:rPr lang="nl-BE" dirty="0"/>
              <a:t>Total γ detection efficiency is about 8-9% at 1.3MeV</a:t>
            </a:r>
          </a:p>
          <a:p>
            <a:endParaRPr lang="nl-BE" dirty="0"/>
          </a:p>
          <a:p>
            <a:r>
              <a:rPr lang="nl-BE" dirty="0"/>
              <a:t>Total </a:t>
            </a:r>
            <a:r>
              <a:rPr lang="nl-BE" dirty="0">
                <a:latin typeface="Symbol" pitchFamily="18" charset="2"/>
              </a:rPr>
              <a:t>b</a:t>
            </a:r>
            <a:r>
              <a:rPr lang="nl-BE" dirty="0"/>
              <a:t> detection efficiency is about 60%</a:t>
            </a:r>
          </a:p>
        </p:txBody>
      </p:sp>
    </p:spTree>
    <p:extLst>
      <p:ext uri="{BB962C8B-B14F-4D97-AF65-F5344CB8AC3E}">
        <p14:creationId xmlns:p14="http://schemas.microsoft.com/office/powerpoint/2010/main" val="288555847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5216</TotalTime>
  <Words>1666</Words>
  <Application>Microsoft Office PowerPoint</Application>
  <PresentationFormat>Widescreen</PresentationFormat>
  <Paragraphs>236</Paragraphs>
  <Slides>15</Slides>
  <Notes>0</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15</vt:i4>
      </vt:variant>
    </vt:vector>
  </HeadingPairs>
  <TitlesOfParts>
    <vt:vector size="26" baseType="lpstr">
      <vt:lpstr>Arial</vt:lpstr>
      <vt:lpstr>Arial Rounded MT Bold</vt:lpstr>
      <vt:lpstr>Bell MT</vt:lpstr>
      <vt:lpstr>Calibri</vt:lpstr>
      <vt:lpstr>Calibri Light</vt:lpstr>
      <vt:lpstr>Comic Sans MS</vt:lpstr>
      <vt:lpstr>Courier New</vt:lpstr>
      <vt:lpstr>Helvetica</vt:lpstr>
      <vt:lpstr>Symbol</vt:lpstr>
      <vt:lpstr>Wingdings</vt:lpstr>
      <vt:lpstr>Tema di Office</vt:lpstr>
      <vt:lpstr>STATUS REPORT IS584</vt:lpstr>
      <vt:lpstr>Nuclear structure beyond 208Pb</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REPORT IS584</dc:title>
  <dc:creator>Utente</dc:creator>
  <cp:lastModifiedBy>Utente</cp:lastModifiedBy>
  <cp:revision>54</cp:revision>
  <dcterms:created xsi:type="dcterms:W3CDTF">2019-11-01T17:26:12Z</dcterms:created>
  <dcterms:modified xsi:type="dcterms:W3CDTF">2019-11-05T22:30:05Z</dcterms:modified>
</cp:coreProperties>
</file>