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wdp" ContentType="image/vnd.ms-photo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45" r:id="rId1"/>
  </p:sldMasterIdLst>
  <p:notesMasterIdLst>
    <p:notesMasterId r:id="rId25"/>
  </p:notesMasterIdLst>
  <p:sldIdLst>
    <p:sldId id="256" r:id="rId2"/>
    <p:sldId id="306" r:id="rId3"/>
    <p:sldId id="285" r:id="rId4"/>
    <p:sldId id="257" r:id="rId5"/>
    <p:sldId id="267" r:id="rId6"/>
    <p:sldId id="259" r:id="rId7"/>
    <p:sldId id="268" r:id="rId8"/>
    <p:sldId id="265" r:id="rId9"/>
    <p:sldId id="291" r:id="rId10"/>
    <p:sldId id="290" r:id="rId11"/>
    <p:sldId id="292" r:id="rId12"/>
    <p:sldId id="312" r:id="rId13"/>
    <p:sldId id="282" r:id="rId14"/>
    <p:sldId id="281" r:id="rId15"/>
    <p:sldId id="310" r:id="rId16"/>
    <p:sldId id="296" r:id="rId17"/>
    <p:sldId id="305" r:id="rId18"/>
    <p:sldId id="284" r:id="rId19"/>
    <p:sldId id="313" r:id="rId20"/>
    <p:sldId id="287" r:id="rId21"/>
    <p:sldId id="288" r:id="rId22"/>
    <p:sldId id="266" r:id="rId23"/>
    <p:sldId id="277" r:id="rId2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2371" autoAdjust="0"/>
  </p:normalViewPr>
  <p:slideViewPr>
    <p:cSldViewPr snapToGrid="0" snapToObjects="1">
      <p:cViewPr varScale="1">
        <p:scale>
          <a:sx n="96" d="100"/>
          <a:sy n="96" d="100"/>
        </p:scale>
        <p:origin x="-19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notesMaster" Target="notesMasters/notes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D2ADE-41AA-FA4A-8994-8F4BA8513E22}" type="datetimeFigureOut">
              <a:rPr lang="en-US" smtClean="0"/>
              <a:t>05/11/19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B61F54-148B-5944-BCC2-0649FD4ACB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7749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baseline="0" dirty="0" smtClean="0"/>
              <a:t>My presentation is part of our experimental program in studies of shape evolution in the neutron deficient Pb region.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61F54-148B-5944-BCC2-0649FD4ACB4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33620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Thus,</a:t>
            </a:r>
            <a:r>
              <a:rPr lang="en-US" baseline="0" dirty="0" smtClean="0"/>
              <a:t> our </a:t>
            </a:r>
            <a:r>
              <a:rPr lang="en-US" baseline="0" dirty="0" err="1" smtClean="0"/>
              <a:t>obejctives</a:t>
            </a:r>
            <a:r>
              <a:rPr lang="en-US" baseline="0" dirty="0" smtClean="0"/>
              <a:t> in present proposal</a:t>
            </a:r>
          </a:p>
          <a:p>
            <a:endParaRPr lang="en-US" baseline="0" dirty="0" smtClean="0"/>
          </a:p>
          <a:p>
            <a:pPr marL="228600" indent="-228600">
              <a:buAutoNum type="arabicParenR"/>
            </a:pPr>
            <a:r>
              <a:rPr lang="en-US" baseline="0" dirty="0" smtClean="0"/>
              <a:t>Directly measure shapes of the </a:t>
            </a:r>
            <a:r>
              <a:rPr lang="en-US" baseline="0" dirty="0" err="1" smtClean="0"/>
              <a:t>bandhead</a:t>
            </a:r>
            <a:r>
              <a:rPr lang="en-US" baseline="0" dirty="0" smtClean="0"/>
              <a:t> 2+ states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Probe collectivity of bands associated different shapes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Investigate mixing via measurement of the E0 transitions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61F54-148B-5944-BCC2-0649FD4ACB4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80451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clarify</a:t>
            </a:r>
            <a:r>
              <a:rPr lang="en-US" baseline="0" dirty="0" smtClean="0"/>
              <a:t> t</a:t>
            </a:r>
            <a:r>
              <a:rPr lang="en-US" dirty="0" smtClean="0"/>
              <a:t>his</a:t>
            </a:r>
            <a:r>
              <a:rPr lang="en-US" baseline="0" dirty="0" smtClean="0"/>
              <a:t> proposal a little bit more. We propose to carry out simultaneous in-beam gamma-ray -- conversion electron Coulomb excitation experiment using radioactive 188Pb beam.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61F54-148B-5944-BCC2-0649FD4ACB4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64151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Proposed</a:t>
            </a:r>
            <a:r>
              <a:rPr lang="en-US" baseline="0" dirty="0" smtClean="0"/>
              <a:t> experiment in a </a:t>
            </a:r>
            <a:r>
              <a:rPr lang="en-US" baseline="0" dirty="0" smtClean="0"/>
              <a:t>nutshell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61F54-148B-5944-BCC2-0649FD4ACB4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02279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This shows that</a:t>
            </a:r>
            <a:r>
              <a:rPr lang="en-US" baseline="0" dirty="0" smtClean="0"/>
              <a:t> only the first excited 2+ state was populated in via Coulomb excitation. This makes analysis more straight forward.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61F54-148B-5944-BCC2-0649FD4ACB4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512419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table</a:t>
            </a:r>
            <a:r>
              <a:rPr lang="en-US" baseline="0" dirty="0" smtClean="0"/>
              <a:t> summarizes the yield estimates for 188Pb nucleus calculated using the </a:t>
            </a:r>
            <a:r>
              <a:rPr lang="en-US" baseline="0" dirty="0" err="1" smtClean="0"/>
              <a:t>gosia</a:t>
            </a:r>
            <a:r>
              <a:rPr lang="en-US" baseline="0" dirty="0" smtClean="0"/>
              <a:t> code. It should be noted that the d</a:t>
            </a:r>
            <a:r>
              <a:rPr lang="en-US" dirty="0" smtClean="0"/>
              <a:t>irect population of the excited</a:t>
            </a:r>
            <a:r>
              <a:rPr lang="en-US" baseline="0" dirty="0" smtClean="0"/>
              <a:t> 0+ states may be become important if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the &lt;2_1|E2|0_2&gt; is large, but it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difficult to estimate, thus it was not included in calculations. In other words, the population of the 0+ states is higher in practice. However, this is the same as in the proposal, so I just wanted to include in presentation in case of related discussions…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61F54-148B-5944-BCC2-0649FD4ACB4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4208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experiment</a:t>
            </a:r>
            <a:r>
              <a:rPr lang="en-US" baseline="0" dirty="0" smtClean="0"/>
              <a:t> in a nutshell. </a:t>
            </a:r>
            <a:r>
              <a:rPr lang="en-US" baseline="0" dirty="0" err="1" smtClean="0"/>
              <a:t>Rodi</a:t>
            </a:r>
            <a:r>
              <a:rPr lang="en-US" baseline="0" dirty="0" smtClean="0"/>
              <a:t> describe SAGE this morning, so need to go in to details. I just want to stress, that recoil-decay-tagging could not be employed for 188Pb…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61F54-148B-5944-BCC2-0649FD4ACB4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34958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Then</a:t>
            </a:r>
            <a:r>
              <a:rPr lang="en-US" baseline="0" dirty="0" smtClean="0"/>
              <a:t>, looking in more details for the gammas and </a:t>
            </a:r>
            <a:r>
              <a:rPr lang="en-US" baseline="0" dirty="0" err="1" smtClean="0"/>
              <a:t>rebinning</a:t>
            </a:r>
            <a:r>
              <a:rPr lang="en-US" baseline="0" dirty="0" smtClean="0"/>
              <a:t> the spectrum, one finds out that the 362keV transition could be a doublet.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61F54-148B-5944-BCC2-0649FD4ACB44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93036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 clarify</a:t>
            </a:r>
            <a:r>
              <a:rPr lang="en-US" baseline="0" dirty="0" smtClean="0"/>
              <a:t> t</a:t>
            </a:r>
            <a:r>
              <a:rPr lang="en-US" dirty="0" smtClean="0"/>
              <a:t>his</a:t>
            </a:r>
            <a:r>
              <a:rPr lang="en-US" baseline="0" dirty="0" smtClean="0"/>
              <a:t> proposal a little bit more. We propose to carry out simultaneous in-beam gamma-ray -- conversion electron Coulomb excitation experiment using radioactive 188Pb beam.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61F54-148B-5944-BCC2-0649FD4ACB4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6415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 have a strong feeling</a:t>
            </a:r>
            <a:r>
              <a:rPr lang="en-US" baseline="0" dirty="0" smtClean="0"/>
              <a:t> you all know what this is, but just to remind myself what I’m talking about I’d like to zoom in to the region around doubly magic Pb nucleus…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61F54-148B-5944-BCC2-0649FD4ACB4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5119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…and</a:t>
            </a:r>
            <a:r>
              <a:rPr lang="en-US" baseline="0" dirty="0" smtClean="0"/>
              <a:t> more precisely I should concentrate on nuclei west from it. My experimental interest is mainly build on Pb nuclei around N=104 neutron midshell. That is located 22 neutrons away from the nearest closed neutron shell. You see that this part of the chart of nuclei is becoming yellowish, indicating alpha-decay, that plays big role in recoil decay tagging technique that we often use. To give some perspective, half-life of 186Pb Is ~5 seconds which is at the limit whether RDT is feasible. Unfortunately, 188Pb half-life is 25.5s, which means we could use RDT for 188Pb.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61F54-148B-5944-BCC2-0649FD4ACB4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13106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The</a:t>
            </a:r>
            <a:r>
              <a:rPr lang="en-US" baseline="0" dirty="0" smtClean="0"/>
              <a:t>n a brief look into physics background in this region. These are the le</a:t>
            </a:r>
            <a:r>
              <a:rPr lang="en-US" dirty="0" smtClean="0"/>
              <a:t>vel energy systematics </a:t>
            </a:r>
            <a:r>
              <a:rPr lang="en-US" baseline="0" dirty="0" smtClean="0"/>
              <a:t> as we know it for even A Pb isotopes.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This</a:t>
            </a:r>
            <a:r>
              <a:rPr lang="en-US" baseline="0" dirty="0" smtClean="0"/>
              <a:t> plot summarizes the huge amount of effort that has been put in to understand the evolution of nuclear structure in light Pb isotopes. That includes alpha-decay fine structure measurements, beta-decay experiments, in-beam spectroscopy, laser spectroscopy and so on…</a:t>
            </a:r>
          </a:p>
          <a:p>
            <a:pPr>
              <a:buFontTx/>
              <a:buNone/>
            </a:pPr>
            <a:r>
              <a:rPr lang="en-US" baseline="0" dirty="0" smtClean="0"/>
              <a:t> and it is not even showing different isomeric states.</a:t>
            </a:r>
          </a:p>
          <a:p>
            <a:pPr>
              <a:buFontTx/>
              <a:buNone/>
            </a:pPr>
            <a:endParaRPr lang="en-US" dirty="0" smtClean="0"/>
          </a:p>
          <a:p>
            <a:pPr>
              <a:buFontTx/>
              <a:buNone/>
            </a:pPr>
            <a:r>
              <a:rPr lang="en-US" dirty="0" smtClean="0"/>
              <a:t>Three</a:t>
            </a:r>
            <a:r>
              <a:rPr lang="en-US" baseline="0" dirty="0" smtClean="0"/>
              <a:t> different structures are shown in different colors</a:t>
            </a:r>
          </a:p>
          <a:p>
            <a:pPr>
              <a:buFontTx/>
              <a:buChar char="•"/>
            </a:pPr>
            <a:r>
              <a:rPr lang="en-US" baseline="0" dirty="0" smtClean="0"/>
              <a:t> Ground state is spherical – laser spectroscopy</a:t>
            </a:r>
          </a:p>
          <a:p>
            <a:pPr>
              <a:buFontTx/>
              <a:buChar char="•"/>
            </a:pPr>
            <a:r>
              <a:rPr lang="en-US" baseline="0" dirty="0" smtClean="0"/>
              <a:t> Deformed structures intrude down in energy when approaching the N=104 neutron mid-shell</a:t>
            </a:r>
          </a:p>
          <a:p>
            <a:pPr>
              <a:buFontTx/>
              <a:buChar char="•"/>
            </a:pPr>
            <a:r>
              <a:rPr lang="en-US" baseline="0" dirty="0" smtClean="0"/>
              <a:t> Around midshell and beyond, these nuclei are very exotic, difficult to produce and probe. For example, fusion evaporation cross-section for 180Pb ~10nb =&gt; 300 isotopes/week </a:t>
            </a:r>
          </a:p>
          <a:p>
            <a:pPr>
              <a:buFontTx/>
              <a:buChar char="•"/>
            </a:pP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61F54-148B-5944-BCC2-0649FD4ACB4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4116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present work focuses on 188Pb nucleus. 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The first excited state is an oblate 0+.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61F54-148B-5944-BCC2-0649FD4ACB4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75644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</a:t>
            </a:r>
            <a:r>
              <a:rPr lang="en-US" baseline="0" dirty="0" smtClean="0"/>
              <a:t> p</a:t>
            </a:r>
            <a:r>
              <a:rPr lang="en-US" dirty="0" smtClean="0"/>
              <a:t>artia</a:t>
            </a:r>
            <a:r>
              <a:rPr lang="en-US" baseline="0" dirty="0" smtClean="0"/>
              <a:t>l level scheme of 188Pb is shown here, including isomeric states that are associated with three different states. This is from </a:t>
            </a:r>
            <a:r>
              <a:rPr lang="en-US" baseline="0" dirty="0" err="1" smtClean="0"/>
              <a:t>gammasphere</a:t>
            </a:r>
            <a:r>
              <a:rPr lang="en-US" baseline="0" dirty="0" smtClean="0"/>
              <a:t> data by </a:t>
            </a:r>
            <a:r>
              <a:rPr lang="en-US" baseline="0" dirty="0" err="1" smtClean="0"/>
              <a:t>Dracoulis</a:t>
            </a:r>
            <a:r>
              <a:rPr lang="en-US" baseline="0" dirty="0" smtClean="0"/>
              <a:t> et al. By means of missing gamma-ray analysis, they extracted enhanced E0 components for the </a:t>
            </a:r>
            <a:r>
              <a:rPr lang="en-US" baseline="0" dirty="0" err="1" smtClean="0"/>
              <a:t>interband</a:t>
            </a:r>
            <a:r>
              <a:rPr lang="en-US" baseline="0" dirty="0" smtClean="0"/>
              <a:t> transitions between states with same spin and parity. E0 do not only help with spin assignments, but also carry out information of mixing.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61F54-148B-5944-BCC2-0649FD4ACB4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78766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Thus,</a:t>
            </a:r>
            <a:r>
              <a:rPr lang="en-US" baseline="0" dirty="0" smtClean="0"/>
              <a:t> our objectives in present proposal</a:t>
            </a:r>
          </a:p>
          <a:p>
            <a:endParaRPr lang="en-US" baseline="0" dirty="0" smtClean="0"/>
          </a:p>
          <a:p>
            <a:pPr marL="228600" indent="-228600">
              <a:buAutoNum type="arabicParenR"/>
            </a:pPr>
            <a:r>
              <a:rPr lang="en-US" baseline="0" dirty="0" smtClean="0"/>
              <a:t>Directly measure shapes of the “</a:t>
            </a:r>
            <a:r>
              <a:rPr lang="en-US" baseline="0" dirty="0" err="1" smtClean="0"/>
              <a:t>bandhead</a:t>
            </a:r>
            <a:r>
              <a:rPr lang="en-US" baseline="0" dirty="0" smtClean="0"/>
              <a:t>” 2+ states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Probe collectivity of bands associated different shapes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Investigate mixing via measurement of the E0 transitions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61F54-148B-5944-BCC2-0649FD4ACB4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8045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Thus,</a:t>
            </a:r>
            <a:r>
              <a:rPr lang="en-US" baseline="0" dirty="0" smtClean="0"/>
              <a:t> our </a:t>
            </a:r>
            <a:r>
              <a:rPr lang="en-US" baseline="0" dirty="0" err="1" smtClean="0"/>
              <a:t>obejctives</a:t>
            </a:r>
            <a:r>
              <a:rPr lang="en-US" baseline="0" dirty="0" smtClean="0"/>
              <a:t> in present proposal</a:t>
            </a:r>
          </a:p>
          <a:p>
            <a:endParaRPr lang="en-US" baseline="0" dirty="0" smtClean="0"/>
          </a:p>
          <a:p>
            <a:pPr marL="228600" indent="-228600">
              <a:buAutoNum type="arabicParenR"/>
            </a:pPr>
            <a:r>
              <a:rPr lang="en-US" baseline="0" dirty="0" smtClean="0"/>
              <a:t>Directly measure shapes of the </a:t>
            </a:r>
            <a:r>
              <a:rPr lang="en-US" baseline="0" dirty="0" err="1" smtClean="0"/>
              <a:t>bandhead</a:t>
            </a:r>
            <a:r>
              <a:rPr lang="en-US" baseline="0" dirty="0" smtClean="0"/>
              <a:t> 2+ states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Probe collectivity of bands associated different shapes</a:t>
            </a:r>
          </a:p>
          <a:p>
            <a:pPr marL="228600" indent="-228600">
              <a:buAutoNum type="arabicParenR"/>
            </a:pPr>
            <a:r>
              <a:rPr lang="en-US" baseline="0" dirty="0" smtClean="0"/>
              <a:t>Investigate mixing via measurement of the E0 transitions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B61F54-148B-5944-BCC2-0649FD4ACB4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804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Relationship Id="rId3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Kuva 8" descr="kulma_oranss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84" name="Rectangle 12"/>
          <p:cNvSpPr>
            <a:spLocks noGrp="1" noChangeArrowheads="1"/>
          </p:cNvSpPr>
          <p:nvPr>
            <p:ph type="dt" sz="half" idx="2"/>
          </p:nvPr>
        </p:nvSpPr>
        <p:spPr>
          <a:xfrm>
            <a:off x="493713" y="6192838"/>
            <a:ext cx="2133600" cy="331787"/>
          </a:xfrm>
        </p:spPr>
        <p:txBody>
          <a:bodyPr/>
          <a:lstStyle>
            <a:lvl1pPr>
              <a:defRPr/>
            </a:lvl1pPr>
          </a:lstStyle>
          <a:p>
            <a:fld id="{2D71A707-0E28-934E-B05A-F1F0DECBEF78}" type="datetimeFigureOut">
              <a:rPr lang="en-US" smtClean="0"/>
              <a:t>05/11/19</a:t>
            </a:fld>
            <a:endParaRPr lang="en-US"/>
          </a:p>
        </p:txBody>
      </p:sp>
      <p:sp>
        <p:nvSpPr>
          <p:cNvPr id="3085" name="Rectangle 13"/>
          <p:cNvSpPr>
            <a:spLocks noGrp="1" noChangeArrowheads="1"/>
          </p:cNvSpPr>
          <p:nvPr>
            <p:ph type="ftr" sz="quarter" idx="3"/>
          </p:nvPr>
        </p:nvSpPr>
        <p:spPr>
          <a:xfrm>
            <a:off x="2916238" y="6192838"/>
            <a:ext cx="2895600" cy="331787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86" name="Rectangle 14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369CCAD-7354-624D-8C50-BBE47B1B4FCB}" type="slidenum">
              <a:rPr lang="en-US" smtClean="0"/>
              <a:t>‹#›</a:t>
            </a:fld>
            <a:endParaRPr lang="en-US"/>
          </a:p>
        </p:txBody>
      </p:sp>
      <p:sp>
        <p:nvSpPr>
          <p:cNvPr id="3092" name="Rectangle 20"/>
          <p:cNvSpPr>
            <a:spLocks noGrp="1" noChangeArrowheads="1"/>
          </p:cNvSpPr>
          <p:nvPr>
            <p:ph type="ctrTitle"/>
          </p:nvPr>
        </p:nvSpPr>
        <p:spPr>
          <a:xfrm>
            <a:off x="1547813" y="2130425"/>
            <a:ext cx="6911975" cy="1470025"/>
          </a:xfrm>
        </p:spPr>
        <p:txBody>
          <a:bodyPr/>
          <a:lstStyle>
            <a:lvl1pPr>
              <a:defRPr sz="4400"/>
            </a:lvl1pPr>
          </a:lstStyle>
          <a:p>
            <a:r>
              <a:rPr lang="fi-FI" smtClean="0"/>
              <a:t>Click to edit Master title style</a:t>
            </a:r>
            <a:endParaRPr lang="en-US" dirty="0"/>
          </a:p>
        </p:txBody>
      </p:sp>
      <p:sp>
        <p:nvSpPr>
          <p:cNvPr id="3093" name="Rectangle 21"/>
          <p:cNvSpPr>
            <a:spLocks noGrp="1" noChangeArrowheads="1"/>
          </p:cNvSpPr>
          <p:nvPr>
            <p:ph type="subTitle" idx="1"/>
          </p:nvPr>
        </p:nvSpPr>
        <p:spPr>
          <a:xfrm>
            <a:off x="1547813" y="4149725"/>
            <a:ext cx="6985000" cy="1008063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fi-FI" smtClean="0"/>
              <a:t>Click to edit Master subtitle style</a:t>
            </a:r>
            <a:endParaRPr lang="en-US" dirty="0"/>
          </a:p>
        </p:txBody>
      </p:sp>
      <p:pic>
        <p:nvPicPr>
          <p:cNvPr id="11" name="Kuva 10" descr="kaksikielinensjae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90000" y="5346000"/>
            <a:ext cx="1800000" cy="119549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71A707-0E28-934E-B05A-F1F0DECBEF78}" type="datetimeFigureOut">
              <a:rPr lang="en-US" smtClean="0"/>
              <a:t>05/11/19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9CCAD-7354-624D-8C50-BBE47B1B4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784975" y="269875"/>
            <a:ext cx="1963738" cy="5535613"/>
          </a:xfrm>
        </p:spPr>
        <p:txBody>
          <a:bodyPr vert="eaVert"/>
          <a:lstStyle/>
          <a:p>
            <a:r>
              <a:rPr lang="fi-FI" smtClean="0"/>
              <a:t>Click to edit Master title style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890588" y="269875"/>
            <a:ext cx="5741987" cy="5535613"/>
          </a:xfrm>
        </p:spPr>
        <p:txBody>
          <a:bodyPr vert="eaVert"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71A707-0E28-934E-B05A-F1F0DECBEF78}" type="datetimeFigureOut">
              <a:rPr lang="en-US" smtClean="0"/>
              <a:t>05/11/19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9CCAD-7354-624D-8C50-BBE47B1B4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71A707-0E28-934E-B05A-F1F0DECBEF78}" type="datetimeFigureOut">
              <a:rPr lang="en-US" smtClean="0"/>
              <a:t>05/11/19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9CCAD-7354-624D-8C50-BBE47B1B4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Click to edit Master title style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71A707-0E28-934E-B05A-F1F0DECBEF78}" type="datetimeFigureOut">
              <a:rPr lang="en-US" smtClean="0"/>
              <a:t>05/11/19</a:t>
            </a:fld>
            <a:endParaRPr lang="en-US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9CCAD-7354-624D-8C50-BBE47B1B4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890588" y="1643063"/>
            <a:ext cx="3852862" cy="4162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895850" y="1643063"/>
            <a:ext cx="3852863" cy="41624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fi-FI"/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71A707-0E28-934E-B05A-F1F0DECBEF78}" type="datetimeFigureOut">
              <a:rPr lang="en-US" smtClean="0"/>
              <a:t>05/11/19</a:t>
            </a:fld>
            <a:endParaRPr lang="en-US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9CCAD-7354-624D-8C50-BBE47B1B4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3568" y="274638"/>
            <a:ext cx="800323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Click to edit Master title style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683568" y="1535112"/>
            <a:ext cx="3813820" cy="11018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3568" y="2708919"/>
            <a:ext cx="3813820" cy="341724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fi-FI" dirty="0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2"/>
            <a:ext cx="4041775" cy="110179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708919"/>
            <a:ext cx="4041775" cy="341724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fi-FI" dirty="0"/>
          </a:p>
        </p:txBody>
      </p:sp>
      <p:sp>
        <p:nvSpPr>
          <p:cNvPr id="7" name="Päivämäärän paikkamerkki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71A707-0E28-934E-B05A-F1F0DECBEF78}" type="datetimeFigureOut">
              <a:rPr lang="en-US" smtClean="0"/>
              <a:t>05/11/19</a:t>
            </a:fld>
            <a:endParaRPr lang="en-US"/>
          </a:p>
        </p:txBody>
      </p:sp>
      <p:sp>
        <p:nvSpPr>
          <p:cNvPr id="8" name="Alatunnisteen paikkamerkki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Dian numeron paikkamerkki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9CCAD-7354-624D-8C50-BBE47B1B4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Click to edit Master title style</a:t>
            </a:r>
            <a:endParaRPr lang="fi-FI"/>
          </a:p>
        </p:txBody>
      </p:sp>
      <p:sp>
        <p:nvSpPr>
          <p:cNvPr id="3" name="Päivämäärän paikkamerkki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71A707-0E28-934E-B05A-F1F0DECBEF78}" type="datetimeFigureOut">
              <a:rPr lang="en-US" smtClean="0"/>
              <a:t>05/11/19</a:t>
            </a:fld>
            <a:endParaRPr lang="en-US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9CCAD-7354-624D-8C50-BBE47B1B4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71A707-0E28-934E-B05A-F1F0DECBEF78}" type="datetimeFigureOut">
              <a:rPr lang="en-US" smtClean="0"/>
              <a:t>05/11/19</a:t>
            </a:fld>
            <a:endParaRPr lang="en-US"/>
          </a:p>
        </p:txBody>
      </p:sp>
      <p:sp>
        <p:nvSpPr>
          <p:cNvPr id="3" name="Alatunnisteen paikkamerkki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Dian numeron paikkamerkki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9CCAD-7354-624D-8C50-BBE47B1B4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3568" y="273050"/>
            <a:ext cx="278194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Click to edit Master text styles</a:t>
            </a:r>
          </a:p>
          <a:p>
            <a:pPr lvl="1"/>
            <a:r>
              <a:rPr lang="fi-FI" smtClean="0"/>
              <a:t>Second level</a:t>
            </a:r>
          </a:p>
          <a:p>
            <a:pPr lvl="2"/>
            <a:r>
              <a:rPr lang="fi-FI" smtClean="0"/>
              <a:t>Third level</a:t>
            </a:r>
          </a:p>
          <a:p>
            <a:pPr lvl="3"/>
            <a:r>
              <a:rPr lang="fi-FI" smtClean="0"/>
              <a:t>Fourth level</a:t>
            </a:r>
          </a:p>
          <a:p>
            <a:pPr lvl="4"/>
            <a:r>
              <a:rPr lang="fi-FI" smtClean="0"/>
              <a:t>Fifth level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683568" y="1484784"/>
            <a:ext cx="2781945" cy="464137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71A707-0E28-934E-B05A-F1F0DECBEF78}" type="datetimeFigureOut">
              <a:rPr lang="en-US" smtClean="0"/>
              <a:t>05/11/19</a:t>
            </a:fld>
            <a:endParaRPr lang="en-US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9CCAD-7354-624D-8C50-BBE47B1B4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Click to edit Master title style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i-FI" smtClean="0"/>
              <a:t>Drag picture to placeholder or click icon to add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Click to edit Master text styles</a:t>
            </a:r>
          </a:p>
        </p:txBody>
      </p:sp>
      <p:sp>
        <p:nvSpPr>
          <p:cNvPr id="5" name="Päivämäärän paikkamerkki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D71A707-0E28-934E-B05A-F1F0DECBEF78}" type="datetimeFigureOut">
              <a:rPr lang="en-US" smtClean="0"/>
              <a:t>05/11/19</a:t>
            </a:fld>
            <a:endParaRPr lang="en-US"/>
          </a:p>
        </p:txBody>
      </p:sp>
      <p:sp>
        <p:nvSpPr>
          <p:cNvPr id="6" name="Alatunnisteen paikkamerkki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Dian numeron paikkamerkki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69CCAD-7354-624D-8C50-BBE47B1B4FC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jpeg"/><Relationship Id="rId15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Pystypalkki_oranssi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36" name="Rectangle 1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3713" y="6237288"/>
            <a:ext cx="21336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2D71A707-0E28-934E-B05A-F1F0DECBEF78}" type="datetimeFigureOut">
              <a:rPr lang="en-US" smtClean="0"/>
              <a:t>05/11/19</a:t>
            </a:fld>
            <a:endParaRPr lang="en-US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16238" y="6237288"/>
            <a:ext cx="28956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02675" y="44450"/>
            <a:ext cx="40640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E369CCAD-7354-624D-8C50-BBE47B1B4FCB}" type="slidenum">
              <a:rPr lang="en-US" smtClean="0"/>
              <a:t>‹#›</a:t>
            </a:fld>
            <a:endParaRPr lang="en-US"/>
          </a:p>
        </p:txBody>
      </p:sp>
      <p:sp>
        <p:nvSpPr>
          <p:cNvPr id="1041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890588" y="269875"/>
            <a:ext cx="7858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en-US" dirty="0" smtClean="0"/>
          </a:p>
        </p:txBody>
      </p:sp>
      <p:pic>
        <p:nvPicPr>
          <p:cNvPr id="13" name="Kuva 12" descr="kaksikielinensjae.jp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7290000" y="5346000"/>
            <a:ext cx="1800000" cy="1195497"/>
          </a:xfrm>
          <a:prstGeom prst="rect">
            <a:avLst/>
          </a:prstGeom>
        </p:spPr>
      </p:pic>
      <p:sp>
        <p:nvSpPr>
          <p:cNvPr id="1042" name="Rectangle 16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0588" y="1643063"/>
            <a:ext cx="7858125" cy="416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  <a:p>
            <a:pPr lvl="0"/>
            <a:endParaRPr 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Helvetica" pitchFamily="34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Helvetica" pitchFamily="34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Helvetica" pitchFamily="34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Helvetica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Helvetica" pitchFamily="34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Helvetica" pitchFamily="34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Helvetica" pitchFamily="34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Helvetica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00099"/>
        </a:buClr>
        <a:buSzPct val="85000"/>
        <a:buFont typeface="Wingdings" pitchFamily="2" charset="2"/>
        <a:buBlip>
          <a:blip r:embed="rId15"/>
        </a:buBlip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8.png"/><Relationship Id="rId7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jpe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9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png"/><Relationship Id="rId6" Type="http://schemas.openxmlformats.org/officeDocument/2006/relationships/image" Target="../media/image8.png"/><Relationship Id="rId7" Type="http://schemas.openxmlformats.org/officeDocument/2006/relationships/image" Target="../media/image12.jpeg"/><Relationship Id="rId8" Type="http://schemas.microsoft.com/office/2007/relationships/hdphoto" Target="../media/hdphoto1.wdp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-214663" y="1693835"/>
            <a:ext cx="9578897" cy="1864976"/>
          </a:xfrm>
        </p:spPr>
        <p:txBody>
          <a:bodyPr>
            <a:normAutofit fontScale="90000"/>
          </a:bodyPr>
          <a:lstStyle/>
          <a:p>
            <a:r>
              <a:rPr lang="en-US" dirty="0"/>
              <a:t>Probing intruder </a:t>
            </a:r>
            <a:r>
              <a:rPr lang="en-US" dirty="0" smtClean="0"/>
              <a:t>configurations </a:t>
            </a:r>
            <a:br>
              <a:rPr lang="en-US" dirty="0" smtClean="0"/>
            </a:br>
            <a:r>
              <a:rPr lang="en-US" dirty="0" smtClean="0"/>
              <a:t>in </a:t>
            </a:r>
            <a:r>
              <a:rPr lang="en-US" baseline="30000" dirty="0" smtClean="0"/>
              <a:t>188</a:t>
            </a:r>
            <a:r>
              <a:rPr lang="en-US" dirty="0" smtClean="0"/>
              <a:t>Pb </a:t>
            </a:r>
            <a:r>
              <a:rPr lang="en-US" dirty="0"/>
              <a:t>nuclei </a:t>
            </a:r>
            <a:r>
              <a:rPr lang="en-US" dirty="0" smtClean="0"/>
              <a:t>using </a:t>
            </a:r>
            <a:br>
              <a:rPr lang="en-US" dirty="0" smtClean="0"/>
            </a:br>
            <a:r>
              <a:rPr lang="en-US" dirty="0" smtClean="0"/>
              <a:t>Coulomb </a:t>
            </a:r>
            <a:r>
              <a:rPr lang="en-US" dirty="0"/>
              <a:t>excitation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47813" y="4149725"/>
            <a:ext cx="6985000" cy="1671389"/>
          </a:xfrm>
        </p:spPr>
        <p:txBody>
          <a:bodyPr>
            <a:noAutofit/>
          </a:bodyPr>
          <a:lstStyle/>
          <a:p>
            <a:r>
              <a:rPr lang="en-US" sz="1600" dirty="0"/>
              <a:t>Following Proposal to the ISOLDE and Neutron Time-of-Flight Committee IS494 and HIE-ISOLDE Letters of Intent I-107 and I-110 </a:t>
            </a:r>
            <a:endParaRPr lang="en-US" sz="1600" dirty="0" smtClean="0"/>
          </a:p>
          <a:p>
            <a:endParaRPr lang="en-US" sz="1600" dirty="0"/>
          </a:p>
          <a:p>
            <a:r>
              <a:rPr lang="en-US" sz="1800" dirty="0" smtClean="0"/>
              <a:t>INTC meeting at CERN </a:t>
            </a:r>
            <a:r>
              <a:rPr lang="en-US" sz="1800" dirty="0"/>
              <a:t>6</a:t>
            </a:r>
            <a:r>
              <a:rPr lang="en-US" sz="1800" dirty="0" smtClean="0"/>
              <a:t>.11.2019</a:t>
            </a:r>
          </a:p>
          <a:p>
            <a:r>
              <a:rPr lang="en-US" sz="1800" dirty="0" smtClean="0"/>
              <a:t>Janne Pakarinen, JYFL, Finland</a:t>
            </a:r>
          </a:p>
        </p:txBody>
      </p:sp>
    </p:spTree>
    <p:extLst>
      <p:ext uri="{BB962C8B-B14F-4D97-AF65-F5344CB8AC3E}">
        <p14:creationId xmlns:p14="http://schemas.microsoft.com/office/powerpoint/2010/main" val="3402212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4926"/>
    </mc:Choice>
    <mc:Fallback xmlns="">
      <p:transition xmlns:p14="http://schemas.microsoft.com/office/powerpoint/2010/main" spd="slow" advTm="14926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Objectives of present work - 2</a:t>
            </a:r>
            <a:br>
              <a:rPr lang="en-US" dirty="0" smtClean="0"/>
            </a:br>
            <a:r>
              <a:rPr lang="en-US" dirty="0" smtClean="0"/>
              <a:t>collectivity of bands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7563" y="6441609"/>
            <a:ext cx="53487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G.D. </a:t>
            </a:r>
            <a:r>
              <a:rPr lang="en-US" sz="1600" dirty="0" err="1" smtClean="0"/>
              <a:t>Dracoulis</a:t>
            </a:r>
            <a:r>
              <a:rPr lang="en-US" sz="1600" dirty="0" smtClean="0"/>
              <a:t> </a:t>
            </a:r>
            <a:r>
              <a:rPr lang="en-US" sz="1600" i="1" dirty="0" smtClean="0"/>
              <a:t>et al.</a:t>
            </a:r>
            <a:r>
              <a:rPr lang="en-US" sz="1600" dirty="0" smtClean="0"/>
              <a:t>, Phys. Rev C </a:t>
            </a:r>
            <a:r>
              <a:rPr lang="en-US" sz="1600" b="1" dirty="0" smtClean="0"/>
              <a:t>67</a:t>
            </a:r>
            <a:r>
              <a:rPr lang="en-US" sz="1600" dirty="0" smtClean="0"/>
              <a:t>, 051301(R) 2003</a:t>
            </a:r>
            <a:endParaRPr lang="en-US" sz="1600" dirty="0"/>
          </a:p>
        </p:txBody>
      </p:sp>
      <p:pic>
        <p:nvPicPr>
          <p:cNvPr id="12" name="Picture 11" descr="spherical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1" y="3594960"/>
            <a:ext cx="1325831" cy="1440000"/>
          </a:xfrm>
          <a:prstGeom prst="rect">
            <a:avLst/>
          </a:prstGeom>
        </p:spPr>
      </p:pic>
      <p:pic>
        <p:nvPicPr>
          <p:cNvPr id="13" name="Picture 12" descr="oblate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270" y="3594960"/>
            <a:ext cx="1325831" cy="1440000"/>
          </a:xfrm>
          <a:prstGeom prst="rect">
            <a:avLst/>
          </a:prstGeom>
        </p:spPr>
      </p:pic>
      <p:pic>
        <p:nvPicPr>
          <p:cNvPr id="14" name="Picture 13" descr="prolate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753" y="3594960"/>
            <a:ext cx="1325831" cy="1440000"/>
          </a:xfrm>
          <a:prstGeom prst="rect">
            <a:avLst/>
          </a:prstGeom>
        </p:spPr>
      </p:pic>
      <p:pic>
        <p:nvPicPr>
          <p:cNvPr id="15" name="Picture 14" descr="prolate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441" y="1572633"/>
            <a:ext cx="1325831" cy="1440000"/>
          </a:xfrm>
          <a:prstGeom prst="rect">
            <a:avLst/>
          </a:prstGeom>
        </p:spPr>
      </p:pic>
      <p:pic>
        <p:nvPicPr>
          <p:cNvPr id="16" name="Picture 15" descr="oblate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882" y="1273051"/>
            <a:ext cx="1325831" cy="1440000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5520811" y="5220956"/>
            <a:ext cx="1010457" cy="186888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674239" y="5057842"/>
            <a:ext cx="1010457" cy="154170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859476" y="4279901"/>
            <a:ext cx="338121" cy="1039450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022708" y="3881969"/>
            <a:ext cx="338121" cy="1299934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2556" y="1273051"/>
            <a:ext cx="8666228" cy="485156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24882" y="1394833"/>
            <a:ext cx="4757460" cy="35086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Measuring transitional matrix elements for transitions on top of the 2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states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18800" y="4060800"/>
            <a:ext cx="5098255" cy="8234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753838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 7"/>
          <p:cNvSpPr/>
          <p:nvPr/>
        </p:nvSpPr>
        <p:spPr>
          <a:xfrm>
            <a:off x="7295369" y="5063067"/>
            <a:ext cx="269598" cy="374829"/>
          </a:xfrm>
          <a:prstGeom prst="ellipse">
            <a:avLst/>
          </a:prstGeom>
          <a:solidFill>
            <a:srgbClr val="FFFF00"/>
          </a:solidFill>
          <a:scene3d>
            <a:camera prst="orthographicFront">
              <a:rot lat="0" lon="0" rev="19199999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7295369" y="4730707"/>
            <a:ext cx="269598" cy="374829"/>
          </a:xfrm>
          <a:prstGeom prst="ellipse">
            <a:avLst/>
          </a:prstGeom>
          <a:solidFill>
            <a:srgbClr val="FFFF00"/>
          </a:solidFill>
          <a:scene3d>
            <a:camera prst="orthographicFront">
              <a:rot lat="0" lon="0" rev="19199999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Objectives of present work - 3</a:t>
            </a:r>
            <a:br>
              <a:rPr lang="en-US" dirty="0" smtClean="0"/>
            </a:br>
            <a:r>
              <a:rPr lang="en-US" dirty="0" smtClean="0"/>
              <a:t>measurement of the E0 transitions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7563" y="6441609"/>
            <a:ext cx="53487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G.D. </a:t>
            </a:r>
            <a:r>
              <a:rPr lang="en-US" sz="1600" dirty="0" err="1" smtClean="0"/>
              <a:t>Dracoulis</a:t>
            </a:r>
            <a:r>
              <a:rPr lang="en-US" sz="1600" dirty="0" smtClean="0"/>
              <a:t> </a:t>
            </a:r>
            <a:r>
              <a:rPr lang="en-US" sz="1600" i="1" dirty="0" smtClean="0"/>
              <a:t>et al.</a:t>
            </a:r>
            <a:r>
              <a:rPr lang="en-US" sz="1600" dirty="0" smtClean="0"/>
              <a:t>, Phys. Rev C </a:t>
            </a:r>
            <a:r>
              <a:rPr lang="en-US" sz="1600" b="1" dirty="0" smtClean="0"/>
              <a:t>67</a:t>
            </a:r>
            <a:r>
              <a:rPr lang="en-US" sz="1600" dirty="0" smtClean="0"/>
              <a:t>, 051301(R) 2003</a:t>
            </a:r>
            <a:endParaRPr lang="en-US" sz="1600" dirty="0"/>
          </a:p>
        </p:txBody>
      </p:sp>
      <p:pic>
        <p:nvPicPr>
          <p:cNvPr id="12" name="Picture 11" descr="spherical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1" y="3594960"/>
            <a:ext cx="1325831" cy="1440000"/>
          </a:xfrm>
          <a:prstGeom prst="rect">
            <a:avLst/>
          </a:prstGeom>
        </p:spPr>
      </p:pic>
      <p:pic>
        <p:nvPicPr>
          <p:cNvPr id="13" name="Picture 12" descr="oblate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270" y="3594960"/>
            <a:ext cx="1325831" cy="1440000"/>
          </a:xfrm>
          <a:prstGeom prst="rect">
            <a:avLst/>
          </a:prstGeom>
        </p:spPr>
      </p:pic>
      <p:pic>
        <p:nvPicPr>
          <p:cNvPr id="14" name="Picture 13" descr="prolate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753" y="3594960"/>
            <a:ext cx="1325831" cy="1440000"/>
          </a:xfrm>
          <a:prstGeom prst="rect">
            <a:avLst/>
          </a:prstGeom>
        </p:spPr>
      </p:pic>
      <p:pic>
        <p:nvPicPr>
          <p:cNvPr id="15" name="Picture 14" descr="prolate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441" y="1572633"/>
            <a:ext cx="1325831" cy="1440000"/>
          </a:xfrm>
          <a:prstGeom prst="rect">
            <a:avLst/>
          </a:prstGeom>
        </p:spPr>
      </p:pic>
      <p:pic>
        <p:nvPicPr>
          <p:cNvPr id="16" name="Picture 15" descr="oblate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882" y="1273051"/>
            <a:ext cx="1325831" cy="1440000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5520811" y="5220956"/>
            <a:ext cx="1010457" cy="186888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674239" y="5057842"/>
            <a:ext cx="1010457" cy="154170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859476" y="4279901"/>
            <a:ext cx="338121" cy="1039450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8022708" y="3881969"/>
            <a:ext cx="338121" cy="1299934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2556" y="1273051"/>
            <a:ext cx="8666228" cy="485156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624882" y="1394833"/>
            <a:ext cx="4757460" cy="34778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000" dirty="0" smtClean="0"/>
          </a:p>
          <a:p>
            <a:r>
              <a:rPr lang="en-US" sz="2000" dirty="0"/>
              <a:t>Confirm recent </a:t>
            </a:r>
            <a:r>
              <a:rPr lang="en-US" sz="2000" dirty="0" smtClean="0"/>
              <a:t>SAGE results:</a:t>
            </a:r>
            <a:endParaRPr lang="en-US" sz="2000" dirty="0" smtClean="0"/>
          </a:p>
          <a:p>
            <a:pPr marL="914400" lvl="1" indent="-457200">
              <a:buFont typeface="+mj-lt"/>
              <a:buAutoNum type="arabicParenR"/>
            </a:pPr>
            <a:r>
              <a:rPr lang="en-US" sz="2000" dirty="0" smtClean="0"/>
              <a:t>L</a:t>
            </a:r>
            <a:r>
              <a:rPr lang="en-US" sz="2000" dirty="0" smtClean="0"/>
              <a:t>ong-standing issue of the level energies of the excited 0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states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US" sz="2000" dirty="0" smtClean="0"/>
              <a:t>Directly </a:t>
            </a:r>
            <a:r>
              <a:rPr lang="en-US" sz="2000" dirty="0" smtClean="0"/>
              <a:t>measure the E0 components of the inter-band </a:t>
            </a:r>
            <a:r>
              <a:rPr lang="en-US" sz="2000" dirty="0" smtClean="0"/>
              <a:t>transitions</a:t>
            </a:r>
          </a:p>
          <a:p>
            <a:pPr marL="914400" lvl="1" indent="-457200">
              <a:buFont typeface="+mj-lt"/>
              <a:buAutoNum type="arabicParenR"/>
            </a:pPr>
            <a:endParaRPr lang="en-US" sz="2000" dirty="0" smtClean="0"/>
          </a:p>
          <a:p>
            <a:pPr marL="342900" indent="-342900">
              <a:buFont typeface="Arial"/>
              <a:buChar char="•"/>
            </a:pPr>
            <a:endParaRPr lang="en-US" sz="2000" dirty="0"/>
          </a:p>
          <a:p>
            <a:endParaRPr lang="en-US" sz="2000" dirty="0" smtClean="0"/>
          </a:p>
          <a:p>
            <a:pPr marL="342900" indent="-342900">
              <a:buFont typeface="Arial"/>
              <a:buChar char="•"/>
            </a:pP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471133" y="5332581"/>
            <a:ext cx="58204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592</a:t>
            </a:r>
            <a:endParaRPr lang="en-US" sz="1600" dirty="0"/>
          </a:p>
        </p:txBody>
      </p:sp>
      <p:sp>
        <p:nvSpPr>
          <p:cNvPr id="5" name="Multiply 4"/>
          <p:cNvSpPr/>
          <p:nvPr/>
        </p:nvSpPr>
        <p:spPr>
          <a:xfrm>
            <a:off x="2896977" y="5063067"/>
            <a:ext cx="2204607" cy="344777"/>
          </a:xfrm>
          <a:prstGeom prst="mathMultiply">
            <a:avLst/>
          </a:prstGeom>
          <a:solidFill>
            <a:srgbClr val="80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2674995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n-US" dirty="0" smtClean="0"/>
              <a:t>Physics background and motivation</a:t>
            </a:r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Experiment description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077263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000" y="92928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Coulomb excitation of </a:t>
            </a:r>
            <a:r>
              <a:rPr lang="en-US" baseline="30000" dirty="0" smtClean="0"/>
              <a:t>188</a:t>
            </a:r>
            <a:r>
              <a:rPr lang="en-US" dirty="0" smtClean="0"/>
              <a:t>Pb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50398"/>
            <a:ext cx="8686800" cy="2771463"/>
          </a:xfrm>
        </p:spPr>
        <p:txBody>
          <a:bodyPr>
            <a:normAutofit lnSpcReduction="10000"/>
          </a:bodyPr>
          <a:lstStyle/>
          <a:p>
            <a:pPr marL="738378" lvl="1" indent="-457200">
              <a:lnSpc>
                <a:spcPct val="50000"/>
              </a:lnSpc>
              <a:spcBef>
                <a:spcPts val="400"/>
              </a:spcBef>
              <a:spcAft>
                <a:spcPts val="2400"/>
              </a:spcAft>
              <a:buSzPct val="68000"/>
              <a:buFont typeface="Wingdings" charset="2"/>
              <a:buChar char="²"/>
            </a:pPr>
            <a:r>
              <a:rPr lang="en-US" sz="2800" dirty="0" err="1" smtClean="0"/>
              <a:t>UCx</a:t>
            </a:r>
            <a:r>
              <a:rPr lang="en-US" sz="2800" dirty="0" smtClean="0"/>
              <a:t> </a:t>
            </a:r>
            <a:r>
              <a:rPr lang="en-US" sz="2800" dirty="0" smtClean="0"/>
              <a:t>target + </a:t>
            </a:r>
            <a:r>
              <a:rPr lang="en-US" sz="2800" dirty="0" smtClean="0"/>
              <a:t>LIST/VADLIS</a:t>
            </a:r>
            <a:endParaRPr lang="en-US" sz="2800" dirty="0" smtClean="0"/>
          </a:p>
          <a:p>
            <a:pPr marL="738378" lvl="1" indent="-457200">
              <a:lnSpc>
                <a:spcPct val="50000"/>
              </a:lnSpc>
              <a:spcBef>
                <a:spcPts val="400"/>
              </a:spcBef>
              <a:spcAft>
                <a:spcPts val="2400"/>
              </a:spcAft>
              <a:buSzPct val="68000"/>
              <a:buFont typeface="Wingdings" charset="2"/>
              <a:buChar char="²"/>
            </a:pPr>
            <a:r>
              <a:rPr lang="en-US" sz="2800" dirty="0" smtClean="0"/>
              <a:t>HIE</a:t>
            </a:r>
            <a:r>
              <a:rPr lang="en-US" sz="2800" dirty="0"/>
              <a:t>-</a:t>
            </a:r>
            <a:r>
              <a:rPr lang="en-US" sz="2800" dirty="0" smtClean="0"/>
              <a:t>ISOLDE beam ~</a:t>
            </a:r>
            <a:r>
              <a:rPr lang="en-US" sz="2800" dirty="0"/>
              <a:t>10</a:t>
            </a:r>
            <a:r>
              <a:rPr lang="en-US" sz="2800" baseline="30000" dirty="0"/>
              <a:t>6</a:t>
            </a:r>
            <a:r>
              <a:rPr lang="en-US" sz="2800" dirty="0"/>
              <a:t>pps @ </a:t>
            </a:r>
            <a:r>
              <a:rPr lang="en-US" sz="2800" dirty="0" smtClean="0"/>
              <a:t>MINIBALL</a:t>
            </a:r>
          </a:p>
          <a:p>
            <a:pPr marL="738378" lvl="1" indent="-457200">
              <a:lnSpc>
                <a:spcPct val="50000"/>
              </a:lnSpc>
              <a:spcBef>
                <a:spcPts val="400"/>
              </a:spcBef>
              <a:spcAft>
                <a:spcPts val="2400"/>
              </a:spcAft>
              <a:buSzPct val="68000"/>
              <a:buFont typeface="Wingdings" charset="2"/>
              <a:buChar char="²"/>
            </a:pPr>
            <a:r>
              <a:rPr lang="en-US" sz="2800" dirty="0" smtClean="0"/>
              <a:t>Two energies: 3.5 and </a:t>
            </a:r>
            <a:r>
              <a:rPr lang="en-US" sz="2800" dirty="0"/>
              <a:t>4.1MeV/</a:t>
            </a:r>
            <a:r>
              <a:rPr lang="en-US" sz="2800" dirty="0" smtClean="0"/>
              <a:t>u</a:t>
            </a:r>
          </a:p>
          <a:p>
            <a:pPr marL="738378" lvl="1" indent="-457200">
              <a:lnSpc>
                <a:spcPct val="50000"/>
              </a:lnSpc>
              <a:spcBef>
                <a:spcPts val="400"/>
              </a:spcBef>
              <a:spcAft>
                <a:spcPts val="2400"/>
              </a:spcAft>
              <a:buSzPct val="68000"/>
              <a:buFont typeface="Wingdings" charset="2"/>
              <a:buChar char="²"/>
            </a:pPr>
            <a:r>
              <a:rPr lang="en-US" sz="2800" dirty="0" smtClean="0"/>
              <a:t>Two targets: </a:t>
            </a:r>
            <a:r>
              <a:rPr lang="en-US" sz="2800" baseline="30000" dirty="0" smtClean="0"/>
              <a:t>112</a:t>
            </a:r>
            <a:r>
              <a:rPr lang="en-US" sz="2800" dirty="0" smtClean="0"/>
              <a:t>Cd and </a:t>
            </a:r>
            <a:r>
              <a:rPr lang="en-US" sz="2800" baseline="30000" dirty="0" smtClean="0"/>
              <a:t>48</a:t>
            </a:r>
            <a:r>
              <a:rPr lang="en-US" sz="2800" dirty="0" smtClean="0"/>
              <a:t>Ti</a:t>
            </a:r>
          </a:p>
          <a:p>
            <a:pPr marL="738378" lvl="1" indent="-457200">
              <a:lnSpc>
                <a:spcPct val="50000"/>
              </a:lnSpc>
              <a:spcBef>
                <a:spcPts val="400"/>
              </a:spcBef>
              <a:spcAft>
                <a:spcPts val="2400"/>
              </a:spcAft>
              <a:buSzPct val="68000"/>
              <a:buFont typeface="Wingdings" charset="2"/>
              <a:buChar char="²"/>
            </a:pPr>
            <a:r>
              <a:rPr lang="en-US" sz="2800" dirty="0" smtClean="0"/>
              <a:t>Typical MINIBALL set-up + </a:t>
            </a:r>
            <a:r>
              <a:rPr lang="en-US" sz="2800" dirty="0" smtClean="0"/>
              <a:t>SPEDE</a:t>
            </a:r>
          </a:p>
          <a:p>
            <a:pPr marL="738378" lvl="1" indent="-457200">
              <a:lnSpc>
                <a:spcPct val="50000"/>
              </a:lnSpc>
              <a:spcBef>
                <a:spcPts val="400"/>
              </a:spcBef>
              <a:spcAft>
                <a:spcPts val="2400"/>
              </a:spcAft>
              <a:buSzPct val="68000"/>
              <a:buFont typeface="Wingdings" charset="2"/>
              <a:buChar char="²"/>
            </a:pPr>
            <a:endParaRPr lang="en-US" sz="2800" dirty="0" smtClean="0"/>
          </a:p>
          <a:p>
            <a:pPr marL="281178" lvl="1" indent="0">
              <a:lnSpc>
                <a:spcPct val="50000"/>
              </a:lnSpc>
              <a:spcBef>
                <a:spcPts val="400"/>
              </a:spcBef>
              <a:spcAft>
                <a:spcPts val="2400"/>
              </a:spcAft>
              <a:buSzPct val="68000"/>
              <a:buNone/>
            </a:pPr>
            <a:endParaRPr lang="en-US" sz="28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747" y="3757261"/>
            <a:ext cx="7715353" cy="1468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90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6181"/>
    </mc:Choice>
    <mc:Fallback xmlns="">
      <p:transition xmlns:p14="http://schemas.microsoft.com/office/powerpoint/2010/main" spd="slow" advTm="16182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DC </a:t>
            </a:r>
            <a:r>
              <a:rPr lang="en-US" dirty="0" err="1" smtClean="0"/>
              <a:t>bgr</a:t>
            </a:r>
            <a:r>
              <a:rPr lang="en-US" dirty="0" smtClean="0"/>
              <a:t> subtracted 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-rays from IS494</a:t>
            </a:r>
            <a:br>
              <a:rPr lang="en-US" dirty="0" smtClean="0"/>
            </a:br>
            <a:r>
              <a:rPr lang="en-US" sz="2200" dirty="0" smtClean="0"/>
              <a:t>Low </a:t>
            </a:r>
            <a:r>
              <a:rPr lang="en-US" sz="2200" dirty="0" err="1" smtClean="0"/>
              <a:t>CoM</a:t>
            </a:r>
            <a:r>
              <a:rPr lang="en-US" sz="2200" dirty="0" smtClean="0"/>
              <a:t> angles</a:t>
            </a:r>
            <a:endParaRPr lang="en-US" sz="2200" dirty="0"/>
          </a:p>
        </p:txBody>
      </p:sp>
      <p:pic>
        <p:nvPicPr>
          <p:cNvPr id="5" name="Picture 4" descr="Description: 188Tl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99" r="14626" b="6911"/>
          <a:stretch>
            <a:fillRect/>
          </a:stretch>
        </p:blipFill>
        <p:spPr bwMode="auto">
          <a:xfrm>
            <a:off x="108731" y="1308810"/>
            <a:ext cx="8119058" cy="5332552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Picture 2" descr="188Pb_partial_schem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1765" y="1575393"/>
            <a:ext cx="3348895" cy="2742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449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0672" y="1029782"/>
            <a:ext cx="5347504" cy="1549453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="" xmlns:a16="http://schemas.microsoft.com/office/drawing/2014/main" id="{35F9C6A3-4C65-3C45-B06A-8A0980C5F2B1}"/>
              </a:ext>
            </a:extLst>
          </p:cNvPr>
          <p:cNvGrpSpPr/>
          <p:nvPr/>
        </p:nvGrpSpPr>
        <p:grpSpPr>
          <a:xfrm>
            <a:off x="1176274" y="2055095"/>
            <a:ext cx="6428511" cy="4459147"/>
            <a:chOff x="952622" y="2025799"/>
            <a:chExt cx="6803416" cy="4719200"/>
          </a:xfrm>
        </p:grpSpPr>
        <p:grpSp>
          <p:nvGrpSpPr>
            <p:cNvPr id="5" name="Group 4">
              <a:extLst>
                <a:ext uri="{FF2B5EF4-FFF2-40B4-BE49-F238E27FC236}">
                  <a16:creationId xmlns="" xmlns:a16="http://schemas.microsoft.com/office/drawing/2014/main" id="{D5A0E53C-D5C7-5141-A041-F0C5D4DF17A6}"/>
                </a:ext>
              </a:extLst>
            </p:cNvPr>
            <p:cNvGrpSpPr/>
            <p:nvPr/>
          </p:nvGrpSpPr>
          <p:grpSpPr>
            <a:xfrm>
              <a:off x="6193938" y="2089666"/>
              <a:ext cx="1562100" cy="3479800"/>
              <a:chOff x="6146940" y="1594366"/>
              <a:chExt cx="1562100" cy="3479800"/>
            </a:xfrm>
          </p:grpSpPr>
          <p:sp>
            <p:nvSpPr>
              <p:cNvPr id="25" name="Oval 24">
                <a:extLst>
                  <a:ext uri="{FF2B5EF4-FFF2-40B4-BE49-F238E27FC236}">
                    <a16:creationId xmlns="" xmlns:a16="http://schemas.microsoft.com/office/drawing/2014/main" id="{E13AC24C-A75A-E64F-8722-F320057DAAC4}"/>
                  </a:ext>
                </a:extLst>
              </p:cNvPr>
              <p:cNvSpPr/>
              <p:nvPr/>
            </p:nvSpPr>
            <p:spPr>
              <a:xfrm>
                <a:off x="6146940" y="1594366"/>
                <a:ext cx="1562100" cy="3479800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40000"/>
                      <a:lumOff val="60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40000"/>
                      <a:lumOff val="60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40000"/>
                      <a:lumOff val="6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26" name="Oval 25">
                <a:extLst>
                  <a:ext uri="{FF2B5EF4-FFF2-40B4-BE49-F238E27FC236}">
                    <a16:creationId xmlns="" xmlns:a16="http://schemas.microsoft.com/office/drawing/2014/main" id="{AD546721-0C3F-E44E-AAE4-D67F66F08259}"/>
                  </a:ext>
                </a:extLst>
              </p:cNvPr>
              <p:cNvSpPr/>
              <p:nvPr/>
            </p:nvSpPr>
            <p:spPr>
              <a:xfrm>
                <a:off x="6574938" y="2750067"/>
                <a:ext cx="524501" cy="116840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  <p:cxnSp>
          <p:nvCxnSpPr>
            <p:cNvPr id="6" name="Straight Arrow Connector 5">
              <a:extLst>
                <a:ext uri="{FF2B5EF4-FFF2-40B4-BE49-F238E27FC236}">
                  <a16:creationId xmlns="" xmlns:a16="http://schemas.microsoft.com/office/drawing/2014/main" id="{C451F1BA-B1E8-8840-B278-5689A46FECD4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 flipV="1">
              <a:off x="4720317" y="2905609"/>
              <a:ext cx="1990964" cy="842916"/>
            </a:xfrm>
            <a:prstGeom prst="straightConnector1">
              <a:avLst/>
            </a:prstGeom>
            <a:ln w="34925"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="" xmlns:a16="http://schemas.microsoft.com/office/drawing/2014/main" id="{9A3FD8FF-DAC0-8E4C-8F28-1BF516F3B5ED}"/>
                </a:ext>
              </a:extLst>
            </p:cNvPr>
            <p:cNvCxnSpPr>
              <a:cxnSpLocks/>
              <a:stCxn id="8" idx="2"/>
            </p:cNvCxnSpPr>
            <p:nvPr/>
          </p:nvCxnSpPr>
          <p:spPr>
            <a:xfrm>
              <a:off x="4720317" y="3748525"/>
              <a:ext cx="2145525" cy="1155701"/>
            </a:xfrm>
            <a:prstGeom prst="straightConnector1">
              <a:avLst/>
            </a:prstGeom>
            <a:ln w="34925">
              <a:solidFill>
                <a:srgbClr val="660066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rapezoid 7">
              <a:extLst>
                <a:ext uri="{FF2B5EF4-FFF2-40B4-BE49-F238E27FC236}">
                  <a16:creationId xmlns="" xmlns:a16="http://schemas.microsoft.com/office/drawing/2014/main" id="{D8ECCB27-3E8E-A240-A2D1-C37D0C4E53D0}"/>
                </a:ext>
              </a:extLst>
            </p:cNvPr>
            <p:cNvSpPr/>
            <p:nvPr/>
          </p:nvSpPr>
          <p:spPr>
            <a:xfrm rot="16200000">
              <a:off x="4326971" y="3546391"/>
              <a:ext cx="382425" cy="404267"/>
            </a:xfrm>
            <a:prstGeom prst="trapezoid">
              <a:avLst/>
            </a:prstGeom>
            <a:solidFill>
              <a:srgbClr val="FF66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pic>
          <p:nvPicPr>
            <p:cNvPr id="9" name="Picture 8" descr="detector_geometry.png">
              <a:extLst>
                <a:ext uri="{FF2B5EF4-FFF2-40B4-BE49-F238E27FC236}">
                  <a16:creationId xmlns="" xmlns:a16="http://schemas.microsoft.com/office/drawing/2014/main" id="{31D8CA04-397D-274B-9CCF-4A72CAD56F5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93303" y="5194153"/>
              <a:ext cx="1502402" cy="1550846"/>
            </a:xfrm>
            <a:prstGeom prst="rect">
              <a:avLst/>
            </a:prstGeom>
          </p:spPr>
        </p:pic>
        <p:cxnSp>
          <p:nvCxnSpPr>
            <p:cNvPr id="10" name="Straight Connector 9">
              <a:extLst>
                <a:ext uri="{FF2B5EF4-FFF2-40B4-BE49-F238E27FC236}">
                  <a16:creationId xmlns="" xmlns:a16="http://schemas.microsoft.com/office/drawing/2014/main" id="{72ABBAE1-C371-954C-B139-7CA4CF3D6986}"/>
                </a:ext>
              </a:extLst>
            </p:cNvPr>
            <p:cNvCxnSpPr>
              <a:cxnSpLocks/>
            </p:cNvCxnSpPr>
            <p:nvPr/>
          </p:nvCxnSpPr>
          <p:spPr>
            <a:xfrm>
              <a:off x="2790199" y="3746501"/>
              <a:ext cx="1712390" cy="0"/>
            </a:xfrm>
            <a:prstGeom prst="line">
              <a:avLst/>
            </a:prstGeom>
            <a:ln w="76200" cmpd="sng">
              <a:solidFill>
                <a:srgbClr val="3366FF"/>
              </a:solidFill>
              <a:tailEnd type="triangle" w="med" len="lg"/>
            </a:ln>
            <a:effectLst>
              <a:glow>
                <a:schemeClr val="accent2">
                  <a:lumMod val="20000"/>
                  <a:lumOff val="80000"/>
                  <a:alpha val="75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" name="Group 10">
              <a:extLst>
                <a:ext uri="{FF2B5EF4-FFF2-40B4-BE49-F238E27FC236}">
                  <a16:creationId xmlns="" xmlns:a16="http://schemas.microsoft.com/office/drawing/2014/main" id="{A8FC3929-9D2A-BC4B-9B8F-CF85F69919C4}"/>
                </a:ext>
              </a:extLst>
            </p:cNvPr>
            <p:cNvGrpSpPr/>
            <p:nvPr/>
          </p:nvGrpSpPr>
          <p:grpSpPr>
            <a:xfrm>
              <a:off x="2114550" y="2613412"/>
              <a:ext cx="1028700" cy="2291576"/>
              <a:chOff x="612052" y="2475570"/>
              <a:chExt cx="1028700" cy="2291576"/>
            </a:xfrm>
          </p:grpSpPr>
          <p:sp>
            <p:nvSpPr>
              <p:cNvPr id="23" name="Oval 22">
                <a:extLst>
                  <a:ext uri="{FF2B5EF4-FFF2-40B4-BE49-F238E27FC236}">
                    <a16:creationId xmlns="" xmlns:a16="http://schemas.microsoft.com/office/drawing/2014/main" id="{970D4136-30A3-5C46-86A5-BA62FDBA91CA}"/>
                  </a:ext>
                </a:extLst>
              </p:cNvPr>
              <p:cNvSpPr/>
              <p:nvPr/>
            </p:nvSpPr>
            <p:spPr>
              <a:xfrm>
                <a:off x="612052" y="2475570"/>
                <a:ext cx="1028700" cy="2291576"/>
              </a:xfrm>
              <a:prstGeom prst="ellipse">
                <a:avLst/>
              </a:prstGeom>
              <a:gradFill flip="none" rotWithShape="1">
                <a:gsLst>
                  <a:gs pos="0">
                    <a:schemeClr val="accent6">
                      <a:lumMod val="40000"/>
                      <a:lumOff val="60000"/>
                      <a:shade val="30000"/>
                      <a:satMod val="115000"/>
                    </a:schemeClr>
                  </a:gs>
                  <a:gs pos="50000">
                    <a:schemeClr val="accent6">
                      <a:lumMod val="40000"/>
                      <a:lumOff val="60000"/>
                      <a:shade val="67500"/>
                      <a:satMod val="115000"/>
                    </a:schemeClr>
                  </a:gs>
                  <a:gs pos="100000">
                    <a:schemeClr val="accent6">
                      <a:lumMod val="40000"/>
                      <a:lumOff val="60000"/>
                      <a:shade val="100000"/>
                      <a:satMod val="115000"/>
                    </a:schemeClr>
                  </a:gs>
                </a:gsLst>
                <a:path path="circle">
                  <a:fillToRect l="100000" t="100000"/>
                </a:path>
                <a:tileRect r="-100000" b="-100000"/>
              </a:gra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4" name="Oval 23">
                <a:extLst>
                  <a:ext uri="{FF2B5EF4-FFF2-40B4-BE49-F238E27FC236}">
                    <a16:creationId xmlns="" xmlns:a16="http://schemas.microsoft.com/office/drawing/2014/main" id="{F89C25FA-11D2-0A44-919D-DB3E8F6F48E1}"/>
                  </a:ext>
                </a:extLst>
              </p:cNvPr>
              <p:cNvSpPr/>
              <p:nvPr/>
            </p:nvSpPr>
            <p:spPr>
              <a:xfrm>
                <a:off x="944704" y="3236641"/>
                <a:ext cx="345403" cy="76943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  <p:cxnSp>
          <p:nvCxnSpPr>
            <p:cNvPr id="12" name="Curved Connector 11">
              <a:extLst>
                <a:ext uri="{FF2B5EF4-FFF2-40B4-BE49-F238E27FC236}">
                  <a16:creationId xmlns="" xmlns:a16="http://schemas.microsoft.com/office/drawing/2014/main" id="{2314A1B0-B1D9-E745-944E-6542A3A0DC0A}"/>
                </a:ext>
              </a:extLst>
            </p:cNvPr>
            <p:cNvCxnSpPr>
              <a:cxnSpLocks/>
            </p:cNvCxnSpPr>
            <p:nvPr/>
          </p:nvCxnSpPr>
          <p:spPr>
            <a:xfrm rot="5400000">
              <a:off x="3875330" y="4175645"/>
              <a:ext cx="1559167" cy="1323919"/>
            </a:xfrm>
            <a:prstGeom prst="curvedConnector3">
              <a:avLst>
                <a:gd name="adj1" fmla="val 50000"/>
              </a:avLst>
            </a:prstGeom>
            <a:ln w="28575">
              <a:solidFill>
                <a:srgbClr val="008000"/>
              </a:solidFill>
              <a:tailEnd type="arrow"/>
            </a:ln>
            <a:effectLst>
              <a:glow rad="101600">
                <a:schemeClr val="bg1">
                  <a:alpha val="75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>
              <a:extLst>
                <a:ext uri="{FF2B5EF4-FFF2-40B4-BE49-F238E27FC236}">
                  <a16:creationId xmlns="" xmlns:a16="http://schemas.microsoft.com/office/drawing/2014/main" id="{D7D0E278-3E5A-D242-8067-212B85A23822}"/>
                </a:ext>
              </a:extLst>
            </p:cNvPr>
            <p:cNvSpPr txBox="1"/>
            <p:nvPr/>
          </p:nvSpPr>
          <p:spPr>
            <a:xfrm>
              <a:off x="4288821" y="5798335"/>
              <a:ext cx="1403335" cy="31758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350" b="1" dirty="0" err="1"/>
                <a:t>Miniball</a:t>
              </a:r>
              <a:r>
                <a:rPr lang="en-US" sz="1350" b="1" dirty="0"/>
                <a:t> array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13FB5ED0-B937-A44D-B2E3-31B9B84B6025}"/>
                </a:ext>
              </a:extLst>
            </p:cNvPr>
            <p:cNvSpPr txBox="1"/>
            <p:nvPr/>
          </p:nvSpPr>
          <p:spPr>
            <a:xfrm>
              <a:off x="5334822" y="2025799"/>
              <a:ext cx="1233836" cy="317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/>
                <a:t>CD detector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="" xmlns:a16="http://schemas.microsoft.com/office/drawing/2014/main" id="{C29AF67B-3618-5E43-80CF-0AB839ED0BDE}"/>
                </a:ext>
              </a:extLst>
            </p:cNvPr>
            <p:cNvSpPr txBox="1"/>
            <p:nvPr/>
          </p:nvSpPr>
          <p:spPr>
            <a:xfrm>
              <a:off x="4131651" y="3068283"/>
              <a:ext cx="741877" cy="317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/>
                <a:t>Target</a:t>
              </a: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="" xmlns:a16="http://schemas.microsoft.com/office/drawing/2014/main" id="{EE869957-FE2D-3F47-A8E9-AC9657934D69}"/>
                </a:ext>
              </a:extLst>
            </p:cNvPr>
            <p:cNvGrpSpPr/>
            <p:nvPr/>
          </p:nvGrpSpPr>
          <p:grpSpPr>
            <a:xfrm>
              <a:off x="3065533" y="4065562"/>
              <a:ext cx="2269289" cy="546128"/>
              <a:chOff x="3065533" y="4065562"/>
              <a:chExt cx="2269289" cy="546128"/>
            </a:xfrm>
          </p:grpSpPr>
          <p:cxnSp>
            <p:nvCxnSpPr>
              <p:cNvPr id="21" name="Straight Arrow Connector 20">
                <a:extLst>
                  <a:ext uri="{FF2B5EF4-FFF2-40B4-BE49-F238E27FC236}">
                    <a16:creationId xmlns="" xmlns:a16="http://schemas.microsoft.com/office/drawing/2014/main" id="{4F5D20E8-D35A-7C47-A298-4B2583B1D30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065533" y="4065562"/>
                <a:ext cx="2269289" cy="243424"/>
              </a:xfrm>
              <a:prstGeom prst="straightConnector1">
                <a:avLst/>
              </a:prstGeom>
              <a:ln w="25400">
                <a:solidFill>
                  <a:srgbClr val="FFFF00"/>
                </a:solidFill>
                <a:tailEnd type="arrow"/>
              </a:ln>
              <a:effectLst>
                <a:outerShdw blurRad="50800" dist="38100" dir="2700000" algn="tl" rotWithShape="0">
                  <a:srgbClr val="000000">
                    <a:alpha val="43000"/>
                  </a:srgbClr>
                </a:outerShdw>
              </a:effectLst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TextBox 21">
                <a:extLst>
                  <a:ext uri="{FF2B5EF4-FFF2-40B4-BE49-F238E27FC236}">
                    <a16:creationId xmlns="" xmlns:a16="http://schemas.microsoft.com/office/drawing/2014/main" id="{F5E26D62-4637-BF40-818B-130FEFAE6DE2}"/>
                  </a:ext>
                </a:extLst>
              </p:cNvPr>
              <p:cNvSpPr txBox="1"/>
              <p:nvPr/>
            </p:nvSpPr>
            <p:spPr>
              <a:xfrm>
                <a:off x="3834007" y="4211581"/>
                <a:ext cx="408659" cy="40010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350" dirty="0"/>
                  <a:t>e</a:t>
                </a:r>
                <a:r>
                  <a:rPr lang="en-US" sz="1350" baseline="30000" dirty="0"/>
                  <a:t>-</a:t>
                </a: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="" xmlns:a16="http://schemas.microsoft.com/office/drawing/2014/main" id="{353015A1-5CEC-AA4E-9626-E56F540A48B2}"/>
                </a:ext>
              </a:extLst>
            </p:cNvPr>
            <p:cNvSpPr txBox="1"/>
            <p:nvPr/>
          </p:nvSpPr>
          <p:spPr>
            <a:xfrm>
              <a:off x="4684763" y="4810415"/>
              <a:ext cx="707459" cy="4001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350" dirty="0"/>
                <a:t>γ</a:t>
              </a:r>
              <a:r>
                <a:rPr lang="en-GB" sz="1350" dirty="0"/>
                <a:t>-ray</a:t>
              </a:r>
              <a:endParaRPr lang="en-US" sz="1350" dirty="0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="" xmlns:a16="http://schemas.microsoft.com/office/drawing/2014/main" id="{D0B43E9A-0F75-8B44-8AB3-D1C67401F2E9}"/>
                </a:ext>
              </a:extLst>
            </p:cNvPr>
            <p:cNvCxnSpPr/>
            <p:nvPr/>
          </p:nvCxnSpPr>
          <p:spPr>
            <a:xfrm>
              <a:off x="1913898" y="3746500"/>
              <a:ext cx="876300" cy="0"/>
            </a:xfrm>
            <a:prstGeom prst="line">
              <a:avLst/>
            </a:prstGeom>
            <a:ln w="76200" cmpd="sng">
              <a:solidFill>
                <a:srgbClr val="3366FF"/>
              </a:solidFill>
              <a:tailEnd type="none" w="med" len="lg"/>
            </a:ln>
            <a:effectLst>
              <a:glow>
                <a:schemeClr val="accent2">
                  <a:lumMod val="20000"/>
                  <a:lumOff val="80000"/>
                  <a:alpha val="75000"/>
                </a:schemeClr>
              </a:glow>
            </a:effectLst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="" xmlns:a16="http://schemas.microsoft.com/office/drawing/2014/main" id="{6D2C87E3-EE93-224B-9CF7-F6EC7E19D2B5}"/>
                </a:ext>
              </a:extLst>
            </p:cNvPr>
            <p:cNvSpPr txBox="1"/>
            <p:nvPr/>
          </p:nvSpPr>
          <p:spPr>
            <a:xfrm>
              <a:off x="1757939" y="2043059"/>
              <a:ext cx="1569860" cy="5374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350" b="1" dirty="0"/>
                <a:t>Segmented </a:t>
              </a:r>
            </a:p>
            <a:p>
              <a:pPr algn="ctr"/>
              <a:r>
                <a:rPr lang="en-US" sz="1350" b="1" dirty="0"/>
                <a:t>Silicon detector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="" xmlns:a16="http://schemas.microsoft.com/office/drawing/2014/main" id="{D7F8D38F-B5D6-2C41-B3A0-E16DB31AA199}"/>
                </a:ext>
              </a:extLst>
            </p:cNvPr>
            <p:cNvSpPr txBox="1"/>
            <p:nvPr/>
          </p:nvSpPr>
          <p:spPr>
            <a:xfrm>
              <a:off x="952622" y="3539628"/>
              <a:ext cx="694462" cy="3175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350" b="1" dirty="0"/>
                <a:t>Beam</a:t>
              </a:r>
            </a:p>
          </p:txBody>
        </p:sp>
      </p:grpSp>
      <p:pic>
        <p:nvPicPr>
          <p:cNvPr id="27" name="Picture 26">
            <a:extLst>
              <a:ext uri="{FF2B5EF4-FFF2-40B4-BE49-F238E27FC236}">
                <a16:creationId xmlns:a16="http://schemas.microsoft.com/office/drawing/2014/main" xmlns="" id="{0958FC1E-CD63-554B-BC66-236B875E82D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1185" y="1012833"/>
            <a:ext cx="4492815" cy="5845167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xmlns="" id="{83D2D413-B9BE-9C45-87B4-81A1E9013A2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46186" y="2592372"/>
            <a:ext cx="5897814" cy="426562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The SPEDE spectrometer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xmlns="" id="{D9F32A9E-31EF-744A-A36A-B17E6DAD065A}"/>
              </a:ext>
            </a:extLst>
          </p:cNvPr>
          <p:cNvSpPr txBox="1"/>
          <p:nvPr/>
        </p:nvSpPr>
        <p:spPr>
          <a:xfrm>
            <a:off x="-1" y="6550223"/>
            <a:ext cx="44296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P. Papadakis </a:t>
            </a:r>
            <a:r>
              <a:rPr lang="en-US" sz="1400" i="1" dirty="0"/>
              <a:t>et al</a:t>
            </a:r>
            <a:r>
              <a:rPr lang="en-US" sz="1400" dirty="0"/>
              <a:t>. Eur. Phys. J. A (2018) 54: 42</a:t>
            </a: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85458" y="1144401"/>
            <a:ext cx="3958542" cy="5713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61610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5803" y="269875"/>
            <a:ext cx="7858125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Yield estimates for </a:t>
            </a:r>
            <a:r>
              <a:rPr lang="en-US" sz="3600" baseline="30000" dirty="0" smtClean="0"/>
              <a:t>188</a:t>
            </a:r>
            <a:r>
              <a:rPr lang="en-US" sz="3600" dirty="0" smtClean="0"/>
              <a:t>Pb</a:t>
            </a:r>
            <a:br>
              <a:rPr lang="en-US" sz="3600" dirty="0" smtClean="0"/>
            </a:br>
            <a:r>
              <a:rPr lang="en-US" sz="2200" dirty="0" smtClean="0"/>
              <a:t>– number of shifts as in proposal –</a:t>
            </a:r>
            <a:endParaRPr lang="en-US" sz="22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17"/>
          <a:stretch/>
        </p:blipFill>
        <p:spPr>
          <a:xfrm>
            <a:off x="783040" y="1308548"/>
            <a:ext cx="7216843" cy="5074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1505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7150" indent="0">
              <a:buNone/>
            </a:pPr>
            <a:r>
              <a:rPr lang="en-GB" dirty="0" smtClean="0"/>
              <a:t>Instrumentation:</a:t>
            </a:r>
          </a:p>
          <a:p>
            <a:pPr marL="514350" indent="-457200">
              <a:buFont typeface="Wingdings" charset="2"/>
              <a:buChar char="ü"/>
            </a:pPr>
            <a:r>
              <a:rPr lang="en-GB" dirty="0" smtClean="0"/>
              <a:t>Standard MINIBALL </a:t>
            </a:r>
            <a:r>
              <a:rPr lang="en-GB" dirty="0" smtClean="0"/>
              <a:t>configuration + SPEDE</a:t>
            </a:r>
            <a:endParaRPr lang="en-GB" dirty="0" smtClean="0"/>
          </a:p>
          <a:p>
            <a:pPr marL="514350" indent="-457200">
              <a:buFont typeface="Wingdings" charset="2"/>
              <a:buChar char="ü"/>
            </a:pPr>
            <a:r>
              <a:rPr lang="en-GB" dirty="0" smtClean="0"/>
              <a:t>SPEDE ready </a:t>
            </a:r>
            <a:r>
              <a:rPr lang="en-GB" sz="1800" dirty="0" smtClean="0"/>
              <a:t>(plans for further developments)</a:t>
            </a:r>
          </a:p>
          <a:p>
            <a:pPr marL="514350" indent="-457200">
              <a:buFont typeface="Wingdings" charset="2"/>
              <a:buChar char="ü"/>
            </a:pPr>
            <a:r>
              <a:rPr lang="en-GB" dirty="0" smtClean="0"/>
              <a:t>Complementary data obtained</a:t>
            </a:r>
            <a:endParaRPr lang="en-GB" dirty="0"/>
          </a:p>
          <a:p>
            <a:pPr marL="57150" indent="0">
              <a:buNone/>
            </a:pPr>
            <a:endParaRPr lang="en-GB" dirty="0" smtClean="0"/>
          </a:p>
          <a:p>
            <a:pPr marL="57150" indent="0">
              <a:buNone/>
            </a:pPr>
            <a:r>
              <a:rPr lang="en-GB" dirty="0" smtClean="0"/>
              <a:t>Request: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GB" dirty="0" smtClean="0"/>
              <a:t>We request 10 shifts for </a:t>
            </a:r>
            <a:r>
              <a:rPr lang="en-GB" baseline="30000" dirty="0" smtClean="0"/>
              <a:t>188</a:t>
            </a:r>
            <a:r>
              <a:rPr lang="en-GB" dirty="0" smtClean="0"/>
              <a:t>Pb experiment</a:t>
            </a:r>
          </a:p>
          <a:p>
            <a:pPr marL="914400" lvl="1" indent="-457200">
              <a:buFont typeface="+mj-lt"/>
              <a:buAutoNum type="arabicParenR"/>
            </a:pPr>
            <a:r>
              <a:rPr lang="en-GB" dirty="0" smtClean="0"/>
              <a:t>Yield tests (and </a:t>
            </a:r>
            <a:r>
              <a:rPr lang="en-GB" dirty="0" err="1" smtClean="0"/>
              <a:t>Tl</a:t>
            </a:r>
            <a:r>
              <a:rPr lang="en-GB" dirty="0" smtClean="0"/>
              <a:t> suppression)</a:t>
            </a:r>
            <a:br>
              <a:rPr lang="en-GB" dirty="0" smtClean="0"/>
            </a:br>
            <a:r>
              <a:rPr lang="en-GB" dirty="0" smtClean="0"/>
              <a:t>employing VADLIS</a:t>
            </a:r>
            <a:endParaRPr lang="en-GB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94585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860840" y="1260822"/>
            <a:ext cx="7954968" cy="5504108"/>
            <a:chOff x="890588" y="2443635"/>
            <a:chExt cx="6336374" cy="4384187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1506671" y="2924363"/>
              <a:ext cx="665262" cy="766263"/>
            </a:xfrm>
            <a:prstGeom prst="rect">
              <a:avLst/>
            </a:prstGeom>
          </p:spPr>
        </p:pic>
        <p:pic>
          <p:nvPicPr>
            <p:cNvPr id="5" name="Picture 4" descr="collaborators.pn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51655" y="2443635"/>
              <a:ext cx="4775307" cy="3287165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022665" y="5893483"/>
              <a:ext cx="1024772" cy="82053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83744" y="5813646"/>
              <a:ext cx="1014176" cy="1014176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>
              <a:clrChange>
                <a:clrFrom>
                  <a:srgbClr val="FBFEFB"/>
                </a:clrFrom>
                <a:clrTo>
                  <a:srgbClr val="FBFEFB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890588" y="5800659"/>
              <a:ext cx="2054326" cy="102716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7"/>
            <a:srcRect r="82296"/>
            <a:stretch/>
          </p:blipFill>
          <p:spPr>
            <a:xfrm>
              <a:off x="1394060" y="3779411"/>
              <a:ext cx="894665" cy="736968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8">
              <a:duotone>
                <a:prstClr val="black"/>
                <a:srgbClr val="000DF4">
                  <a:tint val="45000"/>
                  <a:satMod val="400000"/>
                </a:srgbClr>
              </a:duotone>
            </a:blip>
            <a:stretch>
              <a:fillRect/>
            </a:stretch>
          </p:blipFill>
          <p:spPr>
            <a:xfrm>
              <a:off x="1394060" y="4764097"/>
              <a:ext cx="1902197" cy="607919"/>
            </a:xfrm>
            <a:prstGeom prst="rect">
              <a:avLst/>
            </a:prstGeom>
          </p:spPr>
        </p:pic>
      </p:grpSp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49169" y="3570891"/>
            <a:ext cx="766263" cy="76626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1473832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885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Status of IS566 </a:t>
            </a:r>
            <a:r>
              <a:rPr lang="mr-IN" dirty="0" smtClean="0"/>
              <a:t>–</a:t>
            </a:r>
            <a:r>
              <a:rPr lang="en-US" dirty="0" smtClean="0"/>
              <a:t> relevant </a:t>
            </a:r>
            <a:r>
              <a:rPr lang="en-US" dirty="0" smtClean="0"/>
              <a:t>facts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charset="2"/>
              <a:buChar char="²"/>
            </a:pPr>
            <a:r>
              <a:rPr lang="en-US" sz="2400" dirty="0" smtClean="0"/>
              <a:t>Physics case still valid</a:t>
            </a:r>
            <a:br>
              <a:rPr lang="en-US" sz="2400" dirty="0" smtClean="0"/>
            </a:br>
            <a:endParaRPr lang="en-US" sz="2400" dirty="0" smtClean="0"/>
          </a:p>
          <a:p>
            <a:pPr>
              <a:buFont typeface="Wingdings" charset="2"/>
              <a:buChar char="²"/>
            </a:pPr>
            <a:r>
              <a:rPr lang="en-US" sz="2400" dirty="0"/>
              <a:t>HIE-ISOLDE still the only facility where this experiment can be </a:t>
            </a:r>
            <a:r>
              <a:rPr lang="en-US" sz="2400" dirty="0" smtClean="0"/>
              <a:t>conducted</a:t>
            </a:r>
            <a:br>
              <a:rPr lang="en-US" sz="2400" dirty="0" smtClean="0"/>
            </a:br>
            <a:endParaRPr lang="en-US" sz="2400" dirty="0"/>
          </a:p>
          <a:p>
            <a:pPr>
              <a:buFont typeface="Wingdings" charset="2"/>
              <a:buChar char="²"/>
            </a:pPr>
            <a:r>
              <a:rPr lang="en-US" sz="2400" dirty="0" smtClean="0"/>
              <a:t>SPEDE commissioned in-beam and exploited at IDS</a:t>
            </a:r>
            <a:br>
              <a:rPr lang="en-US" sz="2400" dirty="0" smtClean="0"/>
            </a:br>
            <a:endParaRPr lang="en-US" sz="2400" dirty="0" smtClean="0"/>
          </a:p>
          <a:p>
            <a:pPr>
              <a:buFont typeface="Wingdings" charset="2"/>
              <a:buChar char="²"/>
            </a:pPr>
            <a:r>
              <a:rPr lang="en-US" sz="2400" dirty="0"/>
              <a:t>Complementary </a:t>
            </a:r>
            <a:r>
              <a:rPr lang="en-US" sz="2400" baseline="30000" dirty="0" smtClean="0"/>
              <a:t>188</a:t>
            </a:r>
            <a:r>
              <a:rPr lang="en-US" sz="2400" dirty="0" smtClean="0"/>
              <a:t>Pb SAGE </a:t>
            </a:r>
            <a:r>
              <a:rPr lang="en-US" sz="2400" dirty="0"/>
              <a:t>data to be </a:t>
            </a:r>
            <a:r>
              <a:rPr lang="en-US" sz="2400" dirty="0" smtClean="0"/>
              <a:t>published</a:t>
            </a:r>
            <a:endParaRPr lang="en-US" sz="2400" dirty="0"/>
          </a:p>
          <a:p>
            <a:pPr>
              <a:buFont typeface="Wingdings" charset="2"/>
              <a:buChar char="²"/>
            </a:pPr>
            <a:endParaRPr lang="en-US" sz="2400" dirty="0" smtClean="0"/>
          </a:p>
          <a:p>
            <a:pPr>
              <a:buFont typeface="Wingdings" charset="2"/>
              <a:buChar char="²"/>
            </a:pPr>
            <a:r>
              <a:rPr lang="en-US" sz="2400" baseline="30000" dirty="0" smtClean="0"/>
              <a:t>188</a:t>
            </a:r>
            <a:r>
              <a:rPr lang="en-US" sz="2400" dirty="0" smtClean="0"/>
              <a:t>Pb Coulex data obtained in IS494 at REX-ISOLDE </a:t>
            </a:r>
            <a:br>
              <a:rPr lang="en-US" sz="2400" dirty="0" smtClean="0"/>
            </a:br>
            <a:r>
              <a:rPr lang="en-US" sz="2400" dirty="0" smtClean="0"/>
              <a:t>waiting for </a:t>
            </a:r>
            <a:r>
              <a:rPr lang="en-US" sz="2400" baseline="30000" dirty="0" smtClean="0"/>
              <a:t>188</a:t>
            </a:r>
            <a:r>
              <a:rPr lang="en-US" sz="2400" dirty="0" smtClean="0"/>
              <a:t>Pb SAGE publication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7459418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on/off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69313" y="1076476"/>
            <a:ext cx="7180857" cy="5385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5808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Laser on/off</a:t>
            </a:r>
            <a:endParaRPr lang="en-US" dirty="0"/>
          </a:p>
        </p:txBody>
      </p:sp>
      <p:pic>
        <p:nvPicPr>
          <p:cNvPr id="4" name="Picture 3" descr="188Pb_LON_LOFF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35265" y="1094649"/>
            <a:ext cx="7458455" cy="5763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8856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Probing conversion electrons in </a:t>
            </a:r>
            <a:r>
              <a:rPr lang="en-US" baseline="30000" dirty="0" smtClean="0"/>
              <a:t>188</a:t>
            </a:r>
            <a:r>
              <a:rPr lang="en-US" dirty="0" smtClean="0"/>
              <a:t>Pb using the SAGE spectrometer</a:t>
            </a:r>
            <a:endParaRPr lang="en-US" dirty="0"/>
          </a:p>
        </p:txBody>
      </p:sp>
      <p:pic>
        <p:nvPicPr>
          <p:cNvPr id="4" name="Picture 3" descr="sage_spectrometer_hires_label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483" y="1811326"/>
            <a:ext cx="5179256" cy="504667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95739" y="1797213"/>
            <a:ext cx="3519956" cy="3939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400" baseline="30000" dirty="0" smtClean="0"/>
              <a:t>160</a:t>
            </a:r>
            <a:r>
              <a:rPr lang="en-US" sz="2400" dirty="0" smtClean="0"/>
              <a:t>Dy(</a:t>
            </a:r>
            <a:r>
              <a:rPr lang="en-US" sz="2400" baseline="30000" dirty="0" smtClean="0"/>
              <a:t>32</a:t>
            </a:r>
            <a:r>
              <a:rPr lang="en-US" sz="2400" dirty="0" smtClean="0"/>
              <a:t>S,4n)</a:t>
            </a:r>
            <a:r>
              <a:rPr lang="en-US" sz="2400" baseline="30000" dirty="0" smtClean="0"/>
              <a:t>188</a:t>
            </a:r>
            <a:r>
              <a:rPr lang="en-US" sz="2400" dirty="0" smtClean="0"/>
              <a:t>Pb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400" dirty="0" err="1" smtClean="0"/>
              <a:t>E</a:t>
            </a:r>
            <a:r>
              <a:rPr lang="en-US" sz="2400" baseline="-25000" dirty="0" err="1" smtClean="0"/>
              <a:t>beam</a:t>
            </a:r>
            <a:r>
              <a:rPr lang="en-US" sz="2400" dirty="0" smtClean="0"/>
              <a:t>=165MeV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400" dirty="0" smtClean="0">
                <a:latin typeface="Symbol" charset="2"/>
                <a:cs typeface="Symbol" charset="2"/>
              </a:rPr>
              <a:t>s ~1100m</a:t>
            </a:r>
            <a:r>
              <a:rPr lang="en-US" sz="2400" dirty="0" smtClean="0">
                <a:cs typeface="Symbol" charset="2"/>
              </a:rPr>
              <a:t>b</a:t>
            </a:r>
            <a:endParaRPr lang="en-US" sz="2400" dirty="0">
              <a:cs typeface="Symbol" charset="2"/>
            </a:endParaRP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400" dirty="0" err="1" smtClean="0"/>
              <a:t>I</a:t>
            </a:r>
            <a:r>
              <a:rPr lang="en-US" sz="2400" baseline="-25000" dirty="0" err="1" smtClean="0"/>
              <a:t>beam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≈ 18pnA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400" dirty="0"/>
              <a:t>7</a:t>
            </a:r>
            <a:r>
              <a:rPr lang="en-US" sz="2400" dirty="0" smtClean="0"/>
              <a:t> days of beam time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400" dirty="0" smtClean="0"/>
              <a:t>SAGE+RITU+GREAT</a:t>
            </a:r>
          </a:p>
          <a:p>
            <a:pPr marL="285750" indent="-285750">
              <a:lnSpc>
                <a:spcPct val="150000"/>
              </a:lnSpc>
              <a:buFont typeface="Arial"/>
              <a:buChar char="•"/>
            </a:pPr>
            <a:r>
              <a:rPr lang="en-US" sz="2400" dirty="0" smtClean="0"/>
              <a:t>Fully digital DAQ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323844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7854304" y="5323730"/>
            <a:ext cx="717232" cy="87483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Direct measurement of conversion electrons in </a:t>
            </a:r>
            <a:r>
              <a:rPr lang="en-US" baseline="30000" dirty="0" smtClean="0"/>
              <a:t>188</a:t>
            </a:r>
            <a:r>
              <a:rPr lang="en-US" dirty="0" smtClean="0"/>
              <a:t>Pb</a:t>
            </a:r>
            <a:endParaRPr lang="en-US" dirty="0"/>
          </a:p>
        </p:txBody>
      </p:sp>
      <p:pic>
        <p:nvPicPr>
          <p:cNvPr id="3" name="Picture 2" descr="figure_1_new2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0484"/>
            <a:ext cx="9144000" cy="4524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51389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arenR"/>
            </a:pPr>
            <a:r>
              <a:rPr lang="en-US" dirty="0" smtClean="0"/>
              <a:t>Physics background and motivation</a:t>
            </a:r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endParaRPr lang="en-US" dirty="0" smtClean="0"/>
          </a:p>
          <a:p>
            <a:pPr marL="514350" indent="-514350">
              <a:buFont typeface="+mj-lt"/>
              <a:buAutoNum type="arabicParenR"/>
            </a:pPr>
            <a:r>
              <a:rPr lang="en-US" dirty="0" smtClean="0"/>
              <a:t>Experiment description</a:t>
            </a:r>
          </a:p>
          <a:p>
            <a:pPr marL="0" indent="0"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139246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 of Nuclei</a:t>
            </a:r>
            <a:endParaRPr lang="en-US" dirty="0"/>
          </a:p>
        </p:txBody>
      </p:sp>
      <p:pic>
        <p:nvPicPr>
          <p:cNvPr id="4" name="Content Placeholder 5" descr="chart_small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-14833" r="-14833"/>
          <a:stretch/>
        </p:blipFill>
        <p:spPr>
          <a:xfrm>
            <a:off x="-181425" y="1412875"/>
            <a:ext cx="9831693" cy="5166072"/>
          </a:xfrm>
        </p:spPr>
      </p:pic>
    </p:spTree>
    <p:extLst>
      <p:ext uri="{BB962C8B-B14F-4D97-AF65-F5344CB8AC3E}">
        <p14:creationId xmlns:p14="http://schemas.microsoft.com/office/powerpoint/2010/main" val="934624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Chart of Nuclei</a:t>
            </a:r>
            <a:endParaRPr lang="en-US" dirty="0"/>
          </a:p>
        </p:txBody>
      </p:sp>
      <p:pic>
        <p:nvPicPr>
          <p:cNvPr id="4" name="Content Placeholder 5" descr="chart_small.png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alphaModFix amt="30000"/>
          </a:blip>
          <a:srcRect l="-14833" r="-14833"/>
          <a:stretch/>
        </p:blipFill>
        <p:spPr>
          <a:xfrm>
            <a:off x="-181425" y="1412875"/>
            <a:ext cx="9831693" cy="5166072"/>
          </a:xfrm>
        </p:spPr>
      </p:pic>
      <p:pic>
        <p:nvPicPr>
          <p:cNvPr id="5" name="Picture 4" descr="chart_188P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281" y="591633"/>
            <a:ext cx="8522224" cy="39363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639000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707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Level systematics of Pb isotopes</a:t>
            </a:r>
            <a:endParaRPr lang="en-US" dirty="0"/>
          </a:p>
        </p:txBody>
      </p:sp>
      <p:pic>
        <p:nvPicPr>
          <p:cNvPr id="4" name="Picture 3" descr="systematics_even.pn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253" b="-1814"/>
          <a:stretch/>
        </p:blipFill>
        <p:spPr>
          <a:xfrm>
            <a:off x="350687" y="1038128"/>
            <a:ext cx="8431281" cy="603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7920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427100" y="1173865"/>
            <a:ext cx="449165" cy="498693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7074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Level systematics of Pb isotopes</a:t>
            </a:r>
            <a:endParaRPr lang="en-US" dirty="0"/>
          </a:p>
        </p:txBody>
      </p:sp>
      <p:pic>
        <p:nvPicPr>
          <p:cNvPr id="4" name="Picture 3" descr="systematics_even.png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9253" b="-1814"/>
          <a:stretch/>
        </p:blipFill>
        <p:spPr>
          <a:xfrm>
            <a:off x="350687" y="1038128"/>
            <a:ext cx="8431281" cy="6030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4887829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2556" y="1273051"/>
            <a:ext cx="8666228" cy="485156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aseline="30000" dirty="0" smtClean="0"/>
              <a:t>188</a:t>
            </a:r>
            <a:r>
              <a:rPr lang="en-US" dirty="0" smtClean="0"/>
              <a:t>Pb level scheme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472128" y="5105536"/>
            <a:ext cx="220875" cy="492443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US" sz="1600" b="1" dirty="0" smtClean="0">
                <a:solidFill>
                  <a:srgbClr val="FF0000"/>
                </a:solidFill>
              </a:rPr>
              <a:t>?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7563" y="6441609"/>
            <a:ext cx="53487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G.D. </a:t>
            </a:r>
            <a:r>
              <a:rPr lang="en-US" sz="1600" dirty="0" err="1" smtClean="0"/>
              <a:t>Dracoulis</a:t>
            </a:r>
            <a:r>
              <a:rPr lang="en-US" sz="1600" dirty="0" smtClean="0"/>
              <a:t> </a:t>
            </a:r>
            <a:r>
              <a:rPr lang="en-US" sz="1600" i="1" dirty="0" smtClean="0"/>
              <a:t>et al.</a:t>
            </a:r>
            <a:r>
              <a:rPr lang="en-US" sz="1600" dirty="0" smtClean="0"/>
              <a:t>, Phys. Rev C </a:t>
            </a:r>
            <a:r>
              <a:rPr lang="en-US" sz="1600" b="1" dirty="0" smtClean="0"/>
              <a:t>67</a:t>
            </a:r>
            <a:r>
              <a:rPr lang="en-US" sz="1600" dirty="0" smtClean="0"/>
              <a:t>, 051301(R) 2003</a:t>
            </a:r>
            <a:endParaRPr lang="en-US" sz="1600" dirty="0"/>
          </a:p>
        </p:txBody>
      </p:sp>
      <p:sp>
        <p:nvSpPr>
          <p:cNvPr id="3" name="Rectangle 2"/>
          <p:cNvSpPr/>
          <p:nvPr/>
        </p:nvSpPr>
        <p:spPr>
          <a:xfrm>
            <a:off x="3128669" y="5105536"/>
            <a:ext cx="1479148" cy="54735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 descr="spherical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1" y="3594960"/>
            <a:ext cx="1325831" cy="1440000"/>
          </a:xfrm>
          <a:prstGeom prst="rect">
            <a:avLst/>
          </a:prstGeom>
        </p:spPr>
      </p:pic>
      <p:pic>
        <p:nvPicPr>
          <p:cNvPr id="8" name="Picture 7" descr="oblate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270" y="3594960"/>
            <a:ext cx="1325831" cy="1440000"/>
          </a:xfrm>
          <a:prstGeom prst="rect">
            <a:avLst/>
          </a:prstGeom>
        </p:spPr>
      </p:pic>
      <p:pic>
        <p:nvPicPr>
          <p:cNvPr id="9" name="Picture 8" descr="prolate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753" y="3594960"/>
            <a:ext cx="1325831" cy="1440000"/>
          </a:xfrm>
          <a:prstGeom prst="rect">
            <a:avLst/>
          </a:prstGeom>
        </p:spPr>
      </p:pic>
      <p:pic>
        <p:nvPicPr>
          <p:cNvPr id="11" name="Picture 10" descr="prolate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441" y="1572633"/>
            <a:ext cx="1325831" cy="1440000"/>
          </a:xfrm>
          <a:prstGeom prst="rect">
            <a:avLst/>
          </a:prstGeom>
        </p:spPr>
      </p:pic>
      <p:pic>
        <p:nvPicPr>
          <p:cNvPr id="12" name="Picture 11" descr="oblate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882" y="1273051"/>
            <a:ext cx="1325831" cy="14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0911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Objectives of present work - 1</a:t>
            </a:r>
            <a:br>
              <a:rPr lang="en-US" dirty="0" smtClean="0"/>
            </a:br>
            <a:r>
              <a:rPr lang="en-US" dirty="0" smtClean="0"/>
              <a:t>direct measurement of shapes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7563" y="6441609"/>
            <a:ext cx="53487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G.D. </a:t>
            </a:r>
            <a:r>
              <a:rPr lang="en-US" sz="1600" dirty="0" err="1" smtClean="0"/>
              <a:t>Dracoulis</a:t>
            </a:r>
            <a:r>
              <a:rPr lang="en-US" sz="1600" dirty="0" smtClean="0"/>
              <a:t> </a:t>
            </a:r>
            <a:r>
              <a:rPr lang="en-US" sz="1600" i="1" dirty="0" smtClean="0"/>
              <a:t>et al.</a:t>
            </a:r>
            <a:r>
              <a:rPr lang="en-US" sz="1600" dirty="0" smtClean="0"/>
              <a:t>, Phys. Rev C </a:t>
            </a:r>
            <a:r>
              <a:rPr lang="en-US" sz="1600" b="1" dirty="0" smtClean="0"/>
              <a:t>67</a:t>
            </a:r>
            <a:r>
              <a:rPr lang="en-US" sz="1600" dirty="0" smtClean="0"/>
              <a:t>, 051301(R) 2003</a:t>
            </a:r>
            <a:endParaRPr lang="en-US" sz="1600" dirty="0"/>
          </a:p>
        </p:txBody>
      </p:sp>
      <p:pic>
        <p:nvPicPr>
          <p:cNvPr id="12" name="Picture 11" descr="spherical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081" y="3594960"/>
            <a:ext cx="1325831" cy="1440000"/>
          </a:xfrm>
          <a:prstGeom prst="rect">
            <a:avLst/>
          </a:prstGeom>
        </p:spPr>
      </p:pic>
      <p:pic>
        <p:nvPicPr>
          <p:cNvPr id="13" name="Picture 12" descr="oblate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6270" y="3594960"/>
            <a:ext cx="1325831" cy="1440000"/>
          </a:xfrm>
          <a:prstGeom prst="rect">
            <a:avLst/>
          </a:prstGeom>
        </p:spPr>
      </p:pic>
      <p:pic>
        <p:nvPicPr>
          <p:cNvPr id="14" name="Picture 13" descr="prolate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5753" y="3594960"/>
            <a:ext cx="1325831" cy="1440000"/>
          </a:xfrm>
          <a:prstGeom prst="rect">
            <a:avLst/>
          </a:prstGeom>
        </p:spPr>
      </p:pic>
      <p:pic>
        <p:nvPicPr>
          <p:cNvPr id="15" name="Picture 14" descr="prolate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441" y="1572633"/>
            <a:ext cx="1325831" cy="1440000"/>
          </a:xfrm>
          <a:prstGeom prst="rect">
            <a:avLst/>
          </a:prstGeom>
        </p:spPr>
      </p:pic>
      <p:pic>
        <p:nvPicPr>
          <p:cNvPr id="16" name="Picture 15" descr="oblate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2882" y="1273051"/>
            <a:ext cx="1325831" cy="1440000"/>
          </a:xfrm>
          <a:prstGeom prst="rect">
            <a:avLst/>
          </a:prstGeom>
        </p:spPr>
      </p:pic>
      <p:sp>
        <p:nvSpPr>
          <p:cNvPr id="17" name="Oval 16"/>
          <p:cNvSpPr/>
          <p:nvPr/>
        </p:nvSpPr>
        <p:spPr>
          <a:xfrm>
            <a:off x="5520811" y="5220956"/>
            <a:ext cx="1010457" cy="186888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674239" y="5057842"/>
            <a:ext cx="1010457" cy="154170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2556" y="1273051"/>
            <a:ext cx="8666228" cy="485156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24882" y="1394833"/>
            <a:ext cx="4757460" cy="350865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pPr algn="ctr"/>
            <a:endParaRPr lang="en-US" sz="2000" dirty="0"/>
          </a:p>
          <a:p>
            <a:pPr algn="ctr"/>
            <a:r>
              <a:rPr lang="en-US" sz="2000" dirty="0" smtClean="0"/>
              <a:t>Obtaining diagonal matrix elements for </a:t>
            </a:r>
          </a:p>
          <a:p>
            <a:pPr algn="ctr"/>
            <a:r>
              <a:rPr lang="en-US" sz="2000" dirty="0"/>
              <a:t>t</a:t>
            </a:r>
            <a:r>
              <a:rPr lang="en-US" sz="2000" dirty="0" smtClean="0"/>
              <a:t>he 2</a:t>
            </a:r>
            <a:r>
              <a:rPr lang="en-US" sz="2000" baseline="-25000" dirty="0" smtClean="0"/>
              <a:t>1</a:t>
            </a:r>
            <a:r>
              <a:rPr lang="en-US" sz="2000" baseline="30000" dirty="0" smtClean="0"/>
              <a:t>+ </a:t>
            </a:r>
            <a:r>
              <a:rPr lang="en-US" sz="2000" dirty="0" smtClean="0"/>
              <a:t>and 2</a:t>
            </a:r>
            <a:r>
              <a:rPr lang="en-US" sz="2000" baseline="-25000" dirty="0" smtClean="0"/>
              <a:t>2</a:t>
            </a:r>
            <a:r>
              <a:rPr lang="en-US" sz="2000" baseline="30000" dirty="0" smtClean="0"/>
              <a:t>+</a:t>
            </a:r>
            <a:r>
              <a:rPr lang="en-US" sz="2000" dirty="0" smtClean="0"/>
              <a:t> states</a:t>
            </a:r>
            <a:endParaRPr lang="en-US" sz="2000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 l="707" t="4032" r="694" b="8566"/>
          <a:stretch/>
        </p:blipFill>
        <p:spPr>
          <a:xfrm>
            <a:off x="118800" y="4060800"/>
            <a:ext cx="5083200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674995"/>
      </p:ext>
    </p:extLst>
  </p:cSld>
  <p:clrMapOvr>
    <a:masterClrMapping/>
  </p:clrMapOvr>
  <p:transition xmlns:p14="http://schemas.microsoft.com/office/powerpoint/2010/main" spd="slow">
    <p:randomBar dir="vert"/>
  </p:transition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ranssi_vaahterapohja_72dpi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Helvetica"/>
        <a:ea typeface=""/>
        <a:cs typeface="Arial"/>
      </a:majorFont>
      <a:minorFont>
        <a:latin typeface="Helvetica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oranssi_vaahterapohja_72dpi.thmx</Template>
  <TotalTime>38796</TotalTime>
  <Words>1145</Words>
  <Application>Microsoft Macintosh PowerPoint</Application>
  <PresentationFormat>On-screen Show (4:3)</PresentationFormat>
  <Paragraphs>158</Paragraphs>
  <Slides>23</Slides>
  <Notes>16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oranssi_vaahterapohja_72dpi</vt:lpstr>
      <vt:lpstr>Probing intruder configurations  in 188Pb nuclei using  Coulomb excitation</vt:lpstr>
      <vt:lpstr>Status of IS566 – relevant facts</vt:lpstr>
      <vt:lpstr>Outline</vt:lpstr>
      <vt:lpstr>Chart of Nuclei</vt:lpstr>
      <vt:lpstr>Chart of Nuclei</vt:lpstr>
      <vt:lpstr>Level systematics of Pb isotopes</vt:lpstr>
      <vt:lpstr>Level systematics of Pb isotopes</vt:lpstr>
      <vt:lpstr>188Pb level scheme</vt:lpstr>
      <vt:lpstr>Objectives of present work - 1 direct measurement of shapes</vt:lpstr>
      <vt:lpstr>Objectives of present work - 2 collectivity of bands</vt:lpstr>
      <vt:lpstr>Objectives of present work - 3 measurement of the E0 transitions</vt:lpstr>
      <vt:lpstr>Outline</vt:lpstr>
      <vt:lpstr>Coulomb excitation of 188Pb</vt:lpstr>
      <vt:lpstr>DC bgr subtracted g-rays from IS494 Low CoM angles</vt:lpstr>
      <vt:lpstr>The SPEDE spectrometer</vt:lpstr>
      <vt:lpstr>Yield estimates for 188Pb – number of shifts as in proposal –</vt:lpstr>
      <vt:lpstr>Summary</vt:lpstr>
      <vt:lpstr>Acknowledgements</vt:lpstr>
      <vt:lpstr>PowerPoint Presentation</vt:lpstr>
      <vt:lpstr>Laser on/off</vt:lpstr>
      <vt:lpstr>Laser on/off</vt:lpstr>
      <vt:lpstr>Probing conversion electrons in 188Pb using the SAGE spectrometer</vt:lpstr>
      <vt:lpstr>Direct measurement of conversion electrons in 188Pb</vt:lpstr>
    </vt:vector>
  </TitlesOfParts>
  <Company>JYFL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Competing structures in 188Pb</dc:title>
  <dc:creator>Pakarinen Janne</dc:creator>
  <cp:lastModifiedBy>Janne Pakarinen</cp:lastModifiedBy>
  <cp:revision>154</cp:revision>
  <dcterms:created xsi:type="dcterms:W3CDTF">2013-03-28T12:48:59Z</dcterms:created>
  <dcterms:modified xsi:type="dcterms:W3CDTF">2019-11-06T09:28:48Z</dcterms:modified>
</cp:coreProperties>
</file>