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5"/>
  </p:notesMasterIdLst>
  <p:sldIdLst>
    <p:sldId id="256" r:id="rId3"/>
    <p:sldId id="263" r:id="rId4"/>
    <p:sldId id="264" r:id="rId5"/>
    <p:sldId id="272" r:id="rId6"/>
    <p:sldId id="259" r:id="rId7"/>
    <p:sldId id="269" r:id="rId8"/>
    <p:sldId id="273" r:id="rId9"/>
    <p:sldId id="274" r:id="rId10"/>
    <p:sldId id="260" r:id="rId11"/>
    <p:sldId id="275" r:id="rId12"/>
    <p:sldId id="261" r:id="rId13"/>
    <p:sldId id="265" r:id="rId14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CCFFCC"/>
    <a:srgbClr val="0000FF"/>
    <a:srgbClr val="FFCC99"/>
    <a:srgbClr val="FFCCCC"/>
    <a:srgbClr val="456487"/>
    <a:srgbClr val="00294B"/>
    <a:srgbClr val="62C4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72" autoAdjust="0"/>
    <p:restoredTop sz="94670" autoAdjust="0"/>
  </p:normalViewPr>
  <p:slideViewPr>
    <p:cSldViewPr>
      <p:cViewPr varScale="1">
        <p:scale>
          <a:sx n="81" d="100"/>
          <a:sy n="81" d="100"/>
        </p:scale>
        <p:origin x="84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 noProof="0" smtClean="0"/>
              <a:t>Cliquez pour modifier les styles du texte du masque</a:t>
            </a:r>
          </a:p>
          <a:p>
            <a:pPr lvl="1"/>
            <a:r>
              <a:rPr lang="fr-FR" altLang="fr-FR" noProof="0" smtClean="0"/>
              <a:t>Deuxième niveau</a:t>
            </a:r>
          </a:p>
          <a:p>
            <a:pPr lvl="2"/>
            <a:r>
              <a:rPr lang="fr-FR" altLang="fr-FR" noProof="0" smtClean="0"/>
              <a:t>Troisième niveau</a:t>
            </a:r>
          </a:p>
          <a:p>
            <a:pPr lvl="3"/>
            <a:r>
              <a:rPr lang="fr-FR" altLang="fr-FR" noProof="0" smtClean="0"/>
              <a:t>Quatrième niveau</a:t>
            </a:r>
          </a:p>
          <a:p>
            <a:pPr lvl="4"/>
            <a:r>
              <a:rPr lang="fr-FR" altLang="fr-FR" noProof="0" smtClean="0"/>
              <a:t>Cinquième niveau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 altLang="fr-FR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4C97D8F8-B080-4A2E-A20D-F0740278666E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7151034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Espace réservé des notes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GB" altLang="en-US" smtClean="0">
              <a:latin typeface="Arial" panose="020B0604020202020204" pitchFamily="34" charset="0"/>
            </a:endParaRPr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/>
            <a:fld id="{24783810-DB20-4ED5-89C7-2A178C08F065}" type="slidenum">
              <a:rPr lang="fr-FR" altLang="fr-FR"/>
              <a:pPr algn="r"/>
              <a:t>8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9198383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logoCNRSIN2P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33338"/>
            <a:ext cx="1524000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0" y="895350"/>
            <a:ext cx="9144000" cy="388938"/>
            <a:chOff x="0" y="858"/>
            <a:chExt cx="5760" cy="245"/>
          </a:xfrm>
        </p:grpSpPr>
        <p:sp>
          <p:nvSpPr>
            <p:cNvPr id="6" name="Rectangle 9"/>
            <p:cNvSpPr>
              <a:spLocks noChangeArrowheads="1"/>
            </p:cNvSpPr>
            <p:nvPr userDrawn="1"/>
          </p:nvSpPr>
          <p:spPr bwMode="auto">
            <a:xfrm>
              <a:off x="0" y="858"/>
              <a:ext cx="5760" cy="7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2C4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fr-FR" altLang="fr-FR" smtClean="0"/>
            </a:p>
          </p:txBody>
        </p:sp>
        <p:sp>
          <p:nvSpPr>
            <p:cNvPr id="7" name="Rectangle 11"/>
            <p:cNvSpPr>
              <a:spLocks noChangeArrowheads="1"/>
            </p:cNvSpPr>
            <p:nvPr userDrawn="1"/>
          </p:nvSpPr>
          <p:spPr bwMode="auto">
            <a:xfrm>
              <a:off x="0" y="935"/>
              <a:ext cx="5760" cy="91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456487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fr-FR" altLang="fr-FR" smtClean="0"/>
            </a:p>
          </p:txBody>
        </p:sp>
        <p:sp>
          <p:nvSpPr>
            <p:cNvPr id="8" name="Rectangle 12"/>
            <p:cNvSpPr>
              <a:spLocks noChangeArrowheads="1"/>
            </p:cNvSpPr>
            <p:nvPr userDrawn="1"/>
          </p:nvSpPr>
          <p:spPr bwMode="auto">
            <a:xfrm>
              <a:off x="0" y="1026"/>
              <a:ext cx="5760" cy="77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294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fr-FR" altLang="fr-FR" smtClean="0"/>
            </a:p>
          </p:txBody>
        </p:sp>
      </p:grpSp>
      <p:pic>
        <p:nvPicPr>
          <p:cNvPr id="9" name="Picture 13" descr="logo-cenb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5025" y="-315913"/>
            <a:ext cx="5111750" cy="1752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4" descr="logo_UBX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0" y="87313"/>
            <a:ext cx="708025" cy="77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lvl="0"/>
            <a:r>
              <a:rPr lang="fr-FR" altLang="fr-FR" noProof="0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fr-FR" altLang="fr-FR" noProof="0" smtClean="0"/>
              <a:t>Cliquez pour modifier le style des sous-titres du masque</a:t>
            </a:r>
          </a:p>
        </p:txBody>
      </p:sp>
    </p:spTree>
    <p:extLst>
      <p:ext uri="{BB962C8B-B14F-4D97-AF65-F5344CB8AC3E}">
        <p14:creationId xmlns:p14="http://schemas.microsoft.com/office/powerpoint/2010/main" val="1699558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4921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72658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90838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49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6763705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27088" y="908050"/>
            <a:ext cx="3992562" cy="5616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72050" y="908050"/>
            <a:ext cx="3992563" cy="56165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0502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40748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0553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663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01442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046221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9749175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229050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931025" y="260350"/>
            <a:ext cx="2033588" cy="62642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27088" y="260350"/>
            <a:ext cx="5951537" cy="62642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6247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940428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15599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5941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637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76214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3110200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Rectangle 1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005CBF"/>
              </a:gs>
              <a:gs pos="100000">
                <a:srgbClr val="03D4A8"/>
              </a:gs>
            </a:gsLst>
            <a:lin ang="13500000" scaled="1"/>
          </a:gra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algn="l" defTabSz="449263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algn="l" defTabSz="449263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algn="l" defTabSz="449263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algn="l" defTabSz="449263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algn="l" defTabSz="449263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lnSpc>
                <a:spcPct val="93000"/>
              </a:lnSpc>
              <a:buClr>
                <a:srgbClr val="000000"/>
              </a:buClr>
              <a:buSzPct val="100000"/>
              <a:buFont typeface="Arial" charset="0"/>
              <a:buNone/>
              <a:defRPr/>
            </a:pPr>
            <a:endParaRPr lang="fr-FR" altLang="fr-FR" sz="240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Schoolbook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Schoolbook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Schoolbook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Schoolbook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Schoolbook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Schoolbook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Schoolbook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Schoolbook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1116013" y="20638"/>
            <a:ext cx="7848600" cy="744537"/>
            <a:chOff x="288" y="192"/>
            <a:chExt cx="5232" cy="816"/>
          </a:xfrm>
        </p:grpSpPr>
        <p:sp>
          <p:nvSpPr>
            <p:cNvPr id="10243" name="AutoShape 3"/>
            <p:cNvSpPr>
              <a:spLocks noChangeArrowheads="1"/>
            </p:cNvSpPr>
            <p:nvPr/>
          </p:nvSpPr>
          <p:spPr bwMode="auto">
            <a:xfrm>
              <a:off x="288" y="192"/>
              <a:ext cx="5232" cy="81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0000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>
              <a:outerShdw dist="117088" dir="4648272" algn="ctr" rotWithShape="0">
                <a:schemeClr val="bg2">
                  <a:alpha val="50000"/>
                </a:scheme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10244" name="AutoShape 4"/>
            <p:cNvSpPr>
              <a:spLocks noChangeArrowheads="1"/>
            </p:cNvSpPr>
            <p:nvPr/>
          </p:nvSpPr>
          <p:spPr bwMode="auto">
            <a:xfrm>
              <a:off x="316" y="216"/>
              <a:ext cx="5174" cy="752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10245" name="Freeform 5"/>
            <p:cNvSpPr>
              <a:spLocks/>
            </p:cNvSpPr>
            <p:nvPr/>
          </p:nvSpPr>
          <p:spPr bwMode="auto">
            <a:xfrm>
              <a:off x="456" y="244"/>
              <a:ext cx="4893" cy="125"/>
            </a:xfrm>
            <a:custGeom>
              <a:avLst/>
              <a:gdLst>
                <a:gd name="T0" fmla="*/ 0 w 4952"/>
                <a:gd name="T1" fmla="*/ 139 h 166"/>
                <a:gd name="T2" fmla="*/ 244 w 4952"/>
                <a:gd name="T3" fmla="*/ 0 h 166"/>
                <a:gd name="T4" fmla="*/ 4712 w 4952"/>
                <a:gd name="T5" fmla="*/ 0 h 166"/>
                <a:gd name="T6" fmla="*/ 4952 w 4952"/>
                <a:gd name="T7" fmla="*/ 144 h 166"/>
                <a:gd name="T8" fmla="*/ 0 w 4952"/>
                <a:gd name="T9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2" h="166">
                  <a:moveTo>
                    <a:pt x="0" y="139"/>
                  </a:moveTo>
                  <a:cubicBezTo>
                    <a:pt x="28" y="55"/>
                    <a:pt x="152" y="2"/>
                    <a:pt x="244" y="0"/>
                  </a:cubicBezTo>
                  <a:lnTo>
                    <a:pt x="4712" y="0"/>
                  </a:lnTo>
                  <a:cubicBezTo>
                    <a:pt x="4800" y="8"/>
                    <a:pt x="4944" y="62"/>
                    <a:pt x="4952" y="144"/>
                  </a:cubicBezTo>
                  <a:cubicBezTo>
                    <a:pt x="4167" y="166"/>
                    <a:pt x="0" y="139"/>
                    <a:pt x="0" y="1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>
                    <a:gamma/>
                    <a:tint val="70588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10246" name="Freeform 6"/>
            <p:cNvSpPr>
              <a:spLocks/>
            </p:cNvSpPr>
            <p:nvPr/>
          </p:nvSpPr>
          <p:spPr bwMode="auto">
            <a:xfrm>
              <a:off x="450" y="342"/>
              <a:ext cx="4902" cy="99"/>
            </a:xfrm>
            <a:custGeom>
              <a:avLst/>
              <a:gdLst>
                <a:gd name="T0" fmla="*/ 6 w 4902"/>
                <a:gd name="T1" fmla="*/ 0 h 98"/>
                <a:gd name="T2" fmla="*/ 136 w 4902"/>
                <a:gd name="T3" fmla="*/ 98 h 98"/>
                <a:gd name="T4" fmla="*/ 4770 w 4902"/>
                <a:gd name="T5" fmla="*/ 84 h 98"/>
                <a:gd name="T6" fmla="*/ 4902 w 4902"/>
                <a:gd name="T7" fmla="*/ 6 h 98"/>
                <a:gd name="T8" fmla="*/ 6 w 4902"/>
                <a:gd name="T9" fmla="*/ 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02" h="98">
                  <a:moveTo>
                    <a:pt x="6" y="0"/>
                  </a:moveTo>
                  <a:cubicBezTo>
                    <a:pt x="0" y="72"/>
                    <a:pt x="45" y="97"/>
                    <a:pt x="136" y="98"/>
                  </a:cubicBezTo>
                  <a:lnTo>
                    <a:pt x="4770" y="84"/>
                  </a:lnTo>
                  <a:cubicBezTo>
                    <a:pt x="4857" y="80"/>
                    <a:pt x="4897" y="65"/>
                    <a:pt x="4902" y="6"/>
                  </a:cubicBezTo>
                  <a:lnTo>
                    <a:pt x="6" y="0"/>
                  </a:ln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58824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fr-FR">
                <a:latin typeface="Arial" charset="0"/>
              </a:endParaRPr>
            </a:p>
          </p:txBody>
        </p:sp>
        <p:sp>
          <p:nvSpPr>
            <p:cNvPr id="10247" name="Freeform 7"/>
            <p:cNvSpPr>
              <a:spLocks/>
            </p:cNvSpPr>
            <p:nvPr/>
          </p:nvSpPr>
          <p:spPr bwMode="auto">
            <a:xfrm flipV="1">
              <a:off x="408" y="672"/>
              <a:ext cx="4992" cy="287"/>
            </a:xfrm>
            <a:custGeom>
              <a:avLst/>
              <a:gdLst>
                <a:gd name="T0" fmla="*/ 0 w 4952"/>
                <a:gd name="T1" fmla="*/ 139 h 166"/>
                <a:gd name="T2" fmla="*/ 244 w 4952"/>
                <a:gd name="T3" fmla="*/ 0 h 166"/>
                <a:gd name="T4" fmla="*/ 4712 w 4952"/>
                <a:gd name="T5" fmla="*/ 0 h 166"/>
                <a:gd name="T6" fmla="*/ 4952 w 4952"/>
                <a:gd name="T7" fmla="*/ 144 h 166"/>
                <a:gd name="T8" fmla="*/ 0 w 4952"/>
                <a:gd name="T9" fmla="*/ 13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52" h="166">
                  <a:moveTo>
                    <a:pt x="0" y="139"/>
                  </a:moveTo>
                  <a:cubicBezTo>
                    <a:pt x="28" y="55"/>
                    <a:pt x="152" y="2"/>
                    <a:pt x="244" y="0"/>
                  </a:cubicBezTo>
                  <a:lnTo>
                    <a:pt x="4712" y="0"/>
                  </a:lnTo>
                  <a:cubicBezTo>
                    <a:pt x="4800" y="8"/>
                    <a:pt x="4944" y="62"/>
                    <a:pt x="4952" y="144"/>
                  </a:cubicBezTo>
                  <a:cubicBezTo>
                    <a:pt x="4167" y="166"/>
                    <a:pt x="0" y="139"/>
                    <a:pt x="0" y="139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tint val="82353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fr-FR">
                <a:latin typeface="Arial" charset="0"/>
              </a:endParaRPr>
            </a:p>
          </p:txBody>
        </p:sp>
      </p:grpSp>
      <p:sp>
        <p:nvSpPr>
          <p:cNvPr id="2051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124075" y="260350"/>
            <a:ext cx="5903913" cy="25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title style</a:t>
            </a:r>
          </a:p>
        </p:txBody>
      </p:sp>
      <p:sp>
        <p:nvSpPr>
          <p:cNvPr id="2052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908050"/>
            <a:ext cx="8137525" cy="561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smtClean="0"/>
              <a:t>Click to edit Master text styles</a:t>
            </a:r>
          </a:p>
          <a:p>
            <a:pPr lvl="1"/>
            <a:r>
              <a:rPr lang="en-US" altLang="fr-FR" smtClean="0"/>
              <a:t>Second level</a:t>
            </a:r>
          </a:p>
          <a:p>
            <a:pPr lvl="2"/>
            <a:r>
              <a:rPr lang="en-US" altLang="fr-FR" smtClean="0"/>
              <a:t>Third level</a:t>
            </a:r>
          </a:p>
          <a:p>
            <a:pPr lvl="3"/>
            <a:r>
              <a:rPr lang="en-US" altLang="fr-FR" smtClean="0"/>
              <a:t>Fourth level</a:t>
            </a:r>
          </a:p>
          <a:p>
            <a:pPr lvl="4"/>
            <a:r>
              <a:rPr lang="en-US" altLang="fr-FR" smtClean="0"/>
              <a:t>Fifth level</a:t>
            </a:r>
          </a:p>
        </p:txBody>
      </p:sp>
      <p:sp>
        <p:nvSpPr>
          <p:cNvPr id="2054" name="Rectangle 11"/>
          <p:cNvSpPr>
            <a:spLocks noChangeArrowheads="1"/>
          </p:cNvSpPr>
          <p:nvPr/>
        </p:nvSpPr>
        <p:spPr bwMode="auto">
          <a:xfrm>
            <a:off x="8366125" y="6616700"/>
            <a:ext cx="50482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defRPr/>
            </a:pPr>
            <a:fld id="{432FA960-F551-4D6C-A2A9-677E04619825}" type="slidenum">
              <a:rPr lang="en-US" altLang="zh-CN" sz="1000" b="1" smtClean="0">
                <a:latin typeface="Century Schoolbook" panose="02040604050505020304" pitchFamily="18" charset="0"/>
                <a:ea typeface="宋体" panose="02010600030101010101" pitchFamily="2" charset="-122"/>
              </a:rPr>
              <a:pPr algn="r">
                <a:defRPr/>
              </a:pPr>
              <a:t>‹N°›</a:t>
            </a:fld>
            <a:endParaRPr lang="en-US" altLang="zh-CN" sz="1000" b="1" smtClean="0">
              <a:latin typeface="Century Schoolbook" panose="02040604050505020304" pitchFamily="18" charset="0"/>
              <a:ea typeface="宋体" panose="02010600030101010101" pitchFamily="2" charset="-122"/>
            </a:endParaRPr>
          </a:p>
        </p:txBody>
      </p:sp>
      <p:sp>
        <p:nvSpPr>
          <p:cNvPr id="2055" name="Rectangle 13"/>
          <p:cNvSpPr>
            <a:spLocks noChangeArrowheads="1"/>
          </p:cNvSpPr>
          <p:nvPr/>
        </p:nvSpPr>
        <p:spPr bwMode="auto">
          <a:xfrm>
            <a:off x="4427538" y="6616700"/>
            <a:ext cx="2016125" cy="24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n-US" altLang="zh-CN" sz="1000" b="1" smtClean="0">
                <a:latin typeface="Century Schoolbook" pitchFamily="18" charset="0"/>
                <a:ea typeface="宋体" pitchFamily="1" charset="-122"/>
              </a:rPr>
              <a:t>CERN-INTC</a:t>
            </a:r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 rot="10800000">
            <a:off x="563563" y="1555750"/>
            <a:ext cx="266700" cy="5300663"/>
            <a:chOff x="440" y="0"/>
            <a:chExt cx="168" cy="4320"/>
          </a:xfrm>
        </p:grpSpPr>
        <p:sp>
          <p:nvSpPr>
            <p:cNvPr id="2059" name="Rectangle 16"/>
            <p:cNvSpPr>
              <a:spLocks noChangeArrowheads="1"/>
            </p:cNvSpPr>
            <p:nvPr userDrawn="1"/>
          </p:nvSpPr>
          <p:spPr bwMode="auto">
            <a:xfrm rot="-5400000">
              <a:off x="-1677" y="2121"/>
              <a:ext cx="4320" cy="81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62C4DD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fr-FR" altLang="fr-FR" smtClean="0"/>
            </a:p>
          </p:txBody>
        </p:sp>
        <p:sp>
          <p:nvSpPr>
            <p:cNvPr id="2060" name="Rectangle 17"/>
            <p:cNvSpPr>
              <a:spLocks noChangeArrowheads="1"/>
            </p:cNvSpPr>
            <p:nvPr userDrawn="1"/>
          </p:nvSpPr>
          <p:spPr bwMode="auto">
            <a:xfrm rot="-5400000">
              <a:off x="-1635" y="2132"/>
              <a:ext cx="4320" cy="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456487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fr-FR" altLang="fr-FR" smtClean="0"/>
            </a:p>
          </p:txBody>
        </p:sp>
        <p:sp>
          <p:nvSpPr>
            <p:cNvPr id="2061" name="Rectangle 18"/>
            <p:cNvSpPr>
              <a:spLocks noChangeArrowheads="1"/>
            </p:cNvSpPr>
            <p:nvPr userDrawn="1"/>
          </p:nvSpPr>
          <p:spPr bwMode="auto">
            <a:xfrm rot="-5400000">
              <a:off x="-1580" y="2132"/>
              <a:ext cx="4320" cy="56"/>
            </a:xfrm>
            <a:prstGeom prst="rect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00294B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defRPr/>
              </a:pPr>
              <a:endParaRPr lang="fr-FR" altLang="fr-FR" smtClean="0"/>
            </a:p>
          </p:txBody>
        </p:sp>
      </p:grpSp>
      <p:pic>
        <p:nvPicPr>
          <p:cNvPr id="2056" name="Picture 14" descr="logo-cenb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93" r="22125"/>
          <a:stretch>
            <a:fillRect/>
          </a:stretch>
        </p:blipFill>
        <p:spPr bwMode="auto">
          <a:xfrm>
            <a:off x="-36513" y="3357563"/>
            <a:ext cx="690563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21" descr="logoCNRSIN2P3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14300"/>
            <a:ext cx="1079500" cy="60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entury Schoolbook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entury Schoolbook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entury Schoolbook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entury Schoolbook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entury Schoolbook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entury Schoolbook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entury Schoolbook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 b="1">
          <a:solidFill>
            <a:schemeClr val="bg1"/>
          </a:solidFill>
          <a:latin typeface="Century Schoolbook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v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ü"/>
        <a:defRPr sz="1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¬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ü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anose="05000000000000000000" pitchFamily="2" charset="2"/>
        <a:buChar char="ü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ü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ü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ü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ü"/>
        <a:defRPr sz="16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484313"/>
            <a:ext cx="9144000" cy="966787"/>
          </a:xfrm>
          <a:noFill/>
        </p:spPr>
        <p:txBody>
          <a:bodyPr/>
          <a:lstStyle/>
          <a:p>
            <a:pPr eaLnBrk="1" hangingPunct="1"/>
            <a:r>
              <a:rPr lang="en-US" altLang="fr-FR" sz="2700" dirty="0" smtClean="0">
                <a:solidFill>
                  <a:srgbClr val="0000FF"/>
                </a:solidFill>
              </a:rPr>
              <a:t>Precision measurement of the half-life and branching ratio of T=1/2 mirror </a:t>
            </a:r>
            <a:r>
              <a:rPr lang="el-GR" altLang="fr-FR" sz="2700" dirty="0" smtClean="0">
                <a:solidFill>
                  <a:srgbClr val="0000FF"/>
                </a:solidFill>
              </a:rPr>
              <a:t>β</a:t>
            </a:r>
            <a:r>
              <a:rPr lang="en-US" altLang="fr-FR" sz="2700" dirty="0" smtClean="0">
                <a:solidFill>
                  <a:srgbClr val="0000FF"/>
                </a:solidFill>
              </a:rPr>
              <a:t> decay of </a:t>
            </a:r>
            <a:r>
              <a:rPr lang="en-US" altLang="fr-FR" sz="2700" baseline="30000" dirty="0" smtClean="0">
                <a:solidFill>
                  <a:srgbClr val="0000FF"/>
                </a:solidFill>
              </a:rPr>
              <a:t>37</a:t>
            </a:r>
            <a:r>
              <a:rPr lang="en-US" altLang="fr-FR" sz="2700" dirty="0" smtClean="0">
                <a:solidFill>
                  <a:srgbClr val="0000FF"/>
                </a:solidFill>
              </a:rPr>
              <a:t>K</a:t>
            </a:r>
            <a:endParaRPr lang="fr-FR" altLang="fr-FR" sz="2700" dirty="0" smtClean="0">
              <a:solidFill>
                <a:srgbClr val="0000FF"/>
              </a:solidFill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636838"/>
            <a:ext cx="9144000" cy="4105275"/>
          </a:xfrm>
        </p:spPr>
        <p:txBody>
          <a:bodyPr/>
          <a:lstStyle/>
          <a:p>
            <a:pPr>
              <a:defRPr/>
            </a:pPr>
            <a:r>
              <a:rPr lang="en-US" sz="1600" dirty="0">
                <a:solidFill>
                  <a:srgbClr val="FF0000"/>
                </a:solidFill>
              </a:rPr>
              <a:t>T. </a:t>
            </a:r>
            <a:r>
              <a:rPr lang="en-US" sz="1600" dirty="0" smtClean="0">
                <a:solidFill>
                  <a:srgbClr val="FF0000"/>
                </a:solidFill>
              </a:rPr>
              <a:t>Kurtukian-Nieto</a:t>
            </a:r>
            <a:r>
              <a:rPr lang="en-US" sz="1600" baseline="30000" dirty="0" smtClean="0">
                <a:solidFill>
                  <a:srgbClr val="FF0000"/>
                </a:solidFill>
              </a:rPr>
              <a:t>1</a:t>
            </a:r>
            <a:r>
              <a:rPr lang="en-US" sz="1600" dirty="0" smtClean="0">
                <a:solidFill>
                  <a:srgbClr val="FF0000"/>
                </a:solidFill>
              </a:rPr>
              <a:t>, B</a:t>
            </a:r>
            <a:r>
              <a:rPr lang="en-US" sz="1600" dirty="0">
                <a:solidFill>
                  <a:srgbClr val="FF0000"/>
                </a:solidFill>
              </a:rPr>
              <a:t>. </a:t>
            </a:r>
            <a:r>
              <a:rPr lang="en-US" sz="1600" dirty="0" smtClean="0">
                <a:solidFill>
                  <a:srgbClr val="FF0000"/>
                </a:solidFill>
              </a:rPr>
              <a:t>Blank</a:t>
            </a:r>
            <a:r>
              <a:rPr lang="en-US" sz="1600" baseline="30000" dirty="0" smtClean="0">
                <a:solidFill>
                  <a:srgbClr val="FF0000"/>
                </a:solidFill>
              </a:rPr>
              <a:t>1</a:t>
            </a:r>
            <a:r>
              <a:rPr lang="en-US" sz="1600" dirty="0" smtClean="0">
                <a:solidFill>
                  <a:srgbClr val="FF0000"/>
                </a:solidFill>
              </a:rPr>
              <a:t>,</a:t>
            </a:r>
            <a:r>
              <a:rPr lang="en-US" sz="1600" dirty="0" smtClean="0"/>
              <a:t> P</a:t>
            </a:r>
            <a:r>
              <a:rPr lang="en-US" sz="1600" dirty="0"/>
              <a:t>. Ascher</a:t>
            </a:r>
            <a:r>
              <a:rPr lang="en-US" sz="1600" baseline="30000" dirty="0"/>
              <a:t>1</a:t>
            </a:r>
            <a:r>
              <a:rPr lang="en-US" sz="1600" dirty="0"/>
              <a:t>, G. Benzoni</a:t>
            </a:r>
            <a:r>
              <a:rPr lang="en-US" sz="1600" baseline="30000" dirty="0"/>
              <a:t>2</a:t>
            </a:r>
            <a:r>
              <a:rPr lang="en-US" sz="1600" dirty="0"/>
              <a:t>, A. De </a:t>
            </a:r>
            <a:r>
              <a:rPr lang="en-US" sz="1600" dirty="0" smtClean="0"/>
              <a:t>Roubin</a:t>
            </a:r>
            <a:r>
              <a:rPr lang="en-US" sz="1600" baseline="30000" dirty="0" smtClean="0"/>
              <a:t>1</a:t>
            </a:r>
            <a:r>
              <a:rPr lang="en-US" sz="1600" dirty="0" smtClean="0"/>
              <a:t>, </a:t>
            </a:r>
            <a:r>
              <a:rPr lang="en-US" sz="1600" dirty="0"/>
              <a:t>X. </a:t>
            </a:r>
            <a:r>
              <a:rPr lang="en-US" sz="1600" dirty="0" smtClean="0"/>
              <a:t>Fléchard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, </a:t>
            </a:r>
            <a:r>
              <a:rPr lang="en-US" sz="1600" dirty="0"/>
              <a:t>M. Gerbaux</a:t>
            </a:r>
            <a:r>
              <a:rPr lang="en-US" sz="1600" baseline="30000" dirty="0"/>
              <a:t>1</a:t>
            </a:r>
            <a:r>
              <a:rPr lang="en-US" sz="1600" dirty="0"/>
              <a:t>, J. Giovinazzo</a:t>
            </a:r>
            <a:r>
              <a:rPr lang="en-US" sz="1600" baseline="30000" dirty="0"/>
              <a:t>1</a:t>
            </a:r>
            <a:r>
              <a:rPr lang="en-US" sz="1600" dirty="0"/>
              <a:t>, S. Grévy</a:t>
            </a:r>
            <a:r>
              <a:rPr lang="en-US" sz="1600" baseline="30000" dirty="0"/>
              <a:t>1</a:t>
            </a:r>
            <a:r>
              <a:rPr lang="en-US" sz="1600" dirty="0"/>
              <a:t>, G. </a:t>
            </a:r>
            <a:r>
              <a:rPr lang="en-US" sz="1600" dirty="0" smtClean="0"/>
              <a:t>Grinyer</a:t>
            </a:r>
            <a:r>
              <a:rPr lang="en-US" sz="1600" baseline="30000" dirty="0" smtClean="0"/>
              <a:t>4</a:t>
            </a:r>
            <a:r>
              <a:rPr lang="en-US" sz="1600" dirty="0" smtClean="0"/>
              <a:t>, A. Husson</a:t>
            </a:r>
            <a:r>
              <a:rPr lang="en-US" sz="1600" baseline="30000" dirty="0" smtClean="0"/>
              <a:t>1</a:t>
            </a:r>
            <a:r>
              <a:rPr lang="en-US" sz="1600" dirty="0" smtClean="0"/>
              <a:t>, </a:t>
            </a:r>
            <a:r>
              <a:rPr lang="en-US" sz="1600" dirty="0"/>
              <a:t>E. </a:t>
            </a:r>
            <a:r>
              <a:rPr lang="en-US" sz="1600" dirty="0" smtClean="0"/>
              <a:t>Liénard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, </a:t>
            </a:r>
            <a:r>
              <a:rPr lang="en-US" sz="1600" dirty="0"/>
              <a:t>J. </a:t>
            </a:r>
            <a:r>
              <a:rPr lang="en-US" sz="1600" dirty="0" smtClean="0"/>
              <a:t>Liendo</a:t>
            </a:r>
            <a:r>
              <a:rPr lang="en-US" sz="1600" baseline="30000" dirty="0" smtClean="0"/>
              <a:t>5</a:t>
            </a:r>
            <a:r>
              <a:rPr lang="en-US" sz="1600" dirty="0" smtClean="0"/>
              <a:t>, </a:t>
            </a:r>
          </a:p>
          <a:p>
            <a:pPr>
              <a:defRPr/>
            </a:pPr>
            <a:r>
              <a:rPr lang="en-US" sz="1600" dirty="0" smtClean="0"/>
              <a:t>J. Michaud</a:t>
            </a:r>
            <a:r>
              <a:rPr lang="en-US" sz="1600" baseline="30000" dirty="0" smtClean="0"/>
              <a:t>1</a:t>
            </a:r>
            <a:r>
              <a:rPr lang="en-US" sz="1600" dirty="0" smtClean="0"/>
              <a:t>, M. Pomorski</a:t>
            </a:r>
            <a:r>
              <a:rPr lang="en-US" sz="1600" baseline="30000" dirty="0" smtClean="0"/>
              <a:t>1</a:t>
            </a:r>
            <a:r>
              <a:rPr lang="en-US" sz="1600" dirty="0" smtClean="0"/>
              <a:t>, G. Quéméner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, J.C.Thomas</a:t>
            </a:r>
            <a:r>
              <a:rPr lang="en-US" sz="1600" baseline="30000" dirty="0" smtClean="0"/>
              <a:t>6</a:t>
            </a:r>
            <a:r>
              <a:rPr lang="en-US" sz="1600" dirty="0" smtClean="0"/>
              <a:t>, </a:t>
            </a:r>
            <a:r>
              <a:rPr lang="en-GB" sz="1600" dirty="0"/>
              <a:t>M. </a:t>
            </a:r>
            <a:r>
              <a:rPr lang="en-US" sz="1600" dirty="0"/>
              <a:t>Versteegen</a:t>
            </a:r>
            <a:r>
              <a:rPr lang="en-US" sz="1600" baseline="30000" dirty="0"/>
              <a:t>1</a:t>
            </a:r>
            <a:endParaRPr lang="fr-FR" sz="1600" dirty="0"/>
          </a:p>
          <a:p>
            <a:pPr>
              <a:defRPr/>
            </a:pPr>
            <a:r>
              <a:rPr lang="en-US" sz="1200" dirty="0"/>
              <a:t> </a:t>
            </a:r>
            <a:endParaRPr lang="fr-FR" sz="1200" dirty="0"/>
          </a:p>
          <a:p>
            <a:pPr>
              <a:defRPr/>
            </a:pPr>
            <a:r>
              <a:rPr lang="fr-FR" sz="1200" baseline="30000" dirty="0"/>
              <a:t>1</a:t>
            </a:r>
            <a:r>
              <a:rPr lang="fr-FR" sz="1200" dirty="0"/>
              <a:t> CENBG, IN2P3/CNRS/Université Bordeaux 1, BP120 F-33175 Gradignan, France</a:t>
            </a:r>
          </a:p>
          <a:p>
            <a:pPr>
              <a:defRPr/>
            </a:pPr>
            <a:r>
              <a:rPr lang="pt-PT" sz="1200" baseline="30000" dirty="0"/>
              <a:t>2</a:t>
            </a:r>
            <a:r>
              <a:rPr lang="pt-PT" sz="1200" dirty="0"/>
              <a:t> INFN, Sezione di Milano, via Celoria 16, I-20133 Milano, Italy</a:t>
            </a:r>
            <a:endParaRPr lang="fr-FR" sz="1200" dirty="0"/>
          </a:p>
          <a:p>
            <a:pPr>
              <a:defRPr/>
            </a:pPr>
            <a:r>
              <a:rPr lang="en-US" sz="1200" baseline="30000" dirty="0" smtClean="0"/>
              <a:t>3 </a:t>
            </a:r>
            <a:r>
              <a:rPr lang="en-US" sz="1200" dirty="0"/>
              <a:t>LPC CAEN-ENSICAEN, 6 Boulevard du </a:t>
            </a:r>
            <a:r>
              <a:rPr lang="en-US" sz="1200" dirty="0" err="1"/>
              <a:t>Marechal</a:t>
            </a:r>
            <a:r>
              <a:rPr lang="en-US" sz="1200" dirty="0"/>
              <a:t> </a:t>
            </a:r>
            <a:r>
              <a:rPr lang="en-US" sz="1200" dirty="0" err="1"/>
              <a:t>Juin</a:t>
            </a:r>
            <a:r>
              <a:rPr lang="en-US" sz="1200" dirty="0"/>
              <a:t>, 14050 Caen </a:t>
            </a:r>
            <a:r>
              <a:rPr lang="en-US" sz="1200" dirty="0" err="1"/>
              <a:t>Cedex</a:t>
            </a:r>
            <a:r>
              <a:rPr lang="en-US" sz="1200" dirty="0"/>
              <a:t>, France</a:t>
            </a:r>
            <a:endParaRPr lang="fr-FR" sz="1200" dirty="0"/>
          </a:p>
          <a:p>
            <a:pPr>
              <a:defRPr/>
            </a:pPr>
            <a:r>
              <a:rPr lang="en-US" sz="1200" baseline="30000" dirty="0" smtClean="0"/>
              <a:t>4</a:t>
            </a:r>
            <a:r>
              <a:rPr lang="en-US" sz="1200" dirty="0" smtClean="0"/>
              <a:t>Department </a:t>
            </a:r>
            <a:r>
              <a:rPr lang="en-US" sz="1200" dirty="0"/>
              <a:t>of Physics, University of Regina, Regina, SK S4S 0A2, Canada</a:t>
            </a:r>
            <a:endParaRPr lang="fr-FR" sz="1200" dirty="0"/>
          </a:p>
          <a:p>
            <a:pPr>
              <a:defRPr/>
            </a:pPr>
            <a:r>
              <a:rPr lang="en-US" sz="1200" baseline="30000" dirty="0" smtClean="0"/>
              <a:t>5</a:t>
            </a:r>
            <a:r>
              <a:rPr lang="en-US" sz="1200" dirty="0" smtClean="0"/>
              <a:t> </a:t>
            </a:r>
            <a:r>
              <a:rPr lang="en-US" sz="1200" dirty="0"/>
              <a:t>Universidad Simon Bolivar, </a:t>
            </a:r>
            <a:r>
              <a:rPr lang="en-US" sz="1200" dirty="0" err="1"/>
              <a:t>Baruta</a:t>
            </a:r>
            <a:r>
              <a:rPr lang="en-US" sz="1200" dirty="0"/>
              <a:t>. AP 89000, </a:t>
            </a:r>
            <a:r>
              <a:rPr lang="en-US" sz="1200" dirty="0" err="1"/>
              <a:t>Caracas,Venezuela</a:t>
            </a:r>
            <a:r>
              <a:rPr lang="en-US" sz="1200" dirty="0"/>
              <a:t>.</a:t>
            </a:r>
            <a:endParaRPr lang="fr-FR" sz="1200" dirty="0"/>
          </a:p>
          <a:p>
            <a:pPr>
              <a:defRPr/>
            </a:pPr>
            <a:r>
              <a:rPr lang="en-US" sz="1200" baseline="30000" dirty="0" smtClean="0"/>
              <a:t>6</a:t>
            </a:r>
            <a:r>
              <a:rPr lang="en-US" sz="1200" dirty="0" smtClean="0"/>
              <a:t> </a:t>
            </a:r>
            <a:r>
              <a:rPr lang="en-US" sz="1200" dirty="0"/>
              <a:t>GANIL, </a:t>
            </a:r>
            <a:r>
              <a:rPr lang="en-US" sz="1200" dirty="0" smtClean="0"/>
              <a:t>CEA/DRF-CNRS/IN2P3</a:t>
            </a:r>
            <a:r>
              <a:rPr lang="en-US" sz="1200" dirty="0"/>
              <a:t>, </a:t>
            </a:r>
            <a:r>
              <a:rPr lang="en-US" sz="1200" dirty="0" err="1"/>
              <a:t>Bvd</a:t>
            </a:r>
            <a:r>
              <a:rPr lang="en-US" sz="1200" dirty="0"/>
              <a:t> Henri Becquerel, 14076 Caen, France</a:t>
            </a:r>
            <a:endParaRPr lang="fr-FR" sz="1200" dirty="0"/>
          </a:p>
          <a:p>
            <a:pPr marL="190500" indent="-190500" eaLnBrk="1" hangingPunct="1">
              <a:lnSpc>
                <a:spcPct val="80000"/>
              </a:lnSpc>
              <a:defRPr/>
            </a:pPr>
            <a:endParaRPr lang="fr-FR" altLang="fr-FR" sz="1200" b="1" dirty="0" smtClean="0"/>
          </a:p>
          <a:p>
            <a:pPr marL="190500" indent="-190500" eaLnBrk="1" hangingPunct="1">
              <a:lnSpc>
                <a:spcPct val="80000"/>
              </a:lnSpc>
              <a:defRPr/>
            </a:pPr>
            <a:r>
              <a:rPr lang="fr-FR" altLang="fr-FR" sz="1200" b="1" dirty="0" smtClean="0"/>
              <a:t>   </a:t>
            </a:r>
            <a:endParaRPr lang="fr-FR" altLang="fr-FR" sz="1200" b="1" dirty="0" smtClean="0">
              <a:solidFill>
                <a:srgbClr val="000099"/>
              </a:solidFill>
            </a:endParaRPr>
          </a:p>
          <a:p>
            <a:pPr marL="190500" indent="-190500" eaLnBrk="1" hangingPunct="1">
              <a:lnSpc>
                <a:spcPct val="80000"/>
              </a:lnSpc>
              <a:defRPr/>
            </a:pPr>
            <a:endParaRPr lang="en-US" altLang="fr-FR" sz="1200" b="1" dirty="0" smtClean="0"/>
          </a:p>
          <a:p>
            <a:pPr marL="190500" indent="-190500" eaLnBrk="1" hangingPunct="1">
              <a:lnSpc>
                <a:spcPct val="80000"/>
              </a:lnSpc>
              <a:defRPr/>
            </a:pPr>
            <a:endParaRPr lang="en-US" altLang="fr-FR" sz="1200" b="1" dirty="0" smtClean="0"/>
          </a:p>
          <a:p>
            <a:pPr marL="190500" indent="-190500" eaLnBrk="1" hangingPunct="1">
              <a:lnSpc>
                <a:spcPct val="80000"/>
              </a:lnSpc>
              <a:defRPr/>
            </a:pPr>
            <a:r>
              <a:rPr lang="en-US" altLang="fr-FR" sz="1200" b="1" dirty="0" smtClean="0"/>
              <a:t>62th Meeting of the INTC. CERN, November 6-7,  2019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 sz="2800" smtClean="0"/>
              <a:t>Improvements</a:t>
            </a:r>
          </a:p>
        </p:txBody>
      </p:sp>
      <p:sp>
        <p:nvSpPr>
          <p:cNvPr id="16387" name="Text Box 5"/>
          <p:cNvSpPr txBox="1">
            <a:spLocks noChangeArrowheads="1"/>
          </p:cNvSpPr>
          <p:nvPr/>
        </p:nvSpPr>
        <p:spPr bwMode="auto">
          <a:xfrm>
            <a:off x="1006475" y="1430338"/>
            <a:ext cx="7525586" cy="181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14000"/>
              </a:lnSpc>
              <a:spcBef>
                <a:spcPct val="0"/>
              </a:spcBef>
              <a:buClrTx/>
            </a:pPr>
            <a:r>
              <a:rPr lang="en-US" altLang="fr-FR" sz="2000" b="1" dirty="0" smtClean="0">
                <a:latin typeface="Times New Roman" panose="02020603050405020304" pitchFamily="18" charset="0"/>
              </a:rPr>
              <a:t>limit counting rate to 2000 cps</a:t>
            </a: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ClrTx/>
            </a:pPr>
            <a:r>
              <a:rPr lang="en-US" altLang="fr-FR" sz="2000" b="1" dirty="0" smtClean="0">
                <a:latin typeface="Times New Roman" panose="02020603050405020304" pitchFamily="18" charset="0"/>
              </a:rPr>
              <a:t>improve beam focusing on catcher</a:t>
            </a: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ClrTx/>
            </a:pPr>
            <a:r>
              <a:rPr lang="en-US" altLang="fr-FR" sz="2000" b="1" dirty="0" smtClean="0">
                <a:latin typeface="Times New Roman" panose="02020603050405020304" pitchFamily="18" charset="0"/>
              </a:rPr>
              <a:t>improve collimation in front of setup and further from the setup</a:t>
            </a: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ClrTx/>
            </a:pPr>
            <a:r>
              <a:rPr lang="en-US" altLang="fr-FR" sz="2000" b="1" dirty="0" smtClean="0">
                <a:latin typeface="Times New Roman" panose="02020603050405020304" pitchFamily="18" charset="0"/>
              </a:rPr>
              <a:t>use TDC between </a:t>
            </a:r>
            <a:r>
              <a:rPr lang="en-US" altLang="fr-FR" sz="2000" b="1" dirty="0" smtClean="0">
                <a:latin typeface="Symbol" panose="05050102010706020507" pitchFamily="18" charset="2"/>
              </a:rPr>
              <a:t>b</a:t>
            </a:r>
            <a:r>
              <a:rPr lang="en-US" altLang="fr-FR" sz="2000" b="1" dirty="0" smtClean="0">
                <a:latin typeface="Times New Roman" panose="02020603050405020304" pitchFamily="18" charset="0"/>
              </a:rPr>
              <a:t> s</a:t>
            </a:r>
            <a:r>
              <a:rPr lang="en-US" altLang="fr-FR" sz="2000" b="1" dirty="0">
                <a:latin typeface="Times New Roman" panose="02020603050405020304" pitchFamily="18" charset="0"/>
              </a:rPr>
              <a:t>i</a:t>
            </a:r>
            <a:r>
              <a:rPr lang="en-US" altLang="fr-FR" sz="2000" b="1" dirty="0" smtClean="0">
                <a:latin typeface="Times New Roman" panose="02020603050405020304" pitchFamily="18" charset="0"/>
              </a:rPr>
              <a:t>gnal and </a:t>
            </a:r>
            <a:r>
              <a:rPr lang="en-US" altLang="fr-FR" sz="2000" b="1" dirty="0" smtClean="0">
                <a:latin typeface="Symbol" panose="05050102010706020507" pitchFamily="18" charset="2"/>
              </a:rPr>
              <a:t>g</a:t>
            </a:r>
            <a:r>
              <a:rPr lang="en-US" altLang="fr-FR" sz="2000" b="1" dirty="0" smtClean="0">
                <a:latin typeface="Times New Roman" panose="02020603050405020304" pitchFamily="18" charset="0"/>
              </a:rPr>
              <a:t> signal</a:t>
            </a:r>
          </a:p>
          <a:p>
            <a:pPr eaLnBrk="1" hangingPunct="1">
              <a:lnSpc>
                <a:spcPct val="114000"/>
              </a:lnSpc>
              <a:spcBef>
                <a:spcPct val="0"/>
              </a:spcBef>
              <a:buClrTx/>
            </a:pPr>
            <a:r>
              <a:rPr lang="en-US" altLang="fr-FR" sz="2000" b="1" dirty="0" smtClean="0">
                <a:latin typeface="Times New Roman" panose="02020603050405020304" pitchFamily="18" charset="0"/>
              </a:rPr>
              <a:t>use FASTER DAQ in addition to standard DAQ</a:t>
            </a:r>
            <a:endParaRPr lang="en-US" altLang="fr-FR" sz="2000" b="1" dirty="0">
              <a:latin typeface="Times New Roman" panose="02020603050405020304" pitchFamily="18" charset="0"/>
            </a:endParaRPr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1187624" y="3833172"/>
            <a:ext cx="7056784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</a:pPr>
            <a:r>
              <a:rPr lang="en-US" altLang="fr-FR" b="1" dirty="0" smtClean="0">
                <a:latin typeface="Times New Roman" panose="02020603050405020304" pitchFamily="18" charset="0"/>
              </a:rPr>
              <a:t>Measurements performed since our measurement: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altLang="fr-FR" sz="1600" b="1" dirty="0" smtClean="0">
                <a:latin typeface="Times New Roman" panose="02020603050405020304" pitchFamily="18" charset="0"/>
              </a:rPr>
              <a:t> 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P. D. </a:t>
            </a:r>
            <a:r>
              <a:rPr lang="en-US" alt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Shidling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Phys. Rev. C 90, 032501 (2014) 	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    T</a:t>
            </a:r>
            <a:r>
              <a:rPr lang="en-US" altLang="en-US" sz="1600" b="1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1/2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= 1.2365(9) s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altLang="en-US" sz="16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Fenker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 al.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PRL 120, 062502 (2018)   	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en-US" sz="1600" b="1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r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= 0.576(6)</a:t>
            </a:r>
          </a:p>
          <a:p>
            <a:pPr algn="l" eaLnBrk="1" hangingPunct="1">
              <a:spcBef>
                <a:spcPct val="50000"/>
              </a:spcBef>
              <a:buFontTx/>
              <a:buChar char="•"/>
            </a:pPr>
            <a:endParaRPr lang="en-US" altLang="en-US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Foreseen in future: 	</a:t>
            </a:r>
            <a:r>
              <a:rPr lang="en-US" altLang="en-US" sz="1600" b="1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r</a:t>
            </a:r>
            <a:r>
              <a:rPr lang="en-US" altLang="en-US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measurement with LPCTRAP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6"/>
          <p:cNvSpPr txBox="1">
            <a:spLocks noChangeArrowheads="1"/>
          </p:cNvSpPr>
          <p:nvPr/>
        </p:nvSpPr>
        <p:spPr bwMode="auto">
          <a:xfrm>
            <a:off x="900113" y="1052513"/>
            <a:ext cx="4811702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8223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8223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8223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8223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822325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822325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en-US" altLang="fr-FR" b="1" dirty="0"/>
              <a:t> </a:t>
            </a:r>
            <a:r>
              <a:rPr lang="en-US" altLang="fr-FR" b="1" dirty="0" smtClean="0"/>
              <a:t>least </a:t>
            </a:r>
            <a:r>
              <a:rPr lang="en-US" altLang="fr-FR" b="1" dirty="0"/>
              <a:t>known quantity: </a:t>
            </a:r>
            <a:r>
              <a:rPr lang="en-US" altLang="fr-FR" b="1" dirty="0" smtClean="0"/>
              <a:t>Gamow-Teller / Fermi</a:t>
            </a:r>
            <a:endParaRPr lang="en-US" altLang="fr-FR" b="1" dirty="0"/>
          </a:p>
          <a:p>
            <a:pPr eaLnBrk="1" hangingPunct="1">
              <a:spcBef>
                <a:spcPct val="0"/>
              </a:spcBef>
              <a:buClrTx/>
              <a:buFont typeface="Wingdings" panose="05000000000000000000" pitchFamily="2" charset="2"/>
              <a:buChar char="ü"/>
            </a:pPr>
            <a:r>
              <a:rPr lang="en-US" altLang="fr-FR" b="1" dirty="0"/>
              <a:t> </a:t>
            </a:r>
            <a:r>
              <a:rPr lang="en-US" altLang="fr-FR" b="1" dirty="0" smtClean="0"/>
              <a:t>second </a:t>
            </a:r>
            <a:r>
              <a:rPr lang="en-US" altLang="fr-FR" b="1" dirty="0"/>
              <a:t>least known quantity: </a:t>
            </a:r>
            <a:r>
              <a:rPr lang="en-US" altLang="fr-FR" b="1" dirty="0" smtClean="0"/>
              <a:t>half-life</a:t>
            </a:r>
            <a:endParaRPr lang="en-US" altLang="fr-FR" b="1" dirty="0"/>
          </a:p>
        </p:txBody>
      </p:sp>
      <p:sp>
        <p:nvSpPr>
          <p:cNvPr id="8195" name="Rectangle 1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fr-FR" sz="2800" smtClean="0"/>
              <a:t>Existing measurements</a:t>
            </a:r>
          </a:p>
        </p:txBody>
      </p:sp>
      <p:pic>
        <p:nvPicPr>
          <p:cNvPr id="8196" name="Picture 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633538"/>
            <a:ext cx="4437063" cy="496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0"/>
          <p:cNvSpPr txBox="1">
            <a:spLocks noChangeArrowheads="1"/>
          </p:cNvSpPr>
          <p:nvPr/>
        </p:nvSpPr>
        <p:spPr bwMode="auto">
          <a:xfrm>
            <a:off x="3846513" y="981075"/>
            <a:ext cx="4398962" cy="139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402" tIns="43201" rIns="86402" bIns="43201">
            <a:spAutoFit/>
          </a:bodyPr>
          <a:lstStyle>
            <a:lvl1pPr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 indent="-28575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 indent="-22860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5400" indent="-22860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8788" indent="-22860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59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31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003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75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700" b="1">
                <a:solidFill>
                  <a:schemeClr val="accent2"/>
                </a:solidFill>
                <a:latin typeface="Times New Roman" panose="02020603050405020304" pitchFamily="18" charset="0"/>
              </a:rPr>
              <a:t>Measurements needed :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fr-FR" altLang="fr-FR" sz="1700" b="1">
                <a:latin typeface="Times New Roman" panose="02020603050405020304" pitchFamily="18" charset="0"/>
              </a:rPr>
              <a:t> Q</a:t>
            </a:r>
            <a:r>
              <a:rPr lang="fr-FR" altLang="fr-FR" sz="1700" b="1" baseline="-25000">
                <a:latin typeface="Symbol" panose="05050102010706020507" pitchFamily="18" charset="2"/>
              </a:rPr>
              <a:t>b </a:t>
            </a:r>
            <a:r>
              <a:rPr lang="fr-FR" altLang="fr-FR" sz="1700" b="1">
                <a:latin typeface="Times New Roman" panose="02020603050405020304" pitchFamily="18" charset="0"/>
              </a:rPr>
              <a:t>value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fr-FR" altLang="fr-FR" sz="1700" b="1">
                <a:latin typeface="Times New Roman" panose="02020603050405020304" pitchFamily="18" charset="0"/>
              </a:rPr>
              <a:t> Branching ratio of super-allowed transition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fr-FR" altLang="fr-FR" sz="1700" b="1">
                <a:latin typeface="Times New Roman" panose="02020603050405020304" pitchFamily="18" charset="0"/>
              </a:rPr>
              <a:t> </a:t>
            </a:r>
            <a:r>
              <a:rPr lang="fr-FR" altLang="fr-FR" sz="1700" b="1">
                <a:latin typeface="Symbol" panose="05050102010706020507" pitchFamily="18" charset="2"/>
              </a:rPr>
              <a:t>b</a:t>
            </a:r>
            <a:r>
              <a:rPr lang="fr-FR" altLang="fr-FR" sz="1700" b="1">
                <a:latin typeface="Times New Roman" panose="02020603050405020304" pitchFamily="18" charset="0"/>
              </a:rPr>
              <a:t>-decay half-life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fr-FR" altLang="fr-FR" sz="1700" b="1">
                <a:latin typeface="Times New Roman" panose="02020603050405020304" pitchFamily="18" charset="0"/>
              </a:rPr>
              <a:t> GT-to-F mixing ratio: a</a:t>
            </a:r>
            <a:r>
              <a:rPr lang="fr-FR" altLang="fr-FR" sz="1700" b="1" baseline="-25000">
                <a:latin typeface="Symbol" panose="05050102010706020507" pitchFamily="18" charset="2"/>
              </a:rPr>
              <a:t>bn</a:t>
            </a:r>
            <a:r>
              <a:rPr lang="fr-FR" altLang="fr-FR" sz="1700" b="1">
                <a:latin typeface="Times New Roman" panose="02020603050405020304" pitchFamily="18" charset="0"/>
                <a:cs typeface="Times New Roman" panose="02020603050405020304" pitchFamily="18" charset="0"/>
              </a:rPr>
              <a:t>, A</a:t>
            </a:r>
            <a:r>
              <a:rPr lang="fr-FR" altLang="fr-FR" sz="1700" b="1" baseline="-25000">
                <a:latin typeface="Symbol" panose="05050102010706020507" pitchFamily="18" charset="2"/>
              </a:rPr>
              <a:t>b</a:t>
            </a:r>
          </a:p>
        </p:txBody>
      </p:sp>
      <p:grpSp>
        <p:nvGrpSpPr>
          <p:cNvPr id="6147" name="Group 63"/>
          <p:cNvGrpSpPr>
            <a:grpSpLocks/>
          </p:cNvGrpSpPr>
          <p:nvPr/>
        </p:nvGrpSpPr>
        <p:grpSpPr bwMode="auto">
          <a:xfrm>
            <a:off x="1357313" y="695325"/>
            <a:ext cx="2125662" cy="1517650"/>
            <a:chOff x="431" y="663"/>
            <a:chExt cx="1339" cy="956"/>
          </a:xfrm>
        </p:grpSpPr>
        <p:sp>
          <p:nvSpPr>
            <p:cNvPr id="6155" name="Text Box 17"/>
            <p:cNvSpPr txBox="1">
              <a:spLocks noChangeArrowheads="1"/>
            </p:cNvSpPr>
            <p:nvPr/>
          </p:nvSpPr>
          <p:spPr bwMode="auto">
            <a:xfrm>
              <a:off x="1392" y="1155"/>
              <a:ext cx="37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v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¬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fr-FR" b="1">
                  <a:cs typeface="Arial" panose="020B0604020202020204" pitchFamily="34" charset="0"/>
                </a:rPr>
                <a:t>Q</a:t>
              </a:r>
              <a:r>
                <a:rPr lang="en-US" altLang="fr-FR" b="1" baseline="-25000">
                  <a:cs typeface="Arial" panose="020B0604020202020204" pitchFamily="34" charset="0"/>
                </a:rPr>
                <a:t>EC</a:t>
              </a:r>
            </a:p>
          </p:txBody>
        </p:sp>
        <p:sp>
          <p:nvSpPr>
            <p:cNvPr id="6156" name="Line 18"/>
            <p:cNvSpPr>
              <a:spLocks noChangeShapeType="1"/>
            </p:cNvSpPr>
            <p:nvPr/>
          </p:nvSpPr>
          <p:spPr bwMode="auto">
            <a:xfrm>
              <a:off x="1111" y="912"/>
              <a:ext cx="313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57" name="Line 19"/>
            <p:cNvSpPr>
              <a:spLocks noChangeShapeType="1"/>
            </p:cNvSpPr>
            <p:nvPr/>
          </p:nvSpPr>
          <p:spPr bwMode="auto">
            <a:xfrm>
              <a:off x="615" y="1517"/>
              <a:ext cx="314" cy="0"/>
            </a:xfrm>
            <a:prstGeom prst="line">
              <a:avLst/>
            </a:prstGeom>
            <a:noFill/>
            <a:ln w="508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58" name="Line 20"/>
            <p:cNvSpPr>
              <a:spLocks noChangeShapeType="1"/>
            </p:cNvSpPr>
            <p:nvPr/>
          </p:nvSpPr>
          <p:spPr bwMode="auto">
            <a:xfrm>
              <a:off x="615" y="1177"/>
              <a:ext cx="314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59" name="Line 21"/>
            <p:cNvSpPr>
              <a:spLocks noChangeShapeType="1"/>
            </p:cNvSpPr>
            <p:nvPr/>
          </p:nvSpPr>
          <p:spPr bwMode="auto">
            <a:xfrm flipH="1">
              <a:off x="902" y="912"/>
              <a:ext cx="209" cy="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0" name="Line 22"/>
            <p:cNvSpPr>
              <a:spLocks noChangeShapeType="1"/>
            </p:cNvSpPr>
            <p:nvPr/>
          </p:nvSpPr>
          <p:spPr bwMode="auto">
            <a:xfrm flipH="1">
              <a:off x="902" y="912"/>
              <a:ext cx="209" cy="26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1" name="Line 23"/>
            <p:cNvSpPr>
              <a:spLocks noChangeShapeType="1"/>
            </p:cNvSpPr>
            <p:nvPr/>
          </p:nvSpPr>
          <p:spPr bwMode="auto">
            <a:xfrm>
              <a:off x="772" y="1177"/>
              <a:ext cx="0" cy="3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stealth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2" name="Line 24"/>
            <p:cNvSpPr>
              <a:spLocks noChangeShapeType="1"/>
            </p:cNvSpPr>
            <p:nvPr/>
          </p:nvSpPr>
          <p:spPr bwMode="auto">
            <a:xfrm>
              <a:off x="1438" y="890"/>
              <a:ext cx="0" cy="60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3" name="Text Box 25"/>
            <p:cNvSpPr txBox="1">
              <a:spLocks noChangeArrowheads="1"/>
            </p:cNvSpPr>
            <p:nvPr/>
          </p:nvSpPr>
          <p:spPr bwMode="auto">
            <a:xfrm>
              <a:off x="1156" y="890"/>
              <a:ext cx="365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v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¬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fr-FR" b="1">
                  <a:cs typeface="Arial" panose="020B0604020202020204" pitchFamily="34" charset="0"/>
                </a:rPr>
                <a:t>T</a:t>
              </a:r>
              <a:r>
                <a:rPr lang="en-US" altLang="fr-FR" b="1" baseline="-25000">
                  <a:cs typeface="Arial" panose="020B0604020202020204" pitchFamily="34" charset="0"/>
                </a:rPr>
                <a:t>1/2</a:t>
              </a:r>
            </a:p>
          </p:txBody>
        </p:sp>
        <p:sp>
          <p:nvSpPr>
            <p:cNvPr id="6164" name="Text Box 26"/>
            <p:cNvSpPr txBox="1">
              <a:spLocks noChangeArrowheads="1"/>
            </p:cNvSpPr>
            <p:nvPr/>
          </p:nvSpPr>
          <p:spPr bwMode="auto">
            <a:xfrm>
              <a:off x="1029" y="663"/>
              <a:ext cx="272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v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¬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fr-FR" b="1" baseline="30000">
                <a:cs typeface="Arial" panose="020B0604020202020204" pitchFamily="34" charset="0"/>
              </a:endParaRPr>
            </a:p>
          </p:txBody>
        </p:sp>
        <p:sp>
          <p:nvSpPr>
            <p:cNvPr id="6165" name="Text Box 27"/>
            <p:cNvSpPr txBox="1">
              <a:spLocks noChangeArrowheads="1"/>
            </p:cNvSpPr>
            <p:nvPr/>
          </p:nvSpPr>
          <p:spPr bwMode="auto">
            <a:xfrm>
              <a:off x="431" y="1455"/>
              <a:ext cx="326" cy="1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v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¬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endParaRPr lang="en-US" altLang="fr-FR" b="1" baseline="30000">
                <a:cs typeface="Arial" panose="020B0604020202020204" pitchFamily="34" charset="0"/>
              </a:endParaRPr>
            </a:p>
          </p:txBody>
        </p:sp>
        <p:sp>
          <p:nvSpPr>
            <p:cNvPr id="6166" name="Text Box 28"/>
            <p:cNvSpPr txBox="1">
              <a:spLocks noChangeArrowheads="1"/>
            </p:cNvSpPr>
            <p:nvPr/>
          </p:nvSpPr>
          <p:spPr bwMode="auto">
            <a:xfrm>
              <a:off x="939" y="1208"/>
              <a:ext cx="338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v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¬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ClrTx/>
                <a:buFontTx/>
                <a:buNone/>
              </a:pPr>
              <a:r>
                <a:rPr lang="en-US" altLang="fr-FR" b="1">
                  <a:cs typeface="Arial" panose="020B0604020202020204" pitchFamily="34" charset="0"/>
                </a:rPr>
                <a:t>BR</a:t>
              </a:r>
            </a:p>
          </p:txBody>
        </p:sp>
        <p:sp>
          <p:nvSpPr>
            <p:cNvPr id="6167" name="AutoShape 29"/>
            <p:cNvSpPr>
              <a:spLocks noChangeAspect="1" noChangeArrowheads="1" noTextEdit="1"/>
            </p:cNvSpPr>
            <p:nvPr/>
          </p:nvSpPr>
          <p:spPr bwMode="auto">
            <a:xfrm>
              <a:off x="649" y="1265"/>
              <a:ext cx="126" cy="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8" name="Rectangle 30"/>
            <p:cNvSpPr>
              <a:spLocks noChangeArrowheads="1"/>
            </p:cNvSpPr>
            <p:nvPr/>
          </p:nvSpPr>
          <p:spPr bwMode="auto">
            <a:xfrm>
              <a:off x="636" y="1221"/>
              <a:ext cx="79" cy="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defTabSz="8509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v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8509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8509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¬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8509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850900">
                <a:spcBef>
                  <a:spcPct val="20000"/>
                </a:spcBef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850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850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850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8509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2"/>
                </a:buClr>
                <a:buFont typeface="Wingdings" panose="05000000000000000000" pitchFamily="2" charset="2"/>
                <a:buChar char="ü"/>
                <a:defRPr sz="16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fr-FR" sz="2400" b="1" i="1">
                  <a:solidFill>
                    <a:srgbClr val="000000"/>
                  </a:solidFill>
                  <a:latin typeface="Symbol" panose="05050102010706020507" pitchFamily="18" charset="2"/>
                  <a:cs typeface="Times New Roman" panose="02020603050405020304" pitchFamily="18" charset="0"/>
                  <a:sym typeface="Symbol" panose="05050102010706020507" pitchFamily="18" charset="2"/>
                </a:rPr>
                <a:t>g</a:t>
              </a:r>
              <a:endParaRPr lang="en-US" altLang="fr-FR" sz="2400" b="1"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endParaRPr>
            </a:p>
          </p:txBody>
        </p:sp>
      </p:grpSp>
      <p:sp>
        <p:nvSpPr>
          <p:cNvPr id="6148" name="Rectangle 61"/>
          <p:cNvSpPr>
            <a:spLocks noChangeArrowheads="1"/>
          </p:cNvSpPr>
          <p:nvPr/>
        </p:nvSpPr>
        <p:spPr bwMode="auto">
          <a:xfrm>
            <a:off x="1331913" y="0"/>
            <a:ext cx="7354887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2800" b="1">
                <a:solidFill>
                  <a:schemeClr val="bg1"/>
                </a:solidFill>
                <a:latin typeface="Century Schoolbook" panose="02040604050505020304" pitchFamily="18" charset="0"/>
              </a:rPr>
              <a:t>Superallowed Mixed Mirror </a:t>
            </a:r>
            <a:r>
              <a:rPr lang="el-GR" altLang="fr-FR" sz="2800" b="1">
                <a:solidFill>
                  <a:schemeClr val="bg1"/>
                </a:solidFill>
                <a:latin typeface="Century Schoolbook" panose="02040604050505020304" pitchFamily="18" charset="0"/>
              </a:rPr>
              <a:t>β</a:t>
            </a:r>
            <a:r>
              <a:rPr lang="en-US" altLang="fr-FR" sz="2800" b="1">
                <a:solidFill>
                  <a:schemeClr val="bg1"/>
                </a:solidFill>
                <a:latin typeface="Century Schoolbook" panose="02040604050505020304" pitchFamily="18" charset="0"/>
              </a:rPr>
              <a:t> decay</a:t>
            </a:r>
          </a:p>
        </p:txBody>
      </p:sp>
      <p:sp>
        <p:nvSpPr>
          <p:cNvPr id="6149" name="Text Box 65"/>
          <p:cNvSpPr txBox="1">
            <a:spLocks noChangeArrowheads="1"/>
          </p:cNvSpPr>
          <p:nvPr/>
        </p:nvSpPr>
        <p:spPr bwMode="auto">
          <a:xfrm>
            <a:off x="1385888" y="2335213"/>
            <a:ext cx="2070100" cy="361950"/>
          </a:xfrm>
          <a:prstGeom prst="rect">
            <a:avLst/>
          </a:prstGeom>
          <a:solidFill>
            <a:srgbClr val="FFFF00">
              <a:alpha val="39999"/>
            </a:srgbClr>
          </a:solidFill>
          <a:ln w="254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b="1" i="1"/>
              <a:t>ft = f(Q</a:t>
            </a:r>
            <a:r>
              <a:rPr lang="en-GB" altLang="fr-FR" b="1" i="1" baseline="-25000"/>
              <a:t>ec</a:t>
            </a:r>
            <a:r>
              <a:rPr lang="en-GB" altLang="fr-FR" b="1" i="1"/>
              <a:t>) * T</a:t>
            </a:r>
            <a:r>
              <a:rPr lang="en-GB" altLang="fr-FR" b="1" i="1" baseline="-25000"/>
              <a:t>1/2</a:t>
            </a:r>
            <a:r>
              <a:rPr lang="en-GB" altLang="fr-FR" b="1" i="1"/>
              <a:t> / BR</a:t>
            </a:r>
          </a:p>
        </p:txBody>
      </p:sp>
      <p:sp>
        <p:nvSpPr>
          <p:cNvPr id="6150" name="Text Box 11"/>
          <p:cNvSpPr txBox="1">
            <a:spLocks noChangeArrowheads="1"/>
          </p:cNvSpPr>
          <p:nvPr/>
        </p:nvSpPr>
        <p:spPr bwMode="auto">
          <a:xfrm>
            <a:off x="3521075" y="6415088"/>
            <a:ext cx="4248150" cy="268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402" tIns="43201" rIns="86402" bIns="43201">
            <a:spAutoFit/>
          </a:bodyPr>
          <a:lstStyle>
            <a:lvl1pPr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 indent="-28575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 indent="-22860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5400" indent="-22860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8788" indent="-22860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59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31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003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75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200" b="1">
                <a:latin typeface="Times New Roman" panose="02020603050405020304" pitchFamily="18" charset="0"/>
              </a:rPr>
              <a:t>O. Naviliat-Cuncic  and N. Severijns </a:t>
            </a:r>
            <a:r>
              <a:rPr lang="fr-FR" altLang="fr-FR" sz="1200" b="1">
                <a:latin typeface="Times New Roman" panose="02020603050405020304" pitchFamily="18" charset="0"/>
              </a:rPr>
              <a:t>PRL 102, 142302 (2009)</a:t>
            </a:r>
          </a:p>
        </p:txBody>
      </p:sp>
      <p:pic>
        <p:nvPicPr>
          <p:cNvPr id="6151" name="Picture 6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4321175"/>
            <a:ext cx="3605213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70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2571750"/>
            <a:ext cx="8466138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7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5763" y="3430588"/>
            <a:ext cx="5372100" cy="190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154" name="Text Box 73"/>
          <p:cNvSpPr txBox="1">
            <a:spLocks noChangeArrowheads="1"/>
          </p:cNvSpPr>
          <p:nvPr/>
        </p:nvSpPr>
        <p:spPr bwMode="auto">
          <a:xfrm>
            <a:off x="4859338" y="5375275"/>
            <a:ext cx="4033837" cy="925513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800" b="1"/>
              <a:t>First consistent test of CVC from a set of nuclear transitions other than super-allowed pure Fermi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0"/>
            <a:ext cx="7354887" cy="720725"/>
          </a:xfrm>
        </p:spPr>
        <p:txBody>
          <a:bodyPr/>
          <a:lstStyle/>
          <a:p>
            <a:pPr eaLnBrk="1" hangingPunct="1"/>
            <a:r>
              <a:rPr lang="en-US" altLang="fr-FR" smtClean="0"/>
              <a:t>Introduction: quark-mixing matrix </a:t>
            </a:r>
            <a:r>
              <a:rPr lang="en-US" altLang="fr-FR" smtClean="0">
                <a:sym typeface="Wingdings 3" panose="05040102010807070707" pitchFamily="18" charset="2"/>
              </a:rPr>
              <a:t>CKM</a:t>
            </a:r>
          </a:p>
        </p:txBody>
      </p:sp>
      <p:graphicFrame>
        <p:nvGraphicFramePr>
          <p:cNvPr id="7171" name="Object 3"/>
          <p:cNvGraphicFramePr>
            <a:graphicFrameLocks noChangeAspect="1"/>
          </p:cNvGraphicFramePr>
          <p:nvPr/>
        </p:nvGraphicFramePr>
        <p:xfrm>
          <a:off x="2051050" y="960438"/>
          <a:ext cx="2376488" cy="111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3" name="Equation" r:id="rId3" imgW="2349500" imgH="1117600" progId="Equation.DSMT4">
                  <p:embed/>
                </p:oleObj>
              </mc:Choice>
              <mc:Fallback>
                <p:oleObj name="Equation" r:id="rId3" imgW="2349500" imgH="1117600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1050" y="960438"/>
                        <a:ext cx="2376488" cy="1117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2" name="Text Box 5"/>
          <p:cNvSpPr txBox="1">
            <a:spLocks noChangeArrowheads="1"/>
          </p:cNvSpPr>
          <p:nvPr/>
        </p:nvSpPr>
        <p:spPr bwMode="auto">
          <a:xfrm>
            <a:off x="5867400" y="1011238"/>
            <a:ext cx="1916113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6000" tIns="36000" rIns="36000" bIns="360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GB" altLang="fr-FR" b="1" i="1">
                <a:latin typeface="Helvetica" panose="020B0604020202020204" pitchFamily="34" charset="0"/>
              </a:rPr>
              <a:t>unitarity condition:    </a:t>
            </a:r>
            <a:endParaRPr lang="fr-FR" altLang="fr-FR" sz="2400"/>
          </a:p>
        </p:txBody>
      </p:sp>
      <p:graphicFrame>
        <p:nvGraphicFramePr>
          <p:cNvPr id="7173" name="Object 6"/>
          <p:cNvGraphicFramePr>
            <a:graphicFrameLocks noChangeAspect="1"/>
          </p:cNvGraphicFramePr>
          <p:nvPr/>
        </p:nvGraphicFramePr>
        <p:xfrm>
          <a:off x="5867400" y="1323975"/>
          <a:ext cx="21209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4" name="Equation" r:id="rId5" imgW="2120900" imgH="368300" progId="Equation.DSMT4">
                  <p:embed/>
                </p:oleObj>
              </mc:Choice>
              <mc:Fallback>
                <p:oleObj name="Equation" r:id="rId5" imgW="2120900" imgH="368300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1323975"/>
                        <a:ext cx="2120900" cy="368300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4" name="Text Box 8"/>
          <p:cNvSpPr txBox="1">
            <a:spLocks noChangeArrowheads="1"/>
          </p:cNvSpPr>
          <p:nvPr/>
        </p:nvSpPr>
        <p:spPr bwMode="auto">
          <a:xfrm>
            <a:off x="4787900" y="1243013"/>
            <a:ext cx="4349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>
                    <a:alpha val="3999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ClrTx/>
              <a:buFontTx/>
              <a:buNone/>
            </a:pPr>
            <a:r>
              <a:rPr lang="en-US" altLang="fr-FR" sz="1800">
                <a:latin typeface="Math1" pitchFamily="2" charset="2"/>
                <a:sym typeface="Wingdings 3" panose="05040102010807070707" pitchFamily="18" charset="2"/>
              </a:rPr>
              <a:t></a:t>
            </a:r>
            <a:endParaRPr lang="fr-FR" altLang="fr-FR" sz="2400"/>
          </a:p>
        </p:txBody>
      </p:sp>
      <p:pic>
        <p:nvPicPr>
          <p:cNvPr id="7175" name="Picture 11" descr="Vud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3313" y="2190750"/>
            <a:ext cx="7129462" cy="279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6" name="Text Box 12"/>
          <p:cNvSpPr txBox="1">
            <a:spLocks noChangeArrowheads="1"/>
          </p:cNvSpPr>
          <p:nvPr/>
        </p:nvSpPr>
        <p:spPr bwMode="auto">
          <a:xfrm>
            <a:off x="4387850" y="4187825"/>
            <a:ext cx="3968750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6402" tIns="43201" rIns="86402" bIns="43201">
            <a:spAutoFit/>
          </a:bodyPr>
          <a:lstStyle>
            <a:lvl1pPr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31800" indent="-28575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863600" indent="-22860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295400" indent="-22860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728788" indent="-228600" defTabSz="863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1859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6431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1003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557588" indent="-228600" defTabSz="863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fr-FR" altLang="fr-FR" sz="1400" b="1">
                <a:latin typeface="Century Schoolbook" panose="02040604050505020304" pitchFamily="18" charset="0"/>
              </a:rPr>
              <a:t>O. Naviliat-Cuncic, N. Severijns</a:t>
            </a:r>
          </a:p>
        </p:txBody>
      </p:sp>
      <p:sp>
        <p:nvSpPr>
          <p:cNvPr id="7177" name="Oval 19"/>
          <p:cNvSpPr>
            <a:spLocks noChangeArrowheads="1"/>
          </p:cNvSpPr>
          <p:nvPr/>
        </p:nvSpPr>
        <p:spPr bwMode="auto">
          <a:xfrm>
            <a:off x="2638425" y="865188"/>
            <a:ext cx="565150" cy="522287"/>
          </a:xfrm>
          <a:prstGeom prst="ellipse">
            <a:avLst/>
          </a:prstGeom>
          <a:noFill/>
          <a:ln w="38100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endParaRPr lang="fr-FR" altLang="fr-FR" sz="1800"/>
          </a:p>
        </p:txBody>
      </p:sp>
      <p:pic>
        <p:nvPicPr>
          <p:cNvPr id="7178" name="Picture 21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013325"/>
            <a:ext cx="7200900" cy="1490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FR" altLang="fr-FR" sz="2800" dirty="0" err="1" smtClean="0"/>
              <a:t>Why</a:t>
            </a:r>
            <a:r>
              <a:rPr lang="fr-FR" altLang="fr-FR" sz="2800" dirty="0" smtClean="0"/>
              <a:t> to </a:t>
            </a:r>
            <a:r>
              <a:rPr lang="fr-FR" altLang="fr-FR" sz="2800" dirty="0" err="1" smtClean="0"/>
              <a:t>re-measure</a:t>
            </a:r>
            <a:r>
              <a:rPr lang="fr-FR" altLang="fr-FR" sz="2800" dirty="0" smtClean="0"/>
              <a:t> </a:t>
            </a:r>
            <a:r>
              <a:rPr lang="fr-FR" altLang="fr-FR" sz="2800" baseline="30000" dirty="0" smtClean="0"/>
              <a:t>37</a:t>
            </a:r>
            <a:r>
              <a:rPr lang="fr-FR" altLang="fr-FR" sz="2800" dirty="0" smtClean="0"/>
              <a:t>K ?</a:t>
            </a:r>
          </a:p>
        </p:txBody>
      </p:sp>
      <p:pic>
        <p:nvPicPr>
          <p:cNvPr id="9219" name="Picture 5" descr="37K-levelScheme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2" t="1575" r="3204" b="938"/>
          <a:stretch>
            <a:fillRect/>
          </a:stretch>
        </p:blipFill>
        <p:spPr bwMode="auto">
          <a:xfrm>
            <a:off x="323850" y="1295400"/>
            <a:ext cx="5472113" cy="5113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4260850" y="938213"/>
            <a:ext cx="4787900" cy="650875"/>
          </a:xfrm>
          <a:prstGeom prst="rect">
            <a:avLst/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800" b="1">
                <a:latin typeface="Times New Roman" panose="02020603050405020304" pitchFamily="18" charset="0"/>
              </a:rPr>
              <a:t>T=1/2 decay is predominantly 3/2+ to 3/2</a:t>
            </a:r>
            <a:r>
              <a:rPr lang="fr-FR" altLang="fr-FR" sz="1800" b="1" baseline="30000">
                <a:latin typeface="Times New Roman" panose="02020603050405020304" pitchFamily="18" charset="0"/>
              </a:rPr>
              <a:t>+</a:t>
            </a:r>
            <a:r>
              <a:rPr lang="fr-FR" altLang="fr-FR" sz="1800" b="1">
                <a:latin typeface="Times New Roman" panose="02020603050405020304" pitchFamily="18" charset="0"/>
              </a:rPr>
              <a:t> mixed Fermi/GT decay</a:t>
            </a:r>
          </a:p>
        </p:txBody>
      </p:sp>
      <p:sp>
        <p:nvSpPr>
          <p:cNvPr id="9221" name="Text Box 11"/>
          <p:cNvSpPr txBox="1">
            <a:spLocks noChangeArrowheads="1"/>
          </p:cNvSpPr>
          <p:nvPr/>
        </p:nvSpPr>
        <p:spPr bwMode="auto">
          <a:xfrm>
            <a:off x="6372225" y="3141663"/>
            <a:ext cx="1852613" cy="1228725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Aim: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>
                <a:latin typeface="Times New Roman" panose="02020603050405020304" pitchFamily="18" charset="0"/>
              </a:rPr>
              <a:t> </a:t>
            </a:r>
            <a:r>
              <a:rPr lang="el-GR" altLang="fr-FR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altLang="fr-FR" sz="1800" b="1">
                <a:latin typeface="Times New Roman" panose="02020603050405020304" pitchFamily="18" charset="0"/>
              </a:rPr>
              <a:t>T</a:t>
            </a:r>
            <a:r>
              <a:rPr lang="en-GB" altLang="fr-FR" sz="1800" b="1" baseline="-25000">
                <a:latin typeface="Times New Roman" panose="02020603050405020304" pitchFamily="18" charset="0"/>
              </a:rPr>
              <a:t>1/2</a:t>
            </a:r>
            <a:r>
              <a:rPr lang="en-GB" altLang="fr-FR" sz="1800" b="1">
                <a:latin typeface="Times New Roman" panose="02020603050405020304" pitchFamily="18" charset="0"/>
              </a:rPr>
              <a:t>  ~  0.1 %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endParaRPr lang="en-GB" altLang="fr-FR" sz="1800" b="1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>
                <a:latin typeface="Times New Roman" panose="02020603050405020304" pitchFamily="18" charset="0"/>
              </a:rPr>
              <a:t> </a:t>
            </a:r>
            <a:r>
              <a:rPr lang="el-GR" altLang="fr-FR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altLang="fr-FR" sz="1800" b="1">
                <a:latin typeface="Times New Roman" panose="02020603050405020304" pitchFamily="18" charset="0"/>
              </a:rPr>
              <a:t>B.R.  ~ 0.1 % </a:t>
            </a:r>
            <a:endParaRPr lang="en-GB" altLang="fr-FR" sz="1800" b="1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9222" name="Picture 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50" y="3313113"/>
            <a:ext cx="2520950" cy="282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838325" y="260350"/>
            <a:ext cx="6551613" cy="215900"/>
          </a:xfrm>
        </p:spPr>
        <p:txBody>
          <a:bodyPr/>
          <a:lstStyle/>
          <a:p>
            <a:pPr eaLnBrk="1" hangingPunct="1"/>
            <a:r>
              <a:rPr lang="en-GB" altLang="fr-FR" smtClean="0"/>
              <a:t>Half-life and BR measurement of  </a:t>
            </a:r>
            <a:r>
              <a:rPr lang="en-GB" altLang="fr-FR" baseline="30000" smtClean="0"/>
              <a:t>37</a:t>
            </a:r>
            <a:r>
              <a:rPr lang="en-GB" altLang="fr-FR" smtClean="0"/>
              <a:t>K</a:t>
            </a:r>
            <a:endParaRPr lang="fr-FR" altLang="fr-FR" smtClean="0"/>
          </a:p>
        </p:txBody>
      </p:sp>
      <p:pic>
        <p:nvPicPr>
          <p:cNvPr id="10243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309688"/>
            <a:ext cx="7148512" cy="3802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Text Box 25"/>
          <p:cNvSpPr txBox="1">
            <a:spLocks noChangeArrowheads="1"/>
          </p:cNvSpPr>
          <p:nvPr/>
        </p:nvSpPr>
        <p:spPr bwMode="auto">
          <a:xfrm>
            <a:off x="5076825" y="4221163"/>
            <a:ext cx="3952875" cy="2338387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procedure: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 dirty="0">
                <a:latin typeface="Times New Roman" panose="02020603050405020304" pitchFamily="18" charset="0"/>
              </a:rPr>
              <a:t> production with </a:t>
            </a:r>
            <a:r>
              <a:rPr lang="en-GB" altLang="fr-FR" sz="1800" b="1" dirty="0" err="1">
                <a:latin typeface="Times New Roman" panose="02020603050405020304" pitchFamily="18" charset="0"/>
              </a:rPr>
              <a:t>CaO</a:t>
            </a:r>
            <a:r>
              <a:rPr lang="en-GB" altLang="fr-FR" sz="1800" b="1" dirty="0">
                <a:latin typeface="Times New Roman" panose="02020603050405020304" pitchFamily="18" charset="0"/>
              </a:rPr>
              <a:t> target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 dirty="0">
                <a:latin typeface="Times New Roman" panose="02020603050405020304" pitchFamily="18" charset="0"/>
              </a:rPr>
              <a:t> separation with HRS/GPS A=37</a:t>
            </a:r>
            <a:endParaRPr lang="en-GB" altLang="fr-FR" sz="1800" b="1" baseline="30000" dirty="0"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 dirty="0">
                <a:latin typeface="Times New Roman" panose="02020603050405020304" pitchFamily="18" charset="0"/>
              </a:rPr>
              <a:t> accumulation on tape 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 dirty="0">
                <a:latin typeface="Times New Roman" panose="02020603050405020304" pitchFamily="18" charset="0"/>
              </a:rPr>
              <a:t> tape transport into setup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 dirty="0">
                <a:latin typeface="Times New Roman" panose="02020603050405020304" pitchFamily="18" charset="0"/>
              </a:rPr>
              <a:t> measurement for  3-20T</a:t>
            </a:r>
            <a:r>
              <a:rPr lang="en-GB" altLang="fr-FR" sz="1800" b="1" baseline="-25000" dirty="0">
                <a:latin typeface="Times New Roman" panose="02020603050405020304" pitchFamily="18" charset="0"/>
              </a:rPr>
              <a:t>1/2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 dirty="0">
                <a:latin typeface="Times New Roman" panose="02020603050405020304" pitchFamily="18" charset="0"/>
              </a:rPr>
              <a:t> background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dirty="0">
                <a:latin typeface="Times New Roman" panose="02020603050405020304" pitchFamily="18" charset="0"/>
                <a:sym typeface="Wingdings" panose="05000000000000000000" pitchFamily="2" charset="2"/>
              </a:rPr>
              <a:t> </a:t>
            </a:r>
            <a:r>
              <a:rPr lang="en-GB" altLang="fr-FR" sz="1800" b="1" dirty="0">
                <a:latin typeface="Times New Roman" panose="02020603050405020304" pitchFamily="18" charset="0"/>
                <a:sym typeface="Wingdings" panose="05000000000000000000" pitchFamily="2" charset="2"/>
              </a:rPr>
              <a:t>tape move and new cycle </a:t>
            </a:r>
            <a:r>
              <a:rPr lang="en-GB" altLang="fr-FR" sz="1800" b="1" dirty="0" smtClean="0">
                <a:latin typeface="Times New Roman" panose="02020603050405020304" pitchFamily="18" charset="0"/>
                <a:sym typeface="Wingdings" panose="05000000000000000000" pitchFamily="2" charset="2"/>
              </a:rPr>
              <a:t>start</a:t>
            </a:r>
            <a:endParaRPr lang="en-GB" altLang="fr-FR" sz="1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5" name="Text Box 26"/>
          <p:cNvSpPr txBox="1">
            <a:spLocks noChangeArrowheads="1"/>
          </p:cNvSpPr>
          <p:nvPr/>
        </p:nvSpPr>
        <p:spPr bwMode="auto">
          <a:xfrm>
            <a:off x="0" y="908050"/>
            <a:ext cx="4135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800" b="1">
                <a:solidFill>
                  <a:schemeClr val="accent2"/>
                </a:solidFill>
              </a:rPr>
              <a:t>Detection setup at LA1 beamline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3"/>
          <p:cNvSpPr txBox="1">
            <a:spLocks noChangeArrowheads="1"/>
          </p:cNvSpPr>
          <p:nvPr/>
        </p:nvSpPr>
        <p:spPr bwMode="auto">
          <a:xfrm>
            <a:off x="755650" y="1125538"/>
            <a:ext cx="4264025" cy="4247317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Measurements with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 fast DAQ system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- two electronic chains: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2, 4, 8, 16 and 32 </a:t>
            </a:r>
            <a:r>
              <a:rPr lang="el-GR" altLang="fr-F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μ</a:t>
            </a:r>
            <a:r>
              <a:rPr lang="en-GB" altLang="fr-F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fixed dead-time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en-GB" altLang="fr-FR" sz="1800" b="1" dirty="0">
              <a:solidFill>
                <a:srgbClr val="FF0000"/>
              </a:solidFill>
              <a:latin typeface="Times New Roman" panose="02020603050405020304" pitchFamily="18" charset="0"/>
              <a:sym typeface="Math1" pitchFamily="2" charset="2"/>
            </a:endParaRP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1800" b="1" dirty="0">
                <a:latin typeface="Times New Roman" panose="02020603050405020304" pitchFamily="18" charset="0"/>
                <a:sym typeface="Math1" pitchFamily="2" charset="2"/>
              </a:rPr>
              <a:t> a </a:t>
            </a:r>
            <a:r>
              <a:rPr lang="en-GB" altLang="fr-FR" sz="1800" b="1" dirty="0" err="1">
                <a:latin typeface="Times New Roman" panose="02020603050405020304" pitchFamily="18" charset="0"/>
                <a:sym typeface="Math1" pitchFamily="2" charset="2"/>
              </a:rPr>
              <a:t>listmode</a:t>
            </a:r>
            <a:r>
              <a:rPr lang="en-GB" altLang="fr-FR" sz="1800" b="1" dirty="0">
                <a:latin typeface="Times New Roman" panose="02020603050405020304" pitchFamily="18" charset="0"/>
                <a:sym typeface="Math1" pitchFamily="2" charset="2"/>
              </a:rPr>
              <a:t> DAQ system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800" b="1" dirty="0">
                <a:latin typeface="Times New Roman" panose="02020603050405020304" pitchFamily="18" charset="0"/>
                <a:sym typeface="Math1" pitchFamily="2" charset="2"/>
              </a:rPr>
              <a:t>  - half-life measurement with 200</a:t>
            </a:r>
            <a:r>
              <a:rPr lang="el-GR" altLang="fr-FR" sz="1800" b="1" dirty="0">
                <a:latin typeface="Times New Roman" panose="02020603050405020304" pitchFamily="18" charset="0"/>
                <a:cs typeface="Times New Roman" panose="02020603050405020304" pitchFamily="18" charset="0"/>
                <a:sym typeface="Math1" pitchFamily="2" charset="2"/>
              </a:rPr>
              <a:t>μ</a:t>
            </a:r>
            <a:r>
              <a:rPr lang="en-GB" altLang="fr-FR" sz="1800" b="1" dirty="0">
                <a:latin typeface="Times New Roman" panose="02020603050405020304" pitchFamily="18" charset="0"/>
                <a:sym typeface="Math1" pitchFamily="2" charset="2"/>
              </a:rPr>
              <a:t>s DT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1800" b="1" dirty="0">
                <a:latin typeface="Times New Roman" panose="02020603050405020304" pitchFamily="18" charset="0"/>
                <a:sym typeface="Math1" pitchFamily="2" charset="2"/>
              </a:rPr>
              <a:t>  - </a:t>
            </a:r>
            <a:r>
              <a:rPr lang="el-GR" altLang="fr-FR" sz="1800" b="1" dirty="0">
                <a:latin typeface="Times New Roman" panose="02020603050405020304" pitchFamily="18" charset="0"/>
                <a:cs typeface="Times New Roman" panose="02020603050405020304" pitchFamily="18" charset="0"/>
                <a:sym typeface="Math1" pitchFamily="2" charset="2"/>
              </a:rPr>
              <a:t>γ</a:t>
            </a:r>
            <a:r>
              <a:rPr lang="en-GB" altLang="fr-FR" sz="1800" b="1" dirty="0">
                <a:latin typeface="Times New Roman" panose="02020603050405020304" pitchFamily="18" charset="0"/>
                <a:sym typeface="Math1" pitchFamily="2" charset="2"/>
              </a:rPr>
              <a:t>-ray measurement for branching ratio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fr-FR" sz="1800" b="1" dirty="0">
              <a:latin typeface="Times New Roman" panose="02020603050405020304" pitchFamily="18" charset="0"/>
              <a:sym typeface="Math1" pitchFamily="2" charset="2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search for systematic errors: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fr-FR" sz="1800" b="1" dirty="0">
              <a:latin typeface="Times New Roman" panose="02020603050405020304" pitchFamily="18" charset="0"/>
              <a:sym typeface="Math1" pitchFamily="2" charset="2"/>
            </a:endParaRPr>
          </a:p>
          <a:p>
            <a:pPr eaLnBrk="1" hangingPunct="1">
              <a:spcBef>
                <a:spcPct val="0"/>
              </a:spcBef>
              <a:buClrTx/>
              <a:buFontTx/>
              <a:buChar char="-"/>
            </a:pPr>
            <a:r>
              <a:rPr lang="en-US" altLang="fr-FR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different CFD thresholds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-"/>
            </a:pPr>
            <a:r>
              <a:rPr lang="en-US" altLang="fr-FR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different detector HV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-"/>
            </a:pPr>
            <a:r>
              <a:rPr lang="en-US" altLang="fr-FR" sz="1800" b="1" smtClean="0">
                <a:solidFill>
                  <a:srgbClr val="FF0000"/>
                </a:solidFill>
                <a:latin typeface="Times New Roman" panose="02020603050405020304" pitchFamily="18" charset="0"/>
              </a:rPr>
              <a:t> different </a:t>
            </a:r>
            <a:r>
              <a:rPr lang="en-US" altLang="fr-FR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cycle times 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fr-FR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 </a:t>
            </a:r>
            <a:endParaRPr lang="en-GB" altLang="fr-FR" sz="18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267" name="Rectangle 7"/>
          <p:cNvSpPr>
            <a:spLocks noChangeArrowheads="1"/>
          </p:cNvSpPr>
          <p:nvPr/>
        </p:nvSpPr>
        <p:spPr bwMode="auto">
          <a:xfrm>
            <a:off x="1838325" y="260350"/>
            <a:ext cx="65516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2600" b="1">
                <a:solidFill>
                  <a:schemeClr val="bg1"/>
                </a:solidFill>
                <a:latin typeface="Century Schoolbook" panose="02040604050505020304" pitchFamily="18" charset="0"/>
              </a:rPr>
              <a:t>Experimental details</a:t>
            </a:r>
            <a:endParaRPr lang="fr-FR" altLang="fr-FR" sz="2600" b="1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1268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9" r="6990"/>
          <a:stretch>
            <a:fillRect/>
          </a:stretch>
        </p:blipFill>
        <p:spPr bwMode="auto">
          <a:xfrm>
            <a:off x="5113338" y="930275"/>
            <a:ext cx="3984625" cy="282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1" r="4761"/>
          <a:stretch>
            <a:fillRect/>
          </a:stretch>
        </p:blipFill>
        <p:spPr bwMode="auto">
          <a:xfrm>
            <a:off x="5045075" y="3714750"/>
            <a:ext cx="4078288" cy="2897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758825" y="5949950"/>
            <a:ext cx="4478338" cy="6461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fr-FR" b="1" spc="-60" dirty="0"/>
              <a:t>T</a:t>
            </a:r>
            <a:r>
              <a:rPr lang="fr-FR" b="1" spc="-60" baseline="-25000" dirty="0"/>
              <a:t>1/2</a:t>
            </a:r>
            <a:r>
              <a:rPr lang="fr-FR" b="1" spc="-60" dirty="0"/>
              <a:t> = (1236.35 ± 0.23 (stat) ± 0.85 (</a:t>
            </a:r>
            <a:r>
              <a:rPr lang="fr-FR" b="1" spc="-60" dirty="0" err="1"/>
              <a:t>sys</a:t>
            </a:r>
            <a:r>
              <a:rPr lang="fr-FR" b="1" spc="-60" dirty="0"/>
              <a:t>)) ms</a:t>
            </a:r>
          </a:p>
          <a:p>
            <a:pPr algn="ctr" eaLnBrk="1" hangingPunct="1">
              <a:defRPr/>
            </a:pPr>
            <a:r>
              <a:rPr lang="fr-FR" b="1" spc="-60" dirty="0">
                <a:sym typeface="Wingdings" panose="05000000000000000000" pitchFamily="2" charset="2"/>
              </a:rPr>
              <a:t> 0.7 ‰, </a:t>
            </a:r>
            <a:r>
              <a:rPr lang="fr-FR" b="1" spc="-60" dirty="0">
                <a:solidFill>
                  <a:srgbClr val="C00000"/>
                </a:solidFill>
                <a:sym typeface="Wingdings" panose="05000000000000000000" pitchFamily="2" charset="2"/>
              </a:rPr>
              <a:t>but…</a:t>
            </a:r>
            <a:endParaRPr lang="en-GB" b="1" spc="-6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ChangeArrowheads="1"/>
          </p:cNvSpPr>
          <p:nvPr/>
        </p:nvSpPr>
        <p:spPr bwMode="auto">
          <a:xfrm>
            <a:off x="1838325" y="260350"/>
            <a:ext cx="65516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26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Problems </a:t>
            </a:r>
            <a:r>
              <a:rPr lang="en-GB" altLang="fr-FR" sz="2600" b="1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encountered </a:t>
            </a:r>
            <a:r>
              <a:rPr lang="en-GB" altLang="fr-FR" sz="26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in 2014</a:t>
            </a:r>
            <a:endParaRPr lang="fr-FR" altLang="fr-FR" sz="2600" b="1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grpSp>
        <p:nvGrpSpPr>
          <p:cNvPr id="12291" name="Groupe 5"/>
          <p:cNvGrpSpPr>
            <a:grpSpLocks/>
          </p:cNvGrpSpPr>
          <p:nvPr/>
        </p:nvGrpSpPr>
        <p:grpSpPr bwMode="auto">
          <a:xfrm>
            <a:off x="1979613" y="981075"/>
            <a:ext cx="5191125" cy="5529263"/>
            <a:chOff x="1979613" y="981075"/>
            <a:chExt cx="5191125" cy="5529263"/>
          </a:xfrm>
        </p:grpSpPr>
        <p:pic>
          <p:nvPicPr>
            <p:cNvPr id="1229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9613" y="981075"/>
              <a:ext cx="5191125" cy="55292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293" name="Connecteur droit 2"/>
            <p:cNvCxnSpPr>
              <a:cxnSpLocks noChangeShapeType="1"/>
            </p:cNvCxnSpPr>
            <p:nvPr/>
          </p:nvCxnSpPr>
          <p:spPr bwMode="auto">
            <a:xfrm>
              <a:off x="3779912" y="1028210"/>
              <a:ext cx="0" cy="4993078"/>
            </a:xfrm>
            <a:prstGeom prst="line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ChangeArrowheads="1"/>
          </p:cNvSpPr>
          <p:nvPr/>
        </p:nvSpPr>
        <p:spPr bwMode="auto">
          <a:xfrm>
            <a:off x="1838325" y="260350"/>
            <a:ext cx="655161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26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Problems </a:t>
            </a:r>
            <a:r>
              <a:rPr lang="en-GB" altLang="fr-FR" sz="2600" b="1" dirty="0" smtClean="0">
                <a:solidFill>
                  <a:srgbClr val="FF3300"/>
                </a:solidFill>
                <a:latin typeface="Century Schoolbook" panose="02040604050505020304" pitchFamily="18" charset="0"/>
              </a:rPr>
              <a:t>encountered</a:t>
            </a:r>
            <a:r>
              <a:rPr lang="en-GB" altLang="fr-FR" sz="2600" b="1" dirty="0" smtClean="0">
                <a:solidFill>
                  <a:schemeClr val="bg1"/>
                </a:solidFill>
                <a:latin typeface="Century Schoolbook" panose="02040604050505020304" pitchFamily="18" charset="0"/>
              </a:rPr>
              <a:t> </a:t>
            </a:r>
            <a:r>
              <a:rPr lang="en-GB" altLang="fr-FR" sz="2600" b="1" dirty="0">
                <a:solidFill>
                  <a:schemeClr val="bg1"/>
                </a:solidFill>
                <a:latin typeface="Century Schoolbook" panose="02040604050505020304" pitchFamily="18" charset="0"/>
              </a:rPr>
              <a:t>in 2014</a:t>
            </a:r>
            <a:endParaRPr lang="fr-FR" altLang="fr-FR" sz="2600" b="1" dirty="0">
              <a:solidFill>
                <a:schemeClr val="bg1"/>
              </a:solidFill>
              <a:latin typeface="Century Schoolbook" panose="02040604050505020304" pitchFamily="18" charset="0"/>
            </a:endParaRP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1" r="9470"/>
          <a:stretch>
            <a:fillRect/>
          </a:stretch>
        </p:blipFill>
        <p:spPr bwMode="auto">
          <a:xfrm>
            <a:off x="925513" y="904875"/>
            <a:ext cx="3646487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8" r="16570"/>
          <a:stretch>
            <a:fillRect/>
          </a:stretch>
        </p:blipFill>
        <p:spPr bwMode="auto">
          <a:xfrm>
            <a:off x="3321050" y="3976688"/>
            <a:ext cx="3675063" cy="268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8"/>
          <a:stretch>
            <a:fillRect/>
          </a:stretch>
        </p:blipFill>
        <p:spPr bwMode="auto">
          <a:xfrm>
            <a:off x="5219700" y="931863"/>
            <a:ext cx="3805238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ZoneTexte 2"/>
          <p:cNvSpPr txBox="1">
            <a:spLocks noChangeArrowheads="1"/>
          </p:cNvSpPr>
          <p:nvPr/>
        </p:nvSpPr>
        <p:spPr bwMode="auto">
          <a:xfrm>
            <a:off x="1042988" y="3644900"/>
            <a:ext cx="19446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Count rate limit:</a:t>
            </a:r>
          </a:p>
          <a:p>
            <a:pPr eaLnBrk="1" hangingPunct="1"/>
            <a:r>
              <a:rPr lang="en-US" altLang="en-US" b="1"/>
              <a:t>BR = 2.21(19) %</a:t>
            </a:r>
          </a:p>
        </p:txBody>
      </p:sp>
      <p:sp>
        <p:nvSpPr>
          <p:cNvPr id="13319" name="ZoneTexte 7"/>
          <p:cNvSpPr txBox="1">
            <a:spLocks noChangeArrowheads="1"/>
          </p:cNvSpPr>
          <p:nvPr/>
        </p:nvSpPr>
        <p:spPr bwMode="auto">
          <a:xfrm>
            <a:off x="7092950" y="3789363"/>
            <a:ext cx="20510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en-US" b="1"/>
              <a:t>MC simulations:</a:t>
            </a:r>
          </a:p>
          <a:p>
            <a:pPr eaLnBrk="1" hangingPunct="1"/>
            <a:r>
              <a:rPr lang="fr-FR" altLang="en-US" b="1"/>
              <a:t>BR = 2.30(16) %</a:t>
            </a:r>
            <a:endParaRPr lang="en-GB" altLang="en-US" b="1"/>
          </a:p>
        </p:txBody>
      </p:sp>
      <p:sp>
        <p:nvSpPr>
          <p:cNvPr id="13320" name="ZoneTexte 8"/>
          <p:cNvSpPr txBox="1">
            <a:spLocks noChangeArrowheads="1"/>
          </p:cNvSpPr>
          <p:nvPr/>
        </p:nvSpPr>
        <p:spPr bwMode="auto">
          <a:xfrm>
            <a:off x="6877050" y="5735638"/>
            <a:ext cx="19907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Scaler analysis:</a:t>
            </a:r>
          </a:p>
          <a:p>
            <a:pPr eaLnBrk="1" hangingPunct="1"/>
            <a:r>
              <a:rPr lang="en-US" altLang="en-US" b="1"/>
              <a:t>BR = 2.18(7) %</a:t>
            </a:r>
          </a:p>
        </p:txBody>
      </p:sp>
      <p:sp>
        <p:nvSpPr>
          <p:cNvPr id="13321" name="ZoneTexte 9"/>
          <p:cNvSpPr txBox="1">
            <a:spLocks noChangeArrowheads="1"/>
          </p:cNvSpPr>
          <p:nvPr/>
        </p:nvSpPr>
        <p:spPr bwMode="auto">
          <a:xfrm>
            <a:off x="684213" y="5589588"/>
            <a:ext cx="251936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algn="ctr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b="1"/>
              <a:t>Final result:</a:t>
            </a:r>
          </a:p>
          <a:p>
            <a:pPr eaLnBrk="1" hangingPunct="1"/>
            <a:r>
              <a:rPr lang="en-US" altLang="en-US" b="1"/>
              <a:t>2.20(17) %</a:t>
            </a:r>
          </a:p>
          <a:p>
            <a:pPr eaLnBrk="1" hangingPunct="1"/>
            <a:r>
              <a:rPr lang="en-US" altLang="en-US" b="1"/>
              <a:t>BR(s.a.) = 97.96(14)%</a:t>
            </a:r>
          </a:p>
          <a:p>
            <a:pPr eaLnBrk="1" hangingPunct="1"/>
            <a:r>
              <a:rPr lang="en-US" altLang="en-US" b="1">
                <a:sym typeface="Wingdings" panose="05000000000000000000" pitchFamily="2" charset="2"/>
              </a:rPr>
              <a:t> 1.4 ‰</a:t>
            </a:r>
            <a:endParaRPr lang="en-US" altLang="en-US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fr-FR" sz="2800" smtClean="0"/>
              <a:t>Beam request</a:t>
            </a:r>
            <a:endParaRPr lang="fr-FR" altLang="fr-FR" sz="2800" smtClean="0"/>
          </a:p>
        </p:txBody>
      </p:sp>
      <p:sp>
        <p:nvSpPr>
          <p:cNvPr id="15363" name="Text Box 5"/>
          <p:cNvSpPr txBox="1">
            <a:spLocks noChangeArrowheads="1"/>
          </p:cNvSpPr>
          <p:nvPr/>
        </p:nvSpPr>
        <p:spPr bwMode="auto">
          <a:xfrm>
            <a:off x="739775" y="2225675"/>
            <a:ext cx="8404225" cy="4708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GB" altLang="fr-FR" sz="2000" b="1" dirty="0">
                <a:latin typeface="Times New Roman" panose="02020603050405020304" pitchFamily="18" charset="0"/>
              </a:rPr>
              <a:t> </a:t>
            </a:r>
            <a:r>
              <a:rPr lang="en-GB" altLang="fr-FR" sz="2000" b="1" u="sng" dirty="0" smtClean="0">
                <a:latin typeface="Times New Roman" panose="02020603050405020304" pitchFamily="18" charset="0"/>
              </a:rPr>
              <a:t>long cycles:</a:t>
            </a:r>
            <a:r>
              <a:rPr lang="en-GB" altLang="fr-FR" sz="2000" b="1" dirty="0">
                <a:latin typeface="Times New Roman" panose="02020603050405020304" pitchFamily="18" charset="0"/>
              </a:rPr>
              <a:t>				0.3s + 1s + 10T</a:t>
            </a:r>
            <a:r>
              <a:rPr lang="en-GB" altLang="fr-FR" sz="2000" b="1" baseline="-25000" dirty="0">
                <a:latin typeface="Times New Roman" panose="02020603050405020304" pitchFamily="18" charset="0"/>
              </a:rPr>
              <a:t>1/2</a:t>
            </a:r>
            <a:r>
              <a:rPr lang="en-GB" altLang="fr-FR" sz="2000" b="1" dirty="0">
                <a:latin typeface="Times New Roman" panose="02020603050405020304" pitchFamily="18" charset="0"/>
              </a:rPr>
              <a:t> + 3s +2s ~ 36 s</a:t>
            </a: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GB" altLang="fr-FR" sz="2000" b="1" dirty="0">
                <a:latin typeface="Times New Roman" panose="02020603050405020304" pitchFamily="18" charset="0"/>
              </a:rPr>
              <a:t> effective  rate: 				2000 </a:t>
            </a:r>
            <a:r>
              <a:rPr lang="en-GB" altLang="fr-FR" sz="2000" b="1" baseline="30000" dirty="0">
                <a:latin typeface="Times New Roman" panose="02020603050405020304" pitchFamily="18" charset="0"/>
              </a:rPr>
              <a:t>37</a:t>
            </a:r>
            <a:r>
              <a:rPr lang="en-GB" altLang="fr-FR" sz="2000" b="1" dirty="0">
                <a:latin typeface="Times New Roman" panose="02020603050405020304" pitchFamily="18" charset="0"/>
              </a:rPr>
              <a:t>K decays detected/cycle 			 </a:t>
            </a: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GB" altLang="fr-FR" sz="2000" b="1" dirty="0" smtClean="0">
                <a:latin typeface="Times New Roman" panose="02020603050405020304" pitchFamily="18" charset="0"/>
              </a:rPr>
              <a:t> 7 </a:t>
            </a:r>
            <a:r>
              <a:rPr lang="en-GB" altLang="fr-FR" sz="2000" b="1" dirty="0">
                <a:latin typeface="Times New Roman" panose="02020603050405020304" pitchFamily="18" charset="0"/>
              </a:rPr>
              <a:t>shifts of effective counting:	             	</a:t>
            </a:r>
            <a:r>
              <a:rPr lang="en-GB" altLang="fr-FR" sz="2000" b="1" dirty="0">
                <a:latin typeface="Times New Roman" panose="02020603050405020304" pitchFamily="18" charset="0"/>
              </a:rPr>
              <a:t>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        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~ </a:t>
            </a:r>
            <a:r>
              <a:rPr lang="en-GB" altLang="fr-FR" sz="2000" b="1" dirty="0">
                <a:latin typeface="Times New Roman" panose="02020603050405020304" pitchFamily="18" charset="0"/>
              </a:rPr>
              <a:t>9 million </a:t>
            </a:r>
            <a:r>
              <a:rPr lang="en-GB" altLang="fr-FR" sz="2000" b="1" baseline="30000" dirty="0">
                <a:latin typeface="Times New Roman" panose="02020603050405020304" pitchFamily="18" charset="0"/>
              </a:rPr>
              <a:t>37</a:t>
            </a:r>
            <a:r>
              <a:rPr lang="en-GB" altLang="fr-FR" sz="2000" b="1" dirty="0">
                <a:latin typeface="Times New Roman" panose="02020603050405020304" pitchFamily="18" charset="0"/>
              </a:rPr>
              <a:t>K decays</a:t>
            </a: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GB" altLang="fr-FR" sz="2000" b="1" dirty="0">
                <a:latin typeface="Times New Roman" panose="02020603050405020304" pitchFamily="18" charset="0"/>
              </a:rPr>
              <a:t> 1 shift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for </a:t>
            </a:r>
            <a:r>
              <a:rPr lang="en-GB" altLang="fr-FR" sz="2000" b="1" dirty="0">
                <a:latin typeface="Times New Roman" panose="02020603050405020304" pitchFamily="18" charset="0"/>
              </a:rPr>
              <a:t>systematic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errors (high count rate)  ~  2 </a:t>
            </a:r>
            <a:r>
              <a:rPr lang="en-GB" altLang="fr-FR" sz="2000" b="1" dirty="0">
                <a:latin typeface="Times New Roman" panose="02020603050405020304" pitchFamily="18" charset="0"/>
              </a:rPr>
              <a:t>million </a:t>
            </a:r>
            <a:r>
              <a:rPr lang="en-GB" altLang="fr-FR" sz="2000" b="1" baseline="30000" dirty="0">
                <a:latin typeface="Times New Roman" panose="02020603050405020304" pitchFamily="18" charset="0"/>
              </a:rPr>
              <a:t>37</a:t>
            </a:r>
            <a:r>
              <a:rPr lang="en-GB" altLang="fr-FR" sz="2000" b="1" dirty="0">
                <a:latin typeface="Times New Roman" panose="02020603050405020304" pitchFamily="18" charset="0"/>
              </a:rPr>
              <a:t>K decays </a:t>
            </a:r>
            <a:endParaRPr lang="en-GB" altLang="fr-FR" sz="2000" b="1" dirty="0" smtClean="0">
              <a:latin typeface="Times New Roman" panose="02020603050405020304" pitchFamily="18" charset="0"/>
            </a:endParaRP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None/>
            </a:pPr>
            <a:endParaRPr lang="en-GB" altLang="fr-FR" sz="14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fr-FR" sz="2000" b="1" dirty="0">
                <a:latin typeface="Times New Roman" panose="02020603050405020304" pitchFamily="18" charset="0"/>
              </a:rPr>
              <a:t>  			</a:t>
            </a:r>
            <a:r>
              <a:rPr lang="el-GR" altLang="fr-FR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Δ</a:t>
            </a:r>
            <a:r>
              <a:rPr lang="en-GB" altLang="fr-FR" sz="20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T</a:t>
            </a:r>
            <a:r>
              <a:rPr lang="en-GB" altLang="fr-FR" sz="2000" b="1" baseline="-25000" dirty="0">
                <a:solidFill>
                  <a:srgbClr val="C00000"/>
                </a:solidFill>
                <a:latin typeface="Times New Roman" panose="02020603050405020304" pitchFamily="18" charset="0"/>
              </a:rPr>
              <a:t>1/2</a:t>
            </a:r>
            <a:r>
              <a:rPr lang="en-GB" altLang="fr-FR" sz="20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 &lt; 0.1 </a:t>
            </a:r>
            <a:r>
              <a:rPr lang="en-GB" altLang="fr-FR" sz="20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%</a:t>
            </a: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None/>
            </a:pPr>
            <a:endParaRPr lang="en-GB" altLang="fr-FR" sz="20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GB" altLang="fr-FR" sz="2000" b="1" dirty="0">
                <a:latin typeface="Times New Roman" panose="02020603050405020304" pitchFamily="18" charset="0"/>
              </a:rPr>
              <a:t>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with </a:t>
            </a:r>
            <a:r>
              <a:rPr lang="en-GB" altLang="fr-FR" sz="2000" b="1" dirty="0">
                <a:latin typeface="Times New Roman" panose="02020603050405020304" pitchFamily="18" charset="0"/>
              </a:rPr>
              <a:t>8 </a:t>
            </a:r>
            <a:r>
              <a:rPr lang="en-GB" altLang="fr-FR" sz="2000" b="1" u="sng" dirty="0" smtClean="0">
                <a:latin typeface="Times New Roman" panose="02020603050405020304" pitchFamily="18" charset="0"/>
              </a:rPr>
              <a:t>long cycle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shifts + 3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short </a:t>
            </a:r>
            <a:r>
              <a:rPr lang="en-GB" altLang="fr-FR" sz="2000" b="1" u="sng" dirty="0" smtClean="0">
                <a:latin typeface="Times New Roman" panose="02020603050405020304" pitchFamily="18" charset="0"/>
              </a:rPr>
              <a:t>cycle </a:t>
            </a:r>
            <a:r>
              <a:rPr lang="en-GB" altLang="fr-FR" sz="2000" b="1" u="sng" dirty="0">
                <a:latin typeface="Times New Roman" panose="02020603050405020304" pitchFamily="18" charset="0"/>
              </a:rPr>
              <a:t>shifts</a:t>
            </a:r>
            <a:r>
              <a:rPr lang="en-GB" altLang="fr-FR" sz="2000" b="1" dirty="0">
                <a:latin typeface="Times New Roman" panose="02020603050405020304" pitchFamily="18" charset="0"/>
              </a:rPr>
              <a:t> </a:t>
            </a:r>
            <a:r>
              <a:rPr lang="en-GB" altLang="fr-FR" sz="2000" b="1" dirty="0">
                <a:latin typeface="Times New Roman" panose="02020603050405020304" pitchFamily="18" charset="0"/>
              </a:rPr>
              <a:t>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 </a:t>
            </a:r>
          </a:p>
          <a:p>
            <a:pPr marL="914400" lvl="2" indent="0" eaLnBrk="1" hangingPunct="1">
              <a:lnSpc>
                <a:spcPts val="2000"/>
              </a:lnSpc>
              <a:spcBef>
                <a:spcPct val="0"/>
              </a:spcBef>
              <a:buClrTx/>
              <a:buNone/>
            </a:pPr>
            <a:r>
              <a:rPr lang="en-GB" altLang="fr-FR" sz="2000" b="1" dirty="0">
                <a:latin typeface="Times New Roman" panose="02020603050405020304" pitchFamily="18" charset="0"/>
              </a:rPr>
              <a:t>	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		            ~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1000 </a:t>
            </a:r>
            <a:r>
              <a:rPr lang="el-GR" alt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β</a:t>
            </a:r>
            <a:r>
              <a:rPr lang="fr-FR" alt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l-GR" alt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r>
              <a:rPr lang="fr-FR" alt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for 2796 </a:t>
            </a:r>
            <a:r>
              <a:rPr lang="fr-FR" altLang="fr-FR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keV</a:t>
            </a:r>
            <a:r>
              <a:rPr lang="fr-FR" altLang="fr-FR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altLang="fr-F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l-GR" altLang="fr-F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ε</a:t>
            </a:r>
            <a:r>
              <a:rPr lang="fr-FR" altLang="fr-FR" sz="2000" b="1" baseline="-25000" dirty="0" smtClean="0">
                <a:latin typeface="Symbol" panose="05050102010706020507" pitchFamily="18" charset="2"/>
                <a:cs typeface="Times New Roman" panose="02020603050405020304" pitchFamily="18" charset="0"/>
              </a:rPr>
              <a:t>g</a:t>
            </a:r>
            <a:r>
              <a:rPr lang="fr-FR" altLang="fr-FR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=0.2%)</a:t>
            </a:r>
            <a:endParaRPr lang="fr-FR" altLang="fr-FR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fr-FR" sz="1800" dirty="0">
                <a:latin typeface="Times New Roman" panose="02020603050405020304" pitchFamily="18" charset="0"/>
              </a:rPr>
              <a:t> </a:t>
            </a:r>
            <a:r>
              <a:rPr lang="en-GB" altLang="fr-FR" sz="1800" b="1" dirty="0">
                <a:latin typeface="Times New Roman" panose="02020603050405020304" pitchFamily="18" charset="0"/>
              </a:rPr>
              <a:t>			</a:t>
            </a: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fr-FR" sz="1800" b="1" dirty="0">
                <a:latin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en-GB" altLang="fr-FR" sz="1800" b="1" dirty="0" smtClean="0">
                <a:latin typeface="Times New Roman" panose="02020603050405020304" pitchFamily="18" charset="0"/>
                <a:cs typeface="Arial" panose="020B0604020202020204" pitchFamily="34" charset="0"/>
              </a:rPr>
              <a:t>		</a:t>
            </a:r>
            <a:r>
              <a:rPr lang="el-GR" altLang="fr-FR" sz="1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Δ</a:t>
            </a:r>
            <a:r>
              <a:rPr lang="en-GB" altLang="fr-FR" sz="18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BR &lt; 0.1 </a:t>
            </a:r>
            <a:r>
              <a:rPr lang="en-GB" altLang="fr-FR" sz="1800" b="1" dirty="0" smtClean="0">
                <a:solidFill>
                  <a:srgbClr val="C00000"/>
                </a:solidFill>
                <a:latin typeface="Times New Roman" panose="02020603050405020304" pitchFamily="18" charset="0"/>
              </a:rPr>
              <a:t>%</a:t>
            </a: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None/>
            </a:pPr>
            <a:endParaRPr lang="en-GB" altLang="fr-FR" sz="1100" b="1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Char char="•"/>
            </a:pPr>
            <a:r>
              <a:rPr lang="en-GB" altLang="fr-FR" sz="2000" b="1" dirty="0">
                <a:latin typeface="Times New Roman" panose="02020603050405020304" pitchFamily="18" charset="0"/>
              </a:rPr>
              <a:t> 1 shift to optimise production</a:t>
            </a: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fr-FR" sz="2000" b="1" dirty="0">
                <a:latin typeface="Times New Roman" panose="02020603050405020304" pitchFamily="18" charset="0"/>
              </a:rPr>
              <a:t>-----------------------------------------------------------------------------</a:t>
            </a: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 typeface="Wingdings 3" panose="05040102010807070707" pitchFamily="18" charset="2"/>
              <a:buChar char="â"/>
            </a:pPr>
            <a:r>
              <a:rPr lang="en-GB" altLang="fr-FR" sz="2000" b="1" dirty="0">
                <a:latin typeface="Times New Roman" panose="02020603050405020304" pitchFamily="18" charset="0"/>
                <a:sym typeface="Wingdings 3" panose="05040102010807070707" pitchFamily="18" charset="2"/>
              </a:rPr>
              <a:t>Total request:			12 shifts</a:t>
            </a: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None/>
            </a:pPr>
            <a:endParaRPr lang="en-GB" altLang="fr-FR" sz="2000" dirty="0">
              <a:latin typeface="Times New Roman" panose="02020603050405020304" pitchFamily="18" charset="0"/>
            </a:endParaRPr>
          </a:p>
          <a:p>
            <a:pPr eaLnBrk="1" hangingPunct="1">
              <a:lnSpc>
                <a:spcPts val="2000"/>
              </a:lnSpc>
              <a:spcBef>
                <a:spcPct val="0"/>
              </a:spcBef>
              <a:buClrTx/>
              <a:buFontTx/>
              <a:buNone/>
            </a:pPr>
            <a:r>
              <a:rPr lang="en-GB" altLang="fr-FR" sz="2000" dirty="0">
                <a:latin typeface="Times New Roman" panose="02020603050405020304" pitchFamily="18" charset="0"/>
              </a:rPr>
              <a:t>  </a:t>
            </a:r>
            <a:endParaRPr lang="en-GB" altLang="fr-FR" sz="20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4" name="Text Box 6"/>
          <p:cNvSpPr txBox="1">
            <a:spLocks noChangeArrowheads="1"/>
          </p:cNvSpPr>
          <p:nvPr/>
        </p:nvSpPr>
        <p:spPr bwMode="auto">
          <a:xfrm>
            <a:off x="755576" y="908720"/>
            <a:ext cx="1973617" cy="1169551"/>
          </a:xfrm>
          <a:prstGeom prst="rect">
            <a:avLst/>
          </a:prstGeom>
          <a:solidFill>
            <a:srgbClr val="CCFFCC"/>
          </a:solidFill>
          <a:ln w="381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fr-FR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Aim: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2000" b="1" dirty="0">
                <a:latin typeface="Times New Roman" panose="02020603050405020304" pitchFamily="18" charset="0"/>
              </a:rPr>
              <a:t> </a:t>
            </a:r>
            <a:r>
              <a:rPr lang="en-GB" altLang="fr-FR" sz="2000" b="1" dirty="0">
                <a:latin typeface="Symbol" panose="05050102010706020507" pitchFamily="18" charset="2"/>
              </a:rPr>
              <a:t>D</a:t>
            </a:r>
            <a:r>
              <a:rPr lang="en-GB" altLang="fr-FR" sz="2000" b="1" dirty="0">
                <a:latin typeface="Times New Roman" panose="02020603050405020304" pitchFamily="18" charset="0"/>
              </a:rPr>
              <a:t>T</a:t>
            </a:r>
            <a:r>
              <a:rPr lang="en-GB" altLang="fr-FR" sz="2000" b="1" baseline="-25000" dirty="0">
                <a:latin typeface="Times New Roman" panose="02020603050405020304" pitchFamily="18" charset="0"/>
              </a:rPr>
              <a:t>1/2</a:t>
            </a:r>
            <a:r>
              <a:rPr lang="en-GB" altLang="fr-FR" sz="2000" b="1" dirty="0">
                <a:latin typeface="Times New Roman" panose="02020603050405020304" pitchFamily="18" charset="0"/>
              </a:rPr>
              <a:t>  ~  0.1 %</a:t>
            </a:r>
          </a:p>
          <a:p>
            <a:pPr eaLnBrk="1" hangingPunct="1">
              <a:spcBef>
                <a:spcPct val="0"/>
              </a:spcBef>
              <a:buClrTx/>
              <a:buFontTx/>
              <a:buChar char="•"/>
            </a:pPr>
            <a:r>
              <a:rPr lang="en-GB" altLang="fr-FR" sz="2000" b="1" dirty="0">
                <a:latin typeface="Times New Roman" panose="02020603050405020304" pitchFamily="18" charset="0"/>
              </a:rPr>
              <a:t> </a:t>
            </a:r>
            <a:r>
              <a:rPr lang="en-GB" altLang="fr-FR" sz="2000" b="1" dirty="0">
                <a:latin typeface="Symbol" panose="05050102010706020507" pitchFamily="18" charset="2"/>
              </a:rPr>
              <a:t>D</a:t>
            </a:r>
            <a:r>
              <a:rPr lang="en-GB" altLang="fr-FR" sz="2000" b="1" dirty="0">
                <a:latin typeface="Times New Roman" panose="02020603050405020304" pitchFamily="18" charset="0"/>
              </a:rPr>
              <a:t>BR</a:t>
            </a:r>
            <a:r>
              <a:rPr lang="en-GB" altLang="fr-FR" sz="2800" b="1" dirty="0">
                <a:latin typeface="Times New Roman" panose="02020603050405020304" pitchFamily="18" charset="0"/>
              </a:rPr>
              <a:t> </a:t>
            </a:r>
            <a:r>
              <a:rPr lang="en-GB" altLang="fr-FR" sz="2000" b="1" dirty="0" smtClean="0">
                <a:latin typeface="Times New Roman" panose="02020603050405020304" pitchFamily="18" charset="0"/>
              </a:rPr>
              <a:t> ~  </a:t>
            </a:r>
            <a:r>
              <a:rPr lang="en-GB" altLang="fr-FR" sz="2000" b="1" dirty="0">
                <a:latin typeface="Times New Roman" panose="02020603050405020304" pitchFamily="18" charset="0"/>
              </a:rPr>
              <a:t>0.1 % </a:t>
            </a:r>
            <a:endParaRPr lang="en-GB" altLang="fr-FR" sz="20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5365" name="Text Box 7"/>
          <p:cNvSpPr txBox="1">
            <a:spLocks noChangeArrowheads="1"/>
          </p:cNvSpPr>
          <p:nvPr/>
        </p:nvSpPr>
        <p:spPr bwMode="auto">
          <a:xfrm>
            <a:off x="2884979" y="1717675"/>
            <a:ext cx="1727200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800" b="1" dirty="0">
                <a:solidFill>
                  <a:schemeClr val="accent2"/>
                </a:solidFill>
              </a:rPr>
              <a:t>Accumulation</a:t>
            </a:r>
          </a:p>
        </p:txBody>
      </p:sp>
      <p:sp>
        <p:nvSpPr>
          <p:cNvPr id="15366" name="Text Box 8"/>
          <p:cNvSpPr txBox="1">
            <a:spLocks noChangeArrowheads="1"/>
          </p:cNvSpPr>
          <p:nvPr/>
        </p:nvSpPr>
        <p:spPr bwMode="auto">
          <a:xfrm>
            <a:off x="3584575" y="1216025"/>
            <a:ext cx="1493838" cy="3698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800" b="1">
                <a:solidFill>
                  <a:schemeClr val="accent2"/>
                </a:solidFill>
              </a:rPr>
              <a:t>Transport</a:t>
            </a:r>
          </a:p>
        </p:txBody>
      </p:sp>
      <p:sp>
        <p:nvSpPr>
          <p:cNvPr id="15367" name="Text Box 9"/>
          <p:cNvSpPr txBox="1">
            <a:spLocks noChangeArrowheads="1"/>
          </p:cNvSpPr>
          <p:nvPr/>
        </p:nvSpPr>
        <p:spPr bwMode="auto">
          <a:xfrm>
            <a:off x="5222875" y="1209675"/>
            <a:ext cx="2046288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800" b="1">
                <a:solidFill>
                  <a:schemeClr val="accent2"/>
                </a:solidFill>
              </a:rPr>
              <a:t>Measuring time</a:t>
            </a:r>
          </a:p>
        </p:txBody>
      </p:sp>
      <p:sp>
        <p:nvSpPr>
          <p:cNvPr id="15368" name="Line 10"/>
          <p:cNvSpPr>
            <a:spLocks noChangeShapeType="1"/>
          </p:cNvSpPr>
          <p:nvPr/>
        </p:nvSpPr>
        <p:spPr bwMode="auto">
          <a:xfrm>
            <a:off x="4612179" y="2093913"/>
            <a:ext cx="680546" cy="3095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69" name="Line 11"/>
          <p:cNvSpPr>
            <a:spLocks noChangeShapeType="1"/>
          </p:cNvSpPr>
          <p:nvPr/>
        </p:nvSpPr>
        <p:spPr bwMode="auto">
          <a:xfrm>
            <a:off x="4756641" y="1585913"/>
            <a:ext cx="1118697" cy="676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70" name="Line 12"/>
          <p:cNvSpPr>
            <a:spLocks noChangeShapeType="1"/>
          </p:cNvSpPr>
          <p:nvPr/>
        </p:nvSpPr>
        <p:spPr bwMode="auto">
          <a:xfrm>
            <a:off x="6544167" y="1585913"/>
            <a:ext cx="224932" cy="688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71" name="Text Box 9"/>
          <p:cNvSpPr txBox="1">
            <a:spLocks noChangeArrowheads="1"/>
          </p:cNvSpPr>
          <p:nvPr/>
        </p:nvSpPr>
        <p:spPr bwMode="auto">
          <a:xfrm>
            <a:off x="7380288" y="1209675"/>
            <a:ext cx="1584325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v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¬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anose="05000000000000000000" pitchFamily="2" charset="2"/>
              <a:buChar char="ü"/>
              <a:defRPr sz="16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ClrTx/>
              <a:buFontTx/>
              <a:buNone/>
            </a:pPr>
            <a:r>
              <a:rPr lang="fr-FR" altLang="fr-FR" sz="1800" b="1">
                <a:solidFill>
                  <a:schemeClr val="accent2"/>
                </a:solidFill>
              </a:rPr>
              <a:t>background</a:t>
            </a:r>
          </a:p>
        </p:txBody>
      </p:sp>
      <p:sp>
        <p:nvSpPr>
          <p:cNvPr id="15372" name="Line 12"/>
          <p:cNvSpPr>
            <a:spLocks noChangeShapeType="1"/>
          </p:cNvSpPr>
          <p:nvPr/>
        </p:nvSpPr>
        <p:spPr bwMode="auto">
          <a:xfrm>
            <a:off x="7885112" y="1579563"/>
            <a:ext cx="142875" cy="7270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5373" name="Line 12"/>
          <p:cNvSpPr>
            <a:spLocks noChangeShapeType="1"/>
          </p:cNvSpPr>
          <p:nvPr/>
        </p:nvSpPr>
        <p:spPr bwMode="auto">
          <a:xfrm>
            <a:off x="4764088" y="1585913"/>
            <a:ext cx="2687637" cy="676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Century Schoolbook"/>
        <a:ea typeface=""/>
        <a:cs typeface=""/>
      </a:majorFont>
      <a:minorFont>
        <a:latin typeface="Century School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ENBG">
  <a:themeElements>
    <a:clrScheme name="">
      <a:dk1>
        <a:srgbClr val="000000"/>
      </a:dk1>
      <a:lt1>
        <a:srgbClr val="FFFFFF"/>
      </a:lt1>
      <a:dk2>
        <a:srgbClr val="FFFFFF"/>
      </a:dk2>
      <a:lt2>
        <a:srgbClr val="000000"/>
      </a:lt2>
      <a:accent1>
        <a:srgbClr val="0000FF"/>
      </a:accent1>
      <a:accent2>
        <a:srgbClr val="0000FF"/>
      </a:accent2>
      <a:accent3>
        <a:srgbClr val="FFFFFF"/>
      </a:accent3>
      <a:accent4>
        <a:srgbClr val="000000"/>
      </a:accent4>
      <a:accent5>
        <a:srgbClr val="AAAAFF"/>
      </a:accent5>
      <a:accent6>
        <a:srgbClr val="0000E7"/>
      </a:accent6>
      <a:hlink>
        <a:srgbClr val="5DA31E"/>
      </a:hlink>
      <a:folHlink>
        <a:srgbClr val="0000FF"/>
      </a:folHlink>
    </a:clrScheme>
    <a:fontScheme name="CENBG">
      <a:majorFont>
        <a:latin typeface="Century Schoolboo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altLang="fr-FR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ENBG 1">
        <a:dk1>
          <a:srgbClr val="000000"/>
        </a:dk1>
        <a:lt1>
          <a:srgbClr val="FFFFFF"/>
        </a:lt1>
        <a:dk2>
          <a:srgbClr val="003366"/>
        </a:dk2>
        <a:lt2>
          <a:srgbClr val="AAAAAA"/>
        </a:lt2>
        <a:accent1>
          <a:srgbClr val="EEEEEE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F5F5F5"/>
        </a:accent5>
        <a:accent6>
          <a:srgbClr val="002D5C"/>
        </a:accent6>
        <a:hlink>
          <a:srgbClr val="5B87F2"/>
        </a:hlink>
        <a:folHlink>
          <a:srgbClr val="ED18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NBG 2">
        <a:dk1>
          <a:srgbClr val="000000"/>
        </a:dk1>
        <a:lt1>
          <a:srgbClr val="FFFFFF"/>
        </a:lt1>
        <a:dk2>
          <a:srgbClr val="FFFFFF"/>
        </a:dk2>
        <a:lt2>
          <a:srgbClr val="888888"/>
        </a:lt2>
        <a:accent1>
          <a:srgbClr val="BAD41A"/>
        </a:accent1>
        <a:accent2>
          <a:srgbClr val="8154D1"/>
        </a:accent2>
        <a:accent3>
          <a:srgbClr val="FFFFFF"/>
        </a:accent3>
        <a:accent4>
          <a:srgbClr val="000000"/>
        </a:accent4>
        <a:accent5>
          <a:srgbClr val="D9E6AB"/>
        </a:accent5>
        <a:accent6>
          <a:srgbClr val="744BBD"/>
        </a:accent6>
        <a:hlink>
          <a:srgbClr val="5DA31E"/>
        </a:hlink>
        <a:folHlink>
          <a:srgbClr val="FFCC1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NBG 3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5B87F2"/>
        </a:accent1>
        <a:accent2>
          <a:srgbClr val="555555"/>
        </a:accent2>
        <a:accent3>
          <a:srgbClr val="FFFFFF"/>
        </a:accent3>
        <a:accent4>
          <a:srgbClr val="000000"/>
        </a:accent4>
        <a:accent5>
          <a:srgbClr val="B5C3F7"/>
        </a:accent5>
        <a:accent6>
          <a:srgbClr val="4C4C4C"/>
        </a:accent6>
        <a:hlink>
          <a:srgbClr val="5DA31E"/>
        </a:hlink>
        <a:folHlink>
          <a:srgbClr val="BAD41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NBG 4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FFA8A8"/>
        </a:accent1>
        <a:accent2>
          <a:srgbClr val="FFCC18"/>
        </a:accent2>
        <a:accent3>
          <a:srgbClr val="FFFFFF"/>
        </a:accent3>
        <a:accent4>
          <a:srgbClr val="000000"/>
        </a:accent4>
        <a:accent5>
          <a:srgbClr val="FFD1D1"/>
        </a:accent5>
        <a:accent6>
          <a:srgbClr val="E7B915"/>
        </a:accent6>
        <a:hlink>
          <a:srgbClr val="6876E7"/>
        </a:hlink>
        <a:folHlink>
          <a:srgbClr val="ED181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NBG 5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E6E658"/>
        </a:accent1>
        <a:accent2>
          <a:srgbClr val="8CBC1C"/>
        </a:accent2>
        <a:accent3>
          <a:srgbClr val="FFFFFF"/>
        </a:accent3>
        <a:accent4>
          <a:srgbClr val="000000"/>
        </a:accent4>
        <a:accent5>
          <a:srgbClr val="F0F0B4"/>
        </a:accent5>
        <a:accent6>
          <a:srgbClr val="7EAA18"/>
        </a:accent6>
        <a:hlink>
          <a:srgbClr val="6876E7"/>
        </a:hlink>
        <a:folHlink>
          <a:srgbClr val="5FBD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NBG 6">
        <a:dk1>
          <a:srgbClr val="000000"/>
        </a:dk1>
        <a:lt1>
          <a:srgbClr val="FFFFFF"/>
        </a:lt1>
        <a:dk2>
          <a:srgbClr val="EBE3F8"/>
        </a:dk2>
        <a:lt2>
          <a:srgbClr val="000000"/>
        </a:lt2>
        <a:accent1>
          <a:srgbClr val="5918BB"/>
        </a:accent1>
        <a:accent2>
          <a:srgbClr val="8154D1"/>
        </a:accent2>
        <a:accent3>
          <a:srgbClr val="FFFFFF"/>
        </a:accent3>
        <a:accent4>
          <a:srgbClr val="000000"/>
        </a:accent4>
        <a:accent5>
          <a:srgbClr val="B5ABDA"/>
        </a:accent5>
        <a:accent6>
          <a:srgbClr val="744BBD"/>
        </a:accent6>
        <a:hlink>
          <a:srgbClr val="DC54AD"/>
        </a:hlink>
        <a:folHlink>
          <a:srgbClr val="BAD41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ENBG 7">
        <a:dk1>
          <a:srgbClr val="000000"/>
        </a:dk1>
        <a:lt1>
          <a:srgbClr val="FFFFFF"/>
        </a:lt1>
        <a:dk2>
          <a:srgbClr val="EBE3F8"/>
        </a:dk2>
        <a:lt2>
          <a:srgbClr val="000000"/>
        </a:lt2>
        <a:accent1>
          <a:srgbClr val="FF7518"/>
        </a:accent1>
        <a:accent2>
          <a:srgbClr val="888888"/>
        </a:accent2>
        <a:accent3>
          <a:srgbClr val="FFFFFF"/>
        </a:accent3>
        <a:accent4>
          <a:srgbClr val="000000"/>
        </a:accent4>
        <a:accent5>
          <a:srgbClr val="FFBDAB"/>
        </a:accent5>
        <a:accent6>
          <a:srgbClr val="7B7B7B"/>
        </a:accent6>
        <a:hlink>
          <a:srgbClr val="8CBC1C"/>
        </a:hlink>
        <a:folHlink>
          <a:srgbClr val="FFCC1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2593</TotalTime>
  <Words>492</Words>
  <Application>Microsoft Office PowerPoint</Application>
  <PresentationFormat>Affichage à l'écran (4:3)</PresentationFormat>
  <Paragraphs>118</Paragraphs>
  <Slides>12</Slides>
  <Notes>1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24" baseType="lpstr">
      <vt:lpstr>宋体</vt:lpstr>
      <vt:lpstr>Arial</vt:lpstr>
      <vt:lpstr>Century Schoolbook</vt:lpstr>
      <vt:lpstr>Helvetica</vt:lpstr>
      <vt:lpstr>Math1</vt:lpstr>
      <vt:lpstr>Symbol</vt:lpstr>
      <vt:lpstr>Times New Roman</vt:lpstr>
      <vt:lpstr>Wingdings</vt:lpstr>
      <vt:lpstr>Wingdings 3</vt:lpstr>
      <vt:lpstr>Modèle par défaut</vt:lpstr>
      <vt:lpstr>CENBG</vt:lpstr>
      <vt:lpstr>Equation</vt:lpstr>
      <vt:lpstr>Precision measurement of the half-life and branching ratio of T=1/2 mirror β decay of 37K</vt:lpstr>
      <vt:lpstr>Présentation PowerPoint</vt:lpstr>
      <vt:lpstr>Introduction: quark-mixing matrix CKM</vt:lpstr>
      <vt:lpstr>Why to re-measure 37K ?</vt:lpstr>
      <vt:lpstr>Half-life and BR measurement of  37K</vt:lpstr>
      <vt:lpstr>Présentation PowerPoint</vt:lpstr>
      <vt:lpstr>Présentation PowerPoint</vt:lpstr>
      <vt:lpstr>Présentation PowerPoint</vt:lpstr>
      <vt:lpstr>Beam request</vt:lpstr>
      <vt:lpstr>Improvements</vt:lpstr>
      <vt:lpstr>Présentation PowerPoint</vt:lpstr>
      <vt:lpstr>Existing measurements</vt:lpstr>
    </vt:vector>
  </TitlesOfParts>
  <Company>cenbg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</dc:creator>
  <cp:lastModifiedBy>bertram blank</cp:lastModifiedBy>
  <cp:revision>138</cp:revision>
  <dcterms:created xsi:type="dcterms:W3CDTF">2011-05-11T11:22:16Z</dcterms:created>
  <dcterms:modified xsi:type="dcterms:W3CDTF">2019-11-06T07:47:03Z</dcterms:modified>
</cp:coreProperties>
</file>