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40" r:id="rId3"/>
    <p:sldId id="328" r:id="rId4"/>
    <p:sldId id="330" r:id="rId5"/>
    <p:sldId id="329" r:id="rId6"/>
    <p:sldId id="331" r:id="rId7"/>
    <p:sldId id="332" r:id="rId8"/>
    <p:sldId id="337" r:id="rId9"/>
    <p:sldId id="338" r:id="rId10"/>
    <p:sldId id="335" r:id="rId11"/>
    <p:sldId id="339" r:id="rId12"/>
    <p:sldId id="314" r:id="rId13"/>
    <p:sldId id="318" r:id="rId14"/>
    <p:sldId id="305" r:id="rId15"/>
    <p:sldId id="336" r:id="rId16"/>
    <p:sldId id="333" r:id="rId17"/>
    <p:sldId id="291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16F6"/>
    <a:srgbClr val="3810CA"/>
    <a:srgbClr val="D8DAEC"/>
    <a:srgbClr val="266521"/>
    <a:srgbClr val="DAE8D8"/>
    <a:srgbClr val="CDF3D1"/>
    <a:srgbClr val="400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3714" autoAdjust="0"/>
  </p:normalViewPr>
  <p:slideViewPr>
    <p:cSldViewPr>
      <p:cViewPr varScale="1">
        <p:scale>
          <a:sx n="80" d="100"/>
          <a:sy n="80" d="100"/>
        </p:scale>
        <p:origin x="152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VANDLE\Cartel_Kbetadecay_SMPOV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VANDLE\Cartel_Kbetadecay_SMPOV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VANDLE\Cartel_Kbetadecay_SMPOV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VANDLE\Cartel_Kbetadecay_SMPOV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'[Cartel_Kbetadecay_SMPOVES.xlsx]53K1p1h + 2MeV fp 500it '!$N$195:$N$272</c:f>
              <c:numCache>
                <c:formatCode>0.0000000</c:formatCode>
                <c:ptCount val="78"/>
                <c:pt idx="0">
                  <c:v>5750</c:v>
                </c:pt>
                <c:pt idx="1">
                  <c:v>6000</c:v>
                </c:pt>
                <c:pt idx="2">
                  <c:v>6250</c:v>
                </c:pt>
                <c:pt idx="3" formatCode="General">
                  <c:v>6500</c:v>
                </c:pt>
                <c:pt idx="4">
                  <c:v>6750</c:v>
                </c:pt>
                <c:pt idx="5">
                  <c:v>7000</c:v>
                </c:pt>
                <c:pt idx="6">
                  <c:v>7250</c:v>
                </c:pt>
                <c:pt idx="7" formatCode="General">
                  <c:v>7500</c:v>
                </c:pt>
                <c:pt idx="8">
                  <c:v>7750</c:v>
                </c:pt>
                <c:pt idx="9">
                  <c:v>8000</c:v>
                </c:pt>
                <c:pt idx="10">
                  <c:v>8250</c:v>
                </c:pt>
                <c:pt idx="11">
                  <c:v>8500</c:v>
                </c:pt>
                <c:pt idx="12">
                  <c:v>8750</c:v>
                </c:pt>
                <c:pt idx="13" formatCode="General">
                  <c:v>9000</c:v>
                </c:pt>
                <c:pt idx="14">
                  <c:v>9250</c:v>
                </c:pt>
                <c:pt idx="15">
                  <c:v>9500</c:v>
                </c:pt>
                <c:pt idx="16">
                  <c:v>9750</c:v>
                </c:pt>
                <c:pt idx="17" formatCode="General">
                  <c:v>10000</c:v>
                </c:pt>
                <c:pt idx="18">
                  <c:v>10250</c:v>
                </c:pt>
                <c:pt idx="19">
                  <c:v>10500</c:v>
                </c:pt>
                <c:pt idx="20">
                  <c:v>10750</c:v>
                </c:pt>
                <c:pt idx="21">
                  <c:v>11000</c:v>
                </c:pt>
                <c:pt idx="22">
                  <c:v>11250</c:v>
                </c:pt>
                <c:pt idx="23">
                  <c:v>11500</c:v>
                </c:pt>
                <c:pt idx="24">
                  <c:v>11750</c:v>
                </c:pt>
                <c:pt idx="25">
                  <c:v>12000</c:v>
                </c:pt>
                <c:pt idx="26">
                  <c:v>12250</c:v>
                </c:pt>
                <c:pt idx="27">
                  <c:v>12500</c:v>
                </c:pt>
                <c:pt idx="28">
                  <c:v>12750</c:v>
                </c:pt>
                <c:pt idx="29">
                  <c:v>13000</c:v>
                </c:pt>
                <c:pt idx="30">
                  <c:v>13250</c:v>
                </c:pt>
                <c:pt idx="31">
                  <c:v>13500</c:v>
                </c:pt>
                <c:pt idx="32">
                  <c:v>13750</c:v>
                </c:pt>
                <c:pt idx="33">
                  <c:v>14000</c:v>
                </c:pt>
                <c:pt idx="34">
                  <c:v>14250</c:v>
                </c:pt>
                <c:pt idx="35">
                  <c:v>14500</c:v>
                </c:pt>
                <c:pt idx="36">
                  <c:v>14750</c:v>
                </c:pt>
                <c:pt idx="37">
                  <c:v>15000</c:v>
                </c:pt>
                <c:pt idx="38">
                  <c:v>15250</c:v>
                </c:pt>
                <c:pt idx="39">
                  <c:v>15500</c:v>
                </c:pt>
                <c:pt idx="40">
                  <c:v>15750</c:v>
                </c:pt>
                <c:pt idx="41">
                  <c:v>16000</c:v>
                </c:pt>
                <c:pt idx="42">
                  <c:v>16250</c:v>
                </c:pt>
                <c:pt idx="43">
                  <c:v>16500</c:v>
                </c:pt>
                <c:pt idx="44">
                  <c:v>16750</c:v>
                </c:pt>
                <c:pt idx="45">
                  <c:v>17000</c:v>
                </c:pt>
                <c:pt idx="46">
                  <c:v>17250</c:v>
                </c:pt>
                <c:pt idx="47">
                  <c:v>17500</c:v>
                </c:pt>
                <c:pt idx="48">
                  <c:v>17750</c:v>
                </c:pt>
                <c:pt idx="49">
                  <c:v>18000</c:v>
                </c:pt>
                <c:pt idx="50">
                  <c:v>18250</c:v>
                </c:pt>
                <c:pt idx="51">
                  <c:v>18500</c:v>
                </c:pt>
                <c:pt idx="52">
                  <c:v>18750</c:v>
                </c:pt>
                <c:pt idx="53">
                  <c:v>19000</c:v>
                </c:pt>
                <c:pt idx="54">
                  <c:v>19250</c:v>
                </c:pt>
                <c:pt idx="55">
                  <c:v>19500</c:v>
                </c:pt>
                <c:pt idx="56">
                  <c:v>19750</c:v>
                </c:pt>
                <c:pt idx="57">
                  <c:v>20000</c:v>
                </c:pt>
                <c:pt idx="58">
                  <c:v>20250</c:v>
                </c:pt>
                <c:pt idx="59">
                  <c:v>20500</c:v>
                </c:pt>
                <c:pt idx="60">
                  <c:v>20750</c:v>
                </c:pt>
                <c:pt idx="61">
                  <c:v>21000</c:v>
                </c:pt>
                <c:pt idx="62">
                  <c:v>21250</c:v>
                </c:pt>
                <c:pt idx="63">
                  <c:v>21500</c:v>
                </c:pt>
                <c:pt idx="64">
                  <c:v>21750</c:v>
                </c:pt>
                <c:pt idx="65">
                  <c:v>22000</c:v>
                </c:pt>
                <c:pt idx="66">
                  <c:v>22250</c:v>
                </c:pt>
                <c:pt idx="67">
                  <c:v>22500</c:v>
                </c:pt>
                <c:pt idx="68">
                  <c:v>22750</c:v>
                </c:pt>
                <c:pt idx="69">
                  <c:v>23000</c:v>
                </c:pt>
                <c:pt idx="70">
                  <c:v>23250</c:v>
                </c:pt>
                <c:pt idx="71">
                  <c:v>23500</c:v>
                </c:pt>
                <c:pt idx="72">
                  <c:v>23750</c:v>
                </c:pt>
                <c:pt idx="73">
                  <c:v>24000</c:v>
                </c:pt>
                <c:pt idx="74">
                  <c:v>24250</c:v>
                </c:pt>
                <c:pt idx="75">
                  <c:v>24500</c:v>
                </c:pt>
                <c:pt idx="76">
                  <c:v>24750</c:v>
                </c:pt>
                <c:pt idx="77">
                  <c:v>25000</c:v>
                </c:pt>
              </c:numCache>
            </c:numRef>
          </c:xVal>
          <c:yVal>
            <c:numRef>
              <c:f>'[Cartel_Kbetadecay_SMPOVES.xlsx]53K1p1h + 2MeV fp 500it '!$O$195:$O$272</c:f>
              <c:numCache>
                <c:formatCode>0.0000000</c:formatCode>
                <c:ptCount val="78"/>
                <c:pt idx="0">
                  <c:v>0.18898735734123115</c:v>
                </c:pt>
                <c:pt idx="1">
                  <c:v>0.26380859023304659</c:v>
                </c:pt>
                <c:pt idx="2">
                  <c:v>0.19016510153322455</c:v>
                </c:pt>
                <c:pt idx="3">
                  <c:v>8.8312292814462831E-2</c:v>
                </c:pt>
                <c:pt idx="4">
                  <c:v>1.4259014390694979E-2</c:v>
                </c:pt>
                <c:pt idx="5">
                  <c:v>1.6060283891905006E-2</c:v>
                </c:pt>
                <c:pt idx="6">
                  <c:v>3.2636864787651453E-2</c:v>
                </c:pt>
                <c:pt idx="7">
                  <c:v>7.8511977918856252E-2</c:v>
                </c:pt>
                <c:pt idx="8">
                  <c:v>3.2650306117070746E-2</c:v>
                </c:pt>
                <c:pt idx="9">
                  <c:v>1.5844101474262094E-2</c:v>
                </c:pt>
                <c:pt idx="10">
                  <c:v>3.4335439693396405E-2</c:v>
                </c:pt>
                <c:pt idx="11">
                  <c:v>4.786215993586336E-2</c:v>
                </c:pt>
                <c:pt idx="12">
                  <c:v>0.12949430080386795</c:v>
                </c:pt>
                <c:pt idx="13">
                  <c:v>4.8452509443274436E-2</c:v>
                </c:pt>
                <c:pt idx="14">
                  <c:v>0.13084142460349571</c:v>
                </c:pt>
                <c:pt idx="15">
                  <c:v>4.9040116895631508E-2</c:v>
                </c:pt>
                <c:pt idx="16">
                  <c:v>2.8778797124325864E-2</c:v>
                </c:pt>
                <c:pt idx="17">
                  <c:v>7.3066015165265383E-2</c:v>
                </c:pt>
                <c:pt idx="18">
                  <c:v>7.3415780054356339E-2</c:v>
                </c:pt>
                <c:pt idx="19">
                  <c:v>0.15039379223449631</c:v>
                </c:pt>
                <c:pt idx="20">
                  <c:v>5.8837460730865682E-2</c:v>
                </c:pt>
                <c:pt idx="21">
                  <c:v>6.728714974966564E-2</c:v>
                </c:pt>
                <c:pt idx="22">
                  <c:v>6.1265077712958374E-2</c:v>
                </c:pt>
                <c:pt idx="23">
                  <c:v>0.10018184305106646</c:v>
                </c:pt>
                <c:pt idx="24">
                  <c:v>0.15379919704863032</c:v>
                </c:pt>
                <c:pt idx="25">
                  <c:v>0.10748318238520545</c:v>
                </c:pt>
                <c:pt idx="26">
                  <c:v>0.16989409872781935</c:v>
                </c:pt>
                <c:pt idx="27">
                  <c:v>0.16647561751606912</c:v>
                </c:pt>
                <c:pt idx="28">
                  <c:v>0.26099749900656655</c:v>
                </c:pt>
                <c:pt idx="29">
                  <c:v>0.13782234381078498</c:v>
                </c:pt>
                <c:pt idx="30">
                  <c:v>0.16039574598411863</c:v>
                </c:pt>
                <c:pt idx="31">
                  <c:v>0.18080032838945131</c:v>
                </c:pt>
                <c:pt idx="32">
                  <c:v>0.16911463887745243</c:v>
                </c:pt>
                <c:pt idx="33">
                  <c:v>0.14752320512496983</c:v>
                </c:pt>
                <c:pt idx="34">
                  <c:v>0.2495053156347864</c:v>
                </c:pt>
                <c:pt idx="35">
                  <c:v>0.23637145470937682</c:v>
                </c:pt>
                <c:pt idx="36">
                  <c:v>0.27542057092272881</c:v>
                </c:pt>
                <c:pt idx="37">
                  <c:v>0.22220227657961403</c:v>
                </c:pt>
                <c:pt idx="38">
                  <c:v>0.25799538229039637</c:v>
                </c:pt>
                <c:pt idx="39">
                  <c:v>0.31405122359428683</c:v>
                </c:pt>
                <c:pt idx="40">
                  <c:v>0.29261131529451678</c:v>
                </c:pt>
                <c:pt idx="41">
                  <c:v>0.2966532730041318</c:v>
                </c:pt>
                <c:pt idx="42">
                  <c:v>0.33147800335227307</c:v>
                </c:pt>
                <c:pt idx="43">
                  <c:v>0.27368813998722641</c:v>
                </c:pt>
                <c:pt idx="44">
                  <c:v>0.39536755593344908</c:v>
                </c:pt>
                <c:pt idx="45">
                  <c:v>0.31108640430556234</c:v>
                </c:pt>
                <c:pt idx="46">
                  <c:v>0.41147664324522898</c:v>
                </c:pt>
                <c:pt idx="47">
                  <c:v>0.45569012463973668</c:v>
                </c:pt>
                <c:pt idx="48">
                  <c:v>0.47983458718849747</c:v>
                </c:pt>
                <c:pt idx="49">
                  <c:v>0.48665747110679941</c:v>
                </c:pt>
                <c:pt idx="50">
                  <c:v>0.71223606559622421</c:v>
                </c:pt>
                <c:pt idx="51">
                  <c:v>0.78591281046699413</c:v>
                </c:pt>
                <c:pt idx="52">
                  <c:v>0.41804976042337361</c:v>
                </c:pt>
                <c:pt idx="53">
                  <c:v>1.0465368069741861</c:v>
                </c:pt>
                <c:pt idx="54">
                  <c:v>1.2806157018685385</c:v>
                </c:pt>
                <c:pt idx="55">
                  <c:v>0.89243859329772002</c:v>
                </c:pt>
                <c:pt idx="56">
                  <c:v>1.780533935854322</c:v>
                </c:pt>
                <c:pt idx="57">
                  <c:v>2.2675317251585057</c:v>
                </c:pt>
                <c:pt idx="58">
                  <c:v>1.7015421232618912</c:v>
                </c:pt>
                <c:pt idx="59">
                  <c:v>3.4264118908873753</c:v>
                </c:pt>
                <c:pt idx="60">
                  <c:v>2.6739980117742701</c:v>
                </c:pt>
                <c:pt idx="61">
                  <c:v>2.5728229962073086</c:v>
                </c:pt>
                <c:pt idx="62">
                  <c:v>3.580604973389593</c:v>
                </c:pt>
                <c:pt idx="63">
                  <c:v>1.9754814444479374</c:v>
                </c:pt>
                <c:pt idx="64">
                  <c:v>2.941089988572708</c:v>
                </c:pt>
                <c:pt idx="65">
                  <c:v>1.3248566078335637</c:v>
                </c:pt>
                <c:pt idx="66">
                  <c:v>1.5599708945325752</c:v>
                </c:pt>
                <c:pt idx="67">
                  <c:v>0.69752653949050347</c:v>
                </c:pt>
                <c:pt idx="68">
                  <c:v>0.83340039532853549</c:v>
                </c:pt>
                <c:pt idx="69">
                  <c:v>0.39275691299005078</c:v>
                </c:pt>
                <c:pt idx="70">
                  <c:v>0.46912774443032051</c:v>
                </c:pt>
                <c:pt idx="71">
                  <c:v>0.22741339452457032</c:v>
                </c:pt>
                <c:pt idx="72">
                  <c:v>0.29663418766509725</c:v>
                </c:pt>
                <c:pt idx="73">
                  <c:v>0.13226597628090664</c:v>
                </c:pt>
                <c:pt idx="74">
                  <c:v>0.1581672614567915</c:v>
                </c:pt>
                <c:pt idx="75">
                  <c:v>0.16745175615343089</c:v>
                </c:pt>
                <c:pt idx="76">
                  <c:v>1.8388383989554533E-2</c:v>
                </c:pt>
                <c:pt idx="7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18-41A5-85A3-D3344CBB0E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645624"/>
        <c:axId val="672646608"/>
      </c:scatterChart>
      <c:valAx>
        <c:axId val="672645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6608"/>
        <c:crosses val="autoZero"/>
        <c:crossBetween val="midCat"/>
        <c:dispUnits>
          <c:custUnit val="1000"/>
        </c:dispUnits>
      </c:valAx>
      <c:valAx>
        <c:axId val="672646608"/>
        <c:scaling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B(GT)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562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81469757243325"/>
          <c:y val="4.2063478591718051E-2"/>
          <c:w val="0.81028403012783023"/>
          <c:h val="0.75281813240435347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'[Cartel_Kbetadecay_SMPOVES.xlsx]53K1p1h + 2MeV fp 500it '!$N$195:$N$272</c:f>
              <c:numCache>
                <c:formatCode>0.0000000</c:formatCode>
                <c:ptCount val="78"/>
                <c:pt idx="0">
                  <c:v>5750</c:v>
                </c:pt>
                <c:pt idx="1">
                  <c:v>6000</c:v>
                </c:pt>
                <c:pt idx="2">
                  <c:v>6250</c:v>
                </c:pt>
                <c:pt idx="3" formatCode="General">
                  <c:v>6500</c:v>
                </c:pt>
                <c:pt idx="4">
                  <c:v>6750</c:v>
                </c:pt>
                <c:pt idx="5">
                  <c:v>7000</c:v>
                </c:pt>
                <c:pt idx="6">
                  <c:v>7250</c:v>
                </c:pt>
                <c:pt idx="7" formatCode="General">
                  <c:v>7500</c:v>
                </c:pt>
                <c:pt idx="8">
                  <c:v>7750</c:v>
                </c:pt>
                <c:pt idx="9">
                  <c:v>8000</c:v>
                </c:pt>
                <c:pt idx="10">
                  <c:v>8250</c:v>
                </c:pt>
                <c:pt idx="11">
                  <c:v>8500</c:v>
                </c:pt>
                <c:pt idx="12">
                  <c:v>8750</c:v>
                </c:pt>
                <c:pt idx="13" formatCode="General">
                  <c:v>9000</c:v>
                </c:pt>
                <c:pt idx="14">
                  <c:v>9250</c:v>
                </c:pt>
                <c:pt idx="15">
                  <c:v>9500</c:v>
                </c:pt>
                <c:pt idx="16">
                  <c:v>9750</c:v>
                </c:pt>
                <c:pt idx="17" formatCode="General">
                  <c:v>10000</c:v>
                </c:pt>
                <c:pt idx="18">
                  <c:v>10250</c:v>
                </c:pt>
                <c:pt idx="19">
                  <c:v>10500</c:v>
                </c:pt>
                <c:pt idx="20">
                  <c:v>10750</c:v>
                </c:pt>
                <c:pt idx="21">
                  <c:v>11000</c:v>
                </c:pt>
                <c:pt idx="22">
                  <c:v>11250</c:v>
                </c:pt>
                <c:pt idx="23">
                  <c:v>11500</c:v>
                </c:pt>
                <c:pt idx="24">
                  <c:v>11750</c:v>
                </c:pt>
                <c:pt idx="25">
                  <c:v>12000</c:v>
                </c:pt>
                <c:pt idx="26">
                  <c:v>12250</c:v>
                </c:pt>
                <c:pt idx="27">
                  <c:v>12500</c:v>
                </c:pt>
                <c:pt idx="28">
                  <c:v>12750</c:v>
                </c:pt>
                <c:pt idx="29">
                  <c:v>13000</c:v>
                </c:pt>
                <c:pt idx="30">
                  <c:v>13250</c:v>
                </c:pt>
                <c:pt idx="31">
                  <c:v>13500</c:v>
                </c:pt>
                <c:pt idx="32">
                  <c:v>13750</c:v>
                </c:pt>
                <c:pt idx="33">
                  <c:v>14000</c:v>
                </c:pt>
                <c:pt idx="34">
                  <c:v>14250</c:v>
                </c:pt>
                <c:pt idx="35">
                  <c:v>14500</c:v>
                </c:pt>
                <c:pt idx="36">
                  <c:v>14750</c:v>
                </c:pt>
                <c:pt idx="37">
                  <c:v>15000</c:v>
                </c:pt>
                <c:pt idx="38">
                  <c:v>15250</c:v>
                </c:pt>
                <c:pt idx="39">
                  <c:v>15500</c:v>
                </c:pt>
                <c:pt idx="40">
                  <c:v>15750</c:v>
                </c:pt>
                <c:pt idx="41">
                  <c:v>16000</c:v>
                </c:pt>
                <c:pt idx="42">
                  <c:v>16250</c:v>
                </c:pt>
                <c:pt idx="43">
                  <c:v>16500</c:v>
                </c:pt>
                <c:pt idx="44">
                  <c:v>16750</c:v>
                </c:pt>
                <c:pt idx="45">
                  <c:v>17000</c:v>
                </c:pt>
                <c:pt idx="46">
                  <c:v>17250</c:v>
                </c:pt>
                <c:pt idx="47">
                  <c:v>17500</c:v>
                </c:pt>
                <c:pt idx="48">
                  <c:v>17750</c:v>
                </c:pt>
                <c:pt idx="49">
                  <c:v>18000</c:v>
                </c:pt>
                <c:pt idx="50">
                  <c:v>18250</c:v>
                </c:pt>
                <c:pt idx="51">
                  <c:v>18500</c:v>
                </c:pt>
                <c:pt idx="52">
                  <c:v>18750</c:v>
                </c:pt>
                <c:pt idx="53">
                  <c:v>19000</c:v>
                </c:pt>
                <c:pt idx="54">
                  <c:v>19250</c:v>
                </c:pt>
                <c:pt idx="55">
                  <c:v>19500</c:v>
                </c:pt>
                <c:pt idx="56">
                  <c:v>19750</c:v>
                </c:pt>
                <c:pt idx="57">
                  <c:v>20000</c:v>
                </c:pt>
                <c:pt idx="58">
                  <c:v>20250</c:v>
                </c:pt>
                <c:pt idx="59">
                  <c:v>20500</c:v>
                </c:pt>
                <c:pt idx="60">
                  <c:v>20750</c:v>
                </c:pt>
                <c:pt idx="61">
                  <c:v>21000</c:v>
                </c:pt>
                <c:pt idx="62">
                  <c:v>21250</c:v>
                </c:pt>
                <c:pt idx="63">
                  <c:v>21500</c:v>
                </c:pt>
                <c:pt idx="64">
                  <c:v>21750</c:v>
                </c:pt>
                <c:pt idx="65">
                  <c:v>22000</c:v>
                </c:pt>
                <c:pt idx="66">
                  <c:v>22250</c:v>
                </c:pt>
                <c:pt idx="67">
                  <c:v>22500</c:v>
                </c:pt>
                <c:pt idx="68">
                  <c:v>22750</c:v>
                </c:pt>
                <c:pt idx="69">
                  <c:v>23000</c:v>
                </c:pt>
                <c:pt idx="70">
                  <c:v>23250</c:v>
                </c:pt>
                <c:pt idx="71">
                  <c:v>23500</c:v>
                </c:pt>
                <c:pt idx="72">
                  <c:v>23750</c:v>
                </c:pt>
                <c:pt idx="73">
                  <c:v>24000</c:v>
                </c:pt>
                <c:pt idx="74">
                  <c:v>24250</c:v>
                </c:pt>
                <c:pt idx="75">
                  <c:v>24500</c:v>
                </c:pt>
                <c:pt idx="76">
                  <c:v>24750</c:v>
                </c:pt>
                <c:pt idx="77">
                  <c:v>25000</c:v>
                </c:pt>
              </c:numCache>
            </c:numRef>
          </c:xVal>
          <c:yVal>
            <c:numRef>
              <c:f>'[Cartel_Kbetadecay_SMPOVES.xlsx]53K1p1h + 2MeV fp 500it '!$O$195:$O$272</c:f>
              <c:numCache>
                <c:formatCode>0.0000000</c:formatCode>
                <c:ptCount val="78"/>
                <c:pt idx="0">
                  <c:v>0.18898735734123115</c:v>
                </c:pt>
                <c:pt idx="1">
                  <c:v>0.26380859023304659</c:v>
                </c:pt>
                <c:pt idx="2">
                  <c:v>0.19016510153322455</c:v>
                </c:pt>
                <c:pt idx="3">
                  <c:v>8.8312292814462831E-2</c:v>
                </c:pt>
                <c:pt idx="4">
                  <c:v>1.4259014390694979E-2</c:v>
                </c:pt>
                <c:pt idx="5">
                  <c:v>1.6060283891905006E-2</c:v>
                </c:pt>
                <c:pt idx="6">
                  <c:v>3.2636864787651453E-2</c:v>
                </c:pt>
                <c:pt idx="7">
                  <c:v>7.8511977918856252E-2</c:v>
                </c:pt>
                <c:pt idx="8">
                  <c:v>3.2650306117070746E-2</c:v>
                </c:pt>
                <c:pt idx="9">
                  <c:v>1.5844101474262094E-2</c:v>
                </c:pt>
                <c:pt idx="10">
                  <c:v>3.4335439693396405E-2</c:v>
                </c:pt>
                <c:pt idx="11">
                  <c:v>4.786215993586336E-2</c:v>
                </c:pt>
                <c:pt idx="12">
                  <c:v>0.12949430080386795</c:v>
                </c:pt>
                <c:pt idx="13">
                  <c:v>4.8452509443274436E-2</c:v>
                </c:pt>
                <c:pt idx="14">
                  <c:v>0.13084142460349571</c:v>
                </c:pt>
                <c:pt idx="15">
                  <c:v>4.9040116895631508E-2</c:v>
                </c:pt>
                <c:pt idx="16">
                  <c:v>2.8778797124325864E-2</c:v>
                </c:pt>
                <c:pt idx="17">
                  <c:v>7.3066015165265383E-2</c:v>
                </c:pt>
                <c:pt idx="18">
                  <c:v>7.3415780054356339E-2</c:v>
                </c:pt>
                <c:pt idx="19">
                  <c:v>0.15039379223449631</c:v>
                </c:pt>
                <c:pt idx="20">
                  <c:v>5.8837460730865682E-2</c:v>
                </c:pt>
                <c:pt idx="21">
                  <c:v>6.728714974966564E-2</c:v>
                </c:pt>
                <c:pt idx="22">
                  <c:v>6.1265077712958374E-2</c:v>
                </c:pt>
                <c:pt idx="23">
                  <c:v>0.10018184305106646</c:v>
                </c:pt>
                <c:pt idx="24">
                  <c:v>0.15379919704863032</c:v>
                </c:pt>
                <c:pt idx="25">
                  <c:v>0.10748318238520545</c:v>
                </c:pt>
                <c:pt idx="26">
                  <c:v>0.16989409872781935</c:v>
                </c:pt>
                <c:pt idx="27">
                  <c:v>0.16647561751606912</c:v>
                </c:pt>
                <c:pt idx="28">
                  <c:v>0.26099749900656655</c:v>
                </c:pt>
                <c:pt idx="29">
                  <c:v>0.13782234381078498</c:v>
                </c:pt>
                <c:pt idx="30">
                  <c:v>0.16039574598411863</c:v>
                </c:pt>
                <c:pt idx="31">
                  <c:v>0.18080032838945131</c:v>
                </c:pt>
                <c:pt idx="32">
                  <c:v>0.16911463887745243</c:v>
                </c:pt>
                <c:pt idx="33">
                  <c:v>0.14752320512496983</c:v>
                </c:pt>
                <c:pt idx="34">
                  <c:v>0.2495053156347864</c:v>
                </c:pt>
                <c:pt idx="35">
                  <c:v>0.23637145470937682</c:v>
                </c:pt>
                <c:pt idx="36">
                  <c:v>0.27542057092272881</c:v>
                </c:pt>
                <c:pt idx="37">
                  <c:v>0.22220227657961403</c:v>
                </c:pt>
                <c:pt idx="38">
                  <c:v>0.25799538229039637</c:v>
                </c:pt>
                <c:pt idx="39">
                  <c:v>0.31405122359428683</c:v>
                </c:pt>
                <c:pt idx="40">
                  <c:v>0.29261131529451678</c:v>
                </c:pt>
                <c:pt idx="41">
                  <c:v>0.2966532730041318</c:v>
                </c:pt>
                <c:pt idx="42">
                  <c:v>0.33147800335227307</c:v>
                </c:pt>
                <c:pt idx="43">
                  <c:v>0.27368813998722641</c:v>
                </c:pt>
                <c:pt idx="44">
                  <c:v>0.39536755593344908</c:v>
                </c:pt>
                <c:pt idx="45">
                  <c:v>0.31108640430556234</c:v>
                </c:pt>
                <c:pt idx="46">
                  <c:v>0.41147664324522898</c:v>
                </c:pt>
                <c:pt idx="47">
                  <c:v>0.45569012463973668</c:v>
                </c:pt>
                <c:pt idx="48">
                  <c:v>0.47983458718849747</c:v>
                </c:pt>
                <c:pt idx="49">
                  <c:v>0.48665747110679941</c:v>
                </c:pt>
                <c:pt idx="50">
                  <c:v>0.71223606559622421</c:v>
                </c:pt>
                <c:pt idx="51">
                  <c:v>0.78591281046699413</c:v>
                </c:pt>
                <c:pt idx="52">
                  <c:v>0.41804976042337361</c:v>
                </c:pt>
                <c:pt idx="53">
                  <c:v>1.0465368069741861</c:v>
                </c:pt>
                <c:pt idx="54">
                  <c:v>1.2806157018685385</c:v>
                </c:pt>
                <c:pt idx="55">
                  <c:v>0.89243859329772002</c:v>
                </c:pt>
                <c:pt idx="56">
                  <c:v>1.780533935854322</c:v>
                </c:pt>
                <c:pt idx="57">
                  <c:v>2.2675317251585057</c:v>
                </c:pt>
                <c:pt idx="58">
                  <c:v>1.7015421232618912</c:v>
                </c:pt>
                <c:pt idx="59">
                  <c:v>3.4264118908873753</c:v>
                </c:pt>
                <c:pt idx="60">
                  <c:v>2.6739980117742701</c:v>
                </c:pt>
                <c:pt idx="61">
                  <c:v>2.5728229962073086</c:v>
                </c:pt>
                <c:pt idx="62">
                  <c:v>3.580604973389593</c:v>
                </c:pt>
                <c:pt idx="63">
                  <c:v>1.9754814444479374</c:v>
                </c:pt>
                <c:pt idx="64">
                  <c:v>2.941089988572708</c:v>
                </c:pt>
                <c:pt idx="65">
                  <c:v>1.3248566078335637</c:v>
                </c:pt>
                <c:pt idx="66">
                  <c:v>1.5599708945325752</c:v>
                </c:pt>
                <c:pt idx="67">
                  <c:v>0.69752653949050347</c:v>
                </c:pt>
                <c:pt idx="68">
                  <c:v>0.83340039532853549</c:v>
                </c:pt>
                <c:pt idx="69">
                  <c:v>0.39275691299005078</c:v>
                </c:pt>
                <c:pt idx="70">
                  <c:v>0.46912774443032051</c:v>
                </c:pt>
                <c:pt idx="71">
                  <c:v>0.22741339452457032</c:v>
                </c:pt>
                <c:pt idx="72">
                  <c:v>0.29663418766509725</c:v>
                </c:pt>
                <c:pt idx="73">
                  <c:v>0.13226597628090664</c:v>
                </c:pt>
                <c:pt idx="74">
                  <c:v>0.1581672614567915</c:v>
                </c:pt>
                <c:pt idx="75">
                  <c:v>0.16745175615343089</c:v>
                </c:pt>
                <c:pt idx="76">
                  <c:v>1.8388383989554533E-2</c:v>
                </c:pt>
                <c:pt idx="7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AD-4454-A519-6B758B487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645624"/>
        <c:axId val="672646608"/>
      </c:scatterChart>
      <c:valAx>
        <c:axId val="672645624"/>
        <c:scaling>
          <c:orientation val="minMax"/>
          <c:max val="2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6608"/>
        <c:crossesAt val="1.0000000000000003E-4"/>
        <c:crossBetween val="midCat"/>
        <c:dispUnits>
          <c:custUnit val="1000"/>
        </c:dispUnits>
      </c:valAx>
      <c:valAx>
        <c:axId val="672646608"/>
        <c:scaling>
          <c:orientation val="minMax"/>
          <c:max val="0.60000000000000009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B(GT)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5624"/>
        <c:crossesAt val="0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'[Cartel_Kbetadecay_SMPOVES.xlsx]52K1p1h+2MeV'!$K$41:$K$143</c:f>
              <c:numCache>
                <c:formatCode>0.0000000</c:formatCode>
                <c:ptCount val="103"/>
                <c:pt idx="0">
                  <c:v>6000</c:v>
                </c:pt>
                <c:pt idx="1">
                  <c:v>6250</c:v>
                </c:pt>
                <c:pt idx="2" formatCode="General">
                  <c:v>6500</c:v>
                </c:pt>
                <c:pt idx="3">
                  <c:v>6750</c:v>
                </c:pt>
                <c:pt idx="4">
                  <c:v>7000</c:v>
                </c:pt>
                <c:pt idx="5">
                  <c:v>7250</c:v>
                </c:pt>
                <c:pt idx="6" formatCode="General">
                  <c:v>7500</c:v>
                </c:pt>
                <c:pt idx="7">
                  <c:v>7750</c:v>
                </c:pt>
                <c:pt idx="8">
                  <c:v>8000</c:v>
                </c:pt>
                <c:pt idx="9">
                  <c:v>8250</c:v>
                </c:pt>
                <c:pt idx="10">
                  <c:v>8500</c:v>
                </c:pt>
                <c:pt idx="11">
                  <c:v>8750</c:v>
                </c:pt>
                <c:pt idx="12" formatCode="General">
                  <c:v>9000</c:v>
                </c:pt>
                <c:pt idx="13">
                  <c:v>9250</c:v>
                </c:pt>
                <c:pt idx="14">
                  <c:v>9500</c:v>
                </c:pt>
                <c:pt idx="15">
                  <c:v>9750</c:v>
                </c:pt>
                <c:pt idx="16" formatCode="General">
                  <c:v>10000</c:v>
                </c:pt>
                <c:pt idx="17">
                  <c:v>10250</c:v>
                </c:pt>
                <c:pt idx="18">
                  <c:v>10500</c:v>
                </c:pt>
                <c:pt idx="19">
                  <c:v>10750</c:v>
                </c:pt>
                <c:pt idx="20">
                  <c:v>11000</c:v>
                </c:pt>
                <c:pt idx="21">
                  <c:v>11250</c:v>
                </c:pt>
                <c:pt idx="22">
                  <c:v>11500</c:v>
                </c:pt>
                <c:pt idx="23">
                  <c:v>11750</c:v>
                </c:pt>
                <c:pt idx="24">
                  <c:v>12000</c:v>
                </c:pt>
                <c:pt idx="25">
                  <c:v>12250</c:v>
                </c:pt>
                <c:pt idx="26">
                  <c:v>12500</c:v>
                </c:pt>
                <c:pt idx="27">
                  <c:v>12750</c:v>
                </c:pt>
                <c:pt idx="28">
                  <c:v>13000</c:v>
                </c:pt>
                <c:pt idx="29">
                  <c:v>13250</c:v>
                </c:pt>
                <c:pt idx="30">
                  <c:v>13500</c:v>
                </c:pt>
                <c:pt idx="31">
                  <c:v>13750</c:v>
                </c:pt>
                <c:pt idx="32">
                  <c:v>14000</c:v>
                </c:pt>
                <c:pt idx="33">
                  <c:v>14250</c:v>
                </c:pt>
                <c:pt idx="34">
                  <c:v>14500</c:v>
                </c:pt>
                <c:pt idx="35">
                  <c:v>14750</c:v>
                </c:pt>
                <c:pt idx="36">
                  <c:v>15000</c:v>
                </c:pt>
                <c:pt idx="37">
                  <c:v>15250</c:v>
                </c:pt>
                <c:pt idx="38">
                  <c:v>15500</c:v>
                </c:pt>
                <c:pt idx="39">
                  <c:v>15750</c:v>
                </c:pt>
                <c:pt idx="40">
                  <c:v>16000</c:v>
                </c:pt>
                <c:pt idx="41">
                  <c:v>16250</c:v>
                </c:pt>
                <c:pt idx="42">
                  <c:v>16500</c:v>
                </c:pt>
                <c:pt idx="43">
                  <c:v>16750</c:v>
                </c:pt>
                <c:pt idx="44">
                  <c:v>17000</c:v>
                </c:pt>
                <c:pt idx="45">
                  <c:v>17250</c:v>
                </c:pt>
                <c:pt idx="46">
                  <c:v>17500</c:v>
                </c:pt>
                <c:pt idx="47">
                  <c:v>17750</c:v>
                </c:pt>
                <c:pt idx="48">
                  <c:v>18000</c:v>
                </c:pt>
                <c:pt idx="49">
                  <c:v>18250</c:v>
                </c:pt>
                <c:pt idx="50">
                  <c:v>18500</c:v>
                </c:pt>
                <c:pt idx="51">
                  <c:v>18750</c:v>
                </c:pt>
                <c:pt idx="52">
                  <c:v>19000</c:v>
                </c:pt>
                <c:pt idx="53">
                  <c:v>19250</c:v>
                </c:pt>
                <c:pt idx="54">
                  <c:v>19500</c:v>
                </c:pt>
                <c:pt idx="55">
                  <c:v>19750</c:v>
                </c:pt>
                <c:pt idx="56">
                  <c:v>20000</c:v>
                </c:pt>
                <c:pt idx="57">
                  <c:v>20250</c:v>
                </c:pt>
                <c:pt idx="58">
                  <c:v>20500</c:v>
                </c:pt>
                <c:pt idx="59">
                  <c:v>20750</c:v>
                </c:pt>
                <c:pt idx="60">
                  <c:v>21000</c:v>
                </c:pt>
                <c:pt idx="61">
                  <c:v>21250</c:v>
                </c:pt>
                <c:pt idx="62">
                  <c:v>21500</c:v>
                </c:pt>
                <c:pt idx="63">
                  <c:v>21750</c:v>
                </c:pt>
                <c:pt idx="64">
                  <c:v>22000</c:v>
                </c:pt>
                <c:pt idx="65">
                  <c:v>22250</c:v>
                </c:pt>
                <c:pt idx="66">
                  <c:v>22500</c:v>
                </c:pt>
                <c:pt idx="67">
                  <c:v>22750</c:v>
                </c:pt>
                <c:pt idx="68">
                  <c:v>23000</c:v>
                </c:pt>
                <c:pt idx="69">
                  <c:v>23250</c:v>
                </c:pt>
                <c:pt idx="70">
                  <c:v>23500</c:v>
                </c:pt>
                <c:pt idx="71">
                  <c:v>23750</c:v>
                </c:pt>
                <c:pt idx="72">
                  <c:v>24000</c:v>
                </c:pt>
                <c:pt idx="73">
                  <c:v>24250</c:v>
                </c:pt>
                <c:pt idx="74">
                  <c:v>24500</c:v>
                </c:pt>
                <c:pt idx="75">
                  <c:v>24750</c:v>
                </c:pt>
                <c:pt idx="76">
                  <c:v>25000</c:v>
                </c:pt>
                <c:pt idx="77">
                  <c:v>25250</c:v>
                </c:pt>
                <c:pt idx="78">
                  <c:v>25500</c:v>
                </c:pt>
                <c:pt idx="79">
                  <c:v>25750</c:v>
                </c:pt>
                <c:pt idx="80">
                  <c:v>26000</c:v>
                </c:pt>
                <c:pt idx="81">
                  <c:v>26250</c:v>
                </c:pt>
                <c:pt idx="82">
                  <c:v>26500</c:v>
                </c:pt>
                <c:pt idx="83">
                  <c:v>26750</c:v>
                </c:pt>
                <c:pt idx="84">
                  <c:v>27000</c:v>
                </c:pt>
                <c:pt idx="85">
                  <c:v>27250</c:v>
                </c:pt>
                <c:pt idx="86">
                  <c:v>27500</c:v>
                </c:pt>
                <c:pt idx="87">
                  <c:v>27750</c:v>
                </c:pt>
                <c:pt idx="88">
                  <c:v>28000</c:v>
                </c:pt>
                <c:pt idx="89">
                  <c:v>28250</c:v>
                </c:pt>
                <c:pt idx="90">
                  <c:v>28500</c:v>
                </c:pt>
                <c:pt idx="91">
                  <c:v>28750</c:v>
                </c:pt>
                <c:pt idx="92">
                  <c:v>29000</c:v>
                </c:pt>
                <c:pt idx="93">
                  <c:v>29250</c:v>
                </c:pt>
                <c:pt idx="94">
                  <c:v>29500</c:v>
                </c:pt>
                <c:pt idx="95">
                  <c:v>29750</c:v>
                </c:pt>
                <c:pt idx="96">
                  <c:v>30000</c:v>
                </c:pt>
                <c:pt idx="97">
                  <c:v>30250</c:v>
                </c:pt>
                <c:pt idx="98">
                  <c:v>30500</c:v>
                </c:pt>
                <c:pt idx="99">
                  <c:v>30750</c:v>
                </c:pt>
                <c:pt idx="100">
                  <c:v>31000</c:v>
                </c:pt>
                <c:pt idx="101">
                  <c:v>31250</c:v>
                </c:pt>
                <c:pt idx="102">
                  <c:v>31500</c:v>
                </c:pt>
              </c:numCache>
            </c:numRef>
          </c:xVal>
          <c:yVal>
            <c:numRef>
              <c:f>'[Cartel_Kbetadecay_SMPOVES.xlsx]52K1p1h+2MeV'!$L$41:$L$143</c:f>
              <c:numCache>
                <c:formatCode>0.0000000</c:formatCode>
                <c:ptCount val="103"/>
                <c:pt idx="0">
                  <c:v>2.3303140690888152E-2</c:v>
                </c:pt>
                <c:pt idx="1">
                  <c:v>0</c:v>
                </c:pt>
                <c:pt idx="2">
                  <c:v>0</c:v>
                </c:pt>
                <c:pt idx="3">
                  <c:v>2.9232320705728437E-2</c:v>
                </c:pt>
                <c:pt idx="4">
                  <c:v>0</c:v>
                </c:pt>
                <c:pt idx="5">
                  <c:v>0</c:v>
                </c:pt>
                <c:pt idx="6">
                  <c:v>1.6632841685167675E-2</c:v>
                </c:pt>
                <c:pt idx="7">
                  <c:v>6.8309187585535155E-2</c:v>
                </c:pt>
                <c:pt idx="8">
                  <c:v>8.1574814398508583E-3</c:v>
                </c:pt>
                <c:pt idx="9">
                  <c:v>2.6076862956534654E-3</c:v>
                </c:pt>
                <c:pt idx="10">
                  <c:v>6.9394993780404993E-2</c:v>
                </c:pt>
                <c:pt idx="11">
                  <c:v>0.12556997501771339</c:v>
                </c:pt>
                <c:pt idx="12">
                  <c:v>6.4871166182842832E-2</c:v>
                </c:pt>
                <c:pt idx="13">
                  <c:v>6.3632623533898022E-2</c:v>
                </c:pt>
                <c:pt idx="14">
                  <c:v>0.14376772261535342</c:v>
                </c:pt>
                <c:pt idx="15">
                  <c:v>6.0393998814265736E-2</c:v>
                </c:pt>
                <c:pt idx="16">
                  <c:v>2.2802805510814744E-2</c:v>
                </c:pt>
                <c:pt idx="17">
                  <c:v>7.6981202226246159E-2</c:v>
                </c:pt>
                <c:pt idx="18">
                  <c:v>4.0728570411629847E-2</c:v>
                </c:pt>
                <c:pt idx="19">
                  <c:v>0.1169983927474475</c:v>
                </c:pt>
                <c:pt idx="20">
                  <c:v>0.12930464562215613</c:v>
                </c:pt>
                <c:pt idx="21">
                  <c:v>7.4618124947989223E-2</c:v>
                </c:pt>
                <c:pt idx="22">
                  <c:v>0.12283144352054359</c:v>
                </c:pt>
                <c:pt idx="23">
                  <c:v>0.13497382940946742</c:v>
                </c:pt>
                <c:pt idx="24">
                  <c:v>6.522777734454091E-2</c:v>
                </c:pt>
                <c:pt idx="25">
                  <c:v>0</c:v>
                </c:pt>
                <c:pt idx="26">
                  <c:v>0.18542106940494846</c:v>
                </c:pt>
                <c:pt idx="27">
                  <c:v>0.27485658867852036</c:v>
                </c:pt>
                <c:pt idx="28">
                  <c:v>0.12337132243935549</c:v>
                </c:pt>
                <c:pt idx="29">
                  <c:v>0</c:v>
                </c:pt>
                <c:pt idx="30">
                  <c:v>0.29841198769784227</c:v>
                </c:pt>
                <c:pt idx="31">
                  <c:v>0.41692454008874608</c:v>
                </c:pt>
                <c:pt idx="32">
                  <c:v>0.13281610251023146</c:v>
                </c:pt>
                <c:pt idx="33">
                  <c:v>0</c:v>
                </c:pt>
                <c:pt idx="34">
                  <c:v>0.42166486611769605</c:v>
                </c:pt>
                <c:pt idx="35">
                  <c:v>0.46495096291590204</c:v>
                </c:pt>
                <c:pt idx="36">
                  <c:v>0.12336365772002088</c:v>
                </c:pt>
                <c:pt idx="37">
                  <c:v>0</c:v>
                </c:pt>
                <c:pt idx="38">
                  <c:v>0.56781049592228561</c:v>
                </c:pt>
                <c:pt idx="39">
                  <c:v>0.5490927047622437</c:v>
                </c:pt>
                <c:pt idx="40">
                  <c:v>0</c:v>
                </c:pt>
                <c:pt idx="41">
                  <c:v>0.21468880083158012</c:v>
                </c:pt>
                <c:pt idx="42">
                  <c:v>0</c:v>
                </c:pt>
                <c:pt idx="43">
                  <c:v>0.72051879479392966</c:v>
                </c:pt>
                <c:pt idx="44">
                  <c:v>1.0801149132322116</c:v>
                </c:pt>
                <c:pt idx="45">
                  <c:v>0.42358261512914991</c:v>
                </c:pt>
                <c:pt idx="46">
                  <c:v>0</c:v>
                </c:pt>
                <c:pt idx="47">
                  <c:v>0</c:v>
                </c:pt>
                <c:pt idx="48">
                  <c:v>1.0424367071021627</c:v>
                </c:pt>
                <c:pt idx="49">
                  <c:v>1.7317020772720821</c:v>
                </c:pt>
                <c:pt idx="50">
                  <c:v>0.73343300731114569</c:v>
                </c:pt>
                <c:pt idx="51">
                  <c:v>0</c:v>
                </c:pt>
                <c:pt idx="52">
                  <c:v>0</c:v>
                </c:pt>
                <c:pt idx="53">
                  <c:v>1.7906494391931458</c:v>
                </c:pt>
                <c:pt idx="54">
                  <c:v>3.4420380140711049</c:v>
                </c:pt>
                <c:pt idx="55">
                  <c:v>1.5522351442721429</c:v>
                </c:pt>
                <c:pt idx="56">
                  <c:v>0</c:v>
                </c:pt>
                <c:pt idx="57">
                  <c:v>0</c:v>
                </c:pt>
                <c:pt idx="58">
                  <c:v>9.9096355742824915</c:v>
                </c:pt>
                <c:pt idx="59">
                  <c:v>2.2098367353571624</c:v>
                </c:pt>
                <c:pt idx="60">
                  <c:v>0</c:v>
                </c:pt>
                <c:pt idx="61">
                  <c:v>0</c:v>
                </c:pt>
                <c:pt idx="62">
                  <c:v>4.0139951610647087</c:v>
                </c:pt>
                <c:pt idx="63">
                  <c:v>7.6606405171701226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4.3052815831453923</c:v>
                </c:pt>
                <c:pt idx="68">
                  <c:v>0.27724353744287938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0.89011760005208429</c:v>
                </c:pt>
                <c:pt idx="74">
                  <c:v>0.35598835660100281</c:v>
                </c:pt>
                <c:pt idx="75">
                  <c:v>0.1185653035071725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0.38745422031234278</c:v>
                </c:pt>
                <c:pt idx="80">
                  <c:v>0.17856401628346169</c:v>
                </c:pt>
                <c:pt idx="81">
                  <c:v>7.4229677516471221E-2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0.29102216094845645</c:v>
                </c:pt>
                <c:pt idx="87">
                  <c:v>0.38201149931118605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0.19548969654351861</c:v>
                </c:pt>
                <c:pt idx="92">
                  <c:v>0.41696810030765086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91C-45DF-AB86-5E9F5C7AA2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645624"/>
        <c:axId val="672646608"/>
      </c:scatterChart>
      <c:valAx>
        <c:axId val="672645624"/>
        <c:scaling>
          <c:orientation val="minMax"/>
          <c:max val="3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6608"/>
        <c:crosses val="autoZero"/>
        <c:crossBetween val="midCat"/>
        <c:dispUnits>
          <c:custUnit val="1000"/>
        </c:dispUnits>
      </c:valAx>
      <c:valAx>
        <c:axId val="672646608"/>
        <c:scaling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B(GT)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5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'[Cartel_Kbetadecay_SMPOVES.xlsx]52K1p1h+2MeV'!$K$41:$K$143</c:f>
              <c:numCache>
                <c:formatCode>0.0000000</c:formatCode>
                <c:ptCount val="103"/>
                <c:pt idx="0">
                  <c:v>6000</c:v>
                </c:pt>
                <c:pt idx="1">
                  <c:v>6250</c:v>
                </c:pt>
                <c:pt idx="2" formatCode="General">
                  <c:v>6500</c:v>
                </c:pt>
                <c:pt idx="3">
                  <c:v>6750</c:v>
                </c:pt>
                <c:pt idx="4">
                  <c:v>7000</c:v>
                </c:pt>
                <c:pt idx="5">
                  <c:v>7250</c:v>
                </c:pt>
                <c:pt idx="6" formatCode="General">
                  <c:v>7500</c:v>
                </c:pt>
                <c:pt idx="7">
                  <c:v>7750</c:v>
                </c:pt>
                <c:pt idx="8">
                  <c:v>8000</c:v>
                </c:pt>
                <c:pt idx="9">
                  <c:v>8250</c:v>
                </c:pt>
                <c:pt idx="10">
                  <c:v>8500</c:v>
                </c:pt>
                <c:pt idx="11">
                  <c:v>8750</c:v>
                </c:pt>
                <c:pt idx="12" formatCode="General">
                  <c:v>9000</c:v>
                </c:pt>
                <c:pt idx="13">
                  <c:v>9250</c:v>
                </c:pt>
                <c:pt idx="14">
                  <c:v>9500</c:v>
                </c:pt>
                <c:pt idx="15">
                  <c:v>9750</c:v>
                </c:pt>
                <c:pt idx="16" formatCode="General">
                  <c:v>10000</c:v>
                </c:pt>
                <c:pt idx="17">
                  <c:v>10250</c:v>
                </c:pt>
                <c:pt idx="18">
                  <c:v>10500</c:v>
                </c:pt>
                <c:pt idx="19">
                  <c:v>10750</c:v>
                </c:pt>
                <c:pt idx="20">
                  <c:v>11000</c:v>
                </c:pt>
                <c:pt idx="21">
                  <c:v>11250</c:v>
                </c:pt>
                <c:pt idx="22">
                  <c:v>11500</c:v>
                </c:pt>
                <c:pt idx="23">
                  <c:v>11750</c:v>
                </c:pt>
                <c:pt idx="24">
                  <c:v>12000</c:v>
                </c:pt>
                <c:pt idx="25">
                  <c:v>12250</c:v>
                </c:pt>
                <c:pt idx="26">
                  <c:v>12500</c:v>
                </c:pt>
                <c:pt idx="27">
                  <c:v>12750</c:v>
                </c:pt>
                <c:pt idx="28">
                  <c:v>13000</c:v>
                </c:pt>
                <c:pt idx="29">
                  <c:v>13250</c:v>
                </c:pt>
                <c:pt idx="30">
                  <c:v>13500</c:v>
                </c:pt>
                <c:pt idx="31">
                  <c:v>13750</c:v>
                </c:pt>
                <c:pt idx="32">
                  <c:v>14000</c:v>
                </c:pt>
                <c:pt idx="33">
                  <c:v>14250</c:v>
                </c:pt>
                <c:pt idx="34">
                  <c:v>14500</c:v>
                </c:pt>
                <c:pt idx="35">
                  <c:v>14750</c:v>
                </c:pt>
                <c:pt idx="36">
                  <c:v>15000</c:v>
                </c:pt>
                <c:pt idx="37">
                  <c:v>15250</c:v>
                </c:pt>
                <c:pt idx="38">
                  <c:v>15500</c:v>
                </c:pt>
                <c:pt idx="39">
                  <c:v>15750</c:v>
                </c:pt>
                <c:pt idx="40">
                  <c:v>16000</c:v>
                </c:pt>
                <c:pt idx="41">
                  <c:v>16250</c:v>
                </c:pt>
                <c:pt idx="42">
                  <c:v>16500</c:v>
                </c:pt>
                <c:pt idx="43">
                  <c:v>16750</c:v>
                </c:pt>
                <c:pt idx="44">
                  <c:v>17000</c:v>
                </c:pt>
                <c:pt idx="45">
                  <c:v>17250</c:v>
                </c:pt>
                <c:pt idx="46">
                  <c:v>17500</c:v>
                </c:pt>
                <c:pt idx="47">
                  <c:v>17750</c:v>
                </c:pt>
                <c:pt idx="48">
                  <c:v>18000</c:v>
                </c:pt>
                <c:pt idx="49">
                  <c:v>18250</c:v>
                </c:pt>
                <c:pt idx="50">
                  <c:v>18500</c:v>
                </c:pt>
                <c:pt idx="51">
                  <c:v>18750</c:v>
                </c:pt>
                <c:pt idx="52">
                  <c:v>19000</c:v>
                </c:pt>
                <c:pt idx="53">
                  <c:v>19250</c:v>
                </c:pt>
                <c:pt idx="54">
                  <c:v>19500</c:v>
                </c:pt>
                <c:pt idx="55">
                  <c:v>19750</c:v>
                </c:pt>
                <c:pt idx="56">
                  <c:v>20000</c:v>
                </c:pt>
                <c:pt idx="57">
                  <c:v>20250</c:v>
                </c:pt>
                <c:pt idx="58">
                  <c:v>20500</c:v>
                </c:pt>
                <c:pt idx="59">
                  <c:v>20750</c:v>
                </c:pt>
                <c:pt idx="60">
                  <c:v>21000</c:v>
                </c:pt>
                <c:pt idx="61">
                  <c:v>21250</c:v>
                </c:pt>
                <c:pt idx="62">
                  <c:v>21500</c:v>
                </c:pt>
                <c:pt idx="63">
                  <c:v>21750</c:v>
                </c:pt>
                <c:pt idx="64">
                  <c:v>22000</c:v>
                </c:pt>
                <c:pt idx="65">
                  <c:v>22250</c:v>
                </c:pt>
                <c:pt idx="66">
                  <c:v>22500</c:v>
                </c:pt>
                <c:pt idx="67">
                  <c:v>22750</c:v>
                </c:pt>
                <c:pt idx="68">
                  <c:v>23000</c:v>
                </c:pt>
                <c:pt idx="69">
                  <c:v>23250</c:v>
                </c:pt>
                <c:pt idx="70">
                  <c:v>23500</c:v>
                </c:pt>
                <c:pt idx="71">
                  <c:v>23750</c:v>
                </c:pt>
                <c:pt idx="72">
                  <c:v>24000</c:v>
                </c:pt>
                <c:pt idx="73">
                  <c:v>24250</c:v>
                </c:pt>
                <c:pt idx="74">
                  <c:v>24500</c:v>
                </c:pt>
                <c:pt idx="75">
                  <c:v>24750</c:v>
                </c:pt>
                <c:pt idx="76">
                  <c:v>25000</c:v>
                </c:pt>
                <c:pt idx="77">
                  <c:v>25250</c:v>
                </c:pt>
                <c:pt idx="78">
                  <c:v>25500</c:v>
                </c:pt>
                <c:pt idx="79">
                  <c:v>25750</c:v>
                </c:pt>
                <c:pt idx="80">
                  <c:v>26000</c:v>
                </c:pt>
                <c:pt idx="81">
                  <c:v>26250</c:v>
                </c:pt>
                <c:pt idx="82">
                  <c:v>26500</c:v>
                </c:pt>
                <c:pt idx="83">
                  <c:v>26750</c:v>
                </c:pt>
                <c:pt idx="84">
                  <c:v>27000</c:v>
                </c:pt>
                <c:pt idx="85">
                  <c:v>27250</c:v>
                </c:pt>
                <c:pt idx="86">
                  <c:v>27500</c:v>
                </c:pt>
                <c:pt idx="87">
                  <c:v>27750</c:v>
                </c:pt>
                <c:pt idx="88">
                  <c:v>28000</c:v>
                </c:pt>
                <c:pt idx="89">
                  <c:v>28250</c:v>
                </c:pt>
                <c:pt idx="90">
                  <c:v>28500</c:v>
                </c:pt>
                <c:pt idx="91">
                  <c:v>28750</c:v>
                </c:pt>
                <c:pt idx="92">
                  <c:v>29000</c:v>
                </c:pt>
                <c:pt idx="93">
                  <c:v>29250</c:v>
                </c:pt>
                <c:pt idx="94">
                  <c:v>29500</c:v>
                </c:pt>
                <c:pt idx="95">
                  <c:v>29750</c:v>
                </c:pt>
                <c:pt idx="96">
                  <c:v>30000</c:v>
                </c:pt>
                <c:pt idx="97">
                  <c:v>30250</c:v>
                </c:pt>
                <c:pt idx="98">
                  <c:v>30500</c:v>
                </c:pt>
                <c:pt idx="99">
                  <c:v>30750</c:v>
                </c:pt>
                <c:pt idx="100">
                  <c:v>31000</c:v>
                </c:pt>
                <c:pt idx="101">
                  <c:v>31250</c:v>
                </c:pt>
                <c:pt idx="102">
                  <c:v>31500</c:v>
                </c:pt>
              </c:numCache>
            </c:numRef>
          </c:xVal>
          <c:yVal>
            <c:numRef>
              <c:f>'[Cartel_Kbetadecay_SMPOVES.xlsx]52K1p1h+2MeV'!$L$41:$L$143</c:f>
              <c:numCache>
                <c:formatCode>0.0000000</c:formatCode>
                <c:ptCount val="103"/>
                <c:pt idx="0">
                  <c:v>2.3303140690888152E-2</c:v>
                </c:pt>
                <c:pt idx="1">
                  <c:v>0</c:v>
                </c:pt>
                <c:pt idx="2">
                  <c:v>0</c:v>
                </c:pt>
                <c:pt idx="3">
                  <c:v>2.9232320705728437E-2</c:v>
                </c:pt>
                <c:pt idx="4">
                  <c:v>0</c:v>
                </c:pt>
                <c:pt idx="5">
                  <c:v>0</c:v>
                </c:pt>
                <c:pt idx="6">
                  <c:v>1.6632841685167675E-2</c:v>
                </c:pt>
                <c:pt idx="7">
                  <c:v>6.8309187585535155E-2</c:v>
                </c:pt>
                <c:pt idx="8">
                  <c:v>8.1574814398508583E-3</c:v>
                </c:pt>
                <c:pt idx="9">
                  <c:v>2.6076862956534654E-3</c:v>
                </c:pt>
                <c:pt idx="10">
                  <c:v>6.9394993780404993E-2</c:v>
                </c:pt>
                <c:pt idx="11">
                  <c:v>0.12556997501771339</c:v>
                </c:pt>
                <c:pt idx="12">
                  <c:v>6.4871166182842832E-2</c:v>
                </c:pt>
                <c:pt idx="13">
                  <c:v>6.3632623533898022E-2</c:v>
                </c:pt>
                <c:pt idx="14">
                  <c:v>0.14376772261535342</c:v>
                </c:pt>
                <c:pt idx="15">
                  <c:v>6.0393998814265736E-2</c:v>
                </c:pt>
                <c:pt idx="16">
                  <c:v>2.2802805510814744E-2</c:v>
                </c:pt>
                <c:pt idx="17">
                  <c:v>7.6981202226246159E-2</c:v>
                </c:pt>
                <c:pt idx="18">
                  <c:v>4.0728570411629847E-2</c:v>
                </c:pt>
                <c:pt idx="19">
                  <c:v>0.1169983927474475</c:v>
                </c:pt>
                <c:pt idx="20">
                  <c:v>0.12930464562215613</c:v>
                </c:pt>
                <c:pt idx="21">
                  <c:v>7.4618124947989223E-2</c:v>
                </c:pt>
                <c:pt idx="22">
                  <c:v>0.12283144352054359</c:v>
                </c:pt>
                <c:pt idx="23">
                  <c:v>0.13497382940946742</c:v>
                </c:pt>
                <c:pt idx="24">
                  <c:v>6.522777734454091E-2</c:v>
                </c:pt>
                <c:pt idx="25">
                  <c:v>0</c:v>
                </c:pt>
                <c:pt idx="26">
                  <c:v>0.18542106940494846</c:v>
                </c:pt>
                <c:pt idx="27">
                  <c:v>0.27485658867852036</c:v>
                </c:pt>
                <c:pt idx="28">
                  <c:v>0.12337132243935549</c:v>
                </c:pt>
                <c:pt idx="29">
                  <c:v>0</c:v>
                </c:pt>
                <c:pt idx="30">
                  <c:v>0.29841198769784227</c:v>
                </c:pt>
                <c:pt idx="31">
                  <c:v>0.41692454008874608</c:v>
                </c:pt>
                <c:pt idx="32">
                  <c:v>0.13281610251023146</c:v>
                </c:pt>
                <c:pt idx="33">
                  <c:v>0</c:v>
                </c:pt>
                <c:pt idx="34">
                  <c:v>0.42166486611769605</c:v>
                </c:pt>
                <c:pt idx="35">
                  <c:v>0.46495096291590204</c:v>
                </c:pt>
                <c:pt idx="36">
                  <c:v>0.12336365772002088</c:v>
                </c:pt>
                <c:pt idx="37">
                  <c:v>0</c:v>
                </c:pt>
                <c:pt idx="38">
                  <c:v>0.56781049592228561</c:v>
                </c:pt>
                <c:pt idx="39">
                  <c:v>0.5490927047622437</c:v>
                </c:pt>
                <c:pt idx="40">
                  <c:v>0</c:v>
                </c:pt>
                <c:pt idx="41">
                  <c:v>0.21468880083158012</c:v>
                </c:pt>
                <c:pt idx="42">
                  <c:v>0</c:v>
                </c:pt>
                <c:pt idx="43">
                  <c:v>0.72051879479392966</c:v>
                </c:pt>
                <c:pt idx="44">
                  <c:v>1.0801149132322116</c:v>
                </c:pt>
                <c:pt idx="45">
                  <c:v>0.42358261512914991</c:v>
                </c:pt>
                <c:pt idx="46">
                  <c:v>0</c:v>
                </c:pt>
                <c:pt idx="47">
                  <c:v>0</c:v>
                </c:pt>
                <c:pt idx="48">
                  <c:v>1.0424367071021627</c:v>
                </c:pt>
                <c:pt idx="49">
                  <c:v>1.7317020772720821</c:v>
                </c:pt>
                <c:pt idx="50">
                  <c:v>0.73343300731114569</c:v>
                </c:pt>
                <c:pt idx="51">
                  <c:v>0</c:v>
                </c:pt>
                <c:pt idx="52">
                  <c:v>0</c:v>
                </c:pt>
                <c:pt idx="53">
                  <c:v>1.7906494391931458</c:v>
                </c:pt>
                <c:pt idx="54">
                  <c:v>3.4420380140711049</c:v>
                </c:pt>
                <c:pt idx="55">
                  <c:v>1.5522351442721429</c:v>
                </c:pt>
                <c:pt idx="56">
                  <c:v>0</c:v>
                </c:pt>
                <c:pt idx="57">
                  <c:v>0</c:v>
                </c:pt>
                <c:pt idx="58">
                  <c:v>9.9096355742824915</c:v>
                </c:pt>
                <c:pt idx="59">
                  <c:v>2.2098367353571624</c:v>
                </c:pt>
                <c:pt idx="60">
                  <c:v>0</c:v>
                </c:pt>
                <c:pt idx="61">
                  <c:v>0</c:v>
                </c:pt>
                <c:pt idx="62">
                  <c:v>4.0139951610647087</c:v>
                </c:pt>
                <c:pt idx="63">
                  <c:v>7.6606405171701226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4.3052815831453923</c:v>
                </c:pt>
                <c:pt idx="68">
                  <c:v>0.27724353744287938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0.89011760005208429</c:v>
                </c:pt>
                <c:pt idx="74">
                  <c:v>0.35598835660100281</c:v>
                </c:pt>
                <c:pt idx="75">
                  <c:v>0.1185653035071725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0.38745422031234278</c:v>
                </c:pt>
                <c:pt idx="80">
                  <c:v>0.17856401628346169</c:v>
                </c:pt>
                <c:pt idx="81">
                  <c:v>7.4229677516471221E-2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0.29102216094845645</c:v>
                </c:pt>
                <c:pt idx="87">
                  <c:v>0.38201149931118605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0.19548969654351861</c:v>
                </c:pt>
                <c:pt idx="92">
                  <c:v>0.41696810030765086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4D-4795-896B-4F35DC278C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645624"/>
        <c:axId val="672646608"/>
      </c:scatterChart>
      <c:valAx>
        <c:axId val="672645624"/>
        <c:scaling>
          <c:orientation val="minMax"/>
          <c:max val="2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6608"/>
        <c:crosses val="autoZero"/>
        <c:crossBetween val="midCat"/>
        <c:dispUnits>
          <c:custUnit val="1000"/>
        </c:dispUnits>
      </c:valAx>
      <c:valAx>
        <c:axId val="672646608"/>
        <c:scaling>
          <c:orientation val="minMax"/>
          <c:max val="0.60000000000000009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B(GT)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7264562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523EC-DEC5-4D4C-A572-C9739B8C3428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2E46D-309B-445E-9B8C-4BB397973A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671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2E46D-309B-445E-9B8C-4BB397973A66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8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2E46D-309B-445E-9B8C-4BB397973A66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66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it-IT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466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125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28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839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79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04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44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156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5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63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868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it-IT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it-IT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C24D3-901D-43AA-AE61-AD4C7E5C86F0}" type="datetimeFigureOut">
              <a:rPr lang="it-IT" smtClean="0"/>
              <a:t>05/11/2019</a:t>
            </a:fld>
            <a:endParaRPr lang="it-IT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D8E9-3464-420D-BE59-9EF8878578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712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Helvetica" pitchFamily="34" charset="0"/>
              </a:rPr>
              <a:t>INTC2019                                             1/15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9552" y="1988840"/>
            <a:ext cx="7992888" cy="1656184"/>
          </a:xfrm>
          <a:prstGeom prst="roundRect">
            <a:avLst/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ZoneTexte 8"/>
          <p:cNvSpPr txBox="1"/>
          <p:nvPr/>
        </p:nvSpPr>
        <p:spPr>
          <a:xfrm>
            <a:off x="1583668" y="2167804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latin typeface="Helvetica" pitchFamily="34" charset="0"/>
              </a:rPr>
              <a:t>Status report on addendum IS599: </a:t>
            </a:r>
            <a:r>
              <a:rPr lang="el-GR" sz="2800" b="1" dirty="0">
                <a:solidFill>
                  <a:schemeClr val="bg1"/>
                </a:solidFill>
                <a:latin typeface="Helvetica" pitchFamily="34" charset="0"/>
              </a:rPr>
              <a:t>β</a:t>
            </a:r>
            <a:r>
              <a:rPr lang="en-US" sz="2800" b="1" dirty="0">
                <a:solidFill>
                  <a:schemeClr val="bg1"/>
                </a:solidFill>
                <a:latin typeface="Helvetica" pitchFamily="34" charset="0"/>
              </a:rPr>
              <a:t>-delayed neutron</a:t>
            </a:r>
            <a:br>
              <a:rPr lang="en-US" sz="2800" b="1" dirty="0">
                <a:solidFill>
                  <a:schemeClr val="bg1"/>
                </a:solidFill>
                <a:latin typeface="Helvetica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Helvetica" pitchFamily="34" charset="0"/>
              </a:rPr>
              <a:t> spectroscopy of </a:t>
            </a:r>
            <a:r>
              <a:rPr lang="en-US" sz="2800" b="1" baseline="300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(52,53),</a:t>
            </a:r>
            <a:r>
              <a:rPr lang="en-US" sz="2800" b="1" baseline="30000" dirty="0">
                <a:solidFill>
                  <a:schemeClr val="bg1"/>
                </a:solidFill>
                <a:latin typeface="Helvetica" pitchFamily="34" charset="0"/>
              </a:rPr>
              <a:t>54</a:t>
            </a:r>
            <a:r>
              <a:rPr lang="en-US" sz="2800" b="1" dirty="0">
                <a:solidFill>
                  <a:schemeClr val="bg1"/>
                </a:solidFill>
                <a:latin typeface="Helvetica" pitchFamily="34" charset="0"/>
              </a:rPr>
              <a:t>K</a:t>
            </a:r>
            <a:endParaRPr lang="it-IT" sz="28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436119" y="400506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Andrea Gottardo</a:t>
            </a:r>
          </a:p>
          <a:p>
            <a:pPr algn="ctr"/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For the IDS and VANDLE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collaborations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algn="ctr"/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Robert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Grzywacz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algn="ctr"/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Miguel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Madurga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it-IT" i="1" dirty="0">
                <a:latin typeface="Helvetica" panose="020B0604020202020204" pitchFamily="34" charset="0"/>
                <a:cs typeface="Helvetica" panose="020B0604020202020204" pitchFamily="34" charset="0"/>
              </a:rPr>
              <a:t>UTK, Knoxville, TN, USA</a:t>
            </a:r>
          </a:p>
          <a:p>
            <a:pPr algn="ctr"/>
            <a:r>
              <a:rPr lang="it-IT" i="1" dirty="0">
                <a:latin typeface="Helvetica" panose="020B0604020202020204" pitchFamily="34" charset="0"/>
                <a:cs typeface="Helvetica" panose="020B0604020202020204" pitchFamily="34" charset="0"/>
              </a:rPr>
              <a:t>ORNL, </a:t>
            </a:r>
            <a:r>
              <a:rPr lang="it-IT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Oak</a:t>
            </a:r>
            <a:r>
              <a:rPr lang="it-IT" i="1" dirty="0">
                <a:latin typeface="Helvetica" panose="020B0604020202020204" pitchFamily="34" charset="0"/>
                <a:cs typeface="Helvetica" panose="020B0604020202020204" pitchFamily="34" charset="0"/>
              </a:rPr>
              <a:t> Ridge, TN, USA</a:t>
            </a:r>
          </a:p>
          <a:p>
            <a:pPr algn="ctr"/>
            <a:endParaRPr lang="it-IT" dirty="0">
              <a:latin typeface="Helvetica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761313F-F8EF-4A7D-8470-F95D03659D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70" t="7590" r="29286" b="24096"/>
          <a:stretch/>
        </p:blipFill>
        <p:spPr>
          <a:xfrm>
            <a:off x="179512" y="4288025"/>
            <a:ext cx="2736304" cy="194421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59E98B7-8D32-4E8A-BC26-625CF4561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636" y="4493370"/>
            <a:ext cx="2981325" cy="1533525"/>
          </a:xfrm>
          <a:prstGeom prst="rect">
            <a:avLst/>
          </a:prstGeom>
        </p:spPr>
      </p:pic>
      <p:sp>
        <p:nvSpPr>
          <p:cNvPr id="13" name="AutoShape 2" descr="Risultati immagini per IPN orsay logo">
            <a:extLst>
              <a:ext uri="{FF2B5EF4-FFF2-40B4-BE49-F238E27FC236}">
                <a16:creationId xmlns:a16="http://schemas.microsoft.com/office/drawing/2014/main" id="{33F67125-2981-48A6-B31B-1A6155313C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C1F3BBAE-C96C-4DF3-8922-1FE802DD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7" y="376166"/>
            <a:ext cx="1960546" cy="1150901"/>
          </a:xfrm>
          <a:prstGeom prst="rect">
            <a:avLst/>
          </a:prstGeom>
        </p:spPr>
      </p:pic>
      <p:sp>
        <p:nvSpPr>
          <p:cNvPr id="2" name="AutoShape 2" descr="Image result for IDS isolde">
            <a:extLst>
              <a:ext uri="{FF2B5EF4-FFF2-40B4-BE49-F238E27FC236}">
                <a16:creationId xmlns:a16="http://schemas.microsoft.com/office/drawing/2014/main" id="{E23EBF87-355E-47EF-A0C4-80EB5A6483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9B281DF-336A-4689-9DB7-B5524F490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544612"/>
            <a:ext cx="3066492" cy="860643"/>
          </a:xfrm>
          <a:prstGeom prst="rect">
            <a:avLst/>
          </a:prstGeom>
        </p:spPr>
      </p:pic>
      <p:pic>
        <p:nvPicPr>
          <p:cNvPr id="2050" name="Picture 2" descr="Image result for infn logo">
            <a:extLst>
              <a:ext uri="{FF2B5EF4-FFF2-40B4-BE49-F238E27FC236}">
                <a16:creationId xmlns:a16="http://schemas.microsoft.com/office/drawing/2014/main" id="{2A9DDEAD-2B02-42B9-9D6B-1F0480557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623" y="389025"/>
            <a:ext cx="1508949" cy="95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440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Shell-model calculations: </a:t>
            </a:r>
            <a:r>
              <a:rPr lang="en-US" sz="3200" dirty="0" err="1">
                <a:solidFill>
                  <a:schemeClr val="tx2"/>
                </a:solidFill>
                <a:latin typeface="Helvetica" pitchFamily="34" charset="0"/>
              </a:rPr>
              <a:t>sdpf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 space</a:t>
            </a:r>
          </a:p>
        </p:txBody>
      </p:sp>
      <p:sp>
        <p:nvSpPr>
          <p:cNvPr id="9" name="ZoneTexte 5">
            <a:extLst>
              <a:ext uri="{FF2B5EF4-FFF2-40B4-BE49-F238E27FC236}">
                <a16:creationId xmlns:a16="http://schemas.microsoft.com/office/drawing/2014/main" id="{43764FE3-1A91-4F46-A772-FD7BD1AACCF5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0" name="ZoneTexte 4">
            <a:extLst>
              <a:ext uri="{FF2B5EF4-FFF2-40B4-BE49-F238E27FC236}">
                <a16:creationId xmlns:a16="http://schemas.microsoft.com/office/drawing/2014/main" id="{14729F0D-A71B-4DDD-9B8F-476518486CDF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10/15</a:t>
            </a: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007B79DE-3758-44E6-8122-D3642D6F2D68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BFE162A-8796-49E1-8DC0-F92CC1FD5D1A}"/>
              </a:ext>
            </a:extLst>
          </p:cNvPr>
          <p:cNvGrpSpPr/>
          <p:nvPr/>
        </p:nvGrpSpPr>
        <p:grpSpPr>
          <a:xfrm>
            <a:off x="4047537" y="1348090"/>
            <a:ext cx="4719223" cy="2743200"/>
            <a:chOff x="4943322" y="1266335"/>
            <a:chExt cx="4124191" cy="2824366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DF82E2A0-01FF-41BF-AB8B-48D793676C0E}"/>
                </a:ext>
              </a:extLst>
            </p:cNvPr>
            <p:cNvGrpSpPr/>
            <p:nvPr/>
          </p:nvGrpSpPr>
          <p:grpSpPr>
            <a:xfrm>
              <a:off x="4943322" y="1266335"/>
              <a:ext cx="4124191" cy="2824366"/>
              <a:chOff x="6331371" y="1178946"/>
              <a:chExt cx="2586194" cy="4338283"/>
            </a:xfrm>
          </p:grpSpPr>
          <p:sp>
            <p:nvSpPr>
              <p:cNvPr id="13" name="Rectangle à coins arrondis 109">
                <a:extLst>
                  <a:ext uri="{FF2B5EF4-FFF2-40B4-BE49-F238E27FC236}">
                    <a16:creationId xmlns:a16="http://schemas.microsoft.com/office/drawing/2014/main" id="{C3E5C2ED-AAAB-411D-B083-5E42DE2B47D8}"/>
                  </a:ext>
                </a:extLst>
              </p:cNvPr>
              <p:cNvSpPr/>
              <p:nvPr/>
            </p:nvSpPr>
            <p:spPr>
              <a:xfrm>
                <a:off x="6331371" y="1178946"/>
                <a:ext cx="2586194" cy="4338283"/>
              </a:xfrm>
              <a:prstGeom prst="roundRect">
                <a:avLst>
                  <a:gd name="adj" fmla="val 5860"/>
                </a:avLst>
              </a:prstGeom>
              <a:solidFill>
                <a:srgbClr val="D8DAEC"/>
              </a:solid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" name="Arrondir un rectangle avec un coin du même côté 111">
                <a:extLst>
                  <a:ext uri="{FF2B5EF4-FFF2-40B4-BE49-F238E27FC236}">
                    <a16:creationId xmlns:a16="http://schemas.microsoft.com/office/drawing/2014/main" id="{54AB7F6B-3CC3-418E-8B19-87BCE14C9113}"/>
                  </a:ext>
                </a:extLst>
              </p:cNvPr>
              <p:cNvSpPr/>
              <p:nvPr/>
            </p:nvSpPr>
            <p:spPr>
              <a:xfrm>
                <a:off x="6331371" y="1178946"/>
                <a:ext cx="2586194" cy="4331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3810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latin typeface="Helvetica" pitchFamily="34" charset="0"/>
                  </a:rPr>
                  <a:t>B(GT) and FF</a:t>
                </a:r>
              </a:p>
            </p:txBody>
          </p:sp>
        </p:grp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FC395DB1-767C-4B86-B37E-F73FDF40D2A3}"/>
                </a:ext>
              </a:extLst>
            </p:cNvPr>
            <p:cNvSpPr txBox="1"/>
            <p:nvPr/>
          </p:nvSpPr>
          <p:spPr>
            <a:xfrm>
              <a:off x="5094752" y="1635706"/>
              <a:ext cx="3972761" cy="196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-   sdpf-kb3g.a53 interaction by A.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Poves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, 1p-1h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excitations</a:t>
              </a:r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GT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distribution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: low-energy feature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at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 6-7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MeV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: </a:t>
              </a: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f</a:t>
              </a:r>
              <a:r>
                <a:rPr lang="it-IT" baseline="-25000" dirty="0">
                  <a:latin typeface="Helvetica" panose="020B0604020202020204" pitchFamily="34" charset="0"/>
                  <a:cs typeface="Helvetica" panose="020B0604020202020204" pitchFamily="34" charset="0"/>
                </a:rPr>
                <a:t>5/2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 -&gt;</a:t>
              </a: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f</a:t>
              </a:r>
              <a:r>
                <a:rPr lang="it-IT" baseline="-25000" dirty="0">
                  <a:latin typeface="Helvetica" panose="020B0604020202020204" pitchFamily="34" charset="0"/>
                  <a:cs typeface="Helvetica" panose="020B0604020202020204" pitchFamily="34" charset="0"/>
                </a:rPr>
                <a:t>7/2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main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 component</a:t>
              </a:r>
            </a:p>
            <a:p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Small B(GT)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values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: N=34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closure</a:t>
              </a:r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739245C-498D-4088-A11B-E46FFA65F6A9}"/>
              </a:ext>
            </a:extLst>
          </p:cNvPr>
          <p:cNvSpPr txBox="1"/>
          <p:nvPr/>
        </p:nvSpPr>
        <p:spPr>
          <a:xfrm>
            <a:off x="6897284" y="4830307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53</a:t>
            </a:r>
            <a:r>
              <a:rPr lang="it-IT" sz="3200" b="1" dirty="0"/>
              <a:t>Ca</a:t>
            </a:r>
          </a:p>
        </p:txBody>
      </p:sp>
      <p:graphicFrame>
        <p:nvGraphicFramePr>
          <p:cNvPr id="26" name="Grafico 25">
            <a:extLst>
              <a:ext uri="{FF2B5EF4-FFF2-40B4-BE49-F238E27FC236}">
                <a16:creationId xmlns:a16="http://schemas.microsoft.com/office/drawing/2014/main" id="{E25DA92C-CACD-4C00-B32A-00F0EED894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318285"/>
              </p:ext>
            </p:extLst>
          </p:nvPr>
        </p:nvGraphicFramePr>
        <p:xfrm>
          <a:off x="6202635" y="4536509"/>
          <a:ext cx="3078088" cy="2110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Grafico 27">
            <a:extLst>
              <a:ext uri="{FF2B5EF4-FFF2-40B4-BE49-F238E27FC236}">
                <a16:creationId xmlns:a16="http://schemas.microsoft.com/office/drawing/2014/main" id="{E6B4C59B-9EB1-4AB0-84B3-C4EC64CBFE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6115782"/>
              </p:ext>
            </p:extLst>
          </p:nvPr>
        </p:nvGraphicFramePr>
        <p:xfrm>
          <a:off x="128350" y="3900587"/>
          <a:ext cx="3798083" cy="259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AF5EBFB-3B26-43E0-8644-82913BFD4D7B}"/>
              </a:ext>
            </a:extLst>
          </p:cNvPr>
          <p:cNvSpPr txBox="1"/>
          <p:nvPr/>
        </p:nvSpPr>
        <p:spPr>
          <a:xfrm>
            <a:off x="703113" y="4051161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53</a:t>
            </a:r>
            <a:r>
              <a:rPr lang="it-IT" sz="3200" b="1" dirty="0"/>
              <a:t>Ca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46DD8AA-EBBF-4C52-BCEE-6E5E2FF7F278}"/>
              </a:ext>
            </a:extLst>
          </p:cNvPr>
          <p:cNvSpPr txBox="1"/>
          <p:nvPr/>
        </p:nvSpPr>
        <p:spPr>
          <a:xfrm>
            <a:off x="703113" y="1512283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52</a:t>
            </a:r>
            <a:r>
              <a:rPr lang="it-IT" sz="3200" b="1" dirty="0"/>
              <a:t>Ca</a:t>
            </a:r>
          </a:p>
        </p:txBody>
      </p:sp>
      <p:graphicFrame>
        <p:nvGraphicFramePr>
          <p:cNvPr id="29" name="Grafico 28">
            <a:extLst>
              <a:ext uri="{FF2B5EF4-FFF2-40B4-BE49-F238E27FC236}">
                <a16:creationId xmlns:a16="http://schemas.microsoft.com/office/drawing/2014/main" id="{7B8E7823-5F49-4355-AEFE-D519009FBB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652714"/>
              </p:ext>
            </p:extLst>
          </p:nvPr>
        </p:nvGraphicFramePr>
        <p:xfrm>
          <a:off x="3374051" y="4437112"/>
          <a:ext cx="3214173" cy="2131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1620F57-374A-4F76-953A-9C5DE03E7CFA}"/>
              </a:ext>
            </a:extLst>
          </p:cNvPr>
          <p:cNvSpPr txBox="1"/>
          <p:nvPr/>
        </p:nvSpPr>
        <p:spPr>
          <a:xfrm>
            <a:off x="4168703" y="4771182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52</a:t>
            </a:r>
            <a:r>
              <a:rPr lang="it-IT" sz="3200" b="1" dirty="0"/>
              <a:t>Ca</a:t>
            </a:r>
          </a:p>
        </p:txBody>
      </p:sp>
      <p:graphicFrame>
        <p:nvGraphicFramePr>
          <p:cNvPr id="30" name="Grafico 29">
            <a:extLst>
              <a:ext uri="{FF2B5EF4-FFF2-40B4-BE49-F238E27FC236}">
                <a16:creationId xmlns:a16="http://schemas.microsoft.com/office/drawing/2014/main" id="{E29F4BBD-9FBB-41A2-8329-EA51C065CC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623087"/>
              </p:ext>
            </p:extLst>
          </p:nvPr>
        </p:nvGraphicFramePr>
        <p:xfrm>
          <a:off x="7246" y="1422881"/>
          <a:ext cx="391918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88186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55167E1A-1D54-4F4C-9C99-F3883319B6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" y="1296288"/>
            <a:ext cx="2997259" cy="217602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Comparison with theory</a:t>
            </a:r>
          </a:p>
        </p:txBody>
      </p:sp>
      <p:sp>
        <p:nvSpPr>
          <p:cNvPr id="9" name="ZoneTexte 5">
            <a:extLst>
              <a:ext uri="{FF2B5EF4-FFF2-40B4-BE49-F238E27FC236}">
                <a16:creationId xmlns:a16="http://schemas.microsoft.com/office/drawing/2014/main" id="{43764FE3-1A91-4F46-A772-FD7BD1AACCF5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0" name="ZoneTexte 4">
            <a:extLst>
              <a:ext uri="{FF2B5EF4-FFF2-40B4-BE49-F238E27FC236}">
                <a16:creationId xmlns:a16="http://schemas.microsoft.com/office/drawing/2014/main" id="{14729F0D-A71B-4DDD-9B8F-476518486CDF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11/15</a:t>
            </a: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007B79DE-3758-44E6-8122-D3642D6F2D68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BCADE349-3422-4CA7-85F1-5FF05B5D2E36}"/>
              </a:ext>
            </a:extLst>
          </p:cNvPr>
          <p:cNvGrpSpPr/>
          <p:nvPr/>
        </p:nvGrpSpPr>
        <p:grpSpPr>
          <a:xfrm>
            <a:off x="3951312" y="3802700"/>
            <a:ext cx="4650854" cy="2322491"/>
            <a:chOff x="6451001" y="1266335"/>
            <a:chExt cx="2616512" cy="3884088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DF82E2A0-01FF-41BF-AB8B-48D793676C0E}"/>
                </a:ext>
              </a:extLst>
            </p:cNvPr>
            <p:cNvGrpSpPr/>
            <p:nvPr/>
          </p:nvGrpSpPr>
          <p:grpSpPr>
            <a:xfrm>
              <a:off x="6451001" y="1266335"/>
              <a:ext cx="2616512" cy="3751018"/>
              <a:chOff x="6331371" y="1178946"/>
              <a:chExt cx="2586194" cy="4338283"/>
            </a:xfrm>
          </p:grpSpPr>
          <p:sp>
            <p:nvSpPr>
              <p:cNvPr id="13" name="Rectangle à coins arrondis 109">
                <a:extLst>
                  <a:ext uri="{FF2B5EF4-FFF2-40B4-BE49-F238E27FC236}">
                    <a16:creationId xmlns:a16="http://schemas.microsoft.com/office/drawing/2014/main" id="{C3E5C2ED-AAAB-411D-B083-5E42DE2B47D8}"/>
                  </a:ext>
                </a:extLst>
              </p:cNvPr>
              <p:cNvSpPr/>
              <p:nvPr/>
            </p:nvSpPr>
            <p:spPr>
              <a:xfrm>
                <a:off x="6331371" y="1178946"/>
                <a:ext cx="2586194" cy="4338283"/>
              </a:xfrm>
              <a:prstGeom prst="roundRect">
                <a:avLst>
                  <a:gd name="adj" fmla="val 5860"/>
                </a:avLst>
              </a:prstGeom>
              <a:solidFill>
                <a:srgbClr val="D8DAEC"/>
              </a:solid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" name="Arrondir un rectangle avec un coin du même côté 111">
                <a:extLst>
                  <a:ext uri="{FF2B5EF4-FFF2-40B4-BE49-F238E27FC236}">
                    <a16:creationId xmlns:a16="http://schemas.microsoft.com/office/drawing/2014/main" id="{54AB7F6B-3CC3-418E-8B19-87BCE14C9113}"/>
                  </a:ext>
                </a:extLst>
              </p:cNvPr>
              <p:cNvSpPr/>
              <p:nvPr/>
            </p:nvSpPr>
            <p:spPr>
              <a:xfrm>
                <a:off x="6331371" y="1178946"/>
                <a:ext cx="2586194" cy="770048"/>
              </a:xfrm>
              <a:prstGeom prst="round2SameRect">
                <a:avLst>
                  <a:gd name="adj1" fmla="val 23698"/>
                  <a:gd name="adj2" fmla="val 0"/>
                </a:avLst>
              </a:prstGeom>
              <a:solidFill>
                <a:srgbClr val="3810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err="1">
                    <a:latin typeface="Helvetica" pitchFamily="34" charset="0"/>
                  </a:rPr>
                  <a:t>Very</a:t>
                </a:r>
                <a:r>
                  <a:rPr lang="it-IT" dirty="0">
                    <a:latin typeface="Helvetica" pitchFamily="34" charset="0"/>
                  </a:rPr>
                  <a:t> </a:t>
                </a:r>
                <a:r>
                  <a:rPr lang="it-IT" dirty="0" err="1">
                    <a:latin typeface="Helvetica" pitchFamily="34" charset="0"/>
                  </a:rPr>
                  <a:t>quenched</a:t>
                </a:r>
                <a:r>
                  <a:rPr lang="it-IT" dirty="0">
                    <a:latin typeface="Helvetica" pitchFamily="34" charset="0"/>
                  </a:rPr>
                  <a:t> B(GT)</a:t>
                </a:r>
              </a:p>
            </p:txBody>
          </p:sp>
        </p:grp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FC395DB1-767C-4B86-B37E-F73FDF40D2A3}"/>
                </a:ext>
              </a:extLst>
            </p:cNvPr>
            <p:cNvSpPr txBox="1"/>
            <p:nvPr/>
          </p:nvSpPr>
          <p:spPr>
            <a:xfrm>
              <a:off x="6468926" y="2062106"/>
              <a:ext cx="2574579" cy="308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Large B(GT) quenching, </a:t>
              </a:r>
            </a:p>
            <a:p>
              <a:pPr marL="285750" indent="-285750">
                <a:buFontTx/>
                <a:buChar char="-"/>
              </a:pPr>
              <a:endParaRPr lang="it-IT" sz="16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GT </a:t>
              </a:r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f</a:t>
              </a:r>
              <a:r>
                <a:rPr lang="it-IT" sz="1600" baseline="-25000" dirty="0">
                  <a:latin typeface="Helvetica" panose="020B0604020202020204" pitchFamily="34" charset="0"/>
                  <a:cs typeface="Helvetica" panose="020B0604020202020204" pitchFamily="34" charset="0"/>
                </a:rPr>
                <a:t>5/2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-&gt;</a:t>
              </a:r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f</a:t>
              </a:r>
              <a:r>
                <a:rPr lang="it-IT" sz="1600" baseline="-25000" dirty="0">
                  <a:latin typeface="Helvetica" panose="020B0604020202020204" pitchFamily="34" charset="0"/>
                  <a:cs typeface="Helvetica" panose="020B0604020202020204" pitchFamily="34" charset="0"/>
                </a:rPr>
                <a:t>7/2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due to scattering </a:t>
              </a:r>
              <a:r>
                <a:rPr lang="it-IT" sz="16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across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N=34: </a:t>
              </a:r>
              <a:r>
                <a:rPr lang="it-IT" sz="1600" baseline="30000" dirty="0">
                  <a:latin typeface="Helvetica" panose="020B0604020202020204" pitchFamily="34" charset="0"/>
                  <a:cs typeface="Helvetica" panose="020B0604020202020204" pitchFamily="34" charset="0"/>
                </a:rPr>
                <a:t>53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K ~75% </a:t>
              </a:r>
              <a:r>
                <a:rPr lang="it-IT" sz="16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closed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N=34 core (85% in </a:t>
              </a:r>
              <a:r>
                <a:rPr lang="it-IT" sz="1600" baseline="30000" dirty="0">
                  <a:latin typeface="Helvetica" panose="020B0604020202020204" pitchFamily="34" charset="0"/>
                  <a:cs typeface="Helvetica" panose="020B0604020202020204" pitchFamily="34" charset="0"/>
                </a:rPr>
                <a:t>54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Ca). </a:t>
              </a:r>
              <a:r>
                <a:rPr lang="it-IT" sz="16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Maybe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small GT </a:t>
              </a:r>
              <a:r>
                <a:rPr lang="it-IT" sz="16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linked</a:t>
              </a:r>
              <a:r>
                <a:rPr lang="it-I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 with large </a:t>
              </a:r>
              <a:r>
                <a:rPr lang="it-IT" sz="1600" dirty="0" err="1">
                  <a:latin typeface="Helvetica" pitchFamily="34" charset="0"/>
                  <a:cs typeface="Helvetica" pitchFamily="34" charset="0"/>
                </a:rPr>
                <a:t>radii</a:t>
              </a:r>
              <a:r>
                <a:rPr lang="it-IT" sz="1600" dirty="0">
                  <a:latin typeface="Helvetica" pitchFamily="34" charset="0"/>
                  <a:cs typeface="Helvetica" pitchFamily="34" charset="0"/>
                </a:rPr>
                <a:t> ? </a:t>
              </a:r>
              <a:r>
                <a:rPr lang="it-IT" sz="1600" dirty="0" err="1">
                  <a:latin typeface="Helvetica" pitchFamily="34" charset="0"/>
                  <a:cs typeface="Helvetica" pitchFamily="34" charset="0"/>
                </a:rPr>
                <a:t>Neutron</a:t>
              </a:r>
              <a:r>
                <a:rPr lang="it-IT" sz="1600" dirty="0"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it-IT" sz="1600" dirty="0" err="1">
                  <a:latin typeface="Helvetica" pitchFamily="34" charset="0"/>
                  <a:cs typeface="Helvetica" pitchFamily="34" charset="0"/>
                </a:rPr>
                <a:t>sd</a:t>
              </a:r>
              <a:r>
                <a:rPr lang="it-IT" sz="1600" dirty="0">
                  <a:latin typeface="Helvetica" pitchFamily="34" charset="0"/>
                  <a:cs typeface="Helvetica" pitchFamily="34" charset="0"/>
                </a:rPr>
                <a:t> shells from </a:t>
              </a:r>
              <a:r>
                <a:rPr lang="it-IT" sz="1600" dirty="0" err="1">
                  <a:latin typeface="Helvetica" pitchFamily="34" charset="0"/>
                  <a:cs typeface="Helvetica" pitchFamily="34" charset="0"/>
                </a:rPr>
                <a:t>above</a:t>
              </a:r>
              <a:r>
                <a:rPr lang="it-IT" sz="1600" dirty="0">
                  <a:latin typeface="Helvetica" pitchFamily="34" charset="0"/>
                  <a:cs typeface="Helvetica" pitchFamily="34" charset="0"/>
                </a:rPr>
                <a:t> N=50 ?</a:t>
              </a:r>
            </a:p>
            <a:p>
              <a:pPr marL="285750" indent="-285750">
                <a:buFontTx/>
                <a:buChar char="-"/>
              </a:pPr>
              <a:endParaRPr lang="it-IT" dirty="0">
                <a:latin typeface="Helvetica" pitchFamily="34" charset="0"/>
                <a:cs typeface="Helvetica" pitchFamily="34" charset="0"/>
              </a:endParaRPr>
            </a:p>
          </p:txBody>
        </p:sp>
      </p:grp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B0DA5E0B-60D0-441C-AE87-0E24E4519119}"/>
              </a:ext>
            </a:extLst>
          </p:cNvPr>
          <p:cNvCxnSpPr/>
          <p:nvPr/>
        </p:nvCxnSpPr>
        <p:spPr>
          <a:xfrm>
            <a:off x="7092280" y="770730"/>
            <a:ext cx="5760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9A35D2F0-501E-4F42-9657-2BCD036927EE}"/>
              </a:ext>
            </a:extLst>
          </p:cNvPr>
          <p:cNvCxnSpPr/>
          <p:nvPr/>
        </p:nvCxnSpPr>
        <p:spPr>
          <a:xfrm>
            <a:off x="7092280" y="986754"/>
            <a:ext cx="5760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1284951-6817-42EE-8384-C4F626E60EAB}"/>
              </a:ext>
            </a:extLst>
          </p:cNvPr>
          <p:cNvSpPr txBox="1"/>
          <p:nvPr/>
        </p:nvSpPr>
        <p:spPr>
          <a:xfrm>
            <a:off x="7668344" y="57751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Theory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76BC4B1-7D72-4E8F-A0CB-F00A80DC6B38}"/>
              </a:ext>
            </a:extLst>
          </p:cNvPr>
          <p:cNvSpPr txBox="1"/>
          <p:nvPr/>
        </p:nvSpPr>
        <p:spPr>
          <a:xfrm>
            <a:off x="7668344" y="81524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Exp</a:t>
            </a:r>
            <a:r>
              <a:rPr lang="it-IT" dirty="0"/>
              <a:t>.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CFB3A33F-208E-4D70-BD4D-D28D018315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t="11888" r="8294" b="3801"/>
          <a:stretch/>
        </p:blipFill>
        <p:spPr>
          <a:xfrm>
            <a:off x="3004979" y="1296289"/>
            <a:ext cx="3044485" cy="2221603"/>
          </a:xfrm>
          <a:prstGeom prst="rect">
            <a:avLst/>
          </a:prstGeom>
        </p:spPr>
      </p:pic>
      <p:pic>
        <p:nvPicPr>
          <p:cNvPr id="15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E5D7FC3A-71CB-40EB-9074-4E1C38A5C62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t="11888" r="8293" b="5386"/>
          <a:stretch/>
        </p:blipFill>
        <p:spPr>
          <a:xfrm>
            <a:off x="5995752" y="1300882"/>
            <a:ext cx="3148247" cy="2176027"/>
          </a:xfrm>
          <a:prstGeom prst="rect">
            <a:avLst/>
          </a:prstGeom>
        </p:spPr>
      </p:pic>
      <p:pic>
        <p:nvPicPr>
          <p:cNvPr id="18" name="Immagine 17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500A7D7D-4EBF-4482-97CF-893294C1070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" t="11888" r="7811" b="3801"/>
          <a:stretch/>
        </p:blipFill>
        <p:spPr>
          <a:xfrm>
            <a:off x="62290" y="3723097"/>
            <a:ext cx="3161710" cy="22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8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14750" y="292183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expect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see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18949" y="2417851"/>
            <a:ext cx="658416" cy="209949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06718" y="3365220"/>
            <a:ext cx="65841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/>
          <p:cNvCxnSpPr/>
          <p:nvPr/>
        </p:nvCxnSpPr>
        <p:spPr>
          <a:xfrm>
            <a:off x="6006718" y="3365220"/>
            <a:ext cx="0" cy="11521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665134" y="3365220"/>
            <a:ext cx="0" cy="11521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006718" y="336522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006718" y="3031649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011535" y="33257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Z=20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7315715" y="2417851"/>
            <a:ext cx="0" cy="2099497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7979854" y="2417851"/>
            <a:ext cx="0" cy="2099497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7297345" y="2417851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7305959" y="2175437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272719" y="3036614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N=28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7300292" y="349752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7300292" y="3695044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N=20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549518" y="286116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fp</a:t>
            </a:r>
            <a:endParaRPr lang="en-US" i="1" dirty="0"/>
          </a:p>
        </p:txBody>
      </p:sp>
      <p:cxnSp>
        <p:nvCxnSpPr>
          <p:cNvPr id="27" name="Connecteur droit 26"/>
          <p:cNvCxnSpPr/>
          <p:nvPr/>
        </p:nvCxnSpPr>
        <p:spPr>
          <a:xfrm>
            <a:off x="7305959" y="300518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6353698" y="2968789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lipse 31"/>
          <p:cNvSpPr/>
          <p:nvPr/>
        </p:nvSpPr>
        <p:spPr>
          <a:xfrm>
            <a:off x="7385214" y="2926622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/>
          <p:cNvSpPr/>
          <p:nvPr/>
        </p:nvSpPr>
        <p:spPr>
          <a:xfrm>
            <a:off x="7544302" y="2926622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33"/>
          <p:cNvSpPr/>
          <p:nvPr/>
        </p:nvSpPr>
        <p:spPr>
          <a:xfrm>
            <a:off x="7662593" y="2934152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Connecteur droit 34"/>
          <p:cNvCxnSpPr/>
          <p:nvPr/>
        </p:nvCxnSpPr>
        <p:spPr>
          <a:xfrm>
            <a:off x="7318949" y="2807602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8026734" y="2568456"/>
            <a:ext cx="77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</a:t>
            </a:r>
            <a:r>
              <a:rPr lang="en-US" i="1" baseline="-25000" dirty="0"/>
              <a:t>1/2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8039478" y="1946095"/>
            <a:ext cx="77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</a:t>
            </a:r>
            <a:r>
              <a:rPr lang="en-US" i="1" baseline="-25000" dirty="0"/>
              <a:t>5/2</a:t>
            </a:r>
          </a:p>
        </p:txBody>
      </p:sp>
      <p:cxnSp>
        <p:nvCxnSpPr>
          <p:cNvPr id="39" name="Connecteur droit 38"/>
          <p:cNvCxnSpPr/>
          <p:nvPr/>
        </p:nvCxnSpPr>
        <p:spPr>
          <a:xfrm>
            <a:off x="6335926" y="2213092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7576368" y="1711531"/>
            <a:ext cx="0" cy="376353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7569365" y="2112577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lipse 46"/>
          <p:cNvSpPr/>
          <p:nvPr/>
        </p:nvSpPr>
        <p:spPr>
          <a:xfrm>
            <a:off x="7542188" y="3426048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ZoneTexte 47"/>
          <p:cNvSpPr txBox="1"/>
          <p:nvPr/>
        </p:nvSpPr>
        <p:spPr>
          <a:xfrm>
            <a:off x="8035568" y="3290404"/>
            <a:ext cx="47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</a:t>
            </a:r>
            <a:r>
              <a:rPr lang="en-US" i="1" baseline="-25000" dirty="0"/>
              <a:t>7/2</a:t>
            </a:r>
          </a:p>
        </p:txBody>
      </p:sp>
      <p:sp>
        <p:nvSpPr>
          <p:cNvPr id="49" name="Arc 48"/>
          <p:cNvSpPr/>
          <p:nvPr/>
        </p:nvSpPr>
        <p:spPr>
          <a:xfrm rot="20254521">
            <a:off x="6008802" y="2884573"/>
            <a:ext cx="1656184" cy="1313461"/>
          </a:xfrm>
          <a:prstGeom prst="arc">
            <a:avLst>
              <a:gd name="adj1" fmla="val 16200000"/>
              <a:gd name="adj2" fmla="val 20033098"/>
            </a:avLst>
          </a:prstGeom>
          <a:ln w="38100">
            <a:solidFill>
              <a:srgbClr val="FF000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Ellipse 49"/>
          <p:cNvSpPr/>
          <p:nvPr/>
        </p:nvSpPr>
        <p:spPr>
          <a:xfrm>
            <a:off x="7370212" y="3431729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lipse 50"/>
          <p:cNvSpPr/>
          <p:nvPr/>
        </p:nvSpPr>
        <p:spPr>
          <a:xfrm>
            <a:off x="7669063" y="3431730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Ellipse 51"/>
          <p:cNvSpPr/>
          <p:nvPr/>
        </p:nvSpPr>
        <p:spPr>
          <a:xfrm>
            <a:off x="7794020" y="3424167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llipse 52"/>
          <p:cNvSpPr/>
          <p:nvPr/>
        </p:nvSpPr>
        <p:spPr>
          <a:xfrm>
            <a:off x="7794019" y="2927493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Ellipse 53"/>
          <p:cNvSpPr/>
          <p:nvPr/>
        </p:nvSpPr>
        <p:spPr>
          <a:xfrm>
            <a:off x="7669464" y="2742469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ZoneTexte 54"/>
          <p:cNvSpPr txBox="1"/>
          <p:nvPr/>
        </p:nvSpPr>
        <p:spPr>
          <a:xfrm>
            <a:off x="5509502" y="3571952"/>
            <a:ext cx="47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sd</a:t>
            </a:r>
            <a:endParaRPr lang="en-US" i="1" baseline="-25000" dirty="0"/>
          </a:p>
        </p:txBody>
      </p:sp>
      <p:cxnSp>
        <p:nvCxnSpPr>
          <p:cNvPr id="56" name="Connecteur droit 55"/>
          <p:cNvCxnSpPr/>
          <p:nvPr/>
        </p:nvCxnSpPr>
        <p:spPr>
          <a:xfrm>
            <a:off x="6006717" y="3726659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6062297" y="3652734"/>
            <a:ext cx="103855" cy="125719"/>
          </a:xfrm>
          <a:prstGeom prst="ellipse">
            <a:avLst/>
          </a:prstGeom>
          <a:noFill/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lipse 57"/>
          <p:cNvSpPr/>
          <p:nvPr/>
        </p:nvSpPr>
        <p:spPr>
          <a:xfrm>
            <a:off x="6208711" y="3659736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lipse 58"/>
          <p:cNvSpPr/>
          <p:nvPr/>
        </p:nvSpPr>
        <p:spPr>
          <a:xfrm>
            <a:off x="6354813" y="3663797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lipse 59"/>
          <p:cNvSpPr/>
          <p:nvPr/>
        </p:nvSpPr>
        <p:spPr>
          <a:xfrm>
            <a:off x="6530932" y="3663798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 rot="20254521">
            <a:off x="6233305" y="3049134"/>
            <a:ext cx="1344852" cy="1575757"/>
          </a:xfrm>
          <a:prstGeom prst="arc">
            <a:avLst>
              <a:gd name="adj1" fmla="val 16486031"/>
              <a:gd name="adj2" fmla="val 20033098"/>
            </a:avLst>
          </a:prstGeom>
          <a:ln w="38100">
            <a:solidFill>
              <a:srgbClr val="92D05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ZoneTexte 61"/>
          <p:cNvSpPr txBox="1"/>
          <p:nvPr/>
        </p:nvSpPr>
        <p:spPr>
          <a:xfrm>
            <a:off x="6665134" y="2362113"/>
            <a:ext cx="5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GT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6675186" y="3221280"/>
            <a:ext cx="5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GT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5629862" y="4915638"/>
                <a:ext cx="206441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latin typeface="Cambria Math"/>
                          <a:ea typeface="Calibri"/>
                          <a:cs typeface="Times New Roman"/>
                        </a:rPr>
                        <m:t>GT</m:t>
                      </m:r>
                      <m:r>
                        <a:rPr lang="it-IT" b="0" i="1" smtClean="0">
                          <a:latin typeface="Cambria Math"/>
                          <a:ea typeface="Calibri"/>
                          <a:cs typeface="Times New Roman"/>
                        </a:rPr>
                        <m:t>: </m:t>
                      </m:r>
                      <m:r>
                        <a:rPr lang="en-US" i="1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 smtClean="0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862" y="4915638"/>
                <a:ext cx="2064411" cy="394210"/>
              </a:xfrm>
              <a:prstGeom prst="rect">
                <a:avLst/>
              </a:prstGeom>
              <a:blipFill rotWithShape="1">
                <a:blip r:embed="rId2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6029072" y="5281412"/>
                <a:ext cx="1647054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072" y="5281412"/>
                <a:ext cx="1647054" cy="394210"/>
              </a:xfrm>
              <a:prstGeom prst="rect">
                <a:avLst/>
              </a:prstGeom>
              <a:blipFill rotWithShape="1"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Accolade fermante 65"/>
          <p:cNvSpPr/>
          <p:nvPr/>
        </p:nvSpPr>
        <p:spPr>
          <a:xfrm>
            <a:off x="7542188" y="4940586"/>
            <a:ext cx="374912" cy="75100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ZoneTexte 66"/>
          <p:cNvSpPr txBox="1"/>
          <p:nvPr/>
        </p:nvSpPr>
        <p:spPr>
          <a:xfrm>
            <a:off x="7888931" y="5029291"/>
            <a:ext cx="64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48</a:t>
            </a:r>
            <a:r>
              <a:rPr lang="en-US" dirty="0"/>
              <a:t>Ca</a:t>
            </a:r>
          </a:p>
          <a:p>
            <a:pPr algn="ctr"/>
            <a:r>
              <a:rPr lang="en-US" dirty="0"/>
              <a:t>core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5983602" y="5891011"/>
                <a:ext cx="163769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  <m:r>
                        <a:rPr lang="en-US" i="1" smtClean="0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7/2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7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602" y="5891011"/>
                <a:ext cx="1637691" cy="394210"/>
              </a:xfrm>
              <a:prstGeom prst="rect">
                <a:avLst/>
              </a:prstGeom>
              <a:blipFill rotWithShape="1"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ZoneTexte 68"/>
          <p:cNvSpPr txBox="1"/>
          <p:nvPr/>
        </p:nvSpPr>
        <p:spPr>
          <a:xfrm>
            <a:off x="7922879" y="5828021"/>
            <a:ext cx="64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40</a:t>
            </a:r>
            <a:r>
              <a:rPr lang="en-US" dirty="0"/>
              <a:t>Ca</a:t>
            </a:r>
          </a:p>
          <a:p>
            <a:pPr algn="ctr"/>
            <a:r>
              <a:rPr lang="en-US" dirty="0"/>
              <a:t>core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8035568" y="2820514"/>
            <a:ext cx="552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</a:t>
            </a:r>
            <a:r>
              <a:rPr lang="en-US" i="1" baseline="-25000" dirty="0"/>
              <a:t>3/2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7272719" y="2417851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N=34</a:t>
            </a:r>
          </a:p>
        </p:txBody>
      </p:sp>
      <p:sp>
        <p:nvSpPr>
          <p:cNvPr id="74" name="Ellipse 73"/>
          <p:cNvSpPr/>
          <p:nvPr/>
        </p:nvSpPr>
        <p:spPr>
          <a:xfrm>
            <a:off x="7470250" y="2742469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Arc 74"/>
          <p:cNvSpPr/>
          <p:nvPr/>
        </p:nvSpPr>
        <p:spPr>
          <a:xfrm rot="20254521">
            <a:off x="6024507" y="2749216"/>
            <a:ext cx="1656184" cy="1313461"/>
          </a:xfrm>
          <a:prstGeom prst="arc">
            <a:avLst>
              <a:gd name="adj1" fmla="val 14675026"/>
              <a:gd name="adj2" fmla="val 20033098"/>
            </a:avLst>
          </a:prstGeom>
          <a:ln w="38100">
            <a:solidFill>
              <a:srgbClr val="FF000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46552" y="1315377"/>
            <a:ext cx="2816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/>
              <a:t>54</a:t>
            </a:r>
            <a:r>
              <a:rPr lang="it-IT" b="1" dirty="0"/>
              <a:t>K </a:t>
            </a:r>
            <a:r>
              <a:rPr lang="el-GR" b="1" dirty="0">
                <a:latin typeface="Arial"/>
                <a:cs typeface="Arial"/>
              </a:rPr>
              <a:t>β</a:t>
            </a:r>
            <a:r>
              <a:rPr lang="it-IT" b="1" dirty="0">
                <a:latin typeface="Arial"/>
                <a:cs typeface="Arial"/>
              </a:rPr>
              <a:t>(GT) </a:t>
            </a:r>
            <a:r>
              <a:rPr lang="it-IT" b="1" dirty="0"/>
              <a:t>decay to </a:t>
            </a:r>
            <a:r>
              <a:rPr lang="it-IT" b="1" baseline="30000" dirty="0"/>
              <a:t>54</a:t>
            </a:r>
            <a:r>
              <a:rPr lang="it-IT" b="1" dirty="0"/>
              <a:t>Ca</a:t>
            </a:r>
            <a:endParaRPr lang="en-US" b="1" dirty="0"/>
          </a:p>
        </p:txBody>
      </p:sp>
      <p:sp>
        <p:nvSpPr>
          <p:cNvPr id="71" name="ZoneTexte 4">
            <a:extLst>
              <a:ext uri="{FF2B5EF4-FFF2-40B4-BE49-F238E27FC236}">
                <a16:creationId xmlns:a16="http://schemas.microsoft.com/office/drawing/2014/main" id="{75FD1253-D5AE-419A-A1B6-047A90C53D5E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12/15</a:t>
            </a:r>
          </a:p>
        </p:txBody>
      </p:sp>
      <p:sp>
        <p:nvSpPr>
          <p:cNvPr id="72" name="ZoneTexte 5">
            <a:extLst>
              <a:ext uri="{FF2B5EF4-FFF2-40B4-BE49-F238E27FC236}">
                <a16:creationId xmlns:a16="http://schemas.microsoft.com/office/drawing/2014/main" id="{F0000B95-E6F2-4C0A-903C-3AD9A992AC11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77" name="ZoneTexte 5">
            <a:extLst>
              <a:ext uri="{FF2B5EF4-FFF2-40B4-BE49-F238E27FC236}">
                <a16:creationId xmlns:a16="http://schemas.microsoft.com/office/drawing/2014/main" id="{F67BB3D9-86D7-4334-960F-15009971DCC4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54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78" name="Rectangle à coins arrondis 14">
            <a:extLst>
              <a:ext uri="{FF2B5EF4-FFF2-40B4-BE49-F238E27FC236}">
                <a16:creationId xmlns:a16="http://schemas.microsoft.com/office/drawing/2014/main" id="{77091D14-789D-427D-8374-CBDB748BEFA5}"/>
              </a:ext>
            </a:extLst>
          </p:cNvPr>
          <p:cNvSpPr/>
          <p:nvPr/>
        </p:nvSpPr>
        <p:spPr>
          <a:xfrm>
            <a:off x="198660" y="1264658"/>
            <a:ext cx="5012412" cy="2788214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Calculations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with the SDPF interaction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predict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a 2</a:t>
            </a:r>
            <a:r>
              <a:rPr lang="it-IT" baseline="30000" dirty="0">
                <a:solidFill>
                  <a:srgbClr val="000000"/>
                </a:solidFill>
                <a:ea typeface="MS PGothic" pitchFamily="34" charset="-128"/>
              </a:rPr>
              <a:t>-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ground state for </a:t>
            </a:r>
            <a:r>
              <a:rPr lang="it-IT" baseline="30000" dirty="0">
                <a:solidFill>
                  <a:srgbClr val="000000"/>
                </a:solidFill>
                <a:ea typeface="MS PGothic" pitchFamily="34" charset="-128"/>
              </a:rPr>
              <a:t>54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K (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also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from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systematics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)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Shell-model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calculations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also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predict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a strong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population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of  3</a:t>
            </a:r>
            <a:r>
              <a:rPr lang="it-IT" baseline="30000" dirty="0">
                <a:solidFill>
                  <a:srgbClr val="000000"/>
                </a:solidFill>
                <a:ea typeface="MS PGothic" pitchFamily="34" charset="-128"/>
              </a:rPr>
              <a:t>-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states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above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the S</a:t>
            </a:r>
            <a:r>
              <a:rPr lang="it-IT" baseline="-25000" dirty="0">
                <a:solidFill>
                  <a:srgbClr val="000000"/>
                </a:solidFill>
                <a:ea typeface="MS PGothic" pitchFamily="34" charset="-128"/>
              </a:rPr>
              <a:t>n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=4.4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MeV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it-IT" baseline="-25000" dirty="0">
              <a:solidFill>
                <a:srgbClr val="000000"/>
              </a:solidFill>
              <a:ea typeface="MS PGothic" pitchFamily="34" charset="-128"/>
            </a:endParaRP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After GT: </a:t>
            </a:r>
            <a:r>
              <a:rPr lang="it-IT" dirty="0" err="1">
                <a:solidFill>
                  <a:srgbClr val="000000"/>
                </a:solidFill>
                <a:ea typeface="MS PGothic" pitchFamily="34" charset="-128"/>
              </a:rPr>
              <a:t>holes</a:t>
            </a:r>
            <a:r>
              <a:rPr lang="it-IT" dirty="0">
                <a:solidFill>
                  <a:srgbClr val="000000"/>
                </a:solidFill>
                <a:ea typeface="MS PGothic" pitchFamily="34" charset="-128"/>
              </a:rPr>
              <a:t> in </a:t>
            </a:r>
            <a:r>
              <a:rPr lang="it-IT" dirty="0">
                <a:solidFill>
                  <a:schemeClr val="tx1"/>
                </a:solidFill>
              </a:rPr>
              <a:t>f</a:t>
            </a:r>
            <a:r>
              <a:rPr lang="it-IT" baseline="-25000" dirty="0">
                <a:solidFill>
                  <a:schemeClr val="tx1"/>
                </a:solidFill>
              </a:rPr>
              <a:t>7/2</a:t>
            </a:r>
            <a:r>
              <a:rPr lang="it-IT" dirty="0">
                <a:solidFill>
                  <a:schemeClr val="tx1"/>
                </a:solidFill>
              </a:rPr>
              <a:t>, p</a:t>
            </a:r>
            <a:r>
              <a:rPr lang="it-IT" baseline="-25000" dirty="0">
                <a:solidFill>
                  <a:schemeClr val="tx1"/>
                </a:solidFill>
              </a:rPr>
              <a:t>3/2</a:t>
            </a:r>
            <a:r>
              <a:rPr lang="it-IT" dirty="0">
                <a:solidFill>
                  <a:schemeClr val="tx1"/>
                </a:solidFill>
              </a:rPr>
              <a:t>, p</a:t>
            </a:r>
            <a:r>
              <a:rPr lang="it-IT" baseline="-25000" dirty="0">
                <a:solidFill>
                  <a:schemeClr val="tx1"/>
                </a:solidFill>
              </a:rPr>
              <a:t>1/2 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 err="1">
                <a:solidFill>
                  <a:schemeClr val="tx1"/>
                </a:solidFill>
              </a:rPr>
              <a:t>neutrons</a:t>
            </a:r>
            <a:r>
              <a:rPr lang="it-IT" dirty="0">
                <a:solidFill>
                  <a:schemeClr val="tx1"/>
                </a:solidFill>
              </a:rPr>
              <a:t> in f</a:t>
            </a:r>
            <a:r>
              <a:rPr lang="it-IT" baseline="-25000" dirty="0">
                <a:solidFill>
                  <a:schemeClr val="tx1"/>
                </a:solidFill>
              </a:rPr>
              <a:t>5/2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5EBE429-9D36-4678-89C3-1ADD3D16180A}"/>
              </a:ext>
            </a:extLst>
          </p:cNvPr>
          <p:cNvSpPr/>
          <p:nvPr/>
        </p:nvSpPr>
        <p:spPr>
          <a:xfrm>
            <a:off x="395952" y="50317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dirty="0"/>
              <a:t>In the n-</a:t>
            </a:r>
            <a:r>
              <a:rPr lang="it-IT" dirty="0" err="1"/>
              <a:t>emission</a:t>
            </a:r>
            <a:r>
              <a:rPr lang="it-IT" dirty="0"/>
              <a:t> </a:t>
            </a:r>
            <a:r>
              <a:rPr lang="it-IT" dirty="0" err="1"/>
              <a:t>daughter</a:t>
            </a:r>
            <a:r>
              <a:rPr lang="it-IT" dirty="0"/>
              <a:t> </a:t>
            </a:r>
            <a:r>
              <a:rPr lang="it-IT" baseline="30000" dirty="0"/>
              <a:t>53</a:t>
            </a:r>
            <a:r>
              <a:rPr lang="it-IT" dirty="0"/>
              <a:t>Ca,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</a:t>
            </a:r>
            <a:r>
              <a:rPr lang="it-IT" dirty="0" err="1"/>
              <a:t>populated</a:t>
            </a:r>
            <a:r>
              <a:rPr lang="it-IT" dirty="0"/>
              <a:t> ?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fragmentation</a:t>
            </a:r>
            <a:r>
              <a:rPr lang="it-IT" dirty="0"/>
              <a:t> ? -&gt; </a:t>
            </a:r>
            <a:r>
              <a:rPr lang="it-IT" dirty="0" err="1"/>
              <a:t>observing</a:t>
            </a:r>
            <a:r>
              <a:rPr lang="it-IT" dirty="0"/>
              <a:t> 10-20 % </a:t>
            </a:r>
            <a:r>
              <a:rPr lang="it-IT" dirty="0" err="1"/>
              <a:t>branches</a:t>
            </a:r>
            <a:r>
              <a:rPr lang="it-IT" dirty="0"/>
              <a:t>  </a:t>
            </a:r>
          </a:p>
        </p:txBody>
      </p:sp>
      <p:sp>
        <p:nvSpPr>
          <p:cNvPr id="80" name="Arc 74">
            <a:extLst>
              <a:ext uri="{FF2B5EF4-FFF2-40B4-BE49-F238E27FC236}">
                <a16:creationId xmlns:a16="http://schemas.microsoft.com/office/drawing/2014/main" id="{B6A723CC-0EA8-4782-9462-2133E6F0A1F5}"/>
              </a:ext>
            </a:extLst>
          </p:cNvPr>
          <p:cNvSpPr/>
          <p:nvPr/>
        </p:nvSpPr>
        <p:spPr>
          <a:xfrm rot="20254521">
            <a:off x="6349858" y="1954195"/>
            <a:ext cx="1546391" cy="1711831"/>
          </a:xfrm>
          <a:prstGeom prst="arc">
            <a:avLst>
              <a:gd name="adj1" fmla="val 11733219"/>
              <a:gd name="adj2" fmla="val 19226294"/>
            </a:avLst>
          </a:prstGeom>
          <a:ln w="38100">
            <a:solidFill>
              <a:srgbClr val="FF000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89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369065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expect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fr-FR" altLang="en-US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see</a:t>
            </a:r>
            <a:r>
              <a:rPr lang="fr-FR" alt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au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566645"/>
                  </p:ext>
                </p:extLst>
              </p:nvPr>
            </p:nvGraphicFramePr>
            <p:xfrm>
              <a:off x="107504" y="3270234"/>
              <a:ext cx="4924794" cy="11462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87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36641">
                    <a:tc>
                      <a:txBody>
                        <a:bodyPr/>
                        <a:lstStyle/>
                        <a:p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𝟕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/>
                                  </a:rPr>
                                  <m:t>𝝅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𝟕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/>
                                  </a:rPr>
                                  <m:t>𝝅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𝟏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/>
                                  </a:rPr>
                                  <m:t>𝝅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  <m:t>𝟏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𝟓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/>
                                  </a:rPr>
                                  <m:t>𝝅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  <m:t>𝟓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9874">
                    <a:tc>
                      <a:txBody>
                        <a:bodyPr/>
                        <a:lstStyle/>
                        <a:p>
                          <a:r>
                            <a:rPr lang="it-IT" sz="1400" baseline="30000" dirty="0"/>
                            <a:t>54</a:t>
                          </a:r>
                          <a:r>
                            <a:rPr lang="it-IT" sz="1400" dirty="0"/>
                            <a:t>Ca after GT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6.7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3.4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1.6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2.2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0.004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au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566645"/>
                  </p:ext>
                </p:extLst>
              </p:nvPr>
            </p:nvGraphicFramePr>
            <p:xfrm>
              <a:off x="107504" y="3270234"/>
              <a:ext cx="4924794" cy="11462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87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8495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56387">
                    <a:tc>
                      <a:txBody>
                        <a:bodyPr/>
                        <a:lstStyle/>
                        <a:p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40741" t="-1087" r="-362222" b="-107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1863" t="-1087" r="-203727" b="-107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087" r="-102469" b="-107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1087" r="-2469" b="-1076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9874">
                    <a:tc>
                      <a:txBody>
                        <a:bodyPr/>
                        <a:lstStyle/>
                        <a:p>
                          <a:r>
                            <a:rPr lang="it-IT" sz="1400" baseline="30000" dirty="0"/>
                            <a:t>54</a:t>
                          </a:r>
                          <a:r>
                            <a:rPr lang="it-IT" sz="1400" dirty="0"/>
                            <a:t>Ca after GT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6.7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3.4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1.6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/>
                            <a:t>2.2</a:t>
                          </a:r>
                        </a:p>
                        <a:p>
                          <a:pPr algn="ctr"/>
                          <a:r>
                            <a:rPr lang="it-IT" sz="1400" b="1" dirty="0"/>
                            <a:t>0.004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ZoneTexte 4">
            <a:extLst>
              <a:ext uri="{FF2B5EF4-FFF2-40B4-BE49-F238E27FC236}">
                <a16:creationId xmlns:a16="http://schemas.microsoft.com/office/drawing/2014/main" id="{F1C4B4F6-362F-4B96-A2CB-B1AABA32F7A8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13/15</a:t>
            </a:r>
          </a:p>
        </p:txBody>
      </p:sp>
      <p:sp>
        <p:nvSpPr>
          <p:cNvPr id="18" name="ZoneTexte 5">
            <a:extLst>
              <a:ext uri="{FF2B5EF4-FFF2-40B4-BE49-F238E27FC236}">
                <a16:creationId xmlns:a16="http://schemas.microsoft.com/office/drawing/2014/main" id="{AE38AA50-31D7-4FB5-874B-9212902A91F5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9" name="ZoneTexte 5">
            <a:extLst>
              <a:ext uri="{FF2B5EF4-FFF2-40B4-BE49-F238E27FC236}">
                <a16:creationId xmlns:a16="http://schemas.microsoft.com/office/drawing/2014/main" id="{2E7048C0-7130-4952-9D6A-1F5CE1ADD02C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54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9246" y="1087870"/>
            <a:ext cx="415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/>
              <a:t>49-54</a:t>
            </a:r>
            <a:r>
              <a:rPr lang="it-IT" b="1" dirty="0"/>
              <a:t>K </a:t>
            </a:r>
            <a:r>
              <a:rPr lang="el-GR" b="1" dirty="0">
                <a:latin typeface="Arial"/>
                <a:cs typeface="Arial"/>
              </a:rPr>
              <a:t>β</a:t>
            </a:r>
            <a:r>
              <a:rPr lang="it-IT" b="1" dirty="0">
                <a:latin typeface="Arial"/>
                <a:cs typeface="Arial"/>
              </a:rPr>
              <a:t>(GT) </a:t>
            </a:r>
            <a:r>
              <a:rPr lang="it-IT" b="1" dirty="0"/>
              <a:t>decay to </a:t>
            </a:r>
            <a:r>
              <a:rPr lang="it-IT" b="1" baseline="30000" dirty="0"/>
              <a:t>49-54</a:t>
            </a:r>
            <a:r>
              <a:rPr lang="it-IT" b="1" dirty="0"/>
              <a:t>Ca with GXPF1A</a:t>
            </a:r>
            <a:endParaRPr lang="en-US" b="1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BA6C5085-76BC-4561-BE7E-511BD6268ECB}"/>
              </a:ext>
            </a:extLst>
          </p:cNvPr>
          <p:cNvGrpSpPr/>
          <p:nvPr/>
        </p:nvGrpSpPr>
        <p:grpSpPr>
          <a:xfrm>
            <a:off x="5168675" y="1432861"/>
            <a:ext cx="2934276" cy="3551516"/>
            <a:chOff x="5168675" y="1432861"/>
            <a:chExt cx="2934276" cy="3551516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4F776B4E-0B7C-4A55-91A1-50D691D51E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49" t="20132" r="27154" b="28632"/>
            <a:stretch/>
          </p:blipFill>
          <p:spPr>
            <a:xfrm>
              <a:off x="5168675" y="1432861"/>
              <a:ext cx="2934276" cy="3327825"/>
            </a:xfrm>
            <a:prstGeom prst="rect">
              <a:avLst/>
            </a:prstGeom>
          </p:spPr>
        </p:pic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68F52659-C0FD-4C20-B8EB-394EAF2CA3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49" t="78308" r="27154" b="16532"/>
            <a:stretch/>
          </p:blipFill>
          <p:spPr>
            <a:xfrm>
              <a:off x="5227660" y="4696344"/>
              <a:ext cx="2860335" cy="288033"/>
            </a:xfrm>
            <a:prstGeom prst="rect">
              <a:avLst/>
            </a:prstGeom>
          </p:spPr>
        </p:pic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43C74AA2-4570-4D5B-A53A-5FA03A05DE04}"/>
                </a:ext>
              </a:extLst>
            </p:cNvPr>
            <p:cNvSpPr/>
            <p:nvPr/>
          </p:nvSpPr>
          <p:spPr>
            <a:xfrm>
              <a:off x="5651654" y="1510359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49</a:t>
              </a:r>
              <a:r>
                <a:rPr lang="it-IT" b="1" dirty="0"/>
                <a:t>K</a:t>
              </a:r>
              <a:endParaRPr lang="it-IT" dirty="0"/>
            </a:p>
          </p:txBody>
        </p:sp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9C04A58E-E83C-4962-91E5-D7170EFDA8FA}"/>
                </a:ext>
              </a:extLst>
            </p:cNvPr>
            <p:cNvSpPr/>
            <p:nvPr/>
          </p:nvSpPr>
          <p:spPr>
            <a:xfrm>
              <a:off x="5630103" y="2064335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50</a:t>
              </a:r>
              <a:r>
                <a:rPr lang="it-IT" b="1" dirty="0"/>
                <a:t>K</a:t>
              </a:r>
              <a:endParaRPr lang="it-IT" dirty="0"/>
            </a:p>
          </p:txBody>
        </p:sp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28CBFBB2-0B58-45DB-84BE-3E60D8C4CCBD}"/>
                </a:ext>
              </a:extLst>
            </p:cNvPr>
            <p:cNvSpPr/>
            <p:nvPr/>
          </p:nvSpPr>
          <p:spPr>
            <a:xfrm>
              <a:off x="5630103" y="2586067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51</a:t>
              </a:r>
              <a:r>
                <a:rPr lang="it-IT" b="1" dirty="0"/>
                <a:t>K</a:t>
              </a:r>
              <a:endParaRPr lang="it-IT" dirty="0"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BE63BE74-756E-481E-A04A-0320D17CA648}"/>
                </a:ext>
              </a:extLst>
            </p:cNvPr>
            <p:cNvSpPr/>
            <p:nvPr/>
          </p:nvSpPr>
          <p:spPr>
            <a:xfrm>
              <a:off x="5611919" y="3095231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52</a:t>
              </a:r>
              <a:r>
                <a:rPr lang="it-IT" b="1" dirty="0"/>
                <a:t>K</a:t>
              </a:r>
              <a:endParaRPr lang="it-IT" dirty="0"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9BF1E7C8-7BAA-482C-A375-D7BB02A132A2}"/>
                </a:ext>
              </a:extLst>
            </p:cNvPr>
            <p:cNvSpPr/>
            <p:nvPr/>
          </p:nvSpPr>
          <p:spPr>
            <a:xfrm>
              <a:off x="5642329" y="3616276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53</a:t>
              </a:r>
              <a:r>
                <a:rPr lang="it-IT" b="1" dirty="0"/>
                <a:t>K</a:t>
              </a:r>
              <a:endParaRPr lang="it-IT" dirty="0"/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A0B2D4A1-A7B7-428F-888C-F8D1C2BDC33F}"/>
                </a:ext>
              </a:extLst>
            </p:cNvPr>
            <p:cNvSpPr/>
            <p:nvPr/>
          </p:nvSpPr>
          <p:spPr>
            <a:xfrm>
              <a:off x="5660160" y="4156310"/>
              <a:ext cx="468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baseline="30000" dirty="0"/>
                <a:t>54</a:t>
              </a:r>
              <a:r>
                <a:rPr lang="it-IT" b="1" dirty="0"/>
                <a:t>K</a:t>
              </a:r>
              <a:endParaRPr lang="it-IT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à coins arrondis 14">
                <a:extLst>
                  <a:ext uri="{FF2B5EF4-FFF2-40B4-BE49-F238E27FC236}">
                    <a16:creationId xmlns:a16="http://schemas.microsoft.com/office/drawing/2014/main" id="{11544C0E-5E41-48C3-8DF5-03F8A0693F00}"/>
                  </a:ext>
                </a:extLst>
              </p:cNvPr>
              <p:cNvSpPr/>
              <p:nvPr/>
            </p:nvSpPr>
            <p:spPr>
              <a:xfrm>
                <a:off x="158373" y="1728927"/>
                <a:ext cx="4840745" cy="1347846"/>
              </a:xfrm>
              <a:prstGeom prst="roundRect">
                <a:avLst>
                  <a:gd name="adj" fmla="val 5860"/>
                </a:avLst>
              </a:prstGeom>
              <a:solidFill>
                <a:srgbClr val="D8DAEC"/>
              </a:solid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fontAlgn="base">
                  <a:spcBef>
                    <a:spcPct val="5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/>
                </a:pPr>
                <a:endParaRPr lang="it-IT" sz="160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 fontAlgn="base">
                  <a:spcBef>
                    <a:spcPct val="5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Large-scale shell-model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calculations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in the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sdpf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space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with Antoine: intense 3</a:t>
                </a:r>
                <a:r>
                  <a:rPr lang="it-IT" sz="1600" baseline="300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- </a:t>
                </a:r>
              </a:p>
              <a:p>
                <a:pPr marL="285750" indent="-285750" fontAlgn="base">
                  <a:spcBef>
                    <a:spcPct val="5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Strong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Times New Roman"/>
                      </a:rPr>
                      <m:t>𝝊</m:t>
                    </m:r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/>
                          </a:rPr>
                          <m:t>𝒇</m:t>
                        </m:r>
                      </m:e>
                      <m:sub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𝟓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  <a:latin typeface="Adobe Devanagari" panose="02040503050201020203" pitchFamily="18" charset="0"/>
                    <a:cs typeface="Adobe Devanagari" panose="02040503050201020203" pitchFamily="18" charset="0"/>
                  </a:rPr>
                  <a:t> -&gt;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𝝅</m:t>
                    </m:r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𝒇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  <m:t>𝟕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  <a:latin typeface="Adobe Devanagari" panose="02040503050201020203" pitchFamily="18" charset="0"/>
                    <a:cs typeface="Adobe Devanagari" panose="02040503050201020203" pitchFamily="18" charset="0"/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GT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transition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at</a:t>
                </a:r>
                <a:r>
                  <a:rPr lang="it-IT" sz="16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5-6 </a:t>
                </a:r>
                <a:r>
                  <a:rPr lang="it-IT" sz="1600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MeV</a:t>
                </a:r>
                <a:endParaRPr lang="it-IT" sz="1600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it-IT" sz="1600" baseline="30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8" name="Rectangle à coins arrondis 14">
                <a:extLst>
                  <a:ext uri="{FF2B5EF4-FFF2-40B4-BE49-F238E27FC236}">
                    <a16:creationId xmlns:a16="http://schemas.microsoft.com/office/drawing/2014/main" id="{11544C0E-5E41-48C3-8DF5-03F8A0693F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3" y="1728927"/>
                <a:ext cx="4840745" cy="1347846"/>
              </a:xfrm>
              <a:prstGeom prst="roundRect">
                <a:avLst>
                  <a:gd name="adj" fmla="val 586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ndir un rectangle avec un coin du même côté 16">
            <a:extLst>
              <a:ext uri="{FF2B5EF4-FFF2-40B4-BE49-F238E27FC236}">
                <a16:creationId xmlns:a16="http://schemas.microsoft.com/office/drawing/2014/main" id="{F5C8BF4F-D772-47AB-8D3D-58F3557E3AE6}"/>
              </a:ext>
            </a:extLst>
          </p:cNvPr>
          <p:cNvSpPr/>
          <p:nvPr/>
        </p:nvSpPr>
        <p:spPr>
          <a:xfrm>
            <a:off x="158373" y="1447606"/>
            <a:ext cx="4840745" cy="36737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Helvetica" pitchFamily="34" charset="0"/>
              </a:rPr>
              <a:t>Shell-model </a:t>
            </a:r>
            <a:r>
              <a:rPr lang="it-IT" dirty="0" err="1">
                <a:latin typeface="Helvetica" pitchFamily="34" charset="0"/>
              </a:rPr>
              <a:t>predictions</a:t>
            </a:r>
            <a:endParaRPr lang="it-IT" dirty="0">
              <a:latin typeface="Helvetica" pitchFamily="34" charset="0"/>
            </a:endParaRPr>
          </a:p>
        </p:txBody>
      </p:sp>
      <p:sp>
        <p:nvSpPr>
          <p:cNvPr id="22" name="Rectangle à coins arrondis 14">
            <a:extLst>
              <a:ext uri="{FF2B5EF4-FFF2-40B4-BE49-F238E27FC236}">
                <a16:creationId xmlns:a16="http://schemas.microsoft.com/office/drawing/2014/main" id="{5D3607BD-5580-4DDE-8E9A-B2A93B92CF20}"/>
              </a:ext>
            </a:extLst>
          </p:cNvPr>
          <p:cNvSpPr/>
          <p:nvPr/>
        </p:nvSpPr>
        <p:spPr>
          <a:xfrm>
            <a:off x="256462" y="5064480"/>
            <a:ext cx="8645567" cy="1228590"/>
          </a:xfrm>
          <a:prstGeom prst="roundRect">
            <a:avLst>
              <a:gd name="adj" fmla="val 32219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  <a:defRPr/>
            </a:pPr>
            <a:r>
              <a:rPr lang="it-IT" sz="16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  <a:r>
              <a:rPr lang="it-IT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From </a:t>
            </a:r>
            <a:r>
              <a:rPr lang="it-IT" sz="1400" baseline="30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54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 </a:t>
            </a:r>
            <a:r>
              <a:rPr lang="el-GR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γ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ray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spectroscopy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more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detailed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scheme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comparison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with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different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3-body models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From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neutron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spectroscopy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 GT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distribution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</a:t>
            </a:r>
            <a:r>
              <a:rPr lang="it-IT" sz="1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 probe of N=34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it-IT" sz="1600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3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0" y="355399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sz="4000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fr-FR" altLang="en-US" sz="4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altLang="en-US" sz="4000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</a:t>
            </a:r>
            <a:r>
              <a:rPr lang="fr-FR" altLang="en-US" sz="4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have </a:t>
            </a:r>
            <a:r>
              <a:rPr lang="fr-FR" altLang="en-US" sz="4000" dirty="0" err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observed</a:t>
            </a:r>
            <a:r>
              <a:rPr lang="fr-FR" altLang="en-US" sz="4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fr-FR" altLang="en-US" sz="4000" baseline="30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54</a:t>
            </a:r>
            <a:r>
              <a:rPr lang="fr-FR" altLang="en-US" sz="4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 -&gt; </a:t>
            </a:r>
            <a:r>
              <a:rPr lang="fr-FR" altLang="en-US" sz="4000" baseline="30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54,53</a:t>
            </a:r>
            <a:r>
              <a:rPr lang="fr-FR" altLang="en-US" sz="40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</a:t>
            </a:r>
          </a:p>
        </p:txBody>
      </p:sp>
      <p:pic>
        <p:nvPicPr>
          <p:cNvPr id="3" name="Picture 3" descr="C:\Users\gottardo\Desktop\POSTDOCLNL\LOI_n\54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03" y="1320741"/>
            <a:ext cx="5132085" cy="289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936356" y="1336108"/>
            <a:ext cx="23559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ZoneTexte 6"/>
          <p:cNvSpPr txBox="1"/>
          <p:nvPr/>
        </p:nvSpPr>
        <p:spPr>
          <a:xfrm>
            <a:off x="799343" y="1360078"/>
            <a:ext cx="2271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γ </a:t>
            </a:r>
            <a:r>
              <a:rPr lang="it-IT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it-IT" sz="2000" b="1" dirty="0">
                <a:solidFill>
                  <a:srgbClr val="FF0000"/>
                </a:solidFill>
              </a:rPr>
              <a:t>IDS – VANDLE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597106" y="105961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Q-value 20 MeV 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44805" y="174383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 hour run !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00" r="2416" b="247"/>
          <a:stretch/>
        </p:blipFill>
        <p:spPr bwMode="auto">
          <a:xfrm>
            <a:off x="3071155" y="1360636"/>
            <a:ext cx="3306742" cy="190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68766" y="2345645"/>
            <a:ext cx="1739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/>
              <a:t>54</a:t>
            </a:r>
            <a:r>
              <a:rPr lang="it-IT" b="1" dirty="0"/>
              <a:t>K </a:t>
            </a:r>
            <a:r>
              <a:rPr lang="el-GR" b="1" dirty="0">
                <a:latin typeface="Arial"/>
                <a:cs typeface="Arial"/>
              </a:rPr>
              <a:t>β</a:t>
            </a:r>
            <a:r>
              <a:rPr lang="it-IT" b="1" dirty="0">
                <a:latin typeface="Arial"/>
                <a:cs typeface="Arial"/>
              </a:rPr>
              <a:t>(n) </a:t>
            </a:r>
            <a:r>
              <a:rPr lang="it-IT" b="1" dirty="0"/>
              <a:t>decay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431168" y="5203998"/>
            <a:ext cx="423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aseline="30000" dirty="0"/>
              <a:t>54</a:t>
            </a:r>
            <a:r>
              <a:rPr lang="it-IT" dirty="0"/>
              <a:t>K: N=35 isotope. One neutron in f</a:t>
            </a:r>
            <a:r>
              <a:rPr lang="it-IT" baseline="-25000" dirty="0"/>
              <a:t>5/2 </a:t>
            </a:r>
            <a:r>
              <a:rPr lang="it-IT" dirty="0"/>
              <a:t> ?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553617" y="5531063"/>
            <a:ext cx="835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Paring f</a:t>
            </a:r>
            <a:r>
              <a:rPr lang="it-IT" baseline="-25000" dirty="0"/>
              <a:t>5/2 </a:t>
            </a:r>
            <a:r>
              <a:rPr lang="it-IT" dirty="0"/>
              <a:t>= 1.2 MeV; Pairing p</a:t>
            </a:r>
            <a:r>
              <a:rPr lang="it-IT" baseline="-25000" dirty="0"/>
              <a:t>1/2 </a:t>
            </a:r>
            <a:r>
              <a:rPr lang="it-IT" dirty="0"/>
              <a:t>= 0.2 MeV : strong pair scattering across N=34</a:t>
            </a:r>
            <a:endParaRPr lang="en-US" dirty="0"/>
          </a:p>
        </p:txBody>
      </p:sp>
      <p:sp>
        <p:nvSpPr>
          <p:cNvPr id="17" name="ZoneTexte 16"/>
          <p:cNvSpPr txBox="1"/>
          <p:nvPr/>
        </p:nvSpPr>
        <p:spPr>
          <a:xfrm>
            <a:off x="3662787" y="1520774"/>
            <a:ext cx="136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53Ca @ RIKEN</a:t>
            </a:r>
            <a:endParaRPr lang="en-US" sz="1200" dirty="0"/>
          </a:p>
        </p:txBody>
      </p:sp>
      <p:pic>
        <p:nvPicPr>
          <p:cNvPr id="18" name="Picture 2" descr="C:\Users\gottardo\Desktop\POSTDOCLNL\LOI_n\tensor_54C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6"/>
          <a:stretch/>
        </p:blipFill>
        <p:spPr bwMode="auto">
          <a:xfrm>
            <a:off x="6516216" y="1416407"/>
            <a:ext cx="2483768" cy="203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gottardo\Desktop\POSTDOCLNL\LOI_n\Pagine da 1-s2.0-0370269383911358-mai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69" y="3318143"/>
            <a:ext cx="2047025" cy="97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tangolo 5"/>
          <p:cNvSpPr/>
          <p:nvPr/>
        </p:nvSpPr>
        <p:spPr>
          <a:xfrm>
            <a:off x="7105894" y="3486729"/>
            <a:ext cx="17921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M. Langevin et al., </a:t>
            </a:r>
            <a:r>
              <a:rPr lang="it-IT" sz="1400" dirty="0"/>
              <a:t>PLB </a:t>
            </a:r>
            <a:r>
              <a:rPr lang="en-US" sz="1400" dirty="0"/>
              <a:t>130, 251 (1983)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85735" y="3452248"/>
            <a:ext cx="12201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/>
              <a:t>T</a:t>
            </a:r>
            <a:r>
              <a:rPr lang="it-IT" sz="1200" b="1" baseline="-25000" dirty="0"/>
              <a:t>½</a:t>
            </a:r>
            <a:r>
              <a:rPr lang="it-IT" sz="1200" b="1" dirty="0"/>
              <a:t>= 10(5) ms</a:t>
            </a:r>
            <a:endParaRPr lang="it-IT" sz="1200" dirty="0"/>
          </a:p>
        </p:txBody>
      </p:sp>
      <p:sp>
        <p:nvSpPr>
          <p:cNvPr id="23" name="ZoneTexte 4">
            <a:extLst>
              <a:ext uri="{FF2B5EF4-FFF2-40B4-BE49-F238E27FC236}">
                <a16:creationId xmlns:a16="http://schemas.microsoft.com/office/drawing/2014/main" id="{C73F8860-7CA0-4D72-84B2-D1CB9A194115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14/15</a:t>
            </a:r>
          </a:p>
        </p:txBody>
      </p:sp>
      <p:sp>
        <p:nvSpPr>
          <p:cNvPr id="24" name="ZoneTexte 5">
            <a:extLst>
              <a:ext uri="{FF2B5EF4-FFF2-40B4-BE49-F238E27FC236}">
                <a16:creationId xmlns:a16="http://schemas.microsoft.com/office/drawing/2014/main" id="{D1BE22E6-43F3-4244-9767-55275226DD0E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à coins arrondis 14">
                <a:extLst>
                  <a:ext uri="{FF2B5EF4-FFF2-40B4-BE49-F238E27FC236}">
                    <a16:creationId xmlns:a16="http://schemas.microsoft.com/office/drawing/2014/main" id="{BF296EB0-CCBC-475D-86E4-C56EF8EE5597}"/>
                  </a:ext>
                </a:extLst>
              </p:cNvPr>
              <p:cNvSpPr/>
              <p:nvPr/>
            </p:nvSpPr>
            <p:spPr>
              <a:xfrm>
                <a:off x="323528" y="4444301"/>
                <a:ext cx="8136904" cy="653846"/>
              </a:xfrm>
              <a:prstGeom prst="roundRect">
                <a:avLst>
                  <a:gd name="adj" fmla="val 50000"/>
                </a:avLst>
              </a:prstGeom>
              <a:solidFill>
                <a:srgbClr val="D8DAEC"/>
              </a:solid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Only one </a:t>
                </a:r>
                <a:r>
                  <a:rPr lang="el-GR" sz="1600" dirty="0">
                    <a:solidFill>
                      <a:srgbClr val="000000"/>
                    </a:solidFill>
                    <a:ea typeface="MS PGothic" pitchFamily="34" charset="-128"/>
                  </a:rPr>
                  <a:t>γ</a:t>
                </a: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 ray observed: likely it is the 5/2</a:t>
                </a:r>
                <a:r>
                  <a:rPr lang="it-IT" sz="1600" baseline="30000" dirty="0">
                    <a:solidFill>
                      <a:srgbClr val="000000"/>
                    </a:solidFill>
                    <a:ea typeface="MS PGothic" pitchFamily="34" charset="-128"/>
                  </a:rPr>
                  <a:t>-</a:t>
                </a: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 state already seen at RIKEN</a:t>
                </a:r>
              </a:p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KB3G_POV interaction in </a:t>
                </a:r>
                <a:r>
                  <a:rPr lang="it-IT" sz="1600" baseline="30000" dirty="0">
                    <a:solidFill>
                      <a:srgbClr val="000000"/>
                    </a:solidFill>
                    <a:ea typeface="MS PGothic" pitchFamily="34" charset="-128"/>
                  </a:rPr>
                  <a:t>53</a:t>
                </a: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Ca: 5/2</a:t>
                </a:r>
                <a:r>
                  <a:rPr lang="it-IT" sz="1600" baseline="30000" dirty="0">
                    <a:solidFill>
                      <a:srgbClr val="000000"/>
                    </a:solidFill>
                    <a:ea typeface="MS PGothic" pitchFamily="34" charset="-128"/>
                  </a:rPr>
                  <a:t>-</a:t>
                </a: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  <a:ea typeface="MS PGothic" pitchFamily="34" charset="-128"/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  <a:ea typeface="MS PGothic" pitchFamily="34" charset="-128"/>
                  </a:rPr>
                  <a:t> 86% </a:t>
                </a:r>
                <a14:m>
                  <m:oMath xmlns:m="http://schemas.openxmlformats.org/officeDocument/2006/math">
                    <m:r>
                      <a:rPr lang="it-IT" sz="1600" smtClean="0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Times New Roman"/>
                      </a:rPr>
                      <m:t>(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Times New Roman"/>
                      </a:rPr>
                      <m:t>𝜐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/2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Calibri"/>
                    <a:cs typeface="Times New Roman"/>
                  </a:rPr>
                  <a:t>)</a:t>
                </a:r>
                <a:r>
                  <a:rPr lang="en-US" sz="1600" baseline="30000" dirty="0">
                    <a:solidFill>
                      <a:schemeClr val="tx1"/>
                    </a:solidFill>
                    <a:ea typeface="Calibri"/>
                    <a:cs typeface="Times New Roman"/>
                  </a:rPr>
                  <a:t>0</a:t>
                </a:r>
                <a:r>
                  <a:rPr lang="en-US" sz="1600" dirty="0">
                    <a:solidFill>
                      <a:schemeClr val="tx1"/>
                    </a:solidFill>
                    <a:ea typeface="Calibri"/>
                    <a:cs typeface="Times New Roman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Times New Roman"/>
                      </a:rPr>
                      <m:t>𝜐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/>
                          </a:rPr>
                          <m:t>𝑓</m:t>
                        </m:r>
                      </m:e>
                      <m:sub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5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/2</m:t>
                        </m:r>
                      </m:sub>
                    </m:sSub>
                    <m:r>
                      <a:rPr lang="it-IT" sz="1600" i="1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Times New Roman"/>
                      </a:rPr>
                      <m:t>)</m:t>
                    </m:r>
                  </m:oMath>
                </a14:m>
                <a:r>
                  <a:rPr lang="it-IT" sz="1600" baseline="30000" dirty="0">
                    <a:solidFill>
                      <a:schemeClr val="tx1"/>
                    </a:solidFill>
                    <a:ea typeface="MS PGothic" pitchFamily="34" charset="-128"/>
                  </a:rPr>
                  <a:t>1</a:t>
                </a:r>
                <a:endParaRPr lang="it-IT" sz="1600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angle à coins arrondis 14">
                <a:extLst>
                  <a:ext uri="{FF2B5EF4-FFF2-40B4-BE49-F238E27FC236}">
                    <a16:creationId xmlns:a16="http://schemas.microsoft.com/office/drawing/2014/main" id="{BF296EB0-CCBC-475D-86E4-C56EF8EE55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444301"/>
                <a:ext cx="8136904" cy="653846"/>
              </a:xfrm>
              <a:prstGeom prst="roundRect">
                <a:avLst>
                  <a:gd name="adj" fmla="val 50000"/>
                </a:avLst>
              </a:prstGeom>
              <a:blipFill>
                <a:blip r:embed="rId6"/>
                <a:stretch>
                  <a:fillRect t="-5556"/>
                </a:stretch>
              </a:blipFill>
              <a:ln>
                <a:noFill/>
              </a:ln>
              <a:effectLst>
                <a:outerShdw blurRad="50800" dist="38100" dir="4800000" sx="101000" sy="101000" algn="tl" rotWithShape="0">
                  <a:prstClr val="black">
                    <a:alpha val="38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704110B1-AD59-460B-97D9-943FCC6D052F}"/>
              </a:ext>
            </a:extLst>
          </p:cNvPr>
          <p:cNvSpPr/>
          <p:nvPr/>
        </p:nvSpPr>
        <p:spPr>
          <a:xfrm>
            <a:off x="277017" y="5963979"/>
            <a:ext cx="4459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baseline="30000" dirty="0"/>
              <a:t>54</a:t>
            </a:r>
            <a:r>
              <a:rPr lang="it-IT" dirty="0"/>
              <a:t>K 2</a:t>
            </a:r>
            <a:r>
              <a:rPr lang="it-IT" baseline="30000" dirty="0"/>
              <a:t>-</a:t>
            </a:r>
            <a:r>
              <a:rPr lang="it-IT" dirty="0"/>
              <a:t> </a:t>
            </a:r>
            <a:r>
              <a:rPr lang="it-IT" dirty="0" err="1"/>
              <a:t>gs</a:t>
            </a:r>
            <a:r>
              <a:rPr lang="it-IT" dirty="0"/>
              <a:t> (GXPF1A-BR): &lt;f</a:t>
            </a:r>
            <a:r>
              <a:rPr lang="it-IT" baseline="-25000" dirty="0"/>
              <a:t>5/2</a:t>
            </a:r>
            <a:r>
              <a:rPr lang="it-IT" dirty="0"/>
              <a:t>&gt; = 3; &lt;p</a:t>
            </a:r>
            <a:r>
              <a:rPr lang="it-IT" baseline="-25000" dirty="0"/>
              <a:t>1/2</a:t>
            </a:r>
            <a:r>
              <a:rPr lang="it-IT" dirty="0"/>
              <a:t>&gt; = 0.8  </a:t>
            </a:r>
            <a:endParaRPr lang="it-IT" dirty="0">
              <a:cs typeface="Arial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D280FC65-EC9B-4F4E-996A-C8DD73EC7783}"/>
              </a:ext>
            </a:extLst>
          </p:cNvPr>
          <p:cNvSpPr/>
          <p:nvPr/>
        </p:nvSpPr>
        <p:spPr>
          <a:xfrm>
            <a:off x="4605174" y="5963979"/>
            <a:ext cx="4567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baseline="30000" dirty="0"/>
              <a:t>54</a:t>
            </a:r>
            <a:r>
              <a:rPr lang="it-IT" dirty="0"/>
              <a:t>K 2</a:t>
            </a:r>
            <a:r>
              <a:rPr lang="it-IT" baseline="30000" dirty="0"/>
              <a:t>-</a:t>
            </a:r>
            <a:r>
              <a:rPr lang="it-IT" dirty="0"/>
              <a:t> </a:t>
            </a:r>
            <a:r>
              <a:rPr lang="it-IT" dirty="0" err="1"/>
              <a:t>gs</a:t>
            </a:r>
            <a:r>
              <a:rPr lang="it-IT" dirty="0"/>
              <a:t> (KB32_POV): &lt;f</a:t>
            </a:r>
            <a:r>
              <a:rPr lang="it-IT" baseline="-25000" dirty="0"/>
              <a:t>5/2</a:t>
            </a:r>
            <a:r>
              <a:rPr lang="it-IT" dirty="0"/>
              <a:t>&gt; = 1.4; &lt;p</a:t>
            </a:r>
            <a:r>
              <a:rPr lang="it-IT" baseline="-25000" dirty="0"/>
              <a:t>1/2</a:t>
            </a:r>
            <a:r>
              <a:rPr lang="it-IT" dirty="0"/>
              <a:t>&gt; = 1.8  </a:t>
            </a:r>
            <a:endParaRPr lang="it-IT" dirty="0">
              <a:cs typeface="Arial" charset="0"/>
            </a:endParaRPr>
          </a:p>
        </p:txBody>
      </p:sp>
      <p:sp>
        <p:nvSpPr>
          <p:cNvPr id="27" name="ZoneTexte 5">
            <a:extLst>
              <a:ext uri="{FF2B5EF4-FFF2-40B4-BE49-F238E27FC236}">
                <a16:creationId xmlns:a16="http://schemas.microsoft.com/office/drawing/2014/main" id="{78AC7F8B-1796-4924-87B7-370D7133F375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54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404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6">
            <a:extLst>
              <a:ext uri="{FF2B5EF4-FFF2-40B4-BE49-F238E27FC236}">
                <a16:creationId xmlns:a16="http://schemas.microsoft.com/office/drawing/2014/main" id="{0B012F9F-5AA2-4E6C-ACDC-2A7BEA4870A2}"/>
              </a:ext>
            </a:extLst>
          </p:cNvPr>
          <p:cNvSpPr/>
          <p:nvPr/>
        </p:nvSpPr>
        <p:spPr>
          <a:xfrm>
            <a:off x="222762" y="1404226"/>
            <a:ext cx="8712968" cy="3626113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Arrondir un rectangle avec un coin du même côté 8">
            <a:extLst>
              <a:ext uri="{FF2B5EF4-FFF2-40B4-BE49-F238E27FC236}">
                <a16:creationId xmlns:a16="http://schemas.microsoft.com/office/drawing/2014/main" id="{52A1C9B8-1ECC-4DD3-815D-C4DB375554A0}"/>
              </a:ext>
            </a:extLst>
          </p:cNvPr>
          <p:cNvSpPr/>
          <p:nvPr/>
        </p:nvSpPr>
        <p:spPr>
          <a:xfrm>
            <a:off x="222762" y="1141907"/>
            <a:ext cx="8712968" cy="58237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Helvetica" pitchFamily="34" charset="0"/>
                <a:cs typeface="Helvetica" pitchFamily="34" charset="0"/>
              </a:rPr>
              <a:t>In total, 15 shifts (five days) were assigned</a:t>
            </a:r>
          </a:p>
        </p:txBody>
      </p:sp>
      <p:sp>
        <p:nvSpPr>
          <p:cNvPr id="10" name="ZoneTexte 1">
            <a:extLst>
              <a:ext uri="{FF2B5EF4-FFF2-40B4-BE49-F238E27FC236}">
                <a16:creationId xmlns:a16="http://schemas.microsoft.com/office/drawing/2014/main" id="{7F112821-57B6-47EB-A3F1-5B6CF4AED654}"/>
              </a:ext>
            </a:extLst>
          </p:cNvPr>
          <p:cNvSpPr txBox="1"/>
          <p:nvPr/>
        </p:nvSpPr>
        <p:spPr>
          <a:xfrm>
            <a:off x="222762" y="1433096"/>
            <a:ext cx="87129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>
              <a:latin typeface="Helvetica" pitchFamily="34" charset="0"/>
              <a:cs typeface="Helvetica" pitchFamily="34" charset="0"/>
            </a:endParaRPr>
          </a:p>
          <a:p>
            <a:r>
              <a:rPr lang="it-IT" sz="1200" dirty="0">
                <a:latin typeface="Helvetica" pitchFamily="34" charset="0"/>
                <a:cs typeface="Helvetica" pitchFamily="34" charset="0"/>
              </a:rPr>
              <a:t>   </a:t>
            </a:r>
            <a:endParaRPr lang="it-IT" sz="14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600" b="1" baseline="30000" dirty="0">
                <a:latin typeface="Helvetica" pitchFamily="34" charset="0"/>
                <a:cs typeface="Helvetica" pitchFamily="34" charset="0"/>
              </a:rPr>
              <a:t>54</a:t>
            </a:r>
            <a:r>
              <a:rPr lang="en-US" sz="1600" b="1" dirty="0">
                <a:latin typeface="Helvetica" pitchFamily="34" charset="0"/>
                <a:cs typeface="Helvetica" pitchFamily="34" charset="0"/>
              </a:rPr>
              <a:t>K rate 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(realistic, based on previous result plus some target improvements): </a:t>
            </a:r>
            <a:r>
              <a:rPr lang="en-US" sz="1600" b="1" dirty="0">
                <a:latin typeface="Helvetica" pitchFamily="34" charset="0"/>
                <a:cs typeface="Helvetica" pitchFamily="34" charset="0"/>
              </a:rPr>
              <a:t>0.5 </a:t>
            </a:r>
            <a:r>
              <a:rPr lang="en-US" sz="1600" b="1" dirty="0" err="1">
                <a:latin typeface="Helvetica" pitchFamily="34" charset="0"/>
                <a:cs typeface="Helvetica" pitchFamily="34" charset="0"/>
              </a:rPr>
              <a:t>pps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, (possible to improve with target optimized for fast release ?):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sz="16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600" dirty="0">
                <a:latin typeface="Helvetica" pitchFamily="34" charset="0"/>
                <a:cs typeface="Helvetica" pitchFamily="34" charset="0"/>
              </a:rPr>
              <a:t> - 8% neutron efficiency, 90% β efficiency, 2 % γ efficiency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sz="16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600" dirty="0">
                <a:latin typeface="Helvetica" pitchFamily="34" charset="0"/>
                <a:cs typeface="Helvetica" pitchFamily="34" charset="0"/>
              </a:rPr>
              <a:t> - 60-90 % neutron emission: around </a:t>
            </a:r>
            <a:r>
              <a:rPr lang="en-US" sz="1600" b="1" dirty="0">
                <a:latin typeface="Helvetica" pitchFamily="34" charset="0"/>
                <a:cs typeface="Helvetica" pitchFamily="34" charset="0"/>
              </a:rPr>
              <a:t>10</a:t>
            </a:r>
            <a:r>
              <a:rPr lang="en-US" sz="1600" b="1" baseline="30000" dirty="0">
                <a:latin typeface="Helvetica" pitchFamily="34" charset="0"/>
                <a:cs typeface="Helvetica" pitchFamily="34" charset="0"/>
              </a:rPr>
              <a:t>4</a:t>
            </a:r>
            <a:r>
              <a:rPr lang="en-US" sz="1600" b="1" dirty="0">
                <a:latin typeface="Helvetica" pitchFamily="34" charset="0"/>
                <a:cs typeface="Helvetica" pitchFamily="34" charset="0"/>
              </a:rPr>
              <a:t> neutrons detected in 5 days 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(assigned by INTC)</a:t>
            </a:r>
          </a:p>
          <a:p>
            <a:endParaRPr lang="en-US" sz="16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600" dirty="0">
                <a:latin typeface="Helvetica" pitchFamily="34" charset="0"/>
                <a:cs typeface="Helvetica" pitchFamily="34" charset="0"/>
              </a:rPr>
              <a:t> - 10% feeding to excited </a:t>
            </a:r>
            <a:r>
              <a:rPr lang="en-US" sz="1600" baseline="30000" dirty="0">
                <a:latin typeface="Helvetica" pitchFamily="34" charset="0"/>
                <a:cs typeface="Helvetica" pitchFamily="34" charset="0"/>
              </a:rPr>
              <a:t>54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Ca states: around 150 γ rays from </a:t>
            </a:r>
            <a:r>
              <a:rPr lang="en-US" sz="1600" baseline="30000" dirty="0">
                <a:latin typeface="Helvetica" pitchFamily="34" charset="0"/>
                <a:cs typeface="Helvetica" pitchFamily="34" charset="0"/>
              </a:rPr>
              <a:t>54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Ca in 5 days; mainly 2</a:t>
            </a:r>
            <a:r>
              <a:rPr lang="en-US" sz="1600" baseline="30000" dirty="0">
                <a:latin typeface="Helvetica" pitchFamily="34" charset="0"/>
                <a:cs typeface="Helvetica" pitchFamily="34" charset="0"/>
              </a:rPr>
              <a:t>+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 and 3</a:t>
            </a:r>
            <a:r>
              <a:rPr lang="en-US" sz="1600" baseline="30000" dirty="0">
                <a:latin typeface="Helvetica" pitchFamily="34" charset="0"/>
                <a:cs typeface="Helvetica" pitchFamily="34" charset="0"/>
              </a:rPr>
              <a:t>-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, likely also 4</a:t>
            </a:r>
            <a:r>
              <a:rPr lang="en-US" sz="1600" baseline="30000" dirty="0">
                <a:latin typeface="Helvetica" pitchFamily="34" charset="0"/>
                <a:cs typeface="Helvetica" pitchFamily="34" charset="0"/>
              </a:rPr>
              <a:t>+</a:t>
            </a:r>
            <a:r>
              <a:rPr lang="en-US" sz="1600" dirty="0">
                <a:latin typeface="Helvetica" pitchFamily="34" charset="0"/>
                <a:cs typeface="Helvetica" pitchFamily="34" charset="0"/>
              </a:rPr>
              <a:t> states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sz="16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600" dirty="0">
                <a:latin typeface="Helvetica" pitchFamily="34" charset="0"/>
                <a:cs typeface="Helvetica" pitchFamily="34" charset="0"/>
              </a:rPr>
              <a:t> - Lifetime from neutrons and gammas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sz="1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7D955439-000A-425A-9C8F-154148E14156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18FEAE67-BBD4-4723-B9BC-14338D7F8D61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15/15</a:t>
            </a:r>
          </a:p>
        </p:txBody>
      </p:sp>
      <p:sp>
        <p:nvSpPr>
          <p:cNvPr id="13" name="ZoneTexte 5">
            <a:extLst>
              <a:ext uri="{FF2B5EF4-FFF2-40B4-BE49-F238E27FC236}">
                <a16:creationId xmlns:a16="http://schemas.microsoft.com/office/drawing/2014/main" id="{474D7A4C-446D-412F-B6D1-2E6B0C05FC14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4E12A16-B98E-41B7-B999-8B91DDB83A8B}"/>
              </a:ext>
            </a:extLst>
          </p:cNvPr>
          <p:cNvSpPr/>
          <p:nvPr/>
        </p:nvSpPr>
        <p:spPr>
          <a:xfrm>
            <a:off x="2483768" y="5374037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 fast extraction needed for </a:t>
            </a:r>
            <a:r>
              <a:rPr lang="en-US" baseline="30000" dirty="0"/>
              <a:t>54</a:t>
            </a:r>
            <a:r>
              <a:rPr lang="en-US" dirty="0"/>
              <a:t>K (10ms half life). With nano-UCX this can be feasible but not guaranteed, fluctuations are possible.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8671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52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 results: </a:t>
            </a:r>
            <a:r>
              <a:rPr lang="el-GR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it-IT" sz="32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it-IT" sz="3200" dirty="0" err="1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ray</a:t>
            </a:r>
            <a:r>
              <a:rPr lang="it-IT" sz="32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3200" dirty="0" err="1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spectroscopy</a:t>
            </a:r>
            <a:endParaRPr lang="en-US" sz="32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5" descr="C:\Users\gottardo\Desktop\POSTDOCLNL\LOI_n\Pagine da PhysRevC.74.014313_52K.png">
            <a:extLst>
              <a:ext uri="{FF2B5EF4-FFF2-40B4-BE49-F238E27FC236}">
                <a16:creationId xmlns:a16="http://schemas.microsoft.com/office/drawing/2014/main" id="{6928F516-313D-47C4-82B8-9D290F607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97" r="60973" b="-1"/>
          <a:stretch/>
        </p:blipFill>
        <p:spPr bwMode="auto">
          <a:xfrm>
            <a:off x="6106428" y="2193193"/>
            <a:ext cx="1779864" cy="300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gottardo\Desktop\POSTDOCLNL\LOI_n\Pagine da PhysRevC.74.014313_52K.png">
            <a:extLst>
              <a:ext uri="{FF2B5EF4-FFF2-40B4-BE49-F238E27FC236}">
                <a16:creationId xmlns:a16="http://schemas.microsoft.com/office/drawing/2014/main" id="{81F50438-D71D-411C-8A3F-8B25143549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97" b="90232"/>
          <a:stretch/>
        </p:blipFill>
        <p:spPr bwMode="auto">
          <a:xfrm>
            <a:off x="6106427" y="1223636"/>
            <a:ext cx="2907212" cy="9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gottardo\Desktop\POSTDOCLNL\LOI_n\Pagine da PhysRevC.74.014313_52K.png">
            <a:extLst>
              <a:ext uri="{FF2B5EF4-FFF2-40B4-BE49-F238E27FC236}">
                <a16:creationId xmlns:a16="http://schemas.microsoft.com/office/drawing/2014/main" id="{9C6D780B-3D94-4ECC-9FAD-CD96197389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9" t="44958" r="30975" b="22466"/>
          <a:stretch/>
        </p:blipFill>
        <p:spPr bwMode="auto">
          <a:xfrm>
            <a:off x="7854318" y="2116886"/>
            <a:ext cx="1289682" cy="282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90E3E034-42E6-41CD-AFF8-FD4514341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8" r="3914" b="74185"/>
          <a:stretch/>
        </p:blipFill>
        <p:spPr bwMode="auto">
          <a:xfrm>
            <a:off x="7803135" y="5123555"/>
            <a:ext cx="114672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 12">
            <a:extLst>
              <a:ext uri="{FF2B5EF4-FFF2-40B4-BE49-F238E27FC236}">
                <a16:creationId xmlns:a16="http://schemas.microsoft.com/office/drawing/2014/main" id="{4387227B-8094-41F7-A13C-47A4DB9F8D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7"/>
          <a:stretch/>
        </p:blipFill>
        <p:spPr>
          <a:xfrm>
            <a:off x="550984" y="2193193"/>
            <a:ext cx="5400601" cy="3085786"/>
          </a:xfrm>
          <a:prstGeom prst="rect">
            <a:avLst/>
          </a:prstGeom>
        </p:spPr>
      </p:pic>
      <p:sp>
        <p:nvSpPr>
          <p:cNvPr id="13" name="ZoneTexte 13">
            <a:extLst>
              <a:ext uri="{FF2B5EF4-FFF2-40B4-BE49-F238E27FC236}">
                <a16:creationId xmlns:a16="http://schemas.microsoft.com/office/drawing/2014/main" id="{3A59D0DA-851E-4943-8ACB-B23FAD8026C3}"/>
              </a:ext>
            </a:extLst>
          </p:cNvPr>
          <p:cNvSpPr txBox="1"/>
          <p:nvPr/>
        </p:nvSpPr>
        <p:spPr>
          <a:xfrm>
            <a:off x="3930764" y="2258026"/>
            <a:ext cx="2020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γ</a:t>
            </a:r>
            <a:r>
              <a:rPr lang="it-IT" sz="2000" b="1" dirty="0">
                <a:solidFill>
                  <a:srgbClr val="FF0000"/>
                </a:solidFill>
              </a:rPr>
              <a:t> IDS- VANDLE</a:t>
            </a:r>
          </a:p>
        </p:txBody>
      </p:sp>
      <p:sp>
        <p:nvSpPr>
          <p:cNvPr id="14" name="ZoneTexte 14">
            <a:extLst>
              <a:ext uri="{FF2B5EF4-FFF2-40B4-BE49-F238E27FC236}">
                <a16:creationId xmlns:a16="http://schemas.microsoft.com/office/drawing/2014/main" id="{2138A239-D1A7-419E-B025-1597ED09CD78}"/>
              </a:ext>
            </a:extLst>
          </p:cNvPr>
          <p:cNvSpPr txBox="1"/>
          <p:nvPr/>
        </p:nvSpPr>
        <p:spPr>
          <a:xfrm rot="16200000">
            <a:off x="3397282" y="242217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2653</a:t>
            </a: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51CA4B6F-CF13-464D-8272-BF782E3E5BF1}"/>
              </a:ext>
            </a:extLst>
          </p:cNvPr>
          <p:cNvSpPr txBox="1"/>
          <p:nvPr/>
        </p:nvSpPr>
        <p:spPr>
          <a:xfrm rot="16200000">
            <a:off x="4707317" y="36773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3150</a:t>
            </a:r>
          </a:p>
        </p:txBody>
      </p:sp>
      <p:sp>
        <p:nvSpPr>
          <p:cNvPr id="16" name="ZoneTexte 16">
            <a:extLst>
              <a:ext uri="{FF2B5EF4-FFF2-40B4-BE49-F238E27FC236}">
                <a16:creationId xmlns:a16="http://schemas.microsoft.com/office/drawing/2014/main" id="{A4DAC55C-6F86-4C53-B862-EB484D2E5ABC}"/>
              </a:ext>
            </a:extLst>
          </p:cNvPr>
          <p:cNvSpPr txBox="1"/>
          <p:nvPr/>
        </p:nvSpPr>
        <p:spPr>
          <a:xfrm rot="16200000">
            <a:off x="2233547" y="266068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1961</a:t>
            </a:r>
          </a:p>
        </p:txBody>
      </p:sp>
      <p:sp>
        <p:nvSpPr>
          <p:cNvPr id="17" name="ZoneTexte 17">
            <a:extLst>
              <a:ext uri="{FF2B5EF4-FFF2-40B4-BE49-F238E27FC236}">
                <a16:creationId xmlns:a16="http://schemas.microsoft.com/office/drawing/2014/main" id="{E4B0C9C7-52E3-43D8-8BDC-DD737C854ED8}"/>
              </a:ext>
            </a:extLst>
          </p:cNvPr>
          <p:cNvSpPr txBox="1"/>
          <p:nvPr/>
        </p:nvSpPr>
        <p:spPr>
          <a:xfrm rot="16200000">
            <a:off x="5134613" y="367737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3387</a:t>
            </a:r>
          </a:p>
        </p:txBody>
      </p:sp>
      <p:sp>
        <p:nvSpPr>
          <p:cNvPr id="18" name="ZoneTexte 18">
            <a:extLst>
              <a:ext uri="{FF2B5EF4-FFF2-40B4-BE49-F238E27FC236}">
                <a16:creationId xmlns:a16="http://schemas.microsoft.com/office/drawing/2014/main" id="{5133BE95-1CFD-4CB3-BC8F-B06FC045335C}"/>
              </a:ext>
            </a:extLst>
          </p:cNvPr>
          <p:cNvSpPr txBox="1"/>
          <p:nvPr/>
        </p:nvSpPr>
        <p:spPr>
          <a:xfrm rot="16200000">
            <a:off x="1054132" y="29984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1427</a:t>
            </a:r>
          </a:p>
        </p:txBody>
      </p:sp>
      <p:sp>
        <p:nvSpPr>
          <p:cNvPr id="19" name="ZoneTexte 19">
            <a:extLst>
              <a:ext uri="{FF2B5EF4-FFF2-40B4-BE49-F238E27FC236}">
                <a16:creationId xmlns:a16="http://schemas.microsoft.com/office/drawing/2014/main" id="{2CC2D402-CDFE-4C5A-9760-D66D44478281}"/>
              </a:ext>
            </a:extLst>
          </p:cNvPr>
          <p:cNvSpPr txBox="1"/>
          <p:nvPr/>
        </p:nvSpPr>
        <p:spPr>
          <a:xfrm rot="16200000">
            <a:off x="2350638" y="2535925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dirty="0">
                <a:solidFill>
                  <a:srgbClr val="FF0000"/>
                </a:solidFill>
              </a:rPr>
              <a:t>SE 2563</a:t>
            </a:r>
          </a:p>
        </p:txBody>
      </p:sp>
      <p:sp>
        <p:nvSpPr>
          <p:cNvPr id="20" name="ZoneTexte 20">
            <a:extLst>
              <a:ext uri="{FF2B5EF4-FFF2-40B4-BE49-F238E27FC236}">
                <a16:creationId xmlns:a16="http://schemas.microsoft.com/office/drawing/2014/main" id="{CAF7DC42-AA0E-4D3F-A513-4287DAD8B026}"/>
              </a:ext>
            </a:extLst>
          </p:cNvPr>
          <p:cNvSpPr txBox="1"/>
          <p:nvPr/>
        </p:nvSpPr>
        <p:spPr>
          <a:xfrm rot="16200000">
            <a:off x="1346604" y="266068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dirty="0">
                <a:solidFill>
                  <a:srgbClr val="FF0000"/>
                </a:solidFill>
              </a:rPr>
              <a:t>DE 2563</a:t>
            </a:r>
          </a:p>
        </p:txBody>
      </p:sp>
      <p:sp>
        <p:nvSpPr>
          <p:cNvPr id="21" name="ZoneTexte 21">
            <a:extLst>
              <a:ext uri="{FF2B5EF4-FFF2-40B4-BE49-F238E27FC236}">
                <a16:creationId xmlns:a16="http://schemas.microsoft.com/office/drawing/2014/main" id="{572E1A86-BC82-41AE-A6A7-6E4A88ABE8C8}"/>
              </a:ext>
            </a:extLst>
          </p:cNvPr>
          <p:cNvSpPr txBox="1"/>
          <p:nvPr/>
        </p:nvSpPr>
        <p:spPr>
          <a:xfrm rot="16200000">
            <a:off x="447618" y="270056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C000"/>
                </a:solidFill>
              </a:rPr>
              <a:t>1027</a:t>
            </a:r>
          </a:p>
        </p:txBody>
      </p:sp>
      <p:sp>
        <p:nvSpPr>
          <p:cNvPr id="22" name="ZoneTexte 22">
            <a:extLst>
              <a:ext uri="{FF2B5EF4-FFF2-40B4-BE49-F238E27FC236}">
                <a16:creationId xmlns:a16="http://schemas.microsoft.com/office/drawing/2014/main" id="{FFEF2F8C-BAD2-47E9-9827-431AEB5133EA}"/>
              </a:ext>
            </a:extLst>
          </p:cNvPr>
          <p:cNvSpPr txBox="1"/>
          <p:nvPr/>
        </p:nvSpPr>
        <p:spPr>
          <a:xfrm rot="16200000">
            <a:off x="1851968" y="234997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1718</a:t>
            </a:r>
          </a:p>
        </p:txBody>
      </p:sp>
      <p:sp>
        <p:nvSpPr>
          <p:cNvPr id="23" name="ZoneTexte 23">
            <a:extLst>
              <a:ext uri="{FF2B5EF4-FFF2-40B4-BE49-F238E27FC236}">
                <a16:creationId xmlns:a16="http://schemas.microsoft.com/office/drawing/2014/main" id="{5B9FDC7D-2EF2-4C4B-9FC5-688F33A8CB8E}"/>
              </a:ext>
            </a:extLst>
          </p:cNvPr>
          <p:cNvSpPr txBox="1"/>
          <p:nvPr/>
        </p:nvSpPr>
        <p:spPr>
          <a:xfrm rot="16200000">
            <a:off x="3087137" y="238555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2377</a:t>
            </a:r>
          </a:p>
        </p:txBody>
      </p:sp>
      <p:sp>
        <p:nvSpPr>
          <p:cNvPr id="24" name="ZoneTexte 24">
            <a:extLst>
              <a:ext uri="{FF2B5EF4-FFF2-40B4-BE49-F238E27FC236}">
                <a16:creationId xmlns:a16="http://schemas.microsoft.com/office/drawing/2014/main" id="{0F1C58EF-DF8D-4B4E-A665-CD486FD4D694}"/>
              </a:ext>
            </a:extLst>
          </p:cNvPr>
          <p:cNvSpPr txBox="1"/>
          <p:nvPr/>
        </p:nvSpPr>
        <p:spPr>
          <a:xfrm rot="16200000">
            <a:off x="4275269" y="28582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2934</a:t>
            </a:r>
          </a:p>
        </p:txBody>
      </p:sp>
      <p:sp>
        <p:nvSpPr>
          <p:cNvPr id="25" name="ZoneTexte 25">
            <a:extLst>
              <a:ext uri="{FF2B5EF4-FFF2-40B4-BE49-F238E27FC236}">
                <a16:creationId xmlns:a16="http://schemas.microsoft.com/office/drawing/2014/main" id="{04FADD29-0429-4F88-9D61-DCD60553D76E}"/>
              </a:ext>
            </a:extLst>
          </p:cNvPr>
          <p:cNvSpPr txBox="1"/>
          <p:nvPr/>
        </p:nvSpPr>
        <p:spPr>
          <a:xfrm rot="16200000">
            <a:off x="5223446" y="321911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3460</a:t>
            </a:r>
          </a:p>
        </p:txBody>
      </p:sp>
      <p:sp>
        <p:nvSpPr>
          <p:cNvPr id="26" name="ZoneTexte 26">
            <a:extLst>
              <a:ext uri="{FF2B5EF4-FFF2-40B4-BE49-F238E27FC236}">
                <a16:creationId xmlns:a16="http://schemas.microsoft.com/office/drawing/2014/main" id="{7E7E3CB1-CFD4-4B2E-B01F-1FB37CE9DB98}"/>
              </a:ext>
            </a:extLst>
          </p:cNvPr>
          <p:cNvSpPr txBox="1"/>
          <p:nvPr/>
        </p:nvSpPr>
        <p:spPr>
          <a:xfrm rot="16200000">
            <a:off x="5418106" y="321911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3500</a:t>
            </a:r>
          </a:p>
        </p:txBody>
      </p:sp>
      <p:sp>
        <p:nvSpPr>
          <p:cNvPr id="27" name="ZoneTexte 27">
            <a:extLst>
              <a:ext uri="{FF2B5EF4-FFF2-40B4-BE49-F238E27FC236}">
                <a16:creationId xmlns:a16="http://schemas.microsoft.com/office/drawing/2014/main" id="{CEF4733D-DF89-4ACE-92A3-EBAA6A704AC4}"/>
              </a:ext>
            </a:extLst>
          </p:cNvPr>
          <p:cNvSpPr txBox="1"/>
          <p:nvPr/>
        </p:nvSpPr>
        <p:spPr>
          <a:xfrm>
            <a:off x="1218278" y="4082385"/>
            <a:ext cx="1039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baseline="30000" dirty="0">
                <a:solidFill>
                  <a:srgbClr val="FF0000"/>
                </a:solidFill>
              </a:rPr>
              <a:t>52</a:t>
            </a:r>
            <a:r>
              <a:rPr lang="it-IT" b="1" dirty="0">
                <a:solidFill>
                  <a:srgbClr val="FF0000"/>
                </a:solidFill>
              </a:rPr>
              <a:t>Ca </a:t>
            </a:r>
            <a:r>
              <a:rPr lang="el-GR" b="1" dirty="0">
                <a:solidFill>
                  <a:srgbClr val="FF0000"/>
                </a:solidFill>
              </a:rPr>
              <a:t>β</a:t>
            </a:r>
            <a:r>
              <a:rPr lang="it-IT" b="1" dirty="0">
                <a:solidFill>
                  <a:srgbClr val="FF0000"/>
                </a:solidFill>
              </a:rPr>
              <a:t>0n</a:t>
            </a:r>
          </a:p>
        </p:txBody>
      </p:sp>
      <p:sp>
        <p:nvSpPr>
          <p:cNvPr id="28" name="ZoneTexte 28">
            <a:extLst>
              <a:ext uri="{FF2B5EF4-FFF2-40B4-BE49-F238E27FC236}">
                <a16:creationId xmlns:a16="http://schemas.microsoft.com/office/drawing/2014/main" id="{EA390C57-6DCB-4A22-B93A-5A946F5659DB}"/>
              </a:ext>
            </a:extLst>
          </p:cNvPr>
          <p:cNvSpPr txBox="1"/>
          <p:nvPr/>
        </p:nvSpPr>
        <p:spPr>
          <a:xfrm>
            <a:off x="1218278" y="4419451"/>
            <a:ext cx="1167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baseline="30000" dirty="0">
                <a:solidFill>
                  <a:srgbClr val="00B050"/>
                </a:solidFill>
              </a:rPr>
              <a:t>51</a:t>
            </a:r>
            <a:r>
              <a:rPr lang="it-IT" b="1" dirty="0">
                <a:solidFill>
                  <a:srgbClr val="00B050"/>
                </a:solidFill>
              </a:rPr>
              <a:t>Ca </a:t>
            </a:r>
            <a:r>
              <a:rPr lang="el-GR" b="1" dirty="0">
                <a:solidFill>
                  <a:srgbClr val="00B050"/>
                </a:solidFill>
              </a:rPr>
              <a:t>β</a:t>
            </a:r>
            <a:r>
              <a:rPr lang="it-IT" b="1" dirty="0">
                <a:solidFill>
                  <a:srgbClr val="00B050"/>
                </a:solidFill>
              </a:rPr>
              <a:t>1n</a:t>
            </a:r>
          </a:p>
        </p:txBody>
      </p:sp>
      <p:sp>
        <p:nvSpPr>
          <p:cNvPr id="29" name="ZoneTexte 29">
            <a:extLst>
              <a:ext uri="{FF2B5EF4-FFF2-40B4-BE49-F238E27FC236}">
                <a16:creationId xmlns:a16="http://schemas.microsoft.com/office/drawing/2014/main" id="{F847CD5E-25E9-4558-9101-FB3C1A409397}"/>
              </a:ext>
            </a:extLst>
          </p:cNvPr>
          <p:cNvSpPr txBox="1"/>
          <p:nvPr/>
        </p:nvSpPr>
        <p:spPr>
          <a:xfrm>
            <a:off x="1218278" y="4717385"/>
            <a:ext cx="115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baseline="30000" dirty="0">
                <a:solidFill>
                  <a:srgbClr val="FFC000"/>
                </a:solidFill>
              </a:rPr>
              <a:t>50</a:t>
            </a:r>
            <a:r>
              <a:rPr lang="it-IT" b="1" dirty="0">
                <a:solidFill>
                  <a:srgbClr val="FFC000"/>
                </a:solidFill>
              </a:rPr>
              <a:t>Ca </a:t>
            </a:r>
            <a:r>
              <a:rPr lang="el-GR" b="1" dirty="0">
                <a:solidFill>
                  <a:srgbClr val="FFC000"/>
                </a:solidFill>
              </a:rPr>
              <a:t>β</a:t>
            </a:r>
            <a:r>
              <a:rPr lang="it-IT" b="1" dirty="0">
                <a:solidFill>
                  <a:srgbClr val="FFC000"/>
                </a:solidFill>
              </a:rPr>
              <a:t>2n</a:t>
            </a:r>
          </a:p>
        </p:txBody>
      </p:sp>
      <p:sp>
        <p:nvSpPr>
          <p:cNvPr id="30" name="ZoneTexte 30">
            <a:extLst>
              <a:ext uri="{FF2B5EF4-FFF2-40B4-BE49-F238E27FC236}">
                <a16:creationId xmlns:a16="http://schemas.microsoft.com/office/drawing/2014/main" id="{C7FBF8E0-E739-41BF-8CE6-C3BFC64C9F44}"/>
              </a:ext>
            </a:extLst>
          </p:cNvPr>
          <p:cNvSpPr txBox="1"/>
          <p:nvPr/>
        </p:nvSpPr>
        <p:spPr>
          <a:xfrm>
            <a:off x="180582" y="2115001"/>
            <a:ext cx="7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10</a:t>
            </a:r>
            <a:r>
              <a:rPr lang="it-IT" baseline="30000" dirty="0"/>
              <a:t>3</a:t>
            </a:r>
          </a:p>
        </p:txBody>
      </p:sp>
      <p:sp>
        <p:nvSpPr>
          <p:cNvPr id="31" name="ZoneTexte 33">
            <a:extLst>
              <a:ext uri="{FF2B5EF4-FFF2-40B4-BE49-F238E27FC236}">
                <a16:creationId xmlns:a16="http://schemas.microsoft.com/office/drawing/2014/main" id="{5EB527CB-3A53-4D3D-8FD1-1281608F713B}"/>
              </a:ext>
            </a:extLst>
          </p:cNvPr>
          <p:cNvSpPr txBox="1"/>
          <p:nvPr/>
        </p:nvSpPr>
        <p:spPr>
          <a:xfrm>
            <a:off x="2529413" y="5219908"/>
            <a:ext cx="172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Energy (keV)</a:t>
            </a:r>
          </a:p>
        </p:txBody>
      </p:sp>
      <p:sp>
        <p:nvSpPr>
          <p:cNvPr id="32" name="ZoneTexte 1">
            <a:extLst>
              <a:ext uri="{FF2B5EF4-FFF2-40B4-BE49-F238E27FC236}">
                <a16:creationId xmlns:a16="http://schemas.microsoft.com/office/drawing/2014/main" id="{B1A53E39-8501-4516-A000-E0533327B993}"/>
              </a:ext>
            </a:extLst>
          </p:cNvPr>
          <p:cNvSpPr txBox="1"/>
          <p:nvPr/>
        </p:nvSpPr>
        <p:spPr>
          <a:xfrm>
            <a:off x="2072444" y="1708414"/>
            <a:ext cx="163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Partial statistics </a:t>
            </a:r>
          </a:p>
        </p:txBody>
      </p:sp>
      <p:sp>
        <p:nvSpPr>
          <p:cNvPr id="33" name="ZoneTexte 5">
            <a:extLst>
              <a:ext uri="{FF2B5EF4-FFF2-40B4-BE49-F238E27FC236}">
                <a16:creationId xmlns:a16="http://schemas.microsoft.com/office/drawing/2014/main" id="{70AE1D0D-19A2-4B50-9EE6-92D7A38AB5EB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34" name="ZoneTexte 4">
            <a:extLst>
              <a:ext uri="{FF2B5EF4-FFF2-40B4-BE49-F238E27FC236}">
                <a16:creationId xmlns:a16="http://schemas.microsoft.com/office/drawing/2014/main" id="{D2DC521E-B140-4ACE-8A26-50067DEDA9A8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INPT2019                                             8/14</a:t>
            </a:r>
          </a:p>
        </p:txBody>
      </p:sp>
      <p:sp>
        <p:nvSpPr>
          <p:cNvPr id="35" name="ZoneTexte 5">
            <a:extLst>
              <a:ext uri="{FF2B5EF4-FFF2-40B4-BE49-F238E27FC236}">
                <a16:creationId xmlns:a16="http://schemas.microsoft.com/office/drawing/2014/main" id="{F3EFBBC1-FF3C-45DA-A956-7B0BA619D109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13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bg1"/>
                </a:solidFill>
                <a:latin typeface="Helvetica" pitchFamily="34" charset="0"/>
              </a:rPr>
              <a:t>B(GT) in nuclei</a:t>
            </a:r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The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Calcium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region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 </a:t>
            </a:r>
            <a:r>
              <a:rPr lang="it-IT" sz="1100" b="1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1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246" y="418763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it-IT" sz="3200" dirty="0" err="1">
                <a:solidFill>
                  <a:schemeClr val="tx2"/>
                </a:solidFill>
                <a:latin typeface="Helvetica" pitchFamily="34" charset="0"/>
              </a:rPr>
              <a:t>Predominance</a:t>
            </a:r>
            <a:r>
              <a:rPr lang="it-IT" sz="3200" dirty="0">
                <a:solidFill>
                  <a:schemeClr val="tx2"/>
                </a:solidFill>
                <a:latin typeface="Helvetica" pitchFamily="34" charset="0"/>
              </a:rPr>
              <a:t> of β-</a:t>
            </a:r>
            <a:r>
              <a:rPr lang="it-IT" sz="3200" dirty="0" err="1">
                <a:solidFill>
                  <a:schemeClr val="tx2"/>
                </a:solidFill>
                <a:latin typeface="Helvetica" pitchFamily="34" charset="0"/>
              </a:rPr>
              <a:t>delayed</a:t>
            </a:r>
            <a:r>
              <a:rPr lang="it-IT" sz="3200" dirty="0">
                <a:solidFill>
                  <a:schemeClr val="tx2"/>
                </a:solidFill>
                <a:latin typeface="Helvetica" pitchFamily="34" charset="0"/>
              </a:rPr>
              <a:t> </a:t>
            </a:r>
            <a:r>
              <a:rPr lang="it-IT" sz="3200" dirty="0" err="1">
                <a:solidFill>
                  <a:schemeClr val="tx2"/>
                </a:solidFill>
                <a:latin typeface="Helvetica" pitchFamily="34" charset="0"/>
              </a:rPr>
              <a:t>neutron</a:t>
            </a:r>
            <a:r>
              <a:rPr lang="it-IT" sz="3200" dirty="0">
                <a:solidFill>
                  <a:schemeClr val="tx2"/>
                </a:solidFill>
                <a:latin typeface="Helvetica" pitchFamily="34" charset="0"/>
              </a:rPr>
              <a:t> </a:t>
            </a:r>
            <a:r>
              <a:rPr lang="it-IT" sz="3200" dirty="0" err="1">
                <a:solidFill>
                  <a:schemeClr val="tx2"/>
                </a:solidFill>
                <a:latin typeface="Helvetica" pitchFamily="34" charset="0"/>
              </a:rPr>
              <a:t>emission</a:t>
            </a:r>
            <a:endParaRPr lang="en-US" sz="3200" dirty="0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id="{2804CB3F-24B0-4BB4-8357-67F84084C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828" y="1178016"/>
            <a:ext cx="8377644" cy="863955"/>
          </a:xfrm>
          <a:prstGeom prst="rect">
            <a:avLst/>
          </a:prstGeom>
          <a:noFill/>
          <a:ln>
            <a:noFill/>
          </a:ln>
          <a:effectLst>
            <a:outerShdw dist="107933" dir="8700000" sx="1000" sy="1000" algn="ctr" rotWithShape="0">
              <a:srgbClr val="330033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In exotic nuclei close to shell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closures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one can have very large Q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values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(10-20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it-IT" sz="20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AE5ACF1D-DF5C-4ED7-9D07-5AB043915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183" y="2174611"/>
            <a:ext cx="5686201" cy="233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3">
            <a:extLst>
              <a:ext uri="{FF2B5EF4-FFF2-40B4-BE49-F238E27FC236}">
                <a16:creationId xmlns:a16="http://schemas.microsoft.com/office/drawing/2014/main" id="{EAC6B64A-D9E4-4647-9D70-C0D0B4FDD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17" y="4997262"/>
            <a:ext cx="3384376" cy="1202510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The </a:t>
            </a:r>
            <a:r>
              <a:rPr lang="el-GR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β</a:t>
            </a:r>
            <a:r>
              <a:rPr lang="it-IT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decay can </a:t>
            </a:r>
            <a:r>
              <a:rPr lang="it-IT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populate</a:t>
            </a:r>
            <a:r>
              <a:rPr lang="it-IT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states below and above the neutron (and 2n) </a:t>
            </a:r>
            <a:r>
              <a:rPr lang="it-IT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separation</a:t>
            </a:r>
            <a:r>
              <a:rPr lang="it-IT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energy</a:t>
            </a:r>
            <a:endParaRPr lang="it-IT" dirty="0">
              <a:solidFill>
                <a:srgbClr val="000000"/>
              </a:solidFill>
              <a:latin typeface="Helvetica" panose="020B0604020202020204" pitchFamily="34" charset="0"/>
              <a:ea typeface="MS PGothic" pitchFamily="34" charset="-128"/>
              <a:cs typeface="Helvetica" panose="020B0604020202020204" pitchFamily="34" charset="0"/>
            </a:endParaRPr>
          </a:p>
        </p:txBody>
      </p:sp>
      <p:sp>
        <p:nvSpPr>
          <p:cNvPr id="27" name="Flèche vers le bas 15">
            <a:extLst>
              <a:ext uri="{FF2B5EF4-FFF2-40B4-BE49-F238E27FC236}">
                <a16:creationId xmlns:a16="http://schemas.microsoft.com/office/drawing/2014/main" id="{3B2DB0FB-11B5-4F8B-8DCE-17C2A6A0CEA9}"/>
              </a:ext>
            </a:extLst>
          </p:cNvPr>
          <p:cNvSpPr/>
          <p:nvPr/>
        </p:nvSpPr>
        <p:spPr>
          <a:xfrm rot="16200000">
            <a:off x="3971220" y="5141278"/>
            <a:ext cx="1152128" cy="10081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ZoneTexte 16">
            <a:extLst>
              <a:ext uri="{FF2B5EF4-FFF2-40B4-BE49-F238E27FC236}">
                <a16:creationId xmlns:a16="http://schemas.microsoft.com/office/drawing/2014/main" id="{F182B620-7533-41B4-BCCE-0AC64201A26D}"/>
              </a:ext>
            </a:extLst>
          </p:cNvPr>
          <p:cNvSpPr txBox="1"/>
          <p:nvPr/>
        </p:nvSpPr>
        <p:spPr>
          <a:xfrm>
            <a:off x="5162335" y="4690576"/>
            <a:ext cx="3851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GT vs. FF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transition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competition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caused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by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interplay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phase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shell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effects</a:t>
            </a:r>
            <a:endParaRPr lang="it-IT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it-IT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Particle-hole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states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may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provide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measure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of the shell energies in exotic nuclei</a:t>
            </a:r>
          </a:p>
        </p:txBody>
      </p:sp>
      <p:sp>
        <p:nvSpPr>
          <p:cNvPr id="14" name="ZoneTexte 5">
            <a:extLst>
              <a:ext uri="{FF2B5EF4-FFF2-40B4-BE49-F238E27FC236}">
                <a16:creationId xmlns:a16="http://schemas.microsoft.com/office/drawing/2014/main" id="{771590B8-0C22-47F2-99BD-E07F1B46984E}"/>
              </a:ext>
            </a:extLst>
          </p:cNvPr>
          <p:cNvSpPr txBox="1"/>
          <p:nvPr/>
        </p:nvSpPr>
        <p:spPr>
          <a:xfrm>
            <a:off x="-8134" y="-7869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</a:t>
            </a:r>
            <a:r>
              <a:rPr lang="it-IT" sz="1200" baseline="300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 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sz="14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7" name="ZoneTexte 4">
            <a:extLst>
              <a:ext uri="{FF2B5EF4-FFF2-40B4-BE49-F238E27FC236}">
                <a16:creationId xmlns:a16="http://schemas.microsoft.com/office/drawing/2014/main" id="{09E7726A-C383-429C-82F8-3176FD4EF681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2/14</a:t>
            </a:r>
          </a:p>
        </p:txBody>
      </p:sp>
      <p:sp>
        <p:nvSpPr>
          <p:cNvPr id="18" name="ZoneTexte 5">
            <a:extLst>
              <a:ext uri="{FF2B5EF4-FFF2-40B4-BE49-F238E27FC236}">
                <a16:creationId xmlns:a16="http://schemas.microsoft.com/office/drawing/2014/main" id="{3F6F1439-B7EE-47C7-BB4C-E0FA06A0981A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64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>
            <a:extLst>
              <a:ext uri="{FF2B5EF4-FFF2-40B4-BE49-F238E27FC236}">
                <a16:creationId xmlns:a16="http://schemas.microsoft.com/office/drawing/2014/main" id="{DC03660F-F94D-4410-9910-37C0B6239E65}"/>
              </a:ext>
            </a:extLst>
          </p:cNvPr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bg1"/>
                </a:solidFill>
                <a:latin typeface="Helvetica" pitchFamily="34" charset="0"/>
              </a:rPr>
              <a:t>B(GT) in nuclei</a:t>
            </a:r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The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Calcium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region</a:t>
            </a:r>
            <a:r>
              <a:rPr lang="it-IT" sz="11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 </a:t>
            </a:r>
            <a:r>
              <a:rPr lang="it-IT" sz="1100" b="1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</a:t>
            </a:r>
            <a:r>
              <a:rPr lang="it-IT" sz="11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1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EA50438-4327-40DB-B159-AC2BA8461DE0}"/>
              </a:ext>
            </a:extLst>
          </p:cNvPr>
          <p:cNvSpPr txBox="1">
            <a:spLocks/>
          </p:cNvSpPr>
          <p:nvPr/>
        </p:nvSpPr>
        <p:spPr bwMode="auto">
          <a:xfrm>
            <a:off x="7246" y="418763"/>
            <a:ext cx="9128620" cy="53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it-IT" sz="2800" dirty="0" err="1">
                <a:solidFill>
                  <a:schemeClr val="tx2"/>
                </a:solidFill>
                <a:latin typeface="Helvetica" pitchFamily="34" charset="0"/>
              </a:rPr>
              <a:t>Neutron-rich</a:t>
            </a:r>
            <a:r>
              <a:rPr lang="it-IT" sz="2800" dirty="0">
                <a:solidFill>
                  <a:schemeClr val="tx2"/>
                </a:solidFill>
                <a:latin typeface="Helvetica" pitchFamily="34" charset="0"/>
              </a:rPr>
              <a:t> Ca </a:t>
            </a:r>
            <a:r>
              <a:rPr lang="it-IT" sz="2800" dirty="0" err="1">
                <a:solidFill>
                  <a:schemeClr val="tx2"/>
                </a:solidFill>
                <a:latin typeface="Helvetica" pitchFamily="34" charset="0"/>
              </a:rPr>
              <a:t>isotopes</a:t>
            </a:r>
            <a:r>
              <a:rPr lang="it-IT" sz="2800" dirty="0">
                <a:solidFill>
                  <a:schemeClr val="tx2"/>
                </a:solidFill>
                <a:latin typeface="Helvetica" pitchFamily="34" charset="0"/>
              </a:rPr>
              <a:t>: a </a:t>
            </a:r>
            <a:r>
              <a:rPr lang="it-IT" sz="2800" dirty="0" err="1">
                <a:solidFill>
                  <a:schemeClr val="tx2"/>
                </a:solidFill>
                <a:latin typeface="Helvetica" pitchFamily="34" charset="0"/>
              </a:rPr>
              <a:t>paradigm</a:t>
            </a:r>
            <a:r>
              <a:rPr lang="it-IT" sz="2800" dirty="0">
                <a:solidFill>
                  <a:schemeClr val="tx2"/>
                </a:solidFill>
                <a:latin typeface="Helvetica" pitchFamily="34" charset="0"/>
              </a:rPr>
              <a:t> for shell-model</a:t>
            </a:r>
            <a:endParaRPr lang="en-US" sz="2800" dirty="0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E2A6F091-FE16-4E4E-A794-F4D342FFACAF}"/>
              </a:ext>
            </a:extLst>
          </p:cNvPr>
          <p:cNvSpPr txBox="1"/>
          <p:nvPr/>
        </p:nvSpPr>
        <p:spPr>
          <a:xfrm>
            <a:off x="-8134" y="-7869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 </a:t>
            </a:r>
            <a:r>
              <a:rPr lang="it-IT" sz="1200" baseline="300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  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sz="14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F7895B1F-6DE2-41B9-9391-CF6411B67BF1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2/15</a:t>
            </a:r>
          </a:p>
        </p:txBody>
      </p:sp>
      <p:sp>
        <p:nvSpPr>
          <p:cNvPr id="13" name="ZoneTexte 5">
            <a:extLst>
              <a:ext uri="{FF2B5EF4-FFF2-40B4-BE49-F238E27FC236}">
                <a16:creationId xmlns:a16="http://schemas.microsoft.com/office/drawing/2014/main" id="{4837F381-1B54-4A48-97FF-3370E3D14E49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18551C7E-DA2C-4E79-9322-88D6BEFAB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72455"/>
            <a:ext cx="3231205" cy="200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Immagine 3">
            <a:extLst>
              <a:ext uri="{FF2B5EF4-FFF2-40B4-BE49-F238E27FC236}">
                <a16:creationId xmlns:a16="http://schemas.microsoft.com/office/drawing/2014/main" id="{ACF81BFE-32CD-4034-BEC4-EDA374062A1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98"/>
          <a:stretch/>
        </p:blipFill>
        <p:spPr>
          <a:xfrm>
            <a:off x="3338709" y="1750897"/>
            <a:ext cx="2592288" cy="1984426"/>
          </a:xfrm>
          <a:prstGeom prst="rect">
            <a:avLst/>
          </a:prstGeom>
        </p:spPr>
      </p:pic>
      <p:sp>
        <p:nvSpPr>
          <p:cNvPr id="20" name="ZoneTexte 5">
            <a:extLst>
              <a:ext uri="{FF2B5EF4-FFF2-40B4-BE49-F238E27FC236}">
                <a16:creationId xmlns:a16="http://schemas.microsoft.com/office/drawing/2014/main" id="{038A9856-6416-407E-AC50-45ABA053BE6C}"/>
              </a:ext>
            </a:extLst>
          </p:cNvPr>
          <p:cNvSpPr txBox="1"/>
          <p:nvPr/>
        </p:nvSpPr>
        <p:spPr>
          <a:xfrm>
            <a:off x="971600" y="1264710"/>
            <a:ext cx="1662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«first principle»</a:t>
            </a:r>
            <a:endParaRPr lang="en-US" dirty="0"/>
          </a:p>
        </p:txBody>
      </p:sp>
      <p:sp>
        <p:nvSpPr>
          <p:cNvPr id="21" name="ZoneTexte 6">
            <a:extLst>
              <a:ext uri="{FF2B5EF4-FFF2-40B4-BE49-F238E27FC236}">
                <a16:creationId xmlns:a16="http://schemas.microsoft.com/office/drawing/2014/main" id="{6F349712-0D6F-48F6-AB74-39D86E8340D6}"/>
              </a:ext>
            </a:extLst>
          </p:cNvPr>
          <p:cNvSpPr txBox="1"/>
          <p:nvPr/>
        </p:nvSpPr>
        <p:spPr>
          <a:xfrm>
            <a:off x="3419872" y="122669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«renormalized to </a:t>
            </a:r>
            <a:r>
              <a:rPr lang="it-IT" baseline="30000" dirty="0"/>
              <a:t>40</a:t>
            </a:r>
            <a:r>
              <a:rPr lang="it-IT" dirty="0"/>
              <a:t>Ca mass»</a:t>
            </a:r>
            <a:endParaRPr lang="en-US" dirty="0"/>
          </a:p>
        </p:txBody>
      </p:sp>
      <p:sp>
        <p:nvSpPr>
          <p:cNvPr id="14" name="Rectangle à coins arrondis 14">
            <a:extLst>
              <a:ext uri="{FF2B5EF4-FFF2-40B4-BE49-F238E27FC236}">
                <a16:creationId xmlns:a16="http://schemas.microsoft.com/office/drawing/2014/main" id="{846515FE-D47A-4FDE-9B22-269A2820367B}"/>
              </a:ext>
            </a:extLst>
          </p:cNvPr>
          <p:cNvSpPr/>
          <p:nvPr/>
        </p:nvSpPr>
        <p:spPr>
          <a:xfrm>
            <a:off x="146634" y="4302160"/>
            <a:ext cx="4689810" cy="1735318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2</a:t>
            </a:r>
            <a:r>
              <a:rPr lang="it-IT" sz="1600" baseline="30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+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known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only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,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differences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for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other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states</a:t>
            </a:r>
            <a:endParaRPr lang="it-IT" sz="1600" dirty="0">
              <a:solidFill>
                <a:srgbClr val="000000"/>
              </a:solidFill>
              <a:latin typeface="Helvetica" panose="020B0604020202020204" pitchFamily="34" charset="0"/>
              <a:ea typeface="MS PGothic" pitchFamily="34" charset="-128"/>
              <a:cs typeface="Helvetica" panose="020B0604020202020204" pitchFamily="34" charset="0"/>
            </a:endParaRP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Neutron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emission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towards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baseline="30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53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Ca: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distribution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of the GT (shell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closures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) and scattering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across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N=34.</a:t>
            </a: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Same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quenching in B(GT)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as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baseline="30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49-53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Ca ?</a:t>
            </a:r>
          </a:p>
        </p:txBody>
      </p:sp>
      <p:sp>
        <p:nvSpPr>
          <p:cNvPr id="15" name="Arrondir un rectangle avec un coin du même côté 16">
            <a:extLst>
              <a:ext uri="{FF2B5EF4-FFF2-40B4-BE49-F238E27FC236}">
                <a16:creationId xmlns:a16="http://schemas.microsoft.com/office/drawing/2014/main" id="{31E72152-536C-4009-920E-6351F71AA352}"/>
              </a:ext>
            </a:extLst>
          </p:cNvPr>
          <p:cNvSpPr/>
          <p:nvPr/>
        </p:nvSpPr>
        <p:spPr>
          <a:xfrm>
            <a:off x="146634" y="3981769"/>
            <a:ext cx="4689810" cy="36737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latin typeface="Helvetica" pitchFamily="34" charset="0"/>
              </a:rPr>
              <a:t>Many</a:t>
            </a:r>
            <a:r>
              <a:rPr lang="it-IT" dirty="0">
                <a:latin typeface="Helvetica" pitchFamily="34" charset="0"/>
              </a:rPr>
              <a:t> open </a:t>
            </a:r>
            <a:r>
              <a:rPr lang="it-IT" dirty="0" err="1">
                <a:latin typeface="Helvetica" pitchFamily="34" charset="0"/>
              </a:rPr>
              <a:t>questions</a:t>
            </a:r>
            <a:r>
              <a:rPr lang="it-IT" dirty="0">
                <a:latin typeface="Helvetica" pitchFamily="34" charset="0"/>
              </a:rPr>
              <a:t> for </a:t>
            </a:r>
            <a:r>
              <a:rPr lang="it-IT" baseline="30000" dirty="0">
                <a:latin typeface="Helvetica" pitchFamily="34" charset="0"/>
              </a:rPr>
              <a:t>54</a:t>
            </a:r>
            <a:r>
              <a:rPr lang="it-IT" dirty="0">
                <a:latin typeface="Helvetica" pitchFamily="34" charset="0"/>
              </a:rPr>
              <a:t>Ca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0955D962-85CD-4360-BF9A-19401A6C6E18}"/>
              </a:ext>
            </a:extLst>
          </p:cNvPr>
          <p:cNvSpPr/>
          <p:nvPr/>
        </p:nvSpPr>
        <p:spPr>
          <a:xfrm>
            <a:off x="4555457" y="6186213"/>
            <a:ext cx="44462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J. Bonnard, S. M. </a:t>
            </a:r>
            <a:r>
              <a:rPr lang="en-US" sz="1100" dirty="0" err="1"/>
              <a:t>Lenzi</a:t>
            </a:r>
            <a:r>
              <a:rPr lang="en-US" sz="1100" dirty="0"/>
              <a:t>, and A. P. </a:t>
            </a:r>
            <a:r>
              <a:rPr lang="en-US" sz="1100" dirty="0" err="1"/>
              <a:t>Zuker</a:t>
            </a:r>
            <a:r>
              <a:rPr lang="en-US" sz="1100" dirty="0"/>
              <a:t> Phys. Rev. Lett. 116, 212501 (2016)</a:t>
            </a:r>
            <a:endParaRPr lang="it-IT" sz="1100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906F5C6B-097E-411B-956A-393AACDE1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7" y="3672938"/>
            <a:ext cx="3969728" cy="2543843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6342BE2-A2BA-44B3-99EB-56FAC39B56D9}"/>
              </a:ext>
            </a:extLst>
          </p:cNvPr>
          <p:cNvSpPr txBox="1"/>
          <p:nvPr/>
        </p:nvSpPr>
        <p:spPr>
          <a:xfrm>
            <a:off x="6263752" y="2737042"/>
            <a:ext cx="2457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Large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radii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of Ca and K after N=28: large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neutron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p shell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radii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79768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5BAA57A6-7CFA-4F05-9468-E953A52300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72" y="4223753"/>
            <a:ext cx="4120262" cy="222443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29365" y="397816"/>
            <a:ext cx="8741218" cy="66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The n-rich Ca region: GT across shell closures</a:t>
            </a:r>
          </a:p>
        </p:txBody>
      </p:sp>
      <p:sp>
        <p:nvSpPr>
          <p:cNvPr id="9" name="Rectangle 59">
            <a:extLst>
              <a:ext uri="{FF2B5EF4-FFF2-40B4-BE49-F238E27FC236}">
                <a16:creationId xmlns:a16="http://schemas.microsoft.com/office/drawing/2014/main" id="{B0877945-5DC2-49D5-9806-E73105FD00DD}"/>
              </a:ext>
            </a:extLst>
          </p:cNvPr>
          <p:cNvSpPr/>
          <p:nvPr/>
        </p:nvSpPr>
        <p:spPr>
          <a:xfrm>
            <a:off x="585066" y="3242553"/>
            <a:ext cx="1343277" cy="1656624"/>
          </a:xfrm>
          <a:prstGeom prst="rect">
            <a:avLst/>
          </a:prstGeom>
          <a:solidFill>
            <a:schemeClr val="bg1">
              <a:lumMod val="6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58">
            <a:extLst>
              <a:ext uri="{FF2B5EF4-FFF2-40B4-BE49-F238E27FC236}">
                <a16:creationId xmlns:a16="http://schemas.microsoft.com/office/drawing/2014/main" id="{1EDADA27-77B8-4600-A499-EB90BB439C86}"/>
              </a:ext>
            </a:extLst>
          </p:cNvPr>
          <p:cNvSpPr/>
          <p:nvPr/>
        </p:nvSpPr>
        <p:spPr>
          <a:xfrm>
            <a:off x="2727362" y="2710036"/>
            <a:ext cx="1487590" cy="2204548"/>
          </a:xfrm>
          <a:prstGeom prst="rect">
            <a:avLst/>
          </a:prstGeom>
          <a:solidFill>
            <a:schemeClr val="bg1">
              <a:lumMod val="6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Connecteur droit 14">
            <a:extLst>
              <a:ext uri="{FF2B5EF4-FFF2-40B4-BE49-F238E27FC236}">
                <a16:creationId xmlns:a16="http://schemas.microsoft.com/office/drawing/2014/main" id="{85FB00A5-CC6E-4B8F-B0E1-C09AB377EE32}"/>
              </a:ext>
            </a:extLst>
          </p:cNvPr>
          <p:cNvCxnSpPr>
            <a:cxnSpLocks/>
          </p:cNvCxnSpPr>
          <p:nvPr/>
        </p:nvCxnSpPr>
        <p:spPr>
          <a:xfrm>
            <a:off x="589637" y="3026216"/>
            <a:ext cx="13028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8">
            <a:extLst>
              <a:ext uri="{FF2B5EF4-FFF2-40B4-BE49-F238E27FC236}">
                <a16:creationId xmlns:a16="http://schemas.microsoft.com/office/drawing/2014/main" id="{9B784C7B-94CC-425D-A3D7-C203B9E57A7F}"/>
              </a:ext>
            </a:extLst>
          </p:cNvPr>
          <p:cNvSpPr txBox="1"/>
          <p:nvPr/>
        </p:nvSpPr>
        <p:spPr>
          <a:xfrm>
            <a:off x="799630" y="3175087"/>
            <a:ext cx="1032904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</a:rPr>
              <a:t>Z=20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3" name="ZoneTexte 22">
            <a:extLst>
              <a:ext uri="{FF2B5EF4-FFF2-40B4-BE49-F238E27FC236}">
                <a16:creationId xmlns:a16="http://schemas.microsoft.com/office/drawing/2014/main" id="{210FA907-B2EB-4487-9952-73C88636BCEF}"/>
              </a:ext>
            </a:extLst>
          </p:cNvPr>
          <p:cNvSpPr txBox="1"/>
          <p:nvPr/>
        </p:nvSpPr>
        <p:spPr>
          <a:xfrm>
            <a:off x="51709" y="2662287"/>
            <a:ext cx="722473" cy="666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rgbClr val="0070C0"/>
                </a:solidFill>
              </a:rPr>
              <a:t>fp</a:t>
            </a:r>
            <a:endParaRPr lang="en-US" sz="3600" baseline="-25000" dirty="0">
              <a:solidFill>
                <a:srgbClr val="0070C0"/>
              </a:solidFill>
            </a:endParaRPr>
          </a:p>
        </p:txBody>
      </p:sp>
      <p:sp>
        <p:nvSpPr>
          <p:cNvPr id="14" name="ZoneTexte 29">
            <a:extLst>
              <a:ext uri="{FF2B5EF4-FFF2-40B4-BE49-F238E27FC236}">
                <a16:creationId xmlns:a16="http://schemas.microsoft.com/office/drawing/2014/main" id="{00BE026C-E335-4D62-8FBB-6914B71FEBCA}"/>
              </a:ext>
            </a:extLst>
          </p:cNvPr>
          <p:cNvSpPr txBox="1"/>
          <p:nvPr/>
        </p:nvSpPr>
        <p:spPr>
          <a:xfrm>
            <a:off x="623413" y="4423676"/>
            <a:ext cx="1733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</a:rPr>
              <a:t>protons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5" name="ZoneTexte 30">
            <a:extLst>
              <a:ext uri="{FF2B5EF4-FFF2-40B4-BE49-F238E27FC236}">
                <a16:creationId xmlns:a16="http://schemas.microsoft.com/office/drawing/2014/main" id="{380B3155-7EEA-45FF-9AB1-819CC139E842}"/>
              </a:ext>
            </a:extLst>
          </p:cNvPr>
          <p:cNvSpPr txBox="1"/>
          <p:nvPr/>
        </p:nvSpPr>
        <p:spPr>
          <a:xfrm>
            <a:off x="2766182" y="4391537"/>
            <a:ext cx="1733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</a:rPr>
              <a:t>neutrons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2358590-C8B9-4029-8C77-6922F9793803}"/>
              </a:ext>
            </a:extLst>
          </p:cNvPr>
          <p:cNvSpPr txBox="1"/>
          <p:nvPr/>
        </p:nvSpPr>
        <p:spPr>
          <a:xfrm>
            <a:off x="2894583" y="3536749"/>
            <a:ext cx="1278856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</a:rPr>
              <a:t>N=20</a:t>
            </a:r>
            <a:endParaRPr lang="en-US" sz="3200" b="1" dirty="0">
              <a:solidFill>
                <a:srgbClr val="0070C0"/>
              </a:solidFill>
            </a:endParaRPr>
          </a:p>
        </p:txBody>
      </p:sp>
      <p:cxnSp>
        <p:nvCxnSpPr>
          <p:cNvPr id="21" name="Connecteur droit 10">
            <a:extLst>
              <a:ext uri="{FF2B5EF4-FFF2-40B4-BE49-F238E27FC236}">
                <a16:creationId xmlns:a16="http://schemas.microsoft.com/office/drawing/2014/main" id="{082E724B-4B8D-4C52-8522-C916B10CB4EE}"/>
              </a:ext>
            </a:extLst>
          </p:cNvPr>
          <p:cNvCxnSpPr/>
          <p:nvPr/>
        </p:nvCxnSpPr>
        <p:spPr>
          <a:xfrm>
            <a:off x="2766182" y="2166011"/>
            <a:ext cx="14875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48">
            <a:extLst>
              <a:ext uri="{FF2B5EF4-FFF2-40B4-BE49-F238E27FC236}">
                <a16:creationId xmlns:a16="http://schemas.microsoft.com/office/drawing/2014/main" id="{820F168F-E9AC-484D-8A84-E06F7A581206}"/>
              </a:ext>
            </a:extLst>
          </p:cNvPr>
          <p:cNvSpPr/>
          <p:nvPr/>
        </p:nvSpPr>
        <p:spPr>
          <a:xfrm>
            <a:off x="3076936" y="1969820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necteur droit 9">
            <a:extLst>
              <a:ext uri="{FF2B5EF4-FFF2-40B4-BE49-F238E27FC236}">
                <a16:creationId xmlns:a16="http://schemas.microsoft.com/office/drawing/2014/main" id="{E435D241-7256-4535-8A9A-24E8054DB289}"/>
              </a:ext>
            </a:extLst>
          </p:cNvPr>
          <p:cNvCxnSpPr/>
          <p:nvPr/>
        </p:nvCxnSpPr>
        <p:spPr>
          <a:xfrm>
            <a:off x="2766626" y="2495960"/>
            <a:ext cx="14875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0">
            <a:extLst>
              <a:ext uri="{FF2B5EF4-FFF2-40B4-BE49-F238E27FC236}">
                <a16:creationId xmlns:a16="http://schemas.microsoft.com/office/drawing/2014/main" id="{18F1AE31-D8BB-4C9C-A7F4-3913BC4D1768}"/>
              </a:ext>
            </a:extLst>
          </p:cNvPr>
          <p:cNvSpPr txBox="1"/>
          <p:nvPr/>
        </p:nvSpPr>
        <p:spPr>
          <a:xfrm>
            <a:off x="4332324" y="1687497"/>
            <a:ext cx="1175490" cy="584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p</a:t>
            </a:r>
            <a:r>
              <a:rPr lang="it-IT" sz="3200" baseline="-25000" dirty="0">
                <a:solidFill>
                  <a:srgbClr val="0070C0"/>
                </a:solidFill>
              </a:rPr>
              <a:t>1/2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sp>
        <p:nvSpPr>
          <p:cNvPr id="25" name="ZoneTexte 21">
            <a:extLst>
              <a:ext uri="{FF2B5EF4-FFF2-40B4-BE49-F238E27FC236}">
                <a16:creationId xmlns:a16="http://schemas.microsoft.com/office/drawing/2014/main" id="{F0904530-DDF2-4C6D-AB8C-E27B23287695}"/>
              </a:ext>
            </a:extLst>
          </p:cNvPr>
          <p:cNvSpPr txBox="1"/>
          <p:nvPr/>
        </p:nvSpPr>
        <p:spPr>
          <a:xfrm>
            <a:off x="4364552" y="2125262"/>
            <a:ext cx="1175490" cy="584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p</a:t>
            </a:r>
            <a:r>
              <a:rPr lang="it-IT" sz="3200" baseline="-25000" dirty="0">
                <a:solidFill>
                  <a:srgbClr val="0070C0"/>
                </a:solidFill>
              </a:rPr>
              <a:t>3/2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cxnSp>
        <p:nvCxnSpPr>
          <p:cNvPr id="26" name="Connecteur droit 32">
            <a:extLst>
              <a:ext uri="{FF2B5EF4-FFF2-40B4-BE49-F238E27FC236}">
                <a16:creationId xmlns:a16="http://schemas.microsoft.com/office/drawing/2014/main" id="{5A9B3EEB-160F-43E3-A109-C239B3CD082C}"/>
              </a:ext>
            </a:extLst>
          </p:cNvPr>
          <p:cNvCxnSpPr/>
          <p:nvPr/>
        </p:nvCxnSpPr>
        <p:spPr>
          <a:xfrm>
            <a:off x="2753420" y="1697998"/>
            <a:ext cx="148759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35">
            <a:extLst>
              <a:ext uri="{FF2B5EF4-FFF2-40B4-BE49-F238E27FC236}">
                <a16:creationId xmlns:a16="http://schemas.microsoft.com/office/drawing/2014/main" id="{EB60F44A-50BC-49E8-B4AA-B650E3582589}"/>
              </a:ext>
            </a:extLst>
          </p:cNvPr>
          <p:cNvSpPr txBox="1"/>
          <p:nvPr/>
        </p:nvSpPr>
        <p:spPr>
          <a:xfrm>
            <a:off x="4348438" y="1313637"/>
            <a:ext cx="1175490" cy="584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f</a:t>
            </a:r>
            <a:r>
              <a:rPr lang="it-IT" sz="3200" baseline="-25000" dirty="0">
                <a:solidFill>
                  <a:srgbClr val="0070C0"/>
                </a:solidFill>
              </a:rPr>
              <a:t>5/2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sp>
        <p:nvSpPr>
          <p:cNvPr id="28" name="Ellipse 47">
            <a:extLst>
              <a:ext uri="{FF2B5EF4-FFF2-40B4-BE49-F238E27FC236}">
                <a16:creationId xmlns:a16="http://schemas.microsoft.com/office/drawing/2014/main" id="{FBBD7342-2D37-481A-A401-2CBDDF63BD1E}"/>
              </a:ext>
            </a:extLst>
          </p:cNvPr>
          <p:cNvSpPr/>
          <p:nvPr/>
        </p:nvSpPr>
        <p:spPr>
          <a:xfrm>
            <a:off x="3591596" y="1956629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Connecteur droit 9">
            <a:extLst>
              <a:ext uri="{FF2B5EF4-FFF2-40B4-BE49-F238E27FC236}">
                <a16:creationId xmlns:a16="http://schemas.microsoft.com/office/drawing/2014/main" id="{9F8085C9-79A1-4147-B460-A7A8B5225FF9}"/>
              </a:ext>
            </a:extLst>
          </p:cNvPr>
          <p:cNvCxnSpPr>
            <a:cxnSpLocks/>
          </p:cNvCxnSpPr>
          <p:nvPr/>
        </p:nvCxnSpPr>
        <p:spPr>
          <a:xfrm>
            <a:off x="2810463" y="4285660"/>
            <a:ext cx="12892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lipse 48">
            <a:extLst>
              <a:ext uri="{FF2B5EF4-FFF2-40B4-BE49-F238E27FC236}">
                <a16:creationId xmlns:a16="http://schemas.microsoft.com/office/drawing/2014/main" id="{96E46417-74AA-4C45-989E-C88CE7A0D8F3}"/>
              </a:ext>
            </a:extLst>
          </p:cNvPr>
          <p:cNvSpPr/>
          <p:nvPr/>
        </p:nvSpPr>
        <p:spPr>
          <a:xfrm>
            <a:off x="3934428" y="2309160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48">
            <a:extLst>
              <a:ext uri="{FF2B5EF4-FFF2-40B4-BE49-F238E27FC236}">
                <a16:creationId xmlns:a16="http://schemas.microsoft.com/office/drawing/2014/main" id="{C54D150F-06A4-42DA-B712-F692BF660A5B}"/>
              </a:ext>
            </a:extLst>
          </p:cNvPr>
          <p:cNvSpPr/>
          <p:nvPr/>
        </p:nvSpPr>
        <p:spPr>
          <a:xfrm>
            <a:off x="3579310" y="2321732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48">
            <a:extLst>
              <a:ext uri="{FF2B5EF4-FFF2-40B4-BE49-F238E27FC236}">
                <a16:creationId xmlns:a16="http://schemas.microsoft.com/office/drawing/2014/main" id="{C7ADD7FB-F9AC-4AE0-ADD0-E1AAC486FA03}"/>
              </a:ext>
            </a:extLst>
          </p:cNvPr>
          <p:cNvSpPr/>
          <p:nvPr/>
        </p:nvSpPr>
        <p:spPr>
          <a:xfrm>
            <a:off x="3224192" y="2325163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48">
            <a:extLst>
              <a:ext uri="{FF2B5EF4-FFF2-40B4-BE49-F238E27FC236}">
                <a16:creationId xmlns:a16="http://schemas.microsoft.com/office/drawing/2014/main" id="{96EF1BCF-18E7-42F6-90E6-326C2BA62D2E}"/>
              </a:ext>
            </a:extLst>
          </p:cNvPr>
          <p:cNvSpPr/>
          <p:nvPr/>
        </p:nvSpPr>
        <p:spPr>
          <a:xfrm>
            <a:off x="2854048" y="2324713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53">
            <a:extLst>
              <a:ext uri="{FF2B5EF4-FFF2-40B4-BE49-F238E27FC236}">
                <a16:creationId xmlns:a16="http://schemas.microsoft.com/office/drawing/2014/main" id="{6CA38201-818F-48FE-A761-1642E996EF1F}"/>
              </a:ext>
            </a:extLst>
          </p:cNvPr>
          <p:cNvSpPr/>
          <p:nvPr/>
        </p:nvSpPr>
        <p:spPr>
          <a:xfrm>
            <a:off x="3291061" y="4098986"/>
            <a:ext cx="300535" cy="3268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94000"/>
                  <a:lumOff val="6000"/>
                </a:schemeClr>
              </a:gs>
              <a:gs pos="46000">
                <a:schemeClr val="accent1">
                  <a:tint val="44500"/>
                  <a:satMod val="160000"/>
                </a:schemeClr>
              </a:gs>
              <a:gs pos="72000">
                <a:schemeClr val="accent1">
                  <a:tint val="23500"/>
                  <a:satMod val="160000"/>
                </a:schemeClr>
              </a:gs>
            </a:gsLst>
            <a:lin ang="11400000" scaled="0"/>
          </a:gradFill>
          <a:ln>
            <a:gradFill flip="none" rotWithShape="1">
              <a:gsLst>
                <a:gs pos="11000">
                  <a:schemeClr val="accent1">
                    <a:tint val="66000"/>
                    <a:satMod val="160000"/>
                    <a:lumMod val="0"/>
                  </a:schemeClr>
                </a:gs>
                <a:gs pos="75000">
                  <a:schemeClr val="accent1">
                    <a:tint val="44500"/>
                    <a:satMod val="160000"/>
                    <a:lumMod val="58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ZoneTexte 21">
            <a:extLst>
              <a:ext uri="{FF2B5EF4-FFF2-40B4-BE49-F238E27FC236}">
                <a16:creationId xmlns:a16="http://schemas.microsoft.com/office/drawing/2014/main" id="{AA520B50-DEA8-4D99-8483-77D4ECD11C56}"/>
              </a:ext>
            </a:extLst>
          </p:cNvPr>
          <p:cNvSpPr txBox="1"/>
          <p:nvPr/>
        </p:nvSpPr>
        <p:spPr>
          <a:xfrm>
            <a:off x="4214952" y="3246388"/>
            <a:ext cx="72247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f</a:t>
            </a:r>
            <a:r>
              <a:rPr lang="it-IT" sz="3200" baseline="-25000" dirty="0">
                <a:solidFill>
                  <a:srgbClr val="0070C0"/>
                </a:solidFill>
              </a:rPr>
              <a:t>7/2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34995DE9-C03E-4957-8969-D8D5E00D35BC}"/>
              </a:ext>
            </a:extLst>
          </p:cNvPr>
          <p:cNvCxnSpPr>
            <a:cxnSpLocks/>
          </p:cNvCxnSpPr>
          <p:nvPr/>
        </p:nvCxnSpPr>
        <p:spPr>
          <a:xfrm flipH="1" flipV="1">
            <a:off x="1892507" y="3865148"/>
            <a:ext cx="1324820" cy="360335"/>
          </a:xfrm>
          <a:prstGeom prst="straightConnector1">
            <a:avLst/>
          </a:prstGeom>
          <a:ln w="444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21">
            <a:extLst>
              <a:ext uri="{FF2B5EF4-FFF2-40B4-BE49-F238E27FC236}">
                <a16:creationId xmlns:a16="http://schemas.microsoft.com/office/drawing/2014/main" id="{2089DB7E-00BF-489A-9C75-84B02694A975}"/>
              </a:ext>
            </a:extLst>
          </p:cNvPr>
          <p:cNvSpPr txBox="1"/>
          <p:nvPr/>
        </p:nvSpPr>
        <p:spPr>
          <a:xfrm>
            <a:off x="1928343" y="1786591"/>
            <a:ext cx="80920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GT</a:t>
            </a:r>
            <a:endParaRPr lang="en-US" sz="3200" b="1" baseline="-250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0" name="Connecteur droit 10">
            <a:extLst>
              <a:ext uri="{FF2B5EF4-FFF2-40B4-BE49-F238E27FC236}">
                <a16:creationId xmlns:a16="http://schemas.microsoft.com/office/drawing/2014/main" id="{445790F2-59D9-41BC-9400-ECCDFD9DD4E0}"/>
              </a:ext>
            </a:extLst>
          </p:cNvPr>
          <p:cNvCxnSpPr>
            <a:cxnSpLocks/>
          </p:cNvCxnSpPr>
          <p:nvPr/>
        </p:nvCxnSpPr>
        <p:spPr>
          <a:xfrm>
            <a:off x="626900" y="3912867"/>
            <a:ext cx="126560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22">
            <a:extLst>
              <a:ext uri="{FF2B5EF4-FFF2-40B4-BE49-F238E27FC236}">
                <a16:creationId xmlns:a16="http://schemas.microsoft.com/office/drawing/2014/main" id="{5483024F-EEF9-4949-A20A-945B91DE0EE5}"/>
              </a:ext>
            </a:extLst>
          </p:cNvPr>
          <p:cNvSpPr txBox="1"/>
          <p:nvPr/>
        </p:nvSpPr>
        <p:spPr>
          <a:xfrm>
            <a:off x="43166" y="3525515"/>
            <a:ext cx="722473" cy="666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0070C0"/>
                </a:solidFill>
              </a:rPr>
              <a:t>sd</a:t>
            </a:r>
            <a:endParaRPr lang="en-US" sz="3600" baseline="-25000" dirty="0">
              <a:solidFill>
                <a:srgbClr val="0070C0"/>
              </a:solidFill>
            </a:endParaRPr>
          </a:p>
        </p:txBody>
      </p:sp>
      <p:sp>
        <p:nvSpPr>
          <p:cNvPr id="42" name="Ellipse 56">
            <a:extLst>
              <a:ext uri="{FF2B5EF4-FFF2-40B4-BE49-F238E27FC236}">
                <a16:creationId xmlns:a16="http://schemas.microsoft.com/office/drawing/2014/main" id="{CB8FAA43-A6CD-42E5-8F22-DC894D71387F}"/>
              </a:ext>
            </a:extLst>
          </p:cNvPr>
          <p:cNvSpPr/>
          <p:nvPr/>
        </p:nvSpPr>
        <p:spPr>
          <a:xfrm>
            <a:off x="1120162" y="2853661"/>
            <a:ext cx="300535" cy="326859"/>
          </a:xfrm>
          <a:prstGeom prst="ellipse">
            <a:avLst/>
          </a:prstGeom>
          <a:solidFill>
            <a:srgbClr val="DA262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55">
            <a:extLst>
              <a:ext uri="{FF2B5EF4-FFF2-40B4-BE49-F238E27FC236}">
                <a16:creationId xmlns:a16="http://schemas.microsoft.com/office/drawing/2014/main" id="{CFA6BE03-8C77-4FAE-B468-DD35AC7262AD}"/>
              </a:ext>
            </a:extLst>
          </p:cNvPr>
          <p:cNvSpPr/>
          <p:nvPr/>
        </p:nvSpPr>
        <p:spPr>
          <a:xfrm>
            <a:off x="1128944" y="3744005"/>
            <a:ext cx="300535" cy="326859"/>
          </a:xfrm>
          <a:prstGeom prst="ellipse">
            <a:avLst/>
          </a:prstGeom>
          <a:solidFill>
            <a:srgbClr val="DA262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41">
            <a:extLst>
              <a:ext uri="{FF2B5EF4-FFF2-40B4-BE49-F238E27FC236}">
                <a16:creationId xmlns:a16="http://schemas.microsoft.com/office/drawing/2014/main" id="{7E69295E-660C-4964-A0A0-67C44D3AE494}"/>
              </a:ext>
            </a:extLst>
          </p:cNvPr>
          <p:cNvSpPr/>
          <p:nvPr/>
        </p:nvSpPr>
        <p:spPr>
          <a:xfrm>
            <a:off x="724792" y="3744005"/>
            <a:ext cx="300535" cy="326859"/>
          </a:xfrm>
          <a:prstGeom prst="ellipse">
            <a:avLst/>
          </a:prstGeom>
          <a:solidFill>
            <a:srgbClr val="DA262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56">
            <a:extLst>
              <a:ext uri="{FF2B5EF4-FFF2-40B4-BE49-F238E27FC236}">
                <a16:creationId xmlns:a16="http://schemas.microsoft.com/office/drawing/2014/main" id="{196A6D28-49BB-40A7-A749-370A25DBC4A2}"/>
              </a:ext>
            </a:extLst>
          </p:cNvPr>
          <p:cNvSpPr/>
          <p:nvPr/>
        </p:nvSpPr>
        <p:spPr>
          <a:xfrm>
            <a:off x="1513745" y="3744004"/>
            <a:ext cx="300535" cy="326859"/>
          </a:xfrm>
          <a:prstGeom prst="ellipse">
            <a:avLst/>
          </a:prstGeom>
          <a:solidFill>
            <a:srgbClr val="DA262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ZoneTexte 22">
            <a:extLst>
              <a:ext uri="{FF2B5EF4-FFF2-40B4-BE49-F238E27FC236}">
                <a16:creationId xmlns:a16="http://schemas.microsoft.com/office/drawing/2014/main" id="{296B140B-DF1E-4A2C-B77D-9EDF099BB98A}"/>
              </a:ext>
            </a:extLst>
          </p:cNvPr>
          <p:cNvSpPr txBox="1"/>
          <p:nvPr/>
        </p:nvSpPr>
        <p:spPr>
          <a:xfrm>
            <a:off x="4224634" y="3888534"/>
            <a:ext cx="72247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 err="1">
                <a:solidFill>
                  <a:srgbClr val="0070C0"/>
                </a:solidFill>
              </a:rPr>
              <a:t>sd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cxnSp>
        <p:nvCxnSpPr>
          <p:cNvPr id="46" name="Connecteur droit 9">
            <a:extLst>
              <a:ext uri="{FF2B5EF4-FFF2-40B4-BE49-F238E27FC236}">
                <a16:creationId xmlns:a16="http://schemas.microsoft.com/office/drawing/2014/main" id="{FD43B028-8F87-46E6-B12E-4823ECBD73C9}"/>
              </a:ext>
            </a:extLst>
          </p:cNvPr>
          <p:cNvCxnSpPr>
            <a:cxnSpLocks/>
          </p:cNvCxnSpPr>
          <p:nvPr/>
        </p:nvCxnSpPr>
        <p:spPr>
          <a:xfrm>
            <a:off x="2810464" y="3536749"/>
            <a:ext cx="12892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19">
            <a:extLst>
              <a:ext uri="{FF2B5EF4-FFF2-40B4-BE49-F238E27FC236}">
                <a16:creationId xmlns:a16="http://schemas.microsoft.com/office/drawing/2014/main" id="{65FC9FFC-704E-49DA-B997-D9493C396BA9}"/>
              </a:ext>
            </a:extLst>
          </p:cNvPr>
          <p:cNvSpPr txBox="1"/>
          <p:nvPr/>
        </p:nvSpPr>
        <p:spPr>
          <a:xfrm>
            <a:off x="2857787" y="2850026"/>
            <a:ext cx="1278856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</a:rPr>
              <a:t>N=28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50" name="Ellipse 53">
            <a:extLst>
              <a:ext uri="{FF2B5EF4-FFF2-40B4-BE49-F238E27FC236}">
                <a16:creationId xmlns:a16="http://schemas.microsoft.com/office/drawing/2014/main" id="{A932CB69-AD0B-415A-982B-CADFA723C2FD}"/>
              </a:ext>
            </a:extLst>
          </p:cNvPr>
          <p:cNvSpPr/>
          <p:nvPr/>
        </p:nvSpPr>
        <p:spPr>
          <a:xfrm>
            <a:off x="3291061" y="3362969"/>
            <a:ext cx="300535" cy="3268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94000"/>
                  <a:lumOff val="6000"/>
                </a:schemeClr>
              </a:gs>
              <a:gs pos="46000">
                <a:schemeClr val="accent1">
                  <a:tint val="44500"/>
                  <a:satMod val="160000"/>
                </a:schemeClr>
              </a:gs>
              <a:gs pos="72000">
                <a:schemeClr val="accent1">
                  <a:tint val="23500"/>
                  <a:satMod val="160000"/>
                </a:schemeClr>
              </a:gs>
            </a:gsLst>
            <a:lin ang="11400000" scaled="0"/>
          </a:gradFill>
          <a:ln>
            <a:gradFill flip="none" rotWithShape="1">
              <a:gsLst>
                <a:gs pos="11000">
                  <a:schemeClr val="accent1">
                    <a:tint val="66000"/>
                    <a:satMod val="160000"/>
                    <a:lumMod val="0"/>
                  </a:schemeClr>
                </a:gs>
                <a:gs pos="75000">
                  <a:schemeClr val="accent1">
                    <a:tint val="44500"/>
                    <a:satMod val="160000"/>
                    <a:lumMod val="58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7FB857F8-F20B-42A1-A3F4-A44B12F89EAA}"/>
              </a:ext>
            </a:extLst>
          </p:cNvPr>
          <p:cNvCxnSpPr>
            <a:cxnSpLocks/>
          </p:cNvCxnSpPr>
          <p:nvPr/>
        </p:nvCxnSpPr>
        <p:spPr>
          <a:xfrm flipH="1" flipV="1">
            <a:off x="1553875" y="3138193"/>
            <a:ext cx="1600708" cy="34140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6663D629-93AA-4C95-A3E1-BD56EFA8AF9F}"/>
              </a:ext>
            </a:extLst>
          </p:cNvPr>
          <p:cNvCxnSpPr>
            <a:cxnSpLocks/>
          </p:cNvCxnSpPr>
          <p:nvPr/>
        </p:nvCxnSpPr>
        <p:spPr>
          <a:xfrm flipH="1">
            <a:off x="1553875" y="1801750"/>
            <a:ext cx="1600708" cy="114860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48">
            <a:extLst>
              <a:ext uri="{FF2B5EF4-FFF2-40B4-BE49-F238E27FC236}">
                <a16:creationId xmlns:a16="http://schemas.microsoft.com/office/drawing/2014/main" id="{51901139-32AA-4B6E-9CCF-FE2A8867BFDD}"/>
              </a:ext>
            </a:extLst>
          </p:cNvPr>
          <p:cNvSpPr/>
          <p:nvPr/>
        </p:nvSpPr>
        <p:spPr>
          <a:xfrm>
            <a:off x="3304823" y="1518361"/>
            <a:ext cx="300535" cy="32685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ZoneTexte 21">
            <a:extLst>
              <a:ext uri="{FF2B5EF4-FFF2-40B4-BE49-F238E27FC236}">
                <a16:creationId xmlns:a16="http://schemas.microsoft.com/office/drawing/2014/main" id="{4E8EA1AE-2DF0-4817-8204-E85920C81BB6}"/>
              </a:ext>
            </a:extLst>
          </p:cNvPr>
          <p:cNvSpPr txBox="1"/>
          <p:nvPr/>
        </p:nvSpPr>
        <p:spPr>
          <a:xfrm>
            <a:off x="2026235" y="4050233"/>
            <a:ext cx="7551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GT</a:t>
            </a:r>
            <a:endParaRPr lang="en-US" sz="3200" b="1" baseline="-25000" dirty="0">
              <a:solidFill>
                <a:srgbClr val="FFC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12C96440-6E64-49C6-B6F5-FC96A8035F35}"/>
              </a:ext>
            </a:extLst>
          </p:cNvPr>
          <p:cNvCxnSpPr>
            <a:cxnSpLocks/>
          </p:cNvCxnSpPr>
          <p:nvPr/>
        </p:nvCxnSpPr>
        <p:spPr>
          <a:xfrm flipH="1">
            <a:off x="1809542" y="2473865"/>
            <a:ext cx="1097701" cy="1240836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0390AEA1-2D1D-4405-A3A2-DD32C3601EEC}"/>
              </a:ext>
            </a:extLst>
          </p:cNvPr>
          <p:cNvCxnSpPr>
            <a:cxnSpLocks/>
          </p:cNvCxnSpPr>
          <p:nvPr/>
        </p:nvCxnSpPr>
        <p:spPr>
          <a:xfrm flipH="1">
            <a:off x="1544193" y="2089445"/>
            <a:ext cx="1525416" cy="1692778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4A94FCF0-09A4-4995-9B0E-0BF88BAFE4B6}"/>
              </a:ext>
            </a:extLst>
          </p:cNvPr>
          <p:cNvCxnSpPr>
            <a:cxnSpLocks/>
          </p:cNvCxnSpPr>
          <p:nvPr/>
        </p:nvCxnSpPr>
        <p:spPr>
          <a:xfrm flipH="1" flipV="1">
            <a:off x="1902063" y="2978842"/>
            <a:ext cx="1412358" cy="543031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21">
            <a:extLst>
              <a:ext uri="{FF2B5EF4-FFF2-40B4-BE49-F238E27FC236}">
                <a16:creationId xmlns:a16="http://schemas.microsoft.com/office/drawing/2014/main" id="{05EF2781-5FF9-4D92-A960-7D813EDCF876}"/>
              </a:ext>
            </a:extLst>
          </p:cNvPr>
          <p:cNvSpPr txBox="1"/>
          <p:nvPr/>
        </p:nvSpPr>
        <p:spPr>
          <a:xfrm>
            <a:off x="2087991" y="3296544"/>
            <a:ext cx="80920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92D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FF</a:t>
            </a:r>
            <a:endParaRPr lang="en-US" sz="3200" b="1" baseline="-25000" dirty="0">
              <a:solidFill>
                <a:srgbClr val="92D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99D82CF-4B28-4D72-BCCD-DA63B1544D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77"/>
          <a:stretch/>
        </p:blipFill>
        <p:spPr>
          <a:xfrm>
            <a:off x="5319825" y="1084162"/>
            <a:ext cx="3752436" cy="2652976"/>
          </a:xfrm>
          <a:prstGeom prst="rect">
            <a:avLst/>
          </a:prstGeom>
        </p:spPr>
      </p:pic>
      <p:sp>
        <p:nvSpPr>
          <p:cNvPr id="80" name="ZoneTexte 5">
            <a:extLst>
              <a:ext uri="{FF2B5EF4-FFF2-40B4-BE49-F238E27FC236}">
                <a16:creationId xmlns:a16="http://schemas.microsoft.com/office/drawing/2014/main" id="{F46C77BA-BDC2-4754-9170-0E811E25DE1C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52,53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81" name="ZoneTexte 4">
            <a:extLst>
              <a:ext uri="{FF2B5EF4-FFF2-40B4-BE49-F238E27FC236}">
                <a16:creationId xmlns:a16="http://schemas.microsoft.com/office/drawing/2014/main" id="{802966BD-41E0-4DB6-88B1-58163101DE41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3/15</a:t>
            </a:r>
          </a:p>
        </p:txBody>
      </p:sp>
      <p:sp>
        <p:nvSpPr>
          <p:cNvPr id="82" name="ZoneTexte 5">
            <a:extLst>
              <a:ext uri="{FF2B5EF4-FFF2-40B4-BE49-F238E27FC236}">
                <a16:creationId xmlns:a16="http://schemas.microsoft.com/office/drawing/2014/main" id="{B98F9853-A019-4FEA-9172-7F3D8CA12C03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4" name="Immagine 3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E784D5DF-67FB-45AC-B036-D4DF02B44E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" t="19155" r="10243" b="75098"/>
          <a:stretch/>
        </p:blipFill>
        <p:spPr>
          <a:xfrm>
            <a:off x="5101602" y="3973168"/>
            <a:ext cx="4074496" cy="195389"/>
          </a:xfrm>
          <a:prstGeom prst="rect">
            <a:avLst/>
          </a:prstGeom>
        </p:spPr>
      </p:pic>
      <p:sp>
        <p:nvSpPr>
          <p:cNvPr id="53" name="Text Box 3">
            <a:extLst>
              <a:ext uri="{FF2B5EF4-FFF2-40B4-BE49-F238E27FC236}">
                <a16:creationId xmlns:a16="http://schemas.microsoft.com/office/drawing/2014/main" id="{D67F95CD-723E-45D3-9B12-44935FF69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6979" y="5016533"/>
            <a:ext cx="2184661" cy="1325620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The </a:t>
            </a:r>
            <a:r>
              <a:rPr lang="el-GR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β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decay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populates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states below and above the neutron (and 2n) </a:t>
            </a:r>
            <a:r>
              <a:rPr lang="it-IT" sz="1600" dirty="0" err="1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separation</a:t>
            </a:r>
            <a:r>
              <a:rPr lang="it-IT" sz="16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energy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E005B2E-9027-40D8-BBFC-7DDBC3632B7B}"/>
              </a:ext>
            </a:extLst>
          </p:cNvPr>
          <p:cNvSpPr/>
          <p:nvPr/>
        </p:nvSpPr>
        <p:spPr>
          <a:xfrm>
            <a:off x="-113709" y="5259070"/>
            <a:ext cx="1733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Very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large Q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values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         10-20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endParaRPr lang="it-IT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Flèche vers le bas 15">
            <a:extLst>
              <a:ext uri="{FF2B5EF4-FFF2-40B4-BE49-F238E27FC236}">
                <a16:creationId xmlns:a16="http://schemas.microsoft.com/office/drawing/2014/main" id="{7F36A159-D7A8-4E7C-9F7B-F89FF6FC2C0C}"/>
              </a:ext>
            </a:extLst>
          </p:cNvPr>
          <p:cNvSpPr/>
          <p:nvPr/>
        </p:nvSpPr>
        <p:spPr>
          <a:xfrm rot="16200000">
            <a:off x="1472185" y="5277453"/>
            <a:ext cx="1152128" cy="10081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972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The IDS-VANDLE setup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FDE55185-B4F3-4696-9740-7D1640674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68759"/>
            <a:ext cx="9252520" cy="371513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VANDLE: Versatile Array of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Neutron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Detectors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Low Energy: ε: 8 %; </a:t>
            </a:r>
            <a:r>
              <a:rPr lang="el-GR" dirty="0">
                <a:latin typeface="Helvetica" panose="020B0604020202020204" pitchFamily="34" charset="0"/>
                <a:cs typeface="Helvetica" panose="020B0604020202020204" pitchFamily="34" charset="0"/>
              </a:rPr>
              <a:t>σ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: 80 keV (1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it-IT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B55C3F1F-7DF3-4532-A150-DCC8877BF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2183159"/>
            <a:ext cx="3945807" cy="2310505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Neutron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TOF EJ200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plastic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scintillators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Two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- four clovers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High-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efficiency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l-GR" dirty="0">
                <a:latin typeface="Helvetica" panose="020B0604020202020204" pitchFamily="34" charset="0"/>
                <a:cs typeface="Helvetica" panose="020B0604020202020204" pitchFamily="34" charset="0"/>
              </a:rPr>
              <a:t>β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detector (&gt;80 %)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IDS tape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transport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Sensitive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even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low rates</a:t>
            </a:r>
          </a:p>
        </p:txBody>
      </p:sp>
      <p:pic>
        <p:nvPicPr>
          <p:cNvPr id="2050" name="Picture 2" descr="http://isolde-ids.web.cern.ch/isolde-ids/img/ids_vandle_big.jpg">
            <a:extLst>
              <a:ext uri="{FF2B5EF4-FFF2-40B4-BE49-F238E27FC236}">
                <a16:creationId xmlns:a16="http://schemas.microsoft.com/office/drawing/2014/main" id="{65B57C94-DD5B-4195-8876-835D3C5904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91"/>
          <a:stretch/>
        </p:blipFill>
        <p:spPr bwMode="auto">
          <a:xfrm>
            <a:off x="347188" y="1949945"/>
            <a:ext cx="4141345" cy="435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5">
            <a:extLst>
              <a:ext uri="{FF2B5EF4-FFF2-40B4-BE49-F238E27FC236}">
                <a16:creationId xmlns:a16="http://schemas.microsoft.com/office/drawing/2014/main" id="{6B5D0D47-0755-4F70-931B-2876D30ECE7B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52,53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A211FCA9-E72A-4467-BECF-966230323201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4/15</a:t>
            </a:r>
          </a:p>
        </p:txBody>
      </p:sp>
      <p:sp>
        <p:nvSpPr>
          <p:cNvPr id="13" name="ZoneTexte 5">
            <a:extLst>
              <a:ext uri="{FF2B5EF4-FFF2-40B4-BE49-F238E27FC236}">
                <a16:creationId xmlns:a16="http://schemas.microsoft.com/office/drawing/2014/main" id="{464FAEA3-88E1-4CC0-BE40-03F2AEAA41C0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EFE87BE-F06E-44EC-986B-DE975D4B5E28}"/>
              </a:ext>
            </a:extLst>
          </p:cNvPr>
          <p:cNvSpPr txBox="1"/>
          <p:nvPr/>
        </p:nvSpPr>
        <p:spPr>
          <a:xfrm>
            <a:off x="347188" y="403199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</a:rPr>
              <a:t>VANDLE</a:t>
            </a: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AD3197DA-60B0-4083-AC93-5EE2F152496A}"/>
              </a:ext>
            </a:extLst>
          </p:cNvPr>
          <p:cNvCxnSpPr>
            <a:cxnSpLocks/>
          </p:cNvCxnSpPr>
          <p:nvPr/>
        </p:nvCxnSpPr>
        <p:spPr>
          <a:xfrm flipV="1">
            <a:off x="1691680" y="3429000"/>
            <a:ext cx="743076" cy="864097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9783A5D0-B367-4A74-9FE0-8488A879CA04}"/>
              </a:ext>
            </a:extLst>
          </p:cNvPr>
          <p:cNvCxnSpPr/>
          <p:nvPr/>
        </p:nvCxnSpPr>
        <p:spPr>
          <a:xfrm>
            <a:off x="1691680" y="4262831"/>
            <a:ext cx="839922" cy="1182393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4BA6440-A4BC-4D40-9626-E17A242F9B67}"/>
              </a:ext>
            </a:extLst>
          </p:cNvPr>
          <p:cNvSpPr txBox="1"/>
          <p:nvPr/>
        </p:nvSpPr>
        <p:spPr>
          <a:xfrm>
            <a:off x="2843808" y="5820007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IDS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1B02745-BC97-4489-A5F7-16600EAE8198}"/>
              </a:ext>
            </a:extLst>
          </p:cNvPr>
          <p:cNvCxnSpPr>
            <a:cxnSpLocks/>
          </p:cNvCxnSpPr>
          <p:nvPr/>
        </p:nvCxnSpPr>
        <p:spPr>
          <a:xfrm flipH="1" flipV="1">
            <a:off x="3059832" y="4653136"/>
            <a:ext cx="73186" cy="1064989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à coins arrondis 14">
            <a:extLst>
              <a:ext uri="{FF2B5EF4-FFF2-40B4-BE49-F238E27FC236}">
                <a16:creationId xmlns:a16="http://schemas.microsoft.com/office/drawing/2014/main" id="{5FCA16DA-61D0-45AA-8432-FD29B7AEF2D8}"/>
              </a:ext>
            </a:extLst>
          </p:cNvPr>
          <p:cNvSpPr/>
          <p:nvPr/>
        </p:nvSpPr>
        <p:spPr>
          <a:xfrm>
            <a:off x="4568899" y="4705913"/>
            <a:ext cx="4461322" cy="1594199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Arrondir un rectangle avec un coin du même côté 16">
            <a:extLst>
              <a:ext uri="{FF2B5EF4-FFF2-40B4-BE49-F238E27FC236}">
                <a16:creationId xmlns:a16="http://schemas.microsoft.com/office/drawing/2014/main" id="{32B06A7B-CB46-4AB3-8059-1497D272EC0C}"/>
              </a:ext>
            </a:extLst>
          </p:cNvPr>
          <p:cNvSpPr/>
          <p:nvPr/>
        </p:nvSpPr>
        <p:spPr>
          <a:xfrm>
            <a:off x="4568899" y="4489326"/>
            <a:ext cx="4461322" cy="36737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Helvetica" pitchFamily="34" charset="0"/>
              </a:rPr>
              <a:t>ISOL </a:t>
            </a:r>
            <a:r>
              <a:rPr lang="it-IT" dirty="0" err="1">
                <a:latin typeface="Helvetica" pitchFamily="34" charset="0"/>
              </a:rPr>
              <a:t>beams</a:t>
            </a:r>
            <a:endParaRPr lang="it-IT" dirty="0">
              <a:latin typeface="Helvetica" pitchFamily="34" charset="0"/>
            </a:endParaRPr>
          </a:p>
        </p:txBody>
      </p:sp>
      <p:sp>
        <p:nvSpPr>
          <p:cNvPr id="18" name="CasellaDiTesto 4">
            <a:extLst>
              <a:ext uri="{FF2B5EF4-FFF2-40B4-BE49-F238E27FC236}">
                <a16:creationId xmlns:a16="http://schemas.microsoft.com/office/drawing/2014/main" id="{3F623420-DE21-4B48-B468-0EE77428E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6212" y="4862096"/>
            <a:ext cx="43720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indent="0" eaLnBrk="1" hangingPunct="1"/>
            <a:r>
              <a:rPr lang="en-US" sz="1600" dirty="0">
                <a:solidFill>
                  <a:srgbClr val="FF0000"/>
                </a:solidFill>
                <a:latin typeface="Helvetica" pitchFamily="34" charset="0"/>
              </a:rPr>
              <a:t>ISOL beams @ ISOLDE</a:t>
            </a:r>
          </a:p>
          <a:p>
            <a:pPr marL="0" indent="0" eaLnBrk="1" hangingPunct="1"/>
            <a:r>
              <a:rPr lang="it-IT" sz="1600" baseline="30000" dirty="0">
                <a:latin typeface="Helvetica" pitchFamily="34" charset="0"/>
              </a:rPr>
              <a:t>51,52,53,54</a:t>
            </a:r>
            <a:r>
              <a:rPr lang="it-IT" sz="1600" dirty="0">
                <a:latin typeface="Helvetica" pitchFamily="34" charset="0"/>
              </a:rPr>
              <a:t>K : </a:t>
            </a:r>
            <a:r>
              <a:rPr lang="it-IT" sz="1600" dirty="0" err="1">
                <a:latin typeface="Helvetica" pitchFamily="34" charset="0"/>
              </a:rPr>
              <a:t>surface</a:t>
            </a:r>
            <a:r>
              <a:rPr lang="it-IT" sz="1600" dirty="0">
                <a:latin typeface="Helvetica" pitchFamily="34" charset="0"/>
              </a:rPr>
              <a:t> </a:t>
            </a:r>
            <a:r>
              <a:rPr lang="it-IT" sz="1600" dirty="0" err="1">
                <a:latin typeface="Helvetica" pitchFamily="34" charset="0"/>
              </a:rPr>
              <a:t>ionization</a:t>
            </a:r>
            <a:r>
              <a:rPr lang="it-IT" sz="1600" dirty="0">
                <a:latin typeface="Helvetica" pitchFamily="34" charset="0"/>
              </a:rPr>
              <a:t> </a:t>
            </a:r>
            <a:endParaRPr lang="it-IT" sz="1600" baseline="-25000" dirty="0">
              <a:latin typeface="Helvetica" pitchFamily="34" charset="0"/>
            </a:endParaRPr>
          </a:p>
          <a:p>
            <a:pPr eaLnBrk="1" hangingPunct="1">
              <a:buFontTx/>
              <a:buChar char="-"/>
            </a:pPr>
            <a:r>
              <a:rPr lang="it-IT" sz="1600" dirty="0" err="1">
                <a:latin typeface="Helvetica" pitchFamily="34" charset="0"/>
              </a:rPr>
              <a:t>Rates</a:t>
            </a:r>
            <a:r>
              <a:rPr lang="it-IT" sz="1600" dirty="0">
                <a:latin typeface="Helvetica" pitchFamily="34" charset="0"/>
              </a:rPr>
              <a:t>: 3-5 </a:t>
            </a:r>
            <a:r>
              <a:rPr lang="it-IT" sz="1600" dirty="0" err="1">
                <a:latin typeface="Helvetica" pitchFamily="34" charset="0"/>
              </a:rPr>
              <a:t>pps</a:t>
            </a:r>
            <a:r>
              <a:rPr lang="it-IT" sz="1600" dirty="0">
                <a:latin typeface="Helvetica" pitchFamily="34" charset="0"/>
              </a:rPr>
              <a:t> for </a:t>
            </a:r>
            <a:r>
              <a:rPr lang="it-IT" sz="1600" baseline="30000" dirty="0">
                <a:latin typeface="Helvetica" pitchFamily="34" charset="0"/>
              </a:rPr>
              <a:t>53</a:t>
            </a:r>
            <a:r>
              <a:rPr lang="it-IT" sz="1600" dirty="0">
                <a:latin typeface="Helvetica" pitchFamily="34" charset="0"/>
              </a:rPr>
              <a:t>K, &lt;1 </a:t>
            </a:r>
            <a:r>
              <a:rPr lang="it-IT" sz="1600" dirty="0" err="1">
                <a:latin typeface="Helvetica" pitchFamily="34" charset="0"/>
              </a:rPr>
              <a:t>pps</a:t>
            </a:r>
            <a:r>
              <a:rPr lang="it-IT" sz="1600" dirty="0">
                <a:latin typeface="Helvetica" pitchFamily="34" charset="0"/>
              </a:rPr>
              <a:t> for </a:t>
            </a:r>
            <a:r>
              <a:rPr lang="it-IT" sz="1600" baseline="30000" dirty="0">
                <a:latin typeface="Helvetica" pitchFamily="34" charset="0"/>
              </a:rPr>
              <a:t>54</a:t>
            </a:r>
            <a:r>
              <a:rPr lang="it-IT" sz="1600" dirty="0">
                <a:latin typeface="Helvetica" pitchFamily="34" charset="0"/>
              </a:rPr>
              <a:t>K</a:t>
            </a:r>
          </a:p>
          <a:p>
            <a:pPr eaLnBrk="1" hangingPunct="1">
              <a:buFontTx/>
              <a:buChar char="-"/>
            </a:pPr>
            <a:r>
              <a:rPr lang="it-IT" sz="1600" dirty="0" err="1">
                <a:latin typeface="Helvetica" pitchFamily="34" charset="0"/>
              </a:rPr>
              <a:t>Main</a:t>
            </a:r>
            <a:r>
              <a:rPr lang="it-IT" sz="1600" dirty="0">
                <a:latin typeface="Helvetica" pitchFamily="34" charset="0"/>
              </a:rPr>
              <a:t> </a:t>
            </a:r>
            <a:r>
              <a:rPr lang="it-IT" sz="1600" dirty="0" err="1">
                <a:latin typeface="Helvetica" pitchFamily="34" charset="0"/>
              </a:rPr>
              <a:t>limiting</a:t>
            </a:r>
            <a:r>
              <a:rPr lang="it-IT" sz="1600" dirty="0">
                <a:latin typeface="Helvetica" pitchFamily="34" charset="0"/>
              </a:rPr>
              <a:t> </a:t>
            </a:r>
            <a:r>
              <a:rPr lang="it-IT" sz="1600" dirty="0" err="1">
                <a:latin typeface="Helvetica" pitchFamily="34" charset="0"/>
              </a:rPr>
              <a:t>factor</a:t>
            </a:r>
            <a:r>
              <a:rPr lang="it-IT" sz="1600" dirty="0">
                <a:latin typeface="Helvetica" pitchFamily="34" charset="0"/>
              </a:rPr>
              <a:t>: T</a:t>
            </a:r>
            <a:r>
              <a:rPr lang="it-IT" sz="1600" baseline="-25000" dirty="0">
                <a:latin typeface="Helvetica" pitchFamily="34" charset="0"/>
              </a:rPr>
              <a:t>1/2</a:t>
            </a:r>
            <a:r>
              <a:rPr lang="it-IT" sz="1600" dirty="0">
                <a:latin typeface="Helvetica" pitchFamily="34" charset="0"/>
              </a:rPr>
              <a:t>: 30 </a:t>
            </a:r>
            <a:r>
              <a:rPr lang="it-IT" sz="1600" dirty="0" err="1">
                <a:latin typeface="Helvetica" pitchFamily="34" charset="0"/>
              </a:rPr>
              <a:t>ms</a:t>
            </a:r>
            <a:r>
              <a:rPr lang="it-IT" sz="1600" dirty="0">
                <a:latin typeface="Helvetica" pitchFamily="34" charset="0"/>
              </a:rPr>
              <a:t> for </a:t>
            </a:r>
            <a:r>
              <a:rPr lang="it-IT" sz="1600" baseline="30000" dirty="0">
                <a:latin typeface="Helvetica" pitchFamily="34" charset="0"/>
              </a:rPr>
              <a:t>53</a:t>
            </a:r>
            <a:r>
              <a:rPr lang="it-IT" sz="1600" dirty="0">
                <a:latin typeface="Helvetica" pitchFamily="34" charset="0"/>
              </a:rPr>
              <a:t>K and 10 </a:t>
            </a:r>
            <a:r>
              <a:rPr lang="it-IT" sz="1600" dirty="0" err="1">
                <a:latin typeface="Helvetica" pitchFamily="34" charset="0"/>
              </a:rPr>
              <a:t>ms</a:t>
            </a:r>
            <a:r>
              <a:rPr lang="it-IT" sz="1600" dirty="0">
                <a:latin typeface="Helvetica" pitchFamily="34" charset="0"/>
              </a:rPr>
              <a:t> for </a:t>
            </a:r>
            <a:r>
              <a:rPr lang="it-IT" sz="1600" baseline="30000" dirty="0">
                <a:latin typeface="Helvetica" pitchFamily="34" charset="0"/>
              </a:rPr>
              <a:t>54</a:t>
            </a:r>
            <a:r>
              <a:rPr lang="it-IT" sz="1600" dirty="0">
                <a:latin typeface="Helvetica" pitchFamily="34" charset="0"/>
              </a:rPr>
              <a:t>K</a:t>
            </a:r>
            <a:endParaRPr lang="en-US" sz="16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8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andrea\Desktop\POSTDOCLNL\SPES_WORKSHOP\53K.png">
            <a:extLst>
              <a:ext uri="{FF2B5EF4-FFF2-40B4-BE49-F238E27FC236}">
                <a16:creationId xmlns:a16="http://schemas.microsoft.com/office/drawing/2014/main" id="{DC772365-35D4-4FCB-98BF-77A2B4898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740" y="4758903"/>
            <a:ext cx="2609893" cy="1786525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8" name="Picture 4" descr="C:\Users\andrea\Desktop\POSTDOCLNL\SPES_WORKSHOP\51Ca.png">
            <a:extLst>
              <a:ext uri="{FF2B5EF4-FFF2-40B4-BE49-F238E27FC236}">
                <a16:creationId xmlns:a16="http://schemas.microsoft.com/office/drawing/2014/main" id="{A245DA13-817B-4091-9BE0-A0655F528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7" y="942273"/>
            <a:ext cx="2360687" cy="3875003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9" name="Picture 5" descr="C:\Users\andrea\Desktop\POSTDOCLNL\SPES_WORKSHOP\51K.png">
            <a:extLst>
              <a:ext uri="{FF2B5EF4-FFF2-40B4-BE49-F238E27FC236}">
                <a16:creationId xmlns:a16="http://schemas.microsoft.com/office/drawing/2014/main" id="{B7630E94-A809-4A0C-8F27-2CAC9E50B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" y="4950826"/>
            <a:ext cx="3024336" cy="1505703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10" name="Picture 2" descr="C:\Users\andrea\Desktop\POSTDOCLNL\SPES_WORKSHOP\53Ca.png">
            <a:extLst>
              <a:ext uri="{FF2B5EF4-FFF2-40B4-BE49-F238E27FC236}">
                <a16:creationId xmlns:a16="http://schemas.microsoft.com/office/drawing/2014/main" id="{7C0E4E0F-932B-4F93-AEBB-DB82DC9EC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087" y="942273"/>
            <a:ext cx="3474058" cy="3898592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12" name="Picture 5" descr="C:\Users\gottardo\Desktop\POSTDOCLNL\LOI_n\Pagine da PhysRevC.74.014313_52K.png">
            <a:extLst>
              <a:ext uri="{FF2B5EF4-FFF2-40B4-BE49-F238E27FC236}">
                <a16:creationId xmlns:a16="http://schemas.microsoft.com/office/drawing/2014/main" id="{C3D30FBF-AA47-4CDB-9D1C-3096CDCAC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086" y="919403"/>
            <a:ext cx="3187235" cy="4101612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14" name="ZoneTexte 14">
            <a:extLst>
              <a:ext uri="{FF2B5EF4-FFF2-40B4-BE49-F238E27FC236}">
                <a16:creationId xmlns:a16="http://schemas.microsoft.com/office/drawing/2014/main" id="{D68F3816-F6B4-4FD7-A68B-5AC3A6B50C0E}"/>
              </a:ext>
            </a:extLst>
          </p:cNvPr>
          <p:cNvSpPr txBox="1"/>
          <p:nvPr/>
        </p:nvSpPr>
        <p:spPr>
          <a:xfrm>
            <a:off x="1081783" y="4035641"/>
            <a:ext cx="936104" cy="461665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400" b="1" baseline="30000" dirty="0">
                <a:solidFill>
                  <a:srgbClr val="FF0000"/>
                </a:solidFill>
              </a:rPr>
              <a:t>51</a:t>
            </a:r>
            <a:r>
              <a:rPr lang="it-IT" sz="2400" b="1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4A6FE274-9486-4CC3-BBC0-68DEDF2EC652}"/>
              </a:ext>
            </a:extLst>
          </p:cNvPr>
          <p:cNvSpPr txBox="1"/>
          <p:nvPr/>
        </p:nvSpPr>
        <p:spPr>
          <a:xfrm>
            <a:off x="8046529" y="4035641"/>
            <a:ext cx="936104" cy="461665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400" b="1" baseline="30000" dirty="0">
                <a:solidFill>
                  <a:srgbClr val="FF0000"/>
                </a:solidFill>
              </a:rPr>
              <a:t>53</a:t>
            </a:r>
            <a:r>
              <a:rPr lang="it-IT" sz="2400" b="1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16" name="ZoneTexte 16">
            <a:extLst>
              <a:ext uri="{FF2B5EF4-FFF2-40B4-BE49-F238E27FC236}">
                <a16:creationId xmlns:a16="http://schemas.microsoft.com/office/drawing/2014/main" id="{0F33F467-BE61-4D0B-B525-41C428EFDFAD}"/>
              </a:ext>
            </a:extLst>
          </p:cNvPr>
          <p:cNvSpPr txBox="1"/>
          <p:nvPr/>
        </p:nvSpPr>
        <p:spPr>
          <a:xfrm>
            <a:off x="4219811" y="4035641"/>
            <a:ext cx="936104" cy="461665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400" b="1" baseline="30000" dirty="0">
                <a:solidFill>
                  <a:srgbClr val="FF0000"/>
                </a:solidFill>
              </a:rPr>
              <a:t>52</a:t>
            </a:r>
            <a:r>
              <a:rPr lang="it-IT" sz="2400" b="1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485073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Previous </a:t>
            </a:r>
            <a:r>
              <a:rPr lang="en-US" sz="3200" dirty="0" err="1">
                <a:solidFill>
                  <a:schemeClr val="tx2"/>
                </a:solidFill>
                <a:latin typeface="Helvetica" pitchFamily="34" charset="0"/>
              </a:rPr>
              <a:t>Tonnere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 experiment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55DFFC2-F080-46AB-93F3-0A272C64F8EC}"/>
              </a:ext>
            </a:extLst>
          </p:cNvPr>
          <p:cNvSpPr txBox="1"/>
          <p:nvPr/>
        </p:nvSpPr>
        <p:spPr>
          <a:xfrm>
            <a:off x="7195499" y="595699"/>
            <a:ext cx="181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F. </a:t>
            </a:r>
            <a:r>
              <a:rPr lang="it-IT" sz="1200" dirty="0" err="1"/>
              <a:t>Perrot</a:t>
            </a:r>
            <a:r>
              <a:rPr lang="it-IT" sz="1200" dirty="0"/>
              <a:t> et al., </a:t>
            </a:r>
            <a:r>
              <a:rPr lang="it-IT" sz="1200" dirty="0" err="1"/>
              <a:t>Phys</a:t>
            </a:r>
            <a:r>
              <a:rPr lang="it-IT" sz="1200" dirty="0"/>
              <a:t>. Rev. C 74 014313 (2006) </a:t>
            </a: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93C0CB43-17D6-494C-B0F5-7D6DF662B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5858" y="4670004"/>
            <a:ext cx="2791192" cy="648512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000000"/>
                </a:solidFill>
                <a:ea typeface="MS PGothic" pitchFamily="34" charset="-128"/>
              </a:rPr>
              <a:t>Not enough statistics for </a:t>
            </a:r>
            <a:r>
              <a:rPr lang="it-IT" b="1" baseline="30000" dirty="0">
                <a:solidFill>
                  <a:srgbClr val="000000"/>
                </a:solidFill>
                <a:ea typeface="MS PGothic" pitchFamily="34" charset="-128"/>
              </a:rPr>
              <a:t>(52),53</a:t>
            </a:r>
            <a:r>
              <a:rPr lang="it-IT" b="1" dirty="0">
                <a:solidFill>
                  <a:srgbClr val="000000"/>
                </a:solidFill>
                <a:ea typeface="MS PGothic" pitchFamily="34" charset="-128"/>
              </a:rPr>
              <a:t>Ca</a:t>
            </a:r>
          </a:p>
        </p:txBody>
      </p:sp>
      <p:sp>
        <p:nvSpPr>
          <p:cNvPr id="17" name="ZoneTexte 5">
            <a:extLst>
              <a:ext uri="{FF2B5EF4-FFF2-40B4-BE49-F238E27FC236}">
                <a16:creationId xmlns:a16="http://schemas.microsoft.com/office/drawing/2014/main" id="{BA8E14BC-8D3F-4EEF-BB4E-4711ACBB1F0D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="1" baseline="30000" dirty="0">
                <a:solidFill>
                  <a:schemeClr val="bg1"/>
                </a:solidFill>
                <a:latin typeface="Helvetica" pitchFamily="34" charset="0"/>
              </a:rPr>
              <a:t>52,53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K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dirty="0" err="1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Results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18" name="ZoneTexte 4">
            <a:extLst>
              <a:ext uri="{FF2B5EF4-FFF2-40B4-BE49-F238E27FC236}">
                <a16:creationId xmlns:a16="http://schemas.microsoft.com/office/drawing/2014/main" id="{0830E9A6-20FE-48BD-A628-566E800F440E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5/15</a:t>
            </a:r>
          </a:p>
        </p:txBody>
      </p:sp>
      <p:sp>
        <p:nvSpPr>
          <p:cNvPr id="19" name="ZoneTexte 5">
            <a:extLst>
              <a:ext uri="{FF2B5EF4-FFF2-40B4-BE49-F238E27FC236}">
                <a16:creationId xmlns:a16="http://schemas.microsoft.com/office/drawing/2014/main" id="{8C352AC3-5481-4C10-B032-A1BC45FC9356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F26D24-B72F-4D08-8133-D28283EE8DC4}"/>
              </a:ext>
            </a:extLst>
          </p:cNvPr>
          <p:cNvSpPr txBox="1"/>
          <p:nvPr/>
        </p:nvSpPr>
        <p:spPr>
          <a:xfrm>
            <a:off x="3078243" y="5553357"/>
            <a:ext cx="3382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Interpretation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spectra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: FF due to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parity-changing</a:t>
            </a:r>
            <a:r>
              <a:rPr lang="it-IT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transitions</a:t>
            </a:r>
            <a:endParaRPr lang="it-IT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2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62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52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 results: neutron emission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08F6DBB-9F88-4794-8936-11EFD89AAD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8843"/>
          <a:stretch/>
        </p:blipFill>
        <p:spPr>
          <a:xfrm>
            <a:off x="194145" y="1545939"/>
            <a:ext cx="5404409" cy="3766121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9DBB5C2-0B5A-4D81-ABCC-FD756E5E75D8}"/>
              </a:ext>
            </a:extLst>
          </p:cNvPr>
          <p:cNvCxnSpPr>
            <a:cxnSpLocks/>
          </p:cNvCxnSpPr>
          <p:nvPr/>
        </p:nvCxnSpPr>
        <p:spPr>
          <a:xfrm flipH="1">
            <a:off x="304061" y="1639651"/>
            <a:ext cx="5344436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7E0450E7-F4CF-4F23-A785-6AA2C60BEE84}"/>
              </a:ext>
            </a:extLst>
          </p:cNvPr>
          <p:cNvGrpSpPr/>
          <p:nvPr/>
        </p:nvGrpSpPr>
        <p:grpSpPr>
          <a:xfrm>
            <a:off x="3393432" y="1061312"/>
            <a:ext cx="523099" cy="698220"/>
            <a:chOff x="4598482" y="1572652"/>
            <a:chExt cx="523099" cy="698220"/>
          </a:xfrm>
        </p:grpSpPr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5B23E0F2-6D4C-4892-AE70-810D84FE9055}"/>
                </a:ext>
              </a:extLst>
            </p:cNvPr>
            <p:cNvCxnSpPr/>
            <p:nvPr/>
          </p:nvCxnSpPr>
          <p:spPr>
            <a:xfrm>
              <a:off x="4860032" y="1910832"/>
              <a:ext cx="0" cy="360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72D89A6F-2DA4-4A8A-BBAB-E07D16225B47}"/>
                </a:ext>
              </a:extLst>
            </p:cNvPr>
            <p:cNvSpPr txBox="1"/>
            <p:nvPr/>
          </p:nvSpPr>
          <p:spPr>
            <a:xfrm flipH="1">
              <a:off x="4598482" y="1572652"/>
              <a:ext cx="52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0.5</a:t>
              </a: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D313E2C1-A8A3-4904-AE81-30D6ED7639CD}"/>
              </a:ext>
            </a:extLst>
          </p:cNvPr>
          <p:cNvGrpSpPr/>
          <p:nvPr/>
        </p:nvGrpSpPr>
        <p:grpSpPr>
          <a:xfrm>
            <a:off x="1568960" y="1075769"/>
            <a:ext cx="523099" cy="698220"/>
            <a:chOff x="4598482" y="1572652"/>
            <a:chExt cx="523099" cy="698220"/>
          </a:xfrm>
        </p:grpSpPr>
        <p:cxnSp>
          <p:nvCxnSpPr>
            <p:cNvPr id="29" name="Connettore diritto 28">
              <a:extLst>
                <a:ext uri="{FF2B5EF4-FFF2-40B4-BE49-F238E27FC236}">
                  <a16:creationId xmlns:a16="http://schemas.microsoft.com/office/drawing/2014/main" id="{7B70BE9A-36EC-4800-A27D-4A0D9F427977}"/>
                </a:ext>
              </a:extLst>
            </p:cNvPr>
            <p:cNvCxnSpPr/>
            <p:nvPr/>
          </p:nvCxnSpPr>
          <p:spPr>
            <a:xfrm>
              <a:off x="4860032" y="1910832"/>
              <a:ext cx="0" cy="360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28DAF3BE-1B2D-41AB-87F8-AA23B385B1CE}"/>
                </a:ext>
              </a:extLst>
            </p:cNvPr>
            <p:cNvSpPr txBox="1"/>
            <p:nvPr/>
          </p:nvSpPr>
          <p:spPr>
            <a:xfrm flipH="1">
              <a:off x="4598482" y="1572652"/>
              <a:ext cx="52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2</a:t>
              </a: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7C9418C3-A7B0-40BE-A028-9551E4619B92}"/>
              </a:ext>
            </a:extLst>
          </p:cNvPr>
          <p:cNvGrpSpPr/>
          <p:nvPr/>
        </p:nvGrpSpPr>
        <p:grpSpPr>
          <a:xfrm>
            <a:off x="2355353" y="1075769"/>
            <a:ext cx="523099" cy="698220"/>
            <a:chOff x="4598482" y="1572652"/>
            <a:chExt cx="523099" cy="698220"/>
          </a:xfrm>
        </p:grpSpPr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DEB646DF-FAE1-4C96-8881-E9DE22284B53}"/>
                </a:ext>
              </a:extLst>
            </p:cNvPr>
            <p:cNvCxnSpPr/>
            <p:nvPr/>
          </p:nvCxnSpPr>
          <p:spPr>
            <a:xfrm>
              <a:off x="4860032" y="1910832"/>
              <a:ext cx="0" cy="360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721696E0-623D-4F1E-BE23-398754D595FA}"/>
                </a:ext>
              </a:extLst>
            </p:cNvPr>
            <p:cNvSpPr txBox="1"/>
            <p:nvPr/>
          </p:nvSpPr>
          <p:spPr>
            <a:xfrm flipH="1">
              <a:off x="4598482" y="1572652"/>
              <a:ext cx="52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1</a:t>
              </a: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A5B2C7B6-FE1A-467B-B521-55E1653784CA}"/>
              </a:ext>
            </a:extLst>
          </p:cNvPr>
          <p:cNvGrpSpPr/>
          <p:nvPr/>
        </p:nvGrpSpPr>
        <p:grpSpPr>
          <a:xfrm>
            <a:off x="1943652" y="1077611"/>
            <a:ext cx="523099" cy="698220"/>
            <a:chOff x="4598482" y="1572652"/>
            <a:chExt cx="523099" cy="698220"/>
          </a:xfrm>
        </p:grpSpPr>
        <p:cxnSp>
          <p:nvCxnSpPr>
            <p:cNvPr id="35" name="Connettore diritto 34">
              <a:extLst>
                <a:ext uri="{FF2B5EF4-FFF2-40B4-BE49-F238E27FC236}">
                  <a16:creationId xmlns:a16="http://schemas.microsoft.com/office/drawing/2014/main" id="{577315A2-9E1C-47E9-9C7F-BA39FC5E7D31}"/>
                </a:ext>
              </a:extLst>
            </p:cNvPr>
            <p:cNvCxnSpPr/>
            <p:nvPr/>
          </p:nvCxnSpPr>
          <p:spPr>
            <a:xfrm>
              <a:off x="4860032" y="1910832"/>
              <a:ext cx="0" cy="360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A261750B-872D-44C1-9260-966648D113A6}"/>
                </a:ext>
              </a:extLst>
            </p:cNvPr>
            <p:cNvSpPr txBox="1"/>
            <p:nvPr/>
          </p:nvSpPr>
          <p:spPr>
            <a:xfrm flipH="1">
              <a:off x="4598482" y="1572652"/>
              <a:ext cx="52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1.5</a:t>
              </a:r>
            </a:p>
          </p:txBody>
        </p: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1BB30D2C-9D98-4FBD-9669-A535DE62B6E4}"/>
              </a:ext>
            </a:extLst>
          </p:cNvPr>
          <p:cNvGrpSpPr/>
          <p:nvPr/>
        </p:nvGrpSpPr>
        <p:grpSpPr>
          <a:xfrm>
            <a:off x="1321728" y="1072242"/>
            <a:ext cx="523099" cy="698220"/>
            <a:chOff x="4598482" y="1572652"/>
            <a:chExt cx="523099" cy="698220"/>
          </a:xfrm>
        </p:grpSpPr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A1B1FAF5-0103-4075-B210-00FFA1B43869}"/>
                </a:ext>
              </a:extLst>
            </p:cNvPr>
            <p:cNvCxnSpPr/>
            <p:nvPr/>
          </p:nvCxnSpPr>
          <p:spPr>
            <a:xfrm>
              <a:off x="4860032" y="1910832"/>
              <a:ext cx="0" cy="360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6AEF20A2-4A83-4FF1-AB28-356A2E936756}"/>
                </a:ext>
              </a:extLst>
            </p:cNvPr>
            <p:cNvSpPr txBox="1"/>
            <p:nvPr/>
          </p:nvSpPr>
          <p:spPr>
            <a:xfrm flipH="1">
              <a:off x="4598482" y="1572652"/>
              <a:ext cx="52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3</a:t>
              </a:r>
            </a:p>
          </p:txBody>
        </p:sp>
      </p:grp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9A4DC6CA-405D-4AFA-99CA-0EEFEBA12E86}"/>
              </a:ext>
            </a:extLst>
          </p:cNvPr>
          <p:cNvSpPr txBox="1"/>
          <p:nvPr/>
        </p:nvSpPr>
        <p:spPr>
          <a:xfrm>
            <a:off x="4115293" y="1208637"/>
            <a:ext cx="1744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Energy (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2A98B684-0431-43BB-B52A-A0ED41CC7A7B}"/>
              </a:ext>
            </a:extLst>
          </p:cNvPr>
          <p:cNvSpPr txBox="1"/>
          <p:nvPr/>
        </p:nvSpPr>
        <p:spPr>
          <a:xfrm>
            <a:off x="3916531" y="2276872"/>
            <a:ext cx="1090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VANDLE</a:t>
            </a:r>
          </a:p>
        </p:txBody>
      </p:sp>
      <p:pic>
        <p:nvPicPr>
          <p:cNvPr id="56" name="Immagine 55">
            <a:extLst>
              <a:ext uri="{FF2B5EF4-FFF2-40B4-BE49-F238E27FC236}">
                <a16:creationId xmlns:a16="http://schemas.microsoft.com/office/drawing/2014/main" id="{B0F3EEE6-FFB8-4FDC-B5B1-CF42168353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66070" r="38304" b="5386"/>
          <a:stretch/>
        </p:blipFill>
        <p:spPr>
          <a:xfrm>
            <a:off x="5648497" y="4077124"/>
            <a:ext cx="3460007" cy="2330981"/>
          </a:xfrm>
          <a:prstGeom prst="rect">
            <a:avLst/>
          </a:prstGeom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16260CE-4E54-4C12-AEE5-1B25966251F6}"/>
              </a:ext>
            </a:extLst>
          </p:cNvPr>
          <p:cNvSpPr txBox="1"/>
          <p:nvPr/>
        </p:nvSpPr>
        <p:spPr>
          <a:xfrm>
            <a:off x="7283392" y="4365104"/>
            <a:ext cx="1309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TONNERE</a:t>
            </a:r>
          </a:p>
        </p:txBody>
      </p:sp>
      <p:sp>
        <p:nvSpPr>
          <p:cNvPr id="37" name="Rectangle à coins arrondis 14">
            <a:extLst>
              <a:ext uri="{FF2B5EF4-FFF2-40B4-BE49-F238E27FC236}">
                <a16:creationId xmlns:a16="http://schemas.microsoft.com/office/drawing/2014/main" id="{B6DC688E-E4E2-4306-BEB9-4EA7817AB684}"/>
              </a:ext>
            </a:extLst>
          </p:cNvPr>
          <p:cNvSpPr/>
          <p:nvPr/>
        </p:nvSpPr>
        <p:spPr>
          <a:xfrm>
            <a:off x="5724128" y="2069163"/>
            <a:ext cx="3225727" cy="1733355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8" name="Arrondir un rectangle avec un coin du même côté 16">
            <a:extLst>
              <a:ext uri="{FF2B5EF4-FFF2-40B4-BE49-F238E27FC236}">
                <a16:creationId xmlns:a16="http://schemas.microsoft.com/office/drawing/2014/main" id="{19857ACA-35C9-47A2-B386-E358A852F111}"/>
              </a:ext>
            </a:extLst>
          </p:cNvPr>
          <p:cNvSpPr/>
          <p:nvPr/>
        </p:nvSpPr>
        <p:spPr>
          <a:xfrm>
            <a:off x="5724128" y="1852576"/>
            <a:ext cx="3225727" cy="36737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latin typeface="Helvetica" pitchFamily="34" charset="0"/>
              </a:rPr>
              <a:t>neutron</a:t>
            </a:r>
            <a:r>
              <a:rPr lang="it-IT" dirty="0">
                <a:latin typeface="Helvetica" pitchFamily="34" charset="0"/>
              </a:rPr>
              <a:t> </a:t>
            </a:r>
            <a:r>
              <a:rPr lang="it-IT" dirty="0" err="1">
                <a:latin typeface="Helvetica" pitchFamily="34" charset="0"/>
              </a:rPr>
              <a:t>spetrum</a:t>
            </a:r>
            <a:endParaRPr lang="it-IT" dirty="0">
              <a:latin typeface="Helvetic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4">
                <a:extLst>
                  <a:ext uri="{FF2B5EF4-FFF2-40B4-BE49-F238E27FC236}">
                    <a16:creationId xmlns:a16="http://schemas.microsoft.com/office/drawing/2014/main" id="{E8D56737-10EC-488A-98A7-FC2B4E9267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41442" y="2225346"/>
                <a:ext cx="3161144" cy="1323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857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eaLnBrk="1" hangingPunct="1">
                  <a:buFontTx/>
                  <a:buChar char="-"/>
                </a:pPr>
                <a:r>
                  <a:rPr lang="it-IT" sz="1600" dirty="0" err="1">
                    <a:latin typeface="Helvetica" pitchFamily="34" charset="0"/>
                  </a:rPr>
                  <a:t>Simulated</a:t>
                </a:r>
                <a:r>
                  <a:rPr lang="it-IT" sz="1600" dirty="0">
                    <a:latin typeface="Helvetica" pitchFamily="34" charset="0"/>
                  </a:rPr>
                  <a:t> </a:t>
                </a:r>
                <a:r>
                  <a:rPr lang="it-IT" sz="1600" dirty="0" err="1">
                    <a:latin typeface="Helvetica" pitchFamily="34" charset="0"/>
                  </a:rPr>
                  <a:t>response</a:t>
                </a:r>
                <a:r>
                  <a:rPr lang="it-IT" sz="1600" dirty="0">
                    <a:latin typeface="Helvetica" pitchFamily="34" charset="0"/>
                  </a:rPr>
                  <a:t> </a:t>
                </a:r>
                <a:r>
                  <a:rPr lang="it-IT" sz="1600" dirty="0" err="1">
                    <a:latin typeface="Helvetica" pitchFamily="34" charset="0"/>
                  </a:rPr>
                  <a:t>function</a:t>
                </a:r>
                <a:endParaRPr lang="it-IT" sz="1600" dirty="0">
                  <a:latin typeface="Helvetica" pitchFamily="34" charset="0"/>
                </a:endParaRPr>
              </a:p>
              <a:p>
                <a:pPr eaLnBrk="1" hangingPunct="1">
                  <a:buFontTx/>
                  <a:buChar char="-"/>
                </a:pPr>
                <a:endParaRPr lang="it-IT" sz="1600" dirty="0">
                  <a:latin typeface="Helvetica" pitchFamily="34" charset="0"/>
                </a:endParaRPr>
              </a:p>
              <a:p>
                <a:pPr eaLnBrk="1" hangingPunct="1">
                  <a:buFontTx/>
                  <a:buChar char="-"/>
                </a:pPr>
                <a:r>
                  <a:rPr lang="it-IT" sz="1600" dirty="0" err="1">
                    <a:latin typeface="Helvetica" pitchFamily="34" charset="0"/>
                  </a:rPr>
                  <a:t>Unfolding</a:t>
                </a:r>
                <a:r>
                  <a:rPr lang="it-IT" sz="1600" dirty="0">
                    <a:latin typeface="Helvetica" pitchFamily="34" charset="0"/>
                  </a:rPr>
                  <a:t> of the </a:t>
                </a:r>
                <a:r>
                  <a:rPr lang="it-IT" sz="1600" dirty="0" err="1">
                    <a:latin typeface="Helvetica" pitchFamily="34" charset="0"/>
                  </a:rPr>
                  <a:t>neutron</a:t>
                </a:r>
                <a:r>
                  <a:rPr lang="it-IT" sz="1600" dirty="0">
                    <a:latin typeface="Helvetica" pitchFamily="34" charset="0"/>
                  </a:rPr>
                  <a:t> TOF </a:t>
                </a:r>
                <a:r>
                  <a:rPr lang="it-IT" sz="1600" dirty="0" err="1">
                    <a:latin typeface="Helvetica" pitchFamily="34" charset="0"/>
                  </a:rPr>
                  <a:t>spectrum</a:t>
                </a:r>
                <a:r>
                  <a:rPr lang="it-IT" sz="1600" dirty="0">
                    <a:latin typeface="Helvetica" pitchFamily="34" charset="0"/>
                  </a:rPr>
                  <a:t>: </a:t>
                </a:r>
                <a:r>
                  <a:rPr lang="it-IT" sz="1600" dirty="0" err="1">
                    <a:latin typeface="Helvetica" pitchFamily="34" charset="0"/>
                  </a:rPr>
                  <a:t>deconvolution</a:t>
                </a:r>
                <a:r>
                  <a:rPr lang="it-IT" sz="1600" dirty="0">
                    <a:latin typeface="Helvetica" pitchFamily="34" charset="0"/>
                  </a:rPr>
                  <a:t> and </a:t>
                </a:r>
                <a:r>
                  <a:rPr lang="it-IT" sz="1600" dirty="0" err="1">
                    <a:latin typeface="Helvetica" pitchFamily="34" charset="0"/>
                  </a:rPr>
                  <a:t>then</a:t>
                </a:r>
                <a:r>
                  <a:rPr lang="it-IT" sz="1600" dirty="0">
                    <a:latin typeface="Helvetic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it-IT" sz="1600" baseline="30000" dirty="0">
                    <a:latin typeface="Helvetica" pitchFamily="34" charset="0"/>
                  </a:rPr>
                  <a:t>2</a:t>
                </a:r>
                <a:r>
                  <a:rPr lang="it-IT" sz="1600" dirty="0">
                    <a:latin typeface="Helvetica" pitchFamily="34" charset="0"/>
                  </a:rPr>
                  <a:t> </a:t>
                </a:r>
                <a:r>
                  <a:rPr lang="it-IT" sz="1600" dirty="0" err="1">
                    <a:latin typeface="Helvetica" pitchFamily="34" charset="0"/>
                  </a:rPr>
                  <a:t>fit</a:t>
                </a:r>
                <a:r>
                  <a:rPr lang="it-IT" sz="1600" baseline="30000" dirty="0">
                    <a:latin typeface="Helvetica" pitchFamily="34" charset="0"/>
                  </a:rPr>
                  <a:t> </a:t>
                </a:r>
                <a:endParaRPr lang="en-US" sz="1600" baseline="30000" dirty="0"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39" name="CasellaDiTesto 4">
                <a:extLst>
                  <a:ext uri="{FF2B5EF4-FFF2-40B4-BE49-F238E27FC236}">
                    <a16:creationId xmlns:a16="http://schemas.microsoft.com/office/drawing/2014/main" id="{E8D56737-10EC-488A-98A7-FC2B4E926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41442" y="2225346"/>
                <a:ext cx="3161144" cy="1323439"/>
              </a:xfrm>
              <a:prstGeom prst="rect">
                <a:avLst/>
              </a:prstGeom>
              <a:blipFill>
                <a:blip r:embed="rId4"/>
                <a:stretch>
                  <a:fillRect l="-772" t="-1382" r="-772" b="-50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5">
            <a:extLst>
              <a:ext uri="{FF2B5EF4-FFF2-40B4-BE49-F238E27FC236}">
                <a16:creationId xmlns:a16="http://schemas.microsoft.com/office/drawing/2014/main" id="{A8C94071-9715-44DF-9B5D-A4322B0FB265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44" name="ZoneTexte 4">
            <a:extLst>
              <a:ext uri="{FF2B5EF4-FFF2-40B4-BE49-F238E27FC236}">
                <a16:creationId xmlns:a16="http://schemas.microsoft.com/office/drawing/2014/main" id="{E58AF137-1299-4A28-89C7-4A276AD2DA8D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6/15</a:t>
            </a:r>
          </a:p>
        </p:txBody>
      </p:sp>
      <p:sp>
        <p:nvSpPr>
          <p:cNvPr id="45" name="ZoneTexte 5">
            <a:extLst>
              <a:ext uri="{FF2B5EF4-FFF2-40B4-BE49-F238E27FC236}">
                <a16:creationId xmlns:a16="http://schemas.microsoft.com/office/drawing/2014/main" id="{C0C5DF88-2CC3-4DD1-89BB-345728978640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71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53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 results: </a:t>
            </a:r>
            <a:r>
              <a:rPr lang="el-GR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 and neutron emission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08FF67C-2CF4-4EB9-A475-DB9579DA60E0}"/>
              </a:ext>
            </a:extLst>
          </p:cNvPr>
          <p:cNvSpPr txBox="1"/>
          <p:nvPr/>
        </p:nvSpPr>
        <p:spPr>
          <a:xfrm>
            <a:off x="5286196" y="1613034"/>
            <a:ext cx="3318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NO 2n </a:t>
            </a:r>
            <a:r>
              <a:rPr lang="it-IT" dirty="0" err="1"/>
              <a:t>emission</a:t>
            </a:r>
            <a:r>
              <a:rPr lang="it-IT" dirty="0"/>
              <a:t> </a:t>
            </a:r>
            <a:r>
              <a:rPr lang="it-IT" dirty="0" err="1"/>
              <a:t>observed</a:t>
            </a:r>
            <a:r>
              <a:rPr lang="it-IT" dirty="0"/>
              <a:t> from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(</a:t>
            </a:r>
            <a:r>
              <a:rPr lang="it-IT" dirty="0" err="1"/>
              <a:t>hint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1541 </a:t>
            </a:r>
            <a:r>
              <a:rPr lang="it-IT" dirty="0" err="1"/>
              <a:t>keV</a:t>
            </a:r>
            <a:r>
              <a:rPr lang="it-IT" dirty="0"/>
              <a:t>, line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in </a:t>
            </a:r>
            <a:r>
              <a:rPr lang="it-IT" baseline="30000" dirty="0"/>
              <a:t>51</a:t>
            </a:r>
            <a:r>
              <a:rPr lang="it-IT" dirty="0"/>
              <a:t>Ca)</a:t>
            </a: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4717A710-1FB7-4128-A4B0-AB1DDB8DCC04}"/>
              </a:ext>
            </a:extLst>
          </p:cNvPr>
          <p:cNvGrpSpPr/>
          <p:nvPr/>
        </p:nvGrpSpPr>
        <p:grpSpPr>
          <a:xfrm>
            <a:off x="28001" y="1124744"/>
            <a:ext cx="4344394" cy="3160226"/>
            <a:chOff x="4683444" y="1172720"/>
            <a:chExt cx="4460556" cy="3160226"/>
          </a:xfrm>
        </p:grpSpPr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CB71150B-83AB-4C17-A3E0-B40C1E08C9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90" r="7399"/>
            <a:stretch/>
          </p:blipFill>
          <p:spPr>
            <a:xfrm>
              <a:off x="4683444" y="1172720"/>
              <a:ext cx="4441493" cy="3160226"/>
            </a:xfrm>
            <a:prstGeom prst="rect">
              <a:avLst/>
            </a:prstGeom>
          </p:spPr>
        </p:pic>
        <p:sp>
          <p:nvSpPr>
            <p:cNvPr id="27" name="ZoneTexte 11">
              <a:extLst>
                <a:ext uri="{FF2B5EF4-FFF2-40B4-BE49-F238E27FC236}">
                  <a16:creationId xmlns:a16="http://schemas.microsoft.com/office/drawing/2014/main" id="{9654E302-193C-48DE-8851-F5527F6DE818}"/>
                </a:ext>
              </a:extLst>
            </p:cNvPr>
            <p:cNvSpPr txBox="1"/>
            <p:nvPr/>
          </p:nvSpPr>
          <p:spPr>
            <a:xfrm>
              <a:off x="7175134" y="1208559"/>
              <a:ext cx="7865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00B050"/>
                  </a:solidFill>
                </a:rPr>
                <a:t>2563</a:t>
              </a:r>
            </a:p>
          </p:txBody>
        </p:sp>
        <p:sp>
          <p:nvSpPr>
            <p:cNvPr id="28" name="ZoneTexte 12">
              <a:extLst>
                <a:ext uri="{FF2B5EF4-FFF2-40B4-BE49-F238E27FC236}">
                  <a16:creationId xmlns:a16="http://schemas.microsoft.com/office/drawing/2014/main" id="{D4B64803-97E7-4EC5-ACC7-D6778EC38176}"/>
                </a:ext>
              </a:extLst>
            </p:cNvPr>
            <p:cNvSpPr txBox="1"/>
            <p:nvPr/>
          </p:nvSpPr>
          <p:spPr>
            <a:xfrm>
              <a:off x="8357481" y="3059668"/>
              <a:ext cx="7865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00B050"/>
                  </a:solidFill>
                </a:rPr>
                <a:t>3150</a:t>
              </a:r>
            </a:p>
          </p:txBody>
        </p:sp>
        <p:sp>
          <p:nvSpPr>
            <p:cNvPr id="29" name="ZoneTexte 13">
              <a:extLst>
                <a:ext uri="{FF2B5EF4-FFF2-40B4-BE49-F238E27FC236}">
                  <a16:creationId xmlns:a16="http://schemas.microsoft.com/office/drawing/2014/main" id="{F27A7DBB-6560-4A51-B9D9-347045EDF96E}"/>
                </a:ext>
              </a:extLst>
            </p:cNvPr>
            <p:cNvSpPr txBox="1"/>
            <p:nvPr/>
          </p:nvSpPr>
          <p:spPr>
            <a:xfrm rot="16200000">
              <a:off x="5042360" y="2695453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00B050"/>
                  </a:solidFill>
                </a:rPr>
                <a:t>SE 2563</a:t>
              </a:r>
            </a:p>
          </p:txBody>
        </p:sp>
        <p:sp>
          <p:nvSpPr>
            <p:cNvPr id="30" name="ZoneTexte 14">
              <a:extLst>
                <a:ext uri="{FF2B5EF4-FFF2-40B4-BE49-F238E27FC236}">
                  <a16:creationId xmlns:a16="http://schemas.microsoft.com/office/drawing/2014/main" id="{A3793E72-0D13-4CB5-BD69-2DA7EA90618D}"/>
                </a:ext>
              </a:extLst>
            </p:cNvPr>
            <p:cNvSpPr txBox="1"/>
            <p:nvPr/>
          </p:nvSpPr>
          <p:spPr>
            <a:xfrm>
              <a:off x="6048164" y="2752833"/>
              <a:ext cx="7865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2220</a:t>
              </a:r>
            </a:p>
          </p:txBody>
        </p:sp>
        <p:sp>
          <p:nvSpPr>
            <p:cNvPr id="32" name="ZoneTexte 17">
              <a:extLst>
                <a:ext uri="{FF2B5EF4-FFF2-40B4-BE49-F238E27FC236}">
                  <a16:creationId xmlns:a16="http://schemas.microsoft.com/office/drawing/2014/main" id="{017D529C-82B8-4E02-9723-88259A82D0B7}"/>
                </a:ext>
              </a:extLst>
            </p:cNvPr>
            <p:cNvSpPr txBox="1"/>
            <p:nvPr/>
          </p:nvSpPr>
          <p:spPr>
            <a:xfrm>
              <a:off x="7766465" y="1582631"/>
              <a:ext cx="1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baseline="30000" dirty="0">
                  <a:solidFill>
                    <a:srgbClr val="00B050"/>
                  </a:solidFill>
                </a:rPr>
                <a:t>52</a:t>
              </a:r>
              <a:r>
                <a:rPr lang="it-IT" sz="2400" b="1" dirty="0">
                  <a:solidFill>
                    <a:srgbClr val="00B050"/>
                  </a:solidFill>
                </a:rPr>
                <a:t>Ca </a:t>
              </a:r>
              <a:r>
                <a:rPr lang="el-GR" sz="2400" b="1" dirty="0">
                  <a:solidFill>
                    <a:srgbClr val="00B050"/>
                  </a:solidFill>
                </a:rPr>
                <a:t>β</a:t>
              </a:r>
              <a:r>
                <a:rPr lang="it-IT" sz="2400" b="1" dirty="0">
                  <a:solidFill>
                    <a:srgbClr val="00B050"/>
                  </a:solidFill>
                </a:rPr>
                <a:t>1n</a:t>
              </a:r>
            </a:p>
          </p:txBody>
        </p:sp>
        <p:sp>
          <p:nvSpPr>
            <p:cNvPr id="33" name="ZoneTexte 18">
              <a:extLst>
                <a:ext uri="{FF2B5EF4-FFF2-40B4-BE49-F238E27FC236}">
                  <a16:creationId xmlns:a16="http://schemas.microsoft.com/office/drawing/2014/main" id="{ECE1E3FD-41E2-4BA3-A66C-C2DE4E72A517}"/>
                </a:ext>
              </a:extLst>
            </p:cNvPr>
            <p:cNvSpPr txBox="1"/>
            <p:nvPr/>
          </p:nvSpPr>
          <p:spPr>
            <a:xfrm>
              <a:off x="7766465" y="1253012"/>
              <a:ext cx="13466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baseline="30000" dirty="0">
                  <a:solidFill>
                    <a:srgbClr val="FF0000"/>
                  </a:solidFill>
                </a:rPr>
                <a:t>53</a:t>
              </a:r>
              <a:r>
                <a:rPr lang="it-IT" sz="2400" b="1" dirty="0">
                  <a:solidFill>
                    <a:srgbClr val="FF0000"/>
                  </a:solidFill>
                </a:rPr>
                <a:t>Ca </a:t>
              </a:r>
              <a:r>
                <a:rPr lang="el-GR" sz="2400" b="1" dirty="0">
                  <a:solidFill>
                    <a:srgbClr val="FF0000"/>
                  </a:solidFill>
                </a:rPr>
                <a:t>β</a:t>
              </a:r>
              <a:r>
                <a:rPr lang="it-IT" sz="2400" b="1" dirty="0">
                  <a:solidFill>
                    <a:srgbClr val="FF0000"/>
                  </a:solidFill>
                </a:rPr>
                <a:t>0n</a:t>
              </a:r>
            </a:p>
          </p:txBody>
        </p:sp>
        <p:sp>
          <p:nvSpPr>
            <p:cNvPr id="34" name="ZoneTexte 13">
              <a:extLst>
                <a:ext uri="{FF2B5EF4-FFF2-40B4-BE49-F238E27FC236}">
                  <a16:creationId xmlns:a16="http://schemas.microsoft.com/office/drawing/2014/main" id="{1DFBFB86-8540-4695-BA05-BB49146FA6DB}"/>
                </a:ext>
              </a:extLst>
            </p:cNvPr>
            <p:cNvSpPr txBox="1"/>
            <p:nvPr/>
          </p:nvSpPr>
          <p:spPr>
            <a:xfrm>
              <a:off x="7163062" y="3244334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00B050"/>
                  </a:solidFill>
                </a:rPr>
                <a:t>SE 3150</a:t>
              </a:r>
            </a:p>
          </p:txBody>
        </p:sp>
        <p:sp>
          <p:nvSpPr>
            <p:cNvPr id="36" name="ZoneTexte 13">
              <a:extLst>
                <a:ext uri="{FF2B5EF4-FFF2-40B4-BE49-F238E27FC236}">
                  <a16:creationId xmlns:a16="http://schemas.microsoft.com/office/drawing/2014/main" id="{8B68F7EC-2AC7-471E-9F2C-A09014415568}"/>
                </a:ext>
              </a:extLst>
            </p:cNvPr>
            <p:cNvSpPr txBox="1"/>
            <p:nvPr/>
          </p:nvSpPr>
          <p:spPr>
            <a:xfrm rot="16200000">
              <a:off x="4983711" y="2449443"/>
              <a:ext cx="1655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aseline="30000" dirty="0">
                  <a:latin typeface="Helvetica" panose="020B0604020202020204" pitchFamily="34" charset="0"/>
                  <a:cs typeface="Helvetica" panose="020B0604020202020204" pitchFamily="34" charset="0"/>
                </a:rPr>
                <a:t>52,53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Sc 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lines</a:t>
              </a:r>
              <a:endParaRPr lang="it-IT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B7B5BFF3-E548-44C3-A691-59D678AFBAD0}"/>
              </a:ext>
            </a:extLst>
          </p:cNvPr>
          <p:cNvGrpSpPr/>
          <p:nvPr/>
        </p:nvGrpSpPr>
        <p:grpSpPr>
          <a:xfrm>
            <a:off x="4321928" y="2868697"/>
            <a:ext cx="4987464" cy="3656647"/>
            <a:chOff x="192711" y="2752833"/>
            <a:chExt cx="4987464" cy="3656647"/>
          </a:xfrm>
        </p:grpSpPr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C8418450-8344-4C8B-A933-22EFCBA88F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56" r="6777"/>
            <a:stretch/>
          </p:blipFill>
          <p:spPr>
            <a:xfrm>
              <a:off x="192717" y="3327245"/>
              <a:ext cx="4523293" cy="3082235"/>
            </a:xfrm>
            <a:prstGeom prst="rect">
              <a:avLst/>
            </a:prstGeom>
          </p:spPr>
        </p:pic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77686BC8-E7BF-447A-A5F5-AF1420B205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711" y="3305151"/>
              <a:ext cx="4523299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2199FE72-78F2-4D4A-BC54-3B186D108B16}"/>
                </a:ext>
              </a:extLst>
            </p:cNvPr>
            <p:cNvGrpSpPr/>
            <p:nvPr/>
          </p:nvGrpSpPr>
          <p:grpSpPr>
            <a:xfrm>
              <a:off x="3140088" y="2763763"/>
              <a:ext cx="523099" cy="698220"/>
              <a:chOff x="4598482" y="1572652"/>
              <a:chExt cx="523099" cy="698220"/>
            </a:xfrm>
          </p:grpSpPr>
          <p:cxnSp>
            <p:nvCxnSpPr>
              <p:cNvPr id="10" name="Connettore diritto 9">
                <a:extLst>
                  <a:ext uri="{FF2B5EF4-FFF2-40B4-BE49-F238E27FC236}">
                    <a16:creationId xmlns:a16="http://schemas.microsoft.com/office/drawing/2014/main" id="{3F9142F0-2F52-4DC4-8238-5051ADD57128}"/>
                  </a:ext>
                </a:extLst>
              </p:cNvPr>
              <p:cNvCxnSpPr/>
              <p:nvPr/>
            </p:nvCxnSpPr>
            <p:spPr>
              <a:xfrm>
                <a:off x="4860032" y="1910832"/>
                <a:ext cx="0" cy="36004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6559C6E-5F7A-4374-ADC8-26E794612F80}"/>
                  </a:ext>
                </a:extLst>
              </p:cNvPr>
              <p:cNvSpPr txBox="1"/>
              <p:nvPr/>
            </p:nvSpPr>
            <p:spPr>
              <a:xfrm flipH="1">
                <a:off x="4598482" y="1572652"/>
                <a:ext cx="5230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0.5</a:t>
                </a:r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35526055-E003-40EF-871E-F1E72CA19F5A}"/>
                </a:ext>
              </a:extLst>
            </p:cNvPr>
            <p:cNvGrpSpPr/>
            <p:nvPr/>
          </p:nvGrpSpPr>
          <p:grpSpPr>
            <a:xfrm>
              <a:off x="1203022" y="2755848"/>
              <a:ext cx="523099" cy="698220"/>
              <a:chOff x="4598482" y="1572652"/>
              <a:chExt cx="523099" cy="698220"/>
            </a:xfrm>
          </p:grpSpPr>
          <p:cxnSp>
            <p:nvCxnSpPr>
              <p:cNvPr id="13" name="Connettore diritto 12">
                <a:extLst>
                  <a:ext uri="{FF2B5EF4-FFF2-40B4-BE49-F238E27FC236}">
                    <a16:creationId xmlns:a16="http://schemas.microsoft.com/office/drawing/2014/main" id="{6C770F16-6B1D-4D35-9263-C10C3D6CDAB5}"/>
                  </a:ext>
                </a:extLst>
              </p:cNvPr>
              <p:cNvCxnSpPr/>
              <p:nvPr/>
            </p:nvCxnSpPr>
            <p:spPr>
              <a:xfrm>
                <a:off x="4860032" y="1910832"/>
                <a:ext cx="0" cy="36004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5EE7D2EF-2C8F-4373-983A-73F25EF6C083}"/>
                  </a:ext>
                </a:extLst>
              </p:cNvPr>
              <p:cNvSpPr txBox="1"/>
              <p:nvPr/>
            </p:nvSpPr>
            <p:spPr>
              <a:xfrm flipH="1">
                <a:off x="4598482" y="1572652"/>
                <a:ext cx="5230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88C6C8E5-D00F-439B-8703-1DE367594F79}"/>
                </a:ext>
              </a:extLst>
            </p:cNvPr>
            <p:cNvGrpSpPr/>
            <p:nvPr/>
          </p:nvGrpSpPr>
          <p:grpSpPr>
            <a:xfrm>
              <a:off x="2119830" y="2752833"/>
              <a:ext cx="523099" cy="698220"/>
              <a:chOff x="4598482" y="1572652"/>
              <a:chExt cx="523099" cy="698220"/>
            </a:xfrm>
          </p:grpSpPr>
          <p:cxnSp>
            <p:nvCxnSpPr>
              <p:cNvPr id="16" name="Connettore diritto 15">
                <a:extLst>
                  <a:ext uri="{FF2B5EF4-FFF2-40B4-BE49-F238E27FC236}">
                    <a16:creationId xmlns:a16="http://schemas.microsoft.com/office/drawing/2014/main" id="{915382C3-7483-477C-AC8F-F1A8F8127D4A}"/>
                  </a:ext>
                </a:extLst>
              </p:cNvPr>
              <p:cNvCxnSpPr/>
              <p:nvPr/>
            </p:nvCxnSpPr>
            <p:spPr>
              <a:xfrm>
                <a:off x="4860032" y="1910832"/>
                <a:ext cx="0" cy="36004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C54C08D1-4112-4178-A888-D8F5735A8F58}"/>
                  </a:ext>
                </a:extLst>
              </p:cNvPr>
              <p:cNvSpPr txBox="1"/>
              <p:nvPr/>
            </p:nvSpPr>
            <p:spPr>
              <a:xfrm flipH="1">
                <a:off x="4598482" y="1572652"/>
                <a:ext cx="5230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</p:grpSp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28E185D3-8444-4AE9-A439-372ECAC2F826}"/>
                </a:ext>
              </a:extLst>
            </p:cNvPr>
            <p:cNvGrpSpPr/>
            <p:nvPr/>
          </p:nvGrpSpPr>
          <p:grpSpPr>
            <a:xfrm>
              <a:off x="1478152" y="2752833"/>
              <a:ext cx="523099" cy="698220"/>
              <a:chOff x="4598482" y="1572652"/>
              <a:chExt cx="523099" cy="698220"/>
            </a:xfrm>
          </p:grpSpPr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7020E646-7C58-4126-B7FD-E422AD4447A4}"/>
                  </a:ext>
                </a:extLst>
              </p:cNvPr>
              <p:cNvCxnSpPr/>
              <p:nvPr/>
            </p:nvCxnSpPr>
            <p:spPr>
              <a:xfrm>
                <a:off x="4860032" y="1910832"/>
                <a:ext cx="0" cy="36004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1F70F30A-94B0-417C-908E-E5C4001C316E}"/>
                  </a:ext>
                </a:extLst>
              </p:cNvPr>
              <p:cNvSpPr txBox="1"/>
              <p:nvPr/>
            </p:nvSpPr>
            <p:spPr>
              <a:xfrm flipH="1">
                <a:off x="4598482" y="1572652"/>
                <a:ext cx="5230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1.5</a:t>
                </a:r>
              </a:p>
            </p:txBody>
          </p:sp>
        </p:grpSp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32630091-4F37-444C-AA40-D9A0095BAD21}"/>
                </a:ext>
              </a:extLst>
            </p:cNvPr>
            <p:cNvGrpSpPr/>
            <p:nvPr/>
          </p:nvGrpSpPr>
          <p:grpSpPr>
            <a:xfrm>
              <a:off x="894721" y="2763763"/>
              <a:ext cx="523099" cy="698220"/>
              <a:chOff x="4598482" y="1572652"/>
              <a:chExt cx="523099" cy="698220"/>
            </a:xfrm>
          </p:grpSpPr>
          <p:cxnSp>
            <p:nvCxnSpPr>
              <p:cNvPr id="22" name="Connettore diritto 21">
                <a:extLst>
                  <a:ext uri="{FF2B5EF4-FFF2-40B4-BE49-F238E27FC236}">
                    <a16:creationId xmlns:a16="http://schemas.microsoft.com/office/drawing/2014/main" id="{96BB27BA-8C41-45D8-BCDF-D6AC92405B62}"/>
                  </a:ext>
                </a:extLst>
              </p:cNvPr>
              <p:cNvCxnSpPr/>
              <p:nvPr/>
            </p:nvCxnSpPr>
            <p:spPr>
              <a:xfrm>
                <a:off x="4860032" y="1910832"/>
                <a:ext cx="0" cy="36004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3F6BC7F9-E4E9-4730-AAAE-9809E26F4A6F}"/>
                  </a:ext>
                </a:extLst>
              </p:cNvPr>
              <p:cNvSpPr txBox="1"/>
              <p:nvPr/>
            </p:nvSpPr>
            <p:spPr>
              <a:xfrm flipH="1">
                <a:off x="4598482" y="1572652"/>
                <a:ext cx="5230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B615E3B6-8633-4A2B-8ECE-F6510F742C7E}"/>
                </a:ext>
              </a:extLst>
            </p:cNvPr>
            <p:cNvSpPr txBox="1"/>
            <p:nvPr/>
          </p:nvSpPr>
          <p:spPr>
            <a:xfrm>
              <a:off x="3435364" y="2950500"/>
              <a:ext cx="17448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Energy (</a:t>
              </a:r>
              <a:r>
                <a:rPr lang="it-IT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MeV</a:t>
              </a:r>
              <a:r>
                <a:rPr lang="it-IT" dirty="0">
                  <a:latin typeface="Helvetica" panose="020B0604020202020204" pitchFamily="34" charset="0"/>
                  <a:cs typeface="Helvetica" panose="020B0604020202020204" pitchFamily="34" charset="0"/>
                </a:rPr>
                <a:t>)</a:t>
              </a:r>
            </a:p>
          </p:txBody>
        </p:sp>
      </p:grpSp>
      <p:pic>
        <p:nvPicPr>
          <p:cNvPr id="2050" name="Picture 2" descr="gateN53K.png">
            <a:extLst>
              <a:ext uri="{FF2B5EF4-FFF2-40B4-BE49-F238E27FC236}">
                <a16:creationId xmlns:a16="http://schemas.microsoft.com/office/drawing/2014/main" id="{F1AF08C2-7831-4244-9FED-6015037DDA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9" b="4895"/>
          <a:stretch/>
        </p:blipFill>
        <p:spPr bwMode="auto">
          <a:xfrm>
            <a:off x="623360" y="4243010"/>
            <a:ext cx="3399801" cy="197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31D390E-C898-45F9-9E8F-31B9A8517451}"/>
              </a:ext>
            </a:extLst>
          </p:cNvPr>
          <p:cNvSpPr txBox="1"/>
          <p:nvPr/>
        </p:nvSpPr>
        <p:spPr>
          <a:xfrm rot="16200000">
            <a:off x="-50414" y="492930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QDC(</a:t>
            </a:r>
            <a:r>
              <a:rPr lang="it-IT" dirty="0" err="1"/>
              <a:t>au</a:t>
            </a:r>
            <a:r>
              <a:rPr lang="it-IT" dirty="0"/>
              <a:t>)</a:t>
            </a:r>
          </a:p>
        </p:txBody>
      </p:sp>
      <p:sp>
        <p:nvSpPr>
          <p:cNvPr id="42" name="ZoneTexte 5">
            <a:extLst>
              <a:ext uri="{FF2B5EF4-FFF2-40B4-BE49-F238E27FC236}">
                <a16:creationId xmlns:a16="http://schemas.microsoft.com/office/drawing/2014/main" id="{7D39EA8B-1490-42FC-A076-1FE3D4312DA0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43" name="ZoneTexte 4">
            <a:extLst>
              <a:ext uri="{FF2B5EF4-FFF2-40B4-BE49-F238E27FC236}">
                <a16:creationId xmlns:a16="http://schemas.microsoft.com/office/drawing/2014/main" id="{43BAE6A2-ED47-48D2-992E-C85747766D8D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7/15</a:t>
            </a:r>
          </a:p>
        </p:txBody>
      </p:sp>
      <p:sp>
        <p:nvSpPr>
          <p:cNvPr id="44" name="ZoneTexte 5">
            <a:extLst>
              <a:ext uri="{FF2B5EF4-FFF2-40B4-BE49-F238E27FC236}">
                <a16:creationId xmlns:a16="http://schemas.microsoft.com/office/drawing/2014/main" id="{5021A21E-B87E-44C0-B6DA-398D483B46F7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06D166-E575-470A-AA4A-0CBE13913CE1}"/>
              </a:ext>
            </a:extLst>
          </p:cNvPr>
          <p:cNvSpPr txBox="1"/>
          <p:nvPr/>
        </p:nvSpPr>
        <p:spPr>
          <a:xfrm>
            <a:off x="1883841" y="6156424"/>
            <a:ext cx="953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TOF (ns)</a:t>
            </a:r>
          </a:p>
        </p:txBody>
      </p:sp>
    </p:spTree>
    <p:extLst>
      <p:ext uri="{BB962C8B-B14F-4D97-AF65-F5344CB8AC3E}">
        <p14:creationId xmlns:p14="http://schemas.microsoft.com/office/powerpoint/2010/main" val="646017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08637" y="548680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52,53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 results: neutron emission deconvoluted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08FF67C-2CF4-4EB9-A475-DB9579DA60E0}"/>
              </a:ext>
            </a:extLst>
          </p:cNvPr>
          <p:cNvSpPr txBox="1"/>
          <p:nvPr/>
        </p:nvSpPr>
        <p:spPr>
          <a:xfrm>
            <a:off x="5542238" y="2256120"/>
            <a:ext cx="34942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Simulated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TOF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shape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verified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experiment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Fit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with 20-30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peaks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plus a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constant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Number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neutrons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consistent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with P</a:t>
            </a:r>
            <a:r>
              <a:rPr lang="it-IT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from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rays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in </a:t>
            </a:r>
            <a:r>
              <a:rPr lang="it-IT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52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Ca, a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little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higher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it-IT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53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2" name="ZoneTexte 5">
            <a:extLst>
              <a:ext uri="{FF2B5EF4-FFF2-40B4-BE49-F238E27FC236}">
                <a16:creationId xmlns:a16="http://schemas.microsoft.com/office/drawing/2014/main" id="{7D39EA8B-1490-42FC-A076-1FE3D4312DA0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43" name="ZoneTexte 4">
            <a:extLst>
              <a:ext uri="{FF2B5EF4-FFF2-40B4-BE49-F238E27FC236}">
                <a16:creationId xmlns:a16="http://schemas.microsoft.com/office/drawing/2014/main" id="{43BAE6A2-ED47-48D2-992E-C85747766D8D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8/15</a:t>
            </a:r>
          </a:p>
        </p:txBody>
      </p:sp>
      <p:sp>
        <p:nvSpPr>
          <p:cNvPr id="44" name="ZoneTexte 5">
            <a:extLst>
              <a:ext uri="{FF2B5EF4-FFF2-40B4-BE49-F238E27FC236}">
                <a16:creationId xmlns:a16="http://schemas.microsoft.com/office/drawing/2014/main" id="{5021A21E-B87E-44C0-B6DA-398D483B46F7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5" name="Immagine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94745354-EF66-463A-918B-0708F94602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5" t="1031" r="7154" b="-1031"/>
          <a:stretch/>
        </p:blipFill>
        <p:spPr>
          <a:xfrm>
            <a:off x="185395" y="3634356"/>
            <a:ext cx="5178694" cy="2854311"/>
          </a:xfrm>
          <a:prstGeom prst="rect">
            <a:avLst/>
          </a:prstGeom>
        </p:spPr>
      </p:pic>
      <p:pic>
        <p:nvPicPr>
          <p:cNvPr id="26" name="Immagine 25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53A16E5D-9E5F-42A3-A613-9B8518A8A3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5"/>
          <a:stretch/>
        </p:blipFill>
        <p:spPr>
          <a:xfrm>
            <a:off x="226175" y="1148754"/>
            <a:ext cx="5137914" cy="2677027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6F44724E-912B-4B48-8A5F-B9B7A1FC3AD9}"/>
              </a:ext>
            </a:extLst>
          </p:cNvPr>
          <p:cNvSpPr txBox="1"/>
          <p:nvPr/>
        </p:nvSpPr>
        <p:spPr>
          <a:xfrm>
            <a:off x="931218" y="4002354"/>
            <a:ext cx="688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53</a:t>
            </a:r>
            <a:r>
              <a:rPr lang="it-IT" sz="3200" b="1" dirty="0"/>
              <a:t>K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3853C04-C64D-4105-98DD-8AF40EB09DAC}"/>
              </a:ext>
            </a:extLst>
          </p:cNvPr>
          <p:cNvSpPr txBox="1"/>
          <p:nvPr/>
        </p:nvSpPr>
        <p:spPr>
          <a:xfrm>
            <a:off x="899592" y="1280654"/>
            <a:ext cx="688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baseline="30000" dirty="0"/>
              <a:t>52</a:t>
            </a:r>
            <a:r>
              <a:rPr lang="it-IT" sz="3200" b="1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223100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85D211F-E71A-4493-872E-5226E4B3AA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6" y="926351"/>
            <a:ext cx="4303480" cy="281426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227656EF-B498-43F3-AC29-8D8D132DCB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6" y="3740620"/>
            <a:ext cx="4375490" cy="265824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34992" y="489807"/>
            <a:ext cx="874121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52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K-</a:t>
            </a:r>
            <a:r>
              <a:rPr lang="en-US" sz="3200" baseline="30000" dirty="0">
                <a:solidFill>
                  <a:schemeClr val="tx2"/>
                </a:solidFill>
                <a:latin typeface="Helvetica" pitchFamily="34" charset="0"/>
              </a:rPr>
              <a:t>53</a:t>
            </a:r>
            <a:r>
              <a:rPr lang="en-US" sz="3200" dirty="0">
                <a:solidFill>
                  <a:schemeClr val="tx2"/>
                </a:solidFill>
                <a:latin typeface="Helvetica" pitchFamily="34" charset="0"/>
              </a:rPr>
              <a:t>K  results: B(GT) distribution</a:t>
            </a:r>
            <a:endParaRPr lang="en-US" sz="3200" i="1" dirty="0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116" name="ZoneTexte 5">
            <a:extLst>
              <a:ext uri="{FF2B5EF4-FFF2-40B4-BE49-F238E27FC236}">
                <a16:creationId xmlns:a16="http://schemas.microsoft.com/office/drawing/2014/main" id="{C48CAB05-C36E-4AC3-A693-245B0E83169B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Helvetica" pitchFamily="34" charset="0"/>
              </a:rPr>
              <a:t>B(GT) in nuclei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34" charset="0"/>
              </a:rPr>
              <a:t>                                         </a:t>
            </a:r>
            <a:r>
              <a:rPr lang="it-IT" sz="1200" baseline="300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52,53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K </a:t>
            </a:r>
            <a:r>
              <a:rPr lang="it-IT" sz="1200" dirty="0" err="1">
                <a:solidFill>
                  <a:schemeClr val="bg2">
                    <a:lumMod val="75000"/>
                  </a:schemeClr>
                </a:solidFill>
                <a:latin typeface="Helvetica" pitchFamily="34" charset="0"/>
              </a:rPr>
              <a:t>decay</a:t>
            </a:r>
            <a:r>
              <a:rPr lang="it-IT" sz="1200" b="1" dirty="0">
                <a:solidFill>
                  <a:schemeClr val="bg1"/>
                </a:solidFill>
                <a:latin typeface="Helvetica" pitchFamily="34" charset="0"/>
              </a:rPr>
              <a:t>                                                                                             </a:t>
            </a:r>
            <a:r>
              <a:rPr lang="it-IT" sz="1200" b="1" dirty="0" err="1">
                <a:solidFill>
                  <a:schemeClr val="bg1"/>
                </a:solidFill>
                <a:latin typeface="Helvetica" pitchFamily="34" charset="0"/>
              </a:rPr>
              <a:t>Results</a:t>
            </a:r>
            <a:endParaRPr lang="it-IT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17" name="ZoneTexte 4">
            <a:extLst>
              <a:ext uri="{FF2B5EF4-FFF2-40B4-BE49-F238E27FC236}">
                <a16:creationId xmlns:a16="http://schemas.microsoft.com/office/drawing/2014/main" id="{AF297868-9D8F-48C6-BA06-9BAE365BCC83}"/>
              </a:ext>
            </a:extLst>
          </p:cNvPr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solidFill>
            <a:srgbClr val="3810CA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INTC2019                                             9/15</a:t>
            </a:r>
          </a:p>
        </p:txBody>
      </p:sp>
      <p:sp>
        <p:nvSpPr>
          <p:cNvPr id="118" name="ZoneTexte 5">
            <a:extLst>
              <a:ext uri="{FF2B5EF4-FFF2-40B4-BE49-F238E27FC236}">
                <a16:creationId xmlns:a16="http://schemas.microsoft.com/office/drawing/2014/main" id="{ED1E3E1D-67F9-465F-8050-A5CF3F9370C0}"/>
              </a:ext>
            </a:extLst>
          </p:cNvPr>
          <p:cNvSpPr txBox="1"/>
          <p:nvPr/>
        </p:nvSpPr>
        <p:spPr>
          <a:xfrm>
            <a:off x="7246" y="6488668"/>
            <a:ext cx="457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β-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delayed</a:t>
            </a:r>
            <a:r>
              <a:rPr lang="it-IT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Helvetica" pitchFamily="34" charset="0"/>
              </a:rPr>
              <a:t>neutrons</a:t>
            </a:r>
            <a:endParaRPr lang="it-IT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82" name="Rectangle à coins arrondis 109">
            <a:extLst>
              <a:ext uri="{FF2B5EF4-FFF2-40B4-BE49-F238E27FC236}">
                <a16:creationId xmlns:a16="http://schemas.microsoft.com/office/drawing/2014/main" id="{777CA1F4-77B1-463D-A0B8-87964BD1AD7F}"/>
              </a:ext>
            </a:extLst>
          </p:cNvPr>
          <p:cNvSpPr/>
          <p:nvPr/>
        </p:nvSpPr>
        <p:spPr>
          <a:xfrm>
            <a:off x="5220073" y="1844824"/>
            <a:ext cx="3562991" cy="3917826"/>
          </a:xfrm>
          <a:prstGeom prst="roundRect">
            <a:avLst>
              <a:gd name="adj" fmla="val 5860"/>
            </a:avLst>
          </a:prstGeom>
          <a:solidFill>
            <a:srgbClr val="D8DAEC"/>
          </a:solidFill>
          <a:ln>
            <a:noFill/>
          </a:ln>
          <a:effectLst>
            <a:outerShdw blurRad="50800" dist="38100" dir="4800000" sx="101000" sy="101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7" name="Arrondir un rectangle avec un coin du même côté 111">
            <a:extLst>
              <a:ext uri="{FF2B5EF4-FFF2-40B4-BE49-F238E27FC236}">
                <a16:creationId xmlns:a16="http://schemas.microsoft.com/office/drawing/2014/main" id="{4D7EFD11-2FD1-4962-A220-B7BE87B0288A}"/>
              </a:ext>
            </a:extLst>
          </p:cNvPr>
          <p:cNvSpPr/>
          <p:nvPr/>
        </p:nvSpPr>
        <p:spPr>
          <a:xfrm>
            <a:off x="5220073" y="1755467"/>
            <a:ext cx="3562991" cy="434570"/>
          </a:xfrm>
          <a:prstGeom prst="round2SameRect">
            <a:avLst>
              <a:gd name="adj1" fmla="val 23698"/>
              <a:gd name="adj2" fmla="val 0"/>
            </a:avLst>
          </a:prstGeom>
          <a:solidFill>
            <a:srgbClr val="381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Helvetica" pitchFamily="34" charset="0"/>
              </a:rPr>
              <a:t>B(GT) </a:t>
            </a:r>
            <a:r>
              <a:rPr lang="it-IT" dirty="0" err="1">
                <a:latin typeface="Helvetica" pitchFamily="34" charset="0"/>
              </a:rPr>
              <a:t>distribution</a:t>
            </a:r>
            <a:endParaRPr lang="it-IT" dirty="0">
              <a:latin typeface="Helvetica" pitchFamily="34" charset="0"/>
            </a:endParaRP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82BE7478-1B1D-42B6-93CB-668930FE7185}"/>
              </a:ext>
            </a:extLst>
          </p:cNvPr>
          <p:cNvSpPr txBox="1"/>
          <p:nvPr/>
        </p:nvSpPr>
        <p:spPr>
          <a:xfrm>
            <a:off x="5349528" y="2297377"/>
            <a:ext cx="33074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Some FF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strength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low energies</a:t>
            </a:r>
          </a:p>
          <a:p>
            <a:pPr marL="285750" indent="-285750">
              <a:buFontTx/>
              <a:buChar char="-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GT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strength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starts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around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6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logft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&lt; 6)</a:t>
            </a:r>
          </a:p>
          <a:p>
            <a:pPr marL="285750" indent="-285750">
              <a:buFontTx/>
              <a:buChar char="-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Peak in the GT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distribution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around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6.5-7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Gradual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decrease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strength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towards</a:t>
            </a:r>
            <a:r>
              <a:rPr lang="it-IT" dirty="0">
                <a:latin typeface="Helvetica" panose="020B0604020202020204" pitchFamily="34" charset="0"/>
                <a:cs typeface="Helvetica" panose="020B0604020202020204" pitchFamily="34" charset="0"/>
              </a:rPr>
              <a:t> 10 </a:t>
            </a:r>
            <a:r>
              <a:rPr lang="it-IT" dirty="0" err="1">
                <a:latin typeface="Helvetica" panose="020B0604020202020204" pitchFamily="34" charset="0"/>
                <a:cs typeface="Helvetica" panose="020B0604020202020204" pitchFamily="34" charset="0"/>
              </a:rPr>
              <a:t>Mev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E20D0B52-D168-459F-8CC8-13BFFDF2024B}"/>
              </a:ext>
            </a:extLst>
          </p:cNvPr>
          <p:cNvCxnSpPr/>
          <p:nvPr/>
        </p:nvCxnSpPr>
        <p:spPr>
          <a:xfrm>
            <a:off x="3131840" y="5498048"/>
            <a:ext cx="0" cy="5292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A875185B-EDAC-42A8-9266-8AA493E158EC}"/>
              </a:ext>
            </a:extLst>
          </p:cNvPr>
          <p:cNvCxnSpPr/>
          <p:nvPr/>
        </p:nvCxnSpPr>
        <p:spPr>
          <a:xfrm>
            <a:off x="4139952" y="2636912"/>
            <a:ext cx="0" cy="5292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1E36DE-9358-4AEE-97D8-F3030332D14E}"/>
              </a:ext>
            </a:extLst>
          </p:cNvPr>
          <p:cNvSpPr txBox="1"/>
          <p:nvPr/>
        </p:nvSpPr>
        <p:spPr>
          <a:xfrm>
            <a:off x="3851920" y="219003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</a:t>
            </a:r>
            <a:r>
              <a:rPr lang="it-IT" b="1" baseline="-25000" dirty="0">
                <a:solidFill>
                  <a:srgbClr val="FF0000"/>
                </a:solidFill>
              </a:rPr>
              <a:t>2n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C0C5EBE0-F18D-4EEC-9219-031D889CFB57}"/>
              </a:ext>
            </a:extLst>
          </p:cNvPr>
          <p:cNvSpPr txBox="1"/>
          <p:nvPr/>
        </p:nvSpPr>
        <p:spPr>
          <a:xfrm>
            <a:off x="2930377" y="50697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</a:t>
            </a:r>
            <a:r>
              <a:rPr lang="it-IT" b="1" baseline="-25000" dirty="0">
                <a:solidFill>
                  <a:srgbClr val="FF0000"/>
                </a:solidFill>
              </a:rPr>
              <a:t>2n</a:t>
            </a:r>
          </a:p>
        </p:txBody>
      </p:sp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688F5C28-AFDD-43E5-9B88-E0364F0322A8}"/>
              </a:ext>
            </a:extLst>
          </p:cNvPr>
          <p:cNvCxnSpPr/>
          <p:nvPr/>
        </p:nvCxnSpPr>
        <p:spPr>
          <a:xfrm>
            <a:off x="1187624" y="2749376"/>
            <a:ext cx="0" cy="5292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B567A931-9236-41D4-8609-EB76393D34D8}"/>
              </a:ext>
            </a:extLst>
          </p:cNvPr>
          <p:cNvCxnSpPr/>
          <p:nvPr/>
        </p:nvCxnSpPr>
        <p:spPr>
          <a:xfrm>
            <a:off x="395536" y="5498048"/>
            <a:ext cx="0" cy="5292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E4A33764-9EAE-4625-9D23-D14086CB0494}"/>
              </a:ext>
            </a:extLst>
          </p:cNvPr>
          <p:cNvSpPr txBox="1"/>
          <p:nvPr/>
        </p:nvSpPr>
        <p:spPr>
          <a:xfrm>
            <a:off x="1043608" y="23800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</a:t>
            </a:r>
            <a:r>
              <a:rPr lang="it-IT" b="1" baseline="-250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5A9D9B30-4495-4F34-A423-36A9DF546D18}"/>
              </a:ext>
            </a:extLst>
          </p:cNvPr>
          <p:cNvSpPr txBox="1"/>
          <p:nvPr/>
        </p:nvSpPr>
        <p:spPr>
          <a:xfrm>
            <a:off x="234992" y="50838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</a:t>
            </a:r>
            <a:r>
              <a:rPr lang="it-IT" b="1" baseline="-25000" dirty="0">
                <a:solidFill>
                  <a:srgbClr val="FF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1842193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86667</TotalTime>
  <Words>1530</Words>
  <Application>Microsoft Office PowerPoint</Application>
  <PresentationFormat>Presentazione su schermo (4:3)</PresentationFormat>
  <Paragraphs>302</Paragraphs>
  <Slides>17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5" baseType="lpstr">
      <vt:lpstr>Adobe Devanagari</vt:lpstr>
      <vt:lpstr>Arial</vt:lpstr>
      <vt:lpstr>Calibri</vt:lpstr>
      <vt:lpstr>Cambria Math</vt:lpstr>
      <vt:lpstr>Courier New</vt:lpstr>
      <vt:lpstr>Helvetica</vt:lpstr>
      <vt:lpstr>Times New Roman</vt:lpstr>
      <vt:lpstr>Thème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andrea Gottardo</dc:creator>
  <cp:lastModifiedBy>Utente</cp:lastModifiedBy>
  <cp:revision>1235</cp:revision>
  <dcterms:created xsi:type="dcterms:W3CDTF">2015-02-28T17:02:47Z</dcterms:created>
  <dcterms:modified xsi:type="dcterms:W3CDTF">2019-11-06T08:07:38Z</dcterms:modified>
</cp:coreProperties>
</file>