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28"/>
  </p:notesMasterIdLst>
  <p:handoutMasterIdLst>
    <p:handoutMasterId r:id="rId29"/>
  </p:handoutMasterIdLst>
  <p:sldIdLst>
    <p:sldId id="256" r:id="rId3"/>
    <p:sldId id="257" r:id="rId4"/>
    <p:sldId id="259" r:id="rId5"/>
    <p:sldId id="264" r:id="rId6"/>
    <p:sldId id="266" r:id="rId7"/>
    <p:sldId id="267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80" r:id="rId17"/>
    <p:sldId id="278" r:id="rId18"/>
    <p:sldId id="258" r:id="rId19"/>
    <p:sldId id="260" r:id="rId20"/>
    <p:sldId id="261" r:id="rId21"/>
    <p:sldId id="262" r:id="rId22"/>
    <p:sldId id="263" r:id="rId23"/>
    <p:sldId id="269" r:id="rId24"/>
    <p:sldId id="265" r:id="rId25"/>
    <p:sldId id="268" r:id="rId26"/>
    <p:sldId id="279" r:id="rId2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D8DB0"/>
    <a:srgbClr val="2F4D5D"/>
    <a:srgbClr val="DCE7F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2"/>
  </p:normalViewPr>
  <p:slideViewPr>
    <p:cSldViewPr snapToGrid="0" snapToObjects="1">
      <p:cViewPr varScale="1">
        <p:scale>
          <a:sx n="108" d="100"/>
          <a:sy n="108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5-11-2019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5-11-2019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00" y="360000"/>
            <a:ext cx="2019600" cy="101707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9AE5-C5AE-4F8B-84F3-475AF57A98BE}" type="datetime1">
              <a:rPr lang="nl-BE" smtClean="0"/>
              <a:t>5/11/2019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2A6-3ADA-4580-B521-18C775BD9633}" type="datetime1">
              <a:rPr lang="nl-BE" smtClean="0"/>
              <a:t>5/11/2019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  <a:lvl3pPr marL="1143000" indent="-228600">
              <a:buFont typeface="Courier New" panose="02070309020205020404" pitchFamily="49" charset="0"/>
              <a:buChar char="o"/>
              <a:defRPr/>
            </a:lvl3pPr>
            <a:lvl4pPr marL="1600200" indent="-228600">
              <a:buFont typeface="Wingdings" panose="05000000000000000000" pitchFamily="2" charset="2"/>
              <a:buChar char="q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nl-BE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B6CE8-AA7E-4216-AAE0-22DBABD0E6A0}" type="datetime1">
              <a:rPr lang="nl-BE" smtClean="0"/>
              <a:t>5/11/2019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BE" noProof="0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197-0C7B-441C-A77A-0C5F2E7FE8BC}" type="datetime1">
              <a:rPr lang="nl-BE" smtClean="0"/>
              <a:t>5/11/2019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3BA46-C2E2-441A-8BC0-20F70AC3B5E3}" type="datetime1">
              <a:rPr lang="nl-BE" smtClean="0"/>
              <a:t>5/11/2019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FEA8-B1E8-422C-A6E7-A40B9B12E6E1}" type="datetime1">
              <a:rPr lang="nl-BE" smtClean="0"/>
              <a:t>5/11/2019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BE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B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BE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BE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466B-DD3E-4160-B5B8-7A2F03433336}" type="datetime1">
              <a:rPr lang="nl-BE" smtClean="0"/>
              <a:t>5/11/2019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114F-6D1D-4017-BE74-B3E066A8205C}" type="datetime1">
              <a:rPr lang="nl-BE" smtClean="0"/>
              <a:t>5/11/2019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27B1-940F-4A10-97BB-1DB105E7E2F4}" type="datetime1">
              <a:rPr lang="nl-BE" smtClean="0"/>
              <a:t>5/11/2019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2761-ABCD-44C9-AA97-326303536E2B}" type="datetime1">
              <a:rPr lang="nl-BE" smtClean="0"/>
              <a:t>5/11/2019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109004" y="6282000"/>
            <a:ext cx="1000792" cy="503999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BE" noProof="0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noProof="0" dirty="0"/>
              <a:t>Klik om de tekststijl van het model te bewerken</a:t>
            </a:r>
          </a:p>
          <a:p>
            <a:pPr lvl="1"/>
            <a:r>
              <a:rPr lang="nl-BE" noProof="0" dirty="0"/>
              <a:t>Tweede niveau</a:t>
            </a:r>
          </a:p>
          <a:p>
            <a:pPr lvl="2"/>
            <a:r>
              <a:rPr lang="nl-BE" noProof="0" dirty="0"/>
              <a:t>Derde niveau</a:t>
            </a:r>
          </a:p>
          <a:p>
            <a:pPr lvl="3"/>
            <a:r>
              <a:rPr lang="nl-BE" noProof="0" dirty="0"/>
              <a:t>Vierde niveau</a:t>
            </a:r>
          </a:p>
          <a:p>
            <a:pPr lvl="4"/>
            <a:r>
              <a:rPr lang="nl-BE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6C607C01-A710-4033-960F-D769764BB6D0}" type="datetime1">
              <a:rPr lang="nl-BE" smtClean="0"/>
              <a:t>5/11/2019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6935C75-3669-4E48-837B-07EF459A75F2}" type="datetime1">
              <a:rPr lang="nl-BE" smtClean="0"/>
              <a:t>5/11/2019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s://lh4.googleusercontent.com/qwY8phAn9KhEyCj-kwMy3fblF-3SrXzUr-YiQ-wtOUqgJ7aWdwxlXe-hTUZScz1_7VI4pJ0z2TK52KUtIhKsyjYFvL9_qY_1eRiTOF9NVLiJ3gQ06ezikww8Ea3dhpP1imcqZGpg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7.png"/><Relationship Id="rId7" Type="http://schemas.openxmlformats.org/officeDocument/2006/relationships/image" Target="../media/image4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9.png"/><Relationship Id="rId10" Type="http://schemas.openxmlformats.org/officeDocument/2006/relationships/image" Target="../media/image33.png"/><Relationship Id="rId4" Type="http://schemas.openxmlformats.org/officeDocument/2006/relationships/image" Target="../media/image48.png"/><Relationship Id="rId9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rc 10">
            <a:extLst>
              <a:ext uri="{FF2B5EF4-FFF2-40B4-BE49-F238E27FC236}">
                <a16:creationId xmlns:a16="http://schemas.microsoft.com/office/drawing/2014/main" id="{C994C078-F9FA-4789-B3BF-293169E7F5E4}"/>
              </a:ext>
            </a:extLst>
          </p:cNvPr>
          <p:cNvSpPr/>
          <p:nvPr/>
        </p:nvSpPr>
        <p:spPr>
          <a:xfrm rot="19553263" flipH="1">
            <a:off x="5958308" y="1021310"/>
            <a:ext cx="15751588" cy="1811264"/>
          </a:xfrm>
          <a:prstGeom prst="arc">
            <a:avLst>
              <a:gd name="adj1" fmla="val 13308011"/>
              <a:gd name="adj2" fmla="val 249774"/>
            </a:avLst>
          </a:prstGeom>
          <a:ln w="31750">
            <a:solidFill>
              <a:srgbClr val="000000"/>
            </a:solidFill>
          </a:ln>
          <a:scene3d>
            <a:camera prst="orthographicFront">
              <a:rot lat="0" lon="1080000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EE6B43-8519-45C4-BFB4-9F7DC824EF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IS456</a:t>
            </a:r>
            <a:br>
              <a:rPr lang="en-US" dirty="0"/>
            </a:br>
            <a:r>
              <a:rPr lang="en-US" sz="2800" dirty="0"/>
              <a:t>Study of polonium isotopes ground-state properties by simultaneous atomic &amp; nuclear spectroscopy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672A8-0152-4718-BA29-F792477300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Spokesperson: Prof Thomas Elias Cocolios</a:t>
            </a:r>
          </a:p>
          <a:p>
            <a:r>
              <a:rPr lang="en-US" dirty="0"/>
              <a:t>Local contact: Dr Reinhard Heinke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357D2E1-1DDD-4E29-BC6A-4DCAE6F72E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4" t="-2558" r="-30" b="-2573"/>
          <a:stretch/>
        </p:blipFill>
        <p:spPr>
          <a:xfrm>
            <a:off x="7248525" y="1654175"/>
            <a:ext cx="4368800" cy="4468813"/>
          </a:xfrm>
          <a:prstGeom prst="rect">
            <a:avLst/>
          </a:prstGeom>
        </p:spPr>
      </p:pic>
      <p:sp>
        <p:nvSpPr>
          <p:cNvPr id="10" name="Arc 9">
            <a:extLst>
              <a:ext uri="{FF2B5EF4-FFF2-40B4-BE49-F238E27FC236}">
                <a16:creationId xmlns:a16="http://schemas.microsoft.com/office/drawing/2014/main" id="{CF251DA6-024E-432D-93F1-3C613D674AC2}"/>
              </a:ext>
            </a:extLst>
          </p:cNvPr>
          <p:cNvSpPr/>
          <p:nvPr/>
        </p:nvSpPr>
        <p:spPr>
          <a:xfrm rot="19553263" flipH="1">
            <a:off x="5683076" y="623250"/>
            <a:ext cx="15751588" cy="1811264"/>
          </a:xfrm>
          <a:prstGeom prst="arc">
            <a:avLst>
              <a:gd name="adj1" fmla="val 13308011"/>
              <a:gd name="adj2" fmla="val 249774"/>
            </a:avLst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60187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0B6D9B-E7DF-47C1-80D7-8A06B864F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189435-8BC4-4EBB-8D63-A74B978AD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84AFE7-04CE-4D70-997C-EFBC3505C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Solutions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29E8B3-DA45-4722-A7C1-7675A4C2C292}"/>
              </a:ext>
            </a:extLst>
          </p:cNvPr>
          <p:cNvSpPr txBox="1"/>
          <p:nvPr/>
        </p:nvSpPr>
        <p:spPr>
          <a:xfrm>
            <a:off x="564774" y="1653985"/>
            <a:ext cx="3571709" cy="4616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LIST 2.0!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CC02BE-8083-4F38-BDC9-9C8E2B7E1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392" y="108847"/>
            <a:ext cx="5509766" cy="328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B2A39D-C182-40A9-A1BE-27514356E967}"/>
              </a:ext>
            </a:extLst>
          </p:cNvPr>
          <p:cNvSpPr txBox="1"/>
          <p:nvPr/>
        </p:nvSpPr>
        <p:spPr>
          <a:xfrm>
            <a:off x="322611" y="2327069"/>
            <a:ext cx="6003761" cy="34163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2012 attempt showed promise (e.g. </a:t>
            </a:r>
            <a:r>
              <a:rPr lang="en-US" dirty="0" err="1"/>
              <a:t>hfs</a:t>
            </a:r>
            <a:r>
              <a:rPr lang="en-US" dirty="0"/>
              <a:t> of </a:t>
            </a:r>
            <a:r>
              <a:rPr lang="en-US" baseline="30000" dirty="0"/>
              <a:t>217</a:t>
            </a:r>
            <a:r>
              <a:rPr lang="en-US" dirty="0"/>
              <a:t>Po, first </a:t>
            </a:r>
            <a:r>
              <a:rPr lang="el-GR" dirty="0"/>
              <a:t>α</a:t>
            </a:r>
            <a:r>
              <a:rPr lang="en-US" dirty="0"/>
              <a:t> decay spectroscopy of </a:t>
            </a:r>
            <a:r>
              <a:rPr lang="en-US" baseline="30000" dirty="0"/>
              <a:t>219</a:t>
            </a:r>
            <a:r>
              <a:rPr lang="en-US" dirty="0"/>
              <a:t>Po) but suppression of </a:t>
            </a:r>
            <a:r>
              <a:rPr lang="en-US" baseline="30000" dirty="0"/>
              <a:t>212</a:t>
            </a:r>
            <a:r>
              <a:rPr lang="en-US" dirty="0"/>
              <a:t>Fr was far inferior to that of </a:t>
            </a:r>
            <a:r>
              <a:rPr lang="en-US" baseline="30000" dirty="0"/>
              <a:t>205</a:t>
            </a:r>
            <a:r>
              <a:rPr lang="en-US" dirty="0"/>
              <a:t>Fr.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Electron impact ionization of decay products of radioactive material deposited on the LIST surfaces (namely from deposited isobaric Ra) is the reason.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A new LIST has been designed in Mainz with a double </a:t>
            </a:r>
            <a:r>
              <a:rPr lang="en-US" dirty="0" err="1"/>
              <a:t>repeller</a:t>
            </a:r>
            <a:r>
              <a:rPr lang="en-US" dirty="0"/>
              <a:t> system to prevent surface ions AND electrons from entering the RFQ.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The LIST 2.0 will be implemented as an ISOLDE standard ion source in the course of 2020 ready for the facility restart in 2021.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186958-5FCD-402C-BC72-9A95122BE0F6}"/>
              </a:ext>
            </a:extLst>
          </p:cNvPr>
          <p:cNvSpPr txBox="1"/>
          <p:nvPr/>
        </p:nvSpPr>
        <p:spPr>
          <a:xfrm rot="20246954">
            <a:off x="4397865" y="5268634"/>
            <a:ext cx="3867642" cy="83099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Reinhard Heinke starting at ISOLDE on 2 Dec 2019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991D63D-45CE-433B-9AFA-A17BA28C8997}"/>
              </a:ext>
            </a:extLst>
          </p:cNvPr>
          <p:cNvGrpSpPr/>
          <p:nvPr/>
        </p:nvGrpSpPr>
        <p:grpSpPr>
          <a:xfrm>
            <a:off x="9029714" y="3335378"/>
            <a:ext cx="2644353" cy="3410915"/>
            <a:chOff x="9309718" y="3391515"/>
            <a:chExt cx="2644353" cy="341091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F4BE5E8-DE03-44EF-B9EB-F9E2F03BA294}"/>
                </a:ext>
              </a:extLst>
            </p:cNvPr>
            <p:cNvGrpSpPr/>
            <p:nvPr/>
          </p:nvGrpSpPr>
          <p:grpSpPr>
            <a:xfrm>
              <a:off x="9311564" y="3391515"/>
              <a:ext cx="2642507" cy="3410915"/>
              <a:chOff x="325251" y="786186"/>
              <a:chExt cx="4297144" cy="6120227"/>
            </a:xfrm>
          </p:grpSpPr>
          <p:grpSp>
            <p:nvGrpSpPr>
              <p:cNvPr id="11" name="Gruppieren 1040">
                <a:extLst>
                  <a:ext uri="{FF2B5EF4-FFF2-40B4-BE49-F238E27FC236}">
                    <a16:creationId xmlns:a16="http://schemas.microsoft.com/office/drawing/2014/main" id="{29543DA5-A60A-4957-982C-C136E2B8278C}"/>
                  </a:ext>
                </a:extLst>
              </p:cNvPr>
              <p:cNvGrpSpPr/>
              <p:nvPr/>
            </p:nvGrpSpPr>
            <p:grpSpPr>
              <a:xfrm>
                <a:off x="325251" y="786186"/>
                <a:ext cx="4297144" cy="2985714"/>
                <a:chOff x="206013" y="27489925"/>
                <a:chExt cx="4468516" cy="3104785"/>
              </a:xfrm>
            </p:grpSpPr>
            <p:pic>
              <p:nvPicPr>
                <p:cNvPr id="12" name="Grafik 5">
                  <a:extLst>
                    <a:ext uri="{FF2B5EF4-FFF2-40B4-BE49-F238E27FC236}">
                      <a16:creationId xmlns:a16="http://schemas.microsoft.com/office/drawing/2014/main" id="{C64FECF9-C79D-4A7F-8D82-A454A2DCDC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01486" y="27489925"/>
                  <a:ext cx="4373043" cy="3104785"/>
                </a:xfrm>
                <a:prstGeom prst="rect">
                  <a:avLst/>
                </a:prstGeom>
              </p:spPr>
            </p:pic>
            <p:sp>
              <p:nvSpPr>
                <p:cNvPr id="13" name="Textfeld 720">
                  <a:extLst>
                    <a:ext uri="{FF2B5EF4-FFF2-40B4-BE49-F238E27FC236}">
                      <a16:creationId xmlns:a16="http://schemas.microsoft.com/office/drawing/2014/main" id="{A83C529F-2DEB-4518-B40B-1658125823DF}"/>
                    </a:ext>
                  </a:extLst>
                </p:cNvPr>
                <p:cNvSpPr txBox="1"/>
                <p:nvPr/>
              </p:nvSpPr>
              <p:spPr>
                <a:xfrm rot="16200000">
                  <a:off x="-880817" y="28701322"/>
                  <a:ext cx="2575840" cy="4021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>
                  <a:defPPr>
                    <a:defRPr lang="de-DE"/>
                  </a:defPPr>
                  <a:lvl1pPr marL="0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753865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3507730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5261595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7015460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8769325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0523190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2277054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4030919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de-DE" sz="1050" dirty="0"/>
                    <a:t>Ion Count Rate (1/s)</a:t>
                  </a:r>
                  <a:endParaRPr lang="de-DE" sz="1050" baseline="30000" dirty="0"/>
                </a:p>
              </p:txBody>
            </p:sp>
            <p:sp>
              <p:nvSpPr>
                <p:cNvPr id="14" name="Rechteck 1037">
                  <a:extLst>
                    <a:ext uri="{FF2B5EF4-FFF2-40B4-BE49-F238E27FC236}">
                      <a16:creationId xmlns:a16="http://schemas.microsoft.com/office/drawing/2014/main" id="{C9A13994-FA3F-4CEE-BDEA-858064584A54}"/>
                    </a:ext>
                  </a:extLst>
                </p:cNvPr>
                <p:cNvSpPr/>
                <p:nvPr/>
              </p:nvSpPr>
              <p:spPr>
                <a:xfrm>
                  <a:off x="2420407" y="30314900"/>
                  <a:ext cx="678393" cy="2159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753865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3507730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5261595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7015460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8769325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0523190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2277054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4030919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4400"/>
                </a:p>
              </p:txBody>
            </p:sp>
          </p:grpSp>
          <p:grpSp>
            <p:nvGrpSpPr>
              <p:cNvPr id="15" name="Gruppieren 1041">
                <a:extLst>
                  <a:ext uri="{FF2B5EF4-FFF2-40B4-BE49-F238E27FC236}">
                    <a16:creationId xmlns:a16="http://schemas.microsoft.com/office/drawing/2014/main" id="{9D6F113E-CFB2-42FF-9BE3-489F48BA5CCE}"/>
                  </a:ext>
                </a:extLst>
              </p:cNvPr>
              <p:cNvGrpSpPr/>
              <p:nvPr/>
            </p:nvGrpSpPr>
            <p:grpSpPr>
              <a:xfrm>
                <a:off x="382834" y="3919685"/>
                <a:ext cx="4231691" cy="2986728"/>
                <a:chOff x="5931121" y="27590769"/>
                <a:chExt cx="4400452" cy="3105839"/>
              </a:xfrm>
            </p:grpSpPr>
            <p:grpSp>
              <p:nvGrpSpPr>
                <p:cNvPr id="16" name="Gruppieren 1036">
                  <a:extLst>
                    <a:ext uri="{FF2B5EF4-FFF2-40B4-BE49-F238E27FC236}">
                      <a16:creationId xmlns:a16="http://schemas.microsoft.com/office/drawing/2014/main" id="{CAC5AF84-1268-4AF8-9925-BB4E6CA3D395}"/>
                    </a:ext>
                  </a:extLst>
                </p:cNvPr>
                <p:cNvGrpSpPr/>
                <p:nvPr/>
              </p:nvGrpSpPr>
              <p:grpSpPr>
                <a:xfrm>
                  <a:off x="5931121" y="27590769"/>
                  <a:ext cx="4400452" cy="3040312"/>
                  <a:chOff x="5864378" y="27578948"/>
                  <a:chExt cx="4400452" cy="3040312"/>
                </a:xfrm>
              </p:grpSpPr>
              <p:pic>
                <p:nvPicPr>
                  <p:cNvPr id="19" name="Grafik 6">
                    <a:extLst>
                      <a:ext uri="{FF2B5EF4-FFF2-40B4-BE49-F238E27FC236}">
                        <a16:creationId xmlns:a16="http://schemas.microsoft.com/office/drawing/2014/main" id="{8E1816A1-C5F7-4CA5-90FE-61211B690D0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864378" y="27578948"/>
                    <a:ext cx="4400452" cy="3040312"/>
                  </a:xfrm>
                  <a:prstGeom prst="rect">
                    <a:avLst/>
                  </a:prstGeom>
                </p:spPr>
              </p:pic>
              <p:sp>
                <p:nvSpPr>
                  <p:cNvPr id="20" name="Rechteck 1035">
                    <a:extLst>
                      <a:ext uri="{FF2B5EF4-FFF2-40B4-BE49-F238E27FC236}">
                        <a16:creationId xmlns:a16="http://schemas.microsoft.com/office/drawing/2014/main" id="{F37FAC58-4523-43FC-8FC1-CFDB476A192A}"/>
                      </a:ext>
                    </a:extLst>
                  </p:cNvPr>
                  <p:cNvSpPr/>
                  <p:nvPr/>
                </p:nvSpPr>
                <p:spPr>
                  <a:xfrm>
                    <a:off x="5864378" y="28143200"/>
                    <a:ext cx="282422" cy="14859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marL="0" algn="l" defTabSz="3507730" rtl="0" eaLnBrk="1" latinLnBrk="0" hangingPunct="1">
                      <a:defRPr sz="6905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1753865" algn="l" defTabSz="3507730" rtl="0" eaLnBrk="1" latinLnBrk="0" hangingPunct="1">
                      <a:defRPr sz="6905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3507730" algn="l" defTabSz="3507730" rtl="0" eaLnBrk="1" latinLnBrk="0" hangingPunct="1">
                      <a:defRPr sz="6905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5261595" algn="l" defTabSz="3507730" rtl="0" eaLnBrk="1" latinLnBrk="0" hangingPunct="1">
                      <a:defRPr sz="6905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7015460" algn="l" defTabSz="3507730" rtl="0" eaLnBrk="1" latinLnBrk="0" hangingPunct="1">
                      <a:defRPr sz="6905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8769325" algn="l" defTabSz="3507730" rtl="0" eaLnBrk="1" latinLnBrk="0" hangingPunct="1">
                      <a:defRPr sz="6905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0523190" algn="l" defTabSz="3507730" rtl="0" eaLnBrk="1" latinLnBrk="0" hangingPunct="1">
                      <a:defRPr sz="6905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12277054" algn="l" defTabSz="3507730" rtl="0" eaLnBrk="1" latinLnBrk="0" hangingPunct="1">
                      <a:defRPr sz="6905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14030919" algn="l" defTabSz="3507730" rtl="0" eaLnBrk="1" latinLnBrk="0" hangingPunct="1">
                      <a:defRPr sz="6905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 sz="4400"/>
                  </a:p>
                </p:txBody>
              </p:sp>
            </p:grpSp>
            <p:sp>
              <p:nvSpPr>
                <p:cNvPr id="17" name="Rechteck 723">
                  <a:extLst>
                    <a:ext uri="{FF2B5EF4-FFF2-40B4-BE49-F238E27FC236}">
                      <a16:creationId xmlns:a16="http://schemas.microsoft.com/office/drawing/2014/main" id="{C508CE08-98BD-4C69-9D7C-4BBD132D2C98}"/>
                    </a:ext>
                  </a:extLst>
                </p:cNvPr>
                <p:cNvSpPr/>
                <p:nvPr/>
              </p:nvSpPr>
              <p:spPr>
                <a:xfrm>
                  <a:off x="8094638" y="30314900"/>
                  <a:ext cx="678393" cy="2159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753865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3507730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5261595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7015460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8769325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0523190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2277054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4030919" algn="l" defTabSz="3507730" rtl="0" eaLnBrk="1" latinLnBrk="0" hangingPunct="1">
                    <a:defRPr sz="6905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4400"/>
                </a:p>
              </p:txBody>
            </p:sp>
            <p:sp>
              <p:nvSpPr>
                <p:cNvPr id="18" name="Textfeld 724">
                  <a:extLst>
                    <a:ext uri="{FF2B5EF4-FFF2-40B4-BE49-F238E27FC236}">
                      <a16:creationId xmlns:a16="http://schemas.microsoft.com/office/drawing/2014/main" id="{77BD251F-777B-4633-A086-5B20FF78E76C}"/>
                    </a:ext>
                  </a:extLst>
                </p:cNvPr>
                <p:cNvSpPr txBox="1"/>
                <p:nvPr/>
              </p:nvSpPr>
              <p:spPr>
                <a:xfrm>
                  <a:off x="7794892" y="30232205"/>
                  <a:ext cx="1424879" cy="4644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de-DE"/>
                  </a:defPPr>
                  <a:lvl1pPr marL="0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753865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3507730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5261595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7015460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8769325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0523190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2277054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4030919" algn="l" defTabSz="3507730" rtl="0" eaLnBrk="1" latinLnBrk="0" hangingPunct="1">
                    <a:defRPr sz="69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de-DE" sz="1050" dirty="0"/>
                    <a:t>Mass (amu)</a:t>
                  </a:r>
                  <a:endParaRPr lang="de-DE" sz="1050" baseline="30000" dirty="0"/>
                </a:p>
              </p:txBody>
            </p:sp>
          </p:grpSp>
          <p:sp>
            <p:nvSpPr>
              <p:cNvPr id="21" name="Pfeil nach rechts 1024">
                <a:extLst>
                  <a:ext uri="{FF2B5EF4-FFF2-40B4-BE49-F238E27FC236}">
                    <a16:creationId xmlns:a16="http://schemas.microsoft.com/office/drawing/2014/main" id="{94BBE147-5AD8-401B-B607-8FCFA516EF99}"/>
                  </a:ext>
                </a:extLst>
              </p:cNvPr>
              <p:cNvSpPr/>
              <p:nvPr/>
            </p:nvSpPr>
            <p:spPr>
              <a:xfrm rot="5400000">
                <a:off x="2647360" y="2976454"/>
                <a:ext cx="355166" cy="1452061"/>
              </a:xfrm>
              <a:prstGeom prst="rightArrow">
                <a:avLst/>
              </a:prstGeom>
              <a:solidFill>
                <a:srgbClr val="C1002A"/>
              </a:solidFill>
              <a:ln>
                <a:solidFill>
                  <a:srgbClr val="63636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3507730" rtl="0" eaLnBrk="1" latinLnBrk="0" hangingPunct="1">
                  <a:defRPr sz="6905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4400"/>
              </a:p>
            </p:txBody>
          </p:sp>
          <p:pic>
            <p:nvPicPr>
              <p:cNvPr id="22" name="Grafik 467">
                <a:extLst>
                  <a:ext uri="{FF2B5EF4-FFF2-40B4-BE49-F238E27FC236}">
                    <a16:creationId xmlns:a16="http://schemas.microsoft.com/office/drawing/2014/main" id="{28773584-A9AC-489A-9ADD-A79453832A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54" t="40617" r="55445" b="19802"/>
              <a:stretch/>
            </p:blipFill>
            <p:spPr>
              <a:xfrm>
                <a:off x="1383369" y="4431868"/>
                <a:ext cx="1372739" cy="1362843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23" name="Textfeld 720">
              <a:extLst>
                <a:ext uri="{FF2B5EF4-FFF2-40B4-BE49-F238E27FC236}">
                  <a16:creationId xmlns:a16="http://schemas.microsoft.com/office/drawing/2014/main" id="{DB764B77-A318-4F12-BABB-C01A103FED9F}"/>
                </a:ext>
              </a:extLst>
            </p:cNvPr>
            <p:cNvSpPr txBox="1"/>
            <p:nvPr/>
          </p:nvSpPr>
          <p:spPr>
            <a:xfrm rot="16200000">
              <a:off x="8738381" y="5744365"/>
              <a:ext cx="1380508" cy="23783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5386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50773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26159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01546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76932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52319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2277054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4030919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050" dirty="0"/>
                <a:t>Ion Count Rate (1/s)</a:t>
              </a:r>
              <a:endParaRPr lang="de-DE" sz="1050" baseline="30000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0A9F827-D49B-40FC-987B-6FC9174415C1}"/>
              </a:ext>
            </a:extLst>
          </p:cNvPr>
          <p:cNvSpPr txBox="1"/>
          <p:nvPr/>
        </p:nvSpPr>
        <p:spPr>
          <a:xfrm rot="5400000">
            <a:off x="10961693" y="4679146"/>
            <a:ext cx="1732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Mainz test with </a:t>
            </a:r>
            <a:r>
              <a:rPr lang="en-US" sz="1400" baseline="30000" dirty="0"/>
              <a:t>99</a:t>
            </a:r>
            <a:r>
              <a:rPr lang="en-US" sz="1400" dirty="0"/>
              <a:t>Tc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25A4CA-0BAA-405B-A06A-DD44999CEC7E}"/>
              </a:ext>
            </a:extLst>
          </p:cNvPr>
          <p:cNvSpPr txBox="1"/>
          <p:nvPr/>
        </p:nvSpPr>
        <p:spPr>
          <a:xfrm>
            <a:off x="694601" y="6286038"/>
            <a:ext cx="3373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M. </a:t>
            </a:r>
            <a:r>
              <a:rPr lang="en-US" sz="1400" i="1" dirty="0" err="1">
                <a:solidFill>
                  <a:schemeClr val="bg1"/>
                </a:solidFill>
              </a:rPr>
              <a:t>Truemper</a:t>
            </a:r>
            <a:r>
              <a:rPr lang="en-US" sz="1400" i="1" dirty="0">
                <a:solidFill>
                  <a:schemeClr val="bg1"/>
                </a:solidFill>
              </a:rPr>
              <a:t>, BSc Thesis (2015), Mainz.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R. Heinke, PhD Thesis (2019), Mainz.</a:t>
            </a:r>
          </a:p>
        </p:txBody>
      </p:sp>
    </p:spTree>
    <p:extLst>
      <p:ext uri="{BB962C8B-B14F-4D97-AF65-F5344CB8AC3E}">
        <p14:creationId xmlns:p14="http://schemas.microsoft.com/office/powerpoint/2010/main" val="384564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1DE4B1-A690-4D40-A787-39FF2F4E2C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58" b="27101"/>
          <a:stretch/>
        </p:blipFill>
        <p:spPr>
          <a:xfrm>
            <a:off x="4523218" y="-497376"/>
            <a:ext cx="9746512" cy="428189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670820F-214D-4C7C-AC1F-74902ACC5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0DC6B7-19DE-4B79-9CB8-4400D70B3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983183-88FB-45A4-8A7E-768557E56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challenges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E8090C-528B-4F2C-ABFA-42D6B4D0FF53}"/>
              </a:ext>
            </a:extLst>
          </p:cNvPr>
          <p:cNvSpPr txBox="1"/>
          <p:nvPr/>
        </p:nvSpPr>
        <p:spPr>
          <a:xfrm>
            <a:off x="6985591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2E1FC0-86DF-45A0-A201-57C3B10D444F}"/>
              </a:ext>
            </a:extLst>
          </p:cNvPr>
          <p:cNvSpPr txBox="1"/>
          <p:nvPr/>
        </p:nvSpPr>
        <p:spPr>
          <a:xfrm>
            <a:off x="6624085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68F967-AD95-4BAD-A2D2-0F6400197009}"/>
              </a:ext>
            </a:extLst>
          </p:cNvPr>
          <p:cNvSpPr txBox="1"/>
          <p:nvPr/>
        </p:nvSpPr>
        <p:spPr>
          <a:xfrm>
            <a:off x="6262579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643B9D-F934-4B87-902D-92CB724C6CCD}"/>
              </a:ext>
            </a:extLst>
          </p:cNvPr>
          <p:cNvSpPr txBox="1"/>
          <p:nvPr/>
        </p:nvSpPr>
        <p:spPr>
          <a:xfrm>
            <a:off x="5901073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68F639-F786-4B64-8757-1D281F8D125B}"/>
              </a:ext>
            </a:extLst>
          </p:cNvPr>
          <p:cNvSpPr txBox="1"/>
          <p:nvPr/>
        </p:nvSpPr>
        <p:spPr>
          <a:xfrm>
            <a:off x="5518303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AAAC96-F212-4B59-96BE-D36A280B5450}"/>
              </a:ext>
            </a:extLst>
          </p:cNvPr>
          <p:cNvSpPr txBox="1"/>
          <p:nvPr/>
        </p:nvSpPr>
        <p:spPr>
          <a:xfrm>
            <a:off x="5156797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E38317-77CE-4ABC-9E73-05BB6B5FEC09}"/>
              </a:ext>
            </a:extLst>
          </p:cNvPr>
          <p:cNvSpPr txBox="1"/>
          <p:nvPr/>
        </p:nvSpPr>
        <p:spPr>
          <a:xfrm>
            <a:off x="4795291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A638C2-227D-4DC2-951C-6CCAB02330B0}"/>
              </a:ext>
            </a:extLst>
          </p:cNvPr>
          <p:cNvSpPr txBox="1"/>
          <p:nvPr/>
        </p:nvSpPr>
        <p:spPr>
          <a:xfrm>
            <a:off x="7347097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85E42D-4F4A-49DB-B4FC-E74EB5D05CAA}"/>
              </a:ext>
            </a:extLst>
          </p:cNvPr>
          <p:cNvSpPr txBox="1"/>
          <p:nvPr/>
        </p:nvSpPr>
        <p:spPr>
          <a:xfrm>
            <a:off x="9208217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901D3A-CD07-40F2-AFF7-B65B97883D2F}"/>
              </a:ext>
            </a:extLst>
          </p:cNvPr>
          <p:cNvSpPr txBox="1"/>
          <p:nvPr/>
        </p:nvSpPr>
        <p:spPr>
          <a:xfrm>
            <a:off x="9569509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1A51BC-1FBB-4E08-B1B5-0E514E25EBCD}"/>
              </a:ext>
            </a:extLst>
          </p:cNvPr>
          <p:cNvSpPr txBox="1"/>
          <p:nvPr/>
        </p:nvSpPr>
        <p:spPr>
          <a:xfrm>
            <a:off x="9930801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DC8D9FA-375D-424A-99A7-0A20CE147819}"/>
              </a:ext>
            </a:extLst>
          </p:cNvPr>
          <p:cNvSpPr/>
          <p:nvPr/>
        </p:nvSpPr>
        <p:spPr>
          <a:xfrm>
            <a:off x="7251407" y="1807535"/>
            <a:ext cx="756000" cy="396000"/>
          </a:xfrm>
          <a:prstGeom prst="rect">
            <a:avLst/>
          </a:prstGeom>
          <a:noFill/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2D6302-5895-44D7-9F6E-3F3D92F82870}"/>
              </a:ext>
            </a:extLst>
          </p:cNvPr>
          <p:cNvSpPr/>
          <p:nvPr/>
        </p:nvSpPr>
        <p:spPr>
          <a:xfrm>
            <a:off x="10177901" y="1807535"/>
            <a:ext cx="756000" cy="396000"/>
          </a:xfrm>
          <a:prstGeom prst="rect">
            <a:avLst/>
          </a:prstGeom>
          <a:noFill/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0E29AAB-8F46-4196-B2F0-F1DBA9B52514}"/>
              </a:ext>
            </a:extLst>
          </p:cNvPr>
          <p:cNvSpPr/>
          <p:nvPr/>
        </p:nvSpPr>
        <p:spPr>
          <a:xfrm>
            <a:off x="6146652" y="705293"/>
            <a:ext cx="756000" cy="3960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57E2793-15B2-45EF-BCFE-CA86216188C1}"/>
              </a:ext>
            </a:extLst>
          </p:cNvPr>
          <p:cNvSpPr/>
          <p:nvPr/>
        </p:nvSpPr>
        <p:spPr>
          <a:xfrm>
            <a:off x="9079321" y="718887"/>
            <a:ext cx="756000" cy="3960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0AA8893-74B9-4FD1-B5FA-1A837ED83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448062"/>
              </p:ext>
            </p:extLst>
          </p:nvPr>
        </p:nvGraphicFramePr>
        <p:xfrm>
          <a:off x="3835996" y="3793023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888447581"/>
                    </a:ext>
                  </a:extLst>
                </a:gridCol>
                <a:gridCol w="1364506">
                  <a:extLst>
                    <a:ext uri="{9D8B030D-6E8A-4147-A177-3AD203B41FA5}">
                      <a16:colId xmlns:a16="http://schemas.microsoft.com/office/drawing/2014/main" val="1424984872"/>
                    </a:ext>
                  </a:extLst>
                </a:gridCol>
                <a:gridCol w="1886694">
                  <a:extLst>
                    <a:ext uri="{9D8B030D-6E8A-4147-A177-3AD203B41FA5}">
                      <a16:colId xmlns:a16="http://schemas.microsoft.com/office/drawing/2014/main" val="3986204243"/>
                    </a:ext>
                  </a:extLst>
                </a:gridCol>
                <a:gridCol w="1409399">
                  <a:extLst>
                    <a:ext uri="{9D8B030D-6E8A-4147-A177-3AD203B41FA5}">
                      <a16:colId xmlns:a16="http://schemas.microsoft.com/office/drawing/2014/main" val="1751504788"/>
                    </a:ext>
                  </a:extLst>
                </a:gridCol>
                <a:gridCol w="1841801">
                  <a:extLst>
                    <a:ext uri="{9D8B030D-6E8A-4147-A177-3AD203B41FA5}">
                      <a16:colId xmlns:a16="http://schemas.microsoft.com/office/drawing/2014/main" val="247179728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i="1" noProof="0" dirty="0"/>
                        <a:t>A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Polonium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Francium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07936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B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baseline="-25000" noProof="0" dirty="0">
                          <a:solidFill>
                            <a:schemeClr val="bg1"/>
                          </a:solidFill>
                        </a:rPr>
                        <a:t>1/2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Decay mode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baseline="-25000" noProof="0" dirty="0">
                          <a:solidFill>
                            <a:schemeClr val="bg1"/>
                          </a:solidFill>
                        </a:rPr>
                        <a:t>1/2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Decay mode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584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0" noProof="0" dirty="0"/>
                        <a:t>211m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25.2 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&gt;99.9% </a:t>
                      </a:r>
                      <a:r>
                        <a:rPr lang="el-GR" noProof="0" dirty="0"/>
                        <a:t>α</a:t>
                      </a:r>
                      <a:endParaRPr lang="en-US" baseline="30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3 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87% </a:t>
                      </a:r>
                      <a:r>
                        <a:rPr lang="el-GR" noProof="0" dirty="0"/>
                        <a:t>α</a:t>
                      </a:r>
                      <a:r>
                        <a:rPr lang="en-US" noProof="0" dirty="0"/>
                        <a:t> / 13% </a:t>
                      </a:r>
                      <a:r>
                        <a:rPr lang="el-GR" noProof="0" dirty="0"/>
                        <a:t>β</a:t>
                      </a:r>
                      <a:endParaRPr lang="en-US" baseline="300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6632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0" noProof="0" dirty="0"/>
                        <a:t>212m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45.1 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&gt;99.9% </a:t>
                      </a:r>
                      <a:r>
                        <a:rPr lang="el-GR" noProof="0" dirty="0"/>
                        <a:t>α</a:t>
                      </a:r>
                      <a:endParaRPr lang="en-US" baseline="30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20 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43% </a:t>
                      </a:r>
                      <a:r>
                        <a:rPr lang="el-GR" noProof="0" dirty="0"/>
                        <a:t>α</a:t>
                      </a:r>
                      <a:r>
                        <a:rPr lang="en-US" noProof="0" dirty="0"/>
                        <a:t> / 57% </a:t>
                      </a:r>
                      <a:r>
                        <a:rPr lang="el-GR" noProof="0" dirty="0"/>
                        <a:t>β</a:t>
                      </a:r>
                      <a:endParaRPr lang="en-US" baseline="300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2925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10.3 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28% </a:t>
                      </a:r>
                      <a:r>
                        <a:rPr lang="el-GR" noProof="0" dirty="0"/>
                        <a:t>α</a:t>
                      </a:r>
                      <a:r>
                        <a:rPr lang="en-US" noProof="0" dirty="0"/>
                        <a:t> / 72% </a:t>
                      </a:r>
                      <a:r>
                        <a:rPr lang="el-GR" noProof="0" dirty="0"/>
                        <a:t>β</a:t>
                      </a:r>
                      <a:endParaRPr lang="en-US" baseline="30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20 </a:t>
                      </a:r>
                      <a:r>
                        <a:rPr lang="en-US" noProof="0" dirty="0" err="1"/>
                        <a:t>ms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noProof="0" dirty="0"/>
                        <a:t>α</a:t>
                      </a:r>
                      <a:endParaRPr lang="en-US" baseline="300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2880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-</a:t>
                      </a:r>
                      <a:endParaRPr lang="en-US" baseline="30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27.4 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&gt;99.6% </a:t>
                      </a:r>
                      <a:r>
                        <a:rPr lang="el-GR" noProof="0" dirty="0"/>
                        <a:t>α</a:t>
                      </a:r>
                      <a:endParaRPr lang="en-US" baseline="300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67923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9D064FA1-A0D6-4827-AE48-C40FD49914BD}"/>
              </a:ext>
            </a:extLst>
          </p:cNvPr>
          <p:cNvSpPr txBox="1"/>
          <p:nvPr/>
        </p:nvSpPr>
        <p:spPr>
          <a:xfrm>
            <a:off x="564774" y="1653985"/>
            <a:ext cx="3571709" cy="4616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Detection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3AF7EC9-0F1B-4293-8E0A-E3F25B497DD0}"/>
              </a:ext>
            </a:extLst>
          </p:cNvPr>
          <p:cNvGrpSpPr/>
          <p:nvPr/>
        </p:nvGrpSpPr>
        <p:grpSpPr>
          <a:xfrm>
            <a:off x="452796" y="1846341"/>
            <a:ext cx="1364476" cy="2215991"/>
            <a:chOff x="481392" y="2203535"/>
            <a:chExt cx="1364476" cy="221599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3881EA5-8138-452D-B4D0-525108399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4774" y="2483788"/>
              <a:ext cx="1124451" cy="159876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B1C2FD5-FE8C-4F7E-B101-A8515D2DAF1E}"/>
                </a:ext>
              </a:extLst>
            </p:cNvPr>
            <p:cNvSpPr txBox="1"/>
            <p:nvPr/>
          </p:nvSpPr>
          <p:spPr>
            <a:xfrm>
              <a:off x="481392" y="2203535"/>
              <a:ext cx="1364476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800" dirty="0">
                  <a:solidFill>
                    <a:srgbClr val="FF0000"/>
                  </a:solidFill>
                </a:rPr>
                <a:t>X</a:t>
              </a:r>
              <a:endParaRPr lang="nl-BE" sz="138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C84F187-D3E7-47D7-B812-B9B8213586CB}"/>
              </a:ext>
            </a:extLst>
          </p:cNvPr>
          <p:cNvGrpSpPr/>
          <p:nvPr/>
        </p:nvGrpSpPr>
        <p:grpSpPr>
          <a:xfrm>
            <a:off x="1890997" y="1846341"/>
            <a:ext cx="1686034" cy="2215991"/>
            <a:chOff x="1919593" y="2203535"/>
            <a:chExt cx="1686034" cy="221599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6970188-F009-43E0-A552-8637DA4CCF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025" t="3461" r="2391" b="2146"/>
            <a:stretch/>
          </p:blipFill>
          <p:spPr>
            <a:xfrm>
              <a:off x="1919593" y="2483788"/>
              <a:ext cx="1686034" cy="1598765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43B9C60-5C2F-4222-A036-2F0A0C6E6C7C}"/>
                </a:ext>
              </a:extLst>
            </p:cNvPr>
            <p:cNvSpPr txBox="1"/>
            <p:nvPr/>
          </p:nvSpPr>
          <p:spPr>
            <a:xfrm>
              <a:off x="1972189" y="2203535"/>
              <a:ext cx="1364476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800" dirty="0">
                  <a:solidFill>
                    <a:srgbClr val="FF0000"/>
                  </a:solidFill>
                </a:rPr>
                <a:t>X</a:t>
              </a:r>
              <a:endParaRPr lang="nl-BE" sz="13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0F15A3F-927D-462E-B5A8-53FB44E6B614}"/>
              </a:ext>
            </a:extLst>
          </p:cNvPr>
          <p:cNvSpPr txBox="1"/>
          <p:nvPr/>
        </p:nvSpPr>
        <p:spPr>
          <a:xfrm>
            <a:off x="154119" y="3986738"/>
            <a:ext cx="3451508" cy="203132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The Windmill is dead and buried and never to be seen again…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FC is not an option for those beams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 in </a:t>
            </a:r>
            <a:r>
              <a:rPr lang="en-US" baseline="30000" dirty="0"/>
              <a:t>219-220</a:t>
            </a:r>
            <a:r>
              <a:rPr lang="en-US" dirty="0"/>
              <a:t>Po is not favorable for decay counting</a:t>
            </a:r>
          </a:p>
        </p:txBody>
      </p:sp>
    </p:spTree>
    <p:extLst>
      <p:ext uri="{BB962C8B-B14F-4D97-AF65-F5344CB8AC3E}">
        <p14:creationId xmlns:p14="http://schemas.microsoft.com/office/powerpoint/2010/main" val="1595501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0B6D9B-E7DF-47C1-80D7-8A06B864F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189435-8BC4-4EBB-8D63-A74B978AD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84AFE7-04CE-4D70-997C-EFBC3505C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Solutions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29E8B3-DA45-4722-A7C1-7675A4C2C292}"/>
              </a:ext>
            </a:extLst>
          </p:cNvPr>
          <p:cNvSpPr txBox="1"/>
          <p:nvPr/>
        </p:nvSpPr>
        <p:spPr>
          <a:xfrm>
            <a:off x="564774" y="1653985"/>
            <a:ext cx="3571709" cy="4616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New </a:t>
            </a:r>
            <a:r>
              <a:rPr lang="el-GR" sz="2400" dirty="0"/>
              <a:t>α</a:t>
            </a:r>
            <a:r>
              <a:rPr lang="en-US" sz="2400" dirty="0"/>
              <a:t> chamber &amp; IDS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B2A39D-C182-40A9-A1BE-27514356E967}"/>
              </a:ext>
            </a:extLst>
          </p:cNvPr>
          <p:cNvSpPr txBox="1"/>
          <p:nvPr/>
        </p:nvSpPr>
        <p:spPr>
          <a:xfrm>
            <a:off x="4668397" y="187315"/>
            <a:ext cx="7112477" cy="175432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IDS is equipped with a moving tape to remove the long-lived activity, perfect for </a:t>
            </a:r>
            <a:r>
              <a:rPr lang="en-US" baseline="30000" dirty="0"/>
              <a:t>219,220</a:t>
            </a:r>
            <a:r>
              <a:rPr lang="en-US" dirty="0"/>
              <a:t>Po.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implantation point is surrounded by charged particle detectors and </a:t>
            </a:r>
            <a:r>
              <a:rPr lang="el-GR" dirty="0"/>
              <a:t>γ</a:t>
            </a:r>
            <a:r>
              <a:rPr lang="en-US" dirty="0"/>
              <a:t>-ray detectors for a comprehensive measurement of the decay of the implanted activity.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 synchronization with RILIS is established for scanning.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2AF4CE-C259-4CAC-AB6A-2A059E6CD2C6}"/>
              </a:ext>
            </a:extLst>
          </p:cNvPr>
          <p:cNvGrpSpPr/>
          <p:nvPr/>
        </p:nvGrpSpPr>
        <p:grpSpPr>
          <a:xfrm>
            <a:off x="121788" y="2513496"/>
            <a:ext cx="4117645" cy="3416321"/>
            <a:chOff x="2463908" y="8313"/>
            <a:chExt cx="7101495" cy="539496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55FE0B0-876B-4932-94DE-22A275CE7A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64" r="30919" b="15324"/>
            <a:stretch/>
          </p:blipFill>
          <p:spPr>
            <a:xfrm>
              <a:off x="3591433" y="8313"/>
              <a:ext cx="4015048" cy="5394960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03DC749-AEB8-48F6-8AA6-19DB0C321D77}"/>
                </a:ext>
              </a:extLst>
            </p:cNvPr>
            <p:cNvCxnSpPr/>
            <p:nvPr/>
          </p:nvCxnSpPr>
          <p:spPr>
            <a:xfrm>
              <a:off x="3566829" y="4133013"/>
              <a:ext cx="1624885" cy="15039"/>
            </a:xfrm>
            <a:prstGeom prst="straightConnector1">
              <a:avLst/>
            </a:prstGeom>
            <a:noFill/>
            <a:ln w="82550" cap="flat" cmpd="sng" algn="ctr">
              <a:solidFill>
                <a:srgbClr val="00407A">
                  <a:lumMod val="50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6A457E9-2F74-4FE8-82C9-2EE1C078733C}"/>
                </a:ext>
              </a:extLst>
            </p:cNvPr>
            <p:cNvSpPr txBox="1"/>
            <p:nvPr/>
          </p:nvSpPr>
          <p:spPr>
            <a:xfrm>
              <a:off x="2463908" y="3935647"/>
              <a:ext cx="1152128" cy="68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00407A"/>
                  </a:solidFill>
                  <a:latin typeface="Arial"/>
                </a:rPr>
                <a:t>Ion beam</a:t>
              </a:r>
              <a:endParaRPr lang="nl-BE" sz="1100" dirty="0">
                <a:solidFill>
                  <a:srgbClr val="00407A"/>
                </a:solidFill>
                <a:latin typeface="Arial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7F41B70-5C7A-4DBE-A8C7-60CBB6E14449}"/>
                </a:ext>
              </a:extLst>
            </p:cNvPr>
            <p:cNvSpPr txBox="1"/>
            <p:nvPr/>
          </p:nvSpPr>
          <p:spPr>
            <a:xfrm>
              <a:off x="6901107" y="2927033"/>
              <a:ext cx="2664296" cy="413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  <a:latin typeface="Arial"/>
                </a:rPr>
                <a:t>Ladder with C-foils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748650E-D1EC-42A2-A1CC-9EF5DBCD16D6}"/>
                </a:ext>
              </a:extLst>
            </p:cNvPr>
            <p:cNvCxnSpPr/>
            <p:nvPr/>
          </p:nvCxnSpPr>
          <p:spPr>
            <a:xfrm flipH="1">
              <a:off x="5899233" y="3116345"/>
              <a:ext cx="1058265" cy="360040"/>
            </a:xfrm>
            <a:prstGeom prst="straightConnector1">
              <a:avLst/>
            </a:prstGeom>
            <a:noFill/>
            <a:ln w="38100" cap="flat" cmpd="sng" algn="ctr">
              <a:solidFill>
                <a:srgbClr val="FF4D00"/>
              </a:solidFill>
              <a:prstDash val="solid"/>
              <a:tailEnd type="triangle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8FAD8C5-5E72-456F-9DA6-C3FACD9AC27F}"/>
                </a:ext>
              </a:extLst>
            </p:cNvPr>
            <p:cNvSpPr txBox="1"/>
            <p:nvPr/>
          </p:nvSpPr>
          <p:spPr>
            <a:xfrm>
              <a:off x="6901107" y="3401047"/>
              <a:ext cx="2664296" cy="413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  <a:latin typeface="Arial"/>
                </a:rPr>
                <a:t>Full Si-detector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B810746-7BED-4895-8560-C73F3A254EE8}"/>
                </a:ext>
              </a:extLst>
            </p:cNvPr>
            <p:cNvCxnSpPr/>
            <p:nvPr/>
          </p:nvCxnSpPr>
          <p:spPr>
            <a:xfrm flipH="1">
              <a:off x="6046945" y="3612293"/>
              <a:ext cx="910553" cy="406106"/>
            </a:xfrm>
            <a:prstGeom prst="straightConnector1">
              <a:avLst/>
            </a:prstGeom>
            <a:noFill/>
            <a:ln w="38100" cap="flat" cmpd="sng" algn="ctr">
              <a:solidFill>
                <a:srgbClr val="FF4D00"/>
              </a:solidFill>
              <a:prstDash val="solid"/>
              <a:tailEnd type="triangle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2778AA6-695B-4E35-8317-033C65F40CC9}"/>
                </a:ext>
              </a:extLst>
            </p:cNvPr>
            <p:cNvSpPr txBox="1"/>
            <p:nvPr/>
          </p:nvSpPr>
          <p:spPr>
            <a:xfrm>
              <a:off x="2601521" y="4559101"/>
              <a:ext cx="3110840" cy="413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  <a:latin typeface="Arial"/>
                </a:rPr>
                <a:t>Annular Si-detector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FB6C67C-8C91-440D-B71D-729540D2A83F}"/>
                </a:ext>
              </a:extLst>
            </p:cNvPr>
            <p:cNvCxnSpPr/>
            <p:nvPr/>
          </p:nvCxnSpPr>
          <p:spPr>
            <a:xfrm flipV="1">
              <a:off x="4729163" y="4402174"/>
              <a:ext cx="847725" cy="341594"/>
            </a:xfrm>
            <a:prstGeom prst="straightConnector1">
              <a:avLst/>
            </a:prstGeom>
            <a:noFill/>
            <a:ln w="38100" cap="flat" cmpd="sng" algn="ctr">
              <a:solidFill>
                <a:srgbClr val="FF4D00"/>
              </a:solidFill>
              <a:prstDash val="solid"/>
              <a:tailEnd type="triangle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8703B3D-2AB8-458B-83EA-D0933F7A470F}"/>
                </a:ext>
              </a:extLst>
            </p:cNvPr>
            <p:cNvSpPr txBox="1"/>
            <p:nvPr/>
          </p:nvSpPr>
          <p:spPr>
            <a:xfrm>
              <a:off x="2834794" y="3324893"/>
              <a:ext cx="1513278" cy="68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  <a:latin typeface="Arial"/>
                </a:rPr>
                <a:t>Faraday Cup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98338F5-FBBE-401F-88B4-72FF35508BCE}"/>
                </a:ext>
              </a:extLst>
            </p:cNvPr>
            <p:cNvCxnSpPr/>
            <p:nvPr/>
          </p:nvCxnSpPr>
          <p:spPr>
            <a:xfrm>
              <a:off x="4319588" y="3537299"/>
              <a:ext cx="919162" cy="438787"/>
            </a:xfrm>
            <a:prstGeom prst="straightConnector1">
              <a:avLst/>
            </a:prstGeom>
            <a:noFill/>
            <a:ln w="38100" cap="flat" cmpd="sng" algn="ctr">
              <a:solidFill>
                <a:srgbClr val="FF4D00"/>
              </a:solidFill>
              <a:prstDash val="solid"/>
              <a:tailEnd type="triangle"/>
            </a:ln>
            <a:effectLst/>
          </p:spPr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FF915C4-61D3-4E17-AA4F-C5E52FC74ED1}"/>
              </a:ext>
            </a:extLst>
          </p:cNvPr>
          <p:cNvSpPr txBox="1"/>
          <p:nvPr/>
        </p:nvSpPr>
        <p:spPr>
          <a:xfrm>
            <a:off x="8183915" y="455144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IS637</a:t>
            </a:r>
            <a:endParaRPr lang="nl-BE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s://lh4.googleusercontent.com/qwY8phAn9KhEyCj-kwMy3fblF-3SrXzUr-YiQ-wtOUqgJ7aWdwxlXe-hTUZScz1_7VI4pJ0z2TK52KUtIhKsyjYFvL9_qY_1eRiTOF9NVLiJ3gQ06ezikww8Ea3dhpP1imcqZGpg">
            <a:extLst>
              <a:ext uri="{FF2B5EF4-FFF2-40B4-BE49-F238E27FC236}">
                <a16:creationId xmlns:a16="http://schemas.microsoft.com/office/drawing/2014/main" id="{810C60A2-A2B0-4C98-BB81-FE6CBDC8E82A}"/>
              </a:ext>
            </a:extLst>
          </p:cNvPr>
          <p:cNvPicPr>
            <a:picLocks noChangeAspect="1" noChangeArrowheads="1"/>
          </p:cNvPicPr>
          <p:nvPr/>
        </p:nvPicPr>
        <p:blipFill>
          <a:blip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395" y="2000250"/>
            <a:ext cx="477202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CE2A23A-5565-450C-AD89-64872F92695B}"/>
              </a:ext>
            </a:extLst>
          </p:cNvPr>
          <p:cNvSpPr txBox="1"/>
          <p:nvPr/>
        </p:nvSpPr>
        <p:spPr>
          <a:xfrm>
            <a:off x="4058095" y="3067495"/>
            <a:ext cx="3081912" cy="286232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replacement for the Windmill has been developed and tested for IS637.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consists of a similar Si sandwich around a ladder with 10 C foils.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 integrated FC is available for beam transport / tuning.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F9C527-2093-4CEF-938E-2A7B9BB7907C}"/>
              </a:ext>
            </a:extLst>
          </p:cNvPr>
          <p:cNvSpPr txBox="1"/>
          <p:nvPr/>
        </p:nvSpPr>
        <p:spPr>
          <a:xfrm rot="20246954">
            <a:off x="8029223" y="4927526"/>
            <a:ext cx="4113516" cy="83099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Free decay spectroscopy data acquired in the process</a:t>
            </a:r>
          </a:p>
        </p:txBody>
      </p:sp>
    </p:spTree>
    <p:extLst>
      <p:ext uri="{BB962C8B-B14F-4D97-AF65-F5344CB8AC3E}">
        <p14:creationId xmlns:p14="http://schemas.microsoft.com/office/powerpoint/2010/main" val="90359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0B6D9B-E7DF-47C1-80D7-8A06B864F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3600" y="6210000"/>
            <a:ext cx="4993200" cy="648000"/>
          </a:xfrm>
        </p:spPr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189435-8BC4-4EBB-8D63-A74B978AD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84AFE7-04CE-4D70-997C-EFBC3505C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Solutions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29E8B3-DA45-4722-A7C1-7675A4C2C292}"/>
              </a:ext>
            </a:extLst>
          </p:cNvPr>
          <p:cNvSpPr txBox="1"/>
          <p:nvPr/>
        </p:nvSpPr>
        <p:spPr>
          <a:xfrm>
            <a:off x="564774" y="1653985"/>
            <a:ext cx="3571709" cy="4616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Single-ion counting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E2A23A-5565-450C-AD89-64872F92695B}"/>
              </a:ext>
            </a:extLst>
          </p:cNvPr>
          <p:cNvSpPr txBox="1"/>
          <p:nvPr/>
        </p:nvSpPr>
        <p:spPr>
          <a:xfrm>
            <a:off x="575999" y="2410599"/>
            <a:ext cx="3560483" cy="175432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Single-ion counting capability is currently available in the ISOLDE Central Beam 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would allow to measure long-lived isotopes like </a:t>
            </a:r>
            <a:r>
              <a:rPr lang="en-US" baseline="30000" dirty="0"/>
              <a:t>219-220</a:t>
            </a:r>
            <a:r>
              <a:rPr lang="en-US" dirty="0"/>
              <a:t>Po quickly and efficiently.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898C1F-688B-4EAE-AAE7-716D5FCE8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519" y="1152274"/>
            <a:ext cx="3281230" cy="43738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E4428B-F053-496F-8DF5-C30187196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353" y="1152274"/>
            <a:ext cx="2968728" cy="437388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6D4EC69-6274-4612-B1CD-DCD736AC83C0}"/>
              </a:ext>
            </a:extLst>
          </p:cNvPr>
          <p:cNvSpPr txBox="1"/>
          <p:nvPr/>
        </p:nvSpPr>
        <p:spPr>
          <a:xfrm>
            <a:off x="564773" y="4459874"/>
            <a:ext cx="3571709" cy="46166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NOT for </a:t>
            </a:r>
            <a:r>
              <a:rPr lang="en-US" sz="2400" baseline="30000" dirty="0">
                <a:solidFill>
                  <a:srgbClr val="C00000"/>
                </a:solidFill>
              </a:rPr>
              <a:t>208-210</a:t>
            </a:r>
            <a:r>
              <a:rPr lang="en-US" sz="2400" dirty="0">
                <a:solidFill>
                  <a:srgbClr val="C00000"/>
                </a:solidFill>
              </a:rPr>
              <a:t>Po</a:t>
            </a:r>
          </a:p>
        </p:txBody>
      </p:sp>
    </p:spTree>
    <p:extLst>
      <p:ext uri="{BB962C8B-B14F-4D97-AF65-F5344CB8AC3E}">
        <p14:creationId xmlns:p14="http://schemas.microsoft.com/office/powerpoint/2010/main" val="2600316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C9B897-339D-4384-96DD-BCC1A037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D0C33C-1DDD-4229-AC04-3AA879444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5157A2-3CA1-4B2D-BE35-F95468863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Shifts breakdown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2013255-C336-4306-936C-26EAD659E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584973"/>
              </p:ext>
            </p:extLst>
          </p:nvPr>
        </p:nvGraphicFramePr>
        <p:xfrm>
          <a:off x="576000" y="1910512"/>
          <a:ext cx="5846726" cy="323596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050902">
                  <a:extLst>
                    <a:ext uri="{9D8B030D-6E8A-4147-A177-3AD203B41FA5}">
                      <a16:colId xmlns:a16="http://schemas.microsoft.com/office/drawing/2014/main" val="2792111061"/>
                    </a:ext>
                  </a:extLst>
                </a:gridCol>
                <a:gridCol w="1520456">
                  <a:extLst>
                    <a:ext uri="{9D8B030D-6E8A-4147-A177-3AD203B41FA5}">
                      <a16:colId xmlns:a16="http://schemas.microsoft.com/office/drawing/2014/main" val="1051222186"/>
                    </a:ext>
                  </a:extLst>
                </a:gridCol>
                <a:gridCol w="2275368">
                  <a:extLst>
                    <a:ext uri="{9D8B030D-6E8A-4147-A177-3AD203B41FA5}">
                      <a16:colId xmlns:a16="http://schemas.microsoft.com/office/drawing/2014/main" val="789880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Isotope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 of shifts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6844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LIST test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353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Reference measurements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/>
                        <a:t>196,208-210</a:t>
                      </a:r>
                      <a:r>
                        <a:rPr lang="en-US" dirty="0"/>
                        <a:t>Po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796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HFS &amp; IS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/>
                        <a:t>211m</a:t>
                      </a:r>
                      <a:r>
                        <a:rPr lang="en-US" dirty="0"/>
                        <a:t>Po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284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HFS &amp; IS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/>
                        <a:t>212m</a:t>
                      </a:r>
                      <a:r>
                        <a:rPr lang="en-US" dirty="0"/>
                        <a:t>Po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81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HFS, IS &amp; decay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/>
                        <a:t>219</a:t>
                      </a:r>
                      <a:r>
                        <a:rPr lang="en-US" dirty="0"/>
                        <a:t>Po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094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HFS, IS &amp; decay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/>
                        <a:t>220</a:t>
                      </a:r>
                      <a:r>
                        <a:rPr lang="en-US" dirty="0"/>
                        <a:t>Po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110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22.5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159685"/>
                  </a:ext>
                </a:extLst>
              </a:tr>
            </a:tbl>
          </a:graphicData>
        </a:graphic>
      </p:graphicFrame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FA5B215-A639-43D8-BF7B-E20DF99A7E9F}"/>
              </a:ext>
            </a:extLst>
          </p:cNvPr>
          <p:cNvSpPr txBox="1">
            <a:spLocks/>
          </p:cNvSpPr>
          <p:nvPr/>
        </p:nvSpPr>
        <p:spPr>
          <a:xfrm>
            <a:off x="6624000" y="372140"/>
            <a:ext cx="4993200" cy="57478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IS456 scientific case remains current and unchallenged</a:t>
            </a:r>
          </a:p>
          <a:p>
            <a:pPr lvl="1"/>
            <a:r>
              <a:rPr lang="en-US" sz="2000" dirty="0"/>
              <a:t>No dr2 data on N=128, Z&gt;83</a:t>
            </a:r>
          </a:p>
          <a:p>
            <a:pPr lvl="1"/>
            <a:r>
              <a:rPr lang="en-US" sz="2000" dirty="0"/>
              <a:t>No new information on the configuration of the high-spin isomers</a:t>
            </a:r>
          </a:p>
          <a:p>
            <a:pPr lvl="1"/>
            <a:r>
              <a:rPr lang="en-US" sz="2000" dirty="0"/>
              <a:t>New insight into the dr2 for N=130-140 requires new experimental data</a:t>
            </a:r>
          </a:p>
          <a:p>
            <a:pPr lvl="1"/>
            <a:r>
              <a:rPr lang="en-US" sz="2000" dirty="0"/>
              <a:t>No new decay data on </a:t>
            </a:r>
            <a:r>
              <a:rPr lang="en-US" sz="2000" baseline="30000" dirty="0"/>
              <a:t>219,220</a:t>
            </a:r>
            <a:r>
              <a:rPr lang="en-US" sz="2000" dirty="0"/>
              <a:t>Po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Main challenges have been addressed</a:t>
            </a:r>
          </a:p>
          <a:p>
            <a:pPr lvl="1"/>
            <a:r>
              <a:rPr lang="en-US" sz="2000" dirty="0"/>
              <a:t>New LIST with double </a:t>
            </a:r>
            <a:r>
              <a:rPr lang="en-US" sz="2000" dirty="0" err="1"/>
              <a:t>repeller</a:t>
            </a:r>
            <a:r>
              <a:rPr lang="en-US" sz="2000" dirty="0"/>
              <a:t> to be fully integrated at ISOLDE</a:t>
            </a:r>
          </a:p>
          <a:p>
            <a:pPr lvl="1"/>
            <a:r>
              <a:rPr lang="en-US" sz="2000" dirty="0"/>
              <a:t>New detection systems: </a:t>
            </a:r>
            <a:r>
              <a:rPr lang="el-GR" sz="2000" dirty="0"/>
              <a:t>α</a:t>
            </a:r>
            <a:r>
              <a:rPr lang="en-US" sz="2000" dirty="0"/>
              <a:t> chamber, IDS, single-ion counting</a:t>
            </a:r>
          </a:p>
        </p:txBody>
      </p:sp>
    </p:spTree>
    <p:extLst>
      <p:ext uri="{BB962C8B-B14F-4D97-AF65-F5344CB8AC3E}">
        <p14:creationId xmlns:p14="http://schemas.microsoft.com/office/powerpoint/2010/main" val="3514509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11950-CDF6-45C2-9C59-0FFCD50C5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Extra slides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612FB-864C-4769-8914-1874A191A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0160D-772C-40D4-ADBE-1D6AEC585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2909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DEE606-4D4E-467D-8D14-16411D248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46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/>
              <a:t>E. Ahmed, A. </a:t>
            </a:r>
            <a:r>
              <a:rPr lang="nl-BE" dirty="0" err="1"/>
              <a:t>Algora</a:t>
            </a:r>
            <a:r>
              <a:rPr lang="nl-BE" dirty="0"/>
              <a:t>, B. Andel, A.N. Andreyev, S. Antalic, A.E. Barzakh, B. Bastin, M. Bissell, M. </a:t>
            </a:r>
            <a:r>
              <a:rPr lang="nl-BE" dirty="0" err="1"/>
              <a:t>Borge</a:t>
            </a:r>
            <a:r>
              <a:rPr lang="nl-BE" dirty="0"/>
              <a:t>, K. Chrysalidis, </a:t>
            </a:r>
            <a:r>
              <a:rPr lang="nl-BE" dirty="0">
                <a:solidFill>
                  <a:schemeClr val="tx2"/>
                </a:solidFill>
              </a:rPr>
              <a:t>T.E. Cocolios</a:t>
            </a:r>
            <a:r>
              <a:rPr lang="nl-BE" dirty="0"/>
              <a:t>, B. Cooper, J. Cubiss, H. De Witte, K. Dockx, D.V. </a:t>
            </a:r>
            <a:r>
              <a:rPr lang="nl-BE" dirty="0" err="1"/>
              <a:t>Fedorov</a:t>
            </a:r>
            <a:r>
              <a:rPr lang="nl-BE" dirty="0"/>
              <a:t>, V.N. Fedosseev, R. Ferrer, K.T. </a:t>
            </a:r>
            <a:r>
              <a:rPr lang="nl-BE" dirty="0" err="1"/>
              <a:t>Flanagan</a:t>
            </a:r>
            <a:r>
              <a:rPr lang="nl-BE" dirty="0"/>
              <a:t>, S. </a:t>
            </a:r>
            <a:r>
              <a:rPr lang="nl-BE" dirty="0" err="1"/>
              <a:t>Franchoo</a:t>
            </a:r>
            <a:r>
              <a:rPr lang="nl-BE" dirty="0"/>
              <a:t>, L. </a:t>
            </a:r>
            <a:r>
              <a:rPr lang="nl-BE" dirty="0" err="1"/>
              <a:t>Fraile</a:t>
            </a:r>
            <a:r>
              <a:rPr lang="nl-BE" dirty="0"/>
              <a:t>, H. </a:t>
            </a:r>
            <a:r>
              <a:rPr lang="nl-BE" dirty="0" err="1"/>
              <a:t>Fynbo</a:t>
            </a:r>
            <a:r>
              <a:rPr lang="nl-BE" dirty="0"/>
              <a:t>, L. Ghys, L.J. </a:t>
            </a:r>
            <a:r>
              <a:rPr lang="nl-BE" dirty="0" err="1"/>
              <a:t>Harkness-Brennan</a:t>
            </a:r>
            <a:r>
              <a:rPr lang="nl-BE" dirty="0"/>
              <a:t>, </a:t>
            </a:r>
            <a:r>
              <a:rPr lang="nl-BE" dirty="0">
                <a:solidFill>
                  <a:schemeClr val="tx2"/>
                </a:solidFill>
              </a:rPr>
              <a:t>R. Heinke</a:t>
            </a:r>
            <a:r>
              <a:rPr lang="nl-BE" dirty="0"/>
              <a:t>, D.S. </a:t>
            </a:r>
            <a:r>
              <a:rPr lang="nl-BE" dirty="0" err="1"/>
              <a:t>Judson</a:t>
            </a:r>
            <a:r>
              <a:rPr lang="nl-BE" dirty="0"/>
              <a:t>, J. </a:t>
            </a:r>
            <a:r>
              <a:rPr lang="nl-BE" dirty="0" err="1"/>
              <a:t>Konki</a:t>
            </a:r>
            <a:r>
              <a:rPr lang="nl-BE" dirty="0"/>
              <a:t>, U. Koster, I. Lazarus, N. Lecesne, R. Lica, N. </a:t>
            </a:r>
            <a:r>
              <a:rPr lang="nl-BE" dirty="0" err="1"/>
              <a:t>Marginean</a:t>
            </a:r>
            <a:r>
              <a:rPr lang="nl-BE" dirty="0"/>
              <a:t>, B.A. Marsh, C. </a:t>
            </a:r>
            <a:r>
              <a:rPr lang="nl-BE" dirty="0" err="1"/>
              <a:t>Mihai</a:t>
            </a:r>
            <a:r>
              <a:rPr lang="nl-BE" dirty="0"/>
              <a:t>, P.L. </a:t>
            </a:r>
            <a:r>
              <a:rPr lang="nl-BE" dirty="0" err="1"/>
              <a:t>Molkanov</a:t>
            </a:r>
            <a:r>
              <a:rPr lang="nl-BE" dirty="0"/>
              <a:t>, E. </a:t>
            </a:r>
            <a:r>
              <a:rPr lang="nl-BE" dirty="0" err="1"/>
              <a:t>Nacher</a:t>
            </a:r>
            <a:r>
              <a:rPr lang="nl-BE" dirty="0"/>
              <a:t>, A. </a:t>
            </a:r>
            <a:r>
              <a:rPr lang="nl-BE" dirty="0" err="1"/>
              <a:t>Negret</a:t>
            </a:r>
            <a:r>
              <a:rPr lang="nl-BE" dirty="0"/>
              <a:t>, J. </a:t>
            </a:r>
            <a:r>
              <a:rPr lang="nl-BE" dirty="0" err="1"/>
              <a:t>Ojala</a:t>
            </a:r>
            <a:r>
              <a:rPr lang="nl-BE" dirty="0"/>
              <a:t>, R.D. Page, J. </a:t>
            </a:r>
            <a:r>
              <a:rPr lang="nl-BE" dirty="0" err="1"/>
              <a:t>Pakarinen</a:t>
            </a:r>
            <a:r>
              <a:rPr lang="nl-BE" dirty="0"/>
              <a:t>, A. </a:t>
            </a:r>
            <a:r>
              <a:rPr lang="nl-BE" dirty="0" err="1"/>
              <a:t>Perea</a:t>
            </a:r>
            <a:r>
              <a:rPr lang="nl-BE" dirty="0"/>
              <a:t>, H. </a:t>
            </a:r>
            <a:r>
              <a:rPr lang="nl-BE" dirty="0" err="1"/>
              <a:t>Perrett</a:t>
            </a:r>
            <a:r>
              <a:rPr lang="nl-BE" dirty="0"/>
              <a:t>, L. Popescu, V. </a:t>
            </a:r>
            <a:r>
              <a:rPr lang="nl-BE" dirty="0" err="1"/>
              <a:t>Pucknell</a:t>
            </a:r>
            <a:r>
              <a:rPr lang="nl-BE" dirty="0"/>
              <a:t>, C. Ricketts, S.R. Rothe, H. </a:t>
            </a:r>
            <a:r>
              <a:rPr lang="nl-BE" dirty="0" err="1"/>
              <a:t>Savajols</a:t>
            </a:r>
            <a:r>
              <a:rPr lang="nl-BE" dirty="0"/>
              <a:t>, M.D. Seliverstov, S. Sels, C. </a:t>
            </a:r>
            <a:r>
              <a:rPr lang="nl-BE" dirty="0" err="1"/>
              <a:t>Sotty</a:t>
            </a:r>
            <a:r>
              <a:rPr lang="nl-BE" dirty="0"/>
              <a:t>, M. Stryjczyk, O. </a:t>
            </a:r>
            <a:r>
              <a:rPr lang="nl-BE" dirty="0" err="1"/>
              <a:t>Tengblad</a:t>
            </a:r>
            <a:r>
              <a:rPr lang="nl-BE" dirty="0"/>
              <a:t>, J. Van de Walle, P. Van den Bergh, P. Van Duppen, M. </a:t>
            </a:r>
            <a:r>
              <a:rPr lang="nl-BE" dirty="0" err="1"/>
              <a:t>Vandebrouck</a:t>
            </a:r>
            <a:r>
              <a:rPr lang="nl-BE" dirty="0"/>
              <a:t>, V. </a:t>
            </a:r>
            <a:r>
              <a:rPr lang="nl-BE" dirty="0" err="1"/>
              <a:t>Vedia</a:t>
            </a:r>
            <a:r>
              <a:rPr lang="nl-BE" dirty="0"/>
              <a:t>, M. </a:t>
            </a:r>
            <a:r>
              <a:rPr lang="nl-BE" dirty="0" err="1"/>
              <a:t>Venhart</a:t>
            </a:r>
            <a:r>
              <a:rPr lang="nl-BE" dirty="0"/>
              <a:t>, S. </a:t>
            </a:r>
            <a:r>
              <a:rPr lang="nl-BE" dirty="0" err="1"/>
              <a:t>Vinals</a:t>
            </a:r>
            <a:r>
              <a:rPr lang="nl-BE" dirty="0"/>
              <a:t>, R. </a:t>
            </a:r>
            <a:r>
              <a:rPr lang="nl-BE" dirty="0" err="1"/>
              <a:t>Wadsworth</a:t>
            </a:r>
            <a:r>
              <a:rPr lang="nl-BE" dirty="0"/>
              <a:t>, N. </a:t>
            </a:r>
            <a:r>
              <a:rPr lang="nl-BE" dirty="0" err="1"/>
              <a:t>Warr</a:t>
            </a:r>
            <a:r>
              <a:rPr lang="nl-BE" dirty="0"/>
              <a:t>, K.D.A. Wendt, S.G. </a:t>
            </a:r>
            <a:r>
              <a:rPr lang="nl-BE" dirty="0" err="1"/>
              <a:t>Zemlyanoy</a:t>
            </a:r>
            <a:endParaRPr lang="nl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F1872B-0001-4188-AAF9-759107907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FAA81-E97C-4E8E-B5D4-45E6FC343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01F995-2ADE-4DF8-A378-08FD97D90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Collaboration</a:t>
            </a:r>
            <a:endParaRPr lang="nl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266ADD-4754-4BDA-8E6C-4B6A9CBBD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0745" y="203263"/>
            <a:ext cx="1282521" cy="13589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C3B788-A758-4938-9E34-CFBD786AF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5392" y="207037"/>
            <a:ext cx="1004642" cy="13589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5A5269-D662-4989-90CA-228062CB0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8938" y="207037"/>
            <a:ext cx="1315743" cy="135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03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71175B-EA43-4805-9FEB-45B8F4032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 papers &amp; 5 conference proceedings with &gt;250 citations</a:t>
            </a:r>
          </a:p>
          <a:p>
            <a:pPr lvl="1"/>
            <a:r>
              <a:rPr lang="en-US" dirty="0"/>
              <a:t>2 technical conference proceedings (EMIS NIMB) + 3 conference proceedings with results</a:t>
            </a:r>
          </a:p>
          <a:p>
            <a:pPr lvl="1"/>
            <a:r>
              <a:rPr lang="en-US" dirty="0"/>
              <a:t>1x EPJA, JPG, PLB, PRA, PRL, PRX</a:t>
            </a:r>
          </a:p>
          <a:p>
            <a:r>
              <a:rPr lang="en-US" dirty="0"/>
              <a:t>3 theses</a:t>
            </a:r>
          </a:p>
          <a:p>
            <a:pPr lvl="1"/>
            <a:r>
              <a:rPr lang="en-US" dirty="0"/>
              <a:t>1 MSc</a:t>
            </a:r>
          </a:p>
          <a:p>
            <a:pPr lvl="2"/>
            <a:r>
              <a:rPr lang="en-US" dirty="0"/>
              <a:t>Wim </a:t>
            </a:r>
            <a:r>
              <a:rPr lang="en-US" dirty="0" err="1"/>
              <a:t>Dexters</a:t>
            </a:r>
            <a:r>
              <a:rPr lang="en-US" dirty="0"/>
              <a:t>, KU Leuven 2010</a:t>
            </a:r>
          </a:p>
          <a:p>
            <a:pPr lvl="1"/>
            <a:r>
              <a:rPr lang="en-US" dirty="0"/>
              <a:t>2 PhD</a:t>
            </a:r>
          </a:p>
          <a:p>
            <a:pPr lvl="2"/>
            <a:r>
              <a:rPr lang="en-US" dirty="0"/>
              <a:t>Thomas Cocolios, KU Leuven 2010</a:t>
            </a:r>
          </a:p>
          <a:p>
            <a:pPr lvl="2"/>
            <a:r>
              <a:rPr lang="en-US" dirty="0"/>
              <a:t>Daniel Fink, Heidelberg 2015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2C1202-D3AA-4685-B411-6848D5F68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B6180-6777-4AA5-BEB8-B6DA877B1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538E9DF-CC22-4F68-87C1-0C4ED700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IS456: scientific output</a:t>
            </a:r>
          </a:p>
        </p:txBody>
      </p:sp>
    </p:spTree>
    <p:extLst>
      <p:ext uri="{BB962C8B-B14F-4D97-AF65-F5344CB8AC3E}">
        <p14:creationId xmlns:p14="http://schemas.microsoft.com/office/powerpoint/2010/main" val="1049071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4E5093-1EE0-4EE4-8048-12CE3DBE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EC9B7-B388-4E81-A98F-94E059247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18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C0F07D-C5D5-43D8-9315-CA37F09C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IS456: Timeline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3AFF72-B542-45BD-AC9F-931718AD1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23" y="1190490"/>
            <a:ext cx="4137914" cy="20012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BD4AB9-6857-4BFF-91EC-6F0C8993F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43" y="3257312"/>
            <a:ext cx="4282293" cy="29501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786BD7-D23D-4E3D-B9CC-7A30E9FD723D}"/>
              </a:ext>
            </a:extLst>
          </p:cNvPr>
          <p:cNvSpPr txBox="1"/>
          <p:nvPr/>
        </p:nvSpPr>
        <p:spPr>
          <a:xfrm>
            <a:off x="4892842" y="1042737"/>
            <a:ext cx="6133958" cy="181588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Phase 0: 2006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First laser ionization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Saturation of the optical transitions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Yields of </a:t>
            </a:r>
            <a:r>
              <a:rPr lang="en-US" sz="2800" baseline="30000" dirty="0"/>
              <a:t>193-204</a:t>
            </a:r>
            <a:r>
              <a:rPr lang="en-US" sz="2800" dirty="0"/>
              <a:t>Po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2CE49B-4F81-4BEB-AA49-9BADF249E8F8}"/>
              </a:ext>
            </a:extLst>
          </p:cNvPr>
          <p:cNvSpPr txBox="1"/>
          <p:nvPr/>
        </p:nvSpPr>
        <p:spPr>
          <a:xfrm>
            <a:off x="694601" y="6286038"/>
            <a:ext cx="4037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T.E. Cocolios et al, NIMB </a:t>
            </a:r>
            <a:r>
              <a:rPr lang="en-US" sz="1400" b="1" i="1" dirty="0">
                <a:solidFill>
                  <a:schemeClr val="bg1"/>
                </a:solidFill>
              </a:rPr>
              <a:t>266</a:t>
            </a:r>
            <a:r>
              <a:rPr lang="en-US" sz="1400" i="1" dirty="0">
                <a:solidFill>
                  <a:schemeClr val="bg1"/>
                </a:solidFill>
              </a:rPr>
              <a:t> (2008) 4403-4406.</a:t>
            </a:r>
          </a:p>
        </p:txBody>
      </p:sp>
    </p:spTree>
    <p:extLst>
      <p:ext uri="{BB962C8B-B14F-4D97-AF65-F5344CB8AC3E}">
        <p14:creationId xmlns:p14="http://schemas.microsoft.com/office/powerpoint/2010/main" val="21418723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7772032-A7BC-44EB-87CC-8885A3C94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405" y="1100954"/>
            <a:ext cx="3688735" cy="230236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4E5093-1EE0-4EE4-8048-12CE3DBE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EC9B7-B388-4E81-A98F-94E059247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19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C0F07D-C5D5-43D8-9315-CA37F09C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IS456: Timeline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786BD7-D23D-4E3D-B9CC-7A30E9FD723D}"/>
              </a:ext>
            </a:extLst>
          </p:cNvPr>
          <p:cNvSpPr txBox="1"/>
          <p:nvPr/>
        </p:nvSpPr>
        <p:spPr>
          <a:xfrm>
            <a:off x="7955935" y="236291"/>
            <a:ext cx="3978442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0: 2006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laser ionization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Saturation of the optical transitions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Yields of </a:t>
            </a:r>
            <a:r>
              <a:rPr lang="en-US" baseline="30000" dirty="0"/>
              <a:t>193-204</a:t>
            </a:r>
            <a:r>
              <a:rPr lang="en-US" dirty="0"/>
              <a:t>Po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63F645-C15E-4B30-880C-E80807EF56A7}"/>
              </a:ext>
            </a:extLst>
          </p:cNvPr>
          <p:cNvSpPr txBox="1"/>
          <p:nvPr/>
        </p:nvSpPr>
        <p:spPr>
          <a:xfrm>
            <a:off x="4892842" y="1042737"/>
            <a:ext cx="6133958" cy="181588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Phase 1: 2007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Simultaneous GLM / CA0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Windmill: </a:t>
            </a:r>
            <a:r>
              <a:rPr lang="en-US" sz="2800" baseline="30000" dirty="0"/>
              <a:t>193-199</a:t>
            </a:r>
            <a:r>
              <a:rPr lang="en-US" sz="2800" dirty="0"/>
              <a:t>Po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Tape station: </a:t>
            </a:r>
            <a:r>
              <a:rPr lang="en-US" sz="2800" baseline="30000" dirty="0"/>
              <a:t>199-200,202,204</a:t>
            </a:r>
            <a:r>
              <a:rPr lang="en-US" sz="2800" dirty="0"/>
              <a:t>Po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B30346-A354-44F4-A07C-C9CAFB0C4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689" y="3561832"/>
            <a:ext cx="3688736" cy="25015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F0219D0-CD1A-4FDD-9026-440CB8D152E7}"/>
              </a:ext>
            </a:extLst>
          </p:cNvPr>
          <p:cNvSpPr txBox="1"/>
          <p:nvPr/>
        </p:nvSpPr>
        <p:spPr>
          <a:xfrm rot="1042716">
            <a:off x="6654788" y="3906117"/>
            <a:ext cx="4935333" cy="138499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Too little overlap with literature data to extract the observables of interest!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4F8FAF-EBFA-45AA-A55D-B731DD529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77" y="1252150"/>
            <a:ext cx="2317644" cy="541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6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9EBCBEF-5E17-4BAA-99EB-1A32790EB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IS456 so far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Shape evolution across the isotopic chain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Kink and odd-even staggering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Complementary decay spectroscopy</a:t>
            </a:r>
          </a:p>
          <a:p>
            <a:r>
              <a:rPr lang="en-US" dirty="0"/>
              <a:t>Remaining scientific case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Long-lived high-spin isomers just beyond N=126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Neutron-rich isotopes near N=136</a:t>
            </a:r>
          </a:p>
          <a:p>
            <a:r>
              <a:rPr lang="en-US" dirty="0"/>
              <a:t>Challenges and how to address them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From the LIST to the 2-repeller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Detection setups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59494-C9A5-4FFD-9EFA-81293EEAA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7D1F4A-9AD0-4D8D-898D-747F46464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7D5EDC1-D1CD-40CA-883F-92267776E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IS456: 22.5 shifts remaining</a:t>
            </a:r>
          </a:p>
        </p:txBody>
      </p:sp>
    </p:spTree>
    <p:extLst>
      <p:ext uri="{BB962C8B-B14F-4D97-AF65-F5344CB8AC3E}">
        <p14:creationId xmlns:p14="http://schemas.microsoft.com/office/powerpoint/2010/main" val="2658571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01DE6E7-B249-45CB-A6BD-39F2CCA01BAD}"/>
              </a:ext>
            </a:extLst>
          </p:cNvPr>
          <p:cNvSpPr txBox="1"/>
          <p:nvPr/>
        </p:nvSpPr>
        <p:spPr>
          <a:xfrm>
            <a:off x="7955935" y="1594572"/>
            <a:ext cx="3978442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1: 2007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Simultaneous GLM / CA0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Windmill: </a:t>
            </a:r>
            <a:r>
              <a:rPr lang="en-US" baseline="30000" dirty="0"/>
              <a:t>193-199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Tape station: </a:t>
            </a:r>
            <a:r>
              <a:rPr lang="en-US" baseline="30000" dirty="0"/>
              <a:t>199-200,202,204</a:t>
            </a:r>
            <a:r>
              <a:rPr lang="en-US" dirty="0"/>
              <a:t>Po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4E5093-1EE0-4EE4-8048-12CE3DBE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EC9B7-B388-4E81-A98F-94E059247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20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C0F07D-C5D5-43D8-9315-CA37F09C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IS456: Timeline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786BD7-D23D-4E3D-B9CC-7A30E9FD723D}"/>
              </a:ext>
            </a:extLst>
          </p:cNvPr>
          <p:cNvSpPr txBox="1"/>
          <p:nvPr/>
        </p:nvSpPr>
        <p:spPr>
          <a:xfrm>
            <a:off x="7955935" y="236291"/>
            <a:ext cx="3978442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0: 2006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laser ionization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Saturation of the optical transitions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Yields of </a:t>
            </a:r>
            <a:r>
              <a:rPr lang="en-US" baseline="30000" dirty="0"/>
              <a:t>193-204</a:t>
            </a:r>
            <a:r>
              <a:rPr lang="en-US" dirty="0"/>
              <a:t>Po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63F645-C15E-4B30-880C-E80807EF56A7}"/>
              </a:ext>
            </a:extLst>
          </p:cNvPr>
          <p:cNvSpPr txBox="1"/>
          <p:nvPr/>
        </p:nvSpPr>
        <p:spPr>
          <a:xfrm>
            <a:off x="4892842" y="1042737"/>
            <a:ext cx="6133958" cy="310854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Phase 2: 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Repeat of key measurements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Faraday cup: </a:t>
            </a:r>
            <a:r>
              <a:rPr lang="en-US" sz="2800" baseline="30000" dirty="0"/>
              <a:t>206,208-210</a:t>
            </a:r>
            <a:r>
              <a:rPr lang="en-US" sz="2800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Pseudo offline: </a:t>
            </a:r>
            <a:r>
              <a:rPr lang="en-US" sz="2800" baseline="30000" dirty="0"/>
              <a:t>211g</a:t>
            </a:r>
            <a:r>
              <a:rPr lang="en-US" sz="2800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Not using GLM to reach </a:t>
            </a:r>
            <a:r>
              <a:rPr lang="en-US" sz="2800" baseline="30000" dirty="0"/>
              <a:t>216,218</a:t>
            </a:r>
            <a:r>
              <a:rPr lang="en-US" sz="2800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Extra tape station: </a:t>
            </a:r>
            <a:r>
              <a:rPr lang="en-US" sz="2800" baseline="30000" dirty="0"/>
              <a:t>201-203</a:t>
            </a:r>
            <a:r>
              <a:rPr lang="en-US" sz="2800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Extreme sensitivity: </a:t>
            </a:r>
            <a:r>
              <a:rPr lang="en-US" sz="2800" baseline="30000" dirty="0"/>
              <a:t>191</a:t>
            </a:r>
            <a:r>
              <a:rPr lang="en-US" sz="2800" dirty="0"/>
              <a:t>Po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E37D808B-3D8C-47CC-9FE6-10A1314288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94977"/>
              </p:ext>
            </p:extLst>
          </p:nvPr>
        </p:nvGraphicFramePr>
        <p:xfrm>
          <a:off x="257624" y="3720392"/>
          <a:ext cx="3506716" cy="2374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Acrobat Document" r:id="rId3" imgW="5400339" imgH="3657446" progId="AcroExch.Document.DC">
                  <p:embed/>
                </p:oleObj>
              </mc:Choice>
              <mc:Fallback>
                <p:oleObj name="Acrobat Document" r:id="rId3" imgW="5400339" imgH="3657446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7624" y="3720392"/>
                        <a:ext cx="3506716" cy="23749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2DE8A165-B780-4549-93CE-06A3DB5B56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625" y="1303295"/>
            <a:ext cx="3506716" cy="24463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2E68CE-EEBA-46B1-AB82-4CF0C1B14D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7558" y="4179592"/>
            <a:ext cx="3013415" cy="20216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DCA3407-2B1D-4CE0-B43D-1C08A8ACC924}"/>
              </a:ext>
            </a:extLst>
          </p:cNvPr>
          <p:cNvSpPr txBox="1"/>
          <p:nvPr/>
        </p:nvSpPr>
        <p:spPr>
          <a:xfrm rot="1042716">
            <a:off x="7150869" y="4786250"/>
            <a:ext cx="4810204" cy="138499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Isobaric Fr/Ra was the limiting factor in the neutron-rich isotopes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D3E349-249C-463C-A005-E965D1CAF21B}"/>
              </a:ext>
            </a:extLst>
          </p:cNvPr>
          <p:cNvSpPr txBox="1"/>
          <p:nvPr/>
        </p:nvSpPr>
        <p:spPr>
          <a:xfrm>
            <a:off x="694601" y="6286038"/>
            <a:ext cx="6089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T.E. Cocolios et al, Physical Review Letters </a:t>
            </a:r>
            <a:r>
              <a:rPr lang="en-US" sz="1400" b="1" i="1" dirty="0">
                <a:solidFill>
                  <a:schemeClr val="bg1"/>
                </a:solidFill>
              </a:rPr>
              <a:t>106</a:t>
            </a:r>
            <a:r>
              <a:rPr lang="en-US" sz="1400" i="1" dirty="0">
                <a:solidFill>
                  <a:schemeClr val="bg1"/>
                </a:solidFill>
              </a:rPr>
              <a:t> (2011) 052503.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B. Cheal, T.E. Cocolios, S. </a:t>
            </a:r>
            <a:r>
              <a:rPr lang="en-US" sz="1400" i="1" dirty="0" err="1">
                <a:solidFill>
                  <a:schemeClr val="bg1"/>
                </a:solidFill>
              </a:rPr>
              <a:t>Fritzsche</a:t>
            </a:r>
            <a:r>
              <a:rPr lang="en-US" sz="1400" i="1" dirty="0">
                <a:solidFill>
                  <a:schemeClr val="bg1"/>
                </a:solidFill>
              </a:rPr>
              <a:t>, Physical Review A </a:t>
            </a:r>
            <a:r>
              <a:rPr lang="en-US" sz="1400" b="1" i="1" dirty="0">
                <a:solidFill>
                  <a:schemeClr val="bg1"/>
                </a:solidFill>
              </a:rPr>
              <a:t>86</a:t>
            </a:r>
            <a:r>
              <a:rPr lang="en-US" sz="1400" i="1" dirty="0">
                <a:solidFill>
                  <a:schemeClr val="bg1"/>
                </a:solidFill>
              </a:rPr>
              <a:t> (2012) 042501.</a:t>
            </a:r>
          </a:p>
        </p:txBody>
      </p:sp>
    </p:spTree>
    <p:extLst>
      <p:ext uri="{BB962C8B-B14F-4D97-AF65-F5344CB8AC3E}">
        <p14:creationId xmlns:p14="http://schemas.microsoft.com/office/powerpoint/2010/main" val="383210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9956FF6-1017-4861-80E7-5D6911FC2DC0}"/>
              </a:ext>
            </a:extLst>
          </p:cNvPr>
          <p:cNvSpPr txBox="1"/>
          <p:nvPr/>
        </p:nvSpPr>
        <p:spPr>
          <a:xfrm>
            <a:off x="7955935" y="1594572"/>
            <a:ext cx="3978442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1: 2007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Simultaneous GLM / CA0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Windmill: </a:t>
            </a:r>
            <a:r>
              <a:rPr lang="en-US" baseline="30000" dirty="0"/>
              <a:t>193-199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Tape station: </a:t>
            </a:r>
            <a:r>
              <a:rPr lang="en-US" baseline="30000" dirty="0"/>
              <a:t>199-200,202,204</a:t>
            </a:r>
            <a:r>
              <a:rPr lang="en-US" dirty="0"/>
              <a:t>Po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88D220-2C67-4D25-82CB-BFE276DBCA72}"/>
              </a:ext>
            </a:extLst>
          </p:cNvPr>
          <p:cNvSpPr txBox="1"/>
          <p:nvPr/>
        </p:nvSpPr>
        <p:spPr>
          <a:xfrm>
            <a:off x="7955935" y="2952853"/>
            <a:ext cx="3978442" cy="203132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2: 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 of key measurements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Faraday cup: </a:t>
            </a:r>
            <a:r>
              <a:rPr lang="en-US" baseline="30000" dirty="0"/>
              <a:t>206,208-210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Pseudo offline: </a:t>
            </a:r>
            <a:r>
              <a:rPr lang="en-US" baseline="30000" dirty="0"/>
              <a:t>211g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using GLM to reach </a:t>
            </a:r>
            <a:r>
              <a:rPr lang="en-US" baseline="30000" dirty="0"/>
              <a:t>216,218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Extra tape station: </a:t>
            </a:r>
            <a:r>
              <a:rPr lang="en-US" baseline="30000" dirty="0"/>
              <a:t>201-203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Extreme sensitivity: </a:t>
            </a:r>
            <a:r>
              <a:rPr lang="en-US" baseline="30000" dirty="0"/>
              <a:t>191</a:t>
            </a:r>
            <a:r>
              <a:rPr lang="en-US" dirty="0"/>
              <a:t>Po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4E5093-1EE0-4EE4-8048-12CE3DBE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EC9B7-B388-4E81-A98F-94E059247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21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C0F07D-C5D5-43D8-9315-CA37F09C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IS456: Timeline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786BD7-D23D-4E3D-B9CC-7A30E9FD723D}"/>
              </a:ext>
            </a:extLst>
          </p:cNvPr>
          <p:cNvSpPr txBox="1"/>
          <p:nvPr/>
        </p:nvSpPr>
        <p:spPr>
          <a:xfrm>
            <a:off x="7955935" y="236291"/>
            <a:ext cx="3978442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0: 2006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laser ionization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Saturation of the optical transitions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Yields of </a:t>
            </a:r>
            <a:r>
              <a:rPr lang="en-US" baseline="30000" dirty="0"/>
              <a:t>193-204</a:t>
            </a:r>
            <a:r>
              <a:rPr lang="en-US" dirty="0"/>
              <a:t>Po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63F645-C15E-4B30-880C-E80807EF56A7}"/>
              </a:ext>
            </a:extLst>
          </p:cNvPr>
          <p:cNvSpPr txBox="1"/>
          <p:nvPr/>
        </p:nvSpPr>
        <p:spPr>
          <a:xfrm>
            <a:off x="4892842" y="1042737"/>
            <a:ext cx="6133958" cy="224676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Phase 3: 2012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LIST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Proof-of-principle measurements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HFS: </a:t>
            </a:r>
            <a:r>
              <a:rPr lang="en-US" sz="2800" baseline="30000" dirty="0"/>
              <a:t>217</a:t>
            </a:r>
            <a:r>
              <a:rPr lang="en-US" sz="2800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Alpha decay: </a:t>
            </a:r>
            <a:r>
              <a:rPr lang="en-US" sz="2800" baseline="30000" dirty="0"/>
              <a:t>219</a:t>
            </a:r>
            <a:r>
              <a:rPr lang="en-US" sz="2800" dirty="0"/>
              <a:t>Po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75028E-8713-4454-9C45-946B72D77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7" y="2347776"/>
            <a:ext cx="4222505" cy="38310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C9EDDC-CF90-4094-88D0-24DFFD8C5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708" y="3577149"/>
            <a:ext cx="3604958" cy="23863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0D1D975-7858-40F8-BD55-164653B9B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3529" y="1133470"/>
            <a:ext cx="1479723" cy="17541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C714C4-4CF8-4BA6-8174-5D2CB4B08F47}"/>
              </a:ext>
            </a:extLst>
          </p:cNvPr>
          <p:cNvSpPr txBox="1"/>
          <p:nvPr/>
        </p:nvSpPr>
        <p:spPr>
          <a:xfrm>
            <a:off x="694601" y="6286038"/>
            <a:ext cx="4113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D. Fink et al, NIMB </a:t>
            </a:r>
            <a:r>
              <a:rPr lang="en-US" sz="1400" b="1" i="1" dirty="0">
                <a:solidFill>
                  <a:schemeClr val="bg1"/>
                </a:solidFill>
              </a:rPr>
              <a:t>317</a:t>
            </a:r>
            <a:r>
              <a:rPr lang="en-US" sz="1400" i="1" dirty="0">
                <a:solidFill>
                  <a:schemeClr val="bg1"/>
                </a:solidFill>
              </a:rPr>
              <a:t> (2013) 417-421.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D. Fink et al, Physical Review X </a:t>
            </a:r>
            <a:r>
              <a:rPr lang="en-US" sz="1400" b="1" i="1" dirty="0">
                <a:solidFill>
                  <a:schemeClr val="bg1"/>
                </a:solidFill>
              </a:rPr>
              <a:t>5</a:t>
            </a:r>
            <a:r>
              <a:rPr lang="en-US" sz="1400" i="1" dirty="0">
                <a:solidFill>
                  <a:schemeClr val="bg1"/>
                </a:solidFill>
              </a:rPr>
              <a:t> (2015) 011018.</a:t>
            </a:r>
          </a:p>
        </p:txBody>
      </p:sp>
    </p:spTree>
    <p:extLst>
      <p:ext uri="{BB962C8B-B14F-4D97-AF65-F5344CB8AC3E}">
        <p14:creationId xmlns:p14="http://schemas.microsoft.com/office/powerpoint/2010/main" val="445782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A64F87-9835-4C73-912F-345C2FBF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22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7FAE3B-D66F-4628-B37C-CA52D8F19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decay spectroscopy results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694B5E-6823-44F5-AC92-E347A5454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80" y="1180713"/>
            <a:ext cx="2128599" cy="27736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C822A2-4665-42D5-905D-D0AC092467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7979" y="1272936"/>
            <a:ext cx="2952831" cy="25891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CEBDBE-354F-4A5A-BA2B-793C6D305D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380" y="4193171"/>
            <a:ext cx="6906589" cy="2457793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DC7EC28F-5BFD-4C89-B1F7-F340721580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7502448"/>
              </p:ext>
            </p:extLst>
          </p:nvPr>
        </p:nvGraphicFramePr>
        <p:xfrm>
          <a:off x="9189741" y="1253966"/>
          <a:ext cx="2746458" cy="149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Acrobat Document" r:id="rId6" imgW="4562283" imgH="2485909" progId="AcroExch.Document.DC">
                  <p:embed/>
                </p:oleObj>
              </mc:Choice>
              <mc:Fallback>
                <p:oleObj name="Acrobat Document" r:id="rId6" imgW="4562283" imgH="248590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89741" y="1253966"/>
                        <a:ext cx="2746458" cy="14965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9567845D-FB4A-44B5-A171-DEDF390BF1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68273" y="3230116"/>
            <a:ext cx="4574347" cy="29798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FBD0CA1-3984-4135-940A-FE1625E8444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64869" y="1111502"/>
            <a:ext cx="3676516" cy="243366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091AB6-4E07-49AE-B374-59C8A06F39D3}"/>
              </a:ext>
            </a:extLst>
          </p:cNvPr>
          <p:cNvSpPr txBox="1"/>
          <p:nvPr/>
        </p:nvSpPr>
        <p:spPr>
          <a:xfrm>
            <a:off x="2129623" y="3083506"/>
            <a:ext cx="91884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BE" sz="2400" b="1" baseline="30000" dirty="0"/>
              <a:t>195</a:t>
            </a:r>
            <a:r>
              <a:rPr lang="nl-BE" sz="2400" b="1" dirty="0"/>
              <a:t>Po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4350E4-86B1-44AB-AD54-2DD264366C29}"/>
              </a:ext>
            </a:extLst>
          </p:cNvPr>
          <p:cNvSpPr txBox="1"/>
          <p:nvPr/>
        </p:nvSpPr>
        <p:spPr>
          <a:xfrm>
            <a:off x="2288133" y="4466353"/>
            <a:ext cx="91884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BE" sz="2400" b="1" baseline="30000" dirty="0"/>
              <a:t>199</a:t>
            </a:r>
            <a:r>
              <a:rPr lang="nl-BE" sz="2400" b="1" dirty="0"/>
              <a:t>Po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323DFA-0AA7-4250-8CC3-A56B6F75DCDC}"/>
              </a:ext>
            </a:extLst>
          </p:cNvPr>
          <p:cNvSpPr txBox="1"/>
          <p:nvPr/>
        </p:nvSpPr>
        <p:spPr>
          <a:xfrm>
            <a:off x="9101302" y="2967335"/>
            <a:ext cx="91884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BE" sz="2400" b="1" baseline="30000" dirty="0"/>
              <a:t>219</a:t>
            </a:r>
            <a:r>
              <a:rPr lang="nl-BE" sz="2400" b="1" dirty="0"/>
              <a:t>Po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6FBF855-AA97-4FFA-B089-B6C7CA02AB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43920" y="975382"/>
            <a:ext cx="790273" cy="8373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7EC8BD0-9F38-4809-BBBA-3AD5AB01C8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01302" y="835278"/>
            <a:ext cx="790273" cy="83737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801A5FC-5BB6-4A29-ABF6-C8B507A9BA27}"/>
              </a:ext>
            </a:extLst>
          </p:cNvPr>
          <p:cNvSpPr txBox="1"/>
          <p:nvPr/>
        </p:nvSpPr>
        <p:spPr>
          <a:xfrm>
            <a:off x="4668252" y="6272464"/>
            <a:ext cx="237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/>
              <a:t>ISOLDE Tape Station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462FD3-A71B-4371-9A69-C547593276C9}"/>
              </a:ext>
            </a:extLst>
          </p:cNvPr>
          <p:cNvSpPr txBox="1"/>
          <p:nvPr/>
        </p:nvSpPr>
        <p:spPr>
          <a:xfrm>
            <a:off x="7108338" y="6183422"/>
            <a:ext cx="41131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T.E. Cocolios et al, JPG </a:t>
            </a:r>
            <a:r>
              <a:rPr lang="en-US" sz="1400" b="1" i="1" dirty="0">
                <a:solidFill>
                  <a:schemeClr val="bg1"/>
                </a:solidFill>
              </a:rPr>
              <a:t>37</a:t>
            </a:r>
            <a:r>
              <a:rPr lang="en-US" sz="1400" i="1" dirty="0">
                <a:solidFill>
                  <a:schemeClr val="bg1"/>
                </a:solidFill>
              </a:rPr>
              <a:t> (2010) 125103.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T.E. Cocolios et al, JPCS </a:t>
            </a:r>
            <a:r>
              <a:rPr lang="en-US" sz="1400" b="1" i="1" dirty="0">
                <a:solidFill>
                  <a:schemeClr val="bg1"/>
                </a:solidFill>
              </a:rPr>
              <a:t>381</a:t>
            </a:r>
            <a:r>
              <a:rPr lang="en-US" sz="1400" i="1" dirty="0">
                <a:solidFill>
                  <a:schemeClr val="bg1"/>
                </a:solidFill>
              </a:rPr>
              <a:t> (2012) 012072.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D. Fink et al, Physical Review X </a:t>
            </a:r>
            <a:r>
              <a:rPr lang="en-US" sz="1400" b="1" i="1" dirty="0">
                <a:solidFill>
                  <a:schemeClr val="bg1"/>
                </a:solidFill>
              </a:rPr>
              <a:t>5</a:t>
            </a:r>
            <a:r>
              <a:rPr lang="en-US" sz="1400" i="1" dirty="0">
                <a:solidFill>
                  <a:schemeClr val="bg1"/>
                </a:solidFill>
              </a:rPr>
              <a:t> (2015) 011018.</a:t>
            </a:r>
          </a:p>
        </p:txBody>
      </p:sp>
    </p:spTree>
    <p:extLst>
      <p:ext uri="{BB962C8B-B14F-4D97-AF65-F5344CB8AC3E}">
        <p14:creationId xmlns:p14="http://schemas.microsoft.com/office/powerpoint/2010/main" val="974241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AD5020D-D23C-4367-8F7B-54234572E0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182618"/>
              </p:ext>
            </p:extLst>
          </p:nvPr>
        </p:nvGraphicFramePr>
        <p:xfrm>
          <a:off x="8133347" y="-417166"/>
          <a:ext cx="4058653" cy="6618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Acrobat Document" r:id="rId3" imgW="4305141" imgH="7019835" progId="AcroExch.Document.DC">
                  <p:embed/>
                </p:oleObj>
              </mc:Choice>
              <mc:Fallback>
                <p:oleObj name="Acrobat Document" r:id="rId3" imgW="4305141" imgH="701983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33347" y="-417166"/>
                        <a:ext cx="4058653" cy="66183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F657C7-3741-409B-BE47-E05722C93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Physics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45128B-D446-49A3-8501-318426766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23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3E094AE-22F1-4CAB-A320-4E902CCCA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Shape coexistence near </a:t>
            </a:r>
            <a:r>
              <a:rPr lang="en-US" baseline="30000" dirty="0"/>
              <a:t>186</a:t>
            </a:r>
            <a:r>
              <a:rPr lang="en-US" dirty="0"/>
              <a:t>Pb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6E2BBD-3B3B-440F-BFEE-3AD4917A9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000" y="1588963"/>
            <a:ext cx="7326199" cy="40497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829F20-784C-4C8B-B625-49B921CA3E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601" y="2745416"/>
            <a:ext cx="5658073" cy="31232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F8A73A-0490-430D-A8F9-6193A081A0A6}"/>
              </a:ext>
            </a:extLst>
          </p:cNvPr>
          <p:cNvSpPr txBox="1"/>
          <p:nvPr/>
        </p:nvSpPr>
        <p:spPr>
          <a:xfrm>
            <a:off x="694601" y="6179502"/>
            <a:ext cx="72953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M. Bender, private communication, adapted from M. Bender et al, PRC </a:t>
            </a:r>
            <a:r>
              <a:rPr lang="en-US" sz="1400" b="1" i="1" dirty="0">
                <a:solidFill>
                  <a:schemeClr val="bg1"/>
                </a:solidFill>
              </a:rPr>
              <a:t>73</a:t>
            </a:r>
            <a:r>
              <a:rPr lang="en-US" sz="1400" i="1" dirty="0">
                <a:solidFill>
                  <a:schemeClr val="bg1"/>
                </a:solidFill>
              </a:rPr>
              <a:t> (2006) 034322.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T. </a:t>
            </a:r>
            <a:r>
              <a:rPr lang="en-US" sz="1400" i="1" dirty="0" err="1">
                <a:solidFill>
                  <a:schemeClr val="bg1"/>
                </a:solidFill>
              </a:rPr>
              <a:t>Grahn</a:t>
            </a:r>
            <a:r>
              <a:rPr lang="en-US" sz="1400" i="1" dirty="0">
                <a:solidFill>
                  <a:schemeClr val="bg1"/>
                </a:solidFill>
              </a:rPr>
              <a:t> et al, Nuclear Physics A </a:t>
            </a:r>
            <a:r>
              <a:rPr lang="en-US" sz="1400" b="1" i="1" dirty="0">
                <a:solidFill>
                  <a:schemeClr val="bg1"/>
                </a:solidFill>
              </a:rPr>
              <a:t>801</a:t>
            </a:r>
            <a:r>
              <a:rPr lang="en-US" sz="1400" i="1" dirty="0">
                <a:solidFill>
                  <a:schemeClr val="bg1"/>
                </a:solidFill>
              </a:rPr>
              <a:t> (2008) 83-100.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T.E. Cocolios, Hyperfine Interactions </a:t>
            </a:r>
            <a:r>
              <a:rPr lang="en-US" sz="1400" b="1" i="1" dirty="0">
                <a:solidFill>
                  <a:schemeClr val="bg1"/>
                </a:solidFill>
              </a:rPr>
              <a:t>238</a:t>
            </a:r>
            <a:r>
              <a:rPr lang="en-US" sz="1400" i="1" dirty="0">
                <a:solidFill>
                  <a:schemeClr val="bg1"/>
                </a:solidFill>
              </a:rPr>
              <a:t> (2017) 16.</a:t>
            </a:r>
          </a:p>
        </p:txBody>
      </p:sp>
    </p:spTree>
    <p:extLst>
      <p:ext uri="{BB962C8B-B14F-4D97-AF65-F5344CB8AC3E}">
        <p14:creationId xmlns:p14="http://schemas.microsoft.com/office/powerpoint/2010/main" val="178432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227 -0.21482 L -0.04036 0.04097 L -0.03685 0.04097 " pathEditMode="relative" rAng="0" ptsTypes="AAA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38" y="1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B1C80C-CF42-48F5-80B7-99D132956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1DF043-D351-4C92-A0F1-1BB4C263C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24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79647D-640A-409C-AA65-D74B80849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odd-even staggering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86BECE-276D-4839-8D00-1427EC022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50" y="1430169"/>
            <a:ext cx="6449035" cy="44070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037406-FEF0-45B3-8D69-05336E721757}"/>
              </a:ext>
            </a:extLst>
          </p:cNvPr>
          <p:cNvSpPr txBox="1"/>
          <p:nvPr/>
        </p:nvSpPr>
        <p:spPr>
          <a:xfrm>
            <a:off x="6946233" y="1430170"/>
            <a:ext cx="4993200" cy="440120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The reversal of the odd-even staggering in dr2 has been observed in the region also known for its reflection asymmetry. As polonium is located at the low-Z edge of this region, investigating its charge distribution is crucial to further understand the link between these two properties.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6A9852-7C36-4CC4-A71C-3B6F7C525868}"/>
              </a:ext>
            </a:extLst>
          </p:cNvPr>
          <p:cNvSpPr txBox="1"/>
          <p:nvPr/>
        </p:nvSpPr>
        <p:spPr>
          <a:xfrm>
            <a:off x="694601" y="6286038"/>
            <a:ext cx="4113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D. Fink et al, Physical Review X </a:t>
            </a:r>
            <a:r>
              <a:rPr lang="en-US" sz="1400" b="1" i="1" dirty="0">
                <a:solidFill>
                  <a:schemeClr val="bg1"/>
                </a:solidFill>
              </a:rPr>
              <a:t>5</a:t>
            </a:r>
            <a:r>
              <a:rPr lang="en-US" sz="1400" i="1" dirty="0">
                <a:solidFill>
                  <a:schemeClr val="bg1"/>
                </a:solidFill>
              </a:rPr>
              <a:t> (2015) 011018.</a:t>
            </a:r>
          </a:p>
        </p:txBody>
      </p:sp>
    </p:spTree>
    <p:extLst>
      <p:ext uri="{BB962C8B-B14F-4D97-AF65-F5344CB8AC3E}">
        <p14:creationId xmlns:p14="http://schemas.microsoft.com/office/powerpoint/2010/main" val="29054300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5951D1-CEA1-4085-BD9F-F7FDEDE44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105786"/>
            <a:ext cx="11041200" cy="5014214"/>
          </a:xfrm>
        </p:spPr>
        <p:txBody>
          <a:bodyPr>
            <a:normAutofit fontScale="62500" lnSpcReduction="20000"/>
          </a:bodyPr>
          <a:lstStyle/>
          <a:p>
            <a:r>
              <a:rPr lang="en-US" u="sng" dirty="0"/>
              <a:t>Main scientific publications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200" dirty="0"/>
              <a:t>T.E. Cocolios et al, </a:t>
            </a:r>
            <a:r>
              <a:rPr lang="en-US" sz="2200" i="1" dirty="0"/>
              <a:t>Structure of 191Pb from α- and β-decay spectroscopy</a:t>
            </a:r>
            <a:r>
              <a:rPr lang="en-US" sz="2200" dirty="0"/>
              <a:t>, Journal of Physics G </a:t>
            </a:r>
            <a:r>
              <a:rPr lang="en-US" sz="2200" b="1" dirty="0"/>
              <a:t>37</a:t>
            </a:r>
            <a:r>
              <a:rPr lang="en-US" sz="2200" dirty="0"/>
              <a:t> (2010) 125103.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200" dirty="0"/>
              <a:t>B. Cheal, T.E. Cocolios, T.E. Cocolios, W. </a:t>
            </a:r>
            <a:r>
              <a:rPr lang="en-US" sz="2200" dirty="0" err="1"/>
              <a:t>Dexters</a:t>
            </a:r>
            <a:r>
              <a:rPr lang="en-US" sz="2200" dirty="0"/>
              <a:t>, M.D. Seliverstov et al, </a:t>
            </a:r>
            <a:r>
              <a:rPr lang="en-US" sz="2200" i="1" dirty="0"/>
              <a:t>Early onset of ground state deformation in neutron deficient polonium isotopes</a:t>
            </a:r>
            <a:r>
              <a:rPr lang="en-US" sz="2200" dirty="0"/>
              <a:t>, Physical Review Letters </a:t>
            </a:r>
            <a:r>
              <a:rPr lang="en-US" sz="2200" b="1" dirty="0"/>
              <a:t>106</a:t>
            </a:r>
            <a:r>
              <a:rPr lang="en-US" sz="2200" dirty="0"/>
              <a:t> (2011) 052503.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200" dirty="0"/>
              <a:t>S. </a:t>
            </a:r>
            <a:r>
              <a:rPr lang="en-US" sz="2200" dirty="0" err="1"/>
              <a:t>Fritzsche</a:t>
            </a:r>
            <a:r>
              <a:rPr lang="en-US" sz="2200" dirty="0"/>
              <a:t>, </a:t>
            </a:r>
            <a:r>
              <a:rPr lang="en-US" sz="2200" i="1" dirty="0"/>
              <a:t>Laser spectroscopy of radioactive isotopes: Role and limitations of accurate isotope-shift calculations</a:t>
            </a:r>
            <a:r>
              <a:rPr lang="en-US" sz="2200" dirty="0"/>
              <a:t>, Physical Review A </a:t>
            </a:r>
            <a:r>
              <a:rPr lang="en-US" sz="2200" b="1" dirty="0"/>
              <a:t>86</a:t>
            </a:r>
            <a:r>
              <a:rPr lang="en-US" sz="2200" dirty="0"/>
              <a:t> (2012) 042501.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200" dirty="0"/>
              <a:t>M.D. Seliverstov, T.E. Cocolios, W. </a:t>
            </a:r>
            <a:r>
              <a:rPr lang="en-US" sz="2200" dirty="0" err="1"/>
              <a:t>Dexters</a:t>
            </a:r>
            <a:r>
              <a:rPr lang="en-US" sz="2200" dirty="0"/>
              <a:t> et al, </a:t>
            </a:r>
            <a:r>
              <a:rPr lang="en-US" sz="2200" i="1" dirty="0"/>
              <a:t>Charge radii of odd-A </a:t>
            </a:r>
            <a:r>
              <a:rPr lang="en-US" sz="2200" i="1" baseline="30000" dirty="0"/>
              <a:t>191-211</a:t>
            </a:r>
            <a:r>
              <a:rPr lang="en-US" sz="2200" i="1" dirty="0"/>
              <a:t>Po isotopes</a:t>
            </a:r>
            <a:r>
              <a:rPr lang="en-US" sz="2200" dirty="0"/>
              <a:t>, Physics Letters B </a:t>
            </a:r>
            <a:r>
              <a:rPr lang="en-US" sz="2200" b="1" dirty="0"/>
              <a:t>719</a:t>
            </a:r>
            <a:r>
              <a:rPr lang="en-US" sz="2200" dirty="0"/>
              <a:t> (2013) 362-366.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200" dirty="0"/>
              <a:t>M.D. Seliverstov, T.E. Cocolios, W. </a:t>
            </a:r>
            <a:r>
              <a:rPr lang="en-US" sz="2200" dirty="0" err="1"/>
              <a:t>Dexters</a:t>
            </a:r>
            <a:r>
              <a:rPr lang="en-US" sz="2200" dirty="0"/>
              <a:t> et al, </a:t>
            </a:r>
            <a:r>
              <a:rPr lang="en-US" sz="2200" i="1" dirty="0"/>
              <a:t>Electromagnetic moments of odd-A </a:t>
            </a:r>
            <a:r>
              <a:rPr lang="en-US" sz="2200" i="1" baseline="30000" dirty="0"/>
              <a:t>191-203,211</a:t>
            </a:r>
            <a:r>
              <a:rPr lang="en-US" sz="2200" i="1" dirty="0"/>
              <a:t>Po isotopes</a:t>
            </a:r>
            <a:r>
              <a:rPr lang="en-US" sz="2200" dirty="0"/>
              <a:t>, Physical Review C </a:t>
            </a:r>
            <a:r>
              <a:rPr lang="en-US" sz="2200" b="1" dirty="0"/>
              <a:t>89</a:t>
            </a:r>
            <a:r>
              <a:rPr lang="en-US" sz="2200" dirty="0"/>
              <a:t> (2014) 034323.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200" dirty="0"/>
              <a:t>D.A. Fink, T.E. Cocolios et al, </a:t>
            </a:r>
            <a:r>
              <a:rPr lang="en-US" sz="2200" i="1" dirty="0"/>
              <a:t>In-source laser spectroscopy with the Laser Ion Source and Trap: first direct study of the ground-state properties of </a:t>
            </a:r>
            <a:r>
              <a:rPr lang="en-US" sz="2200" i="1" baseline="30000" dirty="0"/>
              <a:t>217,219</a:t>
            </a:r>
            <a:r>
              <a:rPr lang="en-US" sz="2200" i="1" dirty="0"/>
              <a:t>Po</a:t>
            </a:r>
            <a:r>
              <a:rPr lang="en-US" sz="2200" dirty="0"/>
              <a:t>, Physical Review X </a:t>
            </a:r>
            <a:r>
              <a:rPr lang="en-US" sz="2200" b="1" dirty="0"/>
              <a:t>5</a:t>
            </a:r>
            <a:r>
              <a:rPr lang="en-US" sz="2200" dirty="0"/>
              <a:t> (2015) 011018.</a:t>
            </a:r>
          </a:p>
          <a:p>
            <a:r>
              <a:rPr lang="en-US" u="sng" dirty="0"/>
              <a:t>Conference proceedings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100" dirty="0"/>
              <a:t>T.E. Cocolios, B.A. Marsh et al, </a:t>
            </a:r>
            <a:r>
              <a:rPr lang="en-US" sz="2100" i="1" dirty="0"/>
              <a:t>Resonant laser ionization of polonium at RILIS-ISOLDE for the study of ground- and isomer-state properties</a:t>
            </a:r>
            <a:r>
              <a:rPr lang="en-US" sz="2100" dirty="0"/>
              <a:t>, NIMB </a:t>
            </a:r>
            <a:r>
              <a:rPr lang="en-US" sz="2100" b="1" dirty="0"/>
              <a:t>266</a:t>
            </a:r>
            <a:r>
              <a:rPr lang="en-US" sz="2100" dirty="0"/>
              <a:t> (2008) 4403-4406, Proceedings to the EMIS Conference 2007 in Deauville, France.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100" dirty="0"/>
              <a:t>T.E. Cocolios et al, </a:t>
            </a:r>
            <a:r>
              <a:rPr lang="en-US" sz="2100" i="1" dirty="0"/>
              <a:t>Early onset of deformation in the neutron-deficient polonium isotopes (decay spectroscopy of </a:t>
            </a:r>
            <a:r>
              <a:rPr lang="en-US" sz="2100" i="1" baseline="30000" dirty="0"/>
              <a:t>199</a:t>
            </a:r>
            <a:r>
              <a:rPr lang="en-US" sz="2100" i="1" dirty="0"/>
              <a:t>Po)</a:t>
            </a:r>
            <a:r>
              <a:rPr lang="en-US" sz="2100" dirty="0"/>
              <a:t>, Journal of Physics: Conference Series </a:t>
            </a:r>
            <a:r>
              <a:rPr lang="en-US" sz="2100" b="1" dirty="0"/>
              <a:t>381</a:t>
            </a:r>
            <a:r>
              <a:rPr lang="en-US" sz="2100" dirty="0"/>
              <a:t> (2012) 012072.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100" dirty="0"/>
              <a:t>D.A. Fink, S.D. Richter et al, </a:t>
            </a:r>
            <a:r>
              <a:rPr lang="en-US" sz="2100" i="1" dirty="0"/>
              <a:t>First application of the Laser Ion Source and Trap (LIST) for on-line experiments at ISOLDE</a:t>
            </a:r>
            <a:r>
              <a:rPr lang="en-US" sz="2100" dirty="0"/>
              <a:t>, NIMB </a:t>
            </a:r>
            <a:r>
              <a:rPr lang="en-US" sz="2100" b="1" dirty="0"/>
              <a:t>317</a:t>
            </a:r>
            <a:r>
              <a:rPr lang="en-US" sz="2100" dirty="0"/>
              <a:t> (2013) 417-421, Proceedings to the EMIS Conference 2012 in Matsue, Japan.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100" dirty="0"/>
              <a:t>T.E. Cocolios, </a:t>
            </a:r>
            <a:r>
              <a:rPr lang="en-US" sz="2100" i="1" dirty="0"/>
              <a:t>Shape coexistence in the lead region from a ground-state perspective</a:t>
            </a:r>
            <a:r>
              <a:rPr lang="en-US" sz="2100" dirty="0"/>
              <a:t>, xxx, (2015) page 43-49, Proceedings to the ISTROS Conference 2013 in </a:t>
            </a:r>
            <a:r>
              <a:rPr lang="en-US" sz="2100" dirty="0" err="1"/>
              <a:t>Častá-Papiernička</a:t>
            </a:r>
            <a:r>
              <a:rPr lang="en-US" sz="2100" dirty="0"/>
              <a:t>, Slovakia.</a:t>
            </a:r>
          </a:p>
          <a:p>
            <a:pPr marL="828000" lvl="1" indent="-360000">
              <a:buFont typeface="+mj-lt"/>
              <a:buAutoNum type="arabicPeriod"/>
            </a:pPr>
            <a:r>
              <a:rPr lang="en-US" sz="2100" dirty="0"/>
              <a:t>T.E. Cocolios, </a:t>
            </a:r>
            <a:r>
              <a:rPr lang="en-US" sz="2100" i="1" dirty="0"/>
              <a:t>A new perspective on charge radii around Z=82</a:t>
            </a:r>
            <a:r>
              <a:rPr lang="en-US" sz="2100" dirty="0"/>
              <a:t>, Hyperfine Interactions </a:t>
            </a:r>
            <a:r>
              <a:rPr lang="en-US" sz="2100" b="1" dirty="0"/>
              <a:t>238 </a:t>
            </a:r>
            <a:r>
              <a:rPr lang="en-US" sz="2100" dirty="0"/>
              <a:t>(2017) 16, Proceedings of the 10th International Workshop on Application of Lasers and Storage Devices in Atomic Nuclei Research: “Recent Achievements and Future Prospects” (LASER 2016), Poznan, Poland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E8DCF0-F884-4A9A-8F8A-687C9066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9AC368-28DC-4907-98FF-A8F075D8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3F349D9-014D-4D82-8B1C-D62878855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Publications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04693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40EF83-58A4-4FD9-8E1C-A28AA35D6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8AD7-CAFD-4D92-8EB5-A1FAFE6D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E90B5A-EF0E-45A5-9AB1-09AF49D4D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in-source laser spectroscopy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4952E4-DFA5-424B-BF6D-085CBC134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836" y="1469514"/>
            <a:ext cx="8256008" cy="46316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82155E7-6373-40A1-AC2F-417560D03D32}"/>
              </a:ext>
            </a:extLst>
          </p:cNvPr>
          <p:cNvSpPr/>
          <p:nvPr/>
        </p:nvSpPr>
        <p:spPr>
          <a:xfrm>
            <a:off x="4357816" y="1469514"/>
            <a:ext cx="5132173" cy="1372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61B7EF-92B5-4C4C-B3AB-6CF3618A141E}"/>
              </a:ext>
            </a:extLst>
          </p:cNvPr>
          <p:cNvSpPr/>
          <p:nvPr/>
        </p:nvSpPr>
        <p:spPr>
          <a:xfrm>
            <a:off x="7142205" y="2842053"/>
            <a:ext cx="1482811" cy="494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2E546B-B78E-4AF8-A63D-3A6189F6D675}"/>
              </a:ext>
            </a:extLst>
          </p:cNvPr>
          <p:cNvSpPr/>
          <p:nvPr/>
        </p:nvSpPr>
        <p:spPr>
          <a:xfrm>
            <a:off x="4794421" y="3265715"/>
            <a:ext cx="2347784" cy="574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26A0697-C5B1-46AF-B5E8-243CB5B303C7}"/>
              </a:ext>
            </a:extLst>
          </p:cNvPr>
          <p:cNvCxnSpPr/>
          <p:nvPr/>
        </p:nvCxnSpPr>
        <p:spPr>
          <a:xfrm>
            <a:off x="3459892" y="2627870"/>
            <a:ext cx="420130" cy="57665"/>
          </a:xfrm>
          <a:prstGeom prst="line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6F58044-64E7-4241-A8FD-C65A6A3204A0}"/>
              </a:ext>
            </a:extLst>
          </p:cNvPr>
          <p:cNvSpPr txBox="1"/>
          <p:nvPr/>
        </p:nvSpPr>
        <p:spPr>
          <a:xfrm>
            <a:off x="4794421" y="3265715"/>
            <a:ext cx="1194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Faraday cup</a:t>
            </a:r>
            <a:endParaRPr lang="nl-BE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D50ED7F-1026-41F0-9A85-5BA5195EB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7447" y="1323950"/>
            <a:ext cx="1124451" cy="159876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3C19D75-E61E-4276-BA56-5284AC4FBB9E}"/>
              </a:ext>
            </a:extLst>
          </p:cNvPr>
          <p:cNvSpPr txBox="1"/>
          <p:nvPr/>
        </p:nvSpPr>
        <p:spPr>
          <a:xfrm>
            <a:off x="5979251" y="1532759"/>
            <a:ext cx="3092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Decay spectroscopy using either</a:t>
            </a:r>
          </a:p>
          <a:p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Windmill (LA1/2 or GLM)</a:t>
            </a:r>
          </a:p>
          <a:p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the ISOLDE Tape Station (CA0)</a:t>
            </a:r>
            <a:endParaRPr 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52D9E-9EB1-40B3-8B68-D98A6BD1E5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25" t="3461" r="2391" b="2146"/>
          <a:stretch/>
        </p:blipFill>
        <p:spPr>
          <a:xfrm>
            <a:off x="9168734" y="1323950"/>
            <a:ext cx="1686034" cy="159876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31C8499-ED76-476B-8027-0925F25655E7}"/>
              </a:ext>
            </a:extLst>
          </p:cNvPr>
          <p:cNvSpPr txBox="1"/>
          <p:nvPr/>
        </p:nvSpPr>
        <p:spPr>
          <a:xfrm rot="1473335">
            <a:off x="7345157" y="3854963"/>
            <a:ext cx="3647152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Free decay data during collection!</a:t>
            </a:r>
          </a:p>
        </p:txBody>
      </p:sp>
    </p:spTree>
    <p:extLst>
      <p:ext uri="{BB962C8B-B14F-4D97-AF65-F5344CB8AC3E}">
        <p14:creationId xmlns:p14="http://schemas.microsoft.com/office/powerpoint/2010/main" val="3000446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4E5093-1EE0-4EE4-8048-12CE3DBE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EC9B7-B388-4E81-A98F-94E059247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C0F07D-C5D5-43D8-9315-CA37F09C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IS456: Timeline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786BD7-D23D-4E3D-B9CC-7A30E9FD723D}"/>
              </a:ext>
            </a:extLst>
          </p:cNvPr>
          <p:cNvSpPr txBox="1"/>
          <p:nvPr/>
        </p:nvSpPr>
        <p:spPr>
          <a:xfrm>
            <a:off x="7955935" y="236291"/>
            <a:ext cx="3978442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0: 2006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laser ionization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Saturation of the optical transitions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Yields of </a:t>
            </a:r>
            <a:r>
              <a:rPr lang="en-US" baseline="30000" dirty="0"/>
              <a:t>193-204</a:t>
            </a:r>
            <a:r>
              <a:rPr lang="en-US" dirty="0"/>
              <a:t>Po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63F645-C15E-4B30-880C-E80807EF56A7}"/>
              </a:ext>
            </a:extLst>
          </p:cNvPr>
          <p:cNvSpPr txBox="1"/>
          <p:nvPr/>
        </p:nvSpPr>
        <p:spPr>
          <a:xfrm>
            <a:off x="7955930" y="5142128"/>
            <a:ext cx="3978443" cy="14773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3: 2012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LIST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Proof-of-principle measurements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HFS: </a:t>
            </a:r>
            <a:r>
              <a:rPr lang="en-US" baseline="30000" dirty="0"/>
              <a:t>217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Alpha decay: </a:t>
            </a:r>
            <a:r>
              <a:rPr lang="en-US" baseline="30000" dirty="0"/>
              <a:t>219</a:t>
            </a:r>
            <a:r>
              <a:rPr lang="en-US" dirty="0"/>
              <a:t>Po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975737-F79C-439D-8877-A8DA47FD2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19200"/>
            <a:ext cx="3334464" cy="4990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1FB6D8-6E07-47AD-ADB7-AB872552B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322" y="3005048"/>
            <a:ext cx="1958773" cy="32049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ED332E-C035-4AF9-8B77-4657AC027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5720" y="2990552"/>
            <a:ext cx="1958773" cy="32049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5AA9ECB-72BA-4B04-A3D5-DD445D66E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0323" y="1507595"/>
            <a:ext cx="1785398" cy="16198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870BBD0-2483-4996-99F8-0CD7BA35B5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1843" y="930442"/>
            <a:ext cx="2886918" cy="27055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9A641EB-F2E0-4D4C-A5DD-D20ABC0A59D2}"/>
              </a:ext>
            </a:extLst>
          </p:cNvPr>
          <p:cNvSpPr txBox="1"/>
          <p:nvPr/>
        </p:nvSpPr>
        <p:spPr>
          <a:xfrm>
            <a:off x="7955935" y="1594572"/>
            <a:ext cx="3978442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1: 2007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Simultaneous GLM / CA0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Windmill: </a:t>
            </a:r>
            <a:r>
              <a:rPr lang="en-US" baseline="30000" dirty="0"/>
              <a:t>193-199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Tape station: </a:t>
            </a:r>
            <a:r>
              <a:rPr lang="en-US" baseline="30000" dirty="0"/>
              <a:t>199-200,202,204</a:t>
            </a:r>
            <a:r>
              <a:rPr lang="en-US" dirty="0"/>
              <a:t>Po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249620-579A-4399-8FD1-501C45C3D37F}"/>
              </a:ext>
            </a:extLst>
          </p:cNvPr>
          <p:cNvSpPr txBox="1"/>
          <p:nvPr/>
        </p:nvSpPr>
        <p:spPr>
          <a:xfrm>
            <a:off x="7955935" y="2952853"/>
            <a:ext cx="3978442" cy="203132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2: 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 of key measurements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Faraday cup: </a:t>
            </a:r>
            <a:r>
              <a:rPr lang="en-US" baseline="30000" dirty="0"/>
              <a:t>206,208-210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Pseudo offline: </a:t>
            </a:r>
            <a:r>
              <a:rPr lang="en-US" baseline="30000" dirty="0"/>
              <a:t>211g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using GLM to reach </a:t>
            </a:r>
            <a:r>
              <a:rPr lang="en-US" baseline="30000" dirty="0"/>
              <a:t>216,218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Extra tape station: </a:t>
            </a:r>
            <a:r>
              <a:rPr lang="en-US" baseline="30000" dirty="0"/>
              <a:t>201-203</a:t>
            </a:r>
            <a:r>
              <a:rPr lang="en-US" dirty="0"/>
              <a:t>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Extreme sensitivity: </a:t>
            </a:r>
            <a:r>
              <a:rPr lang="en-US" baseline="30000" dirty="0"/>
              <a:t>191</a:t>
            </a:r>
            <a:r>
              <a:rPr lang="en-US" dirty="0"/>
              <a:t>Po</a:t>
            </a:r>
          </a:p>
        </p:txBody>
      </p:sp>
    </p:spTree>
    <p:extLst>
      <p:ext uri="{BB962C8B-B14F-4D97-AF65-F5344CB8AC3E}">
        <p14:creationId xmlns:p14="http://schemas.microsoft.com/office/powerpoint/2010/main" val="169371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B83AD76-8CE4-4401-BC4D-BA631D021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51" y="981346"/>
            <a:ext cx="3172976" cy="214124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F657C7-3741-409B-BE47-E05722C93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Physics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45128B-D446-49A3-8501-318426766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3E094AE-22F1-4CAB-A320-4E902CCCA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Shape coexistence near </a:t>
            </a:r>
            <a:r>
              <a:rPr lang="en-US" baseline="30000" dirty="0"/>
              <a:t>186</a:t>
            </a:r>
            <a:r>
              <a:rPr lang="en-US" dirty="0"/>
              <a:t>Pb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F8A73A-0490-430D-A8F9-6193A081A0A6}"/>
              </a:ext>
            </a:extLst>
          </p:cNvPr>
          <p:cNvSpPr txBox="1"/>
          <p:nvPr/>
        </p:nvSpPr>
        <p:spPr>
          <a:xfrm>
            <a:off x="694601" y="6179502"/>
            <a:ext cx="51706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T.E. Cocolios et al, Physical Review Letters </a:t>
            </a:r>
            <a:r>
              <a:rPr lang="en-US" sz="1400" b="1" i="1" dirty="0">
                <a:solidFill>
                  <a:schemeClr val="bg1"/>
                </a:solidFill>
              </a:rPr>
              <a:t>106</a:t>
            </a:r>
            <a:r>
              <a:rPr lang="en-US" sz="1400" i="1" dirty="0">
                <a:solidFill>
                  <a:schemeClr val="bg1"/>
                </a:solidFill>
              </a:rPr>
              <a:t> (2011) 052503.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M.D. Seliverstov et al, Physical Review C </a:t>
            </a:r>
            <a:r>
              <a:rPr lang="en-US" sz="1400" b="1" i="1" dirty="0">
                <a:solidFill>
                  <a:schemeClr val="bg1"/>
                </a:solidFill>
              </a:rPr>
              <a:t>89</a:t>
            </a:r>
            <a:r>
              <a:rPr lang="en-US" sz="1400" i="1" dirty="0">
                <a:solidFill>
                  <a:schemeClr val="bg1"/>
                </a:solidFill>
              </a:rPr>
              <a:t> (2014) 034323.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N. </a:t>
            </a:r>
            <a:r>
              <a:rPr lang="en-US" sz="1400" i="1" dirty="0" err="1">
                <a:solidFill>
                  <a:schemeClr val="bg1"/>
                </a:solidFill>
              </a:rPr>
              <a:t>Kesteloot</a:t>
            </a:r>
            <a:r>
              <a:rPr lang="en-US" sz="1400" i="1" dirty="0">
                <a:solidFill>
                  <a:schemeClr val="bg1"/>
                </a:solidFill>
              </a:rPr>
              <a:t> et al, Physical Review C </a:t>
            </a:r>
            <a:r>
              <a:rPr lang="en-US" sz="1400" b="1" i="1" dirty="0">
                <a:solidFill>
                  <a:schemeClr val="bg1"/>
                </a:solidFill>
              </a:rPr>
              <a:t>92</a:t>
            </a:r>
            <a:r>
              <a:rPr lang="en-US" sz="1400" i="1" dirty="0">
                <a:solidFill>
                  <a:schemeClr val="bg1"/>
                </a:solidFill>
              </a:rPr>
              <a:t> (2015) 054301.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53FAF8-6F69-4D54-B8F3-2953A412C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51" y="3122586"/>
            <a:ext cx="4059882" cy="30874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CD4055-B67C-45CF-9CBA-5A228CA08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3417" y="2744819"/>
            <a:ext cx="4180351" cy="32770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4D939C-43BF-4049-82B7-7B71B348B2A5}"/>
              </a:ext>
            </a:extLst>
          </p:cNvPr>
          <p:cNvSpPr txBox="1"/>
          <p:nvPr/>
        </p:nvSpPr>
        <p:spPr>
          <a:xfrm>
            <a:off x="4033207" y="1187115"/>
            <a:ext cx="7773782" cy="138499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Somewhat unexpected picture where the polonium isotopes depart steadily from sphericity, in contrast to how mercury staggers.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E66C2F-F55E-46FB-9B28-529CA77F8C8E}"/>
              </a:ext>
            </a:extLst>
          </p:cNvPr>
          <p:cNvSpPr txBox="1"/>
          <p:nvPr/>
        </p:nvSpPr>
        <p:spPr>
          <a:xfrm>
            <a:off x="8486273" y="2828274"/>
            <a:ext cx="3320715" cy="224676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All observables are in agreement: dr2, moments from </a:t>
            </a:r>
            <a:r>
              <a:rPr lang="en-US" sz="2800" dirty="0" err="1"/>
              <a:t>hfs</a:t>
            </a:r>
            <a:r>
              <a:rPr lang="en-US" sz="2800" dirty="0"/>
              <a:t>, lifetime measure-</a:t>
            </a:r>
            <a:r>
              <a:rPr lang="en-US" sz="2800" dirty="0" err="1"/>
              <a:t>ments</a:t>
            </a:r>
            <a:r>
              <a:rPr lang="en-US" sz="2800" dirty="0"/>
              <a:t> and </a:t>
            </a:r>
            <a:r>
              <a:rPr lang="en-US" sz="2800" dirty="0" err="1"/>
              <a:t>CoulEx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8124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35708BE-3E3F-46B9-8460-784F8AAD2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AE8406-4105-47B9-8272-FD6A6CBD8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F113D8-4B4B-465F-9796-9ABC39D9E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IS456: Kink at N=126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DA0984-FE12-417D-AF5B-C3BFCF755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3656"/>
            <a:ext cx="4219074" cy="27203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56A63F-1111-4053-82C9-F1EB6F11F160}"/>
              </a:ext>
            </a:extLst>
          </p:cNvPr>
          <p:cNvSpPr txBox="1"/>
          <p:nvPr/>
        </p:nvSpPr>
        <p:spPr>
          <a:xfrm>
            <a:off x="694601" y="6188380"/>
            <a:ext cx="71651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P.M. Goddard, P.D. Stevenson and A. Rios, Physical Review Letters </a:t>
            </a:r>
            <a:r>
              <a:rPr lang="en-US" sz="1400" b="1" i="1" dirty="0">
                <a:solidFill>
                  <a:schemeClr val="bg1"/>
                </a:solidFill>
              </a:rPr>
              <a:t>110</a:t>
            </a:r>
            <a:r>
              <a:rPr lang="en-US" sz="1400" i="1" dirty="0">
                <a:solidFill>
                  <a:schemeClr val="bg1"/>
                </a:solidFill>
              </a:rPr>
              <a:t> (2013) 032503.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G.J. Farooq-Smith et al, PRC </a:t>
            </a:r>
            <a:r>
              <a:rPr lang="en-US" sz="1400" b="1" i="1" dirty="0">
                <a:solidFill>
                  <a:schemeClr val="bg1"/>
                </a:solidFill>
              </a:rPr>
              <a:t>94</a:t>
            </a:r>
            <a:r>
              <a:rPr lang="en-US" sz="1400" i="1" dirty="0">
                <a:solidFill>
                  <a:schemeClr val="bg1"/>
                </a:solidFill>
              </a:rPr>
              <a:t> (2016) 054305 &amp; PhD Thesis (2019) KU Leuven.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&amp; picture adapted from A.E. Barzakh et al, Physical Review C </a:t>
            </a:r>
            <a:r>
              <a:rPr lang="en-US" sz="1400" b="1" i="1" dirty="0">
                <a:solidFill>
                  <a:schemeClr val="bg1"/>
                </a:solidFill>
              </a:rPr>
              <a:t>97</a:t>
            </a:r>
            <a:r>
              <a:rPr lang="en-US" sz="1400" i="1" dirty="0">
                <a:solidFill>
                  <a:schemeClr val="bg1"/>
                </a:solidFill>
              </a:rPr>
              <a:t> (2018) 014322.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EC31E2-F39B-44BE-868C-A7B5BCC1A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360" y="207036"/>
            <a:ext cx="4753638" cy="55538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C3C0D3-33CA-42CE-A9E7-1C2BAC0C4F50}"/>
              </a:ext>
            </a:extLst>
          </p:cNvPr>
          <p:cNvSpPr txBox="1"/>
          <p:nvPr/>
        </p:nvSpPr>
        <p:spPr>
          <a:xfrm>
            <a:off x="332183" y="4000073"/>
            <a:ext cx="6884177" cy="181588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The kink at the shell closure is not in itself a surprise, however its reproduction by nuclear theory remains a challenge, as much as its experimental investigation.</a:t>
            </a:r>
          </a:p>
        </p:txBody>
      </p:sp>
    </p:spTree>
    <p:extLst>
      <p:ext uri="{BB962C8B-B14F-4D97-AF65-F5344CB8AC3E}">
        <p14:creationId xmlns:p14="http://schemas.microsoft.com/office/powerpoint/2010/main" val="4254263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525B10-DB92-479F-8034-E0ED238AE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4F21E7-CF84-4787-8165-46F2A7910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B7A62F3-19B2-4CB9-96FA-7428BC54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furthering the study around N=126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ABDAC8C-6A61-42BF-8D65-522EAA5F77C9}"/>
              </a:ext>
            </a:extLst>
          </p:cNvPr>
          <p:cNvGrpSpPr/>
          <p:nvPr/>
        </p:nvGrpSpPr>
        <p:grpSpPr>
          <a:xfrm>
            <a:off x="260646" y="1359036"/>
            <a:ext cx="5454502" cy="3288230"/>
            <a:chOff x="212651" y="1103018"/>
            <a:chExt cx="5454502" cy="3288230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5797A22-1544-4B6E-8750-ABF4AB751D4A}"/>
                </a:ext>
              </a:extLst>
            </p:cNvPr>
            <p:cNvSpPr/>
            <p:nvPr/>
          </p:nvSpPr>
          <p:spPr>
            <a:xfrm>
              <a:off x="212651" y="1103018"/>
              <a:ext cx="5454502" cy="3288230"/>
            </a:xfrm>
            <a:prstGeom prst="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nl-BE" sz="2800" baseline="30000" dirty="0"/>
                <a:t>210</a:t>
              </a:r>
              <a:r>
                <a:rPr lang="nl-BE" sz="2800" dirty="0"/>
                <a:t>Po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3D97718-714B-4506-9A49-B1A192085A35}"/>
                </a:ext>
              </a:extLst>
            </p:cNvPr>
            <p:cNvGrpSpPr/>
            <p:nvPr/>
          </p:nvGrpSpPr>
          <p:grpSpPr>
            <a:xfrm>
              <a:off x="375540" y="1779568"/>
              <a:ext cx="2207239" cy="2215772"/>
              <a:chOff x="375540" y="3086508"/>
              <a:chExt cx="2207239" cy="2215772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402FC11-7045-4A6B-95D7-3A298D919700}"/>
                  </a:ext>
                </a:extLst>
              </p:cNvPr>
              <p:cNvCxnSpPr/>
              <p:nvPr/>
            </p:nvCxnSpPr>
            <p:spPr>
              <a:xfrm>
                <a:off x="1010653" y="5197642"/>
                <a:ext cx="1572126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926DFBD4-D537-4439-A5C0-5DA520B10E0B}"/>
                  </a:ext>
                </a:extLst>
              </p:cNvPr>
              <p:cNvCxnSpPr/>
              <p:nvPr/>
            </p:nvCxnSpPr>
            <p:spPr>
              <a:xfrm>
                <a:off x="1010653" y="4932948"/>
                <a:ext cx="1572126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6F4A98F-A1C9-49C9-BFC1-3A502CBDDD25}"/>
                  </a:ext>
                </a:extLst>
              </p:cNvPr>
              <p:cNvSpPr/>
              <p:nvPr/>
            </p:nvSpPr>
            <p:spPr>
              <a:xfrm>
                <a:off x="1443013" y="4015160"/>
                <a:ext cx="625642" cy="6256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BE" b="1" dirty="0"/>
                  <a:t>82</a:t>
                </a:r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6AE3B77-C8DB-4195-AAF1-8D545B094BED}"/>
                  </a:ext>
                </a:extLst>
              </p:cNvPr>
              <p:cNvCxnSpPr/>
              <p:nvPr/>
            </p:nvCxnSpPr>
            <p:spPr>
              <a:xfrm>
                <a:off x="1010653" y="3882190"/>
                <a:ext cx="1572126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5AABF1D3-0A3E-416E-A1F2-D0DF5AB3F47C}"/>
                  </a:ext>
                </a:extLst>
              </p:cNvPr>
              <p:cNvCxnSpPr/>
              <p:nvPr/>
            </p:nvCxnSpPr>
            <p:spPr>
              <a:xfrm>
                <a:off x="1010653" y="3609475"/>
                <a:ext cx="1572126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5CE10484-7E5C-422E-93BF-86CAE5B067A5}"/>
                  </a:ext>
                </a:extLst>
              </p:cNvPr>
              <p:cNvCxnSpPr/>
              <p:nvPr/>
            </p:nvCxnSpPr>
            <p:spPr>
              <a:xfrm>
                <a:off x="1010653" y="3420980"/>
                <a:ext cx="1572126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B6CCA7-341F-42CB-84BE-7A8450445136}"/>
                  </a:ext>
                </a:extLst>
              </p:cNvPr>
              <p:cNvSpPr txBox="1"/>
              <p:nvPr/>
            </p:nvSpPr>
            <p:spPr>
              <a:xfrm>
                <a:off x="386718" y="4630825"/>
                <a:ext cx="5132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nl-BE" dirty="0"/>
                  <a:t>s</a:t>
                </a:r>
                <a:r>
                  <a:rPr lang="nl-BE" baseline="-25000" dirty="0"/>
                  <a:t>1/2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0542816-CAD1-4E99-ACDF-81A16327F1A3}"/>
                  </a:ext>
                </a:extLst>
              </p:cNvPr>
              <p:cNvSpPr txBox="1"/>
              <p:nvPr/>
            </p:nvSpPr>
            <p:spPr>
              <a:xfrm>
                <a:off x="375540" y="4932948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nl-BE" dirty="0"/>
                  <a:t>d</a:t>
                </a:r>
                <a:r>
                  <a:rPr lang="nl-BE" baseline="-25000" dirty="0"/>
                  <a:t>3/2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21D363C-109B-4C58-9DEA-16304349AD0C}"/>
                  </a:ext>
                </a:extLst>
              </p:cNvPr>
              <p:cNvSpPr txBox="1"/>
              <p:nvPr/>
            </p:nvSpPr>
            <p:spPr>
              <a:xfrm>
                <a:off x="375540" y="3626008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nl-BE" dirty="0"/>
                  <a:t>h</a:t>
                </a:r>
                <a:r>
                  <a:rPr lang="nl-BE" baseline="-25000" dirty="0"/>
                  <a:t>9/2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FCBF4D-385A-4FC9-B7F6-0B5DEE876A46}"/>
                  </a:ext>
                </a:extLst>
              </p:cNvPr>
              <p:cNvSpPr txBox="1"/>
              <p:nvPr/>
            </p:nvSpPr>
            <p:spPr>
              <a:xfrm>
                <a:off x="581538" y="3359981"/>
                <a:ext cx="3770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nl-BE" dirty="0" err="1"/>
                  <a:t>fp</a:t>
                </a:r>
                <a:endParaRPr lang="nl-BE" baseline="-250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9BEF8C6-0F5B-4B44-B326-41E72B7A320C}"/>
                  </a:ext>
                </a:extLst>
              </p:cNvPr>
              <p:cNvSpPr txBox="1"/>
              <p:nvPr/>
            </p:nvSpPr>
            <p:spPr>
              <a:xfrm>
                <a:off x="422896" y="3086508"/>
                <a:ext cx="5341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nl-BE" dirty="0"/>
                  <a:t>i</a:t>
                </a:r>
                <a:r>
                  <a:rPr lang="nl-BE" baseline="-25000" dirty="0"/>
                  <a:t>13/2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64F9AE8-349D-49FA-B0F0-81041B40ED48}"/>
                  </a:ext>
                </a:extLst>
              </p:cNvPr>
              <p:cNvSpPr/>
              <p:nvPr/>
            </p:nvSpPr>
            <p:spPr>
              <a:xfrm>
                <a:off x="1393895" y="5049728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F7C21E6A-3D8A-4CDF-9B57-49965F15419B}"/>
                  </a:ext>
                </a:extLst>
              </p:cNvPr>
              <p:cNvSpPr/>
              <p:nvPr/>
            </p:nvSpPr>
            <p:spPr>
              <a:xfrm>
                <a:off x="1573895" y="5052119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326CC076-9A2C-4A78-ACF1-98125C006084}"/>
                  </a:ext>
                </a:extLst>
              </p:cNvPr>
              <p:cNvSpPr/>
              <p:nvPr/>
            </p:nvSpPr>
            <p:spPr>
              <a:xfrm>
                <a:off x="1751956" y="5052119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5EBE8DF5-1499-4634-81B0-0ADCDA2350EC}"/>
                  </a:ext>
                </a:extLst>
              </p:cNvPr>
              <p:cNvSpPr/>
              <p:nvPr/>
            </p:nvSpPr>
            <p:spPr>
              <a:xfrm>
                <a:off x="1931956" y="5052119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6A975505-5F5F-4391-B6B4-D02103949483}"/>
                  </a:ext>
                </a:extLst>
              </p:cNvPr>
              <p:cNvSpPr/>
              <p:nvPr/>
            </p:nvSpPr>
            <p:spPr>
              <a:xfrm>
                <a:off x="1573895" y="4752948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BCCE1EEB-7AB0-46BC-89B2-08067F884725}"/>
                  </a:ext>
                </a:extLst>
              </p:cNvPr>
              <p:cNvSpPr/>
              <p:nvPr/>
            </p:nvSpPr>
            <p:spPr>
              <a:xfrm>
                <a:off x="1751956" y="4752948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35401411-2483-474A-BB08-703A5B596DC3}"/>
                  </a:ext>
                </a:extLst>
              </p:cNvPr>
              <p:cNvSpPr/>
              <p:nvPr/>
            </p:nvSpPr>
            <p:spPr>
              <a:xfrm>
                <a:off x="1575834" y="3723005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A56246F-EE7E-4A1A-BB65-5EBF0003FB54}"/>
                  </a:ext>
                </a:extLst>
              </p:cNvPr>
              <p:cNvSpPr/>
              <p:nvPr/>
            </p:nvSpPr>
            <p:spPr>
              <a:xfrm>
                <a:off x="1753895" y="3723005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6ED11B95-8283-49D4-A79A-215BBE8713DB}"/>
                </a:ext>
              </a:extLst>
            </p:cNvPr>
            <p:cNvGrpSpPr/>
            <p:nvPr/>
          </p:nvGrpSpPr>
          <p:grpSpPr>
            <a:xfrm>
              <a:off x="3151353" y="1229563"/>
              <a:ext cx="2179386" cy="2331277"/>
              <a:chOff x="3161889" y="3080842"/>
              <a:chExt cx="2179386" cy="2331277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49EC7CA-F4CA-4E0D-B15F-485DD7B43E21}"/>
                  </a:ext>
                </a:extLst>
              </p:cNvPr>
              <p:cNvCxnSpPr/>
              <p:nvPr/>
            </p:nvCxnSpPr>
            <p:spPr>
              <a:xfrm>
                <a:off x="3172326" y="5197642"/>
                <a:ext cx="1572126" cy="0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469B6FC3-D847-4D11-9094-581343DC1C42}"/>
                  </a:ext>
                </a:extLst>
              </p:cNvPr>
              <p:cNvCxnSpPr/>
              <p:nvPr/>
            </p:nvCxnSpPr>
            <p:spPr>
              <a:xfrm>
                <a:off x="3172326" y="5009147"/>
                <a:ext cx="1572126" cy="0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2BBA41A-55DA-4ADB-A65B-910CD3C05144}"/>
                  </a:ext>
                </a:extLst>
              </p:cNvPr>
              <p:cNvGrpSpPr/>
              <p:nvPr/>
            </p:nvGrpSpPr>
            <p:grpSpPr>
              <a:xfrm>
                <a:off x="3645568" y="4004425"/>
                <a:ext cx="626400" cy="626400"/>
                <a:chOff x="3645568" y="4127316"/>
                <a:chExt cx="626400" cy="626400"/>
              </a:xfrm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55A2F6B3-7BDF-405D-BD4E-25C88552C213}"/>
                    </a:ext>
                  </a:extLst>
                </p:cNvPr>
                <p:cNvSpPr/>
                <p:nvPr/>
              </p:nvSpPr>
              <p:spPr>
                <a:xfrm>
                  <a:off x="3645568" y="4127316"/>
                  <a:ext cx="626400" cy="626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b="1" dirty="0"/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53D1C8BC-B248-47A3-8FEF-FCAED23A34A6}"/>
                    </a:ext>
                  </a:extLst>
                </p:cNvPr>
                <p:cNvSpPr txBox="1"/>
                <p:nvPr/>
              </p:nvSpPr>
              <p:spPr>
                <a:xfrm>
                  <a:off x="3655989" y="4267882"/>
                  <a:ext cx="5693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BE" b="1" dirty="0">
                      <a:solidFill>
                        <a:schemeClr val="bg1"/>
                      </a:solidFill>
                    </a:rPr>
                    <a:t>126</a:t>
                  </a:r>
                </a:p>
              </p:txBody>
            </p:sp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6AC6AF9-4C63-4D29-B945-966A5C84F58A}"/>
                  </a:ext>
                </a:extLst>
              </p:cNvPr>
              <p:cNvSpPr txBox="1"/>
              <p:nvPr/>
            </p:nvSpPr>
            <p:spPr>
              <a:xfrm>
                <a:off x="4792678" y="4748282"/>
                <a:ext cx="3770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 err="1">
                    <a:solidFill>
                      <a:schemeClr val="accent3"/>
                    </a:solidFill>
                  </a:rPr>
                  <a:t>fp</a:t>
                </a:r>
                <a:endParaRPr lang="nl-BE" baseline="-250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E3FCB95-5C5A-4052-8698-757888032602}"/>
                  </a:ext>
                </a:extLst>
              </p:cNvPr>
              <p:cNvSpPr txBox="1"/>
              <p:nvPr/>
            </p:nvSpPr>
            <p:spPr>
              <a:xfrm>
                <a:off x="4796617" y="5009147"/>
                <a:ext cx="5341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>
                    <a:solidFill>
                      <a:schemeClr val="accent3"/>
                    </a:solidFill>
                  </a:rPr>
                  <a:t>i</a:t>
                </a:r>
                <a:r>
                  <a:rPr lang="nl-BE" baseline="-25000" dirty="0">
                    <a:solidFill>
                      <a:schemeClr val="accent3"/>
                    </a:solidFill>
                  </a:rPr>
                  <a:t>13/2</a:t>
                </a: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19DAA04-1DA1-4958-B1F4-82AC2180B247}"/>
                  </a:ext>
                </a:extLst>
              </p:cNvPr>
              <p:cNvSpPr/>
              <p:nvPr/>
            </p:nvSpPr>
            <p:spPr>
              <a:xfrm>
                <a:off x="3255028" y="505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8B08472C-FDC4-435C-9798-24733CC8E5A5}"/>
                  </a:ext>
                </a:extLst>
              </p:cNvPr>
              <p:cNvSpPr/>
              <p:nvPr/>
            </p:nvSpPr>
            <p:spPr>
              <a:xfrm>
                <a:off x="3433007" y="505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A2233AC-7D0D-4507-94E8-2B4C175CA221}"/>
                  </a:ext>
                </a:extLst>
              </p:cNvPr>
              <p:cNvSpPr/>
              <p:nvPr/>
            </p:nvSpPr>
            <p:spPr>
              <a:xfrm>
                <a:off x="3612580" y="505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4278846A-AA4E-4FFF-903A-489C39A7D2B8}"/>
                  </a:ext>
                </a:extLst>
              </p:cNvPr>
              <p:cNvSpPr/>
              <p:nvPr/>
            </p:nvSpPr>
            <p:spPr>
              <a:xfrm>
                <a:off x="3790559" y="505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F594DB62-0CD2-49FF-BA5F-3980BDF8C4F6}"/>
                  </a:ext>
                </a:extLst>
              </p:cNvPr>
              <p:cNvSpPr/>
              <p:nvPr/>
            </p:nvSpPr>
            <p:spPr>
              <a:xfrm>
                <a:off x="3970148" y="505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28398771-0523-47C5-B9B3-E7500849D74E}"/>
                  </a:ext>
                </a:extLst>
              </p:cNvPr>
              <p:cNvSpPr/>
              <p:nvPr/>
            </p:nvSpPr>
            <p:spPr>
              <a:xfrm>
                <a:off x="4148127" y="505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88B78D2C-E41C-4D33-925E-49C79F793AF1}"/>
                  </a:ext>
                </a:extLst>
              </p:cNvPr>
              <p:cNvSpPr/>
              <p:nvPr/>
            </p:nvSpPr>
            <p:spPr>
              <a:xfrm>
                <a:off x="4327700" y="505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DD72E0D9-79A0-4E44-9B41-754AED63D50E}"/>
                  </a:ext>
                </a:extLst>
              </p:cNvPr>
              <p:cNvSpPr/>
              <p:nvPr/>
            </p:nvSpPr>
            <p:spPr>
              <a:xfrm>
                <a:off x="4505679" y="505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715AED1-8448-4D7C-A846-F44A31AB8864}"/>
                  </a:ext>
                </a:extLst>
              </p:cNvPr>
              <p:cNvSpPr/>
              <p:nvPr/>
            </p:nvSpPr>
            <p:spPr>
              <a:xfrm>
                <a:off x="3433418" y="523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342FFB91-C0E0-46BB-888D-D1FFDCC01814}"/>
                  </a:ext>
                </a:extLst>
              </p:cNvPr>
              <p:cNvSpPr/>
              <p:nvPr/>
            </p:nvSpPr>
            <p:spPr>
              <a:xfrm>
                <a:off x="3612991" y="523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E55D11C5-C4EC-4743-A267-86573DDDB325}"/>
                  </a:ext>
                </a:extLst>
              </p:cNvPr>
              <p:cNvSpPr/>
              <p:nvPr/>
            </p:nvSpPr>
            <p:spPr>
              <a:xfrm>
                <a:off x="3790970" y="523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4085F71-2C37-4C42-9DF0-CEE0BAA5D732}"/>
                  </a:ext>
                </a:extLst>
              </p:cNvPr>
              <p:cNvSpPr/>
              <p:nvPr/>
            </p:nvSpPr>
            <p:spPr>
              <a:xfrm>
                <a:off x="3970559" y="523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B7906CE4-8D44-4EA9-A62A-775FA85D6091}"/>
                  </a:ext>
                </a:extLst>
              </p:cNvPr>
              <p:cNvSpPr/>
              <p:nvPr/>
            </p:nvSpPr>
            <p:spPr>
              <a:xfrm>
                <a:off x="4148538" y="523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8C6D272-4531-4267-9292-DDCD7700A098}"/>
                  </a:ext>
                </a:extLst>
              </p:cNvPr>
              <p:cNvSpPr/>
              <p:nvPr/>
            </p:nvSpPr>
            <p:spPr>
              <a:xfrm>
                <a:off x="4328111" y="523211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84C34CC-413F-430A-8A5C-9CCB176F5E3E}"/>
                  </a:ext>
                </a:extLst>
              </p:cNvPr>
              <p:cNvSpPr/>
              <p:nvPr/>
            </p:nvSpPr>
            <p:spPr>
              <a:xfrm>
                <a:off x="3433829" y="468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E680E82-6552-459C-863B-8B6A8BF0D7F2}"/>
                  </a:ext>
                </a:extLst>
              </p:cNvPr>
              <p:cNvSpPr/>
              <p:nvPr/>
            </p:nvSpPr>
            <p:spPr>
              <a:xfrm>
                <a:off x="3613402" y="468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62B47A73-FFB3-4D28-A37D-E111B21F05F8}"/>
                  </a:ext>
                </a:extLst>
              </p:cNvPr>
              <p:cNvSpPr/>
              <p:nvPr/>
            </p:nvSpPr>
            <p:spPr>
              <a:xfrm>
                <a:off x="3791381" y="468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99D657F-C70D-4431-88C0-3C075A188416}"/>
                  </a:ext>
                </a:extLst>
              </p:cNvPr>
              <p:cNvSpPr/>
              <p:nvPr/>
            </p:nvSpPr>
            <p:spPr>
              <a:xfrm>
                <a:off x="3970970" y="468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DB4EF1B-1707-4E13-A533-9784DF08E8EA}"/>
                  </a:ext>
                </a:extLst>
              </p:cNvPr>
              <p:cNvSpPr/>
              <p:nvPr/>
            </p:nvSpPr>
            <p:spPr>
              <a:xfrm>
                <a:off x="4148949" y="468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1A046442-BE63-491F-B561-7E2BAD122816}"/>
                  </a:ext>
                </a:extLst>
              </p:cNvPr>
              <p:cNvSpPr/>
              <p:nvPr/>
            </p:nvSpPr>
            <p:spPr>
              <a:xfrm>
                <a:off x="4328522" y="468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878AFC07-3BC9-4630-AC9C-F41051D02917}"/>
                  </a:ext>
                </a:extLst>
              </p:cNvPr>
              <p:cNvSpPr/>
              <p:nvPr/>
            </p:nvSpPr>
            <p:spPr>
              <a:xfrm>
                <a:off x="3434240" y="486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860A2AA-A96D-44CF-9AE8-0F4629618D3C}"/>
                  </a:ext>
                </a:extLst>
              </p:cNvPr>
              <p:cNvSpPr/>
              <p:nvPr/>
            </p:nvSpPr>
            <p:spPr>
              <a:xfrm>
                <a:off x="3613813" y="486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5BF61B0-2FE7-43FC-AF18-8F0F49402731}"/>
                  </a:ext>
                </a:extLst>
              </p:cNvPr>
              <p:cNvSpPr/>
              <p:nvPr/>
            </p:nvSpPr>
            <p:spPr>
              <a:xfrm>
                <a:off x="3791792" y="486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03B3998-89CB-4820-B221-BB67F9D5AB07}"/>
                  </a:ext>
                </a:extLst>
              </p:cNvPr>
              <p:cNvSpPr/>
              <p:nvPr/>
            </p:nvSpPr>
            <p:spPr>
              <a:xfrm>
                <a:off x="3971381" y="486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C9AC1B7-2655-419A-9E70-F136F1FE4536}"/>
                  </a:ext>
                </a:extLst>
              </p:cNvPr>
              <p:cNvSpPr/>
              <p:nvPr/>
            </p:nvSpPr>
            <p:spPr>
              <a:xfrm>
                <a:off x="4149360" y="486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25B6602-86D8-4119-8AA5-6A2EF572BE35}"/>
                  </a:ext>
                </a:extLst>
              </p:cNvPr>
              <p:cNvSpPr/>
              <p:nvPr/>
            </p:nvSpPr>
            <p:spPr>
              <a:xfrm>
                <a:off x="4328933" y="4867780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E3382427-1C0C-4197-9BC9-9701B2E1B8D2}"/>
                  </a:ext>
                </a:extLst>
              </p:cNvPr>
              <p:cNvCxnSpPr/>
              <p:nvPr/>
            </p:nvCxnSpPr>
            <p:spPr>
              <a:xfrm>
                <a:off x="3172326" y="3899800"/>
                <a:ext cx="1572126" cy="0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5F9E5A5E-8BCF-4920-AD90-A5672C705378}"/>
                  </a:ext>
                </a:extLst>
              </p:cNvPr>
              <p:cNvCxnSpPr/>
              <p:nvPr/>
            </p:nvCxnSpPr>
            <p:spPr>
              <a:xfrm>
                <a:off x="3172326" y="3729313"/>
                <a:ext cx="1572126" cy="0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2D5058A5-EE35-445B-92F9-09B848092147}"/>
                  </a:ext>
                </a:extLst>
              </p:cNvPr>
              <p:cNvCxnSpPr/>
              <p:nvPr/>
            </p:nvCxnSpPr>
            <p:spPr>
              <a:xfrm>
                <a:off x="3172326" y="3544647"/>
                <a:ext cx="1572126" cy="0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DF5E8A81-510D-4367-AB28-F43A14FE0779}"/>
                  </a:ext>
                </a:extLst>
              </p:cNvPr>
              <p:cNvCxnSpPr/>
              <p:nvPr/>
            </p:nvCxnSpPr>
            <p:spPr>
              <a:xfrm>
                <a:off x="3161889" y="3420980"/>
                <a:ext cx="1572126" cy="0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B1C02AB-3C51-4593-A890-BC1BE1BE37FD}"/>
                  </a:ext>
                </a:extLst>
              </p:cNvPr>
              <p:cNvSpPr txBox="1"/>
              <p:nvPr/>
            </p:nvSpPr>
            <p:spPr>
              <a:xfrm>
                <a:off x="4792678" y="3711887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>
                    <a:solidFill>
                      <a:schemeClr val="accent3"/>
                    </a:solidFill>
                  </a:rPr>
                  <a:t>g</a:t>
                </a:r>
                <a:r>
                  <a:rPr lang="nl-BE" baseline="-25000" dirty="0">
                    <a:solidFill>
                      <a:schemeClr val="accent3"/>
                    </a:solidFill>
                  </a:rPr>
                  <a:t>9/2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F4FE5EF-E7FC-4DDA-847A-0247337D75F1}"/>
                  </a:ext>
                </a:extLst>
              </p:cNvPr>
              <p:cNvSpPr txBox="1"/>
              <p:nvPr/>
            </p:nvSpPr>
            <p:spPr>
              <a:xfrm>
                <a:off x="4790481" y="3502257"/>
                <a:ext cx="5227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>
                    <a:solidFill>
                      <a:schemeClr val="accent3"/>
                    </a:solidFill>
                  </a:rPr>
                  <a:t>i</a:t>
                </a:r>
                <a:r>
                  <a:rPr lang="nl-BE" baseline="-25000" dirty="0">
                    <a:solidFill>
                      <a:schemeClr val="accent3"/>
                    </a:solidFill>
                  </a:rPr>
                  <a:t>11/2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7DD3E0A-762B-4A97-AEC3-FDD5194F78BD}"/>
                  </a:ext>
                </a:extLst>
              </p:cNvPr>
              <p:cNvSpPr txBox="1"/>
              <p:nvPr/>
            </p:nvSpPr>
            <p:spPr>
              <a:xfrm>
                <a:off x="4784712" y="3303384"/>
                <a:ext cx="5565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 err="1">
                    <a:solidFill>
                      <a:schemeClr val="accent3"/>
                    </a:solidFill>
                  </a:rPr>
                  <a:t>sdg</a:t>
                </a:r>
                <a:endParaRPr lang="nl-BE" baseline="-250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9126A81-2F7A-4596-837F-C1C885032DFA}"/>
                  </a:ext>
                </a:extLst>
              </p:cNvPr>
              <p:cNvSpPr txBox="1"/>
              <p:nvPr/>
            </p:nvSpPr>
            <p:spPr>
              <a:xfrm>
                <a:off x="4784712" y="3080842"/>
                <a:ext cx="5341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>
                    <a:solidFill>
                      <a:schemeClr val="accent3"/>
                    </a:solidFill>
                  </a:rPr>
                  <a:t>j</a:t>
                </a:r>
                <a:r>
                  <a:rPr lang="nl-BE" baseline="-25000" dirty="0">
                    <a:solidFill>
                      <a:schemeClr val="accent3"/>
                    </a:solidFill>
                  </a:rPr>
                  <a:t>15/2</a:t>
                </a: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E96C0C7-7E64-4B71-8FC1-8B82BFDC0167}"/>
                  </a:ext>
                </a:extLst>
              </p:cNvPr>
              <p:cNvSpPr/>
              <p:nvPr/>
            </p:nvSpPr>
            <p:spPr>
              <a:xfrm>
                <a:off x="3793813" y="3725931"/>
                <a:ext cx="180000" cy="180000"/>
              </a:xfrm>
              <a:prstGeom prst="ellipse">
                <a:avLst/>
              </a:prstGeom>
              <a:noFill/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5EFF53F-8DA3-4387-86B5-A038BA1B64EA}"/>
                  </a:ext>
                </a:extLst>
              </p:cNvPr>
              <p:cNvSpPr/>
              <p:nvPr/>
            </p:nvSpPr>
            <p:spPr>
              <a:xfrm>
                <a:off x="3973402" y="3725931"/>
                <a:ext cx="180000" cy="180000"/>
              </a:xfrm>
              <a:prstGeom prst="ellipse">
                <a:avLst/>
              </a:prstGeom>
              <a:noFill/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</p:grp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1B808ED0-AB70-4063-9B75-5AF276ADBDB9}"/>
              </a:ext>
            </a:extLst>
          </p:cNvPr>
          <p:cNvSpPr txBox="1"/>
          <p:nvPr/>
        </p:nvSpPr>
        <p:spPr>
          <a:xfrm>
            <a:off x="6137870" y="1359036"/>
            <a:ext cx="5710989" cy="230832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Isotopes north-east of </a:t>
            </a:r>
            <a:r>
              <a:rPr lang="en-US" baseline="30000" dirty="0"/>
              <a:t>208</a:t>
            </a:r>
            <a:r>
              <a:rPr lang="en-US" dirty="0"/>
              <a:t>Pb are all short-lived, down to </a:t>
            </a:r>
            <a:r>
              <a:rPr lang="el-GR" dirty="0"/>
              <a:t>μ</a:t>
            </a:r>
            <a:r>
              <a:rPr lang="en-US" dirty="0"/>
              <a:t>s and even ns. This has greatly limited the study of N=127-128 isotones, especially for the understanding of the kink in dr2.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High-spin isomers exist in </a:t>
            </a:r>
            <a:r>
              <a:rPr lang="en-US" baseline="30000" dirty="0"/>
              <a:t>211-212</a:t>
            </a:r>
            <a:r>
              <a:rPr lang="en-US" dirty="0"/>
              <a:t>Po, which could give an insight into these features.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Magnetic dipole moments will be studied to confirm the configuration.</a:t>
            </a:r>
          </a:p>
        </p:txBody>
      </p:sp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87EB3F64-8E07-40C9-B775-89FC3FFD49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27625"/>
              </p:ext>
            </p:extLst>
          </p:nvPr>
        </p:nvGraphicFramePr>
        <p:xfrm>
          <a:off x="5457621" y="3949235"/>
          <a:ext cx="6530935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9180">
                  <a:extLst>
                    <a:ext uri="{9D8B030D-6E8A-4147-A177-3AD203B41FA5}">
                      <a16:colId xmlns:a16="http://schemas.microsoft.com/office/drawing/2014/main" val="3253937803"/>
                    </a:ext>
                  </a:extLst>
                </a:gridCol>
                <a:gridCol w="1084580">
                  <a:extLst>
                    <a:ext uri="{9D8B030D-6E8A-4147-A177-3AD203B41FA5}">
                      <a16:colId xmlns:a16="http://schemas.microsoft.com/office/drawing/2014/main" val="796101785"/>
                    </a:ext>
                  </a:extLst>
                </a:gridCol>
                <a:gridCol w="932180">
                  <a:extLst>
                    <a:ext uri="{9D8B030D-6E8A-4147-A177-3AD203B41FA5}">
                      <a16:colId xmlns:a16="http://schemas.microsoft.com/office/drawing/2014/main" val="1389452611"/>
                    </a:ext>
                  </a:extLst>
                </a:gridCol>
                <a:gridCol w="1727526">
                  <a:extLst>
                    <a:ext uri="{9D8B030D-6E8A-4147-A177-3AD203B41FA5}">
                      <a16:colId xmlns:a16="http://schemas.microsoft.com/office/drawing/2014/main" val="968624852"/>
                    </a:ext>
                  </a:extLst>
                </a:gridCol>
                <a:gridCol w="1727469">
                  <a:extLst>
                    <a:ext uri="{9D8B030D-6E8A-4147-A177-3AD203B41FA5}">
                      <a16:colId xmlns:a16="http://schemas.microsoft.com/office/drawing/2014/main" val="7797153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Isotope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Half-life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Proton configuration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Neutron configuration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880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noProof="0" dirty="0"/>
                        <a:t>211g</a:t>
                      </a:r>
                      <a:r>
                        <a:rPr lang="en-US" noProof="0" dirty="0"/>
                        <a:t>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0.516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9/2</a:t>
                      </a:r>
                      <a:r>
                        <a:rPr lang="en-US" baseline="30000" noProof="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(</a:t>
                      </a:r>
                      <a:r>
                        <a:rPr lang="el-GR" sz="1800" i="1" dirty="0"/>
                        <a:t>π</a:t>
                      </a:r>
                      <a:r>
                        <a:rPr lang="en-US" sz="1800" dirty="0"/>
                        <a:t>h</a:t>
                      </a:r>
                      <a:r>
                        <a:rPr lang="en-US" sz="1800" baseline="-25000" dirty="0"/>
                        <a:t>9/2</a:t>
                      </a:r>
                      <a:r>
                        <a:rPr lang="en-US" sz="1800" dirty="0"/>
                        <a:t>)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-25000" dirty="0"/>
                        <a:t>0+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(</a:t>
                      </a:r>
                      <a:r>
                        <a:rPr lang="el-GR" sz="1800" i="1" dirty="0"/>
                        <a:t>ν</a:t>
                      </a:r>
                      <a:r>
                        <a:rPr lang="en-US" sz="1800" dirty="0"/>
                        <a:t>g</a:t>
                      </a:r>
                      <a:r>
                        <a:rPr lang="en-US" sz="1800" baseline="-25000" dirty="0"/>
                        <a:t>9/2</a:t>
                      </a:r>
                      <a:r>
                        <a:rPr lang="en-US" sz="1800" dirty="0"/>
                        <a:t>)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376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noProof="0" dirty="0"/>
                        <a:t>211m</a:t>
                      </a:r>
                      <a:r>
                        <a:rPr lang="en-US" noProof="0" dirty="0"/>
                        <a:t>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solidFill>
                            <a:srgbClr val="FF0000"/>
                          </a:solidFill>
                        </a:rPr>
                        <a:t>25.2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(25/2</a:t>
                      </a:r>
                      <a:r>
                        <a:rPr lang="en-US" baseline="30000" noProof="0" dirty="0"/>
                        <a:t>+</a:t>
                      </a:r>
                      <a:r>
                        <a:rPr lang="en-US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(</a:t>
                      </a:r>
                      <a:r>
                        <a:rPr lang="el-GR" sz="1800" i="1" dirty="0"/>
                        <a:t>π</a:t>
                      </a:r>
                      <a:r>
                        <a:rPr lang="en-US" sz="1800" dirty="0"/>
                        <a:t>h</a:t>
                      </a:r>
                      <a:r>
                        <a:rPr lang="en-US" sz="1800" baseline="-25000" dirty="0"/>
                        <a:t>9/2</a:t>
                      </a:r>
                      <a:r>
                        <a:rPr lang="en-US" sz="1800" dirty="0"/>
                        <a:t>)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-25000" dirty="0"/>
                        <a:t>8+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(</a:t>
                      </a:r>
                      <a:r>
                        <a:rPr lang="el-GR" sz="1800" i="1" dirty="0"/>
                        <a:t>ν</a:t>
                      </a:r>
                      <a:r>
                        <a:rPr lang="en-US" sz="1800" dirty="0"/>
                        <a:t>g</a:t>
                      </a:r>
                      <a:r>
                        <a:rPr lang="en-US" sz="1800" baseline="-25000" dirty="0"/>
                        <a:t>9/2</a:t>
                      </a:r>
                      <a:r>
                        <a:rPr lang="en-US" sz="1800" dirty="0"/>
                        <a:t>)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1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noProof="0" dirty="0"/>
                        <a:t>212g</a:t>
                      </a:r>
                      <a:r>
                        <a:rPr lang="en-US" noProof="0" dirty="0"/>
                        <a:t>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0.3 </a:t>
                      </a:r>
                      <a:r>
                        <a:rPr lang="el-GR" noProof="0" dirty="0"/>
                        <a:t>μ</a:t>
                      </a:r>
                      <a:r>
                        <a:rPr lang="en-US" noProof="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0</a:t>
                      </a:r>
                      <a:r>
                        <a:rPr lang="en-US" baseline="30000" noProof="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(</a:t>
                      </a:r>
                      <a:r>
                        <a:rPr lang="el-GR" sz="1800" i="1" dirty="0"/>
                        <a:t>π</a:t>
                      </a:r>
                      <a:r>
                        <a:rPr lang="en-US" sz="1800" dirty="0"/>
                        <a:t>h</a:t>
                      </a:r>
                      <a:r>
                        <a:rPr lang="en-US" sz="1800" baseline="-25000" dirty="0"/>
                        <a:t>9/2</a:t>
                      </a:r>
                      <a:r>
                        <a:rPr lang="en-US" sz="1800" dirty="0"/>
                        <a:t>)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-25000" dirty="0"/>
                        <a:t>0+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(</a:t>
                      </a:r>
                      <a:r>
                        <a:rPr lang="el-GR" sz="1800" i="1" dirty="0"/>
                        <a:t>ν</a:t>
                      </a:r>
                      <a:r>
                        <a:rPr lang="en-US" sz="1800" dirty="0"/>
                        <a:t>g</a:t>
                      </a:r>
                      <a:r>
                        <a:rPr lang="en-US" sz="1800" baseline="-25000" dirty="0"/>
                        <a:t>9/2</a:t>
                      </a:r>
                      <a:r>
                        <a:rPr lang="en-US" sz="1800" dirty="0"/>
                        <a:t>)</a:t>
                      </a:r>
                      <a:r>
                        <a:rPr lang="en-US" sz="1800" baseline="30000" dirty="0"/>
                        <a:t> 2</a:t>
                      </a:r>
                      <a:r>
                        <a:rPr lang="en-US" sz="1800" baseline="-25000" dirty="0"/>
                        <a:t>0+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263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noProof="0" dirty="0"/>
                        <a:t>212m</a:t>
                      </a:r>
                      <a:r>
                        <a:rPr lang="en-US" noProof="0" dirty="0"/>
                        <a:t>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solidFill>
                            <a:srgbClr val="FF0000"/>
                          </a:solidFill>
                        </a:rPr>
                        <a:t>45.1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(18</a:t>
                      </a:r>
                      <a:r>
                        <a:rPr lang="en-US" baseline="30000" noProof="0" dirty="0"/>
                        <a:t>+</a:t>
                      </a:r>
                      <a:r>
                        <a:rPr lang="en-US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(</a:t>
                      </a:r>
                      <a:r>
                        <a:rPr lang="el-GR" sz="1800" i="1" dirty="0"/>
                        <a:t>π</a:t>
                      </a:r>
                      <a:r>
                        <a:rPr lang="en-US" sz="1800" dirty="0"/>
                        <a:t>h</a:t>
                      </a:r>
                      <a:r>
                        <a:rPr lang="en-US" sz="1800" baseline="-25000" dirty="0"/>
                        <a:t>9/2</a:t>
                      </a:r>
                      <a:r>
                        <a:rPr lang="en-US" sz="1800" dirty="0"/>
                        <a:t>)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-25000" dirty="0"/>
                        <a:t>8+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(</a:t>
                      </a:r>
                      <a:r>
                        <a:rPr lang="el-GR" sz="1800" i="1" dirty="0"/>
                        <a:t>ν</a:t>
                      </a:r>
                      <a:r>
                        <a:rPr lang="en-US" sz="1800" dirty="0"/>
                        <a:t>g</a:t>
                      </a:r>
                      <a:r>
                        <a:rPr lang="en-US" sz="1800" baseline="-25000" dirty="0"/>
                        <a:t>9/2</a:t>
                      </a:r>
                      <a:r>
                        <a:rPr lang="en-US" sz="1800" dirty="0"/>
                        <a:t>)(</a:t>
                      </a:r>
                      <a:r>
                        <a:rPr lang="el-GR" sz="1800" i="1" dirty="0"/>
                        <a:t>ν</a:t>
                      </a:r>
                      <a:r>
                        <a:rPr lang="en-US" sz="1800" dirty="0"/>
                        <a:t>i</a:t>
                      </a:r>
                      <a:r>
                        <a:rPr lang="en-US" sz="1800" baseline="-25000" dirty="0"/>
                        <a:t>11/2</a:t>
                      </a:r>
                      <a:r>
                        <a:rPr lang="en-US" sz="1800" dirty="0"/>
                        <a:t>)</a:t>
                      </a:r>
                      <a:r>
                        <a:rPr lang="en-US" sz="1800" baseline="-25000" dirty="0"/>
                        <a:t>10+</a:t>
                      </a:r>
                      <a:endParaRPr lang="en-US" baseline="-250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515105"/>
                  </a:ext>
                </a:extLst>
              </a:tr>
            </a:tbl>
          </a:graphicData>
        </a:graphic>
      </p:graphicFrame>
      <p:sp>
        <p:nvSpPr>
          <p:cNvPr id="79" name="TextBox 78">
            <a:extLst>
              <a:ext uri="{FF2B5EF4-FFF2-40B4-BE49-F238E27FC236}">
                <a16:creationId xmlns:a16="http://schemas.microsoft.com/office/drawing/2014/main" id="{1222AB0E-27E6-4629-9FF1-8F1A25645C54}"/>
              </a:ext>
            </a:extLst>
          </p:cNvPr>
          <p:cNvSpPr txBox="1"/>
          <p:nvPr/>
        </p:nvSpPr>
        <p:spPr>
          <a:xfrm>
            <a:off x="260647" y="4827266"/>
            <a:ext cx="4946518" cy="120032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(</a:t>
            </a:r>
            <a:r>
              <a:rPr lang="el-GR" i="1" dirty="0"/>
              <a:t>ν</a:t>
            </a:r>
            <a:r>
              <a:rPr lang="en-US" dirty="0"/>
              <a:t>i</a:t>
            </a:r>
            <a:r>
              <a:rPr lang="en-US" baseline="-25000" dirty="0"/>
              <a:t>11/2</a:t>
            </a:r>
            <a:r>
              <a:rPr lang="en-US" dirty="0"/>
              <a:t>) orbital is supposedly responsible for the kink and this could become more evident in the measurement of </a:t>
            </a:r>
            <a:r>
              <a:rPr lang="en-US" baseline="30000" dirty="0"/>
              <a:t>212m</a:t>
            </a:r>
            <a:r>
              <a:rPr lang="en-US" dirty="0"/>
              <a:t>Po!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52B0731-6680-41E3-AA80-D5F103528E1B}"/>
              </a:ext>
            </a:extLst>
          </p:cNvPr>
          <p:cNvSpPr txBox="1"/>
          <p:nvPr/>
        </p:nvSpPr>
        <p:spPr>
          <a:xfrm>
            <a:off x="694601" y="6286038"/>
            <a:ext cx="5264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H. Nakada &amp; T. </a:t>
            </a:r>
            <a:r>
              <a:rPr lang="en-US" sz="1400" i="1" dirty="0" err="1">
                <a:solidFill>
                  <a:schemeClr val="bg1"/>
                </a:solidFill>
              </a:rPr>
              <a:t>Inakura</a:t>
            </a:r>
            <a:r>
              <a:rPr lang="en-US" sz="1400" i="1" dirty="0">
                <a:solidFill>
                  <a:schemeClr val="bg1"/>
                </a:solidFill>
              </a:rPr>
              <a:t>, Physical Review C </a:t>
            </a:r>
            <a:r>
              <a:rPr lang="en-US" sz="1400" b="1" i="1" dirty="0">
                <a:solidFill>
                  <a:schemeClr val="bg1"/>
                </a:solidFill>
              </a:rPr>
              <a:t>91</a:t>
            </a:r>
            <a:r>
              <a:rPr lang="en-US" sz="1400" i="1" dirty="0">
                <a:solidFill>
                  <a:schemeClr val="bg1"/>
                </a:solidFill>
              </a:rPr>
              <a:t> (2015) 021302R.</a:t>
            </a:r>
          </a:p>
        </p:txBody>
      </p:sp>
    </p:spTree>
    <p:extLst>
      <p:ext uri="{BB962C8B-B14F-4D97-AF65-F5344CB8AC3E}">
        <p14:creationId xmlns:p14="http://schemas.microsoft.com/office/powerpoint/2010/main" val="26695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71AD9D-2ECA-4AF6-BBAD-CB2EF35DB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195B3-65CC-4E60-B1A9-704A1F97A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F81B4D-0B86-4CA2-92AC-684D5BD8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Beyond N=126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61A505-40AD-4C56-82AF-5C894E3485A4}"/>
              </a:ext>
            </a:extLst>
          </p:cNvPr>
          <p:cNvSpPr txBox="1"/>
          <p:nvPr/>
        </p:nvSpPr>
        <p:spPr>
          <a:xfrm>
            <a:off x="694601" y="6286038"/>
            <a:ext cx="4895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E. Verstraelen et al, Physical Review C </a:t>
            </a:r>
            <a:r>
              <a:rPr lang="en-US" sz="1400" b="1" i="1" dirty="0">
                <a:solidFill>
                  <a:schemeClr val="bg1"/>
                </a:solidFill>
              </a:rPr>
              <a:t>100</a:t>
            </a:r>
            <a:r>
              <a:rPr lang="en-US" sz="1400" i="1" dirty="0">
                <a:solidFill>
                  <a:schemeClr val="bg1"/>
                </a:solidFill>
              </a:rPr>
              <a:t> (2019) 044321.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D. Fink et al, Physical Review X </a:t>
            </a:r>
            <a:r>
              <a:rPr lang="en-US" sz="1400" b="1" i="1" dirty="0">
                <a:solidFill>
                  <a:schemeClr val="bg1"/>
                </a:solidFill>
              </a:rPr>
              <a:t>5</a:t>
            </a:r>
            <a:r>
              <a:rPr lang="en-US" sz="1400" i="1" dirty="0">
                <a:solidFill>
                  <a:schemeClr val="bg1"/>
                </a:solidFill>
              </a:rPr>
              <a:t> (2015) 011018.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E0242D-0F8F-45AC-A51F-49CDBC2CF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42" y="1124427"/>
            <a:ext cx="4550735" cy="24503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585007-96D5-4AD4-BE2D-000AAF654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01" y="3906175"/>
            <a:ext cx="4117096" cy="21617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A06AB3-4137-4034-B379-FF7F89FFE98E}"/>
              </a:ext>
            </a:extLst>
          </p:cNvPr>
          <p:cNvSpPr txBox="1"/>
          <p:nvPr/>
        </p:nvSpPr>
        <p:spPr>
          <a:xfrm>
            <a:off x="5905011" y="714966"/>
            <a:ext cx="5710989" cy="203132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Recent Energy Density Functionals calculations for Ac have highlighted how the trend in the dr2 is not a linear extrapolation from N=126, but rather undergoes a step in the vicinity of N=130.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This behavior coincides with where the calculations suggest an onset of octupole deformation.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62CF03-C5BE-435E-B77C-2BBB21461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2956" y="3223752"/>
            <a:ext cx="3007530" cy="34484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943DB4-D484-416D-89F5-4F09DC7C7074}"/>
              </a:ext>
            </a:extLst>
          </p:cNvPr>
          <p:cNvSpPr txBox="1"/>
          <p:nvPr/>
        </p:nvSpPr>
        <p:spPr>
          <a:xfrm>
            <a:off x="5228053" y="2908485"/>
            <a:ext cx="3682031" cy="313932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Measurements of dr2 between N=126 and 132 are necessary to benchmark this with experimental observation.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Odd-even staggering investigation in the region N=132-140 in polonium would also shed light on the possible correlations between the dr2 behavior and the shapes in this region.</a:t>
            </a:r>
          </a:p>
        </p:txBody>
      </p:sp>
    </p:spTree>
    <p:extLst>
      <p:ext uri="{BB962C8B-B14F-4D97-AF65-F5344CB8AC3E}">
        <p14:creationId xmlns:p14="http://schemas.microsoft.com/office/powerpoint/2010/main" val="1294153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1DE4B1-A690-4D40-A787-39FF2F4E2C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58" b="27101"/>
          <a:stretch/>
        </p:blipFill>
        <p:spPr>
          <a:xfrm>
            <a:off x="4523218" y="-497376"/>
            <a:ext cx="9746512" cy="428189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670820F-214D-4C7C-AC1F-74902ACC5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0DC6B7-19DE-4B79-9CB8-4400D70B3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983183-88FB-45A4-8A7E-768557E56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IS456: challenges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E8090C-528B-4F2C-ABFA-42D6B4D0FF53}"/>
              </a:ext>
            </a:extLst>
          </p:cNvPr>
          <p:cNvSpPr txBox="1"/>
          <p:nvPr/>
        </p:nvSpPr>
        <p:spPr>
          <a:xfrm>
            <a:off x="6985591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2E1FC0-86DF-45A0-A201-57C3B10D444F}"/>
              </a:ext>
            </a:extLst>
          </p:cNvPr>
          <p:cNvSpPr txBox="1"/>
          <p:nvPr/>
        </p:nvSpPr>
        <p:spPr>
          <a:xfrm>
            <a:off x="6624085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68F967-AD95-4BAD-A2D2-0F6400197009}"/>
              </a:ext>
            </a:extLst>
          </p:cNvPr>
          <p:cNvSpPr txBox="1"/>
          <p:nvPr/>
        </p:nvSpPr>
        <p:spPr>
          <a:xfrm>
            <a:off x="6262579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643B9D-F934-4B87-902D-92CB724C6CCD}"/>
              </a:ext>
            </a:extLst>
          </p:cNvPr>
          <p:cNvSpPr txBox="1"/>
          <p:nvPr/>
        </p:nvSpPr>
        <p:spPr>
          <a:xfrm>
            <a:off x="5901073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68F639-F786-4B64-8757-1D281F8D125B}"/>
              </a:ext>
            </a:extLst>
          </p:cNvPr>
          <p:cNvSpPr txBox="1"/>
          <p:nvPr/>
        </p:nvSpPr>
        <p:spPr>
          <a:xfrm>
            <a:off x="5518303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AAAC96-F212-4B59-96BE-D36A280B5450}"/>
              </a:ext>
            </a:extLst>
          </p:cNvPr>
          <p:cNvSpPr txBox="1"/>
          <p:nvPr/>
        </p:nvSpPr>
        <p:spPr>
          <a:xfrm>
            <a:off x="5156797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E38317-77CE-4ABC-9E73-05BB6B5FEC09}"/>
              </a:ext>
            </a:extLst>
          </p:cNvPr>
          <p:cNvSpPr txBox="1"/>
          <p:nvPr/>
        </p:nvSpPr>
        <p:spPr>
          <a:xfrm>
            <a:off x="4795291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A638C2-227D-4DC2-951C-6CCAB02330B0}"/>
              </a:ext>
            </a:extLst>
          </p:cNvPr>
          <p:cNvSpPr txBox="1"/>
          <p:nvPr/>
        </p:nvSpPr>
        <p:spPr>
          <a:xfrm>
            <a:off x="7347097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85E42D-4F4A-49DB-B4FC-E74EB5D05CAA}"/>
              </a:ext>
            </a:extLst>
          </p:cNvPr>
          <p:cNvSpPr txBox="1"/>
          <p:nvPr/>
        </p:nvSpPr>
        <p:spPr>
          <a:xfrm>
            <a:off x="9208217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901D3A-CD07-40F2-AFF7-B65B97883D2F}"/>
              </a:ext>
            </a:extLst>
          </p:cNvPr>
          <p:cNvSpPr txBox="1"/>
          <p:nvPr/>
        </p:nvSpPr>
        <p:spPr>
          <a:xfrm>
            <a:off x="9569509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1A51BC-1FBB-4E08-B1B5-0E514E25EBCD}"/>
              </a:ext>
            </a:extLst>
          </p:cNvPr>
          <p:cNvSpPr txBox="1"/>
          <p:nvPr/>
        </p:nvSpPr>
        <p:spPr>
          <a:xfrm>
            <a:off x="9930801" y="1953213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B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DC8D9FA-375D-424A-99A7-0A20CE147819}"/>
              </a:ext>
            </a:extLst>
          </p:cNvPr>
          <p:cNvSpPr/>
          <p:nvPr/>
        </p:nvSpPr>
        <p:spPr>
          <a:xfrm>
            <a:off x="7251407" y="1807535"/>
            <a:ext cx="756000" cy="396000"/>
          </a:xfrm>
          <a:prstGeom prst="rect">
            <a:avLst/>
          </a:prstGeom>
          <a:noFill/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2D6302-5895-44D7-9F6E-3F3D92F82870}"/>
              </a:ext>
            </a:extLst>
          </p:cNvPr>
          <p:cNvSpPr/>
          <p:nvPr/>
        </p:nvSpPr>
        <p:spPr>
          <a:xfrm>
            <a:off x="10177901" y="1807535"/>
            <a:ext cx="756000" cy="396000"/>
          </a:xfrm>
          <a:prstGeom prst="rect">
            <a:avLst/>
          </a:prstGeom>
          <a:noFill/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0E29AAB-8F46-4196-B2F0-F1DBA9B52514}"/>
              </a:ext>
            </a:extLst>
          </p:cNvPr>
          <p:cNvSpPr/>
          <p:nvPr/>
        </p:nvSpPr>
        <p:spPr>
          <a:xfrm>
            <a:off x="6146652" y="705293"/>
            <a:ext cx="756000" cy="3960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57E2793-15B2-45EF-BCFE-CA86216188C1}"/>
              </a:ext>
            </a:extLst>
          </p:cNvPr>
          <p:cNvSpPr/>
          <p:nvPr/>
        </p:nvSpPr>
        <p:spPr>
          <a:xfrm>
            <a:off x="9079321" y="718887"/>
            <a:ext cx="756000" cy="3960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0AA8893-74B9-4FD1-B5FA-1A837ED83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636578"/>
              </p:ext>
            </p:extLst>
          </p:nvPr>
        </p:nvGraphicFramePr>
        <p:xfrm>
          <a:off x="3835996" y="3793023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888447581"/>
                    </a:ext>
                  </a:extLst>
                </a:gridCol>
                <a:gridCol w="1364506">
                  <a:extLst>
                    <a:ext uri="{9D8B030D-6E8A-4147-A177-3AD203B41FA5}">
                      <a16:colId xmlns:a16="http://schemas.microsoft.com/office/drawing/2014/main" val="1424984872"/>
                    </a:ext>
                  </a:extLst>
                </a:gridCol>
                <a:gridCol w="1886694">
                  <a:extLst>
                    <a:ext uri="{9D8B030D-6E8A-4147-A177-3AD203B41FA5}">
                      <a16:colId xmlns:a16="http://schemas.microsoft.com/office/drawing/2014/main" val="3986204243"/>
                    </a:ext>
                  </a:extLst>
                </a:gridCol>
                <a:gridCol w="1409399">
                  <a:extLst>
                    <a:ext uri="{9D8B030D-6E8A-4147-A177-3AD203B41FA5}">
                      <a16:colId xmlns:a16="http://schemas.microsoft.com/office/drawing/2014/main" val="1751504788"/>
                    </a:ext>
                  </a:extLst>
                </a:gridCol>
                <a:gridCol w="1841801">
                  <a:extLst>
                    <a:ext uri="{9D8B030D-6E8A-4147-A177-3AD203B41FA5}">
                      <a16:colId xmlns:a16="http://schemas.microsoft.com/office/drawing/2014/main" val="247179728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i="1" noProof="0" dirty="0"/>
                        <a:t>A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Polonium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Francium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07936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B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baseline="-25000" noProof="0" dirty="0">
                          <a:solidFill>
                            <a:schemeClr val="bg1"/>
                          </a:solidFill>
                        </a:rPr>
                        <a:t>1/2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Yield* [ions/</a:t>
                      </a:r>
                      <a:r>
                        <a:rPr lang="el-GR" noProof="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C]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baseline="-25000" noProof="0" dirty="0">
                          <a:solidFill>
                            <a:schemeClr val="bg1"/>
                          </a:solidFill>
                        </a:rPr>
                        <a:t>1/2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Yield [ions/</a:t>
                      </a:r>
                      <a:r>
                        <a:rPr lang="el-GR" noProof="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noProof="0" dirty="0">
                          <a:solidFill>
                            <a:schemeClr val="bg1"/>
                          </a:solidFill>
                        </a:rPr>
                        <a:t>C]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584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0" noProof="0" dirty="0"/>
                        <a:t>211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25.2 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 x 10</a:t>
                      </a:r>
                      <a:r>
                        <a:rPr lang="en-US" baseline="30000" noProof="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3 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10</a:t>
                      </a:r>
                      <a:r>
                        <a:rPr lang="en-US" baseline="30000" noProof="0" dirty="0"/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6632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0" noProof="0" dirty="0"/>
                        <a:t>212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45.1 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2 x 10</a:t>
                      </a:r>
                      <a:r>
                        <a:rPr lang="en-US" baseline="30000" noProof="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20 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10</a:t>
                      </a:r>
                      <a:r>
                        <a:rPr lang="en-US" baseline="30000" noProof="0" dirty="0"/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2925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10.3 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3 x 10</a:t>
                      </a:r>
                      <a:r>
                        <a:rPr lang="en-US" baseline="30000" noProof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20 </a:t>
                      </a:r>
                      <a:r>
                        <a:rPr lang="en-US" noProof="0" dirty="0" err="1"/>
                        <a:t>ms</a:t>
                      </a:r>
                      <a:r>
                        <a:rPr lang="en-US" noProof="0" dirty="0"/>
                        <a:t>**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10</a:t>
                      </a:r>
                      <a:r>
                        <a:rPr lang="en-US" baseline="30000" noProof="0" dirty="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2880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1 x 10</a:t>
                      </a:r>
                      <a:r>
                        <a:rPr lang="en-US" baseline="30000" noProof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27.4 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10</a:t>
                      </a:r>
                      <a:r>
                        <a:rPr lang="en-US" baseline="30000" noProof="0" dirty="0"/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679231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3309E4ED-2F0B-44E1-8198-970A85FE4244}"/>
              </a:ext>
            </a:extLst>
          </p:cNvPr>
          <p:cNvSpPr txBox="1"/>
          <p:nvPr/>
        </p:nvSpPr>
        <p:spPr>
          <a:xfrm>
            <a:off x="228004" y="3793951"/>
            <a:ext cx="3451508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* Yields estimated based on ABRABLA calculations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/>
              <a:t>** Constant in-target feeding by </a:t>
            </a:r>
            <a:r>
              <a:rPr lang="en-US" baseline="30000" dirty="0"/>
              <a:t>223</a:t>
            </a:r>
            <a:r>
              <a:rPr lang="en-US" dirty="0"/>
              <a:t>Ac with T</a:t>
            </a:r>
            <a:r>
              <a:rPr lang="en-US" baseline="-25000" dirty="0"/>
              <a:t>1/2</a:t>
            </a:r>
            <a:r>
              <a:rPr lang="en-US" dirty="0"/>
              <a:t> = 2 min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064FA1-A0D6-4827-AE48-C40FD49914BD}"/>
              </a:ext>
            </a:extLst>
          </p:cNvPr>
          <p:cNvSpPr txBox="1"/>
          <p:nvPr/>
        </p:nvSpPr>
        <p:spPr>
          <a:xfrm>
            <a:off x="564774" y="1653985"/>
            <a:ext cx="3571709" cy="4616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Isobaric contamination!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72CF2A9-5527-4E61-A08C-AFF05A4D5D98}"/>
              </a:ext>
            </a:extLst>
          </p:cNvPr>
          <p:cNvCxnSpPr>
            <a:cxnSpLocks/>
          </p:cNvCxnSpPr>
          <p:nvPr/>
        </p:nvCxnSpPr>
        <p:spPr>
          <a:xfrm flipH="1">
            <a:off x="9365942" y="319596"/>
            <a:ext cx="511911" cy="52034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9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5" grpId="0" animBg="1"/>
    </p:bldLst>
  </p:timing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2622CDF-8AD9-4622-8569-41E38CB4C3E0}" vid="{A8D695C3-28A4-49F7-B615-A6CD50C9C365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2622CDF-8AD9-4622-8569-41E38CB4C3E0}" vid="{59BE73E2-57AB-4231-8D08-898CBA49D222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 - IOG</Template>
  <TotalTime>0</TotalTime>
  <Words>2962</Words>
  <Application>Microsoft Office PowerPoint</Application>
  <PresentationFormat>Widescreen</PresentationFormat>
  <Paragraphs>447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Courier New</vt:lpstr>
      <vt:lpstr>Times New Roman</vt:lpstr>
      <vt:lpstr>Wingdings</vt:lpstr>
      <vt:lpstr>KU Leuven</vt:lpstr>
      <vt:lpstr>KU Leuven Sedes</vt:lpstr>
      <vt:lpstr>Acrobat Document</vt:lpstr>
      <vt:lpstr>IS456 Study of polonium isotopes ground-state properties by simultaneous atomic &amp; nuclear spectroscopy</vt:lpstr>
      <vt:lpstr>IS456: 22.5 shifts remaining</vt:lpstr>
      <vt:lpstr>IS456: in-source laser spectroscopy</vt:lpstr>
      <vt:lpstr>IS456: Timeline</vt:lpstr>
      <vt:lpstr>IS456: Shape coexistence near 186Pb</vt:lpstr>
      <vt:lpstr>IS456: Kink at N=126</vt:lpstr>
      <vt:lpstr>IS456: furthering the study around N=126</vt:lpstr>
      <vt:lpstr>IS456: Beyond N=126</vt:lpstr>
      <vt:lpstr>IS456: challenges</vt:lpstr>
      <vt:lpstr>IS456: Solutions</vt:lpstr>
      <vt:lpstr>IS456: challenges</vt:lpstr>
      <vt:lpstr>IS456: Solutions</vt:lpstr>
      <vt:lpstr>IS456: Solutions</vt:lpstr>
      <vt:lpstr>IS456: Shifts breakdown</vt:lpstr>
      <vt:lpstr>Extra slides</vt:lpstr>
      <vt:lpstr>IS456: Collaboration</vt:lpstr>
      <vt:lpstr>IS456: scientific output</vt:lpstr>
      <vt:lpstr>IS456: Timeline</vt:lpstr>
      <vt:lpstr>IS456: Timeline</vt:lpstr>
      <vt:lpstr>IS456: Timeline</vt:lpstr>
      <vt:lpstr>IS456: Timeline</vt:lpstr>
      <vt:lpstr>IS456: decay spectroscopy results</vt:lpstr>
      <vt:lpstr>IS456: Shape coexistence near 186Pb</vt:lpstr>
      <vt:lpstr>IS456: odd-even staggering</vt:lpstr>
      <vt:lpstr>IS456: Publications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2019-10-25T15:46:46Z</dcterms:created>
  <dcterms:modified xsi:type="dcterms:W3CDTF">2019-11-05T10:54:17Z</dcterms:modified>
</cp:coreProperties>
</file>