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71" r:id="rId4"/>
    <p:sldId id="272" r:id="rId5"/>
    <p:sldId id="276" r:id="rId6"/>
    <p:sldId id="281" r:id="rId7"/>
    <p:sldId id="261" r:id="rId8"/>
    <p:sldId id="282" r:id="rId9"/>
    <p:sldId id="263" r:id="rId10"/>
    <p:sldId id="277" r:id="rId11"/>
    <p:sldId id="275" r:id="rId12"/>
    <p:sldId id="265" r:id="rId13"/>
    <p:sldId id="280" r:id="rId14"/>
    <p:sldId id="266" r:id="rId15"/>
    <p:sldId id="279" r:id="rId16"/>
    <p:sldId id="268" r:id="rId17"/>
    <p:sldId id="284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858" y="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DC6852-25A0-4990-A211-943B478E3183}" type="datetimeFigureOut">
              <a:rPr lang="en-US" smtClean="0"/>
              <a:pPr/>
              <a:t>11/28/2019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A52693-6776-4E64-9B36-8540E2B2E799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A52693-6776-4E64-9B36-8540E2B2E79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A52693-6776-4E64-9B36-8540E2B2E79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00B0F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 smtClean="0"/>
              <a:t>Fare clic per modificare lo stile del sottotitolo dello schema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732240" y="6237312"/>
            <a:ext cx="2133600" cy="365125"/>
          </a:xfrm>
        </p:spPr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63688" y="404664"/>
            <a:ext cx="5544616" cy="936104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4997152"/>
          </a:xfrm>
        </p:spPr>
        <p:txBody>
          <a:bodyPr/>
          <a:lstStyle>
            <a:lvl1pPr>
              <a:defRPr sz="2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40000"/>
                    <a:lumOff val="60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20000"/>
                    <a:lumOff val="80000"/>
                  </a:schemeClr>
                </a:solidFill>
              </a:defRPr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732240" y="6237312"/>
            <a:ext cx="2133600" cy="365125"/>
          </a:xfrm>
        </p:spPr>
        <p:txBody>
          <a:bodyPr/>
          <a:lstStyle>
            <a:lvl1pPr>
              <a:defRPr sz="1600" b="1">
                <a:solidFill>
                  <a:srgbClr val="FF3399"/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tif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f"/><Relationship Id="rId5" Type="http://schemas.openxmlformats.org/officeDocument/2006/relationships/image" Target="../media/image5.tiff"/><Relationship Id="rId4" Type="http://schemas.openxmlformats.org/officeDocument/2006/relationships/image" Target="../media/image4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 smtClean="0">
                <a:solidFill>
                  <a:schemeClr val="bg1"/>
                </a:solidFill>
              </a:rPr>
              <a:t>Cosmic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Rays</a:t>
            </a:r>
            <a:r>
              <a:rPr lang="it-IT" dirty="0" smtClean="0">
                <a:solidFill>
                  <a:schemeClr val="bg1"/>
                </a:solidFill>
              </a:rPr>
              <a:t> </a:t>
            </a:r>
            <a:r>
              <a:rPr lang="it-IT" dirty="0" err="1" smtClean="0">
                <a:solidFill>
                  <a:schemeClr val="bg1"/>
                </a:solidFill>
              </a:rPr>
              <a:t>Activities</a:t>
            </a:r>
            <a:r>
              <a:rPr lang="it-IT" dirty="0" smtClean="0">
                <a:solidFill>
                  <a:schemeClr val="bg1"/>
                </a:solidFill>
              </a:rPr>
              <a:t> @ Centro Fermi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>
          <a:xfrm>
            <a:off x="971600" y="3886200"/>
            <a:ext cx="7488832" cy="1752600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rgbClr val="FF3399"/>
                </a:solidFill>
              </a:rPr>
              <a:t>Marina </a:t>
            </a:r>
            <a:r>
              <a:rPr lang="it-IT" dirty="0" err="1" smtClean="0">
                <a:solidFill>
                  <a:srgbClr val="FF3399"/>
                </a:solidFill>
              </a:rPr>
              <a:t>Trimarchi</a:t>
            </a:r>
            <a:endParaRPr lang="it-IT" dirty="0" smtClean="0">
              <a:solidFill>
                <a:srgbClr val="FF3399"/>
              </a:solidFill>
            </a:endParaRPr>
          </a:p>
          <a:p>
            <a:r>
              <a:rPr lang="it-IT" sz="19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Museo Storico della Fisica e Centro studi e Ricerche “</a:t>
            </a:r>
            <a:r>
              <a:rPr lang="it-IT" sz="19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E.Fermi</a:t>
            </a:r>
            <a:r>
              <a:rPr lang="it-IT" sz="19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” – Roma</a:t>
            </a:r>
          </a:p>
          <a:p>
            <a:r>
              <a:rPr lang="it-IT" sz="19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Dipartimento MIFT – Università degli Studi di Messina</a:t>
            </a:r>
          </a:p>
          <a:p>
            <a:r>
              <a:rPr lang="it-IT" sz="19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INFN – Sez. Catania</a:t>
            </a:r>
            <a:endParaRPr lang="en-US" sz="19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dirty="0" err="1" smtClean="0">
                <a:solidFill>
                  <a:schemeClr val="bg1"/>
                </a:solidFill>
              </a:rPr>
              <a:t>Outline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844824"/>
            <a:ext cx="8568952" cy="4032448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The </a:t>
            </a: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Cosmic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Box Contest</a:t>
            </a:r>
          </a:p>
          <a:p>
            <a:pPr>
              <a:spcAft>
                <a:spcPts val="2400"/>
              </a:spcAft>
            </a:pP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The </a:t>
            </a: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PolarquEEEst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project </a:t>
            </a: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of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Centro Fermi</a:t>
            </a:r>
          </a:p>
          <a:p>
            <a:pPr>
              <a:spcAft>
                <a:spcPts val="2400"/>
              </a:spcAft>
            </a:pPr>
            <a:r>
              <a:rPr lang="it-IT" sz="3200" dirty="0" smtClean="0">
                <a:solidFill>
                  <a:srgbClr val="FF3399"/>
                </a:solidFill>
              </a:rPr>
              <a:t>Opening </a:t>
            </a:r>
            <a:r>
              <a:rPr lang="it-IT" sz="3200" dirty="0" err="1" smtClean="0">
                <a:solidFill>
                  <a:srgbClr val="FF3399"/>
                </a:solidFill>
              </a:rPr>
              <a:t>of</a:t>
            </a:r>
            <a:r>
              <a:rPr lang="it-IT" sz="3200" dirty="0" smtClean="0">
                <a:solidFill>
                  <a:srgbClr val="FF3399"/>
                </a:solidFill>
              </a:rPr>
              <a:t> the Museo Fermi in </a:t>
            </a:r>
            <a:r>
              <a:rPr lang="it-IT" sz="3200" dirty="0" err="1" smtClean="0">
                <a:solidFill>
                  <a:srgbClr val="FF3399"/>
                </a:solidFill>
              </a:rPr>
              <a:t>Rome</a:t>
            </a:r>
            <a:endParaRPr lang="it-IT" sz="3200" dirty="0" smtClean="0">
              <a:solidFill>
                <a:srgbClr val="FF3399"/>
              </a:solidFill>
            </a:endParaRPr>
          </a:p>
          <a:p>
            <a:pPr>
              <a:spcAft>
                <a:spcPts val="2400"/>
              </a:spcAft>
            </a:pP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EEE@International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Cosmic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Day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2019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10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smtClean="0">
                <a:solidFill>
                  <a:schemeClr val="bg1"/>
                </a:solidFill>
              </a:rPr>
              <a:t>Opening </a:t>
            </a:r>
            <a:r>
              <a:rPr lang="it-IT" sz="3600" dirty="0" err="1" smtClean="0">
                <a:solidFill>
                  <a:schemeClr val="bg1"/>
                </a:solidFill>
              </a:rPr>
              <a:t>of</a:t>
            </a:r>
            <a:r>
              <a:rPr lang="it-IT" sz="3600" dirty="0" smtClean="0">
                <a:solidFill>
                  <a:schemeClr val="bg1"/>
                </a:solidFill>
              </a:rPr>
              <a:t> the </a:t>
            </a:r>
            <a:br>
              <a:rPr lang="it-IT" sz="3600" dirty="0" smtClean="0">
                <a:solidFill>
                  <a:schemeClr val="bg1"/>
                </a:solidFill>
              </a:rPr>
            </a:br>
            <a:r>
              <a:rPr lang="it-IT" sz="3600" dirty="0" smtClean="0">
                <a:solidFill>
                  <a:schemeClr val="bg1"/>
                </a:solidFill>
              </a:rPr>
              <a:t>Museo Fermi in </a:t>
            </a:r>
            <a:r>
              <a:rPr lang="it-IT" sz="3600" dirty="0" err="1" smtClean="0">
                <a:solidFill>
                  <a:schemeClr val="bg1"/>
                </a:solidFill>
              </a:rPr>
              <a:t>Rome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" name="Segnaposto contenuto 2"/>
          <p:cNvSpPr>
            <a:spLocks noGrp="1"/>
          </p:cNvSpPr>
          <p:nvPr>
            <p:ph idx="1"/>
          </p:nvPr>
        </p:nvSpPr>
        <p:spPr>
          <a:xfrm>
            <a:off x="3923928" y="1628800"/>
            <a:ext cx="2736304" cy="2160240"/>
          </a:xfrm>
        </p:spPr>
        <p:txBody>
          <a:bodyPr>
            <a:normAutofit/>
          </a:bodyPr>
          <a:lstStyle/>
          <a:p>
            <a:pPr marL="0" indent="4763" algn="just">
              <a:buNone/>
            </a:pPr>
            <a:r>
              <a:rPr lang="it-IT" sz="2000" b="1" dirty="0" err="1" smtClean="0">
                <a:solidFill>
                  <a:schemeClr val="bg1"/>
                </a:solidFill>
              </a:rPr>
              <a:t>Historical</a:t>
            </a:r>
            <a:r>
              <a:rPr lang="it-IT" sz="2000" b="1" dirty="0" smtClean="0">
                <a:solidFill>
                  <a:schemeClr val="bg1"/>
                </a:solidFill>
              </a:rPr>
              <a:t> building </a:t>
            </a:r>
            <a:r>
              <a:rPr lang="it-IT" sz="2000" b="1" dirty="0" err="1" smtClean="0">
                <a:solidFill>
                  <a:schemeClr val="bg1"/>
                </a:solidFill>
              </a:rPr>
              <a:t>of</a:t>
            </a:r>
            <a:r>
              <a:rPr lang="it-IT" sz="2000" b="1" dirty="0" smtClean="0">
                <a:solidFill>
                  <a:schemeClr val="bg1"/>
                </a:solidFill>
              </a:rPr>
              <a:t> Via </a:t>
            </a:r>
            <a:r>
              <a:rPr lang="it-IT" sz="2000" b="1" dirty="0" err="1" smtClean="0">
                <a:solidFill>
                  <a:schemeClr val="bg1"/>
                </a:solidFill>
              </a:rPr>
              <a:t>Panisperna</a:t>
            </a:r>
            <a:r>
              <a:rPr lang="it-IT" sz="2000" b="1" dirty="0" smtClean="0">
                <a:solidFill>
                  <a:schemeClr val="bg1"/>
                </a:solidFill>
              </a:rPr>
              <a:t>, the “</a:t>
            </a:r>
            <a:r>
              <a:rPr lang="it-IT" sz="2000" b="1" dirty="0" err="1" smtClean="0">
                <a:solidFill>
                  <a:schemeClr val="bg1"/>
                </a:solidFill>
              </a:rPr>
              <a:t>Royal</a:t>
            </a:r>
            <a:r>
              <a:rPr lang="it-IT" sz="2000" b="1" dirty="0" smtClean="0">
                <a:solidFill>
                  <a:schemeClr val="bg1"/>
                </a:solidFill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</a:rPr>
              <a:t>Physics</a:t>
            </a:r>
            <a:r>
              <a:rPr lang="it-IT" sz="2000" b="1" dirty="0" smtClean="0">
                <a:solidFill>
                  <a:schemeClr val="bg1"/>
                </a:solidFill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</a:rPr>
              <a:t>Institute</a:t>
            </a:r>
            <a:r>
              <a:rPr lang="it-IT" sz="2000" b="1" dirty="0" smtClean="0">
                <a:solidFill>
                  <a:schemeClr val="bg1"/>
                </a:solidFill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</a:rPr>
              <a:t>of</a:t>
            </a:r>
            <a:r>
              <a:rPr lang="it-IT" sz="2000" b="1" dirty="0" smtClean="0">
                <a:solidFill>
                  <a:schemeClr val="bg1"/>
                </a:solidFill>
              </a:rPr>
              <a:t> the </a:t>
            </a:r>
            <a:r>
              <a:rPr lang="it-IT" sz="2000" b="1" dirty="0" err="1" smtClean="0">
                <a:solidFill>
                  <a:schemeClr val="bg1"/>
                </a:solidFill>
              </a:rPr>
              <a:t>Rome</a:t>
            </a:r>
            <a:r>
              <a:rPr lang="it-IT" sz="2000" b="1" dirty="0" smtClean="0">
                <a:solidFill>
                  <a:schemeClr val="bg1"/>
                </a:solidFill>
              </a:rPr>
              <a:t> </a:t>
            </a:r>
            <a:r>
              <a:rPr lang="it-IT" sz="2000" b="1" dirty="0" err="1" smtClean="0">
                <a:solidFill>
                  <a:schemeClr val="bg1"/>
                </a:solidFill>
              </a:rPr>
              <a:t>University</a:t>
            </a:r>
            <a:r>
              <a:rPr lang="it-IT" sz="2000" b="1" dirty="0" smtClean="0">
                <a:solidFill>
                  <a:schemeClr val="bg1"/>
                </a:solidFill>
              </a:rPr>
              <a:t>” </a:t>
            </a:r>
            <a:r>
              <a:rPr lang="it-IT" sz="2000" b="1" dirty="0" err="1" smtClean="0">
                <a:solidFill>
                  <a:schemeClr val="bg1"/>
                </a:solidFill>
              </a:rPr>
              <a:t>from</a:t>
            </a:r>
            <a:r>
              <a:rPr lang="it-IT" sz="2000" b="1" dirty="0" smtClean="0">
                <a:solidFill>
                  <a:schemeClr val="bg1"/>
                </a:solidFill>
              </a:rPr>
              <a:t> 1881 </a:t>
            </a:r>
            <a:r>
              <a:rPr lang="it-IT" sz="2000" b="1" dirty="0" err="1" smtClean="0">
                <a:solidFill>
                  <a:schemeClr val="bg1"/>
                </a:solidFill>
              </a:rPr>
              <a:t>to</a:t>
            </a:r>
            <a:r>
              <a:rPr lang="it-IT" sz="2000" b="1" dirty="0" smtClean="0">
                <a:solidFill>
                  <a:schemeClr val="bg1"/>
                </a:solidFill>
              </a:rPr>
              <a:t> 1936.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14" name="Immagine 13" descr="ProgrammaGiornata_28ottobreFina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3" y="1442208"/>
            <a:ext cx="3693535" cy="5227152"/>
          </a:xfrm>
          <a:prstGeom prst="rect">
            <a:avLst/>
          </a:prstGeom>
        </p:spPr>
      </p:pic>
      <p:pic>
        <p:nvPicPr>
          <p:cNvPr id="15" name="Picture 2" descr="SCALINATA 28 OTT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717032"/>
            <a:ext cx="4716016" cy="2823715"/>
          </a:xfrm>
          <a:prstGeom prst="rect">
            <a:avLst/>
          </a:prstGeom>
          <a:noFill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412776"/>
            <a:ext cx="2014229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ttangolo 16"/>
          <p:cNvSpPr/>
          <p:nvPr/>
        </p:nvSpPr>
        <p:spPr>
          <a:xfrm>
            <a:off x="3923928" y="1484784"/>
            <a:ext cx="2664296" cy="187220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11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smtClean="0">
                <a:solidFill>
                  <a:schemeClr val="bg1"/>
                </a:solidFill>
              </a:rPr>
              <a:t>Opening </a:t>
            </a:r>
            <a:r>
              <a:rPr lang="it-IT" sz="3600" dirty="0" err="1" smtClean="0">
                <a:solidFill>
                  <a:schemeClr val="bg1"/>
                </a:solidFill>
              </a:rPr>
              <a:t>of</a:t>
            </a:r>
            <a:r>
              <a:rPr lang="it-IT" sz="3600" dirty="0" smtClean="0">
                <a:solidFill>
                  <a:schemeClr val="bg1"/>
                </a:solidFill>
              </a:rPr>
              <a:t> the </a:t>
            </a:r>
            <a:br>
              <a:rPr lang="it-IT" sz="3600" dirty="0" smtClean="0">
                <a:solidFill>
                  <a:schemeClr val="bg1"/>
                </a:solidFill>
              </a:rPr>
            </a:br>
            <a:r>
              <a:rPr lang="it-IT" sz="3600" dirty="0" smtClean="0">
                <a:solidFill>
                  <a:schemeClr val="bg1"/>
                </a:solidFill>
              </a:rPr>
              <a:t>Museo Fermi in </a:t>
            </a:r>
            <a:r>
              <a:rPr lang="it-IT" sz="3600" dirty="0" err="1" smtClean="0">
                <a:solidFill>
                  <a:schemeClr val="bg1"/>
                </a:solidFill>
              </a:rPr>
              <a:t>Rome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5" name="Picture 2" descr="C:\Users\Marina\Downloads\DSCF524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844824"/>
            <a:ext cx="4968552" cy="4018682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844824"/>
            <a:ext cx="3923928" cy="4070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7" name="Segnaposto contenuto 2"/>
          <p:cNvSpPr>
            <a:spLocks noGrp="1"/>
          </p:cNvSpPr>
          <p:nvPr>
            <p:ph idx="1"/>
          </p:nvPr>
        </p:nvSpPr>
        <p:spPr>
          <a:xfrm>
            <a:off x="827584" y="6021288"/>
            <a:ext cx="7488832" cy="576064"/>
          </a:xfrm>
        </p:spPr>
        <p:txBody>
          <a:bodyPr>
            <a:noAutofit/>
          </a:bodyPr>
          <a:lstStyle/>
          <a:p>
            <a:pPr marL="0" indent="4763" algn="ctr">
              <a:buNone/>
            </a:pPr>
            <a:r>
              <a:rPr lang="it-IT" sz="2800" b="1" dirty="0" err="1" smtClean="0">
                <a:solidFill>
                  <a:srgbClr val="FF3399"/>
                </a:solidFill>
              </a:rPr>
              <a:t>One</a:t>
            </a:r>
            <a:r>
              <a:rPr lang="it-IT" sz="2800" b="1" dirty="0" smtClean="0">
                <a:solidFill>
                  <a:srgbClr val="FF3399"/>
                </a:solidFill>
              </a:rPr>
              <a:t> </a:t>
            </a:r>
            <a:r>
              <a:rPr lang="it-IT" sz="2800" b="1" dirty="0" err="1" smtClean="0">
                <a:solidFill>
                  <a:srgbClr val="FF3399"/>
                </a:solidFill>
              </a:rPr>
              <a:t>of</a:t>
            </a:r>
            <a:r>
              <a:rPr lang="it-IT" sz="2800" b="1" dirty="0" smtClean="0">
                <a:solidFill>
                  <a:srgbClr val="FF3399"/>
                </a:solidFill>
              </a:rPr>
              <a:t> the </a:t>
            </a:r>
            <a:r>
              <a:rPr lang="it-IT" sz="2800" b="1" dirty="0" err="1" smtClean="0">
                <a:solidFill>
                  <a:srgbClr val="FF3399"/>
                </a:solidFill>
              </a:rPr>
              <a:t>next</a:t>
            </a:r>
            <a:r>
              <a:rPr lang="it-IT" sz="2800" b="1" dirty="0" smtClean="0">
                <a:solidFill>
                  <a:srgbClr val="FF3399"/>
                </a:solidFill>
              </a:rPr>
              <a:t> </a:t>
            </a:r>
            <a:r>
              <a:rPr lang="it-IT" sz="2800" b="1" dirty="0" smtClean="0">
                <a:solidFill>
                  <a:srgbClr val="FF3399"/>
                </a:solidFill>
              </a:rPr>
              <a:t>IPPOG </a:t>
            </a:r>
            <a:r>
              <a:rPr lang="it-IT" sz="2800" b="1" dirty="0" err="1" smtClean="0">
                <a:solidFill>
                  <a:srgbClr val="FF3399"/>
                </a:solidFill>
              </a:rPr>
              <a:t>Meetings</a:t>
            </a:r>
            <a:r>
              <a:rPr lang="it-IT" sz="2800" b="1" dirty="0" smtClean="0">
                <a:solidFill>
                  <a:srgbClr val="FF3399"/>
                </a:solidFill>
              </a:rPr>
              <a:t> </a:t>
            </a:r>
            <a:r>
              <a:rPr lang="it-IT" sz="2800" b="1" dirty="0" smtClean="0">
                <a:solidFill>
                  <a:srgbClr val="FF3399"/>
                </a:solidFill>
              </a:rPr>
              <a:t>in </a:t>
            </a:r>
            <a:r>
              <a:rPr lang="it-IT" sz="2800" b="1" dirty="0" err="1" smtClean="0">
                <a:solidFill>
                  <a:srgbClr val="FF3399"/>
                </a:solidFill>
              </a:rPr>
              <a:t>Rome</a:t>
            </a:r>
            <a:r>
              <a:rPr lang="it-IT" sz="2800" b="1" dirty="0" smtClean="0">
                <a:solidFill>
                  <a:srgbClr val="FF3399"/>
                </a:solidFill>
              </a:rPr>
              <a:t>?</a:t>
            </a:r>
            <a:endParaRPr lang="en-US" sz="2800" b="1" dirty="0">
              <a:solidFill>
                <a:srgbClr val="FF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dirty="0" err="1" smtClean="0">
                <a:solidFill>
                  <a:schemeClr val="bg1"/>
                </a:solidFill>
              </a:rPr>
              <a:t>Outline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844824"/>
            <a:ext cx="8568952" cy="4032448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it-IT" sz="3200" dirty="0" smtClean="0">
                <a:solidFill>
                  <a:schemeClr val="bg1"/>
                </a:solidFill>
              </a:rPr>
              <a:t>The </a:t>
            </a:r>
            <a:r>
              <a:rPr lang="it-IT" sz="3200" dirty="0" err="1" smtClean="0">
                <a:solidFill>
                  <a:schemeClr val="bg1"/>
                </a:solidFill>
              </a:rPr>
              <a:t>Cosmic</a:t>
            </a:r>
            <a:r>
              <a:rPr lang="it-IT" sz="3200" dirty="0" smtClean="0">
                <a:solidFill>
                  <a:schemeClr val="bg1"/>
                </a:solidFill>
              </a:rPr>
              <a:t> Box Contest</a:t>
            </a:r>
          </a:p>
          <a:p>
            <a:pPr>
              <a:spcAft>
                <a:spcPts val="2400"/>
              </a:spcAft>
            </a:pPr>
            <a:r>
              <a:rPr lang="it-IT" sz="3200" dirty="0" smtClean="0">
                <a:solidFill>
                  <a:schemeClr val="bg1"/>
                </a:solidFill>
              </a:rPr>
              <a:t>The Social </a:t>
            </a:r>
            <a:r>
              <a:rPr lang="it-IT" sz="3200" dirty="0" err="1" smtClean="0">
                <a:solidFill>
                  <a:schemeClr val="bg1"/>
                </a:solidFill>
              </a:rPr>
              <a:t>Adventure</a:t>
            </a:r>
            <a:r>
              <a:rPr lang="it-IT" sz="3200" dirty="0" smtClean="0">
                <a:solidFill>
                  <a:schemeClr val="bg1"/>
                </a:solidFill>
              </a:rPr>
              <a:t>: &lt;&lt;</a:t>
            </a:r>
            <a:r>
              <a:rPr lang="it-IT" sz="3200" dirty="0" err="1" smtClean="0">
                <a:solidFill>
                  <a:schemeClr val="bg1"/>
                </a:solidFill>
              </a:rPr>
              <a:t>EEE@NyAlesund</a:t>
            </a:r>
            <a:r>
              <a:rPr lang="it-IT" sz="3200" dirty="0" smtClean="0">
                <a:solidFill>
                  <a:schemeClr val="bg1"/>
                </a:solidFill>
              </a:rPr>
              <a:t>&gt;&gt;</a:t>
            </a:r>
          </a:p>
          <a:p>
            <a:pPr>
              <a:spcAft>
                <a:spcPts val="2400"/>
              </a:spcAft>
            </a:pPr>
            <a:r>
              <a:rPr lang="it-IT" sz="3200" dirty="0" smtClean="0">
                <a:solidFill>
                  <a:schemeClr val="bg1"/>
                </a:solidFill>
              </a:rPr>
              <a:t>Opening </a:t>
            </a:r>
            <a:r>
              <a:rPr lang="it-IT" sz="3200" dirty="0" err="1" smtClean="0">
                <a:solidFill>
                  <a:schemeClr val="bg1"/>
                </a:solidFill>
              </a:rPr>
              <a:t>of</a:t>
            </a:r>
            <a:r>
              <a:rPr lang="it-IT" sz="3200" dirty="0" smtClean="0">
                <a:solidFill>
                  <a:schemeClr val="bg1"/>
                </a:solidFill>
              </a:rPr>
              <a:t> the Museo Fermi in </a:t>
            </a:r>
            <a:r>
              <a:rPr lang="it-IT" sz="3200" dirty="0" err="1" smtClean="0">
                <a:solidFill>
                  <a:schemeClr val="bg1"/>
                </a:solidFill>
              </a:rPr>
              <a:t>Rome</a:t>
            </a:r>
            <a:endParaRPr lang="it-IT" sz="3200" dirty="0" smtClean="0">
              <a:solidFill>
                <a:schemeClr val="bg1"/>
              </a:solidFill>
            </a:endParaRPr>
          </a:p>
          <a:p>
            <a:pPr>
              <a:spcAft>
                <a:spcPts val="2400"/>
              </a:spcAft>
            </a:pPr>
            <a:r>
              <a:rPr lang="it-IT" sz="3200" dirty="0" err="1" smtClean="0">
                <a:solidFill>
                  <a:srgbClr val="FF3399"/>
                </a:solidFill>
              </a:rPr>
              <a:t>EEE@International</a:t>
            </a:r>
            <a:r>
              <a:rPr lang="it-IT" sz="3200" dirty="0" smtClean="0">
                <a:solidFill>
                  <a:srgbClr val="FF3399"/>
                </a:solidFill>
              </a:rPr>
              <a:t> </a:t>
            </a:r>
            <a:r>
              <a:rPr lang="it-IT" sz="3200" dirty="0" err="1" smtClean="0">
                <a:solidFill>
                  <a:srgbClr val="FF3399"/>
                </a:solidFill>
              </a:rPr>
              <a:t>Cosmic</a:t>
            </a:r>
            <a:r>
              <a:rPr lang="it-IT" sz="3200" dirty="0" smtClean="0">
                <a:solidFill>
                  <a:srgbClr val="FF3399"/>
                </a:solidFill>
              </a:rPr>
              <a:t> </a:t>
            </a:r>
            <a:r>
              <a:rPr lang="it-IT" sz="3200" dirty="0" err="1" smtClean="0">
                <a:solidFill>
                  <a:srgbClr val="FF3399"/>
                </a:solidFill>
              </a:rPr>
              <a:t>Day</a:t>
            </a:r>
            <a:r>
              <a:rPr lang="it-IT" sz="3200" dirty="0" smtClean="0">
                <a:solidFill>
                  <a:srgbClr val="FF3399"/>
                </a:solidFill>
              </a:rPr>
              <a:t> 2019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13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egnaposto contenuto 2"/>
          <p:cNvSpPr>
            <a:spLocks noGrp="1"/>
          </p:cNvSpPr>
          <p:nvPr>
            <p:ph idx="1"/>
          </p:nvPr>
        </p:nvSpPr>
        <p:spPr>
          <a:xfrm>
            <a:off x="6732240" y="2132856"/>
            <a:ext cx="2195736" cy="2448272"/>
          </a:xfrm>
        </p:spPr>
        <p:txBody>
          <a:bodyPr>
            <a:normAutofit fontScale="92500"/>
          </a:bodyPr>
          <a:lstStyle/>
          <a:p>
            <a:r>
              <a:rPr lang="it-IT" b="1" dirty="0" smtClean="0">
                <a:solidFill>
                  <a:srgbClr val="FF3399"/>
                </a:solidFill>
              </a:rPr>
              <a:t>Agenda </a:t>
            </a:r>
            <a:r>
              <a:rPr lang="it-IT" b="1" dirty="0" err="1" smtClean="0">
                <a:solidFill>
                  <a:srgbClr val="FF3399"/>
                </a:solidFill>
              </a:rPr>
              <a:t>of</a:t>
            </a:r>
            <a:r>
              <a:rPr lang="it-IT" b="1" dirty="0" smtClean="0">
                <a:solidFill>
                  <a:srgbClr val="FF3399"/>
                </a:solidFill>
              </a:rPr>
              <a:t> the </a:t>
            </a:r>
            <a:r>
              <a:rPr lang="it-IT" b="1" dirty="0" err="1" smtClean="0">
                <a:solidFill>
                  <a:srgbClr val="FF3399"/>
                </a:solidFill>
              </a:rPr>
              <a:t>event</a:t>
            </a:r>
            <a:endParaRPr lang="it-IT" b="1" dirty="0" smtClean="0">
              <a:solidFill>
                <a:srgbClr val="FF3399"/>
              </a:solidFill>
            </a:endParaRPr>
          </a:p>
          <a:p>
            <a:r>
              <a:rPr lang="it-IT" b="1" dirty="0" err="1" smtClean="0">
                <a:solidFill>
                  <a:srgbClr val="FF3399"/>
                </a:solidFill>
              </a:rPr>
              <a:t>Similar</a:t>
            </a:r>
            <a:r>
              <a:rPr lang="it-IT" b="1" dirty="0" smtClean="0">
                <a:solidFill>
                  <a:srgbClr val="FF3399"/>
                </a:solidFill>
              </a:rPr>
              <a:t> </a:t>
            </a:r>
            <a:r>
              <a:rPr lang="it-IT" b="1" dirty="0" err="1" smtClean="0">
                <a:solidFill>
                  <a:srgbClr val="FF3399"/>
                </a:solidFill>
              </a:rPr>
              <a:t>for</a:t>
            </a:r>
            <a:r>
              <a:rPr lang="it-IT" b="1" dirty="0" smtClean="0">
                <a:solidFill>
                  <a:srgbClr val="FF3399"/>
                </a:solidFill>
              </a:rPr>
              <a:t> </a:t>
            </a:r>
            <a:r>
              <a:rPr lang="it-IT" b="1" dirty="0" err="1" smtClean="0">
                <a:solidFill>
                  <a:srgbClr val="FF3399"/>
                </a:solidFill>
              </a:rPr>
              <a:t>all</a:t>
            </a:r>
            <a:r>
              <a:rPr lang="it-IT" b="1" dirty="0" smtClean="0">
                <a:solidFill>
                  <a:srgbClr val="FF3399"/>
                </a:solidFill>
              </a:rPr>
              <a:t> EEE </a:t>
            </a:r>
            <a:r>
              <a:rPr lang="it-IT" b="1" dirty="0" err="1" smtClean="0">
                <a:solidFill>
                  <a:srgbClr val="FF3399"/>
                </a:solidFill>
              </a:rPr>
              <a:t>schools</a:t>
            </a:r>
            <a:endParaRPr lang="it-IT" b="1" dirty="0" smtClean="0">
              <a:solidFill>
                <a:srgbClr val="FF3399"/>
              </a:solidFill>
            </a:endParaRPr>
          </a:p>
          <a:p>
            <a:r>
              <a:rPr lang="it-IT" b="1" dirty="0" err="1" smtClean="0">
                <a:solidFill>
                  <a:srgbClr val="FF3399"/>
                </a:solidFill>
              </a:rPr>
              <a:t>With</a:t>
            </a:r>
            <a:r>
              <a:rPr lang="it-IT" b="1" dirty="0" smtClean="0">
                <a:solidFill>
                  <a:srgbClr val="FF3399"/>
                </a:solidFill>
              </a:rPr>
              <a:t> a </a:t>
            </a:r>
            <a:r>
              <a:rPr lang="it-IT" b="1" dirty="0" err="1" smtClean="0">
                <a:solidFill>
                  <a:srgbClr val="FF3399"/>
                </a:solidFill>
              </a:rPr>
              <a:t>central</a:t>
            </a:r>
            <a:r>
              <a:rPr lang="it-IT" b="1" dirty="0" smtClean="0">
                <a:solidFill>
                  <a:srgbClr val="FF3399"/>
                </a:solidFill>
              </a:rPr>
              <a:t> common part</a:t>
            </a:r>
            <a:endParaRPr lang="en-US" dirty="0" smtClean="0"/>
          </a:p>
          <a:p>
            <a:endParaRPr lang="it-IT" dirty="0" smtClean="0"/>
          </a:p>
        </p:txBody>
      </p:sp>
      <p:pic>
        <p:nvPicPr>
          <p:cNvPr id="5" name="Immagine 4" descr="Poster Gener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1" y="271021"/>
            <a:ext cx="4464497" cy="6315956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2267744" y="3356992"/>
            <a:ext cx="4608512" cy="792088"/>
          </a:xfrm>
          <a:prstGeom prst="rect">
            <a:avLst/>
          </a:prstGeom>
          <a:noFill/>
          <a:ln w="38100"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8"/>
          <p:cNvSpPr/>
          <p:nvPr/>
        </p:nvSpPr>
        <p:spPr>
          <a:xfrm>
            <a:off x="2267744" y="4941168"/>
            <a:ext cx="2016224" cy="576064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11" name="Segnaposto contenuto 2"/>
          <p:cNvSpPr txBox="1">
            <a:spLocks/>
          </p:cNvSpPr>
          <p:nvPr/>
        </p:nvSpPr>
        <p:spPr>
          <a:xfrm>
            <a:off x="0" y="2348880"/>
            <a:ext cx="2195736" cy="2160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47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Opportunity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Collaboration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between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EEE and INFN - Ocra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experiment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400" dirty="0" err="1" smtClean="0"/>
              <a:t>EEE@ICD</a:t>
            </a:r>
            <a:r>
              <a:rPr lang="it-IT" sz="4400" dirty="0" smtClean="0"/>
              <a:t> 2019</a:t>
            </a:r>
            <a:endParaRPr lang="it-IT" sz="4400" dirty="0"/>
          </a:p>
        </p:txBody>
      </p:sp>
      <p:sp>
        <p:nvSpPr>
          <p:cNvPr id="4" name="Segnaposto contenuto 4"/>
          <p:cNvSpPr txBox="1">
            <a:spLocks noGrp="1"/>
          </p:cNvSpPr>
          <p:nvPr>
            <p:ph idx="1"/>
          </p:nvPr>
        </p:nvSpPr>
        <p:spPr>
          <a:xfrm>
            <a:off x="251520" y="1412776"/>
            <a:ext cx="8568952" cy="52131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it-IT" sz="2800" b="1" dirty="0" smtClean="0">
                <a:solidFill>
                  <a:srgbClr val="FF3399"/>
                </a:solidFill>
              </a:rPr>
              <a:t>39 </a:t>
            </a:r>
            <a:r>
              <a:rPr lang="it-IT" sz="2800" b="1" dirty="0" err="1">
                <a:solidFill>
                  <a:srgbClr val="FF3399"/>
                </a:solidFill>
              </a:rPr>
              <a:t>Italian</a:t>
            </a:r>
            <a:r>
              <a:rPr lang="it-IT" sz="2800" b="1" dirty="0">
                <a:solidFill>
                  <a:srgbClr val="FF3399"/>
                </a:solidFill>
              </a:rPr>
              <a:t> High </a:t>
            </a:r>
            <a:r>
              <a:rPr lang="it-IT" sz="2800" b="1" dirty="0" err="1">
                <a:solidFill>
                  <a:srgbClr val="FF3399"/>
                </a:solidFill>
              </a:rPr>
              <a:t>School</a:t>
            </a:r>
            <a:r>
              <a:rPr lang="it-IT" sz="2800" b="1" dirty="0">
                <a:solidFill>
                  <a:srgbClr val="FF3399"/>
                </a:solidFill>
              </a:rPr>
              <a:t>, </a:t>
            </a:r>
            <a:r>
              <a:rPr lang="it-IT" sz="2800" dirty="0" smtClean="0">
                <a:solidFill>
                  <a:srgbClr val="00B0F0"/>
                </a:solidFill>
              </a:rPr>
              <a:t>14 </a:t>
            </a:r>
            <a:r>
              <a:rPr lang="it-IT" sz="2800" dirty="0" err="1">
                <a:solidFill>
                  <a:srgbClr val="00B0F0"/>
                </a:solidFill>
              </a:rPr>
              <a:t>Local</a:t>
            </a:r>
            <a:r>
              <a:rPr lang="it-IT" sz="2800" dirty="0">
                <a:solidFill>
                  <a:srgbClr val="00B0F0"/>
                </a:solidFill>
              </a:rPr>
              <a:t> </a:t>
            </a:r>
            <a:r>
              <a:rPr lang="it-IT" sz="2800" dirty="0" err="1">
                <a:solidFill>
                  <a:srgbClr val="00B0F0"/>
                </a:solidFill>
              </a:rPr>
              <a:t>Researchers</a:t>
            </a:r>
            <a:r>
              <a:rPr lang="it-IT" sz="2800" dirty="0">
                <a:solidFill>
                  <a:srgbClr val="00B0F0"/>
                </a:solidFill>
              </a:rPr>
              <a:t>, </a:t>
            </a:r>
            <a:r>
              <a:rPr lang="it-IT" sz="2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46 </a:t>
            </a:r>
            <a:r>
              <a:rPr lang="it-IT" sz="2800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teachers</a:t>
            </a:r>
            <a:r>
              <a:rPr lang="it-IT" sz="2800" dirty="0">
                <a:solidFill>
                  <a:srgbClr val="FF3399"/>
                </a:solidFill>
              </a:rPr>
              <a:t> </a:t>
            </a:r>
            <a:r>
              <a:rPr lang="it-IT" sz="2800" dirty="0">
                <a:solidFill>
                  <a:schemeClr val="bg1"/>
                </a:solidFill>
              </a:rPr>
              <a:t>and </a:t>
            </a:r>
            <a:r>
              <a:rPr lang="it-IT" sz="2800" dirty="0" smtClean="0">
                <a:solidFill>
                  <a:schemeClr val="bg1"/>
                </a:solidFill>
              </a:rPr>
              <a:t>430 </a:t>
            </a:r>
            <a:r>
              <a:rPr lang="it-IT" sz="2800" dirty="0" err="1">
                <a:solidFill>
                  <a:schemeClr val="bg1"/>
                </a:solidFill>
              </a:rPr>
              <a:t>students</a:t>
            </a:r>
            <a:r>
              <a:rPr lang="it-IT" sz="2800" dirty="0">
                <a:solidFill>
                  <a:schemeClr val="bg1"/>
                </a:solidFill>
              </a:rPr>
              <a:t>, </a:t>
            </a:r>
            <a:r>
              <a:rPr lang="it-IT" sz="2800" dirty="0" err="1">
                <a:solidFill>
                  <a:srgbClr val="FF3399"/>
                </a:solidFill>
              </a:rPr>
              <a:t>distributed</a:t>
            </a:r>
            <a:r>
              <a:rPr lang="it-IT" sz="2800" dirty="0">
                <a:solidFill>
                  <a:srgbClr val="FF3399"/>
                </a:solidFill>
              </a:rPr>
              <a:t> in </a:t>
            </a:r>
            <a:r>
              <a:rPr lang="it-IT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9 </a:t>
            </a:r>
            <a:r>
              <a:rPr lang="it-IT" sz="28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local</a:t>
            </a:r>
            <a:r>
              <a:rPr lang="it-IT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sz="2800" dirty="0" err="1">
                <a:solidFill>
                  <a:schemeClr val="accent1">
                    <a:lumMod val="40000"/>
                    <a:lumOff val="60000"/>
                  </a:schemeClr>
                </a:solidFill>
              </a:rPr>
              <a:t>sites</a:t>
            </a:r>
            <a:r>
              <a:rPr lang="it-IT" sz="2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Dipartimento di Fisica di Torino 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Dipartimento di Fisica di Bari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Dipartimento di  Fisica di Catania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Liceo Volta, Lodi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Liceo </a:t>
            </a:r>
            <a:r>
              <a:rPr kumimoji="0" lang="it-IT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Chiabrera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Martini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Savona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Liceo </a:t>
            </a:r>
            <a:r>
              <a:rPr kumimoji="0" lang="it-IT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Banzi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Bazoli</a:t>
            </a: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Lecce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it-IT" dirty="0" smtClean="0">
                <a:solidFill>
                  <a:schemeClr val="bg1"/>
                </a:solidFill>
              </a:rPr>
              <a:t>Liceo </a:t>
            </a:r>
            <a:r>
              <a:rPr lang="it-IT" dirty="0" err="1" smtClean="0">
                <a:solidFill>
                  <a:schemeClr val="bg1"/>
                </a:solidFill>
              </a:rPr>
              <a:t>Pacinotti</a:t>
            </a:r>
            <a:r>
              <a:rPr lang="it-IT" dirty="0" smtClean="0">
                <a:solidFill>
                  <a:schemeClr val="bg1"/>
                </a:solidFill>
              </a:rPr>
              <a:t>, Cagliari</a:t>
            </a: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Liceo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Duca degli Abruzzi, Treviso</a:t>
            </a: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it-IT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Liceo </a:t>
            </a: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Patrizi, Cariati</a:t>
            </a:r>
            <a:endParaRPr kumimoji="0" lang="it-IT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09588" lvl="1" indent="-457200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r>
              <a:rPr lang="it-IT" sz="2800" b="1" dirty="0">
                <a:solidFill>
                  <a:srgbClr val="FF3399"/>
                </a:solidFill>
              </a:rPr>
              <a:t>Data from EEE </a:t>
            </a:r>
            <a:r>
              <a:rPr lang="it-IT" sz="2800" b="1" dirty="0" err="1" smtClean="0">
                <a:solidFill>
                  <a:srgbClr val="FF3399"/>
                </a:solidFill>
              </a:rPr>
              <a:t>telescopes</a:t>
            </a:r>
            <a:endParaRPr lang="it-IT" sz="2800" b="1" dirty="0" smtClean="0">
              <a:solidFill>
                <a:srgbClr val="FF3399"/>
              </a:solidFill>
            </a:endParaRPr>
          </a:p>
          <a:p>
            <a:pPr marL="909638" lvl="2" indent="-457200">
              <a:defRPr/>
            </a:pPr>
            <a:r>
              <a:rPr kumimoji="0" lang="it-IT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Analyzed</a:t>
            </a:r>
            <a:r>
              <a:rPr kumimoji="0" lang="it-IT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</a:t>
            </a:r>
            <a:r>
              <a:rPr kumimoji="0" lang="it-IT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ROOT</a:t>
            </a:r>
            <a:endParaRPr kumimoji="0" lang="it-IT" sz="2600" b="0" i="0" u="none" strike="noStrike" kern="1200" cap="none" spc="0" normalizeH="0" baseline="0" noProof="0" dirty="0">
              <a:ln>
                <a:noFill/>
              </a:ln>
              <a:solidFill>
                <a:srgbClr val="FF99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Immagine 4" descr="bookl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2492896"/>
            <a:ext cx="2847331" cy="3925353"/>
          </a:xfrm>
          <a:prstGeom prst="rect">
            <a:avLst/>
          </a:prstGeom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15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800" dirty="0" err="1" smtClean="0"/>
              <a:t>EEE@</a:t>
            </a:r>
            <a:r>
              <a:rPr lang="it-IT" sz="4800" dirty="0" smtClean="0"/>
              <a:t> ICD 2019</a:t>
            </a:r>
            <a:endParaRPr lang="en-US" sz="4800" dirty="0"/>
          </a:p>
        </p:txBody>
      </p:sp>
      <p:pic>
        <p:nvPicPr>
          <p:cNvPr id="9217" name="Picture 1" descr="C:\Users\Marina\Downloads\lec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3024336" cy="3024336"/>
          </a:xfrm>
          <a:prstGeom prst="rect">
            <a:avLst/>
          </a:prstGeom>
          <a:noFill/>
        </p:spPr>
      </p:pic>
      <p:pic>
        <p:nvPicPr>
          <p:cNvPr id="9219" name="Picture 3" descr="C:\Users\Marina\Downloads\trevis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501008"/>
            <a:ext cx="3096344" cy="3096344"/>
          </a:xfrm>
          <a:prstGeom prst="rect">
            <a:avLst/>
          </a:prstGeom>
          <a:noFill/>
        </p:spPr>
      </p:pic>
      <p:pic>
        <p:nvPicPr>
          <p:cNvPr id="9220" name="Picture 4" descr="C:\Users\Marina\Downloads\IMG_20191106_0931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4653136"/>
            <a:ext cx="3024336" cy="1698282"/>
          </a:xfrm>
          <a:prstGeom prst="rect">
            <a:avLst/>
          </a:prstGeom>
          <a:noFill/>
        </p:spPr>
      </p:pic>
      <p:pic>
        <p:nvPicPr>
          <p:cNvPr id="9218" name="Picture 2" descr="C:\Users\Marina\Downloads\cosenz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95936" y="1556792"/>
            <a:ext cx="3240360" cy="1822703"/>
          </a:xfrm>
          <a:prstGeom prst="rect">
            <a:avLst/>
          </a:prstGeom>
          <a:noFill/>
        </p:spPr>
      </p:pic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16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63688" y="332656"/>
            <a:ext cx="5544616" cy="936104"/>
          </a:xfrm>
        </p:spPr>
        <p:txBody>
          <a:bodyPr>
            <a:normAutofit/>
          </a:bodyPr>
          <a:lstStyle/>
          <a:p>
            <a:r>
              <a:rPr lang="it-IT" sz="4400" dirty="0" err="1" smtClean="0">
                <a:solidFill>
                  <a:schemeClr val="bg1"/>
                </a:solidFill>
              </a:rPr>
              <a:t>Conclusions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12776"/>
            <a:ext cx="8964488" cy="5184576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>
                <a:solidFill>
                  <a:srgbClr val="FF3399"/>
                </a:solidFill>
              </a:rPr>
              <a:t>The </a:t>
            </a:r>
            <a:r>
              <a:rPr lang="it-IT" dirty="0" err="1" smtClean="0">
                <a:solidFill>
                  <a:srgbClr val="FF3399"/>
                </a:solidFill>
              </a:rPr>
              <a:t>Cosmic</a:t>
            </a:r>
            <a:r>
              <a:rPr lang="it-IT" dirty="0" smtClean="0">
                <a:solidFill>
                  <a:srgbClr val="FF3399"/>
                </a:solidFill>
              </a:rPr>
              <a:t> Box Contest</a:t>
            </a:r>
          </a:p>
          <a:p>
            <a:pPr lvl="1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school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presenting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the best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research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project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wins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cosmic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box</a:t>
            </a:r>
          </a:p>
          <a:p>
            <a:pPr lvl="2"/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3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Winners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  <a:sym typeface="Wingdings" pitchFamily="2" charset="2"/>
              </a:rPr>
              <a:t>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very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interesting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research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projects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,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actually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taking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data</a:t>
            </a:r>
          </a:p>
          <a:p>
            <a:pPr lvl="3">
              <a:spcAft>
                <a:spcPts val="600"/>
              </a:spcAft>
            </a:pPr>
            <a:r>
              <a:rPr lang="it-IT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Students</a:t>
            </a:r>
            <a:r>
              <a:rPr lang="it-IT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will</a:t>
            </a:r>
            <a:r>
              <a:rPr lang="it-IT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report </a:t>
            </a:r>
            <a:r>
              <a:rPr lang="it-IT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to</a:t>
            </a:r>
            <a:r>
              <a:rPr lang="it-IT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the </a:t>
            </a:r>
            <a:r>
              <a:rPr lang="it-IT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collaboration</a:t>
            </a:r>
            <a:r>
              <a:rPr lang="it-IT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during</a:t>
            </a:r>
            <a:r>
              <a:rPr lang="it-IT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monthly</a:t>
            </a:r>
            <a:r>
              <a:rPr lang="it-IT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Coordination</a:t>
            </a:r>
            <a:r>
              <a:rPr lang="it-IT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Meetings </a:t>
            </a:r>
          </a:p>
          <a:p>
            <a:r>
              <a:rPr lang="it-IT" dirty="0" smtClean="0">
                <a:solidFill>
                  <a:srgbClr val="FF3399"/>
                </a:solidFill>
              </a:rPr>
              <a:t>The </a:t>
            </a:r>
            <a:r>
              <a:rPr lang="it-IT" dirty="0" err="1" smtClean="0">
                <a:solidFill>
                  <a:srgbClr val="FF3399"/>
                </a:solidFill>
              </a:rPr>
              <a:t>PolarquEEEst</a:t>
            </a:r>
            <a:r>
              <a:rPr lang="it-IT" dirty="0" smtClean="0">
                <a:solidFill>
                  <a:srgbClr val="FF3399"/>
                </a:solidFill>
              </a:rPr>
              <a:t> project </a:t>
            </a:r>
            <a:r>
              <a:rPr lang="it-IT" dirty="0" err="1" smtClean="0">
                <a:solidFill>
                  <a:srgbClr val="FF3399"/>
                </a:solidFill>
              </a:rPr>
              <a:t>of</a:t>
            </a:r>
            <a:r>
              <a:rPr lang="it-IT" dirty="0" smtClean="0">
                <a:solidFill>
                  <a:srgbClr val="FF3399"/>
                </a:solidFill>
              </a:rPr>
              <a:t> Centro Fermi</a:t>
            </a:r>
          </a:p>
          <a:p>
            <a:pPr lvl="1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permanent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detectors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installed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at Dirigibile Italia CNR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Arctic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Station</a:t>
            </a:r>
          </a:p>
          <a:p>
            <a:pPr lvl="2">
              <a:spcAft>
                <a:spcPts val="600"/>
              </a:spcAft>
            </a:pP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Good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engagement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of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students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and public in the promotion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of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the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related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events </a:t>
            </a:r>
          </a:p>
          <a:p>
            <a:r>
              <a:rPr lang="it-IT" dirty="0" smtClean="0">
                <a:solidFill>
                  <a:srgbClr val="FF3399"/>
                </a:solidFill>
              </a:rPr>
              <a:t>Opening </a:t>
            </a:r>
            <a:r>
              <a:rPr lang="it-IT" dirty="0" err="1" smtClean="0">
                <a:solidFill>
                  <a:srgbClr val="FF3399"/>
                </a:solidFill>
              </a:rPr>
              <a:t>of</a:t>
            </a:r>
            <a:r>
              <a:rPr lang="it-IT" dirty="0" smtClean="0">
                <a:solidFill>
                  <a:srgbClr val="FF3399"/>
                </a:solidFill>
              </a:rPr>
              <a:t> the Museo Fermi in </a:t>
            </a:r>
            <a:r>
              <a:rPr lang="it-IT" dirty="0" err="1" smtClean="0">
                <a:solidFill>
                  <a:srgbClr val="FF3399"/>
                </a:solidFill>
              </a:rPr>
              <a:t>Rome</a:t>
            </a:r>
            <a:endParaRPr lang="it-IT" dirty="0" smtClean="0">
              <a:solidFill>
                <a:srgbClr val="FF3399"/>
              </a:solidFill>
            </a:endParaRPr>
          </a:p>
          <a:p>
            <a:pPr lvl="1"/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Historical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building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of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Via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Panisperna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having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hosted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the “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Royal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Physics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Institute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of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the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Rome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University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”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until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1936</a:t>
            </a:r>
          </a:p>
          <a:p>
            <a:pPr lvl="2">
              <a:spcAft>
                <a:spcPts val="600"/>
              </a:spcAft>
            </a:pP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One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of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the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next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IPPOG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Meetings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in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Rome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?</a:t>
            </a:r>
          </a:p>
          <a:p>
            <a:r>
              <a:rPr lang="it-IT" dirty="0" err="1" smtClean="0">
                <a:solidFill>
                  <a:srgbClr val="FF3399"/>
                </a:solidFill>
              </a:rPr>
              <a:t>EEE@International</a:t>
            </a:r>
            <a:r>
              <a:rPr lang="it-IT" dirty="0" smtClean="0">
                <a:solidFill>
                  <a:srgbClr val="FF3399"/>
                </a:solidFill>
              </a:rPr>
              <a:t> </a:t>
            </a:r>
            <a:r>
              <a:rPr lang="it-IT" dirty="0" err="1" smtClean="0">
                <a:solidFill>
                  <a:srgbClr val="FF3399"/>
                </a:solidFill>
              </a:rPr>
              <a:t>Cosmic</a:t>
            </a:r>
            <a:r>
              <a:rPr lang="it-IT" dirty="0" smtClean="0">
                <a:solidFill>
                  <a:srgbClr val="FF3399"/>
                </a:solidFill>
              </a:rPr>
              <a:t> </a:t>
            </a:r>
            <a:r>
              <a:rPr lang="it-IT" dirty="0" err="1" smtClean="0">
                <a:solidFill>
                  <a:srgbClr val="FF3399"/>
                </a:solidFill>
              </a:rPr>
              <a:t>Day</a:t>
            </a:r>
            <a:r>
              <a:rPr lang="it-IT" dirty="0" smtClean="0">
                <a:solidFill>
                  <a:srgbClr val="FF3399"/>
                </a:solidFill>
              </a:rPr>
              <a:t> 2019</a:t>
            </a:r>
          </a:p>
          <a:p>
            <a:pPr lvl="1"/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As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for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past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2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editions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huge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participation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of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EEE project </a:t>
            </a:r>
          </a:p>
          <a:p>
            <a:pPr lvl="2"/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39 High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Schools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, 14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researchers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, 46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Teachers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, 430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Students</a:t>
            </a:r>
            <a:endParaRPr lang="it-IT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lvl="1"/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Innovations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of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2019 </a:t>
            </a:r>
            <a:r>
              <a:rPr lang="it-IT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edition</a:t>
            </a:r>
            <a:r>
              <a:rPr lang="it-IT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</a:p>
          <a:p>
            <a:pPr lvl="2"/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Opportunity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of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Collaboration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with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INFN OCRA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Experiment</a:t>
            </a:r>
            <a:endParaRPr lang="it-IT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lvl="2"/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EEE data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analyzed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with</a:t>
            </a:r>
            <a:r>
              <a:rPr lang="it-IT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Root</a:t>
            </a:r>
            <a:endParaRPr lang="it-IT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17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dirty="0" err="1" smtClean="0">
                <a:solidFill>
                  <a:schemeClr val="bg1"/>
                </a:solidFill>
              </a:rPr>
              <a:t>Outline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844824"/>
            <a:ext cx="8568952" cy="4032448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it-IT" sz="3200" dirty="0" smtClean="0">
                <a:solidFill>
                  <a:srgbClr val="FF3399"/>
                </a:solidFill>
              </a:rPr>
              <a:t>The </a:t>
            </a:r>
            <a:r>
              <a:rPr lang="it-IT" sz="3200" dirty="0" err="1" smtClean="0">
                <a:solidFill>
                  <a:srgbClr val="FF3399"/>
                </a:solidFill>
              </a:rPr>
              <a:t>Cosmic</a:t>
            </a:r>
            <a:r>
              <a:rPr lang="it-IT" sz="3200" dirty="0" smtClean="0">
                <a:solidFill>
                  <a:srgbClr val="FF3399"/>
                </a:solidFill>
              </a:rPr>
              <a:t> Box Contest</a:t>
            </a:r>
          </a:p>
          <a:p>
            <a:pPr>
              <a:spcAft>
                <a:spcPts val="2400"/>
              </a:spcAft>
            </a:pP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The </a:t>
            </a: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PolarquEEEst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project </a:t>
            </a: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of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Centro Fermi</a:t>
            </a:r>
          </a:p>
          <a:p>
            <a:pPr>
              <a:spcAft>
                <a:spcPts val="2400"/>
              </a:spcAft>
            </a:pP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Opening </a:t>
            </a: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of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the Museo Fermi in </a:t>
            </a: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Rome</a:t>
            </a:r>
            <a:endParaRPr lang="it-IT" sz="32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spcAft>
                <a:spcPts val="2400"/>
              </a:spcAft>
            </a:pP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EEE@International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Cosmic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Day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2019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2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MINIE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933056"/>
            <a:ext cx="3600400" cy="2402144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800" dirty="0" smtClean="0">
                <a:solidFill>
                  <a:schemeClr val="bg1"/>
                </a:solidFill>
              </a:rPr>
              <a:t>The </a:t>
            </a:r>
            <a:r>
              <a:rPr lang="it-IT" sz="4800" dirty="0" err="1" smtClean="0">
                <a:solidFill>
                  <a:schemeClr val="bg1"/>
                </a:solidFill>
              </a:rPr>
              <a:t>Cosmic</a:t>
            </a:r>
            <a:r>
              <a:rPr lang="it-IT" sz="4800" dirty="0" smtClean="0">
                <a:solidFill>
                  <a:schemeClr val="bg1"/>
                </a:solidFill>
              </a:rPr>
              <a:t> Box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556792"/>
            <a:ext cx="5472608" cy="1944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sz="18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Portable</a:t>
            </a:r>
            <a:r>
              <a:rPr lang="it-IT" sz="1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detector </a:t>
            </a:r>
            <a:r>
              <a:rPr lang="it-IT" sz="18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based</a:t>
            </a:r>
            <a:r>
              <a:rPr lang="it-IT" sz="1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on </a:t>
            </a:r>
            <a:r>
              <a:rPr lang="it-IT" sz="18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scintillation</a:t>
            </a:r>
            <a:r>
              <a:rPr lang="it-IT" sz="1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technique</a:t>
            </a:r>
            <a:endParaRPr lang="it-IT" sz="18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buNone/>
            </a:pPr>
            <a:r>
              <a:rPr lang="it-IT" sz="1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Built</a:t>
            </a:r>
            <a:r>
              <a:rPr lang="it-IT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from</a:t>
            </a:r>
            <a:r>
              <a:rPr lang="it-IT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students</a:t>
            </a:r>
            <a:r>
              <a:rPr lang="it-IT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of</a:t>
            </a:r>
            <a:r>
              <a:rPr lang="it-IT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“ITI Avogadro”, </a:t>
            </a:r>
            <a:r>
              <a:rPr lang="it-IT" sz="1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Turin</a:t>
            </a:r>
            <a:endParaRPr lang="it-IT" sz="1800" dirty="0" smtClean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>
              <a:buNone/>
            </a:pPr>
            <a:r>
              <a:rPr lang="it-IT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	</a:t>
            </a:r>
            <a:r>
              <a:rPr lang="it-IT" sz="1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1 </a:t>
            </a:r>
            <a:r>
              <a:rPr lang="it-IT" sz="16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kindly</a:t>
            </a:r>
            <a:r>
              <a:rPr lang="it-IT" sz="1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 </a:t>
            </a:r>
            <a:r>
              <a:rPr lang="it-IT" sz="16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settled</a:t>
            </a:r>
            <a:r>
              <a:rPr lang="it-IT" sz="1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sz="16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from</a:t>
            </a:r>
            <a:r>
              <a:rPr lang="it-IT" sz="1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INFN - Genova</a:t>
            </a:r>
          </a:p>
          <a:p>
            <a:pPr>
              <a:buNone/>
            </a:pPr>
            <a:r>
              <a:rPr lang="it-IT" sz="1800" dirty="0" err="1" smtClean="0"/>
              <a:t>Developed</a:t>
            </a:r>
            <a:r>
              <a:rPr lang="it-IT" sz="1800" dirty="0" smtClean="0"/>
              <a:t> </a:t>
            </a:r>
            <a:r>
              <a:rPr lang="it-IT" sz="1800" dirty="0" err="1" smtClean="0"/>
              <a:t>to</a:t>
            </a:r>
            <a:r>
              <a:rPr lang="it-IT" sz="1800" dirty="0" smtClean="0"/>
              <a:t> </a:t>
            </a:r>
            <a:r>
              <a:rPr lang="it-IT" sz="1800" dirty="0" err="1" smtClean="0"/>
              <a:t>measure</a:t>
            </a:r>
            <a:r>
              <a:rPr lang="it-IT" sz="1800" dirty="0" smtClean="0"/>
              <a:t> the MRPC </a:t>
            </a:r>
            <a:r>
              <a:rPr lang="it-IT" sz="1800" dirty="0" err="1" smtClean="0"/>
              <a:t>Efficiency</a:t>
            </a:r>
            <a:endParaRPr lang="it-IT" sz="1800" dirty="0" smtClean="0"/>
          </a:p>
          <a:p>
            <a:pPr>
              <a:buNone/>
            </a:pPr>
            <a:r>
              <a:rPr lang="it-IT" sz="1800" dirty="0" err="1" smtClean="0">
                <a:solidFill>
                  <a:srgbClr val="FF3399"/>
                </a:solidFill>
              </a:rPr>
              <a:t>Used</a:t>
            </a:r>
            <a:r>
              <a:rPr lang="it-IT" sz="1800" dirty="0" smtClean="0">
                <a:solidFill>
                  <a:srgbClr val="FF3399"/>
                </a:solidFill>
              </a:rPr>
              <a:t> </a:t>
            </a:r>
            <a:r>
              <a:rPr lang="it-IT" sz="1800" dirty="0" err="1" smtClean="0">
                <a:solidFill>
                  <a:srgbClr val="FF3399"/>
                </a:solidFill>
              </a:rPr>
              <a:t>to</a:t>
            </a:r>
            <a:r>
              <a:rPr lang="it-IT" sz="1800" dirty="0" smtClean="0">
                <a:solidFill>
                  <a:srgbClr val="FF3399"/>
                </a:solidFill>
              </a:rPr>
              <a:t> </a:t>
            </a:r>
            <a:r>
              <a:rPr lang="it-IT" sz="1800" dirty="0" err="1" smtClean="0">
                <a:solidFill>
                  <a:srgbClr val="FF3399"/>
                </a:solidFill>
              </a:rPr>
              <a:t>measure</a:t>
            </a:r>
            <a:r>
              <a:rPr lang="it-IT" sz="1800" dirty="0" smtClean="0">
                <a:solidFill>
                  <a:srgbClr val="FF3399"/>
                </a:solidFill>
              </a:rPr>
              <a:t> </a:t>
            </a:r>
            <a:r>
              <a:rPr lang="it-IT" sz="1800" dirty="0" err="1" smtClean="0">
                <a:solidFill>
                  <a:srgbClr val="FF3399"/>
                </a:solidFill>
              </a:rPr>
              <a:t>cosmic</a:t>
            </a:r>
            <a:r>
              <a:rPr lang="it-IT" sz="1800" dirty="0" smtClean="0">
                <a:solidFill>
                  <a:srgbClr val="FF3399"/>
                </a:solidFill>
              </a:rPr>
              <a:t> </a:t>
            </a:r>
            <a:r>
              <a:rPr lang="it-IT" sz="1800" dirty="0" err="1" smtClean="0">
                <a:solidFill>
                  <a:srgbClr val="FF3399"/>
                </a:solidFill>
              </a:rPr>
              <a:t>ray</a:t>
            </a:r>
            <a:r>
              <a:rPr lang="it-IT" sz="1800" dirty="0" smtClean="0">
                <a:solidFill>
                  <a:srgbClr val="FF3399"/>
                </a:solidFill>
              </a:rPr>
              <a:t> </a:t>
            </a:r>
            <a:r>
              <a:rPr lang="it-IT" sz="1800" dirty="0" err="1" smtClean="0">
                <a:solidFill>
                  <a:srgbClr val="FF3399"/>
                </a:solidFill>
              </a:rPr>
              <a:t>flux</a:t>
            </a:r>
            <a:endParaRPr lang="it-IT" sz="1800" dirty="0" smtClean="0">
              <a:solidFill>
                <a:srgbClr val="FF3399"/>
              </a:solidFill>
            </a:endParaRPr>
          </a:p>
          <a:p>
            <a:endParaRPr lang="it-IT" dirty="0" smtClean="0"/>
          </a:p>
          <a:p>
            <a:endParaRPr lang="en-US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1484784"/>
            <a:ext cx="118428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xmlns="" id="{1EFCD9EC-BE2F-F84D-8857-F137FF5E2C4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88521" y="1484784"/>
            <a:ext cx="1875767" cy="2232248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xmlns="" id="{6688B90C-F2D7-0047-8290-59E11201EC8B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3429000"/>
            <a:ext cx="3881037" cy="1845737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36492826-15FB-7E4D-8D64-444122BA7F66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5157192"/>
            <a:ext cx="4032448" cy="1331528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395536" y="4293096"/>
            <a:ext cx="4032448" cy="4320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xmlns="" id="{551BCF56-C238-B042-9E66-ECCA392994E4}"/>
              </a:ext>
            </a:extLst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79222" y="3933055"/>
            <a:ext cx="3669241" cy="24825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bg1"/>
                </a:solidFill>
              </a:rPr>
              <a:t>The </a:t>
            </a:r>
            <a:r>
              <a:rPr lang="it-IT" sz="4000" dirty="0" err="1" smtClean="0">
                <a:solidFill>
                  <a:schemeClr val="bg1"/>
                </a:solidFill>
              </a:rPr>
              <a:t>Cosmic</a:t>
            </a:r>
            <a:r>
              <a:rPr lang="it-IT" sz="4000" dirty="0" smtClean="0">
                <a:solidFill>
                  <a:schemeClr val="bg1"/>
                </a:solidFill>
              </a:rPr>
              <a:t> Box Contest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576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The </a:t>
            </a:r>
            <a:r>
              <a:rPr lang="it-IT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school</a:t>
            </a:r>
            <a:r>
              <a:rPr lang="it-IT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it-IT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presenting</a:t>
            </a:r>
            <a:r>
              <a:rPr lang="it-IT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the best </a:t>
            </a:r>
            <a:r>
              <a:rPr lang="it-IT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research</a:t>
            </a:r>
            <a:r>
              <a:rPr lang="it-IT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project </a:t>
            </a:r>
            <a:r>
              <a:rPr lang="it-IT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win</a:t>
            </a:r>
            <a:r>
              <a:rPr lang="it-IT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a </a:t>
            </a:r>
            <a:r>
              <a:rPr lang="it-IT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Cosmic</a:t>
            </a:r>
            <a:r>
              <a:rPr lang="it-IT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Box</a:t>
            </a:r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323528" y="2132856"/>
            <a:ext cx="8496944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3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Winners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Liceo Galilei</a:t>
            </a:r>
            <a:r>
              <a:rPr lang="it-IT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(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Lanciano); 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IIS Beretta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it-IT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(</a:t>
            </a: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Gardone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VT);  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Liceo Fermi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(Paternò)</a:t>
            </a: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323528" y="3356992"/>
            <a:ext cx="8568952" cy="14401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 Liceo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Galilei (Lanciano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)</a:t>
            </a:r>
            <a:endParaRPr kumimoji="0" lang="it-I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it-IT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Measurement</a:t>
            </a:r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of</a:t>
            </a:r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Cosmic</a:t>
            </a:r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 Ray </a:t>
            </a:r>
            <a:r>
              <a:rPr lang="it-IT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absorption</a:t>
            </a:r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 in </a:t>
            </a:r>
            <a:r>
              <a:rPr lang="it-IT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bituminous</a:t>
            </a:r>
            <a:r>
              <a:rPr lang="it-IT" sz="2400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limestone</a:t>
            </a:r>
            <a:endParaRPr lang="it-IT" sz="2400" dirty="0" smtClean="0">
              <a:solidFill>
                <a:schemeClr val="tx2">
                  <a:lumMod val="60000"/>
                  <a:lumOff val="40000"/>
                </a:schemeClr>
              </a:solidFill>
              <a:sym typeface="Wingdings" pitchFamily="2" charset="2"/>
            </a:endParaRPr>
          </a:p>
          <a:p>
            <a:pPr marL="1257300" lvl="2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8-levels</a:t>
            </a:r>
            <a:r>
              <a:rPr kumimoji="0" lang="it-IT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 pitchFamily="2" charset="2"/>
              </a:rPr>
              <a:t>  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Mine “Foce Valle Romana” </a:t>
            </a: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Majella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732240" y="5976664"/>
            <a:ext cx="2133600" cy="365125"/>
          </a:xfrm>
        </p:spPr>
        <p:txBody>
          <a:bodyPr/>
          <a:lstStyle/>
          <a:p>
            <a:fld id="{B007B441-5312-499D-93C3-6E37886527FA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8" name="Segnaposto contenuto 2"/>
          <p:cNvSpPr txBox="1">
            <a:spLocks/>
          </p:cNvSpPr>
          <p:nvPr/>
        </p:nvSpPr>
        <p:spPr>
          <a:xfrm>
            <a:off x="251520" y="4941168"/>
            <a:ext cx="8568952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Results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</a:t>
            </a: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measurements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presented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by</a:t>
            </a:r>
            <a:r>
              <a:rPr kumimoji="0" lang="it-IT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</a:t>
            </a:r>
            <a:r>
              <a:rPr kumimoji="0" lang="it-IT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student</a:t>
            </a:r>
            <a:r>
              <a:rPr lang="it-IT" sz="2400" dirty="0" smtClean="0">
                <a:solidFill>
                  <a:schemeClr val="bg1"/>
                </a:solidFill>
              </a:rPr>
              <a:t>s </a:t>
            </a:r>
            <a:r>
              <a:rPr lang="it-IT" sz="2400" dirty="0" err="1" smtClean="0">
                <a:solidFill>
                  <a:schemeClr val="bg1"/>
                </a:solidFill>
              </a:rPr>
              <a:t>during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one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of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our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usual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monthly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it-IT" sz="2400" dirty="0" err="1" smtClean="0">
                <a:solidFill>
                  <a:schemeClr val="bg1"/>
                </a:solidFill>
              </a:rPr>
              <a:t>Coordination</a:t>
            </a:r>
            <a:r>
              <a:rPr lang="it-IT" sz="2400" dirty="0" smtClean="0">
                <a:solidFill>
                  <a:schemeClr val="bg1"/>
                </a:solidFill>
              </a:rPr>
              <a:t> Meetings open </a:t>
            </a:r>
            <a:r>
              <a:rPr lang="it-IT" sz="2400" dirty="0" err="1" smtClean="0">
                <a:solidFill>
                  <a:schemeClr val="bg1"/>
                </a:solidFill>
              </a:rPr>
              <a:t>to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Schools</a:t>
            </a:r>
            <a:endParaRPr lang="it-IT" sz="2400" dirty="0" smtClean="0">
              <a:solidFill>
                <a:schemeClr val="bg1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115616" y="4968552"/>
            <a:ext cx="6840760" cy="129614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5400" dirty="0" err="1" smtClean="0">
                <a:solidFill>
                  <a:schemeClr val="bg1"/>
                </a:solidFill>
              </a:rPr>
              <a:t>Outline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844824"/>
            <a:ext cx="8568952" cy="4032448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The </a:t>
            </a: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Cosmic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Box Contest</a:t>
            </a:r>
          </a:p>
          <a:p>
            <a:pPr>
              <a:spcAft>
                <a:spcPts val="2400"/>
              </a:spcAft>
            </a:pPr>
            <a:r>
              <a:rPr lang="it-IT" sz="3200" dirty="0" smtClean="0">
                <a:solidFill>
                  <a:srgbClr val="FF3399"/>
                </a:solidFill>
              </a:rPr>
              <a:t>The </a:t>
            </a:r>
            <a:r>
              <a:rPr lang="it-IT" sz="3200" dirty="0" err="1" smtClean="0">
                <a:solidFill>
                  <a:srgbClr val="FF3399"/>
                </a:solidFill>
              </a:rPr>
              <a:t>PolarquEEEst</a:t>
            </a:r>
            <a:r>
              <a:rPr lang="it-IT" sz="3200" dirty="0" smtClean="0">
                <a:solidFill>
                  <a:srgbClr val="FF3399"/>
                </a:solidFill>
              </a:rPr>
              <a:t> project </a:t>
            </a:r>
            <a:r>
              <a:rPr lang="it-IT" sz="3200" dirty="0" err="1" smtClean="0">
                <a:solidFill>
                  <a:srgbClr val="FF3399"/>
                </a:solidFill>
              </a:rPr>
              <a:t>of</a:t>
            </a:r>
            <a:r>
              <a:rPr lang="it-IT" sz="3200" dirty="0" smtClean="0">
                <a:solidFill>
                  <a:srgbClr val="FF3399"/>
                </a:solidFill>
              </a:rPr>
              <a:t> Centro Fermi</a:t>
            </a:r>
          </a:p>
          <a:p>
            <a:pPr>
              <a:spcAft>
                <a:spcPts val="2400"/>
              </a:spcAft>
            </a:pP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Opening </a:t>
            </a: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of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the Museo Fermi in </a:t>
            </a: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Rome</a:t>
            </a:r>
            <a:endParaRPr lang="it-IT" sz="32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>
              <a:spcAft>
                <a:spcPts val="2400"/>
              </a:spcAft>
            </a:pP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EEE@International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Cosmic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32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Day</a:t>
            </a:r>
            <a:r>
              <a:rPr lang="it-IT" sz="32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2019</a:t>
            </a:r>
          </a:p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5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12976"/>
            <a:ext cx="3600400" cy="189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63688" y="404664"/>
            <a:ext cx="5544616" cy="936104"/>
          </a:xfrm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bg1"/>
                </a:solidFill>
              </a:rPr>
              <a:t>The </a:t>
            </a:r>
            <a:r>
              <a:rPr lang="it-IT" sz="4000" dirty="0" err="1" smtClean="0">
                <a:solidFill>
                  <a:schemeClr val="bg1"/>
                </a:solidFill>
              </a:rPr>
              <a:t>PolarquEEEst</a:t>
            </a:r>
            <a:r>
              <a:rPr lang="it-IT" sz="4000" dirty="0" smtClean="0">
                <a:solidFill>
                  <a:schemeClr val="bg1"/>
                </a:solidFill>
              </a:rPr>
              <a:t> project </a:t>
            </a:r>
            <a:endParaRPr lang="it-IT" sz="4000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484784"/>
            <a:ext cx="5148064" cy="1784176"/>
          </a:xfrm>
        </p:spPr>
        <p:txBody>
          <a:bodyPr>
            <a:normAutofit fontScale="92500"/>
          </a:bodyPr>
          <a:lstStyle/>
          <a:p>
            <a:r>
              <a:rPr lang="it-IT" sz="3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PolarquEEEst</a:t>
            </a:r>
            <a:r>
              <a:rPr lang="it-IT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it-IT" sz="32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mission</a:t>
            </a:r>
            <a:r>
              <a:rPr lang="it-IT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2018</a:t>
            </a:r>
          </a:p>
          <a:p>
            <a:r>
              <a:rPr lang="it-IT" dirty="0" err="1" smtClean="0"/>
              <a:t>Assembly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POLA </a:t>
            </a:r>
            <a:r>
              <a:rPr lang="it-IT" dirty="0" err="1" smtClean="0"/>
              <a:t>detectors@CERN</a:t>
            </a:r>
            <a:endParaRPr lang="it-IT" dirty="0" smtClean="0"/>
          </a:p>
          <a:p>
            <a:pPr lvl="1"/>
            <a:r>
              <a:rPr lang="it-IT" dirty="0" smtClean="0"/>
              <a:t>High </a:t>
            </a:r>
            <a:r>
              <a:rPr lang="it-IT" dirty="0" err="1" smtClean="0"/>
              <a:t>school</a:t>
            </a:r>
            <a:r>
              <a:rPr lang="it-IT" dirty="0" smtClean="0"/>
              <a:t> </a:t>
            </a:r>
            <a:r>
              <a:rPr lang="it-IT" dirty="0" err="1" smtClean="0"/>
              <a:t>students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Italy, </a:t>
            </a:r>
            <a:r>
              <a:rPr lang="it-IT" dirty="0" err="1" smtClean="0"/>
              <a:t>Norway</a:t>
            </a:r>
            <a:r>
              <a:rPr lang="it-IT" dirty="0" smtClean="0"/>
              <a:t> and </a:t>
            </a:r>
            <a:r>
              <a:rPr lang="it-IT" dirty="0" err="1" smtClean="0"/>
              <a:t>Switzerland</a:t>
            </a:r>
            <a:endParaRPr lang="it-IT" dirty="0" smtClean="0"/>
          </a:p>
          <a:p>
            <a:pPr lvl="1">
              <a:buNone/>
            </a:pPr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6</a:t>
            </a:fld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823707"/>
            <a:ext cx="251769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823706"/>
            <a:ext cx="1080120" cy="16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egnaposto contenuto 2"/>
          <p:cNvSpPr txBox="1">
            <a:spLocks/>
          </p:cNvSpPr>
          <p:nvPr/>
        </p:nvSpPr>
        <p:spPr>
          <a:xfrm>
            <a:off x="5724128" y="3789040"/>
            <a:ext cx="3168352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Preliminary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3399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results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FF3399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461906"/>
            <a:ext cx="3456384" cy="2277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4223707"/>
            <a:ext cx="3563888" cy="2373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800" dirty="0" smtClean="0">
                <a:solidFill>
                  <a:schemeClr val="bg1"/>
                </a:solidFill>
              </a:rPr>
              <a:t>The POLA </a:t>
            </a:r>
            <a:r>
              <a:rPr lang="it-IT" sz="4800" dirty="0" err="1" smtClean="0">
                <a:solidFill>
                  <a:schemeClr val="bg1"/>
                </a:solidFill>
              </a:rPr>
              <a:t>journey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628800"/>
            <a:ext cx="5652120" cy="5040560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it-IT" sz="2000" dirty="0" smtClean="0"/>
              <a:t>POLA01 </a:t>
            </a:r>
            <a:r>
              <a:rPr lang="it-IT" sz="2000" dirty="0" err="1" smtClean="0"/>
              <a:t>started</a:t>
            </a:r>
            <a:r>
              <a:rPr lang="it-IT" sz="2000" dirty="0" smtClean="0"/>
              <a:t> </a:t>
            </a:r>
            <a:r>
              <a:rPr lang="it-IT" sz="2000" dirty="0" err="1" smtClean="0"/>
              <a:t>its</a:t>
            </a:r>
            <a:r>
              <a:rPr lang="it-IT" sz="2000" dirty="0" smtClean="0"/>
              <a:t> </a:t>
            </a:r>
            <a:r>
              <a:rPr lang="it-IT" sz="2000" dirty="0" err="1" smtClean="0"/>
              <a:t>adventure</a:t>
            </a:r>
            <a:r>
              <a:rPr lang="it-IT" sz="2000" dirty="0" smtClean="0"/>
              <a:t> on </a:t>
            </a:r>
            <a:r>
              <a:rPr lang="it-IT" sz="2000" dirty="0" err="1" smtClean="0"/>
              <a:t>July</a:t>
            </a:r>
            <a:r>
              <a:rPr lang="it-IT" sz="2000" dirty="0" smtClean="0"/>
              <a:t> 2018 on </a:t>
            </a:r>
            <a:r>
              <a:rPr lang="it-IT" sz="2000" dirty="0" err="1" smtClean="0"/>
              <a:t>Nanuq</a:t>
            </a:r>
            <a:endParaRPr lang="it-IT" sz="2000" dirty="0" smtClean="0"/>
          </a:p>
          <a:p>
            <a:pPr marL="0" indent="0">
              <a:spcAft>
                <a:spcPts val="1200"/>
              </a:spcAft>
              <a:buNone/>
            </a:pPr>
            <a:endParaRPr lang="it-IT" sz="2000" dirty="0" smtClean="0"/>
          </a:p>
          <a:p>
            <a:pPr marL="0" indent="0">
              <a:spcAft>
                <a:spcPts val="1200"/>
              </a:spcAft>
              <a:buNone/>
            </a:pPr>
            <a:endParaRPr lang="it-IT" sz="2000" dirty="0" smtClean="0"/>
          </a:p>
          <a:p>
            <a:pPr marL="0" indent="0">
              <a:spcAft>
                <a:spcPts val="1200"/>
              </a:spcAft>
              <a:buNone/>
            </a:pPr>
            <a:endParaRPr lang="it-IT" sz="2000" dirty="0" smtClean="0"/>
          </a:p>
          <a:p>
            <a:pPr marL="0" indent="0">
              <a:spcAft>
                <a:spcPts val="1200"/>
              </a:spcAft>
              <a:buNone/>
            </a:pPr>
            <a:endParaRPr lang="it-IT" sz="2000" dirty="0" smtClean="0"/>
          </a:p>
          <a:p>
            <a:pPr marL="0" indent="0">
              <a:spcAft>
                <a:spcPts val="1200"/>
              </a:spcAft>
              <a:buNone/>
            </a:pPr>
            <a:endParaRPr lang="it-IT" sz="2000" dirty="0" smtClean="0"/>
          </a:p>
          <a:p>
            <a:pPr marL="0" indent="0">
              <a:spcAft>
                <a:spcPts val="1200"/>
              </a:spcAft>
              <a:buNone/>
            </a:pPr>
            <a:endParaRPr lang="it-IT" sz="2000" dirty="0" smtClean="0"/>
          </a:p>
          <a:p>
            <a:pPr marL="0" indent="0">
              <a:spcAft>
                <a:spcPts val="1200"/>
              </a:spcAft>
              <a:buNone/>
            </a:pPr>
            <a:endParaRPr lang="it-IT" sz="2000" dirty="0" smtClean="0"/>
          </a:p>
          <a:p>
            <a:pPr marL="0" indent="0">
              <a:spcAft>
                <a:spcPts val="1200"/>
              </a:spcAft>
              <a:buNone/>
            </a:pPr>
            <a:r>
              <a:rPr lang="it-IT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Then</a:t>
            </a:r>
            <a:r>
              <a:rPr lang="it-IT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it</a:t>
            </a:r>
            <a:r>
              <a:rPr lang="it-IT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reached</a:t>
            </a:r>
            <a:r>
              <a:rPr lang="it-IT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as</a:t>
            </a:r>
            <a:r>
              <a:rPr lang="it-IT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far </a:t>
            </a:r>
            <a:r>
              <a:rPr lang="it-IT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as</a:t>
            </a:r>
            <a:r>
              <a:rPr lang="it-IT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Lampedusa, and </a:t>
            </a:r>
            <a:r>
              <a:rPr lang="it-IT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traveled</a:t>
            </a:r>
            <a:r>
              <a:rPr lang="it-IT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across</a:t>
            </a:r>
            <a:r>
              <a:rPr lang="it-IT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Italy and </a:t>
            </a:r>
            <a:r>
              <a:rPr lang="it-IT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Europe</a:t>
            </a:r>
            <a:r>
              <a:rPr lang="it-IT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, </a:t>
            </a:r>
            <a:r>
              <a:rPr lang="it-IT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getting</a:t>
            </a:r>
            <a:r>
              <a:rPr lang="it-IT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back </a:t>
            </a:r>
            <a:r>
              <a:rPr lang="it-IT" sz="20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to</a:t>
            </a:r>
            <a:r>
              <a:rPr lang="it-IT" sz="20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North Pole on May 2019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="" xmlns:a16="http://schemas.microsoft.com/office/drawing/2014/main" id="{AD9A6C69-6268-9341-9983-376942C39D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b="12730"/>
          <a:stretch/>
        </p:blipFill>
        <p:spPr>
          <a:xfrm>
            <a:off x="899592" y="2132856"/>
            <a:ext cx="3665487" cy="3312368"/>
          </a:xfrm>
          <a:prstGeom prst="rect">
            <a:avLst/>
          </a:prstGeo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z="1400" b="1" smtClean="0">
                <a:solidFill>
                  <a:srgbClr val="FF3399"/>
                </a:solidFill>
              </a:rPr>
              <a:pPr/>
              <a:t>7</a:t>
            </a:fld>
            <a:endParaRPr lang="it-IT" sz="1400" b="1" dirty="0">
              <a:solidFill>
                <a:srgbClr val="FF3399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1390" y="2204864"/>
            <a:ext cx="2904851" cy="273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egnaposto contenuto 2"/>
          <p:cNvSpPr txBox="1">
            <a:spLocks/>
          </p:cNvSpPr>
          <p:nvPr/>
        </p:nvSpPr>
        <p:spPr>
          <a:xfrm>
            <a:off x="5796136" y="5013176"/>
            <a:ext cx="3312368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52388"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each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step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journey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events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have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been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organized</a:t>
            </a:r>
            <a:r>
              <a:rPr kumimoji="0" lang="it-IT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the EEE </a:t>
            </a:r>
            <a:r>
              <a:rPr kumimoji="0" lang="it-IT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schools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0" y="1628800"/>
            <a:ext cx="5652120" cy="4824536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ttangolo 8"/>
          <p:cNvSpPr/>
          <p:nvPr/>
        </p:nvSpPr>
        <p:spPr>
          <a:xfrm>
            <a:off x="5796136" y="1988840"/>
            <a:ext cx="3168352" cy="41044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4400" dirty="0" err="1" smtClean="0">
                <a:solidFill>
                  <a:schemeClr val="bg1"/>
                </a:solidFill>
              </a:rPr>
              <a:t>PolarquEEEst</a:t>
            </a:r>
            <a:r>
              <a:rPr lang="it-IT" sz="4400" dirty="0" smtClean="0">
                <a:solidFill>
                  <a:schemeClr val="bg1"/>
                </a:solidFill>
              </a:rPr>
              <a:t> 2019</a:t>
            </a:r>
            <a:endParaRPr lang="it-IT" sz="4400" dirty="0">
              <a:solidFill>
                <a:schemeClr val="bg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5" name="Segnaposto contenuto 2"/>
          <p:cNvSpPr txBox="1">
            <a:spLocks/>
          </p:cNvSpPr>
          <p:nvPr/>
        </p:nvSpPr>
        <p:spPr>
          <a:xfrm>
            <a:off x="251520" y="1484784"/>
            <a:ext cx="4176464" cy="50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PolarquEEEst2019 LOGO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it-IT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="" xmlns:a16="http://schemas.microsoft.com/office/drawing/2014/main" id="{450AF8E0-0DF0-E24E-B7D8-CB049F73BE3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4168" y="1412776"/>
            <a:ext cx="2820024" cy="2713453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="" xmlns:a16="http://schemas.microsoft.com/office/drawing/2014/main" id="{A57F5599-64F6-8843-ADBC-C4DFF149D0F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988840"/>
            <a:ext cx="5626185" cy="1817341"/>
          </a:xfrm>
          <a:prstGeom prst="rect">
            <a:avLst/>
          </a:prstGeom>
        </p:spPr>
      </p:pic>
      <p:sp>
        <p:nvSpPr>
          <p:cNvPr id="9" name="Segnaposto contenuto 2"/>
          <p:cNvSpPr txBox="1">
            <a:spLocks/>
          </p:cNvSpPr>
          <p:nvPr/>
        </p:nvSpPr>
        <p:spPr>
          <a:xfrm>
            <a:off x="0" y="4149080"/>
            <a:ext cx="8820472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POLA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detectors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installed</a:t>
            </a:r>
            <a:r>
              <a:rPr kumimoji="0" lang="it-IT" sz="24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it-IT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 </a:t>
            </a:r>
            <a:r>
              <a:rPr lang="it-IT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Ny.Alesund</a:t>
            </a:r>
            <a:r>
              <a:rPr lang="it-IT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Svalbard, </a:t>
            </a:r>
            <a:r>
              <a:rPr lang="it-IT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Norway</a:t>
            </a:r>
            <a:endParaRPr lang="it-IT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4653136"/>
            <a:ext cx="2520280" cy="1952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67943" y="4653136"/>
            <a:ext cx="3446633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4000" dirty="0" smtClean="0">
                <a:solidFill>
                  <a:schemeClr val="bg1"/>
                </a:solidFill>
              </a:rPr>
              <a:t>The Live </a:t>
            </a:r>
            <a:r>
              <a:rPr lang="it-IT" sz="4000" dirty="0" err="1" smtClean="0">
                <a:solidFill>
                  <a:schemeClr val="bg1"/>
                </a:solidFill>
              </a:rPr>
              <a:t>Event</a:t>
            </a:r>
            <a:r>
              <a:rPr lang="it-IT" sz="4000" dirty="0" smtClean="0">
                <a:solidFill>
                  <a:schemeClr val="bg1"/>
                </a:solidFill>
              </a:rPr>
              <a:t/>
            </a:r>
            <a:br>
              <a:rPr lang="it-IT" sz="4000" dirty="0" smtClean="0">
                <a:solidFill>
                  <a:schemeClr val="bg1"/>
                </a:solidFill>
              </a:rPr>
            </a:br>
            <a:r>
              <a:rPr lang="it-IT" sz="4000" dirty="0" smtClean="0">
                <a:solidFill>
                  <a:schemeClr val="bg1"/>
                </a:solidFill>
              </a:rPr>
              <a:t>&lt;&lt;</a:t>
            </a:r>
            <a:r>
              <a:rPr lang="it-IT" sz="4000" dirty="0" err="1" smtClean="0">
                <a:solidFill>
                  <a:schemeClr val="bg1"/>
                </a:solidFill>
              </a:rPr>
              <a:t>EEE@NyAlesund</a:t>
            </a:r>
            <a:r>
              <a:rPr lang="it-IT" sz="4000" dirty="0" smtClean="0">
                <a:solidFill>
                  <a:schemeClr val="bg1"/>
                </a:solidFill>
              </a:rPr>
              <a:t>&gt;&gt;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700808"/>
            <a:ext cx="6156176" cy="2376264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</a:pPr>
            <a:r>
              <a:rPr lang="it-IT" sz="1800" dirty="0" err="1" smtClean="0"/>
              <a:t>Broadcasted</a:t>
            </a:r>
            <a:r>
              <a:rPr lang="it-IT" sz="1800" dirty="0" smtClean="0"/>
              <a:t> on Centro Fermi FB </a:t>
            </a:r>
            <a:r>
              <a:rPr lang="it-IT" sz="1800" dirty="0" err="1" smtClean="0"/>
              <a:t>Page</a:t>
            </a:r>
            <a:r>
              <a:rPr lang="it-IT" sz="1800" dirty="0" smtClean="0"/>
              <a:t> on May 30th, at 15:00</a:t>
            </a:r>
          </a:p>
          <a:p>
            <a:pPr>
              <a:spcAft>
                <a:spcPts val="1200"/>
              </a:spcAft>
            </a:pPr>
            <a:r>
              <a:rPr lang="it-IT" sz="1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To</a:t>
            </a:r>
            <a:r>
              <a:rPr lang="it-IT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date, </a:t>
            </a:r>
            <a:r>
              <a:rPr lang="it-IT" sz="18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sym typeface="Symbol"/>
              </a:rPr>
              <a:t></a:t>
            </a:r>
            <a:r>
              <a:rPr lang="it-IT" sz="1800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5000 </a:t>
            </a:r>
            <a:r>
              <a:rPr lang="it-IT" sz="1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contacts</a:t>
            </a:r>
            <a:r>
              <a:rPr lang="it-IT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visualized</a:t>
            </a:r>
            <a:r>
              <a:rPr lang="it-IT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the </a:t>
            </a:r>
            <a:r>
              <a:rPr lang="it-IT" sz="1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recorded</a:t>
            </a:r>
            <a:r>
              <a:rPr lang="it-IT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broadcast, and 800 </a:t>
            </a:r>
            <a:r>
              <a:rPr lang="it-IT" sz="1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interacted</a:t>
            </a:r>
            <a:r>
              <a:rPr lang="it-IT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with</a:t>
            </a:r>
            <a:r>
              <a:rPr lang="it-IT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it</a:t>
            </a:r>
            <a:r>
              <a:rPr lang="it-IT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(</a:t>
            </a:r>
            <a:r>
              <a:rPr lang="it-IT" sz="1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likes</a:t>
            </a:r>
            <a:r>
              <a:rPr lang="it-IT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, </a:t>
            </a:r>
            <a:r>
              <a:rPr lang="it-IT" sz="1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sharing</a:t>
            </a:r>
            <a:r>
              <a:rPr lang="it-IT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, </a:t>
            </a:r>
            <a:r>
              <a:rPr lang="it-IT" sz="1800" dirty="0" err="1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etc</a:t>
            </a:r>
            <a:r>
              <a:rPr lang="it-IT" sz="1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)</a:t>
            </a:r>
          </a:p>
          <a:p>
            <a:pPr>
              <a:spcAft>
                <a:spcPts val="1200"/>
              </a:spcAft>
            </a:pPr>
            <a:r>
              <a:rPr lang="it-IT" sz="18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Active</a:t>
            </a:r>
            <a:r>
              <a:rPr lang="it-IT" sz="1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participation</a:t>
            </a:r>
            <a:r>
              <a:rPr lang="it-IT" sz="1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by</a:t>
            </a:r>
            <a:r>
              <a:rPr lang="it-IT" sz="1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the EEE </a:t>
            </a:r>
            <a:r>
              <a:rPr lang="it-IT" sz="18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schools</a:t>
            </a:r>
            <a:r>
              <a:rPr lang="it-IT" sz="1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, </a:t>
            </a:r>
            <a:r>
              <a:rPr lang="it-IT" sz="18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that</a:t>
            </a:r>
            <a:r>
              <a:rPr lang="it-IT" sz="1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posted</a:t>
            </a:r>
            <a:r>
              <a:rPr lang="it-IT" sz="1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it-IT" sz="18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interesting</a:t>
            </a:r>
            <a:r>
              <a:rPr lang="it-IT" sz="1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and </a:t>
            </a:r>
            <a:r>
              <a:rPr lang="it-IT" sz="1800" dirty="0" err="1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funny</a:t>
            </a:r>
            <a:r>
              <a:rPr lang="it-IT" sz="1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questions </a:t>
            </a:r>
          </a:p>
          <a:p>
            <a:r>
              <a:rPr lang="it-IT" sz="1800" dirty="0" smtClean="0">
                <a:solidFill>
                  <a:schemeClr val="bg1"/>
                </a:solidFill>
              </a:rPr>
              <a:t>INFN, CNR, PolarquEEEst2018 and &lt;&lt;La Scienza Coatta&gt;&gt; </a:t>
            </a:r>
            <a:r>
              <a:rPr lang="it-IT" sz="1800" dirty="0" err="1" smtClean="0">
                <a:solidFill>
                  <a:schemeClr val="bg1"/>
                </a:solidFill>
              </a:rPr>
              <a:t>shared</a:t>
            </a:r>
            <a:r>
              <a:rPr lang="it-IT" sz="1800" dirty="0" smtClean="0">
                <a:solidFill>
                  <a:schemeClr val="bg1"/>
                </a:solidFill>
              </a:rPr>
              <a:t> the news in </a:t>
            </a:r>
            <a:r>
              <a:rPr lang="it-IT" sz="1800" dirty="0" err="1" smtClean="0">
                <a:solidFill>
                  <a:schemeClr val="bg1"/>
                </a:solidFill>
              </a:rPr>
              <a:t>their</a:t>
            </a:r>
            <a:r>
              <a:rPr lang="it-IT" sz="1800" dirty="0" smtClean="0">
                <a:solidFill>
                  <a:schemeClr val="bg1"/>
                </a:solidFill>
              </a:rPr>
              <a:t> </a:t>
            </a:r>
            <a:r>
              <a:rPr lang="it-IT" sz="1800" dirty="0" err="1" smtClean="0">
                <a:solidFill>
                  <a:schemeClr val="bg1"/>
                </a:solidFill>
              </a:rPr>
              <a:t>networks</a:t>
            </a:r>
            <a:r>
              <a:rPr lang="it-IT" sz="1800" dirty="0" smtClean="0">
                <a:solidFill>
                  <a:schemeClr val="bg1"/>
                </a:solidFill>
              </a:rPr>
              <a:t> 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1628800"/>
            <a:ext cx="2461394" cy="236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magine 4">
            <a:extLst>
              <a:ext uri="{FF2B5EF4-FFF2-40B4-BE49-F238E27FC236}">
                <a16:creationId xmlns="" xmlns:a16="http://schemas.microsoft.com/office/drawing/2014/main" id="{42F25F2F-9846-5844-AE4C-D5B2C1B71D5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221088"/>
            <a:ext cx="7776864" cy="2376264"/>
          </a:xfrm>
          <a:prstGeom prst="rect">
            <a:avLst/>
          </a:prstGeom>
        </p:spPr>
      </p:pic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9</a:t>
            </a:fld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</TotalTime>
  <Words>677</Words>
  <Application>Microsoft Office PowerPoint</Application>
  <PresentationFormat>Presentazione su schermo (4:3)</PresentationFormat>
  <Paragraphs>122</Paragraphs>
  <Slides>17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Tema di Office</vt:lpstr>
      <vt:lpstr>Cosmic Rays Activities @ Centro Fermi</vt:lpstr>
      <vt:lpstr>Outline</vt:lpstr>
      <vt:lpstr>The Cosmic Box</vt:lpstr>
      <vt:lpstr>The Cosmic Box Contest</vt:lpstr>
      <vt:lpstr>Outline</vt:lpstr>
      <vt:lpstr>The PolarquEEEst project </vt:lpstr>
      <vt:lpstr>The POLA journey</vt:lpstr>
      <vt:lpstr>PolarquEEEst 2019</vt:lpstr>
      <vt:lpstr>The Live Event &lt;&lt;EEE@NyAlesund&gt;&gt;</vt:lpstr>
      <vt:lpstr>Outline</vt:lpstr>
      <vt:lpstr>Opening of the  Museo Fermi in Rome</vt:lpstr>
      <vt:lpstr>Opening of the  Museo Fermi in Rome</vt:lpstr>
      <vt:lpstr>Outline</vt:lpstr>
      <vt:lpstr>Diapositiva 14</vt:lpstr>
      <vt:lpstr>EEE@ICD 2019</vt:lpstr>
      <vt:lpstr>EEE@ ICD 2019</vt:lpstr>
      <vt:lpstr>Conclusions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Marina</dc:creator>
  <cp:lastModifiedBy>Marina</cp:lastModifiedBy>
  <cp:revision>84</cp:revision>
  <dcterms:created xsi:type="dcterms:W3CDTF">2018-12-10T18:15:52Z</dcterms:created>
  <dcterms:modified xsi:type="dcterms:W3CDTF">2019-11-28T13:57:53Z</dcterms:modified>
</cp:coreProperties>
</file>