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69" autoAdjust="0"/>
  </p:normalViewPr>
  <p:slideViewPr>
    <p:cSldViewPr>
      <p:cViewPr>
        <p:scale>
          <a:sx n="90" d="100"/>
          <a:sy n="90" d="100"/>
        </p:scale>
        <p:origin x="-5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A4CFE-0D75-4BD2-8AA2-B99781856801}" type="datetimeFigureOut">
              <a:rPr lang="it-IT" smtClean="0"/>
              <a:pPr/>
              <a:t>29/11/2019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5416C-394C-4D7D-BF33-50F3904B727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pic>
        <p:nvPicPr>
          <p:cNvPr id="7" name="Immagine 6" descr="logo_centroferm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1873516" cy="1124744"/>
          </a:xfrm>
          <a:prstGeom prst="rect">
            <a:avLst/>
          </a:prstGeom>
        </p:spPr>
      </p:pic>
      <p:pic>
        <p:nvPicPr>
          <p:cNvPr id="8" name="Immagine 7" descr="logo_EE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48264" y="332656"/>
            <a:ext cx="2060024" cy="836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79712" y="0"/>
            <a:ext cx="4752528" cy="1052736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>
            <a:lvl1pPr>
              <a:defRPr sz="2600">
                <a:solidFill>
                  <a:srgbClr val="0070C0"/>
                </a:solidFill>
              </a:defRPr>
            </a:lvl1pPr>
            <a:lvl2pPr>
              <a:defRPr sz="2400">
                <a:solidFill>
                  <a:srgbClr val="FF0066"/>
                </a:solidFill>
              </a:defRPr>
            </a:lvl2pPr>
            <a:lvl3pPr>
              <a:defRPr sz="22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>
                <a:solidFill>
                  <a:srgbClr val="7030A0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>
            <a:lvl1pPr>
              <a:defRPr sz="1600" b="1">
                <a:solidFill>
                  <a:srgbClr val="FF0000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7" name="Immagine 6" descr="logo_centroferm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873516" cy="1124744"/>
          </a:xfrm>
          <a:prstGeom prst="rect">
            <a:avLst/>
          </a:prstGeom>
        </p:spPr>
      </p:pic>
      <p:pic>
        <p:nvPicPr>
          <p:cNvPr id="8" name="Immagine 7" descr="logo_EE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020272" y="144016"/>
            <a:ext cx="2060024" cy="836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centrofermi.it/event/120/contributions/1042/attachments/534/808/EEE_On_the_use_of_GNSS_for_atomic_clocks_comparison.pdf" TargetMode="External"/><Relationship Id="rId2" Type="http://schemas.openxmlformats.org/officeDocument/2006/relationships/hyperlink" Target="https://agenda.centrofermi.it/event/120/contributions/1041/attachments/535/810/Presentazione_EEE_2019_03_07_def_noVideo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smtClean="0"/>
              <a:t>GNSS </a:t>
            </a:r>
            <a:r>
              <a:rPr lang="it-IT" dirty="0" err="1" smtClean="0"/>
              <a:t>measurement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High </a:t>
            </a:r>
            <a:r>
              <a:rPr lang="it-IT" dirty="0" err="1" smtClean="0"/>
              <a:t>School</a:t>
            </a:r>
            <a:r>
              <a:rPr lang="it-IT" dirty="0" smtClean="0"/>
              <a:t> </a:t>
            </a:r>
            <a:r>
              <a:rPr lang="it-IT" dirty="0" err="1" smtClean="0"/>
              <a:t>Students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EEE Project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3528" y="4293096"/>
            <a:ext cx="8280920" cy="1752600"/>
          </a:xfrm>
        </p:spPr>
        <p:txBody>
          <a:bodyPr>
            <a:normAutofit fontScale="92500"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Marina </a:t>
            </a:r>
            <a:r>
              <a:rPr lang="it-IT" dirty="0" err="1" smtClean="0">
                <a:solidFill>
                  <a:srgbClr val="0070C0"/>
                </a:solidFill>
              </a:rPr>
              <a:t>Trimarchi</a:t>
            </a:r>
            <a:endParaRPr lang="it-IT" dirty="0" smtClean="0">
              <a:solidFill>
                <a:srgbClr val="0070C0"/>
              </a:solidFill>
            </a:endParaRPr>
          </a:p>
          <a:p>
            <a:r>
              <a:rPr lang="it-IT" sz="2200" dirty="0" smtClean="0">
                <a:solidFill>
                  <a:schemeClr val="accent3">
                    <a:lumMod val="50000"/>
                  </a:schemeClr>
                </a:solidFill>
              </a:rPr>
              <a:t>Museo Storico della Fisica e Centro Studi e Ricerche “Enrico Fermi”, Roma</a:t>
            </a:r>
          </a:p>
          <a:p>
            <a:r>
              <a:rPr lang="it-IT" sz="2200" dirty="0" smtClean="0">
                <a:solidFill>
                  <a:srgbClr val="FF0066"/>
                </a:solidFill>
              </a:rPr>
              <a:t>Dipartimento MIFT, Università degli Studi di Messina</a:t>
            </a:r>
          </a:p>
          <a:p>
            <a:r>
              <a:rPr lang="it-IT" sz="2200" dirty="0" smtClean="0">
                <a:solidFill>
                  <a:srgbClr val="7030A0"/>
                </a:solidFill>
              </a:rPr>
              <a:t>INFN – Sezione di Catania</a:t>
            </a:r>
          </a:p>
          <a:p>
            <a:endParaRPr lang="it-IT" sz="2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EEE </a:t>
            </a:r>
            <a:r>
              <a:rPr lang="it-IT" dirty="0" err="1" smtClean="0"/>
              <a:t>Meetings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Students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355976" y="1196752"/>
            <a:ext cx="4932040" cy="237626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sz="2000" dirty="0" smtClean="0"/>
              <a:t>Coordination </a:t>
            </a:r>
            <a:r>
              <a:rPr lang="it-IT" sz="2000" dirty="0" err="1" smtClean="0"/>
              <a:t>Meetings</a:t>
            </a:r>
            <a:endParaRPr lang="it-IT" sz="2000" dirty="0"/>
          </a:p>
          <a:p>
            <a:pPr>
              <a:spcAft>
                <a:spcPts val="600"/>
              </a:spcAft>
            </a:pPr>
            <a:r>
              <a:rPr lang="it-IT" sz="1800" dirty="0" err="1" smtClean="0">
                <a:solidFill>
                  <a:srgbClr val="FF0066"/>
                </a:solidFill>
              </a:rPr>
              <a:t>Students</a:t>
            </a:r>
            <a:r>
              <a:rPr lang="it-IT" sz="1800" dirty="0" smtClean="0">
                <a:solidFill>
                  <a:srgbClr val="FF0066"/>
                </a:solidFill>
              </a:rPr>
              <a:t> report </a:t>
            </a:r>
            <a:r>
              <a:rPr lang="it-IT" sz="1800" dirty="0" err="1" smtClean="0">
                <a:solidFill>
                  <a:srgbClr val="FF0066"/>
                </a:solidFill>
              </a:rPr>
              <a:t>about</a:t>
            </a:r>
            <a:r>
              <a:rPr lang="it-IT" sz="1800" dirty="0" smtClean="0">
                <a:solidFill>
                  <a:srgbClr val="FF0066"/>
                </a:solidFill>
              </a:rPr>
              <a:t> </a:t>
            </a:r>
            <a:r>
              <a:rPr lang="it-IT" sz="1800" dirty="0" err="1" smtClean="0">
                <a:solidFill>
                  <a:srgbClr val="FF0066"/>
                </a:solidFill>
              </a:rPr>
              <a:t>their</a:t>
            </a:r>
            <a:r>
              <a:rPr lang="it-IT" sz="1800" dirty="0" smtClean="0">
                <a:solidFill>
                  <a:srgbClr val="FF0066"/>
                </a:solidFill>
              </a:rPr>
              <a:t> </a:t>
            </a:r>
            <a:r>
              <a:rPr lang="it-IT" sz="1800" dirty="0" err="1" smtClean="0">
                <a:solidFill>
                  <a:srgbClr val="FF0066"/>
                </a:solidFill>
              </a:rPr>
              <a:t>activity</a:t>
            </a:r>
            <a:r>
              <a:rPr lang="it-IT" sz="1800" dirty="0" smtClean="0">
                <a:solidFill>
                  <a:srgbClr val="FF0066"/>
                </a:solidFill>
              </a:rPr>
              <a:t> on EEE</a:t>
            </a:r>
          </a:p>
          <a:p>
            <a:pPr>
              <a:spcAft>
                <a:spcPts val="600"/>
              </a:spcAft>
            </a:pPr>
            <a:r>
              <a:rPr lang="it-IT" sz="1800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tatus and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Maintenance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of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the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Telescopes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Data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Analysis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and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Discussions</a:t>
            </a:r>
            <a:endParaRPr lang="it-IT" sz="16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it-IT" sz="1800" dirty="0" err="1" smtClean="0">
                <a:solidFill>
                  <a:srgbClr val="FF0066"/>
                </a:solidFill>
              </a:rPr>
              <a:t>General</a:t>
            </a:r>
            <a:r>
              <a:rPr lang="it-IT" sz="1800" dirty="0" smtClean="0">
                <a:solidFill>
                  <a:srgbClr val="FF0066"/>
                </a:solidFill>
              </a:rPr>
              <a:t> </a:t>
            </a:r>
            <a:r>
              <a:rPr lang="it-IT" sz="1800" dirty="0" err="1" smtClean="0">
                <a:solidFill>
                  <a:srgbClr val="FF0066"/>
                </a:solidFill>
              </a:rPr>
              <a:t>Lessons</a:t>
            </a:r>
            <a:r>
              <a:rPr lang="it-IT" sz="1800" dirty="0" smtClean="0">
                <a:solidFill>
                  <a:srgbClr val="FF0066"/>
                </a:solidFill>
              </a:rPr>
              <a:t> </a:t>
            </a:r>
            <a:r>
              <a:rPr lang="it-IT" sz="1800" dirty="0" err="1" smtClean="0">
                <a:solidFill>
                  <a:srgbClr val="FF0066"/>
                </a:solidFill>
              </a:rPr>
              <a:t>from</a:t>
            </a:r>
            <a:r>
              <a:rPr lang="it-IT" sz="1800" dirty="0" smtClean="0">
                <a:solidFill>
                  <a:srgbClr val="FF0066"/>
                </a:solidFill>
              </a:rPr>
              <a:t> EEE </a:t>
            </a:r>
            <a:r>
              <a:rPr lang="it-IT" sz="1800" dirty="0" err="1" smtClean="0">
                <a:solidFill>
                  <a:srgbClr val="FF0066"/>
                </a:solidFill>
              </a:rPr>
              <a:t>researchers</a:t>
            </a:r>
            <a:endParaRPr lang="it-IT" sz="1800" dirty="0">
              <a:solidFill>
                <a:srgbClr val="FF0066"/>
              </a:solidFill>
            </a:endParaRPr>
          </a:p>
          <a:p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Hardware, Software,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Organization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of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events</a:t>
            </a:r>
            <a:endParaRPr lang="it-IT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0" y="4437112"/>
            <a:ext cx="5076056" cy="247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Conferences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EEE project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describe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activities</a:t>
            </a:r>
            <a:endParaRPr lang="it-IT" dirty="0" smtClean="0">
              <a:solidFill>
                <a:srgbClr val="FF006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Lessons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Masterclasses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groups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measurements and data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report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about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Prizegiving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best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contributions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</a:t>
            </a:r>
            <a:endParaRPr kumimoji="0" lang="it-IT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176464" cy="317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07A6F743-5052-5B46-94B5-461A9793B4A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873219"/>
            <a:ext cx="1296144" cy="172819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C5AD8A66-1104-2141-BD15-B2A963A0D04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4" y="3873219"/>
            <a:ext cx="1242138" cy="165618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2C66C0D-EA5C-6840-9496-87087651F8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2894" y="3873220"/>
            <a:ext cx="1242137" cy="165618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36492826-15FB-7E4D-8D64-444122BA7F6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5313379"/>
            <a:ext cx="3888432" cy="1283973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355976" y="1052736"/>
            <a:ext cx="4680520" cy="25202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0" y="4365104"/>
            <a:ext cx="4860032" cy="22596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dirty="0" smtClean="0"/>
              <a:t>10° </a:t>
            </a:r>
            <a:r>
              <a:rPr lang="it-IT" sz="3100" dirty="0" err="1" smtClean="0"/>
              <a:t>Conference</a:t>
            </a:r>
            <a:r>
              <a:rPr lang="it-IT" sz="3100" dirty="0" smtClean="0"/>
              <a:t> </a:t>
            </a:r>
            <a:r>
              <a:rPr lang="it-IT" sz="3100" dirty="0" err="1" smtClean="0"/>
              <a:t>of</a:t>
            </a:r>
            <a:r>
              <a:rPr lang="it-IT" sz="3100" dirty="0" smtClean="0"/>
              <a:t> CF </a:t>
            </a:r>
            <a:r>
              <a:rPr lang="it-IT" sz="3100" dirty="0" err="1" smtClean="0"/>
              <a:t>Projects</a:t>
            </a: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err="1" smtClean="0"/>
              <a:t>Turin</a:t>
            </a:r>
            <a:r>
              <a:rPr lang="it-IT" sz="3100" dirty="0" smtClean="0"/>
              <a:t>, March 6-8, 2019</a:t>
            </a:r>
            <a:endParaRPr lang="it-IT" sz="31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79512" y="5057800"/>
            <a:ext cx="4032448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Global </a:t>
            </a:r>
            <a:r>
              <a:rPr lang="it-IT" b="1" dirty="0" err="1" smtClean="0">
                <a:solidFill>
                  <a:schemeClr val="accent1">
                    <a:lumMod val="50000"/>
                  </a:schemeClr>
                </a:solidFill>
              </a:rPr>
              <a:t>Navigation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 Satellite System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GNSS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functioning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measuring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range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between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local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representative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receiver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 and satellites</a:t>
            </a:r>
          </a:p>
        </p:txBody>
      </p:sp>
      <p:pic>
        <p:nvPicPr>
          <p:cNvPr id="9" name="Picture 2" descr="10 Conf EEE News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008" y="2204864"/>
            <a:ext cx="3918081" cy="2664296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1331640" y="1124744"/>
            <a:ext cx="6480720" cy="86409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0" y="1196752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collaboration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Dr. M.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Sellone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Dr.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G.Cerretto</a:t>
            </a:r>
            <a:endParaRPr lang="it-IT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tabLst/>
              <a:defRPr/>
            </a:pP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stituto 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azionale di 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icerca 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etrologica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43000" y="2132856"/>
            <a:ext cx="4104456" cy="439248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920"/>
            <a:ext cx="43232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egnaposto contenuto 2"/>
          <p:cNvSpPr>
            <a:spLocks noGrp="1"/>
          </p:cNvSpPr>
          <p:nvPr>
            <p:ph idx="1"/>
          </p:nvPr>
        </p:nvSpPr>
        <p:spPr>
          <a:xfrm>
            <a:off x="4427984" y="2132856"/>
            <a:ext cx="4464496" cy="4536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dirty="0" err="1" smtClean="0"/>
              <a:t>How</a:t>
            </a:r>
            <a:r>
              <a:rPr lang="it-IT" dirty="0" smtClean="0"/>
              <a:t> a GNSS </a:t>
            </a:r>
            <a:r>
              <a:rPr lang="it-IT" dirty="0" err="1" smtClean="0"/>
              <a:t>works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 marL="169863" indent="-169863">
              <a:spcAft>
                <a:spcPts val="600"/>
              </a:spcAft>
            </a:pPr>
            <a:r>
              <a:rPr lang="it-IT" sz="1800" dirty="0" smtClean="0">
                <a:solidFill>
                  <a:srgbClr val="FF0066"/>
                </a:solidFill>
              </a:rPr>
              <a:t>4 satellites in </a:t>
            </a:r>
            <a:r>
              <a:rPr lang="it-IT" sz="1800" dirty="0" err="1" smtClean="0">
                <a:solidFill>
                  <a:srgbClr val="FF0066"/>
                </a:solidFill>
              </a:rPr>
              <a:t>view</a:t>
            </a:r>
            <a:endParaRPr lang="it-IT" sz="1800" dirty="0" smtClean="0">
              <a:solidFill>
                <a:srgbClr val="FF0066"/>
              </a:solidFill>
            </a:endParaRPr>
          </a:p>
          <a:p>
            <a:pPr marL="169863" indent="-169863">
              <a:spcAft>
                <a:spcPts val="600"/>
              </a:spcAft>
            </a:pPr>
            <a:r>
              <a:rPr lang="it-IT" sz="1800" dirty="0" smtClean="0">
                <a:solidFill>
                  <a:schemeClr val="accent3">
                    <a:lumMod val="50000"/>
                  </a:schemeClr>
                </a:solidFill>
              </a:rPr>
              <a:t>Solve 4 non </a:t>
            </a:r>
            <a:r>
              <a:rPr lang="it-IT" sz="1800" dirty="0" err="1" smtClean="0">
                <a:solidFill>
                  <a:schemeClr val="accent3">
                    <a:lumMod val="50000"/>
                  </a:schemeClr>
                </a:solidFill>
              </a:rPr>
              <a:t>linear</a:t>
            </a:r>
            <a:r>
              <a:rPr lang="it-IT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3">
                    <a:lumMod val="50000"/>
                  </a:schemeClr>
                </a:solidFill>
              </a:rPr>
              <a:t>equations</a:t>
            </a:r>
            <a:r>
              <a:rPr lang="it-IT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it-IT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3">
                    <a:lumMod val="50000"/>
                  </a:schemeClr>
                </a:solidFill>
              </a:rPr>
              <a:t>get</a:t>
            </a:r>
            <a:r>
              <a:rPr lang="it-IT" sz="1800" dirty="0" smtClean="0">
                <a:solidFill>
                  <a:schemeClr val="accent3">
                    <a:lumMod val="50000"/>
                  </a:schemeClr>
                </a:solidFill>
              </a:rPr>
              <a:t> position and </a:t>
            </a:r>
            <a:r>
              <a:rPr lang="it-IT" sz="1800" dirty="0" err="1" smtClean="0">
                <a:solidFill>
                  <a:schemeClr val="accent3">
                    <a:lumMod val="50000"/>
                  </a:schemeClr>
                </a:solidFill>
              </a:rPr>
              <a:t>time</a:t>
            </a:r>
            <a:endParaRPr lang="it-IT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169863" indent="-169863"/>
            <a:r>
              <a:rPr lang="it-IT" sz="1800" dirty="0" err="1" smtClean="0">
                <a:solidFill>
                  <a:schemeClr val="accent6">
                    <a:lumMod val="75000"/>
                  </a:schemeClr>
                </a:solidFill>
              </a:rPr>
              <a:t>Distance</a:t>
            </a:r>
            <a:r>
              <a:rPr lang="it-IT" sz="1800" dirty="0" smtClean="0">
                <a:solidFill>
                  <a:schemeClr val="accent6">
                    <a:lumMod val="75000"/>
                  </a:schemeClr>
                </a:solidFill>
              </a:rPr>
              <a:t> measurements </a:t>
            </a:r>
          </a:p>
          <a:p>
            <a:pPr marL="403225" lvl="1"/>
            <a:r>
              <a:rPr lang="it-IT" sz="1600" dirty="0" err="1" smtClean="0">
                <a:solidFill>
                  <a:srgbClr val="7030A0"/>
                </a:solidFill>
              </a:rPr>
              <a:t>through</a:t>
            </a:r>
            <a:r>
              <a:rPr lang="it-IT" sz="1600" dirty="0" smtClean="0">
                <a:solidFill>
                  <a:srgbClr val="7030A0"/>
                </a:solidFill>
              </a:rPr>
              <a:t> the </a:t>
            </a:r>
            <a:r>
              <a:rPr lang="it-IT" sz="1600" dirty="0" err="1" smtClean="0">
                <a:solidFill>
                  <a:srgbClr val="7030A0"/>
                </a:solidFill>
              </a:rPr>
              <a:t>time</a:t>
            </a:r>
            <a:r>
              <a:rPr lang="it-IT" sz="1600" dirty="0" smtClean="0">
                <a:solidFill>
                  <a:srgbClr val="7030A0"/>
                </a:solidFill>
              </a:rPr>
              <a:t> </a:t>
            </a:r>
            <a:r>
              <a:rPr lang="it-IT" sz="1600" dirty="0" err="1" smtClean="0">
                <a:solidFill>
                  <a:srgbClr val="7030A0"/>
                </a:solidFill>
              </a:rPr>
              <a:t>of</a:t>
            </a:r>
            <a:r>
              <a:rPr lang="it-IT" sz="1600" dirty="0" smtClean="0">
                <a:solidFill>
                  <a:srgbClr val="7030A0"/>
                </a:solidFill>
              </a:rPr>
              <a:t> flight </a:t>
            </a:r>
            <a:r>
              <a:rPr lang="it-IT" sz="1600" dirty="0" err="1" smtClean="0">
                <a:solidFill>
                  <a:srgbClr val="7030A0"/>
                </a:solidFill>
              </a:rPr>
              <a:t>of</a:t>
            </a:r>
            <a:r>
              <a:rPr lang="it-IT" sz="1600" dirty="0" smtClean="0">
                <a:solidFill>
                  <a:srgbClr val="7030A0"/>
                </a:solidFill>
              </a:rPr>
              <a:t> a </a:t>
            </a:r>
            <a:r>
              <a:rPr lang="it-IT" sz="1600" dirty="0" err="1" smtClean="0">
                <a:solidFill>
                  <a:srgbClr val="7030A0"/>
                </a:solidFill>
              </a:rPr>
              <a:t>signal</a:t>
            </a:r>
            <a:r>
              <a:rPr lang="it-IT" sz="1600" dirty="0" smtClean="0">
                <a:solidFill>
                  <a:srgbClr val="7030A0"/>
                </a:solidFill>
              </a:rPr>
              <a:t> sent </a:t>
            </a:r>
            <a:r>
              <a:rPr lang="it-IT" sz="1600" dirty="0" err="1" smtClean="0">
                <a:solidFill>
                  <a:srgbClr val="7030A0"/>
                </a:solidFill>
              </a:rPr>
              <a:t>by</a:t>
            </a:r>
            <a:r>
              <a:rPr lang="it-IT" sz="1600" dirty="0" smtClean="0">
                <a:solidFill>
                  <a:srgbClr val="7030A0"/>
                </a:solidFill>
              </a:rPr>
              <a:t> a </a:t>
            </a:r>
            <a:r>
              <a:rPr lang="it-IT" sz="1600" dirty="0" err="1" smtClean="0">
                <a:solidFill>
                  <a:srgbClr val="7030A0"/>
                </a:solidFill>
              </a:rPr>
              <a:t>transmitter</a:t>
            </a:r>
            <a:r>
              <a:rPr lang="it-IT" sz="1600" dirty="0" smtClean="0">
                <a:solidFill>
                  <a:srgbClr val="7030A0"/>
                </a:solidFill>
              </a:rPr>
              <a:t> on the satellite </a:t>
            </a:r>
          </a:p>
          <a:p>
            <a:pPr marL="803275" lvl="2">
              <a:spcAft>
                <a:spcPts val="600"/>
              </a:spcAft>
            </a:pPr>
            <a:r>
              <a:rPr lang="it-IT" sz="1400" dirty="0" smtClean="0">
                <a:solidFill>
                  <a:srgbClr val="0070C0"/>
                </a:solidFill>
                <a:sym typeface="Symbol"/>
              </a:rPr>
              <a:t>t </a:t>
            </a:r>
            <a:r>
              <a:rPr lang="it-IT" sz="1400" dirty="0" err="1" smtClean="0">
                <a:solidFill>
                  <a:srgbClr val="0070C0"/>
                </a:solidFill>
                <a:sym typeface="Symbol"/>
              </a:rPr>
              <a:t>between</a:t>
            </a:r>
            <a:r>
              <a:rPr lang="it-IT" sz="1400" dirty="0" smtClean="0">
                <a:solidFill>
                  <a:srgbClr val="0070C0"/>
                </a:solidFill>
                <a:sym typeface="Symbol"/>
              </a:rPr>
              <a:t> clock on satellite and on </a:t>
            </a:r>
            <a:r>
              <a:rPr lang="it-IT" sz="1400" dirty="0" err="1" smtClean="0">
                <a:solidFill>
                  <a:srgbClr val="0070C0"/>
                </a:solidFill>
                <a:sym typeface="Symbol"/>
              </a:rPr>
              <a:t>receiver</a:t>
            </a:r>
            <a:endParaRPr lang="it-IT" sz="1400" dirty="0">
              <a:solidFill>
                <a:srgbClr val="0070C0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355976" y="2132856"/>
            <a:ext cx="4680520" cy="43924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2088887" cy="216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107504" y="1124744"/>
            <a:ext cx="9036496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Exercise </a:t>
            </a:r>
            <a:r>
              <a:rPr kumimoji="0" lang="it-IT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it-IT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169863" lvl="0" indent="-169863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solidFill>
                  <a:srgbClr val="FF0066"/>
                </a:solidFill>
              </a:rPr>
              <a:t>Put 3 </a:t>
            </a:r>
            <a:r>
              <a:rPr lang="it-IT" dirty="0" err="1" smtClean="0">
                <a:solidFill>
                  <a:srgbClr val="FF0066"/>
                </a:solidFill>
              </a:rPr>
              <a:t>simulated</a:t>
            </a:r>
            <a:r>
              <a:rPr lang="it-IT" dirty="0" smtClean="0">
                <a:solidFill>
                  <a:srgbClr val="FF0066"/>
                </a:solidFill>
              </a:rPr>
              <a:t> satellites  on a </a:t>
            </a:r>
            <a:r>
              <a:rPr lang="it-IT" dirty="0" err="1" smtClean="0">
                <a:solidFill>
                  <a:srgbClr val="FF0066"/>
                </a:solidFill>
              </a:rPr>
              <a:t>cartesian</a:t>
            </a:r>
            <a:r>
              <a:rPr lang="it-IT" dirty="0" smtClean="0">
                <a:solidFill>
                  <a:srgbClr val="FF0066"/>
                </a:solidFill>
              </a:rPr>
              <a:t> reference</a:t>
            </a:r>
          </a:p>
          <a:p>
            <a:pPr marL="627063" lvl="2" indent="-169863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t-IT" sz="1600" dirty="0" err="1" smtClean="0">
                <a:solidFill>
                  <a:srgbClr val="FF0066"/>
                </a:solidFill>
              </a:rPr>
              <a:t>Simple</a:t>
            </a:r>
            <a:r>
              <a:rPr lang="it-IT" sz="1600" dirty="0" smtClean="0">
                <a:solidFill>
                  <a:srgbClr val="FF0066"/>
                </a:solidFill>
              </a:rPr>
              <a:t> positions: on the </a:t>
            </a:r>
            <a:r>
              <a:rPr lang="it-IT" sz="1600" dirty="0" err="1" smtClean="0">
                <a:solidFill>
                  <a:srgbClr val="FF0066"/>
                </a:solidFill>
              </a:rPr>
              <a:t>intersections</a:t>
            </a:r>
            <a:r>
              <a:rPr lang="it-IT" sz="1600" dirty="0" smtClean="0">
                <a:solidFill>
                  <a:srgbClr val="FF0066"/>
                </a:solidFill>
              </a:rPr>
              <a:t> </a:t>
            </a:r>
            <a:r>
              <a:rPr lang="it-IT" sz="1600" dirty="0" err="1" smtClean="0">
                <a:solidFill>
                  <a:srgbClr val="FF0066"/>
                </a:solidFill>
              </a:rPr>
              <a:t>between</a:t>
            </a:r>
            <a:r>
              <a:rPr lang="it-IT" sz="1600" dirty="0" smtClean="0">
                <a:solidFill>
                  <a:srgbClr val="FF0066"/>
                </a:solidFill>
              </a:rPr>
              <a:t> walls</a:t>
            </a:r>
          </a:p>
          <a:p>
            <a:pPr marL="169863" lvl="0" indent="-169863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Use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a laser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distance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meter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measure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positions</a:t>
            </a:r>
            <a:endParaRPr lang="it-IT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627063" lvl="1" indent="-169863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z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),(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z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),(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it-IT" sz="1600" dirty="0" err="1" smtClean="0">
                <a:solidFill>
                  <a:schemeClr val="accent3">
                    <a:lumMod val="50000"/>
                  </a:schemeClr>
                </a:solidFill>
              </a:rPr>
              <a:t>z</a:t>
            </a:r>
            <a:r>
              <a:rPr lang="it-IT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it-IT" sz="16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169863" lvl="0" indent="-169863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rgbClr val="0070C0"/>
                </a:solidFill>
              </a:rPr>
              <a:t>Measure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your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distances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from</a:t>
            </a:r>
            <a:r>
              <a:rPr lang="it-IT" dirty="0" smtClean="0">
                <a:solidFill>
                  <a:srgbClr val="0070C0"/>
                </a:solidFill>
              </a:rPr>
              <a:t> the 3 satellites</a:t>
            </a:r>
          </a:p>
          <a:p>
            <a:pPr marL="627063" lvl="2" indent="-169863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it-IT" sz="1600" dirty="0" err="1" smtClean="0">
                <a:solidFill>
                  <a:srgbClr val="0070C0"/>
                </a:solidFill>
                <a:sym typeface="Symbol"/>
              </a:rPr>
              <a:t>d</a:t>
            </a:r>
            <a:r>
              <a:rPr lang="it-IT" sz="1600" baseline="-25000" dirty="0" err="1" smtClean="0">
                <a:solidFill>
                  <a:srgbClr val="0070C0"/>
                </a:solidFill>
              </a:rPr>
              <a:t>A</a:t>
            </a:r>
            <a:r>
              <a:rPr lang="it-IT" sz="1600" dirty="0" smtClean="0">
                <a:solidFill>
                  <a:srgbClr val="0070C0"/>
                </a:solidFill>
                <a:sym typeface="Symbol"/>
              </a:rPr>
              <a:t>, </a:t>
            </a:r>
            <a:r>
              <a:rPr lang="it-IT" sz="1600" dirty="0" err="1" smtClean="0">
                <a:solidFill>
                  <a:srgbClr val="0070C0"/>
                </a:solidFill>
                <a:sym typeface="Symbol"/>
              </a:rPr>
              <a:t>d</a:t>
            </a:r>
            <a:r>
              <a:rPr lang="it-IT" sz="1600" baseline="-25000" dirty="0" err="1" smtClean="0">
                <a:solidFill>
                  <a:srgbClr val="0070C0"/>
                </a:solidFill>
              </a:rPr>
              <a:t>B</a:t>
            </a:r>
            <a:r>
              <a:rPr lang="it-IT" sz="1600" dirty="0" smtClean="0">
                <a:solidFill>
                  <a:srgbClr val="0070C0"/>
                </a:solidFill>
                <a:sym typeface="Symbol"/>
              </a:rPr>
              <a:t>, </a:t>
            </a:r>
            <a:r>
              <a:rPr lang="it-IT" sz="1600" dirty="0" err="1" smtClean="0">
                <a:solidFill>
                  <a:srgbClr val="0070C0"/>
                </a:solidFill>
                <a:sym typeface="Symbol"/>
              </a:rPr>
              <a:t>d</a:t>
            </a:r>
            <a:r>
              <a:rPr lang="it-IT" sz="1600" baseline="-25000" dirty="0" err="1" smtClean="0">
                <a:solidFill>
                  <a:srgbClr val="0070C0"/>
                </a:solidFill>
              </a:rPr>
              <a:t>C</a:t>
            </a:r>
            <a:endParaRPr lang="it-IT" sz="1600" dirty="0" smtClean="0">
              <a:solidFill>
                <a:srgbClr val="0070C0"/>
              </a:solidFill>
            </a:endParaRPr>
          </a:p>
          <a:p>
            <a:pPr marL="169863" lvl="0" indent="-169863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it-IT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1257300" lvl="2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7" name="Segnaposto numero diapositiva 3"/>
          <p:cNvSpPr txBox="1">
            <a:spLocks/>
          </p:cNvSpPr>
          <p:nvPr/>
        </p:nvSpPr>
        <p:spPr>
          <a:xfrm>
            <a:off x="68042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7B441-5312-499D-93C3-6E37886527FA}" type="slidenum">
              <a:rPr kumimoji="0" lang="it-IT" sz="1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268760"/>
            <a:ext cx="1127968" cy="222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olo 1"/>
          <p:cNvSpPr txBox="1">
            <a:spLocks/>
          </p:cNvSpPr>
          <p:nvPr/>
        </p:nvSpPr>
        <p:spPr>
          <a:xfrm>
            <a:off x="2051720" y="0"/>
            <a:ext cx="4752528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10°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Conference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CF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Projects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Turin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March 6-8, 2019</a:t>
            </a:r>
            <a:endParaRPr kumimoji="0" lang="it-IT" sz="3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0330" y="5373216"/>
            <a:ext cx="43157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tangolo 12"/>
          <p:cNvSpPr/>
          <p:nvPr/>
        </p:nvSpPr>
        <p:spPr>
          <a:xfrm>
            <a:off x="107504" y="1124744"/>
            <a:ext cx="8928992" cy="25922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79512" y="3933056"/>
            <a:ext cx="878497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69863" lvl="0" indent="-169863" algn="ctr">
              <a:spcBef>
                <a:spcPct val="20000"/>
              </a:spcBef>
              <a:defRPr/>
            </a:pPr>
            <a:r>
              <a:rPr lang="it-IT" dirty="0" smtClean="0">
                <a:solidFill>
                  <a:srgbClr val="7030A0"/>
                </a:solidFill>
              </a:rPr>
              <a:t>The laser </a:t>
            </a:r>
            <a:r>
              <a:rPr lang="it-IT" dirty="0" err="1" smtClean="0">
                <a:solidFill>
                  <a:srgbClr val="7030A0"/>
                </a:solidFill>
              </a:rPr>
              <a:t>distance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r>
              <a:rPr lang="it-IT" dirty="0" err="1" smtClean="0">
                <a:solidFill>
                  <a:srgbClr val="7030A0"/>
                </a:solidFill>
              </a:rPr>
              <a:t>meter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r>
              <a:rPr lang="it-IT" dirty="0" err="1" smtClean="0">
                <a:solidFill>
                  <a:srgbClr val="7030A0"/>
                </a:solidFill>
              </a:rPr>
              <a:t>uses</a:t>
            </a:r>
            <a:r>
              <a:rPr lang="it-IT" dirty="0" smtClean="0">
                <a:solidFill>
                  <a:srgbClr val="7030A0"/>
                </a:solidFill>
              </a:rPr>
              <a:t> the </a:t>
            </a:r>
            <a:r>
              <a:rPr lang="it-IT" dirty="0" err="1" smtClean="0">
                <a:solidFill>
                  <a:srgbClr val="7030A0"/>
                </a:solidFill>
              </a:rPr>
              <a:t>time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r>
              <a:rPr lang="it-IT" dirty="0" err="1" smtClean="0">
                <a:solidFill>
                  <a:srgbClr val="7030A0"/>
                </a:solidFill>
              </a:rPr>
              <a:t>of</a:t>
            </a:r>
            <a:r>
              <a:rPr lang="it-IT" dirty="0" smtClean="0">
                <a:solidFill>
                  <a:srgbClr val="7030A0"/>
                </a:solidFill>
              </a:rPr>
              <a:t> flight </a:t>
            </a:r>
            <a:r>
              <a:rPr lang="it-IT" dirty="0" err="1" smtClean="0">
                <a:solidFill>
                  <a:srgbClr val="7030A0"/>
                </a:solidFill>
              </a:rPr>
              <a:t>of</a:t>
            </a:r>
            <a:r>
              <a:rPr lang="it-IT" dirty="0" smtClean="0">
                <a:solidFill>
                  <a:srgbClr val="7030A0"/>
                </a:solidFill>
              </a:rPr>
              <a:t> a laser </a:t>
            </a:r>
            <a:r>
              <a:rPr lang="it-IT" dirty="0" err="1" smtClean="0">
                <a:solidFill>
                  <a:srgbClr val="7030A0"/>
                </a:solidFill>
              </a:rPr>
              <a:t>to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r>
              <a:rPr lang="it-IT" dirty="0" err="1" smtClean="0">
                <a:solidFill>
                  <a:srgbClr val="7030A0"/>
                </a:solidFill>
              </a:rPr>
              <a:t>compute</a:t>
            </a:r>
            <a:r>
              <a:rPr lang="it-IT" dirty="0" smtClean="0">
                <a:solidFill>
                  <a:srgbClr val="7030A0"/>
                </a:solidFill>
              </a:rPr>
              <a:t> distances</a:t>
            </a:r>
          </a:p>
          <a:p>
            <a:pPr marL="457200" lvl="2" indent="-169863" algn="ctr">
              <a:spcBef>
                <a:spcPct val="20000"/>
              </a:spcBef>
            </a:pPr>
            <a:r>
              <a:rPr lang="it-IT" sz="1700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it-IT" sz="1600" dirty="0" err="1" smtClean="0">
                <a:solidFill>
                  <a:srgbClr val="0070C0"/>
                </a:solidFill>
              </a:rPr>
              <a:t>Then</a:t>
            </a:r>
            <a:r>
              <a:rPr lang="it-IT" sz="1600" dirty="0" smtClean="0">
                <a:solidFill>
                  <a:srgbClr val="0070C0"/>
                </a:solidFill>
              </a:rPr>
              <a:t> the </a:t>
            </a:r>
            <a:r>
              <a:rPr lang="it-IT" sz="1600" dirty="0" err="1" smtClean="0">
                <a:solidFill>
                  <a:srgbClr val="0070C0"/>
                </a:solidFill>
              </a:rPr>
              <a:t>signal</a:t>
            </a:r>
            <a:r>
              <a:rPr lang="it-IT" sz="1600" dirty="0" smtClean="0">
                <a:solidFill>
                  <a:srgbClr val="0070C0"/>
                </a:solidFill>
              </a:rPr>
              <a:t> </a:t>
            </a:r>
            <a:r>
              <a:rPr lang="it-IT" sz="1600" dirty="0" err="1" smtClean="0">
                <a:solidFill>
                  <a:srgbClr val="0070C0"/>
                </a:solidFill>
              </a:rPr>
              <a:t>is</a:t>
            </a:r>
            <a:r>
              <a:rPr lang="it-IT" sz="1600" dirty="0" smtClean="0">
                <a:solidFill>
                  <a:srgbClr val="0070C0"/>
                </a:solidFill>
              </a:rPr>
              <a:t> </a:t>
            </a:r>
            <a:r>
              <a:rPr lang="it-IT" sz="1600" dirty="0" err="1" smtClean="0">
                <a:solidFill>
                  <a:srgbClr val="0070C0"/>
                </a:solidFill>
              </a:rPr>
              <a:t>transmitted</a:t>
            </a:r>
            <a:r>
              <a:rPr lang="it-IT" sz="1600" dirty="0" smtClean="0">
                <a:solidFill>
                  <a:srgbClr val="0070C0"/>
                </a:solidFill>
              </a:rPr>
              <a:t> and </a:t>
            </a:r>
            <a:r>
              <a:rPr lang="it-IT" sz="1600" dirty="0" err="1" smtClean="0">
                <a:solidFill>
                  <a:srgbClr val="0070C0"/>
                </a:solidFill>
              </a:rPr>
              <a:t>received</a:t>
            </a:r>
            <a:r>
              <a:rPr lang="it-IT" sz="1600" dirty="0" smtClean="0">
                <a:solidFill>
                  <a:srgbClr val="0070C0"/>
                </a:solidFill>
              </a:rPr>
              <a:t> </a:t>
            </a:r>
            <a:r>
              <a:rPr lang="it-IT" sz="1600" dirty="0" err="1" smtClean="0">
                <a:solidFill>
                  <a:srgbClr val="0070C0"/>
                </a:solidFill>
              </a:rPr>
              <a:t>by</a:t>
            </a:r>
            <a:r>
              <a:rPr lang="it-IT" sz="1600" dirty="0" smtClean="0">
                <a:solidFill>
                  <a:srgbClr val="0070C0"/>
                </a:solidFill>
              </a:rPr>
              <a:t> the </a:t>
            </a:r>
            <a:r>
              <a:rPr lang="it-IT" sz="1600" dirty="0" err="1" smtClean="0">
                <a:solidFill>
                  <a:srgbClr val="0070C0"/>
                </a:solidFill>
              </a:rPr>
              <a:t>same</a:t>
            </a:r>
            <a:r>
              <a:rPr lang="it-IT" sz="1600" dirty="0" smtClean="0">
                <a:solidFill>
                  <a:srgbClr val="0070C0"/>
                </a:solidFill>
              </a:rPr>
              <a:t> instrument</a:t>
            </a:r>
          </a:p>
          <a:p>
            <a:pPr marL="914400" lvl="4" indent="-169863" algn="ctr">
              <a:spcBef>
                <a:spcPct val="20000"/>
              </a:spcBef>
            </a:pPr>
            <a:r>
              <a:rPr lang="it-IT" sz="1700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it-IT" sz="1400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As</a:t>
            </a:r>
            <a:r>
              <a:rPr lang="it-IT" sz="1400" dirty="0" smtClean="0">
                <a:solidFill>
                  <a:schemeClr val="accent3">
                    <a:lumMod val="50000"/>
                  </a:schemeClr>
                </a:solidFill>
              </a:rPr>
              <a:t> the </a:t>
            </a:r>
            <a:r>
              <a:rPr lang="it-IT" sz="1400" dirty="0" err="1" smtClean="0">
                <a:solidFill>
                  <a:schemeClr val="accent3">
                    <a:lumMod val="50000"/>
                  </a:schemeClr>
                </a:solidFill>
              </a:rPr>
              <a:t>receiver</a:t>
            </a:r>
            <a:r>
              <a:rPr lang="it-IT" sz="1400" dirty="0" smtClean="0">
                <a:solidFill>
                  <a:schemeClr val="accent3">
                    <a:lumMod val="50000"/>
                  </a:schemeClr>
                </a:solidFill>
              </a:rPr>
              <a:t> and the satellite </a:t>
            </a:r>
            <a:r>
              <a:rPr lang="it-IT" sz="1400" dirty="0" err="1" smtClean="0">
                <a:solidFill>
                  <a:schemeClr val="accent3">
                    <a:lumMod val="50000"/>
                  </a:schemeClr>
                </a:solidFill>
              </a:rPr>
              <a:t>clocks</a:t>
            </a:r>
            <a:r>
              <a:rPr lang="it-IT" sz="1400" dirty="0" smtClean="0">
                <a:solidFill>
                  <a:schemeClr val="accent3">
                    <a:lumMod val="50000"/>
                  </a:schemeClr>
                </a:solidFill>
              </a:rPr>
              <a:t> are sinchronized </a:t>
            </a:r>
            <a:r>
              <a:rPr lang="it-IT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it-IT" sz="1400" dirty="0" err="1" smtClean="0">
                <a:solidFill>
                  <a:srgbClr val="FF0000"/>
                </a:solidFill>
              </a:rPr>
              <a:t>Only</a:t>
            </a:r>
            <a:r>
              <a:rPr lang="it-IT" sz="1400" dirty="0" smtClean="0">
                <a:solidFill>
                  <a:srgbClr val="FF0000"/>
                </a:solidFill>
              </a:rPr>
              <a:t> 3 </a:t>
            </a:r>
            <a:r>
              <a:rPr lang="it-IT" sz="1400" dirty="0" err="1" smtClean="0">
                <a:solidFill>
                  <a:srgbClr val="FF0000"/>
                </a:solidFill>
              </a:rPr>
              <a:t>range</a:t>
            </a:r>
            <a:r>
              <a:rPr lang="it-IT" sz="1400" dirty="0" smtClean="0">
                <a:solidFill>
                  <a:srgbClr val="FF0000"/>
                </a:solidFill>
              </a:rPr>
              <a:t> measurements required</a:t>
            </a:r>
          </a:p>
          <a:p>
            <a:pPr marL="914400" lvl="4" indent="-169863">
              <a:spcBef>
                <a:spcPct val="20000"/>
              </a:spcBef>
            </a:pP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lvl="2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179512" y="5301208"/>
            <a:ext cx="4752528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69863" lvl="0" indent="-169863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Compute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position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by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inverting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equations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distances</a:t>
            </a:r>
            <a:endParaRPr lang="it-IT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69863" lvl="0" indent="-169863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t-IT" dirty="0" err="1" smtClean="0">
                <a:solidFill>
                  <a:srgbClr val="FF0066"/>
                </a:solidFill>
              </a:rPr>
              <a:t>Check</a:t>
            </a:r>
            <a:r>
              <a:rPr lang="it-IT" dirty="0" smtClean="0">
                <a:solidFill>
                  <a:srgbClr val="FF0066"/>
                </a:solidFill>
              </a:rPr>
              <a:t> the </a:t>
            </a:r>
            <a:r>
              <a:rPr lang="it-IT" dirty="0" err="1" smtClean="0">
                <a:solidFill>
                  <a:srgbClr val="FF0066"/>
                </a:solidFill>
              </a:rPr>
              <a:t>results</a:t>
            </a:r>
            <a:r>
              <a:rPr lang="it-IT" dirty="0" smtClean="0">
                <a:solidFill>
                  <a:srgbClr val="FF0066"/>
                </a:solidFill>
              </a:rPr>
              <a:t> </a:t>
            </a:r>
            <a:r>
              <a:rPr lang="it-IT" dirty="0" err="1" smtClean="0">
                <a:solidFill>
                  <a:srgbClr val="FF0066"/>
                </a:solidFill>
              </a:rPr>
              <a:t>with</a:t>
            </a:r>
            <a:r>
              <a:rPr lang="it-IT" dirty="0" smtClean="0">
                <a:solidFill>
                  <a:srgbClr val="FF0066"/>
                </a:solidFill>
              </a:rPr>
              <a:t> </a:t>
            </a:r>
            <a:r>
              <a:rPr lang="it-IT" dirty="0" err="1" smtClean="0">
                <a:solidFill>
                  <a:srgbClr val="FF0066"/>
                </a:solidFill>
              </a:rPr>
              <a:t>an</a:t>
            </a:r>
            <a:r>
              <a:rPr lang="it-IT" dirty="0" smtClean="0">
                <a:solidFill>
                  <a:srgbClr val="FF0066"/>
                </a:solidFill>
              </a:rPr>
              <a:t> “</a:t>
            </a:r>
            <a:r>
              <a:rPr lang="it-IT" dirty="0" err="1" smtClean="0">
                <a:solidFill>
                  <a:srgbClr val="FF0066"/>
                </a:solidFill>
              </a:rPr>
              <a:t>actual</a:t>
            </a:r>
            <a:r>
              <a:rPr lang="it-IT" dirty="0" smtClean="0">
                <a:solidFill>
                  <a:srgbClr val="FF0066"/>
                </a:solidFill>
              </a:rPr>
              <a:t> </a:t>
            </a:r>
            <a:r>
              <a:rPr lang="it-IT" dirty="0" err="1" smtClean="0">
                <a:solidFill>
                  <a:srgbClr val="FF0066"/>
                </a:solidFill>
              </a:rPr>
              <a:t>measurement</a:t>
            </a:r>
            <a:r>
              <a:rPr lang="it-IT" dirty="0" smtClean="0">
                <a:solidFill>
                  <a:srgbClr val="FF0066"/>
                </a:solidFill>
              </a:rPr>
              <a:t>” </a:t>
            </a:r>
            <a:r>
              <a:rPr lang="it-IT" dirty="0" smtClean="0">
                <a:solidFill>
                  <a:srgbClr val="FF0066"/>
                </a:solidFill>
                <a:sym typeface="Wingdings" pitchFamily="2" charset="2"/>
              </a:rPr>
              <a:t> </a:t>
            </a:r>
            <a:r>
              <a:rPr lang="it-IT" dirty="0" err="1" smtClean="0">
                <a:solidFill>
                  <a:srgbClr val="FF0066"/>
                </a:solidFill>
                <a:sym typeface="Wingdings" pitchFamily="2" charset="2"/>
              </a:rPr>
              <a:t>rule</a:t>
            </a:r>
            <a:r>
              <a:rPr lang="it-IT" dirty="0" smtClean="0">
                <a:solidFill>
                  <a:srgbClr val="FF0066"/>
                </a:solidFill>
                <a:sym typeface="Wingdings" pitchFamily="2" charset="2"/>
              </a:rPr>
              <a:t>, laser </a:t>
            </a:r>
            <a:r>
              <a:rPr lang="it-IT" dirty="0" err="1" smtClean="0">
                <a:solidFill>
                  <a:srgbClr val="FF0066"/>
                </a:solidFill>
                <a:sym typeface="Wingdings" pitchFamily="2" charset="2"/>
              </a:rPr>
              <a:t>meter</a:t>
            </a:r>
            <a:r>
              <a:rPr lang="it-IT" dirty="0" smtClean="0">
                <a:solidFill>
                  <a:srgbClr val="FF0066"/>
                </a:solidFill>
                <a:sym typeface="Wingdings" pitchFamily="2" charset="2"/>
              </a:rPr>
              <a:t>, etc.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lvl="2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107504" y="3861048"/>
            <a:ext cx="8928992" cy="1224136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tangolo 16"/>
          <p:cNvSpPr/>
          <p:nvPr/>
        </p:nvSpPr>
        <p:spPr>
          <a:xfrm>
            <a:off x="107504" y="5229200"/>
            <a:ext cx="8928992" cy="151216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4245" y="1628800"/>
            <a:ext cx="3919755" cy="19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48064" y="4365104"/>
            <a:ext cx="3779912" cy="1368152"/>
          </a:xfrm>
        </p:spPr>
        <p:txBody>
          <a:bodyPr>
            <a:normAutofit/>
          </a:bodyPr>
          <a:lstStyle/>
          <a:p>
            <a:pPr marL="117475" indent="-117475"/>
            <a:r>
              <a:rPr lang="it-IT" sz="2000" dirty="0" smtClean="0">
                <a:sym typeface="Wingdings" pitchFamily="2" charset="2"/>
              </a:rPr>
              <a:t>Max </a:t>
            </a:r>
            <a:r>
              <a:rPr lang="it-IT" sz="2000" dirty="0" err="1" smtClean="0">
                <a:sym typeface="Wingdings" pitchFamily="2" charset="2"/>
              </a:rPr>
              <a:t>observed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deviation</a:t>
            </a:r>
            <a:r>
              <a:rPr lang="it-IT" sz="2000" dirty="0" smtClean="0">
                <a:sym typeface="Wingdings" pitchFamily="2" charset="2"/>
              </a:rPr>
              <a:t>  5 cm</a:t>
            </a:r>
          </a:p>
          <a:p>
            <a:pPr marL="236538" lvl="2" indent="-120650"/>
            <a:r>
              <a:rPr lang="it-IT" sz="1500" dirty="0" err="1" smtClean="0">
                <a:sym typeface="Wingdings" pitchFamily="2" charset="2"/>
              </a:rPr>
              <a:t>Uncertainties</a:t>
            </a:r>
            <a:r>
              <a:rPr lang="it-IT" sz="1500" dirty="0" smtClean="0">
                <a:sym typeface="Wingdings" pitchFamily="2" charset="2"/>
              </a:rPr>
              <a:t> </a:t>
            </a:r>
            <a:r>
              <a:rPr lang="it-IT" sz="1500" dirty="0" err="1" smtClean="0">
                <a:sym typeface="Wingdings" pitchFamily="2" charset="2"/>
              </a:rPr>
              <a:t>of</a:t>
            </a:r>
            <a:r>
              <a:rPr lang="it-IT" sz="1500" dirty="0" smtClean="0">
                <a:sym typeface="Wingdings" pitchFamily="2" charset="2"/>
              </a:rPr>
              <a:t> the </a:t>
            </a:r>
            <a:r>
              <a:rPr lang="it-IT" sz="1500" dirty="0" err="1" smtClean="0">
                <a:sym typeface="Wingdings" pitchFamily="2" charset="2"/>
              </a:rPr>
              <a:t>same</a:t>
            </a:r>
            <a:r>
              <a:rPr lang="it-IT" sz="1500" dirty="0" smtClean="0">
                <a:sym typeface="Wingdings" pitchFamily="2" charset="2"/>
              </a:rPr>
              <a:t> </a:t>
            </a:r>
            <a:r>
              <a:rPr lang="it-IT" sz="1500" dirty="0" err="1" smtClean="0">
                <a:sym typeface="Wingdings" pitchFamily="2" charset="2"/>
              </a:rPr>
              <a:t>order</a:t>
            </a:r>
            <a:r>
              <a:rPr lang="it-IT" sz="1500" dirty="0" smtClean="0">
                <a:sym typeface="Wingdings" pitchFamily="2" charset="2"/>
              </a:rPr>
              <a:t> </a:t>
            </a:r>
            <a:r>
              <a:rPr lang="it-IT" sz="1500" dirty="0" err="1" smtClean="0">
                <a:sym typeface="Wingdings" pitchFamily="2" charset="2"/>
              </a:rPr>
              <a:t>of</a:t>
            </a:r>
            <a:r>
              <a:rPr lang="it-IT" sz="1500" dirty="0" smtClean="0">
                <a:sym typeface="Wingdings" pitchFamily="2" charset="2"/>
              </a:rPr>
              <a:t> </a:t>
            </a:r>
            <a:r>
              <a:rPr lang="it-IT" sz="1500" dirty="0" err="1" smtClean="0">
                <a:sym typeface="Wingdings" pitchFamily="2" charset="2"/>
              </a:rPr>
              <a:t>magnitude</a:t>
            </a:r>
            <a:r>
              <a:rPr lang="it-IT" sz="1500" dirty="0" smtClean="0">
                <a:sym typeface="Wingdings" pitchFamily="2" charset="2"/>
              </a:rPr>
              <a:t> in satellite positions</a:t>
            </a:r>
          </a:p>
          <a:p>
            <a:pPr marL="236538" lvl="2" indent="-120650"/>
            <a:r>
              <a:rPr lang="it-IT" sz="1500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Not</a:t>
            </a:r>
            <a:r>
              <a:rPr lang="it-IT" sz="15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complete </a:t>
            </a:r>
            <a:r>
              <a:rPr lang="it-IT" sz="1500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orthogonality</a:t>
            </a:r>
            <a:r>
              <a:rPr lang="it-IT" sz="15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it-IT" sz="1500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of</a:t>
            </a:r>
            <a:r>
              <a:rPr lang="it-IT" sz="15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the walls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2051720" y="0"/>
            <a:ext cx="4752528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10°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Conference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CF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Projects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Turin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March 6-8, 2019</a:t>
            </a:r>
            <a:endParaRPr kumimoji="0" lang="it-IT" sz="3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2204864"/>
            <a:ext cx="5472607" cy="180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0" y="1052736"/>
            <a:ext cx="91440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2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</a:t>
            </a:r>
            <a:r>
              <a:rPr kumimoji="0" lang="it-IT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endParaRPr kumimoji="0" lang="it-IT" sz="2200" b="1" i="0" u="sng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9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Python</a:t>
            </a:r>
            <a:r>
              <a:rPr kumimoji="0" lang="it-IT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Code </a:t>
            </a:r>
            <a:r>
              <a:rPr kumimoji="0" lang="it-IT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developed</a:t>
            </a:r>
            <a:r>
              <a:rPr kumimoji="0" lang="it-IT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</a:t>
            </a:r>
            <a:r>
              <a:rPr kumimoji="0" lang="it-IT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Dr. </a:t>
            </a:r>
            <a:r>
              <a:rPr kumimoji="0" lang="it-IT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V.Pettiti</a:t>
            </a:r>
            <a:r>
              <a:rPr kumimoji="0" lang="it-IT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(INRIM)</a:t>
            </a:r>
          </a:p>
          <a:p>
            <a:pPr marL="404813" lvl="2" indent="-169863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points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P1 and P2</a:t>
            </a:r>
            <a:endParaRPr kumimoji="0" lang="it-IT" sz="17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2411760" y="6021288"/>
            <a:ext cx="432048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173038" marR="0" lvl="0" indent="-1730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good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method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for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didactic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experiment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!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339752" y="5949280"/>
            <a:ext cx="4392488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0" y="4437112"/>
            <a:ext cx="493204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7475" marR="0" lvl="0" indent="-1174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it-IT" sz="2000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Compare </a:t>
            </a:r>
          </a:p>
          <a:p>
            <a:pPr marL="173038" lvl="1" indent="-55563">
              <a:spcBef>
                <a:spcPct val="20000"/>
              </a:spcBef>
              <a:buFont typeface="Arial" pitchFamily="34" charset="0"/>
              <a:buChar char="•"/>
              <a:tabLst>
                <a:tab pos="169863" algn="l"/>
              </a:tabLst>
            </a:pP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Estimated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Coordinates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(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given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by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the code)</a:t>
            </a:r>
          </a:p>
          <a:p>
            <a:pPr marL="173038" lvl="1" indent="-55563">
              <a:spcBef>
                <a:spcPct val="20000"/>
              </a:spcBef>
              <a:buFont typeface="Arial" pitchFamily="34" charset="0"/>
              <a:buChar char="•"/>
              <a:tabLst>
                <a:tab pos="169863" algn="l"/>
              </a:tabLst>
            </a:pP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Measured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Coordinates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(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obtained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by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an</a:t>
            </a:r>
            <a:r>
              <a:rPr kumimoji="0" lang="it-IT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it-IT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instrument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)</a:t>
            </a: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Useful</a:t>
            </a:r>
            <a:r>
              <a:rPr lang="it-IT" dirty="0" smtClean="0"/>
              <a:t> </a:t>
            </a:r>
            <a:r>
              <a:rPr lang="it-IT" dirty="0" err="1" smtClean="0"/>
              <a:t>links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2736304"/>
          </a:xfrm>
        </p:spPr>
        <p:txBody>
          <a:bodyPr>
            <a:normAutofit/>
          </a:bodyPr>
          <a:lstStyle/>
          <a:p>
            <a:r>
              <a:rPr lang="it-IT" sz="1600" b="1" dirty="0" err="1" smtClean="0">
                <a:hlinkClick r:id="rId2"/>
              </a:rPr>
              <a:t>General</a:t>
            </a:r>
            <a:r>
              <a:rPr lang="it-IT" sz="1600" b="1" dirty="0" smtClean="0">
                <a:hlinkClick r:id="rId2"/>
              </a:rPr>
              <a:t> </a:t>
            </a:r>
            <a:r>
              <a:rPr lang="it-IT" sz="1600" b="1" dirty="0" err="1" smtClean="0">
                <a:hlinkClick r:id="rId2"/>
              </a:rPr>
              <a:t>lessons</a:t>
            </a:r>
            <a:r>
              <a:rPr lang="it-IT" sz="1600" b="1" dirty="0" smtClean="0">
                <a:hlinkClick r:id="rId2"/>
              </a:rPr>
              <a:t>:</a:t>
            </a:r>
          </a:p>
          <a:p>
            <a:pPr lvl="1"/>
            <a:r>
              <a:rPr lang="it-IT" sz="1400" dirty="0" smtClean="0">
                <a:hlinkClick r:id="rId2"/>
              </a:rPr>
              <a:t>https</a:t>
            </a:r>
            <a:r>
              <a:rPr lang="it-IT" sz="1400" dirty="0" smtClean="0">
                <a:hlinkClick r:id="rId2"/>
              </a:rPr>
              <a:t>://agenda.centrofermi.it/event/120/contributions/1041/</a:t>
            </a:r>
          </a:p>
          <a:p>
            <a:pPr lvl="1"/>
            <a:r>
              <a:rPr lang="it-IT" sz="1400" dirty="0" smtClean="0">
                <a:hlinkClick r:id="rId3"/>
              </a:rPr>
              <a:t>https://agenda.centrofermi.it/event/120/contributions/1042/</a:t>
            </a:r>
          </a:p>
          <a:p>
            <a:r>
              <a:rPr lang="it-IT" sz="1600" b="1" dirty="0" err="1" smtClean="0">
                <a:hlinkClick r:id="rId3"/>
              </a:rPr>
              <a:t>Python</a:t>
            </a:r>
            <a:r>
              <a:rPr lang="it-IT" sz="1600" b="1" dirty="0" smtClean="0">
                <a:hlinkClick r:id="rId3"/>
              </a:rPr>
              <a:t> code:</a:t>
            </a:r>
          </a:p>
          <a:p>
            <a:r>
              <a:rPr lang="it-IT" sz="1600" b="1" dirty="0" smtClean="0">
                <a:hlinkClick r:id="rId3"/>
              </a:rPr>
              <a:t>***If </a:t>
            </a:r>
            <a:r>
              <a:rPr lang="it-IT" sz="1600" b="1" dirty="0" err="1" smtClean="0">
                <a:hlinkClick r:id="rId3"/>
              </a:rPr>
              <a:t>you</a:t>
            </a:r>
            <a:r>
              <a:rPr lang="it-IT" sz="1600" b="1" dirty="0" smtClean="0">
                <a:hlinkClick r:id="rId3"/>
              </a:rPr>
              <a:t> </a:t>
            </a:r>
            <a:r>
              <a:rPr lang="it-IT" sz="1600" b="1" dirty="0" err="1" smtClean="0">
                <a:hlinkClick r:id="rId3"/>
              </a:rPr>
              <a:t>plan</a:t>
            </a:r>
            <a:r>
              <a:rPr lang="it-IT" sz="1600" b="1" dirty="0" smtClean="0">
                <a:hlinkClick r:id="rId3"/>
              </a:rPr>
              <a:t> </a:t>
            </a:r>
            <a:r>
              <a:rPr lang="it-IT" sz="1600" b="1" dirty="0" err="1" smtClean="0">
                <a:hlinkClick r:id="rId3"/>
              </a:rPr>
              <a:t>to</a:t>
            </a:r>
            <a:r>
              <a:rPr lang="it-IT" sz="1600" b="1" dirty="0" smtClean="0">
                <a:hlinkClick r:id="rId3"/>
              </a:rPr>
              <a:t> </a:t>
            </a:r>
            <a:r>
              <a:rPr lang="it-IT" sz="1600" b="1" dirty="0" err="1" smtClean="0">
                <a:hlinkClick r:id="rId3"/>
              </a:rPr>
              <a:t>use</a:t>
            </a:r>
            <a:r>
              <a:rPr lang="it-IT" sz="1600" b="1" dirty="0" smtClean="0">
                <a:hlinkClick r:id="rId3"/>
              </a:rPr>
              <a:t> code, </a:t>
            </a:r>
            <a:r>
              <a:rPr lang="it-IT" sz="1600" b="1" dirty="0" err="1" smtClean="0">
                <a:hlinkClick r:id="rId3"/>
              </a:rPr>
              <a:t>please</a:t>
            </a:r>
            <a:r>
              <a:rPr lang="it-IT" sz="1600" b="1" dirty="0" smtClean="0">
                <a:hlinkClick r:id="rId3"/>
              </a:rPr>
              <a:t> </a:t>
            </a:r>
            <a:r>
              <a:rPr lang="it-IT" sz="1600" b="1" dirty="0" err="1" smtClean="0">
                <a:hlinkClick r:id="rId3"/>
              </a:rPr>
              <a:t>cite</a:t>
            </a:r>
            <a:r>
              <a:rPr lang="it-IT" sz="1600" b="1" dirty="0" smtClean="0">
                <a:hlinkClick r:id="rId3"/>
              </a:rPr>
              <a:t> </a:t>
            </a:r>
            <a:r>
              <a:rPr lang="it-IT" sz="1600" b="1" dirty="0" err="1" smtClean="0">
                <a:hlinkClick r:id="rId3"/>
              </a:rPr>
              <a:t>author</a:t>
            </a:r>
            <a:r>
              <a:rPr lang="it-IT" sz="1600" b="1" dirty="0" smtClean="0">
                <a:hlinkClick r:id="rId3"/>
              </a:rPr>
              <a:t>: “Valerio </a:t>
            </a:r>
            <a:r>
              <a:rPr lang="it-IT" sz="1600" b="1" dirty="0" err="1" smtClean="0">
                <a:hlinkClick r:id="rId3"/>
              </a:rPr>
              <a:t>Pettiti</a:t>
            </a:r>
            <a:r>
              <a:rPr lang="it-IT" sz="1600" b="1" dirty="0" smtClean="0">
                <a:hlinkClick r:id="rId3"/>
              </a:rPr>
              <a:t> (INRIM)””****</a:t>
            </a:r>
          </a:p>
          <a:p>
            <a:pPr lvl="1"/>
            <a:r>
              <a:rPr lang="it-IT" sz="1400" dirty="0" smtClean="0">
                <a:hlinkClick r:id="rId3"/>
              </a:rPr>
              <a:t>https://</a:t>
            </a:r>
            <a:r>
              <a:rPr lang="it-IT" sz="1400" dirty="0" smtClean="0">
                <a:hlinkClick r:id="rId3"/>
              </a:rPr>
              <a:t>indico.cern.ch/event/855335/contributions/3627925/attachments/1953452/3244196/Simula_GPS_Pettiti_EEE.py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</TotalTime>
  <Words>441</Words>
  <Application>Microsoft Office PowerPoint</Application>
  <PresentationFormat>Presentazione su schermo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A GNSS measurement for High School Students of EEE Project</vt:lpstr>
      <vt:lpstr>EEE Meetings for Students</vt:lpstr>
      <vt:lpstr>10° Conference of CF Projects Turin, March 6-8, 2019</vt:lpstr>
      <vt:lpstr>Diapositiva 4</vt:lpstr>
      <vt:lpstr>Diapositiva 5</vt:lpstr>
      <vt:lpstr>Useful 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Marina</dc:creator>
  <cp:lastModifiedBy>Marina</cp:lastModifiedBy>
  <cp:revision>43</cp:revision>
  <dcterms:created xsi:type="dcterms:W3CDTF">2019-11-24T09:30:46Z</dcterms:created>
  <dcterms:modified xsi:type="dcterms:W3CDTF">2019-11-29T08:14:52Z</dcterms:modified>
</cp:coreProperties>
</file>