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10"/>
  </p:notesMasterIdLst>
  <p:handoutMasterIdLst>
    <p:handoutMasterId r:id="rId11"/>
  </p:handoutMasterIdLst>
  <p:sldIdLst>
    <p:sldId id="256" r:id="rId2"/>
    <p:sldId id="342" r:id="rId3"/>
    <p:sldId id="348" r:id="rId4"/>
    <p:sldId id="343" r:id="rId5"/>
    <p:sldId id="344" r:id="rId6"/>
    <p:sldId id="345" r:id="rId7"/>
    <p:sldId id="346" r:id="rId8"/>
    <p:sldId id="347" r:id="rId9"/>
  </p:sldIdLst>
  <p:sldSz cx="9144000" cy="5143500" type="screen16x9"/>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49"/>
    <p:restoredTop sz="94681"/>
  </p:normalViewPr>
  <p:slideViewPr>
    <p:cSldViewPr snapToGrid="0" snapToObjects="1">
      <p:cViewPr varScale="1">
        <p:scale>
          <a:sx n="167" d="100"/>
          <a:sy n="167" d="100"/>
        </p:scale>
        <p:origin x="19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29/11/2019</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29/11/2019</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2</a:t>
            </a:fld>
            <a:endParaRPr lang="en-GB"/>
          </a:p>
        </p:txBody>
      </p:sp>
    </p:spTree>
    <p:extLst>
      <p:ext uri="{BB962C8B-B14F-4D97-AF65-F5344CB8AC3E}">
        <p14:creationId xmlns:p14="http://schemas.microsoft.com/office/powerpoint/2010/main" val="782034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3</a:t>
            </a:fld>
            <a:endParaRPr lang="en-GB"/>
          </a:p>
        </p:txBody>
      </p:sp>
    </p:spTree>
    <p:extLst>
      <p:ext uri="{BB962C8B-B14F-4D97-AF65-F5344CB8AC3E}">
        <p14:creationId xmlns:p14="http://schemas.microsoft.com/office/powerpoint/2010/main" val="155453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4</a:t>
            </a:fld>
            <a:endParaRPr lang="en-GB"/>
          </a:p>
        </p:txBody>
      </p:sp>
    </p:spTree>
    <p:extLst>
      <p:ext uri="{BB962C8B-B14F-4D97-AF65-F5344CB8AC3E}">
        <p14:creationId xmlns:p14="http://schemas.microsoft.com/office/powerpoint/2010/main" val="526043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5</a:t>
            </a:fld>
            <a:endParaRPr lang="en-GB"/>
          </a:p>
        </p:txBody>
      </p:sp>
    </p:spTree>
    <p:extLst>
      <p:ext uri="{BB962C8B-B14F-4D97-AF65-F5344CB8AC3E}">
        <p14:creationId xmlns:p14="http://schemas.microsoft.com/office/powerpoint/2010/main" val="4131300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6</a:t>
            </a:fld>
            <a:endParaRPr lang="en-GB"/>
          </a:p>
        </p:txBody>
      </p:sp>
    </p:spTree>
    <p:extLst>
      <p:ext uri="{BB962C8B-B14F-4D97-AF65-F5344CB8AC3E}">
        <p14:creationId xmlns:p14="http://schemas.microsoft.com/office/powerpoint/2010/main" val="2855523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7</a:t>
            </a:fld>
            <a:endParaRPr lang="en-GB"/>
          </a:p>
        </p:txBody>
      </p:sp>
    </p:spTree>
    <p:extLst>
      <p:ext uri="{BB962C8B-B14F-4D97-AF65-F5344CB8AC3E}">
        <p14:creationId xmlns:p14="http://schemas.microsoft.com/office/powerpoint/2010/main" val="3032606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8</a:t>
            </a:fld>
            <a:endParaRPr lang="en-GB"/>
          </a:p>
        </p:txBody>
      </p:sp>
    </p:spTree>
    <p:extLst>
      <p:ext uri="{BB962C8B-B14F-4D97-AF65-F5344CB8AC3E}">
        <p14:creationId xmlns:p14="http://schemas.microsoft.com/office/powerpoint/2010/main" val="1132318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lvl1pPr>
          </a:lstStyle>
          <a:p>
            <a:r>
              <a:rPr lang="en-US"/>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F99EE85D-E1A0-3242-B67C-0F28F73615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70" y="174020"/>
            <a:ext cx="1960764" cy="19607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49579734-8343-1A40-A209-74B55513AE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99AF3FDC-9D29-5A46-846E-679937AB93FE}"/>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1D0EEDE4-936C-DB4C-AE45-9E38612C0C25}"/>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4" name="Footer Placeholder 4">
            <a:extLst>
              <a:ext uri="{FF2B5EF4-FFF2-40B4-BE49-F238E27FC236}">
                <a16:creationId xmlns:a16="http://schemas.microsoft.com/office/drawing/2014/main" id="{EF1E26AE-6EAF-A74A-AEE4-4C9A8483EA66}"/>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3" y="27384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9BE89D49-1F9D-1847-9A65-5394E10CB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D03567E9-6D3F-714E-8AAF-7CBAEE6AE62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DF8CFE0A-8442-224A-AF31-13ACD97A1E21}"/>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4" name="Footer Placeholder 4">
            <a:extLst>
              <a:ext uri="{FF2B5EF4-FFF2-40B4-BE49-F238E27FC236}">
                <a16:creationId xmlns:a16="http://schemas.microsoft.com/office/drawing/2014/main" id="{ECC6095E-503B-8B4C-96FC-F51659263F9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3" y="264319"/>
            <a:ext cx="7877175" cy="686348"/>
          </a:xfrm>
        </p:spPr>
        <p:txBody>
          <a:bodyPr/>
          <a:lstStyle/>
          <a:p>
            <a:r>
              <a:rPr lang="en-US"/>
              <a:t>Click to edit Master title style</a:t>
            </a:r>
            <a:endParaRPr lang="en-GB" dirty="0"/>
          </a:p>
        </p:txBody>
      </p:sp>
      <p:sp>
        <p:nvSpPr>
          <p:cNvPr id="3" name="Content Placeholder 2"/>
          <p:cNvSpPr>
            <a:spLocks noGrp="1"/>
          </p:cNvSpPr>
          <p:nvPr>
            <p:ph idx="1"/>
          </p:nvPr>
        </p:nvSpPr>
        <p:spPr>
          <a:xfrm>
            <a:off x="638175" y="1134147"/>
            <a:ext cx="7867650" cy="3417620"/>
          </a:xfrm>
        </p:spPr>
        <p:txBody>
          <a:bodyPr/>
          <a:lstStyle>
            <a:lvl1pPr>
              <a:defRPr sz="1800">
                <a:latin typeface="Arial" charset="0"/>
                <a:ea typeface="Arial" charset="0"/>
                <a:cs typeface="Arial" charset="0"/>
              </a:defRPr>
            </a:lvl1pPr>
            <a:lvl2pPr>
              <a:defRPr sz="1500">
                <a:latin typeface="Arial" charset="0"/>
                <a:ea typeface="Arial" charset="0"/>
                <a:cs typeface="Arial" charset="0"/>
              </a:defRPr>
            </a:lvl2pPr>
            <a:lvl3pPr>
              <a:defRPr sz="1350">
                <a:latin typeface="Arial" charset="0"/>
                <a:ea typeface="Arial" charset="0"/>
                <a:cs typeface="Arial" charset="0"/>
              </a:defRPr>
            </a:lvl3pPr>
            <a:lvl4pPr>
              <a:defRPr sz="1200">
                <a:latin typeface="Arial" charset="0"/>
                <a:ea typeface="Arial" charset="0"/>
                <a:cs typeface="Arial" charset="0"/>
              </a:defRPr>
            </a:lvl4pPr>
            <a:lvl5pPr>
              <a:defRPr sz="1050">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5" name="Footer Placeholder 4"/>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a:cxnSpLocks/>
            <a:endCxn id="14" idx="1"/>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V="1">
            <a:off x="628653" y="950667"/>
            <a:ext cx="7877175" cy="183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7292167-3080-6B47-99CF-EEC7CE5F82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2714625"/>
            <a:ext cx="7886700" cy="604078"/>
          </a:xfrm>
        </p:spPr>
        <p:txBody>
          <a:bodyPr anchor="b"/>
          <a:lstStyle>
            <a:lvl1pPr>
              <a:defRPr sz="3375"/>
            </a:lvl1pPr>
          </a:lstStyle>
          <a:p>
            <a:r>
              <a:rPr lang="en-US"/>
              <a:t>Click to edit Master title style</a:t>
            </a:r>
            <a:endParaRPr lang="en-GB"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638174" y="3418715"/>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B1711BF-9D18-F64C-B172-E67285159A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BDE774C5-E670-0342-8E8C-923207494A8B}"/>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7C52FB68-D818-2045-85FE-CD78D00E4194}"/>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5" name="Footer Placeholder 4">
            <a:extLst>
              <a:ext uri="{FF2B5EF4-FFF2-40B4-BE49-F238E27FC236}">
                <a16:creationId xmlns:a16="http://schemas.microsoft.com/office/drawing/2014/main" id="{FB0F39BA-42E0-BB45-B249-9E3285D98660}"/>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5E2733B-84AB-4A40-866E-32870F53E1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4" name="Straight Connector 13">
            <a:extLst>
              <a:ext uri="{FF2B5EF4-FFF2-40B4-BE49-F238E27FC236}">
                <a16:creationId xmlns:a16="http://schemas.microsoft.com/office/drawing/2014/main" id="{DF0241F0-B409-734C-A746-5D41AA1387E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0E7F57B9-AAF3-3940-AD2F-3EF4045AE868}"/>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6" name="Footer Placeholder 4">
            <a:extLst>
              <a:ext uri="{FF2B5EF4-FFF2-40B4-BE49-F238E27FC236}">
                <a16:creationId xmlns:a16="http://schemas.microsoft.com/office/drawing/2014/main" id="{186A6DFE-D7AC-1544-90DF-B8B9BC217FFC}"/>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669131"/>
          </a:xfrm>
        </p:spPr>
        <p:txBody>
          <a:bodyPr/>
          <a:lstStyle/>
          <a:p>
            <a:r>
              <a:rPr lang="en-US"/>
              <a:t>Click to edit Master title style</a:t>
            </a:r>
            <a:endParaRPr lang="en-GB" dirty="0"/>
          </a:p>
        </p:txBody>
      </p:sp>
      <p:sp>
        <p:nvSpPr>
          <p:cNvPr id="3" name="Text Placeholder 2"/>
          <p:cNvSpPr>
            <a:spLocks noGrp="1"/>
          </p:cNvSpPr>
          <p:nvPr>
            <p:ph type="body" idx="1"/>
          </p:nvPr>
        </p:nvSpPr>
        <p:spPr>
          <a:xfrm>
            <a:off x="629842" y="1141840"/>
            <a:ext cx="3868340"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4" name="Content Placeholder 3"/>
          <p:cNvSpPr>
            <a:spLocks noGrp="1"/>
          </p:cNvSpPr>
          <p:nvPr>
            <p:ph sz="half" idx="2"/>
          </p:nvPr>
        </p:nvSpPr>
        <p:spPr>
          <a:xfrm>
            <a:off x="629842" y="1878807"/>
            <a:ext cx="3868340"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27962" y="1141840"/>
            <a:ext cx="3887391"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6" name="Content Placeholder 5"/>
          <p:cNvSpPr>
            <a:spLocks noGrp="1"/>
          </p:cNvSpPr>
          <p:nvPr>
            <p:ph sz="quarter" idx="4"/>
          </p:nvPr>
        </p:nvSpPr>
        <p:spPr>
          <a:xfrm>
            <a:off x="4629153" y="1878807"/>
            <a:ext cx="3887391"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EEF4104-38FD-4647-B2F8-FD8ECAFFD6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6" name="Straight Connector 15">
            <a:extLst>
              <a:ext uri="{FF2B5EF4-FFF2-40B4-BE49-F238E27FC236}">
                <a16:creationId xmlns:a16="http://schemas.microsoft.com/office/drawing/2014/main" id="{4BD8FF4F-DC09-C540-AF18-B59C681719CA}"/>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id="{F1922F03-A95A-954A-A325-B64529C59782}"/>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8" name="Footer Placeholder 4">
            <a:extLst>
              <a:ext uri="{FF2B5EF4-FFF2-40B4-BE49-F238E27FC236}">
                <a16:creationId xmlns:a16="http://schemas.microsoft.com/office/drawing/2014/main" id="{E9B5BA40-A17C-E047-95FC-A28ACB666BC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a:t>
            </a:fld>
            <a:endParaRPr lang="en-GB"/>
          </a:p>
        </p:txBody>
      </p:sp>
      <p:pic>
        <p:nvPicPr>
          <p:cNvPr id="10" name="Picture 9">
            <a:extLst>
              <a:ext uri="{FF2B5EF4-FFF2-40B4-BE49-F238E27FC236}">
                <a16:creationId xmlns:a16="http://schemas.microsoft.com/office/drawing/2014/main" id="{15E390F5-C1D3-0C4A-8D80-0FA87379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84ADFD9A-487A-654F-9DC9-4DE235E7DBAF}"/>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E60C2B74-439B-2D4A-8BCE-0EA8CFEA4AC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4" name="Footer Placeholder 4">
            <a:extLst>
              <a:ext uri="{FF2B5EF4-FFF2-40B4-BE49-F238E27FC236}">
                <a16:creationId xmlns:a16="http://schemas.microsoft.com/office/drawing/2014/main" id="{564DE361-C1D9-2F47-AB90-BC539BBA8C95}"/>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E9D450-AD3B-A24D-8A95-F027C5FCDEC4}" type="slidenum">
              <a:rPr lang="en-GB" smtClean="0"/>
              <a:t>‹#›</a:t>
            </a:fld>
            <a:endParaRPr lang="en-GB"/>
          </a:p>
        </p:txBody>
      </p:sp>
      <p:pic>
        <p:nvPicPr>
          <p:cNvPr id="8" name="Picture 7">
            <a:extLst>
              <a:ext uri="{FF2B5EF4-FFF2-40B4-BE49-F238E27FC236}">
                <a16:creationId xmlns:a16="http://schemas.microsoft.com/office/drawing/2014/main" id="{EA19F6FB-8CDB-5648-AD8A-9031490CA2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0" name="Straight Connector 9">
            <a:extLst>
              <a:ext uri="{FF2B5EF4-FFF2-40B4-BE49-F238E27FC236}">
                <a16:creationId xmlns:a16="http://schemas.microsoft.com/office/drawing/2014/main" id="{3B875166-A1CC-5A44-B0E7-BFD99990BB62}"/>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5F43F8B7-AD10-3F44-BA03-75E4EEE28B4E}"/>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2" name="Footer Placeholder 4">
            <a:extLst>
              <a:ext uri="{FF2B5EF4-FFF2-40B4-BE49-F238E27FC236}">
                <a16:creationId xmlns:a16="http://schemas.microsoft.com/office/drawing/2014/main" id="{78C91D1A-3951-8042-BDE8-5A50490EC8D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Content Placeholder 2"/>
          <p:cNvSpPr>
            <a:spLocks noGrp="1"/>
          </p:cNvSpPr>
          <p:nvPr>
            <p:ph idx="1"/>
          </p:nvPr>
        </p:nvSpPr>
        <p:spPr>
          <a:xfrm>
            <a:off x="3887391" y="740571"/>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E8F6E9E8-A406-A84F-9F68-5D4E9EEBB2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98AC38F5-40DF-4140-96EC-24E555E81110}"/>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1E5F554C-F923-CB4E-A000-8AE2640BF833}"/>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5" name="Footer Placeholder 4">
            <a:extLst>
              <a:ext uri="{FF2B5EF4-FFF2-40B4-BE49-F238E27FC236}">
                <a16:creationId xmlns:a16="http://schemas.microsoft.com/office/drawing/2014/main" id="{D6959C20-A907-2E46-B667-DF7E6412CBB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Picture Placeholder 2"/>
          <p:cNvSpPr>
            <a:spLocks noGrp="1"/>
          </p:cNvSpPr>
          <p:nvPr>
            <p:ph type="pic" idx="1"/>
          </p:nvPr>
        </p:nvSpPr>
        <p:spPr>
          <a:xfrm>
            <a:off x="3887391" y="740571"/>
            <a:ext cx="4629150"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5353735B-F515-5E40-902B-1DF2E1890E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E0D3F985-4A7B-264D-BA75-D18954BE6E83}"/>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D316F269-0F17-B54A-8458-B4C3997F61D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29 Nov 2019</a:t>
            </a:r>
            <a:endParaRPr lang="en-GB"/>
          </a:p>
        </p:txBody>
      </p:sp>
      <p:sp>
        <p:nvSpPr>
          <p:cNvPr id="15" name="Footer Placeholder 4">
            <a:extLst>
              <a:ext uri="{FF2B5EF4-FFF2-40B4-BE49-F238E27FC236}">
                <a16:creationId xmlns:a16="http://schemas.microsoft.com/office/drawing/2014/main" id="{BE7BEACD-42E4-224E-B1C3-EA976301CAAA}"/>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a:t>18th International Particle Physics Outreach Group Meeting, CERN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5629780" y="4767261"/>
            <a:ext cx="2123573"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r>
              <a:rPr lang="en-US"/>
              <a:t>29 Nov 2019</a:t>
            </a:r>
            <a:endParaRPr lang="en-GB" dirty="0"/>
          </a:p>
        </p:txBody>
      </p:sp>
      <p:sp>
        <p:nvSpPr>
          <p:cNvPr id="5" name="Footer Placeholder 4"/>
          <p:cNvSpPr>
            <a:spLocks noGrp="1"/>
          </p:cNvSpPr>
          <p:nvPr>
            <p:ph type="ftr" sz="quarter" idx="3"/>
          </p:nvPr>
        </p:nvSpPr>
        <p:spPr>
          <a:xfrm>
            <a:off x="638175" y="4767261"/>
            <a:ext cx="4896352" cy="273844"/>
          </a:xfrm>
          <a:prstGeom prst="rect">
            <a:avLst/>
          </a:prstGeom>
        </p:spPr>
        <p:txBody>
          <a:bodyPr vert="horz" lIns="91440" tIns="45720" rIns="91440" bIns="45720" rtlCol="0" anchor="ctr"/>
          <a:lstStyle>
            <a:lvl1pPr algn="l">
              <a:defRPr sz="900">
                <a:solidFill>
                  <a:schemeClr val="tx1">
                    <a:tint val="75000"/>
                  </a:schemeClr>
                </a:solidFill>
                <a:latin typeface="Arial" charset="0"/>
                <a:ea typeface="Arial" charset="0"/>
                <a:cs typeface="Arial" charset="0"/>
              </a:defRPr>
            </a:lvl1pPr>
          </a:lstStyle>
          <a:p>
            <a:r>
              <a:rPr lang="en-GB"/>
              <a:t>18th International Particle Physics Outreach Group Meeting, CERN</a:t>
            </a:r>
          </a:p>
        </p:txBody>
      </p:sp>
      <p:sp>
        <p:nvSpPr>
          <p:cNvPr id="6" name="Slide Number Placeholder 5"/>
          <p:cNvSpPr>
            <a:spLocks noGrp="1"/>
          </p:cNvSpPr>
          <p:nvPr>
            <p:ph type="sldNum" sz="quarter" idx="4"/>
          </p:nvPr>
        </p:nvSpPr>
        <p:spPr>
          <a:xfrm>
            <a:off x="133353" y="4767264"/>
            <a:ext cx="409575"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fld id="{8DE9D450-AD3B-A24D-8A95-F027C5FCDEC4}" type="slidenum">
              <a:rPr lang="en-GB" smtClean="0"/>
              <a:pPr/>
              <a:t>‹#›</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4.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18</a:t>
            </a:r>
            <a:r>
              <a:rPr lang="en-GB" baseline="30000" dirty="0"/>
              <a:t>th</a:t>
            </a:r>
            <a:r>
              <a:rPr lang="en-GB" dirty="0"/>
              <a:t> IPPOG Meeting </a:t>
            </a:r>
            <a:r>
              <a:rPr lang="mr-IN" dirty="0"/>
              <a:t>–</a:t>
            </a:r>
            <a:r>
              <a:rPr lang="en-GB" dirty="0"/>
              <a:t> CERN– 29 Nov 2019</a:t>
            </a:r>
          </a:p>
        </p:txBody>
      </p:sp>
      <p:sp>
        <p:nvSpPr>
          <p:cNvPr id="3" name="Subtitle 2"/>
          <p:cNvSpPr>
            <a:spLocks noGrp="1"/>
          </p:cNvSpPr>
          <p:nvPr>
            <p:ph type="subTitle" idx="1"/>
          </p:nvPr>
        </p:nvSpPr>
        <p:spPr>
          <a:xfrm>
            <a:off x="1143000" y="2786062"/>
            <a:ext cx="6858000" cy="1974474"/>
          </a:xfrm>
        </p:spPr>
        <p:txBody>
          <a:bodyPr/>
          <a:lstStyle/>
          <a:p>
            <a:r>
              <a:rPr lang="en-GB" sz="2700" dirty="0"/>
              <a:t>Exhibits &amp; Exhibitions WG Report</a:t>
            </a:r>
          </a:p>
          <a:p>
            <a:r>
              <a:rPr lang="en-GB" sz="1400" dirty="0"/>
              <a:t>H.P. Beck, </a:t>
            </a:r>
            <a:r>
              <a:rPr lang="en-GB" sz="1400" i="1" dirty="0"/>
              <a:t>Universität Bern, Chair</a:t>
            </a:r>
          </a:p>
          <a:p>
            <a:r>
              <a:rPr lang="en-GB" sz="1400" b="1" dirty="0"/>
              <a:t>S. Goldfarb, </a:t>
            </a:r>
            <a:r>
              <a:rPr lang="en-GB" sz="1400" b="1" i="1" dirty="0"/>
              <a:t>University of Melbourne, Chair</a:t>
            </a:r>
            <a:endParaRPr lang="en-GB" sz="1350" b="1" i="1" dirty="0"/>
          </a:p>
        </p:txBody>
      </p:sp>
    </p:spTree>
    <p:extLst>
      <p:ext uri="{BB962C8B-B14F-4D97-AF65-F5344CB8AC3E}">
        <p14:creationId xmlns:p14="http://schemas.microsoft.com/office/powerpoint/2010/main" val="1793753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Hot Air Balloons Exhibition at Château-</a:t>
            </a:r>
            <a:r>
              <a:rPr lang="en-US" sz="2400" dirty="0" err="1"/>
              <a:t>d'Oex</a:t>
            </a:r>
            <a:endParaRPr lang="en-GB" sz="2400" dirty="0"/>
          </a:p>
        </p:txBody>
      </p:sp>
      <p:sp>
        <p:nvSpPr>
          <p:cNvPr id="3" name="Content Placeholder 2">
            <a:extLst>
              <a:ext uri="{FF2B5EF4-FFF2-40B4-BE49-F238E27FC236}">
                <a16:creationId xmlns:a16="http://schemas.microsoft.com/office/drawing/2014/main" id="{625E0305-B7BA-4D4E-A5BA-4E91C9441560}"/>
              </a:ext>
            </a:extLst>
          </p:cNvPr>
          <p:cNvSpPr>
            <a:spLocks noGrp="1"/>
          </p:cNvSpPr>
          <p:nvPr>
            <p:ph idx="1"/>
          </p:nvPr>
        </p:nvSpPr>
        <p:spPr>
          <a:xfrm>
            <a:off x="638175" y="1134147"/>
            <a:ext cx="4017645" cy="3417620"/>
          </a:xfrm>
        </p:spPr>
        <p:txBody>
          <a:bodyPr>
            <a:normAutofit fontScale="77500" lnSpcReduction="20000"/>
          </a:bodyPr>
          <a:lstStyle/>
          <a:p>
            <a:r>
              <a:rPr lang="en-GB" dirty="0"/>
              <a:t>Summary</a:t>
            </a:r>
          </a:p>
          <a:p>
            <a:pPr lvl="1"/>
            <a:r>
              <a:rPr lang="en-GB" dirty="0"/>
              <a:t>A museum that initially had nothing to do with science, particle physics, accelerators, CERN, the Universe, etc. was thinking about its next temporary exhibition - initially only Michael’s art was an attractor.</a:t>
            </a:r>
          </a:p>
          <a:p>
            <a:pPr lvl="1"/>
            <a:r>
              <a:rPr lang="en-GB" dirty="0"/>
              <a:t>A narrative with local relevance allowed to bring the visitor, who expected balloons, to get driven into particle physics and the modern understanding of the Universe in an easy to follow story starting with balloon flights in 1909.</a:t>
            </a:r>
          </a:p>
          <a:p>
            <a:pPr lvl="1"/>
            <a:r>
              <a:rPr lang="en-GB" dirty="0"/>
              <a:t>Adding works of art related to the science shown adds another level of how to emotionally involve visitors in the subject.</a:t>
            </a:r>
          </a:p>
          <a:p>
            <a:pPr lvl="1"/>
            <a:r>
              <a:rPr lang="en-GB" dirty="0"/>
              <a:t>Visitors were taken in unexpectedly and were immediately fascinated. </a:t>
            </a:r>
          </a:p>
          <a:p>
            <a:pPr lvl="1"/>
            <a:r>
              <a:rPr lang="en-GB" dirty="0"/>
              <a:t>The museum attracted many more visitors than in other years.</a:t>
            </a:r>
          </a:p>
          <a:p>
            <a:pPr lvl="1"/>
            <a:r>
              <a:rPr lang="en-GB" dirty="0"/>
              <a:t>The museum is planning to prolong this temporary exhibition by one more year till March 2021!</a:t>
            </a:r>
          </a:p>
          <a:p>
            <a:pPr lvl="1"/>
            <a:r>
              <a:rPr lang="en-GB" dirty="0"/>
              <a:t>Even in a geographically detached and rural location, particle physics enacts fascination !</a:t>
            </a:r>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2</a:t>
            </a:fld>
            <a:endParaRPr lang="en-GB"/>
          </a:p>
        </p:txBody>
      </p:sp>
      <p:pic>
        <p:nvPicPr>
          <p:cNvPr id="4098" name="Picture 2" descr="Attachment.png">
            <a:extLst>
              <a:ext uri="{FF2B5EF4-FFF2-40B4-BE49-F238E27FC236}">
                <a16:creationId xmlns:a16="http://schemas.microsoft.com/office/drawing/2014/main" id="{CC545243-66D6-CB45-8DB8-764C6C1BF4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3780" y="1038947"/>
            <a:ext cx="1649730" cy="322578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Attachment.png">
            <a:extLst>
              <a:ext uri="{FF2B5EF4-FFF2-40B4-BE49-F238E27FC236}">
                <a16:creationId xmlns:a16="http://schemas.microsoft.com/office/drawing/2014/main" id="{CBA21FA5-1C8F-D046-ABAA-5DFD75196E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9160" y="2898456"/>
            <a:ext cx="3517232" cy="176105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Attachment.jpeg">
            <a:extLst>
              <a:ext uri="{FF2B5EF4-FFF2-40B4-BE49-F238E27FC236}">
                <a16:creationId xmlns:a16="http://schemas.microsoft.com/office/drawing/2014/main" id="{4F636401-AB2A-E346-917B-8996D5C3F5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9160" y="1081859"/>
            <a:ext cx="1245814" cy="176109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Attachment.jpeg">
            <a:extLst>
              <a:ext uri="{FF2B5EF4-FFF2-40B4-BE49-F238E27FC236}">
                <a16:creationId xmlns:a16="http://schemas.microsoft.com/office/drawing/2014/main" id="{E3D02DAD-A452-5545-9575-0F8385BC9E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8314" y="1081859"/>
            <a:ext cx="1245870" cy="1661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805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Art &amp; Science Exhibition in Zagreb</a:t>
            </a:r>
            <a:br>
              <a:rPr lang="en-US" sz="2400" dirty="0"/>
            </a:br>
            <a:r>
              <a:rPr lang="en-US" sz="2400" dirty="0"/>
              <a:t>Museum of Contemporary Art - 2022</a:t>
            </a:r>
            <a:endParaRPr lang="en-GB" sz="2400" dirty="0"/>
          </a:p>
        </p:txBody>
      </p:sp>
      <p:sp>
        <p:nvSpPr>
          <p:cNvPr id="3" name="Content Placeholder 2">
            <a:extLst>
              <a:ext uri="{FF2B5EF4-FFF2-40B4-BE49-F238E27FC236}">
                <a16:creationId xmlns:a16="http://schemas.microsoft.com/office/drawing/2014/main" id="{625E0305-B7BA-4D4E-A5BA-4E91C9441560}"/>
              </a:ext>
            </a:extLst>
          </p:cNvPr>
          <p:cNvSpPr>
            <a:spLocks noGrp="1"/>
          </p:cNvSpPr>
          <p:nvPr>
            <p:ph idx="1"/>
          </p:nvPr>
        </p:nvSpPr>
        <p:spPr>
          <a:xfrm>
            <a:off x="638175" y="1134147"/>
            <a:ext cx="4017645" cy="3417620"/>
          </a:xfrm>
        </p:spPr>
        <p:txBody>
          <a:bodyPr>
            <a:normAutofit fontScale="92500"/>
          </a:bodyPr>
          <a:lstStyle/>
          <a:p>
            <a:r>
              <a:rPr lang="en-GB" dirty="0"/>
              <a:t>Art and Science Exhibition</a:t>
            </a:r>
          </a:p>
          <a:p>
            <a:pPr lvl="1"/>
            <a:r>
              <a:rPr lang="en-GB" dirty="0"/>
              <a:t>Art connected with fundamental science</a:t>
            </a:r>
          </a:p>
          <a:p>
            <a:pPr lvl="1"/>
            <a:r>
              <a:rPr lang="en-GB" dirty="0"/>
              <a:t>Science from ORIGIN network</a:t>
            </a:r>
          </a:p>
          <a:p>
            <a:pPr lvl="2"/>
            <a:r>
              <a:rPr lang="en-GB" dirty="0"/>
              <a:t>CERN, Gravitation waves, </a:t>
            </a:r>
            <a:r>
              <a:rPr lang="en-GB" dirty="0" err="1"/>
              <a:t>Muongraphy</a:t>
            </a:r>
            <a:r>
              <a:rPr lang="en-GB" dirty="0"/>
              <a:t>,  ICECUBE, DUNE, </a:t>
            </a:r>
            <a:r>
              <a:rPr lang="en-GB" dirty="0" err="1"/>
              <a:t>astro</a:t>
            </a:r>
            <a:r>
              <a:rPr lang="en-GB" dirty="0"/>
              <a:t>-particle et al</a:t>
            </a:r>
          </a:p>
          <a:p>
            <a:pPr lvl="1"/>
            <a:r>
              <a:rPr lang="en-GB" dirty="0"/>
              <a:t>Workshops for students </a:t>
            </a:r>
          </a:p>
          <a:p>
            <a:pPr lvl="2"/>
            <a:r>
              <a:rPr lang="en-GB" dirty="0"/>
              <a:t>From kindergarten to universities</a:t>
            </a:r>
          </a:p>
          <a:p>
            <a:pPr lvl="2"/>
            <a:r>
              <a:rPr lang="en-GB" b="1" dirty="0"/>
              <a:t>Cultural Collisions </a:t>
            </a:r>
            <a:r>
              <a:rPr lang="en-GB" dirty="0"/>
              <a:t>format </a:t>
            </a:r>
            <a:r>
              <a:rPr lang="en-GB" i="1" dirty="0"/>
              <a:t>(see Michael’s talk)</a:t>
            </a:r>
          </a:p>
          <a:p>
            <a:r>
              <a:rPr lang="en-GB" dirty="0" err="1"/>
              <a:t>Bulding</a:t>
            </a:r>
            <a:r>
              <a:rPr lang="en-GB" dirty="0"/>
              <a:t> on the experience from ORIGIN and </a:t>
            </a:r>
            <a:r>
              <a:rPr lang="en-GB" dirty="0" err="1"/>
              <a:t>Art@CMS</a:t>
            </a:r>
            <a:r>
              <a:rPr lang="en-GB" dirty="0"/>
              <a:t>  </a:t>
            </a:r>
          </a:p>
          <a:p>
            <a:pPr lvl="1"/>
            <a:r>
              <a:rPr lang="en-GB" dirty="0"/>
              <a:t>Exhibitions already organised in the region Contacts with </a:t>
            </a:r>
            <a:r>
              <a:rPr lang="en-GB" dirty="0" err="1"/>
              <a:t>musem</a:t>
            </a:r>
            <a:r>
              <a:rPr lang="en-GB" dirty="0"/>
              <a:t> already established</a:t>
            </a:r>
          </a:p>
          <a:p>
            <a:pPr lvl="1"/>
            <a:r>
              <a:rPr lang="en-GB" dirty="0"/>
              <a:t>They are very enthusiastic</a:t>
            </a:r>
          </a:p>
          <a:p>
            <a:pPr lvl="1"/>
            <a:r>
              <a:rPr lang="en-GB" dirty="0"/>
              <a:t>Starting the project very soon (for 2022)</a:t>
            </a:r>
          </a:p>
          <a:p>
            <a:endParaRPr lang="en-GB" dirty="0"/>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3</a:t>
            </a:fld>
            <a:endParaRPr lang="en-GB"/>
          </a:p>
        </p:txBody>
      </p:sp>
      <p:pic>
        <p:nvPicPr>
          <p:cNvPr id="8" name="Picture 7">
            <a:extLst>
              <a:ext uri="{FF2B5EF4-FFF2-40B4-BE49-F238E27FC236}">
                <a16:creationId xmlns:a16="http://schemas.microsoft.com/office/drawing/2014/main" id="{8A9B0244-6B0B-A643-9E03-D9AAA9B1C1F5}"/>
              </a:ext>
            </a:extLst>
          </p:cNvPr>
          <p:cNvPicPr>
            <a:picLocks noChangeAspect="1"/>
          </p:cNvPicPr>
          <p:nvPr/>
        </p:nvPicPr>
        <p:blipFill rotWithShape="1">
          <a:blip r:embed="rId3"/>
          <a:srcRect l="6430" b="5198"/>
          <a:stretch/>
        </p:blipFill>
        <p:spPr>
          <a:xfrm>
            <a:off x="4724400" y="1125927"/>
            <a:ext cx="4169786" cy="2785649"/>
          </a:xfrm>
          <a:prstGeom prst="rect">
            <a:avLst/>
          </a:prstGeom>
          <a:ln>
            <a:solidFill>
              <a:schemeClr val="tx1"/>
            </a:solidFill>
          </a:ln>
        </p:spPr>
      </p:pic>
    </p:spTree>
    <p:extLst>
      <p:ext uri="{BB962C8B-B14F-4D97-AF65-F5344CB8AC3E}">
        <p14:creationId xmlns:p14="http://schemas.microsoft.com/office/powerpoint/2010/main" val="3261839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ORIGIN cross-disciplinary science education, engagement &amp; networking</a:t>
            </a:r>
            <a:endParaRPr lang="en-GB" sz="2400" dirty="0"/>
          </a:p>
        </p:txBody>
      </p:sp>
      <p:sp>
        <p:nvSpPr>
          <p:cNvPr id="3" name="Content Placeholder 2">
            <a:extLst>
              <a:ext uri="{FF2B5EF4-FFF2-40B4-BE49-F238E27FC236}">
                <a16:creationId xmlns:a16="http://schemas.microsoft.com/office/drawing/2014/main" id="{E7DC1DC9-4A92-9D48-8F60-D716DFCCFC83}"/>
              </a:ext>
            </a:extLst>
          </p:cNvPr>
          <p:cNvSpPr>
            <a:spLocks noGrp="1"/>
          </p:cNvSpPr>
          <p:nvPr>
            <p:ph idx="1"/>
          </p:nvPr>
        </p:nvSpPr>
        <p:spPr>
          <a:xfrm>
            <a:off x="638175" y="1055793"/>
            <a:ext cx="3395546" cy="3495974"/>
          </a:xfrm>
        </p:spPr>
        <p:txBody>
          <a:bodyPr>
            <a:normAutofit fontScale="85000" lnSpcReduction="20000"/>
          </a:bodyPr>
          <a:lstStyle/>
          <a:p>
            <a:r>
              <a:rPr lang="en-GB" dirty="0"/>
              <a:t>Supported by </a:t>
            </a:r>
          </a:p>
          <a:p>
            <a:pPr marL="257175" lvl="1" indent="0">
              <a:buNone/>
            </a:pPr>
            <a:r>
              <a:rPr lang="en-GB" dirty="0"/>
              <a:t>ATLAS, ALICE, CMS, </a:t>
            </a:r>
            <a:r>
              <a:rPr lang="en-GB" dirty="0" err="1"/>
              <a:t>LHCb</a:t>
            </a:r>
            <a:r>
              <a:rPr lang="en-GB" dirty="0"/>
              <a:t>, LIGO, VIRGI, </a:t>
            </a:r>
            <a:r>
              <a:rPr lang="en-GB" dirty="0" err="1"/>
              <a:t>ICEcube</a:t>
            </a:r>
            <a:r>
              <a:rPr lang="en-GB" dirty="0"/>
              <a:t>, DUNE, </a:t>
            </a:r>
            <a:r>
              <a:rPr lang="en-GB" dirty="0" err="1"/>
              <a:t>Muography</a:t>
            </a:r>
            <a:r>
              <a:rPr lang="en-GB" dirty="0"/>
              <a:t>, Perimeter Institute, Canadian Light Source, and other international partners</a:t>
            </a:r>
          </a:p>
          <a:p>
            <a:r>
              <a:rPr lang="en-GB" dirty="0"/>
              <a:t>Objectives: </a:t>
            </a:r>
          </a:p>
          <a:p>
            <a:pPr marL="257175" lvl="1" indent="0">
              <a:buNone/>
            </a:pPr>
            <a:r>
              <a:rPr lang="en-GB" dirty="0"/>
              <a:t>cross-disciplinary science engagement &amp; networking with special emphasis on education</a:t>
            </a:r>
          </a:p>
          <a:p>
            <a:r>
              <a:rPr lang="en-GB" dirty="0"/>
              <a:t>THINK globally ACT locally – </a:t>
            </a:r>
          </a:p>
          <a:p>
            <a:pPr lvl="1"/>
            <a:r>
              <a:rPr lang="en-GB" dirty="0"/>
              <a:t>support our science community where they need support -&gt; at their HOME country</a:t>
            </a:r>
          </a:p>
          <a:p>
            <a:pPr lvl="1"/>
            <a:r>
              <a:rPr lang="en-GB" dirty="0"/>
              <a:t>“Arts as a tool to engage actively - empower them to own the topic and allow them to contribute”</a:t>
            </a:r>
          </a:p>
          <a:p>
            <a:r>
              <a:rPr lang="en-GB" dirty="0"/>
              <a:t>Scientific Methodology triggers Critical Thinking </a:t>
            </a:r>
          </a:p>
          <a:p>
            <a:r>
              <a:rPr lang="en-GB" dirty="0"/>
              <a:t>Art fosters Creative Thinking </a:t>
            </a:r>
          </a:p>
          <a:p>
            <a:endParaRPr lang="en-GB" dirty="0"/>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4</a:t>
            </a:fld>
            <a:endParaRPr lang="en-GB"/>
          </a:p>
        </p:txBody>
      </p:sp>
      <p:pic>
        <p:nvPicPr>
          <p:cNvPr id="12" name="Picture 11">
            <a:extLst>
              <a:ext uri="{FF2B5EF4-FFF2-40B4-BE49-F238E27FC236}">
                <a16:creationId xmlns:a16="http://schemas.microsoft.com/office/drawing/2014/main" id="{EA489E7A-9722-1746-8B4E-F3DA7FA1D5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8609" y="2878989"/>
            <a:ext cx="2290760" cy="1718070"/>
          </a:xfrm>
          <a:prstGeom prst="rect">
            <a:avLst/>
          </a:prstGeom>
        </p:spPr>
      </p:pic>
      <p:pic>
        <p:nvPicPr>
          <p:cNvPr id="13" name="Picture 12">
            <a:extLst>
              <a:ext uri="{FF2B5EF4-FFF2-40B4-BE49-F238E27FC236}">
                <a16:creationId xmlns:a16="http://schemas.microsoft.com/office/drawing/2014/main" id="{E29D7555-B00B-9043-B990-52871E57C6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8610" y="1055793"/>
            <a:ext cx="2290759" cy="1718070"/>
          </a:xfrm>
          <a:prstGeom prst="rect">
            <a:avLst/>
          </a:prstGeom>
        </p:spPr>
      </p:pic>
      <p:pic>
        <p:nvPicPr>
          <p:cNvPr id="14" name="Picture 13">
            <a:extLst>
              <a:ext uri="{FF2B5EF4-FFF2-40B4-BE49-F238E27FC236}">
                <a16:creationId xmlns:a16="http://schemas.microsoft.com/office/drawing/2014/main" id="{B6FF5C04-A182-0640-A272-3B24AA0EF2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96997" y="1058569"/>
            <a:ext cx="2296484" cy="1722363"/>
          </a:xfrm>
          <a:prstGeom prst="rect">
            <a:avLst/>
          </a:prstGeom>
        </p:spPr>
      </p:pic>
      <p:graphicFrame>
        <p:nvGraphicFramePr>
          <p:cNvPr id="9" name="Object 8">
            <a:extLst>
              <a:ext uri="{FF2B5EF4-FFF2-40B4-BE49-F238E27FC236}">
                <a16:creationId xmlns:a16="http://schemas.microsoft.com/office/drawing/2014/main" id="{23EE0261-FA77-0B48-95A2-1FFDD28A9C15}"/>
              </a:ext>
            </a:extLst>
          </p:cNvPr>
          <p:cNvGraphicFramePr>
            <a:graphicFrameLocks noChangeAspect="1"/>
          </p:cNvGraphicFramePr>
          <p:nvPr>
            <p:extLst>
              <p:ext uri="{D42A27DB-BD31-4B8C-83A1-F6EECF244321}">
                <p14:modId xmlns:p14="http://schemas.microsoft.com/office/powerpoint/2010/main" val="907648249"/>
              </p:ext>
            </p:extLst>
          </p:nvPr>
        </p:nvGraphicFramePr>
        <p:xfrm>
          <a:off x="6496998" y="2888833"/>
          <a:ext cx="2296484" cy="1412877"/>
        </p:xfrm>
        <a:graphic>
          <a:graphicData uri="http://schemas.openxmlformats.org/presentationml/2006/ole">
            <mc:AlternateContent xmlns:mc="http://schemas.openxmlformats.org/markup-compatibility/2006">
              <mc:Choice xmlns:v="urn:schemas-microsoft-com:vml" Requires="v">
                <p:oleObj spid="_x0000_s1034" r:id="rId7" imgW="16253640" imgH="10006200" progId="">
                  <p:embed/>
                </p:oleObj>
              </mc:Choice>
              <mc:Fallback>
                <p:oleObj r:id="rId7" imgW="16253640" imgH="10006200" progId="">
                  <p:embed/>
                  <p:pic>
                    <p:nvPicPr>
                      <p:cNvPr id="6" name="Object 5"/>
                      <p:cNvPicPr/>
                      <p:nvPr/>
                    </p:nvPicPr>
                    <p:blipFill>
                      <a:blip r:embed="rId8"/>
                      <a:stretch>
                        <a:fillRect/>
                      </a:stretch>
                    </p:blipFill>
                    <p:spPr>
                      <a:xfrm>
                        <a:off x="6496998" y="2888833"/>
                        <a:ext cx="2296484" cy="1412877"/>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280C12C8-DEC2-B84B-B011-6824C0BEC2A9}"/>
              </a:ext>
            </a:extLst>
          </p:cNvPr>
          <p:cNvSpPr txBox="1"/>
          <p:nvPr/>
        </p:nvSpPr>
        <p:spPr>
          <a:xfrm rot="19851436">
            <a:off x="6084035" y="2762713"/>
            <a:ext cx="603050" cy="276999"/>
          </a:xfrm>
          <a:prstGeom prst="rect">
            <a:avLst/>
          </a:prstGeom>
          <a:solidFill>
            <a:schemeClr val="bg1">
              <a:lumMod val="85000"/>
            </a:schemeClr>
          </a:solidFill>
          <a:ln>
            <a:solidFill>
              <a:schemeClr val="tx1"/>
            </a:solidFill>
          </a:ln>
        </p:spPr>
        <p:txBody>
          <a:bodyPr wrap="none" rtlCol="0">
            <a:spAutoFit/>
          </a:bodyPr>
          <a:lstStyle/>
          <a:p>
            <a:r>
              <a:rPr lang="en-GB" sz="1200" dirty="0"/>
              <a:t>Oman</a:t>
            </a:r>
          </a:p>
        </p:txBody>
      </p:sp>
    </p:spTree>
    <p:extLst>
      <p:ext uri="{BB962C8B-B14F-4D97-AF65-F5344CB8AC3E}">
        <p14:creationId xmlns:p14="http://schemas.microsoft.com/office/powerpoint/2010/main" val="306151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Recent Lessons in Engagement Abroad at the CERN Media Lab</a:t>
            </a:r>
            <a:endParaRPr lang="en-GB" sz="2400" dirty="0"/>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5</a:t>
            </a:fld>
            <a:endParaRPr lang="en-GB"/>
          </a:p>
        </p:txBody>
      </p:sp>
      <p:pic>
        <p:nvPicPr>
          <p:cNvPr id="2050" name="Picture 2" descr="Attachment.jpeg">
            <a:extLst>
              <a:ext uri="{FF2B5EF4-FFF2-40B4-BE49-F238E27FC236}">
                <a16:creationId xmlns:a16="http://schemas.microsoft.com/office/drawing/2014/main" id="{EC6072A3-2436-574E-8975-7728D8FD32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0980" y="2860598"/>
            <a:ext cx="2374232" cy="178026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ttachment.jpeg">
            <a:extLst>
              <a:ext uri="{FF2B5EF4-FFF2-40B4-BE49-F238E27FC236}">
                <a16:creationId xmlns:a16="http://schemas.microsoft.com/office/drawing/2014/main" id="{9F901852-F7BE-B345-ACA5-ED1778BFB2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4140" y="1051189"/>
            <a:ext cx="2362200" cy="177124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ttachment.jpeg">
            <a:extLst>
              <a:ext uri="{FF2B5EF4-FFF2-40B4-BE49-F238E27FC236}">
                <a16:creationId xmlns:a16="http://schemas.microsoft.com/office/drawing/2014/main" id="{83A7161C-337B-654A-ABEE-5F92FB3F9C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0980" y="1051189"/>
            <a:ext cx="2354580" cy="176552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Attachment.jpeg">
            <a:extLst>
              <a:ext uri="{FF2B5EF4-FFF2-40B4-BE49-F238E27FC236}">
                <a16:creationId xmlns:a16="http://schemas.microsoft.com/office/drawing/2014/main" id="{C62F3ABC-1CA2-C440-83EA-A7D53F22FAFF}"/>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6454140" y="2895499"/>
            <a:ext cx="2362200" cy="132873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43D24D58-DEE6-A54E-AC67-DE85E2131B1B}"/>
              </a:ext>
            </a:extLst>
          </p:cNvPr>
          <p:cNvSpPr txBox="1"/>
          <p:nvPr/>
        </p:nvSpPr>
        <p:spPr>
          <a:xfrm rot="19851436">
            <a:off x="6029532" y="2762713"/>
            <a:ext cx="712054" cy="276999"/>
          </a:xfrm>
          <a:prstGeom prst="rect">
            <a:avLst/>
          </a:prstGeom>
          <a:solidFill>
            <a:schemeClr val="bg1">
              <a:lumMod val="85000"/>
            </a:schemeClr>
          </a:solidFill>
          <a:ln>
            <a:solidFill>
              <a:schemeClr val="tx1"/>
            </a:solidFill>
          </a:ln>
        </p:spPr>
        <p:txBody>
          <a:bodyPr wrap="none" rtlCol="0">
            <a:spAutoFit/>
          </a:bodyPr>
          <a:lstStyle/>
          <a:p>
            <a:r>
              <a:rPr lang="en-GB" sz="1200" dirty="0"/>
              <a:t>Bahrain</a:t>
            </a:r>
          </a:p>
        </p:txBody>
      </p:sp>
      <p:pic>
        <p:nvPicPr>
          <p:cNvPr id="2062" name="Picture 14" descr="Attachment.jpeg">
            <a:extLst>
              <a:ext uri="{FF2B5EF4-FFF2-40B4-BE49-F238E27FC236}">
                <a16:creationId xmlns:a16="http://schemas.microsoft.com/office/drawing/2014/main" id="{468BC5DF-360A-A345-99EE-917ECA770C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0470" y="2860598"/>
            <a:ext cx="3164911" cy="178026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Attachment.jpeg">
            <a:extLst>
              <a:ext uri="{FF2B5EF4-FFF2-40B4-BE49-F238E27FC236}">
                <a16:creationId xmlns:a16="http://schemas.microsoft.com/office/drawing/2014/main" id="{A4224B54-9E1A-F24F-806A-DC9C2119EF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3920" y="1051189"/>
            <a:ext cx="3078480" cy="1779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493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Josephine’s Personal Particle Detector</a:t>
            </a:r>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6</a:t>
            </a:fld>
            <a:endParaRPr lang="en-GB"/>
          </a:p>
        </p:txBody>
      </p:sp>
      <p:pic>
        <p:nvPicPr>
          <p:cNvPr id="7" name="Picture 6">
            <a:extLst>
              <a:ext uri="{FF2B5EF4-FFF2-40B4-BE49-F238E27FC236}">
                <a16:creationId xmlns:a16="http://schemas.microsoft.com/office/drawing/2014/main" id="{C667CFDC-78AC-4B44-BF10-1FB9D7BAEBDF}"/>
              </a:ext>
            </a:extLst>
          </p:cNvPr>
          <p:cNvPicPr>
            <a:picLocks noChangeAspect="1"/>
          </p:cNvPicPr>
          <p:nvPr/>
        </p:nvPicPr>
        <p:blipFill>
          <a:blip r:embed="rId3"/>
          <a:stretch>
            <a:fillRect/>
          </a:stretch>
        </p:blipFill>
        <p:spPr>
          <a:xfrm>
            <a:off x="338140" y="1068925"/>
            <a:ext cx="2046903" cy="2718216"/>
          </a:xfrm>
          <a:prstGeom prst="rect">
            <a:avLst/>
          </a:prstGeom>
          <a:ln>
            <a:solidFill>
              <a:schemeClr val="tx1"/>
            </a:solidFill>
          </a:ln>
        </p:spPr>
      </p:pic>
      <p:pic>
        <p:nvPicPr>
          <p:cNvPr id="9" name="Picture 8">
            <a:extLst>
              <a:ext uri="{FF2B5EF4-FFF2-40B4-BE49-F238E27FC236}">
                <a16:creationId xmlns:a16="http://schemas.microsoft.com/office/drawing/2014/main" id="{10AEB0F0-8F74-5140-BC35-667A201B4F60}"/>
              </a:ext>
            </a:extLst>
          </p:cNvPr>
          <p:cNvPicPr>
            <a:picLocks noChangeAspect="1"/>
          </p:cNvPicPr>
          <p:nvPr/>
        </p:nvPicPr>
        <p:blipFill>
          <a:blip r:embed="rId4"/>
          <a:stretch>
            <a:fillRect/>
          </a:stretch>
        </p:blipFill>
        <p:spPr>
          <a:xfrm>
            <a:off x="2444890" y="1068925"/>
            <a:ext cx="2046904" cy="2718216"/>
          </a:xfrm>
          <a:prstGeom prst="rect">
            <a:avLst/>
          </a:prstGeom>
          <a:ln>
            <a:solidFill>
              <a:schemeClr val="tx1"/>
            </a:solidFill>
          </a:ln>
        </p:spPr>
      </p:pic>
      <p:pic>
        <p:nvPicPr>
          <p:cNvPr id="11" name="Picture 10">
            <a:extLst>
              <a:ext uri="{FF2B5EF4-FFF2-40B4-BE49-F238E27FC236}">
                <a16:creationId xmlns:a16="http://schemas.microsoft.com/office/drawing/2014/main" id="{EE20A59D-B4D9-E24D-8A3A-B5256DDE4F2F}"/>
              </a:ext>
            </a:extLst>
          </p:cNvPr>
          <p:cNvPicPr>
            <a:picLocks noChangeAspect="1"/>
          </p:cNvPicPr>
          <p:nvPr/>
        </p:nvPicPr>
        <p:blipFill>
          <a:blip r:embed="rId5"/>
          <a:stretch>
            <a:fillRect/>
          </a:stretch>
        </p:blipFill>
        <p:spPr>
          <a:xfrm>
            <a:off x="4567240" y="1051852"/>
            <a:ext cx="3151820" cy="1626375"/>
          </a:xfrm>
          <a:prstGeom prst="rect">
            <a:avLst/>
          </a:prstGeom>
          <a:ln>
            <a:solidFill>
              <a:schemeClr val="tx1"/>
            </a:solidFill>
          </a:ln>
        </p:spPr>
      </p:pic>
      <p:pic>
        <p:nvPicPr>
          <p:cNvPr id="13" name="Picture 12">
            <a:extLst>
              <a:ext uri="{FF2B5EF4-FFF2-40B4-BE49-F238E27FC236}">
                <a16:creationId xmlns:a16="http://schemas.microsoft.com/office/drawing/2014/main" id="{6D422818-E866-6245-B60B-D7AFFC05D0A2}"/>
              </a:ext>
            </a:extLst>
          </p:cNvPr>
          <p:cNvPicPr>
            <a:picLocks noChangeAspect="1"/>
          </p:cNvPicPr>
          <p:nvPr/>
        </p:nvPicPr>
        <p:blipFill rotWithShape="1">
          <a:blip r:embed="rId6"/>
          <a:srcRect t="12086" b="4267"/>
          <a:stretch/>
        </p:blipFill>
        <p:spPr>
          <a:xfrm>
            <a:off x="4971100" y="2726916"/>
            <a:ext cx="3037520" cy="1905892"/>
          </a:xfrm>
          <a:prstGeom prst="rect">
            <a:avLst/>
          </a:prstGeom>
          <a:ln>
            <a:solidFill>
              <a:schemeClr val="tx1"/>
            </a:solidFill>
          </a:ln>
        </p:spPr>
      </p:pic>
    </p:spTree>
    <p:extLst>
      <p:ext uri="{BB962C8B-B14F-4D97-AF65-F5344CB8AC3E}">
        <p14:creationId xmlns:p14="http://schemas.microsoft.com/office/powerpoint/2010/main" val="3976556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Exhibits for Post-LHC Machines</a:t>
            </a:r>
            <a:endParaRPr lang="en-GB" dirty="0"/>
          </a:p>
        </p:txBody>
      </p:sp>
      <p:sp>
        <p:nvSpPr>
          <p:cNvPr id="3" name="Content Placeholder 2">
            <a:extLst>
              <a:ext uri="{FF2B5EF4-FFF2-40B4-BE49-F238E27FC236}">
                <a16:creationId xmlns:a16="http://schemas.microsoft.com/office/drawing/2014/main" id="{F416595A-3CBB-4A48-899A-29D7FD62DFEC}"/>
              </a:ext>
            </a:extLst>
          </p:cNvPr>
          <p:cNvSpPr>
            <a:spLocks noGrp="1"/>
          </p:cNvSpPr>
          <p:nvPr>
            <p:ph idx="1"/>
          </p:nvPr>
        </p:nvSpPr>
        <p:spPr>
          <a:xfrm>
            <a:off x="638175" y="1134147"/>
            <a:ext cx="3461385" cy="3417620"/>
          </a:xfrm>
        </p:spPr>
        <p:txBody>
          <a:bodyPr>
            <a:normAutofit fontScale="77500" lnSpcReduction="20000"/>
          </a:bodyPr>
          <a:lstStyle/>
          <a:p>
            <a:r>
              <a:rPr lang="en-GB" dirty="0"/>
              <a:t>The Code of. The Universe</a:t>
            </a:r>
          </a:p>
          <a:p>
            <a:pPr lvl="1"/>
            <a:r>
              <a:rPr lang="en-GB" dirty="0"/>
              <a:t>A photographic travelling exhibition</a:t>
            </a:r>
          </a:p>
          <a:p>
            <a:pPr lvl="1"/>
            <a:r>
              <a:rPr lang="en-GB" dirty="0"/>
              <a:t>Pilot project following recommendation by CERN’s Host States</a:t>
            </a:r>
          </a:p>
          <a:p>
            <a:pPr lvl="1"/>
            <a:r>
              <a:rPr lang="en-GB" dirty="0"/>
              <a:t>Highlight the main physics questions, the key technologies to explore them and the societal impact (with a focus on areas covered by the FCC study)</a:t>
            </a:r>
          </a:p>
          <a:p>
            <a:pPr lvl="1"/>
            <a:r>
              <a:rPr lang="en-GB" dirty="0"/>
              <a:t>Co-developed with </a:t>
            </a:r>
            <a:r>
              <a:rPr lang="en-GB" dirty="0" err="1"/>
              <a:t>Lammerhuber</a:t>
            </a:r>
            <a:r>
              <a:rPr lang="en-GB" dirty="0"/>
              <a:t> editions</a:t>
            </a:r>
          </a:p>
          <a:p>
            <a:pPr lvl="1"/>
            <a:r>
              <a:rPr lang="en-GB" dirty="0"/>
              <a:t>Multilingual content &amp; online website</a:t>
            </a:r>
          </a:p>
          <a:p>
            <a:pPr lvl="1"/>
            <a:r>
              <a:rPr lang="en-GB" dirty="0"/>
              <a:t>Cities opened so far: Vienna, Wiener Neustadt, Graz, Brussels, Grenoble coupled to conferences &amp; public events</a:t>
            </a:r>
          </a:p>
          <a:p>
            <a:r>
              <a:rPr lang="en-GB" dirty="0"/>
              <a:t>Questions - Future Steps</a:t>
            </a:r>
          </a:p>
          <a:p>
            <a:pPr lvl="1"/>
            <a:r>
              <a:rPr lang="en-GB" dirty="0"/>
              <a:t>How can we communicate about future RIs to the general public?</a:t>
            </a:r>
          </a:p>
          <a:p>
            <a:pPr lvl="1"/>
            <a:r>
              <a:rPr lang="en-GB" dirty="0"/>
              <a:t>Which are the topics we need to include as part of an exhibition (physics, technology, applications, socio-economic impacts)?</a:t>
            </a:r>
          </a:p>
          <a:p>
            <a:pPr lvl="1"/>
            <a:r>
              <a:rPr lang="en-GB" dirty="0"/>
              <a:t>How can we make exhibitions more interactive?</a:t>
            </a:r>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7</a:t>
            </a:fld>
            <a:endParaRPr lang="en-GB"/>
          </a:p>
        </p:txBody>
      </p:sp>
      <p:pic>
        <p:nvPicPr>
          <p:cNvPr id="3074" name="Picture 2" descr="Attachment.jpeg">
            <a:extLst>
              <a:ext uri="{FF2B5EF4-FFF2-40B4-BE49-F238E27FC236}">
                <a16:creationId xmlns:a16="http://schemas.microsoft.com/office/drawing/2014/main" id="{E9E18EDC-CE7B-9343-A31D-5DC9000F23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4621" y="2530213"/>
            <a:ext cx="2415540" cy="161035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ttachment.jpeg">
            <a:extLst>
              <a:ext uri="{FF2B5EF4-FFF2-40B4-BE49-F238E27FC236}">
                <a16:creationId xmlns:a16="http://schemas.microsoft.com/office/drawing/2014/main" id="{829C2434-819D-7045-B40E-F7517AE0E3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9560" y="3063240"/>
            <a:ext cx="2347091" cy="15647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ttachment.jpeg">
            <a:extLst>
              <a:ext uri="{FF2B5EF4-FFF2-40B4-BE49-F238E27FC236}">
                <a16:creationId xmlns:a16="http://schemas.microsoft.com/office/drawing/2014/main" id="{4DEA3958-B343-9941-BAD2-F5EAE9772B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0520" y="1106426"/>
            <a:ext cx="4739641" cy="1385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821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Common Themes and Thoughts</a:t>
            </a:r>
            <a:endParaRPr lang="en-GB" dirty="0"/>
          </a:p>
        </p:txBody>
      </p:sp>
      <p:sp>
        <p:nvSpPr>
          <p:cNvPr id="3" name="Content Placeholder 2">
            <a:extLst>
              <a:ext uri="{FF2B5EF4-FFF2-40B4-BE49-F238E27FC236}">
                <a16:creationId xmlns:a16="http://schemas.microsoft.com/office/drawing/2014/main" id="{AFE03EA3-96CB-354B-9FC0-13F176E66A16}"/>
              </a:ext>
            </a:extLst>
          </p:cNvPr>
          <p:cNvSpPr>
            <a:spLocks noGrp="1"/>
          </p:cNvSpPr>
          <p:nvPr>
            <p:ph idx="1"/>
          </p:nvPr>
        </p:nvSpPr>
        <p:spPr/>
        <p:txBody>
          <a:bodyPr>
            <a:normAutofit lnSpcReduction="10000"/>
          </a:bodyPr>
          <a:lstStyle/>
          <a:p>
            <a:r>
              <a:rPr lang="en-GB" dirty="0"/>
              <a:t>Common Themes of ORIGIN / CERN Traveling Exhibitions</a:t>
            </a:r>
          </a:p>
          <a:p>
            <a:pPr lvl="1"/>
            <a:r>
              <a:rPr lang="en-GB" dirty="0"/>
              <a:t>Exhibitions support local engagement, local champions</a:t>
            </a:r>
          </a:p>
          <a:p>
            <a:pPr lvl="1"/>
            <a:r>
              <a:rPr lang="en-GB" dirty="0"/>
              <a:t>Create points of contact to local networks</a:t>
            </a:r>
          </a:p>
          <a:p>
            <a:pPr lvl="1"/>
            <a:r>
              <a:rPr lang="en-GB" dirty="0"/>
              <a:t>Local organisation is essential and desired</a:t>
            </a:r>
          </a:p>
          <a:p>
            <a:r>
              <a:rPr lang="en-GB" dirty="0"/>
              <a:t>Take </a:t>
            </a:r>
            <a:r>
              <a:rPr lang="en-GB" dirty="0" err="1"/>
              <a:t>Aways</a:t>
            </a:r>
            <a:endParaRPr lang="en-GB" dirty="0"/>
          </a:p>
          <a:p>
            <a:pPr lvl="1"/>
            <a:r>
              <a:rPr lang="en-GB" dirty="0"/>
              <a:t>Key points IPPOG made to EPPSU 2020 (published note, discussion with WG5)</a:t>
            </a:r>
          </a:p>
          <a:p>
            <a:pPr lvl="2"/>
            <a:r>
              <a:rPr lang="en-GB" dirty="0"/>
              <a:t>Global support for science needs to be fostered and supported</a:t>
            </a:r>
          </a:p>
          <a:p>
            <a:pPr lvl="2"/>
            <a:r>
              <a:rPr lang="en-GB" dirty="0"/>
              <a:t>Post-LHC projects will require major public support</a:t>
            </a:r>
          </a:p>
          <a:p>
            <a:pPr lvl="2"/>
            <a:r>
              <a:rPr lang="en-GB" dirty="0"/>
              <a:t>IPPOG serves as a means to foster and optimise local involvement with global strategies</a:t>
            </a:r>
          </a:p>
          <a:p>
            <a:pPr lvl="1"/>
            <a:r>
              <a:rPr lang="en-GB" dirty="0"/>
              <a:t>Efforts like ORIGIN and CERN Traveling Exhibit are directly in line with these points</a:t>
            </a:r>
          </a:p>
          <a:p>
            <a:pPr lvl="2"/>
            <a:r>
              <a:rPr lang="en-GB" dirty="0"/>
              <a:t>Both create and support local networks of artists, scientists, educators, stakeholders</a:t>
            </a:r>
          </a:p>
          <a:p>
            <a:pPr lvl="2"/>
            <a:r>
              <a:rPr lang="en-GB" dirty="0"/>
              <a:t>Both promote science through excitement of current research, while embracing local culture</a:t>
            </a:r>
          </a:p>
          <a:p>
            <a:pPr lvl="1"/>
            <a:r>
              <a:rPr lang="en-GB" dirty="0"/>
              <a:t>There is much room for IPPOG to become involved</a:t>
            </a:r>
          </a:p>
          <a:p>
            <a:pPr lvl="2"/>
            <a:r>
              <a:rPr lang="en-GB" dirty="0"/>
              <a:t>We need to be involved in strategic planning</a:t>
            </a:r>
          </a:p>
          <a:p>
            <a:pPr lvl="2"/>
            <a:r>
              <a:rPr lang="en-GB" dirty="0"/>
              <a:t>This does not mean taking ownership, but it means securing support</a:t>
            </a:r>
          </a:p>
        </p:txBody>
      </p:sp>
      <p:sp>
        <p:nvSpPr>
          <p:cNvPr id="4" name="Date Placeholder 3"/>
          <p:cNvSpPr>
            <a:spLocks noGrp="1"/>
          </p:cNvSpPr>
          <p:nvPr>
            <p:ph type="dt" sz="half" idx="10"/>
          </p:nvPr>
        </p:nvSpPr>
        <p:spPr/>
        <p:txBody>
          <a:bodyPr/>
          <a:lstStyle/>
          <a:p>
            <a:r>
              <a:rPr lang="en-US"/>
              <a:t>29 Nov 2019</a:t>
            </a:r>
            <a:endParaRPr lang="en-GB"/>
          </a:p>
        </p:txBody>
      </p:sp>
      <p:sp>
        <p:nvSpPr>
          <p:cNvPr id="5" name="Footer Placeholder 4"/>
          <p:cNvSpPr>
            <a:spLocks noGrp="1"/>
          </p:cNvSpPr>
          <p:nvPr>
            <p:ph type="ftr" sz="quarter" idx="11"/>
          </p:nvPr>
        </p:nvSpPr>
        <p:spPr/>
        <p:txBody>
          <a:bodyPr/>
          <a:lstStyle/>
          <a:p>
            <a:r>
              <a:rPr lang="en-GB"/>
              <a:t>18th International Particle Physics Outreach Group Meeting, CERN</a:t>
            </a:r>
          </a:p>
        </p:txBody>
      </p:sp>
      <p:sp>
        <p:nvSpPr>
          <p:cNvPr id="6" name="Slide Number Placeholder 5"/>
          <p:cNvSpPr>
            <a:spLocks noGrp="1"/>
          </p:cNvSpPr>
          <p:nvPr>
            <p:ph type="sldNum" sz="quarter" idx="12"/>
          </p:nvPr>
        </p:nvSpPr>
        <p:spPr/>
        <p:txBody>
          <a:bodyPr/>
          <a:lstStyle/>
          <a:p>
            <a:fld id="{8DE9D450-AD3B-A24D-8A95-F027C5FCDEC4}" type="slidenum">
              <a:rPr lang="en-GB" smtClean="0"/>
              <a:pPr/>
              <a:t>8</a:t>
            </a:fld>
            <a:endParaRPr lang="en-GB"/>
          </a:p>
        </p:txBody>
      </p:sp>
    </p:spTree>
    <p:extLst>
      <p:ext uri="{BB962C8B-B14F-4D97-AF65-F5344CB8AC3E}">
        <p14:creationId xmlns:p14="http://schemas.microsoft.com/office/powerpoint/2010/main" val="1134578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POG-PresentationTemplate169" id="{AF3FB15B-2620-CA40-A24E-A6AAA9BA325E}" vid="{D8EA9DF2-8587-414E-B6E9-533800B434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14328</TotalTime>
  <Words>725</Words>
  <Application>Microsoft Macintosh PowerPoint</Application>
  <PresentationFormat>On-screen Show (16:9)</PresentationFormat>
  <Paragraphs>96</Paragraphs>
  <Slides>8</Slides>
  <Notes>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0</vt:i4>
      </vt:variant>
      <vt:variant>
        <vt:lpstr>Slide Titles</vt:lpstr>
      </vt:variant>
      <vt:variant>
        <vt:i4>8</vt:i4>
      </vt:variant>
    </vt:vector>
  </HeadingPairs>
  <TitlesOfParts>
    <vt:vector size="11" baseType="lpstr">
      <vt:lpstr>Arial</vt:lpstr>
      <vt:lpstr>Calibri</vt:lpstr>
      <vt:lpstr>Office Theme</vt:lpstr>
      <vt:lpstr>18th IPPOG Meeting – CERN– 29 Nov 2019</vt:lpstr>
      <vt:lpstr>Hot Air Balloons Exhibition at Château-d'Oex</vt:lpstr>
      <vt:lpstr>Art &amp; Science Exhibition in Zagreb Museum of Contemporary Art - 2022</vt:lpstr>
      <vt:lpstr>ORIGIN cross-disciplinary science education, engagement &amp; networking</vt:lpstr>
      <vt:lpstr>Recent Lessons in Engagement Abroad at the CERN Media Lab</vt:lpstr>
      <vt:lpstr>Josephine’s Personal Particle Detector</vt:lpstr>
      <vt:lpstr>Exhibits for Post-LHC Machines</vt:lpstr>
      <vt:lpstr>Common Themes and Thoughts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Steven Goldfarb</cp:lastModifiedBy>
  <cp:revision>197</cp:revision>
  <cp:lastPrinted>2017-04-18T15:30:31Z</cp:lastPrinted>
  <dcterms:created xsi:type="dcterms:W3CDTF">2018-09-24T08:05:03Z</dcterms:created>
  <dcterms:modified xsi:type="dcterms:W3CDTF">2019-11-29T14:09:18Z</dcterms:modified>
</cp:coreProperties>
</file>