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2" r:id="rId1"/>
  </p:sldMasterIdLst>
  <p:notesMasterIdLst>
    <p:notesMasterId r:id="rId34"/>
  </p:notesMasterIdLst>
  <p:handoutMasterIdLst>
    <p:handoutMasterId r:id="rId35"/>
  </p:handoutMasterIdLst>
  <p:sldIdLst>
    <p:sldId id="295" r:id="rId2"/>
    <p:sldId id="314" r:id="rId3"/>
    <p:sldId id="302" r:id="rId4"/>
    <p:sldId id="297" r:id="rId5"/>
    <p:sldId id="299" r:id="rId6"/>
    <p:sldId id="300" r:id="rId7"/>
    <p:sldId id="308" r:id="rId8"/>
    <p:sldId id="310" r:id="rId9"/>
    <p:sldId id="301" r:id="rId10"/>
    <p:sldId id="311" r:id="rId11"/>
    <p:sldId id="304" r:id="rId12"/>
    <p:sldId id="298" r:id="rId13"/>
    <p:sldId id="303" r:id="rId14"/>
    <p:sldId id="305" r:id="rId15"/>
    <p:sldId id="316" r:id="rId16"/>
    <p:sldId id="317" r:id="rId17"/>
    <p:sldId id="306" r:id="rId18"/>
    <p:sldId id="319" r:id="rId19"/>
    <p:sldId id="320" r:id="rId20"/>
    <p:sldId id="321" r:id="rId21"/>
    <p:sldId id="313" r:id="rId22"/>
    <p:sldId id="318" r:id="rId23"/>
    <p:sldId id="259" r:id="rId24"/>
    <p:sldId id="323" r:id="rId25"/>
    <p:sldId id="315" r:id="rId26"/>
    <p:sldId id="307" r:id="rId27"/>
    <p:sldId id="324" r:id="rId28"/>
    <p:sldId id="325" r:id="rId29"/>
    <p:sldId id="326" r:id="rId30"/>
    <p:sldId id="327" r:id="rId31"/>
    <p:sldId id="328" r:id="rId32"/>
    <p:sldId id="329" r:id="rId33"/>
  </p:sldIdLst>
  <p:sldSz cx="9144000" cy="5143500" type="screen16x9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107">
          <p15:clr>
            <a:srgbClr val="A4A3A4"/>
          </p15:clr>
        </p15:guide>
        <p15:guide id="2" orient="horz" pos="1274">
          <p15:clr>
            <a:srgbClr val="A4A3A4"/>
          </p15:clr>
        </p15:guide>
        <p15:guide id="3" orient="horz" pos="114">
          <p15:clr>
            <a:srgbClr val="A4A3A4"/>
          </p15:clr>
        </p15:guide>
        <p15:guide id="4" orient="horz" pos="2093">
          <p15:clr>
            <a:srgbClr val="A4A3A4"/>
          </p15:clr>
        </p15:guide>
        <p15:guide id="5" orient="horz" pos="453">
          <p15:clr>
            <a:srgbClr val="A4A3A4"/>
          </p15:clr>
        </p15:guide>
        <p15:guide id="6" orient="horz" pos="3001">
          <p15:clr>
            <a:srgbClr val="A4A3A4"/>
          </p15:clr>
        </p15:guide>
        <p15:guide id="7" pos="5616">
          <p15:clr>
            <a:srgbClr val="A4A3A4"/>
          </p15:clr>
        </p15:guide>
        <p15:guide id="8" pos="136">
          <p15:clr>
            <a:srgbClr val="A4A3A4"/>
          </p15:clr>
        </p15:guide>
        <p15:guide id="9" pos="589">
          <p15:clr>
            <a:srgbClr val="A4A3A4"/>
          </p15:clr>
        </p15:guide>
        <p15:guide id="10" pos="4453">
          <p15:clr>
            <a:srgbClr val="A4A3A4"/>
          </p15:clr>
        </p15:guide>
        <p15:guide id="11" pos="5163">
          <p15:clr>
            <a:srgbClr val="A4A3A4"/>
          </p15:clr>
        </p15:guide>
        <p15:guide id="12" pos="46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vin Ammigan" initials="KA" lastIdx="6" clrIdx="0">
    <p:extLst>
      <p:ext uri="{19B8F6BF-5375-455C-9EA6-DF929625EA0E}">
        <p15:presenceInfo xmlns:p15="http://schemas.microsoft.com/office/powerpoint/2012/main" userId="S::ammikav@services.fnal.gov::ec217157-63ea-417b-8ad6-962d970911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4C97"/>
    <a:srgbClr val="505050"/>
    <a:srgbClr val="97D7EB"/>
    <a:srgbClr val="98D7EA"/>
    <a:srgbClr val="98D7EB"/>
    <a:srgbClr val="50504E"/>
    <a:srgbClr val="4E4E4E"/>
    <a:srgbClr val="404040"/>
    <a:srgbClr val="63666A"/>
    <a:srgbClr val="99D6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96" autoAdjust="0"/>
    <p:restoredTop sz="81011" autoAdjust="0"/>
  </p:normalViewPr>
  <p:slideViewPr>
    <p:cSldViewPr snapToGrid="0" snapToObjects="1" showGuides="1">
      <p:cViewPr varScale="1">
        <p:scale>
          <a:sx n="79" d="100"/>
          <a:sy n="79" d="100"/>
        </p:scale>
        <p:origin x="1032" y="51"/>
      </p:cViewPr>
      <p:guideLst>
        <p:guide orient="horz" pos="3107"/>
        <p:guide orient="horz" pos="1274"/>
        <p:guide orient="horz" pos="114"/>
        <p:guide orient="horz" pos="2093"/>
        <p:guide orient="horz" pos="453"/>
        <p:guide orient="horz" pos="3001"/>
        <p:guide pos="5616"/>
        <p:guide pos="136"/>
        <p:guide pos="589"/>
        <p:guide pos="4453"/>
        <p:guide pos="5163"/>
        <p:guide pos="463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vin Ammigan" userId="ec217157-63ea-417b-8ad6-962d970911ea" providerId="ADAL" clId="{39B35253-1533-4720-807C-4101563CEE8A}"/>
    <pc:docChg chg="modSld">
      <pc:chgData name="Kavin Ammigan" userId="ec217157-63ea-417b-8ad6-962d970911ea" providerId="ADAL" clId="{39B35253-1533-4720-807C-4101563CEE8A}" dt="2021-09-10T01:02:42.565" v="17" actId="6549"/>
      <pc:docMkLst>
        <pc:docMk/>
      </pc:docMkLst>
      <pc:sldChg chg="modNotesTx">
        <pc:chgData name="Kavin Ammigan" userId="ec217157-63ea-417b-8ad6-962d970911ea" providerId="ADAL" clId="{39B35253-1533-4720-807C-4101563CEE8A}" dt="2021-09-10T01:02:42.565" v="17" actId="6549"/>
        <pc:sldMkLst>
          <pc:docMk/>
          <pc:sldMk cId="2431569979" sldId="259"/>
        </pc:sldMkLst>
      </pc:sldChg>
      <pc:sldChg chg="modNotesTx">
        <pc:chgData name="Kavin Ammigan" userId="ec217157-63ea-417b-8ad6-962d970911ea" providerId="ADAL" clId="{39B35253-1533-4720-807C-4101563CEE8A}" dt="2021-09-10T01:02:11.187" v="7" actId="6549"/>
        <pc:sldMkLst>
          <pc:docMk/>
          <pc:sldMk cId="1089056120" sldId="298"/>
        </pc:sldMkLst>
      </pc:sldChg>
      <pc:sldChg chg="modNotesTx">
        <pc:chgData name="Kavin Ammigan" userId="ec217157-63ea-417b-8ad6-962d970911ea" providerId="ADAL" clId="{39B35253-1533-4720-807C-4101563CEE8A}" dt="2021-09-10T01:01:53.112" v="2" actId="6549"/>
        <pc:sldMkLst>
          <pc:docMk/>
          <pc:sldMk cId="3623414696" sldId="299"/>
        </pc:sldMkLst>
      </pc:sldChg>
      <pc:sldChg chg="modNotesTx">
        <pc:chgData name="Kavin Ammigan" userId="ec217157-63ea-417b-8ad6-962d970911ea" providerId="ADAL" clId="{39B35253-1533-4720-807C-4101563CEE8A}" dt="2021-09-10T01:02:04.102" v="5" actId="6549"/>
        <pc:sldMkLst>
          <pc:docMk/>
          <pc:sldMk cId="600670667" sldId="301"/>
        </pc:sldMkLst>
      </pc:sldChg>
      <pc:sldChg chg="modNotesTx">
        <pc:chgData name="Kavin Ammigan" userId="ec217157-63ea-417b-8ad6-962d970911ea" providerId="ADAL" clId="{39B35253-1533-4720-807C-4101563CEE8A}" dt="2021-09-10T01:01:48.875" v="1" actId="6549"/>
        <pc:sldMkLst>
          <pc:docMk/>
          <pc:sldMk cId="2249888804" sldId="302"/>
        </pc:sldMkLst>
      </pc:sldChg>
      <pc:sldChg chg="modNotesTx">
        <pc:chgData name="Kavin Ammigan" userId="ec217157-63ea-417b-8ad6-962d970911ea" providerId="ADAL" clId="{39B35253-1533-4720-807C-4101563CEE8A}" dt="2021-09-10T01:02:14.313" v="8" actId="6549"/>
        <pc:sldMkLst>
          <pc:docMk/>
          <pc:sldMk cId="3354103726" sldId="303"/>
        </pc:sldMkLst>
      </pc:sldChg>
      <pc:sldChg chg="modNotesTx">
        <pc:chgData name="Kavin Ammigan" userId="ec217157-63ea-417b-8ad6-962d970911ea" providerId="ADAL" clId="{39B35253-1533-4720-807C-4101563CEE8A}" dt="2021-09-10T01:02:08.389" v="6" actId="6549"/>
        <pc:sldMkLst>
          <pc:docMk/>
          <pc:sldMk cId="3552045729" sldId="304"/>
        </pc:sldMkLst>
      </pc:sldChg>
      <pc:sldChg chg="modNotesTx">
        <pc:chgData name="Kavin Ammigan" userId="ec217157-63ea-417b-8ad6-962d970911ea" providerId="ADAL" clId="{39B35253-1533-4720-807C-4101563CEE8A}" dt="2021-09-10T01:02:18.335" v="10" actId="6549"/>
        <pc:sldMkLst>
          <pc:docMk/>
          <pc:sldMk cId="1595680086" sldId="305"/>
        </pc:sldMkLst>
      </pc:sldChg>
      <pc:sldChg chg="modNotesTx">
        <pc:chgData name="Kavin Ammigan" userId="ec217157-63ea-417b-8ad6-962d970911ea" providerId="ADAL" clId="{39B35253-1533-4720-807C-4101563CEE8A}" dt="2021-09-10T01:02:25.604" v="12" actId="6549"/>
        <pc:sldMkLst>
          <pc:docMk/>
          <pc:sldMk cId="90143703" sldId="306"/>
        </pc:sldMkLst>
      </pc:sldChg>
      <pc:sldChg chg="modNotesTx">
        <pc:chgData name="Kavin Ammigan" userId="ec217157-63ea-417b-8ad6-962d970911ea" providerId="ADAL" clId="{39B35253-1533-4720-807C-4101563CEE8A}" dt="2021-09-10T01:01:58.495" v="3" actId="6549"/>
        <pc:sldMkLst>
          <pc:docMk/>
          <pc:sldMk cId="614178921" sldId="308"/>
        </pc:sldMkLst>
      </pc:sldChg>
      <pc:sldChg chg="modNotesTx">
        <pc:chgData name="Kavin Ammigan" userId="ec217157-63ea-417b-8ad6-962d970911ea" providerId="ADAL" clId="{39B35253-1533-4720-807C-4101563CEE8A}" dt="2021-09-10T01:02:01.304" v="4" actId="6549"/>
        <pc:sldMkLst>
          <pc:docMk/>
          <pc:sldMk cId="561125953" sldId="310"/>
        </pc:sldMkLst>
      </pc:sldChg>
      <pc:sldChg chg="modNotesTx">
        <pc:chgData name="Kavin Ammigan" userId="ec217157-63ea-417b-8ad6-962d970911ea" providerId="ADAL" clId="{39B35253-1533-4720-807C-4101563CEE8A}" dt="2021-09-10T01:02:36.660" v="15" actId="6549"/>
        <pc:sldMkLst>
          <pc:docMk/>
          <pc:sldMk cId="314342378" sldId="313"/>
        </pc:sldMkLst>
      </pc:sldChg>
      <pc:sldChg chg="modNotesTx">
        <pc:chgData name="Kavin Ammigan" userId="ec217157-63ea-417b-8ad6-962d970911ea" providerId="ADAL" clId="{39B35253-1533-4720-807C-4101563CEE8A}" dt="2021-09-10T01:01:45.869" v="0" actId="6549"/>
        <pc:sldMkLst>
          <pc:docMk/>
          <pc:sldMk cId="1771047342" sldId="314"/>
        </pc:sldMkLst>
      </pc:sldChg>
      <pc:sldChg chg="modNotesTx">
        <pc:chgData name="Kavin Ammigan" userId="ec217157-63ea-417b-8ad6-962d970911ea" providerId="ADAL" clId="{39B35253-1533-4720-807C-4101563CEE8A}" dt="2021-09-10T01:02:21.848" v="11" actId="6549"/>
        <pc:sldMkLst>
          <pc:docMk/>
          <pc:sldMk cId="3558216324" sldId="316"/>
        </pc:sldMkLst>
      </pc:sldChg>
      <pc:sldChg chg="modNotesTx">
        <pc:chgData name="Kavin Ammigan" userId="ec217157-63ea-417b-8ad6-962d970911ea" providerId="ADAL" clId="{39B35253-1533-4720-807C-4101563CEE8A}" dt="2021-09-10T01:02:40.219" v="16" actId="6549"/>
        <pc:sldMkLst>
          <pc:docMk/>
          <pc:sldMk cId="2747461405" sldId="318"/>
        </pc:sldMkLst>
      </pc:sldChg>
      <pc:sldChg chg="modNotesTx">
        <pc:chgData name="Kavin Ammigan" userId="ec217157-63ea-417b-8ad6-962d970911ea" providerId="ADAL" clId="{39B35253-1533-4720-807C-4101563CEE8A}" dt="2021-09-10T01:02:30.577" v="13" actId="6549"/>
        <pc:sldMkLst>
          <pc:docMk/>
          <pc:sldMk cId="206344860" sldId="319"/>
        </pc:sldMkLst>
      </pc:sldChg>
      <pc:sldChg chg="modNotesTx">
        <pc:chgData name="Kavin Ammigan" userId="ec217157-63ea-417b-8ad6-962d970911ea" providerId="ADAL" clId="{39B35253-1533-4720-807C-4101563CEE8A}" dt="2021-09-10T01:02:33.934" v="14" actId="6549"/>
        <pc:sldMkLst>
          <pc:docMk/>
          <pc:sldMk cId="4130137391" sldId="321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BB872F3-6144-3148-BC13-C063BA20AE80}" type="datetimeFigureOut">
              <a:rPr lang="en-US"/>
              <a:pPr>
                <a:defRPr/>
              </a:pPr>
              <a:t>9/9/2021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ACDB0ED-0BEE-9846-B9EA-5C7BFF062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64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31CFD29-8380-B24A-89EC-384D8B8A981B}" type="datetimeFigureOut">
              <a:rPr lang="en-US"/>
              <a:pPr>
                <a:defRPr/>
              </a:pPr>
              <a:t>9/9/2021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CAD08E57-B576-F641-BEA6-C3D752DF7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6400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0346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1027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3916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939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3817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6190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0502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5135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3256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00387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1234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76746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9285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3430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19853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69168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0988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8613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2017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6377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7034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0925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3039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8162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7" y="3996570"/>
            <a:ext cx="8499231" cy="935794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6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24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24" b="29524"/>
          <a:stretch/>
        </p:blipFill>
        <p:spPr>
          <a:xfrm>
            <a:off x="-17762" y="612759"/>
            <a:ext cx="9189720" cy="2508919"/>
          </a:xfrm>
          <a:prstGeom prst="rect">
            <a:avLst/>
          </a:prstGeom>
        </p:spPr>
      </p:pic>
      <p:pic>
        <p:nvPicPr>
          <p:cNvPr id="11" name="Picture 10" descr="title_header_16x9.pd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"/>
          <a:stretch/>
        </p:blipFill>
        <p:spPr>
          <a:xfrm>
            <a:off x="-17761" y="187384"/>
            <a:ext cx="9010786" cy="233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441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719138"/>
            <a:ext cx="3027894" cy="376700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5" y="719139"/>
            <a:ext cx="5347605" cy="3767006"/>
          </a:xfrm>
          <a:prstGeom prst="rect">
            <a:avLst/>
          </a:prstGeom>
        </p:spPr>
        <p:txBody>
          <a:bodyPr lIns="0" tIns="0" rIns="0" bIns="0"/>
          <a:lstStyle>
            <a:lvl1pPr marL="230188" marR="0" indent="-230188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800">
                <a:solidFill>
                  <a:srgbClr val="505050"/>
                </a:solidFill>
              </a:defRPr>
            </a:lvl1pPr>
            <a:lvl2pPr marL="514350" indent="-230188">
              <a:spcBef>
                <a:spcPts val="984"/>
              </a:spcBef>
              <a:defRPr sz="1600">
                <a:solidFill>
                  <a:srgbClr val="505050"/>
                </a:solidFill>
              </a:defRPr>
            </a:lvl2pPr>
            <a:lvl3pPr marL="806450" indent="-228600">
              <a:spcBef>
                <a:spcPts val="984"/>
              </a:spcBef>
              <a:defRPr sz="1500">
                <a:solidFill>
                  <a:srgbClr val="505050"/>
                </a:solidFill>
              </a:defRPr>
            </a:lvl3pPr>
            <a:lvl4pPr marL="1087438" indent="-228600">
              <a:spcBef>
                <a:spcPts val="984"/>
              </a:spcBef>
              <a:defRPr sz="1400">
                <a:solidFill>
                  <a:srgbClr val="505050"/>
                </a:solidFill>
              </a:defRPr>
            </a:lvl4pPr>
            <a:lvl5pPr marL="1370013" indent="-228600">
              <a:spcBef>
                <a:spcPts val="984"/>
              </a:spcBef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230188" marR="0" lvl="0" indent="-230188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230188" marR="0" lvl="1" indent="-230188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/>
              <a:t>Second level</a:t>
            </a:r>
          </a:p>
          <a:p>
            <a:pPr marL="230188" marR="0" lvl="2" indent="-230188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/>
              <a:t>Third level</a:t>
            </a:r>
          </a:p>
          <a:p>
            <a:pPr marL="230188" marR="0" lvl="3" indent="-230188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/>
              <a:t>Fourth level</a:t>
            </a:r>
          </a:p>
          <a:p>
            <a:pPr marL="230188" marR="0" lvl="4" indent="-230188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4878161"/>
            <a:ext cx="675368" cy="18097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A2CA4ECB-D075-4CAE-8ED6-333881D71986}" type="datetime1">
              <a:rPr lang="en-US" smtClean="0"/>
              <a:t>9/9/2021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4" y="4878161"/>
            <a:ext cx="6262119" cy="187523"/>
          </a:xfrm>
        </p:spPr>
        <p:txBody>
          <a:bodyPr/>
          <a:lstStyle>
            <a:lvl1pPr>
              <a:defRPr sz="900" dirty="0" smtClean="0"/>
            </a:lvl1pPr>
          </a:lstStyle>
          <a:p>
            <a:pPr>
              <a:defRPr/>
            </a:pPr>
            <a:r>
              <a:rPr lang="en-US"/>
              <a:t>K. Ammigan | High Power Targets: Challenges for next-generation high-intensity neutrino beams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979A04A2-726F-2143-A443-7788AF27176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190520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:a16="http://schemas.microsoft.com/office/drawing/2014/main" id="{8EAC481F-6EA8-8842-9A2B-BC4C4B79ABD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16531" y="4671986"/>
            <a:ext cx="1108394" cy="19914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CF7C8AC5-6610-6C44-BBA1-96C0000A5F19}"/>
              </a:ext>
            </a:extLst>
          </p:cNvPr>
          <p:cNvSpPr/>
          <p:nvPr userDrawn="1"/>
        </p:nvSpPr>
        <p:spPr>
          <a:xfrm>
            <a:off x="219075" y="4737100"/>
            <a:ext cx="7531101" cy="73025"/>
          </a:xfrm>
          <a:prstGeom prst="rect">
            <a:avLst/>
          </a:prstGeom>
          <a:solidFill>
            <a:srgbClr val="97D7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836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728664"/>
            <a:ext cx="8686800" cy="2795038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3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3707254"/>
            <a:ext cx="8686800" cy="81844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8C832AF6-D893-4CF0-AC44-37BBE06311DB}" type="datetime1">
              <a:rPr lang="en-US" smtClean="0"/>
              <a:t>9/9/2021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4878161"/>
            <a:ext cx="6251958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K. Ammigan | High Power Targets: Challenges for next-generation high-intensity neutrino beams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18881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3" name="Picture 12" descr="A picture containing icon&#10;&#10;Description automatically generated">
            <a:extLst>
              <a:ext uri="{FF2B5EF4-FFF2-40B4-BE49-F238E27FC236}">
                <a16:creationId xmlns:a16="http://schemas.microsoft.com/office/drawing/2014/main" id="{5C62C411-78B7-E24A-910B-DB22279E20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16531" y="4671986"/>
            <a:ext cx="1108394" cy="19914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CA7D9CF0-9F7A-8149-A2E0-1D1F97884E19}"/>
              </a:ext>
            </a:extLst>
          </p:cNvPr>
          <p:cNvSpPr/>
          <p:nvPr userDrawn="1"/>
        </p:nvSpPr>
        <p:spPr>
          <a:xfrm>
            <a:off x="219075" y="4737100"/>
            <a:ext cx="7531101" cy="73025"/>
          </a:xfrm>
          <a:prstGeom prst="rect">
            <a:avLst/>
          </a:prstGeom>
          <a:solidFill>
            <a:srgbClr val="97D7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915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4878161"/>
            <a:ext cx="675368" cy="18097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9BDB8653-2466-47E7-8C01-FD4A795EC10F}" type="datetime1">
              <a:rPr lang="en-US" smtClean="0"/>
              <a:t>9/9/2021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5" y="4878161"/>
            <a:ext cx="6260399" cy="18215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r>
              <a:rPr lang="en-US"/>
              <a:t>K. Ammigan | High Power Targets: Challenges for next-generation high-intensity neutrino beams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190501"/>
            <a:ext cx="8675688" cy="4352192"/>
          </a:xfrm>
          <a:prstGeom prst="rect">
            <a:avLst/>
          </a:prstGeom>
        </p:spPr>
        <p:txBody>
          <a:bodyPr vert="horz"/>
          <a:lstStyle>
            <a:lvl1pPr marL="230188" indent="-230188"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6" name="Picture 5" descr="A picture containing icon&#10;&#10;Description automatically generated">
            <a:extLst>
              <a:ext uri="{FF2B5EF4-FFF2-40B4-BE49-F238E27FC236}">
                <a16:creationId xmlns:a16="http://schemas.microsoft.com/office/drawing/2014/main" id="{CA34DB5F-D82E-A04F-9A90-7E062B9F5CA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16531" y="4671986"/>
            <a:ext cx="1108394" cy="19914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A273D8B-1721-BE4B-B1B9-EA445027C472}"/>
              </a:ext>
            </a:extLst>
          </p:cNvPr>
          <p:cNvSpPr/>
          <p:nvPr userDrawn="1"/>
        </p:nvSpPr>
        <p:spPr>
          <a:xfrm>
            <a:off x="219075" y="4737100"/>
            <a:ext cx="7531101" cy="73025"/>
          </a:xfrm>
          <a:prstGeom prst="rect">
            <a:avLst/>
          </a:prstGeom>
          <a:solidFill>
            <a:srgbClr val="97D7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2215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E93D59-4D7C-4BA3-B6C4-23B30B03C3E3}" type="datetime1">
              <a:rPr lang="en-US" smtClean="0"/>
              <a:t>9/9/2021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4878161"/>
            <a:ext cx="6272278" cy="182155"/>
          </a:xfrm>
        </p:spPr>
        <p:txBody>
          <a:bodyPr/>
          <a:lstStyle/>
          <a:p>
            <a:pPr>
              <a:defRPr/>
            </a:pPr>
            <a:r>
              <a:rPr lang="en-US"/>
              <a:t>K. Ammigan | High Power Targets: Challenges for next-generation high-intensity neutrino beams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18881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23" name="Picture 22" descr="A picture containing icon&#10;&#10;Description automatically generated">
            <a:extLst>
              <a:ext uri="{FF2B5EF4-FFF2-40B4-BE49-F238E27FC236}">
                <a16:creationId xmlns:a16="http://schemas.microsoft.com/office/drawing/2014/main" id="{9F7A0E67-CA0E-AE4B-9410-E2429A756B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16531" y="4671986"/>
            <a:ext cx="1108394" cy="199149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65FF897D-868E-3049-8124-0434F375E4DD}"/>
              </a:ext>
            </a:extLst>
          </p:cNvPr>
          <p:cNvSpPr/>
          <p:nvPr userDrawn="1"/>
        </p:nvSpPr>
        <p:spPr>
          <a:xfrm>
            <a:off x="219075" y="4737100"/>
            <a:ext cx="7531101" cy="73025"/>
          </a:xfrm>
          <a:prstGeom prst="rect">
            <a:avLst/>
          </a:prstGeom>
          <a:solidFill>
            <a:srgbClr val="97D7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1617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E74F434-6BFF-46F0-ACEF-DF7282EC6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D6326-5EE8-481E-B52E-AAF784E63933}" type="datetimeFigureOut">
              <a:rPr lang="en-US" smtClean="0"/>
              <a:t>9/9/2021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BA30A2-4308-4C43-B228-FC2D277F1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DA6022-375E-4EBC-8101-9BB2E320B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01592-A269-4BA4-9E45-B24D5452CC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030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7" y="3996570"/>
            <a:ext cx="8499231" cy="935794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6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24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/>
          <a:srcRect t="31279" b="31279"/>
          <a:stretch/>
        </p:blipFill>
        <p:spPr>
          <a:xfrm>
            <a:off x="-17762" y="612648"/>
            <a:ext cx="9189720" cy="2508919"/>
          </a:xfrm>
          <a:prstGeom prst="rect">
            <a:avLst/>
          </a:prstGeom>
        </p:spPr>
      </p:pic>
      <p:pic>
        <p:nvPicPr>
          <p:cNvPr id="11" name="Picture 10" descr="title_header_16x9.pd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"/>
          <a:stretch/>
        </p:blipFill>
        <p:spPr>
          <a:xfrm>
            <a:off x="-17761" y="187384"/>
            <a:ext cx="9010786" cy="233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222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7" y="3996570"/>
            <a:ext cx="8499231" cy="935794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6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24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/>
          <a:srcRect t="18330" b="40718"/>
          <a:stretch/>
        </p:blipFill>
        <p:spPr>
          <a:xfrm>
            <a:off x="-18288" y="612759"/>
            <a:ext cx="9189720" cy="2508919"/>
          </a:xfrm>
          <a:prstGeom prst="rect">
            <a:avLst/>
          </a:prstGeom>
        </p:spPr>
      </p:pic>
      <p:pic>
        <p:nvPicPr>
          <p:cNvPr id="11" name="Picture 10" descr="title_header_16x9.pd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"/>
          <a:stretch/>
        </p:blipFill>
        <p:spPr>
          <a:xfrm>
            <a:off x="-17761" y="187384"/>
            <a:ext cx="9010786" cy="233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611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7" y="3996570"/>
            <a:ext cx="8499231" cy="935794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6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24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/>
          <a:srcRect t="14644" b="44456"/>
          <a:stretch/>
        </p:blipFill>
        <p:spPr>
          <a:xfrm>
            <a:off x="-17762" y="612759"/>
            <a:ext cx="9189720" cy="2508919"/>
          </a:xfrm>
          <a:prstGeom prst="rect">
            <a:avLst/>
          </a:prstGeom>
        </p:spPr>
      </p:pic>
      <p:pic>
        <p:nvPicPr>
          <p:cNvPr id="11" name="Picture 10" descr="title_header_16x9.pd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"/>
          <a:stretch/>
        </p:blipFill>
        <p:spPr>
          <a:xfrm>
            <a:off x="-17761" y="187384"/>
            <a:ext cx="9010786" cy="233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52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7" y="3996570"/>
            <a:ext cx="8499231" cy="935794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6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24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/>
          <a:srcRect t="19861" b="39239"/>
          <a:stretch/>
        </p:blipFill>
        <p:spPr>
          <a:xfrm>
            <a:off x="-17762" y="612759"/>
            <a:ext cx="9189720" cy="2508919"/>
          </a:xfrm>
          <a:prstGeom prst="rect">
            <a:avLst/>
          </a:prstGeom>
        </p:spPr>
      </p:pic>
      <p:pic>
        <p:nvPicPr>
          <p:cNvPr id="11" name="Picture 10" descr="title_header_16x9.pd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"/>
          <a:stretch/>
        </p:blipFill>
        <p:spPr>
          <a:xfrm>
            <a:off x="-17761" y="187384"/>
            <a:ext cx="9010786" cy="233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988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7" y="3996570"/>
            <a:ext cx="8499231" cy="935794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6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24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/>
          <a:srcRect t="42966" b="16134"/>
          <a:stretch/>
        </p:blipFill>
        <p:spPr>
          <a:xfrm>
            <a:off x="-17762" y="612759"/>
            <a:ext cx="9189720" cy="2508919"/>
          </a:xfrm>
          <a:prstGeom prst="rect">
            <a:avLst/>
          </a:prstGeom>
        </p:spPr>
      </p:pic>
      <p:pic>
        <p:nvPicPr>
          <p:cNvPr id="11" name="Picture 10" descr="title_header_16x9.pd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"/>
          <a:stretch/>
        </p:blipFill>
        <p:spPr>
          <a:xfrm>
            <a:off x="-17761" y="187384"/>
            <a:ext cx="9010786" cy="233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511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7" y="3996570"/>
            <a:ext cx="8499231" cy="935794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6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24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/>
          <a:srcRect l="29" r="29"/>
          <a:stretch/>
        </p:blipFill>
        <p:spPr>
          <a:xfrm>
            <a:off x="-17762" y="612759"/>
            <a:ext cx="9189720" cy="2508919"/>
          </a:xfrm>
          <a:prstGeom prst="rect">
            <a:avLst/>
          </a:prstGeom>
        </p:spPr>
      </p:pic>
      <p:pic>
        <p:nvPicPr>
          <p:cNvPr id="11" name="Picture 10" descr="title_header_16x9.pd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"/>
          <a:stretch/>
        </p:blipFill>
        <p:spPr>
          <a:xfrm>
            <a:off x="-17761" y="187384"/>
            <a:ext cx="9010786" cy="233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377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228603" y="728664"/>
            <a:ext cx="8672513" cy="3794522"/>
          </a:xfrm>
          <a:prstGeom prst="rect">
            <a:avLst/>
          </a:prstGeom>
        </p:spPr>
        <p:txBody>
          <a:bodyPr lIns="0" tIns="0" rIns="0" bIns="0"/>
          <a:lstStyle>
            <a:lvl1pPr marL="230188" indent="-230188">
              <a:spcBef>
                <a:spcPts val="984"/>
              </a:spcBef>
              <a:defRPr sz="1800">
                <a:solidFill>
                  <a:srgbClr val="505050"/>
                </a:solidFill>
              </a:defRPr>
            </a:lvl1pPr>
            <a:lvl2pPr marL="282575" marR="0" indent="0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600">
                <a:solidFill>
                  <a:srgbClr val="505050"/>
                </a:solidFill>
              </a:defRPr>
            </a:lvl2pPr>
            <a:lvl3pPr marL="573087" marR="0" indent="0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500">
                <a:solidFill>
                  <a:srgbClr val="505050"/>
                </a:solidFill>
              </a:defRPr>
            </a:lvl3pPr>
            <a:lvl4pPr marL="857250" marR="0" indent="0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400">
                <a:solidFill>
                  <a:srgbClr val="505050"/>
                </a:solidFill>
              </a:defRPr>
            </a:lvl4pPr>
            <a:lvl5pPr marL="1139825" marR="0" indent="0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Arial"/>
              <a:buNone/>
              <a:tabLst/>
              <a:defRPr sz="14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dirty="0"/>
              <a:t>Click to edit Master text styles.</a:t>
            </a:r>
          </a:p>
          <a:p>
            <a:pPr marL="512763" marR="0" lvl="1" indent="-230188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lang="en-US" dirty="0"/>
              <a:t>Second level</a:t>
            </a:r>
          </a:p>
          <a:p>
            <a:pPr marL="803275" marR="0" lvl="2" indent="-230188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dirty="0"/>
              <a:t>Third level</a:t>
            </a:r>
          </a:p>
          <a:p>
            <a:pPr marL="1085850" marR="0" lvl="3" indent="-228600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lang="en-US" dirty="0"/>
              <a:t>Fourth level</a:t>
            </a:r>
          </a:p>
          <a:p>
            <a:pPr marL="1370013" marR="0" lvl="4" indent="-230188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/>
              <a:t>Fifth level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8881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77A9BF9-1A32-4FB5-9ADF-D9E492D6C18F}" type="datetime1">
              <a:rPr lang="en-US" smtClean="0"/>
              <a:t>9/9/2021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4878161"/>
            <a:ext cx="6262118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K. Ammigan | High Power Targets: Challenges for next-generation high-intensity neutrino beams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4" name="Picture 3" descr="A picture containing icon&#10;&#10;Description automatically generated">
            <a:extLst>
              <a:ext uri="{FF2B5EF4-FFF2-40B4-BE49-F238E27FC236}">
                <a16:creationId xmlns:a16="http://schemas.microsoft.com/office/drawing/2014/main" id="{AA69CF24-F572-1D4A-841D-0D6930238C0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16531" y="4671986"/>
            <a:ext cx="1108394" cy="19914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E809BEC-FF0E-7C47-ACC3-F2E5E0425E29}"/>
              </a:ext>
            </a:extLst>
          </p:cNvPr>
          <p:cNvSpPr/>
          <p:nvPr userDrawn="1"/>
        </p:nvSpPr>
        <p:spPr>
          <a:xfrm>
            <a:off x="219075" y="4737100"/>
            <a:ext cx="7531101" cy="73025"/>
          </a:xfrm>
          <a:prstGeom prst="rect">
            <a:avLst/>
          </a:prstGeom>
          <a:solidFill>
            <a:srgbClr val="97D7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226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728663"/>
            <a:ext cx="4206240" cy="2725341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800">
                <a:solidFill>
                  <a:srgbClr val="505050"/>
                </a:solidFill>
              </a:defRPr>
            </a:lvl1pPr>
            <a:lvl2pPr marL="512763" indent="-230188">
              <a:spcBef>
                <a:spcPts val="984"/>
              </a:spcBef>
              <a:defRPr sz="1600">
                <a:solidFill>
                  <a:srgbClr val="505050"/>
                </a:solidFill>
              </a:defRPr>
            </a:lvl2pPr>
            <a:lvl3pPr marL="803275" indent="-230188">
              <a:spcBef>
                <a:spcPts val="984"/>
              </a:spcBef>
              <a:defRPr sz="1500">
                <a:solidFill>
                  <a:srgbClr val="505050"/>
                </a:solidFill>
              </a:defRPr>
            </a:lvl3pPr>
            <a:lvl4pPr marL="1085850" indent="-228600">
              <a:spcBef>
                <a:spcPts val="984"/>
              </a:spcBef>
              <a:defRPr sz="1400">
                <a:solidFill>
                  <a:srgbClr val="505050"/>
                </a:solidFill>
              </a:defRPr>
            </a:lvl4pPr>
            <a:lvl5pPr marL="1370013" indent="-230188">
              <a:spcBef>
                <a:spcPts val="984"/>
              </a:spcBef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230188" marR="0" lvl="0" indent="-230188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230188" marR="0" lvl="1" indent="-230188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/>
              <a:t>Second level</a:t>
            </a:r>
          </a:p>
          <a:p>
            <a:pPr marL="230188" marR="0" lvl="2" indent="-230188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/>
              <a:t>Third level</a:t>
            </a:r>
          </a:p>
          <a:p>
            <a:pPr marL="230188" marR="0" lvl="3" indent="-230188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/>
              <a:t>Fourth level</a:t>
            </a:r>
          </a:p>
          <a:p>
            <a:pPr marL="230188" marR="0" lvl="4" indent="-230188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5" y="728663"/>
            <a:ext cx="4215383" cy="2725341"/>
          </a:xfrm>
          <a:prstGeom prst="rect">
            <a:avLst/>
          </a:prstGeom>
        </p:spPr>
        <p:txBody>
          <a:bodyPr lIns="0" tIns="0" rIns="0" bIns="0"/>
          <a:lstStyle>
            <a:lvl1pPr marL="230188" marR="0" indent="-230188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800">
                <a:solidFill>
                  <a:srgbClr val="505050"/>
                </a:solidFill>
              </a:defRPr>
            </a:lvl1pPr>
            <a:lvl2pPr marL="512763" indent="-230188">
              <a:spcBef>
                <a:spcPts val="984"/>
              </a:spcBef>
              <a:defRPr sz="1600">
                <a:solidFill>
                  <a:srgbClr val="505050"/>
                </a:solidFill>
              </a:defRPr>
            </a:lvl2pPr>
            <a:lvl3pPr marL="806450" indent="-228600">
              <a:spcBef>
                <a:spcPts val="984"/>
              </a:spcBef>
              <a:defRPr sz="1500">
                <a:solidFill>
                  <a:srgbClr val="505050"/>
                </a:solidFill>
              </a:defRPr>
            </a:lvl3pPr>
            <a:lvl4pPr marL="1087438" indent="-228600">
              <a:spcBef>
                <a:spcPts val="984"/>
              </a:spcBef>
              <a:defRPr sz="1400">
                <a:solidFill>
                  <a:srgbClr val="505050"/>
                </a:solidFill>
              </a:defRPr>
            </a:lvl4pPr>
            <a:lvl5pPr marL="1370013" indent="-228600">
              <a:spcBef>
                <a:spcPts val="984"/>
              </a:spcBef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230188" marR="0" lvl="0" indent="-230188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230188" marR="0" lvl="1" indent="-230188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/>
              <a:t>Second level</a:t>
            </a:r>
          </a:p>
          <a:p>
            <a:pPr marL="230188" marR="0" lvl="2" indent="-230188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/>
              <a:t>Third level</a:t>
            </a:r>
          </a:p>
          <a:p>
            <a:pPr marL="230188" marR="0" lvl="3" indent="-230188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/>
              <a:t>Fourth level</a:t>
            </a:r>
          </a:p>
          <a:p>
            <a:pPr marL="230188" marR="0" lvl="4" indent="-230188" algn="l" defTabSz="457200" rtl="0" eaLnBrk="1" fontAlgn="base" latinLnBrk="0" hangingPunct="1">
              <a:lnSpc>
                <a:spcPct val="100000"/>
              </a:lnSpc>
              <a:spcBef>
                <a:spcPts val="984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3573827"/>
            <a:ext cx="4205476" cy="9493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2" y="3573827"/>
            <a:ext cx="4206239" cy="9493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E27115C8-C1D0-4D3C-A15B-CDCA87F79061}" type="datetime1">
              <a:rPr lang="en-US" smtClean="0"/>
              <a:t>9/9/2021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4878161"/>
            <a:ext cx="6262118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K. Ammigan | High Power Targets: Challenges for next-generation high-intensity neutrino beams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18881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5" name="Picture 14" descr="A picture containing icon&#10;&#10;Description automatically generated">
            <a:extLst>
              <a:ext uri="{FF2B5EF4-FFF2-40B4-BE49-F238E27FC236}">
                <a16:creationId xmlns:a16="http://schemas.microsoft.com/office/drawing/2014/main" id="{D4D081AD-4B52-6F4C-8D4F-511833C98F9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16531" y="4671986"/>
            <a:ext cx="1108394" cy="199149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69B3E4F6-B022-5F44-B5A5-9E70BD7DAD71}"/>
              </a:ext>
            </a:extLst>
          </p:cNvPr>
          <p:cNvSpPr/>
          <p:nvPr userDrawn="1"/>
        </p:nvSpPr>
        <p:spPr>
          <a:xfrm>
            <a:off x="219075" y="4737100"/>
            <a:ext cx="7531101" cy="73025"/>
          </a:xfrm>
          <a:prstGeom prst="rect">
            <a:avLst/>
          </a:prstGeom>
          <a:solidFill>
            <a:srgbClr val="97D7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580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2423A33B-41F7-41B8-9D42-2AD0436BD0C1}" type="datetime1">
              <a:rPr lang="en-US" smtClean="0"/>
              <a:t>9/9/2021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5" y="4878161"/>
            <a:ext cx="6260399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K. Ammigan | High Power Targets: Challenges for next-generation high-intensity neutrino beams</a:t>
            </a: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6" y="3358114"/>
            <a:ext cx="1076325" cy="1809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dirty="0"/>
          </a:p>
        </p:txBody>
      </p:sp>
      <p:grpSp>
        <p:nvGrpSpPr>
          <p:cNvPr id="25" name="Group 24"/>
          <p:cNvGrpSpPr>
            <a:grpSpLocks noChangeAspect="1"/>
          </p:cNvGrpSpPr>
          <p:nvPr userDrawn="1"/>
        </p:nvGrpSpPr>
        <p:grpSpPr>
          <a:xfrm>
            <a:off x="215900" y="4670857"/>
            <a:ext cx="8699500" cy="202387"/>
            <a:chOff x="600217" y="6229673"/>
            <a:chExt cx="8297721" cy="257386"/>
          </a:xfrm>
        </p:grpSpPr>
        <p:cxnSp>
          <p:nvCxnSpPr>
            <p:cNvPr id="26" name="Straight Connector 25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7" name="Picture 6" descr="FermiLogo_RGB_NALBlue.png"/>
            <p:cNvPicPr>
              <a:picLocks/>
            </p:cNvPicPr>
            <p:nvPr userDrawn="1"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29673"/>
              <a:ext cx="1044157" cy="257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23" r:id="rId2"/>
    <p:sldLayoutId id="2147484124" r:id="rId3"/>
    <p:sldLayoutId id="2147484125" r:id="rId4"/>
    <p:sldLayoutId id="2147484126" r:id="rId5"/>
    <p:sldLayoutId id="2147484128" r:id="rId6"/>
    <p:sldLayoutId id="2147484127" r:id="rId7"/>
    <p:sldLayoutId id="2147484104" r:id="rId8"/>
    <p:sldLayoutId id="2147484105" r:id="rId9"/>
    <p:sldLayoutId id="2147484120" r:id="rId10"/>
    <p:sldLayoutId id="2147484103" r:id="rId11"/>
    <p:sldLayoutId id="2147484122" r:id="rId12"/>
    <p:sldLayoutId id="2147484116" r:id="rId13"/>
    <p:sldLayoutId id="2147484129" r:id="rId14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tif"/><Relationship Id="rId13" Type="http://schemas.openxmlformats.org/officeDocument/2006/relationships/image" Target="../media/image53.png"/><Relationship Id="rId18" Type="http://schemas.openxmlformats.org/officeDocument/2006/relationships/hyperlink" Target="mailto:fpellemo@fnal.gov" TargetMode="External"/><Relationship Id="rId3" Type="http://schemas.openxmlformats.org/officeDocument/2006/relationships/image" Target="../media/image43.png"/><Relationship Id="rId7" Type="http://schemas.openxmlformats.org/officeDocument/2006/relationships/image" Target="../media/image47.jpeg"/><Relationship Id="rId12" Type="http://schemas.openxmlformats.org/officeDocument/2006/relationships/image" Target="../media/image52.png"/><Relationship Id="rId17" Type="http://schemas.openxmlformats.org/officeDocument/2006/relationships/image" Target="../media/image57.png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5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6.tiff"/><Relationship Id="rId11" Type="http://schemas.openxmlformats.org/officeDocument/2006/relationships/image" Target="../media/image51.png"/><Relationship Id="rId5" Type="http://schemas.openxmlformats.org/officeDocument/2006/relationships/image" Target="../media/image45.png"/><Relationship Id="rId15" Type="http://schemas.openxmlformats.org/officeDocument/2006/relationships/image" Target="../media/image55.png"/><Relationship Id="rId10" Type="http://schemas.openxmlformats.org/officeDocument/2006/relationships/image" Target="../media/image50.png"/><Relationship Id="rId4" Type="http://schemas.openxmlformats.org/officeDocument/2006/relationships/image" Target="../media/image44.gif"/><Relationship Id="rId9" Type="http://schemas.openxmlformats.org/officeDocument/2006/relationships/image" Target="../media/image49.png"/><Relationship Id="rId14" Type="http://schemas.openxmlformats.org/officeDocument/2006/relationships/image" Target="../media/image5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Relationship Id="rId9" Type="http://schemas.openxmlformats.org/officeDocument/2006/relationships/image" Target="../media/image6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13" Type="http://schemas.openxmlformats.org/officeDocument/2006/relationships/image" Target="../media/image66.png"/><Relationship Id="rId3" Type="http://schemas.openxmlformats.org/officeDocument/2006/relationships/image" Target="../media/image68.jpeg"/><Relationship Id="rId7" Type="http://schemas.openxmlformats.org/officeDocument/2006/relationships/image" Target="../media/image72.png"/><Relationship Id="rId12" Type="http://schemas.openxmlformats.org/officeDocument/2006/relationships/image" Target="../media/image6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1.png"/><Relationship Id="rId11" Type="http://schemas.openxmlformats.org/officeDocument/2006/relationships/image" Target="../media/image64.png"/><Relationship Id="rId5" Type="http://schemas.openxmlformats.org/officeDocument/2006/relationships/image" Target="../media/image70.png"/><Relationship Id="rId10" Type="http://schemas.openxmlformats.org/officeDocument/2006/relationships/image" Target="../media/image63.png"/><Relationship Id="rId4" Type="http://schemas.openxmlformats.org/officeDocument/2006/relationships/image" Target="../media/image69.png"/><Relationship Id="rId9" Type="http://schemas.openxmlformats.org/officeDocument/2006/relationships/image" Target="../media/image16.tiff"/><Relationship Id="rId14" Type="http://schemas.openxmlformats.org/officeDocument/2006/relationships/image" Target="../media/image6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Relationship Id="rId9" Type="http://schemas.openxmlformats.org/officeDocument/2006/relationships/image" Target="../media/image8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3" Type="http://schemas.openxmlformats.org/officeDocument/2006/relationships/image" Target="../media/image85.png"/><Relationship Id="rId7" Type="http://schemas.openxmlformats.org/officeDocument/2006/relationships/image" Target="../media/image8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7" Type="http://schemas.openxmlformats.org/officeDocument/2006/relationships/image" Target="../media/image9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9.tif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jpeg"/><Relationship Id="rId13" Type="http://schemas.openxmlformats.org/officeDocument/2006/relationships/image" Target="../media/image108.png"/><Relationship Id="rId3" Type="http://schemas.openxmlformats.org/officeDocument/2006/relationships/image" Target="../media/image100.png"/><Relationship Id="rId7" Type="http://schemas.openxmlformats.org/officeDocument/2006/relationships/image" Target="../media/image104.png"/><Relationship Id="rId12" Type="http://schemas.openxmlformats.org/officeDocument/2006/relationships/image" Target="../media/image10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03.png"/><Relationship Id="rId11" Type="http://schemas.openxmlformats.org/officeDocument/2006/relationships/image" Target="../media/image106.png"/><Relationship Id="rId5" Type="http://schemas.openxmlformats.org/officeDocument/2006/relationships/image" Target="../media/image102.png"/><Relationship Id="rId15" Type="http://schemas.openxmlformats.org/officeDocument/2006/relationships/hyperlink" Target="https://journals.aps.org/prab/abstract/10.1103/PhysRevAccelBeams.22.044501" TargetMode="External"/><Relationship Id="rId10" Type="http://schemas.openxmlformats.org/officeDocument/2006/relationships/image" Target="cid:image001.png@01D5B277.5CB0CA40" TargetMode="External"/><Relationship Id="rId4" Type="http://schemas.openxmlformats.org/officeDocument/2006/relationships/image" Target="../media/image101.png"/><Relationship Id="rId9" Type="http://schemas.openxmlformats.org/officeDocument/2006/relationships/image" Target="../media/image105.png"/><Relationship Id="rId14" Type="http://schemas.openxmlformats.org/officeDocument/2006/relationships/image" Target="../media/image109.tif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7" Type="http://schemas.openxmlformats.org/officeDocument/2006/relationships/image" Target="../media/image115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4.png"/><Relationship Id="rId5" Type="http://schemas.openxmlformats.org/officeDocument/2006/relationships/image" Target="../media/image113.png"/><Relationship Id="rId4" Type="http://schemas.openxmlformats.org/officeDocument/2006/relationships/image" Target="../media/image11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tiff"/><Relationship Id="rId3" Type="http://schemas.openxmlformats.org/officeDocument/2006/relationships/image" Target="../media/image12.png"/><Relationship Id="rId7" Type="http://schemas.openxmlformats.org/officeDocument/2006/relationships/image" Target="../media/image15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jpeg"/><Relationship Id="rId5" Type="http://schemas.openxmlformats.org/officeDocument/2006/relationships/image" Target="../media/image10.jpeg"/><Relationship Id="rId4" Type="http://schemas.openxmlformats.org/officeDocument/2006/relationships/image" Target="../media/image13.png"/><Relationship Id="rId9" Type="http://schemas.openxmlformats.org/officeDocument/2006/relationships/image" Target="../media/image17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21.png"/><Relationship Id="rId4" Type="http://schemas.openxmlformats.org/officeDocument/2006/relationships/image" Target="../media/image120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27.png"/><Relationship Id="rId4" Type="http://schemas.openxmlformats.org/officeDocument/2006/relationships/image" Target="../media/image12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g"/><Relationship Id="rId3" Type="http://schemas.openxmlformats.org/officeDocument/2006/relationships/image" Target="../media/image22.jp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5.gif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5.png"/><Relationship Id="rId4" Type="http://schemas.openxmlformats.org/officeDocument/2006/relationships/image" Target="../media/image34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FFCCE5F-60D9-4BC8-89DE-E906D42D355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1927" y="4080204"/>
            <a:ext cx="8499231" cy="935794"/>
          </a:xfrm>
        </p:spPr>
        <p:txBody>
          <a:bodyPr/>
          <a:lstStyle/>
          <a:p>
            <a:r>
              <a:rPr lang="en-US" b="1" dirty="0"/>
              <a:t>Kavin Ammigan</a:t>
            </a:r>
          </a:p>
          <a:p>
            <a:r>
              <a:rPr lang="en-US" dirty="0"/>
              <a:t>The 22</a:t>
            </a:r>
            <a:r>
              <a:rPr lang="en-US" baseline="30000" dirty="0"/>
              <a:t>nd</a:t>
            </a:r>
            <a:r>
              <a:rPr lang="en-US" dirty="0"/>
              <a:t> International Workshop on Neutrinos from Accelerators (</a:t>
            </a:r>
            <a:r>
              <a:rPr lang="en-US" dirty="0" err="1"/>
              <a:t>NuFact</a:t>
            </a:r>
            <a:r>
              <a:rPr lang="en-US" dirty="0"/>
              <a:t> 2021)</a:t>
            </a:r>
          </a:p>
          <a:p>
            <a:r>
              <a:rPr lang="en-US" dirty="0"/>
              <a:t>10 September 2021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D1656E-A5DC-484B-B910-8420B02B826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>
              <a:lnSpc>
                <a:spcPct val="60000"/>
              </a:lnSpc>
            </a:pPr>
            <a:r>
              <a:rPr lang="en-US" dirty="0"/>
              <a:t>High Power Targets</a:t>
            </a:r>
          </a:p>
          <a:p>
            <a:pPr>
              <a:lnSpc>
                <a:spcPct val="60000"/>
              </a:lnSpc>
            </a:pPr>
            <a:r>
              <a:rPr lang="en-US" sz="2000" b="0" dirty="0"/>
              <a:t>Challenges for next-generation high-intensity neutrino beams</a:t>
            </a:r>
          </a:p>
        </p:txBody>
      </p:sp>
    </p:spTree>
    <p:extLst>
      <p:ext uri="{BB962C8B-B14F-4D97-AF65-F5344CB8AC3E}">
        <p14:creationId xmlns:p14="http://schemas.microsoft.com/office/powerpoint/2010/main" val="30864282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90E9EE4-65CF-45DB-8ABA-8049C5261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Stress Wave Example: T2K Window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87FCE9-BE66-4EBD-90FE-81C69C3137F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F57C2F4A-5F4E-4C32-846F-F607A3C864CE}" type="datetime1">
              <a:rPr lang="en-US" smtClean="0"/>
              <a:t>9/9/2021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6C5095-24D7-4762-8F96-7835CBC6B9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Ammigan | High Power Targets: Challenges for next-generation high-intensity neutrino beams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59D7FC-B3EC-4045-A879-92D4E4F72D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9AC2C71-187F-469F-90B5-A647C41D1C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827" y="1086329"/>
            <a:ext cx="1426588" cy="18975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3C078E4-3B71-4DBC-AD1B-F0B24C0F72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0868" y="843576"/>
            <a:ext cx="2785110" cy="227457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13A27C3-E00C-4A21-99C9-A430AFF810A0}"/>
              </a:ext>
            </a:extLst>
          </p:cNvPr>
          <p:cNvSpPr txBox="1"/>
          <p:nvPr/>
        </p:nvSpPr>
        <p:spPr>
          <a:xfrm>
            <a:off x="429419" y="708103"/>
            <a:ext cx="20693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T2K Titanium beam window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0714611-C5D1-40B3-BB8C-86BA9DCD9542}"/>
              </a:ext>
            </a:extLst>
          </p:cNvPr>
          <p:cNvSpPr txBox="1"/>
          <p:nvPr/>
        </p:nvSpPr>
        <p:spPr>
          <a:xfrm>
            <a:off x="228600" y="3303118"/>
            <a:ext cx="558537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Cyclic stress loading environment can lead to fatigue failure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400" dirty="0">
              <a:solidFill>
                <a:schemeClr val="accent6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Heavy dependence on material properties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But material properties dependent upon radiation damage</a:t>
            </a:r>
            <a:br>
              <a:rPr lang="en-US" sz="14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en-US" sz="1600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50354F6C-60DC-4C16-8597-5C6619EBA2E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013810" y="2669541"/>
                <a:ext cx="1955022" cy="5549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US" sz="1600" i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𝜌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rad>
                      <m:r>
                        <a:rPr lang="en-US" sz="1600" i="0">
                          <a:latin typeface="Cambria Math" panose="02040503050406030204" pitchFamily="18" charset="0"/>
                        </a:rPr>
                        <m:t>∙</m:t>
                      </m:r>
                      <m:r>
                        <m:rPr>
                          <m:sty m:val="p"/>
                        </m:rPr>
                        <a:rPr lang="el-GR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α</m:t>
                      </m:r>
                      <m:r>
                        <a:rPr lang="el-GR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50354F6C-60DC-4C16-8597-5C6619EBA2E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3810" y="2669541"/>
                <a:ext cx="1955022" cy="55496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CA8EA3CA-F17E-4CA2-8370-E644F1096C49}"/>
              </a:ext>
            </a:extLst>
          </p:cNvPr>
          <p:cNvSpPr txBox="1"/>
          <p:nvPr/>
        </p:nvSpPr>
        <p:spPr>
          <a:xfrm>
            <a:off x="5949629" y="1038188"/>
            <a:ext cx="313861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Material response depends on: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1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Specific heat (temperature jump)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1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Coefficient of thermal expansion (strain)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1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Modulus of elasticity (stress)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1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Flow stress behavior (plastic deformation)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1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Strength limits (yield, fatigue, fracture toughness)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045237D-F221-4E6A-BD0B-7A2475296146}"/>
                  </a:ext>
                </a:extLst>
              </p:cNvPr>
              <p:cNvSpPr txBox="1"/>
              <p:nvPr/>
            </p:nvSpPr>
            <p:spPr>
              <a:xfrm>
                <a:off x="6149541" y="3429343"/>
                <a:ext cx="708656" cy="7275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 sz="160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num>
                            <m:den>
                              <m: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045237D-F221-4E6A-BD0B-7A24752961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9541" y="3429343"/>
                <a:ext cx="708656" cy="72750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3CE4CFCF-8D2F-4A67-9FCF-DF69DB06BD2F}"/>
              </a:ext>
            </a:extLst>
          </p:cNvPr>
          <p:cNvSpPr txBox="1"/>
          <p:nvPr/>
        </p:nvSpPr>
        <p:spPr>
          <a:xfrm>
            <a:off x="7917141" y="2746802"/>
            <a:ext cx="117110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Initial stress wave amplitude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DB721E9-0604-40F2-B653-E49057432850}"/>
              </a:ext>
            </a:extLst>
          </p:cNvPr>
          <p:cNvSpPr txBox="1"/>
          <p:nvPr/>
        </p:nvSpPr>
        <p:spPr>
          <a:xfrm>
            <a:off x="7127685" y="3615370"/>
            <a:ext cx="117110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Elastic wave speed</a:t>
            </a:r>
          </a:p>
        </p:txBody>
      </p:sp>
    </p:spTree>
    <p:extLst>
      <p:ext uri="{BB962C8B-B14F-4D97-AF65-F5344CB8AC3E}">
        <p14:creationId xmlns:p14="http://schemas.microsoft.com/office/powerpoint/2010/main" val="8637048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B3BA435-1E36-40CC-82A7-F66D11225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Radiation Damage Data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4910FE-EF81-46E7-ABA9-305D0F6D6A2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52BE38F1-D072-4E9E-BC1C-9AAE59341485}" type="datetime1">
              <a:rPr lang="en-US" smtClean="0"/>
              <a:t>9/9/2021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C13A53-60EB-4A9B-BC5F-93728F9DFA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Ammigan | High Power Targets: Challenges for next-generation high-intensity neutrino beams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09866D-5382-44A8-A097-8E2A5189BD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169732C-5A1C-4069-8CC9-078E44F71A9F}"/>
              </a:ext>
            </a:extLst>
          </p:cNvPr>
          <p:cNvGrpSpPr/>
          <p:nvPr/>
        </p:nvGrpSpPr>
        <p:grpSpPr>
          <a:xfrm>
            <a:off x="6074223" y="787926"/>
            <a:ext cx="3069777" cy="832152"/>
            <a:chOff x="5659119" y="825254"/>
            <a:chExt cx="3069777" cy="832152"/>
          </a:xfrm>
        </p:grpSpPr>
        <p:sp>
          <p:nvSpPr>
            <p:cNvPr id="8" name="Not Equal 7">
              <a:extLst>
                <a:ext uri="{FF2B5EF4-FFF2-40B4-BE49-F238E27FC236}">
                  <a16:creationId xmlns:a16="http://schemas.microsoft.com/office/drawing/2014/main" id="{D22DF638-BD89-483D-B548-BE12D45454FF}"/>
                </a:ext>
              </a:extLst>
            </p:cNvPr>
            <p:cNvSpPr/>
            <p:nvPr/>
          </p:nvSpPr>
          <p:spPr>
            <a:xfrm>
              <a:off x="6544492" y="825254"/>
              <a:ext cx="920663" cy="594017"/>
            </a:xfrm>
            <a:prstGeom prst="mathNotEqual">
              <a:avLst>
                <a:gd name="adj1" fmla="val 15413"/>
                <a:gd name="adj2" fmla="val 6600000"/>
                <a:gd name="adj3" fmla="val 27974"/>
              </a:avLst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tx1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F50B546-F4CB-4836-AE38-DF1C9A1D0D01}"/>
                </a:ext>
              </a:extLst>
            </p:cNvPr>
            <p:cNvSpPr txBox="1"/>
            <p:nvPr/>
          </p:nvSpPr>
          <p:spPr>
            <a:xfrm>
              <a:off x="5659119" y="847025"/>
              <a:ext cx="1081315" cy="8079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en-US" sz="7200" dirty="0"/>
                <a:t>n</a:t>
              </a:r>
            </a:p>
            <a:p>
              <a:pPr algn="ctr">
                <a:lnSpc>
                  <a:spcPct val="50000"/>
                </a:lnSpc>
              </a:pPr>
              <a:r>
                <a:rPr lang="en-US" sz="1600" dirty="0"/>
                <a:t>1-14 MeV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58DA73C-293F-404C-8D6E-E7525D4B7E24}"/>
                </a:ext>
              </a:extLst>
            </p:cNvPr>
            <p:cNvSpPr txBox="1"/>
            <p:nvPr/>
          </p:nvSpPr>
          <p:spPr>
            <a:xfrm>
              <a:off x="6871068" y="849492"/>
              <a:ext cx="1857828" cy="8079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50000"/>
                </a:lnSpc>
              </a:pPr>
              <a:r>
                <a:rPr lang="en-US" sz="7200" dirty="0"/>
                <a:t>p</a:t>
              </a:r>
            </a:p>
            <a:p>
              <a:pPr algn="ctr">
                <a:lnSpc>
                  <a:spcPct val="50000"/>
                </a:lnSpc>
              </a:pPr>
              <a:r>
                <a:rPr lang="en-US" sz="1600" dirty="0"/>
                <a:t>                100+ MeV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C9C5052A-5612-439A-BEDD-CA5FAADF5BC9}"/>
              </a:ext>
            </a:extLst>
          </p:cNvPr>
          <p:cNvSpPr txBox="1"/>
          <p:nvPr/>
        </p:nvSpPr>
        <p:spPr>
          <a:xfrm>
            <a:off x="222249" y="711099"/>
            <a:ext cx="572133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Use of data from nuclear materials research is limited and cannot be directly utilized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Effects from low-energy neutron irradiations do not equal effects from high-energy proton irradiations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58853177-CE36-4E56-9E8C-1FBAF706FC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1087019"/>
              </p:ext>
            </p:extLst>
          </p:nvPr>
        </p:nvGraphicFramePr>
        <p:xfrm>
          <a:off x="332026" y="2088292"/>
          <a:ext cx="8479947" cy="2350513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9789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08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713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988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7405"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4C97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Irradiation Source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4C97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DPA rate (DPA/s)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4C97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He gas production (</a:t>
                      </a:r>
                      <a:r>
                        <a:rPr lang="en-US" sz="1800" b="0" dirty="0" err="1">
                          <a:solidFill>
                            <a:srgbClr val="004C97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appm</a:t>
                      </a:r>
                      <a:r>
                        <a:rPr lang="en-US" sz="1800" b="0" dirty="0">
                          <a:solidFill>
                            <a:srgbClr val="004C97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/DPA)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rgbClr val="004C97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Irradiation Temp (˚C)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15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6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Mixed</a:t>
                      </a:r>
                      <a:r>
                        <a:rPr lang="en-US" sz="1600" baseline="0" dirty="0">
                          <a:solidFill>
                            <a:schemeClr val="accent6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spectrum fission reactor</a:t>
                      </a:r>
                      <a:endParaRPr lang="en-US" sz="1600" dirty="0">
                        <a:solidFill>
                          <a:schemeClr val="accent6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accent6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</a:t>
                      </a:r>
                      <a:r>
                        <a:rPr lang="en-US" sz="1600" b="0" baseline="0" dirty="0">
                          <a:solidFill>
                            <a:schemeClr val="accent6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x 10</a:t>
                      </a:r>
                      <a:r>
                        <a:rPr lang="en-US" sz="1600" b="0" baseline="30000" dirty="0">
                          <a:solidFill>
                            <a:schemeClr val="accent6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-7</a:t>
                      </a:r>
                      <a:endParaRPr lang="en-US" sz="1600" b="0" dirty="0">
                        <a:solidFill>
                          <a:schemeClr val="accent6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accent6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</a:t>
                      </a:r>
                      <a:r>
                        <a:rPr lang="en-US" sz="1600" b="0" baseline="0" dirty="0">
                          <a:solidFill>
                            <a:schemeClr val="accent6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x 10</a:t>
                      </a:r>
                      <a:r>
                        <a:rPr lang="en-US" sz="1600" b="0" baseline="30000" dirty="0">
                          <a:solidFill>
                            <a:schemeClr val="accent6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-1</a:t>
                      </a:r>
                      <a:endParaRPr lang="en-US" sz="1600" b="0" dirty="0">
                        <a:solidFill>
                          <a:schemeClr val="accent6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accent6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200-600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219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6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Fusion reactor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accent6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</a:t>
                      </a:r>
                      <a:r>
                        <a:rPr lang="en-US" sz="1600" b="0" baseline="0" dirty="0">
                          <a:solidFill>
                            <a:schemeClr val="accent6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x 10</a:t>
                      </a:r>
                      <a:r>
                        <a:rPr lang="en-US" sz="1600" b="0" baseline="30000" dirty="0">
                          <a:solidFill>
                            <a:schemeClr val="accent6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-6</a:t>
                      </a:r>
                      <a:endParaRPr lang="en-US" sz="1600" b="0" dirty="0">
                        <a:solidFill>
                          <a:schemeClr val="accent6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accent6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</a:t>
                      </a:r>
                      <a:r>
                        <a:rPr lang="en-US" sz="1600" b="0" baseline="0" dirty="0">
                          <a:solidFill>
                            <a:schemeClr val="accent6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x 10</a:t>
                      </a:r>
                      <a:r>
                        <a:rPr lang="en-US" sz="1600" b="0" baseline="30000" dirty="0">
                          <a:solidFill>
                            <a:schemeClr val="accent6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</a:t>
                      </a:r>
                      <a:endParaRPr lang="en-US" sz="1600" b="0" dirty="0">
                        <a:solidFill>
                          <a:schemeClr val="accent6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accent6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400-1000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6467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accent6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High energy</a:t>
                      </a:r>
                      <a:r>
                        <a:rPr lang="en-US" sz="1600" b="1" baseline="0" dirty="0">
                          <a:solidFill>
                            <a:schemeClr val="accent6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proton beam</a:t>
                      </a:r>
                      <a:endParaRPr lang="en-US" sz="1600" b="1" dirty="0">
                        <a:solidFill>
                          <a:schemeClr val="accent6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accent6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</a:t>
                      </a:r>
                      <a:r>
                        <a:rPr lang="en-US" sz="1600" b="1" baseline="0" dirty="0">
                          <a:solidFill>
                            <a:schemeClr val="accent6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x 10</a:t>
                      </a:r>
                      <a:r>
                        <a:rPr lang="en-US" sz="1600" b="1" baseline="30000" dirty="0">
                          <a:solidFill>
                            <a:schemeClr val="accent6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-3</a:t>
                      </a:r>
                      <a:endParaRPr lang="en-US" sz="1600" b="1" dirty="0">
                        <a:solidFill>
                          <a:schemeClr val="accent6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accent6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</a:t>
                      </a:r>
                      <a:r>
                        <a:rPr lang="en-US" sz="1600" b="1" baseline="0" dirty="0">
                          <a:solidFill>
                            <a:schemeClr val="accent6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x 10</a:t>
                      </a:r>
                      <a:r>
                        <a:rPr lang="en-US" sz="1600" b="1" baseline="30000" dirty="0">
                          <a:solidFill>
                            <a:schemeClr val="accent6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</a:t>
                      </a:r>
                      <a:endParaRPr lang="en-US" sz="1600" b="1" dirty="0">
                        <a:solidFill>
                          <a:schemeClr val="accent6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accent6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100-800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20457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841EB44-3CA1-465A-9473-6EA6D46D3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Neutrino HPT R&amp;D Materials Exploratory Map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837A5B-F023-4F28-AB2F-FF5A0340F42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B4BA08C6-03BF-408A-A708-EE5683F1360A}" type="datetime1">
              <a:rPr lang="en-US" smtClean="0"/>
              <a:t>9/9/2021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CA224-283B-4457-8551-9D561815B2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Ammigan | High Power Targets: Challenges for next-generation high-intensity neutrino beams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0E8043-6E6A-4303-8483-D9E3563F46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0418870-DC8F-49D6-9F5B-5051322350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026" y="980817"/>
            <a:ext cx="5688061" cy="342624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AF3F882-10B6-4593-B1EF-9844A5E9919C}"/>
              </a:ext>
            </a:extLst>
          </p:cNvPr>
          <p:cNvSpPr txBox="1"/>
          <p:nvPr/>
        </p:nvSpPr>
        <p:spPr>
          <a:xfrm>
            <a:off x="5788019" y="1031947"/>
            <a:ext cx="2915407" cy="83099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~10x increase in accumulated proton fluence expected in future multi-MW facilities</a:t>
            </a:r>
          </a:p>
        </p:txBody>
      </p:sp>
    </p:spTree>
    <p:extLst>
      <p:ext uri="{BB962C8B-B14F-4D97-AF65-F5344CB8AC3E}">
        <p14:creationId xmlns:p14="http://schemas.microsoft.com/office/powerpoint/2010/main" val="10890561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4999FC-2653-47B3-B530-E51DD1C7CAF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DE0F6C6-7962-4602-B63D-7682D26A4BB9}" type="datetime1">
              <a:rPr lang="en-US" smtClean="0"/>
              <a:t>9/9/2021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E72039-46C9-4D5F-A6C3-7F5A7F111C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Ammigan | High Power Targets: Challenges for next-generation high-intensity neutrino beams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2FEB47-2C0D-44AE-8CD8-884A6878C7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3640EB7-A02E-4C0A-AED9-8A69905E246B}"/>
              </a:ext>
            </a:extLst>
          </p:cNvPr>
          <p:cNvSpPr txBox="1"/>
          <p:nvPr/>
        </p:nvSpPr>
        <p:spPr>
          <a:xfrm>
            <a:off x="0" y="-2652"/>
            <a:ext cx="9144000" cy="995099"/>
          </a:xfrm>
          <a:prstGeom prst="rect">
            <a:avLst/>
          </a:prstGeom>
          <a:solidFill>
            <a:srgbClr val="0066FF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1371600" rIns="1371600" rtlCol="0">
            <a:noAutofit/>
          </a:bodyPr>
          <a:lstStyle/>
          <a:p>
            <a:pPr algn="dist" fontAlgn="base">
              <a:spcBef>
                <a:spcPct val="0"/>
              </a:spcBef>
              <a:spcAft>
                <a:spcPct val="0"/>
              </a:spcAft>
            </a:pPr>
            <a:r>
              <a:rPr lang="en-US" sz="3600" dirty="0">
                <a:solidFill>
                  <a:srgbClr val="FFFFFF"/>
                </a:solidFill>
                <a:effectLst>
                  <a:glow rad="165100">
                    <a:srgbClr val="FFF367">
                      <a:alpha val="65000"/>
                    </a:srgbClr>
                  </a:glow>
                </a:effectLst>
                <a:latin typeface="Calibri" charset="0"/>
                <a:ea typeface="Calibri" charset="0"/>
                <a:cs typeface="Calibri" charset="0"/>
              </a:rPr>
              <a:t>  R</a:t>
            </a:r>
            <a:r>
              <a:rPr lang="ja-JP" altLang="en-US" sz="3600" dirty="0">
                <a:solidFill>
                  <a:srgbClr val="FFFFFF"/>
                </a:solidFill>
                <a:effectLst>
                  <a:glow rad="165100">
                    <a:srgbClr val="FFF367">
                      <a:alpha val="65000"/>
                    </a:srgbClr>
                  </a:glow>
                </a:effectLst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3600" dirty="0">
                <a:solidFill>
                  <a:srgbClr val="FFFFFF"/>
                </a:solidFill>
                <a:effectLst>
                  <a:glow rad="165100">
                    <a:srgbClr val="FFF367">
                      <a:alpha val="65000"/>
                    </a:srgbClr>
                  </a:glow>
                </a:effectLst>
                <a:latin typeface="Calibri" charset="0"/>
                <a:ea typeface="Calibri" charset="0"/>
                <a:cs typeface="Calibri" charset="0"/>
              </a:rPr>
              <a:t>a D I A T E </a:t>
            </a:r>
            <a:r>
              <a:rPr lang="en-US" sz="3200" dirty="0">
                <a:solidFill>
                  <a:srgbClr val="FFFFFF"/>
                </a:solidFill>
                <a:latin typeface="Calibri" charset="0"/>
                <a:ea typeface="Calibri" charset="0"/>
                <a:cs typeface="Calibri" charset="0"/>
              </a:rPr>
              <a:t>Collaboration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A0CFC24-F1C2-469C-A9FC-D38C7AA1CCA2}"/>
              </a:ext>
            </a:extLst>
          </p:cNvPr>
          <p:cNvSpPr txBox="1"/>
          <p:nvPr/>
        </p:nvSpPr>
        <p:spPr>
          <a:xfrm>
            <a:off x="587983" y="564046"/>
            <a:ext cx="82326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Ra</a:t>
            </a:r>
            <a:r>
              <a:rPr lang="en-US" altLang="ja-JP" sz="2000" b="1" dirty="0">
                <a:solidFill>
                  <a:srgbClr val="FFFFFF"/>
                </a:solidFill>
                <a:latin typeface="Calibri" charset="0"/>
                <a:ea typeface="Calibri" charset="0"/>
                <a:cs typeface="Calibri" charset="0"/>
              </a:rPr>
              <a:t>diation</a:t>
            </a:r>
            <a:r>
              <a:rPr lang="en-US" altLang="ja-JP" sz="2000" b="1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000" b="1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D</a:t>
            </a:r>
            <a:r>
              <a:rPr lang="en-US" altLang="ja-JP" sz="2000" b="1" dirty="0">
                <a:solidFill>
                  <a:srgbClr val="FFFFFF"/>
                </a:solidFill>
                <a:latin typeface="Calibri" charset="0"/>
                <a:ea typeface="Calibri" charset="0"/>
                <a:cs typeface="Calibri" charset="0"/>
              </a:rPr>
              <a:t>amage</a:t>
            </a:r>
            <a:r>
              <a:rPr lang="en-US" altLang="ja-JP" sz="2000" b="1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000" b="1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I</a:t>
            </a:r>
            <a:r>
              <a:rPr lang="en-US" altLang="ja-JP" sz="2000" b="1" dirty="0">
                <a:solidFill>
                  <a:srgbClr val="FFFFFF"/>
                </a:solidFill>
                <a:latin typeface="Calibri" charset="0"/>
                <a:ea typeface="Calibri" charset="0"/>
                <a:cs typeface="Calibri" charset="0"/>
              </a:rPr>
              <a:t>n</a:t>
            </a:r>
            <a:r>
              <a:rPr lang="en-US" altLang="ja-JP" sz="2000" b="1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000" b="1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A</a:t>
            </a:r>
            <a:r>
              <a:rPr lang="en-US" altLang="ja-JP" sz="2000" b="1" dirty="0">
                <a:solidFill>
                  <a:srgbClr val="FFFFFF"/>
                </a:solidFill>
                <a:latin typeface="Calibri" charset="0"/>
                <a:ea typeface="Calibri" charset="0"/>
                <a:cs typeface="Calibri" charset="0"/>
              </a:rPr>
              <a:t>ccelerator </a:t>
            </a:r>
            <a:r>
              <a:rPr lang="en-US" altLang="ja-JP" sz="2000" b="1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T</a:t>
            </a:r>
            <a:r>
              <a:rPr lang="en-US" altLang="ja-JP" sz="2000" b="1" dirty="0">
                <a:solidFill>
                  <a:srgbClr val="FFFFFF"/>
                </a:solidFill>
                <a:latin typeface="Calibri" charset="0"/>
                <a:ea typeface="Calibri" charset="0"/>
                <a:cs typeface="Calibri" charset="0"/>
              </a:rPr>
              <a:t>arget</a:t>
            </a:r>
            <a:r>
              <a:rPr lang="en-US" altLang="ja-JP" sz="2000" b="1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ja-JP" sz="2000" b="1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E</a:t>
            </a:r>
            <a:r>
              <a:rPr lang="en-US" altLang="ja-JP" sz="2000" b="1" dirty="0">
                <a:solidFill>
                  <a:srgbClr val="FFFFFF"/>
                </a:solidFill>
                <a:latin typeface="Calibri" charset="0"/>
                <a:ea typeface="Calibri" charset="0"/>
                <a:cs typeface="Calibri" charset="0"/>
              </a:rPr>
              <a:t>nvironments</a:t>
            </a:r>
            <a:r>
              <a:rPr lang="en-US" altLang="ja-JP" sz="2000" b="1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</a:p>
        </p:txBody>
      </p:sp>
      <p:pic>
        <p:nvPicPr>
          <p:cNvPr id="11" name="図 17">
            <a:extLst>
              <a:ext uri="{FF2B5EF4-FFF2-40B4-BE49-F238E27FC236}">
                <a16:creationId xmlns:a16="http://schemas.microsoft.com/office/drawing/2014/main" id="{79E7FDE0-69FB-4AAF-9195-FC7D05AE7A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154" y="33867"/>
            <a:ext cx="693514" cy="886644"/>
          </a:xfrm>
          <a:prstGeom prst="rect">
            <a:avLst/>
          </a:prstGeom>
        </p:spPr>
      </p:pic>
      <p:pic>
        <p:nvPicPr>
          <p:cNvPr id="12" name="Picture 11" descr="2218_ox_brand1_pos_rect.gif">
            <a:extLst>
              <a:ext uri="{FF2B5EF4-FFF2-40B4-BE49-F238E27FC236}">
                <a16:creationId xmlns:a16="http://schemas.microsoft.com/office/drawing/2014/main" id="{4FFC32AC-DA4D-493A-B329-33FBB92BC9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3443" y="3708227"/>
            <a:ext cx="1195388" cy="371475"/>
          </a:xfrm>
          <a:prstGeom prst="rect">
            <a:avLst/>
          </a:prstGeom>
        </p:spPr>
      </p:pic>
      <p:pic>
        <p:nvPicPr>
          <p:cNvPr id="13" name="Picture 12" descr="pnnl image.png">
            <a:extLst>
              <a:ext uri="{FF2B5EF4-FFF2-40B4-BE49-F238E27FC236}">
                <a16:creationId xmlns:a16="http://schemas.microsoft.com/office/drawing/2014/main" id="{ABBFF725-E6F9-4A15-8599-A05890E4BBE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6979" y="4163192"/>
            <a:ext cx="1331257" cy="563224"/>
          </a:xfrm>
          <a:prstGeom prst="rect">
            <a:avLst/>
          </a:prstGeom>
        </p:spPr>
      </p:pic>
      <p:pic>
        <p:nvPicPr>
          <p:cNvPr id="14" name="Picture 13" descr="FermiLogo.tif">
            <a:extLst>
              <a:ext uri="{FF2B5EF4-FFF2-40B4-BE49-F238E27FC236}">
                <a16:creationId xmlns:a16="http://schemas.microsoft.com/office/drawing/2014/main" id="{E3ED8339-EB29-49C7-BC43-218EC12048D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456" y="3714575"/>
            <a:ext cx="1523390" cy="273101"/>
          </a:xfrm>
          <a:prstGeom prst="rect">
            <a:avLst/>
          </a:prstGeom>
        </p:spPr>
      </p:pic>
      <p:pic>
        <p:nvPicPr>
          <p:cNvPr id="15" name="Picture 14" descr="BNL Logo_Small.jpg">
            <a:extLst>
              <a:ext uri="{FF2B5EF4-FFF2-40B4-BE49-F238E27FC236}">
                <a16:creationId xmlns:a16="http://schemas.microsoft.com/office/drawing/2014/main" id="{8EFF0C19-779B-41B7-8F3B-3C45024793A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5262" y="3678893"/>
            <a:ext cx="1318565" cy="482194"/>
          </a:xfrm>
          <a:prstGeom prst="rect">
            <a:avLst/>
          </a:prstGeom>
        </p:spPr>
      </p:pic>
      <p:pic>
        <p:nvPicPr>
          <p:cNvPr id="16" name="Picture 15" descr="STFC Logo.tif">
            <a:extLst>
              <a:ext uri="{FF2B5EF4-FFF2-40B4-BE49-F238E27FC236}">
                <a16:creationId xmlns:a16="http://schemas.microsoft.com/office/drawing/2014/main" id="{220DD9B8-BAAB-4DFA-B303-E964916F85D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5045" y="4281344"/>
            <a:ext cx="1493672" cy="32506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8B06138-59C9-4B20-8FEF-4B7E64E45AD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6243" y="4168922"/>
            <a:ext cx="1140561" cy="54991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453AFC6-6F13-4A26-93C3-3D82B95C61AF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46" y="4045400"/>
            <a:ext cx="759404" cy="69830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20893DB-F949-4C3F-9FF1-C6C4714BD250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6490" y="3641572"/>
            <a:ext cx="916523" cy="49172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41049A9-04CA-46F1-82C2-40B0B7BC5C1D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6477" y="4109177"/>
            <a:ext cx="1172567" cy="62847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17201CD-404B-43C7-B6C4-3FFCDE59ACA6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4058" y="3619008"/>
            <a:ext cx="1062002" cy="54991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A2E35BB-E9F6-49D6-862F-0CD65E6E602E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2219" y="3839621"/>
            <a:ext cx="617250" cy="61496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DCAFDE9-D931-45E1-9859-D1E1DA508E4C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8548" y="3864675"/>
            <a:ext cx="601247" cy="537236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460C2DA-350B-4CB3-8772-891CBD175F53}"/>
              </a:ext>
            </a:extLst>
          </p:cNvPr>
          <p:cNvSpPr/>
          <p:nvPr/>
        </p:nvSpPr>
        <p:spPr>
          <a:xfrm>
            <a:off x="6786273" y="1184681"/>
            <a:ext cx="17620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err="1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radiate.fnal.gov</a:t>
            </a:r>
            <a:endParaRPr lang="en-US" sz="1800" dirty="0">
              <a:solidFill>
                <a:srgbClr val="C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F2911AC-4724-48F3-9405-997D31FB3FAA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284901" y="1536592"/>
            <a:ext cx="2919018" cy="201917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E23B2922-011F-4B53-9D5F-E58CF5DC543C}"/>
              </a:ext>
            </a:extLst>
          </p:cNvPr>
          <p:cNvSpPr txBox="1"/>
          <p:nvPr/>
        </p:nvSpPr>
        <p:spPr>
          <a:xfrm>
            <a:off x="79291" y="1013419"/>
            <a:ext cx="606539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Objective: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Harness existing expertise in nuclear materials and accelerator targets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Generate new and useful materials data for application within the accelerator and fission/fusion communities</a:t>
            </a:r>
            <a:br>
              <a:rPr lang="en-US" sz="1400" dirty="0">
                <a:latin typeface="+mn-lt"/>
              </a:rPr>
            </a:br>
            <a:endParaRPr lang="en-US" sz="1400" dirty="0">
              <a:latin typeface="+mn-lt"/>
            </a:endParaRPr>
          </a:p>
          <a:p>
            <a:r>
              <a:rPr lang="en-US" sz="1600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Activities include: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Analysis of materials taken from existing beamline as well as new irradiations of candidate target materials at low and high energy beam facilities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In-beam thermal shock experiments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EEF9EAE6-C66C-442E-A228-9EB933C4D33A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993095" y="4134258"/>
            <a:ext cx="419100" cy="53530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0BCE2369-FDA2-4263-99E6-655A2CAFB00F}"/>
              </a:ext>
            </a:extLst>
          </p:cNvPr>
          <p:cNvSpPr txBox="1"/>
          <p:nvPr/>
        </p:nvSpPr>
        <p:spPr>
          <a:xfrm>
            <a:off x="93846" y="3317022"/>
            <a:ext cx="466344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Program manager: </a:t>
            </a:r>
            <a:r>
              <a:rPr lang="en-US" sz="1200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  <a:hlinkClick r:id="rId18"/>
              </a:rPr>
              <a:t>Dr. Frederique Pellemoine </a:t>
            </a:r>
            <a:r>
              <a:rPr lang="en-US" sz="1200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(FNAL)</a:t>
            </a:r>
          </a:p>
        </p:txBody>
      </p:sp>
    </p:spTree>
    <p:extLst>
      <p:ext uri="{BB962C8B-B14F-4D97-AF65-F5344CB8AC3E}">
        <p14:creationId xmlns:p14="http://schemas.microsoft.com/office/powerpoint/2010/main" val="33541037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FD6B417-5A16-4F70-85F7-D0A41C6CE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Power Target Materials R&amp;D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381ABE-F6AF-4ADF-8A42-95CCDF67025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5B9D8B8A-E6C1-4E8A-B9CE-D8C89D4DD7A6}" type="datetime1">
              <a:rPr lang="en-US" smtClean="0"/>
              <a:t>9/9/2021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6AB82E-4C9A-40E2-9A24-74E856768F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Ammigan | High Power Targets: Challenges for next-generation high-intensity neutrino beams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9360D9-D8FE-4499-872C-2079B6FA35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AFBD61-E3DF-4F90-81D7-6C0A94D90053}"/>
              </a:ext>
            </a:extLst>
          </p:cNvPr>
          <p:cNvSpPr txBox="1"/>
          <p:nvPr/>
        </p:nvSpPr>
        <p:spPr>
          <a:xfrm>
            <a:off x="222249" y="583343"/>
            <a:ext cx="53306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Examine targets and beam window materials behavior under prototypic multi-MW proton beam conditions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4DF5D24-AC0C-45C1-BB6D-43830C42A321}"/>
              </a:ext>
            </a:extLst>
          </p:cNvPr>
          <p:cNvSpPr txBox="1"/>
          <p:nvPr/>
        </p:nvSpPr>
        <p:spPr>
          <a:xfrm>
            <a:off x="144928" y="1327027"/>
            <a:ext cx="8430933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Graphite </a:t>
            </a:r>
            <a:r>
              <a:rPr lang="en-US" sz="16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(target core) studies: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Beam-induced swelling and fracture studies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High-dose ion irradiation of graphite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Beryllium</a:t>
            </a:r>
            <a:r>
              <a:rPr lang="en-US" sz="16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(beam window) studies: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NuMI</a:t>
            </a:r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beam window analysis &amp; Helium ion implantation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Post-irradiation examination of BLIP-irradiated specimens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In-beam thermal shock testing at CERN’s HiRadMat facility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Titanium</a:t>
            </a:r>
            <a:r>
              <a:rPr lang="en-US" sz="16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(beam window) studies: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Tensile testing of BLIP-irradiated specimens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Low-energy ion irradiation and nano-indentation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World first high-cycle fatigue testing of irradiated titanium at FNAL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Novel materials </a:t>
            </a:r>
            <a:r>
              <a:rPr lang="en-US" sz="16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studies: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Electro-spun nanofibers, high-entropy alloys, metal foams, </a:t>
            </a:r>
            <a:r>
              <a:rPr lang="en-US" sz="1400" dirty="0" err="1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MoGr</a:t>
            </a:r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highly-ductile TFGR tungsten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AC54CD9-36EA-46B8-A08C-0EBD844C6209}"/>
              </a:ext>
            </a:extLst>
          </p:cNvPr>
          <p:cNvSpPr txBox="1"/>
          <p:nvPr/>
        </p:nvSpPr>
        <p:spPr>
          <a:xfrm>
            <a:off x="6000712" y="668631"/>
            <a:ext cx="2749250" cy="2062103"/>
          </a:xfrm>
          <a:prstGeom prst="rect">
            <a:avLst/>
          </a:prstGeom>
          <a:noFill/>
          <a:ln>
            <a:solidFill>
              <a:srgbClr val="004C97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Benefits to multi-MW targets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Alloy/grade and heat treatment choice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Identify novel candidate materials 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Cooling system design and operating temperature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Tolerable beam intensities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Expected lifetimes </a:t>
            </a:r>
          </a:p>
        </p:txBody>
      </p:sp>
    </p:spTree>
    <p:extLst>
      <p:ext uri="{BB962C8B-B14F-4D97-AF65-F5344CB8AC3E}">
        <p14:creationId xmlns:p14="http://schemas.microsoft.com/office/powerpoint/2010/main" val="15956800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15E2717-884C-4056-B20C-287DB3ADA0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of Fractured </a:t>
            </a:r>
            <a:r>
              <a:rPr lang="en-US" dirty="0" err="1"/>
              <a:t>NuMI</a:t>
            </a:r>
            <a:r>
              <a:rPr lang="en-US" dirty="0"/>
              <a:t> Target Fin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46CEF7-7138-4240-B359-551D04E3602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0D29C35A-1E73-4C89-BD95-CAE893EB02FD}" type="datetime1">
              <a:rPr lang="en-US" smtClean="0"/>
              <a:t>9/9/2021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C9A4E5-BEEB-46DE-BC9D-AE852BA7D0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Ammigan | High Power Targets: Challenges for next-generation high-intensity neutrino beams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B5CBEF-0E89-464C-8DC1-F22586D9EA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7583983-CB95-4DB1-ADF3-E15770D29854}"/>
              </a:ext>
            </a:extLst>
          </p:cNvPr>
          <p:cNvSpPr txBox="1"/>
          <p:nvPr/>
        </p:nvSpPr>
        <p:spPr>
          <a:xfrm>
            <a:off x="222250" y="628215"/>
            <a:ext cx="4349139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NuMI</a:t>
            </a:r>
            <a:r>
              <a:rPr lang="en-US" sz="1600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target (NT-02) autopsy and examination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Peak fluence: 8 x 10</a:t>
            </a:r>
            <a:r>
              <a:rPr lang="en-US" sz="1400" baseline="300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21</a:t>
            </a:r>
            <a:r>
              <a:rPr lang="en-US" sz="14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p/cm</a:t>
            </a:r>
            <a:r>
              <a:rPr lang="en-US" sz="1400" baseline="300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Beam energy: 120 GeV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Spill duration: 10 µs, 4 x 10</a:t>
            </a:r>
            <a:r>
              <a:rPr lang="en-US" sz="1400" baseline="300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13</a:t>
            </a:r>
            <a:r>
              <a:rPr lang="en-US" sz="14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protons/pulse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Duty cycle: 1.87 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Estimated peak DPA: 0.63</a:t>
            </a:r>
          </a:p>
        </p:txBody>
      </p:sp>
      <p:pic>
        <p:nvPicPr>
          <p:cNvPr id="8" name="Picture 2" descr="Fg_2b">
            <a:extLst>
              <a:ext uri="{FF2B5EF4-FFF2-40B4-BE49-F238E27FC236}">
                <a16:creationId xmlns:a16="http://schemas.microsoft.com/office/drawing/2014/main" id="{0D1BB280-58AA-4A9C-8F34-3B21CF72F8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195" y="2231476"/>
            <a:ext cx="2576191" cy="2076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37C77E8F-C3B7-4A98-9C8C-A2F34C5E0148}"/>
              </a:ext>
            </a:extLst>
          </p:cNvPr>
          <p:cNvGrpSpPr>
            <a:grpSpLocks noChangeAspect="1"/>
          </p:cNvGrpSpPr>
          <p:nvPr/>
        </p:nvGrpSpPr>
        <p:grpSpPr>
          <a:xfrm>
            <a:off x="598882" y="2309710"/>
            <a:ext cx="813313" cy="822183"/>
            <a:chOff x="-36228" y="1882534"/>
            <a:chExt cx="1016641" cy="1027729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437BBF59-3EFC-42C8-9CFA-8D5276EE353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0753" y="2190307"/>
              <a:ext cx="0" cy="719956"/>
            </a:xfrm>
            <a:prstGeom prst="straightConnector1">
              <a:avLst/>
            </a:prstGeom>
            <a:ln w="19050">
              <a:solidFill>
                <a:schemeClr val="accent6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63690BCE-FE51-486C-846F-8E50BAE77B7A}"/>
                </a:ext>
              </a:extLst>
            </p:cNvPr>
            <p:cNvCxnSpPr>
              <a:cxnSpLocks/>
            </p:cNvCxnSpPr>
            <p:nvPr/>
          </p:nvCxnSpPr>
          <p:spPr>
            <a:xfrm>
              <a:off x="71917" y="2786216"/>
              <a:ext cx="757682" cy="0"/>
            </a:xfrm>
            <a:prstGeom prst="straightConnector1">
              <a:avLst/>
            </a:prstGeom>
            <a:ln w="19050">
              <a:solidFill>
                <a:schemeClr val="accent6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EF197E6-A6C4-44ED-9CDE-808F15814DD2}"/>
                </a:ext>
              </a:extLst>
            </p:cNvPr>
            <p:cNvSpPr/>
            <p:nvPr/>
          </p:nvSpPr>
          <p:spPr>
            <a:xfrm>
              <a:off x="-36228" y="1882534"/>
              <a:ext cx="529655" cy="3474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600" i="1" dirty="0">
                  <a:solidFill>
                    <a:schemeClr val="accent6">
                      <a:lumMod val="50000"/>
                    </a:schemeClr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y</a:t>
              </a:r>
              <a:endParaRPr lang="en-GB" sz="1600" i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8660E86-8E1E-47E3-904D-43DE7E36011D}"/>
                </a:ext>
              </a:extLst>
            </p:cNvPr>
            <p:cNvSpPr/>
            <p:nvPr/>
          </p:nvSpPr>
          <p:spPr>
            <a:xfrm>
              <a:off x="450758" y="2415761"/>
              <a:ext cx="529655" cy="3474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600" i="1" dirty="0">
                  <a:solidFill>
                    <a:schemeClr val="accent6">
                      <a:lumMod val="50000"/>
                    </a:schemeClr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z</a:t>
              </a:r>
              <a:endParaRPr lang="en-GB" sz="1600" i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pic>
        <p:nvPicPr>
          <p:cNvPr id="14" name="Picture 3" descr="Cross_Section_NuMI_3">
            <a:extLst>
              <a:ext uri="{FF2B5EF4-FFF2-40B4-BE49-F238E27FC236}">
                <a16:creationId xmlns:a16="http://schemas.microsoft.com/office/drawing/2014/main" id="{87875112-A291-4122-886C-FA3D885641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2" b="-17323"/>
          <a:stretch>
            <a:fillRect/>
          </a:stretch>
        </p:blipFill>
        <p:spPr bwMode="auto">
          <a:xfrm>
            <a:off x="4671086" y="2805285"/>
            <a:ext cx="3874032" cy="1466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5F11C50-9BD7-46F2-BE30-3B3251C4B637}"/>
              </a:ext>
            </a:extLst>
          </p:cNvPr>
          <p:cNvSpPr txBox="1"/>
          <p:nvPr/>
        </p:nvSpPr>
        <p:spPr>
          <a:xfrm>
            <a:off x="4629212" y="2444153"/>
            <a:ext cx="21547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Detailed PIE at PNNL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813D11B-13E6-4F7D-AF0E-4768894CFC70}"/>
              </a:ext>
            </a:extLst>
          </p:cNvPr>
          <p:cNvCxnSpPr>
            <a:cxnSpLocks/>
            <a:stCxn id="14" idx="2"/>
          </p:cNvCxnSpPr>
          <p:nvPr/>
        </p:nvCxnSpPr>
        <p:spPr>
          <a:xfrm flipH="1" flipV="1">
            <a:off x="6417212" y="4056550"/>
            <a:ext cx="190890" cy="215456"/>
          </a:xfrm>
          <a:prstGeom prst="straightConnector1">
            <a:avLst/>
          </a:prstGeom>
          <a:ln w="12700">
            <a:solidFill>
              <a:schemeClr val="accent6">
                <a:lumMod val="50000"/>
              </a:schemeClr>
            </a:solidFill>
            <a:prstDash val="sys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658CD7E-D7B4-4CFE-8030-E61B2E134ABC}"/>
              </a:ext>
            </a:extLst>
          </p:cNvPr>
          <p:cNvSpPr txBox="1"/>
          <p:nvPr/>
        </p:nvSpPr>
        <p:spPr>
          <a:xfrm>
            <a:off x="6115634" y="4244913"/>
            <a:ext cx="18341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Bulk swelling of ~4%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D9F9188-BAE8-427F-952F-518DC0AB8E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2295" y="738201"/>
            <a:ext cx="3604479" cy="1531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2163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4DA382B-BFBE-4D86-9109-29909713B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X-Ray Diffraction of </a:t>
            </a:r>
            <a:r>
              <a:rPr lang="en-US" dirty="0" err="1"/>
              <a:t>NuMI</a:t>
            </a:r>
            <a:r>
              <a:rPr lang="en-US" dirty="0"/>
              <a:t> Graphite Fin at NSLS-II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F8B0A3-E762-4FC9-9C6C-821BD2CE363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E9A594E2-728E-48E3-ADB8-492B0D4A412A}" type="datetime1">
              <a:rPr lang="en-US" smtClean="0"/>
              <a:t>9/9/2021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13ABAE-ADC5-44CC-8AA1-1F9C29D5A1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Ammigan | High Power Targets: Challenges for next-generation high-intensity neutrino beams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AC0167-E82A-4D97-B78F-D304C54654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86FA152-ED4B-4091-B0FA-06B95A5954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250" y="638224"/>
            <a:ext cx="6524810" cy="382709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4B4F2C7-6FE5-49DD-8AFA-B7A3B266F0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7736" y="188814"/>
            <a:ext cx="1567664" cy="154863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0E8B2B4-DE96-42CE-AEDA-52F8736E5F40}"/>
              </a:ext>
            </a:extLst>
          </p:cNvPr>
          <p:cNvSpPr txBox="1"/>
          <p:nvPr/>
        </p:nvSpPr>
        <p:spPr>
          <a:xfrm>
            <a:off x="6822208" y="2531219"/>
            <a:ext cx="2205728" cy="738664"/>
          </a:xfrm>
          <a:prstGeom prst="rect">
            <a:avLst/>
          </a:prstGeom>
          <a:noFill/>
          <a:ln>
            <a:solidFill>
              <a:srgbClr val="004C97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XRD shows lattice growth and amorphization at the beam center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D8FD96-3392-409F-AD07-F416E6983907}"/>
              </a:ext>
            </a:extLst>
          </p:cNvPr>
          <p:cNvSpPr txBox="1"/>
          <p:nvPr/>
        </p:nvSpPr>
        <p:spPr>
          <a:xfrm>
            <a:off x="147102" y="4234487"/>
            <a:ext cx="2276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Irradiation temperature ~60 °C (330 °C during pulse) </a:t>
            </a:r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965D1525-47BA-4C68-ACC0-4CFC39FBC038}"/>
              </a:ext>
            </a:extLst>
          </p:cNvPr>
          <p:cNvSpPr txBox="1">
            <a:spLocks/>
          </p:cNvSpPr>
          <p:nvPr/>
        </p:nvSpPr>
        <p:spPr bwMode="auto">
          <a:xfrm>
            <a:off x="4964527" y="4234487"/>
            <a:ext cx="1782534" cy="270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65000"/>
              <a:buFont typeface="Wingdings" pitchFamily="2" charset="2"/>
              <a:buBlip>
                <a:blip r:embed="rId5"/>
              </a:buBlip>
              <a:defRPr kumimoji="1" sz="2800">
                <a:solidFill>
                  <a:srgbClr val="006699"/>
                </a:solidFill>
                <a:latin typeface="Verdana" pitchFamily="34" charset="0"/>
                <a:ea typeface="+mn-ea"/>
                <a:cs typeface="Verdana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Blip>
                <a:blip r:embed="rId6"/>
              </a:buBlip>
              <a:defRPr kumimoji="1" sz="2400">
                <a:solidFill>
                  <a:schemeClr val="tx1"/>
                </a:solidFill>
                <a:latin typeface="Verdana" pitchFamily="34" charset="0"/>
                <a:ea typeface="+mn-ea"/>
                <a:cs typeface="Verdana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65000"/>
              <a:buFont typeface="Wingdings" pitchFamily="2" charset="2"/>
              <a:buBlip>
                <a:blip r:embed="rId7"/>
              </a:buBlip>
              <a:defRPr kumimoji="1" sz="2400">
                <a:solidFill>
                  <a:schemeClr val="tx1"/>
                </a:solidFill>
                <a:latin typeface="Verdana" pitchFamily="34" charset="0"/>
                <a:ea typeface="+mn-ea"/>
                <a:cs typeface="Verdana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Blip>
                <a:blip r:embed="rId8"/>
              </a:buBlip>
              <a:defRPr kumimoji="1" sz="2000">
                <a:solidFill>
                  <a:schemeClr val="tx1"/>
                </a:solidFill>
                <a:latin typeface="Verdana" pitchFamily="34" charset="0"/>
                <a:ea typeface="+mn-ea"/>
                <a:cs typeface="Verdana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65000"/>
              <a:buFont typeface="Wingdings" pitchFamily="2" charset="2"/>
              <a:buBlip>
                <a:blip r:embed="rId9"/>
              </a:buBlip>
              <a:defRPr kumimoji="1" sz="2000">
                <a:solidFill>
                  <a:schemeClr val="tx1"/>
                </a:solidFill>
                <a:latin typeface="Verdana" pitchFamily="34" charset="0"/>
                <a:ea typeface="+mn-ea"/>
                <a:cs typeface="Verdana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65000"/>
              <a:buFont typeface="Wingdings" pitchFamily="2" charset="2"/>
              <a:buBlip>
                <a:blip r:embed="rId9"/>
              </a:buBlip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65000"/>
              <a:buFont typeface="Wingdings" pitchFamily="2" charset="2"/>
              <a:buBlip>
                <a:blip r:embed="rId9"/>
              </a:buBlip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65000"/>
              <a:buFont typeface="Wingdings" pitchFamily="2" charset="2"/>
              <a:buBlip>
                <a:blip r:embed="rId9"/>
              </a:buBlip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65000"/>
              <a:buFont typeface="Wingdings" pitchFamily="2" charset="2"/>
              <a:buBlip>
                <a:blip r:embed="rId9"/>
              </a:buBlip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altLang="ja-JP" sz="800" kern="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N. Simos et al., PRAB, 22 (2019)</a:t>
            </a:r>
            <a:endParaRPr lang="ja-JP" altLang="en-US" sz="800" kern="0" dirty="0">
              <a:solidFill>
                <a:srgbClr val="50505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" name="Parallelogram 11">
            <a:extLst>
              <a:ext uri="{FF2B5EF4-FFF2-40B4-BE49-F238E27FC236}">
                <a16:creationId xmlns:a16="http://schemas.microsoft.com/office/drawing/2014/main" id="{44BE6F93-9EF5-4BEE-8B96-23CBECF51FC0}"/>
              </a:ext>
            </a:extLst>
          </p:cNvPr>
          <p:cNvSpPr/>
          <p:nvPr/>
        </p:nvSpPr>
        <p:spPr>
          <a:xfrm rot="21050489">
            <a:off x="8200568" y="638224"/>
            <a:ext cx="408226" cy="945647"/>
          </a:xfrm>
          <a:prstGeom prst="parallelogram">
            <a:avLst>
              <a:gd name="adj" fmla="val 65690"/>
            </a:avLst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6BF850E-29B5-492A-A34B-CD81A42FF35F}"/>
              </a:ext>
            </a:extLst>
          </p:cNvPr>
          <p:cNvCxnSpPr>
            <a:cxnSpLocks/>
          </p:cNvCxnSpPr>
          <p:nvPr/>
        </p:nvCxnSpPr>
        <p:spPr>
          <a:xfrm flipH="1">
            <a:off x="8521994" y="715226"/>
            <a:ext cx="115075" cy="91898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99111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2D13684-4BBB-413A-AB5F-9AE2C063C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NuMI</a:t>
            </a:r>
            <a:r>
              <a:rPr lang="en-US" dirty="0"/>
              <a:t> Beryllium Window Analysis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9B90CB-8EA8-4575-B5F8-1B77265AA4A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3549C956-19A8-4C74-9C53-3028C3E8FB62}" type="datetime1">
              <a:rPr lang="en-US" smtClean="0"/>
              <a:t>9/9/2021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BE4AAA-E27F-4699-8900-B6279E5F9A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K. Ammigan | High Power Targets: Challenges for next-generation high-intensity neutrino beams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37920B-8A26-4581-AB69-89D1FF56E7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1017FD-855A-4478-94DD-5437050D871C}"/>
              </a:ext>
            </a:extLst>
          </p:cNvPr>
          <p:cNvSpPr txBox="1"/>
          <p:nvPr/>
        </p:nvSpPr>
        <p:spPr>
          <a:xfrm>
            <a:off x="5878030" y="891801"/>
            <a:ext cx="301980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120 GeV proton beam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1.54 x 10</a:t>
            </a:r>
            <a:r>
              <a:rPr lang="en-US" sz="1400" baseline="300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21</a:t>
            </a:r>
            <a:r>
              <a:rPr lang="en-US" sz="14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POT (0.5 peak DPA)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 ~ 50 </a:t>
            </a:r>
            <a:r>
              <a:rPr lang="en-US" sz="1400" baseline="300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⸰</a:t>
            </a:r>
            <a:r>
              <a:rPr lang="en-US" sz="14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BC67BE0-04C7-4657-9586-3B1CDB64B58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2584" y="813110"/>
            <a:ext cx="1569720" cy="101346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16B0A0D3-28A5-494C-B4BC-086F4AD161E6}"/>
              </a:ext>
            </a:extLst>
          </p:cNvPr>
          <p:cNvGrpSpPr>
            <a:grpSpLocks noChangeAspect="1"/>
          </p:cNvGrpSpPr>
          <p:nvPr/>
        </p:nvGrpSpPr>
        <p:grpSpPr>
          <a:xfrm>
            <a:off x="3333863" y="858519"/>
            <a:ext cx="892377" cy="1190257"/>
            <a:chOff x="9638321" y="334340"/>
            <a:chExt cx="2395874" cy="3195629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9B8E67C-0F26-4895-A754-DF94C50717D0}"/>
                </a:ext>
              </a:extLst>
            </p:cNvPr>
            <p:cNvSpPr/>
            <p:nvPr/>
          </p:nvSpPr>
          <p:spPr>
            <a:xfrm rot="72874">
              <a:off x="9663076" y="334340"/>
              <a:ext cx="2334106" cy="2360452"/>
            </a:xfrm>
            <a:prstGeom prst="ellipse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A19FE600-7084-419E-B7C3-123EA4F1F422}"/>
                </a:ext>
              </a:extLst>
            </p:cNvPr>
            <p:cNvCxnSpPr>
              <a:cxnSpLocks/>
            </p:cNvCxnSpPr>
            <p:nvPr/>
          </p:nvCxnSpPr>
          <p:spPr>
            <a:xfrm>
              <a:off x="9650580" y="2887974"/>
              <a:ext cx="2371357" cy="8997"/>
            </a:xfrm>
            <a:prstGeom prst="straightConnector1">
              <a:avLst/>
            </a:prstGeom>
            <a:ln w="12700">
              <a:headEnd type="stealth" w="lg" len="lg"/>
              <a:tailEnd type="stealth" w="lg" len="lg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DC97B13-6086-4A8C-8383-CC77A4B55BB7}"/>
                </a:ext>
              </a:extLst>
            </p:cNvPr>
            <p:cNvSpPr txBox="1"/>
            <p:nvPr/>
          </p:nvSpPr>
          <p:spPr>
            <a:xfrm>
              <a:off x="10185568" y="2868909"/>
              <a:ext cx="1752598" cy="6610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/>
                <a:t>19 mm</a:t>
              </a: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9F37FD4-BD43-4E3D-8051-32CF434B43F3}"/>
                </a:ext>
              </a:extLst>
            </p:cNvPr>
            <p:cNvCxnSpPr>
              <a:cxnSpLocks/>
            </p:cNvCxnSpPr>
            <p:nvPr/>
          </p:nvCxnSpPr>
          <p:spPr>
            <a:xfrm>
              <a:off x="9638321" y="1502255"/>
              <a:ext cx="0" cy="1535213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DFEC28C4-E1C5-47C0-951D-40485C0A6CE7}"/>
                </a:ext>
              </a:extLst>
            </p:cNvPr>
            <p:cNvCxnSpPr>
              <a:cxnSpLocks/>
            </p:cNvCxnSpPr>
            <p:nvPr/>
          </p:nvCxnSpPr>
          <p:spPr>
            <a:xfrm>
              <a:off x="12034195" y="1415286"/>
              <a:ext cx="0" cy="1702127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Oval 14">
            <a:extLst>
              <a:ext uri="{FF2B5EF4-FFF2-40B4-BE49-F238E27FC236}">
                <a16:creationId xmlns:a16="http://schemas.microsoft.com/office/drawing/2014/main" id="{00B0868A-C8AC-4151-ADE0-14A5BA91A536}"/>
              </a:ext>
            </a:extLst>
          </p:cNvPr>
          <p:cNvSpPr>
            <a:spLocks noChangeAspect="1"/>
          </p:cNvSpPr>
          <p:nvPr/>
        </p:nvSpPr>
        <p:spPr>
          <a:xfrm rot="15580742">
            <a:off x="2084597" y="859275"/>
            <a:ext cx="878263" cy="865706"/>
          </a:xfrm>
          <a:prstGeom prst="ellipse">
            <a:avLst/>
          </a:prstGeom>
          <a:blipFill dpi="0" rotWithShape="1">
            <a:blip r:embed="rId5" cstate="email">
              <a:alphaModFix amt="4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9E11FF4-8AD6-42A3-B493-5FE97F7485E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" y="2138912"/>
            <a:ext cx="3764607" cy="65232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1D3439E-B3B6-4F7F-B5C3-B89C3F836F9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2251" y="2358222"/>
            <a:ext cx="3584759" cy="116748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3740B49-A987-44FF-AE6C-202E85EBB5A8}"/>
              </a:ext>
            </a:extLst>
          </p:cNvPr>
          <p:cNvSpPr txBox="1"/>
          <p:nvPr/>
        </p:nvSpPr>
        <p:spPr>
          <a:xfrm>
            <a:off x="125063" y="3612702"/>
            <a:ext cx="40966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Observed transition from </a:t>
            </a:r>
            <a:r>
              <a:rPr lang="en-US" sz="1400" dirty="0" err="1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transgranular</a:t>
            </a:r>
            <a:r>
              <a:rPr lang="en-US" sz="14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fracture to grain boundary/mixed mode fracture in irradiated Be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DA57E47-934E-4CB7-BC96-D95A703818B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79813" y="1774032"/>
            <a:ext cx="3625488" cy="213810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1CAECD8-8D1E-4BA9-8327-D65882C63500}"/>
              </a:ext>
            </a:extLst>
          </p:cNvPr>
          <p:cNvSpPr txBox="1"/>
          <p:nvPr/>
        </p:nvSpPr>
        <p:spPr>
          <a:xfrm>
            <a:off x="4368130" y="3914881"/>
            <a:ext cx="47758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Significant hardening even at 0.1 DPA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Hardness of irradiated Be less anisotropic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Increased hardness means less ductility (more brittle)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151CA1CA-7EC5-472E-8580-954F2482B6FD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813607"/>
            <a:ext cx="1181095" cy="933211"/>
          </a:xfrm>
          <a:prstGeom prst="rect">
            <a:avLst/>
          </a:prstGeom>
          <a:ln>
            <a:noFill/>
          </a:ln>
          <a:effectLst/>
        </p:spPr>
      </p:pic>
      <p:sp>
        <p:nvSpPr>
          <p:cNvPr id="23" name="コンテンツ プレースホルダー 2">
            <a:extLst>
              <a:ext uri="{FF2B5EF4-FFF2-40B4-BE49-F238E27FC236}">
                <a16:creationId xmlns:a16="http://schemas.microsoft.com/office/drawing/2014/main" id="{DED52278-C4D6-441B-854E-FDC65E4C11E1}"/>
              </a:ext>
            </a:extLst>
          </p:cNvPr>
          <p:cNvSpPr txBox="1">
            <a:spLocks/>
          </p:cNvSpPr>
          <p:nvPr/>
        </p:nvSpPr>
        <p:spPr bwMode="auto">
          <a:xfrm>
            <a:off x="171267" y="4514815"/>
            <a:ext cx="3366425" cy="29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65000"/>
              <a:buFont typeface="Wingdings" pitchFamily="2" charset="2"/>
              <a:buBlip>
                <a:blip r:embed="rId10"/>
              </a:buBlip>
              <a:defRPr kumimoji="1" sz="2800">
                <a:solidFill>
                  <a:srgbClr val="006699"/>
                </a:solidFill>
                <a:latin typeface="Verdana" pitchFamily="34" charset="0"/>
                <a:ea typeface="+mn-ea"/>
                <a:cs typeface="Verdana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Blip>
                <a:blip r:embed="rId11"/>
              </a:buBlip>
              <a:defRPr kumimoji="1" sz="2400">
                <a:solidFill>
                  <a:schemeClr val="tx1"/>
                </a:solidFill>
                <a:latin typeface="Verdana" pitchFamily="34" charset="0"/>
                <a:ea typeface="+mn-ea"/>
                <a:cs typeface="Verdana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65000"/>
              <a:buFont typeface="Wingdings" pitchFamily="2" charset="2"/>
              <a:buBlip>
                <a:blip r:embed="rId12"/>
              </a:buBlip>
              <a:defRPr kumimoji="1" sz="2400">
                <a:solidFill>
                  <a:schemeClr val="tx1"/>
                </a:solidFill>
                <a:latin typeface="Verdana" pitchFamily="34" charset="0"/>
                <a:ea typeface="+mn-ea"/>
                <a:cs typeface="Verdana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Blip>
                <a:blip r:embed="rId13"/>
              </a:buBlip>
              <a:defRPr kumimoji="1" sz="2000">
                <a:solidFill>
                  <a:schemeClr val="tx1"/>
                </a:solidFill>
                <a:latin typeface="Verdana" pitchFamily="34" charset="0"/>
                <a:ea typeface="+mn-ea"/>
                <a:cs typeface="Verdana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65000"/>
              <a:buFont typeface="Wingdings" pitchFamily="2" charset="2"/>
              <a:buBlip>
                <a:blip r:embed="rId14"/>
              </a:buBlip>
              <a:defRPr kumimoji="1" sz="2000">
                <a:solidFill>
                  <a:schemeClr val="tx1"/>
                </a:solidFill>
                <a:latin typeface="Verdana" pitchFamily="34" charset="0"/>
                <a:ea typeface="+mn-ea"/>
                <a:cs typeface="Verdana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65000"/>
              <a:buFont typeface="Wingdings" pitchFamily="2" charset="2"/>
              <a:buBlip>
                <a:blip r:embed="rId14"/>
              </a:buBlip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65000"/>
              <a:buFont typeface="Wingdings" pitchFamily="2" charset="2"/>
              <a:buBlip>
                <a:blip r:embed="rId14"/>
              </a:buBlip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65000"/>
              <a:buFont typeface="Wingdings" pitchFamily="2" charset="2"/>
              <a:buBlip>
                <a:blip r:embed="rId14"/>
              </a:buBlip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65000"/>
              <a:buFont typeface="Wingdings" pitchFamily="2" charset="2"/>
              <a:buBlip>
                <a:blip r:embed="rId14"/>
              </a:buBlip>
              <a:defRPr kumimoji="1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altLang="ja-JP" sz="800" kern="0" dirty="0" err="1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V.Kuksenko</a:t>
            </a:r>
            <a:r>
              <a:rPr lang="en-US" altLang="ja-JP" sz="800" kern="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et al. J. Nuclear Materials, 490, pp.260-271 (2017)</a:t>
            </a:r>
            <a:endParaRPr lang="ja-JP" altLang="en-US" sz="800" kern="0" dirty="0">
              <a:solidFill>
                <a:srgbClr val="50505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143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4.5679E-6 L 0.13663 0.0027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23" y="1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7F9D41-DE43-440A-9C4C-AD73D477B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Energy Proton Irradiation at BNL’s BLIP Facility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623C83-0690-456E-92FC-75EADD1CA43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4D223295-9114-4420-91C8-C0B778A84181}" type="datetime1">
              <a:rPr lang="en-US" smtClean="0"/>
              <a:t>9/9/2021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795D5A-BFCA-490E-9C6E-6CEA740514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Ammigan | High Power Targets: Challenges for next-generation high-intensity neutrino beams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AF7D98-33D7-47E1-A00A-66E6912D8A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841F048-FBB6-4011-B4B4-E33A8E1EDA8C}"/>
              </a:ext>
            </a:extLst>
          </p:cNvPr>
          <p:cNvSpPr txBox="1"/>
          <p:nvPr/>
        </p:nvSpPr>
        <p:spPr>
          <a:xfrm>
            <a:off x="168469" y="619876"/>
            <a:ext cx="67505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Unique facility for material irradiation in tandem with medical isotope production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High energy protons: 66 – 200 MeV with 165 µA peak current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8AD1D3A-A19E-4934-89ED-351BB06B39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009" y="1666848"/>
            <a:ext cx="2250838" cy="30473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77D1B03-0B0D-4C9F-B0C1-371712A064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7049" y="3420159"/>
            <a:ext cx="2425199" cy="106994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5E7AA7F-C2C0-445C-A522-49B5957F6F9B}"/>
              </a:ext>
            </a:extLst>
          </p:cNvPr>
          <p:cNvSpPr txBox="1"/>
          <p:nvPr/>
        </p:nvSpPr>
        <p:spPr>
          <a:xfrm>
            <a:off x="2238215" y="4467977"/>
            <a:ext cx="10214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Material targets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05C6764-226A-4F78-A39E-6ED6E1F09A47}"/>
              </a:ext>
            </a:extLst>
          </p:cNvPr>
          <p:cNvSpPr txBox="1"/>
          <p:nvPr/>
        </p:nvSpPr>
        <p:spPr>
          <a:xfrm>
            <a:off x="3151296" y="4466666"/>
            <a:ext cx="9717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</a:rPr>
              <a:t>Isotope targets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CFCC5B5-2B8C-401F-BE6F-5C95BC8B2C1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0343" y="1715951"/>
            <a:ext cx="1681905" cy="96381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7D7666B-C3D7-4379-A4DA-21614E0D9A3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6035" y="1857214"/>
            <a:ext cx="595313" cy="36671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5AB0FC5-019D-49DB-8F69-D76583BA08F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87486" y="1542307"/>
            <a:ext cx="478631" cy="29051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3B4BECC-AA49-4695-BA38-ADB386C6E7D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14167" y="1270739"/>
            <a:ext cx="600075" cy="40481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DDC030F-305F-47A0-9DBA-BE183561C940}"/>
              </a:ext>
            </a:extLst>
          </p:cNvPr>
          <p:cNvSpPr txBox="1"/>
          <p:nvPr/>
        </p:nvSpPr>
        <p:spPr>
          <a:xfrm>
            <a:off x="2146075" y="1610220"/>
            <a:ext cx="10052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Helvetica" pitchFamily="34" charset="0"/>
              </a:rPr>
              <a:t>Tensile specimens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E229BEE-F592-4348-8686-C4CC8E2072FE}"/>
              </a:ext>
            </a:extLst>
          </p:cNvPr>
          <p:cNvSpPr txBox="1"/>
          <p:nvPr/>
        </p:nvSpPr>
        <p:spPr>
          <a:xfrm>
            <a:off x="2738347" y="1170547"/>
            <a:ext cx="10052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Helvetica" pitchFamily="34" charset="0"/>
              </a:rPr>
              <a:t>Microstructural analysis specimens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2668712-0CD5-4E59-901F-C418B7B2CFF7}"/>
              </a:ext>
            </a:extLst>
          </p:cNvPr>
          <p:cNvSpPr txBox="1"/>
          <p:nvPr/>
        </p:nvSpPr>
        <p:spPr>
          <a:xfrm>
            <a:off x="3800315" y="1158613"/>
            <a:ext cx="7593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Helvetica" pitchFamily="34" charset="0"/>
              </a:rPr>
              <a:t>Fatigue specimens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2974ACD9-FFB4-4DA3-AC6E-D12F7CF4807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25300" y="2723174"/>
            <a:ext cx="748377" cy="695674"/>
          </a:xfrm>
          <a:prstGeom prst="rect">
            <a:avLst/>
          </a:prstGeom>
        </p:spPr>
      </p:pic>
      <p:sp>
        <p:nvSpPr>
          <p:cNvPr id="25" name="Bent Arrow 5">
            <a:extLst>
              <a:ext uri="{FF2B5EF4-FFF2-40B4-BE49-F238E27FC236}">
                <a16:creationId xmlns:a16="http://schemas.microsoft.com/office/drawing/2014/main" id="{87AFCB2F-94C7-4A93-8A4E-CEAB1F56FAC2}"/>
              </a:ext>
            </a:extLst>
          </p:cNvPr>
          <p:cNvSpPr/>
          <p:nvPr/>
        </p:nvSpPr>
        <p:spPr>
          <a:xfrm rot="10800000" flipH="1">
            <a:off x="2669867" y="2714715"/>
            <a:ext cx="308472" cy="369331"/>
          </a:xfrm>
          <a:prstGeom prst="bentArrow">
            <a:avLst>
              <a:gd name="adj1" fmla="val 25000"/>
              <a:gd name="adj2" fmla="val 21000"/>
              <a:gd name="adj3" fmla="val 25000"/>
              <a:gd name="adj4" fmla="val 43750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Bent Arrow 5">
            <a:extLst>
              <a:ext uri="{FF2B5EF4-FFF2-40B4-BE49-F238E27FC236}">
                <a16:creationId xmlns:a16="http://schemas.microsoft.com/office/drawing/2014/main" id="{E22A25FC-9CB0-420E-8629-2130B7CDCF33}"/>
              </a:ext>
            </a:extLst>
          </p:cNvPr>
          <p:cNvSpPr/>
          <p:nvPr/>
        </p:nvSpPr>
        <p:spPr>
          <a:xfrm rot="16200000" flipH="1">
            <a:off x="2624896" y="3217580"/>
            <a:ext cx="308472" cy="369331"/>
          </a:xfrm>
          <a:prstGeom prst="bentArrow">
            <a:avLst>
              <a:gd name="adj1" fmla="val 25000"/>
              <a:gd name="adj2" fmla="val 21000"/>
              <a:gd name="adj3" fmla="val 25000"/>
              <a:gd name="adj4" fmla="val 43750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E4C6442-DF4B-4B7F-B6A4-ACCD2F77B798}"/>
              </a:ext>
            </a:extLst>
          </p:cNvPr>
          <p:cNvSpPr txBox="1"/>
          <p:nvPr/>
        </p:nvSpPr>
        <p:spPr>
          <a:xfrm>
            <a:off x="4986100" y="1258889"/>
            <a:ext cx="4070494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2" indent="-342900">
              <a:buFont typeface="Wingdings" panose="05000000000000000000" pitchFamily="2" charset="2"/>
              <a:buChar char="§"/>
            </a:pPr>
            <a:r>
              <a:rPr lang="en-US" sz="1400" dirty="0" err="1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RaDIATE</a:t>
            </a:r>
            <a:r>
              <a:rPr lang="en-US" sz="1400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multi-material irradiation campaign </a:t>
            </a:r>
          </a:p>
          <a:p>
            <a:pPr marL="342900" lvl="2" indent="-34290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181 MeV p irradiation for 8 weeks</a:t>
            </a:r>
          </a:p>
          <a:p>
            <a:pPr marL="800100" lvl="3" indent="-342900"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Over 200 specimens from 6 </a:t>
            </a:r>
            <a:r>
              <a:rPr lang="en-US" sz="1200" dirty="0" err="1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RaDIATE</a:t>
            </a:r>
            <a:r>
              <a:rPr lang="en-US" sz="12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collaborators</a:t>
            </a:r>
          </a:p>
          <a:p>
            <a:pPr marL="342900" lvl="2" indent="-34290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Participants: BNL, PNNL, FRIB, ESS, CERN, J-PARC, STFC, Oxford, FNAL</a:t>
            </a:r>
          </a:p>
          <a:p>
            <a:pPr marL="342900" lvl="2" indent="-34290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Completed irradiation in 2018</a:t>
            </a:r>
          </a:p>
          <a:p>
            <a:pPr marL="800100" lvl="3" indent="-342900"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4.5 x 10</a:t>
            </a:r>
            <a:r>
              <a:rPr lang="en-US" sz="1200" baseline="30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21</a:t>
            </a:r>
            <a:r>
              <a:rPr lang="en-US" sz="12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accumulated protons on target</a:t>
            </a:r>
          </a:p>
          <a:p>
            <a:pPr marL="800100" lvl="3" indent="-342900"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Peak DPA: 0.95 (</a:t>
            </a:r>
            <a:r>
              <a:rPr lang="en-US" sz="1200" dirty="0" err="1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Ti</a:t>
            </a:r>
            <a:r>
              <a:rPr lang="en-US" sz="12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alloy)</a:t>
            </a:r>
          </a:p>
          <a:p>
            <a:pPr marL="342900" lvl="2" indent="-34290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Post-Irradiation Examination ongoing</a:t>
            </a:r>
          </a:p>
          <a:p>
            <a:pPr marL="800100" lvl="3" indent="-342900"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Mechanical/Thermal testing</a:t>
            </a:r>
          </a:p>
          <a:p>
            <a:pPr marL="800100" lvl="3" indent="-342900"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Microstructural analysis</a:t>
            </a:r>
          </a:p>
        </p:txBody>
      </p:sp>
      <p:sp>
        <p:nvSpPr>
          <p:cNvPr id="30" name="Rounded Rectangle 30">
            <a:extLst>
              <a:ext uri="{FF2B5EF4-FFF2-40B4-BE49-F238E27FC236}">
                <a16:creationId xmlns:a16="http://schemas.microsoft.com/office/drawing/2014/main" id="{902114A4-B21B-4A17-B456-AEC81CB47182}"/>
              </a:ext>
            </a:extLst>
          </p:cNvPr>
          <p:cNvSpPr/>
          <p:nvPr/>
        </p:nvSpPr>
        <p:spPr>
          <a:xfrm>
            <a:off x="4555959" y="3977397"/>
            <a:ext cx="4409032" cy="532798"/>
          </a:xfrm>
          <a:prstGeom prst="roundRect">
            <a:avLst/>
          </a:prstGeom>
          <a:solidFill>
            <a:schemeClr val="bg2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300" dirty="0">
                <a:solidFill>
                  <a:srgbClr val="004C97"/>
                </a:solidFill>
                <a:latin typeface="Helvetica" panose="020B0604020202020204" pitchFamily="34" charset="0"/>
                <a:ea typeface="Calibri" charset="0"/>
                <a:cs typeface="Helvetica" panose="020B0604020202020204" pitchFamily="34" charset="0"/>
              </a:rPr>
              <a:t>Will benefit many facilities including LBNF, T2K, BDF at CERN, FRIB, and HL-LHC collimators</a:t>
            </a:r>
          </a:p>
        </p:txBody>
      </p:sp>
    </p:spTree>
    <p:extLst>
      <p:ext uri="{BB962C8B-B14F-4D97-AF65-F5344CB8AC3E}">
        <p14:creationId xmlns:p14="http://schemas.microsoft.com/office/powerpoint/2010/main" val="2063448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093D90A-5CA0-4273-9C48-D840A525A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BLIP </a:t>
            </a:r>
            <a:r>
              <a:rPr lang="en-US" dirty="0" err="1"/>
              <a:t>Ti</a:t>
            </a:r>
            <a:r>
              <a:rPr lang="en-US" dirty="0"/>
              <a:t> Alloy Tensile Testing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8F6993-44BA-4EBF-9204-4AC3A225297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0E5AD412-6655-4C49-857E-1D5C8B04F638}" type="datetime1">
              <a:rPr lang="en-US" smtClean="0"/>
              <a:t>9/9/2021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9B0BE8-304F-4856-8945-10A9178F30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Ammigan | High Power Targets: Challenges for next-generation high-intensity neutrino beams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7C87F1-B30C-4A36-B71F-90CE66A58C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12E50B1-1D44-4A2D-A6B4-5E04FEFB9F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250" y="1143340"/>
            <a:ext cx="6570533" cy="201642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9E9F7B1-4F46-46B4-9E04-50E345F201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2210" y="207050"/>
            <a:ext cx="2020999" cy="1045555"/>
          </a:xfrm>
          <a:prstGeom prst="rect">
            <a:avLst/>
          </a:prstGeom>
        </p:spPr>
      </p:pic>
      <p:pic>
        <p:nvPicPr>
          <p:cNvPr id="9" name="図 20">
            <a:extLst>
              <a:ext uri="{FF2B5EF4-FFF2-40B4-BE49-F238E27FC236}">
                <a16:creationId xmlns:a16="http://schemas.microsoft.com/office/drawing/2014/main" id="{350B9B24-0CCC-44A1-A29B-FF6D780C572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1425" t="19604" r="32653" b="20265"/>
          <a:stretch/>
        </p:blipFill>
        <p:spPr>
          <a:xfrm>
            <a:off x="7634394" y="2646155"/>
            <a:ext cx="1336217" cy="127383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EF9E342-0DA7-427A-B4C8-C820A6C2DB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34394" y="1485051"/>
            <a:ext cx="1434465" cy="108013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C38535A-519E-423C-AE50-AD8FE46B0E90}"/>
              </a:ext>
            </a:extLst>
          </p:cNvPr>
          <p:cNvSpPr txBox="1"/>
          <p:nvPr/>
        </p:nvSpPr>
        <p:spPr>
          <a:xfrm>
            <a:off x="288225" y="709904"/>
            <a:ext cx="50186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Stress-strain curves for </a:t>
            </a:r>
            <a:r>
              <a:rPr lang="en-US" sz="1400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Ti-6Al-4V</a:t>
            </a:r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(left) and </a:t>
            </a:r>
            <a:r>
              <a:rPr lang="en-US" sz="1400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Ti-3Al-2.5V</a:t>
            </a:r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(right)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76901B-80A3-4A30-9FBD-4115CE175683}"/>
              </a:ext>
            </a:extLst>
          </p:cNvPr>
          <p:cNvSpPr txBox="1"/>
          <p:nvPr/>
        </p:nvSpPr>
        <p:spPr>
          <a:xfrm>
            <a:off x="336176" y="3443727"/>
            <a:ext cx="71538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Ti-6Al-4V loses almost all of its uniform elongation (UE) after irradiation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Important to retain UE in a target material as it allows for plastic deformation without rapid growth of cracks and sudden failure</a:t>
            </a:r>
            <a:br>
              <a:rPr lang="en-US" sz="12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en-US" sz="1200" dirty="0">
              <a:solidFill>
                <a:srgbClr val="50505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Evidence that Ti-3Al-2.5V alloy is more radiation-tolerant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3190C62-5FAE-40A3-82F0-2E828288568F}"/>
              </a:ext>
            </a:extLst>
          </p:cNvPr>
          <p:cNvSpPr txBox="1"/>
          <p:nvPr/>
        </p:nvSpPr>
        <p:spPr>
          <a:xfrm>
            <a:off x="7527975" y="3919991"/>
            <a:ext cx="14943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Testing done in hot cell</a:t>
            </a:r>
          </a:p>
        </p:txBody>
      </p:sp>
    </p:spTree>
    <p:extLst>
      <p:ext uri="{BB962C8B-B14F-4D97-AF65-F5344CB8AC3E}">
        <p14:creationId xmlns:p14="http://schemas.microsoft.com/office/powerpoint/2010/main" val="596765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6EA3A29-2B77-4ED8-B5D6-2E504D417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523356"/>
            <a:ext cx="8686800" cy="320908"/>
          </a:xfrm>
        </p:spPr>
        <p:txBody>
          <a:bodyPr/>
          <a:lstStyle/>
          <a:p>
            <a:r>
              <a:rPr lang="en-US" dirty="0"/>
              <a:t>Robust High-Power Targets Critical in Maximizing the Efficiency of Neutrino Production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7C50A8-61CE-480B-86E9-7E3253C93BF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AA90D1AB-E332-4088-B98D-49681822DC3F}" type="datetime1">
              <a:rPr lang="en-US" smtClean="0"/>
              <a:t>9/9/2021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8C9294-55AB-4F16-B37F-C3600E2233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Ammigan | High Power Targets: Challenges for next-generation high-intensity neutrino beams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0DD7B8-2F02-4409-A955-D84B258063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58E9D38-BF7F-4523-A48D-AFFA558A572B}"/>
              </a:ext>
            </a:extLst>
          </p:cNvPr>
          <p:cNvSpPr txBox="1"/>
          <p:nvPr/>
        </p:nvSpPr>
        <p:spPr>
          <a:xfrm>
            <a:off x="133814" y="874128"/>
            <a:ext cx="868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Recently, major accelerator facilities have been limited in beam power not by their accelerators, but by target survivability concerns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B16A4E-A6DD-4816-8553-F3511E5E20F5}"/>
              </a:ext>
            </a:extLst>
          </p:cNvPr>
          <p:cNvSpPr txBox="1"/>
          <p:nvPr/>
        </p:nvSpPr>
        <p:spPr>
          <a:xfrm>
            <a:off x="133815" y="1368877"/>
            <a:ext cx="45720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err="1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NuMI</a:t>
            </a:r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-MINOS, FNAL (2010-11)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Reduced beam power (-10% to -40%)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Target failures attributed to faulty welds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MLF, J-PARC (2015-16)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Early replacement of target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Limited to 200 kW when resuming ops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SNS, ORNL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Reduced beam power (-15%) frequently in 2013-14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Target vessel failures attributed to faulty welds and dynamic stresses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DE0E0DA-3D75-4261-A19B-4C6BD6DDE578}"/>
              </a:ext>
            </a:extLst>
          </p:cNvPr>
          <p:cNvSpPr txBox="1"/>
          <p:nvPr/>
        </p:nvSpPr>
        <p:spPr>
          <a:xfrm>
            <a:off x="133815" y="3391128"/>
            <a:ext cx="86868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Next-generation multi-MW accelerator target facilities present even greater challenges</a:t>
            </a:r>
          </a:p>
          <a:p>
            <a:r>
              <a:rPr lang="en-US" sz="13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LBNF DUNE 1.2-2.4 MW, Hyper-K 1.3 MW, Future neutrino facilities 4 MW+</a:t>
            </a:r>
            <a:br>
              <a:rPr lang="en-US" sz="13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en-US" sz="1300" dirty="0">
              <a:solidFill>
                <a:srgbClr val="50505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sz="1300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Target R&amp;D essential to: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Avoid compromising particle production efficiency by limiting beam parameters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Maintain reliable operation and accurately predict component lifetime</a:t>
            </a:r>
            <a:endParaRPr lang="en-US" sz="1100" dirty="0">
              <a:solidFill>
                <a:schemeClr val="accent6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16" name="Picture 15" descr="P1020235.JPG">
            <a:extLst>
              <a:ext uri="{FF2B5EF4-FFF2-40B4-BE49-F238E27FC236}">
                <a16:creationId xmlns:a16="http://schemas.microsoft.com/office/drawing/2014/main" id="{A4CB290B-9B6C-4747-A494-16A145AAA0D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44920" y="1397348"/>
            <a:ext cx="1662660" cy="1077217"/>
          </a:xfrm>
          <a:prstGeom prst="rect">
            <a:avLst/>
          </a:prstGeom>
          <a:effectLst/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1B9EFEA-B902-43F7-82A1-28312181E3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2348" y="1368877"/>
            <a:ext cx="3008637" cy="16942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537458F-E8D6-4346-890F-92FA47FDEC49}"/>
              </a:ext>
            </a:extLst>
          </p:cNvPr>
          <p:cNvSpPr txBox="1"/>
          <p:nvPr/>
        </p:nvSpPr>
        <p:spPr>
          <a:xfrm>
            <a:off x="4270028" y="2453492"/>
            <a:ext cx="15792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Helvetica" panose="020B0604020202020204" pitchFamily="34" charset="0"/>
                <a:cs typeface="Helvetica" panose="020B0604020202020204" pitchFamily="34" charset="0"/>
              </a:rPr>
              <a:t>MINOS NT-01 target  (FNAL)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BEAA3B1-9C70-4077-90D5-665B0F2069F8}"/>
              </a:ext>
            </a:extLst>
          </p:cNvPr>
          <p:cNvSpPr txBox="1"/>
          <p:nvPr/>
        </p:nvSpPr>
        <p:spPr>
          <a:xfrm>
            <a:off x="7430955" y="3066415"/>
            <a:ext cx="15792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Helvetica" panose="020B0604020202020204" pitchFamily="34" charset="0"/>
                <a:cs typeface="Helvetica" panose="020B0604020202020204" pitchFamily="34" charset="0"/>
              </a:rPr>
              <a:t>SNS target vessel (ORNL)</a:t>
            </a:r>
          </a:p>
        </p:txBody>
      </p:sp>
    </p:spTree>
    <p:extLst>
      <p:ext uri="{BB962C8B-B14F-4D97-AF65-F5344CB8AC3E}">
        <p14:creationId xmlns:p14="http://schemas.microsoft.com/office/powerpoint/2010/main" val="1771047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8BC4BFA-6C8C-466E-8B8E-6DBB89A50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High-Cycle Fatigue Testing of Irradiated </a:t>
            </a:r>
            <a:r>
              <a:rPr lang="en-US" dirty="0" err="1"/>
              <a:t>Ti</a:t>
            </a:r>
            <a:r>
              <a:rPr lang="en-US" dirty="0"/>
              <a:t> Alloys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30E40-6A5B-4C83-8ACD-A7827B31093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C3D41979-A273-4FEC-A842-275ED08C0F76}" type="datetime1">
              <a:rPr lang="en-US" smtClean="0"/>
              <a:t>9/9/2021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165E0-1DD0-4A62-9F2B-126ED8B3B3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Ammigan | High Power Targets: Challenges for next-generation high-intensity neutrino beams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AD5A9C-8040-405F-B08B-7BEF06BCB1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4F1EB60-A6AB-457D-B8FC-82BC0A297D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251" y="754543"/>
            <a:ext cx="3396071" cy="188230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727252B-4FAC-4940-B887-82BF6572C8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560" y="2601331"/>
            <a:ext cx="3193361" cy="149974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2CC3B00-C67E-4A0D-8EA5-A938C543E25F}"/>
              </a:ext>
            </a:extLst>
          </p:cNvPr>
          <p:cNvSpPr txBox="1"/>
          <p:nvPr/>
        </p:nvSpPr>
        <p:spPr>
          <a:xfrm>
            <a:off x="3041514" y="1661306"/>
            <a:ext cx="957279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Reduced fatigue strength</a:t>
            </a:r>
            <a:endParaRPr lang="en-US" sz="1200" dirty="0">
              <a:solidFill>
                <a:schemeClr val="accent6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67151F3E-C78C-4CD1-A870-BF5F40A491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341" y="674425"/>
            <a:ext cx="1858296" cy="501282"/>
          </a:xfrm>
        </p:spPr>
        <p:txBody>
          <a:bodyPr/>
          <a:lstStyle/>
          <a:p>
            <a:pPr marL="0" indent="0">
              <a:buNone/>
            </a:pPr>
            <a:r>
              <a:rPr lang="en-US" sz="1400" b="1" dirty="0">
                <a:solidFill>
                  <a:schemeClr val="accent6"/>
                </a:solidFill>
              </a:rPr>
              <a:t>Ultrasonic mesoscale Fatigue Rig (UFR) at the UKAEA-MRF</a:t>
            </a:r>
            <a:endParaRPr lang="en-US" sz="1400" b="1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37C3F7C-3EA5-486E-BCC7-E663E7E4FE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9341" y="1456205"/>
            <a:ext cx="2037470" cy="165673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B8FF3C9-9706-44D6-80C7-C5467BFED2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29341" y="3195096"/>
            <a:ext cx="746824" cy="72121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DC05A5D-5662-48BF-8608-AE552D703A3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99999" y="3224206"/>
            <a:ext cx="987638" cy="66299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24395B2-81F3-4ED8-81F0-67A222424437}"/>
              </a:ext>
            </a:extLst>
          </p:cNvPr>
          <p:cNvSpPr txBox="1"/>
          <p:nvPr/>
        </p:nvSpPr>
        <p:spPr>
          <a:xfrm>
            <a:off x="6533506" y="3351204"/>
            <a:ext cx="23968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20 kHz = 10</a:t>
            </a:r>
            <a:r>
              <a:rPr lang="en-US" sz="1400" baseline="300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8</a:t>
            </a:r>
            <a:r>
              <a:rPr lang="en-US" sz="14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cycles in 1.5 h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74D1924-A451-4E2C-B37C-05A294DBBEF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38476" y="1411461"/>
            <a:ext cx="2186870" cy="142646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D51ED1E-5FFF-4D73-86F7-3A878E0DA977}"/>
              </a:ext>
            </a:extLst>
          </p:cNvPr>
          <p:cNvSpPr txBox="1"/>
          <p:nvPr/>
        </p:nvSpPr>
        <p:spPr>
          <a:xfrm>
            <a:off x="6556896" y="1011092"/>
            <a:ext cx="21868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Extraction of meso-fatigue foil from BLIP capsule in PNNL hot cell</a:t>
            </a:r>
          </a:p>
        </p:txBody>
      </p:sp>
      <p:sp>
        <p:nvSpPr>
          <p:cNvPr id="20" name="Rounded Rectangle 30">
            <a:extLst>
              <a:ext uri="{FF2B5EF4-FFF2-40B4-BE49-F238E27FC236}">
                <a16:creationId xmlns:a16="http://schemas.microsoft.com/office/drawing/2014/main" id="{ED1C3FDC-AB63-4966-8F10-0DF44A5AA7EB}"/>
              </a:ext>
            </a:extLst>
          </p:cNvPr>
          <p:cNvSpPr/>
          <p:nvPr/>
        </p:nvSpPr>
        <p:spPr>
          <a:xfrm>
            <a:off x="394381" y="4111379"/>
            <a:ext cx="3346398" cy="555156"/>
          </a:xfrm>
          <a:prstGeom prst="roundRect">
            <a:avLst/>
          </a:prstGeom>
          <a:solidFill>
            <a:schemeClr val="bg2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dirty="0">
                <a:solidFill>
                  <a:srgbClr val="004C97"/>
                </a:solidFill>
                <a:latin typeface="Helvetica" panose="020B0604020202020204" pitchFamily="34" charset="0"/>
                <a:ea typeface="Calibri" charset="0"/>
                <a:cs typeface="Helvetica" panose="020B0604020202020204" pitchFamily="34" charset="0"/>
              </a:rPr>
              <a:t>3</a:t>
            </a:r>
            <a:r>
              <a:rPr lang="en-US" sz="1200" baseline="30000" dirty="0">
                <a:solidFill>
                  <a:srgbClr val="004C97"/>
                </a:solidFill>
                <a:latin typeface="Helvetica" panose="020B0604020202020204" pitchFamily="34" charset="0"/>
                <a:ea typeface="Calibri" charset="0"/>
                <a:cs typeface="Helvetica" panose="020B0604020202020204" pitchFamily="34" charset="0"/>
              </a:rPr>
              <a:t>rd</a:t>
            </a:r>
            <a:r>
              <a:rPr lang="en-US" sz="1200" dirty="0">
                <a:solidFill>
                  <a:srgbClr val="004C97"/>
                </a:solidFill>
                <a:latin typeface="Helvetica" panose="020B0604020202020204" pitchFamily="34" charset="0"/>
                <a:ea typeface="Calibri" charset="0"/>
                <a:cs typeface="Helvetica" panose="020B0604020202020204" pitchFamily="34" charset="0"/>
              </a:rPr>
              <a:t> Generation Fatigue Testing Machine (FTM) under development</a:t>
            </a:r>
          </a:p>
        </p:txBody>
      </p:sp>
      <p:sp>
        <p:nvSpPr>
          <p:cNvPr id="21" name="Rounded Rectangle 30">
            <a:extLst>
              <a:ext uri="{FF2B5EF4-FFF2-40B4-BE49-F238E27FC236}">
                <a16:creationId xmlns:a16="http://schemas.microsoft.com/office/drawing/2014/main" id="{818E87C1-395A-4FE0-970D-D9F25C537484}"/>
              </a:ext>
            </a:extLst>
          </p:cNvPr>
          <p:cNvSpPr/>
          <p:nvPr/>
        </p:nvSpPr>
        <p:spPr>
          <a:xfrm>
            <a:off x="4429341" y="4059418"/>
            <a:ext cx="4320278" cy="555156"/>
          </a:xfrm>
          <a:prstGeom prst="roundRect">
            <a:avLst/>
          </a:prstGeom>
          <a:solidFill>
            <a:schemeClr val="bg2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dirty="0">
                <a:solidFill>
                  <a:srgbClr val="004C97"/>
                </a:solidFill>
                <a:latin typeface="Helvetica" panose="020B0604020202020204" pitchFamily="34" charset="0"/>
                <a:ea typeface="Calibri" charset="0"/>
                <a:cs typeface="Helvetica" panose="020B0604020202020204" pitchFamily="34" charset="0"/>
              </a:rPr>
              <a:t>BLIP 2017-2018 </a:t>
            </a:r>
            <a:r>
              <a:rPr lang="en-US" sz="1200" dirty="0" err="1">
                <a:solidFill>
                  <a:srgbClr val="004C97"/>
                </a:solidFill>
                <a:latin typeface="Helvetica" panose="020B0604020202020204" pitchFamily="34" charset="0"/>
                <a:ea typeface="Calibri" charset="0"/>
                <a:cs typeface="Helvetica" panose="020B0604020202020204" pitchFamily="34" charset="0"/>
              </a:rPr>
              <a:t>Ti</a:t>
            </a:r>
            <a:r>
              <a:rPr lang="en-US" sz="1200" dirty="0">
                <a:solidFill>
                  <a:srgbClr val="004C97"/>
                </a:solidFill>
                <a:latin typeface="Helvetica" panose="020B0604020202020204" pitchFamily="34" charset="0"/>
                <a:ea typeface="Calibri" charset="0"/>
                <a:cs typeface="Helvetica" panose="020B0604020202020204" pitchFamily="34" charset="0"/>
              </a:rPr>
              <a:t> foils have been shipped from PNNL to MRF for testing over the coming months</a:t>
            </a:r>
          </a:p>
        </p:txBody>
      </p:sp>
    </p:spTree>
    <p:extLst>
      <p:ext uri="{BB962C8B-B14F-4D97-AF65-F5344CB8AC3E}">
        <p14:creationId xmlns:p14="http://schemas.microsoft.com/office/powerpoint/2010/main" val="4130137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7" grpId="0"/>
      <p:bldP spid="19" grpId="0"/>
      <p:bldP spid="2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B28CDE3-B22F-4EBB-BA1F-0A053F992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Low-Energy Ion Irradiation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D6B1F5-7B94-40A4-9B76-6386BF0F93D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583F25AB-5E7D-46D0-8476-573E32530BDF}" type="datetime1">
              <a:rPr lang="en-US" smtClean="0"/>
              <a:t>9/9/2021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BEEB60-F010-44F3-A5B0-D088F3125C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Ammigan | High Power Targets: Challenges for next-generation high-intensity neutrino beams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C917FB-C55B-427E-8D1E-0515F18B2C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67E3F0-4798-4B60-A4EA-7227989CF7CF}"/>
              </a:ext>
            </a:extLst>
          </p:cNvPr>
          <p:cNvSpPr txBox="1"/>
          <p:nvPr/>
        </p:nvSpPr>
        <p:spPr>
          <a:xfrm>
            <a:off x="167640" y="615427"/>
            <a:ext cx="633786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Alternative method to mimic high-energy proton-induced radiation damage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High damage (DPA) accumulation in short time (without activation)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Shallow damage depth (use of micro-mechanics and meso-scale testing)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Dual/Triple beams irradiation needed to reproduce transmutation gas production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B4A5072-77D6-4AA2-8376-E817D49638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5110" y="667119"/>
            <a:ext cx="2381250" cy="125491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6235E72-2762-4950-993B-7CA715272EC4}"/>
              </a:ext>
            </a:extLst>
          </p:cNvPr>
          <p:cNvSpPr txBox="1"/>
          <p:nvPr/>
        </p:nvSpPr>
        <p:spPr>
          <a:xfrm>
            <a:off x="6825375" y="1915274"/>
            <a:ext cx="19207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Michigan Ion Beam Laboratory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28A0F9-2BC7-48FA-8B3B-8B8B907C52B8}"/>
              </a:ext>
            </a:extLst>
          </p:cNvPr>
          <p:cNvSpPr txBox="1"/>
          <p:nvPr/>
        </p:nvSpPr>
        <p:spPr>
          <a:xfrm>
            <a:off x="167640" y="2061977"/>
            <a:ext cx="63378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Graphite irradiation with 4.5 MeV He</a:t>
            </a:r>
            <a:r>
              <a:rPr lang="en-US" sz="1600" baseline="30000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++</a:t>
            </a:r>
            <a:r>
              <a:rPr lang="en-US" sz="1600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ions</a:t>
            </a:r>
          </a:p>
          <a:p>
            <a:r>
              <a:rPr lang="en-US" sz="8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A. Burleigh and Prof. J. Terry (IIT)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896E066-BCBD-4867-8414-E9F29976E0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627" y="2694936"/>
            <a:ext cx="2491347" cy="173019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2C60252-74E4-49B3-ADEF-953CECF8E2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3550" y="3007450"/>
            <a:ext cx="798645" cy="77121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904FB2C-66B7-4795-B966-509A4FA02E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17717" y="2793091"/>
            <a:ext cx="3226283" cy="180457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5F4E3D4-7BE7-4598-9B52-7A76A31E6E2C}"/>
              </a:ext>
            </a:extLst>
          </p:cNvPr>
          <p:cNvSpPr txBox="1"/>
          <p:nvPr/>
        </p:nvSpPr>
        <p:spPr>
          <a:xfrm>
            <a:off x="5805501" y="2352060"/>
            <a:ext cx="31128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TEM: e- diffraction shows increase in d-spacing and decrease in a-spacing, similar to failed NT-02 target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A534944-DC5F-451A-9821-4280E3684E3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03851" y="3161202"/>
            <a:ext cx="2966571" cy="100044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2F3573F-32F5-473A-91E9-F9940E346CD0}"/>
              </a:ext>
            </a:extLst>
          </p:cNvPr>
          <p:cNvSpPr txBox="1"/>
          <p:nvPr/>
        </p:nvSpPr>
        <p:spPr>
          <a:xfrm>
            <a:off x="2836501" y="2724550"/>
            <a:ext cx="2516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AFM measurements show bulk swelling of ~3.8 µm in the irradiated region</a:t>
            </a:r>
          </a:p>
        </p:txBody>
      </p:sp>
    </p:spTree>
    <p:extLst>
      <p:ext uri="{BB962C8B-B14F-4D97-AF65-F5344CB8AC3E}">
        <p14:creationId xmlns:p14="http://schemas.microsoft.com/office/powerpoint/2010/main" val="314342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4" grpId="0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1254081-C367-4763-B2D9-AA37F36DD6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Helium Implantation in Beryllium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E240D6-B8A5-411C-AC1A-624A2710E9B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B345B17C-A9F7-48E7-B5C0-43DBA021696B}" type="datetime1">
              <a:rPr lang="en-US" smtClean="0"/>
              <a:t>9/9/2021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5E442-7B3D-4C2D-BCA5-ECC21BD4B5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K. Ammigan | High Power Targets: Challenges for next-generation high-intensity neutrino beams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8CC302-8D4D-453C-A24B-B12236C050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99A9A57-D76A-403E-AC85-FE4074999C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572" y="741933"/>
            <a:ext cx="2951939" cy="179969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A5A51A1-4B57-4FCA-9686-CD6CF7CC5A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0677" y="222122"/>
            <a:ext cx="3612670" cy="2865536"/>
          </a:xfrm>
          <a:prstGeom prst="rect">
            <a:avLst/>
          </a:prstGeom>
        </p:spPr>
      </p:pic>
      <p:sp>
        <p:nvSpPr>
          <p:cNvPr id="12" name="Right Brace 11">
            <a:extLst>
              <a:ext uri="{FF2B5EF4-FFF2-40B4-BE49-F238E27FC236}">
                <a16:creationId xmlns:a16="http://schemas.microsoft.com/office/drawing/2014/main" id="{279DFD0C-D219-4741-94A5-CCEF75FC896B}"/>
              </a:ext>
            </a:extLst>
          </p:cNvPr>
          <p:cNvSpPr/>
          <p:nvPr/>
        </p:nvSpPr>
        <p:spPr>
          <a:xfrm>
            <a:off x="8294859" y="1137146"/>
            <a:ext cx="90152" cy="661544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071DDBD-27ED-411F-8892-05CD2EA135C5}"/>
              </a:ext>
            </a:extLst>
          </p:cNvPr>
          <p:cNvSpPr txBox="1"/>
          <p:nvPr/>
        </p:nvSpPr>
        <p:spPr>
          <a:xfrm>
            <a:off x="8339935" y="1344807"/>
            <a:ext cx="7232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Irradiated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6998C49-8830-4C9A-9133-874F970CF277}"/>
              </a:ext>
            </a:extLst>
          </p:cNvPr>
          <p:cNvSpPr txBox="1"/>
          <p:nvPr/>
        </p:nvSpPr>
        <p:spPr>
          <a:xfrm>
            <a:off x="241739" y="4152764"/>
            <a:ext cx="18563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S. Kuksenko, </a:t>
            </a:r>
            <a:r>
              <a:rPr lang="en-US" sz="800" dirty="0" err="1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RaDIATE</a:t>
            </a:r>
            <a:r>
              <a:rPr lang="en-US" sz="8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Collaboration Meeting, 2019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1573153-7D29-4176-BA7F-110B30DFB2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8748" y="2571750"/>
            <a:ext cx="1856393" cy="158204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F849E65-60B0-4CE0-BC04-7F8B5CFD2A99}"/>
              </a:ext>
            </a:extLst>
          </p:cNvPr>
          <p:cNvSpPr txBox="1"/>
          <p:nvPr/>
        </p:nvSpPr>
        <p:spPr>
          <a:xfrm>
            <a:off x="3162759" y="765894"/>
            <a:ext cx="24204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3 µm damage layer</a:t>
            </a:r>
          </a:p>
          <a:p>
            <a:r>
              <a:rPr lang="en-US" sz="12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</a:t>
            </a:r>
            <a:r>
              <a:rPr lang="en-US" sz="1200" baseline="-250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irrad</a:t>
            </a:r>
            <a:r>
              <a:rPr lang="en-US" sz="12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: 50 and 200 </a:t>
            </a:r>
            <a:r>
              <a:rPr lang="en-US" sz="1200" baseline="300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⸰</a:t>
            </a:r>
            <a:r>
              <a:rPr lang="en-US" sz="12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</a:t>
            </a:r>
          </a:p>
          <a:p>
            <a:r>
              <a:rPr lang="en-US" sz="12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0.1 DPA, 2000 </a:t>
            </a:r>
            <a:r>
              <a:rPr lang="en-US" sz="1200" dirty="0" err="1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appm</a:t>
            </a:r>
            <a:r>
              <a:rPr lang="en-US" sz="12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He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DC1962B-BA59-46A4-8799-83985D918F20}"/>
              </a:ext>
            </a:extLst>
          </p:cNvPr>
          <p:cNvSpPr txBox="1"/>
          <p:nvPr/>
        </p:nvSpPr>
        <p:spPr>
          <a:xfrm>
            <a:off x="2277898" y="3087658"/>
            <a:ext cx="51293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Helium produced at high rates in Be with high energy proton beams (~3000 </a:t>
            </a:r>
            <a:r>
              <a:rPr lang="en-US" sz="1200" dirty="0" err="1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appm</a:t>
            </a:r>
            <a:r>
              <a:rPr lang="en-US" sz="12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/DPA)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At low temperatures, He atoms do not diffuse while at high temperatures, He atoms become mobile and can fill vacancy clusters to form damaging He bubbles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He bubbles observed in </a:t>
            </a:r>
            <a:r>
              <a:rPr lang="en-US" sz="1200" dirty="0" err="1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NuMI</a:t>
            </a:r>
            <a:r>
              <a:rPr lang="en-US" sz="1200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Be window after </a:t>
            </a:r>
            <a:r>
              <a:rPr lang="en-US" sz="1200" b="1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annealing</a:t>
            </a:r>
            <a:r>
              <a:rPr lang="en-US" sz="1200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at 360 </a:t>
            </a:r>
            <a:r>
              <a:rPr lang="en-US" sz="1200" dirty="0">
                <a:solidFill>
                  <a:srgbClr val="004C9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r>
              <a:rPr lang="en-US" sz="1200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However, </a:t>
            </a:r>
            <a:r>
              <a:rPr lang="en-US" sz="1200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higher temperatures are generally desired to anneal displacement damage </a:t>
            </a:r>
            <a:r>
              <a:rPr lang="en-US" sz="12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(see hardness plot above)</a:t>
            </a:r>
          </a:p>
        </p:txBody>
      </p:sp>
      <p:sp>
        <p:nvSpPr>
          <p:cNvPr id="2" name="Right Brace 1">
            <a:extLst>
              <a:ext uri="{FF2B5EF4-FFF2-40B4-BE49-F238E27FC236}">
                <a16:creationId xmlns:a16="http://schemas.microsoft.com/office/drawing/2014/main" id="{FBB0377F-1BCC-43C2-B844-13035E70F32D}"/>
              </a:ext>
            </a:extLst>
          </p:cNvPr>
          <p:cNvSpPr/>
          <p:nvPr/>
        </p:nvSpPr>
        <p:spPr>
          <a:xfrm>
            <a:off x="2168537" y="2714564"/>
            <a:ext cx="154714" cy="484909"/>
          </a:xfrm>
          <a:prstGeom prst="rightBrace">
            <a:avLst/>
          </a:prstGeom>
          <a:ln w="12700">
            <a:solidFill>
              <a:srgbClr val="004C97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BDE96E9-D7FA-49DB-879D-19834656AE3F}"/>
              </a:ext>
            </a:extLst>
          </p:cNvPr>
          <p:cNvSpPr txBox="1"/>
          <p:nvPr/>
        </p:nvSpPr>
        <p:spPr>
          <a:xfrm>
            <a:off x="2318853" y="2470440"/>
            <a:ext cx="11101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Helvetica" panose="020B0604020202020204" pitchFamily="34" charset="0"/>
                <a:cs typeface="Helvetica" panose="020B0604020202020204" pitchFamily="34" charset="0"/>
              </a:rPr>
              <a:t>He implantation peaks</a:t>
            </a:r>
          </a:p>
        </p:txBody>
      </p:sp>
      <p:pic>
        <p:nvPicPr>
          <p:cNvPr id="16" name="Picture 15" descr="A picture containing animal, outdoor, water&#10;&#10;Description generated with high confidence">
            <a:extLst>
              <a:ext uri="{FF2B5EF4-FFF2-40B4-BE49-F238E27FC236}">
                <a16:creationId xmlns:a16="http://schemas.microsoft.com/office/drawing/2014/main" id="{2CF07735-07EF-4AAF-AEBB-306F3B70A3B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58550" r="58550"/>
          <a:stretch/>
        </p:blipFill>
        <p:spPr>
          <a:xfrm>
            <a:off x="7561534" y="3225629"/>
            <a:ext cx="1293718" cy="1293718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8EEC21A-C5AB-438C-9E74-78FA07FD529C}"/>
              </a:ext>
            </a:extLst>
          </p:cNvPr>
          <p:cNvCxnSpPr/>
          <p:nvPr/>
        </p:nvCxnSpPr>
        <p:spPr>
          <a:xfrm>
            <a:off x="7159292" y="4138250"/>
            <a:ext cx="380471" cy="0"/>
          </a:xfrm>
          <a:prstGeom prst="straightConnector1">
            <a:avLst/>
          </a:prstGeom>
          <a:ln>
            <a:solidFill>
              <a:srgbClr val="004C97"/>
            </a:solidFill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85A8CBD-5016-4B2A-A9B1-991482A7B489}"/>
              </a:ext>
            </a:extLst>
          </p:cNvPr>
          <p:cNvSpPr txBox="1"/>
          <p:nvPr/>
        </p:nvSpPr>
        <p:spPr>
          <a:xfrm>
            <a:off x="5725578" y="349268"/>
            <a:ext cx="242047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Hardness of He-ion irradiated vs. non-irradiated Be samples</a:t>
            </a:r>
          </a:p>
        </p:txBody>
      </p:sp>
    </p:spTree>
    <p:extLst>
      <p:ext uri="{BB962C8B-B14F-4D97-AF65-F5344CB8AC3E}">
        <p14:creationId xmlns:p14="http://schemas.microsoft.com/office/powerpoint/2010/main" val="27474614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F4EAA35E-2204-451D-BE09-5F9B67F28937}"/>
              </a:ext>
            </a:extLst>
          </p:cNvPr>
          <p:cNvSpPr/>
          <p:nvPr/>
        </p:nvSpPr>
        <p:spPr>
          <a:xfrm>
            <a:off x="88710" y="4582024"/>
            <a:ext cx="8921533" cy="4668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508FE8B-E1A1-42D1-9B4E-48053ECA904D}"/>
              </a:ext>
            </a:extLst>
          </p:cNvPr>
          <p:cNvSpPr txBox="1"/>
          <p:nvPr/>
        </p:nvSpPr>
        <p:spPr>
          <a:xfrm>
            <a:off x="282063" y="204634"/>
            <a:ext cx="74891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Thermal Shock Experiments at CERN’s HiRadMat Facility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E852775-6262-4EFB-99F9-93ABBCB2F89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215" y="1017873"/>
            <a:ext cx="964358" cy="12859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C72A23E-8BBD-4095-8FC6-C1E93F6775CF}"/>
              </a:ext>
            </a:extLst>
          </p:cNvPr>
          <p:cNvSpPr txBox="1"/>
          <p:nvPr/>
        </p:nvSpPr>
        <p:spPr>
          <a:xfrm>
            <a:off x="293902" y="629027"/>
            <a:ext cx="25683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u="sng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HRMT24 – BeGrid (2015)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4F2969-C86D-4A9D-B64D-D8CC8959744E}"/>
              </a:ext>
            </a:extLst>
          </p:cNvPr>
          <p:cNvSpPr txBox="1"/>
          <p:nvPr/>
        </p:nvSpPr>
        <p:spPr>
          <a:xfrm>
            <a:off x="1319634" y="1000434"/>
            <a:ext cx="2938148" cy="1361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Observed distinctive thermal shock response for </a:t>
            </a:r>
            <a:r>
              <a:rPr lang="en-US" sz="12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various beryllium grades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050" b="1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2.8E13 </a:t>
            </a:r>
            <a:r>
              <a:rPr lang="en-US" sz="1050" b="1" dirty="0" err="1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ppp</a:t>
            </a:r>
            <a:r>
              <a:rPr lang="en-US" sz="1050" b="1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</a:t>
            </a:r>
            <a:r>
              <a:rPr lang="el-GR" sz="1050" b="1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σ</a:t>
            </a:r>
            <a:r>
              <a:rPr lang="en-US" sz="1050" b="1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: 0.3 x 0.28 mm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Detected plastic strain ratcheting from multiple beam pulses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Successful validation of Be S200FH Johnson-Cook strength model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A6F66F9-FDB1-4A9F-B365-A4B792561019}"/>
              </a:ext>
            </a:extLst>
          </p:cNvPr>
          <p:cNvCxnSpPr/>
          <p:nvPr/>
        </p:nvCxnSpPr>
        <p:spPr>
          <a:xfrm>
            <a:off x="4549476" y="796304"/>
            <a:ext cx="0" cy="38967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D1381F1-0451-4034-A323-CA18CBC5E345}"/>
              </a:ext>
            </a:extLst>
          </p:cNvPr>
          <p:cNvSpPr txBox="1"/>
          <p:nvPr/>
        </p:nvSpPr>
        <p:spPr>
          <a:xfrm>
            <a:off x="293901" y="2337274"/>
            <a:ext cx="37366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/>
            <a:r>
              <a:rPr lang="en-US" sz="900" b="1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Profilometry to measure plastic out-of-plane deformations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0C04DFE-C3C4-4239-B3F1-8EC054B90432}"/>
              </a:ext>
            </a:extLst>
          </p:cNvPr>
          <p:cNvSpPr txBox="1"/>
          <p:nvPr/>
        </p:nvSpPr>
        <p:spPr>
          <a:xfrm>
            <a:off x="4841235" y="624855"/>
            <a:ext cx="25907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u="sng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HRMT43 - BeGrid2 (2018)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0FAB732-CF3D-4AA2-9290-70AABFD38D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4995" y="2564532"/>
            <a:ext cx="2070381" cy="103884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E7DDBE8-85E2-4800-9E7B-E140F390D4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8507" y="3791996"/>
            <a:ext cx="1741135" cy="12645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B83C230-801D-4F05-A128-2A4D55931CA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10654" y="3816651"/>
            <a:ext cx="1627773" cy="126563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85E4E80-2F2F-4E10-911D-4EE7F3610BA0}"/>
                  </a:ext>
                </a:extLst>
              </p:cNvPr>
              <p:cNvSpPr txBox="1"/>
              <p:nvPr/>
            </p:nvSpPr>
            <p:spPr>
              <a:xfrm>
                <a:off x="2207129" y="3591998"/>
                <a:ext cx="2218110" cy="17190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7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750" i="1">
                              <a:latin typeface="Cambria Math" panose="02040503050406030204" pitchFamily="18" charset="0"/>
                            </a:rPr>
                            <m:t>𝑌</m:t>
                          </m:r>
                        </m:sub>
                      </m:sSub>
                      <m:r>
                        <a:rPr lang="en-US" sz="75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75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750" i="1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sz="75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750" i="1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sz="750" i="1">
                              <a:latin typeface="Cambria Math" panose="02040503050406030204" pitchFamily="18" charset="0"/>
                            </a:rPr>
                            <m:t>(</m:t>
                          </m:r>
                          <m:sSubSup>
                            <m:sSubSupPr>
                              <m:ctrlPr>
                                <a:rPr lang="en-US" sz="75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75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US" sz="750" i="1">
                                  <a:latin typeface="Cambria Math" panose="02040503050406030204" pitchFamily="18" charset="0"/>
                                </a:rPr>
                                <m:t>𝑒𝑓𝑓</m:t>
                              </m:r>
                            </m:sub>
                            <m:sup>
                              <m:r>
                                <a:rPr lang="en-US" sz="75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p>
                          </m:sSubSup>
                          <m:sSup>
                            <m:sSupPr>
                              <m:ctrlPr>
                                <a:rPr lang="en-US" sz="75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75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75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75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750" i="1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n-US" sz="750" i="1">
                              <a:latin typeface="Cambria Math" panose="02040503050406030204" pitchFamily="18" charset="0"/>
                            </a:rPr>
                            <m:t>𝐶𝑙𝑛</m:t>
                          </m:r>
                          <m:sSup>
                            <m:sSupPr>
                              <m:ctrlPr>
                                <a:rPr lang="en-US" sz="75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̇"/>
                                  <m:ctrlPr>
                                    <a:rPr lang="en-US" sz="75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75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</m:acc>
                            </m:e>
                            <m:sup>
                              <m:r>
                                <a:rPr lang="en-US" sz="75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75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750" i="1">
                              <a:latin typeface="Cambria Math" panose="02040503050406030204" pitchFamily="18" charset="0"/>
                            </a:rPr>
                            <m:t>1−</m:t>
                          </m:r>
                          <m:sSubSup>
                            <m:sSubSupPr>
                              <m:ctrlPr>
                                <a:rPr lang="en-US" sz="75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75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750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sub>
                            <m:sup>
                              <m:r>
                                <a:rPr lang="en-US" sz="75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US" sz="75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85E4E80-2F2F-4E10-911D-4EE7F3610B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7129" y="3591998"/>
                <a:ext cx="2218110" cy="171907"/>
              </a:xfrm>
              <a:prstGeom prst="rect">
                <a:avLst/>
              </a:prstGeom>
              <a:blipFill>
                <a:blip r:embed="rId7"/>
                <a:stretch>
                  <a:fillRect b="-17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749D54DC-0241-41C6-A3B8-E6D8E1B3D59B}"/>
              </a:ext>
            </a:extLst>
          </p:cNvPr>
          <p:cNvSpPr txBox="1"/>
          <p:nvPr/>
        </p:nvSpPr>
        <p:spPr>
          <a:xfrm>
            <a:off x="293901" y="3577085"/>
            <a:ext cx="34029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/>
            <a:r>
              <a:rPr lang="en-US" sz="900" b="1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Johnson-Cook model validation</a:t>
            </a: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012354C7-31D8-4F68-B57C-A78C6E7B4ABB}"/>
              </a:ext>
            </a:extLst>
          </p:cNvPr>
          <p:cNvSpPr/>
          <p:nvPr/>
        </p:nvSpPr>
        <p:spPr>
          <a:xfrm>
            <a:off x="2109782" y="4289687"/>
            <a:ext cx="205143" cy="18233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9868697-10D3-4B85-B71F-A31754B673A8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1142" y="1018868"/>
            <a:ext cx="993648" cy="13250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4AB76C4-39F2-4BBF-ADB9-4939FA008BF7}"/>
              </a:ext>
            </a:extLst>
          </p:cNvPr>
          <p:cNvSpPr txBox="1"/>
          <p:nvPr/>
        </p:nvSpPr>
        <p:spPr>
          <a:xfrm>
            <a:off x="5856351" y="1000434"/>
            <a:ext cx="3170203" cy="1361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First and unique test with pre-irradiated material specimens </a:t>
            </a:r>
            <a:r>
              <a:rPr lang="en-US" sz="12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(Be, C, </a:t>
            </a:r>
            <a:r>
              <a:rPr lang="en-US" sz="1200" dirty="0" err="1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Ti</a:t>
            </a:r>
            <a:r>
              <a:rPr lang="en-US" sz="12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Si)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050" b="1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3.5E13 </a:t>
            </a:r>
            <a:r>
              <a:rPr lang="en-US" sz="1050" b="1" dirty="0" err="1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ppp</a:t>
            </a:r>
            <a:r>
              <a:rPr lang="en-US" sz="1050" b="1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</a:t>
            </a:r>
            <a:r>
              <a:rPr lang="el-GR" sz="1050" b="1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σ</a:t>
            </a:r>
            <a:r>
              <a:rPr lang="en-US" sz="1050" b="1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: 0.27 x 0.22 mm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First test on nanofiber electro-spun fiber mats and metal foam (</a:t>
            </a:r>
            <a:r>
              <a:rPr lang="en-US" sz="1200" dirty="0" err="1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SiC</a:t>
            </a:r>
            <a:r>
              <a:rPr lang="en-US" sz="12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</a:t>
            </a:r>
            <a:r>
              <a:rPr lang="en-US" sz="1200" dirty="0" err="1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ZrO</a:t>
            </a:r>
            <a:r>
              <a:rPr lang="en-US" sz="12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Al</a:t>
            </a:r>
            <a:r>
              <a:rPr lang="en-US" sz="1200" baseline="-250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r>
              <a:rPr lang="en-US" sz="12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</a:t>
            </a:r>
            <a:r>
              <a:rPr lang="en-US" sz="1200" baseline="-250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3</a:t>
            </a:r>
            <a:r>
              <a:rPr lang="en-US" sz="12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Dynamic online measurements of graphite cylinders</a:t>
            </a:r>
          </a:p>
        </p:txBody>
      </p:sp>
      <p:pic>
        <p:nvPicPr>
          <p:cNvPr id="18" name="Picture 17" descr="cid:image001.png@01D5B277.5CB0CA40">
            <a:extLst>
              <a:ext uri="{FF2B5EF4-FFF2-40B4-BE49-F238E27FC236}">
                <a16:creationId xmlns:a16="http://schemas.microsoft.com/office/drawing/2014/main" id="{79000D02-A577-463F-A007-201856DD78D7}"/>
              </a:ext>
            </a:extLst>
          </p:cNvPr>
          <p:cNvPicPr>
            <a:picLocks noChangeAspect="1"/>
          </p:cNvPicPr>
          <p:nvPr/>
        </p:nvPicPr>
        <p:blipFill rotWithShape="1">
          <a:blip r:embed="rId9" r:link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36" t="21642" r="34701" b="34882"/>
          <a:stretch>
            <a:fillRect/>
          </a:stretch>
        </p:blipFill>
        <p:spPr bwMode="auto">
          <a:xfrm>
            <a:off x="4825685" y="3902859"/>
            <a:ext cx="713432" cy="75512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73E60E6-FD8C-4403-9DBF-B6A6C10BC19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580838" y="3889320"/>
            <a:ext cx="908685" cy="76866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B8F097E-218F-406C-A732-0F23D7E1387C}"/>
              </a:ext>
            </a:extLst>
          </p:cNvPr>
          <p:cNvSpPr txBox="1"/>
          <p:nvPr/>
        </p:nvSpPr>
        <p:spPr>
          <a:xfrm>
            <a:off x="4724253" y="2409967"/>
            <a:ext cx="41885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/>
            <a:r>
              <a:rPr lang="en-US" sz="900" b="1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Online measurements and benchmarking of graphite cylinders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65D8B0E-DA06-4E19-BD7C-E183497DD11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803119" y="2694269"/>
            <a:ext cx="2182862" cy="84749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4AABEC0-050F-417B-A9DB-9E2E9BA655E4}"/>
              </a:ext>
            </a:extLst>
          </p:cNvPr>
          <p:cNvSpPr txBox="1"/>
          <p:nvPr/>
        </p:nvSpPr>
        <p:spPr>
          <a:xfrm>
            <a:off x="6531245" y="3672502"/>
            <a:ext cx="247900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Numerical simulation benchmarking in progress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Profilometry and PIE work ongoing at UKAEA MRF, UK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Damage observed in </a:t>
            </a:r>
            <a:r>
              <a:rPr lang="en-US" sz="1050" dirty="0" err="1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Sigraflex</a:t>
            </a:r>
            <a:r>
              <a:rPr lang="en-US" sz="105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(LHC dump material) prompted further investigation</a:t>
            </a:r>
          </a:p>
          <a:p>
            <a:pPr marL="214313" indent="-214313">
              <a:buFontTx/>
              <a:buChar char="-"/>
            </a:pP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B676B63-78D6-4109-8079-1DBB90532BF8}"/>
              </a:ext>
            </a:extLst>
          </p:cNvPr>
          <p:cNvSpPr txBox="1"/>
          <p:nvPr/>
        </p:nvSpPr>
        <p:spPr>
          <a:xfrm>
            <a:off x="4762551" y="3635044"/>
            <a:ext cx="132617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/>
            <a:r>
              <a:rPr lang="en-US" sz="900" b="1" dirty="0" err="1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Sigraflex</a:t>
            </a:r>
            <a:r>
              <a:rPr lang="en-US" sz="900" b="1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specimens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46426642-1C77-4118-A003-7696760F265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147494" y="2687581"/>
            <a:ext cx="1512005" cy="846164"/>
          </a:xfrm>
          <a:prstGeom prst="rect">
            <a:avLst/>
          </a:prstGeom>
        </p:spPr>
      </p:pic>
      <p:pic>
        <p:nvPicPr>
          <p:cNvPr id="25" name="Picture 24" descr="A picture containing star&#10;&#10;Description automatically generated">
            <a:extLst>
              <a:ext uri="{FF2B5EF4-FFF2-40B4-BE49-F238E27FC236}">
                <a16:creationId xmlns:a16="http://schemas.microsoft.com/office/drawing/2014/main" id="{E79599EA-EEBC-4171-AAB4-47665F24809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4145" y="3609912"/>
            <a:ext cx="446151" cy="392621"/>
          </a:xfrm>
          <a:prstGeom prst="rect">
            <a:avLst/>
          </a:prstGeom>
        </p:spPr>
      </p:pic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382916D-6D09-4F85-950D-15F1FD178458}"/>
              </a:ext>
            </a:extLst>
          </p:cNvPr>
          <p:cNvCxnSpPr>
            <a:cxnSpLocks/>
          </p:cNvCxnSpPr>
          <p:nvPr/>
        </p:nvCxnSpPr>
        <p:spPr>
          <a:xfrm flipH="1">
            <a:off x="6498773" y="4582024"/>
            <a:ext cx="213160" cy="0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C38BB0BF-D1BB-4E6B-85E1-11D1C0B39543}"/>
              </a:ext>
            </a:extLst>
          </p:cNvPr>
          <p:cNvSpPr txBox="1"/>
          <p:nvPr/>
        </p:nvSpPr>
        <p:spPr>
          <a:xfrm>
            <a:off x="4756943" y="4651786"/>
            <a:ext cx="71526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6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F. Nuiry, CERN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B056B54-D9F0-41BB-81B7-1E891443DC8B}"/>
              </a:ext>
            </a:extLst>
          </p:cNvPr>
          <p:cNvSpPr txBox="1"/>
          <p:nvPr/>
        </p:nvSpPr>
        <p:spPr>
          <a:xfrm>
            <a:off x="7534502" y="2695801"/>
            <a:ext cx="1024639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LDV radial displacement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72842CA-AC8E-46E9-838D-E06EB29ABEB2}"/>
              </a:ext>
            </a:extLst>
          </p:cNvPr>
          <p:cNvSpPr txBox="1"/>
          <p:nvPr/>
        </p:nvSpPr>
        <p:spPr>
          <a:xfrm>
            <a:off x="2125715" y="4970187"/>
            <a:ext cx="2281036" cy="18466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K. Ammigan et al., </a:t>
            </a:r>
            <a:r>
              <a:rPr lang="en-US" sz="6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hlinkClick r:id="rId15"/>
              </a:rPr>
              <a:t>Phys. Rev. Accel. Beams 22, 044501</a:t>
            </a:r>
            <a:r>
              <a:rPr lang="en-US" sz="6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9D3236C6-D287-4E33-AF06-AE4D515A2AE7}"/>
              </a:ext>
            </a:extLst>
          </p:cNvPr>
          <p:cNvSpPr/>
          <p:nvPr/>
        </p:nvSpPr>
        <p:spPr>
          <a:xfrm>
            <a:off x="2579613" y="2735225"/>
            <a:ext cx="1836498" cy="555156"/>
          </a:xfrm>
          <a:prstGeom prst="roundRect">
            <a:avLst/>
          </a:prstGeom>
          <a:solidFill>
            <a:schemeClr val="bg2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000" dirty="0">
                <a:solidFill>
                  <a:srgbClr val="004C97"/>
                </a:solidFill>
                <a:latin typeface="Helvetica" panose="020B0604020202020204" pitchFamily="34" charset="0"/>
                <a:ea typeface="Calibri" charset="0"/>
                <a:cs typeface="Helvetica" panose="020B0604020202020204" pitchFamily="34" charset="0"/>
              </a:rPr>
              <a:t>Confidence in modeling beam-induced thermomechanical response</a:t>
            </a:r>
          </a:p>
        </p:txBody>
      </p:sp>
    </p:spTree>
    <p:extLst>
      <p:ext uri="{BB962C8B-B14F-4D97-AF65-F5344CB8AC3E}">
        <p14:creationId xmlns:p14="http://schemas.microsoft.com/office/powerpoint/2010/main" val="2431569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7" grpId="0"/>
      <p:bldP spid="20" grpId="0"/>
      <p:bldP spid="22" grpId="0"/>
      <p:bldP spid="23" grpId="0"/>
      <p:bldP spid="27" grpId="0"/>
      <p:bldP spid="2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75507F3-7DA1-45BD-94CA-8B101429B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Novel Targetry Materials: </a:t>
            </a:r>
            <a:r>
              <a:rPr lang="en-US" dirty="0" err="1"/>
              <a:t>Electrospun</a:t>
            </a:r>
            <a:r>
              <a:rPr lang="en-US" dirty="0"/>
              <a:t> Nanofibers and HEAs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8D7C77-EC16-483C-9DAA-E28F075128A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67274A87-D132-4E4D-88B1-7794C7248FD0}" type="datetime1">
              <a:rPr lang="en-US" smtClean="0"/>
              <a:t>9/9/2021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A72904-E285-4D07-9096-749E700647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Ammigan | High Power Targets: Challenges for next-generation high-intensity neutrino beams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0B3303-35A1-45B5-8442-2CEBFE76C4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D2318E4-939B-4318-A350-87C083D4342A}"/>
              </a:ext>
            </a:extLst>
          </p:cNvPr>
          <p:cNvSpPr txBox="1">
            <a:spLocks/>
          </p:cNvSpPr>
          <p:nvPr/>
        </p:nvSpPr>
        <p:spPr>
          <a:xfrm>
            <a:off x="4722542" y="738170"/>
            <a:ext cx="4139424" cy="99857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7F7F7F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525" lvl="2" indent="0">
              <a:buFont typeface="Arial" charset="0"/>
              <a:buNone/>
            </a:pPr>
            <a:r>
              <a:rPr lang="en-US" dirty="0">
                <a:solidFill>
                  <a:srgbClr val="505050"/>
                </a:solidFill>
                <a:cs typeface="Calibri" panose="020F0502020204030204" pitchFamily="34" charset="0"/>
              </a:rPr>
              <a:t>High-Entropy Alloy (HEA) development at UW-M</a:t>
            </a:r>
          </a:p>
          <a:p>
            <a:pPr marL="295275" lvl="2" indent="-285750"/>
            <a:r>
              <a:rPr lang="en-US" sz="1200" dirty="0">
                <a:solidFill>
                  <a:srgbClr val="505050"/>
                </a:solidFill>
                <a:cs typeface="Calibri" panose="020F0502020204030204" pitchFamily="34" charset="0"/>
              </a:rPr>
              <a:t>Alloys consisting of 3 or more principal elements</a:t>
            </a:r>
          </a:p>
          <a:p>
            <a:pPr marL="295275" lvl="2" indent="-285750"/>
            <a:r>
              <a:rPr lang="en-US" sz="1200" dirty="0">
                <a:solidFill>
                  <a:srgbClr val="505050"/>
                </a:solidFill>
                <a:cs typeface="Calibri" panose="020F0502020204030204" pitchFamily="34" charset="0"/>
              </a:rPr>
              <a:t>Excellent inherent properties including enhanced radiation damage resistance</a:t>
            </a:r>
          </a:p>
          <a:p>
            <a:pPr marL="295275" lvl="2" indent="-285750"/>
            <a:endParaRPr lang="en-US" sz="1200" dirty="0">
              <a:solidFill>
                <a:srgbClr val="505050"/>
              </a:solidFill>
              <a:cs typeface="Calibri" panose="020F05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E8F66B9-3903-4CC2-B6A7-6765737FA4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035" y="2121542"/>
            <a:ext cx="3521355" cy="108030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44C888D-3DC7-4E75-AEE4-F980834C37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0096" y="3431385"/>
            <a:ext cx="1875597" cy="128027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D380EAF-BC65-46AF-B451-E6D51B7127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3422240"/>
            <a:ext cx="1735987" cy="128941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303E5E9-73E6-469B-BE31-33666D127103}"/>
              </a:ext>
            </a:extLst>
          </p:cNvPr>
          <p:cNvSpPr txBox="1"/>
          <p:nvPr/>
        </p:nvSpPr>
        <p:spPr>
          <a:xfrm>
            <a:off x="2120838" y="3211452"/>
            <a:ext cx="21643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505050"/>
                </a:solidFill>
                <a:latin typeface="Helvetica"/>
              </a:rPr>
              <a:t>SEM image of Zirconia nanofibers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F3A1DF3-FF46-426E-841B-5D3DB93F1DC6}"/>
              </a:ext>
            </a:extLst>
          </p:cNvPr>
          <p:cNvSpPr txBox="1"/>
          <p:nvPr/>
        </p:nvSpPr>
        <p:spPr>
          <a:xfrm>
            <a:off x="180093" y="3206336"/>
            <a:ext cx="18626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505050"/>
                </a:solidFill>
                <a:latin typeface="Helvetica"/>
              </a:rPr>
              <a:t>Electro-spinning set-up at Fermilab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840F8E4-FD9B-4FD8-A6B2-1EE18EF24DE0}"/>
              </a:ext>
            </a:extLst>
          </p:cNvPr>
          <p:cNvSpPr txBox="1"/>
          <p:nvPr/>
        </p:nvSpPr>
        <p:spPr>
          <a:xfrm>
            <a:off x="2502480" y="1982364"/>
            <a:ext cx="14010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505050"/>
                </a:solidFill>
                <a:latin typeface="Helvetica"/>
              </a:rPr>
              <a:t>Electrostatically driven electrospinning process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E5F85867-B96C-42A3-870D-F59FC5C19C61}"/>
              </a:ext>
            </a:extLst>
          </p:cNvPr>
          <p:cNvSpPr txBox="1">
            <a:spLocks/>
          </p:cNvSpPr>
          <p:nvPr/>
        </p:nvSpPr>
        <p:spPr>
          <a:xfrm>
            <a:off x="180093" y="738170"/>
            <a:ext cx="4493941" cy="233577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7F7F7F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525" lvl="2" indent="0">
              <a:buFont typeface="Arial" charset="0"/>
              <a:buNone/>
            </a:pPr>
            <a:r>
              <a:rPr lang="en-US" dirty="0">
                <a:solidFill>
                  <a:srgbClr val="505050"/>
                </a:solidFill>
                <a:cs typeface="Calibri" panose="020F0502020204030204" pitchFamily="34" charset="0"/>
              </a:rPr>
              <a:t>Nanofiber electro-spinning at Fermilab</a:t>
            </a:r>
          </a:p>
          <a:p>
            <a:pPr marL="295275" lvl="2" indent="-285750"/>
            <a:r>
              <a:rPr lang="en-US" sz="1200" dirty="0">
                <a:solidFill>
                  <a:srgbClr val="505050"/>
                </a:solidFill>
                <a:cs typeface="Calibri" panose="020F0502020204030204" pitchFamily="34" charset="0"/>
              </a:rPr>
              <a:t>Nanofiber continuum is discretized at the microscale to allow fibers to absorb and dampen thermal shock, and discontinuity prevents stress wave propagation</a:t>
            </a:r>
          </a:p>
          <a:p>
            <a:pPr marL="295275" lvl="2" indent="-285750"/>
            <a:r>
              <a:rPr lang="en-US" sz="1200" dirty="0">
                <a:solidFill>
                  <a:srgbClr val="505050"/>
                </a:solidFill>
                <a:cs typeface="Calibri" panose="020F0502020204030204" pitchFamily="34" charset="0"/>
              </a:rPr>
              <a:t>Evidence of radiation damage resistance due to nanopolycrystalline structure of the material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C7CA052-B048-41D7-A972-3045E5CD62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74380" y="1619922"/>
            <a:ext cx="1397324" cy="1454022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DA1FD790-6A12-462F-8D38-DA84D1F7215C}"/>
              </a:ext>
            </a:extLst>
          </p:cNvPr>
          <p:cNvGrpSpPr>
            <a:grpSpLocks noChangeAspect="1"/>
          </p:cNvGrpSpPr>
          <p:nvPr/>
        </p:nvGrpSpPr>
        <p:grpSpPr>
          <a:xfrm>
            <a:off x="4627981" y="3314058"/>
            <a:ext cx="2722455" cy="1238803"/>
            <a:chOff x="2161022" y="3352799"/>
            <a:chExt cx="7320436" cy="333103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BCC324E-E249-43AF-81B0-01F4CDFB34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52540" r="19334"/>
            <a:stretch/>
          </p:blipFill>
          <p:spPr>
            <a:xfrm>
              <a:off x="2351522" y="3429000"/>
              <a:ext cx="7129936" cy="3254829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0FC0032-3655-40ED-8AA4-16D14141C7FD}"/>
                </a:ext>
              </a:extLst>
            </p:cNvPr>
            <p:cNvSpPr/>
            <p:nvPr/>
          </p:nvSpPr>
          <p:spPr>
            <a:xfrm>
              <a:off x="2161022" y="3352799"/>
              <a:ext cx="381000" cy="326572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+mn-ea"/>
                <a:cs typeface="+mn-cs"/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0FA269A6-9FAC-41AC-A88E-5389EEFC60DB}"/>
              </a:ext>
            </a:extLst>
          </p:cNvPr>
          <p:cNvSpPr txBox="1"/>
          <p:nvPr/>
        </p:nvSpPr>
        <p:spPr>
          <a:xfrm>
            <a:off x="6792254" y="4473478"/>
            <a:ext cx="14010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505050"/>
                </a:solidFill>
                <a:latin typeface="Helvetica"/>
              </a:rPr>
              <a:t>Lu, 2016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028F3C8-4098-49FD-B90E-8887A7562E58}"/>
              </a:ext>
            </a:extLst>
          </p:cNvPr>
          <p:cNvSpPr txBox="1"/>
          <p:nvPr/>
        </p:nvSpPr>
        <p:spPr>
          <a:xfrm>
            <a:off x="7389194" y="3422240"/>
            <a:ext cx="15676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505050"/>
                </a:solidFill>
                <a:latin typeface="Helvetica"/>
              </a:rPr>
              <a:t>Reduction in irradiation-induced void distribution in nickel and multi-component HEAs after 3-MeV Ni+ ion irradiation at 773 K</a:t>
            </a:r>
          </a:p>
        </p:txBody>
      </p:sp>
      <p:pic>
        <p:nvPicPr>
          <p:cNvPr id="21" name="Picture 20" descr="A picture containing different, arranged, several&#10;&#10;Description automatically generated">
            <a:extLst>
              <a:ext uri="{FF2B5EF4-FFF2-40B4-BE49-F238E27FC236}">
                <a16:creationId xmlns:a16="http://schemas.microsoft.com/office/drawing/2014/main" id="{86E05B5E-A325-45EC-A38E-3774AC99244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35705" y="1869389"/>
            <a:ext cx="2255579" cy="1166979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367ACA6-57B3-46B7-96FB-15DEDFEE0750}"/>
              </a:ext>
            </a:extLst>
          </p:cNvPr>
          <p:cNvSpPr txBox="1"/>
          <p:nvPr/>
        </p:nvSpPr>
        <p:spPr>
          <a:xfrm>
            <a:off x="4925653" y="2811806"/>
            <a:ext cx="23128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srgbClr val="505050"/>
                </a:solidFill>
                <a:latin typeface="Helvetica"/>
              </a:rPr>
              <a:t>(a) Conventional alloy, (b) High-entropy alloy (Miracle &amp; </a:t>
            </a:r>
            <a:r>
              <a:rPr lang="en-US" sz="800" dirty="0" err="1">
                <a:solidFill>
                  <a:srgbClr val="505050"/>
                </a:solidFill>
                <a:latin typeface="Helvetica"/>
              </a:rPr>
              <a:t>Senkov</a:t>
            </a:r>
            <a:r>
              <a:rPr lang="en-US" sz="800" dirty="0">
                <a:solidFill>
                  <a:srgbClr val="505050"/>
                </a:solidFill>
                <a:latin typeface="Helvetica"/>
              </a:rPr>
              <a:t>, 2016)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F4D71F2-338D-4CEE-9C9D-B0D0CE4944F8}"/>
              </a:ext>
            </a:extLst>
          </p:cNvPr>
          <p:cNvSpPr txBox="1"/>
          <p:nvPr/>
        </p:nvSpPr>
        <p:spPr>
          <a:xfrm>
            <a:off x="5753794" y="2522718"/>
            <a:ext cx="3097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505050"/>
                </a:solidFill>
                <a:latin typeface="Helvetica"/>
              </a:rPr>
              <a:t>(a)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BEF6BCA-9E68-4D59-A1E2-C591B5CFE4B8}"/>
              </a:ext>
            </a:extLst>
          </p:cNvPr>
          <p:cNvSpPr txBox="1"/>
          <p:nvPr/>
        </p:nvSpPr>
        <p:spPr>
          <a:xfrm>
            <a:off x="6918252" y="2522385"/>
            <a:ext cx="3097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505050"/>
                </a:solidFill>
                <a:latin typeface="Helvetica"/>
              </a:rPr>
              <a:t>(b)</a:t>
            </a:r>
          </a:p>
        </p:txBody>
      </p:sp>
    </p:spTree>
    <p:extLst>
      <p:ext uri="{BB962C8B-B14F-4D97-AF65-F5344CB8AC3E}">
        <p14:creationId xmlns:p14="http://schemas.microsoft.com/office/powerpoint/2010/main" val="444159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9" grpId="0"/>
      <p:bldP spid="20" grpId="0"/>
      <p:bldP spid="22" grpId="0"/>
      <p:bldP spid="23" grpId="0"/>
      <p:bldP spid="2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3FF838C-F8AF-4329-BCAE-9DD76A8CD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Ongoing and Future Target R&amp;D Activities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5C726C-E4F7-4DB2-9598-643356A4202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3CE91F12-95F9-4371-B515-E7F4A8692C91}" type="datetime1">
              <a:rPr lang="en-US" smtClean="0"/>
              <a:t>9/9/2021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A595C0-829B-4D45-9F56-9BB4FD21B1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Ammigan | High Power Targets: Challenges for next-generation high-intensity neutrino beams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CFDA1F-8ED4-47E9-9409-6B65B34871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43B42F-ECE4-4806-961A-F3DF3FCE5B15}"/>
              </a:ext>
            </a:extLst>
          </p:cNvPr>
          <p:cNvSpPr txBox="1"/>
          <p:nvPr/>
        </p:nvSpPr>
        <p:spPr>
          <a:xfrm>
            <a:off x="300549" y="820204"/>
            <a:ext cx="8272717" cy="386054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505050"/>
                </a:solidFill>
                <a:latin typeface="Helvetica"/>
                <a:cs typeface="Helvetica"/>
              </a:rPr>
              <a:t>Complete </a:t>
            </a:r>
            <a:r>
              <a:rPr lang="en-US" sz="1400" dirty="0">
                <a:solidFill>
                  <a:srgbClr val="004C97"/>
                </a:solidFill>
                <a:latin typeface="Helvetica"/>
                <a:cs typeface="Helvetica"/>
              </a:rPr>
              <a:t>PIE of BLIP irradiated materials and HiRadMat specimens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505050"/>
                </a:solidFill>
                <a:latin typeface="Helvetica"/>
                <a:cs typeface="Helvetica"/>
              </a:rPr>
              <a:t>Execute the next </a:t>
            </a:r>
            <a:r>
              <a:rPr lang="en-US" sz="1400" dirty="0">
                <a:solidFill>
                  <a:srgbClr val="004C97"/>
                </a:solidFill>
                <a:latin typeface="Helvetica"/>
                <a:cs typeface="Helvetica"/>
              </a:rPr>
              <a:t>HiRadMat experiment </a:t>
            </a:r>
            <a:r>
              <a:rPr lang="en-US" sz="1400" dirty="0">
                <a:solidFill>
                  <a:srgbClr val="505050"/>
                </a:solidFill>
                <a:latin typeface="Helvetica"/>
                <a:cs typeface="Helvetica"/>
              </a:rPr>
              <a:t>in 2022 and ensuing PIE and data analysis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4C97"/>
                </a:solidFill>
                <a:latin typeface="Helvetica"/>
                <a:cs typeface="Helvetica"/>
              </a:rPr>
              <a:t>Ion irradiation studies </a:t>
            </a:r>
            <a:r>
              <a:rPr lang="en-US" sz="1400" dirty="0">
                <a:solidFill>
                  <a:srgbClr val="505050"/>
                </a:solidFill>
                <a:latin typeface="Helvetica"/>
                <a:cs typeface="Helvetica"/>
              </a:rPr>
              <a:t>to correlate with HE-proton (at higher doses and elevated temperatures at MIBL and IRRSUD facility)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505050"/>
                </a:solidFill>
                <a:latin typeface="Helvetica"/>
                <a:cs typeface="Helvetica"/>
              </a:rPr>
              <a:t>Plan next </a:t>
            </a:r>
            <a:r>
              <a:rPr lang="en-US" sz="1400" dirty="0">
                <a:solidFill>
                  <a:srgbClr val="004C97"/>
                </a:solidFill>
                <a:latin typeface="Helvetica"/>
                <a:cs typeface="Helvetica"/>
              </a:rPr>
              <a:t>multi-material HE-proton irradiation </a:t>
            </a:r>
            <a:r>
              <a:rPr lang="en-US" sz="1400" dirty="0">
                <a:solidFill>
                  <a:srgbClr val="505050"/>
                </a:solidFill>
                <a:latin typeface="Helvetica"/>
                <a:cs typeface="Helvetica"/>
              </a:rPr>
              <a:t>within the </a:t>
            </a:r>
            <a:r>
              <a:rPr lang="en-US" sz="1400" dirty="0" err="1">
                <a:solidFill>
                  <a:srgbClr val="505050"/>
                </a:solidFill>
                <a:latin typeface="Helvetica"/>
                <a:cs typeface="Helvetica"/>
              </a:rPr>
              <a:t>RaDIATE</a:t>
            </a:r>
            <a:r>
              <a:rPr lang="en-US" sz="1400" dirty="0">
                <a:solidFill>
                  <a:srgbClr val="505050"/>
                </a:solidFill>
                <a:latin typeface="Helvetica"/>
                <a:cs typeface="Helvetica"/>
              </a:rPr>
              <a:t> collaboration framework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4C97"/>
                </a:solidFill>
                <a:latin typeface="Helvetica"/>
                <a:cs typeface="Helvetica"/>
              </a:rPr>
              <a:t>Develop more effective and alternative testing methods </a:t>
            </a:r>
            <a:r>
              <a:rPr lang="en-US" sz="1400" dirty="0">
                <a:solidFill>
                  <a:srgbClr val="505050"/>
                </a:solidFill>
                <a:latin typeface="Helvetica"/>
                <a:cs typeface="Helvetica"/>
              </a:rPr>
              <a:t>to reduce cost and duration of R&amp;D cycles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505050"/>
                </a:solidFill>
                <a:latin typeface="Helvetica"/>
                <a:cs typeface="Helvetica"/>
              </a:rPr>
              <a:t>Low-energy ion and electron beam for irradiations, pulsed electron beam for fatigue and thermal shock studies)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4C97"/>
                </a:solidFill>
                <a:latin typeface="Helvetica"/>
                <a:cs typeface="Helvetica"/>
              </a:rPr>
              <a:t>Radiation damage modeling</a:t>
            </a:r>
            <a:r>
              <a:rPr lang="en-US" sz="1400" dirty="0">
                <a:solidFill>
                  <a:srgbClr val="505050"/>
                </a:solidFill>
                <a:latin typeface="Helvetica"/>
                <a:cs typeface="Helvetica"/>
              </a:rPr>
              <a:t>: Ab initio and molecular dynamics material modeling (UW-M, PNNL)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4C97"/>
                </a:solidFill>
                <a:latin typeface="Helvetica"/>
                <a:cs typeface="Helvetica"/>
              </a:rPr>
              <a:t>Develop and qualify novel materials </a:t>
            </a:r>
            <a:r>
              <a:rPr lang="en-US" sz="1400" dirty="0">
                <a:solidFill>
                  <a:srgbClr val="505050"/>
                </a:solidFill>
                <a:latin typeface="Helvetica"/>
                <a:cs typeface="Helvetica"/>
              </a:rPr>
              <a:t>for next-generation target facilities (HEAs, nanofibers, etc.)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4C97"/>
                </a:solidFill>
                <a:latin typeface="Helvetica"/>
                <a:cs typeface="Helvetica"/>
              </a:rPr>
              <a:t>Explore novel targetry concepts</a:t>
            </a:r>
            <a:r>
              <a:rPr lang="en-US" sz="1400" dirty="0">
                <a:solidFill>
                  <a:srgbClr val="505050"/>
                </a:solidFill>
                <a:latin typeface="Helvetica"/>
                <a:cs typeface="Helvetica"/>
              </a:rPr>
              <a:t>: flowing powder, pebble bed, He-cooled spherical array targets</a:t>
            </a:r>
          </a:p>
        </p:txBody>
      </p:sp>
    </p:spTree>
    <p:extLst>
      <p:ext uri="{BB962C8B-B14F-4D97-AF65-F5344CB8AC3E}">
        <p14:creationId xmlns:p14="http://schemas.microsoft.com/office/powerpoint/2010/main" val="33119431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404E563-43CD-47D5-B4FA-4293967E3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1B9F65-8B47-4D77-A844-42DFE0F4D4F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C6566408-2851-44B0-A6B3-3128ADAE4861}" type="datetime1">
              <a:rPr lang="en-US" smtClean="0"/>
              <a:t>9/9/2021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CDA979-FDFF-497F-A9A2-699890085B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Ammigan | High Power Targets: Challenges for next-generation high-intensity neutrino beams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51DC80-587B-4CCE-AFA8-F0C6BA5C59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E09E68-F571-4560-A702-BE42FE97B366}"/>
              </a:ext>
            </a:extLst>
          </p:cNvPr>
          <p:cNvSpPr txBox="1"/>
          <p:nvPr/>
        </p:nvSpPr>
        <p:spPr>
          <a:xfrm>
            <a:off x="228600" y="840440"/>
            <a:ext cx="8337176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>
                <a:latin typeface="Helvetica" panose="020B0604020202020204" pitchFamily="34" charset="0"/>
                <a:cs typeface="Helvetica" panose="020B0604020202020204" pitchFamily="34" charset="0"/>
              </a:rPr>
              <a:t>Future neutrino beams present critical target facility challenges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Understanding material behavior under intense multi-MW beams is high priority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Radiation damage effects from lattice disruptions and gas transmutations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Beam-induced thermal shock limit of materials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endParaRPr lang="en-US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1200150" lvl="2" indent="-285750">
              <a:buFont typeface="Wingdings" panose="05000000000000000000" pitchFamily="2" charset="2"/>
              <a:buChar char="§"/>
            </a:pPr>
            <a:endParaRPr lang="en-US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>
                <a:latin typeface="Helvetica" panose="020B0604020202020204" pitchFamily="34" charset="0"/>
                <a:cs typeface="Helvetica" panose="020B0604020202020204" pitchFamily="34" charset="0"/>
              </a:rPr>
              <a:t>Materials R&amp;D essential to help design robust targetry components and maximize primary beam power on target and secondary particle production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Globally coordinated R&amp;D activities are producing useful results</a:t>
            </a:r>
          </a:p>
          <a:p>
            <a:pPr marL="742950" lvl="1" indent="-28575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Alternative testing methods essential to support R&amp;D program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Several novel target concepts and materials are being explored and developed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endParaRPr lang="en-US" sz="1400" dirty="0">
              <a:solidFill>
                <a:srgbClr val="50505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81225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B2D2582-5EB4-4437-AAD3-4438E69A51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182" y="1283323"/>
            <a:ext cx="8686800" cy="320908"/>
          </a:xfrm>
        </p:spPr>
        <p:txBody>
          <a:bodyPr/>
          <a:lstStyle/>
          <a:p>
            <a:pPr algn="ctr"/>
            <a:r>
              <a:rPr lang="en-US" dirty="0"/>
              <a:t>Thank you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841089-FED0-41C3-8E17-FE83D4703D5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577A9BF9-1A32-4FB5-9ADF-D9E492D6C18F}" type="datetime1">
              <a:rPr lang="en-US" smtClean="0"/>
              <a:t>9/9/2021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33B066-A3ED-4187-8BE0-369C5791EA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Ammigan | High Power Targets: Challenges for next-generation high-intensity neutrino beams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87FFC-2CEE-42CD-AA2D-00C6C1C987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18D2EE3-D454-4B1C-BA88-240CA41092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5751" y="2797510"/>
            <a:ext cx="6852498" cy="1585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8504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7515B84-D1D5-46F8-9801-7F0AD26E20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086887"/>
            <a:ext cx="8686800" cy="320908"/>
          </a:xfrm>
        </p:spPr>
        <p:txBody>
          <a:bodyPr/>
          <a:lstStyle/>
          <a:p>
            <a:pPr algn="ctr"/>
            <a:r>
              <a:rPr lang="en-US" dirty="0"/>
              <a:t>Supplemental Slides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D8CE28-5FD4-4B53-B097-F0ED4812FA3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577A9BF9-1A32-4FB5-9ADF-D9E492D6C18F}" type="datetime1">
              <a:rPr lang="en-US" smtClean="0"/>
              <a:t>9/9/2021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FFCE92-4B3A-4C68-B92F-3D8E59D9EB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Ammigan | High Power Targets: Challenges for next-generation high-intensity neutrino beams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03D488-7E74-4A2C-B6D8-B0B192F2F5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0633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C894B6-F1B8-4D9E-982F-A0C0522D7C3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577A9BF9-1A32-4FB5-9ADF-D9E492D6C18F}" type="datetime1">
              <a:rPr lang="en-US" smtClean="0"/>
              <a:t>9/9/2021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C96232-BF2E-48A4-9357-0C094C393A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Ammigan | High Power Targets: Challenges for next-generation high-intensity neutrino beams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2B4ED4-8059-458E-ACEF-254FB4878D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B7C1258E-1031-476B-80F9-625FC193FE9A}"/>
              </a:ext>
            </a:extLst>
          </p:cNvPr>
          <p:cNvSpPr txBox="1">
            <a:spLocks/>
          </p:cNvSpPr>
          <p:nvPr/>
        </p:nvSpPr>
        <p:spPr>
          <a:xfrm>
            <a:off x="235743" y="2798903"/>
            <a:ext cx="8672513" cy="1877596"/>
          </a:xfrm>
          <a:prstGeom prst="rect">
            <a:avLst/>
          </a:prstGeom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139825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None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0188" marR="0" lvl="0" indent="-230188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Helvetica"/>
              </a:rPr>
              <a:t>Main injector proton beam (120 GeV/c) smashes into a 1.2 m long graphite target to create charged pions and kaon.</a:t>
            </a:r>
          </a:p>
          <a:p>
            <a:pPr marL="230188" marR="0" lvl="0" indent="-230188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Helvetica"/>
              </a:rPr>
              <a:t>The pions are focused by magnetic horns and decay into muons and muon neutrinos in a 700-m long decay pipe, allowing time for pions of various momenta to decay and produce the desired neutrinos.</a:t>
            </a:r>
          </a:p>
          <a:p>
            <a:pPr marL="230188" marR="0" lvl="0" indent="-230188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Helvetica"/>
              </a:rPr>
              <a:t>Beam detectors downstream of the decay pipe monitor the neutrinos produced and residual charged particles for the experiments.</a:t>
            </a:r>
          </a:p>
          <a:p>
            <a:pPr marL="230188" marR="0" lvl="0" indent="-230188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Helvetica"/>
            </a:endParaRPr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265D47B8-6B3B-49E2-9FF6-35138933A8C5}"/>
              </a:ext>
            </a:extLst>
          </p:cNvPr>
          <p:cNvSpPr txBox="1">
            <a:spLocks/>
          </p:cNvSpPr>
          <p:nvPr/>
        </p:nvSpPr>
        <p:spPr>
          <a:xfrm>
            <a:off x="228600" y="18881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004C97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/>
              </a:rPr>
              <a:t>Neutrinos at the Main Injector (NuMI beam)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Helvetica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FB6D631-2D03-4182-9741-95617915C1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419" y="620314"/>
            <a:ext cx="5761220" cy="217829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EF259CB-6CFD-4BA3-96B3-75E3FD860F59}"/>
              </a:ext>
            </a:extLst>
          </p:cNvPr>
          <p:cNvSpPr txBox="1"/>
          <p:nvPr/>
        </p:nvSpPr>
        <p:spPr>
          <a:xfrm>
            <a:off x="6239706" y="1061687"/>
            <a:ext cx="26756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3087"/>
                </a:solidFill>
                <a:latin typeface="Helvetica"/>
              </a:rPr>
              <a:t>Target station able to operate with 1-MW proton beam since FY21</a:t>
            </a:r>
          </a:p>
        </p:txBody>
      </p:sp>
    </p:spTree>
    <p:extLst>
      <p:ext uri="{BB962C8B-B14F-4D97-AF65-F5344CB8AC3E}">
        <p14:creationId xmlns:p14="http://schemas.microsoft.com/office/powerpoint/2010/main" val="2126127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92F71D5-5D22-4DE4-BF5D-7C2BDCD630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 want to avoid…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04588D-6CDD-4D61-8DF2-71263C10F4B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74BDA36E-97B6-4ACB-BDA8-C41C41AFE33F}" type="datetime1">
              <a:rPr lang="en-US" smtClean="0"/>
              <a:t>9/9/2021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37824A-B26D-4010-95A5-3809067A77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Ammigan | High Power Targets: Challenges for next-generation high-intensity neutrino beams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9DBF6B-7A81-4B68-AE52-468432EFF8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34E4862-5C59-406F-9F5C-A979EE8A81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788" y="770064"/>
            <a:ext cx="3225064" cy="13595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3F2AA63-3CF6-4BCB-8FCB-001FA8B522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3032" y="770064"/>
            <a:ext cx="2348383" cy="1711905"/>
          </a:xfrm>
          <a:prstGeom prst="rect">
            <a:avLst/>
          </a:prstGeom>
        </p:spPr>
      </p:pic>
      <p:pic>
        <p:nvPicPr>
          <p:cNvPr id="9" name="Picture 8" descr="P1020235.JPG">
            <a:extLst>
              <a:ext uri="{FF2B5EF4-FFF2-40B4-BE49-F238E27FC236}">
                <a16:creationId xmlns:a16="http://schemas.microsoft.com/office/drawing/2014/main" id="{94240048-2B10-47C4-816F-F6B7CA6DBF7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4199" y="2741249"/>
            <a:ext cx="1975015" cy="1280452"/>
          </a:xfrm>
          <a:prstGeom prst="rect">
            <a:avLst/>
          </a:prstGeom>
          <a:effectLst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B92EF27-E6D4-465A-BB87-5E32F553488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8094" y="2741249"/>
            <a:ext cx="1921214" cy="1280809"/>
          </a:xfrm>
          <a:prstGeom prst="rect">
            <a:avLst/>
          </a:prstGeom>
          <a:effectLst/>
        </p:spPr>
      </p:pic>
      <p:pic>
        <p:nvPicPr>
          <p:cNvPr id="11" name="Picture 10" descr="SNS window.tiff">
            <a:extLst>
              <a:ext uri="{FF2B5EF4-FFF2-40B4-BE49-F238E27FC236}">
                <a16:creationId xmlns:a16="http://schemas.microsoft.com/office/drawing/2014/main" id="{FFAA0FED-DC58-48A6-B03A-6440104A771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44080" y="2907191"/>
            <a:ext cx="1543702" cy="1361928"/>
          </a:xfrm>
          <a:prstGeom prst="rect">
            <a:avLst/>
          </a:prstGeom>
          <a:effectLst/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F4D48B8-6020-4526-BC86-9E2DC99C11EE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8952" y="770064"/>
            <a:ext cx="1653499" cy="1306468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3" name="Picture 12" descr="Untitled.jpg">
            <a:extLst>
              <a:ext uri="{FF2B5EF4-FFF2-40B4-BE49-F238E27FC236}">
                <a16:creationId xmlns:a16="http://schemas.microsoft.com/office/drawing/2014/main" id="{8F73BDCF-9057-4C57-9454-7752237984F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77750" y="2907191"/>
            <a:ext cx="1908745" cy="137667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4A36521-BA91-4E20-A624-B241453A71C1}"/>
              </a:ext>
            </a:extLst>
          </p:cNvPr>
          <p:cNvSpPr txBox="1"/>
          <p:nvPr/>
        </p:nvSpPr>
        <p:spPr>
          <a:xfrm>
            <a:off x="299843" y="2115827"/>
            <a:ext cx="32821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Helvetica" panose="020B0604020202020204" pitchFamily="34" charset="0"/>
                <a:cs typeface="Helvetica" panose="020B0604020202020204" pitchFamily="34" charset="0"/>
              </a:rPr>
              <a:t>MINOS NT-02 target failure: radiation-induced swelling (FNAL)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3DE5646-D844-45A7-B790-5E527FC3CED8}"/>
              </a:ext>
            </a:extLst>
          </p:cNvPr>
          <p:cNvSpPr txBox="1"/>
          <p:nvPr/>
        </p:nvSpPr>
        <p:spPr>
          <a:xfrm>
            <a:off x="434199" y="4041021"/>
            <a:ext cx="21274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Helvetica" panose="020B0604020202020204" pitchFamily="34" charset="0"/>
                <a:cs typeface="Helvetica" panose="020B0604020202020204" pitchFamily="34" charset="0"/>
              </a:rPr>
              <a:t>MINOS NT-01 target containment water leak (FNAL)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7B37CF5-2C37-4EF4-9ED9-F340DDAA0C3A}"/>
              </a:ext>
            </a:extLst>
          </p:cNvPr>
          <p:cNvSpPr txBox="1"/>
          <p:nvPr/>
        </p:nvSpPr>
        <p:spPr>
          <a:xfrm>
            <a:off x="2561614" y="4072688"/>
            <a:ext cx="19750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Helvetica" panose="020B0604020202020204" pitchFamily="34" charset="0"/>
                <a:cs typeface="Helvetica" panose="020B0604020202020204" pitchFamily="34" charset="0"/>
              </a:rPr>
              <a:t>Horn </a:t>
            </a:r>
            <a:r>
              <a:rPr lang="en-US" sz="1100" dirty="0" err="1">
                <a:latin typeface="Helvetica" panose="020B0604020202020204" pitchFamily="34" charset="0"/>
                <a:cs typeface="Helvetica" panose="020B0604020202020204" pitchFamily="34" charset="0"/>
              </a:rPr>
              <a:t>stripline</a:t>
            </a:r>
            <a:r>
              <a:rPr lang="en-US" sz="1100" dirty="0">
                <a:latin typeface="Helvetica" panose="020B0604020202020204" pitchFamily="34" charset="0"/>
                <a:cs typeface="Helvetica" panose="020B0604020202020204" pitchFamily="34" charset="0"/>
              </a:rPr>
              <a:t> fatigue failure (FNAL)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B649C94-8590-4A0C-AC52-2C1E610BE5DB}"/>
              </a:ext>
            </a:extLst>
          </p:cNvPr>
          <p:cNvSpPr txBox="1"/>
          <p:nvPr/>
        </p:nvSpPr>
        <p:spPr>
          <a:xfrm>
            <a:off x="3887870" y="2134626"/>
            <a:ext cx="18471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Helvetica" panose="020B0604020202020204" pitchFamily="34" charset="0"/>
                <a:cs typeface="Helvetica" panose="020B0604020202020204" pitchFamily="34" charset="0"/>
              </a:rPr>
              <a:t>Be window embrittlement (FNAL)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E17853-DC49-4A60-AD98-FB947A99E607}"/>
              </a:ext>
            </a:extLst>
          </p:cNvPr>
          <p:cNvSpPr txBox="1"/>
          <p:nvPr/>
        </p:nvSpPr>
        <p:spPr>
          <a:xfrm>
            <a:off x="5895219" y="2527324"/>
            <a:ext cx="26925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>
                <a:latin typeface="Helvetica" panose="020B0604020202020204" pitchFamily="34" charset="0"/>
                <a:cs typeface="Helvetica" panose="020B0604020202020204" pitchFamily="34" charset="0"/>
              </a:rPr>
              <a:t>NOvA</a:t>
            </a:r>
            <a:r>
              <a:rPr lang="en-US" sz="1100" dirty="0">
                <a:latin typeface="Helvetica" panose="020B0604020202020204" pitchFamily="34" charset="0"/>
                <a:cs typeface="Helvetica" panose="020B0604020202020204" pitchFamily="34" charset="0"/>
              </a:rPr>
              <a:t> MET-01 target fin fracture (FNAL)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8AF9637-B758-4D9E-9F01-688621D88CF9}"/>
              </a:ext>
            </a:extLst>
          </p:cNvPr>
          <p:cNvSpPr txBox="1"/>
          <p:nvPr/>
        </p:nvSpPr>
        <p:spPr>
          <a:xfrm>
            <a:off x="4689029" y="4294500"/>
            <a:ext cx="19750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Helvetica" panose="020B0604020202020204" pitchFamily="34" charset="0"/>
                <a:cs typeface="Helvetica" panose="020B0604020202020204" pitchFamily="34" charset="0"/>
              </a:rPr>
              <a:t>ISOLDE target (CERN)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28B142E-16E0-49A7-8FC8-FD282E934674}"/>
              </a:ext>
            </a:extLst>
          </p:cNvPr>
          <p:cNvSpPr txBox="1"/>
          <p:nvPr/>
        </p:nvSpPr>
        <p:spPr>
          <a:xfrm>
            <a:off x="6955130" y="4268112"/>
            <a:ext cx="19750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Helvetica" panose="020B0604020202020204" pitchFamily="34" charset="0"/>
                <a:cs typeface="Helvetica" panose="020B0604020202020204" pitchFamily="34" charset="0"/>
              </a:rPr>
              <a:t>Target containment vessel cavitation (ORNL - SNS)</a:t>
            </a:r>
          </a:p>
        </p:txBody>
      </p:sp>
    </p:spTree>
    <p:extLst>
      <p:ext uri="{BB962C8B-B14F-4D97-AF65-F5344CB8AC3E}">
        <p14:creationId xmlns:p14="http://schemas.microsoft.com/office/powerpoint/2010/main" val="22498888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C17CF0-5A73-4E96-BD06-5C1D8BD9F3D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577A9BF9-1A32-4FB5-9ADF-D9E492D6C18F}" type="datetime1">
              <a:rPr lang="en-US" smtClean="0"/>
              <a:t>9/9/2021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34BDE6-145C-47F8-914C-F3B8986350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Ammigan | High Power Targets: Challenges for next-generation high-intensity neutrino beams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CD37A2-703D-4458-886E-465F1EB275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6BB58DF8-5153-4DD0-B2E7-97F0E6EB818A}"/>
              </a:ext>
            </a:extLst>
          </p:cNvPr>
          <p:cNvSpPr txBox="1">
            <a:spLocks/>
          </p:cNvSpPr>
          <p:nvPr/>
        </p:nvSpPr>
        <p:spPr>
          <a:xfrm>
            <a:off x="228600" y="18881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004C97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/>
              </a:rPr>
              <a:t>Neutrino target – MINOS (400 kW)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Helvetica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8ACE97A-9D24-4B4F-9FEB-7509BB0C7B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419" y="855838"/>
            <a:ext cx="3721931" cy="18381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EE4E6E1-B62D-41A5-AD62-0F66D76367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2201" y="840209"/>
            <a:ext cx="2658086" cy="2945842"/>
          </a:xfrm>
          <a:prstGeom prst="rect">
            <a:avLst/>
          </a:prstGeom>
        </p:spPr>
      </p:pic>
      <p:pic>
        <p:nvPicPr>
          <p:cNvPr id="10" name="Picture 5" descr="C:\Documents and Settings\zwaska\My Documents\lbne\targetry\CD1prep\lehman_review_201210\1st-Ti-tube-proto-LEtarg-nocarpet.JPG">
            <a:extLst>
              <a:ext uri="{FF2B5EF4-FFF2-40B4-BE49-F238E27FC236}">
                <a16:creationId xmlns:a16="http://schemas.microsoft.com/office/drawing/2014/main" id="{A5286677-C005-4869-9CF3-D5C586F8B3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111" y="3792168"/>
            <a:ext cx="4108149" cy="768096"/>
          </a:xfrm>
          <a:prstGeom prst="rect">
            <a:avLst/>
          </a:prstGeom>
          <a:noFill/>
          <a:ln>
            <a:solidFill>
              <a:srgbClr val="003087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F508890-8DA3-4784-AD91-1CF057ECD1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857" y="2983414"/>
            <a:ext cx="719138" cy="681038"/>
          </a:xfrm>
          <a:prstGeom prst="rect">
            <a:avLst/>
          </a:prstGeom>
          <a:ln w="38100">
            <a:solidFill>
              <a:srgbClr val="505050">
                <a:lumMod val="50000"/>
              </a:srgbClr>
            </a:solidFill>
          </a:ln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2838EEA-C3E2-4D61-919F-DDA500988743}"/>
              </a:ext>
            </a:extLst>
          </p:cNvPr>
          <p:cNvSpPr/>
          <p:nvPr/>
        </p:nvSpPr>
        <p:spPr>
          <a:xfrm>
            <a:off x="3474637" y="4118042"/>
            <a:ext cx="123160" cy="148679"/>
          </a:xfrm>
          <a:prstGeom prst="rect">
            <a:avLst/>
          </a:prstGeom>
          <a:noFill/>
          <a:ln w="28575" cap="flat" cmpd="sng" algn="ctr">
            <a:solidFill>
              <a:srgbClr val="505050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/>
              <a:ea typeface="+mn-ea"/>
              <a:cs typeface="+mn-cs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9C5787D-A197-4B67-8F9B-16EF80036A1D}"/>
              </a:ext>
            </a:extLst>
          </p:cNvPr>
          <p:cNvCxnSpPr>
            <a:stCxn id="12" idx="0"/>
            <a:endCxn id="11" idx="2"/>
          </p:cNvCxnSpPr>
          <p:nvPr/>
        </p:nvCxnSpPr>
        <p:spPr>
          <a:xfrm flipV="1">
            <a:off x="3536217" y="3664452"/>
            <a:ext cx="395209" cy="453590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523F309-AB5C-442A-9044-31F2C7D342A6}"/>
              </a:ext>
            </a:extLst>
          </p:cNvPr>
          <p:cNvSpPr txBox="1"/>
          <p:nvPr/>
        </p:nvSpPr>
        <p:spPr>
          <a:xfrm>
            <a:off x="457120" y="2894556"/>
            <a:ext cx="249914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505050"/>
                </a:solidFill>
                <a:latin typeface="Helvetica"/>
              </a:rPr>
              <a:t>Helium atmosphere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505050"/>
                </a:solidFill>
                <a:latin typeface="Helvetica"/>
              </a:rPr>
              <a:t>Beryllium windows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505050"/>
                </a:solidFill>
                <a:latin typeface="Helvetica"/>
              </a:rPr>
              <a:t>Water cooled graphite core</a:t>
            </a:r>
          </a:p>
        </p:txBody>
      </p:sp>
    </p:spTree>
    <p:extLst>
      <p:ext uri="{BB962C8B-B14F-4D97-AF65-F5344CB8AC3E}">
        <p14:creationId xmlns:p14="http://schemas.microsoft.com/office/powerpoint/2010/main" val="22816143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AFE68A-06A3-4CC8-A711-3AA6B9FFD4E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577A9BF9-1A32-4FB5-9ADF-D9E492D6C18F}" type="datetime1">
              <a:rPr lang="en-US" smtClean="0"/>
              <a:t>9/9/2021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0001BA-8491-48C9-A9C5-13175878EA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Ammigan | High Power Targets: Challenges for next-generation high-intensity neutrino beams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500E23-4758-4316-B7A0-52B017EA31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8F79E177-B601-47A0-B33C-56B57347244B}"/>
              </a:ext>
            </a:extLst>
          </p:cNvPr>
          <p:cNvSpPr txBox="1">
            <a:spLocks/>
          </p:cNvSpPr>
          <p:nvPr/>
        </p:nvSpPr>
        <p:spPr>
          <a:xfrm>
            <a:off x="228600" y="18881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004C97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/>
              </a:rPr>
              <a:t>Neutrino target – NOvA AIP (0.7 – 1 MW)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Helvetica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3599028-B93C-446E-B38F-CFFA019B73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9241" y="718324"/>
            <a:ext cx="3303099" cy="257761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0035115-C7B8-4765-A15C-3E34E8FEB2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419" y="866346"/>
            <a:ext cx="2940356" cy="159607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3644867-80D3-48F4-BE27-E6D1580157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737" y="2663529"/>
            <a:ext cx="3699215" cy="192113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ACCA554-E290-4EAB-AAB0-C68E01F079FE}"/>
              </a:ext>
            </a:extLst>
          </p:cNvPr>
          <p:cNvSpPr txBox="1"/>
          <p:nvPr/>
        </p:nvSpPr>
        <p:spPr>
          <a:xfrm>
            <a:off x="4031952" y="3532682"/>
            <a:ext cx="350417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505050"/>
                </a:solidFill>
                <a:latin typeface="Helvetica"/>
              </a:rPr>
              <a:t>Helium atmosphere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505050"/>
                </a:solidFill>
                <a:latin typeface="Helvetica"/>
              </a:rPr>
              <a:t>Beryllium windows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505050"/>
                </a:solidFill>
                <a:latin typeface="Helvetica"/>
              </a:rPr>
              <a:t>Water cooled aluminum pressing plates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505050"/>
                </a:solidFill>
                <a:latin typeface="Helvetica"/>
              </a:rPr>
              <a:t>Graphite core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56F3FAE-B9BB-4DDB-9543-9ACBCB658018}"/>
              </a:ext>
            </a:extLst>
          </p:cNvPr>
          <p:cNvSpPr/>
          <p:nvPr/>
        </p:nvSpPr>
        <p:spPr>
          <a:xfrm>
            <a:off x="6472128" y="2168089"/>
            <a:ext cx="1421569" cy="229879"/>
          </a:xfrm>
          <a:prstGeom prst="rect">
            <a:avLst/>
          </a:prstGeom>
          <a:solidFill>
            <a:srgbClr val="FFFFFF">
              <a:alpha val="0"/>
            </a:srgbClr>
          </a:solidFill>
          <a:ln w="25400" cap="flat" cmpd="sng" algn="ctr">
            <a:solidFill>
              <a:srgbClr val="AF272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3087"/>
              </a:solidFill>
              <a:effectLst/>
              <a:uLnTx/>
              <a:uFillTx/>
              <a:latin typeface="Helvetic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904158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0EC3DB-F693-4BBF-ABCD-117D00994D4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577A9BF9-1A32-4FB5-9ADF-D9E492D6C18F}" type="datetime1">
              <a:rPr lang="en-US" smtClean="0"/>
              <a:t>9/9/2021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2D78DA-3352-423E-99C1-2510A80419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Ammigan | High Power Targets: Challenges for next-generation high-intensity neutrino beams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C12EE9-E658-49CC-B635-5AB217CDEE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C77C1E54-00D5-43A1-A67B-7353E4ECB2E1}"/>
              </a:ext>
            </a:extLst>
          </p:cNvPr>
          <p:cNvSpPr txBox="1">
            <a:spLocks/>
          </p:cNvSpPr>
          <p:nvPr/>
        </p:nvSpPr>
        <p:spPr>
          <a:xfrm>
            <a:off x="228600" y="18881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004C97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/>
              </a:rPr>
              <a:t>Future Neutrino Target – LBNF-DUNE (1.2 – 2.4 MW)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004C97"/>
              </a:solidFill>
              <a:effectLst/>
              <a:uLnTx/>
              <a:uFillTx/>
              <a:latin typeface="Helvetica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2E09F2A-FE2B-4DA5-95DA-3CA61CB511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7730" y="855208"/>
            <a:ext cx="2658086" cy="277514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9B16A87-0C00-4EAF-82F2-41A2B3EA76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913" y="799370"/>
            <a:ext cx="4237087" cy="201185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BC985BF-967B-4778-8765-0955044FD9A5}"/>
              </a:ext>
            </a:extLst>
          </p:cNvPr>
          <p:cNvSpPr txBox="1"/>
          <p:nvPr/>
        </p:nvSpPr>
        <p:spPr>
          <a:xfrm>
            <a:off x="429419" y="71292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Helvetica"/>
              </a:rPr>
              <a:t>Conceptual 1.2 MW target design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315AD37-C28D-4381-919E-F8DADF3655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419" y="2938391"/>
            <a:ext cx="2658086" cy="168543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7B7A4FF-5B4F-44F5-8A65-23C39A0A97C2}"/>
              </a:ext>
            </a:extLst>
          </p:cNvPr>
          <p:cNvSpPr txBox="1"/>
          <p:nvPr/>
        </p:nvSpPr>
        <p:spPr>
          <a:xfrm>
            <a:off x="3301698" y="3735871"/>
            <a:ext cx="330545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505050"/>
                </a:solidFill>
                <a:latin typeface="Helvetica"/>
              </a:rPr>
              <a:t>Helium atmosphere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505050"/>
                </a:solidFill>
                <a:latin typeface="Helvetica"/>
              </a:rPr>
              <a:t>Titanium target containment windows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505050"/>
                </a:solidFill>
                <a:latin typeface="Helvetica"/>
              </a:rPr>
              <a:t>Helium gas cooled graphite core</a:t>
            </a:r>
          </a:p>
        </p:txBody>
      </p:sp>
    </p:spTree>
    <p:extLst>
      <p:ext uri="{BB962C8B-B14F-4D97-AF65-F5344CB8AC3E}">
        <p14:creationId xmlns:p14="http://schemas.microsoft.com/office/powerpoint/2010/main" val="3168155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2498C66-93C3-4D85-8C3B-F9DE874B97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Power Targetry Scope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5D0E2F-417E-4934-A858-D04E3ACD907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24B03059-D1EC-4D1C-8DF3-9D51AF78ACE9}" type="datetime1">
              <a:rPr lang="en-US" smtClean="0"/>
              <a:t>9/9/2021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E966FE-E07A-4404-B8E9-9A38FF0B7C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Ammigan | High Power Targets: Challenges for next-generation high-intensity neutrino beams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BE271F-97A3-4321-B17E-1427B15834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356CAE14-999B-45C9-A88A-A5B9A4557C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7092" y="705858"/>
            <a:ext cx="1437271" cy="1914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 descr="IMG_0171.JPG">
            <a:extLst>
              <a:ext uri="{FF2B5EF4-FFF2-40B4-BE49-F238E27FC236}">
                <a16:creationId xmlns:a16="http://schemas.microsoft.com/office/drawing/2014/main" id="{C1FD2154-F2D2-4A5D-AE49-5EF14A739D2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2752" y="705858"/>
            <a:ext cx="1559468" cy="1911512"/>
          </a:xfrm>
          <a:prstGeom prst="rect">
            <a:avLst/>
          </a:prstGeom>
        </p:spPr>
      </p:pic>
      <p:pic>
        <p:nvPicPr>
          <p:cNvPr id="9" name="Picture 8" descr="04-0083-03D.hr.jpg">
            <a:extLst>
              <a:ext uri="{FF2B5EF4-FFF2-40B4-BE49-F238E27FC236}">
                <a16:creationId xmlns:a16="http://schemas.microsoft.com/office/drawing/2014/main" id="{1C85F144-FAFC-4BD9-ACD1-C0291B98D24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71024" y="705858"/>
            <a:ext cx="1475093" cy="1914421"/>
          </a:xfrm>
          <a:prstGeom prst="rect">
            <a:avLst/>
          </a:prstGeom>
        </p:spPr>
      </p:pic>
      <p:pic>
        <p:nvPicPr>
          <p:cNvPr id="10" name="Content Placeholder 3" descr="DSC04153.JPG">
            <a:extLst>
              <a:ext uri="{FF2B5EF4-FFF2-40B4-BE49-F238E27FC236}">
                <a16:creationId xmlns:a16="http://schemas.microsoft.com/office/drawing/2014/main" id="{4AEE1739-FC50-4647-A878-18F8DC86B2F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45338" y="705858"/>
            <a:ext cx="1667383" cy="1898863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54072A3-7968-48D7-829F-04C2B83E136F}"/>
              </a:ext>
            </a:extLst>
          </p:cNvPr>
          <p:cNvSpPr txBox="1">
            <a:spLocks/>
          </p:cNvSpPr>
          <p:nvPr/>
        </p:nvSpPr>
        <p:spPr>
          <a:xfrm>
            <a:off x="736827" y="2813506"/>
            <a:ext cx="7627785" cy="2001134"/>
          </a:xfrm>
          <a:prstGeom prst="rect">
            <a:avLst/>
          </a:prstGeom>
        </p:spPr>
        <p:txBody>
          <a:bodyPr lIns="0" tIns="0" rIns="0" bIns="0" numCol="2">
            <a:noAutofit/>
          </a:bodyPr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139825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None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/>
              </a:rPr>
              <a:t>Target</a:t>
            </a:r>
          </a:p>
          <a:p>
            <a:pPr marL="512763" marR="0" lvl="1" indent="-230188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Helvetica"/>
                <a:ea typeface="ＭＳ Ｐゴシック" charset="0"/>
              </a:rPr>
              <a:t>Solid, Liquid, Fixed, Rotating</a:t>
            </a:r>
            <a:endParaRPr lang="en-US" sz="1400" dirty="0"/>
          </a:p>
          <a:p>
            <a:pPr marR="0" lvl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/>
              </a:rPr>
              <a:t>Facility Requirements</a:t>
            </a:r>
          </a:p>
          <a:p>
            <a:pPr marL="512763" marR="0" lvl="1" indent="-230188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Helvetica"/>
                <a:ea typeface="ＭＳ Ｐゴシック" charset="0"/>
              </a:rPr>
              <a:t>Remote Handling</a:t>
            </a:r>
          </a:p>
          <a:p>
            <a:pPr marL="512763" marR="0" lvl="1" indent="-230188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Helvetica"/>
                <a:ea typeface="ＭＳ Ｐゴシック" charset="0"/>
              </a:rPr>
              <a:t>Shielding &amp; Radiation Transport</a:t>
            </a:r>
          </a:p>
          <a:p>
            <a:pPr marL="512763" marR="0" lvl="1" indent="-230188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Helvetica"/>
                <a:ea typeface="ＭＳ Ｐゴシック" charset="0"/>
              </a:rPr>
              <a:t>Air Handling</a:t>
            </a:r>
          </a:p>
          <a:p>
            <a:pPr marL="512763" marR="0" lvl="1" indent="-230188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Helvetica"/>
                <a:ea typeface="ＭＳ Ｐゴシック" charset="0"/>
              </a:rPr>
              <a:t>Cooling System</a:t>
            </a:r>
          </a:p>
          <a:p>
            <a:pPr marR="0" lvl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/>
              </a:rPr>
              <a:t>Other </a:t>
            </a:r>
            <a:r>
              <a:rPr lang="en-US" sz="1600" dirty="0">
                <a:solidFill>
                  <a:srgbClr val="004C97"/>
                </a:solidFill>
              </a:rPr>
              <a:t>beam-intercepting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Helvetica"/>
              </a:rPr>
              <a:t> devices</a:t>
            </a:r>
          </a:p>
          <a:p>
            <a:pPr marL="512763" marR="0" lvl="1" indent="-230188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Helvetica"/>
                <a:ea typeface="ＭＳ Ｐゴシック" charset="0"/>
              </a:rPr>
              <a:t>Collimators</a:t>
            </a:r>
          </a:p>
          <a:p>
            <a:pPr marL="512763" marR="0" lvl="1" indent="-230188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Helvetica"/>
                <a:ea typeface="ＭＳ Ｐゴシック" charset="0"/>
              </a:rPr>
              <a:t>Collection optics (horns, solenoids)</a:t>
            </a:r>
          </a:p>
          <a:p>
            <a:pPr marL="512763" marR="0" lvl="1" indent="-230188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Helvetica"/>
                <a:ea typeface="ＭＳ Ｐゴシック" charset="0"/>
              </a:rPr>
              <a:t>Monitors &amp; Instrumentation </a:t>
            </a:r>
          </a:p>
          <a:p>
            <a:pPr marL="512763" marR="0" lvl="1" indent="-230188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Helvetica"/>
                <a:ea typeface="ＭＳ Ｐゴシック" charset="0"/>
              </a:rPr>
              <a:t>Beam windows</a:t>
            </a:r>
          </a:p>
          <a:p>
            <a:pPr marL="512763" marR="0" lvl="1" indent="-230188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Helvetica"/>
                <a:ea typeface="ＭＳ Ｐゴシック" charset="0"/>
              </a:rPr>
              <a:t>Absorbers</a:t>
            </a:r>
          </a:p>
          <a:p>
            <a:pPr marL="282575" marR="0" lvl="1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58167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3243F06-8267-455F-A1CF-8962CE2EF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Power/Intensity Targetry Challenges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6BED57-7355-498C-97C9-7E9B39FC668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B3448911-CB49-4474-B882-C891E7C4835D}" type="datetime1">
              <a:rPr lang="en-US" smtClean="0"/>
              <a:t>9/9/2021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1BA909-2F5D-48C2-9102-8509E86D29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Ammigan | High Power Targets: Challenges for next-generation high-intensity neutrino beams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F8161D-EEF3-4F1A-8194-4173239E41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BC346621-28EA-44A8-8031-E0954C739AD3}"/>
              </a:ext>
            </a:extLst>
          </p:cNvPr>
          <p:cNvSpPr/>
          <p:nvPr/>
        </p:nvSpPr>
        <p:spPr>
          <a:xfrm>
            <a:off x="612576" y="1264201"/>
            <a:ext cx="1773941" cy="711187"/>
          </a:xfrm>
          <a:custGeom>
            <a:avLst/>
            <a:gdLst>
              <a:gd name="connsiteX0" fmla="*/ 0 w 2275799"/>
              <a:gd name="connsiteY0" fmla="*/ 0 h 711187"/>
              <a:gd name="connsiteX1" fmla="*/ 2275799 w 2275799"/>
              <a:gd name="connsiteY1" fmla="*/ 0 h 711187"/>
              <a:gd name="connsiteX2" fmla="*/ 2275799 w 2275799"/>
              <a:gd name="connsiteY2" fmla="*/ 711187 h 711187"/>
              <a:gd name="connsiteX3" fmla="*/ 0 w 2275799"/>
              <a:gd name="connsiteY3" fmla="*/ 711187 h 711187"/>
              <a:gd name="connsiteX4" fmla="*/ 0 w 2275799"/>
              <a:gd name="connsiteY4" fmla="*/ 0 h 711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5799" h="711187">
                <a:moveTo>
                  <a:pt x="0" y="0"/>
                </a:moveTo>
                <a:lnTo>
                  <a:pt x="2275799" y="0"/>
                </a:lnTo>
                <a:lnTo>
                  <a:pt x="2275799" y="711187"/>
                </a:lnTo>
                <a:lnTo>
                  <a:pt x="0" y="711187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40000"/>
              <a:hueOff val="0"/>
              <a:satOff val="0"/>
              <a:lumOff val="0"/>
              <a:alphaOff val="0"/>
            </a:srgbClr>
          </a:solidFill>
          <a:ln w="9525" cap="flat" cmpd="sng" algn="ctr">
            <a:solidFill>
              <a:schemeClr val="tx1"/>
            </a:solidFill>
            <a:prstDash val="solid"/>
          </a:ln>
          <a:effectLst/>
        </p:spPr>
        <p:txBody>
          <a:bodyPr spcFirstLastPara="0" vert="horz" wrap="square" lIns="481711" tIns="53340" rIns="53340" bIns="53340" numCol="1" spcCol="1270" anchor="ctr" anchorCtr="0">
            <a:noAutofit/>
          </a:bodyPr>
          <a:lstStyle/>
          <a:p>
            <a:pPr marL="0" marR="0" lvl="0" indent="0" defTabSz="6223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Heat removal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B4471E-D597-4D4C-91BF-7AA4FF40D37E}"/>
              </a:ext>
            </a:extLst>
          </p:cNvPr>
          <p:cNvSpPr>
            <a:spLocks noChangeAspect="1"/>
          </p:cNvSpPr>
          <p:nvPr/>
        </p:nvSpPr>
        <p:spPr>
          <a:xfrm>
            <a:off x="364511" y="971921"/>
            <a:ext cx="622289" cy="933433"/>
          </a:xfrm>
          <a:prstGeom prst="rect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7000" r="-37000"/>
            </a:stretch>
          </a:blip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</p:sp>
      <p:sp>
        <p:nvSpPr>
          <p:cNvPr id="9" name="Freeform 11">
            <a:extLst>
              <a:ext uri="{FF2B5EF4-FFF2-40B4-BE49-F238E27FC236}">
                <a16:creationId xmlns:a16="http://schemas.microsoft.com/office/drawing/2014/main" id="{E7755722-5738-4E37-B0F5-C859A2467C27}"/>
              </a:ext>
            </a:extLst>
          </p:cNvPr>
          <p:cNvSpPr/>
          <p:nvPr/>
        </p:nvSpPr>
        <p:spPr>
          <a:xfrm>
            <a:off x="2811530" y="1264201"/>
            <a:ext cx="1896655" cy="711187"/>
          </a:xfrm>
          <a:custGeom>
            <a:avLst/>
            <a:gdLst>
              <a:gd name="connsiteX0" fmla="*/ 0 w 2275799"/>
              <a:gd name="connsiteY0" fmla="*/ 0 h 711187"/>
              <a:gd name="connsiteX1" fmla="*/ 2275799 w 2275799"/>
              <a:gd name="connsiteY1" fmla="*/ 0 h 711187"/>
              <a:gd name="connsiteX2" fmla="*/ 2275799 w 2275799"/>
              <a:gd name="connsiteY2" fmla="*/ 711187 h 711187"/>
              <a:gd name="connsiteX3" fmla="*/ 0 w 2275799"/>
              <a:gd name="connsiteY3" fmla="*/ 711187 h 711187"/>
              <a:gd name="connsiteX4" fmla="*/ 0 w 2275799"/>
              <a:gd name="connsiteY4" fmla="*/ 0 h 711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5799" h="711187">
                <a:moveTo>
                  <a:pt x="0" y="0"/>
                </a:moveTo>
                <a:lnTo>
                  <a:pt x="2275799" y="0"/>
                </a:lnTo>
                <a:lnTo>
                  <a:pt x="2275799" y="711187"/>
                </a:lnTo>
                <a:lnTo>
                  <a:pt x="0" y="711187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40000"/>
              <a:hueOff val="0"/>
              <a:satOff val="0"/>
              <a:lumOff val="0"/>
              <a:alphaOff val="0"/>
            </a:srgbClr>
          </a:solidFill>
          <a:ln w="9525" cap="flat" cmpd="sng" algn="ctr">
            <a:solidFill>
              <a:schemeClr val="tx1"/>
            </a:solidFill>
            <a:prstDash val="solid"/>
          </a:ln>
          <a:effectLst/>
        </p:spPr>
        <p:txBody>
          <a:bodyPr spcFirstLastPara="0" vert="horz" wrap="square" lIns="481711" tIns="53340" rIns="53340" bIns="53340" numCol="1" spcCol="1270" anchor="ctr" anchorCtr="0">
            <a:noAutofit/>
          </a:bodyPr>
          <a:lstStyle/>
          <a:p>
            <a:pPr marL="0" marR="0" lvl="0" indent="0" defTabSz="6223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Thermal shock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C5FB3D6-F828-4A75-BB25-E1BFBF63AD2A}"/>
              </a:ext>
            </a:extLst>
          </p:cNvPr>
          <p:cNvSpPr>
            <a:spLocks noChangeAspect="1"/>
          </p:cNvSpPr>
          <p:nvPr/>
        </p:nvSpPr>
        <p:spPr>
          <a:xfrm>
            <a:off x="2590816" y="966883"/>
            <a:ext cx="622289" cy="933433"/>
          </a:xfrm>
          <a:prstGeom prst="rect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3000" r="-13000"/>
            </a:stretch>
          </a:blip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</p:sp>
      <p:sp>
        <p:nvSpPr>
          <p:cNvPr id="11" name="Freeform 13">
            <a:extLst>
              <a:ext uri="{FF2B5EF4-FFF2-40B4-BE49-F238E27FC236}">
                <a16:creationId xmlns:a16="http://schemas.microsoft.com/office/drawing/2014/main" id="{CA34C790-D79B-4678-A25C-85DAF6114FB8}"/>
              </a:ext>
            </a:extLst>
          </p:cNvPr>
          <p:cNvSpPr/>
          <p:nvPr/>
        </p:nvSpPr>
        <p:spPr>
          <a:xfrm>
            <a:off x="612576" y="2380304"/>
            <a:ext cx="1773942" cy="711187"/>
          </a:xfrm>
          <a:custGeom>
            <a:avLst/>
            <a:gdLst>
              <a:gd name="connsiteX0" fmla="*/ 0 w 2275799"/>
              <a:gd name="connsiteY0" fmla="*/ 0 h 711187"/>
              <a:gd name="connsiteX1" fmla="*/ 2275799 w 2275799"/>
              <a:gd name="connsiteY1" fmla="*/ 0 h 711187"/>
              <a:gd name="connsiteX2" fmla="*/ 2275799 w 2275799"/>
              <a:gd name="connsiteY2" fmla="*/ 711187 h 711187"/>
              <a:gd name="connsiteX3" fmla="*/ 0 w 2275799"/>
              <a:gd name="connsiteY3" fmla="*/ 711187 h 711187"/>
              <a:gd name="connsiteX4" fmla="*/ 0 w 2275799"/>
              <a:gd name="connsiteY4" fmla="*/ 0 h 711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5799" h="711187">
                <a:moveTo>
                  <a:pt x="0" y="0"/>
                </a:moveTo>
                <a:lnTo>
                  <a:pt x="2275799" y="0"/>
                </a:lnTo>
                <a:lnTo>
                  <a:pt x="2275799" y="711187"/>
                </a:lnTo>
                <a:lnTo>
                  <a:pt x="0" y="711187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40000"/>
              <a:hueOff val="0"/>
              <a:satOff val="0"/>
              <a:lumOff val="0"/>
              <a:alphaOff val="0"/>
            </a:srgbClr>
          </a:solidFill>
          <a:ln w="9525" cap="flat" cmpd="sng" algn="ctr">
            <a:solidFill>
              <a:schemeClr val="tx1"/>
            </a:solidFill>
            <a:prstDash val="solid"/>
          </a:ln>
          <a:effectLst/>
        </p:spPr>
        <p:txBody>
          <a:bodyPr spcFirstLastPara="0" vert="horz" wrap="square" lIns="481711" tIns="53340" rIns="53340" bIns="53340" numCol="1" spcCol="1270" anchor="ctr" anchorCtr="0">
            <a:noAutofit/>
          </a:bodyPr>
          <a:lstStyle/>
          <a:p>
            <a:pPr marL="0" marR="0" lvl="0" indent="0" defTabSz="6223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Physics performance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B962A02-88C7-4995-B6E1-62866AB6D028}"/>
              </a:ext>
            </a:extLst>
          </p:cNvPr>
          <p:cNvSpPr>
            <a:spLocks noChangeAspect="1"/>
          </p:cNvSpPr>
          <p:nvPr/>
        </p:nvSpPr>
        <p:spPr>
          <a:xfrm>
            <a:off x="364511" y="2089619"/>
            <a:ext cx="622289" cy="933433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20089" t="2355" r="-45911" b="-2355"/>
            </a:stretch>
          </a:blip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</p:sp>
      <p:sp>
        <p:nvSpPr>
          <p:cNvPr id="13" name="Freeform 15">
            <a:extLst>
              <a:ext uri="{FF2B5EF4-FFF2-40B4-BE49-F238E27FC236}">
                <a16:creationId xmlns:a16="http://schemas.microsoft.com/office/drawing/2014/main" id="{9E57D53E-DE8C-42E3-8717-BD59705AA472}"/>
              </a:ext>
            </a:extLst>
          </p:cNvPr>
          <p:cNvSpPr/>
          <p:nvPr/>
        </p:nvSpPr>
        <p:spPr>
          <a:xfrm>
            <a:off x="2811530" y="2382159"/>
            <a:ext cx="1896656" cy="711187"/>
          </a:xfrm>
          <a:custGeom>
            <a:avLst/>
            <a:gdLst>
              <a:gd name="connsiteX0" fmla="*/ 0 w 2275799"/>
              <a:gd name="connsiteY0" fmla="*/ 0 h 711187"/>
              <a:gd name="connsiteX1" fmla="*/ 2275799 w 2275799"/>
              <a:gd name="connsiteY1" fmla="*/ 0 h 711187"/>
              <a:gd name="connsiteX2" fmla="*/ 2275799 w 2275799"/>
              <a:gd name="connsiteY2" fmla="*/ 711187 h 711187"/>
              <a:gd name="connsiteX3" fmla="*/ 0 w 2275799"/>
              <a:gd name="connsiteY3" fmla="*/ 711187 h 711187"/>
              <a:gd name="connsiteX4" fmla="*/ 0 w 2275799"/>
              <a:gd name="connsiteY4" fmla="*/ 0 h 711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5799" h="711187">
                <a:moveTo>
                  <a:pt x="0" y="0"/>
                </a:moveTo>
                <a:lnTo>
                  <a:pt x="2275799" y="0"/>
                </a:lnTo>
                <a:lnTo>
                  <a:pt x="2275799" y="711187"/>
                </a:lnTo>
                <a:lnTo>
                  <a:pt x="0" y="711187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40000"/>
              <a:hueOff val="0"/>
              <a:satOff val="0"/>
              <a:lumOff val="0"/>
              <a:alphaOff val="0"/>
            </a:srgbClr>
          </a:solidFill>
          <a:ln w="9525" cap="flat" cmpd="sng" algn="ctr">
            <a:solidFill>
              <a:schemeClr val="tx1"/>
            </a:solidFill>
            <a:prstDash val="solid"/>
          </a:ln>
          <a:effectLst/>
        </p:spPr>
        <p:txBody>
          <a:bodyPr spcFirstLastPara="0" vert="horz" wrap="square" lIns="481711" tIns="53340" rIns="53340" bIns="53340" numCol="1" spcCol="1270" anchor="ctr" anchorCtr="0">
            <a:noAutofit/>
          </a:bodyPr>
          <a:lstStyle/>
          <a:p>
            <a:pPr marL="0" marR="0" lvl="0" indent="0" defTabSz="6223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Radiation damage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A01998D-A75A-408E-B543-6F0895CCD828}"/>
              </a:ext>
            </a:extLst>
          </p:cNvPr>
          <p:cNvSpPr>
            <a:spLocks noChangeAspect="1"/>
          </p:cNvSpPr>
          <p:nvPr/>
        </p:nvSpPr>
        <p:spPr>
          <a:xfrm>
            <a:off x="2590816" y="2089618"/>
            <a:ext cx="622289" cy="933433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6234" r="-29766"/>
            </a:stretch>
          </a:blip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</p:sp>
      <p:sp>
        <p:nvSpPr>
          <p:cNvPr id="15" name="Freeform 17">
            <a:extLst>
              <a:ext uri="{FF2B5EF4-FFF2-40B4-BE49-F238E27FC236}">
                <a16:creationId xmlns:a16="http://schemas.microsoft.com/office/drawing/2014/main" id="{553515D2-283C-465A-9B94-A0AD60831CCC}"/>
              </a:ext>
            </a:extLst>
          </p:cNvPr>
          <p:cNvSpPr/>
          <p:nvPr/>
        </p:nvSpPr>
        <p:spPr>
          <a:xfrm>
            <a:off x="574620" y="3520620"/>
            <a:ext cx="1811897" cy="711187"/>
          </a:xfrm>
          <a:custGeom>
            <a:avLst/>
            <a:gdLst>
              <a:gd name="connsiteX0" fmla="*/ 0 w 2275799"/>
              <a:gd name="connsiteY0" fmla="*/ 0 h 711187"/>
              <a:gd name="connsiteX1" fmla="*/ 2275799 w 2275799"/>
              <a:gd name="connsiteY1" fmla="*/ 0 h 711187"/>
              <a:gd name="connsiteX2" fmla="*/ 2275799 w 2275799"/>
              <a:gd name="connsiteY2" fmla="*/ 711187 h 711187"/>
              <a:gd name="connsiteX3" fmla="*/ 0 w 2275799"/>
              <a:gd name="connsiteY3" fmla="*/ 711187 h 711187"/>
              <a:gd name="connsiteX4" fmla="*/ 0 w 2275799"/>
              <a:gd name="connsiteY4" fmla="*/ 0 h 711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5799" h="711187">
                <a:moveTo>
                  <a:pt x="0" y="0"/>
                </a:moveTo>
                <a:lnTo>
                  <a:pt x="2275799" y="0"/>
                </a:lnTo>
                <a:lnTo>
                  <a:pt x="2275799" y="711187"/>
                </a:lnTo>
                <a:lnTo>
                  <a:pt x="0" y="711187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40000"/>
              <a:hueOff val="0"/>
              <a:satOff val="0"/>
              <a:lumOff val="0"/>
              <a:alphaOff val="0"/>
            </a:srgbClr>
          </a:solidFill>
          <a:ln w="9525" cap="flat" cmpd="sng" algn="ctr">
            <a:solidFill>
              <a:schemeClr val="tx1"/>
            </a:solidFill>
            <a:prstDash val="solid"/>
          </a:ln>
          <a:effectLst/>
        </p:spPr>
        <p:txBody>
          <a:bodyPr spcFirstLastPara="0" vert="horz" wrap="square" lIns="481711" tIns="53340" rIns="53340" bIns="53340" numCol="1" spcCol="1270" anchor="ctr" anchorCtr="0">
            <a:noAutofit/>
          </a:bodyPr>
          <a:lstStyle/>
          <a:p>
            <a:pPr marL="0" marR="0" lvl="0" indent="0" defTabSz="6223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Operational safety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5F1C758-A632-45CE-A698-5A9EDF58438D}"/>
              </a:ext>
            </a:extLst>
          </p:cNvPr>
          <p:cNvSpPr>
            <a:spLocks noChangeAspect="1"/>
          </p:cNvSpPr>
          <p:nvPr/>
        </p:nvSpPr>
        <p:spPr>
          <a:xfrm>
            <a:off x="364511" y="3216436"/>
            <a:ext cx="622289" cy="933433"/>
          </a:xfrm>
          <a:prstGeom prst="rect">
            <a:avLst/>
          </a:prstGeom>
          <a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5000" r="-25000"/>
            </a:stretch>
          </a:blip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</p:sp>
      <p:sp>
        <p:nvSpPr>
          <p:cNvPr id="17" name="Freeform 19">
            <a:extLst>
              <a:ext uri="{FF2B5EF4-FFF2-40B4-BE49-F238E27FC236}">
                <a16:creationId xmlns:a16="http://schemas.microsoft.com/office/drawing/2014/main" id="{AFA855F7-B6F1-4528-99DD-512CAFC3C533}"/>
              </a:ext>
            </a:extLst>
          </p:cNvPr>
          <p:cNvSpPr/>
          <p:nvPr/>
        </p:nvSpPr>
        <p:spPr>
          <a:xfrm>
            <a:off x="2811529" y="3520619"/>
            <a:ext cx="1896658" cy="711187"/>
          </a:xfrm>
          <a:custGeom>
            <a:avLst/>
            <a:gdLst>
              <a:gd name="connsiteX0" fmla="*/ 0 w 2275799"/>
              <a:gd name="connsiteY0" fmla="*/ 0 h 711187"/>
              <a:gd name="connsiteX1" fmla="*/ 2275799 w 2275799"/>
              <a:gd name="connsiteY1" fmla="*/ 0 h 711187"/>
              <a:gd name="connsiteX2" fmla="*/ 2275799 w 2275799"/>
              <a:gd name="connsiteY2" fmla="*/ 711187 h 711187"/>
              <a:gd name="connsiteX3" fmla="*/ 0 w 2275799"/>
              <a:gd name="connsiteY3" fmla="*/ 711187 h 711187"/>
              <a:gd name="connsiteX4" fmla="*/ 0 w 2275799"/>
              <a:gd name="connsiteY4" fmla="*/ 0 h 711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5799" h="711187">
                <a:moveTo>
                  <a:pt x="0" y="0"/>
                </a:moveTo>
                <a:lnTo>
                  <a:pt x="2275799" y="0"/>
                </a:lnTo>
                <a:lnTo>
                  <a:pt x="2275799" y="711187"/>
                </a:lnTo>
                <a:lnTo>
                  <a:pt x="0" y="711187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40000"/>
              <a:hueOff val="0"/>
              <a:satOff val="0"/>
              <a:lumOff val="0"/>
              <a:alphaOff val="0"/>
            </a:srgbClr>
          </a:solidFill>
          <a:ln w="9525" cap="flat" cmpd="sng" algn="ctr">
            <a:solidFill>
              <a:schemeClr val="tx1"/>
            </a:solidFill>
            <a:prstDash val="solid"/>
          </a:ln>
          <a:effectLst/>
        </p:spPr>
        <p:txBody>
          <a:bodyPr spcFirstLastPara="0" vert="horz" wrap="square" lIns="481711" tIns="53340" rIns="53340" bIns="53340" numCol="1" spcCol="1270" anchor="ctr" anchorCtr="0">
            <a:noAutofit/>
          </a:bodyPr>
          <a:lstStyle/>
          <a:p>
            <a:pPr marL="0" marR="0" lvl="0" indent="0" defTabSz="6223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Storage and disposal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E0C5C44-D2D7-4755-87E4-1393A2B893A1}"/>
              </a:ext>
            </a:extLst>
          </p:cNvPr>
          <p:cNvSpPr>
            <a:spLocks noChangeAspect="1"/>
          </p:cNvSpPr>
          <p:nvPr/>
        </p:nvSpPr>
        <p:spPr>
          <a:xfrm>
            <a:off x="2590816" y="3223726"/>
            <a:ext cx="622289" cy="933433"/>
          </a:xfrm>
          <a:prstGeom prst="rect">
            <a:avLst/>
          </a:prstGeom>
          <a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41000" r="-41000"/>
            </a:stretch>
          </a:blip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62F04A7-4CEB-48AE-9D56-89105B5585A9}"/>
              </a:ext>
            </a:extLst>
          </p:cNvPr>
          <p:cNvSpPr txBox="1"/>
          <p:nvPr/>
        </p:nvSpPr>
        <p:spPr>
          <a:xfrm>
            <a:off x="4861789" y="1190638"/>
            <a:ext cx="4053611" cy="830997"/>
          </a:xfrm>
          <a:prstGeom prst="rect">
            <a:avLst/>
          </a:prstGeom>
          <a:ln w="1270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Thermal Shock </a:t>
            </a:r>
            <a:r>
              <a:rPr lang="en-US" sz="16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and</a:t>
            </a:r>
            <a:r>
              <a:rPr lang="en-US" sz="16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1600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Radiation Damage </a:t>
            </a:r>
            <a:r>
              <a:rPr lang="en-US" sz="16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identified as most cross-cutting challenges of high-power target facilities</a:t>
            </a:r>
            <a:endParaRPr lang="en-US" sz="1400" dirty="0">
              <a:solidFill>
                <a:schemeClr val="accent6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26DDBB9-2841-49A8-9B7B-A4EC784F5467}"/>
              </a:ext>
            </a:extLst>
          </p:cNvPr>
          <p:cNvSpPr txBox="1"/>
          <p:nvPr/>
        </p:nvSpPr>
        <p:spPr>
          <a:xfrm>
            <a:off x="4928900" y="2509944"/>
            <a:ext cx="4010807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Additional neutrino beams challenges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Primary beam handling and instrumentation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Accuracy and consistency of beam inputs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Focusing elements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Beam-based alignment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Secondary beam instrumentation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Hadron production</a:t>
            </a:r>
          </a:p>
        </p:txBody>
      </p:sp>
    </p:spTree>
    <p:extLst>
      <p:ext uri="{BB962C8B-B14F-4D97-AF65-F5344CB8AC3E}">
        <p14:creationId xmlns:p14="http://schemas.microsoft.com/office/powerpoint/2010/main" val="3623414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1857866-42D2-4D65-808A-1B82F5F94F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Radiation Damage in Materials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38E2BB-93E2-4F11-B82C-E10C5019381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09B3CAC1-EBC5-47EB-9EEB-395F035540BF}" type="datetime1">
              <a:rPr lang="en-US" smtClean="0"/>
              <a:t>9/9/2021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19C69C-81DD-4CF4-B0C1-2EB2F4A3ED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Ammigan | High Power Targets: Challenges for next-generation high-intensity neutrino beams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457086-3ECF-4DD9-BF79-2BC92DADB5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7" name="Picture 13">
            <a:extLst>
              <a:ext uri="{FF2B5EF4-FFF2-40B4-BE49-F238E27FC236}">
                <a16:creationId xmlns:a16="http://schemas.microsoft.com/office/drawing/2014/main" id="{EE3052C0-5609-4789-BA9E-BC6E84993F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419" y="698135"/>
            <a:ext cx="2727619" cy="2118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" name="Rectangle 14">
            <a:extLst>
              <a:ext uri="{FF2B5EF4-FFF2-40B4-BE49-F238E27FC236}">
                <a16:creationId xmlns:a16="http://schemas.microsoft.com/office/drawing/2014/main" id="{D80874EE-DDC7-4F6E-A00F-61CBA2580A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420" y="2822228"/>
            <a:ext cx="241353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gradFill rotWithShape="1">
                  <a:gsLst>
                    <a:gs pos="0">
                      <a:srgbClr val="181847"/>
                    </a:gs>
                    <a:gs pos="100000">
                      <a:schemeClr val="accent2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1" hangingPunct="1"/>
            <a:r>
              <a:rPr lang="en-US" sz="6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From D. </a:t>
            </a:r>
            <a:r>
              <a:rPr lang="en-US" sz="600" dirty="0" err="1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Filges</a:t>
            </a:r>
            <a:r>
              <a:rPr lang="en-US" sz="6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F. </a:t>
            </a:r>
            <a:r>
              <a:rPr lang="en-US" sz="600" dirty="0" err="1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Goldenbaum</a:t>
            </a:r>
            <a:r>
              <a:rPr lang="en-US" sz="6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in:, </a:t>
            </a:r>
            <a:r>
              <a:rPr lang="en-US" sz="600" dirty="0" err="1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Handb</a:t>
            </a:r>
            <a:r>
              <a:rPr lang="en-US" sz="6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. Spallation Res., Wiley-VCH Verlag GmbH &amp; Co. </a:t>
            </a:r>
            <a:r>
              <a:rPr lang="en-US" sz="600" dirty="0" err="1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KGaA</a:t>
            </a:r>
            <a:r>
              <a:rPr lang="en-US" sz="6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2010, pp. 1–61.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8F67356-7ACB-433D-893F-19F357630D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067" y="3296232"/>
            <a:ext cx="1604911" cy="139092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CFE3317-88D2-4FBD-AB9A-B977763463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0430" y="3296232"/>
            <a:ext cx="2263140" cy="130873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593CBF6-FF21-4D0C-B81A-6838A6CAC8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4292" y="3296232"/>
            <a:ext cx="1713071" cy="1288733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72AB882-1886-46B4-B9DC-FD3D1684E7C4}"/>
              </a:ext>
            </a:extLst>
          </p:cNvPr>
          <p:cNvSpPr txBox="1"/>
          <p:nvPr/>
        </p:nvSpPr>
        <p:spPr>
          <a:xfrm>
            <a:off x="3440430" y="1031660"/>
            <a:ext cx="52354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Beam-induced damage to the microstructure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Atomic displacements (cascades)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200" b="1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Displacement Per Atom (DPA) </a:t>
            </a:r>
            <a:r>
              <a:rPr lang="en-US" sz="12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= Average number of stable interstitial/vacancy pairs created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Creation and agglomeration of point defects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Segregation (precipitation) or depletion of point defect sinks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Creation of transmutation products (H and He production)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US" sz="1200" dirty="0">
              <a:solidFill>
                <a:schemeClr val="accent6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91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CD268D5-BBFF-4B80-89F1-1AD8A8D39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Radiation Damage Effects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563C4A-5895-43A6-9E1B-AD26358EB7E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E65CB597-CA70-44D6-AEA2-593963AFAB4C}" type="datetime1">
              <a:rPr lang="en-US" smtClean="0"/>
              <a:t>9/9/2021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60F038-AEF6-4DF1-98D9-458FC55BAA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Ammigan | High Power Targets: Challenges for next-generation high-intensity neutrino beams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40543B-90CD-4349-B7E2-6EDA32D1BD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6BF86F-1E7B-40AB-AE23-95358D7416BC}"/>
              </a:ext>
            </a:extLst>
          </p:cNvPr>
          <p:cNvSpPr txBox="1"/>
          <p:nvPr/>
        </p:nvSpPr>
        <p:spPr>
          <a:xfrm>
            <a:off x="222250" y="721082"/>
            <a:ext cx="4849239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Atomic displacements in crystal lattice (DPA) cause bulk property changes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Embrittlement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Creep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Swelling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Fracture toughness reduction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Thermal/electrical conductivity reduction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Coefficient of thermal expansion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Modulus of Elasticity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Accelerated corrosion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Transmutation products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H, He gas production causes void formation and embrittlement</a:t>
            </a:r>
          </a:p>
          <a:p>
            <a:pPr lvl="1"/>
            <a:endParaRPr lang="en-US" sz="1400" dirty="0">
              <a:solidFill>
                <a:schemeClr val="accent6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004C97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Radiation damage effects very dependent upon material and irradiation conditions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Temperature, dose rate, particle energy/type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8B322EB-7B8A-4416-B857-5CE7E26F03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1572" y="833789"/>
            <a:ext cx="2579746" cy="3003760"/>
          </a:xfrm>
          <a:prstGeom prst="rect">
            <a:avLst/>
          </a:prstGeom>
        </p:spPr>
      </p:pic>
      <p:sp>
        <p:nvSpPr>
          <p:cNvPr id="10" name="Text Box 5">
            <a:extLst>
              <a:ext uri="{FF2B5EF4-FFF2-40B4-BE49-F238E27FC236}">
                <a16:creationId xmlns:a16="http://schemas.microsoft.com/office/drawing/2014/main" id="{606D3C5C-207F-404A-A712-CB38A106B6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21572" y="3823062"/>
            <a:ext cx="222613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S.A. Maloy et al., J. Nuclear Materials, 343, pp. 219-226, 2005</a:t>
            </a:r>
          </a:p>
        </p:txBody>
      </p:sp>
    </p:spTree>
    <p:extLst>
      <p:ext uri="{BB962C8B-B14F-4D97-AF65-F5344CB8AC3E}">
        <p14:creationId xmlns:p14="http://schemas.microsoft.com/office/powerpoint/2010/main" val="6141789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29E57F9-70BD-4A4A-A93C-E7BA85B2C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Radiation Damage Effects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9FBEC-11D7-46F9-AF0D-1D2D0D52B70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4A751905-A0E8-4D30-9B69-B5C62BD83028}" type="datetime1">
              <a:rPr lang="en-US" smtClean="0"/>
              <a:t>9/9/2021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023098-A1BA-4E30-9980-6334099C0D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Ammigan | High Power Targets: Challenges for next-generation high-intensity neutrino beams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E7CB33-5555-4271-BEB9-203917876B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14FEC50-C1BF-4D57-A87E-4D6B3C6EAC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516" y="847956"/>
            <a:ext cx="2569077" cy="321774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0DE58EC-364E-47ED-B114-26877DA0DF08}"/>
              </a:ext>
            </a:extLst>
          </p:cNvPr>
          <p:cNvSpPr/>
          <p:nvPr/>
        </p:nvSpPr>
        <p:spPr>
          <a:xfrm>
            <a:off x="617570" y="4003827"/>
            <a:ext cx="182606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N. Maruyama and M. </a:t>
            </a:r>
            <a:r>
              <a:rPr lang="en-US" sz="600" dirty="0" err="1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Harayama</a:t>
            </a:r>
            <a:r>
              <a:rPr lang="en-US" sz="6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Journal of Nuclear Materials, 195, 44-50 (1992</a:t>
            </a:r>
            <a:r>
              <a:rPr lang="en-US" sz="60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)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A5C2F9D-37FE-453E-84B1-C0E840146B17}"/>
              </a:ext>
            </a:extLst>
          </p:cNvPr>
          <p:cNvSpPr txBox="1"/>
          <p:nvPr/>
        </p:nvSpPr>
        <p:spPr>
          <a:xfrm>
            <a:off x="2493794" y="3982667"/>
            <a:ext cx="212711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Factor of 10 reduction in thermal conductivity of graphite after 0.02 DPA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1E44E6D-73C3-4C15-9CF3-5FFC73D7F941}"/>
              </a:ext>
            </a:extLst>
          </p:cNvPr>
          <p:cNvCxnSpPr>
            <a:cxnSpLocks/>
          </p:cNvCxnSpPr>
          <p:nvPr/>
        </p:nvCxnSpPr>
        <p:spPr>
          <a:xfrm>
            <a:off x="901430" y="2911813"/>
            <a:ext cx="0" cy="596630"/>
          </a:xfrm>
          <a:prstGeom prst="straightConnector1">
            <a:avLst/>
          </a:prstGeom>
          <a:ln w="19050">
            <a:solidFill>
              <a:srgbClr val="C00000"/>
            </a:solidFill>
            <a:prstDash val="sysDash"/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A51865B-929E-4BA6-BC81-BA4C923A798B}"/>
              </a:ext>
            </a:extLst>
          </p:cNvPr>
          <p:cNvCxnSpPr>
            <a:cxnSpLocks/>
          </p:cNvCxnSpPr>
          <p:nvPr/>
        </p:nvCxnSpPr>
        <p:spPr>
          <a:xfrm>
            <a:off x="901430" y="3164732"/>
            <a:ext cx="1871145" cy="817935"/>
          </a:xfrm>
          <a:prstGeom prst="straightConnector1">
            <a:avLst/>
          </a:prstGeom>
          <a:ln w="19050">
            <a:solidFill>
              <a:srgbClr val="C00000"/>
            </a:solidFill>
            <a:prstDash val="sys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1E271239-B635-4AEB-9E9A-2E64538C42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3192" y="1296137"/>
            <a:ext cx="2343150" cy="235029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C3D5716-3F66-42A9-8A9B-41E3834B93E7}"/>
              </a:ext>
            </a:extLst>
          </p:cNvPr>
          <p:cNvSpPr/>
          <p:nvPr/>
        </p:nvSpPr>
        <p:spPr>
          <a:xfrm>
            <a:off x="3624753" y="876224"/>
            <a:ext cx="17409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Complex lattice swelling in graphite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CD1A0F3-FDE6-48AE-85AE-A8A050FBDC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6342" y="1183128"/>
            <a:ext cx="2286000" cy="22098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5190993A-BF1B-4784-94BA-19B56D3DE977}"/>
              </a:ext>
            </a:extLst>
          </p:cNvPr>
          <p:cNvSpPr/>
          <p:nvPr/>
        </p:nvSpPr>
        <p:spPr>
          <a:xfrm>
            <a:off x="6029760" y="3418059"/>
            <a:ext cx="2564050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D.L. Porter and F. A. Garner, J. Nuclear Materials, </a:t>
            </a:r>
            <a:r>
              <a:rPr lang="en-US" sz="600" b="1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159</a:t>
            </a:r>
            <a:r>
              <a:rPr lang="en-US" sz="6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p. 114 (1988)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8AE3AF-5F94-4E0D-B088-79C7B61F1A21}"/>
              </a:ext>
            </a:extLst>
          </p:cNvPr>
          <p:cNvSpPr txBox="1"/>
          <p:nvPr/>
        </p:nvSpPr>
        <p:spPr>
          <a:xfrm>
            <a:off x="6211228" y="3659501"/>
            <a:ext cx="220111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Void swelling in 316 Stainless Steel tube exposed to reactor dose of 1.5 x 10</a:t>
            </a:r>
            <a:r>
              <a:rPr lang="en-US" sz="1200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23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 n/cm</a:t>
            </a:r>
            <a:r>
              <a:rPr lang="en-US" sz="1200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561125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F44C12A-03AB-4ACA-BB22-51B496CB0F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Thermal Shock Effects (stress waves)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A3D819-995F-473D-9926-1234D85BDEF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8B79C235-EE83-404F-BADC-CCFAF9B9E35C}" type="datetime1">
              <a:rPr lang="en-US" smtClean="0"/>
              <a:t>9/9/2021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070CA4-172C-4D4E-8848-CA2A08976E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K. Ammigan | High Power Targets: Challenges for next-generation high-intensity neutrino beams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2802EB-3F34-4B4F-A18D-2C20AB47A6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3328DA3-65B4-45C2-85A6-9B02DDFC2D09}"/>
              </a:ext>
            </a:extLst>
          </p:cNvPr>
          <p:cNvSpPr txBox="1"/>
          <p:nvPr/>
        </p:nvSpPr>
        <p:spPr>
          <a:xfrm>
            <a:off x="289033" y="700374"/>
            <a:ext cx="8289701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High-intensity pulsed beam creates localized area of compressive stress, generated due to fast expansion of material surrounded by cooler material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NuMI</a:t>
            </a:r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1-MW graphite target: </a:t>
            </a:r>
            <a:r>
              <a:rPr lang="el-GR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Δ</a:t>
            </a:r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T~250 K in 10 µs (2.5 x 10</a:t>
            </a:r>
            <a:r>
              <a:rPr lang="en-US" sz="1400" baseline="30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7</a:t>
            </a:r>
            <a: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K/s)</a:t>
            </a:r>
            <a:br>
              <a:rPr lang="en-US" sz="14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en-US" sz="1400" dirty="0">
              <a:solidFill>
                <a:schemeClr val="accent6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Dynamic stress waves travel through the target at sonic velocities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Thermal shock can induce plastic deformation, cracking and fatigue failure</a:t>
            </a:r>
          </a:p>
        </p:txBody>
      </p:sp>
      <p:pic>
        <p:nvPicPr>
          <p:cNvPr id="8" name="Picture 7" descr="Untitled.jpg">
            <a:extLst>
              <a:ext uri="{FF2B5EF4-FFF2-40B4-BE49-F238E27FC236}">
                <a16:creationId xmlns:a16="http://schemas.microsoft.com/office/drawing/2014/main" id="{0DC75719-31B5-4049-BFE8-957944E5C4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8645" y="2571750"/>
            <a:ext cx="2280285" cy="164465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DAA2576-4DA9-4102-8831-9C244B08EABE}"/>
              </a:ext>
            </a:extLst>
          </p:cNvPr>
          <p:cNvSpPr/>
          <p:nvPr/>
        </p:nvSpPr>
        <p:spPr>
          <a:xfrm>
            <a:off x="3416532" y="4243275"/>
            <a:ext cx="25773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Ta-rod after irradiation with 6 x 10</a:t>
            </a:r>
            <a:r>
              <a:rPr lang="en-US" sz="800" baseline="30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18</a:t>
            </a:r>
            <a:r>
              <a:rPr lang="en-US" sz="8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protons in 2.4 </a:t>
            </a:r>
            <a:r>
              <a:rPr lang="en-US" sz="800" dirty="0">
                <a:solidFill>
                  <a:schemeClr val="accent6"/>
                </a:solidFill>
                <a:latin typeface="Helvetica" panose="020B0604020202020204" pitchFamily="34" charset="0"/>
                <a:ea typeface="Times New Roman" charset="0"/>
                <a:cs typeface="Helvetica" panose="020B0604020202020204" pitchFamily="34" charset="0"/>
                <a:sym typeface="Symbol" charset="2"/>
              </a:rPr>
              <a:t></a:t>
            </a:r>
            <a:r>
              <a:rPr lang="en-US" sz="800" dirty="0">
                <a:solidFill>
                  <a:schemeClr val="accent6"/>
                </a:solidFill>
                <a:latin typeface="Helvetica" panose="020B0604020202020204" pitchFamily="34" charset="0"/>
                <a:ea typeface="Times New Roman" charset="0"/>
                <a:cs typeface="Helvetica" panose="020B0604020202020204" pitchFamily="34" charset="0"/>
              </a:rPr>
              <a:t>s </a:t>
            </a:r>
            <a:r>
              <a:rPr lang="en-US" sz="8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pulses of 3 x 10</a:t>
            </a:r>
            <a:r>
              <a:rPr lang="en-US" sz="800" baseline="30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13</a:t>
            </a:r>
            <a:r>
              <a:rPr lang="en-US" sz="8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at ISOLDE (photo: J. </a:t>
            </a:r>
            <a:r>
              <a:rPr lang="en-US" sz="800" dirty="0" err="1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Lettry</a:t>
            </a:r>
            <a:r>
              <a:rPr lang="en-US" sz="8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</a:p>
        </p:txBody>
      </p:sp>
      <p:pic>
        <p:nvPicPr>
          <p:cNvPr id="10" name="Picture 8">
            <a:extLst>
              <a:ext uri="{FF2B5EF4-FFF2-40B4-BE49-F238E27FC236}">
                <a16:creationId xmlns:a16="http://schemas.microsoft.com/office/drawing/2014/main" id="{59CC04D3-2887-4947-A874-3187E3D13C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1091" y="2966715"/>
            <a:ext cx="2266950" cy="795338"/>
          </a:xfrm>
          <a:prstGeom prst="rect">
            <a:avLst/>
          </a:prstGeom>
          <a:effectLst/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94AAC77-EFEE-4050-9DCF-24D567EEA4ED}"/>
              </a:ext>
            </a:extLst>
          </p:cNvPr>
          <p:cNvSpPr txBox="1"/>
          <p:nvPr/>
        </p:nvSpPr>
        <p:spPr>
          <a:xfrm>
            <a:off x="6301012" y="3781009"/>
            <a:ext cx="269135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Iridium target tested at CERN’s HiRadMat facility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EABA459-FB0F-47CA-B1B8-0474AC3FF0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6827" y="2553329"/>
            <a:ext cx="2011854" cy="1746656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18E4B87-60B7-4460-8648-53CC4CD608CE}"/>
              </a:ext>
            </a:extLst>
          </p:cNvPr>
          <p:cNvCxnSpPr>
            <a:cxnSpLocks/>
          </p:cNvCxnSpPr>
          <p:nvPr/>
        </p:nvCxnSpPr>
        <p:spPr>
          <a:xfrm rot="167980" flipV="1">
            <a:off x="1194027" y="3569328"/>
            <a:ext cx="368811" cy="1838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367ABAD-0A9E-4382-B04A-C5EC1B22F84A}"/>
              </a:ext>
            </a:extLst>
          </p:cNvPr>
          <p:cNvSpPr txBox="1"/>
          <p:nvPr/>
        </p:nvSpPr>
        <p:spPr>
          <a:xfrm rot="20100836">
            <a:off x="1054227" y="3486555"/>
            <a:ext cx="4844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C00000"/>
                </a:solidFill>
              </a:rPr>
              <a:t>beam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345779B-F58F-4D3C-B38D-009E2BA40682}"/>
              </a:ext>
            </a:extLst>
          </p:cNvPr>
          <p:cNvSpPr txBox="1"/>
          <p:nvPr/>
        </p:nvSpPr>
        <p:spPr>
          <a:xfrm>
            <a:off x="607443" y="4325935"/>
            <a:ext cx="2202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Temperature rise during 10 µs pulse in </a:t>
            </a:r>
            <a:r>
              <a:rPr lang="en-US" sz="800" dirty="0" err="1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NuMI</a:t>
            </a:r>
            <a:r>
              <a:rPr lang="en-US" sz="8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1-MW graphite target (FNAL)</a:t>
            </a:r>
          </a:p>
        </p:txBody>
      </p:sp>
    </p:spTree>
    <p:extLst>
      <p:ext uri="{BB962C8B-B14F-4D97-AF65-F5344CB8AC3E}">
        <p14:creationId xmlns:p14="http://schemas.microsoft.com/office/powerpoint/2010/main" val="600670667"/>
      </p:ext>
    </p:extLst>
  </p:cSld>
  <p:clrMapOvr>
    <a:masterClrMapping/>
  </p:clrMapOvr>
</p:sld>
</file>

<file path=ppt/theme/theme1.xml><?xml version="1.0" encoding="utf-8"?>
<a:theme xmlns:a="http://schemas.openxmlformats.org/drawingml/2006/main" name="Fermilab_PPT_0909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4" id="{CB7ACBD4-1FF4-4C43-816D-7134F0E2B41D}" vid="{8773B698-5E34-8649-83D5-C6AC28019C7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FNAL_Powerpoint_16x9-seasons_052121</Template>
  <TotalTime>10210</TotalTime>
  <Words>3015</Words>
  <Application>Microsoft Office PowerPoint</Application>
  <PresentationFormat>On-screen Show (16:9)</PresentationFormat>
  <Paragraphs>444</Paragraphs>
  <Slides>32</Slides>
  <Notes>24</Notes>
  <HiddenSlides>5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Calibri</vt:lpstr>
      <vt:lpstr>Cambria Math</vt:lpstr>
      <vt:lpstr>Helvetica</vt:lpstr>
      <vt:lpstr>Times New Roman</vt:lpstr>
      <vt:lpstr>Wingdings</vt:lpstr>
      <vt:lpstr>Fermilab_PPT_090915</vt:lpstr>
      <vt:lpstr>PowerPoint Presentation</vt:lpstr>
      <vt:lpstr>Robust High-Power Targets Critical in Maximizing the Efficiency of Neutrino Production</vt:lpstr>
      <vt:lpstr>What we want to avoid…</vt:lpstr>
      <vt:lpstr>High Power Targetry Scope</vt:lpstr>
      <vt:lpstr>High Power/Intensity Targetry Challenges</vt:lpstr>
      <vt:lpstr>Radiation Damage in Materials</vt:lpstr>
      <vt:lpstr>Radiation Damage Effects</vt:lpstr>
      <vt:lpstr>Radiation Damage Effects</vt:lpstr>
      <vt:lpstr>Thermal Shock Effects (stress waves)</vt:lpstr>
      <vt:lpstr>Stress Wave Example: T2K Window</vt:lpstr>
      <vt:lpstr>Radiation Damage Data</vt:lpstr>
      <vt:lpstr>Neutrino HPT R&amp;D Materials Exploratory Map </vt:lpstr>
      <vt:lpstr>PowerPoint Presentation</vt:lpstr>
      <vt:lpstr>High Power Target Materials R&amp;D</vt:lpstr>
      <vt:lpstr>Analysis of Fractured NuMI Target Fin</vt:lpstr>
      <vt:lpstr>X-Ray Diffraction of NuMI Graphite Fin at NSLS-II</vt:lpstr>
      <vt:lpstr>NuMI Beryllium Window Analysis</vt:lpstr>
      <vt:lpstr>High Energy Proton Irradiation at BNL’s BLIP Facility</vt:lpstr>
      <vt:lpstr>BLIP Ti Alloy Tensile Testing</vt:lpstr>
      <vt:lpstr>High-Cycle Fatigue Testing of Irradiated Ti Alloys</vt:lpstr>
      <vt:lpstr>Low-Energy Ion Irradiation</vt:lpstr>
      <vt:lpstr>Helium Implantation in Beryllium</vt:lpstr>
      <vt:lpstr>PowerPoint Presentation</vt:lpstr>
      <vt:lpstr>Novel Targetry Materials: Electrospun Nanofibers and HEAs</vt:lpstr>
      <vt:lpstr>Ongoing and Future Target R&amp;D Activities</vt:lpstr>
      <vt:lpstr>Summary</vt:lpstr>
      <vt:lpstr>Thank you</vt:lpstr>
      <vt:lpstr>Supplemental Slides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Kavin Ammigan</dc:creator>
  <cp:lastModifiedBy>Kavin Ammigan</cp:lastModifiedBy>
  <cp:revision>31</cp:revision>
  <cp:lastPrinted>2014-01-20T19:40:21Z</cp:lastPrinted>
  <dcterms:created xsi:type="dcterms:W3CDTF">2021-08-30T13:27:55Z</dcterms:created>
  <dcterms:modified xsi:type="dcterms:W3CDTF">2021-09-10T01:02:49Z</dcterms:modified>
</cp:coreProperties>
</file>