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0" r:id="rId4"/>
    <p:sldId id="261"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88" d="100"/>
          <a:sy n="88" d="100"/>
        </p:scale>
        <p:origin x="293"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98780B64-E127-46AD-A5A0-5E2D923C83F3}" type="datetimeFigureOut">
              <a:rPr lang="fr-FR" smtClean="0"/>
              <a:t>10/09/2021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2C63546-B4C4-4C14-B3DA-ECC76AFD61DC}" type="slidenum">
              <a:rPr lang="fr-FR" smtClean="0"/>
              <a:t>‹#›</a:t>
            </a:fld>
            <a:endParaRPr lang="fr-FR"/>
          </a:p>
        </p:txBody>
      </p:sp>
    </p:spTree>
    <p:extLst>
      <p:ext uri="{BB962C8B-B14F-4D97-AF65-F5344CB8AC3E}">
        <p14:creationId xmlns:p14="http://schemas.microsoft.com/office/powerpoint/2010/main" val="2443530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8780B64-E127-46AD-A5A0-5E2D923C83F3}" type="datetimeFigureOut">
              <a:rPr lang="fr-FR" smtClean="0"/>
              <a:t>10/09/2021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2C63546-B4C4-4C14-B3DA-ECC76AFD61DC}" type="slidenum">
              <a:rPr lang="fr-FR" smtClean="0"/>
              <a:t>‹#›</a:t>
            </a:fld>
            <a:endParaRPr lang="fr-FR"/>
          </a:p>
        </p:txBody>
      </p:sp>
    </p:spTree>
    <p:extLst>
      <p:ext uri="{BB962C8B-B14F-4D97-AF65-F5344CB8AC3E}">
        <p14:creationId xmlns:p14="http://schemas.microsoft.com/office/powerpoint/2010/main" val="715935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8780B64-E127-46AD-A5A0-5E2D923C83F3}" type="datetimeFigureOut">
              <a:rPr lang="fr-FR" smtClean="0"/>
              <a:t>10/09/2021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2C63546-B4C4-4C14-B3DA-ECC76AFD61DC}" type="slidenum">
              <a:rPr lang="fr-FR" smtClean="0"/>
              <a:t>‹#›</a:t>
            </a:fld>
            <a:endParaRPr lang="fr-FR"/>
          </a:p>
        </p:txBody>
      </p:sp>
    </p:spTree>
    <p:extLst>
      <p:ext uri="{BB962C8B-B14F-4D97-AF65-F5344CB8AC3E}">
        <p14:creationId xmlns:p14="http://schemas.microsoft.com/office/powerpoint/2010/main" val="2343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8780B64-E127-46AD-A5A0-5E2D923C83F3}" type="datetimeFigureOut">
              <a:rPr lang="fr-FR" smtClean="0"/>
              <a:t>10/09/2021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2C63546-B4C4-4C14-B3DA-ECC76AFD61DC}" type="slidenum">
              <a:rPr lang="fr-FR" smtClean="0"/>
              <a:t>‹#›</a:t>
            </a:fld>
            <a:endParaRPr lang="fr-FR"/>
          </a:p>
        </p:txBody>
      </p:sp>
    </p:spTree>
    <p:extLst>
      <p:ext uri="{BB962C8B-B14F-4D97-AF65-F5344CB8AC3E}">
        <p14:creationId xmlns:p14="http://schemas.microsoft.com/office/powerpoint/2010/main" val="262607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8780B64-E127-46AD-A5A0-5E2D923C83F3}" type="datetimeFigureOut">
              <a:rPr lang="fr-FR" smtClean="0"/>
              <a:t>10/09/2021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2C63546-B4C4-4C14-B3DA-ECC76AFD61DC}" type="slidenum">
              <a:rPr lang="fr-FR" smtClean="0"/>
              <a:t>‹#›</a:t>
            </a:fld>
            <a:endParaRPr lang="fr-FR"/>
          </a:p>
        </p:txBody>
      </p:sp>
    </p:spTree>
    <p:extLst>
      <p:ext uri="{BB962C8B-B14F-4D97-AF65-F5344CB8AC3E}">
        <p14:creationId xmlns:p14="http://schemas.microsoft.com/office/powerpoint/2010/main" val="1648570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98780B64-E127-46AD-A5A0-5E2D923C83F3}" type="datetimeFigureOut">
              <a:rPr lang="fr-FR" smtClean="0"/>
              <a:t>10/09/2021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2C63546-B4C4-4C14-B3DA-ECC76AFD61DC}" type="slidenum">
              <a:rPr lang="fr-FR" smtClean="0"/>
              <a:t>‹#›</a:t>
            </a:fld>
            <a:endParaRPr lang="fr-FR"/>
          </a:p>
        </p:txBody>
      </p:sp>
    </p:spTree>
    <p:extLst>
      <p:ext uri="{BB962C8B-B14F-4D97-AF65-F5344CB8AC3E}">
        <p14:creationId xmlns:p14="http://schemas.microsoft.com/office/powerpoint/2010/main" val="4041215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98780B64-E127-46AD-A5A0-5E2D923C83F3}" type="datetimeFigureOut">
              <a:rPr lang="fr-FR" smtClean="0"/>
              <a:t>10/09/2021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52C63546-B4C4-4C14-B3DA-ECC76AFD61DC}" type="slidenum">
              <a:rPr lang="fr-FR" smtClean="0"/>
              <a:t>‹#›</a:t>
            </a:fld>
            <a:endParaRPr lang="fr-FR"/>
          </a:p>
        </p:txBody>
      </p:sp>
    </p:spTree>
    <p:extLst>
      <p:ext uri="{BB962C8B-B14F-4D97-AF65-F5344CB8AC3E}">
        <p14:creationId xmlns:p14="http://schemas.microsoft.com/office/powerpoint/2010/main" val="405665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98780B64-E127-46AD-A5A0-5E2D923C83F3}" type="datetimeFigureOut">
              <a:rPr lang="fr-FR" smtClean="0"/>
              <a:t>10/09/2021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2C63546-B4C4-4C14-B3DA-ECC76AFD61DC}" type="slidenum">
              <a:rPr lang="fr-FR" smtClean="0"/>
              <a:t>‹#›</a:t>
            </a:fld>
            <a:endParaRPr lang="fr-FR"/>
          </a:p>
        </p:txBody>
      </p:sp>
    </p:spTree>
    <p:extLst>
      <p:ext uri="{BB962C8B-B14F-4D97-AF65-F5344CB8AC3E}">
        <p14:creationId xmlns:p14="http://schemas.microsoft.com/office/powerpoint/2010/main" val="3715260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780B64-E127-46AD-A5A0-5E2D923C83F3}" type="datetimeFigureOut">
              <a:rPr lang="fr-FR" smtClean="0"/>
              <a:t>10/09/2021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52C63546-B4C4-4C14-B3DA-ECC76AFD61DC}" type="slidenum">
              <a:rPr lang="fr-FR" smtClean="0"/>
              <a:t>‹#›</a:t>
            </a:fld>
            <a:endParaRPr lang="fr-FR"/>
          </a:p>
        </p:txBody>
      </p:sp>
    </p:spTree>
    <p:extLst>
      <p:ext uri="{BB962C8B-B14F-4D97-AF65-F5344CB8AC3E}">
        <p14:creationId xmlns:p14="http://schemas.microsoft.com/office/powerpoint/2010/main" val="3600716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8780B64-E127-46AD-A5A0-5E2D923C83F3}" type="datetimeFigureOut">
              <a:rPr lang="fr-FR" smtClean="0"/>
              <a:t>10/09/2021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2C63546-B4C4-4C14-B3DA-ECC76AFD61DC}" type="slidenum">
              <a:rPr lang="fr-FR" smtClean="0"/>
              <a:t>‹#›</a:t>
            </a:fld>
            <a:endParaRPr lang="fr-FR"/>
          </a:p>
        </p:txBody>
      </p:sp>
    </p:spTree>
    <p:extLst>
      <p:ext uri="{BB962C8B-B14F-4D97-AF65-F5344CB8AC3E}">
        <p14:creationId xmlns:p14="http://schemas.microsoft.com/office/powerpoint/2010/main" val="2837782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8780B64-E127-46AD-A5A0-5E2D923C83F3}" type="datetimeFigureOut">
              <a:rPr lang="fr-FR" smtClean="0"/>
              <a:t>10/09/2021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2C63546-B4C4-4C14-B3DA-ECC76AFD61DC}" type="slidenum">
              <a:rPr lang="fr-FR" smtClean="0"/>
              <a:t>‹#›</a:t>
            </a:fld>
            <a:endParaRPr lang="fr-FR"/>
          </a:p>
        </p:txBody>
      </p:sp>
    </p:spTree>
    <p:extLst>
      <p:ext uri="{BB962C8B-B14F-4D97-AF65-F5344CB8AC3E}">
        <p14:creationId xmlns:p14="http://schemas.microsoft.com/office/powerpoint/2010/main" val="2555481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780B64-E127-46AD-A5A0-5E2D923C83F3}" type="datetimeFigureOut">
              <a:rPr lang="fr-FR" smtClean="0"/>
              <a:t>10/09/2021</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C63546-B4C4-4C14-B3DA-ECC76AFD61DC}" type="slidenum">
              <a:rPr lang="fr-FR" smtClean="0"/>
              <a:t>‹#›</a:t>
            </a:fld>
            <a:endParaRPr lang="fr-FR"/>
          </a:p>
        </p:txBody>
      </p:sp>
    </p:spTree>
    <p:extLst>
      <p:ext uri="{BB962C8B-B14F-4D97-AF65-F5344CB8AC3E}">
        <p14:creationId xmlns:p14="http://schemas.microsoft.com/office/powerpoint/2010/main" val="28838527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hyperlink" Target="https://t2k-experiment.org/2013/12/t2k-beam-group-wins-2013-suwa-prize/" TargetMode="External"/><Relationship Id="rId3" Type="http://schemas.openxmlformats.org/officeDocument/2006/relationships/hyperlink" Target="https://www.kcl.ac.uk/people/francesca-di-lodovico" TargetMode="External"/><Relationship Id="rId7" Type="http://schemas.openxmlformats.org/officeDocument/2006/relationships/hyperlink" Target="https://j-parc.jp/c/en/information/2021/02/24000658.html" TargetMode="External"/><Relationship Id="rId2" Type="http://schemas.openxmlformats.org/officeDocument/2006/relationships/hyperlink" Target="https://www.eps.org/blogpost/751263/375831/Summer-2021-EPS-Emmy-Noether-Distinction-awarded-to-Sara-Bolognesi" TargetMode="External"/><Relationship Id="rId1" Type="http://schemas.openxmlformats.org/officeDocument/2006/relationships/slideLayout" Target="../slideLayouts/slideLayout7.xml"/><Relationship Id="rId6" Type="http://schemas.openxmlformats.org/officeDocument/2006/relationships/hyperlink" Target="https://www.imperial.ac.uk/people/k.long/research.html" TargetMode="External"/><Relationship Id="rId11" Type="http://schemas.openxmlformats.org/officeDocument/2006/relationships/hyperlink" Target="https://breakthroughprize.org/Laureates/1/P1/Y2016" TargetMode="External"/><Relationship Id="rId5" Type="http://schemas.openxmlformats.org/officeDocument/2006/relationships/hyperlink" Target="https://news.fnal.gov/2020/03/fermilab-scientist-jonathan-paley-elected-nustec-co-spokesperson/" TargetMode="External"/><Relationship Id="rId10" Type="http://schemas.openxmlformats.org/officeDocument/2006/relationships/hyperlink" Target="https://t2k-experiment.org/2014/11/takashi-kobayashi-and-tsuyoshi-nakaya-are-awarded-the-nishina-memorial-prize/" TargetMode="External"/><Relationship Id="rId4" Type="http://schemas.openxmlformats.org/officeDocument/2006/relationships/hyperlink" Target="http://www.hep.manchester.ac.uk/u/soldner/Site/Homepage.html" TargetMode="External"/><Relationship Id="rId9" Type="http://schemas.openxmlformats.org/officeDocument/2006/relationships/hyperlink" Target="https://t2k-experiment.org/2015/03/takashi-kobayashi-tsuyoshi-nakaya-and-masato-shiozawa-are-awarded-the-yoji-totsuka-priz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30286" y="566057"/>
            <a:ext cx="6254982" cy="523220"/>
          </a:xfrm>
          <a:prstGeom prst="rect">
            <a:avLst/>
          </a:prstGeom>
          <a:solidFill>
            <a:schemeClr val="accent4"/>
          </a:solidFill>
        </p:spPr>
        <p:txBody>
          <a:bodyPr wrap="none" rtlCol="0">
            <a:spAutoFit/>
          </a:bodyPr>
          <a:lstStyle/>
          <a:p>
            <a:r>
              <a:rPr lang="fr-FR" sz="2800" b="1" dirty="0" smtClean="0"/>
              <a:t>The NUFACT 2021 round table discussion</a:t>
            </a:r>
            <a:endParaRPr lang="fr-FR" sz="2800" b="1" dirty="0"/>
          </a:p>
        </p:txBody>
      </p:sp>
      <p:sp>
        <p:nvSpPr>
          <p:cNvPr id="3" name="TextBox 2"/>
          <p:cNvSpPr txBox="1"/>
          <p:nvPr/>
        </p:nvSpPr>
        <p:spPr>
          <a:xfrm>
            <a:off x="687977" y="1463039"/>
            <a:ext cx="10903882" cy="4462760"/>
          </a:xfrm>
          <a:prstGeom prst="rect">
            <a:avLst/>
          </a:prstGeom>
          <a:noFill/>
        </p:spPr>
        <p:txBody>
          <a:bodyPr wrap="none" rtlCol="0">
            <a:spAutoFit/>
          </a:bodyPr>
          <a:lstStyle/>
          <a:p>
            <a:r>
              <a:rPr lang="fr-FR" b="1" dirty="0" smtClean="0"/>
              <a:t>The </a:t>
            </a:r>
            <a:r>
              <a:rPr lang="fr-FR" b="1" dirty="0" err="1" smtClean="0"/>
              <a:t>theme</a:t>
            </a:r>
            <a:r>
              <a:rPr lang="fr-FR" b="1" dirty="0" smtClean="0"/>
              <a:t> of the round table </a:t>
            </a:r>
            <a:r>
              <a:rPr lang="fr-FR" dirty="0" err="1" smtClean="0"/>
              <a:t>was</a:t>
            </a:r>
            <a:r>
              <a:rPr lang="fr-FR" dirty="0" smtClean="0"/>
              <a:t> </a:t>
            </a:r>
            <a:r>
              <a:rPr lang="fr-FR" dirty="0" err="1" smtClean="0"/>
              <a:t>decided</a:t>
            </a:r>
            <a:r>
              <a:rPr lang="fr-FR" dirty="0" smtClean="0"/>
              <a:t> in 2020 (</a:t>
            </a:r>
            <a:r>
              <a:rPr lang="fr-FR" dirty="0" err="1" smtClean="0"/>
              <a:t>before</a:t>
            </a:r>
            <a:r>
              <a:rPr lang="fr-FR" dirty="0" smtClean="0"/>
              <a:t> the COVID </a:t>
            </a:r>
            <a:r>
              <a:rPr lang="fr-FR" dirty="0" err="1" smtClean="0"/>
              <a:t>pandemic</a:t>
            </a:r>
            <a:r>
              <a:rPr lang="fr-FR" dirty="0" smtClean="0"/>
              <a:t> or the </a:t>
            </a:r>
            <a:r>
              <a:rPr lang="fr-FR" dirty="0" err="1" smtClean="0"/>
              <a:t>European</a:t>
            </a:r>
            <a:r>
              <a:rPr lang="fr-FR" dirty="0" smtClean="0"/>
              <a:t> </a:t>
            </a:r>
            <a:r>
              <a:rPr lang="fr-FR" dirty="0" err="1" smtClean="0"/>
              <a:t>Strategy</a:t>
            </a:r>
            <a:r>
              <a:rPr lang="fr-FR" dirty="0" smtClean="0"/>
              <a:t> release)</a:t>
            </a:r>
          </a:p>
          <a:p>
            <a:endParaRPr lang="fr-FR" dirty="0"/>
          </a:p>
          <a:p>
            <a:r>
              <a:rPr lang="en-US" sz="3200" b="1" dirty="0" smtClean="0">
                <a:solidFill>
                  <a:srgbClr val="FF0000"/>
                </a:solidFill>
              </a:rPr>
              <a:t>On the way to DUNE and </a:t>
            </a:r>
            <a:r>
              <a:rPr lang="en-US" sz="3200" b="1" dirty="0" err="1" smtClean="0">
                <a:solidFill>
                  <a:srgbClr val="FF0000"/>
                </a:solidFill>
              </a:rPr>
              <a:t>HyperK</a:t>
            </a:r>
            <a:r>
              <a:rPr lang="en-US" sz="3200" dirty="0" smtClean="0"/>
              <a:t> </a:t>
            </a:r>
            <a:br>
              <a:rPr lang="en-US" sz="3200" dirty="0" smtClean="0"/>
            </a:br>
            <a:r>
              <a:rPr lang="en-US" dirty="0" smtClean="0"/>
              <a:t/>
            </a:r>
            <a:br>
              <a:rPr lang="en-US" dirty="0" smtClean="0"/>
            </a:br>
            <a:r>
              <a:rPr lang="en-US" b="1" dirty="0" smtClean="0"/>
              <a:t>How do we organize the co-existence for the best of the field? </a:t>
            </a:r>
            <a:br>
              <a:rPr lang="en-US" b="1" dirty="0" smtClean="0"/>
            </a:br>
            <a:r>
              <a:rPr lang="en-US" b="1" dirty="0" smtClean="0"/>
              <a:t/>
            </a:r>
            <a:br>
              <a:rPr lang="en-US" b="1" dirty="0" smtClean="0"/>
            </a:br>
            <a:r>
              <a:rPr lang="en-US" b="1" dirty="0" smtClean="0"/>
              <a:t>Status and issues for both experiments will have been given in presentations at the workshop. </a:t>
            </a:r>
            <a:br>
              <a:rPr lang="en-US" b="1" dirty="0" smtClean="0"/>
            </a:br>
            <a:r>
              <a:rPr lang="en-US" b="1" dirty="0" smtClean="0"/>
              <a:t/>
            </a:r>
            <a:br>
              <a:rPr lang="en-US" b="1" dirty="0" smtClean="0"/>
            </a:br>
            <a:r>
              <a:rPr lang="en-US" b="1" dirty="0" smtClean="0"/>
              <a:t>Joint projects related to </a:t>
            </a:r>
            <a:br>
              <a:rPr lang="en-US" b="1" dirty="0" smtClean="0"/>
            </a:br>
            <a:r>
              <a:rPr lang="en-US" b="1" dirty="0" smtClean="0"/>
              <a:t>     beamline technology, </a:t>
            </a:r>
            <a:r>
              <a:rPr lang="en-US" b="1" dirty="0" err="1" smtClean="0"/>
              <a:t>hadroproduction</a:t>
            </a:r>
            <a:r>
              <a:rPr lang="en-US" b="1" dirty="0" smtClean="0"/>
              <a:t> measurements </a:t>
            </a:r>
            <a:br>
              <a:rPr lang="en-US" b="1" dirty="0" smtClean="0"/>
            </a:br>
            <a:r>
              <a:rPr lang="en-US" b="1" dirty="0" smtClean="0"/>
              <a:t>     cross-section systematics and how to tackle them? </a:t>
            </a:r>
            <a:br>
              <a:rPr lang="en-US" b="1" dirty="0" smtClean="0"/>
            </a:br>
            <a:r>
              <a:rPr lang="en-US" b="1" dirty="0" smtClean="0"/>
              <a:t>     </a:t>
            </a:r>
            <a:r>
              <a:rPr lang="en-US" b="1" dirty="0" err="1" smtClean="0"/>
              <a:t>Nustorm</a:t>
            </a:r>
            <a:r>
              <a:rPr lang="en-US" b="1" dirty="0" smtClean="0"/>
              <a:t> and ENUBET </a:t>
            </a:r>
            <a:br>
              <a:rPr lang="en-US" b="1" dirty="0" smtClean="0"/>
            </a:br>
            <a:r>
              <a:rPr lang="en-US" b="1" dirty="0" smtClean="0"/>
              <a:t>     PMNS analysis and beyond, joined preparations for it                         </a:t>
            </a:r>
            <a:br>
              <a:rPr lang="en-US" b="1" dirty="0" smtClean="0"/>
            </a:br>
            <a:r>
              <a:rPr lang="en-US" b="1" dirty="0" smtClean="0"/>
              <a:t/>
            </a:r>
            <a:br>
              <a:rPr lang="en-US" b="1" dirty="0" smtClean="0"/>
            </a:br>
            <a:r>
              <a:rPr lang="en-US" b="1" dirty="0" smtClean="0"/>
              <a:t>Maximizing the complementarity?  </a:t>
            </a:r>
            <a:endParaRPr lang="fr-FR" b="1" dirty="0"/>
          </a:p>
        </p:txBody>
      </p:sp>
    </p:spTree>
    <p:extLst>
      <p:ext uri="{BB962C8B-B14F-4D97-AF65-F5344CB8AC3E}">
        <p14:creationId xmlns:p14="http://schemas.microsoft.com/office/powerpoint/2010/main" val="1043341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350517" y="722812"/>
            <a:ext cx="11615059" cy="4739759"/>
          </a:xfrm>
          <a:prstGeom prst="rect">
            <a:avLst/>
          </a:prstGeom>
          <a:noFill/>
        </p:spPr>
        <p:txBody>
          <a:bodyPr wrap="square" rtlCol="0">
            <a:spAutoFit/>
          </a:bodyPr>
          <a:lstStyle/>
          <a:p>
            <a:r>
              <a:rPr lang="fr-FR" sz="3200" b="1" dirty="0"/>
              <a:t>T</a:t>
            </a:r>
            <a:r>
              <a:rPr lang="fr-FR" sz="3200" b="1" dirty="0" smtClean="0"/>
              <a:t>he panel</a:t>
            </a:r>
          </a:p>
          <a:p>
            <a:endParaRPr lang="fr-FR" b="1" dirty="0" smtClean="0"/>
          </a:p>
          <a:p>
            <a:r>
              <a:rPr lang="en-US" dirty="0" smtClean="0"/>
              <a:t/>
            </a:r>
            <a:br>
              <a:rPr lang="en-US" dirty="0" smtClean="0"/>
            </a:br>
            <a:r>
              <a:rPr lang="en-US" b="1" dirty="0" smtClean="0"/>
              <a:t>DUNE spokesperson (Stefan </a:t>
            </a:r>
            <a:r>
              <a:rPr lang="en-US" b="1" smtClean="0"/>
              <a:t>Soldner</a:t>
            </a:r>
            <a:r>
              <a:rPr lang="en-US" b="1" dirty="0" smtClean="0"/>
              <a:t>-Rembold, Manchester University) </a:t>
            </a:r>
            <a:br>
              <a:rPr lang="en-US" b="1" dirty="0" smtClean="0"/>
            </a:br>
            <a:endParaRPr lang="en-US" b="1" dirty="0" smtClean="0"/>
          </a:p>
          <a:p>
            <a:r>
              <a:rPr lang="en-US" b="1" dirty="0" err="1" smtClean="0"/>
              <a:t>HyperK</a:t>
            </a:r>
            <a:r>
              <a:rPr lang="en-US" b="1" dirty="0" smtClean="0"/>
              <a:t> spokesperson (Francesca Di </a:t>
            </a:r>
            <a:r>
              <a:rPr lang="en-US" b="1" dirty="0" err="1" smtClean="0"/>
              <a:t>Lodovico</a:t>
            </a:r>
            <a:r>
              <a:rPr lang="en-US" b="1" dirty="0" smtClean="0"/>
              <a:t>, King’s College London) </a:t>
            </a:r>
            <a:br>
              <a:rPr lang="en-US" b="1" dirty="0" smtClean="0"/>
            </a:br>
            <a:endParaRPr lang="en-US" b="1" dirty="0" smtClean="0"/>
          </a:p>
          <a:p>
            <a:r>
              <a:rPr lang="en-US" b="1" dirty="0" smtClean="0"/>
              <a:t>Hadronic and neutrino cross-sections (Jon Paley, </a:t>
            </a:r>
            <a:r>
              <a:rPr lang="en-US" b="1" dirty="0" err="1" smtClean="0"/>
              <a:t>Fermilab</a:t>
            </a:r>
            <a:r>
              <a:rPr lang="en-US" b="1" dirty="0" smtClean="0"/>
              <a:t>) EMPHATIC spokesperson and NUSTEC co-spokesperson</a:t>
            </a:r>
            <a:br>
              <a:rPr lang="en-US" b="1" dirty="0" smtClean="0"/>
            </a:br>
            <a:endParaRPr lang="en-US" b="1" dirty="0" smtClean="0"/>
          </a:p>
          <a:p>
            <a:r>
              <a:rPr lang="en-US" b="1" dirty="0" smtClean="0"/>
              <a:t>Near detector specialist in T2K DUNE, </a:t>
            </a:r>
            <a:r>
              <a:rPr lang="en-US" b="1" dirty="0" err="1" smtClean="0"/>
              <a:t>HyperK</a:t>
            </a:r>
            <a:r>
              <a:rPr lang="en-US" b="1" dirty="0" smtClean="0"/>
              <a:t> (Sara Bolognesi, CEA) </a:t>
            </a:r>
            <a:br>
              <a:rPr lang="en-US" b="1" dirty="0" smtClean="0"/>
            </a:br>
            <a:endParaRPr lang="en-US" b="1" dirty="0" smtClean="0"/>
          </a:p>
          <a:p>
            <a:r>
              <a:rPr lang="en-US" b="1" dirty="0"/>
              <a:t>ENUBET and </a:t>
            </a:r>
            <a:r>
              <a:rPr lang="en-US" b="1" dirty="0" err="1"/>
              <a:t>nuSTORM</a:t>
            </a:r>
            <a:r>
              <a:rPr lang="en-US" b="1" dirty="0"/>
              <a:t>  (Ken Long, Imperial College &amp; STFC)</a:t>
            </a:r>
            <a:endParaRPr lang="en-US" b="1" dirty="0" smtClean="0">
              <a:effectLst/>
            </a:endParaRPr>
          </a:p>
          <a:p>
            <a:endParaRPr lang="en-US" b="1" dirty="0"/>
          </a:p>
          <a:p>
            <a:r>
              <a:rPr lang="en-US" b="1" dirty="0" smtClean="0"/>
              <a:t>Long time neutrino oscillation specialist and NUFACT wise person  (Takashi Kobayashi, Director of J-PARC center) </a:t>
            </a:r>
          </a:p>
          <a:p>
            <a:endParaRPr lang="en-US" dirty="0"/>
          </a:p>
          <a:p>
            <a:r>
              <a:rPr lang="en-US" dirty="0">
                <a:solidFill>
                  <a:srgbClr val="00B050"/>
                </a:solidFill>
              </a:rPr>
              <a:t>M</a:t>
            </a:r>
            <a:r>
              <a:rPr lang="en-US" dirty="0" smtClean="0">
                <a:solidFill>
                  <a:srgbClr val="00B050"/>
                </a:solidFill>
              </a:rPr>
              <a:t>ore information on panelists in last page</a:t>
            </a:r>
            <a:endParaRPr lang="en-US" dirty="0">
              <a:solidFill>
                <a:srgbClr val="00B050"/>
              </a:solidFill>
            </a:endParaRPr>
          </a:p>
        </p:txBody>
      </p:sp>
    </p:spTree>
    <p:extLst>
      <p:ext uri="{BB962C8B-B14F-4D97-AF65-F5344CB8AC3E}">
        <p14:creationId xmlns:p14="http://schemas.microsoft.com/office/powerpoint/2010/main" val="3069742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086" y="0"/>
            <a:ext cx="2917371" cy="830997"/>
          </a:xfrm>
          <a:prstGeom prst="rect">
            <a:avLst/>
          </a:prstGeom>
          <a:solidFill>
            <a:schemeClr val="accent4"/>
          </a:solidFill>
        </p:spPr>
        <p:txBody>
          <a:bodyPr wrap="square" rtlCol="0">
            <a:spAutoFit/>
          </a:bodyPr>
          <a:lstStyle/>
          <a:p>
            <a:r>
              <a:rPr lang="fr-FR" sz="2400" b="1" dirty="0" smtClean="0"/>
              <a:t>Questions </a:t>
            </a:r>
          </a:p>
          <a:p>
            <a:r>
              <a:rPr lang="fr-FR" sz="2400" b="1" dirty="0" err="1" smtClean="0"/>
              <a:t>following</a:t>
            </a:r>
            <a:r>
              <a:rPr lang="fr-FR" sz="2400" b="1" dirty="0" smtClean="0"/>
              <a:t> the </a:t>
            </a:r>
            <a:r>
              <a:rPr lang="fr-FR" sz="2400" b="1" dirty="0" err="1" smtClean="0"/>
              <a:t>theme</a:t>
            </a:r>
            <a:endParaRPr lang="fr-FR" sz="2400" b="1" dirty="0"/>
          </a:p>
        </p:txBody>
      </p:sp>
      <p:sp>
        <p:nvSpPr>
          <p:cNvPr id="3" name="TextBox 2"/>
          <p:cNvSpPr txBox="1"/>
          <p:nvPr/>
        </p:nvSpPr>
        <p:spPr>
          <a:xfrm>
            <a:off x="3091543" y="0"/>
            <a:ext cx="8793048" cy="8125301"/>
          </a:xfrm>
          <a:prstGeom prst="rect">
            <a:avLst/>
          </a:prstGeom>
          <a:noFill/>
        </p:spPr>
        <p:txBody>
          <a:bodyPr wrap="none" rtlCol="0">
            <a:spAutoFit/>
          </a:bodyPr>
          <a:lstStyle/>
          <a:p>
            <a:r>
              <a:rPr lang="en-US" b="1" dirty="0" smtClean="0"/>
              <a:t>How do we organize the co-existence for the best of the field? </a:t>
            </a:r>
          </a:p>
          <a:p>
            <a:endParaRPr lang="en-US" b="1" dirty="0"/>
          </a:p>
          <a:p>
            <a:r>
              <a:rPr lang="en-US" b="1" dirty="0" smtClean="0"/>
              <a:t>-- cooperation on beam line technology   </a:t>
            </a:r>
            <a:r>
              <a:rPr lang="en-US" b="1" dirty="0" smtClean="0">
                <a:solidFill>
                  <a:srgbClr val="FF0000"/>
                </a:solidFill>
              </a:rPr>
              <a:t>(Kobayashi-san starts, others at lib) </a:t>
            </a:r>
            <a:r>
              <a:rPr lang="en-US" b="1" dirty="0" smtClean="0"/>
              <a:t> </a:t>
            </a:r>
          </a:p>
          <a:p>
            <a:r>
              <a:rPr lang="en-US" b="1" dirty="0"/>
              <a:t> </a:t>
            </a:r>
            <a:r>
              <a:rPr lang="en-US" b="1" dirty="0" smtClean="0"/>
              <a:t>           International collaboration           </a:t>
            </a:r>
          </a:p>
          <a:p>
            <a:r>
              <a:rPr lang="en-US" b="1" dirty="0" smtClean="0"/>
              <a:t>                         </a:t>
            </a:r>
          </a:p>
          <a:p>
            <a:r>
              <a:rPr lang="en-US" b="1" dirty="0" smtClean="0"/>
              <a:t>-- flux measurements and </a:t>
            </a:r>
            <a:r>
              <a:rPr lang="en-US" b="1" dirty="0" err="1" smtClean="0"/>
              <a:t>hadroproduction</a:t>
            </a:r>
            <a:r>
              <a:rPr lang="en-US" b="1" dirty="0" smtClean="0"/>
              <a:t>         </a:t>
            </a:r>
            <a:r>
              <a:rPr lang="en-US" b="1" dirty="0" smtClean="0">
                <a:solidFill>
                  <a:srgbClr val="FF0000"/>
                </a:solidFill>
              </a:rPr>
              <a:t>(Jon Paley starts, others ad lib)</a:t>
            </a:r>
          </a:p>
          <a:p>
            <a:r>
              <a:rPr lang="en-US" b="1" dirty="0"/>
              <a:t> </a:t>
            </a:r>
            <a:r>
              <a:rPr lang="en-US" b="1" dirty="0" smtClean="0"/>
              <a:t>           are the experiments sufficiently supported?   </a:t>
            </a:r>
          </a:p>
          <a:p>
            <a:r>
              <a:rPr lang="en-US" b="1" dirty="0" smtClean="0"/>
              <a:t>            do we really need both NA61 and EMPHATIC? </a:t>
            </a:r>
            <a:br>
              <a:rPr lang="en-US" b="1" dirty="0" smtClean="0"/>
            </a:br>
            <a:r>
              <a:rPr lang="en-US" b="1" dirty="0" smtClean="0"/>
              <a:t>            complementarity?    </a:t>
            </a:r>
          </a:p>
          <a:p>
            <a:endParaRPr lang="en-US" b="1" dirty="0"/>
          </a:p>
          <a:p>
            <a:r>
              <a:rPr lang="en-US" b="1" dirty="0" smtClean="0"/>
              <a:t>-- </a:t>
            </a:r>
            <a:r>
              <a:rPr lang="en-US" b="1" dirty="0" smtClean="0"/>
              <a:t>cross-section systematics and how to tackle them?    </a:t>
            </a:r>
            <a:r>
              <a:rPr lang="en-US" b="1" dirty="0" smtClean="0">
                <a:solidFill>
                  <a:srgbClr val="FF0000"/>
                </a:solidFill>
              </a:rPr>
              <a:t>(Sara Bolognesi starts, others at lib)</a:t>
            </a:r>
          </a:p>
          <a:p>
            <a:r>
              <a:rPr lang="en-US" b="1" dirty="0"/>
              <a:t> </a:t>
            </a:r>
            <a:r>
              <a:rPr lang="en-US" b="1" dirty="0" smtClean="0"/>
              <a:t>          -- do we  know what systematics are most important? </a:t>
            </a:r>
          </a:p>
          <a:p>
            <a:r>
              <a:rPr lang="en-US" b="1" dirty="0"/>
              <a:t> </a:t>
            </a:r>
            <a:r>
              <a:rPr lang="en-US" b="1" dirty="0" smtClean="0"/>
              <a:t>          -- what level of precision are DUNE and </a:t>
            </a:r>
            <a:r>
              <a:rPr lang="en-US" b="1" dirty="0" err="1" smtClean="0"/>
              <a:t>HyperK</a:t>
            </a:r>
            <a:r>
              <a:rPr lang="en-US" b="1" dirty="0" smtClean="0"/>
              <a:t> sensitive to -- and require?  </a:t>
            </a:r>
          </a:p>
          <a:p>
            <a:r>
              <a:rPr lang="en-US" b="1" dirty="0"/>
              <a:t> </a:t>
            </a:r>
            <a:r>
              <a:rPr lang="en-US" b="1" dirty="0" smtClean="0"/>
              <a:t>          -- near detector designs  (will this be enough? collaboration useful?)  </a:t>
            </a:r>
          </a:p>
          <a:p>
            <a:r>
              <a:rPr lang="en-US" b="1" dirty="0"/>
              <a:t> </a:t>
            </a:r>
            <a:r>
              <a:rPr lang="en-US" b="1" dirty="0" smtClean="0"/>
              <a:t>          -- ancillary measurements  -- what and which is most needed?  </a:t>
            </a:r>
          </a:p>
          <a:p>
            <a:r>
              <a:rPr lang="en-US" b="1" dirty="0"/>
              <a:t> </a:t>
            </a:r>
            <a:r>
              <a:rPr lang="en-US" b="1" dirty="0" smtClean="0"/>
              <a:t>                            </a:t>
            </a:r>
          </a:p>
          <a:p>
            <a:r>
              <a:rPr lang="en-US" b="1" dirty="0" smtClean="0"/>
              <a:t>--   ENUBET and NUSTORM  </a:t>
            </a:r>
            <a:r>
              <a:rPr lang="en-US" b="1" dirty="0" smtClean="0">
                <a:solidFill>
                  <a:srgbClr val="FF0000"/>
                </a:solidFill>
              </a:rPr>
              <a:t>(Ken Long starts, others at lib)</a:t>
            </a:r>
          </a:p>
          <a:p>
            <a:r>
              <a:rPr lang="en-US" b="1" dirty="0"/>
              <a:t> </a:t>
            </a:r>
            <a:r>
              <a:rPr lang="en-US" b="1" dirty="0" smtClean="0"/>
              <a:t>          -- how would they address the above requirements (are they needed?) </a:t>
            </a:r>
          </a:p>
          <a:p>
            <a:r>
              <a:rPr lang="en-US" b="1" dirty="0"/>
              <a:t> </a:t>
            </a:r>
            <a:r>
              <a:rPr lang="en-US" b="1" dirty="0" smtClean="0"/>
              <a:t>          -- collaboration? </a:t>
            </a:r>
          </a:p>
          <a:p>
            <a:endParaRPr lang="en-US" b="1" dirty="0"/>
          </a:p>
          <a:p>
            <a:r>
              <a:rPr lang="en-US" b="1" dirty="0" smtClean="0"/>
              <a:t>-- PMNS and beyond </a:t>
            </a:r>
            <a:r>
              <a:rPr lang="en-US" b="1" dirty="0" smtClean="0">
                <a:solidFill>
                  <a:srgbClr val="FF0000"/>
                </a:solidFill>
              </a:rPr>
              <a:t>(Francesca &amp; Stefan start, others at lib)</a:t>
            </a:r>
          </a:p>
          <a:p>
            <a:r>
              <a:rPr lang="en-US" b="1" dirty="0"/>
              <a:t> </a:t>
            </a:r>
            <a:r>
              <a:rPr lang="en-US" b="1" dirty="0" smtClean="0"/>
              <a:t>          -- joined preparations of fits? </a:t>
            </a:r>
          </a:p>
          <a:p>
            <a:r>
              <a:rPr lang="en-US" b="1" dirty="0"/>
              <a:t> </a:t>
            </a:r>
            <a:r>
              <a:rPr lang="en-US" b="1" dirty="0" smtClean="0"/>
              <a:t>          -- any possibility to optimize the complementarity? </a:t>
            </a:r>
          </a:p>
          <a:p>
            <a:r>
              <a:rPr lang="en-US" b="1" dirty="0"/>
              <a:t> </a:t>
            </a:r>
            <a:r>
              <a:rPr lang="en-US" b="1" dirty="0" smtClean="0"/>
              <a:t>          -- any comments on T. </a:t>
            </a:r>
            <a:r>
              <a:rPr lang="en-US" b="1" dirty="0" err="1" smtClean="0"/>
              <a:t>Schwetz</a:t>
            </a:r>
            <a:r>
              <a:rPr lang="en-US" b="1" dirty="0" smtClean="0"/>
              <a:t> ‘model independent CP measurement’?    </a:t>
            </a:r>
          </a:p>
          <a:p>
            <a:r>
              <a:rPr lang="en-US" b="1" dirty="0" smtClean="0"/>
              <a:t>  </a:t>
            </a:r>
          </a:p>
          <a:p>
            <a:endParaRPr lang="en-US" b="1" dirty="0"/>
          </a:p>
          <a:p>
            <a:endParaRPr lang="en-US" b="1" dirty="0" smtClean="0"/>
          </a:p>
          <a:p>
            <a:endParaRPr lang="en-US" b="1" dirty="0"/>
          </a:p>
          <a:p>
            <a:r>
              <a:rPr lang="en-US" b="1" dirty="0" smtClean="0"/>
              <a:t>        </a:t>
            </a:r>
            <a:endParaRPr lang="fr-FR" dirty="0"/>
          </a:p>
        </p:txBody>
      </p:sp>
    </p:spTree>
    <p:extLst>
      <p:ext uri="{BB962C8B-B14F-4D97-AF65-F5344CB8AC3E}">
        <p14:creationId xmlns:p14="http://schemas.microsoft.com/office/powerpoint/2010/main" val="2344073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0265" y="517803"/>
            <a:ext cx="11142150" cy="6340197"/>
          </a:xfrm>
          <a:prstGeom prst="rect">
            <a:avLst/>
          </a:prstGeom>
          <a:noFill/>
        </p:spPr>
        <p:txBody>
          <a:bodyPr wrap="square" rtlCol="0">
            <a:spAutoFit/>
          </a:bodyPr>
          <a:lstStyle/>
          <a:p>
            <a:r>
              <a:rPr lang="fr-FR" u="sng" dirty="0" smtClean="0"/>
              <a:t>Sara Bolognesi</a:t>
            </a:r>
            <a:r>
              <a:rPr lang="fr-FR" dirty="0" smtClean="0"/>
              <a:t>  </a:t>
            </a:r>
            <a:r>
              <a:rPr lang="fr-FR" dirty="0" err="1" smtClean="0">
                <a:hlinkClick r:id="rId2"/>
              </a:rPr>
              <a:t>recent</a:t>
            </a:r>
            <a:r>
              <a:rPr lang="fr-FR" dirty="0" smtClean="0">
                <a:hlinkClick r:id="rId2"/>
              </a:rPr>
              <a:t> </a:t>
            </a:r>
            <a:r>
              <a:rPr lang="fr-FR" dirty="0" err="1" smtClean="0">
                <a:hlinkClick r:id="rId2"/>
              </a:rPr>
              <a:t>link</a:t>
            </a:r>
            <a:r>
              <a:rPr lang="fr-FR" dirty="0" smtClean="0"/>
              <a:t> </a:t>
            </a:r>
          </a:p>
          <a:p>
            <a:pPr marL="285750" indent="-285750">
              <a:buFontTx/>
              <a:buChar char="-"/>
            </a:pPr>
            <a:r>
              <a:rPr lang="en-US" sz="1200" dirty="0" smtClean="0"/>
              <a:t>CMS physicists involved in CMS commissioning and Higgs search from 2003 to 2013 </a:t>
            </a:r>
          </a:p>
          <a:p>
            <a:r>
              <a:rPr lang="en-US" sz="1200" dirty="0"/>
              <a:t> </a:t>
            </a:r>
            <a:r>
              <a:rPr lang="en-US" sz="1200" dirty="0" smtClean="0"/>
              <a:t>     (Torino University and INFN, then CERN fellow and postdoc at Johns Hopkins University)</a:t>
            </a:r>
          </a:p>
          <a:p>
            <a:r>
              <a:rPr lang="en-US" sz="1200" dirty="0" smtClean="0"/>
              <a:t>  - Moved to neutrino physics in T2K in 2013 until now.  </a:t>
            </a:r>
          </a:p>
          <a:p>
            <a:r>
              <a:rPr lang="en-US" sz="1200" dirty="0" smtClean="0"/>
              <a:t>    -- Near Detector physics to tackle nuclear uncertainties in Neutrino-nucleus interaction </a:t>
            </a:r>
          </a:p>
          <a:p>
            <a:r>
              <a:rPr lang="en-US" sz="1200" dirty="0" smtClean="0"/>
              <a:t>    -- Evaluation of nuclear systematics in neutrino oscillation and now T2K analysis coordinator since 2020</a:t>
            </a:r>
          </a:p>
          <a:p>
            <a:r>
              <a:rPr lang="fr-FR" u="sng" dirty="0" smtClean="0"/>
              <a:t>Francesca Di Lodovico</a:t>
            </a:r>
            <a:r>
              <a:rPr lang="fr-FR" dirty="0" smtClean="0"/>
              <a:t> </a:t>
            </a:r>
            <a:r>
              <a:rPr lang="fr-FR" dirty="0" err="1" smtClean="0">
                <a:hlinkClick r:id="rId3"/>
              </a:rPr>
              <a:t>recent</a:t>
            </a:r>
            <a:r>
              <a:rPr lang="fr-FR" dirty="0" smtClean="0">
                <a:hlinkClick r:id="rId3"/>
              </a:rPr>
              <a:t> </a:t>
            </a:r>
            <a:r>
              <a:rPr lang="fr-FR" dirty="0" err="1" smtClean="0">
                <a:hlinkClick r:id="rId3"/>
              </a:rPr>
              <a:t>link</a:t>
            </a:r>
            <a:endParaRPr lang="fr-FR" dirty="0" smtClean="0"/>
          </a:p>
          <a:p>
            <a:r>
              <a:rPr lang="en-US" sz="1400" dirty="0" smtClean="0"/>
              <a:t>co-spokesperson of the Hyper-</a:t>
            </a:r>
            <a:r>
              <a:rPr lang="en-US" sz="1400" dirty="0" err="1" smtClean="0"/>
              <a:t>Kamiokande</a:t>
            </a:r>
            <a:r>
              <a:rPr lang="en-US" sz="1400" dirty="0" smtClean="0"/>
              <a:t> experiment. She is also a member of T2K and Super-</a:t>
            </a:r>
            <a:r>
              <a:rPr lang="en-US" sz="1400" dirty="0" err="1" smtClean="0"/>
              <a:t>Kamiokande</a:t>
            </a:r>
            <a:r>
              <a:rPr lang="en-US" sz="1400" dirty="0" smtClean="0"/>
              <a:t>. </a:t>
            </a:r>
          </a:p>
          <a:p>
            <a:r>
              <a:rPr lang="en-US" sz="1400" dirty="0" smtClean="0"/>
              <a:t>Her previous experience is on B-Factories with </a:t>
            </a:r>
            <a:r>
              <a:rPr lang="en-US" sz="1400" dirty="0" err="1" smtClean="0"/>
              <a:t>BaBar</a:t>
            </a:r>
            <a:r>
              <a:rPr lang="en-US" sz="1400" dirty="0" smtClean="0"/>
              <a:t> and before at LEP-II on the search for the Higgs boson(s).</a:t>
            </a:r>
          </a:p>
          <a:p>
            <a:r>
              <a:rPr lang="en-US" u="sng" dirty="0"/>
              <a:t>Stefan </a:t>
            </a:r>
            <a:r>
              <a:rPr lang="en-US" u="sng" dirty="0" err="1" smtClean="0"/>
              <a:t>Soldner-Rambold</a:t>
            </a:r>
            <a:r>
              <a:rPr lang="en-US" dirty="0" smtClean="0"/>
              <a:t> </a:t>
            </a:r>
            <a:r>
              <a:rPr lang="en-US" dirty="0" smtClean="0">
                <a:hlinkClick r:id="rId4"/>
              </a:rPr>
              <a:t>recent link</a:t>
            </a:r>
            <a:endParaRPr lang="en-US" dirty="0"/>
          </a:p>
          <a:p>
            <a:r>
              <a:rPr lang="en-US" sz="1200" dirty="0" smtClean="0"/>
              <a:t>Professor at the University of Manchester and has been Spokesperson of the DUNE Collaboration since 2018.  He is also a member of the </a:t>
            </a:r>
            <a:r>
              <a:rPr lang="en-US" sz="1200" dirty="0" err="1" smtClean="0"/>
              <a:t>MicroBooNE</a:t>
            </a:r>
            <a:r>
              <a:rPr lang="en-US" sz="1200" dirty="0" smtClean="0"/>
              <a:t>, SBND, and </a:t>
            </a:r>
            <a:r>
              <a:rPr lang="en-US" sz="1200" dirty="0" err="1" smtClean="0"/>
              <a:t>SuperNEMO</a:t>
            </a:r>
            <a:r>
              <a:rPr lang="en-US" sz="1200" dirty="0" smtClean="0"/>
              <a:t> Collaborations. He graduated from the University of Bonn in 1987 and received his doctorate from the Technical University of Munich in 1992, working at the Max Planck Institute and on the </a:t>
            </a:r>
            <a:r>
              <a:rPr lang="en-US" sz="1200" dirty="0" err="1" smtClean="0"/>
              <a:t>Fermilab</a:t>
            </a:r>
            <a:r>
              <a:rPr lang="en-US" sz="1200" dirty="0" smtClean="0"/>
              <a:t> fixed target </a:t>
            </a:r>
            <a:r>
              <a:rPr lang="en-US" sz="1200" dirty="0" err="1" smtClean="0"/>
              <a:t>programme</a:t>
            </a:r>
            <a:r>
              <a:rPr lang="en-US" sz="1200" dirty="0" smtClean="0"/>
              <a:t>. He worked at the University of Freiburg from 1992 to 1999, where he received his Habilitation in 1996. He held a Heisenberg Fellowship of the German Research Foundation from 1999 to 2003 and joined the faculty of the University of Manchester in 2003, where he is now Head of Department. He was Spokesperson of the DØ Collaboration at the </a:t>
            </a:r>
            <a:r>
              <a:rPr lang="en-US" sz="1200" dirty="0" err="1" smtClean="0"/>
              <a:t>Tevatron</a:t>
            </a:r>
            <a:r>
              <a:rPr lang="en-US" sz="1200" dirty="0" smtClean="0"/>
              <a:t> from 2009 to 2011 and served as Physics Coordinator of the DØ Collaboration and of the OPAL Collaboration at LEP.  He is a fellow of the American Physical Society and of the Institute of Physics (</a:t>
            </a:r>
            <a:r>
              <a:rPr lang="en-US" sz="1200" dirty="0" err="1" smtClean="0"/>
              <a:t>IoP</a:t>
            </a:r>
            <a:r>
              <a:rPr lang="en-US" sz="1200" dirty="0" smtClean="0"/>
              <a:t>), and he received a Royal Society Wolfson Research Award in 2013 and the </a:t>
            </a:r>
            <a:r>
              <a:rPr lang="en-US" sz="1200" dirty="0" err="1" smtClean="0"/>
              <a:t>IoP’s</a:t>
            </a:r>
            <a:r>
              <a:rPr lang="en-US" sz="1200" dirty="0" smtClean="0"/>
              <a:t> Chadwick Medal and Prize in 2018.</a:t>
            </a:r>
          </a:p>
          <a:p>
            <a:r>
              <a:rPr lang="en-US" u="sng" dirty="0"/>
              <a:t>Jonathan </a:t>
            </a:r>
            <a:r>
              <a:rPr lang="en-US" u="sng" dirty="0" smtClean="0"/>
              <a:t>Paley</a:t>
            </a:r>
            <a:r>
              <a:rPr lang="en-US" dirty="0" smtClean="0"/>
              <a:t> </a:t>
            </a:r>
            <a:r>
              <a:rPr lang="en-US" dirty="0" smtClean="0">
                <a:hlinkClick r:id="rId5"/>
              </a:rPr>
              <a:t>recent link</a:t>
            </a:r>
            <a:r>
              <a:rPr lang="en-US" dirty="0" smtClean="0"/>
              <a:t> </a:t>
            </a:r>
          </a:p>
          <a:p>
            <a:r>
              <a:rPr lang="en-US" sz="1400" dirty="0"/>
              <a:t>O</a:t>
            </a:r>
            <a:r>
              <a:rPr lang="en-US" sz="1400" dirty="0" smtClean="0"/>
              <a:t>ne of the conveners of the </a:t>
            </a:r>
            <a:r>
              <a:rPr lang="en-US" sz="1400" dirty="0" err="1" smtClean="0"/>
              <a:t>NOvA</a:t>
            </a:r>
            <a:r>
              <a:rPr lang="en-US" sz="1400" dirty="0" smtClean="0"/>
              <a:t> Near-Detector Cross Section Group. He’s also co-spokesperson for the EMPHATIC collaboration, and he works on beamline instrumentation and alignment for the Long-Baseline Neutrino Facility. He was recently elected co-spokesperson for the NUSTEC collaboration</a:t>
            </a:r>
          </a:p>
          <a:p>
            <a:r>
              <a:rPr lang="en-US" u="sng" dirty="0" smtClean="0"/>
              <a:t>Kenneth Long</a:t>
            </a:r>
            <a:r>
              <a:rPr lang="en-US" dirty="0" smtClean="0"/>
              <a:t> </a:t>
            </a:r>
            <a:r>
              <a:rPr lang="en-US" dirty="0" smtClean="0">
                <a:hlinkClick r:id="rId6"/>
              </a:rPr>
              <a:t>recent link</a:t>
            </a:r>
            <a:endParaRPr lang="en-US" u="sng" dirty="0"/>
          </a:p>
          <a:p>
            <a:r>
              <a:rPr lang="fr-FR" sz="1400" dirty="0" smtClean="0"/>
              <a:t>HERA, MICE (UK leader </a:t>
            </a:r>
            <a:r>
              <a:rPr lang="fr-FR" sz="1400" dirty="0" err="1" smtClean="0"/>
              <a:t>since</a:t>
            </a:r>
            <a:r>
              <a:rPr lang="fr-FR" sz="1400" dirty="0" smtClean="0"/>
              <a:t> 2001, </a:t>
            </a:r>
            <a:r>
              <a:rPr lang="fr-FR" sz="1400" dirty="0" err="1" smtClean="0"/>
              <a:t>Spokesperson</a:t>
            </a:r>
            <a:r>
              <a:rPr lang="fr-FR" sz="1400" dirty="0" smtClean="0"/>
              <a:t> </a:t>
            </a:r>
            <a:r>
              <a:rPr lang="fr-FR" sz="1400" dirty="0" err="1" smtClean="0"/>
              <a:t>since</a:t>
            </a:r>
            <a:r>
              <a:rPr lang="fr-FR" sz="1400" dirty="0" smtClean="0"/>
              <a:t> 2014) and Neutrino </a:t>
            </a:r>
            <a:r>
              <a:rPr lang="fr-FR" sz="1400" dirty="0" err="1"/>
              <a:t>F</a:t>
            </a:r>
            <a:r>
              <a:rPr lang="fr-FR" sz="1400" dirty="0" err="1" smtClean="0"/>
              <a:t>actory</a:t>
            </a:r>
            <a:r>
              <a:rPr lang="fr-FR" sz="1400" dirty="0" smtClean="0"/>
              <a:t> (ISS 2005-09, IDS 2009-14), </a:t>
            </a:r>
            <a:r>
              <a:rPr lang="fr-FR" sz="1400" dirty="0" err="1" smtClean="0"/>
              <a:t>NuSTORM</a:t>
            </a:r>
            <a:r>
              <a:rPr lang="fr-FR" sz="1400" dirty="0" smtClean="0"/>
              <a:t>, Muon </a:t>
            </a:r>
            <a:r>
              <a:rPr lang="fr-FR" sz="1400" dirty="0" err="1" smtClean="0"/>
              <a:t>collider</a:t>
            </a:r>
            <a:r>
              <a:rPr lang="fr-FR" sz="1400" dirty="0" smtClean="0"/>
              <a:t>, </a:t>
            </a:r>
            <a:r>
              <a:rPr lang="fr-FR" sz="1400" dirty="0" err="1" smtClean="0"/>
              <a:t>ICfA</a:t>
            </a:r>
            <a:r>
              <a:rPr lang="fr-FR" sz="1400" dirty="0" smtClean="0"/>
              <a:t> neutrino panel, </a:t>
            </a:r>
            <a:r>
              <a:rPr lang="fr-FR" sz="1400" dirty="0" err="1" smtClean="0"/>
              <a:t>accelerator</a:t>
            </a:r>
            <a:r>
              <a:rPr lang="fr-FR" sz="1400" dirty="0" smtClean="0"/>
              <a:t> </a:t>
            </a:r>
            <a:r>
              <a:rPr lang="fr-FR" sz="1400" dirty="0" err="1" smtClean="0"/>
              <a:t>research</a:t>
            </a:r>
            <a:r>
              <a:rPr lang="fr-FR" sz="1400" dirty="0" smtClean="0"/>
              <a:t>  </a:t>
            </a:r>
          </a:p>
          <a:p>
            <a:r>
              <a:rPr lang="fr-FR" u="sng" dirty="0" smtClean="0"/>
              <a:t>Takashi Kobayashi</a:t>
            </a:r>
            <a:r>
              <a:rPr lang="fr-FR" dirty="0" smtClean="0"/>
              <a:t> </a:t>
            </a:r>
            <a:r>
              <a:rPr lang="fr-FR" dirty="0" err="1" smtClean="0">
                <a:hlinkClick r:id="rId7"/>
              </a:rPr>
              <a:t>recent</a:t>
            </a:r>
            <a:r>
              <a:rPr lang="fr-FR" dirty="0" smtClean="0">
                <a:hlinkClick r:id="rId7"/>
              </a:rPr>
              <a:t> </a:t>
            </a:r>
            <a:r>
              <a:rPr lang="fr-FR" dirty="0" err="1" smtClean="0">
                <a:hlinkClick r:id="rId7"/>
              </a:rPr>
              <a:t>link</a:t>
            </a:r>
            <a:endParaRPr lang="fr-FR" sz="1400" u="sng" dirty="0" smtClean="0"/>
          </a:p>
          <a:p>
            <a:r>
              <a:rPr lang="fr-FR" sz="1400" dirty="0" smtClean="0"/>
              <a:t>Kobayashi-</a:t>
            </a:r>
            <a:r>
              <a:rPr lang="fr-FR" sz="1400" dirty="0" err="1" smtClean="0"/>
              <a:t>san</a:t>
            </a:r>
            <a:r>
              <a:rPr lang="fr-FR" sz="1400" dirty="0" smtClean="0"/>
              <a:t> </a:t>
            </a:r>
            <a:r>
              <a:rPr lang="fr-FR" sz="1400" dirty="0" err="1" smtClean="0"/>
              <a:t>was</a:t>
            </a:r>
            <a:r>
              <a:rPr lang="fr-FR" sz="1400" dirty="0"/>
              <a:t> </a:t>
            </a:r>
            <a:r>
              <a:rPr lang="fr-FR" sz="1400" dirty="0" smtClean="0"/>
              <a:t>at the </a:t>
            </a:r>
            <a:r>
              <a:rPr lang="fr-FR" sz="1400" dirty="0" err="1" smtClean="0"/>
              <a:t>origin</a:t>
            </a:r>
            <a:r>
              <a:rPr lang="fr-FR" sz="1400" dirty="0" smtClean="0"/>
              <a:t> of the T2K </a:t>
            </a:r>
            <a:r>
              <a:rPr lang="fr-FR" sz="1400" dirty="0" err="1" smtClean="0"/>
              <a:t>experiment</a:t>
            </a:r>
            <a:r>
              <a:rPr lang="fr-FR" sz="1400" dirty="0" smtClean="0"/>
              <a:t> (off-axis) </a:t>
            </a:r>
            <a:r>
              <a:rPr lang="fr-FR" sz="1400" dirty="0" err="1" smtClean="0"/>
              <a:t>set-up</a:t>
            </a:r>
            <a:r>
              <a:rPr lang="fr-FR" sz="1400" dirty="0" smtClean="0"/>
              <a:t>, T2K </a:t>
            </a:r>
            <a:r>
              <a:rPr lang="fr-FR" sz="1400" dirty="0" err="1" smtClean="0"/>
              <a:t>spokesperosn</a:t>
            </a:r>
            <a:r>
              <a:rPr lang="fr-FR" sz="1400" dirty="0" smtClean="0"/>
              <a:t>, </a:t>
            </a:r>
            <a:r>
              <a:rPr lang="fr-FR" sz="1400" dirty="0" err="1" smtClean="0"/>
              <a:t>then</a:t>
            </a:r>
            <a:r>
              <a:rPr lang="fr-FR" sz="1400" dirty="0" smtClean="0"/>
              <a:t> KEK IPNS </a:t>
            </a:r>
            <a:r>
              <a:rPr lang="fr-FR" sz="1400" dirty="0" err="1" smtClean="0"/>
              <a:t>director</a:t>
            </a:r>
            <a:r>
              <a:rPr lang="fr-FR" sz="1400" dirty="0" smtClean="0"/>
              <a:t> and </a:t>
            </a:r>
            <a:r>
              <a:rPr lang="fr-FR" sz="1400" dirty="0" err="1" smtClean="0"/>
              <a:t>now</a:t>
            </a:r>
            <a:r>
              <a:rPr lang="fr-FR" sz="1400" dirty="0" smtClean="0"/>
              <a:t> J-Parc </a:t>
            </a:r>
            <a:r>
              <a:rPr lang="fr-FR" sz="1400" dirty="0" err="1" smtClean="0"/>
              <a:t>Director</a:t>
            </a:r>
            <a:r>
              <a:rPr lang="fr-FR" sz="1400" dirty="0" smtClean="0"/>
              <a:t>. </a:t>
            </a:r>
            <a:r>
              <a:rPr lang="fr-FR" sz="1400" dirty="0" err="1" smtClean="0"/>
              <a:t>Many</a:t>
            </a:r>
            <a:r>
              <a:rPr lang="fr-FR" sz="1400" dirty="0" smtClean="0"/>
              <a:t> </a:t>
            </a:r>
            <a:r>
              <a:rPr lang="fr-FR" sz="1400" dirty="0" err="1" smtClean="0"/>
              <a:t>prizes</a:t>
            </a:r>
            <a:r>
              <a:rPr lang="fr-FR" sz="1400" dirty="0" smtClean="0"/>
              <a:t> </a:t>
            </a:r>
            <a:r>
              <a:rPr lang="fr-FR" sz="1400" dirty="0" err="1" smtClean="0"/>
              <a:t>including</a:t>
            </a:r>
            <a:r>
              <a:rPr lang="fr-FR" sz="1400" dirty="0" smtClean="0"/>
              <a:t> </a:t>
            </a:r>
            <a:r>
              <a:rPr lang="fr-FR" sz="1400" dirty="0" err="1" smtClean="0">
                <a:hlinkClick r:id="rId8"/>
              </a:rPr>
              <a:t>Suwa</a:t>
            </a:r>
            <a:r>
              <a:rPr lang="fr-FR" sz="1400" dirty="0" smtClean="0">
                <a:hlinkClick r:id="rId8"/>
              </a:rPr>
              <a:t> </a:t>
            </a:r>
            <a:r>
              <a:rPr lang="fr-FR" sz="1400" dirty="0" err="1" smtClean="0">
                <a:hlinkClick r:id="rId8"/>
              </a:rPr>
              <a:t>prize</a:t>
            </a:r>
            <a:r>
              <a:rPr lang="fr-FR" sz="1400" dirty="0" smtClean="0"/>
              <a:t> for the T2K neutrino </a:t>
            </a:r>
            <a:r>
              <a:rPr lang="fr-FR" sz="1400" dirty="0" err="1" smtClean="0"/>
              <a:t>beam</a:t>
            </a:r>
            <a:r>
              <a:rPr lang="fr-FR" sz="1400" dirty="0" smtClean="0"/>
              <a:t>, </a:t>
            </a:r>
            <a:r>
              <a:rPr lang="fr-FR" sz="1400" dirty="0" err="1" smtClean="0">
                <a:hlinkClick r:id="rId9"/>
              </a:rPr>
              <a:t>Totsuka</a:t>
            </a:r>
            <a:r>
              <a:rPr lang="fr-FR" sz="1400" dirty="0" smtClean="0">
                <a:hlinkClick r:id="rId9"/>
              </a:rPr>
              <a:t> </a:t>
            </a:r>
            <a:r>
              <a:rPr lang="fr-FR" sz="1400" dirty="0" err="1" smtClean="0">
                <a:hlinkClick r:id="rId9"/>
              </a:rPr>
              <a:t>prize</a:t>
            </a:r>
            <a:r>
              <a:rPr lang="fr-FR" sz="1400" dirty="0" smtClean="0"/>
              <a:t>, </a:t>
            </a:r>
            <a:r>
              <a:rPr lang="fr-FR" sz="1400" dirty="0" err="1" smtClean="0">
                <a:hlinkClick r:id="rId10"/>
              </a:rPr>
              <a:t>Nishina</a:t>
            </a:r>
            <a:r>
              <a:rPr lang="fr-FR" sz="1400" dirty="0" smtClean="0">
                <a:hlinkClick r:id="rId10"/>
              </a:rPr>
              <a:t> </a:t>
            </a:r>
            <a:r>
              <a:rPr lang="fr-FR" sz="1400" dirty="0" err="1" smtClean="0">
                <a:hlinkClick r:id="rId10"/>
              </a:rPr>
              <a:t>Prize</a:t>
            </a:r>
            <a:r>
              <a:rPr lang="fr-FR" sz="1400" dirty="0" smtClean="0"/>
              <a:t> ,  </a:t>
            </a:r>
            <a:r>
              <a:rPr lang="fr-FR" sz="1400" dirty="0" err="1" smtClean="0">
                <a:hlinkClick r:id="rId11"/>
              </a:rPr>
              <a:t>Breakthrough</a:t>
            </a:r>
            <a:r>
              <a:rPr lang="fr-FR" sz="1400" dirty="0" smtClean="0">
                <a:hlinkClick r:id="rId11"/>
              </a:rPr>
              <a:t> </a:t>
            </a:r>
            <a:r>
              <a:rPr lang="fr-FR" sz="1400" dirty="0" err="1" smtClean="0">
                <a:hlinkClick r:id="rId11"/>
              </a:rPr>
              <a:t>Prize</a:t>
            </a:r>
            <a:r>
              <a:rPr lang="fr-FR" sz="1400" dirty="0" smtClean="0">
                <a:hlinkClick r:id="rId11"/>
              </a:rPr>
              <a:t> </a:t>
            </a:r>
            <a:r>
              <a:rPr lang="fr-FR" sz="1400" dirty="0" err="1" smtClean="0"/>
              <a:t>with</a:t>
            </a:r>
            <a:r>
              <a:rPr lang="fr-FR" sz="1400" dirty="0" smtClean="0"/>
              <a:t> T2K collaboration and more.  </a:t>
            </a:r>
          </a:p>
          <a:p>
            <a:r>
              <a:rPr lang="fr-FR" sz="1400" dirty="0" smtClean="0"/>
              <a:t>Chair of NUFACT2016.  </a:t>
            </a:r>
            <a:endParaRPr lang="fr-FR" sz="1400" dirty="0"/>
          </a:p>
          <a:p>
            <a:endParaRPr lang="fr-FR" sz="1400" dirty="0" smtClean="0"/>
          </a:p>
          <a:p>
            <a:endParaRPr lang="fr-FR" sz="1400" dirty="0"/>
          </a:p>
        </p:txBody>
      </p:sp>
      <p:sp>
        <p:nvSpPr>
          <p:cNvPr id="5" name="TextBox 4"/>
          <p:cNvSpPr txBox="1"/>
          <p:nvPr/>
        </p:nvSpPr>
        <p:spPr>
          <a:xfrm>
            <a:off x="2873828" y="0"/>
            <a:ext cx="5338355" cy="369332"/>
          </a:xfrm>
          <a:prstGeom prst="rect">
            <a:avLst/>
          </a:prstGeom>
          <a:solidFill>
            <a:schemeClr val="accent4"/>
          </a:solidFill>
        </p:spPr>
        <p:txBody>
          <a:bodyPr wrap="square" rtlCol="0">
            <a:spAutoFit/>
          </a:bodyPr>
          <a:lstStyle/>
          <a:p>
            <a:pPr algn="ctr"/>
            <a:r>
              <a:rPr lang="fr-FR" b="1" smtClean="0"/>
              <a:t>More information on the panelists</a:t>
            </a:r>
            <a:endParaRPr lang="fr-FR" b="1" dirty="0" smtClean="0"/>
          </a:p>
        </p:txBody>
      </p:sp>
    </p:spTree>
    <p:extLst>
      <p:ext uri="{BB962C8B-B14F-4D97-AF65-F5344CB8AC3E}">
        <p14:creationId xmlns:p14="http://schemas.microsoft.com/office/powerpoint/2010/main" val="41561106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1374</TotalTime>
  <Words>166</Words>
  <Application>Microsoft Office PowerPoint</Application>
  <PresentationFormat>Widescreen</PresentationFormat>
  <Paragraphs>64</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Alain Blondel</dc:creator>
  <cp:lastModifiedBy>Alain Blondel</cp:lastModifiedBy>
  <cp:revision>22</cp:revision>
  <dcterms:created xsi:type="dcterms:W3CDTF">2021-09-10T11:34:25Z</dcterms:created>
  <dcterms:modified xsi:type="dcterms:W3CDTF">2021-09-11T10:28:59Z</dcterms:modified>
</cp:coreProperties>
</file>