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6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12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 showSpecialPlsOnTitleSld="0">
  <p:sldMasterIdLst>
    <p:sldMasterId id="2147483648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</p:sldIdLst>
  <p:sldSz cy="6858000" cx="12192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http://customooxmlschemas.google.com/">
      <go:slidesCustomData xmlns:go="http://customooxmlschemas.google.com/" r:id="rId17" roundtripDataSignature="AMtx7mjHtPDptiX9N25iYwhhpcVgVC4miQ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7" Type="http://customschemas.google.com/relationships/presentationmetadata" Target="metadata"/><Relationship Id="rId16" Type="http://schemas.openxmlformats.org/officeDocument/2006/relationships/slide" Target="slides/slide12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b="0" i="0" lang="en-US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46" name="Google Shape;46;p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8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p19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70" name="Google Shape;170;p1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3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p6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85" name="Google Shape;185;p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3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Google Shape;194;p1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95" name="Google Shape;195;p1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53" name="Google Shape;53;p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3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62" name="Google Shape;62;p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4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00" name="Google Shape;100;p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5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10" name="Google Shape;110;p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7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25" name="Google Shape;125;p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8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35" name="Google Shape;135;p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6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p9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48" name="Google Shape;148;p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8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p10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60" name="Google Shape;160;p1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7.pn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 with logo" showMasterSp="0">
  <p:cSld name="Title Slide with logo">
    <p:bg>
      <p:bgPr>
        <a:solidFill>
          <a:schemeClr val="dk1"/>
        </a:solidFill>
      </p:bgPr>
    </p:bg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logooutline.eps" id="18" name="Google Shape;18;p13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5106130" y="710117"/>
            <a:ext cx="1990424" cy="1970420"/>
          </a:xfrm>
          <a:prstGeom prst="rect">
            <a:avLst/>
          </a:prstGeom>
          <a:noFill/>
          <a:ln>
            <a:noFill/>
          </a:ln>
        </p:spPr>
      </p:pic>
      <p:sp>
        <p:nvSpPr>
          <p:cNvPr id="19" name="Google Shape;19;p13"/>
          <p:cNvSpPr txBox="1"/>
          <p:nvPr>
            <p:ph type="ctrTitle"/>
          </p:nvPr>
        </p:nvSpPr>
        <p:spPr>
          <a:xfrm>
            <a:off x="407987" y="3429000"/>
            <a:ext cx="11376025" cy="215326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000"/>
              <a:buFont typeface="Arial"/>
              <a:buNone/>
              <a:defRPr sz="50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" name="Google Shape;20;p13"/>
          <p:cNvSpPr txBox="1"/>
          <p:nvPr>
            <p:ph idx="1" type="subTitle"/>
          </p:nvPr>
        </p:nvSpPr>
        <p:spPr>
          <a:xfrm>
            <a:off x="407988" y="5700252"/>
            <a:ext cx="11376026" cy="80378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b="0" sz="20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2000"/>
              <a:buNone/>
              <a:defRPr sz="2000"/>
            </a:lvl2pPr>
            <a:lvl3pPr lvl="2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None/>
              <a:defRPr sz="1800"/>
            </a:lvl3pPr>
            <a:lvl4pPr lvl="3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2160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ulleted Content">
  <p:cSld name="Bulleted Content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14"/>
          <p:cNvSpPr txBox="1"/>
          <p:nvPr>
            <p:ph idx="1" type="body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6195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171717"/>
              </a:buClr>
              <a:buSzPts val="2100"/>
              <a:buFont typeface="Arial"/>
              <a:buChar char="•"/>
              <a:defRPr>
                <a:solidFill>
                  <a:srgbClr val="171717"/>
                </a:solidFill>
              </a:defRPr>
            </a:lvl1pPr>
            <a:lvl2pPr indent="-3429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Font typeface="Arial"/>
              <a:buChar char="•"/>
              <a:defRPr sz="1800">
                <a:solidFill>
                  <a:srgbClr val="171717"/>
                </a:solidFill>
              </a:defRPr>
            </a:lvl2pPr>
            <a:lvl3pPr indent="-3429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Font typeface="Arial"/>
              <a:buChar char="•"/>
              <a:defRPr sz="1800">
                <a:solidFill>
                  <a:srgbClr val="171717"/>
                </a:solidFill>
              </a:defRPr>
            </a:lvl3pPr>
            <a:lvl4pPr indent="-3302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600"/>
              <a:buFont typeface="Arial"/>
              <a:buChar char="•"/>
              <a:defRPr sz="1600">
                <a:solidFill>
                  <a:srgbClr val="171717"/>
                </a:solidFill>
              </a:defRPr>
            </a:lvl4pPr>
            <a:lvl5pPr indent="-3302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600"/>
              <a:buFont typeface="Arial"/>
              <a:buChar char="•"/>
              <a:defRPr>
                <a:solidFill>
                  <a:srgbClr val="171717"/>
                </a:solidFill>
              </a:defRPr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3" name="Google Shape;23;p14"/>
          <p:cNvSpPr txBox="1"/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4" name="Google Shape;24;p14"/>
          <p:cNvSpPr txBox="1"/>
          <p:nvPr>
            <p:ph idx="10" type="dt"/>
          </p:nvPr>
        </p:nvSpPr>
        <p:spPr>
          <a:xfrm>
            <a:off x="3143672" y="6378349"/>
            <a:ext cx="972716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14"/>
          <p:cNvSpPr txBox="1"/>
          <p:nvPr>
            <p:ph idx="12" type="sldNum"/>
          </p:nvPr>
        </p:nvSpPr>
        <p:spPr>
          <a:xfrm>
            <a:off x="11107546" y="6383848"/>
            <a:ext cx="68125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26" name="Google Shape;26;p14"/>
          <p:cNvSpPr txBox="1"/>
          <p:nvPr>
            <p:ph idx="11" type="ftr"/>
          </p:nvPr>
        </p:nvSpPr>
        <p:spPr>
          <a:xfrm>
            <a:off x="4259262" y="6383848"/>
            <a:ext cx="6572221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chemeClr val="dk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Logo Slide" showMasterSp="0">
  <p:cSld name="Logo Slide">
    <p:bg>
      <p:bgPr>
        <a:solidFill>
          <a:schemeClr val="dk1"/>
        </a:solidFill>
      </p:bgPr>
    </p:bg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logooutline.eps" id="28" name="Google Shape;28;p15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4836403" y="2169047"/>
            <a:ext cx="2520000" cy="24946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extLst>
    <p:ext uri="{DCECCB84-F9BA-43D5-87BE-67443E8EF086}">
      <p15:sldGuideLst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  " type="title">
  <p:cSld name="TITLE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16"/>
          <p:cNvSpPr txBox="1"/>
          <p:nvPr>
            <p:ph type="ctrTitle"/>
          </p:nvPr>
        </p:nvSpPr>
        <p:spPr>
          <a:xfrm>
            <a:off x="1524000" y="10461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Arial"/>
              <a:buNone/>
              <a:defRPr sz="6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16"/>
          <p:cNvSpPr txBox="1"/>
          <p:nvPr>
            <p:ph idx="1" type="subTitle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ctr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171717"/>
              </a:buClr>
              <a:buSzPts val="2400"/>
              <a:buNone/>
              <a:defRPr sz="2400"/>
            </a:lvl1pPr>
            <a:lvl2pPr lvl="1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2000"/>
              <a:buNone/>
              <a:defRPr sz="2000"/>
            </a:lvl2pPr>
            <a:lvl3pPr lvl="2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None/>
              <a:defRPr sz="1800"/>
            </a:lvl3pPr>
            <a:lvl4pPr lvl="3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32" name="Google Shape;32;p16"/>
          <p:cNvSpPr txBox="1"/>
          <p:nvPr>
            <p:ph idx="10" type="dt"/>
          </p:nvPr>
        </p:nvSpPr>
        <p:spPr>
          <a:xfrm>
            <a:off x="3485228" y="6378349"/>
            <a:ext cx="63116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3" name="Google Shape;33;p16"/>
          <p:cNvSpPr txBox="1"/>
          <p:nvPr>
            <p:ph idx="12" type="sldNum"/>
          </p:nvPr>
        </p:nvSpPr>
        <p:spPr>
          <a:xfrm>
            <a:off x="11107546" y="6383848"/>
            <a:ext cx="68125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34" name="Google Shape;34;p16"/>
          <p:cNvSpPr txBox="1"/>
          <p:nvPr>
            <p:ph idx="11" type="ftr"/>
          </p:nvPr>
        </p:nvSpPr>
        <p:spPr>
          <a:xfrm>
            <a:off x="4259262" y="6383848"/>
            <a:ext cx="6572221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chemeClr val="dk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  ">
  <p:cSld name="Content   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17"/>
          <p:cNvSpPr txBox="1"/>
          <p:nvPr>
            <p:ph idx="1" type="body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2"/>
              </a:buClr>
              <a:buSzPts val="2100"/>
              <a:buNone/>
              <a:defRPr>
                <a:solidFill>
                  <a:schemeClr val="dk2"/>
                </a:solidFill>
              </a:defRPr>
            </a:lvl1pPr>
            <a:lvl2pPr indent="-3429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•"/>
              <a:defRPr sz="1800">
                <a:solidFill>
                  <a:schemeClr val="dk2"/>
                </a:solidFill>
              </a:defRPr>
            </a:lvl2pPr>
            <a:lvl3pPr indent="-33655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700"/>
              <a:buFont typeface="Arial"/>
              <a:buChar char="•"/>
              <a:defRPr>
                <a:solidFill>
                  <a:schemeClr val="dk2"/>
                </a:solidFill>
              </a:defRPr>
            </a:lvl3pPr>
            <a:lvl4pPr indent="-3302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•"/>
              <a:defRPr>
                <a:solidFill>
                  <a:schemeClr val="dk2"/>
                </a:solidFill>
              </a:defRPr>
            </a:lvl4pPr>
            <a:lvl5pPr indent="-3302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600"/>
              <a:buFont typeface="Arial"/>
              <a:buChar char="•"/>
              <a:defRPr>
                <a:solidFill>
                  <a:srgbClr val="171717"/>
                </a:solidFill>
              </a:defRPr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7" name="Google Shape;37;p17"/>
          <p:cNvSpPr txBox="1"/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17"/>
          <p:cNvSpPr txBox="1"/>
          <p:nvPr>
            <p:ph idx="10" type="dt"/>
          </p:nvPr>
        </p:nvSpPr>
        <p:spPr>
          <a:xfrm>
            <a:off x="3485228" y="6378349"/>
            <a:ext cx="63116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9" name="Google Shape;39;p17"/>
          <p:cNvSpPr txBox="1"/>
          <p:nvPr>
            <p:ph idx="12" type="sldNum"/>
          </p:nvPr>
        </p:nvSpPr>
        <p:spPr>
          <a:xfrm>
            <a:off x="11107546" y="6383848"/>
            <a:ext cx="68125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40" name="Google Shape;40;p17"/>
          <p:cNvSpPr txBox="1"/>
          <p:nvPr>
            <p:ph idx="11" type="ftr"/>
          </p:nvPr>
        </p:nvSpPr>
        <p:spPr>
          <a:xfrm>
            <a:off x="4259262" y="6383848"/>
            <a:ext cx="6572221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chemeClr val="dk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Last slide" showMasterSp="0" type="blank">
  <p:cSld name="BLANK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8"/>
          <p:cNvSpPr txBox="1"/>
          <p:nvPr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-US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home.cern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3" name="Google Shape;43;p18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5231904" y="2244864"/>
            <a:ext cx="1728192" cy="172819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image" Target="../media/image5.png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2"/>
          <p:cNvSpPr txBox="1"/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b="1" i="0" sz="3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1" name="Google Shape;11;p12"/>
          <p:cNvSpPr txBox="1"/>
          <p:nvPr>
            <p:ph idx="1" type="body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marR="0" rtl="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171717"/>
              </a:buClr>
              <a:buSzPts val="2100"/>
              <a:buFont typeface="Arial"/>
              <a:buNone/>
              <a:defRPr b="1" i="0" sz="2100" u="none" cap="none" strike="noStrike">
                <a:solidFill>
                  <a:srgbClr val="171717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42900" lvl="1" marL="914400" marR="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rgbClr val="171717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36550" lvl="2" marL="1371600" marR="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700"/>
              <a:buFont typeface="Arial"/>
              <a:buChar char="•"/>
              <a:defRPr b="0" i="0" sz="1700" u="none" cap="none" strike="noStrike">
                <a:solidFill>
                  <a:srgbClr val="171717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30200" lvl="3" marL="1828800" marR="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rgbClr val="171717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302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2" name="Google Shape;12;p12"/>
          <p:cNvSpPr txBox="1"/>
          <p:nvPr>
            <p:ph idx="10" type="dt"/>
          </p:nvPr>
        </p:nvSpPr>
        <p:spPr>
          <a:xfrm>
            <a:off x="3485228" y="6378349"/>
            <a:ext cx="63116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3" name="Google Shape;13;p12"/>
          <p:cNvSpPr txBox="1"/>
          <p:nvPr>
            <p:ph idx="12" type="sldNum"/>
          </p:nvPr>
        </p:nvSpPr>
        <p:spPr>
          <a:xfrm>
            <a:off x="11107546" y="6383848"/>
            <a:ext cx="68125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4" name="Google Shape;14;p12"/>
          <p:cNvSpPr txBox="1"/>
          <p:nvPr>
            <p:ph idx="11" type="ftr"/>
          </p:nvPr>
        </p:nvSpPr>
        <p:spPr>
          <a:xfrm>
            <a:off x="4259262" y="6383848"/>
            <a:ext cx="6572221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cxnSp>
        <p:nvCxnSpPr>
          <p:cNvPr id="15" name="Google Shape;15;p12"/>
          <p:cNvCxnSpPr/>
          <p:nvPr/>
        </p:nvCxnSpPr>
        <p:spPr>
          <a:xfrm>
            <a:off x="407987" y="6266608"/>
            <a:ext cx="11376025" cy="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miter lim="800000"/>
            <a:headEnd len="sm" w="sm" type="none"/>
            <a:tailEnd len="sm" w="sm" type="none"/>
          </a:ln>
        </p:spPr>
      </p:cxnSp>
      <p:pic>
        <p:nvPicPr>
          <p:cNvPr id="16" name="Google Shape;16;p12"/>
          <p:cNvPicPr preferRelativeResize="0"/>
          <p:nvPr/>
        </p:nvPicPr>
        <p:blipFill rotWithShape="1">
          <a:blip r:embed="rId1">
            <a:alphaModFix/>
          </a:blip>
          <a:srcRect b="0" l="0" r="0" t="0"/>
          <a:stretch/>
        </p:blipFill>
        <p:spPr>
          <a:xfrm>
            <a:off x="407988" y="6364599"/>
            <a:ext cx="495300" cy="393700"/>
          </a:xfrm>
          <a:prstGeom prst="rect">
            <a:avLst/>
          </a:prstGeom>
          <a:noFill/>
          <a:ln>
            <a:noFill/>
          </a:ln>
        </p:spPr>
      </p:pic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>
        <p15:guide id="1" orient="horz" pos="232">
          <p15:clr>
            <a:srgbClr val="F26B43"/>
          </p15:clr>
        </p15:guide>
        <p15:guide id="2" pos="3840">
          <p15:clr>
            <a:srgbClr val="F26B43"/>
          </p15:clr>
        </p15:guide>
        <p15:guide id="3" pos="7423">
          <p15:clr>
            <a:srgbClr val="F26B43"/>
          </p15:clr>
        </p15:guide>
        <p15:guide id="4" pos="257">
          <p15:clr>
            <a:srgbClr val="F26B43"/>
          </p15:clr>
        </p15:guide>
        <p15:guide id="5" pos="3795">
          <p15:clr>
            <a:srgbClr val="F26B43"/>
          </p15:clr>
        </p15:guide>
        <p15:guide id="6" pos="3885">
          <p15:clr>
            <a:srgbClr val="F26B43"/>
          </p15:clr>
        </p15:guide>
        <p15:guide id="7" pos="5087">
          <p15:clr>
            <a:srgbClr val="F26B43"/>
          </p15:clr>
        </p15:guide>
        <p15:guide id="8" pos="4997">
          <p15:clr>
            <a:srgbClr val="F26B43"/>
          </p15:clr>
        </p15:guide>
        <p15:guide id="9" pos="2683">
          <p15:clr>
            <a:srgbClr val="F26B43"/>
          </p15:clr>
        </p15:guide>
        <p15:guide id="10" pos="2593">
          <p15:clr>
            <a:srgbClr val="F26B43"/>
          </p15:clr>
        </p15:guide>
        <p15:guide id="11" orient="horz" pos="3906">
          <p15:clr>
            <a:srgbClr val="F26B43"/>
          </p15:clr>
        </p15:guide>
        <p15:guide id="12" orient="horz" pos="2409">
          <p15:clr>
            <a:srgbClr val="F26B43"/>
          </p15:clr>
        </p15:guide>
        <p15:guide id="13" orient="horz" pos="913">
          <p15:clr>
            <a:srgbClr val="F26B43"/>
          </p15:clr>
        </p15:guide>
        <p15:guide id="14" orient="horz" pos="1003">
          <p15:clr>
            <a:srgbClr val="F26B43"/>
          </p15:clr>
        </p15:guide>
        <p15:guide id="15" orient="horz" pos="2500">
          <p15:clr>
            <a:srgbClr val="F26B43"/>
          </p15:clr>
        </p15:guide>
        <p15:guide id="16" pos="6312">
          <p15:clr>
            <a:srgbClr val="F26B43"/>
          </p15:clr>
        </p15:guide>
        <p15:guide id="17" pos="622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5.jp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8.jpg"/><Relationship Id="rId4" Type="http://schemas.openxmlformats.org/officeDocument/2006/relationships/image" Target="../media/image14.jp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2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8.png"/><Relationship Id="rId4" Type="http://schemas.openxmlformats.org/officeDocument/2006/relationships/image" Target="../media/image2.png"/><Relationship Id="rId5" Type="http://schemas.openxmlformats.org/officeDocument/2006/relationships/image" Target="../media/image1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4.png"/><Relationship Id="rId4" Type="http://schemas.openxmlformats.org/officeDocument/2006/relationships/image" Target="../media/image13.png"/><Relationship Id="rId5" Type="http://schemas.openxmlformats.org/officeDocument/2006/relationships/image" Target="../media/image16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0.png"/><Relationship Id="rId4" Type="http://schemas.openxmlformats.org/officeDocument/2006/relationships/image" Target="../media/image12.jpg"/><Relationship Id="rId5" Type="http://schemas.openxmlformats.org/officeDocument/2006/relationships/image" Target="../media/image6.jpg"/><Relationship Id="rId6" Type="http://schemas.openxmlformats.org/officeDocument/2006/relationships/image" Target="../media/image19.jp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1.jpg"/><Relationship Id="rId4" Type="http://schemas.openxmlformats.org/officeDocument/2006/relationships/image" Target="../media/image9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7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1"/>
          <p:cNvSpPr txBox="1"/>
          <p:nvPr>
            <p:ph type="ctrTitle"/>
          </p:nvPr>
        </p:nvSpPr>
        <p:spPr>
          <a:xfrm>
            <a:off x="407987" y="3429000"/>
            <a:ext cx="11376025" cy="215326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000"/>
              <a:buFont typeface="Arial"/>
              <a:buNone/>
            </a:pPr>
            <a:r>
              <a:rPr lang="en-US"/>
              <a:t>Secondary Beamlines Operation</a:t>
            </a:r>
            <a:endParaRPr/>
          </a:p>
        </p:txBody>
      </p:sp>
      <p:sp>
        <p:nvSpPr>
          <p:cNvPr id="49" name="Google Shape;49;p1"/>
          <p:cNvSpPr txBox="1"/>
          <p:nvPr>
            <p:ph idx="1" type="subTitle"/>
          </p:nvPr>
        </p:nvSpPr>
        <p:spPr>
          <a:xfrm>
            <a:off x="407987" y="5450463"/>
            <a:ext cx="5471988" cy="80378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</a:pPr>
            <a:r>
              <a:rPr b="1" lang="en-US" sz="1800"/>
              <a:t>P. Batsela, I. Pagonidis, 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22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</a:pPr>
            <a:r>
              <a:rPr b="1" lang="en-US" sz="1800"/>
              <a:t>Supervisor: N. Charitonidis </a:t>
            </a:r>
            <a:r>
              <a:rPr lang="en-US" sz="1800"/>
              <a:t>[BE-EA] </a:t>
            </a:r>
            <a:endParaRPr sz="1800"/>
          </a:p>
          <a:p>
            <a:pPr indent="0" lvl="0" marL="0" rtl="0" algn="l">
              <a:lnSpc>
                <a:spcPct val="90000"/>
              </a:lnSpc>
              <a:spcBef>
                <a:spcPts val="22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</a:pPr>
            <a:r>
              <a:rPr lang="en-US" sz="1800"/>
              <a:t>24/09/2021</a:t>
            </a:r>
            <a:endParaRPr sz="1800"/>
          </a:p>
        </p:txBody>
      </p:sp>
      <p:sp>
        <p:nvSpPr>
          <p:cNvPr id="50" name="Google Shape;50;p1"/>
          <p:cNvSpPr txBox="1"/>
          <p:nvPr/>
        </p:nvSpPr>
        <p:spPr>
          <a:xfrm>
            <a:off x="7514574" y="5575357"/>
            <a:ext cx="4824536" cy="55399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-US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High School Students Internship Program Greece 2021</a:t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dk1"/>
        </a:solidFill>
      </p:bgPr>
    </p:bg>
    <p:spTree>
      <p:nvGrpSpPr>
        <p:cNvPr id="17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p19"/>
          <p:cNvSpPr txBox="1"/>
          <p:nvPr>
            <p:ph idx="10" type="dt"/>
          </p:nvPr>
        </p:nvSpPr>
        <p:spPr>
          <a:xfrm>
            <a:off x="9567514" y="6315777"/>
            <a:ext cx="972716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>
                <a:solidFill>
                  <a:schemeClr val="lt1"/>
                </a:solidFill>
              </a:rPr>
              <a:t>24/09/2021</a:t>
            </a:r>
            <a:endParaRPr/>
          </a:p>
        </p:txBody>
      </p:sp>
      <p:sp>
        <p:nvSpPr>
          <p:cNvPr id="173" name="Google Shape;173;p19"/>
          <p:cNvSpPr txBox="1"/>
          <p:nvPr>
            <p:ph idx="11" type="ftr"/>
          </p:nvPr>
        </p:nvSpPr>
        <p:spPr>
          <a:xfrm>
            <a:off x="1127448" y="6343980"/>
            <a:ext cx="6572221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>
                <a:solidFill>
                  <a:schemeClr val="lt1"/>
                </a:solidFill>
              </a:rPr>
              <a:t>P. Batsela, I. Pagonidis | HSSIP Greece 2021</a:t>
            </a:r>
            <a:endParaRPr>
              <a:solidFill>
                <a:schemeClr val="lt1"/>
              </a:solidFill>
            </a:endParaRPr>
          </a:p>
        </p:txBody>
      </p:sp>
      <p:sp>
        <p:nvSpPr>
          <p:cNvPr id="174" name="Google Shape;174;p19"/>
          <p:cNvSpPr txBox="1"/>
          <p:nvPr>
            <p:ph idx="12" type="sldNum"/>
          </p:nvPr>
        </p:nvSpPr>
        <p:spPr>
          <a:xfrm>
            <a:off x="11107546" y="6383848"/>
            <a:ext cx="68125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75" name="Google Shape;175;p19"/>
          <p:cNvSpPr txBox="1"/>
          <p:nvPr>
            <p:ph type="title"/>
          </p:nvPr>
        </p:nvSpPr>
        <p:spPr>
          <a:xfrm>
            <a:off x="407988" y="373593"/>
            <a:ext cx="11376025" cy="56807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Arial"/>
              <a:buNone/>
            </a:pPr>
            <a:r>
              <a:rPr lang="en-US">
                <a:solidFill>
                  <a:srgbClr val="FFFF00"/>
                </a:solidFill>
              </a:rPr>
              <a:t>The project</a:t>
            </a:r>
            <a:endParaRPr>
              <a:solidFill>
                <a:srgbClr val="FFFF00"/>
              </a:solidFill>
            </a:endParaRPr>
          </a:p>
        </p:txBody>
      </p:sp>
      <p:pic>
        <p:nvPicPr>
          <p:cNvPr id="176" name="Google Shape;176;p1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464898" y="941671"/>
            <a:ext cx="9075332" cy="5144947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77" name="Google Shape;177;p19"/>
          <p:cNvCxnSpPr/>
          <p:nvPr/>
        </p:nvCxnSpPr>
        <p:spPr>
          <a:xfrm>
            <a:off x="5152913" y="1972328"/>
            <a:ext cx="731519" cy="591671"/>
          </a:xfrm>
          <a:prstGeom prst="straightConnector1">
            <a:avLst/>
          </a:prstGeom>
          <a:noFill/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med" w="med" type="triangle"/>
          </a:ln>
        </p:spPr>
      </p:cxnSp>
      <p:cxnSp>
        <p:nvCxnSpPr>
          <p:cNvPr id="178" name="Google Shape;178;p19"/>
          <p:cNvCxnSpPr/>
          <p:nvPr/>
        </p:nvCxnSpPr>
        <p:spPr>
          <a:xfrm flipH="1">
            <a:off x="6311152" y="3654911"/>
            <a:ext cx="487681" cy="577118"/>
          </a:xfrm>
          <a:prstGeom prst="straightConnector1">
            <a:avLst/>
          </a:prstGeom>
          <a:noFill/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med" w="med" type="triangle"/>
          </a:ln>
        </p:spPr>
      </p:cxnSp>
      <p:cxnSp>
        <p:nvCxnSpPr>
          <p:cNvPr id="179" name="Google Shape;179;p19"/>
          <p:cNvCxnSpPr/>
          <p:nvPr/>
        </p:nvCxnSpPr>
        <p:spPr>
          <a:xfrm flipH="1">
            <a:off x="8026760" y="3329693"/>
            <a:ext cx="428514" cy="424516"/>
          </a:xfrm>
          <a:prstGeom prst="straightConnector1">
            <a:avLst/>
          </a:prstGeom>
          <a:noFill/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med" w="med" type="triangle"/>
          </a:ln>
        </p:spPr>
      </p:cxnSp>
      <p:sp>
        <p:nvSpPr>
          <p:cNvPr id="180" name="Google Shape;180;p19"/>
          <p:cNvSpPr txBox="1"/>
          <p:nvPr/>
        </p:nvSpPr>
        <p:spPr>
          <a:xfrm>
            <a:off x="4184726" y="1617842"/>
            <a:ext cx="1207778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8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electrons</a:t>
            </a:r>
            <a:endParaRPr b="1" i="0" sz="18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1" name="Google Shape;181;p19"/>
          <p:cNvSpPr txBox="1"/>
          <p:nvPr/>
        </p:nvSpPr>
        <p:spPr>
          <a:xfrm>
            <a:off x="6554992" y="3271863"/>
            <a:ext cx="1144677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8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photons</a:t>
            </a:r>
            <a:endParaRPr b="1" i="0" sz="18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2" name="Google Shape;182;p19"/>
          <p:cNvSpPr txBox="1"/>
          <p:nvPr/>
        </p:nvSpPr>
        <p:spPr>
          <a:xfrm>
            <a:off x="8272391" y="3021916"/>
            <a:ext cx="978945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8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pions</a:t>
            </a:r>
            <a:endParaRPr b="1" i="0" sz="18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dk1"/>
        </a:solidFill>
      </p:bgPr>
    </p:bg>
    <p:spTree>
      <p:nvGrpSpPr>
        <p:cNvPr id="186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p6"/>
          <p:cNvSpPr txBox="1"/>
          <p:nvPr>
            <p:ph type="title"/>
          </p:nvPr>
        </p:nvSpPr>
        <p:spPr>
          <a:xfrm>
            <a:off x="400112" y="291077"/>
            <a:ext cx="11376025" cy="56807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SzPts val="3600"/>
              <a:buFont typeface="Arial"/>
              <a:buNone/>
            </a:pPr>
            <a:r>
              <a:rPr lang="en-US">
                <a:solidFill>
                  <a:srgbClr val="FFFF00"/>
                </a:solidFill>
              </a:rPr>
              <a:t>North Area</a:t>
            </a:r>
            <a:endParaRPr/>
          </a:p>
        </p:txBody>
      </p:sp>
      <p:sp>
        <p:nvSpPr>
          <p:cNvPr id="188" name="Google Shape;188;p6"/>
          <p:cNvSpPr txBox="1"/>
          <p:nvPr>
            <p:ph idx="10" type="dt"/>
          </p:nvPr>
        </p:nvSpPr>
        <p:spPr>
          <a:xfrm>
            <a:off x="9264352" y="6378349"/>
            <a:ext cx="972716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>
                <a:solidFill>
                  <a:schemeClr val="lt1"/>
                </a:solidFill>
              </a:rPr>
              <a:t>24/09/2021</a:t>
            </a:r>
            <a:endParaRPr/>
          </a:p>
        </p:txBody>
      </p:sp>
      <p:sp>
        <p:nvSpPr>
          <p:cNvPr id="189" name="Google Shape;189;p6"/>
          <p:cNvSpPr txBox="1"/>
          <p:nvPr>
            <p:ph idx="11" type="ftr"/>
          </p:nvPr>
        </p:nvSpPr>
        <p:spPr>
          <a:xfrm>
            <a:off x="1271464" y="6399722"/>
            <a:ext cx="6572221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>
                <a:solidFill>
                  <a:schemeClr val="lt1"/>
                </a:solidFill>
              </a:rPr>
              <a:t>P. Batsela, I. Pagonidis | HSSIP Greece 2021</a:t>
            </a:r>
            <a:endParaRPr>
              <a:solidFill>
                <a:schemeClr val="lt1"/>
              </a:solidFill>
            </a:endParaRPr>
          </a:p>
        </p:txBody>
      </p:sp>
      <p:sp>
        <p:nvSpPr>
          <p:cNvPr id="190" name="Google Shape;190;p6"/>
          <p:cNvSpPr txBox="1"/>
          <p:nvPr>
            <p:ph idx="12" type="sldNum"/>
          </p:nvPr>
        </p:nvSpPr>
        <p:spPr>
          <a:xfrm>
            <a:off x="11107546" y="6383848"/>
            <a:ext cx="68125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191" name="Google Shape;191;p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1345" y="1009989"/>
            <a:ext cx="5976663" cy="4954860"/>
          </a:xfrm>
          <a:prstGeom prst="rect">
            <a:avLst/>
          </a:prstGeom>
          <a:noFill/>
          <a:ln>
            <a:noFill/>
          </a:ln>
        </p:spPr>
      </p:pic>
      <p:pic>
        <p:nvPicPr>
          <p:cNvPr id="192" name="Google Shape;192;p6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6384025" y="1010000"/>
            <a:ext cx="5404775" cy="495484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6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p11"/>
          <p:cNvSpPr txBox="1"/>
          <p:nvPr>
            <p:ph type="ctrTitle"/>
          </p:nvPr>
        </p:nvSpPr>
        <p:spPr>
          <a:xfrm>
            <a:off x="407987" y="3429000"/>
            <a:ext cx="11376025" cy="215326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000"/>
              <a:buFont typeface="Arial"/>
              <a:buNone/>
            </a:pPr>
            <a:r>
              <a:rPr lang="en-US"/>
              <a:t>Thank you for your attention</a:t>
            </a:r>
            <a:endParaRPr/>
          </a:p>
        </p:txBody>
      </p:sp>
      <p:sp>
        <p:nvSpPr>
          <p:cNvPr id="198" name="Google Shape;198;p11"/>
          <p:cNvSpPr txBox="1"/>
          <p:nvPr>
            <p:ph idx="1" type="subTitle"/>
          </p:nvPr>
        </p:nvSpPr>
        <p:spPr>
          <a:xfrm>
            <a:off x="377285" y="5494264"/>
            <a:ext cx="5471988" cy="80378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</a:pPr>
            <a:r>
              <a:rPr b="1" lang="en-US" sz="1800"/>
              <a:t>P. Batsela, I. Pagonidis, 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22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</a:pPr>
            <a:r>
              <a:rPr b="1" lang="en-US" sz="1800"/>
              <a:t>Supervisor: N. Charitonidis </a:t>
            </a:r>
            <a:r>
              <a:rPr lang="en-US" sz="1800"/>
              <a:t>[BE-EA] </a:t>
            </a:r>
            <a:endParaRPr sz="1800"/>
          </a:p>
          <a:p>
            <a:pPr indent="0" lvl="0" marL="0" rtl="0" algn="l">
              <a:lnSpc>
                <a:spcPct val="90000"/>
              </a:lnSpc>
              <a:spcBef>
                <a:spcPts val="22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</a:pPr>
            <a:r>
              <a:rPr lang="en-US" sz="1800"/>
              <a:t>24/09/2021</a:t>
            </a:r>
            <a:endParaRPr sz="1800"/>
          </a:p>
        </p:txBody>
      </p:sp>
      <p:sp>
        <p:nvSpPr>
          <p:cNvPr id="199" name="Google Shape;199;p11"/>
          <p:cNvSpPr txBox="1"/>
          <p:nvPr/>
        </p:nvSpPr>
        <p:spPr>
          <a:xfrm>
            <a:off x="7384020" y="5600980"/>
            <a:ext cx="4824536" cy="55399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-US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High School Students Internship Program Greece 2021</a:t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dk1"/>
        </a:solidFill>
      </p:bgPr>
    </p:bg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2"/>
          <p:cNvSpPr txBox="1"/>
          <p:nvPr>
            <p:ph idx="1" type="body"/>
          </p:nvPr>
        </p:nvSpPr>
        <p:spPr>
          <a:xfrm>
            <a:off x="267900" y="1284075"/>
            <a:ext cx="11656200" cy="4916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-342900" lvl="0" marL="3429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Char char="•"/>
            </a:pPr>
            <a:r>
              <a:rPr i="1" lang="en-US" sz="2400" u="sng">
                <a:solidFill>
                  <a:schemeClr val="lt1"/>
                </a:solidFill>
              </a:rPr>
              <a:t>Secondary beams</a:t>
            </a:r>
            <a:r>
              <a:rPr lang="en-US" sz="2400">
                <a:solidFill>
                  <a:schemeClr val="lt1"/>
                </a:solidFill>
              </a:rPr>
              <a:t>:  different particles with different energies and intensities. </a:t>
            </a:r>
            <a:endParaRPr/>
          </a:p>
          <a:p>
            <a:pPr indent="-342900" lvl="0" marL="342900" rtl="0" algn="l">
              <a:lnSpc>
                <a:spcPct val="90000"/>
              </a:lnSpc>
              <a:spcBef>
                <a:spcPts val="220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Char char="•"/>
            </a:pPr>
            <a:r>
              <a:rPr lang="en-US" sz="2400">
                <a:solidFill>
                  <a:schemeClr val="lt1"/>
                </a:solidFill>
              </a:rPr>
              <a:t>They are used for smaller experiments and for developing detectors or detector components e.g. for the LHC experiment.</a:t>
            </a:r>
            <a:endParaRPr/>
          </a:p>
          <a:p>
            <a:pPr indent="-342900" lvl="0" marL="342900" rtl="0" algn="l">
              <a:lnSpc>
                <a:spcPct val="90000"/>
              </a:lnSpc>
              <a:spcBef>
                <a:spcPts val="220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Char char="•"/>
            </a:pPr>
            <a:r>
              <a:rPr lang="en-US" sz="2400">
                <a:solidFill>
                  <a:schemeClr val="lt1"/>
                </a:solidFill>
              </a:rPr>
              <a:t>The term secondary refers to the generation of particles; meaning particles that were created by very high energy parents (protons or ions) colliding with targets-converters.</a:t>
            </a:r>
            <a:endParaRPr/>
          </a:p>
          <a:p>
            <a:pPr indent="-342900" lvl="0" marL="342900" rtl="0" algn="l">
              <a:lnSpc>
                <a:spcPct val="90000"/>
              </a:lnSpc>
              <a:spcBef>
                <a:spcPts val="220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Char char="•"/>
            </a:pPr>
            <a:r>
              <a:rPr lang="en-US" sz="2400">
                <a:solidFill>
                  <a:schemeClr val="lt1"/>
                </a:solidFill>
              </a:rPr>
              <a:t>In our project we wanted to design a beamline able to transport 25 GeV/c momentum electrons.</a:t>
            </a:r>
            <a:endParaRPr sz="2400">
              <a:solidFill>
                <a:schemeClr val="lt1"/>
              </a:solidFill>
            </a:endParaRPr>
          </a:p>
          <a:p>
            <a:pPr indent="-215900" lvl="0" marL="342900" rtl="0" algn="just">
              <a:lnSpc>
                <a:spcPct val="90000"/>
              </a:lnSpc>
              <a:spcBef>
                <a:spcPts val="2200"/>
              </a:spcBef>
              <a:spcAft>
                <a:spcPts val="0"/>
              </a:spcAft>
              <a:buClr>
                <a:srgbClr val="171717"/>
              </a:buClr>
              <a:buSzPts val="2000"/>
              <a:buNone/>
            </a:pPr>
            <a:r>
              <a:t/>
            </a:r>
            <a:endParaRPr sz="2000"/>
          </a:p>
        </p:txBody>
      </p:sp>
      <p:sp>
        <p:nvSpPr>
          <p:cNvPr id="56" name="Google Shape;56;p2"/>
          <p:cNvSpPr txBox="1"/>
          <p:nvPr>
            <p:ph type="title"/>
          </p:nvPr>
        </p:nvSpPr>
        <p:spPr>
          <a:xfrm>
            <a:off x="336550" y="368293"/>
            <a:ext cx="11376000" cy="568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SzPts val="3600"/>
              <a:buFont typeface="Arial"/>
              <a:buNone/>
            </a:pPr>
            <a:r>
              <a:rPr lang="en-US">
                <a:solidFill>
                  <a:srgbClr val="FFFF00"/>
                </a:solidFill>
              </a:rPr>
              <a:t>Introduction</a:t>
            </a:r>
            <a:endParaRPr/>
          </a:p>
        </p:txBody>
      </p:sp>
      <p:sp>
        <p:nvSpPr>
          <p:cNvPr id="57" name="Google Shape;57;p2"/>
          <p:cNvSpPr txBox="1"/>
          <p:nvPr>
            <p:ph idx="10" type="dt"/>
          </p:nvPr>
        </p:nvSpPr>
        <p:spPr>
          <a:xfrm>
            <a:off x="9502104" y="6378349"/>
            <a:ext cx="972716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>
                <a:solidFill>
                  <a:schemeClr val="lt1"/>
                </a:solidFill>
              </a:rPr>
              <a:t>24/09/2021</a:t>
            </a:r>
            <a:endParaRPr/>
          </a:p>
        </p:txBody>
      </p:sp>
      <p:sp>
        <p:nvSpPr>
          <p:cNvPr id="58" name="Google Shape;58;p2"/>
          <p:cNvSpPr txBox="1"/>
          <p:nvPr>
            <p:ph idx="11" type="ftr"/>
          </p:nvPr>
        </p:nvSpPr>
        <p:spPr>
          <a:xfrm>
            <a:off x="1487488" y="6372850"/>
            <a:ext cx="6572221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>
                <a:solidFill>
                  <a:schemeClr val="lt1"/>
                </a:solidFill>
              </a:rPr>
              <a:t>P. Batsela, I. Pagonidis | HSSIP Greece 2021</a:t>
            </a:r>
            <a:endParaRPr>
              <a:solidFill>
                <a:schemeClr val="lt1"/>
              </a:solidFill>
            </a:endParaRPr>
          </a:p>
        </p:txBody>
      </p:sp>
      <p:sp>
        <p:nvSpPr>
          <p:cNvPr id="59" name="Google Shape;59;p2"/>
          <p:cNvSpPr txBox="1"/>
          <p:nvPr>
            <p:ph idx="12" type="sldNum"/>
          </p:nvPr>
        </p:nvSpPr>
        <p:spPr>
          <a:xfrm>
            <a:off x="11107546" y="6383848"/>
            <a:ext cx="68125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dk1"/>
        </a:solidFill>
      </p:bgPr>
    </p:bg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3"/>
          <p:cNvSpPr txBox="1"/>
          <p:nvPr>
            <p:ph idx="1" type="body"/>
          </p:nvPr>
        </p:nvSpPr>
        <p:spPr>
          <a:xfrm>
            <a:off x="310049" y="994061"/>
            <a:ext cx="11376024" cy="507603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just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</a:pPr>
            <a:r>
              <a:rPr lang="en-US" sz="2400">
                <a:solidFill>
                  <a:schemeClr val="lt1"/>
                </a:solidFill>
              </a:rPr>
              <a:t>For the construction of a beamline we need to consider two factors: </a:t>
            </a:r>
            <a:endParaRPr sz="2400">
              <a:solidFill>
                <a:schemeClr val="lt1"/>
              </a:solidFill>
            </a:endParaRPr>
          </a:p>
          <a:p>
            <a:pPr indent="-457200" lvl="0" marL="457200" rtl="0" algn="just">
              <a:lnSpc>
                <a:spcPct val="90000"/>
              </a:lnSpc>
              <a:spcBef>
                <a:spcPts val="2200"/>
              </a:spcBef>
              <a:spcAft>
                <a:spcPts val="0"/>
              </a:spcAft>
              <a:buClr>
                <a:schemeClr val="lt1"/>
              </a:buClr>
              <a:buSzPts val="2400"/>
              <a:buAutoNum type="alphaLcParenR"/>
            </a:pPr>
            <a:r>
              <a:rPr lang="en-US" sz="2400">
                <a:solidFill>
                  <a:schemeClr val="lt1"/>
                </a:solidFill>
              </a:rPr>
              <a:t>The particles we use  and b) the equipment.</a:t>
            </a:r>
            <a:endParaRPr/>
          </a:p>
          <a:p>
            <a:pPr indent="0" lvl="0" marL="0" rtl="0" algn="just">
              <a:lnSpc>
                <a:spcPct val="90000"/>
              </a:lnSpc>
              <a:spcBef>
                <a:spcPts val="220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</a:pPr>
            <a:r>
              <a:t/>
            </a:r>
            <a:endParaRPr/>
          </a:p>
          <a:p>
            <a:pPr indent="0" lvl="0" marL="0" rtl="0" algn="just">
              <a:lnSpc>
                <a:spcPct val="90000"/>
              </a:lnSpc>
              <a:spcBef>
                <a:spcPts val="220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</a:pPr>
            <a:r>
              <a:rPr lang="en-US" sz="2400">
                <a:solidFill>
                  <a:schemeClr val="lt1"/>
                </a:solidFill>
              </a:rPr>
              <a:t>Principle of operation of this beamline:</a:t>
            </a:r>
            <a:endParaRPr/>
          </a:p>
        </p:txBody>
      </p:sp>
      <p:sp>
        <p:nvSpPr>
          <p:cNvPr id="65" name="Google Shape;65;p3"/>
          <p:cNvSpPr txBox="1"/>
          <p:nvPr>
            <p:ph type="title"/>
          </p:nvPr>
        </p:nvSpPr>
        <p:spPr>
          <a:xfrm>
            <a:off x="407988" y="373593"/>
            <a:ext cx="11376025" cy="56807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SzPts val="3600"/>
              <a:buFont typeface="Arial"/>
              <a:buNone/>
            </a:pPr>
            <a:r>
              <a:rPr lang="en-US">
                <a:solidFill>
                  <a:srgbClr val="FFFF00"/>
                </a:solidFill>
              </a:rPr>
              <a:t>Introduction</a:t>
            </a:r>
            <a:endParaRPr/>
          </a:p>
        </p:txBody>
      </p:sp>
      <p:sp>
        <p:nvSpPr>
          <p:cNvPr id="66" name="Google Shape;66;p3"/>
          <p:cNvSpPr txBox="1"/>
          <p:nvPr>
            <p:ph idx="10" type="dt"/>
          </p:nvPr>
        </p:nvSpPr>
        <p:spPr>
          <a:xfrm>
            <a:off x="9552801" y="6329524"/>
            <a:ext cx="972716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>
                <a:solidFill>
                  <a:schemeClr val="lt1"/>
                </a:solidFill>
              </a:rPr>
              <a:t>24/09/2021</a:t>
            </a:r>
            <a:endParaRPr/>
          </a:p>
        </p:txBody>
      </p:sp>
      <p:sp>
        <p:nvSpPr>
          <p:cNvPr id="67" name="Google Shape;67;p3"/>
          <p:cNvSpPr txBox="1"/>
          <p:nvPr>
            <p:ph idx="11" type="ftr"/>
          </p:nvPr>
        </p:nvSpPr>
        <p:spPr>
          <a:xfrm>
            <a:off x="1429296" y="6360977"/>
            <a:ext cx="6572221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>
                <a:solidFill>
                  <a:schemeClr val="lt1"/>
                </a:solidFill>
              </a:rPr>
              <a:t>P. Batsela, I. Pagonidis | HSSIP Greece 2021</a:t>
            </a:r>
            <a:endParaRPr>
              <a:solidFill>
                <a:schemeClr val="lt1"/>
              </a:solidFill>
            </a:endParaRPr>
          </a:p>
        </p:txBody>
      </p:sp>
      <p:sp>
        <p:nvSpPr>
          <p:cNvPr id="68" name="Google Shape;68;p3"/>
          <p:cNvSpPr txBox="1"/>
          <p:nvPr>
            <p:ph idx="12" type="sldNum"/>
          </p:nvPr>
        </p:nvSpPr>
        <p:spPr>
          <a:xfrm>
            <a:off x="11107546" y="6383848"/>
            <a:ext cx="68125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69" name="Google Shape;69;p3"/>
          <p:cNvSpPr/>
          <p:nvPr/>
        </p:nvSpPr>
        <p:spPr>
          <a:xfrm>
            <a:off x="138414" y="3708820"/>
            <a:ext cx="616337" cy="674019"/>
          </a:xfrm>
          <a:prstGeom prst="rect">
            <a:avLst/>
          </a:prstGeom>
          <a:solidFill>
            <a:schemeClr val="lt1"/>
          </a:solidFill>
          <a:ln cap="flat" cmpd="sng" w="31750">
            <a:solidFill>
              <a:srgbClr val="FF66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en-US" sz="1800" u="none" cap="none" strike="noStrike">
                <a:solidFill>
                  <a:srgbClr val="2F2F2F"/>
                </a:solidFill>
                <a:latin typeface="Arial"/>
                <a:ea typeface="Arial"/>
                <a:cs typeface="Arial"/>
                <a:sym typeface="Arial"/>
              </a:rPr>
              <a:t>p+</a:t>
            </a:r>
            <a:endParaRPr b="1" i="0" sz="1800" u="none" cap="none" strike="noStrike">
              <a:solidFill>
                <a:srgbClr val="2F2F2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70" name="Google Shape;70;p3"/>
          <p:cNvCxnSpPr/>
          <p:nvPr/>
        </p:nvCxnSpPr>
        <p:spPr>
          <a:xfrm>
            <a:off x="817197" y="4038528"/>
            <a:ext cx="432048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miter lim="800000"/>
            <a:headEnd len="sm" w="sm" type="none"/>
            <a:tailEnd len="med" w="med" type="triangle"/>
          </a:ln>
        </p:spPr>
      </p:cxnSp>
      <p:sp>
        <p:nvSpPr>
          <p:cNvPr id="71" name="Google Shape;71;p3"/>
          <p:cNvSpPr/>
          <p:nvPr/>
        </p:nvSpPr>
        <p:spPr>
          <a:xfrm>
            <a:off x="8538676" y="3681517"/>
            <a:ext cx="1399500" cy="720000"/>
          </a:xfrm>
          <a:prstGeom prst="rect">
            <a:avLst/>
          </a:prstGeom>
          <a:solidFill>
            <a:schemeClr val="lt1"/>
          </a:solidFill>
          <a:ln cap="flat" cmpd="sng" w="31750">
            <a:solidFill>
              <a:srgbClr val="FF66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en-US" sz="1800" u="none" cap="none" strike="noStrike">
                <a:solidFill>
                  <a:srgbClr val="2F2F2F"/>
                </a:solidFill>
                <a:latin typeface="Arial"/>
                <a:ea typeface="Arial"/>
                <a:cs typeface="Arial"/>
                <a:sym typeface="Arial"/>
              </a:rPr>
              <a:t>Converter  Pb</a:t>
            </a:r>
            <a:endParaRPr b="1" i="0" sz="1800" u="none" cap="none" strike="noStrike">
              <a:solidFill>
                <a:srgbClr val="2F2F2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2" name="Google Shape;72;p3"/>
          <p:cNvSpPr/>
          <p:nvPr/>
        </p:nvSpPr>
        <p:spPr>
          <a:xfrm>
            <a:off x="7172090" y="3710080"/>
            <a:ext cx="630141" cy="640959"/>
          </a:xfrm>
          <a:prstGeom prst="rect">
            <a:avLst/>
          </a:prstGeom>
          <a:solidFill>
            <a:schemeClr val="lt1"/>
          </a:solidFill>
          <a:ln cap="flat" cmpd="sng" w="31750">
            <a:solidFill>
              <a:srgbClr val="FF66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en-US" sz="1800" u="none" cap="none" strike="noStrike">
                <a:solidFill>
                  <a:srgbClr val="2F2F2F"/>
                </a:solidFill>
                <a:latin typeface="Arial"/>
                <a:ea typeface="Arial"/>
                <a:cs typeface="Arial"/>
                <a:sym typeface="Arial"/>
              </a:rPr>
              <a:t>γ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3" name="Google Shape;73;p3"/>
          <p:cNvSpPr/>
          <p:nvPr/>
        </p:nvSpPr>
        <p:spPr>
          <a:xfrm>
            <a:off x="4323269" y="3649426"/>
            <a:ext cx="1276631" cy="822811"/>
          </a:xfrm>
          <a:prstGeom prst="rect">
            <a:avLst/>
          </a:prstGeom>
          <a:solidFill>
            <a:schemeClr val="lt1"/>
          </a:solidFill>
          <a:ln cap="flat" cmpd="sng" w="31750">
            <a:solidFill>
              <a:srgbClr val="FF66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en-US" sz="1800" u="none" cap="none" strike="noStrike">
                <a:solidFill>
                  <a:srgbClr val="2F2F2F"/>
                </a:solidFill>
                <a:latin typeface="Arial"/>
                <a:ea typeface="Arial"/>
                <a:cs typeface="Arial"/>
                <a:sym typeface="Arial"/>
              </a:rPr>
              <a:t>Sweeping dipole</a:t>
            </a:r>
            <a:endParaRPr b="1" i="0" sz="1800" u="none" cap="none" strike="noStrike">
              <a:solidFill>
                <a:srgbClr val="2F2F2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4" name="Google Shape;74;p3"/>
          <p:cNvSpPr/>
          <p:nvPr/>
        </p:nvSpPr>
        <p:spPr>
          <a:xfrm>
            <a:off x="1368535" y="3688170"/>
            <a:ext cx="936497" cy="720080"/>
          </a:xfrm>
          <a:prstGeom prst="rect">
            <a:avLst/>
          </a:prstGeom>
          <a:solidFill>
            <a:schemeClr val="lt1"/>
          </a:solidFill>
          <a:ln cap="flat" cmpd="sng" w="31750">
            <a:solidFill>
              <a:srgbClr val="FF66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en-US" sz="1800" u="none" cap="none" strike="noStrike">
                <a:solidFill>
                  <a:srgbClr val="2F2F2F"/>
                </a:solidFill>
                <a:latin typeface="Arial"/>
                <a:ea typeface="Arial"/>
                <a:cs typeface="Arial"/>
                <a:sym typeface="Arial"/>
              </a:rPr>
              <a:t>Target Be</a:t>
            </a:r>
            <a:endParaRPr b="1" i="0" sz="1800" u="none" cap="none" strike="noStrike">
              <a:solidFill>
                <a:srgbClr val="2F2F2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75" name="Google Shape;75;p3"/>
          <p:cNvCxnSpPr/>
          <p:nvPr/>
        </p:nvCxnSpPr>
        <p:spPr>
          <a:xfrm>
            <a:off x="2446889" y="4073709"/>
            <a:ext cx="432048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miter lim="800000"/>
            <a:headEnd len="sm" w="sm" type="none"/>
            <a:tailEnd len="med" w="med" type="triangle"/>
          </a:ln>
        </p:spPr>
      </p:cxnSp>
      <p:cxnSp>
        <p:nvCxnSpPr>
          <p:cNvPr id="76" name="Google Shape;76;p3"/>
          <p:cNvCxnSpPr/>
          <p:nvPr/>
        </p:nvCxnSpPr>
        <p:spPr>
          <a:xfrm flipH="1" rot="10800000">
            <a:off x="3014886" y="3344404"/>
            <a:ext cx="836405" cy="554674"/>
          </a:xfrm>
          <a:prstGeom prst="straightConnector1">
            <a:avLst/>
          </a:prstGeom>
          <a:noFill/>
          <a:ln cap="flat" cmpd="sng" w="19050">
            <a:solidFill>
              <a:srgbClr val="FF0000"/>
            </a:solidFill>
            <a:prstDash val="lgDash"/>
            <a:miter lim="800000"/>
            <a:headEnd len="sm" w="sm" type="none"/>
            <a:tailEnd len="med" w="med" type="triangle"/>
          </a:ln>
        </p:spPr>
      </p:cxnSp>
      <p:cxnSp>
        <p:nvCxnSpPr>
          <p:cNvPr id="77" name="Google Shape;77;p3"/>
          <p:cNvCxnSpPr/>
          <p:nvPr/>
        </p:nvCxnSpPr>
        <p:spPr>
          <a:xfrm>
            <a:off x="3068656" y="4133859"/>
            <a:ext cx="881118" cy="148938"/>
          </a:xfrm>
          <a:prstGeom prst="straightConnector1">
            <a:avLst/>
          </a:prstGeom>
          <a:noFill/>
          <a:ln cap="flat" cmpd="thickThin" w="19050">
            <a:solidFill>
              <a:srgbClr val="FF0000"/>
            </a:solidFill>
            <a:prstDash val="lgDash"/>
            <a:miter lim="800000"/>
            <a:headEnd len="sm" w="sm" type="none"/>
            <a:tailEnd len="med" w="med" type="triangle"/>
          </a:ln>
        </p:spPr>
      </p:cxnSp>
      <p:cxnSp>
        <p:nvCxnSpPr>
          <p:cNvPr id="78" name="Google Shape;78;p3"/>
          <p:cNvCxnSpPr/>
          <p:nvPr/>
        </p:nvCxnSpPr>
        <p:spPr>
          <a:xfrm>
            <a:off x="2878937" y="4334164"/>
            <a:ext cx="913429" cy="507747"/>
          </a:xfrm>
          <a:prstGeom prst="straightConnector1">
            <a:avLst/>
          </a:prstGeom>
          <a:noFill/>
          <a:ln cap="flat" cmpd="sng" w="19050">
            <a:solidFill>
              <a:srgbClr val="FF0000"/>
            </a:solidFill>
            <a:prstDash val="lgDash"/>
            <a:miter lim="800000"/>
            <a:headEnd len="sm" w="sm" type="none"/>
            <a:tailEnd len="med" w="med" type="triangle"/>
          </a:ln>
        </p:spPr>
      </p:cxnSp>
      <p:cxnSp>
        <p:nvCxnSpPr>
          <p:cNvPr id="79" name="Google Shape;79;p3"/>
          <p:cNvCxnSpPr/>
          <p:nvPr/>
        </p:nvCxnSpPr>
        <p:spPr>
          <a:xfrm>
            <a:off x="2991957" y="4257335"/>
            <a:ext cx="914396" cy="263271"/>
          </a:xfrm>
          <a:prstGeom prst="straightConnector1">
            <a:avLst/>
          </a:prstGeom>
          <a:noFill/>
          <a:ln cap="flat" cmpd="sng" w="19050">
            <a:solidFill>
              <a:srgbClr val="FF0000"/>
            </a:solidFill>
            <a:prstDash val="lgDash"/>
            <a:miter lim="800000"/>
            <a:headEnd len="sm" w="sm" type="none"/>
            <a:tailEnd len="med" w="med" type="triangle"/>
          </a:ln>
        </p:spPr>
      </p:cxnSp>
      <p:cxnSp>
        <p:nvCxnSpPr>
          <p:cNvPr id="80" name="Google Shape;80;p3"/>
          <p:cNvCxnSpPr/>
          <p:nvPr/>
        </p:nvCxnSpPr>
        <p:spPr>
          <a:xfrm flipH="1" rot="10800000">
            <a:off x="3111301" y="3662440"/>
            <a:ext cx="956925" cy="329287"/>
          </a:xfrm>
          <a:prstGeom prst="straightConnector1">
            <a:avLst/>
          </a:prstGeom>
          <a:noFill/>
          <a:ln cap="flat" cmpd="sng" w="19050">
            <a:solidFill>
              <a:srgbClr val="FF0000"/>
            </a:solidFill>
            <a:prstDash val="lgDash"/>
            <a:miter lim="800000"/>
            <a:headEnd len="sm" w="sm" type="none"/>
            <a:tailEnd len="med" w="med" type="triangle"/>
          </a:ln>
        </p:spPr>
      </p:cxnSp>
      <p:sp>
        <p:nvSpPr>
          <p:cNvPr id="81" name="Google Shape;81;p3"/>
          <p:cNvSpPr txBox="1"/>
          <p:nvPr/>
        </p:nvSpPr>
        <p:spPr>
          <a:xfrm>
            <a:off x="2657013" y="4890851"/>
            <a:ext cx="1188740" cy="55399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-US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All kind of particles</a:t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82" name="Google Shape;82;p3"/>
          <p:cNvCxnSpPr/>
          <p:nvPr/>
        </p:nvCxnSpPr>
        <p:spPr>
          <a:xfrm>
            <a:off x="3792366" y="4045828"/>
            <a:ext cx="466546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miter lim="800000"/>
            <a:headEnd len="sm" w="sm" type="none"/>
            <a:tailEnd len="med" w="med" type="triangle"/>
          </a:ln>
        </p:spPr>
      </p:cxnSp>
      <p:cxnSp>
        <p:nvCxnSpPr>
          <p:cNvPr id="83" name="Google Shape;83;p3"/>
          <p:cNvCxnSpPr/>
          <p:nvPr/>
        </p:nvCxnSpPr>
        <p:spPr>
          <a:xfrm flipH="1" rot="10800000">
            <a:off x="5752151" y="3501555"/>
            <a:ext cx="897797" cy="398473"/>
          </a:xfrm>
          <a:prstGeom prst="straightConnector1">
            <a:avLst/>
          </a:prstGeom>
          <a:noFill/>
          <a:ln cap="flat" cmpd="sng" w="19050">
            <a:solidFill>
              <a:srgbClr val="FFC000"/>
            </a:solidFill>
            <a:prstDash val="dash"/>
            <a:miter lim="800000"/>
            <a:headEnd len="sm" w="sm" type="none"/>
            <a:tailEnd len="med" w="med" type="triangle"/>
          </a:ln>
        </p:spPr>
      </p:cxnSp>
      <p:cxnSp>
        <p:nvCxnSpPr>
          <p:cNvPr id="84" name="Google Shape;84;p3"/>
          <p:cNvCxnSpPr/>
          <p:nvPr/>
        </p:nvCxnSpPr>
        <p:spPr>
          <a:xfrm>
            <a:off x="5712252" y="4314305"/>
            <a:ext cx="1008112" cy="210077"/>
          </a:xfrm>
          <a:prstGeom prst="straightConnector1">
            <a:avLst/>
          </a:prstGeom>
          <a:noFill/>
          <a:ln cap="flat" cmpd="sng" w="19050">
            <a:solidFill>
              <a:srgbClr val="FFC000"/>
            </a:solidFill>
            <a:prstDash val="dash"/>
            <a:miter lim="800000"/>
            <a:headEnd len="sm" w="sm" type="none"/>
            <a:tailEnd len="med" w="med" type="triangle"/>
          </a:ln>
        </p:spPr>
      </p:cxnSp>
      <p:cxnSp>
        <p:nvCxnSpPr>
          <p:cNvPr id="85" name="Google Shape;85;p3"/>
          <p:cNvCxnSpPr/>
          <p:nvPr/>
        </p:nvCxnSpPr>
        <p:spPr>
          <a:xfrm flipH="1" rot="10800000">
            <a:off x="5789243" y="3730376"/>
            <a:ext cx="931121" cy="315452"/>
          </a:xfrm>
          <a:prstGeom prst="straightConnector1">
            <a:avLst/>
          </a:prstGeom>
          <a:noFill/>
          <a:ln cap="flat" cmpd="sng" w="19050">
            <a:solidFill>
              <a:srgbClr val="FFC000"/>
            </a:solidFill>
            <a:prstDash val="dash"/>
            <a:miter lim="800000"/>
            <a:headEnd len="sm" w="sm" type="none"/>
            <a:tailEnd len="med" w="med" type="triangle"/>
          </a:ln>
        </p:spPr>
      </p:cxnSp>
      <p:cxnSp>
        <p:nvCxnSpPr>
          <p:cNvPr id="86" name="Google Shape;86;p3"/>
          <p:cNvCxnSpPr/>
          <p:nvPr/>
        </p:nvCxnSpPr>
        <p:spPr>
          <a:xfrm>
            <a:off x="5729310" y="4190913"/>
            <a:ext cx="1008112" cy="199707"/>
          </a:xfrm>
          <a:prstGeom prst="straightConnector1">
            <a:avLst/>
          </a:prstGeom>
          <a:noFill/>
          <a:ln cap="rnd" cmpd="sng" w="19050">
            <a:solidFill>
              <a:srgbClr val="FFC000"/>
            </a:solidFill>
            <a:prstDash val="dash"/>
            <a:miter lim="800000"/>
            <a:headEnd len="sm" w="sm" type="none"/>
            <a:tailEnd len="med" w="med" type="triangle"/>
          </a:ln>
        </p:spPr>
      </p:cxnSp>
      <p:sp>
        <p:nvSpPr>
          <p:cNvPr id="87" name="Google Shape;87;p3"/>
          <p:cNvSpPr txBox="1"/>
          <p:nvPr/>
        </p:nvSpPr>
        <p:spPr>
          <a:xfrm flipH="1">
            <a:off x="5884220" y="3532918"/>
            <a:ext cx="165768" cy="276999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-US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+</a:t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8" name="Google Shape;88;p3"/>
          <p:cNvSpPr txBox="1"/>
          <p:nvPr/>
        </p:nvSpPr>
        <p:spPr>
          <a:xfrm>
            <a:off x="5771535" y="4351039"/>
            <a:ext cx="288032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en-US" sz="2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-</a:t>
            </a:r>
            <a:endParaRPr b="0" i="0" sz="2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89" name="Google Shape;89;p3"/>
          <p:cNvCxnSpPr/>
          <p:nvPr/>
        </p:nvCxnSpPr>
        <p:spPr>
          <a:xfrm>
            <a:off x="6638496" y="4082713"/>
            <a:ext cx="432048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miter lim="800000"/>
            <a:headEnd len="sm" w="sm" type="none"/>
            <a:tailEnd len="med" w="med" type="triangle"/>
          </a:ln>
        </p:spPr>
      </p:cxnSp>
      <p:cxnSp>
        <p:nvCxnSpPr>
          <p:cNvPr id="90" name="Google Shape;90;p3"/>
          <p:cNvCxnSpPr/>
          <p:nvPr/>
        </p:nvCxnSpPr>
        <p:spPr>
          <a:xfrm>
            <a:off x="8001517" y="4045828"/>
            <a:ext cx="432048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miter lim="800000"/>
            <a:headEnd len="sm" w="sm" type="none"/>
            <a:tailEnd len="med" w="med" type="triangle"/>
          </a:ln>
        </p:spPr>
      </p:cxnSp>
      <p:cxnSp>
        <p:nvCxnSpPr>
          <p:cNvPr id="91" name="Google Shape;91;p3"/>
          <p:cNvCxnSpPr/>
          <p:nvPr/>
        </p:nvCxnSpPr>
        <p:spPr>
          <a:xfrm>
            <a:off x="10093469" y="4082713"/>
            <a:ext cx="432048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miter lim="800000"/>
            <a:headEnd len="sm" w="sm" type="none"/>
            <a:tailEnd len="med" w="med" type="triangle"/>
          </a:ln>
        </p:spPr>
      </p:cxnSp>
      <p:sp>
        <p:nvSpPr>
          <p:cNvPr id="92" name="Google Shape;92;p3"/>
          <p:cNvSpPr/>
          <p:nvPr/>
        </p:nvSpPr>
        <p:spPr>
          <a:xfrm>
            <a:off x="10758141" y="3674864"/>
            <a:ext cx="720080" cy="720080"/>
          </a:xfrm>
          <a:prstGeom prst="rect">
            <a:avLst/>
          </a:prstGeom>
          <a:solidFill>
            <a:schemeClr val="lt1"/>
          </a:solidFill>
          <a:ln cap="flat" cmpd="sng" w="31750">
            <a:solidFill>
              <a:srgbClr val="FF66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en-US" sz="1800" u="none" cap="none" strike="noStrike">
                <a:solidFill>
                  <a:srgbClr val="2F2F2F"/>
                </a:solidFill>
                <a:latin typeface="Arial"/>
                <a:ea typeface="Arial"/>
                <a:cs typeface="Arial"/>
                <a:sym typeface="Arial"/>
              </a:rPr>
              <a:t>e-</a:t>
            </a:r>
            <a:endParaRPr/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en-US" sz="1800" u="none" cap="none" strike="noStrike">
                <a:solidFill>
                  <a:srgbClr val="2F2F2F"/>
                </a:solidFill>
                <a:latin typeface="Arial"/>
                <a:ea typeface="Arial"/>
                <a:cs typeface="Arial"/>
                <a:sym typeface="Arial"/>
              </a:rPr>
              <a:t>e+ </a:t>
            </a:r>
            <a:endParaRPr/>
          </a:p>
        </p:txBody>
      </p:sp>
      <p:sp>
        <p:nvSpPr>
          <p:cNvPr id="93" name="Google Shape;93;p3"/>
          <p:cNvSpPr txBox="1"/>
          <p:nvPr/>
        </p:nvSpPr>
        <p:spPr>
          <a:xfrm>
            <a:off x="5551165" y="4868336"/>
            <a:ext cx="1728192" cy="831873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-US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only neutral particles pass to the conventer</a:t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94" name="Google Shape;94;p3"/>
          <p:cNvCxnSpPr/>
          <p:nvPr/>
        </p:nvCxnSpPr>
        <p:spPr>
          <a:xfrm>
            <a:off x="3611828" y="3738169"/>
            <a:ext cx="914400" cy="914400"/>
          </a:xfrm>
          <a:prstGeom prst="straightConnector1">
            <a:avLst/>
          </a:prstGeom>
          <a:noFill/>
          <a:ln cap="flat" cmpd="sng" w="9525">
            <a:solidFill>
              <a:srgbClr val="002F9F"/>
            </a:solidFill>
            <a:prstDash val="solid"/>
            <a:round/>
            <a:headEnd len="sm" w="sm" type="none"/>
            <a:tailEnd len="med" w="med" type="triangle"/>
          </a:ln>
        </p:spPr>
      </p:cxnSp>
      <p:cxnSp>
        <p:nvCxnSpPr>
          <p:cNvPr id="95" name="Google Shape;95;p3"/>
          <p:cNvCxnSpPr/>
          <p:nvPr/>
        </p:nvCxnSpPr>
        <p:spPr>
          <a:xfrm>
            <a:off x="11019910" y="4555530"/>
            <a:ext cx="0" cy="670641"/>
          </a:xfrm>
          <a:prstGeom prst="straightConnector1">
            <a:avLst/>
          </a:prstGeom>
          <a:noFill/>
          <a:ln cap="flat" cmpd="sng" w="34925">
            <a:solidFill>
              <a:schemeClr val="lt1"/>
            </a:solidFill>
            <a:prstDash val="solid"/>
            <a:miter lim="800000"/>
            <a:headEnd len="sm" w="sm" type="none"/>
            <a:tailEnd len="med" w="med" type="triangle"/>
          </a:ln>
        </p:spPr>
      </p:cxnSp>
      <p:sp>
        <p:nvSpPr>
          <p:cNvPr id="96" name="Google Shape;96;p3"/>
          <p:cNvSpPr/>
          <p:nvPr/>
        </p:nvSpPr>
        <p:spPr>
          <a:xfrm>
            <a:off x="9552801" y="5284272"/>
            <a:ext cx="2577880" cy="805030"/>
          </a:xfrm>
          <a:prstGeom prst="rect">
            <a:avLst/>
          </a:prstGeom>
          <a:solidFill>
            <a:schemeClr val="lt1"/>
          </a:solidFill>
          <a:ln cap="flat" cmpd="sng" w="25400">
            <a:solidFill>
              <a:schemeClr val="accent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7" name="Google Shape;97;p3"/>
          <p:cNvSpPr txBox="1"/>
          <p:nvPr/>
        </p:nvSpPr>
        <p:spPr>
          <a:xfrm>
            <a:off x="9795467" y="5494607"/>
            <a:ext cx="2450133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To the beamline</a:t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dk1"/>
        </a:solidFill>
      </p:bgPr>
    </p:bg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4"/>
          <p:cNvSpPr txBox="1"/>
          <p:nvPr>
            <p:ph type="title"/>
          </p:nvPr>
        </p:nvSpPr>
        <p:spPr>
          <a:xfrm>
            <a:off x="407988" y="373593"/>
            <a:ext cx="11376025" cy="56807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Arial"/>
              <a:buNone/>
            </a:pPr>
            <a:r>
              <a:rPr lang="en-US">
                <a:solidFill>
                  <a:srgbClr val="FFFF00"/>
                </a:solidFill>
              </a:rPr>
              <a:t>Introduction</a:t>
            </a:r>
            <a:endParaRPr>
              <a:solidFill>
                <a:srgbClr val="FFFF00"/>
              </a:solidFill>
            </a:endParaRPr>
          </a:p>
        </p:txBody>
      </p:sp>
      <p:sp>
        <p:nvSpPr>
          <p:cNvPr id="103" name="Google Shape;103;p4"/>
          <p:cNvSpPr txBox="1"/>
          <p:nvPr>
            <p:ph idx="10" type="dt"/>
          </p:nvPr>
        </p:nvSpPr>
        <p:spPr>
          <a:xfrm>
            <a:off x="9567514" y="6315777"/>
            <a:ext cx="972716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>
                <a:solidFill>
                  <a:schemeClr val="lt1"/>
                </a:solidFill>
              </a:rPr>
              <a:t>24/09/2021</a:t>
            </a:r>
            <a:r>
              <a:rPr lang="en-US"/>
              <a:t>1</a:t>
            </a:r>
            <a:endParaRPr/>
          </a:p>
        </p:txBody>
      </p:sp>
      <p:sp>
        <p:nvSpPr>
          <p:cNvPr id="104" name="Google Shape;104;p4"/>
          <p:cNvSpPr txBox="1"/>
          <p:nvPr>
            <p:ph idx="11" type="ftr"/>
          </p:nvPr>
        </p:nvSpPr>
        <p:spPr>
          <a:xfrm>
            <a:off x="1127448" y="6343980"/>
            <a:ext cx="6572221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>
                <a:solidFill>
                  <a:schemeClr val="lt1"/>
                </a:solidFill>
              </a:rPr>
              <a:t>P. Batsela, I. Pagonidis | HSSIP Greece 2021</a:t>
            </a:r>
            <a:endParaRPr>
              <a:solidFill>
                <a:schemeClr val="lt1"/>
              </a:solidFill>
            </a:endParaRPr>
          </a:p>
        </p:txBody>
      </p:sp>
      <p:sp>
        <p:nvSpPr>
          <p:cNvPr id="105" name="Google Shape;105;p4"/>
          <p:cNvSpPr txBox="1"/>
          <p:nvPr>
            <p:ph idx="12" type="sldNum"/>
          </p:nvPr>
        </p:nvSpPr>
        <p:spPr>
          <a:xfrm>
            <a:off x="11107546" y="6383848"/>
            <a:ext cx="68125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06" name="Google Shape;106;p4"/>
          <p:cNvSpPr txBox="1"/>
          <p:nvPr>
            <p:ph idx="1" type="body"/>
          </p:nvPr>
        </p:nvSpPr>
        <p:spPr>
          <a:xfrm>
            <a:off x="407999" y="1449400"/>
            <a:ext cx="11376013" cy="4173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</a:pPr>
            <a:r>
              <a:rPr lang="en-US" sz="2400">
                <a:solidFill>
                  <a:schemeClr val="lt1"/>
                </a:solidFill>
              </a:rPr>
              <a:t>Our beamline consists of :</a:t>
            </a:r>
            <a:endParaRPr/>
          </a:p>
          <a:p>
            <a:pPr indent="-342900" lvl="0" marL="342900" rtl="0" algn="l">
              <a:lnSpc>
                <a:spcPct val="90000"/>
              </a:lnSpc>
              <a:spcBef>
                <a:spcPts val="220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Char char="•"/>
            </a:pPr>
            <a:r>
              <a:rPr lang="en-US" sz="2400">
                <a:solidFill>
                  <a:schemeClr val="lt1"/>
                </a:solidFill>
              </a:rPr>
              <a:t>Virtual detectors: detect and collect data of the particles.</a:t>
            </a:r>
            <a:endParaRPr sz="2400">
              <a:solidFill>
                <a:schemeClr val="lt1"/>
              </a:solidFill>
            </a:endParaRPr>
          </a:p>
          <a:p>
            <a:pPr indent="-342900" lvl="0" marL="342900" rtl="0" algn="l">
              <a:lnSpc>
                <a:spcPct val="90000"/>
              </a:lnSpc>
              <a:spcBef>
                <a:spcPts val="220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Char char="•"/>
            </a:pPr>
            <a:r>
              <a:rPr lang="en-US" sz="2400">
                <a:solidFill>
                  <a:schemeClr val="lt1"/>
                </a:solidFill>
              </a:rPr>
              <a:t>Target: generate particles through collisions.</a:t>
            </a:r>
            <a:endParaRPr sz="2400">
              <a:solidFill>
                <a:schemeClr val="lt1"/>
              </a:solidFill>
            </a:endParaRPr>
          </a:p>
          <a:p>
            <a:pPr indent="-342900" lvl="0" marL="342900" rtl="0" algn="l">
              <a:lnSpc>
                <a:spcPct val="90000"/>
              </a:lnSpc>
              <a:spcBef>
                <a:spcPts val="2200"/>
              </a:spcBef>
              <a:spcAft>
                <a:spcPts val="0"/>
              </a:spcAft>
              <a:buClr>
                <a:schemeClr val="lt1"/>
              </a:buClr>
              <a:buSzPts val="2400"/>
              <a:buChar char="•"/>
            </a:pPr>
            <a:r>
              <a:rPr lang="en-US" sz="2400">
                <a:solidFill>
                  <a:schemeClr val="lt1"/>
                </a:solidFill>
              </a:rPr>
              <a:t>Converter: convert particles,  e.g. γ         e- e+</a:t>
            </a:r>
            <a:endParaRPr sz="2400">
              <a:solidFill>
                <a:schemeClr val="lt1"/>
              </a:solidFill>
            </a:endParaRPr>
          </a:p>
          <a:p>
            <a:pPr indent="-342900" lvl="0" marL="342900" rtl="0" algn="l">
              <a:lnSpc>
                <a:spcPct val="90000"/>
              </a:lnSpc>
              <a:spcBef>
                <a:spcPts val="220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Char char="•"/>
            </a:pPr>
            <a:r>
              <a:rPr lang="en-US" sz="2400">
                <a:solidFill>
                  <a:schemeClr val="lt1"/>
                </a:solidFill>
              </a:rPr>
              <a:t>Collimators:  absorb the particles with different properties that the one we want.</a:t>
            </a:r>
            <a:endParaRPr sz="2400">
              <a:solidFill>
                <a:schemeClr val="lt1"/>
              </a:solidFill>
            </a:endParaRPr>
          </a:p>
          <a:p>
            <a:pPr indent="0" lvl="0" marL="0" rtl="0" algn="just">
              <a:lnSpc>
                <a:spcPct val="90000"/>
              </a:lnSpc>
              <a:spcBef>
                <a:spcPts val="2200"/>
              </a:spcBef>
              <a:spcAft>
                <a:spcPts val="0"/>
              </a:spcAft>
              <a:buClr>
                <a:srgbClr val="171717"/>
              </a:buClr>
              <a:buSzPts val="2000"/>
              <a:buNone/>
            </a:pPr>
            <a:r>
              <a:t/>
            </a:r>
            <a:endParaRPr sz="2000"/>
          </a:p>
        </p:txBody>
      </p:sp>
      <p:cxnSp>
        <p:nvCxnSpPr>
          <p:cNvPr id="107" name="Google Shape;107;p4"/>
          <p:cNvCxnSpPr/>
          <p:nvPr/>
        </p:nvCxnSpPr>
        <p:spPr>
          <a:xfrm>
            <a:off x="5991920" y="3449782"/>
            <a:ext cx="479400" cy="0"/>
          </a:xfrm>
          <a:prstGeom prst="straightConnector1">
            <a:avLst/>
          </a:prstGeom>
          <a:noFill/>
          <a:ln cap="flat" cmpd="sng" w="28575">
            <a:solidFill>
              <a:srgbClr val="FFFFFF"/>
            </a:solidFill>
            <a:prstDash val="solid"/>
            <a:round/>
            <a:headEnd len="sm" w="sm" type="none"/>
            <a:tailEnd len="med" w="med" type="triangle"/>
          </a:ln>
        </p:spPr>
      </p:cxn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dk1"/>
        </a:solidFill>
      </p:bgPr>
    </p:bg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5"/>
          <p:cNvSpPr txBox="1"/>
          <p:nvPr>
            <p:ph idx="1" type="body"/>
          </p:nvPr>
        </p:nvSpPr>
        <p:spPr>
          <a:xfrm>
            <a:off x="760450" y="1195440"/>
            <a:ext cx="5446800" cy="507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-38100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Char char="•"/>
            </a:pPr>
            <a:r>
              <a:rPr lang="en-US" sz="2400" u="sng">
                <a:solidFill>
                  <a:schemeClr val="lt1"/>
                </a:solidFill>
              </a:rPr>
              <a:t>Dipole</a:t>
            </a:r>
            <a:r>
              <a:rPr lang="en-US" sz="2400">
                <a:solidFill>
                  <a:schemeClr val="lt1"/>
                </a:solidFill>
              </a:rPr>
              <a:t>: direct the beam</a:t>
            </a:r>
            <a:endParaRPr sz="2400">
              <a:solidFill>
                <a:schemeClr val="lt1"/>
              </a:solidFill>
            </a:endParaRPr>
          </a:p>
          <a:p>
            <a:pPr indent="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</a:pPr>
            <a:r>
              <a:t/>
            </a:r>
            <a:endParaRPr sz="2400">
              <a:solidFill>
                <a:schemeClr val="lt1"/>
              </a:solidFill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</a:pPr>
            <a:r>
              <a:t/>
            </a:r>
            <a:endParaRPr sz="2400">
              <a:solidFill>
                <a:schemeClr val="lt1"/>
              </a:solidFill>
            </a:endParaRPr>
          </a:p>
          <a:p>
            <a:pPr indent="0" lvl="0" marL="0" rtl="0" algn="just">
              <a:lnSpc>
                <a:spcPct val="90000"/>
              </a:lnSpc>
              <a:spcBef>
                <a:spcPts val="2200"/>
              </a:spcBef>
              <a:spcAft>
                <a:spcPts val="0"/>
              </a:spcAft>
              <a:buClr>
                <a:srgbClr val="171717"/>
              </a:buClr>
              <a:buSzPts val="2000"/>
              <a:buNone/>
            </a:pPr>
            <a:r>
              <a:t/>
            </a:r>
            <a:endParaRPr sz="2000"/>
          </a:p>
        </p:txBody>
      </p:sp>
      <p:sp>
        <p:nvSpPr>
          <p:cNvPr id="113" name="Google Shape;113;p5"/>
          <p:cNvSpPr txBox="1"/>
          <p:nvPr>
            <p:ph type="title"/>
          </p:nvPr>
        </p:nvSpPr>
        <p:spPr>
          <a:xfrm>
            <a:off x="407975" y="373618"/>
            <a:ext cx="11376000" cy="568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SzPts val="3600"/>
              <a:buFont typeface="Arial"/>
              <a:buNone/>
            </a:pPr>
            <a:r>
              <a:rPr lang="en-US">
                <a:solidFill>
                  <a:srgbClr val="FFFF00"/>
                </a:solidFill>
              </a:rPr>
              <a:t>Introduction</a:t>
            </a:r>
            <a:endParaRPr/>
          </a:p>
        </p:txBody>
      </p:sp>
      <p:sp>
        <p:nvSpPr>
          <p:cNvPr id="114" name="Google Shape;114;p5"/>
          <p:cNvSpPr txBox="1"/>
          <p:nvPr>
            <p:ph idx="10" type="dt"/>
          </p:nvPr>
        </p:nvSpPr>
        <p:spPr>
          <a:xfrm>
            <a:off x="9483470" y="6383975"/>
            <a:ext cx="972716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>
                <a:solidFill>
                  <a:schemeClr val="lt1"/>
                </a:solidFill>
              </a:rPr>
              <a:t>24/09/2021</a:t>
            </a:r>
            <a:endParaRPr/>
          </a:p>
        </p:txBody>
      </p:sp>
      <p:sp>
        <p:nvSpPr>
          <p:cNvPr id="115" name="Google Shape;115;p5"/>
          <p:cNvSpPr txBox="1"/>
          <p:nvPr>
            <p:ph idx="11" type="ftr"/>
          </p:nvPr>
        </p:nvSpPr>
        <p:spPr>
          <a:xfrm>
            <a:off x="1487488" y="6370009"/>
            <a:ext cx="6572221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>
                <a:solidFill>
                  <a:schemeClr val="lt1"/>
                </a:solidFill>
              </a:rPr>
              <a:t>P. Batsela, I. Pagonidis | HSSIP Greece 2021</a:t>
            </a:r>
            <a:endParaRPr>
              <a:solidFill>
                <a:schemeClr val="lt1"/>
              </a:solidFill>
            </a:endParaRPr>
          </a:p>
        </p:txBody>
      </p:sp>
      <p:sp>
        <p:nvSpPr>
          <p:cNvPr id="116" name="Google Shape;116;p5"/>
          <p:cNvSpPr txBox="1"/>
          <p:nvPr>
            <p:ph idx="12" type="sldNum"/>
          </p:nvPr>
        </p:nvSpPr>
        <p:spPr>
          <a:xfrm>
            <a:off x="11107546" y="6383848"/>
            <a:ext cx="68125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117" name="Google Shape;117;p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711525" y="1722200"/>
            <a:ext cx="5077275" cy="4384150"/>
          </a:xfrm>
          <a:prstGeom prst="rect">
            <a:avLst/>
          </a:prstGeom>
          <a:noFill/>
          <a:ln>
            <a:noFill/>
          </a:ln>
        </p:spPr>
      </p:pic>
      <p:sp>
        <p:nvSpPr>
          <p:cNvPr id="118" name="Google Shape;118;p5"/>
          <p:cNvSpPr txBox="1"/>
          <p:nvPr/>
        </p:nvSpPr>
        <p:spPr>
          <a:xfrm>
            <a:off x="566000" y="4999650"/>
            <a:ext cx="41883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9" name="Google Shape;119;p5"/>
          <p:cNvSpPr txBox="1"/>
          <p:nvPr/>
        </p:nvSpPr>
        <p:spPr>
          <a:xfrm>
            <a:off x="1914950" y="4914750"/>
            <a:ext cx="2103600" cy="507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t/>
            </a:r>
            <a:endParaRPr b="0" i="0" sz="2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20" name="Google Shape;120;p5"/>
          <p:cNvPicPr preferRelativeResize="0"/>
          <p:nvPr/>
        </p:nvPicPr>
        <p:blipFill rotWithShape="1">
          <a:blip r:embed="rId4">
            <a:alphaModFix/>
          </a:blip>
          <a:srcRect b="33765" l="34362" r="29010" t="42134"/>
          <a:stretch/>
        </p:blipFill>
        <p:spPr>
          <a:xfrm>
            <a:off x="760450" y="4838975"/>
            <a:ext cx="4412602" cy="1291799"/>
          </a:xfrm>
          <a:prstGeom prst="rect">
            <a:avLst/>
          </a:prstGeom>
          <a:noFill/>
          <a:ln>
            <a:noFill/>
          </a:ln>
        </p:spPr>
      </p:pic>
      <p:sp>
        <p:nvSpPr>
          <p:cNvPr id="121" name="Google Shape;121;p5"/>
          <p:cNvSpPr txBox="1"/>
          <p:nvPr/>
        </p:nvSpPr>
        <p:spPr>
          <a:xfrm>
            <a:off x="6555975" y="1169575"/>
            <a:ext cx="4882800" cy="1291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81000" lvl="0" marL="4572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Char char="•"/>
            </a:pPr>
            <a:r>
              <a:rPr b="1" i="0" lang="en-US" sz="2400" u="sng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Quadrupole</a:t>
            </a:r>
            <a:r>
              <a:rPr b="1" i="0" lang="en-US" sz="2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: focus the beam</a:t>
            </a:r>
            <a:endParaRPr b="1" i="0" sz="2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just">
              <a:lnSpc>
                <a:spcPct val="90000"/>
              </a:lnSpc>
              <a:spcBef>
                <a:spcPts val="2200"/>
              </a:spcBef>
              <a:spcAft>
                <a:spcPts val="0"/>
              </a:spcAft>
              <a:buClr>
                <a:srgbClr val="171717"/>
              </a:buClr>
              <a:buSzPts val="2000"/>
              <a:buFont typeface="Arial"/>
              <a:buNone/>
            </a:pPr>
            <a:r>
              <a:t/>
            </a:r>
            <a:endParaRPr b="1" i="0" sz="2000" u="none" cap="none" strike="noStrike">
              <a:solidFill>
                <a:srgbClr val="171717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descr="lorentz-force_orig.png.crdownload" id="122" name="Google Shape;122;p5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760450" y="1833774"/>
            <a:ext cx="4412599" cy="290133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dk1"/>
        </a:solidFill>
      </p:bgPr>
    </p:bg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7"/>
          <p:cNvSpPr txBox="1"/>
          <p:nvPr>
            <p:ph type="title"/>
          </p:nvPr>
        </p:nvSpPr>
        <p:spPr>
          <a:xfrm>
            <a:off x="407988" y="373593"/>
            <a:ext cx="11376025" cy="56807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Arial"/>
              <a:buNone/>
            </a:pPr>
            <a:r>
              <a:rPr lang="en-US">
                <a:solidFill>
                  <a:srgbClr val="FFFF00"/>
                </a:solidFill>
              </a:rPr>
              <a:t>The project</a:t>
            </a:r>
            <a:endParaRPr>
              <a:solidFill>
                <a:srgbClr val="FFFF00"/>
              </a:solidFill>
            </a:endParaRPr>
          </a:p>
        </p:txBody>
      </p:sp>
      <p:sp>
        <p:nvSpPr>
          <p:cNvPr id="128" name="Google Shape;128;p7"/>
          <p:cNvSpPr txBox="1"/>
          <p:nvPr>
            <p:ph idx="10" type="dt"/>
          </p:nvPr>
        </p:nvSpPr>
        <p:spPr>
          <a:xfrm>
            <a:off x="9624392" y="6383848"/>
            <a:ext cx="972716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>
                <a:solidFill>
                  <a:schemeClr val="lt1"/>
                </a:solidFill>
              </a:rPr>
              <a:t>24/09/2021</a:t>
            </a:r>
            <a:endParaRPr/>
          </a:p>
        </p:txBody>
      </p:sp>
      <p:sp>
        <p:nvSpPr>
          <p:cNvPr id="129" name="Google Shape;129;p7"/>
          <p:cNvSpPr txBox="1"/>
          <p:nvPr>
            <p:ph idx="11" type="ftr"/>
          </p:nvPr>
        </p:nvSpPr>
        <p:spPr>
          <a:xfrm>
            <a:off x="1415480" y="6383847"/>
            <a:ext cx="6572221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>
                <a:solidFill>
                  <a:schemeClr val="lt1"/>
                </a:solidFill>
              </a:rPr>
              <a:t>P. Batsela, I. Pagonidis | HSSIP Greece 2021</a:t>
            </a:r>
            <a:endParaRPr>
              <a:solidFill>
                <a:schemeClr val="lt1"/>
              </a:solidFill>
            </a:endParaRPr>
          </a:p>
        </p:txBody>
      </p:sp>
      <p:sp>
        <p:nvSpPr>
          <p:cNvPr id="130" name="Google Shape;130;p7"/>
          <p:cNvSpPr txBox="1"/>
          <p:nvPr>
            <p:ph idx="12" type="sldNum"/>
          </p:nvPr>
        </p:nvSpPr>
        <p:spPr>
          <a:xfrm>
            <a:off x="11107546" y="6383848"/>
            <a:ext cx="68125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31" name="Google Shape;131;p7"/>
          <p:cNvSpPr txBox="1"/>
          <p:nvPr/>
        </p:nvSpPr>
        <p:spPr>
          <a:xfrm>
            <a:off x="404096" y="1844824"/>
            <a:ext cx="5849948" cy="280076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en-US" sz="2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For our project we used the G4 Beamline program. With this program we prepared and executed the input file.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en-US" sz="2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Furthermore, we used the program HistoRoot; with this we analyzed the hypothetical results we should get from our detectors. </a:t>
            </a:r>
            <a:r>
              <a:rPr b="0" i="0" lang="en-US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. </a:t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2" name="Google Shape;132;p7"/>
          <p:cNvSpPr txBox="1"/>
          <p:nvPr/>
        </p:nvSpPr>
        <p:spPr>
          <a:xfrm>
            <a:off x="7507146" y="2029489"/>
            <a:ext cx="3600300" cy="2586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en-US" sz="2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Our beam consists of : </a:t>
            </a:r>
            <a:endParaRPr b="1" i="0" sz="2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Char char="•"/>
            </a:pPr>
            <a:r>
              <a:rPr b="1" i="0" lang="en-US" sz="2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4 detectors,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Char char="•"/>
            </a:pPr>
            <a:r>
              <a:rPr b="1" i="0" lang="en-US" sz="2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1 Be target,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Char char="•"/>
            </a:pPr>
            <a:r>
              <a:rPr b="1" i="0" lang="en-US" sz="2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1 sweeping dipole,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Char char="•"/>
            </a:pPr>
            <a:r>
              <a:rPr b="1" i="0" lang="en-US" sz="2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1 Pb converter,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Char char="•"/>
            </a:pPr>
            <a:r>
              <a:rPr b="1" i="0" lang="en-US" sz="2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2 dipoles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Char char="•"/>
            </a:pPr>
            <a:r>
              <a:rPr b="1" i="0" lang="en-US" sz="2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5 quadrupoles</a:t>
            </a:r>
            <a:endParaRPr b="1" i="0" sz="2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dk1"/>
        </a:solidFill>
      </p:bgPr>
    </p:bg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8"/>
          <p:cNvSpPr txBox="1"/>
          <p:nvPr>
            <p:ph idx="10" type="dt"/>
          </p:nvPr>
        </p:nvSpPr>
        <p:spPr>
          <a:xfrm>
            <a:off x="9336360" y="6348810"/>
            <a:ext cx="972716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>
                <a:solidFill>
                  <a:schemeClr val="lt1"/>
                </a:solidFill>
              </a:rPr>
              <a:t>24/09/2021</a:t>
            </a:r>
            <a:endParaRPr/>
          </a:p>
        </p:txBody>
      </p:sp>
      <p:sp>
        <p:nvSpPr>
          <p:cNvPr id="138" name="Google Shape;138;p8"/>
          <p:cNvSpPr txBox="1"/>
          <p:nvPr>
            <p:ph idx="11" type="ftr"/>
          </p:nvPr>
        </p:nvSpPr>
        <p:spPr>
          <a:xfrm>
            <a:off x="1631504" y="6348811"/>
            <a:ext cx="6572221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>
                <a:solidFill>
                  <a:schemeClr val="lt1"/>
                </a:solidFill>
              </a:rPr>
              <a:t>P. Batsela, I. Pagonidis | HSSIP Greece 2021</a:t>
            </a:r>
            <a:endParaRPr>
              <a:solidFill>
                <a:schemeClr val="lt1"/>
              </a:solidFill>
            </a:endParaRPr>
          </a:p>
        </p:txBody>
      </p:sp>
      <p:sp>
        <p:nvSpPr>
          <p:cNvPr id="139" name="Google Shape;139;p8"/>
          <p:cNvSpPr txBox="1"/>
          <p:nvPr>
            <p:ph idx="12" type="sldNum"/>
          </p:nvPr>
        </p:nvSpPr>
        <p:spPr>
          <a:xfrm>
            <a:off x="11107546" y="6383848"/>
            <a:ext cx="68125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140" name="Google Shape;140;p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79376" y="245921"/>
            <a:ext cx="4340980" cy="5775367"/>
          </a:xfrm>
          <a:prstGeom prst="rect">
            <a:avLst/>
          </a:prstGeom>
          <a:noFill/>
          <a:ln>
            <a:noFill/>
          </a:ln>
        </p:spPr>
      </p:pic>
      <p:pic>
        <p:nvPicPr>
          <p:cNvPr id="141" name="Google Shape;141;p8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467341" y="3149600"/>
            <a:ext cx="5980832" cy="2871688"/>
          </a:xfrm>
          <a:prstGeom prst="rect">
            <a:avLst/>
          </a:prstGeom>
          <a:noFill/>
          <a:ln>
            <a:noFill/>
          </a:ln>
        </p:spPr>
      </p:pic>
      <p:sp>
        <p:nvSpPr>
          <p:cNvPr id="142" name="Google Shape;142;p8"/>
          <p:cNvSpPr txBox="1"/>
          <p:nvPr/>
        </p:nvSpPr>
        <p:spPr>
          <a:xfrm>
            <a:off x="3653934" y="5548010"/>
            <a:ext cx="1512168" cy="276999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-US" sz="18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The code</a:t>
            </a:r>
            <a:endParaRPr b="0" i="0" sz="18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3" name="Google Shape;143;p8"/>
          <p:cNvSpPr txBox="1"/>
          <p:nvPr/>
        </p:nvSpPr>
        <p:spPr>
          <a:xfrm>
            <a:off x="10117165" y="5409510"/>
            <a:ext cx="2376264" cy="276999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-US" sz="18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The result</a:t>
            </a:r>
            <a:endParaRPr b="0" i="0" sz="18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44" name="Google Shape;144;p8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5467341" y="245921"/>
            <a:ext cx="5980832" cy="2739917"/>
          </a:xfrm>
          <a:prstGeom prst="rect">
            <a:avLst/>
          </a:prstGeom>
          <a:noFill/>
          <a:ln>
            <a:noFill/>
          </a:ln>
        </p:spPr>
      </p:pic>
      <p:sp>
        <p:nvSpPr>
          <p:cNvPr id="145" name="Google Shape;145;p8"/>
          <p:cNvSpPr txBox="1"/>
          <p:nvPr/>
        </p:nvSpPr>
        <p:spPr>
          <a:xfrm>
            <a:off x="9935607" y="2513721"/>
            <a:ext cx="1647457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8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Wireframe</a:t>
            </a:r>
            <a:endParaRPr b="0" i="0" sz="18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dk1"/>
        </a:solidFill>
      </p:bgPr>
    </p:bg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0" name="Google Shape;150;p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02670" y="120211"/>
            <a:ext cx="11986659" cy="6044672"/>
          </a:xfrm>
          <a:prstGeom prst="rect">
            <a:avLst/>
          </a:prstGeom>
          <a:noFill/>
          <a:ln>
            <a:noFill/>
          </a:ln>
        </p:spPr>
      </p:pic>
      <p:sp>
        <p:nvSpPr>
          <p:cNvPr id="151" name="Google Shape;151;p9"/>
          <p:cNvSpPr txBox="1"/>
          <p:nvPr>
            <p:ph idx="10" type="dt"/>
          </p:nvPr>
        </p:nvSpPr>
        <p:spPr>
          <a:xfrm>
            <a:off x="9700668" y="6344545"/>
            <a:ext cx="972716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>
                <a:solidFill>
                  <a:schemeClr val="lt1"/>
                </a:solidFill>
              </a:rPr>
              <a:t>24/09/2021</a:t>
            </a:r>
            <a:endParaRPr>
              <a:solidFill>
                <a:schemeClr val="lt1"/>
              </a:solidFill>
            </a:endParaRPr>
          </a:p>
        </p:txBody>
      </p:sp>
      <p:sp>
        <p:nvSpPr>
          <p:cNvPr id="152" name="Google Shape;152;p9"/>
          <p:cNvSpPr txBox="1"/>
          <p:nvPr>
            <p:ph idx="11" type="ftr"/>
          </p:nvPr>
        </p:nvSpPr>
        <p:spPr>
          <a:xfrm>
            <a:off x="1291908" y="6333129"/>
            <a:ext cx="6572221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>
                <a:solidFill>
                  <a:schemeClr val="lt1"/>
                </a:solidFill>
              </a:rPr>
              <a:t>P. Batsela, I. Pagonidis | HSSIP Greece 2021</a:t>
            </a:r>
            <a:endParaRPr>
              <a:solidFill>
                <a:schemeClr val="lt1"/>
              </a:solidFill>
            </a:endParaRPr>
          </a:p>
        </p:txBody>
      </p:sp>
      <p:sp>
        <p:nvSpPr>
          <p:cNvPr id="153" name="Google Shape;153;p9"/>
          <p:cNvSpPr txBox="1"/>
          <p:nvPr>
            <p:ph idx="12" type="sldNum"/>
          </p:nvPr>
        </p:nvSpPr>
        <p:spPr>
          <a:xfrm>
            <a:off x="11107546" y="6383848"/>
            <a:ext cx="68125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154" name="Google Shape;154;p9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291908" y="478251"/>
            <a:ext cx="2967354" cy="2664296"/>
          </a:xfrm>
          <a:prstGeom prst="rect">
            <a:avLst/>
          </a:prstGeom>
          <a:noFill/>
          <a:ln>
            <a:noFill/>
          </a:ln>
        </p:spPr>
      </p:pic>
      <p:pic>
        <p:nvPicPr>
          <p:cNvPr id="155" name="Google Shape;155;p9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 rot="5400000">
            <a:off x="985772" y="1635094"/>
            <a:ext cx="4641438" cy="3730986"/>
          </a:xfrm>
          <a:prstGeom prst="rect">
            <a:avLst/>
          </a:prstGeom>
          <a:noFill/>
          <a:ln>
            <a:noFill/>
          </a:ln>
        </p:spPr>
      </p:pic>
      <p:sp>
        <p:nvSpPr>
          <p:cNvPr id="156" name="Google Shape;156;p9"/>
          <p:cNvSpPr txBox="1"/>
          <p:nvPr/>
        </p:nvSpPr>
        <p:spPr>
          <a:xfrm>
            <a:off x="5604919" y="254632"/>
            <a:ext cx="5976664" cy="33855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None/>
            </a:pPr>
            <a:r>
              <a:rPr b="0" i="0" lang="en-US" sz="22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The beamline: simulation vs reality</a:t>
            </a:r>
            <a:endParaRPr b="0" i="0" sz="22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descr="collimator.jpg" id="157" name="Google Shape;157;p9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8044751" y="2172295"/>
            <a:ext cx="3875353" cy="266429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xit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1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xit" presetID="10" presetSubtype="0">
                                  <p:stCondLst>
                                    <p:cond delay="0"/>
                                  </p:stCondLst>
                                  <p:childTnLst>
                                    <p:animEffect filter="fade" transition="out">
                                      <p:cBhvr>
                                        <p:cTn dur="10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dur="1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xit" presetID="10" presetSubtype="0">
                                  <p:stCondLst>
                                    <p:cond delay="0"/>
                                  </p:stCondLst>
                                  <p:childTnLst>
                                    <p:animEffect filter="fade" transition="out">
                                      <p:cBhvr>
                                        <p:cTn dur="10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dur="1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dk1"/>
        </a:solidFill>
      </p:bgPr>
    </p:bg>
    <p:spTree>
      <p:nvGrpSpPr>
        <p:cNvPr id="16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p10"/>
          <p:cNvSpPr txBox="1"/>
          <p:nvPr>
            <p:ph idx="10" type="dt"/>
          </p:nvPr>
        </p:nvSpPr>
        <p:spPr>
          <a:xfrm>
            <a:off x="9567514" y="6315777"/>
            <a:ext cx="972716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>
                <a:solidFill>
                  <a:schemeClr val="lt1"/>
                </a:solidFill>
              </a:rPr>
              <a:t>24/09/2021</a:t>
            </a:r>
            <a:endParaRPr/>
          </a:p>
        </p:txBody>
      </p:sp>
      <p:sp>
        <p:nvSpPr>
          <p:cNvPr id="163" name="Google Shape;163;p10"/>
          <p:cNvSpPr txBox="1"/>
          <p:nvPr>
            <p:ph idx="11" type="ftr"/>
          </p:nvPr>
        </p:nvSpPr>
        <p:spPr>
          <a:xfrm>
            <a:off x="1127448" y="6343980"/>
            <a:ext cx="6572221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>
                <a:solidFill>
                  <a:schemeClr val="lt1"/>
                </a:solidFill>
              </a:rPr>
              <a:t>P. Batsela, I. Pagonidis | HSSIP Greece 2021</a:t>
            </a:r>
            <a:endParaRPr>
              <a:solidFill>
                <a:schemeClr val="lt1"/>
              </a:solidFill>
            </a:endParaRPr>
          </a:p>
        </p:txBody>
      </p:sp>
      <p:sp>
        <p:nvSpPr>
          <p:cNvPr id="164" name="Google Shape;164;p10"/>
          <p:cNvSpPr txBox="1"/>
          <p:nvPr>
            <p:ph idx="12" type="sldNum"/>
          </p:nvPr>
        </p:nvSpPr>
        <p:spPr>
          <a:xfrm>
            <a:off x="11107546" y="6383848"/>
            <a:ext cx="68125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165" name="Google Shape;165;p1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55832" y="1191562"/>
            <a:ext cx="5686896" cy="4665228"/>
          </a:xfrm>
          <a:prstGeom prst="rect">
            <a:avLst/>
          </a:prstGeom>
          <a:noFill/>
          <a:ln>
            <a:noFill/>
          </a:ln>
        </p:spPr>
      </p:pic>
      <p:pic>
        <p:nvPicPr>
          <p:cNvPr id="166" name="Google Shape;166;p1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6013525" y="1191562"/>
            <a:ext cx="6022644" cy="4665228"/>
          </a:xfrm>
          <a:prstGeom prst="rect">
            <a:avLst/>
          </a:prstGeom>
          <a:noFill/>
          <a:ln>
            <a:noFill/>
          </a:ln>
        </p:spPr>
      </p:pic>
      <p:sp>
        <p:nvSpPr>
          <p:cNvPr id="167" name="Google Shape;167;p10"/>
          <p:cNvSpPr txBox="1"/>
          <p:nvPr>
            <p:ph type="title"/>
          </p:nvPr>
        </p:nvSpPr>
        <p:spPr>
          <a:xfrm>
            <a:off x="407988" y="373593"/>
            <a:ext cx="11376025" cy="56807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Arial"/>
              <a:buNone/>
            </a:pPr>
            <a:r>
              <a:rPr lang="en-US">
                <a:solidFill>
                  <a:srgbClr val="FFFF00"/>
                </a:solidFill>
              </a:rPr>
              <a:t>The project</a:t>
            </a:r>
            <a:endParaRPr>
              <a:solidFill>
                <a:srgbClr val="FFFF00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2021-01-31T16:01:52Z</dcterms:created>
  <dc:creator>Nikolaos Charitonidis</dc:creator>
</cp:coreProperties>
</file>