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2"/>
  </p:notesMasterIdLst>
  <p:sldIdLst>
    <p:sldId id="270" r:id="rId2"/>
    <p:sldId id="411" r:id="rId3"/>
    <p:sldId id="454" r:id="rId4"/>
    <p:sldId id="276" r:id="rId5"/>
    <p:sldId id="457" r:id="rId6"/>
    <p:sldId id="297" r:id="rId7"/>
    <p:sldId id="410" r:id="rId8"/>
    <p:sldId id="437" r:id="rId9"/>
    <p:sldId id="284" r:id="rId10"/>
    <p:sldId id="401" r:id="rId11"/>
    <p:sldId id="451" r:id="rId12"/>
    <p:sldId id="452" r:id="rId13"/>
    <p:sldId id="453" r:id="rId14"/>
    <p:sldId id="439" r:id="rId15"/>
    <p:sldId id="436" r:id="rId16"/>
    <p:sldId id="438" r:id="rId17"/>
    <p:sldId id="292" r:id="rId18"/>
    <p:sldId id="423" r:id="rId19"/>
    <p:sldId id="289" r:id="rId20"/>
    <p:sldId id="398" r:id="rId21"/>
    <p:sldId id="395" r:id="rId22"/>
    <p:sldId id="444" r:id="rId23"/>
    <p:sldId id="443" r:id="rId24"/>
    <p:sldId id="282" r:id="rId25"/>
    <p:sldId id="296" r:id="rId26"/>
    <p:sldId id="431" r:id="rId27"/>
    <p:sldId id="432" r:id="rId28"/>
    <p:sldId id="424" r:id="rId29"/>
    <p:sldId id="426" r:id="rId30"/>
    <p:sldId id="429" r:id="rId31"/>
    <p:sldId id="272" r:id="rId32"/>
    <p:sldId id="445" r:id="rId33"/>
    <p:sldId id="440" r:id="rId34"/>
    <p:sldId id="459" r:id="rId35"/>
    <p:sldId id="447" r:id="rId36"/>
    <p:sldId id="448" r:id="rId37"/>
    <p:sldId id="461" r:id="rId38"/>
    <p:sldId id="407" r:id="rId39"/>
    <p:sldId id="462" r:id="rId40"/>
    <p:sldId id="287" r:id="rId41"/>
    <p:sldId id="269" r:id="rId42"/>
    <p:sldId id="304" r:id="rId43"/>
    <p:sldId id="408" r:id="rId44"/>
    <p:sldId id="262" r:id="rId45"/>
    <p:sldId id="263" r:id="rId46"/>
    <p:sldId id="264" r:id="rId47"/>
    <p:sldId id="265" r:id="rId48"/>
    <p:sldId id="266" r:id="rId49"/>
    <p:sldId id="267" r:id="rId50"/>
    <p:sldId id="268" r:id="rId51"/>
    <p:sldId id="258" r:id="rId52"/>
    <p:sldId id="259" r:id="rId53"/>
    <p:sldId id="456" r:id="rId54"/>
    <p:sldId id="477" r:id="rId55"/>
    <p:sldId id="479" r:id="rId56"/>
    <p:sldId id="480" r:id="rId57"/>
    <p:sldId id="481" r:id="rId58"/>
    <p:sldId id="484" r:id="rId59"/>
    <p:sldId id="485" r:id="rId60"/>
    <p:sldId id="487" r:id="rId61"/>
    <p:sldId id="463" r:id="rId62"/>
    <p:sldId id="466" r:id="rId63"/>
    <p:sldId id="464" r:id="rId64"/>
    <p:sldId id="465" r:id="rId65"/>
    <p:sldId id="467" r:id="rId66"/>
    <p:sldId id="468" r:id="rId67"/>
    <p:sldId id="412" r:id="rId68"/>
    <p:sldId id="455" r:id="rId69"/>
    <p:sldId id="435" r:id="rId70"/>
    <p:sldId id="298" r:id="rId71"/>
  </p:sldIdLst>
  <p:sldSz cx="12192000" cy="6858000"/>
  <p:notesSz cx="6858000" cy="9144000"/>
  <p:defaultTextStyle>
    <a:defPPr>
      <a:defRPr lang="en-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37"/>
    <p:restoredTop sz="95169"/>
  </p:normalViewPr>
  <p:slideViewPr>
    <p:cSldViewPr snapToGrid="0" snapToObjects="1">
      <p:cViewPr varScale="1">
        <p:scale>
          <a:sx n="77" d="100"/>
          <a:sy n="77" d="100"/>
        </p:scale>
        <p:origin x="216" y="61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7EA45D-6CB9-8C43-B654-7BED7F1CF5E4}" type="datetimeFigureOut">
              <a:rPr lang="en-GB" smtClean="0"/>
              <a:t>10/11/2021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B348D7-BA9C-5F4F-8DBF-2A47C3D429E3}" type="slidenum">
              <a:rPr lang="en-GB" smtClean="0"/>
              <a:t>‹#›</a:t>
            </a:fld>
            <a:endParaRPr lang="en-GB"/>
          </a:p>
        </p:txBody>
      </p:sp>
    </p:spTree>
    <p:extLst>
      <p:ext uri="{BB962C8B-B14F-4D97-AF65-F5344CB8AC3E}">
        <p14:creationId xmlns:p14="http://schemas.microsoft.com/office/powerpoint/2010/main" val="2570274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FB348D7-BA9C-5F4F-8DBF-2A47C3D429E3}" type="slidenum">
              <a:rPr lang="en-GB" smtClean="0"/>
              <a:t>7</a:t>
            </a:fld>
            <a:endParaRPr lang="en-GB"/>
          </a:p>
        </p:txBody>
      </p:sp>
    </p:spTree>
    <p:extLst>
      <p:ext uri="{BB962C8B-B14F-4D97-AF65-F5344CB8AC3E}">
        <p14:creationId xmlns:p14="http://schemas.microsoft.com/office/powerpoint/2010/main" val="3367129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FB348D7-BA9C-5F4F-8DBF-2A47C3D429E3}" type="slidenum">
              <a:rPr lang="en-GB" smtClean="0"/>
              <a:t>35</a:t>
            </a:fld>
            <a:endParaRPr lang="en-GB"/>
          </a:p>
        </p:txBody>
      </p:sp>
    </p:spTree>
    <p:extLst>
      <p:ext uri="{BB962C8B-B14F-4D97-AF65-F5344CB8AC3E}">
        <p14:creationId xmlns:p14="http://schemas.microsoft.com/office/powerpoint/2010/main" val="4176230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B0EF7-E9F0-E941-92AA-F7FBE61A9B3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FD91D60F-F041-CB4F-AE29-D7B71F569C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A76C8461-6A61-5D49-BE09-CF89DDFD0934}"/>
              </a:ext>
            </a:extLst>
          </p:cNvPr>
          <p:cNvSpPr>
            <a:spLocks noGrp="1"/>
          </p:cNvSpPr>
          <p:nvPr>
            <p:ph type="dt" sz="half" idx="10"/>
          </p:nvPr>
        </p:nvSpPr>
        <p:spPr/>
        <p:txBody>
          <a:bodyPr/>
          <a:lstStyle/>
          <a:p>
            <a:fld id="{4C0FCEC6-991B-7B4C-9346-536638730D5D}" type="datetimeFigureOut">
              <a:rPr lang="en-GB" smtClean="0"/>
              <a:t>10/11/2021</a:t>
            </a:fld>
            <a:endParaRPr lang="en-GB"/>
          </a:p>
        </p:txBody>
      </p:sp>
      <p:sp>
        <p:nvSpPr>
          <p:cNvPr id="5" name="Footer Placeholder 4">
            <a:extLst>
              <a:ext uri="{FF2B5EF4-FFF2-40B4-BE49-F238E27FC236}">
                <a16:creationId xmlns:a16="http://schemas.microsoft.com/office/drawing/2014/main" id="{721ED3F3-D45B-2949-AD3B-51F48E1C9C8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597F3F-D684-2A41-A209-3863E41205DD}"/>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378676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19E27D-07CA-0845-8574-207299EC55B9}"/>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5A28EE25-726B-D344-B22C-B7B254AE31D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66E0949-91C5-2145-ADB7-C154A6E00650}"/>
              </a:ext>
            </a:extLst>
          </p:cNvPr>
          <p:cNvSpPr>
            <a:spLocks noGrp="1"/>
          </p:cNvSpPr>
          <p:nvPr>
            <p:ph type="dt" sz="half" idx="10"/>
          </p:nvPr>
        </p:nvSpPr>
        <p:spPr/>
        <p:txBody>
          <a:bodyPr/>
          <a:lstStyle/>
          <a:p>
            <a:fld id="{4C0FCEC6-991B-7B4C-9346-536638730D5D}" type="datetimeFigureOut">
              <a:rPr lang="en-GB" smtClean="0"/>
              <a:t>10/11/2021</a:t>
            </a:fld>
            <a:endParaRPr lang="en-GB"/>
          </a:p>
        </p:txBody>
      </p:sp>
      <p:sp>
        <p:nvSpPr>
          <p:cNvPr id="5" name="Footer Placeholder 4">
            <a:extLst>
              <a:ext uri="{FF2B5EF4-FFF2-40B4-BE49-F238E27FC236}">
                <a16:creationId xmlns:a16="http://schemas.microsoft.com/office/drawing/2014/main" id="{A436C7A9-55D6-594E-BF75-6AFC1F833C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2B10C77-4308-C641-86F5-FB7251183FE1}"/>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3252729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06B0FC-944D-5D48-B0E6-98485D42F925}"/>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E7A10E7C-C8DF-174F-84ED-BC9CB8F16A1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B1D2574-742C-DB47-AB1D-6AD63337E23A}"/>
              </a:ext>
            </a:extLst>
          </p:cNvPr>
          <p:cNvSpPr>
            <a:spLocks noGrp="1"/>
          </p:cNvSpPr>
          <p:nvPr>
            <p:ph type="dt" sz="half" idx="10"/>
          </p:nvPr>
        </p:nvSpPr>
        <p:spPr/>
        <p:txBody>
          <a:bodyPr/>
          <a:lstStyle/>
          <a:p>
            <a:fld id="{4C0FCEC6-991B-7B4C-9346-536638730D5D}" type="datetimeFigureOut">
              <a:rPr lang="en-GB" smtClean="0"/>
              <a:t>10/11/2021</a:t>
            </a:fld>
            <a:endParaRPr lang="en-GB"/>
          </a:p>
        </p:txBody>
      </p:sp>
      <p:sp>
        <p:nvSpPr>
          <p:cNvPr id="5" name="Footer Placeholder 4">
            <a:extLst>
              <a:ext uri="{FF2B5EF4-FFF2-40B4-BE49-F238E27FC236}">
                <a16:creationId xmlns:a16="http://schemas.microsoft.com/office/drawing/2014/main" id="{E7740C57-58A8-C74E-A279-28B6B33D93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EDD96B-6630-9840-8358-5D1F6C9C4D5F}"/>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133403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5ADB5-9911-7246-BA5A-6483E4F2F60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F1296E65-4A03-6246-97CE-016E1F76F58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BBEDF4-BF16-4245-B11A-09F39BEE9BE3}"/>
              </a:ext>
            </a:extLst>
          </p:cNvPr>
          <p:cNvSpPr>
            <a:spLocks noGrp="1"/>
          </p:cNvSpPr>
          <p:nvPr>
            <p:ph type="dt" sz="half" idx="10"/>
          </p:nvPr>
        </p:nvSpPr>
        <p:spPr/>
        <p:txBody>
          <a:bodyPr/>
          <a:lstStyle/>
          <a:p>
            <a:fld id="{4C0FCEC6-991B-7B4C-9346-536638730D5D}" type="datetimeFigureOut">
              <a:rPr lang="en-GB" smtClean="0"/>
              <a:t>10/11/2021</a:t>
            </a:fld>
            <a:endParaRPr lang="en-GB"/>
          </a:p>
        </p:txBody>
      </p:sp>
      <p:sp>
        <p:nvSpPr>
          <p:cNvPr id="5" name="Footer Placeholder 4">
            <a:extLst>
              <a:ext uri="{FF2B5EF4-FFF2-40B4-BE49-F238E27FC236}">
                <a16:creationId xmlns:a16="http://schemas.microsoft.com/office/drawing/2014/main" id="{55E908A0-F467-024C-A2B2-4937148E9F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333AE5-6DFD-9543-98F9-321D1429D324}"/>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1471009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41E46-D572-8942-8219-94EA3678099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2739D149-EDC8-5E4E-BAC7-6CC40D6815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710384A-CD46-584D-8B7F-FE23515D3A72}"/>
              </a:ext>
            </a:extLst>
          </p:cNvPr>
          <p:cNvSpPr>
            <a:spLocks noGrp="1"/>
          </p:cNvSpPr>
          <p:nvPr>
            <p:ph type="dt" sz="half" idx="10"/>
          </p:nvPr>
        </p:nvSpPr>
        <p:spPr/>
        <p:txBody>
          <a:bodyPr/>
          <a:lstStyle/>
          <a:p>
            <a:fld id="{4C0FCEC6-991B-7B4C-9346-536638730D5D}" type="datetimeFigureOut">
              <a:rPr lang="en-GB" smtClean="0"/>
              <a:t>10/11/2021</a:t>
            </a:fld>
            <a:endParaRPr lang="en-GB"/>
          </a:p>
        </p:txBody>
      </p:sp>
      <p:sp>
        <p:nvSpPr>
          <p:cNvPr id="5" name="Footer Placeholder 4">
            <a:extLst>
              <a:ext uri="{FF2B5EF4-FFF2-40B4-BE49-F238E27FC236}">
                <a16:creationId xmlns:a16="http://schemas.microsoft.com/office/drawing/2014/main" id="{2F686CB8-6647-9F4A-B7A5-3E7554C670F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A8FBB1-6234-6642-97C7-D47018852748}"/>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2397682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A5B5A-4289-4B4C-941B-D6C63B4C779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443BBD7-CBD8-7746-B10A-042141C76F6D}"/>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81B5DE4C-EE0E-3D4C-B69C-002414E9C49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A1A911B8-47FC-C246-922A-93169C3349A7}"/>
              </a:ext>
            </a:extLst>
          </p:cNvPr>
          <p:cNvSpPr>
            <a:spLocks noGrp="1"/>
          </p:cNvSpPr>
          <p:nvPr>
            <p:ph type="dt" sz="half" idx="10"/>
          </p:nvPr>
        </p:nvSpPr>
        <p:spPr/>
        <p:txBody>
          <a:bodyPr/>
          <a:lstStyle/>
          <a:p>
            <a:fld id="{4C0FCEC6-991B-7B4C-9346-536638730D5D}" type="datetimeFigureOut">
              <a:rPr lang="en-GB" smtClean="0"/>
              <a:t>10/11/2021</a:t>
            </a:fld>
            <a:endParaRPr lang="en-GB"/>
          </a:p>
        </p:txBody>
      </p:sp>
      <p:sp>
        <p:nvSpPr>
          <p:cNvPr id="6" name="Footer Placeholder 5">
            <a:extLst>
              <a:ext uri="{FF2B5EF4-FFF2-40B4-BE49-F238E27FC236}">
                <a16:creationId xmlns:a16="http://schemas.microsoft.com/office/drawing/2014/main" id="{0C5E4DE6-BC3B-DC4A-9AD2-0BCFA62E27B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2803943-A1BC-454D-B747-045D1DB795CA}"/>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2765390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D1F48-FC69-294B-869B-0004933F1AC9}"/>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E0081062-7A16-064F-A6B8-C51E744837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7DC9818-71D3-6640-B186-F349FCE24E2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8FCCD88B-919A-3D46-AE63-D0AD43BE747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FC8B49A-CE7B-704B-BBAE-FF1FF7BF76F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BFB29A0A-342B-474C-8A68-DAA8ECC3C909}"/>
              </a:ext>
            </a:extLst>
          </p:cNvPr>
          <p:cNvSpPr>
            <a:spLocks noGrp="1"/>
          </p:cNvSpPr>
          <p:nvPr>
            <p:ph type="dt" sz="half" idx="10"/>
          </p:nvPr>
        </p:nvSpPr>
        <p:spPr/>
        <p:txBody>
          <a:bodyPr/>
          <a:lstStyle/>
          <a:p>
            <a:fld id="{4C0FCEC6-991B-7B4C-9346-536638730D5D}" type="datetimeFigureOut">
              <a:rPr lang="en-GB" smtClean="0"/>
              <a:t>10/11/2021</a:t>
            </a:fld>
            <a:endParaRPr lang="en-GB"/>
          </a:p>
        </p:txBody>
      </p:sp>
      <p:sp>
        <p:nvSpPr>
          <p:cNvPr id="8" name="Footer Placeholder 7">
            <a:extLst>
              <a:ext uri="{FF2B5EF4-FFF2-40B4-BE49-F238E27FC236}">
                <a16:creationId xmlns:a16="http://schemas.microsoft.com/office/drawing/2014/main" id="{E9634F1F-FF11-7940-8C77-9CE544B19E2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EF2B42A-C9BB-094D-A6A3-B99E699B0B0A}"/>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3610238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2C614-C8E2-8A4F-82C6-9C3D75F3AA26}"/>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BAA48ABF-C451-4149-A9D5-F32EB0E73330}"/>
              </a:ext>
            </a:extLst>
          </p:cNvPr>
          <p:cNvSpPr>
            <a:spLocks noGrp="1"/>
          </p:cNvSpPr>
          <p:nvPr>
            <p:ph type="dt" sz="half" idx="10"/>
          </p:nvPr>
        </p:nvSpPr>
        <p:spPr/>
        <p:txBody>
          <a:bodyPr/>
          <a:lstStyle/>
          <a:p>
            <a:fld id="{4C0FCEC6-991B-7B4C-9346-536638730D5D}" type="datetimeFigureOut">
              <a:rPr lang="en-GB" smtClean="0"/>
              <a:t>10/11/2021</a:t>
            </a:fld>
            <a:endParaRPr lang="en-GB"/>
          </a:p>
        </p:txBody>
      </p:sp>
      <p:sp>
        <p:nvSpPr>
          <p:cNvPr id="4" name="Footer Placeholder 3">
            <a:extLst>
              <a:ext uri="{FF2B5EF4-FFF2-40B4-BE49-F238E27FC236}">
                <a16:creationId xmlns:a16="http://schemas.microsoft.com/office/drawing/2014/main" id="{103E8E74-7A07-F144-ACC8-BF4DCCF75BC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829B075-EB5B-A84B-BD93-B9817F9C2A18}"/>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813657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169379-F0E6-1448-B171-6A4A84A2421A}"/>
              </a:ext>
            </a:extLst>
          </p:cNvPr>
          <p:cNvSpPr>
            <a:spLocks noGrp="1"/>
          </p:cNvSpPr>
          <p:nvPr>
            <p:ph type="dt" sz="half" idx="10"/>
          </p:nvPr>
        </p:nvSpPr>
        <p:spPr/>
        <p:txBody>
          <a:bodyPr/>
          <a:lstStyle/>
          <a:p>
            <a:fld id="{4C0FCEC6-991B-7B4C-9346-536638730D5D}" type="datetimeFigureOut">
              <a:rPr lang="en-GB" smtClean="0"/>
              <a:t>10/11/2021</a:t>
            </a:fld>
            <a:endParaRPr lang="en-GB"/>
          </a:p>
        </p:txBody>
      </p:sp>
      <p:sp>
        <p:nvSpPr>
          <p:cNvPr id="3" name="Footer Placeholder 2">
            <a:extLst>
              <a:ext uri="{FF2B5EF4-FFF2-40B4-BE49-F238E27FC236}">
                <a16:creationId xmlns:a16="http://schemas.microsoft.com/office/drawing/2014/main" id="{D0EF3602-4D7F-ED4B-9AB7-980D11A7FB6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BE2A44A-AB84-3A42-98D0-2265AE902188}"/>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2624435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51F7F-F52A-B445-959D-AD6C81E840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9BC22F60-6127-7644-8D17-4BC050A6B8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BD4AEB57-5DCA-AF4A-89A3-B5F3E25993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E3A7891-A250-0E49-8653-DCC3016D2B6D}"/>
              </a:ext>
            </a:extLst>
          </p:cNvPr>
          <p:cNvSpPr>
            <a:spLocks noGrp="1"/>
          </p:cNvSpPr>
          <p:nvPr>
            <p:ph type="dt" sz="half" idx="10"/>
          </p:nvPr>
        </p:nvSpPr>
        <p:spPr/>
        <p:txBody>
          <a:bodyPr/>
          <a:lstStyle/>
          <a:p>
            <a:fld id="{4C0FCEC6-991B-7B4C-9346-536638730D5D}" type="datetimeFigureOut">
              <a:rPr lang="en-GB" smtClean="0"/>
              <a:t>10/11/2021</a:t>
            </a:fld>
            <a:endParaRPr lang="en-GB"/>
          </a:p>
        </p:txBody>
      </p:sp>
      <p:sp>
        <p:nvSpPr>
          <p:cNvPr id="6" name="Footer Placeholder 5">
            <a:extLst>
              <a:ext uri="{FF2B5EF4-FFF2-40B4-BE49-F238E27FC236}">
                <a16:creationId xmlns:a16="http://schemas.microsoft.com/office/drawing/2014/main" id="{319C5ED7-C7EA-1247-930F-F301FFA977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05D1381-5D8E-904C-AC98-9EE93AE9C7D8}"/>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408758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EA04E-EB1C-3C44-BCE9-3A655D12C04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00D31D4F-95CC-7244-9DD7-B7BC8545F7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FF1F495-49BC-1244-BFD8-7CE8BE0986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06B4DD6-F2C0-A141-9E62-A593B1DFF40F}"/>
              </a:ext>
            </a:extLst>
          </p:cNvPr>
          <p:cNvSpPr>
            <a:spLocks noGrp="1"/>
          </p:cNvSpPr>
          <p:nvPr>
            <p:ph type="dt" sz="half" idx="10"/>
          </p:nvPr>
        </p:nvSpPr>
        <p:spPr/>
        <p:txBody>
          <a:bodyPr/>
          <a:lstStyle/>
          <a:p>
            <a:fld id="{4C0FCEC6-991B-7B4C-9346-536638730D5D}" type="datetimeFigureOut">
              <a:rPr lang="en-GB" smtClean="0"/>
              <a:t>10/11/2021</a:t>
            </a:fld>
            <a:endParaRPr lang="en-GB"/>
          </a:p>
        </p:txBody>
      </p:sp>
      <p:sp>
        <p:nvSpPr>
          <p:cNvPr id="6" name="Footer Placeholder 5">
            <a:extLst>
              <a:ext uri="{FF2B5EF4-FFF2-40B4-BE49-F238E27FC236}">
                <a16:creationId xmlns:a16="http://schemas.microsoft.com/office/drawing/2014/main" id="{591B0A40-D502-FF4A-A83E-1A687BC68EE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8FB4948-A0CF-E841-BFEB-14F6DD970524}"/>
              </a:ext>
            </a:extLst>
          </p:cNvPr>
          <p:cNvSpPr>
            <a:spLocks noGrp="1"/>
          </p:cNvSpPr>
          <p:nvPr>
            <p:ph type="sldNum" sz="quarter" idx="12"/>
          </p:nvPr>
        </p:nvSpPr>
        <p:spPr/>
        <p:txBody>
          <a:bodyPr/>
          <a:lstStyle/>
          <a:p>
            <a:fld id="{238FDA48-39D0-4C4F-AEA5-009D8964A7D0}" type="slidenum">
              <a:rPr lang="en-GB" smtClean="0"/>
              <a:t>‹#›</a:t>
            </a:fld>
            <a:endParaRPr lang="en-GB"/>
          </a:p>
        </p:txBody>
      </p:sp>
    </p:spTree>
    <p:extLst>
      <p:ext uri="{BB962C8B-B14F-4D97-AF65-F5344CB8AC3E}">
        <p14:creationId xmlns:p14="http://schemas.microsoft.com/office/powerpoint/2010/main" val="2375254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B01EA2-7687-A040-AD7B-1579A184F9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DA83C556-EA35-8640-8F75-7B17ADD4C9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7C2C73B-576C-D442-BD8F-A379B3B1D3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0FCEC6-991B-7B4C-9346-536638730D5D}" type="datetimeFigureOut">
              <a:rPr lang="en-GB" smtClean="0"/>
              <a:t>10/11/2021</a:t>
            </a:fld>
            <a:endParaRPr lang="en-GB"/>
          </a:p>
        </p:txBody>
      </p:sp>
      <p:sp>
        <p:nvSpPr>
          <p:cNvPr id="5" name="Footer Placeholder 4">
            <a:extLst>
              <a:ext uri="{FF2B5EF4-FFF2-40B4-BE49-F238E27FC236}">
                <a16:creationId xmlns:a16="http://schemas.microsoft.com/office/drawing/2014/main" id="{5364592B-399F-D94A-989A-7AA2E81002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94683F6-6A81-E740-9C12-CB82C0FE08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8FDA48-39D0-4C4F-AEA5-009D8964A7D0}" type="slidenum">
              <a:rPr lang="en-GB" smtClean="0"/>
              <a:t>‹#›</a:t>
            </a:fld>
            <a:endParaRPr lang="en-GB"/>
          </a:p>
        </p:txBody>
      </p:sp>
    </p:spTree>
    <p:extLst>
      <p:ext uri="{BB962C8B-B14F-4D97-AF65-F5344CB8AC3E}">
        <p14:creationId xmlns:p14="http://schemas.microsoft.com/office/powerpoint/2010/main" val="21334317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9.emf"/></Relationships>
</file>

<file path=ppt/slides/_rels/slide11.xml.rels><?xml version="1.0" encoding="UTF-8" standalone="yes"?>
<Relationships xmlns="http://schemas.openxmlformats.org/package/2006/relationships"><Relationship Id="rId3" Type="http://schemas.openxmlformats.org/officeDocument/2006/relationships/hyperlink" Target="https://cds.cern.ch/record/2230893" TargetMode="External"/><Relationship Id="rId2" Type="http://schemas.openxmlformats.org/officeDocument/2006/relationships/image" Target="../media/image20.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home.cern/science/physics/higgs-boson" TargetMode="External"/><Relationship Id="rId2" Type="http://schemas.openxmlformats.org/officeDocument/2006/relationships/image" Target="../media/image24.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300.png"/><Relationship Id="rId3" Type="http://schemas.openxmlformats.org/officeDocument/2006/relationships/image" Target="../media/image28.jpeg"/><Relationship Id="rId7" Type="http://schemas.openxmlformats.org/officeDocument/2006/relationships/image" Target="../media/image31.png"/><Relationship Id="rId12" Type="http://schemas.openxmlformats.org/officeDocument/2006/relationships/image" Target="../media/image32.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270.png"/><Relationship Id="rId11" Type="http://schemas.openxmlformats.org/officeDocument/2006/relationships/image" Target="../media/image27.wmf"/><Relationship Id="rId5" Type="http://schemas.openxmlformats.org/officeDocument/2006/relationships/image" Target="../media/image30.jpeg"/><Relationship Id="rId10" Type="http://schemas.openxmlformats.org/officeDocument/2006/relationships/oleObject" Target="../embeddings/oleObject2.bin"/><Relationship Id="rId4" Type="http://schemas.openxmlformats.org/officeDocument/2006/relationships/image" Target="../media/image29.png"/><Relationship Id="rId9" Type="http://schemas.openxmlformats.org/officeDocument/2006/relationships/image" Target="../media/image27.wmf"/></Relationships>
</file>

<file path=ppt/slides/_rels/slide19.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9.tif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s://indico.cern.ch/event/199691/attachments/296929/415045/BeyondtheBigBang0.pdf"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40.png"/><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hyperlink" Target="https://cds.cern.ch/record/782076?ln=en" TargetMode="External"/><Relationship Id="rId2" Type="http://schemas.openxmlformats.org/officeDocument/2006/relationships/image" Target="../media/image49.png"/><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3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3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 Id="rId5" Type="http://schemas.openxmlformats.org/officeDocument/2006/relationships/image" Target="../media/image58.png"/><Relationship Id="rId4" Type="http://schemas.openxmlformats.org/officeDocument/2006/relationships/image" Target="../media/image57.png"/></Relationships>
</file>

<file path=ppt/slides/_rels/slide3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40.xml.rels><?xml version="1.0" encoding="UTF-8" standalone="yes"?>
<Relationships xmlns="http://schemas.openxmlformats.org/package/2006/relationships"><Relationship Id="rId2" Type="http://schemas.openxmlformats.org/officeDocument/2006/relationships/image" Target="../media/image63.gi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hyperlink" Target="https://europeanstrategy.cern/european-strategy-for-particle-physics" TargetMode="External"/><Relationship Id="rId1" Type="http://schemas.openxmlformats.org/officeDocument/2006/relationships/slideLayout" Target="../slideLayouts/slideLayout7.xml"/><Relationship Id="rId4" Type="http://schemas.openxmlformats.org/officeDocument/2006/relationships/image" Target="../media/image66.png"/></Relationships>
</file>

<file path=ppt/slides/_rels/slide4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pdglive.lbl.gov/Viewer.action" TargetMode="External"/><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1.png"/><Relationship Id="rId1" Type="http://schemas.openxmlformats.org/officeDocument/2006/relationships/slideLayout" Target="../slideLayouts/slideLayout7.xml"/><Relationship Id="rId5" Type="http://schemas.openxmlformats.org/officeDocument/2006/relationships/image" Target="../media/image92.png"/><Relationship Id="rId4" Type="http://schemas.openxmlformats.org/officeDocument/2006/relationships/image" Target="../media/image91.png"/></Relationships>
</file>

<file path=ppt/slides/_rels/slide5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85.png"/><Relationship Id="rId1" Type="http://schemas.openxmlformats.org/officeDocument/2006/relationships/slideLayout" Target="../slideLayouts/slideLayout7.xml"/><Relationship Id="rId4" Type="http://schemas.openxmlformats.org/officeDocument/2006/relationships/image" Target="../media/image103.pn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7.xml"/><Relationship Id="rId4" Type="http://schemas.openxmlformats.org/officeDocument/2006/relationships/image" Target="../media/image89.png"/></Relationships>
</file>

<file path=ppt/slides/_rels/slide62.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660.png"/><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99.tiff"/><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hyperlink" Target="https://physicsmasterclasses.org/"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7AAC3D6-23E9-4243-A851-2AF65C6A310E}"/>
              </a:ext>
            </a:extLst>
          </p:cNvPr>
          <p:cNvSpPr txBox="1">
            <a:spLocks/>
          </p:cNvSpPr>
          <p:nvPr/>
        </p:nvSpPr>
        <p:spPr>
          <a:xfrm>
            <a:off x="6097" y="319666"/>
            <a:ext cx="12185903" cy="643466"/>
          </a:xfrm>
          <a:prstGeom prst="rect">
            <a:avLst/>
          </a:prstGeom>
          <a:effectLst>
            <a:outerShdw blurRad="50800" dist="38100" dir="2700000" algn="tl" rotWithShape="0">
              <a:prstClr val="black">
                <a:alpha val="40000"/>
              </a:prstClr>
            </a:outerShdw>
          </a:effec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ro-RO" sz="2400" dirty="0">
                <a:latin typeface="Times New Roman" panose="02020603050405020304" pitchFamily="18" charset="0"/>
                <a:cs typeface="Times New Roman" panose="02020603050405020304" pitchFamily="18" charset="0"/>
              </a:rPr>
              <a:t>Fizică, acceleratori și detectori</a:t>
            </a:r>
          </a:p>
          <a:p>
            <a:pPr algn="ctr"/>
            <a:endParaRPr lang="ro-RO" sz="2400" dirty="0">
              <a:latin typeface="Times New Roman" panose="02020603050405020304" pitchFamily="18" charset="0"/>
              <a:cs typeface="Times New Roman" panose="02020603050405020304" pitchFamily="18" charset="0"/>
            </a:endParaRPr>
          </a:p>
          <a:p>
            <a:pPr algn="ctr"/>
            <a:r>
              <a:rPr lang="ro-RO" sz="1600" dirty="0">
                <a:latin typeface="Times New Roman" panose="02020603050405020304" pitchFamily="18" charset="0"/>
                <a:cs typeface="Times New Roman" panose="02020603050405020304" pitchFamily="18" charset="0"/>
              </a:rPr>
              <a:t>Călin Alexa, </a:t>
            </a:r>
          </a:p>
          <a:p>
            <a:pPr algn="ctr"/>
            <a:r>
              <a:rPr lang="ro-RO" sz="1600" dirty="0" err="1">
                <a:latin typeface="Times New Roman" panose="02020603050405020304" pitchFamily="18" charset="0"/>
                <a:cs typeface="Times New Roman" panose="02020603050405020304" pitchFamily="18" charset="0"/>
              </a:rPr>
              <a:t>Dept</a:t>
            </a:r>
            <a:r>
              <a:rPr lang="ro-RO" sz="1600" dirty="0">
                <a:latin typeface="Times New Roman" panose="02020603050405020304" pitchFamily="18" charset="0"/>
                <a:cs typeface="Times New Roman" panose="02020603050405020304" pitchFamily="18" charset="0"/>
              </a:rPr>
              <a:t>. Fizica Particulelor Elementare, IFIN-HH </a:t>
            </a:r>
          </a:p>
          <a:p>
            <a:pPr algn="ctr"/>
            <a:r>
              <a:rPr lang="ro-RO" sz="1600" dirty="0">
                <a:latin typeface="Times New Roman" panose="02020603050405020304" pitchFamily="18" charset="0"/>
                <a:cs typeface="Times New Roman" panose="02020603050405020304" pitchFamily="18" charset="0"/>
              </a:rPr>
              <a:t>Școala Doctorală de Fizică, Universitatea București</a:t>
            </a:r>
          </a:p>
        </p:txBody>
      </p:sp>
      <p:grpSp>
        <p:nvGrpSpPr>
          <p:cNvPr id="3" name="Group 2">
            <a:extLst>
              <a:ext uri="{FF2B5EF4-FFF2-40B4-BE49-F238E27FC236}">
                <a16:creationId xmlns:a16="http://schemas.microsoft.com/office/drawing/2014/main" id="{95624CD0-387B-9F46-AAA4-BE615CCCDFB8}"/>
              </a:ext>
            </a:extLst>
          </p:cNvPr>
          <p:cNvGrpSpPr/>
          <p:nvPr/>
        </p:nvGrpSpPr>
        <p:grpSpPr>
          <a:xfrm>
            <a:off x="1998400" y="1903486"/>
            <a:ext cx="8195199" cy="4634848"/>
            <a:chOff x="1964801" y="1080152"/>
            <a:chExt cx="8195199" cy="4634848"/>
          </a:xfrm>
        </p:grpSpPr>
        <p:pic>
          <p:nvPicPr>
            <p:cNvPr id="4098" name="Picture 2">
              <a:extLst>
                <a:ext uri="{FF2B5EF4-FFF2-40B4-BE49-F238E27FC236}">
                  <a16:creationId xmlns:a16="http://schemas.microsoft.com/office/drawing/2014/main" id="{DB3AB799-AC4E-5144-9A7C-1F9A543AACF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32000" y="1143000"/>
              <a:ext cx="8128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11D3BE82-7696-6C48-9053-90F3491E3650}"/>
                </a:ext>
              </a:extLst>
            </p:cNvPr>
            <p:cNvSpPr/>
            <p:nvPr/>
          </p:nvSpPr>
          <p:spPr>
            <a:xfrm>
              <a:off x="1964801" y="1080152"/>
              <a:ext cx="2831224" cy="261610"/>
            </a:xfrm>
            <a:prstGeom prst="rect">
              <a:avLst/>
            </a:prstGeom>
          </p:spPr>
          <p:txBody>
            <a:bodyPr wrap="none">
              <a:spAutoFit/>
            </a:bodyPr>
            <a:lstStyle/>
            <a:p>
              <a:r>
                <a:rPr lang="en-GB" sz="1100" dirty="0">
                  <a:solidFill>
                    <a:schemeClr val="bg1"/>
                  </a:solidFill>
                  <a:latin typeface="Times New Roman" panose="02020603050405020304" pitchFamily="18" charset="0"/>
                  <a:cs typeface="Times New Roman" panose="02020603050405020304" pitchFamily="18" charset="0"/>
                </a:rPr>
                <a:t>Artistic view of the </a:t>
              </a:r>
              <a:r>
                <a:rPr lang="en-GB" sz="1100" dirty="0" err="1">
                  <a:solidFill>
                    <a:schemeClr val="bg1"/>
                  </a:solidFill>
                  <a:latin typeface="Times New Roman" panose="02020603050405020304" pitchFamily="18" charset="0"/>
                  <a:cs typeface="Times New Roman" panose="02020603050405020304" pitchFamily="18" charset="0"/>
                </a:rPr>
                <a:t>Brout</a:t>
              </a:r>
              <a:r>
                <a:rPr lang="en-GB" sz="1100" dirty="0">
                  <a:solidFill>
                    <a:schemeClr val="bg1"/>
                  </a:solidFill>
                  <a:latin typeface="Times New Roman" panose="02020603050405020304" pitchFamily="18" charset="0"/>
                  <a:cs typeface="Times New Roman" panose="02020603050405020304" pitchFamily="18" charset="0"/>
                </a:rPr>
                <a:t>-Englert-Higgs Field </a:t>
              </a:r>
            </a:p>
          </p:txBody>
        </p:sp>
      </p:grpSp>
    </p:spTree>
    <p:extLst>
      <p:ext uri="{BB962C8B-B14F-4D97-AF65-F5344CB8AC3E}">
        <p14:creationId xmlns:p14="http://schemas.microsoft.com/office/powerpoint/2010/main" val="24966739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E65AD65-B535-4746-8F15-1B9125B12DD7}"/>
              </a:ext>
            </a:extLst>
          </p:cNvPr>
          <p:cNvSpPr>
            <a:spLocks noChangeArrowheads="1"/>
          </p:cNvSpPr>
          <p:nvPr/>
        </p:nvSpPr>
        <p:spPr bwMode="auto">
          <a:xfrm>
            <a:off x="0" y="0"/>
            <a:ext cx="6332183" cy="307777"/>
          </a:xfrm>
          <a:prstGeom prst="rect">
            <a:avLst/>
          </a:prstGeom>
          <a:noFill/>
          <a:ln w="9525">
            <a:noFill/>
            <a:miter lim="800000"/>
            <a:headEnd/>
            <a:tailEnd/>
          </a:ln>
        </p:spPr>
        <p:txBody>
          <a:bodyPr wrap="none">
            <a:spAutoFit/>
          </a:bodyPr>
          <a:lstStyle/>
          <a:p>
            <a:r>
              <a:rPr lang="en-GB" dirty="0"/>
              <a:t>gauge symmetries: </a:t>
            </a:r>
            <a:r>
              <a:rPr lang="en-GB" dirty="0">
                <a:solidFill>
                  <a:srgbClr val="0000FF"/>
                </a:solidFill>
                <a:cs typeface="Arial"/>
              </a:rPr>
              <a:t>spontaneous breaking of a local SU(2) gauge symmetry</a:t>
            </a:r>
            <a:endParaRPr lang="en-GB" dirty="0">
              <a:solidFill>
                <a:srgbClr val="0000FF"/>
              </a:solidFill>
            </a:endParaRPr>
          </a:p>
        </p:txBody>
      </p:sp>
      <p:graphicFrame>
        <p:nvGraphicFramePr>
          <p:cNvPr id="3" name="Object 2">
            <a:extLst>
              <a:ext uri="{FF2B5EF4-FFF2-40B4-BE49-F238E27FC236}">
                <a16:creationId xmlns:a16="http://schemas.microsoft.com/office/drawing/2014/main" id="{338A3B4E-220B-B44E-A903-1D3FF3D82ED8}"/>
              </a:ext>
            </a:extLst>
          </p:cNvPr>
          <p:cNvGraphicFramePr>
            <a:graphicFrameLocks noChangeAspect="1"/>
          </p:cNvGraphicFramePr>
          <p:nvPr/>
        </p:nvGraphicFramePr>
        <p:xfrm>
          <a:off x="152400" y="330200"/>
          <a:ext cx="8686800" cy="5080000"/>
        </p:xfrm>
        <a:graphic>
          <a:graphicData uri="http://schemas.openxmlformats.org/presentationml/2006/ole">
            <mc:AlternateContent xmlns:mc="http://schemas.openxmlformats.org/markup-compatibility/2006">
              <mc:Choice xmlns:v="urn:schemas-microsoft-com:vml" Requires="v">
                <p:oleObj spid="_x0000_s2256" name="Equation" r:id="rId3" imgW="8686800" imgH="5079960" progId="Equation.3">
                  <p:embed/>
                </p:oleObj>
              </mc:Choice>
              <mc:Fallback>
                <p:oleObj name="Equation" r:id="rId3" imgW="8686800" imgH="5079960" progId="Equation.3">
                  <p:embed/>
                  <p:pic>
                    <p:nvPicPr>
                      <p:cNvPr id="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30200"/>
                        <a:ext cx="8686800" cy="5080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a:extLst>
              <a:ext uri="{FF2B5EF4-FFF2-40B4-BE49-F238E27FC236}">
                <a16:creationId xmlns:a16="http://schemas.microsoft.com/office/drawing/2014/main" id="{0F8694D2-75F1-7C4B-B3CB-CFAE49BE83A0}"/>
              </a:ext>
            </a:extLst>
          </p:cNvPr>
          <p:cNvSpPr txBox="1"/>
          <p:nvPr/>
        </p:nvSpPr>
        <p:spPr>
          <a:xfrm>
            <a:off x="609599" y="5715000"/>
            <a:ext cx="7368387" cy="369332"/>
          </a:xfrm>
          <a:prstGeom prst="rect">
            <a:avLst/>
          </a:prstGeom>
          <a:solidFill>
            <a:srgbClr val="FFFF00"/>
          </a:solidFill>
        </p:spPr>
        <p:txBody>
          <a:bodyPr wrap="square" rtlCol="0">
            <a:spAutoFit/>
          </a:bodyPr>
          <a:lstStyle/>
          <a:p>
            <a:r>
              <a:rPr lang="en-GB" dirty="0">
                <a:solidFill>
                  <a:srgbClr val="0000FF"/>
                </a:solidFill>
              </a:rPr>
              <a:t>the Lagrangian describes three massive gauge fields and one massive scalar h</a:t>
            </a:r>
          </a:p>
        </p:txBody>
      </p:sp>
    </p:spTree>
    <p:extLst>
      <p:ext uri="{BB962C8B-B14F-4D97-AF65-F5344CB8AC3E}">
        <p14:creationId xmlns:p14="http://schemas.microsoft.com/office/powerpoint/2010/main" val="29641641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910D1418-DD8B-8947-AB49-47CD4C533B3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60638" y="0"/>
            <a:ext cx="70707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95CF709D-8E88-8643-95E2-D5AD67230588}"/>
              </a:ext>
            </a:extLst>
          </p:cNvPr>
          <p:cNvSpPr/>
          <p:nvPr/>
        </p:nvSpPr>
        <p:spPr>
          <a:xfrm>
            <a:off x="109728" y="2512588"/>
            <a:ext cx="2770632" cy="830997"/>
          </a:xfrm>
          <a:prstGeom prst="rect">
            <a:avLst/>
          </a:prstGeom>
        </p:spPr>
        <p:txBody>
          <a:bodyPr wrap="square">
            <a:spAutoFit/>
          </a:bodyPr>
          <a:lstStyle/>
          <a:p>
            <a:r>
              <a:rPr lang="en-GB" sz="1600" dirty="0">
                <a:solidFill>
                  <a:srgbClr val="0432FF"/>
                </a:solidFill>
                <a:latin typeface="Times New Roman" panose="02020603050405020304" pitchFamily="18" charset="0"/>
                <a:cs typeface="Times New Roman" panose="02020603050405020304" pitchFamily="18" charset="0"/>
              </a:rPr>
              <a:t>Animation of the reconstructed mass from Higgs candidate events in four-lepton decays. </a:t>
            </a:r>
          </a:p>
        </p:txBody>
      </p:sp>
      <p:sp>
        <p:nvSpPr>
          <p:cNvPr id="3" name="Rectangle 2">
            <a:extLst>
              <a:ext uri="{FF2B5EF4-FFF2-40B4-BE49-F238E27FC236}">
                <a16:creationId xmlns:a16="http://schemas.microsoft.com/office/drawing/2014/main" id="{3A948CD9-C95C-0C4F-B4FE-08DECF51E79A}"/>
              </a:ext>
            </a:extLst>
          </p:cNvPr>
          <p:cNvSpPr/>
          <p:nvPr/>
        </p:nvSpPr>
        <p:spPr>
          <a:xfrm>
            <a:off x="0" y="3514416"/>
            <a:ext cx="3094117" cy="338554"/>
          </a:xfrm>
          <a:prstGeom prst="rect">
            <a:avLst/>
          </a:prstGeom>
        </p:spPr>
        <p:txBody>
          <a:bodyPr wrap="none">
            <a:spAutoFit/>
          </a:bodyPr>
          <a:lstStyle/>
          <a:p>
            <a:r>
              <a:rPr lang="en-GB" sz="1600" dirty="0">
                <a:latin typeface="Times New Roman" panose="02020603050405020304" pitchFamily="18" charset="0"/>
                <a:cs typeface="Times New Roman" panose="02020603050405020304" pitchFamily="18" charset="0"/>
                <a:hlinkClick r:id="rId3"/>
              </a:rPr>
              <a:t>https://cds.cern.ch/record/2230893</a:t>
            </a:r>
            <a:r>
              <a:rPr lang="en-GB" sz="16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02127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4212AD1E-A654-214B-95C5-51595B57E842}"/>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60638" y="0"/>
            <a:ext cx="70707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0706972F-8B40-444B-8843-A1FE42ECCEC7}"/>
              </a:ext>
            </a:extLst>
          </p:cNvPr>
          <p:cNvSpPr/>
          <p:nvPr/>
        </p:nvSpPr>
        <p:spPr>
          <a:xfrm>
            <a:off x="100584" y="2063419"/>
            <a:ext cx="2807208" cy="830997"/>
          </a:xfrm>
          <a:prstGeom prst="rect">
            <a:avLst/>
          </a:prstGeom>
        </p:spPr>
        <p:txBody>
          <a:bodyPr wrap="square">
            <a:spAutoFit/>
          </a:bodyPr>
          <a:lstStyle/>
          <a:p>
            <a:r>
              <a:rPr lang="en-GB" sz="1600" dirty="0">
                <a:solidFill>
                  <a:srgbClr val="0432FF"/>
                </a:solidFill>
                <a:latin typeface="Times New Roman" panose="02020603050405020304" pitchFamily="18" charset="0"/>
                <a:cs typeface="Times New Roman" panose="02020603050405020304" pitchFamily="18" charset="0"/>
              </a:rPr>
              <a:t>Animation of the reconstructed mass from Higgs candidate events in two-photon decays. </a:t>
            </a:r>
          </a:p>
        </p:txBody>
      </p:sp>
    </p:spTree>
    <p:extLst>
      <p:ext uri="{BB962C8B-B14F-4D97-AF65-F5344CB8AC3E}">
        <p14:creationId xmlns:p14="http://schemas.microsoft.com/office/powerpoint/2010/main" val="2438264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a:extLst>
              <a:ext uri="{FF2B5EF4-FFF2-40B4-BE49-F238E27FC236}">
                <a16:creationId xmlns:a16="http://schemas.microsoft.com/office/drawing/2014/main" id="{7F012151-C7AD-6B44-BFED-2876C0A63DF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20950" y="0"/>
            <a:ext cx="714851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24BC44F3-43F8-FD4E-B976-F083A0D9B7E0}"/>
              </a:ext>
            </a:extLst>
          </p:cNvPr>
          <p:cNvSpPr/>
          <p:nvPr/>
        </p:nvSpPr>
        <p:spPr>
          <a:xfrm>
            <a:off x="237744" y="2246299"/>
            <a:ext cx="2520950" cy="1077218"/>
          </a:xfrm>
          <a:prstGeom prst="rect">
            <a:avLst/>
          </a:prstGeom>
        </p:spPr>
        <p:txBody>
          <a:bodyPr wrap="square">
            <a:spAutoFit/>
          </a:bodyPr>
          <a:lstStyle/>
          <a:p>
            <a:r>
              <a:rPr lang="en-GB" sz="1600" dirty="0">
                <a:solidFill>
                  <a:srgbClr val="0432FF"/>
                </a:solidFill>
                <a:latin typeface="Times New Roman" panose="02020603050405020304" pitchFamily="18" charset="0"/>
                <a:cs typeface="Times New Roman" panose="02020603050405020304" pitchFamily="18" charset="0"/>
              </a:rPr>
              <a:t>Animation of the reconstructed mass from Higgs candidate events in W-boson-pair decays.</a:t>
            </a:r>
          </a:p>
        </p:txBody>
      </p:sp>
    </p:spTree>
    <p:extLst>
      <p:ext uri="{BB962C8B-B14F-4D97-AF65-F5344CB8AC3E}">
        <p14:creationId xmlns:p14="http://schemas.microsoft.com/office/powerpoint/2010/main" val="32763456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0A0E41D-DA9E-B845-B3A5-085BA995C4F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11637" y="0"/>
            <a:ext cx="6368725" cy="6858000"/>
          </a:xfrm>
          <a:prstGeom prst="rect">
            <a:avLst/>
          </a:prstGeom>
        </p:spPr>
      </p:pic>
    </p:spTree>
    <p:extLst>
      <p:ext uri="{BB962C8B-B14F-4D97-AF65-F5344CB8AC3E}">
        <p14:creationId xmlns:p14="http://schemas.microsoft.com/office/powerpoint/2010/main" val="35551554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E63B0C2-132D-4349-AFC7-1D38AE27B619}"/>
              </a:ext>
            </a:extLst>
          </p:cNvPr>
          <p:cNvGrpSpPr/>
          <p:nvPr/>
        </p:nvGrpSpPr>
        <p:grpSpPr>
          <a:xfrm>
            <a:off x="636337" y="198622"/>
            <a:ext cx="8128000" cy="6460756"/>
            <a:chOff x="2032000" y="134167"/>
            <a:chExt cx="8128000" cy="6460756"/>
          </a:xfrm>
        </p:grpSpPr>
        <p:pic>
          <p:nvPicPr>
            <p:cNvPr id="3074" name="Picture 2">
              <a:extLst>
                <a:ext uri="{FF2B5EF4-FFF2-40B4-BE49-F238E27FC236}">
                  <a16:creationId xmlns:a16="http://schemas.microsoft.com/office/drawing/2014/main" id="{3294248D-B4B2-4C4B-9A15-396DC13B0A6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32000" y="774700"/>
              <a:ext cx="8128000" cy="53086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205E6C8-4F07-8846-B070-78D697689A98}"/>
                </a:ext>
              </a:extLst>
            </p:cNvPr>
            <p:cNvSpPr txBox="1"/>
            <p:nvPr/>
          </p:nvSpPr>
          <p:spPr>
            <a:xfrm>
              <a:off x="2402520" y="6164036"/>
              <a:ext cx="7386959" cy="430887"/>
            </a:xfrm>
            <a:prstGeom prst="rect">
              <a:avLst/>
            </a:prstGeom>
            <a:noFill/>
          </p:spPr>
          <p:txBody>
            <a:bodyPr wrap="none" rtlCol="0">
              <a:spAutoFit/>
            </a:bodyPr>
            <a:lstStyle/>
            <a:p>
              <a:r>
                <a:rPr lang="en-GB" sz="1100" dirty="0"/>
                <a:t>Event display of a H -&gt; 2e2mu candidate event with m(4l) = 122.6 (123.9) GeV without (with) Z mass constraint. </a:t>
              </a:r>
            </a:p>
            <a:p>
              <a:r>
                <a:rPr lang="en-GB" sz="1100" dirty="0"/>
                <a:t>The masses of the lepton pairs are 87.9 GeV and 19.6 GeV. The event was recorded by ATLAS on 18-Jun-2012, 11:07:47 CEST. </a:t>
              </a:r>
            </a:p>
          </p:txBody>
        </p:sp>
        <p:sp>
          <p:nvSpPr>
            <p:cNvPr id="4" name="Rectangle 3">
              <a:extLst>
                <a:ext uri="{FF2B5EF4-FFF2-40B4-BE49-F238E27FC236}">
                  <a16:creationId xmlns:a16="http://schemas.microsoft.com/office/drawing/2014/main" id="{9DAA88BB-91CE-4F44-A410-D5131F367FA5}"/>
                </a:ext>
              </a:extLst>
            </p:cNvPr>
            <p:cNvSpPr/>
            <p:nvPr/>
          </p:nvSpPr>
          <p:spPr>
            <a:xfrm>
              <a:off x="2150047" y="134167"/>
              <a:ext cx="7891904" cy="400110"/>
            </a:xfrm>
            <a:prstGeom prst="rect">
              <a:avLst/>
            </a:prstGeom>
          </p:spPr>
          <p:txBody>
            <a:bodyPr wrap="none">
              <a:spAutoFit/>
            </a:bodyPr>
            <a:lstStyle/>
            <a:p>
              <a:r>
                <a:rPr lang="en-GB" sz="2000" dirty="0">
                  <a:latin typeface="Times New Roman" panose="02020603050405020304" pitchFamily="18" charset="0"/>
                  <a:cs typeface="Times New Roman" panose="02020603050405020304" pitchFamily="18" charset="0"/>
                </a:rPr>
                <a:t>The Higgs boson explained </a:t>
              </a:r>
              <a:r>
                <a:rPr lang="en-GB" sz="2000" dirty="0">
                  <a:latin typeface="Times New Roman" panose="02020603050405020304" pitchFamily="18" charset="0"/>
                  <a:cs typeface="Times New Roman" panose="02020603050405020304" pitchFamily="18" charset="0"/>
                  <a:hlinkClick r:id="rId3"/>
                </a:rPr>
                <a:t>https://home.cern/science/physics/higgs-boson</a:t>
              </a:r>
              <a:r>
                <a:rPr lang="en-GB" sz="2000" dirty="0">
                  <a:latin typeface="Times New Roman" panose="02020603050405020304" pitchFamily="18" charset="0"/>
                  <a:cs typeface="Times New Roman" panose="02020603050405020304" pitchFamily="18" charset="0"/>
                </a:rPr>
                <a:t> </a:t>
              </a:r>
            </a:p>
          </p:txBody>
        </p:sp>
      </p:grpSp>
    </p:spTree>
    <p:extLst>
      <p:ext uri="{BB962C8B-B14F-4D97-AF65-F5344CB8AC3E}">
        <p14:creationId xmlns:p14="http://schemas.microsoft.com/office/powerpoint/2010/main" val="36300570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Standard Model,Higgs boson,Diagrams and Charts">
            <a:extLst>
              <a:ext uri="{FF2B5EF4-FFF2-40B4-BE49-F238E27FC236}">
                <a16:creationId xmlns:a16="http://schemas.microsoft.com/office/drawing/2014/main" id="{9E30B377-2383-C843-9F5A-D71515313080}"/>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0054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C4DF59-7482-934F-AE35-859ABD031111}"/>
              </a:ext>
            </a:extLst>
          </p:cNvPr>
          <p:cNvSpPr txBox="1"/>
          <p:nvPr/>
        </p:nvSpPr>
        <p:spPr>
          <a:xfrm>
            <a:off x="0" y="0"/>
            <a:ext cx="3695242" cy="3847207"/>
          </a:xfrm>
          <a:prstGeom prst="rect">
            <a:avLst/>
          </a:prstGeom>
          <a:noFill/>
        </p:spPr>
        <p:txBody>
          <a:bodyPr wrap="none" rtlCol="0">
            <a:spAutoFit/>
          </a:bodyPr>
          <a:lstStyle/>
          <a:p>
            <a:r>
              <a:rPr lang="en-GB" sz="2000" i="1" u="sng" dirty="0">
                <a:solidFill>
                  <a:srgbClr val="FF0000"/>
                </a:solidFill>
              </a:rPr>
              <a:t>Problems of the Standard Model</a:t>
            </a:r>
          </a:p>
          <a:p>
            <a:endParaRPr lang="en-GB" sz="1600" dirty="0">
              <a:solidFill>
                <a:srgbClr val="FF0000"/>
              </a:solidFill>
              <a:latin typeface="Times New Roman" panose="02020603050405020304" pitchFamily="18" charset="0"/>
              <a:cs typeface="Times New Roman" panose="02020603050405020304" pitchFamily="18" charset="0"/>
            </a:endParaRPr>
          </a:p>
          <a:p>
            <a:r>
              <a:rPr lang="en-GB" sz="1600" dirty="0">
                <a:solidFill>
                  <a:srgbClr val="0432FF"/>
                </a:solidFill>
                <a:latin typeface="Times New Roman" panose="02020603050405020304" pitchFamily="18" charset="0"/>
                <a:cs typeface="Times New Roman" panose="02020603050405020304" pitchFamily="18" charset="0"/>
              </a:rPr>
              <a:t>P1: neutrino mass</a:t>
            </a:r>
          </a:p>
          <a:p>
            <a:endParaRPr lang="en-GB" sz="1600" dirty="0">
              <a:solidFill>
                <a:srgbClr val="0432FF"/>
              </a:solidFill>
              <a:latin typeface="Times New Roman" panose="02020603050405020304" pitchFamily="18" charset="0"/>
              <a:cs typeface="Times New Roman" panose="02020603050405020304" pitchFamily="18" charset="0"/>
            </a:endParaRPr>
          </a:p>
          <a:p>
            <a:r>
              <a:rPr lang="en-GB" sz="1600" dirty="0">
                <a:solidFill>
                  <a:srgbClr val="0432FF"/>
                </a:solidFill>
                <a:latin typeface="Times New Roman" panose="02020603050405020304" pitchFamily="18" charset="0"/>
                <a:cs typeface="Times New Roman" panose="02020603050405020304" pitchFamily="18" charset="0"/>
              </a:rPr>
              <a:t>P2: what is dark matter</a:t>
            </a:r>
          </a:p>
          <a:p>
            <a:endParaRPr lang="en-GB" sz="1600" dirty="0">
              <a:solidFill>
                <a:srgbClr val="0432FF"/>
              </a:solidFill>
              <a:latin typeface="Times New Roman" panose="02020603050405020304" pitchFamily="18" charset="0"/>
              <a:cs typeface="Times New Roman" panose="02020603050405020304" pitchFamily="18" charset="0"/>
            </a:endParaRPr>
          </a:p>
          <a:p>
            <a:r>
              <a:rPr lang="en-GB" sz="1600" dirty="0">
                <a:solidFill>
                  <a:srgbClr val="0432FF"/>
                </a:solidFill>
                <a:latin typeface="Times New Roman" panose="02020603050405020304" pitchFamily="18" charset="0"/>
                <a:cs typeface="Times New Roman" panose="02020603050405020304" pitchFamily="18" charset="0"/>
              </a:rPr>
              <a:t>P3: matter-antimatter asymmetry</a:t>
            </a:r>
          </a:p>
          <a:p>
            <a:endParaRPr lang="en-GB" sz="1600" dirty="0">
              <a:solidFill>
                <a:srgbClr val="0432FF"/>
              </a:solidFill>
              <a:latin typeface="Times New Roman" panose="02020603050405020304" pitchFamily="18" charset="0"/>
              <a:cs typeface="Times New Roman" panose="02020603050405020304" pitchFamily="18" charset="0"/>
            </a:endParaRPr>
          </a:p>
          <a:p>
            <a:r>
              <a:rPr lang="en-GB" sz="1600" dirty="0">
                <a:solidFill>
                  <a:srgbClr val="0432FF"/>
                </a:solidFill>
                <a:latin typeface="Times New Roman" panose="02020603050405020304" pitchFamily="18" charset="0"/>
                <a:cs typeface="Times New Roman" panose="02020603050405020304" pitchFamily="18" charset="0"/>
              </a:rPr>
              <a:t>P4: expansion of the universe</a:t>
            </a:r>
          </a:p>
          <a:p>
            <a:endParaRPr lang="en-GB" sz="1600" dirty="0">
              <a:solidFill>
                <a:srgbClr val="0432FF"/>
              </a:solidFill>
              <a:latin typeface="Times New Roman" panose="02020603050405020304" pitchFamily="18" charset="0"/>
              <a:cs typeface="Times New Roman" panose="02020603050405020304" pitchFamily="18" charset="0"/>
            </a:endParaRPr>
          </a:p>
          <a:p>
            <a:r>
              <a:rPr lang="en-GB" sz="1600" dirty="0">
                <a:solidFill>
                  <a:srgbClr val="0432FF"/>
                </a:solidFill>
                <a:latin typeface="Times New Roman" panose="02020603050405020304" pitchFamily="18" charset="0"/>
                <a:cs typeface="Times New Roman" panose="02020603050405020304" pitchFamily="18" charset="0"/>
              </a:rPr>
              <a:t>P5: gravity force has a particle associated?</a:t>
            </a:r>
          </a:p>
          <a:p>
            <a:endParaRPr lang="en-GB" sz="1600" dirty="0">
              <a:solidFill>
                <a:srgbClr val="0432FF"/>
              </a:solidFill>
              <a:latin typeface="Times New Roman" panose="02020603050405020304" pitchFamily="18" charset="0"/>
              <a:cs typeface="Times New Roman" panose="02020603050405020304" pitchFamily="18" charset="0"/>
            </a:endParaRPr>
          </a:p>
          <a:p>
            <a:r>
              <a:rPr lang="en-GB" sz="1600" dirty="0">
                <a:solidFill>
                  <a:srgbClr val="0432FF"/>
                </a:solidFill>
                <a:latin typeface="Times New Roman" panose="02020603050405020304" pitchFamily="18" charset="0"/>
                <a:cs typeface="Times New Roman" panose="02020603050405020304" pitchFamily="18" charset="0"/>
              </a:rPr>
              <a:t>…</a:t>
            </a:r>
          </a:p>
          <a:p>
            <a:endParaRPr lang="en-GB" sz="1600" dirty="0">
              <a:solidFill>
                <a:srgbClr val="0432FF"/>
              </a:solidFill>
              <a:latin typeface="Times New Roman" panose="02020603050405020304" pitchFamily="18" charset="0"/>
              <a:cs typeface="Times New Roman" panose="02020603050405020304" pitchFamily="18" charset="0"/>
            </a:endParaRPr>
          </a:p>
          <a:p>
            <a:r>
              <a:rPr lang="en-GB" sz="1600" dirty="0" err="1">
                <a:solidFill>
                  <a:srgbClr val="0432FF"/>
                </a:solidFill>
                <a:latin typeface="Times New Roman" panose="02020603050405020304" pitchFamily="18" charset="0"/>
                <a:cs typeface="Times New Roman" panose="02020603050405020304" pitchFamily="18" charset="0"/>
              </a:rPr>
              <a:t>Pn</a:t>
            </a:r>
            <a:r>
              <a:rPr lang="en-GB" sz="1600" dirty="0">
                <a:solidFill>
                  <a:srgbClr val="0432FF"/>
                </a:solidFill>
                <a:latin typeface="Times New Roman" panose="02020603050405020304" pitchFamily="18" charset="0"/>
                <a:cs typeface="Times New Roman" panose="02020603050405020304" pitchFamily="18" charset="0"/>
              </a:rPr>
              <a:t>:</a:t>
            </a:r>
          </a:p>
        </p:txBody>
      </p:sp>
      <p:grpSp>
        <p:nvGrpSpPr>
          <p:cNvPr id="8" name="Group 7">
            <a:extLst>
              <a:ext uri="{FF2B5EF4-FFF2-40B4-BE49-F238E27FC236}">
                <a16:creationId xmlns:a16="http://schemas.microsoft.com/office/drawing/2014/main" id="{1D0A75AA-61D1-444D-8105-450626DB6B35}"/>
              </a:ext>
            </a:extLst>
          </p:cNvPr>
          <p:cNvGrpSpPr>
            <a:grpSpLocks noChangeAspect="1"/>
          </p:cNvGrpSpPr>
          <p:nvPr/>
        </p:nvGrpSpPr>
        <p:grpSpPr>
          <a:xfrm>
            <a:off x="3825244" y="227650"/>
            <a:ext cx="8146845" cy="5737215"/>
            <a:chOff x="3818735" y="381000"/>
            <a:chExt cx="5301995" cy="373380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818735" y="381000"/>
              <a:ext cx="5301995" cy="3733800"/>
            </a:xfrm>
            <a:prstGeom prst="rect">
              <a:avLst/>
            </a:prstGeom>
          </p:spPr>
        </p:pic>
        <p:sp>
          <p:nvSpPr>
            <p:cNvPr id="6" name="Rectangle 5">
              <a:extLst>
                <a:ext uri="{FF2B5EF4-FFF2-40B4-BE49-F238E27FC236}">
                  <a16:creationId xmlns:a16="http://schemas.microsoft.com/office/drawing/2014/main" id="{66ADD439-5F86-A949-B82D-D3FC99868B74}"/>
                </a:ext>
              </a:extLst>
            </p:cNvPr>
            <p:cNvSpPr/>
            <p:nvPr/>
          </p:nvSpPr>
          <p:spPr>
            <a:xfrm>
              <a:off x="3818735" y="3886200"/>
              <a:ext cx="881281"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0111649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146035B1-80A6-2049-B78D-31F6D5CAB915}"/>
              </a:ext>
            </a:extLst>
          </p:cNvPr>
          <p:cNvGrpSpPr>
            <a:grpSpLocks noChangeAspect="1"/>
          </p:cNvGrpSpPr>
          <p:nvPr/>
        </p:nvGrpSpPr>
        <p:grpSpPr>
          <a:xfrm>
            <a:off x="6154840" y="11236"/>
            <a:ext cx="6037160" cy="5081971"/>
            <a:chOff x="656310" y="332656"/>
            <a:chExt cx="7804122" cy="6486904"/>
          </a:xfrm>
        </p:grpSpPr>
        <p:pic>
          <p:nvPicPr>
            <p:cNvPr id="9" name="Picture 4" descr="http://atlas.kek.jp/sub/photos/Physics/photoSUSY/SUSY3.jpg">
              <a:extLst>
                <a:ext uri="{FF2B5EF4-FFF2-40B4-BE49-F238E27FC236}">
                  <a16:creationId xmlns:a16="http://schemas.microsoft.com/office/drawing/2014/main" id="{A974E324-BC84-A546-8615-BFAAFD407F23}"/>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56310" y="332656"/>
              <a:ext cx="7804122" cy="6486904"/>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9D61D565-8F38-9A4A-AF88-E650C01BBF04}"/>
                </a:ext>
              </a:extLst>
            </p:cNvPr>
            <p:cNvSpPr/>
            <p:nvPr/>
          </p:nvSpPr>
          <p:spPr>
            <a:xfrm>
              <a:off x="7740352" y="1340768"/>
              <a:ext cx="360040" cy="4536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4A54AB0-0ED9-3A48-954D-B3902427C7D1}"/>
                </a:ext>
              </a:extLst>
            </p:cNvPr>
            <p:cNvSpPr/>
            <p:nvPr/>
          </p:nvSpPr>
          <p:spPr>
            <a:xfrm>
              <a:off x="827584" y="1412776"/>
              <a:ext cx="360040" cy="4536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9" name="Picture 4">
            <a:extLst>
              <a:ext uri="{FF2B5EF4-FFF2-40B4-BE49-F238E27FC236}">
                <a16:creationId xmlns:a16="http://schemas.microsoft.com/office/drawing/2014/main" id="{289C67DF-6F2B-8244-8BB0-C31BCB7E1689}"/>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546619" y="2153368"/>
            <a:ext cx="1885536" cy="994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p:cNvSpPr txBox="1">
            <a:spLocks/>
          </p:cNvSpPr>
          <p:nvPr/>
        </p:nvSpPr>
        <p:spPr>
          <a:xfrm>
            <a:off x="0" y="0"/>
            <a:ext cx="7772400" cy="864096"/>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ro-RO" sz="2800" dirty="0">
                <a:solidFill>
                  <a:srgbClr val="0432FF"/>
                </a:solidFill>
                <a:latin typeface="Times New Roman" panose="02020603050405020304" pitchFamily="18" charset="0"/>
                <a:cs typeface="Times New Roman" panose="02020603050405020304" pitchFamily="18" charset="0"/>
              </a:rPr>
              <a:t>Supersymmetry (SUSY)</a:t>
            </a:r>
            <a:endParaRPr lang="en-GB" dirty="0">
              <a:solidFill>
                <a:srgbClr val="0432FF"/>
              </a:solidFill>
              <a:latin typeface="Times New Roman" panose="02020603050405020304" pitchFamily="18" charset="0"/>
              <a:cs typeface="Times New Roman" panose="02020603050405020304" pitchFamily="18" charset="0"/>
            </a:endParaRPr>
          </a:p>
        </p:txBody>
      </p:sp>
      <p:pic>
        <p:nvPicPr>
          <p:cNvPr id="4" name="Imagine 8">
            <a:extLst>
              <a:ext uri="{FF2B5EF4-FFF2-40B4-BE49-F238E27FC236}">
                <a16:creationId xmlns:a16="http://schemas.microsoft.com/office/drawing/2014/main" id="{79DCB53E-46CD-DC48-8557-A9BB338EB2F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94869" y="4993709"/>
            <a:ext cx="7772400" cy="1411470"/>
          </a:xfrm>
          <a:prstGeom prst="rect">
            <a:avLst/>
          </a:prstGeom>
        </p:spPr>
      </p:pic>
      <p:grpSp>
        <p:nvGrpSpPr>
          <p:cNvPr id="18" name="Group 17">
            <a:extLst>
              <a:ext uri="{FF2B5EF4-FFF2-40B4-BE49-F238E27FC236}">
                <a16:creationId xmlns:a16="http://schemas.microsoft.com/office/drawing/2014/main" id="{1E872290-A527-CF4A-A0A8-B052E1BA2CF5}"/>
              </a:ext>
            </a:extLst>
          </p:cNvPr>
          <p:cNvGrpSpPr/>
          <p:nvPr/>
        </p:nvGrpSpPr>
        <p:grpSpPr>
          <a:xfrm>
            <a:off x="194869" y="3839955"/>
            <a:ext cx="3103703" cy="891294"/>
            <a:chOff x="305683" y="796061"/>
            <a:chExt cx="3103703" cy="891294"/>
          </a:xfrm>
        </p:grpSpPr>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31A4115F-FE7B-EE48-95F8-3C37F02A2CFC}"/>
                    </a:ext>
                  </a:extLst>
                </p:cNvPr>
                <p:cNvSpPr/>
                <p:nvPr/>
              </p:nvSpPr>
              <p:spPr>
                <a:xfrm>
                  <a:off x="305683" y="796061"/>
                  <a:ext cx="3103703"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ro-RO" sz="2400" i="1">
                                <a:latin typeface="Cambria Math" panose="02040503050406030204" pitchFamily="18" charset="0"/>
                              </a:rPr>
                            </m:ctrlPr>
                          </m:sSubPr>
                          <m:e>
                            <m:r>
                              <a:rPr lang="ro-RO" sz="2400" i="1">
                                <a:latin typeface="Cambria Math"/>
                              </a:rPr>
                              <m:t>𝑄</m:t>
                            </m:r>
                          </m:e>
                          <m:sub>
                            <m:r>
                              <a:rPr lang="ro-RO" sz="2400" i="1">
                                <a:latin typeface="Cambria Math"/>
                              </a:rPr>
                              <m:t>𝑎</m:t>
                            </m:r>
                          </m:sub>
                        </m:sSub>
                        <m:r>
                          <a:rPr lang="ro-RO" sz="2400" i="1">
                            <a:latin typeface="Cambria Math"/>
                          </a:rPr>
                          <m:t>| </m:t>
                        </m:r>
                        <m:r>
                          <a:rPr lang="ro-RO" sz="2400" i="1">
                            <a:latin typeface="Cambria Math"/>
                          </a:rPr>
                          <m:t>𝑗</m:t>
                        </m:r>
                        <m:r>
                          <a:rPr lang="ro-RO" sz="2400" i="1">
                            <a:latin typeface="Cambria Math"/>
                          </a:rPr>
                          <m:t>&gt; =</m:t>
                        </m:r>
                        <m:d>
                          <m:dPr>
                            <m:begChr m:val=""/>
                            <m:endChr m:val="⟩"/>
                            <m:ctrlPr>
                              <a:rPr lang="ro-RO" sz="2400" i="1">
                                <a:latin typeface="Cambria Math" panose="02040503050406030204" pitchFamily="18" charset="0"/>
                              </a:rPr>
                            </m:ctrlPr>
                          </m:dPr>
                          <m:e>
                            <m:r>
                              <a:rPr lang="ro-RO" sz="2400" i="1">
                                <a:latin typeface="Cambria Math"/>
                              </a:rPr>
                              <m:t>| </m:t>
                            </m:r>
                            <m:r>
                              <a:rPr lang="ro-RO" sz="2400" i="1">
                                <a:latin typeface="Cambria Math"/>
                              </a:rPr>
                              <m:t>𝑗</m:t>
                            </m:r>
                            <m:r>
                              <a:rPr lang="ro-RO" sz="2400" i="1">
                                <a:latin typeface="Cambria Math"/>
                                <a:ea typeface="Cambria Math"/>
                              </a:rPr>
                              <m:t>±1/2</m:t>
                            </m:r>
                          </m:e>
                        </m:d>
                      </m:oMath>
                    </m:oMathPara>
                  </a14:m>
                  <a:endParaRPr lang="en-GB" sz="2400" dirty="0"/>
                </a:p>
              </p:txBody>
            </p:sp>
          </mc:Choice>
          <mc:Fallback xmlns="">
            <p:sp>
              <p:nvSpPr>
                <p:cNvPr id="2" name="Rectangle 1">
                  <a:extLst>
                    <a:ext uri="{FF2B5EF4-FFF2-40B4-BE49-F238E27FC236}">
                      <a16:creationId xmlns:a16="http://schemas.microsoft.com/office/drawing/2014/main" id="{31A4115F-FE7B-EE48-95F8-3C37F02A2CFC}"/>
                    </a:ext>
                  </a:extLst>
                </p:cNvPr>
                <p:cNvSpPr>
                  <a:spLocks noRot="1" noChangeAspect="1" noMove="1" noResize="1" noEditPoints="1" noAdjustHandles="1" noChangeArrowheads="1" noChangeShapeType="1" noTextEdit="1"/>
                </p:cNvSpPr>
                <p:nvPr/>
              </p:nvSpPr>
              <p:spPr>
                <a:xfrm>
                  <a:off x="305683" y="796061"/>
                  <a:ext cx="3103703" cy="461665"/>
                </a:xfrm>
                <a:prstGeom prst="rect">
                  <a:avLst/>
                </a:prstGeom>
                <a:blipFill>
                  <a:blip r:embed="rId6"/>
                  <a:stretch>
                    <a:fillRect t="-127027" r="-6122" b="-194595"/>
                  </a:stretch>
                </a:blipFill>
              </p:spPr>
              <p:txBody>
                <a:bodyPr/>
                <a:lstStyle/>
                <a:p>
                  <a:r>
                    <a:rPr lang="en-GB">
                      <a:noFill/>
                    </a:rPr>
                    <a:t> </a:t>
                  </a:r>
                </a:p>
              </p:txBody>
            </p:sp>
          </mc:Fallback>
        </mc:AlternateContent>
        <p:sp>
          <p:nvSpPr>
            <p:cNvPr id="7" name="Rectangle 6">
              <a:extLst>
                <a:ext uri="{FF2B5EF4-FFF2-40B4-BE49-F238E27FC236}">
                  <a16:creationId xmlns:a16="http://schemas.microsoft.com/office/drawing/2014/main" id="{EF17EE6E-8401-924C-8ECF-FB6412A518E5}"/>
                </a:ext>
              </a:extLst>
            </p:cNvPr>
            <p:cNvSpPr/>
            <p:nvPr/>
          </p:nvSpPr>
          <p:spPr>
            <a:xfrm>
              <a:off x="507645" y="1318023"/>
              <a:ext cx="2699778" cy="369332"/>
            </a:xfrm>
            <a:prstGeom prst="rect">
              <a:avLst/>
            </a:prstGeom>
          </p:spPr>
          <p:txBody>
            <a:bodyPr wrap="none">
              <a:spAutoFit/>
            </a:bodyPr>
            <a:lstStyle/>
            <a:p>
              <a:r>
                <a:rPr lang="en-GB" dirty="0">
                  <a:latin typeface="Comic Sans MS" pitchFamily="66" charset="0"/>
                </a:rPr>
                <a:t>supersymmetry algebra</a:t>
              </a:r>
              <a:endParaRPr lang="en-GB" dirty="0"/>
            </a:p>
          </p:txBody>
        </p:sp>
      </p:grpSp>
      <p:grpSp>
        <p:nvGrpSpPr>
          <p:cNvPr id="17" name="Group 16">
            <a:extLst>
              <a:ext uri="{FF2B5EF4-FFF2-40B4-BE49-F238E27FC236}">
                <a16:creationId xmlns:a16="http://schemas.microsoft.com/office/drawing/2014/main" id="{AB0E6C9F-B2AC-7B44-BEB7-286E75A74746}"/>
              </a:ext>
            </a:extLst>
          </p:cNvPr>
          <p:cNvGrpSpPr/>
          <p:nvPr/>
        </p:nvGrpSpPr>
        <p:grpSpPr>
          <a:xfrm>
            <a:off x="278522" y="587223"/>
            <a:ext cx="5172800" cy="2514922"/>
            <a:chOff x="163818" y="2254705"/>
            <a:chExt cx="5172800" cy="2514922"/>
          </a:xfrm>
        </p:grpSpPr>
        <p:pic>
          <p:nvPicPr>
            <p:cNvPr id="12" name="Picture 4">
              <a:extLst>
                <a:ext uri="{FF2B5EF4-FFF2-40B4-BE49-F238E27FC236}">
                  <a16:creationId xmlns:a16="http://schemas.microsoft.com/office/drawing/2014/main" id="{2AE64579-A9E0-4747-BB74-165F306A611E}"/>
                </a:ext>
              </a:extLst>
            </p:cNvPr>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b="-2680"/>
            <a:stretch/>
          </p:blipFill>
          <p:spPr bwMode="auto">
            <a:xfrm>
              <a:off x="163818" y="2254705"/>
              <a:ext cx="2001333" cy="12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graphicFrame>
              <p:nvGraphicFramePr>
                <p:cNvPr id="13" name="Object 12">
                  <a:extLst>
                    <a:ext uri="{FF2B5EF4-FFF2-40B4-BE49-F238E27FC236}">
                      <a16:creationId xmlns:a16="http://schemas.microsoft.com/office/drawing/2014/main" id="{12D89FED-F5A0-E144-A838-3568FFDFB42D}"/>
                    </a:ext>
                  </a:extLst>
                </p:cNvPr>
                <p:cNvGraphicFramePr>
                  <a:graphicFrameLocks noChangeAspect="1"/>
                </p:cNvGraphicFramePr>
                <p:nvPr>
                  <p:extLst>
                    <p:ext uri="{D42A27DB-BD31-4B8C-83A1-F6EECF244321}">
                      <p14:modId xmlns:p14="http://schemas.microsoft.com/office/powerpoint/2010/main" val="1932266624"/>
                    </p:ext>
                  </p:extLst>
                </p:nvPr>
              </p:nvGraphicFramePr>
              <p:xfrm>
                <a:off x="1498026" y="2434315"/>
                <a:ext cx="2140056" cy="564046"/>
              </p:xfrm>
              <a:graphic>
                <a:graphicData uri="http://schemas.openxmlformats.org/presentationml/2006/ole">
                  <mc:AlternateContent>
                    <mc:Choice xmlns:v="urn:schemas-microsoft-com:vml" Requires="v">
                      <p:oleObj spid="_x0000_s4209" name="Equation" r:id="rId8" imgW="1638000" imgH="431640" progId="Equation.3">
                        <p:embed/>
                      </p:oleObj>
                    </mc:Choice>
                    <mc:Fallback>
                      <p:oleObj name="Equation" r:id="rId8" imgW="1638000" imgH="431640" progId="Equation.3">
                        <p:embed/>
                        <p:pic>
                          <p:nvPicPr>
                            <p:cNvPr id="4" name="Object 3"/>
                            <p:cNvPicPr/>
                            <p:nvPr/>
                          </p:nvPicPr>
                          <p:blipFill>
                            <a:blip r:embed="rId9"/>
                            <a:stretch>
                              <a:fillRect/>
                            </a:stretch>
                          </p:blipFill>
                          <p:spPr>
                            <a:xfrm>
                              <a:off x="1498026" y="2434315"/>
                              <a:ext cx="2140056" cy="564046"/>
                            </a:xfrm>
                            <a:prstGeom prst="rect">
                              <a:avLst/>
                            </a:prstGeom>
                          </p:spPr>
                        </p:pic>
                      </p:oleObj>
                    </mc:Fallback>
                  </mc:AlternateContent>
                </a:graphicData>
              </a:graphic>
            </p:graphicFrame>
          </mc:Choice>
          <mc:Fallback xmlns="">
            <p:graphicFrame>
              <p:nvGraphicFramePr>
                <p:cNvPr id="13" name="Object 12">
                  <a:extLst>
                    <a:ext uri="{FF2B5EF4-FFF2-40B4-BE49-F238E27FC236}">
                      <a16:creationId xmlns:a16="http://schemas.microsoft.com/office/drawing/2014/main" id="{12D89FED-F5A0-E144-A838-3568FFDFB42D}"/>
                    </a:ext>
                  </a:extLst>
                </p:cNvPr>
                <p:cNvGraphicFramePr>
                  <a:graphicFrameLocks noChangeAspect="1"/>
                </p:cNvGraphicFramePr>
                <p:nvPr>
                  <p:extLst>
                    <p:ext uri="{D42A27DB-BD31-4B8C-83A1-F6EECF244321}">
                      <p14:modId xmlns:p14="http://schemas.microsoft.com/office/powerpoint/2010/main" val="1932266624"/>
                    </p:ext>
                  </p:extLst>
                </p:nvPr>
              </p:nvGraphicFramePr>
              <p:xfrm>
                <a:off x="1498026" y="2434315"/>
                <a:ext cx="2140056" cy="564046"/>
              </p:xfrm>
              <a:graphic>
                <a:graphicData uri="http://schemas.openxmlformats.org/presentationml/2006/ole">
                  <mc:AlternateContent>
                    <mc:Choice xmlns:v="urn:schemas-microsoft-com:vml" Requires="v">
                      <p:oleObj spid="_x0000_s4123" name="Equation" r:id="rId10" imgW="1638000" imgH="431640" progId="Equation.3">
                        <p:embed/>
                      </p:oleObj>
                    </mc:Choice>
                    <mc:Fallback>
                      <p:oleObj name="Equation" r:id="rId10" imgW="1638000" imgH="431640" progId="Equation.3">
                        <p:embed/>
                        <p:pic>
                          <p:nvPicPr>
                            <p:cNvPr id="4" name="Object 3"/>
                            <p:cNvPicPr/>
                            <p:nvPr/>
                          </p:nvPicPr>
                          <p:blipFill>
                            <a:blip r:embed="rId11"/>
                            <a:stretch>
                              <a:fillRect/>
                            </a:stretch>
                          </p:blipFill>
                          <p:spPr>
                            <a:xfrm>
                              <a:off x="1498026" y="2434315"/>
                              <a:ext cx="2140056" cy="564046"/>
                            </a:xfrm>
                            <a:prstGeom prst="rect">
                              <a:avLst/>
                            </a:prstGeom>
                          </p:spPr>
                        </p:pic>
                      </p:oleObj>
                    </mc:Fallback>
                  </mc:AlternateContent>
                </a:graphicData>
              </a:graphic>
            </p:graphicFrame>
          </mc:Fallback>
        </mc:AlternateContent>
        <p:pic>
          <p:nvPicPr>
            <p:cNvPr id="14" name="Picture 3">
              <a:extLst>
                <a:ext uri="{FF2B5EF4-FFF2-40B4-BE49-F238E27FC236}">
                  <a16:creationId xmlns:a16="http://schemas.microsoft.com/office/drawing/2014/main" id="{2590CA1C-4375-0E48-9761-0CC43D74EA5A}"/>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987877" y="3794107"/>
              <a:ext cx="1379582" cy="975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a:extLst>
                <a:ext uri="{FF2B5EF4-FFF2-40B4-BE49-F238E27FC236}">
                  <a16:creationId xmlns:a16="http://schemas.microsoft.com/office/drawing/2014/main" id="{C81401A1-EF9D-8247-B695-EBB5CD0A29D5}"/>
                </a:ext>
              </a:extLst>
            </p:cNvPr>
            <p:cNvSpPr txBox="1"/>
            <p:nvPr/>
          </p:nvSpPr>
          <p:spPr>
            <a:xfrm>
              <a:off x="1687795" y="4099113"/>
              <a:ext cx="300082" cy="369332"/>
            </a:xfrm>
            <a:prstGeom prst="rect">
              <a:avLst/>
            </a:prstGeom>
            <a:noFill/>
          </p:spPr>
          <p:txBody>
            <a:bodyPr wrap="none" rtlCol="0">
              <a:spAutoFit/>
            </a:bodyPr>
            <a:lstStyle/>
            <a:p>
              <a:r>
                <a:rPr lang="en-GB" dirty="0"/>
                <a:t>+</a:t>
              </a:r>
            </a:p>
          </p:txBody>
        </p:sp>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77A4D885-CB9C-F14C-BBDD-14235321E0B1}"/>
                    </a:ext>
                  </a:extLst>
                </p:cNvPr>
                <p:cNvSpPr/>
                <p:nvPr/>
              </p:nvSpPr>
              <p:spPr>
                <a:xfrm>
                  <a:off x="3386789" y="4099113"/>
                  <a:ext cx="1949829" cy="41992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a:rPr>
                          <m:t>=</m:t>
                        </m:r>
                        <m:d>
                          <m:dPr>
                            <m:ctrlPr>
                              <a:rPr lang="ro-RO" i="1">
                                <a:latin typeface="Cambria Math" panose="02040503050406030204" pitchFamily="18" charset="0"/>
                                <a:ea typeface="Cambria Math"/>
                              </a:rPr>
                            </m:ctrlPr>
                          </m:dPr>
                          <m:e>
                            <m:r>
                              <a:rPr lang="ro-RO" i="1">
                                <a:latin typeface="Cambria Math"/>
                                <a:ea typeface="Cambria Math"/>
                              </a:rPr>
                              <m:t>𝜆</m:t>
                            </m:r>
                            <m:r>
                              <a:rPr lang="ro-RO" i="1">
                                <a:latin typeface="Cambria Math"/>
                                <a:ea typeface="Cambria Math"/>
                              </a:rPr>
                              <m:t>−</m:t>
                            </m:r>
                            <m:sSubSup>
                              <m:sSubSupPr>
                                <m:ctrlPr>
                                  <a:rPr lang="ro-RO" i="1" smtClean="0">
                                    <a:latin typeface="Cambria Math" panose="02040503050406030204" pitchFamily="18" charset="0"/>
                                    <a:ea typeface="Cambria Math"/>
                                  </a:rPr>
                                </m:ctrlPr>
                              </m:sSubSupPr>
                              <m:e>
                                <m:r>
                                  <a:rPr lang="en-US" b="0" i="1" smtClean="0">
                                    <a:latin typeface="Cambria Math" panose="02040503050406030204" pitchFamily="18" charset="0"/>
                                    <a:ea typeface="Cambria Math"/>
                                  </a:rPr>
                                  <m:t>𝑔</m:t>
                                </m:r>
                              </m:e>
                              <m:sub>
                                <m:r>
                                  <a:rPr lang="en-US" b="0" i="1" smtClean="0">
                                    <a:latin typeface="Cambria Math" panose="02040503050406030204" pitchFamily="18" charset="0"/>
                                    <a:ea typeface="Cambria Math"/>
                                  </a:rPr>
                                  <m:t>𝑓</m:t>
                                </m:r>
                              </m:sub>
                              <m:sup>
                                <m:r>
                                  <a:rPr lang="en-US" b="0" i="1" smtClean="0">
                                    <a:latin typeface="Cambria Math" panose="02040503050406030204" pitchFamily="18" charset="0"/>
                                    <a:ea typeface="Cambria Math"/>
                                  </a:rPr>
                                  <m:t>2</m:t>
                                </m:r>
                              </m:sup>
                            </m:sSubSup>
                          </m:e>
                        </m:d>
                        <m:sSup>
                          <m:sSupPr>
                            <m:ctrlPr>
                              <a:rPr lang="el-GR" i="1">
                                <a:latin typeface="Cambria Math" panose="02040503050406030204" pitchFamily="18" charset="0"/>
                                <a:ea typeface="Cambria Math"/>
                              </a:rPr>
                            </m:ctrlPr>
                          </m:sSupPr>
                          <m:e>
                            <m:r>
                              <a:rPr lang="ro-RO" i="1">
                                <a:latin typeface="Cambria Math"/>
                                <a:ea typeface="Cambria Math"/>
                              </a:rPr>
                              <m:t> </m:t>
                            </m:r>
                            <m:r>
                              <m:rPr>
                                <m:sty m:val="p"/>
                              </m:rPr>
                              <a:rPr lang="el-GR" i="1">
                                <a:latin typeface="Cambria Math"/>
                                <a:ea typeface="Cambria Math"/>
                              </a:rPr>
                              <m:t>Λ</m:t>
                            </m:r>
                          </m:e>
                          <m:sup>
                            <m:r>
                              <a:rPr lang="ro-RO" i="1">
                                <a:latin typeface="Cambria Math"/>
                                <a:ea typeface="Cambria Math"/>
                              </a:rPr>
                              <m:t>2</m:t>
                            </m:r>
                          </m:sup>
                        </m:sSup>
                        <m:r>
                          <a:rPr lang="ro-RO" i="1">
                            <a:latin typeface="Cambria Math"/>
                            <a:ea typeface="Cambria Math"/>
                          </a:rPr>
                          <m:t> </m:t>
                        </m:r>
                        <m:sSup>
                          <m:sSupPr>
                            <m:ctrlPr>
                              <a:rPr lang="el-GR" i="1">
                                <a:latin typeface="Cambria Math" panose="02040503050406030204" pitchFamily="18" charset="0"/>
                                <a:ea typeface="Cambria Math"/>
                              </a:rPr>
                            </m:ctrlPr>
                          </m:sSupPr>
                          <m:e>
                            <m:r>
                              <a:rPr lang="el-GR" i="1">
                                <a:latin typeface="Cambria Math"/>
                                <a:ea typeface="Cambria Math"/>
                              </a:rPr>
                              <m:t>𝜙</m:t>
                            </m:r>
                          </m:e>
                          <m:sup>
                            <m:r>
                              <a:rPr lang="el-GR" i="1">
                                <a:latin typeface="Cambria Math"/>
                                <a:ea typeface="Cambria Math"/>
                              </a:rPr>
                              <m:t>†</m:t>
                            </m:r>
                          </m:sup>
                        </m:sSup>
                      </m:oMath>
                    </m:oMathPara>
                  </a14:m>
                  <a:endParaRPr lang="en-GB" dirty="0"/>
                </a:p>
              </p:txBody>
            </p:sp>
          </mc:Choice>
          <mc:Fallback xmlns="">
            <p:sp>
              <p:nvSpPr>
                <p:cNvPr id="16" name="Rectangle 15">
                  <a:extLst>
                    <a:ext uri="{FF2B5EF4-FFF2-40B4-BE49-F238E27FC236}">
                      <a16:creationId xmlns:a16="http://schemas.microsoft.com/office/drawing/2014/main" id="{77A4D885-CB9C-F14C-BBDD-14235321E0B1}"/>
                    </a:ext>
                  </a:extLst>
                </p:cNvPr>
                <p:cNvSpPr>
                  <a:spLocks noRot="1" noChangeAspect="1" noMove="1" noResize="1" noEditPoints="1" noAdjustHandles="1" noChangeArrowheads="1" noChangeShapeType="1" noTextEdit="1"/>
                </p:cNvSpPr>
                <p:nvPr/>
              </p:nvSpPr>
              <p:spPr>
                <a:xfrm>
                  <a:off x="3386789" y="4099113"/>
                  <a:ext cx="1949829" cy="419923"/>
                </a:xfrm>
                <a:prstGeom prst="rect">
                  <a:avLst/>
                </a:prstGeom>
                <a:blipFill>
                  <a:blip r:embed="rId13"/>
                  <a:stretch>
                    <a:fillRect b="-8824"/>
                  </a:stretch>
                </a:blipFill>
              </p:spPr>
              <p:txBody>
                <a:bodyPr/>
                <a:lstStyle/>
                <a:p>
                  <a:r>
                    <a:rPr lang="en-GB">
                      <a:noFill/>
                    </a:rPr>
                    <a:t> </a:t>
                  </a:r>
                </a:p>
              </p:txBody>
            </p:sp>
          </mc:Fallback>
        </mc:AlternateContent>
      </p:grpSp>
    </p:spTree>
    <p:extLst>
      <p:ext uri="{BB962C8B-B14F-4D97-AF65-F5344CB8AC3E}">
        <p14:creationId xmlns:p14="http://schemas.microsoft.com/office/powerpoint/2010/main" val="34085609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8E634D78-6D40-3042-A213-0F4DD03F74EF}"/>
              </a:ext>
            </a:extLst>
          </p:cNvPr>
          <p:cNvPicPr>
            <a:picLocks noChangeAspect="1"/>
          </p:cNvPicPr>
          <p:nvPr/>
        </p:nvPicPr>
        <p:blipFill>
          <a:blip r:embed="rId2"/>
          <a:stretch>
            <a:fillRect/>
          </a:stretch>
        </p:blipFill>
        <p:spPr>
          <a:xfrm>
            <a:off x="2009130" y="868616"/>
            <a:ext cx="6827690" cy="5120767"/>
          </a:xfrm>
          <a:prstGeom prst="rect">
            <a:avLst/>
          </a:prstGeom>
        </p:spPr>
      </p:pic>
    </p:spTree>
    <p:extLst>
      <p:ext uri="{BB962C8B-B14F-4D97-AF65-F5344CB8AC3E}">
        <p14:creationId xmlns:p14="http://schemas.microsoft.com/office/powerpoint/2010/main" val="2551902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7DD3831-43C8-1F42-8B75-5F923712A67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47265" y="1169559"/>
            <a:ext cx="5327383" cy="4071512"/>
          </a:xfrm>
          <a:prstGeom prst="rect">
            <a:avLst/>
          </a:prstGeom>
        </p:spPr>
      </p:pic>
      <p:pic>
        <p:nvPicPr>
          <p:cNvPr id="3" name="Picture 2">
            <a:extLst>
              <a:ext uri="{FF2B5EF4-FFF2-40B4-BE49-F238E27FC236}">
                <a16:creationId xmlns:a16="http://schemas.microsoft.com/office/drawing/2014/main" id="{513FF852-8FFB-334D-8991-4035BE1F6A0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096000" y="1169558"/>
            <a:ext cx="5305527" cy="4071513"/>
          </a:xfrm>
          <a:prstGeom prst="rect">
            <a:avLst/>
          </a:prstGeom>
        </p:spPr>
      </p:pic>
    </p:spTree>
    <p:extLst>
      <p:ext uri="{BB962C8B-B14F-4D97-AF65-F5344CB8AC3E}">
        <p14:creationId xmlns:p14="http://schemas.microsoft.com/office/powerpoint/2010/main" val="34394602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F721729-E52C-344F-8515-7BA55BC817B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39653" y="168228"/>
            <a:ext cx="8255123" cy="3162970"/>
          </a:xfrm>
          <a:prstGeom prst="rect">
            <a:avLst/>
          </a:prstGeom>
        </p:spPr>
      </p:pic>
      <p:pic>
        <p:nvPicPr>
          <p:cNvPr id="3" name="Picture 2">
            <a:extLst>
              <a:ext uri="{FF2B5EF4-FFF2-40B4-BE49-F238E27FC236}">
                <a16:creationId xmlns:a16="http://schemas.microsoft.com/office/drawing/2014/main" id="{6DA51950-A44E-B54B-88B6-5E6EB95E063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35935" y="3526803"/>
            <a:ext cx="7473825" cy="3138158"/>
          </a:xfrm>
          <a:prstGeom prst="rect">
            <a:avLst/>
          </a:prstGeom>
        </p:spPr>
      </p:pic>
    </p:spTree>
    <p:extLst>
      <p:ext uri="{BB962C8B-B14F-4D97-AF65-F5344CB8AC3E}">
        <p14:creationId xmlns:p14="http://schemas.microsoft.com/office/powerpoint/2010/main" val="32731242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1268296" cy="369332"/>
          </a:xfrm>
          <a:prstGeom prst="rect">
            <a:avLst/>
          </a:prstGeom>
          <a:noFill/>
        </p:spPr>
        <p:txBody>
          <a:bodyPr wrap="none" rtlCol="0">
            <a:spAutoFit/>
          </a:bodyPr>
          <a:lstStyle/>
          <a:p>
            <a:r>
              <a:rPr lang="ro-RO" dirty="0">
                <a:solidFill>
                  <a:srgbClr val="0432FF"/>
                </a:solidFill>
                <a:latin typeface="Times New Roman" panose="02020603050405020304" pitchFamily="18" charset="0"/>
                <a:cs typeface="Times New Roman" panose="02020603050405020304" pitchFamily="18" charset="0"/>
              </a:rPr>
              <a:t>The MSSM</a:t>
            </a:r>
            <a:endParaRPr lang="en-GB" dirty="0">
              <a:solidFill>
                <a:srgbClr val="0432FF"/>
              </a:solidFill>
              <a:latin typeface="Times New Roman" panose="02020603050405020304" pitchFamily="18" charset="0"/>
              <a:cs typeface="Times New Roman" panose="02020603050405020304" pitchFamily="18" charset="0"/>
            </a:endParaRPr>
          </a:p>
        </p:txBody>
      </p:sp>
      <p:pic>
        <p:nvPicPr>
          <p:cNvPr id="1024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38375" y="16002"/>
            <a:ext cx="7715250" cy="6823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3527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0"/>
            <a:ext cx="5873724" cy="369332"/>
          </a:xfrm>
          <a:prstGeom prst="rect">
            <a:avLst/>
          </a:prstGeom>
          <a:noFill/>
        </p:spPr>
        <p:txBody>
          <a:bodyPr wrap="none" rtlCol="0">
            <a:spAutoFit/>
          </a:bodyPr>
          <a:lstStyle/>
          <a:p>
            <a:r>
              <a:rPr lang="ro-RO" dirty="0">
                <a:latin typeface="Comic Sans MS" pitchFamily="66" charset="0"/>
              </a:rPr>
              <a:t>The MSSM</a:t>
            </a:r>
            <a:r>
              <a:rPr lang="en-US" dirty="0">
                <a:latin typeface="Comic Sans MS" pitchFamily="66" charset="0"/>
              </a:rPr>
              <a:t>: gauge couplings unification in the MSSM</a:t>
            </a:r>
            <a:endParaRPr lang="en-GB" dirty="0">
              <a:latin typeface="Comic Sans MS" pitchFamily="66" charset="0"/>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85950" y="333375"/>
            <a:ext cx="8420100" cy="619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68901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BC819269-1292-A249-9FE9-74B861383BEB}"/>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63663" y="0"/>
            <a:ext cx="946467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ight Arrow 1">
            <a:extLst>
              <a:ext uri="{FF2B5EF4-FFF2-40B4-BE49-F238E27FC236}">
                <a16:creationId xmlns:a16="http://schemas.microsoft.com/office/drawing/2014/main" id="{4D8D946E-330A-A74E-BFAD-7F04E6101DA8}"/>
              </a:ext>
            </a:extLst>
          </p:cNvPr>
          <p:cNvSpPr/>
          <p:nvPr/>
        </p:nvSpPr>
        <p:spPr>
          <a:xfrm>
            <a:off x="722376" y="192024"/>
            <a:ext cx="731520" cy="237744"/>
          </a:xfrm>
          <a:prstGeom prst="rightArrow">
            <a:avLst>
              <a:gd name="adj1" fmla="val 42308"/>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9C36C59B-65F3-6642-B408-BBDDB03CB0B5}"/>
              </a:ext>
            </a:extLst>
          </p:cNvPr>
          <p:cNvSpPr/>
          <p:nvPr/>
        </p:nvSpPr>
        <p:spPr>
          <a:xfrm>
            <a:off x="9167751" y="23750"/>
            <a:ext cx="1660586" cy="2377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553838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DC4C2F9-2A62-1542-AE5A-8FA1155B21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87571" y="643466"/>
            <a:ext cx="9816858" cy="5571067"/>
          </a:xfrm>
          <a:prstGeom prst="rect">
            <a:avLst/>
          </a:prstGeom>
        </p:spPr>
      </p:pic>
    </p:spTree>
    <p:extLst>
      <p:ext uri="{BB962C8B-B14F-4D97-AF65-F5344CB8AC3E}">
        <p14:creationId xmlns:p14="http://schemas.microsoft.com/office/powerpoint/2010/main" val="10689653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10;&#10;Description automatically generated with low confidence">
            <a:extLst>
              <a:ext uri="{FF2B5EF4-FFF2-40B4-BE49-F238E27FC236}">
                <a16:creationId xmlns:a16="http://schemas.microsoft.com/office/drawing/2014/main" id="{947EFAB0-141A-3942-A10B-505EA6C623E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975258" y="344384"/>
            <a:ext cx="8241483" cy="6210795"/>
          </a:xfrm>
          <a:prstGeom prst="rect">
            <a:avLst/>
          </a:prstGeom>
        </p:spPr>
      </p:pic>
    </p:spTree>
    <p:extLst>
      <p:ext uri="{BB962C8B-B14F-4D97-AF65-F5344CB8AC3E}">
        <p14:creationId xmlns:p14="http://schemas.microsoft.com/office/powerpoint/2010/main" val="30013384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7C09A88-642F-1844-AEB0-03A9DB365B18}"/>
              </a:ext>
            </a:extLst>
          </p:cNvPr>
          <p:cNvSpPr/>
          <p:nvPr/>
        </p:nvSpPr>
        <p:spPr>
          <a:xfrm>
            <a:off x="2532416" y="1052899"/>
            <a:ext cx="7672039" cy="307777"/>
          </a:xfrm>
          <a:prstGeom prst="rect">
            <a:avLst/>
          </a:prstGeom>
        </p:spPr>
        <p:txBody>
          <a:bodyPr wrap="square">
            <a:spAutoFit/>
          </a:bodyPr>
          <a:lstStyle/>
          <a:p>
            <a:r>
              <a:rPr lang="en-GB" sz="1400" dirty="0">
                <a:solidFill>
                  <a:srgbClr val="0563C1"/>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https://indico.cern.ch/event/199691/attachments/296929/415045/BeyondtheBigBang0.pdf</a:t>
            </a:r>
            <a:r>
              <a:rPr lang="en-GB" sz="1400" dirty="0">
                <a:latin typeface="Times New Roman" panose="02020603050405020304" pitchFamily="18" charset="0"/>
                <a:cs typeface="Times New Roman" panose="02020603050405020304" pitchFamily="18" charset="0"/>
              </a:rPr>
              <a:t> </a:t>
            </a:r>
          </a:p>
        </p:txBody>
      </p:sp>
      <p:pic>
        <p:nvPicPr>
          <p:cNvPr id="4" name="Picture 3">
            <a:extLst>
              <a:ext uri="{FF2B5EF4-FFF2-40B4-BE49-F238E27FC236}">
                <a16:creationId xmlns:a16="http://schemas.microsoft.com/office/drawing/2014/main" id="{56E98CD6-E92F-1144-82DF-B611D97C195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87544" y="1490245"/>
            <a:ext cx="8216911" cy="4615456"/>
          </a:xfrm>
          <a:prstGeom prst="rect">
            <a:avLst/>
          </a:prstGeom>
        </p:spPr>
      </p:pic>
      <p:sp>
        <p:nvSpPr>
          <p:cNvPr id="5" name="TextBox 4">
            <a:extLst>
              <a:ext uri="{FF2B5EF4-FFF2-40B4-BE49-F238E27FC236}">
                <a16:creationId xmlns:a16="http://schemas.microsoft.com/office/drawing/2014/main" id="{601B10EA-B5CC-2C44-B048-DFBCE20C966D}"/>
              </a:ext>
            </a:extLst>
          </p:cNvPr>
          <p:cNvSpPr txBox="1"/>
          <p:nvPr/>
        </p:nvSpPr>
        <p:spPr>
          <a:xfrm>
            <a:off x="4050088" y="0"/>
            <a:ext cx="4091826" cy="923330"/>
          </a:xfrm>
          <a:prstGeom prst="rect">
            <a:avLst/>
          </a:prstGeom>
          <a:noFill/>
        </p:spPr>
        <p:txBody>
          <a:bodyPr wrap="none" rtlCol="0">
            <a:spAutoFit/>
          </a:bodyPr>
          <a:lstStyle/>
          <a:p>
            <a:pPr algn="ctr"/>
            <a:r>
              <a:rPr lang="en-GB" dirty="0">
                <a:latin typeface="Times New Roman" panose="02020603050405020304" pitchFamily="18" charset="0"/>
                <a:cs typeface="Times New Roman" panose="02020603050405020304" pitchFamily="18" charset="0"/>
              </a:rPr>
              <a:t>Beyond the Big Bang, </a:t>
            </a:r>
          </a:p>
          <a:p>
            <a:pPr algn="ctr"/>
            <a:r>
              <a:rPr lang="en-GB" dirty="0">
                <a:latin typeface="Times New Roman" panose="02020603050405020304" pitchFamily="18" charset="0"/>
                <a:cs typeface="Times New Roman" panose="02020603050405020304" pitchFamily="18" charset="0"/>
              </a:rPr>
              <a:t>Neil </a:t>
            </a:r>
            <a:r>
              <a:rPr lang="en-GB" dirty="0" err="1">
                <a:latin typeface="Times New Roman" panose="02020603050405020304" pitchFamily="18" charset="0"/>
                <a:cs typeface="Times New Roman" panose="02020603050405020304" pitchFamily="18" charset="0"/>
              </a:rPr>
              <a:t>Turok</a:t>
            </a:r>
            <a:r>
              <a:rPr lang="en-GB" dirty="0">
                <a:latin typeface="Times New Roman" panose="02020603050405020304" pitchFamily="18" charset="0"/>
                <a:cs typeface="Times New Roman" panose="02020603050405020304" pitchFamily="18" charset="0"/>
              </a:rPr>
              <a:t>, </a:t>
            </a:r>
          </a:p>
          <a:p>
            <a:pPr algn="ctr"/>
            <a:r>
              <a:rPr lang="en-GB" dirty="0">
                <a:latin typeface="Times New Roman" panose="02020603050405020304" pitchFamily="18" charset="0"/>
                <a:cs typeface="Times New Roman" panose="02020603050405020304" pitchFamily="18" charset="0"/>
              </a:rPr>
              <a:t>Perimeter Institute for Theoretical Physics</a:t>
            </a:r>
          </a:p>
        </p:txBody>
      </p:sp>
    </p:spTree>
    <p:extLst>
      <p:ext uri="{BB962C8B-B14F-4D97-AF65-F5344CB8AC3E}">
        <p14:creationId xmlns:p14="http://schemas.microsoft.com/office/powerpoint/2010/main" val="21473500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B4173E7-A85D-5C4F-BA7C-A509FDD587D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41940" y="548268"/>
            <a:ext cx="10108119" cy="5761464"/>
          </a:xfrm>
          <a:prstGeom prst="rect">
            <a:avLst/>
          </a:prstGeom>
        </p:spPr>
      </p:pic>
      <p:sp>
        <p:nvSpPr>
          <p:cNvPr id="3" name="Rectangle 2">
            <a:extLst>
              <a:ext uri="{FF2B5EF4-FFF2-40B4-BE49-F238E27FC236}">
                <a16:creationId xmlns:a16="http://schemas.microsoft.com/office/drawing/2014/main" id="{067276D6-55FE-2B4E-8FB2-7A2B15D6C9DD}"/>
              </a:ext>
            </a:extLst>
          </p:cNvPr>
          <p:cNvSpPr/>
          <p:nvPr/>
        </p:nvSpPr>
        <p:spPr>
          <a:xfrm>
            <a:off x="1219200" y="3429000"/>
            <a:ext cx="9731298" cy="1105829"/>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533205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1"/>
          <p:cNvSpPr txBox="1"/>
          <p:nvPr/>
        </p:nvSpPr>
        <p:spPr>
          <a:xfrm>
            <a:off x="814507" y="410815"/>
            <a:ext cx="9585863" cy="3476786"/>
          </a:xfrm>
          <a:prstGeom prst="rect">
            <a:avLst/>
          </a:prstGeom>
          <a:noFill/>
        </p:spPr>
        <p:txBody>
          <a:bodyPr wrap="square" rtlCol="0">
            <a:spAutoFit/>
          </a:bodyPr>
          <a:lstStyle/>
          <a:p>
            <a:pPr algn="just">
              <a:lnSpc>
                <a:spcPct val="200000"/>
              </a:lnSpc>
            </a:pPr>
            <a:r>
              <a:rPr lang="en-GB" sz="1400" b="1" u="sng" dirty="0">
                <a:solidFill>
                  <a:srgbClr val="FF0000"/>
                </a:solidFill>
                <a:latin typeface="Comic Sans MS" pitchFamily="66" charset="0"/>
              </a:rPr>
              <a:t>ADD Model:</a:t>
            </a:r>
          </a:p>
          <a:p>
            <a:pPr algn="just">
              <a:lnSpc>
                <a:spcPct val="200000"/>
              </a:lnSpc>
            </a:pPr>
            <a:r>
              <a:rPr lang="en-GB" sz="1400" dirty="0">
                <a:latin typeface="Comic Sans MS" pitchFamily="66" charset="0"/>
              </a:rPr>
              <a:t>large extra dimensions - the model was proposed by </a:t>
            </a:r>
            <a:r>
              <a:rPr lang="en-GB" sz="1400" dirty="0" err="1">
                <a:latin typeface="Comic Sans MS" pitchFamily="66" charset="0"/>
              </a:rPr>
              <a:t>Nima</a:t>
            </a:r>
            <a:r>
              <a:rPr lang="en-GB" sz="1400" dirty="0">
                <a:latin typeface="Comic Sans MS" pitchFamily="66" charset="0"/>
              </a:rPr>
              <a:t> </a:t>
            </a:r>
            <a:r>
              <a:rPr lang="en-GB" sz="1400" dirty="0" err="1">
                <a:latin typeface="Comic Sans MS" pitchFamily="66" charset="0"/>
              </a:rPr>
              <a:t>Arkani</a:t>
            </a:r>
            <a:r>
              <a:rPr lang="en-GB" sz="1400" dirty="0">
                <a:latin typeface="Comic Sans MS" pitchFamily="66" charset="0"/>
              </a:rPr>
              <a:t>-Hamed, </a:t>
            </a:r>
            <a:r>
              <a:rPr lang="en-GB" sz="1400" dirty="0" err="1">
                <a:latin typeface="Comic Sans MS" pitchFamily="66" charset="0"/>
              </a:rPr>
              <a:t>Savas</a:t>
            </a:r>
            <a:r>
              <a:rPr lang="en-GB" sz="1400" dirty="0">
                <a:latin typeface="Comic Sans MS" pitchFamily="66" charset="0"/>
              </a:rPr>
              <a:t> </a:t>
            </a:r>
            <a:r>
              <a:rPr lang="en-GB" sz="1400" dirty="0" err="1">
                <a:latin typeface="Comic Sans MS" pitchFamily="66" charset="0"/>
              </a:rPr>
              <a:t>Dimopoulos</a:t>
            </a:r>
            <a:r>
              <a:rPr lang="en-GB" sz="1400" dirty="0">
                <a:latin typeface="Comic Sans MS" pitchFamily="66" charset="0"/>
              </a:rPr>
              <a:t>, and Gia </a:t>
            </a:r>
            <a:r>
              <a:rPr lang="en-GB" sz="1400" dirty="0" err="1">
                <a:latin typeface="Comic Sans MS" pitchFamily="66" charset="0"/>
              </a:rPr>
              <a:t>Dvali</a:t>
            </a:r>
            <a:r>
              <a:rPr lang="en-GB" sz="1400" dirty="0">
                <a:latin typeface="Comic Sans MS" pitchFamily="66" charset="0"/>
              </a:rPr>
              <a:t> in 1998</a:t>
            </a:r>
          </a:p>
          <a:p>
            <a:pPr algn="just">
              <a:lnSpc>
                <a:spcPct val="200000"/>
              </a:lnSpc>
            </a:pPr>
            <a:r>
              <a:rPr lang="en-GB" sz="1400" dirty="0">
                <a:latin typeface="Comic Sans MS" pitchFamily="66" charset="0"/>
              </a:rPr>
              <a:t>“As a consequence, </a:t>
            </a:r>
            <a:r>
              <a:rPr lang="en-GB" sz="1400" b="1" i="1" u="sng" dirty="0">
                <a:solidFill>
                  <a:srgbClr val="FF0000"/>
                </a:solidFill>
                <a:latin typeface="Comic Sans MS" pitchFamily="66" charset="0"/>
              </a:rPr>
              <a:t>gravity lives in more than four dimensions </a:t>
            </a:r>
            <a:r>
              <a:rPr lang="en-GB" sz="1400" u="sng" dirty="0">
                <a:solidFill>
                  <a:srgbClr val="FF0000"/>
                </a:solidFill>
                <a:latin typeface="Comic Sans MS" pitchFamily="66" charset="0"/>
              </a:rPr>
              <a:t>at macroscopic distances – leading to potentially measurable </a:t>
            </a:r>
            <a:r>
              <a:rPr lang="en-GB" sz="1400" b="1" i="1" u="sng" dirty="0">
                <a:solidFill>
                  <a:srgbClr val="FF0000"/>
                </a:solidFill>
                <a:latin typeface="Comic Sans MS" pitchFamily="66" charset="0"/>
              </a:rPr>
              <a:t>deviations from Newton’s inverse square law at sub-mm distances</a:t>
            </a:r>
            <a:r>
              <a:rPr lang="en-GB" sz="1400" dirty="0">
                <a:latin typeface="Comic Sans MS" pitchFamily="66" charset="0"/>
              </a:rPr>
              <a:t>. The LHC and NLC are now even more interesting machines. In addition to their traditional role of probing the electroweak scale, they are quantum-gravity machines, which can also look into extra dimensions of space via exotic phenomena such as apparent violations of energy, sharp high-</a:t>
            </a:r>
            <a:r>
              <a:rPr lang="en-GB" sz="1400" dirty="0" err="1">
                <a:latin typeface="Comic Sans MS" pitchFamily="66" charset="0"/>
              </a:rPr>
              <a:t>pT</a:t>
            </a:r>
            <a:r>
              <a:rPr lang="en-GB" sz="1400" dirty="0">
                <a:latin typeface="Comic Sans MS" pitchFamily="66" charset="0"/>
              </a:rPr>
              <a:t> </a:t>
            </a:r>
            <a:r>
              <a:rPr lang="en-GB" sz="1400" dirty="0" err="1">
                <a:latin typeface="Comic Sans MS" pitchFamily="66" charset="0"/>
              </a:rPr>
              <a:t>cutoffs</a:t>
            </a:r>
            <a:r>
              <a:rPr lang="en-GB" sz="1400" dirty="0">
                <a:latin typeface="Comic Sans MS" pitchFamily="66" charset="0"/>
              </a:rPr>
              <a:t> and the </a:t>
            </a:r>
            <a:r>
              <a:rPr lang="en-GB" sz="1400" b="1" i="1" u="sng" dirty="0">
                <a:solidFill>
                  <a:srgbClr val="FF0000"/>
                </a:solidFill>
                <a:latin typeface="Comic Sans MS" pitchFamily="66" charset="0"/>
              </a:rPr>
              <a:t>disappearance and reappearance of particles from extra dimensions</a:t>
            </a:r>
            <a:r>
              <a:rPr lang="en-GB" sz="1400" dirty="0">
                <a:latin typeface="Comic Sans MS" pitchFamily="66" charset="0"/>
              </a:rPr>
              <a:t>.” </a:t>
            </a:r>
            <a:r>
              <a:rPr lang="en-GB" sz="1400" dirty="0">
                <a:solidFill>
                  <a:srgbClr val="0070C0"/>
                </a:solidFill>
                <a:latin typeface="Comic Sans MS" pitchFamily="66" charset="0"/>
              </a:rPr>
              <a:t>hep-ph/9803315v1</a:t>
            </a:r>
          </a:p>
        </p:txBody>
      </p:sp>
      <p:grpSp>
        <p:nvGrpSpPr>
          <p:cNvPr id="6" name="Group 16"/>
          <p:cNvGrpSpPr>
            <a:grpSpLocks noChangeAspect="1"/>
          </p:cNvGrpSpPr>
          <p:nvPr/>
        </p:nvGrpSpPr>
        <p:grpSpPr>
          <a:xfrm>
            <a:off x="1699014" y="4377936"/>
            <a:ext cx="7727322" cy="1008000"/>
            <a:chOff x="2159239" y="1500174"/>
            <a:chExt cx="6198975" cy="808633"/>
          </a:xfrm>
        </p:grpSpPr>
        <p:pic>
          <p:nvPicPr>
            <p:cNvPr id="7" name="Picture 4"/>
            <p:cNvPicPr>
              <a:picLocks noChangeAspect="1" noChangeArrowheads="1"/>
            </p:cNvPicPr>
            <p:nvPr/>
          </p:nvPicPr>
          <p:blipFill>
            <a:blip r:embed="rId2" cstate="screen"/>
            <a:srcRect/>
            <a:stretch>
              <a:fillRect/>
            </a:stretch>
          </p:blipFill>
          <p:spPr bwMode="auto">
            <a:xfrm>
              <a:off x="2159239" y="1620000"/>
              <a:ext cx="1984133" cy="500066"/>
            </a:xfrm>
            <a:prstGeom prst="rect">
              <a:avLst/>
            </a:prstGeom>
            <a:noFill/>
            <a:ln w="9525">
              <a:noFill/>
              <a:miter lim="800000"/>
              <a:headEnd/>
              <a:tailEnd/>
            </a:ln>
          </p:spPr>
        </p:pic>
        <p:pic>
          <p:nvPicPr>
            <p:cNvPr id="8" name="Picture 5"/>
            <p:cNvPicPr>
              <a:picLocks noChangeAspect="1" noChangeArrowheads="1"/>
            </p:cNvPicPr>
            <p:nvPr/>
          </p:nvPicPr>
          <p:blipFill>
            <a:blip r:embed="rId3" cstate="screen"/>
            <a:srcRect/>
            <a:stretch>
              <a:fillRect/>
            </a:stretch>
          </p:blipFill>
          <p:spPr bwMode="auto">
            <a:xfrm>
              <a:off x="5000628" y="1500174"/>
              <a:ext cx="3357586" cy="808633"/>
            </a:xfrm>
            <a:prstGeom prst="rect">
              <a:avLst/>
            </a:prstGeom>
            <a:noFill/>
            <a:ln w="9525">
              <a:noFill/>
              <a:miter lim="800000"/>
              <a:headEnd/>
              <a:tailEnd/>
            </a:ln>
          </p:spPr>
        </p:pic>
        <p:sp>
          <p:nvSpPr>
            <p:cNvPr id="9" name="Right Arrow 15"/>
            <p:cNvSpPr/>
            <p:nvPr/>
          </p:nvSpPr>
          <p:spPr>
            <a:xfrm>
              <a:off x="4287600" y="1764000"/>
              <a:ext cx="571504" cy="214314"/>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194844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2783632" y="43488"/>
            <a:ext cx="6284168" cy="67383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ECA8F8ED-86DC-F24C-9145-5B66271255C5}"/>
                  </a:ext>
                </a:extLst>
              </p:cNvPr>
              <p:cNvSpPr txBox="1"/>
              <p:nvPr/>
            </p:nvSpPr>
            <p:spPr>
              <a:xfrm>
                <a:off x="1147572" y="5852160"/>
                <a:ext cx="1547218" cy="3148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i="1" smtClean="0">
                              <a:latin typeface="Cambria Math" panose="02040503050406030204" pitchFamily="18" charset="0"/>
                            </a:rPr>
                          </m:ctrlPr>
                        </m:sSupPr>
                        <m:e>
                          <m:r>
                            <a:rPr lang="en-US" b="0" i="1" smtClean="0">
                              <a:latin typeface="Cambria Math" panose="02040503050406030204" pitchFamily="18" charset="0"/>
                            </a:rPr>
                            <m:t>10</m:t>
                          </m:r>
                        </m:e>
                        <m:sup>
                          <m:sSup>
                            <m:sSupPr>
                              <m:ctrlPr>
                                <a:rPr lang="en-GB"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118</m:t>
                              </m:r>
                            </m:sup>
                          </m:sSup>
                        </m:sup>
                      </m:sSup>
                      <m:r>
                        <a:rPr lang="en-US" b="0" i="1" smtClean="0">
                          <a:latin typeface="Cambria Math" panose="02040503050406030204" pitchFamily="18" charset="0"/>
                        </a:rPr>
                        <m:t> </m:t>
                      </m:r>
                      <m:r>
                        <a:rPr lang="en-US" b="0" i="1" smtClean="0">
                          <a:latin typeface="Cambria Math" panose="02040503050406030204" pitchFamily="18" charset="0"/>
                        </a:rPr>
                        <m:t>𝑚𝑒𝑡𝑒𝑟𝑠</m:t>
                      </m:r>
                    </m:oMath>
                  </m:oMathPara>
                </a14:m>
                <a:endParaRPr lang="en-GB" dirty="0"/>
              </a:p>
            </p:txBody>
          </p:sp>
        </mc:Choice>
        <mc:Fallback xmlns="">
          <p:sp>
            <p:nvSpPr>
              <p:cNvPr id="2" name="TextBox 1">
                <a:extLst>
                  <a:ext uri="{FF2B5EF4-FFF2-40B4-BE49-F238E27FC236}">
                    <a16:creationId xmlns:a16="http://schemas.microsoft.com/office/drawing/2014/main" id="{ECA8F8ED-86DC-F24C-9145-5B66271255C5}"/>
                  </a:ext>
                </a:extLst>
              </p:cNvPr>
              <p:cNvSpPr txBox="1">
                <a:spLocks noRot="1" noChangeAspect="1" noMove="1" noResize="1" noEditPoints="1" noAdjustHandles="1" noChangeArrowheads="1" noChangeShapeType="1" noTextEdit="1"/>
              </p:cNvSpPr>
              <p:nvPr/>
            </p:nvSpPr>
            <p:spPr>
              <a:xfrm>
                <a:off x="1147572" y="5852160"/>
                <a:ext cx="1547218" cy="314830"/>
              </a:xfrm>
              <a:prstGeom prst="rect">
                <a:avLst/>
              </a:prstGeom>
              <a:blipFill>
                <a:blip r:embed="rId3"/>
                <a:stretch>
                  <a:fillRect l="-3252" r="-2439" b="-30769"/>
                </a:stretch>
              </a:blipFill>
            </p:spPr>
            <p:txBody>
              <a:bodyPr/>
              <a:lstStyle/>
              <a:p>
                <a:r>
                  <a:rPr lang="en-GB">
                    <a:noFill/>
                  </a:rPr>
                  <a:t> </a:t>
                </a:r>
              </a:p>
            </p:txBody>
          </p:sp>
        </mc:Fallback>
      </mc:AlternateContent>
    </p:spTree>
    <p:extLst>
      <p:ext uri="{BB962C8B-B14F-4D97-AF65-F5344CB8AC3E}">
        <p14:creationId xmlns:p14="http://schemas.microsoft.com/office/powerpoint/2010/main" val="3158771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F32C7A9-DBD9-6340-A63F-60DFB32704A8}"/>
              </a:ext>
            </a:extLst>
          </p:cNvPr>
          <p:cNvSpPr/>
          <p:nvPr/>
        </p:nvSpPr>
        <p:spPr>
          <a:xfrm>
            <a:off x="186063" y="333599"/>
            <a:ext cx="6096000" cy="584775"/>
          </a:xfrm>
          <a:prstGeom prst="rect">
            <a:avLst/>
          </a:prstGeom>
        </p:spPr>
        <p:txBody>
          <a:bodyPr>
            <a:spAutoFit/>
          </a:bodyPr>
          <a:lstStyle/>
          <a:p>
            <a:r>
              <a:rPr lang="en-GB" sz="1600" dirty="0">
                <a:solidFill>
                  <a:srgbClr val="0432FF"/>
                </a:solidFill>
                <a:latin typeface="Times New Roman" panose="02020603050405020304" pitchFamily="18" charset="0"/>
                <a:cs typeface="Times New Roman" panose="02020603050405020304" pitchFamily="18" charset="0"/>
              </a:rPr>
              <a:t>James E. Dodd, St Cross College, Oxford, </a:t>
            </a:r>
          </a:p>
          <a:p>
            <a:r>
              <a:rPr lang="en-GB" sz="1600" dirty="0">
                <a:solidFill>
                  <a:srgbClr val="0432FF"/>
                </a:solidFill>
                <a:latin typeface="Times New Roman" panose="02020603050405020304" pitchFamily="18" charset="0"/>
                <a:cs typeface="Times New Roman" panose="02020603050405020304" pitchFamily="18" charset="0"/>
              </a:rPr>
              <a:t>Ben </a:t>
            </a:r>
            <a:r>
              <a:rPr lang="en-GB" sz="1600" dirty="0" err="1">
                <a:solidFill>
                  <a:srgbClr val="0432FF"/>
                </a:solidFill>
                <a:latin typeface="Times New Roman" panose="02020603050405020304" pitchFamily="18" charset="0"/>
                <a:cs typeface="Times New Roman" panose="02020603050405020304" pitchFamily="18" charset="0"/>
              </a:rPr>
              <a:t>Gripaios</a:t>
            </a:r>
            <a:r>
              <a:rPr lang="en-GB" sz="1600" dirty="0">
                <a:solidFill>
                  <a:srgbClr val="0432FF"/>
                </a:solidFill>
                <a:latin typeface="Times New Roman" panose="02020603050405020304" pitchFamily="18" charset="0"/>
                <a:cs typeface="Times New Roman" panose="02020603050405020304" pitchFamily="18" charset="0"/>
              </a:rPr>
              <a:t>, University of Cambridge </a:t>
            </a:r>
          </a:p>
        </p:txBody>
      </p:sp>
      <p:pic>
        <p:nvPicPr>
          <p:cNvPr id="6146" name="Picture 2">
            <a:extLst>
              <a:ext uri="{FF2B5EF4-FFF2-40B4-BE49-F238E27FC236}">
                <a16:creationId xmlns:a16="http://schemas.microsoft.com/office/drawing/2014/main" id="{4F414BBF-D31B-844A-BF75-E45526654658}"/>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94095" y="26567"/>
            <a:ext cx="2260254" cy="319509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C315FE2A-2A88-7B4A-8933-4A55B0B72FF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54349" y="26567"/>
            <a:ext cx="1956498" cy="3258557"/>
          </a:xfrm>
          <a:prstGeom prst="rect">
            <a:avLst/>
          </a:prstGeom>
        </p:spPr>
      </p:pic>
      <p:pic>
        <p:nvPicPr>
          <p:cNvPr id="5" name="Picture 4">
            <a:extLst>
              <a:ext uri="{FF2B5EF4-FFF2-40B4-BE49-F238E27FC236}">
                <a16:creationId xmlns:a16="http://schemas.microsoft.com/office/drawing/2014/main" id="{2164EA7E-F9F3-EA41-847B-0031BEC52CD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3103669"/>
            <a:ext cx="6096000" cy="3754331"/>
          </a:xfrm>
          <a:prstGeom prst="rect">
            <a:avLst/>
          </a:prstGeom>
        </p:spPr>
      </p:pic>
      <p:pic>
        <p:nvPicPr>
          <p:cNvPr id="6" name="Picture 5">
            <a:extLst>
              <a:ext uri="{FF2B5EF4-FFF2-40B4-BE49-F238E27FC236}">
                <a16:creationId xmlns:a16="http://schemas.microsoft.com/office/drawing/2014/main" id="{B3210AB7-CA81-8848-B87E-F1BED09E82B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22433" y="3103669"/>
            <a:ext cx="6169568" cy="3754331"/>
          </a:xfrm>
          <a:prstGeom prst="rect">
            <a:avLst/>
          </a:prstGeom>
        </p:spPr>
      </p:pic>
    </p:spTree>
    <p:extLst>
      <p:ext uri="{BB962C8B-B14F-4D97-AF65-F5344CB8AC3E}">
        <p14:creationId xmlns:p14="http://schemas.microsoft.com/office/powerpoint/2010/main" val="7624962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ATLAS\ThreeFrontiersGraphic_RGB_060108.jpg"/>
          <p:cNvPicPr>
            <a:picLocks noChangeAspect="1" noChangeArrowheads="1"/>
          </p:cNvPicPr>
          <p:nvPr/>
        </p:nvPicPr>
        <p:blipFill>
          <a:blip r:embed="rId2" cstate="screen"/>
          <a:srcRect/>
          <a:stretch>
            <a:fillRect/>
          </a:stretch>
        </p:blipFill>
        <p:spPr bwMode="auto">
          <a:xfrm>
            <a:off x="2783632" y="271077"/>
            <a:ext cx="6768752" cy="6438246"/>
          </a:xfrm>
          <a:prstGeom prst="rect">
            <a:avLst/>
          </a:prstGeom>
          <a:noFill/>
        </p:spPr>
      </p:pic>
    </p:spTree>
    <p:extLst>
      <p:ext uri="{BB962C8B-B14F-4D97-AF65-F5344CB8AC3E}">
        <p14:creationId xmlns:p14="http://schemas.microsoft.com/office/powerpoint/2010/main" val="40095436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Immersive tour of the accelerator complex | CERN">
            <a:extLst>
              <a:ext uri="{FF2B5EF4-FFF2-40B4-BE49-F238E27FC236}">
                <a16:creationId xmlns:a16="http://schemas.microsoft.com/office/drawing/2014/main" id="{72E2FCBF-879F-5845-971F-9FE00CC81C3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0" cy="6856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74635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Group 13">
            <a:extLst>
              <a:ext uri="{FF2B5EF4-FFF2-40B4-BE49-F238E27FC236}">
                <a16:creationId xmlns:a16="http://schemas.microsoft.com/office/drawing/2014/main" id="{1AF45D08-B46C-FC42-98A7-48A38BB962AE}"/>
              </a:ext>
            </a:extLst>
          </p:cNvPr>
          <p:cNvGrpSpPr>
            <a:grpSpLocks/>
          </p:cNvGrpSpPr>
          <p:nvPr/>
        </p:nvGrpSpPr>
        <p:grpSpPr bwMode="auto">
          <a:xfrm>
            <a:off x="1618488" y="246888"/>
            <a:ext cx="9015984" cy="6364224"/>
            <a:chOff x="944880" y="992187"/>
            <a:chExt cx="7627620" cy="5365750"/>
          </a:xfrm>
        </p:grpSpPr>
        <p:grpSp>
          <p:nvGrpSpPr>
            <p:cNvPr id="6150" name="Group 13">
              <a:extLst>
                <a:ext uri="{FF2B5EF4-FFF2-40B4-BE49-F238E27FC236}">
                  <a16:creationId xmlns:a16="http://schemas.microsoft.com/office/drawing/2014/main" id="{4870E2A4-01C8-214D-A995-A435E1FDBD97}"/>
                </a:ext>
              </a:extLst>
            </p:cNvPr>
            <p:cNvGrpSpPr>
              <a:grpSpLocks/>
            </p:cNvGrpSpPr>
            <p:nvPr/>
          </p:nvGrpSpPr>
          <p:grpSpPr bwMode="auto">
            <a:xfrm>
              <a:off x="944880" y="992187"/>
              <a:ext cx="7627620" cy="5365750"/>
              <a:chOff x="944853" y="992068"/>
              <a:chExt cx="7627645" cy="5365193"/>
            </a:xfrm>
          </p:grpSpPr>
          <p:grpSp>
            <p:nvGrpSpPr>
              <p:cNvPr id="6152" name="Group 11">
                <a:extLst>
                  <a:ext uri="{FF2B5EF4-FFF2-40B4-BE49-F238E27FC236}">
                    <a16:creationId xmlns:a16="http://schemas.microsoft.com/office/drawing/2014/main" id="{56DD1382-6059-9145-86A1-24C25007444A}"/>
                  </a:ext>
                </a:extLst>
              </p:cNvPr>
              <p:cNvGrpSpPr>
                <a:grpSpLocks/>
              </p:cNvGrpSpPr>
              <p:nvPr/>
            </p:nvGrpSpPr>
            <p:grpSpPr bwMode="auto">
              <a:xfrm>
                <a:off x="944853" y="992068"/>
                <a:ext cx="7627645" cy="5365193"/>
                <a:chOff x="944853" y="992068"/>
                <a:chExt cx="7627645" cy="5365193"/>
              </a:xfrm>
            </p:grpSpPr>
            <p:pic>
              <p:nvPicPr>
                <p:cNvPr id="6156" name="Picture 2">
                  <a:extLst>
                    <a:ext uri="{FF2B5EF4-FFF2-40B4-BE49-F238E27FC236}">
                      <a16:creationId xmlns:a16="http://schemas.microsoft.com/office/drawing/2014/main" id="{F7CC2B21-221C-0646-A396-637F223B13A4}"/>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944853" y="992068"/>
                  <a:ext cx="7627645" cy="5150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60FFB6F9-66DB-4E4D-AA74-93BA4FB68F50}"/>
                    </a:ext>
                  </a:extLst>
                </p:cNvPr>
                <p:cNvSpPr/>
                <p:nvPr/>
              </p:nvSpPr>
              <p:spPr>
                <a:xfrm>
                  <a:off x="5857864" y="5428669"/>
                  <a:ext cx="2714634" cy="9285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sp>
            <p:nvSpPr>
              <p:cNvPr id="13" name="Rectangle 12">
                <a:extLst>
                  <a:ext uri="{FF2B5EF4-FFF2-40B4-BE49-F238E27FC236}">
                    <a16:creationId xmlns:a16="http://schemas.microsoft.com/office/drawing/2014/main" id="{3705FA5D-1D3A-204E-8B43-F8465644E654}"/>
                  </a:ext>
                </a:extLst>
              </p:cNvPr>
              <p:cNvSpPr/>
              <p:nvPr/>
            </p:nvSpPr>
            <p:spPr>
              <a:xfrm>
                <a:off x="4714860" y="1214295"/>
                <a:ext cx="2214570" cy="785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sp>
          <p:nvSpPr>
            <p:cNvPr id="12" name="Rectangle 11">
              <a:extLst>
                <a:ext uri="{FF2B5EF4-FFF2-40B4-BE49-F238E27FC236}">
                  <a16:creationId xmlns:a16="http://schemas.microsoft.com/office/drawing/2014/main" id="{A4984747-810D-C44E-86F1-5366AFA09697}"/>
                </a:ext>
              </a:extLst>
            </p:cNvPr>
            <p:cNvSpPr/>
            <p:nvPr/>
          </p:nvSpPr>
          <p:spPr>
            <a:xfrm>
              <a:off x="4286250" y="5929313"/>
              <a:ext cx="1428750" cy="214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796159B-048D-304A-95E3-DF104C3EC95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251403" y="0"/>
            <a:ext cx="6237266" cy="6858000"/>
          </a:xfrm>
          <a:prstGeom prst="rect">
            <a:avLst/>
          </a:prstGeom>
        </p:spPr>
      </p:pic>
      <p:sp>
        <p:nvSpPr>
          <p:cNvPr id="4" name="Rectangle 3">
            <a:extLst>
              <a:ext uri="{FF2B5EF4-FFF2-40B4-BE49-F238E27FC236}">
                <a16:creationId xmlns:a16="http://schemas.microsoft.com/office/drawing/2014/main" id="{9589823A-CEFD-8848-A568-0F3ECDEAB98C}"/>
              </a:ext>
            </a:extLst>
          </p:cNvPr>
          <p:cNvSpPr/>
          <p:nvPr/>
        </p:nvSpPr>
        <p:spPr>
          <a:xfrm>
            <a:off x="0" y="0"/>
            <a:ext cx="3552576" cy="584775"/>
          </a:xfrm>
          <a:prstGeom prst="rect">
            <a:avLst/>
          </a:prstGeom>
        </p:spPr>
        <p:txBody>
          <a:bodyPr wrap="none">
            <a:spAutoFit/>
          </a:bodyPr>
          <a:lstStyle/>
          <a:p>
            <a:r>
              <a:rPr lang="en-GB" sz="1600" dirty="0">
                <a:solidFill>
                  <a:srgbClr val="0432FF"/>
                </a:solidFill>
                <a:latin typeface="Times New Roman" panose="02020603050405020304" pitchFamily="18" charset="0"/>
                <a:cs typeface="Times New Roman" panose="02020603050405020304" pitchFamily="18" charset="0"/>
              </a:rPr>
              <a:t>LHC Design Report</a:t>
            </a:r>
          </a:p>
          <a:p>
            <a:r>
              <a:rPr lang="en-GB" sz="1600" dirty="0">
                <a:solidFill>
                  <a:srgbClr val="0563C1"/>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https://cds.cern.ch/record/782076?ln=</a:t>
            </a:r>
            <a:r>
              <a:rPr lang="en-GB" sz="1600" dirty="0">
                <a:solidFill>
                  <a:srgbClr val="0432FF"/>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en</a:t>
            </a:r>
            <a:r>
              <a:rPr lang="en-GB" sz="1600" dirty="0">
                <a:solidFill>
                  <a:srgbClr val="0432FF"/>
                </a:solidFill>
                <a:latin typeface="Times New Roman" panose="02020603050405020304" pitchFamily="18" charset="0"/>
                <a:cs typeface="Times New Roman" panose="02020603050405020304" pitchFamily="18" charset="0"/>
              </a:rPr>
              <a:t> </a:t>
            </a:r>
          </a:p>
        </p:txBody>
      </p:sp>
      <p:cxnSp>
        <p:nvCxnSpPr>
          <p:cNvPr id="7" name="Straight Arrow Connector 6">
            <a:extLst>
              <a:ext uri="{FF2B5EF4-FFF2-40B4-BE49-F238E27FC236}">
                <a16:creationId xmlns:a16="http://schemas.microsoft.com/office/drawing/2014/main" id="{6F00C203-601B-2648-8018-83EA23B9CF97}"/>
              </a:ext>
            </a:extLst>
          </p:cNvPr>
          <p:cNvCxnSpPr>
            <a:cxnSpLocks/>
          </p:cNvCxnSpPr>
          <p:nvPr/>
        </p:nvCxnSpPr>
        <p:spPr>
          <a:xfrm>
            <a:off x="1372027" y="1347537"/>
            <a:ext cx="539015"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2" descr="Concept of the LHC cryodipole (CERN, 30.04.99). Figure 2: Cross section of the LHC dipole magnet.  ">
            <a:extLst>
              <a:ext uri="{FF2B5EF4-FFF2-40B4-BE49-F238E27FC236}">
                <a16:creationId xmlns:a16="http://schemas.microsoft.com/office/drawing/2014/main" id="{AD588407-33D5-5A43-A15E-B14B9030DFB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040159" y="3669726"/>
            <a:ext cx="4151841" cy="31882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35133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able&#10;&#10;Description automatically generated with medium confidence">
            <a:extLst>
              <a:ext uri="{FF2B5EF4-FFF2-40B4-BE49-F238E27FC236}">
                <a16:creationId xmlns:a16="http://schemas.microsoft.com/office/drawing/2014/main" id="{158B596A-59EB-A549-9DE3-01434B33324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8076" y="1191212"/>
            <a:ext cx="5462546" cy="4247129"/>
          </a:xfrm>
          <a:prstGeom prst="rect">
            <a:avLst/>
          </a:prstGeom>
        </p:spPr>
      </p:pic>
      <p:sp>
        <p:nvSpPr>
          <p:cNvPr id="3" name="Rectangle 2">
            <a:extLst>
              <a:ext uri="{FF2B5EF4-FFF2-40B4-BE49-F238E27FC236}">
                <a16:creationId xmlns:a16="http://schemas.microsoft.com/office/drawing/2014/main" id="{46EA511D-F26B-264A-962A-0DACC8C85786}"/>
              </a:ext>
            </a:extLst>
          </p:cNvPr>
          <p:cNvSpPr/>
          <p:nvPr/>
        </p:nvSpPr>
        <p:spPr>
          <a:xfrm>
            <a:off x="216951" y="2857368"/>
            <a:ext cx="5378430" cy="317634"/>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9083BE9A-11B3-AE4A-AD48-29520F6E3645}"/>
              </a:ext>
            </a:extLst>
          </p:cNvPr>
          <p:cNvPicPr>
            <a:picLocks noChangeAspect="1"/>
          </p:cNvPicPr>
          <p:nvPr/>
        </p:nvPicPr>
        <p:blipFill>
          <a:blip r:embed="rId3"/>
          <a:stretch>
            <a:fillRect/>
          </a:stretch>
        </p:blipFill>
        <p:spPr>
          <a:xfrm>
            <a:off x="6006165" y="998592"/>
            <a:ext cx="5997760" cy="4439749"/>
          </a:xfrm>
          <a:prstGeom prst="rect">
            <a:avLst/>
          </a:prstGeom>
        </p:spPr>
      </p:pic>
      <p:sp>
        <p:nvSpPr>
          <p:cNvPr id="5" name="Rectangle 4">
            <a:extLst>
              <a:ext uri="{FF2B5EF4-FFF2-40B4-BE49-F238E27FC236}">
                <a16:creationId xmlns:a16="http://schemas.microsoft.com/office/drawing/2014/main" id="{5A3AAD19-397B-E749-B49D-DB066EE083C7}"/>
              </a:ext>
            </a:extLst>
          </p:cNvPr>
          <p:cNvSpPr/>
          <p:nvPr/>
        </p:nvSpPr>
        <p:spPr>
          <a:xfrm>
            <a:off x="230134" y="4841158"/>
            <a:ext cx="5378430" cy="317634"/>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291273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6146" name="Picture 2" descr="2. Cross-section of a LHC superconducting cryodipole [85].">
            <a:extLst>
              <a:ext uri="{FF2B5EF4-FFF2-40B4-BE49-F238E27FC236}">
                <a16:creationId xmlns:a16="http://schemas.microsoft.com/office/drawing/2014/main" id="{BDD9BAD3-C478-F74C-9675-EA0ABDE4144C}"/>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r="12866" b="4267"/>
          <a:stretch/>
        </p:blipFill>
        <p:spPr bwMode="auto">
          <a:xfrm>
            <a:off x="5142738" y="933450"/>
            <a:ext cx="7010400" cy="549160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0D9FE31-0288-BF4A-A23D-33FECBAC8C3E}"/>
              </a:ext>
            </a:extLst>
          </p:cNvPr>
          <p:cNvSpPr txBox="1"/>
          <p:nvPr/>
        </p:nvSpPr>
        <p:spPr>
          <a:xfrm>
            <a:off x="0" y="45649"/>
            <a:ext cx="5166799" cy="400110"/>
          </a:xfrm>
          <a:prstGeom prst="rect">
            <a:avLst/>
          </a:prstGeom>
          <a:noFill/>
        </p:spPr>
        <p:txBody>
          <a:bodyPr wrap="none" rtlCol="0">
            <a:spAutoFit/>
          </a:bodyPr>
          <a:lstStyle/>
          <a:p>
            <a:r>
              <a:rPr lang="en-GB" dirty="0">
                <a:solidFill>
                  <a:srgbClr val="0432FF"/>
                </a:solidFill>
                <a:latin typeface="Times New Roman" panose="02020603050405020304" pitchFamily="18" charset="0"/>
                <a:cs typeface="Times New Roman" panose="02020603050405020304" pitchFamily="18" charset="0"/>
              </a:rPr>
              <a:t>Cross-section of a LHC </a:t>
            </a:r>
            <a:r>
              <a:rPr lang="en-GB" sz="2000" dirty="0">
                <a:solidFill>
                  <a:srgbClr val="0432FF"/>
                </a:solidFill>
                <a:latin typeface="Times New Roman" panose="02020603050405020304" pitchFamily="18" charset="0"/>
                <a:cs typeface="Times New Roman" panose="02020603050405020304" pitchFamily="18" charset="0"/>
              </a:rPr>
              <a:t>superconducting</a:t>
            </a:r>
            <a:r>
              <a:rPr lang="en-GB" dirty="0">
                <a:solidFill>
                  <a:srgbClr val="0432FF"/>
                </a:solidFill>
                <a:latin typeface="Times New Roman" panose="02020603050405020304" pitchFamily="18" charset="0"/>
                <a:cs typeface="Times New Roman" panose="02020603050405020304" pitchFamily="18" charset="0"/>
              </a:rPr>
              <a:t> </a:t>
            </a:r>
            <a:r>
              <a:rPr lang="en-GB" dirty="0" err="1">
                <a:solidFill>
                  <a:srgbClr val="0432FF"/>
                </a:solidFill>
                <a:latin typeface="Times New Roman" panose="02020603050405020304" pitchFamily="18" charset="0"/>
                <a:cs typeface="Times New Roman" panose="02020603050405020304" pitchFamily="18" charset="0"/>
              </a:rPr>
              <a:t>cryodipole</a:t>
            </a:r>
            <a:endParaRPr lang="en-GB" dirty="0">
              <a:solidFill>
                <a:srgbClr val="0432FF"/>
              </a:solidFill>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37C0FE8A-A867-7742-AF6C-4C6CF1ED16F5}"/>
              </a:ext>
            </a:extLst>
          </p:cNvPr>
          <p:cNvPicPr>
            <a:picLocks noChangeAspect="1"/>
          </p:cNvPicPr>
          <p:nvPr/>
        </p:nvPicPr>
        <p:blipFill>
          <a:blip r:embed="rId4"/>
          <a:stretch>
            <a:fillRect/>
          </a:stretch>
        </p:blipFill>
        <p:spPr>
          <a:xfrm>
            <a:off x="292294" y="933450"/>
            <a:ext cx="4709179" cy="4603750"/>
          </a:xfrm>
          <a:prstGeom prst="rect">
            <a:avLst/>
          </a:prstGeom>
        </p:spPr>
      </p:pic>
    </p:spTree>
    <p:extLst>
      <p:ext uri="{BB962C8B-B14F-4D97-AF65-F5344CB8AC3E}">
        <p14:creationId xmlns:p14="http://schemas.microsoft.com/office/powerpoint/2010/main" val="4352759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 name="Rectangle 134">
            <a:extLst>
              <a:ext uri="{FF2B5EF4-FFF2-40B4-BE49-F238E27FC236}">
                <a16:creationId xmlns:a16="http://schemas.microsoft.com/office/drawing/2014/main" id="{417CDA24-35F8-4540-8C52-3096D6D949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50280" y="0"/>
            <a:ext cx="9144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76AEED8-1297-5E42-9E69-F6759DD644E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7056" y="186388"/>
            <a:ext cx="4452367" cy="2905170"/>
          </a:xfrm>
          <a:prstGeom prst="rect">
            <a:avLst/>
          </a:prstGeom>
        </p:spPr>
      </p:pic>
      <p:sp>
        <p:nvSpPr>
          <p:cNvPr id="137" name="Rectangle 136">
            <a:extLst>
              <a:ext uri="{FF2B5EF4-FFF2-40B4-BE49-F238E27FC236}">
                <a16:creationId xmlns:a16="http://schemas.microsoft.com/office/drawing/2014/main" id="{8658BFE0-4E65-4174-9C75-687C94E882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83280"/>
            <a:ext cx="6126480" cy="9144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Rectangle 138">
            <a:extLst>
              <a:ext uri="{FF2B5EF4-FFF2-40B4-BE49-F238E27FC236}">
                <a16:creationId xmlns:a16="http://schemas.microsoft.com/office/drawing/2014/main" id="{FA75DFED-A0C1-4A83-BE1D-0271C1826E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65520" y="3383280"/>
            <a:ext cx="6126480" cy="9144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Diagram, engineering drawing&#10;&#10;Description automatically generated">
            <a:extLst>
              <a:ext uri="{FF2B5EF4-FFF2-40B4-BE49-F238E27FC236}">
                <a16:creationId xmlns:a16="http://schemas.microsoft.com/office/drawing/2014/main" id="{7AD0A64B-15F5-7348-B89E-CAF90A6592E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10562" y="79019"/>
            <a:ext cx="5112595" cy="2645767"/>
          </a:xfrm>
          <a:prstGeom prst="rect">
            <a:avLst/>
          </a:prstGeom>
        </p:spPr>
      </p:pic>
      <p:grpSp>
        <p:nvGrpSpPr>
          <p:cNvPr id="7" name="Group 6">
            <a:extLst>
              <a:ext uri="{FF2B5EF4-FFF2-40B4-BE49-F238E27FC236}">
                <a16:creationId xmlns:a16="http://schemas.microsoft.com/office/drawing/2014/main" id="{43D03F44-A593-9F4E-8766-2FB40C95369D}"/>
              </a:ext>
            </a:extLst>
          </p:cNvPr>
          <p:cNvGrpSpPr/>
          <p:nvPr/>
        </p:nvGrpSpPr>
        <p:grpSpPr>
          <a:xfrm>
            <a:off x="265898" y="3825462"/>
            <a:ext cx="5541065" cy="1825906"/>
            <a:chOff x="342900" y="4143094"/>
            <a:chExt cx="5541065" cy="1825906"/>
          </a:xfrm>
        </p:grpSpPr>
        <p:pic>
          <p:nvPicPr>
            <p:cNvPr id="5" name="Picture 4" descr="Graphical user interface, application, Word&#10;&#10;Description automatically generated">
              <a:extLst>
                <a:ext uri="{FF2B5EF4-FFF2-40B4-BE49-F238E27FC236}">
                  <a16:creationId xmlns:a16="http://schemas.microsoft.com/office/drawing/2014/main" id="{7997014E-FA9D-1348-86D1-1DD11B1ECFE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7201" y="4143094"/>
              <a:ext cx="5426764" cy="1736564"/>
            </a:xfrm>
            <a:prstGeom prst="rect">
              <a:avLst/>
            </a:prstGeom>
          </p:spPr>
        </p:pic>
        <p:sp>
          <p:nvSpPr>
            <p:cNvPr id="6" name="Rectangle 5">
              <a:extLst>
                <a:ext uri="{FF2B5EF4-FFF2-40B4-BE49-F238E27FC236}">
                  <a16:creationId xmlns:a16="http://schemas.microsoft.com/office/drawing/2014/main" id="{745DA023-B3DE-174D-9544-3012170A02E6}"/>
                </a:ext>
              </a:extLst>
            </p:cNvPr>
            <p:cNvSpPr/>
            <p:nvPr/>
          </p:nvSpPr>
          <p:spPr>
            <a:xfrm>
              <a:off x="342900" y="5702300"/>
              <a:ext cx="939800" cy="266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 name="Rectangle 7">
            <a:extLst>
              <a:ext uri="{FF2B5EF4-FFF2-40B4-BE49-F238E27FC236}">
                <a16:creationId xmlns:a16="http://schemas.microsoft.com/office/drawing/2014/main" id="{3860A4C1-9E56-9D42-AA3D-F7429B6DA803}"/>
              </a:ext>
            </a:extLst>
          </p:cNvPr>
          <p:cNvSpPr/>
          <p:nvPr/>
        </p:nvSpPr>
        <p:spPr>
          <a:xfrm>
            <a:off x="189175" y="5867498"/>
            <a:ext cx="5671931" cy="830997"/>
          </a:xfrm>
          <a:prstGeom prst="rect">
            <a:avLst/>
          </a:prstGeom>
        </p:spPr>
        <p:txBody>
          <a:bodyPr wrap="square">
            <a:spAutoFit/>
          </a:bodyPr>
          <a:lstStyle/>
          <a:p>
            <a:r>
              <a:rPr lang="en-GB" sz="1200" dirty="0">
                <a:latin typeface="Comic Sans MS" panose="030F0902030302020204" pitchFamily="66" charset="0"/>
                <a:cs typeface="Times New Roman" panose="02020603050405020304" pitchFamily="18" charset="0"/>
              </a:rPr>
              <a:t>Synchronicity implies that the (time) distance between cavities is a multiple integer of the RF wavelength </a:t>
            </a:r>
            <a:r>
              <a:rPr lang="el-GR" sz="1200" dirty="0">
                <a:latin typeface="Times New Roman" panose="02020603050405020304" pitchFamily="18" charset="0"/>
                <a:cs typeface="Times New Roman" panose="02020603050405020304" pitchFamily="18" charset="0"/>
              </a:rPr>
              <a:t>ω= </a:t>
            </a:r>
            <a:r>
              <a:rPr lang="en-GB" sz="1200" dirty="0" err="1">
                <a:latin typeface="Comic Sans MS" panose="030F0902030302020204" pitchFamily="66" charset="0"/>
                <a:cs typeface="Times New Roman" panose="02020603050405020304" pitchFamily="18" charset="0"/>
              </a:rPr>
              <a:t>kv</a:t>
            </a:r>
            <a:r>
              <a:rPr lang="en-GB" sz="1200" dirty="0">
                <a:latin typeface="Comic Sans MS" panose="030F0902030302020204" pitchFamily="66" charset="0"/>
                <a:cs typeface="Times New Roman" panose="02020603050405020304" pitchFamily="18" charset="0"/>
              </a:rPr>
              <a:t>. </a:t>
            </a:r>
          </a:p>
          <a:p>
            <a:endParaRPr lang="en-GB" sz="1200" dirty="0">
              <a:latin typeface="Comic Sans MS" panose="030F0902030302020204" pitchFamily="66" charset="0"/>
              <a:cs typeface="Times New Roman" panose="02020603050405020304" pitchFamily="18" charset="0"/>
            </a:endParaRPr>
          </a:p>
          <a:p>
            <a:r>
              <a:rPr lang="en-GB" sz="1200" dirty="0">
                <a:latin typeface="Comic Sans MS" panose="030F0902030302020204" pitchFamily="66" charset="0"/>
                <a:cs typeface="Times New Roman" panose="02020603050405020304" pitchFamily="18" charset="0"/>
              </a:rPr>
              <a:t>The correspondent synchronous RF phase will be </a:t>
            </a:r>
            <a:r>
              <a:rPr lang="el-GR" sz="1200" dirty="0">
                <a:latin typeface="Times New Roman" panose="02020603050405020304" pitchFamily="18" charset="0"/>
                <a:cs typeface="Times New Roman" panose="02020603050405020304" pitchFamily="18" charset="0"/>
              </a:rPr>
              <a:t>Ψ</a:t>
            </a:r>
            <a:r>
              <a:rPr lang="en-GB" sz="1200" baseline="-25000" dirty="0">
                <a:latin typeface="Comic Sans MS" panose="030F0902030302020204" pitchFamily="66" charset="0"/>
                <a:cs typeface="Times New Roman" panose="02020603050405020304" pitchFamily="18" charset="0"/>
              </a:rPr>
              <a:t>s</a:t>
            </a:r>
            <a:r>
              <a:rPr lang="en-GB" sz="1200" dirty="0">
                <a:latin typeface="Comic Sans MS" panose="030F0902030302020204" pitchFamily="66" charset="0"/>
                <a:cs typeface="Times New Roman" panose="02020603050405020304" pitchFamily="18" charset="0"/>
              </a:rPr>
              <a:t>=</a:t>
            </a:r>
            <a:r>
              <a:rPr lang="el-GR" sz="1200" dirty="0">
                <a:latin typeface="Times New Roman" panose="02020603050405020304" pitchFamily="18" charset="0"/>
                <a:cs typeface="Times New Roman" panose="02020603050405020304" pitchFamily="18" charset="0"/>
              </a:rPr>
              <a:t>ω</a:t>
            </a:r>
            <a:r>
              <a:rPr lang="en-GB" sz="1200" dirty="0">
                <a:latin typeface="Comic Sans MS" panose="030F0902030302020204" pitchFamily="66" charset="0"/>
                <a:cs typeface="Times New Roman" panose="02020603050405020304" pitchFamily="18" charset="0"/>
              </a:rPr>
              <a:t>t-</a:t>
            </a:r>
            <a:r>
              <a:rPr lang="en-GB" sz="1200" dirty="0" err="1">
                <a:latin typeface="Comic Sans MS" panose="030F0902030302020204" pitchFamily="66" charset="0"/>
                <a:cs typeface="Times New Roman" panose="02020603050405020304" pitchFamily="18" charset="0"/>
              </a:rPr>
              <a:t>kz</a:t>
            </a:r>
            <a:endParaRPr lang="en-GB" sz="1200" dirty="0">
              <a:effectLst/>
              <a:latin typeface="Comic Sans MS" panose="030F0902030302020204" pitchFamily="66" charset="0"/>
              <a:cs typeface="Times New Roman" panose="02020603050405020304" pitchFamily="18" charset="0"/>
            </a:endParaRPr>
          </a:p>
        </p:txBody>
      </p:sp>
      <p:pic>
        <p:nvPicPr>
          <p:cNvPr id="15" name="Picture 14">
            <a:extLst>
              <a:ext uri="{FF2B5EF4-FFF2-40B4-BE49-F238E27FC236}">
                <a16:creationId xmlns:a16="http://schemas.microsoft.com/office/drawing/2014/main" id="{EE86E706-A66C-2D4F-A079-E0E86A6D6EC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902577" y="3576499"/>
            <a:ext cx="4457738" cy="3111041"/>
          </a:xfrm>
          <a:prstGeom prst="rect">
            <a:avLst/>
          </a:prstGeom>
        </p:spPr>
      </p:pic>
    </p:spTree>
    <p:extLst>
      <p:ext uri="{BB962C8B-B14F-4D97-AF65-F5344CB8AC3E}">
        <p14:creationId xmlns:p14="http://schemas.microsoft.com/office/powerpoint/2010/main" val="30558044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395F2674-BEF2-3342-B86D-11946995DD5A}"/>
              </a:ext>
            </a:extLst>
          </p:cNvPr>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484632" y="1985002"/>
            <a:ext cx="6716272" cy="2887996"/>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a:extLst>
              <a:ext uri="{FF2B5EF4-FFF2-40B4-BE49-F238E27FC236}">
                <a16:creationId xmlns:a16="http://schemas.microsoft.com/office/drawing/2014/main" id="{86746A8A-F6BD-2744-A136-5641812943D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7534655" y="1863217"/>
            <a:ext cx="4172712" cy="313156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3CF571BA-6DBD-234E-A5B9-D17CFF17917E}"/>
              </a:ext>
            </a:extLst>
          </p:cNvPr>
          <p:cNvSpPr/>
          <p:nvPr/>
        </p:nvSpPr>
        <p:spPr>
          <a:xfrm>
            <a:off x="3169000" y="520384"/>
            <a:ext cx="6173485" cy="369332"/>
          </a:xfrm>
          <a:prstGeom prst="rect">
            <a:avLst/>
          </a:prstGeom>
        </p:spPr>
        <p:txBody>
          <a:bodyPr wrap="none">
            <a:spAutoFit/>
          </a:bodyPr>
          <a:lstStyle/>
          <a:p>
            <a:r>
              <a:rPr lang="en-GB" dirty="0">
                <a:solidFill>
                  <a:srgbClr val="0432FF"/>
                </a:solidFill>
                <a:latin typeface="Times New Roman" panose="02020603050405020304" pitchFamily="18" charset="0"/>
                <a:cs typeface="Times New Roman" panose="02020603050405020304" pitchFamily="18" charset="0"/>
              </a:rPr>
              <a:t>LHC superconducting radio-frequency cavity in the LHC tunnel </a:t>
            </a:r>
          </a:p>
        </p:txBody>
      </p:sp>
    </p:spTree>
    <p:extLst>
      <p:ext uri="{BB962C8B-B14F-4D97-AF65-F5344CB8AC3E}">
        <p14:creationId xmlns:p14="http://schemas.microsoft.com/office/powerpoint/2010/main" val="35699732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D19A890-C732-4E4E-BC66-B41384247C41}"/>
              </a:ext>
            </a:extLst>
          </p:cNvPr>
          <p:cNvSpPr txBox="1"/>
          <p:nvPr/>
        </p:nvSpPr>
        <p:spPr>
          <a:xfrm>
            <a:off x="1072298" y="4270160"/>
            <a:ext cx="8685284" cy="1938992"/>
          </a:xfrm>
          <a:prstGeom prst="rect">
            <a:avLst/>
          </a:prstGeom>
          <a:noFill/>
        </p:spPr>
        <p:txBody>
          <a:bodyPr wrap="square" rtlCol="0">
            <a:spAutoFit/>
          </a:bodyPr>
          <a:lstStyle/>
          <a:p>
            <a:r>
              <a:rPr lang="en-GB" sz="2000" dirty="0">
                <a:latin typeface="Times New Roman" panose="02020603050405020304" pitchFamily="18" charset="0"/>
                <a:cs typeface="Times New Roman" panose="02020603050405020304" pitchFamily="18" charset="0"/>
              </a:rPr>
              <a:t>Successful Run 1 and Run 2 : &gt; 189 fb</a:t>
            </a:r>
            <a:r>
              <a:rPr lang="en-GB" sz="2000" baseline="30000" dirty="0">
                <a:latin typeface="Times New Roman" panose="02020603050405020304" pitchFamily="18" charset="0"/>
                <a:cs typeface="Times New Roman" panose="02020603050405020304" pitchFamily="18" charset="0"/>
              </a:rPr>
              <a:t>-1</a:t>
            </a:r>
            <a:r>
              <a:rPr lang="en-GB" sz="2000" dirty="0">
                <a:latin typeface="Times New Roman" panose="02020603050405020304" pitchFamily="18" charset="0"/>
                <a:cs typeface="Times New Roman" panose="02020603050405020304" pitchFamily="18" charset="0"/>
              </a:rPr>
              <a:t> </a:t>
            </a:r>
          </a:p>
          <a:p>
            <a:endParaRPr lang="en-GB" sz="2000" dirty="0">
              <a:latin typeface="Times New Roman" panose="02020603050405020304" pitchFamily="18" charset="0"/>
              <a:cs typeface="Times New Roman" panose="02020603050405020304" pitchFamily="18" charset="0"/>
            </a:endParaRPr>
          </a:p>
          <a:p>
            <a:r>
              <a:rPr lang="en-GB" sz="2000" dirty="0">
                <a:latin typeface="Times New Roman" panose="02020603050405020304" pitchFamily="18" charset="0"/>
                <a:cs typeface="Times New Roman" panose="02020603050405020304" pitchFamily="18" charset="0"/>
              </a:rPr>
              <a:t>HL-LHC Civil Engineering: a good start - HL-LHC machine in schedule</a:t>
            </a:r>
          </a:p>
          <a:p>
            <a:endParaRPr lang="en-GB" sz="2000" dirty="0">
              <a:latin typeface="Times New Roman" panose="02020603050405020304" pitchFamily="18" charset="0"/>
              <a:cs typeface="Times New Roman" panose="02020603050405020304" pitchFamily="18" charset="0"/>
            </a:endParaRPr>
          </a:p>
          <a:p>
            <a:r>
              <a:rPr lang="en-GB" sz="2000" dirty="0">
                <a:latin typeface="Times New Roman" panose="02020603050405020304" pitchFamily="18" charset="0"/>
                <a:cs typeface="Times New Roman" panose="02020603050405020304" pitchFamily="18" charset="0"/>
              </a:rPr>
              <a:t>Run 3 at 14 </a:t>
            </a:r>
            <a:r>
              <a:rPr lang="en-GB" sz="2000" dirty="0" err="1">
                <a:latin typeface="Times New Roman" panose="02020603050405020304" pitchFamily="18" charset="0"/>
                <a:cs typeface="Times New Roman" panose="02020603050405020304" pitchFamily="18" charset="0"/>
              </a:rPr>
              <a:t>TeV</a:t>
            </a:r>
            <a:endParaRPr lang="en-GB" sz="2000" dirty="0">
              <a:latin typeface="Times New Roman" panose="02020603050405020304" pitchFamily="18" charset="0"/>
              <a:cs typeface="Times New Roman" panose="02020603050405020304" pitchFamily="18" charset="0"/>
            </a:endParaRPr>
          </a:p>
          <a:p>
            <a:r>
              <a:rPr lang="en-GB" sz="2000" dirty="0">
                <a:latin typeface="Times New Roman" panose="02020603050405020304" pitchFamily="18" charset="0"/>
                <a:cs typeface="Times New Roman" panose="02020603050405020304" pitchFamily="18" charset="0"/>
              </a:rPr>
              <a:t>End of 2023 : ~350 fb</a:t>
            </a:r>
            <a:r>
              <a:rPr lang="en-GB" sz="2000" baseline="30000" dirty="0">
                <a:latin typeface="Times New Roman" panose="02020603050405020304" pitchFamily="18" charset="0"/>
                <a:cs typeface="Times New Roman" panose="02020603050405020304" pitchFamily="18" charset="0"/>
              </a:rPr>
              <a:t>-1 </a:t>
            </a:r>
            <a:r>
              <a:rPr lang="en-GB" sz="2000" dirty="0">
                <a:latin typeface="Times New Roman" panose="02020603050405020304" pitchFamily="18" charset="0"/>
                <a:cs typeface="Times New Roman" panose="02020603050405020304" pitchFamily="18" charset="0"/>
              </a:rPr>
              <a:t>=&gt; HL-LHC installation during LS3 (2024-2025)</a:t>
            </a:r>
            <a:r>
              <a:rPr lang="fr-FR" dirty="0">
                <a:latin typeface="Times New Roman" panose="02020603050405020304" pitchFamily="18" charset="0"/>
                <a:cs typeface="Times New Roman" panose="02020603050405020304" pitchFamily="18" charset="0"/>
              </a:rPr>
              <a:t> </a:t>
            </a:r>
          </a:p>
        </p:txBody>
      </p:sp>
      <p:pic>
        <p:nvPicPr>
          <p:cNvPr id="3" name="Picture 2">
            <a:extLst>
              <a:ext uri="{FF2B5EF4-FFF2-40B4-BE49-F238E27FC236}">
                <a16:creationId xmlns:a16="http://schemas.microsoft.com/office/drawing/2014/main" id="{9FAA3D77-EB83-5346-AF94-10AC70B1943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53804" y="164092"/>
            <a:ext cx="11284391" cy="3561014"/>
          </a:xfrm>
          <a:prstGeom prst="rect">
            <a:avLst/>
          </a:prstGeom>
        </p:spPr>
      </p:pic>
    </p:spTree>
    <p:extLst>
      <p:ext uri="{BB962C8B-B14F-4D97-AF65-F5344CB8AC3E}">
        <p14:creationId xmlns:p14="http://schemas.microsoft.com/office/powerpoint/2010/main" val="3420906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L-LHC Plan">
            <a:extLst>
              <a:ext uri="{FF2B5EF4-FFF2-40B4-BE49-F238E27FC236}">
                <a16:creationId xmlns:a16="http://schemas.microsoft.com/office/drawing/2014/main" id="{5186F995-0088-C04A-960B-BC1E6A7DF77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16000" y="1314450"/>
            <a:ext cx="10160000" cy="4229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0081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943FF4-9855-B046-9973-A30714CD701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27769" y="358198"/>
            <a:ext cx="2651822" cy="3989196"/>
          </a:xfrm>
          <a:prstGeom prst="rect">
            <a:avLst/>
          </a:prstGeom>
        </p:spPr>
      </p:pic>
      <p:pic>
        <p:nvPicPr>
          <p:cNvPr id="3076" name="Picture 4" descr="undefined">
            <a:extLst>
              <a:ext uri="{FF2B5EF4-FFF2-40B4-BE49-F238E27FC236}">
                <a16:creationId xmlns:a16="http://schemas.microsoft.com/office/drawing/2014/main" id="{D8D140E3-E47C-4F44-938A-A1609438CB6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1257" y="358198"/>
            <a:ext cx="2899554" cy="398919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arte Introduction to the Standard Model of Particle Physics W  Noel Cottingham">
            <a:extLst>
              <a:ext uri="{FF2B5EF4-FFF2-40B4-BE49-F238E27FC236}">
                <a16:creationId xmlns:a16="http://schemas.microsoft.com/office/drawing/2014/main" id="{84C1273B-D61B-DB42-9BF3-A19747E9B58E}"/>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410634" y="358198"/>
            <a:ext cx="2793310" cy="398919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Supersymmetry and String Theory (Beyond the Standard Model): Dine, Michael:  9780521858410: Amazon.com: Books">
            <a:extLst>
              <a:ext uri="{FF2B5EF4-FFF2-40B4-BE49-F238E27FC236}">
                <a16:creationId xmlns:a16="http://schemas.microsoft.com/office/drawing/2014/main" id="{1E5BEDE5-905A-F346-9D2E-7F806AC3EE12}"/>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439694" y="358199"/>
            <a:ext cx="2651822" cy="4009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87547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drawing of a person&#10;&#10;Description automatically generated with low confidence">
            <a:extLst>
              <a:ext uri="{FF2B5EF4-FFF2-40B4-BE49-F238E27FC236}">
                <a16:creationId xmlns:a16="http://schemas.microsoft.com/office/drawing/2014/main" id="{5DAC2339-6C5E-3848-81ED-4DFB56DF9C78}"/>
              </a:ext>
            </a:extLst>
          </p:cNvPr>
          <p:cNvPicPr>
            <a:picLocks noChangeAspect="1"/>
          </p:cNvPicPr>
          <p:nvPr/>
        </p:nvPicPr>
        <p:blipFill>
          <a:blip r:embed="rId2"/>
          <a:stretch>
            <a:fillRect/>
          </a:stretch>
        </p:blipFill>
        <p:spPr>
          <a:xfrm>
            <a:off x="4476750" y="1841500"/>
            <a:ext cx="3238500" cy="3175000"/>
          </a:xfrm>
          <a:prstGeom prst="rect">
            <a:avLst/>
          </a:prstGeom>
        </p:spPr>
      </p:pic>
    </p:spTree>
    <p:extLst>
      <p:ext uri="{BB962C8B-B14F-4D97-AF65-F5344CB8AC3E}">
        <p14:creationId xmlns:p14="http://schemas.microsoft.com/office/powerpoint/2010/main" val="5360436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ESPPU diagram">
            <a:extLst>
              <a:ext uri="{FF2B5EF4-FFF2-40B4-BE49-F238E27FC236}">
                <a16:creationId xmlns:a16="http://schemas.microsoft.com/office/drawing/2014/main" id="{993CE6E8-84FC-2B4A-B131-22800303278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46188" y="0"/>
            <a:ext cx="96980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38061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B857F8-C79E-EA48-B7B7-1BEBE62402D1}"/>
              </a:ext>
            </a:extLst>
          </p:cNvPr>
          <p:cNvSpPr txBox="1"/>
          <p:nvPr/>
        </p:nvSpPr>
        <p:spPr>
          <a:xfrm>
            <a:off x="4902286" y="78056"/>
            <a:ext cx="6675289" cy="369332"/>
          </a:xfrm>
          <a:prstGeom prst="rect">
            <a:avLst/>
          </a:prstGeom>
          <a:noFill/>
        </p:spPr>
        <p:txBody>
          <a:bodyPr wrap="none" rtlCol="0">
            <a:spAutoFit/>
          </a:bodyPr>
          <a:lstStyle/>
          <a:p>
            <a:r>
              <a:rPr lang="en-GB" dirty="0">
                <a:hlinkClick r:id="rId2"/>
              </a:rPr>
              <a:t>https://europeanstrategy.cern/european-strategy-for-particle-physics</a:t>
            </a:r>
            <a:r>
              <a:rPr lang="en-GB" dirty="0"/>
              <a:t> </a:t>
            </a:r>
          </a:p>
        </p:txBody>
      </p:sp>
      <p:pic>
        <p:nvPicPr>
          <p:cNvPr id="3" name="Picture 2">
            <a:extLst>
              <a:ext uri="{FF2B5EF4-FFF2-40B4-BE49-F238E27FC236}">
                <a16:creationId xmlns:a16="http://schemas.microsoft.com/office/drawing/2014/main" id="{0BD56A72-5548-CB4E-950C-EB23B137829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4642610" cy="6858000"/>
          </a:xfrm>
          <a:prstGeom prst="rect">
            <a:avLst/>
          </a:prstGeom>
        </p:spPr>
      </p:pic>
      <p:pic>
        <p:nvPicPr>
          <p:cNvPr id="4" name="Picture 3">
            <a:extLst>
              <a:ext uri="{FF2B5EF4-FFF2-40B4-BE49-F238E27FC236}">
                <a16:creationId xmlns:a16="http://schemas.microsoft.com/office/drawing/2014/main" id="{94456579-C963-9546-9C93-584D523E293E}"/>
              </a:ext>
            </a:extLst>
          </p:cNvPr>
          <p:cNvPicPr>
            <a:picLocks noChangeAspect="1"/>
          </p:cNvPicPr>
          <p:nvPr/>
        </p:nvPicPr>
        <p:blipFill>
          <a:blip r:embed="rId4"/>
          <a:stretch>
            <a:fillRect/>
          </a:stretch>
        </p:blipFill>
        <p:spPr>
          <a:xfrm>
            <a:off x="4952809" y="717271"/>
            <a:ext cx="5638800" cy="4559300"/>
          </a:xfrm>
          <a:prstGeom prst="rect">
            <a:avLst/>
          </a:prstGeom>
        </p:spPr>
      </p:pic>
    </p:spTree>
    <p:extLst>
      <p:ext uri="{BB962C8B-B14F-4D97-AF65-F5344CB8AC3E}">
        <p14:creationId xmlns:p14="http://schemas.microsoft.com/office/powerpoint/2010/main" val="6382850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F6F4A49-DE55-204B-8F7E-4918B9EB72B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3685032" cy="844296"/>
          </a:xfrm>
          <a:prstGeom prst="rect">
            <a:avLst/>
          </a:prstGeom>
        </p:spPr>
      </p:pic>
      <p:pic>
        <p:nvPicPr>
          <p:cNvPr id="2" name="Picture 1">
            <a:extLst>
              <a:ext uri="{FF2B5EF4-FFF2-40B4-BE49-F238E27FC236}">
                <a16:creationId xmlns:a16="http://schemas.microsoft.com/office/drawing/2014/main" id="{DF051143-B07C-B241-BAD6-FDFFADE9DDB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28102" y="73688"/>
            <a:ext cx="6770378" cy="6671779"/>
          </a:xfrm>
          <a:prstGeom prst="rect">
            <a:avLst/>
          </a:prstGeom>
        </p:spPr>
      </p:pic>
      <p:sp>
        <p:nvSpPr>
          <p:cNvPr id="4" name="Rectangle 3">
            <a:extLst>
              <a:ext uri="{FF2B5EF4-FFF2-40B4-BE49-F238E27FC236}">
                <a16:creationId xmlns:a16="http://schemas.microsoft.com/office/drawing/2014/main" id="{3D72F794-2DE5-6440-A409-37C41F5F0452}"/>
              </a:ext>
            </a:extLst>
          </p:cNvPr>
          <p:cNvSpPr/>
          <p:nvPr/>
        </p:nvSpPr>
        <p:spPr>
          <a:xfrm>
            <a:off x="4193278" y="1161288"/>
            <a:ext cx="6377186" cy="2104543"/>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E3C88501-199C-8A4F-9CE2-561E33F4D9D9}"/>
              </a:ext>
            </a:extLst>
          </p:cNvPr>
          <p:cNvSpPr/>
          <p:nvPr/>
        </p:nvSpPr>
        <p:spPr>
          <a:xfrm>
            <a:off x="4193278" y="5339895"/>
            <a:ext cx="6377186" cy="1316937"/>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625844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67A7DC59-D128-474C-B872-71873968F94E}"/>
              </a:ext>
            </a:extLst>
          </p:cNvPr>
          <p:cNvPicPr>
            <a:picLocks noChangeAspect="1"/>
          </p:cNvPicPr>
          <p:nvPr/>
        </p:nvPicPr>
        <p:blipFill>
          <a:blip r:embed="rId2"/>
          <a:stretch>
            <a:fillRect/>
          </a:stretch>
        </p:blipFill>
        <p:spPr>
          <a:xfrm>
            <a:off x="0" y="14184"/>
            <a:ext cx="12192000" cy="6829631"/>
          </a:xfrm>
          <a:prstGeom prst="rect">
            <a:avLst/>
          </a:prstGeom>
        </p:spPr>
      </p:pic>
    </p:spTree>
    <p:extLst>
      <p:ext uri="{BB962C8B-B14F-4D97-AF65-F5344CB8AC3E}">
        <p14:creationId xmlns:p14="http://schemas.microsoft.com/office/powerpoint/2010/main" val="2972334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958C191F-B3F6-A048-9BE5-FB7D1BD6D2EA}"/>
              </a:ext>
            </a:extLst>
          </p:cNvPr>
          <p:cNvPicPr>
            <a:picLocks noChangeAspect="1"/>
          </p:cNvPicPr>
          <p:nvPr/>
        </p:nvPicPr>
        <p:blipFill>
          <a:blip r:embed="rId2"/>
          <a:stretch>
            <a:fillRect/>
          </a:stretch>
        </p:blipFill>
        <p:spPr>
          <a:xfrm>
            <a:off x="8206" y="0"/>
            <a:ext cx="12175588" cy="6858000"/>
          </a:xfrm>
          <a:prstGeom prst="rect">
            <a:avLst/>
          </a:prstGeom>
        </p:spPr>
      </p:pic>
    </p:spTree>
    <p:extLst>
      <p:ext uri="{BB962C8B-B14F-4D97-AF65-F5344CB8AC3E}">
        <p14:creationId xmlns:p14="http://schemas.microsoft.com/office/powerpoint/2010/main" val="23400605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10;&#10;Description automatically generated">
            <a:extLst>
              <a:ext uri="{FF2B5EF4-FFF2-40B4-BE49-F238E27FC236}">
                <a16:creationId xmlns:a16="http://schemas.microsoft.com/office/drawing/2014/main" id="{C560BA20-3276-C848-9CF3-E4ADFAA275F4}"/>
              </a:ext>
            </a:extLst>
          </p:cNvPr>
          <p:cNvPicPr>
            <a:picLocks noChangeAspect="1"/>
          </p:cNvPicPr>
          <p:nvPr/>
        </p:nvPicPr>
        <p:blipFill>
          <a:blip r:embed="rId2"/>
          <a:stretch>
            <a:fillRect/>
          </a:stretch>
        </p:blipFill>
        <p:spPr>
          <a:xfrm>
            <a:off x="8206" y="0"/>
            <a:ext cx="12175588" cy="6858000"/>
          </a:xfrm>
          <a:prstGeom prst="rect">
            <a:avLst/>
          </a:prstGeom>
        </p:spPr>
      </p:pic>
    </p:spTree>
    <p:extLst>
      <p:ext uri="{BB962C8B-B14F-4D97-AF65-F5344CB8AC3E}">
        <p14:creationId xmlns:p14="http://schemas.microsoft.com/office/powerpoint/2010/main" val="192184441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imeline&#10;&#10;Description automatically generated">
            <a:extLst>
              <a:ext uri="{FF2B5EF4-FFF2-40B4-BE49-F238E27FC236}">
                <a16:creationId xmlns:a16="http://schemas.microsoft.com/office/drawing/2014/main" id="{D9FAAA88-1931-144D-96D1-14F9E1E99517}"/>
              </a:ext>
            </a:extLst>
          </p:cNvPr>
          <p:cNvPicPr>
            <a:picLocks noChangeAspect="1"/>
          </p:cNvPicPr>
          <p:nvPr/>
        </p:nvPicPr>
        <p:blipFill>
          <a:blip r:embed="rId2"/>
          <a:stretch>
            <a:fillRect/>
          </a:stretch>
        </p:blipFill>
        <p:spPr>
          <a:xfrm>
            <a:off x="21621" y="0"/>
            <a:ext cx="12148758" cy="6858000"/>
          </a:xfrm>
          <a:prstGeom prst="rect">
            <a:avLst/>
          </a:prstGeom>
        </p:spPr>
      </p:pic>
    </p:spTree>
    <p:extLst>
      <p:ext uri="{BB962C8B-B14F-4D97-AF65-F5344CB8AC3E}">
        <p14:creationId xmlns:p14="http://schemas.microsoft.com/office/powerpoint/2010/main" val="3409120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imeline&#10;&#10;Description automatically generated">
            <a:extLst>
              <a:ext uri="{FF2B5EF4-FFF2-40B4-BE49-F238E27FC236}">
                <a16:creationId xmlns:a16="http://schemas.microsoft.com/office/drawing/2014/main" id="{61F2AC3E-5FDF-DD46-B92D-2C5ACD73292B}"/>
              </a:ext>
            </a:extLst>
          </p:cNvPr>
          <p:cNvPicPr>
            <a:picLocks noChangeAspect="1"/>
          </p:cNvPicPr>
          <p:nvPr/>
        </p:nvPicPr>
        <p:blipFill>
          <a:blip r:embed="rId2"/>
          <a:stretch>
            <a:fillRect/>
          </a:stretch>
        </p:blipFill>
        <p:spPr>
          <a:xfrm>
            <a:off x="0" y="1318"/>
            <a:ext cx="12192000" cy="6855363"/>
          </a:xfrm>
          <a:prstGeom prst="rect">
            <a:avLst/>
          </a:prstGeom>
        </p:spPr>
      </p:pic>
    </p:spTree>
    <p:extLst>
      <p:ext uri="{BB962C8B-B14F-4D97-AF65-F5344CB8AC3E}">
        <p14:creationId xmlns:p14="http://schemas.microsoft.com/office/powerpoint/2010/main" val="1993630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A214A13B-6A3B-B242-9234-15D63650AD1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607" y="0"/>
            <a:ext cx="12164786" cy="6858000"/>
          </a:xfrm>
          <a:prstGeom prst="rect">
            <a:avLst/>
          </a:prstGeom>
        </p:spPr>
      </p:pic>
    </p:spTree>
    <p:extLst>
      <p:ext uri="{BB962C8B-B14F-4D97-AF65-F5344CB8AC3E}">
        <p14:creationId xmlns:p14="http://schemas.microsoft.com/office/powerpoint/2010/main" val="153420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03A2270-2AE4-DA4F-9F75-F6FF7B71EA7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23259" y="722376"/>
            <a:ext cx="6623538" cy="5678424"/>
          </a:xfrm>
          <a:prstGeom prst="rect">
            <a:avLst/>
          </a:prstGeom>
        </p:spPr>
      </p:pic>
      <p:sp>
        <p:nvSpPr>
          <p:cNvPr id="5" name="Rectangle 4">
            <a:extLst>
              <a:ext uri="{FF2B5EF4-FFF2-40B4-BE49-F238E27FC236}">
                <a16:creationId xmlns:a16="http://schemas.microsoft.com/office/drawing/2014/main" id="{C5716424-8D28-C345-B27D-4ACB1EC833F6}"/>
              </a:ext>
            </a:extLst>
          </p:cNvPr>
          <p:cNvSpPr/>
          <p:nvPr/>
        </p:nvSpPr>
        <p:spPr>
          <a:xfrm>
            <a:off x="2023259" y="181094"/>
            <a:ext cx="3677545" cy="369332"/>
          </a:xfrm>
          <a:prstGeom prst="rect">
            <a:avLst/>
          </a:prstGeom>
        </p:spPr>
        <p:txBody>
          <a:bodyPr wrap="none">
            <a:spAutoFit/>
          </a:bodyPr>
          <a:lstStyle/>
          <a:p>
            <a:r>
              <a:rPr lang="en-GB" dirty="0">
                <a:hlinkClick r:id="rId3"/>
              </a:rPr>
              <a:t>https://pdglive.lbl.gov/Viewer.action</a:t>
            </a:r>
            <a:r>
              <a:rPr lang="en-GB" dirty="0"/>
              <a:t> </a:t>
            </a:r>
          </a:p>
        </p:txBody>
      </p:sp>
    </p:spTree>
    <p:extLst>
      <p:ext uri="{BB962C8B-B14F-4D97-AF65-F5344CB8AC3E}">
        <p14:creationId xmlns:p14="http://schemas.microsoft.com/office/powerpoint/2010/main" val="23456825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F58390C-CC45-814E-99F9-A67F876BD1D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607" y="0"/>
            <a:ext cx="12164786" cy="6858000"/>
          </a:xfrm>
          <a:prstGeom prst="rect">
            <a:avLst/>
          </a:prstGeom>
        </p:spPr>
      </p:pic>
    </p:spTree>
    <p:extLst>
      <p:ext uri="{BB962C8B-B14F-4D97-AF65-F5344CB8AC3E}">
        <p14:creationId xmlns:p14="http://schemas.microsoft.com/office/powerpoint/2010/main" val="33535862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CCB111-84A1-6B44-AD47-7D052BF517D8}"/>
              </a:ext>
            </a:extLst>
          </p:cNvPr>
          <p:cNvPicPr>
            <a:picLocks noChangeAspect="1"/>
          </p:cNvPicPr>
          <p:nvPr/>
        </p:nvPicPr>
        <p:blipFill>
          <a:blip r:embed="rId2"/>
          <a:stretch>
            <a:fillRect/>
          </a:stretch>
        </p:blipFill>
        <p:spPr>
          <a:xfrm>
            <a:off x="283140" y="0"/>
            <a:ext cx="11625719" cy="6858000"/>
          </a:xfrm>
          <a:prstGeom prst="rect">
            <a:avLst/>
          </a:prstGeom>
        </p:spPr>
      </p:pic>
    </p:spTree>
    <p:extLst>
      <p:ext uri="{BB962C8B-B14F-4D97-AF65-F5344CB8AC3E}">
        <p14:creationId xmlns:p14="http://schemas.microsoft.com/office/powerpoint/2010/main" val="422582418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05632D-2453-1A43-AD97-32FCED51BE67}"/>
              </a:ext>
            </a:extLst>
          </p:cNvPr>
          <p:cNvPicPr>
            <a:picLocks noChangeAspect="1"/>
          </p:cNvPicPr>
          <p:nvPr/>
        </p:nvPicPr>
        <p:blipFill>
          <a:blip r:embed="rId2"/>
          <a:stretch>
            <a:fillRect/>
          </a:stretch>
        </p:blipFill>
        <p:spPr>
          <a:xfrm>
            <a:off x="645687" y="859536"/>
            <a:ext cx="10900626" cy="4901184"/>
          </a:xfrm>
          <a:prstGeom prst="rect">
            <a:avLst/>
          </a:prstGeom>
        </p:spPr>
      </p:pic>
    </p:spTree>
    <p:extLst>
      <p:ext uri="{BB962C8B-B14F-4D97-AF65-F5344CB8AC3E}">
        <p14:creationId xmlns:p14="http://schemas.microsoft.com/office/powerpoint/2010/main" val="14843616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C5632B3-98FD-4545-A780-6B9627E7529B}"/>
              </a:ext>
            </a:extLst>
          </p:cNvPr>
          <p:cNvPicPr>
            <a:picLocks noChangeAspect="1"/>
          </p:cNvPicPr>
          <p:nvPr/>
        </p:nvPicPr>
        <p:blipFill>
          <a:blip r:embed="rId2"/>
          <a:stretch>
            <a:fillRect/>
          </a:stretch>
        </p:blipFill>
        <p:spPr>
          <a:xfrm>
            <a:off x="1368551" y="612648"/>
            <a:ext cx="8081398" cy="5081376"/>
          </a:xfrm>
          <a:prstGeom prst="rect">
            <a:avLst/>
          </a:prstGeom>
        </p:spPr>
      </p:pic>
    </p:spTree>
    <p:extLst>
      <p:ext uri="{BB962C8B-B14F-4D97-AF65-F5344CB8AC3E}">
        <p14:creationId xmlns:p14="http://schemas.microsoft.com/office/powerpoint/2010/main" val="142041213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 letter&#10;&#10;Description automatically generated">
            <a:extLst>
              <a:ext uri="{FF2B5EF4-FFF2-40B4-BE49-F238E27FC236}">
                <a16:creationId xmlns:a16="http://schemas.microsoft.com/office/drawing/2014/main" id="{52BABB70-D8F9-904F-A03B-5B567BDFC5F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37604" y="643466"/>
            <a:ext cx="10316791" cy="3169777"/>
          </a:xfrm>
          <a:prstGeom prst="rect">
            <a:avLst/>
          </a:prstGeom>
        </p:spPr>
      </p:pic>
    </p:spTree>
    <p:extLst>
      <p:ext uri="{BB962C8B-B14F-4D97-AF65-F5344CB8AC3E}">
        <p14:creationId xmlns:p14="http://schemas.microsoft.com/office/powerpoint/2010/main" val="394549078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ACF212-E9A8-7C4B-AD29-C6D615F843CA}"/>
              </a:ext>
            </a:extLst>
          </p:cNvPr>
          <p:cNvSpPr/>
          <p:nvPr/>
        </p:nvSpPr>
        <p:spPr>
          <a:xfrm>
            <a:off x="733069" y="538690"/>
            <a:ext cx="10901212" cy="3416320"/>
          </a:xfrm>
          <a:prstGeom prst="rect">
            <a:avLst/>
          </a:prstGeom>
        </p:spPr>
        <p:txBody>
          <a:bodyPr wrap="square">
            <a:spAutoFit/>
          </a:bodyPr>
          <a:lstStyle/>
          <a:p>
            <a:pPr marL="285750" indent="-285750">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A particle will undergo more than just one interaction process on its path through matter if it is not absorbed in its first interaction. </a:t>
            </a:r>
          </a:p>
          <a:p>
            <a:pPr marL="285750" indent="-285750">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dirty="0">
                <a:solidFill>
                  <a:srgbClr val="0432FF"/>
                </a:solidFill>
                <a:latin typeface="Times New Roman" panose="02020603050405020304" pitchFamily="18" charset="0"/>
                <a:cs typeface="Times New Roman" panose="02020603050405020304" pitchFamily="18" charset="0"/>
              </a:rPr>
              <a:t>Charged particles usually lose energy in a large number of subsequent ionisation and excitation interactions with atoms of the medium they pass through.</a:t>
            </a:r>
          </a:p>
          <a:p>
            <a:pPr marL="285750" indent="-285750">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dirty="0">
                <a:solidFill>
                  <a:srgbClr val="FF0000"/>
                </a:solidFill>
                <a:latin typeface="Times New Roman" panose="02020603050405020304" pitchFamily="18" charset="0"/>
                <a:cs typeface="Times New Roman" panose="02020603050405020304" pitchFamily="18" charset="0"/>
              </a:rPr>
              <a:t>The probability that a particle interacts with the atoms of a medium is defined by the cross section of a reaction.</a:t>
            </a:r>
          </a:p>
          <a:p>
            <a:pPr marL="285750" indent="-285750">
              <a:buFont typeface="Arial" panose="020B0604020202020204" pitchFamily="34" charset="0"/>
              <a:buChar char="•"/>
            </a:pPr>
            <a:endParaRPr lang="en-GB" dirty="0">
              <a:solidFill>
                <a:srgbClr val="FF0000"/>
              </a:solidFill>
              <a:effectLst/>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The cross section is a measure for the probability of a particle reaction, which in turn depends on the kind and strength of the interaction(s) between the scattering partners. </a:t>
            </a:r>
            <a:r>
              <a:rPr lang="en-GB" dirty="0">
                <a:solidFill>
                  <a:srgbClr val="0432FF"/>
                </a:solidFill>
                <a:latin typeface="Times New Roman" panose="02020603050405020304" pitchFamily="18" charset="0"/>
                <a:cs typeface="Times New Roman" panose="02020603050405020304" pitchFamily="18" charset="0"/>
              </a:rPr>
              <a:t>It can be interpreted as an effective interaction area. </a:t>
            </a:r>
            <a:r>
              <a:rPr lang="en-GB" dirty="0">
                <a:latin typeface="Times New Roman" panose="02020603050405020304" pitchFamily="18" charset="0"/>
                <a:cs typeface="Times New Roman" panose="02020603050405020304" pitchFamily="18" charset="0"/>
              </a:rPr>
              <a:t>The cross section  represents the effective area of a target particle ‘seen’ by an incoming particle beam.</a:t>
            </a:r>
          </a:p>
          <a:p>
            <a:pPr marL="285750" indent="-285750">
              <a:buFont typeface="Arial" panose="020B0604020202020204" pitchFamily="34" charset="0"/>
              <a:buChar char="•"/>
            </a:pPr>
            <a:endParaRPr lang="en-GB" dirty="0">
              <a:solidFill>
                <a:srgbClr val="FF0000"/>
              </a:solidFill>
              <a:effectLst/>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5DBF08FF-A53A-F941-A199-233FA020FCED}"/>
              </a:ext>
            </a:extLst>
          </p:cNvPr>
          <p:cNvPicPr>
            <a:picLocks noChangeAspect="1"/>
          </p:cNvPicPr>
          <p:nvPr/>
        </p:nvPicPr>
        <p:blipFill>
          <a:blip r:embed="rId2"/>
          <a:stretch>
            <a:fillRect/>
          </a:stretch>
        </p:blipFill>
        <p:spPr>
          <a:xfrm>
            <a:off x="1746250" y="3811049"/>
            <a:ext cx="8699500" cy="2781300"/>
          </a:xfrm>
          <a:prstGeom prst="rect">
            <a:avLst/>
          </a:prstGeom>
        </p:spPr>
      </p:pic>
    </p:spTree>
    <p:extLst>
      <p:ext uri="{BB962C8B-B14F-4D97-AF65-F5344CB8AC3E}">
        <p14:creationId xmlns:p14="http://schemas.microsoft.com/office/powerpoint/2010/main" val="314307756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62EC492-305E-2C44-9FE9-CDA06201AEE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03008" y="351691"/>
            <a:ext cx="6258585" cy="3305909"/>
          </a:xfrm>
          <a:prstGeom prst="rect">
            <a:avLst/>
          </a:prstGeom>
        </p:spPr>
      </p:pic>
      <p:sp>
        <p:nvSpPr>
          <p:cNvPr id="3" name="Rectangle 2">
            <a:extLst>
              <a:ext uri="{FF2B5EF4-FFF2-40B4-BE49-F238E27FC236}">
                <a16:creationId xmlns:a16="http://schemas.microsoft.com/office/drawing/2014/main" id="{8B385286-8580-EB45-BDDE-B36269187817}"/>
              </a:ext>
            </a:extLst>
          </p:cNvPr>
          <p:cNvSpPr/>
          <p:nvPr/>
        </p:nvSpPr>
        <p:spPr>
          <a:xfrm>
            <a:off x="0" y="41849"/>
            <a:ext cx="4591665" cy="923330"/>
          </a:xfrm>
          <a:prstGeom prst="rect">
            <a:avLst/>
          </a:prstGeom>
        </p:spPr>
        <p:txBody>
          <a:bodyPr wrap="square">
            <a:spAutoFit/>
          </a:bodyPr>
          <a:lstStyle/>
          <a:p>
            <a:r>
              <a:rPr lang="en-GB" dirty="0">
                <a:solidFill>
                  <a:srgbClr val="0432FF"/>
                </a:solidFill>
                <a:latin typeface="Times New Roman" panose="02020603050405020304" pitchFamily="18" charset="0"/>
                <a:cs typeface="Times New Roman" panose="02020603050405020304" pitchFamily="18" charset="0"/>
              </a:rPr>
              <a:t>the number of particles N(x) that have thus far not interacted with the target decreases exponentially with the penetration depth x</a:t>
            </a:r>
            <a:endParaRPr lang="en-GB" dirty="0">
              <a:solidFill>
                <a:srgbClr val="0432FF"/>
              </a:solidFill>
              <a:effectLst/>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361B6FE-D56C-6442-982A-976E5C06A710}"/>
                  </a:ext>
                </a:extLst>
              </p:cNvPr>
              <p:cNvSpPr txBox="1"/>
              <p:nvPr/>
            </p:nvSpPr>
            <p:spPr>
              <a:xfrm>
                <a:off x="190460" y="1305189"/>
                <a:ext cx="3700628" cy="5241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US" b="0" i="1" smtClean="0">
                              <a:latin typeface="Cambria Math" panose="02040503050406030204" pitchFamily="18" charset="0"/>
                            </a:rPr>
                            <m:t>𝑑𝑁</m:t>
                          </m:r>
                        </m:num>
                        <m:den>
                          <m:r>
                            <a:rPr lang="en-US" b="0" i="1" smtClean="0">
                              <a:latin typeface="Cambria Math" panose="02040503050406030204" pitchFamily="18" charset="0"/>
                            </a:rPr>
                            <m:t>𝑁</m:t>
                          </m:r>
                        </m:den>
                      </m:f>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𝜎</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𝑑𝑥</m:t>
                      </m:r>
                      <m:r>
                        <a:rPr lang="en-US" b="0" i="1" smtClean="0">
                          <a:latin typeface="Cambria Math" panose="02040503050406030204" pitchFamily="18" charset="0"/>
                          <a:ea typeface="Cambria Math" panose="02040503050406030204" pitchFamily="18" charset="0"/>
                        </a:rPr>
                        <m:t>  ⟹  </m:t>
                      </m:r>
                      <m:r>
                        <a:rPr lang="en-US" b="0" i="1" smtClean="0">
                          <a:latin typeface="Cambria Math" panose="02040503050406030204" pitchFamily="18" charset="0"/>
                          <a:ea typeface="Cambria Math" panose="02040503050406030204" pitchFamily="18" charset="0"/>
                        </a:rPr>
                        <m:t>𝑁</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𝑥</m:t>
                          </m:r>
                        </m:e>
                      </m:d>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𝑁</m:t>
                          </m:r>
                        </m:e>
                        <m:sub>
                          <m:r>
                            <a:rPr lang="en-US" b="0" i="1" smtClean="0">
                              <a:latin typeface="Cambria Math" panose="02040503050406030204" pitchFamily="18" charset="0"/>
                              <a:ea typeface="Cambria Math" panose="02040503050406030204" pitchFamily="18" charset="0"/>
                            </a:rPr>
                            <m:t>0</m:t>
                          </m:r>
                        </m:sub>
                      </m:sSub>
                      <m:r>
                        <a:rPr lang="en-US" b="0" i="1" smtClean="0">
                          <a:latin typeface="Cambria Math" panose="02040503050406030204" pitchFamily="18" charset="0"/>
                          <a:ea typeface="Cambria Math" panose="02040503050406030204" pitchFamily="18" charset="0"/>
                        </a:rPr>
                        <m:t> </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𝑒</m:t>
                          </m:r>
                        </m:e>
                        <m:sup>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𝑥</m:t>
                          </m:r>
                        </m:sup>
                      </m:sSup>
                    </m:oMath>
                  </m:oMathPara>
                </a14:m>
                <a:endParaRPr lang="en-GB" dirty="0"/>
              </a:p>
            </p:txBody>
          </p:sp>
        </mc:Choice>
        <mc:Fallback xmlns="">
          <p:sp>
            <p:nvSpPr>
              <p:cNvPr id="4" name="TextBox 3">
                <a:extLst>
                  <a:ext uri="{FF2B5EF4-FFF2-40B4-BE49-F238E27FC236}">
                    <a16:creationId xmlns:a16="http://schemas.microsoft.com/office/drawing/2014/main" id="{B361B6FE-D56C-6442-982A-976E5C06A710}"/>
                  </a:ext>
                </a:extLst>
              </p:cNvPr>
              <p:cNvSpPr txBox="1">
                <a:spLocks noRot="1" noChangeAspect="1" noMove="1" noResize="1" noEditPoints="1" noAdjustHandles="1" noChangeArrowheads="1" noChangeShapeType="1" noTextEdit="1"/>
              </p:cNvSpPr>
              <p:nvPr/>
            </p:nvSpPr>
            <p:spPr>
              <a:xfrm>
                <a:off x="190460" y="1305189"/>
                <a:ext cx="3700628" cy="524118"/>
              </a:xfrm>
              <a:prstGeom prst="rect">
                <a:avLst/>
              </a:prstGeom>
              <a:blipFill>
                <a:blip r:embed="rId3"/>
                <a:stretch>
                  <a:fillRect l="-1024" t="-2381" b="-1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74E0B82E-28BD-0E40-B9B8-A4317B17F5AE}"/>
                  </a:ext>
                </a:extLst>
              </p:cNvPr>
              <p:cNvSpPr/>
              <p:nvPr/>
            </p:nvSpPr>
            <p:spPr>
              <a:xfrm>
                <a:off x="184001" y="2109028"/>
                <a:ext cx="4301177" cy="646331"/>
              </a:xfrm>
              <a:prstGeom prst="rect">
                <a:avLst/>
              </a:prstGeom>
            </p:spPr>
            <p:txBody>
              <a:bodyPr wrap="none">
                <a:spAutoFit/>
              </a:bodyPr>
              <a:lstStyle/>
              <a:p>
                <a:r>
                  <a:rPr lang="en-GB" dirty="0">
                    <a:latin typeface="Times New Roman" panose="02020603050405020304" pitchFamily="18" charset="0"/>
                    <a:cs typeface="Times New Roman" panose="02020603050405020304" pitchFamily="18" charset="0"/>
                  </a:rPr>
                  <a:t>where </a:t>
                </a:r>
                <a14:m>
                  <m:oMath xmlns:m="http://schemas.openxmlformats.org/officeDocument/2006/math">
                    <m:sSub>
                      <m:sSubPr>
                        <m:ctrlPr>
                          <a:rPr lang="en-GB" i="1" smtClean="0">
                            <a:latin typeface="Cambria Math" panose="02040503050406030204" pitchFamily="18" charset="0"/>
                            <a:cs typeface="Times New Roman" panose="02020603050405020304" pitchFamily="18" charset="0"/>
                          </a:rPr>
                        </m:ctrlPr>
                      </m:sSubPr>
                      <m:e>
                        <m:r>
                          <a:rPr lang="en-US" b="0" i="1" smtClean="0">
                            <a:latin typeface="Cambria Math" panose="02040503050406030204" pitchFamily="18" charset="0"/>
                            <a:cs typeface="Times New Roman" panose="02020603050405020304" pitchFamily="18" charset="0"/>
                          </a:rPr>
                          <m:t>𝑁</m:t>
                        </m:r>
                      </m:e>
                      <m:sub>
                        <m:r>
                          <a:rPr lang="en-US" b="0" i="1" smtClean="0">
                            <a:latin typeface="Cambria Math" panose="02040503050406030204" pitchFamily="18" charset="0"/>
                            <a:cs typeface="Times New Roman" panose="02020603050405020304" pitchFamily="18" charset="0"/>
                          </a:rPr>
                          <m:t>0</m:t>
                        </m:r>
                      </m:sub>
                    </m:sSub>
                  </m:oMath>
                </a14:m>
                <a:r>
                  <a:rPr lang="en-GB" dirty="0">
                    <a:latin typeface="Times New Roman" panose="02020603050405020304" pitchFamily="18" charset="0"/>
                    <a:cs typeface="Times New Roman" panose="02020603050405020304" pitchFamily="18" charset="0"/>
                  </a:rPr>
                  <a:t> is the original number of particles </a:t>
                </a:r>
              </a:p>
              <a:p>
                <a:r>
                  <a:rPr lang="en-GB" dirty="0">
                    <a:latin typeface="Times New Roman" panose="02020603050405020304" pitchFamily="18" charset="0"/>
                    <a:cs typeface="Times New Roman" panose="02020603050405020304" pitchFamily="18" charset="0"/>
                  </a:rPr>
                  <a:t>and </a:t>
                </a:r>
                <a14:m>
                  <m:oMath xmlns:m="http://schemas.openxmlformats.org/officeDocument/2006/math">
                    <m:r>
                      <a:rPr lang="en-GB" i="1" smtClean="0">
                        <a:latin typeface="Cambria Math" panose="02040503050406030204" pitchFamily="18" charset="0"/>
                        <a:ea typeface="Cambria Math" panose="02040503050406030204" pitchFamily="18" charset="0"/>
                        <a:cs typeface="Times New Roman" panose="02020603050405020304" pitchFamily="18" charset="0"/>
                      </a:rPr>
                      <m:t>𝜇</m:t>
                    </m:r>
                    <m:r>
                      <a:rPr lang="en-US" b="0" i="1" smtClean="0">
                        <a:latin typeface="Cambria Math" panose="02040503050406030204" pitchFamily="18" charset="0"/>
                        <a:ea typeface="Cambria Math" panose="02040503050406030204" pitchFamily="18" charset="0"/>
                        <a:cs typeface="Times New Roman" panose="02020603050405020304" pitchFamily="18" charset="0"/>
                      </a:rPr>
                      <m:t>=</m:t>
                    </m:r>
                    <m:r>
                      <a:rPr lang="en-US" b="0" i="1" smtClean="0">
                        <a:latin typeface="Cambria Math" panose="02040503050406030204" pitchFamily="18" charset="0"/>
                        <a:ea typeface="Cambria Math" panose="02040503050406030204" pitchFamily="18" charset="0"/>
                        <a:cs typeface="Times New Roman" panose="02020603050405020304" pitchFamily="18" charset="0"/>
                      </a:rPr>
                      <m:t>𝑛</m:t>
                    </m:r>
                    <m:r>
                      <a:rPr lang="en-US" b="0" i="1" smtClean="0">
                        <a:latin typeface="Cambria Math" panose="02040503050406030204" pitchFamily="18" charset="0"/>
                        <a:ea typeface="Cambria Math" panose="02040503050406030204" pitchFamily="18" charset="0"/>
                        <a:cs typeface="Times New Roman" panose="02020603050405020304" pitchFamily="18" charset="0"/>
                      </a:rPr>
                      <m:t> </m:t>
                    </m:r>
                    <m:r>
                      <a:rPr lang="en-US" b="0" i="1" smtClean="0">
                        <a:latin typeface="Cambria Math" panose="02040503050406030204" pitchFamily="18" charset="0"/>
                        <a:ea typeface="Cambria Math" panose="02040503050406030204" pitchFamily="18" charset="0"/>
                        <a:cs typeface="Times New Roman" panose="02020603050405020304" pitchFamily="18" charset="0"/>
                      </a:rPr>
                      <m:t>𝜎</m:t>
                    </m:r>
                  </m:oMath>
                </a14:m>
                <a:endParaRPr lang="en-GB" dirty="0">
                  <a:effectLst/>
                  <a:latin typeface="Times New Roman" panose="02020603050405020304" pitchFamily="18" charset="0"/>
                  <a:cs typeface="Times New Roman" panose="02020603050405020304" pitchFamily="18" charset="0"/>
                </a:endParaRPr>
              </a:p>
            </p:txBody>
          </p:sp>
        </mc:Choice>
        <mc:Fallback xmlns="">
          <p:sp>
            <p:nvSpPr>
              <p:cNvPr id="5" name="Rectangle 4">
                <a:extLst>
                  <a:ext uri="{FF2B5EF4-FFF2-40B4-BE49-F238E27FC236}">
                    <a16:creationId xmlns:a16="http://schemas.microsoft.com/office/drawing/2014/main" id="{74E0B82E-28BD-0E40-B9B8-A4317B17F5AE}"/>
                  </a:ext>
                </a:extLst>
              </p:cNvPr>
              <p:cNvSpPr>
                <a:spLocks noRot="1" noChangeAspect="1" noMove="1" noResize="1" noEditPoints="1" noAdjustHandles="1" noChangeArrowheads="1" noChangeShapeType="1" noTextEdit="1"/>
              </p:cNvSpPr>
              <p:nvPr/>
            </p:nvSpPr>
            <p:spPr>
              <a:xfrm>
                <a:off x="184001" y="2109028"/>
                <a:ext cx="4301177" cy="646331"/>
              </a:xfrm>
              <a:prstGeom prst="rect">
                <a:avLst/>
              </a:prstGeom>
              <a:blipFill>
                <a:blip r:embed="rId4"/>
                <a:stretch>
                  <a:fillRect l="-1176" t="-3922" b="-13725"/>
                </a:stretch>
              </a:blipFill>
            </p:spPr>
            <p:txBody>
              <a:bodyPr/>
              <a:lstStyle/>
              <a:p>
                <a:r>
                  <a:rPr lang="en-GB">
                    <a:noFill/>
                  </a:rPr>
                  <a:t> </a:t>
                </a:r>
              </a:p>
            </p:txBody>
          </p:sp>
        </mc:Fallback>
      </mc:AlternateContent>
      <p:sp>
        <p:nvSpPr>
          <p:cNvPr id="6" name="Rectangle 5">
            <a:extLst>
              <a:ext uri="{FF2B5EF4-FFF2-40B4-BE49-F238E27FC236}">
                <a16:creationId xmlns:a16="http://schemas.microsoft.com/office/drawing/2014/main" id="{86D00DE1-94D0-B24B-BCA6-20E29A6C92AB}"/>
              </a:ext>
            </a:extLst>
          </p:cNvPr>
          <p:cNvSpPr/>
          <p:nvPr/>
        </p:nvSpPr>
        <p:spPr>
          <a:xfrm>
            <a:off x="184001" y="2855554"/>
            <a:ext cx="5071027" cy="923330"/>
          </a:xfrm>
          <a:prstGeom prst="rect">
            <a:avLst/>
          </a:prstGeom>
        </p:spPr>
        <p:txBody>
          <a:bodyPr wrap="square">
            <a:spAutoFit/>
          </a:bodyPr>
          <a:lstStyle/>
          <a:p>
            <a:r>
              <a:rPr lang="en-GB" dirty="0">
                <a:latin typeface="Times New Roman" panose="02020603050405020304" pitchFamily="18" charset="0"/>
                <a:cs typeface="Times New Roman" panose="02020603050405020304" pitchFamily="18" charset="0"/>
              </a:rPr>
              <a:t>If the beam particles are absorbed when they interact with target particles then </a:t>
            </a:r>
            <a:r>
              <a:rPr lang="el-GR" dirty="0">
                <a:solidFill>
                  <a:srgbClr val="0432FF"/>
                </a:solidFill>
                <a:latin typeface="Times New Roman" panose="02020603050405020304" pitchFamily="18" charset="0"/>
                <a:cs typeface="Times New Roman" panose="02020603050405020304" pitchFamily="18" charset="0"/>
              </a:rPr>
              <a:t>μ</a:t>
            </a:r>
            <a:r>
              <a:rPr lang="el-GR" dirty="0">
                <a:latin typeface="Times New Roman" panose="02020603050405020304" pitchFamily="18" charset="0"/>
                <a:cs typeface="Times New Roman" panose="02020603050405020304" pitchFamily="18" charset="0"/>
              </a:rPr>
              <a:t> </a:t>
            </a:r>
            <a:r>
              <a:rPr lang="en-GB" dirty="0">
                <a:latin typeface="Times New Roman" panose="02020603050405020304" pitchFamily="18" charset="0"/>
                <a:cs typeface="Times New Roman" panose="02020603050405020304" pitchFamily="18" charset="0"/>
              </a:rPr>
              <a:t>is called the </a:t>
            </a:r>
            <a:r>
              <a:rPr lang="en-GB" i="1" dirty="0">
                <a:solidFill>
                  <a:srgbClr val="0432FF"/>
                </a:solidFill>
                <a:latin typeface="Times New Roman" panose="02020603050405020304" pitchFamily="18" charset="0"/>
                <a:cs typeface="Times New Roman" panose="02020603050405020304" pitchFamily="18" charset="0"/>
              </a:rPr>
              <a:t>absorption coefficient or linear attenuation coefficient</a:t>
            </a:r>
            <a:endParaRPr lang="en-GB" i="1" dirty="0">
              <a:solidFill>
                <a:srgbClr val="0432FF"/>
              </a:solidFill>
              <a:effectLst/>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31290FC-5C6C-A849-A33F-24529BCE13C3}"/>
                  </a:ext>
                </a:extLst>
              </p:cNvPr>
              <p:cNvSpPr txBox="1"/>
              <p:nvPr/>
            </p:nvSpPr>
            <p:spPr>
              <a:xfrm>
                <a:off x="257762" y="3899208"/>
                <a:ext cx="9994531" cy="2709524"/>
              </a:xfrm>
              <a:prstGeom prst="rect">
                <a:avLst/>
              </a:prstGeom>
              <a:noFill/>
            </p:spPr>
            <p:txBody>
              <a:bodyPr wrap="none" rtlCol="0">
                <a:spAutoFit/>
              </a:bodyPr>
              <a:lstStyle/>
              <a:p>
                <a:pPr marL="285750" indent="-285750">
                  <a:buFont typeface="Arial" panose="020B0604020202020204" pitchFamily="34" charset="0"/>
                  <a:buChar char="•"/>
                </a:pPr>
                <a:r>
                  <a:rPr lang="en-GB" dirty="0">
                    <a:solidFill>
                      <a:srgbClr val="0432FF"/>
                    </a:solidFill>
                    <a:latin typeface="Times New Roman" panose="02020603050405020304" pitchFamily="18" charset="0"/>
                    <a:cs typeface="Times New Roman" panose="02020603050405020304" pitchFamily="18" charset="0"/>
                  </a:rPr>
                  <a:t>the mean free path of a particle</a:t>
                </a:r>
                <a:r>
                  <a:rPr lang="en-GB" dirty="0">
                    <a:latin typeface="Times New Roman" panose="02020603050405020304" pitchFamily="18" charset="0"/>
                    <a:cs typeface="Times New Roman" panose="02020603050405020304" pitchFamily="18" charset="0"/>
                  </a:rPr>
                  <a:t>: </a:t>
                </a:r>
                <a14:m>
                  <m:oMath xmlns:m="http://schemas.openxmlformats.org/officeDocument/2006/math">
                    <m:r>
                      <a:rPr lang="en-GB" i="1" smtClean="0">
                        <a:latin typeface="Cambria Math" panose="02040503050406030204" pitchFamily="18" charset="0"/>
                        <a:ea typeface="Cambria Math" panose="02040503050406030204" pitchFamily="18" charset="0"/>
                        <a:cs typeface="Times New Roman" panose="02020603050405020304" pitchFamily="18" charset="0"/>
                      </a:rPr>
                      <m:t>𝜆</m:t>
                    </m:r>
                    <m:r>
                      <a:rPr lang="en-US" b="0" i="1" smtClean="0">
                        <a:latin typeface="Cambria Math" panose="02040503050406030204" pitchFamily="18" charset="0"/>
                        <a:ea typeface="Cambria Math" panose="02040503050406030204" pitchFamily="18" charset="0"/>
                        <a:cs typeface="Times New Roman" panose="02020603050405020304" pitchFamily="18" charset="0"/>
                      </a:rPr>
                      <m:t>=</m:t>
                    </m:r>
                    <m:f>
                      <m:fPr>
                        <m:ctrlPr>
                          <a:rPr lang="en-US" b="0" i="1" smtClean="0">
                            <a:latin typeface="Cambria Math" panose="02040503050406030204" pitchFamily="18" charset="0"/>
                            <a:ea typeface="Cambria Math" panose="02040503050406030204" pitchFamily="18" charset="0"/>
                            <a:cs typeface="Times New Roman" panose="02020603050405020304" pitchFamily="18" charset="0"/>
                          </a:rPr>
                        </m:ctrlPr>
                      </m:fPr>
                      <m:num>
                        <m:r>
                          <a:rPr lang="en-US" b="0" i="1" smtClean="0">
                            <a:latin typeface="Cambria Math" panose="02040503050406030204" pitchFamily="18" charset="0"/>
                            <a:ea typeface="Cambria Math" panose="02040503050406030204" pitchFamily="18" charset="0"/>
                            <a:cs typeface="Times New Roman" panose="02020603050405020304" pitchFamily="18" charset="0"/>
                          </a:rPr>
                          <m:t>1</m:t>
                        </m:r>
                      </m:num>
                      <m:den>
                        <m:r>
                          <a:rPr lang="en-US" b="0" i="1" smtClean="0">
                            <a:latin typeface="Cambria Math" panose="02040503050406030204" pitchFamily="18" charset="0"/>
                            <a:ea typeface="Cambria Math" panose="02040503050406030204" pitchFamily="18" charset="0"/>
                            <a:cs typeface="Times New Roman" panose="02020603050405020304" pitchFamily="18" charset="0"/>
                          </a:rPr>
                          <m:t>𝜇</m:t>
                        </m:r>
                      </m:den>
                    </m:f>
                    <m:r>
                      <a:rPr lang="en-US" b="0" i="1" smtClean="0">
                        <a:latin typeface="Cambria Math" panose="02040503050406030204" pitchFamily="18" charset="0"/>
                        <a:ea typeface="Cambria Math" panose="02040503050406030204" pitchFamily="18" charset="0"/>
                        <a:cs typeface="Times New Roman" panose="02020603050405020304" pitchFamily="18" charset="0"/>
                      </a:rPr>
                      <m:t>=</m:t>
                    </m:r>
                    <m:f>
                      <m:fPr>
                        <m:ctrlPr>
                          <a:rPr lang="en-US" b="0" i="1" smtClean="0">
                            <a:latin typeface="Cambria Math" panose="02040503050406030204" pitchFamily="18" charset="0"/>
                            <a:ea typeface="Cambria Math" panose="02040503050406030204" pitchFamily="18" charset="0"/>
                            <a:cs typeface="Times New Roman" panose="02020603050405020304" pitchFamily="18" charset="0"/>
                          </a:rPr>
                        </m:ctrlPr>
                      </m:fPr>
                      <m:num>
                        <m:r>
                          <a:rPr lang="en-US" b="0" i="1" smtClean="0">
                            <a:latin typeface="Cambria Math" panose="02040503050406030204" pitchFamily="18" charset="0"/>
                            <a:ea typeface="Cambria Math" panose="02040503050406030204" pitchFamily="18" charset="0"/>
                            <a:cs typeface="Times New Roman" panose="02020603050405020304" pitchFamily="18" charset="0"/>
                          </a:rPr>
                          <m:t>1</m:t>
                        </m:r>
                      </m:num>
                      <m:den>
                        <m:r>
                          <a:rPr lang="en-US" b="0" i="1" smtClean="0">
                            <a:latin typeface="Cambria Math" panose="02040503050406030204" pitchFamily="18" charset="0"/>
                            <a:ea typeface="Cambria Math" panose="02040503050406030204" pitchFamily="18" charset="0"/>
                            <a:cs typeface="Times New Roman" panose="02020603050405020304" pitchFamily="18" charset="0"/>
                          </a:rPr>
                          <m:t>𝑛</m:t>
                        </m:r>
                        <m:r>
                          <a:rPr lang="en-US" b="0" i="1" smtClean="0">
                            <a:latin typeface="Cambria Math" panose="02040503050406030204" pitchFamily="18" charset="0"/>
                            <a:ea typeface="Cambria Math" panose="02040503050406030204" pitchFamily="18" charset="0"/>
                            <a:cs typeface="Times New Roman" panose="02020603050405020304" pitchFamily="18" charset="0"/>
                          </a:rPr>
                          <m:t> </m:t>
                        </m:r>
                        <m:r>
                          <a:rPr lang="en-US" b="0" i="1" smtClean="0">
                            <a:latin typeface="Cambria Math" panose="02040503050406030204" pitchFamily="18" charset="0"/>
                            <a:ea typeface="Cambria Math" panose="02040503050406030204" pitchFamily="18" charset="0"/>
                            <a:cs typeface="Times New Roman" panose="02020603050405020304" pitchFamily="18" charset="0"/>
                          </a:rPr>
                          <m:t>𝜎</m:t>
                        </m:r>
                      </m:den>
                    </m:f>
                  </m:oMath>
                </a14:m>
                <a:endParaRPr lang="en-GB" dirty="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r>
                  <a:rPr lang="en-GB" dirty="0">
                    <a:solidFill>
                      <a:srgbClr val="FF0000"/>
                    </a:solidFill>
                    <a:latin typeface="Times New Roman" panose="02020603050405020304" pitchFamily="18" charset="0"/>
                    <a:cs typeface="Times New Roman" panose="02020603050405020304" pitchFamily="18" charset="0"/>
                  </a:rPr>
                  <a:t>nuclear</a:t>
                </a:r>
                <a:r>
                  <a:rPr lang="en-GB" dirty="0">
                    <a:latin typeface="Times New Roman" panose="02020603050405020304" pitchFamily="18" charset="0"/>
                    <a:cs typeface="Times New Roman" panose="02020603050405020304" pitchFamily="18" charset="0"/>
                  </a:rPr>
                  <a:t> cross section: </a:t>
                </a:r>
                <a14:m>
                  <m:oMath xmlns:m="http://schemas.openxmlformats.org/officeDocument/2006/math">
                    <m:sSub>
                      <m:sSubPr>
                        <m:ctrlPr>
                          <a:rPr lang="en-GB" i="1" smtClean="0">
                            <a:latin typeface="Cambria Math" panose="02040503050406030204" pitchFamily="18" charset="0"/>
                            <a:cs typeface="Times New Roman" panose="02020603050405020304" pitchFamily="18" charset="0"/>
                          </a:rPr>
                        </m:ctrlPr>
                      </m:sSubPr>
                      <m:e>
                        <m:r>
                          <a:rPr lang="en-GB" i="1" smtClean="0">
                            <a:latin typeface="Cambria Math" panose="02040503050406030204" pitchFamily="18" charset="0"/>
                            <a:ea typeface="Cambria Math" panose="02040503050406030204" pitchFamily="18" charset="0"/>
                            <a:cs typeface="Times New Roman" panose="02020603050405020304" pitchFamily="18" charset="0"/>
                          </a:rPr>
                          <m:t>𝜎</m:t>
                        </m:r>
                      </m:e>
                      <m:sub>
                        <m:r>
                          <a:rPr lang="en-US" b="0" i="1" smtClean="0">
                            <a:latin typeface="Cambria Math" panose="02040503050406030204" pitchFamily="18" charset="0"/>
                            <a:cs typeface="Times New Roman" panose="02020603050405020304" pitchFamily="18" charset="0"/>
                          </a:rPr>
                          <m:t>𝑛𝑢𝑐𝑙</m:t>
                        </m:r>
                      </m:sub>
                    </m:sSub>
                    <m:r>
                      <a:rPr lang="en-GB" i="1" smtClean="0">
                        <a:latin typeface="Cambria Math" panose="02040503050406030204" pitchFamily="18" charset="0"/>
                        <a:ea typeface="Cambria Math" panose="02040503050406030204" pitchFamily="18" charset="0"/>
                        <a:cs typeface="Times New Roman" panose="02020603050405020304" pitchFamily="18" charset="0"/>
                      </a:rPr>
                      <m:t>≈</m:t>
                    </m:r>
                    <m:r>
                      <a:rPr lang="en-GB" i="1" smtClean="0">
                        <a:latin typeface="Cambria Math" panose="02040503050406030204" pitchFamily="18" charset="0"/>
                        <a:ea typeface="Cambria Math" panose="02040503050406030204" pitchFamily="18" charset="0"/>
                        <a:cs typeface="Times New Roman" panose="02020603050405020304" pitchFamily="18" charset="0"/>
                      </a:rPr>
                      <m:t>𝜋</m:t>
                    </m:r>
                    <m:sSubSup>
                      <m:sSubSupPr>
                        <m:ctrlPr>
                          <a:rPr lang="en-GB" i="1" smtClean="0">
                            <a:latin typeface="Cambria Math" panose="02040503050406030204" pitchFamily="18" charset="0"/>
                            <a:ea typeface="Cambria Math" panose="02040503050406030204" pitchFamily="18" charset="0"/>
                            <a:cs typeface="Times New Roman" panose="02020603050405020304" pitchFamily="18" charset="0"/>
                          </a:rPr>
                        </m:ctrlPr>
                      </m:sSubSupPr>
                      <m:e>
                        <m:r>
                          <a:rPr lang="en-US" b="0" i="1" smtClean="0">
                            <a:latin typeface="Cambria Math" panose="02040503050406030204" pitchFamily="18" charset="0"/>
                            <a:ea typeface="Cambria Math" panose="02040503050406030204" pitchFamily="18" charset="0"/>
                            <a:cs typeface="Times New Roman" panose="02020603050405020304" pitchFamily="18" charset="0"/>
                          </a:rPr>
                          <m:t> </m:t>
                        </m:r>
                        <m:r>
                          <a:rPr lang="en-US" b="0" i="1" smtClean="0">
                            <a:latin typeface="Cambria Math" panose="02040503050406030204" pitchFamily="18" charset="0"/>
                            <a:ea typeface="Cambria Math" panose="02040503050406030204" pitchFamily="18" charset="0"/>
                            <a:cs typeface="Times New Roman" panose="02020603050405020304" pitchFamily="18" charset="0"/>
                          </a:rPr>
                          <m:t>𝑟</m:t>
                        </m:r>
                      </m:e>
                      <m:sub>
                        <m:r>
                          <a:rPr lang="en-US" b="0" i="1" smtClean="0">
                            <a:latin typeface="Cambria Math" panose="02040503050406030204" pitchFamily="18" charset="0"/>
                            <a:ea typeface="Cambria Math" panose="02040503050406030204" pitchFamily="18" charset="0"/>
                            <a:cs typeface="Times New Roman" panose="02020603050405020304" pitchFamily="18" charset="0"/>
                          </a:rPr>
                          <m:t>0</m:t>
                        </m:r>
                      </m:sub>
                      <m:sup>
                        <m:r>
                          <a:rPr lang="en-US" b="0" i="1" smtClean="0">
                            <a:latin typeface="Cambria Math" panose="02040503050406030204" pitchFamily="18" charset="0"/>
                            <a:ea typeface="Cambria Math" panose="02040503050406030204" pitchFamily="18" charset="0"/>
                            <a:cs typeface="Times New Roman" panose="02020603050405020304" pitchFamily="18" charset="0"/>
                          </a:rPr>
                          <m:t>2</m:t>
                        </m:r>
                      </m:sup>
                    </m:sSubSup>
                    <m:r>
                      <a:rPr lang="en-US" b="0" i="1" smtClean="0">
                        <a:latin typeface="Cambria Math" panose="02040503050406030204" pitchFamily="18" charset="0"/>
                        <a:ea typeface="Cambria Math" panose="02040503050406030204" pitchFamily="18" charset="0"/>
                        <a:cs typeface="Times New Roman" panose="02020603050405020304" pitchFamily="18" charset="0"/>
                      </a:rPr>
                      <m:t> </m:t>
                    </m:r>
                    <m:sSup>
                      <m:sSupPr>
                        <m:ctrlPr>
                          <a:rPr lang="en-GB" i="1"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b="0" i="1" smtClean="0">
                            <a:latin typeface="Cambria Math" panose="02040503050406030204" pitchFamily="18" charset="0"/>
                            <a:ea typeface="Cambria Math" panose="02040503050406030204" pitchFamily="18" charset="0"/>
                            <a:cs typeface="Times New Roman" panose="02020603050405020304" pitchFamily="18" charset="0"/>
                          </a:rPr>
                          <m:t>𝐴</m:t>
                        </m:r>
                      </m:e>
                      <m:sup>
                        <m:f>
                          <m:fPr>
                            <m:ctrlPr>
                              <a:rPr lang="en-GB" i="1" smtClean="0">
                                <a:latin typeface="Cambria Math" panose="02040503050406030204" pitchFamily="18" charset="0"/>
                                <a:ea typeface="Cambria Math" panose="02040503050406030204" pitchFamily="18" charset="0"/>
                                <a:cs typeface="Times New Roman" panose="02020603050405020304" pitchFamily="18" charset="0"/>
                              </a:rPr>
                            </m:ctrlPr>
                          </m:fPr>
                          <m:num>
                            <m:r>
                              <a:rPr lang="en-US" b="0" i="1" smtClean="0">
                                <a:latin typeface="Cambria Math" panose="02040503050406030204" pitchFamily="18" charset="0"/>
                                <a:ea typeface="Cambria Math" panose="02040503050406030204" pitchFamily="18" charset="0"/>
                                <a:cs typeface="Times New Roman" panose="02020603050405020304" pitchFamily="18" charset="0"/>
                              </a:rPr>
                              <m:t>2</m:t>
                            </m:r>
                          </m:num>
                          <m:den>
                            <m:r>
                              <a:rPr lang="en-US" b="0" i="1" smtClean="0">
                                <a:latin typeface="Cambria Math" panose="02040503050406030204" pitchFamily="18" charset="0"/>
                                <a:ea typeface="Cambria Math" panose="02040503050406030204" pitchFamily="18" charset="0"/>
                                <a:cs typeface="Times New Roman" panose="02020603050405020304" pitchFamily="18" charset="0"/>
                              </a:rPr>
                              <m:t>3</m:t>
                            </m:r>
                          </m:den>
                        </m:f>
                      </m:sup>
                    </m:sSup>
                    <m:r>
                      <a:rPr lang="en-US" b="0" i="1" smtClean="0">
                        <a:latin typeface="Cambria Math" panose="02040503050406030204" pitchFamily="18" charset="0"/>
                        <a:ea typeface="Cambria Math" panose="02040503050406030204" pitchFamily="18" charset="0"/>
                        <a:cs typeface="Times New Roman" panose="02020603050405020304" pitchFamily="18" charset="0"/>
                      </a:rPr>
                      <m:t> ≈45 </m:t>
                    </m:r>
                    <m:r>
                      <a:rPr lang="en-US" b="0" i="1" smtClean="0">
                        <a:latin typeface="Cambria Math" panose="02040503050406030204" pitchFamily="18" charset="0"/>
                        <a:ea typeface="Cambria Math" panose="02040503050406030204" pitchFamily="18" charset="0"/>
                        <a:cs typeface="Times New Roman" panose="02020603050405020304" pitchFamily="18" charset="0"/>
                      </a:rPr>
                      <m:t>𝑚𝑏</m:t>
                    </m:r>
                    <m:sSup>
                      <m:sSupPr>
                        <m:ctrlPr>
                          <a:rPr lang="en-GB" i="1">
                            <a:latin typeface="Cambria Math" panose="02040503050406030204" pitchFamily="18" charset="0"/>
                            <a:ea typeface="Cambria Math" panose="02040503050406030204" pitchFamily="18" charset="0"/>
                            <a:cs typeface="Times New Roman" panose="02020603050405020304" pitchFamily="18" charset="0"/>
                          </a:rPr>
                        </m:ctrlPr>
                      </m:sSupPr>
                      <m:e>
                        <m:r>
                          <a:rPr lang="en-US" b="0" i="1" smtClean="0">
                            <a:latin typeface="Cambria Math" panose="02040503050406030204" pitchFamily="18" charset="0"/>
                            <a:ea typeface="Cambria Math" panose="02040503050406030204" pitchFamily="18" charset="0"/>
                            <a:cs typeface="Times New Roman" panose="02020603050405020304" pitchFamily="18" charset="0"/>
                          </a:rPr>
                          <m:t> </m:t>
                        </m:r>
                        <m:r>
                          <a:rPr lang="en-US" i="1">
                            <a:latin typeface="Cambria Math" panose="02040503050406030204" pitchFamily="18" charset="0"/>
                            <a:ea typeface="Cambria Math" panose="02040503050406030204" pitchFamily="18" charset="0"/>
                            <a:cs typeface="Times New Roman" panose="02020603050405020304" pitchFamily="18" charset="0"/>
                          </a:rPr>
                          <m:t>𝐴</m:t>
                        </m:r>
                      </m:e>
                      <m:sup>
                        <m:f>
                          <m:fPr>
                            <m:ctrlPr>
                              <a:rPr lang="en-GB" i="1">
                                <a:latin typeface="Cambria Math" panose="02040503050406030204" pitchFamily="18" charset="0"/>
                                <a:ea typeface="Cambria Math" panose="02040503050406030204" pitchFamily="18" charset="0"/>
                                <a:cs typeface="Times New Roman" panose="02020603050405020304" pitchFamily="18" charset="0"/>
                              </a:rPr>
                            </m:ctrlPr>
                          </m:fPr>
                          <m:num>
                            <m:r>
                              <a:rPr lang="en-US" i="1">
                                <a:latin typeface="Cambria Math" panose="02040503050406030204" pitchFamily="18" charset="0"/>
                                <a:ea typeface="Cambria Math" panose="02040503050406030204" pitchFamily="18" charset="0"/>
                                <a:cs typeface="Times New Roman" panose="02020603050405020304" pitchFamily="18" charset="0"/>
                              </a:rPr>
                              <m:t>2</m:t>
                            </m:r>
                          </m:num>
                          <m:den>
                            <m:r>
                              <a:rPr lang="en-US" i="1">
                                <a:latin typeface="Cambria Math" panose="02040503050406030204" pitchFamily="18" charset="0"/>
                                <a:ea typeface="Cambria Math" panose="02040503050406030204" pitchFamily="18" charset="0"/>
                                <a:cs typeface="Times New Roman" panose="02020603050405020304" pitchFamily="18" charset="0"/>
                              </a:rPr>
                              <m:t>3</m:t>
                            </m:r>
                          </m:den>
                        </m:f>
                      </m:sup>
                    </m:sSup>
                  </m:oMath>
                </a14:m>
                <a:r>
                  <a:rPr lang="en-GB" dirty="0">
                    <a:latin typeface="Times New Roman" panose="02020603050405020304" pitchFamily="18" charset="0"/>
                    <a:cs typeface="Times New Roman" panose="02020603050405020304" pitchFamily="18" charset="0"/>
                  </a:rPr>
                  <a:t>      </a:t>
                </a:r>
                <a:r>
                  <a:rPr lang="en-GB" i="1" dirty="0">
                    <a:latin typeface="Times New Roman" panose="02020603050405020304" pitchFamily="18" charset="0"/>
                    <a:cs typeface="Times New Roman" panose="02020603050405020304" pitchFamily="18" charset="0"/>
                  </a:rPr>
                  <a:t>(A is the number of nucleons and </a:t>
                </a:r>
                <a14:m>
                  <m:oMath xmlns:m="http://schemas.openxmlformats.org/officeDocument/2006/math">
                    <m:sSub>
                      <m:sSubPr>
                        <m:ctrlPr>
                          <a:rPr lang="en-GB" i="1" smtClean="0">
                            <a:latin typeface="Cambria Math" panose="02040503050406030204" pitchFamily="18" charset="0"/>
                            <a:cs typeface="Times New Roman" panose="02020603050405020304" pitchFamily="18" charset="0"/>
                          </a:rPr>
                        </m:ctrlPr>
                      </m:sSubPr>
                      <m:e>
                        <m:r>
                          <a:rPr lang="en-US" b="0" i="1" smtClean="0">
                            <a:latin typeface="Cambria Math" panose="02040503050406030204" pitchFamily="18" charset="0"/>
                            <a:cs typeface="Times New Roman" panose="02020603050405020304" pitchFamily="18" charset="0"/>
                          </a:rPr>
                          <m:t>𝑟</m:t>
                        </m:r>
                      </m:e>
                      <m:sub>
                        <m:r>
                          <a:rPr lang="en-US" b="0" i="1" smtClean="0">
                            <a:latin typeface="Cambria Math" panose="02040503050406030204" pitchFamily="18" charset="0"/>
                            <a:cs typeface="Times New Roman" panose="02020603050405020304" pitchFamily="18" charset="0"/>
                          </a:rPr>
                          <m:t>0</m:t>
                        </m:r>
                      </m:sub>
                    </m:sSub>
                    <m:r>
                      <a:rPr lang="en-GB" i="1" smtClean="0">
                        <a:latin typeface="Cambria Math" panose="02040503050406030204" pitchFamily="18" charset="0"/>
                        <a:ea typeface="Cambria Math" panose="02040503050406030204" pitchFamily="18" charset="0"/>
                        <a:cs typeface="Times New Roman" panose="02020603050405020304" pitchFamily="18" charset="0"/>
                      </a:rPr>
                      <m:t>≈</m:t>
                    </m:r>
                    <m:r>
                      <a:rPr lang="en-US" b="0" i="1" smtClean="0">
                        <a:latin typeface="Cambria Math" panose="02040503050406030204" pitchFamily="18" charset="0"/>
                        <a:ea typeface="Cambria Math" panose="02040503050406030204" pitchFamily="18" charset="0"/>
                        <a:cs typeface="Times New Roman" panose="02020603050405020304" pitchFamily="18" charset="0"/>
                      </a:rPr>
                      <m:t>1.2 </m:t>
                    </m:r>
                    <m:r>
                      <a:rPr lang="en-US" b="0" i="1" smtClean="0">
                        <a:latin typeface="Cambria Math" panose="02040503050406030204" pitchFamily="18" charset="0"/>
                        <a:ea typeface="Cambria Math" panose="02040503050406030204" pitchFamily="18" charset="0"/>
                        <a:cs typeface="Times New Roman" panose="02020603050405020304" pitchFamily="18" charset="0"/>
                      </a:rPr>
                      <m:t>𝑓𝑚</m:t>
                    </m:r>
                  </m:oMath>
                </a14:m>
                <a:r>
                  <a:rPr lang="en-GB" i="1" dirty="0">
                    <a:latin typeface="Times New Roman" panose="02020603050405020304" pitchFamily="18" charset="0"/>
                    <a:cs typeface="Times New Roman" panose="02020603050405020304" pitchFamily="18" charset="0"/>
                  </a:rPr>
                  <a:t>)</a:t>
                </a:r>
              </a:p>
              <a:p>
                <a:pPr marL="285750" indent="-285750">
                  <a:lnSpc>
                    <a:spcPct val="150000"/>
                  </a:lnSpc>
                  <a:buFont typeface="Arial" panose="020B0604020202020204" pitchFamily="34" charset="0"/>
                  <a:buChar char="•"/>
                </a:pPr>
                <a:r>
                  <a:rPr lang="en-GB" dirty="0">
                    <a:solidFill>
                      <a:srgbClr val="FF0000"/>
                    </a:solidFill>
                    <a:latin typeface="Times New Roman" panose="02020603050405020304" pitchFamily="18" charset="0"/>
                    <a:cs typeface="Times New Roman" panose="02020603050405020304" pitchFamily="18" charset="0"/>
                  </a:rPr>
                  <a:t>atomic</a:t>
                </a:r>
                <a:r>
                  <a:rPr lang="en-GB" dirty="0">
                    <a:latin typeface="Times New Roman" panose="02020603050405020304" pitchFamily="18" charset="0"/>
                    <a:cs typeface="Times New Roman" panose="02020603050405020304" pitchFamily="18" charset="0"/>
                  </a:rPr>
                  <a:t> cross section: </a:t>
                </a:r>
                <a14:m>
                  <m:oMath xmlns:m="http://schemas.openxmlformats.org/officeDocument/2006/math">
                    <m:sSub>
                      <m:sSubPr>
                        <m:ctrlPr>
                          <a:rPr lang="en-GB" i="1">
                            <a:latin typeface="Cambria Math" panose="02040503050406030204" pitchFamily="18" charset="0"/>
                            <a:cs typeface="Times New Roman" panose="02020603050405020304" pitchFamily="18" charset="0"/>
                          </a:rPr>
                        </m:ctrlPr>
                      </m:sSubPr>
                      <m:e>
                        <m:r>
                          <a:rPr lang="en-GB" i="1">
                            <a:latin typeface="Cambria Math" panose="02040503050406030204" pitchFamily="18" charset="0"/>
                            <a:ea typeface="Cambria Math" panose="02040503050406030204" pitchFamily="18" charset="0"/>
                            <a:cs typeface="Times New Roman" panose="02020603050405020304" pitchFamily="18" charset="0"/>
                          </a:rPr>
                          <m:t>𝜎</m:t>
                        </m:r>
                      </m:e>
                      <m:sub>
                        <m:r>
                          <a:rPr lang="en-US" i="1">
                            <a:latin typeface="Cambria Math" panose="02040503050406030204" pitchFamily="18" charset="0"/>
                            <a:cs typeface="Times New Roman" panose="02020603050405020304" pitchFamily="18" charset="0"/>
                          </a:rPr>
                          <m:t>𝑛𝑢𝑐𝑙</m:t>
                        </m:r>
                      </m:sub>
                    </m:sSub>
                    <m:r>
                      <a:rPr lang="en-GB" i="1">
                        <a:latin typeface="Cambria Math" panose="02040503050406030204" pitchFamily="18" charset="0"/>
                        <a:ea typeface="Cambria Math" panose="02040503050406030204" pitchFamily="18" charset="0"/>
                        <a:cs typeface="Times New Roman" panose="02020603050405020304" pitchFamily="18" charset="0"/>
                      </a:rPr>
                      <m:t>≈</m:t>
                    </m:r>
                    <m:r>
                      <a:rPr lang="en-GB" i="1">
                        <a:latin typeface="Cambria Math" panose="02040503050406030204" pitchFamily="18" charset="0"/>
                        <a:ea typeface="Cambria Math" panose="02040503050406030204" pitchFamily="18" charset="0"/>
                        <a:cs typeface="Times New Roman" panose="02020603050405020304" pitchFamily="18" charset="0"/>
                      </a:rPr>
                      <m:t>𝜋</m:t>
                    </m:r>
                    <m:sSubSup>
                      <m:sSubSupPr>
                        <m:ctrlPr>
                          <a:rPr lang="en-GB" i="1">
                            <a:latin typeface="Cambria Math" panose="02040503050406030204" pitchFamily="18" charset="0"/>
                            <a:ea typeface="Cambria Math" panose="02040503050406030204" pitchFamily="18" charset="0"/>
                            <a:cs typeface="Times New Roman" panose="02020603050405020304" pitchFamily="18" charset="0"/>
                          </a:rPr>
                        </m:ctrlPr>
                      </m:sSubSupPr>
                      <m:e>
                        <m:r>
                          <a:rPr lang="en-US" i="1">
                            <a:latin typeface="Cambria Math" panose="02040503050406030204" pitchFamily="18" charset="0"/>
                            <a:ea typeface="Cambria Math" panose="02040503050406030204" pitchFamily="18" charset="0"/>
                            <a:cs typeface="Times New Roman" panose="02020603050405020304" pitchFamily="18" charset="0"/>
                          </a:rPr>
                          <m:t> </m:t>
                        </m:r>
                        <m:r>
                          <a:rPr lang="en-US" b="0" i="1" smtClean="0">
                            <a:latin typeface="Cambria Math" panose="02040503050406030204" pitchFamily="18" charset="0"/>
                            <a:ea typeface="Cambria Math" panose="02040503050406030204" pitchFamily="18" charset="0"/>
                            <a:cs typeface="Times New Roman" panose="02020603050405020304" pitchFamily="18" charset="0"/>
                          </a:rPr>
                          <m:t>𝑎</m:t>
                        </m:r>
                      </m:e>
                      <m:sub>
                        <m:r>
                          <a:rPr lang="en-US" i="1">
                            <a:latin typeface="Cambria Math" panose="02040503050406030204" pitchFamily="18" charset="0"/>
                            <a:ea typeface="Cambria Math" panose="02040503050406030204" pitchFamily="18" charset="0"/>
                            <a:cs typeface="Times New Roman" panose="02020603050405020304" pitchFamily="18" charset="0"/>
                          </a:rPr>
                          <m:t>0</m:t>
                        </m:r>
                      </m:sub>
                      <m:sup>
                        <m:r>
                          <a:rPr lang="en-US" i="1">
                            <a:latin typeface="Cambria Math" panose="02040503050406030204" pitchFamily="18" charset="0"/>
                            <a:ea typeface="Cambria Math" panose="02040503050406030204" pitchFamily="18" charset="0"/>
                            <a:cs typeface="Times New Roman" panose="02020603050405020304" pitchFamily="18" charset="0"/>
                          </a:rPr>
                          <m:t>2</m:t>
                        </m:r>
                      </m:sup>
                    </m:sSubSup>
                    <m:r>
                      <a:rPr lang="en-US" i="1">
                        <a:latin typeface="Cambria Math" panose="02040503050406030204" pitchFamily="18" charset="0"/>
                        <a:ea typeface="Cambria Math" panose="02040503050406030204" pitchFamily="18" charset="0"/>
                        <a:cs typeface="Times New Roman" panose="02020603050405020304" pitchFamily="18" charset="0"/>
                      </a:rPr>
                      <m:t> ≈</m:t>
                    </m:r>
                    <m:sSup>
                      <m:sSupPr>
                        <m:ctrlPr>
                          <a:rPr lang="en-US" i="1"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b="0" i="1" smtClean="0">
                            <a:latin typeface="Cambria Math" panose="02040503050406030204" pitchFamily="18" charset="0"/>
                            <a:ea typeface="Cambria Math" panose="02040503050406030204" pitchFamily="18" charset="0"/>
                            <a:cs typeface="Times New Roman" panose="02020603050405020304" pitchFamily="18" charset="0"/>
                          </a:rPr>
                          <m:t>10</m:t>
                        </m:r>
                      </m:e>
                      <m:sup>
                        <m:r>
                          <a:rPr lang="en-US" b="0" i="1" smtClean="0">
                            <a:latin typeface="Cambria Math" panose="02040503050406030204" pitchFamily="18" charset="0"/>
                            <a:ea typeface="Cambria Math" panose="02040503050406030204" pitchFamily="18" charset="0"/>
                            <a:cs typeface="Times New Roman" panose="02020603050405020304" pitchFamily="18" charset="0"/>
                          </a:rPr>
                          <m:t>8</m:t>
                        </m:r>
                      </m:sup>
                    </m:sSup>
                    <m:r>
                      <a:rPr lang="en-US" i="1">
                        <a:latin typeface="Cambria Math" panose="02040503050406030204" pitchFamily="18" charset="0"/>
                        <a:ea typeface="Cambria Math" panose="02040503050406030204" pitchFamily="18" charset="0"/>
                        <a:cs typeface="Times New Roman" panose="02020603050405020304" pitchFamily="18" charset="0"/>
                      </a:rPr>
                      <m:t>𝑏</m:t>
                    </m:r>
                  </m:oMath>
                </a14:m>
                <a:r>
                  <a:rPr lang="en-GB"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GB" i="1">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cs typeface="Times New Roman" panose="02020603050405020304" pitchFamily="18" charset="0"/>
                          </a:rPr>
                          <m:t>𝑎</m:t>
                        </m:r>
                      </m:e>
                      <m:sub>
                        <m:r>
                          <a:rPr lang="en-US" i="1">
                            <a:latin typeface="Cambria Math" panose="02040503050406030204" pitchFamily="18" charset="0"/>
                            <a:cs typeface="Times New Roman" panose="02020603050405020304" pitchFamily="18" charset="0"/>
                          </a:rPr>
                          <m:t>0</m:t>
                        </m:r>
                      </m:sub>
                    </m:sSub>
                  </m:oMath>
                </a14:m>
                <a:r>
                  <a:rPr lang="en-GB" dirty="0">
                    <a:latin typeface="Times New Roman" panose="02020603050405020304" pitchFamily="18" charset="0"/>
                    <a:cs typeface="Times New Roman" panose="02020603050405020304" pitchFamily="18" charset="0"/>
                  </a:rPr>
                  <a:t> </a:t>
                </a:r>
                <a:r>
                  <a:rPr lang="en-GB" i="1" dirty="0">
                    <a:latin typeface="Times New Roman" panose="02020603050405020304" pitchFamily="18" charset="0"/>
                    <a:cs typeface="Times New Roman" panose="02020603050405020304" pitchFamily="18" charset="0"/>
                  </a:rPr>
                  <a:t>is the Bohr radius </a:t>
                </a:r>
                <a14:m>
                  <m:oMath xmlns:m="http://schemas.openxmlformats.org/officeDocument/2006/math">
                    <m:d>
                      <m:dPr>
                        <m:ctrlPr>
                          <a:rPr lang="en-GB" i="1" smtClean="0">
                            <a:latin typeface="Cambria Math" panose="02040503050406030204" pitchFamily="18" charset="0"/>
                            <a:cs typeface="Times New Roman" panose="02020603050405020304" pitchFamily="18" charset="0"/>
                          </a:rPr>
                        </m:ctrlPr>
                      </m:dPr>
                      <m:e>
                        <m:sSub>
                          <m:sSubPr>
                            <m:ctrlPr>
                              <a:rPr lang="en-GB" i="1" smtClean="0">
                                <a:latin typeface="Cambria Math" panose="02040503050406030204" pitchFamily="18" charset="0"/>
                                <a:cs typeface="Times New Roman" panose="02020603050405020304" pitchFamily="18" charset="0"/>
                              </a:rPr>
                            </m:ctrlPr>
                          </m:sSubPr>
                          <m:e>
                            <m:r>
                              <a:rPr lang="en-US" b="0" i="1" smtClean="0">
                                <a:latin typeface="Cambria Math" panose="02040503050406030204" pitchFamily="18" charset="0"/>
                                <a:cs typeface="Times New Roman" panose="02020603050405020304" pitchFamily="18" charset="0"/>
                              </a:rPr>
                              <m:t>𝑎</m:t>
                            </m:r>
                          </m:e>
                          <m:sub>
                            <m:r>
                              <a:rPr lang="en-US" b="0" i="1" smtClean="0">
                                <a:latin typeface="Cambria Math" panose="02040503050406030204" pitchFamily="18" charset="0"/>
                                <a:cs typeface="Times New Roman" panose="02020603050405020304" pitchFamily="18" charset="0"/>
                              </a:rPr>
                              <m:t>0</m:t>
                            </m:r>
                          </m:sub>
                        </m:sSub>
                        <m:r>
                          <a:rPr lang="en-GB" i="1" smtClean="0">
                            <a:latin typeface="Cambria Math" panose="02040503050406030204" pitchFamily="18" charset="0"/>
                            <a:ea typeface="Cambria Math" panose="02040503050406030204" pitchFamily="18" charset="0"/>
                            <a:cs typeface="Times New Roman" panose="02020603050405020304" pitchFamily="18" charset="0"/>
                          </a:rPr>
                          <m:t>≈</m:t>
                        </m:r>
                        <m:r>
                          <a:rPr lang="en-US" b="0" i="1" smtClean="0">
                            <a:latin typeface="Cambria Math" panose="02040503050406030204" pitchFamily="18" charset="0"/>
                            <a:ea typeface="Cambria Math" panose="02040503050406030204" pitchFamily="18" charset="0"/>
                            <a:cs typeface="Times New Roman" panose="02020603050405020304" pitchFamily="18" charset="0"/>
                          </a:rPr>
                          <m:t>0.05 </m:t>
                        </m:r>
                        <m:r>
                          <a:rPr lang="en-US" b="0" i="1" smtClean="0">
                            <a:latin typeface="Cambria Math" panose="02040503050406030204" pitchFamily="18" charset="0"/>
                            <a:ea typeface="Cambria Math" panose="02040503050406030204" pitchFamily="18" charset="0"/>
                            <a:cs typeface="Times New Roman" panose="02020603050405020304" pitchFamily="18" charset="0"/>
                          </a:rPr>
                          <m:t>𝑛𝑚</m:t>
                        </m:r>
                      </m:e>
                    </m:d>
                  </m:oMath>
                </a14:m>
                <a:r>
                  <a:rPr lang="en-GB" dirty="0">
                    <a:latin typeface="Times New Roman" panose="02020603050405020304" pitchFamily="18" charset="0"/>
                    <a:cs typeface="Times New Roman" panose="02020603050405020304" pitchFamily="18" charset="0"/>
                  </a:rPr>
                  <a:t>)</a:t>
                </a:r>
              </a:p>
              <a:p>
                <a:pPr algn="ctr">
                  <a:lnSpc>
                    <a:spcPct val="150000"/>
                  </a:lnSpc>
                </a:pPr>
                <a14:m>
                  <m:oMathPara xmlns:m="http://schemas.openxmlformats.org/officeDocument/2006/math">
                    <m:oMathParaPr>
                      <m:jc m:val="centerGroup"/>
                    </m:oMathParaPr>
                    <m:oMath xmlns:m="http://schemas.openxmlformats.org/officeDocument/2006/math">
                      <m:d>
                        <m:dPr>
                          <m:ctrlPr>
                            <a:rPr lang="en-US" b="0" i="1" smtClean="0">
                              <a:latin typeface="Cambria Math" panose="02040503050406030204" pitchFamily="18" charset="0"/>
                              <a:cs typeface="Times New Roman" panose="02020603050405020304" pitchFamily="18" charset="0"/>
                            </a:rPr>
                          </m:ctrlPr>
                        </m:dPr>
                        <m:e>
                          <m:r>
                            <a:rPr lang="en-US" i="1" smtClean="0">
                              <a:solidFill>
                                <a:srgbClr val="0432FF"/>
                              </a:solidFill>
                              <a:latin typeface="Cambria Math" panose="02040503050406030204" pitchFamily="18" charset="0"/>
                              <a:cs typeface="Times New Roman" panose="02020603050405020304" pitchFamily="18" charset="0"/>
                            </a:rPr>
                            <m:t>1 </m:t>
                          </m:r>
                          <m:r>
                            <a:rPr lang="en-US" i="1" smtClean="0">
                              <a:solidFill>
                                <a:srgbClr val="0432FF"/>
                              </a:solidFill>
                              <a:latin typeface="Cambria Math" panose="02040503050406030204" pitchFamily="18" charset="0"/>
                              <a:cs typeface="Times New Roman" panose="02020603050405020304" pitchFamily="18" charset="0"/>
                            </a:rPr>
                            <m:t>𝑏𝑎𝑟𝑛</m:t>
                          </m:r>
                          <m:r>
                            <a:rPr lang="en-US" i="1" smtClean="0">
                              <a:solidFill>
                                <a:srgbClr val="0432FF"/>
                              </a:solidFill>
                              <a:latin typeface="Cambria Math" panose="02040503050406030204" pitchFamily="18" charset="0"/>
                              <a:cs typeface="Times New Roman" panose="02020603050405020304" pitchFamily="18" charset="0"/>
                            </a:rPr>
                            <m:t>=1 </m:t>
                          </m:r>
                          <m:r>
                            <a:rPr lang="en-US" i="1" smtClean="0">
                              <a:solidFill>
                                <a:srgbClr val="0432FF"/>
                              </a:solidFill>
                              <a:latin typeface="Cambria Math" panose="02040503050406030204" pitchFamily="18" charset="0"/>
                              <a:cs typeface="Times New Roman" panose="02020603050405020304" pitchFamily="18" charset="0"/>
                            </a:rPr>
                            <m:t>𝑏</m:t>
                          </m:r>
                          <m:r>
                            <a:rPr lang="en-US" i="1" smtClean="0">
                              <a:solidFill>
                                <a:srgbClr val="0432FF"/>
                              </a:solidFill>
                              <a:latin typeface="Cambria Math" panose="02040503050406030204" pitchFamily="18" charset="0"/>
                              <a:cs typeface="Times New Roman" panose="02020603050405020304" pitchFamily="18" charset="0"/>
                            </a:rPr>
                            <m:t>= </m:t>
                          </m:r>
                          <m:sSup>
                            <m:sSupPr>
                              <m:ctrlPr>
                                <a:rPr lang="en-US" i="1">
                                  <a:solidFill>
                                    <a:srgbClr val="0432FF"/>
                                  </a:solidFill>
                                  <a:latin typeface="Cambria Math" panose="02040503050406030204" pitchFamily="18" charset="0"/>
                                  <a:cs typeface="Times New Roman" panose="02020603050405020304" pitchFamily="18" charset="0"/>
                                </a:rPr>
                              </m:ctrlPr>
                            </m:sSupPr>
                            <m:e>
                              <m:r>
                                <a:rPr lang="en-US" i="1">
                                  <a:solidFill>
                                    <a:srgbClr val="0432FF"/>
                                  </a:solidFill>
                                  <a:latin typeface="Cambria Math" panose="02040503050406030204" pitchFamily="18" charset="0"/>
                                  <a:cs typeface="Times New Roman" panose="02020603050405020304" pitchFamily="18" charset="0"/>
                                </a:rPr>
                                <m:t>10</m:t>
                              </m:r>
                            </m:e>
                            <m:sup>
                              <m:r>
                                <a:rPr lang="en-US" i="1">
                                  <a:solidFill>
                                    <a:srgbClr val="0432FF"/>
                                  </a:solidFill>
                                  <a:latin typeface="Cambria Math" panose="02040503050406030204" pitchFamily="18" charset="0"/>
                                  <a:cs typeface="Times New Roman" panose="02020603050405020304" pitchFamily="18" charset="0"/>
                                </a:rPr>
                                <m:t>−24</m:t>
                              </m:r>
                            </m:sup>
                          </m:sSup>
                          <m:r>
                            <a:rPr lang="en-US" i="1">
                              <a:solidFill>
                                <a:srgbClr val="0432FF"/>
                              </a:solidFill>
                              <a:latin typeface="Cambria Math" panose="02040503050406030204" pitchFamily="18" charset="0"/>
                              <a:cs typeface="Times New Roman" panose="02020603050405020304" pitchFamily="18" charset="0"/>
                            </a:rPr>
                            <m:t> </m:t>
                          </m:r>
                          <m:sSup>
                            <m:sSupPr>
                              <m:ctrlPr>
                                <a:rPr lang="en-US" i="1">
                                  <a:solidFill>
                                    <a:srgbClr val="0432FF"/>
                                  </a:solidFill>
                                  <a:latin typeface="Cambria Math" panose="02040503050406030204" pitchFamily="18" charset="0"/>
                                  <a:cs typeface="Times New Roman" panose="02020603050405020304" pitchFamily="18" charset="0"/>
                                </a:rPr>
                              </m:ctrlPr>
                            </m:sSupPr>
                            <m:e>
                              <m:r>
                                <a:rPr lang="en-US" i="1">
                                  <a:solidFill>
                                    <a:srgbClr val="0432FF"/>
                                  </a:solidFill>
                                  <a:latin typeface="Cambria Math" panose="02040503050406030204" pitchFamily="18" charset="0"/>
                                  <a:cs typeface="Times New Roman" panose="02020603050405020304" pitchFamily="18" charset="0"/>
                                </a:rPr>
                                <m:t>𝑐𝑚</m:t>
                              </m:r>
                            </m:e>
                            <m:sup>
                              <m:r>
                                <a:rPr lang="en-US" i="1">
                                  <a:solidFill>
                                    <a:srgbClr val="0432FF"/>
                                  </a:solidFill>
                                  <a:latin typeface="Cambria Math" panose="02040503050406030204" pitchFamily="18" charset="0"/>
                                  <a:cs typeface="Times New Roman" panose="02020603050405020304" pitchFamily="18" charset="0"/>
                                </a:rPr>
                                <m:t>2</m:t>
                              </m:r>
                            </m:sup>
                          </m:sSup>
                          <m:r>
                            <m:rPr>
                              <m:nor/>
                            </m:rPr>
                            <a:rPr lang="en-GB" dirty="0">
                              <a:latin typeface="Times New Roman" panose="02020603050405020304" pitchFamily="18" charset="0"/>
                              <a:cs typeface="Times New Roman" panose="02020603050405020304" pitchFamily="18" charset="0"/>
                            </a:rPr>
                            <m:t> </m:t>
                          </m:r>
                        </m:e>
                      </m:d>
                    </m:oMath>
                  </m:oMathPara>
                </a14:m>
                <a:endParaRPr lang="en-GB" dirty="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elastic scattering (ex.: ionisation)</a:t>
                </a:r>
              </a:p>
              <a:p>
                <a:pPr marL="285750" indent="-285750">
                  <a:lnSpc>
                    <a:spcPct val="15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inelastic scattering (ex.: excitation of the atom)</a:t>
                </a:r>
              </a:p>
            </p:txBody>
          </p:sp>
        </mc:Choice>
        <mc:Fallback xmlns="">
          <p:sp>
            <p:nvSpPr>
              <p:cNvPr id="7" name="TextBox 6">
                <a:extLst>
                  <a:ext uri="{FF2B5EF4-FFF2-40B4-BE49-F238E27FC236}">
                    <a16:creationId xmlns:a16="http://schemas.microsoft.com/office/drawing/2014/main" id="{831290FC-5C6C-A849-A33F-24529BCE13C3}"/>
                  </a:ext>
                </a:extLst>
              </p:cNvPr>
              <p:cNvSpPr txBox="1">
                <a:spLocks noRot="1" noChangeAspect="1" noMove="1" noResize="1" noEditPoints="1" noAdjustHandles="1" noChangeArrowheads="1" noChangeShapeType="1" noTextEdit="1"/>
              </p:cNvSpPr>
              <p:nvPr/>
            </p:nvSpPr>
            <p:spPr>
              <a:xfrm>
                <a:off x="257762" y="3899208"/>
                <a:ext cx="9994531" cy="2709524"/>
              </a:xfrm>
              <a:prstGeom prst="rect">
                <a:avLst/>
              </a:prstGeom>
              <a:blipFill>
                <a:blip r:embed="rId5"/>
                <a:stretch>
                  <a:fillRect l="-381" b="-2804"/>
                </a:stretch>
              </a:blipFill>
            </p:spPr>
            <p:txBody>
              <a:bodyPr/>
              <a:lstStyle/>
              <a:p>
                <a:r>
                  <a:rPr lang="en-GB">
                    <a:noFill/>
                  </a:rPr>
                  <a:t> </a:t>
                </a:r>
              </a:p>
            </p:txBody>
          </p:sp>
        </mc:Fallback>
      </mc:AlternateContent>
    </p:spTree>
    <p:extLst>
      <p:ext uri="{BB962C8B-B14F-4D97-AF65-F5344CB8AC3E}">
        <p14:creationId xmlns:p14="http://schemas.microsoft.com/office/powerpoint/2010/main" val="37829458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9D0584EA-2144-8945-A275-94FA7B28DFB6}"/>
                  </a:ext>
                </a:extLst>
              </p:cNvPr>
              <p:cNvSpPr/>
              <p:nvPr/>
            </p:nvSpPr>
            <p:spPr>
              <a:xfrm>
                <a:off x="0" y="481038"/>
                <a:ext cx="11887200" cy="5099601"/>
              </a:xfrm>
              <a:prstGeom prst="rect">
                <a:avLst/>
              </a:prstGeom>
            </p:spPr>
            <p:txBody>
              <a:bodyPr wrap="square">
                <a:spAutoFit/>
              </a:bodyPr>
              <a:lstStyle/>
              <a:p>
                <a:pPr>
                  <a:lnSpc>
                    <a:spcPct val="150000"/>
                  </a:lnSpc>
                </a:pPr>
                <a:r>
                  <a:rPr lang="en-GB" dirty="0">
                    <a:solidFill>
                      <a:srgbClr val="0432FF"/>
                    </a:solidFill>
                    <a:latin typeface="Times New Roman" panose="02020603050405020304" pitchFamily="18" charset="0"/>
                    <a:cs typeface="Times New Roman" panose="02020603050405020304" pitchFamily="18" charset="0"/>
                  </a:rPr>
                  <a:t>The Bethe–Bloch formula for the average energy loss</a:t>
                </a:r>
              </a:p>
              <a:p>
                <a:pPr marL="285750" indent="-285750">
                  <a:lnSpc>
                    <a:spcPct val="15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the dominant energy loss process of charged particles are </a:t>
                </a:r>
                <a:r>
                  <a:rPr lang="en-GB" i="1" dirty="0">
                    <a:solidFill>
                      <a:srgbClr val="FF0000"/>
                    </a:solidFill>
                    <a:latin typeface="Times New Roman" panose="02020603050405020304" pitchFamily="18" charset="0"/>
                    <a:cs typeface="Times New Roman" panose="02020603050405020304" pitchFamily="18" charset="0"/>
                  </a:rPr>
                  <a:t>ionisation and excitation </a:t>
                </a:r>
                <a:r>
                  <a:rPr lang="en-GB" dirty="0">
                    <a:latin typeface="Times New Roman" panose="02020603050405020304" pitchFamily="18" charset="0"/>
                    <a:cs typeface="Times New Roman" panose="02020603050405020304" pitchFamily="18" charset="0"/>
                  </a:rPr>
                  <a:t>of the medium’s atoms (up to very high particle velocities, when radiation effects start to play a role)</a:t>
                </a:r>
              </a:p>
              <a:p>
                <a:pPr marL="285750" indent="-285750">
                  <a:lnSpc>
                    <a:spcPct val="15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energy loss of a particle passing through matter arises from a sequence of individual stochastic processes</a:t>
                </a:r>
              </a:p>
              <a:p>
                <a:pPr marL="285750" indent="-285750">
                  <a:lnSpc>
                    <a:spcPct val="15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the average energy loss per path length depends on the properties of the medium a as well as on the mass M and the velocity  of the particle</a:t>
                </a:r>
              </a:p>
              <a:p>
                <a:pPr lvl="2">
                  <a:lnSpc>
                    <a:spcPct val="150000"/>
                  </a:lnSpc>
                </a:pPr>
                <a14:m>
                  <m:oMathPara xmlns:m="http://schemas.openxmlformats.org/officeDocument/2006/math">
                    <m:oMathParaPr>
                      <m:jc m:val="left"/>
                    </m:oMathParaPr>
                    <m:oMath xmlns:m="http://schemas.openxmlformats.org/officeDocument/2006/math">
                      <m:r>
                        <a:rPr lang="en-US" sz="2400" b="0" i="1" smtClean="0">
                          <a:solidFill>
                            <a:srgbClr val="0432FF"/>
                          </a:solidFill>
                          <a:latin typeface="Cambria Math" panose="02040503050406030204" pitchFamily="18" charset="0"/>
                          <a:cs typeface="Times New Roman" panose="02020603050405020304" pitchFamily="18" charset="0"/>
                        </a:rPr>
                        <m:t>−</m:t>
                      </m:r>
                      <m:d>
                        <m:dPr>
                          <m:begChr m:val="⟨"/>
                          <m:endChr m:val="⟩"/>
                          <m:ctrlPr>
                            <a:rPr lang="en-US" sz="2400" b="0" i="1" smtClean="0">
                              <a:solidFill>
                                <a:srgbClr val="0432FF"/>
                              </a:solidFill>
                              <a:latin typeface="Cambria Math" panose="02040503050406030204" pitchFamily="18" charset="0"/>
                              <a:cs typeface="Times New Roman" panose="02020603050405020304" pitchFamily="18" charset="0"/>
                            </a:rPr>
                          </m:ctrlPr>
                        </m:dPr>
                        <m:e>
                          <m:f>
                            <m:fPr>
                              <m:ctrlPr>
                                <a:rPr lang="en-US" sz="2400" b="0" i="1" smtClean="0">
                                  <a:solidFill>
                                    <a:srgbClr val="0432FF"/>
                                  </a:solidFill>
                                  <a:latin typeface="Cambria Math" panose="02040503050406030204" pitchFamily="18" charset="0"/>
                                  <a:cs typeface="Times New Roman" panose="02020603050405020304" pitchFamily="18" charset="0"/>
                                </a:rPr>
                              </m:ctrlPr>
                            </m:fPr>
                            <m:num>
                              <m:r>
                                <a:rPr lang="en-US" sz="2400" b="0" i="1" smtClean="0">
                                  <a:solidFill>
                                    <a:srgbClr val="0432FF"/>
                                  </a:solidFill>
                                  <a:latin typeface="Cambria Math" panose="02040503050406030204" pitchFamily="18" charset="0"/>
                                  <a:cs typeface="Times New Roman" panose="02020603050405020304" pitchFamily="18" charset="0"/>
                                </a:rPr>
                                <m:t>𝑑𝐸</m:t>
                              </m:r>
                            </m:num>
                            <m:den>
                              <m:r>
                                <a:rPr lang="en-US" sz="2400" b="0" i="1" smtClean="0">
                                  <a:solidFill>
                                    <a:srgbClr val="0432FF"/>
                                  </a:solidFill>
                                  <a:latin typeface="Cambria Math" panose="02040503050406030204" pitchFamily="18" charset="0"/>
                                  <a:cs typeface="Times New Roman" panose="02020603050405020304" pitchFamily="18" charset="0"/>
                                </a:rPr>
                                <m:t>𝑑𝑥</m:t>
                              </m:r>
                            </m:den>
                          </m:f>
                        </m:e>
                      </m:d>
                      <m:r>
                        <a:rPr lang="en-US" sz="2400" b="0" i="1" smtClean="0">
                          <a:solidFill>
                            <a:srgbClr val="0432FF"/>
                          </a:solidFill>
                          <a:latin typeface="Cambria Math" panose="02040503050406030204" pitchFamily="18" charset="0"/>
                          <a:cs typeface="Times New Roman" panose="02020603050405020304" pitchFamily="18" charset="0"/>
                        </a:rPr>
                        <m:t>=</m:t>
                      </m:r>
                      <m:r>
                        <a:rPr lang="en-US" sz="2400" b="0" i="1" smtClean="0">
                          <a:solidFill>
                            <a:srgbClr val="0432FF"/>
                          </a:solidFill>
                          <a:latin typeface="Cambria Math" panose="02040503050406030204" pitchFamily="18" charset="0"/>
                          <a:cs typeface="Times New Roman" panose="02020603050405020304" pitchFamily="18" charset="0"/>
                        </a:rPr>
                        <m:t>𝑛</m:t>
                      </m:r>
                      <m:r>
                        <a:rPr lang="en-US" sz="2400" b="0" i="1" smtClean="0">
                          <a:solidFill>
                            <a:srgbClr val="0432FF"/>
                          </a:solidFill>
                          <a:latin typeface="Cambria Math" panose="02040503050406030204" pitchFamily="18" charset="0"/>
                          <a:cs typeface="Times New Roman" panose="02020603050405020304" pitchFamily="18" charset="0"/>
                        </a:rPr>
                        <m:t> </m:t>
                      </m:r>
                      <m:nary>
                        <m:naryPr>
                          <m:ctrlPr>
                            <a:rPr lang="en-US" sz="2400" b="0" i="1" smtClean="0">
                              <a:solidFill>
                                <a:srgbClr val="0432FF"/>
                              </a:solidFill>
                              <a:latin typeface="Cambria Math" panose="02040503050406030204" pitchFamily="18" charset="0"/>
                              <a:cs typeface="Times New Roman" panose="02020603050405020304" pitchFamily="18" charset="0"/>
                            </a:rPr>
                          </m:ctrlPr>
                        </m:naryPr>
                        <m:sub>
                          <m:sSub>
                            <m:sSubPr>
                              <m:ctrlPr>
                                <a:rPr lang="en-US" sz="2400" b="0" i="1" smtClean="0">
                                  <a:solidFill>
                                    <a:srgbClr val="0432FF"/>
                                  </a:solidFill>
                                  <a:latin typeface="Cambria Math" panose="02040503050406030204" pitchFamily="18" charset="0"/>
                                  <a:cs typeface="Times New Roman" panose="02020603050405020304" pitchFamily="18" charset="0"/>
                                </a:rPr>
                              </m:ctrlPr>
                            </m:sSubPr>
                            <m:e>
                              <m:r>
                                <a:rPr lang="en-US" sz="2400" b="0" i="1" smtClean="0">
                                  <a:solidFill>
                                    <a:srgbClr val="0432FF"/>
                                  </a:solidFill>
                                  <a:latin typeface="Cambria Math" panose="02040503050406030204" pitchFamily="18" charset="0"/>
                                  <a:cs typeface="Times New Roman" panose="02020603050405020304" pitchFamily="18" charset="0"/>
                                </a:rPr>
                                <m:t>𝑇</m:t>
                              </m:r>
                            </m:e>
                            <m:sub>
                              <m:r>
                                <a:rPr lang="en-US" sz="2400" b="0" i="1" smtClean="0">
                                  <a:solidFill>
                                    <a:srgbClr val="0432FF"/>
                                  </a:solidFill>
                                  <a:latin typeface="Cambria Math" panose="02040503050406030204" pitchFamily="18" charset="0"/>
                                  <a:cs typeface="Times New Roman" panose="02020603050405020304" pitchFamily="18" charset="0"/>
                                </a:rPr>
                                <m:t>𝑚𝑖𝑛</m:t>
                              </m:r>
                            </m:sub>
                          </m:sSub>
                        </m:sub>
                        <m:sup>
                          <m:sSub>
                            <m:sSubPr>
                              <m:ctrlPr>
                                <a:rPr lang="en-US" sz="2400" b="0" i="1" smtClean="0">
                                  <a:solidFill>
                                    <a:srgbClr val="0432FF"/>
                                  </a:solidFill>
                                  <a:latin typeface="Cambria Math" panose="02040503050406030204" pitchFamily="18" charset="0"/>
                                  <a:cs typeface="Times New Roman" panose="02020603050405020304" pitchFamily="18" charset="0"/>
                                </a:rPr>
                              </m:ctrlPr>
                            </m:sSubPr>
                            <m:e>
                              <m:r>
                                <a:rPr lang="en-US" sz="2400" b="0" i="1" smtClean="0">
                                  <a:solidFill>
                                    <a:srgbClr val="0432FF"/>
                                  </a:solidFill>
                                  <a:latin typeface="Cambria Math" panose="02040503050406030204" pitchFamily="18" charset="0"/>
                                  <a:cs typeface="Times New Roman" panose="02020603050405020304" pitchFamily="18" charset="0"/>
                                </a:rPr>
                                <m:t>𝑇</m:t>
                              </m:r>
                            </m:e>
                            <m:sub>
                              <m:r>
                                <a:rPr lang="en-US" sz="2400" b="0" i="1" smtClean="0">
                                  <a:solidFill>
                                    <a:srgbClr val="0432FF"/>
                                  </a:solidFill>
                                  <a:latin typeface="Cambria Math" panose="02040503050406030204" pitchFamily="18" charset="0"/>
                                  <a:cs typeface="Times New Roman" panose="02020603050405020304" pitchFamily="18" charset="0"/>
                                </a:rPr>
                                <m:t>𝑚𝑎𝑥</m:t>
                              </m:r>
                            </m:sub>
                          </m:sSub>
                        </m:sup>
                        <m:e>
                          <m:r>
                            <a:rPr lang="en-US" sz="2400" b="0" i="1" smtClean="0">
                              <a:solidFill>
                                <a:srgbClr val="0432FF"/>
                              </a:solidFill>
                              <a:latin typeface="Cambria Math" panose="02040503050406030204" pitchFamily="18" charset="0"/>
                              <a:cs typeface="Times New Roman" panose="02020603050405020304" pitchFamily="18" charset="0"/>
                            </a:rPr>
                            <m:t>𝑇</m:t>
                          </m:r>
                          <m:r>
                            <a:rPr lang="en-US" sz="2400" b="0" i="1" smtClean="0">
                              <a:solidFill>
                                <a:srgbClr val="0432FF"/>
                              </a:solidFill>
                              <a:latin typeface="Cambria Math" panose="02040503050406030204" pitchFamily="18" charset="0"/>
                              <a:cs typeface="Times New Roman" panose="02020603050405020304" pitchFamily="18" charset="0"/>
                            </a:rPr>
                            <m:t> </m:t>
                          </m:r>
                          <m:f>
                            <m:fPr>
                              <m:ctrlPr>
                                <a:rPr lang="en-US" sz="2400" b="0" i="1" smtClean="0">
                                  <a:solidFill>
                                    <a:srgbClr val="0432FF"/>
                                  </a:solidFill>
                                  <a:latin typeface="Cambria Math" panose="02040503050406030204" pitchFamily="18" charset="0"/>
                                  <a:cs typeface="Times New Roman" panose="02020603050405020304" pitchFamily="18" charset="0"/>
                                </a:rPr>
                              </m:ctrlPr>
                            </m:fPr>
                            <m:num>
                              <m:r>
                                <a:rPr lang="en-US" sz="2400" b="0" i="1" smtClean="0">
                                  <a:solidFill>
                                    <a:srgbClr val="0432FF"/>
                                  </a:solidFill>
                                  <a:latin typeface="Cambria Math" panose="02040503050406030204" pitchFamily="18" charset="0"/>
                                  <a:cs typeface="Times New Roman" panose="02020603050405020304" pitchFamily="18" charset="0"/>
                                </a:rPr>
                                <m:t>𝑑</m:t>
                              </m:r>
                              <m:sSub>
                                <m:sSubPr>
                                  <m:ctrlPr>
                                    <a:rPr lang="en-US" sz="2400" b="0" i="1" smtClean="0">
                                      <a:solidFill>
                                        <a:srgbClr val="0432FF"/>
                                      </a:solidFill>
                                      <a:latin typeface="Cambria Math" panose="02040503050406030204" pitchFamily="18" charset="0"/>
                                      <a:cs typeface="Times New Roman" panose="02020603050405020304" pitchFamily="18" charset="0"/>
                                    </a:rPr>
                                  </m:ctrlPr>
                                </m:sSubPr>
                                <m:e>
                                  <m:r>
                                    <a:rPr lang="en-US" sz="2400" b="0" i="1" smtClean="0">
                                      <a:solidFill>
                                        <a:srgbClr val="0432FF"/>
                                      </a:solidFill>
                                      <a:latin typeface="Cambria Math" panose="02040503050406030204" pitchFamily="18" charset="0"/>
                                      <a:ea typeface="Cambria Math" panose="02040503050406030204" pitchFamily="18" charset="0"/>
                                      <a:cs typeface="Times New Roman" panose="02020603050405020304" pitchFamily="18" charset="0"/>
                                    </a:rPr>
                                    <m:t>𝜎</m:t>
                                  </m:r>
                                </m:e>
                                <m:sub>
                                  <m:r>
                                    <a:rPr lang="en-US" sz="2400" b="0" i="1" smtClean="0">
                                      <a:solidFill>
                                        <a:srgbClr val="0432FF"/>
                                      </a:solidFill>
                                      <a:latin typeface="Cambria Math" panose="02040503050406030204" pitchFamily="18" charset="0"/>
                                      <a:cs typeface="Times New Roman" panose="02020603050405020304" pitchFamily="18" charset="0"/>
                                    </a:rPr>
                                    <m:t>𝑎</m:t>
                                  </m:r>
                                </m:sub>
                              </m:sSub>
                            </m:num>
                            <m:den>
                              <m:r>
                                <a:rPr lang="en-US" sz="2400" b="0" i="1" smtClean="0">
                                  <a:solidFill>
                                    <a:srgbClr val="0432FF"/>
                                  </a:solidFill>
                                  <a:latin typeface="Cambria Math" panose="02040503050406030204" pitchFamily="18" charset="0"/>
                                  <a:cs typeface="Times New Roman" panose="02020603050405020304" pitchFamily="18" charset="0"/>
                                </a:rPr>
                                <m:t>𝑑𝑇</m:t>
                              </m:r>
                            </m:den>
                          </m:f>
                          <m:d>
                            <m:dPr>
                              <m:ctrlPr>
                                <a:rPr lang="en-US" sz="2400" b="0" i="1" smtClean="0">
                                  <a:solidFill>
                                    <a:srgbClr val="0432FF"/>
                                  </a:solidFill>
                                  <a:latin typeface="Cambria Math" panose="02040503050406030204" pitchFamily="18" charset="0"/>
                                  <a:cs typeface="Times New Roman" panose="02020603050405020304" pitchFamily="18" charset="0"/>
                                </a:rPr>
                              </m:ctrlPr>
                            </m:dPr>
                            <m:e>
                              <m:r>
                                <a:rPr lang="en-US" sz="2400" b="0" i="1" smtClean="0">
                                  <a:solidFill>
                                    <a:srgbClr val="0432FF"/>
                                  </a:solidFill>
                                  <a:latin typeface="Cambria Math" panose="02040503050406030204" pitchFamily="18" charset="0"/>
                                  <a:cs typeface="Times New Roman" panose="02020603050405020304" pitchFamily="18" charset="0"/>
                                </a:rPr>
                                <m:t>𝑀</m:t>
                              </m:r>
                              <m:r>
                                <a:rPr lang="en-US" sz="2400" b="0" i="1" smtClean="0">
                                  <a:solidFill>
                                    <a:srgbClr val="0432FF"/>
                                  </a:solidFill>
                                  <a:latin typeface="Cambria Math" panose="02040503050406030204" pitchFamily="18" charset="0"/>
                                  <a:cs typeface="Times New Roman" panose="02020603050405020304" pitchFamily="18" charset="0"/>
                                </a:rPr>
                                <m:t>,</m:t>
                              </m:r>
                              <m:r>
                                <a:rPr lang="en-US" sz="2400" b="0" i="1" smtClean="0">
                                  <a:solidFill>
                                    <a:srgbClr val="0432FF"/>
                                  </a:solidFill>
                                  <a:latin typeface="Cambria Math" panose="02040503050406030204" pitchFamily="18" charset="0"/>
                                  <a:ea typeface="Cambria Math" panose="02040503050406030204" pitchFamily="18" charset="0"/>
                                  <a:cs typeface="Times New Roman" panose="02020603050405020304" pitchFamily="18" charset="0"/>
                                </a:rPr>
                                <m:t>𝛽</m:t>
                              </m:r>
                              <m:r>
                                <a:rPr lang="en-US" sz="2400" b="0" i="1" smtClean="0">
                                  <a:solidFill>
                                    <a:srgbClr val="0432FF"/>
                                  </a:solidFill>
                                  <a:latin typeface="Cambria Math" panose="02040503050406030204" pitchFamily="18" charset="0"/>
                                  <a:ea typeface="Cambria Math" panose="02040503050406030204" pitchFamily="18" charset="0"/>
                                  <a:cs typeface="Times New Roman" panose="02020603050405020304" pitchFamily="18" charset="0"/>
                                </a:rPr>
                                <m:t>,</m:t>
                              </m:r>
                              <m:r>
                                <a:rPr lang="en-US" sz="2400" b="0" i="1" smtClean="0">
                                  <a:solidFill>
                                    <a:srgbClr val="0432FF"/>
                                  </a:solidFill>
                                  <a:latin typeface="Cambria Math" panose="02040503050406030204" pitchFamily="18" charset="0"/>
                                  <a:ea typeface="Cambria Math" panose="02040503050406030204" pitchFamily="18" charset="0"/>
                                  <a:cs typeface="Times New Roman" panose="02020603050405020304" pitchFamily="18" charset="0"/>
                                </a:rPr>
                                <m:t>𝑇</m:t>
                              </m:r>
                            </m:e>
                          </m:d>
                          <m:r>
                            <a:rPr lang="en-US" sz="2400" b="0" i="1" smtClean="0">
                              <a:solidFill>
                                <a:srgbClr val="0432FF"/>
                              </a:solidFill>
                              <a:latin typeface="Cambria Math" panose="02040503050406030204" pitchFamily="18" charset="0"/>
                              <a:cs typeface="Times New Roman" panose="02020603050405020304" pitchFamily="18" charset="0"/>
                            </a:rPr>
                            <m:t> </m:t>
                          </m:r>
                          <m:r>
                            <a:rPr lang="en-US" sz="2400" b="0" i="1" smtClean="0">
                              <a:solidFill>
                                <a:srgbClr val="0432FF"/>
                              </a:solidFill>
                              <a:latin typeface="Cambria Math" panose="02040503050406030204" pitchFamily="18" charset="0"/>
                              <a:cs typeface="Times New Roman" panose="02020603050405020304" pitchFamily="18" charset="0"/>
                            </a:rPr>
                            <m:t>𝑑𝑇</m:t>
                          </m:r>
                        </m:e>
                      </m:nary>
                    </m:oMath>
                  </m:oMathPara>
                </a14:m>
                <a:endParaRPr lang="en-GB" dirty="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n is the target number density</a:t>
                </a:r>
              </a:p>
              <a:p>
                <a:pPr marL="285750" indent="-285750">
                  <a:lnSpc>
                    <a:spcPct val="150000"/>
                  </a:lnSpc>
                  <a:buFont typeface="Arial" panose="020B0604020202020204" pitchFamily="34" charset="0"/>
                  <a:buChar char="•"/>
                </a:pPr>
                <a14:m>
                  <m:oMath xmlns:m="http://schemas.openxmlformats.org/officeDocument/2006/math">
                    <m:r>
                      <a:rPr lang="en-US" b="0" i="1" smtClean="0">
                        <a:latin typeface="Cambria Math" panose="02040503050406030204" pitchFamily="18" charset="0"/>
                        <a:cs typeface="Times New Roman" panose="02020603050405020304" pitchFamily="18" charset="0"/>
                      </a:rPr>
                      <m:t>𝑑</m:t>
                    </m:r>
                    <m:sSub>
                      <m:sSubPr>
                        <m:ctrlPr>
                          <a:rPr lang="en-US" b="0" i="1" smtClean="0">
                            <a:latin typeface="Cambria Math" panose="02040503050406030204" pitchFamily="18" charset="0"/>
                            <a:cs typeface="Times New Roman" panose="02020603050405020304" pitchFamily="18" charset="0"/>
                          </a:rPr>
                        </m:ctrlPr>
                      </m:sSubPr>
                      <m:e>
                        <m:r>
                          <a:rPr lang="en-US" b="0" i="1" smtClean="0">
                            <a:latin typeface="Cambria Math" panose="02040503050406030204" pitchFamily="18" charset="0"/>
                            <a:ea typeface="Cambria Math" panose="02040503050406030204" pitchFamily="18" charset="0"/>
                            <a:cs typeface="Times New Roman" panose="02020603050405020304" pitchFamily="18" charset="0"/>
                          </a:rPr>
                          <m:t>𝜎</m:t>
                        </m:r>
                      </m:e>
                      <m:sub>
                        <m:r>
                          <a:rPr lang="en-US" b="0" i="1" smtClean="0">
                            <a:latin typeface="Cambria Math" panose="02040503050406030204" pitchFamily="18" charset="0"/>
                            <a:cs typeface="Times New Roman" panose="02020603050405020304" pitchFamily="18" charset="0"/>
                          </a:rPr>
                          <m:t>𝑎</m:t>
                        </m:r>
                      </m:sub>
                    </m:sSub>
                    <m:r>
                      <a:rPr lang="en-US" b="0" i="1" smtClean="0">
                        <a:latin typeface="Cambria Math" panose="02040503050406030204" pitchFamily="18" charset="0"/>
                        <a:cs typeface="Times New Roman" panose="02020603050405020304" pitchFamily="18" charset="0"/>
                      </a:rPr>
                      <m:t>/</m:t>
                    </m:r>
                    <m:r>
                      <a:rPr lang="en-US" b="0" i="1" smtClean="0">
                        <a:latin typeface="Cambria Math" panose="02040503050406030204" pitchFamily="18" charset="0"/>
                        <a:cs typeface="Times New Roman" panose="02020603050405020304" pitchFamily="18" charset="0"/>
                      </a:rPr>
                      <m:t>𝑑𝑇</m:t>
                    </m:r>
                  </m:oMath>
                </a14:m>
                <a:r>
                  <a:rPr lang="en-GB" dirty="0">
                    <a:latin typeface="Times New Roman" panose="02020603050405020304" pitchFamily="18" charset="0"/>
                    <a:cs typeface="Times New Roman" panose="02020603050405020304" pitchFamily="18" charset="0"/>
                  </a:rPr>
                  <a:t> the differential cross section for a loss of kinetic energy T in the collision</a:t>
                </a:r>
              </a:p>
            </p:txBody>
          </p:sp>
        </mc:Choice>
        <mc:Fallback xmlns="">
          <p:sp>
            <p:nvSpPr>
              <p:cNvPr id="5" name="Rectangle 4">
                <a:extLst>
                  <a:ext uri="{FF2B5EF4-FFF2-40B4-BE49-F238E27FC236}">
                    <a16:creationId xmlns:a16="http://schemas.microsoft.com/office/drawing/2014/main" id="{9D0584EA-2144-8945-A275-94FA7B28DFB6}"/>
                  </a:ext>
                </a:extLst>
              </p:cNvPr>
              <p:cNvSpPr>
                <a:spLocks noRot="1" noChangeAspect="1" noMove="1" noResize="1" noEditPoints="1" noAdjustHandles="1" noChangeArrowheads="1" noChangeShapeType="1" noTextEdit="1"/>
              </p:cNvSpPr>
              <p:nvPr/>
            </p:nvSpPr>
            <p:spPr>
              <a:xfrm>
                <a:off x="0" y="481038"/>
                <a:ext cx="11887200" cy="5099601"/>
              </a:xfrm>
              <a:prstGeom prst="rect">
                <a:avLst/>
              </a:prstGeom>
              <a:blipFill>
                <a:blip r:embed="rId2"/>
                <a:stretch>
                  <a:fillRect l="-427" b="-18362"/>
                </a:stretch>
              </a:blipFill>
            </p:spPr>
            <p:txBody>
              <a:bodyPr/>
              <a:lstStyle/>
              <a:p>
                <a:r>
                  <a:rPr lang="en-GB">
                    <a:noFill/>
                  </a:rPr>
                  <a:t> </a:t>
                </a:r>
              </a:p>
            </p:txBody>
          </p:sp>
        </mc:Fallback>
      </mc:AlternateContent>
      <p:sp>
        <p:nvSpPr>
          <p:cNvPr id="3" name="Rectangle 2">
            <a:extLst>
              <a:ext uri="{FF2B5EF4-FFF2-40B4-BE49-F238E27FC236}">
                <a16:creationId xmlns:a16="http://schemas.microsoft.com/office/drawing/2014/main" id="{94765B2E-FC4A-2147-9356-E9F336B35DCB}"/>
              </a:ext>
            </a:extLst>
          </p:cNvPr>
          <p:cNvSpPr/>
          <p:nvPr/>
        </p:nvSpPr>
        <p:spPr>
          <a:xfrm>
            <a:off x="0" y="0"/>
            <a:ext cx="4395434" cy="369332"/>
          </a:xfrm>
          <a:prstGeom prst="rect">
            <a:avLst/>
          </a:prstGeom>
        </p:spPr>
        <p:txBody>
          <a:bodyPr wrap="none">
            <a:spAutoFit/>
          </a:bodyPr>
          <a:lstStyle/>
          <a:p>
            <a:r>
              <a:rPr lang="en-GB" dirty="0">
                <a:latin typeface="Times New Roman" panose="02020603050405020304" pitchFamily="18" charset="0"/>
                <a:cs typeface="Times New Roman" panose="02020603050405020304" pitchFamily="18" charset="0"/>
              </a:rPr>
              <a:t>Energy loss of charged particles by ionisation</a:t>
            </a:r>
            <a:endParaRPr lang="en-GB" dirty="0">
              <a:effectLst/>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5807792A-0EA1-FE44-A9EA-7BA01B8E3E4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86796" y="3059596"/>
            <a:ext cx="2646484" cy="1754327"/>
          </a:xfrm>
          <a:prstGeom prst="rect">
            <a:avLst/>
          </a:prstGeom>
        </p:spPr>
      </p:pic>
    </p:spTree>
    <p:extLst>
      <p:ext uri="{BB962C8B-B14F-4D97-AF65-F5344CB8AC3E}">
        <p14:creationId xmlns:p14="http://schemas.microsoft.com/office/powerpoint/2010/main" val="186602812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9FF3EAF-2890-2949-85B8-3954CD1B6E91}"/>
              </a:ext>
            </a:extLst>
          </p:cNvPr>
          <p:cNvPicPr>
            <a:picLocks noChangeAspect="1"/>
          </p:cNvPicPr>
          <p:nvPr/>
        </p:nvPicPr>
        <p:blipFill>
          <a:blip r:embed="rId2"/>
          <a:stretch>
            <a:fillRect/>
          </a:stretch>
        </p:blipFill>
        <p:spPr>
          <a:xfrm>
            <a:off x="0" y="655836"/>
            <a:ext cx="7620000" cy="825500"/>
          </a:xfrm>
          <a:prstGeom prst="rect">
            <a:avLst/>
          </a:prstGeom>
        </p:spPr>
      </p:pic>
      <p:sp>
        <p:nvSpPr>
          <p:cNvPr id="3" name="Rectangle 2">
            <a:extLst>
              <a:ext uri="{FF2B5EF4-FFF2-40B4-BE49-F238E27FC236}">
                <a16:creationId xmlns:a16="http://schemas.microsoft.com/office/drawing/2014/main" id="{A4C5E5C3-1C79-0E4E-8A57-916E6758AF59}"/>
              </a:ext>
            </a:extLst>
          </p:cNvPr>
          <p:cNvSpPr/>
          <p:nvPr/>
        </p:nvSpPr>
        <p:spPr>
          <a:xfrm>
            <a:off x="0" y="0"/>
            <a:ext cx="2518638" cy="369332"/>
          </a:xfrm>
          <a:prstGeom prst="rect">
            <a:avLst/>
          </a:prstGeom>
        </p:spPr>
        <p:txBody>
          <a:bodyPr wrap="none">
            <a:spAutoFit/>
          </a:bodyPr>
          <a:lstStyle/>
          <a:p>
            <a:r>
              <a:rPr lang="en-GB" dirty="0">
                <a:solidFill>
                  <a:srgbClr val="0432FF"/>
                </a:solidFill>
                <a:latin typeface="Times New Roman" panose="02020603050405020304" pitchFamily="18" charset="0"/>
                <a:cs typeface="Times New Roman" panose="02020603050405020304" pitchFamily="18" charset="0"/>
              </a:rPr>
              <a:t>the Bethe–Bloch formula</a:t>
            </a:r>
            <a:endParaRPr lang="en-GB" dirty="0">
              <a:solidFill>
                <a:srgbClr val="0432FF"/>
              </a:solidFill>
              <a:effectLst/>
              <a:latin typeface="Times New Roman" panose="02020603050405020304" pitchFamily="18" charset="0"/>
              <a:cs typeface="Times New Roman" panose="02020603050405020304" pitchFamily="18" charset="0"/>
            </a:endParaRPr>
          </a:p>
        </p:txBody>
      </p:sp>
      <p:grpSp>
        <p:nvGrpSpPr>
          <p:cNvPr id="6" name="Group 5">
            <a:extLst>
              <a:ext uri="{FF2B5EF4-FFF2-40B4-BE49-F238E27FC236}">
                <a16:creationId xmlns:a16="http://schemas.microsoft.com/office/drawing/2014/main" id="{AA39AD89-D857-5348-916A-52359FAE3D72}"/>
              </a:ext>
            </a:extLst>
          </p:cNvPr>
          <p:cNvGrpSpPr/>
          <p:nvPr/>
        </p:nvGrpSpPr>
        <p:grpSpPr>
          <a:xfrm>
            <a:off x="1259319" y="2641023"/>
            <a:ext cx="8331200" cy="3340100"/>
            <a:chOff x="452582" y="2559743"/>
            <a:chExt cx="8331200" cy="3340100"/>
          </a:xfrm>
        </p:grpSpPr>
        <p:pic>
          <p:nvPicPr>
            <p:cNvPr id="4" name="Picture 3">
              <a:extLst>
                <a:ext uri="{FF2B5EF4-FFF2-40B4-BE49-F238E27FC236}">
                  <a16:creationId xmlns:a16="http://schemas.microsoft.com/office/drawing/2014/main" id="{8FA8E37F-9D7A-224C-BD7F-CAFCD0791CD6}"/>
                </a:ext>
              </a:extLst>
            </p:cNvPr>
            <p:cNvPicPr>
              <a:picLocks noChangeAspect="1"/>
            </p:cNvPicPr>
            <p:nvPr/>
          </p:nvPicPr>
          <p:blipFill>
            <a:blip r:embed="rId3"/>
            <a:stretch>
              <a:fillRect/>
            </a:stretch>
          </p:blipFill>
          <p:spPr>
            <a:xfrm>
              <a:off x="452582" y="2559743"/>
              <a:ext cx="8331200" cy="3340100"/>
            </a:xfrm>
            <a:prstGeom prst="rect">
              <a:avLst/>
            </a:prstGeom>
          </p:spPr>
        </p:pic>
        <p:sp>
          <p:nvSpPr>
            <p:cNvPr id="5" name="Rectangle 4">
              <a:extLst>
                <a:ext uri="{FF2B5EF4-FFF2-40B4-BE49-F238E27FC236}">
                  <a16:creationId xmlns:a16="http://schemas.microsoft.com/office/drawing/2014/main" id="{2D300391-49F8-C54C-9182-9418CE981D20}"/>
                </a:ext>
              </a:extLst>
            </p:cNvPr>
            <p:cNvSpPr/>
            <p:nvPr/>
          </p:nvSpPr>
          <p:spPr>
            <a:xfrm>
              <a:off x="7938655" y="3131127"/>
              <a:ext cx="845127" cy="4710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Rectangle 6">
            <a:extLst>
              <a:ext uri="{FF2B5EF4-FFF2-40B4-BE49-F238E27FC236}">
                <a16:creationId xmlns:a16="http://schemas.microsoft.com/office/drawing/2014/main" id="{7CC202FA-9EF5-5D4B-B166-12EED8A83D2C}"/>
              </a:ext>
            </a:extLst>
          </p:cNvPr>
          <p:cNvSpPr/>
          <p:nvPr/>
        </p:nvSpPr>
        <p:spPr>
          <a:xfrm>
            <a:off x="8320519" y="606921"/>
            <a:ext cx="3404121" cy="923330"/>
          </a:xfrm>
          <a:prstGeom prst="rect">
            <a:avLst/>
          </a:prstGeom>
        </p:spPr>
        <p:txBody>
          <a:bodyPr wrap="square">
            <a:spAutoFit/>
          </a:bodyPr>
          <a:lstStyle/>
          <a:p>
            <a:r>
              <a:rPr lang="en-GB" dirty="0">
                <a:solidFill>
                  <a:srgbClr val="0432FF"/>
                </a:solidFill>
                <a:latin typeface="Times New Roman" panose="02020603050405020304" pitchFamily="18" charset="0"/>
                <a:cs typeface="Times New Roman" panose="02020603050405020304" pitchFamily="18" charset="0"/>
              </a:rPr>
              <a:t>is valid for ‘heavy’ particles which includes all particles except electrons and positrons</a:t>
            </a:r>
            <a:endParaRPr lang="en-GB" dirty="0">
              <a:solidFill>
                <a:srgbClr val="0432FF"/>
              </a:solidFill>
              <a:effectLst/>
              <a:latin typeface="Times New Roman" panose="02020603050405020304" pitchFamily="18" charset="0"/>
              <a:cs typeface="Times New Roman" panose="02020603050405020304" pitchFamily="18" charset="0"/>
            </a:endParaRPr>
          </a:p>
        </p:txBody>
      </p:sp>
      <p:sp>
        <p:nvSpPr>
          <p:cNvPr id="8" name="Rectangle 7">
            <a:extLst>
              <a:ext uri="{FF2B5EF4-FFF2-40B4-BE49-F238E27FC236}">
                <a16:creationId xmlns:a16="http://schemas.microsoft.com/office/drawing/2014/main" id="{B4E6454A-49C5-E643-A383-8979EEDC5E6A}"/>
              </a:ext>
            </a:extLst>
          </p:cNvPr>
          <p:cNvSpPr/>
          <p:nvPr/>
        </p:nvSpPr>
        <p:spPr>
          <a:xfrm>
            <a:off x="1259319" y="6202164"/>
            <a:ext cx="5746125" cy="369332"/>
          </a:xfrm>
          <a:prstGeom prst="rect">
            <a:avLst/>
          </a:prstGeom>
        </p:spPr>
        <p:txBody>
          <a:bodyPr wrap="none">
            <a:spAutoFit/>
          </a:bodyPr>
          <a:lstStyle/>
          <a:p>
            <a:r>
              <a:rPr lang="en-GB" dirty="0">
                <a:solidFill>
                  <a:srgbClr val="0432FF"/>
                </a:solidFill>
                <a:latin typeface="Times New Roman" panose="02020603050405020304" pitchFamily="18" charset="0"/>
                <a:cs typeface="Times New Roman" panose="02020603050405020304" pitchFamily="18" charset="0"/>
              </a:rPr>
              <a:t>the mean energy loss in matter is also called stopping power</a:t>
            </a:r>
            <a:endParaRPr lang="en-GB" dirty="0">
              <a:solidFill>
                <a:srgbClr val="0432FF"/>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73112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E40AEDE-E7A3-834D-A25D-DCCEBD2D9BDF}"/>
              </a:ext>
            </a:extLst>
          </p:cNvPr>
          <p:cNvPicPr>
            <a:picLocks noChangeAspect="1"/>
          </p:cNvPicPr>
          <p:nvPr/>
        </p:nvPicPr>
        <p:blipFill>
          <a:blip r:embed="rId2"/>
          <a:stretch>
            <a:fillRect/>
          </a:stretch>
        </p:blipFill>
        <p:spPr>
          <a:xfrm>
            <a:off x="1816100" y="1225550"/>
            <a:ext cx="8559800" cy="4406900"/>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40F6D4E-3C32-A640-AD6A-C589F299E171}"/>
                  </a:ext>
                </a:extLst>
              </p:cNvPr>
              <p:cNvSpPr txBox="1"/>
              <p:nvPr/>
            </p:nvSpPr>
            <p:spPr>
              <a:xfrm>
                <a:off x="0" y="0"/>
                <a:ext cx="2731261" cy="572144"/>
              </a:xfrm>
              <a:prstGeom prst="rect">
                <a:avLst/>
              </a:prstGeom>
              <a:noFill/>
            </p:spPr>
            <p:txBody>
              <a:bodyPr wrap="none" rtlCol="0">
                <a:spAutoFit/>
              </a:bodyPr>
              <a:lstStyle/>
              <a:p>
                <a:r>
                  <a:rPr lang="en-GB" dirty="0">
                    <a:solidFill>
                      <a:srgbClr val="0432FF"/>
                    </a:solidFill>
                    <a:latin typeface="Times New Roman" panose="02020603050405020304" pitchFamily="18" charset="0"/>
                    <a:cs typeface="Times New Roman" panose="02020603050405020304" pitchFamily="18" charset="0"/>
                  </a:rPr>
                  <a:t>Energy dependence of </a:t>
                </a:r>
                <a14:m>
                  <m:oMath xmlns:m="http://schemas.openxmlformats.org/officeDocument/2006/math">
                    <m:d>
                      <m:dPr>
                        <m:begChr m:val="⟨"/>
                        <m:endChr m:val="⟩"/>
                        <m:ctrlPr>
                          <a:rPr lang="en-US" i="1">
                            <a:solidFill>
                              <a:srgbClr val="0432FF"/>
                            </a:solidFill>
                            <a:latin typeface="Cambria Math" panose="02040503050406030204" pitchFamily="18" charset="0"/>
                            <a:cs typeface="Times New Roman" panose="02020603050405020304" pitchFamily="18" charset="0"/>
                          </a:rPr>
                        </m:ctrlPr>
                      </m:dPr>
                      <m:e>
                        <m:f>
                          <m:fPr>
                            <m:ctrlPr>
                              <a:rPr lang="en-US" i="1">
                                <a:solidFill>
                                  <a:srgbClr val="0432FF"/>
                                </a:solidFill>
                                <a:latin typeface="Cambria Math" panose="02040503050406030204" pitchFamily="18" charset="0"/>
                                <a:cs typeface="Times New Roman" panose="02020603050405020304" pitchFamily="18" charset="0"/>
                              </a:rPr>
                            </m:ctrlPr>
                          </m:fPr>
                          <m:num>
                            <m:r>
                              <a:rPr lang="en-US" i="1">
                                <a:solidFill>
                                  <a:srgbClr val="0432FF"/>
                                </a:solidFill>
                                <a:latin typeface="Cambria Math" panose="02040503050406030204" pitchFamily="18" charset="0"/>
                                <a:cs typeface="Times New Roman" panose="02020603050405020304" pitchFamily="18" charset="0"/>
                              </a:rPr>
                              <m:t>𝑑𝐸</m:t>
                            </m:r>
                          </m:num>
                          <m:den>
                            <m:r>
                              <a:rPr lang="en-US" i="1">
                                <a:solidFill>
                                  <a:srgbClr val="0432FF"/>
                                </a:solidFill>
                                <a:latin typeface="Cambria Math" panose="02040503050406030204" pitchFamily="18" charset="0"/>
                                <a:cs typeface="Times New Roman" panose="02020603050405020304" pitchFamily="18" charset="0"/>
                              </a:rPr>
                              <m:t>𝑑𝑥</m:t>
                            </m:r>
                          </m:den>
                        </m:f>
                      </m:e>
                    </m:d>
                  </m:oMath>
                </a14:m>
                <a:endParaRPr lang="en-GB" dirty="0">
                  <a:solidFill>
                    <a:srgbClr val="0432FF"/>
                  </a:solidFill>
                  <a:latin typeface="Times New Roman" panose="02020603050405020304" pitchFamily="18" charset="0"/>
                  <a:cs typeface="Times New Roman" panose="02020603050405020304" pitchFamily="18" charset="0"/>
                </a:endParaRPr>
              </a:p>
            </p:txBody>
          </p:sp>
        </mc:Choice>
        <mc:Fallback xmlns="">
          <p:sp>
            <p:nvSpPr>
              <p:cNvPr id="4" name="TextBox 3">
                <a:extLst>
                  <a:ext uri="{FF2B5EF4-FFF2-40B4-BE49-F238E27FC236}">
                    <a16:creationId xmlns:a16="http://schemas.microsoft.com/office/drawing/2014/main" id="{A40F6D4E-3C32-A640-AD6A-C589F299E171}"/>
                  </a:ext>
                </a:extLst>
              </p:cNvPr>
              <p:cNvSpPr txBox="1">
                <a:spLocks noRot="1" noChangeAspect="1" noMove="1" noResize="1" noEditPoints="1" noAdjustHandles="1" noChangeArrowheads="1" noChangeShapeType="1" noTextEdit="1"/>
              </p:cNvSpPr>
              <p:nvPr/>
            </p:nvSpPr>
            <p:spPr>
              <a:xfrm>
                <a:off x="0" y="0"/>
                <a:ext cx="2731261" cy="572144"/>
              </a:xfrm>
              <a:prstGeom prst="rect">
                <a:avLst/>
              </a:prstGeom>
              <a:blipFill>
                <a:blip r:embed="rId3"/>
                <a:stretch>
                  <a:fillRect l="-185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2FE9E0E-AEF1-474F-8D37-7E0D1E7BDC0D}"/>
                  </a:ext>
                </a:extLst>
              </p:cNvPr>
              <p:cNvSpPr txBox="1"/>
              <p:nvPr/>
            </p:nvSpPr>
            <p:spPr>
              <a:xfrm>
                <a:off x="4156363" y="986138"/>
                <a:ext cx="1189365" cy="280398"/>
              </a:xfrm>
              <a:prstGeom prst="rect">
                <a:avLst/>
              </a:prstGeom>
              <a:noFill/>
            </p:spPr>
            <p:txBody>
              <a:bodyPr wrap="none" lIns="0" tIns="0" rIns="0" bIns="0" rtlCol="0">
                <a:spAutoFit/>
              </a:bodyPr>
              <a:lstStyle/>
              <a:p>
                <a14:m>
                  <m:oMath xmlns:m="http://schemas.openxmlformats.org/officeDocument/2006/math">
                    <m:sSup>
                      <m:sSupPr>
                        <m:ctrlPr>
                          <a:rPr lang="en-GB" i="1" smtClean="0">
                            <a:solidFill>
                              <a:srgbClr val="0432FF"/>
                            </a:solidFill>
                            <a:latin typeface="Cambria Math" panose="02040503050406030204" pitchFamily="18" charset="0"/>
                          </a:rPr>
                        </m:ctrlPr>
                      </m:sSupPr>
                      <m:e>
                        <m:r>
                          <a:rPr lang="en-GB" i="1" smtClean="0">
                            <a:solidFill>
                              <a:srgbClr val="0432FF"/>
                            </a:solidFill>
                            <a:latin typeface="Cambria Math" panose="02040503050406030204" pitchFamily="18" charset="0"/>
                            <a:ea typeface="Cambria Math" panose="02040503050406030204" pitchFamily="18" charset="0"/>
                          </a:rPr>
                          <m:t>𝜋</m:t>
                        </m:r>
                      </m:e>
                      <m:sup>
                        <m:r>
                          <a:rPr lang="en-GB" i="1" smtClean="0">
                            <a:solidFill>
                              <a:srgbClr val="0432FF"/>
                            </a:solidFill>
                            <a:latin typeface="Cambria Math" panose="02040503050406030204" pitchFamily="18" charset="0"/>
                            <a:ea typeface="Cambria Math" panose="02040503050406030204" pitchFamily="18" charset="0"/>
                          </a:rPr>
                          <m:t>±</m:t>
                        </m:r>
                      </m:sup>
                    </m:sSup>
                    <m:r>
                      <a:rPr lang="en-US" b="0" i="1" smtClean="0">
                        <a:solidFill>
                          <a:srgbClr val="0432FF"/>
                        </a:solidFill>
                        <a:latin typeface="Cambria Math" panose="02040503050406030204" pitchFamily="18" charset="0"/>
                      </a:rPr>
                      <m:t> </m:t>
                    </m:r>
                  </m:oMath>
                </a14:m>
                <a:r>
                  <a:rPr lang="en-GB" dirty="0">
                    <a:solidFill>
                      <a:srgbClr val="0432FF"/>
                    </a:solidFill>
                    <a:latin typeface="Times New Roman" panose="02020603050405020304" pitchFamily="18" charset="0"/>
                    <a:cs typeface="Times New Roman" panose="02020603050405020304" pitchFamily="18" charset="0"/>
                  </a:rPr>
                  <a:t>in silicon</a:t>
                </a:r>
              </a:p>
            </p:txBody>
          </p:sp>
        </mc:Choice>
        <mc:Fallback xmlns="">
          <p:sp>
            <p:nvSpPr>
              <p:cNvPr id="5" name="TextBox 4">
                <a:extLst>
                  <a:ext uri="{FF2B5EF4-FFF2-40B4-BE49-F238E27FC236}">
                    <a16:creationId xmlns:a16="http://schemas.microsoft.com/office/drawing/2014/main" id="{22FE9E0E-AEF1-474F-8D37-7E0D1E7BDC0D}"/>
                  </a:ext>
                </a:extLst>
              </p:cNvPr>
              <p:cNvSpPr txBox="1">
                <a:spLocks noRot="1" noChangeAspect="1" noMove="1" noResize="1" noEditPoints="1" noAdjustHandles="1" noChangeArrowheads="1" noChangeShapeType="1" noTextEdit="1"/>
              </p:cNvSpPr>
              <p:nvPr/>
            </p:nvSpPr>
            <p:spPr>
              <a:xfrm>
                <a:off x="4156363" y="986138"/>
                <a:ext cx="1189365" cy="280398"/>
              </a:xfrm>
              <a:prstGeom prst="rect">
                <a:avLst/>
              </a:prstGeom>
              <a:blipFill>
                <a:blip r:embed="rId4"/>
                <a:stretch>
                  <a:fillRect l="-4255" t="-21739" r="-11702" b="-47826"/>
                </a:stretch>
              </a:blipFill>
            </p:spPr>
            <p:txBody>
              <a:bodyPr/>
              <a:lstStyle/>
              <a:p>
                <a:r>
                  <a:rPr lang="en-GB">
                    <a:noFill/>
                  </a:rPr>
                  <a:t> </a:t>
                </a:r>
              </a:p>
            </p:txBody>
          </p:sp>
        </mc:Fallback>
      </mc:AlternateContent>
      <p:sp>
        <p:nvSpPr>
          <p:cNvPr id="6" name="Rectangle 5">
            <a:extLst>
              <a:ext uri="{FF2B5EF4-FFF2-40B4-BE49-F238E27FC236}">
                <a16:creationId xmlns:a16="http://schemas.microsoft.com/office/drawing/2014/main" id="{CFDFE359-3B63-6C4C-ADEB-60241FEB0D3C}"/>
              </a:ext>
            </a:extLst>
          </p:cNvPr>
          <p:cNvSpPr/>
          <p:nvPr/>
        </p:nvSpPr>
        <p:spPr>
          <a:xfrm>
            <a:off x="2352023" y="5687196"/>
            <a:ext cx="3403496" cy="369332"/>
          </a:xfrm>
          <a:prstGeom prst="rect">
            <a:avLst/>
          </a:prstGeom>
        </p:spPr>
        <p:txBody>
          <a:bodyPr wrap="none">
            <a:spAutoFit/>
          </a:bodyPr>
          <a:lstStyle/>
          <a:p>
            <a:r>
              <a:rPr lang="en-GB" dirty="0">
                <a:solidFill>
                  <a:srgbClr val="0432FF"/>
                </a:solidFill>
                <a:latin typeface="Times New Roman" panose="02020603050405020304" pitchFamily="18" charset="0"/>
                <a:cs typeface="Times New Roman" panose="02020603050405020304" pitchFamily="18" charset="0"/>
              </a:rPr>
              <a:t>minimum-ionising particles (</a:t>
            </a:r>
            <a:r>
              <a:rPr lang="en-GB" dirty="0" err="1">
                <a:solidFill>
                  <a:srgbClr val="0432FF"/>
                </a:solidFill>
                <a:latin typeface="Times New Roman" panose="02020603050405020304" pitchFamily="18" charset="0"/>
                <a:cs typeface="Times New Roman" panose="02020603050405020304" pitchFamily="18" charset="0"/>
              </a:rPr>
              <a:t>mips</a:t>
            </a:r>
            <a:r>
              <a:rPr lang="en-GB" dirty="0">
                <a:solidFill>
                  <a:srgbClr val="0432FF"/>
                </a:solidFill>
                <a:latin typeface="Times New Roman" panose="02020603050405020304" pitchFamily="18" charset="0"/>
                <a:cs typeface="Times New Roman" panose="02020603050405020304" pitchFamily="18" charset="0"/>
              </a:rPr>
              <a:t>)</a:t>
            </a:r>
            <a:endParaRPr lang="en-GB" dirty="0">
              <a:solidFill>
                <a:srgbClr val="0432FF"/>
              </a:solidFill>
              <a:effectLst/>
              <a:latin typeface="Times New Roman" panose="02020603050405020304" pitchFamily="18" charset="0"/>
              <a:cs typeface="Times New Roman" panose="02020603050405020304" pitchFamily="18" charset="0"/>
            </a:endParaRPr>
          </a:p>
        </p:txBody>
      </p:sp>
      <p:sp>
        <p:nvSpPr>
          <p:cNvPr id="7" name="Up Arrow 6">
            <a:extLst>
              <a:ext uri="{FF2B5EF4-FFF2-40B4-BE49-F238E27FC236}">
                <a16:creationId xmlns:a16="http://schemas.microsoft.com/office/drawing/2014/main" id="{99048537-2357-A146-A6DB-D8A2A2E24403}"/>
              </a:ext>
            </a:extLst>
          </p:cNvPr>
          <p:cNvSpPr/>
          <p:nvPr/>
        </p:nvSpPr>
        <p:spPr>
          <a:xfrm>
            <a:off x="3553691" y="5158632"/>
            <a:ext cx="249381" cy="528564"/>
          </a:xfrm>
          <a:prstGeom prst="upArrow">
            <a:avLst/>
          </a:prstGeom>
          <a:solidFill>
            <a:srgbClr val="043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7294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diagram&#10;&#10;Description automatically generated">
            <a:extLst>
              <a:ext uri="{FF2B5EF4-FFF2-40B4-BE49-F238E27FC236}">
                <a16:creationId xmlns:a16="http://schemas.microsoft.com/office/drawing/2014/main" id="{37C54969-EE84-FD4A-8E5D-BDD052EC7E12}"/>
              </a:ext>
            </a:extLst>
          </p:cNvPr>
          <p:cNvPicPr>
            <a:picLocks noChangeAspect="1"/>
          </p:cNvPicPr>
          <p:nvPr/>
        </p:nvPicPr>
        <p:blipFill>
          <a:blip r:embed="rId2"/>
          <a:stretch>
            <a:fillRect/>
          </a:stretch>
        </p:blipFill>
        <p:spPr>
          <a:xfrm>
            <a:off x="3501076" y="0"/>
            <a:ext cx="5189847" cy="2657202"/>
          </a:xfrm>
          <a:prstGeom prst="rect">
            <a:avLst/>
          </a:prstGeom>
        </p:spPr>
      </p:pic>
      <p:pic>
        <p:nvPicPr>
          <p:cNvPr id="2054" name="Picture 6">
            <a:extLst>
              <a:ext uri="{FF2B5EF4-FFF2-40B4-BE49-F238E27FC236}">
                <a16:creationId xmlns:a16="http://schemas.microsoft.com/office/drawing/2014/main" id="{DA98F0D0-5790-AB44-AFE4-99CCB539ED7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573401" y="2748141"/>
            <a:ext cx="5045198" cy="3876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100177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570CA05-6FF5-8649-90A0-33E1A1A3516F}"/>
              </a:ext>
            </a:extLst>
          </p:cNvPr>
          <p:cNvPicPr>
            <a:picLocks noChangeAspect="1"/>
          </p:cNvPicPr>
          <p:nvPr/>
        </p:nvPicPr>
        <p:blipFill>
          <a:blip r:embed="rId2"/>
          <a:stretch>
            <a:fillRect/>
          </a:stretch>
        </p:blipFill>
        <p:spPr>
          <a:xfrm>
            <a:off x="1803400" y="927100"/>
            <a:ext cx="8585200" cy="5003800"/>
          </a:xfrm>
          <a:prstGeom prst="rect">
            <a:avLst/>
          </a:prstGeom>
        </p:spPr>
      </p:pic>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AAD6C351-A805-F749-959B-E8CC4D792A41}"/>
                  </a:ext>
                </a:extLst>
              </p:cNvPr>
              <p:cNvSpPr/>
              <p:nvPr/>
            </p:nvSpPr>
            <p:spPr>
              <a:xfrm>
                <a:off x="1383723" y="203353"/>
                <a:ext cx="9424554" cy="572144"/>
              </a:xfrm>
              <a:prstGeom prst="rect">
                <a:avLst/>
              </a:prstGeom>
            </p:spPr>
            <p:txBody>
              <a:bodyPr wrap="square">
                <a:spAutoFit/>
              </a:bodyPr>
              <a:lstStyle/>
              <a:p>
                <a:r>
                  <a:rPr lang="en-GB" dirty="0">
                    <a:solidFill>
                      <a:srgbClr val="0432FF"/>
                    </a:solidFill>
                    <a:latin typeface="Times New Roman" panose="02020603050405020304" pitchFamily="18" charset="0"/>
                    <a:cs typeface="Times New Roman" panose="02020603050405020304" pitchFamily="18" charset="0"/>
                  </a:rPr>
                  <a:t>knowing the momentum a particle’s mass can be identified by measuring the mean energy loss </a:t>
                </a:r>
                <a14:m>
                  <m:oMath xmlns:m="http://schemas.openxmlformats.org/officeDocument/2006/math">
                    <m:d>
                      <m:dPr>
                        <m:begChr m:val="⟨"/>
                        <m:endChr m:val="⟩"/>
                        <m:ctrlPr>
                          <a:rPr lang="en-US" i="1">
                            <a:solidFill>
                              <a:srgbClr val="0432FF"/>
                            </a:solidFill>
                            <a:latin typeface="Cambria Math" panose="02040503050406030204" pitchFamily="18" charset="0"/>
                            <a:cs typeface="Times New Roman" panose="02020603050405020304" pitchFamily="18" charset="0"/>
                          </a:rPr>
                        </m:ctrlPr>
                      </m:dPr>
                      <m:e>
                        <m:f>
                          <m:fPr>
                            <m:ctrlPr>
                              <a:rPr lang="en-US" i="1">
                                <a:solidFill>
                                  <a:srgbClr val="0432FF"/>
                                </a:solidFill>
                                <a:latin typeface="Cambria Math" panose="02040503050406030204" pitchFamily="18" charset="0"/>
                                <a:cs typeface="Times New Roman" panose="02020603050405020304" pitchFamily="18" charset="0"/>
                              </a:rPr>
                            </m:ctrlPr>
                          </m:fPr>
                          <m:num>
                            <m:r>
                              <a:rPr lang="en-US" i="1">
                                <a:solidFill>
                                  <a:srgbClr val="0432FF"/>
                                </a:solidFill>
                                <a:latin typeface="Cambria Math" panose="02040503050406030204" pitchFamily="18" charset="0"/>
                                <a:cs typeface="Times New Roman" panose="02020603050405020304" pitchFamily="18" charset="0"/>
                              </a:rPr>
                              <m:t>𝑑𝐸</m:t>
                            </m:r>
                          </m:num>
                          <m:den>
                            <m:r>
                              <a:rPr lang="en-US" i="1">
                                <a:solidFill>
                                  <a:srgbClr val="0432FF"/>
                                </a:solidFill>
                                <a:latin typeface="Cambria Math" panose="02040503050406030204" pitchFamily="18" charset="0"/>
                                <a:cs typeface="Times New Roman" panose="02020603050405020304" pitchFamily="18" charset="0"/>
                              </a:rPr>
                              <m:t>𝑑𝑥</m:t>
                            </m:r>
                          </m:den>
                        </m:f>
                      </m:e>
                    </m:d>
                  </m:oMath>
                </a14:m>
                <a:endParaRPr lang="en-GB" dirty="0">
                  <a:solidFill>
                    <a:srgbClr val="0432FF"/>
                  </a:solidFill>
                  <a:effectLst/>
                  <a:latin typeface="Times New Roman" panose="02020603050405020304" pitchFamily="18" charset="0"/>
                  <a:cs typeface="Times New Roman" panose="02020603050405020304" pitchFamily="18" charset="0"/>
                </a:endParaRPr>
              </a:p>
            </p:txBody>
          </p:sp>
        </mc:Choice>
        <mc:Fallback xmlns="">
          <p:sp>
            <p:nvSpPr>
              <p:cNvPr id="3" name="Rectangle 2">
                <a:extLst>
                  <a:ext uri="{FF2B5EF4-FFF2-40B4-BE49-F238E27FC236}">
                    <a16:creationId xmlns:a16="http://schemas.microsoft.com/office/drawing/2014/main" id="{AAD6C351-A805-F749-959B-E8CC4D792A41}"/>
                  </a:ext>
                </a:extLst>
              </p:cNvPr>
              <p:cNvSpPr>
                <a:spLocks noRot="1" noChangeAspect="1" noMove="1" noResize="1" noEditPoints="1" noAdjustHandles="1" noChangeArrowheads="1" noChangeShapeType="1" noTextEdit="1"/>
              </p:cNvSpPr>
              <p:nvPr/>
            </p:nvSpPr>
            <p:spPr>
              <a:xfrm>
                <a:off x="1383723" y="203353"/>
                <a:ext cx="9424554" cy="572144"/>
              </a:xfrm>
              <a:prstGeom prst="rect">
                <a:avLst/>
              </a:prstGeom>
              <a:blipFill>
                <a:blip r:embed="rId3"/>
                <a:stretch>
                  <a:fillRect l="-403"/>
                </a:stretch>
              </a:blipFill>
            </p:spPr>
            <p:txBody>
              <a:bodyPr/>
              <a:lstStyle/>
              <a:p>
                <a:r>
                  <a:rPr lang="en-GB">
                    <a:noFill/>
                  </a:rPr>
                  <a:t> </a:t>
                </a:r>
              </a:p>
            </p:txBody>
          </p:sp>
        </mc:Fallback>
      </mc:AlternateContent>
    </p:spTree>
    <p:extLst>
      <p:ext uri="{BB962C8B-B14F-4D97-AF65-F5344CB8AC3E}">
        <p14:creationId xmlns:p14="http://schemas.microsoft.com/office/powerpoint/2010/main" val="296872763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13ADA7-FE56-3D4A-BCBB-5D57F126ED79}"/>
              </a:ext>
            </a:extLst>
          </p:cNvPr>
          <p:cNvSpPr/>
          <p:nvPr/>
        </p:nvSpPr>
        <p:spPr>
          <a:xfrm>
            <a:off x="139429" y="134275"/>
            <a:ext cx="11825591" cy="646331"/>
          </a:xfrm>
          <a:prstGeom prst="rect">
            <a:avLst/>
          </a:prstGeom>
        </p:spPr>
        <p:txBody>
          <a:bodyPr wrap="square">
            <a:spAutoFit/>
          </a:bodyPr>
          <a:lstStyle/>
          <a:p>
            <a:r>
              <a:rPr lang="en-GB" dirty="0">
                <a:latin typeface="Times New Roman" panose="02020603050405020304" pitchFamily="18" charset="0"/>
                <a:cs typeface="Times New Roman" panose="02020603050405020304" pitchFamily="18" charset="0"/>
              </a:rPr>
              <a:t>The transition to detectors with completely electronic readout proceeded since the 1960s in parallel to the progressing development of highly integrated electronics.</a:t>
            </a:r>
          </a:p>
        </p:txBody>
      </p:sp>
      <p:pic>
        <p:nvPicPr>
          <p:cNvPr id="3" name="Picture 2">
            <a:extLst>
              <a:ext uri="{FF2B5EF4-FFF2-40B4-BE49-F238E27FC236}">
                <a16:creationId xmlns:a16="http://schemas.microsoft.com/office/drawing/2014/main" id="{90AEBF7B-A966-614D-A849-57863E98F56C}"/>
              </a:ext>
            </a:extLst>
          </p:cNvPr>
          <p:cNvPicPr>
            <a:picLocks noChangeAspect="1"/>
          </p:cNvPicPr>
          <p:nvPr/>
        </p:nvPicPr>
        <p:blipFill>
          <a:blip r:embed="rId2"/>
          <a:stretch>
            <a:fillRect/>
          </a:stretch>
        </p:blipFill>
        <p:spPr>
          <a:xfrm>
            <a:off x="0" y="2065037"/>
            <a:ext cx="4330700" cy="2654300"/>
          </a:xfrm>
          <a:prstGeom prst="rect">
            <a:avLst/>
          </a:prstGeom>
        </p:spPr>
      </p:pic>
      <p:sp>
        <p:nvSpPr>
          <p:cNvPr id="4" name="Rectangle 3">
            <a:extLst>
              <a:ext uri="{FF2B5EF4-FFF2-40B4-BE49-F238E27FC236}">
                <a16:creationId xmlns:a16="http://schemas.microsoft.com/office/drawing/2014/main" id="{97CD28F8-8854-7242-B140-E84408F47364}"/>
              </a:ext>
            </a:extLst>
          </p:cNvPr>
          <p:cNvSpPr/>
          <p:nvPr/>
        </p:nvSpPr>
        <p:spPr>
          <a:xfrm>
            <a:off x="139429" y="4954090"/>
            <a:ext cx="4330700" cy="646331"/>
          </a:xfrm>
          <a:prstGeom prst="rect">
            <a:avLst/>
          </a:prstGeom>
        </p:spPr>
        <p:txBody>
          <a:bodyPr wrap="square">
            <a:spAutoFit/>
          </a:bodyPr>
          <a:lstStyle/>
          <a:p>
            <a:pPr algn="ctr"/>
            <a:r>
              <a:rPr lang="en-GB" dirty="0">
                <a:latin typeface="Times New Roman" panose="02020603050405020304" pitchFamily="18" charset="0"/>
                <a:cs typeface="Times New Roman" panose="02020603050405020304" pitchFamily="18" charset="0"/>
              </a:rPr>
              <a:t>multiwire proportional chamber (MWPC) </a:t>
            </a:r>
          </a:p>
          <a:p>
            <a:pPr algn="ctr"/>
            <a:r>
              <a:rPr lang="en-GB" dirty="0">
                <a:latin typeface="Times New Roman" panose="02020603050405020304" pitchFamily="18" charset="0"/>
                <a:cs typeface="Times New Roman" panose="02020603050405020304" pitchFamily="18" charset="0"/>
              </a:rPr>
              <a:t>G. </a:t>
            </a:r>
            <a:r>
              <a:rPr lang="en-GB" dirty="0" err="1">
                <a:latin typeface="Times New Roman" panose="02020603050405020304" pitchFamily="18" charset="0"/>
                <a:cs typeface="Times New Roman" panose="02020603050405020304" pitchFamily="18" charset="0"/>
              </a:rPr>
              <a:t>Charpak</a:t>
            </a:r>
            <a:r>
              <a:rPr lang="en-GB" dirty="0">
                <a:latin typeface="Times New Roman" panose="02020603050405020304" pitchFamily="18" charset="0"/>
                <a:cs typeface="Times New Roman" panose="02020603050405020304" pitchFamily="18" charset="0"/>
              </a:rPr>
              <a:t> (Nobel Prize 1992</a:t>
            </a:r>
            <a:endParaRPr lang="en-GB" dirty="0">
              <a:effectLst/>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02255285-4677-EB4D-B73D-FEC9003D7BBA}"/>
              </a:ext>
            </a:extLst>
          </p:cNvPr>
          <p:cNvPicPr>
            <a:picLocks noChangeAspect="1"/>
          </p:cNvPicPr>
          <p:nvPr/>
        </p:nvPicPr>
        <p:blipFill>
          <a:blip r:embed="rId3"/>
          <a:stretch>
            <a:fillRect/>
          </a:stretch>
        </p:blipFill>
        <p:spPr>
          <a:xfrm>
            <a:off x="4470129" y="1684368"/>
            <a:ext cx="3759200" cy="3683000"/>
          </a:xfrm>
          <a:prstGeom prst="rect">
            <a:avLst/>
          </a:prstGeom>
        </p:spPr>
      </p:pic>
      <p:sp>
        <p:nvSpPr>
          <p:cNvPr id="6" name="Rectangle 5">
            <a:extLst>
              <a:ext uri="{FF2B5EF4-FFF2-40B4-BE49-F238E27FC236}">
                <a16:creationId xmlns:a16="http://schemas.microsoft.com/office/drawing/2014/main" id="{D418AB8F-2E54-D541-B844-A8C2911BBA75}"/>
              </a:ext>
            </a:extLst>
          </p:cNvPr>
          <p:cNvSpPr/>
          <p:nvPr/>
        </p:nvSpPr>
        <p:spPr>
          <a:xfrm>
            <a:off x="5632225" y="5600421"/>
            <a:ext cx="1435008" cy="369332"/>
          </a:xfrm>
          <a:prstGeom prst="rect">
            <a:avLst/>
          </a:prstGeom>
        </p:spPr>
        <p:txBody>
          <a:bodyPr wrap="none">
            <a:spAutoFit/>
          </a:bodyPr>
          <a:lstStyle/>
          <a:p>
            <a:r>
              <a:rPr lang="en-GB" dirty="0">
                <a:latin typeface="Times New Roman" panose="02020603050405020304" pitchFamily="18" charset="0"/>
                <a:cs typeface="Times New Roman" panose="02020603050405020304" pitchFamily="18" charset="0"/>
              </a:rPr>
              <a:t>drift chamber</a:t>
            </a:r>
            <a:endParaRPr lang="en-GB" dirty="0">
              <a:effectLst/>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CF347369-0AD3-3640-B287-9CD7B71C1F58}"/>
              </a:ext>
            </a:extLst>
          </p:cNvPr>
          <p:cNvPicPr>
            <a:picLocks noChangeAspect="1"/>
          </p:cNvPicPr>
          <p:nvPr/>
        </p:nvPicPr>
        <p:blipFill>
          <a:blip r:embed="rId4"/>
          <a:stretch>
            <a:fillRect/>
          </a:stretch>
        </p:blipFill>
        <p:spPr>
          <a:xfrm>
            <a:off x="8661400" y="1486572"/>
            <a:ext cx="3340100" cy="4216400"/>
          </a:xfrm>
          <a:prstGeom prst="rect">
            <a:avLst/>
          </a:prstGeom>
        </p:spPr>
      </p:pic>
      <p:sp>
        <p:nvSpPr>
          <p:cNvPr id="8" name="Rectangle 7">
            <a:extLst>
              <a:ext uri="{FF2B5EF4-FFF2-40B4-BE49-F238E27FC236}">
                <a16:creationId xmlns:a16="http://schemas.microsoft.com/office/drawing/2014/main" id="{ABF65F1F-EEC2-3F47-8B26-C7DA08FC1507}"/>
              </a:ext>
            </a:extLst>
          </p:cNvPr>
          <p:cNvSpPr/>
          <p:nvPr/>
        </p:nvSpPr>
        <p:spPr>
          <a:xfrm>
            <a:off x="9335220" y="5849740"/>
            <a:ext cx="1550424" cy="369332"/>
          </a:xfrm>
          <a:prstGeom prst="rect">
            <a:avLst/>
          </a:prstGeom>
        </p:spPr>
        <p:txBody>
          <a:bodyPr wrap="none">
            <a:spAutoFit/>
          </a:bodyPr>
          <a:lstStyle/>
          <a:p>
            <a:r>
              <a:rPr lang="en-GB" dirty="0">
                <a:latin typeface="Times New Roman" panose="02020603050405020304" pitchFamily="18" charset="0"/>
                <a:cs typeface="Times New Roman" panose="02020603050405020304" pitchFamily="18" charset="0"/>
              </a:rPr>
              <a:t>cloud chamber</a:t>
            </a:r>
            <a:endParaRPr lang="en-GB"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293882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6A108D-500C-2344-98F3-11CB1BE73118}"/>
              </a:ext>
            </a:extLst>
          </p:cNvPr>
          <p:cNvSpPr/>
          <p:nvPr/>
        </p:nvSpPr>
        <p:spPr>
          <a:xfrm>
            <a:off x="0" y="0"/>
            <a:ext cx="1845377" cy="369332"/>
          </a:xfrm>
          <a:prstGeom prst="rect">
            <a:avLst/>
          </a:prstGeom>
        </p:spPr>
        <p:txBody>
          <a:bodyPr wrap="none">
            <a:spAutoFit/>
          </a:bodyPr>
          <a:lstStyle/>
          <a:p>
            <a:r>
              <a:rPr lang="en-GB" dirty="0">
                <a:latin typeface="Times New Roman" panose="02020603050405020304" pitchFamily="18" charset="0"/>
                <a:cs typeface="Times New Roman" panose="02020603050405020304" pitchFamily="18" charset="0"/>
              </a:rPr>
              <a:t>Detector concepts</a:t>
            </a:r>
            <a:endParaRPr lang="en-GB" dirty="0">
              <a:effectLst/>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D34D9CBF-9088-5B4C-862C-186B7EE9E137}"/>
              </a:ext>
            </a:extLst>
          </p:cNvPr>
          <p:cNvPicPr>
            <a:picLocks noChangeAspect="1"/>
          </p:cNvPicPr>
          <p:nvPr/>
        </p:nvPicPr>
        <p:blipFill>
          <a:blip r:embed="rId2"/>
          <a:stretch>
            <a:fillRect/>
          </a:stretch>
        </p:blipFill>
        <p:spPr>
          <a:xfrm>
            <a:off x="2301636" y="0"/>
            <a:ext cx="7588728" cy="4509244"/>
          </a:xfrm>
          <a:prstGeom prst="rect">
            <a:avLst/>
          </a:prstGeom>
        </p:spPr>
      </p:pic>
      <p:sp>
        <p:nvSpPr>
          <p:cNvPr id="4" name="Rectangle 3">
            <a:extLst>
              <a:ext uri="{FF2B5EF4-FFF2-40B4-BE49-F238E27FC236}">
                <a16:creationId xmlns:a16="http://schemas.microsoft.com/office/drawing/2014/main" id="{3C47A01F-CD6D-6440-9EBD-559E4AD1565B}"/>
              </a:ext>
            </a:extLst>
          </p:cNvPr>
          <p:cNvSpPr/>
          <p:nvPr/>
        </p:nvSpPr>
        <p:spPr>
          <a:xfrm>
            <a:off x="221293" y="4509244"/>
            <a:ext cx="11749414" cy="2031325"/>
          </a:xfrm>
          <a:prstGeom prst="rect">
            <a:avLst/>
          </a:prstGeom>
        </p:spPr>
        <p:txBody>
          <a:bodyPr wrap="square">
            <a:spAutoFit/>
          </a:bodyPr>
          <a:lstStyle/>
          <a:p>
            <a:r>
              <a:rPr lang="en-GB" i="1" u="sng" dirty="0">
                <a:latin typeface="Times New Roman" panose="02020603050405020304" pitchFamily="18" charset="0"/>
                <a:cs typeface="Times New Roman" panose="02020603050405020304" pitchFamily="18" charset="0"/>
              </a:rPr>
              <a:t>The spectrometer only measures the scattered electrons (without detecting the recoil system) which is sufficient to determine the relevant kinematical variables</a:t>
            </a:r>
            <a:r>
              <a:rPr lang="en-GB" dirty="0">
                <a:latin typeface="Times New Roman" panose="02020603050405020304" pitchFamily="18" charset="0"/>
                <a:cs typeface="Times New Roman" panose="02020603050405020304" pitchFamily="18" charset="0"/>
              </a:rPr>
              <a:t>. The figure shows a side view of the spectrometer which deflects the electrons upwards. The plane of the view contains the axis through the target around which the spectrometer can be rotated to define the scattering angle. </a:t>
            </a:r>
            <a:r>
              <a:rPr lang="en-GB" dirty="0">
                <a:solidFill>
                  <a:srgbClr val="0432FF"/>
                </a:solidFill>
                <a:latin typeface="Times New Roman" panose="02020603050405020304" pitchFamily="18" charset="0"/>
                <a:cs typeface="Times New Roman" panose="02020603050405020304" pitchFamily="18" charset="0"/>
              </a:rPr>
              <a:t>The scattered electrons are deflected by two dipole magnets (B1, B2) and are focused by three quadrupole magnets (Q1–Q3) such that the momenta can be determined by an array of scintillation counters (‘hodoscope’) arranged in the focal plane of the magnet system.</a:t>
            </a:r>
            <a:r>
              <a:rPr lang="en-GB" dirty="0">
                <a:latin typeface="Times New Roman" panose="02020603050405020304" pitchFamily="18" charset="0"/>
                <a:cs typeface="Times New Roman" panose="02020603050405020304" pitchFamily="18" charset="0"/>
              </a:rPr>
              <a:t> The shielded housing which surrounds the hodoscope also contains trigger counters and elements for the identification of the electrons, in particular for separating them from </a:t>
            </a:r>
            <a:r>
              <a:rPr lang="en-GB" dirty="0" err="1">
                <a:latin typeface="Times New Roman" panose="02020603050405020304" pitchFamily="18" charset="0"/>
                <a:cs typeface="Times New Roman" panose="02020603050405020304" pitchFamily="18" charset="0"/>
              </a:rPr>
              <a:t>pions</a:t>
            </a:r>
            <a:r>
              <a:rPr lang="en-GB" dirty="0">
                <a:latin typeface="Times New Roman" panose="02020603050405020304" pitchFamily="18" charset="0"/>
                <a:cs typeface="Times New Roman" panose="02020603050405020304" pitchFamily="18" charset="0"/>
              </a:rPr>
              <a:t>.</a:t>
            </a:r>
            <a:endParaRPr lang="en-GB"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3093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B329A6-BA9D-164A-9DAF-679C0FBD72F2}"/>
              </a:ext>
            </a:extLst>
          </p:cNvPr>
          <p:cNvSpPr/>
          <p:nvPr/>
        </p:nvSpPr>
        <p:spPr>
          <a:xfrm>
            <a:off x="81063" y="149105"/>
            <a:ext cx="11961779" cy="646331"/>
          </a:xfrm>
          <a:prstGeom prst="rect">
            <a:avLst/>
          </a:prstGeom>
        </p:spPr>
        <p:txBody>
          <a:bodyPr wrap="square">
            <a:spAutoFit/>
          </a:bodyPr>
          <a:lstStyle/>
          <a:p>
            <a:r>
              <a:rPr lang="en-GB" dirty="0">
                <a:latin typeface="Times New Roman" panose="02020603050405020304" pitchFamily="18" charset="0"/>
                <a:cs typeface="Times New Roman" panose="02020603050405020304" pitchFamily="18" charset="0"/>
              </a:rPr>
              <a:t>With the progress in the miniaturisation of electronics, semiconductor detectors became more affordable, allowing also their use</a:t>
            </a:r>
          </a:p>
          <a:p>
            <a:r>
              <a:rPr lang="en-GB" dirty="0">
                <a:latin typeface="Times New Roman" panose="02020603050405020304" pitchFamily="18" charset="0"/>
                <a:cs typeface="Times New Roman" panose="02020603050405020304" pitchFamily="18" charset="0"/>
              </a:rPr>
              <a:t>as large volume tracking detectors, in particular in high rate environments (e.g. at LHC).</a:t>
            </a:r>
            <a:endParaRPr lang="en-GB" dirty="0">
              <a:effectLst/>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EA516F14-91C8-0B4E-ADC3-921CE4D0C0EF}"/>
              </a:ext>
            </a:extLst>
          </p:cNvPr>
          <p:cNvPicPr>
            <a:picLocks noChangeAspect="1"/>
          </p:cNvPicPr>
          <p:nvPr/>
        </p:nvPicPr>
        <p:blipFill>
          <a:blip r:embed="rId2"/>
          <a:stretch>
            <a:fillRect/>
          </a:stretch>
        </p:blipFill>
        <p:spPr>
          <a:xfrm>
            <a:off x="1073091" y="1460499"/>
            <a:ext cx="9922724" cy="4813841"/>
          </a:xfrm>
          <a:prstGeom prst="rect">
            <a:avLst/>
          </a:prstGeom>
        </p:spPr>
      </p:pic>
    </p:spTree>
    <p:extLst>
      <p:ext uri="{BB962C8B-B14F-4D97-AF65-F5344CB8AC3E}">
        <p14:creationId xmlns:p14="http://schemas.microsoft.com/office/powerpoint/2010/main" val="113522423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124C04E-0A14-BC45-8146-1486AA05FDA9}"/>
              </a:ext>
            </a:extLst>
          </p:cNvPr>
          <p:cNvPicPr>
            <a:picLocks noChangeAspect="1"/>
          </p:cNvPicPr>
          <p:nvPr/>
        </p:nvPicPr>
        <p:blipFill>
          <a:blip r:embed="rId2"/>
          <a:stretch>
            <a:fillRect/>
          </a:stretch>
        </p:blipFill>
        <p:spPr>
          <a:xfrm>
            <a:off x="2413000" y="1352550"/>
            <a:ext cx="7366000" cy="4152900"/>
          </a:xfrm>
          <a:prstGeom prst="rect">
            <a:avLst/>
          </a:prstGeom>
        </p:spPr>
      </p:pic>
      <p:sp>
        <p:nvSpPr>
          <p:cNvPr id="3" name="Rectangle 2">
            <a:extLst>
              <a:ext uri="{FF2B5EF4-FFF2-40B4-BE49-F238E27FC236}">
                <a16:creationId xmlns:a16="http://schemas.microsoft.com/office/drawing/2014/main" id="{5C4A281B-E1BB-3648-AE1A-40EB1CC5446F}"/>
              </a:ext>
            </a:extLst>
          </p:cNvPr>
          <p:cNvSpPr/>
          <p:nvPr/>
        </p:nvSpPr>
        <p:spPr>
          <a:xfrm>
            <a:off x="1863117" y="576644"/>
            <a:ext cx="8465766" cy="369332"/>
          </a:xfrm>
          <a:prstGeom prst="rect">
            <a:avLst/>
          </a:prstGeom>
        </p:spPr>
        <p:txBody>
          <a:bodyPr wrap="square">
            <a:spAutoFit/>
          </a:bodyPr>
          <a:lstStyle/>
          <a:p>
            <a:r>
              <a:rPr lang="en-GB" dirty="0">
                <a:latin typeface="Helvetica" pitchFamily="2" charset="0"/>
              </a:rPr>
              <a:t>calorimeters : their principle is based on the total absorption of a particle’s energy</a:t>
            </a:r>
            <a:endParaRPr lang="en-GB" dirty="0">
              <a:effectLst/>
              <a:latin typeface="Helvetica" pitchFamily="2" charset="0"/>
            </a:endParaRPr>
          </a:p>
        </p:txBody>
      </p:sp>
    </p:spTree>
    <p:extLst>
      <p:ext uri="{BB962C8B-B14F-4D97-AF65-F5344CB8AC3E}">
        <p14:creationId xmlns:p14="http://schemas.microsoft.com/office/powerpoint/2010/main" val="35404558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69599CC-0617-534E-ADF5-3F8DD860D44B}"/>
              </a:ext>
            </a:extLst>
          </p:cNvPr>
          <p:cNvPicPr>
            <a:picLocks noChangeAspect="1"/>
          </p:cNvPicPr>
          <p:nvPr/>
        </p:nvPicPr>
        <p:blipFill>
          <a:blip r:embed="rId2"/>
          <a:stretch>
            <a:fillRect/>
          </a:stretch>
        </p:blipFill>
        <p:spPr>
          <a:xfrm>
            <a:off x="4211758" y="855369"/>
            <a:ext cx="6063893" cy="5556080"/>
          </a:xfrm>
          <a:prstGeom prst="rect">
            <a:avLst/>
          </a:prstGeom>
        </p:spPr>
      </p:pic>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F2648DB1-3F22-4D4F-8892-C78B236E3697}"/>
                  </a:ext>
                </a:extLst>
              </p:cNvPr>
              <p:cNvSpPr/>
              <p:nvPr/>
            </p:nvSpPr>
            <p:spPr>
              <a:xfrm>
                <a:off x="0" y="0"/>
                <a:ext cx="12192000" cy="1754326"/>
              </a:xfrm>
              <a:prstGeom prst="rect">
                <a:avLst/>
              </a:prstGeom>
            </p:spPr>
            <p:txBody>
              <a:bodyPr wrap="square">
                <a:spAutoFit/>
              </a:bodyPr>
              <a:lstStyle/>
              <a:p>
                <a:pPr marL="285750" indent="-285750">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The goal in modern particle physics experiments is often to detect, identify and kinematically reconstruct all particles of a scattering reaction and to achieve that in as much of the full </a:t>
                </a:r>
                <a14:m>
                  <m:oMath xmlns:m="http://schemas.openxmlformats.org/officeDocument/2006/math">
                    <m:r>
                      <a:rPr lang="en-US" b="0" i="1" smtClean="0">
                        <a:latin typeface="Cambria Math" panose="02040503050406030204" pitchFamily="18" charset="0"/>
                        <a:cs typeface="Times New Roman" panose="02020603050405020304" pitchFamily="18" charset="0"/>
                      </a:rPr>
                      <m:t>4</m:t>
                    </m:r>
                    <m:r>
                      <a:rPr lang="en-US" b="0" i="1" smtClean="0">
                        <a:latin typeface="Cambria Math" panose="02040503050406030204" pitchFamily="18" charset="0"/>
                        <a:ea typeface="Cambria Math" panose="02040503050406030204" pitchFamily="18" charset="0"/>
                        <a:cs typeface="Times New Roman" panose="02020603050405020304" pitchFamily="18" charset="0"/>
                      </a:rPr>
                      <m:t>𝜋</m:t>
                    </m:r>
                  </m:oMath>
                </a14:m>
                <a:r>
                  <a:rPr lang="en-GB" dirty="0">
                    <a:latin typeface="Times New Roman" panose="02020603050405020304" pitchFamily="18" charset="0"/>
                    <a:cs typeface="Times New Roman" panose="02020603050405020304" pitchFamily="18" charset="0"/>
                  </a:rPr>
                  <a:t> solid angle as possible.</a:t>
                </a:r>
              </a:p>
              <a:p>
                <a:pPr marL="285750" indent="-285750">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General-purpose detectors:</a:t>
                </a:r>
              </a:p>
              <a:p>
                <a:pPr marL="742950" lvl="1" indent="-285750">
                  <a:buFont typeface="Courier New" panose="02070309020205020404" pitchFamily="49" charset="0"/>
                  <a:buChar char="o"/>
                </a:pPr>
                <a:r>
                  <a:rPr lang="en-GB" dirty="0">
                    <a:latin typeface="Times New Roman" panose="02020603050405020304" pitchFamily="18" charset="0"/>
                    <a:cs typeface="Times New Roman" panose="02020603050405020304" pitchFamily="18" charset="0"/>
                  </a:rPr>
                  <a:t>fixed-target experiments</a:t>
                </a:r>
              </a:p>
              <a:p>
                <a:pPr marL="742950" lvl="1" indent="-285750">
                  <a:buFont typeface="Courier New" panose="02070309020205020404" pitchFamily="49" charset="0"/>
                  <a:buChar char="o"/>
                </a:pPr>
                <a:r>
                  <a:rPr lang="en-GB" dirty="0">
                    <a:latin typeface="Times New Roman" panose="02020603050405020304" pitchFamily="18" charset="0"/>
                    <a:cs typeface="Times New Roman" panose="02020603050405020304" pitchFamily="18" charset="0"/>
                  </a:rPr>
                  <a:t>collider experiments</a:t>
                </a:r>
              </a:p>
            </p:txBody>
          </p:sp>
        </mc:Choice>
        <mc:Fallback xmlns="">
          <p:sp>
            <p:nvSpPr>
              <p:cNvPr id="2" name="Rectangle 1">
                <a:extLst>
                  <a:ext uri="{FF2B5EF4-FFF2-40B4-BE49-F238E27FC236}">
                    <a16:creationId xmlns:a16="http://schemas.microsoft.com/office/drawing/2014/main" id="{F2648DB1-3F22-4D4F-8892-C78B236E3697}"/>
                  </a:ext>
                </a:extLst>
              </p:cNvPr>
              <p:cNvSpPr>
                <a:spLocks noRot="1" noChangeAspect="1" noMove="1" noResize="1" noEditPoints="1" noAdjustHandles="1" noChangeArrowheads="1" noChangeShapeType="1" noTextEdit="1"/>
              </p:cNvSpPr>
              <p:nvPr/>
            </p:nvSpPr>
            <p:spPr>
              <a:xfrm>
                <a:off x="0" y="0"/>
                <a:ext cx="12192000" cy="1754326"/>
              </a:xfrm>
              <a:prstGeom prst="rect">
                <a:avLst/>
              </a:prstGeom>
              <a:blipFill>
                <a:blip r:embed="rId3"/>
                <a:stretch>
                  <a:fillRect l="-312" t="-1439" b="-3597"/>
                </a:stretch>
              </a:blipFill>
            </p:spPr>
            <p:txBody>
              <a:bodyPr/>
              <a:lstStyle/>
              <a:p>
                <a:r>
                  <a:rPr lang="en-GB">
                    <a:noFill/>
                  </a:rPr>
                  <a:t> </a:t>
                </a:r>
              </a:p>
            </p:txBody>
          </p:sp>
        </mc:Fallback>
      </mc:AlternateContent>
    </p:spTree>
    <p:extLst>
      <p:ext uri="{BB962C8B-B14F-4D97-AF65-F5344CB8AC3E}">
        <p14:creationId xmlns:p14="http://schemas.microsoft.com/office/powerpoint/2010/main" val="27340626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59DD5EE-2819-A442-BC5F-11F8C0223F16}"/>
              </a:ext>
            </a:extLst>
          </p:cNvPr>
          <p:cNvSpPr/>
          <p:nvPr/>
        </p:nvSpPr>
        <p:spPr>
          <a:xfrm>
            <a:off x="0" y="0"/>
            <a:ext cx="12192000" cy="2062103"/>
          </a:xfrm>
          <a:prstGeom prst="rect">
            <a:avLst/>
          </a:prstGeom>
        </p:spPr>
        <p:txBody>
          <a:bodyPr wrap="square">
            <a:spAutoFit/>
          </a:bodyPr>
          <a:lstStyle/>
          <a:p>
            <a:r>
              <a:rPr lang="en-GB" sz="1600" dirty="0">
                <a:latin typeface="Times New Roman" panose="02020603050405020304" pitchFamily="18" charset="0"/>
                <a:cs typeface="Times New Roman" panose="02020603050405020304" pitchFamily="18" charset="0"/>
              </a:rPr>
              <a:t>General-purpose detectors are constructed in layers each taking over a specific task:</a:t>
            </a:r>
          </a:p>
          <a:p>
            <a:pPr marL="285750" indent="-285750">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Vertex detectors for the detection of secondary vertices with separation from the primary vertex of the reaction.</a:t>
            </a:r>
          </a:p>
          <a:p>
            <a:pPr marL="285750" indent="-285750">
              <a:buClr>
                <a:schemeClr val="tx1"/>
              </a:buClr>
              <a:buFont typeface="Arial" panose="020B0604020202020204" pitchFamily="34" charset="0"/>
              <a:buChar char="•"/>
            </a:pPr>
            <a:r>
              <a:rPr lang="en-GB" sz="1600" dirty="0">
                <a:solidFill>
                  <a:srgbClr val="0432FF"/>
                </a:solidFill>
                <a:latin typeface="Times New Roman" panose="02020603050405020304" pitchFamily="18" charset="0"/>
                <a:cs typeface="Times New Roman" panose="02020603050405020304" pitchFamily="18" charset="0"/>
              </a:rPr>
              <a:t>Tracking detectors for track reconstruction yielding momentum determination and (sometimes) particle identification.</a:t>
            </a:r>
          </a:p>
          <a:p>
            <a:pPr marL="285750" indent="-285750">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Optional detectors for particle identification, for example, Cherenkov detectors.</a:t>
            </a:r>
          </a:p>
          <a:p>
            <a:pPr marL="285750" indent="-285750">
              <a:buClr>
                <a:schemeClr val="tx1"/>
              </a:buClr>
              <a:buFont typeface="Arial" panose="020B0604020202020204" pitchFamily="34" charset="0"/>
              <a:buChar char="•"/>
            </a:pPr>
            <a:r>
              <a:rPr lang="en-GB" sz="1600" dirty="0">
                <a:solidFill>
                  <a:srgbClr val="0432FF"/>
                </a:solidFill>
                <a:latin typeface="Times New Roman" panose="02020603050405020304" pitchFamily="18" charset="0"/>
                <a:cs typeface="Times New Roman" panose="02020603050405020304" pitchFamily="18" charset="0"/>
              </a:rPr>
              <a:t>A calorimeter for the measurement of electromagnetic showers (electrons and photons).</a:t>
            </a:r>
          </a:p>
          <a:p>
            <a:pPr marL="285750" indent="-285750">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A magnet coil in collider experiments; sometimes also in front of the electromagnetic calorimeter.</a:t>
            </a:r>
          </a:p>
          <a:p>
            <a:pPr marL="285750" indent="-285750">
              <a:buClr>
                <a:schemeClr val="tx1"/>
              </a:buClr>
              <a:buFont typeface="Arial" panose="020B0604020202020204" pitchFamily="34" charset="0"/>
              <a:buChar char="•"/>
            </a:pPr>
            <a:r>
              <a:rPr lang="en-GB" sz="1600" dirty="0">
                <a:solidFill>
                  <a:srgbClr val="0432FF"/>
                </a:solidFill>
                <a:latin typeface="Times New Roman" panose="02020603050405020304" pitchFamily="18" charset="0"/>
                <a:cs typeface="Times New Roman" panose="02020603050405020304" pitchFamily="18" charset="0"/>
              </a:rPr>
              <a:t>A hadron calorimeter, usually outside the magnet coil.</a:t>
            </a:r>
          </a:p>
          <a:p>
            <a:pPr marL="285750" indent="-285750">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Muons are the most penetrating charged particles and therefore they are identified by their detection behind the calorimeters..</a:t>
            </a:r>
          </a:p>
        </p:txBody>
      </p:sp>
      <p:pic>
        <p:nvPicPr>
          <p:cNvPr id="3" name="Picture 2">
            <a:extLst>
              <a:ext uri="{FF2B5EF4-FFF2-40B4-BE49-F238E27FC236}">
                <a16:creationId xmlns:a16="http://schemas.microsoft.com/office/drawing/2014/main" id="{926289CB-9302-104E-B1F8-F343B5E4D749}"/>
              </a:ext>
            </a:extLst>
          </p:cNvPr>
          <p:cNvPicPr>
            <a:picLocks noChangeAspect="1"/>
          </p:cNvPicPr>
          <p:nvPr/>
        </p:nvPicPr>
        <p:blipFill>
          <a:blip r:embed="rId2"/>
          <a:stretch>
            <a:fillRect/>
          </a:stretch>
        </p:blipFill>
        <p:spPr>
          <a:xfrm>
            <a:off x="4534757" y="-78179"/>
            <a:ext cx="4606000" cy="8820000"/>
          </a:xfrm>
          <a:prstGeom prst="rect">
            <a:avLst/>
          </a:prstGeom>
          <a:scene3d>
            <a:camera prst="orthographicFront">
              <a:rot lat="0" lon="0" rev="16200000"/>
            </a:camera>
            <a:lightRig rig="threePt" dir="t"/>
          </a:scene3d>
        </p:spPr>
      </p:pic>
      <p:sp>
        <p:nvSpPr>
          <p:cNvPr id="5" name="Rectangle 4">
            <a:extLst>
              <a:ext uri="{FF2B5EF4-FFF2-40B4-BE49-F238E27FC236}">
                <a16:creationId xmlns:a16="http://schemas.microsoft.com/office/drawing/2014/main" id="{D8A2C723-4C66-4C44-84C3-F834B25C97EE}"/>
              </a:ext>
            </a:extLst>
          </p:cNvPr>
          <p:cNvSpPr/>
          <p:nvPr/>
        </p:nvSpPr>
        <p:spPr>
          <a:xfrm>
            <a:off x="97277" y="3672192"/>
            <a:ext cx="3044757" cy="461665"/>
          </a:xfrm>
          <a:prstGeom prst="rect">
            <a:avLst/>
          </a:prstGeom>
        </p:spPr>
        <p:txBody>
          <a:bodyPr wrap="square">
            <a:spAutoFit/>
          </a:bodyPr>
          <a:lstStyle/>
          <a:p>
            <a:r>
              <a:rPr lang="en-GB" sz="800" dirty="0">
                <a:solidFill>
                  <a:srgbClr val="000000"/>
                </a:solidFill>
                <a:latin typeface="Times" pitchFamily="2" charset="0"/>
              </a:rPr>
              <a:t>One tesla (1 T) is defined as the field intensity generating one newton (N) of force per ampere (A) of current per meter of conductor: </a:t>
            </a:r>
          </a:p>
          <a:p>
            <a:r>
              <a:rPr lang="en-GB" sz="800" dirty="0">
                <a:solidFill>
                  <a:srgbClr val="000000"/>
                </a:solidFill>
                <a:latin typeface="Times" pitchFamily="2" charset="0"/>
              </a:rPr>
              <a:t>T = N × A-1 × m-1 = (kg x m x s-2) x A-1 x m-1 = kg × s-2 × A-1</a:t>
            </a:r>
            <a:endParaRPr lang="en-GB" sz="800" b="0" i="0" dirty="0">
              <a:solidFill>
                <a:srgbClr val="000000"/>
              </a:solidFill>
              <a:effectLst/>
              <a:latin typeface="Times" pitchFamily="2" charset="0"/>
            </a:endParaRPr>
          </a:p>
        </p:txBody>
      </p:sp>
    </p:spTree>
    <p:extLst>
      <p:ext uri="{BB962C8B-B14F-4D97-AF65-F5344CB8AC3E}">
        <p14:creationId xmlns:p14="http://schemas.microsoft.com/office/powerpoint/2010/main" val="354639756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7A081B8-20AF-4447-A49E-2BD24AAA4DF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68466" y="0"/>
            <a:ext cx="8455068" cy="6858000"/>
          </a:xfrm>
          <a:prstGeom prst="rect">
            <a:avLst/>
          </a:prstGeom>
        </p:spPr>
      </p:pic>
    </p:spTree>
    <p:extLst>
      <p:ext uri="{BB962C8B-B14F-4D97-AF65-F5344CB8AC3E}">
        <p14:creationId xmlns:p14="http://schemas.microsoft.com/office/powerpoint/2010/main" val="379186354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F9F748F-BDBA-AE4B-A7BB-FF268D6E83D7}"/>
              </a:ext>
            </a:extLst>
          </p:cNvPr>
          <p:cNvPicPr>
            <a:picLocks noChangeAspect="1"/>
          </p:cNvPicPr>
          <p:nvPr/>
        </p:nvPicPr>
        <p:blipFill>
          <a:blip r:embed="rId2"/>
          <a:stretch>
            <a:fillRect/>
          </a:stretch>
        </p:blipFill>
        <p:spPr>
          <a:xfrm>
            <a:off x="0" y="1211335"/>
            <a:ext cx="12192000" cy="4435330"/>
          </a:xfrm>
          <a:prstGeom prst="rect">
            <a:avLst/>
          </a:prstGeom>
        </p:spPr>
      </p:pic>
    </p:spTree>
    <p:extLst>
      <p:ext uri="{BB962C8B-B14F-4D97-AF65-F5344CB8AC3E}">
        <p14:creationId xmlns:p14="http://schemas.microsoft.com/office/powerpoint/2010/main" val="258274142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63A517E-68D1-3B4F-B758-76FF1F17BB9A}"/>
              </a:ext>
            </a:extLst>
          </p:cNvPr>
          <p:cNvSpPr txBox="1"/>
          <p:nvPr/>
        </p:nvSpPr>
        <p:spPr>
          <a:xfrm>
            <a:off x="2443596" y="258734"/>
            <a:ext cx="3258264" cy="458011"/>
          </a:xfrm>
          <a:prstGeom prst="rect">
            <a:avLst/>
          </a:prstGeom>
          <a:noFill/>
        </p:spPr>
        <p:txBody>
          <a:bodyPr wrap="none" rtlCol="0">
            <a:spAutoFit/>
          </a:bodyPr>
          <a:lstStyle/>
          <a:p>
            <a:pPr algn="ctr">
              <a:lnSpc>
                <a:spcPct val="150000"/>
              </a:lnSpc>
            </a:pPr>
            <a:r>
              <a:rPr lang="ro-RO" dirty="0">
                <a:solidFill>
                  <a:srgbClr val="0432FF"/>
                </a:solidFill>
                <a:latin typeface="Times New Roman" panose="02020603050405020304" pitchFamily="18" charset="0"/>
                <a:cs typeface="Times New Roman" panose="02020603050405020304" pitchFamily="18" charset="0"/>
                <a:hlinkClick r:id="rId2"/>
              </a:rPr>
              <a:t>https://physicsmasterclasses.org/</a:t>
            </a:r>
            <a:r>
              <a:rPr lang="ro-RO" dirty="0">
                <a:solidFill>
                  <a:srgbClr val="0432FF"/>
                </a:solidFill>
                <a:latin typeface="Times New Roman" panose="02020603050405020304" pitchFamily="18" charset="0"/>
                <a:cs typeface="Times New Roman" panose="02020603050405020304" pitchFamily="18" charset="0"/>
              </a:rPr>
              <a:t> </a:t>
            </a:r>
          </a:p>
        </p:txBody>
      </p:sp>
      <p:pic>
        <p:nvPicPr>
          <p:cNvPr id="4" name="Picture 3">
            <a:extLst>
              <a:ext uri="{FF2B5EF4-FFF2-40B4-BE49-F238E27FC236}">
                <a16:creationId xmlns:a16="http://schemas.microsoft.com/office/drawing/2014/main" id="{08A01270-A5C0-2542-8B96-F5E92781BEB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30653" y="1040525"/>
            <a:ext cx="7130693" cy="5250908"/>
          </a:xfrm>
          <a:prstGeom prst="rect">
            <a:avLst/>
          </a:prstGeom>
        </p:spPr>
      </p:pic>
    </p:spTree>
    <p:extLst>
      <p:ext uri="{BB962C8B-B14F-4D97-AF65-F5344CB8AC3E}">
        <p14:creationId xmlns:p14="http://schemas.microsoft.com/office/powerpoint/2010/main" val="2662445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46458CF-7362-E04C-870A-74991591F3C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7280" y="672867"/>
            <a:ext cx="9732264" cy="4969504"/>
          </a:xfrm>
          <a:prstGeom prst="rect">
            <a:avLst/>
          </a:prstGeom>
        </p:spPr>
      </p:pic>
      <p:sp>
        <p:nvSpPr>
          <p:cNvPr id="3" name="Rectangle 2">
            <a:extLst>
              <a:ext uri="{FF2B5EF4-FFF2-40B4-BE49-F238E27FC236}">
                <a16:creationId xmlns:a16="http://schemas.microsoft.com/office/drawing/2014/main" id="{E9211CC5-FF3E-6546-9BED-0079339FF1BF}"/>
              </a:ext>
            </a:extLst>
          </p:cNvPr>
          <p:cNvSpPr/>
          <p:nvPr/>
        </p:nvSpPr>
        <p:spPr>
          <a:xfrm>
            <a:off x="2937659" y="3157619"/>
            <a:ext cx="1559378" cy="1129373"/>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E6A0EEFB-07ED-434D-91B8-4F2A644DB329}"/>
              </a:ext>
            </a:extLst>
          </p:cNvPr>
          <p:cNvSpPr/>
          <p:nvPr/>
        </p:nvSpPr>
        <p:spPr>
          <a:xfrm>
            <a:off x="7423067" y="3424308"/>
            <a:ext cx="1559378" cy="1129373"/>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a:extLst>
              <a:ext uri="{FF2B5EF4-FFF2-40B4-BE49-F238E27FC236}">
                <a16:creationId xmlns:a16="http://schemas.microsoft.com/office/drawing/2014/main" id="{BA1C41FC-D44C-1547-8E49-4360FBC4B07D}"/>
              </a:ext>
            </a:extLst>
          </p:cNvPr>
          <p:cNvCxnSpPr/>
          <p:nvPr/>
        </p:nvCxnSpPr>
        <p:spPr>
          <a:xfrm>
            <a:off x="5276088" y="1097280"/>
            <a:ext cx="557784" cy="0"/>
          </a:xfrm>
          <a:prstGeom prst="straightConnector1">
            <a:avLst/>
          </a:prstGeom>
          <a:ln w="603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763551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955360" y="838201"/>
            <a:ext cx="6036240" cy="5102532"/>
          </a:xfrm>
          <a:prstGeom prst="rect">
            <a:avLst/>
          </a:prstGeom>
        </p:spPr>
      </p:pic>
    </p:spTree>
    <p:extLst>
      <p:ext uri="{BB962C8B-B14F-4D97-AF65-F5344CB8AC3E}">
        <p14:creationId xmlns:p14="http://schemas.microsoft.com/office/powerpoint/2010/main" val="1059235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xt&#10;&#10;Description automatically generated">
            <a:extLst>
              <a:ext uri="{FF2B5EF4-FFF2-40B4-BE49-F238E27FC236}">
                <a16:creationId xmlns:a16="http://schemas.microsoft.com/office/drawing/2014/main" id="{05AC67D2-A800-CD45-8C7A-14B2A9E9FABA}"/>
              </a:ext>
            </a:extLst>
          </p:cNvPr>
          <p:cNvPicPr>
            <a:picLocks noChangeAspect="1"/>
          </p:cNvPicPr>
          <p:nvPr/>
        </p:nvPicPr>
        <p:blipFill>
          <a:blip r:embed="rId2"/>
          <a:stretch>
            <a:fillRect/>
          </a:stretch>
        </p:blipFill>
        <p:spPr>
          <a:xfrm>
            <a:off x="2559389" y="954565"/>
            <a:ext cx="7073221" cy="4703692"/>
          </a:xfrm>
          <a:prstGeom prst="rect">
            <a:avLst/>
          </a:prstGeom>
        </p:spPr>
      </p:pic>
    </p:spTree>
    <p:extLst>
      <p:ext uri="{BB962C8B-B14F-4D97-AF65-F5344CB8AC3E}">
        <p14:creationId xmlns:p14="http://schemas.microsoft.com/office/powerpoint/2010/main" val="2986130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Chart&#10;&#10;Description automatically generated">
            <a:extLst>
              <a:ext uri="{FF2B5EF4-FFF2-40B4-BE49-F238E27FC236}">
                <a16:creationId xmlns:a16="http://schemas.microsoft.com/office/drawing/2014/main" id="{171990C2-E275-F14F-92F8-F6E7603B961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96696" y="160008"/>
            <a:ext cx="7177845" cy="6537984"/>
          </a:xfrm>
          <a:prstGeom prst="rect">
            <a:avLst/>
          </a:prstGeom>
        </p:spPr>
      </p:pic>
      <p:pic>
        <p:nvPicPr>
          <p:cNvPr id="5122" name="Picture 2" descr="Funny Cartoon Thinking (Page 5) - Line.17QQ.com">
            <a:extLst>
              <a:ext uri="{FF2B5EF4-FFF2-40B4-BE49-F238E27FC236}">
                <a16:creationId xmlns:a16="http://schemas.microsoft.com/office/drawing/2014/main" id="{F9E6208C-5920-CF4B-A84F-D83A42FC0E1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129908" y="1984248"/>
            <a:ext cx="1800220" cy="2039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3040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1871</TotalTime>
  <Words>1461</Words>
  <Application>Microsoft Macintosh PowerPoint</Application>
  <PresentationFormat>Widescreen</PresentationFormat>
  <Paragraphs>124</Paragraphs>
  <Slides>70</Slides>
  <Notes>2</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70</vt:i4>
      </vt:variant>
    </vt:vector>
  </HeadingPairs>
  <TitlesOfParts>
    <vt:vector size="81" baseType="lpstr">
      <vt:lpstr>Arial</vt:lpstr>
      <vt:lpstr>Calibri</vt:lpstr>
      <vt:lpstr>Calibri Light</vt:lpstr>
      <vt:lpstr>Cambria Math</vt:lpstr>
      <vt:lpstr>Comic Sans MS</vt:lpstr>
      <vt:lpstr>Courier New</vt:lpstr>
      <vt:lpstr>Helvetica</vt:lpstr>
      <vt:lpstr>Times</vt:lpstr>
      <vt:lpstr>Times New Roman</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Calin Alexa</dc:creator>
  <cp:lastModifiedBy>Calin Alexa</cp:lastModifiedBy>
  <cp:revision>119</cp:revision>
  <dcterms:created xsi:type="dcterms:W3CDTF">2021-01-07T11:57:32Z</dcterms:created>
  <dcterms:modified xsi:type="dcterms:W3CDTF">2021-11-10T07:12:39Z</dcterms:modified>
</cp:coreProperties>
</file>