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notesMasterIdLst>
    <p:notesMasterId r:id="rId12"/>
  </p:notesMasterIdLst>
  <p:handoutMasterIdLst>
    <p:handoutMasterId r:id="rId13"/>
  </p:handoutMasterIdLst>
  <p:sldIdLst>
    <p:sldId id="544" r:id="rId2"/>
    <p:sldId id="727" r:id="rId3"/>
    <p:sldId id="648" r:id="rId4"/>
    <p:sldId id="729" r:id="rId5"/>
    <p:sldId id="732" r:id="rId6"/>
    <p:sldId id="733" r:id="rId7"/>
    <p:sldId id="728" r:id="rId8"/>
    <p:sldId id="730" r:id="rId9"/>
    <p:sldId id="731" r:id="rId10"/>
    <p:sldId id="734" r:id="rId11"/>
  </p:sldIdLst>
  <p:sldSz cx="9906000" cy="6858000" type="A4"/>
  <p:notesSz cx="9601200" cy="7315200"/>
  <p:embeddedFontLst>
    <p:embeddedFont>
      <p:font typeface="Ubuntu" panose="020B0504030602030204" pitchFamily="34" charset="0"/>
      <p:regular r:id="rId14"/>
      <p:bold r:id="rId15"/>
      <p:italic r:id="rId16"/>
      <p:boldItalic r:id="rId17"/>
    </p:embeddedFont>
    <p:embeddedFont>
      <p:font typeface="Calibri" panose="020F0502020204030204" pitchFamily="34" charset="0"/>
      <p:regular r:id="rId18"/>
      <p:bold r:id="rId19"/>
      <p:italic r:id="rId20"/>
      <p:boldItalic r:id="rId21"/>
    </p:embeddedFont>
    <p:embeddedFont>
      <p:font typeface="Tahoma" panose="020B0604030504040204" pitchFamily="34" charset="0"/>
      <p:regular r:id="rId22"/>
      <p:bold r:id="rId23"/>
    </p:embeddedFont>
    <p:embeddedFont>
      <p:font typeface="Cambria Math" panose="02040503050406030204" pitchFamily="18" charset="0"/>
      <p:regular r:id="rId24"/>
    </p:embeddedFont>
  </p:embeddedFontLst>
  <p:defaultTextStyle>
    <a:defPPr>
      <a:defRPr lang="en-US"/>
    </a:defPPr>
    <a:lvl1pPr algn="ctr" rtl="0" eaLnBrk="0" fontAlgn="base" hangingPunct="0">
      <a:spcBef>
        <a:spcPct val="50000"/>
      </a:spcBef>
      <a:spcAft>
        <a:spcPct val="0"/>
      </a:spcAft>
      <a:defRPr sz="800" kern="1200">
        <a:solidFill>
          <a:schemeClr val="tx1"/>
        </a:solidFill>
        <a:latin typeface="Times New Roman" panose="02020603050405020304" pitchFamily="18" charset="0"/>
        <a:ea typeface="+mn-ea"/>
        <a:cs typeface="+mn-cs"/>
      </a:defRPr>
    </a:lvl1pPr>
    <a:lvl2pPr marL="457200" algn="ctr" rtl="0" eaLnBrk="0" fontAlgn="base" hangingPunct="0">
      <a:spcBef>
        <a:spcPct val="50000"/>
      </a:spcBef>
      <a:spcAft>
        <a:spcPct val="0"/>
      </a:spcAft>
      <a:defRPr sz="800" kern="1200">
        <a:solidFill>
          <a:schemeClr val="tx1"/>
        </a:solidFill>
        <a:latin typeface="Times New Roman" panose="02020603050405020304" pitchFamily="18" charset="0"/>
        <a:ea typeface="+mn-ea"/>
        <a:cs typeface="+mn-cs"/>
      </a:defRPr>
    </a:lvl2pPr>
    <a:lvl3pPr marL="914400" algn="ctr" rtl="0" eaLnBrk="0" fontAlgn="base" hangingPunct="0">
      <a:spcBef>
        <a:spcPct val="50000"/>
      </a:spcBef>
      <a:spcAft>
        <a:spcPct val="0"/>
      </a:spcAft>
      <a:defRPr sz="800" kern="1200">
        <a:solidFill>
          <a:schemeClr val="tx1"/>
        </a:solidFill>
        <a:latin typeface="Times New Roman" panose="02020603050405020304" pitchFamily="18" charset="0"/>
        <a:ea typeface="+mn-ea"/>
        <a:cs typeface="+mn-cs"/>
      </a:defRPr>
    </a:lvl3pPr>
    <a:lvl4pPr marL="1371600" algn="ctr" rtl="0" eaLnBrk="0" fontAlgn="base" hangingPunct="0">
      <a:spcBef>
        <a:spcPct val="50000"/>
      </a:spcBef>
      <a:spcAft>
        <a:spcPct val="0"/>
      </a:spcAft>
      <a:defRPr sz="800" kern="1200">
        <a:solidFill>
          <a:schemeClr val="tx1"/>
        </a:solidFill>
        <a:latin typeface="Times New Roman" panose="02020603050405020304" pitchFamily="18" charset="0"/>
        <a:ea typeface="+mn-ea"/>
        <a:cs typeface="+mn-cs"/>
      </a:defRPr>
    </a:lvl4pPr>
    <a:lvl5pPr marL="1828800" algn="ctr" rtl="0" eaLnBrk="0" fontAlgn="base" hangingPunct="0">
      <a:spcBef>
        <a:spcPct val="50000"/>
      </a:spcBef>
      <a:spcAft>
        <a:spcPct val="0"/>
      </a:spcAft>
      <a:defRPr sz="800" kern="1200">
        <a:solidFill>
          <a:schemeClr val="tx1"/>
        </a:solidFill>
        <a:latin typeface="Times New Roman" panose="02020603050405020304" pitchFamily="18" charset="0"/>
        <a:ea typeface="+mn-ea"/>
        <a:cs typeface="+mn-cs"/>
      </a:defRPr>
    </a:lvl5pPr>
    <a:lvl6pPr marL="2286000" algn="l" defTabSz="914400" rtl="0" eaLnBrk="1" latinLnBrk="0" hangingPunct="1">
      <a:defRPr sz="800" kern="1200">
        <a:solidFill>
          <a:schemeClr val="tx1"/>
        </a:solidFill>
        <a:latin typeface="Times New Roman" panose="02020603050405020304" pitchFamily="18" charset="0"/>
        <a:ea typeface="+mn-ea"/>
        <a:cs typeface="+mn-cs"/>
      </a:defRPr>
    </a:lvl6pPr>
    <a:lvl7pPr marL="2743200" algn="l" defTabSz="914400" rtl="0" eaLnBrk="1" latinLnBrk="0" hangingPunct="1">
      <a:defRPr sz="800" kern="1200">
        <a:solidFill>
          <a:schemeClr val="tx1"/>
        </a:solidFill>
        <a:latin typeface="Times New Roman" panose="02020603050405020304" pitchFamily="18" charset="0"/>
        <a:ea typeface="+mn-ea"/>
        <a:cs typeface="+mn-cs"/>
      </a:defRPr>
    </a:lvl7pPr>
    <a:lvl8pPr marL="3200400" algn="l" defTabSz="914400" rtl="0" eaLnBrk="1" latinLnBrk="0" hangingPunct="1">
      <a:defRPr sz="800" kern="1200">
        <a:solidFill>
          <a:schemeClr val="tx1"/>
        </a:solidFill>
        <a:latin typeface="Times New Roman" panose="02020603050405020304" pitchFamily="18" charset="0"/>
        <a:ea typeface="+mn-ea"/>
        <a:cs typeface="+mn-cs"/>
      </a:defRPr>
    </a:lvl8pPr>
    <a:lvl9pPr marL="3657600" algn="l" defTabSz="914400" rtl="0" eaLnBrk="1" latinLnBrk="0" hangingPunct="1">
      <a:defRPr sz="8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3408">
          <p15:clr>
            <a:srgbClr val="A4A3A4"/>
          </p15:clr>
        </p15:guide>
        <p15:guide id="2" pos="1493">
          <p15:clr>
            <a:srgbClr val="A4A3A4"/>
          </p15:clr>
        </p15:guide>
      </p15:sldGuideLst>
    </p:ext>
    <p:ext uri="{2D200454-40CA-4A62-9FC3-DE9A4176ACB9}">
      <p15:notesGuideLst xmlns:p15="http://schemas.microsoft.com/office/powerpoint/2012/main">
        <p15:guide id="1" orient="horz" pos="2305">
          <p15:clr>
            <a:srgbClr val="A4A3A4"/>
          </p15:clr>
        </p15:guide>
        <p15:guide id="2" pos="302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33CC"/>
    <a:srgbClr val="FFFFFF"/>
    <a:srgbClr val="F7F7F7"/>
    <a:srgbClr val="F9F9F9"/>
    <a:srgbClr val="F4F4F4"/>
    <a:srgbClr val="F3F3F3"/>
    <a:srgbClr val="E0E0E0"/>
    <a:srgbClr val="7EEFF2"/>
    <a:srgbClr val="88E8D1"/>
    <a:srgbClr val="95D9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93" autoAdjust="0"/>
    <p:restoredTop sz="97230" autoAdjust="0"/>
  </p:normalViewPr>
  <p:slideViewPr>
    <p:cSldViewPr snapToObjects="1">
      <p:cViewPr varScale="1">
        <p:scale>
          <a:sx n="129" d="100"/>
          <a:sy n="129" d="100"/>
        </p:scale>
        <p:origin x="1062" y="138"/>
      </p:cViewPr>
      <p:guideLst>
        <p:guide orient="horz" pos="3408"/>
        <p:guide pos="1493"/>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Objects="1">
      <p:cViewPr varScale="1">
        <p:scale>
          <a:sx n="111" d="100"/>
          <a:sy n="111" d="100"/>
        </p:scale>
        <p:origin x="-696" y="-72"/>
      </p:cViewPr>
      <p:guideLst>
        <p:guide orient="horz" pos="2305"/>
        <p:guide pos="3023"/>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bwMode="auto">
          <a:xfrm>
            <a:off x="0" y="0"/>
            <a:ext cx="4168775"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180" tIns="48094" rIns="96180" bIns="48094" numCol="1" anchor="t" anchorCtr="0" compatLnSpc="1">
            <a:prstTxWarp prst="textNoShape">
              <a:avLst/>
            </a:prstTxWarp>
          </a:bodyPr>
          <a:lstStyle>
            <a:lvl1pPr algn="l" defTabSz="962025">
              <a:defRPr sz="1300" b="1" smtClean="0"/>
            </a:lvl1pPr>
          </a:lstStyle>
          <a:p>
            <a:pPr>
              <a:defRPr/>
            </a:pPr>
            <a:endParaRPr lang="fr-FR"/>
          </a:p>
        </p:txBody>
      </p:sp>
      <p:sp>
        <p:nvSpPr>
          <p:cNvPr id="104451" name="Rectangle 3"/>
          <p:cNvSpPr>
            <a:spLocks noGrp="1" noChangeArrowheads="1"/>
          </p:cNvSpPr>
          <p:nvPr>
            <p:ph type="dt" sz="quarter" idx="1"/>
          </p:nvPr>
        </p:nvSpPr>
        <p:spPr bwMode="auto">
          <a:xfrm>
            <a:off x="5432425" y="0"/>
            <a:ext cx="4168775"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180" tIns="48094" rIns="96180" bIns="48094" numCol="1" anchor="t" anchorCtr="0" compatLnSpc="1">
            <a:prstTxWarp prst="textNoShape">
              <a:avLst/>
            </a:prstTxWarp>
          </a:bodyPr>
          <a:lstStyle>
            <a:lvl1pPr algn="r" defTabSz="962025">
              <a:defRPr sz="1300" b="1" smtClean="0"/>
            </a:lvl1pPr>
          </a:lstStyle>
          <a:p>
            <a:pPr>
              <a:defRPr/>
            </a:pPr>
            <a:endParaRPr lang="fr-FR"/>
          </a:p>
        </p:txBody>
      </p:sp>
      <p:sp>
        <p:nvSpPr>
          <p:cNvPr id="104452" name="Rectangle 4"/>
          <p:cNvSpPr>
            <a:spLocks noGrp="1" noChangeArrowheads="1"/>
          </p:cNvSpPr>
          <p:nvPr>
            <p:ph type="ftr" sz="quarter" idx="2"/>
          </p:nvPr>
        </p:nvSpPr>
        <p:spPr bwMode="auto">
          <a:xfrm>
            <a:off x="0" y="6962775"/>
            <a:ext cx="41687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180" tIns="48094" rIns="96180" bIns="48094" numCol="1" anchor="b" anchorCtr="0" compatLnSpc="1">
            <a:prstTxWarp prst="textNoShape">
              <a:avLst/>
            </a:prstTxWarp>
          </a:bodyPr>
          <a:lstStyle>
            <a:lvl1pPr algn="l" defTabSz="962025">
              <a:defRPr sz="1300" b="1" smtClean="0"/>
            </a:lvl1pPr>
          </a:lstStyle>
          <a:p>
            <a:pPr>
              <a:defRPr/>
            </a:pPr>
            <a:endParaRPr lang="fr-FR"/>
          </a:p>
        </p:txBody>
      </p:sp>
      <p:sp>
        <p:nvSpPr>
          <p:cNvPr id="104453" name="Rectangle 5"/>
          <p:cNvSpPr>
            <a:spLocks noGrp="1" noChangeArrowheads="1"/>
          </p:cNvSpPr>
          <p:nvPr>
            <p:ph type="sldNum" sz="quarter" idx="3"/>
          </p:nvPr>
        </p:nvSpPr>
        <p:spPr bwMode="auto">
          <a:xfrm>
            <a:off x="5432425" y="6962775"/>
            <a:ext cx="41687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180" tIns="48094" rIns="96180" bIns="48094" numCol="1" anchor="b" anchorCtr="0" compatLnSpc="1">
            <a:prstTxWarp prst="textNoShape">
              <a:avLst/>
            </a:prstTxWarp>
          </a:bodyPr>
          <a:lstStyle>
            <a:lvl1pPr algn="r" defTabSz="962025">
              <a:defRPr sz="1300" b="1"/>
            </a:lvl1pPr>
          </a:lstStyle>
          <a:p>
            <a:fld id="{59B198EB-9DA7-428F-93BF-64FEE4B3C887}" type="slidenum">
              <a:rPr lang="en-US" altLang="fr-FR"/>
              <a:pPr/>
              <a:t>‹#›</a:t>
            </a:fld>
            <a:endParaRPr lang="en-US"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97225" y="531813"/>
            <a:ext cx="3840163" cy="2660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1026081" y="3372251"/>
            <a:ext cx="8185727" cy="31948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1" tIns="49280" rIns="98561" bIns="49280"/>
          <a:lstStyle/>
          <a:p>
            <a:r>
              <a:rPr lang="en-US" sz="1200" b="1" dirty="0"/>
              <a:t>Abstract</a:t>
            </a:r>
            <a:r>
              <a:rPr lang="en-US" sz="1200" b="0" dirty="0"/>
              <a:t>: at</a:t>
            </a:r>
            <a:r>
              <a:rPr lang="en-US" sz="1200" dirty="0"/>
              <a:t> CERN, magnetic measurement activities typically concern fields up to about 10 T, with uncertainties in the 10-100 ppm range. Recently, however, a number of applications (mostly linked to beam perturbations at very low energy or over very long distances) have required measurements of much lower field levels, micro to </a:t>
            </a:r>
            <a:r>
              <a:rPr lang="en-US" sz="1200" dirty="0" err="1"/>
              <a:t>nanotesla</a:t>
            </a:r>
            <a:r>
              <a:rPr lang="en-US" sz="1200" dirty="0"/>
              <a:t>. In this talk, we discussed first these applications in order to provide context. Then, we address the different kinds of instrument that can be used at such low field levels, with emphasis on those that are available on the market, mostly for geomagnetic applications. Finally, we describe the facilities available at CERN that can be used to manufacture, test or calibrate sensors and instruments. These include various kinds of controllable scalar or vector field sources, induction- and magnetic resonance-based sensors and </a:t>
            </a:r>
            <a:r>
              <a:rPr lang="en-US" sz="1200" dirty="0" err="1"/>
              <a:t>teslameters</a:t>
            </a:r>
            <a:endParaRPr lang="en-US" sz="1200" dirty="0"/>
          </a:p>
          <a:p>
            <a:endParaRPr lang="en-US" sz="1200" dirty="0"/>
          </a:p>
          <a:p>
            <a:pPr marL="0" marR="0" lvl="1" indent="0" algn="l" defTabSz="762000" rtl="0" eaLnBrk="0" fontAlgn="base" latinLnBrk="0" hangingPunct="0">
              <a:lnSpc>
                <a:spcPct val="100000"/>
              </a:lnSpc>
              <a:spcBef>
                <a:spcPct val="30000"/>
              </a:spcBef>
              <a:spcAft>
                <a:spcPct val="0"/>
              </a:spcAft>
              <a:buClrTx/>
              <a:buSzTx/>
              <a:buFontTx/>
              <a:buNone/>
              <a:tabLst/>
              <a:defRPr/>
            </a:pPr>
            <a:r>
              <a:rPr lang="en-GB" sz="1800" dirty="0"/>
              <a:t>Ci </a:t>
            </a:r>
            <a:r>
              <a:rPr lang="en-GB" sz="1800" dirty="0" err="1"/>
              <a:t>piacerebbe</a:t>
            </a:r>
            <a:r>
              <a:rPr lang="en-GB" sz="1800" dirty="0"/>
              <a:t> </a:t>
            </a:r>
            <a:r>
              <a:rPr lang="en-GB" sz="1800" dirty="0" err="1"/>
              <a:t>avere</a:t>
            </a:r>
            <a:r>
              <a:rPr lang="en-GB" sz="1800" dirty="0"/>
              <a:t> </a:t>
            </a:r>
            <a:r>
              <a:rPr lang="en-GB" sz="1800" dirty="0" err="1"/>
              <a:t>una</a:t>
            </a:r>
            <a:r>
              <a:rPr lang="en-GB" sz="1800" dirty="0"/>
              <a:t> </a:t>
            </a:r>
            <a:r>
              <a:rPr lang="en-GB" sz="1800" dirty="0" err="1"/>
              <a:t>presentazione</a:t>
            </a:r>
            <a:r>
              <a:rPr lang="en-GB" sz="1800" dirty="0"/>
              <a:t>, </a:t>
            </a:r>
            <a:r>
              <a:rPr lang="en-GB" sz="1800" dirty="0" err="1"/>
              <a:t>nella</a:t>
            </a:r>
            <a:r>
              <a:rPr lang="en-GB" sz="1800" dirty="0"/>
              <a:t> prima </a:t>
            </a:r>
            <a:r>
              <a:rPr lang="en-GB" sz="1800" dirty="0" err="1"/>
              <a:t>sessione</a:t>
            </a:r>
            <a:r>
              <a:rPr lang="en-GB" sz="1800" dirty="0"/>
              <a:t>, </a:t>
            </a:r>
            <a:r>
              <a:rPr lang="en-GB" sz="1800" dirty="0" err="1"/>
              <a:t>sulle</a:t>
            </a:r>
            <a:r>
              <a:rPr lang="en-GB" sz="1800" dirty="0"/>
              <a:t> </a:t>
            </a:r>
            <a:r>
              <a:rPr lang="en-GB" sz="1800" dirty="0" err="1"/>
              <a:t>tecniche</a:t>
            </a:r>
            <a:r>
              <a:rPr lang="en-GB" sz="1800" dirty="0"/>
              <a:t> per </a:t>
            </a:r>
            <a:r>
              <a:rPr lang="en-GB" sz="1800" dirty="0" err="1"/>
              <a:t>misurare</a:t>
            </a:r>
            <a:r>
              <a:rPr lang="en-GB" sz="1800" dirty="0"/>
              <a:t> </a:t>
            </a:r>
            <a:r>
              <a:rPr lang="en-GB" sz="1800" dirty="0" err="1"/>
              <a:t>campi</a:t>
            </a:r>
            <a:r>
              <a:rPr lang="en-GB" sz="1800" dirty="0"/>
              <a:t> </a:t>
            </a:r>
            <a:r>
              <a:rPr lang="en-GB" sz="1800" dirty="0" err="1"/>
              <a:t>magnetici</a:t>
            </a:r>
            <a:r>
              <a:rPr lang="en-GB" sz="1800" dirty="0"/>
              <a:t> </a:t>
            </a:r>
            <a:r>
              <a:rPr lang="en-GB" sz="1800" dirty="0" err="1"/>
              <a:t>molto</a:t>
            </a:r>
            <a:r>
              <a:rPr lang="en-GB" sz="1800" dirty="0"/>
              <a:t> </a:t>
            </a:r>
            <a:r>
              <a:rPr lang="en-GB" sz="1800" dirty="0" err="1"/>
              <a:t>piccoli</a:t>
            </a:r>
            <a:r>
              <a:rPr lang="en-GB" sz="1800" dirty="0"/>
              <a:t>. </a:t>
            </a:r>
          </a:p>
          <a:p>
            <a:pPr marL="0" lvl="1" algn="l"/>
            <a:r>
              <a:rPr lang="it-IT" sz="1800" dirty="0">
                <a:latin typeface="Ubuntu" panose="020B0504030602030204" pitchFamily="34" charset="0"/>
                <a:cs typeface="Tahoma" pitchFamily="34" charset="0"/>
              </a:rPr>
              <a:t>Igiene magnetica ( materiali, viti, saldature), tecniche di misura e mappatura anche su grandi volumi (tipo un criostato di lhc), metrologia dei campi magnetici (tarature, incertezze)... </a:t>
            </a:r>
          </a:p>
          <a:p>
            <a:pPr marL="0" lvl="1" algn="l"/>
            <a:endParaRPr lang="it-IT" sz="1800" dirty="0">
              <a:latin typeface="Ubuntu" panose="020B0504030602030204" pitchFamily="34" charset="0"/>
              <a:cs typeface="Tahoma" pitchFamily="34" charset="0"/>
            </a:endParaRPr>
          </a:p>
        </p:txBody>
      </p:sp>
    </p:spTree>
    <p:extLst>
      <p:ext uri="{BB962C8B-B14F-4D97-AF65-F5344CB8AC3E}">
        <p14:creationId xmlns:p14="http://schemas.microsoft.com/office/powerpoint/2010/main" val="2515715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97225" y="531813"/>
            <a:ext cx="3840163" cy="2660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1026081" y="3372251"/>
            <a:ext cx="8185727" cy="31948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1" tIns="49280" rIns="98561" bIns="49280"/>
          <a:lstStyle/>
          <a:p>
            <a:endParaRPr lang="en-GB"/>
          </a:p>
        </p:txBody>
      </p:sp>
    </p:spTree>
    <p:extLst>
      <p:ext uri="{BB962C8B-B14F-4D97-AF65-F5344CB8AC3E}">
        <p14:creationId xmlns:p14="http://schemas.microsoft.com/office/powerpoint/2010/main" val="3439995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97225" y="531813"/>
            <a:ext cx="3840163" cy="2660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1026081" y="3372251"/>
            <a:ext cx="8185727" cy="31948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1" tIns="49280" rIns="98561" bIns="49280"/>
          <a:lstStyle/>
          <a:p>
            <a:endParaRPr lang="en-GB" dirty="0"/>
          </a:p>
        </p:txBody>
      </p:sp>
    </p:spTree>
    <p:extLst>
      <p:ext uri="{BB962C8B-B14F-4D97-AF65-F5344CB8AC3E}">
        <p14:creationId xmlns:p14="http://schemas.microsoft.com/office/powerpoint/2010/main" val="573482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97225" y="531813"/>
            <a:ext cx="3840163" cy="2660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1026081" y="3372251"/>
            <a:ext cx="8185727" cy="31948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1" tIns="49280" rIns="98561" bIns="49280"/>
          <a:lstStyle/>
          <a:p>
            <a:endParaRPr lang="en-GB"/>
          </a:p>
        </p:txBody>
      </p:sp>
    </p:spTree>
    <p:extLst>
      <p:ext uri="{BB962C8B-B14F-4D97-AF65-F5344CB8AC3E}">
        <p14:creationId xmlns:p14="http://schemas.microsoft.com/office/powerpoint/2010/main" val="3523216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97225" y="531813"/>
            <a:ext cx="3840163" cy="2660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1026081" y="3372251"/>
            <a:ext cx="8185727" cy="31948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1" tIns="49280" rIns="98561" bIns="49280"/>
          <a:lstStyle/>
          <a:p>
            <a:endParaRPr lang="en-GB"/>
          </a:p>
        </p:txBody>
      </p:sp>
    </p:spTree>
    <p:extLst>
      <p:ext uri="{BB962C8B-B14F-4D97-AF65-F5344CB8AC3E}">
        <p14:creationId xmlns:p14="http://schemas.microsoft.com/office/powerpoint/2010/main" val="747476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97225" y="531813"/>
            <a:ext cx="3840163" cy="2660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1026081" y="3372251"/>
            <a:ext cx="8185727" cy="31948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1" tIns="49280" rIns="98561" bIns="49280"/>
          <a:lstStyle/>
          <a:p>
            <a:endParaRPr lang="en-GB"/>
          </a:p>
        </p:txBody>
      </p:sp>
    </p:spTree>
    <p:extLst>
      <p:ext uri="{BB962C8B-B14F-4D97-AF65-F5344CB8AC3E}">
        <p14:creationId xmlns:p14="http://schemas.microsoft.com/office/powerpoint/2010/main" val="1704653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97225" y="531813"/>
            <a:ext cx="3840163" cy="2660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1026081" y="3372251"/>
            <a:ext cx="8185727" cy="31948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1" tIns="49280" rIns="98561" bIns="49280"/>
          <a:lstStyle/>
          <a:p>
            <a:endParaRPr lang="en-GB"/>
          </a:p>
        </p:txBody>
      </p:sp>
    </p:spTree>
    <p:extLst>
      <p:ext uri="{BB962C8B-B14F-4D97-AF65-F5344CB8AC3E}">
        <p14:creationId xmlns:p14="http://schemas.microsoft.com/office/powerpoint/2010/main" val="517024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97225" y="531813"/>
            <a:ext cx="3840163" cy="2660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1026081" y="3372251"/>
            <a:ext cx="8185727" cy="31948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1" tIns="49280" rIns="98561" bIns="49280"/>
          <a:lstStyle/>
          <a:p>
            <a:endParaRPr lang="en-GB"/>
          </a:p>
        </p:txBody>
      </p:sp>
    </p:spTree>
    <p:extLst>
      <p:ext uri="{BB962C8B-B14F-4D97-AF65-F5344CB8AC3E}">
        <p14:creationId xmlns:p14="http://schemas.microsoft.com/office/powerpoint/2010/main" val="3691284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97225" y="531813"/>
            <a:ext cx="3840163" cy="2660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1026081" y="3372251"/>
            <a:ext cx="8185727" cy="31948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1" tIns="49280" rIns="98561" bIns="49280"/>
          <a:lstStyle/>
          <a:p>
            <a:endParaRPr lang="en-GB"/>
          </a:p>
        </p:txBody>
      </p:sp>
    </p:spTree>
    <p:extLst>
      <p:ext uri="{BB962C8B-B14F-4D97-AF65-F5344CB8AC3E}">
        <p14:creationId xmlns:p14="http://schemas.microsoft.com/office/powerpoint/2010/main" val="36662918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97225" y="531813"/>
            <a:ext cx="3840163" cy="2660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1026081" y="3372251"/>
            <a:ext cx="8185727" cy="31948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1" tIns="49280" rIns="98561" bIns="49280"/>
          <a:lstStyle/>
          <a:p>
            <a:endParaRPr lang="en-GB"/>
          </a:p>
        </p:txBody>
      </p:sp>
    </p:spTree>
    <p:extLst>
      <p:ext uri="{BB962C8B-B14F-4D97-AF65-F5344CB8AC3E}">
        <p14:creationId xmlns:p14="http://schemas.microsoft.com/office/powerpoint/2010/main" val="1939239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6062832"/>
      </p:ext>
    </p:extLst>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3" Type="http://schemas.openxmlformats.org/officeDocument/2006/relationships/hyperlink" Target="mailto:marco.buzio@cern.ch"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folHlink"/>
            </a:gs>
            <a:gs pos="100000">
              <a:srgbClr val="FFFFFF"/>
            </a:gs>
          </a:gsLst>
          <a:lin ang="5400000" scaled="1"/>
        </a:gradFill>
        <a:effectLst/>
      </p:bgPr>
    </p:bg>
    <p:spTree>
      <p:nvGrpSpPr>
        <p:cNvPr id="1" name=""/>
        <p:cNvGrpSpPr/>
        <p:nvPr/>
      </p:nvGrpSpPr>
      <p:grpSpPr>
        <a:xfrm>
          <a:off x="0" y="0"/>
          <a:ext cx="0" cy="0"/>
          <a:chOff x="0" y="0"/>
          <a:chExt cx="0" cy="0"/>
        </a:xfrm>
      </p:grpSpPr>
      <p:sp>
        <p:nvSpPr>
          <p:cNvPr id="1026" name="Rectangle 33"/>
          <p:cNvSpPr>
            <a:spLocks noChangeArrowheads="1"/>
          </p:cNvSpPr>
          <p:nvPr userDrawn="1"/>
        </p:nvSpPr>
        <p:spPr bwMode="auto">
          <a:xfrm>
            <a:off x="0" y="6435725"/>
            <a:ext cx="9896475" cy="420688"/>
          </a:xfrm>
          <a:prstGeom prst="rect">
            <a:avLst/>
          </a:prstGeom>
          <a:solidFill>
            <a:srgbClr val="FFFFFF"/>
          </a:solidFill>
          <a:ln>
            <a:noFill/>
          </a:ln>
          <a:effectLst/>
          <a:extLst>
            <a:ext uri="{91240B29-F687-4F45-9708-019B960494DF}">
              <a14:hiddenLine xmlns:a14="http://schemas.microsoft.com/office/drawing/2010/main" w="3175" algn="ctr">
                <a:solidFill>
                  <a:schemeClr val="tx1"/>
                </a:solidFill>
                <a:miter lim="800000"/>
                <a:headEnd/>
                <a:tailEnd type="none" w="sm" len="sm"/>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nchor="ctr"/>
          <a:lstStyle>
            <a:lvl1pPr>
              <a:defRPr sz="800">
                <a:solidFill>
                  <a:schemeClr val="tx1"/>
                </a:solidFill>
                <a:latin typeface="Times New Roman" panose="02020603050405020304" pitchFamily="18" charset="0"/>
              </a:defRPr>
            </a:lvl1pPr>
            <a:lvl2pPr marL="742950" indent="-285750">
              <a:defRPr sz="800">
                <a:solidFill>
                  <a:schemeClr val="tx1"/>
                </a:solidFill>
                <a:latin typeface="Times New Roman" panose="02020603050405020304" pitchFamily="18" charset="0"/>
              </a:defRPr>
            </a:lvl2pPr>
            <a:lvl3pPr marL="1143000" indent="-228600">
              <a:defRPr sz="800">
                <a:solidFill>
                  <a:schemeClr val="tx1"/>
                </a:solidFill>
                <a:latin typeface="Times New Roman" panose="02020603050405020304" pitchFamily="18" charset="0"/>
              </a:defRPr>
            </a:lvl3pPr>
            <a:lvl4pPr marL="1600200" indent="-228600">
              <a:defRPr sz="800">
                <a:solidFill>
                  <a:schemeClr val="tx1"/>
                </a:solidFill>
                <a:latin typeface="Times New Roman" panose="02020603050405020304" pitchFamily="18" charset="0"/>
              </a:defRPr>
            </a:lvl4pPr>
            <a:lvl5pPr marL="2057400" indent="-228600">
              <a:defRPr sz="8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8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8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8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800">
                <a:solidFill>
                  <a:schemeClr val="tx1"/>
                </a:solidFill>
                <a:latin typeface="Times New Roman" panose="02020603050405020304" pitchFamily="18" charset="0"/>
              </a:defRPr>
            </a:lvl9pPr>
          </a:lstStyle>
          <a:p>
            <a:endParaRPr lang="en-GB" altLang="fr-FR"/>
          </a:p>
        </p:txBody>
      </p:sp>
      <p:sp>
        <p:nvSpPr>
          <p:cNvPr id="1094" name="Text Box 70"/>
          <p:cNvSpPr txBox="1">
            <a:spLocks noChangeArrowheads="1"/>
          </p:cNvSpPr>
          <p:nvPr userDrawn="1"/>
        </p:nvSpPr>
        <p:spPr bwMode="auto">
          <a:xfrm>
            <a:off x="3790074" y="6430763"/>
            <a:ext cx="4727322" cy="400110"/>
          </a:xfrm>
          <a:prstGeom prst="rect">
            <a:avLst/>
          </a:prstGeom>
          <a:noFill/>
          <a:ln w="12700">
            <a:noFill/>
            <a:miter lim="800000"/>
            <a:headEnd type="none" w="sm" len="sm"/>
            <a:tailEnd type="none" w="sm" len="sm"/>
          </a:ln>
          <a:effectLst/>
        </p:spPr>
        <p:txBody>
          <a:bodyPr wrap="square">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spcBef>
                <a:spcPct val="0"/>
              </a:spcBef>
              <a:defRPr/>
            </a:pPr>
            <a:r>
              <a:rPr lang="en-US" sz="1000" i="1" dirty="0">
                <a:solidFill>
                  <a:schemeClr val="bg2"/>
                </a:solidFill>
                <a:latin typeface="Calibri" pitchFamily="34" charset="0"/>
              </a:rPr>
              <a:t>“</a:t>
            </a:r>
            <a:r>
              <a:rPr lang="en-GB" sz="1000" i="1" dirty="0">
                <a:solidFill>
                  <a:schemeClr val="bg2"/>
                </a:solidFill>
                <a:latin typeface="Calibri" pitchFamily="34" charset="0"/>
              </a:rPr>
              <a:t>Measurement and control of low magnetic fields at CERN</a:t>
            </a:r>
            <a:r>
              <a:rPr lang="en-US" sz="1000" i="1" dirty="0">
                <a:solidFill>
                  <a:schemeClr val="bg2"/>
                </a:solidFill>
                <a:latin typeface="Calibri" pitchFamily="34" charset="0"/>
              </a:rPr>
              <a:t>”</a:t>
            </a:r>
            <a:r>
              <a:rPr lang="en-US" sz="1000" dirty="0">
                <a:solidFill>
                  <a:schemeClr val="bg2"/>
                </a:solidFill>
                <a:latin typeface="Calibri" pitchFamily="34" charset="0"/>
              </a:rPr>
              <a:t/>
            </a:r>
            <a:br>
              <a:rPr lang="en-US" sz="1000" dirty="0">
                <a:solidFill>
                  <a:schemeClr val="bg2"/>
                </a:solidFill>
                <a:latin typeface="Calibri" pitchFamily="34" charset="0"/>
              </a:rPr>
            </a:br>
            <a:r>
              <a:rPr lang="en-US" sz="1000" dirty="0">
                <a:solidFill>
                  <a:schemeClr val="bg2"/>
                </a:solidFill>
                <a:latin typeface="Calibri" pitchFamily="34" charset="0"/>
              </a:rPr>
              <a:t>TTC/ARIES workshop on flux trapping and magnetic shielding</a:t>
            </a:r>
            <a:r>
              <a:rPr lang="en-US" sz="1000" baseline="0" dirty="0">
                <a:solidFill>
                  <a:schemeClr val="bg2"/>
                </a:solidFill>
                <a:latin typeface="Calibri" pitchFamily="34" charset="0"/>
              </a:rPr>
              <a:t>, CERN</a:t>
            </a:r>
            <a:r>
              <a:rPr lang="en-US" sz="1000" dirty="0">
                <a:solidFill>
                  <a:schemeClr val="bg2"/>
                </a:solidFill>
                <a:latin typeface="Calibri" pitchFamily="34" charset="0"/>
              </a:rPr>
              <a:t>, 8-9 Nov. 2018</a:t>
            </a:r>
          </a:p>
        </p:txBody>
      </p:sp>
      <p:sp>
        <p:nvSpPr>
          <p:cNvPr id="1107" name="Text Box 83"/>
          <p:cNvSpPr txBox="1">
            <a:spLocks noChangeArrowheads="1"/>
          </p:cNvSpPr>
          <p:nvPr userDrawn="1"/>
        </p:nvSpPr>
        <p:spPr bwMode="auto">
          <a:xfrm>
            <a:off x="8448209" y="6477892"/>
            <a:ext cx="1476164" cy="307777"/>
          </a:xfrm>
          <a:prstGeom prst="rect">
            <a:avLst/>
          </a:prstGeom>
          <a:noFill/>
          <a:ln w="3175" algn="ctr">
            <a:noFill/>
            <a:miter lim="800000"/>
            <a:headEnd/>
            <a:tailEnd type="none" w="sm" len="sm"/>
          </a:ln>
          <a:effectLst/>
        </p:spPr>
        <p:txBody>
          <a:bodyPr wrap="square" lIns="0" tIns="0" rIns="0" bIns="0">
            <a:spAutoFit/>
          </a:bodyPr>
          <a:lstStyle>
            <a:lvl1pPr>
              <a:defRPr sz="800">
                <a:solidFill>
                  <a:schemeClr val="tx1"/>
                </a:solidFill>
                <a:latin typeface="Times New Roman" panose="02020603050405020304" pitchFamily="18" charset="0"/>
              </a:defRPr>
            </a:lvl1pPr>
            <a:lvl2pPr marL="742950" indent="-285750">
              <a:defRPr sz="800">
                <a:solidFill>
                  <a:schemeClr val="tx1"/>
                </a:solidFill>
                <a:latin typeface="Times New Roman" panose="02020603050405020304" pitchFamily="18" charset="0"/>
              </a:defRPr>
            </a:lvl2pPr>
            <a:lvl3pPr marL="1143000" indent="-228600">
              <a:defRPr sz="800">
                <a:solidFill>
                  <a:schemeClr val="tx1"/>
                </a:solidFill>
                <a:latin typeface="Times New Roman" panose="02020603050405020304" pitchFamily="18" charset="0"/>
              </a:defRPr>
            </a:lvl3pPr>
            <a:lvl4pPr marL="1600200" indent="-228600">
              <a:defRPr sz="800">
                <a:solidFill>
                  <a:schemeClr val="tx1"/>
                </a:solidFill>
                <a:latin typeface="Times New Roman" panose="02020603050405020304" pitchFamily="18" charset="0"/>
              </a:defRPr>
            </a:lvl4pPr>
            <a:lvl5pPr marL="2057400" indent="-228600">
              <a:defRPr sz="8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8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8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8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800">
                <a:solidFill>
                  <a:schemeClr val="tx1"/>
                </a:solidFill>
                <a:latin typeface="Times New Roman" panose="02020603050405020304" pitchFamily="18" charset="0"/>
              </a:defRPr>
            </a:lvl9pPr>
          </a:lstStyle>
          <a:p>
            <a:r>
              <a:rPr lang="en-US" altLang="fr-FR" sz="1000" dirty="0">
                <a:solidFill>
                  <a:schemeClr val="bg2"/>
                </a:solidFill>
                <a:latin typeface="Calibri" panose="020F0502020204030204" pitchFamily="34" charset="0"/>
              </a:rPr>
              <a:t>Page </a:t>
            </a:r>
            <a:fld id="{DF86B7D6-2DFD-4779-8A0C-E2CE2595A456}" type="slidenum">
              <a:rPr lang="en-US" altLang="fr-FR" sz="1000" smtClean="0">
                <a:solidFill>
                  <a:schemeClr val="bg2"/>
                </a:solidFill>
                <a:latin typeface="Calibri" panose="020F0502020204030204" pitchFamily="34" charset="0"/>
              </a:rPr>
              <a:pPr/>
              <a:t>‹#›</a:t>
            </a:fld>
            <a:r>
              <a:rPr lang="en-US" altLang="fr-FR" sz="1000" dirty="0">
                <a:solidFill>
                  <a:schemeClr val="bg2"/>
                </a:solidFill>
                <a:latin typeface="Calibri" panose="020F0502020204030204" pitchFamily="34" charset="0"/>
              </a:rPr>
              <a:t>/22</a:t>
            </a:r>
            <a:br>
              <a:rPr lang="en-US" altLang="fr-FR" sz="1000" dirty="0">
                <a:solidFill>
                  <a:schemeClr val="bg2"/>
                </a:solidFill>
                <a:latin typeface="Calibri" panose="020F0502020204030204" pitchFamily="34" charset="0"/>
              </a:rPr>
            </a:br>
            <a:r>
              <a:rPr lang="en-US" sz="1000" dirty="0">
                <a:solidFill>
                  <a:schemeClr val="bg2"/>
                </a:solidFill>
                <a:latin typeface="Calibri" pitchFamily="34" charset="0"/>
                <a:hlinkClick r:id="rId3"/>
              </a:rPr>
              <a:t>marco.buzio@cern.ch</a:t>
            </a:r>
            <a:endParaRPr lang="en-US" altLang="fr-FR" sz="1000" dirty="0">
              <a:solidFill>
                <a:schemeClr val="bg2"/>
              </a:solidFill>
              <a:latin typeface="Calibri" panose="020F0502020204030204" pitchFamily="34" charset="0"/>
            </a:endParaRPr>
          </a:p>
        </p:txBody>
      </p:sp>
      <p:sp>
        <p:nvSpPr>
          <p:cNvPr id="1029" name="Line 37"/>
          <p:cNvSpPr>
            <a:spLocks noChangeShapeType="1"/>
          </p:cNvSpPr>
          <p:nvPr userDrawn="1"/>
        </p:nvSpPr>
        <p:spPr bwMode="auto">
          <a:xfrm>
            <a:off x="0" y="6416675"/>
            <a:ext cx="990600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fr-FR" dirty="0"/>
          </a:p>
        </p:txBody>
      </p:sp>
      <p:pic>
        <p:nvPicPr>
          <p:cNvPr id="1030" name="Picture 38"/>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0013" y="-1319213"/>
            <a:ext cx="1587" cy="1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type="none" w="sm" len="sm"/>
              </a14:hiddenLine>
            </a:ext>
            <a:ext uri="{AF507438-7753-43E0-B8FC-AC1667EBCBE1}">
              <a14:hiddenEffects xmlns:a14="http://schemas.microsoft.com/office/drawing/2010/main">
                <a:effectLst>
                  <a:outerShdw dist="17961" dir="2700000" algn="ctr" rotWithShape="0">
                    <a:srgbClr val="3A5698"/>
                  </a:outerShdw>
                </a:effectLst>
              </a14:hiddenEffects>
            </a:ext>
          </a:extLst>
        </p:spPr>
      </p:pic>
      <p:pic>
        <p:nvPicPr>
          <p:cNvPr id="1033" name="Picture 10"/>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036676" y="6459682"/>
            <a:ext cx="1697603" cy="38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C:\Users\lormeshe\AppData\Local\Microsoft\Windows\Temporary Internet Files\Content.Outlook\L3REEZFN\logo (002).jpg"/>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9318" y="6440008"/>
            <a:ext cx="1961563" cy="382646"/>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59" r:id="rId1"/>
  </p:sldLayoutIdLst>
  <p:transition/>
  <p:txStyles>
    <p:titleStyle>
      <a:lvl1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anose="05000000000000000000"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anose="05000000000000000000" pitchFamily="2" charset="2"/>
        <a:buChar char="n"/>
        <a:defRPr sz="2800"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anose="05000000000000000000"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anose="05000000000000000000"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buChar char="»"/>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9"/>
          <p:cNvSpPr>
            <a:spLocks noChangeArrowheads="1"/>
          </p:cNvSpPr>
          <p:nvPr/>
        </p:nvSpPr>
        <p:spPr bwMode="auto">
          <a:xfrm>
            <a:off x="308484" y="2348880"/>
            <a:ext cx="9072178" cy="1815882"/>
          </a:xfrm>
          <a:prstGeom prst="rect">
            <a:avLst/>
          </a:prstGeom>
          <a:noFill/>
          <a:ln w="9525" algn="ctr">
            <a:noFill/>
            <a:miter lim="800000"/>
            <a:headEnd/>
            <a:tailEnd type="none" w="sm" len="sm"/>
          </a:ln>
          <a:effectLst>
            <a:prstShdw prst="shdw17" dist="17961" dir="2700000">
              <a:schemeClr val="accent1">
                <a:gamma/>
                <a:shade val="60000"/>
                <a:invGamma/>
              </a:schemeClr>
            </a:prstShdw>
          </a:effectLst>
        </p:spPr>
        <p:txBody>
          <a:bodyPr wrap="square" lIns="0" tIns="0" rIns="0" bIns="0">
            <a:spAutoFit/>
          </a:bodyPr>
          <a:lstStyle/>
          <a:p>
            <a:pPr>
              <a:lnSpc>
                <a:spcPct val="85000"/>
              </a:lnSpc>
              <a:defRPr/>
            </a:pPr>
            <a:r>
              <a:rPr lang="en-US" sz="4400" b="1" dirty="0" smtClean="0">
                <a:ln w="22225">
                  <a:solidFill>
                    <a:schemeClr val="accent2"/>
                  </a:solidFill>
                  <a:prstDash val="solid"/>
                </a:ln>
                <a:solidFill>
                  <a:schemeClr val="accent2">
                    <a:lumMod val="40000"/>
                    <a:lumOff val="60000"/>
                  </a:schemeClr>
                </a:solidFill>
                <a:latin typeface="Ubuntu" panose="020B0504030602030204" pitchFamily="34" charset="0"/>
              </a:rPr>
              <a:t>Magnetic measurement of</a:t>
            </a:r>
            <a:br>
              <a:rPr lang="en-US" sz="4400" b="1" dirty="0" smtClean="0">
                <a:ln w="22225">
                  <a:solidFill>
                    <a:schemeClr val="accent2"/>
                  </a:solidFill>
                  <a:prstDash val="solid"/>
                </a:ln>
                <a:solidFill>
                  <a:schemeClr val="accent2">
                    <a:lumMod val="40000"/>
                    <a:lumOff val="60000"/>
                  </a:schemeClr>
                </a:solidFill>
                <a:latin typeface="Ubuntu" panose="020B0504030602030204" pitchFamily="34" charset="0"/>
              </a:rPr>
            </a:br>
            <a:r>
              <a:rPr lang="en-US" sz="4400" b="1" dirty="0" smtClean="0">
                <a:ln w="22225">
                  <a:solidFill>
                    <a:schemeClr val="accent2"/>
                  </a:solidFill>
                  <a:prstDash val="solid"/>
                </a:ln>
                <a:solidFill>
                  <a:schemeClr val="accent2">
                    <a:lumMod val="40000"/>
                    <a:lumOff val="60000"/>
                  </a:schemeClr>
                </a:solidFill>
                <a:latin typeface="Ubuntu" panose="020B0504030602030204" pitchFamily="34" charset="0"/>
              </a:rPr>
              <a:t>the new 209 bumpers - UPDATE</a:t>
            </a:r>
            <a:endParaRPr lang="en-US" sz="4400" b="1" baseline="0" dirty="0">
              <a:ln w="22225">
                <a:solidFill>
                  <a:schemeClr val="accent2"/>
                </a:solidFill>
                <a:prstDash val="solid"/>
              </a:ln>
              <a:solidFill>
                <a:schemeClr val="accent2">
                  <a:lumMod val="40000"/>
                  <a:lumOff val="60000"/>
                </a:schemeClr>
              </a:solidFill>
              <a:latin typeface="Ubuntu" panose="020B0504030602030204" pitchFamily="34" charset="0"/>
            </a:endParaRPr>
          </a:p>
          <a:p>
            <a:pPr>
              <a:lnSpc>
                <a:spcPct val="85000"/>
              </a:lnSpc>
              <a:defRPr/>
            </a:pPr>
            <a:endParaRPr lang="en-US" sz="1600" baseline="0" dirty="0">
              <a:ln w="3175">
                <a:solidFill>
                  <a:schemeClr val="tx1"/>
                </a:solidFill>
              </a:ln>
              <a:solidFill>
                <a:srgbClr val="95D9DB"/>
              </a:solidFill>
              <a:latin typeface="Ubuntu" panose="020B0504030602030204" pitchFamily="34" charset="0"/>
            </a:endParaRPr>
          </a:p>
          <a:p>
            <a:pPr>
              <a:lnSpc>
                <a:spcPct val="85000"/>
              </a:lnSpc>
              <a:defRPr/>
            </a:pPr>
            <a:r>
              <a:rPr lang="en-US" sz="1600" baseline="0" dirty="0">
                <a:ln w="3175">
                  <a:solidFill>
                    <a:schemeClr val="tx1"/>
                  </a:solidFill>
                </a:ln>
                <a:latin typeface="Ubuntu" panose="020B0504030602030204" pitchFamily="34" charset="0"/>
              </a:rPr>
              <a:t>Marco Buzio </a:t>
            </a:r>
            <a:r>
              <a:rPr lang="en-US" sz="1600" baseline="0" dirty="0" smtClean="0">
                <a:ln w="3175">
                  <a:solidFill>
                    <a:schemeClr val="tx1"/>
                  </a:solidFill>
                </a:ln>
                <a:latin typeface="Ubuntu" panose="020B0504030602030204" pitchFamily="34" charset="0"/>
              </a:rPr>
              <a:t>TE/MSC</a:t>
            </a:r>
            <a:endParaRPr lang="en-US" sz="1600" baseline="0" dirty="0">
              <a:ln w="3175">
                <a:solidFill>
                  <a:schemeClr val="tx1"/>
                </a:solidFill>
              </a:ln>
              <a:latin typeface="Ubuntu" panose="020B0504030602030204" pitchFamily="34" charset="0"/>
            </a:endParaRPr>
          </a:p>
        </p:txBody>
      </p:sp>
    </p:spTree>
    <p:extLst>
      <p:ext uri="{BB962C8B-B14F-4D97-AF65-F5344CB8AC3E}">
        <p14:creationId xmlns:p14="http://schemas.microsoft.com/office/powerpoint/2010/main" val="14724559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921875" cy="260350"/>
            <a:chOff x="0" y="0"/>
            <a:chExt cx="6250" cy="164"/>
          </a:xfrm>
        </p:grpSpPr>
        <p:sp>
          <p:nvSpPr>
            <p:cNvPr id="3" name="Rectangle 2"/>
            <p:cNvSpPr>
              <a:spLocks noChangeArrowheads="1"/>
            </p:cNvSpPr>
            <p:nvPr/>
          </p:nvSpPr>
          <p:spPr bwMode="auto">
            <a:xfrm>
              <a:off x="0" y="0"/>
              <a:ext cx="6250" cy="164"/>
            </a:xfrm>
            <a:prstGeom prst="rect">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r>
                <a:rPr lang="en-US" sz="1800" b="1" dirty="0" smtClean="0">
                  <a:solidFill>
                    <a:srgbClr val="FFFFFF"/>
                  </a:solidFill>
                  <a:effectLst>
                    <a:outerShdw blurRad="38100" dist="38100" dir="2700000" algn="tl">
                      <a:srgbClr val="919191"/>
                    </a:outerShdw>
                  </a:effectLst>
                  <a:latin typeface="Ubuntu" panose="020B0504030602030204" pitchFamily="34" charset="0"/>
                  <a:sym typeface="Symbol" pitchFamily="18" charset="2"/>
                </a:rPr>
                <a:t>Conclusions</a:t>
              </a:r>
              <a:endParaRPr lang="en-US" sz="1800" b="1" dirty="0">
                <a:solidFill>
                  <a:srgbClr val="FFFFFF"/>
                </a:solidFill>
                <a:effectLst>
                  <a:outerShdw blurRad="38100" dist="38100" dir="2700000" algn="tl">
                    <a:srgbClr val="919191"/>
                  </a:outerShdw>
                </a:effectLst>
                <a:latin typeface="Ubuntu" panose="020B0504030602030204" pitchFamily="34" charset="0"/>
                <a:sym typeface="Symbol" pitchFamily="18" charset="2"/>
              </a:endParaRPr>
            </a:p>
          </p:txBody>
        </p:sp>
        <p:sp>
          <p:nvSpPr>
            <p:cNvPr id="4" name="Line 4"/>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a:solidFill>
                  <a:srgbClr val="FFFFFF"/>
                </a:solidFill>
                <a:effectLst>
                  <a:outerShdw blurRad="38100" dist="38100" dir="2700000" algn="tl">
                    <a:srgbClr val="919191"/>
                  </a:outerShdw>
                </a:effectLst>
                <a:latin typeface="Ubuntu" panose="020B0504030602030204" pitchFamily="34" charset="0"/>
              </a:endParaRPr>
            </a:p>
          </p:txBody>
        </p:sp>
        <p:sp>
          <p:nvSpPr>
            <p:cNvPr id="5" name="Line 5"/>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dirty="0">
                <a:solidFill>
                  <a:srgbClr val="FFFFFF"/>
                </a:solidFill>
                <a:effectLst>
                  <a:outerShdw blurRad="38100" dist="38100" dir="2700000" algn="tl">
                    <a:srgbClr val="919191"/>
                  </a:outerShdw>
                </a:effectLst>
                <a:latin typeface="Ubuntu" panose="020B0504030602030204" pitchFamily="34" charset="0"/>
              </a:endParaRPr>
            </a:p>
          </p:txBody>
        </p:sp>
      </p:grpSp>
      <p:sp>
        <p:nvSpPr>
          <p:cNvPr id="6" name="TextBox 5"/>
          <p:cNvSpPr txBox="1"/>
          <p:nvPr/>
        </p:nvSpPr>
        <p:spPr>
          <a:xfrm>
            <a:off x="143251" y="692696"/>
            <a:ext cx="9166234" cy="3816429"/>
          </a:xfrm>
          <a:prstGeom prst="rect">
            <a:avLst/>
          </a:prstGeom>
          <a:noFill/>
        </p:spPr>
        <p:txBody>
          <a:bodyPr wrap="square" rtlCol="0">
            <a:spAutoFit/>
          </a:bodyPr>
          <a:lstStyle/>
          <a:p>
            <a:pPr marL="341313" lvl="1" indent="-282575" algn="l">
              <a:buFont typeface="Arial" panose="020B0604020202020204" pitchFamily="34" charset="0"/>
              <a:buChar char="•"/>
            </a:pPr>
            <a:r>
              <a:rPr lang="en-US" sz="2200" dirty="0" smtClean="0">
                <a:latin typeface="Ubuntu" panose="020B0504030602030204" pitchFamily="34" charset="0"/>
              </a:rPr>
              <a:t>Tools available to measure dynamic sextupole within 1-2 units accuracy,</a:t>
            </a:r>
            <a:r>
              <a:rPr lang="en-GB" sz="2200" dirty="0" smtClean="0">
                <a:latin typeface="Ubuntu" panose="020B0504030602030204" pitchFamily="34" charset="0"/>
              </a:rPr>
              <a:t> </a:t>
            </a:r>
            <a:r>
              <a:rPr lang="en-GB" sz="2200" u="sng" dirty="0" smtClean="0">
                <a:latin typeface="Ubuntu" panose="020B0504030602030204" pitchFamily="34" charset="0"/>
              </a:rPr>
              <a:t>provided</a:t>
            </a:r>
            <a:r>
              <a:rPr lang="en-GB" sz="2200" dirty="0" smtClean="0">
                <a:latin typeface="Ubuntu" panose="020B0504030602030204" pitchFamily="34" charset="0"/>
              </a:rPr>
              <a:t> the supplied current is ripple-free</a:t>
            </a:r>
          </a:p>
          <a:p>
            <a:pPr marL="341313" lvl="1" indent="-282575" algn="l">
              <a:buFont typeface="Arial" panose="020B0604020202020204" pitchFamily="34" charset="0"/>
              <a:buChar char="•"/>
            </a:pPr>
            <a:r>
              <a:rPr lang="en-US" sz="2200" dirty="0" smtClean="0">
                <a:latin typeface="Ubuntu" panose="020B0504030602030204" pitchFamily="34" charset="0"/>
              </a:rPr>
              <a:t>Possibility of smooth correction of the sextupole vs. loop shunt resistance is confirmed at 1/5 of the operational dB/</a:t>
            </a:r>
            <a:r>
              <a:rPr lang="en-US" sz="2200" dirty="0" err="1" smtClean="0">
                <a:latin typeface="Ubuntu" panose="020B0504030602030204" pitchFamily="34" charset="0"/>
              </a:rPr>
              <a:t>dt</a:t>
            </a:r>
            <a:endParaRPr lang="en-US" sz="2200" dirty="0" smtClean="0">
              <a:latin typeface="Ubuntu" panose="020B0504030602030204" pitchFamily="34" charset="0"/>
            </a:endParaRPr>
          </a:p>
          <a:p>
            <a:pPr marL="341313" lvl="1" indent="-282575" algn="l">
              <a:buFont typeface="Arial" panose="020B0604020202020204" pitchFamily="34" charset="0"/>
              <a:buChar char="•"/>
            </a:pPr>
            <a:r>
              <a:rPr lang="en-US" sz="2200" dirty="0" smtClean="0">
                <a:latin typeface="Ubuntu" panose="020B0504030602030204" pitchFamily="34" charset="0"/>
              </a:rPr>
              <a:t>Theoretical scaling of the resistance required at the operational dB/</a:t>
            </a:r>
            <a:r>
              <a:rPr lang="en-US" sz="2200" dirty="0" err="1" smtClean="0">
                <a:latin typeface="Ubuntu" panose="020B0504030602030204" pitchFamily="34" charset="0"/>
              </a:rPr>
              <a:t>dt</a:t>
            </a:r>
            <a:r>
              <a:rPr lang="en-US" sz="2200" dirty="0" smtClean="0">
                <a:latin typeface="Ubuntu" panose="020B0504030602030204" pitchFamily="34" charset="0"/>
              </a:rPr>
              <a:t> is possible, but measurement is recommended (present model neglects dynamic contribution of the magnet)</a:t>
            </a:r>
          </a:p>
          <a:p>
            <a:pPr marL="341313" lvl="1" indent="-282575" algn="l">
              <a:buFont typeface="Arial" panose="020B0604020202020204" pitchFamily="34" charset="0"/>
              <a:buChar char="•"/>
            </a:pPr>
            <a:r>
              <a:rPr lang="en-US" sz="2200" dirty="0" smtClean="0">
                <a:latin typeface="Ubuntu" panose="020B0504030602030204" pitchFamily="34" charset="0"/>
              </a:rPr>
              <a:t>Second-order differences expected between series units</a:t>
            </a:r>
          </a:p>
          <a:p>
            <a:pPr marL="341313" lvl="1" indent="-282575" algn="l">
              <a:buFont typeface="Arial" panose="020B0604020202020204" pitchFamily="34" charset="0"/>
              <a:buChar char="•"/>
            </a:pPr>
            <a:r>
              <a:rPr lang="en-US" sz="2200" dirty="0" smtClean="0">
                <a:latin typeface="Ubuntu" panose="020B0504030602030204" pitchFamily="34" charset="0"/>
              </a:rPr>
              <a:t>Adjustment of </a:t>
            </a:r>
            <a:r>
              <a:rPr lang="en-US" sz="2200" dirty="0" err="1" smtClean="0">
                <a:latin typeface="Ubuntu" panose="020B0504030602030204" pitchFamily="34" charset="0"/>
              </a:rPr>
              <a:t>Rs</a:t>
            </a:r>
            <a:r>
              <a:rPr lang="en-US" sz="2200" dirty="0" smtClean="0">
                <a:latin typeface="Ubuntu" panose="020B0504030602030204" pitchFamily="34" charset="0"/>
              </a:rPr>
              <a:t> after the magnet have been installed possible</a:t>
            </a:r>
          </a:p>
        </p:txBody>
      </p:sp>
    </p:spTree>
    <p:extLst>
      <p:ext uri="{BB962C8B-B14F-4D97-AF65-F5344CB8AC3E}">
        <p14:creationId xmlns:p14="http://schemas.microsoft.com/office/powerpoint/2010/main" val="24589848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l="7675" t="-590" r="14154" b="590"/>
          <a:stretch/>
        </p:blipFill>
        <p:spPr>
          <a:xfrm>
            <a:off x="-15552" y="260350"/>
            <a:ext cx="9901100" cy="6156982"/>
          </a:xfrm>
          <a:prstGeom prst="rect">
            <a:avLst/>
          </a:prstGeom>
        </p:spPr>
      </p:pic>
      <p:grpSp>
        <p:nvGrpSpPr>
          <p:cNvPr id="4" name="Group 2"/>
          <p:cNvGrpSpPr>
            <a:grpSpLocks/>
          </p:cNvGrpSpPr>
          <p:nvPr/>
        </p:nvGrpSpPr>
        <p:grpSpPr bwMode="auto">
          <a:xfrm>
            <a:off x="0" y="0"/>
            <a:ext cx="9921875" cy="260350"/>
            <a:chOff x="0" y="0"/>
            <a:chExt cx="6250" cy="164"/>
          </a:xfrm>
        </p:grpSpPr>
        <p:sp>
          <p:nvSpPr>
            <p:cNvPr id="5" name="Rectangle 2"/>
            <p:cNvSpPr>
              <a:spLocks noChangeArrowheads="1"/>
            </p:cNvSpPr>
            <p:nvPr/>
          </p:nvSpPr>
          <p:spPr bwMode="auto">
            <a:xfrm>
              <a:off x="0" y="0"/>
              <a:ext cx="6250" cy="164"/>
            </a:xfrm>
            <a:prstGeom prst="rect">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r>
                <a:rPr lang="en-US" sz="1800" b="1" dirty="0" smtClean="0">
                  <a:solidFill>
                    <a:srgbClr val="FFFFFF"/>
                  </a:solidFill>
                  <a:effectLst>
                    <a:outerShdw blurRad="38100" dist="38100" dir="2700000" algn="tl">
                      <a:srgbClr val="919191"/>
                    </a:outerShdw>
                  </a:effectLst>
                  <a:latin typeface="Ubuntu" panose="020B0504030602030204" pitchFamily="34" charset="0"/>
                  <a:sym typeface="Symbol" pitchFamily="18" charset="2"/>
                </a:rPr>
                <a:t>TE/ABT test bench  (867-R-X52)</a:t>
              </a:r>
              <a:endParaRPr lang="en-US" sz="1800" b="1" dirty="0">
                <a:solidFill>
                  <a:srgbClr val="FFFFFF"/>
                </a:solidFill>
                <a:effectLst>
                  <a:outerShdw blurRad="38100" dist="38100" dir="2700000" algn="tl">
                    <a:srgbClr val="919191"/>
                  </a:outerShdw>
                </a:effectLst>
                <a:latin typeface="Ubuntu" panose="020B0504030602030204" pitchFamily="34" charset="0"/>
                <a:sym typeface="Symbol" pitchFamily="18" charset="2"/>
              </a:endParaRPr>
            </a:p>
          </p:txBody>
        </p:sp>
        <p:sp>
          <p:nvSpPr>
            <p:cNvPr id="6" name="Line 4"/>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a:solidFill>
                  <a:srgbClr val="FFFFFF"/>
                </a:solidFill>
                <a:effectLst>
                  <a:outerShdw blurRad="38100" dist="38100" dir="2700000" algn="tl">
                    <a:srgbClr val="919191"/>
                  </a:outerShdw>
                </a:effectLst>
                <a:latin typeface="Ubuntu" panose="020B0504030602030204" pitchFamily="34" charset="0"/>
              </a:endParaRPr>
            </a:p>
          </p:txBody>
        </p:sp>
        <p:sp>
          <p:nvSpPr>
            <p:cNvPr id="7" name="Line 5"/>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dirty="0">
                <a:solidFill>
                  <a:srgbClr val="FFFFFF"/>
                </a:solidFill>
                <a:effectLst>
                  <a:outerShdw blurRad="38100" dist="38100" dir="2700000" algn="tl">
                    <a:srgbClr val="919191"/>
                  </a:outerShdw>
                </a:effectLst>
                <a:latin typeface="Ubuntu" panose="020B0504030602030204" pitchFamily="34" charset="0"/>
              </a:endParaRPr>
            </a:p>
          </p:txBody>
        </p:sp>
      </p:grpSp>
      <p:sp>
        <p:nvSpPr>
          <p:cNvPr id="2" name="Rectangle 1">
            <a:extLst>
              <a:ext uri="{FF2B5EF4-FFF2-40B4-BE49-F238E27FC236}">
                <a16:creationId xmlns:a16="http://schemas.microsoft.com/office/drawing/2014/main" id="{20FA250E-7D6D-44C3-B6DB-A5490DD4F5B8}"/>
              </a:ext>
            </a:extLst>
          </p:cNvPr>
          <p:cNvSpPr/>
          <p:nvPr/>
        </p:nvSpPr>
        <p:spPr>
          <a:xfrm>
            <a:off x="8042061" y="2199690"/>
            <a:ext cx="1689886" cy="307777"/>
          </a:xfrm>
          <a:prstGeom prst="rect">
            <a:avLst/>
          </a:prstGeom>
        </p:spPr>
        <p:txBody>
          <a:bodyPr wrap="none">
            <a:spAutoFit/>
          </a:bodyPr>
          <a:lstStyle/>
          <a:p>
            <a:r>
              <a:rPr lang="en-US" altLang="en-US" sz="1400" b="1" dirty="0" smtClean="0">
                <a:solidFill>
                  <a:srgbClr val="FFFFFF"/>
                </a:solidFill>
                <a:latin typeface="Ubuntu" panose="020B0504030602030204" pitchFamily="34" charset="0"/>
              </a:rPr>
              <a:t>NI-6366 USB DAQ</a:t>
            </a:r>
            <a:endParaRPr lang="en-US" altLang="en-US" sz="1400" b="1" dirty="0">
              <a:solidFill>
                <a:srgbClr val="FFFFFF"/>
              </a:solidFill>
              <a:latin typeface="Ubuntu" panose="020B0504030602030204" pitchFamily="34" charset="0"/>
            </a:endParaRPr>
          </a:p>
        </p:txBody>
      </p:sp>
      <p:sp>
        <p:nvSpPr>
          <p:cNvPr id="16" name="Rectangle 15">
            <a:extLst>
              <a:ext uri="{FF2B5EF4-FFF2-40B4-BE49-F238E27FC236}">
                <a16:creationId xmlns:a16="http://schemas.microsoft.com/office/drawing/2014/main" id="{911AA776-4FA1-4DE0-AEA4-5FA9C65B4C26}"/>
              </a:ext>
            </a:extLst>
          </p:cNvPr>
          <p:cNvSpPr/>
          <p:nvPr/>
        </p:nvSpPr>
        <p:spPr>
          <a:xfrm>
            <a:off x="8136639" y="594925"/>
            <a:ext cx="1500732" cy="523220"/>
          </a:xfrm>
          <a:prstGeom prst="rect">
            <a:avLst/>
          </a:prstGeom>
        </p:spPr>
        <p:txBody>
          <a:bodyPr wrap="none">
            <a:spAutoFit/>
          </a:bodyPr>
          <a:lstStyle/>
          <a:p>
            <a:r>
              <a:rPr lang="en-US" altLang="en-US" sz="1400" b="1" dirty="0" smtClean="0">
                <a:solidFill>
                  <a:srgbClr val="FFFFFF"/>
                </a:solidFill>
                <a:latin typeface="Ubuntu" panose="020B0504030602030204" pitchFamily="34" charset="0"/>
              </a:rPr>
              <a:t>PCB fluxmeter</a:t>
            </a:r>
            <a:br>
              <a:rPr lang="en-US" altLang="en-US" sz="1400" b="1" dirty="0" smtClean="0">
                <a:solidFill>
                  <a:srgbClr val="FFFFFF"/>
                </a:solidFill>
                <a:latin typeface="Ubuntu" panose="020B0504030602030204" pitchFamily="34" charset="0"/>
              </a:rPr>
            </a:br>
            <a:r>
              <a:rPr lang="en-US" altLang="en-US" sz="1400" b="1" dirty="0" smtClean="0">
                <a:solidFill>
                  <a:srgbClr val="FFFFFF"/>
                </a:solidFill>
                <a:latin typeface="Ubuntu" panose="020B0504030602030204" pitchFamily="34" charset="0"/>
              </a:rPr>
              <a:t>(full </a:t>
            </a:r>
            <a:r>
              <a:rPr lang="en-US" altLang="en-US" sz="1400" b="1" dirty="0" err="1" smtClean="0">
                <a:solidFill>
                  <a:srgbClr val="FFFFFF"/>
                </a:solidFill>
                <a:latin typeface="Ubuntu" panose="020B0504030602030204" pitchFamily="34" charset="0"/>
              </a:rPr>
              <a:t>v.c</a:t>
            </a:r>
            <a:r>
              <a:rPr lang="en-US" altLang="en-US" sz="1400" b="1" dirty="0" smtClean="0">
                <a:solidFill>
                  <a:srgbClr val="FFFFFF"/>
                </a:solidFill>
                <a:latin typeface="Ubuntu" panose="020B0504030602030204" pitchFamily="34" charset="0"/>
              </a:rPr>
              <a:t>. effect)</a:t>
            </a:r>
            <a:endParaRPr lang="en-US" sz="1400" b="1" dirty="0">
              <a:solidFill>
                <a:srgbClr val="FFFFFF"/>
              </a:solidFill>
            </a:endParaRPr>
          </a:p>
        </p:txBody>
      </p:sp>
      <p:cxnSp>
        <p:nvCxnSpPr>
          <p:cNvPr id="11" name="Straight Arrow Connector 10"/>
          <p:cNvCxnSpPr/>
          <p:nvPr/>
        </p:nvCxnSpPr>
        <p:spPr bwMode="auto">
          <a:xfrm flipH="1">
            <a:off x="6573180" y="902702"/>
            <a:ext cx="1605938" cy="582082"/>
          </a:xfrm>
          <a:prstGeom prst="straightConnector1">
            <a:avLst/>
          </a:prstGeom>
          <a:solidFill>
            <a:schemeClr val="accent1"/>
          </a:solidFill>
          <a:ln w="3175" cap="flat" cmpd="sng" algn="ctr">
            <a:solidFill>
              <a:srgbClr val="FFFF00"/>
            </a:solidFill>
            <a:prstDash val="solid"/>
            <a:round/>
            <a:headEnd type="none" w="med" len="med"/>
            <a:tailEnd type="triangle"/>
          </a:ln>
          <a:effectLst/>
        </p:spPr>
      </p:cxnSp>
      <p:cxnSp>
        <p:nvCxnSpPr>
          <p:cNvPr id="17" name="Straight Arrow Connector 16"/>
          <p:cNvCxnSpPr/>
          <p:nvPr/>
        </p:nvCxnSpPr>
        <p:spPr bwMode="auto">
          <a:xfrm flipH="1">
            <a:off x="7221252" y="2353578"/>
            <a:ext cx="957866" cy="414239"/>
          </a:xfrm>
          <a:prstGeom prst="straightConnector1">
            <a:avLst/>
          </a:prstGeom>
          <a:solidFill>
            <a:schemeClr val="accent1"/>
          </a:solidFill>
          <a:ln w="3175" cap="flat" cmpd="sng" algn="ctr">
            <a:solidFill>
              <a:srgbClr val="FFFF00"/>
            </a:solidFill>
            <a:prstDash val="solid"/>
            <a:round/>
            <a:headEnd type="none" w="med" len="med"/>
            <a:tailEnd type="triangle"/>
          </a:ln>
          <a:effectLst/>
        </p:spPr>
      </p:cxnSp>
    </p:spTree>
    <p:extLst>
      <p:ext uri="{BB962C8B-B14F-4D97-AF65-F5344CB8AC3E}">
        <p14:creationId xmlns:p14="http://schemas.microsoft.com/office/powerpoint/2010/main" val="40491599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0" y="0"/>
            <a:ext cx="9921875" cy="260350"/>
            <a:chOff x="0" y="0"/>
            <a:chExt cx="6250" cy="164"/>
          </a:xfrm>
        </p:grpSpPr>
        <p:sp>
          <p:nvSpPr>
            <p:cNvPr id="4" name="Rectangle 2"/>
            <p:cNvSpPr>
              <a:spLocks noChangeArrowheads="1"/>
            </p:cNvSpPr>
            <p:nvPr/>
          </p:nvSpPr>
          <p:spPr bwMode="auto">
            <a:xfrm>
              <a:off x="0" y="0"/>
              <a:ext cx="6250" cy="164"/>
            </a:xfrm>
            <a:prstGeom prst="rect">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r>
                <a:rPr lang="en-US" sz="1800" b="1" dirty="0" smtClean="0">
                  <a:solidFill>
                    <a:srgbClr val="FFFFFF"/>
                  </a:solidFill>
                  <a:effectLst>
                    <a:outerShdw blurRad="38100" dist="38100" dir="2700000" algn="tl">
                      <a:srgbClr val="919191"/>
                    </a:outerShdw>
                  </a:effectLst>
                  <a:latin typeface="Ubuntu" panose="020B0504030602030204" pitchFamily="34" charset="0"/>
                  <a:sym typeface="Symbol" pitchFamily="18" charset="2"/>
                </a:rPr>
                <a:t>New PCB fluxmeter</a:t>
              </a:r>
              <a:endParaRPr lang="en-US" sz="1800" b="1" dirty="0">
                <a:solidFill>
                  <a:srgbClr val="FFFFFF"/>
                </a:solidFill>
                <a:effectLst>
                  <a:outerShdw blurRad="38100" dist="38100" dir="2700000" algn="tl">
                    <a:srgbClr val="919191"/>
                  </a:outerShdw>
                </a:effectLst>
                <a:latin typeface="Ubuntu" panose="020B0504030602030204" pitchFamily="34" charset="0"/>
                <a:sym typeface="Symbol" pitchFamily="18" charset="2"/>
              </a:endParaRPr>
            </a:p>
          </p:txBody>
        </p:sp>
        <p:sp>
          <p:nvSpPr>
            <p:cNvPr id="5" name="Line 4"/>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a:solidFill>
                  <a:srgbClr val="FFFFFF"/>
                </a:solidFill>
                <a:effectLst>
                  <a:outerShdw blurRad="38100" dist="38100" dir="2700000" algn="tl">
                    <a:srgbClr val="919191"/>
                  </a:outerShdw>
                </a:effectLst>
                <a:latin typeface="Ubuntu" panose="020B0504030602030204" pitchFamily="34" charset="0"/>
              </a:endParaRPr>
            </a:p>
          </p:txBody>
        </p:sp>
        <p:sp>
          <p:nvSpPr>
            <p:cNvPr id="6" name="Line 5"/>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dirty="0">
                <a:solidFill>
                  <a:srgbClr val="FFFFFF"/>
                </a:solidFill>
                <a:effectLst>
                  <a:outerShdw blurRad="38100" dist="38100" dir="2700000" algn="tl">
                    <a:srgbClr val="919191"/>
                  </a:outerShdw>
                </a:effectLst>
                <a:latin typeface="Ubuntu" panose="020B0504030602030204" pitchFamily="34" charset="0"/>
              </a:endParaRPr>
            </a:p>
          </p:txBody>
        </p:sp>
      </p:grpSp>
      <p:pic>
        <p:nvPicPr>
          <p:cNvPr id="7" name="Picture 6"/>
          <p:cNvPicPr>
            <a:picLocks noChangeAspect="1"/>
          </p:cNvPicPr>
          <p:nvPr/>
        </p:nvPicPr>
        <p:blipFill rotWithShape="1">
          <a:blip r:embed="rId3"/>
          <a:srcRect l="11469" r="9687"/>
          <a:stretch/>
        </p:blipFill>
        <p:spPr>
          <a:xfrm>
            <a:off x="20452" y="296652"/>
            <a:ext cx="9901100" cy="6104458"/>
          </a:xfrm>
          <a:prstGeom prst="rect">
            <a:avLst/>
          </a:prstGeom>
        </p:spPr>
      </p:pic>
      <p:sp>
        <p:nvSpPr>
          <p:cNvPr id="8" name="Rectangle 7">
            <a:extLst>
              <a:ext uri="{FF2B5EF4-FFF2-40B4-BE49-F238E27FC236}">
                <a16:creationId xmlns:a16="http://schemas.microsoft.com/office/drawing/2014/main" id="{20FA250E-7D6D-44C3-B6DB-A5490DD4F5B8}"/>
              </a:ext>
            </a:extLst>
          </p:cNvPr>
          <p:cNvSpPr/>
          <p:nvPr/>
        </p:nvSpPr>
        <p:spPr>
          <a:xfrm>
            <a:off x="560512" y="786853"/>
            <a:ext cx="2994731" cy="307777"/>
          </a:xfrm>
          <a:prstGeom prst="rect">
            <a:avLst/>
          </a:prstGeom>
        </p:spPr>
        <p:txBody>
          <a:bodyPr wrap="none">
            <a:spAutoFit/>
          </a:bodyPr>
          <a:lstStyle/>
          <a:p>
            <a:r>
              <a:rPr lang="en-US" altLang="en-US" sz="1400" b="1" dirty="0" smtClean="0">
                <a:solidFill>
                  <a:srgbClr val="FFFFFF"/>
                </a:solidFill>
                <a:latin typeface="Ubuntu" panose="020B0504030602030204" pitchFamily="34" charset="0"/>
              </a:rPr>
              <a:t>7</a:t>
            </a:r>
            <a:r>
              <a:rPr lang="en-US" altLang="en-US" sz="1400" b="1" dirty="0" smtClean="0">
                <a:solidFill>
                  <a:srgbClr val="FFFFFF"/>
                </a:solidFill>
                <a:latin typeface="Ubuntu" panose="020B0504030602030204" pitchFamily="34" charset="0"/>
                <a:sym typeface="Symbol" panose="05050102010706020507" pitchFamily="18" charset="2"/>
              </a:rPr>
              <a:t> 1150 </a:t>
            </a:r>
            <a:r>
              <a:rPr lang="en-US" altLang="en-US" sz="1400" b="1" dirty="0">
                <a:solidFill>
                  <a:srgbClr val="FFFFFF"/>
                </a:solidFill>
                <a:latin typeface="Ubuntu" panose="020B0504030602030204" pitchFamily="34" charset="0"/>
                <a:sym typeface="Symbol" panose="05050102010706020507" pitchFamily="18" charset="2"/>
              </a:rPr>
              <a:t>mm </a:t>
            </a:r>
            <a:r>
              <a:rPr lang="en-US" altLang="en-US" sz="1400" b="1" dirty="0" smtClean="0">
                <a:solidFill>
                  <a:srgbClr val="FFFFFF"/>
                </a:solidFill>
                <a:latin typeface="Ubuntu" panose="020B0504030602030204" pitchFamily="34" charset="0"/>
                <a:sym typeface="Symbol" panose="05050102010706020507" pitchFamily="18" charset="2"/>
              </a:rPr>
              <a:t> 15 mm, 1-turn coils</a:t>
            </a:r>
            <a:endParaRPr lang="en-US" altLang="en-US" sz="1400" b="1" dirty="0">
              <a:solidFill>
                <a:srgbClr val="FFFFFF"/>
              </a:solidFill>
              <a:latin typeface="Ubuntu" panose="020B0504030602030204" pitchFamily="34" charset="0"/>
            </a:endParaRPr>
          </a:p>
        </p:txBody>
      </p:sp>
      <p:cxnSp>
        <p:nvCxnSpPr>
          <p:cNvPr id="10" name="Straight Arrow Connector 9"/>
          <p:cNvCxnSpPr/>
          <p:nvPr/>
        </p:nvCxnSpPr>
        <p:spPr bwMode="auto">
          <a:xfrm>
            <a:off x="1856656" y="1130931"/>
            <a:ext cx="0" cy="2486176"/>
          </a:xfrm>
          <a:prstGeom prst="straightConnector1">
            <a:avLst/>
          </a:prstGeom>
          <a:solidFill>
            <a:schemeClr val="accent1"/>
          </a:solidFill>
          <a:ln w="3175" cap="flat" cmpd="sng" algn="ctr">
            <a:solidFill>
              <a:srgbClr val="FFFF00"/>
            </a:solidFill>
            <a:prstDash val="solid"/>
            <a:round/>
            <a:headEnd type="none" w="med" len="med"/>
            <a:tailEnd type="triangle"/>
          </a:ln>
          <a:effectLst/>
        </p:spPr>
      </p:cxnSp>
      <p:sp>
        <p:nvSpPr>
          <p:cNvPr id="12" name="Rectangle 11">
            <a:extLst>
              <a:ext uri="{FF2B5EF4-FFF2-40B4-BE49-F238E27FC236}">
                <a16:creationId xmlns:a16="http://schemas.microsoft.com/office/drawing/2014/main" id="{20FA250E-7D6D-44C3-B6DB-A5490DD4F5B8}"/>
              </a:ext>
            </a:extLst>
          </p:cNvPr>
          <p:cNvSpPr/>
          <p:nvPr/>
        </p:nvSpPr>
        <p:spPr>
          <a:xfrm>
            <a:off x="2057877" y="1247030"/>
            <a:ext cx="2994731" cy="307777"/>
          </a:xfrm>
          <a:prstGeom prst="rect">
            <a:avLst/>
          </a:prstGeom>
        </p:spPr>
        <p:txBody>
          <a:bodyPr wrap="none">
            <a:spAutoFit/>
          </a:bodyPr>
          <a:lstStyle/>
          <a:p>
            <a:r>
              <a:rPr lang="en-US" altLang="en-US" sz="1400" b="1" dirty="0" smtClean="0">
                <a:solidFill>
                  <a:srgbClr val="FFFFFF"/>
                </a:solidFill>
                <a:latin typeface="Ubuntu" panose="020B0504030602030204" pitchFamily="34" charset="0"/>
              </a:rPr>
              <a:t>7</a:t>
            </a:r>
            <a:r>
              <a:rPr lang="en-US" altLang="en-US" sz="1400" b="1" dirty="0" smtClean="0">
                <a:solidFill>
                  <a:srgbClr val="FFFFFF"/>
                </a:solidFill>
                <a:latin typeface="Ubuntu" panose="020B0504030602030204" pitchFamily="34" charset="0"/>
                <a:sym typeface="Symbol" panose="05050102010706020507" pitchFamily="18" charset="2"/>
              </a:rPr>
              <a:t> 1150 </a:t>
            </a:r>
            <a:r>
              <a:rPr lang="en-US" altLang="en-US" sz="1400" b="1" dirty="0">
                <a:solidFill>
                  <a:srgbClr val="FFFFFF"/>
                </a:solidFill>
                <a:latin typeface="Ubuntu" panose="020B0504030602030204" pitchFamily="34" charset="0"/>
                <a:sym typeface="Symbol" panose="05050102010706020507" pitchFamily="18" charset="2"/>
              </a:rPr>
              <a:t>mm </a:t>
            </a:r>
            <a:r>
              <a:rPr lang="en-US" altLang="en-US" sz="1400" b="1" dirty="0" smtClean="0">
                <a:solidFill>
                  <a:srgbClr val="FFFFFF"/>
                </a:solidFill>
                <a:latin typeface="Ubuntu" panose="020B0504030602030204" pitchFamily="34" charset="0"/>
                <a:sym typeface="Symbol" panose="05050102010706020507" pitchFamily="18" charset="2"/>
              </a:rPr>
              <a:t> 3 mm, 1-turn coils</a:t>
            </a:r>
            <a:endParaRPr lang="en-US" altLang="en-US" sz="1400" b="1" dirty="0">
              <a:solidFill>
                <a:srgbClr val="FFFFFF"/>
              </a:solidFill>
              <a:latin typeface="Ubuntu" panose="020B0504030602030204" pitchFamily="34" charset="0"/>
            </a:endParaRPr>
          </a:p>
        </p:txBody>
      </p:sp>
      <p:cxnSp>
        <p:nvCxnSpPr>
          <p:cNvPr id="13" name="Straight Arrow Connector 12"/>
          <p:cNvCxnSpPr/>
          <p:nvPr/>
        </p:nvCxnSpPr>
        <p:spPr bwMode="auto">
          <a:xfrm flipH="1">
            <a:off x="2324708" y="1554807"/>
            <a:ext cx="1230535" cy="2062300"/>
          </a:xfrm>
          <a:prstGeom prst="straightConnector1">
            <a:avLst/>
          </a:prstGeom>
          <a:solidFill>
            <a:schemeClr val="accent1"/>
          </a:solidFill>
          <a:ln w="3175" cap="flat" cmpd="sng" algn="ctr">
            <a:solidFill>
              <a:srgbClr val="FFFF00"/>
            </a:solidFill>
            <a:prstDash val="solid"/>
            <a:round/>
            <a:headEnd type="none" w="med" len="med"/>
            <a:tailEnd type="triangle"/>
          </a:ln>
          <a:effectLst/>
        </p:spPr>
      </p:cxnSp>
    </p:spTree>
    <p:extLst>
      <p:ext uri="{BB962C8B-B14F-4D97-AF65-F5344CB8AC3E}">
        <p14:creationId xmlns:p14="http://schemas.microsoft.com/office/powerpoint/2010/main" val="4039989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921875" cy="260350"/>
            <a:chOff x="0" y="0"/>
            <a:chExt cx="6250" cy="164"/>
          </a:xfrm>
        </p:grpSpPr>
        <p:sp>
          <p:nvSpPr>
            <p:cNvPr id="3" name="Rectangle 2"/>
            <p:cNvSpPr>
              <a:spLocks noChangeArrowheads="1"/>
            </p:cNvSpPr>
            <p:nvPr/>
          </p:nvSpPr>
          <p:spPr bwMode="auto">
            <a:xfrm>
              <a:off x="0" y="0"/>
              <a:ext cx="6250" cy="164"/>
            </a:xfrm>
            <a:prstGeom prst="rect">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r>
                <a:rPr lang="en-US" sz="1800" b="1" dirty="0" smtClean="0">
                  <a:solidFill>
                    <a:srgbClr val="FFFFFF"/>
                  </a:solidFill>
                  <a:effectLst>
                    <a:outerShdw blurRad="38100" dist="38100" dir="2700000" algn="tl">
                      <a:srgbClr val="919191"/>
                    </a:outerShdw>
                  </a:effectLst>
                  <a:latin typeface="Ubuntu" panose="020B0504030602030204" pitchFamily="34" charset="0"/>
                  <a:sym typeface="Symbol" pitchFamily="18" charset="2"/>
                </a:rPr>
                <a:t>Current cycle – TE/ABT (PS-PO) power supply</a:t>
              </a:r>
              <a:endParaRPr lang="en-US" sz="1800" b="1" dirty="0">
                <a:solidFill>
                  <a:srgbClr val="FFFFFF"/>
                </a:solidFill>
                <a:effectLst>
                  <a:outerShdw blurRad="38100" dist="38100" dir="2700000" algn="tl">
                    <a:srgbClr val="919191"/>
                  </a:outerShdw>
                </a:effectLst>
                <a:latin typeface="Ubuntu" panose="020B0504030602030204" pitchFamily="34" charset="0"/>
                <a:sym typeface="Symbol" pitchFamily="18" charset="2"/>
              </a:endParaRPr>
            </a:p>
          </p:txBody>
        </p:sp>
        <p:sp>
          <p:nvSpPr>
            <p:cNvPr id="4" name="Line 4"/>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a:solidFill>
                  <a:srgbClr val="FFFFFF"/>
                </a:solidFill>
                <a:effectLst>
                  <a:outerShdw blurRad="38100" dist="38100" dir="2700000" algn="tl">
                    <a:srgbClr val="919191"/>
                  </a:outerShdw>
                </a:effectLst>
                <a:latin typeface="Ubuntu" panose="020B0504030602030204" pitchFamily="34" charset="0"/>
              </a:endParaRPr>
            </a:p>
          </p:txBody>
        </p:sp>
        <p:sp>
          <p:nvSpPr>
            <p:cNvPr id="5" name="Line 5"/>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dirty="0">
                <a:solidFill>
                  <a:srgbClr val="FFFFFF"/>
                </a:solidFill>
                <a:effectLst>
                  <a:outerShdw blurRad="38100" dist="38100" dir="2700000" algn="tl">
                    <a:srgbClr val="919191"/>
                  </a:outerShdw>
                </a:effectLst>
                <a:latin typeface="Ubuntu" panose="020B0504030602030204" pitchFamily="34" charset="0"/>
              </a:endParaRPr>
            </a:p>
          </p:txBody>
        </p:sp>
      </p:grpSp>
      <p:pic>
        <p:nvPicPr>
          <p:cNvPr id="6" name="Picture 5"/>
          <p:cNvPicPr>
            <a:picLocks noChangeAspect="1"/>
          </p:cNvPicPr>
          <p:nvPr/>
        </p:nvPicPr>
        <p:blipFill>
          <a:blip r:embed="rId3"/>
          <a:stretch>
            <a:fillRect/>
          </a:stretch>
        </p:blipFill>
        <p:spPr>
          <a:xfrm>
            <a:off x="6573180" y="309667"/>
            <a:ext cx="3251952" cy="2504306"/>
          </a:xfrm>
          <a:prstGeom prst="rect">
            <a:avLst/>
          </a:prstGeom>
        </p:spPr>
      </p:pic>
      <p:pic>
        <p:nvPicPr>
          <p:cNvPr id="7" name="Picture 6"/>
          <p:cNvPicPr>
            <a:picLocks noChangeAspect="1"/>
          </p:cNvPicPr>
          <p:nvPr/>
        </p:nvPicPr>
        <p:blipFill rotWithShape="1">
          <a:blip r:embed="rId4"/>
          <a:srcRect r="5911"/>
          <a:stretch/>
        </p:blipFill>
        <p:spPr>
          <a:xfrm>
            <a:off x="31675" y="309667"/>
            <a:ext cx="6397489" cy="5099553"/>
          </a:xfrm>
          <a:prstGeom prst="rect">
            <a:avLst/>
          </a:prstGeom>
        </p:spPr>
      </p:pic>
      <p:pic>
        <p:nvPicPr>
          <p:cNvPr id="8" name="Picture 7"/>
          <p:cNvPicPr>
            <a:picLocks noChangeAspect="1"/>
          </p:cNvPicPr>
          <p:nvPr/>
        </p:nvPicPr>
        <p:blipFill rotWithShape="1">
          <a:blip r:embed="rId5"/>
          <a:srcRect t="6274" r="8701"/>
          <a:stretch/>
        </p:blipFill>
        <p:spPr>
          <a:xfrm>
            <a:off x="3656856" y="981230"/>
            <a:ext cx="2136277" cy="1644794"/>
          </a:xfrm>
          <a:prstGeom prst="rect">
            <a:avLst/>
          </a:prstGeom>
        </p:spPr>
      </p:pic>
      <p:pic>
        <p:nvPicPr>
          <p:cNvPr id="9" name="Picture 8"/>
          <p:cNvPicPr>
            <a:picLocks noChangeAspect="1"/>
          </p:cNvPicPr>
          <p:nvPr/>
        </p:nvPicPr>
        <p:blipFill rotWithShape="1">
          <a:blip r:embed="rId6"/>
          <a:srcRect r="7904"/>
          <a:stretch/>
        </p:blipFill>
        <p:spPr>
          <a:xfrm>
            <a:off x="6573180" y="2958612"/>
            <a:ext cx="3251952" cy="2450608"/>
          </a:xfrm>
          <a:prstGeom prst="rect">
            <a:avLst/>
          </a:prstGeom>
        </p:spPr>
      </p:pic>
      <p:sp>
        <p:nvSpPr>
          <p:cNvPr id="10" name="Rectangle 9">
            <a:extLst>
              <a:ext uri="{FF2B5EF4-FFF2-40B4-BE49-F238E27FC236}">
                <a16:creationId xmlns:a16="http://schemas.microsoft.com/office/drawing/2014/main" id="{20FA250E-7D6D-44C3-B6DB-A5490DD4F5B8}"/>
              </a:ext>
            </a:extLst>
          </p:cNvPr>
          <p:cNvSpPr/>
          <p:nvPr/>
        </p:nvSpPr>
        <p:spPr>
          <a:xfrm>
            <a:off x="32861" y="5462374"/>
            <a:ext cx="9613068" cy="923330"/>
          </a:xfrm>
          <a:prstGeom prst="rect">
            <a:avLst/>
          </a:prstGeom>
        </p:spPr>
        <p:txBody>
          <a:bodyPr wrap="square">
            <a:spAutoFit/>
          </a:bodyPr>
          <a:lstStyle/>
          <a:p>
            <a:pPr marL="285750" indent="-285750" algn="l">
              <a:spcBef>
                <a:spcPts val="0"/>
              </a:spcBef>
              <a:buFont typeface="Arial" panose="020B0604020202020204" pitchFamily="34" charset="0"/>
              <a:buChar char="•"/>
            </a:pPr>
            <a:r>
              <a:rPr lang="en-US" altLang="en-US" sz="1800" dirty="0" smtClean="0">
                <a:latin typeface="Ubuntu" panose="020B0504030602030204" pitchFamily="34" charset="0"/>
              </a:rPr>
              <a:t>Smooth waveform, slow 0.5 s recovery after the pulse</a:t>
            </a:r>
          </a:p>
          <a:p>
            <a:pPr marL="285750" indent="-285750" algn="l">
              <a:spcBef>
                <a:spcPts val="0"/>
              </a:spcBef>
              <a:buFont typeface="Arial" panose="020B0604020202020204" pitchFamily="34" charset="0"/>
              <a:buChar char="•"/>
            </a:pPr>
            <a:r>
              <a:rPr lang="en-US" altLang="en-US" sz="1800" dirty="0" smtClean="0">
                <a:latin typeface="Ubuntu" panose="020B0504030602030204" pitchFamily="34" charset="0"/>
              </a:rPr>
              <a:t>1% current repeatability</a:t>
            </a:r>
          </a:p>
          <a:p>
            <a:pPr marL="285750" indent="-285750" algn="l">
              <a:spcBef>
                <a:spcPts val="0"/>
              </a:spcBef>
              <a:buFont typeface="Arial" panose="020B0604020202020204" pitchFamily="34" charset="0"/>
              <a:buChar char="•"/>
            </a:pPr>
            <a:r>
              <a:rPr lang="en-US" altLang="en-US" sz="1800" dirty="0" smtClean="0">
                <a:latin typeface="Ubuntu" panose="020B0504030602030204" pitchFamily="34" charset="0"/>
              </a:rPr>
              <a:t>Relatively slow peak rate 1.9  MA/s</a:t>
            </a:r>
            <a:endParaRPr lang="en-US" altLang="en-US" sz="1800" dirty="0">
              <a:latin typeface="Ubuntu" panose="020B0504030602030204" pitchFamily="34" charset="0"/>
            </a:endParaRPr>
          </a:p>
        </p:txBody>
      </p:sp>
    </p:spTree>
    <p:extLst>
      <p:ext uri="{BB962C8B-B14F-4D97-AF65-F5344CB8AC3E}">
        <p14:creationId xmlns:p14="http://schemas.microsoft.com/office/powerpoint/2010/main" val="3659292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921875" cy="260350"/>
            <a:chOff x="0" y="0"/>
            <a:chExt cx="6250" cy="164"/>
          </a:xfrm>
        </p:grpSpPr>
        <p:sp>
          <p:nvSpPr>
            <p:cNvPr id="3" name="Rectangle 2"/>
            <p:cNvSpPr>
              <a:spLocks noChangeArrowheads="1"/>
            </p:cNvSpPr>
            <p:nvPr/>
          </p:nvSpPr>
          <p:spPr bwMode="auto">
            <a:xfrm>
              <a:off x="0" y="0"/>
              <a:ext cx="6250" cy="164"/>
            </a:xfrm>
            <a:prstGeom prst="rect">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r>
                <a:rPr lang="en-US" sz="1800" b="1" dirty="0" smtClean="0">
                  <a:solidFill>
                    <a:srgbClr val="FFFFFF"/>
                  </a:solidFill>
                  <a:effectLst>
                    <a:outerShdw blurRad="38100" dist="38100" dir="2700000" algn="tl">
                      <a:srgbClr val="919191"/>
                    </a:outerShdw>
                  </a:effectLst>
                  <a:latin typeface="Ubuntu" panose="020B0504030602030204" pitchFamily="34" charset="0"/>
                  <a:sym typeface="Symbol" pitchFamily="18" charset="2"/>
                </a:rPr>
                <a:t>Test results</a:t>
              </a:r>
              <a:endParaRPr lang="en-US" sz="1800" b="1" dirty="0">
                <a:solidFill>
                  <a:srgbClr val="FFFFFF"/>
                </a:solidFill>
                <a:effectLst>
                  <a:outerShdw blurRad="38100" dist="38100" dir="2700000" algn="tl">
                    <a:srgbClr val="919191"/>
                  </a:outerShdw>
                </a:effectLst>
                <a:latin typeface="Ubuntu" panose="020B0504030602030204" pitchFamily="34" charset="0"/>
                <a:sym typeface="Symbol" pitchFamily="18" charset="2"/>
              </a:endParaRPr>
            </a:p>
          </p:txBody>
        </p:sp>
        <p:sp>
          <p:nvSpPr>
            <p:cNvPr id="4" name="Line 4"/>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a:solidFill>
                  <a:srgbClr val="FFFFFF"/>
                </a:solidFill>
                <a:effectLst>
                  <a:outerShdw blurRad="38100" dist="38100" dir="2700000" algn="tl">
                    <a:srgbClr val="919191"/>
                  </a:outerShdw>
                </a:effectLst>
                <a:latin typeface="Ubuntu" panose="020B0504030602030204" pitchFamily="34" charset="0"/>
              </a:endParaRPr>
            </a:p>
          </p:txBody>
        </p:sp>
        <p:sp>
          <p:nvSpPr>
            <p:cNvPr id="5" name="Line 5"/>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dirty="0">
                <a:solidFill>
                  <a:srgbClr val="FFFFFF"/>
                </a:solidFill>
                <a:effectLst>
                  <a:outerShdw blurRad="38100" dist="38100" dir="2700000" algn="tl">
                    <a:srgbClr val="919191"/>
                  </a:outerShdw>
                </a:effectLst>
                <a:latin typeface="Ubuntu" panose="020B0504030602030204" pitchFamily="34" charset="0"/>
              </a:endParaRPr>
            </a:p>
          </p:txBody>
        </p:sp>
      </p:grpSp>
      <p:pic>
        <p:nvPicPr>
          <p:cNvPr id="6" name="Picture 5"/>
          <p:cNvPicPr>
            <a:picLocks noChangeAspect="1"/>
          </p:cNvPicPr>
          <p:nvPr/>
        </p:nvPicPr>
        <p:blipFill rotWithShape="1">
          <a:blip r:embed="rId3"/>
          <a:srcRect r="7143"/>
          <a:stretch/>
        </p:blipFill>
        <p:spPr>
          <a:xfrm>
            <a:off x="0" y="1016732"/>
            <a:ext cx="4953000" cy="4000500"/>
          </a:xfrm>
          <a:prstGeom prst="rect">
            <a:avLst/>
          </a:prstGeom>
        </p:spPr>
      </p:pic>
      <p:pic>
        <p:nvPicPr>
          <p:cNvPr id="7" name="Picture 6"/>
          <p:cNvPicPr>
            <a:picLocks noChangeAspect="1"/>
          </p:cNvPicPr>
          <p:nvPr/>
        </p:nvPicPr>
        <p:blipFill rotWithShape="1">
          <a:blip r:embed="rId4"/>
          <a:srcRect r="7545"/>
          <a:stretch/>
        </p:blipFill>
        <p:spPr>
          <a:xfrm>
            <a:off x="4975899" y="1016732"/>
            <a:ext cx="4931546" cy="4000500"/>
          </a:xfrm>
          <a:prstGeom prst="rect">
            <a:avLst/>
          </a:prstGeom>
        </p:spPr>
      </p:pic>
    </p:spTree>
    <p:extLst>
      <p:ext uri="{BB962C8B-B14F-4D97-AF65-F5344CB8AC3E}">
        <p14:creationId xmlns:p14="http://schemas.microsoft.com/office/powerpoint/2010/main" val="2722023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921875" cy="260350"/>
            <a:chOff x="0" y="0"/>
            <a:chExt cx="6250" cy="164"/>
          </a:xfrm>
        </p:grpSpPr>
        <p:sp>
          <p:nvSpPr>
            <p:cNvPr id="3" name="Rectangle 2"/>
            <p:cNvSpPr>
              <a:spLocks noChangeArrowheads="1"/>
            </p:cNvSpPr>
            <p:nvPr/>
          </p:nvSpPr>
          <p:spPr bwMode="auto">
            <a:xfrm>
              <a:off x="0" y="0"/>
              <a:ext cx="6250" cy="164"/>
            </a:xfrm>
            <a:prstGeom prst="rect">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r>
                <a:rPr lang="en-US" sz="1800" b="1" dirty="0" smtClean="0">
                  <a:solidFill>
                    <a:srgbClr val="FFFFFF"/>
                  </a:solidFill>
                  <a:effectLst>
                    <a:outerShdw blurRad="38100" dist="38100" dir="2700000" algn="tl">
                      <a:srgbClr val="919191"/>
                    </a:outerShdw>
                  </a:effectLst>
                  <a:latin typeface="Ubuntu" panose="020B0504030602030204" pitchFamily="34" charset="0"/>
                  <a:sym typeface="Symbol" pitchFamily="18" charset="2"/>
                </a:rPr>
                <a:t>Eddy current induced delay w/ VC</a:t>
              </a:r>
              <a:endParaRPr lang="en-US" sz="1800" b="1" dirty="0">
                <a:solidFill>
                  <a:srgbClr val="FFFFFF"/>
                </a:solidFill>
                <a:effectLst>
                  <a:outerShdw blurRad="38100" dist="38100" dir="2700000" algn="tl">
                    <a:srgbClr val="919191"/>
                  </a:outerShdw>
                </a:effectLst>
                <a:latin typeface="Ubuntu" panose="020B0504030602030204" pitchFamily="34" charset="0"/>
                <a:sym typeface="Symbol" pitchFamily="18" charset="2"/>
              </a:endParaRPr>
            </a:p>
          </p:txBody>
        </p:sp>
        <p:sp>
          <p:nvSpPr>
            <p:cNvPr id="4" name="Line 4"/>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a:solidFill>
                  <a:srgbClr val="FFFFFF"/>
                </a:solidFill>
                <a:effectLst>
                  <a:outerShdw blurRad="38100" dist="38100" dir="2700000" algn="tl">
                    <a:srgbClr val="919191"/>
                  </a:outerShdw>
                </a:effectLst>
                <a:latin typeface="Ubuntu" panose="020B0504030602030204" pitchFamily="34" charset="0"/>
              </a:endParaRPr>
            </a:p>
          </p:txBody>
        </p:sp>
        <p:sp>
          <p:nvSpPr>
            <p:cNvPr id="5" name="Line 5"/>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dirty="0">
                <a:solidFill>
                  <a:srgbClr val="FFFFFF"/>
                </a:solidFill>
                <a:effectLst>
                  <a:outerShdw blurRad="38100" dist="38100" dir="2700000" algn="tl">
                    <a:srgbClr val="919191"/>
                  </a:outerShdw>
                </a:effectLst>
                <a:latin typeface="Ubuntu" panose="020B0504030602030204" pitchFamily="34" charset="0"/>
              </a:endParaRPr>
            </a:p>
          </p:txBody>
        </p:sp>
      </p:grpSp>
      <p:pic>
        <p:nvPicPr>
          <p:cNvPr id="6" name="Picture 5"/>
          <p:cNvPicPr>
            <a:picLocks noChangeAspect="1"/>
          </p:cNvPicPr>
          <p:nvPr/>
        </p:nvPicPr>
        <p:blipFill>
          <a:blip r:embed="rId3"/>
          <a:stretch>
            <a:fillRect/>
          </a:stretch>
        </p:blipFill>
        <p:spPr>
          <a:xfrm>
            <a:off x="1460612" y="332656"/>
            <a:ext cx="6768752" cy="5076564"/>
          </a:xfrm>
          <a:prstGeom prst="rect">
            <a:avLst/>
          </a:prstGeom>
        </p:spPr>
      </p:pic>
      <p:cxnSp>
        <p:nvCxnSpPr>
          <p:cNvPr id="8" name="Straight Connector 7"/>
          <p:cNvCxnSpPr/>
          <p:nvPr/>
        </p:nvCxnSpPr>
        <p:spPr bwMode="auto">
          <a:xfrm>
            <a:off x="4124908" y="2816932"/>
            <a:ext cx="0" cy="2952328"/>
          </a:xfrm>
          <a:prstGeom prst="line">
            <a:avLst/>
          </a:prstGeom>
          <a:solidFill>
            <a:schemeClr val="accent1"/>
          </a:solidFill>
          <a:ln w="3175" cap="flat" cmpd="sng" algn="ctr">
            <a:solidFill>
              <a:schemeClr val="tx1"/>
            </a:solidFill>
            <a:prstDash val="dash"/>
            <a:round/>
            <a:headEnd type="none" w="med" len="med"/>
            <a:tailEnd type="none" w="med" len="med"/>
          </a:ln>
          <a:effectLst/>
        </p:spPr>
      </p:cxnSp>
      <p:cxnSp>
        <p:nvCxnSpPr>
          <p:cNvPr id="9" name="Straight Connector 8"/>
          <p:cNvCxnSpPr/>
          <p:nvPr/>
        </p:nvCxnSpPr>
        <p:spPr bwMode="auto">
          <a:xfrm>
            <a:off x="4840228" y="2024844"/>
            <a:ext cx="0" cy="3744416"/>
          </a:xfrm>
          <a:prstGeom prst="line">
            <a:avLst/>
          </a:prstGeom>
          <a:solidFill>
            <a:schemeClr val="accent1"/>
          </a:solidFill>
          <a:ln w="3175" cap="flat" cmpd="sng" algn="ctr">
            <a:solidFill>
              <a:schemeClr val="tx1"/>
            </a:solidFill>
            <a:prstDash val="dash"/>
            <a:round/>
            <a:headEnd type="none" w="med" len="med"/>
            <a:tailEnd type="none" w="med" len="med"/>
          </a:ln>
          <a:effectLst/>
        </p:spPr>
      </p:cxnSp>
      <p:cxnSp>
        <p:nvCxnSpPr>
          <p:cNvPr id="14" name="Straight Arrow Connector 13"/>
          <p:cNvCxnSpPr/>
          <p:nvPr/>
        </p:nvCxnSpPr>
        <p:spPr bwMode="auto">
          <a:xfrm>
            <a:off x="4124908" y="5697252"/>
            <a:ext cx="715320" cy="0"/>
          </a:xfrm>
          <a:prstGeom prst="straightConnector1">
            <a:avLst/>
          </a:prstGeom>
          <a:solidFill>
            <a:schemeClr val="accent1"/>
          </a:solidFill>
          <a:ln w="3175" cap="flat" cmpd="sng" algn="ctr">
            <a:solidFill>
              <a:schemeClr val="tx1"/>
            </a:solidFill>
            <a:prstDash val="solid"/>
            <a:round/>
            <a:headEnd type="triangle"/>
            <a:tailEnd type="triangle"/>
          </a:ln>
          <a:effectLst/>
        </p:spPr>
      </p:cxnSp>
      <p:sp>
        <p:nvSpPr>
          <p:cNvPr id="15" name="Rectangle 14">
            <a:extLst>
              <a:ext uri="{FF2B5EF4-FFF2-40B4-BE49-F238E27FC236}">
                <a16:creationId xmlns:a16="http://schemas.microsoft.com/office/drawing/2014/main" id="{20FA250E-7D6D-44C3-B6DB-A5490DD4F5B8}"/>
              </a:ext>
            </a:extLst>
          </p:cNvPr>
          <p:cNvSpPr/>
          <p:nvPr/>
        </p:nvSpPr>
        <p:spPr>
          <a:xfrm>
            <a:off x="4024462" y="5836622"/>
            <a:ext cx="936475" cy="369332"/>
          </a:xfrm>
          <a:prstGeom prst="rect">
            <a:avLst/>
          </a:prstGeom>
        </p:spPr>
        <p:txBody>
          <a:bodyPr wrap="none">
            <a:spAutoFit/>
          </a:bodyPr>
          <a:lstStyle/>
          <a:p>
            <a:r>
              <a:rPr lang="en-US" altLang="en-US" sz="1800" b="1" dirty="0" smtClean="0">
                <a:latin typeface="Ubuntu" panose="020B0504030602030204" pitchFamily="34" charset="0"/>
              </a:rPr>
              <a:t>~ 80 </a:t>
            </a:r>
            <a:r>
              <a:rPr lang="en-US" altLang="en-US" sz="1800" b="1" dirty="0" smtClean="0">
                <a:latin typeface="Ubuntu" panose="020B0504030602030204" pitchFamily="34" charset="0"/>
                <a:sym typeface="Symbol" panose="05050102010706020507" pitchFamily="18" charset="2"/>
              </a:rPr>
              <a:t>s</a:t>
            </a:r>
            <a:endParaRPr lang="en-US" altLang="en-US" sz="1800" b="1" dirty="0">
              <a:latin typeface="Ubuntu" panose="020B0504030602030204" pitchFamily="34" charset="0"/>
            </a:endParaRPr>
          </a:p>
        </p:txBody>
      </p:sp>
      <p:sp>
        <p:nvSpPr>
          <p:cNvPr id="16" name="Rectangle 15">
            <a:extLst>
              <a:ext uri="{FF2B5EF4-FFF2-40B4-BE49-F238E27FC236}">
                <a16:creationId xmlns:a16="http://schemas.microsoft.com/office/drawing/2014/main" id="{20FA250E-7D6D-44C3-B6DB-A5490DD4F5B8}"/>
              </a:ext>
            </a:extLst>
          </p:cNvPr>
          <p:cNvSpPr/>
          <p:nvPr/>
        </p:nvSpPr>
        <p:spPr>
          <a:xfrm>
            <a:off x="6102833" y="5913276"/>
            <a:ext cx="3794629" cy="369332"/>
          </a:xfrm>
          <a:prstGeom prst="rect">
            <a:avLst/>
          </a:prstGeom>
        </p:spPr>
        <p:txBody>
          <a:bodyPr wrap="none">
            <a:spAutoFit/>
          </a:bodyPr>
          <a:lstStyle/>
          <a:p>
            <a:r>
              <a:rPr lang="en-US" altLang="en-US" sz="1800" b="1" dirty="0" smtClean="0">
                <a:latin typeface="Ubuntu" panose="020B0504030602030204" pitchFamily="34" charset="0"/>
              </a:rPr>
              <a:t>(old 209 w and w/o VC: ~ 1/26 </a:t>
            </a:r>
            <a:r>
              <a:rPr lang="en-US" altLang="en-US" sz="1800" b="1" dirty="0" smtClean="0">
                <a:latin typeface="Ubuntu" panose="020B0504030602030204" pitchFamily="34" charset="0"/>
                <a:sym typeface="Symbol" panose="05050102010706020507" pitchFamily="18" charset="2"/>
              </a:rPr>
              <a:t>s)</a:t>
            </a:r>
            <a:endParaRPr lang="en-US" altLang="en-US" sz="1800" b="1" dirty="0">
              <a:latin typeface="Ubuntu" panose="020B0504030602030204" pitchFamily="34" charset="0"/>
            </a:endParaRPr>
          </a:p>
        </p:txBody>
      </p:sp>
      <p:sp>
        <p:nvSpPr>
          <p:cNvPr id="17" name="Rectangle 16">
            <a:extLst>
              <a:ext uri="{FF2B5EF4-FFF2-40B4-BE49-F238E27FC236}">
                <a16:creationId xmlns:a16="http://schemas.microsoft.com/office/drawing/2014/main" id="{20FA250E-7D6D-44C3-B6DB-A5490DD4F5B8}"/>
              </a:ext>
            </a:extLst>
          </p:cNvPr>
          <p:cNvSpPr/>
          <p:nvPr/>
        </p:nvSpPr>
        <p:spPr>
          <a:xfrm>
            <a:off x="2681902" y="1268760"/>
            <a:ext cx="1446229" cy="369332"/>
          </a:xfrm>
          <a:prstGeom prst="rect">
            <a:avLst/>
          </a:prstGeom>
        </p:spPr>
        <p:txBody>
          <a:bodyPr wrap="none">
            <a:spAutoFit/>
          </a:bodyPr>
          <a:lstStyle/>
          <a:p>
            <a:r>
              <a:rPr lang="en-US" altLang="en-US" sz="1800" dirty="0" smtClean="0">
                <a:latin typeface="Ubuntu" panose="020B0504030602030204" pitchFamily="34" charset="0"/>
              </a:rPr>
              <a:t>central field</a:t>
            </a:r>
            <a:endParaRPr lang="en-US" altLang="en-US" sz="1800" dirty="0">
              <a:latin typeface="Ubuntu" panose="020B0504030602030204" pitchFamily="34" charset="0"/>
            </a:endParaRPr>
          </a:p>
        </p:txBody>
      </p:sp>
      <p:cxnSp>
        <p:nvCxnSpPr>
          <p:cNvPr id="19" name="Straight Arrow Connector 18"/>
          <p:cNvCxnSpPr/>
          <p:nvPr/>
        </p:nvCxnSpPr>
        <p:spPr bwMode="auto">
          <a:xfrm>
            <a:off x="3692860" y="1638092"/>
            <a:ext cx="1044116" cy="458760"/>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108373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921875" cy="260350"/>
            <a:chOff x="0" y="0"/>
            <a:chExt cx="6250" cy="164"/>
          </a:xfrm>
        </p:grpSpPr>
        <p:sp>
          <p:nvSpPr>
            <p:cNvPr id="3" name="Rectangle 2"/>
            <p:cNvSpPr>
              <a:spLocks noChangeArrowheads="1"/>
            </p:cNvSpPr>
            <p:nvPr/>
          </p:nvSpPr>
          <p:spPr bwMode="auto">
            <a:xfrm>
              <a:off x="0" y="0"/>
              <a:ext cx="6250" cy="164"/>
            </a:xfrm>
            <a:prstGeom prst="rect">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r>
                <a:rPr lang="en-US" sz="1800" b="1" dirty="0" smtClean="0">
                  <a:solidFill>
                    <a:srgbClr val="FFFFFF"/>
                  </a:solidFill>
                  <a:effectLst>
                    <a:outerShdw blurRad="38100" dist="38100" dir="2700000" algn="tl">
                      <a:srgbClr val="919191"/>
                    </a:outerShdw>
                  </a:effectLst>
                  <a:latin typeface="Ubuntu" panose="020B0504030602030204" pitchFamily="34" charset="0"/>
                  <a:sym typeface="Symbol" pitchFamily="18" charset="2"/>
                </a:rPr>
                <a:t>Normalized field profiles</a:t>
              </a:r>
              <a:endParaRPr lang="en-US" sz="1800" b="1" dirty="0">
                <a:solidFill>
                  <a:srgbClr val="FFFFFF"/>
                </a:solidFill>
                <a:effectLst>
                  <a:outerShdw blurRad="38100" dist="38100" dir="2700000" algn="tl">
                    <a:srgbClr val="919191"/>
                  </a:outerShdw>
                </a:effectLst>
                <a:latin typeface="Ubuntu" panose="020B0504030602030204" pitchFamily="34" charset="0"/>
                <a:sym typeface="Symbol" pitchFamily="18" charset="2"/>
              </a:endParaRPr>
            </a:p>
          </p:txBody>
        </p:sp>
        <p:sp>
          <p:nvSpPr>
            <p:cNvPr id="4" name="Line 4"/>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a:solidFill>
                  <a:srgbClr val="FFFFFF"/>
                </a:solidFill>
                <a:effectLst>
                  <a:outerShdw blurRad="38100" dist="38100" dir="2700000" algn="tl">
                    <a:srgbClr val="919191"/>
                  </a:outerShdw>
                </a:effectLst>
                <a:latin typeface="Ubuntu" panose="020B0504030602030204" pitchFamily="34" charset="0"/>
              </a:endParaRPr>
            </a:p>
          </p:txBody>
        </p:sp>
        <p:sp>
          <p:nvSpPr>
            <p:cNvPr id="5" name="Line 5"/>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dirty="0">
                <a:solidFill>
                  <a:srgbClr val="FFFFFF"/>
                </a:solidFill>
                <a:effectLst>
                  <a:outerShdw blurRad="38100" dist="38100" dir="2700000" algn="tl">
                    <a:srgbClr val="919191"/>
                  </a:outerShdw>
                </a:effectLst>
                <a:latin typeface="Ubuntu" panose="020B0504030602030204" pitchFamily="34" charset="0"/>
              </a:endParaRPr>
            </a:p>
          </p:txBody>
        </p:sp>
      </p:grpSp>
      <p:pic>
        <p:nvPicPr>
          <p:cNvPr id="6" name="Picture 5"/>
          <p:cNvPicPr>
            <a:picLocks noChangeAspect="1"/>
          </p:cNvPicPr>
          <p:nvPr/>
        </p:nvPicPr>
        <p:blipFill>
          <a:blip r:embed="rId3"/>
          <a:stretch>
            <a:fillRect/>
          </a:stretch>
        </p:blipFill>
        <p:spPr>
          <a:xfrm>
            <a:off x="2000672" y="404664"/>
            <a:ext cx="5724525" cy="5819775"/>
          </a:xfrm>
          <a:prstGeom prst="rect">
            <a:avLst/>
          </a:prstGeom>
        </p:spPr>
      </p:pic>
      <p:sp>
        <p:nvSpPr>
          <p:cNvPr id="8" name="Rectangle 7">
            <a:extLst>
              <a:ext uri="{FF2B5EF4-FFF2-40B4-BE49-F238E27FC236}">
                <a16:creationId xmlns:a16="http://schemas.microsoft.com/office/drawing/2014/main" id="{20FA250E-7D6D-44C3-B6DB-A5490DD4F5B8}"/>
              </a:ext>
            </a:extLst>
          </p:cNvPr>
          <p:cNvSpPr/>
          <p:nvPr/>
        </p:nvSpPr>
        <p:spPr>
          <a:xfrm>
            <a:off x="4263362" y="3479060"/>
            <a:ext cx="1717137" cy="646331"/>
          </a:xfrm>
          <a:prstGeom prst="rect">
            <a:avLst/>
          </a:prstGeom>
        </p:spPr>
        <p:txBody>
          <a:bodyPr wrap="none">
            <a:spAutoFit/>
          </a:bodyPr>
          <a:lstStyle/>
          <a:p>
            <a:r>
              <a:rPr lang="en-US" altLang="en-US" sz="1800" dirty="0">
                <a:latin typeface="Ubuntu" panose="020B0504030602030204" pitchFamily="34" charset="0"/>
              </a:rPr>
              <a:t>l</a:t>
            </a:r>
            <a:r>
              <a:rPr lang="en-US" altLang="en-US" sz="1800" dirty="0" smtClean="0">
                <a:latin typeface="Ubuntu" panose="020B0504030602030204" pitchFamily="34" charset="0"/>
              </a:rPr>
              <a:t>oops</a:t>
            </a:r>
            <a:br>
              <a:rPr lang="en-US" altLang="en-US" sz="1800" dirty="0" smtClean="0">
                <a:latin typeface="Ubuntu" panose="020B0504030602030204" pitchFamily="34" charset="0"/>
              </a:rPr>
            </a:br>
            <a:r>
              <a:rPr lang="en-US" altLang="en-US" sz="1800" dirty="0" smtClean="0">
                <a:latin typeface="Ubuntu" panose="020B0504030602030204" pitchFamily="34" charset="0"/>
              </a:rPr>
              <a:t>short-circuited</a:t>
            </a:r>
            <a:endParaRPr lang="en-US" altLang="en-US" sz="1800" dirty="0">
              <a:latin typeface="Ubuntu" panose="020B0504030602030204" pitchFamily="34" charset="0"/>
            </a:endParaRPr>
          </a:p>
        </p:txBody>
      </p:sp>
      <p:cxnSp>
        <p:nvCxnSpPr>
          <p:cNvPr id="9" name="Straight Arrow Connector 8"/>
          <p:cNvCxnSpPr/>
          <p:nvPr/>
        </p:nvCxnSpPr>
        <p:spPr bwMode="auto">
          <a:xfrm flipV="1">
            <a:off x="5631403" y="3356694"/>
            <a:ext cx="725753" cy="364899"/>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sp>
        <p:nvSpPr>
          <p:cNvPr id="11" name="Rectangle 10">
            <a:extLst>
              <a:ext uri="{FF2B5EF4-FFF2-40B4-BE49-F238E27FC236}">
                <a16:creationId xmlns:a16="http://schemas.microsoft.com/office/drawing/2014/main" id="{20FA250E-7D6D-44C3-B6DB-A5490DD4F5B8}"/>
              </a:ext>
            </a:extLst>
          </p:cNvPr>
          <p:cNvSpPr/>
          <p:nvPr/>
        </p:nvSpPr>
        <p:spPr>
          <a:xfrm>
            <a:off x="4099741" y="1053509"/>
            <a:ext cx="1345240" cy="369332"/>
          </a:xfrm>
          <a:prstGeom prst="rect">
            <a:avLst/>
          </a:prstGeom>
        </p:spPr>
        <p:txBody>
          <a:bodyPr wrap="none">
            <a:spAutoFit/>
          </a:bodyPr>
          <a:lstStyle/>
          <a:p>
            <a:r>
              <a:rPr lang="en-US" altLang="en-US" sz="1800" dirty="0">
                <a:latin typeface="Ubuntu" panose="020B0504030602030204" pitchFamily="34" charset="0"/>
              </a:rPr>
              <a:t>l</a:t>
            </a:r>
            <a:r>
              <a:rPr lang="en-US" altLang="en-US" sz="1800" dirty="0" smtClean="0">
                <a:latin typeface="Ubuntu" panose="020B0504030602030204" pitchFamily="34" charset="0"/>
              </a:rPr>
              <a:t>oops open</a:t>
            </a:r>
            <a:endParaRPr lang="en-US" altLang="en-US" sz="1800" dirty="0">
              <a:latin typeface="Ubuntu" panose="020B0504030602030204" pitchFamily="34" charset="0"/>
            </a:endParaRPr>
          </a:p>
        </p:txBody>
      </p:sp>
      <p:cxnSp>
        <p:nvCxnSpPr>
          <p:cNvPr id="12" name="Straight Arrow Connector 11"/>
          <p:cNvCxnSpPr/>
          <p:nvPr/>
        </p:nvCxnSpPr>
        <p:spPr bwMode="auto">
          <a:xfrm>
            <a:off x="5473835" y="1321024"/>
            <a:ext cx="534225" cy="459450"/>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3600861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921875" cy="260350"/>
            <a:chOff x="0" y="0"/>
            <a:chExt cx="6250" cy="164"/>
          </a:xfrm>
        </p:grpSpPr>
        <p:sp>
          <p:nvSpPr>
            <p:cNvPr id="3" name="Rectangle 2"/>
            <p:cNvSpPr>
              <a:spLocks noChangeArrowheads="1"/>
            </p:cNvSpPr>
            <p:nvPr/>
          </p:nvSpPr>
          <p:spPr bwMode="auto">
            <a:xfrm>
              <a:off x="0" y="0"/>
              <a:ext cx="6250" cy="164"/>
            </a:xfrm>
            <a:prstGeom prst="rect">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r>
                <a:rPr lang="en-US" sz="1800" b="1" dirty="0" smtClean="0">
                  <a:solidFill>
                    <a:srgbClr val="FFFFFF"/>
                  </a:solidFill>
                  <a:effectLst>
                    <a:outerShdw blurRad="38100" dist="38100" dir="2700000" algn="tl">
                      <a:srgbClr val="919191"/>
                    </a:outerShdw>
                  </a:effectLst>
                  <a:latin typeface="Ubuntu" panose="020B0504030602030204" pitchFamily="34" charset="0"/>
                  <a:sym typeface="Symbol" pitchFamily="18" charset="2"/>
                </a:rPr>
                <a:t>Multipoles vs. </a:t>
              </a:r>
              <a:r>
                <a:rPr lang="en-US" sz="1800" b="1" dirty="0" smtClean="0">
                  <a:solidFill>
                    <a:srgbClr val="FFFFFF"/>
                  </a:solidFill>
                  <a:effectLst>
                    <a:outerShdw blurRad="38100" dist="38100" dir="2700000" algn="tl">
                      <a:srgbClr val="919191"/>
                    </a:outerShdw>
                  </a:effectLst>
                  <a:latin typeface="Ubuntu" panose="020B0504030602030204" pitchFamily="34" charset="0"/>
                  <a:sym typeface="Symbol" pitchFamily="18" charset="2"/>
                </a:rPr>
                <a:t>loop short resistance </a:t>
              </a:r>
              <a:r>
                <a:rPr lang="en-US" sz="1800" b="1" dirty="0" err="1" smtClean="0">
                  <a:solidFill>
                    <a:srgbClr val="FFFFFF"/>
                  </a:solidFill>
                  <a:effectLst>
                    <a:outerShdw blurRad="38100" dist="38100" dir="2700000" algn="tl">
                      <a:srgbClr val="919191"/>
                    </a:outerShdw>
                  </a:effectLst>
                  <a:latin typeface="Ubuntu" panose="020B0504030602030204" pitchFamily="34" charset="0"/>
                  <a:sym typeface="Symbol" pitchFamily="18" charset="2"/>
                </a:rPr>
                <a:t>R</a:t>
              </a:r>
              <a:r>
                <a:rPr lang="en-US" sz="1800" b="1" baseline="-25000" dirty="0" err="1" smtClean="0">
                  <a:solidFill>
                    <a:srgbClr val="FFFFFF"/>
                  </a:solidFill>
                  <a:effectLst>
                    <a:outerShdw blurRad="38100" dist="38100" dir="2700000" algn="tl">
                      <a:srgbClr val="919191"/>
                    </a:outerShdw>
                  </a:effectLst>
                  <a:latin typeface="Ubuntu" panose="020B0504030602030204" pitchFamily="34" charset="0"/>
                  <a:sym typeface="Symbol" pitchFamily="18" charset="2"/>
                </a:rPr>
                <a:t>s</a:t>
              </a:r>
              <a:endParaRPr lang="en-US" sz="1800" b="1" baseline="-25000" dirty="0">
                <a:solidFill>
                  <a:srgbClr val="FFFFFF"/>
                </a:solidFill>
                <a:effectLst>
                  <a:outerShdw blurRad="38100" dist="38100" dir="2700000" algn="tl">
                    <a:srgbClr val="919191"/>
                  </a:outerShdw>
                </a:effectLst>
                <a:latin typeface="Ubuntu" panose="020B0504030602030204" pitchFamily="34" charset="0"/>
                <a:sym typeface="Symbol" pitchFamily="18" charset="2"/>
              </a:endParaRPr>
            </a:p>
          </p:txBody>
        </p:sp>
        <p:sp>
          <p:nvSpPr>
            <p:cNvPr id="4" name="Line 4"/>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a:solidFill>
                  <a:srgbClr val="FFFFFF"/>
                </a:solidFill>
                <a:effectLst>
                  <a:outerShdw blurRad="38100" dist="38100" dir="2700000" algn="tl">
                    <a:srgbClr val="919191"/>
                  </a:outerShdw>
                </a:effectLst>
                <a:latin typeface="Ubuntu" panose="020B0504030602030204" pitchFamily="34" charset="0"/>
              </a:endParaRPr>
            </a:p>
          </p:txBody>
        </p:sp>
        <p:sp>
          <p:nvSpPr>
            <p:cNvPr id="5" name="Line 5"/>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dirty="0">
                <a:solidFill>
                  <a:srgbClr val="FFFFFF"/>
                </a:solidFill>
                <a:effectLst>
                  <a:outerShdw blurRad="38100" dist="38100" dir="2700000" algn="tl">
                    <a:srgbClr val="919191"/>
                  </a:outerShdw>
                </a:effectLst>
                <a:latin typeface="Ubuntu" panose="020B0504030602030204" pitchFamily="34" charset="0"/>
              </a:endParaRPr>
            </a:p>
          </p:txBody>
        </p:sp>
      </p:grpSp>
      <p:pic>
        <p:nvPicPr>
          <p:cNvPr id="6" name="Picture 5"/>
          <p:cNvPicPr>
            <a:picLocks noChangeAspect="1"/>
          </p:cNvPicPr>
          <p:nvPr/>
        </p:nvPicPr>
        <p:blipFill rotWithShape="1">
          <a:blip r:embed="rId3"/>
          <a:srcRect l="2698" r="7700"/>
          <a:stretch/>
        </p:blipFill>
        <p:spPr>
          <a:xfrm>
            <a:off x="3692860" y="676139"/>
            <a:ext cx="6084676" cy="5093121"/>
          </a:xfrm>
          <a:prstGeom prst="rect">
            <a:avLst/>
          </a:prstGeom>
        </p:spPr>
      </p:pic>
      <p:pic>
        <p:nvPicPr>
          <p:cNvPr id="7" name="Picture 6"/>
          <p:cNvPicPr>
            <a:picLocks noChangeAspect="1"/>
          </p:cNvPicPr>
          <p:nvPr/>
        </p:nvPicPr>
        <p:blipFill rotWithShape="1">
          <a:blip r:embed="rId4"/>
          <a:srcRect r="5951"/>
          <a:stretch/>
        </p:blipFill>
        <p:spPr>
          <a:xfrm>
            <a:off x="92460" y="440668"/>
            <a:ext cx="3456384" cy="2756334"/>
          </a:xfrm>
          <a:prstGeom prst="rect">
            <a:avLst/>
          </a:prstGeom>
        </p:spPr>
      </p:pic>
      <p:pic>
        <p:nvPicPr>
          <p:cNvPr id="8" name="Picture 7"/>
          <p:cNvPicPr>
            <a:picLocks noChangeAspect="1"/>
          </p:cNvPicPr>
          <p:nvPr/>
        </p:nvPicPr>
        <p:blipFill rotWithShape="1">
          <a:blip r:embed="rId5"/>
          <a:srcRect r="7602"/>
          <a:stretch/>
        </p:blipFill>
        <p:spPr>
          <a:xfrm>
            <a:off x="92461" y="3465004"/>
            <a:ext cx="3420379" cy="2776364"/>
          </a:xfrm>
          <a:prstGeom prst="rect">
            <a:avLst/>
          </a:prstGeom>
        </p:spPr>
      </p:pic>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43C518DD-D7B4-460E-A612-45C172357BC1}"/>
                  </a:ext>
                </a:extLst>
              </p:cNvPr>
              <p:cNvSpPr txBox="1"/>
              <p:nvPr/>
            </p:nvSpPr>
            <p:spPr>
              <a:xfrm>
                <a:off x="5724636" y="4060515"/>
                <a:ext cx="3475375" cy="573042"/>
              </a:xfrm>
              <a:prstGeom prst="rect">
                <a:avLst/>
              </a:prstGeom>
              <a:noFill/>
            </p:spPr>
            <p:txBody>
              <a:bodyPr wrap="none" lIns="0" tIns="0" rIns="0" bIns="0" rtlCol="0">
                <a:spAutoFit/>
              </a:bodyPr>
              <a:lstStyle/>
              <a:p>
                <a:pPr algn="l"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sSub>
                        <m:sSubPr>
                          <m:ctrlPr>
                            <a:rPr lang="fr-FR" sz="1800" i="1" smtClean="0">
                              <a:solidFill>
                                <a:prstClr val="black"/>
                              </a:solidFill>
                              <a:latin typeface="Cambria Math" panose="02040503050406030204" pitchFamily="18" charset="0"/>
                            </a:rPr>
                          </m:ctrlPr>
                        </m:sSubPr>
                        <m:e>
                          <m:r>
                            <a:rPr lang="en-US" sz="1800" i="1" smtClean="0">
                              <a:solidFill>
                                <a:prstClr val="black"/>
                              </a:solidFill>
                              <a:latin typeface="Cambria Math" panose="02040503050406030204" pitchFamily="18" charset="0"/>
                            </a:rPr>
                            <m:t>𝑏</m:t>
                          </m:r>
                        </m:e>
                        <m:sub>
                          <m:r>
                            <a:rPr lang="en-US" sz="1800" i="1" smtClean="0">
                              <a:solidFill>
                                <a:prstClr val="black"/>
                              </a:solidFill>
                              <a:latin typeface="Cambria Math" panose="02040503050406030204" pitchFamily="18" charset="0"/>
                            </a:rPr>
                            <m:t>3</m:t>
                          </m:r>
                        </m:sub>
                      </m:sSub>
                      <m:r>
                        <a:rPr lang="fr-FR" sz="1800" i="1" smtClean="0">
                          <a:solidFill>
                            <a:prstClr val="black"/>
                          </a:solidFill>
                          <a:latin typeface="Cambria Math" panose="02040503050406030204" pitchFamily="18" charset="0"/>
                        </a:rPr>
                        <m:t>=</m:t>
                      </m:r>
                      <m:r>
                        <a:rPr lang="en-US" sz="1800" i="1" smtClean="0">
                          <a:solidFill>
                            <a:prstClr val="black"/>
                          </a:solidFill>
                          <a:latin typeface="Cambria Math" panose="02040503050406030204" pitchFamily="18" charset="0"/>
                        </a:rPr>
                        <m:t>3</m:t>
                      </m:r>
                      <m:r>
                        <a:rPr lang="en-US" sz="1800" b="0" i="1" smtClean="0">
                          <a:solidFill>
                            <a:prstClr val="black"/>
                          </a:solidFill>
                          <a:latin typeface="Cambria Math" panose="02040503050406030204" pitchFamily="18" charset="0"/>
                        </a:rPr>
                        <m:t>5</m:t>
                      </m:r>
                      <m:r>
                        <a:rPr lang="en-US" sz="1800" i="1" smtClean="0">
                          <a:solidFill>
                            <a:prstClr val="black"/>
                          </a:solidFill>
                          <a:latin typeface="Cambria Math" panose="02040503050406030204" pitchFamily="18" charset="0"/>
                        </a:rPr>
                        <m:t>−</m:t>
                      </m:r>
                      <m:f>
                        <m:fPr>
                          <m:ctrlPr>
                            <a:rPr lang="en-US" sz="1800" i="1" smtClean="0">
                              <a:solidFill>
                                <a:prstClr val="black"/>
                              </a:solidFill>
                              <a:latin typeface="Cambria Math" panose="02040503050406030204" pitchFamily="18" charset="0"/>
                            </a:rPr>
                          </m:ctrlPr>
                        </m:fPr>
                        <m:num>
                          <m:r>
                            <a:rPr lang="en-US" sz="1800" b="0" i="1" smtClean="0">
                              <a:solidFill>
                                <a:prstClr val="black"/>
                              </a:solidFill>
                              <a:latin typeface="Cambria Math" panose="02040503050406030204" pitchFamily="18" charset="0"/>
                            </a:rPr>
                            <m:t>0.15</m:t>
                          </m:r>
                        </m:num>
                        <m:den>
                          <m:sSub>
                            <m:sSubPr>
                              <m:ctrlPr>
                                <a:rPr lang="en-US" sz="1800" i="1" smtClean="0">
                                  <a:solidFill>
                                    <a:prstClr val="black"/>
                                  </a:solidFill>
                                  <a:latin typeface="Cambria Math" panose="02040503050406030204" pitchFamily="18" charset="0"/>
                                  <a:ea typeface="Cambria Math" panose="02040503050406030204" pitchFamily="18" charset="0"/>
                                </a:rPr>
                              </m:ctrlPr>
                            </m:sSubPr>
                            <m:e>
                              <m:r>
                                <a:rPr lang="en-US" sz="1800" b="0" i="1" smtClean="0">
                                  <a:solidFill>
                                    <a:prstClr val="black"/>
                                  </a:solidFill>
                                  <a:latin typeface="Cambria Math" panose="02040503050406030204" pitchFamily="18" charset="0"/>
                                  <a:ea typeface="Cambria Math" panose="02040503050406030204" pitchFamily="18" charset="0"/>
                                </a:rPr>
                                <m:t>𝑅</m:t>
                              </m:r>
                            </m:e>
                            <m:sub>
                              <m:r>
                                <a:rPr lang="en-US" sz="1800" b="0" i="1" smtClean="0">
                                  <a:solidFill>
                                    <a:prstClr val="black"/>
                                  </a:solidFill>
                                  <a:latin typeface="Cambria Math" panose="02040503050406030204" pitchFamily="18" charset="0"/>
                                  <a:ea typeface="Cambria Math" panose="02040503050406030204" pitchFamily="18" charset="0"/>
                                </a:rPr>
                                <m:t>0</m:t>
                              </m:r>
                            </m:sub>
                          </m:sSub>
                          <m:r>
                            <a:rPr lang="en-US" sz="1800" b="0" i="1" smtClean="0">
                              <a:solidFill>
                                <a:prstClr val="black"/>
                              </a:solidFill>
                              <a:latin typeface="Cambria Math" panose="02040503050406030204" pitchFamily="18" charset="0"/>
                            </a:rPr>
                            <m:t>+</m:t>
                          </m:r>
                          <m:r>
                            <a:rPr lang="en-US" sz="1800" b="0" i="1" smtClean="0">
                              <a:solidFill>
                                <a:prstClr val="black"/>
                              </a:solidFill>
                              <a:latin typeface="Cambria Math" panose="02040503050406030204" pitchFamily="18" charset="0"/>
                            </a:rPr>
                            <m:t>𝑅</m:t>
                          </m:r>
                          <m:r>
                            <a:rPr lang="en-US" sz="1800" i="1" smtClean="0">
                              <a:solidFill>
                                <a:prstClr val="black"/>
                              </a:solidFill>
                              <a:latin typeface="Cambria Math" panose="02040503050406030204" pitchFamily="18" charset="0"/>
                            </a:rPr>
                            <m:t> </m:t>
                          </m:r>
                        </m:den>
                      </m:f>
                      <m:r>
                        <a:rPr lang="en-US" sz="1800" i="1" smtClean="0">
                          <a:solidFill>
                            <a:prstClr val="black"/>
                          </a:solidFill>
                          <a:latin typeface="Cambria Math" panose="02040503050406030204" pitchFamily="18" charset="0"/>
                        </a:rPr>
                        <m:t> </m:t>
                      </m:r>
                      <m:r>
                        <m:rPr>
                          <m:sty m:val="p"/>
                        </m:rPr>
                        <a:rPr lang="en-US" sz="1800" b="0" i="0" smtClean="0">
                          <a:solidFill>
                            <a:prstClr val="black"/>
                          </a:solidFill>
                          <a:latin typeface="Cambria Math" panose="02040503050406030204" pitchFamily="18" charset="0"/>
                        </a:rPr>
                        <m:t>units</m:t>
                      </m:r>
                      <m:r>
                        <a:rPr lang="en-US" sz="1800" b="0" i="0" smtClean="0">
                          <a:solidFill>
                            <a:prstClr val="black"/>
                          </a:solidFill>
                          <a:latin typeface="Cambria Math" panose="02040503050406030204" pitchFamily="18" charset="0"/>
                        </a:rPr>
                        <m:t> </m:t>
                      </m:r>
                      <m:r>
                        <a:rPr lang="en-US" sz="1800" i="1" smtClean="0">
                          <a:solidFill>
                            <a:prstClr val="black"/>
                          </a:solidFill>
                          <a:latin typeface="Cambria Math" panose="02040503050406030204" pitchFamily="18" charset="0"/>
                        </a:rPr>
                        <m:t>@ 91 </m:t>
                      </m:r>
                      <m:r>
                        <m:rPr>
                          <m:sty m:val="p"/>
                        </m:rPr>
                        <a:rPr lang="en-US" sz="1800" smtClean="0">
                          <a:solidFill>
                            <a:prstClr val="black"/>
                          </a:solidFill>
                          <a:latin typeface="Cambria Math" panose="02040503050406030204" pitchFamily="18" charset="0"/>
                        </a:rPr>
                        <m:t>mm</m:t>
                      </m:r>
                    </m:oMath>
                  </m:oMathPara>
                </a14:m>
                <a:endParaRPr lang="fr-FR" sz="1800" dirty="0">
                  <a:solidFill>
                    <a:prstClr val="black"/>
                  </a:solidFill>
                  <a:latin typeface="Calibri" panose="020F0502020204030204"/>
                </a:endParaRPr>
              </a:p>
            </p:txBody>
          </p:sp>
        </mc:Choice>
        <mc:Fallback>
          <p:sp>
            <p:nvSpPr>
              <p:cNvPr id="10" name="TextBox 9">
                <a:extLst>
                  <a:ext uri="{FF2B5EF4-FFF2-40B4-BE49-F238E27FC236}">
                    <a16:creationId xmlns:a16="http://schemas.microsoft.com/office/drawing/2014/main" id="{43C518DD-D7B4-460E-A612-45C172357BC1}"/>
                  </a:ext>
                </a:extLst>
              </p:cNvPr>
              <p:cNvSpPr txBox="1">
                <a:spLocks noRot="1" noChangeAspect="1" noMove="1" noResize="1" noEditPoints="1" noAdjustHandles="1" noChangeArrowheads="1" noChangeShapeType="1" noTextEdit="1"/>
              </p:cNvSpPr>
              <p:nvPr/>
            </p:nvSpPr>
            <p:spPr>
              <a:xfrm>
                <a:off x="5724636" y="4060515"/>
                <a:ext cx="3475375" cy="573042"/>
              </a:xfrm>
              <a:prstGeom prst="rect">
                <a:avLst/>
              </a:prstGeom>
              <a:blipFill>
                <a:blip r:embed="rId6"/>
                <a:stretch>
                  <a:fillRect/>
                </a:stretch>
              </a:blipFill>
            </p:spPr>
            <p:txBody>
              <a:bodyPr/>
              <a:lstStyle/>
              <a:p>
                <a:r>
                  <a:rPr lang="en-GB">
                    <a:noFill/>
                  </a:rPr>
                  <a:t> </a:t>
                </a:r>
              </a:p>
            </p:txBody>
          </p:sp>
        </mc:Fallback>
      </mc:AlternateContent>
      <p:cxnSp>
        <p:nvCxnSpPr>
          <p:cNvPr id="13" name="Straight Arrow Connector 12"/>
          <p:cNvCxnSpPr/>
          <p:nvPr/>
        </p:nvCxnSpPr>
        <p:spPr bwMode="auto">
          <a:xfrm flipH="1" flipV="1">
            <a:off x="4968552" y="3664471"/>
            <a:ext cx="756084" cy="576064"/>
          </a:xfrm>
          <a:prstGeom prst="straightConnector1">
            <a:avLst/>
          </a:prstGeom>
          <a:solidFill>
            <a:schemeClr val="accent1"/>
          </a:solidFill>
          <a:ln w="3175" cap="flat" cmpd="sng" algn="ctr">
            <a:solidFill>
              <a:schemeClr val="accent6">
                <a:lumMod val="60000"/>
                <a:lumOff val="40000"/>
              </a:schemeClr>
            </a:solidFill>
            <a:prstDash val="solid"/>
            <a:round/>
            <a:headEnd type="none" w="med" len="med"/>
            <a:tailEnd type="triangle"/>
          </a:ln>
          <a:effectLst/>
        </p:spPr>
      </p:cxnSp>
      <p:sp>
        <p:nvSpPr>
          <p:cNvPr id="14" name="Left Arrow 13"/>
          <p:cNvSpPr/>
          <p:nvPr/>
        </p:nvSpPr>
        <p:spPr bwMode="auto">
          <a:xfrm rot="1648743">
            <a:off x="5366385" y="2035880"/>
            <a:ext cx="1334598" cy="684076"/>
          </a:xfrm>
          <a:prstGeom prst="leftArrow">
            <a:avLst>
              <a:gd name="adj1" fmla="val 30439"/>
              <a:gd name="adj2" fmla="val 72822"/>
            </a:avLst>
          </a:prstGeom>
          <a:solidFill>
            <a:srgbClr val="FFFF00"/>
          </a:solidFill>
          <a:ln w="28575" cap="flat" cmpd="sng" algn="ctr">
            <a:solidFill>
              <a:srgbClr val="FF0000"/>
            </a:solidFill>
            <a:prstDash val="solid"/>
            <a:round/>
            <a:headEnd type="none" w="med" len="med"/>
            <a:tailEnd type="stealth" w="sm" len="sm"/>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smtClean="0">
              <a:ln>
                <a:noFill/>
              </a:ln>
              <a:solidFill>
                <a:schemeClr val="tx1"/>
              </a:solidFill>
              <a:effectLst/>
              <a:latin typeface="Times New Roman" pitchFamily="18" charset="0"/>
            </a:endParaRPr>
          </a:p>
        </p:txBody>
      </p:sp>
      <p:sp>
        <p:nvSpPr>
          <p:cNvPr id="15" name="Rectangle 14">
            <a:extLst>
              <a:ext uri="{FF2B5EF4-FFF2-40B4-BE49-F238E27FC236}">
                <a16:creationId xmlns:a16="http://schemas.microsoft.com/office/drawing/2014/main" id="{20FA250E-7D6D-44C3-B6DB-A5490DD4F5B8}"/>
              </a:ext>
            </a:extLst>
          </p:cNvPr>
          <p:cNvSpPr/>
          <p:nvPr/>
        </p:nvSpPr>
        <p:spPr>
          <a:xfrm>
            <a:off x="6835389" y="2548863"/>
            <a:ext cx="1253869" cy="369332"/>
          </a:xfrm>
          <a:prstGeom prst="rect">
            <a:avLst/>
          </a:prstGeom>
        </p:spPr>
        <p:txBody>
          <a:bodyPr wrap="none">
            <a:spAutoFit/>
          </a:bodyPr>
          <a:lstStyle/>
          <a:p>
            <a:r>
              <a:rPr lang="en-US" altLang="en-US" sz="1800" b="1" dirty="0" err="1" smtClean="0">
                <a:solidFill>
                  <a:srgbClr val="FF0000"/>
                </a:solidFill>
                <a:latin typeface="Ubuntu" panose="020B0504030602030204" pitchFamily="34" charset="0"/>
              </a:rPr>
              <a:t>R</a:t>
            </a:r>
            <a:r>
              <a:rPr lang="en-US" altLang="en-US" sz="1800" b="1" baseline="-25000" dirty="0" err="1" smtClean="0">
                <a:solidFill>
                  <a:srgbClr val="FF0000"/>
                </a:solidFill>
                <a:latin typeface="Ubuntu" panose="020B0504030602030204" pitchFamily="34" charset="0"/>
              </a:rPr>
              <a:t>s</a:t>
            </a:r>
            <a:r>
              <a:rPr lang="en-US" altLang="en-US" sz="1800" b="1" baseline="-25000" dirty="0" smtClean="0">
                <a:solidFill>
                  <a:srgbClr val="FF0000"/>
                </a:solidFill>
                <a:latin typeface="Ubuntu" panose="020B0504030602030204" pitchFamily="34" charset="0"/>
              </a:rPr>
              <a:t> </a:t>
            </a:r>
            <a:r>
              <a:rPr lang="en-US" altLang="en-US" sz="1800" b="1" dirty="0" smtClean="0">
                <a:solidFill>
                  <a:srgbClr val="FF0000"/>
                </a:solidFill>
                <a:latin typeface="Ubuntu" panose="020B0504030602030204" pitchFamily="34" charset="0"/>
                <a:sym typeface="Symbol" panose="05050102010706020507" pitchFamily="18" charset="2"/>
              </a:rPr>
              <a:t></a:t>
            </a:r>
            <a:r>
              <a:rPr lang="en-US" altLang="en-US" sz="1800" b="1" dirty="0" smtClean="0">
                <a:solidFill>
                  <a:srgbClr val="FF0000"/>
                </a:solidFill>
                <a:latin typeface="Ubuntu" panose="020B0504030602030204" pitchFamily="34" charset="0"/>
              </a:rPr>
              <a:t> 7 </a:t>
            </a:r>
            <a:r>
              <a:rPr lang="en-US" altLang="en-US" sz="1800" b="1" dirty="0" smtClean="0">
                <a:solidFill>
                  <a:srgbClr val="FF0000"/>
                </a:solidFill>
                <a:latin typeface="Ubuntu" panose="020B0504030602030204" pitchFamily="34" charset="0"/>
                <a:sym typeface="Symbol" panose="05050102010706020507" pitchFamily="18" charset="2"/>
              </a:rPr>
              <a:t>m </a:t>
            </a:r>
            <a:endParaRPr lang="en-US" altLang="en-US" sz="1800" b="1" dirty="0">
              <a:solidFill>
                <a:srgbClr val="FF0000"/>
              </a:solidFill>
              <a:latin typeface="Ubuntu" panose="020B0504030602030204" pitchFamily="34" charset="0"/>
            </a:endParaRPr>
          </a:p>
        </p:txBody>
      </p:sp>
      <p:sp>
        <p:nvSpPr>
          <p:cNvPr id="16" name="Left Arrow 15"/>
          <p:cNvSpPr/>
          <p:nvPr/>
        </p:nvSpPr>
        <p:spPr bwMode="auto">
          <a:xfrm rot="18610597">
            <a:off x="938649" y="5006939"/>
            <a:ext cx="947676" cy="270431"/>
          </a:xfrm>
          <a:prstGeom prst="leftArrow">
            <a:avLst>
              <a:gd name="adj1" fmla="val 30439"/>
              <a:gd name="adj2" fmla="val 72822"/>
            </a:avLst>
          </a:prstGeom>
          <a:solidFill>
            <a:srgbClr val="FFFF00"/>
          </a:solidFill>
          <a:ln w="28575" cap="flat" cmpd="sng" algn="ctr">
            <a:solidFill>
              <a:srgbClr val="FF0000"/>
            </a:solidFill>
            <a:prstDash val="solid"/>
            <a:round/>
            <a:headEnd type="none" w="med" len="med"/>
            <a:tailEnd type="stealth" w="sm" len="sm"/>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4987289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921875" cy="260350"/>
            <a:chOff x="0" y="0"/>
            <a:chExt cx="6250" cy="164"/>
          </a:xfrm>
        </p:grpSpPr>
        <p:sp>
          <p:nvSpPr>
            <p:cNvPr id="3" name="Rectangle 2"/>
            <p:cNvSpPr>
              <a:spLocks noChangeArrowheads="1"/>
            </p:cNvSpPr>
            <p:nvPr/>
          </p:nvSpPr>
          <p:spPr bwMode="auto">
            <a:xfrm>
              <a:off x="0" y="0"/>
              <a:ext cx="6250" cy="164"/>
            </a:xfrm>
            <a:prstGeom prst="rect">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r>
                <a:rPr lang="en-US" sz="1800" b="1" dirty="0" smtClean="0">
                  <a:solidFill>
                    <a:srgbClr val="FFFFFF"/>
                  </a:solidFill>
                  <a:effectLst>
                    <a:outerShdw blurRad="38100" dist="38100" dir="2700000" algn="tl">
                      <a:srgbClr val="919191"/>
                    </a:outerShdw>
                  </a:effectLst>
                  <a:latin typeface="Ubuntu" panose="020B0504030602030204" pitchFamily="34" charset="0"/>
                  <a:sym typeface="Symbol" pitchFamily="18" charset="2"/>
                </a:rPr>
                <a:t>For comparison: measurements with new power supply (June 2019)</a:t>
              </a:r>
              <a:endParaRPr lang="en-US" sz="1800" b="1" dirty="0">
                <a:solidFill>
                  <a:srgbClr val="FFFFFF"/>
                </a:solidFill>
                <a:effectLst>
                  <a:outerShdw blurRad="38100" dist="38100" dir="2700000" algn="tl">
                    <a:srgbClr val="919191"/>
                  </a:outerShdw>
                </a:effectLst>
                <a:latin typeface="Ubuntu" panose="020B0504030602030204" pitchFamily="34" charset="0"/>
                <a:sym typeface="Symbol" pitchFamily="18" charset="2"/>
              </a:endParaRPr>
            </a:p>
          </p:txBody>
        </p:sp>
        <p:sp>
          <p:nvSpPr>
            <p:cNvPr id="4" name="Line 4"/>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a:solidFill>
                  <a:srgbClr val="FFFFFF"/>
                </a:solidFill>
                <a:effectLst>
                  <a:outerShdw blurRad="38100" dist="38100" dir="2700000" algn="tl">
                    <a:srgbClr val="919191"/>
                  </a:outerShdw>
                </a:effectLst>
                <a:latin typeface="Ubuntu" panose="020B0504030602030204" pitchFamily="34" charset="0"/>
              </a:endParaRPr>
            </a:p>
          </p:txBody>
        </p:sp>
        <p:sp>
          <p:nvSpPr>
            <p:cNvPr id="5" name="Line 5"/>
            <p:cNvSpPr>
              <a:spLocks noChangeShapeType="1"/>
            </p:cNvSpPr>
            <p:nvPr/>
          </p:nvSpPr>
          <p:spPr bwMode="auto">
            <a:xfrm>
              <a:off x="0" y="164"/>
              <a:ext cx="6250" cy="0"/>
            </a:xfrm>
            <a:prstGeom prst="line">
              <a:avLst/>
            </a:prstGeom>
            <a:gradFill rotWithShape="1">
              <a:gsLst>
                <a:gs pos="0">
                  <a:schemeClr val="tx1"/>
                </a:gs>
                <a:gs pos="50000">
                  <a:srgbClr val="0070C0"/>
                </a:gs>
                <a:gs pos="100000">
                  <a:schemeClr val="tx1"/>
                </a:gs>
              </a:gsLst>
              <a:lin ang="5400000" scaled="1"/>
            </a:gradFill>
            <a:ln w="28575">
              <a:noFill/>
              <a:miter lim="800000"/>
              <a:headEnd type="none" w="sm" len="sm"/>
              <a:tailEnd type="none" w="sm" len="sm"/>
            </a:ln>
            <a:effectLst/>
            <a:extLst/>
          </p:spPr>
          <p:txBody>
            <a:bodyPr anchor="ctr" anchorCtr="1"/>
            <a:lstStyle/>
            <a:p>
              <a:pPr>
                <a:lnSpc>
                  <a:spcPct val="90000"/>
                </a:lnSpc>
                <a:spcBef>
                  <a:spcPct val="0"/>
                </a:spcBef>
              </a:pPr>
              <a:endParaRPr lang="en-GB" sz="1800" b="1" dirty="0">
                <a:solidFill>
                  <a:srgbClr val="FFFFFF"/>
                </a:solidFill>
                <a:effectLst>
                  <a:outerShdw blurRad="38100" dist="38100" dir="2700000" algn="tl">
                    <a:srgbClr val="919191"/>
                  </a:outerShdw>
                </a:effectLst>
                <a:latin typeface="Ubuntu" panose="020B0504030602030204" pitchFamily="34" charset="0"/>
              </a:endParaRPr>
            </a:p>
          </p:txBody>
        </p:sp>
      </p:grpSp>
      <p:pic>
        <p:nvPicPr>
          <p:cNvPr id="6" name="Picture 5"/>
          <p:cNvPicPr/>
          <p:nvPr/>
        </p:nvPicPr>
        <p:blipFill rotWithShape="1">
          <a:blip r:embed="rId3"/>
          <a:srcRect r="6621"/>
          <a:stretch/>
        </p:blipFill>
        <p:spPr>
          <a:xfrm>
            <a:off x="62877" y="332656"/>
            <a:ext cx="4062031" cy="2844316"/>
          </a:xfrm>
          <a:prstGeom prst="rect">
            <a:avLst/>
          </a:prstGeom>
        </p:spPr>
      </p:pic>
      <p:pic>
        <p:nvPicPr>
          <p:cNvPr id="7" name="Picture 6"/>
          <p:cNvPicPr/>
          <p:nvPr/>
        </p:nvPicPr>
        <p:blipFill rotWithShape="1">
          <a:blip r:embed="rId4"/>
          <a:srcRect r="6390"/>
          <a:stretch/>
        </p:blipFill>
        <p:spPr>
          <a:xfrm>
            <a:off x="62877" y="3239364"/>
            <a:ext cx="4062031" cy="2529896"/>
          </a:xfrm>
          <a:prstGeom prst="rect">
            <a:avLst/>
          </a:prstGeom>
        </p:spPr>
      </p:pic>
      <p:pic>
        <p:nvPicPr>
          <p:cNvPr id="8" name="Picture 7"/>
          <p:cNvPicPr/>
          <p:nvPr/>
        </p:nvPicPr>
        <p:blipFill rotWithShape="1">
          <a:blip r:embed="rId5"/>
          <a:srcRect l="4033" r="6451"/>
          <a:stretch/>
        </p:blipFill>
        <p:spPr>
          <a:xfrm>
            <a:off x="5097016" y="2440397"/>
            <a:ext cx="4680520" cy="2687779"/>
          </a:xfrm>
          <a:prstGeom prst="rect">
            <a:avLst/>
          </a:prstGeom>
        </p:spPr>
      </p:pic>
      <p:pic>
        <p:nvPicPr>
          <p:cNvPr id="9" name="Picture 8"/>
          <p:cNvPicPr/>
          <p:nvPr/>
        </p:nvPicPr>
        <p:blipFill rotWithShape="1">
          <a:blip r:embed="rId6"/>
          <a:srcRect l="5245" t="2481" r="7685" b="2988"/>
          <a:stretch/>
        </p:blipFill>
        <p:spPr>
          <a:xfrm>
            <a:off x="7077236" y="332656"/>
            <a:ext cx="2700300" cy="2052228"/>
          </a:xfrm>
          <a:prstGeom prst="rect">
            <a:avLst/>
          </a:prstGeom>
        </p:spPr>
      </p:pic>
      <p:pic>
        <p:nvPicPr>
          <p:cNvPr id="10" name="Picture 9"/>
          <p:cNvPicPr/>
          <p:nvPr/>
        </p:nvPicPr>
        <p:blipFill>
          <a:blip r:embed="rId7"/>
          <a:stretch>
            <a:fillRect/>
          </a:stretch>
        </p:blipFill>
        <p:spPr>
          <a:xfrm>
            <a:off x="4304928" y="4259382"/>
            <a:ext cx="2674861" cy="2129600"/>
          </a:xfrm>
          <a:prstGeom prst="rect">
            <a:avLst/>
          </a:prstGeom>
        </p:spPr>
      </p:pic>
      <p:pic>
        <p:nvPicPr>
          <p:cNvPr id="12" name="Picture 11"/>
          <p:cNvPicPr>
            <a:picLocks noChangeAspect="1"/>
          </p:cNvPicPr>
          <p:nvPr/>
        </p:nvPicPr>
        <p:blipFill rotWithShape="1">
          <a:blip r:embed="rId8"/>
          <a:srcRect l="3678" r="6665"/>
          <a:stretch/>
        </p:blipFill>
        <p:spPr>
          <a:xfrm>
            <a:off x="3147777" y="287511"/>
            <a:ext cx="2165264" cy="1811285"/>
          </a:xfrm>
          <a:prstGeom prst="rect">
            <a:avLst/>
          </a:prstGeom>
          <a:ln>
            <a:solidFill>
              <a:schemeClr val="tx1"/>
            </a:solidFill>
          </a:ln>
        </p:spPr>
      </p:pic>
      <p:sp>
        <p:nvSpPr>
          <p:cNvPr id="14" name="Rectangle 13">
            <a:extLst>
              <a:ext uri="{FF2B5EF4-FFF2-40B4-BE49-F238E27FC236}">
                <a16:creationId xmlns:a16="http://schemas.microsoft.com/office/drawing/2014/main" id="{20FA250E-7D6D-44C3-B6DB-A5490DD4F5B8}"/>
              </a:ext>
            </a:extLst>
          </p:cNvPr>
          <p:cNvSpPr/>
          <p:nvPr/>
        </p:nvSpPr>
        <p:spPr>
          <a:xfrm>
            <a:off x="862490" y="868843"/>
            <a:ext cx="1281120" cy="646331"/>
          </a:xfrm>
          <a:prstGeom prst="rect">
            <a:avLst/>
          </a:prstGeom>
        </p:spPr>
        <p:txBody>
          <a:bodyPr wrap="none">
            <a:spAutoFit/>
          </a:bodyPr>
          <a:lstStyle/>
          <a:p>
            <a:r>
              <a:rPr lang="en-US" altLang="en-US" sz="1800" dirty="0">
                <a:latin typeface="Ubuntu" panose="020B0504030602030204" pitchFamily="34" charset="0"/>
              </a:rPr>
              <a:t>o</a:t>
            </a:r>
            <a:r>
              <a:rPr lang="en-US" altLang="en-US" sz="1800" dirty="0" smtClean="0">
                <a:latin typeface="Ubuntu" panose="020B0504030602030204" pitchFamily="34" charset="0"/>
              </a:rPr>
              <a:t>ptimized</a:t>
            </a:r>
            <a:br>
              <a:rPr lang="en-US" altLang="en-US" sz="1800" dirty="0" smtClean="0">
                <a:latin typeface="Ubuntu" panose="020B0504030602030204" pitchFamily="34" charset="0"/>
              </a:rPr>
            </a:br>
            <a:r>
              <a:rPr lang="en-US" altLang="en-US" sz="1800" dirty="0" smtClean="0">
                <a:latin typeface="Ubuntu" panose="020B0504030602030204" pitchFamily="34" charset="0"/>
              </a:rPr>
              <a:t>waveform</a:t>
            </a:r>
            <a:endParaRPr lang="en-US" altLang="en-US" sz="1800" dirty="0">
              <a:latin typeface="Ubuntu" panose="020B0504030602030204" pitchFamily="34" charset="0"/>
            </a:endParaRPr>
          </a:p>
        </p:txBody>
      </p:sp>
      <p:sp>
        <p:nvSpPr>
          <p:cNvPr id="16" name="Rectangle 15">
            <a:extLst>
              <a:ext uri="{FF2B5EF4-FFF2-40B4-BE49-F238E27FC236}">
                <a16:creationId xmlns:a16="http://schemas.microsoft.com/office/drawing/2014/main" id="{20FA250E-7D6D-44C3-B6DB-A5490DD4F5B8}"/>
              </a:ext>
            </a:extLst>
          </p:cNvPr>
          <p:cNvSpPr/>
          <p:nvPr/>
        </p:nvSpPr>
        <p:spPr>
          <a:xfrm>
            <a:off x="3662506" y="417285"/>
            <a:ext cx="1598516" cy="369332"/>
          </a:xfrm>
          <a:prstGeom prst="rect">
            <a:avLst/>
          </a:prstGeom>
        </p:spPr>
        <p:txBody>
          <a:bodyPr wrap="none">
            <a:spAutoFit/>
          </a:bodyPr>
          <a:lstStyle/>
          <a:p>
            <a:r>
              <a:rPr lang="en-US" altLang="en-US" sz="1800" dirty="0" smtClean="0">
                <a:latin typeface="Ubuntu" panose="020B0504030602030204" pitchFamily="34" charset="0"/>
              </a:rPr>
              <a:t>10 MA/s peak</a:t>
            </a:r>
            <a:endParaRPr lang="en-US" altLang="en-US" sz="1800" dirty="0">
              <a:latin typeface="Ubuntu" panose="020B0504030602030204" pitchFamily="34" charset="0"/>
            </a:endParaRPr>
          </a:p>
        </p:txBody>
      </p:sp>
      <p:sp>
        <p:nvSpPr>
          <p:cNvPr id="18" name="Rectangle 17">
            <a:extLst>
              <a:ext uri="{FF2B5EF4-FFF2-40B4-BE49-F238E27FC236}">
                <a16:creationId xmlns:a16="http://schemas.microsoft.com/office/drawing/2014/main" id="{20FA250E-7D6D-44C3-B6DB-A5490DD4F5B8}"/>
              </a:ext>
            </a:extLst>
          </p:cNvPr>
          <p:cNvSpPr/>
          <p:nvPr/>
        </p:nvSpPr>
        <p:spPr>
          <a:xfrm>
            <a:off x="897757" y="3713159"/>
            <a:ext cx="1146468" cy="646331"/>
          </a:xfrm>
          <a:prstGeom prst="rect">
            <a:avLst/>
          </a:prstGeom>
        </p:spPr>
        <p:txBody>
          <a:bodyPr wrap="none">
            <a:spAutoFit/>
          </a:bodyPr>
          <a:lstStyle/>
          <a:p>
            <a:r>
              <a:rPr lang="en-US" altLang="en-US" sz="1800" dirty="0" smtClean="0">
                <a:latin typeface="Ubuntu" panose="020B0504030602030204" pitchFamily="34" charset="0"/>
              </a:rPr>
              <a:t>unsteady</a:t>
            </a:r>
            <a:br>
              <a:rPr lang="en-US" altLang="en-US" sz="1800" dirty="0" smtClean="0">
                <a:latin typeface="Ubuntu" panose="020B0504030602030204" pitchFamily="34" charset="0"/>
              </a:rPr>
            </a:br>
            <a:r>
              <a:rPr lang="en-US" altLang="en-US" sz="1800" dirty="0" smtClean="0">
                <a:latin typeface="Ubuntu" panose="020B0504030602030204" pitchFamily="34" charset="0"/>
              </a:rPr>
              <a:t>ripple</a:t>
            </a:r>
            <a:endParaRPr lang="en-US" altLang="en-US" sz="1800" dirty="0">
              <a:latin typeface="Ubuntu" panose="020B0504030602030204" pitchFamily="34" charset="0"/>
            </a:endParaRPr>
          </a:p>
        </p:txBody>
      </p:sp>
      <p:cxnSp>
        <p:nvCxnSpPr>
          <p:cNvPr id="19" name="Straight Arrow Connector 18"/>
          <p:cNvCxnSpPr/>
          <p:nvPr/>
        </p:nvCxnSpPr>
        <p:spPr bwMode="auto">
          <a:xfrm>
            <a:off x="2172464" y="3980674"/>
            <a:ext cx="534225" cy="459450"/>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sp>
        <p:nvSpPr>
          <p:cNvPr id="20" name="Rectangle 19">
            <a:extLst>
              <a:ext uri="{FF2B5EF4-FFF2-40B4-BE49-F238E27FC236}">
                <a16:creationId xmlns:a16="http://schemas.microsoft.com/office/drawing/2014/main" id="{20FA250E-7D6D-44C3-B6DB-A5490DD4F5B8}"/>
              </a:ext>
            </a:extLst>
          </p:cNvPr>
          <p:cNvSpPr/>
          <p:nvPr/>
        </p:nvSpPr>
        <p:spPr>
          <a:xfrm>
            <a:off x="6954492" y="5198920"/>
            <a:ext cx="2662909" cy="923330"/>
          </a:xfrm>
          <a:prstGeom prst="rect">
            <a:avLst/>
          </a:prstGeom>
        </p:spPr>
        <p:txBody>
          <a:bodyPr wrap="none">
            <a:spAutoFit/>
          </a:bodyPr>
          <a:lstStyle/>
          <a:p>
            <a:r>
              <a:rPr lang="en-US" altLang="en-US" sz="1800" dirty="0" smtClean="0">
                <a:latin typeface="Ubuntu" panose="020B0504030602030204" pitchFamily="34" charset="0"/>
              </a:rPr>
              <a:t>Unsteady ripple makes</a:t>
            </a:r>
            <a:br>
              <a:rPr lang="en-US" altLang="en-US" sz="1800" dirty="0" smtClean="0">
                <a:latin typeface="Ubuntu" panose="020B0504030602030204" pitchFamily="34" charset="0"/>
              </a:rPr>
            </a:br>
            <a:r>
              <a:rPr lang="en-US" altLang="en-US" sz="1800" dirty="0" smtClean="0">
                <a:latin typeface="Ubuntu" panose="020B0504030602030204" pitchFamily="34" charset="0"/>
              </a:rPr>
              <a:t>accurate integrator</a:t>
            </a:r>
            <a:br>
              <a:rPr lang="en-US" altLang="en-US" sz="1800" dirty="0" smtClean="0">
                <a:latin typeface="Ubuntu" panose="020B0504030602030204" pitchFamily="34" charset="0"/>
              </a:rPr>
            </a:br>
            <a:r>
              <a:rPr lang="en-US" altLang="en-US" sz="1800" dirty="0" smtClean="0">
                <a:latin typeface="Ubuntu" panose="020B0504030602030204" pitchFamily="34" charset="0"/>
              </a:rPr>
              <a:t>drift correction </a:t>
            </a:r>
            <a:r>
              <a:rPr lang="en-US" altLang="en-US" sz="1800" u="sng" dirty="0" smtClean="0">
                <a:latin typeface="Ubuntu" panose="020B0504030602030204" pitchFamily="34" charset="0"/>
              </a:rPr>
              <a:t>difficult</a:t>
            </a:r>
            <a:endParaRPr lang="en-US" altLang="en-US" sz="1800" u="sng" dirty="0">
              <a:latin typeface="Ubuntu" panose="020B0504030602030204" pitchFamily="34" charset="0"/>
            </a:endParaRPr>
          </a:p>
        </p:txBody>
      </p:sp>
      <p:cxnSp>
        <p:nvCxnSpPr>
          <p:cNvPr id="21" name="Straight Arrow Connector 20"/>
          <p:cNvCxnSpPr/>
          <p:nvPr/>
        </p:nvCxnSpPr>
        <p:spPr bwMode="auto">
          <a:xfrm flipH="1">
            <a:off x="7437276" y="1639346"/>
            <a:ext cx="828093" cy="1087139"/>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252336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Paper Presentation 4">
  <a:themeElements>
    <a:clrScheme name="">
      <a:dk1>
        <a:srgbClr val="000000"/>
      </a:dk1>
      <a:lt1>
        <a:srgbClr val="FFCC66"/>
      </a:lt1>
      <a:dk2>
        <a:srgbClr val="000000"/>
      </a:dk2>
      <a:lt2>
        <a:srgbClr val="919191"/>
      </a:lt2>
      <a:accent1>
        <a:srgbClr val="618FFD"/>
      </a:accent1>
      <a:accent2>
        <a:srgbClr val="00AE00"/>
      </a:accent2>
      <a:accent3>
        <a:srgbClr val="FFE2B8"/>
      </a:accent3>
      <a:accent4>
        <a:srgbClr val="000000"/>
      </a:accent4>
      <a:accent5>
        <a:srgbClr val="B7C6FE"/>
      </a:accent5>
      <a:accent6>
        <a:srgbClr val="009D00"/>
      </a:accent6>
      <a:hlink>
        <a:srgbClr val="FC0128"/>
      </a:hlink>
      <a:folHlink>
        <a:srgbClr val="CECECE"/>
      </a:folHlink>
    </a:clrScheme>
    <a:fontScheme name="Paper Presentation 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med" len="med"/>
          <a:tailEnd type="stealth" w="sm" len="sm"/>
        </a:ln>
        <a:effectLst/>
      </a:spPr>
      <a:bodyPr vert="horz" wrap="none" lIns="0" tIns="0" rIns="0" bIns="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med" len="med"/>
          <a:tailEnd type="stealth" w="sm" len="sm"/>
        </a:ln>
        <a:effectLst/>
      </a:spPr>
      <a:bodyPr vert="horz" wrap="none" lIns="0" tIns="0" rIns="0" bIns="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aper Presentation 4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4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4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4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4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4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 4.pot</Template>
  <TotalTime>44040</TotalTime>
  <Words>377</Words>
  <Application>Microsoft Office PowerPoint</Application>
  <PresentationFormat>A4 Paper (210x297 mm)</PresentationFormat>
  <Paragraphs>39</Paragraphs>
  <Slides>10</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Ubuntu</vt:lpstr>
      <vt:lpstr>Symbol</vt:lpstr>
      <vt:lpstr>Arial</vt:lpstr>
      <vt:lpstr>Calibri</vt:lpstr>
      <vt:lpstr>Wingdings</vt:lpstr>
      <vt:lpstr>Times New Roman</vt:lpstr>
      <vt:lpstr>Tahoma</vt:lpstr>
      <vt:lpstr>Cambria Math</vt:lpstr>
      <vt:lpstr>Paper Presentation 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TOTO</dc:creator>
  <cp:lastModifiedBy>Marco Buzio</cp:lastModifiedBy>
  <cp:revision>2191</cp:revision>
  <cp:lastPrinted>1999-09-15T09:53:02Z</cp:lastPrinted>
  <dcterms:created xsi:type="dcterms:W3CDTF">1999-09-10T09:35:28Z</dcterms:created>
  <dcterms:modified xsi:type="dcterms:W3CDTF">2019-10-29T14:44:36Z</dcterms:modified>
</cp:coreProperties>
</file>