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embeddings/oleObject12.bin" ContentType="application/vnd.openxmlformats-officedocument.oleObject"/>
  <Override PartName="/ppt/embeddings/oleObject30.bin" ContentType="application/vnd.openxmlformats-officedocument.oleObject"/>
  <Override PartName="/ppt/embeddings/oleObject41.bin" ContentType="application/vnd.openxmlformats-officedocument.oleObject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embeddings/oleObject10.bin" ContentType="application/vnd.openxmlformats-officedocument.oleObject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embeddings/oleObject8.bin" ContentType="application/vnd.openxmlformats-officedocument.oleObjec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embeddings/oleObject6.bin" ContentType="application/vnd.openxmlformats-officedocument.oleObject"/>
  <Override PartName="/ppt/embeddings/oleObject39.bin" ContentType="application/vnd.openxmlformats-officedocument.oleObject"/>
  <Override PartName="/ppt/embeddings/oleObject4.bin" ContentType="application/vnd.openxmlformats-officedocument.oleObject"/>
  <Override PartName="/ppt/embeddings/oleObject19.bin" ContentType="application/vnd.openxmlformats-officedocument.oleObject"/>
  <Override PartName="/ppt/embeddings/oleObject28.bin" ContentType="application/vnd.openxmlformats-officedocument.oleObject"/>
  <Override PartName="/ppt/embeddings/oleObject37.bin" ContentType="application/vnd.openxmlformats-officedocument.oleObject"/>
  <Override PartName="/ppt/embeddings/oleObject2.bin" ContentType="application/vnd.openxmlformats-officedocument.oleObject"/>
  <Override PartName="/ppt/embeddings/oleObject17.bin" ContentType="application/vnd.openxmlformats-officedocument.oleObject"/>
  <Override PartName="/ppt/embeddings/oleObject26.bin" ContentType="application/vnd.openxmlformats-officedocument.oleObject"/>
  <Override PartName="/ppt/embeddings/oleObject35.bin" ContentType="application/vnd.openxmlformats-officedocument.oleObjec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embeddings/oleObject15.bin" ContentType="application/vnd.openxmlformats-officedocument.oleObject"/>
  <Override PartName="/ppt/embeddings/oleObject24.bin" ContentType="application/vnd.openxmlformats-officedocument.oleObject"/>
  <Override PartName="/ppt/embeddings/oleObject33.bin" ContentType="application/vnd.openxmlformats-officedocument.oleObject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ms-office.legacyDiagramText"/>
  <Default Extension="png" ContentType="image/png"/>
  <Override PartName="/ppt/embeddings/oleObject11.bin" ContentType="application/vnd.openxmlformats-officedocument.oleObject"/>
  <Override PartName="/ppt/embeddings/oleObject13.bin" ContentType="application/vnd.openxmlformats-officedocument.oleObject"/>
  <Override PartName="/ppt/embeddings/oleObject22.bin" ContentType="application/vnd.openxmlformats-officedocument.oleObject"/>
  <Override PartName="/ppt/embeddings/oleObject31.bin" ContentType="application/vnd.openxmlformats-officedocument.oleObject"/>
  <Override PartName="/ppt/embeddings/oleObject40.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embeddings/oleObject20.bin" ContentType="application/vnd.openxmlformats-officedocument.oleObject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embeddings/oleObject9.bin" ContentType="application/vnd.openxmlformats-officedocument.oleObject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embeddings/oleObject7.bin" ContentType="application/vnd.openxmlformats-officedocument.oleObject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embeddings/oleObject5.bin" ContentType="application/vnd.openxmlformats-officedocument.oleObject"/>
  <Override PartName="/ppt/embeddings/oleObject29.bin" ContentType="application/vnd.openxmlformats-officedocument.oleObject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embeddings/oleObject3.bin" ContentType="application/vnd.openxmlformats-officedocument.oleObject"/>
  <Override PartName="/ppt/embeddings/oleObject18.bin" ContentType="application/vnd.openxmlformats-officedocument.oleObject"/>
  <Override PartName="/ppt/embeddings/oleObject27.bin" ContentType="application/vnd.openxmlformats-officedocument.oleObject"/>
  <Override PartName="/ppt/embeddings/oleObject38.bin" ContentType="application/vnd.openxmlformats-officedocument.oleObject"/>
  <Override PartName="/ppt/embeddings/oleObject1.bin" ContentType="application/vnd.openxmlformats-officedocument.oleObject"/>
  <Override PartName="/ppt/embeddings/oleObject16.bin" ContentType="application/vnd.openxmlformats-officedocument.oleObject"/>
  <Override PartName="/ppt/embeddings/oleObject25.bin" ContentType="application/vnd.openxmlformats-officedocument.oleObject"/>
  <Override PartName="/ppt/embeddings/oleObject34.bin" ContentType="application/vnd.openxmlformats-officedocument.oleObject"/>
  <Override PartName="/ppt/embeddings/oleObject36.bin" ContentType="application/vnd.openxmlformats-officedocument.oleObject"/>
  <Override PartName="/ppt/legacyDocTextInfo.bin" ContentType="application/vnd.ms-office.legacyDocTextInfo"/>
  <Override PartName="/ppt/slides/slide8.xml" ContentType="application/vnd.openxmlformats-officedocument.presentationml.slide+xml"/>
  <Override PartName="/ppt/embeddings/oleObject14.bin" ContentType="application/vnd.openxmlformats-officedocument.oleObject"/>
  <Override PartName="/ppt/embeddings/oleObject23.bin" ContentType="application/vnd.openxmlformats-officedocument.oleObject"/>
  <Override PartName="/ppt/embeddings/oleObject32.bin" ContentType="application/vnd.openxmlformats-officedocument.oleObject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embeddings/oleObject21.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72" r:id="rId23"/>
    <p:sldId id="271" r:id="rId24"/>
    <p:sldId id="270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5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microsoft.com/office/2006/relationships/legacyDiagramText" Target="legacyDiagramText1.bin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65.wmf"/><Relationship Id="rId1" Type="http://schemas.openxmlformats.org/officeDocument/2006/relationships/image" Target="../media/image35.wmf"/><Relationship Id="rId4" Type="http://schemas.openxmlformats.org/officeDocument/2006/relationships/image" Target="../media/image3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4" Type="http://schemas.openxmlformats.org/officeDocument/2006/relationships/image" Target="../media/image6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02071-EB5E-4676-A960-97A64FC11A25}" type="datetimeFigureOut">
              <a:rPr lang="en-US" smtClean="0"/>
              <a:pPr/>
              <a:t>4/24/2010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398B7-541B-42EC-8ED4-A615BF029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A17410-C0FB-4AA2-9DAA-FF0C241D14AF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507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2610B-181E-4408-A248-2169A9A88D5D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2191"/>
            <a:ext cx="5030391" cy="411540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11156"/>
          </a:xfrm>
        </p:spPr>
        <p:txBody>
          <a:bodyPr>
            <a:normAutofit/>
          </a:bodyPr>
          <a:lstStyle>
            <a:lvl1pPr>
              <a:defRPr sz="3200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582594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Aram Kotzinian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60324"/>
            <a:ext cx="8229600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91057-DDF3-4278-8A30-6F9A1D026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7" Type="http://schemas.openxmlformats.org/officeDocument/2006/relationships/image" Target="../media/image7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3.png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1.png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3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" y="57150"/>
            <a:ext cx="8874125" cy="10096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9933FF"/>
                </a:solidFill>
              </a:rPr>
              <a:t>Single transversely polarized DY, observables, TMDs</a:t>
            </a:r>
            <a:endParaRPr lang="el-GR" sz="3200" dirty="0">
              <a:solidFill>
                <a:srgbClr val="9933FF"/>
              </a:solidFill>
              <a:cs typeface="Times New Roman" pitchFamily="18" charset="0"/>
            </a:endParaRPr>
          </a:p>
        </p:txBody>
      </p:sp>
      <p:sp>
        <p:nvSpPr>
          <p:cNvPr id="208899" name="Rectangle 3"/>
          <p:cNvSpPr>
            <a:spLocks noGrp="1" noChangeArrowheads="1"/>
          </p:cNvSpPr>
          <p:nvPr>
            <p:ph idx="1"/>
          </p:nvPr>
        </p:nvSpPr>
        <p:spPr>
          <a:xfrm>
            <a:off x="205434" y="2214554"/>
            <a:ext cx="8707438" cy="40465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336600"/>
                </a:solidFill>
                <a:cs typeface="Times New Roman" pitchFamily="18" charset="0"/>
              </a:rPr>
              <a:t>Introduction</a:t>
            </a:r>
            <a:endParaRPr lang="en-US" dirty="0" smtClean="0">
              <a:solidFill>
                <a:srgbClr val="336600"/>
              </a:solidFill>
              <a:cs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 TMD DFs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SIDIS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336600"/>
                </a:solidFill>
                <a:cs typeface="Times New Roman" pitchFamily="18" charset="0"/>
              </a:rPr>
              <a:t>DY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General expression and LO parton model </a:t>
            </a:r>
            <a:endParaRPr lang="en-US" dirty="0" smtClean="0">
              <a:solidFill>
                <a:srgbClr val="0070C0"/>
              </a:solidFill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336600"/>
                </a:solidFill>
                <a:cs typeface="Times New Roman" pitchFamily="18" charset="0"/>
              </a:rPr>
              <a:t>Intrinsic transverse parton momenta 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P. </a:t>
            </a:r>
            <a:r>
              <a:rPr lang="de-DE" dirty="0" smtClean="0">
                <a:solidFill>
                  <a:srgbClr val="0070C0"/>
                </a:solidFill>
              </a:rPr>
              <a:t>Schweitzer, </a:t>
            </a:r>
            <a:r>
              <a:rPr lang="de-DE" dirty="0" smtClean="0">
                <a:solidFill>
                  <a:srgbClr val="0070C0"/>
                </a:solidFill>
              </a:rPr>
              <a:t>T. </a:t>
            </a:r>
            <a:r>
              <a:rPr lang="de-DE" dirty="0" smtClean="0">
                <a:solidFill>
                  <a:srgbClr val="0070C0"/>
                </a:solidFill>
              </a:rPr>
              <a:t>Teckentrup and </a:t>
            </a:r>
            <a:r>
              <a:rPr lang="de-DE" dirty="0" smtClean="0">
                <a:solidFill>
                  <a:srgbClr val="0070C0"/>
                </a:solidFill>
              </a:rPr>
              <a:t>A. Metz 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article review</a:t>
            </a:r>
            <a:endParaRPr lang="en-US" dirty="0" smtClean="0">
              <a:solidFill>
                <a:srgbClr val="336600"/>
              </a:solidFill>
              <a:cs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Application to Sivers effect in DY</a:t>
            </a:r>
            <a:endParaRPr lang="en-US" dirty="0">
              <a:solidFill>
                <a:srgbClr val="0070C0"/>
              </a:solidFill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336600"/>
                </a:solidFill>
                <a:cs typeface="Times New Roman" pitchFamily="18" charset="0"/>
              </a:rPr>
              <a:t>Discussion</a:t>
            </a:r>
            <a:endParaRPr lang="en-US" dirty="0">
              <a:solidFill>
                <a:srgbClr val="336600"/>
              </a:solidFill>
              <a:cs typeface="Times New Roman" pitchFamily="18" charset="0"/>
            </a:endParaRPr>
          </a:p>
        </p:txBody>
      </p:sp>
      <p:sp>
        <p:nvSpPr>
          <p:cNvPr id="208905" name="Text Box 9"/>
          <p:cNvSpPr txBox="1">
            <a:spLocks noChangeArrowheads="1"/>
          </p:cNvSpPr>
          <p:nvPr/>
        </p:nvSpPr>
        <p:spPr bwMode="auto">
          <a:xfrm>
            <a:off x="53975" y="1000108"/>
            <a:ext cx="90106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000" b="1" dirty="0">
                <a:solidFill>
                  <a:schemeClr val="accent2"/>
                </a:solidFill>
              </a:rPr>
              <a:t>Aram Kotzinian</a:t>
            </a:r>
          </a:p>
          <a:p>
            <a:pPr algn="ctr"/>
            <a:r>
              <a:rPr lang="fr-FR" sz="2000" dirty="0">
                <a:solidFill>
                  <a:srgbClr val="9933FF"/>
                </a:solidFill>
              </a:rPr>
              <a:t>Torino Uni&amp;INFN</a:t>
            </a:r>
            <a:r>
              <a:rPr lang="fr-FR" sz="2000" dirty="0"/>
              <a:t> </a:t>
            </a:r>
          </a:p>
          <a:p>
            <a:pPr algn="ctr"/>
            <a:r>
              <a:rPr lang="en-US" sz="2000" i="1" dirty="0">
                <a:solidFill>
                  <a:srgbClr val="9933FF"/>
                </a:solidFill>
              </a:rPr>
              <a:t>On leave in absence from YerPhI, Armenia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91057-DDF3-4278-8A30-6F9A1D026C3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General expression for DY cross </a:t>
            </a:r>
            <a:r>
              <a:rPr lang="en-US" sz="3600" dirty="0" smtClean="0"/>
              <a:t>section</a:t>
            </a:r>
            <a:br>
              <a:rPr lang="en-US" sz="3600" dirty="0" smtClean="0"/>
            </a:br>
            <a:r>
              <a:rPr lang="en-US" sz="3600" dirty="0" smtClean="0"/>
              <a:t>(</a:t>
            </a:r>
            <a:r>
              <a:rPr lang="en-US" sz="3600" dirty="0" smtClean="0"/>
              <a:t>only target is polarized)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39713" y="2386020"/>
          <a:ext cx="8640762" cy="2114550"/>
        </p:xfrm>
        <a:graphic>
          <a:graphicData uri="http://schemas.openxmlformats.org/presentationml/2006/ole">
            <p:oleObj spid="_x0000_s7170" name="Equation" r:id="rId3" imgW="5397480" imgH="132048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381125" y="4714875"/>
          <a:ext cx="6362700" cy="571500"/>
        </p:xfrm>
        <a:graphic>
          <a:graphicData uri="http://schemas.openxmlformats.org/presentationml/2006/ole">
            <p:oleObj spid="_x0000_s7171" name="Equation" r:id="rId4" imgW="3251160" imgH="291960" progId="Equation.DSMT4">
              <p:embed/>
            </p:oleObj>
          </a:graphicData>
        </a:graphic>
      </p:graphicFrame>
      <p:graphicFrame>
        <p:nvGraphicFramePr>
          <p:cNvPr id="956420" name="Object 4"/>
          <p:cNvGraphicFramePr>
            <a:graphicFrameLocks noChangeAspect="1"/>
          </p:cNvGraphicFramePr>
          <p:nvPr/>
        </p:nvGraphicFramePr>
        <p:xfrm>
          <a:off x="2774378" y="5449905"/>
          <a:ext cx="3602038" cy="479425"/>
        </p:xfrm>
        <a:graphic>
          <a:graphicData uri="http://schemas.openxmlformats.org/presentationml/2006/ole">
            <p:oleObj spid="_x0000_s7172" name="Equation" r:id="rId5" imgW="1815840" imgH="2412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765285" y="5929330"/>
            <a:ext cx="360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as </a:t>
            </a:r>
            <a:r>
              <a:rPr lang="en-US" dirty="0" smtClean="0">
                <a:solidFill>
                  <a:srgbClr val="0070C0"/>
                </a:solidFill>
              </a:rPr>
              <a:t>expected from crossing symmetry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67177" y="996719"/>
            <a:ext cx="5796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solidFill>
                  <a:srgbClr val="0070C0"/>
                </a:solidFill>
              </a:rPr>
              <a:t>S. Arnold</a:t>
            </a:r>
            <a:r>
              <a:rPr lang="de-DE" dirty="0" smtClean="0">
                <a:solidFill>
                  <a:srgbClr val="0070C0"/>
                </a:solidFill>
              </a:rPr>
              <a:t>, </a:t>
            </a:r>
            <a:r>
              <a:rPr lang="de-DE" dirty="0" smtClean="0">
                <a:solidFill>
                  <a:srgbClr val="0070C0"/>
                </a:solidFill>
              </a:rPr>
              <a:t>A. </a:t>
            </a:r>
            <a:r>
              <a:rPr lang="de-DE" dirty="0" smtClean="0">
                <a:solidFill>
                  <a:srgbClr val="0070C0"/>
                </a:solidFill>
              </a:rPr>
              <a:t>Metz </a:t>
            </a:r>
            <a:r>
              <a:rPr lang="de-DE" dirty="0" smtClean="0">
                <a:solidFill>
                  <a:srgbClr val="0070C0"/>
                </a:solidFill>
              </a:rPr>
              <a:t>and M. </a:t>
            </a:r>
            <a:r>
              <a:rPr lang="de-DE" dirty="0" smtClean="0">
                <a:solidFill>
                  <a:srgbClr val="0070C0"/>
                </a:solidFill>
              </a:rPr>
              <a:t>Schlegel, </a:t>
            </a:r>
            <a:r>
              <a:rPr lang="en-US" dirty="0" smtClean="0">
                <a:solidFill>
                  <a:srgbClr val="0070C0"/>
                </a:solidFill>
              </a:rPr>
              <a:t>PRD </a:t>
            </a:r>
            <a:r>
              <a:rPr lang="en-US" dirty="0" smtClean="0">
                <a:solidFill>
                  <a:srgbClr val="0070C0"/>
                </a:solidFill>
              </a:rPr>
              <a:t>79, 034005 (2009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48 structure functions if both spin-1/2 hadrons are polarized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2628900" y="1828792"/>
          <a:ext cx="3873500" cy="457200"/>
        </p:xfrm>
        <a:graphic>
          <a:graphicData uri="http://schemas.openxmlformats.org/presentationml/2006/ole">
            <p:oleObj spid="_x0000_s7173" name="Equation" r:id="rId6" imgW="204444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754062"/>
          </a:xfrm>
        </p:spPr>
        <p:txBody>
          <a:bodyPr>
            <a:normAutofit/>
          </a:bodyPr>
          <a:lstStyle/>
          <a:p>
            <a:r>
              <a:rPr lang="en-US" dirty="0" smtClean="0"/>
              <a:t>DY-LO, </a:t>
            </a:r>
            <a:r>
              <a:rPr lang="en-US" dirty="0" smtClean="0"/>
              <a:t>only transversely </a:t>
            </a:r>
            <a:r>
              <a:rPr lang="en-US" dirty="0" smtClean="0"/>
              <a:t>polarized target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482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3084" y="935793"/>
            <a:ext cx="7017093" cy="2321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189163" y="5072074"/>
          <a:ext cx="4722812" cy="766762"/>
        </p:xfrm>
        <a:graphic>
          <a:graphicData uri="http://schemas.openxmlformats.org/presentationml/2006/ole">
            <p:oleObj spid="_x0000_s8194" name="Equation" r:id="rId4" imgW="2425680" imgH="39348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324414" y="3486150"/>
          <a:ext cx="8501070" cy="1428751"/>
        </p:xfrm>
        <a:graphic>
          <a:graphicData uri="http://schemas.openxmlformats.org/presentationml/2006/ole">
            <p:oleObj spid="_x0000_s8195" name="Equation" r:id="rId5" imgW="4533840" imgH="761760" progId="Equation.DSMT4">
              <p:embed/>
            </p:oleObj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2511425" y="5878513"/>
          <a:ext cx="4130675" cy="479425"/>
        </p:xfrm>
        <a:graphic>
          <a:graphicData uri="http://schemas.openxmlformats.org/presentationml/2006/ole">
            <p:oleObj spid="_x0000_s8196" name="Equation" r:id="rId6" imgW="208260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DY-LO asymmetries, transversely polarized target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525" y="1011238"/>
          <a:ext cx="9118600" cy="2474912"/>
        </p:xfrm>
        <a:graphic>
          <a:graphicData uri="http://schemas.openxmlformats.org/presentationml/2006/ole">
            <p:oleObj spid="_x0000_s9218" name="Equation" r:id="rId3" imgW="5333760" imgH="144756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61975" y="4800600"/>
          <a:ext cx="7986713" cy="1485900"/>
        </p:xfrm>
        <a:graphic>
          <a:graphicData uri="http://schemas.openxmlformats.org/presentationml/2006/ole">
            <p:oleObj spid="_x0000_s9219" name="Equation" r:id="rId4" imgW="4914720" imgH="9144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61975" y="3616325"/>
          <a:ext cx="1987550" cy="669925"/>
        </p:xfrm>
        <a:graphic>
          <a:graphicData uri="http://schemas.openxmlformats.org/presentationml/2006/ole">
            <p:oleObj spid="_x0000_s9220" name="Equation" r:id="rId5" imgW="1015920" imgH="34272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457950" y="3643314"/>
          <a:ext cx="807446" cy="662999"/>
        </p:xfrm>
        <a:graphic>
          <a:graphicData uri="http://schemas.openxmlformats.org/presentationml/2006/ole">
            <p:oleObj spid="_x0000_s9221" name="Equation" r:id="rId6" imgW="469800" imgH="431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Intrinsic transverse momentum in SIDIS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28099" y="714356"/>
            <a:ext cx="6692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P. Schweitzer, T. </a:t>
            </a:r>
            <a:r>
              <a:rPr lang="en-US" dirty="0" err="1" smtClean="0"/>
              <a:t>Teckentrup</a:t>
            </a:r>
            <a:r>
              <a:rPr lang="en-US" dirty="0" smtClean="0"/>
              <a:t> and A. Metz, arXiv:1003.2190v1 [</a:t>
            </a:r>
            <a:r>
              <a:rPr lang="en-US" dirty="0" err="1" smtClean="0"/>
              <a:t>hep</a:t>
            </a:r>
            <a:r>
              <a:rPr lang="en-US" dirty="0" smtClean="0"/>
              <a:t>-ph,]</a:t>
            </a:r>
          </a:p>
          <a:p>
            <a:pPr algn="ctr"/>
            <a:r>
              <a:rPr lang="en-US" dirty="0" smtClean="0"/>
              <a:t>Comprehensive analysis of existing unpolarized SIDIS and DY data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2343" y="1643050"/>
            <a:ext cx="3452819" cy="1126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08552" y="1988098"/>
            <a:ext cx="3067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SIDIS, factorized Gauss model: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451" y="2928934"/>
            <a:ext cx="7862909" cy="69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6805" y="3647292"/>
            <a:ext cx="6938983" cy="729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85720" y="4956494"/>
            <a:ext cx="1651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Old extractions: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4782930"/>
            <a:ext cx="2063583" cy="690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87513" y="4814232"/>
            <a:ext cx="2527627" cy="672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6848226" y="4786322"/>
            <a:ext cx="186717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Torino: EMC data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70C0"/>
                </a:solidFill>
              </a:rPr>
              <a:t>Bochum: HERMES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8210" y="5643578"/>
            <a:ext cx="7782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In many analyses, for example, extraction of transversity, BM function from SIDIS 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and pp and pd DY processes this  values are applied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New data from </a:t>
            </a:r>
            <a:r>
              <a:rPr lang="en-US" sz="2800" dirty="0" err="1" smtClean="0"/>
              <a:t>JLab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9700" y="642918"/>
            <a:ext cx="6324600" cy="581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4" y="1571612"/>
            <a:ext cx="9010016" cy="3948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Test of Gauss model at HERMES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8525" y="714356"/>
            <a:ext cx="226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6050" y="1366856"/>
            <a:ext cx="3771900" cy="470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Parameters from HERMES and cross check with CLAS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4184" y="4857760"/>
            <a:ext cx="2752725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72" y="714356"/>
            <a:ext cx="9031968" cy="3543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Cahn effect at EMC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r="3047"/>
          <a:stretch>
            <a:fillRect/>
          </a:stretch>
        </p:blipFill>
        <p:spPr bwMode="auto">
          <a:xfrm>
            <a:off x="2156756" y="642918"/>
            <a:ext cx="4804712" cy="5657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61660"/>
            <a:ext cx="7715304" cy="5167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Intrinsic transverse momentum in </a:t>
            </a:r>
            <a:r>
              <a:rPr lang="en-US" sz="2800" dirty="0" smtClean="0"/>
              <a:t>DY: testing Gauss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643182"/>
            <a:ext cx="1733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413" y="548951"/>
            <a:ext cx="8639175" cy="638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Intrinsic transverse momentum in </a:t>
            </a:r>
            <a:r>
              <a:rPr lang="en-US" sz="2800" dirty="0" smtClean="0"/>
              <a:t>DY: pion </a:t>
            </a:r>
            <a:r>
              <a:rPr lang="en-US" sz="2800" dirty="0" err="1" smtClean="0"/>
              <a:t>vs</a:t>
            </a:r>
            <a:r>
              <a:rPr lang="en-US" sz="2800" dirty="0" smtClean="0"/>
              <a:t> nucleon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06" y="704850"/>
            <a:ext cx="8862200" cy="4438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5434029"/>
            <a:ext cx="2733675" cy="352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5391166"/>
            <a:ext cx="3381375" cy="323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9566" y="5972195"/>
            <a:ext cx="5524500" cy="314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</a:t>
            </a:r>
            <a:r>
              <a:rPr lang="en-US" i="1" smtClean="0"/>
              <a:t> </a:t>
            </a:r>
            <a:r>
              <a:rPr lang="en-US" smtClean="0"/>
              <a:t>Kotzinian</a:t>
            </a:r>
            <a:endParaRPr lang="en-GB" dirty="0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0" y="0"/>
            <a:ext cx="9144000" cy="54292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9933FF"/>
                </a:solidFill>
              </a:rPr>
              <a:t>TMD quark DFs of Nucleon</a:t>
            </a:r>
          </a:p>
        </p:txBody>
      </p:sp>
      <p:sp>
        <p:nvSpPr>
          <p:cNvPr id="877571" name="Text Box 3"/>
          <p:cNvSpPr txBox="1">
            <a:spLocks noChangeArrowheads="1"/>
          </p:cNvSpPr>
          <p:nvPr/>
        </p:nvSpPr>
        <p:spPr bwMode="auto">
          <a:xfrm>
            <a:off x="6072198" y="5357826"/>
            <a:ext cx="2857488" cy="830997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3300"/>
                </a:solidFill>
                <a:cs typeface="Arial" charset="0"/>
              </a:rPr>
              <a:t>At t</a:t>
            </a:r>
            <a:r>
              <a:rPr lang="en-US" sz="2400" dirty="0" smtClean="0">
                <a:solidFill>
                  <a:srgbClr val="FF3300"/>
                </a:solidFill>
                <a:cs typeface="Arial" charset="0"/>
              </a:rPr>
              <a:t>wist-two</a:t>
            </a:r>
            <a:r>
              <a:rPr lang="en-US" sz="2400" dirty="0">
                <a:solidFill>
                  <a:srgbClr val="FF3300"/>
                </a:solidFill>
                <a:cs typeface="Arial" charset="0"/>
              </a:rPr>
              <a:t> </a:t>
            </a:r>
            <a:r>
              <a:rPr lang="en-US" sz="2400" dirty="0" smtClean="0">
                <a:solidFill>
                  <a:srgbClr val="FF3300"/>
                </a:solidFill>
                <a:cs typeface="Arial" charset="0"/>
              </a:rPr>
              <a:t>we have</a:t>
            </a:r>
            <a:r>
              <a:rPr lang="en-US" sz="2400" dirty="0" smtClean="0">
                <a:solidFill>
                  <a:srgbClr val="FF3300"/>
                </a:solidFill>
                <a:cs typeface="Arial" charset="0"/>
              </a:rPr>
              <a:t> </a:t>
            </a:r>
            <a:endParaRPr lang="en-US" sz="2400" dirty="0">
              <a:solidFill>
                <a:srgbClr val="FF3300"/>
              </a:solidFill>
              <a:cs typeface="Arial" charset="0"/>
            </a:endParaRPr>
          </a:p>
          <a:p>
            <a:r>
              <a:rPr lang="en-US" sz="2400" dirty="0">
                <a:solidFill>
                  <a:srgbClr val="FF3300"/>
                </a:solidFill>
                <a:cs typeface="Arial" charset="0"/>
              </a:rPr>
              <a:t>6 T-even &amp; 2 </a:t>
            </a:r>
            <a:r>
              <a:rPr lang="en-US" sz="2400" dirty="0" smtClean="0">
                <a:solidFill>
                  <a:srgbClr val="FF3300"/>
                </a:solidFill>
                <a:cs typeface="Arial" charset="0"/>
              </a:rPr>
              <a:t>T-odd</a:t>
            </a:r>
            <a:endParaRPr lang="en-US" sz="2400" dirty="0">
              <a:cs typeface="Arial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0500" y="785794"/>
            <a:ext cx="6172200" cy="5622925"/>
            <a:chOff x="120" y="594"/>
            <a:chExt cx="3888" cy="3542"/>
          </a:xfrm>
        </p:grpSpPr>
        <p:graphicFrame>
          <p:nvGraphicFramePr>
            <p:cNvPr id="877573" name="Diagram 5"/>
            <p:cNvGraphicFramePr>
              <a:graphicFrameLocks noChangeAspect="1"/>
            </p:cNvGraphicFramePr>
            <p:nvPr/>
          </p:nvGraphicFramePr>
          <p:xfrm>
            <a:off x="120" y="594"/>
            <a:ext cx="3888" cy="3542"/>
          </p:xfrm>
          <a:graphic>
            <a:graphicData uri="http://schemas.openxmlformats.org/drawingml/2006/compatibility">
              <com:legacyDrawing xmlns:com="http://schemas.openxmlformats.org/drawingml/2006/compatibility" spid="_x0000_s1026"/>
            </a:graphicData>
          </a:graphic>
        </p:graphicFrame>
        <p:graphicFrame>
          <p:nvGraphicFramePr>
            <p:cNvPr id="877594" name="Object 26"/>
            <p:cNvGraphicFramePr>
              <a:graphicFrameLocks noChangeAspect="1"/>
            </p:cNvGraphicFramePr>
            <p:nvPr/>
          </p:nvGraphicFramePr>
          <p:xfrm>
            <a:off x="1598" y="3414"/>
            <a:ext cx="887" cy="476"/>
          </p:xfrm>
          <a:graphic>
            <a:graphicData uri="http://schemas.openxmlformats.org/presentationml/2006/ole">
              <p:oleObj spid="_x0000_s1047" name="Equation" r:id="rId4" imgW="749160" imgH="253800" progId="Equation.DSMT4">
                <p:embed/>
              </p:oleObj>
            </a:graphicData>
          </a:graphic>
        </p:graphicFrame>
        <p:graphicFrame>
          <p:nvGraphicFramePr>
            <p:cNvPr id="877595" name="Object 27"/>
            <p:cNvGraphicFramePr>
              <a:graphicFrameLocks noChangeAspect="1"/>
            </p:cNvGraphicFramePr>
            <p:nvPr/>
          </p:nvGraphicFramePr>
          <p:xfrm>
            <a:off x="164" y="2129"/>
            <a:ext cx="886" cy="476"/>
          </p:xfrm>
          <a:graphic>
            <a:graphicData uri="http://schemas.openxmlformats.org/presentationml/2006/ole">
              <p:oleObj spid="_x0000_s1048" name="Equation" r:id="rId5" imgW="749160" imgH="253800" progId="Equation.DSMT4">
                <p:embed/>
              </p:oleObj>
            </a:graphicData>
          </a:graphic>
        </p:graphicFrame>
        <p:graphicFrame>
          <p:nvGraphicFramePr>
            <p:cNvPr id="877596" name="Object 28"/>
            <p:cNvGraphicFramePr>
              <a:graphicFrameLocks noChangeAspect="1"/>
            </p:cNvGraphicFramePr>
            <p:nvPr/>
          </p:nvGraphicFramePr>
          <p:xfrm>
            <a:off x="2640" y="1159"/>
            <a:ext cx="917" cy="476"/>
          </p:xfrm>
          <a:graphic>
            <a:graphicData uri="http://schemas.openxmlformats.org/presentationml/2006/ole">
              <p:oleObj spid="_x0000_s1049" name="Equation" r:id="rId6" imgW="774360" imgH="253800" progId="Equation.DSMT4">
                <p:embed/>
              </p:oleObj>
            </a:graphicData>
          </a:graphic>
        </p:graphicFrame>
        <p:graphicFrame>
          <p:nvGraphicFramePr>
            <p:cNvPr id="877597" name="Object 29"/>
            <p:cNvGraphicFramePr>
              <a:graphicFrameLocks noChangeAspect="1"/>
            </p:cNvGraphicFramePr>
            <p:nvPr/>
          </p:nvGraphicFramePr>
          <p:xfrm>
            <a:off x="1622" y="800"/>
            <a:ext cx="842" cy="476"/>
          </p:xfrm>
          <a:graphic>
            <a:graphicData uri="http://schemas.openxmlformats.org/presentationml/2006/ole">
              <p:oleObj spid="_x0000_s1050" name="Equation" r:id="rId7" imgW="711000" imgH="253800" progId="Equation.DSMT4">
                <p:embed/>
              </p:oleObj>
            </a:graphicData>
          </a:graphic>
        </p:graphicFrame>
        <p:graphicFrame>
          <p:nvGraphicFramePr>
            <p:cNvPr id="877598" name="Object 30"/>
            <p:cNvGraphicFramePr>
              <a:graphicFrameLocks noChangeAspect="1"/>
            </p:cNvGraphicFramePr>
            <p:nvPr/>
          </p:nvGraphicFramePr>
          <p:xfrm>
            <a:off x="3079" y="2112"/>
            <a:ext cx="872" cy="476"/>
          </p:xfrm>
          <a:graphic>
            <a:graphicData uri="http://schemas.openxmlformats.org/presentationml/2006/ole">
              <p:oleObj spid="_x0000_s1051" name="Equation" r:id="rId8" imgW="736560" imgH="253800" progId="Equation.DSMT4">
                <p:embed/>
              </p:oleObj>
            </a:graphicData>
          </a:graphic>
        </p:graphicFrame>
        <p:graphicFrame>
          <p:nvGraphicFramePr>
            <p:cNvPr id="877599" name="Object 31"/>
            <p:cNvGraphicFramePr>
              <a:graphicFrameLocks noChangeAspect="1"/>
            </p:cNvGraphicFramePr>
            <p:nvPr/>
          </p:nvGraphicFramePr>
          <p:xfrm>
            <a:off x="2648" y="3056"/>
            <a:ext cx="902" cy="476"/>
          </p:xfrm>
          <a:graphic>
            <a:graphicData uri="http://schemas.openxmlformats.org/presentationml/2006/ole">
              <p:oleObj spid="_x0000_s1052" name="Equation" r:id="rId9" imgW="761760" imgH="253800" progId="Equation.DSMT4">
                <p:embed/>
              </p:oleObj>
            </a:graphicData>
          </a:graphic>
        </p:graphicFrame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Energy dependence of intrinsic transverse momenta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886345"/>
            <a:ext cx="4114800" cy="1400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42918"/>
            <a:ext cx="4321344" cy="3919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27367"/>
            <a:ext cx="4424628" cy="4002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STM conclusions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Aram Kotzinian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37114" y="785795"/>
            <a:ext cx="8472518" cy="5286412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tile tx="0" ty="0" sx="100000" sy="100000" flip="none" algn="tl"/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“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Gauss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model works </a:t>
            </a:r>
            <a:r>
              <a:rPr lang="en-US" sz="3200" dirty="0" smtClean="0">
                <a:solidFill>
                  <a:srgbClr val="FF0000"/>
                </a:solidFill>
              </a:rPr>
              <a:t>very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well in SIDIS and DY”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 No evidence for flavor- or x- or z-dependence of Gauss widths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 Gauss width increase with energy in DY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 This property holds </a:t>
            </a:r>
            <a:r>
              <a:rPr lang="en-US" sz="2800" dirty="0" smtClean="0">
                <a:solidFill>
                  <a:srgbClr val="0070C0"/>
                </a:solidFill>
              </a:rPr>
              <a:t>i</a:t>
            </a:r>
            <a:r>
              <a:rPr lang="en-US" sz="2800" dirty="0" smtClean="0">
                <a:solidFill>
                  <a:srgbClr val="0070C0"/>
                </a:solidFill>
              </a:rPr>
              <a:t>n SIDIS too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“More precise data from SIDIS are needed…”</a:t>
            </a:r>
            <a:endParaRPr lang="en-US" sz="2800" dirty="0" smtClean="0">
              <a:solidFill>
                <a:srgbClr val="7030A0"/>
              </a:solidFill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“The Gauss Anzatz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remains to be tested, in particular,</a:t>
            </a:r>
            <a:r>
              <a:rPr lang="en-US" sz="2800" dirty="0" smtClean="0">
                <a:solidFill>
                  <a:srgbClr val="FF0000"/>
                </a:solidFill>
              </a:rPr>
              <a:t> when polarization phenomena are included,  and future data may demand to refine it, which will improve our understanding of intrinsic transverse parton momenta.”</a:t>
            </a:r>
            <a:endParaRPr kumimoji="0" lang="en-US" sz="7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Exercise for Sivers effect in DY@COMPASS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323850" y="571480"/>
          <a:ext cx="8501063" cy="1428750"/>
        </p:xfrm>
        <a:graphic>
          <a:graphicData uri="http://schemas.openxmlformats.org/presentationml/2006/ole">
            <p:oleObj spid="_x0000_s39938" name="Equation" r:id="rId3" imgW="4533840" imgH="761760" progId="Equation.DSMT4">
              <p:embed/>
            </p:oleObj>
          </a:graphicData>
        </a:graphic>
      </p:graphicFrame>
      <p:sp>
        <p:nvSpPr>
          <p:cNvPr id="7" name="Oval 6"/>
          <p:cNvSpPr/>
          <p:nvPr/>
        </p:nvSpPr>
        <p:spPr>
          <a:xfrm>
            <a:off x="500034" y="1357298"/>
            <a:ext cx="1785950" cy="785818"/>
          </a:xfrm>
          <a:prstGeom prst="ellipse">
            <a:avLst/>
          </a:prstGeom>
          <a:noFill/>
          <a:ln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1326796" y="2285992"/>
          <a:ext cx="5023935" cy="671516"/>
        </p:xfrm>
        <a:graphic>
          <a:graphicData uri="http://schemas.openxmlformats.org/presentationml/2006/ole">
            <p:oleObj spid="_x0000_s39939" name="Equation" r:id="rId4" imgW="2565360" imgH="342720" progId="Equation.DSMT4">
              <p:embed/>
            </p:oleObj>
          </a:graphicData>
        </a:graphic>
      </p:graphicFrame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2139910" y="3071810"/>
          <a:ext cx="1987550" cy="669925"/>
        </p:xfrm>
        <a:graphic>
          <a:graphicData uri="http://schemas.openxmlformats.org/presentationml/2006/ole">
            <p:oleObj spid="_x0000_s39940" name="Equation" r:id="rId5" imgW="1015920" imgH="342720" progId="Equation.DSMT4">
              <p:embed/>
            </p:oleObj>
          </a:graphicData>
        </a:graphic>
      </p:graphicFrame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561975" y="3871926"/>
          <a:ext cx="7986713" cy="1485900"/>
        </p:xfrm>
        <a:graphic>
          <a:graphicData uri="http://schemas.openxmlformats.org/presentationml/2006/ole">
            <p:oleObj spid="_x0000_s39941" name="Equation" r:id="rId6" imgW="4914720" imgH="914400" progId="Equation.DSMT4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142844" y="5643578"/>
            <a:ext cx="8858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Unpolarized PDFs: GRV-P1 </a:t>
            </a:r>
            <a:r>
              <a:rPr lang="en-US" dirty="0" smtClean="0">
                <a:solidFill>
                  <a:srgbClr val="0070C0"/>
                </a:solidFill>
              </a:rPr>
              <a:t>pion PDFs </a:t>
            </a:r>
            <a:r>
              <a:rPr lang="en-US" dirty="0" smtClean="0">
                <a:solidFill>
                  <a:srgbClr val="0070C0"/>
                </a:solidFill>
              </a:rPr>
              <a:t>(</a:t>
            </a:r>
            <a:r>
              <a:rPr lang="en-US" dirty="0" smtClean="0">
                <a:solidFill>
                  <a:srgbClr val="0070C0"/>
                </a:solidFill>
              </a:rPr>
              <a:t>Zeit.Phys.C53(1992)651) and GRV98 </a:t>
            </a:r>
            <a:r>
              <a:rPr lang="en-US" dirty="0" smtClean="0">
                <a:solidFill>
                  <a:srgbClr val="0070C0"/>
                </a:solidFill>
              </a:rPr>
              <a:t>LO for proton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Parameterization </a:t>
            </a:r>
            <a:r>
              <a:rPr lang="en-US" sz="2800" dirty="0" smtClean="0"/>
              <a:t>of TMDs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943544" y="1285860"/>
          <a:ext cx="3227388" cy="715963"/>
        </p:xfrm>
        <a:graphic>
          <a:graphicData uri="http://schemas.openxmlformats.org/presentationml/2006/ole">
            <p:oleObj spid="_x0000_s30724" name="Equation" r:id="rId3" imgW="2234880" imgH="495000" progId="Equation.DSMT4">
              <p:embed/>
            </p:oleObj>
          </a:graphicData>
        </a:graphic>
      </p:graphicFrame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3041021" y="500042"/>
          <a:ext cx="3044825" cy="715963"/>
        </p:xfrm>
        <a:graphic>
          <a:graphicData uri="http://schemas.openxmlformats.org/presentationml/2006/ole">
            <p:oleObj spid="_x0000_s30725" name="Equation" r:id="rId4" imgW="2108160" imgH="495000" progId="Equation.DSMT4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10518" y="2000240"/>
            <a:ext cx="711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Torino parameterization for Sivers function (with changed sign for DY case)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30726" name="Object 6"/>
          <p:cNvGraphicFramePr>
            <a:graphicFrameLocks noChangeAspect="1"/>
          </p:cNvGraphicFramePr>
          <p:nvPr/>
        </p:nvGraphicFramePr>
        <p:xfrm>
          <a:off x="557824" y="2357430"/>
          <a:ext cx="8012138" cy="3348443"/>
        </p:xfrm>
        <a:graphic>
          <a:graphicData uri="http://schemas.openxmlformats.org/presentationml/2006/ole">
            <p:oleObj spid="_x0000_s30726" name="Equation" r:id="rId5" imgW="4927320" imgH="205740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28662" y="5786454"/>
            <a:ext cx="3291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Extracted parameters (Melis talk)</a:t>
            </a:r>
            <a:endParaRPr lang="en-US" dirty="0"/>
          </a:p>
        </p:txBody>
      </p:sp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4429124" y="5764232"/>
          <a:ext cx="2547937" cy="450850"/>
        </p:xfrm>
        <a:graphic>
          <a:graphicData uri="http://schemas.openxmlformats.org/presentationml/2006/ole">
            <p:oleObj spid="_x0000_s30727" name="Equation" r:id="rId6" imgW="143496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Torino-STM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29702" name="Object 6"/>
          <p:cNvGraphicFramePr>
            <a:graphicFrameLocks noChangeAspect="1"/>
          </p:cNvGraphicFramePr>
          <p:nvPr/>
        </p:nvGraphicFramePr>
        <p:xfrm>
          <a:off x="587876" y="4429132"/>
          <a:ext cx="2229907" cy="2000249"/>
        </p:xfrm>
        <a:graphic>
          <a:graphicData uri="http://schemas.openxmlformats.org/presentationml/2006/ole">
            <p:oleObj spid="_x0000_s29702" name="Equation" r:id="rId3" imgW="1346040" imgH="1206360" progId="Equation.DSMT4">
              <p:embed/>
            </p:oleObj>
          </a:graphicData>
        </a:graphic>
      </p:graphicFrame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3504570" y="4429132"/>
          <a:ext cx="2130281" cy="1928826"/>
        </p:xfrm>
        <a:graphic>
          <a:graphicData uri="http://schemas.openxmlformats.org/presentationml/2006/ole">
            <p:oleObj spid="_x0000_s29703" name="Equation" r:id="rId4" imgW="1333440" imgH="1206360" progId="Equation.DSMT4">
              <p:embed/>
            </p:oleObj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6353608" y="4429132"/>
          <a:ext cx="2250642" cy="2000242"/>
        </p:xfrm>
        <a:graphic>
          <a:graphicData uri="http://schemas.openxmlformats.org/presentationml/2006/ole">
            <p:oleObj spid="_x0000_s29704" name="Equation" r:id="rId5" imgW="1358640" imgH="1206360" progId="Equation.DSMT4">
              <p:embed/>
            </p:oleObj>
          </a:graphicData>
        </a:graphic>
      </p:graphicFrame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9" y="536380"/>
            <a:ext cx="3857652" cy="369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543691"/>
            <a:ext cx="3763913" cy="365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Autofit/>
          </a:bodyPr>
          <a:lstStyle/>
          <a:p>
            <a:r>
              <a:rPr lang="en-US" sz="2800" dirty="0" smtClean="0"/>
              <a:t>Discussion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337114" y="874713"/>
            <a:ext cx="8472518" cy="5126055"/>
          </a:xfrm>
          <a:prstGeom prst="rect">
            <a:avLst/>
          </a:prstGeom>
          <a:blipFill>
            <a:blip r:embed="rId2" cstate="print">
              <a:lum bright="16000"/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i="1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What is the origin of energy dependence of Gauss width?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FF0000"/>
                </a:solidFill>
              </a:rPr>
              <a:t>SIDIS </a:t>
            </a:r>
            <a:r>
              <a:rPr lang="en-US" sz="3200" dirty="0" smtClean="0">
                <a:solidFill>
                  <a:srgbClr val="FF0000"/>
                </a:solidFill>
              </a:rPr>
              <a:t>at COMPASS can provide </a:t>
            </a:r>
            <a:r>
              <a:rPr lang="en-US" sz="3200" dirty="0" smtClean="0">
                <a:solidFill>
                  <a:srgbClr val="FF0000"/>
                </a:solidFill>
              </a:rPr>
              <a:t>at higher than HERMES </a:t>
            </a:r>
            <a:r>
              <a:rPr lang="en-US" sz="3200" dirty="0" smtClean="0">
                <a:solidFill>
                  <a:srgbClr val="FF0000"/>
                </a:solidFill>
              </a:rPr>
              <a:t>and </a:t>
            </a:r>
            <a:r>
              <a:rPr lang="en-US" sz="3200" dirty="0" err="1" smtClean="0">
                <a:solidFill>
                  <a:srgbClr val="FF0000"/>
                </a:solidFill>
              </a:rPr>
              <a:t>Jlab</a:t>
            </a:r>
            <a:r>
              <a:rPr lang="en-US" sz="3200" dirty="0" smtClean="0">
                <a:solidFill>
                  <a:srgbClr val="FF0000"/>
                </a:solidFill>
              </a:rPr>
              <a:t> energy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new acceptance corrected data on unpolarized TMD DFs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new data on Sivers asymmetry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B050"/>
                </a:solidFill>
              </a:rPr>
              <a:t>to check the energy dependence of the Gauss width of unpolarized DFs and FFs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B050"/>
                </a:solidFill>
              </a:rPr>
              <a:t>Energy dependence of parameters of Sivers DF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FF0000"/>
                </a:solidFill>
              </a:rPr>
              <a:t>First DY measurements with transversely polarized target at COMPASS will allow to study the universality of spin dependent TMD DFs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Size and shape of Sivers DY asymmetry dependence on </a:t>
            </a:r>
            <a:r>
              <a:rPr lang="en-US" sz="3200" i="1" dirty="0" err="1" smtClean="0">
                <a:solidFill>
                  <a:srgbClr val="0070C0"/>
                </a:solidFill>
              </a:rPr>
              <a:t>x</a:t>
            </a:r>
            <a:r>
              <a:rPr lang="en-US" sz="3200" i="1" baseline="-25000" dirty="0" err="1" smtClean="0">
                <a:solidFill>
                  <a:srgbClr val="0070C0"/>
                </a:solidFill>
              </a:rPr>
              <a:t>F</a:t>
            </a:r>
            <a:r>
              <a:rPr lang="en-US" sz="3200" dirty="0" smtClean="0">
                <a:solidFill>
                  <a:srgbClr val="0070C0"/>
                </a:solidFill>
              </a:rPr>
              <a:t> and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q</a:t>
            </a:r>
            <a:r>
              <a:rPr lang="en-US" sz="3200" i="1" baseline="-25000" dirty="0" err="1" smtClean="0">
                <a:solidFill>
                  <a:srgbClr val="0070C0"/>
                </a:solidFill>
              </a:rPr>
              <a:t>T</a:t>
            </a:r>
            <a:r>
              <a:rPr lang="en-US" sz="3200" dirty="0" smtClean="0">
                <a:solidFill>
                  <a:srgbClr val="0070C0"/>
                </a:solidFill>
              </a:rPr>
              <a:t> will </a:t>
            </a:r>
            <a:r>
              <a:rPr lang="en-US" sz="3200" dirty="0" smtClean="0">
                <a:solidFill>
                  <a:srgbClr val="0070C0"/>
                </a:solidFill>
              </a:rPr>
              <a:t>are sensitive to </a:t>
            </a:r>
            <a:r>
              <a:rPr lang="en-US" sz="3200" dirty="0" smtClean="0">
                <a:solidFill>
                  <a:srgbClr val="0070C0"/>
                </a:solidFill>
              </a:rPr>
              <a:t>Gaussian width of Sivers function at high energy and </a:t>
            </a:r>
            <a:r>
              <a:rPr lang="en-US" sz="3200" i="1" dirty="0" smtClean="0">
                <a:solidFill>
                  <a:srgbClr val="0070C0"/>
                </a:solidFill>
              </a:rPr>
              <a:t>Q</a:t>
            </a:r>
            <a:r>
              <a:rPr lang="en-US" sz="3200" i="1" baseline="30000" dirty="0" smtClean="0">
                <a:solidFill>
                  <a:srgbClr val="0070C0"/>
                </a:solidFill>
              </a:rPr>
              <a:t>2 </a:t>
            </a:r>
            <a:r>
              <a:rPr lang="en-US" sz="3200" dirty="0" smtClean="0">
                <a:solidFill>
                  <a:srgbClr val="0070C0"/>
                </a:solidFill>
              </a:rPr>
              <a:t>and allow to understand if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B050"/>
                </a:solidFill>
              </a:rPr>
              <a:t>this width is energy dependent</a:t>
            </a:r>
            <a:r>
              <a:rPr lang="en-US" sz="3200" dirty="0" smtClean="0">
                <a:solidFill>
                  <a:srgbClr val="00B050"/>
                </a:solidFill>
              </a:rPr>
              <a:t>?</a:t>
            </a:r>
          </a:p>
          <a:p>
            <a:pPr marL="1714500" lvl="3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7030A0"/>
                </a:solidFill>
              </a:rPr>
              <a:t>What is universal: the Sivers PDF or the ratio of Sivers PDF to unpolarized one</a:t>
            </a:r>
            <a:r>
              <a:rPr lang="en-US" sz="3200" dirty="0" smtClean="0">
                <a:solidFill>
                  <a:srgbClr val="7030A0"/>
                </a:solidFill>
              </a:rPr>
              <a:t>?</a:t>
            </a:r>
            <a:endParaRPr lang="en-US" sz="3200" dirty="0" smtClean="0">
              <a:solidFill>
                <a:srgbClr val="7030A0"/>
              </a:solidFill>
            </a:endParaRP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32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SIDIS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</a:t>
            </a:r>
            <a:r>
              <a:rPr lang="en-US" i="1" smtClean="0"/>
              <a:t> </a:t>
            </a:r>
            <a:r>
              <a:rPr lang="en-US" smtClean="0"/>
              <a:t>Kotzinian</a:t>
            </a:r>
            <a:endParaRPr lang="en-GB" dirty="0"/>
          </a:p>
        </p:txBody>
      </p:sp>
      <p:pic>
        <p:nvPicPr>
          <p:cNvPr id="10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028700"/>
            <a:ext cx="4690423" cy="2804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0" y="4229100"/>
            <a:ext cx="9144000" cy="1631216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/>
              <a:t>Using current conservation + parity conservation + hermiticity one can show that </a:t>
            </a:r>
          </a:p>
          <a:p>
            <a:r>
              <a:rPr lang="en-US" sz="2000" dirty="0">
                <a:solidFill>
                  <a:srgbClr val="FE1402"/>
                </a:solidFill>
              </a:rPr>
              <a:t>18 independent Structure Functions</a:t>
            </a:r>
            <a:r>
              <a:rPr lang="en-US" sz="2000" dirty="0"/>
              <a:t>  describe one particle </a:t>
            </a:r>
            <a:r>
              <a:rPr lang="en-US" sz="2000" dirty="0" smtClean="0"/>
              <a:t>SIDIS cross section in one photon exchange approximation.</a:t>
            </a:r>
            <a:endParaRPr lang="en-US" sz="2000" dirty="0"/>
          </a:p>
          <a:p>
            <a:r>
              <a:rPr lang="en-US" sz="2000" dirty="0"/>
              <a:t>Moreover, the dependences on azimuthal angle of produced hadron and of </a:t>
            </a:r>
          </a:p>
          <a:p>
            <a:r>
              <a:rPr lang="en-US" sz="2000" dirty="0"/>
              <a:t>the target nucleon polarization </a:t>
            </a:r>
            <a:r>
              <a:rPr lang="en-US" sz="2000" dirty="0" smtClean="0"/>
              <a:t>are calculated </a:t>
            </a:r>
            <a:r>
              <a:rPr lang="en-US" sz="2000" dirty="0"/>
              <a:t>explicitly and factorized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297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" y="1028700"/>
            <a:ext cx="3831908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4062"/>
          </a:xfrm>
        </p:spPr>
        <p:txBody>
          <a:bodyPr>
            <a:normAutofit/>
          </a:bodyPr>
          <a:lstStyle/>
          <a:p>
            <a:r>
              <a:rPr lang="en-US" dirty="0" smtClean="0"/>
              <a:t>SIDIS, polarized lepton and target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6B94D750-32B1-40DB-B97D-5D243BB601F5}" type="slidenum">
              <a:rPr lang="en-US" smtClean="0"/>
              <a:pPr algn="ctr"/>
              <a:t>4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10554" y="1657350"/>
          <a:ext cx="8894762" cy="2992438"/>
        </p:xfrm>
        <a:graphic>
          <a:graphicData uri="http://schemas.openxmlformats.org/presentationml/2006/ole">
            <p:oleObj spid="_x0000_s2050" name="Equation" r:id="rId3" imgW="5587920" imgH="1879560" progId="Equation.DSMT4">
              <p:embed/>
            </p:oleObj>
          </a:graphicData>
        </a:graphic>
      </p:graphicFrame>
      <p:graphicFrame>
        <p:nvGraphicFramePr>
          <p:cNvPr id="950275" name="Object 3"/>
          <p:cNvGraphicFramePr>
            <a:graphicFrameLocks noChangeAspect="1"/>
          </p:cNvGraphicFramePr>
          <p:nvPr/>
        </p:nvGraphicFramePr>
        <p:xfrm>
          <a:off x="2292350" y="971550"/>
          <a:ext cx="4546600" cy="457200"/>
        </p:xfrm>
        <a:graphic>
          <a:graphicData uri="http://schemas.openxmlformats.org/presentationml/2006/ole">
            <p:oleObj spid="_x0000_s2051" name="Equation" r:id="rId4" imgW="2273040" imgH="2286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743200" y="4949825"/>
          <a:ext cx="3678238" cy="479425"/>
        </p:xfrm>
        <a:graphic>
          <a:graphicData uri="http://schemas.openxmlformats.org/presentationml/2006/ole">
            <p:oleObj spid="_x0000_s2052" name="Equation" r:id="rId5" imgW="1854000" imgH="24120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044700" y="5645150"/>
          <a:ext cx="5033963" cy="641350"/>
        </p:xfrm>
        <a:graphic>
          <a:graphicData uri="http://schemas.openxmlformats.org/presentationml/2006/ole">
            <p:oleObj spid="_x0000_s2053" name="Equation" r:id="rId6" imgW="3390840" imgH="431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4062"/>
          </a:xfrm>
        </p:spPr>
        <p:txBody>
          <a:bodyPr>
            <a:normAutofit/>
          </a:bodyPr>
          <a:lstStyle/>
          <a:p>
            <a:r>
              <a:rPr lang="en-US" dirty="0" smtClean="0"/>
              <a:t>SIDIS, unpolarized lepton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028700" y="1820863"/>
          <a:ext cx="7065962" cy="3473912"/>
        </p:xfrm>
        <a:graphic>
          <a:graphicData uri="http://schemas.openxmlformats.org/presentationml/2006/ole">
            <p:oleObj spid="_x0000_s3074" name="Equation" r:id="rId3" imgW="3771720" imgH="1854000" progId="Equation.DSMT4">
              <p:embed/>
            </p:oleObj>
          </a:graphicData>
        </a:graphic>
      </p:graphicFrame>
      <p:graphicFrame>
        <p:nvGraphicFramePr>
          <p:cNvPr id="950275" name="Object 3"/>
          <p:cNvGraphicFramePr>
            <a:graphicFrameLocks noChangeAspect="1"/>
          </p:cNvGraphicFramePr>
          <p:nvPr/>
        </p:nvGraphicFramePr>
        <p:xfrm>
          <a:off x="2482850" y="971550"/>
          <a:ext cx="4165600" cy="457200"/>
        </p:xfrm>
        <a:graphic>
          <a:graphicData uri="http://schemas.openxmlformats.org/presentationml/2006/ole">
            <p:oleObj spid="_x0000_s3075" name="Equation" r:id="rId4" imgW="2082600" imgH="2286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730843" y="5657850"/>
          <a:ext cx="3678238" cy="479425"/>
        </p:xfrm>
        <a:graphic>
          <a:graphicData uri="http://schemas.openxmlformats.org/presentationml/2006/ole">
            <p:oleObj spid="_x0000_s3076" name="Equation" r:id="rId5" imgW="185400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4062"/>
          </a:xfrm>
        </p:spPr>
        <p:txBody>
          <a:bodyPr>
            <a:normAutofit/>
          </a:bodyPr>
          <a:lstStyle/>
          <a:p>
            <a:r>
              <a:rPr lang="en-US" dirty="0" smtClean="0"/>
              <a:t>SIDIS, unpolarized lepton, LO parton model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88950" y="2743200"/>
          <a:ext cx="8148638" cy="2000250"/>
        </p:xfrm>
        <a:graphic>
          <a:graphicData uri="http://schemas.openxmlformats.org/presentationml/2006/ole">
            <p:oleObj spid="_x0000_s4098" name="Equation" r:id="rId3" imgW="4190760" imgH="102852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790825" y="4857750"/>
          <a:ext cx="3552825" cy="479425"/>
        </p:xfrm>
        <a:graphic>
          <a:graphicData uri="http://schemas.openxmlformats.org/presentationml/2006/ole">
            <p:oleObj spid="_x0000_s4099" name="Equation" r:id="rId4" imgW="1790640" imgH="241200" progId="Equation.DSMT4">
              <p:embed/>
            </p:oleObj>
          </a:graphicData>
        </a:graphic>
      </p:graphicFrame>
      <p:graphicFrame>
        <p:nvGraphicFramePr>
          <p:cNvPr id="952325" name="Object 5"/>
          <p:cNvGraphicFramePr>
            <a:graphicFrameLocks noChangeAspect="1"/>
          </p:cNvGraphicFramePr>
          <p:nvPr/>
        </p:nvGraphicFramePr>
        <p:xfrm>
          <a:off x="685800" y="5408612"/>
          <a:ext cx="7750905" cy="992188"/>
        </p:xfrm>
        <a:graphic>
          <a:graphicData uri="http://schemas.openxmlformats.org/presentationml/2006/ole">
            <p:oleObj spid="_x0000_s4100" name="Equation" r:id="rId5" imgW="4165560" imgH="533160" progId="Equation.DSMT4">
              <p:embed/>
            </p:oleObj>
          </a:graphicData>
        </a:graphic>
      </p:graphicFrame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6773" y="742950"/>
            <a:ext cx="4419363" cy="1897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Crossing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955394" name="Object 2"/>
          <p:cNvGraphicFramePr>
            <a:graphicFrameLocks noChangeAspect="1"/>
          </p:cNvGraphicFramePr>
          <p:nvPr/>
        </p:nvGraphicFramePr>
        <p:xfrm>
          <a:off x="2368550" y="1085850"/>
          <a:ext cx="4394200" cy="1397000"/>
        </p:xfrm>
        <a:graphic>
          <a:graphicData uri="http://schemas.openxmlformats.org/presentationml/2006/ole">
            <p:oleObj spid="_x0000_s5122" name="Equation" r:id="rId3" imgW="2197080" imgH="698400" progId="Equation.DSMT4">
              <p:embed/>
            </p:oleObj>
          </a:graphicData>
        </a:graphic>
      </p:graphicFrame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406" y="3600450"/>
            <a:ext cx="2953762" cy="211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ight Arrow 8"/>
          <p:cNvSpPr/>
          <p:nvPr/>
        </p:nvSpPr>
        <p:spPr>
          <a:xfrm>
            <a:off x="3822192" y="4286250"/>
            <a:ext cx="978408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8411" y="3600450"/>
            <a:ext cx="3696989" cy="2119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547687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DY processes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</a:t>
            </a:r>
            <a:r>
              <a:rPr lang="en-US" i="1" smtClean="0"/>
              <a:t> </a:t>
            </a:r>
            <a:r>
              <a:rPr lang="en-US" smtClean="0"/>
              <a:t>Kotzinian</a:t>
            </a:r>
            <a:endParaRPr lang="en-GB" dirty="0"/>
          </a:p>
        </p:txBody>
      </p:sp>
      <p:pic>
        <p:nvPicPr>
          <p:cNvPr id="88372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2624" y="814388"/>
            <a:ext cx="6323013" cy="328612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2364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4918" y="2052637"/>
            <a:ext cx="5092706" cy="2919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1314450" y="5086350"/>
          <a:ext cx="6500813" cy="857250"/>
        </p:xfrm>
        <a:graphic>
          <a:graphicData uri="http://schemas.openxmlformats.org/presentationml/2006/ole">
            <p:oleObj spid="_x0000_s6146" name="Equation" r:id="rId5" imgW="3466800" imgH="457200" progId="Equation.DSMT4">
              <p:embed/>
            </p:oleObj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2628900" y="1314450"/>
          <a:ext cx="3874168" cy="457200"/>
        </p:xfrm>
        <a:graphic>
          <a:graphicData uri="http://schemas.openxmlformats.org/presentationml/2006/ole">
            <p:oleObj spid="_x0000_s6147" name="Equation" r:id="rId6" imgW="204444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/>
          <a:lstStyle/>
          <a:p>
            <a:r>
              <a:rPr lang="en-US" dirty="0" smtClean="0"/>
              <a:t>Angular variables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4/26/2010,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Aram Kotzinian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D750-32B1-40DB-B97D-5D243BB601F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54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2426" y="3486150"/>
            <a:ext cx="5664424" cy="2800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54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1950" y="1257300"/>
            <a:ext cx="4800600" cy="1796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57150" y="914400"/>
            <a:ext cx="4286250" cy="1485900"/>
            <a:chOff x="848" y="3067"/>
            <a:chExt cx="2177" cy="773"/>
          </a:xfrm>
        </p:grpSpPr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4" y="3067"/>
              <a:ext cx="2112" cy="773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848" y="3067"/>
              <a:ext cx="2177" cy="762"/>
            </a:xfrm>
            <a:prstGeom prst="rect">
              <a:avLst/>
            </a:prstGeom>
            <a:noFill/>
            <a:ln w="15875" algn="ctr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61912" y="3657600"/>
            <a:ext cx="4395788" cy="1085850"/>
            <a:chOff x="3207" y="3103"/>
            <a:chExt cx="2517" cy="545"/>
          </a:xfrm>
        </p:grpSpPr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77" y="3113"/>
              <a:ext cx="2433" cy="499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3207" y="3103"/>
              <a:ext cx="2517" cy="545"/>
            </a:xfrm>
            <a:prstGeom prst="rect">
              <a:avLst/>
            </a:prstGeom>
            <a:noFill/>
            <a:ln w="15875" algn="ctr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914400" y="2686050"/>
            <a:ext cx="2914773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 rest frame (TF)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246" y="5372100"/>
            <a:ext cx="3345788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Collins-</a:t>
            </a:r>
            <a:r>
              <a:rPr lang="en-US" dirty="0" err="1" smtClean="0"/>
              <a:t>Soper</a:t>
            </a:r>
            <a:r>
              <a:rPr lang="en-US" dirty="0" smtClean="0"/>
              <a:t> frame (CS)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5951</TotalTime>
  <Words>741</Words>
  <Application>Microsoft Office PowerPoint</Application>
  <PresentationFormat>On-screen Show (4:3)</PresentationFormat>
  <Paragraphs>156</Paragraphs>
  <Slides>25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Equation</vt:lpstr>
      <vt:lpstr>MathType 6.0 Equation</vt:lpstr>
      <vt:lpstr>Single transversely polarized DY, observables, TMDs</vt:lpstr>
      <vt:lpstr>TMD quark DFs of Nucleon</vt:lpstr>
      <vt:lpstr>SIDIS</vt:lpstr>
      <vt:lpstr>SIDIS, polarized lepton and target</vt:lpstr>
      <vt:lpstr>SIDIS, unpolarized lepton</vt:lpstr>
      <vt:lpstr>SIDIS, unpolarized lepton, LO parton model</vt:lpstr>
      <vt:lpstr>Crossing</vt:lpstr>
      <vt:lpstr>DY processes</vt:lpstr>
      <vt:lpstr>Angular variables</vt:lpstr>
      <vt:lpstr>General expression for DY cross section (only target is polarized)</vt:lpstr>
      <vt:lpstr>DY-LO, only transversely polarized target</vt:lpstr>
      <vt:lpstr>DY-LO asymmetries, transversely polarized target</vt:lpstr>
      <vt:lpstr>Intrinsic transverse momentum in SIDIS</vt:lpstr>
      <vt:lpstr>New data from JLab</vt:lpstr>
      <vt:lpstr>Test of Gauss model at HERMES</vt:lpstr>
      <vt:lpstr>Parameters from HERMES and cross check with CLAS</vt:lpstr>
      <vt:lpstr>Cahn effect at EMC</vt:lpstr>
      <vt:lpstr>Intrinsic transverse momentum in DY: testing Gauss</vt:lpstr>
      <vt:lpstr>Intrinsic transverse momentum in DY: pion vs nucleon</vt:lpstr>
      <vt:lpstr>Energy dependence of intrinsic transverse momenta</vt:lpstr>
      <vt:lpstr>STM conclusions</vt:lpstr>
      <vt:lpstr>Exercise for Sivers effect in DY@COMPASS</vt:lpstr>
      <vt:lpstr>Parameterization of TMDs</vt:lpstr>
      <vt:lpstr>Torino-STM</vt:lpstr>
      <vt:lpstr>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transversely polarized DY, observables, TMDs</dc:title>
  <dc:creator>aram</dc:creator>
  <cp:lastModifiedBy>aram</cp:lastModifiedBy>
  <cp:revision>209</cp:revision>
  <dcterms:created xsi:type="dcterms:W3CDTF">2010-04-20T12:19:32Z</dcterms:created>
  <dcterms:modified xsi:type="dcterms:W3CDTF">2010-04-26T06:41:26Z</dcterms:modified>
</cp:coreProperties>
</file>