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866" r:id="rId1"/>
  </p:sldMasterIdLst>
  <p:notesMasterIdLst>
    <p:notesMasterId r:id="rId28"/>
  </p:notesMasterIdLst>
  <p:handoutMasterIdLst>
    <p:handoutMasterId r:id="rId29"/>
  </p:handoutMasterIdLst>
  <p:sldIdLst>
    <p:sldId id="537" r:id="rId2"/>
    <p:sldId id="891" r:id="rId3"/>
    <p:sldId id="888" r:id="rId4"/>
    <p:sldId id="826" r:id="rId5"/>
    <p:sldId id="887" r:id="rId6"/>
    <p:sldId id="856" r:id="rId7"/>
    <p:sldId id="857" r:id="rId8"/>
    <p:sldId id="858" r:id="rId9"/>
    <p:sldId id="859" r:id="rId10"/>
    <p:sldId id="862" r:id="rId11"/>
    <p:sldId id="867" r:id="rId12"/>
    <p:sldId id="869" r:id="rId13"/>
    <p:sldId id="872" r:id="rId14"/>
    <p:sldId id="873" r:id="rId15"/>
    <p:sldId id="868" r:id="rId16"/>
    <p:sldId id="870" r:id="rId17"/>
    <p:sldId id="871" r:id="rId18"/>
    <p:sldId id="874" r:id="rId19"/>
    <p:sldId id="875" r:id="rId20"/>
    <p:sldId id="876" r:id="rId21"/>
    <p:sldId id="885" r:id="rId22"/>
    <p:sldId id="877" r:id="rId23"/>
    <p:sldId id="889" r:id="rId24"/>
    <p:sldId id="890" r:id="rId25"/>
    <p:sldId id="860" r:id="rId26"/>
    <p:sldId id="886" r:id="rId27"/>
  </p:sldIdLst>
  <p:sldSz cx="10058400" cy="7772400"/>
  <p:notesSz cx="7315200" cy="9601200"/>
  <p:custDataLst>
    <p:tags r:id="rId3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50917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101834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52752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203669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545871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3055043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564219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4073390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4545"/>
    <a:srgbClr val="FD7B47"/>
    <a:srgbClr val="F68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52"/>
    <p:restoredTop sz="94674"/>
  </p:normalViewPr>
  <p:slideViewPr>
    <p:cSldViewPr>
      <p:cViewPr>
        <p:scale>
          <a:sx n="126" d="100"/>
          <a:sy n="126" d="100"/>
        </p:scale>
        <p:origin x="2048" y="248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tags" Target="tags/tag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2A6C938-6FA7-1E47-BE07-E4521844C812}" type="datetime1">
              <a:rPr lang="en-US"/>
              <a:pPr>
                <a:defRPr/>
              </a:pPr>
              <a:t>1/14/20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F408DC5-6094-9E43-8E5E-4C82D6B2D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082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7150" y="719138"/>
            <a:ext cx="46609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AC165642-0AB8-F348-A71E-0818A0645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60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1pPr>
    <a:lvl2pPr marL="509174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2pPr>
    <a:lvl3pPr marL="101834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3pPr>
    <a:lvl4pPr marL="152752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4pPr>
    <a:lvl5pPr marL="2036696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5pPr>
    <a:lvl6pPr marL="2545871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5043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4219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3390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110A7D-04B6-0940-BCC7-1906BB26847D}" type="slidenum">
              <a:rPr lang="en-US"/>
              <a:pPr/>
              <a:t>0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27150" y="719138"/>
            <a:ext cx="4660900" cy="3602037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1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91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90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94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27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89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943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341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874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7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92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021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891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40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10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39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98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814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67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44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86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0CE7A-2261-2146-82C7-3CE4E0448F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0" y="7254240"/>
            <a:ext cx="100584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lIns="101835" tIns="50917" rIns="101835" bIns="50917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BFBB1F-682B-F14C-A70C-2C3AB6E65E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2" y="413808"/>
            <a:ext cx="2168843" cy="6586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1FB8C-35C6-FF4A-8034-F62F5F4828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6" y="1937704"/>
            <a:ext cx="8675370" cy="3233102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6" y="5201392"/>
            <a:ext cx="8675370" cy="1700212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EAE37-AD3C-294D-BBAC-F431CC35DB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7BC23-47BB-F244-8842-2FF3B4F1BA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09"/>
            <a:ext cx="8675370" cy="1502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5038A-D191-DF41-9898-2D6E1B2048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721EB6-380D-DB47-A4A0-7F2DBCBC36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6B062-D41C-E14C-BA1F-CBFA51DF72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6ACA2-EB7D-C943-A326-07A10C9FA8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08945-50DA-C24B-A030-3A3DA95B7B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09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4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4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4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6697CD-7E9C-5946-A4CB-9C40BF60AB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0" y="7426960"/>
            <a:ext cx="100584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lIns="101835" tIns="50917" rIns="101835" bIns="50917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787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hdr="0" dt="0"/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4" Type="http://schemas.openxmlformats.org/officeDocument/2006/relationships/image" Target="../media/image2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4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4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4" Type="http://schemas.openxmlformats.org/officeDocument/2006/relationships/image" Target="../media/image2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4" Type="http://schemas.openxmlformats.org/officeDocument/2006/relationships/image" Target="../media/image3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image" Target="../media/image32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2341286"/>
            <a:ext cx="10058400" cy="10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5" tIns="50917" rIns="101835" bIns="5091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/>
              <a:t>Differential theory predictions for top-quark production and decay</a:t>
            </a:r>
            <a:endParaRPr lang="en-US" sz="3200" b="1" dirty="0" smtClean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4419600"/>
            <a:ext cx="10058400" cy="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5" tIns="50917" rIns="101835" bIns="50917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Alexander </a:t>
            </a:r>
            <a:r>
              <a:rPr lang="en-US" dirty="0" smtClean="0"/>
              <a:t>Mitov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Cavendish Laboratory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0013" y="5373152"/>
            <a:ext cx="1374987" cy="3418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067" y="5943600"/>
            <a:ext cx="1216878" cy="1184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5615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Top-pair differential distributions for </a:t>
            </a:r>
            <a:r>
              <a:rPr lang="en-US" sz="2500" b="1" dirty="0" err="1" smtClean="0"/>
              <a:t>dilepton</a:t>
            </a:r>
            <a:r>
              <a:rPr lang="en-US" sz="2500" b="1" dirty="0" smtClean="0"/>
              <a:t> final states</a:t>
            </a:r>
            <a:endParaRPr lang="en-US" sz="2500" b="1" baseline="-25000" dirty="0" smtClean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97991" y="4252709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8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Data taken from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Here is our implementation of the fiducial phase space: 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/>
              <a:t>we require 2 oppositely charged leptons </a:t>
            </a: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(charged </a:t>
            </a:r>
            <a:r>
              <a:rPr lang="en-US" dirty="0"/>
              <a:t>lepton) &gt; 20 GeV </a:t>
            </a: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 smtClean="0"/>
              <a:t>|</a:t>
            </a:r>
            <a:r>
              <a:rPr lang="en-US" dirty="0"/>
              <a:t>rapidity(charged lepton)| &lt; </a:t>
            </a:r>
            <a:r>
              <a:rPr lang="en-US" dirty="0" smtClean="0"/>
              <a:t>2.5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Importantly, such calculation is fully inclusive in any hadronic radiation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Predictions given for two values of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there is clear sensitivity to its value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7-point scale variation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No pdf error included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60533" y="879193"/>
            <a:ext cx="2149563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mr-IN" sz="1500">
                <a:solidFill>
                  <a:srgbClr val="FF0000"/>
                </a:solidFill>
              </a:rPr>
              <a:t>ATLAS-CONF-2019-041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87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249" y="2285999"/>
            <a:ext cx="4956151" cy="50292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85999"/>
            <a:ext cx="4965213" cy="505528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err="1" smtClean="0"/>
              <a:t>η</a:t>
            </a:r>
            <a:r>
              <a:rPr lang="en-US" dirty="0" smtClean="0"/>
              <a:t>(lepton)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MC error of NNLO visible albeit small (work in progress)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NLO). Tiny K-factor.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Both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=172.5GeV work well.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40458" y="7049136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38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y(lepton pair)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MC error of NNLO visible albeit small (work in progress)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NLO). Tiny K-factor.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Both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=172.5GeV work well.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48247"/>
            <a:ext cx="4918342" cy="49907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1" y="2209800"/>
            <a:ext cx="5029200" cy="51087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0458" y="7049136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err="1"/>
              <a:t>Δ</a:t>
            </a:r>
            <a:r>
              <a:rPr lang="en-US" dirty="0"/>
              <a:t>𝛗</a:t>
            </a: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NLO). Tiny K-factor.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probably a bit better than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=172.5GeV.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Improved MC error required to draw quantitative conclusion (which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is best)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55133"/>
            <a:ext cx="4800600" cy="48600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2427283"/>
            <a:ext cx="4833668" cy="48879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0458" y="7049136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(lepton)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MC error of NNLO visible albeit small (work in progress)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err="1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seems better than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=172.5GeV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0433"/>
            <a:ext cx="5029200" cy="49623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2168331"/>
            <a:ext cx="5025446" cy="50706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87329" y="6967978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72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(lepton pair)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MC error of NNLO visible albeit small (work in progress)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NLO). Tiny K-factor.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Both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=172.5GeV work well.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15157"/>
            <a:ext cx="4918342" cy="49238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0408" y="2315157"/>
            <a:ext cx="4901770" cy="49458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0458" y="7049136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56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m(lepton pair)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NLO). Tiny K-factor.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better than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=172.5GeV.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Improved MC error required to draw quantitative conclusion (especially for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determ</a:t>
            </a:r>
            <a:r>
              <a:rPr lang="en-US" dirty="0" smtClean="0"/>
              <a:t>.)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3" y="2312115"/>
            <a:ext cx="4975167" cy="50030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2312114"/>
            <a:ext cx="4953000" cy="50030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0458" y="7049136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0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(scalar) Sum of the two lepton P</a:t>
            </a:r>
            <a:r>
              <a:rPr lang="en-US" baseline="-25000" dirty="0" smtClean="0"/>
              <a:t>T</a:t>
            </a:r>
            <a:r>
              <a:rPr lang="en-US" dirty="0" smtClean="0"/>
              <a:t>’s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NLO). Small K-factor.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Both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=172.5GeV seem to work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Improved MC error required to draw quantitative conclusion (especially for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determin</a:t>
            </a:r>
            <a:r>
              <a:rPr lang="en-US" dirty="0"/>
              <a:t>.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98677"/>
            <a:ext cx="4918342" cy="49403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2307282"/>
            <a:ext cx="4876800" cy="49317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0458" y="7049136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33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Sum of the two lepton energies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NLO). Small K-factor.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Both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=172.5GeV seem to work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Improved MC error required to draw quantitative conclusion (especially for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</a:t>
            </a:r>
            <a:r>
              <a:rPr lang="en-US" dirty="0" err="1" smtClean="0"/>
              <a:t>determin</a:t>
            </a:r>
            <a:r>
              <a:rPr lang="en-US" dirty="0"/>
              <a:t>.</a:t>
            </a:r>
            <a:r>
              <a:rPr lang="en-US" dirty="0" smtClean="0"/>
              <a:t>)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1" y="2434129"/>
            <a:ext cx="4778089" cy="48048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2483" y="2434129"/>
            <a:ext cx="4815917" cy="48810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52800" y="7068235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48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5615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A bit on stable top production</a:t>
            </a:r>
            <a:endParaRPr lang="en-US" sz="2500" b="1" baseline="-25000" dirty="0" smtClean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28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err="1"/>
              <a:t>Δ</a:t>
            </a:r>
            <a:r>
              <a:rPr lang="en-US" dirty="0" smtClean="0"/>
              <a:t>𝛗 vs. m(</a:t>
            </a:r>
            <a:r>
              <a:rPr lang="en-US" dirty="0" err="1" smtClean="0"/>
              <a:t>tt</a:t>
            </a:r>
            <a:r>
              <a:rPr lang="en-US" dirty="0" smtClean="0"/>
              <a:t>) (others are computed, too, not shown)</a:t>
            </a:r>
          </a:p>
          <a:p>
            <a:pPr>
              <a:buClr>
                <a:srgbClr val="00B050"/>
              </a:buClr>
            </a:pPr>
            <a:r>
              <a:rPr lang="en-US" dirty="0" smtClean="0"/>
              <a:t>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NLO). Mostly small K-factors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Both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=172.5GeV seem to work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Improved MC error required to draw quantitative conclusion (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sensitivity is apparent)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data: 2-dim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98876"/>
            <a:ext cx="5053438" cy="51925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5528" y="2198876"/>
            <a:ext cx="5012872" cy="519252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5576" y="7162800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2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609600"/>
            <a:ext cx="100583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/>
              <a:t>e</a:t>
            </a:r>
            <a:r>
              <a:rPr lang="en-US" dirty="0" smtClean="0"/>
              <a:t>ta(lepton) vs. m(</a:t>
            </a:r>
            <a:r>
              <a:rPr lang="en-US" dirty="0" err="1" smtClean="0"/>
              <a:t>tt</a:t>
            </a:r>
            <a:r>
              <a:rPr lang="en-US" dirty="0" smtClean="0"/>
              <a:t>) (others are computed, too, not shown)</a:t>
            </a:r>
          </a:p>
          <a:p>
            <a:pPr>
              <a:buClr>
                <a:srgbClr val="00B050"/>
              </a:buClr>
            </a:pPr>
            <a:r>
              <a:rPr lang="en-US" dirty="0" smtClean="0"/>
              <a:t>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Great reduction of scale error at NNLO (vs NLO). Mostly small K-factors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=171.5GeV seem to work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Improved MC error required to draw quantitative conclusion (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sensitivity is apparent)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ATLAS data: 2-dim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62375"/>
            <a:ext cx="4724400" cy="4876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2362200"/>
            <a:ext cx="4764282" cy="49063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5576" y="7162800"/>
            <a:ext cx="374102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Work in progress: Czakon, Mitov,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94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650081"/>
            <a:ext cx="1005839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Comparison in progress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13 </a:t>
            </a:r>
            <a:r>
              <a:rPr lang="en-US" dirty="0" err="1" smtClean="0"/>
              <a:t>TeV</a:t>
            </a:r>
            <a:r>
              <a:rPr lang="en-US" dirty="0" smtClean="0"/>
              <a:t> distributions from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The complete spin-density matrix measured by CMS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In the context of comparing with CMS an interesting study was done: compare the distributions of the true top versus the distribution of the reconstructed top (for the CMS selection)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/>
              <a:t>We use the true top (which is known before the decay)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/>
              <a:t>Experimentally the top is reconstructed from the decay products: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1304098" lvl="2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/>
              <a:t>Assume neutrino momenta are known</a:t>
            </a:r>
          </a:p>
          <a:p>
            <a:pPr marL="1304098" lvl="2" indent="-285750">
              <a:buClr>
                <a:srgbClr val="00B050"/>
              </a:buClr>
              <a:buFont typeface="Wingdings" charset="2"/>
              <a:buChar char="Ø"/>
            </a:pPr>
            <a:endParaRPr lang="en-US" dirty="0"/>
          </a:p>
          <a:p>
            <a:pPr marL="1304098" lvl="2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/>
              <a:t>Leptons + neutrinos give the two W’s (minimizing the differences from the true W mass). </a:t>
            </a:r>
            <a:r>
              <a:rPr lang="en-US" dirty="0">
                <a:solidFill>
                  <a:srgbClr val="00B050"/>
                </a:solidFill>
              </a:rPr>
              <a:t>For us this step is unambiguous</a:t>
            </a:r>
            <a:r>
              <a:rPr lang="en-US" dirty="0"/>
              <a:t>.</a:t>
            </a:r>
          </a:p>
          <a:p>
            <a:pPr marL="1304098" lvl="2" indent="-285750">
              <a:buClr>
                <a:srgbClr val="00B050"/>
              </a:buClr>
              <a:buFont typeface="Wingdings" charset="2"/>
              <a:buChar char="Ø"/>
            </a:pPr>
            <a:endParaRPr lang="en-US" dirty="0"/>
          </a:p>
          <a:p>
            <a:pPr marL="1304098" lvl="2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/>
              <a:t>Then combine the two W’s with two b-jets that minimize the difference between the reconstructed top masses and “true” mass. </a:t>
            </a:r>
            <a:r>
              <a:rPr lang="en-US" dirty="0">
                <a:solidFill>
                  <a:srgbClr val="00B050"/>
                </a:solidFill>
              </a:rPr>
              <a:t>In our calculation we can have up to 4 b-quarks so this introduces a potential difference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CMS data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03745" y="1200835"/>
            <a:ext cx="1683474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s-IS" sz="1500" dirty="0">
                <a:solidFill>
                  <a:srgbClr val="FF0000"/>
                </a:solidFill>
              </a:rPr>
              <a:t>arXiv:1811.06625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6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Update on top differential distributions with leptonic decays                                        Alexander Mitov                                                                LHCtopWG, 14 Nov 2019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CMS data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" y="1600200"/>
            <a:ext cx="4947138" cy="502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1600200"/>
            <a:ext cx="5029200" cy="51176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844689"/>
            <a:ext cx="1005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Here is the ratio between the true top and the constructed top at NLO and NNLO  (in the context of the CMS selection)</a:t>
            </a:r>
          </a:p>
        </p:txBody>
      </p:sp>
    </p:spTree>
    <p:extLst>
      <p:ext uri="{BB962C8B-B14F-4D97-AF65-F5344CB8AC3E}">
        <p14:creationId xmlns:p14="http://schemas.microsoft.com/office/powerpoint/2010/main" val="164599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Update on top differential distributions with leptonic decays                                        Alexander Mitov                                                                LHCtopWG, 14 Nov 2019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NNLO QCD vs CMS data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844689"/>
            <a:ext cx="10058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Here is the ratio between the true top and the constructed top at NLO and NNLO (in the context of the CMS selection)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7400"/>
            <a:ext cx="4724400" cy="48487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2057400"/>
            <a:ext cx="4800600" cy="48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05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5615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Conclusions</a:t>
            </a:r>
            <a:endParaRPr lang="en-US" sz="2500" b="1" baseline="-25000" dirty="0" smtClean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1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145494"/>
            <a:ext cx="1005839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Steady progress on calculations of NNLO top production with NNLO top decay.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Calculations are in the NWA which is adequate for most applications. </a:t>
            </a: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Pure </a:t>
            </a:r>
            <a:r>
              <a:rPr lang="en-US" dirty="0" smtClean="0"/>
              <a:t>QCD for now.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Calculations have been presented for all measured </a:t>
            </a:r>
            <a:r>
              <a:rPr lang="en-US" dirty="0" err="1" smtClean="0"/>
              <a:t>leptonic</a:t>
            </a:r>
            <a:r>
              <a:rPr lang="en-US" dirty="0" smtClean="0"/>
              <a:t> distributions at ATLAS and CMS.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The potential quality of the calculations is very high; comparing them to existing and future precise data will become a great discriminator for: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determination: we often focus solely on precision but </a:t>
            </a:r>
            <a:r>
              <a:rPr lang="en-US" dirty="0" err="1" smtClean="0"/>
              <a:t>leptonic</a:t>
            </a:r>
            <a:r>
              <a:rPr lang="en-US" dirty="0" smtClean="0"/>
              <a:t> distributions offer an unparalleled robustness which is not present in many other determinations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Ø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 smtClean="0"/>
              <a:t>Monte Carlos/modeling used in top physics (and beyond)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Ø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 smtClean="0"/>
              <a:t>Ultimately, will allow us to test with unparalleled precision the SM in the top quark sector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Few immediate (and pressing!) lessons: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FF0000"/>
              </a:buClr>
              <a:buFont typeface="Wingdings" charset="2"/>
              <a:buChar char="v"/>
            </a:pPr>
            <a:r>
              <a:rPr lang="en-US" dirty="0" smtClean="0"/>
              <a:t>At such high level of precision everything matters. Given </a:t>
            </a:r>
            <a:r>
              <a:rPr lang="en-US" dirty="0" smtClean="0"/>
              <a:t>at present Fixed </a:t>
            </a:r>
            <a:r>
              <a:rPr lang="en-US" dirty="0" smtClean="0"/>
              <a:t>Order calculations </a:t>
            </a:r>
            <a:r>
              <a:rPr lang="en-US" dirty="0" smtClean="0"/>
              <a:t>are much more precise than general purpose even generators, an </a:t>
            </a:r>
            <a:r>
              <a:rPr lang="en-US" dirty="0" smtClean="0"/>
              <a:t>effort must be made to connect such calculations to data.</a:t>
            </a:r>
          </a:p>
          <a:p>
            <a:pPr marL="794924" lvl="1" indent="-285750">
              <a:buClr>
                <a:srgbClr val="FF0000"/>
              </a:buClr>
              <a:buFont typeface="Wingdings" charset="2"/>
              <a:buChar char="v"/>
            </a:pPr>
            <a:endParaRPr lang="en-US" dirty="0"/>
          </a:p>
          <a:p>
            <a:pPr marL="794924" lvl="1" indent="-285750">
              <a:buClr>
                <a:srgbClr val="FF0000"/>
              </a:buClr>
              <a:buFont typeface="Wingdings" charset="2"/>
              <a:buChar char="v"/>
            </a:pPr>
            <a:r>
              <a:rPr lang="en-US" dirty="0" smtClean="0"/>
              <a:t>This is tricky given the amount of interpolation/modeling used in measurements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5477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651093"/>
            <a:ext cx="100583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Stable top quark pair production is aiming at as high precision as possible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Results are becoming “mature” and well established. Computed by two groups with different methods. Impressive agreement!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/>
              <a:t>At present this means NNLO QCD + EW + resummation (soft and collinear in the high-energy limit)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Calculations are fully differential and can handle any safe observable. Up to two dimensional distributions computed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Many interesting applications: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PDFs (studied by all groups: conclusions vary from group to group)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Top parametric impact on Higgs and BSM </a:t>
            </a: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Direct searches with tops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Results ready for used by SMEFT </a:t>
            </a:r>
            <a:r>
              <a:rPr lang="en-US" dirty="0" smtClean="0"/>
              <a:t>fits (theoretical predictions available as </a:t>
            </a:r>
            <a:r>
              <a:rPr lang="en-US" dirty="0" err="1" smtClean="0"/>
              <a:t>fastNLO</a:t>
            </a:r>
            <a:r>
              <a:rPr lang="en-US" dirty="0" smtClean="0"/>
              <a:t> tables; even more convenient and flexible formats in development)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0" y="-5080"/>
            <a:ext cx="10058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Brief status	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91587" y="1676400"/>
            <a:ext cx="5224315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Czakon, </a:t>
            </a:r>
            <a:r>
              <a:rPr lang="en-US" sz="1500" u="sng" dirty="0" smtClean="0">
                <a:solidFill>
                  <a:srgbClr val="FF0000"/>
                </a:solidFill>
              </a:rPr>
              <a:t>Mitov, </a:t>
            </a:r>
            <a:r>
              <a:rPr lang="en-US" sz="1500" u="sng" dirty="0" err="1" smtClean="0">
                <a:solidFill>
                  <a:srgbClr val="FF0000"/>
                </a:solidFill>
              </a:rPr>
              <a:t>Poncelet</a:t>
            </a:r>
            <a:r>
              <a:rPr lang="en-US" sz="1500" dirty="0" smtClean="0">
                <a:solidFill>
                  <a:srgbClr val="FF0000"/>
                </a:solidFill>
              </a:rPr>
              <a:t> at al 2013 </a:t>
            </a:r>
            <a:r>
              <a:rPr lang="mr-IN" sz="1500" dirty="0" smtClean="0">
                <a:solidFill>
                  <a:srgbClr val="FF0000"/>
                </a:solidFill>
              </a:rPr>
              <a:t>–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500" dirty="0" smtClean="0">
                <a:solidFill>
                  <a:srgbClr val="FF0000"/>
                </a:solidFill>
              </a:rPr>
              <a:t>Catani, </a:t>
            </a:r>
            <a:r>
              <a:rPr lang="en-US" sz="1500" dirty="0" err="1" smtClean="0">
                <a:solidFill>
                  <a:srgbClr val="FF0000"/>
                </a:solidFill>
              </a:rPr>
              <a:t>Devoto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Grazzini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Kallweit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Mazzitelli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Sargsyan</a:t>
            </a:r>
            <a:r>
              <a:rPr lang="en-US" sz="1500" dirty="0" smtClean="0">
                <a:solidFill>
                  <a:srgbClr val="FF0000"/>
                </a:solidFill>
              </a:rPr>
              <a:t> 2019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2659847"/>
            <a:ext cx="3359446" cy="7848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Czakon et al;</a:t>
            </a:r>
          </a:p>
          <a:p>
            <a:r>
              <a:rPr lang="en-US" sz="1500" dirty="0" err="1" smtClean="0">
                <a:solidFill>
                  <a:srgbClr val="FF0000"/>
                </a:solidFill>
              </a:rPr>
              <a:t>Pagani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Tsinikos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Zaro</a:t>
            </a:r>
            <a:endParaRPr lang="en-US" sz="1500" dirty="0" smtClean="0">
              <a:solidFill>
                <a:srgbClr val="FF0000"/>
              </a:solidFill>
            </a:endParaRPr>
          </a:p>
          <a:p>
            <a:r>
              <a:rPr lang="en-US" sz="1500" dirty="0" err="1" smtClean="0">
                <a:solidFill>
                  <a:srgbClr val="FF0000"/>
                </a:solidFill>
              </a:rPr>
              <a:t>Ferrogglia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Pecjak</a:t>
            </a:r>
            <a:r>
              <a:rPr lang="en-US" sz="1500" dirty="0" smtClean="0">
                <a:solidFill>
                  <a:srgbClr val="FF0000"/>
                </a:solidFill>
              </a:rPr>
              <a:t>, Scott, Wang, Yang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0438" y="5791200"/>
            <a:ext cx="4172745" cy="3231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7030A0"/>
                </a:solidFill>
              </a:rPr>
              <a:t>See also </a:t>
            </a:r>
            <a:r>
              <a:rPr lang="en-US" sz="1500" dirty="0" smtClean="0">
                <a:solidFill>
                  <a:srgbClr val="7030A0"/>
                </a:solidFill>
              </a:rPr>
              <a:t>talks </a:t>
            </a:r>
            <a:r>
              <a:rPr lang="en-US" sz="1500" dirty="0" smtClean="0">
                <a:solidFill>
                  <a:srgbClr val="7030A0"/>
                </a:solidFill>
              </a:rPr>
              <a:t>by Paolo </a:t>
            </a:r>
            <a:r>
              <a:rPr lang="en-US" sz="1500" dirty="0" err="1" smtClean="0">
                <a:solidFill>
                  <a:srgbClr val="7030A0"/>
                </a:solidFill>
              </a:rPr>
              <a:t>Nason</a:t>
            </a:r>
            <a:r>
              <a:rPr lang="en-US" sz="1500" dirty="0">
                <a:solidFill>
                  <a:srgbClr val="7030A0"/>
                </a:solidFill>
              </a:rPr>
              <a:t> and Olaf </a:t>
            </a:r>
            <a:r>
              <a:rPr lang="en-US" sz="1500" dirty="0" err="1">
                <a:solidFill>
                  <a:srgbClr val="7030A0"/>
                </a:solidFill>
              </a:rPr>
              <a:t>Behnke</a:t>
            </a:r>
            <a:endParaRPr lang="en-US" sz="1500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3429000"/>
            <a:ext cx="2776145" cy="3231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7030A0"/>
                </a:solidFill>
              </a:rPr>
              <a:t>See also </a:t>
            </a:r>
            <a:r>
              <a:rPr lang="en-US" sz="1500" dirty="0" smtClean="0">
                <a:solidFill>
                  <a:srgbClr val="7030A0"/>
                </a:solidFill>
              </a:rPr>
              <a:t>talk </a:t>
            </a:r>
            <a:r>
              <a:rPr lang="en-US" sz="1500" dirty="0" smtClean="0">
                <a:solidFill>
                  <a:srgbClr val="7030A0"/>
                </a:solidFill>
              </a:rPr>
              <a:t>by </a:t>
            </a:r>
            <a:r>
              <a:rPr lang="en-US" sz="1500" dirty="0" err="1" smtClean="0">
                <a:solidFill>
                  <a:srgbClr val="7030A0"/>
                </a:solidFill>
              </a:rPr>
              <a:t>Davide</a:t>
            </a:r>
            <a:r>
              <a:rPr lang="en-US" sz="1500" dirty="0" smtClean="0">
                <a:solidFill>
                  <a:srgbClr val="7030A0"/>
                </a:solidFill>
              </a:rPr>
              <a:t> </a:t>
            </a:r>
            <a:r>
              <a:rPr lang="en-US" sz="1500" dirty="0" err="1" smtClean="0">
                <a:solidFill>
                  <a:srgbClr val="7030A0"/>
                </a:solidFill>
              </a:rPr>
              <a:t>Pagani</a:t>
            </a:r>
            <a:endParaRPr lang="en-US" sz="15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3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5615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Spin-correlations in top-pair production and decay (in NWA)</a:t>
            </a:r>
            <a:endParaRPr lang="en-US" sz="2500" b="1" baseline="-25000" dirty="0" smtClean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50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History of top production and decay</a:t>
            </a:r>
            <a:endParaRPr lang="en-US" sz="2500" b="1" baseline="-25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76200" y="440858"/>
            <a:ext cx="100583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Top production and decay was first computed at NLO 10-15 years ago</a:t>
            </a:r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Later expanded to include off-shell/non-resonant effects</a:t>
            </a:r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Extension for NLO+PS:</a:t>
            </a:r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852074" lvl="2" indent="-34290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NLO is still the state of the art for off-shell calculations</a:t>
            </a:r>
            <a:endParaRPr lang="en-US" dirty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Progress to higher orders was made in the Narrow Width Approximation:</a:t>
            </a:r>
          </a:p>
          <a:p>
            <a:pPr marL="342900" lvl="1" indent="-34290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852074" lvl="2" indent="-342900">
              <a:buClr>
                <a:srgbClr val="00B050"/>
              </a:buClr>
              <a:buFont typeface="Wingdings" charset="2"/>
              <a:buChar char="ü"/>
            </a:pPr>
            <a:r>
              <a:rPr lang="en-US" dirty="0" err="1" smtClean="0"/>
              <a:t>approx</a:t>
            </a:r>
            <a:r>
              <a:rPr lang="en-US" dirty="0" smtClean="0"/>
              <a:t> NNLO (prod) x NNLO (decay)</a:t>
            </a:r>
          </a:p>
          <a:p>
            <a:pPr marL="852074" lvl="2" indent="-34290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852074" lvl="2" indent="-34290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852074" lvl="2" indent="-34290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Full NNLO (prod) x NNLO (decay)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57313" y="1128891"/>
            <a:ext cx="3792833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err="1">
                <a:solidFill>
                  <a:srgbClr val="FF0000"/>
                </a:solidFill>
              </a:rPr>
              <a:t>Bernreuther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Brandenbourg</a:t>
            </a:r>
            <a:r>
              <a:rPr lang="en-US" sz="1500" dirty="0" smtClean="0">
                <a:solidFill>
                  <a:srgbClr val="FF0000"/>
                </a:solidFill>
              </a:rPr>
              <a:t>, Si, </a:t>
            </a:r>
            <a:r>
              <a:rPr lang="en-US" sz="1500" dirty="0" err="1" smtClean="0">
                <a:solidFill>
                  <a:srgbClr val="FF0000"/>
                </a:solidFill>
              </a:rPr>
              <a:t>Uwer</a:t>
            </a:r>
            <a:r>
              <a:rPr lang="en-US" sz="1500" dirty="0" smtClean="0">
                <a:solidFill>
                  <a:srgbClr val="FF0000"/>
                </a:solidFill>
              </a:rPr>
              <a:t> 2004</a:t>
            </a:r>
          </a:p>
          <a:p>
            <a:r>
              <a:rPr lang="en-US" sz="1500" dirty="0" err="1" smtClean="0">
                <a:solidFill>
                  <a:srgbClr val="FF0000"/>
                </a:solidFill>
              </a:rPr>
              <a:t>Melnikov,Schulze</a:t>
            </a:r>
            <a:r>
              <a:rPr lang="en-US" sz="1500" dirty="0" smtClean="0">
                <a:solidFill>
                  <a:srgbClr val="FF0000"/>
                </a:solidFill>
              </a:rPr>
              <a:t> 2008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7473" y="2209800"/>
            <a:ext cx="5490927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err="1" smtClean="0">
                <a:solidFill>
                  <a:srgbClr val="FF0000"/>
                </a:solidFill>
              </a:rPr>
              <a:t>Denner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Dittmaier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Kallweit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Pozzorini</a:t>
            </a:r>
            <a:r>
              <a:rPr lang="en-US" sz="1500" dirty="0" smtClean="0">
                <a:solidFill>
                  <a:srgbClr val="FF0000"/>
                </a:solidFill>
              </a:rPr>
              <a:t> 2010-</a:t>
            </a:r>
          </a:p>
          <a:p>
            <a:r>
              <a:rPr lang="en-US" sz="1500" dirty="0" err="1" smtClean="0">
                <a:solidFill>
                  <a:srgbClr val="FF0000"/>
                </a:solidFill>
              </a:rPr>
              <a:t>Bevilacqua</a:t>
            </a:r>
            <a:r>
              <a:rPr lang="en-US" sz="1500" dirty="0" smtClean="0">
                <a:solidFill>
                  <a:srgbClr val="FF0000"/>
                </a:solidFill>
              </a:rPr>
              <a:t>, Czakon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smtClean="0">
                <a:solidFill>
                  <a:srgbClr val="FF0000"/>
                </a:solidFill>
              </a:rPr>
              <a:t>van </a:t>
            </a:r>
            <a:r>
              <a:rPr lang="en-US" sz="1500" dirty="0" err="1">
                <a:solidFill>
                  <a:srgbClr val="FF0000"/>
                </a:solidFill>
              </a:rPr>
              <a:t>Hameren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smtClean="0">
                <a:solidFill>
                  <a:srgbClr val="FF0000"/>
                </a:solidFill>
              </a:rPr>
              <a:t>Papadopoulos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Worek</a:t>
            </a:r>
            <a:r>
              <a:rPr lang="en-US" sz="1500" dirty="0" smtClean="0">
                <a:solidFill>
                  <a:srgbClr val="FF0000"/>
                </a:solidFill>
              </a:rPr>
              <a:t> 2010</a:t>
            </a:r>
          </a:p>
          <a:p>
            <a:r>
              <a:rPr lang="en-US" sz="1500" dirty="0" err="1" smtClean="0">
                <a:solidFill>
                  <a:srgbClr val="FF0000"/>
                </a:solidFill>
              </a:rPr>
              <a:t>Frederix</a:t>
            </a:r>
            <a:r>
              <a:rPr lang="en-US" sz="1500" dirty="0" smtClean="0">
                <a:solidFill>
                  <a:srgbClr val="FF0000"/>
                </a:solidFill>
              </a:rPr>
              <a:t> 2013</a:t>
            </a:r>
          </a:p>
          <a:p>
            <a:r>
              <a:rPr lang="en-US" sz="1500" dirty="0" err="1" smtClean="0">
                <a:solidFill>
                  <a:srgbClr val="FF0000"/>
                </a:solidFill>
              </a:rPr>
              <a:t>Cascioli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Kallweit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Maierhöfer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Pozzorini</a:t>
            </a:r>
            <a:r>
              <a:rPr lang="en-US" sz="1500" dirty="0" smtClean="0">
                <a:solidFill>
                  <a:srgbClr val="FF0000"/>
                </a:solidFill>
              </a:rPr>
              <a:t> 2013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1115" y="4832615"/>
            <a:ext cx="2413802" cy="3231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7030A0"/>
                </a:solidFill>
              </a:rPr>
              <a:t>See talk by Mathieu </a:t>
            </a:r>
            <a:r>
              <a:rPr lang="en-US" sz="1500" dirty="0" err="1" smtClean="0">
                <a:solidFill>
                  <a:srgbClr val="7030A0"/>
                </a:solidFill>
              </a:rPr>
              <a:t>Pellen</a:t>
            </a:r>
            <a:endParaRPr lang="en-US" sz="15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01503" y="3665308"/>
            <a:ext cx="3856697" cy="55399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Campbell, Ellis, </a:t>
            </a:r>
            <a:r>
              <a:rPr lang="en-US" sz="1500" dirty="0" err="1" smtClean="0">
                <a:solidFill>
                  <a:srgbClr val="FF0000"/>
                </a:solidFill>
              </a:rPr>
              <a:t>Nason</a:t>
            </a:r>
            <a:r>
              <a:rPr lang="en-US" sz="1500" dirty="0" smtClean="0">
                <a:solidFill>
                  <a:srgbClr val="FF0000"/>
                </a:solidFill>
              </a:rPr>
              <a:t>, Re 2014</a:t>
            </a:r>
          </a:p>
          <a:p>
            <a:r>
              <a:rPr lang="en-US" sz="1500" dirty="0" err="1" smtClean="0">
                <a:solidFill>
                  <a:srgbClr val="FF0000"/>
                </a:solidFill>
              </a:rPr>
              <a:t>Jezo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Lindert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Nason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Oleari</a:t>
            </a:r>
            <a:r>
              <a:rPr lang="en-US" sz="1500" dirty="0" smtClean="0">
                <a:solidFill>
                  <a:srgbClr val="FF0000"/>
                </a:solidFill>
              </a:rPr>
              <a:t>, </a:t>
            </a:r>
            <a:r>
              <a:rPr lang="en-US" sz="1500" dirty="0" err="1" smtClean="0">
                <a:solidFill>
                  <a:srgbClr val="FF0000"/>
                </a:solidFill>
              </a:rPr>
              <a:t>Pozzorini</a:t>
            </a:r>
            <a:r>
              <a:rPr lang="en-US" sz="1500" dirty="0" smtClean="0">
                <a:solidFill>
                  <a:srgbClr val="FF0000"/>
                </a:solidFill>
              </a:rPr>
              <a:t> 2016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11663" y="6153835"/>
            <a:ext cx="2311723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Gao</a:t>
            </a:r>
            <a:r>
              <a:rPr lang="en-US" sz="1500" dirty="0" smtClean="0">
                <a:solidFill>
                  <a:srgbClr val="FF0000"/>
                </a:solidFill>
              </a:rPr>
              <a:t>, Papanastasiou 2017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2143" y="6858000"/>
            <a:ext cx="4759316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Behring, Czakon, Mitov, Papanastasiou, </a:t>
            </a:r>
            <a:r>
              <a:rPr lang="en-US" sz="1500" dirty="0" err="1">
                <a:solidFill>
                  <a:srgbClr val="FF0000"/>
                </a:solidFill>
              </a:rPr>
              <a:t>Poncelet</a:t>
            </a:r>
            <a:r>
              <a:rPr lang="en-US" sz="1500" dirty="0">
                <a:solidFill>
                  <a:srgbClr val="FF0000"/>
                </a:solidFill>
              </a:rPr>
              <a:t> </a:t>
            </a:r>
            <a:r>
              <a:rPr lang="en-US" sz="1500" dirty="0" smtClean="0">
                <a:solidFill>
                  <a:srgbClr val="FF0000"/>
                </a:solidFill>
              </a:rPr>
              <a:t>2019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06035" y="4195289"/>
            <a:ext cx="2621808" cy="3231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7030A0"/>
                </a:solidFill>
              </a:rPr>
              <a:t>See also talk by Paolo </a:t>
            </a:r>
            <a:r>
              <a:rPr lang="en-US" sz="1500" dirty="0" err="1" smtClean="0">
                <a:solidFill>
                  <a:srgbClr val="7030A0"/>
                </a:solidFill>
              </a:rPr>
              <a:t>Nason</a:t>
            </a:r>
            <a:endParaRPr lang="en-US" sz="15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80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err="1"/>
              <a:t>ttbar</a:t>
            </a:r>
            <a:r>
              <a:rPr lang="en-US" sz="2500" b="1" dirty="0"/>
              <a:t> spin correlations</a:t>
            </a:r>
            <a:endParaRPr lang="en-US" sz="2500" b="1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533400"/>
            <a:ext cx="100583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NNLO QCD corrections to top pair spin-correlations was presented already at Top 2018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Main finding: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NNLO QCD describes data in the fiducial region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Does not describe it in the extrapolated phase space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An extensive analysis was made. All but one sources were dismissed: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Scale choice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err="1" smtClean="0"/>
              <a:t>m</a:t>
            </a:r>
            <a:r>
              <a:rPr lang="en-US" baseline="-25000" dirty="0" err="1" smtClean="0"/>
              <a:t>top</a:t>
            </a:r>
            <a:endParaRPr lang="en-US" baseline="-25000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PDF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Finite width and EW corrections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Results point towards the need for improved understanding of modeling of final states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76800"/>
            <a:ext cx="4876800" cy="24896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2856" y="4800600"/>
            <a:ext cx="4925544" cy="2517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91000" y="972235"/>
            <a:ext cx="583493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Behring, </a:t>
            </a:r>
            <a:r>
              <a:rPr lang="en-US" sz="1500" dirty="0" smtClean="0">
                <a:solidFill>
                  <a:srgbClr val="FF0000"/>
                </a:solidFill>
              </a:rPr>
              <a:t>Czakon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smtClean="0">
                <a:solidFill>
                  <a:srgbClr val="FF0000"/>
                </a:solidFill>
              </a:rPr>
              <a:t>Mitov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smtClean="0">
                <a:solidFill>
                  <a:srgbClr val="FF0000"/>
                </a:solidFill>
              </a:rPr>
              <a:t>Papanastasiou,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is-IS" sz="1500" dirty="0">
                <a:solidFill>
                  <a:srgbClr val="FF0000"/>
                </a:solidFill>
              </a:rPr>
              <a:t>arXiv:1901.05407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31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err="1"/>
              <a:t>ttbar</a:t>
            </a:r>
            <a:r>
              <a:rPr lang="en-US" sz="2500" b="1" dirty="0"/>
              <a:t> spin correlations</a:t>
            </a:r>
            <a:endParaRPr lang="en-US" sz="2500" b="1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609600"/>
            <a:ext cx="10058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After our paper appeared, ATLAS published an update for its Inclusive selection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29734" y="1583168"/>
            <a:ext cx="247401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ATLAS: </a:t>
            </a:r>
            <a:r>
              <a:rPr lang="en-US" sz="1600" dirty="0">
                <a:solidFill>
                  <a:srgbClr val="FF0000"/>
                </a:solidFill>
              </a:rPr>
              <a:t>arXiv:1903.07570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7046" y="1881068"/>
            <a:ext cx="4517154" cy="43673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58368" y="6520900"/>
            <a:ext cx="359835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Green curve: </a:t>
            </a:r>
            <a:r>
              <a:rPr lang="en-US" sz="1600" dirty="0">
                <a:solidFill>
                  <a:srgbClr val="FF0000"/>
                </a:solidFill>
              </a:rPr>
              <a:t>from </a:t>
            </a:r>
            <a:r>
              <a:rPr lang="en-US" sz="1600" dirty="0" err="1" smtClean="0">
                <a:solidFill>
                  <a:srgbClr val="FF0000"/>
                </a:solidFill>
              </a:rPr>
              <a:t>Bernreuther</a:t>
            </a:r>
            <a:r>
              <a:rPr lang="en-US" sz="1600" dirty="0" smtClean="0">
                <a:solidFill>
                  <a:srgbClr val="FF0000"/>
                </a:solidFill>
              </a:rPr>
              <a:t> and Si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56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err="1"/>
              <a:t>ttbar</a:t>
            </a:r>
            <a:r>
              <a:rPr lang="en-US" sz="2500" b="1" dirty="0"/>
              <a:t> spin correlations</a:t>
            </a:r>
            <a:endParaRPr lang="en-US" sz="2500" b="1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609600"/>
            <a:ext cx="100583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Based on the green band it is often said that NLO QCD describes data 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Ø"/>
            </a:pPr>
            <a:r>
              <a:rPr lang="en-US" dirty="0" smtClean="0"/>
              <a:t>This is not so!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The green curve is computed by perturbative expansion of the ratio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v"/>
            </a:pPr>
            <a:r>
              <a:rPr lang="en-US" dirty="0" smtClean="0"/>
              <a:t>A normalized distribution through NNLO reads: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Wingdings" charset="2"/>
              <a:buChar char="v"/>
            </a:pPr>
            <a:r>
              <a:rPr lang="en-US" dirty="0"/>
              <a:t>T</a:t>
            </a:r>
            <a:r>
              <a:rPr lang="en-US" dirty="0" smtClean="0"/>
              <a:t>he ratio R can also be expanded in the coupling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39000" y="5914129"/>
            <a:ext cx="247401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ATLAS: </a:t>
            </a:r>
            <a:r>
              <a:rPr lang="en-US" sz="1600" dirty="0">
                <a:solidFill>
                  <a:srgbClr val="FF0000"/>
                </a:solidFill>
              </a:rPr>
              <a:t>arXiv:1903.07570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7264" y="2767433"/>
            <a:ext cx="3212536" cy="31059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124200"/>
            <a:ext cx="5105400" cy="6685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5064174"/>
            <a:ext cx="4549388" cy="171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1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err="1"/>
              <a:t>ttbar</a:t>
            </a:r>
            <a:r>
              <a:rPr lang="en-US" sz="2500" b="1" dirty="0"/>
              <a:t> spin correlations</a:t>
            </a:r>
            <a:endParaRPr lang="en-US" sz="2500" b="1" baseline="-25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Differential top production with leptonic decays                                            Alexander Mitov                                                          Zurich Pheno Workshop, 14 Jan 2020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609600"/>
            <a:ext cx="10058399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QCD works! One can do the same expansion for the NNLO calculation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At NLO the expanded definition has big impact. It makes NLO agree with data.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However at NNLO the difference is tiny. This implies, ultimately, there is no </a:t>
            </a:r>
            <a:r>
              <a:rPr lang="en-US" dirty="0" err="1" smtClean="0"/>
              <a:t>th</a:t>
            </a:r>
            <a:r>
              <a:rPr lang="en-US" dirty="0" smtClean="0"/>
              <a:t>/data agreement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My understanding is the ATLAS plot will be updated given its important implications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4935147"/>
            <a:ext cx="247401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ATLAS: </a:t>
            </a:r>
            <a:r>
              <a:rPr lang="en-US" sz="1600" dirty="0">
                <a:solidFill>
                  <a:srgbClr val="FF0000"/>
                </a:solidFill>
              </a:rPr>
              <a:t>arXiv:1903.07570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57" y="1239492"/>
            <a:ext cx="3927092" cy="3796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7841" y="1219614"/>
            <a:ext cx="4593359" cy="46564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91000" y="914400"/>
            <a:ext cx="5834931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Behring, </a:t>
            </a:r>
            <a:r>
              <a:rPr lang="en-US" sz="1500" dirty="0" smtClean="0">
                <a:solidFill>
                  <a:srgbClr val="FF0000"/>
                </a:solidFill>
              </a:rPr>
              <a:t>Czakon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smtClean="0">
                <a:solidFill>
                  <a:srgbClr val="FF0000"/>
                </a:solidFill>
              </a:rPr>
              <a:t>Mitov</a:t>
            </a:r>
            <a:r>
              <a:rPr lang="en-US" sz="1500" dirty="0">
                <a:solidFill>
                  <a:srgbClr val="FF0000"/>
                </a:solidFill>
              </a:rPr>
              <a:t>, </a:t>
            </a:r>
            <a:r>
              <a:rPr lang="en-US" sz="1500" dirty="0" smtClean="0">
                <a:solidFill>
                  <a:srgbClr val="FF0000"/>
                </a:solidFill>
              </a:rPr>
              <a:t>Papanastasiou, </a:t>
            </a:r>
            <a:r>
              <a:rPr lang="en-US" sz="1500" dirty="0" err="1" smtClean="0">
                <a:solidFill>
                  <a:srgbClr val="FF0000"/>
                </a:solidFill>
              </a:rPr>
              <a:t>Poncelet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is-IS" sz="1500" dirty="0">
                <a:solidFill>
                  <a:srgbClr val="FF0000"/>
                </a:solidFill>
              </a:rPr>
              <a:t>arXiv:1901.05407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62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ALEXANDER@YFMYQPEFUVWXY5M7" val="26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24611</TotalTime>
  <Words>2028</Words>
  <Application>Microsoft Macintosh PowerPoint</Application>
  <PresentationFormat>Custom</PresentationFormat>
  <Paragraphs>338</Paragraphs>
  <Slides>26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Calibri</vt:lpstr>
      <vt:lpstr>Calibri Light</vt:lpstr>
      <vt:lpstr>Mangal</vt:lpstr>
      <vt:lpstr>ＭＳ Ｐゴシック</vt:lpstr>
      <vt:lpstr>Tahoma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 </Company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Slide 1</dc:title>
  <dc:subject/>
  <dc:creator>Milena Mitova</dc:creator>
  <cp:keywords/>
  <dc:description/>
  <cp:lastModifiedBy>Microsoft Office User</cp:lastModifiedBy>
  <cp:revision>4837</cp:revision>
  <cp:lastPrinted>2017-11-01T00:15:49Z</cp:lastPrinted>
  <dcterms:created xsi:type="dcterms:W3CDTF">2014-02-06T12:07:37Z</dcterms:created>
  <dcterms:modified xsi:type="dcterms:W3CDTF">2020-01-14T10:09:55Z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TC100690451033</vt:lpwstr>
  </property>
</Properties>
</file>