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6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7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8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9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10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1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12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13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5" r:id="rId1"/>
    <p:sldMasterId id="2147483876" r:id="rId2"/>
    <p:sldMasterId id="2147483882" r:id="rId3"/>
    <p:sldMasterId id="2147483890" r:id="rId4"/>
    <p:sldMasterId id="2147483896" r:id="rId5"/>
    <p:sldMasterId id="2147483912" r:id="rId6"/>
    <p:sldMasterId id="2147483921" r:id="rId7"/>
    <p:sldMasterId id="2147483926" r:id="rId8"/>
    <p:sldMasterId id="2147483940" r:id="rId9"/>
    <p:sldMasterId id="2147483945" r:id="rId10"/>
    <p:sldMasterId id="2147483951" r:id="rId11"/>
    <p:sldMasterId id="2147483957" r:id="rId12"/>
    <p:sldMasterId id="2147483964" r:id="rId13"/>
    <p:sldMasterId id="2147483970" r:id="rId14"/>
  </p:sldMasterIdLst>
  <p:notesMasterIdLst>
    <p:notesMasterId r:id="rId16"/>
  </p:notesMasterIdLst>
  <p:sldIdLst>
    <p:sldId id="1933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5C7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82" autoAdjust="0"/>
    <p:restoredTop sz="96208" autoAdjust="0"/>
  </p:normalViewPr>
  <p:slideViewPr>
    <p:cSldViewPr snapToGrid="0">
      <p:cViewPr varScale="1">
        <p:scale>
          <a:sx n="124" d="100"/>
          <a:sy n="124" d="100"/>
        </p:scale>
        <p:origin x="16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1758" y="45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787D8E37-E104-49F7-9832-CE3EE24065A3}" type="datetimeFigureOut">
              <a:rPr lang="en-US" smtClean="0"/>
              <a:t>12/6/19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9988"/>
            <a:ext cx="421322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1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51D08758-88D7-4612-8A3A-8985CC27D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10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08758-88D7-4612-8A3A-8985CC27DF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02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45D95-9298-47CD-B007-2AF0A3C499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19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FD0E5-B483-4785-A1C7-0DB38B9E37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0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E2315-14A4-4B0F-BE89-4076069437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06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4464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43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56929663-6CA7-4931-8F5D-849FE6A4CD44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156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7309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42B4-63F8-3749-8A9F-29B7B746D444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763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617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</p:spTree>
    <p:extLst>
      <p:ext uri="{BB962C8B-B14F-4D97-AF65-F5344CB8AC3E}">
        <p14:creationId xmlns:p14="http://schemas.microsoft.com/office/powerpoint/2010/main" val="2820129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5491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96C0A-2132-45E5-B06F-88DC327174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2710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595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Arial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42B4-63F8-3749-8A9F-29B7B746D444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3915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69011" y="0"/>
            <a:ext cx="929064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02BBD-2EB0-4C44-92BD-C12C7EDA54A5}" type="slidenum">
              <a:rPr lang="en-US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5334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74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134103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0979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56929663-6CA7-4931-8F5D-849FE6A4CD44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9307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81684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42B4-63F8-3749-8A9F-29B7B746D444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9253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6899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b="1"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47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63FC4-075A-4CE3-870E-09DBA8B03D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3766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56929663-6CA7-4931-8F5D-849FE6A4CD44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9185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8662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8875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0841" y="6504213"/>
            <a:ext cx="616187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Lankford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8928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Lankford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4183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Lankford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338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Lankford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519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Lankford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849661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Lankford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305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Lankford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863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B85B5-8F28-4C1D-9CC4-3E747ECB2C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982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20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b="1"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6295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56929663-6CA7-4931-8F5D-849FE6A4CD44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601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3693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7284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</p:spTree>
    <p:extLst>
      <p:ext uri="{BB962C8B-B14F-4D97-AF65-F5344CB8AC3E}">
        <p14:creationId xmlns:p14="http://schemas.microsoft.com/office/powerpoint/2010/main" val="37470107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90506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114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69011" y="0"/>
            <a:ext cx="929064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02BBD-2EB0-4C44-92BD-C12C7EDA54A5}" type="slidenum">
              <a:rPr lang="en-US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4" rIns="91429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5334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294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hor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28600" y="1371600"/>
            <a:ext cx="8686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924800" cy="5334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594"/>
            <a:ext cx="8229600" cy="55262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553202"/>
            <a:ext cx="990600" cy="365125"/>
          </a:xfrm>
        </p:spPr>
        <p:txBody>
          <a:bodyPr/>
          <a:lstStyle/>
          <a:p>
            <a:fld id="{91DFA1AB-09A5-4294-9136-F290C8005C6B}" type="slidenum">
              <a:rPr lang="en-US" smtClean="0">
                <a:solidFill>
                  <a:srgbClr val="2185AA"/>
                </a:solidFill>
              </a:rPr>
              <a:pPr/>
              <a:t>‹#›</a:t>
            </a:fld>
            <a:endParaRPr lang="en-US" dirty="0">
              <a:solidFill>
                <a:srgbClr val="2185AA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52400" y="762000"/>
            <a:ext cx="85344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2402"/>
            <a:ext cx="533400" cy="52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9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5FA13-D4CF-4AF8-B30A-74532102A2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42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28600" y="1371600"/>
            <a:ext cx="8686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152400"/>
            <a:ext cx="82296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6881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131694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276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56929663-6CA7-4931-8F5D-849FE6A4CD44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1908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551441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2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39057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</p:spTree>
    <p:extLst>
      <p:ext uri="{BB962C8B-B14F-4D97-AF65-F5344CB8AC3E}">
        <p14:creationId xmlns:p14="http://schemas.microsoft.com/office/powerpoint/2010/main" val="4525546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29663-6CA7-4931-8F5D-849FE6A4CD44}" type="slidenum">
              <a:rPr lang="en-US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8331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1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389427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5208" y="197436"/>
            <a:ext cx="5165725" cy="723900"/>
          </a:xfrm>
        </p:spPr>
        <p:txBody>
          <a:bodyPr/>
          <a:lstStyle>
            <a:lvl1pPr marL="0" indent="0">
              <a:defRPr b="1">
                <a:solidFill>
                  <a:srgbClr val="285C00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FB7871-1E57-4C91-9CAF-C8320E4685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43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047EE-7620-40A6-9064-25EB24A898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30254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54961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</p:spTree>
    <p:extLst>
      <p:ext uri="{BB962C8B-B14F-4D97-AF65-F5344CB8AC3E}">
        <p14:creationId xmlns:p14="http://schemas.microsoft.com/office/powerpoint/2010/main" val="22169452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29663-6CA7-4931-8F5D-849FE6A4CD44}" type="slidenum">
              <a:rPr lang="en-US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1964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55198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REMOV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42B4-63F8-3749-8A9F-29B7B746D444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1100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9960517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</p:spTree>
    <p:extLst>
      <p:ext uri="{BB962C8B-B14F-4D97-AF65-F5344CB8AC3E}">
        <p14:creationId xmlns:p14="http://schemas.microsoft.com/office/powerpoint/2010/main" val="41135098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29663-6CA7-4931-8F5D-849FE6A4CD44}" type="slidenum">
              <a:rPr lang="en-US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1929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629321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REMOV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Lankford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42B4-63F8-3749-8A9F-29B7B746D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20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ED128E-3816-4FFB-861C-BEA12F42EE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398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095503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</p:spTree>
    <p:extLst>
      <p:ext uri="{BB962C8B-B14F-4D97-AF65-F5344CB8AC3E}">
        <p14:creationId xmlns:p14="http://schemas.microsoft.com/office/powerpoint/2010/main" val="247170311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29663-6CA7-4931-8F5D-849FE6A4CD44}" type="slidenum">
              <a:rPr lang="en-US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1236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91891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REMOV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42B4-63F8-3749-8A9F-29B7B746D444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5583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62484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horizontal-logo-green-text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04800"/>
            <a:ext cx="5334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>
                <a:solidFill>
                  <a:srgbClr val="14673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59114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93673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en-US" sz="4000" b="1" kern="1200" cap="all" baseline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j-ea"/>
                <a:cs typeface="Arial" pitchFamily="34" charset="0"/>
              </a:defRPr>
            </a:lvl1pPr>
          </a:lstStyle>
          <a:p>
            <a:pPr lvl="0"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56929663-6CA7-4931-8F5D-849FE6A4CD44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6643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no 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106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4B2E3-7CDC-4972-8D42-2D141A8D5E9A}" type="slidenum">
              <a:rPr lang="en-US" smtClean="0">
                <a:solidFill>
                  <a:srgbClr val="0F663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F6636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6042917"/>
            <a:ext cx="9144000" cy="8116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52400" y="866776"/>
            <a:ext cx="8839199" cy="5637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512384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0F6636"/>
                </a:solidFill>
              </a:rPr>
              <a:t>Lankford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A42B4-63F8-3749-8A9F-29B7B746D444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>
              <a:solidFill>
                <a:srgbClr val="0F6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10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33105-71E5-4A04-8460-AE194AA187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7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Lankford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075F-FBF0-4F39-B24C-2A544DB0A4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7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57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6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67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12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7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7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.jpe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.jpe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4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47.xml"/><Relationship Id="rId9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jpe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990600"/>
            <a:ext cx="8305800" cy="513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492875"/>
            <a:ext cx="381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Lankford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1290F3-2817-4ED7-9521-F844CC7DE6FB}" type="slidenum">
              <a:rPr lang="en-US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57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rgbClr val="0070C0"/>
          </a:solidFill>
          <a:latin typeface="Arial" pitchFamily="34" charset="0"/>
          <a:ea typeface="+mn-ea"/>
          <a:cs typeface="Arial" pitchFamily="34" charset="0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b="1" kern="1200">
          <a:solidFill>
            <a:srgbClr val="339933"/>
          </a:solidFill>
          <a:latin typeface="Arial" pitchFamily="34" charset="0"/>
          <a:ea typeface="+mn-ea"/>
          <a:cs typeface="Arial" pitchFamily="34" charset="0"/>
        </a:defRPr>
      </a:lvl2pPr>
      <a:lvl3pPr marL="800100" indent="-1651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28700" indent="-1651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257300" indent="-1651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1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6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6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6354765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065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defTabSz="914400"/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defTabSz="914400"/>
            <a:fld id="{26CA2777-A89F-4130-B308-73BB65955918}" type="slidenum">
              <a:rPr lang="en-US" smtClean="0">
                <a:solidFill>
                  <a:srgbClr val="0F6636"/>
                </a:solidFill>
              </a:rPr>
              <a:pPr defTabSz="914400"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6778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srgbClr val="0F6636"/>
                </a:solidFill>
              </a:rPr>
              <a:t>Lankford</a:t>
            </a:r>
            <a:endParaRPr lang="en-US" b="0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6CA2777-A89F-4130-B308-73BB65955918}" type="slidenum">
              <a:rPr lang="en-US" b="0" smtClean="0">
                <a:solidFill>
                  <a:srgbClr val="0F6636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505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defTabSz="914400"/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defTabSz="914400"/>
            <a:fld id="{26CA2777-A89F-4130-B308-73BB65955918}" type="slidenum">
              <a:rPr lang="en-US" smtClean="0">
                <a:solidFill>
                  <a:srgbClr val="0F6636"/>
                </a:solidFill>
              </a:rPr>
              <a:pPr defTabSz="914400"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272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defTabSz="914400"/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defTabSz="914400"/>
            <a:fld id="{26CA2777-A89F-4130-B308-73BB65955918}" type="slidenum">
              <a:rPr lang="en-US" smtClean="0">
                <a:solidFill>
                  <a:srgbClr val="0F6636"/>
                </a:solidFill>
              </a:rPr>
              <a:pPr defTabSz="914400"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031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838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5486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9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rgbClr val="0070C0"/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accent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262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879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225425" indent="-225425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688975" indent="-231775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1081088" indent="-166688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ea typeface="Geneva" charset="0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Lankford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148C009B-CB69-E04A-B9B3-34B26D69E9CF}" type="slidenum">
              <a:rPr lang="en-US">
                <a:ea typeface="Geneva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ea typeface="Geneva" charset="0"/>
            </a:endParaRPr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>
              <a:solidFill>
                <a:srgbClr val="003087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6459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48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225425" indent="-225425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688975" indent="-231775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1081088" indent="-166688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764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2" r:id="rId5"/>
    <p:sldLayoutId id="2147483933" r:id="rId6"/>
    <p:sldLayoutId id="2147483934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rgbClr val="0070C0"/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accent1"/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accent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858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66776"/>
            <a:ext cx="8839199" cy="5259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706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>
                <a:solidFill>
                  <a:srgbClr val="0F6636"/>
                </a:solidFill>
              </a:rPr>
              <a:t>Lankford</a:t>
            </a:r>
            <a:endParaRPr lang="en-US" dirty="0">
              <a:solidFill>
                <a:srgbClr val="0F663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4464" y="6351654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fld id="{26CA2777-A89F-4130-B308-73BB65955918}" type="slidenum">
              <a:rPr lang="en-US" smtClean="0">
                <a:solidFill>
                  <a:srgbClr val="0F6636"/>
                </a:solidFill>
              </a:rPr>
              <a:pPr/>
              <a:t>‹#›</a:t>
            </a:fld>
            <a:endParaRPr lang="en-US" dirty="0">
              <a:solidFill>
                <a:srgbClr val="0F6636"/>
              </a:solidFill>
            </a:endParaRPr>
          </a:p>
        </p:txBody>
      </p:sp>
      <p:pic>
        <p:nvPicPr>
          <p:cNvPr id="7" name="Picture 9" descr="horizontal-logo-green-text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6354763"/>
            <a:ext cx="24384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557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106636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146737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b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i="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82" y="0"/>
            <a:ext cx="8961636" cy="421240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Talking Points for DP Parallel Session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654619-C3DE-4F41-BBA2-49AF6976F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6C0A-2132-45E5-B06F-88DC3271741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63F7B0-166B-EE43-A384-FD5E78B11D33}"/>
              </a:ext>
            </a:extLst>
          </p:cNvPr>
          <p:cNvSpPr txBox="1"/>
          <p:nvPr/>
        </p:nvSpPr>
        <p:spPr>
          <a:xfrm>
            <a:off x="91182" y="534256"/>
            <a:ext cx="8961636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(0)   TDR – appreciate detailed response to our questions (we’re not yet finished reviewing). We agree with plan to pause TDR </a:t>
            </a:r>
            <a:r>
              <a:rPr lang="en-US" sz="1600" u="sng" dirty="0"/>
              <a:t>in defined state</a:t>
            </a:r>
            <a:r>
              <a:rPr lang="en-US" sz="1600" dirty="0"/>
              <a:t>, to be picked up after </a:t>
            </a:r>
            <a:r>
              <a:rPr lang="en-US" sz="1600" dirty="0" err="1"/>
              <a:t>protoDUNE</a:t>
            </a:r>
            <a:r>
              <a:rPr lang="en-US" sz="1600" dirty="0"/>
              <a:t> results</a:t>
            </a:r>
          </a:p>
          <a:p>
            <a:endParaRPr lang="en-US" sz="800" dirty="0"/>
          </a:p>
          <a:p>
            <a:pPr marL="342900" indent="-342900">
              <a:buFont typeface="Wingdings" pitchFamily="2" charset="2"/>
              <a:buAutoNum type="arabicParenBoth"/>
            </a:pPr>
            <a:r>
              <a:rPr lang="en-US" dirty="0"/>
              <a:t> </a:t>
            </a:r>
            <a:r>
              <a:rPr lang="en-US" sz="1600" dirty="0"/>
              <a:t>Appreciate detailed talks – really needed a full day rather than the afternoon</a:t>
            </a:r>
          </a:p>
          <a:p>
            <a:pPr marL="742950" lvl="1" indent="-285750">
              <a:buFontTx/>
              <a:buChar char="-"/>
            </a:pPr>
            <a:r>
              <a:rPr lang="en-US" sz="1600" b="1" dirty="0"/>
              <a:t>is there anything further you would like to tell us, or a message you wanted to convey that we may have missed</a:t>
            </a:r>
          </a:p>
          <a:p>
            <a:endParaRPr lang="en-US" sz="800" dirty="0"/>
          </a:p>
          <a:p>
            <a:r>
              <a:rPr lang="en-US" dirty="0"/>
              <a:t>(2)   </a:t>
            </a:r>
            <a:r>
              <a:rPr lang="en-US" sz="1600" b="1" dirty="0"/>
              <a:t>What do you hope to learn with further operation</a:t>
            </a:r>
            <a:endParaRPr lang="en-US" sz="1600" dirty="0"/>
          </a:p>
          <a:p>
            <a:pPr marL="742950" lvl="1" indent="-285750">
              <a:buFont typeface="System Font Regular"/>
              <a:buChar char="-"/>
            </a:pPr>
            <a:r>
              <a:rPr lang="en-US" sz="1600" dirty="0"/>
              <a:t>for each issue (maybe use </a:t>
            </a:r>
            <a:r>
              <a:rPr lang="en-US" sz="1600" dirty="0" err="1"/>
              <a:t>Marzio’s</a:t>
            </a:r>
            <a:r>
              <a:rPr lang="en-US" sz="1600" dirty="0"/>
              <a:t> slides)</a:t>
            </a:r>
          </a:p>
          <a:p>
            <a:pPr marL="742950" lvl="1" indent="-285750">
              <a:buFont typeface="System Font Regular"/>
              <a:buChar char="-"/>
            </a:pPr>
            <a:r>
              <a:rPr lang="en-US" sz="1600" dirty="0"/>
              <a:t>and in particular, with the HV surgery – the design will be different for PD-DP-II, so why do this (high risk). Possibly to map purity with depth? Is it worth it?</a:t>
            </a:r>
          </a:p>
          <a:p>
            <a:pPr lvl="1"/>
            <a:r>
              <a:rPr lang="en-US" sz="1600" dirty="0"/>
              <a:t>Discussion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purity needs to be solved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may have to design to live with waves and bubbles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what about ion trapping at surface (”not an issue below ground” is not very satisfying)</a:t>
            </a:r>
          </a:p>
          <a:p>
            <a:endParaRPr lang="en-US" sz="800" b="1" dirty="0"/>
          </a:p>
          <a:p>
            <a:r>
              <a:rPr lang="en-US" sz="1600" b="1" dirty="0"/>
              <a:t>(3)  What design changes would make DP robust for operation with waves and bubbles</a:t>
            </a:r>
          </a:p>
          <a:p>
            <a:endParaRPr lang="en-US" sz="800" b="1" dirty="0"/>
          </a:p>
          <a:p>
            <a:pPr marL="342900" indent="-342900">
              <a:buFont typeface="Wingdings" pitchFamily="2" charset="2"/>
              <a:buAutoNum type="arabicParenBoth" startAt="4"/>
            </a:pPr>
            <a:r>
              <a:rPr lang="en-US" sz="1600" b="1" dirty="0"/>
              <a:t>Plans to validate new LEM/CRP design prior to PD-DP-II</a:t>
            </a:r>
          </a:p>
          <a:p>
            <a:pPr marL="342900" indent="-342900">
              <a:buAutoNum type="arabicParenBoth" startAt="4"/>
            </a:pPr>
            <a:endParaRPr lang="en-US" sz="800" b="1" dirty="0"/>
          </a:p>
          <a:p>
            <a:pPr marL="342900" indent="-342900">
              <a:buAutoNum type="arabicParenBoth" startAt="4"/>
            </a:pPr>
            <a:r>
              <a:rPr lang="en-US" sz="1600" b="1" dirty="0"/>
              <a:t>Priority of 600kV system design at this point, and need for dedicated 12m drift test stand </a:t>
            </a:r>
            <a:r>
              <a:rPr lang="en-US" sz="1600" dirty="0"/>
              <a:t>(parallel effort to PD-DP-II)</a:t>
            </a:r>
          </a:p>
          <a:p>
            <a:pPr marL="342900" indent="-342900">
              <a:buAutoNum type="arabicParenBoth" startAt="4"/>
            </a:pPr>
            <a:endParaRPr lang="en-US" sz="800" dirty="0"/>
          </a:p>
          <a:p>
            <a:pPr marL="342900" indent="-342900">
              <a:buAutoNum type="arabicParenBoth" startAt="4"/>
            </a:pPr>
            <a:r>
              <a:rPr lang="en-US" sz="1600" b="1" dirty="0"/>
              <a:t>WLS material </a:t>
            </a:r>
            <a:r>
              <a:rPr lang="en-US" sz="1600" dirty="0"/>
              <a:t>– TPB is baseline (but only 6/36 in PD), PEN is new. What is the plan to conclude on material and application method ahead of PD-DP-II. </a:t>
            </a:r>
            <a:r>
              <a:rPr lang="en-US" sz="1600" b="1" dirty="0"/>
              <a:t>For PMTs and the WLS reflective panels</a:t>
            </a:r>
            <a:r>
              <a:rPr lang="en-US" sz="1600" dirty="0"/>
              <a:t> (large area of the material in </a:t>
            </a:r>
            <a:r>
              <a:rPr lang="en-US" sz="1600" dirty="0" err="1"/>
              <a:t>LAr</a:t>
            </a:r>
            <a:r>
              <a:rPr lang="en-US" sz="1600" dirty="0"/>
              <a:t>)</a:t>
            </a:r>
          </a:p>
          <a:p>
            <a:pPr marL="342900" indent="-342900">
              <a:buAutoNum type="arabicParenBoth" startAt="4"/>
            </a:pPr>
            <a:endParaRPr lang="en-US" sz="800" dirty="0"/>
          </a:p>
          <a:p>
            <a:pPr marL="342900" indent="-342900">
              <a:buAutoNum type="arabicParenBoth" startAt="4"/>
            </a:pPr>
            <a:r>
              <a:rPr lang="en-US" sz="1600" dirty="0"/>
              <a:t>Resources/organization? </a:t>
            </a:r>
            <a:r>
              <a:rPr lang="en-US" sz="1600" dirty="0">
                <a:sym typeface="Wingdings" pitchFamily="2" charset="2"/>
              </a:rPr>
              <a:t> general impression </a:t>
            </a:r>
            <a:endParaRPr lang="en-US" sz="1600" dirty="0"/>
          </a:p>
          <a:p>
            <a:pPr marL="342900" indent="-342900">
              <a:buAutoNum type="arabicParenBoth" startAt="4"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396772"/>
      </p:ext>
    </p:extLst>
  </p:cSld>
  <p:clrMapOvr>
    <a:masterClrMapping/>
  </p:clrMapOvr>
</p:sld>
</file>

<file path=ppt/theme/theme1.xml><?xml version="1.0" encoding="utf-8"?>
<a:theme xmlns:a="http://schemas.openxmlformats.org/drawingml/2006/main" name="2_DUSEL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5_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3_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9_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4_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0_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HEP Strategic Communications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_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E_template_gc_ichep_talk.pptx" id="{9CD26D5D-0B43-40CD-8F19-C2C42119603D}" vid="{73DCC2DB-0C08-451B-A555-C487BE876BDD}"/>
    </a:ext>
  </a:extLst>
</a:theme>
</file>

<file path=ppt/theme/theme6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E_template_gc_ichep_talk.pptx" id="{9CD26D5D-0B43-40CD-8F19-C2C42119603D}" vid="{73DCC2DB-0C08-451B-A555-C487BE876BDD}"/>
    </a:ext>
  </a:extLst>
</a:theme>
</file>

<file path=ppt/theme/theme8.xml><?xml version="1.0" encoding="utf-8"?>
<a:theme xmlns:a="http://schemas.openxmlformats.org/drawingml/2006/main" name="1_HEP Strategic Communications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Office Theme">
  <a:themeElements>
    <a:clrScheme name="DOE Office of Science Colors">
      <a:dk1>
        <a:srgbClr val="000000"/>
      </a:dk1>
      <a:lt1>
        <a:srgbClr val="FFFFFF"/>
      </a:lt1>
      <a:dk2>
        <a:srgbClr val="0F6636"/>
      </a:dk2>
      <a:lt2>
        <a:srgbClr val="FFFFFF"/>
      </a:lt2>
      <a:accent1>
        <a:srgbClr val="0F6636"/>
      </a:accent1>
      <a:accent2>
        <a:srgbClr val="F3C727"/>
      </a:accent2>
      <a:accent3>
        <a:srgbClr val="C0504D"/>
      </a:accent3>
      <a:accent4>
        <a:srgbClr val="1F497D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22320</TotalTime>
  <Words>278</Words>
  <Application>Microsoft Macintosh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</vt:i4>
      </vt:variant>
    </vt:vector>
  </HeadingPairs>
  <TitlesOfParts>
    <vt:vector size="23" baseType="lpstr">
      <vt:lpstr>Arial</vt:lpstr>
      <vt:lpstr>Calibri</vt:lpstr>
      <vt:lpstr>Cambria</vt:lpstr>
      <vt:lpstr>Courier New</vt:lpstr>
      <vt:lpstr>Helvetica</vt:lpstr>
      <vt:lpstr>System Font Regular</vt:lpstr>
      <vt:lpstr>Times New Roman</vt:lpstr>
      <vt:lpstr>Wingdings</vt:lpstr>
      <vt:lpstr>2_DUSEL template</vt:lpstr>
      <vt:lpstr>1_Office Theme</vt:lpstr>
      <vt:lpstr>HEP Strategic Communications</vt:lpstr>
      <vt:lpstr>8_Office Theme</vt:lpstr>
      <vt:lpstr>Office Theme</vt:lpstr>
      <vt:lpstr>Fermilab_PPT_090815</vt:lpstr>
      <vt:lpstr>2_Office Theme</vt:lpstr>
      <vt:lpstr>1_HEP Strategic Communications</vt:lpstr>
      <vt:lpstr>7_Office Theme</vt:lpstr>
      <vt:lpstr>5_Office Theme</vt:lpstr>
      <vt:lpstr>13_Office Theme</vt:lpstr>
      <vt:lpstr>9_Office Theme</vt:lpstr>
      <vt:lpstr>4_Office Theme</vt:lpstr>
      <vt:lpstr>10_Office Theme</vt:lpstr>
      <vt:lpstr>Talking Points for DP Parallel Session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Andrew Lankford</dc:creator>
  <cp:lastModifiedBy>William Spalding</cp:lastModifiedBy>
  <cp:revision>609</cp:revision>
  <cp:lastPrinted>2018-04-16T23:08:31Z</cp:lastPrinted>
  <dcterms:created xsi:type="dcterms:W3CDTF">2015-08-04T13:47:48Z</dcterms:created>
  <dcterms:modified xsi:type="dcterms:W3CDTF">2019-12-06T08:25:53Z</dcterms:modified>
</cp:coreProperties>
</file>