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1" r:id="rId2"/>
  </p:sldMasterIdLst>
  <p:notesMasterIdLst>
    <p:notesMasterId r:id="rId54"/>
  </p:notesMasterIdLst>
  <p:handoutMasterIdLst>
    <p:handoutMasterId r:id="rId55"/>
  </p:handoutMasterIdLst>
  <p:sldIdLst>
    <p:sldId id="263" r:id="rId3"/>
    <p:sldId id="329" r:id="rId4"/>
    <p:sldId id="331" r:id="rId5"/>
    <p:sldId id="340" r:id="rId6"/>
    <p:sldId id="341" r:id="rId7"/>
    <p:sldId id="384" r:id="rId8"/>
    <p:sldId id="406" r:id="rId9"/>
    <p:sldId id="342" r:id="rId10"/>
    <p:sldId id="343" r:id="rId11"/>
    <p:sldId id="333" r:id="rId12"/>
    <p:sldId id="402" r:id="rId13"/>
    <p:sldId id="338" r:id="rId14"/>
    <p:sldId id="336" r:id="rId15"/>
    <p:sldId id="401" r:id="rId16"/>
    <p:sldId id="375" r:id="rId17"/>
    <p:sldId id="380" r:id="rId18"/>
    <p:sldId id="393" r:id="rId19"/>
    <p:sldId id="376" r:id="rId20"/>
    <p:sldId id="377" r:id="rId21"/>
    <p:sldId id="397" r:id="rId22"/>
    <p:sldId id="344" r:id="rId23"/>
    <p:sldId id="378" r:id="rId24"/>
    <p:sldId id="379" r:id="rId25"/>
    <p:sldId id="381" r:id="rId26"/>
    <p:sldId id="361" r:id="rId27"/>
    <p:sldId id="394" r:id="rId28"/>
    <p:sldId id="365" r:id="rId29"/>
    <p:sldId id="373" r:id="rId30"/>
    <p:sldId id="403" r:id="rId31"/>
    <p:sldId id="390" r:id="rId32"/>
    <p:sldId id="391" r:id="rId33"/>
    <p:sldId id="351" r:id="rId34"/>
    <p:sldId id="370" r:id="rId35"/>
    <p:sldId id="395" r:id="rId36"/>
    <p:sldId id="396" r:id="rId37"/>
    <p:sldId id="374" r:id="rId38"/>
    <p:sldId id="368" r:id="rId39"/>
    <p:sldId id="345" r:id="rId40"/>
    <p:sldId id="362" r:id="rId41"/>
    <p:sldId id="339" r:id="rId42"/>
    <p:sldId id="404" r:id="rId43"/>
    <p:sldId id="400" r:id="rId44"/>
    <p:sldId id="369" r:id="rId45"/>
    <p:sldId id="265" r:id="rId46"/>
    <p:sldId id="266" r:id="rId47"/>
    <p:sldId id="363" r:id="rId48"/>
    <p:sldId id="409" r:id="rId49"/>
    <p:sldId id="407" r:id="rId50"/>
    <p:sldId id="408" r:id="rId51"/>
    <p:sldId id="410" r:id="rId52"/>
    <p:sldId id="392" r:id="rId53"/>
  </p:sldIdLst>
  <p:sldSz cx="9144000" cy="6858000" type="screen4x3"/>
  <p:notesSz cx="6985000" cy="92837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88">
          <p15:clr>
            <a:srgbClr val="A4A3A4"/>
          </p15:clr>
        </p15:guide>
        <p15:guide id="2" orient="horz" pos="4186">
          <p15:clr>
            <a:srgbClr val="A4A3A4"/>
          </p15:clr>
        </p15:guide>
        <p15:guide id="3" orient="horz" pos="3394">
          <p15:clr>
            <a:srgbClr val="A4A3A4"/>
          </p15:clr>
        </p15:guide>
        <p15:guide id="4" orient="horz" pos="777">
          <p15:clr>
            <a:srgbClr val="A4A3A4"/>
          </p15:clr>
        </p15:guide>
        <p15:guide id="5" orient="horz" pos="1749">
          <p15:clr>
            <a:srgbClr val="A4A3A4"/>
          </p15:clr>
        </p15:guide>
        <p15:guide id="6" orient="horz" pos="457">
          <p15:clr>
            <a:srgbClr val="A4A3A4"/>
          </p15:clr>
        </p15:guide>
        <p15:guide id="7" pos="285">
          <p15:clr>
            <a:srgbClr val="A4A3A4"/>
          </p15:clr>
        </p15:guide>
        <p15:guide id="8" pos="55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95D490"/>
    <a:srgbClr val="7ECA78"/>
    <a:srgbClr val="FFFF99"/>
    <a:srgbClr val="F79646"/>
    <a:srgbClr val="4F81BD"/>
    <a:srgbClr val="C0504D"/>
    <a:srgbClr val="004C97"/>
    <a:srgbClr val="00B5E2"/>
    <a:srgbClr val="6366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35" autoAdjust="0"/>
    <p:restoredTop sz="98464" autoAdjust="0"/>
  </p:normalViewPr>
  <p:slideViewPr>
    <p:cSldViewPr snapToGrid="0" snapToObjects="1">
      <p:cViewPr varScale="1">
        <p:scale>
          <a:sx n="93" d="100"/>
          <a:sy n="93" d="100"/>
        </p:scale>
        <p:origin x="378" y="90"/>
      </p:cViewPr>
      <p:guideLst>
        <p:guide orient="horz" pos="988"/>
        <p:guide orient="horz" pos="4186"/>
        <p:guide orient="horz" pos="3394"/>
        <p:guide orient="horz" pos="777"/>
        <p:guide orient="horz" pos="1749"/>
        <p:guide orient="horz" pos="457"/>
        <p:guide pos="285"/>
        <p:guide pos="551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89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homesrv01\users\j\jrardila\131.%20Beamline%20Project\IPR%20Oct2019%20-%20Standard%20Graphics\Beamline%20graphics%20-%20IPROct2019%20-Rev1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homesrv01\users\j\jrardila\131.%20Beamline%20Project\IPR%20Oct2019%20-%20Standard%20Graphics\Beamline%20graphics%20-%20IPROct2019%20-Rev1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\\homesrv01\users\j\jrardila\131.%20Beamline%20Project\IPR%20Oct2019%20-%20Standard%20Graphics\Beamline%20graphics%20-%20IPROct2019%20-Rev1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\\homesrv01\users\j\jrardila\131.%20Beamline%20Project\IPR%20Oct2019%20-%20Standard%20Graphics\Beamline%20graphics%20-%20IPROct2019%20-Rev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471779110512739"/>
          <c:y val="9.9725008993165193E-2"/>
          <c:w val="0.54476112765697038"/>
          <c:h val="0.80054998201366956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5B4-43A0-9EED-7C0059767C1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5B4-43A0-9EED-7C0059767C1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5B4-43A0-9EED-7C0059767C1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5B4-43A0-9EED-7C0059767C1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5B4-43A0-9EED-7C0059767C12}"/>
              </c:ext>
            </c:extLst>
          </c:dPt>
          <c:dLbls>
            <c:dLbl>
              <c:idx val="0"/>
              <c:layout>
                <c:manualLayout>
                  <c:x val="-0.11974668969487623"/>
                  <c:y val="-0.20981387478849409"/>
                </c:manualLayout>
              </c:layout>
              <c:tx>
                <c:rich>
                  <a:bodyPr/>
                  <a:lstStyle/>
                  <a:p>
                    <a:fld id="{63580AE5-97D4-4B6C-BB92-FD89AB828797}" type="CATEGORYNAME">
                      <a:rPr lang="en-US"/>
                      <a:pPr/>
                      <a:t>[CATEGORY NAME]</a:t>
                    </a:fld>
                    <a:r>
                      <a:rPr lang="en-US" baseline="0" dirty="0"/>
                      <a:t>
</a:t>
                    </a:r>
                    <a:fld id="{8CE58793-BAAE-4207-9003-C4FFD002BDA3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C5B4-43A0-9EED-7C0059767C12}"/>
                </c:ext>
              </c:extLst>
            </c:dLbl>
            <c:dLbl>
              <c:idx val="1"/>
              <c:layout>
                <c:manualLayout>
                  <c:x val="6.9084628670121745E-3"/>
                  <c:y val="8.4602368866328256E-2"/>
                </c:manualLayout>
              </c:layout>
              <c:tx>
                <c:rich>
                  <a:bodyPr/>
                  <a:lstStyle/>
                  <a:p>
                    <a:fld id="{314B394B-4E41-4D48-8133-E458A65AA51E}" type="CATEGORYNAME">
                      <a:rPr lang="en-US"/>
                      <a:pPr/>
                      <a:t>[CATEGORY NAME]</a:t>
                    </a:fld>
                    <a:r>
                      <a:rPr lang="en-US" baseline="0" dirty="0"/>
                      <a:t>
</a:t>
                    </a:r>
                    <a:fld id="{FBBD0364-F0AD-40E8-80DF-DBA5BC58384A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C5B4-43A0-9EED-7C0059767C12}"/>
                </c:ext>
              </c:extLst>
            </c:dLbl>
            <c:dLbl>
              <c:idx val="2"/>
              <c:layout>
                <c:manualLayout>
                  <c:x val="0.15198618307426598"/>
                  <c:y val="0.24703891708967848"/>
                </c:manualLayout>
              </c:layout>
              <c:tx>
                <c:rich>
                  <a:bodyPr/>
                  <a:lstStyle/>
                  <a:p>
                    <a:fld id="{E49F30AC-5C35-440F-A35D-67EBACFE9E83}" type="CATEGORYNAME">
                      <a:rPr lang="en-US"/>
                      <a:pPr/>
                      <a:t>[CATEGORY NAME]</a:t>
                    </a:fld>
                    <a:r>
                      <a:rPr lang="en-US" baseline="0" dirty="0"/>
                      <a:t>
</a:t>
                    </a:r>
                    <a:fld id="{43C510A4-A55C-48C4-974E-007324EEF5E9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C5B4-43A0-9EED-7C0059767C12}"/>
                </c:ext>
              </c:extLst>
            </c:dLbl>
            <c:dLbl>
              <c:idx val="3"/>
              <c:layout>
                <c:manualLayout>
                  <c:x val="-0.18883131836499711"/>
                  <c:y val="0.10829103214890017"/>
                </c:manualLayout>
              </c:layout>
              <c:tx>
                <c:rich>
                  <a:bodyPr/>
                  <a:lstStyle/>
                  <a:p>
                    <a:fld id="{C3EFB1F9-EC22-4ED8-9EDB-4D53832AE8C3}" type="CATEGORYNAME">
                      <a:rPr lang="en-US"/>
                      <a:pPr/>
                      <a:t>[CATEGORY NAME]</a:t>
                    </a:fld>
                    <a:r>
                      <a:rPr lang="en-US" baseline="0" dirty="0"/>
                      <a:t>
</a:t>
                    </a:r>
                    <a:fld id="{C36A3F18-1300-4A25-B0A7-61E1A1F0B8C2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C5B4-43A0-9EED-7C0059767C12}"/>
                </c:ext>
              </c:extLst>
            </c:dLbl>
            <c:dLbl>
              <c:idx val="4"/>
              <c:layout>
                <c:manualLayout>
                  <c:x val="1.4199520396737972E-3"/>
                  <c:y val="-5.3185179263759541E-2"/>
                </c:manualLayout>
              </c:layout>
              <c:tx>
                <c:rich>
                  <a:bodyPr/>
                  <a:lstStyle/>
                  <a:p>
                    <a:fld id="{D34C8DED-0774-44B2-8BFF-2800DA40028A}" type="CATEGORYNAME">
                      <a:rPr lang="en-US"/>
                      <a:pPr/>
                      <a:t>[CATEGORY NAME]</a:t>
                    </a:fld>
                    <a:r>
                      <a:rPr lang="en-US" baseline="0" dirty="0"/>
                      <a:t>
</a:t>
                    </a:r>
                    <a:fld id="{685301AB-491A-4B80-8FB7-2F3A13671EA1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C5B4-43A0-9EED-7C0059767C12}"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'Qual of Est'!$F$6:$F$10</c:f>
              <c:strCache>
                <c:ptCount val="5"/>
                <c:pt idx="0">
                  <c:v>LOE/Oversight</c:v>
                </c:pt>
                <c:pt idx="1">
                  <c:v>Advanced</c:v>
                </c:pt>
                <c:pt idx="2">
                  <c:v>Preliminary</c:v>
                </c:pt>
                <c:pt idx="3">
                  <c:v>Conceptual</c:v>
                </c:pt>
                <c:pt idx="4">
                  <c:v>Pre-conceptual</c:v>
                </c:pt>
              </c:strCache>
            </c:strRef>
          </c:cat>
          <c:val>
            <c:numRef>
              <c:f>'Qual of Est'!$G$6:$G$10</c:f>
              <c:numCache>
                <c:formatCode>_("$"* #,##0_);_("$"* \(#,##0\);_("$"* "-"??_);_(@_)</c:formatCode>
                <c:ptCount val="5"/>
                <c:pt idx="0">
                  <c:v>40955240.003200039</c:v>
                </c:pt>
                <c:pt idx="1">
                  <c:v>7816019.5857999995</c:v>
                </c:pt>
                <c:pt idx="2">
                  <c:v>49180182.028899848</c:v>
                </c:pt>
                <c:pt idx="3">
                  <c:v>15639550.480399992</c:v>
                </c:pt>
                <c:pt idx="4">
                  <c:v>2808646.5745000001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5B4-43A0-9EED-7C0059767C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0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472705681242294"/>
          <c:y val="2.4926335858961025E-2"/>
          <c:w val="0.75026269410848123"/>
          <c:h val="0.911093717807458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'3-FTE'!$A$15</c:f>
              <c:strCache>
                <c:ptCount val="1"/>
                <c:pt idx="0">
                  <c:v>AD Administrative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'3-FTE'!$C$14:$M$14</c:f>
              <c:strCache>
                <c:ptCount val="11"/>
                <c:pt idx="0">
                  <c:v>FY19</c:v>
                </c:pt>
                <c:pt idx="1">
                  <c:v>FY20</c:v>
                </c:pt>
                <c:pt idx="2">
                  <c:v>FY21</c:v>
                </c:pt>
                <c:pt idx="3">
                  <c:v>FY22</c:v>
                </c:pt>
                <c:pt idx="4">
                  <c:v>FY23</c:v>
                </c:pt>
                <c:pt idx="5">
                  <c:v>FY24</c:v>
                </c:pt>
                <c:pt idx="6">
                  <c:v>FY25</c:v>
                </c:pt>
                <c:pt idx="7">
                  <c:v>FY26</c:v>
                </c:pt>
                <c:pt idx="8">
                  <c:v>FY27</c:v>
                </c:pt>
                <c:pt idx="9">
                  <c:v>FY28</c:v>
                </c:pt>
                <c:pt idx="10">
                  <c:v>FY29</c:v>
                </c:pt>
              </c:strCache>
            </c:strRef>
          </c:cat>
          <c:val>
            <c:numRef>
              <c:f>'3-FTE'!$C$15:$M$15</c:f>
              <c:numCache>
                <c:formatCode>0\ \F\T\E</c:formatCode>
                <c:ptCount val="11"/>
                <c:pt idx="0">
                  <c:v>0.85462811085972856</c:v>
                </c:pt>
                <c:pt idx="1">
                  <c:v>0.97002262443438914</c:v>
                </c:pt>
                <c:pt idx="2">
                  <c:v>0.96662895927601811</c:v>
                </c:pt>
                <c:pt idx="3">
                  <c:v>0.9258779411764706</c:v>
                </c:pt>
                <c:pt idx="4">
                  <c:v>0.96198110859728503</c:v>
                </c:pt>
                <c:pt idx="5">
                  <c:v>0.96222946832579193</c:v>
                </c:pt>
                <c:pt idx="6">
                  <c:v>0.96222946832579193</c:v>
                </c:pt>
                <c:pt idx="7">
                  <c:v>0.96222946832579193</c:v>
                </c:pt>
                <c:pt idx="8">
                  <c:v>0.96222946832579193</c:v>
                </c:pt>
                <c:pt idx="9">
                  <c:v>0.96222946832579193</c:v>
                </c:pt>
                <c:pt idx="10">
                  <c:v>0.69861792986425342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B3-4CAB-AB13-06F77F9507FF}"/>
            </c:ext>
          </c:extLst>
        </c:ser>
        <c:ser>
          <c:idx val="2"/>
          <c:order val="1"/>
          <c:tx>
            <c:strRef>
              <c:f>'3-FTE'!$A$17</c:f>
              <c:strCache>
                <c:ptCount val="1"/>
                <c:pt idx="0">
                  <c:v>ES Environmental, Safety &amp; Health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'3-FTE'!$C$14:$M$14</c:f>
              <c:strCache>
                <c:ptCount val="11"/>
                <c:pt idx="0">
                  <c:v>FY19</c:v>
                </c:pt>
                <c:pt idx="1">
                  <c:v>FY20</c:v>
                </c:pt>
                <c:pt idx="2">
                  <c:v>FY21</c:v>
                </c:pt>
                <c:pt idx="3">
                  <c:v>FY22</c:v>
                </c:pt>
                <c:pt idx="4">
                  <c:v>FY23</c:v>
                </c:pt>
                <c:pt idx="5">
                  <c:v>FY24</c:v>
                </c:pt>
                <c:pt idx="6">
                  <c:v>FY25</c:v>
                </c:pt>
                <c:pt idx="7">
                  <c:v>FY26</c:v>
                </c:pt>
                <c:pt idx="8">
                  <c:v>FY27</c:v>
                </c:pt>
                <c:pt idx="9">
                  <c:v>FY28</c:v>
                </c:pt>
                <c:pt idx="10">
                  <c:v>FY29</c:v>
                </c:pt>
              </c:strCache>
            </c:strRef>
          </c:cat>
          <c:val>
            <c:numRef>
              <c:f>'3-FTE'!$C$17:$M$17</c:f>
              <c:numCache>
                <c:formatCode>0\ \F\T\E</c:formatCode>
                <c:ptCount val="11"/>
                <c:pt idx="0">
                  <c:v>1.3487378959276017</c:v>
                </c:pt>
                <c:pt idx="1">
                  <c:v>1.7010719457013574</c:v>
                </c:pt>
                <c:pt idx="2">
                  <c:v>1.1832244343891403</c:v>
                </c:pt>
                <c:pt idx="3">
                  <c:v>0.40639027149321261</c:v>
                </c:pt>
                <c:pt idx="4">
                  <c:v>0.2985694004524887</c:v>
                </c:pt>
                <c:pt idx="5">
                  <c:v>0.29419078054298647</c:v>
                </c:pt>
                <c:pt idx="6">
                  <c:v>0.33371040723981898</c:v>
                </c:pt>
                <c:pt idx="7">
                  <c:v>0.29411764705882354</c:v>
                </c:pt>
                <c:pt idx="8">
                  <c:v>0.74679485294117642</c:v>
                </c:pt>
                <c:pt idx="9">
                  <c:v>1.3397972850678732</c:v>
                </c:pt>
                <c:pt idx="10">
                  <c:v>0.68395011312217191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CB3-4CAB-AB13-06F77F9507FF}"/>
            </c:ext>
          </c:extLst>
        </c:ser>
        <c:ser>
          <c:idx val="3"/>
          <c:order val="2"/>
          <c:tx>
            <c:strRef>
              <c:f>'3-FTE'!$A$18</c:f>
              <c:strCache>
                <c:ptCount val="1"/>
                <c:pt idx="0">
                  <c:v>IT Information Technology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'3-FTE'!$C$14:$M$14</c:f>
              <c:strCache>
                <c:ptCount val="11"/>
                <c:pt idx="0">
                  <c:v>FY19</c:v>
                </c:pt>
                <c:pt idx="1">
                  <c:v>FY20</c:v>
                </c:pt>
                <c:pt idx="2">
                  <c:v>FY21</c:v>
                </c:pt>
                <c:pt idx="3">
                  <c:v>FY22</c:v>
                </c:pt>
                <c:pt idx="4">
                  <c:v>FY23</c:v>
                </c:pt>
                <c:pt idx="5">
                  <c:v>FY24</c:v>
                </c:pt>
                <c:pt idx="6">
                  <c:v>FY25</c:v>
                </c:pt>
                <c:pt idx="7">
                  <c:v>FY26</c:v>
                </c:pt>
                <c:pt idx="8">
                  <c:v>FY27</c:v>
                </c:pt>
                <c:pt idx="9">
                  <c:v>FY28</c:v>
                </c:pt>
                <c:pt idx="10">
                  <c:v>FY29</c:v>
                </c:pt>
              </c:strCache>
            </c:strRef>
          </c:cat>
          <c:val>
            <c:numRef>
              <c:f>'3-FTE'!$C$18:$M$18</c:f>
              <c:numCache>
                <c:formatCode>0\ \F\T\E</c:formatCode>
                <c:ptCount val="11"/>
                <c:pt idx="0">
                  <c:v>7.7352941176470583E-2</c:v>
                </c:pt>
                <c:pt idx="1">
                  <c:v>0</c:v>
                </c:pt>
                <c:pt idx="2">
                  <c:v>4.8642533936651584E-2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1.1531221719457014</c:v>
                </c:pt>
                <c:pt idx="8">
                  <c:v>1.8989140271493214</c:v>
                </c:pt>
                <c:pt idx="9">
                  <c:v>7.4660633484162894E-2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CB3-4CAB-AB13-06F77F9507FF}"/>
            </c:ext>
          </c:extLst>
        </c:ser>
        <c:ser>
          <c:idx val="5"/>
          <c:order val="3"/>
          <c:tx>
            <c:strRef>
              <c:f>'3-FTE'!$A$20</c:f>
              <c:strCache>
                <c:ptCount val="1"/>
                <c:pt idx="0">
                  <c:v>TE Technical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'3-FTE'!$C$14:$M$14</c:f>
              <c:strCache>
                <c:ptCount val="11"/>
                <c:pt idx="0">
                  <c:v>FY19</c:v>
                </c:pt>
                <c:pt idx="1">
                  <c:v>FY20</c:v>
                </c:pt>
                <c:pt idx="2">
                  <c:v>FY21</c:v>
                </c:pt>
                <c:pt idx="3">
                  <c:v>FY22</c:v>
                </c:pt>
                <c:pt idx="4">
                  <c:v>FY23</c:v>
                </c:pt>
                <c:pt idx="5">
                  <c:v>FY24</c:v>
                </c:pt>
                <c:pt idx="6">
                  <c:v>FY25</c:v>
                </c:pt>
                <c:pt idx="7">
                  <c:v>FY26</c:v>
                </c:pt>
                <c:pt idx="8">
                  <c:v>FY27</c:v>
                </c:pt>
                <c:pt idx="9">
                  <c:v>FY28</c:v>
                </c:pt>
                <c:pt idx="10">
                  <c:v>FY29</c:v>
                </c:pt>
              </c:strCache>
            </c:strRef>
          </c:cat>
          <c:val>
            <c:numRef>
              <c:f>'3-FTE'!$C$20:$M$20</c:f>
              <c:numCache>
                <c:formatCode>0\ \F\T\E</c:formatCode>
                <c:ptCount val="11"/>
                <c:pt idx="0">
                  <c:v>4.7304110294117638</c:v>
                </c:pt>
                <c:pt idx="1">
                  <c:v>6.5711954185520369</c:v>
                </c:pt>
                <c:pt idx="2">
                  <c:v>7.1297220022624437</c:v>
                </c:pt>
                <c:pt idx="3">
                  <c:v>2.4007606900452485</c:v>
                </c:pt>
                <c:pt idx="4">
                  <c:v>2.9152329185520367</c:v>
                </c:pt>
                <c:pt idx="5">
                  <c:v>6.6176127828054305</c:v>
                </c:pt>
                <c:pt idx="6">
                  <c:v>8.9787895927601795</c:v>
                </c:pt>
                <c:pt idx="7">
                  <c:v>11.108687386877829</c:v>
                </c:pt>
                <c:pt idx="8">
                  <c:v>23.547446549773788</c:v>
                </c:pt>
                <c:pt idx="9">
                  <c:v>15.223586481900451</c:v>
                </c:pt>
                <c:pt idx="10">
                  <c:v>3.6422391402714931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CB3-4CAB-AB13-06F77F9507FF}"/>
            </c:ext>
          </c:extLst>
        </c:ser>
        <c:ser>
          <c:idx val="1"/>
          <c:order val="4"/>
          <c:tx>
            <c:strRef>
              <c:f>'3-FTE'!$A$16</c:f>
              <c:strCache>
                <c:ptCount val="1"/>
                <c:pt idx="0">
                  <c:v>EN Engineering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'3-FTE'!$C$14:$M$14</c:f>
              <c:strCache>
                <c:ptCount val="11"/>
                <c:pt idx="0">
                  <c:v>FY19</c:v>
                </c:pt>
                <c:pt idx="1">
                  <c:v>FY20</c:v>
                </c:pt>
                <c:pt idx="2">
                  <c:v>FY21</c:v>
                </c:pt>
                <c:pt idx="3">
                  <c:v>FY22</c:v>
                </c:pt>
                <c:pt idx="4">
                  <c:v>FY23</c:v>
                </c:pt>
                <c:pt idx="5">
                  <c:v>FY24</c:v>
                </c:pt>
                <c:pt idx="6">
                  <c:v>FY25</c:v>
                </c:pt>
                <c:pt idx="7">
                  <c:v>FY26</c:v>
                </c:pt>
                <c:pt idx="8">
                  <c:v>FY27</c:v>
                </c:pt>
                <c:pt idx="9">
                  <c:v>FY28</c:v>
                </c:pt>
                <c:pt idx="10">
                  <c:v>FY29</c:v>
                </c:pt>
              </c:strCache>
            </c:strRef>
          </c:cat>
          <c:val>
            <c:numRef>
              <c:f>'3-FTE'!$C$16:$M$16</c:f>
              <c:numCache>
                <c:formatCode>0\ \F\T\E</c:formatCode>
                <c:ptCount val="11"/>
                <c:pt idx="0">
                  <c:v>10.344264140271493</c:v>
                </c:pt>
                <c:pt idx="1">
                  <c:v>12.52158597285068</c:v>
                </c:pt>
                <c:pt idx="2">
                  <c:v>9.195796549773755</c:v>
                </c:pt>
                <c:pt idx="3">
                  <c:v>5.5537447398190052</c:v>
                </c:pt>
                <c:pt idx="4">
                  <c:v>6.6708269796380089</c:v>
                </c:pt>
                <c:pt idx="5">
                  <c:v>8.2756230203619889</c:v>
                </c:pt>
                <c:pt idx="6">
                  <c:v>7.3466602375565584</c:v>
                </c:pt>
                <c:pt idx="7">
                  <c:v>8.1054636312217205</c:v>
                </c:pt>
                <c:pt idx="8">
                  <c:v>10.28470350678734</c:v>
                </c:pt>
                <c:pt idx="9">
                  <c:v>9.526079694570134</c:v>
                </c:pt>
                <c:pt idx="10">
                  <c:v>3.7969774886877827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CB3-4CAB-AB13-06F77F9507FF}"/>
            </c:ext>
          </c:extLst>
        </c:ser>
        <c:ser>
          <c:idx val="4"/>
          <c:order val="5"/>
          <c:tx>
            <c:strRef>
              <c:f>'3-FTE'!$A$19</c:f>
              <c:strCache>
                <c:ptCount val="1"/>
                <c:pt idx="0">
                  <c:v>SC Scientific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'3-FTE'!$C$14:$M$14</c:f>
              <c:strCache>
                <c:ptCount val="11"/>
                <c:pt idx="0">
                  <c:v>FY19</c:v>
                </c:pt>
                <c:pt idx="1">
                  <c:v>FY20</c:v>
                </c:pt>
                <c:pt idx="2">
                  <c:v>FY21</c:v>
                </c:pt>
                <c:pt idx="3">
                  <c:v>FY22</c:v>
                </c:pt>
                <c:pt idx="4">
                  <c:v>FY23</c:v>
                </c:pt>
                <c:pt idx="5">
                  <c:v>FY24</c:v>
                </c:pt>
                <c:pt idx="6">
                  <c:v>FY25</c:v>
                </c:pt>
                <c:pt idx="7">
                  <c:v>FY26</c:v>
                </c:pt>
                <c:pt idx="8">
                  <c:v>FY27</c:v>
                </c:pt>
                <c:pt idx="9">
                  <c:v>FY28</c:v>
                </c:pt>
                <c:pt idx="10">
                  <c:v>FY29</c:v>
                </c:pt>
              </c:strCache>
            </c:strRef>
          </c:cat>
          <c:val>
            <c:numRef>
              <c:f>'3-FTE'!$C$19:$M$19</c:f>
              <c:numCache>
                <c:formatCode>0\ \F\T\E</c:formatCode>
                <c:ptCount val="11"/>
                <c:pt idx="0">
                  <c:v>2.9397700226244341</c:v>
                </c:pt>
                <c:pt idx="1">
                  <c:v>4.2984546945701352</c:v>
                </c:pt>
                <c:pt idx="2">
                  <c:v>4.079771097285068</c:v>
                </c:pt>
                <c:pt idx="3">
                  <c:v>2.5519270927601805</c:v>
                </c:pt>
                <c:pt idx="4">
                  <c:v>3.3749488687782812</c:v>
                </c:pt>
                <c:pt idx="5">
                  <c:v>3.1809738122171951</c:v>
                </c:pt>
                <c:pt idx="6">
                  <c:v>3.2872332013574663</c:v>
                </c:pt>
                <c:pt idx="7">
                  <c:v>3.1736585407239826</c:v>
                </c:pt>
                <c:pt idx="8">
                  <c:v>4.4082362556561083</c:v>
                </c:pt>
                <c:pt idx="9">
                  <c:v>3.7270703619909509</c:v>
                </c:pt>
                <c:pt idx="10">
                  <c:v>2.3373212669683263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CB3-4CAB-AB13-06F77F9507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07001408"/>
        <c:axId val="507000992"/>
      </c:barChart>
      <c:lineChart>
        <c:grouping val="standard"/>
        <c:varyColors val="0"/>
        <c:ser>
          <c:idx val="7"/>
          <c:order val="6"/>
          <c:tx>
            <c:strRef>
              <c:f>'3-FTE'!$A$23</c:f>
              <c:strCache>
                <c:ptCount val="1"/>
                <c:pt idx="0">
                  <c:v>Cumulative</c:v>
                </c:pt>
              </c:strCache>
            </c:strRef>
          </c:tx>
          <c:spPr>
            <a:ln w="28575" cap="rnd">
              <a:solidFill>
                <a:sysClr val="windowText" lastClr="000000">
                  <a:lumMod val="50000"/>
                  <a:lumOff val="50000"/>
                </a:sysClr>
              </a:solidFill>
              <a:round/>
            </a:ln>
            <a:effectLst/>
          </c:spPr>
          <c:marker>
            <c:symbol val="none"/>
          </c:marker>
          <c:dLbls>
            <c:dLbl>
              <c:idx val="10"/>
              <c:layout>
                <c:manualLayout>
                  <c:x val="-7.2004196259541062E-2"/>
                  <c:y val="-3.9817974971558596E-2"/>
                </c:manualLayout>
              </c:layout>
              <c:tx>
                <c:rich>
                  <a:bodyPr/>
                  <a:lstStyle/>
                  <a:p>
                    <a:fld id="{2DEA5E7A-1495-42C2-98D6-9947785E5EB6}" type="VALUE">
                      <a:rPr lang="en-US" sz="1200" smtClean="0"/>
                      <a:pPr/>
                      <a:t>[VALUE]</a:t>
                    </a:fld>
                    <a:r>
                      <a:rPr lang="en-US" sz="1200" dirty="0"/>
                      <a:t> Years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DCB3-4CAB-AB13-06F77F9507F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'3-FTE'!$C$14:$M$14</c:f>
              <c:strCache>
                <c:ptCount val="11"/>
                <c:pt idx="0">
                  <c:v>FY19</c:v>
                </c:pt>
                <c:pt idx="1">
                  <c:v>FY20</c:v>
                </c:pt>
                <c:pt idx="2">
                  <c:v>FY21</c:v>
                </c:pt>
                <c:pt idx="3">
                  <c:v>FY22</c:v>
                </c:pt>
                <c:pt idx="4">
                  <c:v>FY23</c:v>
                </c:pt>
                <c:pt idx="5">
                  <c:v>FY24</c:v>
                </c:pt>
                <c:pt idx="6">
                  <c:v>FY25</c:v>
                </c:pt>
                <c:pt idx="7">
                  <c:v>FY26</c:v>
                </c:pt>
                <c:pt idx="8">
                  <c:v>FY27</c:v>
                </c:pt>
                <c:pt idx="9">
                  <c:v>FY28</c:v>
                </c:pt>
                <c:pt idx="10">
                  <c:v>FY29</c:v>
                </c:pt>
              </c:strCache>
            </c:strRef>
          </c:cat>
          <c:val>
            <c:numRef>
              <c:f>'3-FTE'!$C$23:$M$23</c:f>
              <c:numCache>
                <c:formatCode>0\ \F\T\E</c:formatCode>
                <c:ptCount val="11"/>
                <c:pt idx="0">
                  <c:v>20.295164140271488</c:v>
                </c:pt>
                <c:pt idx="1">
                  <c:v>29.0623306561086</c:v>
                </c:pt>
                <c:pt idx="2">
                  <c:v>51.666116233031673</c:v>
                </c:pt>
                <c:pt idx="3">
                  <c:v>63.504816968325791</c:v>
                </c:pt>
                <c:pt idx="4">
                  <c:v>77.726376244343896</c:v>
                </c:pt>
                <c:pt idx="5">
                  <c:v>97.057006108597292</c:v>
                </c:pt>
                <c:pt idx="6">
                  <c:v>117.96562901583711</c:v>
                </c:pt>
                <c:pt idx="7">
                  <c:v>142.76290786199095</c:v>
                </c:pt>
                <c:pt idx="8">
                  <c:v>184.61123252262448</c:v>
                </c:pt>
                <c:pt idx="9">
                  <c:v>215.46465644796385</c:v>
                </c:pt>
                <c:pt idx="10">
                  <c:v>226.62376238687787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DCB3-4CAB-AB13-06F77F9507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7687808"/>
        <c:axId val="759920096"/>
      </c:lineChart>
      <c:catAx>
        <c:axId val="507001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7000992"/>
        <c:crosses val="autoZero"/>
        <c:auto val="1"/>
        <c:lblAlgn val="ctr"/>
        <c:lblOffset val="100"/>
        <c:noMultiLvlLbl val="0"/>
      </c:catAx>
      <c:valAx>
        <c:axId val="507000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Annual FTE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\ \F\T\E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7001408"/>
        <c:crosses val="autoZero"/>
        <c:crossBetween val="between"/>
      </c:valAx>
      <c:valAx>
        <c:axId val="75992009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dirty="0"/>
                  <a:t>Cumulative</a:t>
                </a:r>
                <a:r>
                  <a:rPr lang="en-US" sz="1400" b="1" baseline="0" dirty="0"/>
                  <a:t> FTE Years</a:t>
                </a:r>
                <a:endParaRPr lang="en-US" sz="1400" b="1" dirty="0"/>
              </a:p>
            </c:rich>
          </c:tx>
          <c:layout>
            <c:manualLayout>
              <c:xMode val="edge"/>
              <c:yMode val="edge"/>
              <c:x val="0.96101108150148928"/>
              <c:y val="0.3365026470667275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\ \F\T\E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7687808"/>
        <c:crosses val="max"/>
        <c:crossBetween val="between"/>
      </c:valAx>
      <c:catAx>
        <c:axId val="1476878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5992009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402444586294572"/>
          <c:y val="4.9904822050827261E-2"/>
          <c:w val="0.29131815362630331"/>
          <c:h val="0.259173362715326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1F497D">
                  <a:lumMod val="20000"/>
                  <a:lumOff val="80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31D-437A-AAC8-A707F5C8EEF6}"/>
              </c:ext>
            </c:extLst>
          </c:dPt>
          <c:dPt>
            <c:idx val="1"/>
            <c:bubble3D val="0"/>
            <c:spPr>
              <a:solidFill>
                <a:srgbClr val="F79646">
                  <a:lumMod val="75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31D-437A-AAC8-A707F5C8EEF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31D-437A-AAC8-A707F5C8EEF6}"/>
              </c:ext>
            </c:extLst>
          </c:dPt>
          <c:dPt>
            <c:idx val="3"/>
            <c:bubble3D val="0"/>
            <c:spPr>
              <a:solidFill>
                <a:srgbClr val="4F81B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31D-437A-AAC8-A707F5C8EEF6}"/>
              </c:ext>
            </c:extLst>
          </c:dPt>
          <c:dPt>
            <c:idx val="4"/>
            <c:bubble3D val="0"/>
            <c:spPr>
              <a:solidFill>
                <a:srgbClr val="9BBB59">
                  <a:lumMod val="75000"/>
                </a:srgb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31D-437A-AAC8-A707F5C8EEF6}"/>
              </c:ext>
            </c:extLst>
          </c:dPt>
          <c:dPt>
            <c:idx val="5"/>
            <c:bubble3D val="0"/>
            <c:spPr>
              <a:solidFill>
                <a:srgbClr val="1F497D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31D-437A-AAC8-A707F5C8EEF6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231D-437A-AAC8-A707F5C8EEF6}"/>
              </c:ext>
            </c:extLst>
          </c:dPt>
          <c:dLbls>
            <c:dLbl>
              <c:idx val="0"/>
              <c:layout>
                <c:manualLayout>
                  <c:x val="4.5702480151766173E-2"/>
                  <c:y val="-1.3877787807814457E-1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69891234542178"/>
                      <c:h val="0.1547972304648862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231D-437A-AAC8-A707F5C8EEF6}"/>
                </c:ext>
              </c:extLst>
            </c:dLbl>
            <c:dLbl>
              <c:idx val="1"/>
              <c:layout>
                <c:manualLayout>
                  <c:x val="0.12866012730118545"/>
                  <c:y val="-0.2158716065536318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31D-437A-AAC8-A707F5C8EEF6}"/>
                </c:ext>
              </c:extLst>
            </c:dLbl>
            <c:dLbl>
              <c:idx val="2"/>
              <c:layout>
                <c:manualLayout>
                  <c:x val="-3.14057413630245E-2"/>
                  <c:y val="0.1302340916584239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ctr">
                    <a:defRPr lang="en-US" sz="12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929621941956518"/>
                      <c:h val="0.2174414770853939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231D-437A-AAC8-A707F5C8EEF6}"/>
                </c:ext>
              </c:extLst>
            </c:dLbl>
            <c:dLbl>
              <c:idx val="3"/>
              <c:layout>
                <c:manualLayout>
                  <c:x val="-8.4014514992570028E-3"/>
                  <c:y val="-0.1121002307945928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ctr">
                    <a:defRPr lang="en-US" sz="12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664058000485256"/>
                      <c:h val="0.1877678865809429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231D-437A-AAC8-A707F5C8EEF6}"/>
                </c:ext>
              </c:extLst>
            </c:dLbl>
            <c:dLbl>
              <c:idx val="4"/>
              <c:layout>
                <c:manualLayout>
                  <c:x val="0.12512464779773669"/>
                  <c:y val="0.2091653231773327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ctr">
                    <a:defRPr lang="en-US" sz="1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142042318099078"/>
                      <c:h val="0.1427629409825255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231D-437A-AAC8-A707F5C8EEF6}"/>
                </c:ext>
              </c:extLst>
            </c:dLbl>
            <c:dLbl>
              <c:idx val="5"/>
              <c:layout>
                <c:manualLayout>
                  <c:x val="-0.24118162798550569"/>
                  <c:y val="9.851489261171726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1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890077655436547"/>
                      <c:h val="0.1064952192548631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231D-437A-AAC8-A707F5C8EEF6}"/>
                </c:ext>
              </c:extLst>
            </c:dLbl>
            <c:dLbl>
              <c:idx val="6"/>
              <c:layout>
                <c:manualLayout>
                  <c:x val="7.9796880667392087E-2"/>
                  <c:y val="1.33868808567603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231D-437A-AAC8-A707F5C8EEF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'4-FTE (PIE)'!$A$6:$A$12</c:f>
              <c:strCache>
                <c:ptCount val="6"/>
                <c:pt idx="0">
                  <c:v>AD Administrative</c:v>
                </c:pt>
                <c:pt idx="1">
                  <c:v>EN Engineering</c:v>
                </c:pt>
                <c:pt idx="2">
                  <c:v>ES Environmental, Safety &amp; Health</c:v>
                </c:pt>
                <c:pt idx="3">
                  <c:v>IT Information Technology</c:v>
                </c:pt>
                <c:pt idx="4">
                  <c:v>SC Scientific</c:v>
                </c:pt>
                <c:pt idx="5">
                  <c:v>TE Technical</c:v>
                </c:pt>
              </c:strCache>
            </c:strRef>
          </c:cat>
          <c:val>
            <c:numRef>
              <c:f>'4-FTE (PIE)'!$C$6:$C$12</c:f>
              <c:numCache>
                <c:formatCode>0\ \F\T\E</c:formatCode>
                <c:ptCount val="7"/>
                <c:pt idx="0">
                  <c:v>9.4834911199095036</c:v>
                </c:pt>
                <c:pt idx="1">
                  <c:v>83.060837952488811</c:v>
                </c:pt>
                <c:pt idx="2">
                  <c:v>7.3381002828054296</c:v>
                </c:pt>
                <c:pt idx="3">
                  <c:v>3.1759049773755654</c:v>
                </c:pt>
                <c:pt idx="4">
                  <c:v>34.880292816742106</c:v>
                </c:pt>
                <c:pt idx="5">
                  <c:v>88.69025412895914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231D-437A-AAC8-A707F5C8EE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25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729960110315196"/>
          <c:y val="5.0155137344513927E-2"/>
          <c:w val="0.7215221746818179"/>
          <c:h val="0.8901205259862026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'5-FTE (3YEARS)'!$A$15</c:f>
              <c:strCache>
                <c:ptCount val="1"/>
                <c:pt idx="0">
                  <c:v>AD Administrative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'5-FTE (3YEARS)'!$C$14:$F$14</c:f>
              <c:strCache>
                <c:ptCount val="4"/>
                <c:pt idx="0">
                  <c:v>FY19</c:v>
                </c:pt>
                <c:pt idx="1">
                  <c:v>FY20</c:v>
                </c:pt>
                <c:pt idx="2">
                  <c:v>FY21</c:v>
                </c:pt>
                <c:pt idx="3">
                  <c:v>FY22</c:v>
                </c:pt>
              </c:strCache>
              <c:extLst/>
            </c:strRef>
          </c:cat>
          <c:val>
            <c:numRef>
              <c:f>'5-FTE (3YEARS)'!$C$15:$F$15</c:f>
              <c:numCache>
                <c:formatCode>0.0\ \F\T\E</c:formatCode>
                <c:ptCount val="4"/>
                <c:pt idx="0">
                  <c:v>0.85462811085972856</c:v>
                </c:pt>
                <c:pt idx="1">
                  <c:v>0.97002262443438914</c:v>
                </c:pt>
                <c:pt idx="2">
                  <c:v>0.96662895927601811</c:v>
                </c:pt>
                <c:pt idx="3">
                  <c:v>0.9258779411764706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698E-4CC6-816C-69080F8F067B}"/>
            </c:ext>
          </c:extLst>
        </c:ser>
        <c:ser>
          <c:idx val="2"/>
          <c:order val="1"/>
          <c:tx>
            <c:strRef>
              <c:f>'5-FTE (3YEARS)'!$A$17</c:f>
              <c:strCache>
                <c:ptCount val="1"/>
                <c:pt idx="0">
                  <c:v>ES Environmental, Safety &amp; Health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'5-FTE (3YEARS)'!$C$14:$F$14</c:f>
              <c:strCache>
                <c:ptCount val="4"/>
                <c:pt idx="0">
                  <c:v>FY19</c:v>
                </c:pt>
                <c:pt idx="1">
                  <c:v>FY20</c:v>
                </c:pt>
                <c:pt idx="2">
                  <c:v>FY21</c:v>
                </c:pt>
                <c:pt idx="3">
                  <c:v>FY22</c:v>
                </c:pt>
              </c:strCache>
              <c:extLst/>
            </c:strRef>
          </c:cat>
          <c:val>
            <c:numRef>
              <c:f>'5-FTE (3YEARS)'!$C$17:$F$17</c:f>
              <c:numCache>
                <c:formatCode>0.0\ \F\T\E</c:formatCode>
                <c:ptCount val="4"/>
                <c:pt idx="0">
                  <c:v>1.3487378959276017</c:v>
                </c:pt>
                <c:pt idx="1">
                  <c:v>1.7010719457013574</c:v>
                </c:pt>
                <c:pt idx="2">
                  <c:v>1.1832244343891403</c:v>
                </c:pt>
                <c:pt idx="3">
                  <c:v>0.40639027149321261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698E-4CC6-816C-69080F8F067B}"/>
            </c:ext>
          </c:extLst>
        </c:ser>
        <c:ser>
          <c:idx val="3"/>
          <c:order val="2"/>
          <c:tx>
            <c:strRef>
              <c:f>'5-FTE (3YEARS)'!$A$18</c:f>
              <c:strCache>
                <c:ptCount val="1"/>
                <c:pt idx="0">
                  <c:v>IT Information Technology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cat>
            <c:strRef>
              <c:f>'5-FTE (3YEARS)'!$C$14:$F$14</c:f>
              <c:strCache>
                <c:ptCount val="4"/>
                <c:pt idx="0">
                  <c:v>FY19</c:v>
                </c:pt>
                <c:pt idx="1">
                  <c:v>FY20</c:v>
                </c:pt>
                <c:pt idx="2">
                  <c:v>FY21</c:v>
                </c:pt>
                <c:pt idx="3">
                  <c:v>FY22</c:v>
                </c:pt>
              </c:strCache>
              <c:extLst/>
            </c:strRef>
          </c:cat>
          <c:val>
            <c:numRef>
              <c:f>'5-FTE (3YEARS)'!$B$18:$F$18</c:f>
              <c:numCache>
                <c:formatCode>0.0\ \F\T\E</c:formatCode>
                <c:ptCount val="4"/>
                <c:pt idx="1">
                  <c:v>7.7352941176470583E-2</c:v>
                </c:pt>
                <c:pt idx="2">
                  <c:v>0</c:v>
                </c:pt>
                <c:pt idx="3">
                  <c:v>4.8642533936651584E-2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698E-4CC6-816C-69080F8F067B}"/>
            </c:ext>
          </c:extLst>
        </c:ser>
        <c:ser>
          <c:idx val="5"/>
          <c:order val="3"/>
          <c:tx>
            <c:strRef>
              <c:f>'5-FTE (3YEARS)'!$A$20</c:f>
              <c:strCache>
                <c:ptCount val="1"/>
                <c:pt idx="0">
                  <c:v>TE Technical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'5-FTE (3YEARS)'!$C$14:$F$14</c:f>
              <c:strCache>
                <c:ptCount val="4"/>
                <c:pt idx="0">
                  <c:v>FY19</c:v>
                </c:pt>
                <c:pt idx="1">
                  <c:v>FY20</c:v>
                </c:pt>
                <c:pt idx="2">
                  <c:v>FY21</c:v>
                </c:pt>
                <c:pt idx="3">
                  <c:v>FY22</c:v>
                </c:pt>
              </c:strCache>
              <c:extLst/>
            </c:strRef>
          </c:cat>
          <c:val>
            <c:numRef>
              <c:f>'5-FTE (3YEARS)'!$C$20:$F$20</c:f>
              <c:numCache>
                <c:formatCode>0.0\ \F\T\E</c:formatCode>
                <c:ptCount val="4"/>
                <c:pt idx="0">
                  <c:v>4.7304110294117647</c:v>
                </c:pt>
                <c:pt idx="1">
                  <c:v>6.5711954185520369</c:v>
                </c:pt>
                <c:pt idx="2">
                  <c:v>7.1297220022624437</c:v>
                </c:pt>
                <c:pt idx="3">
                  <c:v>2.4007606900452485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698E-4CC6-816C-69080F8F067B}"/>
            </c:ext>
          </c:extLst>
        </c:ser>
        <c:ser>
          <c:idx val="1"/>
          <c:order val="4"/>
          <c:tx>
            <c:strRef>
              <c:f>'5-FTE (3YEARS)'!$A$16</c:f>
              <c:strCache>
                <c:ptCount val="1"/>
                <c:pt idx="0">
                  <c:v>EN Engineering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'5-FTE (3YEARS)'!$C$14:$F$14</c:f>
              <c:strCache>
                <c:ptCount val="4"/>
                <c:pt idx="0">
                  <c:v>FY19</c:v>
                </c:pt>
                <c:pt idx="1">
                  <c:v>FY20</c:v>
                </c:pt>
                <c:pt idx="2">
                  <c:v>FY21</c:v>
                </c:pt>
                <c:pt idx="3">
                  <c:v>FY22</c:v>
                </c:pt>
              </c:strCache>
              <c:extLst/>
            </c:strRef>
          </c:cat>
          <c:val>
            <c:numRef>
              <c:f>'5-FTE (3YEARS)'!$C$16:$F$16</c:f>
              <c:numCache>
                <c:formatCode>0.0\ \F\T\E</c:formatCode>
                <c:ptCount val="4"/>
                <c:pt idx="0">
                  <c:v>10.344264140271495</c:v>
                </c:pt>
                <c:pt idx="1">
                  <c:v>12.52158597285068</c:v>
                </c:pt>
                <c:pt idx="2">
                  <c:v>9.195796549773755</c:v>
                </c:pt>
                <c:pt idx="3">
                  <c:v>5.5537447398190052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698E-4CC6-816C-69080F8F067B}"/>
            </c:ext>
          </c:extLst>
        </c:ser>
        <c:ser>
          <c:idx val="4"/>
          <c:order val="5"/>
          <c:tx>
            <c:strRef>
              <c:f>'5-FTE (3YEARS)'!$A$19</c:f>
              <c:strCache>
                <c:ptCount val="1"/>
                <c:pt idx="0">
                  <c:v>SC Scientific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'5-FTE (3YEARS)'!$C$14:$F$14</c:f>
              <c:strCache>
                <c:ptCount val="4"/>
                <c:pt idx="0">
                  <c:v>FY19</c:v>
                </c:pt>
                <c:pt idx="1">
                  <c:v>FY20</c:v>
                </c:pt>
                <c:pt idx="2">
                  <c:v>FY21</c:v>
                </c:pt>
                <c:pt idx="3">
                  <c:v>FY22</c:v>
                </c:pt>
              </c:strCache>
              <c:extLst/>
            </c:strRef>
          </c:cat>
          <c:val>
            <c:numRef>
              <c:f>'5-FTE (3YEARS)'!$C$19:$F$19</c:f>
              <c:numCache>
                <c:formatCode>0.0\ \F\T\E</c:formatCode>
                <c:ptCount val="4"/>
                <c:pt idx="0">
                  <c:v>2.9397700226244341</c:v>
                </c:pt>
                <c:pt idx="1">
                  <c:v>4.2984546945701352</c:v>
                </c:pt>
                <c:pt idx="2">
                  <c:v>4.079771097285068</c:v>
                </c:pt>
                <c:pt idx="3">
                  <c:v>2.5519270927601805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698E-4CC6-816C-69080F8F06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07001408"/>
        <c:axId val="507000992"/>
      </c:barChart>
      <c:lineChart>
        <c:grouping val="standard"/>
        <c:varyColors val="0"/>
        <c:ser>
          <c:idx val="6"/>
          <c:order val="6"/>
          <c:tx>
            <c:strRef>
              <c:f>'5-FTE (3YEARS)'!$A$23</c:f>
              <c:strCache>
                <c:ptCount val="1"/>
                <c:pt idx="0">
                  <c:v>Cumulative</c:v>
                </c:pt>
              </c:strCache>
            </c:strRef>
          </c:tx>
          <c:spPr>
            <a:ln w="28575" cap="rnd">
              <a:solidFill>
                <a:sysClr val="windowText" lastClr="000000">
                  <a:lumMod val="50000"/>
                  <a:lumOff val="50000"/>
                </a:sysClr>
              </a:solidFill>
              <a:round/>
            </a:ln>
            <a:effectLst/>
          </c:spPr>
          <c:marker>
            <c:symbol val="none"/>
          </c:marker>
          <c:dLbls>
            <c:dLbl>
              <c:idx val="3"/>
              <c:layout>
                <c:manualLayout>
                  <c:x val="-5.556494294145705E-2"/>
                  <c:y val="-4.905851010635353E-2"/>
                </c:manualLayout>
              </c:layout>
              <c:tx>
                <c:rich>
                  <a:bodyPr/>
                  <a:lstStyle/>
                  <a:p>
                    <a:fld id="{03A84DB9-5B6C-4728-A637-6254CC5C7FB7}" type="VALUE">
                      <a:rPr lang="en-US" smtClean="0"/>
                      <a:pPr/>
                      <a:t>[VALUE]</a:t>
                    </a:fld>
                    <a:r>
                      <a:rPr lang="en-US" dirty="0"/>
                      <a:t> Years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698E-4CC6-816C-69080F8F067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'5-FTE (3YEARS)'!$C$14:$F$14</c:f>
              <c:strCache>
                <c:ptCount val="4"/>
                <c:pt idx="0">
                  <c:v>FY19</c:v>
                </c:pt>
                <c:pt idx="1">
                  <c:v>FY20</c:v>
                </c:pt>
                <c:pt idx="2">
                  <c:v>FY21</c:v>
                </c:pt>
                <c:pt idx="3">
                  <c:v>FY22</c:v>
                </c:pt>
              </c:strCache>
              <c:extLst/>
            </c:strRef>
          </c:cat>
          <c:val>
            <c:numRef>
              <c:f>'5-FTE (3YEARS)'!$C$23:$F$23</c:f>
              <c:numCache>
                <c:formatCode>0\ \F\T\E</c:formatCode>
                <c:ptCount val="4"/>
                <c:pt idx="0">
                  <c:v>3.0051188914027147</c:v>
                </c:pt>
                <c:pt idx="1">
                  <c:v>29.067449547511316</c:v>
                </c:pt>
                <c:pt idx="2">
                  <c:v>51.671235124434389</c:v>
                </c:pt>
                <c:pt idx="3">
                  <c:v>63.509935859728508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7-698E-4CC6-816C-69080F8F06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99430688"/>
        <c:axId val="599426752"/>
      </c:lineChart>
      <c:catAx>
        <c:axId val="507001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7000992"/>
        <c:crosses val="autoZero"/>
        <c:auto val="1"/>
        <c:lblAlgn val="ctr"/>
        <c:lblOffset val="100"/>
        <c:noMultiLvlLbl val="0"/>
      </c:catAx>
      <c:valAx>
        <c:axId val="507000992"/>
        <c:scaling>
          <c:orientation val="minMax"/>
          <c:max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/>
                  <a:t>Annual FTE</a:t>
                </a:r>
              </a:p>
            </c:rich>
          </c:tx>
          <c:layout>
            <c:manualLayout>
              <c:xMode val="edge"/>
              <c:yMode val="edge"/>
              <c:x val="1.8468124103170107E-2"/>
              <c:y val="0.3923560574812940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\ \F\T\E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7001408"/>
        <c:crosses val="autoZero"/>
        <c:crossBetween val="between"/>
      </c:valAx>
      <c:valAx>
        <c:axId val="599426752"/>
        <c:scaling>
          <c:orientation val="minMax"/>
          <c:max val="75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/>
                  <a:t>Cumulative FTE Years</a:t>
                </a:r>
              </a:p>
            </c:rich>
          </c:tx>
          <c:layout>
            <c:manualLayout>
              <c:xMode val="edge"/>
              <c:yMode val="edge"/>
              <c:x val="0.95936827000759672"/>
              <c:y val="0.3462069359204866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\ \F\T\E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430688"/>
        <c:crosses val="max"/>
        <c:crossBetween val="between"/>
      </c:valAx>
      <c:catAx>
        <c:axId val="5994306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9942675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995567477535652"/>
          <c:y val="1.4117734415338874E-2"/>
          <c:w val="0.43118848328676518"/>
          <c:h val="0.330123856642706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12/1/2019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12/1/2019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1746"/>
            <a:ext cx="8293100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3209907"/>
            <a:ext cx="8296275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 Lewis | Beamline Status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0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4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347368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46058" y="432610"/>
            <a:ext cx="8304267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347368"/>
            <a:ext cx="406713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 Lewis | Beamline Status 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4751454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lang="en-US" sz="22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Geneva" charset="0"/>
              </a:defRPr>
            </a:lvl1pPr>
            <a:lvl2pPr marL="320040" indent="256032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2pPr>
            <a:lvl3pPr marL="640080" indent="228600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3pPr>
            <a:lvl4pPr marL="914400" indent="228600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4pPr>
            <a:lvl5pPr marL="1143000" indent="192024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lang="en-US" sz="2000" b="0" i="0" kern="1200" dirty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5pPr>
          </a:lstStyle>
          <a:p>
            <a:pPr marL="256032" lvl="0" indent="-265176" algn="l" defTabSz="457200" rtl="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620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 Lewis | Beamline Status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J. Lewis | Beamline Status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8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175906"/>
            <a:ext cx="301752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38250"/>
            <a:ext cx="5033962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J. Lewis | Beamline Status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098"/>
            <a:ext cx="82931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017524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4" y="1227137"/>
            <a:ext cx="8296275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3" y="5686118"/>
            <a:ext cx="8293095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J. Lewis | Beamline Status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25568"/>
            <a:ext cx="8293096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1241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 txBox="1">
            <a:spLocks/>
          </p:cNvSpPr>
          <p:nvPr/>
        </p:nvSpPr>
        <p:spPr>
          <a:xfrm>
            <a:off x="985866" y="195263"/>
            <a:ext cx="4381500" cy="2476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dirty="0"/>
              <a:t>Long-Baseline Neutrino Facility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7200" y="475760"/>
            <a:ext cx="8302625" cy="0"/>
          </a:xfrm>
          <a:prstGeom prst="line">
            <a:avLst/>
          </a:prstGeom>
          <a:ln w="19050" cmpd="sng">
            <a:solidFill>
              <a:srgbClr val="004C9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Placeholder 7"/>
          <p:cNvSpPr txBox="1">
            <a:spLocks/>
          </p:cNvSpPr>
          <p:nvPr/>
        </p:nvSpPr>
        <p:spPr>
          <a:xfrm>
            <a:off x="457200" y="196850"/>
            <a:ext cx="506413" cy="24606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dirty="0"/>
              <a:t>LBNF</a:t>
            </a:r>
          </a:p>
        </p:txBody>
      </p:sp>
      <p:pic>
        <p:nvPicPr>
          <p:cNvPr id="1029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6154906"/>
            <a:ext cx="1594477" cy="288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457200" y="5728951"/>
            <a:ext cx="8302625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13" descr="CERN-logo_outl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456" y="6003296"/>
            <a:ext cx="6540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6" descr="SanfordSURF-horiz-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024" y="5916605"/>
            <a:ext cx="1857669" cy="69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Color-Seal_Green-Mark_SC_Horizonta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209" y="6083428"/>
            <a:ext cx="2202053" cy="3680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 txBox="1">
            <a:spLocks/>
          </p:cNvSpPr>
          <p:nvPr/>
        </p:nvSpPr>
        <p:spPr>
          <a:xfrm>
            <a:off x="8337550" y="6483731"/>
            <a:ext cx="419100" cy="192024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1200" dirty="0"/>
              <a:t>LBNF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" y="6357938"/>
            <a:ext cx="8293100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9488" y="6488430"/>
            <a:ext cx="1136650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4" r:id="rId2"/>
    <p:sldLayoutId id="2147483681" r:id="rId3"/>
    <p:sldLayoutId id="2147483682" r:id="rId4"/>
    <p:sldLayoutId id="2147483683" r:id="rId5"/>
    <p:sldLayoutId id="2147483685" r:id="rId6"/>
    <p:sldLayoutId id="2147483686" r:id="rId7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7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8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 bwMode="auto">
          <a:xfrm>
            <a:off x="457200" y="1711325"/>
            <a:ext cx="8218488" cy="11430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Beamline Status</a:t>
            </a:r>
          </a:p>
        </p:txBody>
      </p:sp>
      <p:sp>
        <p:nvSpPr>
          <p:cNvPr id="6146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454025" y="3209925"/>
            <a:ext cx="8221663" cy="172085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Jonathan Lewis</a:t>
            </a:r>
          </a:p>
          <a:p>
            <a:r>
              <a:rPr lang="en-US" dirty="0">
                <a:latin typeface="Helvetica" charset="0"/>
              </a:rPr>
              <a:t>LBNC Meeting</a:t>
            </a:r>
          </a:p>
          <a:p>
            <a:r>
              <a:rPr lang="en-US" dirty="0">
                <a:latin typeface="Helvetica" charset="0"/>
              </a:rPr>
              <a:t>6 December 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Requirements &amp; Assumptions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Driving physics considerations for the LBNF Beamline are the long baseline neutrino oscillation analyses.</a:t>
            </a:r>
          </a:p>
          <a:p>
            <a:r>
              <a:rPr lang="en-US" dirty="0"/>
              <a:t>Beam directed towards SURF in Lead, South Dakota, 1300 km from Fermilab (5.8 degree overall vertical bend). </a:t>
            </a:r>
          </a:p>
          <a:p>
            <a:r>
              <a:rPr lang="en-US" dirty="0"/>
              <a:t>Primary beam, single turn extracted from MI, is designed to transport high intensity protons in the energy range of 60-120 GeV to the LBNF target.</a:t>
            </a:r>
          </a:p>
          <a:p>
            <a:r>
              <a:rPr lang="en-US" dirty="0"/>
              <a:t>Broad band, sign selected neutrino beam with its spectrum to cover the 1st (2.4 GeV) and 2nd (0.8 GeV) oscillation maxima =&gt; covering 0.5 ~ 5.0 GeV.</a:t>
            </a:r>
          </a:p>
          <a:p>
            <a:r>
              <a:rPr lang="en-US" dirty="0"/>
              <a:t>Uptime (including the accelerator complex) of at least 55%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C066C9D8-91DF-4187-BB60-42CE6A254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145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Requirements &amp; Assumptions Contd.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All systems are designed for 1.2 MW initial proton beam power and facility is upgradeable to 2.4 MW proton beam power.</a:t>
            </a:r>
          </a:p>
          <a:p>
            <a:r>
              <a:rPr lang="en-US" dirty="0"/>
              <a:t>All systems that are prone to failure, such as water-cooled systems, are designed to be repairable and/or replaceable.</a:t>
            </a:r>
          </a:p>
          <a:p>
            <a:r>
              <a:rPr lang="en-US" dirty="0"/>
              <a:t>Overall, LBNF can take up to 20% of lab’s offsite radiation dose budget with stringent limits placed on radiological protection of environment, workers and the public. Self imposed 30% limit of lab’s radioactive air emissions “cap”. Entire facility encapsulated in water-proof barrier.</a:t>
            </a:r>
          </a:p>
          <a:p>
            <a:r>
              <a:rPr lang="en-US" dirty="0"/>
              <a:t>Facility assumed to operate for 20 years within a 30 year span. Design life of Target &amp; Absorber Hall Complexes and of Decay Pipe is 50 years, design life of water barrier system is 80 years.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7FA1E434-711B-4CE1-8272-A71E5CD20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388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Operating Parameters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41776F2-70FA-4FDB-84BC-EA72B2D8765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7200" y="4419600"/>
            <a:ext cx="8293100" cy="1665288"/>
          </a:xfrm>
        </p:spPr>
        <p:txBody>
          <a:bodyPr/>
          <a:lstStyle/>
          <a:p>
            <a:r>
              <a:rPr lang="en-US" dirty="0"/>
              <a:t>Some </a:t>
            </a:r>
            <a:r>
              <a:rPr lang="en-US" dirty="0" err="1"/>
              <a:t>Tevatron</a:t>
            </a:r>
            <a:r>
              <a:rPr lang="en-US" dirty="0"/>
              <a:t>, </a:t>
            </a:r>
            <a:r>
              <a:rPr lang="en-US" dirty="0" err="1"/>
              <a:t>NuMI</a:t>
            </a:r>
            <a:r>
              <a:rPr lang="en-US" dirty="0"/>
              <a:t> components and some existing Fermilab steel available to LBNF</a:t>
            </a:r>
          </a:p>
          <a:p>
            <a:r>
              <a:rPr lang="en-US" dirty="0"/>
              <a:t>Actively implementing lessons learned from </a:t>
            </a:r>
            <a:r>
              <a:rPr lang="en-US" dirty="0" err="1"/>
              <a:t>MiniBooNE</a:t>
            </a:r>
            <a:r>
              <a:rPr lang="en-US" dirty="0"/>
              <a:t>, </a:t>
            </a:r>
            <a:r>
              <a:rPr lang="en-US" dirty="0" err="1"/>
              <a:t>NuMI</a:t>
            </a:r>
            <a:r>
              <a:rPr lang="en-US" dirty="0"/>
              <a:t>/MINOS, </a:t>
            </a:r>
            <a:r>
              <a:rPr lang="en-US" dirty="0" err="1"/>
              <a:t>NuMI</a:t>
            </a:r>
            <a:r>
              <a:rPr lang="en-US" dirty="0"/>
              <a:t>/</a:t>
            </a:r>
            <a:r>
              <a:rPr lang="en-US" dirty="0" err="1"/>
              <a:t>NOvA</a:t>
            </a:r>
            <a:r>
              <a:rPr lang="en-US" dirty="0"/>
              <a:t>, JPARC and other Neutrino Facilities. </a:t>
            </a: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FF9403-9A80-4B35-BAFA-6BF401AD03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8531" y="1176681"/>
            <a:ext cx="4609147" cy="30681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76534F0-A247-4034-83CF-F6E8EA2AFA9B}"/>
              </a:ext>
            </a:extLst>
          </p:cNvPr>
          <p:cNvSpPr txBox="1"/>
          <p:nvPr/>
        </p:nvSpPr>
        <p:spPr>
          <a:xfrm>
            <a:off x="732848" y="2922649"/>
            <a:ext cx="198862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5A5A5A"/>
                </a:solidFill>
                <a:latin typeface="+mj-lt"/>
                <a:cs typeface="Helvetica" panose="020B0604020202020204" pitchFamily="34" charset="0"/>
              </a:rPr>
              <a:t>Pulse duration: 10</a:t>
            </a:r>
            <a:r>
              <a:rPr lang="en-US" sz="1600" baseline="30000" dirty="0">
                <a:solidFill>
                  <a:srgbClr val="5A5A5A"/>
                </a:solidFill>
                <a:latin typeface="+mj-lt"/>
                <a:cs typeface="Helvetica" panose="020B0604020202020204" pitchFamily="34" charset="0"/>
              </a:rPr>
              <a:t> </a:t>
            </a:r>
            <a:r>
              <a:rPr lang="en-US" sz="1600" dirty="0" err="1">
                <a:solidFill>
                  <a:srgbClr val="5A5A5A"/>
                </a:solidFill>
                <a:latin typeface="Symbol" panose="05050102010706020507" pitchFamily="18" charset="2"/>
                <a:cs typeface="Helvetica" panose="020B0604020202020204" pitchFamily="34" charset="0"/>
              </a:rPr>
              <a:t>m</a:t>
            </a:r>
            <a:r>
              <a:rPr lang="en-US" sz="1600" dirty="0" err="1">
                <a:solidFill>
                  <a:srgbClr val="5A5A5A"/>
                </a:solidFill>
                <a:latin typeface="+mj-lt"/>
                <a:cs typeface="Helvetica" panose="020B0604020202020204" pitchFamily="34" charset="0"/>
              </a:rPr>
              <a:t>s</a:t>
            </a:r>
            <a:endParaRPr lang="en-US" sz="1600" dirty="0">
              <a:solidFill>
                <a:srgbClr val="5A5A5A"/>
              </a:solidFill>
              <a:latin typeface="+mj-lt"/>
              <a:cs typeface="Helvetica" panose="020B0604020202020204" pitchFamily="34" charset="0"/>
            </a:endParaRPr>
          </a:p>
          <a:p>
            <a:endParaRPr lang="en-US" sz="1600" dirty="0">
              <a:solidFill>
                <a:srgbClr val="5A5A5A"/>
              </a:solidFill>
              <a:latin typeface="+mj-lt"/>
              <a:cs typeface="Helvetica" panose="020B0604020202020204" pitchFamily="34" charset="0"/>
            </a:endParaRPr>
          </a:p>
          <a:p>
            <a:r>
              <a:rPr lang="en-US" sz="1600" dirty="0">
                <a:solidFill>
                  <a:srgbClr val="5A5A5A"/>
                </a:solidFill>
                <a:latin typeface="+mj-lt"/>
                <a:cs typeface="Helvetica" panose="020B0604020202020204" pitchFamily="34" charset="0"/>
              </a:rPr>
              <a:t>Beam size at target: tunable 1.0 - 4.0 mm</a:t>
            </a:r>
          </a:p>
          <a:p>
            <a:r>
              <a:rPr lang="en-US" sz="1600" dirty="0">
                <a:solidFill>
                  <a:srgbClr val="5A5A5A"/>
                </a:solidFill>
                <a:latin typeface="+mj-lt"/>
                <a:cs typeface="Helvetica" panose="020B0604020202020204" pitchFamily="34" charset="0"/>
              </a:rPr>
              <a:t>Present size ~2.7 mm</a:t>
            </a:r>
            <a:endParaRPr lang="en-US" sz="1600" dirty="0">
              <a:latin typeface="+mj-lt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9049F8-3ADB-437D-BA8E-4F4DEBE5637F}"/>
              </a:ext>
            </a:extLst>
          </p:cNvPr>
          <p:cNvSpPr txBox="1"/>
          <p:nvPr/>
        </p:nvSpPr>
        <p:spPr>
          <a:xfrm>
            <a:off x="704715" y="2246547"/>
            <a:ext cx="2100136" cy="338554"/>
          </a:xfrm>
          <a:prstGeom prst="rect">
            <a:avLst/>
          </a:prstGeom>
          <a:solidFill>
            <a:srgbClr val="F47710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(1.1 – 1.9)x10</a:t>
            </a:r>
            <a:r>
              <a:rPr lang="en-US" sz="1600" baseline="30000" dirty="0"/>
              <a:t>21</a:t>
            </a:r>
            <a:r>
              <a:rPr lang="en-US" sz="1600" dirty="0"/>
              <a:t> POT/</a:t>
            </a:r>
            <a:r>
              <a:rPr lang="en-US" sz="1600" dirty="0" err="1"/>
              <a:t>yr</a:t>
            </a:r>
            <a:endParaRPr lang="en-US" sz="1600" dirty="0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4CA3BF3B-7650-494C-9962-7B9936391FDE}"/>
              </a:ext>
            </a:extLst>
          </p:cNvPr>
          <p:cNvSpPr/>
          <p:nvPr/>
        </p:nvSpPr>
        <p:spPr>
          <a:xfrm rot="10800000">
            <a:off x="2902869" y="1807769"/>
            <a:ext cx="149627" cy="1185334"/>
          </a:xfrm>
          <a:prstGeom prst="rightBrac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5F298D08-CA24-4832-9C2A-24938F5F1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464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Systems being designed for 2.4 MW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Upgrading these items later would be prohibitively expensive and inconsistent with ALARA:</a:t>
            </a:r>
          </a:p>
          <a:p>
            <a:pPr lvl="1"/>
            <a:r>
              <a:rPr lang="en-US" dirty="0"/>
              <a:t>Size of enclosures (primary proton beamline, target chase, target hall, decay pipe, absorber hall) </a:t>
            </a:r>
          </a:p>
          <a:p>
            <a:pPr lvl="1"/>
            <a:r>
              <a:rPr lang="en-US" dirty="0"/>
              <a:t>Radiological shielding of enclosures (except for the target hall roof that can be easily upgraded for 2.4 MW when needed) </a:t>
            </a:r>
          </a:p>
          <a:p>
            <a:pPr lvl="1"/>
            <a:r>
              <a:rPr lang="en-US" dirty="0"/>
              <a:t>Primary Beamline components</a:t>
            </a:r>
          </a:p>
          <a:p>
            <a:pPr lvl="1"/>
            <a:r>
              <a:rPr lang="en-US" dirty="0"/>
              <a:t>Target chase cooling panels</a:t>
            </a:r>
          </a:p>
          <a:p>
            <a:pPr lvl="1"/>
            <a:r>
              <a:rPr lang="en-US" dirty="0"/>
              <a:t>Decay pipe, its cooling and the decay pipe downstream window</a:t>
            </a:r>
          </a:p>
          <a:p>
            <a:pPr lvl="1"/>
            <a:r>
              <a:rPr lang="en-US" dirty="0"/>
              <a:t>Hadron Absorber</a:t>
            </a:r>
          </a:p>
          <a:p>
            <a:pPr lvl="1"/>
            <a:r>
              <a:rPr lang="en-US" dirty="0"/>
              <a:t>Remote handling equipment</a:t>
            </a:r>
          </a:p>
          <a:p>
            <a:pPr lvl="1"/>
            <a:r>
              <a:rPr lang="en-US" dirty="0"/>
              <a:t>Radioactive Water (RAW) system piping </a:t>
            </a:r>
          </a:p>
          <a:p>
            <a:pPr lvl="1"/>
            <a:r>
              <a:rPr lang="en-US" dirty="0"/>
              <a:t>Horn support structures are designed to last for the facility lifetime</a:t>
            </a:r>
          </a:p>
          <a:p>
            <a:pPr lvl="1"/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AFDB3B3A-8EC8-4048-AC13-3FD1D0C7A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261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0E3EF0A-E711-4CE4-9BAF-6DC61D9F43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76"/>
          <a:stretch/>
        </p:blipFill>
        <p:spPr>
          <a:xfrm>
            <a:off x="1632358" y="115160"/>
            <a:ext cx="6966857" cy="61739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204" y="329056"/>
            <a:ext cx="3907584" cy="569268"/>
          </a:xfrm>
        </p:spPr>
        <p:txBody>
          <a:bodyPr/>
          <a:lstStyle/>
          <a:p>
            <a:r>
              <a:rPr lang="en-US" dirty="0"/>
              <a:t>Beamline Organization &amp; Staffing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32358" y="6437389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378823" y="4720913"/>
            <a:ext cx="2927278" cy="1704477"/>
          </a:xfrm>
        </p:spPr>
        <p:txBody>
          <a:bodyPr/>
          <a:lstStyle/>
          <a:p>
            <a:r>
              <a:rPr lang="en-US" sz="1800" dirty="0"/>
              <a:t>Implemented new organization – 5 L3 systems (CAMs) and 21 L4 systems (Technical Managers)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6AAFC56-C8DC-4CBF-A120-BBC98E506976}"/>
              </a:ext>
            </a:extLst>
          </p:cNvPr>
          <p:cNvSpPr/>
          <p:nvPr/>
        </p:nvSpPr>
        <p:spPr>
          <a:xfrm>
            <a:off x="4627054" y="464095"/>
            <a:ext cx="1217409" cy="19710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B1098AB-7ABE-4F3D-843B-14C2EC4E9083}"/>
              </a:ext>
            </a:extLst>
          </p:cNvPr>
          <p:cNvSpPr/>
          <p:nvPr/>
        </p:nvSpPr>
        <p:spPr>
          <a:xfrm>
            <a:off x="6074001" y="1309848"/>
            <a:ext cx="931105" cy="19710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D224F02-3A1E-4187-A240-5056752B639A}"/>
              </a:ext>
            </a:extLst>
          </p:cNvPr>
          <p:cNvGrpSpPr/>
          <p:nvPr/>
        </p:nvGrpSpPr>
        <p:grpSpPr>
          <a:xfrm>
            <a:off x="6748852" y="361636"/>
            <a:ext cx="1000161" cy="246221"/>
            <a:chOff x="7400510" y="4539417"/>
            <a:chExt cx="1000161" cy="246221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C78C61B6-ADA9-4710-800C-0AD241589FB6}"/>
                </a:ext>
              </a:extLst>
            </p:cNvPr>
            <p:cNvSpPr/>
            <p:nvPr/>
          </p:nvSpPr>
          <p:spPr>
            <a:xfrm>
              <a:off x="7400510" y="4586132"/>
              <a:ext cx="931105" cy="197108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01D94AA-2D69-4448-961F-1C48993DF563}"/>
                </a:ext>
              </a:extLst>
            </p:cNvPr>
            <p:cNvSpPr txBox="1"/>
            <p:nvPr/>
          </p:nvSpPr>
          <p:spPr>
            <a:xfrm>
              <a:off x="7469566" y="4539417"/>
              <a:ext cx="9311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New to team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3EB704F0-11C8-46A4-9825-9D84F66E03A3}"/>
              </a:ext>
            </a:extLst>
          </p:cNvPr>
          <p:cNvSpPr txBox="1"/>
          <p:nvPr/>
        </p:nvSpPr>
        <p:spPr>
          <a:xfrm>
            <a:off x="6074001" y="381433"/>
            <a:ext cx="392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L2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89F15C-DFDC-4383-A1D8-C9B0F98B8A3B}"/>
              </a:ext>
            </a:extLst>
          </p:cNvPr>
          <p:cNvSpPr txBox="1"/>
          <p:nvPr/>
        </p:nvSpPr>
        <p:spPr>
          <a:xfrm>
            <a:off x="8206345" y="1134965"/>
            <a:ext cx="3928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L3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B179022-04A4-44AB-AFBA-6159E4E08596}"/>
              </a:ext>
            </a:extLst>
          </p:cNvPr>
          <p:cNvSpPr/>
          <p:nvPr/>
        </p:nvSpPr>
        <p:spPr>
          <a:xfrm>
            <a:off x="2253511" y="2187061"/>
            <a:ext cx="931105" cy="12397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2B332E7-5EE8-4C5F-9BB5-F58ABD93A28E}"/>
              </a:ext>
            </a:extLst>
          </p:cNvPr>
          <p:cNvSpPr/>
          <p:nvPr/>
        </p:nvSpPr>
        <p:spPr>
          <a:xfrm>
            <a:off x="7577033" y="2642783"/>
            <a:ext cx="931105" cy="19710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37C1F2F-1744-489C-94A5-0CC4F28C7BDA}"/>
              </a:ext>
            </a:extLst>
          </p:cNvPr>
          <p:cNvSpPr/>
          <p:nvPr/>
        </p:nvSpPr>
        <p:spPr>
          <a:xfrm>
            <a:off x="5115786" y="3360605"/>
            <a:ext cx="931105" cy="187325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670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Design – Recent Progress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12.06.19</a:t>
            </a:r>
            <a:endParaRPr lang="en-US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D29BA749-0D13-4870-978B-AAA6CE351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C72E-2A13-EB4D-AD45-6D4E6ACAED8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57199" y="1089166"/>
            <a:ext cx="8393837" cy="5229571"/>
          </a:xfrm>
        </p:spPr>
        <p:txBody>
          <a:bodyPr/>
          <a:lstStyle/>
          <a:p>
            <a:r>
              <a:rPr lang="en-US" dirty="0"/>
              <a:t>Preliminary design progressing – continuing to push hard on design maturity (see next slide) and securing needed resources.</a:t>
            </a:r>
          </a:p>
          <a:p>
            <a:pPr lvl="1"/>
            <a:r>
              <a:rPr lang="en-US" dirty="0"/>
              <a:t>Continue to mature 3D CAD integration models</a:t>
            </a:r>
          </a:p>
          <a:p>
            <a:r>
              <a:rPr lang="en-US" dirty="0"/>
              <a:t>Filled management and added mechanical engineering resources </a:t>
            </a:r>
          </a:p>
          <a:p>
            <a:r>
              <a:rPr lang="en-US" dirty="0"/>
              <a:t>Working with professional estimator to update BOEs for all procurements</a:t>
            </a:r>
          </a:p>
          <a:p>
            <a:r>
              <a:rPr lang="en-US" dirty="0"/>
              <a:t>Completed all high-level interface specifications and requirements between Beamline and NSCF</a:t>
            </a:r>
          </a:p>
          <a:p>
            <a:pPr lvl="1"/>
            <a:r>
              <a:rPr lang="en-US" dirty="0"/>
              <a:t>Working with CF to review preliminary design from A/E</a:t>
            </a:r>
          </a:p>
          <a:p>
            <a:r>
              <a:rPr lang="en-US" dirty="0"/>
              <a:t>Working on Beam-Beam interface definitions – 75% interfaces completed, on plan to complete &gt;90% interfaces by end of CY19.</a:t>
            </a:r>
          </a:p>
        </p:txBody>
      </p:sp>
    </p:spTree>
    <p:extLst>
      <p:ext uri="{BB962C8B-B14F-4D97-AF65-F5344CB8AC3E}">
        <p14:creationId xmlns:p14="http://schemas.microsoft.com/office/powerpoint/2010/main" val="1097753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B671A-3D24-4ED4-9B3B-B314CA91B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Maturity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B12B8B-E6ED-4B8A-8214-D11D5945E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3CAF84-5C3A-4182-B0EF-F87424306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71E953-D35D-4BE5-9AF8-809AF1C01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D6F6D16D-1840-456D-9629-810C66A058B6}"/>
              </a:ext>
            </a:extLst>
          </p:cNvPr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3058438592"/>
              </p:ext>
            </p:extLst>
          </p:nvPr>
        </p:nvGraphicFramePr>
        <p:xfrm>
          <a:off x="4956073" y="693177"/>
          <a:ext cx="3794227" cy="59825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42839">
                  <a:extLst>
                    <a:ext uri="{9D8B030D-6E8A-4147-A177-3AD203B41FA5}">
                      <a16:colId xmlns:a16="http://schemas.microsoft.com/office/drawing/2014/main" val="985314032"/>
                    </a:ext>
                  </a:extLst>
                </a:gridCol>
                <a:gridCol w="951388">
                  <a:extLst>
                    <a:ext uri="{9D8B030D-6E8A-4147-A177-3AD203B41FA5}">
                      <a16:colId xmlns:a16="http://schemas.microsoft.com/office/drawing/2014/main" val="1183746228"/>
                    </a:ext>
                  </a:extLst>
                </a:gridCol>
              </a:tblGrid>
              <a:tr h="3669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WBS Name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Design Maturity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4059812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Primary Beam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0.76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3249728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Magnet Production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5211206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Magnet Power Supplies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0.75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8472298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Primary Water System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0.50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2331188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Primary Beam Instrumentation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0.80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0171189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Primary Vacuum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0.64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211463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Lattice Optics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0.92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28853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Magnet Installation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0.53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4471823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Target Complex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0.45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3816855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err="1">
                          <a:effectLst/>
                        </a:rPr>
                        <a:t>Targetry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0.18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2959840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Horns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1680035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Horn Power Supplies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5116167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Target Hall Shield Pile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0.65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4458433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RAW Water Systems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0.40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9531370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Remote Handling Equipment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0.50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816354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Decay Pipe and Absorber Complex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0.39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4541696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Decay Pipe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2625514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Absorber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0.65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961686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Beam Windows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4825328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Neutrino Beam Instrumentation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0.25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8482548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System Integration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0.52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3688258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Controls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0.65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913493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Interlocks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0.63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9898761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Alignment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0.38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227686"/>
                  </a:ext>
                </a:extLst>
              </a:tr>
              <a:tr h="17918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Beamline Installation Coordination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04788" marR="8533" marT="853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0.50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3" marR="8533" marT="8533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385316"/>
                  </a:ext>
                </a:extLst>
              </a:tr>
            </a:tbl>
          </a:graphicData>
        </a:graphic>
      </p:graphicFrame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75759B46-2564-4AA0-AF2F-F81E6874EB8F}"/>
              </a:ext>
            </a:extLst>
          </p:cNvPr>
          <p:cNvSpPr txBox="1">
            <a:spLocks/>
          </p:cNvSpPr>
          <p:nvPr/>
        </p:nvSpPr>
        <p:spPr>
          <a:xfrm>
            <a:off x="457200" y="1238250"/>
            <a:ext cx="3794226" cy="4846638"/>
          </a:xfrm>
          <a:prstGeom prst="rect">
            <a:avLst/>
          </a:prstGeom>
        </p:spPr>
        <p:txBody>
          <a:bodyPr lIns="0" rIns="0"/>
          <a:lstStyle>
            <a:lvl1pPr marL="256032" indent="-265176" algn="l" defTabSz="457200" rtl="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 kern="1200">
                <a:solidFill>
                  <a:srgbClr val="63666A"/>
                </a:solidFill>
                <a:latin typeface="Helvetica"/>
                <a:ea typeface="Geneva" charset="0"/>
                <a:cs typeface="Geneva" charset="0"/>
              </a:defRPr>
            </a:lvl1pPr>
            <a:lvl2pPr marL="320040" indent="256032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 kern="120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2pPr>
            <a:lvl3pPr marL="640080" indent="228600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 kern="120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3pPr>
            <a:lvl4pPr marL="914400" indent="228600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 kern="120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4pPr>
            <a:lvl5pPr marL="1143000" indent="192024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 kern="120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Maturity as of 9/30/19</a:t>
            </a:r>
          </a:p>
          <a:p>
            <a:r>
              <a:rPr lang="en-US" sz="2000" dirty="0"/>
              <a:t>Maturity of Primary Beam, Target Complex, Decay Pipe &amp; Absorber Complex, and Systems Integration weighted by BCWS costs of each element.</a:t>
            </a:r>
          </a:p>
          <a:p>
            <a:pPr lvl="1"/>
            <a:r>
              <a:rPr lang="en-US" sz="1800" dirty="0"/>
              <a:t>Project Management excluded</a:t>
            </a:r>
          </a:p>
          <a:p>
            <a:r>
              <a:rPr lang="en-US" sz="2000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Overall:</a:t>
            </a:r>
            <a:r>
              <a:rPr lang="en-US" sz="20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52%</a:t>
            </a:r>
          </a:p>
          <a:p>
            <a:endParaRPr lang="en-US" sz="20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9179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B8B520-4062-4B5B-9B83-7D88703B9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C2641D-09F1-48A6-9888-FA5F3795E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0118E8-50B0-428C-BE0C-C05BBDC11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563FFD-7FCB-4CCC-9B75-1C06C041A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</p:spPr>
        <p:txBody>
          <a:bodyPr/>
          <a:lstStyle/>
          <a:p>
            <a:r>
              <a:rPr lang="en-US" dirty="0"/>
              <a:t>Beamline Quality of Estimate – </a:t>
            </a:r>
            <a:r>
              <a:rPr lang="en-US" sz="1600" dirty="0"/>
              <a:t>based on design maturity</a:t>
            </a:r>
            <a:endParaRPr lang="en-US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B1FCE803-576B-4767-9B06-934138F7FE7E}"/>
              </a:ext>
            </a:extLst>
          </p:cNvPr>
          <p:cNvGraphicFramePr>
            <a:graphicFrameLocks/>
          </p:cNvGraphicFramePr>
          <p:nvPr/>
        </p:nvGraphicFramePr>
        <p:xfrm>
          <a:off x="812486" y="712961"/>
          <a:ext cx="7519029" cy="5432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2169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3021"/>
            <a:ext cx="8293100" cy="569268"/>
          </a:xfrm>
        </p:spPr>
        <p:txBody>
          <a:bodyPr/>
          <a:lstStyle/>
          <a:p>
            <a:r>
              <a:rPr lang="en-US" dirty="0"/>
              <a:t>Primary Beam Design Progress highlights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54025" y="805739"/>
            <a:ext cx="5148942" cy="5246522"/>
          </a:xfrm>
        </p:spPr>
        <p:txBody>
          <a:bodyPr/>
          <a:lstStyle/>
          <a:p>
            <a:r>
              <a:rPr lang="en-US" sz="2000" dirty="0"/>
              <a:t>Optimized the layout of the Primary beam Service Building (LBNF 5) and MVA (Magnet Vehicle Access) tunnel for improved utility routing and operational efficiency.</a:t>
            </a:r>
          </a:p>
          <a:p>
            <a:r>
              <a:rPr lang="en-US" sz="2000" dirty="0"/>
              <a:t>Completed requirements and specifications for the Magnet Vehicle (to transport and install magnets), identified capable vendors, working with procurement on a RFI.</a:t>
            </a:r>
          </a:p>
          <a:p>
            <a:r>
              <a:rPr lang="en-US" sz="2000" dirty="0"/>
              <a:t>Completed dipole magnet stand design technical review.  </a:t>
            </a:r>
          </a:p>
          <a:p>
            <a:r>
              <a:rPr lang="en-US" sz="2000" dirty="0"/>
              <a:t>Low Conductivity Water system preliminary design nearly done.  Review scheduled.</a:t>
            </a:r>
          </a:p>
          <a:p>
            <a:r>
              <a:rPr lang="en-US" sz="2000" dirty="0"/>
              <a:t>Started on preliminary design for primary beam vacuum.</a:t>
            </a:r>
          </a:p>
          <a:p>
            <a:endParaRPr lang="en-US" sz="2000" dirty="0"/>
          </a:p>
          <a:p>
            <a:pPr lvl="1"/>
            <a:endParaRPr lang="en-US" sz="1800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E0AC0EE-306F-49D2-948A-6338A8E3F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pic>
        <p:nvPicPr>
          <p:cNvPr id="1026" name="Picture 2" descr="Image result for main injector tunnel site:fnal.gov">
            <a:extLst>
              <a:ext uri="{FF2B5EF4-FFF2-40B4-BE49-F238E27FC236}">
                <a16:creationId xmlns:a16="http://schemas.microsoft.com/office/drawing/2014/main" id="{CBD8C482-739E-4A09-A8C7-709A4CDB14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872289"/>
            <a:ext cx="3121479" cy="4690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8175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547"/>
            <a:ext cx="8293100" cy="569268"/>
          </a:xfrm>
        </p:spPr>
        <p:txBody>
          <a:bodyPr/>
          <a:lstStyle/>
          <a:p>
            <a:r>
              <a:rPr lang="en-US" dirty="0"/>
              <a:t>Target Complex Design Status Highlights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57200" y="730494"/>
            <a:ext cx="6667491" cy="5635137"/>
          </a:xfrm>
        </p:spPr>
        <p:txBody>
          <a:bodyPr/>
          <a:lstStyle/>
          <a:p>
            <a:r>
              <a:rPr lang="en-US" dirty="0"/>
              <a:t>Advanced Horn A and module design. Working with RAL on the target interface and exchange mechanism including layout of all the utilities.</a:t>
            </a:r>
          </a:p>
          <a:p>
            <a:r>
              <a:rPr lang="en-US" dirty="0"/>
              <a:t>Completed thermal analysis for the target shield pile (TSP) – Preliminary results show acceptable temperature distribution.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9DC66708-C6DA-48D1-992E-67C5B1E33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3C217E-9C6A-41B5-9611-FA1F286E4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7232" y="3950676"/>
            <a:ext cx="3084740" cy="2111465"/>
          </a:xfrm>
          <a:prstGeom prst="rect">
            <a:avLst/>
          </a:prstGeom>
        </p:spPr>
      </p:pic>
      <p:pic>
        <p:nvPicPr>
          <p:cNvPr id="9" name="Picture 8" descr="image005">
            <a:extLst>
              <a:ext uri="{FF2B5EF4-FFF2-40B4-BE49-F238E27FC236}">
                <a16:creationId xmlns:a16="http://schemas.microsoft.com/office/drawing/2014/main" id="{8531BC02-7053-480E-8658-31AA59E6D6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89"/>
          <a:stretch/>
        </p:blipFill>
        <p:spPr bwMode="auto">
          <a:xfrm>
            <a:off x="352577" y="3165422"/>
            <a:ext cx="3384485" cy="2896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38EC69F-E6EE-491C-AA13-BE2ED55C11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4691" y="789419"/>
            <a:ext cx="1898180" cy="5272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809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Scope Overview</a:t>
            </a:r>
          </a:p>
          <a:p>
            <a:r>
              <a:rPr lang="en-US" dirty="0"/>
              <a:t>Organization</a:t>
            </a:r>
          </a:p>
          <a:p>
            <a:r>
              <a:rPr lang="en-US" dirty="0"/>
              <a:t>Design Status</a:t>
            </a:r>
          </a:p>
          <a:p>
            <a:r>
              <a:rPr lang="en-US" dirty="0"/>
              <a:t>DOE project cost and overall schedule status</a:t>
            </a:r>
          </a:p>
          <a:p>
            <a:r>
              <a:rPr lang="en-US" dirty="0"/>
              <a:t>ESH </a:t>
            </a:r>
          </a:p>
          <a:p>
            <a:r>
              <a:rPr lang="en-US" dirty="0"/>
              <a:t>QA</a:t>
            </a:r>
          </a:p>
          <a:p>
            <a:r>
              <a:rPr lang="en-US" dirty="0"/>
              <a:t>Risks</a:t>
            </a:r>
          </a:p>
          <a:p>
            <a:r>
              <a:rPr lang="en-US" dirty="0"/>
              <a:t>Plan to CD2 </a:t>
            </a:r>
          </a:p>
          <a:p>
            <a:r>
              <a:rPr lang="en-US" dirty="0"/>
              <a:t>Summary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EEAE60-8037-4A3B-AED1-E81CCAAAB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0FC7BBD-CAD7-4C1D-91AC-8EEC1E8DF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B0CFF2-204D-466D-A9BB-199F70253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4134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C9E21-8081-4ED3-AD44-AC01F0CE4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Complex Design Status Highlights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622FB7-CECD-4C60-8A08-BBF459F3E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CBC773-6C3F-4B59-9D26-971119AC1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8C5030-FF0F-400A-8C70-8734088B5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2653DA-5742-4796-A198-9FD028DDFDE3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Completed horn </a:t>
            </a:r>
            <a:r>
              <a:rPr lang="en-US" dirty="0" err="1"/>
              <a:t>stripline</a:t>
            </a:r>
            <a:r>
              <a:rPr lang="en-US" dirty="0"/>
              <a:t> electrical design together with the ceramic insulator mechanical design.  Also providing </a:t>
            </a:r>
            <a:r>
              <a:rPr lang="en-US" dirty="0" err="1"/>
              <a:t>stripline</a:t>
            </a:r>
            <a:r>
              <a:rPr lang="en-US" dirty="0"/>
              <a:t> electrical design input to J-PARC for the </a:t>
            </a:r>
            <a:r>
              <a:rPr lang="en-US" dirty="0" err="1"/>
              <a:t>stripline</a:t>
            </a:r>
            <a:r>
              <a:rPr lang="en-US" dirty="0"/>
              <a:t> feedthrough.</a:t>
            </a:r>
          </a:p>
          <a:p>
            <a:r>
              <a:rPr lang="en-US" dirty="0"/>
              <a:t>Made several value engineering and operational improvements to the Target Complex such as relocating the truck bay.</a:t>
            </a:r>
          </a:p>
          <a:p>
            <a:r>
              <a:rPr lang="en-US" dirty="0"/>
              <a:t>Several technical reviews completed: Horns and </a:t>
            </a:r>
            <a:r>
              <a:rPr lang="en-US" dirty="0" err="1"/>
              <a:t>stripline</a:t>
            </a:r>
            <a:r>
              <a:rPr lang="en-US" dirty="0"/>
              <a:t> FE analysis review, Cooling panel prototype design review.</a:t>
            </a:r>
          </a:p>
          <a:p>
            <a:r>
              <a:rPr lang="en-US" dirty="0"/>
              <a:t>Advanced conceptual design for control of tritium and </a:t>
            </a:r>
            <a:r>
              <a:rPr lang="en-US" baseline="30000" dirty="0"/>
              <a:t>41</a:t>
            </a:r>
            <a:r>
              <a:rPr lang="en-US" dirty="0"/>
              <a:t>Ar</a:t>
            </a:r>
          </a:p>
          <a:p>
            <a:pPr lvl="1" indent="0">
              <a:buNone/>
            </a:pPr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9568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Decay Pipe &amp; Absorber Complex Design Status highlights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Completed conceptual design for decay pipe upstream window exchange mechanism</a:t>
            </a:r>
          </a:p>
          <a:p>
            <a:r>
              <a:rPr lang="en-US" dirty="0"/>
              <a:t>Advanced the design of the downstream decay pipe N</a:t>
            </a:r>
            <a:r>
              <a:rPr lang="en-US" baseline="-25000" dirty="0"/>
              <a:t>2</a:t>
            </a:r>
            <a:r>
              <a:rPr lang="en-US" dirty="0"/>
              <a:t> return system.</a:t>
            </a:r>
          </a:p>
          <a:p>
            <a:r>
              <a:rPr lang="en-US" dirty="0"/>
              <a:t>Completed first pass at installation procedure for Absorber – showed that the existing layout of Absorber Service Building and hatch are adequate for Beamline needs.</a:t>
            </a:r>
          </a:p>
          <a:p>
            <a:r>
              <a:rPr lang="en-US" dirty="0"/>
              <a:t>Revised accident condition to account for the </a:t>
            </a:r>
            <a:r>
              <a:rPr lang="en-US" dirty="0" err="1"/>
              <a:t>baflette</a:t>
            </a:r>
            <a:r>
              <a:rPr lang="en-US" dirty="0"/>
              <a:t> and reanalyzing decay pipe window</a:t>
            </a:r>
          </a:p>
          <a:p>
            <a:r>
              <a:rPr lang="en-US" dirty="0"/>
              <a:t>Analyzing absorber to account for 1.5m target</a:t>
            </a:r>
          </a:p>
          <a:p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A794DD12-54DA-4F39-8E50-0EA3AF195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1568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Integration Design Status highlights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25450" y="882893"/>
            <a:ext cx="8293100" cy="5425439"/>
          </a:xfrm>
        </p:spPr>
        <p:txBody>
          <a:bodyPr/>
          <a:lstStyle/>
          <a:p>
            <a:r>
              <a:rPr lang="en-US" dirty="0"/>
              <a:t>Working on interface control documents within Beamline scope </a:t>
            </a:r>
          </a:p>
          <a:p>
            <a:pPr lvl="1"/>
            <a:r>
              <a:rPr lang="en-US" dirty="0"/>
              <a:t>147 interfaces identified.  Conducting verification with stakeholders</a:t>
            </a:r>
          </a:p>
          <a:p>
            <a:r>
              <a:rPr lang="en-US" dirty="0"/>
              <a:t>Controls: Preliminary design work was completed in January 2019 with an AD/Controls Preliminary Design review completed in February 2019.  Further development contingent on planned accelerator controls upgrade.</a:t>
            </a:r>
          </a:p>
          <a:p>
            <a:r>
              <a:rPr lang="en-US" dirty="0"/>
              <a:t>Interlocks: Awaiting design of enclosures for delineation of location of entrances.</a:t>
            </a:r>
          </a:p>
          <a:p>
            <a:r>
              <a:rPr lang="en-US" dirty="0"/>
              <a:t>Alignment: Completed preliminary design, full prototype assembly, and testing of Remote Survey Equipment for Aligning Target and Horns.</a:t>
            </a:r>
          </a:p>
          <a:p>
            <a:r>
              <a:rPr lang="en-US" dirty="0"/>
              <a:t>Installation Coordination:  An internal review of the task estimates (costs and duration) is being conducted, in addition the scope of each task is being verified.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3B02E61-2621-4943-802F-36148ABD7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0321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International Partner Status – Contributions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57200" y="992765"/>
            <a:ext cx="8293100" cy="4846638"/>
          </a:xfrm>
        </p:spPr>
        <p:txBody>
          <a:bodyPr/>
          <a:lstStyle/>
          <a:p>
            <a:r>
              <a:rPr lang="en-US" dirty="0"/>
              <a:t>RAL-UK collaboration on target progressing well.</a:t>
            </a:r>
          </a:p>
          <a:p>
            <a:pPr lvl="1"/>
            <a:r>
              <a:rPr lang="en-US" dirty="0"/>
              <a:t>Considered three target options </a:t>
            </a:r>
          </a:p>
          <a:p>
            <a:pPr lvl="1"/>
            <a:r>
              <a:rPr lang="en-US" dirty="0"/>
              <a:t>Conceptual design for a cantilevered, helium-cooled graphite cylinder was approved at Aug. 21 review </a:t>
            </a:r>
          </a:p>
          <a:p>
            <a:pPr lvl="2"/>
            <a:r>
              <a:rPr lang="en-US" dirty="0"/>
              <a:t>1.5m target will be taken to preliminary design and prototyped</a:t>
            </a:r>
          </a:p>
          <a:p>
            <a:pPr lvl="3"/>
            <a:r>
              <a:rPr lang="en-US" dirty="0"/>
              <a:t>Goal is prototype can act a functional spare</a:t>
            </a:r>
          </a:p>
          <a:p>
            <a:pPr lvl="2"/>
            <a:r>
              <a:rPr lang="en-US" dirty="0"/>
              <a:t>Lessons to be learned from prototype may allow final design and production target to be longer</a:t>
            </a:r>
          </a:p>
          <a:p>
            <a:pPr lvl="3"/>
            <a:r>
              <a:rPr lang="en-US" dirty="0"/>
              <a:t>Goal is 4 interaction lengths = 1.8m of graphite</a:t>
            </a:r>
          </a:p>
          <a:p>
            <a:pPr lvl="1" indent="0">
              <a:buNone/>
            </a:pP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0A40C045-A1AC-4830-A105-D8D6899DB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2AEE84E9-C0E9-4E25-A38F-6C115CD03C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1545" y="4298537"/>
            <a:ext cx="4817818" cy="237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6603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4B107-651A-4711-B3DF-DD76EF15D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International Partner Status – Contributions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ABEB13-55F2-41FA-8578-33B4701B8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C8B19C-E82D-4B69-88A6-A0E1F137E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489506-8BBD-4EF0-A72F-8AD336BF1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855C0E-93A5-4FEC-8F94-795F57664A33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IHEP-China production of corrector magnets completed</a:t>
            </a:r>
          </a:p>
          <a:p>
            <a:pPr lvl="1"/>
            <a:r>
              <a:rPr lang="en-US" dirty="0"/>
              <a:t>First five magnets have passed all tests at FNAL</a:t>
            </a:r>
          </a:p>
          <a:p>
            <a:r>
              <a:rPr lang="en-US" dirty="0"/>
              <a:t>BARC-India collaboration solidified</a:t>
            </a:r>
          </a:p>
          <a:p>
            <a:pPr lvl="1"/>
            <a:r>
              <a:rPr lang="en-US" dirty="0"/>
              <a:t>India to build main dipole and quadrupole magnets</a:t>
            </a:r>
          </a:p>
          <a:p>
            <a:pPr lvl="1"/>
            <a:r>
              <a:rPr lang="en-US" dirty="0"/>
              <a:t>Using FNAL designs with minor modifications</a:t>
            </a:r>
          </a:p>
          <a:p>
            <a:pPr lvl="2"/>
            <a:r>
              <a:rPr lang="en-US" dirty="0"/>
              <a:t>Interoperable with existing magnets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3B52BB-5A8E-4EEB-9BEF-DD1BF31D45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4096" y="3317596"/>
            <a:ext cx="2806597" cy="296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1558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International Partner Status – R&amp;D and Prototyping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454025" y="1001878"/>
            <a:ext cx="8293100" cy="3051138"/>
          </a:xfrm>
        </p:spPr>
        <p:txBody>
          <a:bodyPr/>
          <a:lstStyle/>
          <a:p>
            <a:r>
              <a:rPr lang="en-US" dirty="0"/>
              <a:t>KEK-Japan collaboration ongoing – Japan continuing to fund R&amp;D for LBNF beamline in 2019/2020.</a:t>
            </a:r>
          </a:p>
          <a:p>
            <a:pPr lvl="1"/>
            <a:r>
              <a:rPr lang="en-US" dirty="0"/>
              <a:t>Prototype hatch cover tested at J-PARC and shipped to FNAL</a:t>
            </a:r>
          </a:p>
          <a:p>
            <a:pPr lvl="1"/>
            <a:r>
              <a:rPr lang="en-US" dirty="0"/>
              <a:t>Prototype fabrication and testing for horn </a:t>
            </a:r>
            <a:r>
              <a:rPr lang="en-US" dirty="0" err="1"/>
              <a:t>stripline</a:t>
            </a:r>
            <a:r>
              <a:rPr lang="en-US" dirty="0"/>
              <a:t> currently underway at J-PARC (Fermilab engineers visited J-PARC in April for the prototype testing).</a:t>
            </a:r>
          </a:p>
          <a:p>
            <a:pPr lvl="1"/>
            <a:r>
              <a:rPr lang="en-US" dirty="0"/>
              <a:t>Other projects were discussed in Feb 2019 </a:t>
            </a:r>
          </a:p>
          <a:p>
            <a:pPr lvl="2"/>
            <a:r>
              <a:rPr lang="en-US" dirty="0"/>
              <a:t>Helium cooling for target and hydrogen recombination for RAW systems</a:t>
            </a:r>
          </a:p>
          <a:p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0A40C045-A1AC-4830-A105-D8D6899DB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2BCA4D-BB69-419E-9FDC-1C5FEB5FE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528325" y="3972509"/>
            <a:ext cx="1770017" cy="23600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0742EF-5BDA-476C-B9B5-84DFEC0BCB29}"/>
              </a:ext>
            </a:extLst>
          </p:cNvPr>
          <p:cNvSpPr txBox="1"/>
          <p:nvPr/>
        </p:nvSpPr>
        <p:spPr>
          <a:xfrm>
            <a:off x="5429309" y="4106388"/>
            <a:ext cx="1101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Hatch Lid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DE15E5-2B64-42BE-BEDF-441B34196D6A}"/>
              </a:ext>
            </a:extLst>
          </p:cNvPr>
          <p:cNvSpPr txBox="1"/>
          <p:nvPr/>
        </p:nvSpPr>
        <p:spPr>
          <a:xfrm>
            <a:off x="4031681" y="5373619"/>
            <a:ext cx="1350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O-ring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5B6318F-7569-4D7C-8500-4A4B2CDD78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488" y="3944323"/>
            <a:ext cx="2976415" cy="223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8059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7EAAEB-99C6-4DD9-A336-9F291ABB8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C525FD-7E0F-4E76-8736-7F1C5606C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C4BF34-2866-40D6-9729-67AC6094B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C781D80-6960-48FD-99C6-58552F1D30BA}"/>
              </a:ext>
            </a:extLst>
          </p:cNvPr>
          <p:cNvGrpSpPr/>
          <p:nvPr/>
        </p:nvGrpSpPr>
        <p:grpSpPr>
          <a:xfrm>
            <a:off x="101829" y="76963"/>
            <a:ext cx="9085665" cy="6279183"/>
            <a:chOff x="101829" y="141090"/>
            <a:chExt cx="9085665" cy="6279183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6CD93AA-CB27-4205-BDA6-27C6F30A59D3}"/>
                </a:ext>
              </a:extLst>
            </p:cNvPr>
            <p:cNvCxnSpPr>
              <a:cxnSpLocks/>
            </p:cNvCxnSpPr>
            <p:nvPr/>
          </p:nvCxnSpPr>
          <p:spPr>
            <a:xfrm>
              <a:off x="3536040" y="4836822"/>
              <a:ext cx="2115" cy="357073"/>
            </a:xfrm>
            <a:prstGeom prst="line">
              <a:avLst/>
            </a:prstGeom>
            <a:ln>
              <a:prstDash val="sysDot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F5B581C-37FB-4153-ACD8-98A466040031}"/>
                </a:ext>
              </a:extLst>
            </p:cNvPr>
            <p:cNvSpPr/>
            <p:nvPr/>
          </p:nvSpPr>
          <p:spPr>
            <a:xfrm>
              <a:off x="3602216" y="1732991"/>
              <a:ext cx="1640731" cy="181647"/>
            </a:xfrm>
            <a:prstGeom prst="rect">
              <a:avLst/>
            </a:prstGeom>
            <a:pattFill prst="pct5">
              <a:fgClr>
                <a:srgbClr val="00B0F0"/>
              </a:fgClr>
              <a:bgClr>
                <a:schemeClr val="bg1"/>
              </a:bgClr>
            </a:pattFill>
            <a:ln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rgbClr val="1A3D68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81339B5-89A8-4D0C-B4BC-103946A441CE}"/>
                </a:ext>
              </a:extLst>
            </p:cNvPr>
            <p:cNvSpPr/>
            <p:nvPr/>
          </p:nvSpPr>
          <p:spPr>
            <a:xfrm>
              <a:off x="5114500" y="3482343"/>
              <a:ext cx="1191152" cy="158307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1A3D68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214CCCD-5F77-4079-8B05-65EA667CCA31}"/>
                </a:ext>
              </a:extLst>
            </p:cNvPr>
            <p:cNvSpPr txBox="1"/>
            <p:nvPr/>
          </p:nvSpPr>
          <p:spPr>
            <a:xfrm>
              <a:off x="636511" y="195228"/>
              <a:ext cx="10755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000" b="1" dirty="0">
                <a:solidFill>
                  <a:prstClr val="black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FEECE9B-A185-4E88-9219-4957E94A7472}"/>
                </a:ext>
              </a:extLst>
            </p:cNvPr>
            <p:cNvSpPr txBox="1"/>
            <p:nvPr/>
          </p:nvSpPr>
          <p:spPr>
            <a:xfrm>
              <a:off x="578963" y="141090"/>
              <a:ext cx="10755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000" b="1" dirty="0">
                <a:solidFill>
                  <a:prstClr val="black"/>
                </a:solidFill>
              </a:endParaRPr>
            </a:p>
          </p:txBody>
        </p:sp>
        <p:sp>
          <p:nvSpPr>
            <p:cNvPr id="13" name="Right Arrow 291">
              <a:extLst>
                <a:ext uri="{FF2B5EF4-FFF2-40B4-BE49-F238E27FC236}">
                  <a16:creationId xmlns:a16="http://schemas.microsoft.com/office/drawing/2014/main" id="{6A354751-5631-47AC-A7F0-B9502809A2D7}"/>
                </a:ext>
              </a:extLst>
            </p:cNvPr>
            <p:cNvSpPr/>
            <p:nvPr/>
          </p:nvSpPr>
          <p:spPr>
            <a:xfrm>
              <a:off x="316879" y="4923678"/>
              <a:ext cx="8545398" cy="1217050"/>
            </a:xfrm>
            <a:prstGeom prst="rightArrow">
              <a:avLst/>
            </a:pr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4C9A862-A763-41C6-B876-6ACCA3801F21}"/>
                </a:ext>
              </a:extLst>
            </p:cNvPr>
            <p:cNvSpPr txBox="1"/>
            <p:nvPr/>
          </p:nvSpPr>
          <p:spPr>
            <a:xfrm>
              <a:off x="7525487" y="638705"/>
              <a:ext cx="15248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prstClr val="black"/>
                  </a:solidFill>
                </a:rPr>
                <a:t>Aug-31</a:t>
              </a:r>
            </a:p>
            <a:p>
              <a:r>
                <a:rPr lang="en-US" sz="1000" b="1" dirty="0">
                  <a:solidFill>
                    <a:prstClr val="black"/>
                  </a:solidFill>
                </a:rPr>
                <a:t>CD-4 (early completion)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698DB3E-79BF-4C49-A04A-E578515431B8}"/>
                </a:ext>
              </a:extLst>
            </p:cNvPr>
            <p:cNvCxnSpPr>
              <a:cxnSpLocks/>
            </p:cNvCxnSpPr>
            <p:nvPr/>
          </p:nvCxnSpPr>
          <p:spPr>
            <a:xfrm>
              <a:off x="7934242" y="1076090"/>
              <a:ext cx="1" cy="3731368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C5FD74F-736D-4D06-9705-1A1ED526FC72}"/>
                </a:ext>
              </a:extLst>
            </p:cNvPr>
            <p:cNvSpPr txBox="1"/>
            <p:nvPr/>
          </p:nvSpPr>
          <p:spPr>
            <a:xfrm>
              <a:off x="2383457" y="708479"/>
              <a:ext cx="11772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prstClr val="black"/>
                  </a:solidFill>
                </a:rPr>
                <a:t>Sept-22</a:t>
              </a:r>
            </a:p>
            <a:p>
              <a:r>
                <a:rPr lang="en-US" sz="1000" b="1" dirty="0">
                  <a:solidFill>
                    <a:prstClr val="black"/>
                  </a:solidFill>
                </a:rPr>
                <a:t>SP NS CD-3</a:t>
              </a:r>
            </a:p>
          </p:txBody>
        </p:sp>
        <p:sp>
          <p:nvSpPr>
            <p:cNvPr id="17" name="4-Point Star 229">
              <a:extLst>
                <a:ext uri="{FF2B5EF4-FFF2-40B4-BE49-F238E27FC236}">
                  <a16:creationId xmlns:a16="http://schemas.microsoft.com/office/drawing/2014/main" id="{6F601F14-7A62-4713-AF7D-3509F8E56565}"/>
                </a:ext>
              </a:extLst>
            </p:cNvPr>
            <p:cNvSpPr/>
            <p:nvPr/>
          </p:nvSpPr>
          <p:spPr>
            <a:xfrm>
              <a:off x="2569183" y="5406852"/>
              <a:ext cx="152400" cy="152400"/>
            </a:xfrm>
            <a:prstGeom prst="star4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0CB5056-0656-404B-8920-E495577D2C70}"/>
                </a:ext>
              </a:extLst>
            </p:cNvPr>
            <p:cNvSpPr txBox="1"/>
            <p:nvPr/>
          </p:nvSpPr>
          <p:spPr>
            <a:xfrm>
              <a:off x="4307112" y="653681"/>
              <a:ext cx="2306976" cy="43088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10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Nov-15  CD-1 Refresh Approval</a:t>
              </a:r>
            </a:p>
            <a:p>
              <a:r>
                <a:rPr lang="en-US" sz="110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Sep-16  CD-3a Approval</a:t>
              </a:r>
            </a:p>
          </p:txBody>
        </p:sp>
        <p:sp>
          <p:nvSpPr>
            <p:cNvPr id="19" name="Freeform 292">
              <a:extLst>
                <a:ext uri="{FF2B5EF4-FFF2-40B4-BE49-F238E27FC236}">
                  <a16:creationId xmlns:a16="http://schemas.microsoft.com/office/drawing/2014/main" id="{07A2D56F-2D1E-4CAC-98E1-623D23C9604B}"/>
                </a:ext>
              </a:extLst>
            </p:cNvPr>
            <p:cNvSpPr/>
            <p:nvPr/>
          </p:nvSpPr>
          <p:spPr>
            <a:xfrm>
              <a:off x="8097587" y="5265052"/>
              <a:ext cx="469906" cy="567797"/>
            </a:xfrm>
            <a:custGeom>
              <a:avLst/>
              <a:gdLst>
                <a:gd name="connsiteX0" fmla="*/ 0 w 469906"/>
                <a:gd name="connsiteY0" fmla="*/ 0 h 610350"/>
                <a:gd name="connsiteX1" fmla="*/ 469906 w 469906"/>
                <a:gd name="connsiteY1" fmla="*/ 0 h 610350"/>
                <a:gd name="connsiteX2" fmla="*/ 469906 w 469906"/>
                <a:gd name="connsiteY2" fmla="*/ 610350 h 610350"/>
                <a:gd name="connsiteX3" fmla="*/ 0 w 469906"/>
                <a:gd name="connsiteY3" fmla="*/ 610350 h 610350"/>
                <a:gd name="connsiteX4" fmla="*/ 0 w 469906"/>
                <a:gd name="connsiteY4" fmla="*/ 0 h 61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906" h="610350">
                  <a:moveTo>
                    <a:pt x="0" y="0"/>
                  </a:moveTo>
                  <a:lnTo>
                    <a:pt x="469906" y="0"/>
                  </a:lnTo>
                  <a:lnTo>
                    <a:pt x="469906" y="610350"/>
                  </a:lnTo>
                  <a:lnTo>
                    <a:pt x="0" y="61035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20" name="Freeform 293">
              <a:extLst>
                <a:ext uri="{FF2B5EF4-FFF2-40B4-BE49-F238E27FC236}">
                  <a16:creationId xmlns:a16="http://schemas.microsoft.com/office/drawing/2014/main" id="{8AD4D68B-08EE-4DE3-AE01-1F232DFB302C}"/>
                </a:ext>
              </a:extLst>
            </p:cNvPr>
            <p:cNvSpPr/>
            <p:nvPr/>
          </p:nvSpPr>
          <p:spPr>
            <a:xfrm>
              <a:off x="7859586" y="5247633"/>
              <a:ext cx="469906" cy="585216"/>
            </a:xfrm>
            <a:custGeom>
              <a:avLst/>
              <a:gdLst>
                <a:gd name="connsiteX0" fmla="*/ 0 w 469906"/>
                <a:gd name="connsiteY0" fmla="*/ 0 h 610350"/>
                <a:gd name="connsiteX1" fmla="*/ 469906 w 469906"/>
                <a:gd name="connsiteY1" fmla="*/ 0 h 610350"/>
                <a:gd name="connsiteX2" fmla="*/ 469906 w 469906"/>
                <a:gd name="connsiteY2" fmla="*/ 610350 h 610350"/>
                <a:gd name="connsiteX3" fmla="*/ 0 w 469906"/>
                <a:gd name="connsiteY3" fmla="*/ 610350 h 610350"/>
                <a:gd name="connsiteX4" fmla="*/ 0 w 469906"/>
                <a:gd name="connsiteY4" fmla="*/ 0 h 61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906" h="610350">
                  <a:moveTo>
                    <a:pt x="0" y="0"/>
                  </a:moveTo>
                  <a:lnTo>
                    <a:pt x="469906" y="0"/>
                  </a:lnTo>
                  <a:lnTo>
                    <a:pt x="469906" y="610350"/>
                  </a:lnTo>
                  <a:lnTo>
                    <a:pt x="0" y="61035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21" name="Freeform 294">
              <a:extLst>
                <a:ext uri="{FF2B5EF4-FFF2-40B4-BE49-F238E27FC236}">
                  <a16:creationId xmlns:a16="http://schemas.microsoft.com/office/drawing/2014/main" id="{7F4EF0A5-ACFD-4F5F-8A27-9F110CE03F39}"/>
                </a:ext>
              </a:extLst>
            </p:cNvPr>
            <p:cNvSpPr/>
            <p:nvPr/>
          </p:nvSpPr>
          <p:spPr>
            <a:xfrm>
              <a:off x="6472268" y="5264009"/>
              <a:ext cx="469906" cy="585216"/>
            </a:xfrm>
            <a:custGeom>
              <a:avLst/>
              <a:gdLst>
                <a:gd name="connsiteX0" fmla="*/ 0 w 469906"/>
                <a:gd name="connsiteY0" fmla="*/ 0 h 610350"/>
                <a:gd name="connsiteX1" fmla="*/ 469906 w 469906"/>
                <a:gd name="connsiteY1" fmla="*/ 0 h 610350"/>
                <a:gd name="connsiteX2" fmla="*/ 469906 w 469906"/>
                <a:gd name="connsiteY2" fmla="*/ 610350 h 610350"/>
                <a:gd name="connsiteX3" fmla="*/ 0 w 469906"/>
                <a:gd name="connsiteY3" fmla="*/ 610350 h 610350"/>
                <a:gd name="connsiteX4" fmla="*/ 0 w 469906"/>
                <a:gd name="connsiteY4" fmla="*/ 0 h 61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906" h="610350">
                  <a:moveTo>
                    <a:pt x="0" y="0"/>
                  </a:moveTo>
                  <a:lnTo>
                    <a:pt x="469906" y="0"/>
                  </a:lnTo>
                  <a:lnTo>
                    <a:pt x="469906" y="610350"/>
                  </a:lnTo>
                  <a:lnTo>
                    <a:pt x="0" y="61035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US" sz="11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en-US" sz="11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FY29</a:t>
              </a:r>
            </a:p>
          </p:txBody>
        </p:sp>
        <p:sp>
          <p:nvSpPr>
            <p:cNvPr id="22" name="Freeform 295">
              <a:extLst>
                <a:ext uri="{FF2B5EF4-FFF2-40B4-BE49-F238E27FC236}">
                  <a16:creationId xmlns:a16="http://schemas.microsoft.com/office/drawing/2014/main" id="{ADFE7AA1-7576-44B0-B499-A173009B08AC}"/>
                </a:ext>
              </a:extLst>
            </p:cNvPr>
            <p:cNvSpPr/>
            <p:nvPr/>
          </p:nvSpPr>
          <p:spPr>
            <a:xfrm>
              <a:off x="5835746" y="5236442"/>
              <a:ext cx="469906" cy="610350"/>
            </a:xfrm>
            <a:custGeom>
              <a:avLst/>
              <a:gdLst>
                <a:gd name="connsiteX0" fmla="*/ 0 w 469906"/>
                <a:gd name="connsiteY0" fmla="*/ 0 h 610350"/>
                <a:gd name="connsiteX1" fmla="*/ 469906 w 469906"/>
                <a:gd name="connsiteY1" fmla="*/ 0 h 610350"/>
                <a:gd name="connsiteX2" fmla="*/ 469906 w 469906"/>
                <a:gd name="connsiteY2" fmla="*/ 610350 h 610350"/>
                <a:gd name="connsiteX3" fmla="*/ 0 w 469906"/>
                <a:gd name="connsiteY3" fmla="*/ 610350 h 610350"/>
                <a:gd name="connsiteX4" fmla="*/ 0 w 469906"/>
                <a:gd name="connsiteY4" fmla="*/ 0 h 61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906" h="610350">
                  <a:moveTo>
                    <a:pt x="0" y="0"/>
                  </a:moveTo>
                  <a:lnTo>
                    <a:pt x="469906" y="0"/>
                  </a:lnTo>
                  <a:lnTo>
                    <a:pt x="469906" y="610350"/>
                  </a:lnTo>
                  <a:lnTo>
                    <a:pt x="0" y="61035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US" sz="11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en-US" sz="11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FY28</a:t>
              </a:r>
            </a:p>
          </p:txBody>
        </p:sp>
        <p:sp>
          <p:nvSpPr>
            <p:cNvPr id="23" name="Freeform 296">
              <a:extLst>
                <a:ext uri="{FF2B5EF4-FFF2-40B4-BE49-F238E27FC236}">
                  <a16:creationId xmlns:a16="http://schemas.microsoft.com/office/drawing/2014/main" id="{C67E23BA-056E-495C-92F7-38089369F3C9}"/>
                </a:ext>
              </a:extLst>
            </p:cNvPr>
            <p:cNvSpPr/>
            <p:nvPr/>
          </p:nvSpPr>
          <p:spPr>
            <a:xfrm>
              <a:off x="5176350" y="5238875"/>
              <a:ext cx="469906" cy="610350"/>
            </a:xfrm>
            <a:custGeom>
              <a:avLst/>
              <a:gdLst>
                <a:gd name="connsiteX0" fmla="*/ 0 w 469906"/>
                <a:gd name="connsiteY0" fmla="*/ 0 h 610350"/>
                <a:gd name="connsiteX1" fmla="*/ 469906 w 469906"/>
                <a:gd name="connsiteY1" fmla="*/ 0 h 610350"/>
                <a:gd name="connsiteX2" fmla="*/ 469906 w 469906"/>
                <a:gd name="connsiteY2" fmla="*/ 610350 h 610350"/>
                <a:gd name="connsiteX3" fmla="*/ 0 w 469906"/>
                <a:gd name="connsiteY3" fmla="*/ 610350 h 610350"/>
                <a:gd name="connsiteX4" fmla="*/ 0 w 469906"/>
                <a:gd name="connsiteY4" fmla="*/ 0 h 61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906" h="610350">
                  <a:moveTo>
                    <a:pt x="0" y="0"/>
                  </a:moveTo>
                  <a:lnTo>
                    <a:pt x="469906" y="0"/>
                  </a:lnTo>
                  <a:lnTo>
                    <a:pt x="469906" y="610350"/>
                  </a:lnTo>
                  <a:lnTo>
                    <a:pt x="0" y="61035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US" sz="11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en-US" sz="11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FY27</a:t>
              </a:r>
            </a:p>
          </p:txBody>
        </p:sp>
        <p:sp>
          <p:nvSpPr>
            <p:cNvPr id="24" name="Freeform 297">
              <a:extLst>
                <a:ext uri="{FF2B5EF4-FFF2-40B4-BE49-F238E27FC236}">
                  <a16:creationId xmlns:a16="http://schemas.microsoft.com/office/drawing/2014/main" id="{0784ED49-BC93-487E-8DEE-51DF1935A11A}"/>
                </a:ext>
              </a:extLst>
            </p:cNvPr>
            <p:cNvSpPr/>
            <p:nvPr/>
          </p:nvSpPr>
          <p:spPr>
            <a:xfrm>
              <a:off x="4592227" y="5251226"/>
              <a:ext cx="469906" cy="610350"/>
            </a:xfrm>
            <a:custGeom>
              <a:avLst/>
              <a:gdLst>
                <a:gd name="connsiteX0" fmla="*/ 0 w 469906"/>
                <a:gd name="connsiteY0" fmla="*/ 0 h 610350"/>
                <a:gd name="connsiteX1" fmla="*/ 469906 w 469906"/>
                <a:gd name="connsiteY1" fmla="*/ 0 h 610350"/>
                <a:gd name="connsiteX2" fmla="*/ 469906 w 469906"/>
                <a:gd name="connsiteY2" fmla="*/ 610350 h 610350"/>
                <a:gd name="connsiteX3" fmla="*/ 0 w 469906"/>
                <a:gd name="connsiteY3" fmla="*/ 610350 h 610350"/>
                <a:gd name="connsiteX4" fmla="*/ 0 w 469906"/>
                <a:gd name="connsiteY4" fmla="*/ 0 h 61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906" h="610350">
                  <a:moveTo>
                    <a:pt x="0" y="0"/>
                  </a:moveTo>
                  <a:lnTo>
                    <a:pt x="469906" y="0"/>
                  </a:lnTo>
                  <a:lnTo>
                    <a:pt x="469906" y="610350"/>
                  </a:lnTo>
                  <a:lnTo>
                    <a:pt x="0" y="61035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US" sz="11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en-US" sz="11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FY26</a:t>
              </a:r>
            </a:p>
          </p:txBody>
        </p:sp>
        <p:sp>
          <p:nvSpPr>
            <p:cNvPr id="25" name="Freeform 299">
              <a:extLst>
                <a:ext uri="{FF2B5EF4-FFF2-40B4-BE49-F238E27FC236}">
                  <a16:creationId xmlns:a16="http://schemas.microsoft.com/office/drawing/2014/main" id="{81DE20B0-6565-497F-8CB9-4D2322E7B88B}"/>
                </a:ext>
              </a:extLst>
            </p:cNvPr>
            <p:cNvSpPr/>
            <p:nvPr/>
          </p:nvSpPr>
          <p:spPr>
            <a:xfrm>
              <a:off x="3369648" y="5227901"/>
              <a:ext cx="469906" cy="610350"/>
            </a:xfrm>
            <a:custGeom>
              <a:avLst/>
              <a:gdLst>
                <a:gd name="connsiteX0" fmla="*/ 0 w 469906"/>
                <a:gd name="connsiteY0" fmla="*/ 0 h 610350"/>
                <a:gd name="connsiteX1" fmla="*/ 469906 w 469906"/>
                <a:gd name="connsiteY1" fmla="*/ 0 h 610350"/>
                <a:gd name="connsiteX2" fmla="*/ 469906 w 469906"/>
                <a:gd name="connsiteY2" fmla="*/ 610350 h 610350"/>
                <a:gd name="connsiteX3" fmla="*/ 0 w 469906"/>
                <a:gd name="connsiteY3" fmla="*/ 610350 h 610350"/>
                <a:gd name="connsiteX4" fmla="*/ 0 w 469906"/>
                <a:gd name="connsiteY4" fmla="*/ 0 h 61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906" h="610350">
                  <a:moveTo>
                    <a:pt x="0" y="0"/>
                  </a:moveTo>
                  <a:lnTo>
                    <a:pt x="469906" y="0"/>
                  </a:lnTo>
                  <a:lnTo>
                    <a:pt x="469906" y="610350"/>
                  </a:lnTo>
                  <a:lnTo>
                    <a:pt x="0" y="61035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US" sz="11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en-US" sz="11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FY24</a:t>
              </a:r>
            </a:p>
          </p:txBody>
        </p:sp>
        <p:sp>
          <p:nvSpPr>
            <p:cNvPr id="26" name="Freeform 300">
              <a:extLst>
                <a:ext uri="{FF2B5EF4-FFF2-40B4-BE49-F238E27FC236}">
                  <a16:creationId xmlns:a16="http://schemas.microsoft.com/office/drawing/2014/main" id="{09200AB4-DC3D-4EB8-B87E-C1D9B8B7F528}"/>
                </a:ext>
              </a:extLst>
            </p:cNvPr>
            <p:cNvSpPr/>
            <p:nvPr/>
          </p:nvSpPr>
          <p:spPr>
            <a:xfrm>
              <a:off x="2785896" y="5217145"/>
              <a:ext cx="469906" cy="610350"/>
            </a:xfrm>
            <a:custGeom>
              <a:avLst/>
              <a:gdLst>
                <a:gd name="connsiteX0" fmla="*/ 0 w 469906"/>
                <a:gd name="connsiteY0" fmla="*/ 0 h 610350"/>
                <a:gd name="connsiteX1" fmla="*/ 469906 w 469906"/>
                <a:gd name="connsiteY1" fmla="*/ 0 h 610350"/>
                <a:gd name="connsiteX2" fmla="*/ 469906 w 469906"/>
                <a:gd name="connsiteY2" fmla="*/ 610350 h 610350"/>
                <a:gd name="connsiteX3" fmla="*/ 0 w 469906"/>
                <a:gd name="connsiteY3" fmla="*/ 610350 h 610350"/>
                <a:gd name="connsiteX4" fmla="*/ 0 w 469906"/>
                <a:gd name="connsiteY4" fmla="*/ 0 h 61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906" h="610350">
                  <a:moveTo>
                    <a:pt x="0" y="0"/>
                  </a:moveTo>
                  <a:lnTo>
                    <a:pt x="469906" y="0"/>
                  </a:lnTo>
                  <a:lnTo>
                    <a:pt x="469906" y="610350"/>
                  </a:lnTo>
                  <a:lnTo>
                    <a:pt x="0" y="61035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US" sz="11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en-US" sz="11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FY23</a:t>
              </a:r>
            </a:p>
          </p:txBody>
        </p:sp>
        <p:sp>
          <p:nvSpPr>
            <p:cNvPr id="27" name="Freeform 301">
              <a:extLst>
                <a:ext uri="{FF2B5EF4-FFF2-40B4-BE49-F238E27FC236}">
                  <a16:creationId xmlns:a16="http://schemas.microsoft.com/office/drawing/2014/main" id="{2D32E65F-E9FD-4F34-BE95-CE9BF9F2F0FF}"/>
                </a:ext>
              </a:extLst>
            </p:cNvPr>
            <p:cNvSpPr/>
            <p:nvPr/>
          </p:nvSpPr>
          <p:spPr>
            <a:xfrm>
              <a:off x="2186642" y="5207332"/>
              <a:ext cx="469906" cy="610350"/>
            </a:xfrm>
            <a:custGeom>
              <a:avLst/>
              <a:gdLst>
                <a:gd name="connsiteX0" fmla="*/ 0 w 469906"/>
                <a:gd name="connsiteY0" fmla="*/ 0 h 610350"/>
                <a:gd name="connsiteX1" fmla="*/ 469906 w 469906"/>
                <a:gd name="connsiteY1" fmla="*/ 0 h 610350"/>
                <a:gd name="connsiteX2" fmla="*/ 469906 w 469906"/>
                <a:gd name="connsiteY2" fmla="*/ 610350 h 610350"/>
                <a:gd name="connsiteX3" fmla="*/ 0 w 469906"/>
                <a:gd name="connsiteY3" fmla="*/ 610350 h 610350"/>
                <a:gd name="connsiteX4" fmla="*/ 0 w 469906"/>
                <a:gd name="connsiteY4" fmla="*/ 0 h 61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906" h="610350">
                  <a:moveTo>
                    <a:pt x="0" y="0"/>
                  </a:moveTo>
                  <a:lnTo>
                    <a:pt x="469906" y="0"/>
                  </a:lnTo>
                  <a:lnTo>
                    <a:pt x="469906" y="610350"/>
                  </a:lnTo>
                  <a:lnTo>
                    <a:pt x="0" y="61035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US" sz="11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en-US" sz="11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FY22</a:t>
              </a:r>
            </a:p>
          </p:txBody>
        </p:sp>
        <p:sp>
          <p:nvSpPr>
            <p:cNvPr id="28" name="Freeform 302">
              <a:extLst>
                <a:ext uri="{FF2B5EF4-FFF2-40B4-BE49-F238E27FC236}">
                  <a16:creationId xmlns:a16="http://schemas.microsoft.com/office/drawing/2014/main" id="{53ECD44A-978C-47B3-BF09-4F9D4C0062E8}"/>
                </a:ext>
              </a:extLst>
            </p:cNvPr>
            <p:cNvSpPr/>
            <p:nvPr/>
          </p:nvSpPr>
          <p:spPr>
            <a:xfrm>
              <a:off x="1627047" y="5213130"/>
              <a:ext cx="469906" cy="610350"/>
            </a:xfrm>
            <a:custGeom>
              <a:avLst/>
              <a:gdLst>
                <a:gd name="connsiteX0" fmla="*/ 0 w 469906"/>
                <a:gd name="connsiteY0" fmla="*/ 0 h 610350"/>
                <a:gd name="connsiteX1" fmla="*/ 469906 w 469906"/>
                <a:gd name="connsiteY1" fmla="*/ 0 h 610350"/>
                <a:gd name="connsiteX2" fmla="*/ 469906 w 469906"/>
                <a:gd name="connsiteY2" fmla="*/ 610350 h 610350"/>
                <a:gd name="connsiteX3" fmla="*/ 0 w 469906"/>
                <a:gd name="connsiteY3" fmla="*/ 610350 h 610350"/>
                <a:gd name="connsiteX4" fmla="*/ 0 w 469906"/>
                <a:gd name="connsiteY4" fmla="*/ 0 h 61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906" h="610350">
                  <a:moveTo>
                    <a:pt x="0" y="0"/>
                  </a:moveTo>
                  <a:lnTo>
                    <a:pt x="469906" y="0"/>
                  </a:lnTo>
                  <a:lnTo>
                    <a:pt x="469906" y="610350"/>
                  </a:lnTo>
                  <a:lnTo>
                    <a:pt x="0" y="61035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US" sz="11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en-US" sz="11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FY21</a:t>
              </a:r>
            </a:p>
          </p:txBody>
        </p:sp>
        <p:sp>
          <p:nvSpPr>
            <p:cNvPr id="29" name="Freeform 303">
              <a:extLst>
                <a:ext uri="{FF2B5EF4-FFF2-40B4-BE49-F238E27FC236}">
                  <a16:creationId xmlns:a16="http://schemas.microsoft.com/office/drawing/2014/main" id="{F5F98B96-F5B0-43EE-872A-BDDF843CEBD1}"/>
                </a:ext>
              </a:extLst>
            </p:cNvPr>
            <p:cNvSpPr/>
            <p:nvPr/>
          </p:nvSpPr>
          <p:spPr>
            <a:xfrm>
              <a:off x="1036769" y="5218150"/>
              <a:ext cx="469906" cy="610350"/>
            </a:xfrm>
            <a:custGeom>
              <a:avLst/>
              <a:gdLst>
                <a:gd name="connsiteX0" fmla="*/ 0 w 469906"/>
                <a:gd name="connsiteY0" fmla="*/ 0 h 610350"/>
                <a:gd name="connsiteX1" fmla="*/ 469906 w 469906"/>
                <a:gd name="connsiteY1" fmla="*/ 0 h 610350"/>
                <a:gd name="connsiteX2" fmla="*/ 469906 w 469906"/>
                <a:gd name="connsiteY2" fmla="*/ 610350 h 610350"/>
                <a:gd name="connsiteX3" fmla="*/ 0 w 469906"/>
                <a:gd name="connsiteY3" fmla="*/ 610350 h 610350"/>
                <a:gd name="connsiteX4" fmla="*/ 0 w 469906"/>
                <a:gd name="connsiteY4" fmla="*/ 0 h 61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906" h="610350">
                  <a:moveTo>
                    <a:pt x="0" y="0"/>
                  </a:moveTo>
                  <a:lnTo>
                    <a:pt x="469906" y="0"/>
                  </a:lnTo>
                  <a:lnTo>
                    <a:pt x="469906" y="610350"/>
                  </a:lnTo>
                  <a:lnTo>
                    <a:pt x="0" y="61035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US" sz="11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en-US" sz="11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FY20</a:t>
              </a:r>
            </a:p>
          </p:txBody>
        </p:sp>
        <p:sp>
          <p:nvSpPr>
            <p:cNvPr id="30" name="Freeform 304">
              <a:extLst>
                <a:ext uri="{FF2B5EF4-FFF2-40B4-BE49-F238E27FC236}">
                  <a16:creationId xmlns:a16="http://schemas.microsoft.com/office/drawing/2014/main" id="{98FB5716-EC05-4580-89D5-99669815785F}"/>
                </a:ext>
              </a:extLst>
            </p:cNvPr>
            <p:cNvSpPr/>
            <p:nvPr/>
          </p:nvSpPr>
          <p:spPr>
            <a:xfrm>
              <a:off x="421775" y="5210796"/>
              <a:ext cx="469906" cy="610350"/>
            </a:xfrm>
            <a:custGeom>
              <a:avLst/>
              <a:gdLst>
                <a:gd name="connsiteX0" fmla="*/ 0 w 469906"/>
                <a:gd name="connsiteY0" fmla="*/ 0 h 610350"/>
                <a:gd name="connsiteX1" fmla="*/ 469906 w 469906"/>
                <a:gd name="connsiteY1" fmla="*/ 0 h 610350"/>
                <a:gd name="connsiteX2" fmla="*/ 469906 w 469906"/>
                <a:gd name="connsiteY2" fmla="*/ 610350 h 610350"/>
                <a:gd name="connsiteX3" fmla="*/ 0 w 469906"/>
                <a:gd name="connsiteY3" fmla="*/ 610350 h 610350"/>
                <a:gd name="connsiteX4" fmla="*/ 0 w 469906"/>
                <a:gd name="connsiteY4" fmla="*/ 0 h 61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906" h="610350">
                  <a:moveTo>
                    <a:pt x="0" y="0"/>
                  </a:moveTo>
                  <a:lnTo>
                    <a:pt x="469906" y="0"/>
                  </a:lnTo>
                  <a:lnTo>
                    <a:pt x="469906" y="610350"/>
                  </a:lnTo>
                  <a:lnTo>
                    <a:pt x="0" y="61035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US" sz="11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en-US" sz="11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FY19</a:t>
              </a:r>
            </a:p>
          </p:txBody>
        </p:sp>
        <p:sp>
          <p:nvSpPr>
            <p:cNvPr id="31" name="4-Point Star 337">
              <a:extLst>
                <a:ext uri="{FF2B5EF4-FFF2-40B4-BE49-F238E27FC236}">
                  <a16:creationId xmlns:a16="http://schemas.microsoft.com/office/drawing/2014/main" id="{3040E683-2C06-433D-9014-CCFCA86B594F}"/>
                </a:ext>
              </a:extLst>
            </p:cNvPr>
            <p:cNvSpPr/>
            <p:nvPr/>
          </p:nvSpPr>
          <p:spPr>
            <a:xfrm>
              <a:off x="7879218" y="5355898"/>
              <a:ext cx="152400" cy="152400"/>
            </a:xfrm>
            <a:prstGeom prst="star4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2" name="Freeform 338">
              <a:extLst>
                <a:ext uri="{FF2B5EF4-FFF2-40B4-BE49-F238E27FC236}">
                  <a16:creationId xmlns:a16="http://schemas.microsoft.com/office/drawing/2014/main" id="{3FBCB6B9-A8AE-42CB-89AA-5E2BB48259DA}"/>
                </a:ext>
              </a:extLst>
            </p:cNvPr>
            <p:cNvSpPr/>
            <p:nvPr/>
          </p:nvSpPr>
          <p:spPr>
            <a:xfrm>
              <a:off x="7098083" y="5253035"/>
              <a:ext cx="469906" cy="585216"/>
            </a:xfrm>
            <a:custGeom>
              <a:avLst/>
              <a:gdLst>
                <a:gd name="connsiteX0" fmla="*/ 0 w 469906"/>
                <a:gd name="connsiteY0" fmla="*/ 0 h 610350"/>
                <a:gd name="connsiteX1" fmla="*/ 469906 w 469906"/>
                <a:gd name="connsiteY1" fmla="*/ 0 h 610350"/>
                <a:gd name="connsiteX2" fmla="*/ 469906 w 469906"/>
                <a:gd name="connsiteY2" fmla="*/ 610350 h 610350"/>
                <a:gd name="connsiteX3" fmla="*/ 0 w 469906"/>
                <a:gd name="connsiteY3" fmla="*/ 610350 h 610350"/>
                <a:gd name="connsiteX4" fmla="*/ 0 w 469906"/>
                <a:gd name="connsiteY4" fmla="*/ 0 h 61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906" h="610350">
                  <a:moveTo>
                    <a:pt x="0" y="0"/>
                  </a:moveTo>
                  <a:lnTo>
                    <a:pt x="469906" y="0"/>
                  </a:lnTo>
                  <a:lnTo>
                    <a:pt x="469906" y="610350"/>
                  </a:lnTo>
                  <a:lnTo>
                    <a:pt x="0" y="61035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US" sz="11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en-US" sz="11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FY30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692310B-62AD-4FC6-A4D9-98C65469D04A}"/>
                </a:ext>
              </a:extLst>
            </p:cNvPr>
            <p:cNvCxnSpPr/>
            <p:nvPr/>
          </p:nvCxnSpPr>
          <p:spPr>
            <a:xfrm>
              <a:off x="967083" y="5247633"/>
              <a:ext cx="0" cy="585216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73B83C-A20C-4ED6-9E1D-4CF98D38EAB6}"/>
                </a:ext>
              </a:extLst>
            </p:cNvPr>
            <p:cNvCxnSpPr/>
            <p:nvPr/>
          </p:nvCxnSpPr>
          <p:spPr>
            <a:xfrm>
              <a:off x="1595591" y="5242546"/>
              <a:ext cx="0" cy="585216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0FDDA7B4-CEFD-4F15-8A8C-1F5F24456803}"/>
                </a:ext>
              </a:extLst>
            </p:cNvPr>
            <p:cNvCxnSpPr/>
            <p:nvPr/>
          </p:nvCxnSpPr>
          <p:spPr>
            <a:xfrm>
              <a:off x="2132815" y="5243223"/>
              <a:ext cx="0" cy="585216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372B231-D2AE-4831-B3EC-58C227DF2FD2}"/>
                </a:ext>
              </a:extLst>
            </p:cNvPr>
            <p:cNvCxnSpPr/>
            <p:nvPr/>
          </p:nvCxnSpPr>
          <p:spPr>
            <a:xfrm>
              <a:off x="2723318" y="5247633"/>
              <a:ext cx="0" cy="585216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9168729-FC3B-4106-8399-9ACE6C4B505E}"/>
                </a:ext>
              </a:extLst>
            </p:cNvPr>
            <p:cNvCxnSpPr/>
            <p:nvPr/>
          </p:nvCxnSpPr>
          <p:spPr>
            <a:xfrm>
              <a:off x="3328934" y="5247633"/>
              <a:ext cx="0" cy="585216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8901CE0-DB41-427B-8E6F-570017A6D11C}"/>
                </a:ext>
              </a:extLst>
            </p:cNvPr>
            <p:cNvCxnSpPr/>
            <p:nvPr/>
          </p:nvCxnSpPr>
          <p:spPr>
            <a:xfrm>
              <a:off x="3931990" y="5249801"/>
              <a:ext cx="0" cy="585216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A304789-C8D0-4CD6-B727-40E04B8744A3}"/>
                </a:ext>
              </a:extLst>
            </p:cNvPr>
            <p:cNvCxnSpPr/>
            <p:nvPr/>
          </p:nvCxnSpPr>
          <p:spPr>
            <a:xfrm>
              <a:off x="5120283" y="5242546"/>
              <a:ext cx="0" cy="585216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2CB65C8-A112-468B-88B5-11CB7D312354}"/>
                </a:ext>
              </a:extLst>
            </p:cNvPr>
            <p:cNvCxnSpPr/>
            <p:nvPr/>
          </p:nvCxnSpPr>
          <p:spPr>
            <a:xfrm>
              <a:off x="5764089" y="5242546"/>
              <a:ext cx="0" cy="585216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A3F8E89-1107-49A6-8082-BB3F105FF214}"/>
                </a:ext>
              </a:extLst>
            </p:cNvPr>
            <p:cNvCxnSpPr/>
            <p:nvPr/>
          </p:nvCxnSpPr>
          <p:spPr>
            <a:xfrm>
              <a:off x="6407476" y="5243223"/>
              <a:ext cx="0" cy="585216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36C4DF3D-623E-439E-B985-71DEE7A1E866}"/>
                </a:ext>
              </a:extLst>
            </p:cNvPr>
            <p:cNvCxnSpPr/>
            <p:nvPr/>
          </p:nvCxnSpPr>
          <p:spPr>
            <a:xfrm>
              <a:off x="7027627" y="5247633"/>
              <a:ext cx="0" cy="585216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0B022F8-EC21-4C37-B007-CDED75CF9D11}"/>
                </a:ext>
              </a:extLst>
            </p:cNvPr>
            <p:cNvCxnSpPr/>
            <p:nvPr/>
          </p:nvCxnSpPr>
          <p:spPr>
            <a:xfrm>
              <a:off x="7614965" y="5229217"/>
              <a:ext cx="0" cy="585216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5A46DD5-8F2E-4E74-9966-1681D784A2E7}"/>
                </a:ext>
              </a:extLst>
            </p:cNvPr>
            <p:cNvCxnSpPr/>
            <p:nvPr/>
          </p:nvCxnSpPr>
          <p:spPr>
            <a:xfrm>
              <a:off x="8203402" y="5242546"/>
              <a:ext cx="0" cy="585216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CEF992C-A1C8-429A-9730-70E41CAB2C73}"/>
                </a:ext>
              </a:extLst>
            </p:cNvPr>
            <p:cNvCxnSpPr/>
            <p:nvPr/>
          </p:nvCxnSpPr>
          <p:spPr>
            <a:xfrm>
              <a:off x="4545872" y="5253824"/>
              <a:ext cx="0" cy="585216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Freeform 338">
              <a:extLst>
                <a:ext uri="{FF2B5EF4-FFF2-40B4-BE49-F238E27FC236}">
                  <a16:creationId xmlns:a16="http://schemas.microsoft.com/office/drawing/2014/main" id="{B02151E0-7258-44DB-8DA9-8C2DCEE7EDCF}"/>
                </a:ext>
              </a:extLst>
            </p:cNvPr>
            <p:cNvSpPr/>
            <p:nvPr/>
          </p:nvSpPr>
          <p:spPr>
            <a:xfrm>
              <a:off x="7638444" y="5346917"/>
              <a:ext cx="469906" cy="585216"/>
            </a:xfrm>
            <a:custGeom>
              <a:avLst/>
              <a:gdLst>
                <a:gd name="connsiteX0" fmla="*/ 0 w 469906"/>
                <a:gd name="connsiteY0" fmla="*/ 0 h 610350"/>
                <a:gd name="connsiteX1" fmla="*/ 469906 w 469906"/>
                <a:gd name="connsiteY1" fmla="*/ 0 h 610350"/>
                <a:gd name="connsiteX2" fmla="*/ 469906 w 469906"/>
                <a:gd name="connsiteY2" fmla="*/ 610350 h 610350"/>
                <a:gd name="connsiteX3" fmla="*/ 0 w 469906"/>
                <a:gd name="connsiteY3" fmla="*/ 610350 h 610350"/>
                <a:gd name="connsiteX4" fmla="*/ 0 w 469906"/>
                <a:gd name="connsiteY4" fmla="*/ 0 h 61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906" h="610350">
                  <a:moveTo>
                    <a:pt x="0" y="0"/>
                  </a:moveTo>
                  <a:lnTo>
                    <a:pt x="469906" y="0"/>
                  </a:lnTo>
                  <a:lnTo>
                    <a:pt x="469906" y="610350"/>
                  </a:lnTo>
                  <a:lnTo>
                    <a:pt x="0" y="61035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en-US" sz="11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FY31</a:t>
              </a:r>
            </a:p>
          </p:txBody>
        </p:sp>
        <p:sp>
          <p:nvSpPr>
            <p:cNvPr id="47" name="Freeform 300">
              <a:extLst>
                <a:ext uri="{FF2B5EF4-FFF2-40B4-BE49-F238E27FC236}">
                  <a16:creationId xmlns:a16="http://schemas.microsoft.com/office/drawing/2014/main" id="{BEE48E80-3E74-4257-964C-5FF71037B959}"/>
                </a:ext>
              </a:extLst>
            </p:cNvPr>
            <p:cNvSpPr/>
            <p:nvPr/>
          </p:nvSpPr>
          <p:spPr>
            <a:xfrm>
              <a:off x="3997579" y="5236266"/>
              <a:ext cx="469906" cy="610350"/>
            </a:xfrm>
            <a:custGeom>
              <a:avLst/>
              <a:gdLst>
                <a:gd name="connsiteX0" fmla="*/ 0 w 469906"/>
                <a:gd name="connsiteY0" fmla="*/ 0 h 610350"/>
                <a:gd name="connsiteX1" fmla="*/ 469906 w 469906"/>
                <a:gd name="connsiteY1" fmla="*/ 0 h 610350"/>
                <a:gd name="connsiteX2" fmla="*/ 469906 w 469906"/>
                <a:gd name="connsiteY2" fmla="*/ 610350 h 610350"/>
                <a:gd name="connsiteX3" fmla="*/ 0 w 469906"/>
                <a:gd name="connsiteY3" fmla="*/ 610350 h 610350"/>
                <a:gd name="connsiteX4" fmla="*/ 0 w 469906"/>
                <a:gd name="connsiteY4" fmla="*/ 0 h 61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9906" h="610350">
                  <a:moveTo>
                    <a:pt x="0" y="0"/>
                  </a:moveTo>
                  <a:lnTo>
                    <a:pt x="469906" y="0"/>
                  </a:lnTo>
                  <a:lnTo>
                    <a:pt x="469906" y="610350"/>
                  </a:lnTo>
                  <a:lnTo>
                    <a:pt x="0" y="610350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1760" rIns="0" bIns="111760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endParaRPr lang="en-US" sz="11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en-US" sz="110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FY25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A1ED2B0-BB61-4997-A833-6748D9344A3B}"/>
                </a:ext>
              </a:extLst>
            </p:cNvPr>
            <p:cNvSpPr txBox="1"/>
            <p:nvPr/>
          </p:nvSpPr>
          <p:spPr>
            <a:xfrm>
              <a:off x="1534508" y="705021"/>
              <a:ext cx="10867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Nov 2020</a:t>
              </a:r>
            </a:p>
            <a:p>
              <a:r>
                <a:rPr lang="en-US" sz="1000" b="1" dirty="0">
                  <a:solidFill>
                    <a:prstClr val="black"/>
                  </a:solidFill>
                </a:rPr>
                <a:t>SP NS – CD-2</a:t>
              </a:r>
            </a:p>
          </p:txBody>
        </p:sp>
        <p:sp>
          <p:nvSpPr>
            <p:cNvPr id="49" name="4-Point Star 325">
              <a:extLst>
                <a:ext uri="{FF2B5EF4-FFF2-40B4-BE49-F238E27FC236}">
                  <a16:creationId xmlns:a16="http://schemas.microsoft.com/office/drawing/2014/main" id="{8F3DB83E-5C2D-4B99-85A9-DEC290658292}"/>
                </a:ext>
              </a:extLst>
            </p:cNvPr>
            <p:cNvSpPr/>
            <p:nvPr/>
          </p:nvSpPr>
          <p:spPr>
            <a:xfrm>
              <a:off x="1584203" y="5423729"/>
              <a:ext cx="152400" cy="152400"/>
            </a:xfrm>
            <a:prstGeom prst="star4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315EA23-1407-40CC-9656-335F6CFE5176}"/>
                </a:ext>
              </a:extLst>
            </p:cNvPr>
            <p:cNvCxnSpPr>
              <a:cxnSpLocks/>
            </p:cNvCxnSpPr>
            <p:nvPr/>
          </p:nvCxnSpPr>
          <p:spPr>
            <a:xfrm>
              <a:off x="1663765" y="1073572"/>
              <a:ext cx="0" cy="3987476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28231562-AACB-44F5-8F3B-8085ABBFA011}"/>
                </a:ext>
              </a:extLst>
            </p:cNvPr>
            <p:cNvCxnSpPr>
              <a:cxnSpLocks/>
            </p:cNvCxnSpPr>
            <p:nvPr/>
          </p:nvCxnSpPr>
          <p:spPr>
            <a:xfrm>
              <a:off x="2647436" y="1048290"/>
              <a:ext cx="13575" cy="4050965"/>
            </a:xfrm>
            <a:prstGeom prst="line">
              <a:avLst/>
            </a:prstGeom>
            <a:ln>
              <a:solidFill>
                <a:schemeClr val="tx1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555742C-ABB4-40A6-AFE1-4EDBA092CF8B}"/>
                </a:ext>
              </a:extLst>
            </p:cNvPr>
            <p:cNvSpPr txBox="1"/>
            <p:nvPr/>
          </p:nvSpPr>
          <p:spPr>
            <a:xfrm>
              <a:off x="5660635" y="3014266"/>
              <a:ext cx="28665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Extraction Enclosure (Long Shut Down)</a:t>
              </a:r>
            </a:p>
          </p:txBody>
        </p:sp>
        <p:sp>
          <p:nvSpPr>
            <p:cNvPr id="53" name="4-Point Star 144">
              <a:extLst>
                <a:ext uri="{FF2B5EF4-FFF2-40B4-BE49-F238E27FC236}">
                  <a16:creationId xmlns:a16="http://schemas.microsoft.com/office/drawing/2014/main" id="{B6878D23-8A0C-4BC3-A3C6-6E729CDDE8DE}"/>
                </a:ext>
              </a:extLst>
            </p:cNvPr>
            <p:cNvSpPr/>
            <p:nvPr/>
          </p:nvSpPr>
          <p:spPr>
            <a:xfrm>
              <a:off x="101829" y="4800707"/>
              <a:ext cx="152400" cy="152400"/>
            </a:xfrm>
            <a:prstGeom prst="star4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129A424-6DB5-44CA-8F4F-FE838F9B8BDA}"/>
                </a:ext>
              </a:extLst>
            </p:cNvPr>
            <p:cNvSpPr/>
            <p:nvPr/>
          </p:nvSpPr>
          <p:spPr>
            <a:xfrm>
              <a:off x="3512909" y="2505545"/>
              <a:ext cx="2287201" cy="194758"/>
            </a:xfrm>
            <a:prstGeom prst="rect">
              <a:avLst/>
            </a:prstGeom>
            <a:noFill/>
            <a:ln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rgbClr val="1A3D68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20731BB-B517-4F32-9601-4EEF2303711C}"/>
                </a:ext>
              </a:extLst>
            </p:cNvPr>
            <p:cNvSpPr/>
            <p:nvPr/>
          </p:nvSpPr>
          <p:spPr>
            <a:xfrm>
              <a:off x="4413316" y="3066735"/>
              <a:ext cx="1158147" cy="14982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rgbClr val="1A3D68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035597B-882A-487E-A32F-07C46A7DB742}"/>
                </a:ext>
              </a:extLst>
            </p:cNvPr>
            <p:cNvSpPr/>
            <p:nvPr/>
          </p:nvSpPr>
          <p:spPr>
            <a:xfrm>
              <a:off x="3522008" y="2510805"/>
              <a:ext cx="2283072" cy="78110"/>
            </a:xfrm>
            <a:prstGeom prst="rect">
              <a:avLst/>
            </a:prstGeom>
            <a:pattFill prst="wdUpDiag">
              <a:fgClr>
                <a:schemeClr val="accent5">
                  <a:lumMod val="75000"/>
                </a:schemeClr>
              </a:fgClr>
              <a:bgClr>
                <a:schemeClr val="bg1"/>
              </a:bgClr>
            </a:patt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rgbClr val="1A3D68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3EED2C2-1337-460E-8E1A-A45FD0D38F9C}"/>
                </a:ext>
              </a:extLst>
            </p:cNvPr>
            <p:cNvSpPr txBox="1"/>
            <p:nvPr/>
          </p:nvSpPr>
          <p:spPr>
            <a:xfrm>
              <a:off x="2772436" y="2302740"/>
              <a:ext cx="5951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chemeClr val="tx2"/>
                  </a:solidFill>
                </a:rPr>
                <a:t>Magnets</a:t>
              </a:r>
              <a:endParaRPr lang="en-US" sz="900" b="1" dirty="0">
                <a:solidFill>
                  <a:schemeClr val="tx2"/>
                </a:solidFill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297A407-E5CB-474F-A5E4-D73B76BE460C}"/>
                </a:ext>
              </a:extLst>
            </p:cNvPr>
            <p:cNvSpPr/>
            <p:nvPr/>
          </p:nvSpPr>
          <p:spPr>
            <a:xfrm>
              <a:off x="3522008" y="2589376"/>
              <a:ext cx="2292117" cy="5589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rgbClr val="1A3D68"/>
                </a:solidFill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03428386-6C7B-496D-8428-0CF2882B9C9C}"/>
                </a:ext>
              </a:extLst>
            </p:cNvPr>
            <p:cNvSpPr/>
            <p:nvPr/>
          </p:nvSpPr>
          <p:spPr>
            <a:xfrm flipV="1">
              <a:off x="3522008" y="2634912"/>
              <a:ext cx="1238791" cy="5261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rgbClr val="1A3D68"/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06CFE89-48DD-4B8E-B76D-6F528A51288A}"/>
                </a:ext>
              </a:extLst>
            </p:cNvPr>
            <p:cNvSpPr txBox="1"/>
            <p:nvPr/>
          </p:nvSpPr>
          <p:spPr>
            <a:xfrm>
              <a:off x="2176897" y="2515366"/>
              <a:ext cx="125416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chemeClr val="accent2">
                      <a:lumMod val="75000"/>
                    </a:schemeClr>
                  </a:solidFill>
                </a:rPr>
                <a:t>Production Horns A, B, C</a:t>
              </a:r>
              <a:endParaRPr lang="en-US" sz="9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03830C0-A803-4DA4-9CF0-9AEED11538CC}"/>
                </a:ext>
              </a:extLst>
            </p:cNvPr>
            <p:cNvSpPr txBox="1"/>
            <p:nvPr/>
          </p:nvSpPr>
          <p:spPr>
            <a:xfrm>
              <a:off x="2759843" y="2713950"/>
              <a:ext cx="6995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chemeClr val="bg2">
                      <a:lumMod val="50000"/>
                    </a:schemeClr>
                  </a:solidFill>
                </a:rPr>
                <a:t>Target Shield Pile</a:t>
              </a:r>
              <a:endParaRPr lang="en-US" sz="9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34768CAF-5408-420B-B610-5359277DEE14}"/>
                </a:ext>
              </a:extLst>
            </p:cNvPr>
            <p:cNvCxnSpPr/>
            <p:nvPr/>
          </p:nvCxnSpPr>
          <p:spPr>
            <a:xfrm>
              <a:off x="3296279" y="2466723"/>
              <a:ext cx="146426" cy="8757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22E32A69-B3AC-4ACB-8A9B-4D254BBE61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05251" y="2677515"/>
              <a:ext cx="235394" cy="107952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AE29B92D-5DD5-4822-BCF5-7E8B0CBEA890}"/>
                </a:ext>
              </a:extLst>
            </p:cNvPr>
            <p:cNvSpPr/>
            <p:nvPr/>
          </p:nvSpPr>
          <p:spPr>
            <a:xfrm>
              <a:off x="4406347" y="3074875"/>
              <a:ext cx="118079" cy="14168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rgbClr val="1A3D68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E28A142-BAF0-48EE-96A2-18C972212ADB}"/>
                </a:ext>
              </a:extLst>
            </p:cNvPr>
            <p:cNvSpPr txBox="1"/>
            <p:nvPr/>
          </p:nvSpPr>
          <p:spPr>
            <a:xfrm>
              <a:off x="3560350" y="2962525"/>
              <a:ext cx="8519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/>
                <a:t>Disassemble MI Components</a:t>
              </a:r>
              <a:endParaRPr lang="en-US" sz="900" b="1" dirty="0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3FA95412-7879-49CA-8808-2EED163C82FF}"/>
                </a:ext>
              </a:extLst>
            </p:cNvPr>
            <p:cNvSpPr/>
            <p:nvPr/>
          </p:nvSpPr>
          <p:spPr>
            <a:xfrm>
              <a:off x="4524426" y="3085583"/>
              <a:ext cx="673548" cy="117649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rgbClr val="1A3D68"/>
                </a:solidFill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885CFCB2-E293-4E28-8D7E-4986D6A83EFE}"/>
                </a:ext>
              </a:extLst>
            </p:cNvPr>
            <p:cNvSpPr/>
            <p:nvPr/>
          </p:nvSpPr>
          <p:spPr>
            <a:xfrm>
              <a:off x="5125156" y="3074875"/>
              <a:ext cx="440377" cy="13151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rgbClr val="1A3D68"/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5D7059D-7F9C-4C64-9E55-231EEDDE4A37}"/>
                </a:ext>
              </a:extLst>
            </p:cNvPr>
            <p:cNvSpPr txBox="1"/>
            <p:nvPr/>
          </p:nvSpPr>
          <p:spPr>
            <a:xfrm>
              <a:off x="4143177" y="2759179"/>
              <a:ext cx="1444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/>
                <a:t>Conventional Construction</a:t>
              </a:r>
              <a:endParaRPr lang="en-US" sz="900" b="1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440A493-C41F-42C6-812B-2DB064243DD1}"/>
                </a:ext>
              </a:extLst>
            </p:cNvPr>
            <p:cNvSpPr txBox="1"/>
            <p:nvPr/>
          </p:nvSpPr>
          <p:spPr>
            <a:xfrm>
              <a:off x="5116311" y="3248032"/>
              <a:ext cx="221636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/>
                <a:t>Install New / Re-install Existing Components</a:t>
              </a:r>
              <a:endParaRPr lang="en-US" sz="900" b="1" dirty="0"/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0134F048-A369-48A6-B61F-96995E6F3104}"/>
                </a:ext>
              </a:extLst>
            </p:cNvPr>
            <p:cNvCxnSpPr>
              <a:cxnSpLocks/>
            </p:cNvCxnSpPr>
            <p:nvPr/>
          </p:nvCxnSpPr>
          <p:spPr>
            <a:xfrm>
              <a:off x="4253209" y="3125350"/>
              <a:ext cx="129208" cy="512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C5BC2264-D740-408D-9240-215BDB1BA175}"/>
                </a:ext>
              </a:extLst>
            </p:cNvPr>
            <p:cNvCxnSpPr/>
            <p:nvPr/>
          </p:nvCxnSpPr>
          <p:spPr>
            <a:xfrm flipV="1">
              <a:off x="4706015" y="2946425"/>
              <a:ext cx="45824" cy="1210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6FFD18E-92D6-4B44-80EC-0DBDFC2F8D1D}"/>
                </a:ext>
              </a:extLst>
            </p:cNvPr>
            <p:cNvCxnSpPr>
              <a:cxnSpLocks/>
            </p:cNvCxnSpPr>
            <p:nvPr/>
          </p:nvCxnSpPr>
          <p:spPr>
            <a:xfrm>
              <a:off x="5242819" y="3202094"/>
              <a:ext cx="77082" cy="11320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DC0AE903-E1AD-4022-859E-AD5D1C0DD1BE}"/>
                </a:ext>
              </a:extLst>
            </p:cNvPr>
            <p:cNvSpPr txBox="1"/>
            <p:nvPr/>
          </p:nvSpPr>
          <p:spPr>
            <a:xfrm>
              <a:off x="5284807" y="1700408"/>
              <a:ext cx="32408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Beamline Final Design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F81B3BC3-40F1-428D-9E23-BDD9106C0C87}"/>
                </a:ext>
              </a:extLst>
            </p:cNvPr>
            <p:cNvSpPr txBox="1"/>
            <p:nvPr/>
          </p:nvSpPr>
          <p:spPr>
            <a:xfrm>
              <a:off x="6555928" y="3918403"/>
              <a:ext cx="1286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Target Complex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B5037FE3-A686-42DC-A3CC-9583E8CBACDE}"/>
                </a:ext>
              </a:extLst>
            </p:cNvPr>
            <p:cNvSpPr/>
            <p:nvPr/>
          </p:nvSpPr>
          <p:spPr>
            <a:xfrm>
              <a:off x="6556274" y="5030172"/>
              <a:ext cx="73152" cy="164592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1A3D68"/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7DB52F0-AC65-4C5A-B733-31A18BBD3860}"/>
                </a:ext>
              </a:extLst>
            </p:cNvPr>
            <p:cNvSpPr txBox="1"/>
            <p:nvPr/>
          </p:nvSpPr>
          <p:spPr>
            <a:xfrm>
              <a:off x="6654351" y="4972109"/>
              <a:ext cx="214462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/>
                <a:t>Beamline Checkout Period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193ADD8A-73FE-4C22-8649-75F52D57BF2E}"/>
                </a:ext>
              </a:extLst>
            </p:cNvPr>
            <p:cNvSpPr/>
            <p:nvPr/>
          </p:nvSpPr>
          <p:spPr>
            <a:xfrm>
              <a:off x="5176446" y="3956409"/>
              <a:ext cx="1344078" cy="165343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rgbClr val="1A3D68"/>
                </a:solidFill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24C9F9F1-E233-48C2-82C8-743E3EC1F10E}"/>
                </a:ext>
              </a:extLst>
            </p:cNvPr>
            <p:cNvSpPr/>
            <p:nvPr/>
          </p:nvSpPr>
          <p:spPr>
            <a:xfrm>
              <a:off x="5139171" y="4676007"/>
              <a:ext cx="846739" cy="152128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1A3D68"/>
                </a:solidFill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204023F6-D1A5-4958-9DD1-91F2076B7464}"/>
                </a:ext>
              </a:extLst>
            </p:cNvPr>
            <p:cNvSpPr/>
            <p:nvPr/>
          </p:nvSpPr>
          <p:spPr>
            <a:xfrm>
              <a:off x="5176350" y="3978602"/>
              <a:ext cx="152809" cy="14419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rgbClr val="1A3D68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F622DBB9-95AD-4673-95A7-3C26F7A1E8ED}"/>
                </a:ext>
              </a:extLst>
            </p:cNvPr>
            <p:cNvSpPr txBox="1"/>
            <p:nvPr/>
          </p:nvSpPr>
          <p:spPr>
            <a:xfrm>
              <a:off x="3682173" y="3857771"/>
              <a:ext cx="1336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/>
                <a:t>Install Target Shield Pile/ Battlement/Cooing Panel Install</a:t>
              </a:r>
              <a:endParaRPr lang="en-US" sz="900" b="1" dirty="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61913E63-F7A4-4D42-A236-D2CAEB7104CD}"/>
                </a:ext>
              </a:extLst>
            </p:cNvPr>
            <p:cNvSpPr/>
            <p:nvPr/>
          </p:nvSpPr>
          <p:spPr>
            <a:xfrm>
              <a:off x="5744991" y="3978603"/>
              <a:ext cx="584881" cy="13024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rgbClr val="1A3D68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F499BDC-0BC2-487B-AFCA-072D93576836}"/>
                </a:ext>
              </a:extLst>
            </p:cNvPr>
            <p:cNvSpPr txBox="1"/>
            <p:nvPr/>
          </p:nvSpPr>
          <p:spPr>
            <a:xfrm>
              <a:off x="3814346" y="4280332"/>
              <a:ext cx="178008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/>
                <a:t>Mechanical and Electrical Rough-in</a:t>
              </a:r>
              <a:endParaRPr lang="en-US" sz="900" b="1" dirty="0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0A46E1E5-2C04-4E7D-8A08-88D1FC8C6461}"/>
                </a:ext>
              </a:extLst>
            </p:cNvPr>
            <p:cNvSpPr txBox="1"/>
            <p:nvPr/>
          </p:nvSpPr>
          <p:spPr>
            <a:xfrm>
              <a:off x="5521164" y="4275492"/>
              <a:ext cx="100353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/>
                <a:t>Install Horn A, B, C and initial Power-up/ Leak Check chase</a:t>
              </a:r>
              <a:endParaRPr lang="en-US" sz="800" b="1" dirty="0"/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94E7C577-B31E-48AB-A648-3192D5BD792D}"/>
                </a:ext>
              </a:extLst>
            </p:cNvPr>
            <p:cNvCxnSpPr>
              <a:cxnSpLocks/>
              <a:stCxn id="80" idx="3"/>
            </p:cNvCxnSpPr>
            <p:nvPr/>
          </p:nvCxnSpPr>
          <p:spPr>
            <a:xfrm flipV="1">
              <a:off x="5018177" y="4048092"/>
              <a:ext cx="143392" cy="4051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256B21E2-EDF6-42F3-BF30-70743A16C9AA}"/>
                </a:ext>
              </a:extLst>
            </p:cNvPr>
            <p:cNvCxnSpPr/>
            <p:nvPr/>
          </p:nvCxnSpPr>
          <p:spPr>
            <a:xfrm flipV="1">
              <a:off x="5332749" y="4169289"/>
              <a:ext cx="293496" cy="1347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7BB67241-9F27-45D4-9657-C72F2B85080A}"/>
                </a:ext>
              </a:extLst>
            </p:cNvPr>
            <p:cNvCxnSpPr>
              <a:cxnSpLocks/>
              <a:stCxn id="83" idx="0"/>
              <a:endCxn id="133" idx="2"/>
            </p:cNvCxnSpPr>
            <p:nvPr/>
          </p:nvCxnSpPr>
          <p:spPr>
            <a:xfrm flipV="1">
              <a:off x="6022934" y="4170877"/>
              <a:ext cx="84368" cy="1046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14AEE2E8-32B0-400A-8B2B-F3D68A6740ED}"/>
                </a:ext>
              </a:extLst>
            </p:cNvPr>
            <p:cNvSpPr txBox="1"/>
            <p:nvPr/>
          </p:nvSpPr>
          <p:spPr>
            <a:xfrm>
              <a:off x="3149745" y="4621378"/>
              <a:ext cx="169842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/>
                <a:t>Absorber Component Installation</a:t>
              </a:r>
              <a:endParaRPr lang="en-US" sz="900" b="1" dirty="0"/>
            </a:p>
          </p:txBody>
        </p: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C64AAED9-3168-4CF0-9E8E-65C8771D71E0}"/>
                </a:ext>
              </a:extLst>
            </p:cNvPr>
            <p:cNvCxnSpPr>
              <a:cxnSpLocks/>
              <a:stCxn id="87" idx="3"/>
            </p:cNvCxnSpPr>
            <p:nvPr/>
          </p:nvCxnSpPr>
          <p:spPr>
            <a:xfrm>
              <a:off x="4848168" y="4729100"/>
              <a:ext cx="215719" cy="292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70A43150-A9F8-44F2-942B-CF4530239E89}"/>
                </a:ext>
              </a:extLst>
            </p:cNvPr>
            <p:cNvSpPr txBox="1"/>
            <p:nvPr/>
          </p:nvSpPr>
          <p:spPr>
            <a:xfrm>
              <a:off x="5607961" y="4826201"/>
              <a:ext cx="215977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/>
                <a:t>Decay Pipe Upstream Window, Muon System - Install</a:t>
              </a:r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0F526992-1852-4CCF-B528-3309D8A9E909}"/>
                </a:ext>
              </a:extLst>
            </p:cNvPr>
            <p:cNvCxnSpPr>
              <a:cxnSpLocks/>
              <a:endCxn id="99" idx="2"/>
            </p:cNvCxnSpPr>
            <p:nvPr/>
          </p:nvCxnSpPr>
          <p:spPr>
            <a:xfrm flipH="1" flipV="1">
              <a:off x="5893010" y="4822055"/>
              <a:ext cx="331048" cy="686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7F23EE68-0450-4769-9609-EABEEA2B7B73}"/>
                </a:ext>
              </a:extLst>
            </p:cNvPr>
            <p:cNvSpPr txBox="1"/>
            <p:nvPr/>
          </p:nvSpPr>
          <p:spPr>
            <a:xfrm>
              <a:off x="3779708" y="4938948"/>
              <a:ext cx="193364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/>
                <a:t>Mechanical and Electrical Rough-in</a:t>
              </a:r>
              <a:endParaRPr lang="en-US" sz="900" b="1" dirty="0"/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9742B0D0-8B6D-4744-AA3D-417F529F858A}"/>
                </a:ext>
              </a:extLst>
            </p:cNvPr>
            <p:cNvCxnSpPr/>
            <p:nvPr/>
          </p:nvCxnSpPr>
          <p:spPr>
            <a:xfrm flipV="1">
              <a:off x="5453358" y="4834220"/>
              <a:ext cx="249901" cy="9517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D8D1A0CE-ACD2-4304-85E9-A267F7CFD7A1}"/>
                </a:ext>
              </a:extLst>
            </p:cNvPr>
            <p:cNvSpPr/>
            <p:nvPr/>
          </p:nvSpPr>
          <p:spPr>
            <a:xfrm>
              <a:off x="6319320" y="3978603"/>
              <a:ext cx="190892" cy="167884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B19F0BA3-5845-49B4-A0BF-78876558C37E}"/>
                </a:ext>
              </a:extLst>
            </p:cNvPr>
            <p:cNvSpPr txBox="1"/>
            <p:nvPr/>
          </p:nvSpPr>
          <p:spPr>
            <a:xfrm>
              <a:off x="6603247" y="3791866"/>
              <a:ext cx="195330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b="1" dirty="0"/>
                <a:t>Remote Handling Installation &amp; Commissioning</a:t>
              </a:r>
              <a:endParaRPr lang="en-US" sz="800" b="1" dirty="0"/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2BF90F4E-2CAB-4446-BE71-279BF3D969F0}"/>
                </a:ext>
              </a:extLst>
            </p:cNvPr>
            <p:cNvCxnSpPr>
              <a:cxnSpLocks/>
              <a:stCxn id="94" idx="1"/>
            </p:cNvCxnSpPr>
            <p:nvPr/>
          </p:nvCxnSpPr>
          <p:spPr>
            <a:xfrm flipH="1">
              <a:off x="6463854" y="3891894"/>
              <a:ext cx="139393" cy="480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69E335F2-4C78-4AA0-A7C4-EB300BC8909C}"/>
                </a:ext>
              </a:extLst>
            </p:cNvPr>
            <p:cNvSpPr/>
            <p:nvPr/>
          </p:nvSpPr>
          <p:spPr>
            <a:xfrm>
              <a:off x="5141575" y="4695817"/>
              <a:ext cx="444064" cy="11861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rgbClr val="1A3D68"/>
                </a:solidFill>
              </a:endParaRP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9B8CC548-C8AB-4301-8908-B4FD1045CE2B}"/>
                </a:ext>
              </a:extLst>
            </p:cNvPr>
            <p:cNvSpPr/>
            <p:nvPr/>
          </p:nvSpPr>
          <p:spPr>
            <a:xfrm>
              <a:off x="5569709" y="4695817"/>
              <a:ext cx="235371" cy="12998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rgbClr val="1A3D68"/>
                </a:solidFill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BBC97A23-2E58-44F9-91A0-918A2A8418AB}"/>
                </a:ext>
              </a:extLst>
            </p:cNvPr>
            <p:cNvSpPr/>
            <p:nvPr/>
          </p:nvSpPr>
          <p:spPr>
            <a:xfrm>
              <a:off x="2299637" y="1732991"/>
              <a:ext cx="1280572" cy="182224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rgbClr val="1A3D68"/>
                </a:solidFill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628619F2-DCEB-4C76-AD83-0F5B24D73679}"/>
                </a:ext>
              </a:extLst>
            </p:cNvPr>
            <p:cNvSpPr/>
            <p:nvPr/>
          </p:nvSpPr>
          <p:spPr>
            <a:xfrm>
              <a:off x="5800110" y="4684773"/>
              <a:ext cx="185800" cy="137282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accent4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00" name="Star: 4 Points 99">
              <a:extLst>
                <a:ext uri="{FF2B5EF4-FFF2-40B4-BE49-F238E27FC236}">
                  <a16:creationId xmlns:a16="http://schemas.microsoft.com/office/drawing/2014/main" id="{9A7B2C82-97BC-48F9-9BF7-C14091360D54}"/>
                </a:ext>
              </a:extLst>
            </p:cNvPr>
            <p:cNvSpPr/>
            <p:nvPr/>
          </p:nvSpPr>
          <p:spPr>
            <a:xfrm>
              <a:off x="5069977" y="3686528"/>
              <a:ext cx="172971" cy="215445"/>
            </a:xfrm>
            <a:prstGeom prst="star4">
              <a:avLst>
                <a:gd name="adj" fmla="val 18048"/>
              </a:avLst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A58021C7-70BD-492F-B07D-98213C449E64}"/>
                </a:ext>
              </a:extLst>
            </p:cNvPr>
            <p:cNvSpPr txBox="1"/>
            <p:nvPr/>
          </p:nvSpPr>
          <p:spPr>
            <a:xfrm>
              <a:off x="2171872" y="3588696"/>
              <a:ext cx="17284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>
                  <a:solidFill>
                    <a:schemeClr val="accent6">
                      <a:lumMod val="75000"/>
                    </a:schemeClr>
                  </a:solidFill>
                </a:rPr>
                <a:t>Target Complex Authorization for Use and Possession  </a:t>
              </a:r>
            </a:p>
          </p:txBody>
        </p: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B1CCA91E-6D71-4FEC-8489-E6C7855C76E1}"/>
                </a:ext>
              </a:extLst>
            </p:cNvPr>
            <p:cNvCxnSpPr>
              <a:cxnSpLocks/>
            </p:cNvCxnSpPr>
            <p:nvPr/>
          </p:nvCxnSpPr>
          <p:spPr>
            <a:xfrm>
              <a:off x="3909169" y="3790918"/>
              <a:ext cx="1108993" cy="3023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80FEB95A-83A8-4649-A250-83596DC32D9C}"/>
                </a:ext>
              </a:extLst>
            </p:cNvPr>
            <p:cNvCxnSpPr/>
            <p:nvPr/>
          </p:nvCxnSpPr>
          <p:spPr>
            <a:xfrm>
              <a:off x="6539394" y="5119538"/>
              <a:ext cx="113317" cy="6203"/>
            </a:xfrm>
            <a:prstGeom prst="line">
              <a:avLst/>
            </a:prstGeom>
            <a:ln w="381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BE4B27D9-2134-4104-B193-08B54384F3E0}"/>
                </a:ext>
              </a:extLst>
            </p:cNvPr>
            <p:cNvSpPr/>
            <p:nvPr/>
          </p:nvSpPr>
          <p:spPr>
            <a:xfrm>
              <a:off x="687377" y="1159552"/>
              <a:ext cx="2153105" cy="198413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rgbClr val="1A3D68"/>
                </a:solidFill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4826F109-D80E-4BFD-B870-F1263BF0569A}"/>
                </a:ext>
              </a:extLst>
            </p:cNvPr>
            <p:cNvSpPr txBox="1"/>
            <p:nvPr/>
          </p:nvSpPr>
          <p:spPr>
            <a:xfrm>
              <a:off x="2847076" y="1117661"/>
              <a:ext cx="32408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Beamline Preliminary Design</a:t>
              </a:r>
            </a:p>
          </p:txBody>
        </p:sp>
        <p:sp>
          <p:nvSpPr>
            <p:cNvPr id="106" name="Star: 4 Points 105">
              <a:extLst>
                <a:ext uri="{FF2B5EF4-FFF2-40B4-BE49-F238E27FC236}">
                  <a16:creationId xmlns:a16="http://schemas.microsoft.com/office/drawing/2014/main" id="{EDB1DEFF-61E4-45D5-9654-DDED3B1D862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75907" y="1751474"/>
              <a:ext cx="132527" cy="134946"/>
            </a:xfrm>
            <a:prstGeom prst="star4">
              <a:avLst/>
            </a:prstGeom>
            <a:solidFill>
              <a:srgbClr val="F79646"/>
            </a:solidFill>
            <a:ln>
              <a:solidFill>
                <a:srgbClr val="F79646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B4C0D6C1-87F9-4688-BC85-42E7BE5802F3}"/>
                </a:ext>
              </a:extLst>
            </p:cNvPr>
            <p:cNvSpPr txBox="1"/>
            <p:nvPr/>
          </p:nvSpPr>
          <p:spPr>
            <a:xfrm>
              <a:off x="3283733" y="1553650"/>
              <a:ext cx="100936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chemeClr val="accent6">
                      <a:lumMod val="75000"/>
                    </a:schemeClr>
                  </a:solidFill>
                </a:rPr>
                <a:t>Target Complex</a:t>
              </a:r>
              <a:endParaRPr lang="en-US" sz="10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08" name="Star: 4 Points 107">
              <a:extLst>
                <a:ext uri="{FF2B5EF4-FFF2-40B4-BE49-F238E27FC236}">
                  <a16:creationId xmlns:a16="http://schemas.microsoft.com/office/drawing/2014/main" id="{99D019CF-8CF3-4B95-8FBD-78077B1EE0BC}"/>
                </a:ext>
              </a:extLst>
            </p:cNvPr>
            <p:cNvSpPr/>
            <p:nvPr/>
          </p:nvSpPr>
          <p:spPr>
            <a:xfrm>
              <a:off x="3196796" y="1752248"/>
              <a:ext cx="132490" cy="134909"/>
            </a:xfrm>
            <a:prstGeom prst="star4">
              <a:avLst/>
            </a:prstGeom>
            <a:solidFill>
              <a:srgbClr val="7030A0"/>
            </a:soli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D1644A56-1A52-437D-8150-306428047766}"/>
                </a:ext>
              </a:extLst>
            </p:cNvPr>
            <p:cNvSpPr txBox="1"/>
            <p:nvPr/>
          </p:nvSpPr>
          <p:spPr>
            <a:xfrm>
              <a:off x="1216382" y="1427973"/>
              <a:ext cx="204924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solidFill>
                    <a:srgbClr val="7030A0"/>
                  </a:solidFill>
                </a:rPr>
                <a:t>Decay Pipe and Absorber Complex</a:t>
              </a:r>
              <a:endParaRPr lang="en-US" sz="1000" b="1" dirty="0">
                <a:solidFill>
                  <a:srgbClr val="7030A0"/>
                </a:solidFill>
              </a:endParaRPr>
            </a:p>
          </p:txBody>
        </p:sp>
        <p:sp>
          <p:nvSpPr>
            <p:cNvPr id="110" name="Star: 4 Points 109">
              <a:extLst>
                <a:ext uri="{FF2B5EF4-FFF2-40B4-BE49-F238E27FC236}">
                  <a16:creationId xmlns:a16="http://schemas.microsoft.com/office/drawing/2014/main" id="{E5540ED4-673A-459C-9D37-613EB30414B9}"/>
                </a:ext>
              </a:extLst>
            </p:cNvPr>
            <p:cNvSpPr/>
            <p:nvPr/>
          </p:nvSpPr>
          <p:spPr>
            <a:xfrm>
              <a:off x="5153614" y="1744689"/>
              <a:ext cx="157726" cy="160606"/>
            </a:xfrm>
            <a:prstGeom prst="star4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0D180EF3-CF1B-4D91-9C4B-65CF1F295F99}"/>
                </a:ext>
              </a:extLst>
            </p:cNvPr>
            <p:cNvSpPr txBox="1"/>
            <p:nvPr/>
          </p:nvSpPr>
          <p:spPr>
            <a:xfrm>
              <a:off x="4964598" y="1254848"/>
              <a:ext cx="15592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00B050"/>
                  </a:solidFill>
                </a:rPr>
                <a:t>Design &amp; Test Firmware for BPM DDC Boards</a:t>
              </a:r>
              <a:endParaRPr lang="en-US" sz="900" b="1" dirty="0">
                <a:solidFill>
                  <a:srgbClr val="00B050"/>
                </a:solidFill>
              </a:endParaRPr>
            </a:p>
          </p:txBody>
        </p:sp>
        <p:sp>
          <p:nvSpPr>
            <p:cNvPr id="112" name="Star: 4 Points 111">
              <a:extLst>
                <a:ext uri="{FF2B5EF4-FFF2-40B4-BE49-F238E27FC236}">
                  <a16:creationId xmlns:a16="http://schemas.microsoft.com/office/drawing/2014/main" id="{892A9745-0D7B-4145-8C9C-39CE323D63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06192" y="1759806"/>
              <a:ext cx="132492" cy="134909"/>
            </a:xfrm>
            <a:prstGeom prst="star4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05281718-449E-4673-98DA-4D1C89034B31}"/>
                </a:ext>
              </a:extLst>
            </p:cNvPr>
            <p:cNvSpPr txBox="1"/>
            <p:nvPr/>
          </p:nvSpPr>
          <p:spPr>
            <a:xfrm>
              <a:off x="2096954" y="2010262"/>
              <a:ext cx="150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chemeClr val="accent3"/>
                  </a:solidFill>
                </a:rPr>
                <a:t>System Integration (Interlocks)</a:t>
              </a:r>
              <a:endParaRPr lang="en-US" sz="900" b="1" dirty="0">
                <a:solidFill>
                  <a:schemeClr val="accent3"/>
                </a:solidFill>
              </a:endParaRPr>
            </a:p>
          </p:txBody>
        </p:sp>
        <p:sp>
          <p:nvSpPr>
            <p:cNvPr id="114" name="Star: 4 Points 113">
              <a:extLst>
                <a:ext uri="{FF2B5EF4-FFF2-40B4-BE49-F238E27FC236}">
                  <a16:creationId xmlns:a16="http://schemas.microsoft.com/office/drawing/2014/main" id="{85F579FC-971F-4FBD-84BD-7A18F2E8E2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595660" y="1761066"/>
              <a:ext cx="132492" cy="134909"/>
            </a:xfrm>
            <a:prstGeom prst="star4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D46F9CE8-37EE-409B-935F-A294074AA6C4}"/>
                </a:ext>
              </a:extLst>
            </p:cNvPr>
            <p:cNvSpPr txBox="1"/>
            <p:nvPr/>
          </p:nvSpPr>
          <p:spPr>
            <a:xfrm>
              <a:off x="4240246" y="1545363"/>
              <a:ext cx="13989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FF0000"/>
                  </a:solidFill>
                </a:rPr>
                <a:t>BLM/TLM Systems</a:t>
              </a:r>
              <a:endParaRPr lang="en-US" sz="9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F7EC4479-9CEB-49B1-AC55-E9636A4A69C3}"/>
                </a:ext>
              </a:extLst>
            </p:cNvPr>
            <p:cNvCxnSpPr>
              <a:cxnSpLocks/>
              <a:stCxn id="112" idx="2"/>
            </p:cNvCxnSpPr>
            <p:nvPr/>
          </p:nvCxnSpPr>
          <p:spPr>
            <a:xfrm flipH="1">
              <a:off x="3445658" y="1894715"/>
              <a:ext cx="126780" cy="155688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B70EDF7F-234D-424B-8537-9DF49D2F99E5}"/>
                </a:ext>
              </a:extLst>
            </p:cNvPr>
            <p:cNvCxnSpPr>
              <a:cxnSpLocks/>
            </p:cNvCxnSpPr>
            <p:nvPr/>
          </p:nvCxnSpPr>
          <p:spPr>
            <a:xfrm>
              <a:off x="3020849" y="1562945"/>
              <a:ext cx="158703" cy="160656"/>
            </a:xfrm>
            <a:prstGeom prst="line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1EBFE236-5E12-47FD-A4C7-575B0C9B77F3}"/>
                </a:ext>
              </a:extLst>
            </p:cNvPr>
            <p:cNvCxnSpPr>
              <a:cxnSpLocks/>
              <a:stCxn id="110" idx="0"/>
            </p:cNvCxnSpPr>
            <p:nvPr/>
          </p:nvCxnSpPr>
          <p:spPr>
            <a:xfrm flipH="1" flipV="1">
              <a:off x="5161569" y="1549335"/>
              <a:ext cx="70908" cy="19535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4FF21087-9F2A-4615-9FAE-A0B8AA491C40}"/>
                </a:ext>
              </a:extLst>
            </p:cNvPr>
            <p:cNvSpPr txBox="1"/>
            <p:nvPr/>
          </p:nvSpPr>
          <p:spPr>
            <a:xfrm>
              <a:off x="5946677" y="2459867"/>
              <a:ext cx="32408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Procurement/ Assembly</a:t>
              </a:r>
            </a:p>
          </p:txBody>
        </p:sp>
        <p:sp>
          <p:nvSpPr>
            <p:cNvPr id="120" name="Star: 4 Points 119">
              <a:extLst>
                <a:ext uri="{FF2B5EF4-FFF2-40B4-BE49-F238E27FC236}">
                  <a16:creationId xmlns:a16="http://schemas.microsoft.com/office/drawing/2014/main" id="{CA3E98F5-1BBE-4799-AF7F-E34D9DE07BE3}"/>
                </a:ext>
              </a:extLst>
            </p:cNvPr>
            <p:cNvSpPr/>
            <p:nvPr/>
          </p:nvSpPr>
          <p:spPr>
            <a:xfrm>
              <a:off x="3445658" y="2259676"/>
              <a:ext cx="132490" cy="134909"/>
            </a:xfrm>
            <a:prstGeom prst="star4">
              <a:avLst/>
            </a:prstGeom>
            <a:solidFill>
              <a:srgbClr val="FF0000"/>
            </a:soli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3944DA5D-61AD-4403-BB65-AA56B0F92A0C}"/>
                </a:ext>
              </a:extLst>
            </p:cNvPr>
            <p:cNvSpPr txBox="1"/>
            <p:nvPr/>
          </p:nvSpPr>
          <p:spPr>
            <a:xfrm>
              <a:off x="3526133" y="2223236"/>
              <a:ext cx="166334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/>
                <a:t>Material Purchase Constraint</a:t>
              </a:r>
            </a:p>
          </p:txBody>
        </p: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B0FF44EC-CF34-48CF-B896-426A7BE6DBD1}"/>
                </a:ext>
              </a:extLst>
            </p:cNvPr>
            <p:cNvCxnSpPr/>
            <p:nvPr/>
          </p:nvCxnSpPr>
          <p:spPr>
            <a:xfrm flipH="1">
              <a:off x="3529687" y="5838825"/>
              <a:ext cx="2492" cy="365760"/>
            </a:xfrm>
            <a:prstGeom prst="line">
              <a:avLst/>
            </a:prstGeom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A7821F0B-F361-4A52-B417-620886677F33}"/>
                </a:ext>
              </a:extLst>
            </p:cNvPr>
            <p:cNvSpPr txBox="1"/>
            <p:nvPr/>
          </p:nvSpPr>
          <p:spPr>
            <a:xfrm>
              <a:off x="2702292" y="5853850"/>
              <a:ext cx="8779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 b="1" dirty="0"/>
                <a:t>Material Purchase Constraint</a:t>
              </a:r>
            </a:p>
          </p:txBody>
        </p: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ACA3A2AF-EB8B-4055-96FD-3ADD8B8A5210}"/>
                </a:ext>
              </a:extLst>
            </p:cNvPr>
            <p:cNvCxnSpPr>
              <a:cxnSpLocks/>
            </p:cNvCxnSpPr>
            <p:nvPr/>
          </p:nvCxnSpPr>
          <p:spPr>
            <a:xfrm>
              <a:off x="3505312" y="2368011"/>
              <a:ext cx="11726" cy="1024606"/>
            </a:xfrm>
            <a:prstGeom prst="line">
              <a:avLst/>
            </a:prstGeom>
            <a:ln>
              <a:prstDash val="sysDot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6F4EB9E2-370D-4690-9776-2686568DCB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12647" y="5868328"/>
              <a:ext cx="2492" cy="272333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6EECC48B-0F6B-4672-936C-1AA939F4D428}"/>
                </a:ext>
              </a:extLst>
            </p:cNvPr>
            <p:cNvSpPr txBox="1"/>
            <p:nvPr/>
          </p:nvSpPr>
          <p:spPr>
            <a:xfrm>
              <a:off x="4287670" y="6112496"/>
              <a:ext cx="10236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 b="1" dirty="0"/>
                <a:t>Authorization for Use and Possession  </a:t>
              </a:r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D43B57BB-4341-4C4E-A87E-E2FF7B207A70}"/>
                </a:ext>
              </a:extLst>
            </p:cNvPr>
            <p:cNvCxnSpPr>
              <a:cxnSpLocks/>
            </p:cNvCxnSpPr>
            <p:nvPr/>
          </p:nvCxnSpPr>
          <p:spPr>
            <a:xfrm>
              <a:off x="343546" y="4042146"/>
              <a:ext cx="1108993" cy="3023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8521A62A-841E-4CFE-BEFC-D53E17FD39F8}"/>
                </a:ext>
              </a:extLst>
            </p:cNvPr>
            <p:cNvSpPr txBox="1"/>
            <p:nvPr/>
          </p:nvSpPr>
          <p:spPr>
            <a:xfrm>
              <a:off x="310845" y="3855832"/>
              <a:ext cx="11544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/>
                <a:t>Nearest Critical Path</a:t>
              </a:r>
              <a:endParaRPr lang="en-US" sz="900" b="1" dirty="0"/>
            </a:p>
          </p:txBody>
        </p: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1A12B07E-8BCA-48FE-88AC-04DEAEF7E1D4}"/>
                </a:ext>
              </a:extLst>
            </p:cNvPr>
            <p:cNvCxnSpPr/>
            <p:nvPr/>
          </p:nvCxnSpPr>
          <p:spPr>
            <a:xfrm flipH="1">
              <a:off x="4383264" y="5829872"/>
              <a:ext cx="2492" cy="365760"/>
            </a:xfrm>
            <a:prstGeom prst="line">
              <a:avLst/>
            </a:prstGeom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3AE3F6FA-6764-4238-BDB8-7C3248895B80}"/>
                </a:ext>
              </a:extLst>
            </p:cNvPr>
            <p:cNvSpPr txBox="1"/>
            <p:nvPr/>
          </p:nvSpPr>
          <p:spPr>
            <a:xfrm>
              <a:off x="3489110" y="5853850"/>
              <a:ext cx="877917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 b="1" dirty="0"/>
                <a:t>Main injector – Second Shutdown Begins</a:t>
              </a:r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C2CE481B-0E2B-458C-81BC-1830BBC35171}"/>
                </a:ext>
              </a:extLst>
            </p:cNvPr>
            <p:cNvSpPr/>
            <p:nvPr/>
          </p:nvSpPr>
          <p:spPr>
            <a:xfrm>
              <a:off x="5311340" y="3975447"/>
              <a:ext cx="425950" cy="146305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rgbClr val="1A3D68"/>
                </a:solidFill>
              </a:endParaRPr>
            </a:p>
          </p:txBody>
        </p: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1D35C2BC-267D-4AC4-8690-D2A25B3A8065}"/>
                </a:ext>
              </a:extLst>
            </p:cNvPr>
            <p:cNvCxnSpPr>
              <a:cxnSpLocks/>
              <a:stCxn id="79" idx="1"/>
              <a:endCxn id="77" idx="3"/>
            </p:cNvCxnSpPr>
            <p:nvPr/>
          </p:nvCxnSpPr>
          <p:spPr>
            <a:xfrm flipV="1">
              <a:off x="5176350" y="4039081"/>
              <a:ext cx="1344174" cy="11620"/>
            </a:xfrm>
            <a:prstGeom prst="line">
              <a:avLst/>
            </a:prstGeom>
            <a:ln w="381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C96E6670-307E-4E76-810F-4BB1EFDAFE2C}"/>
                </a:ext>
              </a:extLst>
            </p:cNvPr>
            <p:cNvSpPr txBox="1"/>
            <p:nvPr/>
          </p:nvSpPr>
          <p:spPr>
            <a:xfrm>
              <a:off x="5785144" y="3940045"/>
              <a:ext cx="64431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FFFF00"/>
                  </a:solidFill>
                </a:rPr>
                <a:t>A    B      C</a:t>
              </a:r>
            </a:p>
          </p:txBody>
        </p:sp>
        <p:sp>
          <p:nvSpPr>
            <p:cNvPr id="134" name="Star: 4 Points 133">
              <a:extLst>
                <a:ext uri="{FF2B5EF4-FFF2-40B4-BE49-F238E27FC236}">
                  <a16:creationId xmlns:a16="http://schemas.microsoft.com/office/drawing/2014/main" id="{F68E95A4-C25E-41C1-BDDE-C5A1A9154483}"/>
                </a:ext>
              </a:extLst>
            </p:cNvPr>
            <p:cNvSpPr/>
            <p:nvPr/>
          </p:nvSpPr>
          <p:spPr>
            <a:xfrm>
              <a:off x="5092223" y="4438709"/>
              <a:ext cx="107405" cy="133794"/>
            </a:xfrm>
            <a:prstGeom prst="star4">
              <a:avLst>
                <a:gd name="adj" fmla="val 18048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EE4F4F25-A5F7-4346-AE3E-65EF8E941EDF}"/>
                </a:ext>
              </a:extLst>
            </p:cNvPr>
            <p:cNvSpPr txBox="1"/>
            <p:nvPr/>
          </p:nvSpPr>
          <p:spPr>
            <a:xfrm>
              <a:off x="2146860" y="4356529"/>
              <a:ext cx="17284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 b="1" dirty="0">
                  <a:solidFill>
                    <a:srgbClr val="00B050"/>
                  </a:solidFill>
                </a:rPr>
                <a:t>Absorber Complex Authorization for Use and Possession  </a:t>
              </a:r>
            </a:p>
          </p:txBody>
        </p: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E9B2A677-2A83-450B-A5C2-ACCF8C0A72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43848" y="4505606"/>
              <a:ext cx="1133135" cy="481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BAD988E2-0AC2-4E53-BA24-761E4A4AE17F}"/>
                </a:ext>
              </a:extLst>
            </p:cNvPr>
            <p:cNvSpPr/>
            <p:nvPr/>
          </p:nvSpPr>
          <p:spPr>
            <a:xfrm>
              <a:off x="5514817" y="3484575"/>
              <a:ext cx="768335" cy="14848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rgbClr val="1A3D68"/>
                </a:solidFill>
              </a:endParaRPr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7693F2A4-EAA8-4782-A6DB-9F70FE0654AE}"/>
                </a:ext>
              </a:extLst>
            </p:cNvPr>
            <p:cNvSpPr/>
            <p:nvPr/>
          </p:nvSpPr>
          <p:spPr>
            <a:xfrm>
              <a:off x="5129594" y="3482344"/>
              <a:ext cx="434249" cy="175256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rgbClr val="1A3D68"/>
                </a:solidFill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DBFF555E-E83B-4B73-9D97-F8FF230CF5EF}"/>
                </a:ext>
              </a:extLst>
            </p:cNvPr>
            <p:cNvSpPr txBox="1"/>
            <p:nvPr/>
          </p:nvSpPr>
          <p:spPr>
            <a:xfrm>
              <a:off x="6407476" y="3433002"/>
              <a:ext cx="25274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Primary Beam Enclosure</a:t>
              </a: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A4A41971-C7B1-4339-8832-D5753C96EC45}"/>
                </a:ext>
              </a:extLst>
            </p:cNvPr>
            <p:cNvSpPr txBox="1"/>
            <p:nvPr/>
          </p:nvSpPr>
          <p:spPr>
            <a:xfrm>
              <a:off x="3264575" y="3449872"/>
              <a:ext cx="169842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b="1" dirty="0"/>
                <a:t>Upstream of Shield Wall</a:t>
              </a:r>
              <a:endParaRPr lang="en-US" sz="900" b="1" dirty="0"/>
            </a:p>
          </p:txBody>
        </p: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7D6FF120-C7D8-4DA1-B8EB-4802BF74BEDF}"/>
                </a:ext>
              </a:extLst>
            </p:cNvPr>
            <p:cNvCxnSpPr>
              <a:cxnSpLocks/>
              <a:stCxn id="140" idx="3"/>
              <a:endCxn id="138" idx="1"/>
            </p:cNvCxnSpPr>
            <p:nvPr/>
          </p:nvCxnSpPr>
          <p:spPr>
            <a:xfrm>
              <a:off x="4962998" y="3557594"/>
              <a:ext cx="166596" cy="1237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1D2F208E-CE48-42A6-9F4A-327E9D519982}"/>
                </a:ext>
              </a:extLst>
            </p:cNvPr>
            <p:cNvSpPr txBox="1"/>
            <p:nvPr/>
          </p:nvSpPr>
          <p:spPr>
            <a:xfrm>
              <a:off x="5337194" y="3709567"/>
              <a:ext cx="16100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/>
                <a:t>Downstream of Shield Wall</a:t>
              </a:r>
              <a:endParaRPr lang="en-US" sz="900" b="1" dirty="0"/>
            </a:p>
          </p:txBody>
        </p: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8B9679DC-D2D6-4129-B5A5-7C120412B72E}"/>
                </a:ext>
              </a:extLst>
            </p:cNvPr>
            <p:cNvCxnSpPr>
              <a:cxnSpLocks/>
              <a:endCxn id="137" idx="2"/>
            </p:cNvCxnSpPr>
            <p:nvPr/>
          </p:nvCxnSpPr>
          <p:spPr>
            <a:xfrm flipH="1" flipV="1">
              <a:off x="5898985" y="3633057"/>
              <a:ext cx="97914" cy="13012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46CAE8F2-5E70-40CC-AC65-FCF7EF89367C}"/>
                </a:ext>
              </a:extLst>
            </p:cNvPr>
            <p:cNvSpPr txBox="1"/>
            <p:nvPr/>
          </p:nvSpPr>
          <p:spPr>
            <a:xfrm>
              <a:off x="6105782" y="5832884"/>
              <a:ext cx="5610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 b="1" dirty="0"/>
                <a:t>Beamline Complete</a:t>
              </a:r>
            </a:p>
          </p:txBody>
        </p: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273EA425-A78F-4D7A-9865-99D288589601}"/>
                </a:ext>
              </a:extLst>
            </p:cNvPr>
            <p:cNvCxnSpPr>
              <a:cxnSpLocks/>
            </p:cNvCxnSpPr>
            <p:nvPr/>
          </p:nvCxnSpPr>
          <p:spPr>
            <a:xfrm>
              <a:off x="6603247" y="5832849"/>
              <a:ext cx="9416" cy="509682"/>
            </a:xfrm>
            <a:prstGeom prst="line">
              <a:avLst/>
            </a:prstGeom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8903BCD3-7737-4977-BB72-E76429E46B36}"/>
                </a:ext>
              </a:extLst>
            </p:cNvPr>
            <p:cNvSpPr txBox="1"/>
            <p:nvPr/>
          </p:nvSpPr>
          <p:spPr>
            <a:xfrm>
              <a:off x="307640" y="4787018"/>
              <a:ext cx="23690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prstClr val="black"/>
                  </a:solidFill>
                </a:rPr>
                <a:t>DOE and Non-DOE Activity</a:t>
              </a:r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837A9657-A393-4BA4-960C-8EB5A515855E}"/>
                </a:ext>
              </a:extLst>
            </p:cNvPr>
            <p:cNvSpPr/>
            <p:nvPr/>
          </p:nvSpPr>
          <p:spPr>
            <a:xfrm>
              <a:off x="393425" y="5043170"/>
              <a:ext cx="1216508" cy="68785"/>
            </a:xfrm>
            <a:prstGeom prst="rect">
              <a:avLst/>
            </a:prstGeom>
            <a:pattFill prst="wdUpDiag">
              <a:fgClr>
                <a:schemeClr val="tx2"/>
              </a:fgClr>
              <a:bgClr>
                <a:schemeClr val="bg1"/>
              </a:bgClr>
            </a:patt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srgbClr val="1A3D68"/>
                </a:solidFill>
              </a:endParaRPr>
            </a:p>
          </p:txBody>
        </p: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3451133D-2A30-4BEF-97C9-38851AC4A4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29304" y="4048039"/>
              <a:ext cx="5559" cy="1080457"/>
            </a:xfrm>
            <a:prstGeom prst="line">
              <a:avLst/>
            </a:prstGeom>
            <a:ln w="38100"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49" name="Right Brace 148">
              <a:extLst>
                <a:ext uri="{FF2B5EF4-FFF2-40B4-BE49-F238E27FC236}">
                  <a16:creationId xmlns:a16="http://schemas.microsoft.com/office/drawing/2014/main" id="{3A3FB7FC-2586-4A61-A146-B0F99F526DDB}"/>
                </a:ext>
              </a:extLst>
            </p:cNvPr>
            <p:cNvSpPr/>
            <p:nvPr/>
          </p:nvSpPr>
          <p:spPr>
            <a:xfrm rot="5400000">
              <a:off x="4368390" y="1164592"/>
              <a:ext cx="114468" cy="1634381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ight Brace 149">
              <a:extLst>
                <a:ext uri="{FF2B5EF4-FFF2-40B4-BE49-F238E27FC236}">
                  <a16:creationId xmlns:a16="http://schemas.microsoft.com/office/drawing/2014/main" id="{B01E9007-4665-439A-9999-A9454FE549C1}"/>
                </a:ext>
              </a:extLst>
            </p:cNvPr>
            <p:cNvSpPr/>
            <p:nvPr/>
          </p:nvSpPr>
          <p:spPr>
            <a:xfrm>
              <a:off x="5893010" y="2540715"/>
              <a:ext cx="45719" cy="159588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67330680-57C1-4331-9B90-3DC142EEB219}"/>
                </a:ext>
              </a:extLst>
            </p:cNvPr>
            <p:cNvSpPr txBox="1"/>
            <p:nvPr/>
          </p:nvSpPr>
          <p:spPr>
            <a:xfrm>
              <a:off x="3737066" y="2050403"/>
              <a:ext cx="15052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/>
                <a:t>Primary Beam Instrumentation</a:t>
              </a:r>
              <a:endParaRPr lang="en-US" sz="900" b="1" dirty="0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A32A33EE-16E6-437E-9B7E-C8B8C309F36C}"/>
                </a:ext>
              </a:extLst>
            </p:cNvPr>
            <p:cNvSpPr/>
            <p:nvPr/>
          </p:nvSpPr>
          <p:spPr>
            <a:xfrm>
              <a:off x="4426566" y="5958980"/>
              <a:ext cx="873957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chemeClr val="accent6">
                      <a:lumMod val="75000"/>
                    </a:schemeClr>
                  </a:solidFill>
                </a:rPr>
                <a:t>Target Complex 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5573CF38-16DF-4347-B167-410BC18836FC}"/>
                </a:ext>
              </a:extLst>
            </p:cNvPr>
            <p:cNvSpPr/>
            <p:nvPr/>
          </p:nvSpPr>
          <p:spPr>
            <a:xfrm>
              <a:off x="4315930" y="5804635"/>
              <a:ext cx="1162494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700" b="1" dirty="0">
                  <a:solidFill>
                    <a:srgbClr val="00B050"/>
                  </a:solidFill>
                </a:rPr>
                <a:t>Absorber Complex </a:t>
              </a:r>
              <a:endParaRPr lang="en-US" sz="1600" dirty="0">
                <a:solidFill>
                  <a:srgbClr val="00B050"/>
                </a:solidFill>
              </a:endParaRPr>
            </a:p>
          </p:txBody>
        </p: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780D9337-25EF-4752-A464-6788106E94DF}"/>
                </a:ext>
              </a:extLst>
            </p:cNvPr>
            <p:cNvCxnSpPr>
              <a:cxnSpLocks/>
            </p:cNvCxnSpPr>
            <p:nvPr/>
          </p:nvCxnSpPr>
          <p:spPr>
            <a:xfrm>
              <a:off x="5161569" y="5877501"/>
              <a:ext cx="0" cy="144204"/>
            </a:xfrm>
            <a:prstGeom prst="line">
              <a:avLst/>
            </a:prstGeom>
            <a:ln>
              <a:solidFill>
                <a:srgbClr val="00B050"/>
              </a:solidFill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55" name="Title 1">
            <a:extLst>
              <a:ext uri="{FF2B5EF4-FFF2-40B4-BE49-F238E27FC236}">
                <a16:creationId xmlns:a16="http://schemas.microsoft.com/office/drawing/2014/main" id="{640BDEC1-1873-4D85-9E4F-975DC2C40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5" y="140602"/>
            <a:ext cx="8293100" cy="569268"/>
          </a:xfrm>
        </p:spPr>
        <p:txBody>
          <a:bodyPr/>
          <a:lstStyle/>
          <a:p>
            <a:r>
              <a:rPr lang="en-US" sz="2400" dirty="0"/>
              <a:t>Beamline - Schedule Summary</a:t>
            </a: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1127969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Prototypes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Prototype development and testing underway for several sub-systems:</a:t>
            </a:r>
          </a:p>
          <a:p>
            <a:pPr lvl="1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76CA1A-4486-4CA5-8061-3E5E74DCA907}"/>
              </a:ext>
            </a:extLst>
          </p:cNvPr>
          <p:cNvSpPr/>
          <p:nvPr/>
        </p:nvSpPr>
        <p:spPr>
          <a:xfrm>
            <a:off x="7703746" y="13379"/>
            <a:ext cx="1433015" cy="327546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CHARGE QUESTION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B3615A-4408-4E64-B190-1CE20D72AF88}"/>
              </a:ext>
            </a:extLst>
          </p:cNvPr>
          <p:cNvSpPr txBox="1"/>
          <p:nvPr/>
        </p:nvSpPr>
        <p:spPr>
          <a:xfrm>
            <a:off x="341372" y="2213902"/>
            <a:ext cx="3238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Target Shield Pile Cooling Panel prototype being assembled at FNAL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6CA408-10CF-43D1-9C70-FEA55B7982F0}"/>
              </a:ext>
            </a:extLst>
          </p:cNvPr>
          <p:cNvSpPr txBox="1"/>
          <p:nvPr/>
        </p:nvSpPr>
        <p:spPr>
          <a:xfrm>
            <a:off x="7112641" y="1738999"/>
            <a:ext cx="19237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Target Shield Pile Hatch Cover prototype being vacuum and pressure tested at J-PARC.  Initial results look very good.</a:t>
            </a:r>
          </a:p>
          <a:p>
            <a:r>
              <a:rPr lang="en-US" sz="1600" dirty="0">
                <a:solidFill>
                  <a:srgbClr val="C00000"/>
                </a:solidFill>
              </a:rPr>
              <a:t>(Joe Angelo, FNAL engineer, on left)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FC45054-3998-4BE4-9F31-192BD6F826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04" y="2807719"/>
            <a:ext cx="3562027" cy="26715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621EE75-E5E2-4BAE-8A56-679FD94BB9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5784" y="1739414"/>
            <a:ext cx="3017892" cy="22634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5F4E225-9772-45C9-8052-D922DF160F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1984" y="4125958"/>
            <a:ext cx="2822182" cy="211663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B261BF2-77F6-4AC2-9D9D-6F1EF7725624}"/>
              </a:ext>
            </a:extLst>
          </p:cNvPr>
          <p:cNvSpPr txBox="1"/>
          <p:nvPr/>
        </p:nvSpPr>
        <p:spPr>
          <a:xfrm>
            <a:off x="4236876" y="4615978"/>
            <a:ext cx="16912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>
                <a:solidFill>
                  <a:srgbClr val="C00000"/>
                </a:solidFill>
              </a:rPr>
              <a:t>Horn </a:t>
            </a:r>
            <a:r>
              <a:rPr lang="en-US" sz="1600" b="1" dirty="0" err="1">
                <a:solidFill>
                  <a:srgbClr val="C00000"/>
                </a:solidFill>
              </a:rPr>
              <a:t>Stripline</a:t>
            </a:r>
            <a:r>
              <a:rPr lang="en-US" sz="1600" b="1" dirty="0">
                <a:solidFill>
                  <a:srgbClr val="C00000"/>
                </a:solidFill>
              </a:rPr>
              <a:t> Feedthrough prototype being pressure tested at J-PARC</a:t>
            </a: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B0FA96C3-A08B-4616-B18E-2006C3E3B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9641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Prototyping Plans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9B68214-493F-4174-B2C3-4C3A7F0490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065012"/>
              </p:ext>
            </p:extLst>
          </p:nvPr>
        </p:nvGraphicFramePr>
        <p:xfrm>
          <a:off x="867497" y="1466699"/>
          <a:ext cx="7409006" cy="3476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6515">
                  <a:extLst>
                    <a:ext uri="{9D8B030D-6E8A-4147-A177-3AD203B41FA5}">
                      <a16:colId xmlns:a16="http://schemas.microsoft.com/office/drawing/2014/main" val="69152996"/>
                    </a:ext>
                  </a:extLst>
                </a:gridCol>
                <a:gridCol w="2249643">
                  <a:extLst>
                    <a:ext uri="{9D8B030D-6E8A-4147-A177-3AD203B41FA5}">
                      <a16:colId xmlns:a16="http://schemas.microsoft.com/office/drawing/2014/main" val="3944340263"/>
                    </a:ext>
                  </a:extLst>
                </a:gridCol>
                <a:gridCol w="2082848">
                  <a:extLst>
                    <a:ext uri="{9D8B030D-6E8A-4147-A177-3AD203B41FA5}">
                      <a16:colId xmlns:a16="http://schemas.microsoft.com/office/drawing/2014/main" val="41855139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Prototype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Institution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Timeframe to be built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54411"/>
                  </a:ext>
                </a:extLst>
              </a:tr>
              <a:tr h="348545">
                <a:tc>
                  <a:txBody>
                    <a:bodyPr/>
                    <a:lstStyle/>
                    <a:p>
                      <a:r>
                        <a:rPr lang="en-US" dirty="0"/>
                        <a:t>Target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RAL/UK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2019-2021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873394"/>
                  </a:ext>
                </a:extLst>
              </a:tr>
              <a:tr h="348545">
                <a:tc>
                  <a:txBody>
                    <a:bodyPr/>
                    <a:lstStyle/>
                    <a:p>
                      <a:r>
                        <a:rPr lang="en-US" dirty="0"/>
                        <a:t>Horn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Fermilab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2021-2023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9075407"/>
                  </a:ext>
                </a:extLst>
              </a:tr>
              <a:tr h="401542">
                <a:tc>
                  <a:txBody>
                    <a:bodyPr/>
                    <a:lstStyle/>
                    <a:p>
                      <a:r>
                        <a:rPr lang="en-US" dirty="0" err="1"/>
                        <a:t>Stripline</a:t>
                      </a:r>
                      <a:r>
                        <a:rPr lang="en-US" dirty="0"/>
                        <a:t> for Horn B/C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Fermilab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2023-2024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653161"/>
                  </a:ext>
                </a:extLst>
              </a:tr>
              <a:tr h="423333">
                <a:tc>
                  <a:txBody>
                    <a:bodyPr/>
                    <a:lstStyle/>
                    <a:p>
                      <a:r>
                        <a:rPr lang="en-US" dirty="0"/>
                        <a:t>Target shield pile hatch cover nitrogen seal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KEK/Japan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015042"/>
                  </a:ext>
                </a:extLst>
              </a:tr>
              <a:tr h="423334">
                <a:tc>
                  <a:txBody>
                    <a:bodyPr/>
                    <a:lstStyle/>
                    <a:p>
                      <a:r>
                        <a:rPr lang="en-US" dirty="0"/>
                        <a:t>Horn </a:t>
                      </a:r>
                      <a:r>
                        <a:rPr lang="en-US" dirty="0" err="1"/>
                        <a:t>stripline</a:t>
                      </a:r>
                      <a:r>
                        <a:rPr lang="en-US" dirty="0"/>
                        <a:t> feedthrough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KEK/Japan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4855734"/>
                  </a:ext>
                </a:extLst>
              </a:tr>
              <a:tr h="30497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Absorber core aluminum block and cooling lines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Fermilab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 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4770220"/>
                  </a:ext>
                </a:extLst>
              </a:tr>
            </a:tbl>
          </a:graphicData>
        </a:graphic>
      </p:graphicFrame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511106BF-24EF-47BE-B697-B166CE783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3987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04D6A-C94C-489C-BAFB-7F402303E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5" y="182245"/>
            <a:ext cx="8293100" cy="569268"/>
          </a:xfrm>
        </p:spPr>
        <p:txBody>
          <a:bodyPr/>
          <a:lstStyle/>
          <a:p>
            <a:r>
              <a:rPr lang="en-US" dirty="0"/>
              <a:t>Plans for Reviews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9904F2-0FC6-4549-82DF-8AAE099CC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3ADF9-1E58-494E-92C4-20EBD9A97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0DF4ED-8235-4CC6-BB7A-34D6AD692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8EB86CB4-8432-429E-B1D6-8D2A9D23C783}"/>
              </a:ext>
            </a:extLst>
          </p:cNvPr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3873647443"/>
              </p:ext>
            </p:extLst>
          </p:nvPr>
        </p:nvGraphicFramePr>
        <p:xfrm>
          <a:off x="454025" y="899735"/>
          <a:ext cx="8356599" cy="5440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0406">
                  <a:extLst>
                    <a:ext uri="{9D8B030D-6E8A-4147-A177-3AD203B41FA5}">
                      <a16:colId xmlns:a16="http://schemas.microsoft.com/office/drawing/2014/main" val="1313978549"/>
                    </a:ext>
                  </a:extLst>
                </a:gridCol>
                <a:gridCol w="671144">
                  <a:extLst>
                    <a:ext uri="{9D8B030D-6E8A-4147-A177-3AD203B41FA5}">
                      <a16:colId xmlns:a16="http://schemas.microsoft.com/office/drawing/2014/main" val="1927621075"/>
                    </a:ext>
                  </a:extLst>
                </a:gridCol>
                <a:gridCol w="273008">
                  <a:extLst>
                    <a:ext uri="{9D8B030D-6E8A-4147-A177-3AD203B41FA5}">
                      <a16:colId xmlns:a16="http://schemas.microsoft.com/office/drawing/2014/main" val="1731881497"/>
                    </a:ext>
                  </a:extLst>
                </a:gridCol>
                <a:gridCol w="3389848">
                  <a:extLst>
                    <a:ext uri="{9D8B030D-6E8A-4147-A177-3AD203B41FA5}">
                      <a16:colId xmlns:a16="http://schemas.microsoft.com/office/drawing/2014/main" val="4040396333"/>
                    </a:ext>
                  </a:extLst>
                </a:gridCol>
                <a:gridCol w="752193">
                  <a:extLst>
                    <a:ext uri="{9D8B030D-6E8A-4147-A177-3AD203B41FA5}">
                      <a16:colId xmlns:a16="http://schemas.microsoft.com/office/drawing/2014/main" val="3397894651"/>
                    </a:ext>
                  </a:extLst>
                </a:gridCol>
              </a:tblGrid>
              <a:tr h="372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Activity Name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Activity Name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59012205"/>
                  </a:ext>
                </a:extLst>
              </a:tr>
              <a:tr h="372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 Beam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Target Complex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54330652"/>
                  </a:ext>
                </a:extLst>
              </a:tr>
              <a:tr h="22215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Preliminary Design Review Primary LCW System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31-Oct-19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N2 Fill/Purge System Preliminary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22-Nov-19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8481551"/>
                  </a:ext>
                </a:extLst>
              </a:tr>
              <a:tr h="21981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 LCW System Electrical Bus Prelim.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31-Oct-19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Horn PS Unit Preliminary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20-Feb-20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59551727"/>
                  </a:ext>
                </a:extLst>
              </a:tr>
              <a:tr h="19426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Peer Review Preliminary Design of Vacuum System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6-Jan-20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Preliminary Design Review RAW Exchange System Skid 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24-Mar-20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06176353"/>
                  </a:ext>
                </a:extLst>
              </a:tr>
              <a:tr h="22342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PBE Quad Stand Preliminary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13-Jan-20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Prelim. Design Review Shielding/Cooling Panels RAW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24-Mar-20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39142795"/>
                  </a:ext>
                </a:extLst>
              </a:tr>
              <a:tr h="18640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 Install Plan Preliminary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16-Jan-20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Preliminary Design Review Target RAW Skid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24-Mar-20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93522083"/>
                  </a:ext>
                </a:extLst>
              </a:tr>
              <a:tr h="249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Kicker Preliminary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10-May-21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Preliminary Design Review Horn A RAW Skid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24-Mar-20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25036711"/>
                  </a:ext>
                </a:extLst>
              </a:tr>
              <a:tr h="20558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Decay Pipe and Absorber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Preliminary Design Review Intermediate Cooling Skid 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8-Apr-20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94955042"/>
                  </a:ext>
                </a:extLst>
              </a:tr>
              <a:tr h="372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Absorber Components Preliminary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7-Jan-20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Battlement &amp; Hatch Cover System Preliminary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30-Apr-20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4804225"/>
                  </a:ext>
                </a:extLst>
              </a:tr>
              <a:tr h="372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Decay Pipe Air Cooling Routing Preliminary Design - review CF design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6-Mar-20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Preliminary Design Review Horn B RAW Skid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15-May-20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24759601"/>
                  </a:ext>
                </a:extLst>
              </a:tr>
              <a:tr h="21861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Decay Pipe Preliminary Design - review of CF design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12-Mar-20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 Shielding Preliminary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27-May-20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69441422"/>
                  </a:ext>
                </a:extLst>
              </a:tr>
              <a:tr h="17776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Preliminary Design Review Intermediate Cooling Skid AH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24-Mar-20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Target Chase  Cooling Preliminary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27-May-20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55300565"/>
                  </a:ext>
                </a:extLst>
              </a:tr>
              <a:tr h="18470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Preliminary Design Review Absorber RAW Skid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24-Mar-20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Preliminary Design Review Horn C RAW Skid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19-Jun-20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64831714"/>
                  </a:ext>
                </a:extLst>
              </a:tr>
              <a:tr h="17776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Preliminary Design Review RAW Exchange System Skid AH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31-Mar-20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Horn PS Preliminary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24-Jun-20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63646804"/>
                  </a:ext>
                </a:extLst>
              </a:tr>
              <a:tr h="17776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Decay Pipe Upstream Window Preliminary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22-May-20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Baffle Module/ Carrier Prelminary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22-Sep-20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68387669"/>
                  </a:ext>
                </a:extLst>
              </a:tr>
              <a:tr h="17776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Windows Preliminary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26-May-20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 System Preliminary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20-Oct-20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89459679"/>
                  </a:ext>
                </a:extLst>
              </a:tr>
              <a:tr h="23694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Neutrino Beam Instrumentation Prelim.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9-Apr-21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Target Preliminary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24-Nov-20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7199713"/>
                  </a:ext>
                </a:extLst>
              </a:tr>
              <a:tr h="21521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Preliminary Design Hadron Monitor and Review - Labor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13-May-21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Baffle Carrier &amp; Module Structural &amp; Thermal Analysis Rev.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15-Jun-21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38267770"/>
                  </a:ext>
                </a:extLst>
              </a:tr>
              <a:tr h="17776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RH Absorber Complex Preliminary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17-Sep-21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Remote Handling TH Preliminary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27-Aug-21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48719740"/>
                  </a:ext>
                </a:extLst>
              </a:tr>
              <a:tr h="37209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Horns Preliminary Design Review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6-Apr-23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90485236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79FD8F6B-3C88-4787-80EB-3C29EA1BE167}"/>
              </a:ext>
            </a:extLst>
          </p:cNvPr>
          <p:cNvSpPr/>
          <p:nvPr/>
        </p:nvSpPr>
        <p:spPr>
          <a:xfrm>
            <a:off x="4669654" y="2095130"/>
            <a:ext cx="4140970" cy="107419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E58C7D-BE2F-4EC0-AB76-E72B69466D2C}"/>
              </a:ext>
            </a:extLst>
          </p:cNvPr>
          <p:cNvSpPr/>
          <p:nvPr/>
        </p:nvSpPr>
        <p:spPr>
          <a:xfrm>
            <a:off x="431030" y="4119238"/>
            <a:ext cx="4140970" cy="37656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815607B-1CA1-4D77-BFE0-FA39CA81B688}"/>
              </a:ext>
            </a:extLst>
          </p:cNvPr>
          <p:cNvCxnSpPr/>
          <p:nvPr/>
        </p:nvCxnSpPr>
        <p:spPr>
          <a:xfrm flipH="1">
            <a:off x="4572000" y="3169328"/>
            <a:ext cx="97654" cy="101205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7662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5A8A5D8-3724-4631-B32E-507D09E06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Scope: Beamline Technical Components</a:t>
            </a:r>
            <a:br>
              <a:rPr lang="en-US" dirty="0"/>
            </a:b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895583-CE11-474B-BE92-C24773F3C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F794E2-9DBE-44E0-8114-6C77EA59D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5BE756-A13E-4921-9025-AAF590FEC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A465BB-7809-47F9-82CD-8B8827A2FCA8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Content Placeholder 10" descr="A picture containing insect&#10;&#10;Description automatically generated">
            <a:extLst>
              <a:ext uri="{FF2B5EF4-FFF2-40B4-BE49-F238E27FC236}">
                <a16:creationId xmlns:a16="http://schemas.microsoft.com/office/drawing/2014/main" id="{CCBA6715-DD84-4511-BCF6-05F4C71F7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493" y="858887"/>
            <a:ext cx="8293100" cy="484065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60EBB49C-D49E-4071-8BDA-EDCBB7750434}"/>
              </a:ext>
            </a:extLst>
          </p:cNvPr>
          <p:cNvGrpSpPr/>
          <p:nvPr/>
        </p:nvGrpSpPr>
        <p:grpSpPr>
          <a:xfrm>
            <a:off x="415275" y="1622320"/>
            <a:ext cx="1282702" cy="636100"/>
            <a:chOff x="457200" y="2015067"/>
            <a:chExt cx="1282702" cy="636100"/>
          </a:xfrm>
        </p:grpSpPr>
        <p:sp>
          <p:nvSpPr>
            <p:cNvPr id="31" name="TextBox 8">
              <a:extLst>
                <a:ext uri="{FF2B5EF4-FFF2-40B4-BE49-F238E27FC236}">
                  <a16:creationId xmlns:a16="http://schemas.microsoft.com/office/drawing/2014/main" id="{979FB63E-C30B-4BEA-AECD-8F44FA7FDCDB}"/>
                </a:ext>
              </a:extLst>
            </p:cNvPr>
            <p:cNvSpPr txBox="1"/>
            <p:nvPr/>
          </p:nvSpPr>
          <p:spPr>
            <a:xfrm>
              <a:off x="457200" y="2127947"/>
              <a:ext cx="10637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9pPr>
            </a:lstStyle>
            <a:p>
              <a:r>
                <a:rPr lang="en-US" sz="1400" dirty="0">
                  <a:solidFill>
                    <a:srgbClr val="C00000"/>
                  </a:solidFill>
                </a:rPr>
                <a:t>Nu Beam</a:t>
              </a:r>
            </a:p>
            <a:p>
              <a:r>
                <a:rPr lang="en-US" sz="1400" dirty="0">
                  <a:solidFill>
                    <a:srgbClr val="C00000"/>
                  </a:solidFill>
                </a:rPr>
                <a:t>to SURF, SD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E7CD0F6F-DB2B-42FD-A28C-854D22C098F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9488" y="2015067"/>
              <a:ext cx="760414" cy="424608"/>
            </a:xfrm>
            <a:prstGeom prst="straightConnector1">
              <a:avLst/>
            </a:prstGeom>
            <a:ln w="9525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CD1C5E6-D198-4229-973D-6CE162E2EE18}"/>
              </a:ext>
            </a:extLst>
          </p:cNvPr>
          <p:cNvGrpSpPr/>
          <p:nvPr/>
        </p:nvGrpSpPr>
        <p:grpSpPr>
          <a:xfrm>
            <a:off x="7401983" y="5503530"/>
            <a:ext cx="1347524" cy="495584"/>
            <a:chOff x="7464690" y="5885886"/>
            <a:chExt cx="1347524" cy="495584"/>
          </a:xfrm>
        </p:grpSpPr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23EA047D-827C-4D51-96B1-F6BEE1F1E30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390467" y="5885886"/>
              <a:ext cx="421747" cy="196009"/>
            </a:xfrm>
            <a:prstGeom prst="straightConnector1">
              <a:avLst/>
            </a:prstGeom>
            <a:ln w="9525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13">
              <a:extLst>
                <a:ext uri="{FF2B5EF4-FFF2-40B4-BE49-F238E27FC236}">
                  <a16:creationId xmlns:a16="http://schemas.microsoft.com/office/drawing/2014/main" id="{CCFC28F1-C4D8-4BD5-87CE-80125F386BE5}"/>
                </a:ext>
              </a:extLst>
            </p:cNvPr>
            <p:cNvSpPr txBox="1"/>
            <p:nvPr/>
          </p:nvSpPr>
          <p:spPr>
            <a:xfrm>
              <a:off x="7464690" y="5919805"/>
              <a:ext cx="1136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9pPr>
            </a:lstStyle>
            <a:p>
              <a:pPr algn="r"/>
              <a:r>
                <a:rPr lang="en-US" sz="1200" dirty="0">
                  <a:solidFill>
                    <a:srgbClr val="C00000"/>
                  </a:solidFill>
                </a:rPr>
                <a:t>Proton Beam</a:t>
              </a:r>
            </a:p>
            <a:p>
              <a:pPr algn="r"/>
              <a:r>
                <a:rPr lang="en-US" sz="1200" dirty="0">
                  <a:solidFill>
                    <a:srgbClr val="C00000"/>
                  </a:solidFill>
                </a:rPr>
                <a:t>from MI-10</a:t>
              </a:r>
            </a:p>
          </p:txBody>
        </p:sp>
      </p:grpSp>
      <p:sp>
        <p:nvSpPr>
          <p:cNvPr id="15" name="TextBox 20">
            <a:extLst>
              <a:ext uri="{FF2B5EF4-FFF2-40B4-BE49-F238E27FC236}">
                <a16:creationId xmlns:a16="http://schemas.microsoft.com/office/drawing/2014/main" id="{11DD4B12-3F26-4A91-9D3C-1838B0E9A4E6}"/>
              </a:ext>
            </a:extLst>
          </p:cNvPr>
          <p:cNvSpPr txBox="1"/>
          <p:nvPr/>
        </p:nvSpPr>
        <p:spPr>
          <a:xfrm>
            <a:off x="1238020" y="2286293"/>
            <a:ext cx="1063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US" sz="1600" dirty="0">
                <a:solidFill>
                  <a:srgbClr val="002060"/>
                </a:solidFill>
              </a:rPr>
              <a:t>Absorber Complex</a:t>
            </a:r>
          </a:p>
        </p:txBody>
      </p:sp>
      <p:sp>
        <p:nvSpPr>
          <p:cNvPr id="16" name="TextBox 24">
            <a:extLst>
              <a:ext uri="{FF2B5EF4-FFF2-40B4-BE49-F238E27FC236}">
                <a16:creationId xmlns:a16="http://schemas.microsoft.com/office/drawing/2014/main" id="{987FF80A-2E31-46BD-8516-7F408EA46764}"/>
              </a:ext>
            </a:extLst>
          </p:cNvPr>
          <p:cNvSpPr txBox="1"/>
          <p:nvPr/>
        </p:nvSpPr>
        <p:spPr>
          <a:xfrm>
            <a:off x="3573646" y="3511517"/>
            <a:ext cx="1049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en-US" sz="1600" dirty="0">
                <a:solidFill>
                  <a:srgbClr val="002060"/>
                </a:solidFill>
              </a:rPr>
              <a:t>Target</a:t>
            </a:r>
          </a:p>
          <a:p>
            <a:pPr algn="ctr"/>
            <a:r>
              <a:rPr lang="en-US" sz="1600" dirty="0">
                <a:solidFill>
                  <a:srgbClr val="002060"/>
                </a:solidFill>
              </a:rPr>
              <a:t>Complex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85E810F-0047-4DA4-8020-F2CAB2FD6EC3}"/>
              </a:ext>
            </a:extLst>
          </p:cNvPr>
          <p:cNvGrpSpPr/>
          <p:nvPr/>
        </p:nvGrpSpPr>
        <p:grpSpPr>
          <a:xfrm>
            <a:off x="7021905" y="2661282"/>
            <a:ext cx="1312954" cy="1687388"/>
            <a:chOff x="7084612" y="3043638"/>
            <a:chExt cx="1312954" cy="1687388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67DA285F-F168-4FA4-88C8-CE7CF0B6EF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84612" y="3832529"/>
              <a:ext cx="516836" cy="898497"/>
            </a:xfrm>
            <a:prstGeom prst="straightConnector1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6">
              <a:extLst>
                <a:ext uri="{FF2B5EF4-FFF2-40B4-BE49-F238E27FC236}">
                  <a16:creationId xmlns:a16="http://schemas.microsoft.com/office/drawing/2014/main" id="{BFE6D359-DE11-47E6-B343-AC8704411259}"/>
                </a:ext>
              </a:extLst>
            </p:cNvPr>
            <p:cNvSpPr txBox="1"/>
            <p:nvPr/>
          </p:nvSpPr>
          <p:spPr>
            <a:xfrm>
              <a:off x="7260916" y="3043638"/>
              <a:ext cx="11366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9pPr>
            </a:lstStyle>
            <a:p>
              <a:r>
                <a:rPr lang="en-US" sz="1600" dirty="0">
                  <a:solidFill>
                    <a:srgbClr val="002060"/>
                  </a:solidFill>
                </a:rPr>
                <a:t>Primary Beam Complex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641277B-31DE-458B-9EDD-8071AFF2F514}"/>
              </a:ext>
            </a:extLst>
          </p:cNvPr>
          <p:cNvGrpSpPr/>
          <p:nvPr/>
        </p:nvGrpSpPr>
        <p:grpSpPr>
          <a:xfrm>
            <a:off x="2553553" y="2809905"/>
            <a:ext cx="799547" cy="824722"/>
            <a:chOff x="2545410" y="3237370"/>
            <a:chExt cx="799547" cy="824722"/>
          </a:xfrm>
        </p:grpSpPr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274070A-08CF-4E6D-BCA1-94974B1BE1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07530" y="3237370"/>
              <a:ext cx="228599" cy="298685"/>
            </a:xfrm>
            <a:prstGeom prst="straightConnector1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8">
              <a:extLst>
                <a:ext uri="{FF2B5EF4-FFF2-40B4-BE49-F238E27FC236}">
                  <a16:creationId xmlns:a16="http://schemas.microsoft.com/office/drawing/2014/main" id="{603B800B-15BF-44C7-9CD0-E29AA2920AB3}"/>
                </a:ext>
              </a:extLst>
            </p:cNvPr>
            <p:cNvSpPr txBox="1"/>
            <p:nvPr/>
          </p:nvSpPr>
          <p:spPr>
            <a:xfrm>
              <a:off x="2545410" y="3477317"/>
              <a:ext cx="7995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9pPr>
            </a:lstStyle>
            <a:p>
              <a:pPr algn="ctr"/>
              <a:r>
                <a:rPr lang="en-US" sz="1600" dirty="0">
                  <a:solidFill>
                    <a:srgbClr val="002060"/>
                  </a:solidFill>
                </a:rPr>
                <a:t>Decay Pipe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9A5692D-8F3E-4868-A1CA-EC6E7481055B}"/>
              </a:ext>
            </a:extLst>
          </p:cNvPr>
          <p:cNvGrpSpPr/>
          <p:nvPr/>
        </p:nvGrpSpPr>
        <p:grpSpPr>
          <a:xfrm>
            <a:off x="3413361" y="4005910"/>
            <a:ext cx="2005634" cy="1244123"/>
            <a:chOff x="4479010" y="4221361"/>
            <a:chExt cx="1084841" cy="1244123"/>
          </a:xfrm>
        </p:grpSpPr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9F640F7C-898A-46AE-AAAD-F9803449A9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57114" y="4221361"/>
              <a:ext cx="406737" cy="294980"/>
            </a:xfrm>
            <a:prstGeom prst="straightConnector1">
              <a:avLst/>
            </a:prstGeom>
            <a:ln>
              <a:solidFill>
                <a:srgbClr val="00206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32">
              <a:extLst>
                <a:ext uri="{FF2B5EF4-FFF2-40B4-BE49-F238E27FC236}">
                  <a16:creationId xmlns:a16="http://schemas.microsoft.com/office/drawing/2014/main" id="{1F79F7C3-2D18-4E86-AE2B-420E1A2E1D1C}"/>
                </a:ext>
              </a:extLst>
            </p:cNvPr>
            <p:cNvSpPr txBox="1"/>
            <p:nvPr/>
          </p:nvSpPr>
          <p:spPr>
            <a:xfrm>
              <a:off x="4479010" y="4388266"/>
              <a:ext cx="79954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9pPr>
            </a:lstStyle>
            <a:p>
              <a:pPr algn="ctr"/>
              <a:r>
                <a:rPr lang="en-US" sz="1600" dirty="0">
                  <a:solidFill>
                    <a:srgbClr val="002060"/>
                  </a:solidFill>
                </a:rPr>
                <a:t>Primary</a:t>
              </a:r>
            </a:p>
            <a:p>
              <a:pPr algn="ctr"/>
              <a:r>
                <a:rPr lang="en-US" sz="1600" dirty="0">
                  <a:solidFill>
                    <a:srgbClr val="002060"/>
                  </a:solidFill>
                </a:rPr>
                <a:t>Beamline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B998A4D-B075-4B6E-BDFB-4F50426173D5}"/>
              </a:ext>
            </a:extLst>
          </p:cNvPr>
          <p:cNvGrpSpPr/>
          <p:nvPr/>
        </p:nvGrpSpPr>
        <p:grpSpPr>
          <a:xfrm>
            <a:off x="3229687" y="4650384"/>
            <a:ext cx="2229402" cy="823621"/>
            <a:chOff x="1006727" y="3237371"/>
            <a:chExt cx="2229402" cy="823621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A2567D3A-418A-4C2A-B0BF-08ABB4842D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00567" y="3237371"/>
              <a:ext cx="835562" cy="298684"/>
            </a:xfrm>
            <a:prstGeom prst="straightConnector1">
              <a:avLst/>
            </a:prstGeom>
            <a:ln w="12700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35">
              <a:extLst>
                <a:ext uri="{FF2B5EF4-FFF2-40B4-BE49-F238E27FC236}">
                  <a16:creationId xmlns:a16="http://schemas.microsoft.com/office/drawing/2014/main" id="{21B9B1C9-E7A8-42BE-ACA8-54C4B3D441D7}"/>
                </a:ext>
              </a:extLst>
            </p:cNvPr>
            <p:cNvSpPr txBox="1"/>
            <p:nvPr/>
          </p:nvSpPr>
          <p:spPr>
            <a:xfrm>
              <a:off x="1006727" y="3414661"/>
              <a:ext cx="21151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5pPr>
              <a:lvl6pPr marL="22860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6pPr>
              <a:lvl7pPr marL="27432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7pPr>
              <a:lvl8pPr marL="32004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8pPr>
              <a:lvl9pPr marL="3657600" algn="l" defTabSz="4572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Geneva" charset="0"/>
                  <a:cs typeface="Geneva" charset="0"/>
                </a:defRPr>
              </a:lvl9pPr>
            </a:lstStyle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Fermilab</a:t>
              </a:r>
            </a:p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Main Injector</a:t>
              </a:r>
            </a:p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Tunnel</a:t>
              </a:r>
            </a:p>
          </p:txBody>
        </p:sp>
      </p:grpSp>
      <p:sp>
        <p:nvSpPr>
          <p:cNvPr id="34" name="TextBox 32">
            <a:extLst>
              <a:ext uri="{FF2B5EF4-FFF2-40B4-BE49-F238E27FC236}">
                <a16:creationId xmlns:a16="http://schemas.microsoft.com/office/drawing/2014/main" id="{0A81D2D6-3072-43E3-B3F8-0424931EFC29}"/>
              </a:ext>
            </a:extLst>
          </p:cNvPr>
          <p:cNvSpPr txBox="1"/>
          <p:nvPr/>
        </p:nvSpPr>
        <p:spPr>
          <a:xfrm>
            <a:off x="5547648" y="5351136"/>
            <a:ext cx="1478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en-US" sz="1600" dirty="0">
                <a:solidFill>
                  <a:srgbClr val="002060"/>
                </a:solidFill>
              </a:rPr>
              <a:t>Proton Beam Extraction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EA08B31-7832-4DE3-B0E2-2A6BB7F68747}"/>
              </a:ext>
            </a:extLst>
          </p:cNvPr>
          <p:cNvCxnSpPr>
            <a:cxnSpLocks/>
          </p:cNvCxnSpPr>
          <p:nvPr/>
        </p:nvCxnSpPr>
        <p:spPr>
          <a:xfrm flipV="1">
            <a:off x="6905533" y="5474006"/>
            <a:ext cx="1025281" cy="8184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C70DF58F-0AC5-4EA1-B96D-DD8078B3FBC0}"/>
              </a:ext>
            </a:extLst>
          </p:cNvPr>
          <p:cNvSpPr txBox="1"/>
          <p:nvPr/>
        </p:nvSpPr>
        <p:spPr>
          <a:xfrm>
            <a:off x="198429" y="4949068"/>
            <a:ext cx="3397924" cy="923330"/>
          </a:xfrm>
          <a:prstGeom prst="rect">
            <a:avLst/>
          </a:prstGeom>
          <a:solidFill>
            <a:srgbClr val="95D490"/>
          </a:solidFill>
          <a:ln w="127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Strong Interface and close collaboration with the Near Site Conventional Facilities Team</a:t>
            </a:r>
          </a:p>
        </p:txBody>
      </p:sp>
    </p:spTree>
    <p:extLst>
      <p:ext uri="{BB962C8B-B14F-4D97-AF65-F5344CB8AC3E}">
        <p14:creationId xmlns:p14="http://schemas.microsoft.com/office/powerpoint/2010/main" val="9490073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CF97C6A1-88E9-4A69-9A6B-17688AB0D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Labor Resource Profile – </a:t>
            </a:r>
            <a:r>
              <a:rPr lang="en-US" dirty="0">
                <a:sym typeface="Wingdings" panose="05000000000000000000" pitchFamily="2" charset="2"/>
              </a:rPr>
              <a:t>(FY19+)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1C6C4B-62B0-465A-B801-1CF3D6D4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166675-0724-4BD4-A65C-DD4EF9988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3B5C42-61EC-4A08-9CB9-4E2C9497C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C72E-2A13-EB4D-AD45-6D4E6ACAED8D}" type="slidenum">
              <a:rPr lang="en-US" smtClean="0"/>
              <a:pPr/>
              <a:t>30</a:t>
            </a:fld>
            <a:endParaRPr lang="en-US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49AB038-D094-478A-B90E-CAA4DAAC73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7574396"/>
              </p:ext>
            </p:extLst>
          </p:nvPr>
        </p:nvGraphicFramePr>
        <p:xfrm>
          <a:off x="457200" y="1207226"/>
          <a:ext cx="8293100" cy="4465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59231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268932-5ED5-4B3F-9ACC-E33CD075D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0FC0F2-9C0A-447B-8982-A7501CD00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E4BA38-7276-44C1-BB36-BA5F61BFC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4B58075-DF0A-46DD-AE32-611C66507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</p:spPr>
        <p:txBody>
          <a:bodyPr/>
          <a:lstStyle/>
          <a:p>
            <a:r>
              <a:rPr lang="en-US" dirty="0"/>
              <a:t>Beamline Labor Resources by Type </a:t>
            </a:r>
            <a:r>
              <a:rPr lang="en-US" sz="1600" dirty="0">
                <a:sym typeface="Wingdings" panose="05000000000000000000" pitchFamily="2" charset="2"/>
              </a:rPr>
              <a:t>(Est to Complete) – FTE-Years</a:t>
            </a:r>
            <a:endParaRPr lang="en-US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D8FACCEB-8ACF-449F-AF5B-F0C953CEC1A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1212472"/>
              </p:ext>
            </p:extLst>
          </p:nvPr>
        </p:nvGraphicFramePr>
        <p:xfrm>
          <a:off x="814812" y="981394"/>
          <a:ext cx="7315200" cy="4876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845336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Management and Resources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We have individuals identified in the schedule through FY20. For Lab planning purposes we provide as well the disciplines needed by Fermilab Divisions/Sections beyond FY20.</a:t>
            </a:r>
          </a:p>
          <a:p>
            <a:r>
              <a:rPr lang="en-US" dirty="0"/>
              <a:t>All of the Beamline labor is fully matrixed from AD, TD, and PPD.</a:t>
            </a:r>
          </a:p>
          <a:p>
            <a:pPr lvl="1"/>
            <a:r>
              <a:rPr lang="en-US" dirty="0"/>
              <a:t>PPD provides FEA expertise plus mechanical design engineers</a:t>
            </a:r>
          </a:p>
          <a:p>
            <a:pPr lvl="1"/>
            <a:r>
              <a:rPr lang="en-US" dirty="0"/>
              <a:t>TD provides most of primary beam technical expertise (magnets)</a:t>
            </a:r>
          </a:p>
          <a:p>
            <a:pPr lvl="1"/>
            <a:r>
              <a:rPr lang="en-US" dirty="0"/>
              <a:t>AD provides the lions share of effort on Beamline</a:t>
            </a:r>
          </a:p>
          <a:p>
            <a:r>
              <a:rPr lang="en-US" dirty="0"/>
              <a:t>The Beamline Manager has bi-weekly meetings with Head and Deputy Head of Accelerator Division to discuss LBNF Beamline issues and resources</a:t>
            </a:r>
          </a:p>
          <a:p>
            <a:r>
              <a:rPr lang="en-US" dirty="0"/>
              <a:t>Given that majority of Beamline resources are from Accelerator Division, an MOU is being developed between Beamline and AD.</a:t>
            </a:r>
          </a:p>
          <a:p>
            <a:pPr lvl="1"/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E58B753A-D77A-4E8C-A093-4B42B891F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7866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Management and Resources (2)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342900" indent="-342900"/>
            <a:r>
              <a:rPr lang="en-US" dirty="0"/>
              <a:t>Proactive succession planning ongoing and critical given the duration of this project.</a:t>
            </a:r>
          </a:p>
          <a:p>
            <a:r>
              <a:rPr lang="en-US" dirty="0"/>
              <a:t>AD has hired a number of junior engineers to help fully staff beamline design efforts – new engineers are working on magnet installation, primary vacuum, LCW, and </a:t>
            </a:r>
            <a:r>
              <a:rPr lang="en-US" dirty="0" err="1"/>
              <a:t>stripline</a:t>
            </a:r>
            <a:r>
              <a:rPr lang="en-US" dirty="0"/>
              <a:t> design.</a:t>
            </a:r>
          </a:p>
          <a:p>
            <a:r>
              <a:rPr lang="en-US" dirty="0"/>
              <a:t>Competing programmatic priorities (PIP-II, Mu2e, Operations) continues to be a challenge for some of our key engineering resources.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BB6D5642-DFDF-4BDF-A216-60F4B3941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2644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ESH Radiological Issues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Radiological safety issues cover both off-site and on-site</a:t>
            </a:r>
          </a:p>
          <a:p>
            <a:r>
              <a:rPr lang="en-US" dirty="0"/>
              <a:t>Main Beamline Radiological Issues:</a:t>
            </a:r>
          </a:p>
          <a:p>
            <a:pPr lvl="1"/>
            <a:r>
              <a:rPr lang="en-US" dirty="0"/>
              <a:t>Ground water and surface water</a:t>
            </a:r>
          </a:p>
          <a:p>
            <a:pPr lvl="1"/>
            <a:r>
              <a:rPr lang="en-US" dirty="0"/>
              <a:t>Prompt radiation</a:t>
            </a:r>
          </a:p>
          <a:p>
            <a:pPr lvl="1"/>
            <a:r>
              <a:rPr lang="en-US" dirty="0"/>
              <a:t>Residual radiation</a:t>
            </a:r>
          </a:p>
          <a:p>
            <a:pPr lvl="1"/>
            <a:r>
              <a:rPr lang="en-US" dirty="0"/>
              <a:t>Activated air emissions</a:t>
            </a:r>
          </a:p>
          <a:p>
            <a:r>
              <a:rPr lang="en-US" dirty="0"/>
              <a:t>Continue to incorporate design improvements from latest MARS simulations and calculations plus lessons learned from </a:t>
            </a:r>
            <a:r>
              <a:rPr lang="en-US" dirty="0" err="1"/>
              <a:t>NuMI</a:t>
            </a:r>
            <a:endParaRPr lang="en-US" dirty="0"/>
          </a:p>
          <a:p>
            <a:r>
              <a:rPr lang="en-US" dirty="0"/>
              <a:t>The LBNF radiological design goal is to contribute to less than 30% of the limits of the environmental radiological quantities specified by the Fermilab policies and implement ALARA in all aspects of the design.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CCA8EE40-BC14-4A8B-9E97-45C98367D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9FC423B-8FFD-4DD3-9165-706657DEE0F0}"/>
              </a:ext>
            </a:extLst>
          </p:cNvPr>
          <p:cNvGrpSpPr/>
          <p:nvPr/>
        </p:nvGrpSpPr>
        <p:grpSpPr>
          <a:xfrm>
            <a:off x="4824834" y="2180713"/>
            <a:ext cx="1317338" cy="631045"/>
            <a:chOff x="4924425" y="2468977"/>
            <a:chExt cx="1317338" cy="631045"/>
          </a:xfrm>
        </p:grpSpPr>
        <p:sp>
          <p:nvSpPr>
            <p:cNvPr id="11" name="Right Brace 10">
              <a:extLst>
                <a:ext uri="{FF2B5EF4-FFF2-40B4-BE49-F238E27FC236}">
                  <a16:creationId xmlns:a16="http://schemas.microsoft.com/office/drawing/2014/main" id="{8DC263F4-9EA6-4D23-8C11-758401802647}"/>
                </a:ext>
              </a:extLst>
            </p:cNvPr>
            <p:cNvSpPr/>
            <p:nvPr/>
          </p:nvSpPr>
          <p:spPr>
            <a:xfrm>
              <a:off x="4924425" y="2468977"/>
              <a:ext cx="260639" cy="631045"/>
            </a:xfrm>
            <a:prstGeom prst="rightBrac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3D5DEBB-133A-4DFF-8AE0-7B00C2ABB394}"/>
                </a:ext>
              </a:extLst>
            </p:cNvPr>
            <p:cNvSpPr txBox="1"/>
            <p:nvPr/>
          </p:nvSpPr>
          <p:spPr>
            <a:xfrm>
              <a:off x="5185063" y="2577849"/>
              <a:ext cx="1056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n w="6600">
                    <a:noFill/>
                    <a:prstDash val="solid"/>
                  </a:ln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Shielding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7321F17-607F-404C-9871-D60FA9CA697B}"/>
              </a:ext>
            </a:extLst>
          </p:cNvPr>
          <p:cNvGrpSpPr/>
          <p:nvPr/>
        </p:nvGrpSpPr>
        <p:grpSpPr>
          <a:xfrm>
            <a:off x="4824834" y="2877165"/>
            <a:ext cx="3165024" cy="409218"/>
            <a:chOff x="4924425" y="3163444"/>
            <a:chExt cx="3165024" cy="409218"/>
          </a:xfrm>
        </p:grpSpPr>
        <p:sp>
          <p:nvSpPr>
            <p:cNvPr id="14" name="Right Brace 13">
              <a:extLst>
                <a:ext uri="{FF2B5EF4-FFF2-40B4-BE49-F238E27FC236}">
                  <a16:creationId xmlns:a16="http://schemas.microsoft.com/office/drawing/2014/main" id="{7C08466D-6E09-480B-9E54-7F0FB4D04856}"/>
                </a:ext>
              </a:extLst>
            </p:cNvPr>
            <p:cNvSpPr/>
            <p:nvPr/>
          </p:nvSpPr>
          <p:spPr>
            <a:xfrm>
              <a:off x="4924425" y="3170243"/>
              <a:ext cx="260639" cy="402419"/>
            </a:xfrm>
            <a:prstGeom prst="rightBrac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C8EB3C9-8084-4511-8A0B-E1AC16F01778}"/>
                </a:ext>
              </a:extLst>
            </p:cNvPr>
            <p:cNvSpPr txBox="1"/>
            <p:nvPr/>
          </p:nvSpPr>
          <p:spPr>
            <a:xfrm>
              <a:off x="5185064" y="3163444"/>
              <a:ext cx="29043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n w="6600">
                    <a:noFill/>
                    <a:prstDash val="solid"/>
                  </a:ln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Shielding &amp; remote handling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45ED25-4F5A-4C03-9030-68D08B5DAEBE}"/>
              </a:ext>
            </a:extLst>
          </p:cNvPr>
          <p:cNvGrpSpPr/>
          <p:nvPr/>
        </p:nvGrpSpPr>
        <p:grpSpPr>
          <a:xfrm>
            <a:off x="4824833" y="3354185"/>
            <a:ext cx="3668239" cy="409217"/>
            <a:chOff x="4924424" y="3611302"/>
            <a:chExt cx="3668239" cy="409217"/>
          </a:xfrm>
        </p:grpSpPr>
        <p:sp>
          <p:nvSpPr>
            <p:cNvPr id="17" name="Right Brace 16">
              <a:extLst>
                <a:ext uri="{FF2B5EF4-FFF2-40B4-BE49-F238E27FC236}">
                  <a16:creationId xmlns:a16="http://schemas.microsoft.com/office/drawing/2014/main" id="{7B568A1E-587D-4875-89B2-79EFA6C51351}"/>
                </a:ext>
              </a:extLst>
            </p:cNvPr>
            <p:cNvSpPr/>
            <p:nvPr/>
          </p:nvSpPr>
          <p:spPr>
            <a:xfrm>
              <a:off x="4924424" y="3611302"/>
              <a:ext cx="260639" cy="409217"/>
            </a:xfrm>
            <a:prstGeom prst="rightBrac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0AC7FC0-FBB7-4ECC-98A5-8B290750B02A}"/>
                </a:ext>
              </a:extLst>
            </p:cNvPr>
            <p:cNvSpPr txBox="1"/>
            <p:nvPr/>
          </p:nvSpPr>
          <p:spPr>
            <a:xfrm>
              <a:off x="5185063" y="3620521"/>
              <a:ext cx="34076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n w="6600">
                    <a:noFill/>
                    <a:prstDash val="solid"/>
                  </a:ln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Containment &amp; controlled release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81950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Approach to ESH and QA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ESH and QA incorporated into all activities with continual involvement of LBNF ESH and QA managers.</a:t>
            </a:r>
          </a:p>
          <a:p>
            <a:r>
              <a:rPr lang="en-US" dirty="0"/>
              <a:t>Compliance with Fermilab’s Engineering Manual, ES&amp;H Manual (FESHM), Radiological Control Manual (FRCM), and QA Manual together with the LBNF/DUNE QA Plan, plus compliance with all national codes and standards (ASME, OSHA, etc.).</a:t>
            </a:r>
          </a:p>
          <a:p>
            <a:r>
              <a:rPr lang="en-US" dirty="0"/>
              <a:t>Preliminary Design reviews, Final Design Reviews and Production/Operational Readiness Reviews included in the schedule for all activities, together with focused technical reviews as called by project management. Compliance with the LBNF Review Plan.</a:t>
            </a:r>
          </a:p>
          <a:p>
            <a:r>
              <a:rPr lang="en-US" dirty="0"/>
              <a:t>All procurement activities include requirements and spec docs with vendor/fabrication oversight and inspection upon delivery.</a:t>
            </a:r>
          </a:p>
          <a:p>
            <a:pPr lvl="1"/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3EB9D981-1B85-478E-9605-1E897E1D2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7077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Approach to ESH and QA (2)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ESH Construction Safety Specialist under Beamline Project Management during the installation phase.</a:t>
            </a:r>
          </a:p>
          <a:p>
            <a:r>
              <a:rPr lang="en-US" dirty="0"/>
              <a:t>Full-time construction oversight by lead engineers (plus other experts as needed) during installation to assure everything meets design specifications.</a:t>
            </a:r>
          </a:p>
          <a:p>
            <a:r>
              <a:rPr lang="en-US" dirty="0"/>
              <a:t>Construction Coordinator/Task Managers will be performing the responsibilities of Quality Assurance Representatives to ensure requisite Quality Control is being adequately performed and documented during construction.</a:t>
            </a:r>
          </a:p>
          <a:p>
            <a:r>
              <a:rPr lang="en-US" dirty="0"/>
              <a:t>LBNF QA Manager will perform assessments on the effectiveness of the Beamline team’s compliance with the LBNF DUNE QA Plan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CCA8EE40-BC14-4A8B-9E97-45C98367D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9441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Risks Status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533400" y="894617"/>
            <a:ext cx="8293100" cy="5386440"/>
          </a:xfrm>
        </p:spPr>
        <p:txBody>
          <a:bodyPr/>
          <a:lstStyle/>
          <a:p>
            <a:pPr lvl="0"/>
            <a:r>
              <a:rPr lang="en-US" b="1" dirty="0">
                <a:solidFill>
                  <a:srgbClr val="0066CC"/>
                </a:solidFill>
              </a:rPr>
              <a:t>Beamline Risks: 39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Threats: 39  </a:t>
            </a:r>
          </a:p>
          <a:p>
            <a:pPr lvl="2"/>
            <a:r>
              <a:rPr lang="en-US" dirty="0">
                <a:solidFill>
                  <a:srgbClr val="0066CC"/>
                </a:solidFill>
                <a:cs typeface="Geneva" charset="0"/>
              </a:rPr>
              <a:t>Risks Rank:</a:t>
            </a:r>
            <a:r>
              <a:rPr lang="en-US" dirty="0">
                <a:solidFill>
                  <a:srgbClr val="C00000"/>
                </a:solidFill>
              </a:rPr>
              <a:t> 7 High,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13 Medium,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008000"/>
                </a:solidFill>
              </a:rPr>
              <a:t>20 Low/Negligible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Opportunities: 0</a:t>
            </a:r>
          </a:p>
          <a:p>
            <a:r>
              <a:rPr lang="en-US" dirty="0"/>
              <a:t>Since January 2019, we have closed/retired 4 risks and added 13 new risks.</a:t>
            </a:r>
          </a:p>
          <a:p>
            <a:pPr lvl="1"/>
            <a:r>
              <a:rPr lang="en-US" dirty="0"/>
              <a:t>Retired risk BEAM-107 (Unacceptable Magnetic Field Uniformity at Horn Drain Ports), significant schedule risk driver for DUNE/LBNF.</a:t>
            </a:r>
          </a:p>
          <a:p>
            <a:r>
              <a:rPr lang="en-US" dirty="0"/>
              <a:t>We have a well-developed and mature process for managing risks – risks are actively evaluated and updated, plus the project holds annual/biannual risk workshops to assess all risks.</a:t>
            </a:r>
          </a:p>
          <a:p>
            <a:r>
              <a:rPr lang="en-US" dirty="0"/>
              <a:t>Risks from in-kind partners are included with a schedule impact only – joint risk workshop held with RAL to align our risks, plan to do the same with other partners.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6EBB7035-1169-444D-B71C-5B900B25B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4940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High</a:t>
            </a:r>
            <a:r>
              <a:rPr lang="en-US" dirty="0"/>
              <a:t> and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Medium </a:t>
            </a:r>
            <a:r>
              <a:rPr lang="en-US" dirty="0"/>
              <a:t>Risks – Current</a:t>
            </a: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48FA6B07-B09B-471A-B309-6DA5CA5AD1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9488" y="6488430"/>
            <a:ext cx="1136650" cy="187325"/>
          </a:xfrm>
        </p:spPr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64EE33-8770-4F0F-AEFB-4C5D3A15B9E2}"/>
              </a:ext>
            </a:extLst>
          </p:cNvPr>
          <p:cNvSpPr txBox="1"/>
          <p:nvPr/>
        </p:nvSpPr>
        <p:spPr>
          <a:xfrm>
            <a:off x="7740596" y="5743629"/>
            <a:ext cx="8224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</a:rPr>
              <a:t>New Risk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BEDEE6-A54A-44DA-916C-A47588ACA570}"/>
              </a:ext>
            </a:extLst>
          </p:cNvPr>
          <p:cNvSpPr txBox="1"/>
          <p:nvPr/>
        </p:nvSpPr>
        <p:spPr>
          <a:xfrm>
            <a:off x="758769" y="5992255"/>
            <a:ext cx="3813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→ Risks to be addressed before CD-2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BC92D6-CA2C-4D73-881C-1F9064C150A4}"/>
              </a:ext>
            </a:extLst>
          </p:cNvPr>
          <p:cNvSpPr txBox="1"/>
          <p:nvPr/>
        </p:nvSpPr>
        <p:spPr>
          <a:xfrm>
            <a:off x="716756" y="1359697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→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3E4AFA-4585-4644-8327-D0DD40140E76}"/>
              </a:ext>
            </a:extLst>
          </p:cNvPr>
          <p:cNvSpPr txBox="1"/>
          <p:nvPr/>
        </p:nvSpPr>
        <p:spPr>
          <a:xfrm>
            <a:off x="724815" y="3068860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→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8518ED1-539A-4C74-A292-F2B6FBBBD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334" y="922148"/>
            <a:ext cx="6738832" cy="508677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1694FC6-E0BC-44BE-9575-6A50687558EE}"/>
              </a:ext>
            </a:extLst>
          </p:cNvPr>
          <p:cNvSpPr txBox="1"/>
          <p:nvPr/>
        </p:nvSpPr>
        <p:spPr>
          <a:xfrm>
            <a:off x="7741067" y="5494467"/>
            <a:ext cx="8224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</a:rPr>
              <a:t>New Risk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39F7D3-8A48-42E0-A492-80F5F842ECB1}"/>
              </a:ext>
            </a:extLst>
          </p:cNvPr>
          <p:cNvSpPr txBox="1"/>
          <p:nvPr/>
        </p:nvSpPr>
        <p:spPr>
          <a:xfrm>
            <a:off x="7737967" y="5244549"/>
            <a:ext cx="8224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</a:rPr>
              <a:t>New Risk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1586F2D-EFF8-495C-99FA-F11A4215CF75}"/>
              </a:ext>
            </a:extLst>
          </p:cNvPr>
          <p:cNvSpPr txBox="1"/>
          <p:nvPr/>
        </p:nvSpPr>
        <p:spPr>
          <a:xfrm>
            <a:off x="7732712" y="5002511"/>
            <a:ext cx="8224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</a:rPr>
              <a:t>New Risk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3D3200-B8B1-4BA5-950C-513250FC4E77}"/>
              </a:ext>
            </a:extLst>
          </p:cNvPr>
          <p:cNvSpPr txBox="1"/>
          <p:nvPr/>
        </p:nvSpPr>
        <p:spPr>
          <a:xfrm>
            <a:off x="7727457" y="4759119"/>
            <a:ext cx="8224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</a:rPr>
              <a:t>New Risk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8903CC-2F9C-4C72-82B8-533DD2543848}"/>
              </a:ext>
            </a:extLst>
          </p:cNvPr>
          <p:cNvSpPr txBox="1"/>
          <p:nvPr/>
        </p:nvSpPr>
        <p:spPr>
          <a:xfrm>
            <a:off x="7733184" y="2637078"/>
            <a:ext cx="8224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</a:rPr>
              <a:t>New Risk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B50CFF-EA3D-456C-9875-ADCE7E1690BF}"/>
              </a:ext>
            </a:extLst>
          </p:cNvPr>
          <p:cNvSpPr txBox="1"/>
          <p:nvPr/>
        </p:nvSpPr>
        <p:spPr>
          <a:xfrm>
            <a:off x="7727638" y="2379084"/>
            <a:ext cx="8224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</a:rPr>
              <a:t>New Risk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CFB5E2F-E6C0-4AF9-A34E-1EA69CC2017B}"/>
              </a:ext>
            </a:extLst>
          </p:cNvPr>
          <p:cNvSpPr txBox="1"/>
          <p:nvPr/>
        </p:nvSpPr>
        <p:spPr>
          <a:xfrm>
            <a:off x="7727456" y="1839688"/>
            <a:ext cx="1321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</a:rPr>
              <a:t>Redefined/changed from Med to High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14D76D8-A936-4512-86DD-8215355AC332}"/>
              </a:ext>
            </a:extLst>
          </p:cNvPr>
          <p:cNvSpPr txBox="1"/>
          <p:nvPr/>
        </p:nvSpPr>
        <p:spPr>
          <a:xfrm>
            <a:off x="7719324" y="1336925"/>
            <a:ext cx="1321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</a:rPr>
              <a:t>Updated - changed from Low to High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6F05B14-C7A4-4CAE-9EA0-332E7F20E5B9}"/>
              </a:ext>
            </a:extLst>
          </p:cNvPr>
          <p:cNvSpPr txBox="1"/>
          <p:nvPr/>
        </p:nvSpPr>
        <p:spPr>
          <a:xfrm>
            <a:off x="7727638" y="3956546"/>
            <a:ext cx="1321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</a:rPr>
              <a:t>Updated - changed from Low to Medium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9585F59-E96D-44F9-8382-48ED136C9FA1}"/>
              </a:ext>
            </a:extLst>
          </p:cNvPr>
          <p:cNvSpPr txBox="1"/>
          <p:nvPr/>
        </p:nvSpPr>
        <p:spPr>
          <a:xfrm>
            <a:off x="716756" y="2309457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→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461F3B9-E15B-44C8-8901-29D3ED5041A8}"/>
              </a:ext>
            </a:extLst>
          </p:cNvPr>
          <p:cNvSpPr txBox="1"/>
          <p:nvPr/>
        </p:nvSpPr>
        <p:spPr>
          <a:xfrm>
            <a:off x="7724374" y="4281886"/>
            <a:ext cx="9252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C00000"/>
                </a:solidFill>
              </a:rPr>
              <a:t>Redefined risk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51A6C90-1527-483D-AC83-7B36D65D6045}"/>
              </a:ext>
            </a:extLst>
          </p:cNvPr>
          <p:cNvSpPr txBox="1"/>
          <p:nvPr/>
        </p:nvSpPr>
        <p:spPr>
          <a:xfrm>
            <a:off x="717075" y="1850703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→</a:t>
            </a:r>
          </a:p>
        </p:txBody>
      </p:sp>
    </p:spTree>
    <p:extLst>
      <p:ext uri="{BB962C8B-B14F-4D97-AF65-F5344CB8AC3E}">
        <p14:creationId xmlns:p14="http://schemas.microsoft.com/office/powerpoint/2010/main" val="16600036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Strategy to prepare for CD-2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Focus on design maturation and completing interface definitions.</a:t>
            </a:r>
          </a:p>
          <a:p>
            <a:r>
              <a:rPr lang="en-US" dirty="0"/>
              <a:t>Progress as necessary the design of non-DOE scope items (where partners have yet to engage), to inform the preliminary design of interfacing systems within the DOE scope.</a:t>
            </a:r>
          </a:p>
          <a:p>
            <a:r>
              <a:rPr lang="en-US" dirty="0"/>
              <a:t>Although we do not anticipate any major unresolved technical issues post CD-2, we are capturing the design uncertainty by introducing cost and schedule risks.</a:t>
            </a:r>
          </a:p>
          <a:p>
            <a:r>
              <a:rPr lang="en-US" dirty="0"/>
              <a:t>Mitigate identified risks associated with cost/schedule drivers.</a:t>
            </a:r>
          </a:p>
          <a:p>
            <a:r>
              <a:rPr lang="en-US" sz="2150" dirty="0"/>
              <a:t>Complete Preliminary Design Report, followed by DOE Independent Technical Review, and Director’s Review prior to  CD-2.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37384AF-4867-45E3-80EE-96DBB0AAB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747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B26D3-785D-498A-846A-A6B30E090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Scope: Primary Beam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95DFED-1B24-406D-B7A4-9C6D797F6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436104-CB5E-4B40-8424-BA03F4A2E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11AA58-5D8D-4E8C-ADE4-BC5EFC96A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66A25B-A723-4522-8AEC-4BE66F7E2AA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7200" y="4261508"/>
            <a:ext cx="8293100" cy="1998616"/>
          </a:xfrm>
        </p:spPr>
        <p:txBody>
          <a:bodyPr/>
          <a:lstStyle/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Beam optics, magnets, magnet power supplies, water systems, vacuum, beam instrumentation, installation</a:t>
            </a:r>
          </a:p>
          <a:p>
            <a:pPr lvl="1"/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International contributions</a:t>
            </a:r>
          </a:p>
          <a:p>
            <a:pPr lvl="2"/>
            <a:r>
              <a:rPr lang="en-US" dirty="0"/>
              <a:t>Corrector Magnets:  IHEP</a:t>
            </a:r>
          </a:p>
          <a:p>
            <a:pPr lvl="2"/>
            <a:r>
              <a:rPr lang="en-US" dirty="0"/>
              <a:t>	Main Dipole &amp; Quadrupole Magnets: BARC</a:t>
            </a:r>
          </a:p>
          <a:p>
            <a:pPr lvl="2"/>
            <a:endParaRPr lang="en-US" dirty="0"/>
          </a:p>
        </p:txBody>
      </p:sp>
      <p:pic>
        <p:nvPicPr>
          <p:cNvPr id="7" name="Content Placeholder 6" descr="A picture containing music&#10;&#10;Description automatically generated">
            <a:extLst>
              <a:ext uri="{FF2B5EF4-FFF2-40B4-BE49-F238E27FC236}">
                <a16:creationId xmlns:a16="http://schemas.microsoft.com/office/drawing/2014/main" id="{202EB87B-9111-4B72-B6EA-2160011B94E5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2"/>
          <a:srcRect t="15247" b="17669"/>
          <a:stretch/>
        </p:blipFill>
        <p:spPr>
          <a:xfrm>
            <a:off x="454025" y="817818"/>
            <a:ext cx="8293100" cy="3247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77619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F8E3A-F570-4A42-909D-9E446226B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C73B97-2154-4DEB-98F9-3B74BE32C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A641BD-3491-44FF-9ADC-F749B99EE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8AE266-B167-48C4-8ED1-9371BE989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D91499-B0EC-4BA3-9694-03C35CE5EDE3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Beamline design continues to progress according to plan</a:t>
            </a:r>
          </a:p>
          <a:p>
            <a:r>
              <a:rPr lang="en-US" dirty="0"/>
              <a:t>Significant work to enable CF preliminary design by A/E</a:t>
            </a:r>
          </a:p>
          <a:p>
            <a:r>
              <a:rPr lang="en-US" dirty="0"/>
              <a:t>We are working to a plan that will get us to an appropriate design maturity for CD-2 where our cost is well understood.</a:t>
            </a:r>
          </a:p>
          <a:p>
            <a:r>
              <a:rPr lang="en-US" dirty="0"/>
              <a:t>Beamline organization is fully staffed and focused on completing the design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8871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3334B-E6E3-4D89-99CB-BABF2495D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" y="2722027"/>
            <a:ext cx="8293100" cy="1413945"/>
          </a:xfrm>
        </p:spPr>
        <p:txBody>
          <a:bodyPr/>
          <a:lstStyle/>
          <a:p>
            <a:pPr algn="ctr"/>
            <a:r>
              <a:rPr lang="en-US" sz="8000" dirty="0"/>
              <a:t>Backup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713BC1-E847-48FC-B461-5819EE13E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B34697-65DE-4DC6-9687-4C00F7A2B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C7F548-8D39-431F-9464-A7945B02F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1554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BA98A-A8D4-484C-9D49-C40734C9F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Performance Parameters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B46920-B4FB-4D6A-B3B8-38B6613BA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C2194D-3866-47E8-A11B-408ED9029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359AC6-1C89-4C43-9855-885CED5D0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13AB8C-BA42-4AB4-BDD2-9851B1E430C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7200" y="4345578"/>
            <a:ext cx="8293100" cy="1451928"/>
          </a:xfrm>
        </p:spPr>
        <p:txBody>
          <a:bodyPr/>
          <a:lstStyle/>
          <a:p>
            <a:r>
              <a:rPr lang="en-US" dirty="0"/>
              <a:t>The plan is set up to achieve the Objective KPP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A49D2E-FB2E-4AD7-9206-21248854CB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5902"/>
          <a:stretch/>
        </p:blipFill>
        <p:spPr>
          <a:xfrm>
            <a:off x="135295" y="940525"/>
            <a:ext cx="8873410" cy="321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22153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Advisory bodies and tools to guide us through CD-2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Beamline Technical Board</a:t>
            </a:r>
          </a:p>
          <a:p>
            <a:r>
              <a:rPr lang="en-US" dirty="0"/>
              <a:t>Focused Design Reviews</a:t>
            </a:r>
          </a:p>
          <a:p>
            <a:r>
              <a:rPr lang="en-US" dirty="0"/>
              <a:t>Risk Workshops with outside consultant and SME’s</a:t>
            </a:r>
          </a:p>
          <a:p>
            <a:r>
              <a:rPr lang="en-US" dirty="0"/>
              <a:t>NSCF/Beamline weekly integration meetings</a:t>
            </a:r>
          </a:p>
          <a:p>
            <a:r>
              <a:rPr lang="en-US" dirty="0"/>
              <a:t>We are currently exercising “EVMS-light” on a monthly basis within the Beamline Team. A plan exists to have EVMS fully implemented in March 2020, prior to CD-2</a:t>
            </a:r>
          </a:p>
          <a:p>
            <a:r>
              <a:rPr lang="en-US" dirty="0"/>
              <a:t>We will document the design status in a Preliminary Design Report (PDR) by March 2020, in time for the CD-2 related Technical Reviews.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C8313A25-DC5F-4BE1-9488-6E47A6251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551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F5051-96C6-4246-83DD-BB5A171AC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- Main Milestones Status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049C3B-652C-442E-B9E0-E488F5BD8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A79E0B-355F-4277-8A93-80559BB14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60651B7-678D-4F6E-ACEC-E6CCD0888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 dirty="0"/>
              <a:t>J. Lewis | Beamline Status </a:t>
            </a:r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644BB77C-DBA7-4421-AAA2-127B819C89E5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57200" y="1001877"/>
          <a:ext cx="8229600" cy="5175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Worksheet" r:id="rId3" imgW="9439154" imgH="7086697" progId="Excel.Sheet.12">
                  <p:embed/>
                </p:oleObj>
              </mc:Choice>
              <mc:Fallback>
                <p:oleObj name="Worksheet" r:id="rId3" imgW="9439154" imgH="7086697" progId="Excel.Sheet.12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644BB77C-DBA7-4421-AAA2-127B819C89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1001877"/>
                        <a:ext cx="8229600" cy="51757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8882900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80412-1000-4B57-A34C-FB6ED88E8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- Main Milestones Status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15A6ECEF-E1EB-4A16-82DC-58AA2A1D6DD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57200" y="981075"/>
          <a:ext cx="8275638" cy="5202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Worksheet" r:id="rId3" imgW="9439154" imgH="5934188" progId="Excel.Sheet.12">
                  <p:embed/>
                </p:oleObj>
              </mc:Choice>
              <mc:Fallback>
                <p:oleObj name="Worksheet" r:id="rId3" imgW="9439154" imgH="5934188" progId="Excel.Sheet.12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15A6ECEF-E1EB-4A16-82DC-58AA2A1D6D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981075"/>
                        <a:ext cx="8275638" cy="5202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463394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Beamline High Level Milestones/Important Dates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DOE Review:  </a:t>
            </a:r>
            <a:r>
              <a:rPr lang="en-US" b="1" dirty="0"/>
              <a:t>October 2020</a:t>
            </a:r>
          </a:p>
          <a:p>
            <a:pPr lvl="1"/>
            <a:r>
              <a:rPr lang="en-US" dirty="0"/>
              <a:t>CD-2 Director’s Review:</a:t>
            </a:r>
            <a:r>
              <a:rPr lang="en-US" b="1" dirty="0"/>
              <a:t>  April 2020</a:t>
            </a:r>
          </a:p>
          <a:p>
            <a:pPr lvl="1"/>
            <a:r>
              <a:rPr lang="en-US" dirty="0"/>
              <a:t>CD-2 Preliminary Design Complete for Baselining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Independent Technical Review of Beamline:  </a:t>
            </a:r>
            <a:r>
              <a:rPr lang="en-US" b="1" dirty="0"/>
              <a:t>April 2020</a:t>
            </a:r>
          </a:p>
          <a:p>
            <a:pPr lvl="1"/>
            <a:r>
              <a:rPr lang="en-US" dirty="0"/>
              <a:t>Decision on DOE-non-DOE scope:  </a:t>
            </a:r>
            <a:r>
              <a:rPr lang="en-US" b="1" dirty="0"/>
              <a:t>April/May 2020</a:t>
            </a:r>
          </a:p>
          <a:p>
            <a:pPr lvl="1"/>
            <a:r>
              <a:rPr lang="en-US" dirty="0"/>
              <a:t>DOE Independent Cost Estimate/Review:  </a:t>
            </a:r>
            <a:r>
              <a:rPr lang="en-US" b="1" dirty="0"/>
              <a:t>April-August 2020</a:t>
            </a:r>
          </a:p>
          <a:p>
            <a:r>
              <a:rPr lang="en-US" dirty="0"/>
              <a:t>CD-2 Approval:  </a:t>
            </a:r>
            <a:r>
              <a:rPr lang="en-US" b="1" dirty="0"/>
              <a:t>October 2020</a:t>
            </a:r>
          </a:p>
          <a:p>
            <a:r>
              <a:rPr lang="en-US" dirty="0"/>
              <a:t>CD-3 Approval:  </a:t>
            </a:r>
            <a:r>
              <a:rPr lang="en-US" b="1" dirty="0"/>
              <a:t>September 2022</a:t>
            </a:r>
          </a:p>
          <a:p>
            <a:r>
              <a:rPr lang="en-US" dirty="0"/>
              <a:t>AUP (</a:t>
            </a:r>
            <a:r>
              <a:rPr lang="en-US" dirty="0">
                <a:solidFill>
                  <a:srgbClr val="5A5A5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Acceptance for Use and Possession) for Primary Beam Enclosure, Target Hall Complex and Absorber Hall Complex: </a:t>
            </a:r>
            <a:r>
              <a:rPr lang="en-US" b="1" dirty="0">
                <a:solidFill>
                  <a:srgbClr val="5A5A5A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Nov-Dec 2026</a:t>
            </a:r>
          </a:p>
          <a:p>
            <a:r>
              <a:rPr lang="en-US" dirty="0"/>
              <a:t>Beamline Installation Complete:  </a:t>
            </a:r>
            <a:r>
              <a:rPr lang="en-US" b="1" dirty="0"/>
              <a:t>April 2029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AB34063B-75D8-4826-8098-AFD75BADF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7731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AA1342F0-03CD-4063-B375-2341850B3765}"/>
              </a:ext>
            </a:extLst>
          </p:cNvPr>
          <p:cNvCxnSpPr>
            <a:cxnSpLocks/>
          </p:cNvCxnSpPr>
          <p:nvPr/>
        </p:nvCxnSpPr>
        <p:spPr>
          <a:xfrm flipV="1">
            <a:off x="3417848" y="1177162"/>
            <a:ext cx="8566" cy="4006421"/>
          </a:xfrm>
          <a:prstGeom prst="line">
            <a:avLst/>
          </a:prstGeom>
          <a:ln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332E60D-7D8E-4360-9F48-276EA696E49A}"/>
              </a:ext>
            </a:extLst>
          </p:cNvPr>
          <p:cNvCxnSpPr>
            <a:cxnSpLocks/>
          </p:cNvCxnSpPr>
          <p:nvPr/>
        </p:nvCxnSpPr>
        <p:spPr>
          <a:xfrm flipH="1" flipV="1">
            <a:off x="2357727" y="1166217"/>
            <a:ext cx="10985" cy="4033351"/>
          </a:xfrm>
          <a:prstGeom prst="line">
            <a:avLst/>
          </a:prstGeom>
          <a:ln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B336252A-8F0E-43F0-BBC7-E0E6B85D41A6}"/>
              </a:ext>
            </a:extLst>
          </p:cNvPr>
          <p:cNvCxnSpPr>
            <a:cxnSpLocks/>
          </p:cNvCxnSpPr>
          <p:nvPr/>
        </p:nvCxnSpPr>
        <p:spPr>
          <a:xfrm flipH="1" flipV="1">
            <a:off x="2129403" y="1159327"/>
            <a:ext cx="10985" cy="4033351"/>
          </a:xfrm>
          <a:prstGeom prst="line">
            <a:avLst/>
          </a:prstGeom>
          <a:ln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FA537047-543D-4182-8C2F-7F8F4325F7B8}"/>
              </a:ext>
            </a:extLst>
          </p:cNvPr>
          <p:cNvCxnSpPr>
            <a:cxnSpLocks/>
            <a:stCxn id="105" idx="2"/>
          </p:cNvCxnSpPr>
          <p:nvPr/>
        </p:nvCxnSpPr>
        <p:spPr>
          <a:xfrm>
            <a:off x="4283907" y="2531395"/>
            <a:ext cx="18946" cy="2764918"/>
          </a:xfrm>
          <a:prstGeom prst="line">
            <a:avLst/>
          </a:prstGeom>
          <a:ln>
            <a:prstDash val="sysDot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4" name="Rectangle 113">
            <a:extLst>
              <a:ext uri="{FF2B5EF4-FFF2-40B4-BE49-F238E27FC236}">
                <a16:creationId xmlns:a16="http://schemas.microsoft.com/office/drawing/2014/main" id="{C3DE2ADC-AA68-461F-AAC3-00CFA2FBA20B}"/>
              </a:ext>
            </a:extLst>
          </p:cNvPr>
          <p:cNvSpPr/>
          <p:nvPr/>
        </p:nvSpPr>
        <p:spPr>
          <a:xfrm>
            <a:off x="4372134" y="1915698"/>
            <a:ext cx="1737474" cy="172637"/>
          </a:xfrm>
          <a:prstGeom prst="rect">
            <a:avLst/>
          </a:prstGeom>
          <a:pattFill prst="pct5">
            <a:fgClr>
              <a:srgbClr val="00B0F0"/>
            </a:fgClr>
            <a:bgClr>
              <a:schemeClr val="bg1"/>
            </a:bgClr>
          </a:patt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1A3D68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Primary Beam - Schedule Summary</a:t>
            </a:r>
            <a:br>
              <a:rPr lang="en-US" sz="1600" dirty="0"/>
            </a:br>
            <a:r>
              <a:rPr lang="en-US" dirty="0"/>
              <a:t>	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3353AAE-6F0B-4FAE-94EA-C5D69ED22CD1}"/>
              </a:ext>
            </a:extLst>
          </p:cNvPr>
          <p:cNvSpPr txBox="1"/>
          <p:nvPr/>
        </p:nvSpPr>
        <p:spPr>
          <a:xfrm>
            <a:off x="636511" y="195228"/>
            <a:ext cx="10755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000" b="1" dirty="0">
              <a:solidFill>
                <a:prstClr val="black"/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085BD495-F66B-4F1C-A271-DA4AF1E33B9B}"/>
              </a:ext>
            </a:extLst>
          </p:cNvPr>
          <p:cNvSpPr txBox="1"/>
          <p:nvPr/>
        </p:nvSpPr>
        <p:spPr>
          <a:xfrm>
            <a:off x="578963" y="141090"/>
            <a:ext cx="10755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000" b="1" dirty="0">
              <a:solidFill>
                <a:prstClr val="black"/>
              </a:solidFill>
            </a:endParaRPr>
          </a:p>
        </p:txBody>
      </p:sp>
      <p:sp>
        <p:nvSpPr>
          <p:cNvPr id="211" name="Right Arrow 291">
            <a:extLst>
              <a:ext uri="{FF2B5EF4-FFF2-40B4-BE49-F238E27FC236}">
                <a16:creationId xmlns:a16="http://schemas.microsoft.com/office/drawing/2014/main" id="{B990261F-FE0A-4228-A970-33432A8386CF}"/>
              </a:ext>
            </a:extLst>
          </p:cNvPr>
          <p:cNvSpPr/>
          <p:nvPr/>
        </p:nvSpPr>
        <p:spPr>
          <a:xfrm>
            <a:off x="799513" y="4890237"/>
            <a:ext cx="8030623" cy="121705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14" name="4-Point Star 229">
            <a:extLst>
              <a:ext uri="{FF2B5EF4-FFF2-40B4-BE49-F238E27FC236}">
                <a16:creationId xmlns:a16="http://schemas.microsoft.com/office/drawing/2014/main" id="{F1BA55B9-86FB-47F8-980F-48A5643F93D5}"/>
              </a:ext>
            </a:extLst>
          </p:cNvPr>
          <p:cNvSpPr/>
          <p:nvPr/>
        </p:nvSpPr>
        <p:spPr>
          <a:xfrm>
            <a:off x="3338974" y="5361963"/>
            <a:ext cx="152400" cy="152400"/>
          </a:xfrm>
          <a:prstGeom prst="star4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Freeform 292">
            <a:extLst>
              <a:ext uri="{FF2B5EF4-FFF2-40B4-BE49-F238E27FC236}">
                <a16:creationId xmlns:a16="http://schemas.microsoft.com/office/drawing/2014/main" id="{795BC0C0-8AD5-40AD-A579-B4AE591828B1}"/>
              </a:ext>
            </a:extLst>
          </p:cNvPr>
          <p:cNvSpPr/>
          <p:nvPr/>
        </p:nvSpPr>
        <p:spPr>
          <a:xfrm>
            <a:off x="8010126" y="5220163"/>
            <a:ext cx="469906" cy="567797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216" name="Freeform 293">
            <a:extLst>
              <a:ext uri="{FF2B5EF4-FFF2-40B4-BE49-F238E27FC236}">
                <a16:creationId xmlns:a16="http://schemas.microsoft.com/office/drawing/2014/main" id="{43A7F774-E078-4816-912C-68A25213FAB7}"/>
              </a:ext>
            </a:extLst>
          </p:cNvPr>
          <p:cNvSpPr/>
          <p:nvPr/>
        </p:nvSpPr>
        <p:spPr>
          <a:xfrm>
            <a:off x="7772125" y="5202744"/>
            <a:ext cx="469906" cy="585216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217" name="Freeform 294">
            <a:extLst>
              <a:ext uri="{FF2B5EF4-FFF2-40B4-BE49-F238E27FC236}">
                <a16:creationId xmlns:a16="http://schemas.microsoft.com/office/drawing/2014/main" id="{5D9BF686-6479-474A-A267-AA73F8A4069D}"/>
              </a:ext>
            </a:extLst>
          </p:cNvPr>
          <p:cNvSpPr/>
          <p:nvPr/>
        </p:nvSpPr>
        <p:spPr>
          <a:xfrm>
            <a:off x="6619074" y="5296808"/>
            <a:ext cx="469906" cy="585216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FY28</a:t>
            </a:r>
          </a:p>
        </p:txBody>
      </p:sp>
      <p:sp>
        <p:nvSpPr>
          <p:cNvPr id="218" name="Freeform 295">
            <a:extLst>
              <a:ext uri="{FF2B5EF4-FFF2-40B4-BE49-F238E27FC236}">
                <a16:creationId xmlns:a16="http://schemas.microsoft.com/office/drawing/2014/main" id="{A501E6D8-AD17-4A70-9D23-DA2DBC57BBDE}"/>
              </a:ext>
            </a:extLst>
          </p:cNvPr>
          <p:cNvSpPr/>
          <p:nvPr/>
        </p:nvSpPr>
        <p:spPr>
          <a:xfrm>
            <a:off x="5982552" y="5269241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FY27</a:t>
            </a:r>
          </a:p>
        </p:txBody>
      </p:sp>
      <p:sp>
        <p:nvSpPr>
          <p:cNvPr id="219" name="Freeform 296">
            <a:extLst>
              <a:ext uri="{FF2B5EF4-FFF2-40B4-BE49-F238E27FC236}">
                <a16:creationId xmlns:a16="http://schemas.microsoft.com/office/drawing/2014/main" id="{4AF33B42-AABD-40DB-A863-3DD5C4913C81}"/>
              </a:ext>
            </a:extLst>
          </p:cNvPr>
          <p:cNvSpPr/>
          <p:nvPr/>
        </p:nvSpPr>
        <p:spPr>
          <a:xfrm>
            <a:off x="5323156" y="5271674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FY26</a:t>
            </a:r>
          </a:p>
        </p:txBody>
      </p:sp>
      <p:sp>
        <p:nvSpPr>
          <p:cNvPr id="220" name="Freeform 297">
            <a:extLst>
              <a:ext uri="{FF2B5EF4-FFF2-40B4-BE49-F238E27FC236}">
                <a16:creationId xmlns:a16="http://schemas.microsoft.com/office/drawing/2014/main" id="{CF6F8B49-87FB-41C9-8C0A-7F9ED326709E}"/>
              </a:ext>
            </a:extLst>
          </p:cNvPr>
          <p:cNvSpPr/>
          <p:nvPr/>
        </p:nvSpPr>
        <p:spPr>
          <a:xfrm>
            <a:off x="4739033" y="5284025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FY25</a:t>
            </a:r>
          </a:p>
        </p:txBody>
      </p:sp>
      <p:sp>
        <p:nvSpPr>
          <p:cNvPr id="221" name="Freeform 299">
            <a:extLst>
              <a:ext uri="{FF2B5EF4-FFF2-40B4-BE49-F238E27FC236}">
                <a16:creationId xmlns:a16="http://schemas.microsoft.com/office/drawing/2014/main" id="{D863C2B7-98F4-4E7C-85C2-AE9C10E936B9}"/>
              </a:ext>
            </a:extLst>
          </p:cNvPr>
          <p:cNvSpPr/>
          <p:nvPr/>
        </p:nvSpPr>
        <p:spPr>
          <a:xfrm>
            <a:off x="3516454" y="5260700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FY23</a:t>
            </a:r>
          </a:p>
        </p:txBody>
      </p:sp>
      <p:sp>
        <p:nvSpPr>
          <p:cNvPr id="222" name="Freeform 300">
            <a:extLst>
              <a:ext uri="{FF2B5EF4-FFF2-40B4-BE49-F238E27FC236}">
                <a16:creationId xmlns:a16="http://schemas.microsoft.com/office/drawing/2014/main" id="{6CDD115E-DD45-4262-8050-7170A68B7E86}"/>
              </a:ext>
            </a:extLst>
          </p:cNvPr>
          <p:cNvSpPr/>
          <p:nvPr/>
        </p:nvSpPr>
        <p:spPr>
          <a:xfrm>
            <a:off x="2932702" y="5249944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FY22</a:t>
            </a:r>
          </a:p>
        </p:txBody>
      </p:sp>
      <p:sp>
        <p:nvSpPr>
          <p:cNvPr id="223" name="Freeform 301">
            <a:extLst>
              <a:ext uri="{FF2B5EF4-FFF2-40B4-BE49-F238E27FC236}">
                <a16:creationId xmlns:a16="http://schemas.microsoft.com/office/drawing/2014/main" id="{C7E6EE15-99A4-4809-87C8-679F9FADA664}"/>
              </a:ext>
            </a:extLst>
          </p:cNvPr>
          <p:cNvSpPr/>
          <p:nvPr/>
        </p:nvSpPr>
        <p:spPr>
          <a:xfrm>
            <a:off x="2333448" y="5240131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FY21</a:t>
            </a:r>
          </a:p>
        </p:txBody>
      </p:sp>
      <p:sp>
        <p:nvSpPr>
          <p:cNvPr id="224" name="Freeform 302">
            <a:extLst>
              <a:ext uri="{FF2B5EF4-FFF2-40B4-BE49-F238E27FC236}">
                <a16:creationId xmlns:a16="http://schemas.microsoft.com/office/drawing/2014/main" id="{0C97BDF9-1B8F-48B5-BCC5-BB15098DF34C}"/>
              </a:ext>
            </a:extLst>
          </p:cNvPr>
          <p:cNvSpPr/>
          <p:nvPr/>
        </p:nvSpPr>
        <p:spPr>
          <a:xfrm>
            <a:off x="1773853" y="5245929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FY20</a:t>
            </a:r>
          </a:p>
        </p:txBody>
      </p:sp>
      <p:sp>
        <p:nvSpPr>
          <p:cNvPr id="225" name="Freeform 303">
            <a:extLst>
              <a:ext uri="{FF2B5EF4-FFF2-40B4-BE49-F238E27FC236}">
                <a16:creationId xmlns:a16="http://schemas.microsoft.com/office/drawing/2014/main" id="{46A1DB6E-B481-413F-AE69-CCCDE3AD6422}"/>
              </a:ext>
            </a:extLst>
          </p:cNvPr>
          <p:cNvSpPr/>
          <p:nvPr/>
        </p:nvSpPr>
        <p:spPr>
          <a:xfrm>
            <a:off x="1183575" y="5250949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FY19</a:t>
            </a:r>
          </a:p>
        </p:txBody>
      </p:sp>
      <p:sp>
        <p:nvSpPr>
          <p:cNvPr id="227" name="4-Point Star 325">
            <a:extLst>
              <a:ext uri="{FF2B5EF4-FFF2-40B4-BE49-F238E27FC236}">
                <a16:creationId xmlns:a16="http://schemas.microsoft.com/office/drawing/2014/main" id="{43A89E2F-A7FD-45A0-9E8E-E953D315AF4E}"/>
              </a:ext>
            </a:extLst>
          </p:cNvPr>
          <p:cNvSpPr/>
          <p:nvPr/>
        </p:nvSpPr>
        <p:spPr>
          <a:xfrm>
            <a:off x="2289401" y="5377719"/>
            <a:ext cx="152400" cy="152400"/>
          </a:xfrm>
          <a:prstGeom prst="star4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9" name="Freeform 338">
            <a:extLst>
              <a:ext uri="{FF2B5EF4-FFF2-40B4-BE49-F238E27FC236}">
                <a16:creationId xmlns:a16="http://schemas.microsoft.com/office/drawing/2014/main" id="{E3BCEEF6-681F-4308-9D9A-EEDB42E9E486}"/>
              </a:ext>
            </a:extLst>
          </p:cNvPr>
          <p:cNvSpPr/>
          <p:nvPr/>
        </p:nvSpPr>
        <p:spPr>
          <a:xfrm>
            <a:off x="7244889" y="5285834"/>
            <a:ext cx="469906" cy="585216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FY29</a:t>
            </a:r>
          </a:p>
        </p:txBody>
      </p:sp>
      <p:cxnSp>
        <p:nvCxnSpPr>
          <p:cNvPr id="230" name="Straight Connector 229">
            <a:extLst>
              <a:ext uri="{FF2B5EF4-FFF2-40B4-BE49-F238E27FC236}">
                <a16:creationId xmlns:a16="http://schemas.microsoft.com/office/drawing/2014/main" id="{7DA533BC-9084-493E-97F4-C268514FE427}"/>
              </a:ext>
            </a:extLst>
          </p:cNvPr>
          <p:cNvCxnSpPr/>
          <p:nvPr/>
        </p:nvCxnSpPr>
        <p:spPr>
          <a:xfrm>
            <a:off x="1113889" y="5202744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1E203289-547D-4F18-B6F8-892AC0EBF210}"/>
              </a:ext>
            </a:extLst>
          </p:cNvPr>
          <p:cNvCxnSpPr/>
          <p:nvPr/>
        </p:nvCxnSpPr>
        <p:spPr>
          <a:xfrm>
            <a:off x="1702642" y="5197657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2" name="Straight Connector 231">
            <a:extLst>
              <a:ext uri="{FF2B5EF4-FFF2-40B4-BE49-F238E27FC236}">
                <a16:creationId xmlns:a16="http://schemas.microsoft.com/office/drawing/2014/main" id="{B5C557CA-FFB7-4B9E-BBFF-B5358269BB4D}"/>
              </a:ext>
            </a:extLst>
          </p:cNvPr>
          <p:cNvCxnSpPr/>
          <p:nvPr/>
        </p:nvCxnSpPr>
        <p:spPr>
          <a:xfrm>
            <a:off x="2279621" y="5198334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3" name="Straight Connector 232">
            <a:extLst>
              <a:ext uri="{FF2B5EF4-FFF2-40B4-BE49-F238E27FC236}">
                <a16:creationId xmlns:a16="http://schemas.microsoft.com/office/drawing/2014/main" id="{26364DA4-1BB1-4653-9E16-4A85B6769459}"/>
              </a:ext>
            </a:extLst>
          </p:cNvPr>
          <p:cNvCxnSpPr/>
          <p:nvPr/>
        </p:nvCxnSpPr>
        <p:spPr>
          <a:xfrm>
            <a:off x="2870124" y="5202744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3E719A9B-FC13-4A34-B5E0-56C7EC096F42}"/>
              </a:ext>
            </a:extLst>
          </p:cNvPr>
          <p:cNvCxnSpPr/>
          <p:nvPr/>
        </p:nvCxnSpPr>
        <p:spPr>
          <a:xfrm>
            <a:off x="3475740" y="5202744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5" name="Straight Connector 234">
            <a:extLst>
              <a:ext uri="{FF2B5EF4-FFF2-40B4-BE49-F238E27FC236}">
                <a16:creationId xmlns:a16="http://schemas.microsoft.com/office/drawing/2014/main" id="{DB73B9A9-8096-4261-AA3B-B6A33F8C68E7}"/>
              </a:ext>
            </a:extLst>
          </p:cNvPr>
          <p:cNvCxnSpPr/>
          <p:nvPr/>
        </p:nvCxnSpPr>
        <p:spPr>
          <a:xfrm>
            <a:off x="4078796" y="5204912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6" name="Straight Connector 235">
            <a:extLst>
              <a:ext uri="{FF2B5EF4-FFF2-40B4-BE49-F238E27FC236}">
                <a16:creationId xmlns:a16="http://schemas.microsoft.com/office/drawing/2014/main" id="{F04FDDE2-B819-453E-9173-668CC1FF5EB9}"/>
              </a:ext>
            </a:extLst>
          </p:cNvPr>
          <p:cNvCxnSpPr/>
          <p:nvPr/>
        </p:nvCxnSpPr>
        <p:spPr>
          <a:xfrm>
            <a:off x="5267089" y="5197657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7" name="Straight Connector 236">
            <a:extLst>
              <a:ext uri="{FF2B5EF4-FFF2-40B4-BE49-F238E27FC236}">
                <a16:creationId xmlns:a16="http://schemas.microsoft.com/office/drawing/2014/main" id="{482B8838-0790-48D3-9349-4997F3E4A5C2}"/>
              </a:ext>
            </a:extLst>
          </p:cNvPr>
          <p:cNvCxnSpPr/>
          <p:nvPr/>
        </p:nvCxnSpPr>
        <p:spPr>
          <a:xfrm>
            <a:off x="5910895" y="5197657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286C8ADA-9359-41D6-9B64-4E70DA4F324F}"/>
              </a:ext>
            </a:extLst>
          </p:cNvPr>
          <p:cNvCxnSpPr/>
          <p:nvPr/>
        </p:nvCxnSpPr>
        <p:spPr>
          <a:xfrm>
            <a:off x="6554282" y="5198334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9" name="Straight Connector 238">
            <a:extLst>
              <a:ext uri="{FF2B5EF4-FFF2-40B4-BE49-F238E27FC236}">
                <a16:creationId xmlns:a16="http://schemas.microsoft.com/office/drawing/2014/main" id="{AC726E15-CB76-46A2-BD1F-C1FD8B71A51F}"/>
              </a:ext>
            </a:extLst>
          </p:cNvPr>
          <p:cNvCxnSpPr/>
          <p:nvPr/>
        </p:nvCxnSpPr>
        <p:spPr>
          <a:xfrm>
            <a:off x="7174433" y="5202744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0" name="Straight Connector 239">
            <a:extLst>
              <a:ext uri="{FF2B5EF4-FFF2-40B4-BE49-F238E27FC236}">
                <a16:creationId xmlns:a16="http://schemas.microsoft.com/office/drawing/2014/main" id="{FA50A58F-9BC4-438E-AEF3-18C5CD85C4F4}"/>
              </a:ext>
            </a:extLst>
          </p:cNvPr>
          <p:cNvCxnSpPr/>
          <p:nvPr/>
        </p:nvCxnSpPr>
        <p:spPr>
          <a:xfrm>
            <a:off x="7761771" y="5202434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2" name="Straight Connector 241">
            <a:extLst>
              <a:ext uri="{FF2B5EF4-FFF2-40B4-BE49-F238E27FC236}">
                <a16:creationId xmlns:a16="http://schemas.microsoft.com/office/drawing/2014/main" id="{7F5F8CB3-AD8E-4588-878E-7461AB8B4BF4}"/>
              </a:ext>
            </a:extLst>
          </p:cNvPr>
          <p:cNvCxnSpPr/>
          <p:nvPr/>
        </p:nvCxnSpPr>
        <p:spPr>
          <a:xfrm>
            <a:off x="4692678" y="5208935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5" name="Freeform 300">
            <a:extLst>
              <a:ext uri="{FF2B5EF4-FFF2-40B4-BE49-F238E27FC236}">
                <a16:creationId xmlns:a16="http://schemas.microsoft.com/office/drawing/2014/main" id="{C00BAD10-E8FC-4E56-B0A3-46BCA2A67A75}"/>
              </a:ext>
            </a:extLst>
          </p:cNvPr>
          <p:cNvSpPr/>
          <p:nvPr/>
        </p:nvSpPr>
        <p:spPr>
          <a:xfrm>
            <a:off x="4144385" y="5269065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FY24</a:t>
            </a: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858A2A3C-DA1D-44BB-9722-871DFB89F866}"/>
              </a:ext>
            </a:extLst>
          </p:cNvPr>
          <p:cNvSpPr/>
          <p:nvPr/>
        </p:nvSpPr>
        <p:spPr>
          <a:xfrm>
            <a:off x="7277745" y="4780779"/>
            <a:ext cx="73152" cy="164592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rgbClr val="1A3D68"/>
              </a:solidFill>
            </a:endParaRP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58DE5869-5AB3-4B6F-83F6-50D423680FE3}"/>
              </a:ext>
            </a:extLst>
          </p:cNvPr>
          <p:cNvSpPr txBox="1"/>
          <p:nvPr/>
        </p:nvSpPr>
        <p:spPr>
          <a:xfrm>
            <a:off x="7391062" y="4712651"/>
            <a:ext cx="1539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385D8A"/>
                </a:solidFill>
              </a:rPr>
              <a:t>Beamline Checkout Period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C7675025-91FB-4B6F-87D0-01A10466B5E7}"/>
              </a:ext>
            </a:extLst>
          </p:cNvPr>
          <p:cNvSpPr txBox="1"/>
          <p:nvPr/>
        </p:nvSpPr>
        <p:spPr>
          <a:xfrm>
            <a:off x="2642684" y="1457871"/>
            <a:ext cx="275617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</a:rPr>
              <a:t>Primary Beamline Preliminary Design</a:t>
            </a: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910699E9-C0B0-466F-99EB-5D62E56E6F85}"/>
              </a:ext>
            </a:extLst>
          </p:cNvPr>
          <p:cNvSpPr/>
          <p:nvPr/>
        </p:nvSpPr>
        <p:spPr>
          <a:xfrm>
            <a:off x="1557211" y="1542761"/>
            <a:ext cx="1004837" cy="109401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rgbClr val="1A3D68"/>
              </a:solidFill>
            </a:endParaRPr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7D1750D8-78E3-4082-9085-E2792E4FDA4C}"/>
              </a:ext>
            </a:extLst>
          </p:cNvPr>
          <p:cNvSpPr txBox="1"/>
          <p:nvPr/>
        </p:nvSpPr>
        <p:spPr>
          <a:xfrm>
            <a:off x="7066119" y="4210978"/>
            <a:ext cx="17294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Magnet Final Alignment</a:t>
            </a:r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1B145A59-7E94-4CC5-B3A1-2A2989CCDF15}"/>
              </a:ext>
            </a:extLst>
          </p:cNvPr>
          <p:cNvSpPr/>
          <p:nvPr/>
        </p:nvSpPr>
        <p:spPr>
          <a:xfrm flipH="1">
            <a:off x="7014656" y="4230855"/>
            <a:ext cx="45719" cy="152849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rgbClr val="1A3D68"/>
              </a:solidFill>
            </a:endParaRPr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DFC28BF0-27EC-4896-9970-57E3E3302C10}"/>
              </a:ext>
            </a:extLst>
          </p:cNvPr>
          <p:cNvSpPr txBox="1"/>
          <p:nvPr/>
        </p:nvSpPr>
        <p:spPr>
          <a:xfrm>
            <a:off x="6878465" y="2712745"/>
            <a:ext cx="2093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385D8A"/>
                </a:solidFill>
              </a:rPr>
              <a:t>Procurement/Assembly</a:t>
            </a:r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10CB4DA1-39A2-4628-8EB4-C35B48069E11}"/>
              </a:ext>
            </a:extLst>
          </p:cNvPr>
          <p:cNvSpPr/>
          <p:nvPr/>
        </p:nvSpPr>
        <p:spPr>
          <a:xfrm>
            <a:off x="4301500" y="2733788"/>
            <a:ext cx="2330701" cy="220454"/>
          </a:xfrm>
          <a:prstGeom prst="rect">
            <a:avLst/>
          </a:prstGeom>
          <a:noFill/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1A3D68"/>
              </a:solidFill>
            </a:endParaRPr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51AE866C-A29A-44A6-A994-5C277D516DBC}"/>
              </a:ext>
            </a:extLst>
          </p:cNvPr>
          <p:cNvSpPr/>
          <p:nvPr/>
        </p:nvSpPr>
        <p:spPr>
          <a:xfrm>
            <a:off x="4301310" y="2733788"/>
            <a:ext cx="2317764" cy="45719"/>
          </a:xfrm>
          <a:prstGeom prst="rect">
            <a:avLst/>
          </a:prstGeom>
          <a:pattFill prst="wdUpDiag">
            <a:fgClr>
              <a:schemeClr val="tx2"/>
            </a:fgClr>
            <a:bgClr>
              <a:schemeClr val="bg1"/>
            </a:bgClr>
          </a:patt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1A3D68"/>
              </a:solidFill>
            </a:endParaRPr>
          </a:p>
        </p:txBody>
      </p:sp>
      <p:sp>
        <p:nvSpPr>
          <p:cNvPr id="259" name="TextBox 258">
            <a:extLst>
              <a:ext uri="{FF2B5EF4-FFF2-40B4-BE49-F238E27FC236}">
                <a16:creationId xmlns:a16="http://schemas.microsoft.com/office/drawing/2014/main" id="{866466D3-52E3-42F3-8D16-473CBEFFB6FE}"/>
              </a:ext>
            </a:extLst>
          </p:cNvPr>
          <p:cNvSpPr txBox="1"/>
          <p:nvPr/>
        </p:nvSpPr>
        <p:spPr>
          <a:xfrm>
            <a:off x="3601315" y="2529450"/>
            <a:ext cx="6110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2"/>
                </a:solidFill>
              </a:rPr>
              <a:t>Magnets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537C7479-DB46-422C-972E-578D1A76A163}"/>
              </a:ext>
            </a:extLst>
          </p:cNvPr>
          <p:cNvSpPr/>
          <p:nvPr/>
        </p:nvSpPr>
        <p:spPr>
          <a:xfrm flipV="1">
            <a:off x="4318349" y="2783972"/>
            <a:ext cx="1714466" cy="60251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rgbClr val="1A3D68"/>
              </a:solidFill>
            </a:endParaRP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EB5ADFC0-424F-4134-A78C-D46C7048FD46}"/>
              </a:ext>
            </a:extLst>
          </p:cNvPr>
          <p:cNvSpPr/>
          <p:nvPr/>
        </p:nvSpPr>
        <p:spPr>
          <a:xfrm>
            <a:off x="4314878" y="2838950"/>
            <a:ext cx="1769127" cy="5926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rgbClr val="1A3D68"/>
              </a:solidFill>
            </a:endParaRPr>
          </a:p>
        </p:txBody>
      </p:sp>
      <p:sp>
        <p:nvSpPr>
          <p:cNvPr id="262" name="TextBox 261">
            <a:extLst>
              <a:ext uri="{FF2B5EF4-FFF2-40B4-BE49-F238E27FC236}">
                <a16:creationId xmlns:a16="http://schemas.microsoft.com/office/drawing/2014/main" id="{8BA57975-35A6-4D4D-8A02-8D93BFA6C216}"/>
              </a:ext>
            </a:extLst>
          </p:cNvPr>
          <p:cNvSpPr txBox="1"/>
          <p:nvPr/>
        </p:nvSpPr>
        <p:spPr>
          <a:xfrm>
            <a:off x="2684334" y="2711241"/>
            <a:ext cx="131697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Magnet Power Supplies</a:t>
            </a:r>
          </a:p>
        </p:txBody>
      </p:sp>
      <p:sp>
        <p:nvSpPr>
          <p:cNvPr id="263" name="TextBox 262">
            <a:extLst>
              <a:ext uri="{FF2B5EF4-FFF2-40B4-BE49-F238E27FC236}">
                <a16:creationId xmlns:a16="http://schemas.microsoft.com/office/drawing/2014/main" id="{5B360E07-11EB-4F0D-9874-B83FCD232B72}"/>
              </a:ext>
            </a:extLst>
          </p:cNvPr>
          <p:cNvSpPr txBox="1"/>
          <p:nvPr/>
        </p:nvSpPr>
        <p:spPr>
          <a:xfrm>
            <a:off x="3369454" y="2880912"/>
            <a:ext cx="699503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B050"/>
                </a:solidFill>
              </a:rPr>
              <a:t>Vacuum</a:t>
            </a:r>
            <a:endParaRPr lang="en-US" sz="1000" b="1" dirty="0">
              <a:solidFill>
                <a:srgbClr val="00B050"/>
              </a:solidFill>
            </a:endParaRPr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45E5BC05-ED80-4E5A-B168-5CE183B7D39F}"/>
              </a:ext>
            </a:extLst>
          </p:cNvPr>
          <p:cNvCxnSpPr>
            <a:cxnSpLocks/>
          </p:cNvCxnSpPr>
          <p:nvPr/>
        </p:nvCxnSpPr>
        <p:spPr>
          <a:xfrm>
            <a:off x="4127503" y="2685176"/>
            <a:ext cx="270789" cy="3322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D0FE899-0FBE-41C9-A509-EF91B2403ACC}"/>
              </a:ext>
            </a:extLst>
          </p:cNvPr>
          <p:cNvCxnSpPr>
            <a:cxnSpLocks/>
            <a:endCxn id="260" idx="1"/>
          </p:cNvCxnSpPr>
          <p:nvPr/>
        </p:nvCxnSpPr>
        <p:spPr>
          <a:xfrm flipV="1">
            <a:off x="3969907" y="2814097"/>
            <a:ext cx="348442" cy="187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4297F32B-0E41-4230-8019-D59AD2092F41}"/>
              </a:ext>
            </a:extLst>
          </p:cNvPr>
          <p:cNvCxnSpPr>
            <a:cxnSpLocks/>
          </p:cNvCxnSpPr>
          <p:nvPr/>
        </p:nvCxnSpPr>
        <p:spPr>
          <a:xfrm flipV="1">
            <a:off x="3840853" y="2855668"/>
            <a:ext cx="493998" cy="1046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7" name="Rectangle 266">
            <a:extLst>
              <a:ext uri="{FF2B5EF4-FFF2-40B4-BE49-F238E27FC236}">
                <a16:creationId xmlns:a16="http://schemas.microsoft.com/office/drawing/2014/main" id="{1698CF0E-D995-4CCB-A3BD-81341EDF1068}"/>
              </a:ext>
            </a:extLst>
          </p:cNvPr>
          <p:cNvSpPr/>
          <p:nvPr/>
        </p:nvSpPr>
        <p:spPr>
          <a:xfrm>
            <a:off x="1709821" y="1937480"/>
            <a:ext cx="2637709" cy="152996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rgbClr val="1A3D68"/>
              </a:solidFill>
            </a:endParaRPr>
          </a:p>
        </p:txBody>
      </p:sp>
      <p:sp>
        <p:nvSpPr>
          <p:cNvPr id="268" name="Freeform 3">
            <a:extLst>
              <a:ext uri="{FF2B5EF4-FFF2-40B4-BE49-F238E27FC236}">
                <a16:creationId xmlns:a16="http://schemas.microsoft.com/office/drawing/2014/main" id="{7890AFA5-B83B-4DF3-8495-5C9322D8D8AD}"/>
              </a:ext>
            </a:extLst>
          </p:cNvPr>
          <p:cNvSpPr/>
          <p:nvPr/>
        </p:nvSpPr>
        <p:spPr>
          <a:xfrm>
            <a:off x="8019848" y="5195650"/>
            <a:ext cx="469906" cy="567797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100" kern="1200"/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100" kern="1200"/>
          </a:p>
        </p:txBody>
      </p:sp>
      <p:sp>
        <p:nvSpPr>
          <p:cNvPr id="276" name="TextBox 275">
            <a:extLst>
              <a:ext uri="{FF2B5EF4-FFF2-40B4-BE49-F238E27FC236}">
                <a16:creationId xmlns:a16="http://schemas.microsoft.com/office/drawing/2014/main" id="{E66DDD02-E750-44C1-9B0D-202E0D305D22}"/>
              </a:ext>
            </a:extLst>
          </p:cNvPr>
          <p:cNvSpPr txBox="1"/>
          <p:nvPr/>
        </p:nvSpPr>
        <p:spPr>
          <a:xfrm>
            <a:off x="6160487" y="1850045"/>
            <a:ext cx="2756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385D8A"/>
                </a:solidFill>
              </a:rPr>
              <a:t>Primary Beamline Final Design</a:t>
            </a:r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D33C6170-0E3B-4430-B407-78BAC0E44A11}"/>
              </a:ext>
            </a:extLst>
          </p:cNvPr>
          <p:cNvSpPr txBox="1"/>
          <p:nvPr/>
        </p:nvSpPr>
        <p:spPr>
          <a:xfrm>
            <a:off x="6135710" y="3267364"/>
            <a:ext cx="2866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385D8A"/>
                </a:solidFill>
              </a:rPr>
              <a:t>Extraction Enclosure (Long Shut Down)</a:t>
            </a: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9972CE91-7BCE-41D4-9D8E-C55CA887C371}"/>
              </a:ext>
            </a:extLst>
          </p:cNvPr>
          <p:cNvSpPr/>
          <p:nvPr/>
        </p:nvSpPr>
        <p:spPr>
          <a:xfrm>
            <a:off x="5146800" y="3311539"/>
            <a:ext cx="1049503" cy="158114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1A3D68"/>
              </a:solidFill>
            </a:endParaRPr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5A14A5C8-0252-4659-A3F2-B96CD08CCB18}"/>
              </a:ext>
            </a:extLst>
          </p:cNvPr>
          <p:cNvSpPr/>
          <p:nvPr/>
        </p:nvSpPr>
        <p:spPr>
          <a:xfrm>
            <a:off x="5928026" y="3739638"/>
            <a:ext cx="1132158" cy="199352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1A3D68"/>
              </a:solidFill>
            </a:endParaRPr>
          </a:p>
        </p:txBody>
      </p:sp>
      <p:sp>
        <p:nvSpPr>
          <p:cNvPr id="280" name="Rectangle 279">
            <a:extLst>
              <a:ext uri="{FF2B5EF4-FFF2-40B4-BE49-F238E27FC236}">
                <a16:creationId xmlns:a16="http://schemas.microsoft.com/office/drawing/2014/main" id="{C9A59C97-F2F5-47D1-AFB1-FEBCD1C1D07F}"/>
              </a:ext>
            </a:extLst>
          </p:cNvPr>
          <p:cNvSpPr/>
          <p:nvPr/>
        </p:nvSpPr>
        <p:spPr>
          <a:xfrm>
            <a:off x="5163353" y="3335593"/>
            <a:ext cx="87310" cy="1157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1A3D68"/>
              </a:solidFill>
            </a:endParaRP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3F702D68-22A1-41DC-9DC9-BE4F6085F3CA}"/>
              </a:ext>
            </a:extLst>
          </p:cNvPr>
          <p:cNvSpPr txBox="1"/>
          <p:nvPr/>
        </p:nvSpPr>
        <p:spPr>
          <a:xfrm>
            <a:off x="4266626" y="3185247"/>
            <a:ext cx="932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Disassemble MI Components</a:t>
            </a:r>
            <a:endParaRPr lang="en-US" sz="1000" b="1" dirty="0"/>
          </a:p>
        </p:txBody>
      </p:sp>
      <p:sp>
        <p:nvSpPr>
          <p:cNvPr id="282" name="Rectangle 281">
            <a:extLst>
              <a:ext uri="{FF2B5EF4-FFF2-40B4-BE49-F238E27FC236}">
                <a16:creationId xmlns:a16="http://schemas.microsoft.com/office/drawing/2014/main" id="{88CD7A1A-6C64-4492-B166-8EFA57C00F72}"/>
              </a:ext>
            </a:extLst>
          </p:cNvPr>
          <p:cNvSpPr/>
          <p:nvPr/>
        </p:nvSpPr>
        <p:spPr>
          <a:xfrm>
            <a:off x="5258540" y="3323903"/>
            <a:ext cx="709381" cy="142864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1A3D68"/>
              </a:solidFill>
            </a:endParaRPr>
          </a:p>
        </p:txBody>
      </p:sp>
      <p:sp>
        <p:nvSpPr>
          <p:cNvPr id="283" name="Rectangle 282">
            <a:extLst>
              <a:ext uri="{FF2B5EF4-FFF2-40B4-BE49-F238E27FC236}">
                <a16:creationId xmlns:a16="http://schemas.microsoft.com/office/drawing/2014/main" id="{7F7E8526-9652-424C-92B0-7DB01DE34872}"/>
              </a:ext>
            </a:extLst>
          </p:cNvPr>
          <p:cNvSpPr/>
          <p:nvPr/>
        </p:nvSpPr>
        <p:spPr>
          <a:xfrm>
            <a:off x="5935411" y="3319159"/>
            <a:ext cx="253014" cy="14794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1A3D68"/>
              </a:solidFill>
            </a:endParaRP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C5FC3BAF-6F9A-4654-AF18-2F9D4CD97DD0}"/>
              </a:ext>
            </a:extLst>
          </p:cNvPr>
          <p:cNvSpPr txBox="1"/>
          <p:nvPr/>
        </p:nvSpPr>
        <p:spPr>
          <a:xfrm>
            <a:off x="5679378" y="3523801"/>
            <a:ext cx="26588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Install New / Re-install Existing Components</a:t>
            </a:r>
            <a:endParaRPr lang="en-US" sz="1000" b="1" dirty="0"/>
          </a:p>
        </p:txBody>
      </p:sp>
      <p:cxnSp>
        <p:nvCxnSpPr>
          <p:cNvPr id="285" name="Straight Connector 284">
            <a:extLst>
              <a:ext uri="{FF2B5EF4-FFF2-40B4-BE49-F238E27FC236}">
                <a16:creationId xmlns:a16="http://schemas.microsoft.com/office/drawing/2014/main" id="{937D0FB7-F213-4B1C-94E5-E0CB3A622B3F}"/>
              </a:ext>
            </a:extLst>
          </p:cNvPr>
          <p:cNvCxnSpPr>
            <a:cxnSpLocks/>
          </p:cNvCxnSpPr>
          <p:nvPr/>
        </p:nvCxnSpPr>
        <p:spPr>
          <a:xfrm>
            <a:off x="5006933" y="3362647"/>
            <a:ext cx="129208" cy="512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>
            <a:extLst>
              <a:ext uri="{FF2B5EF4-FFF2-40B4-BE49-F238E27FC236}">
                <a16:creationId xmlns:a16="http://schemas.microsoft.com/office/drawing/2014/main" id="{D2BF3147-1986-4C70-AEDE-79682A21B68D}"/>
              </a:ext>
            </a:extLst>
          </p:cNvPr>
          <p:cNvCxnSpPr>
            <a:cxnSpLocks/>
            <a:stCxn id="282" idx="0"/>
          </p:cNvCxnSpPr>
          <p:nvPr/>
        </p:nvCxnSpPr>
        <p:spPr>
          <a:xfrm flipV="1">
            <a:off x="5613231" y="3155383"/>
            <a:ext cx="247966" cy="1685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>
            <a:extLst>
              <a:ext uri="{FF2B5EF4-FFF2-40B4-BE49-F238E27FC236}">
                <a16:creationId xmlns:a16="http://schemas.microsoft.com/office/drawing/2014/main" id="{0CAF1DA3-7C9A-46C9-944A-A50B9352B165}"/>
              </a:ext>
            </a:extLst>
          </p:cNvPr>
          <p:cNvCxnSpPr/>
          <p:nvPr/>
        </p:nvCxnSpPr>
        <p:spPr>
          <a:xfrm flipH="1" flipV="1">
            <a:off x="6007747" y="3477466"/>
            <a:ext cx="34186" cy="702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Rectangle 287">
            <a:extLst>
              <a:ext uri="{FF2B5EF4-FFF2-40B4-BE49-F238E27FC236}">
                <a16:creationId xmlns:a16="http://schemas.microsoft.com/office/drawing/2014/main" id="{6BE7744A-F84D-4505-9998-9E92233AAA61}"/>
              </a:ext>
            </a:extLst>
          </p:cNvPr>
          <p:cNvSpPr/>
          <p:nvPr/>
        </p:nvSpPr>
        <p:spPr>
          <a:xfrm>
            <a:off x="5939615" y="3739638"/>
            <a:ext cx="282101" cy="1993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1A3D68"/>
              </a:solidFill>
            </a:endParaRPr>
          </a:p>
        </p:txBody>
      </p:sp>
      <p:sp>
        <p:nvSpPr>
          <p:cNvPr id="289" name="Rectangle 288">
            <a:extLst>
              <a:ext uri="{FF2B5EF4-FFF2-40B4-BE49-F238E27FC236}">
                <a16:creationId xmlns:a16="http://schemas.microsoft.com/office/drawing/2014/main" id="{73376C52-92C3-47AB-89BB-73E9FD7F5266}"/>
              </a:ext>
            </a:extLst>
          </p:cNvPr>
          <p:cNvSpPr/>
          <p:nvPr/>
        </p:nvSpPr>
        <p:spPr>
          <a:xfrm>
            <a:off x="6213978" y="3765973"/>
            <a:ext cx="846398" cy="1655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1A3D68"/>
              </a:solidFill>
            </a:endParaRP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5F4CDF57-D4DA-4EC5-B996-4D21A28B2A15}"/>
              </a:ext>
            </a:extLst>
          </p:cNvPr>
          <p:cNvSpPr txBox="1"/>
          <p:nvPr/>
        </p:nvSpPr>
        <p:spPr>
          <a:xfrm>
            <a:off x="3760481" y="3772814"/>
            <a:ext cx="1698423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Upstream of Shield Wall</a:t>
            </a:r>
            <a:endParaRPr lang="en-US" sz="1000" b="1" dirty="0"/>
          </a:p>
        </p:txBody>
      </p:sp>
      <p:cxnSp>
        <p:nvCxnSpPr>
          <p:cNvPr id="291" name="Straight Connector 290">
            <a:extLst>
              <a:ext uri="{FF2B5EF4-FFF2-40B4-BE49-F238E27FC236}">
                <a16:creationId xmlns:a16="http://schemas.microsoft.com/office/drawing/2014/main" id="{EF0DF670-95C1-46FF-9E8A-B9CC06CB7E91}"/>
              </a:ext>
            </a:extLst>
          </p:cNvPr>
          <p:cNvCxnSpPr>
            <a:cxnSpLocks/>
            <a:stCxn id="290" idx="3"/>
            <a:endCxn id="279" idx="1"/>
          </p:cNvCxnSpPr>
          <p:nvPr/>
        </p:nvCxnSpPr>
        <p:spPr>
          <a:xfrm flipV="1">
            <a:off x="5458904" y="3839314"/>
            <a:ext cx="469122" cy="489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TextBox 291">
            <a:extLst>
              <a:ext uri="{FF2B5EF4-FFF2-40B4-BE49-F238E27FC236}">
                <a16:creationId xmlns:a16="http://schemas.microsoft.com/office/drawing/2014/main" id="{2F3C7A00-5F24-4C34-88FC-CC74CE9F0D5E}"/>
              </a:ext>
            </a:extLst>
          </p:cNvPr>
          <p:cNvSpPr txBox="1"/>
          <p:nvPr/>
        </p:nvSpPr>
        <p:spPr>
          <a:xfrm>
            <a:off x="5951164" y="3960218"/>
            <a:ext cx="16100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Downstream of Shield Wall</a:t>
            </a:r>
            <a:endParaRPr lang="en-US" sz="1000" b="1" dirty="0"/>
          </a:p>
        </p:txBody>
      </p:sp>
      <p:cxnSp>
        <p:nvCxnSpPr>
          <p:cNvPr id="293" name="Straight Connector 292">
            <a:extLst>
              <a:ext uri="{FF2B5EF4-FFF2-40B4-BE49-F238E27FC236}">
                <a16:creationId xmlns:a16="http://schemas.microsoft.com/office/drawing/2014/main" id="{3E2BECDB-482F-438D-A3D7-811E503791D7}"/>
              </a:ext>
            </a:extLst>
          </p:cNvPr>
          <p:cNvCxnSpPr>
            <a:cxnSpLocks/>
            <a:endCxn id="279" idx="2"/>
          </p:cNvCxnSpPr>
          <p:nvPr/>
        </p:nvCxnSpPr>
        <p:spPr>
          <a:xfrm flipV="1">
            <a:off x="6281444" y="3938990"/>
            <a:ext cx="212661" cy="596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4" name="TextBox 293">
            <a:extLst>
              <a:ext uri="{FF2B5EF4-FFF2-40B4-BE49-F238E27FC236}">
                <a16:creationId xmlns:a16="http://schemas.microsoft.com/office/drawing/2014/main" id="{31BC5292-67B7-4707-8CF2-F53A73D092FE}"/>
              </a:ext>
            </a:extLst>
          </p:cNvPr>
          <p:cNvSpPr txBox="1"/>
          <p:nvPr/>
        </p:nvSpPr>
        <p:spPr>
          <a:xfrm>
            <a:off x="5361973" y="3018469"/>
            <a:ext cx="15422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Conventional Construction</a:t>
            </a:r>
            <a:endParaRPr lang="en-US" sz="1000" b="1" dirty="0"/>
          </a:p>
        </p:txBody>
      </p:sp>
      <p:sp>
        <p:nvSpPr>
          <p:cNvPr id="295" name="TextBox 294">
            <a:extLst>
              <a:ext uri="{FF2B5EF4-FFF2-40B4-BE49-F238E27FC236}">
                <a16:creationId xmlns:a16="http://schemas.microsoft.com/office/drawing/2014/main" id="{9C4B74E9-F0C4-4CB8-99D3-A9951C6927D8}"/>
              </a:ext>
            </a:extLst>
          </p:cNvPr>
          <p:cNvSpPr txBox="1"/>
          <p:nvPr/>
        </p:nvSpPr>
        <p:spPr>
          <a:xfrm>
            <a:off x="7118141" y="3677105"/>
            <a:ext cx="2527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385D8A"/>
                </a:solidFill>
              </a:rPr>
              <a:t>Primary Beam Enclosure</a:t>
            </a:r>
          </a:p>
        </p:txBody>
      </p:sp>
      <p:sp>
        <p:nvSpPr>
          <p:cNvPr id="299" name="TextBox 298">
            <a:extLst>
              <a:ext uri="{FF2B5EF4-FFF2-40B4-BE49-F238E27FC236}">
                <a16:creationId xmlns:a16="http://schemas.microsoft.com/office/drawing/2014/main" id="{617B6AB7-D809-482A-94CF-F040B033A5AA}"/>
              </a:ext>
            </a:extLst>
          </p:cNvPr>
          <p:cNvSpPr txBox="1"/>
          <p:nvPr/>
        </p:nvSpPr>
        <p:spPr>
          <a:xfrm>
            <a:off x="5188880" y="855913"/>
            <a:ext cx="2306976" cy="43088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Nov-15  CD-1 Refresh Approval</a:t>
            </a:r>
          </a:p>
          <a:p>
            <a:r>
              <a:rPr lang="en-US" sz="11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Sep-16  CD-3a Approval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71BBE65-0E6A-4BEE-8FD5-0009439BDFAC}"/>
              </a:ext>
            </a:extLst>
          </p:cNvPr>
          <p:cNvSpPr txBox="1"/>
          <p:nvPr/>
        </p:nvSpPr>
        <p:spPr>
          <a:xfrm>
            <a:off x="2313856" y="865248"/>
            <a:ext cx="10867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Nov-20</a:t>
            </a:r>
          </a:p>
          <a:p>
            <a:r>
              <a:rPr lang="en-US" sz="1000" b="1" dirty="0">
                <a:solidFill>
                  <a:prstClr val="black"/>
                </a:solidFill>
              </a:rPr>
              <a:t>CD-2 SP-NS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073DB16-D353-491C-AD08-CC20A7179990}"/>
              </a:ext>
            </a:extLst>
          </p:cNvPr>
          <p:cNvSpPr txBox="1"/>
          <p:nvPr/>
        </p:nvSpPr>
        <p:spPr>
          <a:xfrm>
            <a:off x="3285312" y="849817"/>
            <a:ext cx="2657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prstClr val="black"/>
                </a:solidFill>
              </a:rPr>
              <a:t>Sept-22</a:t>
            </a:r>
          </a:p>
          <a:p>
            <a:r>
              <a:rPr lang="en-US" sz="1000" b="1" dirty="0">
                <a:solidFill>
                  <a:prstClr val="black"/>
                </a:solidFill>
              </a:rPr>
              <a:t>CD-3 SP-NS &amp; SP-FS-</a:t>
            </a:r>
            <a:r>
              <a:rPr lang="en-US" sz="1000" b="1" dirty="0" err="1">
                <a:solidFill>
                  <a:prstClr val="black"/>
                </a:solidFill>
              </a:rPr>
              <a:t>Cryo</a:t>
            </a:r>
            <a:r>
              <a:rPr lang="en-US" sz="1000" b="1" dirty="0">
                <a:solidFill>
                  <a:prstClr val="black"/>
                </a:solidFill>
              </a:rPr>
              <a:t>, FS I/I 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5618940F-BDAE-4B92-A6BE-EE7122BA0E65}"/>
              </a:ext>
            </a:extLst>
          </p:cNvPr>
          <p:cNvCxnSpPr/>
          <p:nvPr/>
        </p:nvCxnSpPr>
        <p:spPr>
          <a:xfrm>
            <a:off x="7263488" y="4852245"/>
            <a:ext cx="113317" cy="6203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Star: 4 Points 7">
            <a:extLst>
              <a:ext uri="{FF2B5EF4-FFF2-40B4-BE49-F238E27FC236}">
                <a16:creationId xmlns:a16="http://schemas.microsoft.com/office/drawing/2014/main" id="{D11E6904-AA86-42B5-8A51-EE9C085A7AE7}"/>
              </a:ext>
            </a:extLst>
          </p:cNvPr>
          <p:cNvSpPr/>
          <p:nvPr/>
        </p:nvSpPr>
        <p:spPr>
          <a:xfrm>
            <a:off x="2478278" y="1516928"/>
            <a:ext cx="150955" cy="150885"/>
          </a:xfrm>
          <a:prstGeom prst="star4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ED183551-893F-4629-9EAA-7274DC09D261}"/>
              </a:ext>
            </a:extLst>
          </p:cNvPr>
          <p:cNvSpPr txBox="1"/>
          <p:nvPr/>
        </p:nvSpPr>
        <p:spPr>
          <a:xfrm>
            <a:off x="2226881" y="1303247"/>
            <a:ext cx="643243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C00000"/>
                </a:solidFill>
              </a:rPr>
              <a:t>Magnets</a:t>
            </a:r>
            <a:endParaRPr lang="en-US" sz="1000" b="1" dirty="0">
              <a:solidFill>
                <a:srgbClr val="C00000"/>
              </a:solidFill>
            </a:endParaRPr>
          </a:p>
        </p:txBody>
      </p:sp>
      <p:sp>
        <p:nvSpPr>
          <p:cNvPr id="91" name="Star: 4 Points 90">
            <a:extLst>
              <a:ext uri="{FF2B5EF4-FFF2-40B4-BE49-F238E27FC236}">
                <a16:creationId xmlns:a16="http://schemas.microsoft.com/office/drawing/2014/main" id="{7F2D2109-5E6D-48ED-A502-8E9359924A25}"/>
              </a:ext>
            </a:extLst>
          </p:cNvPr>
          <p:cNvSpPr/>
          <p:nvPr/>
        </p:nvSpPr>
        <p:spPr>
          <a:xfrm>
            <a:off x="1678045" y="1510823"/>
            <a:ext cx="150955" cy="150885"/>
          </a:xfrm>
          <a:prstGeom prst="star4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937563A-4B48-4F82-99CF-2972A209ED10}"/>
              </a:ext>
            </a:extLst>
          </p:cNvPr>
          <p:cNvSpPr txBox="1"/>
          <p:nvPr/>
        </p:nvSpPr>
        <p:spPr>
          <a:xfrm>
            <a:off x="1480330" y="1342478"/>
            <a:ext cx="5764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B050"/>
                </a:solidFill>
              </a:rPr>
              <a:t>Vacuum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09A645E6-BCAC-414C-B897-18FC2B8DBE37}"/>
              </a:ext>
            </a:extLst>
          </p:cNvPr>
          <p:cNvSpPr txBox="1"/>
          <p:nvPr/>
        </p:nvSpPr>
        <p:spPr>
          <a:xfrm>
            <a:off x="1343144" y="1729878"/>
            <a:ext cx="4610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F79646"/>
                </a:solidFill>
              </a:rPr>
              <a:t>LCW</a:t>
            </a:r>
            <a:endParaRPr lang="en-US" sz="900" b="1" dirty="0">
              <a:solidFill>
                <a:srgbClr val="F79646"/>
              </a:solidFill>
            </a:endParaRPr>
          </a:p>
        </p:txBody>
      </p:sp>
      <p:sp>
        <p:nvSpPr>
          <p:cNvPr id="94" name="Star: 4 Points 93">
            <a:extLst>
              <a:ext uri="{FF2B5EF4-FFF2-40B4-BE49-F238E27FC236}">
                <a16:creationId xmlns:a16="http://schemas.microsoft.com/office/drawing/2014/main" id="{9D016B93-0834-470F-9B36-5DCCD63458FD}"/>
              </a:ext>
            </a:extLst>
          </p:cNvPr>
          <p:cNvSpPr/>
          <p:nvPr/>
        </p:nvSpPr>
        <p:spPr>
          <a:xfrm>
            <a:off x="6037470" y="1926586"/>
            <a:ext cx="150955" cy="150885"/>
          </a:xfrm>
          <a:prstGeom prst="star4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9D32DE6-BAAE-499C-977F-0FFDAF30F3A9}"/>
              </a:ext>
            </a:extLst>
          </p:cNvPr>
          <p:cNvSpPr txBox="1"/>
          <p:nvPr/>
        </p:nvSpPr>
        <p:spPr>
          <a:xfrm>
            <a:off x="5482021" y="1605000"/>
            <a:ext cx="1606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B050"/>
                </a:solidFill>
              </a:rPr>
              <a:t>Design &amp; Test Firmware for BPM DDC Boards</a:t>
            </a:r>
            <a:endParaRPr lang="en-US" sz="1000" b="1" dirty="0">
              <a:solidFill>
                <a:srgbClr val="00B050"/>
              </a:solidFill>
            </a:endParaRPr>
          </a:p>
        </p:txBody>
      </p:sp>
      <p:sp>
        <p:nvSpPr>
          <p:cNvPr id="96" name="Star: 4 Points 95">
            <a:extLst>
              <a:ext uri="{FF2B5EF4-FFF2-40B4-BE49-F238E27FC236}">
                <a16:creationId xmlns:a16="http://schemas.microsoft.com/office/drawing/2014/main" id="{D955D8B9-A0A0-44EA-A2D1-170E36AC2822}"/>
              </a:ext>
            </a:extLst>
          </p:cNvPr>
          <p:cNvSpPr/>
          <p:nvPr/>
        </p:nvSpPr>
        <p:spPr>
          <a:xfrm>
            <a:off x="4285942" y="1920534"/>
            <a:ext cx="150955" cy="150885"/>
          </a:xfrm>
          <a:prstGeom prst="star4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B11BDBF-CB62-4822-97C2-B2982B9B17EC}"/>
              </a:ext>
            </a:extLst>
          </p:cNvPr>
          <p:cNvSpPr txBox="1"/>
          <p:nvPr/>
        </p:nvSpPr>
        <p:spPr>
          <a:xfrm>
            <a:off x="3439008" y="2058491"/>
            <a:ext cx="12536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7030A0"/>
                </a:solidFill>
              </a:rPr>
              <a:t>Magnet Installation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98" name="Star: 4 Points 97">
            <a:extLst>
              <a:ext uri="{FF2B5EF4-FFF2-40B4-BE49-F238E27FC236}">
                <a16:creationId xmlns:a16="http://schemas.microsoft.com/office/drawing/2014/main" id="{8DAEF636-E086-4DF8-9259-BCF79F29C903}"/>
              </a:ext>
            </a:extLst>
          </p:cNvPr>
          <p:cNvSpPr/>
          <p:nvPr/>
        </p:nvSpPr>
        <p:spPr>
          <a:xfrm>
            <a:off x="2980516" y="1922049"/>
            <a:ext cx="150955" cy="150885"/>
          </a:xfrm>
          <a:prstGeom prst="star4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DE874EB-0468-43A5-ADB2-F53A1577BFC1}"/>
              </a:ext>
            </a:extLst>
          </p:cNvPr>
          <p:cNvSpPr txBox="1"/>
          <p:nvPr/>
        </p:nvSpPr>
        <p:spPr>
          <a:xfrm>
            <a:off x="2740938" y="1686954"/>
            <a:ext cx="139494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Magnet Power Supply</a:t>
            </a:r>
            <a:endParaRPr lang="en-US" sz="1000" b="1" dirty="0"/>
          </a:p>
        </p:txBody>
      </p:sp>
      <p:sp>
        <p:nvSpPr>
          <p:cNvPr id="100" name="Star: 4 Points 99">
            <a:extLst>
              <a:ext uri="{FF2B5EF4-FFF2-40B4-BE49-F238E27FC236}">
                <a16:creationId xmlns:a16="http://schemas.microsoft.com/office/drawing/2014/main" id="{A43893E4-8CE1-4832-9928-4ADA7534EAC7}"/>
              </a:ext>
            </a:extLst>
          </p:cNvPr>
          <p:cNvSpPr/>
          <p:nvPr/>
        </p:nvSpPr>
        <p:spPr>
          <a:xfrm>
            <a:off x="2642684" y="1909254"/>
            <a:ext cx="150955" cy="150885"/>
          </a:xfrm>
          <a:prstGeom prst="star4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962C59F-7476-453F-9779-F3CBAA71D003}"/>
              </a:ext>
            </a:extLst>
          </p:cNvPr>
          <p:cNvSpPr txBox="1"/>
          <p:nvPr/>
        </p:nvSpPr>
        <p:spPr>
          <a:xfrm>
            <a:off x="1827958" y="2109073"/>
            <a:ext cx="152434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75000"/>
                  </a:schemeClr>
                </a:solidFill>
              </a:rPr>
              <a:t>Primary LCW Water System</a:t>
            </a:r>
            <a:endParaRPr lang="en-US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A621068-1B21-48DC-A9DA-7587B6752DE7}"/>
              </a:ext>
            </a:extLst>
          </p:cNvPr>
          <p:cNvSpPr txBox="1"/>
          <p:nvPr/>
        </p:nvSpPr>
        <p:spPr>
          <a:xfrm>
            <a:off x="1985924" y="1680740"/>
            <a:ext cx="576473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B050"/>
                </a:solidFill>
              </a:rPr>
              <a:t>Vacuum</a:t>
            </a:r>
          </a:p>
        </p:txBody>
      </p:sp>
      <p:sp>
        <p:nvSpPr>
          <p:cNvPr id="103" name="Star: 4 Points 102">
            <a:extLst>
              <a:ext uri="{FF2B5EF4-FFF2-40B4-BE49-F238E27FC236}">
                <a16:creationId xmlns:a16="http://schemas.microsoft.com/office/drawing/2014/main" id="{672E9735-DA91-40AC-AA63-1D6E27732C2F}"/>
              </a:ext>
            </a:extLst>
          </p:cNvPr>
          <p:cNvSpPr/>
          <p:nvPr/>
        </p:nvSpPr>
        <p:spPr>
          <a:xfrm>
            <a:off x="2314235" y="1913698"/>
            <a:ext cx="150955" cy="150885"/>
          </a:xfrm>
          <a:prstGeom prst="star4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784C6E5-9733-476F-BAD8-05BD9D1F8709}"/>
              </a:ext>
            </a:extLst>
          </p:cNvPr>
          <p:cNvSpPr txBox="1"/>
          <p:nvPr/>
        </p:nvSpPr>
        <p:spPr>
          <a:xfrm>
            <a:off x="4281297" y="2342412"/>
            <a:ext cx="16633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Material Purchase Constraint</a:t>
            </a:r>
          </a:p>
        </p:txBody>
      </p:sp>
      <p:sp>
        <p:nvSpPr>
          <p:cNvPr id="105" name="Star: 4 Points 104">
            <a:extLst>
              <a:ext uri="{FF2B5EF4-FFF2-40B4-BE49-F238E27FC236}">
                <a16:creationId xmlns:a16="http://schemas.microsoft.com/office/drawing/2014/main" id="{B80C0B47-06EC-4750-BC09-4447008687B3}"/>
              </a:ext>
            </a:extLst>
          </p:cNvPr>
          <p:cNvSpPr/>
          <p:nvPr/>
        </p:nvSpPr>
        <p:spPr>
          <a:xfrm>
            <a:off x="4217662" y="2396486"/>
            <a:ext cx="132490" cy="134909"/>
          </a:xfrm>
          <a:prstGeom prst="star4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6709138E-8A20-4DF9-B646-8A330805D32F}"/>
              </a:ext>
            </a:extLst>
          </p:cNvPr>
          <p:cNvSpPr/>
          <p:nvPr/>
        </p:nvSpPr>
        <p:spPr>
          <a:xfrm>
            <a:off x="4316423" y="2885574"/>
            <a:ext cx="1844064" cy="49162"/>
          </a:xfrm>
          <a:prstGeom prst="rect">
            <a:avLst/>
          </a:prstGeom>
          <a:solidFill>
            <a:srgbClr val="F79646"/>
          </a:solidFill>
          <a:ln>
            <a:solidFill>
              <a:srgbClr val="F796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1A3D68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66C15A2-6F17-4B8E-8F61-B36322E26BDE}"/>
              </a:ext>
            </a:extLst>
          </p:cNvPr>
          <p:cNvSpPr txBox="1"/>
          <p:nvPr/>
        </p:nvSpPr>
        <p:spPr>
          <a:xfrm>
            <a:off x="2771168" y="3052212"/>
            <a:ext cx="1578983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75000"/>
                  </a:schemeClr>
                </a:solidFill>
              </a:rPr>
              <a:t>Primary LCW Water System</a:t>
            </a:r>
            <a:endParaRPr lang="en-US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1EB18BA-1DC9-41AE-99EA-F4F33FE84FDC}"/>
              </a:ext>
            </a:extLst>
          </p:cNvPr>
          <p:cNvCxnSpPr>
            <a:cxnSpLocks/>
          </p:cNvCxnSpPr>
          <p:nvPr/>
        </p:nvCxnSpPr>
        <p:spPr>
          <a:xfrm flipV="1">
            <a:off x="4228273" y="2943064"/>
            <a:ext cx="651068" cy="206655"/>
          </a:xfrm>
          <a:prstGeom prst="line">
            <a:avLst/>
          </a:prstGeom>
          <a:ln>
            <a:solidFill>
              <a:srgbClr val="F7964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Star: 4 Points 110">
            <a:extLst>
              <a:ext uri="{FF2B5EF4-FFF2-40B4-BE49-F238E27FC236}">
                <a16:creationId xmlns:a16="http://schemas.microsoft.com/office/drawing/2014/main" id="{7455C212-22A1-4637-9FC0-CB9A4B38B670}"/>
              </a:ext>
            </a:extLst>
          </p:cNvPr>
          <p:cNvSpPr/>
          <p:nvPr/>
        </p:nvSpPr>
        <p:spPr>
          <a:xfrm>
            <a:off x="1565287" y="1511805"/>
            <a:ext cx="150955" cy="150885"/>
          </a:xfrm>
          <a:prstGeom prst="star4">
            <a:avLst/>
          </a:prstGeom>
          <a:solidFill>
            <a:srgbClr val="F79646"/>
          </a:solidFill>
          <a:ln>
            <a:solidFill>
              <a:srgbClr val="F79646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tar: 4 Points 111">
            <a:extLst>
              <a:ext uri="{FF2B5EF4-FFF2-40B4-BE49-F238E27FC236}">
                <a16:creationId xmlns:a16="http://schemas.microsoft.com/office/drawing/2014/main" id="{67B85E29-634C-4557-9D39-F9A3600A982E}"/>
              </a:ext>
            </a:extLst>
          </p:cNvPr>
          <p:cNvSpPr/>
          <p:nvPr/>
        </p:nvSpPr>
        <p:spPr>
          <a:xfrm>
            <a:off x="6155471" y="2684828"/>
            <a:ext cx="132490" cy="134909"/>
          </a:xfrm>
          <a:prstGeom prst="star4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BF879553-4937-4D3F-9B9C-A5170B17BEA6}"/>
              </a:ext>
            </a:extLst>
          </p:cNvPr>
          <p:cNvSpPr txBox="1"/>
          <p:nvPr/>
        </p:nvSpPr>
        <p:spPr>
          <a:xfrm>
            <a:off x="6144032" y="2434055"/>
            <a:ext cx="16633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Kicker Magnet Assembly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D363BB9-49BF-4917-A16D-784C9A83266E}"/>
              </a:ext>
            </a:extLst>
          </p:cNvPr>
          <p:cNvCxnSpPr>
            <a:cxnSpLocks/>
            <a:stCxn id="112" idx="0"/>
          </p:cNvCxnSpPr>
          <p:nvPr/>
        </p:nvCxnSpPr>
        <p:spPr>
          <a:xfrm flipV="1">
            <a:off x="6221716" y="2590902"/>
            <a:ext cx="230914" cy="9392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B178FD92-04AE-4DF0-9613-C1C135E5137D}"/>
              </a:ext>
            </a:extLst>
          </p:cNvPr>
          <p:cNvSpPr txBox="1"/>
          <p:nvPr/>
        </p:nvSpPr>
        <p:spPr>
          <a:xfrm>
            <a:off x="4220337" y="5766795"/>
            <a:ext cx="877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Main injector – Second Shutdown Begins</a:t>
            </a:r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E59D9FC4-89A8-4251-AA84-EB43FA1EEA2E}"/>
              </a:ext>
            </a:extLst>
          </p:cNvPr>
          <p:cNvCxnSpPr/>
          <p:nvPr/>
        </p:nvCxnSpPr>
        <p:spPr>
          <a:xfrm flipH="1">
            <a:off x="5106574" y="5802449"/>
            <a:ext cx="2492" cy="365760"/>
          </a:xfrm>
          <a:prstGeom prst="line">
            <a:avLst/>
          </a:prstGeom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408C471F-19E3-47F2-898A-98542D8AED63}"/>
              </a:ext>
            </a:extLst>
          </p:cNvPr>
          <p:cNvCxnSpPr/>
          <p:nvPr/>
        </p:nvCxnSpPr>
        <p:spPr>
          <a:xfrm flipH="1">
            <a:off x="5967922" y="5802449"/>
            <a:ext cx="2492" cy="365760"/>
          </a:xfrm>
          <a:prstGeom prst="line">
            <a:avLst/>
          </a:prstGeom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596B0B26-F843-42EB-9250-0DD1CB42BE7A}"/>
              </a:ext>
            </a:extLst>
          </p:cNvPr>
          <p:cNvSpPr txBox="1"/>
          <p:nvPr/>
        </p:nvSpPr>
        <p:spPr>
          <a:xfrm>
            <a:off x="5047515" y="5753070"/>
            <a:ext cx="958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Authorization for Use and Possession - EE/PBE/LBNF 5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F20C35FB-8580-4324-8DB3-0EDB03B0EC48}"/>
              </a:ext>
            </a:extLst>
          </p:cNvPr>
          <p:cNvSpPr/>
          <p:nvPr/>
        </p:nvSpPr>
        <p:spPr>
          <a:xfrm flipH="1">
            <a:off x="7066119" y="4512596"/>
            <a:ext cx="59580" cy="200055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rgbClr val="1A3D68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BFD1B0E5-4256-42B4-B102-36B816E36506}"/>
              </a:ext>
            </a:extLst>
          </p:cNvPr>
          <p:cNvSpPr txBox="1"/>
          <p:nvPr/>
        </p:nvSpPr>
        <p:spPr>
          <a:xfrm>
            <a:off x="7141195" y="4421745"/>
            <a:ext cx="1775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BLM/TLM System – Test &amp; Commissioning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63E50150-9532-46C2-88F2-241CDC7EEB3D}"/>
              </a:ext>
            </a:extLst>
          </p:cNvPr>
          <p:cNvSpPr txBox="1"/>
          <p:nvPr/>
        </p:nvSpPr>
        <p:spPr>
          <a:xfrm>
            <a:off x="307640" y="4825118"/>
            <a:ext cx="2369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</a:rPr>
              <a:t>DOE and Non-DOE Activity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01438084-574D-4B83-9629-FE8B8C2B8941}"/>
              </a:ext>
            </a:extLst>
          </p:cNvPr>
          <p:cNvSpPr/>
          <p:nvPr/>
        </p:nvSpPr>
        <p:spPr>
          <a:xfrm>
            <a:off x="393425" y="5081270"/>
            <a:ext cx="1216508" cy="68785"/>
          </a:xfrm>
          <a:prstGeom prst="rect">
            <a:avLst/>
          </a:prstGeom>
          <a:pattFill prst="wdUpDiag">
            <a:fgClr>
              <a:schemeClr val="tx2"/>
            </a:fgClr>
            <a:bgClr>
              <a:schemeClr val="bg1"/>
            </a:bgClr>
          </a:patt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1A3D68"/>
              </a:solidFill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83DEE8F-3121-47F5-A394-9D25C24092A3}"/>
              </a:ext>
            </a:extLst>
          </p:cNvPr>
          <p:cNvSpPr txBox="1"/>
          <p:nvPr/>
        </p:nvSpPr>
        <p:spPr>
          <a:xfrm>
            <a:off x="4461446" y="1697407"/>
            <a:ext cx="13989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FF0000"/>
                </a:solidFill>
              </a:rPr>
              <a:t>BLM/TLM Systems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116" name="Star: 4 Points 115">
            <a:extLst>
              <a:ext uri="{FF2B5EF4-FFF2-40B4-BE49-F238E27FC236}">
                <a16:creationId xmlns:a16="http://schemas.microsoft.com/office/drawing/2014/main" id="{776AFF88-3340-415A-8525-2462B2770944}"/>
              </a:ext>
            </a:extLst>
          </p:cNvPr>
          <p:cNvSpPr>
            <a:spLocks noChangeAspect="1"/>
          </p:cNvSpPr>
          <p:nvPr/>
        </p:nvSpPr>
        <p:spPr>
          <a:xfrm>
            <a:off x="5250980" y="1928706"/>
            <a:ext cx="132492" cy="134909"/>
          </a:xfrm>
          <a:prstGeom prst="star4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B57B35A-25F0-41C4-BC1B-820994BE72B2}"/>
              </a:ext>
            </a:extLst>
          </p:cNvPr>
          <p:cNvSpPr txBox="1"/>
          <p:nvPr/>
        </p:nvSpPr>
        <p:spPr>
          <a:xfrm>
            <a:off x="3441098" y="5875621"/>
            <a:ext cx="87791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Material Purchase Constraint</a:t>
            </a:r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90CCEF07-137E-411D-AED8-FA44439EFA94}"/>
              </a:ext>
            </a:extLst>
          </p:cNvPr>
          <p:cNvCxnSpPr>
            <a:cxnSpLocks/>
          </p:cNvCxnSpPr>
          <p:nvPr/>
        </p:nvCxnSpPr>
        <p:spPr>
          <a:xfrm>
            <a:off x="4287121" y="5801547"/>
            <a:ext cx="0" cy="343442"/>
          </a:xfrm>
          <a:prstGeom prst="line">
            <a:avLst/>
          </a:prstGeom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0" name="TextBox 129">
            <a:extLst>
              <a:ext uri="{FF2B5EF4-FFF2-40B4-BE49-F238E27FC236}">
                <a16:creationId xmlns:a16="http://schemas.microsoft.com/office/drawing/2014/main" id="{DAD87EAA-76C6-4E51-9B93-1F318504F030}"/>
              </a:ext>
            </a:extLst>
          </p:cNvPr>
          <p:cNvSpPr txBox="1"/>
          <p:nvPr/>
        </p:nvSpPr>
        <p:spPr>
          <a:xfrm>
            <a:off x="849854" y="747580"/>
            <a:ext cx="13208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prstClr val="black"/>
                </a:solidFill>
              </a:rPr>
              <a:t>July-20 </a:t>
            </a:r>
          </a:p>
          <a:p>
            <a:pPr algn="r"/>
            <a:r>
              <a:rPr lang="en-US" sz="1000" b="1" dirty="0">
                <a:solidFill>
                  <a:prstClr val="black"/>
                </a:solidFill>
              </a:rPr>
              <a:t>CD-2 SP-FS </a:t>
            </a:r>
          </a:p>
          <a:p>
            <a:pPr algn="r"/>
            <a:r>
              <a:rPr lang="en-US" sz="1000" b="1" dirty="0">
                <a:solidFill>
                  <a:prstClr val="black"/>
                </a:solidFill>
              </a:rPr>
              <a:t>CD-3 SP-FS-FSCF &amp; FD </a:t>
            </a:r>
          </a:p>
        </p:txBody>
      </p:sp>
      <p:sp>
        <p:nvSpPr>
          <p:cNvPr id="131" name="4-Point Star 325">
            <a:extLst>
              <a:ext uri="{FF2B5EF4-FFF2-40B4-BE49-F238E27FC236}">
                <a16:creationId xmlns:a16="http://schemas.microsoft.com/office/drawing/2014/main" id="{EF69DCBF-9ACC-4BB4-A6C7-1D6C6D2B0A2D}"/>
              </a:ext>
            </a:extLst>
          </p:cNvPr>
          <p:cNvSpPr/>
          <p:nvPr/>
        </p:nvSpPr>
        <p:spPr>
          <a:xfrm>
            <a:off x="2053693" y="5377719"/>
            <a:ext cx="152400" cy="152400"/>
          </a:xfrm>
          <a:prstGeom prst="star4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66837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E8EDBEA5-F651-4FAF-89E0-66A79C45AD11}"/>
              </a:ext>
            </a:extLst>
          </p:cNvPr>
          <p:cNvCxnSpPr>
            <a:cxnSpLocks/>
          </p:cNvCxnSpPr>
          <p:nvPr/>
        </p:nvCxnSpPr>
        <p:spPr>
          <a:xfrm flipV="1">
            <a:off x="5744710" y="3647346"/>
            <a:ext cx="0" cy="1161274"/>
          </a:xfrm>
          <a:prstGeom prst="line">
            <a:avLst/>
          </a:prstGeom>
          <a:ln w="12700">
            <a:solidFill>
              <a:schemeClr val="tx1">
                <a:alpha val="48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>
            <a:extLst>
              <a:ext uri="{FF2B5EF4-FFF2-40B4-BE49-F238E27FC236}">
                <a16:creationId xmlns:a16="http://schemas.microsoft.com/office/drawing/2014/main" id="{098BB95C-FB31-4996-8821-40311BF5AF28}"/>
              </a:ext>
            </a:extLst>
          </p:cNvPr>
          <p:cNvCxnSpPr>
            <a:cxnSpLocks/>
            <a:stCxn id="264" idx="1"/>
            <a:endCxn id="281" idx="2"/>
          </p:cNvCxnSpPr>
          <p:nvPr/>
        </p:nvCxnSpPr>
        <p:spPr>
          <a:xfrm flipV="1">
            <a:off x="4673939" y="1503410"/>
            <a:ext cx="1942775" cy="1192752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278885C8-5439-4392-ABD9-66B18C1CCBB1}"/>
              </a:ext>
            </a:extLst>
          </p:cNvPr>
          <p:cNvCxnSpPr/>
          <p:nvPr/>
        </p:nvCxnSpPr>
        <p:spPr>
          <a:xfrm flipV="1">
            <a:off x="3176025" y="1151645"/>
            <a:ext cx="0" cy="3651821"/>
          </a:xfrm>
          <a:prstGeom prst="line">
            <a:avLst/>
          </a:prstGeom>
          <a:ln w="12700">
            <a:solidFill>
              <a:schemeClr val="tx1">
                <a:alpha val="48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1410B3C-CBC6-4F74-A60B-FD6D28AD83AD}"/>
              </a:ext>
            </a:extLst>
          </p:cNvPr>
          <p:cNvCxnSpPr/>
          <p:nvPr/>
        </p:nvCxnSpPr>
        <p:spPr>
          <a:xfrm flipV="1">
            <a:off x="2132781" y="1151645"/>
            <a:ext cx="0" cy="3651821"/>
          </a:xfrm>
          <a:prstGeom prst="line">
            <a:avLst/>
          </a:prstGeom>
          <a:ln w="12700">
            <a:solidFill>
              <a:schemeClr val="tx1">
                <a:alpha val="48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5B378FA4-0E50-4F11-B634-7E364C17E61D}"/>
              </a:ext>
            </a:extLst>
          </p:cNvPr>
          <p:cNvCxnSpPr/>
          <p:nvPr/>
        </p:nvCxnSpPr>
        <p:spPr>
          <a:xfrm flipV="1">
            <a:off x="1872975" y="1156799"/>
            <a:ext cx="0" cy="3651821"/>
          </a:xfrm>
          <a:prstGeom prst="line">
            <a:avLst/>
          </a:prstGeom>
          <a:ln w="12700">
            <a:solidFill>
              <a:schemeClr val="tx1">
                <a:alpha val="48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025" y="140602"/>
            <a:ext cx="8293100" cy="569268"/>
          </a:xfrm>
        </p:spPr>
        <p:txBody>
          <a:bodyPr/>
          <a:lstStyle/>
          <a:p>
            <a:r>
              <a:rPr lang="en-US" dirty="0"/>
              <a:t>Target Complex - Schedule Summary 	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3353AAE-6F0B-4FAE-94EA-C5D69ED22CD1}"/>
              </a:ext>
            </a:extLst>
          </p:cNvPr>
          <p:cNvSpPr txBox="1"/>
          <p:nvPr/>
        </p:nvSpPr>
        <p:spPr>
          <a:xfrm>
            <a:off x="636511" y="195228"/>
            <a:ext cx="10755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000" b="1" dirty="0">
              <a:solidFill>
                <a:prstClr val="black"/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085BD495-F66B-4F1C-A271-DA4AF1E33B9B}"/>
              </a:ext>
            </a:extLst>
          </p:cNvPr>
          <p:cNvSpPr txBox="1"/>
          <p:nvPr/>
        </p:nvSpPr>
        <p:spPr>
          <a:xfrm>
            <a:off x="578963" y="141090"/>
            <a:ext cx="10755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000" b="1" dirty="0">
              <a:solidFill>
                <a:prstClr val="black"/>
              </a:solidFill>
            </a:endParaRPr>
          </a:p>
        </p:txBody>
      </p:sp>
      <p:sp>
        <p:nvSpPr>
          <p:cNvPr id="211" name="Right Arrow 291">
            <a:extLst>
              <a:ext uri="{FF2B5EF4-FFF2-40B4-BE49-F238E27FC236}">
                <a16:creationId xmlns:a16="http://schemas.microsoft.com/office/drawing/2014/main" id="{49ED68B4-48C4-47F1-9868-13B7BE7FBC5A}"/>
              </a:ext>
            </a:extLst>
          </p:cNvPr>
          <p:cNvSpPr/>
          <p:nvPr/>
        </p:nvSpPr>
        <p:spPr>
          <a:xfrm>
            <a:off x="515491" y="4623379"/>
            <a:ext cx="8160757" cy="109495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9C2A09CE-4D71-45E2-BE87-AD33F6725CA9}"/>
              </a:ext>
            </a:extLst>
          </p:cNvPr>
          <p:cNvCxnSpPr/>
          <p:nvPr/>
        </p:nvCxnSpPr>
        <p:spPr>
          <a:xfrm>
            <a:off x="7209950" y="5421302"/>
            <a:ext cx="0" cy="271835"/>
          </a:xfrm>
          <a:prstGeom prst="line">
            <a:avLst/>
          </a:prstGeom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7" name="4-Point Star 229">
            <a:extLst>
              <a:ext uri="{FF2B5EF4-FFF2-40B4-BE49-F238E27FC236}">
                <a16:creationId xmlns:a16="http://schemas.microsoft.com/office/drawing/2014/main" id="{8E790ECE-219D-4DD7-AF1E-C41ABCB3EBE6}"/>
              </a:ext>
            </a:extLst>
          </p:cNvPr>
          <p:cNvSpPr/>
          <p:nvPr/>
        </p:nvSpPr>
        <p:spPr>
          <a:xfrm>
            <a:off x="3097276" y="4981101"/>
            <a:ext cx="152400" cy="152400"/>
          </a:xfrm>
          <a:prstGeom prst="star4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569F8D18-7FEA-44C8-AAE9-00478AD572AE}"/>
              </a:ext>
            </a:extLst>
          </p:cNvPr>
          <p:cNvSpPr txBox="1"/>
          <p:nvPr/>
        </p:nvSpPr>
        <p:spPr>
          <a:xfrm>
            <a:off x="5084304" y="645064"/>
            <a:ext cx="2306976" cy="43088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Nov-15  CD-1 Refresh Approval</a:t>
            </a:r>
          </a:p>
          <a:p>
            <a:r>
              <a:rPr lang="en-US" sz="11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Sep-16  CD-3a Approval</a:t>
            </a:r>
          </a:p>
        </p:txBody>
      </p:sp>
      <p:sp>
        <p:nvSpPr>
          <p:cNvPr id="219" name="Freeform 292">
            <a:extLst>
              <a:ext uri="{FF2B5EF4-FFF2-40B4-BE49-F238E27FC236}">
                <a16:creationId xmlns:a16="http://schemas.microsoft.com/office/drawing/2014/main" id="{39282C5C-CBEA-411B-A0B7-775957F25927}"/>
              </a:ext>
            </a:extLst>
          </p:cNvPr>
          <p:cNvSpPr/>
          <p:nvPr/>
        </p:nvSpPr>
        <p:spPr>
          <a:xfrm>
            <a:off x="8010126" y="4839301"/>
            <a:ext cx="469906" cy="567797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220" name="Freeform 293">
            <a:extLst>
              <a:ext uri="{FF2B5EF4-FFF2-40B4-BE49-F238E27FC236}">
                <a16:creationId xmlns:a16="http://schemas.microsoft.com/office/drawing/2014/main" id="{5AC6BF30-67DD-4A5E-84FC-E2D51BBA07A1}"/>
              </a:ext>
            </a:extLst>
          </p:cNvPr>
          <p:cNvSpPr/>
          <p:nvPr/>
        </p:nvSpPr>
        <p:spPr>
          <a:xfrm>
            <a:off x="7772125" y="4821882"/>
            <a:ext cx="469906" cy="585216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221" name="Freeform 294">
            <a:extLst>
              <a:ext uri="{FF2B5EF4-FFF2-40B4-BE49-F238E27FC236}">
                <a16:creationId xmlns:a16="http://schemas.microsoft.com/office/drawing/2014/main" id="{6D34A899-D015-405B-9E7B-8F0A9B2B80C4}"/>
              </a:ext>
            </a:extLst>
          </p:cNvPr>
          <p:cNvSpPr/>
          <p:nvPr/>
        </p:nvSpPr>
        <p:spPr>
          <a:xfrm>
            <a:off x="6384807" y="4915946"/>
            <a:ext cx="469906" cy="585216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FY28</a:t>
            </a:r>
          </a:p>
        </p:txBody>
      </p:sp>
      <p:sp>
        <p:nvSpPr>
          <p:cNvPr id="222" name="Freeform 295">
            <a:extLst>
              <a:ext uri="{FF2B5EF4-FFF2-40B4-BE49-F238E27FC236}">
                <a16:creationId xmlns:a16="http://schemas.microsoft.com/office/drawing/2014/main" id="{B9518626-E6D0-4E88-B945-A27582E5E45D}"/>
              </a:ext>
            </a:extLst>
          </p:cNvPr>
          <p:cNvSpPr/>
          <p:nvPr/>
        </p:nvSpPr>
        <p:spPr>
          <a:xfrm>
            <a:off x="5748285" y="4888379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FY27</a:t>
            </a:r>
          </a:p>
        </p:txBody>
      </p:sp>
      <p:sp>
        <p:nvSpPr>
          <p:cNvPr id="223" name="Freeform 296">
            <a:extLst>
              <a:ext uri="{FF2B5EF4-FFF2-40B4-BE49-F238E27FC236}">
                <a16:creationId xmlns:a16="http://schemas.microsoft.com/office/drawing/2014/main" id="{288DE92D-711A-4C55-9842-81FEF94C1202}"/>
              </a:ext>
            </a:extLst>
          </p:cNvPr>
          <p:cNvSpPr/>
          <p:nvPr/>
        </p:nvSpPr>
        <p:spPr>
          <a:xfrm>
            <a:off x="5088889" y="4890812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FY26</a:t>
            </a:r>
          </a:p>
        </p:txBody>
      </p:sp>
      <p:sp>
        <p:nvSpPr>
          <p:cNvPr id="224" name="Freeform 297">
            <a:extLst>
              <a:ext uri="{FF2B5EF4-FFF2-40B4-BE49-F238E27FC236}">
                <a16:creationId xmlns:a16="http://schemas.microsoft.com/office/drawing/2014/main" id="{E46062D0-B4FD-45BD-8307-E8CDEFCFC94E}"/>
              </a:ext>
            </a:extLst>
          </p:cNvPr>
          <p:cNvSpPr/>
          <p:nvPr/>
        </p:nvSpPr>
        <p:spPr>
          <a:xfrm>
            <a:off x="4504766" y="4903163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FY25</a:t>
            </a:r>
          </a:p>
        </p:txBody>
      </p:sp>
      <p:sp>
        <p:nvSpPr>
          <p:cNvPr id="225" name="Freeform 299">
            <a:extLst>
              <a:ext uri="{FF2B5EF4-FFF2-40B4-BE49-F238E27FC236}">
                <a16:creationId xmlns:a16="http://schemas.microsoft.com/office/drawing/2014/main" id="{C0FE0819-A4EA-4B72-8322-CBD9E1EEB0D0}"/>
              </a:ext>
            </a:extLst>
          </p:cNvPr>
          <p:cNvSpPr/>
          <p:nvPr/>
        </p:nvSpPr>
        <p:spPr>
          <a:xfrm>
            <a:off x="3282187" y="4879838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FY23</a:t>
            </a:r>
          </a:p>
        </p:txBody>
      </p:sp>
      <p:sp>
        <p:nvSpPr>
          <p:cNvPr id="226" name="Freeform 300">
            <a:extLst>
              <a:ext uri="{FF2B5EF4-FFF2-40B4-BE49-F238E27FC236}">
                <a16:creationId xmlns:a16="http://schemas.microsoft.com/office/drawing/2014/main" id="{B0487C5B-49FA-4E88-98BA-FF6CC3C45EE9}"/>
              </a:ext>
            </a:extLst>
          </p:cNvPr>
          <p:cNvSpPr/>
          <p:nvPr/>
        </p:nvSpPr>
        <p:spPr>
          <a:xfrm>
            <a:off x="2698435" y="4869082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FY22</a:t>
            </a:r>
          </a:p>
        </p:txBody>
      </p:sp>
      <p:sp>
        <p:nvSpPr>
          <p:cNvPr id="227" name="Freeform 301">
            <a:extLst>
              <a:ext uri="{FF2B5EF4-FFF2-40B4-BE49-F238E27FC236}">
                <a16:creationId xmlns:a16="http://schemas.microsoft.com/office/drawing/2014/main" id="{105B23DC-46C1-419C-8E95-3839B5AA3960}"/>
              </a:ext>
            </a:extLst>
          </p:cNvPr>
          <p:cNvSpPr/>
          <p:nvPr/>
        </p:nvSpPr>
        <p:spPr>
          <a:xfrm>
            <a:off x="2099181" y="4859269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FY21</a:t>
            </a:r>
          </a:p>
        </p:txBody>
      </p:sp>
      <p:sp>
        <p:nvSpPr>
          <p:cNvPr id="228" name="Freeform 302">
            <a:extLst>
              <a:ext uri="{FF2B5EF4-FFF2-40B4-BE49-F238E27FC236}">
                <a16:creationId xmlns:a16="http://schemas.microsoft.com/office/drawing/2014/main" id="{75B0CAD4-426D-44C0-99AD-5161F6CD25C7}"/>
              </a:ext>
            </a:extLst>
          </p:cNvPr>
          <p:cNvSpPr/>
          <p:nvPr/>
        </p:nvSpPr>
        <p:spPr>
          <a:xfrm>
            <a:off x="1539586" y="4865067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FY20</a:t>
            </a:r>
          </a:p>
        </p:txBody>
      </p:sp>
      <p:sp>
        <p:nvSpPr>
          <p:cNvPr id="229" name="Freeform 303">
            <a:extLst>
              <a:ext uri="{FF2B5EF4-FFF2-40B4-BE49-F238E27FC236}">
                <a16:creationId xmlns:a16="http://schemas.microsoft.com/office/drawing/2014/main" id="{20228DCE-2EBC-4649-B670-503B9628896B}"/>
              </a:ext>
            </a:extLst>
          </p:cNvPr>
          <p:cNvSpPr/>
          <p:nvPr/>
        </p:nvSpPr>
        <p:spPr>
          <a:xfrm>
            <a:off x="949308" y="4870087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FY19</a:t>
            </a:r>
          </a:p>
        </p:txBody>
      </p:sp>
      <p:sp>
        <p:nvSpPr>
          <p:cNvPr id="231" name="4-Point Star 325">
            <a:extLst>
              <a:ext uri="{FF2B5EF4-FFF2-40B4-BE49-F238E27FC236}">
                <a16:creationId xmlns:a16="http://schemas.microsoft.com/office/drawing/2014/main" id="{F8F10855-0599-4DD3-8247-2D0C9CDBE4EE}"/>
              </a:ext>
            </a:extLst>
          </p:cNvPr>
          <p:cNvSpPr/>
          <p:nvPr/>
        </p:nvSpPr>
        <p:spPr>
          <a:xfrm>
            <a:off x="2055425" y="4996857"/>
            <a:ext cx="152400" cy="152400"/>
          </a:xfrm>
          <a:prstGeom prst="star4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3" name="Freeform 338">
            <a:extLst>
              <a:ext uri="{FF2B5EF4-FFF2-40B4-BE49-F238E27FC236}">
                <a16:creationId xmlns:a16="http://schemas.microsoft.com/office/drawing/2014/main" id="{1B32178C-B0A2-4293-AFAD-4F9169E1E80B}"/>
              </a:ext>
            </a:extLst>
          </p:cNvPr>
          <p:cNvSpPr/>
          <p:nvPr/>
        </p:nvSpPr>
        <p:spPr>
          <a:xfrm>
            <a:off x="7010622" y="4904972"/>
            <a:ext cx="469906" cy="585216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FY29</a:t>
            </a:r>
          </a:p>
        </p:txBody>
      </p: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97E456A9-6A9B-436B-9C9B-5220D6A5D1C2}"/>
              </a:ext>
            </a:extLst>
          </p:cNvPr>
          <p:cNvCxnSpPr>
            <a:cxnSpLocks/>
          </p:cNvCxnSpPr>
          <p:nvPr/>
        </p:nvCxnSpPr>
        <p:spPr>
          <a:xfrm>
            <a:off x="879622" y="4963502"/>
            <a:ext cx="0" cy="44359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5" name="Straight Connector 234">
            <a:extLst>
              <a:ext uri="{FF2B5EF4-FFF2-40B4-BE49-F238E27FC236}">
                <a16:creationId xmlns:a16="http://schemas.microsoft.com/office/drawing/2014/main" id="{AC7123C2-BAEC-4B19-A6B6-8F3AB0502291}"/>
              </a:ext>
            </a:extLst>
          </p:cNvPr>
          <p:cNvCxnSpPr>
            <a:cxnSpLocks/>
          </p:cNvCxnSpPr>
          <p:nvPr/>
        </p:nvCxnSpPr>
        <p:spPr>
          <a:xfrm>
            <a:off x="1468375" y="4963502"/>
            <a:ext cx="0" cy="438509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6" name="Straight Connector 235">
            <a:extLst>
              <a:ext uri="{FF2B5EF4-FFF2-40B4-BE49-F238E27FC236}">
                <a16:creationId xmlns:a16="http://schemas.microsoft.com/office/drawing/2014/main" id="{30A38CC0-5B5F-4AF0-8E94-99092D00FF33}"/>
              </a:ext>
            </a:extLst>
          </p:cNvPr>
          <p:cNvCxnSpPr>
            <a:cxnSpLocks/>
          </p:cNvCxnSpPr>
          <p:nvPr/>
        </p:nvCxnSpPr>
        <p:spPr>
          <a:xfrm>
            <a:off x="2045354" y="4981101"/>
            <a:ext cx="0" cy="421587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7" name="Straight Connector 236">
            <a:extLst>
              <a:ext uri="{FF2B5EF4-FFF2-40B4-BE49-F238E27FC236}">
                <a16:creationId xmlns:a16="http://schemas.microsoft.com/office/drawing/2014/main" id="{966A009D-0400-4C82-8E48-5F9FB8295781}"/>
              </a:ext>
            </a:extLst>
          </p:cNvPr>
          <p:cNvCxnSpPr>
            <a:cxnSpLocks/>
          </p:cNvCxnSpPr>
          <p:nvPr/>
        </p:nvCxnSpPr>
        <p:spPr>
          <a:xfrm>
            <a:off x="2635857" y="4963502"/>
            <a:ext cx="0" cy="44359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8AF38DBB-7463-4F21-A3A2-BF53A8E72386}"/>
              </a:ext>
            </a:extLst>
          </p:cNvPr>
          <p:cNvCxnSpPr>
            <a:cxnSpLocks/>
          </p:cNvCxnSpPr>
          <p:nvPr/>
        </p:nvCxnSpPr>
        <p:spPr>
          <a:xfrm flipH="1">
            <a:off x="3241474" y="4947243"/>
            <a:ext cx="8202" cy="45985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9" name="Straight Connector 238">
            <a:extLst>
              <a:ext uri="{FF2B5EF4-FFF2-40B4-BE49-F238E27FC236}">
                <a16:creationId xmlns:a16="http://schemas.microsoft.com/office/drawing/2014/main" id="{A49E693E-953B-4EBA-90FD-BC7711973669}"/>
              </a:ext>
            </a:extLst>
          </p:cNvPr>
          <p:cNvCxnSpPr>
            <a:cxnSpLocks/>
          </p:cNvCxnSpPr>
          <p:nvPr/>
        </p:nvCxnSpPr>
        <p:spPr>
          <a:xfrm>
            <a:off x="3844529" y="4963502"/>
            <a:ext cx="0" cy="445764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0" name="Straight Connector 239">
            <a:extLst>
              <a:ext uri="{FF2B5EF4-FFF2-40B4-BE49-F238E27FC236}">
                <a16:creationId xmlns:a16="http://schemas.microsoft.com/office/drawing/2014/main" id="{D20045E5-072A-4C3A-920E-E1860B3E19B2}"/>
              </a:ext>
            </a:extLst>
          </p:cNvPr>
          <p:cNvCxnSpPr>
            <a:cxnSpLocks/>
          </p:cNvCxnSpPr>
          <p:nvPr/>
        </p:nvCxnSpPr>
        <p:spPr>
          <a:xfrm>
            <a:off x="5032822" y="4947243"/>
            <a:ext cx="0" cy="454768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1" name="Straight Connector 240">
            <a:extLst>
              <a:ext uri="{FF2B5EF4-FFF2-40B4-BE49-F238E27FC236}">
                <a16:creationId xmlns:a16="http://schemas.microsoft.com/office/drawing/2014/main" id="{6D1354BA-1DCE-433C-855E-31A8F6BDDB42}"/>
              </a:ext>
            </a:extLst>
          </p:cNvPr>
          <p:cNvCxnSpPr>
            <a:cxnSpLocks/>
          </p:cNvCxnSpPr>
          <p:nvPr/>
        </p:nvCxnSpPr>
        <p:spPr>
          <a:xfrm>
            <a:off x="5676628" y="4947243"/>
            <a:ext cx="0" cy="454768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2" name="Straight Connector 241">
            <a:extLst>
              <a:ext uri="{FF2B5EF4-FFF2-40B4-BE49-F238E27FC236}">
                <a16:creationId xmlns:a16="http://schemas.microsoft.com/office/drawing/2014/main" id="{D9C3EFD0-8D4E-44A2-9A29-54AF5F434075}"/>
              </a:ext>
            </a:extLst>
          </p:cNvPr>
          <p:cNvCxnSpPr>
            <a:cxnSpLocks/>
          </p:cNvCxnSpPr>
          <p:nvPr/>
        </p:nvCxnSpPr>
        <p:spPr>
          <a:xfrm>
            <a:off x="6320015" y="4947243"/>
            <a:ext cx="0" cy="45544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100B0567-70BA-4B50-AC46-484B493CAE23}"/>
              </a:ext>
            </a:extLst>
          </p:cNvPr>
          <p:cNvCxnSpPr>
            <a:cxnSpLocks/>
          </p:cNvCxnSpPr>
          <p:nvPr/>
        </p:nvCxnSpPr>
        <p:spPr>
          <a:xfrm>
            <a:off x="6931116" y="4963502"/>
            <a:ext cx="9050" cy="44359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B25F0248-C263-488C-8324-76C9FD1B7E38}"/>
              </a:ext>
            </a:extLst>
          </p:cNvPr>
          <p:cNvCxnSpPr>
            <a:cxnSpLocks/>
          </p:cNvCxnSpPr>
          <p:nvPr/>
        </p:nvCxnSpPr>
        <p:spPr>
          <a:xfrm>
            <a:off x="7527504" y="4963502"/>
            <a:ext cx="0" cy="42518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B6619C65-85C9-4DCF-A1B0-D3434DBDC3EE}"/>
              </a:ext>
            </a:extLst>
          </p:cNvPr>
          <p:cNvCxnSpPr>
            <a:cxnSpLocks/>
          </p:cNvCxnSpPr>
          <p:nvPr/>
        </p:nvCxnSpPr>
        <p:spPr>
          <a:xfrm>
            <a:off x="4458411" y="4947243"/>
            <a:ext cx="0" cy="46604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8" name="Freeform 300">
            <a:extLst>
              <a:ext uri="{FF2B5EF4-FFF2-40B4-BE49-F238E27FC236}">
                <a16:creationId xmlns:a16="http://schemas.microsoft.com/office/drawing/2014/main" id="{1BB92BF7-228D-45B2-BC55-CE0A794B91AC}"/>
              </a:ext>
            </a:extLst>
          </p:cNvPr>
          <p:cNvSpPr/>
          <p:nvPr/>
        </p:nvSpPr>
        <p:spPr>
          <a:xfrm>
            <a:off x="3910118" y="4888203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FY24</a:t>
            </a:r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555E8638-08CC-4297-93B5-F42BA3185328}"/>
              </a:ext>
            </a:extLst>
          </p:cNvPr>
          <p:cNvSpPr txBox="1"/>
          <p:nvPr/>
        </p:nvSpPr>
        <p:spPr>
          <a:xfrm>
            <a:off x="6363079" y="5413633"/>
            <a:ext cx="909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/>
              <a:t>Beamline Complete</a:t>
            </a: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4F009106-4CA0-49E3-ABF6-9B028F01307A}"/>
              </a:ext>
            </a:extLst>
          </p:cNvPr>
          <p:cNvSpPr/>
          <p:nvPr/>
        </p:nvSpPr>
        <p:spPr>
          <a:xfrm>
            <a:off x="2324150" y="2621386"/>
            <a:ext cx="2309445" cy="160736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1A3D68"/>
              </a:solidFill>
            </a:endParaRPr>
          </a:p>
        </p:txBody>
      </p: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D12D6C4D-590F-4AD4-A4CC-EA0B4AEC3A50}"/>
              </a:ext>
            </a:extLst>
          </p:cNvPr>
          <p:cNvCxnSpPr>
            <a:cxnSpLocks/>
          </p:cNvCxnSpPr>
          <p:nvPr/>
        </p:nvCxnSpPr>
        <p:spPr>
          <a:xfrm>
            <a:off x="5768788" y="5424365"/>
            <a:ext cx="5700" cy="676441"/>
          </a:xfrm>
          <a:prstGeom prst="line">
            <a:avLst/>
          </a:prstGeom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57" name="TextBox 256">
            <a:extLst>
              <a:ext uri="{FF2B5EF4-FFF2-40B4-BE49-F238E27FC236}">
                <a16:creationId xmlns:a16="http://schemas.microsoft.com/office/drawing/2014/main" id="{45E565E7-6464-4158-9EE7-F87D85BE1282}"/>
              </a:ext>
            </a:extLst>
          </p:cNvPr>
          <p:cNvSpPr txBox="1"/>
          <p:nvPr/>
        </p:nvSpPr>
        <p:spPr>
          <a:xfrm>
            <a:off x="4809799" y="5415867"/>
            <a:ext cx="92910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000"/>
            </a:lvl1pPr>
          </a:lstStyle>
          <a:p>
            <a:r>
              <a:rPr lang="en-US" sz="900" b="1" dirty="0"/>
              <a:t>Target Complex Authorization for Use and Possession  </a:t>
            </a:r>
          </a:p>
        </p:txBody>
      </p:sp>
      <p:sp>
        <p:nvSpPr>
          <p:cNvPr id="258" name="TextBox 257">
            <a:extLst>
              <a:ext uri="{FF2B5EF4-FFF2-40B4-BE49-F238E27FC236}">
                <a16:creationId xmlns:a16="http://schemas.microsoft.com/office/drawing/2014/main" id="{D8EEAE34-F5BD-459B-8486-FFD736C92483}"/>
              </a:ext>
            </a:extLst>
          </p:cNvPr>
          <p:cNvSpPr txBox="1"/>
          <p:nvPr/>
        </p:nvSpPr>
        <p:spPr>
          <a:xfrm>
            <a:off x="3361634" y="1472366"/>
            <a:ext cx="2756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385D8A"/>
                </a:solidFill>
              </a:rPr>
              <a:t>Target Complex Preliminary Design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11D627DE-6B94-4DAA-9DAE-48631DE1E764}"/>
              </a:ext>
            </a:extLst>
          </p:cNvPr>
          <p:cNvSpPr/>
          <p:nvPr/>
        </p:nvSpPr>
        <p:spPr>
          <a:xfrm>
            <a:off x="1384259" y="1547585"/>
            <a:ext cx="1910553" cy="150397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rgbClr val="1A3D68"/>
              </a:solidFill>
            </a:endParaRP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AD0B37E8-2183-43F4-A014-11A8AB87DE95}"/>
              </a:ext>
            </a:extLst>
          </p:cNvPr>
          <p:cNvSpPr/>
          <p:nvPr/>
        </p:nvSpPr>
        <p:spPr>
          <a:xfrm>
            <a:off x="1689922" y="2143607"/>
            <a:ext cx="2414548" cy="127770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rgbClr val="1A3D68"/>
              </a:solidFill>
            </a:endParaRP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31B74D9D-39B0-4BED-B564-0DA2E1DA5A99}"/>
              </a:ext>
            </a:extLst>
          </p:cNvPr>
          <p:cNvSpPr txBox="1"/>
          <p:nvPr/>
        </p:nvSpPr>
        <p:spPr>
          <a:xfrm>
            <a:off x="4364275" y="2098166"/>
            <a:ext cx="275617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385D8A"/>
                </a:solidFill>
              </a:rPr>
              <a:t>Target Complex Final Design</a:t>
            </a:r>
          </a:p>
        </p:txBody>
      </p: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5B95ADC9-C374-45E4-B4A4-10DC9BD049E8}"/>
              </a:ext>
            </a:extLst>
          </p:cNvPr>
          <p:cNvCxnSpPr/>
          <p:nvPr/>
        </p:nvCxnSpPr>
        <p:spPr>
          <a:xfrm flipH="1">
            <a:off x="4635217" y="5415867"/>
            <a:ext cx="2492" cy="365760"/>
          </a:xfrm>
          <a:prstGeom prst="line">
            <a:avLst/>
          </a:prstGeom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3" name="TextBox 262">
            <a:extLst>
              <a:ext uri="{FF2B5EF4-FFF2-40B4-BE49-F238E27FC236}">
                <a16:creationId xmlns:a16="http://schemas.microsoft.com/office/drawing/2014/main" id="{151EAE07-9B88-412B-A56E-A14D3FE23643}"/>
              </a:ext>
            </a:extLst>
          </p:cNvPr>
          <p:cNvSpPr txBox="1"/>
          <p:nvPr/>
        </p:nvSpPr>
        <p:spPr>
          <a:xfrm>
            <a:off x="3991284" y="5409520"/>
            <a:ext cx="6887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000"/>
            </a:lvl1pPr>
          </a:lstStyle>
          <a:p>
            <a:r>
              <a:rPr lang="fr-FR" sz="900" b="1" dirty="0"/>
              <a:t>Horn A Prototype Complete</a:t>
            </a:r>
            <a:endParaRPr lang="en-US" sz="900" b="1" dirty="0"/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D049BDFE-3BE4-41E0-98D7-4FF5924C0F30}"/>
              </a:ext>
            </a:extLst>
          </p:cNvPr>
          <p:cNvSpPr txBox="1"/>
          <p:nvPr/>
        </p:nvSpPr>
        <p:spPr>
          <a:xfrm>
            <a:off x="4673939" y="2557662"/>
            <a:ext cx="33658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385D8A"/>
                </a:solidFill>
              </a:rPr>
              <a:t>Procure, Assemble and Test Horn Prototype A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0329BF46-D2C0-406A-A540-A977278A7249}"/>
              </a:ext>
            </a:extLst>
          </p:cNvPr>
          <p:cNvSpPr/>
          <p:nvPr/>
        </p:nvSpPr>
        <p:spPr>
          <a:xfrm>
            <a:off x="4075799" y="3256931"/>
            <a:ext cx="2709307" cy="152605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1A3D68"/>
              </a:solidFill>
            </a:endParaRP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E660B299-C5E1-45E6-8252-E6D710B1F6CB}"/>
              </a:ext>
            </a:extLst>
          </p:cNvPr>
          <p:cNvSpPr txBox="1"/>
          <p:nvPr/>
        </p:nvSpPr>
        <p:spPr>
          <a:xfrm>
            <a:off x="6776004" y="3048739"/>
            <a:ext cx="1978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385D8A"/>
                </a:solidFill>
              </a:rPr>
              <a:t>Procure, Assemble Horn A, B and C; Near Critical Path</a:t>
            </a:r>
          </a:p>
        </p:txBody>
      </p:sp>
      <p:sp>
        <p:nvSpPr>
          <p:cNvPr id="270" name="4-Point Star 229">
            <a:extLst>
              <a:ext uri="{FF2B5EF4-FFF2-40B4-BE49-F238E27FC236}">
                <a16:creationId xmlns:a16="http://schemas.microsoft.com/office/drawing/2014/main" id="{FAE3DEC2-2C19-490D-A38F-1F986A1305D9}"/>
              </a:ext>
            </a:extLst>
          </p:cNvPr>
          <p:cNvSpPr/>
          <p:nvPr/>
        </p:nvSpPr>
        <p:spPr>
          <a:xfrm>
            <a:off x="5874258" y="3273985"/>
            <a:ext cx="106510" cy="111614"/>
          </a:xfrm>
          <a:prstGeom prst="star4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1" name="4-Point Star 229">
            <a:extLst>
              <a:ext uri="{FF2B5EF4-FFF2-40B4-BE49-F238E27FC236}">
                <a16:creationId xmlns:a16="http://schemas.microsoft.com/office/drawing/2014/main" id="{B1AE34CC-C232-4337-A0A1-D7962D267D5F}"/>
              </a:ext>
            </a:extLst>
          </p:cNvPr>
          <p:cNvSpPr/>
          <p:nvPr/>
        </p:nvSpPr>
        <p:spPr>
          <a:xfrm>
            <a:off x="5725095" y="3275220"/>
            <a:ext cx="106510" cy="111614"/>
          </a:xfrm>
          <a:prstGeom prst="star4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2" name="4-Point Star 229">
            <a:extLst>
              <a:ext uri="{FF2B5EF4-FFF2-40B4-BE49-F238E27FC236}">
                <a16:creationId xmlns:a16="http://schemas.microsoft.com/office/drawing/2014/main" id="{81B4A6C9-5455-41D6-BC19-CA6FFA444BFB}"/>
              </a:ext>
            </a:extLst>
          </p:cNvPr>
          <p:cNvSpPr/>
          <p:nvPr/>
        </p:nvSpPr>
        <p:spPr>
          <a:xfrm>
            <a:off x="6128213" y="3272328"/>
            <a:ext cx="106510" cy="111614"/>
          </a:xfrm>
          <a:prstGeom prst="star4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6" name="TextBox 275">
            <a:extLst>
              <a:ext uri="{FF2B5EF4-FFF2-40B4-BE49-F238E27FC236}">
                <a16:creationId xmlns:a16="http://schemas.microsoft.com/office/drawing/2014/main" id="{9794F0D7-2707-4208-9BCC-8AC77608142B}"/>
              </a:ext>
            </a:extLst>
          </p:cNvPr>
          <p:cNvSpPr txBox="1"/>
          <p:nvPr/>
        </p:nvSpPr>
        <p:spPr>
          <a:xfrm>
            <a:off x="5644876" y="3024278"/>
            <a:ext cx="1286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dirty="0"/>
              <a:t>B    C     A</a:t>
            </a:r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B8C67895-7CE4-4326-9B0A-30F5EBDDEB70}"/>
              </a:ext>
            </a:extLst>
          </p:cNvPr>
          <p:cNvSpPr txBox="1"/>
          <p:nvPr/>
        </p:nvSpPr>
        <p:spPr>
          <a:xfrm>
            <a:off x="5547850" y="2816775"/>
            <a:ext cx="9756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dirty="0"/>
              <a:t>Testing Horns</a:t>
            </a:r>
          </a:p>
        </p:txBody>
      </p:sp>
      <p:sp>
        <p:nvSpPr>
          <p:cNvPr id="279" name="4-Point Star 229">
            <a:extLst>
              <a:ext uri="{FF2B5EF4-FFF2-40B4-BE49-F238E27FC236}">
                <a16:creationId xmlns:a16="http://schemas.microsoft.com/office/drawing/2014/main" id="{8321DDBF-2C77-471A-A1EF-91AC8C0209CE}"/>
              </a:ext>
            </a:extLst>
          </p:cNvPr>
          <p:cNvSpPr/>
          <p:nvPr/>
        </p:nvSpPr>
        <p:spPr>
          <a:xfrm>
            <a:off x="4580715" y="2639242"/>
            <a:ext cx="106510" cy="111614"/>
          </a:xfrm>
          <a:prstGeom prst="star4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48A51338-77D7-4803-96AD-91BD6D89FCF7}"/>
              </a:ext>
            </a:extLst>
          </p:cNvPr>
          <p:cNvSpPr txBox="1"/>
          <p:nvPr/>
        </p:nvSpPr>
        <p:spPr>
          <a:xfrm>
            <a:off x="5694300" y="1257189"/>
            <a:ext cx="18448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Test Prototype Horn A</a:t>
            </a:r>
          </a:p>
        </p:txBody>
      </p:sp>
      <p:sp>
        <p:nvSpPr>
          <p:cNvPr id="282" name="4-Point Star 147">
            <a:extLst>
              <a:ext uri="{FF2B5EF4-FFF2-40B4-BE49-F238E27FC236}">
                <a16:creationId xmlns:a16="http://schemas.microsoft.com/office/drawing/2014/main" id="{6742065C-643D-4E5A-A7D7-3BD5C83D3F3B}"/>
              </a:ext>
            </a:extLst>
          </p:cNvPr>
          <p:cNvSpPr/>
          <p:nvPr/>
        </p:nvSpPr>
        <p:spPr>
          <a:xfrm>
            <a:off x="6657129" y="4559110"/>
            <a:ext cx="152400" cy="152400"/>
          </a:xfrm>
          <a:prstGeom prst="star4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9B639DEB-85BB-41B2-A7A2-72C1B95F97C8}"/>
              </a:ext>
            </a:extLst>
          </p:cNvPr>
          <p:cNvSpPr txBox="1"/>
          <p:nvPr/>
        </p:nvSpPr>
        <p:spPr>
          <a:xfrm>
            <a:off x="7351940" y="3546544"/>
            <a:ext cx="1286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385D8A"/>
                </a:solidFill>
              </a:rPr>
              <a:t>Installation</a:t>
            </a:r>
          </a:p>
        </p:txBody>
      </p:sp>
      <p:sp>
        <p:nvSpPr>
          <p:cNvPr id="284" name="Rectangle 283">
            <a:extLst>
              <a:ext uri="{FF2B5EF4-FFF2-40B4-BE49-F238E27FC236}">
                <a16:creationId xmlns:a16="http://schemas.microsoft.com/office/drawing/2014/main" id="{E290719A-B1B8-4AC9-A4DC-055EF405BE33}"/>
              </a:ext>
            </a:extLst>
          </p:cNvPr>
          <p:cNvSpPr/>
          <p:nvPr/>
        </p:nvSpPr>
        <p:spPr>
          <a:xfrm>
            <a:off x="7124769" y="4446350"/>
            <a:ext cx="73152" cy="164592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1A3D68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5BD8D459-288B-4D8A-887A-3B99E221EFCC}"/>
              </a:ext>
            </a:extLst>
          </p:cNvPr>
          <p:cNvSpPr txBox="1"/>
          <p:nvPr/>
        </p:nvSpPr>
        <p:spPr>
          <a:xfrm>
            <a:off x="7260228" y="4316114"/>
            <a:ext cx="1869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Beamline Checkout Period</a:t>
            </a:r>
          </a:p>
        </p:txBody>
      </p:sp>
      <p:sp>
        <p:nvSpPr>
          <p:cNvPr id="286" name="Rectangle 285">
            <a:extLst>
              <a:ext uri="{FF2B5EF4-FFF2-40B4-BE49-F238E27FC236}">
                <a16:creationId xmlns:a16="http://schemas.microsoft.com/office/drawing/2014/main" id="{223FC85A-F931-4E68-B4D3-41F0A7CA9CA8}"/>
              </a:ext>
            </a:extLst>
          </p:cNvPr>
          <p:cNvSpPr/>
          <p:nvPr/>
        </p:nvSpPr>
        <p:spPr>
          <a:xfrm>
            <a:off x="5752666" y="3607398"/>
            <a:ext cx="1349755" cy="148724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1A3D68"/>
              </a:solidFill>
            </a:endParaRPr>
          </a:p>
        </p:txBody>
      </p:sp>
      <p:sp>
        <p:nvSpPr>
          <p:cNvPr id="288" name="Rectangle 287">
            <a:extLst>
              <a:ext uri="{FF2B5EF4-FFF2-40B4-BE49-F238E27FC236}">
                <a16:creationId xmlns:a16="http://schemas.microsoft.com/office/drawing/2014/main" id="{020247A7-AC79-4B82-BC5D-1D38E566C513}"/>
              </a:ext>
            </a:extLst>
          </p:cNvPr>
          <p:cNvSpPr/>
          <p:nvPr/>
        </p:nvSpPr>
        <p:spPr>
          <a:xfrm>
            <a:off x="5775527" y="3631290"/>
            <a:ext cx="409374" cy="1101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1A3D68"/>
              </a:solidFill>
            </a:endParaRPr>
          </a:p>
        </p:txBody>
      </p:sp>
      <p:sp>
        <p:nvSpPr>
          <p:cNvPr id="289" name="TextBox 288">
            <a:extLst>
              <a:ext uri="{FF2B5EF4-FFF2-40B4-BE49-F238E27FC236}">
                <a16:creationId xmlns:a16="http://schemas.microsoft.com/office/drawing/2014/main" id="{AFEF8FBC-1109-4DE8-99E4-FB7F21CE0634}"/>
              </a:ext>
            </a:extLst>
          </p:cNvPr>
          <p:cNvSpPr txBox="1"/>
          <p:nvPr/>
        </p:nvSpPr>
        <p:spPr>
          <a:xfrm>
            <a:off x="3612326" y="3593125"/>
            <a:ext cx="1853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Install Target Shield Pile/ Battlement/Cooling Panel Install</a:t>
            </a:r>
            <a:endParaRPr lang="en-US" sz="1000" b="1" dirty="0"/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80564FCA-7009-46CB-B6B8-FA503416BC74}"/>
              </a:ext>
            </a:extLst>
          </p:cNvPr>
          <p:cNvSpPr/>
          <p:nvPr/>
        </p:nvSpPr>
        <p:spPr>
          <a:xfrm>
            <a:off x="6132725" y="3607399"/>
            <a:ext cx="266168" cy="15270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1A3D68"/>
              </a:solidFill>
            </a:endParaRPr>
          </a:p>
        </p:txBody>
      </p:sp>
      <p:sp>
        <p:nvSpPr>
          <p:cNvPr id="291" name="Rectangle 290">
            <a:extLst>
              <a:ext uri="{FF2B5EF4-FFF2-40B4-BE49-F238E27FC236}">
                <a16:creationId xmlns:a16="http://schemas.microsoft.com/office/drawing/2014/main" id="{4C1C0CB7-3A37-483C-8BCC-B5B88E6268B8}"/>
              </a:ext>
            </a:extLst>
          </p:cNvPr>
          <p:cNvSpPr/>
          <p:nvPr/>
        </p:nvSpPr>
        <p:spPr>
          <a:xfrm>
            <a:off x="6382243" y="3615709"/>
            <a:ext cx="601609" cy="1343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1A3D68"/>
              </a:solidFill>
            </a:endParaRPr>
          </a:p>
        </p:txBody>
      </p:sp>
      <p:sp>
        <p:nvSpPr>
          <p:cNvPr id="292" name="TextBox 291">
            <a:extLst>
              <a:ext uri="{FF2B5EF4-FFF2-40B4-BE49-F238E27FC236}">
                <a16:creationId xmlns:a16="http://schemas.microsoft.com/office/drawing/2014/main" id="{2949825D-B4A9-4D71-A106-2DA8C6000B4B}"/>
              </a:ext>
            </a:extLst>
          </p:cNvPr>
          <p:cNvSpPr txBox="1"/>
          <p:nvPr/>
        </p:nvSpPr>
        <p:spPr>
          <a:xfrm>
            <a:off x="4280772" y="3976547"/>
            <a:ext cx="219741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Mechanical and Electrical Rough-in</a:t>
            </a:r>
            <a:endParaRPr lang="en-US" sz="1000" b="1" dirty="0"/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id="{6F2DD21C-A3D2-4783-BF47-EDD091F2FA13}"/>
              </a:ext>
            </a:extLst>
          </p:cNvPr>
          <p:cNvSpPr txBox="1"/>
          <p:nvPr/>
        </p:nvSpPr>
        <p:spPr>
          <a:xfrm>
            <a:off x="5386590" y="4224516"/>
            <a:ext cx="1571717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Install Horn A, B, C and initial Power-up/ Leak Check chase</a:t>
            </a:r>
            <a:endParaRPr lang="en-US" sz="1000" b="1" dirty="0"/>
          </a:p>
        </p:txBody>
      </p:sp>
      <p:cxnSp>
        <p:nvCxnSpPr>
          <p:cNvPr id="294" name="Straight Connector 293">
            <a:extLst>
              <a:ext uri="{FF2B5EF4-FFF2-40B4-BE49-F238E27FC236}">
                <a16:creationId xmlns:a16="http://schemas.microsoft.com/office/drawing/2014/main" id="{07F9303B-92C8-4194-AD67-5DC87BA3BAB9}"/>
              </a:ext>
            </a:extLst>
          </p:cNvPr>
          <p:cNvCxnSpPr/>
          <p:nvPr/>
        </p:nvCxnSpPr>
        <p:spPr>
          <a:xfrm flipV="1">
            <a:off x="5427522" y="3722560"/>
            <a:ext cx="340216" cy="539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>
            <a:extLst>
              <a:ext uri="{FF2B5EF4-FFF2-40B4-BE49-F238E27FC236}">
                <a16:creationId xmlns:a16="http://schemas.microsoft.com/office/drawing/2014/main" id="{ECD705FB-559D-41A5-B7BC-FD8D6B506864}"/>
              </a:ext>
            </a:extLst>
          </p:cNvPr>
          <p:cNvCxnSpPr>
            <a:cxnSpLocks/>
          </p:cNvCxnSpPr>
          <p:nvPr/>
        </p:nvCxnSpPr>
        <p:spPr>
          <a:xfrm flipV="1">
            <a:off x="6008951" y="3725549"/>
            <a:ext cx="234318" cy="2439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Connector 295">
            <a:extLst>
              <a:ext uri="{FF2B5EF4-FFF2-40B4-BE49-F238E27FC236}">
                <a16:creationId xmlns:a16="http://schemas.microsoft.com/office/drawing/2014/main" id="{28040AC2-CD23-46FB-8E45-B3DE9B7B3F3E}"/>
              </a:ext>
            </a:extLst>
          </p:cNvPr>
          <p:cNvCxnSpPr>
            <a:cxnSpLocks/>
          </p:cNvCxnSpPr>
          <p:nvPr/>
        </p:nvCxnSpPr>
        <p:spPr>
          <a:xfrm flipV="1">
            <a:off x="6540106" y="3794593"/>
            <a:ext cx="132992" cy="4531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3" name="Rectangle 302">
            <a:extLst>
              <a:ext uri="{FF2B5EF4-FFF2-40B4-BE49-F238E27FC236}">
                <a16:creationId xmlns:a16="http://schemas.microsoft.com/office/drawing/2014/main" id="{5976A5BA-71EF-49B8-8E28-2093587112B7}"/>
              </a:ext>
            </a:extLst>
          </p:cNvPr>
          <p:cNvSpPr/>
          <p:nvPr/>
        </p:nvSpPr>
        <p:spPr>
          <a:xfrm>
            <a:off x="6978654" y="3607398"/>
            <a:ext cx="127175" cy="14630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36E60C26-A6A0-4C6A-BF12-B4911E9AA9AE}"/>
              </a:ext>
            </a:extLst>
          </p:cNvPr>
          <p:cNvSpPr txBox="1"/>
          <p:nvPr/>
        </p:nvSpPr>
        <p:spPr>
          <a:xfrm>
            <a:off x="7246478" y="3830469"/>
            <a:ext cx="13455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Remote Handling Installation &amp;  Commissioning</a:t>
            </a:r>
            <a:endParaRPr lang="en-US" sz="1000" b="1" dirty="0"/>
          </a:p>
        </p:txBody>
      </p:sp>
      <p:cxnSp>
        <p:nvCxnSpPr>
          <p:cNvPr id="305" name="Straight Connector 304">
            <a:extLst>
              <a:ext uri="{FF2B5EF4-FFF2-40B4-BE49-F238E27FC236}">
                <a16:creationId xmlns:a16="http://schemas.microsoft.com/office/drawing/2014/main" id="{618CDFD9-6DA8-43E3-87E6-D97CA19F6437}"/>
              </a:ext>
            </a:extLst>
          </p:cNvPr>
          <p:cNvCxnSpPr>
            <a:cxnSpLocks/>
          </p:cNvCxnSpPr>
          <p:nvPr/>
        </p:nvCxnSpPr>
        <p:spPr>
          <a:xfrm flipH="1" flipV="1">
            <a:off x="7053182" y="3815079"/>
            <a:ext cx="201296" cy="1308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1073CD8C-0AC1-49BA-8743-A3FAF89C2242}"/>
              </a:ext>
            </a:extLst>
          </p:cNvPr>
          <p:cNvCxnSpPr>
            <a:cxnSpLocks/>
          </p:cNvCxnSpPr>
          <p:nvPr/>
        </p:nvCxnSpPr>
        <p:spPr>
          <a:xfrm>
            <a:off x="5767738" y="3685632"/>
            <a:ext cx="1327918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9477527D-548D-41F6-A2CE-D6DE65152486}"/>
              </a:ext>
            </a:extLst>
          </p:cNvPr>
          <p:cNvCxnSpPr/>
          <p:nvPr/>
        </p:nvCxnSpPr>
        <p:spPr>
          <a:xfrm>
            <a:off x="7114894" y="4539131"/>
            <a:ext cx="113317" cy="6203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E92E5F8-F143-4EBD-8CEC-D8A5B0B3C865}"/>
              </a:ext>
            </a:extLst>
          </p:cNvPr>
          <p:cNvCxnSpPr/>
          <p:nvPr/>
        </p:nvCxnSpPr>
        <p:spPr>
          <a:xfrm>
            <a:off x="491930" y="5969497"/>
            <a:ext cx="1485580" cy="6203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1FC073B4-7855-417A-9E02-58993C0FDDF3}"/>
              </a:ext>
            </a:extLst>
          </p:cNvPr>
          <p:cNvSpPr txBox="1"/>
          <p:nvPr/>
        </p:nvSpPr>
        <p:spPr>
          <a:xfrm>
            <a:off x="223453" y="5738665"/>
            <a:ext cx="17976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FF0000"/>
                </a:solidFill>
              </a:rPr>
              <a:t>Near Site Critical Path</a:t>
            </a: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1694279B-E98B-490D-A874-A8DBD2EBB475}"/>
              </a:ext>
            </a:extLst>
          </p:cNvPr>
          <p:cNvCxnSpPr>
            <a:cxnSpLocks/>
          </p:cNvCxnSpPr>
          <p:nvPr/>
        </p:nvCxnSpPr>
        <p:spPr>
          <a:xfrm flipH="1">
            <a:off x="4059439" y="3346342"/>
            <a:ext cx="6424" cy="1617160"/>
          </a:xfrm>
          <a:prstGeom prst="line">
            <a:avLst/>
          </a:prstGeom>
          <a:ln w="12700">
            <a:solidFill>
              <a:schemeClr val="accent2">
                <a:alpha val="34000"/>
              </a:schemeClr>
            </a:solidFill>
            <a:prstDash val="sysDot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5" name="4-Point Star 229">
            <a:extLst>
              <a:ext uri="{FF2B5EF4-FFF2-40B4-BE49-F238E27FC236}">
                <a16:creationId xmlns:a16="http://schemas.microsoft.com/office/drawing/2014/main" id="{9B924CC2-5622-4000-8A5C-6A058433D506}"/>
              </a:ext>
            </a:extLst>
          </p:cNvPr>
          <p:cNvSpPr/>
          <p:nvPr/>
        </p:nvSpPr>
        <p:spPr>
          <a:xfrm>
            <a:off x="2832984" y="2637836"/>
            <a:ext cx="106510" cy="111614"/>
          </a:xfrm>
          <a:prstGeom prst="star4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29FD1E8-FF7D-432F-B6C1-43EAD3A49CDD}"/>
              </a:ext>
            </a:extLst>
          </p:cNvPr>
          <p:cNvSpPr txBox="1"/>
          <p:nvPr/>
        </p:nvSpPr>
        <p:spPr>
          <a:xfrm>
            <a:off x="232833" y="2560453"/>
            <a:ext cx="18448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Horn PS Unit Prototype Testing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FAC47FB-E293-4340-9171-79A91EFD9D2F}"/>
              </a:ext>
            </a:extLst>
          </p:cNvPr>
          <p:cNvCxnSpPr>
            <a:cxnSpLocks/>
            <a:stCxn id="105" idx="1"/>
            <a:endCxn id="106" idx="3"/>
          </p:cNvCxnSpPr>
          <p:nvPr/>
        </p:nvCxnSpPr>
        <p:spPr>
          <a:xfrm flipH="1" flipV="1">
            <a:off x="2077660" y="2675869"/>
            <a:ext cx="755324" cy="17774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57B54060-3DEF-412A-A959-285A686F50AE}"/>
              </a:ext>
            </a:extLst>
          </p:cNvPr>
          <p:cNvSpPr/>
          <p:nvPr/>
        </p:nvSpPr>
        <p:spPr>
          <a:xfrm>
            <a:off x="3282187" y="2638390"/>
            <a:ext cx="660277" cy="140643"/>
          </a:xfrm>
          <a:prstGeom prst="rect">
            <a:avLst/>
          </a:prstGeom>
          <a:pattFill prst="wdUpDiag">
            <a:fgClr>
              <a:schemeClr val="tx2">
                <a:lumMod val="75000"/>
              </a:schemeClr>
            </a:fgClr>
            <a:bgClr>
              <a:schemeClr val="bg1"/>
            </a:bgClr>
          </a:pattFill>
          <a:ln w="158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F5780401-24AC-4E66-AAA8-68647C7950AE}"/>
              </a:ext>
            </a:extLst>
          </p:cNvPr>
          <p:cNvSpPr txBox="1"/>
          <p:nvPr/>
        </p:nvSpPr>
        <p:spPr>
          <a:xfrm>
            <a:off x="334978" y="2791285"/>
            <a:ext cx="318580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Horn PS Unit Production Module - Assembly and Testing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923002B-B684-4D9B-A465-1AD2B1F8B21A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3159472" y="2779033"/>
            <a:ext cx="452854" cy="1327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4-Point Star 229">
            <a:extLst>
              <a:ext uri="{FF2B5EF4-FFF2-40B4-BE49-F238E27FC236}">
                <a16:creationId xmlns:a16="http://schemas.microsoft.com/office/drawing/2014/main" id="{A4C5C0EF-1DF3-423D-9D7D-2E1A6EED9315}"/>
              </a:ext>
            </a:extLst>
          </p:cNvPr>
          <p:cNvSpPr/>
          <p:nvPr/>
        </p:nvSpPr>
        <p:spPr>
          <a:xfrm>
            <a:off x="3923570" y="2632228"/>
            <a:ext cx="106510" cy="111614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9E553AED-9DA8-4D0B-A1B7-51E7B4226934}"/>
              </a:ext>
            </a:extLst>
          </p:cNvPr>
          <p:cNvSpPr txBox="1"/>
          <p:nvPr/>
        </p:nvSpPr>
        <p:spPr>
          <a:xfrm>
            <a:off x="2406660" y="2939886"/>
            <a:ext cx="300271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FF0000"/>
                </a:solidFill>
              </a:rPr>
              <a:t>Horn PS Assembly Complete - Ready for Horn Testing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CA0A720-F6F1-404E-AF5B-6AE76F9062AB}"/>
              </a:ext>
            </a:extLst>
          </p:cNvPr>
          <p:cNvCxnSpPr>
            <a:cxnSpLocks/>
            <a:stCxn id="121" idx="2"/>
            <a:endCxn id="123" idx="0"/>
          </p:cNvCxnSpPr>
          <p:nvPr/>
        </p:nvCxnSpPr>
        <p:spPr>
          <a:xfrm flipH="1">
            <a:off x="3908015" y="2743842"/>
            <a:ext cx="68810" cy="1960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9" name="TextBox 248">
            <a:extLst>
              <a:ext uri="{FF2B5EF4-FFF2-40B4-BE49-F238E27FC236}">
                <a16:creationId xmlns:a16="http://schemas.microsoft.com/office/drawing/2014/main" id="{72AF47FF-4507-4884-A0A7-1C3431552B44}"/>
              </a:ext>
            </a:extLst>
          </p:cNvPr>
          <p:cNvSpPr txBox="1"/>
          <p:nvPr/>
        </p:nvSpPr>
        <p:spPr>
          <a:xfrm>
            <a:off x="6363079" y="3549701"/>
            <a:ext cx="7325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</a:rPr>
              <a:t> </a:t>
            </a:r>
            <a:r>
              <a:rPr lang="en-US" sz="1200" b="1" dirty="0"/>
              <a:t>A   B   C</a:t>
            </a:r>
          </a:p>
        </p:txBody>
      </p:sp>
      <p:sp>
        <p:nvSpPr>
          <p:cNvPr id="101" name="4-Point Star 229">
            <a:extLst>
              <a:ext uri="{FF2B5EF4-FFF2-40B4-BE49-F238E27FC236}">
                <a16:creationId xmlns:a16="http://schemas.microsoft.com/office/drawing/2014/main" id="{EB69B588-4E4B-4353-938B-755723F6151D}"/>
              </a:ext>
            </a:extLst>
          </p:cNvPr>
          <p:cNvSpPr/>
          <p:nvPr/>
        </p:nvSpPr>
        <p:spPr>
          <a:xfrm>
            <a:off x="3247293" y="1541561"/>
            <a:ext cx="106510" cy="111614"/>
          </a:xfrm>
          <a:prstGeom prst="star4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49640ED-E125-492B-AF3A-141D81E5D9B0}"/>
              </a:ext>
            </a:extLst>
          </p:cNvPr>
          <p:cNvSpPr txBox="1"/>
          <p:nvPr/>
        </p:nvSpPr>
        <p:spPr>
          <a:xfrm>
            <a:off x="2929257" y="1284375"/>
            <a:ext cx="54349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sz="900" dirty="0">
                <a:solidFill>
                  <a:srgbClr val="002060"/>
                </a:solidFill>
              </a:rPr>
              <a:t>Horns</a:t>
            </a:r>
            <a:endParaRPr lang="en-US" sz="1050" dirty="0">
              <a:solidFill>
                <a:srgbClr val="002060"/>
              </a:solidFill>
            </a:endParaRPr>
          </a:p>
        </p:txBody>
      </p:sp>
      <p:sp>
        <p:nvSpPr>
          <p:cNvPr id="103" name="4-Point Star 229">
            <a:extLst>
              <a:ext uri="{FF2B5EF4-FFF2-40B4-BE49-F238E27FC236}">
                <a16:creationId xmlns:a16="http://schemas.microsoft.com/office/drawing/2014/main" id="{D4893F3F-DE20-45BB-BC7A-1684F66E14C8}"/>
              </a:ext>
            </a:extLst>
          </p:cNvPr>
          <p:cNvSpPr/>
          <p:nvPr/>
        </p:nvSpPr>
        <p:spPr>
          <a:xfrm>
            <a:off x="2613603" y="1578487"/>
            <a:ext cx="84987" cy="82011"/>
          </a:xfrm>
          <a:prstGeom prst="star4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773B57F-E34C-4DFE-AF43-143FE078CA79}"/>
              </a:ext>
            </a:extLst>
          </p:cNvPr>
          <p:cNvSpPr txBox="1"/>
          <p:nvPr/>
        </p:nvSpPr>
        <p:spPr>
          <a:xfrm>
            <a:off x="2317448" y="1163279"/>
            <a:ext cx="702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sz="900" dirty="0">
                <a:solidFill>
                  <a:schemeClr val="accent2">
                    <a:lumMod val="75000"/>
                  </a:schemeClr>
                </a:solidFill>
              </a:rPr>
              <a:t>Remote Handling </a:t>
            </a:r>
          </a:p>
        </p:txBody>
      </p:sp>
      <p:sp>
        <p:nvSpPr>
          <p:cNvPr id="108" name="4-Point Star 229">
            <a:extLst>
              <a:ext uri="{FF2B5EF4-FFF2-40B4-BE49-F238E27FC236}">
                <a16:creationId xmlns:a16="http://schemas.microsoft.com/office/drawing/2014/main" id="{FC5C571F-1493-4E3D-B135-7BD75BAF9754}"/>
              </a:ext>
            </a:extLst>
          </p:cNvPr>
          <p:cNvSpPr/>
          <p:nvPr/>
        </p:nvSpPr>
        <p:spPr>
          <a:xfrm>
            <a:off x="2062950" y="1564570"/>
            <a:ext cx="84987" cy="82011"/>
          </a:xfrm>
          <a:prstGeom prst="star4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BBC3054E-7A87-43AE-95C4-64275CAC4460}"/>
              </a:ext>
            </a:extLst>
          </p:cNvPr>
          <p:cNvSpPr txBox="1"/>
          <p:nvPr/>
        </p:nvSpPr>
        <p:spPr>
          <a:xfrm>
            <a:off x="1651857" y="1716335"/>
            <a:ext cx="69326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sz="900" dirty="0" err="1">
                <a:solidFill>
                  <a:srgbClr val="C00000"/>
                </a:solidFill>
              </a:rPr>
              <a:t>Targetry</a:t>
            </a:r>
            <a:endParaRPr lang="en-US" sz="1050" dirty="0">
              <a:solidFill>
                <a:srgbClr val="C00000"/>
              </a:solidFill>
            </a:endParaRPr>
          </a:p>
        </p:txBody>
      </p:sp>
      <p:sp>
        <p:nvSpPr>
          <p:cNvPr id="110" name="4-Point Star 229">
            <a:extLst>
              <a:ext uri="{FF2B5EF4-FFF2-40B4-BE49-F238E27FC236}">
                <a16:creationId xmlns:a16="http://schemas.microsoft.com/office/drawing/2014/main" id="{05E6D9E3-6B94-4B2B-A222-1D7BE7DA7512}"/>
              </a:ext>
            </a:extLst>
          </p:cNvPr>
          <p:cNvSpPr/>
          <p:nvPr/>
        </p:nvSpPr>
        <p:spPr>
          <a:xfrm>
            <a:off x="1617276" y="1565767"/>
            <a:ext cx="84987" cy="82011"/>
          </a:xfrm>
          <a:prstGeom prst="star4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9FA3C31F-C17D-4F00-9A22-E418DDA6F01C}"/>
              </a:ext>
            </a:extLst>
          </p:cNvPr>
          <p:cNvSpPr txBox="1"/>
          <p:nvPr/>
        </p:nvSpPr>
        <p:spPr>
          <a:xfrm>
            <a:off x="1220179" y="1167381"/>
            <a:ext cx="56566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pPr algn="r"/>
            <a:r>
              <a:rPr lang="en-US" sz="900" dirty="0">
                <a:solidFill>
                  <a:schemeClr val="accent6">
                    <a:lumMod val="75000"/>
                  </a:schemeClr>
                </a:solidFill>
              </a:rPr>
              <a:t>RAW Water</a:t>
            </a:r>
          </a:p>
        </p:txBody>
      </p:sp>
      <p:sp>
        <p:nvSpPr>
          <p:cNvPr id="113" name="4-Point Star 229">
            <a:extLst>
              <a:ext uri="{FF2B5EF4-FFF2-40B4-BE49-F238E27FC236}">
                <a16:creationId xmlns:a16="http://schemas.microsoft.com/office/drawing/2014/main" id="{ECEA5E54-D80C-4DAD-9FE3-A7FBD580083F}"/>
              </a:ext>
            </a:extLst>
          </p:cNvPr>
          <p:cNvSpPr/>
          <p:nvPr/>
        </p:nvSpPr>
        <p:spPr>
          <a:xfrm>
            <a:off x="1444662" y="1567090"/>
            <a:ext cx="84987" cy="82011"/>
          </a:xfrm>
          <a:prstGeom prst="star4">
            <a:avLst/>
          </a:prstGeom>
          <a:solidFill>
            <a:schemeClr val="accent4">
              <a:lumMod val="75000"/>
            </a:schemeClr>
          </a:solidFill>
          <a:ln>
            <a:solidFill>
              <a:srgbClr val="7030A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9543473D-EA39-43A2-80E0-576AF7CF1858}"/>
              </a:ext>
            </a:extLst>
          </p:cNvPr>
          <p:cNvSpPr txBox="1"/>
          <p:nvPr/>
        </p:nvSpPr>
        <p:spPr>
          <a:xfrm>
            <a:off x="634868" y="1695999"/>
            <a:ext cx="10638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sz="900" dirty="0">
                <a:solidFill>
                  <a:srgbClr val="7030A0"/>
                </a:solidFill>
              </a:rPr>
              <a:t>Target Shield Pile</a:t>
            </a:r>
          </a:p>
        </p:txBody>
      </p:sp>
      <p:sp>
        <p:nvSpPr>
          <p:cNvPr id="122" name="4-Point Star 229">
            <a:extLst>
              <a:ext uri="{FF2B5EF4-FFF2-40B4-BE49-F238E27FC236}">
                <a16:creationId xmlns:a16="http://schemas.microsoft.com/office/drawing/2014/main" id="{C1A1A140-B2C7-4C93-ADF0-C9AA14C8CEC3}"/>
              </a:ext>
            </a:extLst>
          </p:cNvPr>
          <p:cNvSpPr/>
          <p:nvPr/>
        </p:nvSpPr>
        <p:spPr>
          <a:xfrm>
            <a:off x="4057848" y="2170642"/>
            <a:ext cx="84987" cy="82011"/>
          </a:xfrm>
          <a:prstGeom prst="star4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95A0AD4-6BC0-4F12-903A-C861CCDF4236}"/>
              </a:ext>
            </a:extLst>
          </p:cNvPr>
          <p:cNvSpPr txBox="1"/>
          <p:nvPr/>
        </p:nvSpPr>
        <p:spPr>
          <a:xfrm>
            <a:off x="4009817" y="1776448"/>
            <a:ext cx="870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sz="900" dirty="0">
                <a:solidFill>
                  <a:schemeClr val="accent2">
                    <a:lumMod val="75000"/>
                  </a:schemeClr>
                </a:solidFill>
              </a:rPr>
              <a:t>Remote Handling </a:t>
            </a:r>
          </a:p>
        </p:txBody>
      </p:sp>
      <p:sp>
        <p:nvSpPr>
          <p:cNvPr id="125" name="4-Point Star 229">
            <a:extLst>
              <a:ext uri="{FF2B5EF4-FFF2-40B4-BE49-F238E27FC236}">
                <a16:creationId xmlns:a16="http://schemas.microsoft.com/office/drawing/2014/main" id="{72712C84-D675-4AC7-8239-896D847F00A8}"/>
              </a:ext>
            </a:extLst>
          </p:cNvPr>
          <p:cNvSpPr/>
          <p:nvPr/>
        </p:nvSpPr>
        <p:spPr>
          <a:xfrm>
            <a:off x="3943038" y="2157664"/>
            <a:ext cx="100840" cy="94989"/>
          </a:xfrm>
          <a:prstGeom prst="star4">
            <a:avLst/>
          </a:prstGeom>
          <a:solidFill>
            <a:srgbClr val="002060"/>
          </a:solidFill>
          <a:ln>
            <a:solidFill>
              <a:srgbClr val="00206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571B3F28-47FF-4E1F-8B46-34765AD7C5EA}"/>
              </a:ext>
            </a:extLst>
          </p:cNvPr>
          <p:cNvSpPr txBox="1"/>
          <p:nvPr/>
        </p:nvSpPr>
        <p:spPr>
          <a:xfrm>
            <a:off x="3647924" y="2307358"/>
            <a:ext cx="5434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sz="900" dirty="0">
                <a:solidFill>
                  <a:srgbClr val="002060"/>
                </a:solidFill>
              </a:rPr>
              <a:t>Horns</a:t>
            </a:r>
          </a:p>
        </p:txBody>
      </p:sp>
      <p:sp>
        <p:nvSpPr>
          <p:cNvPr id="127" name="4-Point Star 229">
            <a:extLst>
              <a:ext uri="{FF2B5EF4-FFF2-40B4-BE49-F238E27FC236}">
                <a16:creationId xmlns:a16="http://schemas.microsoft.com/office/drawing/2014/main" id="{26DFF765-9E4E-41E1-A1DC-F9B926DFB96E}"/>
              </a:ext>
            </a:extLst>
          </p:cNvPr>
          <p:cNvSpPr/>
          <p:nvPr/>
        </p:nvSpPr>
        <p:spPr>
          <a:xfrm>
            <a:off x="3795645" y="2170579"/>
            <a:ext cx="84987" cy="75418"/>
          </a:xfrm>
          <a:prstGeom prst="star4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756566A1-5EA2-405D-8A96-2A58D65A90F6}"/>
              </a:ext>
            </a:extLst>
          </p:cNvPr>
          <p:cNvSpPr txBox="1"/>
          <p:nvPr/>
        </p:nvSpPr>
        <p:spPr>
          <a:xfrm>
            <a:off x="3354601" y="1890926"/>
            <a:ext cx="6932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sz="900" dirty="0" err="1">
                <a:solidFill>
                  <a:srgbClr val="C00000"/>
                </a:solidFill>
              </a:rPr>
              <a:t>Targetry</a:t>
            </a:r>
            <a:endParaRPr lang="en-US" sz="900" dirty="0">
              <a:solidFill>
                <a:srgbClr val="C00000"/>
              </a:solidFill>
            </a:endParaRPr>
          </a:p>
        </p:txBody>
      </p:sp>
      <p:sp>
        <p:nvSpPr>
          <p:cNvPr id="129" name="4-Point Star 229">
            <a:extLst>
              <a:ext uri="{FF2B5EF4-FFF2-40B4-BE49-F238E27FC236}">
                <a16:creationId xmlns:a16="http://schemas.microsoft.com/office/drawing/2014/main" id="{41AEDF29-512E-4D46-B59A-A8D8B0D50645}"/>
              </a:ext>
            </a:extLst>
          </p:cNvPr>
          <p:cNvSpPr/>
          <p:nvPr/>
        </p:nvSpPr>
        <p:spPr>
          <a:xfrm>
            <a:off x="2738232" y="2188106"/>
            <a:ext cx="84987" cy="82011"/>
          </a:xfrm>
          <a:prstGeom prst="star4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26A9D551-B889-4851-BA85-8F4BE550520B}"/>
              </a:ext>
            </a:extLst>
          </p:cNvPr>
          <p:cNvSpPr txBox="1"/>
          <p:nvPr/>
        </p:nvSpPr>
        <p:spPr>
          <a:xfrm>
            <a:off x="2100699" y="2297276"/>
            <a:ext cx="96240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sz="900" dirty="0">
                <a:solidFill>
                  <a:schemeClr val="accent6">
                    <a:lumMod val="75000"/>
                  </a:schemeClr>
                </a:solidFill>
              </a:rPr>
              <a:t>RAW Water</a:t>
            </a:r>
          </a:p>
        </p:txBody>
      </p:sp>
      <p:sp>
        <p:nvSpPr>
          <p:cNvPr id="131" name="4-Point Star 229">
            <a:extLst>
              <a:ext uri="{FF2B5EF4-FFF2-40B4-BE49-F238E27FC236}">
                <a16:creationId xmlns:a16="http://schemas.microsoft.com/office/drawing/2014/main" id="{5BAFAA1F-4C0F-493A-8FB4-7021AB31CA7A}"/>
              </a:ext>
            </a:extLst>
          </p:cNvPr>
          <p:cNvSpPr/>
          <p:nvPr/>
        </p:nvSpPr>
        <p:spPr>
          <a:xfrm>
            <a:off x="2671416" y="2189366"/>
            <a:ext cx="84987" cy="82011"/>
          </a:xfrm>
          <a:prstGeom prst="star4">
            <a:avLst/>
          </a:prstGeom>
          <a:solidFill>
            <a:schemeClr val="accent4">
              <a:lumMod val="75000"/>
            </a:schemeClr>
          </a:solidFill>
          <a:ln>
            <a:solidFill>
              <a:srgbClr val="7030A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5706BB25-F80D-4BE6-AAA6-25E7EB34C6C9}"/>
              </a:ext>
            </a:extLst>
          </p:cNvPr>
          <p:cNvSpPr txBox="1"/>
          <p:nvPr/>
        </p:nvSpPr>
        <p:spPr>
          <a:xfrm>
            <a:off x="1748271" y="1898705"/>
            <a:ext cx="1008447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sz="900" dirty="0">
                <a:solidFill>
                  <a:srgbClr val="7030A0"/>
                </a:solidFill>
              </a:rPr>
              <a:t>Target Shield Pile</a:t>
            </a:r>
          </a:p>
        </p:txBody>
      </p:sp>
      <p:sp>
        <p:nvSpPr>
          <p:cNvPr id="133" name="4-Point Star 229">
            <a:extLst>
              <a:ext uri="{FF2B5EF4-FFF2-40B4-BE49-F238E27FC236}">
                <a16:creationId xmlns:a16="http://schemas.microsoft.com/office/drawing/2014/main" id="{B3E37AB6-86E3-4695-94AD-9EBE2FD07CC1}"/>
              </a:ext>
            </a:extLst>
          </p:cNvPr>
          <p:cNvSpPr/>
          <p:nvPr/>
        </p:nvSpPr>
        <p:spPr>
          <a:xfrm>
            <a:off x="1790019" y="1560793"/>
            <a:ext cx="84987" cy="82011"/>
          </a:xfrm>
          <a:prstGeom prst="star4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15D4C308-AC2A-4603-8A73-A4965438861B}"/>
              </a:ext>
            </a:extLst>
          </p:cNvPr>
          <p:cNvSpPr txBox="1"/>
          <p:nvPr/>
        </p:nvSpPr>
        <p:spPr>
          <a:xfrm>
            <a:off x="1772591" y="1160644"/>
            <a:ext cx="56566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sz="900" dirty="0">
                <a:solidFill>
                  <a:schemeClr val="bg2">
                    <a:lumMod val="25000"/>
                  </a:schemeClr>
                </a:solidFill>
              </a:rPr>
              <a:t>Horn PS Supply</a:t>
            </a:r>
          </a:p>
        </p:txBody>
      </p:sp>
      <p:sp>
        <p:nvSpPr>
          <p:cNvPr id="135" name="4-Point Star 229">
            <a:extLst>
              <a:ext uri="{FF2B5EF4-FFF2-40B4-BE49-F238E27FC236}">
                <a16:creationId xmlns:a16="http://schemas.microsoft.com/office/drawing/2014/main" id="{739DF7C3-86B5-4E3D-A11C-29933060D462}"/>
              </a:ext>
            </a:extLst>
          </p:cNvPr>
          <p:cNvSpPr/>
          <p:nvPr/>
        </p:nvSpPr>
        <p:spPr>
          <a:xfrm>
            <a:off x="2839371" y="2182943"/>
            <a:ext cx="84987" cy="82011"/>
          </a:xfrm>
          <a:prstGeom prst="star4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DE1BD65A-4909-4F50-B624-FEF53042DC9D}"/>
              </a:ext>
            </a:extLst>
          </p:cNvPr>
          <p:cNvSpPr txBox="1"/>
          <p:nvPr/>
        </p:nvSpPr>
        <p:spPr>
          <a:xfrm>
            <a:off x="2765911" y="2306365"/>
            <a:ext cx="98480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000" b="1"/>
            </a:lvl1pPr>
          </a:lstStyle>
          <a:p>
            <a:r>
              <a:rPr lang="en-US" sz="900" dirty="0">
                <a:solidFill>
                  <a:schemeClr val="bg2">
                    <a:lumMod val="25000"/>
                  </a:schemeClr>
                </a:solidFill>
              </a:rPr>
              <a:t>Horn PS Supply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DEBB652-2D92-4B8F-91CC-15FF778E812F}"/>
              </a:ext>
            </a:extLst>
          </p:cNvPr>
          <p:cNvSpPr txBox="1"/>
          <p:nvPr/>
        </p:nvSpPr>
        <p:spPr>
          <a:xfrm>
            <a:off x="2230174" y="3232468"/>
            <a:ext cx="187429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C00000"/>
                </a:solidFill>
              </a:rPr>
              <a:t>Material Purchase Constraint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001A153C-9C2B-4882-A7EA-6B05DA4128EF}"/>
              </a:ext>
            </a:extLst>
          </p:cNvPr>
          <p:cNvSpPr/>
          <p:nvPr/>
        </p:nvSpPr>
        <p:spPr>
          <a:xfrm>
            <a:off x="536722" y="6149245"/>
            <a:ext cx="685800" cy="164592"/>
          </a:xfrm>
          <a:prstGeom prst="rect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1A3D68"/>
              </a:solidFill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27E9E235-4204-4F5B-99D0-2A6924192E82}"/>
              </a:ext>
            </a:extLst>
          </p:cNvPr>
          <p:cNvSpPr txBox="1"/>
          <p:nvPr/>
        </p:nvSpPr>
        <p:spPr>
          <a:xfrm>
            <a:off x="1180625" y="6096670"/>
            <a:ext cx="2369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</a:rPr>
              <a:t>Non-DOE Activity</a:t>
            </a:r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BC67DBC2-EECA-4971-A272-D76E95AB4DB5}"/>
              </a:ext>
            </a:extLst>
          </p:cNvPr>
          <p:cNvCxnSpPr>
            <a:cxnSpLocks/>
          </p:cNvCxnSpPr>
          <p:nvPr/>
        </p:nvCxnSpPr>
        <p:spPr>
          <a:xfrm>
            <a:off x="4071091" y="5413633"/>
            <a:ext cx="9416" cy="509682"/>
          </a:xfrm>
          <a:prstGeom prst="line">
            <a:avLst/>
          </a:prstGeom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4A9DB8DF-C043-4473-9A93-3A0B89B30ED5}"/>
              </a:ext>
            </a:extLst>
          </p:cNvPr>
          <p:cNvSpPr txBox="1"/>
          <p:nvPr/>
        </p:nvSpPr>
        <p:spPr>
          <a:xfrm>
            <a:off x="3236563" y="5394890"/>
            <a:ext cx="8779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/>
              <a:t>Material Purchase Constraint</a:t>
            </a:r>
          </a:p>
        </p:txBody>
      </p:sp>
      <p:sp>
        <p:nvSpPr>
          <p:cNvPr id="143" name="4-Point Star 325">
            <a:extLst>
              <a:ext uri="{FF2B5EF4-FFF2-40B4-BE49-F238E27FC236}">
                <a16:creationId xmlns:a16="http://schemas.microsoft.com/office/drawing/2014/main" id="{AE67B2D3-1FDD-4291-9C8E-425E61CDDCF6}"/>
              </a:ext>
            </a:extLst>
          </p:cNvPr>
          <p:cNvSpPr/>
          <p:nvPr/>
        </p:nvSpPr>
        <p:spPr>
          <a:xfrm>
            <a:off x="1795422" y="4996857"/>
            <a:ext cx="152400" cy="152400"/>
          </a:xfrm>
          <a:prstGeom prst="star4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F9F84F27-C134-4069-8EA2-8971B06142FE}"/>
              </a:ext>
            </a:extLst>
          </p:cNvPr>
          <p:cNvSpPr txBox="1"/>
          <p:nvPr/>
        </p:nvSpPr>
        <p:spPr>
          <a:xfrm>
            <a:off x="3054112" y="723726"/>
            <a:ext cx="1920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prstClr val="black"/>
                </a:solidFill>
              </a:rPr>
              <a:t>Sept-22</a:t>
            </a:r>
          </a:p>
          <a:p>
            <a:r>
              <a:rPr lang="en-US" sz="1000" b="1" dirty="0">
                <a:solidFill>
                  <a:prstClr val="black"/>
                </a:solidFill>
              </a:rPr>
              <a:t>CD-3 SP-NS &amp; SP-FS-Cryo, FS I/I 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625F73E-F30D-4061-B2E3-B18A460A7648}"/>
              </a:ext>
            </a:extLst>
          </p:cNvPr>
          <p:cNvSpPr txBox="1"/>
          <p:nvPr/>
        </p:nvSpPr>
        <p:spPr>
          <a:xfrm>
            <a:off x="2042982" y="714563"/>
            <a:ext cx="10867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Nov-20</a:t>
            </a:r>
          </a:p>
          <a:p>
            <a:r>
              <a:rPr lang="en-US" sz="1000" b="1" dirty="0">
                <a:solidFill>
                  <a:prstClr val="black"/>
                </a:solidFill>
              </a:rPr>
              <a:t>CD-2 SP-NS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B5973E87-93BB-45F9-91BB-1EF3B071D0B2}"/>
              </a:ext>
            </a:extLst>
          </p:cNvPr>
          <p:cNvSpPr txBox="1"/>
          <p:nvPr/>
        </p:nvSpPr>
        <p:spPr>
          <a:xfrm>
            <a:off x="667353" y="580521"/>
            <a:ext cx="13208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prstClr val="black"/>
                </a:solidFill>
              </a:rPr>
              <a:t>July-20 </a:t>
            </a:r>
          </a:p>
          <a:p>
            <a:pPr algn="r"/>
            <a:r>
              <a:rPr lang="en-US" sz="1000" b="1" dirty="0">
                <a:solidFill>
                  <a:prstClr val="black"/>
                </a:solidFill>
              </a:rPr>
              <a:t>CD-2 SP-FS </a:t>
            </a:r>
          </a:p>
          <a:p>
            <a:pPr algn="r"/>
            <a:r>
              <a:rPr lang="en-US" sz="1000" b="1" dirty="0">
                <a:solidFill>
                  <a:prstClr val="black"/>
                </a:solidFill>
              </a:rPr>
              <a:t>CD-3 SP-FS-FSCF &amp; FD </a:t>
            </a:r>
          </a:p>
        </p:txBody>
      </p:sp>
      <p:sp>
        <p:nvSpPr>
          <p:cNvPr id="147" name="Star: 4 Points 146">
            <a:extLst>
              <a:ext uri="{FF2B5EF4-FFF2-40B4-BE49-F238E27FC236}">
                <a16:creationId xmlns:a16="http://schemas.microsoft.com/office/drawing/2014/main" id="{151C6D3F-FCFB-4C7A-A8D8-A3C33B7FC443}"/>
              </a:ext>
            </a:extLst>
          </p:cNvPr>
          <p:cNvSpPr/>
          <p:nvPr/>
        </p:nvSpPr>
        <p:spPr>
          <a:xfrm>
            <a:off x="3976198" y="3232711"/>
            <a:ext cx="183093" cy="187835"/>
          </a:xfrm>
          <a:prstGeom prst="star4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960898D5-4BFB-4EC7-94B2-888304689EAF}"/>
              </a:ext>
            </a:extLst>
          </p:cNvPr>
          <p:cNvSpPr/>
          <p:nvPr/>
        </p:nvSpPr>
        <p:spPr>
          <a:xfrm rot="5400000">
            <a:off x="5947383" y="2599520"/>
            <a:ext cx="101488" cy="878663"/>
          </a:xfrm>
          <a:prstGeom prst="rightBrac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93F1575-CDF1-49AD-9CFA-7995771DC9F3}"/>
              </a:ext>
            </a:extLst>
          </p:cNvPr>
          <p:cNvCxnSpPr>
            <a:stCxn id="303" idx="3"/>
          </p:cNvCxnSpPr>
          <p:nvPr/>
        </p:nvCxnSpPr>
        <p:spPr>
          <a:xfrm flipH="1">
            <a:off x="7095656" y="3680550"/>
            <a:ext cx="10173" cy="863354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260245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466E05EB-7FB9-44CB-846C-8750784495B1}"/>
              </a:ext>
            </a:extLst>
          </p:cNvPr>
          <p:cNvCxnSpPr>
            <a:cxnSpLocks/>
          </p:cNvCxnSpPr>
          <p:nvPr/>
        </p:nvCxnSpPr>
        <p:spPr>
          <a:xfrm>
            <a:off x="4011412" y="2535877"/>
            <a:ext cx="2415" cy="2782184"/>
          </a:xfrm>
          <a:prstGeom prst="line">
            <a:avLst/>
          </a:prstGeom>
          <a:ln w="12700">
            <a:solidFill>
              <a:schemeClr val="accent2">
                <a:alpha val="34000"/>
              </a:schemeClr>
            </a:solidFill>
            <a:prstDash val="sysDot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F8658503-3E07-4410-A951-4D79122C5387}"/>
              </a:ext>
            </a:extLst>
          </p:cNvPr>
          <p:cNvCxnSpPr>
            <a:cxnSpLocks/>
          </p:cNvCxnSpPr>
          <p:nvPr/>
        </p:nvCxnSpPr>
        <p:spPr>
          <a:xfrm flipH="1">
            <a:off x="3170367" y="1089899"/>
            <a:ext cx="5088" cy="4250114"/>
          </a:xfrm>
          <a:prstGeom prst="line">
            <a:avLst/>
          </a:prstGeom>
          <a:ln w="15875">
            <a:solidFill>
              <a:schemeClr val="tx1">
                <a:alpha val="36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9383ED33-10C0-45D6-A07B-5012D6AE8D85}"/>
              </a:ext>
            </a:extLst>
          </p:cNvPr>
          <p:cNvCxnSpPr>
            <a:cxnSpLocks/>
          </p:cNvCxnSpPr>
          <p:nvPr/>
        </p:nvCxnSpPr>
        <p:spPr>
          <a:xfrm>
            <a:off x="2103044" y="1095524"/>
            <a:ext cx="0" cy="4240466"/>
          </a:xfrm>
          <a:prstGeom prst="line">
            <a:avLst/>
          </a:prstGeom>
          <a:ln w="15875">
            <a:solidFill>
              <a:schemeClr val="tx1">
                <a:alpha val="36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AC0F933E-369C-4F72-995E-F11D7030491A}"/>
              </a:ext>
            </a:extLst>
          </p:cNvPr>
          <p:cNvCxnSpPr>
            <a:cxnSpLocks/>
          </p:cNvCxnSpPr>
          <p:nvPr/>
        </p:nvCxnSpPr>
        <p:spPr>
          <a:xfrm>
            <a:off x="1903025" y="1088988"/>
            <a:ext cx="0" cy="4240466"/>
          </a:xfrm>
          <a:prstGeom prst="line">
            <a:avLst/>
          </a:prstGeom>
          <a:ln w="15875">
            <a:solidFill>
              <a:schemeClr val="tx1">
                <a:alpha val="36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025" y="123038"/>
            <a:ext cx="8293100" cy="569268"/>
          </a:xfrm>
        </p:spPr>
        <p:txBody>
          <a:bodyPr/>
          <a:lstStyle/>
          <a:p>
            <a:r>
              <a:rPr lang="en-US" dirty="0"/>
              <a:t>Decay Pipe and Absorber Complex - Schedule Summary 	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3353AAE-6F0B-4FAE-94EA-C5D69ED22CD1}"/>
              </a:ext>
            </a:extLst>
          </p:cNvPr>
          <p:cNvSpPr txBox="1"/>
          <p:nvPr/>
        </p:nvSpPr>
        <p:spPr>
          <a:xfrm>
            <a:off x="636511" y="195228"/>
            <a:ext cx="10755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000" b="1" dirty="0">
              <a:solidFill>
                <a:prstClr val="black"/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085BD495-F66B-4F1C-A271-DA4AF1E33B9B}"/>
              </a:ext>
            </a:extLst>
          </p:cNvPr>
          <p:cNvSpPr txBox="1"/>
          <p:nvPr/>
        </p:nvSpPr>
        <p:spPr>
          <a:xfrm>
            <a:off x="578963" y="141090"/>
            <a:ext cx="10755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000" b="1" dirty="0">
              <a:solidFill>
                <a:prstClr val="black"/>
              </a:solidFill>
            </a:endParaRPr>
          </a:p>
        </p:txBody>
      </p:sp>
      <p:sp>
        <p:nvSpPr>
          <p:cNvPr id="211" name="Right Arrow 291">
            <a:extLst>
              <a:ext uri="{FF2B5EF4-FFF2-40B4-BE49-F238E27FC236}">
                <a16:creationId xmlns:a16="http://schemas.microsoft.com/office/drawing/2014/main" id="{49ED68B4-48C4-47F1-9868-13B7BE7FBC5A}"/>
              </a:ext>
            </a:extLst>
          </p:cNvPr>
          <p:cNvSpPr/>
          <p:nvPr/>
        </p:nvSpPr>
        <p:spPr>
          <a:xfrm>
            <a:off x="285075" y="5065998"/>
            <a:ext cx="8293101" cy="115026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9C2A09CE-4D71-45E2-BE87-AD33F6725CA9}"/>
              </a:ext>
            </a:extLst>
          </p:cNvPr>
          <p:cNvCxnSpPr/>
          <p:nvPr/>
        </p:nvCxnSpPr>
        <p:spPr>
          <a:xfrm>
            <a:off x="7120963" y="5957849"/>
            <a:ext cx="0" cy="271835"/>
          </a:xfrm>
          <a:prstGeom prst="line">
            <a:avLst/>
          </a:prstGeom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7" name="4-Point Star 229">
            <a:extLst>
              <a:ext uri="{FF2B5EF4-FFF2-40B4-BE49-F238E27FC236}">
                <a16:creationId xmlns:a16="http://schemas.microsoft.com/office/drawing/2014/main" id="{8E790ECE-219D-4DD7-AF1E-C41ABCB3EBE6}"/>
              </a:ext>
            </a:extLst>
          </p:cNvPr>
          <p:cNvSpPr/>
          <p:nvPr/>
        </p:nvSpPr>
        <p:spPr>
          <a:xfrm>
            <a:off x="3097357" y="5533404"/>
            <a:ext cx="152400" cy="152400"/>
          </a:xfrm>
          <a:prstGeom prst="star4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569F8D18-7FEA-44C8-AAE9-00478AD572AE}"/>
              </a:ext>
            </a:extLst>
          </p:cNvPr>
          <p:cNvSpPr txBox="1"/>
          <p:nvPr/>
        </p:nvSpPr>
        <p:spPr>
          <a:xfrm>
            <a:off x="4771352" y="926336"/>
            <a:ext cx="1953866" cy="43088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Nov-15  CD-1 Refresh Approval</a:t>
            </a:r>
          </a:p>
          <a:p>
            <a:r>
              <a:rPr lang="en-US" sz="11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Sep-16  CD-3a Approval</a:t>
            </a:r>
          </a:p>
        </p:txBody>
      </p:sp>
      <p:sp>
        <p:nvSpPr>
          <p:cNvPr id="219" name="Freeform 292">
            <a:extLst>
              <a:ext uri="{FF2B5EF4-FFF2-40B4-BE49-F238E27FC236}">
                <a16:creationId xmlns:a16="http://schemas.microsoft.com/office/drawing/2014/main" id="{39282C5C-CBEA-411B-A0B7-775957F25927}"/>
              </a:ext>
            </a:extLst>
          </p:cNvPr>
          <p:cNvSpPr/>
          <p:nvPr/>
        </p:nvSpPr>
        <p:spPr>
          <a:xfrm>
            <a:off x="8010126" y="5375848"/>
            <a:ext cx="469906" cy="567797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221" name="Freeform 294">
            <a:extLst>
              <a:ext uri="{FF2B5EF4-FFF2-40B4-BE49-F238E27FC236}">
                <a16:creationId xmlns:a16="http://schemas.microsoft.com/office/drawing/2014/main" id="{6D34A899-D015-405B-9E7B-8F0A9B2B80C4}"/>
              </a:ext>
            </a:extLst>
          </p:cNvPr>
          <p:cNvSpPr/>
          <p:nvPr/>
        </p:nvSpPr>
        <p:spPr>
          <a:xfrm>
            <a:off x="6384807" y="5452493"/>
            <a:ext cx="469906" cy="585216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FY28</a:t>
            </a:r>
          </a:p>
        </p:txBody>
      </p:sp>
      <p:sp>
        <p:nvSpPr>
          <p:cNvPr id="222" name="Freeform 295">
            <a:extLst>
              <a:ext uri="{FF2B5EF4-FFF2-40B4-BE49-F238E27FC236}">
                <a16:creationId xmlns:a16="http://schemas.microsoft.com/office/drawing/2014/main" id="{B9518626-E6D0-4E88-B945-A27582E5E45D}"/>
              </a:ext>
            </a:extLst>
          </p:cNvPr>
          <p:cNvSpPr/>
          <p:nvPr/>
        </p:nvSpPr>
        <p:spPr>
          <a:xfrm>
            <a:off x="5748285" y="5424926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FY27</a:t>
            </a:r>
          </a:p>
        </p:txBody>
      </p:sp>
      <p:sp>
        <p:nvSpPr>
          <p:cNvPr id="223" name="Freeform 296">
            <a:extLst>
              <a:ext uri="{FF2B5EF4-FFF2-40B4-BE49-F238E27FC236}">
                <a16:creationId xmlns:a16="http://schemas.microsoft.com/office/drawing/2014/main" id="{288DE92D-711A-4C55-9842-81FEF94C1202}"/>
              </a:ext>
            </a:extLst>
          </p:cNvPr>
          <p:cNvSpPr/>
          <p:nvPr/>
        </p:nvSpPr>
        <p:spPr>
          <a:xfrm>
            <a:off x="5088889" y="5427359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FY26</a:t>
            </a:r>
          </a:p>
        </p:txBody>
      </p:sp>
      <p:sp>
        <p:nvSpPr>
          <p:cNvPr id="224" name="Freeform 297">
            <a:extLst>
              <a:ext uri="{FF2B5EF4-FFF2-40B4-BE49-F238E27FC236}">
                <a16:creationId xmlns:a16="http://schemas.microsoft.com/office/drawing/2014/main" id="{E46062D0-B4FD-45BD-8307-E8CDEFCFC94E}"/>
              </a:ext>
            </a:extLst>
          </p:cNvPr>
          <p:cNvSpPr/>
          <p:nvPr/>
        </p:nvSpPr>
        <p:spPr>
          <a:xfrm>
            <a:off x="4504766" y="5439710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FY25</a:t>
            </a:r>
          </a:p>
        </p:txBody>
      </p:sp>
      <p:sp>
        <p:nvSpPr>
          <p:cNvPr id="225" name="Freeform 299">
            <a:extLst>
              <a:ext uri="{FF2B5EF4-FFF2-40B4-BE49-F238E27FC236}">
                <a16:creationId xmlns:a16="http://schemas.microsoft.com/office/drawing/2014/main" id="{C0FE0819-A4EA-4B72-8322-CBD9E1EEB0D0}"/>
              </a:ext>
            </a:extLst>
          </p:cNvPr>
          <p:cNvSpPr/>
          <p:nvPr/>
        </p:nvSpPr>
        <p:spPr>
          <a:xfrm>
            <a:off x="3282187" y="5416385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FY23</a:t>
            </a:r>
          </a:p>
        </p:txBody>
      </p:sp>
      <p:sp>
        <p:nvSpPr>
          <p:cNvPr id="226" name="Freeform 300">
            <a:extLst>
              <a:ext uri="{FF2B5EF4-FFF2-40B4-BE49-F238E27FC236}">
                <a16:creationId xmlns:a16="http://schemas.microsoft.com/office/drawing/2014/main" id="{B0487C5B-49FA-4E88-98BA-FF6CC3C45EE9}"/>
              </a:ext>
            </a:extLst>
          </p:cNvPr>
          <p:cNvSpPr/>
          <p:nvPr/>
        </p:nvSpPr>
        <p:spPr>
          <a:xfrm>
            <a:off x="2698435" y="5405629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FY22</a:t>
            </a:r>
          </a:p>
        </p:txBody>
      </p:sp>
      <p:sp>
        <p:nvSpPr>
          <p:cNvPr id="227" name="Freeform 301">
            <a:extLst>
              <a:ext uri="{FF2B5EF4-FFF2-40B4-BE49-F238E27FC236}">
                <a16:creationId xmlns:a16="http://schemas.microsoft.com/office/drawing/2014/main" id="{105B23DC-46C1-419C-8E95-3839B5AA3960}"/>
              </a:ext>
            </a:extLst>
          </p:cNvPr>
          <p:cNvSpPr/>
          <p:nvPr/>
        </p:nvSpPr>
        <p:spPr>
          <a:xfrm>
            <a:off x="2099181" y="5395816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FY21</a:t>
            </a:r>
          </a:p>
        </p:txBody>
      </p:sp>
      <p:sp>
        <p:nvSpPr>
          <p:cNvPr id="228" name="Freeform 302">
            <a:extLst>
              <a:ext uri="{FF2B5EF4-FFF2-40B4-BE49-F238E27FC236}">
                <a16:creationId xmlns:a16="http://schemas.microsoft.com/office/drawing/2014/main" id="{75B0CAD4-426D-44C0-99AD-5161F6CD25C7}"/>
              </a:ext>
            </a:extLst>
          </p:cNvPr>
          <p:cNvSpPr/>
          <p:nvPr/>
        </p:nvSpPr>
        <p:spPr>
          <a:xfrm>
            <a:off x="1539586" y="5401614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FY20</a:t>
            </a:r>
          </a:p>
        </p:txBody>
      </p:sp>
      <p:sp>
        <p:nvSpPr>
          <p:cNvPr id="229" name="Freeform 303">
            <a:extLst>
              <a:ext uri="{FF2B5EF4-FFF2-40B4-BE49-F238E27FC236}">
                <a16:creationId xmlns:a16="http://schemas.microsoft.com/office/drawing/2014/main" id="{20228DCE-2EBC-4649-B670-503B9628896B}"/>
              </a:ext>
            </a:extLst>
          </p:cNvPr>
          <p:cNvSpPr/>
          <p:nvPr/>
        </p:nvSpPr>
        <p:spPr>
          <a:xfrm>
            <a:off x="949308" y="5406634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FY19</a:t>
            </a:r>
          </a:p>
        </p:txBody>
      </p:sp>
      <p:sp>
        <p:nvSpPr>
          <p:cNvPr id="231" name="4-Point Star 325">
            <a:extLst>
              <a:ext uri="{FF2B5EF4-FFF2-40B4-BE49-F238E27FC236}">
                <a16:creationId xmlns:a16="http://schemas.microsoft.com/office/drawing/2014/main" id="{F8F10855-0599-4DD3-8247-2D0C9CDBE4EE}"/>
              </a:ext>
            </a:extLst>
          </p:cNvPr>
          <p:cNvSpPr/>
          <p:nvPr/>
        </p:nvSpPr>
        <p:spPr>
          <a:xfrm>
            <a:off x="2024945" y="5533404"/>
            <a:ext cx="152400" cy="152400"/>
          </a:xfrm>
          <a:prstGeom prst="star4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3" name="Freeform 338">
            <a:extLst>
              <a:ext uri="{FF2B5EF4-FFF2-40B4-BE49-F238E27FC236}">
                <a16:creationId xmlns:a16="http://schemas.microsoft.com/office/drawing/2014/main" id="{1B32178C-B0A2-4293-AFAD-4F9169E1E80B}"/>
              </a:ext>
            </a:extLst>
          </p:cNvPr>
          <p:cNvSpPr/>
          <p:nvPr/>
        </p:nvSpPr>
        <p:spPr>
          <a:xfrm>
            <a:off x="7010622" y="5441519"/>
            <a:ext cx="469906" cy="585216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FY29</a:t>
            </a:r>
          </a:p>
        </p:txBody>
      </p: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97E456A9-6A9B-436B-9C9B-5220D6A5D1C2}"/>
              </a:ext>
            </a:extLst>
          </p:cNvPr>
          <p:cNvCxnSpPr/>
          <p:nvPr/>
        </p:nvCxnSpPr>
        <p:spPr>
          <a:xfrm>
            <a:off x="879622" y="5358429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5" name="Straight Connector 234">
            <a:extLst>
              <a:ext uri="{FF2B5EF4-FFF2-40B4-BE49-F238E27FC236}">
                <a16:creationId xmlns:a16="http://schemas.microsoft.com/office/drawing/2014/main" id="{AC7123C2-BAEC-4B19-A6B6-8F3AB0502291}"/>
              </a:ext>
            </a:extLst>
          </p:cNvPr>
          <p:cNvCxnSpPr/>
          <p:nvPr/>
        </p:nvCxnSpPr>
        <p:spPr>
          <a:xfrm>
            <a:off x="1468375" y="5353342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6" name="Straight Connector 235">
            <a:extLst>
              <a:ext uri="{FF2B5EF4-FFF2-40B4-BE49-F238E27FC236}">
                <a16:creationId xmlns:a16="http://schemas.microsoft.com/office/drawing/2014/main" id="{30A38CC0-5B5F-4AF0-8E94-99092D00FF33}"/>
              </a:ext>
            </a:extLst>
          </p:cNvPr>
          <p:cNvCxnSpPr/>
          <p:nvPr/>
        </p:nvCxnSpPr>
        <p:spPr>
          <a:xfrm>
            <a:off x="2045354" y="5354019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7" name="Straight Connector 236">
            <a:extLst>
              <a:ext uri="{FF2B5EF4-FFF2-40B4-BE49-F238E27FC236}">
                <a16:creationId xmlns:a16="http://schemas.microsoft.com/office/drawing/2014/main" id="{966A009D-0400-4C82-8E48-5F9FB8295781}"/>
              </a:ext>
            </a:extLst>
          </p:cNvPr>
          <p:cNvCxnSpPr/>
          <p:nvPr/>
        </p:nvCxnSpPr>
        <p:spPr>
          <a:xfrm>
            <a:off x="2635857" y="5358429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8AF38DBB-7463-4F21-A3A2-BF53A8E72386}"/>
              </a:ext>
            </a:extLst>
          </p:cNvPr>
          <p:cNvCxnSpPr/>
          <p:nvPr/>
        </p:nvCxnSpPr>
        <p:spPr>
          <a:xfrm>
            <a:off x="3241473" y="5358429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9" name="Straight Connector 238">
            <a:extLst>
              <a:ext uri="{FF2B5EF4-FFF2-40B4-BE49-F238E27FC236}">
                <a16:creationId xmlns:a16="http://schemas.microsoft.com/office/drawing/2014/main" id="{A49E693E-953B-4EBA-90FD-BC7711973669}"/>
              </a:ext>
            </a:extLst>
          </p:cNvPr>
          <p:cNvCxnSpPr/>
          <p:nvPr/>
        </p:nvCxnSpPr>
        <p:spPr>
          <a:xfrm>
            <a:off x="3844529" y="5360597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0" name="Straight Connector 239">
            <a:extLst>
              <a:ext uri="{FF2B5EF4-FFF2-40B4-BE49-F238E27FC236}">
                <a16:creationId xmlns:a16="http://schemas.microsoft.com/office/drawing/2014/main" id="{D20045E5-072A-4C3A-920E-E1860B3E19B2}"/>
              </a:ext>
            </a:extLst>
          </p:cNvPr>
          <p:cNvCxnSpPr/>
          <p:nvPr/>
        </p:nvCxnSpPr>
        <p:spPr>
          <a:xfrm>
            <a:off x="5032822" y="5353342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1" name="Straight Connector 240">
            <a:extLst>
              <a:ext uri="{FF2B5EF4-FFF2-40B4-BE49-F238E27FC236}">
                <a16:creationId xmlns:a16="http://schemas.microsoft.com/office/drawing/2014/main" id="{6D1354BA-1DCE-433C-855E-31A8F6BDDB42}"/>
              </a:ext>
            </a:extLst>
          </p:cNvPr>
          <p:cNvCxnSpPr/>
          <p:nvPr/>
        </p:nvCxnSpPr>
        <p:spPr>
          <a:xfrm>
            <a:off x="5676628" y="5353342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2" name="Straight Connector 241">
            <a:extLst>
              <a:ext uri="{FF2B5EF4-FFF2-40B4-BE49-F238E27FC236}">
                <a16:creationId xmlns:a16="http://schemas.microsoft.com/office/drawing/2014/main" id="{D9C3EFD0-8D4E-44A2-9A29-54AF5F434075}"/>
              </a:ext>
            </a:extLst>
          </p:cNvPr>
          <p:cNvCxnSpPr/>
          <p:nvPr/>
        </p:nvCxnSpPr>
        <p:spPr>
          <a:xfrm>
            <a:off x="6320015" y="5354019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100B0567-70BA-4B50-AC46-484B493CAE23}"/>
              </a:ext>
            </a:extLst>
          </p:cNvPr>
          <p:cNvCxnSpPr/>
          <p:nvPr/>
        </p:nvCxnSpPr>
        <p:spPr>
          <a:xfrm>
            <a:off x="6940166" y="5358429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B25F0248-C263-488C-8324-76C9FD1B7E38}"/>
              </a:ext>
            </a:extLst>
          </p:cNvPr>
          <p:cNvCxnSpPr/>
          <p:nvPr/>
        </p:nvCxnSpPr>
        <p:spPr>
          <a:xfrm>
            <a:off x="7527504" y="5340013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B6619C65-85C9-4DCF-A1B0-D3434DBDC3EE}"/>
              </a:ext>
            </a:extLst>
          </p:cNvPr>
          <p:cNvCxnSpPr/>
          <p:nvPr/>
        </p:nvCxnSpPr>
        <p:spPr>
          <a:xfrm>
            <a:off x="4458411" y="5364620"/>
            <a:ext cx="0" cy="585216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8" name="Freeform 300">
            <a:extLst>
              <a:ext uri="{FF2B5EF4-FFF2-40B4-BE49-F238E27FC236}">
                <a16:creationId xmlns:a16="http://schemas.microsoft.com/office/drawing/2014/main" id="{1BB92BF7-228D-45B2-BC55-CE0A794B91AC}"/>
              </a:ext>
            </a:extLst>
          </p:cNvPr>
          <p:cNvSpPr/>
          <p:nvPr/>
        </p:nvSpPr>
        <p:spPr>
          <a:xfrm>
            <a:off x="3910118" y="5424750"/>
            <a:ext cx="469906" cy="610350"/>
          </a:xfrm>
          <a:custGeom>
            <a:avLst/>
            <a:gdLst>
              <a:gd name="connsiteX0" fmla="*/ 0 w 469906"/>
              <a:gd name="connsiteY0" fmla="*/ 0 h 610350"/>
              <a:gd name="connsiteX1" fmla="*/ 469906 w 469906"/>
              <a:gd name="connsiteY1" fmla="*/ 0 h 610350"/>
              <a:gd name="connsiteX2" fmla="*/ 469906 w 469906"/>
              <a:gd name="connsiteY2" fmla="*/ 610350 h 610350"/>
              <a:gd name="connsiteX3" fmla="*/ 0 w 469906"/>
              <a:gd name="connsiteY3" fmla="*/ 610350 h 610350"/>
              <a:gd name="connsiteX4" fmla="*/ 0 w 469906"/>
              <a:gd name="connsiteY4" fmla="*/ 0 h 6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9906" h="610350">
                <a:moveTo>
                  <a:pt x="0" y="0"/>
                </a:moveTo>
                <a:lnTo>
                  <a:pt x="469906" y="0"/>
                </a:lnTo>
                <a:lnTo>
                  <a:pt x="469906" y="610350"/>
                </a:lnTo>
                <a:lnTo>
                  <a:pt x="0" y="61035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111760" rIns="0" bIns="111760" numCol="1" spcCol="1270" anchor="ctr" anchorCtr="0">
            <a:noAutofit/>
          </a:bodyPr>
          <a:lstStyle/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endParaRPr lang="en-US" sz="110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  <a:p>
            <a:pPr algn="ctr" defTabSz="488950">
              <a:lnSpc>
                <a:spcPct val="90000"/>
              </a:lnSpc>
              <a:spcAft>
                <a:spcPct val="35000"/>
              </a:spcAft>
            </a:pPr>
            <a:r>
              <a:rPr lang="en-US" sz="11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rPr>
              <a:t>FY24</a:t>
            </a:r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555E8638-08CC-4297-93B5-F42BA3185328}"/>
              </a:ext>
            </a:extLst>
          </p:cNvPr>
          <p:cNvSpPr txBox="1"/>
          <p:nvPr/>
        </p:nvSpPr>
        <p:spPr>
          <a:xfrm>
            <a:off x="6425840" y="5911264"/>
            <a:ext cx="705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/>
              <a:t>Beamline Complete</a:t>
            </a:r>
          </a:p>
        </p:txBody>
      </p: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D12D6C4D-590F-4AD4-A4CC-EA0B4AEC3A50}"/>
              </a:ext>
            </a:extLst>
          </p:cNvPr>
          <p:cNvCxnSpPr>
            <a:cxnSpLocks/>
          </p:cNvCxnSpPr>
          <p:nvPr/>
        </p:nvCxnSpPr>
        <p:spPr>
          <a:xfrm>
            <a:off x="5750122" y="5932361"/>
            <a:ext cx="9416" cy="402624"/>
          </a:xfrm>
          <a:prstGeom prst="line">
            <a:avLst/>
          </a:prstGeom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57" name="TextBox 256">
            <a:extLst>
              <a:ext uri="{FF2B5EF4-FFF2-40B4-BE49-F238E27FC236}">
                <a16:creationId xmlns:a16="http://schemas.microsoft.com/office/drawing/2014/main" id="{45E565E7-6464-4158-9EE7-F87D85BE1282}"/>
              </a:ext>
            </a:extLst>
          </p:cNvPr>
          <p:cNvSpPr txBox="1"/>
          <p:nvPr/>
        </p:nvSpPr>
        <p:spPr>
          <a:xfrm>
            <a:off x="4339430" y="5905552"/>
            <a:ext cx="141559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000"/>
            </a:lvl1pPr>
          </a:lstStyle>
          <a:p>
            <a:r>
              <a:rPr lang="en-US" sz="900" b="1" dirty="0"/>
              <a:t>Absorber Hall Authorization for Use and Possession  </a:t>
            </a:r>
          </a:p>
        </p:txBody>
      </p:sp>
      <p:sp>
        <p:nvSpPr>
          <p:cNvPr id="258" name="TextBox 257">
            <a:extLst>
              <a:ext uri="{FF2B5EF4-FFF2-40B4-BE49-F238E27FC236}">
                <a16:creationId xmlns:a16="http://schemas.microsoft.com/office/drawing/2014/main" id="{D8EEAE34-F5BD-459B-8486-FFD736C92483}"/>
              </a:ext>
            </a:extLst>
          </p:cNvPr>
          <p:cNvSpPr txBox="1"/>
          <p:nvPr/>
        </p:nvSpPr>
        <p:spPr>
          <a:xfrm>
            <a:off x="1622968" y="1520809"/>
            <a:ext cx="36214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385D8A"/>
                </a:solidFill>
              </a:rPr>
              <a:t>Decay Pipe and Absorber Complex  Preliminary Design</a:t>
            </a:r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11D627DE-6B94-4DAA-9DAE-48631DE1E764}"/>
              </a:ext>
            </a:extLst>
          </p:cNvPr>
          <p:cNvSpPr/>
          <p:nvPr/>
        </p:nvSpPr>
        <p:spPr>
          <a:xfrm>
            <a:off x="1298985" y="1565250"/>
            <a:ext cx="366734" cy="135657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1A3D68"/>
              </a:solidFill>
            </a:endParaRPr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AD0B37E8-2183-43F4-A014-11A8AB87DE95}"/>
              </a:ext>
            </a:extLst>
          </p:cNvPr>
          <p:cNvSpPr/>
          <p:nvPr/>
        </p:nvSpPr>
        <p:spPr>
          <a:xfrm>
            <a:off x="1521459" y="2100268"/>
            <a:ext cx="2323070" cy="115007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>
              <a:solidFill>
                <a:srgbClr val="1A3D68"/>
              </a:solidFill>
            </a:endParaRP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D049BDFE-3BE4-41E0-98D7-4FF5924C0F30}"/>
              </a:ext>
            </a:extLst>
          </p:cNvPr>
          <p:cNvSpPr txBox="1"/>
          <p:nvPr/>
        </p:nvSpPr>
        <p:spPr>
          <a:xfrm>
            <a:off x="6026447" y="2805690"/>
            <a:ext cx="1539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385D8A"/>
                </a:solidFill>
              </a:rPr>
              <a:t>Fabrication &amp; Procurement  </a:t>
            </a:r>
          </a:p>
        </p:txBody>
      </p:sp>
      <p:sp>
        <p:nvSpPr>
          <p:cNvPr id="282" name="4-Point Star 147">
            <a:extLst>
              <a:ext uri="{FF2B5EF4-FFF2-40B4-BE49-F238E27FC236}">
                <a16:creationId xmlns:a16="http://schemas.microsoft.com/office/drawing/2014/main" id="{6742065C-643D-4E5A-A7D7-3BD5C83D3F3B}"/>
              </a:ext>
            </a:extLst>
          </p:cNvPr>
          <p:cNvSpPr/>
          <p:nvPr/>
        </p:nvSpPr>
        <p:spPr>
          <a:xfrm>
            <a:off x="6506153" y="4615561"/>
            <a:ext cx="152400" cy="152400"/>
          </a:xfrm>
          <a:prstGeom prst="star4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5BD8D459-288B-4D8A-887A-3B99E221EFCC}"/>
              </a:ext>
            </a:extLst>
          </p:cNvPr>
          <p:cNvSpPr txBox="1"/>
          <p:nvPr/>
        </p:nvSpPr>
        <p:spPr>
          <a:xfrm>
            <a:off x="7120963" y="4641488"/>
            <a:ext cx="1920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385D8A"/>
                </a:solidFill>
              </a:rPr>
              <a:t>Beamline Checkout Period</a:t>
            </a:r>
          </a:p>
        </p:txBody>
      </p:sp>
      <p:sp>
        <p:nvSpPr>
          <p:cNvPr id="112" name="Star: 4 Points 111">
            <a:extLst>
              <a:ext uri="{FF2B5EF4-FFF2-40B4-BE49-F238E27FC236}">
                <a16:creationId xmlns:a16="http://schemas.microsoft.com/office/drawing/2014/main" id="{FB7AAB08-5609-4400-8E3B-ABA9789E9BA7}"/>
              </a:ext>
            </a:extLst>
          </p:cNvPr>
          <p:cNvSpPr/>
          <p:nvPr/>
        </p:nvSpPr>
        <p:spPr>
          <a:xfrm>
            <a:off x="5585949" y="3722507"/>
            <a:ext cx="273003" cy="297626"/>
          </a:xfrm>
          <a:prstGeom prst="star4">
            <a:avLst>
              <a:gd name="adj" fmla="val 9961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A74791-C20C-4CC7-9CA7-DE44C557D79F}"/>
              </a:ext>
            </a:extLst>
          </p:cNvPr>
          <p:cNvSpPr txBox="1"/>
          <p:nvPr/>
        </p:nvSpPr>
        <p:spPr>
          <a:xfrm>
            <a:off x="3997318" y="2027753"/>
            <a:ext cx="3252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385D8A"/>
                </a:solidFill>
              </a:rPr>
              <a:t>Decay Pipe and Absorber Complex  Final Design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D2702CD4-5B84-4C14-B9F0-664CB3A88C1D}"/>
              </a:ext>
            </a:extLst>
          </p:cNvPr>
          <p:cNvSpPr txBox="1"/>
          <p:nvPr/>
        </p:nvSpPr>
        <p:spPr>
          <a:xfrm>
            <a:off x="1677855" y="3241479"/>
            <a:ext cx="191565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Absorber Fabrication Procurement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BCA34F42-7565-4016-BEA3-DA2021759FA3}"/>
              </a:ext>
            </a:extLst>
          </p:cNvPr>
          <p:cNvSpPr/>
          <p:nvPr/>
        </p:nvSpPr>
        <p:spPr>
          <a:xfrm>
            <a:off x="4028507" y="3172945"/>
            <a:ext cx="1795093" cy="57538"/>
          </a:xfrm>
          <a:prstGeom prst="rect">
            <a:avLst/>
          </a:prstGeom>
          <a:pattFill prst="wdUpDiag">
            <a:fgClr>
              <a:schemeClr val="accent4">
                <a:lumMod val="75000"/>
              </a:schemeClr>
            </a:fgClr>
            <a:bgClr>
              <a:schemeClr val="bg1"/>
            </a:bgClr>
          </a:patt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1A3D68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075F00F-0EF5-4E2F-9419-8020D30820E0}"/>
              </a:ext>
            </a:extLst>
          </p:cNvPr>
          <p:cNvSpPr txBox="1"/>
          <p:nvPr/>
        </p:nvSpPr>
        <p:spPr>
          <a:xfrm>
            <a:off x="3726165" y="3352425"/>
            <a:ext cx="150440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/>
              <a:t>Final Diamond Detector</a:t>
            </a:r>
          </a:p>
        </p:txBody>
      </p:sp>
      <p:sp>
        <p:nvSpPr>
          <p:cNvPr id="109" name="4-Point Star 147">
            <a:extLst>
              <a:ext uri="{FF2B5EF4-FFF2-40B4-BE49-F238E27FC236}">
                <a16:creationId xmlns:a16="http://schemas.microsoft.com/office/drawing/2014/main" id="{F882CB32-92B8-41C3-9177-A390518D0978}"/>
              </a:ext>
            </a:extLst>
          </p:cNvPr>
          <p:cNvSpPr/>
          <p:nvPr/>
        </p:nvSpPr>
        <p:spPr>
          <a:xfrm>
            <a:off x="6658553" y="4767961"/>
            <a:ext cx="152400" cy="152400"/>
          </a:xfrm>
          <a:prstGeom prst="star4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CF0DEAE6-8A42-4835-8BF3-7018615D4C61}"/>
              </a:ext>
            </a:extLst>
          </p:cNvPr>
          <p:cNvSpPr/>
          <p:nvPr/>
        </p:nvSpPr>
        <p:spPr>
          <a:xfrm>
            <a:off x="7058016" y="4704548"/>
            <a:ext cx="73152" cy="164592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1A3D68"/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FCFFDF6-729C-4197-A987-54222F53B460}"/>
              </a:ext>
            </a:extLst>
          </p:cNvPr>
          <p:cNvSpPr/>
          <p:nvPr/>
        </p:nvSpPr>
        <p:spPr>
          <a:xfrm>
            <a:off x="5718491" y="4373980"/>
            <a:ext cx="951708" cy="168711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1A3D68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43FB0AE2-287A-44BC-A231-A0726BF644C0}"/>
              </a:ext>
            </a:extLst>
          </p:cNvPr>
          <p:cNvSpPr txBox="1"/>
          <p:nvPr/>
        </p:nvSpPr>
        <p:spPr>
          <a:xfrm>
            <a:off x="3727747" y="4319352"/>
            <a:ext cx="18492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Absorber Component Installation</a:t>
            </a:r>
            <a:endParaRPr lang="en-US" sz="1000" b="1" dirty="0"/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A3416313-3DE0-44EE-AD87-F0DE8D2A3913}"/>
              </a:ext>
            </a:extLst>
          </p:cNvPr>
          <p:cNvCxnSpPr>
            <a:cxnSpLocks/>
          </p:cNvCxnSpPr>
          <p:nvPr/>
        </p:nvCxnSpPr>
        <p:spPr>
          <a:xfrm>
            <a:off x="5485584" y="4427074"/>
            <a:ext cx="215719" cy="292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2E7E7DD9-E36A-4AB6-85A3-F4D765DAFAF0}"/>
              </a:ext>
            </a:extLst>
          </p:cNvPr>
          <p:cNvSpPr txBox="1"/>
          <p:nvPr/>
        </p:nvSpPr>
        <p:spPr>
          <a:xfrm>
            <a:off x="4572506" y="4625386"/>
            <a:ext cx="19336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Mechanical and Electrical Rough-in</a:t>
            </a:r>
            <a:endParaRPr lang="en-US" sz="1000" b="1" dirty="0"/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B01E58D6-8396-49A9-8CFD-592BFA760F5A}"/>
              </a:ext>
            </a:extLst>
          </p:cNvPr>
          <p:cNvCxnSpPr/>
          <p:nvPr/>
        </p:nvCxnSpPr>
        <p:spPr>
          <a:xfrm flipV="1">
            <a:off x="6063147" y="4555410"/>
            <a:ext cx="249901" cy="951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>
            <a:extLst>
              <a:ext uri="{FF2B5EF4-FFF2-40B4-BE49-F238E27FC236}">
                <a16:creationId xmlns:a16="http://schemas.microsoft.com/office/drawing/2014/main" id="{6CECB293-E65B-4005-BB88-6AED93A09E83}"/>
              </a:ext>
            </a:extLst>
          </p:cNvPr>
          <p:cNvSpPr/>
          <p:nvPr/>
        </p:nvSpPr>
        <p:spPr>
          <a:xfrm>
            <a:off x="5724294" y="4394345"/>
            <a:ext cx="466529" cy="1249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1A3D68"/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C1BE153F-6127-4D4B-A2AE-28B46AC1F082}"/>
              </a:ext>
            </a:extLst>
          </p:cNvPr>
          <p:cNvSpPr/>
          <p:nvPr/>
        </p:nvSpPr>
        <p:spPr>
          <a:xfrm>
            <a:off x="6191914" y="4399811"/>
            <a:ext cx="289330" cy="1249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1A3D68"/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7498E794-BFD1-4CBF-A1D4-1FE7A6FCCE65}"/>
              </a:ext>
            </a:extLst>
          </p:cNvPr>
          <p:cNvSpPr/>
          <p:nvPr/>
        </p:nvSpPr>
        <p:spPr>
          <a:xfrm>
            <a:off x="6481244" y="4387983"/>
            <a:ext cx="197665" cy="13919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B8EE8EF2-2469-4FBB-A1CD-699925D0254F}"/>
              </a:ext>
            </a:extLst>
          </p:cNvPr>
          <p:cNvCxnSpPr/>
          <p:nvPr/>
        </p:nvCxnSpPr>
        <p:spPr>
          <a:xfrm>
            <a:off x="7033027" y="4779223"/>
            <a:ext cx="113317" cy="6203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C6373A80-C5DE-43F4-82A5-D45B4889E11C}"/>
              </a:ext>
            </a:extLst>
          </p:cNvPr>
          <p:cNvSpPr/>
          <p:nvPr/>
        </p:nvSpPr>
        <p:spPr>
          <a:xfrm>
            <a:off x="4145071" y="3597841"/>
            <a:ext cx="1509251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50" b="1" dirty="0">
                <a:solidFill>
                  <a:srgbClr val="C00000"/>
                </a:solidFill>
              </a:rPr>
              <a:t>Absorber Hall Authorization for Use and Possession 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21FF850-2ABB-41B9-BE55-375CC48CB985}"/>
              </a:ext>
            </a:extLst>
          </p:cNvPr>
          <p:cNvSpPr txBox="1"/>
          <p:nvPr/>
        </p:nvSpPr>
        <p:spPr>
          <a:xfrm>
            <a:off x="6149612" y="3871627"/>
            <a:ext cx="159055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Decay Pipe Upstream Window, Muon System - Install</a:t>
            </a: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371BB19A-DF6F-4B31-A1E3-8749E908CBE0}"/>
              </a:ext>
            </a:extLst>
          </p:cNvPr>
          <p:cNvCxnSpPr>
            <a:cxnSpLocks/>
            <a:endCxn id="130" idx="0"/>
          </p:cNvCxnSpPr>
          <p:nvPr/>
        </p:nvCxnSpPr>
        <p:spPr>
          <a:xfrm flipH="1">
            <a:off x="6580077" y="4193506"/>
            <a:ext cx="155072" cy="1944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F578F0DA-0E77-43A8-8E44-07AE6F7C2169}"/>
              </a:ext>
            </a:extLst>
          </p:cNvPr>
          <p:cNvSpPr txBox="1"/>
          <p:nvPr/>
        </p:nvSpPr>
        <p:spPr>
          <a:xfrm>
            <a:off x="2141139" y="2440334"/>
            <a:ext cx="188377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C00000"/>
                </a:solidFill>
              </a:rPr>
              <a:t>Material Purchase Constraint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46A5EA9-6BBB-4BB2-A32A-ED9558824694}"/>
              </a:ext>
            </a:extLst>
          </p:cNvPr>
          <p:cNvSpPr txBox="1"/>
          <p:nvPr/>
        </p:nvSpPr>
        <p:spPr>
          <a:xfrm>
            <a:off x="1979873" y="709975"/>
            <a:ext cx="10867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Nov-20</a:t>
            </a:r>
          </a:p>
          <a:p>
            <a:r>
              <a:rPr lang="en-US" sz="1000" b="1" dirty="0">
                <a:solidFill>
                  <a:prstClr val="black"/>
                </a:solidFill>
              </a:rPr>
              <a:t>CD-2 SP-NS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421EA78-53AD-4C74-BBF4-B66E649BB75A}"/>
              </a:ext>
            </a:extLst>
          </p:cNvPr>
          <p:cNvSpPr txBox="1"/>
          <p:nvPr/>
        </p:nvSpPr>
        <p:spPr>
          <a:xfrm>
            <a:off x="2972116" y="707268"/>
            <a:ext cx="1812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prstClr val="black"/>
                </a:solidFill>
              </a:rPr>
              <a:t>Sept-22</a:t>
            </a:r>
          </a:p>
          <a:p>
            <a:r>
              <a:rPr lang="en-US" sz="1000" b="1" dirty="0">
                <a:solidFill>
                  <a:prstClr val="black"/>
                </a:solidFill>
              </a:rPr>
              <a:t>CD-3 SP-NS &amp; SP-FS-</a:t>
            </a:r>
            <a:r>
              <a:rPr lang="en-US" sz="1000" b="1" dirty="0" err="1">
                <a:solidFill>
                  <a:prstClr val="black"/>
                </a:solidFill>
              </a:rPr>
              <a:t>Cryo</a:t>
            </a:r>
            <a:r>
              <a:rPr lang="en-US" sz="1000" b="1" dirty="0">
                <a:solidFill>
                  <a:prstClr val="black"/>
                </a:solidFill>
              </a:rPr>
              <a:t>, FS I/I </a:t>
            </a:r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77488B4F-0087-4449-8F3A-C9C49DCC4BF9}"/>
              </a:ext>
            </a:extLst>
          </p:cNvPr>
          <p:cNvSpPr/>
          <p:nvPr/>
        </p:nvSpPr>
        <p:spPr>
          <a:xfrm>
            <a:off x="3733227" y="2090709"/>
            <a:ext cx="170288" cy="122256"/>
          </a:xfrm>
          <a:prstGeom prst="star5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CB97319-8278-4422-934F-CC6304C3A7A2}"/>
              </a:ext>
            </a:extLst>
          </p:cNvPr>
          <p:cNvSpPr txBox="1"/>
          <p:nvPr/>
        </p:nvSpPr>
        <p:spPr>
          <a:xfrm>
            <a:off x="3560604" y="1713919"/>
            <a:ext cx="81450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6">
                    <a:lumMod val="75000"/>
                  </a:schemeClr>
                </a:solidFill>
              </a:rPr>
              <a:t>Hadron Monitor</a:t>
            </a:r>
            <a:endParaRPr lang="en-US" sz="1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7" name="Star: 5 Points 86">
            <a:extLst>
              <a:ext uri="{FF2B5EF4-FFF2-40B4-BE49-F238E27FC236}">
                <a16:creationId xmlns:a16="http://schemas.microsoft.com/office/drawing/2014/main" id="{74C23A4D-F62C-4208-835A-A25C6CAC47C6}"/>
              </a:ext>
            </a:extLst>
          </p:cNvPr>
          <p:cNvSpPr/>
          <p:nvPr/>
        </p:nvSpPr>
        <p:spPr>
          <a:xfrm>
            <a:off x="2867179" y="2100269"/>
            <a:ext cx="170288" cy="122256"/>
          </a:xfrm>
          <a:prstGeom prst="star5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5FF002E-39D5-454D-96C3-00943201E92A}"/>
              </a:ext>
            </a:extLst>
          </p:cNvPr>
          <p:cNvSpPr txBox="1"/>
          <p:nvPr/>
        </p:nvSpPr>
        <p:spPr>
          <a:xfrm>
            <a:off x="2635857" y="1700907"/>
            <a:ext cx="9960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3">
                    <a:lumMod val="50000"/>
                  </a:schemeClr>
                </a:solidFill>
              </a:rPr>
              <a:t>Decay Pipe &amp; Beam Windows</a:t>
            </a:r>
            <a:endParaRPr lang="en-US" sz="1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9" name="Star: 5 Points 88">
            <a:extLst>
              <a:ext uri="{FF2B5EF4-FFF2-40B4-BE49-F238E27FC236}">
                <a16:creationId xmlns:a16="http://schemas.microsoft.com/office/drawing/2014/main" id="{F5BC4CBB-1BBF-4396-A515-881AC5C6FF1C}"/>
              </a:ext>
            </a:extLst>
          </p:cNvPr>
          <p:cNvSpPr/>
          <p:nvPr/>
        </p:nvSpPr>
        <p:spPr>
          <a:xfrm>
            <a:off x="2169956" y="2090709"/>
            <a:ext cx="170288" cy="122256"/>
          </a:xfrm>
          <a:prstGeom prst="star5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E33551D-0B90-4976-9797-F7C02A309596}"/>
              </a:ext>
            </a:extLst>
          </p:cNvPr>
          <p:cNvSpPr txBox="1"/>
          <p:nvPr/>
        </p:nvSpPr>
        <p:spPr>
          <a:xfrm>
            <a:off x="1932668" y="1845473"/>
            <a:ext cx="66116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7030A0"/>
                </a:solidFill>
              </a:rPr>
              <a:t>Absorber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2C9C8C81-0F1F-423D-961B-CCDAF8A90379}"/>
              </a:ext>
            </a:extLst>
          </p:cNvPr>
          <p:cNvSpPr txBox="1"/>
          <p:nvPr/>
        </p:nvSpPr>
        <p:spPr>
          <a:xfrm>
            <a:off x="2829907" y="5950042"/>
            <a:ext cx="11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Material Purchase Constraint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18CC336-238B-4522-B098-16B3D6A27733}"/>
              </a:ext>
            </a:extLst>
          </p:cNvPr>
          <p:cNvCxnSpPr>
            <a:cxnSpLocks/>
          </p:cNvCxnSpPr>
          <p:nvPr/>
        </p:nvCxnSpPr>
        <p:spPr>
          <a:xfrm>
            <a:off x="4005648" y="5942735"/>
            <a:ext cx="0" cy="390758"/>
          </a:xfrm>
          <a:prstGeom prst="line">
            <a:avLst/>
          </a:prstGeom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1AF2C772-F1CB-49F9-83BB-0354E566DC73}"/>
              </a:ext>
            </a:extLst>
          </p:cNvPr>
          <p:cNvSpPr/>
          <p:nvPr/>
        </p:nvSpPr>
        <p:spPr>
          <a:xfrm>
            <a:off x="4028508" y="3061783"/>
            <a:ext cx="1216508" cy="68785"/>
          </a:xfrm>
          <a:prstGeom prst="rect">
            <a:avLst/>
          </a:prstGeom>
          <a:pattFill prst="wdUpDiag">
            <a:fgClr>
              <a:schemeClr val="tx2"/>
            </a:fgClr>
            <a:bgClr>
              <a:schemeClr val="bg1"/>
            </a:bgClr>
          </a:patt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1A3D68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A6461AF-73A8-472D-8562-C4EB1E121FC3}"/>
              </a:ext>
            </a:extLst>
          </p:cNvPr>
          <p:cNvCxnSpPr>
            <a:cxnSpLocks/>
            <a:endCxn id="100" idx="1"/>
          </p:cNvCxnSpPr>
          <p:nvPr/>
        </p:nvCxnSpPr>
        <p:spPr>
          <a:xfrm flipV="1">
            <a:off x="3576723" y="3096176"/>
            <a:ext cx="451785" cy="2308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DA0F1FA2-4EB7-427D-BA04-517A81A59BB5}"/>
              </a:ext>
            </a:extLst>
          </p:cNvPr>
          <p:cNvSpPr txBox="1"/>
          <p:nvPr/>
        </p:nvSpPr>
        <p:spPr>
          <a:xfrm>
            <a:off x="541570" y="2891744"/>
            <a:ext cx="304289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Primary Beam Window –</a:t>
            </a:r>
          </a:p>
          <a:p>
            <a:pPr algn="r"/>
            <a:r>
              <a:rPr lang="en-US" sz="900" b="1" dirty="0"/>
              <a:t>Decay Pipe Downstream Window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7D33084-5421-4B12-AF37-B4DC6EE8A813}"/>
              </a:ext>
            </a:extLst>
          </p:cNvPr>
          <p:cNvCxnSpPr>
            <a:cxnSpLocks/>
          </p:cNvCxnSpPr>
          <p:nvPr/>
        </p:nvCxnSpPr>
        <p:spPr>
          <a:xfrm flipH="1">
            <a:off x="3568672" y="2989942"/>
            <a:ext cx="442740" cy="483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Rectangle 114">
            <a:extLst>
              <a:ext uri="{FF2B5EF4-FFF2-40B4-BE49-F238E27FC236}">
                <a16:creationId xmlns:a16="http://schemas.microsoft.com/office/drawing/2014/main" id="{2563BD14-2F2E-48C2-835E-CBF2B0D97CB9}"/>
              </a:ext>
            </a:extLst>
          </p:cNvPr>
          <p:cNvSpPr/>
          <p:nvPr/>
        </p:nvSpPr>
        <p:spPr>
          <a:xfrm>
            <a:off x="4028508" y="2852987"/>
            <a:ext cx="585954" cy="63342"/>
          </a:xfrm>
          <a:prstGeom prst="rect">
            <a:avLst/>
          </a:prstGeom>
          <a:pattFill prst="wdUpDiag">
            <a:fgClr>
              <a:srgbClr val="004C97"/>
            </a:fgClr>
            <a:bgClr>
              <a:schemeClr val="bg1"/>
            </a:bgClr>
          </a:pattFill>
          <a:ln>
            <a:solidFill>
              <a:srgbClr val="004C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1A3D68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A0CD9820-3E4D-4DF5-9E5C-9A2859A62084}"/>
              </a:ext>
            </a:extLst>
          </p:cNvPr>
          <p:cNvSpPr txBox="1"/>
          <p:nvPr/>
        </p:nvSpPr>
        <p:spPr>
          <a:xfrm>
            <a:off x="1663985" y="2682286"/>
            <a:ext cx="1974523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Decay Pipe Upstream Window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CEA6565-30BD-48F1-9F4A-1F53C4748969}"/>
              </a:ext>
            </a:extLst>
          </p:cNvPr>
          <p:cNvCxnSpPr>
            <a:cxnSpLocks/>
            <a:stCxn id="116" idx="3"/>
            <a:endCxn id="115" idx="1"/>
          </p:cNvCxnSpPr>
          <p:nvPr/>
        </p:nvCxnSpPr>
        <p:spPr>
          <a:xfrm>
            <a:off x="3638508" y="2797702"/>
            <a:ext cx="390000" cy="869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CAAACEE-9725-48FF-8BCE-A3A5437BF03E}"/>
              </a:ext>
            </a:extLst>
          </p:cNvPr>
          <p:cNvCxnSpPr>
            <a:cxnSpLocks/>
          </p:cNvCxnSpPr>
          <p:nvPr/>
        </p:nvCxnSpPr>
        <p:spPr>
          <a:xfrm flipV="1">
            <a:off x="4818150" y="3248827"/>
            <a:ext cx="276031" cy="1386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ight Brace 8">
            <a:extLst>
              <a:ext uri="{FF2B5EF4-FFF2-40B4-BE49-F238E27FC236}">
                <a16:creationId xmlns:a16="http://schemas.microsoft.com/office/drawing/2014/main" id="{159443F4-9C53-4F2C-A390-2B9F2A3D350E}"/>
              </a:ext>
            </a:extLst>
          </p:cNvPr>
          <p:cNvSpPr/>
          <p:nvPr/>
        </p:nvSpPr>
        <p:spPr>
          <a:xfrm>
            <a:off x="5853637" y="2818258"/>
            <a:ext cx="219147" cy="44741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B6F1A3F-B6AD-4366-A52F-9B31BDFE357F}"/>
              </a:ext>
            </a:extLst>
          </p:cNvPr>
          <p:cNvSpPr txBox="1"/>
          <p:nvPr/>
        </p:nvSpPr>
        <p:spPr>
          <a:xfrm>
            <a:off x="248990" y="4815340"/>
            <a:ext cx="2369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</a:rPr>
              <a:t>DOE and Non-DOE Activity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0CDA20FE-1502-4E1F-A3EB-CA931ED0F537}"/>
              </a:ext>
            </a:extLst>
          </p:cNvPr>
          <p:cNvSpPr/>
          <p:nvPr/>
        </p:nvSpPr>
        <p:spPr>
          <a:xfrm>
            <a:off x="347641" y="5080125"/>
            <a:ext cx="1216508" cy="68785"/>
          </a:xfrm>
          <a:prstGeom prst="rect">
            <a:avLst/>
          </a:prstGeom>
          <a:pattFill prst="wdUpDiag">
            <a:fgClr>
              <a:schemeClr val="tx2"/>
            </a:fgClr>
            <a:bgClr>
              <a:schemeClr val="bg1"/>
            </a:bgClr>
          </a:patt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1A3D68"/>
              </a:solidFill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31A73997-7F70-4602-BDE3-1B865585EF69}"/>
              </a:ext>
            </a:extLst>
          </p:cNvPr>
          <p:cNvSpPr/>
          <p:nvPr/>
        </p:nvSpPr>
        <p:spPr>
          <a:xfrm>
            <a:off x="4028986" y="2947650"/>
            <a:ext cx="710979" cy="77562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1A3D68"/>
              </a:solidFill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C75D0795-55CB-4E67-89F3-7DF18834376B}"/>
              </a:ext>
            </a:extLst>
          </p:cNvPr>
          <p:cNvSpPr/>
          <p:nvPr/>
        </p:nvSpPr>
        <p:spPr>
          <a:xfrm>
            <a:off x="342273" y="4696093"/>
            <a:ext cx="1197311" cy="98822"/>
          </a:xfrm>
          <a:prstGeom prst="rect">
            <a:avLst/>
          </a:prstGeom>
          <a:solidFill>
            <a:srgbClr val="00B0F0"/>
          </a:solidFill>
          <a:ln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>
              <a:solidFill>
                <a:srgbClr val="1A3D68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1F203CEE-F724-4987-AEA9-27F51D2210C0}"/>
              </a:ext>
            </a:extLst>
          </p:cNvPr>
          <p:cNvSpPr txBox="1"/>
          <p:nvPr/>
        </p:nvSpPr>
        <p:spPr>
          <a:xfrm>
            <a:off x="240439" y="4419094"/>
            <a:ext cx="2369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prstClr val="black"/>
                </a:solidFill>
              </a:rPr>
              <a:t>DOE Activity</a:t>
            </a:r>
          </a:p>
        </p:txBody>
      </p:sp>
      <p:sp>
        <p:nvSpPr>
          <p:cNvPr id="96" name="4-Point Star 325">
            <a:extLst>
              <a:ext uri="{FF2B5EF4-FFF2-40B4-BE49-F238E27FC236}">
                <a16:creationId xmlns:a16="http://schemas.microsoft.com/office/drawing/2014/main" id="{03D86F45-D792-4DBA-8389-952BAFD35FBE}"/>
              </a:ext>
            </a:extLst>
          </p:cNvPr>
          <p:cNvSpPr/>
          <p:nvPr/>
        </p:nvSpPr>
        <p:spPr>
          <a:xfrm>
            <a:off x="1819205" y="5533404"/>
            <a:ext cx="152400" cy="152400"/>
          </a:xfrm>
          <a:prstGeom prst="star4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7089E96-4181-4D3E-80F6-B6E1EF32E43A}"/>
              </a:ext>
            </a:extLst>
          </p:cNvPr>
          <p:cNvSpPr txBox="1"/>
          <p:nvPr/>
        </p:nvSpPr>
        <p:spPr>
          <a:xfrm>
            <a:off x="543889" y="549195"/>
            <a:ext cx="14219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prstClr val="black"/>
                </a:solidFill>
              </a:rPr>
              <a:t>July-20 </a:t>
            </a:r>
          </a:p>
          <a:p>
            <a:pPr algn="r"/>
            <a:r>
              <a:rPr lang="en-US" sz="1000" b="1" dirty="0">
                <a:solidFill>
                  <a:prstClr val="black"/>
                </a:solidFill>
              </a:rPr>
              <a:t>CD-2 SP-FS </a:t>
            </a:r>
          </a:p>
          <a:p>
            <a:pPr algn="r"/>
            <a:r>
              <a:rPr lang="en-US" sz="1000" b="1" dirty="0">
                <a:solidFill>
                  <a:prstClr val="black"/>
                </a:solidFill>
              </a:rPr>
              <a:t>CD-3 SP-FS-FSCF &amp; FD </a:t>
            </a:r>
          </a:p>
        </p:txBody>
      </p:sp>
      <p:sp>
        <p:nvSpPr>
          <p:cNvPr id="111" name="Star: 4 Points 110">
            <a:extLst>
              <a:ext uri="{FF2B5EF4-FFF2-40B4-BE49-F238E27FC236}">
                <a16:creationId xmlns:a16="http://schemas.microsoft.com/office/drawing/2014/main" id="{8AD3F668-8480-4E76-B7B3-FEB312143A8F}"/>
              </a:ext>
            </a:extLst>
          </p:cNvPr>
          <p:cNvSpPr/>
          <p:nvPr/>
        </p:nvSpPr>
        <p:spPr>
          <a:xfrm>
            <a:off x="3912827" y="2481289"/>
            <a:ext cx="183093" cy="187835"/>
          </a:xfrm>
          <a:prstGeom prst="star4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74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7B05AD-70B6-416F-BD56-09A29DAD5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50FF37-B0BE-43F2-82B0-C10CE16D1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F8AEF8-5FBF-4032-B73C-D4A6BEF4E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9C933A-3535-412E-9D4F-272EFE06BFA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13435" y="4517300"/>
            <a:ext cx="8293100" cy="192319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Baffle, target, focusing horns, support modules, horn power supply, target shield pile, radioactive water systems, remote handling, storage of radioactive components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International Contributions:</a:t>
            </a:r>
          </a:p>
          <a:p>
            <a:pPr marL="726948" lvl="2" indent="-342900">
              <a:buFont typeface="Arial" panose="020B0604020202020204" pitchFamily="34" charset="0"/>
              <a:buChar char="•"/>
            </a:pPr>
            <a:r>
              <a:rPr lang="en-US" sz="1400" dirty="0"/>
              <a:t>Target, Baffle and associated systems:  RAL-UK</a:t>
            </a:r>
          </a:p>
          <a:p>
            <a:pPr marL="726948" lvl="2" indent="-342900">
              <a:buFont typeface="Arial" panose="020B0604020202020204" pitchFamily="34" charset="0"/>
              <a:buChar char="•"/>
            </a:pPr>
            <a:r>
              <a:rPr lang="en-US" sz="1400" dirty="0" err="1"/>
              <a:t>Stripline</a:t>
            </a:r>
            <a:r>
              <a:rPr lang="en-US" sz="1400" dirty="0"/>
              <a:t> Feedthrough &amp; Hatch Cover Prototypes: KEK-JPARC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Content Placeholder 10" descr="A close up of a device&#10;&#10;Description automatically generated">
            <a:extLst>
              <a:ext uri="{FF2B5EF4-FFF2-40B4-BE49-F238E27FC236}">
                <a16:creationId xmlns:a16="http://schemas.microsoft.com/office/drawing/2014/main" id="{7F56BE71-2E6D-4785-9EB9-AD1501E20A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550"/>
          <a:stretch/>
        </p:blipFill>
        <p:spPr>
          <a:xfrm>
            <a:off x="425450" y="236029"/>
            <a:ext cx="8293100" cy="41847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77B3B5E-048E-47D8-8C7D-F3BC6B4B2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435" y="234043"/>
            <a:ext cx="3295218" cy="417061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Scope: Target Complex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11781B-87A8-411A-9CCA-7787D4DF03FE}"/>
              </a:ext>
            </a:extLst>
          </p:cNvPr>
          <p:cNvSpPr txBox="1"/>
          <p:nvPr/>
        </p:nvSpPr>
        <p:spPr>
          <a:xfrm rot="21382637">
            <a:off x="7562597" y="2164407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</a:t>
            </a:r>
            <a:r>
              <a:rPr lang="en-US" dirty="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71F5EA-804D-45D1-B237-BE81ED2C07C5}"/>
              </a:ext>
            </a:extLst>
          </p:cNvPr>
          <p:cNvSpPr txBox="1"/>
          <p:nvPr/>
        </p:nvSpPr>
        <p:spPr>
          <a:xfrm>
            <a:off x="1123131" y="2884603"/>
            <a:ext cx="6556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ighlight>
                  <a:srgbClr val="00FF00"/>
                </a:highlight>
              </a:rPr>
              <a:t>He Gas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BFBAF5-77AA-45A7-8D48-7602DD5306C7}"/>
              </a:ext>
            </a:extLst>
          </p:cNvPr>
          <p:cNvSpPr txBox="1"/>
          <p:nvPr/>
        </p:nvSpPr>
        <p:spPr>
          <a:xfrm>
            <a:off x="2779878" y="1569966"/>
            <a:ext cx="10202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</a:rPr>
              <a:t>Work-Cell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B1F9738-C67F-4025-902B-5B3AC287FE09}"/>
              </a:ext>
            </a:extLst>
          </p:cNvPr>
          <p:cNvCxnSpPr>
            <a:cxnSpLocks/>
          </p:cNvCxnSpPr>
          <p:nvPr/>
        </p:nvCxnSpPr>
        <p:spPr>
          <a:xfrm flipV="1">
            <a:off x="2628020" y="3007713"/>
            <a:ext cx="497860" cy="1015911"/>
          </a:xfrm>
          <a:prstGeom prst="straightConnector1">
            <a:avLst/>
          </a:prstGeom>
          <a:ln w="12700">
            <a:solidFill>
              <a:srgbClr val="66FF3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F602E6D-CBD4-4190-8B17-D26DA345A470}"/>
              </a:ext>
            </a:extLst>
          </p:cNvPr>
          <p:cNvGrpSpPr/>
          <p:nvPr/>
        </p:nvGrpSpPr>
        <p:grpSpPr>
          <a:xfrm>
            <a:off x="4142011" y="2901649"/>
            <a:ext cx="885717" cy="1229689"/>
            <a:chOff x="5017713" y="4171457"/>
            <a:chExt cx="885717" cy="1229689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3E98766-4969-401C-B452-967A7C9BA7A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36830" y="4171457"/>
              <a:ext cx="145461" cy="906523"/>
            </a:xfrm>
            <a:prstGeom prst="straightConnector1">
              <a:avLst/>
            </a:prstGeom>
            <a:ln w="12700">
              <a:solidFill>
                <a:srgbClr val="66FF33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E9EAC55-A07A-49AA-8595-65CD7BD5A6C6}"/>
                </a:ext>
              </a:extLst>
            </p:cNvPr>
            <p:cNvSpPr txBox="1"/>
            <p:nvPr/>
          </p:nvSpPr>
          <p:spPr>
            <a:xfrm>
              <a:off x="5017713" y="4939481"/>
              <a:ext cx="8857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highlight>
                    <a:srgbClr val="00FF00"/>
                  </a:highlight>
                </a:rPr>
                <a:t>Horn A with Target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E27FE6A-3B5B-4044-89E9-90E4089E4DC0}"/>
              </a:ext>
            </a:extLst>
          </p:cNvPr>
          <p:cNvGrpSpPr/>
          <p:nvPr/>
        </p:nvGrpSpPr>
        <p:grpSpPr>
          <a:xfrm>
            <a:off x="3374377" y="2957224"/>
            <a:ext cx="885717" cy="958270"/>
            <a:chOff x="4768910" y="4171457"/>
            <a:chExt cx="885717" cy="958270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41F2481B-640B-4B4C-8CA8-8999E48349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28439" y="4171457"/>
              <a:ext cx="108390" cy="744650"/>
            </a:xfrm>
            <a:prstGeom prst="straightConnector1">
              <a:avLst/>
            </a:prstGeom>
            <a:ln w="12700">
              <a:solidFill>
                <a:srgbClr val="66FF33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F921CEB-18F2-4193-B202-20F670C2D438}"/>
                </a:ext>
              </a:extLst>
            </p:cNvPr>
            <p:cNvSpPr txBox="1"/>
            <p:nvPr/>
          </p:nvSpPr>
          <p:spPr>
            <a:xfrm>
              <a:off x="4768910" y="4852728"/>
              <a:ext cx="8857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highlight>
                    <a:srgbClr val="00FF00"/>
                  </a:highlight>
                </a:rPr>
                <a:t>Horn B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63B1A65-0D41-450A-B977-920AA046D342}"/>
              </a:ext>
            </a:extLst>
          </p:cNvPr>
          <p:cNvGrpSpPr/>
          <p:nvPr/>
        </p:nvGrpSpPr>
        <p:grpSpPr>
          <a:xfrm>
            <a:off x="1839948" y="2988970"/>
            <a:ext cx="905126" cy="773653"/>
            <a:chOff x="4431703" y="4171458"/>
            <a:chExt cx="905126" cy="773653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63B22CD-45E8-47BA-AF6F-69B77A90D2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31713" y="4171458"/>
              <a:ext cx="405116" cy="556607"/>
            </a:xfrm>
            <a:prstGeom prst="straightConnector1">
              <a:avLst/>
            </a:prstGeom>
            <a:ln w="12700">
              <a:solidFill>
                <a:srgbClr val="66FF33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2AD3214-EE67-46E2-9116-F0DB9BA43B3B}"/>
                </a:ext>
              </a:extLst>
            </p:cNvPr>
            <p:cNvSpPr txBox="1"/>
            <p:nvPr/>
          </p:nvSpPr>
          <p:spPr>
            <a:xfrm>
              <a:off x="4431703" y="4668112"/>
              <a:ext cx="8857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highlight>
                    <a:srgbClr val="00FF00"/>
                  </a:highlight>
                </a:rPr>
                <a:t>Horn C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BBC63FF-72C6-4AEC-9830-AF07CFC96B3E}"/>
              </a:ext>
            </a:extLst>
          </p:cNvPr>
          <p:cNvSpPr txBox="1"/>
          <p:nvPr/>
        </p:nvSpPr>
        <p:spPr>
          <a:xfrm>
            <a:off x="5290792" y="1423688"/>
            <a:ext cx="818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Target</a:t>
            </a:r>
          </a:p>
          <a:p>
            <a:pPr algn="ctr"/>
            <a:r>
              <a:rPr lang="en-US" dirty="0">
                <a:solidFill>
                  <a:srgbClr val="FFFF00"/>
                </a:solidFill>
              </a:rPr>
              <a:t>Hall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0EFCF6C-B1E3-4D56-8E57-DD6DC58630A5}"/>
              </a:ext>
            </a:extLst>
          </p:cNvPr>
          <p:cNvCxnSpPr>
            <a:cxnSpLocks/>
          </p:cNvCxnSpPr>
          <p:nvPr/>
        </p:nvCxnSpPr>
        <p:spPr>
          <a:xfrm flipH="1" flipV="1">
            <a:off x="4881756" y="2855781"/>
            <a:ext cx="324898" cy="846093"/>
          </a:xfrm>
          <a:prstGeom prst="straightConnector1">
            <a:avLst/>
          </a:prstGeom>
          <a:ln w="12700">
            <a:solidFill>
              <a:srgbClr val="66FF3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B7794DF-3C4A-40BF-B23B-C912EA5B0C12}"/>
              </a:ext>
            </a:extLst>
          </p:cNvPr>
          <p:cNvSpPr txBox="1"/>
          <p:nvPr/>
        </p:nvSpPr>
        <p:spPr>
          <a:xfrm>
            <a:off x="3301641" y="2816354"/>
            <a:ext cx="6556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highlight>
                  <a:srgbClr val="00FF00"/>
                </a:highlight>
              </a:rPr>
              <a:t>N</a:t>
            </a:r>
            <a:r>
              <a:rPr lang="en-US" sz="1000" baseline="-25000" dirty="0">
                <a:highlight>
                  <a:srgbClr val="00FF00"/>
                </a:highlight>
              </a:rPr>
              <a:t>2</a:t>
            </a:r>
            <a:r>
              <a:rPr lang="en-US" sz="1000" dirty="0">
                <a:highlight>
                  <a:srgbClr val="00FF00"/>
                </a:highlight>
              </a:rPr>
              <a:t> Gas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0E6AD2C-AB68-41D7-BB49-ECEB779EB9DD}"/>
              </a:ext>
            </a:extLst>
          </p:cNvPr>
          <p:cNvGrpSpPr/>
          <p:nvPr/>
        </p:nvGrpSpPr>
        <p:grpSpPr>
          <a:xfrm>
            <a:off x="4186369" y="1439077"/>
            <a:ext cx="1020285" cy="722724"/>
            <a:chOff x="4218119" y="2588230"/>
            <a:chExt cx="1020285" cy="722724"/>
          </a:xfrm>
        </p:grpSpPr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BF91537E-E993-45C2-A209-1021B34D3E97}"/>
                </a:ext>
              </a:extLst>
            </p:cNvPr>
            <p:cNvCxnSpPr>
              <a:cxnSpLocks/>
            </p:cNvCxnSpPr>
            <p:nvPr/>
          </p:nvCxnSpPr>
          <p:spPr>
            <a:xfrm>
              <a:off x="4711669" y="2775901"/>
              <a:ext cx="0" cy="535053"/>
            </a:xfrm>
            <a:prstGeom prst="straightConnector1">
              <a:avLst/>
            </a:prstGeom>
            <a:ln w="12700">
              <a:solidFill>
                <a:srgbClr val="66FF33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8C9F31C-61B7-4809-990C-93EA0FAB15E9}"/>
                </a:ext>
              </a:extLst>
            </p:cNvPr>
            <p:cNvSpPr txBox="1"/>
            <p:nvPr/>
          </p:nvSpPr>
          <p:spPr>
            <a:xfrm>
              <a:off x="4218119" y="2588230"/>
              <a:ext cx="10202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highlight>
                    <a:srgbClr val="00FF00"/>
                  </a:highlight>
                </a:rPr>
                <a:t>Hatch Covers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230A7161-0B0E-4C92-849A-9F6DED1DE3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91844" y="2807199"/>
              <a:ext cx="419825" cy="503755"/>
            </a:xfrm>
            <a:prstGeom prst="straightConnector1">
              <a:avLst/>
            </a:prstGeom>
            <a:ln w="12700">
              <a:solidFill>
                <a:srgbClr val="66FF33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49E6332-F458-4E4F-AF8B-6CF81997BB15}"/>
              </a:ext>
            </a:extLst>
          </p:cNvPr>
          <p:cNvCxnSpPr>
            <a:cxnSpLocks/>
          </p:cNvCxnSpPr>
          <p:nvPr/>
        </p:nvCxnSpPr>
        <p:spPr>
          <a:xfrm flipV="1">
            <a:off x="1671877" y="2940740"/>
            <a:ext cx="778335" cy="604837"/>
          </a:xfrm>
          <a:prstGeom prst="straightConnector1">
            <a:avLst/>
          </a:prstGeom>
          <a:ln w="12700">
            <a:solidFill>
              <a:srgbClr val="66FF3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090AA2D-5B58-46A3-B769-5A8D4AAD5472}"/>
              </a:ext>
            </a:extLst>
          </p:cNvPr>
          <p:cNvSpPr txBox="1"/>
          <p:nvPr/>
        </p:nvSpPr>
        <p:spPr>
          <a:xfrm>
            <a:off x="511964" y="2770135"/>
            <a:ext cx="6556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FF00"/>
                </a:solidFill>
              </a:rPr>
              <a:t>Decay</a:t>
            </a:r>
          </a:p>
          <a:p>
            <a:pPr algn="ctr"/>
            <a:r>
              <a:rPr lang="en-US" sz="1400" dirty="0">
                <a:solidFill>
                  <a:srgbClr val="FFFF00"/>
                </a:solidFill>
              </a:rPr>
              <a:t>Pipe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75A2D24-2CF5-4BB2-AF23-D4E36EEC450B}"/>
              </a:ext>
            </a:extLst>
          </p:cNvPr>
          <p:cNvSpPr txBox="1"/>
          <p:nvPr/>
        </p:nvSpPr>
        <p:spPr>
          <a:xfrm>
            <a:off x="6464836" y="2579582"/>
            <a:ext cx="1614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FF00"/>
                </a:solidFill>
              </a:rPr>
              <a:t>Primary Beamline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672A4B7-F487-487A-B237-0A31F6371EB5}"/>
              </a:ext>
            </a:extLst>
          </p:cNvPr>
          <p:cNvGrpSpPr/>
          <p:nvPr/>
        </p:nvGrpSpPr>
        <p:grpSpPr>
          <a:xfrm>
            <a:off x="3171267" y="2621238"/>
            <a:ext cx="270667" cy="1311448"/>
            <a:chOff x="3157623" y="3770391"/>
            <a:chExt cx="270667" cy="1311448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1B949513-7912-467E-87D5-FB73A8E662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97232" y="4432868"/>
              <a:ext cx="231058" cy="648971"/>
            </a:xfrm>
            <a:prstGeom prst="straightConnector1">
              <a:avLst/>
            </a:prstGeom>
            <a:ln w="12700">
              <a:solidFill>
                <a:srgbClr val="66FF33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8844CA7C-A76E-42B8-A426-E6E4438EEB0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157623" y="3770391"/>
              <a:ext cx="75523" cy="1220755"/>
            </a:xfrm>
            <a:prstGeom prst="straightConnector1">
              <a:avLst/>
            </a:prstGeom>
            <a:ln w="12700">
              <a:solidFill>
                <a:srgbClr val="66FF33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8371576-E19C-4675-9F2C-CEEE8F47B317}"/>
              </a:ext>
            </a:extLst>
          </p:cNvPr>
          <p:cNvCxnSpPr>
            <a:cxnSpLocks/>
          </p:cNvCxnSpPr>
          <p:nvPr/>
        </p:nvCxnSpPr>
        <p:spPr>
          <a:xfrm flipH="1" flipV="1">
            <a:off x="5159086" y="2840207"/>
            <a:ext cx="812245" cy="822141"/>
          </a:xfrm>
          <a:prstGeom prst="straightConnector1">
            <a:avLst/>
          </a:prstGeom>
          <a:ln w="12700">
            <a:solidFill>
              <a:srgbClr val="66FF3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0796BC91-8571-4E1B-A53B-C3DDFE7E5AE0}"/>
              </a:ext>
            </a:extLst>
          </p:cNvPr>
          <p:cNvSpPr txBox="1"/>
          <p:nvPr/>
        </p:nvSpPr>
        <p:spPr>
          <a:xfrm>
            <a:off x="5913962" y="3377293"/>
            <a:ext cx="775447" cy="646331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Primary Beam Window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E7EB059-942B-4606-889B-88D977334C0C}"/>
              </a:ext>
            </a:extLst>
          </p:cNvPr>
          <p:cNvSpPr txBox="1"/>
          <p:nvPr/>
        </p:nvSpPr>
        <p:spPr>
          <a:xfrm>
            <a:off x="4202726" y="3439457"/>
            <a:ext cx="731998" cy="646331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Horn A with Target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8F910E6-EA44-4DDD-A229-9ADF54DB875C}"/>
              </a:ext>
            </a:extLst>
          </p:cNvPr>
          <p:cNvSpPr txBox="1"/>
          <p:nvPr/>
        </p:nvSpPr>
        <p:spPr>
          <a:xfrm>
            <a:off x="5138258" y="3644829"/>
            <a:ext cx="589548" cy="276999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Baffle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26FB27D-40AD-46F6-B962-43720830FA10}"/>
              </a:ext>
            </a:extLst>
          </p:cNvPr>
          <p:cNvSpPr txBox="1"/>
          <p:nvPr/>
        </p:nvSpPr>
        <p:spPr>
          <a:xfrm>
            <a:off x="1108407" y="3561959"/>
            <a:ext cx="882418" cy="461665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Decay Pipe Window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703811E-F429-4F97-A506-DA63A992BE63}"/>
              </a:ext>
            </a:extLst>
          </p:cNvPr>
          <p:cNvSpPr txBox="1"/>
          <p:nvPr/>
        </p:nvSpPr>
        <p:spPr>
          <a:xfrm>
            <a:off x="2959512" y="3917428"/>
            <a:ext cx="775447" cy="461665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Steel Shielding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4AAD12F-4EA6-44B9-B779-2416336D6D6C}"/>
              </a:ext>
            </a:extLst>
          </p:cNvPr>
          <p:cNvSpPr txBox="1"/>
          <p:nvPr/>
        </p:nvSpPr>
        <p:spPr>
          <a:xfrm>
            <a:off x="2062488" y="3932686"/>
            <a:ext cx="775447" cy="461665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Cooling Panels</a:t>
            </a:r>
          </a:p>
        </p:txBody>
      </p:sp>
    </p:spTree>
    <p:extLst>
      <p:ext uri="{BB962C8B-B14F-4D97-AF65-F5344CB8AC3E}">
        <p14:creationId xmlns:p14="http://schemas.microsoft.com/office/powerpoint/2010/main" val="265154567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29617"/>
            <a:ext cx="8293100" cy="569268"/>
          </a:xfrm>
        </p:spPr>
        <p:txBody>
          <a:bodyPr/>
          <a:lstStyle/>
          <a:p>
            <a:r>
              <a:rPr lang="en-US" dirty="0"/>
              <a:t>Risks are ranked by probability and impacts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1F1C-F708-3F4B-8ECB-6D467F0718B5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25" name="TextBox 19"/>
          <p:cNvSpPr txBox="1">
            <a:spLocks noChangeArrowheads="1"/>
          </p:cNvSpPr>
          <p:nvPr/>
        </p:nvSpPr>
        <p:spPr bwMode="auto">
          <a:xfrm>
            <a:off x="7357025" y="1313559"/>
            <a:ext cx="1062678" cy="550612"/>
          </a:xfrm>
          <a:prstGeom prst="rect">
            <a:avLst/>
          </a:prstGeom>
          <a:solidFill>
            <a:srgbClr val="F2F2F2"/>
          </a:solidFill>
          <a:ln w="12700">
            <a:solidFill>
              <a:schemeClr val="tx2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1400" b="1" dirty="0">
                <a:solidFill>
                  <a:schemeClr val="tx2"/>
                </a:solidFill>
              </a:rPr>
              <a:t>Plan Risk Management</a:t>
            </a:r>
          </a:p>
        </p:txBody>
      </p:sp>
      <p:sp>
        <p:nvSpPr>
          <p:cNvPr id="26" name="TextBox 20"/>
          <p:cNvSpPr txBox="1">
            <a:spLocks noChangeArrowheads="1"/>
          </p:cNvSpPr>
          <p:nvPr/>
        </p:nvSpPr>
        <p:spPr bwMode="auto">
          <a:xfrm>
            <a:off x="7357025" y="2145256"/>
            <a:ext cx="1062678" cy="549266"/>
          </a:xfrm>
          <a:prstGeom prst="rect">
            <a:avLst/>
          </a:prstGeom>
          <a:solidFill>
            <a:srgbClr val="F2F2F2"/>
          </a:solidFill>
          <a:ln w="12700">
            <a:solidFill>
              <a:schemeClr val="tx2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1400" b="1" dirty="0">
                <a:solidFill>
                  <a:schemeClr val="tx2"/>
                </a:solidFill>
              </a:rPr>
              <a:t>Identify</a:t>
            </a:r>
          </a:p>
          <a:p>
            <a:pPr algn="ctr" eaLnBrk="1" hangingPunct="1">
              <a:defRPr/>
            </a:pPr>
            <a:r>
              <a:rPr lang="en-US" sz="1400" b="1" dirty="0">
                <a:solidFill>
                  <a:schemeClr val="tx2"/>
                </a:solidFill>
              </a:rPr>
              <a:t>risks</a:t>
            </a:r>
          </a:p>
        </p:txBody>
      </p:sp>
      <p:sp>
        <p:nvSpPr>
          <p:cNvPr id="27" name="TextBox 21"/>
          <p:cNvSpPr txBox="1">
            <a:spLocks noChangeArrowheads="1"/>
          </p:cNvSpPr>
          <p:nvPr/>
        </p:nvSpPr>
        <p:spPr bwMode="auto">
          <a:xfrm>
            <a:off x="7357025" y="3805958"/>
            <a:ext cx="1062678" cy="549266"/>
          </a:xfrm>
          <a:prstGeom prst="rect">
            <a:avLst/>
          </a:prstGeom>
          <a:solidFill>
            <a:srgbClr val="F2F2F2"/>
          </a:solidFill>
          <a:ln w="12700">
            <a:solidFill>
              <a:schemeClr val="tx2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1400" b="1" dirty="0">
                <a:solidFill>
                  <a:schemeClr val="tx2"/>
                </a:solidFill>
              </a:rPr>
              <a:t>Develop risk responses</a:t>
            </a:r>
          </a:p>
        </p:txBody>
      </p:sp>
      <p:sp>
        <p:nvSpPr>
          <p:cNvPr id="28" name="TextBox 22"/>
          <p:cNvSpPr txBox="1">
            <a:spLocks noChangeArrowheads="1"/>
          </p:cNvSpPr>
          <p:nvPr/>
        </p:nvSpPr>
        <p:spPr bwMode="auto">
          <a:xfrm>
            <a:off x="7357025" y="4636308"/>
            <a:ext cx="1062678" cy="549266"/>
          </a:xfrm>
          <a:prstGeom prst="rect">
            <a:avLst/>
          </a:prstGeom>
          <a:solidFill>
            <a:srgbClr val="F2F2F2"/>
          </a:solidFill>
          <a:ln w="12700">
            <a:solidFill>
              <a:schemeClr val="tx2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1400" b="1" dirty="0">
                <a:solidFill>
                  <a:schemeClr val="tx2"/>
                </a:solidFill>
              </a:rPr>
              <a:t>Monitor and </a:t>
            </a:r>
          </a:p>
          <a:p>
            <a:pPr algn="ctr" eaLnBrk="1" hangingPunct="1">
              <a:defRPr/>
            </a:pPr>
            <a:r>
              <a:rPr lang="en-US" sz="1400" b="1" dirty="0">
                <a:solidFill>
                  <a:schemeClr val="tx2"/>
                </a:solidFill>
              </a:rPr>
              <a:t>Control risks</a:t>
            </a:r>
          </a:p>
        </p:txBody>
      </p:sp>
      <p:sp>
        <p:nvSpPr>
          <p:cNvPr id="29" name="TextBox 25"/>
          <p:cNvSpPr txBox="1">
            <a:spLocks noChangeArrowheads="1"/>
          </p:cNvSpPr>
          <p:nvPr/>
        </p:nvSpPr>
        <p:spPr bwMode="auto">
          <a:xfrm>
            <a:off x="7357025" y="2975607"/>
            <a:ext cx="1062678" cy="549266"/>
          </a:xfrm>
          <a:prstGeom prst="rect">
            <a:avLst/>
          </a:prstGeom>
          <a:solidFill>
            <a:srgbClr val="FFF9DD"/>
          </a:solidFill>
          <a:ln w="12700">
            <a:solidFill>
              <a:schemeClr val="tx2"/>
            </a:solidFill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1400" b="1" dirty="0">
                <a:solidFill>
                  <a:srgbClr val="C0504D"/>
                </a:solidFill>
              </a:rPr>
              <a:t>Analyze risks</a:t>
            </a:r>
          </a:p>
        </p:txBody>
      </p:sp>
      <p:cxnSp>
        <p:nvCxnSpPr>
          <p:cNvPr id="30" name="Straight Connector 27"/>
          <p:cNvCxnSpPr>
            <a:stCxn id="42" idx="1"/>
            <a:endCxn id="25" idx="3"/>
          </p:cNvCxnSpPr>
          <p:nvPr/>
        </p:nvCxnSpPr>
        <p:spPr>
          <a:xfrm flipH="1" flipV="1">
            <a:off x="8419703" y="1588865"/>
            <a:ext cx="312634" cy="1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27"/>
          <p:cNvCxnSpPr>
            <a:stCxn id="45" idx="1"/>
            <a:endCxn id="29" idx="3"/>
          </p:cNvCxnSpPr>
          <p:nvPr/>
        </p:nvCxnSpPr>
        <p:spPr>
          <a:xfrm flipH="1">
            <a:off x="8419703" y="3249904"/>
            <a:ext cx="312634" cy="336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27"/>
          <p:cNvCxnSpPr>
            <a:stCxn id="46" idx="1"/>
            <a:endCxn id="28" idx="3"/>
          </p:cNvCxnSpPr>
          <p:nvPr/>
        </p:nvCxnSpPr>
        <p:spPr>
          <a:xfrm flipH="1" flipV="1">
            <a:off x="8419703" y="4910941"/>
            <a:ext cx="312634" cy="1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27"/>
          <p:cNvCxnSpPr>
            <a:stCxn id="26" idx="3"/>
            <a:endCxn id="44" idx="1"/>
          </p:cNvCxnSpPr>
          <p:nvPr/>
        </p:nvCxnSpPr>
        <p:spPr>
          <a:xfrm flipV="1">
            <a:off x="8419703" y="2419385"/>
            <a:ext cx="312634" cy="504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19"/>
          <p:cNvSpPr txBox="1">
            <a:spLocks noChangeArrowheads="1"/>
          </p:cNvSpPr>
          <p:nvPr/>
        </p:nvSpPr>
        <p:spPr bwMode="auto">
          <a:xfrm>
            <a:off x="8732337" y="1434977"/>
            <a:ext cx="298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endParaRPr lang="en-US" sz="1400" b="1"/>
          </a:p>
        </p:txBody>
      </p:sp>
      <p:sp>
        <p:nvSpPr>
          <p:cNvPr id="43" name="TextBox 19"/>
          <p:cNvSpPr txBox="1">
            <a:spLocks noChangeArrowheads="1"/>
          </p:cNvSpPr>
          <p:nvPr/>
        </p:nvSpPr>
        <p:spPr bwMode="auto">
          <a:xfrm>
            <a:off x="8732337" y="3926534"/>
            <a:ext cx="298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endParaRPr lang="en-US" sz="1400" b="1"/>
          </a:p>
        </p:txBody>
      </p:sp>
      <p:sp>
        <p:nvSpPr>
          <p:cNvPr id="44" name="TextBox 19"/>
          <p:cNvSpPr txBox="1">
            <a:spLocks noChangeArrowheads="1"/>
          </p:cNvSpPr>
          <p:nvPr/>
        </p:nvSpPr>
        <p:spPr bwMode="auto">
          <a:xfrm>
            <a:off x="8732337" y="2265496"/>
            <a:ext cx="298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endParaRPr lang="en-US" sz="1400" b="1"/>
          </a:p>
        </p:txBody>
      </p:sp>
      <p:sp>
        <p:nvSpPr>
          <p:cNvPr id="45" name="TextBox 19"/>
          <p:cNvSpPr txBox="1">
            <a:spLocks noChangeArrowheads="1"/>
          </p:cNvSpPr>
          <p:nvPr/>
        </p:nvSpPr>
        <p:spPr bwMode="auto">
          <a:xfrm>
            <a:off x="8732337" y="3096015"/>
            <a:ext cx="298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endParaRPr lang="en-US" sz="1400" b="1"/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8732337" y="4757053"/>
            <a:ext cx="298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endParaRPr lang="en-US" sz="1400" b="1"/>
          </a:p>
        </p:txBody>
      </p:sp>
      <p:cxnSp>
        <p:nvCxnSpPr>
          <p:cNvPr id="47" name="Straight Connector 27"/>
          <p:cNvCxnSpPr>
            <a:stCxn id="43" idx="1"/>
            <a:endCxn id="27" idx="3"/>
          </p:cNvCxnSpPr>
          <p:nvPr/>
        </p:nvCxnSpPr>
        <p:spPr>
          <a:xfrm flipH="1">
            <a:off x="8419703" y="4080423"/>
            <a:ext cx="312634" cy="168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19"/>
          <p:cNvSpPr txBox="1">
            <a:spLocks noChangeArrowheads="1"/>
          </p:cNvSpPr>
          <p:nvPr/>
        </p:nvSpPr>
        <p:spPr bwMode="auto">
          <a:xfrm>
            <a:off x="8732337" y="1470004"/>
            <a:ext cx="298800" cy="356047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vert" lIns="36000" rIns="36000" bIns="46800"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1400" b="1" dirty="0">
                <a:solidFill>
                  <a:srgbClr val="1F497D"/>
                </a:solidFill>
              </a:rPr>
              <a:t>Iterate  /  Communicate  /  Review  /  Improve</a:t>
            </a:r>
          </a:p>
        </p:txBody>
      </p:sp>
      <p:cxnSp>
        <p:nvCxnSpPr>
          <p:cNvPr id="49" name="Straight Connector 27"/>
          <p:cNvCxnSpPr>
            <a:stCxn id="25" idx="2"/>
            <a:endCxn id="26" idx="0"/>
          </p:cNvCxnSpPr>
          <p:nvPr/>
        </p:nvCxnSpPr>
        <p:spPr>
          <a:xfrm>
            <a:off x="7888364" y="1864171"/>
            <a:ext cx="0" cy="281085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27"/>
          <p:cNvCxnSpPr>
            <a:stCxn id="28" idx="2"/>
            <a:endCxn id="48" idx="2"/>
          </p:cNvCxnSpPr>
          <p:nvPr/>
        </p:nvCxnSpPr>
        <p:spPr>
          <a:xfrm rot="5400000" flipH="1" flipV="1">
            <a:off x="8307501" y="4611338"/>
            <a:ext cx="155098" cy="993373"/>
          </a:xfrm>
          <a:prstGeom prst="bentConnector3">
            <a:avLst>
              <a:gd name="adj1" fmla="val -147391"/>
            </a:avLst>
          </a:prstGeom>
          <a:ln>
            <a:solidFill>
              <a:schemeClr val="tx1"/>
            </a:solidFill>
            <a:headEnd type="non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27"/>
          <p:cNvCxnSpPr>
            <a:stCxn id="27" idx="2"/>
            <a:endCxn id="28" idx="0"/>
          </p:cNvCxnSpPr>
          <p:nvPr/>
        </p:nvCxnSpPr>
        <p:spPr>
          <a:xfrm>
            <a:off x="7888364" y="4355224"/>
            <a:ext cx="0" cy="281084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27"/>
          <p:cNvCxnSpPr>
            <a:stCxn id="29" idx="2"/>
            <a:endCxn id="27" idx="0"/>
          </p:cNvCxnSpPr>
          <p:nvPr/>
        </p:nvCxnSpPr>
        <p:spPr>
          <a:xfrm>
            <a:off x="7888364" y="3524873"/>
            <a:ext cx="0" cy="281085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27"/>
          <p:cNvCxnSpPr>
            <a:stCxn id="26" idx="2"/>
            <a:endCxn id="29" idx="0"/>
          </p:cNvCxnSpPr>
          <p:nvPr/>
        </p:nvCxnSpPr>
        <p:spPr>
          <a:xfrm>
            <a:off x="7888364" y="2694522"/>
            <a:ext cx="0" cy="281085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27"/>
          <p:cNvCxnSpPr>
            <a:stCxn id="48" idx="0"/>
            <a:endCxn id="25" idx="0"/>
          </p:cNvCxnSpPr>
          <p:nvPr/>
        </p:nvCxnSpPr>
        <p:spPr>
          <a:xfrm rot="16200000" flipV="1">
            <a:off x="8306829" y="895095"/>
            <a:ext cx="156445" cy="993373"/>
          </a:xfrm>
          <a:prstGeom prst="bentConnector3">
            <a:avLst>
              <a:gd name="adj1" fmla="val 246122"/>
            </a:avLst>
          </a:prstGeom>
          <a:ln>
            <a:solidFill>
              <a:schemeClr val="tx1"/>
            </a:solidFill>
            <a:headEnd type="non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63" y="1106425"/>
            <a:ext cx="7185062" cy="4263736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5126523" y="3193959"/>
            <a:ext cx="211015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solidFill>
                  <a:srgbClr val="FF0000"/>
                </a:solidFill>
              </a:rPr>
              <a:t>High Rank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24142" y="3717720"/>
            <a:ext cx="174090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32 LBNF/DUNE Risks in total</a:t>
            </a:r>
          </a:p>
        </p:txBody>
      </p:sp>
      <p:sp>
        <p:nvSpPr>
          <p:cNvPr id="36" name="Rectangle 35"/>
          <p:cNvSpPr/>
          <p:nvPr/>
        </p:nvSpPr>
        <p:spPr>
          <a:xfrm rot="1586375">
            <a:off x="3776883" y="4010316"/>
            <a:ext cx="211015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solidFill>
                  <a:schemeClr val="accent6">
                    <a:lumMod val="50000"/>
                  </a:schemeClr>
                </a:solidFill>
              </a:rPr>
              <a:t>Medium Rank</a:t>
            </a:r>
          </a:p>
        </p:txBody>
      </p:sp>
      <p:sp>
        <p:nvSpPr>
          <p:cNvPr id="37" name="Rectangle 36"/>
          <p:cNvSpPr/>
          <p:nvPr/>
        </p:nvSpPr>
        <p:spPr>
          <a:xfrm rot="1645354">
            <a:off x="3720764" y="4316368"/>
            <a:ext cx="174090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54 LBNF/DUNE Risks in total</a:t>
            </a:r>
          </a:p>
        </p:txBody>
      </p:sp>
      <p:sp>
        <p:nvSpPr>
          <p:cNvPr id="38" name="Rectangle 37"/>
          <p:cNvSpPr/>
          <p:nvPr/>
        </p:nvSpPr>
        <p:spPr>
          <a:xfrm>
            <a:off x="2147528" y="4139780"/>
            <a:ext cx="211015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solidFill>
                  <a:schemeClr val="accent3">
                    <a:lumMod val="50000"/>
                  </a:schemeClr>
                </a:solidFill>
              </a:rPr>
              <a:t>Low Rank</a:t>
            </a:r>
          </a:p>
        </p:txBody>
      </p:sp>
      <p:sp>
        <p:nvSpPr>
          <p:cNvPr id="39" name="Rectangle 38"/>
          <p:cNvSpPr/>
          <p:nvPr/>
        </p:nvSpPr>
        <p:spPr>
          <a:xfrm>
            <a:off x="2417518" y="4646551"/>
            <a:ext cx="174090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accent3">
                    <a:lumMod val="50000"/>
                  </a:schemeClr>
                </a:solidFill>
              </a:rPr>
              <a:t>63 LBNF/DUNE Risks in total</a:t>
            </a:r>
          </a:p>
        </p:txBody>
      </p:sp>
      <p:sp>
        <p:nvSpPr>
          <p:cNvPr id="40" name="Rectangle 39"/>
          <p:cNvSpPr/>
          <p:nvPr/>
        </p:nvSpPr>
        <p:spPr>
          <a:xfrm>
            <a:off x="492735" y="5575352"/>
            <a:ext cx="792696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63666A"/>
                </a:solidFill>
                <a:latin typeface="Helvetica"/>
              </a:rPr>
              <a:t>More details in M. </a:t>
            </a:r>
            <a:r>
              <a:rPr lang="en-US" sz="2000" dirty="0" err="1">
                <a:solidFill>
                  <a:srgbClr val="63666A"/>
                </a:solidFill>
                <a:latin typeface="Helvetica"/>
              </a:rPr>
              <a:t>Elrafih’s</a:t>
            </a:r>
            <a:r>
              <a:rPr lang="en-US" sz="2000" dirty="0">
                <a:solidFill>
                  <a:srgbClr val="63666A"/>
                </a:solidFill>
                <a:latin typeface="Helvetica"/>
              </a:rPr>
              <a:t> </a:t>
            </a:r>
            <a:r>
              <a:rPr lang="en-US" sz="2000" b="1" dirty="0">
                <a:solidFill>
                  <a:srgbClr val="0066C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LBNF/DUNE Risk Management </a:t>
            </a:r>
            <a:r>
              <a:rPr lang="en-US" sz="2000" dirty="0">
                <a:solidFill>
                  <a:srgbClr val="63666A"/>
                </a:solidFill>
                <a:latin typeface="Helvetica"/>
              </a:rPr>
              <a:t>breakout talk.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16138" y="6488430"/>
            <a:ext cx="5616575" cy="187325"/>
          </a:xfrm>
        </p:spPr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6" name="Date Placeholder 3">
            <a:extLst>
              <a:ext uri="{FF2B5EF4-FFF2-40B4-BE49-F238E27FC236}">
                <a16:creationId xmlns:a16="http://schemas.microsoft.com/office/drawing/2014/main" id="{CC96BBF9-A4B7-4873-838D-00084A13F4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9488" y="6488430"/>
            <a:ext cx="1136650" cy="187325"/>
          </a:xfrm>
        </p:spPr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25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9562EC-2A1B-498E-A943-C3F95707E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6BFF85-3B38-4602-90F3-2CAC6C62C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EB6EEA-003A-48C1-95E2-7A10B2655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27C7D30-F1D0-4A49-A80F-F9E3322BD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</p:spPr>
        <p:txBody>
          <a:bodyPr/>
          <a:lstStyle/>
          <a:p>
            <a:r>
              <a:rPr lang="en-US" dirty="0"/>
              <a:t>Beamline Labor Resource Profile FY19-22</a:t>
            </a:r>
            <a:r>
              <a:rPr lang="en-US" sz="1600" dirty="0"/>
              <a:t> – FTE-Years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21AC058-F3C1-4BD5-A325-F690D934B35A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454025" y="1099129"/>
          <a:ext cx="8293100" cy="4659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26973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5E2CBCB8-C5D6-4E2B-822C-DD34BB49483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23566" t="386" r="19630" b="3632"/>
          <a:stretch/>
        </p:blipFill>
        <p:spPr>
          <a:xfrm>
            <a:off x="2409092" y="771341"/>
            <a:ext cx="4712677" cy="5354515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774D18-89FF-420A-AE8D-3C922D104917}"/>
              </a:ext>
            </a:extLst>
          </p:cNvPr>
          <p:cNvSpPr>
            <a:spLocks noGrp="1"/>
          </p:cNvSpPr>
          <p:nvPr>
            <p:ph type="body" idx="11"/>
          </p:nvPr>
        </p:nvSpPr>
        <p:spPr>
          <a:xfrm>
            <a:off x="343089" y="809466"/>
            <a:ext cx="1951889" cy="439738"/>
          </a:xfrm>
        </p:spPr>
        <p:txBody>
          <a:bodyPr/>
          <a:lstStyle/>
          <a:p>
            <a:pPr algn="r"/>
            <a:r>
              <a:rPr lang="en-US" sz="1400" dirty="0">
                <a:solidFill>
                  <a:schemeClr val="tx1"/>
                </a:solidFill>
              </a:rPr>
              <a:t>Hatch Cover</a:t>
            </a:r>
          </a:p>
          <a:p>
            <a:pPr algn="r"/>
            <a:r>
              <a:rPr lang="en-US" sz="1400" dirty="0">
                <a:solidFill>
                  <a:schemeClr val="tx1"/>
                </a:solidFill>
              </a:rPr>
              <a:t>Steel Shielding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7266F-6974-4DEB-924C-63D58A99390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3995E-1992-437C-BF2C-8F161788E35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E1D394-4BFD-46A3-9081-FE08C090974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7C6703C-D516-5C41-9D7B-DB72F4B68AE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FC4B746-A65F-4422-8A8A-A6C97BD53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4" y="337648"/>
            <a:ext cx="8293096" cy="603767"/>
          </a:xfrm>
        </p:spPr>
        <p:txBody>
          <a:bodyPr/>
          <a:lstStyle/>
          <a:p>
            <a:r>
              <a:rPr lang="en-US" dirty="0"/>
              <a:t>Target Shield Pile – Cross Section View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C6523E6-73E7-42A9-9F75-5B896A8088AB}"/>
              </a:ext>
            </a:extLst>
          </p:cNvPr>
          <p:cNvGrpSpPr/>
          <p:nvPr/>
        </p:nvGrpSpPr>
        <p:grpSpPr>
          <a:xfrm>
            <a:off x="2848708" y="1477108"/>
            <a:ext cx="3103684" cy="4466492"/>
            <a:chOff x="2848708" y="1477108"/>
            <a:chExt cx="3103684" cy="4466492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0DB4F80-0520-4973-B3A1-14A9E4F5D9F8}"/>
                </a:ext>
              </a:extLst>
            </p:cNvPr>
            <p:cNvCxnSpPr/>
            <p:nvPr/>
          </p:nvCxnSpPr>
          <p:spPr>
            <a:xfrm>
              <a:off x="2848708" y="1477108"/>
              <a:ext cx="0" cy="98473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BE302FB-8D77-4F79-962C-0874ABB55685}"/>
                </a:ext>
              </a:extLst>
            </p:cNvPr>
            <p:cNvCxnSpPr/>
            <p:nvPr/>
          </p:nvCxnSpPr>
          <p:spPr>
            <a:xfrm>
              <a:off x="5940670" y="1477108"/>
              <a:ext cx="0" cy="98473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C7143A3-40D4-4F3A-BE80-355431E49907}"/>
                </a:ext>
              </a:extLst>
            </p:cNvPr>
            <p:cNvCxnSpPr>
              <a:cxnSpLocks/>
            </p:cNvCxnSpPr>
            <p:nvPr/>
          </p:nvCxnSpPr>
          <p:spPr>
            <a:xfrm>
              <a:off x="2848708" y="2461846"/>
              <a:ext cx="200757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4C6F4C7-99E8-4D03-BC96-822B28BF8874}"/>
                </a:ext>
              </a:extLst>
            </p:cNvPr>
            <p:cNvCxnSpPr>
              <a:cxnSpLocks/>
            </p:cNvCxnSpPr>
            <p:nvPr/>
          </p:nvCxnSpPr>
          <p:spPr>
            <a:xfrm>
              <a:off x="3049465" y="2444262"/>
              <a:ext cx="0" cy="349933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13626BA-34DD-4A62-9348-57EA70E53BAE}"/>
                </a:ext>
              </a:extLst>
            </p:cNvPr>
            <p:cNvCxnSpPr>
              <a:cxnSpLocks/>
            </p:cNvCxnSpPr>
            <p:nvPr/>
          </p:nvCxnSpPr>
          <p:spPr>
            <a:xfrm>
              <a:off x="5751635" y="2444262"/>
              <a:ext cx="0" cy="349933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802CF07-7646-4227-8CB8-B10D8233E643}"/>
                </a:ext>
              </a:extLst>
            </p:cNvPr>
            <p:cNvCxnSpPr>
              <a:cxnSpLocks/>
            </p:cNvCxnSpPr>
            <p:nvPr/>
          </p:nvCxnSpPr>
          <p:spPr>
            <a:xfrm>
              <a:off x="5751635" y="2444262"/>
              <a:ext cx="200757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6114071-3924-441B-A51E-D5B9917DB240}"/>
                </a:ext>
              </a:extLst>
            </p:cNvPr>
            <p:cNvCxnSpPr>
              <a:cxnSpLocks/>
            </p:cNvCxnSpPr>
            <p:nvPr/>
          </p:nvCxnSpPr>
          <p:spPr>
            <a:xfrm>
              <a:off x="3049465" y="5943600"/>
              <a:ext cx="2702170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8ACC622-EB84-4B51-8494-09487D8D9E7E}"/>
              </a:ext>
            </a:extLst>
          </p:cNvPr>
          <p:cNvCxnSpPr>
            <a:cxnSpLocks/>
          </p:cNvCxnSpPr>
          <p:nvPr/>
        </p:nvCxnSpPr>
        <p:spPr>
          <a:xfrm>
            <a:off x="2837717" y="1477108"/>
            <a:ext cx="3114675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588EA98-72C3-42DF-803D-594A3F74D5A9}"/>
              </a:ext>
            </a:extLst>
          </p:cNvPr>
          <p:cNvGrpSpPr/>
          <p:nvPr/>
        </p:nvGrpSpPr>
        <p:grpSpPr>
          <a:xfrm>
            <a:off x="3924300" y="2822331"/>
            <a:ext cx="924657" cy="2227384"/>
            <a:chOff x="3924300" y="2822331"/>
            <a:chExt cx="924657" cy="2227384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30DDD6E-4C80-44FE-A02A-032D8570E3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24300" y="5037992"/>
              <a:ext cx="924657" cy="11723"/>
            </a:xfrm>
            <a:prstGeom prst="line">
              <a:avLst/>
            </a:prstGeom>
            <a:ln w="57150">
              <a:solidFill>
                <a:srgbClr val="2212E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027BE7F-3EB2-41B0-93A9-95426D816E91}"/>
                </a:ext>
              </a:extLst>
            </p:cNvPr>
            <p:cNvCxnSpPr>
              <a:cxnSpLocks/>
            </p:cNvCxnSpPr>
            <p:nvPr/>
          </p:nvCxnSpPr>
          <p:spPr>
            <a:xfrm>
              <a:off x="3949211" y="2822331"/>
              <a:ext cx="0" cy="2215661"/>
            </a:xfrm>
            <a:prstGeom prst="line">
              <a:avLst/>
            </a:prstGeom>
            <a:ln w="57150">
              <a:solidFill>
                <a:srgbClr val="2212E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4151EF7-F17C-4B99-B90C-D0E35C62A610}"/>
                </a:ext>
              </a:extLst>
            </p:cNvPr>
            <p:cNvCxnSpPr>
              <a:cxnSpLocks/>
            </p:cNvCxnSpPr>
            <p:nvPr/>
          </p:nvCxnSpPr>
          <p:spPr>
            <a:xfrm>
              <a:off x="4848957" y="2822331"/>
              <a:ext cx="0" cy="2215661"/>
            </a:xfrm>
            <a:prstGeom prst="line">
              <a:avLst/>
            </a:prstGeom>
            <a:ln w="57150">
              <a:solidFill>
                <a:srgbClr val="2212EC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6FDD7DCD-4312-44D8-8043-7D93DE09EC91}"/>
              </a:ext>
            </a:extLst>
          </p:cNvPr>
          <p:cNvSpPr txBox="1">
            <a:spLocks/>
          </p:cNvSpPr>
          <p:nvPr/>
        </p:nvSpPr>
        <p:spPr>
          <a:xfrm>
            <a:off x="343089" y="1609649"/>
            <a:ext cx="1951889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0" i="0" kern="1200" baseline="0">
                <a:solidFill>
                  <a:srgbClr val="00B5E2"/>
                </a:solidFill>
                <a:latin typeface="Helvetica"/>
                <a:ea typeface="Geneva" charset="0"/>
                <a:cs typeface="Geneva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tx1"/>
                </a:solidFill>
              </a:rPr>
              <a:t>Steel Wall Shielding (Battlement)</a:t>
            </a:r>
          </a:p>
        </p:txBody>
      </p:sp>
      <p:sp>
        <p:nvSpPr>
          <p:cNvPr id="38" name="Text Placeholder 2">
            <a:extLst>
              <a:ext uri="{FF2B5EF4-FFF2-40B4-BE49-F238E27FC236}">
                <a16:creationId xmlns:a16="http://schemas.microsoft.com/office/drawing/2014/main" id="{44D083A2-CA46-4C05-AACE-1273FCF7F270}"/>
              </a:ext>
            </a:extLst>
          </p:cNvPr>
          <p:cNvSpPr txBox="1">
            <a:spLocks/>
          </p:cNvSpPr>
          <p:nvPr/>
        </p:nvSpPr>
        <p:spPr>
          <a:xfrm>
            <a:off x="343089" y="5501590"/>
            <a:ext cx="1951889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0" i="0" kern="1200" baseline="0">
                <a:solidFill>
                  <a:srgbClr val="00B5E2"/>
                </a:solidFill>
                <a:latin typeface="Helvetica"/>
                <a:ea typeface="Geneva" charset="0"/>
                <a:cs typeface="Geneva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tx1"/>
                </a:solidFill>
              </a:rPr>
              <a:t>Concrete Shielding</a:t>
            </a:r>
          </a:p>
          <a:p>
            <a:pPr algn="r"/>
            <a:r>
              <a:rPr lang="en-US" sz="1400" dirty="0">
                <a:solidFill>
                  <a:schemeClr val="tx1"/>
                </a:solidFill>
              </a:rPr>
              <a:t>(Bunker)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414B2C1B-2054-4C7C-A116-6645B5D70FE9}"/>
              </a:ext>
            </a:extLst>
          </p:cNvPr>
          <p:cNvSpPr txBox="1">
            <a:spLocks/>
          </p:cNvSpPr>
          <p:nvPr/>
        </p:nvSpPr>
        <p:spPr>
          <a:xfrm>
            <a:off x="208150" y="2409832"/>
            <a:ext cx="2086828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0" i="0" kern="1200" baseline="0">
                <a:solidFill>
                  <a:srgbClr val="00B5E2"/>
                </a:solidFill>
                <a:latin typeface="Helvetica"/>
                <a:ea typeface="Geneva" charset="0"/>
                <a:cs typeface="Geneva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tx1"/>
                </a:solidFill>
              </a:rPr>
              <a:t>O-ring seal between Hatch Cover &amp; Battlement</a:t>
            </a:r>
          </a:p>
        </p:txBody>
      </p:sp>
      <p:sp>
        <p:nvSpPr>
          <p:cNvPr id="40" name="Text Placeholder 2">
            <a:extLst>
              <a:ext uri="{FF2B5EF4-FFF2-40B4-BE49-F238E27FC236}">
                <a16:creationId xmlns:a16="http://schemas.microsoft.com/office/drawing/2014/main" id="{BCBA652B-09B5-4E8B-8AEF-98C017667264}"/>
              </a:ext>
            </a:extLst>
          </p:cNvPr>
          <p:cNvSpPr txBox="1">
            <a:spLocks/>
          </p:cNvSpPr>
          <p:nvPr/>
        </p:nvSpPr>
        <p:spPr>
          <a:xfrm>
            <a:off x="183117" y="4506577"/>
            <a:ext cx="2111861" cy="63456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0" i="0" kern="1200" baseline="0">
                <a:solidFill>
                  <a:srgbClr val="00B5E2"/>
                </a:solidFill>
                <a:latin typeface="Helvetica"/>
                <a:ea typeface="Geneva" charset="0"/>
                <a:cs typeface="Geneva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tx1"/>
                </a:solidFill>
              </a:rPr>
              <a:t>Stainless steel sheet- metal gas-barrier (attached to Bunker)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0D0D7132-4BF3-449E-B82A-9388814EAF80}"/>
              </a:ext>
            </a:extLst>
          </p:cNvPr>
          <p:cNvSpPr txBox="1">
            <a:spLocks/>
          </p:cNvSpPr>
          <p:nvPr/>
        </p:nvSpPr>
        <p:spPr>
          <a:xfrm>
            <a:off x="7318498" y="774168"/>
            <a:ext cx="1639030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0" i="0" kern="1200" baseline="0">
                <a:solidFill>
                  <a:srgbClr val="00B5E2"/>
                </a:solidFill>
                <a:latin typeface="Helvetica"/>
                <a:ea typeface="Geneva" charset="0"/>
                <a:cs typeface="Geneva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/>
                </a:solidFill>
              </a:rPr>
              <a:t>Borated Poly (neutron capture)</a:t>
            </a:r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2A142F11-1ED3-4E67-ACC6-F54708C17164}"/>
              </a:ext>
            </a:extLst>
          </p:cNvPr>
          <p:cNvSpPr txBox="1">
            <a:spLocks/>
          </p:cNvSpPr>
          <p:nvPr/>
        </p:nvSpPr>
        <p:spPr>
          <a:xfrm>
            <a:off x="7318498" y="5501590"/>
            <a:ext cx="1541340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0" i="0" kern="1200" baseline="0">
                <a:solidFill>
                  <a:srgbClr val="00B5E2"/>
                </a:solidFill>
                <a:latin typeface="Helvetica"/>
                <a:ea typeface="Geneva" charset="0"/>
                <a:cs typeface="Geneva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/>
                </a:solidFill>
              </a:rPr>
              <a:t>Chase water cooling panels</a:t>
            </a:r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AD7AC950-2974-428E-84D8-514DA81AB178}"/>
              </a:ext>
            </a:extLst>
          </p:cNvPr>
          <p:cNvSpPr txBox="1">
            <a:spLocks/>
          </p:cNvSpPr>
          <p:nvPr/>
        </p:nvSpPr>
        <p:spPr>
          <a:xfrm>
            <a:off x="343089" y="3210015"/>
            <a:ext cx="1951889" cy="28783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0" i="0" kern="1200" baseline="0">
                <a:solidFill>
                  <a:srgbClr val="00B5E2"/>
                </a:solidFill>
                <a:latin typeface="Helvetica"/>
                <a:ea typeface="Geneva" charset="0"/>
                <a:cs typeface="Geneva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tx1"/>
                </a:solidFill>
              </a:rPr>
              <a:t>Horn </a:t>
            </a:r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F74FD844-575B-43F3-806A-C97E25480BC4}"/>
              </a:ext>
            </a:extLst>
          </p:cNvPr>
          <p:cNvSpPr txBox="1">
            <a:spLocks/>
          </p:cNvSpPr>
          <p:nvPr/>
        </p:nvSpPr>
        <p:spPr>
          <a:xfrm>
            <a:off x="7318498" y="2772245"/>
            <a:ext cx="1951889" cy="26122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0" i="0" kern="1200" baseline="0">
                <a:solidFill>
                  <a:srgbClr val="00B5E2"/>
                </a:solidFill>
                <a:latin typeface="Helvetica"/>
                <a:ea typeface="Geneva" charset="0"/>
                <a:cs typeface="Geneva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tx1"/>
                </a:solidFill>
              </a:rPr>
              <a:t>Stripline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F01DC46E-0C4B-46FF-8022-CFD942AAD602}"/>
              </a:ext>
            </a:extLst>
          </p:cNvPr>
          <p:cNvSpPr txBox="1">
            <a:spLocks/>
          </p:cNvSpPr>
          <p:nvPr/>
        </p:nvSpPr>
        <p:spPr>
          <a:xfrm>
            <a:off x="7318498" y="3682026"/>
            <a:ext cx="1951889" cy="26122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0" i="0" kern="1200" baseline="0">
                <a:solidFill>
                  <a:srgbClr val="00B5E2"/>
                </a:solidFill>
                <a:latin typeface="Helvetica"/>
                <a:ea typeface="Geneva" charset="0"/>
                <a:cs typeface="Geneva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/>
                </a:solidFill>
              </a:rPr>
              <a:t>Support Module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322AFA21-CE06-4C3C-97B5-685DBCB9F1C6}"/>
              </a:ext>
            </a:extLst>
          </p:cNvPr>
          <p:cNvSpPr txBox="1">
            <a:spLocks/>
          </p:cNvSpPr>
          <p:nvPr/>
        </p:nvSpPr>
        <p:spPr>
          <a:xfrm>
            <a:off x="7318498" y="4591807"/>
            <a:ext cx="1951889" cy="26122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0" i="0" kern="1200" baseline="0">
                <a:solidFill>
                  <a:srgbClr val="00B5E2"/>
                </a:solidFill>
                <a:latin typeface="Helvetica"/>
                <a:ea typeface="Geneva" charset="0"/>
                <a:cs typeface="Geneva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/>
                </a:solidFill>
              </a:rPr>
              <a:t>Nitrogen gas ducts</a:t>
            </a:r>
          </a:p>
        </p:txBody>
      </p:sp>
      <p:sp>
        <p:nvSpPr>
          <p:cNvPr id="47" name="Text Placeholder 2">
            <a:extLst>
              <a:ext uri="{FF2B5EF4-FFF2-40B4-BE49-F238E27FC236}">
                <a16:creationId xmlns:a16="http://schemas.microsoft.com/office/drawing/2014/main" id="{A614FE9A-66B0-4654-9CB9-31E61A242CB4}"/>
              </a:ext>
            </a:extLst>
          </p:cNvPr>
          <p:cNvSpPr txBox="1">
            <a:spLocks/>
          </p:cNvSpPr>
          <p:nvPr/>
        </p:nvSpPr>
        <p:spPr>
          <a:xfrm>
            <a:off x="7318498" y="1862464"/>
            <a:ext cx="1951889" cy="26122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0" i="0" kern="1200" baseline="0">
                <a:solidFill>
                  <a:srgbClr val="00B5E2"/>
                </a:solidFill>
                <a:latin typeface="Helvetica"/>
                <a:ea typeface="Geneva" charset="0"/>
                <a:cs typeface="Geneva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/>
                </a:solidFill>
              </a:rPr>
              <a:t>Feed Through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95DC2F48-3020-4099-96FE-9FE2AEA83679}"/>
              </a:ext>
            </a:extLst>
          </p:cNvPr>
          <p:cNvCxnSpPr>
            <a:stCxn id="3" idx="3"/>
          </p:cNvCxnSpPr>
          <p:nvPr/>
        </p:nvCxnSpPr>
        <p:spPr>
          <a:xfrm>
            <a:off x="2294978" y="1029335"/>
            <a:ext cx="861460" cy="225137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B21ECEB-34B2-431B-9E87-EDA13A4363AB}"/>
              </a:ext>
            </a:extLst>
          </p:cNvPr>
          <p:cNvCxnSpPr>
            <a:cxnSpLocks/>
            <a:stCxn id="37" idx="3"/>
          </p:cNvCxnSpPr>
          <p:nvPr/>
        </p:nvCxnSpPr>
        <p:spPr>
          <a:xfrm flipV="1">
            <a:off x="2294978" y="1617046"/>
            <a:ext cx="430730" cy="212472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79532E4E-3345-44D3-9C45-040E618D61D4}"/>
              </a:ext>
            </a:extLst>
          </p:cNvPr>
          <p:cNvCxnSpPr>
            <a:cxnSpLocks/>
            <a:stCxn id="39" idx="3"/>
          </p:cNvCxnSpPr>
          <p:nvPr/>
        </p:nvCxnSpPr>
        <p:spPr>
          <a:xfrm flipV="1">
            <a:off x="2294978" y="1477108"/>
            <a:ext cx="1629322" cy="1152593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C0865294-3BED-4896-A75A-7017DE58BA58}"/>
              </a:ext>
            </a:extLst>
          </p:cNvPr>
          <p:cNvCxnSpPr>
            <a:cxnSpLocks/>
            <a:stCxn id="43" idx="3"/>
          </p:cNvCxnSpPr>
          <p:nvPr/>
        </p:nvCxnSpPr>
        <p:spPr>
          <a:xfrm>
            <a:off x="2294978" y="3353933"/>
            <a:ext cx="2083685" cy="724935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17967679-14D3-40B0-B0A8-D26BAE129DB0}"/>
              </a:ext>
            </a:extLst>
          </p:cNvPr>
          <p:cNvCxnSpPr>
            <a:cxnSpLocks/>
            <a:stCxn id="40" idx="3"/>
          </p:cNvCxnSpPr>
          <p:nvPr/>
        </p:nvCxnSpPr>
        <p:spPr>
          <a:xfrm flipV="1">
            <a:off x="2294978" y="4592614"/>
            <a:ext cx="754487" cy="231248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11FE6A27-0924-47F4-BFC7-65F69F785009}"/>
              </a:ext>
            </a:extLst>
          </p:cNvPr>
          <p:cNvCxnSpPr>
            <a:cxnSpLocks/>
            <a:stCxn id="40" idx="3"/>
          </p:cNvCxnSpPr>
          <p:nvPr/>
        </p:nvCxnSpPr>
        <p:spPr>
          <a:xfrm>
            <a:off x="2294978" y="4823862"/>
            <a:ext cx="2086828" cy="1117466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 Placeholder 2">
            <a:extLst>
              <a:ext uri="{FF2B5EF4-FFF2-40B4-BE49-F238E27FC236}">
                <a16:creationId xmlns:a16="http://schemas.microsoft.com/office/drawing/2014/main" id="{96F72799-1C28-446A-8A9C-719774CFBD8E}"/>
              </a:ext>
            </a:extLst>
          </p:cNvPr>
          <p:cNvSpPr txBox="1">
            <a:spLocks/>
          </p:cNvSpPr>
          <p:nvPr/>
        </p:nvSpPr>
        <p:spPr>
          <a:xfrm>
            <a:off x="343089" y="3858296"/>
            <a:ext cx="1951889" cy="28783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0" i="0" kern="1200" baseline="0">
                <a:solidFill>
                  <a:srgbClr val="00B5E2"/>
                </a:solidFill>
                <a:latin typeface="Helvetica"/>
                <a:ea typeface="Geneva" charset="0"/>
                <a:cs typeface="Geneva" charset="0"/>
              </a:defRPr>
            </a:lvl1pPr>
            <a:lvl2pPr marL="4572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2pPr>
            <a:lvl3pPr marL="9144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3pPr>
            <a:lvl4pPr marL="13716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4pPr>
            <a:lvl5pPr marL="1828800" indent="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b="1" kern="1200">
                <a:solidFill>
                  <a:schemeClr val="tx1"/>
                </a:solidFill>
                <a:latin typeface="+mn-lt"/>
                <a:ea typeface="Geneva" charset="0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tx1"/>
                </a:solidFill>
              </a:rPr>
              <a:t>Steel Shielding 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9EC3E706-4B2B-47C2-BEDB-FBAA597B1F77}"/>
              </a:ext>
            </a:extLst>
          </p:cNvPr>
          <p:cNvCxnSpPr>
            <a:cxnSpLocks/>
            <a:stCxn id="71" idx="3"/>
          </p:cNvCxnSpPr>
          <p:nvPr/>
        </p:nvCxnSpPr>
        <p:spPr>
          <a:xfrm flipV="1">
            <a:off x="2294978" y="2656718"/>
            <a:ext cx="922458" cy="1345496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8630AEFA-B057-4EDD-853E-80926535CE68}"/>
              </a:ext>
            </a:extLst>
          </p:cNvPr>
          <p:cNvCxnSpPr>
            <a:cxnSpLocks/>
            <a:stCxn id="71" idx="3"/>
          </p:cNvCxnSpPr>
          <p:nvPr/>
        </p:nvCxnSpPr>
        <p:spPr>
          <a:xfrm flipV="1">
            <a:off x="2294978" y="3933374"/>
            <a:ext cx="906887" cy="6884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E412E127-9295-4D6C-9188-1B6CFD0646C9}"/>
              </a:ext>
            </a:extLst>
          </p:cNvPr>
          <p:cNvCxnSpPr>
            <a:cxnSpLocks/>
            <a:stCxn id="71" idx="3"/>
          </p:cNvCxnSpPr>
          <p:nvPr/>
        </p:nvCxnSpPr>
        <p:spPr>
          <a:xfrm>
            <a:off x="2294978" y="4002214"/>
            <a:ext cx="1415621" cy="767533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CEE15FF3-86AD-43E4-B307-75B0297DFD76}"/>
              </a:ext>
            </a:extLst>
          </p:cNvPr>
          <p:cNvCxnSpPr>
            <a:cxnSpLocks/>
            <a:stCxn id="38" idx="3"/>
          </p:cNvCxnSpPr>
          <p:nvPr/>
        </p:nvCxnSpPr>
        <p:spPr>
          <a:xfrm flipV="1">
            <a:off x="2294978" y="5578244"/>
            <a:ext cx="299578" cy="143215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20CC6D2-41CD-4FCF-846F-9FE9E1193D7D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2294978" y="5721459"/>
            <a:ext cx="1230737" cy="331678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47F4B8AD-46DB-465A-AF34-55A333EE5C6B}"/>
              </a:ext>
            </a:extLst>
          </p:cNvPr>
          <p:cNvCxnSpPr>
            <a:cxnSpLocks/>
            <a:stCxn id="42" idx="1"/>
          </p:cNvCxnSpPr>
          <p:nvPr/>
        </p:nvCxnSpPr>
        <p:spPr>
          <a:xfrm flipH="1" flipV="1">
            <a:off x="4406840" y="5092107"/>
            <a:ext cx="2911658" cy="629352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D45FB732-D20A-440B-886B-C8A3348531B0}"/>
              </a:ext>
            </a:extLst>
          </p:cNvPr>
          <p:cNvCxnSpPr>
            <a:cxnSpLocks/>
            <a:stCxn id="42" idx="1"/>
          </p:cNvCxnSpPr>
          <p:nvPr/>
        </p:nvCxnSpPr>
        <p:spPr>
          <a:xfrm flipH="1" flipV="1">
            <a:off x="4836716" y="4909451"/>
            <a:ext cx="2481782" cy="812008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8B96A357-3229-4155-AE53-8295365E6435}"/>
              </a:ext>
            </a:extLst>
          </p:cNvPr>
          <p:cNvCxnSpPr>
            <a:cxnSpLocks/>
            <a:stCxn id="46" idx="1"/>
          </p:cNvCxnSpPr>
          <p:nvPr/>
        </p:nvCxnSpPr>
        <p:spPr>
          <a:xfrm flipH="1">
            <a:off x="6175132" y="4722420"/>
            <a:ext cx="1143366" cy="313268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CCEFB1F2-0A34-416A-9487-6AC5A0FBC3E0}"/>
              </a:ext>
            </a:extLst>
          </p:cNvPr>
          <p:cNvCxnSpPr>
            <a:cxnSpLocks/>
            <a:stCxn id="46" idx="1"/>
          </p:cNvCxnSpPr>
          <p:nvPr/>
        </p:nvCxnSpPr>
        <p:spPr>
          <a:xfrm flipH="1" flipV="1">
            <a:off x="6762934" y="2956972"/>
            <a:ext cx="555564" cy="1765448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5E037578-0471-4A5A-A8D1-2709F7301E45}"/>
              </a:ext>
            </a:extLst>
          </p:cNvPr>
          <p:cNvCxnSpPr>
            <a:cxnSpLocks/>
            <a:stCxn id="45" idx="1"/>
          </p:cNvCxnSpPr>
          <p:nvPr/>
        </p:nvCxnSpPr>
        <p:spPr>
          <a:xfrm flipH="1" flipV="1">
            <a:off x="4475286" y="3075860"/>
            <a:ext cx="2843212" cy="736778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14732CD9-217C-4F31-A0D3-6CA50C692309}"/>
              </a:ext>
            </a:extLst>
          </p:cNvPr>
          <p:cNvCxnSpPr>
            <a:cxnSpLocks/>
            <a:stCxn id="47" idx="1"/>
          </p:cNvCxnSpPr>
          <p:nvPr/>
        </p:nvCxnSpPr>
        <p:spPr>
          <a:xfrm flipH="1" flipV="1">
            <a:off x="6141426" y="1653299"/>
            <a:ext cx="1177072" cy="339777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43EB4DF4-7049-46D4-9D6A-0D2F40F9DA8A}"/>
              </a:ext>
            </a:extLst>
          </p:cNvPr>
          <p:cNvCxnSpPr>
            <a:cxnSpLocks/>
            <a:stCxn id="44" idx="1"/>
          </p:cNvCxnSpPr>
          <p:nvPr/>
        </p:nvCxnSpPr>
        <p:spPr>
          <a:xfrm flipH="1" flipV="1">
            <a:off x="5316109" y="1630018"/>
            <a:ext cx="2002389" cy="1272839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9ECD233E-AF1E-459C-8A92-2D4E4BA7190F}"/>
              </a:ext>
            </a:extLst>
          </p:cNvPr>
          <p:cNvCxnSpPr>
            <a:cxnSpLocks/>
            <a:stCxn id="44" idx="1"/>
          </p:cNvCxnSpPr>
          <p:nvPr/>
        </p:nvCxnSpPr>
        <p:spPr>
          <a:xfrm flipH="1" flipV="1">
            <a:off x="6435970" y="1438818"/>
            <a:ext cx="882528" cy="1464039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0D9BB253-1653-4923-8483-BB4B24B57D9F}"/>
              </a:ext>
            </a:extLst>
          </p:cNvPr>
          <p:cNvCxnSpPr>
            <a:cxnSpLocks/>
            <a:stCxn id="41" idx="1"/>
          </p:cNvCxnSpPr>
          <p:nvPr/>
        </p:nvCxnSpPr>
        <p:spPr>
          <a:xfrm flipH="1">
            <a:off x="6207370" y="994037"/>
            <a:ext cx="1111128" cy="318821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FC9970E6-D0B7-40CA-BDE9-6A7028AE5F6F}"/>
              </a:ext>
            </a:extLst>
          </p:cNvPr>
          <p:cNvCxnSpPr>
            <a:cxnSpLocks/>
            <a:stCxn id="41" idx="1"/>
          </p:cNvCxnSpPr>
          <p:nvPr/>
        </p:nvCxnSpPr>
        <p:spPr>
          <a:xfrm flipH="1">
            <a:off x="5266592" y="994037"/>
            <a:ext cx="2051906" cy="165911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538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4ABD9-FA8D-43B2-B404-37E42D467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Decay Pipe - Diagram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94F34-831A-49F1-97B1-40CE2DEE0F4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43A638-B4F9-4F89-9565-794F3485EFD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93930C-C262-4669-BECF-F041D8508ED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663080B-B7DD-F94E-BF93-E5AF96AB217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D635EF-87A5-41EE-9C19-CBAD348E87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260" y="1396476"/>
            <a:ext cx="8339480" cy="4944280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EF6972BD-4F25-4D14-A90C-2D68806B1C0C}"/>
              </a:ext>
            </a:extLst>
          </p:cNvPr>
          <p:cNvSpPr/>
          <p:nvPr/>
        </p:nvSpPr>
        <p:spPr>
          <a:xfrm>
            <a:off x="2743201" y="3270739"/>
            <a:ext cx="1195754" cy="1152542"/>
          </a:xfrm>
          <a:prstGeom prst="ellipse">
            <a:avLst/>
          </a:prstGeom>
          <a:noFill/>
          <a:ln w="571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FBA432A-0BDC-4143-BA83-6EDA852A9558}"/>
              </a:ext>
            </a:extLst>
          </p:cNvPr>
          <p:cNvSpPr/>
          <p:nvPr/>
        </p:nvSpPr>
        <p:spPr>
          <a:xfrm>
            <a:off x="6366647" y="3924659"/>
            <a:ext cx="2223438" cy="779221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F62DEF5-41E7-46DE-959C-C11D4CFC4034}"/>
              </a:ext>
            </a:extLst>
          </p:cNvPr>
          <p:cNvSpPr/>
          <p:nvPr/>
        </p:nvSpPr>
        <p:spPr>
          <a:xfrm>
            <a:off x="2717057" y="3244363"/>
            <a:ext cx="193430" cy="184638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FA25DAB-67A4-4BA6-8DD9-BCF6E1C60900}"/>
              </a:ext>
            </a:extLst>
          </p:cNvPr>
          <p:cNvSpPr/>
          <p:nvPr/>
        </p:nvSpPr>
        <p:spPr>
          <a:xfrm>
            <a:off x="3785090" y="3244363"/>
            <a:ext cx="193430" cy="184638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6EBEE47-45FF-4F0D-A4C1-25323D649BC6}"/>
              </a:ext>
            </a:extLst>
          </p:cNvPr>
          <p:cNvSpPr/>
          <p:nvPr/>
        </p:nvSpPr>
        <p:spPr>
          <a:xfrm>
            <a:off x="2717057" y="4265019"/>
            <a:ext cx="193430" cy="184638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5B0D7C2-3F40-49FA-911B-87FE140A3585}"/>
              </a:ext>
            </a:extLst>
          </p:cNvPr>
          <p:cNvSpPr/>
          <p:nvPr/>
        </p:nvSpPr>
        <p:spPr>
          <a:xfrm>
            <a:off x="3785090" y="4274520"/>
            <a:ext cx="193430" cy="184638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778596E-1EFC-4FF4-AB34-F1F36713B506}"/>
              </a:ext>
            </a:extLst>
          </p:cNvPr>
          <p:cNvSpPr/>
          <p:nvPr/>
        </p:nvSpPr>
        <p:spPr>
          <a:xfrm>
            <a:off x="6366647" y="3156435"/>
            <a:ext cx="1546429" cy="5279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4D24E2-2687-4187-8D53-413F58328ECB}"/>
              </a:ext>
            </a:extLst>
          </p:cNvPr>
          <p:cNvSpPr txBox="1"/>
          <p:nvPr/>
        </p:nvSpPr>
        <p:spPr>
          <a:xfrm>
            <a:off x="1385672" y="3863102"/>
            <a:ext cx="1071127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5.6 meters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40761FF-A33F-429D-B6B7-296306F122E2}"/>
              </a:ext>
            </a:extLst>
          </p:cNvPr>
          <p:cNvCxnSpPr/>
          <p:nvPr/>
        </p:nvCxnSpPr>
        <p:spPr>
          <a:xfrm>
            <a:off x="1125415" y="3865685"/>
            <a:ext cx="1591642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95C5476C-E1ED-436F-9F19-0B64A516264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94" t="19702" r="31519" b="25313"/>
          <a:stretch/>
        </p:blipFill>
        <p:spPr>
          <a:xfrm>
            <a:off x="6341207" y="87924"/>
            <a:ext cx="2409093" cy="1529861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0C5062A9-5A5A-45EA-8E28-1AAF047D7282}"/>
              </a:ext>
            </a:extLst>
          </p:cNvPr>
          <p:cNvSpPr/>
          <p:nvPr/>
        </p:nvSpPr>
        <p:spPr>
          <a:xfrm rot="20661903">
            <a:off x="6719476" y="735616"/>
            <a:ext cx="1562451" cy="50384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272874-DD85-40BD-8484-10D909644684}"/>
              </a:ext>
            </a:extLst>
          </p:cNvPr>
          <p:cNvSpPr txBox="1"/>
          <p:nvPr/>
        </p:nvSpPr>
        <p:spPr>
          <a:xfrm>
            <a:off x="2900397" y="2831054"/>
            <a:ext cx="922047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 meters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74F8715-A282-4C6B-B680-12DE4E83D05D}"/>
              </a:ext>
            </a:extLst>
          </p:cNvPr>
          <p:cNvCxnSpPr>
            <a:cxnSpLocks/>
          </p:cNvCxnSpPr>
          <p:nvPr/>
        </p:nvCxnSpPr>
        <p:spPr>
          <a:xfrm>
            <a:off x="2717057" y="3106246"/>
            <a:ext cx="1288726" cy="0"/>
          </a:xfrm>
          <a:prstGeom prst="straightConnector1">
            <a:avLst/>
          </a:prstGeom>
          <a:ln>
            <a:solidFill>
              <a:srgbClr val="00B05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495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337B6DB-07BF-47D5-B1DE-825FB764C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5" y="-15408"/>
            <a:ext cx="8293100" cy="48406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9C77F8-076C-4D45-A749-B48C617B5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5" y="348075"/>
            <a:ext cx="8293100" cy="569268"/>
          </a:xfrm>
        </p:spPr>
        <p:txBody>
          <a:bodyPr/>
          <a:lstStyle/>
          <a:p>
            <a:r>
              <a:rPr lang="en-US" dirty="0"/>
              <a:t>Scope: Decay Pipe and Absorber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8EA56F-E234-4612-8569-C8E06B4C2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C79542-DAA2-4639-AF83-8002B2D1D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212D14-82CE-47BF-B362-F93CE5030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676291-2F3A-4596-BDD9-CF01299D0DB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7200" y="4825244"/>
            <a:ext cx="8293100" cy="1492026"/>
          </a:xfrm>
        </p:spPr>
        <p:txBody>
          <a:bodyPr/>
          <a:lstStyle/>
          <a:p>
            <a:r>
              <a:rPr lang="en-US" sz="2000" dirty="0"/>
              <a:t>Primary beam window, decay pipe cooling and windows, hadron absorber, hadron monitor, muon systems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6A02C4-B246-4E50-A2E7-BB63DA54C836}"/>
              </a:ext>
            </a:extLst>
          </p:cNvPr>
          <p:cNvSpPr txBox="1"/>
          <p:nvPr/>
        </p:nvSpPr>
        <p:spPr>
          <a:xfrm>
            <a:off x="5796071" y="2169150"/>
            <a:ext cx="8815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FF00"/>
                </a:solidFill>
              </a:rPr>
              <a:t>Absorber</a:t>
            </a:r>
          </a:p>
          <a:p>
            <a:pPr algn="ctr"/>
            <a:r>
              <a:rPr lang="en-US" sz="1400" dirty="0">
                <a:solidFill>
                  <a:srgbClr val="FFFF00"/>
                </a:solidFill>
              </a:rPr>
              <a:t>Hall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E232BD8-0798-4380-AB8D-9F2B9C3CD7A7}"/>
              </a:ext>
            </a:extLst>
          </p:cNvPr>
          <p:cNvGrpSpPr/>
          <p:nvPr/>
        </p:nvGrpSpPr>
        <p:grpSpPr>
          <a:xfrm>
            <a:off x="1941768" y="2674157"/>
            <a:ext cx="801540" cy="1134173"/>
            <a:chOff x="2801269" y="4857144"/>
            <a:chExt cx="801540" cy="113417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6AA7600-18E6-4387-B278-803504B37440}"/>
                </a:ext>
              </a:extLst>
            </p:cNvPr>
            <p:cNvSpPr txBox="1"/>
            <p:nvPr/>
          </p:nvSpPr>
          <p:spPr>
            <a:xfrm>
              <a:off x="2801269" y="4857144"/>
              <a:ext cx="80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2060"/>
                  </a:solidFill>
                </a:rPr>
                <a:t>Muon</a:t>
              </a:r>
            </a:p>
            <a:p>
              <a:pPr algn="ctr"/>
              <a:r>
                <a:rPr lang="en-US" sz="1200" dirty="0">
                  <a:solidFill>
                    <a:srgbClr val="002060"/>
                  </a:solidFill>
                </a:rPr>
                <a:t>Shielding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BD77451-4182-4C78-908D-AD2785D34414}"/>
                </a:ext>
              </a:extLst>
            </p:cNvPr>
            <p:cNvCxnSpPr>
              <a:cxnSpLocks/>
            </p:cNvCxnSpPr>
            <p:nvPr/>
          </p:nvCxnSpPr>
          <p:spPr>
            <a:xfrm>
              <a:off x="3260903" y="5304439"/>
              <a:ext cx="341906" cy="686878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0AFDD90-9164-4165-8135-8A774F71C91C}"/>
              </a:ext>
            </a:extLst>
          </p:cNvPr>
          <p:cNvGrpSpPr/>
          <p:nvPr/>
        </p:nvGrpSpPr>
        <p:grpSpPr>
          <a:xfrm>
            <a:off x="2950593" y="1738481"/>
            <a:ext cx="1504281" cy="2069849"/>
            <a:chOff x="2565872" y="4970214"/>
            <a:chExt cx="1504281" cy="206984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D31CAFE-0582-4348-B526-F5D06E89DB68}"/>
                </a:ext>
              </a:extLst>
            </p:cNvPr>
            <p:cNvSpPr txBox="1"/>
            <p:nvPr/>
          </p:nvSpPr>
          <p:spPr>
            <a:xfrm>
              <a:off x="2565872" y="4970214"/>
              <a:ext cx="144187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2060"/>
                  </a:solidFill>
                </a:rPr>
                <a:t>Muon</a:t>
              </a:r>
            </a:p>
            <a:p>
              <a:pPr algn="ctr"/>
              <a:r>
                <a:rPr lang="en-US" sz="1200" dirty="0">
                  <a:solidFill>
                    <a:srgbClr val="002060"/>
                  </a:solidFill>
                </a:rPr>
                <a:t>Monitoring</a:t>
              </a:r>
            </a:p>
            <a:p>
              <a:pPr algn="ctr"/>
              <a:r>
                <a:rPr lang="en-US" sz="1200" dirty="0">
                  <a:solidFill>
                    <a:srgbClr val="002060"/>
                  </a:solidFill>
                </a:rPr>
                <a:t>Alcove</a:t>
              </a:r>
            </a:p>
            <a:p>
              <a:pPr algn="ctr"/>
              <a:r>
                <a:rPr lang="en-US" sz="1200" dirty="0">
                  <a:solidFill>
                    <a:srgbClr val="002060"/>
                  </a:solidFill>
                </a:rPr>
                <a:t>Shielding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7C6CC7E-3238-417E-8C34-987A0D004614}"/>
                </a:ext>
              </a:extLst>
            </p:cNvPr>
            <p:cNvCxnSpPr>
              <a:cxnSpLocks/>
            </p:cNvCxnSpPr>
            <p:nvPr/>
          </p:nvCxnSpPr>
          <p:spPr>
            <a:xfrm>
              <a:off x="3452584" y="5747258"/>
              <a:ext cx="617569" cy="1292805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FE5CA03-9B39-465D-A931-1B2399E366CE}"/>
              </a:ext>
            </a:extLst>
          </p:cNvPr>
          <p:cNvCxnSpPr>
            <a:cxnSpLocks/>
          </p:cNvCxnSpPr>
          <p:nvPr/>
        </p:nvCxnSpPr>
        <p:spPr>
          <a:xfrm>
            <a:off x="3837305" y="2515525"/>
            <a:ext cx="1072054" cy="1252329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D4B125A-5D21-464F-9C72-E78FFCD01F1D}"/>
              </a:ext>
            </a:extLst>
          </p:cNvPr>
          <p:cNvSpPr txBox="1"/>
          <p:nvPr/>
        </p:nvSpPr>
        <p:spPr>
          <a:xfrm>
            <a:off x="5834131" y="540730"/>
            <a:ext cx="7959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FF00"/>
                </a:solidFill>
              </a:rPr>
              <a:t>Service</a:t>
            </a:r>
          </a:p>
          <a:p>
            <a:pPr algn="ctr"/>
            <a:r>
              <a:rPr lang="en-US" sz="1400" dirty="0">
                <a:solidFill>
                  <a:srgbClr val="FFFF00"/>
                </a:solidFill>
              </a:rPr>
              <a:t>Bay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D45C3BF-9497-4542-B95A-246F5122774A}"/>
              </a:ext>
            </a:extLst>
          </p:cNvPr>
          <p:cNvGrpSpPr/>
          <p:nvPr/>
        </p:nvGrpSpPr>
        <p:grpSpPr>
          <a:xfrm>
            <a:off x="4193372" y="1923146"/>
            <a:ext cx="2016918" cy="1578940"/>
            <a:chOff x="1226744" y="2263619"/>
            <a:chExt cx="2016918" cy="157894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64AB4B2-F691-4939-B9E3-F6E17DD9C788}"/>
                </a:ext>
              </a:extLst>
            </p:cNvPr>
            <p:cNvSpPr txBox="1"/>
            <p:nvPr/>
          </p:nvSpPr>
          <p:spPr>
            <a:xfrm>
              <a:off x="1226744" y="2263619"/>
              <a:ext cx="8144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2060"/>
                  </a:solidFill>
                </a:rPr>
                <a:t>Hadron</a:t>
              </a:r>
            </a:p>
            <a:p>
              <a:pPr algn="ctr"/>
              <a:r>
                <a:rPr lang="en-US" sz="1200" dirty="0">
                  <a:solidFill>
                    <a:srgbClr val="002060"/>
                  </a:solidFill>
                </a:rPr>
                <a:t>Absorber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A1EF6E80-F473-48B4-A2DA-623783D44D67}"/>
                </a:ext>
              </a:extLst>
            </p:cNvPr>
            <p:cNvCxnSpPr>
              <a:cxnSpLocks/>
            </p:cNvCxnSpPr>
            <p:nvPr/>
          </p:nvCxnSpPr>
          <p:spPr>
            <a:xfrm>
              <a:off x="1859450" y="2718472"/>
              <a:ext cx="1384212" cy="1124087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8BA9A6B9-04D2-4D56-943D-D9EE0D3BF647}"/>
              </a:ext>
            </a:extLst>
          </p:cNvPr>
          <p:cNvSpPr txBox="1"/>
          <p:nvPr/>
        </p:nvSpPr>
        <p:spPr>
          <a:xfrm>
            <a:off x="5489354" y="4421700"/>
            <a:ext cx="1441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2060"/>
                </a:solidFill>
              </a:rPr>
              <a:t>Downstream</a:t>
            </a:r>
          </a:p>
          <a:p>
            <a:pPr algn="ctr"/>
            <a:r>
              <a:rPr lang="en-US" sz="1200" dirty="0">
                <a:solidFill>
                  <a:srgbClr val="002060"/>
                </a:solidFill>
              </a:rPr>
              <a:t>Decay Pipe Window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CF1CA02-8C97-4795-9CDC-B48351DFC3EE}"/>
              </a:ext>
            </a:extLst>
          </p:cNvPr>
          <p:cNvCxnSpPr>
            <a:cxnSpLocks/>
            <a:stCxn id="21" idx="0"/>
          </p:cNvCxnSpPr>
          <p:nvPr/>
        </p:nvCxnSpPr>
        <p:spPr>
          <a:xfrm flipV="1">
            <a:off x="6210290" y="3956939"/>
            <a:ext cx="467327" cy="464761"/>
          </a:xfrm>
          <a:prstGeom prst="straightConnector1">
            <a:avLst/>
          </a:prstGeom>
          <a:ln w="12700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7267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3C169-C760-4DC1-A780-60C011493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Scope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BCAC76-17CD-44C3-92A4-D1F436E0D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12.06.19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553B86-71E2-44B0-A2E2-9F1469820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J. Lewis | Beamline Status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4643F2-BE2D-4F64-9167-D41B4195E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B76AAD-3E9D-45EC-99ED-1B80E61B7301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Beamline System Integration</a:t>
            </a:r>
          </a:p>
          <a:p>
            <a:pPr lvl="1"/>
            <a:r>
              <a:rPr lang="en-US" dirty="0"/>
              <a:t>Controls, Interlocks, Alignment, Installation Infrastructure and Coordination</a:t>
            </a:r>
          </a:p>
          <a:p>
            <a:r>
              <a:rPr lang="en-US" dirty="0"/>
              <a:t>Project Management </a:t>
            </a:r>
          </a:p>
          <a:p>
            <a:pPr lvl="1"/>
            <a:r>
              <a:rPr lang="en-US" dirty="0"/>
              <a:t>Includes Beamline Modeling and Radiation Physics &amp; Protection.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963999"/>
      </p:ext>
    </p:extLst>
  </p:cSld>
  <p:clrMapOvr>
    <a:masterClrMapping/>
  </p:clrMapOvr>
</p:sld>
</file>

<file path=ppt/theme/theme1.xml><?xml version="1.0" encoding="utf-8"?>
<a:theme xmlns:a="http://schemas.openxmlformats.org/drawingml/2006/main" name="LBNF Template_0512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15287</TotalTime>
  <Words>4305</Words>
  <Application>Microsoft Office PowerPoint</Application>
  <PresentationFormat>On-screen Show (4:3)</PresentationFormat>
  <Paragraphs>899</Paragraphs>
  <Slides>51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9" baseType="lpstr">
      <vt:lpstr>Arial</vt:lpstr>
      <vt:lpstr>Calibri</vt:lpstr>
      <vt:lpstr>Helvetica</vt:lpstr>
      <vt:lpstr>Lucida Grande</vt:lpstr>
      <vt:lpstr>Symbol</vt:lpstr>
      <vt:lpstr>LBNF Template_051215</vt:lpstr>
      <vt:lpstr>LBNF Content-Footer Theme</vt:lpstr>
      <vt:lpstr>Worksheet</vt:lpstr>
      <vt:lpstr>Beamline Status</vt:lpstr>
      <vt:lpstr>Outline</vt:lpstr>
      <vt:lpstr>Scope: Beamline Technical Components </vt:lpstr>
      <vt:lpstr>Scope: Primary Beam</vt:lpstr>
      <vt:lpstr>Scope: Target Complex</vt:lpstr>
      <vt:lpstr>Target Shield Pile – Cross Section View</vt:lpstr>
      <vt:lpstr>Decay Pipe - Diagram</vt:lpstr>
      <vt:lpstr>Scope: Decay Pipe and Absorber</vt:lpstr>
      <vt:lpstr>Additional Scope</vt:lpstr>
      <vt:lpstr>Beamline Requirements &amp; Assumptions</vt:lpstr>
      <vt:lpstr>Beamline Requirements &amp; Assumptions Contd.</vt:lpstr>
      <vt:lpstr>Beamline Operating Parameters</vt:lpstr>
      <vt:lpstr>Systems being designed for 2.4 MW</vt:lpstr>
      <vt:lpstr>Beamline Organization &amp; Staffing</vt:lpstr>
      <vt:lpstr>Beamline Design – Recent Progress</vt:lpstr>
      <vt:lpstr>Design Maturity</vt:lpstr>
      <vt:lpstr>Beamline Quality of Estimate – based on design maturity</vt:lpstr>
      <vt:lpstr>Primary Beam Design Progress highlights</vt:lpstr>
      <vt:lpstr>Target Complex Design Status Highlights</vt:lpstr>
      <vt:lpstr>Target Complex Design Status Highlights</vt:lpstr>
      <vt:lpstr>Decay Pipe &amp; Absorber Complex Design Status highlights</vt:lpstr>
      <vt:lpstr>System Integration Design Status highlights</vt:lpstr>
      <vt:lpstr>International Partner Status – Contributions</vt:lpstr>
      <vt:lpstr>International Partner Status – Contributions</vt:lpstr>
      <vt:lpstr>International Partner Status – R&amp;D and Prototyping</vt:lpstr>
      <vt:lpstr>Beamline - Schedule Summary </vt:lpstr>
      <vt:lpstr>Prototypes</vt:lpstr>
      <vt:lpstr>Prototyping Plans</vt:lpstr>
      <vt:lpstr>Plans for Reviews</vt:lpstr>
      <vt:lpstr>Beamline Labor Resource Profile – (FY19+)</vt:lpstr>
      <vt:lpstr>Beamline Labor Resources by Type (Est to Complete) – FTE-Years</vt:lpstr>
      <vt:lpstr>Beamline Management and Resources</vt:lpstr>
      <vt:lpstr>Beamline Management and Resources (2)</vt:lpstr>
      <vt:lpstr>ESH Radiological Issues</vt:lpstr>
      <vt:lpstr>Beamline Approach to ESH and QA</vt:lpstr>
      <vt:lpstr>Beamline Approach to ESH and QA (2)</vt:lpstr>
      <vt:lpstr>Beamline Risks Status</vt:lpstr>
      <vt:lpstr>High and Medium Risks – Current</vt:lpstr>
      <vt:lpstr>Beamline Strategy to prepare for CD-2</vt:lpstr>
      <vt:lpstr>Summary</vt:lpstr>
      <vt:lpstr>Backup</vt:lpstr>
      <vt:lpstr>Key Performance Parameters</vt:lpstr>
      <vt:lpstr>Advisory bodies and tools to guide us through CD-2</vt:lpstr>
      <vt:lpstr>Beamline - Main Milestones Status</vt:lpstr>
      <vt:lpstr>Beamline - Main Milestones Status</vt:lpstr>
      <vt:lpstr>Beamline High Level Milestones/Important Dates</vt:lpstr>
      <vt:lpstr>Primary Beam - Schedule Summary  </vt:lpstr>
      <vt:lpstr>Target Complex - Schedule Summary  </vt:lpstr>
      <vt:lpstr>Decay Pipe and Absorber Complex - Schedule Summary  </vt:lpstr>
      <vt:lpstr>Risks are ranked by probability and impacts</vt:lpstr>
      <vt:lpstr>Beamline Labor Resource Profile FY19-22 – FTE-Years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Jonathan Lewis</cp:lastModifiedBy>
  <cp:revision>306</cp:revision>
  <cp:lastPrinted>2015-05-22T11:54:13Z</cp:lastPrinted>
  <dcterms:created xsi:type="dcterms:W3CDTF">2015-04-30T14:29:22Z</dcterms:created>
  <dcterms:modified xsi:type="dcterms:W3CDTF">2019-12-02T17:32:38Z</dcterms:modified>
</cp:coreProperties>
</file>