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7" r:id="rId2"/>
    <p:sldId id="303" r:id="rId3"/>
    <p:sldId id="301" r:id="rId4"/>
    <p:sldId id="306" r:id="rId5"/>
    <p:sldId id="305" r:id="rId6"/>
    <p:sldId id="307" r:id="rId7"/>
    <p:sldId id="265" r:id="rId8"/>
    <p:sldId id="266" r:id="rId9"/>
    <p:sldId id="270" r:id="rId10"/>
    <p:sldId id="274" r:id="rId11"/>
    <p:sldId id="272" r:id="rId12"/>
    <p:sldId id="273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25" r:id="rId24"/>
    <p:sldId id="323" r:id="rId25"/>
    <p:sldId id="326" r:id="rId26"/>
    <p:sldId id="327" r:id="rId27"/>
    <p:sldId id="324" r:id="rId28"/>
    <p:sldId id="329" r:id="rId29"/>
    <p:sldId id="328" r:id="rId30"/>
    <p:sldId id="321" r:id="rId31"/>
    <p:sldId id="322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E41329-D544-4850-879D-A337D3DF0FED}">
          <p14:sldIdLst>
            <p14:sldId id="257"/>
            <p14:sldId id="303"/>
            <p14:sldId id="301"/>
            <p14:sldId id="306"/>
            <p14:sldId id="305"/>
            <p14:sldId id="307"/>
            <p14:sldId id="265"/>
            <p14:sldId id="266"/>
            <p14:sldId id="270"/>
            <p14:sldId id="274"/>
            <p14:sldId id="272"/>
            <p14:sldId id="273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25"/>
            <p14:sldId id="323"/>
            <p14:sldId id="326"/>
            <p14:sldId id="327"/>
            <p14:sldId id="324"/>
            <p14:sldId id="329"/>
            <p14:sldId id="328"/>
            <p14:sldId id="321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D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5122"/>
  </p:normalViewPr>
  <p:slideViewPr>
    <p:cSldViewPr snapToGrid="0" showGuides="1">
      <p:cViewPr varScale="1">
        <p:scale>
          <a:sx n="138" d="100"/>
          <a:sy n="138" d="100"/>
        </p:scale>
        <p:origin x="258" y="102"/>
      </p:cViewPr>
      <p:guideLst>
        <p:guide orient="horz" pos="1620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25093-F567-2A4C-B690-F9337064676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0B45D-0BBE-514C-AAE4-E059BA0C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2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world where science and learning are integral to human culture and to the lives of all citizens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0B45D-0BBE-514C-AAE4-E059BA0C9C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1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We will do this by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creating inspirational learning experiences about CERN and about science through exhibitions, laboratories and science events…in a new outreach 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0B45D-0BBE-514C-AAE4-E059BA0C9C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1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Visitors of the laboratories can navigate through a menu of different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very general terms, which give the visitors an idea what the experience in the laboratory is about. </a:t>
            </a:r>
            <a:endParaRPr lang="en-US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themes, age groups and Science Gateway buildings (exhibitions, laboratory and auditoriums) form a three-dimensional structure. This three-dimensional structure will provide a holistic visitor experience in Science Gateway.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0B45D-0BBE-514C-AAE4-E059BA0C9C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3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1184" y="875410"/>
            <a:ext cx="4413904" cy="37051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215" y="875410"/>
            <a:ext cx="4415326" cy="370513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81184" y="78433"/>
            <a:ext cx="8977357" cy="705332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title</a:t>
            </a:r>
            <a:r>
              <a:rPr lang="fr-CH" dirty="0"/>
              <a:t>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95" y="4669506"/>
            <a:ext cx="6289705" cy="486449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3400"/>
            <a:ext cx="6289705" cy="486449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81184" y="78433"/>
            <a:ext cx="8977357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81183" y="881522"/>
            <a:ext cx="8977357" cy="366702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13675" y="4779039"/>
            <a:ext cx="97584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697052" y="4767263"/>
            <a:ext cx="6774604" cy="292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5711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58188/timetable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E8FC45DA-DE41-4C0F-A521-4AD0B501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D5E4F7-92B6-4303-8681-C01D1CF6E17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8E0C9F-2069-4151-B11F-8843EEFBB31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BE6A1-0D8C-4295-82EB-BF00E0C900A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9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C7452-106E-430B-BF40-12174ED07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Example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2A787-F810-48DB-AC22-DD1882A941F7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Context</a:t>
            </a:r>
            <a:r>
              <a:rPr lang="en-GB" dirty="0"/>
              <a:t> “Acceleration” and the </a:t>
            </a:r>
            <a:r>
              <a:rPr lang="en-GB" i="1" dirty="0"/>
              <a:t>age group </a:t>
            </a:r>
            <a:r>
              <a:rPr lang="en-GB" dirty="0"/>
              <a:t>&gt;16 years </a:t>
            </a:r>
          </a:p>
          <a:p>
            <a:endParaRPr lang="de-AT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595850071"/>
              </p:ext>
            </p:extLst>
          </p:nvPr>
        </p:nvGraphicFramePr>
        <p:xfrm>
          <a:off x="736061" y="1220598"/>
          <a:ext cx="7200000" cy="2227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3">
                  <a:extLst>
                    <a:ext uri="{9D8B030D-6E8A-4147-A177-3AD203B41FA5}">
                      <a16:colId xmlns:a16="http://schemas.microsoft.com/office/drawing/2014/main" val="1116579199"/>
                    </a:ext>
                  </a:extLst>
                </a:gridCol>
                <a:gridCol w="2769424">
                  <a:extLst>
                    <a:ext uri="{9D8B030D-6E8A-4147-A177-3AD203B41FA5}">
                      <a16:colId xmlns:a16="http://schemas.microsoft.com/office/drawing/2014/main" val="630528122"/>
                    </a:ext>
                  </a:extLst>
                </a:gridCol>
                <a:gridCol w="1917293">
                  <a:extLst>
                    <a:ext uri="{9D8B030D-6E8A-4147-A177-3AD203B41FA5}">
                      <a16:colId xmlns:a16="http://schemas.microsoft.com/office/drawing/2014/main" val="4000330759"/>
                    </a:ext>
                  </a:extLst>
                </a:gridCol>
              </a:tblGrid>
              <a:tr h="295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Auditorium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Education Labs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Exhibition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4022240877"/>
                  </a:ext>
                </a:extLst>
              </a:tr>
              <a:tr h="19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b="1" dirty="0">
                          <a:effectLst/>
                        </a:rPr>
                        <a:t>Science </a:t>
                      </a:r>
                      <a:r>
                        <a:rPr lang="de-AT" sz="1400" b="1" dirty="0" err="1">
                          <a:effectLst/>
                        </a:rPr>
                        <a:t>show</a:t>
                      </a:r>
                      <a:endParaRPr lang="en-GB" sz="14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“How to make particles faster.”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Showing different ways to accelerate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226646729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3CB975F-5E6C-4FBE-99F6-A718CB51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AEC7300-B29A-46EF-A728-B33592BC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7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C7452-106E-430B-BF40-12174ED07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Example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2A787-F810-48DB-AC22-DD1882A941F7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Context</a:t>
            </a:r>
            <a:r>
              <a:rPr lang="en-GB" dirty="0"/>
              <a:t> “Acceleration” and the </a:t>
            </a:r>
            <a:r>
              <a:rPr lang="en-GB" i="1" dirty="0"/>
              <a:t>age group </a:t>
            </a:r>
            <a:r>
              <a:rPr lang="en-GB" dirty="0"/>
              <a:t>&gt;16 years </a:t>
            </a:r>
          </a:p>
          <a:p>
            <a:endParaRPr lang="de-AT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961302943"/>
              </p:ext>
            </p:extLst>
          </p:nvPr>
        </p:nvGraphicFramePr>
        <p:xfrm>
          <a:off x="736061" y="1220598"/>
          <a:ext cx="7200000" cy="2236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3">
                  <a:extLst>
                    <a:ext uri="{9D8B030D-6E8A-4147-A177-3AD203B41FA5}">
                      <a16:colId xmlns:a16="http://schemas.microsoft.com/office/drawing/2014/main" val="1116579199"/>
                    </a:ext>
                  </a:extLst>
                </a:gridCol>
                <a:gridCol w="2769424">
                  <a:extLst>
                    <a:ext uri="{9D8B030D-6E8A-4147-A177-3AD203B41FA5}">
                      <a16:colId xmlns:a16="http://schemas.microsoft.com/office/drawing/2014/main" val="630528122"/>
                    </a:ext>
                  </a:extLst>
                </a:gridCol>
                <a:gridCol w="1917293">
                  <a:extLst>
                    <a:ext uri="{9D8B030D-6E8A-4147-A177-3AD203B41FA5}">
                      <a16:colId xmlns:a16="http://schemas.microsoft.com/office/drawing/2014/main" val="4000330759"/>
                    </a:ext>
                  </a:extLst>
                </a:gridCol>
              </a:tblGrid>
              <a:tr h="295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Auditorium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Education Labs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Exhibition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4022240877"/>
                  </a:ext>
                </a:extLst>
              </a:tr>
              <a:tr h="19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b="1" dirty="0">
                          <a:effectLst/>
                        </a:rPr>
                        <a:t>Science </a:t>
                      </a:r>
                      <a:r>
                        <a:rPr lang="de-AT" sz="1400" b="1" dirty="0" err="1">
                          <a:effectLst/>
                        </a:rPr>
                        <a:t>show</a:t>
                      </a:r>
                      <a:endParaRPr lang="en-GB" sz="14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“How to make particles faster.”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Showing different ways to accelerate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1" dirty="0">
                          <a:effectLst/>
                        </a:rPr>
                        <a:t>Theme: Fields: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“Electron beam experiment”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b="1" i="1" dirty="0" err="1">
                          <a:effectLst/>
                        </a:rPr>
                        <a:t>Theme</a:t>
                      </a:r>
                      <a:r>
                        <a:rPr lang="de-AT" sz="1400" b="1" i="1" dirty="0">
                          <a:effectLst/>
                        </a:rPr>
                        <a:t>: </a:t>
                      </a:r>
                      <a:r>
                        <a:rPr lang="de-AT" sz="1400" b="1" i="1" dirty="0" err="1">
                          <a:effectLst/>
                        </a:rPr>
                        <a:t>Structure</a:t>
                      </a:r>
                      <a:r>
                        <a:rPr lang="de-AT" sz="1400" b="1" i="1" dirty="0">
                          <a:effectLst/>
                        </a:rPr>
                        <a:t> </a:t>
                      </a:r>
                      <a:r>
                        <a:rPr lang="de-AT" sz="1400" b="1" i="1" dirty="0" err="1">
                          <a:effectLst/>
                        </a:rPr>
                        <a:t>of</a:t>
                      </a:r>
                      <a:r>
                        <a:rPr lang="de-AT" sz="1400" b="1" i="1" dirty="0">
                          <a:effectLst/>
                        </a:rPr>
                        <a:t> matter </a:t>
                      </a:r>
                      <a:endParaRPr lang="en-GB" sz="1400" b="1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effectLst/>
                        </a:rPr>
                        <a:t>„Medical </a:t>
                      </a:r>
                      <a:r>
                        <a:rPr lang="en-GB" sz="1400" dirty="0">
                          <a:effectLst/>
                        </a:rPr>
                        <a:t>Application</a:t>
                      </a:r>
                      <a:r>
                        <a:rPr lang="de-AT" sz="1400" dirty="0">
                          <a:effectLst/>
                        </a:rPr>
                        <a:t>“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>
                          <a:effectLst/>
                        </a:rPr>
                        <a:t>Theme: Fields: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>
                          <a:effectLst/>
                        </a:rPr>
                        <a:t>„</a:t>
                      </a:r>
                      <a:r>
                        <a:rPr lang="en-GB" sz="1400" dirty="0">
                          <a:effectLst/>
                        </a:rPr>
                        <a:t>Particle</a:t>
                      </a:r>
                      <a:r>
                        <a:rPr lang="de-AT" sz="1400" dirty="0">
                          <a:effectLst/>
                        </a:rPr>
                        <a:t> Traps“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226646729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3CB975F-5E6C-4FBE-99F6-A718CB51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AEC7300-B29A-46EF-A728-B33592BC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C7452-106E-430B-BF40-12174ED07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Example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2A787-F810-48DB-AC22-DD1882A941F7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Context</a:t>
            </a:r>
            <a:r>
              <a:rPr lang="en-GB" dirty="0"/>
              <a:t> “Acceleration” and the </a:t>
            </a:r>
            <a:r>
              <a:rPr lang="en-GB" i="1" dirty="0"/>
              <a:t>age group </a:t>
            </a:r>
            <a:r>
              <a:rPr lang="en-GB" dirty="0"/>
              <a:t>&gt;16 years </a:t>
            </a:r>
          </a:p>
          <a:p>
            <a:endParaRPr lang="de-AT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35257957"/>
              </p:ext>
            </p:extLst>
          </p:nvPr>
        </p:nvGraphicFramePr>
        <p:xfrm>
          <a:off x="736061" y="1220598"/>
          <a:ext cx="7200000" cy="2236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3">
                  <a:extLst>
                    <a:ext uri="{9D8B030D-6E8A-4147-A177-3AD203B41FA5}">
                      <a16:colId xmlns:a16="http://schemas.microsoft.com/office/drawing/2014/main" val="1116579199"/>
                    </a:ext>
                  </a:extLst>
                </a:gridCol>
                <a:gridCol w="2769424">
                  <a:extLst>
                    <a:ext uri="{9D8B030D-6E8A-4147-A177-3AD203B41FA5}">
                      <a16:colId xmlns:a16="http://schemas.microsoft.com/office/drawing/2014/main" val="630528122"/>
                    </a:ext>
                  </a:extLst>
                </a:gridCol>
                <a:gridCol w="1917293">
                  <a:extLst>
                    <a:ext uri="{9D8B030D-6E8A-4147-A177-3AD203B41FA5}">
                      <a16:colId xmlns:a16="http://schemas.microsoft.com/office/drawing/2014/main" val="4000330759"/>
                    </a:ext>
                  </a:extLst>
                </a:gridCol>
              </a:tblGrid>
              <a:tr h="295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Auditorium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Education Labs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Exhibition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4022240877"/>
                  </a:ext>
                </a:extLst>
              </a:tr>
              <a:tr h="19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b="1" dirty="0">
                          <a:effectLst/>
                        </a:rPr>
                        <a:t>Science </a:t>
                      </a:r>
                      <a:r>
                        <a:rPr lang="de-AT" sz="1400" b="1" dirty="0" err="1">
                          <a:effectLst/>
                        </a:rPr>
                        <a:t>show</a:t>
                      </a:r>
                      <a:endParaRPr lang="en-GB" sz="14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“How to make particles faster.”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Showing different ways to accelerate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i="1" dirty="0">
                          <a:effectLst/>
                        </a:rPr>
                        <a:t>Theme: Fields: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“Electron beam experiment”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b="1" i="1" dirty="0" err="1">
                          <a:effectLst/>
                        </a:rPr>
                        <a:t>Theme</a:t>
                      </a:r>
                      <a:r>
                        <a:rPr lang="de-AT" sz="1400" b="1" i="1" dirty="0">
                          <a:effectLst/>
                        </a:rPr>
                        <a:t>: </a:t>
                      </a:r>
                      <a:r>
                        <a:rPr lang="de-AT" sz="1400" b="1" i="1" dirty="0" err="1">
                          <a:effectLst/>
                        </a:rPr>
                        <a:t>Structure</a:t>
                      </a:r>
                      <a:r>
                        <a:rPr lang="de-AT" sz="1400" b="1" i="1" dirty="0">
                          <a:effectLst/>
                        </a:rPr>
                        <a:t> </a:t>
                      </a:r>
                      <a:r>
                        <a:rPr lang="de-AT" sz="1400" b="1" i="1" dirty="0" err="1">
                          <a:effectLst/>
                        </a:rPr>
                        <a:t>of</a:t>
                      </a:r>
                      <a:r>
                        <a:rPr lang="de-AT" sz="1400" b="1" i="1" dirty="0">
                          <a:effectLst/>
                        </a:rPr>
                        <a:t> matter </a:t>
                      </a:r>
                      <a:endParaRPr lang="en-GB" sz="1400" b="1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effectLst/>
                        </a:rPr>
                        <a:t>„Medical </a:t>
                      </a:r>
                      <a:r>
                        <a:rPr lang="en-GB" sz="1400" dirty="0">
                          <a:effectLst/>
                        </a:rPr>
                        <a:t>Application</a:t>
                      </a:r>
                      <a:r>
                        <a:rPr lang="de-AT" sz="1400" dirty="0">
                          <a:effectLst/>
                        </a:rPr>
                        <a:t>“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>
                          <a:effectLst/>
                        </a:rPr>
                        <a:t>Theme: Fields: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>
                          <a:effectLst/>
                        </a:rPr>
                        <a:t>„</a:t>
                      </a:r>
                      <a:r>
                        <a:rPr lang="en-GB" sz="1400" dirty="0">
                          <a:effectLst/>
                        </a:rPr>
                        <a:t>Particle</a:t>
                      </a:r>
                      <a:r>
                        <a:rPr lang="de-AT" sz="1400" dirty="0">
                          <a:effectLst/>
                        </a:rPr>
                        <a:t> Traps“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</a:rPr>
                        <a:t>Hand-on exhibit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“Study a proton beam” or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“play with a salad bowl accelerator.”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226646729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3CB975F-5E6C-4FBE-99F6-A718CB51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AEC7300-B29A-46EF-A728-B33592BC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ED3FE-0E14-45BC-9165-8FEE2FE0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Science Gateway Education Labs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107BBC-DFB7-4CE2-B7F9-5624B2AC9EB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689913" cy="314740"/>
          </a:xfrm>
        </p:spPr>
        <p:txBody>
          <a:bodyPr>
            <a:normAutofit/>
          </a:bodyPr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178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A2C60E7A-EF45-406D-93E9-3A0A2270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Building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D1728B-7B45-4528-B82D-F9BC610D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176032" y="3377197"/>
            <a:ext cx="1447799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162584" y="1170001"/>
            <a:ext cx="1634903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6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A2C60E7A-EF45-406D-93E9-3A0A2270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Building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B8518C5-6165-4861-B72A-7EC30A671169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de-AT" dirty="0"/>
              <a:t>Plan Building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D1728B-7B45-4528-B82D-F9BC610D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5C5068A5-C867-B240-AF8C-1DBF6305CA07}"/>
              </a:ext>
            </a:extLst>
          </p:cNvPr>
          <p:cNvPicPr/>
          <p:nvPr/>
        </p:nvPicPr>
        <p:blipFill rotWithShape="1">
          <a:blip r:embed="rId2"/>
          <a:srcRect t="4322" r="20470" b="7173"/>
          <a:stretch/>
        </p:blipFill>
        <p:spPr bwMode="auto">
          <a:xfrm>
            <a:off x="587730" y="1065472"/>
            <a:ext cx="2747141" cy="25387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uppieren 15"/>
          <p:cNvGrpSpPr/>
          <p:nvPr/>
        </p:nvGrpSpPr>
        <p:grpSpPr>
          <a:xfrm>
            <a:off x="771600" y="1308294"/>
            <a:ext cx="2197735" cy="2350465"/>
            <a:chOff x="-3006333" y="953035"/>
            <a:chExt cx="2197735" cy="2350571"/>
          </a:xfrm>
        </p:grpSpPr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2B739775-045C-4E42-A927-809590177A2D}"/>
                </a:ext>
              </a:extLst>
            </p:cNvPr>
            <p:cNvSpPr txBox="1"/>
            <p:nvPr/>
          </p:nvSpPr>
          <p:spPr>
            <a:xfrm>
              <a:off x="-3006333" y="2618516"/>
              <a:ext cx="1400810" cy="68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7C8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Permanent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7C8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Exhibitions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89936831-30A7-8D48-B3F2-589F8DCB29AD}"/>
                </a:ext>
              </a:extLst>
            </p:cNvPr>
            <p:cNvSpPr txBox="1"/>
            <p:nvPr/>
          </p:nvSpPr>
          <p:spPr>
            <a:xfrm>
              <a:off x="-2305928" y="1571437"/>
              <a:ext cx="1497330" cy="375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Labs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8D3171D0-8956-2948-9D64-FC7E1C156870}"/>
                </a:ext>
              </a:extLst>
            </p:cNvPr>
            <p:cNvSpPr txBox="1"/>
            <p:nvPr/>
          </p:nvSpPr>
          <p:spPr>
            <a:xfrm>
              <a:off x="-2873534" y="953035"/>
              <a:ext cx="1572895" cy="375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ED7D3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Auditorium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176032" y="3377197"/>
            <a:ext cx="1447799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162584" y="1170001"/>
            <a:ext cx="1634903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9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A2C60E7A-EF45-406D-93E9-3A0A2270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Building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B8518C5-6165-4861-B72A-7EC30A671169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de-AT" dirty="0"/>
              <a:t>Plan Building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D1728B-7B45-4528-B82D-F9BC610D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5C5068A5-C867-B240-AF8C-1DBF6305CA07}"/>
              </a:ext>
            </a:extLst>
          </p:cNvPr>
          <p:cNvPicPr/>
          <p:nvPr/>
        </p:nvPicPr>
        <p:blipFill rotWithShape="1">
          <a:blip r:embed="rId2"/>
          <a:srcRect t="4322" r="20470" b="7173"/>
          <a:stretch/>
        </p:blipFill>
        <p:spPr bwMode="auto">
          <a:xfrm>
            <a:off x="587730" y="1065472"/>
            <a:ext cx="2747141" cy="25387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uppieren 15"/>
          <p:cNvGrpSpPr/>
          <p:nvPr/>
        </p:nvGrpSpPr>
        <p:grpSpPr>
          <a:xfrm>
            <a:off x="771600" y="1308294"/>
            <a:ext cx="2197735" cy="2350465"/>
            <a:chOff x="-3006333" y="953035"/>
            <a:chExt cx="2197735" cy="2350571"/>
          </a:xfrm>
        </p:grpSpPr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2B739775-045C-4E42-A927-809590177A2D}"/>
                </a:ext>
              </a:extLst>
            </p:cNvPr>
            <p:cNvSpPr txBox="1"/>
            <p:nvPr/>
          </p:nvSpPr>
          <p:spPr>
            <a:xfrm>
              <a:off x="-3006333" y="2618516"/>
              <a:ext cx="1400810" cy="68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7C8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Permanent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7C8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Exhibitions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89936831-30A7-8D48-B3F2-589F8DCB29AD}"/>
                </a:ext>
              </a:extLst>
            </p:cNvPr>
            <p:cNvSpPr txBox="1"/>
            <p:nvPr/>
          </p:nvSpPr>
          <p:spPr>
            <a:xfrm>
              <a:off x="-2305928" y="1571437"/>
              <a:ext cx="1497330" cy="375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Labs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8D3171D0-8956-2948-9D64-FC7E1C156870}"/>
                </a:ext>
              </a:extLst>
            </p:cNvPr>
            <p:cNvSpPr txBox="1"/>
            <p:nvPr/>
          </p:nvSpPr>
          <p:spPr>
            <a:xfrm>
              <a:off x="-2873534" y="953035"/>
              <a:ext cx="1572895" cy="375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1800" kern="12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ED7D3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Auditorium</a:t>
              </a:r>
              <a:endParaRPr lang="en-GB" sz="1100" dirty="0"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81258" y="1038726"/>
            <a:ext cx="3636000" cy="2777558"/>
            <a:chOff x="4681258" y="1038726"/>
            <a:chExt cx="3636000" cy="2777558"/>
          </a:xfrm>
        </p:grpSpPr>
        <p:grpSp>
          <p:nvGrpSpPr>
            <p:cNvPr id="17" name="Group 16"/>
            <p:cNvGrpSpPr/>
            <p:nvPr/>
          </p:nvGrpSpPr>
          <p:grpSpPr>
            <a:xfrm>
              <a:off x="4681258" y="1038726"/>
              <a:ext cx="3636000" cy="2777558"/>
              <a:chOff x="4681258" y="1038726"/>
              <a:chExt cx="3636000" cy="277755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81258" y="1038726"/>
                <a:ext cx="3636000" cy="2777558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4874559" y="1580029"/>
                <a:ext cx="1755997" cy="8030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874558" y="2437172"/>
                <a:ext cx="1755997" cy="8030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>
              <a:off x="5862918" y="1496070"/>
              <a:ext cx="1" cy="1820159"/>
            </a:xfrm>
            <a:prstGeom prst="line">
              <a:avLst/>
            </a:prstGeom>
            <a:ln w="2857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5176032" y="3377197"/>
            <a:ext cx="1447799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162584" y="1170001"/>
            <a:ext cx="1634903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5045466" y="3403719"/>
            <a:ext cx="1634903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4"/>
                </a:solidFill>
              </a:rPr>
              <a:t>Storage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82479" y="1173993"/>
            <a:ext cx="1634903" cy="26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4"/>
                </a:solidFill>
              </a:rPr>
              <a:t>Storage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0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854340-16A9-4DB8-B0BC-70470BC2F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Content </a:t>
            </a:r>
            <a:r>
              <a:rPr lang="de-AT" dirty="0" err="1"/>
              <a:t>structure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B6D76D-8DEC-4A23-B7E4-9CFDDD86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8015364-5281-4ADC-AC62-546B2DAD635C}"/>
              </a:ext>
            </a:extLst>
          </p:cNvPr>
          <p:cNvGraphicFramePr>
            <a:graphicFrameLocks noGrp="1"/>
          </p:cNvGraphicFramePr>
          <p:nvPr/>
        </p:nvGraphicFramePr>
        <p:xfrm>
          <a:off x="493713" y="1018994"/>
          <a:ext cx="8229599" cy="698034"/>
        </p:xfrm>
        <a:graphic>
          <a:graphicData uri="http://schemas.openxmlformats.org/drawingml/2006/table">
            <a:tbl>
              <a:tblPr firstRow="1" firstCol="1" bandRow="1"/>
              <a:tblGrid>
                <a:gridCol w="8229599">
                  <a:extLst>
                    <a:ext uri="{9D8B030D-6E8A-4147-A177-3AD203B41FA5}">
                      <a16:colId xmlns:a16="http://schemas.microsoft.com/office/drawing/2014/main" val="1498163816"/>
                    </a:ext>
                  </a:extLst>
                </a:gridCol>
              </a:tblGrid>
              <a:tr h="6980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051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22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854340-16A9-4DB8-B0BC-70470BC2F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Content </a:t>
            </a:r>
            <a:r>
              <a:rPr lang="de-AT" dirty="0" err="1"/>
              <a:t>structure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B6D76D-8DEC-4A23-B7E4-9CFDDD86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8015364-5281-4ADC-AC62-546B2DAD635C}"/>
              </a:ext>
            </a:extLst>
          </p:cNvPr>
          <p:cNvGraphicFramePr>
            <a:graphicFrameLocks noGrp="1"/>
          </p:cNvGraphicFramePr>
          <p:nvPr/>
        </p:nvGraphicFramePr>
        <p:xfrm>
          <a:off x="493713" y="1018994"/>
          <a:ext cx="8229599" cy="1244812"/>
        </p:xfrm>
        <a:graphic>
          <a:graphicData uri="http://schemas.openxmlformats.org/drawingml/2006/table">
            <a:tbl>
              <a:tblPr firstRow="1" firstCol="1" bandRow="1"/>
              <a:tblGrid>
                <a:gridCol w="4113573">
                  <a:extLst>
                    <a:ext uri="{9D8B030D-6E8A-4147-A177-3AD203B41FA5}">
                      <a16:colId xmlns:a16="http://schemas.microsoft.com/office/drawing/2014/main" val="1498163816"/>
                    </a:ext>
                  </a:extLst>
                </a:gridCol>
                <a:gridCol w="4116026">
                  <a:extLst>
                    <a:ext uri="{9D8B030D-6E8A-4147-A177-3AD203B41FA5}">
                      <a16:colId xmlns:a16="http://schemas.microsoft.com/office/drawing/2014/main" val="2756247067"/>
                    </a:ext>
                  </a:extLst>
                </a:gridCol>
              </a:tblGrid>
              <a:tr h="69803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051653"/>
                  </a:ext>
                </a:extLst>
              </a:tr>
              <a:tr h="5467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803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3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854340-16A9-4DB8-B0BC-70470BC2F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Content </a:t>
            </a:r>
            <a:r>
              <a:rPr lang="de-AT" dirty="0" err="1"/>
              <a:t>structure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B6D76D-8DEC-4A23-B7E4-9CFDDD86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8015364-5281-4ADC-AC62-546B2DAD635C}"/>
              </a:ext>
            </a:extLst>
          </p:cNvPr>
          <p:cNvGraphicFramePr>
            <a:graphicFrameLocks noGrp="1"/>
          </p:cNvGraphicFramePr>
          <p:nvPr/>
        </p:nvGraphicFramePr>
        <p:xfrm>
          <a:off x="493713" y="1018994"/>
          <a:ext cx="8229599" cy="1948786"/>
        </p:xfrm>
        <a:graphic>
          <a:graphicData uri="http://schemas.openxmlformats.org/drawingml/2006/table">
            <a:tbl>
              <a:tblPr firstRow="1" firstCol="1" bandRow="1"/>
              <a:tblGrid>
                <a:gridCol w="4113573">
                  <a:extLst>
                    <a:ext uri="{9D8B030D-6E8A-4147-A177-3AD203B41FA5}">
                      <a16:colId xmlns:a16="http://schemas.microsoft.com/office/drawing/2014/main" val="1498163816"/>
                    </a:ext>
                  </a:extLst>
                </a:gridCol>
                <a:gridCol w="4116026">
                  <a:extLst>
                    <a:ext uri="{9D8B030D-6E8A-4147-A177-3AD203B41FA5}">
                      <a16:colId xmlns:a16="http://schemas.microsoft.com/office/drawing/2014/main" val="2756247067"/>
                    </a:ext>
                  </a:extLst>
                </a:gridCol>
              </a:tblGrid>
              <a:tr h="69803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051653"/>
                  </a:ext>
                </a:extLst>
              </a:tr>
              <a:tr h="5467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803328"/>
                  </a:ext>
                </a:extLst>
              </a:tr>
              <a:tr h="70397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Connection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CERN and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Exhibition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Connection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Curriculum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6641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0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ED3FE-0E14-45BC-9165-8FEE2FE0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CERN Science Gateway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107BBC-DFB7-4CE2-B7F9-5624B2AC9EB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689913" cy="314740"/>
          </a:xfrm>
        </p:spPr>
        <p:txBody>
          <a:bodyPr>
            <a:normAutofit/>
          </a:bodyPr>
          <a:lstStyle/>
          <a:p>
            <a:r>
              <a:rPr lang="de-AT" dirty="0"/>
              <a:t>Ana Godinho (Head </a:t>
            </a:r>
            <a:r>
              <a:rPr lang="de-AT" dirty="0" err="1"/>
              <a:t>of</a:t>
            </a:r>
            <a:r>
              <a:rPr lang="de-AT" dirty="0"/>
              <a:t> Education, Communications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Outreach</a:t>
            </a:r>
            <a:r>
              <a:rPr lang="de-A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898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854340-16A9-4DB8-B0BC-70470BC2F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Content </a:t>
            </a:r>
            <a:r>
              <a:rPr lang="de-AT" dirty="0" err="1"/>
              <a:t>structure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B6D76D-8DEC-4A23-B7E4-9CFDDD86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8015364-5281-4ADC-AC62-546B2DAD6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39227"/>
              </p:ext>
            </p:extLst>
          </p:nvPr>
        </p:nvGraphicFramePr>
        <p:xfrm>
          <a:off x="493713" y="1018994"/>
          <a:ext cx="8229599" cy="2652760"/>
        </p:xfrm>
        <a:graphic>
          <a:graphicData uri="http://schemas.openxmlformats.org/drawingml/2006/table">
            <a:tbl>
              <a:tblPr firstRow="1" firstCol="1" bandRow="1"/>
              <a:tblGrid>
                <a:gridCol w="4113573">
                  <a:extLst>
                    <a:ext uri="{9D8B030D-6E8A-4147-A177-3AD203B41FA5}">
                      <a16:colId xmlns:a16="http://schemas.microsoft.com/office/drawing/2014/main" val="1498163816"/>
                    </a:ext>
                  </a:extLst>
                </a:gridCol>
                <a:gridCol w="2058013">
                  <a:extLst>
                    <a:ext uri="{9D8B030D-6E8A-4147-A177-3AD203B41FA5}">
                      <a16:colId xmlns:a16="http://schemas.microsoft.com/office/drawing/2014/main" val="2756247067"/>
                    </a:ext>
                  </a:extLst>
                </a:gridCol>
                <a:gridCol w="2058013">
                  <a:extLst>
                    <a:ext uri="{9D8B030D-6E8A-4147-A177-3AD203B41FA5}">
                      <a16:colId xmlns:a16="http://schemas.microsoft.com/office/drawing/2014/main" val="3689693742"/>
                    </a:ext>
                  </a:extLst>
                </a:gridCol>
              </a:tblGrid>
              <a:tr h="69803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051653"/>
                  </a:ext>
                </a:extLst>
              </a:tr>
              <a:tr h="5467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03328"/>
                  </a:ext>
                </a:extLst>
              </a:tr>
              <a:tr h="70397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Connection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CERN and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Exhibition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Connection </a:t>
                      </a:r>
                      <a:r>
                        <a:rPr kumimoji="0" lang="de-AT" sz="1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kumimoji="0" lang="de-AT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Curriculum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A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641074"/>
                  </a:ext>
                </a:extLst>
              </a:tr>
              <a:tr h="35198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Age </a:t>
                      </a:r>
                      <a:r>
                        <a:rPr lang="de-AT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independent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 </a:t>
                      </a:r>
                      <a:r>
                        <a:rPr lang="de-AT" sz="14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 </a:t>
                      </a:r>
                      <a:r>
                        <a:rPr lang="de-AT" sz="14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782471"/>
                  </a:ext>
                </a:extLst>
              </a:tr>
              <a:tr h="351987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 </a:t>
                      </a:r>
                      <a:r>
                        <a:rPr lang="de-AT" sz="14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de-AT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de-AT" sz="14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de-A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163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2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ED3FE-0E14-45BC-9165-8FEE2FE0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Kick-off Workshop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107BBC-DFB7-4CE2-B7F9-5624B2AC9EB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689913" cy="314740"/>
          </a:xfrm>
        </p:spPr>
        <p:txBody>
          <a:bodyPr>
            <a:normAutofit/>
          </a:bodyPr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347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8DCCF-13E6-4D94-A251-5D566C2D2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</a:t>
            </a:r>
            <a:r>
              <a:rPr lang="de-AT" dirty="0" err="1"/>
              <a:t>agenda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D00FD2-C88A-4109-A8B6-FB5253A1A6D1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4B9A7B-AD31-4797-B68D-CCCF17B4A701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9FE6AF-900C-45BE-8FF1-FCE4791C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E3FEB0F-E865-4B78-BCB9-CCFB2778486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399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8DCCF-13E6-4D94-A251-5D566C2D2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</a:t>
            </a:r>
            <a:r>
              <a:rPr lang="de-AT" dirty="0" err="1"/>
              <a:t>agenda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D00FD2-C88A-4109-A8B6-FB5253A1A6D1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4B9A7B-AD31-4797-B68D-CCCF17B4A701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9FE6AF-900C-45BE-8FF1-FCE4791C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8CFFA72-4862-45E7-9831-FB9025614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180" y="865885"/>
            <a:ext cx="4860000" cy="3356460"/>
          </a:xfrm>
          <a:prstGeom prst="rect">
            <a:avLst/>
          </a:prstGeom>
        </p:spPr>
      </p:pic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79CB4193-BC6C-41B7-AC92-C7C01A911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144183" y="4294609"/>
            <a:ext cx="4876800" cy="44707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de-AT" sz="1800" dirty="0">
                <a:hlinkClick r:id="rId3"/>
              </a:rPr>
              <a:t>https://indico.cern.ch/event/858188/timetable/</a:t>
            </a:r>
            <a:r>
              <a:rPr lang="de-AT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84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7CCC6-7E6C-4A2F-A1C6-C05B8DD70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Your</a:t>
            </a:r>
            <a:r>
              <a:rPr lang="de-AT" dirty="0"/>
              <a:t> </a:t>
            </a:r>
            <a:r>
              <a:rPr lang="de-AT" dirty="0" err="1"/>
              <a:t>Particle</a:t>
            </a:r>
            <a:r>
              <a:rPr lang="de-AT" dirty="0"/>
              <a:t> Badges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D376747-BBFA-4581-812F-F9D3AD42F1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A276543-05AD-4CC0-AD49-F84CD4F51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1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7CCC6-7E6C-4A2F-A1C6-C05B8DD70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Your</a:t>
            </a:r>
            <a:r>
              <a:rPr lang="de-AT" dirty="0"/>
              <a:t> </a:t>
            </a:r>
            <a:r>
              <a:rPr lang="de-AT" dirty="0" err="1"/>
              <a:t>Particle</a:t>
            </a:r>
            <a:r>
              <a:rPr lang="de-AT" dirty="0"/>
              <a:t> Badges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1DC269-9374-4AC5-BF56-5F3CDF64396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1" y="952333"/>
            <a:ext cx="2743200" cy="2764991"/>
          </a:xfrm>
        </p:spPr>
        <p:txBody>
          <a:bodyPr/>
          <a:lstStyle/>
          <a:p>
            <a:endParaRPr lang="de-AT" dirty="0" smtClean="0"/>
          </a:p>
          <a:p>
            <a:r>
              <a:rPr lang="de-AT" dirty="0" err="1" smtClean="0"/>
              <a:t>Goup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endParaRPr lang="de-AT" dirty="0"/>
          </a:p>
          <a:p>
            <a:endParaRPr lang="de-AT" dirty="0" smtClean="0"/>
          </a:p>
          <a:p>
            <a:r>
              <a:rPr lang="de-AT" dirty="0" smtClean="0"/>
              <a:t>Underground </a:t>
            </a:r>
            <a:r>
              <a:rPr lang="de-AT" dirty="0" err="1" smtClean="0"/>
              <a:t>Visit</a:t>
            </a:r>
            <a:endParaRPr lang="de-AT" dirty="0" smtClean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30186" y="1061050"/>
            <a:ext cx="2768851" cy="2765425"/>
          </a:xfrm>
          <a:prstGeom prst="rect">
            <a:avLst/>
          </a:prstGeom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A276543-05AD-4CC0-AD49-F84CD4F51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6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2"/>
          <a:stretch/>
        </p:blipFill>
        <p:spPr>
          <a:xfrm>
            <a:off x="0" y="6"/>
            <a:ext cx="9144000" cy="4669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9205" y="4669680"/>
            <a:ext cx="288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de-DE" sz="2400" u="sng" dirty="0">
                <a:solidFill>
                  <a:srgbClr val="0082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cern.ch/</a:t>
            </a:r>
            <a:r>
              <a:rPr lang="de-DE" sz="2400" u="sng" dirty="0" err="1">
                <a:solidFill>
                  <a:srgbClr val="0082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identities</a:t>
            </a:r>
            <a:endParaRPr lang="de-DE" sz="2400" u="sng" dirty="0">
              <a:solidFill>
                <a:srgbClr val="0082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93775" y="3311903"/>
            <a:ext cx="2550225" cy="13619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Answer 7 questions &amp; find out which particle best fits your personality!</a:t>
            </a:r>
          </a:p>
        </p:txBody>
      </p:sp>
      <p:sp>
        <p:nvSpPr>
          <p:cNvPr id="6" name="Oval 5"/>
          <p:cNvSpPr/>
          <p:nvPr/>
        </p:nvSpPr>
        <p:spPr>
          <a:xfrm>
            <a:off x="2144683" y="2768139"/>
            <a:ext cx="910244" cy="7481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5" name="TextBox 4"/>
          <p:cNvSpPr txBox="1"/>
          <p:nvPr/>
        </p:nvSpPr>
        <p:spPr>
          <a:xfrm>
            <a:off x="1097280" y="3307768"/>
            <a:ext cx="3285238" cy="13619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r"/>
            <a:r>
              <a:rPr lang="fr-BE" sz="2100" dirty="0">
                <a:latin typeface="Arial" panose="020B0604020202020204" pitchFamily="34" charset="0"/>
                <a:cs typeface="Arial" panose="020B0604020202020204" pitchFamily="34" charset="0"/>
              </a:rPr>
              <a:t>Réponds à 7 questions </a:t>
            </a:r>
            <a:br>
              <a:rPr lang="fr-BE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2100" dirty="0">
                <a:latin typeface="Arial" panose="020B0604020202020204" pitchFamily="34" charset="0"/>
                <a:cs typeface="Arial" panose="020B0604020202020204" pitchFamily="34" charset="0"/>
              </a:rPr>
              <a:t>et découvre quelle particule élémentaire te correspond le mieux !</a:t>
            </a:r>
          </a:p>
        </p:txBody>
      </p:sp>
    </p:spTree>
    <p:extLst>
      <p:ext uri="{BB962C8B-B14F-4D97-AF65-F5344CB8AC3E}">
        <p14:creationId xmlns:p14="http://schemas.microsoft.com/office/powerpoint/2010/main" val="79521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7CCC6-7E6C-4A2F-A1C6-C05B8DD70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Group </a:t>
            </a:r>
            <a:r>
              <a:rPr lang="de-AT" dirty="0" err="1"/>
              <a:t>work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A276543-05AD-4CC0-AD49-F84CD4F51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1D630DEA-7522-42D2-B2B8-14D68B5E7E2B}"/>
              </a:ext>
            </a:extLst>
          </p:cNvPr>
          <p:cNvSpPr txBox="1">
            <a:spLocks/>
          </p:cNvSpPr>
          <p:nvPr/>
        </p:nvSpPr>
        <p:spPr>
          <a:xfrm>
            <a:off x="81183" y="881522"/>
            <a:ext cx="8977357" cy="366702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400" dirty="0"/>
              <a:t>Group size: </a:t>
            </a:r>
            <a:r>
              <a:rPr lang="en-GB" sz="2400" dirty="0" smtClean="0"/>
              <a:t>5-7 </a:t>
            </a:r>
            <a:r>
              <a:rPr lang="en-GB" sz="2400" dirty="0"/>
              <a:t>participants</a:t>
            </a:r>
          </a:p>
          <a:p>
            <a:pPr marL="36576" indent="0">
              <a:buFont typeface="Arial"/>
              <a:buNone/>
            </a:pPr>
            <a:r>
              <a:rPr lang="en-GB" sz="2400" dirty="0"/>
              <a:t>Work place: containers or open spaces in </a:t>
            </a:r>
            <a:r>
              <a:rPr lang="en-GB" sz="2400" dirty="0" err="1"/>
              <a:t>IdeaSquare</a:t>
            </a:r>
            <a:endParaRPr lang="en-GB" sz="2400" dirty="0"/>
          </a:p>
          <a:p>
            <a:pPr marL="36576" indent="0">
              <a:buFont typeface="Arial"/>
              <a:buNone/>
            </a:pPr>
            <a:r>
              <a:rPr lang="en-GB" sz="2400" dirty="0"/>
              <a:t>Overall goal: Collaborate </a:t>
            </a:r>
          </a:p>
          <a:p>
            <a:endParaRPr lang="de-AT" dirty="0"/>
          </a:p>
        </p:txBody>
      </p:sp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3B8D4405-BDA7-4272-A37C-20CBF9A09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55711"/>
              </p:ext>
            </p:extLst>
          </p:nvPr>
        </p:nvGraphicFramePr>
        <p:xfrm>
          <a:off x="568362" y="2328696"/>
          <a:ext cx="6732089" cy="1933284"/>
        </p:xfrm>
        <a:graphic>
          <a:graphicData uri="http://schemas.openxmlformats.org/drawingml/2006/table">
            <a:tbl>
              <a:tblPr firstRow="1" firstCol="1" bandRow="1"/>
              <a:tblGrid>
                <a:gridCol w="2025852">
                  <a:extLst>
                    <a:ext uri="{9D8B030D-6E8A-4147-A177-3AD203B41FA5}">
                      <a16:colId xmlns:a16="http://schemas.microsoft.com/office/drawing/2014/main" val="1498163816"/>
                    </a:ext>
                  </a:extLst>
                </a:gridCol>
                <a:gridCol w="1013530">
                  <a:extLst>
                    <a:ext uri="{9D8B030D-6E8A-4147-A177-3AD203B41FA5}">
                      <a16:colId xmlns:a16="http://schemas.microsoft.com/office/drawing/2014/main" val="2756247067"/>
                    </a:ext>
                  </a:extLst>
                </a:gridCol>
                <a:gridCol w="1013530">
                  <a:extLst>
                    <a:ext uri="{9D8B030D-6E8A-4147-A177-3AD203B41FA5}">
                      <a16:colId xmlns:a16="http://schemas.microsoft.com/office/drawing/2014/main" val="3689693742"/>
                    </a:ext>
                  </a:extLst>
                </a:gridCol>
                <a:gridCol w="2679177">
                  <a:extLst>
                    <a:ext uri="{9D8B030D-6E8A-4147-A177-3AD203B41FA5}">
                      <a16:colId xmlns:a16="http://schemas.microsoft.com/office/drawing/2014/main" val="273880058"/>
                    </a:ext>
                  </a:extLst>
                </a:gridCol>
              </a:tblGrid>
              <a:tr h="39497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2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1000" b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Ideas for activities</a:t>
                      </a:r>
                      <a:endParaRPr lang="de-A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051653"/>
                  </a:ext>
                </a:extLst>
              </a:tr>
              <a:tr h="343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2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03328"/>
                  </a:ext>
                </a:extLst>
              </a:tr>
              <a:tr h="1991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Collision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473119"/>
                  </a:ext>
                </a:extLst>
              </a:tr>
              <a:tr h="199169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521273"/>
                  </a:ext>
                </a:extLst>
              </a:tr>
              <a:tr h="1991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Detecting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641074"/>
                  </a:ext>
                </a:extLst>
              </a:tr>
              <a:tr h="199169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18586"/>
                  </a:ext>
                </a:extLst>
              </a:tr>
              <a:tr h="1991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Computing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782471"/>
                  </a:ext>
                </a:extLst>
              </a:tr>
              <a:tr h="199169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163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2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6F25A-CBB5-485E-B6AB-4BD01B9A4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Group </a:t>
            </a:r>
            <a:r>
              <a:rPr lang="de-AT" dirty="0" err="1"/>
              <a:t>work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A8CCCA-7C85-4959-B47A-AF44628C4145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de-AT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8E2B717-5D3B-42ED-A6A1-7B3BE354A6B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252FEF1-F03C-401D-94CE-7E6751AD3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E945C44-B09E-40CE-80D0-EF745841C9AD}"/>
              </a:ext>
            </a:extLst>
          </p:cNvPr>
          <p:cNvGrpSpPr/>
          <p:nvPr/>
        </p:nvGrpSpPr>
        <p:grpSpPr>
          <a:xfrm>
            <a:off x="6266263" y="795346"/>
            <a:ext cx="2628000" cy="3582429"/>
            <a:chOff x="2628512" y="875270"/>
            <a:chExt cx="1994157" cy="35824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7FE39F-DA46-4493-ACFB-FAEAC10A414F}"/>
                </a:ext>
              </a:extLst>
            </p:cNvPr>
            <p:cNvSpPr/>
            <p:nvPr/>
          </p:nvSpPr>
          <p:spPr>
            <a:xfrm>
              <a:off x="2628513" y="875270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7399178D-382B-4B2F-9D97-9ABF311A0EEC}"/>
                </a:ext>
              </a:extLst>
            </p:cNvPr>
            <p:cNvSpPr txBox="1"/>
            <p:nvPr/>
          </p:nvSpPr>
          <p:spPr>
            <a:xfrm>
              <a:off x="2628512" y="1545754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Friday</a:t>
              </a:r>
              <a:endParaRPr lang="en-GB" cap="small" dirty="0"/>
            </a:p>
          </p:txBody>
        </p:sp>
        <p:sp>
          <p:nvSpPr>
            <p:cNvPr id="13" name="TextBox 20">
              <a:extLst>
                <a:ext uri="{FF2B5EF4-FFF2-40B4-BE49-F238E27FC236}">
                  <a16:creationId xmlns:a16="http://schemas.microsoft.com/office/drawing/2014/main" id="{208F687A-7C51-4483-8829-C4185826D5A5}"/>
                </a:ext>
              </a:extLst>
            </p:cNvPr>
            <p:cNvSpPr txBox="1"/>
            <p:nvPr/>
          </p:nvSpPr>
          <p:spPr>
            <a:xfrm>
              <a:off x="2642668" y="2457151"/>
              <a:ext cx="198000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/>
                <a:t>Time </a:t>
              </a:r>
              <a:r>
                <a:rPr lang="de-AT" dirty="0" err="1"/>
                <a:t>to</a:t>
              </a:r>
              <a:r>
                <a:rPr lang="de-AT" dirty="0"/>
                <a:t> </a:t>
              </a:r>
              <a:r>
                <a:rPr lang="de-AT" dirty="0" err="1"/>
                <a:t>say</a:t>
              </a:r>
              <a:r>
                <a:rPr lang="de-AT" dirty="0"/>
                <a:t> </a:t>
              </a:r>
              <a:r>
                <a:rPr lang="de-AT" dirty="0" err="1"/>
                <a:t>good</a:t>
              </a:r>
              <a:r>
                <a:rPr lang="de-AT" dirty="0"/>
                <a:t>-bye</a:t>
              </a:r>
            </a:p>
            <a:p>
              <a:pPr algn="ctr"/>
              <a:endParaRPr lang="de-AT" sz="1600" dirty="0"/>
            </a:p>
            <a:p>
              <a:pPr algn="ctr"/>
              <a:endParaRPr lang="de-AT" sz="1600" dirty="0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4B719E4-24C3-443F-A154-622808CF4FE9}"/>
              </a:ext>
            </a:extLst>
          </p:cNvPr>
          <p:cNvGrpSpPr/>
          <p:nvPr/>
        </p:nvGrpSpPr>
        <p:grpSpPr>
          <a:xfrm>
            <a:off x="3301862" y="795347"/>
            <a:ext cx="2628000" cy="3582429"/>
            <a:chOff x="4799826" y="875269"/>
            <a:chExt cx="1980001" cy="3582429"/>
          </a:xfrm>
        </p:grpSpPr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B7796639-3CEC-42CE-A8D2-7A790F4ED47A}"/>
                </a:ext>
              </a:extLst>
            </p:cNvPr>
            <p:cNvSpPr/>
            <p:nvPr/>
          </p:nvSpPr>
          <p:spPr>
            <a:xfrm>
              <a:off x="4799827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id="{6ED28B8D-C491-47DF-B502-E01A3B5D4574}"/>
                </a:ext>
              </a:extLst>
            </p:cNvPr>
            <p:cNvSpPr txBox="1"/>
            <p:nvPr/>
          </p:nvSpPr>
          <p:spPr>
            <a:xfrm>
              <a:off x="4799826" y="1547800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Tomorrow</a:t>
              </a:r>
              <a:endParaRPr lang="en-GB" cap="small" dirty="0"/>
            </a:p>
          </p:txBody>
        </p: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id="{3D52120D-462B-4A31-9633-A943ED5FBA04}"/>
                </a:ext>
              </a:extLst>
            </p:cNvPr>
            <p:cNvSpPr txBox="1"/>
            <p:nvPr/>
          </p:nvSpPr>
          <p:spPr>
            <a:xfrm>
              <a:off x="4813983" y="2321023"/>
              <a:ext cx="1965841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/>
                <a:t>Groups </a:t>
              </a:r>
              <a:r>
                <a:rPr lang="de-AT" dirty="0" err="1"/>
                <a:t>work</a:t>
              </a:r>
              <a:r>
                <a:rPr lang="de-AT" dirty="0"/>
                <a:t> on </a:t>
              </a:r>
              <a:r>
                <a:rPr lang="de-AT" dirty="0" err="1"/>
                <a:t>uploaded</a:t>
              </a:r>
              <a:r>
                <a:rPr lang="de-AT" dirty="0"/>
                <a:t> </a:t>
              </a:r>
              <a:r>
                <a:rPr lang="de-AT" dirty="0" err="1"/>
                <a:t>experiments</a:t>
              </a:r>
              <a:endParaRPr lang="de-AT" dirty="0"/>
            </a:p>
            <a:p>
              <a:pPr algn="ctr"/>
              <a:endParaRPr lang="de-AT" dirty="0"/>
            </a:p>
            <a:p>
              <a:pPr algn="ctr"/>
              <a:r>
                <a:rPr lang="de-AT" sz="1600" dirty="0" err="1"/>
                <a:t>Assign</a:t>
              </a:r>
              <a:r>
                <a:rPr lang="de-AT" sz="1600" dirty="0"/>
                <a:t> </a:t>
              </a:r>
              <a:r>
                <a:rPr lang="de-AT" sz="1600" dirty="0" err="1"/>
                <a:t>them</a:t>
              </a:r>
              <a:r>
                <a:rPr lang="de-AT" sz="1600" dirty="0"/>
                <a:t> </a:t>
              </a:r>
              <a:r>
                <a:rPr lang="de-AT" sz="1600" dirty="0" err="1"/>
                <a:t>to</a:t>
              </a:r>
              <a:r>
                <a:rPr lang="de-AT" sz="1600" dirty="0"/>
                <a:t> </a:t>
              </a:r>
              <a:r>
                <a:rPr lang="de-AT" sz="1600" dirty="0" err="1"/>
                <a:t>context</a:t>
              </a:r>
              <a:r>
                <a:rPr lang="de-AT" sz="1600" dirty="0"/>
                <a:t> and find </a:t>
              </a:r>
              <a:r>
                <a:rPr lang="de-AT" sz="1600" dirty="0" err="1"/>
                <a:t>opportunities</a:t>
              </a:r>
              <a:r>
                <a:rPr lang="de-AT" sz="1600" dirty="0"/>
                <a:t> </a:t>
              </a:r>
              <a:r>
                <a:rPr lang="de-AT" sz="1600" dirty="0" err="1"/>
                <a:t>for</a:t>
              </a:r>
              <a:r>
                <a:rPr lang="de-AT" sz="1600" dirty="0"/>
                <a:t> </a:t>
              </a:r>
              <a:r>
                <a:rPr lang="de-AT" sz="1600" dirty="0" err="1"/>
                <a:t>other</a:t>
              </a:r>
              <a:r>
                <a:rPr lang="de-AT" sz="1600" dirty="0"/>
                <a:t> </a:t>
              </a:r>
              <a:r>
                <a:rPr lang="de-AT" sz="1600" dirty="0" err="1"/>
                <a:t>age</a:t>
              </a:r>
              <a:r>
                <a:rPr lang="de-AT" sz="1600" dirty="0"/>
                <a:t> </a:t>
              </a:r>
              <a:r>
                <a:rPr lang="de-AT" sz="1600" dirty="0" err="1"/>
                <a:t>groups</a:t>
              </a:r>
              <a:r>
                <a:rPr lang="de-AT" sz="1600" dirty="0"/>
                <a:t> </a:t>
              </a:r>
              <a:endParaRPr lang="en-GB" sz="1600" dirty="0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0D2C510-59D3-4D45-93C6-F0A84643ABFB}"/>
              </a:ext>
            </a:extLst>
          </p:cNvPr>
          <p:cNvGrpSpPr/>
          <p:nvPr/>
        </p:nvGrpSpPr>
        <p:grpSpPr>
          <a:xfrm>
            <a:off x="342302" y="838518"/>
            <a:ext cx="2609350" cy="3582429"/>
            <a:chOff x="6971138" y="875269"/>
            <a:chExt cx="1980004" cy="3582429"/>
          </a:xfrm>
        </p:grpSpPr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A9D98B7D-5BC0-494D-B627-6FC10B5D2274}"/>
                </a:ext>
              </a:extLst>
            </p:cNvPr>
            <p:cNvSpPr/>
            <p:nvPr/>
          </p:nvSpPr>
          <p:spPr>
            <a:xfrm>
              <a:off x="6971141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id="{302DD0AE-D8EA-454A-9234-9CB24EA05721}"/>
                </a:ext>
              </a:extLst>
            </p:cNvPr>
            <p:cNvSpPr txBox="1"/>
            <p:nvPr/>
          </p:nvSpPr>
          <p:spPr>
            <a:xfrm>
              <a:off x="6971141" y="1545752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Today</a:t>
              </a:r>
              <a:endParaRPr lang="en-GB" cap="small" dirty="0"/>
            </a:p>
          </p:txBody>
        </p: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086CF4A5-21AB-4542-A880-972D0EF51BEE}"/>
                </a:ext>
              </a:extLst>
            </p:cNvPr>
            <p:cNvSpPr txBox="1"/>
            <p:nvPr/>
          </p:nvSpPr>
          <p:spPr>
            <a:xfrm>
              <a:off x="6971138" y="2256211"/>
              <a:ext cx="19658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/>
                <a:t>Groups </a:t>
              </a:r>
              <a:r>
                <a:rPr lang="de-AT" dirty="0" err="1"/>
                <a:t>work</a:t>
              </a:r>
              <a:r>
                <a:rPr lang="de-AT" dirty="0"/>
                <a:t> on </a:t>
              </a:r>
              <a:r>
                <a:rPr lang="de-AT" dirty="0" err="1"/>
                <a:t>content</a:t>
              </a:r>
              <a:r>
                <a:rPr lang="de-AT" dirty="0"/>
                <a:t> </a:t>
              </a:r>
              <a:r>
                <a:rPr lang="de-AT" dirty="0" err="1"/>
                <a:t>for</a:t>
              </a:r>
              <a:r>
                <a:rPr lang="de-AT" dirty="0"/>
                <a:t> a </a:t>
              </a:r>
              <a:r>
                <a:rPr lang="de-AT" dirty="0" err="1"/>
                <a:t>specific</a:t>
              </a:r>
              <a:r>
                <a:rPr lang="de-AT" dirty="0"/>
                <a:t> </a:t>
              </a:r>
              <a:r>
                <a:rPr lang="de-AT" dirty="0" err="1"/>
                <a:t>age</a:t>
              </a:r>
              <a:r>
                <a:rPr lang="de-AT" dirty="0"/>
                <a:t> </a:t>
              </a:r>
              <a:r>
                <a:rPr lang="de-AT" dirty="0" err="1"/>
                <a:t>group</a:t>
              </a:r>
              <a:endParaRPr lang="de-AT" dirty="0"/>
            </a:p>
          </p:txBody>
        </p:sp>
      </p:grpSp>
      <p:graphicFrame>
        <p:nvGraphicFramePr>
          <p:cNvPr id="12" name="Inhaltsplatzhalter 11">
            <a:extLst>
              <a:ext uri="{FF2B5EF4-FFF2-40B4-BE49-F238E27FC236}">
                <a16:creationId xmlns:a16="http://schemas.microsoft.com/office/drawing/2014/main" id="{FCF64B0F-EA49-4BA8-AF81-B9F0B568D621}"/>
              </a:ext>
            </a:extLst>
          </p:cNvPr>
          <p:cNvGraphicFramePr>
            <a:graphicFrameLocks noGrp="1"/>
          </p:cNvGraphicFramePr>
          <p:nvPr>
            <p:ph sz="quarter" idx="2"/>
            <p:extLst/>
          </p:nvPr>
        </p:nvGraphicFramePr>
        <p:xfrm>
          <a:off x="533481" y="3247364"/>
          <a:ext cx="2226994" cy="1030890"/>
        </p:xfrm>
        <a:graphic>
          <a:graphicData uri="http://schemas.openxmlformats.org/drawingml/2006/table">
            <a:tbl>
              <a:tblPr firstRow="1" firstCol="1" bandRow="1"/>
              <a:tblGrid>
                <a:gridCol w="1113164">
                  <a:extLst>
                    <a:ext uri="{9D8B030D-6E8A-4147-A177-3AD203B41FA5}">
                      <a16:colId xmlns:a16="http://schemas.microsoft.com/office/drawing/2014/main" val="2886334724"/>
                    </a:ext>
                  </a:extLst>
                </a:gridCol>
                <a:gridCol w="556915">
                  <a:extLst>
                    <a:ext uri="{9D8B030D-6E8A-4147-A177-3AD203B41FA5}">
                      <a16:colId xmlns:a16="http://schemas.microsoft.com/office/drawing/2014/main" val="2437627364"/>
                    </a:ext>
                  </a:extLst>
                </a:gridCol>
                <a:gridCol w="556915">
                  <a:extLst>
                    <a:ext uri="{9D8B030D-6E8A-4147-A177-3AD203B41FA5}">
                      <a16:colId xmlns:a16="http://schemas.microsoft.com/office/drawing/2014/main" val="4033055312"/>
                    </a:ext>
                  </a:extLst>
                </a:gridCol>
              </a:tblGrid>
              <a:tr h="22188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100" b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de-AT" sz="500" b="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769728"/>
                  </a:ext>
                </a:extLst>
              </a:tr>
              <a:tr h="2218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242127"/>
                  </a:ext>
                </a:extLst>
              </a:tr>
              <a:tr h="970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Collision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781067"/>
                  </a:ext>
                </a:extLst>
              </a:tr>
              <a:tr h="9707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618836"/>
                  </a:ext>
                </a:extLst>
              </a:tr>
              <a:tr h="970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Detecting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524709"/>
                  </a:ext>
                </a:extLst>
              </a:tr>
              <a:tr h="9707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153619"/>
                  </a:ext>
                </a:extLst>
              </a:tr>
              <a:tr h="970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Computing</a:t>
                      </a:r>
                      <a:endParaRPr lang="de-AT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5-7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430034"/>
                  </a:ext>
                </a:extLst>
              </a:tr>
              <a:tr h="9707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16+</a:t>
                      </a:r>
                      <a:endParaRPr lang="de-AT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812651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99" b="100000" l="0" r="92497">
                        <a14:backgroundMark x1="3683" y1="93757" x2="409" y2="35199"/>
                      </a14:backgroundRemoval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944666">
            <a:off x="6686690" y="2802709"/>
            <a:ext cx="1237410" cy="15682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65371" y="3271049"/>
            <a:ext cx="813043" cy="92333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/>
            </a:prstTxWarp>
            <a:spAutoFit/>
          </a:bodyPr>
          <a:lstStyle/>
          <a:p>
            <a:pPr algn="ctr"/>
            <a:r>
              <a:rPr lang="de-AT" dirty="0" err="1" smtClean="0"/>
              <a:t>Stay</a:t>
            </a:r>
            <a:r>
              <a:rPr lang="de-AT" dirty="0" smtClean="0"/>
              <a:t> </a:t>
            </a:r>
          </a:p>
          <a:p>
            <a:pPr algn="ctr"/>
            <a:r>
              <a:rPr lang="de-AT" dirty="0"/>
              <a:t>i</a:t>
            </a:r>
            <a:r>
              <a:rPr lang="de-AT" dirty="0" smtClean="0"/>
              <a:t>n</a:t>
            </a:r>
          </a:p>
          <a:p>
            <a:pPr algn="ctr"/>
            <a:r>
              <a:rPr lang="de-AT" dirty="0" err="1" smtClean="0"/>
              <a:t>touch</a:t>
            </a:r>
            <a:r>
              <a:rPr lang="de-AT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21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DD0E1-2903-4C39-AD41-393B6B0E9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Underground </a:t>
            </a:r>
            <a:r>
              <a:rPr lang="de-AT" dirty="0" err="1" smtClean="0"/>
              <a:t>Visit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F85FDE0-A5FF-4C16-9334-A9EF050B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DE72B2C-304F-4318-9BC5-3FA10F2C9B9E}"/>
              </a:ext>
            </a:extLst>
          </p:cNvPr>
          <p:cNvGrpSpPr/>
          <p:nvPr/>
        </p:nvGrpSpPr>
        <p:grpSpPr>
          <a:xfrm>
            <a:off x="4784076" y="870431"/>
            <a:ext cx="1994157" cy="3582429"/>
            <a:chOff x="2628512" y="875270"/>
            <a:chExt cx="1994157" cy="3582429"/>
          </a:xfrm>
        </p:grpSpPr>
        <p:sp>
          <p:nvSpPr>
            <p:cNvPr id="10" name="Rectangle 9"/>
            <p:cNvSpPr/>
            <p:nvPr/>
          </p:nvSpPr>
          <p:spPr>
            <a:xfrm>
              <a:off x="2628513" y="875270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28512" y="1545754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 err="1"/>
                <a:t>Where</a:t>
              </a:r>
              <a:r>
                <a:rPr lang="de-AT" cap="small" dirty="0"/>
                <a:t>?</a:t>
              </a:r>
              <a:endParaRPr lang="en-GB" cap="small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4384" y="933253"/>
              <a:ext cx="576571" cy="57657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642668" y="2457151"/>
              <a:ext cx="1980001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 err="1" smtClean="0"/>
                <a:t>Your</a:t>
              </a:r>
              <a:r>
                <a:rPr lang="de-AT" dirty="0" smtClean="0"/>
                <a:t> </a:t>
              </a:r>
              <a:r>
                <a:rPr lang="de-AT" dirty="0" err="1" smtClean="0"/>
                <a:t>guide</a:t>
              </a:r>
              <a:r>
                <a:rPr lang="de-AT" dirty="0" smtClean="0"/>
                <a:t> will pick </a:t>
              </a:r>
              <a:r>
                <a:rPr lang="de-AT" dirty="0" err="1" smtClean="0"/>
                <a:t>you</a:t>
              </a:r>
              <a:r>
                <a:rPr lang="de-AT" dirty="0" smtClean="0"/>
                <a:t> </a:t>
              </a:r>
              <a:r>
                <a:rPr lang="de-AT" dirty="0" err="1" smtClean="0"/>
                <a:t>up</a:t>
              </a:r>
              <a:r>
                <a:rPr lang="de-AT" dirty="0" smtClean="0"/>
                <a:t> at</a:t>
              </a:r>
              <a:endParaRPr lang="de-AT" dirty="0"/>
            </a:p>
            <a:p>
              <a:pPr algn="ctr"/>
              <a:r>
                <a:rPr lang="de-AT" dirty="0" err="1"/>
                <a:t>IdeaSquare</a:t>
              </a:r>
              <a:r>
                <a:rPr lang="en-GB" dirty="0"/>
                <a:t>,</a:t>
              </a:r>
            </a:p>
            <a:p>
              <a:pPr algn="ctr"/>
              <a:r>
                <a:rPr lang="de-AT" sz="1600" dirty="0" err="1"/>
                <a:t>Geneva</a:t>
              </a:r>
              <a:r>
                <a:rPr lang="de-AT" sz="1600" dirty="0"/>
                <a:t>,</a:t>
              </a:r>
            </a:p>
            <a:p>
              <a:pPr algn="ctr"/>
              <a:r>
                <a:rPr lang="de-AT" sz="1600" dirty="0" err="1"/>
                <a:t>Switzerland</a:t>
              </a:r>
              <a:endParaRPr lang="de-AT" sz="1600" dirty="0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40FFD59-DDAB-40DE-AAF1-18DB85A6AC01}"/>
              </a:ext>
            </a:extLst>
          </p:cNvPr>
          <p:cNvGrpSpPr/>
          <p:nvPr/>
        </p:nvGrpSpPr>
        <p:grpSpPr>
          <a:xfrm>
            <a:off x="6946728" y="870431"/>
            <a:ext cx="1980001" cy="3582429"/>
            <a:chOff x="457198" y="875271"/>
            <a:chExt cx="1980001" cy="3582429"/>
          </a:xfrm>
        </p:grpSpPr>
        <p:sp>
          <p:nvSpPr>
            <p:cNvPr id="9" name="Rectangle 8"/>
            <p:cNvSpPr/>
            <p:nvPr/>
          </p:nvSpPr>
          <p:spPr>
            <a:xfrm>
              <a:off x="457199" y="875271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198" y="1545754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 err="1"/>
                <a:t>When</a:t>
              </a:r>
              <a:r>
                <a:rPr lang="de-AT" cap="small" dirty="0"/>
                <a:t>?</a:t>
              </a:r>
              <a:endParaRPr lang="en-GB" cap="small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366"/>
            <a:stretch/>
          </p:blipFill>
          <p:spPr>
            <a:xfrm>
              <a:off x="1144754" y="911199"/>
              <a:ext cx="604888" cy="598625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507233" y="258473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GB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99AC0CE-344D-4E2F-BB67-4165FAA57184}"/>
              </a:ext>
            </a:extLst>
          </p:cNvPr>
          <p:cNvGrpSpPr/>
          <p:nvPr/>
        </p:nvGrpSpPr>
        <p:grpSpPr>
          <a:xfrm>
            <a:off x="2635582" y="855618"/>
            <a:ext cx="1980001" cy="3612054"/>
            <a:chOff x="4799826" y="845644"/>
            <a:chExt cx="1980001" cy="3612054"/>
          </a:xfrm>
        </p:grpSpPr>
        <p:sp>
          <p:nvSpPr>
            <p:cNvPr id="11" name="Rectangle 10"/>
            <p:cNvSpPr/>
            <p:nvPr/>
          </p:nvSpPr>
          <p:spPr>
            <a:xfrm>
              <a:off x="4799827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99826" y="1547800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Who?</a:t>
              </a:r>
              <a:endParaRPr lang="en-GB" cap="small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4960" y="845644"/>
              <a:ext cx="729734" cy="729734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813983" y="2321023"/>
              <a:ext cx="19658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8185D8F-2748-43DC-98C0-7450768F7EE3}"/>
              </a:ext>
            </a:extLst>
          </p:cNvPr>
          <p:cNvGrpSpPr/>
          <p:nvPr/>
        </p:nvGrpSpPr>
        <p:grpSpPr>
          <a:xfrm>
            <a:off x="472932" y="870431"/>
            <a:ext cx="1994157" cy="3582429"/>
            <a:chOff x="6956985" y="875269"/>
            <a:chExt cx="1994157" cy="3582429"/>
          </a:xfrm>
        </p:grpSpPr>
        <p:sp>
          <p:nvSpPr>
            <p:cNvPr id="12" name="Rectangle 11"/>
            <p:cNvSpPr/>
            <p:nvPr/>
          </p:nvSpPr>
          <p:spPr>
            <a:xfrm>
              <a:off x="6971141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71141" y="1545752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 err="1"/>
                <a:t>What</a:t>
              </a:r>
              <a:r>
                <a:rPr lang="de-AT" cap="small" dirty="0"/>
                <a:t>?</a:t>
              </a:r>
              <a:endParaRPr lang="en-GB" cap="small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810"/>
            <a:stretch/>
          </p:blipFill>
          <p:spPr>
            <a:xfrm>
              <a:off x="7624203" y="893234"/>
              <a:ext cx="673876" cy="634553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956985" y="2137332"/>
              <a:ext cx="1965841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 smtClean="0"/>
                <a:t> </a:t>
              </a:r>
              <a:r>
                <a:rPr lang="de-AT" sz="1600" dirty="0" smtClean="0"/>
                <a:t>ATLAS</a:t>
              </a:r>
            </a:p>
            <a:p>
              <a:pPr algn="ctr"/>
              <a:endParaRPr lang="de-AT" sz="1600" dirty="0" smtClean="0"/>
            </a:p>
            <a:p>
              <a:r>
                <a:rPr lang="en-GB" sz="1200" dirty="0"/>
                <a:t>Please note that for safety reasons, the following type of people cannot go </a:t>
              </a:r>
            </a:p>
            <a:p>
              <a:r>
                <a:rPr lang="en-GB" sz="1200" dirty="0"/>
                <a:t>underground:  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reduced </a:t>
              </a:r>
              <a:r>
                <a:rPr lang="en-GB" sz="1200" dirty="0"/>
                <a:t>mobility 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medical implants</a:t>
              </a:r>
            </a:p>
            <a:p>
              <a:pPr marL="171450" indent="-171450" algn="ctr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Pregnant </a:t>
              </a:r>
              <a:r>
                <a:rPr lang="en-GB" sz="1200" dirty="0"/>
                <a:t>woman</a:t>
              </a:r>
              <a:r>
                <a:rPr lang="en-GB" sz="1600" dirty="0"/>
                <a:t> </a:t>
              </a:r>
              <a:endParaRPr lang="de-AT" sz="16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929678" y="2410392"/>
            <a:ext cx="1980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 algn="ctr">
              <a:buNone/>
            </a:pPr>
            <a:r>
              <a:rPr lang="de-AT" dirty="0" err="1" smtClean="0"/>
              <a:t>Thursday</a:t>
            </a:r>
            <a:endParaRPr lang="de-AT" dirty="0"/>
          </a:p>
          <a:p>
            <a:pPr marL="36576" indent="0">
              <a:buNone/>
            </a:pPr>
            <a:r>
              <a:rPr lang="fr-FR" sz="1200" dirty="0"/>
              <a:t>09.00 - 10.00 Electrons</a:t>
            </a:r>
            <a:br>
              <a:rPr lang="fr-FR" sz="1200" dirty="0"/>
            </a:br>
            <a:r>
              <a:rPr lang="fr-FR" sz="1200" dirty="0"/>
              <a:t>11.00 - 12.00 </a:t>
            </a:r>
            <a:r>
              <a:rPr lang="fr-FR" sz="1200" dirty="0" err="1" smtClean="0"/>
              <a:t>Higgs</a:t>
            </a:r>
            <a:r>
              <a:rPr lang="fr-FR" sz="1200" dirty="0"/>
              <a:t/>
            </a:r>
            <a:br>
              <a:rPr lang="fr-FR" sz="1200" dirty="0"/>
            </a:br>
            <a:r>
              <a:rPr lang="fr-FR" sz="1200" dirty="0"/>
              <a:t>12.00 - 13.00 Tauons</a:t>
            </a:r>
            <a:br>
              <a:rPr lang="fr-FR" sz="1200" dirty="0"/>
            </a:br>
            <a:r>
              <a:rPr lang="fr-FR" sz="1200" dirty="0"/>
              <a:t>13.00 - 14.00 Photons</a:t>
            </a:r>
            <a:br>
              <a:rPr lang="fr-FR" sz="1200" dirty="0"/>
            </a:br>
            <a:r>
              <a:rPr lang="fr-FR" sz="1200" dirty="0"/>
              <a:t>14.00 - 15.00 Neutrinos</a:t>
            </a:r>
            <a:br>
              <a:rPr lang="fr-FR" sz="1200" dirty="0"/>
            </a:br>
            <a:r>
              <a:rPr lang="fr-FR" sz="1200" dirty="0"/>
              <a:t>15.00 - 16.00 Muons</a:t>
            </a:r>
            <a:endParaRPr lang="en-GB" sz="1200" dirty="0"/>
          </a:p>
        </p:txBody>
      </p:sp>
      <p:pic>
        <p:nvPicPr>
          <p:cNvPr id="28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5285" y="2294510"/>
            <a:ext cx="1753341" cy="175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0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</a:t>
            </a:r>
            <a:r>
              <a:rPr lang="de-AT" dirty="0" err="1"/>
              <a:t>context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2504C9-EA6A-0640-9A1F-4D17B7A2F931}"/>
              </a:ext>
            </a:extLst>
          </p:cNvPr>
          <p:cNvSpPr txBox="1"/>
          <p:nvPr/>
        </p:nvSpPr>
        <p:spPr>
          <a:xfrm>
            <a:off x="167268" y="997465"/>
            <a:ext cx="88094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CERN has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Reputation as a world-leading scientific research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Unparalleled research infrastructures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Renowned expertise in science education and outreach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Well-established ability to foster peaceful collaboration of scientists from all over the world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24FDA5-5467-CA40-9868-44B5007DC256}"/>
              </a:ext>
            </a:extLst>
          </p:cNvPr>
          <p:cNvSpPr txBox="1"/>
          <p:nvPr/>
        </p:nvSpPr>
        <p:spPr>
          <a:xfrm>
            <a:off x="167268" y="3133493"/>
            <a:ext cx="87783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Science Gateway will position CERN to uniquely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engage the public in the value and multi-faceted role of science in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inspire young generations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50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6F25A-CBB5-485E-B6AB-4BD01B9A4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Food and </a:t>
            </a:r>
            <a:r>
              <a:rPr lang="de-AT" dirty="0" err="1"/>
              <a:t>drinks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A8CCCA-7C85-4959-B47A-AF44628C4145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4EF76F-70E0-48D1-9298-4C35CAEB55B7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8E2B717-5D3B-42ED-A6A1-7B3BE354A6B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252FEF1-F03C-401D-94CE-7E6751AD3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E945C44-B09E-40CE-80D0-EF745841C9AD}"/>
              </a:ext>
            </a:extLst>
          </p:cNvPr>
          <p:cNvGrpSpPr/>
          <p:nvPr/>
        </p:nvGrpSpPr>
        <p:grpSpPr>
          <a:xfrm>
            <a:off x="6266263" y="795346"/>
            <a:ext cx="2616723" cy="3582429"/>
            <a:chOff x="2628512" y="875270"/>
            <a:chExt cx="1985600" cy="35824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7FE39F-DA46-4493-ACFB-FAEAC10A414F}"/>
                </a:ext>
              </a:extLst>
            </p:cNvPr>
            <p:cNvSpPr/>
            <p:nvPr/>
          </p:nvSpPr>
          <p:spPr>
            <a:xfrm>
              <a:off x="2628513" y="875270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7399178D-382B-4B2F-9D97-9ABF311A0EEC}"/>
                </a:ext>
              </a:extLst>
            </p:cNvPr>
            <p:cNvSpPr txBox="1"/>
            <p:nvPr/>
          </p:nvSpPr>
          <p:spPr>
            <a:xfrm>
              <a:off x="2628512" y="1545754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Friday</a:t>
              </a:r>
              <a:endParaRPr lang="en-GB" cap="small" dirty="0"/>
            </a:p>
          </p:txBody>
        </p:sp>
        <p:sp>
          <p:nvSpPr>
            <p:cNvPr id="13" name="TextBox 20">
              <a:extLst>
                <a:ext uri="{FF2B5EF4-FFF2-40B4-BE49-F238E27FC236}">
                  <a16:creationId xmlns:a16="http://schemas.microsoft.com/office/drawing/2014/main" id="{208F687A-7C51-4483-8829-C4185826D5A5}"/>
                </a:ext>
              </a:extLst>
            </p:cNvPr>
            <p:cNvSpPr txBox="1"/>
            <p:nvPr/>
          </p:nvSpPr>
          <p:spPr>
            <a:xfrm>
              <a:off x="2634111" y="2164762"/>
              <a:ext cx="198000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/>
                <a:t>Croissants and </a:t>
              </a:r>
              <a:r>
                <a:rPr lang="de-AT" dirty="0" err="1"/>
                <a:t>fruit</a:t>
              </a:r>
              <a:endParaRPr lang="de-AT" dirty="0"/>
            </a:p>
            <a:p>
              <a:pPr algn="ctr"/>
              <a:endParaRPr lang="de-AT" sz="1600" dirty="0"/>
            </a:p>
            <a:p>
              <a:pPr algn="ctr"/>
              <a:endParaRPr lang="de-AT" sz="1600" dirty="0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4B719E4-24C3-443F-A154-622808CF4FE9}"/>
              </a:ext>
            </a:extLst>
          </p:cNvPr>
          <p:cNvGrpSpPr/>
          <p:nvPr/>
        </p:nvGrpSpPr>
        <p:grpSpPr>
          <a:xfrm>
            <a:off x="3296613" y="795346"/>
            <a:ext cx="2628157" cy="3625601"/>
            <a:chOff x="4799708" y="875269"/>
            <a:chExt cx="1980119" cy="3582429"/>
          </a:xfrm>
        </p:grpSpPr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B7796639-3CEC-42CE-A8D2-7A790F4ED47A}"/>
                </a:ext>
              </a:extLst>
            </p:cNvPr>
            <p:cNvSpPr/>
            <p:nvPr/>
          </p:nvSpPr>
          <p:spPr>
            <a:xfrm>
              <a:off x="4799827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id="{6ED28B8D-C491-47DF-B502-E01A3B5D4574}"/>
                </a:ext>
              </a:extLst>
            </p:cNvPr>
            <p:cNvSpPr txBox="1"/>
            <p:nvPr/>
          </p:nvSpPr>
          <p:spPr>
            <a:xfrm>
              <a:off x="4799826" y="1547800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Tomorrow</a:t>
              </a:r>
              <a:endParaRPr lang="en-GB" cap="small" dirty="0"/>
            </a:p>
          </p:txBody>
        </p: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id="{3D52120D-462B-4A31-9633-A943ED5FBA04}"/>
                </a:ext>
              </a:extLst>
            </p:cNvPr>
            <p:cNvSpPr txBox="1"/>
            <p:nvPr/>
          </p:nvSpPr>
          <p:spPr>
            <a:xfrm>
              <a:off x="4799708" y="2164761"/>
              <a:ext cx="19658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/>
                <a:t>Croissants and </a:t>
              </a:r>
              <a:r>
                <a:rPr lang="de-AT" dirty="0" err="1"/>
                <a:t>fruit</a:t>
              </a:r>
              <a:endParaRPr lang="de-AT" dirty="0"/>
            </a:p>
            <a:p>
              <a:pPr algn="ctr"/>
              <a:endParaRPr lang="de-AT" dirty="0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0D2C510-59D3-4D45-93C6-F0A84643ABFB}"/>
              </a:ext>
            </a:extLst>
          </p:cNvPr>
          <p:cNvGrpSpPr/>
          <p:nvPr/>
        </p:nvGrpSpPr>
        <p:grpSpPr>
          <a:xfrm>
            <a:off x="342309" y="838518"/>
            <a:ext cx="2609347" cy="3582429"/>
            <a:chOff x="6971141" y="875269"/>
            <a:chExt cx="1980001" cy="3582429"/>
          </a:xfrm>
        </p:grpSpPr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A9D98B7D-5BC0-494D-B627-6FC10B5D2274}"/>
                </a:ext>
              </a:extLst>
            </p:cNvPr>
            <p:cNvSpPr/>
            <p:nvPr/>
          </p:nvSpPr>
          <p:spPr>
            <a:xfrm>
              <a:off x="6971141" y="875269"/>
              <a:ext cx="1980000" cy="35824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id="{302DD0AE-D8EA-454A-9234-9CB24EA05721}"/>
                </a:ext>
              </a:extLst>
            </p:cNvPr>
            <p:cNvSpPr txBox="1"/>
            <p:nvPr/>
          </p:nvSpPr>
          <p:spPr>
            <a:xfrm>
              <a:off x="6971141" y="1545752"/>
              <a:ext cx="1980001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AT" cap="small" dirty="0"/>
                <a:t>Today</a:t>
              </a:r>
              <a:endParaRPr lang="en-GB" cap="small" dirty="0"/>
            </a:p>
          </p:txBody>
        </p: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086CF4A5-21AB-4542-A880-972D0EF51BEE}"/>
                </a:ext>
              </a:extLst>
            </p:cNvPr>
            <p:cNvSpPr txBox="1"/>
            <p:nvPr/>
          </p:nvSpPr>
          <p:spPr>
            <a:xfrm>
              <a:off x="6971141" y="2121590"/>
              <a:ext cx="19658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/>
                <a:t>13.00 </a:t>
              </a:r>
            </a:p>
            <a:p>
              <a:pPr algn="ctr"/>
              <a:r>
                <a:rPr lang="de-AT" sz="1600" dirty="0"/>
                <a:t>Lunch in </a:t>
              </a:r>
              <a:r>
                <a:rPr lang="de-AT" sz="1600" dirty="0" err="1"/>
                <a:t>CERN‘s</a:t>
              </a:r>
              <a:r>
                <a:rPr lang="de-AT" sz="1600" dirty="0"/>
                <a:t> Restaurant R1</a:t>
              </a:r>
            </a:p>
          </p:txBody>
        </p:sp>
      </p:grpSp>
      <p:sp>
        <p:nvSpPr>
          <p:cNvPr id="22" name="TextBox 25">
            <a:extLst>
              <a:ext uri="{FF2B5EF4-FFF2-40B4-BE49-F238E27FC236}">
                <a16:creationId xmlns:a16="http://schemas.microsoft.com/office/drawing/2014/main" id="{4CB82CB2-FFC7-4B00-90C2-23C2E0A832A9}"/>
              </a:ext>
            </a:extLst>
          </p:cNvPr>
          <p:cNvSpPr txBox="1"/>
          <p:nvPr/>
        </p:nvSpPr>
        <p:spPr>
          <a:xfrm>
            <a:off x="309562" y="3300792"/>
            <a:ext cx="2590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/>
              <a:t>19.00</a:t>
            </a:r>
          </a:p>
          <a:p>
            <a:pPr algn="ctr"/>
            <a:r>
              <a:rPr lang="de-AT" sz="1600" dirty="0"/>
              <a:t>Dinner at </a:t>
            </a:r>
            <a:r>
              <a:rPr lang="de-AT" sz="1600" dirty="0" err="1"/>
              <a:t>Auberge</a:t>
            </a:r>
            <a:r>
              <a:rPr lang="de-AT" sz="1600" dirty="0"/>
              <a:t> </a:t>
            </a:r>
            <a:r>
              <a:rPr lang="de-AT" sz="1600" dirty="0" err="1"/>
              <a:t>Satigny</a:t>
            </a:r>
            <a:endParaRPr lang="de-AT" sz="1600" dirty="0"/>
          </a:p>
          <a:p>
            <a:pPr algn="ctr"/>
            <a:r>
              <a:rPr lang="de-AT" sz="1400" dirty="0"/>
              <a:t>Transport </a:t>
            </a:r>
            <a:r>
              <a:rPr lang="de-AT" sz="1400" dirty="0" err="1"/>
              <a:t>from</a:t>
            </a:r>
            <a:r>
              <a:rPr lang="de-AT" sz="1400" dirty="0"/>
              <a:t> Hotel and back </a:t>
            </a:r>
            <a:r>
              <a:rPr lang="de-AT" sz="1400" dirty="0" err="1"/>
              <a:t>to</a:t>
            </a:r>
            <a:r>
              <a:rPr lang="de-AT" sz="1400" dirty="0"/>
              <a:t> </a:t>
            </a:r>
            <a:r>
              <a:rPr lang="de-AT" sz="1400" dirty="0" err="1"/>
              <a:t>the</a:t>
            </a:r>
            <a:r>
              <a:rPr lang="de-AT" sz="1400" dirty="0"/>
              <a:t> Hotel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02974AA-BBFF-4310-90B9-83B94D37F509}"/>
              </a:ext>
            </a:extLst>
          </p:cNvPr>
          <p:cNvSpPr txBox="1"/>
          <p:nvPr/>
        </p:nvSpPr>
        <p:spPr>
          <a:xfrm>
            <a:off x="3361891" y="2839608"/>
            <a:ext cx="24976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12:30 – 14:30 </a:t>
            </a:r>
          </a:p>
          <a:p>
            <a:pPr algn="ctr"/>
            <a:r>
              <a:rPr lang="en-GB" sz="1600" dirty="0"/>
              <a:t>&amp; </a:t>
            </a:r>
          </a:p>
          <a:p>
            <a:pPr algn="ctr"/>
            <a:r>
              <a:rPr lang="en-GB" sz="1600" dirty="0"/>
              <a:t>19:00 -21:00</a:t>
            </a:r>
            <a:endParaRPr lang="de-AT" sz="1600" dirty="0"/>
          </a:p>
          <a:p>
            <a:pPr algn="ctr"/>
            <a:r>
              <a:rPr lang="de-AT" sz="1600" dirty="0"/>
              <a:t>Lunch and Dinner </a:t>
            </a:r>
          </a:p>
          <a:p>
            <a:pPr algn="ctr"/>
            <a:r>
              <a:rPr lang="de-AT" sz="1400" dirty="0"/>
              <a:t>Buffet </a:t>
            </a:r>
            <a:r>
              <a:rPr lang="de-AT" sz="1400" dirty="0" err="1"/>
              <a:t>from</a:t>
            </a:r>
            <a:r>
              <a:rPr lang="de-AT" sz="1400" dirty="0"/>
              <a:t> </a:t>
            </a:r>
            <a:r>
              <a:rPr lang="de-AT" sz="1400" dirty="0" err="1"/>
              <a:t>CusineLab</a:t>
            </a:r>
            <a:r>
              <a:rPr lang="de-AT" sz="1400" dirty="0"/>
              <a:t> in </a:t>
            </a:r>
            <a:r>
              <a:rPr lang="de-AT" sz="1400" dirty="0" err="1"/>
              <a:t>IdeaSquare</a:t>
            </a:r>
            <a:endParaRPr lang="de-AT" sz="1400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0369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08372C9F-4C35-4859-9A6C-1FF0C8EF8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Thank</a:t>
            </a:r>
            <a:r>
              <a:rPr lang="de-AT" dirty="0"/>
              <a:t> </a:t>
            </a:r>
            <a:r>
              <a:rPr lang="de-AT" dirty="0" err="1"/>
              <a:t>you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your</a:t>
            </a:r>
            <a:r>
              <a:rPr lang="de-AT" dirty="0"/>
              <a:t> </a:t>
            </a:r>
            <a:r>
              <a:rPr lang="de-AT" dirty="0" err="1"/>
              <a:t>attention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63422C5-7A46-4B6C-8FE3-CF25504D1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CD9BB74-B258-4D23-928E-55830516A5E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47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813A3-E5DF-2845-B18D-B8616B9BF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CERN Science Gateway aims to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D0344-531F-0243-9876-D66D00CA98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182BF-8C6A-9C4D-999F-140607649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6801827-5D47-C94E-AEE7-AB508CEE3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8112" y="1015259"/>
            <a:ext cx="6439209" cy="3228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/>
              <a:t>Inspire more young students to pursue a career in science. </a:t>
            </a:r>
            <a:r>
              <a:rPr lang="en-GB" sz="1400" b="1" dirty="0"/>
              <a:t>Expand our current offer of educational programmes to ages 5+</a:t>
            </a:r>
            <a:r>
              <a:rPr lang="en-GB" sz="1400" dirty="0"/>
              <a:t>.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Empower visitors of all ages to </a:t>
            </a:r>
            <a:r>
              <a:rPr lang="en-US" sz="1400" b="1" dirty="0"/>
              <a:t>make sense of the science that shapes their lives</a:t>
            </a:r>
            <a:r>
              <a:rPr lang="en-US" sz="1400" dirty="0"/>
              <a:t>. Convey the </a:t>
            </a:r>
            <a:r>
              <a:rPr lang="en-US" sz="1400" b="1" dirty="0"/>
              <a:t>importance and relevance of fundamental science </a:t>
            </a:r>
            <a:r>
              <a:rPr lang="en-US" sz="1400" dirty="0"/>
              <a:t>in bringing nations together through peaceful collaboration and driving innovation.</a:t>
            </a:r>
            <a:endParaRPr lang="en-US" sz="1400" b="1" dirty="0"/>
          </a:p>
          <a:p>
            <a:pPr marL="0" indent="0">
              <a:buNone/>
            </a:pPr>
            <a:r>
              <a:rPr lang="en-US" sz="1400" dirty="0"/>
              <a:t> </a:t>
            </a:r>
          </a:p>
          <a:p>
            <a:pPr marL="0" indent="0">
              <a:buNone/>
            </a:pPr>
            <a:r>
              <a:rPr lang="en-GB" sz="1400" b="1" dirty="0"/>
              <a:t>Conserve and display the heritage of big science</a:t>
            </a:r>
            <a:r>
              <a:rPr lang="en-GB" sz="1400" dirty="0"/>
              <a:t>, the objects and stories that transmit the tremendous human endeavour in a tangible way.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dirty="0"/>
              <a:t>Build ties across Member States and beyond, </a:t>
            </a:r>
            <a:r>
              <a:rPr lang="en-GB" sz="1400" b="1" dirty="0"/>
              <a:t>sharing content and encouraging co-creation with other museums, science centres and education networks</a:t>
            </a:r>
            <a:r>
              <a:rPr lang="en-GB" sz="1400" dirty="0"/>
              <a:t>.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0E7CEB-085A-0C47-AAA9-5902FE91E970}"/>
              </a:ext>
            </a:extLst>
          </p:cNvPr>
          <p:cNvSpPr txBox="1"/>
          <p:nvPr/>
        </p:nvSpPr>
        <p:spPr>
          <a:xfrm>
            <a:off x="-1" y="1036796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Inspire &amp; Educate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F392BF-5C3C-0B4A-89B9-20366452A5C8}"/>
              </a:ext>
            </a:extLst>
          </p:cNvPr>
          <p:cNvSpPr txBox="1"/>
          <p:nvPr/>
        </p:nvSpPr>
        <p:spPr>
          <a:xfrm>
            <a:off x="-50835" y="3503601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Collaborate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886DD3-436C-664F-AC06-5705B3C2AF3A}"/>
              </a:ext>
            </a:extLst>
          </p:cNvPr>
          <p:cNvSpPr txBox="1"/>
          <p:nvPr/>
        </p:nvSpPr>
        <p:spPr>
          <a:xfrm>
            <a:off x="-2" y="2707194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Treasure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6DEA59-D70A-2345-88FA-96EB8AF0F00E}"/>
              </a:ext>
            </a:extLst>
          </p:cNvPr>
          <p:cNvSpPr txBox="1"/>
          <p:nvPr/>
        </p:nvSpPr>
        <p:spPr>
          <a:xfrm>
            <a:off x="-50836" y="1833203"/>
            <a:ext cx="2215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accent5"/>
                </a:solidFill>
              </a:rPr>
              <a:t>Engage</a:t>
            </a:r>
          </a:p>
        </p:txBody>
      </p:sp>
    </p:spTree>
    <p:extLst>
      <p:ext uri="{BB962C8B-B14F-4D97-AF65-F5344CB8AC3E}">
        <p14:creationId xmlns:p14="http://schemas.microsoft.com/office/powerpoint/2010/main" val="133814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The Building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26CFC1-694B-5D4D-9D90-029BCD070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609" y="165504"/>
            <a:ext cx="6099391" cy="4424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002076-6D1C-214C-ABFF-2B6F22568351}"/>
              </a:ext>
            </a:extLst>
          </p:cNvPr>
          <p:cNvSpPr txBox="1"/>
          <p:nvPr/>
        </p:nvSpPr>
        <p:spPr>
          <a:xfrm>
            <a:off x="81184" y="870836"/>
            <a:ext cx="28881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Designed by architect </a:t>
            </a:r>
          </a:p>
          <a:p>
            <a:r>
              <a:rPr lang="en-US" sz="2000" dirty="0"/>
              <a:t>Renzo Piano</a:t>
            </a:r>
          </a:p>
          <a:p>
            <a:r>
              <a:rPr lang="en-US" sz="2000" dirty="0"/>
              <a:t>(RPBW)</a:t>
            </a:r>
          </a:p>
          <a:p>
            <a:endParaRPr lang="en-US" sz="2000" dirty="0"/>
          </a:p>
          <a:p>
            <a:r>
              <a:rPr lang="en-US" sz="1400" dirty="0"/>
              <a:t>“It’s a place where people will meet. Kids, students, adults, teachers and scientists, everybody attracted by the exploration of the Universe, from the infinitely vast to the infinitely small. It is a </a:t>
            </a:r>
            <a:r>
              <a:rPr lang="en-US" sz="1400" b="1" dirty="0"/>
              <a:t>bridge, in the metaphorical and real sense</a:t>
            </a:r>
            <a:r>
              <a:rPr lang="en-US" sz="1400" dirty="0"/>
              <a:t>, and a building fed by the energy of the sun, nestling in the midst of a newly grown forest.”</a:t>
            </a:r>
          </a:p>
        </p:txBody>
      </p:sp>
    </p:spTree>
    <p:extLst>
      <p:ext uri="{BB962C8B-B14F-4D97-AF65-F5344CB8AC3E}">
        <p14:creationId xmlns:p14="http://schemas.microsoft.com/office/powerpoint/2010/main" val="294442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DC584-7918-8943-A584-D337659F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 across Science Gateway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13983-5167-AC4D-96A5-13AD4D245C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82456-0A95-344B-8021-E8F9E6D2D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6E3BC-8963-144E-851B-09531ADD7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697" y="783765"/>
            <a:ext cx="2726875" cy="38878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F17BB8-7423-6A4C-9D0C-802626339B81}"/>
              </a:ext>
            </a:extLst>
          </p:cNvPr>
          <p:cNvSpPr txBox="1"/>
          <p:nvPr/>
        </p:nvSpPr>
        <p:spPr>
          <a:xfrm>
            <a:off x="4898572" y="3038525"/>
            <a:ext cx="228750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Permanent</a:t>
            </a:r>
          </a:p>
          <a:p>
            <a:r>
              <a:rPr lang="en-US" sz="1600" dirty="0">
                <a:solidFill>
                  <a:srgbClr val="002060"/>
                </a:solidFill>
              </a:rPr>
              <a:t>Exhibitions</a:t>
            </a:r>
            <a:endParaRPr lang="en-US" sz="1000" dirty="0">
              <a:solidFill>
                <a:srgbClr val="002060"/>
              </a:solidFill>
            </a:endParaRPr>
          </a:p>
          <a:p>
            <a:r>
              <a:rPr lang="en-US" sz="1000" dirty="0">
                <a:solidFill>
                  <a:srgbClr val="002060"/>
                </a:solidFill>
              </a:rPr>
              <a:t>Discover CERN</a:t>
            </a:r>
          </a:p>
          <a:p>
            <a:r>
              <a:rPr lang="en-US" sz="1000" dirty="0">
                <a:solidFill>
                  <a:srgbClr val="002060"/>
                </a:solidFill>
              </a:rPr>
              <a:t>Our Universe</a:t>
            </a:r>
          </a:p>
          <a:p>
            <a:r>
              <a:rPr lang="en-US" sz="1000" dirty="0">
                <a:solidFill>
                  <a:srgbClr val="002060"/>
                </a:solidFill>
              </a:rPr>
              <a:t>Hands-on Exhibits (Quantum World)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7CF414-1764-B649-A69D-C0F9254C1770}"/>
              </a:ext>
            </a:extLst>
          </p:cNvPr>
          <p:cNvSpPr txBox="1"/>
          <p:nvPr/>
        </p:nvSpPr>
        <p:spPr>
          <a:xfrm>
            <a:off x="4898572" y="2144603"/>
            <a:ext cx="1763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Labs</a:t>
            </a:r>
            <a:endParaRPr lang="en-US" sz="1000" dirty="0">
              <a:solidFill>
                <a:srgbClr val="00B0F0"/>
              </a:solidFill>
            </a:endParaRPr>
          </a:p>
          <a:p>
            <a:r>
              <a:rPr lang="en-US" sz="1000" dirty="0">
                <a:solidFill>
                  <a:srgbClr val="00B0F0"/>
                </a:solidFill>
              </a:rPr>
              <a:t>Enquiry-based learning</a:t>
            </a:r>
          </a:p>
          <a:p>
            <a:r>
              <a:rPr lang="en-US" sz="1000" dirty="0">
                <a:solidFill>
                  <a:srgbClr val="00B0F0"/>
                </a:solidFill>
              </a:rPr>
              <a:t>Hands-on experimentation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3BDE1A-118C-5D4C-BBDD-1B544A8F1D52}"/>
              </a:ext>
            </a:extLst>
          </p:cNvPr>
          <p:cNvSpPr txBox="1"/>
          <p:nvPr/>
        </p:nvSpPr>
        <p:spPr>
          <a:xfrm>
            <a:off x="4898572" y="1294286"/>
            <a:ext cx="17634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Auditorium</a:t>
            </a:r>
          </a:p>
          <a:p>
            <a:r>
              <a:rPr lang="en-US" sz="1000" dirty="0">
                <a:solidFill>
                  <a:srgbClr val="FFC000"/>
                </a:solidFill>
              </a:rPr>
              <a:t>Science shows</a:t>
            </a:r>
          </a:p>
          <a:p>
            <a:r>
              <a:rPr lang="en-US" sz="1000" dirty="0">
                <a:solidFill>
                  <a:srgbClr val="FFC000"/>
                </a:solidFill>
              </a:rPr>
              <a:t>Debates &amp; Conferences</a:t>
            </a:r>
          </a:p>
          <a:p>
            <a:r>
              <a:rPr lang="en-US" sz="1000" dirty="0">
                <a:solidFill>
                  <a:srgbClr val="FFC000"/>
                </a:solidFill>
              </a:rPr>
              <a:t>Science film screenings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D5F005-AB7F-E34B-BB64-4C672D153881}"/>
              </a:ext>
            </a:extLst>
          </p:cNvPr>
          <p:cNvSpPr txBox="1"/>
          <p:nvPr/>
        </p:nvSpPr>
        <p:spPr>
          <a:xfrm>
            <a:off x="594027" y="2094505"/>
            <a:ext cx="157767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The Globe</a:t>
            </a:r>
            <a:endParaRPr lang="en-US" sz="1000" dirty="0">
              <a:solidFill>
                <a:srgbClr val="00B050"/>
              </a:solidFill>
            </a:endParaRPr>
          </a:p>
          <a:p>
            <a:r>
              <a:rPr lang="en-US" sz="1000" dirty="0">
                <a:solidFill>
                  <a:srgbClr val="00B050"/>
                </a:solidFill>
              </a:rPr>
              <a:t>Start of guided tours</a:t>
            </a:r>
          </a:p>
          <a:p>
            <a:r>
              <a:rPr lang="en-US" sz="1000" dirty="0">
                <a:solidFill>
                  <a:srgbClr val="00B050"/>
                </a:solidFill>
              </a:rPr>
              <a:t>Temporary exhibitions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1372B2-D8F5-6A4D-A692-FE1FD3DCD8A0}"/>
              </a:ext>
            </a:extLst>
          </p:cNvPr>
          <p:cNvCxnSpPr>
            <a:cxnSpLocks/>
          </p:cNvCxnSpPr>
          <p:nvPr/>
        </p:nvCxnSpPr>
        <p:spPr>
          <a:xfrm>
            <a:off x="4894453" y="2159176"/>
            <a:ext cx="8239" cy="68185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D6BFA8-2A71-D648-ADAD-EA13CD172C78}"/>
              </a:ext>
            </a:extLst>
          </p:cNvPr>
          <p:cNvCxnSpPr>
            <a:cxnSpLocks/>
          </p:cNvCxnSpPr>
          <p:nvPr/>
        </p:nvCxnSpPr>
        <p:spPr>
          <a:xfrm flipV="1">
            <a:off x="4898572" y="1325511"/>
            <a:ext cx="0" cy="76899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FF3DA16-4450-E246-9C13-9DC0A1315A2B}"/>
              </a:ext>
            </a:extLst>
          </p:cNvPr>
          <p:cNvCxnSpPr/>
          <p:nvPr/>
        </p:nvCxnSpPr>
        <p:spPr>
          <a:xfrm>
            <a:off x="2064525" y="1963848"/>
            <a:ext cx="0" cy="12287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2AAF8E-AD7F-BC44-A98B-41DB49CEAF9F}"/>
              </a:ext>
            </a:extLst>
          </p:cNvPr>
          <p:cNvCxnSpPr>
            <a:cxnSpLocks/>
          </p:cNvCxnSpPr>
          <p:nvPr/>
        </p:nvCxnSpPr>
        <p:spPr>
          <a:xfrm>
            <a:off x="4894453" y="2897007"/>
            <a:ext cx="8239" cy="145234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4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2551629" y="3127439"/>
            <a:ext cx="4055534" cy="8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547397" y="617070"/>
            <a:ext cx="0" cy="25146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113797" y="3125746"/>
            <a:ext cx="1433600" cy="1131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67997" y="335838"/>
            <a:ext cx="23294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b="1" dirty="0" err="1"/>
              <a:t>Themes</a:t>
            </a:r>
            <a:r>
              <a:rPr lang="de-AT" sz="1350" b="1" dirty="0"/>
              <a:t> (</a:t>
            </a:r>
            <a:r>
              <a:rPr lang="de-AT" sz="1350" b="1" dirty="0" err="1"/>
              <a:t>some</a:t>
            </a:r>
            <a:r>
              <a:rPr lang="de-AT" sz="1350" b="1" dirty="0"/>
              <a:t> </a:t>
            </a:r>
            <a:r>
              <a:rPr lang="de-AT" sz="1350" b="1" dirty="0" err="1"/>
              <a:t>proposals</a:t>
            </a:r>
            <a:r>
              <a:rPr lang="de-AT" sz="1350" b="1" dirty="0"/>
              <a:t>)</a:t>
            </a:r>
            <a:endParaRPr lang="en-GB" sz="135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43370" y="2985700"/>
            <a:ext cx="230063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"/>
            <a:r>
              <a:rPr lang="de-AT" sz="1350" b="1" dirty="0"/>
              <a:t>Stages</a:t>
            </a:r>
            <a:r>
              <a:rPr lang="de-AT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350" b="1" dirty="0" err="1"/>
              <a:t>of</a:t>
            </a:r>
            <a:r>
              <a:rPr lang="de-AT" sz="1350" b="1" dirty="0"/>
              <a:t> </a:t>
            </a:r>
          </a:p>
          <a:p>
            <a:pPr fontAlgn="b"/>
            <a:r>
              <a:rPr lang="en-GB" sz="1350" b="1" dirty="0"/>
              <a:t>cognitive</a:t>
            </a:r>
            <a:r>
              <a:rPr lang="de-AT" sz="1350" b="1" dirty="0"/>
              <a:t> </a:t>
            </a:r>
            <a:r>
              <a:rPr lang="en-GB" sz="1350" b="1" dirty="0"/>
              <a:t>development1,2</a:t>
            </a:r>
            <a:endParaRPr lang="de-AT" sz="1350" b="1" dirty="0"/>
          </a:p>
          <a:p>
            <a:r>
              <a:rPr lang="de-AT" sz="1350" b="1" dirty="0"/>
              <a:t>(Age </a:t>
            </a:r>
            <a:r>
              <a:rPr lang="de-AT" sz="1350" b="1" dirty="0" err="1"/>
              <a:t>group</a:t>
            </a:r>
            <a:r>
              <a:rPr lang="de-AT" sz="1350" b="1" dirty="0"/>
              <a:t>)</a:t>
            </a:r>
            <a:endParaRPr lang="en-GB" sz="135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0082" y="426877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b="1" dirty="0"/>
              <a:t>Location/type </a:t>
            </a:r>
            <a:r>
              <a:rPr lang="de-AT" sz="1350" b="1" dirty="0" err="1"/>
              <a:t>of</a:t>
            </a:r>
            <a:r>
              <a:rPr lang="de-AT" sz="1350" b="1" dirty="0"/>
              <a:t> </a:t>
            </a:r>
            <a:r>
              <a:rPr lang="de-AT" sz="1350" b="1" dirty="0" err="1"/>
              <a:t>activity</a:t>
            </a:r>
            <a:endParaRPr lang="en-GB" sz="135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34393" y="3203576"/>
            <a:ext cx="10285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350" dirty="0" err="1"/>
              <a:t>Pre</a:t>
            </a:r>
            <a:r>
              <a:rPr lang="de-AT" sz="1350" dirty="0"/>
              <a:t>- </a:t>
            </a:r>
          </a:p>
          <a:p>
            <a:r>
              <a:rPr lang="de-AT" sz="1350" dirty="0"/>
              <a:t>(5-7 years)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872950" y="2123369"/>
            <a:ext cx="16850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Scientific reasoning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1442" y="944239"/>
            <a:ext cx="14061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States </a:t>
            </a:r>
            <a:r>
              <a:rPr lang="de-AT" sz="1350" dirty="0" err="1"/>
              <a:t>of</a:t>
            </a:r>
            <a:r>
              <a:rPr lang="de-AT" sz="1350" dirty="0"/>
              <a:t> matter</a:t>
            </a:r>
            <a:endParaRPr lang="en-GB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1488708" y="1238318"/>
            <a:ext cx="10599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Technology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2270" y="1813550"/>
            <a:ext cx="16177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Structure of matter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7043" y="3210272"/>
            <a:ext cx="11488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350" dirty="0" err="1"/>
              <a:t>Concrete</a:t>
            </a:r>
            <a:r>
              <a:rPr lang="de-AT" sz="1350" dirty="0"/>
              <a:t> </a:t>
            </a:r>
          </a:p>
          <a:p>
            <a:r>
              <a:rPr lang="de-AT" sz="1350" dirty="0"/>
              <a:t>(8-11 years)</a:t>
            </a:r>
            <a:endParaRPr lang="en-GB" sz="1350" dirty="0"/>
          </a:p>
        </p:txBody>
      </p:sp>
      <p:sp>
        <p:nvSpPr>
          <p:cNvPr id="17" name="TextBox 16"/>
          <p:cNvSpPr txBox="1"/>
          <p:nvPr/>
        </p:nvSpPr>
        <p:spPr>
          <a:xfrm>
            <a:off x="4754504" y="3220697"/>
            <a:ext cx="12137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350" dirty="0"/>
              <a:t>Formal</a:t>
            </a:r>
          </a:p>
          <a:p>
            <a:pPr algn="ctr"/>
            <a:r>
              <a:rPr lang="de-AT" sz="1350" dirty="0"/>
              <a:t>(12-15 years)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90368" y="3210501"/>
            <a:ext cx="106952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Post-formal</a:t>
            </a:r>
          </a:p>
          <a:p>
            <a:r>
              <a:rPr lang="en-US" sz="1350" dirty="0"/>
              <a:t>(&gt;16 years)</a:t>
            </a:r>
            <a:endParaRPr lang="de-AT" sz="1350" dirty="0"/>
          </a:p>
        </p:txBody>
      </p:sp>
      <p:sp>
        <p:nvSpPr>
          <p:cNvPr id="39" name="TextBox 38"/>
          <p:cNvSpPr txBox="1"/>
          <p:nvPr/>
        </p:nvSpPr>
        <p:spPr>
          <a:xfrm rot="3107979">
            <a:off x="1204372" y="2976251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Auditorium</a:t>
            </a:r>
          </a:p>
        </p:txBody>
      </p:sp>
      <p:sp>
        <p:nvSpPr>
          <p:cNvPr id="40" name="TextBox 39"/>
          <p:cNvSpPr txBox="1"/>
          <p:nvPr/>
        </p:nvSpPr>
        <p:spPr>
          <a:xfrm rot="3085911">
            <a:off x="584293" y="3090965"/>
            <a:ext cx="13773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Education Labs</a:t>
            </a:r>
          </a:p>
        </p:txBody>
      </p:sp>
      <p:sp>
        <p:nvSpPr>
          <p:cNvPr id="41" name="TextBox 40"/>
          <p:cNvSpPr txBox="1"/>
          <p:nvPr/>
        </p:nvSpPr>
        <p:spPr>
          <a:xfrm rot="3055271">
            <a:off x="646039" y="3488750"/>
            <a:ext cx="9348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Exhibition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02198" y="1531152"/>
            <a:ext cx="6463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Fields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1955165" y="2430337"/>
            <a:ext cx="3577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…</a:t>
            </a:r>
            <a:endParaRPr lang="en-GB" sz="1350" dirty="0"/>
          </a:p>
        </p:txBody>
      </p:sp>
      <p:sp>
        <p:nvSpPr>
          <p:cNvPr id="50" name="Fußzeilenplatzhalter 9">
            <a:extLst>
              <a:ext uri="{FF2B5EF4-FFF2-40B4-BE49-F238E27FC236}">
                <a16:creationId xmlns:a16="http://schemas.microsoft.com/office/drawing/2014/main" id="{36F8FE08-F5F5-40FA-BC6D-03BE7A58550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52630" y="4771025"/>
            <a:ext cx="7867764" cy="293746"/>
          </a:xfrm>
        </p:spPr>
        <p:txBody>
          <a:bodyPr/>
          <a:lstStyle/>
          <a:p>
            <a:pPr algn="l"/>
            <a:r>
              <a:rPr lang="en-US" sz="800" baseline="30000" dirty="0"/>
              <a:t>1 </a:t>
            </a:r>
            <a:r>
              <a:rPr lang="en-US" sz="800" dirty="0"/>
              <a:t>Piaget, J. &amp; </a:t>
            </a:r>
            <a:r>
              <a:rPr lang="en-US" sz="800" dirty="0" err="1"/>
              <a:t>Inhelder</a:t>
            </a:r>
            <a:r>
              <a:rPr lang="en-US" sz="800" dirty="0"/>
              <a:t>, B. (1969). The psychology of the child. New York: Basic Books. </a:t>
            </a:r>
            <a:br>
              <a:rPr lang="en-US" sz="800" dirty="0"/>
            </a:br>
            <a:r>
              <a:rPr lang="en-US" sz="800" baseline="30000" dirty="0"/>
              <a:t>2 </a:t>
            </a:r>
            <a:r>
              <a:rPr lang="en-US" sz="800" dirty="0"/>
              <a:t>Lawson, E. (2004). The nature and development of scientific reasoning: A synthetic view. International Journal of Science and Mathematics Education, 2(3), 307.</a:t>
            </a:r>
          </a:p>
          <a:p>
            <a:pPr algn="l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5032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2551629" y="3127439"/>
            <a:ext cx="4055534" cy="8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547397" y="617070"/>
            <a:ext cx="0" cy="25146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113797" y="3125746"/>
            <a:ext cx="1433600" cy="1131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67997" y="335838"/>
            <a:ext cx="23294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b="1" dirty="0" err="1"/>
              <a:t>Themes</a:t>
            </a:r>
            <a:r>
              <a:rPr lang="de-AT" sz="1350" b="1" dirty="0"/>
              <a:t> (</a:t>
            </a:r>
            <a:r>
              <a:rPr lang="de-AT" sz="1350" b="1" dirty="0" err="1"/>
              <a:t>some</a:t>
            </a:r>
            <a:r>
              <a:rPr lang="de-AT" sz="1350" b="1" dirty="0"/>
              <a:t> </a:t>
            </a:r>
            <a:r>
              <a:rPr lang="de-AT" sz="1350" b="1" dirty="0" err="1"/>
              <a:t>proposals</a:t>
            </a:r>
            <a:r>
              <a:rPr lang="de-AT" sz="1350" b="1" dirty="0"/>
              <a:t>)</a:t>
            </a:r>
            <a:endParaRPr lang="en-GB" sz="135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43370" y="2985700"/>
            <a:ext cx="230063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"/>
            <a:r>
              <a:rPr lang="de-AT" sz="1350" b="1" dirty="0"/>
              <a:t>Stages</a:t>
            </a:r>
            <a:r>
              <a:rPr lang="de-AT" sz="135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350" b="1" dirty="0" err="1"/>
              <a:t>of</a:t>
            </a:r>
            <a:r>
              <a:rPr lang="de-AT" sz="1350" b="1" dirty="0"/>
              <a:t> </a:t>
            </a:r>
          </a:p>
          <a:p>
            <a:pPr fontAlgn="b"/>
            <a:r>
              <a:rPr lang="en-GB" sz="1350" b="1" dirty="0"/>
              <a:t>cognitive</a:t>
            </a:r>
            <a:r>
              <a:rPr lang="de-AT" sz="1350" b="1" dirty="0"/>
              <a:t> </a:t>
            </a:r>
            <a:r>
              <a:rPr lang="en-GB" sz="1350" b="1" dirty="0"/>
              <a:t>development1,2</a:t>
            </a:r>
            <a:endParaRPr lang="de-AT" sz="1350" b="1" dirty="0"/>
          </a:p>
          <a:p>
            <a:r>
              <a:rPr lang="de-AT" sz="1350" b="1" dirty="0"/>
              <a:t>(Age </a:t>
            </a:r>
            <a:r>
              <a:rPr lang="de-AT" sz="1350" b="1" dirty="0" err="1"/>
              <a:t>group</a:t>
            </a:r>
            <a:r>
              <a:rPr lang="de-AT" sz="1350" b="1" dirty="0"/>
              <a:t>)</a:t>
            </a:r>
            <a:endParaRPr lang="en-GB" sz="135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0082" y="426877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b="1" dirty="0"/>
              <a:t>Location/type </a:t>
            </a:r>
            <a:r>
              <a:rPr lang="de-AT" sz="1350" b="1" dirty="0" err="1"/>
              <a:t>of</a:t>
            </a:r>
            <a:r>
              <a:rPr lang="de-AT" sz="1350" b="1" dirty="0"/>
              <a:t> </a:t>
            </a:r>
            <a:r>
              <a:rPr lang="de-AT" sz="1350" b="1" dirty="0" err="1"/>
              <a:t>activity</a:t>
            </a:r>
            <a:endParaRPr lang="en-GB" sz="135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34393" y="3203576"/>
            <a:ext cx="10285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350" dirty="0" err="1"/>
              <a:t>Pre</a:t>
            </a:r>
            <a:r>
              <a:rPr lang="de-AT" sz="1350" dirty="0"/>
              <a:t>- </a:t>
            </a:r>
          </a:p>
          <a:p>
            <a:r>
              <a:rPr lang="de-AT" sz="1350" dirty="0"/>
              <a:t>(5-7 years)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872950" y="2123369"/>
            <a:ext cx="16850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Scientific reasoning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1442" y="944239"/>
            <a:ext cx="14061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States </a:t>
            </a:r>
            <a:r>
              <a:rPr lang="de-AT" sz="1350" dirty="0" err="1"/>
              <a:t>of</a:t>
            </a:r>
            <a:r>
              <a:rPr lang="de-AT" sz="1350" dirty="0"/>
              <a:t> matter</a:t>
            </a:r>
            <a:endParaRPr lang="en-GB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1488708" y="1238318"/>
            <a:ext cx="10599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Technology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2270" y="1813550"/>
            <a:ext cx="16177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Structure of matter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7043" y="3210272"/>
            <a:ext cx="11488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350" dirty="0" err="1"/>
              <a:t>Concrete</a:t>
            </a:r>
            <a:r>
              <a:rPr lang="de-AT" sz="1350" dirty="0"/>
              <a:t> </a:t>
            </a:r>
          </a:p>
          <a:p>
            <a:r>
              <a:rPr lang="de-AT" sz="1350" dirty="0"/>
              <a:t>(8-11 years)</a:t>
            </a:r>
            <a:endParaRPr lang="en-GB" sz="1350" dirty="0"/>
          </a:p>
        </p:txBody>
      </p:sp>
      <p:sp>
        <p:nvSpPr>
          <p:cNvPr id="17" name="TextBox 16"/>
          <p:cNvSpPr txBox="1"/>
          <p:nvPr/>
        </p:nvSpPr>
        <p:spPr>
          <a:xfrm>
            <a:off x="4754504" y="3220697"/>
            <a:ext cx="12137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350" dirty="0"/>
              <a:t>Formal</a:t>
            </a:r>
          </a:p>
          <a:p>
            <a:pPr algn="ctr"/>
            <a:r>
              <a:rPr lang="de-AT" sz="1350" dirty="0"/>
              <a:t>(12-15 years)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90368" y="3210501"/>
            <a:ext cx="106952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Post-formal</a:t>
            </a:r>
          </a:p>
          <a:p>
            <a:r>
              <a:rPr lang="en-US" sz="1350" dirty="0"/>
              <a:t>(&gt;16 years)</a:t>
            </a:r>
            <a:endParaRPr lang="de-AT" sz="1350" dirty="0"/>
          </a:p>
        </p:txBody>
      </p:sp>
      <p:sp>
        <p:nvSpPr>
          <p:cNvPr id="39" name="TextBox 38"/>
          <p:cNvSpPr txBox="1"/>
          <p:nvPr/>
        </p:nvSpPr>
        <p:spPr>
          <a:xfrm rot="3107979">
            <a:off x="1204372" y="2976251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Auditorium</a:t>
            </a:r>
          </a:p>
        </p:txBody>
      </p:sp>
      <p:sp>
        <p:nvSpPr>
          <p:cNvPr id="40" name="TextBox 39"/>
          <p:cNvSpPr txBox="1"/>
          <p:nvPr/>
        </p:nvSpPr>
        <p:spPr>
          <a:xfrm rot="3085911">
            <a:off x="584293" y="3090965"/>
            <a:ext cx="13773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Education Labs</a:t>
            </a:r>
          </a:p>
        </p:txBody>
      </p:sp>
      <p:sp>
        <p:nvSpPr>
          <p:cNvPr id="41" name="TextBox 40"/>
          <p:cNvSpPr txBox="1"/>
          <p:nvPr/>
        </p:nvSpPr>
        <p:spPr>
          <a:xfrm rot="3055271">
            <a:off x="646039" y="3488750"/>
            <a:ext cx="9348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Exhibition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02198" y="1531152"/>
            <a:ext cx="6463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Fields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1955165" y="2430337"/>
            <a:ext cx="3577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350" dirty="0"/>
              <a:t>…</a:t>
            </a:r>
            <a:endParaRPr lang="en-GB" sz="1350" dirty="0"/>
          </a:p>
        </p:txBody>
      </p:sp>
      <p:sp>
        <p:nvSpPr>
          <p:cNvPr id="50" name="Fußzeilenplatzhalter 9">
            <a:extLst>
              <a:ext uri="{FF2B5EF4-FFF2-40B4-BE49-F238E27FC236}">
                <a16:creationId xmlns:a16="http://schemas.microsoft.com/office/drawing/2014/main" id="{36F8FE08-F5F5-40FA-BC6D-03BE7A58550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52630" y="4771025"/>
            <a:ext cx="7867764" cy="293746"/>
          </a:xfrm>
        </p:spPr>
        <p:txBody>
          <a:bodyPr/>
          <a:lstStyle/>
          <a:p>
            <a:pPr algn="l"/>
            <a:r>
              <a:rPr lang="en-US" sz="800" baseline="30000" dirty="0"/>
              <a:t>1 </a:t>
            </a:r>
            <a:r>
              <a:rPr lang="en-US" sz="800" dirty="0"/>
              <a:t>Piaget, J. &amp; </a:t>
            </a:r>
            <a:r>
              <a:rPr lang="en-US" sz="800" dirty="0" err="1"/>
              <a:t>Inhelder</a:t>
            </a:r>
            <a:r>
              <a:rPr lang="en-US" sz="800" dirty="0"/>
              <a:t>, B. (1969). The psychology of the child. New York: Basic Books. </a:t>
            </a:r>
            <a:br>
              <a:rPr lang="en-US" sz="800" dirty="0"/>
            </a:br>
            <a:r>
              <a:rPr lang="en-US" sz="800" baseline="30000" dirty="0"/>
              <a:t>2 </a:t>
            </a:r>
            <a:r>
              <a:rPr lang="en-US" sz="800" dirty="0"/>
              <a:t>Lawson, E. (2004). The nature and development of scientific reasoning: A synthetic view. International Journal of Science and Mathematics Education, 2(3), 307.</a:t>
            </a:r>
          </a:p>
          <a:p>
            <a:pPr algn="l"/>
            <a:endParaRPr lang="en-US" sz="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725893" y="876106"/>
            <a:ext cx="1271015" cy="3666067"/>
            <a:chOff x="5509948" y="1300480"/>
            <a:chExt cx="1694687" cy="4888089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7201273" y="1311769"/>
              <a:ext cx="0" cy="298823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5513456" y="4300000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509948" y="3189049"/>
              <a:ext cx="11970" cy="29995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5520250" y="1300480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516797" y="1588457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520730" y="189005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5513210" y="2191883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5513456" y="245989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5516495" y="274691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5516707" y="3040179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16796" y="3328873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516987" y="3600727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5523591" y="3848674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5516987" y="4103449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63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C7452-106E-430B-BF40-12174ED07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Example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2A787-F810-48DB-AC22-DD1882A941F7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Context</a:t>
            </a:r>
            <a:r>
              <a:rPr lang="en-GB" dirty="0"/>
              <a:t> “Acceleration” and the </a:t>
            </a:r>
            <a:r>
              <a:rPr lang="en-GB" i="1" dirty="0"/>
              <a:t>age group </a:t>
            </a:r>
            <a:r>
              <a:rPr lang="en-GB" dirty="0"/>
              <a:t>&gt;16 years </a:t>
            </a:r>
          </a:p>
          <a:p>
            <a:endParaRPr lang="de-AT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88429183"/>
              </p:ext>
            </p:extLst>
          </p:nvPr>
        </p:nvGraphicFramePr>
        <p:xfrm>
          <a:off x="736061" y="1220598"/>
          <a:ext cx="7200000" cy="2227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3">
                  <a:extLst>
                    <a:ext uri="{9D8B030D-6E8A-4147-A177-3AD203B41FA5}">
                      <a16:colId xmlns:a16="http://schemas.microsoft.com/office/drawing/2014/main" val="1116579199"/>
                    </a:ext>
                  </a:extLst>
                </a:gridCol>
                <a:gridCol w="2769424">
                  <a:extLst>
                    <a:ext uri="{9D8B030D-6E8A-4147-A177-3AD203B41FA5}">
                      <a16:colId xmlns:a16="http://schemas.microsoft.com/office/drawing/2014/main" val="630528122"/>
                    </a:ext>
                  </a:extLst>
                </a:gridCol>
                <a:gridCol w="1917293">
                  <a:extLst>
                    <a:ext uri="{9D8B030D-6E8A-4147-A177-3AD203B41FA5}">
                      <a16:colId xmlns:a16="http://schemas.microsoft.com/office/drawing/2014/main" val="4000330759"/>
                    </a:ext>
                  </a:extLst>
                </a:gridCol>
              </a:tblGrid>
              <a:tr h="295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Auditorium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Education Labs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AT" sz="1400" dirty="0">
                          <a:solidFill>
                            <a:schemeClr val="tx1"/>
                          </a:solidFill>
                          <a:effectLst/>
                        </a:rPr>
                        <a:t>Exhibition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4022240877"/>
                  </a:ext>
                </a:extLst>
              </a:tr>
              <a:tr h="193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75" marR="63875" marT="31937" marB="31937"/>
                </a:tc>
                <a:extLst>
                  <a:ext uri="{0D108BD9-81ED-4DB2-BD59-A6C34878D82A}">
                    <a16:rowId xmlns:a16="http://schemas.microsoft.com/office/drawing/2014/main" val="226646729"/>
                  </a:ext>
                </a:extLst>
              </a:tr>
            </a:tbl>
          </a:graphicData>
        </a:graphic>
      </p:graphicFrame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3CB975F-5E6C-4FBE-99F6-A718CB51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AEC7300-B29A-46EF-A728-B33592BC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" id="{9E79FA52-9FD7-4B68-8767-D4BD191CD153}" vid="{62B62D75-E72B-4A0A-BF06-98C8181F68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63</TotalTime>
  <Words>1203</Words>
  <Application>Microsoft Office PowerPoint</Application>
  <PresentationFormat>On-screen Show (16:9)</PresentationFormat>
  <Paragraphs>323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Optima</vt:lpstr>
      <vt:lpstr>Times New Roman</vt:lpstr>
      <vt:lpstr>CERN</vt:lpstr>
      <vt:lpstr>PowerPoint Presentation</vt:lpstr>
      <vt:lpstr>CERN Science Gateway</vt:lpstr>
      <vt:lpstr>The context</vt:lpstr>
      <vt:lpstr>CERN Science Gateway aims to</vt:lpstr>
      <vt:lpstr>The Building</vt:lpstr>
      <vt:lpstr>Content across Science Gateway</vt:lpstr>
      <vt:lpstr>PowerPoint Presentation</vt:lpstr>
      <vt:lpstr>PowerPoint Presentation</vt:lpstr>
      <vt:lpstr>Example</vt:lpstr>
      <vt:lpstr>Example</vt:lpstr>
      <vt:lpstr>Example</vt:lpstr>
      <vt:lpstr>Example</vt:lpstr>
      <vt:lpstr>Science Gateway Education Labs</vt:lpstr>
      <vt:lpstr>The Building</vt:lpstr>
      <vt:lpstr>The Building</vt:lpstr>
      <vt:lpstr>The Building</vt:lpstr>
      <vt:lpstr>Content structure</vt:lpstr>
      <vt:lpstr>Content structure</vt:lpstr>
      <vt:lpstr>Content structure</vt:lpstr>
      <vt:lpstr>Content structure</vt:lpstr>
      <vt:lpstr>Kick-off Workshop</vt:lpstr>
      <vt:lpstr>The agenda</vt:lpstr>
      <vt:lpstr>The agenda</vt:lpstr>
      <vt:lpstr>Your Particle Badges</vt:lpstr>
      <vt:lpstr>Your Particle Badges</vt:lpstr>
      <vt:lpstr>PowerPoint Presentation</vt:lpstr>
      <vt:lpstr>Group work</vt:lpstr>
      <vt:lpstr>Group work</vt:lpstr>
      <vt:lpstr>Underground Visit</vt:lpstr>
      <vt:lpstr>Food and drinks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Feistmantl</dc:creator>
  <cp:lastModifiedBy>Alexandra Jansky</cp:lastModifiedBy>
  <cp:revision>48</cp:revision>
  <dcterms:created xsi:type="dcterms:W3CDTF">2019-11-18T07:25:47Z</dcterms:created>
  <dcterms:modified xsi:type="dcterms:W3CDTF">2020-01-29T07:41:27Z</dcterms:modified>
</cp:coreProperties>
</file>