
<file path=[Content_Types].xml><?xml version="1.0" encoding="utf-8"?>
<Types xmlns="http://schemas.openxmlformats.org/package/2006/content-types">
  <Default Extension="1" ContentType="image/png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</p:sldMasterIdLst>
  <p:sldIdLst>
    <p:sldId id="257" r:id="rId2"/>
    <p:sldId id="271" r:id="rId3"/>
    <p:sldId id="272" r:id="rId4"/>
    <p:sldId id="273" r:id="rId5"/>
    <p:sldId id="287" r:id="rId6"/>
    <p:sldId id="288" r:id="rId7"/>
    <p:sldId id="275" r:id="rId8"/>
    <p:sldId id="280" r:id="rId9"/>
    <p:sldId id="282" r:id="rId10"/>
    <p:sldId id="283" r:id="rId11"/>
    <p:sldId id="284" r:id="rId12"/>
    <p:sldId id="285" r:id="rId13"/>
    <p:sldId id="286" r:id="rId14"/>
    <p:sldId id="281" r:id="rId15"/>
    <p:sldId id="263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62"/>
    <p:restoredTop sz="94673"/>
  </p:normalViewPr>
  <p:slideViewPr>
    <p:cSldViewPr snapToGrid="0" snapToObjects="1">
      <p:cViewPr varScale="1">
        <p:scale>
          <a:sx n="114" d="100"/>
          <a:sy n="114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89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71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825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019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219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55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9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38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19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43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96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71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287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860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/>
              <a:t>Mintaszöveg szerkesztése
Második szint
Harmadik szint
Negyedik szint
Ötödik szint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10/31/19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8927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1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634B062-E29B-5248-A85A-6440E18421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104" y="1811970"/>
            <a:ext cx="11215240" cy="2971051"/>
          </a:xfrm>
        </p:spPr>
        <p:txBody>
          <a:bodyPr/>
          <a:lstStyle/>
          <a:p>
            <a:r>
              <a:rPr lang="hu-HU" dirty="0" err="1"/>
              <a:t>Simulation</a:t>
            </a:r>
            <a:r>
              <a:rPr lang="hu-HU" dirty="0"/>
              <a:t> status of </a:t>
            </a:r>
            <a:r>
              <a:rPr lang="hu-HU" dirty="0" err="1"/>
              <a:t>the</a:t>
            </a:r>
            <a:r>
              <a:rPr lang="hu-HU" dirty="0"/>
              <a:t> EPD </a:t>
            </a:r>
            <a:r>
              <a:rPr lang="hu-HU" dirty="0" err="1"/>
              <a:t>at</a:t>
            </a:r>
            <a:r>
              <a:rPr lang="hu-HU" dirty="0"/>
              <a:t> STAR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BDA8C73-0CAB-4249-9853-1B5C1BABF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4613337" cy="1466794"/>
          </a:xfrm>
        </p:spPr>
        <p:txBody>
          <a:bodyPr/>
          <a:lstStyle/>
          <a:p>
            <a:r>
              <a:rPr lang="hu-HU" dirty="0"/>
              <a:t>5</a:t>
            </a:r>
            <a:r>
              <a:rPr lang="hu-HU" baseline="30000" dirty="0"/>
              <a:t>th</a:t>
            </a:r>
            <a:r>
              <a:rPr lang="hu-HU" dirty="0"/>
              <a:t> Day of </a:t>
            </a:r>
            <a:r>
              <a:rPr lang="hu-HU" dirty="0" err="1"/>
              <a:t>Femtoscopy</a:t>
            </a:r>
            <a:endParaRPr lang="hu-HU" dirty="0"/>
          </a:p>
          <a:p>
            <a:r>
              <a:rPr lang="hu-HU" dirty="0"/>
              <a:t>Gyöngyös, Hungary</a:t>
            </a:r>
          </a:p>
          <a:p>
            <a:r>
              <a:rPr lang="hu-HU" dirty="0"/>
              <a:t>31 </a:t>
            </a:r>
            <a:r>
              <a:rPr lang="hu-HU" dirty="0" err="1"/>
              <a:t>October</a:t>
            </a:r>
            <a:r>
              <a:rPr lang="hu-HU" dirty="0"/>
              <a:t> 2019</a:t>
            </a:r>
          </a:p>
        </p:txBody>
      </p:sp>
      <p:sp>
        <p:nvSpPr>
          <p:cNvPr id="4" name="Alcím 2">
            <a:extLst>
              <a:ext uri="{FF2B5EF4-FFF2-40B4-BE49-F238E27FC236}">
                <a16:creationId xmlns:a16="http://schemas.microsoft.com/office/drawing/2014/main" id="{191CD804-08EE-3942-A1AE-52E327F65331}"/>
              </a:ext>
            </a:extLst>
          </p:cNvPr>
          <p:cNvSpPr txBox="1">
            <a:spLocks/>
          </p:cNvSpPr>
          <p:nvPr/>
        </p:nvSpPr>
        <p:spPr>
          <a:xfrm>
            <a:off x="6768664" y="5280847"/>
            <a:ext cx="4613337" cy="1466794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Roland Pintér, </a:t>
            </a:r>
            <a:r>
              <a:rPr lang="hu-HU" dirty="0" err="1"/>
              <a:t>Physics</a:t>
            </a:r>
            <a:r>
              <a:rPr lang="hu-HU" dirty="0"/>
              <a:t> </a:t>
            </a:r>
            <a:r>
              <a:rPr lang="hu-HU" dirty="0" err="1"/>
              <a:t>MSc</a:t>
            </a:r>
            <a:r>
              <a:rPr lang="hu-HU" dirty="0"/>
              <a:t> I.</a:t>
            </a:r>
          </a:p>
          <a:p>
            <a:r>
              <a:rPr lang="hu-HU" dirty="0"/>
              <a:t>Eötvös Loránd University</a:t>
            </a:r>
          </a:p>
          <a:p>
            <a:r>
              <a:rPr lang="hu-HU" dirty="0" err="1"/>
              <a:t>Supervisor</a:t>
            </a:r>
            <a:r>
              <a:rPr lang="hu-HU" dirty="0"/>
              <a:t>: Máté Csanád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F6825953-86B7-A341-81BC-53BED78DA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5964" y="312659"/>
            <a:ext cx="2385970" cy="2385970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4279792C-8EA9-A444-8755-219B49518F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656" y="272973"/>
            <a:ext cx="5285999" cy="1942204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4C45E96C-68E5-D748-B7AF-CCAF0355B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347" y="234658"/>
            <a:ext cx="2385970" cy="184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15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3D6ACE4-469C-D84B-B5C8-579F91F8F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 err="1"/>
              <a:t>nMIP</a:t>
            </a:r>
            <a:r>
              <a:rPr lang="hu-HU" sz="4000" dirty="0"/>
              <a:t> </a:t>
            </a:r>
            <a:r>
              <a:rPr lang="hu-HU" sz="4000" dirty="0" err="1"/>
              <a:t>distribution</a:t>
            </a:r>
            <a:endParaRPr lang="hu-HU" sz="400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6FE888C-6227-5240-97AC-2E4A44E8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7" name="Tartalom helye 2">
            <a:extLst>
              <a:ext uri="{FF2B5EF4-FFF2-40B4-BE49-F238E27FC236}">
                <a16:creationId xmlns:a16="http://schemas.microsoft.com/office/drawing/2014/main" id="{6F96A71B-6EE8-CF46-AEDD-EF238764D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871" y="1725017"/>
            <a:ext cx="4578316" cy="4888433"/>
          </a:xfrm>
        </p:spPr>
        <p:txBody>
          <a:bodyPr/>
          <a:lstStyle/>
          <a:p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EPD’s</a:t>
            </a:r>
            <a:r>
              <a:rPr lang="hu-HU" dirty="0"/>
              <a:t> ADC, </a:t>
            </a:r>
            <a:r>
              <a:rPr lang="hu-HU" dirty="0" err="1"/>
              <a:t>nMIP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be </a:t>
            </a:r>
            <a:r>
              <a:rPr lang="hu-HU" dirty="0" err="1"/>
              <a:t>calculated</a:t>
            </a:r>
            <a:endParaRPr lang="hu-HU" dirty="0"/>
          </a:p>
          <a:p>
            <a:r>
              <a:rPr lang="hu-HU" dirty="0" err="1"/>
              <a:t>nMIP</a:t>
            </a:r>
            <a:r>
              <a:rPr lang="hu-HU" dirty="0"/>
              <a:t> = „</a:t>
            </a:r>
            <a:r>
              <a:rPr lang="hu-HU" dirty="0" err="1"/>
              <a:t>number</a:t>
            </a:r>
            <a:r>
              <a:rPr lang="hu-HU" dirty="0"/>
              <a:t> of minimum </a:t>
            </a:r>
            <a:r>
              <a:rPr lang="hu-HU" dirty="0" err="1"/>
              <a:t>ionizing</a:t>
            </a:r>
            <a:r>
              <a:rPr lang="hu-HU" dirty="0"/>
              <a:t> </a:t>
            </a:r>
            <a:r>
              <a:rPr lang="hu-HU" dirty="0" err="1"/>
              <a:t>particles</a:t>
            </a:r>
            <a:r>
              <a:rPr lang="hu-HU" dirty="0"/>
              <a:t>”</a:t>
            </a:r>
          </a:p>
          <a:p>
            <a:r>
              <a:rPr lang="hu-HU" dirty="0" err="1"/>
              <a:t>nMIP</a:t>
            </a:r>
            <a:r>
              <a:rPr lang="hu-HU" dirty="0"/>
              <a:t> = </a:t>
            </a:r>
            <a:r>
              <a:rPr lang="hu-HU" dirty="0" err="1"/>
              <a:t>deposited</a:t>
            </a:r>
            <a:r>
              <a:rPr lang="hu-HU" dirty="0"/>
              <a:t> </a:t>
            </a:r>
            <a:r>
              <a:rPr lang="hu-HU" dirty="0" err="1"/>
              <a:t>energy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EPD in </a:t>
            </a:r>
            <a:r>
              <a:rPr lang="hu-HU" dirty="0" err="1"/>
              <a:t>Landau</a:t>
            </a:r>
            <a:r>
              <a:rPr lang="hu-HU" dirty="0"/>
              <a:t> </a:t>
            </a:r>
            <a:r>
              <a:rPr lang="hu-HU" dirty="0" err="1"/>
              <a:t>units</a:t>
            </a:r>
            <a:endParaRPr lang="hu-HU" dirty="0"/>
          </a:p>
          <a:p>
            <a:r>
              <a:rPr lang="hu-HU" dirty="0" err="1"/>
              <a:t>nMIP</a:t>
            </a:r>
            <a:r>
              <a:rPr lang="hu-HU" dirty="0"/>
              <a:t> = ADC </a:t>
            </a:r>
            <a:r>
              <a:rPr lang="hu-HU" dirty="0" err="1"/>
              <a:t>distribution</a:t>
            </a:r>
            <a:r>
              <a:rPr lang="hu-HU" dirty="0"/>
              <a:t> / </a:t>
            </a:r>
            <a:r>
              <a:rPr lang="hu-HU" dirty="0" err="1"/>
              <a:t>max</a:t>
            </a:r>
            <a:r>
              <a:rPr lang="hu-HU" dirty="0"/>
              <a:t>(ADC </a:t>
            </a:r>
            <a:r>
              <a:rPr lang="hu-HU" dirty="0" err="1"/>
              <a:t>distribution</a:t>
            </a:r>
            <a:r>
              <a:rPr lang="hu-HU" dirty="0"/>
              <a:t>)</a:t>
            </a:r>
          </a:p>
          <a:p>
            <a:r>
              <a:rPr lang="hu-HU" dirty="0" err="1"/>
              <a:t>nMIP</a:t>
            </a:r>
            <a:r>
              <a:rPr lang="hu-HU" dirty="0"/>
              <a:t> </a:t>
            </a:r>
            <a:r>
              <a:rPr lang="hu-HU" dirty="0" err="1"/>
              <a:t>cannot</a:t>
            </a:r>
            <a:r>
              <a:rPr lang="hu-HU" dirty="0"/>
              <a:t> be </a:t>
            </a:r>
            <a:r>
              <a:rPr lang="hu-HU" dirty="0" err="1"/>
              <a:t>trusted</a:t>
            </a:r>
            <a:r>
              <a:rPr lang="hu-HU" dirty="0"/>
              <a:t> </a:t>
            </a:r>
            <a:r>
              <a:rPr lang="hu-HU" dirty="0" err="1"/>
              <a:t>until</a:t>
            </a:r>
            <a:r>
              <a:rPr lang="hu-HU" dirty="0"/>
              <a:t> ADC is fixed (</a:t>
            </a:r>
            <a:r>
              <a:rPr lang="hu-HU" dirty="0" err="1"/>
              <a:t>low</a:t>
            </a:r>
            <a:r>
              <a:rPr lang="hu-HU" dirty="0"/>
              <a:t> ADC </a:t>
            </a:r>
            <a:r>
              <a:rPr lang="hu-HU" dirty="0" err="1"/>
              <a:t>values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corresponding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data</a:t>
            </a:r>
            <a:r>
              <a:rPr lang="hu-HU" dirty="0"/>
              <a:t>)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29457F5C-AAA6-2A45-B711-18CA9A0CE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841" y="127754"/>
            <a:ext cx="4578316" cy="3104835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31BECB32-870C-FB41-997D-49B451334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330" y="4684317"/>
            <a:ext cx="3183061" cy="2173683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98E587AF-21D4-E64A-A224-27B2B5EF2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2538" y="4684317"/>
            <a:ext cx="3128094" cy="2173683"/>
          </a:xfrm>
          <a:prstGeom prst="rect">
            <a:avLst/>
          </a:prstGeom>
        </p:spPr>
      </p:pic>
      <p:sp>
        <p:nvSpPr>
          <p:cNvPr id="14" name="Szövegdoboz 13">
            <a:extLst>
              <a:ext uri="{FF2B5EF4-FFF2-40B4-BE49-F238E27FC236}">
                <a16:creationId xmlns:a16="http://schemas.microsoft.com/office/drawing/2014/main" id="{8EA4B4C3-C92B-6846-A14D-26493A0793B8}"/>
              </a:ext>
            </a:extLst>
          </p:cNvPr>
          <p:cNvSpPr txBox="1"/>
          <p:nvPr/>
        </p:nvSpPr>
        <p:spPr>
          <a:xfrm>
            <a:off x="5221330" y="3567152"/>
            <a:ext cx="71402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Simulation</a:t>
            </a:r>
            <a:r>
              <a:rPr lang="hu-HU" sz="1600" dirty="0"/>
              <a:t> </a:t>
            </a:r>
            <a:r>
              <a:rPr lang="hu-HU" sz="1600" dirty="0" err="1"/>
              <a:t>plots</a:t>
            </a:r>
            <a:r>
              <a:rPr lang="hu-HU" sz="1600" dirty="0"/>
              <a:t> </a:t>
            </a:r>
            <a:r>
              <a:rPr lang="hu-HU" sz="1600" dirty="0" err="1"/>
              <a:t>from</a:t>
            </a:r>
            <a:r>
              <a:rPr lang="hu-HU" sz="1600" dirty="0"/>
              <a:t> 2018:</a:t>
            </a:r>
          </a:p>
          <a:p>
            <a:r>
              <a:rPr lang="en-US" sz="1600" dirty="0"/>
              <a:t>- In plastic scintillators </a:t>
            </a:r>
            <a:r>
              <a:rPr lang="en-US" sz="1600" dirty="0" err="1"/>
              <a:t>dE</a:t>
            </a:r>
            <a:r>
              <a:rPr lang="en-US" sz="1600" dirty="0"/>
              <a:t>/dx ~ 2 MeV/cm</a:t>
            </a:r>
            <a:r>
              <a:rPr lang="hu-HU" sz="1600" dirty="0"/>
              <a:t>, </a:t>
            </a:r>
            <a:r>
              <a:rPr lang="en-US" sz="1600" dirty="0"/>
              <a:t>EPD is made from 1.2 </a:t>
            </a:r>
            <a:r>
              <a:rPr lang="en-US" sz="1600" dirty="0" err="1"/>
              <a:t>centimetres</a:t>
            </a:r>
            <a:r>
              <a:rPr lang="en-US" sz="1600" dirty="0"/>
              <a:t> thick scintillators</a:t>
            </a:r>
          </a:p>
          <a:p>
            <a:r>
              <a:rPr lang="en-US" sz="1600" dirty="0"/>
              <a:t>- Conclusion: shape of </a:t>
            </a:r>
            <a:r>
              <a:rPr lang="en-US" sz="1600" dirty="0" err="1"/>
              <a:t>nMIP</a:t>
            </a:r>
            <a:r>
              <a:rPr lang="en-US" sz="1600" dirty="0"/>
              <a:t> is similar to last year’s DE plots</a:t>
            </a:r>
            <a:endParaRPr lang="hu-HU" sz="1600" dirty="0"/>
          </a:p>
          <a:p>
            <a:r>
              <a:rPr lang="hu-HU" sz="1600" dirty="0"/>
              <a:t> </a:t>
            </a:r>
          </a:p>
        </p:txBody>
      </p:sp>
      <p:sp>
        <p:nvSpPr>
          <p:cNvPr id="15" name="Dia számának helye 7">
            <a:extLst>
              <a:ext uri="{FF2B5EF4-FFF2-40B4-BE49-F238E27FC236}">
                <a16:creationId xmlns:a16="http://schemas.microsoft.com/office/drawing/2014/main" id="{8400EE1B-9E8E-2147-A8AD-0E846DD1A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10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1358349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49CE836-A96B-D947-ADB6-9B0E0BB4C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/>
              <a:t>PID: </a:t>
            </a:r>
            <a:r>
              <a:rPr lang="hu-HU" sz="4000" dirty="0" err="1"/>
              <a:t>shower</a:t>
            </a:r>
            <a:r>
              <a:rPr lang="hu-HU" sz="4000" dirty="0"/>
              <a:t> / </a:t>
            </a:r>
            <a:r>
              <a:rPr lang="hu-HU" sz="4000" dirty="0" err="1"/>
              <a:t>not</a:t>
            </a:r>
            <a:r>
              <a:rPr lang="hu-HU" sz="4000" dirty="0"/>
              <a:t> </a:t>
            </a:r>
            <a:r>
              <a:rPr lang="hu-HU" sz="4000" dirty="0" err="1"/>
              <a:t>shower</a:t>
            </a:r>
            <a:endParaRPr lang="hu-HU" sz="4000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B2084C4-B578-BC46-9372-D4F49FCF0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7" name="Tartalom helye 2">
            <a:extLst>
              <a:ext uri="{FF2B5EF4-FFF2-40B4-BE49-F238E27FC236}">
                <a16:creationId xmlns:a16="http://schemas.microsoft.com/office/drawing/2014/main" id="{C2C02045-C251-8648-8543-D96544D6F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6871" y="1798177"/>
            <a:ext cx="6122871" cy="4888433"/>
          </a:xfrm>
        </p:spPr>
        <p:txBody>
          <a:bodyPr/>
          <a:lstStyle/>
          <a:p>
            <a:r>
              <a:rPr lang="hu-HU" dirty="0" err="1"/>
              <a:t>StMuMcTrack</a:t>
            </a:r>
            <a:r>
              <a:rPr lang="hu-HU" dirty="0">
                <a:sym typeface="Wingdings" pitchFamily="2" charset="2"/>
              </a:rPr>
              <a:t>  </a:t>
            </a:r>
            <a:r>
              <a:rPr lang="hu-HU" dirty="0" err="1"/>
              <a:t>IsShower</a:t>
            </a:r>
            <a:r>
              <a:rPr lang="hu-HU" dirty="0"/>
              <a:t>()</a:t>
            </a:r>
          </a:p>
          <a:p>
            <a:pPr lvl="1"/>
            <a:r>
              <a:rPr lang="hu-HU" dirty="0"/>
              <a:t>1 </a:t>
            </a:r>
            <a:r>
              <a:rPr lang="hu-HU" dirty="0" err="1"/>
              <a:t>if</a:t>
            </a:r>
            <a:r>
              <a:rPr lang="hu-HU" dirty="0"/>
              <a:t> </a:t>
            </a:r>
            <a:r>
              <a:rPr lang="hu-HU" dirty="0" err="1"/>
              <a:t>shower</a:t>
            </a:r>
            <a:r>
              <a:rPr lang="hu-HU" dirty="0"/>
              <a:t> </a:t>
            </a:r>
            <a:r>
              <a:rPr lang="hu-HU" dirty="0" err="1"/>
              <a:t>track</a:t>
            </a:r>
            <a:r>
              <a:rPr lang="hu-HU" dirty="0"/>
              <a:t>, 0 </a:t>
            </a:r>
            <a:r>
              <a:rPr lang="hu-HU" dirty="0" err="1"/>
              <a:t>if</a:t>
            </a:r>
            <a:r>
              <a:rPr lang="hu-HU" dirty="0"/>
              <a:t> </a:t>
            </a:r>
            <a:r>
              <a:rPr lang="hu-HU" dirty="0" err="1"/>
              <a:t>not</a:t>
            </a:r>
            <a:endParaRPr lang="hu-HU" dirty="0"/>
          </a:p>
          <a:p>
            <a:pPr lvl="1"/>
            <a:r>
              <a:rPr lang="hu-HU" dirty="0" err="1"/>
              <a:t>Still</a:t>
            </a:r>
            <a:r>
              <a:rPr lang="hu-HU" dirty="0"/>
              <a:t> </a:t>
            </a:r>
            <a:r>
              <a:rPr lang="hu-HU" dirty="0" err="1"/>
              <a:t>confusing</a:t>
            </a:r>
            <a:r>
              <a:rPr lang="hu-HU" dirty="0"/>
              <a:t> </a:t>
            </a:r>
            <a:r>
              <a:rPr lang="hu-HU" dirty="0" err="1"/>
              <a:t>what</a:t>
            </a:r>
            <a:r>
              <a:rPr lang="hu-HU" dirty="0"/>
              <a:t> </a:t>
            </a:r>
            <a:r>
              <a:rPr lang="hu-HU" dirty="0" err="1"/>
              <a:t>does</a:t>
            </a:r>
            <a:r>
              <a:rPr lang="hu-HU" dirty="0"/>
              <a:t> </a:t>
            </a:r>
            <a:r>
              <a:rPr lang="hu-HU" dirty="0" err="1"/>
              <a:t>shower</a:t>
            </a:r>
            <a:r>
              <a:rPr lang="hu-HU" dirty="0"/>
              <a:t> /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shower</a:t>
            </a:r>
            <a:r>
              <a:rPr lang="hu-HU" dirty="0"/>
              <a:t> </a:t>
            </a:r>
            <a:r>
              <a:rPr lang="hu-HU" dirty="0" err="1"/>
              <a:t>means</a:t>
            </a:r>
            <a:endParaRPr lang="hu-HU" dirty="0"/>
          </a:p>
          <a:p>
            <a:pPr lvl="1"/>
            <a:r>
              <a:rPr lang="hu-HU" dirty="0" err="1"/>
              <a:t>Shower</a:t>
            </a:r>
            <a:r>
              <a:rPr lang="hu-HU" dirty="0"/>
              <a:t> = </a:t>
            </a:r>
            <a:r>
              <a:rPr lang="hu-HU" dirty="0" err="1"/>
              <a:t>secondary</a:t>
            </a:r>
            <a:r>
              <a:rPr lang="hu-HU" dirty="0"/>
              <a:t> </a:t>
            </a:r>
            <a:r>
              <a:rPr lang="hu-HU" dirty="0" err="1"/>
              <a:t>track</a:t>
            </a:r>
            <a:r>
              <a:rPr lang="hu-HU" dirty="0"/>
              <a:t>? (i.e.: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decays</a:t>
            </a:r>
            <a:r>
              <a:rPr lang="hu-HU" dirty="0"/>
              <a:t>)</a:t>
            </a:r>
          </a:p>
          <a:p>
            <a:pPr lvl="1"/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shower</a:t>
            </a:r>
            <a:r>
              <a:rPr lang="hu-HU" dirty="0"/>
              <a:t> = </a:t>
            </a:r>
            <a:r>
              <a:rPr lang="hu-HU" dirty="0" err="1"/>
              <a:t>primary</a:t>
            </a:r>
            <a:r>
              <a:rPr lang="hu-HU" dirty="0"/>
              <a:t> </a:t>
            </a:r>
            <a:r>
              <a:rPr lang="hu-HU" dirty="0" err="1"/>
              <a:t>tracks</a:t>
            </a:r>
            <a:r>
              <a:rPr lang="hu-HU" dirty="0"/>
              <a:t>? (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collision</a:t>
            </a:r>
            <a:r>
              <a:rPr lang="hu-HU" dirty="0"/>
              <a:t>)</a:t>
            </a:r>
          </a:p>
          <a:p>
            <a:pPr lvl="1"/>
            <a:r>
              <a:rPr lang="hu-HU" dirty="0" err="1"/>
              <a:t>IsShower</a:t>
            </a:r>
            <a:r>
              <a:rPr lang="hu-HU" dirty="0"/>
              <a:t>() </a:t>
            </a:r>
            <a:r>
              <a:rPr lang="hu-HU" dirty="0" err="1"/>
              <a:t>contradicts</a:t>
            </a:r>
            <a:r>
              <a:rPr lang="hu-HU" dirty="0"/>
              <a:t> </a:t>
            </a:r>
            <a:r>
              <a:rPr lang="hu-HU" dirty="0" err="1"/>
              <a:t>these</a:t>
            </a:r>
            <a:r>
              <a:rPr lang="hu-HU" dirty="0"/>
              <a:t> </a:t>
            </a:r>
            <a:r>
              <a:rPr lang="hu-HU" dirty="0" err="1"/>
              <a:t>meanings</a:t>
            </a:r>
            <a:endParaRPr lang="hu-HU" dirty="0"/>
          </a:p>
          <a:p>
            <a:r>
              <a:rPr lang="hu-HU" dirty="0" err="1"/>
              <a:t>Remark</a:t>
            </a:r>
            <a:r>
              <a:rPr lang="hu-HU" dirty="0"/>
              <a:t>: </a:t>
            </a:r>
            <a:r>
              <a:rPr lang="hu-HU" dirty="0" err="1"/>
              <a:t>Geant</a:t>
            </a:r>
            <a:r>
              <a:rPr lang="hu-HU" dirty="0"/>
              <a:t> ID 4 = </a:t>
            </a:r>
            <a:r>
              <a:rPr lang="hu-HU" dirty="0" err="1"/>
              <a:t>neutrino</a:t>
            </a:r>
            <a:endParaRPr lang="hu-HU" dirty="0"/>
          </a:p>
          <a:p>
            <a:r>
              <a:rPr lang="hu-HU" dirty="0" err="1"/>
              <a:t>Scintillator</a:t>
            </a:r>
            <a:r>
              <a:rPr lang="hu-HU" dirty="0"/>
              <a:t> </a:t>
            </a:r>
            <a:r>
              <a:rPr lang="hu-HU" dirty="0" err="1"/>
              <a:t>detectors</a:t>
            </a:r>
            <a:r>
              <a:rPr lang="hu-HU" dirty="0"/>
              <a:t> </a:t>
            </a:r>
            <a:r>
              <a:rPr lang="hu-HU" dirty="0" err="1"/>
              <a:t>only</a:t>
            </a:r>
            <a:r>
              <a:rPr lang="hu-HU" dirty="0"/>
              <a:t> </a:t>
            </a:r>
            <a:r>
              <a:rPr lang="hu-HU" dirty="0" err="1"/>
              <a:t>detect</a:t>
            </a:r>
            <a:r>
              <a:rPr lang="hu-HU" dirty="0"/>
              <a:t> </a:t>
            </a:r>
            <a:r>
              <a:rPr lang="hu-HU" dirty="0" err="1"/>
              <a:t>charged</a:t>
            </a:r>
            <a:r>
              <a:rPr lang="hu-HU" dirty="0"/>
              <a:t> </a:t>
            </a:r>
            <a:r>
              <a:rPr lang="hu-HU" dirty="0" err="1"/>
              <a:t>particles</a:t>
            </a:r>
            <a:r>
              <a:rPr lang="hu-HU" dirty="0"/>
              <a:t> </a:t>
            </a:r>
            <a:r>
              <a:rPr lang="hu-HU" dirty="0">
                <a:sym typeface="Wingdings" pitchFamily="2" charset="2"/>
              </a:rPr>
              <a:t></a:t>
            </a:r>
            <a:r>
              <a:rPr lang="hu-HU" dirty="0"/>
              <a:t> </a:t>
            </a:r>
            <a:r>
              <a:rPr lang="hu-HU" dirty="0" err="1"/>
              <a:t>neutral</a:t>
            </a:r>
            <a:r>
              <a:rPr lang="hu-HU" dirty="0"/>
              <a:t> </a:t>
            </a:r>
            <a:r>
              <a:rPr lang="hu-HU" dirty="0" err="1"/>
              <a:t>particles</a:t>
            </a:r>
            <a:r>
              <a:rPr lang="hu-HU" dirty="0"/>
              <a:t> </a:t>
            </a:r>
            <a:r>
              <a:rPr lang="hu-HU" dirty="0" err="1"/>
              <a:t>should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 be </a:t>
            </a:r>
            <a:r>
              <a:rPr lang="hu-HU" dirty="0" err="1"/>
              <a:t>detected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EPD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simulation</a:t>
            </a:r>
            <a:endParaRPr lang="hu-HU" dirty="0"/>
          </a:p>
          <a:p>
            <a:endParaRPr lang="hu-HU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3322256C-5E74-D84E-9D89-0EF2C6C20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470" y="3423103"/>
            <a:ext cx="4419600" cy="2997200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33C541C8-4126-DB45-81ED-70ADBF416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9470" y="226417"/>
            <a:ext cx="4419600" cy="2997200"/>
          </a:xfrm>
          <a:prstGeom prst="rect">
            <a:avLst/>
          </a:prstGeom>
        </p:spPr>
      </p:pic>
      <p:sp>
        <p:nvSpPr>
          <p:cNvPr id="12" name="Ellipszis 11">
            <a:extLst>
              <a:ext uri="{FF2B5EF4-FFF2-40B4-BE49-F238E27FC236}">
                <a16:creationId xmlns:a16="http://schemas.microsoft.com/office/drawing/2014/main" id="{4AE752D3-4C34-BA4E-A71F-D9456981562A}"/>
              </a:ext>
            </a:extLst>
          </p:cNvPr>
          <p:cNvSpPr/>
          <p:nvPr/>
        </p:nvSpPr>
        <p:spPr>
          <a:xfrm rot="16200000">
            <a:off x="7255330" y="5053600"/>
            <a:ext cx="2240133" cy="94301"/>
          </a:xfrm>
          <a:prstGeom prst="ellipse">
            <a:avLst/>
          </a:prstGeom>
          <a:solidFill>
            <a:srgbClr val="C000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Jobbra mutató nyíl 12">
            <a:extLst>
              <a:ext uri="{FF2B5EF4-FFF2-40B4-BE49-F238E27FC236}">
                <a16:creationId xmlns:a16="http://schemas.microsoft.com/office/drawing/2014/main" id="{25ACBD81-DA65-E947-8317-1A3ED6C4AA0C}"/>
              </a:ext>
            </a:extLst>
          </p:cNvPr>
          <p:cNvSpPr/>
          <p:nvPr/>
        </p:nvSpPr>
        <p:spPr>
          <a:xfrm>
            <a:off x="3863755" y="4510299"/>
            <a:ext cx="4419601" cy="516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Dia számának helye 7">
            <a:extLst>
              <a:ext uri="{FF2B5EF4-FFF2-40B4-BE49-F238E27FC236}">
                <a16:creationId xmlns:a16="http://schemas.microsoft.com/office/drawing/2014/main" id="{FE6077DA-2164-9140-AE42-DCED1F94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11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4045197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0197A1C-B85B-3B40-97F0-B89D5E1D4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Problems</a:t>
            </a:r>
            <a:r>
              <a:rPr lang="hu-HU" dirty="0"/>
              <a:t>, </a:t>
            </a:r>
            <a:r>
              <a:rPr lang="hu-HU" dirty="0" err="1"/>
              <a:t>possible</a:t>
            </a:r>
            <a:r>
              <a:rPr lang="hu-HU" dirty="0"/>
              <a:t> </a:t>
            </a:r>
            <a:r>
              <a:rPr lang="hu-HU" dirty="0" err="1"/>
              <a:t>solution</a:t>
            </a:r>
            <a:r>
              <a:rPr lang="hu-HU" dirty="0"/>
              <a:t>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F616854-7C8E-5547-A84A-2AE9B5759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err="1"/>
              <a:t>Problems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ADC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low</a:t>
            </a:r>
            <a:r>
              <a:rPr lang="hu-HU" dirty="0"/>
              <a:t> </a:t>
            </a:r>
            <a:r>
              <a:rPr lang="hu-HU" dirty="0" err="1"/>
              <a:t>values</a:t>
            </a:r>
            <a:r>
              <a:rPr lang="hu-HU" dirty="0"/>
              <a:t> </a:t>
            </a:r>
            <a:r>
              <a:rPr lang="hu-HU" dirty="0" err="1"/>
              <a:t>does</a:t>
            </a:r>
            <a:r>
              <a:rPr lang="hu-HU" dirty="0"/>
              <a:t>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correspond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data</a:t>
            </a:r>
            <a:endParaRPr lang="hu-HU" dirty="0"/>
          </a:p>
          <a:p>
            <a:pPr lvl="1"/>
            <a:r>
              <a:rPr lang="hu-HU" dirty="0" err="1"/>
              <a:t>nMIP</a:t>
            </a:r>
            <a:r>
              <a:rPr lang="hu-HU" dirty="0"/>
              <a:t> is </a:t>
            </a:r>
            <a:r>
              <a:rPr lang="hu-HU" dirty="0" err="1"/>
              <a:t>derived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ADC, </a:t>
            </a:r>
            <a:r>
              <a:rPr lang="hu-HU" dirty="0" err="1"/>
              <a:t>thus</a:t>
            </a:r>
            <a:r>
              <a:rPr lang="hu-HU" dirty="0"/>
              <a:t> it </a:t>
            </a:r>
            <a:r>
              <a:rPr lang="hu-HU" dirty="0" err="1"/>
              <a:t>cannot</a:t>
            </a:r>
            <a:r>
              <a:rPr lang="hu-HU" dirty="0"/>
              <a:t> be </a:t>
            </a:r>
            <a:r>
              <a:rPr lang="hu-HU" dirty="0" err="1"/>
              <a:t>trusted</a:t>
            </a:r>
            <a:r>
              <a:rPr lang="hu-HU" dirty="0"/>
              <a:t> </a:t>
            </a:r>
            <a:r>
              <a:rPr lang="hu-HU" dirty="0" err="1"/>
              <a:t>until</a:t>
            </a:r>
            <a:r>
              <a:rPr lang="hu-HU" dirty="0"/>
              <a:t> ADC is fixed</a:t>
            </a:r>
          </a:p>
          <a:p>
            <a:pPr lvl="1"/>
            <a:r>
              <a:rPr lang="hu-HU" dirty="0"/>
              <a:t>PID: </a:t>
            </a:r>
            <a:r>
              <a:rPr lang="hu-HU" dirty="0" err="1"/>
              <a:t>why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EPD </a:t>
            </a:r>
            <a:r>
              <a:rPr lang="hu-HU" dirty="0" err="1"/>
              <a:t>detect</a:t>
            </a:r>
            <a:r>
              <a:rPr lang="hu-HU" dirty="0"/>
              <a:t> </a:t>
            </a:r>
            <a:r>
              <a:rPr lang="hu-HU" dirty="0" err="1"/>
              <a:t>neutral</a:t>
            </a:r>
            <a:r>
              <a:rPr lang="hu-HU" dirty="0"/>
              <a:t> </a:t>
            </a:r>
            <a:r>
              <a:rPr lang="hu-HU" dirty="0" err="1"/>
              <a:t>particles</a:t>
            </a:r>
            <a:r>
              <a:rPr lang="hu-HU" dirty="0"/>
              <a:t>?</a:t>
            </a:r>
          </a:p>
          <a:p>
            <a:r>
              <a:rPr lang="hu-HU" dirty="0" err="1"/>
              <a:t>Possible</a:t>
            </a:r>
            <a:r>
              <a:rPr lang="hu-HU" dirty="0"/>
              <a:t> </a:t>
            </a:r>
            <a:r>
              <a:rPr lang="hu-HU" dirty="0" err="1"/>
              <a:t>solution</a:t>
            </a:r>
            <a:r>
              <a:rPr lang="hu-HU" dirty="0"/>
              <a:t>, </a:t>
            </a:r>
            <a:r>
              <a:rPr lang="hu-HU" dirty="0" err="1"/>
              <a:t>as</a:t>
            </a:r>
            <a:r>
              <a:rPr lang="hu-HU" dirty="0"/>
              <a:t> a </a:t>
            </a:r>
            <a:r>
              <a:rPr lang="hu-HU" dirty="0" err="1"/>
              <a:t>next</a:t>
            </a:r>
            <a:r>
              <a:rPr lang="hu-HU" dirty="0"/>
              <a:t> </a:t>
            </a:r>
            <a:r>
              <a:rPr lang="hu-HU" dirty="0" err="1"/>
              <a:t>step</a:t>
            </a:r>
            <a:r>
              <a:rPr lang="hu-HU" dirty="0"/>
              <a:t>: „</a:t>
            </a:r>
            <a:r>
              <a:rPr lang="hu-HU" dirty="0" err="1"/>
              <a:t>particle</a:t>
            </a:r>
            <a:r>
              <a:rPr lang="hu-HU" dirty="0"/>
              <a:t> </a:t>
            </a:r>
            <a:r>
              <a:rPr lang="hu-HU" dirty="0" err="1"/>
              <a:t>gun</a:t>
            </a:r>
            <a:r>
              <a:rPr lang="hu-HU" dirty="0"/>
              <a:t>” </a:t>
            </a:r>
            <a:r>
              <a:rPr lang="hu-HU" dirty="0" err="1"/>
              <a:t>method</a:t>
            </a:r>
            <a:endParaRPr lang="hu-HU" dirty="0"/>
          </a:p>
          <a:p>
            <a:pPr lvl="1"/>
            <a:r>
              <a:rPr lang="hu-HU" dirty="0" err="1"/>
              <a:t>Just</a:t>
            </a:r>
            <a:r>
              <a:rPr lang="hu-HU" dirty="0"/>
              <a:t> </a:t>
            </a:r>
            <a:r>
              <a:rPr lang="hu-HU" dirty="0" err="1"/>
              <a:t>send</a:t>
            </a:r>
            <a:r>
              <a:rPr lang="hu-HU" dirty="0"/>
              <a:t> 1 </a:t>
            </a:r>
            <a:r>
              <a:rPr lang="hu-HU" dirty="0" err="1"/>
              <a:t>single</a:t>
            </a:r>
            <a:r>
              <a:rPr lang="hu-HU" dirty="0"/>
              <a:t> </a:t>
            </a:r>
            <a:r>
              <a:rPr lang="hu-HU" dirty="0" err="1"/>
              <a:t>particle</a:t>
            </a:r>
            <a:r>
              <a:rPr lang="hu-HU" dirty="0"/>
              <a:t> </a:t>
            </a:r>
            <a:r>
              <a:rPr lang="hu-HU" dirty="0" err="1"/>
              <a:t>through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middle</a:t>
            </a:r>
            <a:r>
              <a:rPr lang="hu-HU" dirty="0"/>
              <a:t> of a </a:t>
            </a:r>
            <a:r>
              <a:rPr lang="hu-HU" dirty="0" err="1"/>
              <a:t>tile</a:t>
            </a:r>
            <a:r>
              <a:rPr lang="hu-HU" dirty="0"/>
              <a:t> </a:t>
            </a:r>
            <a:r>
              <a:rPr lang="hu-HU" dirty="0">
                <a:sym typeface="Wingdings" pitchFamily="2" charset="2"/>
              </a:rPr>
              <a:t> </a:t>
            </a:r>
            <a:r>
              <a:rPr lang="hu-HU" dirty="0" err="1">
                <a:sym typeface="Wingdings" pitchFamily="2" charset="2"/>
              </a:rPr>
              <a:t>that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would</a:t>
            </a:r>
            <a:r>
              <a:rPr lang="hu-HU" dirty="0">
                <a:sym typeface="Wingdings" pitchFamily="2" charset="2"/>
              </a:rPr>
              <a:t> be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entire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event</a:t>
            </a:r>
            <a:endParaRPr lang="hu-HU" dirty="0">
              <a:sym typeface="Wingdings" pitchFamily="2" charset="2"/>
            </a:endParaRPr>
          </a:p>
          <a:p>
            <a:pPr lvl="1"/>
            <a:r>
              <a:rPr lang="hu-HU" dirty="0" err="1">
                <a:sym typeface="Wingdings" pitchFamily="2" charset="2"/>
              </a:rPr>
              <a:t>Make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particle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orthogonal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to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face</a:t>
            </a:r>
            <a:r>
              <a:rPr lang="hu-HU" dirty="0">
                <a:sym typeface="Wingdings" pitchFamily="2" charset="2"/>
              </a:rPr>
              <a:t> of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tile</a:t>
            </a:r>
            <a:endParaRPr lang="hu-HU" dirty="0">
              <a:sym typeface="Wingdings" pitchFamily="2" charset="2"/>
            </a:endParaRPr>
          </a:p>
          <a:p>
            <a:pPr lvl="1"/>
            <a:r>
              <a:rPr lang="hu-HU" dirty="0" err="1">
                <a:sym typeface="Wingdings" pitchFamily="2" charset="2"/>
              </a:rPr>
              <a:t>Without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magnetic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field</a:t>
            </a:r>
            <a:endParaRPr lang="hu-HU" dirty="0">
              <a:sym typeface="Wingdings" pitchFamily="2" charset="2"/>
            </a:endParaRPr>
          </a:p>
          <a:p>
            <a:pPr lvl="1"/>
            <a:r>
              <a:rPr lang="hu-HU" dirty="0" err="1">
                <a:sym typeface="Wingdings" pitchFamily="2" charset="2"/>
              </a:rPr>
              <a:t>If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data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from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this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makes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sense</a:t>
            </a:r>
            <a:r>
              <a:rPr lang="hu-HU" dirty="0">
                <a:sym typeface="Wingdings" pitchFamily="2" charset="2"/>
              </a:rPr>
              <a:t>, </a:t>
            </a:r>
            <a:r>
              <a:rPr lang="hu-HU" dirty="0" err="1">
                <a:sym typeface="Wingdings" pitchFamily="2" charset="2"/>
              </a:rPr>
              <a:t>let’s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dive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deeper</a:t>
            </a:r>
            <a:r>
              <a:rPr lang="hu-HU" dirty="0">
                <a:sym typeface="Wingdings" pitchFamily="2" charset="2"/>
              </a:rPr>
              <a:t> in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simulation</a:t>
            </a:r>
            <a:r>
              <a:rPr lang="hu-HU" dirty="0">
                <a:sym typeface="Wingdings" pitchFamily="2" charset="2"/>
              </a:rPr>
              <a:t> software </a:t>
            </a:r>
            <a:r>
              <a:rPr lang="hu-HU" dirty="0" err="1">
                <a:sym typeface="Wingdings" pitchFamily="2" charset="2"/>
              </a:rPr>
              <a:t>to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see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where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the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problems</a:t>
            </a:r>
            <a:r>
              <a:rPr lang="hu-HU" dirty="0">
                <a:sym typeface="Wingdings" pitchFamily="2" charset="2"/>
              </a:rPr>
              <a:t> </a:t>
            </a:r>
            <a:r>
              <a:rPr lang="hu-HU" dirty="0" err="1">
                <a:sym typeface="Wingdings" pitchFamily="2" charset="2"/>
              </a:rPr>
              <a:t>lie</a:t>
            </a:r>
            <a:endParaRPr lang="hu-HU" dirty="0">
              <a:sym typeface="Wingdings" pitchFamily="2" charset="2"/>
            </a:endParaRPr>
          </a:p>
          <a:p>
            <a:endParaRPr lang="hu-HU" dirty="0"/>
          </a:p>
        </p:txBody>
      </p:sp>
      <p:sp>
        <p:nvSpPr>
          <p:cNvPr id="5" name="Élőláb helye 5">
            <a:extLst>
              <a:ext uri="{FF2B5EF4-FFF2-40B4-BE49-F238E27FC236}">
                <a16:creationId xmlns:a16="http://schemas.microsoft.com/office/drawing/2014/main" id="{2D447D1D-D246-E84F-93BC-8A9DCC1E4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6" name="Dia számának helye 7">
            <a:extLst>
              <a:ext uri="{FF2B5EF4-FFF2-40B4-BE49-F238E27FC236}">
                <a16:creationId xmlns:a16="http://schemas.microsoft.com/office/drawing/2014/main" id="{888F77DE-C9DD-2346-ABF1-1615AA3B2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12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3366956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12092C3-9E54-C44E-BA2D-FD9AF454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Conclusions</a:t>
            </a:r>
            <a:r>
              <a:rPr lang="hu-HU" dirty="0"/>
              <a:t>, </a:t>
            </a:r>
            <a:r>
              <a:rPr lang="hu-HU" dirty="0" err="1"/>
              <a:t>next</a:t>
            </a:r>
            <a:r>
              <a:rPr lang="hu-HU" dirty="0"/>
              <a:t> </a:t>
            </a:r>
            <a:r>
              <a:rPr lang="hu-HU" dirty="0" err="1"/>
              <a:t>steps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B304429-B3EC-C943-BF9A-A159A351C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0" y="1987395"/>
            <a:ext cx="10554574" cy="3636511"/>
          </a:xfrm>
        </p:spPr>
        <p:txBody>
          <a:bodyPr/>
          <a:lstStyle/>
          <a:p>
            <a:r>
              <a:rPr lang="hu-HU" dirty="0" err="1"/>
              <a:t>Use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particle</a:t>
            </a:r>
            <a:r>
              <a:rPr lang="hu-HU" dirty="0"/>
              <a:t> </a:t>
            </a:r>
            <a:r>
              <a:rPr lang="hu-HU" dirty="0" err="1"/>
              <a:t>gun</a:t>
            </a:r>
            <a:r>
              <a:rPr lang="hu-HU" dirty="0"/>
              <a:t> </a:t>
            </a:r>
            <a:r>
              <a:rPr lang="hu-HU" dirty="0" err="1"/>
              <a:t>method</a:t>
            </a:r>
            <a:r>
              <a:rPr lang="hu-HU" dirty="0"/>
              <a:t>,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see</a:t>
            </a:r>
            <a:r>
              <a:rPr lang="hu-HU" dirty="0"/>
              <a:t> </a:t>
            </a:r>
            <a:r>
              <a:rPr lang="hu-HU" dirty="0" err="1"/>
              <a:t>if</a:t>
            </a:r>
            <a:r>
              <a:rPr lang="hu-HU" dirty="0"/>
              <a:t> </a:t>
            </a:r>
            <a:r>
              <a:rPr lang="hu-HU" dirty="0" err="1"/>
              <a:t>those</a:t>
            </a:r>
            <a:r>
              <a:rPr lang="hu-HU" dirty="0"/>
              <a:t> </a:t>
            </a:r>
            <a:r>
              <a:rPr lang="hu-HU" dirty="0" err="1"/>
              <a:t>results</a:t>
            </a:r>
            <a:r>
              <a:rPr lang="hu-HU" dirty="0"/>
              <a:t> </a:t>
            </a:r>
            <a:r>
              <a:rPr lang="hu-HU" dirty="0" err="1"/>
              <a:t>make</a:t>
            </a:r>
            <a:r>
              <a:rPr lang="hu-HU" dirty="0"/>
              <a:t> </a:t>
            </a:r>
            <a:r>
              <a:rPr lang="hu-HU" dirty="0" err="1"/>
              <a:t>sense</a:t>
            </a:r>
            <a:endParaRPr lang="hu-HU" dirty="0"/>
          </a:p>
          <a:p>
            <a:r>
              <a:rPr lang="hu-HU" dirty="0"/>
              <a:t>Fix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current</a:t>
            </a:r>
            <a:r>
              <a:rPr lang="hu-HU" dirty="0"/>
              <a:t> </a:t>
            </a:r>
            <a:r>
              <a:rPr lang="hu-HU" dirty="0" err="1"/>
              <a:t>problems</a:t>
            </a:r>
            <a:endParaRPr lang="hu-HU" dirty="0"/>
          </a:p>
          <a:p>
            <a:r>
              <a:rPr lang="hu-HU" dirty="0" err="1"/>
              <a:t>Analyzis</a:t>
            </a:r>
            <a:r>
              <a:rPr lang="hu-HU" dirty="0"/>
              <a:t> of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collision</a:t>
            </a:r>
            <a:r>
              <a:rPr lang="hu-HU" dirty="0"/>
              <a:t> </a:t>
            </a:r>
            <a:r>
              <a:rPr lang="hu-HU" dirty="0" err="1"/>
              <a:t>data</a:t>
            </a:r>
            <a:r>
              <a:rPr lang="hu-HU" dirty="0"/>
              <a:t>,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exactly</a:t>
            </a:r>
            <a:r>
              <a:rPr lang="hu-HU" dirty="0"/>
              <a:t> </a:t>
            </a:r>
            <a:r>
              <a:rPr lang="hu-HU" dirty="0" err="1"/>
              <a:t>compare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simulation</a:t>
            </a:r>
            <a:r>
              <a:rPr lang="hu-HU" dirty="0"/>
              <a:t> </a:t>
            </a:r>
            <a:r>
              <a:rPr lang="hu-HU" dirty="0" err="1"/>
              <a:t>results</a:t>
            </a:r>
            <a:endParaRPr lang="hu-HU" dirty="0"/>
          </a:p>
          <a:p>
            <a:r>
              <a:rPr lang="hu-HU" dirty="0" err="1"/>
              <a:t>Writing</a:t>
            </a:r>
            <a:r>
              <a:rPr lang="hu-HU" dirty="0"/>
              <a:t> </a:t>
            </a:r>
            <a:r>
              <a:rPr lang="hu-HU" dirty="0" err="1"/>
              <a:t>Scientific</a:t>
            </a:r>
            <a:r>
              <a:rPr lang="hu-HU" dirty="0"/>
              <a:t> </a:t>
            </a:r>
            <a:r>
              <a:rPr lang="hu-HU" dirty="0" err="1"/>
              <a:t>Students</a:t>
            </a:r>
            <a:r>
              <a:rPr lang="hu-HU" dirty="0"/>
              <a:t>’ </a:t>
            </a:r>
            <a:r>
              <a:rPr lang="hu-HU" dirty="0" err="1"/>
              <a:t>Association</a:t>
            </a:r>
            <a:r>
              <a:rPr lang="hu-HU" dirty="0"/>
              <a:t> </a:t>
            </a:r>
            <a:r>
              <a:rPr lang="hu-HU" dirty="0" err="1"/>
              <a:t>thesis</a:t>
            </a:r>
            <a:r>
              <a:rPr lang="hu-HU" dirty="0"/>
              <a:t> (TDK)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month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Analyzing</a:t>
            </a:r>
            <a:r>
              <a:rPr lang="hu-HU" dirty="0"/>
              <a:t>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collision</a:t>
            </a:r>
            <a:r>
              <a:rPr lang="hu-HU" dirty="0"/>
              <a:t> EPD </a:t>
            </a:r>
            <a:r>
              <a:rPr lang="hu-HU" dirty="0" err="1"/>
              <a:t>data</a:t>
            </a:r>
            <a:r>
              <a:rPr lang="hu-HU" dirty="0"/>
              <a:t> (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do</a:t>
            </a:r>
            <a:r>
              <a:rPr lang="hu-HU" dirty="0"/>
              <a:t>...):</a:t>
            </a:r>
          </a:p>
          <a:p>
            <a:pPr lvl="2"/>
            <a:r>
              <a:rPr lang="hu-HU" dirty="0" err="1"/>
              <a:t>Centrality</a:t>
            </a:r>
            <a:r>
              <a:rPr lang="hu-HU" dirty="0"/>
              <a:t> </a:t>
            </a:r>
            <a:r>
              <a:rPr lang="hu-HU" dirty="0" err="1"/>
              <a:t>measurement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nMIP</a:t>
            </a:r>
            <a:endParaRPr lang="hu-HU" dirty="0"/>
          </a:p>
          <a:p>
            <a:pPr lvl="2"/>
            <a:r>
              <a:rPr lang="hu-HU" dirty="0" err="1"/>
              <a:t>Measuring</a:t>
            </a:r>
            <a:r>
              <a:rPr lang="hu-HU" dirty="0"/>
              <a:t> 2</a:t>
            </a:r>
            <a:r>
              <a:rPr lang="hu-HU" baseline="30000" dirty="0"/>
              <a:t>nd</a:t>
            </a:r>
            <a:r>
              <a:rPr lang="hu-HU" dirty="0"/>
              <a:t>-order </a:t>
            </a:r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plane</a:t>
            </a:r>
            <a:endParaRPr lang="hu-HU" dirty="0"/>
          </a:p>
          <a:p>
            <a:pPr lvl="1"/>
            <a:r>
              <a:rPr lang="hu-HU" dirty="0" err="1"/>
              <a:t>Simulation</a:t>
            </a:r>
            <a:r>
              <a:rPr lang="hu-HU" dirty="0"/>
              <a:t> </a:t>
            </a:r>
            <a:r>
              <a:rPr lang="hu-HU" dirty="0" err="1"/>
              <a:t>work</a:t>
            </a:r>
            <a:r>
              <a:rPr lang="hu-HU" dirty="0"/>
              <a:t> </a:t>
            </a:r>
            <a:r>
              <a:rPr lang="hu-HU" dirty="0" err="1"/>
              <a:t>overview</a:t>
            </a:r>
            <a:endParaRPr lang="hu-HU" dirty="0"/>
          </a:p>
        </p:txBody>
      </p:sp>
      <p:sp>
        <p:nvSpPr>
          <p:cNvPr id="4" name="Dia számának helye 7">
            <a:extLst>
              <a:ext uri="{FF2B5EF4-FFF2-40B4-BE49-F238E27FC236}">
                <a16:creationId xmlns:a16="http://schemas.microsoft.com/office/drawing/2014/main" id="{E8805A34-A1E7-8843-8882-83DFA5614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13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  <p:sp>
        <p:nvSpPr>
          <p:cNvPr id="5" name="Élőláb helye 5">
            <a:extLst>
              <a:ext uri="{FF2B5EF4-FFF2-40B4-BE49-F238E27FC236}">
                <a16:creationId xmlns:a16="http://schemas.microsoft.com/office/drawing/2014/main" id="{8F503F5A-508C-1347-AB32-4B8B89C5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6" name="Cím 1">
            <a:extLst>
              <a:ext uri="{FF2B5EF4-FFF2-40B4-BE49-F238E27FC236}">
                <a16:creationId xmlns:a16="http://schemas.microsoft.com/office/drawing/2014/main" id="{67E4D369-77F7-8B42-A572-0E979BEE7350}"/>
              </a:ext>
            </a:extLst>
          </p:cNvPr>
          <p:cNvSpPr txBox="1">
            <a:spLocks/>
          </p:cNvSpPr>
          <p:nvPr/>
        </p:nvSpPr>
        <p:spPr>
          <a:xfrm>
            <a:off x="827426" y="4924021"/>
            <a:ext cx="10572000" cy="139977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dirty="0"/>
              <a:t>Thanks for your kind attention! </a:t>
            </a:r>
          </a:p>
        </p:txBody>
      </p:sp>
    </p:spTree>
    <p:extLst>
      <p:ext uri="{BB962C8B-B14F-4D97-AF65-F5344CB8AC3E}">
        <p14:creationId xmlns:p14="http://schemas.microsoft.com/office/powerpoint/2010/main" val="2090841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0767343-FCA7-6B46-9D33-38E8AEDA8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Back-</a:t>
            </a:r>
            <a:r>
              <a:rPr lang="hu-HU" dirty="0" err="1"/>
              <a:t>up</a:t>
            </a:r>
            <a:r>
              <a:rPr lang="hu-HU" dirty="0"/>
              <a:t> </a:t>
            </a:r>
            <a:r>
              <a:rPr lang="hu-HU" dirty="0" err="1"/>
              <a:t>slides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11833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 descr="A képen képernyőkép látható&#10;&#10;Automatikusan generált leírás">
            <a:extLst>
              <a:ext uri="{FF2B5EF4-FFF2-40B4-BE49-F238E27FC236}">
                <a16:creationId xmlns:a16="http://schemas.microsoft.com/office/drawing/2014/main" id="{669B797C-D6B5-F14E-88B0-C8B225322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45422" cy="6858000"/>
          </a:xfrm>
          <a:prstGeom prst="rect">
            <a:avLst/>
          </a:prstGeom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0E0ADC7B-B3E4-2B49-937D-B6EAC9B51578}"/>
              </a:ext>
            </a:extLst>
          </p:cNvPr>
          <p:cNvSpPr/>
          <p:nvPr/>
        </p:nvSpPr>
        <p:spPr>
          <a:xfrm>
            <a:off x="865105" y="343349"/>
            <a:ext cx="5230895" cy="465221"/>
          </a:xfrm>
          <a:prstGeom prst="ellipse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Ellipszis 3">
            <a:extLst>
              <a:ext uri="{FF2B5EF4-FFF2-40B4-BE49-F238E27FC236}">
                <a16:creationId xmlns:a16="http://schemas.microsoft.com/office/drawing/2014/main" id="{2CCEEB9E-A68A-5C46-97FE-80898F8AAAF1}"/>
              </a:ext>
            </a:extLst>
          </p:cNvPr>
          <p:cNvSpPr/>
          <p:nvPr/>
        </p:nvSpPr>
        <p:spPr>
          <a:xfrm>
            <a:off x="0" y="3781887"/>
            <a:ext cx="5230895" cy="284008"/>
          </a:xfrm>
          <a:prstGeom prst="ellipse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3349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0FE89411-94F2-C945-8317-4AC983CBA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7293"/>
            <a:ext cx="12192000" cy="3621574"/>
          </a:xfrm>
          <a:prstGeom prst="rect">
            <a:avLst/>
          </a:prstGeom>
        </p:spPr>
      </p:pic>
      <p:sp>
        <p:nvSpPr>
          <p:cNvPr id="3" name="Ellipszis 2">
            <a:extLst>
              <a:ext uri="{FF2B5EF4-FFF2-40B4-BE49-F238E27FC236}">
                <a16:creationId xmlns:a16="http://schemas.microsoft.com/office/drawing/2014/main" id="{35C2C9F0-E284-F244-B6C9-BA477A861C54}"/>
              </a:ext>
            </a:extLst>
          </p:cNvPr>
          <p:cNvSpPr/>
          <p:nvPr/>
        </p:nvSpPr>
        <p:spPr>
          <a:xfrm>
            <a:off x="154892" y="1953087"/>
            <a:ext cx="5230895" cy="284788"/>
          </a:xfrm>
          <a:prstGeom prst="ellipse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Ellipszis 3">
            <a:extLst>
              <a:ext uri="{FF2B5EF4-FFF2-40B4-BE49-F238E27FC236}">
                <a16:creationId xmlns:a16="http://schemas.microsoft.com/office/drawing/2014/main" id="{723BB3CF-054B-624E-9D38-66E622A36A5D}"/>
              </a:ext>
            </a:extLst>
          </p:cNvPr>
          <p:cNvSpPr/>
          <p:nvPr/>
        </p:nvSpPr>
        <p:spPr>
          <a:xfrm>
            <a:off x="0" y="2830615"/>
            <a:ext cx="5230895" cy="1040050"/>
          </a:xfrm>
          <a:prstGeom prst="ellipse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Ellipszis 4">
            <a:extLst>
              <a:ext uri="{FF2B5EF4-FFF2-40B4-BE49-F238E27FC236}">
                <a16:creationId xmlns:a16="http://schemas.microsoft.com/office/drawing/2014/main" id="{F0F81139-A8A0-4445-B8FF-573D3844C91C}"/>
              </a:ext>
            </a:extLst>
          </p:cNvPr>
          <p:cNvSpPr/>
          <p:nvPr/>
        </p:nvSpPr>
        <p:spPr>
          <a:xfrm>
            <a:off x="154891" y="4697767"/>
            <a:ext cx="6316930" cy="284788"/>
          </a:xfrm>
          <a:prstGeom prst="ellipse">
            <a:avLst/>
          </a:prstGeom>
          <a:solidFill>
            <a:srgbClr val="C0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174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2813D85-1122-EC41-A6BF-B49FAA0FF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Scan @ RHIC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BA68775-A417-794D-A96B-2DF8B1C739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2000 – 2010 focus: Au+Au collisions at higher energies</a:t>
                </a:r>
              </a:p>
              <a:p>
                <a:r>
                  <a:rPr lang="en-US" dirty="0"/>
                  <a:t>Signs of QGP</a:t>
                </a:r>
              </a:p>
              <a:p>
                <a:r>
                  <a:rPr lang="en-US" dirty="0"/>
                  <a:t>2010 – 2014 BES I. : wider energy spectra to study QGP </a:t>
                </a:r>
              </a:p>
              <a:p>
                <a:pPr lvl="1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hu-HU" b="0" i="1" baseline="-25000" smtClean="0">
                            <a:latin typeface="Cambria Math" panose="02040503050406030204" pitchFamily="18" charset="0"/>
                          </a:rPr>
                          <m:t>𝑁𝑁</m:t>
                        </m:r>
                      </m:e>
                    </m:rad>
                    <m:r>
                      <a:rPr lang="hu-HU" b="0" i="1" smtClean="0">
                        <a:latin typeface="Cambria Math" panose="02040503050406030204" pitchFamily="18" charset="0"/>
                      </a:rPr>
                      <m:t>=7.7, 11.5, 14.5, 19.6, 27, 39, 62.4, 200 </m:t>
                    </m:r>
                  </m:oMath>
                </a14:m>
                <a:r>
                  <a:rPr lang="en-US" dirty="0"/>
                  <a:t>GeV</a:t>
                </a:r>
              </a:p>
              <a:p>
                <a:r>
                  <a:rPr lang="en-US" dirty="0"/>
                  <a:t>2019 – 2020 BES II. : </a:t>
                </a:r>
              </a:p>
              <a:p>
                <a:pPr lvl="1"/>
                <a:r>
                  <a:rPr lang="en-US" dirty="0"/>
                  <a:t>Improved detector system to study lower energies (i.e.: BBC -&gt; EPD)</a:t>
                </a:r>
              </a:p>
              <a:p>
                <a:pPr lvl="1"/>
                <a:r>
                  <a:rPr lang="en-US" dirty="0"/>
                  <a:t>Fix-target measurements</a:t>
                </a:r>
              </a:p>
              <a:p>
                <a:pPr lvl="2"/>
                <a:r>
                  <a:rPr lang="en-US" dirty="0"/>
                  <a:t>2019: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hu-HU" i="1" baseline="-25000">
                            <a:latin typeface="Cambria Math" panose="02040503050406030204" pitchFamily="18" charset="0"/>
                          </a:rPr>
                          <m:t>𝑁𝑁</m:t>
                        </m:r>
                      </m:e>
                    </m:rad>
                    <m:r>
                      <a:rPr lang="hu-H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3.85, 4.59, 7.3, 31.2 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GeV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BA68775-A417-794D-A96B-2DF8B1C739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Élőláb helye 5">
            <a:extLst>
              <a:ext uri="{FF2B5EF4-FFF2-40B4-BE49-F238E27FC236}">
                <a16:creationId xmlns:a16="http://schemas.microsoft.com/office/drawing/2014/main" id="{86A71563-FE15-C043-AB20-255DE4419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9" name="Dia számának helye 7">
            <a:extLst>
              <a:ext uri="{FF2B5EF4-FFF2-40B4-BE49-F238E27FC236}">
                <a16:creationId xmlns:a16="http://schemas.microsoft.com/office/drawing/2014/main" id="{3AB50161-111F-4B4E-9B26-77A2B6FFF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2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2250496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113601-1A73-DF49-904B-FC5928517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STAR detector</a:t>
            </a:r>
          </a:p>
        </p:txBody>
      </p:sp>
      <p:pic>
        <p:nvPicPr>
          <p:cNvPr id="7" name="Tartalom helye 6">
            <a:extLst>
              <a:ext uri="{FF2B5EF4-FFF2-40B4-BE49-F238E27FC236}">
                <a16:creationId xmlns:a16="http://schemas.microsoft.com/office/drawing/2014/main" id="{B0685507-9E29-1D49-94E4-7BA32B78C6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8794" y="0"/>
            <a:ext cx="4507473" cy="3733381"/>
          </a:xfrm>
        </p:spPr>
      </p:pic>
      <p:sp>
        <p:nvSpPr>
          <p:cNvPr id="12" name="Tartalom helye 2">
            <a:extLst>
              <a:ext uri="{FF2B5EF4-FFF2-40B4-BE49-F238E27FC236}">
                <a16:creationId xmlns:a16="http://schemas.microsoft.com/office/drawing/2014/main" id="{E9B79830-B93C-4C44-9A50-F1F866A60471}"/>
              </a:ext>
            </a:extLst>
          </p:cNvPr>
          <p:cNvSpPr txBox="1">
            <a:spLocks/>
          </p:cNvSpPr>
          <p:nvPr/>
        </p:nvSpPr>
        <p:spPr>
          <a:xfrm>
            <a:off x="-1" y="2048379"/>
            <a:ext cx="5693837" cy="480962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Figure represents the state until ~ 2017</a:t>
            </a:r>
          </a:p>
          <a:p>
            <a:r>
              <a:rPr lang="en-US" dirty="0"/>
              <a:t>From 2017, improvements were planned &amp; made</a:t>
            </a:r>
          </a:p>
          <a:p>
            <a:r>
              <a:rPr lang="en-US" dirty="0"/>
              <a:t>Newer, recent schematics are not available</a:t>
            </a:r>
          </a:p>
          <a:p>
            <a:r>
              <a:rPr lang="en-US" b="1" dirty="0"/>
              <a:t>TPC</a:t>
            </a:r>
            <a:r>
              <a:rPr lang="en-US" dirty="0"/>
              <a:t>: track reconstruction, p, dE/dx (ionization)</a:t>
            </a:r>
          </a:p>
          <a:p>
            <a:r>
              <a:rPr lang="en-US" b="1" dirty="0"/>
              <a:t>TOF</a:t>
            </a:r>
            <a:r>
              <a:rPr lang="en-US" dirty="0"/>
              <a:t>: outside of the TPC, increases PID efficiency</a:t>
            </a:r>
          </a:p>
          <a:p>
            <a:r>
              <a:rPr lang="en-US" b="1" dirty="0"/>
              <a:t>BBC</a:t>
            </a:r>
            <a:r>
              <a:rPr lang="en-US" dirty="0"/>
              <a:t>: scintillator, triggering events, 1</a:t>
            </a:r>
            <a:r>
              <a:rPr lang="en-US" baseline="30000" dirty="0"/>
              <a:t>st</a:t>
            </a:r>
            <a:r>
              <a:rPr lang="en-US" dirty="0"/>
              <a:t> order event plane</a:t>
            </a:r>
          </a:p>
          <a:p>
            <a:r>
              <a:rPr lang="en-US" b="1" dirty="0"/>
              <a:t>EPD</a:t>
            </a:r>
            <a:r>
              <a:rPr lang="en-US" dirty="0"/>
              <a:t>: scintillator, event plane dependent measurements, higher order event plane</a:t>
            </a:r>
          </a:p>
        </p:txBody>
      </p:sp>
      <p:pic>
        <p:nvPicPr>
          <p:cNvPr id="8" name="Kép 7" descr="A képen objektum, motor látható&#10;&#10;Automatikusan generált leírás">
            <a:extLst>
              <a:ext uri="{FF2B5EF4-FFF2-40B4-BE49-F238E27FC236}">
                <a16:creationId xmlns:a16="http://schemas.microsoft.com/office/drawing/2014/main" id="{C20E79D2-A4BB-F641-860D-A7FB59340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9220" y="2317321"/>
            <a:ext cx="2542780" cy="4540679"/>
          </a:xfrm>
          <a:prstGeom prst="rect">
            <a:avLst/>
          </a:prstGeom>
        </p:spPr>
      </p:pic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6EA6905D-118B-3445-BD35-3304E9852867}"/>
              </a:ext>
            </a:extLst>
          </p:cNvPr>
          <p:cNvCxnSpPr>
            <a:cxnSpLocks/>
          </p:cNvCxnSpPr>
          <p:nvPr/>
        </p:nvCxnSpPr>
        <p:spPr>
          <a:xfrm flipV="1">
            <a:off x="5025006" y="5687737"/>
            <a:ext cx="5895604" cy="369114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Élőláb helye 5">
            <a:extLst>
              <a:ext uri="{FF2B5EF4-FFF2-40B4-BE49-F238E27FC236}">
                <a16:creationId xmlns:a16="http://schemas.microsoft.com/office/drawing/2014/main" id="{3AFACACF-E4A4-5A47-BC12-314720007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17" name="Dia számának helye 7">
            <a:extLst>
              <a:ext uri="{FF2B5EF4-FFF2-40B4-BE49-F238E27FC236}">
                <a16:creationId xmlns:a16="http://schemas.microsoft.com/office/drawing/2014/main" id="{54FF0E12-CCB2-3548-BFA5-18A890E6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3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9987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7C1EC47-21C9-3B4B-AADA-893A73B0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EPD, as part of BES II.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312D62B-B393-F441-842A-C29B910B6C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54875"/>
            <a:ext cx="5355771" cy="3636511"/>
          </a:xfrm>
        </p:spPr>
        <p:txBody>
          <a:bodyPr/>
          <a:lstStyle/>
          <a:p>
            <a:r>
              <a:rPr lang="en-US" dirty="0"/>
              <a:t>EPD as an improvement of the BBC</a:t>
            </a:r>
          </a:p>
          <a:p>
            <a:r>
              <a:rPr lang="en-US" dirty="0"/>
              <a:t>Scintillator detector</a:t>
            </a:r>
          </a:p>
          <a:p>
            <a:r>
              <a:rPr lang="en-US" dirty="0"/>
              <a:t>Goal: Event plane dependent measurements (i.e.: of HBT-radii)</a:t>
            </a:r>
          </a:p>
          <a:p>
            <a:r>
              <a:rPr lang="en-US" dirty="0"/>
              <a:t>EPD got installed in 2018</a:t>
            </a:r>
          </a:p>
          <a:p>
            <a:r>
              <a:rPr lang="en-US" dirty="0"/>
              <a:t>EPD group at STAR, lead by Mike Lisa</a:t>
            </a:r>
          </a:p>
          <a:p>
            <a:r>
              <a:rPr lang="en-US" dirty="0"/>
              <a:t>I’ve joined the EPD group in April 2018, where I’m working on the simulation of the EPD 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75D21347-7524-8442-933F-CABDDF78E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028" y="2033043"/>
            <a:ext cx="6856557" cy="433729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25BBA456-8076-9D4D-9426-4A2F5B51D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346" y="2033043"/>
            <a:ext cx="6856557" cy="4337292"/>
          </a:xfrm>
          <a:prstGeom prst="rect">
            <a:avLst/>
          </a:prstGeom>
        </p:spPr>
      </p:pic>
      <p:sp>
        <p:nvSpPr>
          <p:cNvPr id="11" name="Élőláb helye 5">
            <a:extLst>
              <a:ext uri="{FF2B5EF4-FFF2-40B4-BE49-F238E27FC236}">
                <a16:creationId xmlns:a16="http://schemas.microsoft.com/office/drawing/2014/main" id="{9ED994B6-13A4-5748-8A4A-C500F46EB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12" name="Dia számának helye 7">
            <a:extLst>
              <a:ext uri="{FF2B5EF4-FFF2-40B4-BE49-F238E27FC236}">
                <a16:creationId xmlns:a16="http://schemas.microsoft.com/office/drawing/2014/main" id="{24DE1BE2-05E4-3C42-BAE6-ECB75910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4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3869348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0EF3595-7313-3F4C-9BB1-4470C763C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6373" y="-171736"/>
            <a:ext cx="3547533" cy="1618396"/>
          </a:xfrm>
        </p:spPr>
        <p:txBody>
          <a:bodyPr/>
          <a:lstStyle/>
          <a:p>
            <a:r>
              <a:rPr lang="hu-HU" sz="4000" dirty="0"/>
              <a:t>EPD </a:t>
            </a:r>
          </a:p>
        </p:txBody>
      </p:sp>
      <p:sp>
        <p:nvSpPr>
          <p:cNvPr id="5" name="Dia számának helye 7">
            <a:extLst>
              <a:ext uri="{FF2B5EF4-FFF2-40B4-BE49-F238E27FC236}">
                <a16:creationId xmlns:a16="http://schemas.microsoft.com/office/drawing/2014/main" id="{BCA5AD44-F4C4-E948-9AE3-809F098F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5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B59D7D3D-2A6F-7C49-827B-3A64B8DB7D31}"/>
              </a:ext>
            </a:extLst>
          </p:cNvPr>
          <p:cNvSpPr txBox="1"/>
          <p:nvPr/>
        </p:nvSpPr>
        <p:spPr>
          <a:xfrm>
            <a:off x="7347096" y="4634541"/>
            <a:ext cx="3334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n</a:t>
            </a:r>
            <a:r>
              <a:rPr lang="hu-HU" baseline="30000" dirty="0" err="1"/>
              <a:t>th</a:t>
            </a:r>
            <a:r>
              <a:rPr lang="hu-HU" dirty="0" err="1"/>
              <a:t>-order</a:t>
            </a:r>
            <a:r>
              <a:rPr lang="hu-HU" dirty="0"/>
              <a:t> </a:t>
            </a:r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plane</a:t>
            </a:r>
            <a:r>
              <a:rPr lang="hu-HU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Szövegdoboz 7">
                <a:extLst>
                  <a:ext uri="{FF2B5EF4-FFF2-40B4-BE49-F238E27FC236}">
                    <a16:creationId xmlns:a16="http://schemas.microsoft.com/office/drawing/2014/main" id="{F4D4CB89-7E02-4A42-86C6-29D87B8E789F}"/>
                  </a:ext>
                </a:extLst>
              </p:cNvPr>
              <p:cNvSpPr txBox="1"/>
              <p:nvPr/>
            </p:nvSpPr>
            <p:spPr>
              <a:xfrm>
                <a:off x="7405576" y="5077047"/>
                <a:ext cx="3334759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hu-H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hu-HU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d>
                            <m:dPr>
                              <m:ctrlPr>
                                <a:rPr lang="hu-H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hu-H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hu-HU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hu-HU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hu-HU" b="0" i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hu-HU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hu-HU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hu-HU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hu-HU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𝜙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hu-HU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func>
                                    </m:e>
                                  </m:nary>
                                </m:num>
                                <m:den>
                                  <m:nary>
                                    <m:naryPr>
                                      <m:chr m:val="∑"/>
                                      <m:supHide m:val="on"/>
                                      <m:ctrlPr>
                                        <a:rPr lang="hu-HU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hu-HU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/>
                                    <m:e>
                                      <m:sSub>
                                        <m:sSubPr>
                                          <m:ctrlP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func>
                                        <m:funcPr>
                                          <m:ctrlPr>
                                            <a:rPr lang="hu-HU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hu-HU" b="0" i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hu-HU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hu-HU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hu-HU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hu-HU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𝜙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hu-HU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𝑛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func>
                                    </m:e>
                                  </m:nary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hu-HU" dirty="0"/>
              </a:p>
            </p:txBody>
          </p:sp>
        </mc:Choice>
        <mc:Fallback xmlns="">
          <p:sp>
            <p:nvSpPr>
              <p:cNvPr id="8" name="Szövegdoboz 7">
                <a:extLst>
                  <a:ext uri="{FF2B5EF4-FFF2-40B4-BE49-F238E27FC236}">
                    <a16:creationId xmlns:a16="http://schemas.microsoft.com/office/drawing/2014/main" id="{F4D4CB89-7E02-4A42-86C6-29D87B8E7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576" y="5077047"/>
                <a:ext cx="3334759" cy="622350"/>
              </a:xfrm>
              <a:prstGeom prst="rect">
                <a:avLst/>
              </a:prstGeom>
              <a:blipFill>
                <a:blip r:embed="rId2"/>
                <a:stretch>
                  <a:fillRect l="-1515" t="-72000" b="-10400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20DA43E0-734A-6647-93B5-099E7EBC53DA}"/>
                  </a:ext>
                </a:extLst>
              </p:cNvPr>
              <p:cNvSpPr txBox="1"/>
              <p:nvPr/>
            </p:nvSpPr>
            <p:spPr>
              <a:xfrm>
                <a:off x="7347097" y="5845745"/>
                <a:ext cx="3334759" cy="655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weight</a:t>
                </a:r>
                <a:r>
                  <a:rPr lang="hu-HU" dirty="0"/>
                  <a:t> </a:t>
                </a:r>
                <a:r>
                  <a:rPr lang="hu-HU" dirty="0" err="1"/>
                  <a:t>factor</a:t>
                </a:r>
                <a:endParaRPr lang="hu-H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azimuth</a:t>
                </a:r>
                <a:r>
                  <a:rPr lang="hu-HU" dirty="0"/>
                  <a:t> </a:t>
                </a:r>
                <a:r>
                  <a:rPr lang="hu-HU" dirty="0" err="1"/>
                  <a:t>angle</a:t>
                </a:r>
                <a:endParaRPr lang="hu-HU" dirty="0"/>
              </a:p>
            </p:txBody>
          </p:sp>
        </mc:Choice>
        <mc:Fallback xmlns="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20DA43E0-734A-6647-93B5-099E7EBC53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7097" y="5845745"/>
                <a:ext cx="3334759" cy="655244"/>
              </a:xfrm>
              <a:prstGeom prst="rect">
                <a:avLst/>
              </a:prstGeom>
              <a:blipFill>
                <a:blip r:embed="rId3"/>
                <a:stretch>
                  <a:fillRect l="-380" t="-3774" b="-943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Élőláb helye 5">
            <a:extLst>
              <a:ext uri="{FF2B5EF4-FFF2-40B4-BE49-F238E27FC236}">
                <a16:creationId xmlns:a16="http://schemas.microsoft.com/office/drawing/2014/main" id="{12016684-FA44-2E40-A07E-B33F04990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artalom helye 2">
                <a:extLst>
                  <a:ext uri="{FF2B5EF4-FFF2-40B4-BE49-F238E27FC236}">
                    <a16:creationId xmlns:a16="http://schemas.microsoft.com/office/drawing/2014/main" id="{89F6C966-0D96-2146-B1AD-C8C72831EE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2154875"/>
                <a:ext cx="5355771" cy="3636511"/>
              </a:xfrm>
            </p:spPr>
            <p:txBody>
              <a:bodyPr/>
              <a:lstStyle/>
              <a:p>
                <a:r>
                  <a:rPr lang="en-US" dirty="0"/>
                  <a:t>EPD: 2 scintillator detectors</a:t>
                </a:r>
              </a:p>
              <a:p>
                <a:r>
                  <a:rPr lang="en-US" dirty="0"/>
                  <a:t>Located at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± 3.71</m:t>
                    </m:r>
                  </m:oMath>
                </a14:m>
                <a:r>
                  <a:rPr lang="en-US" dirty="0"/>
                  <a:t> m from the center of the TPC</a:t>
                </a:r>
              </a:p>
              <a:p>
                <a:r>
                  <a:rPr lang="en-US" dirty="0"/>
                  <a:t>12 </a:t>
                </a:r>
                <a:r>
                  <a:rPr lang="en-US" dirty="0" err="1"/>
                  <a:t>supersectors</a:t>
                </a:r>
                <a:endParaRPr lang="en-US" dirty="0"/>
              </a:p>
              <a:p>
                <a:r>
                  <a:rPr lang="en-US" dirty="0"/>
                  <a:t>31 tiles per </a:t>
                </a:r>
                <a:r>
                  <a:rPr lang="en-US" dirty="0" err="1"/>
                  <a:t>supersector</a:t>
                </a:r>
                <a:endParaRPr lang="en-US" dirty="0"/>
              </a:p>
              <a:p>
                <a:r>
                  <a:rPr lang="en-US" dirty="0"/>
                  <a:t>Goals: </a:t>
                </a:r>
              </a:p>
              <a:p>
                <a:pPr lvl="1"/>
                <a:r>
                  <a:rPr lang="en-US" dirty="0"/>
                  <a:t>Event plane dependent measurements</a:t>
                </a:r>
              </a:p>
              <a:p>
                <a:pPr lvl="1"/>
                <a:r>
                  <a:rPr lang="en-US" dirty="0"/>
                  <a:t>Measuring n</a:t>
                </a:r>
                <a:r>
                  <a:rPr lang="en-US" baseline="30000" dirty="0"/>
                  <a:t>th</a:t>
                </a:r>
                <a:r>
                  <a:rPr lang="en-US" dirty="0"/>
                  <a:t>-order event plane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artalom helye 2">
                <a:extLst>
                  <a:ext uri="{FF2B5EF4-FFF2-40B4-BE49-F238E27FC236}">
                    <a16:creationId xmlns:a16="http://schemas.microsoft.com/office/drawing/2014/main" id="{89F6C966-0D96-2146-B1AD-C8C72831EE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154875"/>
                <a:ext cx="5355771" cy="3636511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Kép 13">
            <a:extLst>
              <a:ext uri="{FF2B5EF4-FFF2-40B4-BE49-F238E27FC236}">
                <a16:creationId xmlns:a16="http://schemas.microsoft.com/office/drawing/2014/main" id="{48A4EFAF-75F6-244B-AE45-FDD502B8A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5807" y="943223"/>
            <a:ext cx="3187148" cy="3029907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:a16="http://schemas.microsoft.com/office/drawing/2014/main" id="{49353600-CD36-F641-8483-4E6A871495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5610" y="72572"/>
            <a:ext cx="2689449" cy="395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388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9CA6B1-AA8B-C24A-A5FD-A888EFFF2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600" dirty="0" err="1"/>
              <a:t>Examples</a:t>
            </a:r>
            <a:r>
              <a:rPr lang="hu-HU" sz="3600" dirty="0"/>
              <a:t>: </a:t>
            </a:r>
            <a:r>
              <a:rPr lang="hu-HU" sz="3600" dirty="0" err="1"/>
              <a:t>EPD’s</a:t>
            </a:r>
            <a:r>
              <a:rPr lang="hu-HU" sz="3600" dirty="0"/>
              <a:t> </a:t>
            </a:r>
            <a:r>
              <a:rPr lang="hu-HU" sz="3600" dirty="0" err="1"/>
              <a:t>use</a:t>
            </a:r>
            <a:r>
              <a:rPr lang="hu-HU" sz="3600" dirty="0"/>
              <a:t> in </a:t>
            </a:r>
            <a:r>
              <a:rPr lang="hu-HU" sz="3600" dirty="0" err="1"/>
              <a:t>real</a:t>
            </a:r>
            <a:r>
              <a:rPr lang="hu-HU" sz="3600" dirty="0"/>
              <a:t> </a:t>
            </a:r>
            <a:r>
              <a:rPr lang="hu-HU" sz="3600" dirty="0" err="1"/>
              <a:t>analysis</a:t>
            </a:r>
            <a:endParaRPr lang="hu-H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DA678C8C-0D3F-EA47-8C54-FB498DC7EB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6198" y="2162772"/>
                <a:ext cx="5104804" cy="2532455"/>
              </a:xfrm>
            </p:spPr>
            <p:txBody>
              <a:bodyPr/>
              <a:lstStyle/>
              <a:p>
                <a:r>
                  <a:rPr lang="hu-HU" dirty="0"/>
                  <a:t>EPD </a:t>
                </a:r>
                <a:r>
                  <a:rPr lang="hu-HU" dirty="0" err="1"/>
                  <a:t>as</a:t>
                </a:r>
                <a:r>
                  <a:rPr lang="hu-HU" dirty="0"/>
                  <a:t> a </a:t>
                </a:r>
                <a:r>
                  <a:rPr lang="hu-HU" dirty="0" err="1"/>
                  <a:t>centrality</a:t>
                </a:r>
                <a:r>
                  <a:rPr lang="hu-HU" dirty="0"/>
                  <a:t> </a:t>
                </a:r>
                <a:r>
                  <a:rPr lang="hu-HU" dirty="0" err="1"/>
                  <a:t>detector</a:t>
                </a:r>
                <a:r>
                  <a:rPr lang="hu-HU" dirty="0"/>
                  <a:t>:</a:t>
                </a:r>
              </a:p>
              <a:p>
                <a:pPr lvl="1"/>
                <a:r>
                  <a:rPr lang="hu-HU" dirty="0"/>
                  <a:t>TPC is in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rapidity</a:t>
                </a:r>
                <a:r>
                  <a:rPr lang="hu-HU" dirty="0"/>
                  <a:t> </a:t>
                </a:r>
                <a:r>
                  <a:rPr lang="hu-HU" dirty="0" err="1"/>
                  <a:t>range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&lt;1</m:t>
                    </m:r>
                  </m:oMath>
                </a14:m>
                <a:endParaRPr lang="hu-HU" dirty="0"/>
              </a:p>
              <a:p>
                <a:pPr lvl="1"/>
                <a:r>
                  <a:rPr lang="hu-HU" dirty="0"/>
                  <a:t>EPD is in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rapidity</a:t>
                </a:r>
                <a:r>
                  <a:rPr lang="hu-HU" dirty="0"/>
                  <a:t> </a:t>
                </a:r>
                <a:r>
                  <a:rPr lang="hu-HU" dirty="0" err="1"/>
                  <a:t>range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2.1&lt;</m:t>
                    </m:r>
                    <m:d>
                      <m:dPr>
                        <m:begChr m:val="|"/>
                        <m:endChr m:val="|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&lt;5.1</m:t>
                    </m:r>
                  </m:oMath>
                </a14:m>
                <a:endParaRPr lang="hu-HU" dirty="0"/>
              </a:p>
              <a:p>
                <a:r>
                  <a:rPr lang="hu-HU" dirty="0"/>
                  <a:t>EPD </a:t>
                </a:r>
                <a:r>
                  <a:rPr lang="hu-HU" dirty="0" err="1"/>
                  <a:t>as</a:t>
                </a:r>
                <a:r>
                  <a:rPr lang="hu-HU" dirty="0"/>
                  <a:t> </a:t>
                </a:r>
                <a:r>
                  <a:rPr lang="hu-HU" dirty="0" err="1"/>
                  <a:t>event</a:t>
                </a:r>
                <a:r>
                  <a:rPr lang="hu-HU" dirty="0"/>
                  <a:t> </a:t>
                </a:r>
                <a:r>
                  <a:rPr lang="hu-HU" dirty="0" err="1"/>
                  <a:t>plane</a:t>
                </a:r>
                <a:r>
                  <a:rPr lang="hu-HU" dirty="0"/>
                  <a:t> </a:t>
                </a:r>
                <a:r>
                  <a:rPr lang="hu-HU" dirty="0" err="1"/>
                  <a:t>detector</a:t>
                </a:r>
                <a:r>
                  <a:rPr lang="hu-HU" dirty="0"/>
                  <a:t>:</a:t>
                </a:r>
              </a:p>
              <a:p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DA678C8C-0D3F-EA47-8C54-FB498DC7EB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6198" y="2162772"/>
                <a:ext cx="5104804" cy="2532455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7">
            <a:extLst>
              <a:ext uri="{FF2B5EF4-FFF2-40B4-BE49-F238E27FC236}">
                <a16:creationId xmlns:a16="http://schemas.microsoft.com/office/drawing/2014/main" id="{4543498D-95AD-2C42-8A0D-2BE085A0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6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  <p:pic>
        <p:nvPicPr>
          <p:cNvPr id="9" name="Kép 8" descr="A képen szöveg, térkép látható&#10;&#10;Automatikusan generált leírás">
            <a:extLst>
              <a:ext uri="{FF2B5EF4-FFF2-40B4-BE49-F238E27FC236}">
                <a16:creationId xmlns:a16="http://schemas.microsoft.com/office/drawing/2014/main" id="{7A80A890-BB28-554C-86CD-2AA76DE01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1571" y="498892"/>
            <a:ext cx="2636519" cy="2636519"/>
          </a:xfrm>
          <a:prstGeom prst="rect">
            <a:avLst/>
          </a:prstGeom>
        </p:spPr>
      </p:pic>
      <p:pic>
        <p:nvPicPr>
          <p:cNvPr id="11" name="Kép 10" descr="A képen szöveg, térkép látható&#10;&#10;Automatikusan generált leírás">
            <a:extLst>
              <a:ext uri="{FF2B5EF4-FFF2-40B4-BE49-F238E27FC236}">
                <a16:creationId xmlns:a16="http://schemas.microsoft.com/office/drawing/2014/main" id="{4EE9F30D-5E9F-5648-B29A-5C4332D68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2083" y="498892"/>
            <a:ext cx="3107326" cy="2636519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0290AD21-E90D-0948-9523-648B1518F58D}"/>
              </a:ext>
            </a:extLst>
          </p:cNvPr>
          <p:cNvSpPr txBox="1"/>
          <p:nvPr/>
        </p:nvSpPr>
        <p:spPr>
          <a:xfrm>
            <a:off x="7007629" y="129560"/>
            <a:ext cx="2078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TPC 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06B84553-05F5-464E-8BAF-802AE93B7781}"/>
              </a:ext>
            </a:extLst>
          </p:cNvPr>
          <p:cNvSpPr txBox="1"/>
          <p:nvPr/>
        </p:nvSpPr>
        <p:spPr>
          <a:xfrm>
            <a:off x="10421196" y="129560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EPD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ABB48A57-5FE9-C74C-B276-BB288BED6D27}"/>
              </a:ext>
            </a:extLst>
          </p:cNvPr>
          <p:cNvSpPr txBox="1"/>
          <p:nvPr/>
        </p:nvSpPr>
        <p:spPr>
          <a:xfrm>
            <a:off x="9451571" y="3135411"/>
            <a:ext cx="2636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x </a:t>
            </a:r>
            <a:r>
              <a:rPr lang="hu-HU" dirty="0" err="1"/>
              <a:t>axis</a:t>
            </a:r>
            <a:r>
              <a:rPr lang="hu-HU" dirty="0"/>
              <a:t>: </a:t>
            </a:r>
            <a:r>
              <a:rPr lang="hu-HU" dirty="0" err="1"/>
              <a:t>nMIP</a:t>
            </a:r>
            <a:r>
              <a:rPr lang="hu-HU" dirty="0"/>
              <a:t> sum </a:t>
            </a:r>
            <a:r>
              <a:rPr lang="hu-HU" dirty="0" err="1"/>
              <a:t>for</a:t>
            </a:r>
            <a:r>
              <a:rPr lang="hu-HU" dirty="0"/>
              <a:t> 12 </a:t>
            </a:r>
            <a:r>
              <a:rPr lang="hu-HU" dirty="0" err="1"/>
              <a:t>outer</a:t>
            </a:r>
            <a:r>
              <a:rPr lang="hu-HU" dirty="0"/>
              <a:t> </a:t>
            </a:r>
            <a:r>
              <a:rPr lang="hu-HU" dirty="0" err="1"/>
              <a:t>rings</a:t>
            </a:r>
            <a:endParaRPr lang="hu-HU" dirty="0"/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8C16E702-0307-0D4E-8B28-A2BF6E975B37}"/>
              </a:ext>
            </a:extLst>
          </p:cNvPr>
          <p:cNvSpPr txBox="1"/>
          <p:nvPr/>
        </p:nvSpPr>
        <p:spPr>
          <a:xfrm>
            <a:off x="6610975" y="784083"/>
            <a:ext cx="1529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solidFill>
                  <a:srgbClr val="FF0000"/>
                </a:solidFill>
              </a:rPr>
              <a:t>Skipper</a:t>
            </a:r>
            <a:r>
              <a:rPr lang="hu-HU" sz="1200" dirty="0">
                <a:solidFill>
                  <a:srgbClr val="FF0000"/>
                </a:solidFill>
              </a:rPr>
              <a:t> </a:t>
            </a:r>
            <a:r>
              <a:rPr lang="hu-HU" sz="1200" dirty="0" err="1">
                <a:solidFill>
                  <a:srgbClr val="FF0000"/>
                </a:solidFill>
              </a:rPr>
              <a:t>Kagamaster</a:t>
            </a:r>
            <a:r>
              <a:rPr lang="hu-HU" sz="1200" dirty="0">
                <a:solidFill>
                  <a:srgbClr val="FF0000"/>
                </a:solidFill>
              </a:rPr>
              <a:t>, </a:t>
            </a:r>
            <a:r>
              <a:rPr lang="hu-HU" sz="1200" dirty="0" err="1">
                <a:solidFill>
                  <a:srgbClr val="FF0000"/>
                </a:solidFill>
              </a:rPr>
              <a:t>Lehigh</a:t>
            </a:r>
            <a:r>
              <a:rPr lang="hu-HU" sz="1200" dirty="0">
                <a:solidFill>
                  <a:srgbClr val="FF0000"/>
                </a:solidFill>
              </a:rPr>
              <a:t> University</a:t>
            </a:r>
          </a:p>
        </p:txBody>
      </p:sp>
      <p:sp>
        <p:nvSpPr>
          <p:cNvPr id="16" name="Szövegdoboz 15">
            <a:extLst>
              <a:ext uri="{FF2B5EF4-FFF2-40B4-BE49-F238E27FC236}">
                <a16:creationId xmlns:a16="http://schemas.microsoft.com/office/drawing/2014/main" id="{D89AFDEC-7107-6042-B4E2-47CF46BCF745}"/>
              </a:ext>
            </a:extLst>
          </p:cNvPr>
          <p:cNvSpPr txBox="1"/>
          <p:nvPr/>
        </p:nvSpPr>
        <p:spPr>
          <a:xfrm>
            <a:off x="9939826" y="591225"/>
            <a:ext cx="2103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solidFill>
                  <a:srgbClr val="FF0000"/>
                </a:solidFill>
              </a:rPr>
              <a:t>Yuri</a:t>
            </a:r>
            <a:r>
              <a:rPr lang="hu-HU" sz="1200" dirty="0">
                <a:solidFill>
                  <a:srgbClr val="FF0000"/>
                </a:solidFill>
              </a:rPr>
              <a:t> </a:t>
            </a:r>
            <a:r>
              <a:rPr lang="hu-HU" sz="1200" dirty="0" err="1">
                <a:solidFill>
                  <a:srgbClr val="FF0000"/>
                </a:solidFill>
              </a:rPr>
              <a:t>Sato</a:t>
            </a:r>
            <a:r>
              <a:rPr lang="hu-HU" sz="1200" dirty="0">
                <a:solidFill>
                  <a:srgbClr val="FF0000"/>
                </a:solidFill>
              </a:rPr>
              <a:t>, </a:t>
            </a:r>
            <a:r>
              <a:rPr lang="hu-HU" sz="1200" dirty="0" err="1">
                <a:solidFill>
                  <a:srgbClr val="FF0000"/>
                </a:solidFill>
              </a:rPr>
              <a:t>Univ</a:t>
            </a:r>
            <a:r>
              <a:rPr lang="hu-HU" sz="1200" dirty="0">
                <a:solidFill>
                  <a:srgbClr val="FF0000"/>
                </a:solidFill>
              </a:rPr>
              <a:t>. of </a:t>
            </a:r>
            <a:r>
              <a:rPr lang="hu-HU" sz="1200" dirty="0" err="1">
                <a:solidFill>
                  <a:srgbClr val="FF0000"/>
                </a:solidFill>
              </a:rPr>
              <a:t>Tsukuba</a:t>
            </a:r>
            <a:endParaRPr lang="hu-HU" sz="1200" dirty="0">
              <a:solidFill>
                <a:srgbClr val="FF0000"/>
              </a:solidFill>
            </a:endParaRPr>
          </a:p>
        </p:txBody>
      </p:sp>
      <p:pic>
        <p:nvPicPr>
          <p:cNvPr id="18" name="Kép 17" descr="A képen képernyőkép látható&#10;&#10;Automatikusan generált leírás">
            <a:extLst>
              <a:ext uri="{FF2B5EF4-FFF2-40B4-BE49-F238E27FC236}">
                <a16:creationId xmlns:a16="http://schemas.microsoft.com/office/drawing/2014/main" id="{0F132FDE-A1FB-FC4A-A2C5-3E4628F26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628" y="3722590"/>
            <a:ext cx="4402744" cy="3090906"/>
          </a:xfrm>
          <a:prstGeom prst="rect">
            <a:avLst/>
          </a:prstGeom>
        </p:spPr>
      </p:pic>
      <p:sp>
        <p:nvSpPr>
          <p:cNvPr id="19" name="Élőláb helye 5">
            <a:extLst>
              <a:ext uri="{FF2B5EF4-FFF2-40B4-BE49-F238E27FC236}">
                <a16:creationId xmlns:a16="http://schemas.microsoft.com/office/drawing/2014/main" id="{74A63E87-D6A8-744F-97A6-C4805D8AD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D22F6075-B0F2-8A4F-8C54-0934E27954B5}"/>
              </a:ext>
            </a:extLst>
          </p:cNvPr>
          <p:cNvSpPr txBox="1"/>
          <p:nvPr/>
        </p:nvSpPr>
        <p:spPr>
          <a:xfrm>
            <a:off x="5976744" y="4418228"/>
            <a:ext cx="152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solidFill>
                  <a:srgbClr val="FF0000"/>
                </a:solidFill>
              </a:rPr>
              <a:t>Yang</a:t>
            </a:r>
            <a:r>
              <a:rPr lang="hu-HU" sz="1200" dirty="0">
                <a:solidFill>
                  <a:srgbClr val="FF0000"/>
                </a:solidFill>
              </a:rPr>
              <a:t> </a:t>
            </a:r>
            <a:r>
              <a:rPr lang="hu-HU" sz="1200" dirty="0" err="1">
                <a:solidFill>
                  <a:srgbClr val="FF0000"/>
                </a:solidFill>
              </a:rPr>
              <a:t>Wu</a:t>
            </a:r>
            <a:r>
              <a:rPr lang="hu-HU" sz="1200" dirty="0">
                <a:solidFill>
                  <a:srgbClr val="FF0000"/>
                </a:solidFill>
              </a:rPr>
              <a:t>, STAR </a:t>
            </a:r>
            <a:r>
              <a:rPr lang="hu-HU" sz="1200" dirty="0" err="1">
                <a:solidFill>
                  <a:srgbClr val="FF0000"/>
                </a:solidFill>
              </a:rPr>
              <a:t>collaboration</a:t>
            </a:r>
            <a:endParaRPr lang="hu-HU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75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6CC053-946C-2C48-8D95-7AA6DDF2C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Simulation</a:t>
            </a:r>
            <a:r>
              <a:rPr lang="hu-HU" dirty="0"/>
              <a:t> </a:t>
            </a:r>
            <a:r>
              <a:rPr lang="hu-HU" dirty="0" err="1"/>
              <a:t>process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EPD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CBC4737-383A-E84C-9E69-477CB67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70" y="2437406"/>
            <a:ext cx="5674367" cy="3636511"/>
          </a:xfrm>
        </p:spPr>
        <p:txBody>
          <a:bodyPr>
            <a:normAutofit/>
          </a:bodyPr>
          <a:lstStyle/>
          <a:p>
            <a:r>
              <a:rPr lang="hu-HU" dirty="0" err="1"/>
              <a:t>Collisions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simulated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HIJING</a:t>
            </a:r>
          </a:p>
          <a:p>
            <a:r>
              <a:rPr lang="hu-HU" dirty="0"/>
              <a:t>HIJING </a:t>
            </a:r>
            <a:r>
              <a:rPr lang="hu-HU" dirty="0" err="1"/>
              <a:t>outputs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fed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STAR </a:t>
            </a:r>
            <a:r>
              <a:rPr lang="hu-HU" dirty="0" err="1"/>
              <a:t>simulation</a:t>
            </a:r>
            <a:r>
              <a:rPr lang="hu-HU" dirty="0"/>
              <a:t> software (</a:t>
            </a:r>
            <a:r>
              <a:rPr lang="hu-HU" dirty="0" err="1"/>
              <a:t>starsim</a:t>
            </a:r>
            <a:r>
              <a:rPr lang="hu-HU" dirty="0"/>
              <a:t>)</a:t>
            </a:r>
          </a:p>
          <a:p>
            <a:r>
              <a:rPr lang="hu-HU" dirty="0" err="1"/>
              <a:t>Starsim</a:t>
            </a:r>
            <a:r>
              <a:rPr lang="hu-HU" dirty="0"/>
              <a:t> </a:t>
            </a:r>
            <a:r>
              <a:rPr lang="hu-HU" dirty="0" err="1"/>
              <a:t>outputs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MuDst.root</a:t>
            </a:r>
            <a:r>
              <a:rPr lang="hu-HU" dirty="0"/>
              <a:t> </a:t>
            </a:r>
            <a:r>
              <a:rPr lang="hu-HU" dirty="0" err="1"/>
              <a:t>files</a:t>
            </a:r>
            <a:endParaRPr lang="hu-HU" dirty="0"/>
          </a:p>
          <a:p>
            <a:r>
              <a:rPr lang="hu-HU" dirty="0" err="1"/>
              <a:t>MuDst.root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STAR: </a:t>
            </a:r>
            <a:r>
              <a:rPr lang="hu-HU" dirty="0" err="1"/>
              <a:t>used</a:t>
            </a:r>
            <a:r>
              <a:rPr lang="hu-HU" dirty="0"/>
              <a:t> </a:t>
            </a:r>
            <a:r>
              <a:rPr lang="hu-HU" dirty="0" err="1"/>
              <a:t>data</a:t>
            </a:r>
            <a:r>
              <a:rPr lang="hu-HU" dirty="0"/>
              <a:t> </a:t>
            </a:r>
            <a:r>
              <a:rPr lang="hu-HU" dirty="0" err="1"/>
              <a:t>structure</a:t>
            </a:r>
            <a:r>
              <a:rPr lang="hu-HU" dirty="0"/>
              <a:t> </a:t>
            </a:r>
            <a:r>
              <a:rPr lang="hu-HU" dirty="0" err="1"/>
              <a:t>until</a:t>
            </a:r>
            <a:r>
              <a:rPr lang="hu-HU" dirty="0"/>
              <a:t> 2018, </a:t>
            </a:r>
            <a:r>
              <a:rPr lang="hu-HU" dirty="0" err="1"/>
              <a:t>data</a:t>
            </a:r>
            <a:r>
              <a:rPr lang="hu-HU" dirty="0"/>
              <a:t> </a:t>
            </a:r>
            <a:r>
              <a:rPr lang="hu-HU" dirty="0" err="1"/>
              <a:t>stored</a:t>
            </a:r>
            <a:r>
              <a:rPr lang="hu-HU" dirty="0"/>
              <a:t> in </a:t>
            </a:r>
            <a:r>
              <a:rPr lang="hu-HU" dirty="0" err="1"/>
              <a:t>root</a:t>
            </a:r>
            <a:r>
              <a:rPr lang="hu-HU" dirty="0"/>
              <a:t> </a:t>
            </a:r>
            <a:r>
              <a:rPr lang="hu-HU" dirty="0" err="1"/>
              <a:t>TTree</a:t>
            </a:r>
            <a:r>
              <a:rPr lang="hu-HU" dirty="0"/>
              <a:t> </a:t>
            </a:r>
            <a:r>
              <a:rPr lang="hu-HU" dirty="0" err="1"/>
              <a:t>structure</a:t>
            </a:r>
            <a:endParaRPr lang="hu-HU" dirty="0"/>
          </a:p>
          <a:p>
            <a:r>
              <a:rPr lang="hu-HU" dirty="0" err="1"/>
              <a:t>Simulation</a:t>
            </a:r>
            <a:r>
              <a:rPr lang="hu-HU" dirty="0"/>
              <a:t> </a:t>
            </a:r>
            <a:r>
              <a:rPr lang="hu-HU" dirty="0" err="1"/>
              <a:t>MuDst.root</a:t>
            </a:r>
            <a:r>
              <a:rPr lang="hu-HU" dirty="0"/>
              <a:t> </a:t>
            </a:r>
            <a:r>
              <a:rPr lang="hu-HU" dirty="0" err="1"/>
              <a:t>files</a:t>
            </a:r>
            <a:r>
              <a:rPr lang="hu-HU" dirty="0"/>
              <a:t> </a:t>
            </a:r>
            <a:r>
              <a:rPr lang="hu-HU" dirty="0" err="1"/>
              <a:t>contain</a:t>
            </a:r>
            <a:r>
              <a:rPr lang="hu-HU" dirty="0"/>
              <a:t> </a:t>
            </a:r>
            <a:r>
              <a:rPr lang="hu-HU" dirty="0" err="1"/>
              <a:t>information</a:t>
            </a:r>
            <a:r>
              <a:rPr lang="hu-HU" dirty="0"/>
              <a:t> </a:t>
            </a:r>
            <a:r>
              <a:rPr lang="hu-HU" dirty="0" err="1"/>
              <a:t>about</a:t>
            </a:r>
            <a:r>
              <a:rPr lang="hu-HU" dirty="0"/>
              <a:t> </a:t>
            </a:r>
            <a:r>
              <a:rPr lang="hu-HU" dirty="0" err="1"/>
              <a:t>tracks</a:t>
            </a:r>
            <a:r>
              <a:rPr lang="hu-HU" dirty="0"/>
              <a:t>:</a:t>
            </a:r>
          </a:p>
          <a:p>
            <a:pPr lvl="1"/>
            <a:r>
              <a:rPr lang="hu-HU" dirty="0" err="1"/>
              <a:t>Coming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HIJING</a:t>
            </a:r>
          </a:p>
          <a:p>
            <a:pPr lvl="1"/>
            <a:r>
              <a:rPr lang="hu-HU" dirty="0" err="1"/>
              <a:t>Hitting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EPD</a:t>
            </a:r>
          </a:p>
          <a:p>
            <a:pPr lvl="1"/>
            <a:endParaRPr lang="hu-HU" dirty="0"/>
          </a:p>
          <a:p>
            <a:endParaRPr lang="hu-HU" dirty="0"/>
          </a:p>
        </p:txBody>
      </p:sp>
      <p:pic>
        <p:nvPicPr>
          <p:cNvPr id="5" name="Kép 4" descr="A képen képernyő, monitor, számítógép, billentyűzet látható&#10;&#10;Automatikusan generált leírás">
            <a:extLst>
              <a:ext uri="{FF2B5EF4-FFF2-40B4-BE49-F238E27FC236}">
                <a16:creationId xmlns:a16="http://schemas.microsoft.com/office/drawing/2014/main" id="{33974DB2-A710-0F4B-9640-7C1C033D7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958" y="1891534"/>
            <a:ext cx="6521042" cy="1394994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CF08099F-2BDA-B844-B240-65A5DB73E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3429000"/>
            <a:ext cx="5029200" cy="546100"/>
          </a:xfrm>
          <a:prstGeom prst="rect">
            <a:avLst/>
          </a:prstGeom>
        </p:spPr>
      </p:pic>
      <p:sp>
        <p:nvSpPr>
          <p:cNvPr id="11" name="Élőláb helye 5">
            <a:extLst>
              <a:ext uri="{FF2B5EF4-FFF2-40B4-BE49-F238E27FC236}">
                <a16:creationId xmlns:a16="http://schemas.microsoft.com/office/drawing/2014/main" id="{0175F84C-6E0F-CB41-B857-F4B70CF71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12" name="Dia számának helye 7">
            <a:extLst>
              <a:ext uri="{FF2B5EF4-FFF2-40B4-BE49-F238E27FC236}">
                <a16:creationId xmlns:a16="http://schemas.microsoft.com/office/drawing/2014/main" id="{E48127CB-A7E4-2740-9DB4-0370C1DC1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7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  <p:pic>
        <p:nvPicPr>
          <p:cNvPr id="8" name="Kép 7" descr="A képen képernyőkép látható&#10;&#10;Automatikusan generált leírás">
            <a:extLst>
              <a:ext uri="{FF2B5EF4-FFF2-40B4-BE49-F238E27FC236}">
                <a16:creationId xmlns:a16="http://schemas.microsoft.com/office/drawing/2014/main" id="{420C26F5-B388-C047-B707-316D759868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7576" y="4255661"/>
            <a:ext cx="4944424" cy="2358951"/>
          </a:xfrm>
          <a:prstGeom prst="rect">
            <a:avLst/>
          </a:prstGeom>
        </p:spPr>
      </p:pic>
      <p:sp>
        <p:nvSpPr>
          <p:cNvPr id="10" name="Jobbra mutató nyíl 9">
            <a:extLst>
              <a:ext uri="{FF2B5EF4-FFF2-40B4-BE49-F238E27FC236}">
                <a16:creationId xmlns:a16="http://schemas.microsoft.com/office/drawing/2014/main" id="{C353077C-274E-924A-B1AC-1F915A37CB2C}"/>
              </a:ext>
            </a:extLst>
          </p:cNvPr>
          <p:cNvSpPr/>
          <p:nvPr/>
        </p:nvSpPr>
        <p:spPr>
          <a:xfrm>
            <a:off x="2511511" y="5321961"/>
            <a:ext cx="4300506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Bal oldali kapcsos zárójel 3">
            <a:extLst>
              <a:ext uri="{FF2B5EF4-FFF2-40B4-BE49-F238E27FC236}">
                <a16:creationId xmlns:a16="http://schemas.microsoft.com/office/drawing/2014/main" id="{8BA77D55-05BE-BC4A-B986-F0DC45ECD76E}"/>
              </a:ext>
            </a:extLst>
          </p:cNvPr>
          <p:cNvSpPr/>
          <p:nvPr/>
        </p:nvSpPr>
        <p:spPr>
          <a:xfrm>
            <a:off x="6896793" y="4303785"/>
            <a:ext cx="266007" cy="22947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1320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A171AD-6D8D-8142-A3D3-3A8E94754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/>
              <a:t>Fixing </a:t>
            </a:r>
            <a:r>
              <a:rPr lang="hu-HU" sz="4000" dirty="0" err="1"/>
              <a:t>the</a:t>
            </a:r>
            <a:r>
              <a:rPr lang="hu-HU" sz="4000" dirty="0"/>
              <a:t> 1</a:t>
            </a:r>
            <a:r>
              <a:rPr lang="hu-HU" sz="4000" baseline="30000" dirty="0"/>
              <a:t>st</a:t>
            </a:r>
            <a:r>
              <a:rPr lang="hu-HU" sz="4000" dirty="0"/>
              <a:t> </a:t>
            </a:r>
            <a:r>
              <a:rPr lang="hu-HU" sz="4000" dirty="0" err="1"/>
              <a:t>problems</a:t>
            </a:r>
            <a:endParaRPr lang="hu-HU" sz="4000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6127F5BC-48B0-1A41-B40C-159E94C99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2436" y="4753254"/>
            <a:ext cx="3016707" cy="2045812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FC69493F-087A-854C-860C-AA8C5A6E360C}"/>
              </a:ext>
            </a:extLst>
          </p:cNvPr>
          <p:cNvSpPr txBox="1"/>
          <p:nvPr/>
        </p:nvSpPr>
        <p:spPr>
          <a:xfrm>
            <a:off x="9509761" y="5257080"/>
            <a:ext cx="31412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3200" dirty="0">
                <a:solidFill>
                  <a:srgbClr val="FF0000"/>
                </a:solidFill>
              </a:rPr>
              <a:t>-1 and +1 </a:t>
            </a:r>
            <a:r>
              <a:rPr lang="hu-HU" sz="3200" dirty="0" err="1">
                <a:solidFill>
                  <a:srgbClr val="FF0000"/>
                </a:solidFill>
              </a:rPr>
              <a:t>values</a:t>
            </a:r>
            <a:r>
              <a:rPr lang="hu-HU" sz="3200" dirty="0">
                <a:solidFill>
                  <a:srgbClr val="FF0000"/>
                </a:solidFill>
              </a:rPr>
              <a:t>, ok!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9647E83C-4FBC-9B41-AB06-848B0969F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537" y="58933"/>
            <a:ext cx="3051606" cy="2169561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837CC2F3-E682-2E42-896C-CA8AD93FBF98}"/>
              </a:ext>
            </a:extLst>
          </p:cNvPr>
          <p:cNvSpPr txBox="1"/>
          <p:nvPr/>
        </p:nvSpPr>
        <p:spPr>
          <a:xfrm>
            <a:off x="9310255" y="523702"/>
            <a:ext cx="27434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solidFill>
                  <a:srgbClr val="FF0000"/>
                </a:solidFill>
              </a:rPr>
              <a:t>[1,31] </a:t>
            </a:r>
            <a:r>
              <a:rPr lang="hu-HU" sz="2800" dirty="0" err="1">
                <a:solidFill>
                  <a:srgbClr val="FF0000"/>
                </a:solidFill>
              </a:rPr>
              <a:t>interval</a:t>
            </a:r>
            <a:r>
              <a:rPr lang="hu-HU" sz="2800" dirty="0">
                <a:solidFill>
                  <a:srgbClr val="FF0000"/>
                </a:solidFill>
              </a:rPr>
              <a:t>, ok!</a:t>
            </a:r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0B1D2209-8038-D74D-93FB-4A74AF5A6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537" y="2473946"/>
            <a:ext cx="3051606" cy="2069480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25FB957E-A169-C04B-864D-1F068C096D3E}"/>
              </a:ext>
            </a:extLst>
          </p:cNvPr>
          <p:cNvSpPr txBox="1"/>
          <p:nvPr/>
        </p:nvSpPr>
        <p:spPr>
          <a:xfrm>
            <a:off x="9410811" y="3031632"/>
            <a:ext cx="2867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solidFill>
                  <a:srgbClr val="FF0000"/>
                </a:solidFill>
              </a:rPr>
              <a:t>[1,12] </a:t>
            </a:r>
            <a:r>
              <a:rPr lang="hu-HU" sz="2800" dirty="0" err="1">
                <a:solidFill>
                  <a:srgbClr val="FF0000"/>
                </a:solidFill>
              </a:rPr>
              <a:t>interval</a:t>
            </a:r>
            <a:r>
              <a:rPr lang="hu-HU" sz="2800" dirty="0">
                <a:solidFill>
                  <a:srgbClr val="FF0000"/>
                </a:solidFill>
              </a:rPr>
              <a:t>, ok!</a:t>
            </a:r>
          </a:p>
        </p:txBody>
      </p:sp>
      <p:sp>
        <p:nvSpPr>
          <p:cNvPr id="12" name="Élőláb helye 5">
            <a:extLst>
              <a:ext uri="{FF2B5EF4-FFF2-40B4-BE49-F238E27FC236}">
                <a16:creationId xmlns:a16="http://schemas.microsoft.com/office/drawing/2014/main" id="{5A88B916-D09C-D14A-9C65-D8BE3692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14" name="Dia számának helye 7">
            <a:extLst>
              <a:ext uri="{FF2B5EF4-FFF2-40B4-BE49-F238E27FC236}">
                <a16:creationId xmlns:a16="http://schemas.microsoft.com/office/drawing/2014/main" id="{0106460C-9619-5D44-95C1-426F08B1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8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  <p:grpSp>
        <p:nvGrpSpPr>
          <p:cNvPr id="13" name="Csoportba foglalás 12">
            <a:extLst>
              <a:ext uri="{FF2B5EF4-FFF2-40B4-BE49-F238E27FC236}">
                <a16:creationId xmlns:a16="http://schemas.microsoft.com/office/drawing/2014/main" id="{E09759EB-DAEE-3B4E-BC16-DC50E478B274}"/>
              </a:ext>
            </a:extLst>
          </p:cNvPr>
          <p:cNvGrpSpPr/>
          <p:nvPr/>
        </p:nvGrpSpPr>
        <p:grpSpPr>
          <a:xfrm>
            <a:off x="5644342" y="4753254"/>
            <a:ext cx="3219532" cy="2017626"/>
            <a:chOff x="5234091" y="1912142"/>
            <a:chExt cx="6957909" cy="4343472"/>
          </a:xfrm>
        </p:grpSpPr>
        <p:pic>
          <p:nvPicPr>
            <p:cNvPr id="15" name="Kép 14">
              <a:extLst>
                <a:ext uri="{FF2B5EF4-FFF2-40B4-BE49-F238E27FC236}">
                  <a16:creationId xmlns:a16="http://schemas.microsoft.com/office/drawing/2014/main" id="{10C69E2B-D179-AB41-9EDE-9AA3313662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34091" y="1912142"/>
              <a:ext cx="6957909" cy="4343472"/>
            </a:xfrm>
            <a:prstGeom prst="rect">
              <a:avLst/>
            </a:prstGeom>
          </p:spPr>
        </p:pic>
        <p:sp>
          <p:nvSpPr>
            <p:cNvPr id="16" name="Szövegdoboz 15">
              <a:extLst>
                <a:ext uri="{FF2B5EF4-FFF2-40B4-BE49-F238E27FC236}">
                  <a16:creationId xmlns:a16="http://schemas.microsoft.com/office/drawing/2014/main" id="{9D4A39AC-A45B-8F4A-B657-89CDDAD31F44}"/>
                </a:ext>
              </a:extLst>
            </p:cNvPr>
            <p:cNvSpPr txBox="1"/>
            <p:nvPr/>
          </p:nvSpPr>
          <p:spPr>
            <a:xfrm>
              <a:off x="6553198" y="3760711"/>
              <a:ext cx="3578204" cy="980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200" dirty="0">
                  <a:solidFill>
                    <a:srgbClr val="FF0000"/>
                  </a:solidFill>
                </a:rPr>
                <a:t>No </a:t>
              </a:r>
              <a:r>
                <a:rPr lang="hu-HU" sz="1200" dirty="0" err="1">
                  <a:solidFill>
                    <a:srgbClr val="FF0000"/>
                  </a:solidFill>
                </a:rPr>
                <a:t>East</a:t>
              </a:r>
              <a:r>
                <a:rPr lang="hu-HU" sz="1200" dirty="0">
                  <a:solidFill>
                    <a:srgbClr val="FF0000"/>
                  </a:solidFill>
                </a:rPr>
                <a:t> </a:t>
              </a:r>
              <a:r>
                <a:rPr lang="hu-HU" sz="1200" dirty="0" err="1">
                  <a:solidFill>
                    <a:srgbClr val="FF0000"/>
                  </a:solidFill>
                </a:rPr>
                <a:t>hits</a:t>
              </a:r>
              <a:r>
                <a:rPr lang="hu-HU" sz="1200" dirty="0">
                  <a:solidFill>
                    <a:srgbClr val="FF0000"/>
                  </a:solidFill>
                </a:rPr>
                <a:t> in </a:t>
              </a:r>
              <a:r>
                <a:rPr lang="hu-HU" sz="1200" dirty="0" err="1">
                  <a:solidFill>
                    <a:srgbClr val="FF0000"/>
                  </a:solidFill>
                </a:rPr>
                <a:t>the</a:t>
              </a:r>
              <a:r>
                <a:rPr lang="hu-HU" sz="1200" dirty="0">
                  <a:solidFill>
                    <a:srgbClr val="FF0000"/>
                  </a:solidFill>
                </a:rPr>
                <a:t> </a:t>
              </a:r>
              <a:r>
                <a:rPr lang="hu-HU" sz="1200" dirty="0" err="1">
                  <a:solidFill>
                    <a:srgbClr val="FF0000"/>
                  </a:solidFill>
                </a:rPr>
                <a:t>simulation</a:t>
              </a:r>
              <a:r>
                <a:rPr lang="hu-HU" sz="1200" dirty="0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17" name="Jobbra mutató nyíl 16">
              <a:extLst>
                <a:ext uri="{FF2B5EF4-FFF2-40B4-BE49-F238E27FC236}">
                  <a16:creationId xmlns:a16="http://schemas.microsoft.com/office/drawing/2014/main" id="{0913AF84-9B24-E74D-9166-478B9DEAA2DE}"/>
                </a:ext>
              </a:extLst>
            </p:cNvPr>
            <p:cNvSpPr/>
            <p:nvPr/>
          </p:nvSpPr>
          <p:spPr>
            <a:xfrm rot="5400000">
              <a:off x="6777790" y="4696969"/>
              <a:ext cx="1114926" cy="1043609"/>
            </a:xfrm>
            <a:prstGeom prst="rightArrow">
              <a:avLst>
                <a:gd name="adj1" fmla="val 54612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Jobbra mutató nyíl 17">
              <a:extLst>
                <a:ext uri="{FF2B5EF4-FFF2-40B4-BE49-F238E27FC236}">
                  <a16:creationId xmlns:a16="http://schemas.microsoft.com/office/drawing/2014/main" id="{27CF4B9D-DE24-234D-B2E4-7E5A853B05E9}"/>
                </a:ext>
              </a:extLst>
            </p:cNvPr>
            <p:cNvSpPr/>
            <p:nvPr/>
          </p:nvSpPr>
          <p:spPr>
            <a:xfrm rot="994801">
              <a:off x="8897963" y="2701791"/>
              <a:ext cx="1114926" cy="1043609"/>
            </a:xfrm>
            <a:prstGeom prst="rightArrow">
              <a:avLst>
                <a:gd name="adj1" fmla="val 54612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Szövegdoboz 18">
              <a:extLst>
                <a:ext uri="{FF2B5EF4-FFF2-40B4-BE49-F238E27FC236}">
                  <a16:creationId xmlns:a16="http://schemas.microsoft.com/office/drawing/2014/main" id="{8F22CC41-26CA-B54E-95CA-ADB3EB285509}"/>
                </a:ext>
              </a:extLst>
            </p:cNvPr>
            <p:cNvSpPr txBox="1"/>
            <p:nvPr/>
          </p:nvSpPr>
          <p:spPr>
            <a:xfrm>
              <a:off x="6968461" y="2506679"/>
              <a:ext cx="2013284" cy="993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200" dirty="0">
                  <a:solidFill>
                    <a:srgbClr val="FF0000"/>
                  </a:solidFill>
                </a:rPr>
                <a:t>West </a:t>
              </a:r>
              <a:r>
                <a:rPr lang="hu-HU" sz="1200" dirty="0" err="1">
                  <a:solidFill>
                    <a:srgbClr val="FF0000"/>
                  </a:solidFill>
                </a:rPr>
                <a:t>hits</a:t>
              </a:r>
              <a:r>
                <a:rPr lang="hu-HU" sz="1200" dirty="0">
                  <a:solidFill>
                    <a:srgbClr val="FF0000"/>
                  </a:solidFill>
                </a:rPr>
                <a:t>, ok!</a:t>
              </a:r>
            </a:p>
          </p:txBody>
        </p:sp>
      </p:grpSp>
      <p:pic>
        <p:nvPicPr>
          <p:cNvPr id="20" name="Kép 19">
            <a:extLst>
              <a:ext uri="{FF2B5EF4-FFF2-40B4-BE49-F238E27FC236}">
                <a16:creationId xmlns:a16="http://schemas.microsoft.com/office/drawing/2014/main" id="{B70EB57C-F459-3841-973D-2E24C2E045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4342" y="2475019"/>
            <a:ext cx="3219532" cy="2083930"/>
          </a:xfrm>
          <a:prstGeom prst="rect">
            <a:avLst/>
          </a:prstGeom>
        </p:spPr>
      </p:pic>
      <p:sp>
        <p:nvSpPr>
          <p:cNvPr id="21" name="Ellipszis 20">
            <a:extLst>
              <a:ext uri="{FF2B5EF4-FFF2-40B4-BE49-F238E27FC236}">
                <a16:creationId xmlns:a16="http://schemas.microsoft.com/office/drawing/2014/main" id="{90E3D829-6E1F-594B-98CA-9113DF3D6D06}"/>
              </a:ext>
            </a:extLst>
          </p:cNvPr>
          <p:cNvSpPr/>
          <p:nvPr/>
        </p:nvSpPr>
        <p:spPr>
          <a:xfrm>
            <a:off x="7182196" y="4144675"/>
            <a:ext cx="532015" cy="465221"/>
          </a:xfrm>
          <a:prstGeom prst="ellipse">
            <a:avLst/>
          </a:prstGeom>
          <a:solidFill>
            <a:srgbClr val="C00000">
              <a:alpha val="7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9024DD97-A334-1648-BEA3-62C9DA9ABEFA}"/>
              </a:ext>
            </a:extLst>
          </p:cNvPr>
          <p:cNvSpPr txBox="1"/>
          <p:nvPr/>
        </p:nvSpPr>
        <p:spPr>
          <a:xfrm>
            <a:off x="6096000" y="3227232"/>
            <a:ext cx="93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solidFill>
                  <a:srgbClr val="FF0000"/>
                </a:solidFill>
              </a:rPr>
              <a:t>Should</a:t>
            </a:r>
            <a:r>
              <a:rPr lang="hu-HU" sz="1200" dirty="0">
                <a:solidFill>
                  <a:srgbClr val="FF0000"/>
                </a:solidFill>
              </a:rPr>
              <a:t> be [1,12]</a:t>
            </a:r>
          </a:p>
        </p:txBody>
      </p:sp>
      <p:pic>
        <p:nvPicPr>
          <p:cNvPr id="23" name="Kép 22">
            <a:extLst>
              <a:ext uri="{FF2B5EF4-FFF2-40B4-BE49-F238E27FC236}">
                <a16:creationId xmlns:a16="http://schemas.microsoft.com/office/drawing/2014/main" id="{EDFC40B9-C989-6047-8BE7-B29C6D2037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4342" y="53094"/>
            <a:ext cx="3219532" cy="2175401"/>
          </a:xfrm>
          <a:prstGeom prst="rect">
            <a:avLst/>
          </a:prstGeom>
        </p:spPr>
      </p:pic>
      <p:sp>
        <p:nvSpPr>
          <p:cNvPr id="24" name="Ellipszis 23">
            <a:extLst>
              <a:ext uri="{FF2B5EF4-FFF2-40B4-BE49-F238E27FC236}">
                <a16:creationId xmlns:a16="http://schemas.microsoft.com/office/drawing/2014/main" id="{424CFF46-48F0-A446-86D1-4ED241BB5EFE}"/>
              </a:ext>
            </a:extLst>
          </p:cNvPr>
          <p:cNvSpPr/>
          <p:nvPr/>
        </p:nvSpPr>
        <p:spPr>
          <a:xfrm>
            <a:off x="7182196" y="1831334"/>
            <a:ext cx="1030780" cy="465221"/>
          </a:xfrm>
          <a:prstGeom prst="ellipse">
            <a:avLst/>
          </a:prstGeom>
          <a:solidFill>
            <a:srgbClr val="C00000">
              <a:alpha val="7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5" name="Szövegdoboz 24">
            <a:extLst>
              <a:ext uri="{FF2B5EF4-FFF2-40B4-BE49-F238E27FC236}">
                <a16:creationId xmlns:a16="http://schemas.microsoft.com/office/drawing/2014/main" id="{EE708793-0745-A447-83F1-B960D25FB31E}"/>
              </a:ext>
            </a:extLst>
          </p:cNvPr>
          <p:cNvSpPr txBox="1"/>
          <p:nvPr/>
        </p:nvSpPr>
        <p:spPr>
          <a:xfrm>
            <a:off x="6066073" y="909961"/>
            <a:ext cx="931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 err="1">
                <a:solidFill>
                  <a:srgbClr val="FF0000"/>
                </a:solidFill>
              </a:rPr>
              <a:t>Should</a:t>
            </a:r>
            <a:r>
              <a:rPr lang="hu-HU" sz="1200" dirty="0">
                <a:solidFill>
                  <a:srgbClr val="FF0000"/>
                </a:solidFill>
              </a:rPr>
              <a:t> be [1,31]</a:t>
            </a:r>
          </a:p>
        </p:txBody>
      </p:sp>
      <p:pic>
        <p:nvPicPr>
          <p:cNvPr id="26" name="Kép 25">
            <a:extLst>
              <a:ext uri="{FF2B5EF4-FFF2-40B4-BE49-F238E27FC236}">
                <a16:creationId xmlns:a16="http://schemas.microsoft.com/office/drawing/2014/main" id="{674957AF-88AD-2440-BCD0-D476406E15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165" y="4188998"/>
            <a:ext cx="1603972" cy="2359202"/>
          </a:xfrm>
          <a:prstGeom prst="rect">
            <a:avLst/>
          </a:prstGeom>
        </p:spPr>
      </p:pic>
      <p:pic>
        <p:nvPicPr>
          <p:cNvPr id="27" name="Kép 26">
            <a:extLst>
              <a:ext uri="{FF2B5EF4-FFF2-40B4-BE49-F238E27FC236}">
                <a16:creationId xmlns:a16="http://schemas.microsoft.com/office/drawing/2014/main" id="{9F04F143-B8B7-6446-92A5-A4E49C825C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99688" y="4188998"/>
            <a:ext cx="2421107" cy="2301659"/>
          </a:xfrm>
          <a:prstGeom prst="rect">
            <a:avLst/>
          </a:prstGeom>
        </p:spPr>
      </p:pic>
      <p:sp>
        <p:nvSpPr>
          <p:cNvPr id="28" name="Jobbra mutató nyíl 27">
            <a:extLst>
              <a:ext uri="{FF2B5EF4-FFF2-40B4-BE49-F238E27FC236}">
                <a16:creationId xmlns:a16="http://schemas.microsoft.com/office/drawing/2014/main" id="{36D0CE37-8F7D-0345-987B-24AD6D4F0190}"/>
              </a:ext>
            </a:extLst>
          </p:cNvPr>
          <p:cNvSpPr/>
          <p:nvPr/>
        </p:nvSpPr>
        <p:spPr>
          <a:xfrm rot="19806102">
            <a:off x="4452523" y="3716124"/>
            <a:ext cx="1228213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Jobbra mutató nyíl 28">
            <a:extLst>
              <a:ext uri="{FF2B5EF4-FFF2-40B4-BE49-F238E27FC236}">
                <a16:creationId xmlns:a16="http://schemas.microsoft.com/office/drawing/2014/main" id="{FD3AE584-7FC2-9F4A-8EE1-33E24BC5B1BB}"/>
              </a:ext>
            </a:extLst>
          </p:cNvPr>
          <p:cNvSpPr/>
          <p:nvPr/>
        </p:nvSpPr>
        <p:spPr>
          <a:xfrm rot="19806102">
            <a:off x="1638479" y="3117259"/>
            <a:ext cx="4194424" cy="258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Tartalom helye 2">
            <a:extLst>
              <a:ext uri="{FF2B5EF4-FFF2-40B4-BE49-F238E27FC236}">
                <a16:creationId xmlns:a16="http://schemas.microsoft.com/office/drawing/2014/main" id="{EB035DF9-72DD-9C43-B92E-752FE1BA4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90" y="1669290"/>
            <a:ext cx="4179579" cy="2411636"/>
          </a:xfrm>
        </p:spPr>
        <p:txBody>
          <a:bodyPr/>
          <a:lstStyle/>
          <a:p>
            <a:r>
              <a:rPr lang="hu-HU" dirty="0" err="1"/>
              <a:t>As</a:t>
            </a:r>
            <a:r>
              <a:rPr lang="hu-HU" dirty="0"/>
              <a:t> a </a:t>
            </a:r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step</a:t>
            </a:r>
            <a:r>
              <a:rPr lang="hu-HU" dirty="0"/>
              <a:t>, I fixed </a:t>
            </a:r>
            <a:r>
              <a:rPr lang="hu-HU" dirty="0" err="1"/>
              <a:t>these</a:t>
            </a:r>
            <a:r>
              <a:rPr lang="hu-HU" dirty="0"/>
              <a:t> </a:t>
            </a:r>
            <a:r>
              <a:rPr lang="hu-HU" dirty="0" err="1"/>
              <a:t>problems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simulation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6434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992AE2D-8F26-1E41-8C12-8945EF317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4000" dirty="0"/>
              <a:t>2nd </a:t>
            </a:r>
            <a:r>
              <a:rPr lang="hu-HU" sz="4000" dirty="0" err="1"/>
              <a:t>problem</a:t>
            </a:r>
            <a:r>
              <a:rPr lang="hu-HU" sz="4000" dirty="0"/>
              <a:t>: ADC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648287-9CE2-954C-8A96-86A6598A1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7599"/>
            <a:ext cx="6252633" cy="5414963"/>
          </a:xfrm>
        </p:spPr>
        <p:txBody>
          <a:bodyPr/>
          <a:lstStyle/>
          <a:p>
            <a:r>
              <a:rPr lang="hu-HU" dirty="0"/>
              <a:t>EPD </a:t>
            </a:r>
            <a:r>
              <a:rPr lang="hu-HU" dirty="0" err="1"/>
              <a:t>stores</a:t>
            </a:r>
            <a:r>
              <a:rPr lang="hu-HU" dirty="0"/>
              <a:t> a </a:t>
            </a:r>
            <a:r>
              <a:rPr lang="hu-HU" dirty="0" err="1"/>
              <a:t>variable</a:t>
            </a:r>
            <a:r>
              <a:rPr lang="hu-HU" dirty="0"/>
              <a:t>, </a:t>
            </a:r>
            <a:r>
              <a:rPr lang="hu-HU" dirty="0" err="1"/>
              <a:t>called</a:t>
            </a:r>
            <a:r>
              <a:rPr lang="hu-HU" dirty="0"/>
              <a:t> ADC [0,4095]</a:t>
            </a:r>
          </a:p>
          <a:p>
            <a:r>
              <a:rPr lang="hu-HU" dirty="0"/>
              <a:t>ADC </a:t>
            </a:r>
            <a:r>
              <a:rPr lang="hu-HU" dirty="0" err="1"/>
              <a:t>distribution</a:t>
            </a:r>
            <a:r>
              <a:rPr lang="hu-HU" dirty="0"/>
              <a:t> </a:t>
            </a:r>
            <a:r>
              <a:rPr lang="hu-HU" dirty="0" err="1"/>
              <a:t>should</a:t>
            </a:r>
            <a:r>
              <a:rPr lang="hu-HU" dirty="0"/>
              <a:t> fit </a:t>
            </a:r>
            <a:r>
              <a:rPr lang="hu-HU" dirty="0" err="1"/>
              <a:t>to</a:t>
            </a:r>
            <a:r>
              <a:rPr lang="hu-HU" dirty="0"/>
              <a:t> a </a:t>
            </a:r>
            <a:r>
              <a:rPr lang="hu-HU" dirty="0" err="1"/>
              <a:t>Landau</a:t>
            </a:r>
            <a:r>
              <a:rPr lang="hu-HU" dirty="0"/>
              <a:t> </a:t>
            </a:r>
            <a:r>
              <a:rPr lang="hu-HU" dirty="0" err="1"/>
              <a:t>distribution</a:t>
            </a:r>
            <a:endParaRPr lang="hu-HU" dirty="0"/>
          </a:p>
          <a:p>
            <a:r>
              <a:rPr lang="hu-HU" dirty="0" err="1"/>
              <a:t>Problem</a:t>
            </a:r>
            <a:r>
              <a:rPr lang="hu-HU" dirty="0"/>
              <a:t>: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low</a:t>
            </a:r>
            <a:r>
              <a:rPr lang="hu-HU" dirty="0"/>
              <a:t> ADC </a:t>
            </a:r>
            <a:r>
              <a:rPr lang="hu-HU" dirty="0" err="1"/>
              <a:t>values</a:t>
            </a:r>
            <a:r>
              <a:rPr lang="hu-HU" dirty="0"/>
              <a:t>, </a:t>
            </a:r>
            <a:r>
              <a:rPr lang="hu-HU" dirty="0" err="1"/>
              <a:t>Landau</a:t>
            </a:r>
            <a:r>
              <a:rPr lang="hu-HU" dirty="0"/>
              <a:t> </a:t>
            </a:r>
            <a:r>
              <a:rPr lang="hu-HU" dirty="0" err="1"/>
              <a:t>distr</a:t>
            </a:r>
            <a:r>
              <a:rPr lang="hu-HU" dirty="0"/>
              <a:t>. </a:t>
            </a:r>
            <a:r>
              <a:rPr lang="hu-HU" dirty="0" err="1"/>
              <a:t>doesn’t</a:t>
            </a:r>
            <a:r>
              <a:rPr lang="hu-HU" dirty="0"/>
              <a:t> </a:t>
            </a:r>
            <a:r>
              <a:rPr lang="hu-HU" dirty="0" err="1"/>
              <a:t>describe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ADC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simulation</a:t>
            </a:r>
            <a:endParaRPr lang="hu-HU" dirty="0"/>
          </a:p>
          <a:p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2D3AF34-8E0C-FA45-A01D-C88C1AB02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737" y="178893"/>
            <a:ext cx="4516073" cy="3062624"/>
          </a:xfrm>
          <a:prstGeom prst="rect">
            <a:avLst/>
          </a:prstGeom>
        </p:spPr>
      </p:pic>
      <p:pic>
        <p:nvPicPr>
          <p:cNvPr id="9" name="Kép 8" descr="A képen szöveg, térkép látható&#10;&#10;Automatikusan generált leírás">
            <a:extLst>
              <a:ext uri="{FF2B5EF4-FFF2-40B4-BE49-F238E27FC236}">
                <a16:creationId xmlns:a16="http://schemas.microsoft.com/office/drawing/2014/main" id="{98237D17-2D59-C240-AB10-02711DB1C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2737" y="3616483"/>
            <a:ext cx="4516073" cy="3062624"/>
          </a:xfrm>
          <a:prstGeom prst="rect">
            <a:avLst/>
          </a:prstGeom>
        </p:spPr>
      </p:pic>
      <p:sp>
        <p:nvSpPr>
          <p:cNvPr id="11" name="Élőláb helye 5">
            <a:extLst>
              <a:ext uri="{FF2B5EF4-FFF2-40B4-BE49-F238E27FC236}">
                <a16:creationId xmlns:a16="http://schemas.microsoft.com/office/drawing/2014/main" id="{96B53EDA-CEAC-6A45-82D9-0E31A9863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190" y="6420303"/>
            <a:ext cx="8644320" cy="365125"/>
          </a:xfrm>
        </p:spPr>
        <p:txBody>
          <a:bodyPr/>
          <a:lstStyle/>
          <a:p>
            <a:r>
              <a:rPr lang="en-US" dirty="0"/>
              <a:t>Roland Pintér, 5</a:t>
            </a:r>
            <a:r>
              <a:rPr lang="en-US" baseline="30000" dirty="0"/>
              <a:t>th</a:t>
            </a:r>
            <a:r>
              <a:rPr lang="en-US" dirty="0"/>
              <a:t> Day of </a:t>
            </a:r>
            <a:r>
              <a:rPr lang="en-US" dirty="0" err="1"/>
              <a:t>Femtoscopy</a:t>
            </a:r>
            <a:r>
              <a:rPr lang="en-US" dirty="0"/>
              <a:t>- 31 October 2019</a:t>
            </a:r>
          </a:p>
        </p:txBody>
      </p:sp>
      <p:sp>
        <p:nvSpPr>
          <p:cNvPr id="13" name="Dia számának helye 7">
            <a:extLst>
              <a:ext uri="{FF2B5EF4-FFF2-40B4-BE49-F238E27FC236}">
                <a16:creationId xmlns:a16="http://schemas.microsoft.com/office/drawing/2014/main" id="{F44ED03F-CE22-394B-9E8B-81C52BBF2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784083"/>
            <a:ext cx="991196" cy="562440"/>
          </a:xfrm>
        </p:spPr>
        <p:txBody>
          <a:bodyPr anchor="ctr"/>
          <a:lstStyle/>
          <a:p>
            <a:pPr algn="ctr"/>
            <a:fld id="{9BA1F17C-1888-AC4F-BAFA-1A55EA38916C}" type="slidenum">
              <a:rPr lang="en-US" smtClean="0">
                <a:solidFill>
                  <a:schemeClr val="tx1"/>
                </a:solidFill>
              </a:rPr>
              <a:pPr algn="ctr"/>
              <a:t>9</a:t>
            </a:fld>
            <a:r>
              <a:rPr lang="en-US" dirty="0">
                <a:solidFill>
                  <a:schemeClr val="tx1"/>
                </a:solidFill>
              </a:rPr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1959414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egyezhető">
  <a:themeElements>
    <a:clrScheme name="Fényújság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Jegyezhető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Jegyezhető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{F142B012-0C37-E54A-B08C-1D7396F93C31}tf10001121</Template>
  <TotalTime>702</TotalTime>
  <Words>1025</Words>
  <Application>Microsoft Macintosh PowerPoint</Application>
  <PresentationFormat>Szélesvásznú</PresentationFormat>
  <Paragraphs>139</Paragraphs>
  <Slides>16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20" baseType="lpstr">
      <vt:lpstr>Cambria Math</vt:lpstr>
      <vt:lpstr>Century Gothic</vt:lpstr>
      <vt:lpstr>Wingdings 2</vt:lpstr>
      <vt:lpstr>Jegyezhető</vt:lpstr>
      <vt:lpstr>Simulation status of the EPD at STAR</vt:lpstr>
      <vt:lpstr>Beam Energy Scan @ RHIC</vt:lpstr>
      <vt:lpstr>STAR detector</vt:lpstr>
      <vt:lpstr>EPD, as part of BES II.</vt:lpstr>
      <vt:lpstr>EPD </vt:lpstr>
      <vt:lpstr>Examples: EPD’s use in real analysis</vt:lpstr>
      <vt:lpstr>Simulation process of the EPD</vt:lpstr>
      <vt:lpstr>Fixing the 1st problems</vt:lpstr>
      <vt:lpstr>2nd problem: ADC</vt:lpstr>
      <vt:lpstr>nMIP distribution</vt:lpstr>
      <vt:lpstr>PID: shower / not shower</vt:lpstr>
      <vt:lpstr>Problems, possible solution?</vt:lpstr>
      <vt:lpstr>Conclusions, next steps</vt:lpstr>
      <vt:lpstr>Back-up slides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EPD simulation status, questions</dc:title>
  <dc:creator>Rolifumi@sulid.hu</dc:creator>
  <cp:lastModifiedBy>Rolifumi@sulid.hu</cp:lastModifiedBy>
  <cp:revision>45</cp:revision>
  <dcterms:created xsi:type="dcterms:W3CDTF">2019-03-13T23:37:02Z</dcterms:created>
  <dcterms:modified xsi:type="dcterms:W3CDTF">2019-10-31T10:53:11Z</dcterms:modified>
</cp:coreProperties>
</file>