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87" r:id="rId1"/>
  </p:sldMasterIdLst>
  <p:notesMasterIdLst>
    <p:notesMasterId r:id="rId39"/>
  </p:notesMasterIdLst>
  <p:handoutMasterIdLst>
    <p:handoutMasterId r:id="rId40"/>
  </p:handoutMasterIdLst>
  <p:sldIdLst>
    <p:sldId id="265" r:id="rId2"/>
    <p:sldId id="268" r:id="rId3"/>
    <p:sldId id="269" r:id="rId4"/>
    <p:sldId id="270" r:id="rId5"/>
    <p:sldId id="275" r:id="rId6"/>
    <p:sldId id="276" r:id="rId7"/>
    <p:sldId id="318" r:id="rId8"/>
    <p:sldId id="277" r:id="rId9"/>
    <p:sldId id="278" r:id="rId10"/>
    <p:sldId id="279" r:id="rId11"/>
    <p:sldId id="280" r:id="rId12"/>
    <p:sldId id="311" r:id="rId13"/>
    <p:sldId id="312" r:id="rId14"/>
    <p:sldId id="313" r:id="rId15"/>
    <p:sldId id="281" r:id="rId16"/>
    <p:sldId id="292" r:id="rId17"/>
    <p:sldId id="282" r:id="rId18"/>
    <p:sldId id="283" r:id="rId19"/>
    <p:sldId id="287" r:id="rId20"/>
    <p:sldId id="316" r:id="rId21"/>
    <p:sldId id="284" r:id="rId22"/>
    <p:sldId id="285" r:id="rId23"/>
    <p:sldId id="294" r:id="rId24"/>
    <p:sldId id="296" r:id="rId25"/>
    <p:sldId id="297" r:id="rId26"/>
    <p:sldId id="314" r:id="rId27"/>
    <p:sldId id="315" r:id="rId28"/>
    <p:sldId id="299" r:id="rId29"/>
    <p:sldId id="301" r:id="rId30"/>
    <p:sldId id="302" r:id="rId31"/>
    <p:sldId id="303" r:id="rId32"/>
    <p:sldId id="304" r:id="rId33"/>
    <p:sldId id="306" r:id="rId34"/>
    <p:sldId id="310" r:id="rId35"/>
    <p:sldId id="308" r:id="rId36"/>
    <p:sldId id="309" r:id="rId37"/>
    <p:sldId id="317" r:id="rId38"/>
  </p:sldIdLst>
  <p:sldSz cx="9144000" cy="6858000" type="screen4x3"/>
  <p:notesSz cx="6858000" cy="9144000"/>
  <p:custShowLst>
    <p:custShow name="Basic" id="0">
      <p:sldLst/>
    </p:custShow>
    <p:custShow name="PhysicsEmphasis" id="1">
      <p:sldLst/>
    </p:custShow>
    <p:custShow name="AccelleratorEmphasis" id="2">
      <p:sldLst/>
    </p:custShow>
    <p:custShow name="DetectorEmphasis" id="3">
      <p:sldLst/>
    </p:custShow>
    <p:custShow name="ComputingEmphasis" id="4">
      <p:sldLst/>
    </p:custShow>
    <p:custShow name="CompleteShort" id="5">
      <p:sldLst/>
    </p:custShow>
    <p:custShow name="CompleteLong" id="6">
      <p:sldLst/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itchFamily="34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FF"/>
    <a:srgbClr val="004080"/>
    <a:srgbClr val="4F81BD"/>
    <a:srgbClr val="0000FF"/>
    <a:srgbClr val="FF0000"/>
    <a:srgbClr val="9999CC"/>
    <a:srgbClr val="6B6B6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10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105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106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106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472C3594-2D1E-4DE6-884B-A10DC0D5CB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255012BB-BDFC-494C-988A-9A842D496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90F747-E292-437C-86BE-2DE398F6FE33}" type="slidenum">
              <a:rPr lang="en-US" smtClean="0">
                <a:latin typeface="Arial" pitchFamily="34" charset="0"/>
                <a:ea typeface="ＭＳ Ｐゴシック"/>
                <a:cs typeface="ＭＳ Ｐゴシック"/>
              </a:rPr>
              <a:pPr/>
              <a:t>1</a:t>
            </a:fld>
            <a:endParaRPr lang="en-US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5E0725-BD6A-4E70-9C5C-BF15D35DCD95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11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899BA6-2B5A-499E-8FC2-8FEAD7DA22B3}" type="slidenum">
              <a:rPr lang="fr-FR"/>
              <a:pPr/>
              <a:t>14</a:t>
            </a:fld>
            <a:endParaRPr lang="fr-FR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4" y="4343401"/>
            <a:ext cx="5032375" cy="4114800"/>
          </a:xfrm>
          <a:noFill/>
          <a:ln/>
        </p:spPr>
        <p:txBody>
          <a:bodyPr/>
          <a:lstStyle/>
          <a:p>
            <a:endParaRPr lang="fr-FR" sz="18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E90BE-F94D-4704-85C5-A8328923C64F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15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E90BE-F94D-4704-85C5-A8328923C64F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16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ABFCFA-40A7-42E9-BFEA-BFA33D4B064A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17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ED707-9F7F-4A8C-9CD9-CD863A6126C4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18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ED707-9F7F-4A8C-9CD9-CD863A6126C4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19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5C62B4-0728-4EED-A15C-93E19299F42C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21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BF16A4-4F74-43D4-961D-0548F255C0E4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22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E90BE-F94D-4704-85C5-A8328923C64F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24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DE0BD5-5C82-480A-A6AF-958E46298E2B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E90BE-F94D-4704-85C5-A8328923C64F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25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997BA-6CEC-4677-85DD-9FE0C0060C79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26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997BA-6CEC-4677-85DD-9FE0C0060C79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35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997BA-6CEC-4677-85DD-9FE0C0060C79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36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dirty="0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7906F4-A33E-4A35-A30F-5031C576197C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3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6988" y="801688"/>
            <a:ext cx="4262437" cy="3195637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6575"/>
            <a:ext cx="5032375" cy="3851275"/>
          </a:xfrm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F93F4-6A54-404A-B673-B2CC5616DE4A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4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7F46AE-7B29-4931-8C01-6B91868C3851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5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D997BA-6CEC-4677-85DD-9FE0C0060C79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6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2DC81F-06E9-4E8C-98A4-9C13F4663995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8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80720-6AAB-4CDA-8FB1-210C4E967D34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9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521EE1-3124-40BF-90F1-00F2E7199B3D}" type="slidenum">
              <a:rPr lang="en-GB" smtClean="0">
                <a:latin typeface="Arial" pitchFamily="34" charset="0"/>
                <a:ea typeface="ＭＳ Ｐゴシック"/>
                <a:cs typeface="ＭＳ Ｐゴシック"/>
              </a:rPr>
              <a:pPr/>
              <a:t>10</a:t>
            </a:fld>
            <a:endParaRPr lang="en-GB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>
              <a:latin typeface="Arial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banner-ble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D1EEF14A-2A8D-490D-94A3-8B4AE259B7CC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233738" y="6248400"/>
            <a:ext cx="2130425" cy="474663"/>
          </a:xfrm>
          <a:prstGeom prst="rect">
            <a:avLst/>
          </a:prstGeom>
        </p:spPr>
        <p:txBody>
          <a:bodyPr/>
          <a:lstStyle>
            <a:lvl1pPr eaLnBrk="0" hangingPunct="0">
              <a:defRPr dirty="0" smtClean="0"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latin typeface="Arial" charset="0"/>
                <a:ea typeface="ＭＳ Ｐゴシック" pitchFamily="-112" charset="-128"/>
                <a:cs typeface="+mn-cs"/>
              </a:defRPr>
            </a:lvl1pPr>
          </a:lstStyle>
          <a:p>
            <a:pPr>
              <a:defRPr/>
            </a:pPr>
            <a:fld id="{B1C1D8EF-507F-4864-B8F6-B810D659C9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362200"/>
            <a:ext cx="7693025" cy="37242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3738" y="6248400"/>
            <a:ext cx="2130425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1B70AE4-0E1B-4454-A64F-C5C8B57835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7" descr="banner-bleu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Arial" pitchFamily="34" charset="0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Arial" pitchFamily="34" charset="0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Arial" pitchFamily="34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pitchFamily="34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oleObject" Target="../embeddings/oleObject3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oleObject" Target="../embeddings/oleObject4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29.png"/><Relationship Id="rId4" Type="http://schemas.openxmlformats.org/officeDocument/2006/relationships/oleObject" Target="../embeddings/oleObject5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67.jpe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69.png"/><Relationship Id="rId4" Type="http://schemas.openxmlformats.org/officeDocument/2006/relationships/image" Target="../media/image6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7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13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657225" y="2143125"/>
            <a:ext cx="7772400" cy="178593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POPS: Power for PS</a:t>
            </a:r>
            <a:b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A novel 60 MW Pulsed Power System based on Capacitive Energy Storage</a:t>
            </a: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3214678" y="5000636"/>
            <a:ext cx="26356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dirty="0">
                <a:latin typeface="Comic Sans MS" pitchFamily="66" charset="0"/>
              </a:rPr>
              <a:t>Jean-Paul Burnet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58082" y="6407371"/>
            <a:ext cx="1526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14-16 June 2010</a:t>
            </a:r>
            <a:endParaRPr lang="en-US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71406" y="1071546"/>
            <a:ext cx="580415" cy="535785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r>
              <a:rPr lang="en-US" sz="1800" dirty="0" smtClean="0">
                <a:latin typeface="Goudy Stout" pitchFamily="18" charset="0"/>
                <a:cs typeface="Tahoma" pitchFamily="34" charset="0"/>
              </a:rPr>
              <a:t>POCPA workshop</a:t>
            </a:r>
            <a:endParaRPr lang="en-US" sz="1800" dirty="0">
              <a:latin typeface="Goudy Stout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142875" y="928688"/>
            <a:ext cx="7429500" cy="1354137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800" dirty="0">
                <a:latin typeface="Comic Sans MS" pitchFamily="66" charset="0"/>
              </a:rPr>
              <a:t>Main ratings of the DC/DC converters: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GB" sz="1600" dirty="0">
                <a:latin typeface="Comic Sans MS" pitchFamily="66" charset="0"/>
              </a:rPr>
              <a:t> Two “drives” (2.6kA /5kV) to make a DC/DC converter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GB" sz="1600" dirty="0">
                <a:latin typeface="Comic Sans MS" pitchFamily="66" charset="0"/>
              </a:rPr>
              <a:t> NPC topology, press-pack IGBT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GB" sz="1600" dirty="0">
                <a:latin typeface="Comic Sans MS" pitchFamily="66" charset="0"/>
              </a:rPr>
              <a:t> 16 drives in total 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en-GB" sz="1600" dirty="0">
                <a:latin typeface="Comic Sans MS" pitchFamily="66" charset="0"/>
              </a:rPr>
              <a:t> 12 coupled chokes: </a:t>
            </a:r>
            <a:r>
              <a:rPr lang="en-GB" sz="1600" dirty="0" smtClean="0">
                <a:latin typeface="Comic Sans MS" pitchFamily="66" charset="0"/>
              </a:rPr>
              <a:t>26 m</a:t>
            </a:r>
            <a:r>
              <a:rPr lang="en-GB" sz="1600" baseline="30000" dirty="0" smtClean="0">
                <a:latin typeface="Comic Sans MS" pitchFamily="66" charset="0"/>
              </a:rPr>
              <a:t>3</a:t>
            </a:r>
            <a:r>
              <a:rPr lang="en-GB" sz="1600" dirty="0">
                <a:latin typeface="Comic Sans MS" pitchFamily="66" charset="0"/>
              </a:rPr>
              <a:t>, </a:t>
            </a:r>
            <a:r>
              <a:rPr lang="en-GB" sz="1600" dirty="0" smtClean="0">
                <a:latin typeface="Comic Sans MS" pitchFamily="66" charset="0"/>
              </a:rPr>
              <a:t>48 tons</a:t>
            </a:r>
            <a:r>
              <a:rPr lang="en-GB" sz="1600" dirty="0">
                <a:latin typeface="Comic Sans MS" pitchFamily="66" charset="0"/>
              </a:rPr>
              <a:t>, </a:t>
            </a:r>
            <a:r>
              <a:rPr lang="en-GB" sz="1600" dirty="0" smtClean="0">
                <a:latin typeface="Comic Sans MS" pitchFamily="66" charset="0"/>
              </a:rPr>
              <a:t>180 kW </a:t>
            </a:r>
            <a:r>
              <a:rPr lang="en-GB" sz="1600" dirty="0">
                <a:latin typeface="Comic Sans MS" pitchFamily="66" charset="0"/>
              </a:rPr>
              <a:t>of losses</a:t>
            </a:r>
          </a:p>
        </p:txBody>
      </p:sp>
      <p:sp>
        <p:nvSpPr>
          <p:cNvPr id="717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2728913" y="2500313"/>
          <a:ext cx="6108700" cy="4286250"/>
        </p:xfrm>
        <a:graphic>
          <a:graphicData uri="http://schemas.openxmlformats.org/presentationml/2006/ole">
            <p:oleObj spid="_x0000_s7170" name="Visio" r:id="rId4" imgW="7960680" imgH="5528520" progId="Visio.Drawing.11">
              <p:embed/>
            </p:oleObj>
          </a:graphicData>
        </a:graphic>
      </p:graphicFrame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7176" name="Picture 13" descr="IEGT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50" y="1071563"/>
            <a:ext cx="1333500" cy="116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14" descr="IEGT_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8" y="2562229"/>
            <a:ext cx="264318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 descr="\\cern.ch\dfs\Divisions\AB\Groups\PO\Projects\AB_Consolidation\POPS\Photos\Tests_convertisseurs_Massy\ACP2 self réseau - DSC0761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4" y="4572008"/>
            <a:ext cx="2880000" cy="2160000"/>
          </a:xfrm>
          <a:prstGeom prst="rect">
            <a:avLst/>
          </a:prstGeom>
          <a:noFill/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10</a:t>
            </a:fld>
            <a:endParaRPr lang="en-US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900113" y="142875"/>
            <a:ext cx="288606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DC/DC converters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7"/>
          <p:cNvSpPr>
            <a:spLocks noChangeArrowheads="1"/>
          </p:cNvSpPr>
          <p:nvPr/>
        </p:nvSpPr>
        <p:spPr bwMode="auto">
          <a:xfrm>
            <a:off x="214313" y="1071563"/>
            <a:ext cx="8643937" cy="83026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1600" dirty="0">
                <a:latin typeface="Comic Sans MS" pitchFamily="66" charset="0"/>
              </a:rPr>
              <a:t>By interleaving the firing pulses, the output filter is reduced and the bandwidth of the voltage loop is three times higher than the individual switching frequency (333Hz).</a:t>
            </a:r>
          </a:p>
          <a:p>
            <a:pPr eaLnBrk="0" hangingPunct="0"/>
            <a:r>
              <a:rPr lang="en-GB" sz="1600" dirty="0">
                <a:latin typeface="Comic Sans MS" pitchFamily="66" charset="0"/>
              </a:rPr>
              <a:t>First output voltage harmonic: 2kHz, 4Vrms</a:t>
            </a:r>
          </a:p>
        </p:txBody>
      </p:sp>
      <p:sp>
        <p:nvSpPr>
          <p:cNvPr id="819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785813" y="2286000"/>
          <a:ext cx="3152775" cy="4044950"/>
        </p:xfrm>
        <a:graphic>
          <a:graphicData uri="http://schemas.openxmlformats.org/presentationml/2006/ole">
            <p:oleObj spid="_x0000_s8194" name="Visio" r:id="rId4" imgW="4138920" imgH="5339160" progId="Visio.Drawing.11">
              <p:embed/>
            </p:oleObj>
          </a:graphicData>
        </a:graphic>
      </p:graphicFrame>
      <p:pic>
        <p:nvPicPr>
          <p:cNvPr id="8199" name="Picture 13"/>
          <p:cNvPicPr>
            <a:picLocks noChangeAspect="1"/>
          </p:cNvPicPr>
          <p:nvPr/>
        </p:nvPicPr>
        <p:blipFill>
          <a:blip r:embed="rId5" cstate="print"/>
          <a:srcRect l="9303" t="3613" r="8958" b="5075"/>
          <a:stretch>
            <a:fillRect/>
          </a:stretch>
        </p:blipFill>
        <p:spPr bwMode="auto">
          <a:xfrm>
            <a:off x="4572000" y="2297113"/>
            <a:ext cx="4319588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4"/>
          <p:cNvPicPr>
            <a:picLocks noChangeAspect="1"/>
          </p:cNvPicPr>
          <p:nvPr/>
        </p:nvPicPr>
        <p:blipFill>
          <a:blip r:embed="rId6" cstate="print"/>
          <a:srcRect l="9933" t="664" r="7948" b="1768"/>
          <a:stretch>
            <a:fillRect/>
          </a:stretch>
        </p:blipFill>
        <p:spPr bwMode="auto">
          <a:xfrm>
            <a:off x="4572000" y="3919538"/>
            <a:ext cx="4319588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11</a:t>
            </a:fld>
            <a:endParaRPr lang="en-US" dirty="0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900113" y="142875"/>
            <a:ext cx="281463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DC/DC converters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20" y="2552688"/>
            <a:ext cx="6657993" cy="3799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8135" y="1493811"/>
            <a:ext cx="8042334" cy="949338"/>
          </a:xfrm>
        </p:spPr>
        <p:txBody>
          <a:bodyPr/>
          <a:lstStyle/>
          <a:p>
            <a:pPr marL="0" indent="0">
              <a:buNone/>
            </a:pPr>
            <a:r>
              <a:rPr lang="it-IT" sz="1400" dirty="0" smtClean="0">
                <a:solidFill>
                  <a:srgbClr val="0066FF"/>
                </a:solidFill>
              </a:rPr>
              <a:t>Six DC-DC converters connected in series to build up the magnet voltage. </a:t>
            </a:r>
          </a:p>
          <a:p>
            <a:pPr marL="0" indent="0">
              <a:buNone/>
            </a:pPr>
            <a:r>
              <a:rPr lang="it-IT" sz="1400" dirty="0" smtClean="0">
                <a:solidFill>
                  <a:srgbClr val="0066FF"/>
                </a:solidFill>
              </a:rPr>
              <a:t>Two AC-DC rectifiers (AFE) to provide for system losses .</a:t>
            </a:r>
          </a:p>
          <a:p>
            <a:pPr marL="0" indent="0">
              <a:buNone/>
            </a:pPr>
            <a:r>
              <a:rPr lang="it-IT" sz="1400" dirty="0" smtClean="0">
                <a:solidFill>
                  <a:srgbClr val="0066FF"/>
                </a:solidFill>
              </a:rPr>
              <a:t>Two DC-DC converters connected directly to the AFEs (chargers) all others have floating DC bus (floatings).</a:t>
            </a:r>
            <a:endParaRPr lang="en-US" sz="1400" dirty="0" smtClean="0">
              <a:solidFill>
                <a:srgbClr val="0066FF"/>
              </a:solidFill>
            </a:endParaRPr>
          </a:p>
          <a:p>
            <a:endParaRPr lang="en-US" sz="2400" dirty="0">
              <a:solidFill>
                <a:srgbClr val="0066FF"/>
              </a:solidFill>
            </a:endParaRPr>
          </a:p>
        </p:txBody>
      </p:sp>
      <p:grpSp>
        <p:nvGrpSpPr>
          <p:cNvPr id="2" name="Group 12"/>
          <p:cNvGrpSpPr/>
          <p:nvPr/>
        </p:nvGrpSpPr>
        <p:grpSpPr>
          <a:xfrm>
            <a:off x="190440" y="1311246"/>
            <a:ext cx="5988132" cy="3797352"/>
            <a:chOff x="190440" y="1311246"/>
            <a:chExt cx="5988132" cy="3797352"/>
          </a:xfrm>
        </p:grpSpPr>
        <p:sp>
          <p:nvSpPr>
            <p:cNvPr id="10" name="Line Callout 2 9"/>
            <p:cNvSpPr/>
            <p:nvPr/>
          </p:nvSpPr>
          <p:spPr bwMode="auto">
            <a:xfrm>
              <a:off x="190440" y="1311246"/>
              <a:ext cx="5988132" cy="3249657"/>
            </a:xfrm>
            <a:prstGeom prst="borderCallout2">
              <a:avLst>
                <a:gd name="adj1" fmla="val 31458"/>
                <a:gd name="adj2" fmla="val 101021"/>
                <a:gd name="adj3" fmla="val 31458"/>
                <a:gd name="adj4" fmla="val 108696"/>
                <a:gd name="adj5" fmla="val 82546"/>
                <a:gd name="adj6" fmla="val 124261"/>
              </a:avLst>
            </a:prstGeom>
            <a:solidFill>
              <a:srgbClr val="FF00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grpSp>
          <p:nvGrpSpPr>
            <p:cNvPr id="7" name="Group 11"/>
            <p:cNvGrpSpPr/>
            <p:nvPr/>
          </p:nvGrpSpPr>
          <p:grpSpPr>
            <a:xfrm>
              <a:off x="190440" y="1430341"/>
              <a:ext cx="5988132" cy="3678257"/>
              <a:chOff x="190440" y="1430341"/>
              <a:chExt cx="5988132" cy="3678257"/>
            </a:xfrm>
          </p:grpSpPr>
          <p:pic>
            <p:nvPicPr>
              <p:cNvPr id="38914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771" y="1430341"/>
                <a:ext cx="5764262" cy="29845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Content Placeholder 2"/>
              <p:cNvSpPr txBox="1">
                <a:spLocks/>
              </p:cNvSpPr>
              <p:nvPr/>
            </p:nvSpPr>
            <p:spPr bwMode="auto">
              <a:xfrm>
                <a:off x="190440" y="4560903"/>
                <a:ext cx="5988132" cy="54769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0000FF"/>
                  </a:buClr>
                  <a:buSzPct val="50000"/>
                  <a:buFont typeface="Wingdings" pitchFamily="2" charset="2"/>
                  <a:buNone/>
                  <a:tabLst/>
                  <a:defRPr/>
                </a:pPr>
                <a:r>
                  <a:rPr kumimoji="0" lang="it-IT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The basic DC-DC</a:t>
                </a:r>
                <a:r>
                  <a:rPr kumimoji="0" lang="it-IT" sz="1400" b="0" i="0" u="none" strike="noStrike" kern="0" cap="none" spc="0" normalizeH="0" noProof="0" dirty="0" smtClean="0">
                    <a:ln>
                      <a:noFill/>
                    </a:ln>
                    <a:solidFill>
                      <a:srgbClr val="0000FF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converter is made with a positive and a negative converter based on 3 level topology with 3 legs in parallel.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12</a:t>
            </a:fld>
            <a:endParaRPr lang="en-US" dirty="0"/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900113" y="142875"/>
            <a:ext cx="202881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Interleaving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5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6156" y="2333610"/>
            <a:ext cx="3669792" cy="1936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38135" y="1384272"/>
            <a:ext cx="8042334" cy="949338"/>
          </a:xfrm>
        </p:spPr>
        <p:txBody>
          <a:bodyPr/>
          <a:lstStyle/>
          <a:p>
            <a:pPr marL="0" indent="0">
              <a:buNone/>
            </a:pPr>
            <a:r>
              <a:rPr lang="it-IT" sz="1400" dirty="0" smtClean="0">
                <a:solidFill>
                  <a:srgbClr val="0066FF"/>
                </a:solidFill>
              </a:rPr>
              <a:t>Voltage reference is divided among the DC-DC converters on the principle that floating shall provide inductive voltage drop only (magnetic energy), while chargers can give a portion of the magnetic energy and all the system losses. </a:t>
            </a:r>
            <a:endParaRPr lang="en-US" sz="1400" dirty="0" smtClean="0">
              <a:solidFill>
                <a:srgbClr val="0066FF"/>
              </a:solidFill>
            </a:endParaRPr>
          </a:p>
          <a:p>
            <a:endParaRPr lang="en-US" sz="2400" dirty="0">
              <a:solidFill>
                <a:srgbClr val="0066FF"/>
              </a:solidFill>
            </a:endParaRPr>
          </a:p>
        </p:txBody>
      </p:sp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55334" y="2297096"/>
            <a:ext cx="3816718" cy="20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490" y="4382619"/>
            <a:ext cx="3664458" cy="193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14"/>
          <p:cNvGrpSpPr/>
          <p:nvPr/>
        </p:nvGrpSpPr>
        <p:grpSpPr>
          <a:xfrm>
            <a:off x="738135" y="1238220"/>
            <a:ext cx="3870378" cy="1497033"/>
            <a:chOff x="4718052" y="617499"/>
            <a:chExt cx="3870378" cy="1497033"/>
          </a:xfrm>
        </p:grpSpPr>
        <p:sp>
          <p:nvSpPr>
            <p:cNvPr id="14" name="Down Arrow Callout 13"/>
            <p:cNvSpPr/>
            <p:nvPr/>
          </p:nvSpPr>
          <p:spPr bwMode="auto">
            <a:xfrm>
              <a:off x="4718052" y="617499"/>
              <a:ext cx="3870378" cy="1497033"/>
            </a:xfrm>
            <a:prstGeom prst="downArrowCallout">
              <a:avLst/>
            </a:prstGeom>
            <a:solidFill>
              <a:srgbClr val="FF00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4864104" y="727038"/>
              <a:ext cx="3614787" cy="730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SzPct val="50000"/>
                <a:buFont typeface="Wingdings" pitchFamily="2" charset="2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discharge of charge</a:t>
              </a:r>
              <a:r>
                <a:rPr kumimoji="0" lang="en-US" sz="1400" b="0" i="0" u="none" strike="noStrike" kern="0" cap="none" spc="0" normalizeH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capacitors is influenced by the amount of power drawn by the network</a:t>
              </a: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" name="Group 15"/>
          <p:cNvGrpSpPr/>
          <p:nvPr/>
        </p:nvGrpSpPr>
        <p:grpSpPr>
          <a:xfrm>
            <a:off x="4900617" y="1457298"/>
            <a:ext cx="3870378" cy="1497033"/>
            <a:chOff x="4718052" y="617499"/>
            <a:chExt cx="3870378" cy="1497033"/>
          </a:xfrm>
        </p:grpSpPr>
        <p:sp>
          <p:nvSpPr>
            <p:cNvPr id="17" name="Down Arrow Callout 16"/>
            <p:cNvSpPr/>
            <p:nvPr/>
          </p:nvSpPr>
          <p:spPr bwMode="auto">
            <a:xfrm>
              <a:off x="4718052" y="617499"/>
              <a:ext cx="3870378" cy="1497033"/>
            </a:xfrm>
            <a:prstGeom prst="downArrowCallout">
              <a:avLst/>
            </a:prstGeom>
            <a:solidFill>
              <a:srgbClr val="FF00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Content Placeholder 2"/>
            <p:cNvSpPr txBox="1">
              <a:spLocks/>
            </p:cNvSpPr>
            <p:nvPr/>
          </p:nvSpPr>
          <p:spPr bwMode="auto">
            <a:xfrm>
              <a:off x="4864104" y="727038"/>
              <a:ext cx="3614787" cy="7302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lvl="0" algn="l">
                <a:spcBef>
                  <a:spcPct val="20000"/>
                </a:spcBef>
                <a:buClr>
                  <a:srgbClr val="0000FF"/>
                </a:buClr>
                <a:buSzPct val="50000"/>
                <a:defRPr/>
              </a:pPr>
              <a:r>
                <a:rPr lang="en-US" sz="1400" b="0" kern="0" dirty="0" smtClean="0">
                  <a:solidFill>
                    <a:srgbClr val="0000FF"/>
                  </a:solidFill>
                  <a:latin typeface="+mn-lt"/>
                </a:rPr>
                <a:t>The Inductive voltage drop is constant during current rump up and down and zero during flat top</a:t>
              </a:r>
            </a:p>
          </p:txBody>
        </p:sp>
      </p:grpSp>
      <p:grpSp>
        <p:nvGrpSpPr>
          <p:cNvPr id="8" name="Group 19"/>
          <p:cNvGrpSpPr/>
          <p:nvPr/>
        </p:nvGrpSpPr>
        <p:grpSpPr>
          <a:xfrm>
            <a:off x="4032180" y="4743468"/>
            <a:ext cx="4483224" cy="1022364"/>
            <a:chOff x="3659175" y="5473728"/>
            <a:chExt cx="5111820" cy="1022364"/>
          </a:xfrm>
        </p:grpSpPr>
        <p:sp>
          <p:nvSpPr>
            <p:cNvPr id="19" name="Left Arrow Callout 18"/>
            <p:cNvSpPr/>
            <p:nvPr/>
          </p:nvSpPr>
          <p:spPr bwMode="auto">
            <a:xfrm>
              <a:off x="3659175" y="5473728"/>
              <a:ext cx="5111820" cy="1022364"/>
            </a:xfrm>
            <a:prstGeom prst="leftArrowCallout">
              <a:avLst>
                <a:gd name="adj1" fmla="val 25000"/>
                <a:gd name="adj2" fmla="val 30770"/>
                <a:gd name="adj3" fmla="val 63469"/>
                <a:gd name="adj4" fmla="val 82498"/>
              </a:avLst>
            </a:prstGeom>
            <a:solidFill>
              <a:srgbClr val="FF00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r-FR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Content Placeholder 2"/>
            <p:cNvSpPr txBox="1">
              <a:spLocks/>
            </p:cNvSpPr>
            <p:nvPr/>
          </p:nvSpPr>
          <p:spPr bwMode="auto">
            <a:xfrm>
              <a:off x="4681539" y="5619780"/>
              <a:ext cx="3979917" cy="69374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SzPct val="50000"/>
                <a:buFont typeface="Wingdings" pitchFamily="2" charset="2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The voltage reference for the chargers is the resistive voltage drop plus a portion of the inductive one.</a:t>
              </a:r>
            </a:p>
            <a:p>
              <a:pPr marL="342900" marR="0" lvl="0" indent="-3429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0000FF"/>
                </a:buClr>
                <a:buSzPct val="50000"/>
                <a:buFont typeface="Wingdings" pitchFamily="2" charset="2"/>
                <a:buChar char="l"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13</a:t>
            </a:fld>
            <a:endParaRPr lang="en-US" dirty="0"/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900113" y="142875"/>
            <a:ext cx="1957375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Interleaving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7"/>
          <p:cNvGraphicFramePr>
            <a:graphicFrameLocks noChangeAspect="1"/>
          </p:cNvGraphicFramePr>
          <p:nvPr/>
        </p:nvGraphicFramePr>
        <p:xfrm>
          <a:off x="7938" y="2438400"/>
          <a:ext cx="9288462" cy="3875088"/>
        </p:xfrm>
        <a:graphic>
          <a:graphicData uri="http://schemas.openxmlformats.org/presentationml/2006/ole">
            <p:oleObj spid="_x0000_s150530" name="Visio" r:id="rId4" imgW="9289352" imgH="3874922" progId="Visio.Drawing.11">
              <p:embed/>
            </p:oleObj>
          </a:graphicData>
        </a:graphic>
      </p:graphicFrame>
      <p:sp>
        <p:nvSpPr>
          <p:cNvPr id="2057" name="Rectangle 4"/>
          <p:cNvSpPr>
            <a:spLocks noChangeArrowheads="1"/>
          </p:cNvSpPr>
          <p:nvPr/>
        </p:nvSpPr>
        <p:spPr bwMode="auto">
          <a:xfrm>
            <a:off x="0" y="2586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58" name="Rectangle 5"/>
          <p:cNvSpPr>
            <a:spLocks noChangeArrowheads="1"/>
          </p:cNvSpPr>
          <p:nvPr/>
        </p:nvSpPr>
        <p:spPr bwMode="auto">
          <a:xfrm>
            <a:off x="0" y="2566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sp>
        <p:nvSpPr>
          <p:cNvPr id="2059" name="Rectangle 6"/>
          <p:cNvSpPr>
            <a:spLocks noChangeArrowheads="1"/>
          </p:cNvSpPr>
          <p:nvPr/>
        </p:nvSpPr>
        <p:spPr bwMode="auto">
          <a:xfrm>
            <a:off x="0" y="2581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endParaRPr lang="fr-FR"/>
          </a:p>
        </p:txBody>
      </p:sp>
      <p:grpSp>
        <p:nvGrpSpPr>
          <p:cNvPr id="2" name="Group 95"/>
          <p:cNvGrpSpPr/>
          <p:nvPr/>
        </p:nvGrpSpPr>
        <p:grpSpPr>
          <a:xfrm>
            <a:off x="1650960" y="2844792"/>
            <a:ext cx="7339113" cy="3067092"/>
            <a:chOff x="665109" y="3173409"/>
            <a:chExt cx="7850295" cy="3067092"/>
          </a:xfrm>
        </p:grpSpPr>
        <p:sp>
          <p:nvSpPr>
            <p:cNvPr id="95" name="Left Arrow Callout 94"/>
            <p:cNvSpPr/>
            <p:nvPr/>
          </p:nvSpPr>
          <p:spPr bwMode="auto">
            <a:xfrm>
              <a:off x="665109" y="3173409"/>
              <a:ext cx="7850295" cy="3067092"/>
            </a:xfrm>
            <a:prstGeom prst="leftArrowCallout">
              <a:avLst>
                <a:gd name="adj1" fmla="val 25000"/>
                <a:gd name="adj2" fmla="val 25000"/>
                <a:gd name="adj3" fmla="val 25000"/>
                <a:gd name="adj4" fmla="val 78289"/>
              </a:avLst>
            </a:prstGeom>
            <a:solidFill>
              <a:srgbClr val="FF0000"/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10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0759" y="3282948"/>
              <a:ext cx="5764262" cy="28115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Group 111"/>
          <p:cNvGrpSpPr/>
          <p:nvPr/>
        </p:nvGrpSpPr>
        <p:grpSpPr>
          <a:xfrm>
            <a:off x="2833748" y="908050"/>
            <a:ext cx="6156325" cy="4529165"/>
            <a:chOff x="2943287" y="908050"/>
            <a:chExt cx="6156325" cy="4529165"/>
          </a:xfrm>
        </p:grpSpPr>
        <p:grpSp>
          <p:nvGrpSpPr>
            <p:cNvPr id="5" name="Group 86"/>
            <p:cNvGrpSpPr>
              <a:grpSpLocks/>
            </p:cNvGrpSpPr>
            <p:nvPr/>
          </p:nvGrpSpPr>
          <p:grpSpPr bwMode="auto">
            <a:xfrm>
              <a:off x="2943287" y="908050"/>
              <a:ext cx="6156325" cy="1441450"/>
              <a:chOff x="1882" y="572"/>
              <a:chExt cx="3878" cy="908"/>
            </a:xfrm>
          </p:grpSpPr>
          <p:sp>
            <p:nvSpPr>
              <p:cNvPr id="2112" name="Line 26"/>
              <p:cNvSpPr>
                <a:spLocks noChangeShapeType="1"/>
              </p:cNvSpPr>
              <p:nvPr/>
            </p:nvSpPr>
            <p:spPr bwMode="auto">
              <a:xfrm flipV="1">
                <a:off x="1882" y="572"/>
                <a:ext cx="0" cy="86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3" name="Line 27"/>
              <p:cNvSpPr>
                <a:spLocks noChangeShapeType="1"/>
              </p:cNvSpPr>
              <p:nvPr/>
            </p:nvSpPr>
            <p:spPr bwMode="auto">
              <a:xfrm>
                <a:off x="1882" y="1026"/>
                <a:ext cx="387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diamond" w="med" len="med"/>
                <a:tailEnd type="triangle" w="med" len="med"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4" name="Freeform 51"/>
              <p:cNvSpPr>
                <a:spLocks/>
              </p:cNvSpPr>
              <p:nvPr/>
            </p:nvSpPr>
            <p:spPr bwMode="auto">
              <a:xfrm>
                <a:off x="3152" y="572"/>
                <a:ext cx="2536" cy="454"/>
              </a:xfrm>
              <a:custGeom>
                <a:avLst/>
                <a:gdLst>
                  <a:gd name="T0" fmla="*/ 0 w 2536"/>
                  <a:gd name="T1" fmla="*/ 454 h 454"/>
                  <a:gd name="T2" fmla="*/ 953 w 2536"/>
                  <a:gd name="T3" fmla="*/ 0 h 454"/>
                  <a:gd name="T4" fmla="*/ 1905 w 2536"/>
                  <a:gd name="T5" fmla="*/ 454 h 454"/>
                  <a:gd name="T6" fmla="*/ 2536 w 2536"/>
                  <a:gd name="T7" fmla="*/ 153 h 4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6"/>
                  <a:gd name="T13" fmla="*/ 0 h 454"/>
                  <a:gd name="T14" fmla="*/ 2536 w 2536"/>
                  <a:gd name="T15" fmla="*/ 454 h 4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6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536" y="153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5" name="Freeform 53"/>
              <p:cNvSpPr>
                <a:spLocks/>
              </p:cNvSpPr>
              <p:nvPr/>
            </p:nvSpPr>
            <p:spPr bwMode="auto">
              <a:xfrm>
                <a:off x="1882" y="1026"/>
                <a:ext cx="3175" cy="454"/>
              </a:xfrm>
              <a:custGeom>
                <a:avLst/>
                <a:gdLst>
                  <a:gd name="T0" fmla="*/ 0 w 3175"/>
                  <a:gd name="T1" fmla="*/ 145 h 454"/>
                  <a:gd name="T2" fmla="*/ 318 w 3175"/>
                  <a:gd name="T3" fmla="*/ 0 h 454"/>
                  <a:gd name="T4" fmla="*/ 1270 w 3175"/>
                  <a:gd name="T5" fmla="*/ 454 h 454"/>
                  <a:gd name="T6" fmla="*/ 2223 w 3175"/>
                  <a:gd name="T7" fmla="*/ 0 h 454"/>
                  <a:gd name="T8" fmla="*/ 3175 w 3175"/>
                  <a:gd name="T9" fmla="*/ 454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5"/>
                  <a:gd name="T16" fmla="*/ 0 h 454"/>
                  <a:gd name="T17" fmla="*/ 3175 w 3175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5" h="454">
                    <a:moveTo>
                      <a:pt x="0" y="145"/>
                    </a:moveTo>
                    <a:lnTo>
                      <a:pt x="318" y="0"/>
                    </a:lnTo>
                    <a:lnTo>
                      <a:pt x="1270" y="454"/>
                    </a:lnTo>
                    <a:lnTo>
                      <a:pt x="2223" y="0"/>
                    </a:lnTo>
                    <a:lnTo>
                      <a:pt x="3175" y="454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6" name="Freeform 54"/>
              <p:cNvSpPr>
                <a:spLocks/>
              </p:cNvSpPr>
              <p:nvPr/>
            </p:nvSpPr>
            <p:spPr bwMode="auto">
              <a:xfrm>
                <a:off x="1882" y="572"/>
                <a:ext cx="3175" cy="454"/>
              </a:xfrm>
              <a:custGeom>
                <a:avLst/>
                <a:gdLst>
                  <a:gd name="T0" fmla="*/ 0 w 3175"/>
                  <a:gd name="T1" fmla="*/ 148 h 454"/>
                  <a:gd name="T2" fmla="*/ 318 w 3175"/>
                  <a:gd name="T3" fmla="*/ 0 h 454"/>
                  <a:gd name="T4" fmla="*/ 1270 w 3175"/>
                  <a:gd name="T5" fmla="*/ 454 h 454"/>
                  <a:gd name="T6" fmla="*/ 2223 w 3175"/>
                  <a:gd name="T7" fmla="*/ 0 h 454"/>
                  <a:gd name="T8" fmla="*/ 3175 w 3175"/>
                  <a:gd name="T9" fmla="*/ 454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5"/>
                  <a:gd name="T16" fmla="*/ 0 h 454"/>
                  <a:gd name="T17" fmla="*/ 3175 w 3175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5" h="454">
                    <a:moveTo>
                      <a:pt x="0" y="148"/>
                    </a:moveTo>
                    <a:lnTo>
                      <a:pt x="318" y="0"/>
                    </a:lnTo>
                    <a:lnTo>
                      <a:pt x="1270" y="454"/>
                    </a:lnTo>
                    <a:lnTo>
                      <a:pt x="2223" y="0"/>
                    </a:lnTo>
                    <a:lnTo>
                      <a:pt x="3175" y="454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7" name="Freeform 57"/>
              <p:cNvSpPr>
                <a:spLocks/>
              </p:cNvSpPr>
              <p:nvPr/>
            </p:nvSpPr>
            <p:spPr bwMode="auto">
              <a:xfrm>
                <a:off x="3152" y="1026"/>
                <a:ext cx="2536" cy="454"/>
              </a:xfrm>
              <a:custGeom>
                <a:avLst/>
                <a:gdLst>
                  <a:gd name="T0" fmla="*/ 0 w 2536"/>
                  <a:gd name="T1" fmla="*/ 454 h 454"/>
                  <a:gd name="T2" fmla="*/ 953 w 2536"/>
                  <a:gd name="T3" fmla="*/ 0 h 454"/>
                  <a:gd name="T4" fmla="*/ 1905 w 2536"/>
                  <a:gd name="T5" fmla="*/ 454 h 454"/>
                  <a:gd name="T6" fmla="*/ 2536 w 2536"/>
                  <a:gd name="T7" fmla="*/ 155 h 4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36"/>
                  <a:gd name="T13" fmla="*/ 0 h 454"/>
                  <a:gd name="T14" fmla="*/ 2536 w 2536"/>
                  <a:gd name="T15" fmla="*/ 454 h 4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36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536" y="155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</p:grpSp>
        <p:grpSp>
          <p:nvGrpSpPr>
            <p:cNvPr id="6" name="Group 99"/>
            <p:cNvGrpSpPr/>
            <p:nvPr/>
          </p:nvGrpSpPr>
          <p:grpSpPr>
            <a:xfrm>
              <a:off x="3403584" y="3136896"/>
              <a:ext cx="1131903" cy="2300319"/>
              <a:chOff x="3403584" y="3136896"/>
              <a:chExt cx="1131903" cy="2300319"/>
            </a:xfrm>
          </p:grpSpPr>
          <p:sp>
            <p:nvSpPr>
              <p:cNvPr id="97" name="Left Brace 96"/>
              <p:cNvSpPr/>
              <p:nvPr/>
            </p:nvSpPr>
            <p:spPr bwMode="auto">
              <a:xfrm rot="16200000">
                <a:off x="3676959" y="4396122"/>
                <a:ext cx="548640" cy="876312"/>
              </a:xfrm>
              <a:prstGeom prst="leftBrace">
                <a:avLst/>
              </a:prstGeom>
              <a:noFill/>
              <a:ln w="571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403584" y="5037105"/>
                <a:ext cx="113190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0000FF"/>
                    </a:solidFill>
                  </a:rPr>
                  <a:t>333 Hz</a:t>
                </a:r>
                <a:endParaRPr lang="en-US" sz="2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99" name="Rounded Rectangle 98"/>
              <p:cNvSpPr/>
              <p:nvPr/>
            </p:nvSpPr>
            <p:spPr bwMode="auto">
              <a:xfrm>
                <a:off x="3513123" y="3136896"/>
                <a:ext cx="839799" cy="1424007"/>
              </a:xfrm>
              <a:prstGeom prst="roundRect">
                <a:avLst/>
              </a:prstGeom>
              <a:solidFill>
                <a:srgbClr val="0000FF">
                  <a:alpha val="26000"/>
                </a:srgbClr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7" name="Group 112"/>
          <p:cNvGrpSpPr/>
          <p:nvPr/>
        </p:nvGrpSpPr>
        <p:grpSpPr>
          <a:xfrm>
            <a:off x="2855889" y="908050"/>
            <a:ext cx="6049963" cy="4857782"/>
            <a:chOff x="2746350" y="908050"/>
            <a:chExt cx="6049963" cy="4857782"/>
          </a:xfrm>
        </p:grpSpPr>
        <p:grpSp>
          <p:nvGrpSpPr>
            <p:cNvPr id="8" name="Group 56"/>
            <p:cNvGrpSpPr>
              <a:grpSpLocks/>
            </p:cNvGrpSpPr>
            <p:nvPr/>
          </p:nvGrpSpPr>
          <p:grpSpPr bwMode="auto">
            <a:xfrm>
              <a:off x="2746436" y="908050"/>
              <a:ext cx="6048375" cy="1441450"/>
              <a:chOff x="1805" y="572"/>
              <a:chExt cx="3810" cy="908"/>
            </a:xfrm>
          </p:grpSpPr>
          <p:sp>
            <p:nvSpPr>
              <p:cNvPr id="2118" name="Freeform 47"/>
              <p:cNvSpPr>
                <a:spLocks/>
              </p:cNvSpPr>
              <p:nvPr/>
            </p:nvSpPr>
            <p:spPr bwMode="auto">
              <a:xfrm>
                <a:off x="1805" y="572"/>
                <a:ext cx="3810" cy="454"/>
              </a:xfrm>
              <a:custGeom>
                <a:avLst/>
                <a:gdLst>
                  <a:gd name="T0" fmla="*/ 0 w 3810"/>
                  <a:gd name="T1" fmla="*/ 454 h 454"/>
                  <a:gd name="T2" fmla="*/ 953 w 3810"/>
                  <a:gd name="T3" fmla="*/ 0 h 454"/>
                  <a:gd name="T4" fmla="*/ 1905 w 3810"/>
                  <a:gd name="T5" fmla="*/ 454 h 454"/>
                  <a:gd name="T6" fmla="*/ 2858 w 3810"/>
                  <a:gd name="T7" fmla="*/ 0 h 454"/>
                  <a:gd name="T8" fmla="*/ 3810 w 3810"/>
                  <a:gd name="T9" fmla="*/ 454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10"/>
                  <a:gd name="T16" fmla="*/ 0 h 454"/>
                  <a:gd name="T17" fmla="*/ 3810 w 3810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10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858" y="0"/>
                    </a:lnTo>
                    <a:lnTo>
                      <a:pt x="3810" y="454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dash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9" name="Freeform 49"/>
              <p:cNvSpPr>
                <a:spLocks/>
              </p:cNvSpPr>
              <p:nvPr/>
            </p:nvSpPr>
            <p:spPr bwMode="auto">
              <a:xfrm>
                <a:off x="1805" y="1026"/>
                <a:ext cx="3810" cy="454"/>
              </a:xfrm>
              <a:custGeom>
                <a:avLst/>
                <a:gdLst>
                  <a:gd name="T0" fmla="*/ 0 w 3810"/>
                  <a:gd name="T1" fmla="*/ 454 h 454"/>
                  <a:gd name="T2" fmla="*/ 953 w 3810"/>
                  <a:gd name="T3" fmla="*/ 0 h 454"/>
                  <a:gd name="T4" fmla="*/ 1905 w 3810"/>
                  <a:gd name="T5" fmla="*/ 454 h 454"/>
                  <a:gd name="T6" fmla="*/ 2858 w 3810"/>
                  <a:gd name="T7" fmla="*/ 0 h 454"/>
                  <a:gd name="T8" fmla="*/ 3810 w 3810"/>
                  <a:gd name="T9" fmla="*/ 454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810"/>
                  <a:gd name="T16" fmla="*/ 0 h 454"/>
                  <a:gd name="T17" fmla="*/ 3810 w 3810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810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858" y="0"/>
                    </a:lnTo>
                    <a:lnTo>
                      <a:pt x="3810" y="454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dash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</p:grpSp>
        <p:grpSp>
          <p:nvGrpSpPr>
            <p:cNvPr id="9" name="Group 88"/>
            <p:cNvGrpSpPr>
              <a:grpSpLocks/>
            </p:cNvGrpSpPr>
            <p:nvPr/>
          </p:nvGrpSpPr>
          <p:grpSpPr bwMode="auto">
            <a:xfrm>
              <a:off x="2746350" y="908050"/>
              <a:ext cx="6049963" cy="1441450"/>
              <a:chOff x="1882" y="572"/>
              <a:chExt cx="3811" cy="908"/>
            </a:xfrm>
          </p:grpSpPr>
          <p:sp>
            <p:nvSpPr>
              <p:cNvPr id="2108" name="Freeform 50"/>
              <p:cNvSpPr>
                <a:spLocks/>
              </p:cNvSpPr>
              <p:nvPr/>
            </p:nvSpPr>
            <p:spPr bwMode="auto">
              <a:xfrm>
                <a:off x="2517" y="572"/>
                <a:ext cx="3176" cy="454"/>
              </a:xfrm>
              <a:custGeom>
                <a:avLst/>
                <a:gdLst>
                  <a:gd name="T0" fmla="*/ 0 w 3176"/>
                  <a:gd name="T1" fmla="*/ 454 h 454"/>
                  <a:gd name="T2" fmla="*/ 953 w 3176"/>
                  <a:gd name="T3" fmla="*/ 0 h 454"/>
                  <a:gd name="T4" fmla="*/ 1905 w 3176"/>
                  <a:gd name="T5" fmla="*/ 454 h 454"/>
                  <a:gd name="T6" fmla="*/ 2858 w 3176"/>
                  <a:gd name="T7" fmla="*/ 0 h 454"/>
                  <a:gd name="T8" fmla="*/ 3176 w 3176"/>
                  <a:gd name="T9" fmla="*/ 153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6"/>
                  <a:gd name="T16" fmla="*/ 0 h 454"/>
                  <a:gd name="T17" fmla="*/ 3176 w 3176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6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858" y="0"/>
                    </a:lnTo>
                    <a:lnTo>
                      <a:pt x="3176" y="153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lgDashDot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09" name="Freeform 52"/>
              <p:cNvSpPr>
                <a:spLocks/>
              </p:cNvSpPr>
              <p:nvPr/>
            </p:nvSpPr>
            <p:spPr bwMode="auto">
              <a:xfrm>
                <a:off x="2517" y="1026"/>
                <a:ext cx="3171" cy="454"/>
              </a:xfrm>
              <a:custGeom>
                <a:avLst/>
                <a:gdLst>
                  <a:gd name="T0" fmla="*/ 0 w 3171"/>
                  <a:gd name="T1" fmla="*/ 454 h 454"/>
                  <a:gd name="T2" fmla="*/ 953 w 3171"/>
                  <a:gd name="T3" fmla="*/ 0 h 454"/>
                  <a:gd name="T4" fmla="*/ 1905 w 3171"/>
                  <a:gd name="T5" fmla="*/ 454 h 454"/>
                  <a:gd name="T6" fmla="*/ 2858 w 3171"/>
                  <a:gd name="T7" fmla="*/ 0 h 454"/>
                  <a:gd name="T8" fmla="*/ 3171 w 3171"/>
                  <a:gd name="T9" fmla="*/ 155 h 45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71"/>
                  <a:gd name="T16" fmla="*/ 0 h 454"/>
                  <a:gd name="T17" fmla="*/ 3171 w 3171"/>
                  <a:gd name="T18" fmla="*/ 454 h 45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71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  <a:lnTo>
                      <a:pt x="2858" y="0"/>
                    </a:lnTo>
                    <a:lnTo>
                      <a:pt x="3171" y="155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lgDashDot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0" name="Freeform 59"/>
              <p:cNvSpPr>
                <a:spLocks/>
              </p:cNvSpPr>
              <p:nvPr/>
            </p:nvSpPr>
            <p:spPr bwMode="auto">
              <a:xfrm>
                <a:off x="1882" y="1176"/>
                <a:ext cx="635" cy="304"/>
              </a:xfrm>
              <a:custGeom>
                <a:avLst/>
                <a:gdLst>
                  <a:gd name="T0" fmla="*/ 0 w 635"/>
                  <a:gd name="T1" fmla="*/ 0 h 304"/>
                  <a:gd name="T2" fmla="*/ 635 w 635"/>
                  <a:gd name="T3" fmla="*/ 304 h 304"/>
                  <a:gd name="T4" fmla="*/ 0 60000 65536"/>
                  <a:gd name="T5" fmla="*/ 0 60000 65536"/>
                  <a:gd name="T6" fmla="*/ 0 w 635"/>
                  <a:gd name="T7" fmla="*/ 0 h 304"/>
                  <a:gd name="T8" fmla="*/ 635 w 635"/>
                  <a:gd name="T9" fmla="*/ 304 h 304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5" h="304">
                    <a:moveTo>
                      <a:pt x="0" y="0"/>
                    </a:moveTo>
                    <a:lnTo>
                      <a:pt x="635" y="304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lgDashDot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  <p:sp>
            <p:nvSpPr>
              <p:cNvPr id="2111" name="Freeform 60"/>
              <p:cNvSpPr>
                <a:spLocks/>
              </p:cNvSpPr>
              <p:nvPr/>
            </p:nvSpPr>
            <p:spPr bwMode="auto">
              <a:xfrm>
                <a:off x="1882" y="720"/>
                <a:ext cx="635" cy="306"/>
              </a:xfrm>
              <a:custGeom>
                <a:avLst/>
                <a:gdLst>
                  <a:gd name="T0" fmla="*/ 0 w 635"/>
                  <a:gd name="T1" fmla="*/ 0 h 306"/>
                  <a:gd name="T2" fmla="*/ 635 w 635"/>
                  <a:gd name="T3" fmla="*/ 306 h 306"/>
                  <a:gd name="T4" fmla="*/ 0 60000 65536"/>
                  <a:gd name="T5" fmla="*/ 0 60000 65536"/>
                  <a:gd name="T6" fmla="*/ 0 w 635"/>
                  <a:gd name="T7" fmla="*/ 0 h 306"/>
                  <a:gd name="T8" fmla="*/ 635 w 635"/>
                  <a:gd name="T9" fmla="*/ 306 h 30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T6" t="T7" r="T8" b="T9"/>
                <a:pathLst>
                  <a:path w="635" h="306">
                    <a:moveTo>
                      <a:pt x="0" y="0"/>
                    </a:moveTo>
                    <a:lnTo>
                      <a:pt x="635" y="306"/>
                    </a:lnTo>
                  </a:path>
                </a:pathLst>
              </a:custGeom>
              <a:noFill/>
              <a:ln w="9525">
                <a:solidFill>
                  <a:srgbClr val="0066FF"/>
                </a:solidFill>
                <a:prstDash val="lgDashDot"/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</p:grpSp>
        <p:grpSp>
          <p:nvGrpSpPr>
            <p:cNvPr id="10" name="Group 100"/>
            <p:cNvGrpSpPr/>
            <p:nvPr/>
          </p:nvGrpSpPr>
          <p:grpSpPr>
            <a:xfrm>
              <a:off x="3302272" y="3138429"/>
              <a:ext cx="2517509" cy="2627403"/>
              <a:chOff x="3513123" y="3136896"/>
              <a:chExt cx="918152" cy="2627403"/>
            </a:xfrm>
          </p:grpSpPr>
          <p:sp>
            <p:nvSpPr>
              <p:cNvPr id="102" name="Left Brace 101"/>
              <p:cNvSpPr/>
              <p:nvPr/>
            </p:nvSpPr>
            <p:spPr bwMode="auto">
              <a:xfrm rot="16200000">
                <a:off x="3494079" y="4467299"/>
                <a:ext cx="914400" cy="876312"/>
              </a:xfrm>
              <a:prstGeom prst="leftBrace">
                <a:avLst/>
              </a:prstGeom>
              <a:noFill/>
              <a:ln w="5715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3752132" y="5364189"/>
                <a:ext cx="679143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rgbClr val="FF0000"/>
                    </a:solidFill>
                  </a:rPr>
                  <a:t>1000 Hz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4" name="Rounded Rectangle 103"/>
              <p:cNvSpPr/>
              <p:nvPr/>
            </p:nvSpPr>
            <p:spPr bwMode="auto">
              <a:xfrm>
                <a:off x="3513123" y="3136896"/>
                <a:ext cx="839799" cy="1424007"/>
              </a:xfrm>
              <a:prstGeom prst="roundRect">
                <a:avLst/>
              </a:prstGeom>
              <a:solidFill>
                <a:srgbClr val="FF0000">
                  <a:alpha val="26000"/>
                </a:srgbClr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</p:grpSp>
      </p:grpSp>
      <p:grpSp>
        <p:nvGrpSpPr>
          <p:cNvPr id="11" name="Group 113"/>
          <p:cNvGrpSpPr/>
          <p:nvPr/>
        </p:nvGrpSpPr>
        <p:grpSpPr>
          <a:xfrm>
            <a:off x="2819376" y="908050"/>
            <a:ext cx="6072187" cy="4992762"/>
            <a:chOff x="2928915" y="908050"/>
            <a:chExt cx="6072187" cy="4992762"/>
          </a:xfrm>
        </p:grpSpPr>
        <p:grpSp>
          <p:nvGrpSpPr>
            <p:cNvPr id="12" name="Group 113"/>
            <p:cNvGrpSpPr>
              <a:grpSpLocks/>
            </p:cNvGrpSpPr>
            <p:nvPr/>
          </p:nvGrpSpPr>
          <p:grpSpPr bwMode="auto">
            <a:xfrm>
              <a:off x="2928915" y="908050"/>
              <a:ext cx="6072187" cy="1441450"/>
              <a:chOff x="1877" y="572"/>
              <a:chExt cx="3825" cy="908"/>
            </a:xfrm>
          </p:grpSpPr>
          <p:grpSp>
            <p:nvGrpSpPr>
              <p:cNvPr id="13" name="Group 112"/>
              <p:cNvGrpSpPr>
                <a:grpSpLocks/>
              </p:cNvGrpSpPr>
              <p:nvPr/>
            </p:nvGrpSpPr>
            <p:grpSpPr bwMode="auto">
              <a:xfrm>
                <a:off x="1877" y="572"/>
                <a:ext cx="3825" cy="908"/>
                <a:chOff x="1877" y="572"/>
                <a:chExt cx="3825" cy="908"/>
              </a:xfrm>
            </p:grpSpPr>
            <p:sp>
              <p:nvSpPr>
                <p:cNvPr id="2088" name="Freeform 87"/>
                <p:cNvSpPr>
                  <a:spLocks/>
                </p:cNvSpPr>
                <p:nvPr/>
              </p:nvSpPr>
              <p:spPr bwMode="auto">
                <a:xfrm>
                  <a:off x="1882" y="871"/>
                  <a:ext cx="318" cy="155"/>
                </a:xfrm>
                <a:custGeom>
                  <a:avLst/>
                  <a:gdLst>
                    <a:gd name="T0" fmla="*/ 0 w 318"/>
                    <a:gd name="T1" fmla="*/ 0 h 155"/>
                    <a:gd name="T2" fmla="*/ 318 w 318"/>
                    <a:gd name="T3" fmla="*/ 155 h 155"/>
                    <a:gd name="T4" fmla="*/ 0 60000 65536"/>
                    <a:gd name="T5" fmla="*/ 0 60000 65536"/>
                    <a:gd name="T6" fmla="*/ 0 w 318"/>
                    <a:gd name="T7" fmla="*/ 0 h 155"/>
                    <a:gd name="T8" fmla="*/ 318 w 318"/>
                    <a:gd name="T9" fmla="*/ 155 h 155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318" h="155">
                      <a:moveTo>
                        <a:pt x="0" y="0"/>
                      </a:moveTo>
                      <a:lnTo>
                        <a:pt x="318" y="155"/>
                      </a:lnTo>
                    </a:path>
                  </a:pathLst>
                </a:custGeom>
                <a:noFill/>
                <a:ln w="12700">
                  <a:solidFill>
                    <a:srgbClr val="F71C00"/>
                  </a:solidFill>
                  <a:round/>
                  <a:headEnd/>
                  <a:tailEnd/>
                </a:ln>
              </p:spPr>
              <p:txBody>
                <a:bodyPr wrap="none" lIns="90000" tIns="46800" rIns="90000" bIns="46800" anchor="ctr"/>
                <a:lstStyle/>
                <a:p>
                  <a:endParaRPr lang="fr-FR"/>
                </a:p>
              </p:txBody>
            </p:sp>
            <p:grpSp>
              <p:nvGrpSpPr>
                <p:cNvPr id="14" name="Group 93"/>
                <p:cNvGrpSpPr>
                  <a:grpSpLocks/>
                </p:cNvGrpSpPr>
                <p:nvPr/>
              </p:nvGrpSpPr>
              <p:grpSpPr bwMode="auto">
                <a:xfrm>
                  <a:off x="1877" y="572"/>
                  <a:ext cx="3825" cy="908"/>
                  <a:chOff x="1877" y="572"/>
                  <a:chExt cx="3825" cy="908"/>
                </a:xfrm>
              </p:grpSpPr>
              <p:grpSp>
                <p:nvGrpSpPr>
                  <p:cNvPr id="15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1882" y="1026"/>
                    <a:ext cx="2854" cy="454"/>
                    <a:chOff x="1882" y="1026"/>
                    <a:chExt cx="2854" cy="454"/>
                  </a:xfrm>
                </p:grpSpPr>
                <p:sp>
                  <p:nvSpPr>
                    <p:cNvPr id="2106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1882" y="1325"/>
                      <a:ext cx="318" cy="155"/>
                    </a:xfrm>
                    <a:custGeom>
                      <a:avLst/>
                      <a:gdLst>
                        <a:gd name="T0" fmla="*/ 0 w 318"/>
                        <a:gd name="T1" fmla="*/ 0 h 155"/>
                        <a:gd name="T2" fmla="*/ 318 w 318"/>
                        <a:gd name="T3" fmla="*/ 155 h 155"/>
                        <a:gd name="T4" fmla="*/ 0 60000 65536"/>
                        <a:gd name="T5" fmla="*/ 0 60000 65536"/>
                        <a:gd name="T6" fmla="*/ 0 w 318"/>
                        <a:gd name="T7" fmla="*/ 0 h 155"/>
                        <a:gd name="T8" fmla="*/ 318 w 318"/>
                        <a:gd name="T9" fmla="*/ 155 h 155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318" h="155">
                          <a:moveTo>
                            <a:pt x="0" y="0"/>
                          </a:moveTo>
                          <a:lnTo>
                            <a:pt x="318" y="155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F71C00"/>
                      </a:solidFill>
                      <a:round/>
                      <a:headEnd/>
                      <a:tailEnd/>
                    </a:ln>
                  </p:spPr>
                  <p:txBody>
                    <a:bodyPr wrap="none" lIns="90000" tIns="46800" rIns="90000" bIns="46800" anchor="ctr"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07" name="Freeform 96"/>
                    <p:cNvSpPr>
                      <a:spLocks/>
                    </p:cNvSpPr>
                    <p:nvPr/>
                  </p:nvSpPr>
                  <p:spPr bwMode="auto">
                    <a:xfrm>
                      <a:off x="2200" y="1026"/>
                      <a:ext cx="2536" cy="454"/>
                    </a:xfrm>
                    <a:custGeom>
                      <a:avLst/>
                      <a:gdLst>
                        <a:gd name="T0" fmla="*/ 0 w 2536"/>
                        <a:gd name="T1" fmla="*/ 454 h 454"/>
                        <a:gd name="T2" fmla="*/ 953 w 2536"/>
                        <a:gd name="T3" fmla="*/ 0 h 454"/>
                        <a:gd name="T4" fmla="*/ 1905 w 2536"/>
                        <a:gd name="T5" fmla="*/ 454 h 454"/>
                        <a:gd name="T6" fmla="*/ 2536 w 2536"/>
                        <a:gd name="T7" fmla="*/ 155 h 454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536"/>
                        <a:gd name="T13" fmla="*/ 0 h 454"/>
                        <a:gd name="T14" fmla="*/ 2536 w 2536"/>
                        <a:gd name="T15" fmla="*/ 454 h 454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536" h="454">
                          <a:moveTo>
                            <a:pt x="0" y="454"/>
                          </a:moveTo>
                          <a:lnTo>
                            <a:pt x="953" y="0"/>
                          </a:lnTo>
                          <a:lnTo>
                            <a:pt x="1905" y="454"/>
                          </a:lnTo>
                          <a:lnTo>
                            <a:pt x="2536" y="155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F71C00"/>
                      </a:solidFill>
                      <a:round/>
                      <a:headEnd/>
                      <a:tailEnd/>
                    </a:ln>
                  </p:spPr>
                  <p:txBody>
                    <a:bodyPr wrap="none" lIns="90000" tIns="46800" rIns="90000" bIns="46800" anchor="ctr"/>
                    <a:lstStyle/>
                    <a:p>
                      <a:endParaRPr lang="fr-FR"/>
                    </a:p>
                  </p:txBody>
                </p:sp>
              </p:grpSp>
              <p:grpSp>
                <p:nvGrpSpPr>
                  <p:cNvPr id="16" name="Group 97"/>
                  <p:cNvGrpSpPr>
                    <a:grpSpLocks/>
                  </p:cNvGrpSpPr>
                  <p:nvPr/>
                </p:nvGrpSpPr>
                <p:grpSpPr bwMode="auto">
                  <a:xfrm>
                    <a:off x="1877" y="572"/>
                    <a:ext cx="3825" cy="908"/>
                    <a:chOff x="1877" y="572"/>
                    <a:chExt cx="3825" cy="908"/>
                  </a:xfrm>
                </p:grpSpPr>
                <p:sp>
                  <p:nvSpPr>
                    <p:cNvPr id="2092" name="Freeform 98"/>
                    <p:cNvSpPr>
                      <a:spLocks/>
                    </p:cNvSpPr>
                    <p:nvPr/>
                  </p:nvSpPr>
                  <p:spPr bwMode="auto">
                    <a:xfrm>
                      <a:off x="4739" y="572"/>
                      <a:ext cx="953" cy="454"/>
                    </a:xfrm>
                    <a:custGeom>
                      <a:avLst/>
                      <a:gdLst>
                        <a:gd name="T0" fmla="*/ 0 w 953"/>
                        <a:gd name="T1" fmla="*/ 454 h 454"/>
                        <a:gd name="T2" fmla="*/ 953 w 953"/>
                        <a:gd name="T3" fmla="*/ 0 h 454"/>
                        <a:gd name="T4" fmla="*/ 0 60000 65536"/>
                        <a:gd name="T5" fmla="*/ 0 60000 65536"/>
                        <a:gd name="T6" fmla="*/ 0 w 953"/>
                        <a:gd name="T7" fmla="*/ 0 h 454"/>
                        <a:gd name="T8" fmla="*/ 953 w 953"/>
                        <a:gd name="T9" fmla="*/ 454 h 454"/>
                      </a:gdLst>
                      <a:ahLst/>
                      <a:cxnLst>
                        <a:cxn ang="T4">
                          <a:pos x="T0" y="T1"/>
                        </a:cxn>
                        <a:cxn ang="T5">
                          <a:pos x="T2" y="T3"/>
                        </a:cxn>
                      </a:cxnLst>
                      <a:rect l="T6" t="T7" r="T8" b="T9"/>
                      <a:pathLst>
                        <a:path w="953" h="454">
                          <a:moveTo>
                            <a:pt x="0" y="454"/>
                          </a:moveTo>
                          <a:lnTo>
                            <a:pt x="953" y="0"/>
                          </a:lnTo>
                        </a:path>
                      </a:pathLst>
                    </a:custGeom>
                    <a:noFill/>
                    <a:ln w="12700">
                      <a:solidFill>
                        <a:srgbClr val="F71C00"/>
                      </a:solidFill>
                      <a:prstDash val="dash"/>
                      <a:round/>
                      <a:headEnd/>
                      <a:tailEnd/>
                    </a:ln>
                  </p:spPr>
                  <p:txBody>
                    <a:bodyPr wrap="none" lIns="90000" tIns="46800" rIns="90000" bIns="46800" anchor="ctr"/>
                    <a:lstStyle/>
                    <a:p>
                      <a:endParaRPr lang="fr-FR"/>
                    </a:p>
                  </p:txBody>
                </p:sp>
                <p:grpSp>
                  <p:nvGrpSpPr>
                    <p:cNvPr id="17" name="Group 9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77" y="572"/>
                      <a:ext cx="3825" cy="908"/>
                      <a:chOff x="1877" y="572"/>
                      <a:chExt cx="3825" cy="908"/>
                    </a:xfrm>
                  </p:grpSpPr>
                  <p:sp>
                    <p:nvSpPr>
                      <p:cNvPr id="2094" name="Freeform 10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3" y="572"/>
                        <a:ext cx="2857" cy="454"/>
                      </a:xfrm>
                      <a:custGeom>
                        <a:avLst/>
                        <a:gdLst>
                          <a:gd name="T0" fmla="*/ 0 w 2857"/>
                          <a:gd name="T1" fmla="*/ 0 h 454"/>
                          <a:gd name="T2" fmla="*/ 952 w 2857"/>
                          <a:gd name="T3" fmla="*/ 454 h 454"/>
                          <a:gd name="T4" fmla="*/ 1905 w 2857"/>
                          <a:gd name="T5" fmla="*/ 0 h 454"/>
                          <a:gd name="T6" fmla="*/ 2857 w 2857"/>
                          <a:gd name="T7" fmla="*/ 454 h 454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857"/>
                          <a:gd name="T13" fmla="*/ 0 h 454"/>
                          <a:gd name="T14" fmla="*/ 2857 w 2857"/>
                          <a:gd name="T15" fmla="*/ 454 h 454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857" h="454">
                            <a:moveTo>
                              <a:pt x="0" y="0"/>
                            </a:moveTo>
                            <a:lnTo>
                              <a:pt x="952" y="454"/>
                            </a:lnTo>
                            <a:lnTo>
                              <a:pt x="1905" y="0"/>
                            </a:lnTo>
                            <a:lnTo>
                              <a:pt x="2857" y="454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dash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095" name="Freeform 10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3" y="1026"/>
                        <a:ext cx="2857" cy="454"/>
                      </a:xfrm>
                      <a:custGeom>
                        <a:avLst/>
                        <a:gdLst>
                          <a:gd name="T0" fmla="*/ 0 w 2857"/>
                          <a:gd name="T1" fmla="*/ 0 h 454"/>
                          <a:gd name="T2" fmla="*/ 952 w 2857"/>
                          <a:gd name="T3" fmla="*/ 454 h 454"/>
                          <a:gd name="T4" fmla="*/ 1905 w 2857"/>
                          <a:gd name="T5" fmla="*/ 0 h 454"/>
                          <a:gd name="T6" fmla="*/ 2857 w 2857"/>
                          <a:gd name="T7" fmla="*/ 454 h 454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857"/>
                          <a:gd name="T13" fmla="*/ 0 h 454"/>
                          <a:gd name="T14" fmla="*/ 2857 w 2857"/>
                          <a:gd name="T15" fmla="*/ 454 h 454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857" h="454">
                            <a:moveTo>
                              <a:pt x="0" y="0"/>
                            </a:moveTo>
                            <a:lnTo>
                              <a:pt x="952" y="454"/>
                            </a:lnTo>
                            <a:lnTo>
                              <a:pt x="1905" y="0"/>
                            </a:lnTo>
                            <a:lnTo>
                              <a:pt x="2857" y="454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dash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096" name="Freeform 10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77" y="572"/>
                        <a:ext cx="2864" cy="454"/>
                      </a:xfrm>
                      <a:custGeom>
                        <a:avLst/>
                        <a:gdLst>
                          <a:gd name="T0" fmla="*/ 0 w 2864"/>
                          <a:gd name="T1" fmla="*/ 302 h 454"/>
                          <a:gd name="T2" fmla="*/ 641 w 2864"/>
                          <a:gd name="T3" fmla="*/ 0 h 454"/>
                          <a:gd name="T4" fmla="*/ 1593 w 2864"/>
                          <a:gd name="T5" fmla="*/ 454 h 454"/>
                          <a:gd name="T6" fmla="*/ 2546 w 2864"/>
                          <a:gd name="T7" fmla="*/ 0 h 454"/>
                          <a:gd name="T8" fmla="*/ 2864 w 2864"/>
                          <a:gd name="T9" fmla="*/ 153 h 45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2864"/>
                          <a:gd name="T16" fmla="*/ 0 h 454"/>
                          <a:gd name="T17" fmla="*/ 2864 w 2864"/>
                          <a:gd name="T18" fmla="*/ 454 h 45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2864" h="454">
                            <a:moveTo>
                              <a:pt x="0" y="302"/>
                            </a:moveTo>
                            <a:lnTo>
                              <a:pt x="641" y="0"/>
                            </a:lnTo>
                            <a:lnTo>
                              <a:pt x="1593" y="454"/>
                            </a:lnTo>
                            <a:lnTo>
                              <a:pt x="2546" y="0"/>
                            </a:lnTo>
                            <a:lnTo>
                              <a:pt x="2864" y="153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097" name="Freeform 10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1882" y="1026"/>
                        <a:ext cx="2854" cy="454"/>
                      </a:xfrm>
                      <a:custGeom>
                        <a:avLst/>
                        <a:gdLst>
                          <a:gd name="T0" fmla="*/ 0 w 2854"/>
                          <a:gd name="T1" fmla="*/ 299 h 454"/>
                          <a:gd name="T2" fmla="*/ 636 w 2854"/>
                          <a:gd name="T3" fmla="*/ 0 h 454"/>
                          <a:gd name="T4" fmla="*/ 1588 w 2854"/>
                          <a:gd name="T5" fmla="*/ 454 h 454"/>
                          <a:gd name="T6" fmla="*/ 2541 w 2854"/>
                          <a:gd name="T7" fmla="*/ 0 h 454"/>
                          <a:gd name="T8" fmla="*/ 2854 w 2854"/>
                          <a:gd name="T9" fmla="*/ 155 h 45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2854"/>
                          <a:gd name="T16" fmla="*/ 0 h 454"/>
                          <a:gd name="T17" fmla="*/ 2854 w 2854"/>
                          <a:gd name="T18" fmla="*/ 454 h 45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2854" h="454">
                            <a:moveTo>
                              <a:pt x="0" y="299"/>
                            </a:moveTo>
                            <a:lnTo>
                              <a:pt x="636" y="0"/>
                            </a:lnTo>
                            <a:lnTo>
                              <a:pt x="1588" y="454"/>
                            </a:lnTo>
                            <a:lnTo>
                              <a:pt x="2541" y="0"/>
                            </a:lnTo>
                            <a:lnTo>
                              <a:pt x="2854" y="155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098" name="Freeform 10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200" y="572"/>
                        <a:ext cx="2536" cy="454"/>
                      </a:xfrm>
                      <a:custGeom>
                        <a:avLst/>
                        <a:gdLst>
                          <a:gd name="T0" fmla="*/ 0 w 2536"/>
                          <a:gd name="T1" fmla="*/ 454 h 454"/>
                          <a:gd name="T2" fmla="*/ 953 w 2536"/>
                          <a:gd name="T3" fmla="*/ 0 h 454"/>
                          <a:gd name="T4" fmla="*/ 1905 w 2536"/>
                          <a:gd name="T5" fmla="*/ 454 h 454"/>
                          <a:gd name="T6" fmla="*/ 2536 w 2536"/>
                          <a:gd name="T7" fmla="*/ 153 h 454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536"/>
                          <a:gd name="T13" fmla="*/ 0 h 454"/>
                          <a:gd name="T14" fmla="*/ 2536 w 2536"/>
                          <a:gd name="T15" fmla="*/ 454 h 454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536" h="454">
                            <a:moveTo>
                              <a:pt x="0" y="454"/>
                            </a:moveTo>
                            <a:lnTo>
                              <a:pt x="953" y="0"/>
                            </a:lnTo>
                            <a:lnTo>
                              <a:pt x="1905" y="454"/>
                            </a:lnTo>
                            <a:lnTo>
                              <a:pt x="2536" y="153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099" name="Freeform 1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1026"/>
                        <a:ext cx="953" cy="454"/>
                      </a:xfrm>
                      <a:custGeom>
                        <a:avLst/>
                        <a:gdLst>
                          <a:gd name="T0" fmla="*/ 0 w 953"/>
                          <a:gd name="T1" fmla="*/ 454 h 454"/>
                          <a:gd name="T2" fmla="*/ 953 w 953"/>
                          <a:gd name="T3" fmla="*/ 0 h 454"/>
                          <a:gd name="T4" fmla="*/ 0 60000 65536"/>
                          <a:gd name="T5" fmla="*/ 0 60000 65536"/>
                          <a:gd name="T6" fmla="*/ 0 w 953"/>
                          <a:gd name="T7" fmla="*/ 0 h 454"/>
                          <a:gd name="T8" fmla="*/ 953 w 953"/>
                          <a:gd name="T9" fmla="*/ 454 h 454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953" h="454">
                            <a:moveTo>
                              <a:pt x="0" y="454"/>
                            </a:moveTo>
                            <a:lnTo>
                              <a:pt x="953" y="0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dash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0" name="Freeform 1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4" y="874"/>
                        <a:ext cx="319" cy="152"/>
                      </a:xfrm>
                      <a:custGeom>
                        <a:avLst/>
                        <a:gdLst>
                          <a:gd name="T0" fmla="*/ 0 w 319"/>
                          <a:gd name="T1" fmla="*/ 152 h 152"/>
                          <a:gd name="T2" fmla="*/ 319 w 319"/>
                          <a:gd name="T3" fmla="*/ 0 h 152"/>
                          <a:gd name="T4" fmla="*/ 0 60000 65536"/>
                          <a:gd name="T5" fmla="*/ 0 60000 65536"/>
                          <a:gd name="T6" fmla="*/ 0 w 319"/>
                          <a:gd name="T7" fmla="*/ 0 h 152"/>
                          <a:gd name="T8" fmla="*/ 319 w 319"/>
                          <a:gd name="T9" fmla="*/ 152 h 152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319" h="152">
                            <a:moveTo>
                              <a:pt x="0" y="152"/>
                            </a:moveTo>
                            <a:lnTo>
                              <a:pt x="319" y="0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1" name="Freeform 1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5374" y="1325"/>
                        <a:ext cx="319" cy="155"/>
                      </a:xfrm>
                      <a:custGeom>
                        <a:avLst/>
                        <a:gdLst>
                          <a:gd name="T0" fmla="*/ 0 w 319"/>
                          <a:gd name="T1" fmla="*/ 155 h 155"/>
                          <a:gd name="T2" fmla="*/ 319 w 319"/>
                          <a:gd name="T3" fmla="*/ 0 h 155"/>
                          <a:gd name="T4" fmla="*/ 0 60000 65536"/>
                          <a:gd name="T5" fmla="*/ 0 60000 65536"/>
                          <a:gd name="T6" fmla="*/ 0 w 319"/>
                          <a:gd name="T7" fmla="*/ 0 h 155"/>
                          <a:gd name="T8" fmla="*/ 319 w 319"/>
                          <a:gd name="T9" fmla="*/ 155 h 155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319" h="155">
                            <a:moveTo>
                              <a:pt x="0" y="155"/>
                            </a:moveTo>
                            <a:lnTo>
                              <a:pt x="319" y="0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2" name="Freeform 1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1026"/>
                        <a:ext cx="949" cy="294"/>
                      </a:xfrm>
                      <a:custGeom>
                        <a:avLst/>
                        <a:gdLst>
                          <a:gd name="T0" fmla="*/ 0 w 949"/>
                          <a:gd name="T1" fmla="*/ 145 h 294"/>
                          <a:gd name="T2" fmla="*/ 318 w 949"/>
                          <a:gd name="T3" fmla="*/ 0 h 294"/>
                          <a:gd name="T4" fmla="*/ 949 w 949"/>
                          <a:gd name="T5" fmla="*/ 294 h 294"/>
                          <a:gd name="T6" fmla="*/ 0 60000 65536"/>
                          <a:gd name="T7" fmla="*/ 0 60000 65536"/>
                          <a:gd name="T8" fmla="*/ 0 60000 65536"/>
                          <a:gd name="T9" fmla="*/ 0 w 949"/>
                          <a:gd name="T10" fmla="*/ 0 h 294"/>
                          <a:gd name="T11" fmla="*/ 949 w 949"/>
                          <a:gd name="T12" fmla="*/ 294 h 294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949" h="294">
                            <a:moveTo>
                              <a:pt x="0" y="145"/>
                            </a:moveTo>
                            <a:lnTo>
                              <a:pt x="318" y="0"/>
                            </a:lnTo>
                            <a:lnTo>
                              <a:pt x="949" y="294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3" name="Freeform 1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572"/>
                        <a:ext cx="963" cy="306"/>
                      </a:xfrm>
                      <a:custGeom>
                        <a:avLst/>
                        <a:gdLst>
                          <a:gd name="T0" fmla="*/ 0 w 963"/>
                          <a:gd name="T1" fmla="*/ 148 h 306"/>
                          <a:gd name="T2" fmla="*/ 318 w 963"/>
                          <a:gd name="T3" fmla="*/ 0 h 306"/>
                          <a:gd name="T4" fmla="*/ 963 w 963"/>
                          <a:gd name="T5" fmla="*/ 306 h 306"/>
                          <a:gd name="T6" fmla="*/ 0 60000 65536"/>
                          <a:gd name="T7" fmla="*/ 0 60000 65536"/>
                          <a:gd name="T8" fmla="*/ 0 60000 65536"/>
                          <a:gd name="T9" fmla="*/ 0 w 963"/>
                          <a:gd name="T10" fmla="*/ 0 h 306"/>
                          <a:gd name="T11" fmla="*/ 963 w 963"/>
                          <a:gd name="T12" fmla="*/ 306 h 306"/>
                        </a:gdLst>
                        <a:ahLst/>
                        <a:cxnLst>
                          <a:cxn ang="T6">
                            <a:pos x="T0" y="T1"/>
                          </a:cxn>
                          <a:cxn ang="T7">
                            <a:pos x="T2" y="T3"/>
                          </a:cxn>
                          <a:cxn ang="T8">
                            <a:pos x="T4" y="T5"/>
                          </a:cxn>
                        </a:cxnLst>
                        <a:rect l="T9" t="T10" r="T11" b="T12"/>
                        <a:pathLst>
                          <a:path w="963" h="306">
                            <a:moveTo>
                              <a:pt x="0" y="148"/>
                            </a:moveTo>
                            <a:lnTo>
                              <a:pt x="318" y="0"/>
                            </a:lnTo>
                            <a:lnTo>
                              <a:pt x="963" y="306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4" name="Freeform 1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1176"/>
                        <a:ext cx="635" cy="304"/>
                      </a:xfrm>
                      <a:custGeom>
                        <a:avLst/>
                        <a:gdLst>
                          <a:gd name="T0" fmla="*/ 0 w 635"/>
                          <a:gd name="T1" fmla="*/ 0 h 304"/>
                          <a:gd name="T2" fmla="*/ 635 w 635"/>
                          <a:gd name="T3" fmla="*/ 304 h 304"/>
                          <a:gd name="T4" fmla="*/ 0 60000 65536"/>
                          <a:gd name="T5" fmla="*/ 0 60000 65536"/>
                          <a:gd name="T6" fmla="*/ 0 w 635"/>
                          <a:gd name="T7" fmla="*/ 0 h 304"/>
                          <a:gd name="T8" fmla="*/ 635 w 635"/>
                          <a:gd name="T9" fmla="*/ 304 h 304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635" h="304">
                            <a:moveTo>
                              <a:pt x="0" y="0"/>
                            </a:moveTo>
                            <a:lnTo>
                              <a:pt x="635" y="304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  <p:sp>
                    <p:nvSpPr>
                      <p:cNvPr id="2105" name="Freeform 1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739" y="720"/>
                        <a:ext cx="635" cy="306"/>
                      </a:xfrm>
                      <a:custGeom>
                        <a:avLst/>
                        <a:gdLst>
                          <a:gd name="T0" fmla="*/ 0 w 635"/>
                          <a:gd name="T1" fmla="*/ 0 h 306"/>
                          <a:gd name="T2" fmla="*/ 635 w 635"/>
                          <a:gd name="T3" fmla="*/ 306 h 306"/>
                          <a:gd name="T4" fmla="*/ 0 60000 65536"/>
                          <a:gd name="T5" fmla="*/ 0 60000 65536"/>
                          <a:gd name="T6" fmla="*/ 0 w 635"/>
                          <a:gd name="T7" fmla="*/ 0 h 306"/>
                          <a:gd name="T8" fmla="*/ 635 w 635"/>
                          <a:gd name="T9" fmla="*/ 306 h 306"/>
                        </a:gdLst>
                        <a:ahLst/>
                        <a:cxnLst>
                          <a:cxn ang="T4">
                            <a:pos x="T0" y="T1"/>
                          </a:cxn>
                          <a:cxn ang="T5">
                            <a:pos x="T2" y="T3"/>
                          </a:cxn>
                        </a:cxnLst>
                        <a:rect l="T6" t="T7" r="T8" b="T9"/>
                        <a:pathLst>
                          <a:path w="635" h="306">
                            <a:moveTo>
                              <a:pt x="0" y="0"/>
                            </a:moveTo>
                            <a:lnTo>
                              <a:pt x="635" y="306"/>
                            </a:lnTo>
                          </a:path>
                        </a:pathLst>
                      </a:custGeom>
                      <a:noFill/>
                      <a:ln w="12700">
                        <a:solidFill>
                          <a:srgbClr val="F71C00"/>
                        </a:solidFill>
                        <a:prstDash val="lgDashDot"/>
                        <a:round/>
                        <a:headEnd/>
                        <a:tailEnd/>
                      </a:ln>
                    </p:spPr>
                    <p:txBody>
                      <a:bodyPr wrap="none" lIns="90000" tIns="46800" rIns="90000" bIns="46800" anchor="ctr"/>
                      <a:lstStyle/>
                      <a:p>
                        <a:endParaRPr lang="fr-FR"/>
                      </a:p>
                    </p:txBody>
                  </p:sp>
                </p:grpSp>
              </p:grpSp>
            </p:grpSp>
          </p:grpSp>
          <p:sp>
            <p:nvSpPr>
              <p:cNvPr id="2087" name="Freeform 70"/>
              <p:cNvSpPr>
                <a:spLocks/>
              </p:cNvSpPr>
              <p:nvPr/>
            </p:nvSpPr>
            <p:spPr bwMode="auto">
              <a:xfrm>
                <a:off x="2200" y="572"/>
                <a:ext cx="1905" cy="454"/>
              </a:xfrm>
              <a:custGeom>
                <a:avLst/>
                <a:gdLst>
                  <a:gd name="T0" fmla="*/ 0 w 1905"/>
                  <a:gd name="T1" fmla="*/ 454 h 454"/>
                  <a:gd name="T2" fmla="*/ 953 w 1905"/>
                  <a:gd name="T3" fmla="*/ 0 h 454"/>
                  <a:gd name="T4" fmla="*/ 1905 w 1905"/>
                  <a:gd name="T5" fmla="*/ 454 h 454"/>
                  <a:gd name="T6" fmla="*/ 0 60000 65536"/>
                  <a:gd name="T7" fmla="*/ 0 60000 65536"/>
                  <a:gd name="T8" fmla="*/ 0 60000 65536"/>
                  <a:gd name="T9" fmla="*/ 0 w 1905"/>
                  <a:gd name="T10" fmla="*/ 0 h 454"/>
                  <a:gd name="T11" fmla="*/ 1905 w 1905"/>
                  <a:gd name="T12" fmla="*/ 454 h 4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905" h="454">
                    <a:moveTo>
                      <a:pt x="0" y="454"/>
                    </a:moveTo>
                    <a:lnTo>
                      <a:pt x="953" y="0"/>
                    </a:lnTo>
                    <a:lnTo>
                      <a:pt x="1905" y="454"/>
                    </a:lnTo>
                  </a:path>
                </a:pathLst>
              </a:custGeom>
              <a:noFill/>
              <a:ln w="12700">
                <a:solidFill>
                  <a:srgbClr val="F71C00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fr-FR"/>
              </a:p>
            </p:txBody>
          </p:sp>
        </p:grpSp>
        <p:grpSp>
          <p:nvGrpSpPr>
            <p:cNvPr id="18" name="Group 108"/>
            <p:cNvGrpSpPr/>
            <p:nvPr/>
          </p:nvGrpSpPr>
          <p:grpSpPr>
            <a:xfrm>
              <a:off x="3542391" y="3136896"/>
              <a:ext cx="5029200" cy="2763916"/>
              <a:chOff x="3542391" y="3136896"/>
              <a:chExt cx="5029200" cy="2763916"/>
            </a:xfrm>
          </p:grpSpPr>
          <p:sp>
            <p:nvSpPr>
              <p:cNvPr id="106" name="Rounded Rectangle 105"/>
              <p:cNvSpPr/>
              <p:nvPr/>
            </p:nvSpPr>
            <p:spPr bwMode="auto">
              <a:xfrm>
                <a:off x="3549636" y="3136896"/>
                <a:ext cx="5002281" cy="1424007"/>
              </a:xfrm>
              <a:prstGeom prst="roundRect">
                <a:avLst/>
              </a:prstGeom>
              <a:solidFill>
                <a:srgbClr val="92D050">
                  <a:alpha val="26000"/>
                </a:srgbClr>
              </a:solidFill>
              <a:ln w="571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7" name="Left Brace 106"/>
              <p:cNvSpPr/>
              <p:nvPr/>
            </p:nvSpPr>
            <p:spPr bwMode="auto">
              <a:xfrm rot="16200000">
                <a:off x="5462631" y="2478088"/>
                <a:ext cx="1188720" cy="5029200"/>
              </a:xfrm>
              <a:prstGeom prst="leftBrace">
                <a:avLst>
                  <a:gd name="adj1" fmla="val 8333"/>
                  <a:gd name="adj2" fmla="val 49702"/>
                </a:avLst>
              </a:prstGeom>
              <a:noFill/>
              <a:ln w="57150" cap="flat" cmpd="sng" algn="ctr">
                <a:solidFill>
                  <a:srgbClr val="92D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5530844" y="5500702"/>
                <a:ext cx="2008215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2000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2000 Hz</a:t>
                </a:r>
                <a:endParaRPr lang="en-US" sz="20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p:grpSp>
      </p:grpSp>
      <p:grpSp>
        <p:nvGrpSpPr>
          <p:cNvPr id="19" name="Group 156"/>
          <p:cNvGrpSpPr>
            <a:grpSpLocks/>
          </p:cNvGrpSpPr>
          <p:nvPr/>
        </p:nvGrpSpPr>
        <p:grpSpPr bwMode="auto">
          <a:xfrm>
            <a:off x="906496" y="873090"/>
            <a:ext cx="6075362" cy="1508760"/>
            <a:chOff x="1158" y="1521"/>
            <a:chExt cx="3827" cy="912"/>
          </a:xfrm>
        </p:grpSpPr>
        <p:sp>
          <p:nvSpPr>
            <p:cNvPr id="353" name="Freeform 157"/>
            <p:cNvSpPr>
              <a:spLocks/>
            </p:cNvSpPr>
            <p:nvPr/>
          </p:nvSpPr>
          <p:spPr bwMode="auto">
            <a:xfrm>
              <a:off x="1645" y="1525"/>
              <a:ext cx="3332" cy="454"/>
            </a:xfrm>
            <a:custGeom>
              <a:avLst/>
              <a:gdLst>
                <a:gd name="T0" fmla="*/ 0 w 3332"/>
                <a:gd name="T1" fmla="*/ 454 h 454"/>
                <a:gd name="T2" fmla="*/ 953 w 3332"/>
                <a:gd name="T3" fmla="*/ 0 h 454"/>
                <a:gd name="T4" fmla="*/ 1905 w 3332"/>
                <a:gd name="T5" fmla="*/ 454 h 454"/>
                <a:gd name="T6" fmla="*/ 2858 w 3332"/>
                <a:gd name="T7" fmla="*/ 0 h 454"/>
                <a:gd name="T8" fmla="*/ 3332 w 3332"/>
                <a:gd name="T9" fmla="*/ 227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2"/>
                <a:gd name="T16" fmla="*/ 0 h 454"/>
                <a:gd name="T17" fmla="*/ 3332 w 3332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2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858" y="0"/>
                  </a:lnTo>
                  <a:lnTo>
                    <a:pt x="3332" y="22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4" name="Freeform 158"/>
            <p:cNvSpPr>
              <a:spLocks/>
            </p:cNvSpPr>
            <p:nvPr/>
          </p:nvSpPr>
          <p:spPr bwMode="auto">
            <a:xfrm>
              <a:off x="1645" y="1979"/>
              <a:ext cx="3334" cy="454"/>
            </a:xfrm>
            <a:custGeom>
              <a:avLst/>
              <a:gdLst>
                <a:gd name="T0" fmla="*/ 0 w 3334"/>
                <a:gd name="T1" fmla="*/ 454 h 454"/>
                <a:gd name="T2" fmla="*/ 953 w 3334"/>
                <a:gd name="T3" fmla="*/ 0 h 454"/>
                <a:gd name="T4" fmla="*/ 1905 w 3334"/>
                <a:gd name="T5" fmla="*/ 454 h 454"/>
                <a:gd name="T6" fmla="*/ 2858 w 3334"/>
                <a:gd name="T7" fmla="*/ 0 h 454"/>
                <a:gd name="T8" fmla="*/ 3334 w 3334"/>
                <a:gd name="T9" fmla="*/ 228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4"/>
                <a:gd name="T16" fmla="*/ 0 h 454"/>
                <a:gd name="T17" fmla="*/ 3334 w 333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4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858" y="0"/>
                  </a:lnTo>
                  <a:lnTo>
                    <a:pt x="3334" y="22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5" name="Freeform 159"/>
            <p:cNvSpPr>
              <a:spLocks/>
            </p:cNvSpPr>
            <p:nvPr/>
          </p:nvSpPr>
          <p:spPr bwMode="auto">
            <a:xfrm>
              <a:off x="2915" y="1525"/>
              <a:ext cx="2067" cy="454"/>
            </a:xfrm>
            <a:custGeom>
              <a:avLst/>
              <a:gdLst>
                <a:gd name="T0" fmla="*/ 0 w 2067"/>
                <a:gd name="T1" fmla="*/ 454 h 454"/>
                <a:gd name="T2" fmla="*/ 953 w 2067"/>
                <a:gd name="T3" fmla="*/ 0 h 454"/>
                <a:gd name="T4" fmla="*/ 1905 w 2067"/>
                <a:gd name="T5" fmla="*/ 454 h 454"/>
                <a:gd name="T6" fmla="*/ 2067 w 2067"/>
                <a:gd name="T7" fmla="*/ 376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7"/>
                <a:gd name="T13" fmla="*/ 0 h 454"/>
                <a:gd name="T14" fmla="*/ 2067 w 206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7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067" y="37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6" name="Freeform 160"/>
            <p:cNvSpPr>
              <a:spLocks/>
            </p:cNvSpPr>
            <p:nvPr/>
          </p:nvSpPr>
          <p:spPr bwMode="auto">
            <a:xfrm>
              <a:off x="1645" y="1979"/>
              <a:ext cx="3175" cy="454"/>
            </a:xfrm>
            <a:custGeom>
              <a:avLst/>
              <a:gdLst>
                <a:gd name="T0" fmla="*/ 0 w 3175"/>
                <a:gd name="T1" fmla="*/ 145 h 454"/>
                <a:gd name="T2" fmla="*/ 318 w 3175"/>
                <a:gd name="T3" fmla="*/ 0 h 454"/>
                <a:gd name="T4" fmla="*/ 1270 w 3175"/>
                <a:gd name="T5" fmla="*/ 454 h 454"/>
                <a:gd name="T6" fmla="*/ 2223 w 3175"/>
                <a:gd name="T7" fmla="*/ 0 h 454"/>
                <a:gd name="T8" fmla="*/ 3175 w 3175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145"/>
                  </a:moveTo>
                  <a:lnTo>
                    <a:pt x="318" y="0"/>
                  </a:lnTo>
                  <a:lnTo>
                    <a:pt x="1270" y="454"/>
                  </a:lnTo>
                  <a:lnTo>
                    <a:pt x="2223" y="0"/>
                  </a:lnTo>
                  <a:lnTo>
                    <a:pt x="3175" y="4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7" name="Freeform 161"/>
            <p:cNvSpPr>
              <a:spLocks/>
            </p:cNvSpPr>
            <p:nvPr/>
          </p:nvSpPr>
          <p:spPr bwMode="auto">
            <a:xfrm>
              <a:off x="1645" y="1525"/>
              <a:ext cx="3175" cy="454"/>
            </a:xfrm>
            <a:custGeom>
              <a:avLst/>
              <a:gdLst>
                <a:gd name="T0" fmla="*/ 0 w 3175"/>
                <a:gd name="T1" fmla="*/ 148 h 454"/>
                <a:gd name="T2" fmla="*/ 318 w 3175"/>
                <a:gd name="T3" fmla="*/ 0 h 454"/>
                <a:gd name="T4" fmla="*/ 1270 w 3175"/>
                <a:gd name="T5" fmla="*/ 454 h 454"/>
                <a:gd name="T6" fmla="*/ 2223 w 3175"/>
                <a:gd name="T7" fmla="*/ 0 h 454"/>
                <a:gd name="T8" fmla="*/ 3175 w 3175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148"/>
                  </a:moveTo>
                  <a:lnTo>
                    <a:pt x="318" y="0"/>
                  </a:lnTo>
                  <a:lnTo>
                    <a:pt x="1270" y="454"/>
                  </a:lnTo>
                  <a:lnTo>
                    <a:pt x="2223" y="0"/>
                  </a:lnTo>
                  <a:lnTo>
                    <a:pt x="3175" y="4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8" name="Freeform 162"/>
            <p:cNvSpPr>
              <a:spLocks/>
            </p:cNvSpPr>
            <p:nvPr/>
          </p:nvSpPr>
          <p:spPr bwMode="auto">
            <a:xfrm>
              <a:off x="2915" y="1979"/>
              <a:ext cx="2056" cy="454"/>
            </a:xfrm>
            <a:custGeom>
              <a:avLst/>
              <a:gdLst>
                <a:gd name="T0" fmla="*/ 0 w 2056"/>
                <a:gd name="T1" fmla="*/ 454 h 454"/>
                <a:gd name="T2" fmla="*/ 953 w 2056"/>
                <a:gd name="T3" fmla="*/ 0 h 454"/>
                <a:gd name="T4" fmla="*/ 1905 w 2056"/>
                <a:gd name="T5" fmla="*/ 454 h 454"/>
                <a:gd name="T6" fmla="*/ 2056 w 2056"/>
                <a:gd name="T7" fmla="*/ 38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6"/>
                <a:gd name="T13" fmla="*/ 0 h 454"/>
                <a:gd name="T14" fmla="*/ 2056 w 205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056" y="38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59" name="Freeform 163"/>
            <p:cNvSpPr>
              <a:spLocks/>
            </p:cNvSpPr>
            <p:nvPr/>
          </p:nvSpPr>
          <p:spPr bwMode="auto">
            <a:xfrm>
              <a:off x="2280" y="1525"/>
              <a:ext cx="2699" cy="454"/>
            </a:xfrm>
            <a:custGeom>
              <a:avLst/>
              <a:gdLst>
                <a:gd name="T0" fmla="*/ 0 w 2699"/>
                <a:gd name="T1" fmla="*/ 454 h 454"/>
                <a:gd name="T2" fmla="*/ 953 w 2699"/>
                <a:gd name="T3" fmla="*/ 0 h 454"/>
                <a:gd name="T4" fmla="*/ 1905 w 2699"/>
                <a:gd name="T5" fmla="*/ 454 h 454"/>
                <a:gd name="T6" fmla="*/ 2699 w 2699"/>
                <a:gd name="T7" fmla="*/ 76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99"/>
                <a:gd name="T13" fmla="*/ 0 h 454"/>
                <a:gd name="T14" fmla="*/ 2699 w 2699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9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699" y="7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0" name="Freeform 164"/>
            <p:cNvSpPr>
              <a:spLocks/>
            </p:cNvSpPr>
            <p:nvPr/>
          </p:nvSpPr>
          <p:spPr bwMode="auto">
            <a:xfrm>
              <a:off x="2280" y="1979"/>
              <a:ext cx="2702" cy="454"/>
            </a:xfrm>
            <a:custGeom>
              <a:avLst/>
              <a:gdLst>
                <a:gd name="T0" fmla="*/ 0 w 2702"/>
                <a:gd name="T1" fmla="*/ 454 h 454"/>
                <a:gd name="T2" fmla="*/ 953 w 2702"/>
                <a:gd name="T3" fmla="*/ 0 h 454"/>
                <a:gd name="T4" fmla="*/ 1905 w 2702"/>
                <a:gd name="T5" fmla="*/ 454 h 454"/>
                <a:gd name="T6" fmla="*/ 2702 w 2702"/>
                <a:gd name="T7" fmla="*/ 75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2"/>
                <a:gd name="T13" fmla="*/ 0 h 454"/>
                <a:gd name="T14" fmla="*/ 2702 w 2702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2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702" y="7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1" name="Freeform 165"/>
            <p:cNvSpPr>
              <a:spLocks/>
            </p:cNvSpPr>
            <p:nvPr/>
          </p:nvSpPr>
          <p:spPr bwMode="auto">
            <a:xfrm>
              <a:off x="1645" y="2129"/>
              <a:ext cx="635" cy="304"/>
            </a:xfrm>
            <a:custGeom>
              <a:avLst/>
              <a:gdLst>
                <a:gd name="T0" fmla="*/ 0 w 635"/>
                <a:gd name="T1" fmla="*/ 0 h 304"/>
                <a:gd name="T2" fmla="*/ 635 w 635"/>
                <a:gd name="T3" fmla="*/ 304 h 304"/>
                <a:gd name="T4" fmla="*/ 0 60000 65536"/>
                <a:gd name="T5" fmla="*/ 0 60000 65536"/>
                <a:gd name="T6" fmla="*/ 0 w 635"/>
                <a:gd name="T7" fmla="*/ 0 h 304"/>
                <a:gd name="T8" fmla="*/ 635 w 635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5" h="304">
                  <a:moveTo>
                    <a:pt x="0" y="0"/>
                  </a:moveTo>
                  <a:lnTo>
                    <a:pt x="635" y="30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2" name="Freeform 166"/>
            <p:cNvSpPr>
              <a:spLocks/>
            </p:cNvSpPr>
            <p:nvPr/>
          </p:nvSpPr>
          <p:spPr bwMode="auto">
            <a:xfrm>
              <a:off x="1645" y="1673"/>
              <a:ext cx="635" cy="306"/>
            </a:xfrm>
            <a:custGeom>
              <a:avLst/>
              <a:gdLst>
                <a:gd name="T0" fmla="*/ 0 w 635"/>
                <a:gd name="T1" fmla="*/ 0 h 306"/>
                <a:gd name="T2" fmla="*/ 635 w 635"/>
                <a:gd name="T3" fmla="*/ 306 h 306"/>
                <a:gd name="T4" fmla="*/ 0 60000 65536"/>
                <a:gd name="T5" fmla="*/ 0 60000 65536"/>
                <a:gd name="T6" fmla="*/ 0 w 635"/>
                <a:gd name="T7" fmla="*/ 0 h 306"/>
                <a:gd name="T8" fmla="*/ 635 w 635"/>
                <a:gd name="T9" fmla="*/ 306 h 3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5" h="306">
                  <a:moveTo>
                    <a:pt x="0" y="0"/>
                  </a:moveTo>
                  <a:lnTo>
                    <a:pt x="635" y="30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3" name="Freeform 167"/>
            <p:cNvSpPr>
              <a:spLocks/>
            </p:cNvSpPr>
            <p:nvPr/>
          </p:nvSpPr>
          <p:spPr bwMode="auto">
            <a:xfrm>
              <a:off x="1645" y="1824"/>
              <a:ext cx="318" cy="155"/>
            </a:xfrm>
            <a:custGeom>
              <a:avLst/>
              <a:gdLst>
                <a:gd name="T0" fmla="*/ 0 w 318"/>
                <a:gd name="T1" fmla="*/ 0 h 155"/>
                <a:gd name="T2" fmla="*/ 318 w 318"/>
                <a:gd name="T3" fmla="*/ 155 h 155"/>
                <a:gd name="T4" fmla="*/ 0 60000 65536"/>
                <a:gd name="T5" fmla="*/ 0 60000 65536"/>
                <a:gd name="T6" fmla="*/ 0 w 318"/>
                <a:gd name="T7" fmla="*/ 0 h 155"/>
                <a:gd name="T8" fmla="*/ 318 w 318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8" h="155">
                  <a:moveTo>
                    <a:pt x="0" y="0"/>
                  </a:moveTo>
                  <a:lnTo>
                    <a:pt x="318" y="1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4" name="Freeform 168"/>
            <p:cNvSpPr>
              <a:spLocks/>
            </p:cNvSpPr>
            <p:nvPr/>
          </p:nvSpPr>
          <p:spPr bwMode="auto">
            <a:xfrm>
              <a:off x="1645" y="2278"/>
              <a:ext cx="318" cy="155"/>
            </a:xfrm>
            <a:custGeom>
              <a:avLst/>
              <a:gdLst>
                <a:gd name="T0" fmla="*/ 0 w 318"/>
                <a:gd name="T1" fmla="*/ 0 h 155"/>
                <a:gd name="T2" fmla="*/ 318 w 318"/>
                <a:gd name="T3" fmla="*/ 155 h 155"/>
                <a:gd name="T4" fmla="*/ 0 60000 65536"/>
                <a:gd name="T5" fmla="*/ 0 60000 65536"/>
                <a:gd name="T6" fmla="*/ 0 w 318"/>
                <a:gd name="T7" fmla="*/ 0 h 155"/>
                <a:gd name="T8" fmla="*/ 318 w 318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8" h="155">
                  <a:moveTo>
                    <a:pt x="0" y="0"/>
                  </a:moveTo>
                  <a:lnTo>
                    <a:pt x="318" y="1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5" name="Freeform 169"/>
            <p:cNvSpPr>
              <a:spLocks/>
            </p:cNvSpPr>
            <p:nvPr/>
          </p:nvSpPr>
          <p:spPr bwMode="auto">
            <a:xfrm>
              <a:off x="1963" y="1979"/>
              <a:ext cx="2536" cy="454"/>
            </a:xfrm>
            <a:custGeom>
              <a:avLst/>
              <a:gdLst>
                <a:gd name="T0" fmla="*/ 0 w 2536"/>
                <a:gd name="T1" fmla="*/ 454 h 454"/>
                <a:gd name="T2" fmla="*/ 953 w 2536"/>
                <a:gd name="T3" fmla="*/ 0 h 454"/>
                <a:gd name="T4" fmla="*/ 1905 w 2536"/>
                <a:gd name="T5" fmla="*/ 454 h 454"/>
                <a:gd name="T6" fmla="*/ 2536 w 2536"/>
                <a:gd name="T7" fmla="*/ 155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6"/>
                <a:gd name="T13" fmla="*/ 0 h 454"/>
                <a:gd name="T14" fmla="*/ 2536 w 253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536" y="1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6" name="Freeform 170"/>
            <p:cNvSpPr>
              <a:spLocks/>
            </p:cNvSpPr>
            <p:nvPr/>
          </p:nvSpPr>
          <p:spPr bwMode="auto">
            <a:xfrm>
              <a:off x="4502" y="1752"/>
              <a:ext cx="477" cy="227"/>
            </a:xfrm>
            <a:custGeom>
              <a:avLst/>
              <a:gdLst>
                <a:gd name="T0" fmla="*/ 0 w 477"/>
                <a:gd name="T1" fmla="*/ 227 h 227"/>
                <a:gd name="T2" fmla="*/ 477 w 477"/>
                <a:gd name="T3" fmla="*/ 0 h 227"/>
                <a:gd name="T4" fmla="*/ 0 60000 65536"/>
                <a:gd name="T5" fmla="*/ 0 60000 65536"/>
                <a:gd name="T6" fmla="*/ 0 w 477"/>
                <a:gd name="T7" fmla="*/ 0 h 227"/>
                <a:gd name="T8" fmla="*/ 477 w 477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7" h="227">
                  <a:moveTo>
                    <a:pt x="0" y="227"/>
                  </a:moveTo>
                  <a:lnTo>
                    <a:pt x="477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7" name="Freeform 171"/>
            <p:cNvSpPr>
              <a:spLocks/>
            </p:cNvSpPr>
            <p:nvPr/>
          </p:nvSpPr>
          <p:spPr bwMode="auto">
            <a:xfrm>
              <a:off x="1646" y="1525"/>
              <a:ext cx="2857" cy="454"/>
            </a:xfrm>
            <a:custGeom>
              <a:avLst/>
              <a:gdLst>
                <a:gd name="T0" fmla="*/ 0 w 2857"/>
                <a:gd name="T1" fmla="*/ 0 h 454"/>
                <a:gd name="T2" fmla="*/ 952 w 2857"/>
                <a:gd name="T3" fmla="*/ 454 h 454"/>
                <a:gd name="T4" fmla="*/ 1905 w 2857"/>
                <a:gd name="T5" fmla="*/ 0 h 454"/>
                <a:gd name="T6" fmla="*/ 2857 w 2857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57"/>
                <a:gd name="T13" fmla="*/ 0 h 454"/>
                <a:gd name="T14" fmla="*/ 2857 w 285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57" h="454">
                  <a:moveTo>
                    <a:pt x="0" y="0"/>
                  </a:moveTo>
                  <a:lnTo>
                    <a:pt x="952" y="454"/>
                  </a:lnTo>
                  <a:lnTo>
                    <a:pt x="1905" y="0"/>
                  </a:lnTo>
                  <a:lnTo>
                    <a:pt x="2857" y="4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8" name="Freeform 172"/>
            <p:cNvSpPr>
              <a:spLocks/>
            </p:cNvSpPr>
            <p:nvPr/>
          </p:nvSpPr>
          <p:spPr bwMode="auto">
            <a:xfrm>
              <a:off x="1646" y="1979"/>
              <a:ext cx="2857" cy="454"/>
            </a:xfrm>
            <a:custGeom>
              <a:avLst/>
              <a:gdLst>
                <a:gd name="T0" fmla="*/ 0 w 2857"/>
                <a:gd name="T1" fmla="*/ 0 h 454"/>
                <a:gd name="T2" fmla="*/ 952 w 2857"/>
                <a:gd name="T3" fmla="*/ 454 h 454"/>
                <a:gd name="T4" fmla="*/ 1905 w 2857"/>
                <a:gd name="T5" fmla="*/ 0 h 454"/>
                <a:gd name="T6" fmla="*/ 2857 w 2857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57"/>
                <a:gd name="T13" fmla="*/ 0 h 454"/>
                <a:gd name="T14" fmla="*/ 2857 w 285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57" h="454">
                  <a:moveTo>
                    <a:pt x="0" y="0"/>
                  </a:moveTo>
                  <a:lnTo>
                    <a:pt x="952" y="454"/>
                  </a:lnTo>
                  <a:lnTo>
                    <a:pt x="1905" y="0"/>
                  </a:lnTo>
                  <a:lnTo>
                    <a:pt x="2857" y="4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69" name="Freeform 173"/>
            <p:cNvSpPr>
              <a:spLocks/>
            </p:cNvSpPr>
            <p:nvPr/>
          </p:nvSpPr>
          <p:spPr bwMode="auto">
            <a:xfrm>
              <a:off x="1640" y="1525"/>
              <a:ext cx="2864" cy="454"/>
            </a:xfrm>
            <a:custGeom>
              <a:avLst/>
              <a:gdLst>
                <a:gd name="T0" fmla="*/ 0 w 2864"/>
                <a:gd name="T1" fmla="*/ 302 h 454"/>
                <a:gd name="T2" fmla="*/ 641 w 2864"/>
                <a:gd name="T3" fmla="*/ 0 h 454"/>
                <a:gd name="T4" fmla="*/ 1593 w 2864"/>
                <a:gd name="T5" fmla="*/ 454 h 454"/>
                <a:gd name="T6" fmla="*/ 2546 w 2864"/>
                <a:gd name="T7" fmla="*/ 0 h 454"/>
                <a:gd name="T8" fmla="*/ 2864 w 2864"/>
                <a:gd name="T9" fmla="*/ 153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64"/>
                <a:gd name="T16" fmla="*/ 0 h 454"/>
                <a:gd name="T17" fmla="*/ 2864 w 286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64" h="454">
                  <a:moveTo>
                    <a:pt x="0" y="302"/>
                  </a:moveTo>
                  <a:lnTo>
                    <a:pt x="641" y="0"/>
                  </a:lnTo>
                  <a:lnTo>
                    <a:pt x="1593" y="454"/>
                  </a:lnTo>
                  <a:lnTo>
                    <a:pt x="2546" y="0"/>
                  </a:lnTo>
                  <a:lnTo>
                    <a:pt x="2864" y="1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0" name="Freeform 174"/>
            <p:cNvSpPr>
              <a:spLocks/>
            </p:cNvSpPr>
            <p:nvPr/>
          </p:nvSpPr>
          <p:spPr bwMode="auto">
            <a:xfrm>
              <a:off x="1645" y="1979"/>
              <a:ext cx="2854" cy="454"/>
            </a:xfrm>
            <a:custGeom>
              <a:avLst/>
              <a:gdLst>
                <a:gd name="T0" fmla="*/ 0 w 2854"/>
                <a:gd name="T1" fmla="*/ 299 h 454"/>
                <a:gd name="T2" fmla="*/ 636 w 2854"/>
                <a:gd name="T3" fmla="*/ 0 h 454"/>
                <a:gd name="T4" fmla="*/ 1588 w 2854"/>
                <a:gd name="T5" fmla="*/ 454 h 454"/>
                <a:gd name="T6" fmla="*/ 2541 w 2854"/>
                <a:gd name="T7" fmla="*/ 0 h 454"/>
                <a:gd name="T8" fmla="*/ 2854 w 2854"/>
                <a:gd name="T9" fmla="*/ 155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4"/>
                <a:gd name="T16" fmla="*/ 0 h 454"/>
                <a:gd name="T17" fmla="*/ 2854 w 285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4" h="454">
                  <a:moveTo>
                    <a:pt x="0" y="299"/>
                  </a:moveTo>
                  <a:lnTo>
                    <a:pt x="636" y="0"/>
                  </a:lnTo>
                  <a:lnTo>
                    <a:pt x="1588" y="454"/>
                  </a:lnTo>
                  <a:lnTo>
                    <a:pt x="2541" y="0"/>
                  </a:lnTo>
                  <a:lnTo>
                    <a:pt x="2854" y="1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1" name="Freeform 175"/>
            <p:cNvSpPr>
              <a:spLocks/>
            </p:cNvSpPr>
            <p:nvPr/>
          </p:nvSpPr>
          <p:spPr bwMode="auto">
            <a:xfrm>
              <a:off x="1963" y="1525"/>
              <a:ext cx="2536" cy="454"/>
            </a:xfrm>
            <a:custGeom>
              <a:avLst/>
              <a:gdLst>
                <a:gd name="T0" fmla="*/ 0 w 2536"/>
                <a:gd name="T1" fmla="*/ 454 h 454"/>
                <a:gd name="T2" fmla="*/ 953 w 2536"/>
                <a:gd name="T3" fmla="*/ 0 h 454"/>
                <a:gd name="T4" fmla="*/ 1905 w 2536"/>
                <a:gd name="T5" fmla="*/ 454 h 454"/>
                <a:gd name="T6" fmla="*/ 2536 w 2536"/>
                <a:gd name="T7" fmla="*/ 153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6"/>
                <a:gd name="T13" fmla="*/ 0 h 454"/>
                <a:gd name="T14" fmla="*/ 2536 w 253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536" y="1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2" name="Freeform 176"/>
            <p:cNvSpPr>
              <a:spLocks/>
            </p:cNvSpPr>
            <p:nvPr/>
          </p:nvSpPr>
          <p:spPr bwMode="auto">
            <a:xfrm>
              <a:off x="4502" y="2211"/>
              <a:ext cx="468" cy="222"/>
            </a:xfrm>
            <a:custGeom>
              <a:avLst/>
              <a:gdLst>
                <a:gd name="T0" fmla="*/ 0 w 468"/>
                <a:gd name="T1" fmla="*/ 222 h 222"/>
                <a:gd name="T2" fmla="*/ 468 w 468"/>
                <a:gd name="T3" fmla="*/ 0 h 222"/>
                <a:gd name="T4" fmla="*/ 0 60000 65536"/>
                <a:gd name="T5" fmla="*/ 0 60000 65536"/>
                <a:gd name="T6" fmla="*/ 0 w 468"/>
                <a:gd name="T7" fmla="*/ 0 h 222"/>
                <a:gd name="T8" fmla="*/ 468 w 468"/>
                <a:gd name="T9" fmla="*/ 222 h 22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2">
                  <a:moveTo>
                    <a:pt x="0" y="222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3" name="Freeform 177"/>
            <p:cNvSpPr>
              <a:spLocks/>
            </p:cNvSpPr>
            <p:nvPr/>
          </p:nvSpPr>
          <p:spPr bwMode="auto">
            <a:xfrm>
              <a:off x="4502" y="1979"/>
              <a:ext cx="483" cy="145"/>
            </a:xfrm>
            <a:custGeom>
              <a:avLst/>
              <a:gdLst>
                <a:gd name="T0" fmla="*/ 0 w 483"/>
                <a:gd name="T1" fmla="*/ 145 h 145"/>
                <a:gd name="T2" fmla="*/ 318 w 483"/>
                <a:gd name="T3" fmla="*/ 0 h 145"/>
                <a:gd name="T4" fmla="*/ 483 w 483"/>
                <a:gd name="T5" fmla="*/ 78 h 145"/>
                <a:gd name="T6" fmla="*/ 0 60000 65536"/>
                <a:gd name="T7" fmla="*/ 0 60000 65536"/>
                <a:gd name="T8" fmla="*/ 0 60000 65536"/>
                <a:gd name="T9" fmla="*/ 0 w 483"/>
                <a:gd name="T10" fmla="*/ 0 h 145"/>
                <a:gd name="T11" fmla="*/ 483 w 483"/>
                <a:gd name="T12" fmla="*/ 145 h 1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3" h="145">
                  <a:moveTo>
                    <a:pt x="0" y="145"/>
                  </a:moveTo>
                  <a:lnTo>
                    <a:pt x="318" y="0"/>
                  </a:lnTo>
                  <a:lnTo>
                    <a:pt x="483" y="7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4" name="Freeform 178"/>
            <p:cNvSpPr>
              <a:spLocks/>
            </p:cNvSpPr>
            <p:nvPr/>
          </p:nvSpPr>
          <p:spPr bwMode="auto">
            <a:xfrm>
              <a:off x="4502" y="1525"/>
              <a:ext cx="477" cy="148"/>
            </a:xfrm>
            <a:custGeom>
              <a:avLst/>
              <a:gdLst>
                <a:gd name="T0" fmla="*/ 0 w 477"/>
                <a:gd name="T1" fmla="*/ 148 h 148"/>
                <a:gd name="T2" fmla="*/ 318 w 477"/>
                <a:gd name="T3" fmla="*/ 0 h 148"/>
                <a:gd name="T4" fmla="*/ 477 w 477"/>
                <a:gd name="T5" fmla="*/ 77 h 148"/>
                <a:gd name="T6" fmla="*/ 0 60000 65536"/>
                <a:gd name="T7" fmla="*/ 0 60000 65536"/>
                <a:gd name="T8" fmla="*/ 0 60000 65536"/>
                <a:gd name="T9" fmla="*/ 0 w 477"/>
                <a:gd name="T10" fmla="*/ 0 h 148"/>
                <a:gd name="T11" fmla="*/ 477 w 477"/>
                <a:gd name="T12" fmla="*/ 148 h 1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7" h="148">
                  <a:moveTo>
                    <a:pt x="0" y="148"/>
                  </a:moveTo>
                  <a:lnTo>
                    <a:pt x="318" y="0"/>
                  </a:lnTo>
                  <a:lnTo>
                    <a:pt x="477" y="7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5" name="Freeform 179"/>
            <p:cNvSpPr>
              <a:spLocks/>
            </p:cNvSpPr>
            <p:nvPr/>
          </p:nvSpPr>
          <p:spPr bwMode="auto">
            <a:xfrm>
              <a:off x="4502" y="2129"/>
              <a:ext cx="474" cy="229"/>
            </a:xfrm>
            <a:custGeom>
              <a:avLst/>
              <a:gdLst>
                <a:gd name="T0" fmla="*/ 0 w 474"/>
                <a:gd name="T1" fmla="*/ 0 h 229"/>
                <a:gd name="T2" fmla="*/ 474 w 474"/>
                <a:gd name="T3" fmla="*/ 229 h 229"/>
                <a:gd name="T4" fmla="*/ 0 60000 65536"/>
                <a:gd name="T5" fmla="*/ 0 60000 65536"/>
                <a:gd name="T6" fmla="*/ 0 w 474"/>
                <a:gd name="T7" fmla="*/ 0 h 229"/>
                <a:gd name="T8" fmla="*/ 474 w 474"/>
                <a:gd name="T9" fmla="*/ 229 h 2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4" h="229">
                  <a:moveTo>
                    <a:pt x="0" y="0"/>
                  </a:moveTo>
                  <a:lnTo>
                    <a:pt x="474" y="22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6" name="Freeform 180"/>
            <p:cNvSpPr>
              <a:spLocks/>
            </p:cNvSpPr>
            <p:nvPr/>
          </p:nvSpPr>
          <p:spPr bwMode="auto">
            <a:xfrm>
              <a:off x="4502" y="1673"/>
              <a:ext cx="481" cy="229"/>
            </a:xfrm>
            <a:custGeom>
              <a:avLst/>
              <a:gdLst>
                <a:gd name="T0" fmla="*/ 0 w 481"/>
                <a:gd name="T1" fmla="*/ 0 h 229"/>
                <a:gd name="T2" fmla="*/ 481 w 481"/>
                <a:gd name="T3" fmla="*/ 229 h 229"/>
                <a:gd name="T4" fmla="*/ 0 60000 65536"/>
                <a:gd name="T5" fmla="*/ 0 60000 65536"/>
                <a:gd name="T6" fmla="*/ 0 w 481"/>
                <a:gd name="T7" fmla="*/ 0 h 229"/>
                <a:gd name="T8" fmla="*/ 481 w 481"/>
                <a:gd name="T9" fmla="*/ 229 h 2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1" h="229">
                  <a:moveTo>
                    <a:pt x="0" y="0"/>
                  </a:moveTo>
                  <a:lnTo>
                    <a:pt x="481" y="229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7" name="Freeform 181"/>
            <p:cNvSpPr>
              <a:spLocks/>
            </p:cNvSpPr>
            <p:nvPr/>
          </p:nvSpPr>
          <p:spPr bwMode="auto">
            <a:xfrm>
              <a:off x="1963" y="1525"/>
              <a:ext cx="1905" cy="454"/>
            </a:xfrm>
            <a:custGeom>
              <a:avLst/>
              <a:gdLst>
                <a:gd name="T0" fmla="*/ 0 w 1905"/>
                <a:gd name="T1" fmla="*/ 454 h 454"/>
                <a:gd name="T2" fmla="*/ 953 w 1905"/>
                <a:gd name="T3" fmla="*/ 0 h 454"/>
                <a:gd name="T4" fmla="*/ 1905 w 1905"/>
                <a:gd name="T5" fmla="*/ 454 h 454"/>
                <a:gd name="T6" fmla="*/ 0 60000 65536"/>
                <a:gd name="T7" fmla="*/ 0 60000 65536"/>
                <a:gd name="T8" fmla="*/ 0 60000 65536"/>
                <a:gd name="T9" fmla="*/ 0 w 1905"/>
                <a:gd name="T10" fmla="*/ 0 h 454"/>
                <a:gd name="T11" fmla="*/ 1905 w 1905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8" name="Freeform 182"/>
            <p:cNvSpPr>
              <a:spLocks/>
            </p:cNvSpPr>
            <p:nvPr/>
          </p:nvSpPr>
          <p:spPr bwMode="auto">
            <a:xfrm>
              <a:off x="1161" y="1751"/>
              <a:ext cx="472" cy="224"/>
            </a:xfrm>
            <a:custGeom>
              <a:avLst/>
              <a:gdLst>
                <a:gd name="T0" fmla="*/ 0 w 472"/>
                <a:gd name="T1" fmla="*/ 0 h 224"/>
                <a:gd name="T2" fmla="*/ 472 w 472"/>
                <a:gd name="T3" fmla="*/ 224 h 224"/>
                <a:gd name="T4" fmla="*/ 0 60000 65536"/>
                <a:gd name="T5" fmla="*/ 0 60000 65536"/>
                <a:gd name="T6" fmla="*/ 0 w 472"/>
                <a:gd name="T7" fmla="*/ 0 h 224"/>
                <a:gd name="T8" fmla="*/ 472 w 472"/>
                <a:gd name="T9" fmla="*/ 224 h 2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24">
                  <a:moveTo>
                    <a:pt x="0" y="0"/>
                  </a:moveTo>
                  <a:lnTo>
                    <a:pt x="472" y="224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79" name="Freeform 183"/>
            <p:cNvSpPr>
              <a:spLocks/>
            </p:cNvSpPr>
            <p:nvPr/>
          </p:nvSpPr>
          <p:spPr bwMode="auto">
            <a:xfrm>
              <a:off x="1161" y="2199"/>
              <a:ext cx="472" cy="230"/>
            </a:xfrm>
            <a:custGeom>
              <a:avLst/>
              <a:gdLst>
                <a:gd name="T0" fmla="*/ 0 w 472"/>
                <a:gd name="T1" fmla="*/ 0 h 230"/>
                <a:gd name="T2" fmla="*/ 472 w 472"/>
                <a:gd name="T3" fmla="*/ 230 h 230"/>
                <a:gd name="T4" fmla="*/ 0 60000 65536"/>
                <a:gd name="T5" fmla="*/ 0 60000 65536"/>
                <a:gd name="T6" fmla="*/ 0 w 472"/>
                <a:gd name="T7" fmla="*/ 0 h 230"/>
                <a:gd name="T8" fmla="*/ 472 w 472"/>
                <a:gd name="T9" fmla="*/ 230 h 23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30">
                  <a:moveTo>
                    <a:pt x="0" y="0"/>
                  </a:moveTo>
                  <a:lnTo>
                    <a:pt x="472" y="23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0" name="Freeform 184"/>
            <p:cNvSpPr>
              <a:spLocks/>
            </p:cNvSpPr>
            <p:nvPr/>
          </p:nvSpPr>
          <p:spPr bwMode="auto">
            <a:xfrm>
              <a:off x="1161" y="1674"/>
              <a:ext cx="468" cy="225"/>
            </a:xfrm>
            <a:custGeom>
              <a:avLst/>
              <a:gdLst>
                <a:gd name="T0" fmla="*/ 0 w 468"/>
                <a:gd name="T1" fmla="*/ 225 h 225"/>
                <a:gd name="T2" fmla="*/ 468 w 468"/>
                <a:gd name="T3" fmla="*/ 0 h 225"/>
                <a:gd name="T4" fmla="*/ 0 60000 65536"/>
                <a:gd name="T5" fmla="*/ 0 60000 65536"/>
                <a:gd name="T6" fmla="*/ 0 w 468"/>
                <a:gd name="T7" fmla="*/ 0 h 225"/>
                <a:gd name="T8" fmla="*/ 468 w 468"/>
                <a:gd name="T9" fmla="*/ 225 h 2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5">
                  <a:moveTo>
                    <a:pt x="0" y="225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1" name="Freeform 185"/>
            <p:cNvSpPr>
              <a:spLocks/>
            </p:cNvSpPr>
            <p:nvPr/>
          </p:nvSpPr>
          <p:spPr bwMode="auto">
            <a:xfrm>
              <a:off x="1161" y="2130"/>
              <a:ext cx="468" cy="221"/>
            </a:xfrm>
            <a:custGeom>
              <a:avLst/>
              <a:gdLst>
                <a:gd name="T0" fmla="*/ 0 w 468"/>
                <a:gd name="T1" fmla="*/ 221 h 221"/>
                <a:gd name="T2" fmla="*/ 468 w 468"/>
                <a:gd name="T3" fmla="*/ 0 h 221"/>
                <a:gd name="T4" fmla="*/ 0 60000 65536"/>
                <a:gd name="T5" fmla="*/ 0 60000 65536"/>
                <a:gd name="T6" fmla="*/ 0 w 468"/>
                <a:gd name="T7" fmla="*/ 0 h 221"/>
                <a:gd name="T8" fmla="*/ 468 w 468"/>
                <a:gd name="T9" fmla="*/ 221 h 2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1">
                  <a:moveTo>
                    <a:pt x="0" y="221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2" name="Freeform 186"/>
            <p:cNvSpPr>
              <a:spLocks/>
            </p:cNvSpPr>
            <p:nvPr/>
          </p:nvSpPr>
          <p:spPr bwMode="auto">
            <a:xfrm>
              <a:off x="1163" y="1521"/>
              <a:ext cx="471" cy="153"/>
            </a:xfrm>
            <a:custGeom>
              <a:avLst/>
              <a:gdLst>
                <a:gd name="T0" fmla="*/ 0 w 471"/>
                <a:gd name="T1" fmla="*/ 74 h 153"/>
                <a:gd name="T2" fmla="*/ 153 w 471"/>
                <a:gd name="T3" fmla="*/ 0 h 153"/>
                <a:gd name="T4" fmla="*/ 471 w 471"/>
                <a:gd name="T5" fmla="*/ 153 h 153"/>
                <a:gd name="T6" fmla="*/ 0 60000 65536"/>
                <a:gd name="T7" fmla="*/ 0 60000 65536"/>
                <a:gd name="T8" fmla="*/ 0 60000 65536"/>
                <a:gd name="T9" fmla="*/ 0 w 471"/>
                <a:gd name="T10" fmla="*/ 0 h 153"/>
                <a:gd name="T11" fmla="*/ 471 w 471"/>
                <a:gd name="T12" fmla="*/ 153 h 1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1" h="153">
                  <a:moveTo>
                    <a:pt x="0" y="74"/>
                  </a:moveTo>
                  <a:lnTo>
                    <a:pt x="153" y="0"/>
                  </a:lnTo>
                  <a:lnTo>
                    <a:pt x="471" y="153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3" name="Freeform 187"/>
            <p:cNvSpPr>
              <a:spLocks/>
            </p:cNvSpPr>
            <p:nvPr/>
          </p:nvSpPr>
          <p:spPr bwMode="auto">
            <a:xfrm>
              <a:off x="1163" y="1975"/>
              <a:ext cx="466" cy="155"/>
            </a:xfrm>
            <a:custGeom>
              <a:avLst/>
              <a:gdLst>
                <a:gd name="T0" fmla="*/ 0 w 466"/>
                <a:gd name="T1" fmla="*/ 74 h 155"/>
                <a:gd name="T2" fmla="*/ 153 w 466"/>
                <a:gd name="T3" fmla="*/ 0 h 155"/>
                <a:gd name="T4" fmla="*/ 466 w 466"/>
                <a:gd name="T5" fmla="*/ 155 h 155"/>
                <a:gd name="T6" fmla="*/ 0 60000 65536"/>
                <a:gd name="T7" fmla="*/ 0 60000 65536"/>
                <a:gd name="T8" fmla="*/ 0 60000 65536"/>
                <a:gd name="T9" fmla="*/ 0 w 466"/>
                <a:gd name="T10" fmla="*/ 0 h 155"/>
                <a:gd name="T11" fmla="*/ 466 w 466"/>
                <a:gd name="T12" fmla="*/ 155 h 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6" h="155">
                  <a:moveTo>
                    <a:pt x="0" y="74"/>
                  </a:moveTo>
                  <a:lnTo>
                    <a:pt x="153" y="0"/>
                  </a:lnTo>
                  <a:lnTo>
                    <a:pt x="466" y="155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4" name="Freeform 188"/>
            <p:cNvSpPr>
              <a:spLocks/>
            </p:cNvSpPr>
            <p:nvPr/>
          </p:nvSpPr>
          <p:spPr bwMode="auto">
            <a:xfrm>
              <a:off x="1161" y="1521"/>
              <a:ext cx="472" cy="227"/>
            </a:xfrm>
            <a:custGeom>
              <a:avLst/>
              <a:gdLst>
                <a:gd name="T0" fmla="*/ 0 w 472"/>
                <a:gd name="T1" fmla="*/ 227 h 227"/>
                <a:gd name="T2" fmla="*/ 472 w 472"/>
                <a:gd name="T3" fmla="*/ 0 h 227"/>
                <a:gd name="T4" fmla="*/ 0 60000 65536"/>
                <a:gd name="T5" fmla="*/ 0 60000 65536"/>
                <a:gd name="T6" fmla="*/ 0 w 472"/>
                <a:gd name="T7" fmla="*/ 0 h 227"/>
                <a:gd name="T8" fmla="*/ 472 w 472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27">
                  <a:moveTo>
                    <a:pt x="0" y="227"/>
                  </a:moveTo>
                  <a:lnTo>
                    <a:pt x="472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5" name="Freeform 189"/>
            <p:cNvSpPr>
              <a:spLocks/>
            </p:cNvSpPr>
            <p:nvPr/>
          </p:nvSpPr>
          <p:spPr bwMode="auto">
            <a:xfrm>
              <a:off x="1158" y="1975"/>
              <a:ext cx="475" cy="227"/>
            </a:xfrm>
            <a:custGeom>
              <a:avLst/>
              <a:gdLst>
                <a:gd name="T0" fmla="*/ 0 w 475"/>
                <a:gd name="T1" fmla="*/ 227 h 227"/>
                <a:gd name="T2" fmla="*/ 475 w 475"/>
                <a:gd name="T3" fmla="*/ 0 h 227"/>
                <a:gd name="T4" fmla="*/ 0 60000 65536"/>
                <a:gd name="T5" fmla="*/ 0 60000 65536"/>
                <a:gd name="T6" fmla="*/ 0 w 475"/>
                <a:gd name="T7" fmla="*/ 0 h 227"/>
                <a:gd name="T8" fmla="*/ 475 w 475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5" h="227">
                  <a:moveTo>
                    <a:pt x="0" y="227"/>
                  </a:moveTo>
                  <a:lnTo>
                    <a:pt x="475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6" name="Freeform 190"/>
            <p:cNvSpPr>
              <a:spLocks/>
            </p:cNvSpPr>
            <p:nvPr/>
          </p:nvSpPr>
          <p:spPr bwMode="auto">
            <a:xfrm>
              <a:off x="1315" y="1823"/>
              <a:ext cx="319" cy="152"/>
            </a:xfrm>
            <a:custGeom>
              <a:avLst/>
              <a:gdLst>
                <a:gd name="T0" fmla="*/ 0 w 319"/>
                <a:gd name="T1" fmla="*/ 152 h 152"/>
                <a:gd name="T2" fmla="*/ 319 w 319"/>
                <a:gd name="T3" fmla="*/ 0 h 152"/>
                <a:gd name="T4" fmla="*/ 0 60000 65536"/>
                <a:gd name="T5" fmla="*/ 0 60000 65536"/>
                <a:gd name="T6" fmla="*/ 0 w 319"/>
                <a:gd name="T7" fmla="*/ 0 h 152"/>
                <a:gd name="T8" fmla="*/ 319 w 319"/>
                <a:gd name="T9" fmla="*/ 152 h 15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9" h="152">
                  <a:moveTo>
                    <a:pt x="0" y="152"/>
                  </a:moveTo>
                  <a:lnTo>
                    <a:pt x="319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7" name="Freeform 191"/>
            <p:cNvSpPr>
              <a:spLocks/>
            </p:cNvSpPr>
            <p:nvPr/>
          </p:nvSpPr>
          <p:spPr bwMode="auto">
            <a:xfrm>
              <a:off x="1315" y="2274"/>
              <a:ext cx="319" cy="155"/>
            </a:xfrm>
            <a:custGeom>
              <a:avLst/>
              <a:gdLst>
                <a:gd name="T0" fmla="*/ 0 w 319"/>
                <a:gd name="T1" fmla="*/ 155 h 155"/>
                <a:gd name="T2" fmla="*/ 319 w 319"/>
                <a:gd name="T3" fmla="*/ 0 h 155"/>
                <a:gd name="T4" fmla="*/ 0 60000 65536"/>
                <a:gd name="T5" fmla="*/ 0 60000 65536"/>
                <a:gd name="T6" fmla="*/ 0 w 319"/>
                <a:gd name="T7" fmla="*/ 0 h 155"/>
                <a:gd name="T8" fmla="*/ 319 w 319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9" h="155">
                  <a:moveTo>
                    <a:pt x="0" y="155"/>
                  </a:moveTo>
                  <a:lnTo>
                    <a:pt x="319" y="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8" name="Freeform 192"/>
            <p:cNvSpPr>
              <a:spLocks/>
            </p:cNvSpPr>
            <p:nvPr/>
          </p:nvSpPr>
          <p:spPr bwMode="auto">
            <a:xfrm>
              <a:off x="1163" y="2052"/>
              <a:ext cx="466" cy="217"/>
            </a:xfrm>
            <a:custGeom>
              <a:avLst/>
              <a:gdLst>
                <a:gd name="T0" fmla="*/ 0 w 466"/>
                <a:gd name="T1" fmla="*/ 0 h 217"/>
                <a:gd name="T2" fmla="*/ 466 w 466"/>
                <a:gd name="T3" fmla="*/ 217 h 217"/>
                <a:gd name="T4" fmla="*/ 0 60000 65536"/>
                <a:gd name="T5" fmla="*/ 0 60000 65536"/>
                <a:gd name="T6" fmla="*/ 0 w 466"/>
                <a:gd name="T7" fmla="*/ 0 h 217"/>
                <a:gd name="T8" fmla="*/ 466 w 466"/>
                <a:gd name="T9" fmla="*/ 217 h 2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6" h="217">
                  <a:moveTo>
                    <a:pt x="0" y="0"/>
                  </a:moveTo>
                  <a:lnTo>
                    <a:pt x="466" y="21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89" name="Freeform 193"/>
            <p:cNvSpPr>
              <a:spLocks/>
            </p:cNvSpPr>
            <p:nvPr/>
          </p:nvSpPr>
          <p:spPr bwMode="auto">
            <a:xfrm>
              <a:off x="1164" y="1599"/>
              <a:ext cx="479" cy="228"/>
            </a:xfrm>
            <a:custGeom>
              <a:avLst/>
              <a:gdLst>
                <a:gd name="T0" fmla="*/ 0 w 479"/>
                <a:gd name="T1" fmla="*/ 0 h 228"/>
                <a:gd name="T2" fmla="*/ 479 w 479"/>
                <a:gd name="T3" fmla="*/ 228 h 228"/>
                <a:gd name="T4" fmla="*/ 0 60000 65536"/>
                <a:gd name="T5" fmla="*/ 0 60000 65536"/>
                <a:gd name="T6" fmla="*/ 0 w 479"/>
                <a:gd name="T7" fmla="*/ 0 h 228"/>
                <a:gd name="T8" fmla="*/ 479 w 479"/>
                <a:gd name="T9" fmla="*/ 228 h 2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9" h="228">
                  <a:moveTo>
                    <a:pt x="0" y="0"/>
                  </a:moveTo>
                  <a:lnTo>
                    <a:pt x="479" y="228"/>
                  </a:lnTo>
                </a:path>
              </a:pathLst>
            </a:cu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0" name="Freeform 194"/>
            <p:cNvSpPr>
              <a:spLocks/>
            </p:cNvSpPr>
            <p:nvPr/>
          </p:nvSpPr>
          <p:spPr bwMode="auto">
            <a:xfrm>
              <a:off x="1161" y="2352"/>
              <a:ext cx="154" cy="77"/>
            </a:xfrm>
            <a:custGeom>
              <a:avLst/>
              <a:gdLst>
                <a:gd name="T0" fmla="*/ 0 w 154"/>
                <a:gd name="T1" fmla="*/ 0 h 77"/>
                <a:gd name="T2" fmla="*/ 154 w 154"/>
                <a:gd name="T3" fmla="*/ 77 h 77"/>
                <a:gd name="T4" fmla="*/ 0 60000 65536"/>
                <a:gd name="T5" fmla="*/ 0 60000 65536"/>
                <a:gd name="T6" fmla="*/ 0 w 154"/>
                <a:gd name="T7" fmla="*/ 0 h 77"/>
                <a:gd name="T8" fmla="*/ 154 w 154"/>
                <a:gd name="T9" fmla="*/ 77 h 7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4" h="77">
                  <a:moveTo>
                    <a:pt x="0" y="0"/>
                  </a:moveTo>
                  <a:lnTo>
                    <a:pt x="154" y="77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1" name="Freeform 195"/>
            <p:cNvSpPr>
              <a:spLocks/>
            </p:cNvSpPr>
            <p:nvPr/>
          </p:nvSpPr>
          <p:spPr bwMode="auto">
            <a:xfrm>
              <a:off x="1161" y="1899"/>
              <a:ext cx="154" cy="76"/>
            </a:xfrm>
            <a:custGeom>
              <a:avLst/>
              <a:gdLst>
                <a:gd name="T0" fmla="*/ 0 w 154"/>
                <a:gd name="T1" fmla="*/ 0 h 76"/>
                <a:gd name="T2" fmla="*/ 154 w 154"/>
                <a:gd name="T3" fmla="*/ 76 h 76"/>
                <a:gd name="T4" fmla="*/ 0 60000 65536"/>
                <a:gd name="T5" fmla="*/ 0 60000 65536"/>
                <a:gd name="T6" fmla="*/ 0 w 154"/>
                <a:gd name="T7" fmla="*/ 0 h 76"/>
                <a:gd name="T8" fmla="*/ 154 w 154"/>
                <a:gd name="T9" fmla="*/ 76 h 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4" h="76">
                  <a:moveTo>
                    <a:pt x="0" y="0"/>
                  </a:moveTo>
                  <a:lnTo>
                    <a:pt x="154" y="76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grpSp>
        <p:nvGrpSpPr>
          <p:cNvPr id="20" name="Group 156"/>
          <p:cNvGrpSpPr>
            <a:grpSpLocks/>
          </p:cNvGrpSpPr>
          <p:nvPr/>
        </p:nvGrpSpPr>
        <p:grpSpPr bwMode="auto">
          <a:xfrm>
            <a:off x="906496" y="873090"/>
            <a:ext cx="6075362" cy="1508760"/>
            <a:chOff x="1158" y="1521"/>
            <a:chExt cx="3827" cy="912"/>
          </a:xfrm>
        </p:grpSpPr>
        <p:sp>
          <p:nvSpPr>
            <p:cNvPr id="393" name="Freeform 157"/>
            <p:cNvSpPr>
              <a:spLocks/>
            </p:cNvSpPr>
            <p:nvPr/>
          </p:nvSpPr>
          <p:spPr bwMode="auto">
            <a:xfrm>
              <a:off x="1645" y="1525"/>
              <a:ext cx="3332" cy="454"/>
            </a:xfrm>
            <a:custGeom>
              <a:avLst/>
              <a:gdLst>
                <a:gd name="T0" fmla="*/ 0 w 3332"/>
                <a:gd name="T1" fmla="*/ 454 h 454"/>
                <a:gd name="T2" fmla="*/ 953 w 3332"/>
                <a:gd name="T3" fmla="*/ 0 h 454"/>
                <a:gd name="T4" fmla="*/ 1905 w 3332"/>
                <a:gd name="T5" fmla="*/ 454 h 454"/>
                <a:gd name="T6" fmla="*/ 2858 w 3332"/>
                <a:gd name="T7" fmla="*/ 0 h 454"/>
                <a:gd name="T8" fmla="*/ 3332 w 3332"/>
                <a:gd name="T9" fmla="*/ 227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2"/>
                <a:gd name="T16" fmla="*/ 0 h 454"/>
                <a:gd name="T17" fmla="*/ 3332 w 3332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2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858" y="0"/>
                  </a:lnTo>
                  <a:lnTo>
                    <a:pt x="3332" y="227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4" name="Freeform 158"/>
            <p:cNvSpPr>
              <a:spLocks/>
            </p:cNvSpPr>
            <p:nvPr/>
          </p:nvSpPr>
          <p:spPr bwMode="auto">
            <a:xfrm>
              <a:off x="1645" y="1979"/>
              <a:ext cx="3334" cy="454"/>
            </a:xfrm>
            <a:custGeom>
              <a:avLst/>
              <a:gdLst>
                <a:gd name="T0" fmla="*/ 0 w 3334"/>
                <a:gd name="T1" fmla="*/ 454 h 454"/>
                <a:gd name="T2" fmla="*/ 953 w 3334"/>
                <a:gd name="T3" fmla="*/ 0 h 454"/>
                <a:gd name="T4" fmla="*/ 1905 w 3334"/>
                <a:gd name="T5" fmla="*/ 454 h 454"/>
                <a:gd name="T6" fmla="*/ 2858 w 3334"/>
                <a:gd name="T7" fmla="*/ 0 h 454"/>
                <a:gd name="T8" fmla="*/ 3334 w 3334"/>
                <a:gd name="T9" fmla="*/ 228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34"/>
                <a:gd name="T16" fmla="*/ 0 h 454"/>
                <a:gd name="T17" fmla="*/ 3334 w 333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34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858" y="0"/>
                  </a:lnTo>
                  <a:lnTo>
                    <a:pt x="3334" y="228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5" name="Freeform 159"/>
            <p:cNvSpPr>
              <a:spLocks/>
            </p:cNvSpPr>
            <p:nvPr/>
          </p:nvSpPr>
          <p:spPr bwMode="auto">
            <a:xfrm>
              <a:off x="2915" y="1525"/>
              <a:ext cx="2067" cy="454"/>
            </a:xfrm>
            <a:custGeom>
              <a:avLst/>
              <a:gdLst>
                <a:gd name="T0" fmla="*/ 0 w 2067"/>
                <a:gd name="T1" fmla="*/ 454 h 454"/>
                <a:gd name="T2" fmla="*/ 953 w 2067"/>
                <a:gd name="T3" fmla="*/ 0 h 454"/>
                <a:gd name="T4" fmla="*/ 1905 w 2067"/>
                <a:gd name="T5" fmla="*/ 454 h 454"/>
                <a:gd name="T6" fmla="*/ 2067 w 2067"/>
                <a:gd name="T7" fmla="*/ 376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67"/>
                <a:gd name="T13" fmla="*/ 0 h 454"/>
                <a:gd name="T14" fmla="*/ 2067 w 206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67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067" y="376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6" name="Freeform 160"/>
            <p:cNvSpPr>
              <a:spLocks/>
            </p:cNvSpPr>
            <p:nvPr/>
          </p:nvSpPr>
          <p:spPr bwMode="auto">
            <a:xfrm>
              <a:off x="1645" y="1979"/>
              <a:ext cx="3175" cy="454"/>
            </a:xfrm>
            <a:custGeom>
              <a:avLst/>
              <a:gdLst>
                <a:gd name="T0" fmla="*/ 0 w 3175"/>
                <a:gd name="T1" fmla="*/ 145 h 454"/>
                <a:gd name="T2" fmla="*/ 318 w 3175"/>
                <a:gd name="T3" fmla="*/ 0 h 454"/>
                <a:gd name="T4" fmla="*/ 1270 w 3175"/>
                <a:gd name="T5" fmla="*/ 454 h 454"/>
                <a:gd name="T6" fmla="*/ 2223 w 3175"/>
                <a:gd name="T7" fmla="*/ 0 h 454"/>
                <a:gd name="T8" fmla="*/ 3175 w 3175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145"/>
                  </a:moveTo>
                  <a:lnTo>
                    <a:pt x="318" y="0"/>
                  </a:lnTo>
                  <a:lnTo>
                    <a:pt x="1270" y="454"/>
                  </a:lnTo>
                  <a:lnTo>
                    <a:pt x="2223" y="0"/>
                  </a:lnTo>
                  <a:lnTo>
                    <a:pt x="3175" y="45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7" name="Freeform 161"/>
            <p:cNvSpPr>
              <a:spLocks/>
            </p:cNvSpPr>
            <p:nvPr/>
          </p:nvSpPr>
          <p:spPr bwMode="auto">
            <a:xfrm>
              <a:off x="1645" y="1525"/>
              <a:ext cx="3175" cy="454"/>
            </a:xfrm>
            <a:custGeom>
              <a:avLst/>
              <a:gdLst>
                <a:gd name="T0" fmla="*/ 0 w 3175"/>
                <a:gd name="T1" fmla="*/ 148 h 454"/>
                <a:gd name="T2" fmla="*/ 318 w 3175"/>
                <a:gd name="T3" fmla="*/ 0 h 454"/>
                <a:gd name="T4" fmla="*/ 1270 w 3175"/>
                <a:gd name="T5" fmla="*/ 454 h 454"/>
                <a:gd name="T6" fmla="*/ 2223 w 3175"/>
                <a:gd name="T7" fmla="*/ 0 h 454"/>
                <a:gd name="T8" fmla="*/ 3175 w 3175"/>
                <a:gd name="T9" fmla="*/ 454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75"/>
                <a:gd name="T16" fmla="*/ 0 h 454"/>
                <a:gd name="T17" fmla="*/ 3175 w 3175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75" h="454">
                  <a:moveTo>
                    <a:pt x="0" y="148"/>
                  </a:moveTo>
                  <a:lnTo>
                    <a:pt x="318" y="0"/>
                  </a:lnTo>
                  <a:lnTo>
                    <a:pt x="1270" y="454"/>
                  </a:lnTo>
                  <a:lnTo>
                    <a:pt x="2223" y="0"/>
                  </a:lnTo>
                  <a:lnTo>
                    <a:pt x="3175" y="45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8" name="Freeform 162"/>
            <p:cNvSpPr>
              <a:spLocks/>
            </p:cNvSpPr>
            <p:nvPr/>
          </p:nvSpPr>
          <p:spPr bwMode="auto">
            <a:xfrm>
              <a:off x="2915" y="1979"/>
              <a:ext cx="2056" cy="454"/>
            </a:xfrm>
            <a:custGeom>
              <a:avLst/>
              <a:gdLst>
                <a:gd name="T0" fmla="*/ 0 w 2056"/>
                <a:gd name="T1" fmla="*/ 454 h 454"/>
                <a:gd name="T2" fmla="*/ 953 w 2056"/>
                <a:gd name="T3" fmla="*/ 0 h 454"/>
                <a:gd name="T4" fmla="*/ 1905 w 2056"/>
                <a:gd name="T5" fmla="*/ 454 h 454"/>
                <a:gd name="T6" fmla="*/ 2056 w 2056"/>
                <a:gd name="T7" fmla="*/ 38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56"/>
                <a:gd name="T13" fmla="*/ 0 h 454"/>
                <a:gd name="T14" fmla="*/ 2056 w 205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5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056" y="38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399" name="Freeform 163"/>
            <p:cNvSpPr>
              <a:spLocks/>
            </p:cNvSpPr>
            <p:nvPr/>
          </p:nvSpPr>
          <p:spPr bwMode="auto">
            <a:xfrm>
              <a:off x="2280" y="1525"/>
              <a:ext cx="2699" cy="454"/>
            </a:xfrm>
            <a:custGeom>
              <a:avLst/>
              <a:gdLst>
                <a:gd name="T0" fmla="*/ 0 w 2699"/>
                <a:gd name="T1" fmla="*/ 454 h 454"/>
                <a:gd name="T2" fmla="*/ 953 w 2699"/>
                <a:gd name="T3" fmla="*/ 0 h 454"/>
                <a:gd name="T4" fmla="*/ 1905 w 2699"/>
                <a:gd name="T5" fmla="*/ 454 h 454"/>
                <a:gd name="T6" fmla="*/ 2699 w 2699"/>
                <a:gd name="T7" fmla="*/ 76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99"/>
                <a:gd name="T13" fmla="*/ 0 h 454"/>
                <a:gd name="T14" fmla="*/ 2699 w 2699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99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699" y="76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0" name="Freeform 164"/>
            <p:cNvSpPr>
              <a:spLocks/>
            </p:cNvSpPr>
            <p:nvPr/>
          </p:nvSpPr>
          <p:spPr bwMode="auto">
            <a:xfrm>
              <a:off x="2280" y="1979"/>
              <a:ext cx="2702" cy="454"/>
            </a:xfrm>
            <a:custGeom>
              <a:avLst/>
              <a:gdLst>
                <a:gd name="T0" fmla="*/ 0 w 2702"/>
                <a:gd name="T1" fmla="*/ 454 h 454"/>
                <a:gd name="T2" fmla="*/ 953 w 2702"/>
                <a:gd name="T3" fmla="*/ 0 h 454"/>
                <a:gd name="T4" fmla="*/ 1905 w 2702"/>
                <a:gd name="T5" fmla="*/ 454 h 454"/>
                <a:gd name="T6" fmla="*/ 2702 w 2702"/>
                <a:gd name="T7" fmla="*/ 75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02"/>
                <a:gd name="T13" fmla="*/ 0 h 454"/>
                <a:gd name="T14" fmla="*/ 2702 w 2702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02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702" y="7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1" name="Freeform 165"/>
            <p:cNvSpPr>
              <a:spLocks/>
            </p:cNvSpPr>
            <p:nvPr/>
          </p:nvSpPr>
          <p:spPr bwMode="auto">
            <a:xfrm>
              <a:off x="1645" y="2129"/>
              <a:ext cx="635" cy="304"/>
            </a:xfrm>
            <a:custGeom>
              <a:avLst/>
              <a:gdLst>
                <a:gd name="T0" fmla="*/ 0 w 635"/>
                <a:gd name="T1" fmla="*/ 0 h 304"/>
                <a:gd name="T2" fmla="*/ 635 w 635"/>
                <a:gd name="T3" fmla="*/ 304 h 304"/>
                <a:gd name="T4" fmla="*/ 0 60000 65536"/>
                <a:gd name="T5" fmla="*/ 0 60000 65536"/>
                <a:gd name="T6" fmla="*/ 0 w 635"/>
                <a:gd name="T7" fmla="*/ 0 h 304"/>
                <a:gd name="T8" fmla="*/ 635 w 635"/>
                <a:gd name="T9" fmla="*/ 304 h 30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5" h="304">
                  <a:moveTo>
                    <a:pt x="0" y="0"/>
                  </a:moveTo>
                  <a:lnTo>
                    <a:pt x="635" y="30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2" name="Freeform 166"/>
            <p:cNvSpPr>
              <a:spLocks/>
            </p:cNvSpPr>
            <p:nvPr/>
          </p:nvSpPr>
          <p:spPr bwMode="auto">
            <a:xfrm>
              <a:off x="1645" y="1673"/>
              <a:ext cx="635" cy="306"/>
            </a:xfrm>
            <a:custGeom>
              <a:avLst/>
              <a:gdLst>
                <a:gd name="T0" fmla="*/ 0 w 635"/>
                <a:gd name="T1" fmla="*/ 0 h 306"/>
                <a:gd name="T2" fmla="*/ 635 w 635"/>
                <a:gd name="T3" fmla="*/ 306 h 306"/>
                <a:gd name="T4" fmla="*/ 0 60000 65536"/>
                <a:gd name="T5" fmla="*/ 0 60000 65536"/>
                <a:gd name="T6" fmla="*/ 0 w 635"/>
                <a:gd name="T7" fmla="*/ 0 h 306"/>
                <a:gd name="T8" fmla="*/ 635 w 635"/>
                <a:gd name="T9" fmla="*/ 306 h 30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35" h="306">
                  <a:moveTo>
                    <a:pt x="0" y="0"/>
                  </a:moveTo>
                  <a:lnTo>
                    <a:pt x="635" y="306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3" name="Freeform 167"/>
            <p:cNvSpPr>
              <a:spLocks/>
            </p:cNvSpPr>
            <p:nvPr/>
          </p:nvSpPr>
          <p:spPr bwMode="auto">
            <a:xfrm>
              <a:off x="1645" y="1824"/>
              <a:ext cx="318" cy="155"/>
            </a:xfrm>
            <a:custGeom>
              <a:avLst/>
              <a:gdLst>
                <a:gd name="T0" fmla="*/ 0 w 318"/>
                <a:gd name="T1" fmla="*/ 0 h 155"/>
                <a:gd name="T2" fmla="*/ 318 w 318"/>
                <a:gd name="T3" fmla="*/ 155 h 155"/>
                <a:gd name="T4" fmla="*/ 0 60000 65536"/>
                <a:gd name="T5" fmla="*/ 0 60000 65536"/>
                <a:gd name="T6" fmla="*/ 0 w 318"/>
                <a:gd name="T7" fmla="*/ 0 h 155"/>
                <a:gd name="T8" fmla="*/ 318 w 318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8" h="155">
                  <a:moveTo>
                    <a:pt x="0" y="0"/>
                  </a:moveTo>
                  <a:lnTo>
                    <a:pt x="318" y="15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4" name="Freeform 168"/>
            <p:cNvSpPr>
              <a:spLocks/>
            </p:cNvSpPr>
            <p:nvPr/>
          </p:nvSpPr>
          <p:spPr bwMode="auto">
            <a:xfrm>
              <a:off x="1645" y="2278"/>
              <a:ext cx="318" cy="155"/>
            </a:xfrm>
            <a:custGeom>
              <a:avLst/>
              <a:gdLst>
                <a:gd name="T0" fmla="*/ 0 w 318"/>
                <a:gd name="T1" fmla="*/ 0 h 155"/>
                <a:gd name="T2" fmla="*/ 318 w 318"/>
                <a:gd name="T3" fmla="*/ 155 h 155"/>
                <a:gd name="T4" fmla="*/ 0 60000 65536"/>
                <a:gd name="T5" fmla="*/ 0 60000 65536"/>
                <a:gd name="T6" fmla="*/ 0 w 318"/>
                <a:gd name="T7" fmla="*/ 0 h 155"/>
                <a:gd name="T8" fmla="*/ 318 w 318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8" h="155">
                  <a:moveTo>
                    <a:pt x="0" y="0"/>
                  </a:moveTo>
                  <a:lnTo>
                    <a:pt x="318" y="15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5" name="Freeform 169"/>
            <p:cNvSpPr>
              <a:spLocks/>
            </p:cNvSpPr>
            <p:nvPr/>
          </p:nvSpPr>
          <p:spPr bwMode="auto">
            <a:xfrm>
              <a:off x="1963" y="1979"/>
              <a:ext cx="2536" cy="454"/>
            </a:xfrm>
            <a:custGeom>
              <a:avLst/>
              <a:gdLst>
                <a:gd name="T0" fmla="*/ 0 w 2536"/>
                <a:gd name="T1" fmla="*/ 454 h 454"/>
                <a:gd name="T2" fmla="*/ 953 w 2536"/>
                <a:gd name="T3" fmla="*/ 0 h 454"/>
                <a:gd name="T4" fmla="*/ 1905 w 2536"/>
                <a:gd name="T5" fmla="*/ 454 h 454"/>
                <a:gd name="T6" fmla="*/ 2536 w 2536"/>
                <a:gd name="T7" fmla="*/ 155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6"/>
                <a:gd name="T13" fmla="*/ 0 h 454"/>
                <a:gd name="T14" fmla="*/ 2536 w 253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536" y="15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6" name="Freeform 170"/>
            <p:cNvSpPr>
              <a:spLocks/>
            </p:cNvSpPr>
            <p:nvPr/>
          </p:nvSpPr>
          <p:spPr bwMode="auto">
            <a:xfrm>
              <a:off x="4502" y="1752"/>
              <a:ext cx="477" cy="227"/>
            </a:xfrm>
            <a:custGeom>
              <a:avLst/>
              <a:gdLst>
                <a:gd name="T0" fmla="*/ 0 w 477"/>
                <a:gd name="T1" fmla="*/ 227 h 227"/>
                <a:gd name="T2" fmla="*/ 477 w 477"/>
                <a:gd name="T3" fmla="*/ 0 h 227"/>
                <a:gd name="T4" fmla="*/ 0 60000 65536"/>
                <a:gd name="T5" fmla="*/ 0 60000 65536"/>
                <a:gd name="T6" fmla="*/ 0 w 477"/>
                <a:gd name="T7" fmla="*/ 0 h 227"/>
                <a:gd name="T8" fmla="*/ 477 w 477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7" h="227">
                  <a:moveTo>
                    <a:pt x="0" y="227"/>
                  </a:moveTo>
                  <a:lnTo>
                    <a:pt x="477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7" name="Freeform 171"/>
            <p:cNvSpPr>
              <a:spLocks/>
            </p:cNvSpPr>
            <p:nvPr/>
          </p:nvSpPr>
          <p:spPr bwMode="auto">
            <a:xfrm>
              <a:off x="1646" y="1525"/>
              <a:ext cx="2857" cy="454"/>
            </a:xfrm>
            <a:custGeom>
              <a:avLst/>
              <a:gdLst>
                <a:gd name="T0" fmla="*/ 0 w 2857"/>
                <a:gd name="T1" fmla="*/ 0 h 454"/>
                <a:gd name="T2" fmla="*/ 952 w 2857"/>
                <a:gd name="T3" fmla="*/ 454 h 454"/>
                <a:gd name="T4" fmla="*/ 1905 w 2857"/>
                <a:gd name="T5" fmla="*/ 0 h 454"/>
                <a:gd name="T6" fmla="*/ 2857 w 2857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57"/>
                <a:gd name="T13" fmla="*/ 0 h 454"/>
                <a:gd name="T14" fmla="*/ 2857 w 285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57" h="454">
                  <a:moveTo>
                    <a:pt x="0" y="0"/>
                  </a:moveTo>
                  <a:lnTo>
                    <a:pt x="952" y="454"/>
                  </a:lnTo>
                  <a:lnTo>
                    <a:pt x="1905" y="0"/>
                  </a:lnTo>
                  <a:lnTo>
                    <a:pt x="2857" y="45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8" name="Freeform 172"/>
            <p:cNvSpPr>
              <a:spLocks/>
            </p:cNvSpPr>
            <p:nvPr/>
          </p:nvSpPr>
          <p:spPr bwMode="auto">
            <a:xfrm>
              <a:off x="1646" y="1979"/>
              <a:ext cx="2857" cy="454"/>
            </a:xfrm>
            <a:custGeom>
              <a:avLst/>
              <a:gdLst>
                <a:gd name="T0" fmla="*/ 0 w 2857"/>
                <a:gd name="T1" fmla="*/ 0 h 454"/>
                <a:gd name="T2" fmla="*/ 952 w 2857"/>
                <a:gd name="T3" fmla="*/ 454 h 454"/>
                <a:gd name="T4" fmla="*/ 1905 w 2857"/>
                <a:gd name="T5" fmla="*/ 0 h 454"/>
                <a:gd name="T6" fmla="*/ 2857 w 2857"/>
                <a:gd name="T7" fmla="*/ 454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857"/>
                <a:gd name="T13" fmla="*/ 0 h 454"/>
                <a:gd name="T14" fmla="*/ 2857 w 2857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857" h="454">
                  <a:moveTo>
                    <a:pt x="0" y="0"/>
                  </a:moveTo>
                  <a:lnTo>
                    <a:pt x="952" y="454"/>
                  </a:lnTo>
                  <a:lnTo>
                    <a:pt x="1905" y="0"/>
                  </a:lnTo>
                  <a:lnTo>
                    <a:pt x="2857" y="45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09" name="Freeform 173"/>
            <p:cNvSpPr>
              <a:spLocks/>
            </p:cNvSpPr>
            <p:nvPr/>
          </p:nvSpPr>
          <p:spPr bwMode="auto">
            <a:xfrm>
              <a:off x="1640" y="1525"/>
              <a:ext cx="2864" cy="454"/>
            </a:xfrm>
            <a:custGeom>
              <a:avLst/>
              <a:gdLst>
                <a:gd name="T0" fmla="*/ 0 w 2864"/>
                <a:gd name="T1" fmla="*/ 302 h 454"/>
                <a:gd name="T2" fmla="*/ 641 w 2864"/>
                <a:gd name="T3" fmla="*/ 0 h 454"/>
                <a:gd name="T4" fmla="*/ 1593 w 2864"/>
                <a:gd name="T5" fmla="*/ 454 h 454"/>
                <a:gd name="T6" fmla="*/ 2546 w 2864"/>
                <a:gd name="T7" fmla="*/ 0 h 454"/>
                <a:gd name="T8" fmla="*/ 2864 w 2864"/>
                <a:gd name="T9" fmla="*/ 153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64"/>
                <a:gd name="T16" fmla="*/ 0 h 454"/>
                <a:gd name="T17" fmla="*/ 2864 w 286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64" h="454">
                  <a:moveTo>
                    <a:pt x="0" y="302"/>
                  </a:moveTo>
                  <a:lnTo>
                    <a:pt x="641" y="0"/>
                  </a:lnTo>
                  <a:lnTo>
                    <a:pt x="1593" y="454"/>
                  </a:lnTo>
                  <a:lnTo>
                    <a:pt x="2546" y="0"/>
                  </a:lnTo>
                  <a:lnTo>
                    <a:pt x="2864" y="153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0" name="Freeform 174"/>
            <p:cNvSpPr>
              <a:spLocks/>
            </p:cNvSpPr>
            <p:nvPr/>
          </p:nvSpPr>
          <p:spPr bwMode="auto">
            <a:xfrm>
              <a:off x="1645" y="1979"/>
              <a:ext cx="2854" cy="454"/>
            </a:xfrm>
            <a:custGeom>
              <a:avLst/>
              <a:gdLst>
                <a:gd name="T0" fmla="*/ 0 w 2854"/>
                <a:gd name="T1" fmla="*/ 299 h 454"/>
                <a:gd name="T2" fmla="*/ 636 w 2854"/>
                <a:gd name="T3" fmla="*/ 0 h 454"/>
                <a:gd name="T4" fmla="*/ 1588 w 2854"/>
                <a:gd name="T5" fmla="*/ 454 h 454"/>
                <a:gd name="T6" fmla="*/ 2541 w 2854"/>
                <a:gd name="T7" fmla="*/ 0 h 454"/>
                <a:gd name="T8" fmla="*/ 2854 w 2854"/>
                <a:gd name="T9" fmla="*/ 155 h 45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854"/>
                <a:gd name="T16" fmla="*/ 0 h 454"/>
                <a:gd name="T17" fmla="*/ 2854 w 2854"/>
                <a:gd name="T18" fmla="*/ 454 h 45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854" h="454">
                  <a:moveTo>
                    <a:pt x="0" y="299"/>
                  </a:moveTo>
                  <a:lnTo>
                    <a:pt x="636" y="0"/>
                  </a:lnTo>
                  <a:lnTo>
                    <a:pt x="1588" y="454"/>
                  </a:lnTo>
                  <a:lnTo>
                    <a:pt x="2541" y="0"/>
                  </a:lnTo>
                  <a:lnTo>
                    <a:pt x="2854" y="15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1" name="Freeform 175"/>
            <p:cNvSpPr>
              <a:spLocks/>
            </p:cNvSpPr>
            <p:nvPr/>
          </p:nvSpPr>
          <p:spPr bwMode="auto">
            <a:xfrm>
              <a:off x="1963" y="1525"/>
              <a:ext cx="2536" cy="454"/>
            </a:xfrm>
            <a:custGeom>
              <a:avLst/>
              <a:gdLst>
                <a:gd name="T0" fmla="*/ 0 w 2536"/>
                <a:gd name="T1" fmla="*/ 454 h 454"/>
                <a:gd name="T2" fmla="*/ 953 w 2536"/>
                <a:gd name="T3" fmla="*/ 0 h 454"/>
                <a:gd name="T4" fmla="*/ 1905 w 2536"/>
                <a:gd name="T5" fmla="*/ 454 h 454"/>
                <a:gd name="T6" fmla="*/ 2536 w 2536"/>
                <a:gd name="T7" fmla="*/ 153 h 4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36"/>
                <a:gd name="T13" fmla="*/ 0 h 454"/>
                <a:gd name="T14" fmla="*/ 2536 w 2536"/>
                <a:gd name="T15" fmla="*/ 454 h 4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36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  <a:lnTo>
                    <a:pt x="2536" y="153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2" name="Freeform 176"/>
            <p:cNvSpPr>
              <a:spLocks/>
            </p:cNvSpPr>
            <p:nvPr/>
          </p:nvSpPr>
          <p:spPr bwMode="auto">
            <a:xfrm>
              <a:off x="4502" y="2211"/>
              <a:ext cx="468" cy="222"/>
            </a:xfrm>
            <a:custGeom>
              <a:avLst/>
              <a:gdLst>
                <a:gd name="T0" fmla="*/ 0 w 468"/>
                <a:gd name="T1" fmla="*/ 222 h 222"/>
                <a:gd name="T2" fmla="*/ 468 w 468"/>
                <a:gd name="T3" fmla="*/ 0 h 222"/>
                <a:gd name="T4" fmla="*/ 0 60000 65536"/>
                <a:gd name="T5" fmla="*/ 0 60000 65536"/>
                <a:gd name="T6" fmla="*/ 0 w 468"/>
                <a:gd name="T7" fmla="*/ 0 h 222"/>
                <a:gd name="T8" fmla="*/ 468 w 468"/>
                <a:gd name="T9" fmla="*/ 222 h 22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2">
                  <a:moveTo>
                    <a:pt x="0" y="222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3" name="Freeform 177"/>
            <p:cNvSpPr>
              <a:spLocks/>
            </p:cNvSpPr>
            <p:nvPr/>
          </p:nvSpPr>
          <p:spPr bwMode="auto">
            <a:xfrm>
              <a:off x="4502" y="1979"/>
              <a:ext cx="483" cy="145"/>
            </a:xfrm>
            <a:custGeom>
              <a:avLst/>
              <a:gdLst>
                <a:gd name="T0" fmla="*/ 0 w 483"/>
                <a:gd name="T1" fmla="*/ 145 h 145"/>
                <a:gd name="T2" fmla="*/ 318 w 483"/>
                <a:gd name="T3" fmla="*/ 0 h 145"/>
                <a:gd name="T4" fmla="*/ 483 w 483"/>
                <a:gd name="T5" fmla="*/ 78 h 145"/>
                <a:gd name="T6" fmla="*/ 0 60000 65536"/>
                <a:gd name="T7" fmla="*/ 0 60000 65536"/>
                <a:gd name="T8" fmla="*/ 0 60000 65536"/>
                <a:gd name="T9" fmla="*/ 0 w 483"/>
                <a:gd name="T10" fmla="*/ 0 h 145"/>
                <a:gd name="T11" fmla="*/ 483 w 483"/>
                <a:gd name="T12" fmla="*/ 145 h 1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83" h="145">
                  <a:moveTo>
                    <a:pt x="0" y="145"/>
                  </a:moveTo>
                  <a:lnTo>
                    <a:pt x="318" y="0"/>
                  </a:lnTo>
                  <a:lnTo>
                    <a:pt x="483" y="78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4" name="Freeform 178"/>
            <p:cNvSpPr>
              <a:spLocks/>
            </p:cNvSpPr>
            <p:nvPr/>
          </p:nvSpPr>
          <p:spPr bwMode="auto">
            <a:xfrm>
              <a:off x="4502" y="1525"/>
              <a:ext cx="477" cy="148"/>
            </a:xfrm>
            <a:custGeom>
              <a:avLst/>
              <a:gdLst>
                <a:gd name="T0" fmla="*/ 0 w 477"/>
                <a:gd name="T1" fmla="*/ 148 h 148"/>
                <a:gd name="T2" fmla="*/ 318 w 477"/>
                <a:gd name="T3" fmla="*/ 0 h 148"/>
                <a:gd name="T4" fmla="*/ 477 w 477"/>
                <a:gd name="T5" fmla="*/ 77 h 148"/>
                <a:gd name="T6" fmla="*/ 0 60000 65536"/>
                <a:gd name="T7" fmla="*/ 0 60000 65536"/>
                <a:gd name="T8" fmla="*/ 0 60000 65536"/>
                <a:gd name="T9" fmla="*/ 0 w 477"/>
                <a:gd name="T10" fmla="*/ 0 h 148"/>
                <a:gd name="T11" fmla="*/ 477 w 477"/>
                <a:gd name="T12" fmla="*/ 148 h 1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7" h="148">
                  <a:moveTo>
                    <a:pt x="0" y="148"/>
                  </a:moveTo>
                  <a:lnTo>
                    <a:pt x="318" y="0"/>
                  </a:lnTo>
                  <a:lnTo>
                    <a:pt x="477" y="77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5" name="Freeform 179"/>
            <p:cNvSpPr>
              <a:spLocks/>
            </p:cNvSpPr>
            <p:nvPr/>
          </p:nvSpPr>
          <p:spPr bwMode="auto">
            <a:xfrm>
              <a:off x="4502" y="2129"/>
              <a:ext cx="474" cy="229"/>
            </a:xfrm>
            <a:custGeom>
              <a:avLst/>
              <a:gdLst>
                <a:gd name="T0" fmla="*/ 0 w 474"/>
                <a:gd name="T1" fmla="*/ 0 h 229"/>
                <a:gd name="T2" fmla="*/ 474 w 474"/>
                <a:gd name="T3" fmla="*/ 229 h 229"/>
                <a:gd name="T4" fmla="*/ 0 60000 65536"/>
                <a:gd name="T5" fmla="*/ 0 60000 65536"/>
                <a:gd name="T6" fmla="*/ 0 w 474"/>
                <a:gd name="T7" fmla="*/ 0 h 229"/>
                <a:gd name="T8" fmla="*/ 474 w 474"/>
                <a:gd name="T9" fmla="*/ 229 h 2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4" h="229">
                  <a:moveTo>
                    <a:pt x="0" y="0"/>
                  </a:moveTo>
                  <a:lnTo>
                    <a:pt x="474" y="229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6" name="Freeform 180"/>
            <p:cNvSpPr>
              <a:spLocks/>
            </p:cNvSpPr>
            <p:nvPr/>
          </p:nvSpPr>
          <p:spPr bwMode="auto">
            <a:xfrm>
              <a:off x="4502" y="1673"/>
              <a:ext cx="481" cy="229"/>
            </a:xfrm>
            <a:custGeom>
              <a:avLst/>
              <a:gdLst>
                <a:gd name="T0" fmla="*/ 0 w 481"/>
                <a:gd name="T1" fmla="*/ 0 h 229"/>
                <a:gd name="T2" fmla="*/ 481 w 481"/>
                <a:gd name="T3" fmla="*/ 229 h 229"/>
                <a:gd name="T4" fmla="*/ 0 60000 65536"/>
                <a:gd name="T5" fmla="*/ 0 60000 65536"/>
                <a:gd name="T6" fmla="*/ 0 w 481"/>
                <a:gd name="T7" fmla="*/ 0 h 229"/>
                <a:gd name="T8" fmla="*/ 481 w 481"/>
                <a:gd name="T9" fmla="*/ 229 h 229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81" h="229">
                  <a:moveTo>
                    <a:pt x="0" y="0"/>
                  </a:moveTo>
                  <a:lnTo>
                    <a:pt x="481" y="229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7" name="Freeform 181"/>
            <p:cNvSpPr>
              <a:spLocks/>
            </p:cNvSpPr>
            <p:nvPr/>
          </p:nvSpPr>
          <p:spPr bwMode="auto">
            <a:xfrm>
              <a:off x="1963" y="1525"/>
              <a:ext cx="1905" cy="454"/>
            </a:xfrm>
            <a:custGeom>
              <a:avLst/>
              <a:gdLst>
                <a:gd name="T0" fmla="*/ 0 w 1905"/>
                <a:gd name="T1" fmla="*/ 454 h 454"/>
                <a:gd name="T2" fmla="*/ 953 w 1905"/>
                <a:gd name="T3" fmla="*/ 0 h 454"/>
                <a:gd name="T4" fmla="*/ 1905 w 1905"/>
                <a:gd name="T5" fmla="*/ 454 h 454"/>
                <a:gd name="T6" fmla="*/ 0 60000 65536"/>
                <a:gd name="T7" fmla="*/ 0 60000 65536"/>
                <a:gd name="T8" fmla="*/ 0 60000 65536"/>
                <a:gd name="T9" fmla="*/ 0 w 1905"/>
                <a:gd name="T10" fmla="*/ 0 h 454"/>
                <a:gd name="T11" fmla="*/ 1905 w 1905"/>
                <a:gd name="T12" fmla="*/ 454 h 45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05" h="454">
                  <a:moveTo>
                    <a:pt x="0" y="454"/>
                  </a:moveTo>
                  <a:lnTo>
                    <a:pt x="953" y="0"/>
                  </a:lnTo>
                  <a:lnTo>
                    <a:pt x="1905" y="45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8" name="Freeform 182"/>
            <p:cNvSpPr>
              <a:spLocks/>
            </p:cNvSpPr>
            <p:nvPr/>
          </p:nvSpPr>
          <p:spPr bwMode="auto">
            <a:xfrm>
              <a:off x="1161" y="1751"/>
              <a:ext cx="472" cy="224"/>
            </a:xfrm>
            <a:custGeom>
              <a:avLst/>
              <a:gdLst>
                <a:gd name="T0" fmla="*/ 0 w 472"/>
                <a:gd name="T1" fmla="*/ 0 h 224"/>
                <a:gd name="T2" fmla="*/ 472 w 472"/>
                <a:gd name="T3" fmla="*/ 224 h 224"/>
                <a:gd name="T4" fmla="*/ 0 60000 65536"/>
                <a:gd name="T5" fmla="*/ 0 60000 65536"/>
                <a:gd name="T6" fmla="*/ 0 w 472"/>
                <a:gd name="T7" fmla="*/ 0 h 224"/>
                <a:gd name="T8" fmla="*/ 472 w 472"/>
                <a:gd name="T9" fmla="*/ 224 h 22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24">
                  <a:moveTo>
                    <a:pt x="0" y="0"/>
                  </a:moveTo>
                  <a:lnTo>
                    <a:pt x="472" y="224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19" name="Freeform 183"/>
            <p:cNvSpPr>
              <a:spLocks/>
            </p:cNvSpPr>
            <p:nvPr/>
          </p:nvSpPr>
          <p:spPr bwMode="auto">
            <a:xfrm>
              <a:off x="1161" y="2199"/>
              <a:ext cx="472" cy="230"/>
            </a:xfrm>
            <a:custGeom>
              <a:avLst/>
              <a:gdLst>
                <a:gd name="T0" fmla="*/ 0 w 472"/>
                <a:gd name="T1" fmla="*/ 0 h 230"/>
                <a:gd name="T2" fmla="*/ 472 w 472"/>
                <a:gd name="T3" fmla="*/ 230 h 230"/>
                <a:gd name="T4" fmla="*/ 0 60000 65536"/>
                <a:gd name="T5" fmla="*/ 0 60000 65536"/>
                <a:gd name="T6" fmla="*/ 0 w 472"/>
                <a:gd name="T7" fmla="*/ 0 h 230"/>
                <a:gd name="T8" fmla="*/ 472 w 472"/>
                <a:gd name="T9" fmla="*/ 230 h 23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30">
                  <a:moveTo>
                    <a:pt x="0" y="0"/>
                  </a:moveTo>
                  <a:lnTo>
                    <a:pt x="472" y="23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0" name="Freeform 184"/>
            <p:cNvSpPr>
              <a:spLocks/>
            </p:cNvSpPr>
            <p:nvPr/>
          </p:nvSpPr>
          <p:spPr bwMode="auto">
            <a:xfrm>
              <a:off x="1161" y="1674"/>
              <a:ext cx="468" cy="225"/>
            </a:xfrm>
            <a:custGeom>
              <a:avLst/>
              <a:gdLst>
                <a:gd name="T0" fmla="*/ 0 w 468"/>
                <a:gd name="T1" fmla="*/ 225 h 225"/>
                <a:gd name="T2" fmla="*/ 468 w 468"/>
                <a:gd name="T3" fmla="*/ 0 h 225"/>
                <a:gd name="T4" fmla="*/ 0 60000 65536"/>
                <a:gd name="T5" fmla="*/ 0 60000 65536"/>
                <a:gd name="T6" fmla="*/ 0 w 468"/>
                <a:gd name="T7" fmla="*/ 0 h 225"/>
                <a:gd name="T8" fmla="*/ 468 w 468"/>
                <a:gd name="T9" fmla="*/ 225 h 22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5">
                  <a:moveTo>
                    <a:pt x="0" y="225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1" name="Freeform 185"/>
            <p:cNvSpPr>
              <a:spLocks/>
            </p:cNvSpPr>
            <p:nvPr/>
          </p:nvSpPr>
          <p:spPr bwMode="auto">
            <a:xfrm>
              <a:off x="1161" y="2130"/>
              <a:ext cx="468" cy="221"/>
            </a:xfrm>
            <a:custGeom>
              <a:avLst/>
              <a:gdLst>
                <a:gd name="T0" fmla="*/ 0 w 468"/>
                <a:gd name="T1" fmla="*/ 221 h 221"/>
                <a:gd name="T2" fmla="*/ 468 w 468"/>
                <a:gd name="T3" fmla="*/ 0 h 221"/>
                <a:gd name="T4" fmla="*/ 0 60000 65536"/>
                <a:gd name="T5" fmla="*/ 0 60000 65536"/>
                <a:gd name="T6" fmla="*/ 0 w 468"/>
                <a:gd name="T7" fmla="*/ 0 h 221"/>
                <a:gd name="T8" fmla="*/ 468 w 468"/>
                <a:gd name="T9" fmla="*/ 221 h 221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8" h="221">
                  <a:moveTo>
                    <a:pt x="0" y="221"/>
                  </a:moveTo>
                  <a:lnTo>
                    <a:pt x="468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2" name="Freeform 186"/>
            <p:cNvSpPr>
              <a:spLocks/>
            </p:cNvSpPr>
            <p:nvPr/>
          </p:nvSpPr>
          <p:spPr bwMode="auto">
            <a:xfrm>
              <a:off x="1163" y="1521"/>
              <a:ext cx="471" cy="153"/>
            </a:xfrm>
            <a:custGeom>
              <a:avLst/>
              <a:gdLst>
                <a:gd name="T0" fmla="*/ 0 w 471"/>
                <a:gd name="T1" fmla="*/ 74 h 153"/>
                <a:gd name="T2" fmla="*/ 153 w 471"/>
                <a:gd name="T3" fmla="*/ 0 h 153"/>
                <a:gd name="T4" fmla="*/ 471 w 471"/>
                <a:gd name="T5" fmla="*/ 153 h 153"/>
                <a:gd name="T6" fmla="*/ 0 60000 65536"/>
                <a:gd name="T7" fmla="*/ 0 60000 65536"/>
                <a:gd name="T8" fmla="*/ 0 60000 65536"/>
                <a:gd name="T9" fmla="*/ 0 w 471"/>
                <a:gd name="T10" fmla="*/ 0 h 153"/>
                <a:gd name="T11" fmla="*/ 471 w 471"/>
                <a:gd name="T12" fmla="*/ 153 h 15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71" h="153">
                  <a:moveTo>
                    <a:pt x="0" y="74"/>
                  </a:moveTo>
                  <a:lnTo>
                    <a:pt x="153" y="0"/>
                  </a:lnTo>
                  <a:lnTo>
                    <a:pt x="471" y="153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3" name="Freeform 187"/>
            <p:cNvSpPr>
              <a:spLocks/>
            </p:cNvSpPr>
            <p:nvPr/>
          </p:nvSpPr>
          <p:spPr bwMode="auto">
            <a:xfrm>
              <a:off x="1163" y="1975"/>
              <a:ext cx="466" cy="155"/>
            </a:xfrm>
            <a:custGeom>
              <a:avLst/>
              <a:gdLst>
                <a:gd name="T0" fmla="*/ 0 w 466"/>
                <a:gd name="T1" fmla="*/ 74 h 155"/>
                <a:gd name="T2" fmla="*/ 153 w 466"/>
                <a:gd name="T3" fmla="*/ 0 h 155"/>
                <a:gd name="T4" fmla="*/ 466 w 466"/>
                <a:gd name="T5" fmla="*/ 155 h 155"/>
                <a:gd name="T6" fmla="*/ 0 60000 65536"/>
                <a:gd name="T7" fmla="*/ 0 60000 65536"/>
                <a:gd name="T8" fmla="*/ 0 60000 65536"/>
                <a:gd name="T9" fmla="*/ 0 w 466"/>
                <a:gd name="T10" fmla="*/ 0 h 155"/>
                <a:gd name="T11" fmla="*/ 466 w 466"/>
                <a:gd name="T12" fmla="*/ 155 h 1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66" h="155">
                  <a:moveTo>
                    <a:pt x="0" y="74"/>
                  </a:moveTo>
                  <a:lnTo>
                    <a:pt x="153" y="0"/>
                  </a:lnTo>
                  <a:lnTo>
                    <a:pt x="466" y="155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4" name="Freeform 188"/>
            <p:cNvSpPr>
              <a:spLocks/>
            </p:cNvSpPr>
            <p:nvPr/>
          </p:nvSpPr>
          <p:spPr bwMode="auto">
            <a:xfrm>
              <a:off x="1161" y="1521"/>
              <a:ext cx="472" cy="227"/>
            </a:xfrm>
            <a:custGeom>
              <a:avLst/>
              <a:gdLst>
                <a:gd name="T0" fmla="*/ 0 w 472"/>
                <a:gd name="T1" fmla="*/ 227 h 227"/>
                <a:gd name="T2" fmla="*/ 472 w 472"/>
                <a:gd name="T3" fmla="*/ 0 h 227"/>
                <a:gd name="T4" fmla="*/ 0 60000 65536"/>
                <a:gd name="T5" fmla="*/ 0 60000 65536"/>
                <a:gd name="T6" fmla="*/ 0 w 472"/>
                <a:gd name="T7" fmla="*/ 0 h 227"/>
                <a:gd name="T8" fmla="*/ 472 w 472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2" h="227">
                  <a:moveTo>
                    <a:pt x="0" y="227"/>
                  </a:moveTo>
                  <a:lnTo>
                    <a:pt x="472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5" name="Freeform 189"/>
            <p:cNvSpPr>
              <a:spLocks/>
            </p:cNvSpPr>
            <p:nvPr/>
          </p:nvSpPr>
          <p:spPr bwMode="auto">
            <a:xfrm>
              <a:off x="1158" y="1975"/>
              <a:ext cx="475" cy="227"/>
            </a:xfrm>
            <a:custGeom>
              <a:avLst/>
              <a:gdLst>
                <a:gd name="T0" fmla="*/ 0 w 475"/>
                <a:gd name="T1" fmla="*/ 227 h 227"/>
                <a:gd name="T2" fmla="*/ 475 w 475"/>
                <a:gd name="T3" fmla="*/ 0 h 227"/>
                <a:gd name="T4" fmla="*/ 0 60000 65536"/>
                <a:gd name="T5" fmla="*/ 0 60000 65536"/>
                <a:gd name="T6" fmla="*/ 0 w 475"/>
                <a:gd name="T7" fmla="*/ 0 h 227"/>
                <a:gd name="T8" fmla="*/ 475 w 475"/>
                <a:gd name="T9" fmla="*/ 227 h 22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5" h="227">
                  <a:moveTo>
                    <a:pt x="0" y="227"/>
                  </a:moveTo>
                  <a:lnTo>
                    <a:pt x="475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6" name="Freeform 190"/>
            <p:cNvSpPr>
              <a:spLocks/>
            </p:cNvSpPr>
            <p:nvPr/>
          </p:nvSpPr>
          <p:spPr bwMode="auto">
            <a:xfrm>
              <a:off x="1315" y="1823"/>
              <a:ext cx="319" cy="152"/>
            </a:xfrm>
            <a:custGeom>
              <a:avLst/>
              <a:gdLst>
                <a:gd name="T0" fmla="*/ 0 w 319"/>
                <a:gd name="T1" fmla="*/ 152 h 152"/>
                <a:gd name="T2" fmla="*/ 319 w 319"/>
                <a:gd name="T3" fmla="*/ 0 h 152"/>
                <a:gd name="T4" fmla="*/ 0 60000 65536"/>
                <a:gd name="T5" fmla="*/ 0 60000 65536"/>
                <a:gd name="T6" fmla="*/ 0 w 319"/>
                <a:gd name="T7" fmla="*/ 0 h 152"/>
                <a:gd name="T8" fmla="*/ 319 w 319"/>
                <a:gd name="T9" fmla="*/ 152 h 15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9" h="152">
                  <a:moveTo>
                    <a:pt x="0" y="152"/>
                  </a:moveTo>
                  <a:lnTo>
                    <a:pt x="319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7" name="Freeform 191"/>
            <p:cNvSpPr>
              <a:spLocks/>
            </p:cNvSpPr>
            <p:nvPr/>
          </p:nvSpPr>
          <p:spPr bwMode="auto">
            <a:xfrm>
              <a:off x="1315" y="2274"/>
              <a:ext cx="319" cy="155"/>
            </a:xfrm>
            <a:custGeom>
              <a:avLst/>
              <a:gdLst>
                <a:gd name="T0" fmla="*/ 0 w 319"/>
                <a:gd name="T1" fmla="*/ 155 h 155"/>
                <a:gd name="T2" fmla="*/ 319 w 319"/>
                <a:gd name="T3" fmla="*/ 0 h 155"/>
                <a:gd name="T4" fmla="*/ 0 60000 65536"/>
                <a:gd name="T5" fmla="*/ 0 60000 65536"/>
                <a:gd name="T6" fmla="*/ 0 w 319"/>
                <a:gd name="T7" fmla="*/ 0 h 155"/>
                <a:gd name="T8" fmla="*/ 319 w 319"/>
                <a:gd name="T9" fmla="*/ 155 h 155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19" h="155">
                  <a:moveTo>
                    <a:pt x="0" y="155"/>
                  </a:moveTo>
                  <a:lnTo>
                    <a:pt x="319" y="0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8" name="Freeform 192"/>
            <p:cNvSpPr>
              <a:spLocks/>
            </p:cNvSpPr>
            <p:nvPr/>
          </p:nvSpPr>
          <p:spPr bwMode="auto">
            <a:xfrm>
              <a:off x="1163" y="2052"/>
              <a:ext cx="466" cy="217"/>
            </a:xfrm>
            <a:custGeom>
              <a:avLst/>
              <a:gdLst>
                <a:gd name="T0" fmla="*/ 0 w 466"/>
                <a:gd name="T1" fmla="*/ 0 h 217"/>
                <a:gd name="T2" fmla="*/ 466 w 466"/>
                <a:gd name="T3" fmla="*/ 217 h 217"/>
                <a:gd name="T4" fmla="*/ 0 60000 65536"/>
                <a:gd name="T5" fmla="*/ 0 60000 65536"/>
                <a:gd name="T6" fmla="*/ 0 w 466"/>
                <a:gd name="T7" fmla="*/ 0 h 217"/>
                <a:gd name="T8" fmla="*/ 466 w 466"/>
                <a:gd name="T9" fmla="*/ 217 h 21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66" h="217">
                  <a:moveTo>
                    <a:pt x="0" y="0"/>
                  </a:moveTo>
                  <a:lnTo>
                    <a:pt x="466" y="217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29" name="Freeform 193"/>
            <p:cNvSpPr>
              <a:spLocks/>
            </p:cNvSpPr>
            <p:nvPr/>
          </p:nvSpPr>
          <p:spPr bwMode="auto">
            <a:xfrm>
              <a:off x="1164" y="1599"/>
              <a:ext cx="479" cy="228"/>
            </a:xfrm>
            <a:custGeom>
              <a:avLst/>
              <a:gdLst>
                <a:gd name="T0" fmla="*/ 0 w 479"/>
                <a:gd name="T1" fmla="*/ 0 h 228"/>
                <a:gd name="T2" fmla="*/ 479 w 479"/>
                <a:gd name="T3" fmla="*/ 228 h 228"/>
                <a:gd name="T4" fmla="*/ 0 60000 65536"/>
                <a:gd name="T5" fmla="*/ 0 60000 65536"/>
                <a:gd name="T6" fmla="*/ 0 w 479"/>
                <a:gd name="T7" fmla="*/ 0 h 228"/>
                <a:gd name="T8" fmla="*/ 479 w 479"/>
                <a:gd name="T9" fmla="*/ 228 h 2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479" h="228">
                  <a:moveTo>
                    <a:pt x="0" y="0"/>
                  </a:moveTo>
                  <a:lnTo>
                    <a:pt x="479" y="228"/>
                  </a:lnTo>
                </a:path>
              </a:pathLst>
            </a:custGeom>
            <a:noFill/>
            <a:ln w="9525">
              <a:solidFill>
                <a:srgbClr val="0000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30" name="Freeform 194"/>
            <p:cNvSpPr>
              <a:spLocks/>
            </p:cNvSpPr>
            <p:nvPr/>
          </p:nvSpPr>
          <p:spPr bwMode="auto">
            <a:xfrm>
              <a:off x="1161" y="2352"/>
              <a:ext cx="154" cy="77"/>
            </a:xfrm>
            <a:custGeom>
              <a:avLst/>
              <a:gdLst>
                <a:gd name="T0" fmla="*/ 0 w 154"/>
                <a:gd name="T1" fmla="*/ 0 h 77"/>
                <a:gd name="T2" fmla="*/ 154 w 154"/>
                <a:gd name="T3" fmla="*/ 77 h 77"/>
                <a:gd name="T4" fmla="*/ 0 60000 65536"/>
                <a:gd name="T5" fmla="*/ 0 60000 65536"/>
                <a:gd name="T6" fmla="*/ 0 w 154"/>
                <a:gd name="T7" fmla="*/ 0 h 77"/>
                <a:gd name="T8" fmla="*/ 154 w 154"/>
                <a:gd name="T9" fmla="*/ 77 h 77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4" h="77">
                  <a:moveTo>
                    <a:pt x="0" y="0"/>
                  </a:moveTo>
                  <a:lnTo>
                    <a:pt x="154" y="77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431" name="Freeform 195"/>
            <p:cNvSpPr>
              <a:spLocks/>
            </p:cNvSpPr>
            <p:nvPr/>
          </p:nvSpPr>
          <p:spPr bwMode="auto">
            <a:xfrm>
              <a:off x="1161" y="1899"/>
              <a:ext cx="154" cy="76"/>
            </a:xfrm>
            <a:custGeom>
              <a:avLst/>
              <a:gdLst>
                <a:gd name="T0" fmla="*/ 0 w 154"/>
                <a:gd name="T1" fmla="*/ 0 h 76"/>
                <a:gd name="T2" fmla="*/ 154 w 154"/>
                <a:gd name="T3" fmla="*/ 76 h 76"/>
                <a:gd name="T4" fmla="*/ 0 60000 65536"/>
                <a:gd name="T5" fmla="*/ 0 60000 65536"/>
                <a:gd name="T6" fmla="*/ 0 w 154"/>
                <a:gd name="T7" fmla="*/ 0 h 76"/>
                <a:gd name="T8" fmla="*/ 154 w 154"/>
                <a:gd name="T9" fmla="*/ 76 h 7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54" h="76">
                  <a:moveTo>
                    <a:pt x="0" y="0"/>
                  </a:moveTo>
                  <a:lnTo>
                    <a:pt x="154" y="76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lgDashDot"/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grpSp>
        <p:nvGrpSpPr>
          <p:cNvPr id="21" name="Group 434"/>
          <p:cNvGrpSpPr/>
          <p:nvPr/>
        </p:nvGrpSpPr>
        <p:grpSpPr>
          <a:xfrm>
            <a:off x="628596" y="3757617"/>
            <a:ext cx="1277955" cy="2194982"/>
            <a:chOff x="628596" y="3757617"/>
            <a:chExt cx="1277955" cy="2194982"/>
          </a:xfrm>
        </p:grpSpPr>
        <p:sp>
          <p:nvSpPr>
            <p:cNvPr id="432" name="Rounded Rectangle 431"/>
            <p:cNvSpPr/>
            <p:nvPr/>
          </p:nvSpPr>
          <p:spPr bwMode="auto">
            <a:xfrm>
              <a:off x="701622" y="3757617"/>
              <a:ext cx="1095390" cy="1204929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 w="571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3" name="Left Brace 432"/>
            <p:cNvSpPr/>
            <p:nvPr/>
          </p:nvSpPr>
          <p:spPr bwMode="auto">
            <a:xfrm rot="16200000">
              <a:off x="1003721" y="4769985"/>
              <a:ext cx="547695" cy="1005840"/>
            </a:xfrm>
            <a:prstGeom prst="leftBrace">
              <a:avLst/>
            </a:prstGeom>
            <a:noFill/>
            <a:ln w="571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4" name="TextBox 433"/>
            <p:cNvSpPr txBox="1"/>
            <p:nvPr/>
          </p:nvSpPr>
          <p:spPr>
            <a:xfrm>
              <a:off x="628596" y="5583267"/>
              <a:ext cx="12779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800" dirty="0" smtClean="0">
                  <a:solidFill>
                    <a:srgbClr val="FF0000"/>
                  </a:solidFill>
                </a:rPr>
                <a:t>2000 Hz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2" name="Group 435"/>
          <p:cNvGrpSpPr/>
          <p:nvPr/>
        </p:nvGrpSpPr>
        <p:grpSpPr>
          <a:xfrm>
            <a:off x="1908175" y="4195773"/>
            <a:ext cx="6300829" cy="457200"/>
            <a:chOff x="1908175" y="4195773"/>
            <a:chExt cx="6300829" cy="457200"/>
          </a:xfrm>
        </p:grpSpPr>
        <p:sp>
          <p:nvSpPr>
            <p:cNvPr id="100377" name="Line 25"/>
            <p:cNvSpPr>
              <a:spLocks noChangeShapeType="1"/>
            </p:cNvSpPr>
            <p:nvPr/>
          </p:nvSpPr>
          <p:spPr bwMode="auto">
            <a:xfrm>
              <a:off x="1908175" y="4437063"/>
              <a:ext cx="5472113" cy="0"/>
            </a:xfrm>
            <a:prstGeom prst="line">
              <a:avLst/>
            </a:prstGeom>
            <a:noFill/>
            <a:ln w="76200">
              <a:solidFill>
                <a:srgbClr val="0066FF"/>
              </a:solidFill>
              <a:round/>
              <a:headEnd type="triangle" w="med" len="med"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fr-FR"/>
            </a:p>
          </p:txBody>
        </p:sp>
        <p:sp>
          <p:nvSpPr>
            <p:cNvPr id="100550" name="Text Box 198"/>
            <p:cNvSpPr txBox="1">
              <a:spLocks noChangeArrowheads="1"/>
            </p:cNvSpPr>
            <p:nvPr/>
          </p:nvSpPr>
          <p:spPr bwMode="auto">
            <a:xfrm>
              <a:off x="7566066" y="4195773"/>
              <a:ext cx="642938" cy="4572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r>
                <a:rPr lang="fr-FR" dirty="0"/>
                <a:t>90°</a:t>
              </a:r>
            </a:p>
          </p:txBody>
        </p:sp>
      </p:grpSp>
      <p:grpSp>
        <p:nvGrpSpPr>
          <p:cNvPr id="23" name="Group 447"/>
          <p:cNvGrpSpPr/>
          <p:nvPr/>
        </p:nvGrpSpPr>
        <p:grpSpPr>
          <a:xfrm>
            <a:off x="0" y="3648078"/>
            <a:ext cx="9180513" cy="1387494"/>
            <a:chOff x="0" y="3648078"/>
            <a:chExt cx="9180513" cy="1387494"/>
          </a:xfrm>
        </p:grpSpPr>
        <p:sp>
          <p:nvSpPr>
            <p:cNvPr id="437" name="Rounded Rectangle 436"/>
            <p:cNvSpPr/>
            <p:nvPr/>
          </p:nvSpPr>
          <p:spPr bwMode="auto">
            <a:xfrm>
              <a:off x="0" y="3648078"/>
              <a:ext cx="2125629" cy="1387494"/>
            </a:xfrm>
            <a:prstGeom prst="roundRect">
              <a:avLst/>
            </a:prstGeom>
            <a:solidFill>
              <a:srgbClr val="FFFF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8" name="Rounded Rectangle 437"/>
            <p:cNvSpPr/>
            <p:nvPr/>
          </p:nvSpPr>
          <p:spPr bwMode="auto">
            <a:xfrm>
              <a:off x="7054884" y="3648078"/>
              <a:ext cx="2125629" cy="1387494"/>
            </a:xfrm>
            <a:prstGeom prst="roundRect">
              <a:avLst/>
            </a:prstGeom>
            <a:solidFill>
              <a:srgbClr val="FFFF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9" name="TextBox 438"/>
            <p:cNvSpPr txBox="1"/>
            <p:nvPr/>
          </p:nvSpPr>
          <p:spPr>
            <a:xfrm>
              <a:off x="3038454" y="3940182"/>
              <a:ext cx="335919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000" dirty="0" smtClean="0"/>
                <a:t>F chargers = 4000 Hz</a:t>
              </a:r>
              <a:endParaRPr lang="en-US" sz="2000" dirty="0"/>
            </a:p>
          </p:txBody>
        </p:sp>
      </p:grpSp>
      <p:grpSp>
        <p:nvGrpSpPr>
          <p:cNvPr id="24" name="Group 446"/>
          <p:cNvGrpSpPr/>
          <p:nvPr/>
        </p:nvGrpSpPr>
        <p:grpSpPr>
          <a:xfrm>
            <a:off x="-28638" y="2224071"/>
            <a:ext cx="9201276" cy="4235508"/>
            <a:chOff x="-28638" y="2224071"/>
            <a:chExt cx="9201276" cy="4235508"/>
          </a:xfrm>
        </p:grpSpPr>
        <p:sp>
          <p:nvSpPr>
            <p:cNvPr id="441" name="Rounded Rectangle 440"/>
            <p:cNvSpPr/>
            <p:nvPr/>
          </p:nvSpPr>
          <p:spPr bwMode="auto">
            <a:xfrm>
              <a:off x="-28638" y="2224071"/>
              <a:ext cx="2125629" cy="1387494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2" name="Rounded Rectangle 441"/>
            <p:cNvSpPr/>
            <p:nvPr/>
          </p:nvSpPr>
          <p:spPr bwMode="auto">
            <a:xfrm>
              <a:off x="0" y="5072085"/>
              <a:ext cx="2125629" cy="1387494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3" name="Rounded Rectangle 442"/>
            <p:cNvSpPr/>
            <p:nvPr/>
          </p:nvSpPr>
          <p:spPr bwMode="auto">
            <a:xfrm>
              <a:off x="7018371" y="2224071"/>
              <a:ext cx="2125629" cy="1387494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4" name="Rounded Rectangle 443"/>
            <p:cNvSpPr/>
            <p:nvPr/>
          </p:nvSpPr>
          <p:spPr bwMode="auto">
            <a:xfrm>
              <a:off x="7047009" y="5072085"/>
              <a:ext cx="2125629" cy="1387494"/>
            </a:xfrm>
            <a:prstGeom prst="roundRect">
              <a:avLst/>
            </a:prstGeom>
            <a:solidFill>
              <a:srgbClr val="FF0000">
                <a:alpha val="40000"/>
              </a:srgbClr>
            </a:solidFill>
            <a:ln w="571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6" name="TextBox 445"/>
            <p:cNvSpPr txBox="1"/>
            <p:nvPr/>
          </p:nvSpPr>
          <p:spPr>
            <a:xfrm>
              <a:off x="3111480" y="2662227"/>
              <a:ext cx="335919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000" dirty="0" smtClean="0"/>
                <a:t>F floatings = 8000 Hz</a:t>
              </a:r>
              <a:endParaRPr lang="en-US" sz="2000" dirty="0"/>
            </a:p>
          </p:txBody>
        </p:sp>
      </p:grpSp>
      <p:sp>
        <p:nvSpPr>
          <p:cNvPr id="449" name="Content Placeholder 2"/>
          <p:cNvSpPr txBox="1">
            <a:spLocks/>
          </p:cNvSpPr>
          <p:nvPr/>
        </p:nvSpPr>
        <p:spPr>
          <a:xfrm>
            <a:off x="738135" y="1165194"/>
            <a:ext cx="8042334" cy="766773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50000"/>
              <a:buFont typeface="Wingdings" pitchFamily="2" charset="2"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greatly reduce the harmonic content of the output filter and reduce at the same time the size of the output filter, interleaving is applied among different legs inside a single  converter and among converters as well.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14</a:t>
            </a:fld>
            <a:endParaRPr lang="en-US" dirty="0"/>
          </a:p>
        </p:txBody>
      </p:sp>
      <p:sp>
        <p:nvSpPr>
          <p:cNvPr id="166" name="AutoShape 11"/>
          <p:cNvSpPr>
            <a:spLocks noChangeArrowheads="1"/>
          </p:cNvSpPr>
          <p:nvPr/>
        </p:nvSpPr>
        <p:spPr bwMode="auto">
          <a:xfrm>
            <a:off x="900113" y="142875"/>
            <a:ext cx="1957375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Interleaving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 1.48148E-6 L 0.02934 0.00023 " pathEditMode="relative" rAng="0" ptsTypes="AA">
                                      <p:cBhvr>
                                        <p:cTn id="66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8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14313" y="1000125"/>
            <a:ext cx="8215339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required: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>
                <a:latin typeface="Comic Sans MS" pitchFamily="66" charset="0"/>
              </a:rPr>
              <a:t>		</a:t>
            </a:r>
            <a:r>
              <a:rPr lang="en-US" sz="1600" dirty="0" smtClean="0">
                <a:latin typeface="Comic Sans MS" pitchFamily="66" charset="0"/>
              </a:rPr>
              <a:t>	 600 kW cooling tower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170 kW air-conditioning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 200 m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n-US" sz="1600" dirty="0" smtClean="0">
                <a:latin typeface="Comic Sans MS" pitchFamily="66" charset="0"/>
              </a:rPr>
              <a:t> indoor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 800 m</a:t>
            </a:r>
            <a:r>
              <a:rPr lang="en-US" sz="1600" baseline="30000" dirty="0" smtClean="0">
                <a:latin typeface="Comic Sans MS" pitchFamily="66" charset="0"/>
              </a:rPr>
              <a:t>2</a:t>
            </a:r>
            <a:r>
              <a:rPr lang="en-US" sz="1600" dirty="0" smtClean="0">
                <a:latin typeface="Comic Sans MS" pitchFamily="66" charset="0"/>
              </a:rPr>
              <a:t> outdoor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>
                <a:latin typeface="Comic Sans MS" pitchFamily="66" charset="0"/>
              </a:rPr>
              <a:t> </a:t>
            </a:r>
            <a:r>
              <a:rPr lang="en-US" sz="1600" dirty="0" smtClean="0">
                <a:latin typeface="Comic Sans MS" pitchFamily="66" charset="0"/>
              </a:rPr>
              <a:t>10 MVA on the 18kV network (3 switch-gears)</a:t>
            </a:r>
          </a:p>
          <a:p>
            <a:pPr defTabSz="0" eaLnBrk="0" hangingPunct="0">
              <a:buFont typeface="Wingdings" pitchFamily="2" charset="2"/>
              <a:buChar char="Ø"/>
            </a:pPr>
            <a:r>
              <a:rPr lang="en-US" sz="1600" dirty="0" smtClean="0">
                <a:latin typeface="Comic Sans MS" pitchFamily="66" charset="0"/>
              </a:rPr>
              <a:t> 700 </a:t>
            </a:r>
            <a:r>
              <a:rPr lang="en-US" sz="1600" dirty="0" err="1" smtClean="0">
                <a:latin typeface="Comic Sans MS" pitchFamily="66" charset="0"/>
              </a:rPr>
              <a:t>kVA</a:t>
            </a:r>
            <a:r>
              <a:rPr lang="en-US" sz="1600" dirty="0" smtClean="0">
                <a:latin typeface="Comic Sans MS" pitchFamily="66" charset="0"/>
              </a:rPr>
              <a:t> on the 400V network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</p:txBody>
      </p:sp>
      <p:sp>
        <p:nvSpPr>
          <p:cNvPr id="8" name="TextBox 15"/>
          <p:cNvSpPr txBox="1">
            <a:spLocks noChangeArrowheads="1"/>
          </p:cNvSpPr>
          <p:nvPr/>
        </p:nvSpPr>
        <p:spPr bwMode="auto">
          <a:xfrm>
            <a:off x="214283" y="3929063"/>
            <a:ext cx="7572427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>
                <a:latin typeface="Comic Sans MS" pitchFamily="66" charset="0"/>
              </a:rPr>
              <a:t>POPS budget:</a:t>
            </a:r>
          </a:p>
          <a:p>
            <a:pPr eaLnBrk="0" hangingPunct="0"/>
            <a:endParaRPr lang="en-US" sz="1600" dirty="0" smtClean="0">
              <a:latin typeface="Comic Sans MS" pitchFamily="66" charset="0"/>
            </a:endParaRPr>
          </a:p>
          <a:p>
            <a:pPr eaLnBrk="0" hangingPunct="0"/>
            <a:r>
              <a:rPr lang="en-US" sz="1600" dirty="0" err="1" smtClean="0">
                <a:latin typeface="Comic Sans MS" pitchFamily="66" charset="0"/>
              </a:rPr>
              <a:t>Converteam</a:t>
            </a:r>
            <a:r>
              <a:rPr lang="en-US" sz="1600" dirty="0">
                <a:latin typeface="Comic Sans MS" pitchFamily="66" charset="0"/>
              </a:rPr>
              <a:t>:	9.23 M€ + 1.05 M€ </a:t>
            </a:r>
            <a:endParaRPr lang="en-US" sz="1600" dirty="0" smtClean="0">
              <a:latin typeface="Comic Sans MS" pitchFamily="66" charset="0"/>
            </a:endParaRPr>
          </a:p>
          <a:p>
            <a:pPr eaLnBrk="0" hangingPunct="0"/>
            <a:r>
              <a:rPr lang="en-US" sz="1600" dirty="0" smtClean="0">
                <a:latin typeface="Comic Sans MS" pitchFamily="66" charset="0"/>
              </a:rPr>
              <a:t>		(</a:t>
            </a:r>
            <a:r>
              <a:rPr lang="en-US" sz="1600" dirty="0">
                <a:latin typeface="Comic Sans MS" pitchFamily="66" charset="0"/>
              </a:rPr>
              <a:t>spares &amp; maintenance for 5 years)</a:t>
            </a:r>
          </a:p>
          <a:p>
            <a:pPr eaLnBrk="0" hangingPunct="0"/>
            <a:endParaRPr lang="en-US" sz="1600" dirty="0" smtClean="0">
              <a:latin typeface="Comic Sans MS" pitchFamily="66" charset="0"/>
            </a:endParaRPr>
          </a:p>
          <a:p>
            <a:pPr eaLnBrk="0" hangingPunct="0"/>
            <a:r>
              <a:rPr lang="en-US" sz="1600" dirty="0" smtClean="0">
                <a:latin typeface="Comic Sans MS" pitchFamily="66" charset="0"/>
              </a:rPr>
              <a:t>Infrastructure</a:t>
            </a:r>
            <a:r>
              <a:rPr lang="en-US" sz="1600" dirty="0">
                <a:latin typeface="Comic Sans MS" pitchFamily="66" charset="0"/>
              </a:rPr>
              <a:t>: 	</a:t>
            </a:r>
            <a:r>
              <a:rPr lang="en-US" sz="1600" dirty="0" smtClean="0">
                <a:latin typeface="Comic Sans MS" pitchFamily="66" charset="0"/>
              </a:rPr>
              <a:t>2 M€ + …</a:t>
            </a:r>
          </a:p>
          <a:p>
            <a:pPr eaLnBrk="0" hangingPunct="0"/>
            <a:r>
              <a:rPr lang="en-US" sz="1600" dirty="0" smtClean="0">
                <a:latin typeface="Comic Sans MS" pitchFamily="66" charset="0"/>
              </a:rPr>
              <a:t>(</a:t>
            </a:r>
            <a:r>
              <a:rPr lang="en-US" sz="1600" dirty="0">
                <a:latin typeface="Comic Sans MS" pitchFamily="66" charset="0"/>
              </a:rPr>
              <a:t>25% civil engineering, </a:t>
            </a:r>
            <a:r>
              <a:rPr lang="en-US" sz="1600" dirty="0" smtClean="0">
                <a:latin typeface="Comic Sans MS" pitchFamily="66" charset="0"/>
              </a:rPr>
              <a:t>30</a:t>
            </a:r>
            <a:r>
              <a:rPr lang="en-US" sz="1600" dirty="0">
                <a:latin typeface="Comic Sans MS" pitchFamily="66" charset="0"/>
              </a:rPr>
              <a:t>% cooling ventilation, 17% electricity)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15</a:t>
            </a:fld>
            <a:endParaRPr lang="en-US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900113" y="142875"/>
            <a:ext cx="324325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infrastructure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214438"/>
            <a:ext cx="6426200" cy="4900612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16</a:t>
            </a:fld>
            <a:endParaRPr lang="en-US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900113" y="142875"/>
            <a:ext cx="245744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Outdoor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\\cern.ch\dfs\Divisions\AB\Groups\PO\Projects\AB_Consolidation\POPS\Photos\Genie civil\27_02_09\IMG_26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0563" y="1017588"/>
            <a:ext cx="76803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17</a:t>
            </a:fld>
            <a:endParaRPr lang="en-US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900113" y="142875"/>
            <a:ext cx="238600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Outdoor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3" descr="POPS_juin_09 001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946150"/>
            <a:ext cx="7643812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1857" name="Picture 1" descr="\\cern.ch\dfs\Divisions\AB\Groups\PO\Projects\AB_Consolidation\POPS\Photos\Installation Transfo\IMG_16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25" y="1571625"/>
            <a:ext cx="6786563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18</a:t>
            </a:fld>
            <a:endParaRPr lang="en-US" dirty="0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900113" y="142875"/>
            <a:ext cx="238600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Outdoor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928670"/>
            <a:ext cx="5202237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714620"/>
            <a:ext cx="5202237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19</a:t>
            </a:fld>
            <a:endParaRPr lang="en-US" dirty="0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900113" y="142875"/>
            <a:ext cx="238600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Outdoor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54" descr="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8063" y="895350"/>
            <a:ext cx="36004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076825" y="3248025"/>
            <a:ext cx="360363" cy="360363"/>
            <a:chOff x="3175" y="3294"/>
            <a:chExt cx="227" cy="227"/>
          </a:xfrm>
        </p:grpSpPr>
        <p:sp>
          <p:nvSpPr>
            <p:cNvPr id="48151" name="Oval 10"/>
            <p:cNvSpPr>
              <a:spLocks noChangeAspect="1" noChangeArrowheads="1"/>
            </p:cNvSpPr>
            <p:nvPr/>
          </p:nvSpPr>
          <p:spPr bwMode="auto">
            <a:xfrm>
              <a:off x="3175" y="3294"/>
              <a:ext cx="227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52" name="Oval 11" descr="40%"/>
            <p:cNvSpPr>
              <a:spLocks noChangeAspect="1" noChangeArrowheads="1"/>
            </p:cNvSpPr>
            <p:nvPr/>
          </p:nvSpPr>
          <p:spPr bwMode="auto">
            <a:xfrm>
              <a:off x="3232" y="3353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53" name="Oval 12" descr="40%"/>
            <p:cNvSpPr>
              <a:spLocks noChangeAspect="1" noChangeArrowheads="1"/>
            </p:cNvSpPr>
            <p:nvPr/>
          </p:nvSpPr>
          <p:spPr bwMode="auto">
            <a:xfrm>
              <a:off x="3270" y="3467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54" name="Oval 13" descr="90%"/>
            <p:cNvSpPr>
              <a:spLocks noChangeAspect="1" noChangeArrowheads="1"/>
            </p:cNvSpPr>
            <p:nvPr/>
          </p:nvSpPr>
          <p:spPr bwMode="auto">
            <a:xfrm>
              <a:off x="3350" y="3393"/>
              <a:ext cx="19" cy="20"/>
            </a:xfrm>
            <a:prstGeom prst="ellipse">
              <a:avLst/>
            </a:prstGeom>
            <a:pattFill prst="pct9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</p:grpSp>
      <p:pic>
        <p:nvPicPr>
          <p:cNvPr id="1163304" name="Picture 40" descr="Linac2 to P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9288" y="1077913"/>
            <a:ext cx="2513012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3306" name="Text Box 42"/>
          <p:cNvSpPr txBox="1">
            <a:spLocks noChangeArrowheads="1"/>
          </p:cNvSpPr>
          <p:nvPr/>
        </p:nvSpPr>
        <p:spPr bwMode="auto">
          <a:xfrm>
            <a:off x="5235575" y="3941763"/>
            <a:ext cx="3313113" cy="2652712"/>
          </a:xfrm>
          <a:prstGeom prst="rect">
            <a:avLst/>
          </a:prstGeom>
          <a:solidFill>
            <a:srgbClr val="0000FF"/>
          </a:solidFill>
          <a:ln w="571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GB" sz="2800">
                <a:solidFill>
                  <a:schemeClr val="bg1"/>
                </a:solidFill>
              </a:rPr>
              <a:t>Cycle : 1.2s</a:t>
            </a:r>
          </a:p>
          <a:p>
            <a:pPr eaLnBrk="0" hangingPunct="0"/>
            <a:r>
              <a:rPr lang="en-GB" sz="2000">
                <a:solidFill>
                  <a:schemeClr val="bg1"/>
                </a:solidFill>
              </a:rPr>
              <a:t>100 magnets: 0.9H, 0.35 </a:t>
            </a:r>
            <a:r>
              <a:rPr lang="en-GB" sz="2000">
                <a:solidFill>
                  <a:schemeClr val="bg1"/>
                </a:solidFill>
                <a:sym typeface="Symbol" pitchFamily="18" charset="2"/>
              </a:rPr>
              <a:t></a:t>
            </a:r>
          </a:p>
          <a:p>
            <a:pPr eaLnBrk="0" hangingPunct="0"/>
            <a:endParaRPr lang="en-GB" sz="2000">
              <a:solidFill>
                <a:schemeClr val="bg1"/>
              </a:solidFill>
              <a:sym typeface="Symbol" pitchFamily="18" charset="2"/>
            </a:endParaRPr>
          </a:p>
          <a:p>
            <a:pPr eaLnBrk="0" hangingPunct="0"/>
            <a:r>
              <a:rPr lang="en-GB" sz="2000">
                <a:solidFill>
                  <a:schemeClr val="bg1"/>
                </a:solidFill>
                <a:sym typeface="Symbol" pitchFamily="18" charset="2"/>
              </a:rPr>
              <a:t>1- Voltage : ± 9000V</a:t>
            </a:r>
          </a:p>
          <a:p>
            <a:pPr eaLnBrk="0" hangingPunct="0"/>
            <a:endParaRPr lang="en-GB" sz="1000">
              <a:solidFill>
                <a:schemeClr val="bg1"/>
              </a:solidFill>
              <a:sym typeface="Symbol" pitchFamily="18" charset="2"/>
            </a:endParaRPr>
          </a:p>
          <a:p>
            <a:pPr eaLnBrk="0" hangingPunct="0"/>
            <a:r>
              <a:rPr lang="en-GB" sz="2000">
                <a:solidFill>
                  <a:schemeClr val="bg1"/>
                </a:solidFill>
                <a:sym typeface="Symbol" pitchFamily="18" charset="2"/>
              </a:rPr>
              <a:t>2- Current : 0 to 5500 A</a:t>
            </a:r>
          </a:p>
          <a:p>
            <a:pPr eaLnBrk="0" hangingPunct="0"/>
            <a:endParaRPr lang="en-GB" sz="1000">
              <a:solidFill>
                <a:schemeClr val="bg1"/>
              </a:solidFill>
              <a:sym typeface="Symbol" pitchFamily="18" charset="2"/>
            </a:endParaRPr>
          </a:p>
          <a:p>
            <a:pPr eaLnBrk="0" hangingPunct="0"/>
            <a:r>
              <a:rPr lang="en-GB" sz="2000">
                <a:solidFill>
                  <a:schemeClr val="bg1"/>
                </a:solidFill>
                <a:sym typeface="Symbol" pitchFamily="18" charset="2"/>
              </a:rPr>
              <a:t>3- P = ± 40 MW </a:t>
            </a:r>
          </a:p>
          <a:p>
            <a:pPr eaLnBrk="0" hangingPunct="0"/>
            <a:r>
              <a:rPr lang="en-GB" sz="2000">
                <a:solidFill>
                  <a:schemeClr val="bg1"/>
                </a:solidFill>
                <a:sym typeface="Symbol" pitchFamily="18" charset="2"/>
              </a:rPr>
              <a:t>    with dP/dt = ± 1 MW/ms</a:t>
            </a:r>
          </a:p>
        </p:txBody>
      </p: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295400" y="3033713"/>
            <a:ext cx="179388" cy="179387"/>
            <a:chOff x="3175" y="3294"/>
            <a:chExt cx="227" cy="227"/>
          </a:xfrm>
        </p:grpSpPr>
        <p:sp>
          <p:nvSpPr>
            <p:cNvPr id="48147" name="Oval 5"/>
            <p:cNvSpPr>
              <a:spLocks noChangeAspect="1" noChangeArrowheads="1"/>
            </p:cNvSpPr>
            <p:nvPr/>
          </p:nvSpPr>
          <p:spPr bwMode="auto">
            <a:xfrm>
              <a:off x="3175" y="3294"/>
              <a:ext cx="227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48" name="Oval 6" descr="40%"/>
            <p:cNvSpPr>
              <a:spLocks noChangeAspect="1" noChangeArrowheads="1"/>
            </p:cNvSpPr>
            <p:nvPr/>
          </p:nvSpPr>
          <p:spPr bwMode="auto">
            <a:xfrm>
              <a:off x="3232" y="3353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49" name="Oval 7" descr="40%"/>
            <p:cNvSpPr>
              <a:spLocks noChangeAspect="1" noChangeArrowheads="1"/>
            </p:cNvSpPr>
            <p:nvPr/>
          </p:nvSpPr>
          <p:spPr bwMode="auto">
            <a:xfrm>
              <a:off x="3270" y="3467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50" name="Oval 8" descr="90%"/>
            <p:cNvSpPr>
              <a:spLocks noChangeAspect="1" noChangeArrowheads="1"/>
            </p:cNvSpPr>
            <p:nvPr/>
          </p:nvSpPr>
          <p:spPr bwMode="auto">
            <a:xfrm>
              <a:off x="3350" y="3393"/>
              <a:ext cx="19" cy="20"/>
            </a:xfrm>
            <a:prstGeom prst="ellipse">
              <a:avLst/>
            </a:prstGeom>
            <a:pattFill prst="pct9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5075238" y="3246438"/>
            <a:ext cx="360362" cy="360362"/>
            <a:chOff x="3175" y="3294"/>
            <a:chExt cx="227" cy="227"/>
          </a:xfrm>
        </p:grpSpPr>
        <p:sp>
          <p:nvSpPr>
            <p:cNvPr id="48143" name="Oval 50"/>
            <p:cNvSpPr>
              <a:spLocks noChangeAspect="1" noChangeArrowheads="1"/>
            </p:cNvSpPr>
            <p:nvPr/>
          </p:nvSpPr>
          <p:spPr bwMode="auto">
            <a:xfrm>
              <a:off x="3175" y="3294"/>
              <a:ext cx="227" cy="227"/>
            </a:xfrm>
            <a:prstGeom prst="ellipse">
              <a:avLst/>
            </a:pr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44" name="Oval 51" descr="40%"/>
            <p:cNvSpPr>
              <a:spLocks noChangeAspect="1" noChangeArrowheads="1"/>
            </p:cNvSpPr>
            <p:nvPr/>
          </p:nvSpPr>
          <p:spPr bwMode="auto">
            <a:xfrm>
              <a:off x="3232" y="3353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45" name="Oval 52" descr="40%"/>
            <p:cNvSpPr>
              <a:spLocks noChangeAspect="1" noChangeArrowheads="1"/>
            </p:cNvSpPr>
            <p:nvPr/>
          </p:nvSpPr>
          <p:spPr bwMode="auto">
            <a:xfrm>
              <a:off x="3270" y="3467"/>
              <a:ext cx="19" cy="20"/>
            </a:xfrm>
            <a:prstGeom prst="ellipse">
              <a:avLst/>
            </a:prstGeom>
            <a:pattFill prst="pct4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48146" name="Oval 53" descr="90%"/>
            <p:cNvSpPr>
              <a:spLocks noChangeAspect="1" noChangeArrowheads="1"/>
            </p:cNvSpPr>
            <p:nvPr/>
          </p:nvSpPr>
          <p:spPr bwMode="auto">
            <a:xfrm>
              <a:off x="3350" y="3393"/>
              <a:ext cx="19" cy="20"/>
            </a:xfrm>
            <a:prstGeom prst="ellipse">
              <a:avLst/>
            </a:prstGeom>
            <a:pattFill prst="pct90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</p:grpSp>
      <p:grpSp>
        <p:nvGrpSpPr>
          <p:cNvPr id="5" name="Group 70"/>
          <p:cNvGrpSpPr>
            <a:grpSpLocks/>
          </p:cNvGrpSpPr>
          <p:nvPr/>
        </p:nvGrpSpPr>
        <p:grpSpPr bwMode="auto">
          <a:xfrm>
            <a:off x="139700" y="3429000"/>
            <a:ext cx="4552950" cy="2962275"/>
            <a:chOff x="88" y="2160"/>
            <a:chExt cx="2868" cy="1866"/>
          </a:xfrm>
        </p:grpSpPr>
        <p:pic>
          <p:nvPicPr>
            <p:cNvPr id="48138" name="Picture 41" descr="MPS_Chronogramm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8" y="2160"/>
              <a:ext cx="2495" cy="18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8139" name="Line 66"/>
            <p:cNvSpPr>
              <a:spLocks noChangeShapeType="1"/>
            </p:cNvSpPr>
            <p:nvPr/>
          </p:nvSpPr>
          <p:spPr bwMode="auto">
            <a:xfrm flipH="1">
              <a:off x="200" y="3600"/>
              <a:ext cx="40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8140" name="Text Box 67"/>
            <p:cNvSpPr txBox="1">
              <a:spLocks noChangeArrowheads="1"/>
            </p:cNvSpPr>
            <p:nvPr/>
          </p:nvSpPr>
          <p:spPr bwMode="auto">
            <a:xfrm>
              <a:off x="88" y="3380"/>
              <a:ext cx="272" cy="212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/>
                <a:t>0A</a:t>
              </a:r>
            </a:p>
          </p:txBody>
        </p:sp>
        <p:sp>
          <p:nvSpPr>
            <p:cNvPr id="48141" name="Line 68"/>
            <p:cNvSpPr>
              <a:spLocks noChangeShapeType="1"/>
            </p:cNvSpPr>
            <p:nvPr/>
          </p:nvSpPr>
          <p:spPr bwMode="auto">
            <a:xfrm flipH="1">
              <a:off x="1761" y="2545"/>
              <a:ext cx="76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8142" name="Text Box 69"/>
            <p:cNvSpPr txBox="1">
              <a:spLocks noChangeArrowheads="1"/>
            </p:cNvSpPr>
            <p:nvPr/>
          </p:nvSpPr>
          <p:spPr bwMode="auto">
            <a:xfrm>
              <a:off x="2492" y="2424"/>
              <a:ext cx="464" cy="212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/>
                <a:t>5500A</a:t>
              </a:r>
            </a:p>
          </p:txBody>
        </p:sp>
      </p:grpSp>
      <p:sp>
        <p:nvSpPr>
          <p:cNvPr id="27" name="Slide Number Placeholder 3"/>
          <p:cNvSpPr txBox="1">
            <a:spLocks/>
          </p:cNvSpPr>
          <p:nvPr/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EEF14A-2A8D-490D-94A3-8B4AE259B7CC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pitchFamily="-112" charset="-128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900113" y="142875"/>
            <a:ext cx="417195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Introduction to PS machine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  <p:pic>
        <p:nvPicPr>
          <p:cNvPr id="29" name="Picture 63" descr="9602029_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29190" y="1071546"/>
            <a:ext cx="3816350" cy="281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5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6" y="3143248"/>
            <a:ext cx="2773363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Oval 59"/>
          <p:cNvSpPr>
            <a:spLocks noChangeArrowheads="1"/>
          </p:cNvSpPr>
          <p:nvPr/>
        </p:nvSpPr>
        <p:spPr bwMode="auto">
          <a:xfrm>
            <a:off x="5930906" y="3790948"/>
            <a:ext cx="2017713" cy="2160587"/>
          </a:xfrm>
          <a:prstGeom prst="ellipse">
            <a:avLst/>
          </a:prstGeom>
          <a:noFill/>
          <a:ln w="76200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0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85185E-6 L 0.05104 -0.08333 L 0.07291 -0.17569 " pathEditMode="relative" ptsTypes="AAA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path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92 -0.17569 C 0.07987 -0.19143 0.07605 -0.21041 0.06441 -0.21921 C 0.05313 -0.22916 0.03837 -0.22361 0.03108 -0.20879 C 0.02483 -0.19352 0.02865 -0.1743 0.04028 -0.16504 C 0.05157 -0.15625 0.06615 -0.16088 0.07292 -0.17569 Z " pathEditMode="relative" rAng="-25152777" ptsTypes="fffff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6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92 -0.17569 L 0.10833 -0.22291 " pathEditMode="relative" rAng="0" ptsTypes="AA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-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pat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834 -0.22291 C 0.13559 -0.26203 0.18177 -0.26481 0.21042 -0.225 C 0.23872 -0.18819 0.23959 -0.12615 0.21233 -0.08912 C 0.18334 -0.05069 0.1382 -0.05 0.10972 -0.08773 C 0.08038 -0.125 0.08021 -0.18518 0.10834 -0.22291 Z " pathEditMode="relative" rAng="-2744690" ptsTypes="fffff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6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64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33  E" pathEditMode="relative" rAng="0" ptsTypes="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63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63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3306" grpId="0" animBg="1"/>
      <p:bldP spid="3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578" name="Picture 2" descr="\\cern.ch\dfs\Departments\TE\Groups\EPC\Projects\POPS\Photos\POPS_Photos_officielles\1004070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651" y="1029396"/>
            <a:ext cx="8114698" cy="5400000"/>
          </a:xfrm>
          <a:prstGeom prst="rect">
            <a:avLst/>
          </a:prstGeom>
          <a:noFill/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20</a:t>
            </a:fld>
            <a:endParaRPr lang="en-US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900113" y="142875"/>
            <a:ext cx="245744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Outdoor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000125"/>
            <a:ext cx="7699375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21</a:t>
            </a:fld>
            <a:endParaRPr lang="en-US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900113" y="142875"/>
            <a:ext cx="2243127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\\cern.ch\dfs\Divisions\AB\Groups\PO\Projects\AB_Consolidation\POPS\Photos\Genie civil\02-06-09\POPS_juin_09 01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928670"/>
            <a:ext cx="3714776" cy="2786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7" name="Picture 3" descr="\\cern.ch\dfs\Divisions\AB\Groups\PO\Projects\AB_Consolidation\POPS\Photos\Genie civil\02-06-09\POPS_juin_09 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5" y="3424238"/>
            <a:ext cx="429101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4" descr="\\cern.ch\dfs\Divisions\AB\Groups\PO\Projects\AB_Consolidation\POPS\Photos\Genie civil\02-06-09\POPS_juin_09 02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63" y="1071563"/>
            <a:ext cx="2860675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7" descr="\\cern.ch\dfs\Divisions\AB\Groups\PO\Projects\AB_Consolidation\POPS\Photos\Genie civil\Faux-planché\IMG_003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4282" y="3857628"/>
            <a:ext cx="3714744" cy="2786341"/>
          </a:xfrm>
          <a:prstGeom prst="rect">
            <a:avLst/>
          </a:prstGeom>
          <a:noFill/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22</a:t>
            </a:fld>
            <a:endParaRPr lang="en-US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900113" y="142875"/>
            <a:ext cx="217168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" descr="\\cern.ch\dfs\Departments\TE\Groups\EPC\Projects\POPS\Photos\POPS_Photos_officielles\1004070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071546"/>
            <a:ext cx="8114698" cy="5400000"/>
          </a:xfrm>
          <a:prstGeom prst="rect">
            <a:avLst/>
          </a:prstGeom>
          <a:noFill/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23</a:t>
            </a:fld>
            <a:endParaRPr lang="en-US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900113" y="142875"/>
            <a:ext cx="217168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Indoor layout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14313" y="1000125"/>
            <a:ext cx="821533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required a water			 cooled circuit of 600 </a:t>
            </a:r>
            <a:r>
              <a:rPr lang="en-US" sz="1600" dirty="0" smtClean="0">
                <a:latin typeface="Comic Sans MS" pitchFamily="66" charset="0"/>
              </a:rPr>
              <a:t>kW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</a:t>
            </a:r>
            <a:r>
              <a:rPr lang="en-US" sz="1600" dirty="0" smtClean="0">
                <a:latin typeface="Comic Sans MS" pitchFamily="66" charset="0"/>
              </a:rPr>
              <a:t>has </a:t>
            </a:r>
            <a:r>
              <a:rPr lang="en-US" sz="1600" dirty="0" smtClean="0">
                <a:latin typeface="Comic Sans MS" pitchFamily="66" charset="0"/>
              </a:rPr>
              <a:t>a dedicated cooling tower</a:t>
            </a:r>
          </a:p>
        </p:txBody>
      </p:sp>
      <p:pic>
        <p:nvPicPr>
          <p:cNvPr id="139266" name="Picture 2" descr="C:\Jean-Paul\POPS_09-02-2010\POPS_feb-2010_ 0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3182" y="2000240"/>
            <a:ext cx="3360124" cy="2520000"/>
          </a:xfrm>
          <a:prstGeom prst="rect">
            <a:avLst/>
          </a:prstGeom>
          <a:noFill/>
        </p:spPr>
      </p:pic>
      <p:pic>
        <p:nvPicPr>
          <p:cNvPr id="139267" name="Picture 3" descr="C:\Jean-Paul\POPS_09-02-2010\POPS_feb-2010_ 03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30632" y="1285860"/>
            <a:ext cx="3360124" cy="2520000"/>
          </a:xfrm>
          <a:prstGeom prst="rect">
            <a:avLst/>
          </a:prstGeom>
          <a:noFill/>
        </p:spPr>
      </p:pic>
      <p:pic>
        <p:nvPicPr>
          <p:cNvPr id="139268" name="Picture 4" descr="C:\Jean-Paul\POPS_09-02-2010\POPS_feb-2010_ 0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4000504"/>
            <a:ext cx="1889930" cy="2520000"/>
          </a:xfrm>
          <a:prstGeom prst="rect">
            <a:avLst/>
          </a:prstGeom>
          <a:noFill/>
        </p:spPr>
      </p:pic>
      <p:pic>
        <p:nvPicPr>
          <p:cNvPr id="139269" name="Picture 5" descr="C:\Jean-Paul\POPS_09-02-2010\POPS_feb-2010_ 0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286248" y="4000504"/>
            <a:ext cx="1889930" cy="2520000"/>
          </a:xfrm>
          <a:prstGeom prst="rect">
            <a:avLst/>
          </a:prstGeom>
          <a:noFill/>
        </p:spPr>
      </p:pic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24</a:t>
            </a:fld>
            <a:endParaRPr lang="en-US" dirty="0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900113" y="142875"/>
            <a:ext cx="3386135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Water cooling system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14313" y="1000125"/>
            <a:ext cx="82153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required			 170 kW of air conditioning</a:t>
            </a:r>
          </a:p>
        </p:txBody>
      </p:sp>
      <p:pic>
        <p:nvPicPr>
          <p:cNvPr id="140290" name="Picture 2" descr="C:\Jean-Paul\POPS_09-02-2010\POPS_feb-2010_ 0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3178" y="1571612"/>
            <a:ext cx="1889930" cy="2520000"/>
          </a:xfrm>
          <a:prstGeom prst="rect">
            <a:avLst/>
          </a:prstGeom>
          <a:noFill/>
        </p:spPr>
      </p:pic>
      <p:pic>
        <p:nvPicPr>
          <p:cNvPr id="140291" name="Picture 3" descr="C:\Jean-Paul\POPS_09-02-2010\POPS_feb-2010_ 01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1571612"/>
            <a:ext cx="3360124" cy="2520000"/>
          </a:xfrm>
          <a:prstGeom prst="rect">
            <a:avLst/>
          </a:prstGeom>
          <a:noFill/>
        </p:spPr>
      </p:pic>
      <p:pic>
        <p:nvPicPr>
          <p:cNvPr id="140292" name="Picture 4" descr="C:\Jean-Paul\POPS_09-02-2010\POPS_feb-2010_ 0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68284" y="1571612"/>
            <a:ext cx="1889930" cy="2520000"/>
          </a:xfrm>
          <a:prstGeom prst="rect">
            <a:avLst/>
          </a:prstGeom>
          <a:noFill/>
        </p:spPr>
      </p:pic>
      <p:pic>
        <p:nvPicPr>
          <p:cNvPr id="140294" name="Picture 6" descr="C:\Jean-Paul\POPS_09-02-2010\POPS_feb-2010_ 06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641032" y="4266586"/>
            <a:ext cx="3360124" cy="2520000"/>
          </a:xfrm>
          <a:prstGeom prst="rect">
            <a:avLst/>
          </a:prstGeom>
          <a:noFill/>
        </p:spPr>
      </p:pic>
      <p:pic>
        <p:nvPicPr>
          <p:cNvPr id="140295" name="Picture 7" descr="C:\Jean-Paul\POPS_09-02-2010\POPS_feb-2010_ 03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14282" y="4266586"/>
            <a:ext cx="1889930" cy="2520000"/>
          </a:xfrm>
          <a:prstGeom prst="rect">
            <a:avLst/>
          </a:prstGeom>
          <a:noFill/>
        </p:spPr>
      </p:pic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2143108" y="4786322"/>
            <a:ext cx="35719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For both systems, it is impossible to commission at full load without the PS magnets.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25</a:t>
            </a:fld>
            <a:endParaRPr lang="en-US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900113" y="142875"/>
            <a:ext cx="181449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Ventilation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000125"/>
            <a:ext cx="8001025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All IGBT are fired directly by the main controller via optic fibers.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CERN provide the function generator (FGC) including the digital 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current loop.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The main controller receives a voltage reference from the FGC.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The main controller has two powerful CPU with dedicated software tools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From </a:t>
            </a:r>
            <a:r>
              <a:rPr lang="en-US" sz="1600" dirty="0" err="1" smtClean="0">
                <a:latin typeface="Comic Sans MS" pitchFamily="66" charset="0"/>
              </a:rPr>
              <a:t>Converteam</a:t>
            </a:r>
            <a:r>
              <a:rPr lang="en-US" sz="1600" dirty="0" smtClean="0">
                <a:latin typeface="Comic Sans MS" pitchFamily="66" charset="0"/>
              </a:rPr>
              <a:t>.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Operators will use an HMI for </a:t>
            </a:r>
            <a:r>
              <a:rPr lang="en-US" sz="1600" dirty="0" err="1" smtClean="0">
                <a:latin typeface="Comic Sans MS" pitchFamily="66" charset="0"/>
              </a:rPr>
              <a:t>cmd</a:t>
            </a:r>
            <a:r>
              <a:rPr lang="en-US" sz="1600" dirty="0" smtClean="0">
                <a:latin typeface="Comic Sans MS" pitchFamily="66" charset="0"/>
              </a:rPr>
              <a:t> &amp; status.</a:t>
            </a: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</p:txBody>
      </p:sp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215206" y="1000108"/>
            <a:ext cx="1725482" cy="2655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" descr="C:\Jean-Paul\POPS_09-02-2010\POPS_feb-2010_ 01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4123710"/>
            <a:ext cx="1889930" cy="2520000"/>
          </a:xfrm>
          <a:prstGeom prst="rect">
            <a:avLst/>
          </a:prstGeom>
          <a:noFill/>
        </p:spPr>
      </p:pic>
      <p:pic>
        <p:nvPicPr>
          <p:cNvPr id="105476" name="Picture 4" descr="C:\Jean-Paul\POPS_09-02-2010\POPS_feb-2010_ 02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00298" y="4123710"/>
            <a:ext cx="1889930" cy="2520000"/>
          </a:xfrm>
          <a:prstGeom prst="rect">
            <a:avLst/>
          </a:prstGeom>
          <a:noFill/>
        </p:spPr>
      </p:pic>
      <p:pic>
        <p:nvPicPr>
          <p:cNvPr id="105477" name="Picture 5" descr="C:\Jean-Paul\POPS_09-02-2010\POPS_feb-2010_ 01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143504" y="4123710"/>
            <a:ext cx="3360124" cy="2520000"/>
          </a:xfrm>
          <a:prstGeom prst="rect">
            <a:avLst/>
          </a:prstGeom>
          <a:noFill/>
        </p:spPr>
      </p:pic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26</a:t>
            </a:fld>
            <a:endParaRPr lang="en-US" dirty="0"/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900113" y="142875"/>
            <a:ext cx="210025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control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530" name="Object 2"/>
          <p:cNvGraphicFramePr>
            <a:graphicFrameLocks noChangeAspect="1"/>
          </p:cNvGraphicFramePr>
          <p:nvPr/>
        </p:nvGraphicFramePr>
        <p:xfrm>
          <a:off x="531816" y="1034596"/>
          <a:ext cx="8112150" cy="5751990"/>
        </p:xfrm>
        <a:graphic>
          <a:graphicData uri="http://schemas.openxmlformats.org/presentationml/2006/ole">
            <p:oleObj spid="_x0000_s151554" name="Visio" r:id="rId3" imgW="13768959" imgH="9760839" progId="Visio.Drawing.11">
              <p:embed/>
            </p:oleObj>
          </a:graphicData>
        </a:graphic>
      </p:graphicFrame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27</a:t>
            </a:fld>
            <a:endParaRPr lang="en-US" dirty="0"/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900113" y="142875"/>
            <a:ext cx="217168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control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9144000" cy="400051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The commissioning started in January 2010</a:t>
            </a:r>
          </a:p>
          <a:p>
            <a:r>
              <a:rPr lang="en-US" sz="1600" dirty="0" smtClean="0">
                <a:latin typeface="Comic Sans MS" pitchFamily="66" charset="0"/>
              </a:rPr>
              <a:t>The commissioning was done on a dummy load because we will have no shut down of the LHC during 3 years.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At nominal peak current: 6kA</a:t>
            </a:r>
          </a:p>
          <a:p>
            <a:r>
              <a:rPr lang="en-US" sz="1600" dirty="0" smtClean="0">
                <a:latin typeface="Comic Sans MS" pitchFamily="66" charset="0"/>
              </a:rPr>
              <a:t>But at low </a:t>
            </a:r>
            <a:r>
              <a:rPr lang="en-US" sz="1600" dirty="0" err="1" smtClean="0">
                <a:latin typeface="Comic Sans MS" pitchFamily="66" charset="0"/>
              </a:rPr>
              <a:t>rms</a:t>
            </a:r>
            <a:r>
              <a:rPr lang="en-US" sz="1600" dirty="0" smtClean="0">
                <a:latin typeface="Comic Sans MS" pitchFamily="66" charset="0"/>
              </a:rPr>
              <a:t> current (1kA) and low output voltage (&lt;1kV)</a:t>
            </a:r>
          </a:p>
          <a:p>
            <a:r>
              <a:rPr lang="en-US" sz="1600" dirty="0" smtClean="0">
                <a:latin typeface="Comic Sans MS" pitchFamily="66" charset="0"/>
              </a:rPr>
              <a:t>Only 1/10 of the nominal energy (1.8MJ instead of 12MJ)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fr-FR" sz="1600" dirty="0" smtClean="0">
              <a:latin typeface="Comic Sans MS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15" name="Picture 3" descr="C:\Jean-Paul\POPS_09-02-2010\POPS_feb-2010_ 08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3884" y="5214950"/>
            <a:ext cx="1931310" cy="1448430"/>
          </a:xfrm>
          <a:prstGeom prst="rect">
            <a:avLst/>
          </a:prstGeom>
          <a:noFill/>
        </p:spPr>
      </p:pic>
      <p:pic>
        <p:nvPicPr>
          <p:cNvPr id="16" name="Picture 4" descr="\\cern.ch\dfs\Departments\TE\Groups\EPC\Projects\POPS\Dummy Load\Photos\IMG_22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3429000"/>
            <a:ext cx="1931310" cy="1448430"/>
          </a:xfrm>
          <a:prstGeom prst="rect">
            <a:avLst/>
          </a:prstGeom>
          <a:noFill/>
        </p:spPr>
      </p:pic>
      <p:pic>
        <p:nvPicPr>
          <p:cNvPr id="17" name="Picture 5" descr="\\cern.ch\dfs\Departments\TE\Groups\EPC\Projects\POPS\Dummy Load\Photos\IMG_22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50634" y="5214950"/>
            <a:ext cx="1931310" cy="1448430"/>
          </a:xfrm>
          <a:prstGeom prst="rect">
            <a:avLst/>
          </a:prstGeom>
          <a:noFill/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3429000"/>
            <a:ext cx="1363947" cy="165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\\cern.ch\dfs\Departments\TE\Groups\EPC\Projects\POPS\Dummy Load\Photos\IMG_14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429000"/>
            <a:ext cx="1931310" cy="1448430"/>
          </a:xfrm>
          <a:prstGeom prst="rect">
            <a:avLst/>
          </a:prstGeom>
          <a:noFill/>
        </p:spPr>
      </p:pic>
      <p:sp>
        <p:nvSpPr>
          <p:cNvPr id="21" name="Rectangle 8"/>
          <p:cNvSpPr>
            <a:spLocks noChangeArrowheads="1"/>
          </p:cNvSpPr>
          <p:nvPr/>
        </p:nvSpPr>
        <p:spPr bwMode="auto">
          <a:xfrm>
            <a:off x="3571868" y="5546727"/>
            <a:ext cx="178595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400" dirty="0" smtClean="0">
                <a:latin typeface="Comic Sans MS" pitchFamily="66" charset="0"/>
              </a:rPr>
              <a:t>10 SPS magnets</a:t>
            </a:r>
          </a:p>
          <a:p>
            <a:pPr defTabSz="0" eaLnBrk="0" hangingPunct="0"/>
            <a:r>
              <a:rPr lang="en-US" sz="1400" dirty="0" smtClean="0">
                <a:latin typeface="Comic Sans MS" pitchFamily="66" charset="0"/>
              </a:rPr>
              <a:t>6kA peak</a:t>
            </a:r>
          </a:p>
          <a:p>
            <a:pPr defTabSz="0" eaLnBrk="0" hangingPunct="0"/>
            <a:r>
              <a:rPr lang="en-US" sz="1400" dirty="0" smtClean="0">
                <a:latin typeface="Comic Sans MS" pitchFamily="66" charset="0"/>
              </a:rPr>
              <a:t>10 </a:t>
            </a:r>
            <a:r>
              <a:rPr lang="en-US" sz="1400" dirty="0" err="1" smtClean="0">
                <a:latin typeface="Comic Sans MS" pitchFamily="66" charset="0"/>
              </a:rPr>
              <a:t>mH</a:t>
            </a:r>
            <a:endParaRPr lang="en-US" sz="1400" dirty="0" smtClean="0">
              <a:latin typeface="Comic Sans MS" pitchFamily="66" charset="0"/>
            </a:endParaRP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28</a:t>
            </a:fld>
            <a:endParaRPr lang="en-US" dirty="0"/>
          </a:p>
        </p:txBody>
      </p:sp>
      <p:sp>
        <p:nvSpPr>
          <p:cNvPr id="23" name="AutoShape 11"/>
          <p:cNvSpPr>
            <a:spLocks noChangeArrowheads="1"/>
          </p:cNvSpPr>
          <p:nvPr/>
        </p:nvSpPr>
        <p:spPr bwMode="auto">
          <a:xfrm>
            <a:off x="900113" y="142875"/>
            <a:ext cx="317182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092825" y="1214438"/>
          <a:ext cx="3051175" cy="1785937"/>
        </p:xfrm>
        <a:graphic>
          <a:graphicData uri="http://schemas.openxmlformats.org/presentationml/2006/ole">
            <p:oleObj spid="_x0000_s133122" name="Visio" r:id="rId3" imgW="10436733" imgH="6098286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9144000" cy="40005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			First, the power transformers (2.5MVA)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Tr1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and Tr2 tested at no load.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Maximum Inrush observed 7.5*In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Still to be done: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600" kern="0" dirty="0" smtClean="0">
                <a:latin typeface="Comic Sans MS" pitchFamily="66" charset="0"/>
              </a:rPr>
              <a:t>Heat run (impossible without the load!)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57818" y="3714753"/>
            <a:ext cx="3571900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6072198" y="1142984"/>
            <a:ext cx="785818" cy="1857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358182" y="1142984"/>
            <a:ext cx="785818" cy="185738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500826" y="1857364"/>
            <a:ext cx="2071702" cy="114300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29</a:t>
            </a:fld>
            <a:endParaRPr lang="en-US" dirty="0"/>
          </a:p>
        </p:txBody>
      </p:sp>
      <p:sp>
        <p:nvSpPr>
          <p:cNvPr id="13" name="AutoShape 11"/>
          <p:cNvSpPr>
            <a:spLocks noChangeArrowheads="1"/>
          </p:cNvSpPr>
          <p:nvPr/>
        </p:nvSpPr>
        <p:spPr bwMode="auto">
          <a:xfrm>
            <a:off x="900113" y="142875"/>
            <a:ext cx="310038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  <p:pic>
        <p:nvPicPr>
          <p:cNvPr id="133123" name="Picture 3" descr="\\cern.ch\dfs\Departments\TE\Groups\EPC\Projects\POPS\Photos\Installation Transfo\Toits transfos POPS 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643314"/>
            <a:ext cx="3840142" cy="28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3" descr="Schema_MP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1000125"/>
            <a:ext cx="3881438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5" name="Text Box 7"/>
          <p:cNvSpPr txBox="1">
            <a:spLocks noChangeArrowheads="1"/>
          </p:cNvSpPr>
          <p:nvPr/>
        </p:nvSpPr>
        <p:spPr bwMode="auto">
          <a:xfrm>
            <a:off x="539750" y="3351213"/>
            <a:ext cx="21939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>
                <a:solidFill>
                  <a:schemeClr val="bg1"/>
                </a:solidFill>
              </a:rPr>
              <a:t>By courtesy: I. Marneris</a:t>
            </a:r>
          </a:p>
        </p:txBody>
      </p:sp>
      <p:sp>
        <p:nvSpPr>
          <p:cNvPr id="49156" name="Rectangle 9"/>
          <p:cNvSpPr>
            <a:spLocks noChangeArrowheads="1"/>
          </p:cNvSpPr>
          <p:nvPr/>
        </p:nvSpPr>
        <p:spPr bwMode="auto">
          <a:xfrm>
            <a:off x="971550" y="1700213"/>
            <a:ext cx="3106738" cy="33480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 u="sng"/>
              <a:t>Ratings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endParaRPr lang="en-US" sz="1800"/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Load: 1 H / 0.32 </a:t>
            </a:r>
            <a:r>
              <a:rPr lang="en-US" sz="1800">
                <a:sym typeface="Symbol" pitchFamily="18" charset="2"/>
              </a:rPr>
              <a:t>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DC output: 6 kA / 12 kV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Generator: 90 MVA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Motor: 6 MW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Speed: 1000 rpm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r>
              <a:rPr lang="en-US" sz="1800"/>
              <a:t>Rotors weight: 80 +10 T</a:t>
            </a:r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endParaRPr lang="en-US" sz="1800"/>
          </a:p>
          <a:p>
            <a:pPr marL="342900" indent="-342900" eaLnBrk="0" hangingPunct="0">
              <a:spcBef>
                <a:spcPct val="20000"/>
              </a:spcBef>
              <a:buSzPct val="65000"/>
              <a:buFont typeface="Monotype Sorts"/>
              <a:buNone/>
              <a:tabLst>
                <a:tab pos="2508250" algn="l"/>
                <a:tab pos="3048000" algn="l"/>
                <a:tab pos="3944938" algn="l"/>
              </a:tabLst>
            </a:pPr>
            <a:endParaRPr lang="en-US" sz="1800"/>
          </a:p>
        </p:txBody>
      </p:sp>
      <p:pic>
        <p:nvPicPr>
          <p:cNvPr id="1260552" name="Picture 8" descr="P0002124_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238" y="944563"/>
            <a:ext cx="4267200" cy="284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260546" name="Picture 2" descr="Motor-Generator-Set"/>
          <p:cNvPicPr>
            <a:picLocks noChangeAspect="1" noChangeArrowheads="1"/>
          </p:cNvPicPr>
          <p:nvPr/>
        </p:nvPicPr>
        <p:blipFill>
          <a:blip r:embed="rId5" cstate="print">
            <a:lum bright="18000"/>
          </a:blip>
          <a:srcRect/>
          <a:stretch>
            <a:fillRect/>
          </a:stretch>
        </p:blipFill>
        <p:spPr bwMode="auto">
          <a:xfrm>
            <a:off x="627063" y="4084638"/>
            <a:ext cx="4049712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4797425" y="5768975"/>
            <a:ext cx="421481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1400" b="1"/>
              <a:t>Few numbers:</a:t>
            </a:r>
          </a:p>
          <a:p>
            <a:pPr eaLnBrk="0" hangingPunct="0"/>
            <a:r>
              <a:rPr lang="en-US" sz="1400" b="1"/>
              <a:t>  Number of cycles per year: 	6-8 millions</a:t>
            </a:r>
          </a:p>
          <a:p>
            <a:pPr eaLnBrk="0" hangingPunct="0"/>
            <a:r>
              <a:rPr lang="en-US" sz="1400" b="1"/>
              <a:t>  Number of cycles since 1968:   &gt;300 millions!!!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1EEF14A-2A8D-490D-94A3-8B4AE259B7CC}" type="slidenum">
              <a:rPr kumimoji="0" lang="en-US" sz="1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ＭＳ Ｐゴシック" pitchFamily="-112" charset="-128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ＭＳ Ｐゴシック" pitchFamily="-112" charset="-128"/>
              <a:cs typeface="+mn-cs"/>
            </a:endParaRP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900113" y="142875"/>
            <a:ext cx="5886465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Present power system: kinetic storage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05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05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0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60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092825" y="1214438"/>
          <a:ext cx="3051175" cy="1785937"/>
        </p:xfrm>
        <a:graphic>
          <a:graphicData uri="http://schemas.openxmlformats.org/presentationml/2006/ole">
            <p:oleObj spid="_x0000_s134146" name="Visio" r:id="rId3" imgW="10436733" imgH="6098286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9144000" cy="400051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		Test of the capacitor banks individually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Capacitor charged up to 4.2kV with an external power supply</a:t>
            </a:r>
          </a:p>
          <a:p>
            <a:r>
              <a:rPr lang="en-US" sz="1600" dirty="0" smtClean="0">
                <a:latin typeface="Comic Sans MS" pitchFamily="66" charset="0"/>
              </a:rPr>
              <a:t>Discharged through the 96 ohm resistance. </a:t>
            </a:r>
          </a:p>
          <a:p>
            <a:r>
              <a:rPr lang="en-US" sz="1600" dirty="0" smtClean="0">
                <a:latin typeface="Comic Sans MS" pitchFamily="66" charset="0"/>
              </a:rPr>
              <a:t>Max resistor </a:t>
            </a:r>
            <a:r>
              <a:rPr lang="el-GR" sz="1600" dirty="0" smtClean="0">
                <a:latin typeface="Comic Sans MS" pitchFamily="66" charset="0"/>
                <a:cs typeface="Arial"/>
              </a:rPr>
              <a:t>Δ</a:t>
            </a:r>
            <a:r>
              <a:rPr lang="en-US" sz="1600" dirty="0" smtClean="0">
                <a:latin typeface="Comic Sans MS" pitchFamily="66" charset="0"/>
              </a:rPr>
              <a:t>T 140</a:t>
            </a:r>
            <a:r>
              <a:rPr lang="en-US" sz="1600" dirty="0" smtClean="0">
                <a:latin typeface="Comic Sans MS" pitchFamily="66" charset="0"/>
                <a:cs typeface="Arial"/>
              </a:rPr>
              <a:t>ºC</a:t>
            </a:r>
            <a:endParaRPr lang="fr-FR" sz="1600" dirty="0" smtClean="0">
              <a:latin typeface="Comic Sans MS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9" name="Picture 2" descr="\\cern.ch\dfs\Departments\TE\Groups\EPC\Projects\POPS\Photos\Installation-conteneurs\IMG_17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769" y="3429000"/>
            <a:ext cx="4105275" cy="3078842"/>
          </a:xfrm>
          <a:prstGeom prst="rect">
            <a:avLst/>
          </a:prstGeom>
          <a:noFill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4005942"/>
            <a:ext cx="4494213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 bwMode="auto">
          <a:xfrm>
            <a:off x="6429388" y="1214422"/>
            <a:ext cx="2714612" cy="178595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072198" y="1214422"/>
            <a:ext cx="785818" cy="128588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30</a:t>
            </a:fld>
            <a:endParaRPr lang="en-US" dirty="0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900113" y="142875"/>
            <a:ext cx="317182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072198" y="928670"/>
          <a:ext cx="3051175" cy="1785937"/>
        </p:xfrm>
        <a:graphic>
          <a:graphicData uri="http://schemas.openxmlformats.org/presentationml/2006/ole">
            <p:oleObj spid="_x0000_s135170" name="Visio" r:id="rId3" imgW="10436733" imgH="6098286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6000760" cy="128586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		Test of AFE with a capacitor bank</a:t>
            </a:r>
          </a:p>
          <a:p>
            <a:endParaRPr lang="en-US" sz="1600" dirty="0" smtClean="0">
              <a:latin typeface="Comic Sans MS" pitchFamily="66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086100" y="415290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4991100" y="4229100"/>
            <a:ext cx="2667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1"/>
          <p:cNvGrpSpPr/>
          <p:nvPr/>
        </p:nvGrpSpPr>
        <p:grpSpPr>
          <a:xfrm>
            <a:off x="381000" y="2819400"/>
            <a:ext cx="7772400" cy="3709035"/>
            <a:chOff x="381000" y="2819400"/>
            <a:chExt cx="7772400" cy="3709035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381000" y="2819400"/>
              <a:ext cx="7543800" cy="3709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1752600" y="3124200"/>
              <a:ext cx="13716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30s</a:t>
              </a:r>
              <a:endParaRPr lang="fr-FR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648200" y="2971800"/>
              <a:ext cx="13716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16s</a:t>
              </a:r>
              <a:endParaRPr lang="fr-FR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600200" y="48006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Precharge</a:t>
              </a:r>
              <a:r>
                <a:rPr lang="en-US" sz="1400" dirty="0" smtClean="0"/>
                <a:t> with limiting resistor</a:t>
              </a:r>
              <a:endParaRPr lang="fr-FR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495800" y="48006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Precharge</a:t>
              </a:r>
              <a:r>
                <a:rPr lang="en-US" sz="1400" dirty="0" smtClean="0"/>
                <a:t> without limiting resistor</a:t>
              </a:r>
              <a:endParaRPr lang="fr-FR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400800" y="4800600"/>
              <a:ext cx="17526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 B closed and AFE modulating</a:t>
              </a:r>
              <a:endParaRPr lang="fr-FR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124200" y="3352800"/>
              <a:ext cx="838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Vdc</a:t>
              </a:r>
              <a:endParaRPr lang="fr-FR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8200" y="3581400"/>
              <a:ext cx="12954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 smtClean="0"/>
                <a:t>Vdc</a:t>
              </a:r>
              <a:r>
                <a:rPr lang="en-US" sz="1400" dirty="0" smtClean="0"/>
                <a:t>+; </a:t>
              </a:r>
              <a:r>
                <a:rPr lang="en-US" sz="1400" dirty="0" err="1" smtClean="0"/>
                <a:t>Vdc</a:t>
              </a:r>
              <a:r>
                <a:rPr lang="en-US" sz="1400" dirty="0" smtClean="0"/>
                <a:t>-</a:t>
              </a:r>
              <a:endParaRPr lang="fr-FR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05600" y="3886201"/>
              <a:ext cx="685800" cy="3048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Id</a:t>
              </a:r>
              <a:endParaRPr lang="fr-FR" sz="1400" dirty="0"/>
            </a:p>
          </p:txBody>
        </p:sp>
      </p:grpSp>
      <p:sp>
        <p:nvSpPr>
          <p:cNvPr id="23" name="Rectangle 22"/>
          <p:cNvSpPr/>
          <p:nvPr/>
        </p:nvSpPr>
        <p:spPr bwMode="auto">
          <a:xfrm>
            <a:off x="6215074" y="1571612"/>
            <a:ext cx="2714644" cy="3571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215074" y="2285992"/>
            <a:ext cx="2714644" cy="3571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6786578" y="1795450"/>
            <a:ext cx="1571636" cy="56198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572364" y="1000108"/>
            <a:ext cx="1571636" cy="16430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31</a:t>
            </a:fld>
            <a:endParaRPr lang="en-US" dirty="0"/>
          </a:p>
        </p:txBody>
      </p:sp>
      <p:sp>
        <p:nvSpPr>
          <p:cNvPr id="29" name="AutoShape 11"/>
          <p:cNvSpPr>
            <a:spLocks noChangeArrowheads="1"/>
          </p:cNvSpPr>
          <p:nvPr/>
        </p:nvSpPr>
        <p:spPr bwMode="auto">
          <a:xfrm>
            <a:off x="900113" y="142875"/>
            <a:ext cx="317182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6072198" y="928670"/>
          <a:ext cx="3051175" cy="1785937"/>
        </p:xfrm>
        <a:graphic>
          <a:graphicData uri="http://schemas.openxmlformats.org/presentationml/2006/ole">
            <p:oleObj spid="_x0000_s136194" name="Visio" r:id="rId3" imgW="10436733" imgH="6098286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6000760" cy="521495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			progress step by step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Power up AFE1 + DCDC1 + DSP1 + magnets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Power up AFE1 + DCP1+ DSP1 + DCP3 + DSP3 + magnets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600" dirty="0" smtClean="0">
                <a:latin typeface="Comic Sans MS" pitchFamily="66" charset="0"/>
              </a:rPr>
              <a:t>Power up AFE1 + DCP1+ DSP1 + DCP3 + DSP3 + DCP5 + DSP5 +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600" dirty="0" smtClean="0">
                <a:latin typeface="Comic Sans MS" pitchFamily="66" charset="0"/>
              </a:rPr>
              <a:t>magnets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215074" y="2285992"/>
            <a:ext cx="571504" cy="3571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7715272" y="1071546"/>
            <a:ext cx="1357322" cy="16430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6215074" y="1571612"/>
            <a:ext cx="571504" cy="3571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28" name="Object 2"/>
          <p:cNvGraphicFramePr>
            <a:graphicFrameLocks noChangeAspect="1"/>
          </p:cNvGraphicFramePr>
          <p:nvPr/>
        </p:nvGraphicFramePr>
        <p:xfrm>
          <a:off x="6092825" y="2786058"/>
          <a:ext cx="3051175" cy="1785937"/>
        </p:xfrm>
        <a:graphic>
          <a:graphicData uri="http://schemas.openxmlformats.org/presentationml/2006/ole">
            <p:oleObj spid="_x0000_s136195" name="Visio" r:id="rId4" imgW="10436733" imgH="6098286" progId="Visio.Drawing.11">
              <p:embed/>
            </p:oleObj>
          </a:graphicData>
        </a:graphic>
      </p:graphicFrame>
      <p:sp>
        <p:nvSpPr>
          <p:cNvPr id="30" name="Rectangle 29"/>
          <p:cNvSpPr/>
          <p:nvPr/>
        </p:nvSpPr>
        <p:spPr bwMode="auto">
          <a:xfrm>
            <a:off x="7735899" y="2928934"/>
            <a:ext cx="1357322" cy="16430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6215074" y="4143380"/>
            <a:ext cx="571504" cy="35719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32" name="Object 2"/>
          <p:cNvGraphicFramePr>
            <a:graphicFrameLocks noChangeAspect="1"/>
          </p:cNvGraphicFramePr>
          <p:nvPr/>
        </p:nvGraphicFramePr>
        <p:xfrm>
          <a:off x="6000760" y="4786322"/>
          <a:ext cx="3051175" cy="1785937"/>
        </p:xfrm>
        <a:graphic>
          <a:graphicData uri="http://schemas.openxmlformats.org/presentationml/2006/ole">
            <p:oleObj spid="_x0000_s136196" name="Visio" r:id="rId5" imgW="10436733" imgH="6098286" progId="Visio.Drawing.11">
              <p:embed/>
            </p:oleObj>
          </a:graphicData>
        </a:graphic>
      </p:graphicFrame>
      <p:sp>
        <p:nvSpPr>
          <p:cNvPr id="33" name="Rectangle 32"/>
          <p:cNvSpPr/>
          <p:nvPr/>
        </p:nvSpPr>
        <p:spPr bwMode="auto">
          <a:xfrm>
            <a:off x="7643834" y="4929198"/>
            <a:ext cx="1357322" cy="164307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32</a:t>
            </a:fld>
            <a:endParaRPr lang="en-US" dirty="0"/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900113" y="142875"/>
            <a:ext cx="317182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050" name="Object 2"/>
          <p:cNvGraphicFramePr>
            <a:graphicFrameLocks noChangeAspect="1"/>
          </p:cNvGraphicFramePr>
          <p:nvPr/>
        </p:nvGraphicFramePr>
        <p:xfrm>
          <a:off x="4714876" y="1000108"/>
          <a:ext cx="3923440" cy="2296498"/>
        </p:xfrm>
        <a:graphic>
          <a:graphicData uri="http://schemas.openxmlformats.org/presentationml/2006/ole">
            <p:oleObj spid="_x0000_s138242" name="Visio" r:id="rId3" imgW="10436733" imgH="6098286" progId="Visio.Drawing.11">
              <p:embed/>
            </p:oleObj>
          </a:graphicData>
        </a:graphic>
      </p:graphicFrame>
      <p:sp>
        <p:nvSpPr>
          <p:cNvPr id="6" name="Content Placeholder 2"/>
          <p:cNvSpPr txBox="1">
            <a:spLocks/>
          </p:cNvSpPr>
          <p:nvPr/>
        </p:nvSpPr>
        <p:spPr>
          <a:xfrm>
            <a:off x="0" y="1143000"/>
            <a:ext cx="7929586" cy="521495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Full power test, final reception tests: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8" y="4000500"/>
            <a:ext cx="4238625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5" y="4000500"/>
            <a:ext cx="4286250" cy="258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1406" y="1643050"/>
            <a:ext cx="3658119" cy="2205033"/>
          </a:xfrm>
          <a:prstGeom prst="rect">
            <a:avLst/>
          </a:prstGeom>
          <a:noFill/>
          <a:ln/>
        </p:spPr>
      </p:pic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33</a:t>
            </a:fld>
            <a:endParaRPr lang="en-US" dirty="0"/>
          </a:p>
        </p:txBody>
      </p:sp>
      <p:sp>
        <p:nvSpPr>
          <p:cNvPr id="14" name="AutoShape 11"/>
          <p:cNvSpPr>
            <a:spLocks noChangeArrowheads="1"/>
          </p:cNvSpPr>
          <p:nvPr/>
        </p:nvSpPr>
        <p:spPr bwMode="auto">
          <a:xfrm>
            <a:off x="900113" y="142875"/>
            <a:ext cx="317182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commissioning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0_Courant durant tir Dc6 @3960A-Zoom débit t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857752" y="1000108"/>
            <a:ext cx="3946647" cy="1643066"/>
          </a:xfrm>
          <a:prstGeom prst="rect">
            <a:avLst/>
          </a:prstGeom>
          <a:noFill/>
          <a:ln/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0" y="1143000"/>
            <a:ext cx="7929586" cy="521495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dirty="0" smtClean="0">
                <a:latin typeface="Comic Sans MS" pitchFamily="66" charset="0"/>
              </a:rPr>
              <a:t>Current balance ok</a:t>
            </a:r>
          </a:p>
          <a:p>
            <a:endParaRPr lang="en-US" sz="1600" dirty="0" smtClean="0">
              <a:latin typeface="Comic Sans MS" pitchFamily="66" charset="0"/>
            </a:endParaRPr>
          </a:p>
          <a:p>
            <a:r>
              <a:rPr lang="en-US" sz="1600" dirty="0" smtClean="0">
                <a:latin typeface="Comic Sans MS" pitchFamily="66" charset="0"/>
              </a:rPr>
              <a:t>Interleaving ok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Energy management ok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Validated by using only 1/10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latin typeface="Comic Sans MS" pitchFamily="66" charset="0"/>
                <a:ea typeface="+mn-ea"/>
                <a:cs typeface="+mn-cs"/>
              </a:rPr>
              <a:t>Of the capacitor banks.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600" kern="0" dirty="0" smtClean="0">
              <a:latin typeface="Comic Sans MS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To be improved: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latin typeface="Comic Sans MS" pitchFamily="66" charset="0"/>
                <a:ea typeface="+mn-ea"/>
                <a:cs typeface="+mn-cs"/>
              </a:rPr>
              <a:t>Voltage ripple at low current (IGBT minimum conduction time)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Interface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with FGC (voltage reference from CERN and current loop)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928926" y="2714620"/>
            <a:ext cx="2928958" cy="1765511"/>
          </a:xfrm>
          <a:prstGeom prst="rect">
            <a:avLst/>
          </a:prstGeom>
          <a:noFill/>
          <a:ln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908617" y="2714620"/>
            <a:ext cx="2949663" cy="1777991"/>
          </a:xfrm>
          <a:prstGeom prst="rect">
            <a:avLst/>
          </a:prstGeom>
          <a:noFill/>
          <a:ln/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34</a:t>
            </a:fld>
            <a:endParaRPr lang="en-US" dirty="0"/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>
            <a:off x="900113" y="142875"/>
            <a:ext cx="3028945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performances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000125"/>
            <a:ext cx="800102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How POPS will not be a single point of failure?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No unique device!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is modular and redundant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can work with :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Only 1 transformer over 2 (</a:t>
            </a:r>
            <a:r>
              <a:rPr lang="en-US" sz="1600" dirty="0" err="1" smtClean="0">
                <a:latin typeface="Comic Sans MS" pitchFamily="66" charset="0"/>
              </a:rPr>
              <a:t>rms</a:t>
            </a:r>
            <a:r>
              <a:rPr lang="en-US" sz="1600" dirty="0" smtClean="0">
                <a:latin typeface="Comic Sans MS" pitchFamily="66" charset="0"/>
              </a:rPr>
              <a:t> magnet current reduced by 40%)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Only 1 AFE over 2 (</a:t>
            </a:r>
            <a:r>
              <a:rPr lang="en-US" sz="1600" dirty="0" err="1" smtClean="0">
                <a:latin typeface="Comic Sans MS" pitchFamily="66" charset="0"/>
              </a:rPr>
              <a:t>rms</a:t>
            </a:r>
            <a:r>
              <a:rPr lang="en-US" sz="1600" dirty="0" smtClean="0">
                <a:latin typeface="Comic Sans MS" pitchFamily="66" charset="0"/>
              </a:rPr>
              <a:t> magnet current reduced by 40%)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Only 5 DCP over 6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only 5 DSP over 6</a:t>
            </a:r>
          </a:p>
          <a:p>
            <a:pPr defTabSz="0" eaLnBrk="0" hangingPunct="0">
              <a:buFont typeface="Wingdings" pitchFamily="2" charset="2"/>
              <a:buChar char="ü"/>
            </a:pPr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71876"/>
            <a:ext cx="4538662" cy="24987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</p:pic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565625" y="5486401"/>
            <a:ext cx="323850" cy="325438"/>
            <a:chOff x="5103" y="1831"/>
            <a:chExt cx="522" cy="533"/>
          </a:xfrm>
        </p:grpSpPr>
        <p:sp>
          <p:nvSpPr>
            <p:cNvPr id="14" name="Line 9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6" name="Line 11"/>
          <p:cNvSpPr>
            <a:spLocks noChangeShapeType="1"/>
          </p:cNvSpPr>
          <p:nvPr/>
        </p:nvSpPr>
        <p:spPr bwMode="auto">
          <a:xfrm>
            <a:off x="4384650" y="5378451"/>
            <a:ext cx="0" cy="54133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600550" y="3794126"/>
            <a:ext cx="285750" cy="396875"/>
            <a:chOff x="5103" y="1831"/>
            <a:chExt cx="522" cy="533"/>
          </a:xfrm>
        </p:grpSpPr>
        <p:sp>
          <p:nvSpPr>
            <p:cNvPr id="18" name="Line 13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881412" y="3757614"/>
            <a:ext cx="323850" cy="431800"/>
            <a:chOff x="5103" y="1831"/>
            <a:chExt cx="522" cy="533"/>
          </a:xfrm>
        </p:grpSpPr>
        <p:sp>
          <p:nvSpPr>
            <p:cNvPr id="21" name="Line 16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5068862" y="5487989"/>
            <a:ext cx="215900" cy="360362"/>
            <a:chOff x="5103" y="1831"/>
            <a:chExt cx="522" cy="533"/>
          </a:xfrm>
        </p:grpSpPr>
        <p:sp>
          <p:nvSpPr>
            <p:cNvPr id="24" name="Line 19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5" name="Line 20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6" name="Line 21"/>
          <p:cNvSpPr>
            <a:spLocks noChangeShapeType="1"/>
          </p:cNvSpPr>
          <p:nvPr/>
        </p:nvSpPr>
        <p:spPr bwMode="auto">
          <a:xfrm flipV="1">
            <a:off x="5105375" y="3613151"/>
            <a:ext cx="179387" cy="215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27" name="Line 22"/>
          <p:cNvSpPr>
            <a:spLocks noChangeShapeType="1"/>
          </p:cNvSpPr>
          <p:nvPr/>
        </p:nvSpPr>
        <p:spPr bwMode="auto">
          <a:xfrm flipV="1">
            <a:off x="5068862" y="3902076"/>
            <a:ext cx="179388" cy="215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649387" y="4945064"/>
            <a:ext cx="323850" cy="325437"/>
            <a:chOff x="5103" y="1831"/>
            <a:chExt cx="522" cy="533"/>
          </a:xfrm>
        </p:grpSpPr>
        <p:sp>
          <p:nvSpPr>
            <p:cNvPr id="29" name="Line 24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31" name="Line 26"/>
          <p:cNvSpPr>
            <a:spLocks noChangeShapeType="1"/>
          </p:cNvSpPr>
          <p:nvPr/>
        </p:nvSpPr>
        <p:spPr bwMode="auto">
          <a:xfrm>
            <a:off x="2116112" y="4837114"/>
            <a:ext cx="0" cy="541337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1252512" y="4946651"/>
            <a:ext cx="215900" cy="360363"/>
            <a:chOff x="5103" y="1831"/>
            <a:chExt cx="522" cy="533"/>
          </a:xfrm>
        </p:grpSpPr>
        <p:sp>
          <p:nvSpPr>
            <p:cNvPr id="33" name="Line 28"/>
            <p:cNvSpPr>
              <a:spLocks noChangeShapeType="1"/>
            </p:cNvSpPr>
            <p:nvPr/>
          </p:nvSpPr>
          <p:spPr bwMode="auto">
            <a:xfrm rot="-5400000" flipH="1" flipV="1">
              <a:off x="5103" y="1842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rot="-10800000" flipH="1" flipV="1">
              <a:off x="5103" y="1865"/>
              <a:ext cx="522" cy="499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35</a:t>
            </a:fld>
            <a:endParaRPr lang="en-US" dirty="0"/>
          </a:p>
        </p:txBody>
      </p:sp>
      <p:sp>
        <p:nvSpPr>
          <p:cNvPr id="32" name="AutoShape 11"/>
          <p:cNvSpPr>
            <a:spLocks noChangeArrowheads="1"/>
          </p:cNvSpPr>
          <p:nvPr/>
        </p:nvSpPr>
        <p:spPr bwMode="auto">
          <a:xfrm>
            <a:off x="900113" y="142875"/>
            <a:ext cx="2600317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operation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14313" y="1000125"/>
            <a:ext cx="5072067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POPS has a complete key locking system for doors and mechanical switches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The configuration will be set by the HMI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The key locking system will authorize operation</a:t>
            </a:r>
          </a:p>
          <a:p>
            <a:pPr defTabSz="0" eaLnBrk="0" hangingPunct="0">
              <a:buFont typeface="Wingdings" pitchFamily="2" charset="2"/>
              <a:buChar char="ü"/>
            </a:pPr>
            <a:r>
              <a:rPr lang="en-US" sz="1600" dirty="0" smtClean="0">
                <a:latin typeface="Comic Sans MS" pitchFamily="66" charset="0"/>
              </a:rPr>
              <a:t> The grounding is done with mechanical switches managed by key locking system </a:t>
            </a:r>
          </a:p>
          <a:p>
            <a:pPr defTabSz="0" eaLnBrk="0" hangingPunct="0">
              <a:buFont typeface="Wingdings" pitchFamily="2" charset="2"/>
              <a:buChar char="ü"/>
            </a:pPr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</p:txBody>
      </p:sp>
      <p:pic>
        <p:nvPicPr>
          <p:cNvPr id="148482" name="Picture 2" descr="C:\Jean-Paul\POPS_09-02-2010\POPS_feb-2010_ 00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857628"/>
            <a:ext cx="3360124" cy="2520000"/>
          </a:xfrm>
          <a:prstGeom prst="rect">
            <a:avLst/>
          </a:prstGeom>
          <a:noFill/>
        </p:spPr>
      </p:pic>
      <p:pic>
        <p:nvPicPr>
          <p:cNvPr id="149506" name="Picture 2" descr="C:\Jean-Paul\POPS_09-02-2010\POPS_feb-2010_ 01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2910" y="3857628"/>
            <a:ext cx="3360124" cy="2520000"/>
          </a:xfrm>
          <a:prstGeom prst="rect">
            <a:avLst/>
          </a:prstGeom>
          <a:noFill/>
        </p:spPr>
      </p:pic>
      <p:pic>
        <p:nvPicPr>
          <p:cNvPr id="14950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2" y="1000108"/>
            <a:ext cx="367295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36</a:t>
            </a:fld>
            <a:endParaRPr lang="en-US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900113" y="142875"/>
            <a:ext cx="210025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Safety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4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49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\\cern.ch\dfs\Departments\TE\Groups\EPC\Projects\POPS\Photos\POPS_Photos_officielles\1005080_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9031" y="1970968"/>
            <a:ext cx="6629117" cy="4411407"/>
          </a:xfrm>
          <a:prstGeom prst="rect">
            <a:avLst/>
          </a:prstGeom>
          <a:noFill/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80000" y="1080000"/>
            <a:ext cx="507206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POPS was a great </a:t>
            </a:r>
            <a:r>
              <a:rPr lang="en-US" sz="1600" dirty="0" smtClean="0">
                <a:latin typeface="Comic Sans MS" pitchFamily="66" charset="0"/>
              </a:rPr>
              <a:t>challenge !!!</a:t>
            </a:r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CERN has to learn and ‘tame’ it</a:t>
            </a: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It needs to be fully validated on load</a:t>
            </a: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r>
              <a:rPr lang="en-US" sz="1600" dirty="0" smtClean="0">
                <a:latin typeface="Comic Sans MS" pitchFamily="66" charset="0"/>
              </a:rPr>
              <a:t> </a:t>
            </a:r>
          </a:p>
          <a:p>
            <a:pPr defTabSz="0" eaLnBrk="0" hangingPunct="0">
              <a:buFont typeface="Wingdings" pitchFamily="2" charset="2"/>
              <a:buChar char="ü"/>
            </a:pPr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 smtClean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  <a:p>
            <a:pPr defTabSz="0" eaLnBrk="0" hangingPunct="0"/>
            <a:endParaRPr lang="en-US" sz="1600" dirty="0">
              <a:latin typeface="Comic Sans MS" pitchFamily="66" charset="0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37</a:t>
            </a:fld>
            <a:endParaRPr lang="en-US" dirty="0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>
            <a:off x="900113" y="142875"/>
            <a:ext cx="274319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conclusions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52400" y="1125538"/>
            <a:ext cx="8991600" cy="52324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/>
          <a:lstStyle/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2000" b="1" dirty="0" smtClean="0">
                <a:solidFill>
                  <a:schemeClr val="accent2"/>
                </a:solidFill>
                <a:latin typeface="Comic Sans MS" pitchFamily="66" charset="0"/>
              </a:rPr>
              <a:t>Many studies were done between 2003 - 2007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8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8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Electrical network: 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Connect the load directly to the 400kV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Rotating machine: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Not anymore an industrial solution!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Local energy storage system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SMES: 	   No industrial product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Capacitors: Mass production 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			Solution retained by CERN : 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  <a:sym typeface="Wingdings" pitchFamily="2" charset="2"/>
              </a:rPr>
              <a:t>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 		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b="1" dirty="0" smtClean="0">
              <a:solidFill>
                <a:schemeClr val="accent2"/>
              </a:solidFill>
              <a:latin typeface="Comic Sans MS" pitchFamily="66" charset="0"/>
            </a:endParaRPr>
          </a:p>
        </p:txBody>
      </p:sp>
      <p:pic>
        <p:nvPicPr>
          <p:cNvPr id="50179" name="Picture 3" descr="PS_on_400k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8363" y="1500188"/>
            <a:ext cx="29813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3" descr="qua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38" y="3000375"/>
            <a:ext cx="2784475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4</a:t>
            </a:fld>
            <a:endParaRPr lang="en-US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900113" y="142875"/>
            <a:ext cx="495777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Research of new power system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3143250" y="3357563"/>
          <a:ext cx="5857875" cy="3429000"/>
        </p:xfrm>
        <a:graphic>
          <a:graphicData uri="http://schemas.openxmlformats.org/presentationml/2006/ole">
            <p:oleObj spid="_x0000_s5122" name="Visio" r:id="rId4" imgW="10436733" imgH="6098286" progId="Visio.Drawing.11">
              <p:embed/>
            </p:oleObj>
          </a:graphicData>
        </a:graphic>
      </p:graphicFrame>
      <p:sp>
        <p:nvSpPr>
          <p:cNvPr id="5123" name="Text Box 5"/>
          <p:cNvSpPr txBox="1">
            <a:spLocks noChangeArrowheads="1"/>
          </p:cNvSpPr>
          <p:nvPr/>
        </p:nvSpPr>
        <p:spPr bwMode="auto">
          <a:xfrm>
            <a:off x="71438" y="1500188"/>
            <a:ext cx="9072562" cy="116955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marL="173038" indent="-173038" eaLnBrk="0" hangingPunct="0">
              <a:spcBef>
                <a:spcPct val="20000"/>
              </a:spcBef>
              <a:buClr>
                <a:schemeClr val="tx2"/>
              </a:buClr>
            </a:pPr>
            <a:r>
              <a:rPr lang="en-GB" sz="1400" dirty="0">
                <a:latin typeface="Comic Sans MS" pitchFamily="66" charset="0"/>
                <a:cs typeface="Arial" pitchFamily="34" charset="0"/>
              </a:rPr>
              <a:t>	</a:t>
            </a:r>
          </a:p>
          <a:p>
            <a:pPr marL="173038" indent="-173038" eaLnBrk="0" hangingPunct="0">
              <a:buFontTx/>
              <a:buChar char="•"/>
            </a:pPr>
            <a:r>
              <a:rPr lang="en-GB" sz="1400" dirty="0">
                <a:latin typeface="Comic Sans MS" pitchFamily="66" charset="0"/>
                <a:cs typeface="Arial" pitchFamily="34" charset="0"/>
              </a:rPr>
              <a:t>DC/DC converters transfer the power from the storage capacitors  to the magnets.</a:t>
            </a:r>
          </a:p>
          <a:p>
            <a:pPr marL="173038" indent="-173038" eaLnBrk="0" hangingPunct="0">
              <a:buFontTx/>
              <a:buChar char="•"/>
            </a:pPr>
            <a:r>
              <a:rPr lang="en-GB" sz="1400" dirty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Four flying capacitors banks are not connected directly to the mains. They are charged via the magnets</a:t>
            </a:r>
          </a:p>
          <a:p>
            <a:pPr marL="173038" indent="-173038" eaLnBrk="0" hangingPunct="0">
              <a:buFontTx/>
              <a:buChar char="•"/>
            </a:pPr>
            <a:r>
              <a:rPr lang="en-GB" sz="1400" dirty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Only two AC/DC converters (called chargers) are connected to the mains and supply the losses of the </a:t>
            </a:r>
            <a:r>
              <a:rPr lang="en-GB" sz="1400" dirty="0" smtClean="0">
                <a:solidFill>
                  <a:srgbClr val="FF0000"/>
                </a:solidFill>
                <a:latin typeface="Comic Sans MS" pitchFamily="66" charset="0"/>
                <a:cs typeface="Arial" pitchFamily="34" charset="0"/>
              </a:rPr>
              <a:t>system and of the magnets.</a:t>
            </a:r>
            <a:r>
              <a:rPr lang="en-GB" sz="1400" dirty="0" smtClean="0">
                <a:latin typeface="Comic Sans MS" pitchFamily="66" charset="0"/>
                <a:cs typeface="Arial" pitchFamily="34" charset="0"/>
              </a:rPr>
              <a:t> </a:t>
            </a:r>
            <a:endParaRPr lang="en-GB" sz="1400" dirty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124" name="Oval 10"/>
          <p:cNvSpPr>
            <a:spLocks noChangeArrowheads="1"/>
          </p:cNvSpPr>
          <p:nvPr/>
        </p:nvSpPr>
        <p:spPr bwMode="auto">
          <a:xfrm>
            <a:off x="6715125" y="3659188"/>
            <a:ext cx="1643063" cy="912812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>
              <a:solidFill>
                <a:srgbClr val="FF0000"/>
              </a:solidFill>
            </a:endParaRPr>
          </a:p>
        </p:txBody>
      </p:sp>
      <p:sp>
        <p:nvSpPr>
          <p:cNvPr id="5125" name="Text Box 17"/>
          <p:cNvSpPr txBox="1">
            <a:spLocks noChangeArrowheads="1"/>
          </p:cNvSpPr>
          <p:nvPr/>
        </p:nvSpPr>
        <p:spPr bwMode="auto">
          <a:xfrm>
            <a:off x="7858125" y="3429000"/>
            <a:ext cx="989013" cy="338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600">
                <a:solidFill>
                  <a:srgbClr val="FF0000"/>
                </a:solidFill>
                <a:latin typeface="Tahoma" pitchFamily="34" charset="0"/>
              </a:rPr>
              <a:t>Chargers</a:t>
            </a:r>
          </a:p>
        </p:txBody>
      </p:sp>
      <p:sp>
        <p:nvSpPr>
          <p:cNvPr id="5126" name="Rectangle 18"/>
          <p:cNvSpPr>
            <a:spLocks noChangeArrowheads="1"/>
          </p:cNvSpPr>
          <p:nvPr/>
        </p:nvSpPr>
        <p:spPr bwMode="auto">
          <a:xfrm>
            <a:off x="357188" y="1000125"/>
            <a:ext cx="8572530" cy="40011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GB" sz="2000" dirty="0">
                <a:latin typeface="Comic Sans MS" pitchFamily="66" charset="0"/>
              </a:rPr>
              <a:t>The energy to be transferred to the magnets is stored in capacitors</a:t>
            </a:r>
          </a:p>
        </p:txBody>
      </p:sp>
      <p:sp>
        <p:nvSpPr>
          <p:cNvPr id="51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5129" name="Oval 16"/>
          <p:cNvSpPr>
            <a:spLocks noChangeArrowheads="1"/>
          </p:cNvSpPr>
          <p:nvPr/>
        </p:nvSpPr>
        <p:spPr bwMode="auto">
          <a:xfrm>
            <a:off x="3357563" y="5929313"/>
            <a:ext cx="647700" cy="785812"/>
          </a:xfrm>
          <a:prstGeom prst="ellips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5130" name="Text Box 17"/>
          <p:cNvSpPr txBox="1">
            <a:spLocks noChangeArrowheads="1"/>
          </p:cNvSpPr>
          <p:nvPr/>
        </p:nvSpPr>
        <p:spPr bwMode="auto">
          <a:xfrm>
            <a:off x="1785938" y="6143625"/>
            <a:ext cx="1690687" cy="3381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/>
            <a:r>
              <a:rPr lang="en-GB" sz="1600">
                <a:solidFill>
                  <a:srgbClr val="0066FF"/>
                </a:solidFill>
                <a:latin typeface="Tahoma" pitchFamily="34" charset="0"/>
              </a:rPr>
              <a:t>Flying capacitors</a:t>
            </a:r>
          </a:p>
        </p:txBody>
      </p:sp>
      <p:sp>
        <p:nvSpPr>
          <p:cNvPr id="5132" name="Rectangle 14"/>
          <p:cNvSpPr>
            <a:spLocks noChangeArrowheads="1"/>
          </p:cNvSpPr>
          <p:nvPr/>
        </p:nvSpPr>
        <p:spPr bwMode="auto">
          <a:xfrm>
            <a:off x="142864" y="3786190"/>
            <a:ext cx="2857500" cy="104616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GB" sz="1400" b="1" dirty="0">
                <a:latin typeface="Comic Sans MS" pitchFamily="66" charset="0"/>
              </a:rPr>
              <a:t>Patent</a:t>
            </a:r>
            <a:endParaRPr lang="fr-FR" sz="1400" b="1" dirty="0">
              <a:latin typeface="Comic Sans MS" pitchFamily="66" charset="0"/>
            </a:endParaRPr>
          </a:p>
          <a:p>
            <a:pPr eaLnBrk="0" hangingPunct="0"/>
            <a:r>
              <a:rPr lang="en-GB" sz="1200" dirty="0">
                <a:latin typeface="Comic Sans MS" pitchFamily="66" charset="0"/>
              </a:rPr>
              <a:t>The global system with dedicated control has been filed as a patent application. European Patent Office, Appl. Nr: 06012385.8 (CERN &amp; EPFL)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5</a:t>
            </a:fld>
            <a:endParaRPr lang="en-US" dirty="0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900113" y="142875"/>
            <a:ext cx="6457969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Power system based on capacitive storage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222250" y="1357313"/>
            <a:ext cx="2533650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FF"/>
              </a:buClr>
              <a:buSzPct val="50000"/>
              <a:defRPr/>
            </a:pPr>
            <a:r>
              <a:rPr lang="en-US" sz="1400" kern="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Magnets current and voltage </a:t>
            </a:r>
          </a:p>
        </p:txBody>
      </p:sp>
      <p:pic>
        <p:nvPicPr>
          <p:cNvPr id="614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1608138"/>
            <a:ext cx="28003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5" y="4138613"/>
            <a:ext cx="28003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1363" y="1608138"/>
            <a:ext cx="28003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8038" y="4138613"/>
            <a:ext cx="2800350" cy="171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40475" y="4138613"/>
            <a:ext cx="2803525" cy="171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4" name="Rectangle 11"/>
          <p:cNvSpPr>
            <a:spLocks noChangeArrowheads="1"/>
          </p:cNvSpPr>
          <p:nvPr/>
        </p:nvSpPr>
        <p:spPr bwMode="auto">
          <a:xfrm>
            <a:off x="223838" y="3778250"/>
            <a:ext cx="253365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400" dirty="0" smtClean="0"/>
              <a:t>Power to the magnets</a:t>
            </a:r>
            <a:endParaRPr lang="en-US" sz="1400" dirty="0"/>
          </a:p>
        </p:txBody>
      </p:sp>
      <p:sp>
        <p:nvSpPr>
          <p:cNvPr id="6155" name="Rectangle 12"/>
          <p:cNvSpPr>
            <a:spLocks noChangeArrowheads="1"/>
          </p:cNvSpPr>
          <p:nvPr/>
        </p:nvSpPr>
        <p:spPr bwMode="auto">
          <a:xfrm>
            <a:off x="3462338" y="1357313"/>
            <a:ext cx="2276475" cy="31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400"/>
              <a:t>Stored magnetic energy </a:t>
            </a:r>
          </a:p>
        </p:txBody>
      </p:sp>
      <p:sp>
        <p:nvSpPr>
          <p:cNvPr id="6156" name="Rectangle 13"/>
          <p:cNvSpPr>
            <a:spLocks noChangeArrowheads="1"/>
          </p:cNvSpPr>
          <p:nvPr/>
        </p:nvSpPr>
        <p:spPr bwMode="auto">
          <a:xfrm>
            <a:off x="3462338" y="3778250"/>
            <a:ext cx="253365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400"/>
              <a:t>Capacitor banks voltage</a:t>
            </a:r>
          </a:p>
        </p:txBody>
      </p:sp>
      <p:sp>
        <p:nvSpPr>
          <p:cNvPr id="6157" name="Rectangle 14"/>
          <p:cNvSpPr>
            <a:spLocks noChangeArrowheads="1"/>
          </p:cNvSpPr>
          <p:nvPr/>
        </p:nvSpPr>
        <p:spPr bwMode="auto">
          <a:xfrm>
            <a:off x="6569075" y="3778250"/>
            <a:ext cx="2133600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400"/>
              <a:t>Power from the mains </a:t>
            </a:r>
          </a:p>
        </p:txBody>
      </p:sp>
      <p:sp>
        <p:nvSpPr>
          <p:cNvPr id="6158" name="Rectangle 15"/>
          <p:cNvSpPr>
            <a:spLocks noChangeArrowheads="1"/>
          </p:cNvSpPr>
          <p:nvPr/>
        </p:nvSpPr>
        <p:spPr bwMode="auto">
          <a:xfrm>
            <a:off x="1462088" y="4367213"/>
            <a:ext cx="10953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200">
                <a:solidFill>
                  <a:srgbClr val="FF0000"/>
                </a:solidFill>
              </a:rPr>
              <a:t>+50MW peak </a:t>
            </a:r>
          </a:p>
        </p:txBody>
      </p:sp>
      <p:sp>
        <p:nvSpPr>
          <p:cNvPr id="6159" name="Rectangle 16"/>
          <p:cNvSpPr>
            <a:spLocks noChangeArrowheads="1"/>
          </p:cNvSpPr>
          <p:nvPr/>
        </p:nvSpPr>
        <p:spPr bwMode="auto">
          <a:xfrm>
            <a:off x="4333875" y="4354513"/>
            <a:ext cx="10953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200">
                <a:solidFill>
                  <a:srgbClr val="FF0000"/>
                </a:solidFill>
              </a:rPr>
              <a:t>5kV to 2kV</a:t>
            </a:r>
          </a:p>
        </p:txBody>
      </p:sp>
      <p:sp>
        <p:nvSpPr>
          <p:cNvPr id="6160" name="Rectangle 17"/>
          <p:cNvSpPr>
            <a:spLocks noChangeArrowheads="1"/>
          </p:cNvSpPr>
          <p:nvPr/>
        </p:nvSpPr>
        <p:spPr bwMode="auto">
          <a:xfrm>
            <a:off x="5099050" y="1789113"/>
            <a:ext cx="10953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200">
                <a:solidFill>
                  <a:srgbClr val="FF0000"/>
                </a:solidFill>
              </a:rPr>
              <a:t>12MJ </a:t>
            </a:r>
          </a:p>
        </p:txBody>
      </p:sp>
      <p:sp>
        <p:nvSpPr>
          <p:cNvPr id="6161" name="Rectangle 18"/>
          <p:cNvSpPr>
            <a:spLocks noChangeArrowheads="1"/>
          </p:cNvSpPr>
          <p:nvPr/>
        </p:nvSpPr>
        <p:spPr bwMode="auto">
          <a:xfrm>
            <a:off x="7899400" y="4356100"/>
            <a:ext cx="1095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90000"/>
              </a:lnSpc>
            </a:pPr>
            <a:r>
              <a:rPr lang="en-US" sz="1200">
                <a:solidFill>
                  <a:srgbClr val="FF0000"/>
                </a:solidFill>
              </a:rPr>
              <a:t>10MW </a:t>
            </a:r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6092825" y="1214438"/>
          <a:ext cx="3051175" cy="1785937"/>
        </p:xfrm>
        <a:graphic>
          <a:graphicData uri="http://schemas.openxmlformats.org/presentationml/2006/ole">
            <p:oleObj spid="_x0000_s6146" name="Visio" r:id="rId9" imgW="10436733" imgH="6098286" progId="Visio.Drawing.11">
              <p:embed/>
            </p:oleObj>
          </a:graphicData>
        </a:graphic>
      </p:graphicFrame>
      <p:sp>
        <p:nvSpPr>
          <p:cNvPr id="1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6</a:t>
            </a:fld>
            <a:endParaRPr lang="en-US" dirty="0"/>
          </a:p>
        </p:txBody>
      </p:sp>
      <p:sp>
        <p:nvSpPr>
          <p:cNvPr id="20" name="AutoShape 11"/>
          <p:cNvSpPr>
            <a:spLocks noChangeArrowheads="1"/>
          </p:cNvSpPr>
          <p:nvPr/>
        </p:nvSpPr>
        <p:spPr bwMode="auto">
          <a:xfrm>
            <a:off x="900113" y="142875"/>
            <a:ext cx="2243127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Basic principle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000" y="1080000"/>
            <a:ext cx="8821156" cy="4967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b="1" dirty="0" smtClean="0">
                <a:solidFill>
                  <a:schemeClr val="accent2"/>
                </a:solidFill>
                <a:latin typeface="Comic Sans MS" pitchFamily="66" charset="0"/>
              </a:rPr>
              <a:t>The Challenge: Power electronics for 60MW !!!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European tour of industry (potential suppliers): Seems possible to make such system! 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After call for tender: only one offer from CONVERTEAM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POPS project :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December 2007:			Contract signature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January 08 – December 08:		Design CVT &amp; CERN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December 08 – April 09:		Civil engineering works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June 09: 				First delivery from </a:t>
            </a:r>
            <a:r>
              <a:rPr lang="en-US" sz="1600" dirty="0" err="1" smtClean="0">
                <a:solidFill>
                  <a:schemeClr val="accent2"/>
                </a:solidFill>
                <a:latin typeface="Comic Sans MS" pitchFamily="66" charset="0"/>
              </a:rPr>
              <a:t>Converteam</a:t>
            </a: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June – 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D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ecember 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09: 		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Installation</a:t>
            </a: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January 2010: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		Commissioning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March 2010:	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	First test with 10 SPS magnets 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July 2010:			Final reception tests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Next shut down: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			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Bus bar installation</a:t>
            </a: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marL="0" indent="0">
              <a:lnSpc>
                <a:spcPct val="80000"/>
              </a:lnSpc>
              <a:buFont typeface="Monotype Sorts"/>
              <a:buNone/>
            </a:pP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April 2011: 			POPS in operation</a:t>
            </a:r>
          </a:p>
          <a:p>
            <a:pPr marL="0" indent="0">
              <a:lnSpc>
                <a:spcPct val="80000"/>
              </a:lnSpc>
              <a:buFont typeface="Monotype Sorts"/>
              <a:buNone/>
            </a:pPr>
            <a:endParaRPr lang="en-US" sz="1600" dirty="0" smtClean="0">
              <a:solidFill>
                <a:schemeClr val="accent2"/>
              </a:solidFill>
              <a:latin typeface="Comic Sans MS" pitchFamily="66" charset="0"/>
            </a:endParaRPr>
          </a:p>
          <a:p>
            <a:pPr eaLnBrk="0" hangingPunct="0"/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Budget</a:t>
            </a:r>
          </a:p>
          <a:p>
            <a:pPr eaLnBrk="0" hangingPunct="0"/>
            <a:r>
              <a:rPr lang="en-US" sz="1600" dirty="0" err="1" smtClean="0">
                <a:solidFill>
                  <a:schemeClr val="accent2"/>
                </a:solidFill>
                <a:latin typeface="Comic Sans MS" pitchFamily="66" charset="0"/>
              </a:rPr>
              <a:t>Converteam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:	9.23 M€ + 1.05 M€ (spares &amp; maintenance for 5 years)</a:t>
            </a:r>
          </a:p>
          <a:p>
            <a:pPr eaLnBrk="0" hangingPunct="0"/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Infrastructure: 	2 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M€ </a:t>
            </a:r>
            <a:r>
              <a:rPr lang="en-US" sz="1600" dirty="0" smtClean="0">
                <a:solidFill>
                  <a:schemeClr val="accent2"/>
                </a:solidFill>
                <a:latin typeface="Comic Sans MS" pitchFamily="66" charset="0"/>
              </a:rPr>
              <a:t>(25% civil engineering, 30% cooling ventilation, 17% electricity)</a:t>
            </a:r>
          </a:p>
        </p:txBody>
      </p:sp>
      <p:sp>
        <p:nvSpPr>
          <p:cNvPr id="6" name="AutoShape 11"/>
          <p:cNvSpPr>
            <a:spLocks noChangeArrowheads="1"/>
          </p:cNvSpPr>
          <p:nvPr/>
        </p:nvSpPr>
        <p:spPr bwMode="auto">
          <a:xfrm>
            <a:off x="900113" y="142875"/>
            <a:ext cx="2386003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POPS contract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180000" y="1080000"/>
            <a:ext cx="4929187" cy="25003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/>
            <a:r>
              <a:rPr lang="en-US" sz="18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Capacitor banks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5kV Dry capacitors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Polypropylene metalized self healing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Outdoor containers: 2.5m x 12m, 18 tons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0.247F per bank, 126 cans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1 DC fuse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1 </a:t>
            </a:r>
            <a:r>
              <a:rPr lang="en-US" sz="1600" dirty="0" err="1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earthing</a:t>
            </a:r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 switch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  <a:latin typeface="Comic Sans MS" pitchFamily="66" charset="0"/>
                <a:cs typeface="Arial" pitchFamily="34" charset="0"/>
              </a:rPr>
              <a:t>3 MJ stored per bank</a:t>
            </a:r>
          </a:p>
        </p:txBody>
      </p:sp>
      <p:pic>
        <p:nvPicPr>
          <p:cNvPr id="5120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25" y="4257675"/>
            <a:ext cx="9134475" cy="21685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pic>
        <p:nvPicPr>
          <p:cNvPr id="5120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313" y="1736725"/>
            <a:ext cx="3878262" cy="1979613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8</a:t>
            </a:fld>
            <a:endParaRPr lang="en-US" dirty="0"/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>
            <a:off x="900113" y="142875"/>
            <a:ext cx="245744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Capacitor banks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\\cern.ch\dfs\Departments\TE\Groups\EPC\Projects\POPS\Photos\POPS_Photos_officielles\1004070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4381" y="1428736"/>
            <a:ext cx="7215238" cy="4817233"/>
          </a:xfrm>
          <a:prstGeom prst="rect">
            <a:avLst/>
          </a:prstGeom>
          <a:noFill/>
        </p:spPr>
      </p:pic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071934" y="6572272"/>
            <a:ext cx="1000132" cy="285728"/>
          </a:xfrm>
          <a:prstGeom prst="rect">
            <a:avLst/>
          </a:prstGeom>
        </p:spPr>
        <p:txBody>
          <a:bodyPr anchor="t"/>
          <a:lstStyle>
            <a:lvl1pPr eaLnBrk="0" hangingPunct="0">
              <a:defRPr sz="1600">
                <a:latin typeface="Comic Sans MS" pitchFamily="66" charset="0"/>
                <a:ea typeface="ＭＳ Ｐゴシック" pitchFamily="-112" charset="-128"/>
                <a:cs typeface="+mn-cs"/>
              </a:defRPr>
            </a:lvl1pPr>
          </a:lstStyle>
          <a:p>
            <a:pPr algn="ctr">
              <a:defRPr/>
            </a:pPr>
            <a:fld id="{D1EEF14A-2A8D-490D-94A3-8B4AE259B7CC}" type="slidenum">
              <a:rPr lang="en-US" smtClean="0"/>
              <a:pPr algn="ctr">
                <a:defRPr/>
              </a:pPr>
              <a:t>9</a:t>
            </a:fld>
            <a:endParaRPr lang="en-US" dirty="0"/>
          </a:p>
        </p:txBody>
      </p:sp>
      <p:sp>
        <p:nvSpPr>
          <p:cNvPr id="11" name="AutoShape 11"/>
          <p:cNvSpPr>
            <a:spLocks noChangeArrowheads="1"/>
          </p:cNvSpPr>
          <p:nvPr/>
        </p:nvSpPr>
        <p:spPr bwMode="auto">
          <a:xfrm>
            <a:off x="900113" y="142875"/>
            <a:ext cx="2457441" cy="461665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0" hangingPunct="0"/>
            <a:r>
              <a:rPr lang="en-GB" dirty="0" smtClean="0">
                <a:solidFill>
                  <a:schemeClr val="bg1"/>
                </a:solidFill>
                <a:latin typeface="Comic Sans MS" pitchFamily="66" charset="0"/>
                <a:cs typeface="Tahoma" pitchFamily="34" charset="0"/>
                <a:sym typeface="Monotype Sorts"/>
              </a:rPr>
              <a:t>Capacitor banks</a:t>
            </a:r>
            <a:endParaRPr lang="en-GB" dirty="0">
              <a:solidFill>
                <a:schemeClr val="bg1"/>
              </a:solidFill>
              <a:latin typeface="Comic Sans MS" pitchFamily="66" charset="0"/>
              <a:cs typeface="Tahoma" pitchFamily="34" charset="0"/>
              <a:sym typeface="Monotype Sort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TE_ppt_template</Template>
  <TotalTime>1939</TotalTime>
  <Words>1067</Words>
  <Application>Microsoft Office PowerPoint</Application>
  <PresentationFormat>On-screen Show (4:3)</PresentationFormat>
  <Paragraphs>334</Paragraphs>
  <Slides>37</Slides>
  <Notes>23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  <vt:variant>
        <vt:lpstr>Custom Shows</vt:lpstr>
      </vt:variant>
      <vt:variant>
        <vt:i4>7</vt:i4>
      </vt:variant>
    </vt:vector>
  </HeadingPairs>
  <TitlesOfParts>
    <vt:vector size="46" baseType="lpstr">
      <vt:lpstr>2_Blank Presentation</vt:lpstr>
      <vt:lpstr>Visio</vt:lpstr>
      <vt:lpstr>POPS: Power for PS  A novel 60 MW Pulsed Power System based on Capacitive Energy Storage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TE/EPC Group meeting 26 june 2009</dc:title>
  <dc:creator>jburnet</dc:creator>
  <cp:lastModifiedBy>jburnet</cp:lastModifiedBy>
  <cp:revision>162</cp:revision>
  <cp:lastPrinted>2008-03-27T11:15:53Z</cp:lastPrinted>
  <dcterms:created xsi:type="dcterms:W3CDTF">2009-06-23T07:48:52Z</dcterms:created>
  <dcterms:modified xsi:type="dcterms:W3CDTF">2010-06-11T09:40:51Z</dcterms:modified>
</cp:coreProperties>
</file>