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50" r:id="rId5"/>
  </p:sldMasterIdLst>
  <p:notesMasterIdLst>
    <p:notesMasterId r:id="rId29"/>
  </p:notesMasterIdLst>
  <p:sldIdLst>
    <p:sldId id="256" r:id="rId6"/>
    <p:sldId id="257" r:id="rId7"/>
    <p:sldId id="259" r:id="rId8"/>
    <p:sldId id="271" r:id="rId9"/>
    <p:sldId id="278" r:id="rId10"/>
    <p:sldId id="260" r:id="rId11"/>
    <p:sldId id="277" r:id="rId12"/>
    <p:sldId id="261" r:id="rId13"/>
    <p:sldId id="275" r:id="rId14"/>
    <p:sldId id="269" r:id="rId15"/>
    <p:sldId id="276" r:id="rId16"/>
    <p:sldId id="279" r:id="rId17"/>
    <p:sldId id="280" r:id="rId18"/>
    <p:sldId id="263" r:id="rId19"/>
    <p:sldId id="265" r:id="rId20"/>
    <p:sldId id="274" r:id="rId21"/>
    <p:sldId id="272" r:id="rId22"/>
    <p:sldId id="273" r:id="rId23"/>
    <p:sldId id="266" r:id="rId24"/>
    <p:sldId id="262" r:id="rId25"/>
    <p:sldId id="268" r:id="rId26"/>
    <p:sldId id="267" r:id="rId27"/>
    <p:sldId id="270" r:id="rId2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4A8"/>
    <a:srgbClr val="9D343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4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6B97046D-7640-4583-BF84-F46520C5BB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C9B11C-D339-4730-85FE-18FB72EBF8D2}" type="slidenum">
              <a:rPr lang="en-US">
                <a:latin typeface="Arial" charset="0"/>
              </a:rPr>
              <a:pPr/>
              <a:t>2</a:t>
            </a:fld>
            <a:endParaRPr lang="en-US">
              <a:latin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8D4683-0519-4092-AB83-599914DC1633}" type="slidenum">
              <a:rPr lang="en-US">
                <a:latin typeface="Arial" charset="0"/>
              </a:rPr>
              <a:pPr/>
              <a:t>11</a:t>
            </a:fld>
            <a:endParaRPr lang="en-US"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8D4683-0519-4092-AB83-599914DC1633}" type="slidenum">
              <a:rPr lang="en-US">
                <a:latin typeface="Arial" charset="0"/>
              </a:rPr>
              <a:pPr/>
              <a:t>12</a:t>
            </a:fld>
            <a:endParaRPr lang="en-US"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8D4683-0519-4092-AB83-599914DC1633}" type="slidenum">
              <a:rPr lang="en-US">
                <a:latin typeface="Arial" charset="0"/>
              </a:rPr>
              <a:pPr/>
              <a:t>13</a:t>
            </a:fld>
            <a:endParaRPr lang="en-US"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984E8C-EFA3-47C5-8BB1-1A3A710D7C77}" type="slidenum">
              <a:rPr lang="en-US">
                <a:latin typeface="Arial" charset="0"/>
              </a:rPr>
              <a:pPr/>
              <a:t>14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8D4683-0519-4092-AB83-599914DC1633}" type="slidenum">
              <a:rPr lang="en-US">
                <a:latin typeface="Arial" charset="0"/>
              </a:rPr>
              <a:pPr/>
              <a:t>15</a:t>
            </a:fld>
            <a:endParaRPr lang="en-US"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8D4683-0519-4092-AB83-599914DC1633}" type="slidenum">
              <a:rPr lang="en-US">
                <a:latin typeface="Arial" charset="0"/>
              </a:rPr>
              <a:pPr/>
              <a:t>16</a:t>
            </a:fld>
            <a:endParaRPr lang="en-US"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8D4683-0519-4092-AB83-599914DC1633}" type="slidenum">
              <a:rPr lang="en-US">
                <a:latin typeface="Arial" charset="0"/>
              </a:rPr>
              <a:pPr/>
              <a:t>17</a:t>
            </a:fld>
            <a:endParaRPr lang="en-US"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8D4683-0519-4092-AB83-599914DC1633}" type="slidenum">
              <a:rPr lang="en-US">
                <a:latin typeface="Arial" charset="0"/>
              </a:rPr>
              <a:pPr/>
              <a:t>18</a:t>
            </a:fld>
            <a:endParaRPr lang="en-US"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A675DC-F559-43C0-93E7-8DCCC652C08D}" type="slidenum">
              <a:rPr lang="en-US">
                <a:latin typeface="Arial" charset="0"/>
              </a:rPr>
              <a:pPr/>
              <a:t>19</a:t>
            </a:fld>
            <a:endParaRPr lang="en-US">
              <a:latin typeface="Arial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8B5D20-2E55-41F2-A600-DC3BA43996A0}" type="slidenum">
              <a:rPr lang="en-US">
                <a:latin typeface="Arial" charset="0"/>
              </a:rPr>
              <a:pPr/>
              <a:t>20</a:t>
            </a:fld>
            <a:endParaRPr lang="en-US">
              <a:latin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11204B-F0E0-4308-AD7F-C58E656D32C0}" type="slidenum">
              <a:rPr lang="en-US">
                <a:latin typeface="Arial" charset="0"/>
              </a:rPr>
              <a:pPr/>
              <a:t>3</a:t>
            </a:fld>
            <a:endParaRPr lang="en-US">
              <a:latin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671AA6-7F2C-4B26-9E10-38608992F297}" type="slidenum">
              <a:rPr lang="en-US">
                <a:latin typeface="Arial" charset="0"/>
              </a:rPr>
              <a:pPr/>
              <a:t>21</a:t>
            </a:fld>
            <a:endParaRPr lang="en-US"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6AA3F2-0B4E-4E8A-B73F-418F6DF831D0}" type="slidenum">
              <a:rPr lang="en-US">
                <a:latin typeface="Arial" charset="0"/>
              </a:rPr>
              <a:pPr/>
              <a:t>22</a:t>
            </a:fld>
            <a:endParaRPr lang="en-US">
              <a:latin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FEDEFB-C968-452A-BE3D-F0E4D355117B}" type="slidenum">
              <a:rPr lang="en-US">
                <a:latin typeface="Arial" charset="0"/>
              </a:rPr>
              <a:pPr/>
              <a:t>23</a:t>
            </a:fld>
            <a:endParaRPr lang="en-US">
              <a:latin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11204B-F0E0-4308-AD7F-C58E656D32C0}" type="slidenum">
              <a:rPr lang="en-US">
                <a:latin typeface="Arial" charset="0"/>
              </a:rPr>
              <a:pPr/>
              <a:t>4</a:t>
            </a:fld>
            <a:endParaRPr lang="en-US">
              <a:latin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11204B-F0E0-4308-AD7F-C58E656D32C0}" type="slidenum">
              <a:rPr lang="en-US">
                <a:latin typeface="Arial" charset="0"/>
              </a:rPr>
              <a:pPr/>
              <a:t>5</a:t>
            </a:fld>
            <a:endParaRPr lang="en-US">
              <a:latin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A58EB1-1C41-48F1-9060-EB3DC8C2576F}" type="slidenum">
              <a:rPr lang="en-US">
                <a:latin typeface="Arial" charset="0"/>
              </a:rPr>
              <a:pPr/>
              <a:t>6</a:t>
            </a:fld>
            <a:endParaRPr lang="en-US">
              <a:latin typeface="Arial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8D4683-0519-4092-AB83-599914DC1633}" type="slidenum">
              <a:rPr lang="en-US">
                <a:latin typeface="Arial" charset="0"/>
              </a:rPr>
              <a:pPr/>
              <a:t>7</a:t>
            </a:fld>
            <a:endParaRPr lang="en-US"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AAA652-838F-4AE3-80F0-4129DCA36EB2}" type="slidenum">
              <a:rPr lang="en-US">
                <a:latin typeface="Arial" charset="0"/>
              </a:rPr>
              <a:pPr/>
              <a:t>8</a:t>
            </a:fld>
            <a:endParaRPr lang="en-US">
              <a:latin typeface="Arial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8D4683-0519-4092-AB83-599914DC1633}" type="slidenum">
              <a:rPr lang="en-US">
                <a:latin typeface="Arial" charset="0"/>
              </a:rPr>
              <a:pPr/>
              <a:t>9</a:t>
            </a:fld>
            <a:endParaRPr lang="en-US"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00310E-2C95-4631-8ADE-500DFAE5ADF5}" type="slidenum">
              <a:rPr lang="en-US">
                <a:latin typeface="Arial" charset="0"/>
              </a:rPr>
              <a:pPr/>
              <a:t>10</a:t>
            </a:fld>
            <a:endParaRPr lang="en-US">
              <a:latin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DE056-B08E-4DB1-B77F-42E3096CACA1}" type="datetime1">
              <a:rPr lang="en-US"/>
              <a:pPr>
                <a:defRPr/>
              </a:pPr>
              <a:t>6/13/2010</a:t>
            </a:fld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CF4A4E3-FD11-4DA8-926A-8B57377A45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B1985-8BBB-4CDB-B6D4-5C023EE27284}" type="datetime1">
              <a:rPr lang="en-US"/>
              <a:pPr>
                <a:defRPr/>
              </a:pPr>
              <a:t>6/13/2010</a:t>
            </a:fld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B8D8A88-6A99-4C90-8680-0A7F311BE8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0BE32-F4C7-491C-A436-9A73E0C046B4}" type="datetime1">
              <a:rPr lang="en-US"/>
              <a:pPr>
                <a:defRPr/>
              </a:pPr>
              <a:t>6/13/2010</a:t>
            </a:fld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71F030F-D309-457D-81B4-24E4745B8E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2100" y="1219200"/>
            <a:ext cx="4229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19200"/>
            <a:ext cx="4229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2B868-19BC-475B-B33F-1A995E3D972A}" type="datetime1">
              <a:rPr lang="en-US"/>
              <a:pPr>
                <a:defRPr/>
              </a:pPr>
              <a:t>6/13/2010</a:t>
            </a:fld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8B41D69-617C-4988-ADD6-1A50F7E78C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1791D-22A6-42DE-9613-CE6F6AB0384D}" type="datetime1">
              <a:rPr lang="en-US"/>
              <a:pPr>
                <a:defRPr/>
              </a:pPr>
              <a:t>6/13/2010</a:t>
            </a:fld>
            <a:endParaRPr lang="en-US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1413DE6-B31E-4DC3-8A35-6F86AD5855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B7C85-699A-43B0-A1D0-BDEAB8986A57}" type="datetime1">
              <a:rPr lang="en-US"/>
              <a:pPr>
                <a:defRPr/>
              </a:pPr>
              <a:t>6/13/2010</a:t>
            </a:fld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196850C-B21B-4A76-90DC-133EF5A39F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CAB06-CF8B-454A-A822-3CDB67A280CA}" type="datetime1">
              <a:rPr lang="en-US"/>
              <a:pPr>
                <a:defRPr/>
              </a:pPr>
              <a:t>6/13/2010</a:t>
            </a:fld>
            <a:endParaRPr lang="en-US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CF49F6F-C664-425C-A1A9-3C1B4C4280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E5295-080A-4710-BA7A-E26F263C2F88}" type="datetime1">
              <a:rPr lang="en-US"/>
              <a:pPr>
                <a:defRPr/>
              </a:pPr>
              <a:t>6/13/2010</a:t>
            </a:fld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AE90C25-B255-4054-8798-969C117174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D382C-2807-43CE-89F9-E40629D1114C}" type="datetime1">
              <a:rPr lang="en-US"/>
              <a:pPr>
                <a:defRPr/>
              </a:pPr>
              <a:t>6/13/2010</a:t>
            </a:fld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0ADC175-2CAE-4001-9954-F05D8508DC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6094C-E78D-46EE-8B89-BC404E945DEE}" type="datetime1">
              <a:rPr lang="en-US"/>
              <a:pPr>
                <a:defRPr/>
              </a:pPr>
              <a:t>6/13/2010</a:t>
            </a:fld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A895103-D4B3-48CF-9EF9-05FA717236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9575" y="152400"/>
            <a:ext cx="2155825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2100" y="152400"/>
            <a:ext cx="6315075" cy="5592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2C699-1E5D-4ADA-B2EF-3B2F2AE28253}" type="datetime1">
              <a:rPr lang="en-US"/>
              <a:pPr>
                <a:defRPr/>
              </a:pPr>
              <a:t>6/13/2010</a:t>
            </a:fld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D23E733-62D1-4B84-9FF2-C3583B435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72089_ad_powerpoint_pg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992813"/>
            <a:ext cx="91440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3" descr="72089_ad_powerpoint_pg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992813"/>
            <a:ext cx="91440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2100" y="1219200"/>
            <a:ext cx="8610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2053" name="Picture 22" descr="72089_ad_powerpoint_pg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000125"/>
            <a:ext cx="9144000" cy="6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71800" y="6324600"/>
            <a:ext cx="3352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latin typeface="Arial" pitchFamily="34" charset="0"/>
              </a:defRPr>
            </a:lvl1pPr>
          </a:lstStyle>
          <a:p>
            <a:pPr>
              <a:defRPr/>
            </a:pPr>
            <a:fld id="{C476C04F-5EF7-46B4-9B1A-73BF9E56BFF1}" type="datetime1">
              <a:rPr lang="en-US"/>
              <a:pPr>
                <a:defRPr/>
              </a:pPr>
              <a:t>6/13/2010</a:t>
            </a:fld>
            <a:endParaRPr lang="en-US"/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172200"/>
            <a:ext cx="3352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971800" y="6477000"/>
            <a:ext cx="3352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DD723315-C49F-44A0-AA9B-0DD8A7D09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D343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D343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D343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D343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D343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9D343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9D343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9D343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9D343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84A8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D343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4A8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4A8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4A8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4A8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4A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2.jpeg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35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1905000"/>
            <a:ext cx="7772400" cy="14700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dirty="0" smtClean="0">
                <a:solidFill>
                  <a:srgbClr val="0084A8"/>
                </a:solidFill>
              </a:rPr>
              <a:t>SLAC Program For High Availability Power System</a:t>
            </a:r>
            <a:r>
              <a:rPr lang="en-US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sz="3600" b="1" dirty="0" smtClean="0">
              <a:solidFill>
                <a:srgbClr val="9D3431"/>
              </a:solidFill>
            </a:endParaRPr>
          </a:p>
        </p:txBody>
      </p:sp>
      <p:sp>
        <p:nvSpPr>
          <p:cNvPr id="3075" name="Rectangle 8"/>
          <p:cNvSpPr>
            <a:spLocks noChangeArrowheads="1"/>
          </p:cNvSpPr>
          <p:nvPr/>
        </p:nvSpPr>
        <p:spPr bwMode="auto">
          <a:xfrm>
            <a:off x="228600" y="304800"/>
            <a:ext cx="6400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400" b="1" dirty="0" smtClean="0">
                <a:solidFill>
                  <a:srgbClr val="9D3431"/>
                </a:solidFill>
              </a:rPr>
              <a:t>2</a:t>
            </a:r>
            <a:r>
              <a:rPr lang="en-US" sz="2400" b="1" baseline="30000" dirty="0" smtClean="0">
                <a:solidFill>
                  <a:srgbClr val="9D3431"/>
                </a:solidFill>
              </a:rPr>
              <a:t>nd</a:t>
            </a:r>
            <a:r>
              <a:rPr lang="en-US" sz="2400" b="1" dirty="0" smtClean="0">
                <a:solidFill>
                  <a:srgbClr val="9D3431"/>
                </a:solidFill>
              </a:rPr>
              <a:t> Workshop on Power Converters for Particle Accelerators (POCPA)</a:t>
            </a:r>
            <a:endParaRPr lang="en-US" sz="2400" dirty="0">
              <a:solidFill>
                <a:srgbClr val="0084A8"/>
              </a:solidFill>
            </a:endParaRPr>
          </a:p>
        </p:txBody>
      </p:sp>
      <p:sp>
        <p:nvSpPr>
          <p:cNvPr id="3076" name="Rectangle 9"/>
          <p:cNvSpPr>
            <a:spLocks noChangeArrowheads="1"/>
          </p:cNvSpPr>
          <p:nvPr/>
        </p:nvSpPr>
        <p:spPr bwMode="auto">
          <a:xfrm>
            <a:off x="1371600" y="4114800"/>
            <a:ext cx="6477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000" dirty="0"/>
              <a:t>F. </a:t>
            </a:r>
            <a:r>
              <a:rPr lang="en-US" sz="2000" dirty="0" smtClean="0"/>
              <a:t>Rafael et ALL</a:t>
            </a:r>
          </a:p>
          <a:p>
            <a:pPr algn="ctr">
              <a:spcBef>
                <a:spcPct val="20000"/>
              </a:spcBef>
            </a:pPr>
            <a:r>
              <a:rPr lang="en-US" dirty="0" smtClean="0"/>
              <a:t>Power Conversion Department – Sustaining Engineering</a:t>
            </a:r>
          </a:p>
          <a:p>
            <a:pPr algn="ctr">
              <a:spcBef>
                <a:spcPct val="20000"/>
              </a:spcBef>
            </a:pP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 </a:t>
            </a:r>
            <a:r>
              <a:rPr lang="en-US" dirty="0" smtClean="0"/>
              <a:t>14-16 June 2010 -- CERN -CH-1211 Geneva, Switzerland</a:t>
            </a:r>
            <a:endParaRPr lang="en-US" dirty="0"/>
          </a:p>
        </p:txBody>
      </p:sp>
      <p:pic>
        <p:nvPicPr>
          <p:cNvPr id="3077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152400"/>
            <a:ext cx="21621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3200" dirty="0" smtClean="0"/>
              <a:t>SPEAR3 Operation</a:t>
            </a:r>
          </a:p>
        </p:txBody>
      </p:sp>
      <p:pic>
        <p:nvPicPr>
          <p:cNvPr id="8199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76200"/>
            <a:ext cx="1933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8" name="Line 18"/>
          <p:cNvSpPr>
            <a:spLocks noChangeShapeType="1"/>
          </p:cNvSpPr>
          <p:nvPr/>
        </p:nvSpPr>
        <p:spPr bwMode="auto">
          <a:xfrm>
            <a:off x="152400" y="2362200"/>
            <a:ext cx="2309813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1" y="1172401"/>
            <a:ext cx="8001000" cy="4761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2971800" y="6324600"/>
            <a:ext cx="4114800" cy="228600"/>
          </a:xfrm>
          <a:noFill/>
        </p:spPr>
        <p:txBody>
          <a:bodyPr/>
          <a:lstStyle/>
          <a:p>
            <a:fld id="{AFE138D5-9FD1-4C92-890F-7DD6A8E5B7F6}" type="datetime1">
              <a:rPr lang="en-US">
                <a:latin typeface="Arial" charset="0"/>
              </a:rPr>
              <a:pPr/>
              <a:t>6/13/2010</a:t>
            </a:fld>
            <a:endParaRPr lang="en-US" dirty="0">
              <a:latin typeface="Arial" charset="0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096000"/>
            <a:ext cx="4419600" cy="304800"/>
          </a:xfrm>
          <a:noFill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9D3431"/>
                </a:solidFill>
              </a:rPr>
              <a:t>2</a:t>
            </a:r>
            <a:r>
              <a:rPr lang="en-US" b="1" baseline="30000" dirty="0" smtClean="0">
                <a:solidFill>
                  <a:srgbClr val="9D3431"/>
                </a:solidFill>
              </a:rPr>
              <a:t>nd</a:t>
            </a:r>
            <a:r>
              <a:rPr lang="en-US" b="1" dirty="0" smtClean="0">
                <a:solidFill>
                  <a:srgbClr val="9D3431"/>
                </a:solidFill>
              </a:rPr>
              <a:t> Workshop on Power Converters for Particle Accelerators (POCPA)</a:t>
            </a:r>
            <a:endParaRPr lang="en-US" dirty="0">
              <a:solidFill>
                <a:srgbClr val="0084A8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1800" y="6477000"/>
            <a:ext cx="4114800" cy="228600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Slide </a:t>
            </a:r>
            <a:fld id="{0B78AB2B-7B65-46AA-8F10-87DFF4F1C1F9}" type="slidenum">
              <a:rPr lang="en-US">
                <a:latin typeface="Arial" charset="0"/>
              </a:rPr>
              <a:pPr/>
              <a:t>10</a:t>
            </a:fld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3200" dirty="0" smtClean="0"/>
              <a:t>SPEAR3 Injector Requirements</a:t>
            </a:r>
          </a:p>
        </p:txBody>
      </p:sp>
      <p:pic>
        <p:nvPicPr>
          <p:cNvPr id="11270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76200"/>
            <a:ext cx="1933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4800" y="1219200"/>
            <a:ext cx="495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Identify power electronic critical equipments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Lower MTBF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High MTTR</a:t>
            </a:r>
            <a:endParaRPr lang="en-US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352800"/>
            <a:ext cx="3408233" cy="247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1600200"/>
            <a:ext cx="3962400" cy="4279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2971800" y="6324600"/>
            <a:ext cx="4114800" cy="228600"/>
          </a:xfrm>
          <a:noFill/>
        </p:spPr>
        <p:txBody>
          <a:bodyPr/>
          <a:lstStyle/>
          <a:p>
            <a:fld id="{AFE138D5-9FD1-4C92-890F-7DD6A8E5B7F6}" type="datetime1">
              <a:rPr lang="en-US">
                <a:latin typeface="Arial" charset="0"/>
              </a:rPr>
              <a:pPr/>
              <a:t>6/13/2010</a:t>
            </a:fld>
            <a:endParaRPr lang="en-US" dirty="0">
              <a:latin typeface="Arial" charset="0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096000"/>
            <a:ext cx="4419600" cy="304800"/>
          </a:xfrm>
          <a:noFill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9D3431"/>
                </a:solidFill>
              </a:rPr>
              <a:t>2</a:t>
            </a:r>
            <a:r>
              <a:rPr lang="en-US" b="1" baseline="30000" dirty="0" smtClean="0">
                <a:solidFill>
                  <a:srgbClr val="9D3431"/>
                </a:solidFill>
              </a:rPr>
              <a:t>nd</a:t>
            </a:r>
            <a:r>
              <a:rPr lang="en-US" b="1" dirty="0" smtClean="0">
                <a:solidFill>
                  <a:srgbClr val="9D3431"/>
                </a:solidFill>
              </a:rPr>
              <a:t> Workshop on Power Converters for Particle Accelerators (POCPA)</a:t>
            </a:r>
            <a:endParaRPr lang="en-US" dirty="0">
              <a:solidFill>
                <a:srgbClr val="0084A8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1800" y="6477000"/>
            <a:ext cx="4114800" cy="228600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Slide </a:t>
            </a:r>
            <a:fld id="{0B78AB2B-7B65-46AA-8F10-87DFF4F1C1F9}" type="slidenum">
              <a:rPr lang="en-US">
                <a:latin typeface="Arial" charset="0"/>
              </a:rPr>
              <a:pPr/>
              <a:t>11</a:t>
            </a:fld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3200" dirty="0" smtClean="0"/>
              <a:t>SPEAR3 Injector Requirements</a:t>
            </a:r>
          </a:p>
        </p:txBody>
      </p:sp>
      <p:pic>
        <p:nvPicPr>
          <p:cNvPr id="11270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76200"/>
            <a:ext cx="1933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57200" y="14478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New Booster kickers </a:t>
            </a:r>
            <a:r>
              <a:rPr lang="en-US" dirty="0" err="1" smtClean="0"/>
              <a:t>pulsers</a:t>
            </a:r>
            <a:endParaRPr lang="en-US" dirty="0"/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057400"/>
            <a:ext cx="3638549" cy="3676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1066800"/>
            <a:ext cx="187821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334000" y="1524000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Modular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Off-shelf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038600" y="3048000"/>
            <a:ext cx="2895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 Target: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Minimize EMI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Avoid “homemade” solutions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Low MTBF &amp; MTTR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Remove auxiliary circuitry from ACC housing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quarter" idx="10"/>
          </p:nvPr>
        </p:nvSpPr>
        <p:spPr>
          <a:xfrm>
            <a:off x="2971800" y="6324600"/>
            <a:ext cx="4114800" cy="228600"/>
          </a:xfrm>
          <a:noFill/>
        </p:spPr>
        <p:txBody>
          <a:bodyPr/>
          <a:lstStyle/>
          <a:p>
            <a:fld id="{AFE138D5-9FD1-4C92-890F-7DD6A8E5B7F6}" type="datetime1">
              <a:rPr lang="en-US">
                <a:latin typeface="Arial" charset="0"/>
              </a:rPr>
              <a:pPr/>
              <a:t>6/13/2010</a:t>
            </a:fld>
            <a:endParaRPr lang="en-US" dirty="0">
              <a:latin typeface="Arial" charset="0"/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096000"/>
            <a:ext cx="4419600" cy="304800"/>
          </a:xfrm>
          <a:noFill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9D3431"/>
                </a:solidFill>
              </a:rPr>
              <a:t>2</a:t>
            </a:r>
            <a:r>
              <a:rPr lang="en-US" b="1" baseline="30000" dirty="0" smtClean="0">
                <a:solidFill>
                  <a:srgbClr val="9D3431"/>
                </a:solidFill>
              </a:rPr>
              <a:t>nd</a:t>
            </a:r>
            <a:r>
              <a:rPr lang="en-US" b="1" dirty="0" smtClean="0">
                <a:solidFill>
                  <a:srgbClr val="9D3431"/>
                </a:solidFill>
              </a:rPr>
              <a:t> Workshop on Power Converters for Particle Accelerators (POCPA)</a:t>
            </a:r>
            <a:endParaRPr lang="en-US" dirty="0">
              <a:solidFill>
                <a:srgbClr val="0084A8"/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1800" y="6477000"/>
            <a:ext cx="4114800" cy="228600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Slide </a:t>
            </a:r>
            <a:fld id="{0B78AB2B-7B65-46AA-8F10-87DFF4F1C1F9}" type="slidenum">
              <a:rPr lang="en-US">
                <a:latin typeface="Arial" charset="0"/>
              </a:rPr>
              <a:pPr/>
              <a:t>12</a:t>
            </a:fld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3200" dirty="0" smtClean="0"/>
              <a:t>SPEAR3 Top - Off</a:t>
            </a:r>
          </a:p>
        </p:txBody>
      </p:sp>
      <p:pic>
        <p:nvPicPr>
          <p:cNvPr id="11270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76200"/>
            <a:ext cx="1933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SPEAR_DCCTPLO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1371600"/>
            <a:ext cx="6096000" cy="22383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000" y="4191000"/>
            <a:ext cx="6096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Top-off phase I</a:t>
            </a:r>
          </a:p>
          <a:p>
            <a:pPr lvl="1"/>
            <a:r>
              <a:rPr lang="en-US" dirty="0" smtClean="0"/>
              <a:t>	1 % @ 200 </a:t>
            </a:r>
            <a:r>
              <a:rPr lang="en-US" dirty="0" err="1" smtClean="0"/>
              <a:t>mA</a:t>
            </a:r>
            <a:r>
              <a:rPr lang="en-US" dirty="0" smtClean="0"/>
              <a:t> ( injection every 10 min)</a:t>
            </a:r>
          </a:p>
          <a:p>
            <a:r>
              <a:rPr lang="en-US" dirty="0" smtClean="0"/>
              <a:t>Top-off Phase II (FY 2011)</a:t>
            </a:r>
          </a:p>
          <a:p>
            <a:r>
              <a:rPr lang="en-US" dirty="0" smtClean="0"/>
              <a:t>	0.1% @ 500 </a:t>
            </a:r>
            <a:r>
              <a:rPr lang="en-US" dirty="0" err="1" smtClean="0"/>
              <a:t>mA</a:t>
            </a:r>
            <a:r>
              <a:rPr lang="en-US" dirty="0" smtClean="0"/>
              <a:t> ( injection every 60 -90 Sec)</a:t>
            </a:r>
          </a:p>
          <a:p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2971800" y="6324600"/>
            <a:ext cx="4114800" cy="228600"/>
          </a:xfrm>
          <a:noFill/>
        </p:spPr>
        <p:txBody>
          <a:bodyPr/>
          <a:lstStyle/>
          <a:p>
            <a:fld id="{AFE138D5-9FD1-4C92-890F-7DD6A8E5B7F6}" type="datetime1">
              <a:rPr lang="en-US">
                <a:latin typeface="Arial" charset="0"/>
              </a:rPr>
              <a:pPr/>
              <a:t>6/13/2010</a:t>
            </a:fld>
            <a:endParaRPr lang="en-US" dirty="0">
              <a:latin typeface="Arial" charset="0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096000"/>
            <a:ext cx="4419600" cy="304800"/>
          </a:xfrm>
          <a:noFill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9D3431"/>
                </a:solidFill>
              </a:rPr>
              <a:t>2</a:t>
            </a:r>
            <a:r>
              <a:rPr lang="en-US" b="1" baseline="30000" dirty="0" smtClean="0">
                <a:solidFill>
                  <a:srgbClr val="9D3431"/>
                </a:solidFill>
              </a:rPr>
              <a:t>nd</a:t>
            </a:r>
            <a:r>
              <a:rPr lang="en-US" b="1" dirty="0" smtClean="0">
                <a:solidFill>
                  <a:srgbClr val="9D3431"/>
                </a:solidFill>
              </a:rPr>
              <a:t> Workshop on Power Converters for Particle Accelerators (POCPA)</a:t>
            </a:r>
            <a:endParaRPr lang="en-US" dirty="0">
              <a:solidFill>
                <a:srgbClr val="0084A8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1800" y="6477000"/>
            <a:ext cx="4114800" cy="228600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Slide </a:t>
            </a:r>
            <a:fld id="{0B78AB2B-7B65-46AA-8F10-87DFF4F1C1F9}" type="slidenum">
              <a:rPr lang="en-US">
                <a:latin typeface="Arial" charset="0"/>
              </a:rPr>
              <a:pPr/>
              <a:t>13</a:t>
            </a:fld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2800" dirty="0" smtClean="0"/>
              <a:t>LCLS – Operation</a:t>
            </a:r>
          </a:p>
        </p:txBody>
      </p:sp>
      <p:pic>
        <p:nvPicPr>
          <p:cNvPr id="9266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76200"/>
            <a:ext cx="1933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1066800"/>
            <a:ext cx="5029200" cy="3943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8430" y="2819400"/>
            <a:ext cx="4056983" cy="3097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2971800" y="6324600"/>
            <a:ext cx="4114800" cy="228600"/>
          </a:xfrm>
          <a:noFill/>
        </p:spPr>
        <p:txBody>
          <a:bodyPr/>
          <a:lstStyle/>
          <a:p>
            <a:fld id="{AFE138D5-9FD1-4C92-890F-7DD6A8E5B7F6}" type="datetime1">
              <a:rPr lang="en-US">
                <a:latin typeface="Arial" charset="0"/>
              </a:rPr>
              <a:pPr/>
              <a:t>6/13/2010</a:t>
            </a:fld>
            <a:endParaRPr lang="en-US" dirty="0">
              <a:latin typeface="Arial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096000"/>
            <a:ext cx="4419600" cy="304800"/>
          </a:xfrm>
          <a:noFill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9D3431"/>
                </a:solidFill>
              </a:rPr>
              <a:t>2</a:t>
            </a:r>
            <a:r>
              <a:rPr lang="en-US" b="1" baseline="30000" dirty="0" smtClean="0">
                <a:solidFill>
                  <a:srgbClr val="9D3431"/>
                </a:solidFill>
              </a:rPr>
              <a:t>nd</a:t>
            </a:r>
            <a:r>
              <a:rPr lang="en-US" b="1" dirty="0" smtClean="0">
                <a:solidFill>
                  <a:srgbClr val="9D3431"/>
                </a:solidFill>
              </a:rPr>
              <a:t> Workshop on Power Converters for Particle Accelerators (POCPA)</a:t>
            </a:r>
            <a:endParaRPr lang="en-US" dirty="0">
              <a:solidFill>
                <a:srgbClr val="0084A8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1800" y="6477000"/>
            <a:ext cx="4114800" cy="228600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Slide </a:t>
            </a:r>
            <a:fld id="{0B78AB2B-7B65-46AA-8F10-87DFF4F1C1F9}" type="slidenum">
              <a:rPr lang="en-US">
                <a:latin typeface="Arial" charset="0"/>
              </a:rPr>
              <a:pPr/>
              <a:t>14</a:t>
            </a:fld>
            <a:endParaRPr lang="en-US" dirty="0"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9800" y="22860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Systems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LCLS Availability</a:t>
            </a:r>
          </a:p>
        </p:txBody>
      </p:sp>
      <p:pic>
        <p:nvPicPr>
          <p:cNvPr id="11270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76200"/>
            <a:ext cx="1933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2971800" y="6324600"/>
            <a:ext cx="4114800" cy="228600"/>
          </a:xfrm>
          <a:noFill/>
        </p:spPr>
        <p:txBody>
          <a:bodyPr/>
          <a:lstStyle/>
          <a:p>
            <a:fld id="{AFE138D5-9FD1-4C92-890F-7DD6A8E5B7F6}" type="datetime1">
              <a:rPr lang="en-US">
                <a:latin typeface="Arial" charset="0"/>
              </a:rPr>
              <a:pPr/>
              <a:t>6/13/2010</a:t>
            </a:fld>
            <a:endParaRPr lang="en-US" dirty="0">
              <a:latin typeface="Arial" charset="0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096000"/>
            <a:ext cx="4419600" cy="304800"/>
          </a:xfrm>
          <a:noFill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9D3431"/>
                </a:solidFill>
              </a:rPr>
              <a:t>2</a:t>
            </a:r>
            <a:r>
              <a:rPr lang="en-US" b="1" baseline="30000" dirty="0" smtClean="0">
                <a:solidFill>
                  <a:srgbClr val="9D3431"/>
                </a:solidFill>
              </a:rPr>
              <a:t>nd</a:t>
            </a:r>
            <a:r>
              <a:rPr lang="en-US" b="1" dirty="0" smtClean="0">
                <a:solidFill>
                  <a:srgbClr val="9D3431"/>
                </a:solidFill>
              </a:rPr>
              <a:t> Workshop on Power Converters for Particle Accelerators (POCPA)</a:t>
            </a:r>
            <a:endParaRPr lang="en-US" dirty="0">
              <a:solidFill>
                <a:srgbClr val="0084A8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1800" y="6477000"/>
            <a:ext cx="4114800" cy="228600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Slide </a:t>
            </a:r>
            <a:fld id="{0B78AB2B-7B65-46AA-8F10-87DFF4F1C1F9}" type="slidenum">
              <a:rPr lang="en-US">
                <a:latin typeface="Arial" charset="0"/>
              </a:rPr>
              <a:pPr/>
              <a:t>15</a:t>
            </a:fld>
            <a:endParaRPr lang="en-US" dirty="0">
              <a:latin typeface="Arial" charset="0"/>
            </a:endParaRP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1147763"/>
            <a:ext cx="8494713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LCLS AIP’s</a:t>
            </a:r>
          </a:p>
        </p:txBody>
      </p:sp>
      <p:pic>
        <p:nvPicPr>
          <p:cNvPr id="11270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76200"/>
            <a:ext cx="1933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971800"/>
            <a:ext cx="3873621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52400" y="25908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Klystron Solenoid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1066799"/>
            <a:ext cx="2280575" cy="488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362200" y="11430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QE Magnets</a:t>
            </a:r>
            <a:endParaRPr lang="en-US" dirty="0"/>
          </a:p>
        </p:txBody>
      </p:sp>
      <p:cxnSp>
        <p:nvCxnSpPr>
          <p:cNvPr id="13" name="Straight Connector 12"/>
          <p:cNvCxnSpPr>
            <a:endCxn id="19" idx="2"/>
          </p:cNvCxnSpPr>
          <p:nvPr/>
        </p:nvCxnSpPr>
        <p:spPr>
          <a:xfrm>
            <a:off x="3962400" y="2514600"/>
            <a:ext cx="2667000" cy="186690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19" idx="7"/>
          </p:cNvCxnSpPr>
          <p:nvPr/>
        </p:nvCxnSpPr>
        <p:spPr>
          <a:xfrm>
            <a:off x="6553200" y="2514600"/>
            <a:ext cx="1637178" cy="151667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6629400" y="3886200"/>
            <a:ext cx="1828800" cy="990600"/>
          </a:xfrm>
          <a:prstGeom prst="ellipse">
            <a:avLst/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0" y="1143000"/>
            <a:ext cx="2628900" cy="1425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2971800" y="6324600"/>
            <a:ext cx="4114800" cy="228600"/>
          </a:xfrm>
          <a:noFill/>
        </p:spPr>
        <p:txBody>
          <a:bodyPr/>
          <a:lstStyle/>
          <a:p>
            <a:fld id="{AFE138D5-9FD1-4C92-890F-7DD6A8E5B7F6}" type="datetime1">
              <a:rPr lang="en-US">
                <a:latin typeface="Arial" charset="0"/>
              </a:rPr>
              <a:pPr/>
              <a:t>6/13/2010</a:t>
            </a:fld>
            <a:endParaRPr lang="en-US" dirty="0">
              <a:latin typeface="Arial" charset="0"/>
            </a:endParaRP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096000"/>
            <a:ext cx="4419600" cy="304800"/>
          </a:xfrm>
          <a:noFill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9D3431"/>
                </a:solidFill>
              </a:rPr>
              <a:t>2</a:t>
            </a:r>
            <a:r>
              <a:rPr lang="en-US" b="1" baseline="30000" dirty="0" smtClean="0">
                <a:solidFill>
                  <a:srgbClr val="9D3431"/>
                </a:solidFill>
              </a:rPr>
              <a:t>nd</a:t>
            </a:r>
            <a:r>
              <a:rPr lang="en-US" b="1" dirty="0" smtClean="0">
                <a:solidFill>
                  <a:srgbClr val="9D3431"/>
                </a:solidFill>
              </a:rPr>
              <a:t> Workshop on Power Converters for Particle Accelerators (POCPA)</a:t>
            </a:r>
            <a:endParaRPr lang="en-US" dirty="0">
              <a:solidFill>
                <a:srgbClr val="0084A8"/>
              </a:solidFill>
            </a:endParaRP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1800" y="6477000"/>
            <a:ext cx="4114800" cy="228600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Slide </a:t>
            </a:r>
            <a:fld id="{0B78AB2B-7B65-46AA-8F10-87DFF4F1C1F9}" type="slidenum">
              <a:rPr lang="en-US">
                <a:latin typeface="Arial" charset="0"/>
              </a:rPr>
              <a:pPr/>
              <a:t>16</a:t>
            </a:fld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LCLS Modulators</a:t>
            </a:r>
          </a:p>
        </p:txBody>
      </p:sp>
      <p:pic>
        <p:nvPicPr>
          <p:cNvPr id="11270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76200"/>
            <a:ext cx="1933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143000"/>
            <a:ext cx="7696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2971800" y="6324600"/>
            <a:ext cx="4114800" cy="228600"/>
          </a:xfrm>
          <a:noFill/>
        </p:spPr>
        <p:txBody>
          <a:bodyPr/>
          <a:lstStyle/>
          <a:p>
            <a:fld id="{AFE138D5-9FD1-4C92-890F-7DD6A8E5B7F6}" type="datetime1">
              <a:rPr lang="en-US">
                <a:latin typeface="Arial" charset="0"/>
              </a:rPr>
              <a:pPr/>
              <a:t>6/13/2010</a:t>
            </a:fld>
            <a:endParaRPr lang="en-US" dirty="0">
              <a:latin typeface="Arial" charset="0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096000"/>
            <a:ext cx="4419600" cy="304800"/>
          </a:xfrm>
          <a:noFill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9D3431"/>
                </a:solidFill>
              </a:rPr>
              <a:t>2</a:t>
            </a:r>
            <a:r>
              <a:rPr lang="en-US" b="1" baseline="30000" dirty="0" smtClean="0">
                <a:solidFill>
                  <a:srgbClr val="9D3431"/>
                </a:solidFill>
              </a:rPr>
              <a:t>nd</a:t>
            </a:r>
            <a:r>
              <a:rPr lang="en-US" b="1" dirty="0" smtClean="0">
                <a:solidFill>
                  <a:srgbClr val="9D3431"/>
                </a:solidFill>
              </a:rPr>
              <a:t> Workshop on Power Converters for Particle Accelerators (POCPA)</a:t>
            </a:r>
            <a:endParaRPr lang="en-US" dirty="0">
              <a:solidFill>
                <a:srgbClr val="0084A8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1800" y="6477000"/>
            <a:ext cx="4114800" cy="228600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Slide </a:t>
            </a:r>
            <a:fld id="{0B78AB2B-7B65-46AA-8F10-87DFF4F1C1F9}" type="slidenum">
              <a:rPr lang="en-US">
                <a:latin typeface="Arial" charset="0"/>
              </a:rPr>
              <a:pPr/>
              <a:t>17</a:t>
            </a:fld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LCLS Modulators</a:t>
            </a:r>
          </a:p>
        </p:txBody>
      </p:sp>
      <p:pic>
        <p:nvPicPr>
          <p:cNvPr id="11270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76200"/>
            <a:ext cx="1933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1066800"/>
            <a:ext cx="259661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04800" y="1219200"/>
            <a:ext cx="2819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1/3 of LINAC (2 MI)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10 Sectors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8 Modulators per Sector</a:t>
            </a:r>
          </a:p>
          <a:p>
            <a:endParaRPr lang="en-US" dirty="0" smtClean="0"/>
          </a:p>
          <a:p>
            <a:r>
              <a:rPr lang="en-US" dirty="0" smtClean="0"/>
              <a:t>Modernization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Cabinet 1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 AC input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IOC’s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Interlocks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Cabinet 2 and 3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PFN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Switch (</a:t>
            </a:r>
            <a:r>
              <a:rPr lang="en-US" dirty="0" err="1" smtClean="0"/>
              <a:t>thyratron</a:t>
            </a:r>
            <a:r>
              <a:rPr lang="en-US" dirty="0" smtClean="0"/>
              <a:t>)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1066799"/>
            <a:ext cx="3242291" cy="480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2971800" y="6324600"/>
            <a:ext cx="4114800" cy="228600"/>
          </a:xfrm>
          <a:noFill/>
        </p:spPr>
        <p:txBody>
          <a:bodyPr/>
          <a:lstStyle/>
          <a:p>
            <a:fld id="{AFE138D5-9FD1-4C92-890F-7DD6A8E5B7F6}" type="datetime1">
              <a:rPr lang="en-US">
                <a:latin typeface="Arial" charset="0"/>
              </a:rPr>
              <a:pPr/>
              <a:t>6/13/2010</a:t>
            </a:fld>
            <a:endParaRPr lang="en-US" dirty="0">
              <a:latin typeface="Arial" charset="0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096000"/>
            <a:ext cx="4419600" cy="304800"/>
          </a:xfrm>
          <a:noFill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9D3431"/>
                </a:solidFill>
              </a:rPr>
              <a:t>2</a:t>
            </a:r>
            <a:r>
              <a:rPr lang="en-US" b="1" baseline="30000" dirty="0" smtClean="0">
                <a:solidFill>
                  <a:srgbClr val="9D3431"/>
                </a:solidFill>
              </a:rPr>
              <a:t>nd</a:t>
            </a:r>
            <a:r>
              <a:rPr lang="en-US" b="1" dirty="0" smtClean="0">
                <a:solidFill>
                  <a:srgbClr val="9D3431"/>
                </a:solidFill>
              </a:rPr>
              <a:t> Workshop on Power Converters for Particle Accelerators (POCPA)</a:t>
            </a:r>
            <a:endParaRPr lang="en-US" dirty="0">
              <a:solidFill>
                <a:srgbClr val="0084A8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1800" y="6477000"/>
            <a:ext cx="4114800" cy="228600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Slide </a:t>
            </a:r>
            <a:fld id="{0B78AB2B-7B65-46AA-8F10-87DFF4F1C1F9}" type="slidenum">
              <a:rPr lang="en-US">
                <a:latin typeface="Arial" charset="0"/>
              </a:rPr>
              <a:pPr/>
              <a:t>18</a:t>
            </a:fld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2800" dirty="0" smtClean="0"/>
              <a:t>HAPS - High Availability Power Supply</a:t>
            </a:r>
          </a:p>
        </p:txBody>
      </p:sp>
      <p:pic>
        <p:nvPicPr>
          <p:cNvPr id="12294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76200"/>
            <a:ext cx="1933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1066800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  <a:defRPr/>
            </a:pPr>
            <a:r>
              <a:rPr lang="en-US" sz="1600" dirty="0" smtClean="0">
                <a:effectLst>
                  <a:outerShdw blurRad="38100" dist="25400" dir="2400000" algn="tl" rotWithShape="0">
                    <a:srgbClr val="FFC000">
                      <a:alpha val="0"/>
                    </a:srgbClr>
                  </a:outerShdw>
                </a:effectLst>
              </a:rPr>
              <a:t>Paul Bellomo and Dave MacNair</a:t>
            </a:r>
            <a:br>
              <a:rPr lang="en-US" sz="1600" dirty="0" smtClean="0">
                <a:effectLst>
                  <a:outerShdw blurRad="38100" dist="25400" dir="2400000" algn="tl" rotWithShape="0">
                    <a:srgbClr val="FFC000">
                      <a:alpha val="0"/>
                    </a:srgbClr>
                  </a:outerShdw>
                </a:effectLst>
              </a:rPr>
            </a:br>
            <a:r>
              <a:rPr lang="en-US" sz="1600" dirty="0" smtClean="0">
                <a:effectLst>
                  <a:outerShdw blurRad="38100" dist="25400" dir="2400000" algn="tl" rotWithShape="0">
                    <a:srgbClr val="FFC000">
                      <a:alpha val="0"/>
                    </a:srgbClr>
                  </a:outerShdw>
                </a:effectLst>
              </a:rPr>
              <a:t> SLAC National Accelerator Laboratory</a:t>
            </a:r>
            <a:br>
              <a:rPr lang="en-US" sz="1600" dirty="0" smtClean="0">
                <a:effectLst>
                  <a:outerShdw blurRad="38100" dist="25400" dir="2400000" algn="tl" rotWithShape="0">
                    <a:srgbClr val="FFC000">
                      <a:alpha val="0"/>
                    </a:srgbClr>
                  </a:outerShdw>
                </a:effectLst>
              </a:rPr>
            </a:br>
            <a:r>
              <a:rPr lang="en-US" sz="1600" dirty="0" smtClean="0">
                <a:effectLst>
                  <a:outerShdw blurRad="38100" dist="25400" dir="2400000" algn="tl" rotWithShape="0">
                    <a:srgbClr val="FFC000">
                      <a:alpha val="0"/>
                    </a:srgbClr>
                  </a:outerShdw>
                </a:effectLst>
              </a:rPr>
              <a:t>ARW Vancouver, Canada	 January 26-30, 2009</a:t>
            </a:r>
            <a:endParaRPr lang="en-US" sz="16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533400" y="1981200"/>
            <a:ext cx="8229600" cy="3787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b="1" dirty="0">
                <a:solidFill>
                  <a:srgbClr val="095C75"/>
                </a:solidFill>
                <a:latin typeface="+mj-lt"/>
                <a:cs typeface="+mn-cs"/>
              </a:rPr>
              <a:t>Non-redundant - PEP II, SPEAR 3, LCLS (1994 – 2006)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95C75"/>
                </a:solidFill>
                <a:latin typeface="+mj-lt"/>
                <a:cs typeface="+mn-cs"/>
              </a:rPr>
              <a:t>Power supply quantity is hundreds, not thousands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95C75"/>
                </a:solidFill>
                <a:latin typeface="+mj-lt"/>
                <a:cs typeface="+mn-cs"/>
              </a:rPr>
              <a:t> Power supply availability budget is modest 98%</a:t>
            </a:r>
            <a:endParaRPr lang="en-US" baseline="30000" dirty="0">
              <a:solidFill>
                <a:srgbClr val="095C75"/>
              </a:solidFill>
              <a:latin typeface="+mj-lt"/>
              <a:cs typeface="+mn-cs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95C75"/>
                </a:solidFill>
                <a:latin typeface="+mj-lt"/>
                <a:cs typeface="+mn-cs"/>
              </a:rPr>
              <a:t> Non-redundant </a:t>
            </a:r>
            <a:r>
              <a:rPr lang="en-US" dirty="0">
                <a:solidFill>
                  <a:srgbClr val="045C75"/>
                </a:solidFill>
                <a:latin typeface="+mj-lt"/>
                <a:cs typeface="+mn-cs"/>
              </a:rPr>
              <a:t>supplies</a:t>
            </a:r>
            <a:r>
              <a:rPr lang="en-US" dirty="0">
                <a:solidFill>
                  <a:srgbClr val="095C75"/>
                </a:solidFill>
                <a:latin typeface="+mj-lt"/>
                <a:cs typeface="+mn-cs"/>
              </a:rPr>
              <a:t> satisfied availability budget</a:t>
            </a:r>
            <a:endParaRPr lang="en-US" baseline="30000" dirty="0">
              <a:solidFill>
                <a:srgbClr val="095C75"/>
              </a:solidFill>
              <a:latin typeface="+mj-lt"/>
              <a:cs typeface="+mn-cs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95C75"/>
                </a:solidFill>
                <a:latin typeface="+mj-lt"/>
                <a:cs typeface="+mn-cs"/>
              </a:rPr>
              <a:t> Redundant power systems not readily available from industry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95C75"/>
                </a:solidFill>
                <a:latin typeface="+mj-lt"/>
                <a:cs typeface="+mn-cs"/>
              </a:rPr>
              <a:t> Redundant systems would not fit within cost and schedule constraints</a:t>
            </a:r>
          </a:p>
          <a:p>
            <a:pPr>
              <a:lnSpc>
                <a:spcPct val="150000"/>
              </a:lnSpc>
              <a:defRPr/>
            </a:pPr>
            <a:r>
              <a:rPr lang="en-US" b="1" dirty="0">
                <a:solidFill>
                  <a:srgbClr val="095C75"/>
                </a:solidFill>
                <a:latin typeface="+mj-lt"/>
                <a:cs typeface="+mn-cs"/>
              </a:rPr>
              <a:t>Redundant  - KEK ATF 2 (2006 – 2008)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95C75"/>
                </a:solidFill>
                <a:latin typeface="Calibri"/>
                <a:cs typeface="+mn-cs"/>
              </a:rPr>
              <a:t> Mock-up of ILC Final Focus accelerator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95C75"/>
                </a:solidFill>
                <a:latin typeface="Calibri"/>
                <a:cs typeface="+mn-cs"/>
              </a:rPr>
              <a:t> Magnet power supplies ILC-like</a:t>
            </a:r>
            <a:endParaRPr lang="en-US" b="1" dirty="0">
              <a:solidFill>
                <a:srgbClr val="095C75"/>
              </a:solidFill>
              <a:latin typeface="+mj-lt"/>
              <a:cs typeface="+mn-cs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2971800" y="6324600"/>
            <a:ext cx="4114800" cy="228600"/>
          </a:xfrm>
          <a:noFill/>
        </p:spPr>
        <p:txBody>
          <a:bodyPr/>
          <a:lstStyle/>
          <a:p>
            <a:fld id="{AFE138D5-9FD1-4C92-890F-7DD6A8E5B7F6}" type="datetime1">
              <a:rPr lang="en-US">
                <a:latin typeface="Arial" charset="0"/>
              </a:rPr>
              <a:pPr/>
              <a:t>6/13/2010</a:t>
            </a:fld>
            <a:endParaRPr lang="en-US" dirty="0">
              <a:latin typeface="Arial" charset="0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096000"/>
            <a:ext cx="4419600" cy="304800"/>
          </a:xfrm>
          <a:noFill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9D3431"/>
                </a:solidFill>
              </a:rPr>
              <a:t>2</a:t>
            </a:r>
            <a:r>
              <a:rPr lang="en-US" b="1" baseline="30000" dirty="0" smtClean="0">
                <a:solidFill>
                  <a:srgbClr val="9D3431"/>
                </a:solidFill>
              </a:rPr>
              <a:t>nd</a:t>
            </a:r>
            <a:r>
              <a:rPr lang="en-US" b="1" dirty="0" smtClean="0">
                <a:solidFill>
                  <a:srgbClr val="9D3431"/>
                </a:solidFill>
              </a:rPr>
              <a:t> Workshop on Power Converters for Particle Accelerators (POCPA)</a:t>
            </a:r>
            <a:endParaRPr lang="en-US" dirty="0">
              <a:solidFill>
                <a:srgbClr val="0084A8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1800" y="6477000"/>
            <a:ext cx="4114800" cy="228600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Slide </a:t>
            </a:r>
            <a:fld id="{0B78AB2B-7B65-46AA-8F10-87DFF4F1C1F9}" type="slidenum">
              <a:rPr lang="en-US">
                <a:latin typeface="Arial" charset="0"/>
              </a:rPr>
              <a:pPr/>
              <a:t>19</a:t>
            </a:fld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xfrm>
            <a:off x="2971800" y="6324600"/>
            <a:ext cx="4114800" cy="228600"/>
          </a:xfrm>
          <a:noFill/>
        </p:spPr>
        <p:txBody>
          <a:bodyPr/>
          <a:lstStyle/>
          <a:p>
            <a:fld id="{AFE138D5-9FD1-4C92-890F-7DD6A8E5B7F6}" type="datetime1">
              <a:rPr lang="en-US">
                <a:latin typeface="Arial" charset="0"/>
              </a:rPr>
              <a:pPr/>
              <a:t>6/13/2010</a:t>
            </a:fld>
            <a:endParaRPr lang="en-US" dirty="0">
              <a:latin typeface="Arial" charset="0"/>
            </a:endParaRP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096000"/>
            <a:ext cx="4419600" cy="304800"/>
          </a:xfrm>
          <a:noFill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9D3431"/>
                </a:solidFill>
              </a:rPr>
              <a:t>2</a:t>
            </a:r>
            <a:r>
              <a:rPr lang="en-US" b="1" baseline="30000" dirty="0" smtClean="0">
                <a:solidFill>
                  <a:srgbClr val="9D3431"/>
                </a:solidFill>
              </a:rPr>
              <a:t>nd</a:t>
            </a:r>
            <a:r>
              <a:rPr lang="en-US" b="1" dirty="0" smtClean="0">
                <a:solidFill>
                  <a:srgbClr val="9D3431"/>
                </a:solidFill>
              </a:rPr>
              <a:t> Workshop on Power Converters for Particle Accelerators (POCPA)</a:t>
            </a:r>
            <a:endParaRPr lang="en-US" dirty="0">
              <a:solidFill>
                <a:srgbClr val="0084A8"/>
              </a:solidFill>
            </a:endParaRP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1800" y="6477000"/>
            <a:ext cx="4114800" cy="228600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Slide </a:t>
            </a:r>
            <a:fld id="{0B78AB2B-7B65-46AA-8F10-87DFF4F1C1F9}" type="slidenum">
              <a:rPr lang="en-US">
                <a:latin typeface="Arial" charset="0"/>
              </a:rPr>
              <a:pPr/>
              <a:t>2</a:t>
            </a:fld>
            <a:endParaRPr lang="en-US" dirty="0">
              <a:latin typeface="Arial" charset="0"/>
            </a:endParaRPr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SLAC Facilities</a:t>
            </a:r>
          </a:p>
        </p:txBody>
      </p:sp>
      <p:pic>
        <p:nvPicPr>
          <p:cNvPr id="4104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76200"/>
            <a:ext cx="1933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Slac_aerial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1143000"/>
            <a:ext cx="6039691" cy="4789475"/>
          </a:xfrm>
          <a:prstGeom prst="rect">
            <a:avLst/>
          </a:prstGeom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1219200"/>
            <a:ext cx="2338387" cy="266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477000" y="4191000"/>
            <a:ext cx="24384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Sustaining Engineering</a:t>
            </a:r>
          </a:p>
          <a:p>
            <a:r>
              <a:rPr lang="en-US" sz="16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SSRL (SPEAR3)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LCLS  (LINAC)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3200" dirty="0" smtClean="0">
                <a:effectLst>
                  <a:outerShdw blurRad="38100" dist="25400" dir="2400000" algn="tl" rotWithShape="0">
                    <a:srgbClr val="FFC000">
                      <a:alpha val="0"/>
                    </a:srgbClr>
                  </a:outerShdw>
                </a:effectLst>
              </a:rPr>
              <a:t>SLAC Next-Generation</a:t>
            </a:r>
            <a:endParaRPr lang="en-US" sz="3200" dirty="0" smtClean="0"/>
          </a:p>
        </p:txBody>
      </p:sp>
      <p:pic>
        <p:nvPicPr>
          <p:cNvPr id="10246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76200"/>
            <a:ext cx="1933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381000" y="1219200"/>
            <a:ext cx="31685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95C75"/>
                </a:solidFill>
              </a:rPr>
              <a:t>KEK ATF </a:t>
            </a:r>
            <a:r>
              <a:rPr lang="en-US" b="1" dirty="0" smtClean="0">
                <a:solidFill>
                  <a:srgbClr val="095C75"/>
                </a:solidFill>
              </a:rPr>
              <a:t>2 Approach </a:t>
            </a:r>
          </a:p>
          <a:p>
            <a:r>
              <a:rPr lang="en-US" b="1" dirty="0" smtClean="0">
                <a:solidFill>
                  <a:srgbClr val="095C75"/>
                </a:solidFill>
              </a:rPr>
              <a:t>By P. Bellomo &amp; D. MacNair</a:t>
            </a:r>
            <a:endParaRPr lang="en-US" dirty="0"/>
          </a:p>
        </p:txBody>
      </p:sp>
      <p:graphicFrame>
        <p:nvGraphicFramePr>
          <p:cNvPr id="10252" name="Object 3"/>
          <p:cNvGraphicFramePr>
            <a:graphicFrameLocks noChangeAspect="1"/>
          </p:cNvGraphicFramePr>
          <p:nvPr/>
        </p:nvGraphicFramePr>
        <p:xfrm>
          <a:off x="4597912" y="1143001"/>
          <a:ext cx="4469888" cy="2819400"/>
        </p:xfrm>
        <a:graphic>
          <a:graphicData uri="http://schemas.openxmlformats.org/presentationml/2006/ole">
            <p:oleObj spid="_x0000_s10252" name="Visio" r:id="rId5" imgW="6280940" imgH="3961275" progId="">
              <p:embed/>
            </p:oleObj>
          </a:graphicData>
        </a:graphic>
      </p:graphicFrame>
      <p:pic>
        <p:nvPicPr>
          <p:cNvPr id="14" name="Picture 13" descr="IMG_012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2895600"/>
            <a:ext cx="4419600" cy="294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2971800" y="6324600"/>
            <a:ext cx="4114800" cy="228600"/>
          </a:xfrm>
          <a:noFill/>
        </p:spPr>
        <p:txBody>
          <a:bodyPr/>
          <a:lstStyle/>
          <a:p>
            <a:fld id="{AFE138D5-9FD1-4C92-890F-7DD6A8E5B7F6}" type="datetime1">
              <a:rPr lang="en-US">
                <a:latin typeface="Arial" charset="0"/>
              </a:rPr>
              <a:pPr/>
              <a:t>6/13/2010</a:t>
            </a:fld>
            <a:endParaRPr lang="en-US" dirty="0">
              <a:latin typeface="Arial" charset="0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096000"/>
            <a:ext cx="4419600" cy="304800"/>
          </a:xfrm>
          <a:noFill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9D3431"/>
                </a:solidFill>
              </a:rPr>
              <a:t>2</a:t>
            </a:r>
            <a:r>
              <a:rPr lang="en-US" b="1" baseline="30000" dirty="0" smtClean="0">
                <a:solidFill>
                  <a:srgbClr val="9D3431"/>
                </a:solidFill>
              </a:rPr>
              <a:t>nd</a:t>
            </a:r>
            <a:r>
              <a:rPr lang="en-US" b="1" dirty="0" smtClean="0">
                <a:solidFill>
                  <a:srgbClr val="9D3431"/>
                </a:solidFill>
              </a:rPr>
              <a:t> Workshop on Power Converters for Particle Accelerators (POCPA)</a:t>
            </a:r>
            <a:endParaRPr lang="en-US" dirty="0">
              <a:solidFill>
                <a:srgbClr val="0084A8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1800" y="6477000"/>
            <a:ext cx="4114800" cy="228600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Slide </a:t>
            </a:r>
            <a:fld id="{0B78AB2B-7B65-46AA-8F10-87DFF4F1C1F9}" type="slidenum">
              <a:rPr lang="en-US">
                <a:latin typeface="Arial" charset="0"/>
              </a:rPr>
              <a:pPr/>
              <a:t>20</a:t>
            </a:fld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HAPS – Next</a:t>
            </a:r>
          </a:p>
        </p:txBody>
      </p:sp>
      <p:pic>
        <p:nvPicPr>
          <p:cNvPr id="13318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76200"/>
            <a:ext cx="1933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81000" y="1295400"/>
            <a:ext cx="8229600" cy="4262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2">
              <a:defRPr/>
            </a:pPr>
            <a:r>
              <a:rPr lang="en-US" b="1" dirty="0">
                <a:solidFill>
                  <a:srgbClr val="045C75"/>
                </a:solidFill>
                <a:latin typeface="+mj-lt"/>
                <a:cs typeface="+mn-cs"/>
              </a:rPr>
              <a:t>Goals</a:t>
            </a:r>
          </a:p>
          <a:p>
            <a:pPr marL="228600" lvl="2" indent="-2286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45C75"/>
                </a:solidFill>
                <a:latin typeface="+mj-lt"/>
                <a:cs typeface="+mn-cs"/>
              </a:rPr>
              <a:t>All components N+1 modular and redundant</a:t>
            </a:r>
          </a:p>
          <a:p>
            <a:pPr marL="228600" lvl="2" indent="-2286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45C75"/>
                </a:solidFill>
                <a:latin typeface="+mj-lt"/>
                <a:cs typeface="+mn-cs"/>
              </a:rPr>
              <a:t>Power module hot-swappable</a:t>
            </a:r>
          </a:p>
          <a:p>
            <a:pPr marL="228600" lvl="2" indent="-2286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 err="1">
                <a:solidFill>
                  <a:srgbClr val="045C75"/>
                </a:solidFill>
                <a:latin typeface="+mj-lt"/>
                <a:cs typeface="+mn-cs"/>
              </a:rPr>
              <a:t>Unipolar</a:t>
            </a:r>
            <a:r>
              <a:rPr lang="en-US" dirty="0">
                <a:solidFill>
                  <a:srgbClr val="045C75"/>
                </a:solidFill>
                <a:latin typeface="+mj-lt"/>
                <a:cs typeface="+mn-cs"/>
              </a:rPr>
              <a:t> or bipolar output from a single unipolar bulk voltage source</a:t>
            </a:r>
          </a:p>
          <a:p>
            <a:pPr marL="228600" lvl="2" indent="-2286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45C75"/>
                </a:solidFill>
                <a:latin typeface="+mj-lt"/>
                <a:cs typeface="+mn-cs"/>
              </a:rPr>
              <a:t>Imbedded controller with digital current regulation</a:t>
            </a:r>
          </a:p>
          <a:p>
            <a:pPr marL="228600" lvl="2" indent="-2286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45C75"/>
                </a:solidFill>
                <a:latin typeface="+mj-lt"/>
                <a:cs typeface="+mn-cs"/>
              </a:rPr>
              <a:t>Capable of driving superconducting magnets</a:t>
            </a:r>
          </a:p>
          <a:p>
            <a:pPr marL="228600" lvl="2" indent="-2286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45C75"/>
                </a:solidFill>
                <a:latin typeface="+mj-lt"/>
                <a:cs typeface="+mn-cs"/>
              </a:rPr>
              <a:t>High bandwidth for use in BBA or closed orbit correction systems</a:t>
            </a:r>
          </a:p>
          <a:p>
            <a:pPr marL="228600" lvl="2" indent="-2286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45C75"/>
                </a:solidFill>
                <a:latin typeface="+mj-lt"/>
                <a:cs typeface="+mn-cs"/>
              </a:rPr>
              <a:t>High stability and precision output current</a:t>
            </a:r>
          </a:p>
          <a:p>
            <a:pPr marL="228600" lvl="2" indent="-2286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45C75"/>
                </a:solidFill>
                <a:latin typeface="+mj-lt"/>
                <a:cs typeface="+mn-cs"/>
              </a:rPr>
              <a:t>High accuracy read-backs</a:t>
            </a:r>
          </a:p>
          <a:p>
            <a:pPr marL="228600" lvl="2" indent="-2286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45C75"/>
                </a:solidFill>
                <a:latin typeface="+mj-lt"/>
                <a:cs typeface="+mn-cs"/>
              </a:rPr>
              <a:t>Scalable to higher output levels</a:t>
            </a:r>
          </a:p>
          <a:p>
            <a:pPr marL="228600" lvl="2" indent="-228600">
              <a:spcAft>
                <a:spcPts val="1200"/>
              </a:spcAft>
              <a:defRPr/>
            </a:pPr>
            <a:r>
              <a:rPr lang="en-US" b="1" dirty="0">
                <a:solidFill>
                  <a:srgbClr val="045C75"/>
                </a:solidFill>
                <a:latin typeface="+mj-lt"/>
                <a:cs typeface="+mn-cs"/>
              </a:rPr>
              <a:t>Applications</a:t>
            </a:r>
          </a:p>
          <a:p>
            <a:pPr marL="228600" lvl="2" indent="-2286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45C75"/>
                </a:solidFill>
                <a:latin typeface="+mj-lt"/>
                <a:cs typeface="+mn-cs"/>
              </a:rPr>
              <a:t>ILC and other future accelerators</a:t>
            </a:r>
            <a:endParaRPr lang="en-US" dirty="0">
              <a:solidFill>
                <a:srgbClr val="045C75"/>
              </a:solidFill>
              <a:cs typeface="+mn-cs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quarter" idx="10"/>
          </p:nvPr>
        </p:nvSpPr>
        <p:spPr>
          <a:xfrm>
            <a:off x="2971800" y="6324600"/>
            <a:ext cx="4114800" cy="228600"/>
          </a:xfrm>
          <a:noFill/>
        </p:spPr>
        <p:txBody>
          <a:bodyPr/>
          <a:lstStyle/>
          <a:p>
            <a:fld id="{AFE138D5-9FD1-4C92-890F-7DD6A8E5B7F6}" type="datetime1">
              <a:rPr lang="en-US">
                <a:latin typeface="Arial" charset="0"/>
              </a:rPr>
              <a:pPr/>
              <a:t>6/13/2010</a:t>
            </a:fld>
            <a:endParaRPr lang="en-US" dirty="0">
              <a:latin typeface="Arial" charset="0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096000"/>
            <a:ext cx="4419600" cy="304800"/>
          </a:xfrm>
          <a:noFill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9D3431"/>
                </a:solidFill>
              </a:rPr>
              <a:t>2</a:t>
            </a:r>
            <a:r>
              <a:rPr lang="en-US" b="1" baseline="30000" dirty="0" smtClean="0">
                <a:solidFill>
                  <a:srgbClr val="9D3431"/>
                </a:solidFill>
              </a:rPr>
              <a:t>nd</a:t>
            </a:r>
            <a:r>
              <a:rPr lang="en-US" b="1" dirty="0" smtClean="0">
                <a:solidFill>
                  <a:srgbClr val="9D3431"/>
                </a:solidFill>
              </a:rPr>
              <a:t> Workshop on Power Converters for Particle Accelerators (POCPA)</a:t>
            </a:r>
            <a:endParaRPr lang="en-US" dirty="0">
              <a:solidFill>
                <a:srgbClr val="0084A8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1800" y="6477000"/>
            <a:ext cx="4114800" cy="228600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Slide </a:t>
            </a:r>
            <a:fld id="{0B78AB2B-7B65-46AA-8F10-87DFF4F1C1F9}" type="slidenum">
              <a:rPr lang="en-US">
                <a:latin typeface="Arial" charset="0"/>
              </a:rPr>
              <a:pPr/>
              <a:t>21</a:t>
            </a:fld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  <p:pic>
        <p:nvPicPr>
          <p:cNvPr id="14343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76200"/>
            <a:ext cx="1933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7" name="TextBox 21"/>
          <p:cNvSpPr txBox="1">
            <a:spLocks noChangeArrowheads="1"/>
          </p:cNvSpPr>
          <p:nvPr/>
        </p:nvSpPr>
        <p:spPr bwMode="auto">
          <a:xfrm flipH="1">
            <a:off x="6456363" y="5105400"/>
            <a:ext cx="2630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/>
            <a:r>
              <a:rPr lang="en-US">
                <a:solidFill>
                  <a:schemeClr val="bg1"/>
                </a:solidFill>
                <a:latin typeface="Calibri" pitchFamily="34" charset="0"/>
              </a:rPr>
              <a:t>Phase-2  </a:t>
            </a:r>
            <a:r>
              <a:rPr lang="en-US">
                <a:solidFill>
                  <a:schemeClr val="bg1"/>
                </a:solidFill>
                <a:latin typeface="Calibri" pitchFamily="34" charset="0"/>
                <a:cs typeface="Arial" charset="0"/>
              </a:rPr>
              <a:t>Installation</a:t>
            </a:r>
            <a:endParaRPr lang="en-US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372" name="TextBox 20"/>
          <p:cNvSpPr txBox="1">
            <a:spLocks noChangeArrowheads="1"/>
          </p:cNvSpPr>
          <p:nvPr/>
        </p:nvSpPr>
        <p:spPr bwMode="auto">
          <a:xfrm flipH="1">
            <a:off x="8439150" y="2833688"/>
            <a:ext cx="6461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en-US">
                <a:solidFill>
                  <a:schemeClr val="bg1"/>
                </a:solidFill>
                <a:latin typeface="Calibri" pitchFamily="34" charset="0"/>
              </a:rPr>
              <a:t>CD 4</a:t>
            </a:r>
          </a:p>
        </p:txBody>
      </p:sp>
      <p:graphicFrame>
        <p:nvGraphicFramePr>
          <p:cNvPr id="74754" name="Object 4"/>
          <p:cNvGraphicFramePr>
            <a:graphicFrameLocks noChangeAspect="1"/>
          </p:cNvGraphicFramePr>
          <p:nvPr/>
        </p:nvGraphicFramePr>
        <p:xfrm>
          <a:off x="152400" y="1143000"/>
          <a:ext cx="4495322" cy="3900135"/>
        </p:xfrm>
        <a:graphic>
          <a:graphicData uri="http://schemas.openxmlformats.org/presentationml/2006/ole">
            <p:oleObj spid="_x0000_s74754" name="Visio" r:id="rId5" imgW="7028266" imgH="6097260" progId="">
              <p:embed/>
            </p:oleObj>
          </a:graphicData>
        </a:graphic>
      </p:graphicFrame>
      <p:graphicFrame>
        <p:nvGraphicFramePr>
          <p:cNvPr id="74755" name="Object 3"/>
          <p:cNvGraphicFramePr>
            <a:graphicFrameLocks noChangeAspect="1"/>
          </p:cNvGraphicFramePr>
          <p:nvPr/>
        </p:nvGraphicFramePr>
        <p:xfrm>
          <a:off x="4953000" y="2438400"/>
          <a:ext cx="4078983" cy="3413125"/>
        </p:xfrm>
        <a:graphic>
          <a:graphicData uri="http://schemas.openxmlformats.org/presentationml/2006/ole">
            <p:oleObj spid="_x0000_s74755" name="Visio" r:id="rId6" imgW="8105215" imgH="7327617" progId="">
              <p:embed/>
            </p:oleObj>
          </a:graphicData>
        </a:graphic>
      </p:graphicFrame>
      <p:pic>
        <p:nvPicPr>
          <p:cNvPr id="11" name="Picture 4" descr="DSC_345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5800" y="1066800"/>
            <a:ext cx="2057400" cy="1253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ate Placeholder 3"/>
          <p:cNvSpPr>
            <a:spLocks noGrp="1"/>
          </p:cNvSpPr>
          <p:nvPr>
            <p:ph type="dt" sz="quarter" idx="10"/>
          </p:nvPr>
        </p:nvSpPr>
        <p:spPr>
          <a:xfrm>
            <a:off x="2971800" y="6324600"/>
            <a:ext cx="4114800" cy="228600"/>
          </a:xfrm>
          <a:noFill/>
        </p:spPr>
        <p:txBody>
          <a:bodyPr/>
          <a:lstStyle/>
          <a:p>
            <a:fld id="{AFE138D5-9FD1-4C92-890F-7DD6A8E5B7F6}" type="datetime1">
              <a:rPr lang="en-US">
                <a:latin typeface="Arial" charset="0"/>
              </a:rPr>
              <a:pPr/>
              <a:t>6/13/2010</a:t>
            </a:fld>
            <a:endParaRPr lang="en-US" dirty="0">
              <a:latin typeface="Arial" charset="0"/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096000"/>
            <a:ext cx="4419600" cy="304800"/>
          </a:xfrm>
          <a:noFill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9D3431"/>
                </a:solidFill>
              </a:rPr>
              <a:t>2</a:t>
            </a:r>
            <a:r>
              <a:rPr lang="en-US" b="1" baseline="30000" dirty="0" smtClean="0">
                <a:solidFill>
                  <a:srgbClr val="9D3431"/>
                </a:solidFill>
              </a:rPr>
              <a:t>nd</a:t>
            </a:r>
            <a:r>
              <a:rPr lang="en-US" b="1" dirty="0" smtClean="0">
                <a:solidFill>
                  <a:srgbClr val="9D3431"/>
                </a:solidFill>
              </a:rPr>
              <a:t> Workshop on Power Converters for Particle Accelerators (POCPA)</a:t>
            </a:r>
            <a:endParaRPr lang="en-US" dirty="0">
              <a:solidFill>
                <a:srgbClr val="0084A8"/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1800" y="6477000"/>
            <a:ext cx="4114800" cy="228600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Slide </a:t>
            </a:r>
            <a:fld id="{0B78AB2B-7B65-46AA-8F10-87DFF4F1C1F9}" type="slidenum">
              <a:rPr lang="en-US">
                <a:latin typeface="Arial" charset="0"/>
              </a:rPr>
              <a:pPr/>
              <a:t>22</a:t>
            </a:fld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Questions?</a:t>
            </a:r>
          </a:p>
        </p:txBody>
      </p:sp>
      <p:pic>
        <p:nvPicPr>
          <p:cNvPr id="15366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76200"/>
            <a:ext cx="1933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2971800" y="6324600"/>
            <a:ext cx="4114800" cy="228600"/>
          </a:xfrm>
          <a:noFill/>
        </p:spPr>
        <p:txBody>
          <a:bodyPr/>
          <a:lstStyle/>
          <a:p>
            <a:fld id="{AFE138D5-9FD1-4C92-890F-7DD6A8E5B7F6}" type="datetime1">
              <a:rPr lang="en-US">
                <a:latin typeface="Arial" charset="0"/>
              </a:rPr>
              <a:pPr/>
              <a:t>6/13/2010</a:t>
            </a:fld>
            <a:endParaRPr lang="en-US" dirty="0">
              <a:latin typeface="Arial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096000"/>
            <a:ext cx="4419600" cy="304800"/>
          </a:xfrm>
          <a:noFill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9D3431"/>
                </a:solidFill>
              </a:rPr>
              <a:t>2</a:t>
            </a:r>
            <a:r>
              <a:rPr lang="en-US" b="1" baseline="30000" dirty="0" smtClean="0">
                <a:solidFill>
                  <a:srgbClr val="9D3431"/>
                </a:solidFill>
              </a:rPr>
              <a:t>nd</a:t>
            </a:r>
            <a:r>
              <a:rPr lang="en-US" b="1" dirty="0" smtClean="0">
                <a:solidFill>
                  <a:srgbClr val="9D3431"/>
                </a:solidFill>
              </a:rPr>
              <a:t> Workshop on Power Converters for Particle Accelerators (POCPA)</a:t>
            </a:r>
            <a:endParaRPr lang="en-US" dirty="0">
              <a:solidFill>
                <a:srgbClr val="0084A8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1800" y="6477000"/>
            <a:ext cx="4114800" cy="228600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Slide </a:t>
            </a:r>
            <a:fld id="{0B78AB2B-7B65-46AA-8F10-87DFF4F1C1F9}" type="slidenum">
              <a:rPr lang="en-US">
                <a:latin typeface="Arial" charset="0"/>
              </a:rPr>
              <a:pPr/>
              <a:t>23</a:t>
            </a:fld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Procurement</a:t>
            </a:r>
          </a:p>
        </p:txBody>
      </p:sp>
      <p:pic>
        <p:nvPicPr>
          <p:cNvPr id="5127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76200"/>
            <a:ext cx="1933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92100" y="1219200"/>
            <a:ext cx="8610600" cy="452596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Power supply Specification</a:t>
            </a:r>
          </a:p>
          <a:p>
            <a:pPr lvl="1" eaLnBrk="1" hangingPunct="1">
              <a:defRPr/>
            </a:pPr>
            <a:r>
              <a:rPr lang="en-US" dirty="0" smtClean="0"/>
              <a:t>Off the shelf: </a:t>
            </a:r>
          </a:p>
          <a:p>
            <a:pPr lvl="2" eaLnBrk="1" hangingPunct="1">
              <a:defRPr/>
            </a:pPr>
            <a:r>
              <a:rPr lang="en-US" dirty="0" smtClean="0"/>
              <a:t>Use as much as possible International Standards:</a:t>
            </a:r>
          </a:p>
          <a:p>
            <a:pPr lvl="3" eaLnBrk="1" hangingPunct="1">
              <a:defRPr/>
            </a:pPr>
            <a:r>
              <a:rPr lang="en-US" dirty="0" smtClean="0"/>
              <a:t>MIL</a:t>
            </a:r>
          </a:p>
          <a:p>
            <a:pPr lvl="4" eaLnBrk="1" hangingPunct="1">
              <a:defRPr/>
            </a:pPr>
            <a:r>
              <a:rPr lang="en-US" dirty="0" smtClean="0"/>
              <a:t>Components de-rating</a:t>
            </a:r>
          </a:p>
          <a:p>
            <a:pPr lvl="3" eaLnBrk="1" hangingPunct="1">
              <a:defRPr/>
            </a:pPr>
            <a:r>
              <a:rPr lang="en-US" dirty="0" smtClean="0"/>
              <a:t>EMC</a:t>
            </a:r>
          </a:p>
          <a:p>
            <a:pPr lvl="4" eaLnBrk="1" hangingPunct="1">
              <a:defRPr/>
            </a:pPr>
            <a:r>
              <a:rPr lang="en-US" dirty="0" smtClean="0"/>
              <a:t>Special grounding requirements ( P. Bellomo)</a:t>
            </a:r>
          </a:p>
          <a:p>
            <a:pPr lvl="1" eaLnBrk="1" hangingPunct="1">
              <a:defRPr/>
            </a:pPr>
            <a:r>
              <a:rPr lang="en-US" dirty="0" smtClean="0"/>
              <a:t>Specials:</a:t>
            </a:r>
          </a:p>
          <a:p>
            <a:pPr lvl="2" eaLnBrk="1" hangingPunct="1">
              <a:defRPr/>
            </a:pPr>
            <a:r>
              <a:rPr lang="en-US" dirty="0" smtClean="0"/>
              <a:t>Design review</a:t>
            </a:r>
          </a:p>
          <a:p>
            <a:pPr lvl="1" eaLnBrk="1" hangingPunct="1">
              <a:defRPr/>
            </a:pPr>
            <a:r>
              <a:rPr lang="en-US" dirty="0" smtClean="0"/>
              <a:t>KISS – Keep It Stupid Simple</a:t>
            </a:r>
          </a:p>
          <a:p>
            <a:pPr eaLnBrk="1" hangingPunct="1">
              <a:buNone/>
              <a:defRPr/>
            </a:pPr>
            <a:endParaRPr lang="en-US" dirty="0" smtClean="0"/>
          </a:p>
          <a:p>
            <a:pPr eaLnBrk="1" hangingPunct="1">
              <a:buFontTx/>
              <a:buNone/>
              <a:defRPr/>
            </a:pPr>
            <a:endParaRPr lang="en-US" dirty="0" smtClean="0"/>
          </a:p>
        </p:txBody>
      </p:sp>
      <p:sp>
        <p:nvSpPr>
          <p:cNvPr id="1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2971800" y="6324600"/>
            <a:ext cx="4114800" cy="228600"/>
          </a:xfrm>
          <a:noFill/>
        </p:spPr>
        <p:txBody>
          <a:bodyPr/>
          <a:lstStyle/>
          <a:p>
            <a:fld id="{AFE138D5-9FD1-4C92-890F-7DD6A8E5B7F6}" type="datetime1">
              <a:rPr lang="en-US">
                <a:latin typeface="Arial" charset="0"/>
              </a:rPr>
              <a:pPr/>
              <a:t>6/13/2010</a:t>
            </a:fld>
            <a:endParaRPr lang="en-US" dirty="0">
              <a:latin typeface="Arial" charset="0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096000"/>
            <a:ext cx="4419600" cy="304800"/>
          </a:xfrm>
          <a:noFill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9D3431"/>
                </a:solidFill>
              </a:rPr>
              <a:t>2</a:t>
            </a:r>
            <a:r>
              <a:rPr lang="en-US" b="1" baseline="30000" dirty="0" smtClean="0">
                <a:solidFill>
                  <a:srgbClr val="9D3431"/>
                </a:solidFill>
              </a:rPr>
              <a:t>nd</a:t>
            </a:r>
            <a:r>
              <a:rPr lang="en-US" b="1" dirty="0" smtClean="0">
                <a:solidFill>
                  <a:srgbClr val="9D3431"/>
                </a:solidFill>
              </a:rPr>
              <a:t> Workshop on Power Converters for Particle Accelerators (POCPA)</a:t>
            </a:r>
            <a:endParaRPr lang="en-US" dirty="0">
              <a:solidFill>
                <a:srgbClr val="0084A8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1800" y="6477000"/>
            <a:ext cx="4114800" cy="228600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Slide </a:t>
            </a:r>
            <a:fld id="{0B78AB2B-7B65-46AA-8F10-87DFF4F1C1F9}" type="slidenum">
              <a:rPr lang="en-US">
                <a:latin typeface="Arial" charset="0"/>
              </a:rPr>
              <a:pPr/>
              <a:t>3</a:t>
            </a:fld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Procurement</a:t>
            </a:r>
          </a:p>
        </p:txBody>
      </p:sp>
      <p:pic>
        <p:nvPicPr>
          <p:cNvPr id="5127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76200"/>
            <a:ext cx="1933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92100" y="1219201"/>
            <a:ext cx="4508500" cy="2133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Vendor Qualification</a:t>
            </a:r>
          </a:p>
          <a:p>
            <a:pPr lvl="1" eaLnBrk="1" hangingPunct="1">
              <a:defRPr/>
            </a:pPr>
            <a:r>
              <a:rPr lang="en-US" sz="2000" dirty="0" smtClean="0"/>
              <a:t>Quality Control (ISO)</a:t>
            </a:r>
          </a:p>
          <a:p>
            <a:pPr lvl="1" eaLnBrk="1" hangingPunct="1">
              <a:defRPr/>
            </a:pPr>
            <a:r>
              <a:rPr lang="en-US" sz="2000" dirty="0" smtClean="0"/>
              <a:t>Local/Domestic Service Center</a:t>
            </a:r>
          </a:p>
          <a:p>
            <a:pPr lvl="1" eaLnBrk="1" hangingPunct="1">
              <a:defRPr/>
            </a:pPr>
            <a:r>
              <a:rPr lang="en-US" sz="2000" dirty="0" smtClean="0"/>
              <a:t>Spare parts availability</a:t>
            </a:r>
          </a:p>
          <a:p>
            <a:pPr lvl="1" eaLnBrk="1" hangingPunct="1">
              <a:defRPr/>
            </a:pPr>
            <a:r>
              <a:rPr lang="en-US" sz="2000" dirty="0" smtClean="0"/>
              <a:t>Product Roadmap</a:t>
            </a:r>
          </a:p>
          <a:p>
            <a:pPr lvl="1" eaLnBrk="1" hangingPunct="1">
              <a:defRPr/>
            </a:pPr>
            <a:endParaRPr lang="en-US" dirty="0" smtClean="0"/>
          </a:p>
          <a:p>
            <a:pPr eaLnBrk="1" hangingPunct="1">
              <a:buNone/>
              <a:defRPr/>
            </a:pPr>
            <a:endParaRPr lang="en-US" dirty="0" smtClean="0"/>
          </a:p>
          <a:p>
            <a:pPr eaLnBrk="1" hangingPunct="1">
              <a:buFontTx/>
              <a:buNone/>
              <a:defRPr/>
            </a:pPr>
            <a:endParaRPr lang="en-US" dirty="0" smtClean="0"/>
          </a:p>
        </p:txBody>
      </p:sp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319" y="2590800"/>
            <a:ext cx="422726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3581400"/>
            <a:ext cx="3384550" cy="2369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5105400" y="4038600"/>
            <a:ext cx="1981200" cy="914400"/>
          </a:xfrm>
          <a:prstGeom prst="ellipse">
            <a:avLst/>
          </a:prstGeom>
          <a:solidFill>
            <a:schemeClr val="accent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endCxn id="10" idx="0"/>
          </p:cNvCxnSpPr>
          <p:nvPr/>
        </p:nvCxnSpPr>
        <p:spPr>
          <a:xfrm>
            <a:off x="4191000" y="3581400"/>
            <a:ext cx="1905000" cy="4572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10" idx="4"/>
          </p:cNvCxnSpPr>
          <p:nvPr/>
        </p:nvCxnSpPr>
        <p:spPr>
          <a:xfrm rot="5400000">
            <a:off x="4648200" y="4495800"/>
            <a:ext cx="990600" cy="1905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781800" y="16002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Typical</a:t>
            </a:r>
          </a:p>
          <a:p>
            <a:r>
              <a:rPr lang="en-US" dirty="0" smtClean="0"/>
              <a:t>10 hr MTTR</a:t>
            </a:r>
          </a:p>
          <a:p>
            <a:r>
              <a:rPr lang="en-US" dirty="0" smtClean="0"/>
              <a:t>Rectifier assembly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2971800" y="6324600"/>
            <a:ext cx="4114800" cy="228600"/>
          </a:xfrm>
          <a:noFill/>
        </p:spPr>
        <p:txBody>
          <a:bodyPr/>
          <a:lstStyle/>
          <a:p>
            <a:fld id="{AFE138D5-9FD1-4C92-890F-7DD6A8E5B7F6}" type="datetime1">
              <a:rPr lang="en-US">
                <a:latin typeface="Arial" charset="0"/>
              </a:rPr>
              <a:pPr/>
              <a:t>6/13/2010</a:t>
            </a:fld>
            <a:endParaRPr lang="en-US" dirty="0">
              <a:latin typeface="Arial" charset="0"/>
            </a:endParaRP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096000"/>
            <a:ext cx="4419600" cy="304800"/>
          </a:xfrm>
          <a:noFill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9D3431"/>
                </a:solidFill>
              </a:rPr>
              <a:t>2</a:t>
            </a:r>
            <a:r>
              <a:rPr lang="en-US" b="1" baseline="30000" dirty="0" smtClean="0">
                <a:solidFill>
                  <a:srgbClr val="9D3431"/>
                </a:solidFill>
              </a:rPr>
              <a:t>nd</a:t>
            </a:r>
            <a:r>
              <a:rPr lang="en-US" b="1" dirty="0" smtClean="0">
                <a:solidFill>
                  <a:srgbClr val="9D3431"/>
                </a:solidFill>
              </a:rPr>
              <a:t> Workshop on Power Converters for Particle Accelerators (POCPA)</a:t>
            </a:r>
            <a:endParaRPr lang="en-US" dirty="0">
              <a:solidFill>
                <a:srgbClr val="0084A8"/>
              </a:solidFill>
            </a:endParaRP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1800" y="6477000"/>
            <a:ext cx="4114800" cy="228600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Slide </a:t>
            </a:r>
            <a:fld id="{0B78AB2B-7B65-46AA-8F10-87DFF4F1C1F9}" type="slidenum">
              <a:rPr lang="en-US">
                <a:latin typeface="Arial" charset="0"/>
              </a:rPr>
              <a:pPr/>
              <a:t>4</a:t>
            </a:fld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Procurement</a:t>
            </a:r>
          </a:p>
        </p:txBody>
      </p:sp>
      <p:pic>
        <p:nvPicPr>
          <p:cNvPr id="5127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76200"/>
            <a:ext cx="1933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92100" y="1219201"/>
            <a:ext cx="4508500" cy="2133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Modular Design</a:t>
            </a:r>
          </a:p>
          <a:p>
            <a:pPr eaLnBrk="1" hangingPunct="1">
              <a:buNone/>
              <a:defRPr/>
            </a:pPr>
            <a:endParaRPr lang="en-US" dirty="0" smtClean="0"/>
          </a:p>
          <a:p>
            <a:pPr eaLnBrk="1" hangingPunct="1">
              <a:buFontTx/>
              <a:buNone/>
              <a:defRPr/>
            </a:pPr>
            <a:endParaRPr lang="en-US" dirty="0" smtClean="0"/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1828800"/>
            <a:ext cx="4953000" cy="4098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2971800" y="6324600"/>
            <a:ext cx="4114800" cy="228600"/>
          </a:xfrm>
          <a:noFill/>
        </p:spPr>
        <p:txBody>
          <a:bodyPr/>
          <a:lstStyle/>
          <a:p>
            <a:fld id="{AFE138D5-9FD1-4C92-890F-7DD6A8E5B7F6}" type="datetime1">
              <a:rPr lang="en-US">
                <a:latin typeface="Arial" charset="0"/>
              </a:rPr>
              <a:pPr/>
              <a:t>6/13/2010</a:t>
            </a:fld>
            <a:endParaRPr lang="en-US" dirty="0">
              <a:latin typeface="Arial" charset="0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096000"/>
            <a:ext cx="4419600" cy="304800"/>
          </a:xfrm>
          <a:noFill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9D3431"/>
                </a:solidFill>
              </a:rPr>
              <a:t>2</a:t>
            </a:r>
            <a:r>
              <a:rPr lang="en-US" b="1" baseline="30000" dirty="0" smtClean="0">
                <a:solidFill>
                  <a:srgbClr val="9D3431"/>
                </a:solidFill>
              </a:rPr>
              <a:t>nd</a:t>
            </a:r>
            <a:r>
              <a:rPr lang="en-US" b="1" dirty="0" smtClean="0">
                <a:solidFill>
                  <a:srgbClr val="9D3431"/>
                </a:solidFill>
              </a:rPr>
              <a:t> Workshop on Power Converters for Particle Accelerators (POCPA)</a:t>
            </a:r>
            <a:endParaRPr lang="en-US" dirty="0">
              <a:solidFill>
                <a:srgbClr val="0084A8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1800" y="6477000"/>
            <a:ext cx="4114800" cy="228600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Slide </a:t>
            </a:r>
            <a:fld id="{0B78AB2B-7B65-46AA-8F10-87DFF4F1C1F9}" type="slidenum">
              <a:rPr lang="en-US">
                <a:latin typeface="Arial" charset="0"/>
              </a:rPr>
              <a:pPr/>
              <a:t>5</a:t>
            </a:fld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5F0DDB28-7E5D-4B50-8162-3C6CF96EF317}" type="datetime1">
              <a:rPr lang="en-US">
                <a:latin typeface="Arial" charset="0"/>
              </a:rPr>
              <a:pPr/>
              <a:t>6/13/2010</a:t>
            </a:fld>
            <a:endParaRPr lang="en-US">
              <a:latin typeface="Arial" charset="0"/>
            </a:endParaRPr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Presentation Title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Slide </a:t>
            </a:r>
            <a:fld id="{347B2FAB-23F9-4971-A8B3-1E6E234835F3}" type="slidenum">
              <a:rPr lang="en-US">
                <a:latin typeface="Arial" charset="0"/>
              </a:rPr>
              <a:pPr/>
              <a:t>6</a:t>
            </a:fld>
            <a:endParaRPr lang="en-US">
              <a:latin typeface="Arial" charset="0"/>
            </a:endParaRPr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7620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Test Acceptance &amp; Integration</a:t>
            </a:r>
          </a:p>
        </p:txBody>
      </p:sp>
      <p:pic>
        <p:nvPicPr>
          <p:cNvPr id="6150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76200"/>
            <a:ext cx="1933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92100" y="1219201"/>
            <a:ext cx="6642100" cy="1828799"/>
          </a:xfrm>
        </p:spPr>
        <p:txBody>
          <a:bodyPr/>
          <a:lstStyle/>
          <a:p>
            <a:r>
              <a:rPr lang="en-US" sz="2400" dirty="0" smtClean="0"/>
              <a:t>Off the Shelf Power Supplies</a:t>
            </a:r>
          </a:p>
          <a:p>
            <a:pPr lvl="1"/>
            <a:r>
              <a:rPr lang="en-US" sz="2000" dirty="0" smtClean="0"/>
              <a:t>Receive in lots and test it</a:t>
            </a:r>
          </a:p>
          <a:p>
            <a:r>
              <a:rPr lang="en-US" sz="2400" dirty="0" smtClean="0"/>
              <a:t>Specials Power Supplies</a:t>
            </a:r>
          </a:p>
          <a:p>
            <a:pPr lvl="1"/>
            <a:r>
              <a:rPr lang="en-US" sz="2000" dirty="0" smtClean="0"/>
              <a:t>Test in the Vendor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3124200"/>
            <a:ext cx="6934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har char="•"/>
            </a:pPr>
            <a:r>
              <a:rPr lang="en-US" sz="2400" dirty="0" smtClean="0">
                <a:solidFill>
                  <a:srgbClr val="0084A8"/>
                </a:solidFill>
                <a:latin typeface="+mn-lt"/>
              </a:rPr>
              <a:t>SLAC – </a:t>
            </a:r>
            <a:r>
              <a:rPr lang="en-US" dirty="0" smtClean="0">
                <a:solidFill>
                  <a:srgbClr val="0084A8"/>
                </a:solidFill>
                <a:latin typeface="+mn-lt"/>
              </a:rPr>
              <a:t>Electrical Equipment Inspection Program – EEIP</a:t>
            </a:r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Based on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UL – 508A – Industrial Control Panels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UL – 61010A-1 Electrical Equipment for Lab. Use</a:t>
            </a:r>
          </a:p>
          <a:p>
            <a:r>
              <a:rPr lang="en-US" dirty="0" smtClean="0"/>
              <a:t>Primary deployed for safety, has demonstrated improvement in reliability and used as part test acceptance and QA.</a:t>
            </a:r>
          </a:p>
          <a:p>
            <a:endParaRPr lang="en-US" dirty="0" smtClean="0"/>
          </a:p>
          <a:p>
            <a:r>
              <a:rPr lang="en-US" dirty="0" smtClean="0"/>
              <a:t>http://www-group.slac.stanford.edu/essg/eeip/program.htm</a:t>
            </a:r>
          </a:p>
          <a:p>
            <a:endParaRPr lang="en-US" dirty="0"/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10606" y="1066800"/>
            <a:ext cx="1440743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CBCD60D-BFC2-414A-910D-50D5EC618656}" type="datetime1">
              <a:rPr lang="en-US">
                <a:latin typeface="Arial" charset="0"/>
              </a:rPr>
              <a:pPr/>
              <a:t>6/13/2010</a:t>
            </a:fld>
            <a:endParaRPr lang="en-US">
              <a:latin typeface="Arial" charset="0"/>
            </a:endParaRPr>
          </a:p>
        </p:txBody>
      </p:sp>
      <p:sp>
        <p:nvSpPr>
          <p:cNvPr id="1126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Presentation Title</a:t>
            </a:r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Slide </a:t>
            </a:r>
            <a:fld id="{9D8496D6-43C7-4DF0-BD05-5E7B900904A8}" type="slidenum">
              <a:rPr lang="en-US">
                <a:latin typeface="Arial" charset="0"/>
              </a:rPr>
              <a:pPr/>
              <a:t>7</a:t>
            </a:fld>
            <a:endParaRPr lang="en-US">
              <a:latin typeface="Arial" charset="0"/>
            </a:endParaRPr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2800" dirty="0" smtClean="0"/>
              <a:t>SPEAR3 Power Supplies </a:t>
            </a:r>
            <a:r>
              <a:rPr lang="en-US" sz="2800" dirty="0" err="1" smtClean="0"/>
              <a:t>Enviroment</a:t>
            </a:r>
            <a:endParaRPr lang="en-US" sz="2800" dirty="0" smtClean="0"/>
          </a:p>
        </p:txBody>
      </p:sp>
      <p:pic>
        <p:nvPicPr>
          <p:cNvPr id="11270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76200"/>
            <a:ext cx="1933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066800"/>
            <a:ext cx="3609900" cy="4850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810000" y="1219200"/>
            <a:ext cx="129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B-118</a:t>
            </a:r>
          </a:p>
          <a:p>
            <a:pPr algn="ctr"/>
            <a:r>
              <a:rPr lang="en-US" dirty="0" smtClean="0"/>
              <a:t>PS </a:t>
            </a:r>
          </a:p>
          <a:p>
            <a:pPr algn="ctr"/>
            <a:r>
              <a:rPr lang="en-US" dirty="0" smtClean="0"/>
              <a:t>Building</a:t>
            </a:r>
            <a:endParaRPr lang="en-US" dirty="0"/>
          </a:p>
        </p:txBody>
      </p: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1066800"/>
            <a:ext cx="3798928" cy="4867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86806D41-2A68-4E56-8105-0ABBA37D2C0D}" type="datetime1">
              <a:rPr lang="en-US">
                <a:latin typeface="Arial" charset="0"/>
              </a:rPr>
              <a:pPr/>
              <a:t>6/13/2010</a:t>
            </a:fld>
            <a:endParaRPr lang="en-US">
              <a:latin typeface="Arial" charset="0"/>
            </a:endParaRPr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Presentation Title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Slide </a:t>
            </a:r>
            <a:fld id="{70F4BAA6-23E6-4B1E-A284-E45A918C7C92}" type="slidenum">
              <a:rPr lang="en-US">
                <a:latin typeface="Arial" charset="0"/>
              </a:rPr>
              <a:pPr/>
              <a:t>8</a:t>
            </a:fld>
            <a:endParaRPr lang="en-US">
              <a:latin typeface="Arial" charset="0"/>
            </a:endParaRPr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3200" dirty="0" smtClean="0"/>
              <a:t>Clean Environment</a:t>
            </a:r>
          </a:p>
        </p:txBody>
      </p:sp>
      <p:pic>
        <p:nvPicPr>
          <p:cNvPr id="7174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76200"/>
            <a:ext cx="1933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142999"/>
            <a:ext cx="3962400" cy="2970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2286000"/>
            <a:ext cx="4632162" cy="3477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800600" y="1143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Dust 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>
          <a:xfrm rot="10800000" flipV="1">
            <a:off x="2362200" y="1327666"/>
            <a:ext cx="2438400" cy="95833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143000" y="48768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Fire Hazards 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>
            <a:stCxn id="12" idx="3"/>
          </p:cNvCxnSpPr>
          <p:nvPr/>
        </p:nvCxnSpPr>
        <p:spPr>
          <a:xfrm flipV="1">
            <a:off x="2743200" y="4191000"/>
            <a:ext cx="2895600" cy="87046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SPEAR3 MCOR System</a:t>
            </a:r>
          </a:p>
        </p:txBody>
      </p:sp>
      <p:pic>
        <p:nvPicPr>
          <p:cNvPr id="11270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76200"/>
            <a:ext cx="1933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066800"/>
            <a:ext cx="4267200" cy="3106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1066800"/>
            <a:ext cx="3352800" cy="4878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>
            <a:stCxn id="17" idx="1"/>
          </p:cNvCxnSpPr>
          <p:nvPr/>
        </p:nvCxnSpPr>
        <p:spPr>
          <a:xfrm rot="10800000">
            <a:off x="2438400" y="4648200"/>
            <a:ext cx="2362200" cy="102286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5" idx="0"/>
          </p:cNvCxnSpPr>
          <p:nvPr/>
        </p:nvCxnSpPr>
        <p:spPr>
          <a:xfrm rot="5400000" flipH="1" flipV="1">
            <a:off x="5905500" y="2324100"/>
            <a:ext cx="2133600" cy="20574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48200" y="44196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Barrier Protection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00600" y="5486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Filters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2971800" y="6324600"/>
            <a:ext cx="4114800" cy="228600"/>
          </a:xfrm>
          <a:noFill/>
        </p:spPr>
        <p:txBody>
          <a:bodyPr/>
          <a:lstStyle/>
          <a:p>
            <a:fld id="{AFE138D5-9FD1-4C92-890F-7DD6A8E5B7F6}" type="datetime1">
              <a:rPr lang="en-US">
                <a:latin typeface="Arial" charset="0"/>
              </a:rPr>
              <a:pPr/>
              <a:t>6/13/2010</a:t>
            </a:fld>
            <a:endParaRPr lang="en-US" dirty="0">
              <a:latin typeface="Arial" charset="0"/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096000"/>
            <a:ext cx="4419600" cy="304800"/>
          </a:xfrm>
          <a:noFill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9D3431"/>
                </a:solidFill>
              </a:rPr>
              <a:t>2</a:t>
            </a:r>
            <a:r>
              <a:rPr lang="en-US" b="1" baseline="30000" dirty="0" smtClean="0">
                <a:solidFill>
                  <a:srgbClr val="9D3431"/>
                </a:solidFill>
              </a:rPr>
              <a:t>nd</a:t>
            </a:r>
            <a:r>
              <a:rPr lang="en-US" b="1" dirty="0" smtClean="0">
                <a:solidFill>
                  <a:srgbClr val="9D3431"/>
                </a:solidFill>
              </a:rPr>
              <a:t> Workshop on Power Converters for Particle Accelerators (POCPA)</a:t>
            </a:r>
            <a:endParaRPr lang="en-US" dirty="0">
              <a:solidFill>
                <a:srgbClr val="0084A8"/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1800" y="6477000"/>
            <a:ext cx="4114800" cy="228600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Slide </a:t>
            </a:r>
            <a:fld id="{0B78AB2B-7B65-46AA-8F10-87DFF4F1C1F9}" type="slidenum">
              <a:rPr lang="en-US">
                <a:latin typeface="Arial" charset="0"/>
              </a:rPr>
              <a:pPr/>
              <a:t>9</a:t>
            </a:fld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FB9DDBD4B45E4B8D02ACC8E56BEE39" ma:contentTypeVersion="0" ma:contentTypeDescription="Create a new document." ma:contentTypeScope="" ma:versionID="ad91a5426018df89e5551d7c156436e0">
  <xsd:schema xmlns:xsd="http://www.w3.org/2001/XMLSchema" xmlns:p="http://schemas.microsoft.com/office/2006/metadata/properties" targetNamespace="http://schemas.microsoft.com/office/2006/metadata/properties" ma:root="true" ma:fieldsID="f4d196f5c675f743c82a55ad494504e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879E9633-BEC0-4774-9A2F-30A3F2D75B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0933DE5-6959-4BAE-967E-37284809E9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9F4C5C16-341D-4E1B-924A-730CDA534731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14270</TotalTime>
  <Words>793</Words>
  <Application>Microsoft Office PowerPoint</Application>
  <PresentationFormat>On-screen Show (4:3)</PresentationFormat>
  <Paragraphs>212</Paragraphs>
  <Slides>23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Default Design</vt:lpstr>
      <vt:lpstr>2_Default Design</vt:lpstr>
      <vt:lpstr>Visio</vt:lpstr>
      <vt:lpstr> SLAC Program For High Availability Power System </vt:lpstr>
      <vt:lpstr>SLAC Facilities</vt:lpstr>
      <vt:lpstr>Procurement</vt:lpstr>
      <vt:lpstr>Procurement</vt:lpstr>
      <vt:lpstr>Procurement</vt:lpstr>
      <vt:lpstr>Test Acceptance &amp; Integration</vt:lpstr>
      <vt:lpstr>SPEAR3 Power Supplies Enviroment</vt:lpstr>
      <vt:lpstr>Clean Environment</vt:lpstr>
      <vt:lpstr>SPEAR3 MCOR System</vt:lpstr>
      <vt:lpstr>SPEAR3 Operation</vt:lpstr>
      <vt:lpstr>SPEAR3 Injector Requirements</vt:lpstr>
      <vt:lpstr>SPEAR3 Injector Requirements</vt:lpstr>
      <vt:lpstr>SPEAR3 Top - Off</vt:lpstr>
      <vt:lpstr>LCLS – Operation</vt:lpstr>
      <vt:lpstr>LCLS Availability</vt:lpstr>
      <vt:lpstr>LCLS AIP’s</vt:lpstr>
      <vt:lpstr>LCLS Modulators</vt:lpstr>
      <vt:lpstr>LCLS Modulators</vt:lpstr>
      <vt:lpstr>HAPS - High Availability Power Supply</vt:lpstr>
      <vt:lpstr>SLAC Next-Generation</vt:lpstr>
      <vt:lpstr>HAPS – Next</vt:lpstr>
      <vt:lpstr>Slide 22</vt:lpstr>
      <vt:lpstr>Questions?</vt:lpstr>
    </vt:vector>
  </TitlesOfParts>
  <Company>Stanford Linear Accelerator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2nd Workshop Power Electronics</dc:title>
  <dc:creator>mtlee</dc:creator>
  <cp:lastModifiedBy>Fernando Rafael</cp:lastModifiedBy>
  <cp:revision>359</cp:revision>
  <dcterms:created xsi:type="dcterms:W3CDTF">2008-11-05T19:53:02Z</dcterms:created>
  <dcterms:modified xsi:type="dcterms:W3CDTF">2010-06-13T22:29:32Z</dcterms:modified>
</cp:coreProperties>
</file>