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emf" ContentType="image/x-emf"/>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322" r:id="rId2"/>
    <p:sldId id="1447" r:id="rId3"/>
    <p:sldId id="1577" r:id="rId4"/>
    <p:sldId id="1576" r:id="rId5"/>
    <p:sldId id="1424" r:id="rId6"/>
    <p:sldId id="1531" r:id="rId7"/>
    <p:sldId id="1532" r:id="rId8"/>
    <p:sldId id="1578" r:id="rId9"/>
    <p:sldId id="1585" r:id="rId10"/>
    <p:sldId id="1579" r:id="rId11"/>
    <p:sldId id="1530" r:id="rId12"/>
    <p:sldId id="1533" r:id="rId13"/>
    <p:sldId id="1534" r:id="rId14"/>
    <p:sldId id="1582" r:id="rId15"/>
    <p:sldId id="1535" r:id="rId16"/>
    <p:sldId id="1537" r:id="rId17"/>
    <p:sldId id="1538" r:id="rId18"/>
    <p:sldId id="1539" r:id="rId19"/>
    <p:sldId id="1550" r:id="rId20"/>
    <p:sldId id="1575" r:id="rId21"/>
    <p:sldId id="1552" r:id="rId22"/>
    <p:sldId id="1553" r:id="rId23"/>
    <p:sldId id="1554" r:id="rId24"/>
    <p:sldId id="1555" r:id="rId25"/>
    <p:sldId id="1557" r:id="rId26"/>
    <p:sldId id="1558" r:id="rId27"/>
    <p:sldId id="1559" r:id="rId28"/>
    <p:sldId id="1560" r:id="rId29"/>
    <p:sldId id="1561" r:id="rId30"/>
    <p:sldId id="1586" r:id="rId31"/>
    <p:sldId id="1562" r:id="rId32"/>
    <p:sldId id="1564" r:id="rId33"/>
    <p:sldId id="1565" r:id="rId34"/>
    <p:sldId id="1566" r:id="rId35"/>
    <p:sldId id="1567" r:id="rId36"/>
    <p:sldId id="1568" r:id="rId37"/>
    <p:sldId id="1569" r:id="rId38"/>
    <p:sldId id="1570" r:id="rId39"/>
    <p:sldId id="1571" r:id="rId40"/>
    <p:sldId id="1414" r:id="rId41"/>
    <p:sldId id="1422" r:id="rId42"/>
    <p:sldId id="1429" r:id="rId43"/>
    <p:sldId id="1428" r:id="rId44"/>
    <p:sldId id="1574" r:id="rId45"/>
  </p:sldIdLst>
  <p:sldSz cx="9144000" cy="6858000" type="screen4x3"/>
  <p:notesSz cx="7010400" cy="9296400"/>
  <p:defaultTextStyle>
    <a:defPPr>
      <a:defRPr lang="en-US"/>
    </a:defPPr>
    <a:lvl1pPr algn="l" rtl="0" fontAlgn="base">
      <a:spcBef>
        <a:spcPct val="50000"/>
      </a:spcBef>
      <a:spcAft>
        <a:spcPct val="0"/>
      </a:spcAft>
      <a:buChar char="•"/>
      <a:defRPr sz="2000" i="1" kern="1200">
        <a:solidFill>
          <a:srgbClr val="663300"/>
        </a:solidFill>
        <a:latin typeface="Times New Roman" pitchFamily="18" charset="0"/>
        <a:ea typeface="+mn-ea"/>
        <a:cs typeface="+mn-cs"/>
      </a:defRPr>
    </a:lvl1pPr>
    <a:lvl2pPr marL="457200" algn="l" rtl="0" fontAlgn="base">
      <a:spcBef>
        <a:spcPct val="50000"/>
      </a:spcBef>
      <a:spcAft>
        <a:spcPct val="0"/>
      </a:spcAft>
      <a:buChar char="•"/>
      <a:defRPr sz="2000" i="1" kern="1200">
        <a:solidFill>
          <a:srgbClr val="663300"/>
        </a:solidFill>
        <a:latin typeface="Times New Roman" pitchFamily="18" charset="0"/>
        <a:ea typeface="+mn-ea"/>
        <a:cs typeface="+mn-cs"/>
      </a:defRPr>
    </a:lvl2pPr>
    <a:lvl3pPr marL="914400" algn="l" rtl="0" fontAlgn="base">
      <a:spcBef>
        <a:spcPct val="50000"/>
      </a:spcBef>
      <a:spcAft>
        <a:spcPct val="0"/>
      </a:spcAft>
      <a:buChar char="•"/>
      <a:defRPr sz="2000" i="1" kern="1200">
        <a:solidFill>
          <a:srgbClr val="663300"/>
        </a:solidFill>
        <a:latin typeface="Times New Roman" pitchFamily="18" charset="0"/>
        <a:ea typeface="+mn-ea"/>
        <a:cs typeface="+mn-cs"/>
      </a:defRPr>
    </a:lvl3pPr>
    <a:lvl4pPr marL="1371600" algn="l" rtl="0" fontAlgn="base">
      <a:spcBef>
        <a:spcPct val="50000"/>
      </a:spcBef>
      <a:spcAft>
        <a:spcPct val="0"/>
      </a:spcAft>
      <a:buChar char="•"/>
      <a:defRPr sz="2000" i="1" kern="1200">
        <a:solidFill>
          <a:srgbClr val="663300"/>
        </a:solidFill>
        <a:latin typeface="Times New Roman" pitchFamily="18" charset="0"/>
        <a:ea typeface="+mn-ea"/>
        <a:cs typeface="+mn-cs"/>
      </a:defRPr>
    </a:lvl4pPr>
    <a:lvl5pPr marL="1828800" algn="l" rtl="0" fontAlgn="base">
      <a:spcBef>
        <a:spcPct val="50000"/>
      </a:spcBef>
      <a:spcAft>
        <a:spcPct val="0"/>
      </a:spcAft>
      <a:buChar char="•"/>
      <a:defRPr sz="2000" i="1" kern="1200">
        <a:solidFill>
          <a:srgbClr val="663300"/>
        </a:solidFill>
        <a:latin typeface="Times New Roman" pitchFamily="18" charset="0"/>
        <a:ea typeface="+mn-ea"/>
        <a:cs typeface="+mn-cs"/>
      </a:defRPr>
    </a:lvl5pPr>
    <a:lvl6pPr marL="2286000" algn="l" defTabSz="914400" rtl="0" eaLnBrk="1" latinLnBrk="0" hangingPunct="1">
      <a:defRPr sz="2000" i="1" kern="1200">
        <a:solidFill>
          <a:srgbClr val="663300"/>
        </a:solidFill>
        <a:latin typeface="Times New Roman" pitchFamily="18" charset="0"/>
        <a:ea typeface="+mn-ea"/>
        <a:cs typeface="+mn-cs"/>
      </a:defRPr>
    </a:lvl6pPr>
    <a:lvl7pPr marL="2743200" algn="l" defTabSz="914400" rtl="0" eaLnBrk="1" latinLnBrk="0" hangingPunct="1">
      <a:defRPr sz="2000" i="1" kern="1200">
        <a:solidFill>
          <a:srgbClr val="663300"/>
        </a:solidFill>
        <a:latin typeface="Times New Roman" pitchFamily="18" charset="0"/>
        <a:ea typeface="+mn-ea"/>
        <a:cs typeface="+mn-cs"/>
      </a:defRPr>
    </a:lvl7pPr>
    <a:lvl8pPr marL="3200400" algn="l" defTabSz="914400" rtl="0" eaLnBrk="1" latinLnBrk="0" hangingPunct="1">
      <a:defRPr sz="2000" i="1" kern="1200">
        <a:solidFill>
          <a:srgbClr val="663300"/>
        </a:solidFill>
        <a:latin typeface="Times New Roman" pitchFamily="18" charset="0"/>
        <a:ea typeface="+mn-ea"/>
        <a:cs typeface="+mn-cs"/>
      </a:defRPr>
    </a:lvl8pPr>
    <a:lvl9pPr marL="3657600" algn="l" defTabSz="914400" rtl="0" eaLnBrk="1" latinLnBrk="0" hangingPunct="1">
      <a:defRPr sz="2000" i="1" kern="1200">
        <a:solidFill>
          <a:srgbClr val="6633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0000CC"/>
    <a:srgbClr val="3333FF"/>
    <a:srgbClr val="0066FF"/>
    <a:srgbClr val="824100"/>
    <a:srgbClr val="FF66FF"/>
    <a:srgbClr val="FF99FF"/>
    <a:srgbClr val="FFCCFF"/>
    <a:srgbClr val="FF3300"/>
    <a:srgbClr val="0099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5039" autoAdjust="0"/>
    <p:restoredTop sz="99725" autoAdjust="0"/>
  </p:normalViewPr>
  <p:slideViewPr>
    <p:cSldViewPr snapToGrid="0">
      <p:cViewPr varScale="1">
        <p:scale>
          <a:sx n="93" d="100"/>
          <a:sy n="93" d="100"/>
        </p:scale>
        <p:origin x="-1500"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Lst>
  </p:outlineViewPr>
  <p:notesTextViewPr>
    <p:cViewPr>
      <p:scale>
        <a:sx n="100" d="100"/>
        <a:sy n="100" d="100"/>
      </p:scale>
      <p:origin x="0" y="0"/>
    </p:cViewPr>
  </p:notesTextViewPr>
  <p:sorterViewPr>
    <p:cViewPr>
      <p:scale>
        <a:sx n="100" d="100"/>
        <a:sy n="100" d="100"/>
      </p:scale>
      <p:origin x="0" y="1302"/>
    </p:cViewPr>
  </p:sorterViewPr>
  <p:notesViewPr>
    <p:cSldViewPr snapToGrid="0">
      <p:cViewPr varScale="1">
        <p:scale>
          <a:sx n="69" d="100"/>
          <a:sy n="69" d="100"/>
        </p:scale>
        <p:origin x="-2670" y="-10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27.xml"/><Relationship Id="rId13" Type="http://schemas.openxmlformats.org/officeDocument/2006/relationships/slide" Target="slides/slide34.xml"/><Relationship Id="rId3" Type="http://schemas.openxmlformats.org/officeDocument/2006/relationships/slide" Target="slides/slide22.xml"/><Relationship Id="rId7" Type="http://schemas.openxmlformats.org/officeDocument/2006/relationships/slide" Target="slides/slide26.xml"/><Relationship Id="rId12" Type="http://schemas.openxmlformats.org/officeDocument/2006/relationships/slide" Target="slides/slide32.xml"/><Relationship Id="rId2" Type="http://schemas.openxmlformats.org/officeDocument/2006/relationships/slide" Target="slides/slide21.xml"/><Relationship Id="rId1" Type="http://schemas.openxmlformats.org/officeDocument/2006/relationships/slide" Target="slides/slide19.xml"/><Relationship Id="rId6" Type="http://schemas.openxmlformats.org/officeDocument/2006/relationships/slide" Target="slides/slide25.xml"/><Relationship Id="rId11" Type="http://schemas.openxmlformats.org/officeDocument/2006/relationships/slide" Target="slides/slide31.xml"/><Relationship Id="rId5" Type="http://schemas.openxmlformats.org/officeDocument/2006/relationships/slide" Target="slides/slide24.xml"/><Relationship Id="rId10" Type="http://schemas.openxmlformats.org/officeDocument/2006/relationships/slide" Target="slides/slide29.xml"/><Relationship Id="rId4" Type="http://schemas.openxmlformats.org/officeDocument/2006/relationships/slide" Target="slides/slide23.xml"/><Relationship Id="rId9" Type="http://schemas.openxmlformats.org/officeDocument/2006/relationships/slide" Target="slides/slide28.xml"/><Relationship Id="rId14" Type="http://schemas.openxmlformats.org/officeDocument/2006/relationships/slide" Target="slides/slide36.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3038475" cy="465138"/>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lvl1pPr defTabSz="928688">
              <a:spcBef>
                <a:spcPct val="0"/>
              </a:spcBef>
              <a:buFontTx/>
              <a:buNone/>
              <a:defRPr sz="1200" i="0">
                <a:solidFill>
                  <a:schemeClr val="tx1"/>
                </a:solidFill>
                <a:latin typeface="Arial" charset="0"/>
              </a:defRPr>
            </a:lvl1pPr>
          </a:lstStyle>
          <a:p>
            <a:pPr>
              <a:defRPr/>
            </a:pPr>
            <a:endParaRPr lang="en-US"/>
          </a:p>
        </p:txBody>
      </p:sp>
      <p:sp>
        <p:nvSpPr>
          <p:cNvPr id="5123" name="Rectangle 3"/>
          <p:cNvSpPr>
            <a:spLocks noGrp="1" noChangeArrowheads="1"/>
          </p:cNvSpPr>
          <p:nvPr>
            <p:ph type="dt" sz="quarter" idx="1"/>
          </p:nvPr>
        </p:nvSpPr>
        <p:spPr bwMode="auto">
          <a:xfrm>
            <a:off x="3970339" y="0"/>
            <a:ext cx="3038475" cy="465138"/>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lvl1pPr algn="r" defTabSz="928688">
              <a:spcBef>
                <a:spcPct val="0"/>
              </a:spcBef>
              <a:buFontTx/>
              <a:buNone/>
              <a:defRPr sz="1200" i="0">
                <a:solidFill>
                  <a:schemeClr val="tx1"/>
                </a:solidFill>
                <a:latin typeface="Arial" charset="0"/>
              </a:defRPr>
            </a:lvl1pPr>
          </a:lstStyle>
          <a:p>
            <a:pPr>
              <a:defRPr/>
            </a:pPr>
            <a:endParaRPr lang="en-US"/>
          </a:p>
        </p:txBody>
      </p:sp>
      <p:sp>
        <p:nvSpPr>
          <p:cNvPr id="5124" name="Rectangle 4"/>
          <p:cNvSpPr>
            <a:spLocks noGrp="1" noChangeArrowheads="1"/>
          </p:cNvSpPr>
          <p:nvPr>
            <p:ph type="ftr" sz="quarter" idx="2"/>
          </p:nvPr>
        </p:nvSpPr>
        <p:spPr bwMode="auto">
          <a:xfrm>
            <a:off x="1" y="8829675"/>
            <a:ext cx="3038475" cy="465138"/>
          </a:xfrm>
          <a:prstGeom prst="rect">
            <a:avLst/>
          </a:prstGeom>
          <a:noFill/>
          <a:ln w="9525">
            <a:noFill/>
            <a:miter lim="800000"/>
            <a:headEnd/>
            <a:tailEnd/>
          </a:ln>
          <a:effectLst/>
        </p:spPr>
        <p:txBody>
          <a:bodyPr vert="horz" wrap="square" lIns="92885" tIns="46442" rIns="92885" bIns="46442" numCol="1" anchor="b" anchorCtr="0" compatLnSpc="1">
            <a:prstTxWarp prst="textNoShape">
              <a:avLst/>
            </a:prstTxWarp>
          </a:bodyPr>
          <a:lstStyle>
            <a:lvl1pPr defTabSz="928688">
              <a:spcBef>
                <a:spcPct val="0"/>
              </a:spcBef>
              <a:buFontTx/>
              <a:buNone/>
              <a:defRPr sz="1200" i="0">
                <a:solidFill>
                  <a:schemeClr val="tx1"/>
                </a:solidFill>
                <a:latin typeface="Arial" charset="0"/>
              </a:defRPr>
            </a:lvl1pPr>
          </a:lstStyle>
          <a:p>
            <a:pPr>
              <a:defRPr/>
            </a:pPr>
            <a:endParaRPr lang="en-US"/>
          </a:p>
        </p:txBody>
      </p:sp>
      <p:sp>
        <p:nvSpPr>
          <p:cNvPr id="5125" name="Rectangle 5"/>
          <p:cNvSpPr>
            <a:spLocks noGrp="1" noChangeArrowheads="1"/>
          </p:cNvSpPr>
          <p:nvPr>
            <p:ph type="sldNum" sz="quarter" idx="3"/>
          </p:nvPr>
        </p:nvSpPr>
        <p:spPr bwMode="auto">
          <a:xfrm>
            <a:off x="3970339" y="8829675"/>
            <a:ext cx="3038475" cy="465138"/>
          </a:xfrm>
          <a:prstGeom prst="rect">
            <a:avLst/>
          </a:prstGeom>
          <a:noFill/>
          <a:ln w="9525">
            <a:noFill/>
            <a:miter lim="800000"/>
            <a:headEnd/>
            <a:tailEnd/>
          </a:ln>
          <a:effectLst/>
        </p:spPr>
        <p:txBody>
          <a:bodyPr vert="horz" wrap="square" lIns="92885" tIns="46442" rIns="92885" bIns="46442" numCol="1" anchor="b" anchorCtr="0" compatLnSpc="1">
            <a:prstTxWarp prst="textNoShape">
              <a:avLst/>
            </a:prstTxWarp>
          </a:bodyPr>
          <a:lstStyle>
            <a:lvl1pPr algn="r" defTabSz="928688">
              <a:spcBef>
                <a:spcPct val="0"/>
              </a:spcBef>
              <a:buFontTx/>
              <a:buNone/>
              <a:defRPr sz="1200" i="0">
                <a:solidFill>
                  <a:schemeClr val="tx1"/>
                </a:solidFill>
                <a:latin typeface="Arial" charset="0"/>
              </a:defRPr>
            </a:lvl1pPr>
          </a:lstStyle>
          <a:p>
            <a:pPr>
              <a:defRPr/>
            </a:pPr>
            <a:fld id="{106BAC9C-D672-4639-99E6-40F7FDEAB15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3038475" cy="465138"/>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lvl1pPr defTabSz="928688">
              <a:spcBef>
                <a:spcPct val="0"/>
              </a:spcBef>
              <a:buFontTx/>
              <a:buNone/>
              <a:defRPr sz="1200" i="0">
                <a:solidFill>
                  <a:schemeClr val="tx1"/>
                </a:solidFill>
                <a:latin typeface="Arial" charset="0"/>
              </a:defRPr>
            </a:lvl1pPr>
          </a:lstStyle>
          <a:p>
            <a:pPr>
              <a:defRPr/>
            </a:pPr>
            <a:endParaRPr lang="en-US"/>
          </a:p>
        </p:txBody>
      </p:sp>
      <p:sp>
        <p:nvSpPr>
          <p:cNvPr id="4099" name="Rectangle 3"/>
          <p:cNvSpPr>
            <a:spLocks noGrp="1" noChangeArrowheads="1"/>
          </p:cNvSpPr>
          <p:nvPr>
            <p:ph type="dt" idx="1"/>
          </p:nvPr>
        </p:nvSpPr>
        <p:spPr bwMode="auto">
          <a:xfrm>
            <a:off x="3970339" y="0"/>
            <a:ext cx="3038475" cy="465138"/>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lvl1pPr algn="r" defTabSz="928688">
              <a:spcBef>
                <a:spcPct val="0"/>
              </a:spcBef>
              <a:buFontTx/>
              <a:buNone/>
              <a:defRPr sz="1200" i="0">
                <a:solidFill>
                  <a:schemeClr val="tx1"/>
                </a:solidFill>
                <a:latin typeface="Arial" charset="0"/>
              </a:defRPr>
            </a:lvl1pPr>
          </a:lstStyle>
          <a:p>
            <a:pPr>
              <a:defRPr/>
            </a:pPr>
            <a:endParaRPr lang="en-US"/>
          </a:p>
        </p:txBody>
      </p:sp>
      <p:sp>
        <p:nvSpPr>
          <p:cNvPr id="70451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01675" y="4414838"/>
            <a:ext cx="5607050" cy="4184650"/>
          </a:xfrm>
          <a:prstGeom prst="rect">
            <a:avLst/>
          </a:prstGeom>
          <a:noFill/>
          <a:ln w="9525">
            <a:noFill/>
            <a:miter lim="800000"/>
            <a:headEnd/>
            <a:tailEnd/>
          </a:ln>
          <a:effectLst/>
        </p:spPr>
        <p:txBody>
          <a:bodyPr vert="horz" wrap="square" lIns="92885" tIns="46442" rIns="92885" bIns="4644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1" y="8829675"/>
            <a:ext cx="3038475" cy="465138"/>
          </a:xfrm>
          <a:prstGeom prst="rect">
            <a:avLst/>
          </a:prstGeom>
          <a:noFill/>
          <a:ln w="9525">
            <a:noFill/>
            <a:miter lim="800000"/>
            <a:headEnd/>
            <a:tailEnd/>
          </a:ln>
          <a:effectLst/>
        </p:spPr>
        <p:txBody>
          <a:bodyPr vert="horz" wrap="square" lIns="92885" tIns="46442" rIns="92885" bIns="46442" numCol="1" anchor="b" anchorCtr="0" compatLnSpc="1">
            <a:prstTxWarp prst="textNoShape">
              <a:avLst/>
            </a:prstTxWarp>
          </a:bodyPr>
          <a:lstStyle>
            <a:lvl1pPr defTabSz="928688">
              <a:spcBef>
                <a:spcPct val="0"/>
              </a:spcBef>
              <a:buFontTx/>
              <a:buNone/>
              <a:defRPr sz="1200" i="0">
                <a:solidFill>
                  <a:schemeClr val="tx1"/>
                </a:solidFill>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970339" y="8829675"/>
            <a:ext cx="3038475" cy="465138"/>
          </a:xfrm>
          <a:prstGeom prst="rect">
            <a:avLst/>
          </a:prstGeom>
          <a:noFill/>
          <a:ln w="9525">
            <a:noFill/>
            <a:miter lim="800000"/>
            <a:headEnd/>
            <a:tailEnd/>
          </a:ln>
          <a:effectLst/>
        </p:spPr>
        <p:txBody>
          <a:bodyPr vert="horz" wrap="square" lIns="92885" tIns="46442" rIns="92885" bIns="46442" numCol="1" anchor="b" anchorCtr="0" compatLnSpc="1">
            <a:prstTxWarp prst="textNoShape">
              <a:avLst/>
            </a:prstTxWarp>
          </a:bodyPr>
          <a:lstStyle>
            <a:lvl1pPr algn="r" defTabSz="928688">
              <a:spcBef>
                <a:spcPct val="0"/>
              </a:spcBef>
              <a:buFontTx/>
              <a:buNone/>
              <a:defRPr sz="1200" i="0">
                <a:solidFill>
                  <a:schemeClr val="tx1"/>
                </a:solidFill>
                <a:latin typeface="Arial" charset="0"/>
              </a:defRPr>
            </a:lvl1pPr>
          </a:lstStyle>
          <a:p>
            <a:pPr>
              <a:defRPr/>
            </a:pPr>
            <a:fld id="{C5516EE5-31A1-48B7-BCC6-BA7EA8FC446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8" name="Rectangle 7"/>
          <p:cNvSpPr>
            <a:spLocks noGrp="1" noChangeArrowheads="1"/>
          </p:cNvSpPr>
          <p:nvPr>
            <p:ph type="sldNum" sz="quarter" idx="5"/>
          </p:nvPr>
        </p:nvSpPr>
        <p:spPr>
          <a:noFill/>
        </p:spPr>
        <p:txBody>
          <a:bodyPr/>
          <a:lstStyle/>
          <a:p>
            <a:fld id="{E320CAEB-EBF5-41CF-8854-F40B17578200}" type="slidenum">
              <a:rPr lang="en-US" smtClean="0"/>
              <a:pPr/>
              <a:t>1</a:t>
            </a:fld>
            <a:endParaRPr lang="en-US" dirty="0" smtClean="0"/>
          </a:p>
        </p:txBody>
      </p:sp>
      <p:sp>
        <p:nvSpPr>
          <p:cNvPr id="705539" name="Rectangle 2"/>
          <p:cNvSpPr>
            <a:spLocks noGrp="1" noRot="1" noChangeAspect="1" noChangeArrowheads="1" noTextEdit="1"/>
          </p:cNvSpPr>
          <p:nvPr>
            <p:ph type="sldImg"/>
          </p:nvPr>
        </p:nvSpPr>
        <p:spPr>
          <a:ln/>
        </p:spPr>
      </p:sp>
      <p:sp>
        <p:nvSpPr>
          <p:cNvPr id="705540" name="Rectangle 3"/>
          <p:cNvSpPr>
            <a:spLocks noGrp="1" noChangeArrowheads="1"/>
          </p:cNvSpPr>
          <p:nvPr>
            <p:ph type="body" idx="1"/>
          </p:nvPr>
        </p:nvSpPr>
        <p:spPr>
          <a:noFill/>
          <a:ln/>
        </p:spPr>
        <p:txBody>
          <a:bodyPr/>
          <a:lstStyle/>
          <a:p>
            <a:pPr eaLnBrk="1" hangingPunct="1"/>
            <a:r>
              <a:rPr lang="en-US" dirty="0" smtClean="0"/>
              <a:t>Look at and incorporate</a:t>
            </a:r>
            <a:r>
              <a:rPr lang="en-US" baseline="0" dirty="0" smtClean="0"/>
              <a:t> Fundamentals of Power Electronics into the talks</a:t>
            </a:r>
          </a:p>
          <a:p>
            <a:pPr eaLnBrk="1" hangingPunct="1"/>
            <a:endParaRPr lang="en-US" baseline="0" dirty="0" smtClean="0"/>
          </a:p>
          <a:p>
            <a:pPr eaLnBrk="1" hangingPunct="1"/>
            <a:r>
              <a:rPr lang="en-US" baseline="0" dirty="0" smtClean="0"/>
              <a:t>Power Electronics Fundamentals can be found via a web search</a:t>
            </a:r>
          </a:p>
          <a:p>
            <a:pPr eaLnBrk="1" hangingPunct="1"/>
            <a:endParaRPr lang="en-US" baseline="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4"/>
          <p:cNvSpPr>
            <a:spLocks noGrp="1" noChangeArrowheads="1"/>
          </p:cNvSpPr>
          <p:nvPr>
            <p:ph type="hdr" sz="quarter"/>
          </p:nvPr>
        </p:nvSpPr>
        <p:spPr>
          <a:noFill/>
        </p:spPr>
        <p:txBody>
          <a:bodyPr/>
          <a:lstStyle/>
          <a:p>
            <a:r>
              <a:rPr lang="en-US" smtClean="0"/>
              <a:t>Title of seminar</a:t>
            </a:r>
          </a:p>
        </p:txBody>
      </p:sp>
      <p:sp>
        <p:nvSpPr>
          <p:cNvPr id="69635" name="Rectangle 5"/>
          <p:cNvSpPr>
            <a:spLocks noGrp="1" noChangeArrowheads="1"/>
          </p:cNvSpPr>
          <p:nvPr>
            <p:ph type="dt" sz="quarter" idx="1"/>
          </p:nvPr>
        </p:nvSpPr>
        <p:spPr>
          <a:noFill/>
        </p:spPr>
        <p:txBody>
          <a:bodyPr/>
          <a:lstStyle/>
          <a:p>
            <a:r>
              <a:rPr lang="en-US" smtClean="0"/>
              <a:t>Module  or Chapter Number</a:t>
            </a:r>
          </a:p>
        </p:txBody>
      </p:sp>
      <p:sp>
        <p:nvSpPr>
          <p:cNvPr id="69636" name="Rectangle 6"/>
          <p:cNvSpPr>
            <a:spLocks noGrp="1" noChangeArrowheads="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69637" name="Rectangle 7"/>
          <p:cNvSpPr>
            <a:spLocks noGrp="1" noChangeArrowheads="1"/>
          </p:cNvSpPr>
          <p:nvPr>
            <p:ph type="sldNum" sz="quarter" idx="5"/>
          </p:nvPr>
        </p:nvSpPr>
        <p:spPr>
          <a:noFill/>
        </p:spPr>
        <p:txBody>
          <a:bodyPr/>
          <a:lstStyle/>
          <a:p>
            <a:r>
              <a:rPr lang="en-US" smtClean="0"/>
              <a:t>Course Code and Version</a:t>
            </a:r>
          </a:p>
        </p:txBody>
      </p:sp>
      <p:sp>
        <p:nvSpPr>
          <p:cNvPr id="69638" name="Rectangle 2"/>
          <p:cNvSpPr>
            <a:spLocks noGrp="1" noRot="1" noChangeAspect="1" noChangeArrowheads="1" noTextEdit="1"/>
          </p:cNvSpPr>
          <p:nvPr>
            <p:ph type="sldImg"/>
          </p:nvPr>
        </p:nvSpPr>
        <p:spPr>
          <a:xfrm>
            <a:off x="1190625" y="703263"/>
            <a:ext cx="4630738" cy="3473450"/>
          </a:xfrm>
          <a:ln/>
        </p:spPr>
      </p:sp>
      <p:sp>
        <p:nvSpPr>
          <p:cNvPr id="69639" name="Rectangle 3"/>
          <p:cNvSpPr>
            <a:spLocks noGrp="1" noChangeArrowheads="1"/>
          </p:cNvSpPr>
          <p:nvPr>
            <p:ph type="body" idx="1"/>
          </p:nvPr>
        </p:nvSpPr>
        <p:spPr>
          <a:noFill/>
          <a:ln w="9525"/>
        </p:spPr>
        <p:txBody>
          <a:bodyPr/>
          <a:lstStyle/>
          <a:p>
            <a:r>
              <a:rPr lang="en-US" b="1" smtClean="0"/>
              <a:t>INSTRUCTOR NOTES:</a:t>
            </a:r>
          </a:p>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4"/>
          <p:cNvSpPr>
            <a:spLocks noGrp="1" noChangeArrowheads="1"/>
          </p:cNvSpPr>
          <p:nvPr>
            <p:ph type="hdr" sz="quarter"/>
          </p:nvPr>
        </p:nvSpPr>
        <p:spPr>
          <a:noFill/>
        </p:spPr>
        <p:txBody>
          <a:bodyPr/>
          <a:lstStyle/>
          <a:p>
            <a:r>
              <a:rPr lang="en-US" smtClean="0"/>
              <a:t>Title of seminar</a:t>
            </a:r>
          </a:p>
        </p:txBody>
      </p:sp>
      <p:sp>
        <p:nvSpPr>
          <p:cNvPr id="70659" name="Rectangle 5"/>
          <p:cNvSpPr>
            <a:spLocks noGrp="1" noChangeArrowheads="1"/>
          </p:cNvSpPr>
          <p:nvPr>
            <p:ph type="dt" sz="quarter" idx="1"/>
          </p:nvPr>
        </p:nvSpPr>
        <p:spPr>
          <a:noFill/>
        </p:spPr>
        <p:txBody>
          <a:bodyPr/>
          <a:lstStyle/>
          <a:p>
            <a:r>
              <a:rPr lang="en-US" smtClean="0"/>
              <a:t>Module  or Chapter Number</a:t>
            </a:r>
          </a:p>
        </p:txBody>
      </p:sp>
      <p:sp>
        <p:nvSpPr>
          <p:cNvPr id="70660" name="Rectangle 6"/>
          <p:cNvSpPr>
            <a:spLocks noGrp="1" noChangeArrowheads="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70661" name="Rectangle 7"/>
          <p:cNvSpPr>
            <a:spLocks noGrp="1" noChangeArrowheads="1"/>
          </p:cNvSpPr>
          <p:nvPr>
            <p:ph type="sldNum" sz="quarter" idx="5"/>
          </p:nvPr>
        </p:nvSpPr>
        <p:spPr>
          <a:noFill/>
        </p:spPr>
        <p:txBody>
          <a:bodyPr/>
          <a:lstStyle/>
          <a:p>
            <a:r>
              <a:rPr lang="en-US" smtClean="0"/>
              <a:t>Course Code and Version</a:t>
            </a:r>
          </a:p>
        </p:txBody>
      </p:sp>
      <p:sp>
        <p:nvSpPr>
          <p:cNvPr id="70662" name="Rectangle 2"/>
          <p:cNvSpPr>
            <a:spLocks noGrp="1" noRot="1" noChangeAspect="1" noChangeArrowheads="1" noTextEdit="1"/>
          </p:cNvSpPr>
          <p:nvPr>
            <p:ph type="sldImg"/>
          </p:nvPr>
        </p:nvSpPr>
        <p:spPr>
          <a:xfrm>
            <a:off x="1190625" y="703263"/>
            <a:ext cx="4630738" cy="3473450"/>
          </a:xfrm>
          <a:ln/>
        </p:spPr>
      </p:sp>
      <p:sp>
        <p:nvSpPr>
          <p:cNvPr id="70663" name="Rectangle 3"/>
          <p:cNvSpPr>
            <a:spLocks noGrp="1" noChangeArrowheads="1"/>
          </p:cNvSpPr>
          <p:nvPr>
            <p:ph type="body" idx="1"/>
          </p:nvPr>
        </p:nvSpPr>
        <p:spPr>
          <a:noFill/>
          <a:ln w="9525"/>
        </p:spPr>
        <p:txBody>
          <a:bodyPr/>
          <a:lstStyle/>
          <a:p>
            <a:r>
              <a:rPr lang="en-US" b="1" smtClean="0"/>
              <a:t>INSTRUCTOR NOTES:</a:t>
            </a:r>
          </a:p>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4"/>
          <p:cNvSpPr>
            <a:spLocks noGrp="1" noChangeArrowheads="1"/>
          </p:cNvSpPr>
          <p:nvPr>
            <p:ph type="hdr" sz="quarter"/>
          </p:nvPr>
        </p:nvSpPr>
        <p:spPr>
          <a:noFill/>
        </p:spPr>
        <p:txBody>
          <a:bodyPr/>
          <a:lstStyle/>
          <a:p>
            <a:r>
              <a:rPr lang="en-US" smtClean="0"/>
              <a:t>Title of seminar</a:t>
            </a:r>
          </a:p>
        </p:txBody>
      </p:sp>
      <p:sp>
        <p:nvSpPr>
          <p:cNvPr id="71683" name="Rectangle 5"/>
          <p:cNvSpPr>
            <a:spLocks noGrp="1" noChangeArrowheads="1"/>
          </p:cNvSpPr>
          <p:nvPr>
            <p:ph type="dt" sz="quarter" idx="1"/>
          </p:nvPr>
        </p:nvSpPr>
        <p:spPr>
          <a:noFill/>
        </p:spPr>
        <p:txBody>
          <a:bodyPr/>
          <a:lstStyle/>
          <a:p>
            <a:r>
              <a:rPr lang="en-US" smtClean="0"/>
              <a:t>Module  or Chapter Number</a:t>
            </a:r>
          </a:p>
        </p:txBody>
      </p:sp>
      <p:sp>
        <p:nvSpPr>
          <p:cNvPr id="71684" name="Rectangle 6"/>
          <p:cNvSpPr>
            <a:spLocks noGrp="1" noChangeArrowheads="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71685" name="Rectangle 7"/>
          <p:cNvSpPr>
            <a:spLocks noGrp="1" noChangeArrowheads="1"/>
          </p:cNvSpPr>
          <p:nvPr>
            <p:ph type="sldNum" sz="quarter" idx="5"/>
          </p:nvPr>
        </p:nvSpPr>
        <p:spPr>
          <a:noFill/>
        </p:spPr>
        <p:txBody>
          <a:bodyPr/>
          <a:lstStyle/>
          <a:p>
            <a:r>
              <a:rPr lang="en-US" smtClean="0"/>
              <a:t>Course Code and Version</a:t>
            </a:r>
          </a:p>
        </p:txBody>
      </p:sp>
      <p:sp>
        <p:nvSpPr>
          <p:cNvPr id="71686" name="Rectangle 2"/>
          <p:cNvSpPr>
            <a:spLocks noGrp="1" noRot="1" noChangeAspect="1" noChangeArrowheads="1" noTextEdit="1"/>
          </p:cNvSpPr>
          <p:nvPr>
            <p:ph type="sldImg"/>
          </p:nvPr>
        </p:nvSpPr>
        <p:spPr>
          <a:xfrm>
            <a:off x="1190625" y="703263"/>
            <a:ext cx="4630738" cy="3473450"/>
          </a:xfrm>
          <a:ln/>
        </p:spPr>
      </p:sp>
      <p:sp>
        <p:nvSpPr>
          <p:cNvPr id="71687" name="Rectangle 3"/>
          <p:cNvSpPr>
            <a:spLocks noGrp="1" noChangeArrowheads="1"/>
          </p:cNvSpPr>
          <p:nvPr>
            <p:ph type="body" idx="1"/>
          </p:nvPr>
        </p:nvSpPr>
        <p:spPr>
          <a:noFill/>
          <a:ln w="9525"/>
        </p:spPr>
        <p:txBody>
          <a:bodyPr/>
          <a:lstStyle/>
          <a:p>
            <a:r>
              <a:rPr lang="en-US" b="1" smtClean="0"/>
              <a:t>INSTRUCTOR NOTES:</a:t>
            </a:r>
          </a:p>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Grp="1" noChangeArrowheads="1"/>
          </p:cNvSpPr>
          <p:nvPr>
            <p:ph type="hdr" sz="quarter"/>
          </p:nvPr>
        </p:nvSpPr>
        <p:spPr>
          <a:noFill/>
        </p:spPr>
        <p:txBody>
          <a:bodyPr/>
          <a:lstStyle/>
          <a:p>
            <a:r>
              <a:rPr lang="en-US" smtClean="0"/>
              <a:t>Title of seminar</a:t>
            </a:r>
          </a:p>
        </p:txBody>
      </p:sp>
      <p:sp>
        <p:nvSpPr>
          <p:cNvPr id="72707" name="Rectangle 5"/>
          <p:cNvSpPr>
            <a:spLocks noGrp="1" noChangeArrowheads="1"/>
          </p:cNvSpPr>
          <p:nvPr>
            <p:ph type="dt" sz="quarter" idx="1"/>
          </p:nvPr>
        </p:nvSpPr>
        <p:spPr>
          <a:noFill/>
        </p:spPr>
        <p:txBody>
          <a:bodyPr/>
          <a:lstStyle/>
          <a:p>
            <a:r>
              <a:rPr lang="en-US" smtClean="0"/>
              <a:t>Module  or Chapter Number</a:t>
            </a:r>
          </a:p>
        </p:txBody>
      </p:sp>
      <p:sp>
        <p:nvSpPr>
          <p:cNvPr id="72708" name="Rectangle 6"/>
          <p:cNvSpPr>
            <a:spLocks noGrp="1" noChangeArrowheads="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72709" name="Rectangle 7"/>
          <p:cNvSpPr>
            <a:spLocks noGrp="1" noChangeArrowheads="1"/>
          </p:cNvSpPr>
          <p:nvPr>
            <p:ph type="sldNum" sz="quarter" idx="5"/>
          </p:nvPr>
        </p:nvSpPr>
        <p:spPr>
          <a:noFill/>
        </p:spPr>
        <p:txBody>
          <a:bodyPr/>
          <a:lstStyle/>
          <a:p>
            <a:r>
              <a:rPr lang="en-US" smtClean="0"/>
              <a:t>Course Code and Version</a:t>
            </a:r>
          </a:p>
        </p:txBody>
      </p:sp>
      <p:sp>
        <p:nvSpPr>
          <p:cNvPr id="72710" name="Rectangle 2"/>
          <p:cNvSpPr>
            <a:spLocks noGrp="1" noRot="1" noChangeAspect="1" noChangeArrowheads="1" noTextEdit="1"/>
          </p:cNvSpPr>
          <p:nvPr>
            <p:ph type="sldImg"/>
          </p:nvPr>
        </p:nvSpPr>
        <p:spPr>
          <a:ln/>
        </p:spPr>
      </p:sp>
      <p:sp>
        <p:nvSpPr>
          <p:cNvPr id="72711" name="Rectangle 3"/>
          <p:cNvSpPr>
            <a:spLocks noGrp="1" noChangeArrowheads="1"/>
          </p:cNvSpPr>
          <p:nvPr>
            <p:ph type="body" idx="1"/>
          </p:nvPr>
        </p:nvSpPr>
        <p:spPr>
          <a:noFill/>
          <a:ln w="9525"/>
        </p:spPr>
        <p:txBody>
          <a:bodyPr/>
          <a:lstStyle/>
          <a:p>
            <a:r>
              <a:rPr lang="en-US" b="1" smtClean="0"/>
              <a:t>INSTRUCTOR NOTES: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6242" name="Rectangle 7"/>
          <p:cNvSpPr>
            <a:spLocks noGrp="1" noChangeArrowheads="1"/>
          </p:cNvSpPr>
          <p:nvPr>
            <p:ph type="sldNum" sz="quarter" idx="5"/>
          </p:nvPr>
        </p:nvSpPr>
        <p:spPr>
          <a:noFill/>
        </p:spPr>
        <p:txBody>
          <a:bodyPr/>
          <a:lstStyle/>
          <a:p>
            <a:fld id="{60FC63C9-5877-4777-8678-7D739FD77C31}" type="slidenum">
              <a:rPr lang="en-US" smtClean="0"/>
              <a:pPr/>
              <a:t>40</a:t>
            </a:fld>
            <a:endParaRPr lang="en-US" smtClean="0"/>
          </a:p>
        </p:txBody>
      </p:sp>
      <p:sp>
        <p:nvSpPr>
          <p:cNvPr id="906243" name="Rectangle 2"/>
          <p:cNvSpPr>
            <a:spLocks noGrp="1" noRot="1" noChangeAspect="1" noChangeArrowheads="1" noTextEdit="1"/>
          </p:cNvSpPr>
          <p:nvPr>
            <p:ph type="sldImg"/>
          </p:nvPr>
        </p:nvSpPr>
        <p:spPr>
          <a:ln/>
        </p:spPr>
      </p:sp>
      <p:sp>
        <p:nvSpPr>
          <p:cNvPr id="9062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22" name="Rectangle 7"/>
          <p:cNvSpPr>
            <a:spLocks noGrp="1" noChangeArrowheads="1"/>
          </p:cNvSpPr>
          <p:nvPr>
            <p:ph type="sldNum" sz="quarter" idx="5"/>
          </p:nvPr>
        </p:nvSpPr>
        <p:spPr>
          <a:noFill/>
        </p:spPr>
        <p:txBody>
          <a:bodyPr/>
          <a:lstStyle/>
          <a:p>
            <a:fld id="{FE2655DB-9200-4B1D-B8D7-EA7F0DB1466B}" type="slidenum">
              <a:rPr lang="en-US" smtClean="0"/>
              <a:pPr/>
              <a:t>41</a:t>
            </a:fld>
            <a:endParaRPr lang="en-US" smtClean="0"/>
          </a:p>
        </p:txBody>
      </p:sp>
      <p:sp>
        <p:nvSpPr>
          <p:cNvPr id="901123" name="Rectangle 2"/>
          <p:cNvSpPr>
            <a:spLocks noGrp="1" noRot="1" noChangeAspect="1" noChangeArrowheads="1" noTextEdit="1"/>
          </p:cNvSpPr>
          <p:nvPr>
            <p:ph type="sldImg"/>
          </p:nvPr>
        </p:nvSpPr>
        <p:spPr>
          <a:ln/>
        </p:spPr>
      </p:sp>
      <p:sp>
        <p:nvSpPr>
          <p:cNvPr id="9011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5218" name="Rectangle 7"/>
          <p:cNvSpPr>
            <a:spLocks noGrp="1" noChangeArrowheads="1"/>
          </p:cNvSpPr>
          <p:nvPr>
            <p:ph type="sldNum" sz="quarter" idx="5"/>
          </p:nvPr>
        </p:nvSpPr>
        <p:spPr>
          <a:noFill/>
        </p:spPr>
        <p:txBody>
          <a:bodyPr/>
          <a:lstStyle/>
          <a:p>
            <a:fld id="{B3789532-FFD2-4394-B05A-1361F033DA59}" type="slidenum">
              <a:rPr lang="en-US" smtClean="0"/>
              <a:pPr/>
              <a:t>42</a:t>
            </a:fld>
            <a:endParaRPr lang="en-US" smtClean="0"/>
          </a:p>
        </p:txBody>
      </p:sp>
      <p:sp>
        <p:nvSpPr>
          <p:cNvPr id="905219" name="Rectangle 2"/>
          <p:cNvSpPr>
            <a:spLocks noGrp="1" noRot="1" noChangeAspect="1" noChangeArrowheads="1" noTextEdit="1"/>
          </p:cNvSpPr>
          <p:nvPr>
            <p:ph type="sldImg"/>
          </p:nvPr>
        </p:nvSpPr>
        <p:spPr>
          <a:ln/>
        </p:spPr>
      </p:sp>
      <p:sp>
        <p:nvSpPr>
          <p:cNvPr id="9052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266" name="Rectangle 7"/>
          <p:cNvSpPr>
            <a:spLocks noGrp="1" noChangeArrowheads="1"/>
          </p:cNvSpPr>
          <p:nvPr>
            <p:ph type="sldNum" sz="quarter" idx="5"/>
          </p:nvPr>
        </p:nvSpPr>
        <p:spPr>
          <a:noFill/>
        </p:spPr>
        <p:txBody>
          <a:bodyPr/>
          <a:lstStyle/>
          <a:p>
            <a:fld id="{5464D342-8B1B-4CB8-A0C7-10AB5759C0C8}" type="slidenum">
              <a:rPr lang="en-US" smtClean="0"/>
              <a:pPr/>
              <a:t>43</a:t>
            </a:fld>
            <a:endParaRPr lang="en-US" smtClean="0"/>
          </a:p>
        </p:txBody>
      </p:sp>
      <p:sp>
        <p:nvSpPr>
          <p:cNvPr id="907267" name="Rectangle 2"/>
          <p:cNvSpPr>
            <a:spLocks noGrp="1" noRot="1" noChangeAspect="1" noChangeArrowheads="1" noTextEdit="1"/>
          </p:cNvSpPr>
          <p:nvPr>
            <p:ph type="sldImg"/>
          </p:nvPr>
        </p:nvSpPr>
        <p:spPr>
          <a:ln/>
        </p:spPr>
      </p:sp>
      <p:sp>
        <p:nvSpPr>
          <p:cNvPr id="9072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w="9525"/>
        </p:spPr>
        <p:txBody>
          <a:bodyPr/>
          <a:lstStyle/>
          <a:p>
            <a:r>
              <a:rPr lang="en-US" smtClean="0">
                <a:solidFill>
                  <a:srgbClr val="FFFFFF"/>
                </a:solidFill>
                <a:cs typeface="Arial" charset="0"/>
              </a:rPr>
              <a:t>http://www.mt-online.com/articles/0204arcflash.cfm</a:t>
            </a:r>
          </a:p>
          <a:p>
            <a:pPr fontAlgn="t"/>
            <a:r>
              <a:rPr lang="en-US" smtClean="0">
                <a:solidFill>
                  <a:srgbClr val="FFFFFF"/>
                </a:solidFill>
                <a:cs typeface="Arial" charset="0"/>
              </a:rPr>
              <a:t>The Dangers of Arc Flash Incidents by Linda K. Fischer, Associate Editor</a:t>
            </a:r>
          </a:p>
          <a:p>
            <a:pPr fontAlgn="t"/>
            <a:r>
              <a:rPr lang="en-US" smtClean="0"/>
              <a:t>http://www.eaton.com/ecm/idcplg?IdcService=GET_FILE&amp;dID=12075</a:t>
            </a:r>
          </a:p>
          <a:p>
            <a:pPr fontAlgn="t"/>
            <a:r>
              <a:rPr lang="en-US" smtClean="0"/>
              <a:t>Understanding Arc Flash Hazards by Kevin Lippert</a:t>
            </a:r>
          </a:p>
          <a:p>
            <a:pPr fontAlgn="t"/>
            <a:r>
              <a:rPr lang="en-US" smtClean="0"/>
              <a:t>http://www.eaton.com/ecm/idcplg?IdcService=GET_FILE&amp;dID=118182</a:t>
            </a:r>
          </a:p>
          <a:p>
            <a:pPr fontAlgn="t"/>
            <a:r>
              <a:rPr lang="en-US" smtClean="0"/>
              <a:t>Practical Arc Flash Reduction by Hodder, Vilcheck, Croyle, McCue</a:t>
            </a:r>
          </a:p>
          <a:p>
            <a:pPr fontAlgn="t"/>
            <a:r>
              <a:rPr lang="en-US" smtClean="0"/>
              <a:t>http://ecatalog.squared.com/pubs/Circuit%20Protection/0100DB0402.pdf</a:t>
            </a:r>
            <a:endParaRPr lang="en-US" smtClean="0">
              <a:solidFill>
                <a:srgbClr val="FFFFFF"/>
              </a:solidFill>
              <a:cs typeface="Arial" charset="0"/>
            </a:endParaRPr>
          </a:p>
          <a:p>
            <a:r>
              <a:rPr lang="en-US" smtClean="0">
                <a:solidFill>
                  <a:srgbClr val="FFFFFF"/>
                </a:solidFill>
                <a:cs typeface="Arial" charset="0"/>
              </a:rPr>
              <a:t>Arc Flash Application Guide from Square D (Schneider Electric)</a:t>
            </a:r>
          </a:p>
          <a:p>
            <a:endParaRPr lang="en-US" smtClean="0"/>
          </a:p>
        </p:txBody>
      </p:sp>
      <p:sp>
        <p:nvSpPr>
          <p:cNvPr id="74756" name="Header Placeholder 3"/>
          <p:cNvSpPr>
            <a:spLocks noGrp="1"/>
          </p:cNvSpPr>
          <p:nvPr>
            <p:ph type="hdr" sz="quarter"/>
          </p:nvPr>
        </p:nvSpPr>
        <p:spPr>
          <a:noFill/>
        </p:spPr>
        <p:txBody>
          <a:bodyPr/>
          <a:lstStyle/>
          <a:p>
            <a:r>
              <a:rPr lang="en-US" smtClean="0"/>
              <a:t>Title of seminar</a:t>
            </a:r>
          </a:p>
        </p:txBody>
      </p:sp>
      <p:sp>
        <p:nvSpPr>
          <p:cNvPr id="74757" name="Date Placeholder 4"/>
          <p:cNvSpPr>
            <a:spLocks noGrp="1"/>
          </p:cNvSpPr>
          <p:nvPr>
            <p:ph type="dt" sz="quarter" idx="1"/>
          </p:nvPr>
        </p:nvSpPr>
        <p:spPr>
          <a:noFill/>
        </p:spPr>
        <p:txBody>
          <a:bodyPr/>
          <a:lstStyle/>
          <a:p>
            <a:r>
              <a:rPr lang="en-US" smtClean="0"/>
              <a:t>Module  or Chapter Number</a:t>
            </a:r>
          </a:p>
        </p:txBody>
      </p:sp>
      <p:sp>
        <p:nvSpPr>
          <p:cNvPr id="74758" name="Footer Placeholder 5"/>
          <p:cNvSpPr>
            <a:spLocks noGrp="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74759" name="Slide Number Placeholder 6"/>
          <p:cNvSpPr>
            <a:spLocks noGrp="1"/>
          </p:cNvSpPr>
          <p:nvPr>
            <p:ph type="sldNum" sz="quarter" idx="5"/>
          </p:nvPr>
        </p:nvSpPr>
        <p:spPr>
          <a:noFill/>
        </p:spPr>
        <p:txBody>
          <a:bodyPr/>
          <a:lstStyle/>
          <a:p>
            <a:r>
              <a:rPr lang="en-US" smtClean="0"/>
              <a:t>Course Code and Version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62" name="Rectangle 7"/>
          <p:cNvSpPr>
            <a:spLocks noGrp="1" noChangeArrowheads="1"/>
          </p:cNvSpPr>
          <p:nvPr>
            <p:ph type="sldNum" sz="quarter" idx="5"/>
          </p:nvPr>
        </p:nvSpPr>
        <p:spPr>
          <a:noFill/>
        </p:spPr>
        <p:txBody>
          <a:bodyPr/>
          <a:lstStyle/>
          <a:p>
            <a:fld id="{8F20DA1F-C4E3-4718-BA46-58872586DC00}" type="slidenum">
              <a:rPr lang="en-US" smtClean="0"/>
              <a:pPr/>
              <a:t>2</a:t>
            </a:fld>
            <a:endParaRPr lang="en-US" dirty="0" smtClean="0"/>
          </a:p>
        </p:txBody>
      </p:sp>
      <p:sp>
        <p:nvSpPr>
          <p:cNvPr id="706563" name="Rectangle 2"/>
          <p:cNvSpPr>
            <a:spLocks noGrp="1" noRot="1" noChangeAspect="1" noChangeArrowheads="1" noTextEdit="1"/>
          </p:cNvSpPr>
          <p:nvPr>
            <p:ph type="sldImg"/>
          </p:nvPr>
        </p:nvSpPr>
        <p:spPr>
          <a:ln/>
        </p:spPr>
      </p:sp>
      <p:sp>
        <p:nvSpPr>
          <p:cNvPr id="7065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2" name="Rectangle 7"/>
          <p:cNvSpPr>
            <a:spLocks noGrp="1" noChangeArrowheads="1"/>
          </p:cNvSpPr>
          <p:nvPr>
            <p:ph type="sldNum" sz="quarter" idx="5"/>
          </p:nvPr>
        </p:nvSpPr>
        <p:spPr>
          <a:noFill/>
        </p:spPr>
        <p:txBody>
          <a:bodyPr/>
          <a:lstStyle/>
          <a:p>
            <a:fld id="{EE99757C-7F64-4110-8BC3-FDF2B8A3FFD6}" type="slidenum">
              <a:rPr lang="en-US" smtClean="0"/>
              <a:pPr/>
              <a:t>5</a:t>
            </a:fld>
            <a:endParaRPr lang="en-US" smtClean="0"/>
          </a:p>
        </p:txBody>
      </p:sp>
      <p:sp>
        <p:nvSpPr>
          <p:cNvPr id="896003" name="Rectangle 2"/>
          <p:cNvSpPr>
            <a:spLocks noGrp="1" noRot="1" noChangeAspect="1" noChangeArrowheads="1" noTextEdit="1"/>
          </p:cNvSpPr>
          <p:nvPr>
            <p:ph type="sldImg"/>
          </p:nvPr>
        </p:nvSpPr>
        <p:spPr>
          <a:ln/>
        </p:spPr>
      </p:sp>
      <p:sp>
        <p:nvSpPr>
          <p:cNvPr id="8960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4"/>
          <p:cNvSpPr>
            <a:spLocks noGrp="1" noChangeArrowheads="1"/>
          </p:cNvSpPr>
          <p:nvPr>
            <p:ph type="hdr" sz="quarter"/>
          </p:nvPr>
        </p:nvSpPr>
        <p:spPr>
          <a:noFill/>
        </p:spPr>
        <p:txBody>
          <a:bodyPr/>
          <a:lstStyle/>
          <a:p>
            <a:r>
              <a:rPr lang="en-US" smtClean="0"/>
              <a:t>Title of seminar</a:t>
            </a:r>
          </a:p>
        </p:txBody>
      </p:sp>
      <p:sp>
        <p:nvSpPr>
          <p:cNvPr id="62467" name="Rectangle 5"/>
          <p:cNvSpPr>
            <a:spLocks noGrp="1" noChangeArrowheads="1"/>
          </p:cNvSpPr>
          <p:nvPr>
            <p:ph type="dt" sz="quarter" idx="1"/>
          </p:nvPr>
        </p:nvSpPr>
        <p:spPr>
          <a:noFill/>
        </p:spPr>
        <p:txBody>
          <a:bodyPr/>
          <a:lstStyle/>
          <a:p>
            <a:r>
              <a:rPr lang="en-US" smtClean="0"/>
              <a:t>Module  or Chapter Number</a:t>
            </a:r>
          </a:p>
        </p:txBody>
      </p:sp>
      <p:sp>
        <p:nvSpPr>
          <p:cNvPr id="62468" name="Rectangle 6"/>
          <p:cNvSpPr>
            <a:spLocks noGrp="1" noChangeArrowheads="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62469" name="Rectangle 7"/>
          <p:cNvSpPr>
            <a:spLocks noGrp="1" noChangeArrowheads="1"/>
          </p:cNvSpPr>
          <p:nvPr>
            <p:ph type="sldNum" sz="quarter" idx="5"/>
          </p:nvPr>
        </p:nvSpPr>
        <p:spPr>
          <a:noFill/>
        </p:spPr>
        <p:txBody>
          <a:bodyPr/>
          <a:lstStyle/>
          <a:p>
            <a:r>
              <a:rPr lang="en-US" smtClean="0"/>
              <a:t>Course Code and Version</a:t>
            </a:r>
          </a:p>
        </p:txBody>
      </p:sp>
      <p:sp>
        <p:nvSpPr>
          <p:cNvPr id="62470" name="Rectangle 2"/>
          <p:cNvSpPr>
            <a:spLocks noGrp="1" noRot="1" noChangeAspect="1" noChangeArrowheads="1" noTextEdit="1"/>
          </p:cNvSpPr>
          <p:nvPr>
            <p:ph type="sldImg"/>
          </p:nvPr>
        </p:nvSpPr>
        <p:spPr>
          <a:xfrm>
            <a:off x="1190625" y="703263"/>
            <a:ext cx="4630738" cy="3473450"/>
          </a:xfrm>
          <a:ln/>
        </p:spPr>
      </p:sp>
      <p:sp>
        <p:nvSpPr>
          <p:cNvPr id="62471" name="Rectangle 3"/>
          <p:cNvSpPr>
            <a:spLocks noGrp="1" noChangeArrowheads="1"/>
          </p:cNvSpPr>
          <p:nvPr>
            <p:ph type="body" idx="1"/>
          </p:nvPr>
        </p:nvSpPr>
        <p:spPr>
          <a:noFill/>
          <a:ln w="9525"/>
        </p:spPr>
        <p:txBody>
          <a:bodyPr/>
          <a:lstStyle/>
          <a:p>
            <a:r>
              <a:rPr lang="en-US" b="1" smtClean="0"/>
              <a:t>INSTRUCTOR NOTES:</a:t>
            </a:r>
          </a:p>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w="9525"/>
        </p:spPr>
        <p:txBody>
          <a:bodyPr/>
          <a:lstStyle/>
          <a:p>
            <a:endParaRPr lang="en-US" smtClean="0"/>
          </a:p>
        </p:txBody>
      </p:sp>
      <p:sp>
        <p:nvSpPr>
          <p:cNvPr id="63492" name="Header Placeholder 3"/>
          <p:cNvSpPr>
            <a:spLocks noGrp="1"/>
          </p:cNvSpPr>
          <p:nvPr>
            <p:ph type="hdr" sz="quarter"/>
          </p:nvPr>
        </p:nvSpPr>
        <p:spPr>
          <a:noFill/>
        </p:spPr>
        <p:txBody>
          <a:bodyPr/>
          <a:lstStyle/>
          <a:p>
            <a:r>
              <a:rPr lang="en-US" smtClean="0"/>
              <a:t>Title of seminar</a:t>
            </a:r>
          </a:p>
        </p:txBody>
      </p:sp>
      <p:sp>
        <p:nvSpPr>
          <p:cNvPr id="63493" name="Date Placeholder 4"/>
          <p:cNvSpPr>
            <a:spLocks noGrp="1"/>
          </p:cNvSpPr>
          <p:nvPr>
            <p:ph type="dt" sz="quarter" idx="1"/>
          </p:nvPr>
        </p:nvSpPr>
        <p:spPr>
          <a:noFill/>
        </p:spPr>
        <p:txBody>
          <a:bodyPr/>
          <a:lstStyle/>
          <a:p>
            <a:r>
              <a:rPr lang="en-US" smtClean="0"/>
              <a:t>Module  or Chapter Number</a:t>
            </a:r>
          </a:p>
        </p:txBody>
      </p:sp>
      <p:sp>
        <p:nvSpPr>
          <p:cNvPr id="63494" name="Footer Placeholder 5"/>
          <p:cNvSpPr>
            <a:spLocks noGrp="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63495" name="Slide Number Placeholder 6"/>
          <p:cNvSpPr>
            <a:spLocks noGrp="1"/>
          </p:cNvSpPr>
          <p:nvPr>
            <p:ph type="sldNum" sz="quarter" idx="5"/>
          </p:nvPr>
        </p:nvSpPr>
        <p:spPr>
          <a:noFill/>
        </p:spPr>
        <p:txBody>
          <a:bodyPr/>
          <a:lstStyle/>
          <a:p>
            <a:r>
              <a:rPr lang="en-US" smtClean="0"/>
              <a:t>Course Code and Version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4"/>
          <p:cNvSpPr>
            <a:spLocks noGrp="1" noChangeArrowheads="1"/>
          </p:cNvSpPr>
          <p:nvPr>
            <p:ph type="hdr" sz="quarter"/>
          </p:nvPr>
        </p:nvSpPr>
        <p:spPr>
          <a:noFill/>
        </p:spPr>
        <p:txBody>
          <a:bodyPr/>
          <a:lstStyle/>
          <a:p>
            <a:r>
              <a:rPr lang="en-US" smtClean="0"/>
              <a:t>Title of seminar</a:t>
            </a:r>
          </a:p>
        </p:txBody>
      </p:sp>
      <p:sp>
        <p:nvSpPr>
          <p:cNvPr id="64515" name="Rectangle 5"/>
          <p:cNvSpPr>
            <a:spLocks noGrp="1" noChangeArrowheads="1"/>
          </p:cNvSpPr>
          <p:nvPr>
            <p:ph type="dt" sz="quarter" idx="1"/>
          </p:nvPr>
        </p:nvSpPr>
        <p:spPr>
          <a:noFill/>
        </p:spPr>
        <p:txBody>
          <a:bodyPr/>
          <a:lstStyle/>
          <a:p>
            <a:r>
              <a:rPr lang="en-US" smtClean="0"/>
              <a:t>Module  or Chapter Number</a:t>
            </a:r>
          </a:p>
        </p:txBody>
      </p:sp>
      <p:sp>
        <p:nvSpPr>
          <p:cNvPr id="64516" name="Rectangle 6"/>
          <p:cNvSpPr>
            <a:spLocks noGrp="1" noChangeArrowheads="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64517" name="Rectangle 7"/>
          <p:cNvSpPr>
            <a:spLocks noGrp="1" noChangeArrowheads="1"/>
          </p:cNvSpPr>
          <p:nvPr>
            <p:ph type="sldNum" sz="quarter" idx="5"/>
          </p:nvPr>
        </p:nvSpPr>
        <p:spPr>
          <a:noFill/>
        </p:spPr>
        <p:txBody>
          <a:bodyPr/>
          <a:lstStyle/>
          <a:p>
            <a:r>
              <a:rPr lang="en-US" smtClean="0"/>
              <a:t>Course Code and Version</a:t>
            </a:r>
          </a:p>
        </p:txBody>
      </p:sp>
      <p:sp>
        <p:nvSpPr>
          <p:cNvPr id="64518" name="Rectangle 2"/>
          <p:cNvSpPr>
            <a:spLocks noGrp="1" noRot="1" noChangeAspect="1" noChangeArrowheads="1" noTextEdit="1"/>
          </p:cNvSpPr>
          <p:nvPr>
            <p:ph type="sldImg"/>
          </p:nvPr>
        </p:nvSpPr>
        <p:spPr>
          <a:xfrm>
            <a:off x="1190625" y="703263"/>
            <a:ext cx="4630738" cy="3473450"/>
          </a:xfrm>
          <a:ln/>
        </p:spPr>
      </p:sp>
      <p:sp>
        <p:nvSpPr>
          <p:cNvPr id="64519" name="Rectangle 3"/>
          <p:cNvSpPr>
            <a:spLocks noGrp="1" noChangeArrowheads="1"/>
          </p:cNvSpPr>
          <p:nvPr>
            <p:ph type="body" idx="1"/>
          </p:nvPr>
        </p:nvSpPr>
        <p:spPr>
          <a:noFill/>
          <a:ln w="9525"/>
        </p:spPr>
        <p:txBody>
          <a:bodyPr/>
          <a:lstStyle/>
          <a:p>
            <a:r>
              <a:rPr lang="en-US" b="1" smtClean="0"/>
              <a:t>INSTRUCTOR NOTES:</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noChangeArrowheads="1"/>
          </p:cNvSpPr>
          <p:nvPr>
            <p:ph type="hdr" sz="quarter"/>
          </p:nvPr>
        </p:nvSpPr>
        <p:spPr>
          <a:noFill/>
        </p:spPr>
        <p:txBody>
          <a:bodyPr/>
          <a:lstStyle/>
          <a:p>
            <a:r>
              <a:rPr lang="en-US" smtClean="0"/>
              <a:t>Title of seminar</a:t>
            </a:r>
          </a:p>
        </p:txBody>
      </p:sp>
      <p:sp>
        <p:nvSpPr>
          <p:cNvPr id="65539" name="Rectangle 5"/>
          <p:cNvSpPr>
            <a:spLocks noGrp="1" noChangeArrowheads="1"/>
          </p:cNvSpPr>
          <p:nvPr>
            <p:ph type="dt" sz="quarter" idx="1"/>
          </p:nvPr>
        </p:nvSpPr>
        <p:spPr>
          <a:noFill/>
        </p:spPr>
        <p:txBody>
          <a:bodyPr/>
          <a:lstStyle/>
          <a:p>
            <a:r>
              <a:rPr lang="en-US" smtClean="0"/>
              <a:t>Module  or Chapter Number</a:t>
            </a:r>
          </a:p>
        </p:txBody>
      </p:sp>
      <p:sp>
        <p:nvSpPr>
          <p:cNvPr id="65540" name="Rectangle 6"/>
          <p:cNvSpPr>
            <a:spLocks noGrp="1" noChangeArrowheads="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65541" name="Rectangle 7"/>
          <p:cNvSpPr>
            <a:spLocks noGrp="1" noChangeArrowheads="1"/>
          </p:cNvSpPr>
          <p:nvPr>
            <p:ph type="sldNum" sz="quarter" idx="5"/>
          </p:nvPr>
        </p:nvSpPr>
        <p:spPr>
          <a:noFill/>
        </p:spPr>
        <p:txBody>
          <a:bodyPr/>
          <a:lstStyle/>
          <a:p>
            <a:r>
              <a:rPr lang="en-US" smtClean="0"/>
              <a:t>Course Code and Version</a:t>
            </a:r>
          </a:p>
        </p:txBody>
      </p:sp>
      <p:sp>
        <p:nvSpPr>
          <p:cNvPr id="65542" name="Rectangle 2"/>
          <p:cNvSpPr>
            <a:spLocks noGrp="1" noRot="1" noChangeAspect="1" noChangeArrowheads="1" noTextEdit="1"/>
          </p:cNvSpPr>
          <p:nvPr>
            <p:ph type="sldImg"/>
          </p:nvPr>
        </p:nvSpPr>
        <p:spPr>
          <a:xfrm>
            <a:off x="1190625" y="703263"/>
            <a:ext cx="4630738" cy="3473450"/>
          </a:xfrm>
          <a:ln/>
        </p:spPr>
      </p:sp>
      <p:sp>
        <p:nvSpPr>
          <p:cNvPr id="65543" name="Rectangle 3"/>
          <p:cNvSpPr>
            <a:spLocks noGrp="1" noChangeArrowheads="1"/>
          </p:cNvSpPr>
          <p:nvPr>
            <p:ph type="body" idx="1"/>
          </p:nvPr>
        </p:nvSpPr>
        <p:spPr>
          <a:noFill/>
          <a:ln w="9525"/>
        </p:spPr>
        <p:txBody>
          <a:bodyPr/>
          <a:lstStyle/>
          <a:p>
            <a:r>
              <a:rPr lang="en-US" b="1" smtClean="0"/>
              <a:t>INSTRUCTOR NOTES:</a:t>
            </a:r>
          </a:p>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4"/>
          <p:cNvSpPr>
            <a:spLocks noGrp="1" noChangeArrowheads="1"/>
          </p:cNvSpPr>
          <p:nvPr>
            <p:ph type="hdr" sz="quarter"/>
          </p:nvPr>
        </p:nvSpPr>
        <p:spPr>
          <a:noFill/>
        </p:spPr>
        <p:txBody>
          <a:bodyPr/>
          <a:lstStyle/>
          <a:p>
            <a:r>
              <a:rPr lang="en-US" smtClean="0"/>
              <a:t>Title of seminar</a:t>
            </a:r>
          </a:p>
        </p:txBody>
      </p:sp>
      <p:sp>
        <p:nvSpPr>
          <p:cNvPr id="66563" name="Rectangle 5"/>
          <p:cNvSpPr>
            <a:spLocks noGrp="1" noChangeArrowheads="1"/>
          </p:cNvSpPr>
          <p:nvPr>
            <p:ph type="dt" sz="quarter" idx="1"/>
          </p:nvPr>
        </p:nvSpPr>
        <p:spPr>
          <a:noFill/>
        </p:spPr>
        <p:txBody>
          <a:bodyPr/>
          <a:lstStyle/>
          <a:p>
            <a:r>
              <a:rPr lang="en-US" smtClean="0"/>
              <a:t>Module  or Chapter Number</a:t>
            </a:r>
          </a:p>
        </p:txBody>
      </p:sp>
      <p:sp>
        <p:nvSpPr>
          <p:cNvPr id="66564" name="Rectangle 6"/>
          <p:cNvSpPr>
            <a:spLocks noGrp="1" noChangeArrowheads="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66565" name="Rectangle 7"/>
          <p:cNvSpPr>
            <a:spLocks noGrp="1" noChangeArrowheads="1"/>
          </p:cNvSpPr>
          <p:nvPr>
            <p:ph type="sldNum" sz="quarter" idx="5"/>
          </p:nvPr>
        </p:nvSpPr>
        <p:spPr>
          <a:noFill/>
        </p:spPr>
        <p:txBody>
          <a:bodyPr/>
          <a:lstStyle/>
          <a:p>
            <a:r>
              <a:rPr lang="en-US" smtClean="0"/>
              <a:t>Course Code and Version</a:t>
            </a:r>
          </a:p>
        </p:txBody>
      </p:sp>
      <p:sp>
        <p:nvSpPr>
          <p:cNvPr id="66566" name="Rectangle 2"/>
          <p:cNvSpPr>
            <a:spLocks noGrp="1" noRot="1" noChangeAspect="1" noChangeArrowheads="1" noTextEdit="1"/>
          </p:cNvSpPr>
          <p:nvPr>
            <p:ph type="sldImg"/>
          </p:nvPr>
        </p:nvSpPr>
        <p:spPr>
          <a:xfrm>
            <a:off x="1190625" y="703263"/>
            <a:ext cx="4630738" cy="3473450"/>
          </a:xfrm>
          <a:ln/>
        </p:spPr>
      </p:sp>
      <p:sp>
        <p:nvSpPr>
          <p:cNvPr id="66567" name="Rectangle 3"/>
          <p:cNvSpPr>
            <a:spLocks noGrp="1" noChangeArrowheads="1"/>
          </p:cNvSpPr>
          <p:nvPr>
            <p:ph type="body" idx="1"/>
          </p:nvPr>
        </p:nvSpPr>
        <p:spPr>
          <a:noFill/>
          <a:ln w="9525"/>
        </p:spPr>
        <p:txBody>
          <a:bodyPr/>
          <a:lstStyle/>
          <a:p>
            <a:r>
              <a:rPr lang="en-US" b="1" smtClean="0"/>
              <a:t>INSTRUCTOR NOTES:</a:t>
            </a:r>
          </a:p>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4"/>
          <p:cNvSpPr>
            <a:spLocks noGrp="1" noChangeArrowheads="1"/>
          </p:cNvSpPr>
          <p:nvPr>
            <p:ph type="hdr" sz="quarter"/>
          </p:nvPr>
        </p:nvSpPr>
        <p:spPr>
          <a:noFill/>
        </p:spPr>
        <p:txBody>
          <a:bodyPr/>
          <a:lstStyle/>
          <a:p>
            <a:r>
              <a:rPr lang="en-US" smtClean="0"/>
              <a:t>Title of seminar</a:t>
            </a:r>
          </a:p>
        </p:txBody>
      </p:sp>
      <p:sp>
        <p:nvSpPr>
          <p:cNvPr id="67587" name="Rectangle 5"/>
          <p:cNvSpPr>
            <a:spLocks noGrp="1" noChangeArrowheads="1"/>
          </p:cNvSpPr>
          <p:nvPr>
            <p:ph type="dt" sz="quarter" idx="1"/>
          </p:nvPr>
        </p:nvSpPr>
        <p:spPr>
          <a:noFill/>
        </p:spPr>
        <p:txBody>
          <a:bodyPr/>
          <a:lstStyle/>
          <a:p>
            <a:r>
              <a:rPr lang="en-US" smtClean="0"/>
              <a:t>Module  or Chapter Number</a:t>
            </a:r>
          </a:p>
        </p:txBody>
      </p:sp>
      <p:sp>
        <p:nvSpPr>
          <p:cNvPr id="67588" name="Rectangle 6"/>
          <p:cNvSpPr>
            <a:spLocks noGrp="1" noChangeArrowheads="1"/>
          </p:cNvSpPr>
          <p:nvPr>
            <p:ph type="ftr" sz="quarter" idx="4"/>
          </p:nvPr>
        </p:nvSpPr>
        <p:spPr>
          <a:noFill/>
        </p:spPr>
        <p:txBody>
          <a:bodyPr/>
          <a:lstStyle/>
          <a:p>
            <a:r>
              <a:rPr lang="en-US" smtClean="0"/>
              <a:t>Copyright </a:t>
            </a:r>
            <a:r>
              <a:rPr lang="en-US" smtClean="0">
                <a:sym typeface="SansSerif" pitchFamily="2" charset="2"/>
              </a:rPr>
              <a:t> </a:t>
            </a:r>
            <a:r>
              <a:rPr lang="en-US" smtClean="0"/>
              <a:t>2004 Underwriters Laboratories</a:t>
            </a:r>
          </a:p>
        </p:txBody>
      </p:sp>
      <p:sp>
        <p:nvSpPr>
          <p:cNvPr id="67589" name="Rectangle 7"/>
          <p:cNvSpPr>
            <a:spLocks noGrp="1" noChangeArrowheads="1"/>
          </p:cNvSpPr>
          <p:nvPr>
            <p:ph type="sldNum" sz="quarter" idx="5"/>
          </p:nvPr>
        </p:nvSpPr>
        <p:spPr>
          <a:noFill/>
        </p:spPr>
        <p:txBody>
          <a:bodyPr/>
          <a:lstStyle/>
          <a:p>
            <a:r>
              <a:rPr lang="en-US" smtClean="0"/>
              <a:t>Course Code and Version</a:t>
            </a:r>
          </a:p>
        </p:txBody>
      </p:sp>
      <p:sp>
        <p:nvSpPr>
          <p:cNvPr id="67590" name="Rectangle 2"/>
          <p:cNvSpPr>
            <a:spLocks noGrp="1" noRot="1" noChangeAspect="1" noChangeArrowheads="1" noTextEdit="1"/>
          </p:cNvSpPr>
          <p:nvPr>
            <p:ph type="sldImg"/>
          </p:nvPr>
        </p:nvSpPr>
        <p:spPr>
          <a:xfrm>
            <a:off x="1190625" y="703263"/>
            <a:ext cx="4630738" cy="3473450"/>
          </a:xfrm>
          <a:ln/>
        </p:spPr>
      </p:sp>
      <p:sp>
        <p:nvSpPr>
          <p:cNvPr id="67591" name="Rectangle 3"/>
          <p:cNvSpPr>
            <a:spLocks noGrp="1" noChangeArrowheads="1"/>
          </p:cNvSpPr>
          <p:nvPr>
            <p:ph type="body" idx="1"/>
          </p:nvPr>
        </p:nvSpPr>
        <p:spPr>
          <a:noFill/>
          <a:ln w="9525"/>
        </p:spPr>
        <p:txBody>
          <a:bodyPr/>
          <a:lstStyle/>
          <a:p>
            <a:r>
              <a:rPr lang="en-US" b="1" smtClean="0"/>
              <a:t>INSTRUCTOR NOTES:</a:t>
            </a:r>
          </a:p>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44450" y="6477000"/>
            <a:ext cx="1520190" cy="248920"/>
          </a:xfrm>
          <a:ln/>
        </p:spPr>
        <p:txBody>
          <a:bodyPr/>
          <a:lstStyle>
            <a:lvl1pPr>
              <a:defRPr/>
            </a:lvl1pPr>
          </a:lstStyle>
          <a:p>
            <a:pPr>
              <a:defRPr/>
            </a:pPr>
            <a:r>
              <a:rPr lang="en-US" smtClean="0"/>
              <a:t>June 14 - 16, 2010</a:t>
            </a:r>
            <a:endParaRPr lang="en-US" dirty="0"/>
          </a:p>
        </p:txBody>
      </p:sp>
      <p:sp>
        <p:nvSpPr>
          <p:cNvPr id="4" name="Rectangle 5"/>
          <p:cNvSpPr>
            <a:spLocks noGrp="1" noChangeArrowheads="1"/>
          </p:cNvSpPr>
          <p:nvPr>
            <p:ph type="ftr" sz="quarter" idx="11"/>
          </p:nvPr>
        </p:nvSpPr>
        <p:spPr>
          <a:xfrm>
            <a:off x="1747520" y="6482080"/>
            <a:ext cx="6187440" cy="223520"/>
          </a:xfrm>
          <a:ln/>
        </p:spPr>
        <p:txBody>
          <a:bodyPr/>
          <a:lstStyle>
            <a:lvl1pPr>
              <a:defRPr sz="1200"/>
            </a:lvl1pPr>
          </a:lstStyle>
          <a:p>
            <a:pPr>
              <a:defRPr/>
            </a:pPr>
            <a:r>
              <a:rPr lang="en-US" smtClean="0"/>
              <a:t>2nd Workshop on Power Converters for Particle Accelerators - Arc Flash and Mitigation</a:t>
            </a:r>
            <a:endParaRPr lang="en-US" dirty="0"/>
          </a:p>
        </p:txBody>
      </p:sp>
      <p:sp>
        <p:nvSpPr>
          <p:cNvPr id="5" name="Rectangle 6"/>
          <p:cNvSpPr>
            <a:spLocks noGrp="1" noChangeArrowheads="1"/>
          </p:cNvSpPr>
          <p:nvPr>
            <p:ph type="sldNum" sz="quarter" idx="12"/>
          </p:nvPr>
        </p:nvSpPr>
        <p:spPr>
          <a:xfrm>
            <a:off x="8483600" y="6477000"/>
            <a:ext cx="385762" cy="248920"/>
          </a:xfrm>
          <a:ln/>
        </p:spPr>
        <p:txBody>
          <a:bodyPr/>
          <a:lstStyle>
            <a:lvl1pPr>
              <a:defRPr/>
            </a:lvl1pPr>
          </a:lstStyle>
          <a:p>
            <a:pPr>
              <a:defRPr/>
            </a:pPr>
            <a:fld id="{6030B898-AB9A-47DF-A0DA-3D877362286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bwMode="auto">
          <a:xfrm>
            <a:off x="0" y="76200"/>
            <a:ext cx="9144000" cy="381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37478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p:txBody>
      </p:sp>
      <p:sp>
        <p:nvSpPr>
          <p:cNvPr id="1028" name="Rectangle 4"/>
          <p:cNvSpPr>
            <a:spLocks noGrp="1" noChangeArrowheads="1"/>
          </p:cNvSpPr>
          <p:nvPr>
            <p:ph type="dt" sz="half" idx="2"/>
          </p:nvPr>
        </p:nvSpPr>
        <p:spPr bwMode="auto">
          <a:xfrm>
            <a:off x="44450" y="6477000"/>
            <a:ext cx="1499870" cy="2489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i="0">
                <a:solidFill>
                  <a:schemeClr val="tx1"/>
                </a:solidFill>
                <a:latin typeface="Arial" pitchFamily="34" charset="0"/>
                <a:cs typeface="Arial" pitchFamily="34" charset="0"/>
              </a:defRPr>
            </a:lvl1pPr>
          </a:lstStyle>
          <a:p>
            <a:pPr>
              <a:defRPr/>
            </a:pPr>
            <a:r>
              <a:rPr lang="en-US" smtClean="0"/>
              <a:t>June 14 - 16, 2010</a:t>
            </a:r>
            <a:endParaRPr lang="en-US" dirty="0"/>
          </a:p>
        </p:txBody>
      </p:sp>
      <p:sp>
        <p:nvSpPr>
          <p:cNvPr id="1029" name="Rectangle 5"/>
          <p:cNvSpPr>
            <a:spLocks noGrp="1" noChangeArrowheads="1"/>
          </p:cNvSpPr>
          <p:nvPr>
            <p:ph type="ftr" sz="quarter" idx="3"/>
          </p:nvPr>
        </p:nvSpPr>
        <p:spPr bwMode="auto">
          <a:xfrm>
            <a:off x="1727200" y="6471920"/>
            <a:ext cx="6563360" cy="25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200" i="0">
                <a:solidFill>
                  <a:schemeClr val="tx1"/>
                </a:solidFill>
                <a:latin typeface="Arial" pitchFamily="34" charset="0"/>
                <a:cs typeface="Arial" pitchFamily="34" charset="0"/>
              </a:defRPr>
            </a:lvl1pPr>
          </a:lstStyle>
          <a:p>
            <a:pPr>
              <a:defRPr/>
            </a:pPr>
            <a:r>
              <a:rPr lang="en-US" dirty="0" smtClean="0"/>
              <a:t>2nd Workshop on Power Converters for Particle Accelerators - Arc Flash and Mitigation</a:t>
            </a:r>
            <a:endParaRPr lang="en-US" dirty="0"/>
          </a:p>
        </p:txBody>
      </p:sp>
      <p:sp>
        <p:nvSpPr>
          <p:cNvPr id="1030" name="Rectangle 6"/>
          <p:cNvSpPr>
            <a:spLocks noGrp="1" noChangeArrowheads="1"/>
          </p:cNvSpPr>
          <p:nvPr>
            <p:ph type="sldNum" sz="quarter" idx="4"/>
          </p:nvPr>
        </p:nvSpPr>
        <p:spPr bwMode="auto">
          <a:xfrm>
            <a:off x="8382000" y="6477000"/>
            <a:ext cx="487362" cy="2489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i="0">
                <a:solidFill>
                  <a:schemeClr val="tx1"/>
                </a:solidFill>
                <a:latin typeface="Arial" pitchFamily="34" charset="0"/>
                <a:cs typeface="Arial" pitchFamily="34" charset="0"/>
              </a:defRPr>
            </a:lvl1pPr>
          </a:lstStyle>
          <a:p>
            <a:pPr>
              <a:defRPr/>
            </a:pPr>
            <a:fld id="{83C1C2A6-4251-4528-8530-132EA662B099}"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7" r:id="rId1"/>
  </p:sldLayoutIdLst>
  <p:hf hdr="0"/>
  <p:txStyles>
    <p:titleStyle>
      <a:lvl1pPr algn="ctr" rtl="0" eaLnBrk="0" fontAlgn="base" hangingPunct="0">
        <a:spcBef>
          <a:spcPct val="0"/>
        </a:spcBef>
        <a:spcAft>
          <a:spcPct val="0"/>
        </a:spcAft>
        <a:defRPr sz="2000" b="1" i="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2000" b="1" i="1">
          <a:solidFill>
            <a:srgbClr val="6E4924"/>
          </a:solidFill>
          <a:latin typeface="Times New Roman" pitchFamily="18" charset="0"/>
        </a:defRPr>
      </a:lvl2pPr>
      <a:lvl3pPr algn="ctr" rtl="0" eaLnBrk="0" fontAlgn="base" hangingPunct="0">
        <a:spcBef>
          <a:spcPct val="0"/>
        </a:spcBef>
        <a:spcAft>
          <a:spcPct val="0"/>
        </a:spcAft>
        <a:defRPr sz="2000" b="1" i="1">
          <a:solidFill>
            <a:srgbClr val="6E4924"/>
          </a:solidFill>
          <a:latin typeface="Times New Roman" pitchFamily="18" charset="0"/>
        </a:defRPr>
      </a:lvl3pPr>
      <a:lvl4pPr algn="ctr" rtl="0" eaLnBrk="0" fontAlgn="base" hangingPunct="0">
        <a:spcBef>
          <a:spcPct val="0"/>
        </a:spcBef>
        <a:spcAft>
          <a:spcPct val="0"/>
        </a:spcAft>
        <a:defRPr sz="2000" b="1" i="1">
          <a:solidFill>
            <a:srgbClr val="6E4924"/>
          </a:solidFill>
          <a:latin typeface="Times New Roman" pitchFamily="18" charset="0"/>
        </a:defRPr>
      </a:lvl4pPr>
      <a:lvl5pPr algn="ctr" rtl="0" eaLnBrk="0" fontAlgn="base" hangingPunct="0">
        <a:spcBef>
          <a:spcPct val="0"/>
        </a:spcBef>
        <a:spcAft>
          <a:spcPct val="0"/>
        </a:spcAft>
        <a:defRPr sz="2000" b="1" i="1">
          <a:solidFill>
            <a:srgbClr val="6E4924"/>
          </a:solidFill>
          <a:latin typeface="Times New Roman" pitchFamily="18" charset="0"/>
        </a:defRPr>
      </a:lvl5pPr>
      <a:lvl6pPr marL="457200" algn="ctr" rtl="0" fontAlgn="base">
        <a:spcBef>
          <a:spcPct val="0"/>
        </a:spcBef>
        <a:spcAft>
          <a:spcPct val="0"/>
        </a:spcAft>
        <a:defRPr sz="2000" b="1" i="1">
          <a:solidFill>
            <a:srgbClr val="6E4924"/>
          </a:solidFill>
          <a:latin typeface="Times New Roman" pitchFamily="18" charset="0"/>
        </a:defRPr>
      </a:lvl6pPr>
      <a:lvl7pPr marL="914400" algn="ctr" rtl="0" fontAlgn="base">
        <a:spcBef>
          <a:spcPct val="0"/>
        </a:spcBef>
        <a:spcAft>
          <a:spcPct val="0"/>
        </a:spcAft>
        <a:defRPr sz="2000" b="1" i="1">
          <a:solidFill>
            <a:srgbClr val="6E4924"/>
          </a:solidFill>
          <a:latin typeface="Times New Roman" pitchFamily="18" charset="0"/>
        </a:defRPr>
      </a:lvl7pPr>
      <a:lvl8pPr marL="1371600" algn="ctr" rtl="0" fontAlgn="base">
        <a:spcBef>
          <a:spcPct val="0"/>
        </a:spcBef>
        <a:spcAft>
          <a:spcPct val="0"/>
        </a:spcAft>
        <a:defRPr sz="2000" b="1" i="1">
          <a:solidFill>
            <a:srgbClr val="6E4924"/>
          </a:solidFill>
          <a:latin typeface="Times New Roman" pitchFamily="18" charset="0"/>
        </a:defRPr>
      </a:lvl8pPr>
      <a:lvl9pPr marL="1828800" algn="ctr" rtl="0" fontAlgn="base">
        <a:spcBef>
          <a:spcPct val="0"/>
        </a:spcBef>
        <a:spcAft>
          <a:spcPct val="0"/>
        </a:spcAft>
        <a:defRPr sz="2000" b="1" i="1">
          <a:solidFill>
            <a:srgbClr val="6E4924"/>
          </a:solidFill>
          <a:latin typeface="Times New Roman" pitchFamily="18" charset="0"/>
        </a:defRPr>
      </a:lvl9pPr>
    </p:titleStyle>
    <p:bodyStyle>
      <a:lvl1pPr marL="342900" indent="-342900" algn="l" rtl="0" eaLnBrk="0" fontAlgn="base" hangingPunct="0">
        <a:spcBef>
          <a:spcPct val="20000"/>
        </a:spcBef>
        <a:spcAft>
          <a:spcPct val="0"/>
        </a:spcAft>
        <a:buChar char="•"/>
        <a:defRPr sz="2000" i="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000">
          <a:solidFill>
            <a:schemeClr val="tx1"/>
          </a:solidFill>
          <a:latin typeface="Arial" charset="0"/>
        </a:defRPr>
      </a:lvl2pPr>
      <a:lvl3pPr marL="1143000" indent="-228600" algn="l" rtl="0" eaLnBrk="0" fontAlgn="base" hangingPunct="0">
        <a:spcBef>
          <a:spcPct val="20000"/>
        </a:spcBef>
        <a:spcAft>
          <a:spcPct val="0"/>
        </a:spcAft>
        <a:buChar char="•"/>
        <a:defRPr sz="20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a:solidFill>
            <a:schemeClr val="tx1"/>
          </a:solidFill>
          <a:latin typeface="Arial" charset="0"/>
        </a:defRPr>
      </a:lvl6pPr>
      <a:lvl7pPr marL="2971800" indent="-228600" algn="l" rtl="0" fontAlgn="base">
        <a:spcBef>
          <a:spcPct val="20000"/>
        </a:spcBef>
        <a:spcAft>
          <a:spcPct val="0"/>
        </a:spcAft>
        <a:buChar char="»"/>
        <a:defRPr>
          <a:solidFill>
            <a:schemeClr val="tx1"/>
          </a:solidFill>
          <a:latin typeface="Arial" charset="0"/>
        </a:defRPr>
      </a:lvl7pPr>
      <a:lvl8pPr marL="3429000" indent="-228600" algn="l" rtl="0" fontAlgn="base">
        <a:spcBef>
          <a:spcPct val="20000"/>
        </a:spcBef>
        <a:spcAft>
          <a:spcPct val="0"/>
        </a:spcAft>
        <a:buChar char="»"/>
        <a:defRPr>
          <a:solidFill>
            <a:schemeClr val="tx1"/>
          </a:solidFill>
          <a:latin typeface="Arial" charset="0"/>
        </a:defRPr>
      </a:lvl8pPr>
      <a:lvl9pPr marL="3886200" indent="-228600" algn="l" rtl="0" fontAlgn="base">
        <a:spcBef>
          <a:spcPct val="20000"/>
        </a:spcBef>
        <a:spcAft>
          <a:spcPct val="0"/>
        </a:spcAft>
        <a:buChar char="»"/>
        <a:defRPr>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3.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5.v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oleObject" Target="../embeddings/oleObject10.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7.v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oleObject" Target="../embeddings/oleObject12.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xml"/><Relationship Id="rId1" Type="http://schemas.openxmlformats.org/officeDocument/2006/relationships/vmlDrawing" Target="../drawings/vmlDrawing9.v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vmlDrawing" Target="../drawings/vmlDrawing10.vml"/><Relationship Id="rId5" Type="http://schemas.openxmlformats.org/officeDocument/2006/relationships/image" Target="../media/image32.wmf"/><Relationship Id="rId4" Type="http://schemas.openxmlformats.org/officeDocument/2006/relationships/oleObject" Target="../embeddings/oleObject14.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vmlDrawing" Target="../drawings/vmlDrawing11.vml"/><Relationship Id="rId4" Type="http://schemas.openxmlformats.org/officeDocument/2006/relationships/oleObject" Target="../embeddings/oleObject15.bin"/></Relationships>
</file>

<file path=ppt/slides/_rels/slide4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http://ieeexplore.ieee.org/servlet/opac?punumber=8088"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hyperlink" Target="http://ecatalog.squared.com/pubs/Circuit%20Protection/0100DB0402.pdf" TargetMode="External"/><Relationship Id="rId4" Type="http://schemas.openxmlformats.org/officeDocument/2006/relationships/hyperlink" Target="http://www.mt-online.com/articles/0204arcflash.cf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100" name="Rectangle 5"/>
          <p:cNvSpPr>
            <a:spLocks noGrp="1" noChangeArrowheads="1"/>
          </p:cNvSpPr>
          <p:nvPr>
            <p:ph type="title"/>
          </p:nvPr>
        </p:nvSpPr>
        <p:spPr>
          <a:xfrm>
            <a:off x="0" y="768333"/>
            <a:ext cx="9144000" cy="3536539"/>
          </a:xfrm>
        </p:spPr>
        <p:txBody>
          <a:bodyPr/>
          <a:lstStyle/>
          <a:p>
            <a:pPr eaLnBrk="1" hangingPunct="1">
              <a:lnSpc>
                <a:spcPct val="150000"/>
              </a:lnSpc>
              <a:spcBef>
                <a:spcPct val="50000"/>
              </a:spcBef>
            </a:pPr>
            <a:r>
              <a:rPr lang="en-US" sz="2800" dirty="0" smtClean="0"/>
              <a:t>Arc Flash Hazard and Mitigation</a:t>
            </a:r>
            <a:r>
              <a:rPr lang="en-US" sz="2800" b="1" dirty="0" smtClean="0"/>
              <a:t/>
            </a:r>
            <a:br>
              <a:rPr lang="en-US" sz="2800" b="1" dirty="0" smtClean="0"/>
            </a:br>
            <a:r>
              <a:rPr lang="en-US" sz="2800" b="1" dirty="0" smtClean="0"/>
              <a:t>2</a:t>
            </a:r>
            <a:r>
              <a:rPr lang="en-US" sz="2800" b="1" baseline="30000" dirty="0" smtClean="0"/>
              <a:t>nd</a:t>
            </a:r>
            <a:r>
              <a:rPr lang="en-US" sz="2800" b="1" dirty="0" smtClean="0"/>
              <a:t> Workshop on Power Converters</a:t>
            </a:r>
            <a:br>
              <a:rPr lang="en-US" sz="2800" b="1" dirty="0" smtClean="0"/>
            </a:br>
            <a:r>
              <a:rPr lang="en-US" sz="2800" b="1" dirty="0" smtClean="0"/>
              <a:t>for Particle Accelerators</a:t>
            </a:r>
            <a:br>
              <a:rPr lang="en-US" sz="2800" b="1" dirty="0" smtClean="0"/>
            </a:br>
            <a:r>
              <a:rPr lang="en-US" sz="2800" b="1" dirty="0" smtClean="0"/>
              <a:t>June 14 – 16, 2010                 </a:t>
            </a:r>
          </a:p>
        </p:txBody>
      </p:sp>
      <p:sp>
        <p:nvSpPr>
          <p:cNvPr id="3" name="Date Placeholder 2"/>
          <p:cNvSpPr>
            <a:spLocks noGrp="1"/>
          </p:cNvSpPr>
          <p:nvPr>
            <p:ph type="dt" sz="half" idx="10"/>
          </p:nvPr>
        </p:nvSpPr>
        <p:spPr/>
        <p:txBody>
          <a:bodyPr/>
          <a:lstStyle/>
          <a:p>
            <a:pPr>
              <a:defRPr/>
            </a:pPr>
            <a:r>
              <a:rPr lang="en-US" smtClean="0"/>
              <a:t>June 14 - 16, 2010</a:t>
            </a:r>
            <a:endParaRPr lang="en-US" dirty="0"/>
          </a:p>
        </p:txBody>
      </p:sp>
      <p:sp>
        <p:nvSpPr>
          <p:cNvPr id="4" name="Slide Number Placeholder 3"/>
          <p:cNvSpPr>
            <a:spLocks noGrp="1"/>
          </p:cNvSpPr>
          <p:nvPr>
            <p:ph type="sldNum" sz="quarter" idx="12"/>
          </p:nvPr>
        </p:nvSpPr>
        <p:spPr/>
        <p:txBody>
          <a:bodyPr/>
          <a:lstStyle/>
          <a:p>
            <a:pPr>
              <a:defRPr/>
            </a:pPr>
            <a:fld id="{6030B898-AB9A-47DF-A0DA-3D877362286F}" type="slidenum">
              <a:rPr lang="en-US" smtClean="0"/>
              <a:pPr>
                <a:defRPr/>
              </a:pPr>
              <a:t>1</a:t>
            </a:fld>
            <a:endParaRPr lang="en-US"/>
          </a:p>
        </p:txBody>
      </p:sp>
      <p:sp>
        <p:nvSpPr>
          <p:cNvPr id="6" name="Footer Placeholder 5"/>
          <p:cNvSpPr>
            <a:spLocks noGrp="1"/>
          </p:cNvSpPr>
          <p:nvPr>
            <p:ph type="ftr" sz="quarter" idx="11"/>
          </p:nvPr>
        </p:nvSpPr>
        <p:spPr>
          <a:xfrm>
            <a:off x="1746504" y="6483096"/>
            <a:ext cx="6190488" cy="219456"/>
          </a:xfrm>
        </p:spPr>
        <p:txBody>
          <a:bodyPr/>
          <a:lstStyle/>
          <a:p>
            <a:pPr>
              <a:defRPr/>
            </a:pPr>
            <a:r>
              <a:rPr lang="en-US" dirty="0" smtClean="0"/>
              <a:t>2nd Workshop on Power Converters for Particle Accelerators - Arc Flash and Mitigation</a:t>
            </a:r>
            <a:endParaRPr lang="en-US" dirty="0"/>
          </a:p>
        </p:txBody>
      </p:sp>
      <p:pic>
        <p:nvPicPr>
          <p:cNvPr id="7" name="Picture 6" descr="Z:\Documents\Other Files\Conferences and Consulting\Korea Trips\2010-02-22 PLS-II Review at SLAC\Report and Appendices\SLAC_Logo_hires.png"/>
          <p:cNvPicPr/>
          <p:nvPr/>
        </p:nvPicPr>
        <p:blipFill>
          <a:blip r:embed="rId3" cstate="print"/>
          <a:srcRect/>
          <a:stretch>
            <a:fillRect/>
          </a:stretch>
        </p:blipFill>
        <p:spPr bwMode="auto">
          <a:xfrm>
            <a:off x="5133492" y="4829174"/>
            <a:ext cx="2390775" cy="857250"/>
          </a:xfrm>
          <a:prstGeom prst="rect">
            <a:avLst/>
          </a:prstGeom>
          <a:noFill/>
          <a:ln w="9525">
            <a:noFill/>
            <a:miter lim="800000"/>
            <a:headEnd/>
            <a:tailEnd/>
          </a:ln>
        </p:spPr>
      </p:pic>
      <p:sp>
        <p:nvSpPr>
          <p:cNvPr id="8" name="TextBox 7"/>
          <p:cNvSpPr txBox="1"/>
          <p:nvPr/>
        </p:nvSpPr>
        <p:spPr>
          <a:xfrm>
            <a:off x="1664412" y="4982967"/>
            <a:ext cx="2599363" cy="523220"/>
          </a:xfrm>
          <a:prstGeom prst="rect">
            <a:avLst/>
          </a:prstGeom>
          <a:noFill/>
        </p:spPr>
        <p:txBody>
          <a:bodyPr wrap="square" rtlCol="0">
            <a:spAutoFit/>
          </a:bodyPr>
          <a:lstStyle/>
          <a:p>
            <a:pPr>
              <a:buNone/>
            </a:pPr>
            <a:r>
              <a:rPr lang="en-US" sz="2800" b="1" i="0" dirty="0" smtClean="0">
                <a:solidFill>
                  <a:schemeClr val="tx1"/>
                </a:solidFill>
                <a:latin typeface="Arial" pitchFamily="34" charset="0"/>
                <a:cs typeface="Arial" pitchFamily="34" charset="0"/>
              </a:rPr>
              <a:t>Paul Bellomo</a:t>
            </a:r>
            <a:endParaRPr lang="en-US" sz="2800" b="1" i="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Arc Flash Hazard</a:t>
            </a:r>
            <a:endParaRPr lang="en-US" dirty="0"/>
          </a:p>
        </p:txBody>
      </p:sp>
      <p:sp>
        <p:nvSpPr>
          <p:cNvPr id="3" name="Date Placeholder 2"/>
          <p:cNvSpPr>
            <a:spLocks noGrp="1"/>
          </p:cNvSpPr>
          <p:nvPr>
            <p:ph type="dt" sz="half" idx="10"/>
          </p:nvPr>
        </p:nvSpPr>
        <p:spPr/>
        <p:txBody>
          <a:bodyPr/>
          <a:lstStyle/>
          <a:p>
            <a:pPr>
              <a:defRPr/>
            </a:pPr>
            <a:r>
              <a:rPr lang="en-US" smtClean="0"/>
              <a:t>June 14 - 16, 2010</a:t>
            </a:r>
            <a:endParaRPr lang="en-US" dirty="0"/>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dirty="0"/>
          </a:p>
        </p:txBody>
      </p:sp>
      <p:sp>
        <p:nvSpPr>
          <p:cNvPr id="5" name="Slide Number Placeholder 4"/>
          <p:cNvSpPr>
            <a:spLocks noGrp="1"/>
          </p:cNvSpPr>
          <p:nvPr>
            <p:ph type="sldNum" sz="quarter" idx="12"/>
          </p:nvPr>
        </p:nvSpPr>
        <p:spPr/>
        <p:txBody>
          <a:bodyPr/>
          <a:lstStyle/>
          <a:p>
            <a:pPr>
              <a:defRPr/>
            </a:pPr>
            <a:fld id="{6030B898-AB9A-47DF-A0DA-3D877362286F}" type="slidenum">
              <a:rPr lang="en-US" smtClean="0"/>
              <a:pPr>
                <a:defRPr/>
              </a:pPr>
              <a:t>10</a:t>
            </a:fld>
            <a:endParaRPr lang="en-US" dirty="0"/>
          </a:p>
        </p:txBody>
      </p:sp>
      <p:sp>
        <p:nvSpPr>
          <p:cNvPr id="6" name="Rectangle 5"/>
          <p:cNvSpPr/>
          <p:nvPr/>
        </p:nvSpPr>
        <p:spPr>
          <a:xfrm>
            <a:off x="400692" y="785190"/>
            <a:ext cx="8363164" cy="5016758"/>
          </a:xfrm>
          <a:prstGeom prst="rect">
            <a:avLst/>
          </a:prstGeom>
        </p:spPr>
        <p:txBody>
          <a:bodyPr wrap="square">
            <a:spAutoFit/>
          </a:bodyPr>
          <a:lstStyle/>
          <a:p>
            <a:pPr marL="174625" indent="-169863" algn="just" eaLnBrk="1" hangingPunct="1">
              <a:spcAft>
                <a:spcPts val="1200"/>
              </a:spcAft>
            </a:pPr>
            <a:r>
              <a:rPr lang="en-US" i="0" dirty="0" smtClean="0">
                <a:solidFill>
                  <a:schemeClr val="tx1"/>
                </a:solidFill>
                <a:latin typeface="Arial" pitchFamily="34" charset="0"/>
                <a:cs typeface="Arial" pitchFamily="34" charset="0"/>
              </a:rPr>
              <a:t>Large amount of power available at equipment (example: large utilization equipment such as a dipole supply</a:t>
            </a:r>
          </a:p>
          <a:p>
            <a:pPr marL="174625" lvl="1" indent="-169863" algn="just" eaLnBrk="1" hangingPunct="1">
              <a:spcAft>
                <a:spcPts val="1200"/>
              </a:spcAft>
            </a:pPr>
            <a:r>
              <a:rPr lang="en-US" i="0" dirty="0" smtClean="0">
                <a:solidFill>
                  <a:schemeClr val="tx1"/>
                </a:solidFill>
                <a:latin typeface="Arial" pitchFamily="34" charset="0"/>
                <a:cs typeface="Arial" pitchFamily="34" charset="0"/>
              </a:rPr>
              <a:t>Very often more economical to build one large substation than several small ones</a:t>
            </a:r>
          </a:p>
          <a:p>
            <a:pPr marL="174625" indent="-169863" algn="just" eaLnBrk="1" hangingPunct="1">
              <a:spcAft>
                <a:spcPts val="1200"/>
              </a:spcAft>
            </a:pPr>
            <a:r>
              <a:rPr lang="en-US" i="0" dirty="0" smtClean="0">
                <a:solidFill>
                  <a:schemeClr val="tx1"/>
                </a:solidFill>
                <a:latin typeface="Arial" pitchFamily="34" charset="0"/>
                <a:cs typeface="Arial" pitchFamily="34" charset="0"/>
              </a:rPr>
              <a:t>Importance of arc-flash hazard not recognized. The first major paper not written until 1982</a:t>
            </a:r>
          </a:p>
          <a:p>
            <a:pPr marL="174625" indent="-169863" algn="just" eaLnBrk="1" hangingPunct="1">
              <a:spcAft>
                <a:spcPts val="1200"/>
              </a:spcAft>
            </a:pPr>
            <a:r>
              <a:rPr lang="en-US" i="0" dirty="0" smtClean="0">
                <a:solidFill>
                  <a:schemeClr val="tx1"/>
                </a:solidFill>
                <a:latin typeface="Arial" pitchFamily="34" charset="0"/>
                <a:cs typeface="Arial" pitchFamily="34" charset="0"/>
              </a:rPr>
              <a:t>Heretofore protection coordinated  based on minimizing equipment damage from overheating or fire, not personnel. So thermal time constants properly set</a:t>
            </a:r>
          </a:p>
          <a:p>
            <a:pPr marL="174625" lvl="1" indent="-169863" algn="just" eaLnBrk="1" hangingPunct="1">
              <a:spcAft>
                <a:spcPts val="1200"/>
              </a:spcAft>
            </a:pPr>
            <a:r>
              <a:rPr lang="en-US" i="0" dirty="0" smtClean="0">
                <a:solidFill>
                  <a:schemeClr val="tx1"/>
                </a:solidFill>
                <a:latin typeface="Arial" pitchFamily="34" charset="0"/>
                <a:cs typeface="Arial" pitchFamily="34" charset="0"/>
              </a:rPr>
              <a:t>Minimize nuisance trips due to line transients, inrush current, etc so fast time constants improperly set. These could minimize the arc flash hazard to personnel</a:t>
            </a:r>
            <a:endParaRPr lang="en-US" i="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Arc Flash Hazard</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11</a:t>
            </a:fld>
            <a:endParaRPr lang="en-US"/>
          </a:p>
        </p:txBody>
      </p:sp>
      <p:sp>
        <p:nvSpPr>
          <p:cNvPr id="7" name="Rectangle 6"/>
          <p:cNvSpPr/>
          <p:nvPr/>
        </p:nvSpPr>
        <p:spPr>
          <a:xfrm>
            <a:off x="293641" y="672049"/>
            <a:ext cx="8273847" cy="4247317"/>
          </a:xfrm>
          <a:prstGeom prst="rect">
            <a:avLst/>
          </a:prstGeom>
        </p:spPr>
        <p:txBody>
          <a:bodyPr wrap="square">
            <a:spAutoFit/>
          </a:bodyPr>
          <a:lstStyle/>
          <a:p>
            <a:pPr marL="236538" indent="-236538" eaLnBrk="1" hangingPunct="1">
              <a:lnSpc>
                <a:spcPct val="80000"/>
              </a:lnSpc>
            </a:pPr>
            <a:r>
              <a:rPr lang="en-US" i="0" dirty="0" smtClean="0">
                <a:solidFill>
                  <a:schemeClr val="tx1"/>
                </a:solidFill>
                <a:latin typeface="Arial" pitchFamily="34" charset="0"/>
                <a:cs typeface="Arial" pitchFamily="34" charset="0"/>
              </a:rPr>
              <a:t>An arc generates power that radiates out from a fault</a:t>
            </a:r>
          </a:p>
          <a:p>
            <a:pPr marL="236538" indent="-236538" eaLnBrk="1" hangingPunct="1">
              <a:lnSpc>
                <a:spcPct val="80000"/>
              </a:lnSpc>
              <a:buNone/>
            </a:pPr>
            <a:endParaRPr lang="en-US" dirty="0" smtClean="0">
              <a:solidFill>
                <a:schemeClr val="tx1"/>
              </a:solidFill>
            </a:endParaRPr>
          </a:p>
          <a:p>
            <a:pPr marL="236538" indent="-236538">
              <a:lnSpc>
                <a:spcPct val="80000"/>
              </a:lnSpc>
            </a:pPr>
            <a:r>
              <a:rPr lang="en-US" i="0" dirty="0" smtClean="0">
                <a:solidFill>
                  <a:schemeClr val="tx1"/>
                </a:solidFill>
                <a:latin typeface="Arial" pitchFamily="34" charset="0"/>
                <a:cs typeface="Arial" pitchFamily="34" charset="0"/>
              </a:rPr>
              <a:t>The total energy is the product of the arc power and duration of the arc</a:t>
            </a:r>
          </a:p>
          <a:p>
            <a:pPr marL="236538" indent="-236538" eaLnBrk="1" hangingPunct="1">
              <a:lnSpc>
                <a:spcPct val="80000"/>
              </a:lnSpc>
              <a:buNone/>
            </a:pPr>
            <a:endParaRPr lang="en-US" dirty="0" smtClean="0">
              <a:solidFill>
                <a:schemeClr val="tx1"/>
              </a:solidFill>
            </a:endParaRPr>
          </a:p>
          <a:p>
            <a:pPr marL="236538" indent="-236538" eaLnBrk="1" hangingPunct="1"/>
            <a:r>
              <a:rPr lang="en-US" i="0" dirty="0" smtClean="0">
                <a:solidFill>
                  <a:schemeClr val="tx1"/>
                </a:solidFill>
                <a:latin typeface="Arial" pitchFamily="34" charset="0"/>
                <a:cs typeface="Arial" pitchFamily="34" charset="0"/>
              </a:rPr>
              <a:t>The energy density decreases with distance from the arc</a:t>
            </a:r>
          </a:p>
          <a:p>
            <a:pPr marL="171450" indent="-171450" algn="just">
              <a:spcAft>
                <a:spcPts val="1200"/>
              </a:spcAft>
            </a:pPr>
            <a:r>
              <a:rPr lang="en-US" i="0" dirty="0" smtClean="0">
                <a:solidFill>
                  <a:schemeClr val="tx1"/>
                </a:solidFill>
                <a:latin typeface="Arial" pitchFamily="34" charset="0"/>
                <a:cs typeface="Arial" pitchFamily="34" charset="0"/>
              </a:rPr>
              <a:t>Flash protection boundaries and energies are calculated using NFPA 70E [example Table 130.7(C)(9)(a)] and IEEE1584</a:t>
            </a:r>
          </a:p>
          <a:p>
            <a:pPr marL="171450" indent="-171450" algn="just">
              <a:spcAft>
                <a:spcPts val="1200"/>
              </a:spcAft>
            </a:pPr>
            <a:r>
              <a:rPr lang="en-US" i="0" dirty="0" smtClean="0">
                <a:solidFill>
                  <a:schemeClr val="tx1"/>
                </a:solidFill>
                <a:latin typeface="Arial" pitchFamily="34" charset="0"/>
                <a:cs typeface="Arial" pitchFamily="34" charset="0"/>
              </a:rPr>
              <a:t>The calculations entail knowing the voltage class of the equipment, some details about its manufacture, the available short circuit current and the opening times of the protective circuit breaker(s)</a:t>
            </a:r>
          </a:p>
        </p:txBody>
      </p:sp>
      <p:graphicFrame>
        <p:nvGraphicFramePr>
          <p:cNvPr id="8" name="Object 7"/>
          <p:cNvGraphicFramePr>
            <a:graphicFrameLocks noChangeAspect="1"/>
          </p:cNvGraphicFramePr>
          <p:nvPr/>
        </p:nvGraphicFramePr>
        <p:xfrm>
          <a:off x="1092076" y="916131"/>
          <a:ext cx="1943100" cy="479425"/>
        </p:xfrm>
        <a:graphic>
          <a:graphicData uri="http://schemas.openxmlformats.org/presentationml/2006/ole">
            <p:oleObj spid="_x0000_s2243585" name="Equation" r:id="rId3" imgW="927000" imgH="228600" progId="Equation.DSMT4">
              <p:embed/>
            </p:oleObj>
          </a:graphicData>
        </a:graphic>
      </p:graphicFrame>
      <p:graphicFrame>
        <p:nvGraphicFramePr>
          <p:cNvPr id="9" name="Object 8"/>
          <p:cNvGraphicFramePr>
            <a:graphicFrameLocks noChangeAspect="1"/>
          </p:cNvGraphicFramePr>
          <p:nvPr/>
        </p:nvGraphicFramePr>
        <p:xfrm>
          <a:off x="1159892" y="1915471"/>
          <a:ext cx="1924050" cy="539750"/>
        </p:xfrm>
        <a:graphic>
          <a:graphicData uri="http://schemas.openxmlformats.org/presentationml/2006/ole">
            <p:oleObj spid="_x0000_s2243586" name="Equation" r:id="rId4" imgW="812520" imgH="228600" progId="Equation.DSMT4">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Early Model</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12</a:t>
            </a:fld>
            <a:endParaRPr lang="en-US"/>
          </a:p>
        </p:txBody>
      </p:sp>
      <p:sp>
        <p:nvSpPr>
          <p:cNvPr id="7" name="Rectangle 6"/>
          <p:cNvSpPr txBox="1">
            <a:spLocks noChangeArrowheads="1"/>
          </p:cNvSpPr>
          <p:nvPr/>
        </p:nvSpPr>
        <p:spPr>
          <a:xfrm>
            <a:off x="280219" y="626341"/>
            <a:ext cx="8539316" cy="3616886"/>
          </a:xfrm>
          <a:prstGeom prst="rect">
            <a:avLst/>
          </a:prstGeom>
        </p:spPr>
        <p:txBody>
          <a:bodyPr/>
          <a:lstStyle/>
          <a:p>
            <a:pPr marR="0" lvl="0" algn="l" defTabSz="914400" rtl="0" eaLnBrk="1" fontAlgn="base" latinLnBrk="0" hangingPunct="1">
              <a:spcBef>
                <a:spcPts val="1200"/>
              </a:spcBef>
              <a:spcAft>
                <a:spcPct val="0"/>
              </a:spcAft>
              <a:buClrTx/>
              <a:buSzTx/>
              <a:buNone/>
              <a:tabLst/>
              <a:defRPr/>
            </a:pP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In 1982, the first calculations concerning arc-flash were published by Ralph Lee</a:t>
            </a:r>
          </a:p>
          <a:p>
            <a:pPr marL="236538" lvl="1" indent="-236538">
              <a:spcBef>
                <a:spcPts val="1200"/>
              </a:spcBef>
            </a:pP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Calculated the maximum available power from an arc</a:t>
            </a:r>
          </a:p>
          <a:p>
            <a:pPr marL="236538" lvl="1" indent="-236538">
              <a:spcBef>
                <a:spcPts val="1200"/>
              </a:spcBef>
            </a:pP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Assumed the power density dropped off as the inverse square of the distance from the arc</a:t>
            </a:r>
          </a:p>
          <a:p>
            <a:pPr marL="236538" lvl="1" indent="-236538">
              <a:spcBef>
                <a:spcPts val="1200"/>
              </a:spcBef>
            </a:pP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Related the energy to biological studies that determined the second-degree burn threshold</a:t>
            </a:r>
          </a:p>
          <a:p>
            <a:pPr marL="236538" marR="0" lvl="0" indent="-236538" algn="l" defTabSz="914400" rtl="0" eaLnBrk="1" fontAlgn="base" latinLnBrk="0" hangingPunct="1">
              <a:spcBef>
                <a:spcPts val="12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Formula for working distance to avoid second-degree burns reproduced in 130.3(A) of NFPA 70E</a:t>
            </a:r>
          </a:p>
        </p:txBody>
      </p:sp>
      <p:graphicFrame>
        <p:nvGraphicFramePr>
          <p:cNvPr id="9" name="Object 8"/>
          <p:cNvGraphicFramePr>
            <a:graphicFrameLocks noChangeAspect="1"/>
          </p:cNvGraphicFramePr>
          <p:nvPr/>
        </p:nvGraphicFramePr>
        <p:xfrm>
          <a:off x="2003425" y="4202077"/>
          <a:ext cx="4835525" cy="1987550"/>
        </p:xfrm>
        <a:graphic>
          <a:graphicData uri="http://schemas.openxmlformats.org/presentationml/2006/ole">
            <p:oleObj spid="_x0000_s2681858" name="Equation" r:id="rId3" imgW="2412720" imgH="990360" progId="Equation.DSMT4">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b="1" dirty="0" smtClean="0"/>
              <a:t>First Empirical Models</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13</a:t>
            </a:fld>
            <a:endParaRPr lang="en-US"/>
          </a:p>
        </p:txBody>
      </p:sp>
      <p:sp>
        <p:nvSpPr>
          <p:cNvPr id="7" name="Rectangle 5"/>
          <p:cNvSpPr txBox="1">
            <a:spLocks noChangeArrowheads="1"/>
          </p:cNvSpPr>
          <p:nvPr/>
        </p:nvSpPr>
        <p:spPr>
          <a:xfrm>
            <a:off x="285589" y="569069"/>
            <a:ext cx="8399124" cy="5482409"/>
          </a:xfrm>
          <a:prstGeom prst="rect">
            <a:avLst/>
          </a:prstGeom>
        </p:spPr>
        <p:txBody>
          <a:bodyPr/>
          <a:lstStyle/>
          <a:p>
            <a:pPr marL="342900" marR="0" lvl="0" indent="-342900" algn="just" defTabSz="914400" rtl="0" eaLnBrk="1" fontAlgn="base" latinLnBrk="0" hangingPunct="1">
              <a:lnSpc>
                <a:spcPct val="80000"/>
              </a:lnSpc>
              <a:spcBef>
                <a:spcPts val="0"/>
              </a:spcBef>
              <a:spcAft>
                <a:spcPts val="1800"/>
              </a:spcAft>
              <a:buClrTx/>
              <a:buSzTx/>
              <a:buFontTx/>
              <a:buChar char="•"/>
              <a:tabLst/>
              <a:defRPr/>
            </a:pPr>
            <a:r>
              <a:rPr lang="en-US" i="0" kern="0" dirty="0" smtClean="0">
                <a:solidFill>
                  <a:schemeClr val="tx1"/>
                </a:solidFill>
                <a:latin typeface="Arial" pitchFamily="34" charset="0"/>
                <a:cs typeface="Arial" pitchFamily="34" charset="0"/>
              </a:rPr>
              <a:t>M</a:t>
            </a:r>
            <a:r>
              <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rPr>
              <a:t>id 1990s, other teams from DuPont, Doughty, et. al., and IEEE Working Group 1584, performed a set of experiments to measure the heat,</a:t>
            </a:r>
            <a:r>
              <a:rPr kumimoji="0" lang="en-US" i="0" u="none" strike="noStrike" kern="0" cap="none" spc="0" normalizeH="0" noProof="0" dirty="0" smtClean="0">
                <a:ln>
                  <a:noFill/>
                </a:ln>
                <a:solidFill>
                  <a:schemeClr val="tx1"/>
                </a:solidFill>
                <a:effectLst/>
                <a:uLnTx/>
                <a:uFillTx/>
                <a:latin typeface="Arial" pitchFamily="34" charset="0"/>
                <a:cs typeface="Arial" pitchFamily="34" charset="0"/>
              </a:rPr>
              <a:t> pressure and sound </a:t>
            </a:r>
            <a:r>
              <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rPr>
              <a:t>generated by an arc</a:t>
            </a:r>
          </a:p>
          <a:p>
            <a:pPr marL="342900" marR="0" lvl="0" indent="-342900" algn="just" defTabSz="914400" rtl="0" eaLnBrk="1" fontAlgn="base" latinLnBrk="0" hangingPunct="1">
              <a:lnSpc>
                <a:spcPct val="80000"/>
              </a:lnSpc>
              <a:spcBef>
                <a:spcPts val="0"/>
              </a:spcBef>
              <a:spcAft>
                <a:spcPts val="1800"/>
              </a:spcAft>
              <a:buClrTx/>
              <a:buSzTx/>
              <a:buFontTx/>
              <a:buChar char="•"/>
              <a:tabLst/>
              <a:defRPr/>
            </a:pPr>
            <a:r>
              <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rPr>
              <a:t>Wanted empirical data to quantify arc flash hazards</a:t>
            </a:r>
          </a:p>
          <a:p>
            <a:pPr marL="742950" marR="0" lvl="1" indent="-285750" algn="just" defTabSz="914400" rtl="0" eaLnBrk="1" fontAlgn="base" latinLnBrk="0" hangingPunct="1">
              <a:lnSpc>
                <a:spcPct val="80000"/>
              </a:lnSpc>
              <a:spcBef>
                <a:spcPts val="0"/>
              </a:spcBef>
              <a:spcAft>
                <a:spcPts val="1800"/>
              </a:spcAft>
              <a:buClrTx/>
              <a:buSzTx/>
              <a:buFontTx/>
              <a:buChar char="–"/>
              <a:tabLst/>
              <a:defRPr/>
            </a:pPr>
            <a:r>
              <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rPr>
              <a:t>Measured dependence on arcing current</a:t>
            </a:r>
          </a:p>
          <a:p>
            <a:pPr marL="742950" lvl="1" indent="-285750" algn="just">
              <a:lnSpc>
                <a:spcPct val="80000"/>
              </a:lnSpc>
              <a:spcBef>
                <a:spcPts val="0"/>
              </a:spcBef>
              <a:spcAft>
                <a:spcPts val="1800"/>
              </a:spcAft>
              <a:buFontTx/>
              <a:buChar char="–"/>
              <a:defRPr/>
            </a:pPr>
            <a:r>
              <a:rPr lang="en-US" i="0" kern="0" dirty="0" smtClean="0">
                <a:solidFill>
                  <a:schemeClr val="tx1"/>
                </a:solidFill>
                <a:latin typeface="Arial" pitchFamily="34" charset="0"/>
                <a:cs typeface="Arial" pitchFamily="34" charset="0"/>
              </a:rPr>
              <a:t>Measured voltage dependence</a:t>
            </a:r>
          </a:p>
          <a:p>
            <a:pPr marL="742950" marR="0" lvl="1" indent="-285750" algn="just" defTabSz="914400" rtl="0" eaLnBrk="1" fontAlgn="base" latinLnBrk="0" hangingPunct="1">
              <a:lnSpc>
                <a:spcPct val="80000"/>
              </a:lnSpc>
              <a:spcBef>
                <a:spcPts val="0"/>
              </a:spcBef>
              <a:spcAft>
                <a:spcPts val="1800"/>
              </a:spcAft>
              <a:buClrTx/>
              <a:buSzTx/>
              <a:buFontTx/>
              <a:buChar char="–"/>
              <a:tabLst/>
              <a:defRPr/>
            </a:pPr>
            <a:r>
              <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rPr>
              <a:t>Measured dependence on distance from arc</a:t>
            </a:r>
          </a:p>
          <a:p>
            <a:pPr marL="742950" lvl="1" indent="-285750" algn="just">
              <a:lnSpc>
                <a:spcPct val="80000"/>
              </a:lnSpc>
              <a:spcBef>
                <a:spcPts val="0"/>
              </a:spcBef>
              <a:spcAft>
                <a:spcPts val="1800"/>
              </a:spcAft>
              <a:buFontTx/>
              <a:buChar char="–"/>
              <a:defRPr/>
            </a:pPr>
            <a:r>
              <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rPr>
              <a:t>Detailed configuration and enclosure </a:t>
            </a:r>
            <a:r>
              <a:rPr lang="en-US" i="0" kern="0" dirty="0" smtClean="0">
                <a:solidFill>
                  <a:schemeClr val="tx1"/>
                </a:solidFill>
                <a:latin typeface="Arial" pitchFamily="34" charset="0"/>
                <a:cs typeface="Arial" pitchFamily="34" charset="0"/>
              </a:rPr>
              <a:t>dependencies. Found that enclosures focus the energy and pressure blast from the arc</a:t>
            </a:r>
            <a:endPar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endParaRPr>
          </a:p>
          <a:p>
            <a:pPr marL="342900" marR="0" lvl="0" indent="-342900" algn="just" defTabSz="914400" rtl="0" eaLnBrk="1" fontAlgn="base" latinLnBrk="0" hangingPunct="1">
              <a:lnSpc>
                <a:spcPct val="80000"/>
              </a:lnSpc>
              <a:spcBef>
                <a:spcPts val="0"/>
              </a:spcBef>
              <a:spcAft>
                <a:spcPts val="1800"/>
              </a:spcAft>
              <a:buClrTx/>
              <a:buSzTx/>
              <a:buFontTx/>
              <a:buChar char="•"/>
              <a:tabLst/>
              <a:defRPr/>
            </a:pPr>
            <a:r>
              <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rPr>
              <a:t>Flash protection boundary more conservative than Lee's</a:t>
            </a:r>
          </a:p>
          <a:p>
            <a:pPr marL="342900" marR="0" lvl="0" indent="-342900" algn="just" defTabSz="914400" rtl="0" eaLnBrk="1" fontAlgn="base" latinLnBrk="0" hangingPunct="1">
              <a:lnSpc>
                <a:spcPct val="80000"/>
              </a:lnSpc>
              <a:spcBef>
                <a:spcPts val="0"/>
              </a:spcBef>
              <a:spcAft>
                <a:spcPts val="1800"/>
              </a:spcAft>
              <a:buClrTx/>
              <a:buSzTx/>
              <a:buFontTx/>
              <a:buChar char="•"/>
              <a:tabLst/>
              <a:defRPr/>
            </a:pPr>
            <a:r>
              <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rPr>
              <a:t>Formulae reproduced in 1584 and Annex D.6 of NFPA 70E</a:t>
            </a:r>
          </a:p>
          <a:p>
            <a:pPr marL="342900" indent="-342900" algn="just">
              <a:lnSpc>
                <a:spcPct val="80000"/>
              </a:lnSpc>
              <a:spcBef>
                <a:spcPts val="0"/>
              </a:spcBef>
              <a:spcAft>
                <a:spcPts val="1800"/>
              </a:spcAft>
              <a:defRPr/>
            </a:pPr>
            <a:r>
              <a:rPr lang="en-US" i="0" dirty="0" smtClean="0">
                <a:solidFill>
                  <a:schemeClr val="tx1"/>
                </a:solidFill>
                <a:latin typeface="Arial" pitchFamily="34" charset="0"/>
                <a:cs typeface="Arial" pitchFamily="34" charset="0"/>
              </a:rPr>
              <a:t>Developed an algorithm to conservatively estimate the arc-flash hazard</a:t>
            </a:r>
            <a:endParaRPr kumimoji="0" lang="en-US" i="0" u="none" strike="noStrike" kern="0" cap="none" spc="0" normalizeH="0" baseline="0" noProof="0" dirty="0" smtClean="0">
              <a:ln>
                <a:noFill/>
              </a:ln>
              <a:solidFill>
                <a:schemeClr val="tx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1584</a:t>
            </a:r>
            <a:endParaRPr lang="en-US" dirty="0"/>
          </a:p>
        </p:txBody>
      </p:sp>
      <p:sp>
        <p:nvSpPr>
          <p:cNvPr id="3" name="Date Placeholder 2"/>
          <p:cNvSpPr>
            <a:spLocks noGrp="1"/>
          </p:cNvSpPr>
          <p:nvPr>
            <p:ph type="dt" sz="half" idx="10"/>
          </p:nvPr>
        </p:nvSpPr>
        <p:spPr/>
        <p:txBody>
          <a:bodyPr/>
          <a:lstStyle/>
          <a:p>
            <a:pPr>
              <a:defRPr/>
            </a:pPr>
            <a:r>
              <a:rPr lang="en-US" smtClean="0"/>
              <a:t>June 14 - 16, 2010</a:t>
            </a:r>
            <a:endParaRPr lang="en-US" dirty="0"/>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dirty="0"/>
          </a:p>
        </p:txBody>
      </p:sp>
      <p:sp>
        <p:nvSpPr>
          <p:cNvPr id="5" name="Slide Number Placeholder 4"/>
          <p:cNvSpPr>
            <a:spLocks noGrp="1"/>
          </p:cNvSpPr>
          <p:nvPr>
            <p:ph type="sldNum" sz="quarter" idx="12"/>
          </p:nvPr>
        </p:nvSpPr>
        <p:spPr/>
        <p:txBody>
          <a:bodyPr/>
          <a:lstStyle/>
          <a:p>
            <a:pPr>
              <a:defRPr/>
            </a:pPr>
            <a:fld id="{6030B898-AB9A-47DF-A0DA-3D877362286F}" type="slidenum">
              <a:rPr lang="en-US" smtClean="0"/>
              <a:pPr>
                <a:defRPr/>
              </a:pPr>
              <a:t>14</a:t>
            </a:fld>
            <a:endParaRPr lang="en-US" dirty="0"/>
          </a:p>
        </p:txBody>
      </p:sp>
      <p:sp>
        <p:nvSpPr>
          <p:cNvPr id="6" name="Rectangle 5"/>
          <p:cNvSpPr/>
          <p:nvPr/>
        </p:nvSpPr>
        <p:spPr>
          <a:xfrm>
            <a:off x="708916" y="1120676"/>
            <a:ext cx="8054837" cy="3631763"/>
          </a:xfrm>
          <a:prstGeom prst="rect">
            <a:avLst/>
          </a:prstGeom>
        </p:spPr>
        <p:txBody>
          <a:bodyPr wrap="square">
            <a:spAutoFit/>
          </a:bodyPr>
          <a:lstStyle/>
          <a:p>
            <a:pPr eaLnBrk="1" hangingPunct="1">
              <a:buNone/>
            </a:pPr>
            <a:r>
              <a:rPr lang="en-US" i="0" dirty="0" smtClean="0">
                <a:solidFill>
                  <a:schemeClr val="tx1"/>
                </a:solidFill>
                <a:latin typeface="Arial" pitchFamily="34" charset="0"/>
                <a:cs typeface="Arial" pitchFamily="34" charset="0"/>
              </a:rPr>
              <a:t>The Algorithm</a:t>
            </a:r>
          </a:p>
          <a:p>
            <a:pPr marL="400050" lvl="1" indent="-174625" algn="just" eaLnBrk="1" hangingPunct="1"/>
            <a:r>
              <a:rPr lang="en-US" i="0" dirty="0" smtClean="0">
                <a:solidFill>
                  <a:schemeClr val="tx1"/>
                </a:solidFill>
                <a:latin typeface="Arial" pitchFamily="34" charset="0"/>
                <a:cs typeface="Arial" pitchFamily="34" charset="0"/>
              </a:rPr>
              <a:t>Acquire system data</a:t>
            </a:r>
          </a:p>
          <a:p>
            <a:pPr marL="400050" lvl="1" indent="-174625" algn="just" eaLnBrk="1" hangingPunct="1"/>
            <a:r>
              <a:rPr lang="en-US" i="0" dirty="0" smtClean="0">
                <a:solidFill>
                  <a:schemeClr val="tx1"/>
                </a:solidFill>
                <a:latin typeface="Arial" pitchFamily="34" charset="0"/>
                <a:cs typeface="Arial" pitchFamily="34" charset="0"/>
              </a:rPr>
              <a:t>Calculate bolted fault current from standard engineering formula</a:t>
            </a:r>
          </a:p>
          <a:p>
            <a:pPr marL="400050" lvl="1" indent="-174625" algn="just" eaLnBrk="1" hangingPunct="1"/>
            <a:r>
              <a:rPr lang="en-US" i="0" dirty="0" smtClean="0">
                <a:solidFill>
                  <a:schemeClr val="tx1"/>
                </a:solidFill>
                <a:latin typeface="Arial" pitchFamily="34" charset="0"/>
                <a:cs typeface="Arial" pitchFamily="34" charset="0"/>
              </a:rPr>
              <a:t>Calculate </a:t>
            </a:r>
            <a:r>
              <a:rPr lang="en-US" i="0" dirty="0" smtClean="0">
                <a:solidFill>
                  <a:schemeClr val="tx1"/>
                </a:solidFill>
                <a:latin typeface="Arial" pitchFamily="34" charset="0"/>
                <a:cs typeface="Arial" pitchFamily="34" charset="0"/>
              </a:rPr>
              <a:t>100% arcing </a:t>
            </a:r>
            <a:r>
              <a:rPr lang="en-US" i="0" dirty="0" smtClean="0">
                <a:solidFill>
                  <a:schemeClr val="tx1"/>
                </a:solidFill>
                <a:latin typeface="Arial" pitchFamily="34" charset="0"/>
                <a:cs typeface="Arial" pitchFamily="34" charset="0"/>
              </a:rPr>
              <a:t>and 85% arcing currents from IEEE 1584 formula</a:t>
            </a:r>
          </a:p>
          <a:p>
            <a:pPr marL="400050" lvl="1" indent="-174625" algn="just" eaLnBrk="1" hangingPunct="1"/>
            <a:r>
              <a:rPr lang="en-US" i="0" dirty="0" smtClean="0">
                <a:solidFill>
                  <a:schemeClr val="tx1"/>
                </a:solidFill>
                <a:latin typeface="Arial" pitchFamily="34" charset="0"/>
                <a:cs typeface="Arial" pitchFamily="34" charset="0"/>
              </a:rPr>
              <a:t>Use appropriate time-current curve of clearing device to determine clearing times</a:t>
            </a:r>
          </a:p>
          <a:p>
            <a:pPr marL="400050" lvl="1" indent="-174625" algn="just" eaLnBrk="1" hangingPunct="1"/>
            <a:r>
              <a:rPr lang="en-US" i="0" dirty="0" smtClean="0">
                <a:solidFill>
                  <a:schemeClr val="tx1"/>
                </a:solidFill>
                <a:latin typeface="Arial" pitchFamily="34" charset="0"/>
                <a:cs typeface="Arial" pitchFamily="34" charset="0"/>
              </a:rPr>
              <a:t>Calculate arc-flash energy at the appropriate working distance using the worst case from the </a:t>
            </a:r>
            <a:r>
              <a:rPr lang="en-US" i="0" dirty="0" smtClean="0">
                <a:solidFill>
                  <a:schemeClr val="tx1"/>
                </a:solidFill>
                <a:latin typeface="Arial" pitchFamily="34" charset="0"/>
                <a:cs typeface="Arial" pitchFamily="34" charset="0"/>
              </a:rPr>
              <a:t>100% arcing </a:t>
            </a:r>
            <a:r>
              <a:rPr lang="en-US" i="0" dirty="0" smtClean="0">
                <a:solidFill>
                  <a:schemeClr val="tx1"/>
                </a:solidFill>
                <a:latin typeface="Arial" pitchFamily="34" charset="0"/>
                <a:cs typeface="Arial" pitchFamily="34" charset="0"/>
              </a:rPr>
              <a:t>or 85% arcing currents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NFPA 70E and IEEE 1584 208VAC Exemption</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15</a:t>
            </a:fld>
            <a:endParaRPr lang="en-US"/>
          </a:p>
        </p:txBody>
      </p:sp>
      <p:sp>
        <p:nvSpPr>
          <p:cNvPr id="6" name="Rectangle 5"/>
          <p:cNvSpPr/>
          <p:nvPr/>
        </p:nvSpPr>
        <p:spPr>
          <a:xfrm>
            <a:off x="442452" y="1142359"/>
            <a:ext cx="8303342" cy="2708434"/>
          </a:xfrm>
          <a:prstGeom prst="rect">
            <a:avLst/>
          </a:prstGeom>
        </p:spPr>
        <p:txBody>
          <a:bodyPr wrap="square">
            <a:spAutoFit/>
          </a:bodyPr>
          <a:lstStyle/>
          <a:p>
            <a:pPr marL="236538" indent="-236538" algn="just" eaLnBrk="1" hangingPunct="1">
              <a:spcBef>
                <a:spcPts val="0"/>
              </a:spcBef>
              <a:spcAft>
                <a:spcPts val="1800"/>
              </a:spcAft>
            </a:pPr>
            <a:r>
              <a:rPr lang="en-US" i="0" dirty="0" smtClean="0">
                <a:solidFill>
                  <a:schemeClr val="tx1"/>
                </a:solidFill>
                <a:latin typeface="Arial" pitchFamily="34" charset="0"/>
                <a:cs typeface="Arial" pitchFamily="34" charset="0"/>
              </a:rPr>
              <a:t>Arc needs to sustain itself in order to generate enough heat to cause burns</a:t>
            </a:r>
          </a:p>
          <a:p>
            <a:pPr marL="236538" indent="-236538" algn="just" eaLnBrk="1" hangingPunct="1">
              <a:spcBef>
                <a:spcPts val="0"/>
              </a:spcBef>
              <a:spcAft>
                <a:spcPts val="1800"/>
              </a:spcAft>
            </a:pPr>
            <a:r>
              <a:rPr lang="en-US" i="0" dirty="0" smtClean="0">
                <a:solidFill>
                  <a:schemeClr val="tx1"/>
                </a:solidFill>
                <a:latin typeface="Arial" pitchFamily="34" charset="0"/>
                <a:cs typeface="Arial" pitchFamily="34" charset="0"/>
              </a:rPr>
              <a:t>Empirical evidence from studies showed that it was extremely difficult to sustain an arc from a 208VAC system</a:t>
            </a:r>
          </a:p>
          <a:p>
            <a:pPr marL="236538" indent="-236538" algn="just" eaLnBrk="1" hangingPunct="1">
              <a:spcBef>
                <a:spcPts val="0"/>
              </a:spcBef>
              <a:spcAft>
                <a:spcPts val="1800"/>
              </a:spcAft>
            </a:pPr>
            <a:r>
              <a:rPr lang="en-US" i="0" dirty="0" smtClean="0">
                <a:solidFill>
                  <a:schemeClr val="tx1"/>
                </a:solidFill>
                <a:latin typeface="Arial" pitchFamily="34" charset="0"/>
                <a:cs typeface="Arial" pitchFamily="34" charset="0"/>
              </a:rPr>
              <a:t>Statement from IEEE 1584 “The arc-flash hazard need only be considered for large 208 V systems; systems fed by transformers smaller than 125 kVA should not be a concern.’’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Calculation Assumptions</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16</a:t>
            </a:fld>
            <a:endParaRPr lang="en-US"/>
          </a:p>
        </p:txBody>
      </p:sp>
      <p:sp>
        <p:nvSpPr>
          <p:cNvPr id="6" name="Rectangle 4"/>
          <p:cNvSpPr txBox="1">
            <a:spLocks noChangeArrowheads="1"/>
          </p:cNvSpPr>
          <p:nvPr/>
        </p:nvSpPr>
        <p:spPr bwMode="auto">
          <a:xfrm>
            <a:off x="1081087" y="161925"/>
            <a:ext cx="8062913" cy="9985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smtClean="0">
              <a:ln>
                <a:noFill/>
              </a:ln>
              <a:solidFill>
                <a:srgbClr val="6E4924"/>
              </a:solidFill>
              <a:effectLst/>
              <a:uLnTx/>
              <a:uFillTx/>
              <a:latin typeface="+mj-lt"/>
              <a:ea typeface="+mj-ea"/>
              <a:cs typeface="+mj-cs"/>
            </a:endParaRPr>
          </a:p>
        </p:txBody>
      </p:sp>
      <p:sp>
        <p:nvSpPr>
          <p:cNvPr id="7" name="Rectangle 5"/>
          <p:cNvSpPr txBox="1">
            <a:spLocks noChangeArrowheads="1"/>
          </p:cNvSpPr>
          <p:nvPr/>
        </p:nvSpPr>
        <p:spPr>
          <a:xfrm>
            <a:off x="335474" y="710688"/>
            <a:ext cx="8439816" cy="4694238"/>
          </a:xfrm>
          <a:prstGeom prst="rect">
            <a:avLst/>
          </a:prstGeom>
        </p:spPr>
        <p:txBody>
          <a:bodyPr/>
          <a:lstStyle/>
          <a:p>
            <a:pPr marL="342900" marR="0" lvl="0" indent="-342900" algn="just" defTabSz="914400" rtl="0" eaLnBrk="1" fontAlgn="base" latinLnBrk="0" hangingPunct="1">
              <a:lnSpc>
                <a:spcPct val="9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Nothing in the panel being operated, including the main breaker, will protect us in case of an arc-flash during the operation of any part of that panel</a:t>
            </a:r>
          </a:p>
          <a:p>
            <a:pPr marL="742950" marR="0" lvl="1" indent="-285750" algn="just" defTabSz="914400" rtl="0" eaLnBrk="1" fontAlgn="base" latinLnBrk="0" hangingPunct="1">
              <a:lnSpc>
                <a:spcPct val="9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Main breaker could fail on line side during operation</a:t>
            </a:r>
          </a:p>
          <a:p>
            <a:pPr marL="742950" marR="0" lvl="1" indent="-285750" algn="just" defTabSz="914400" rtl="0" eaLnBrk="1" fontAlgn="base" latinLnBrk="0" hangingPunct="1">
              <a:lnSpc>
                <a:spcPct val="9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Arc-flash originating at operated breaker could spread to line side of main breaker</a:t>
            </a:r>
          </a:p>
          <a:p>
            <a:pPr marL="342900" marR="0" lvl="0" indent="-342900" algn="just" defTabSz="914400" rtl="0" eaLnBrk="1" fontAlgn="base" latinLnBrk="0" hangingPunct="1">
              <a:lnSpc>
                <a:spcPct val="9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The fronts of the panel-boards and switchboards provide no protection against arc-flash</a:t>
            </a:r>
          </a:p>
          <a:p>
            <a:pPr marL="342900" marR="0" lvl="0" indent="-342900" algn="just" defTabSz="914400" rtl="0" eaLnBrk="1" fontAlgn="base" latinLnBrk="0" hangingPunct="1">
              <a:lnSpc>
                <a:spcPct val="9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Independent of the clearing time of the upstream protective device, the worker will move away from exposure in less than 2 seconds, so that “two seconds is a reasonable maximum time for calculations”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Bolted Fault Current Calculation</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17</a:t>
            </a:fld>
            <a:endParaRPr lang="en-US"/>
          </a:p>
        </p:txBody>
      </p:sp>
      <p:sp>
        <p:nvSpPr>
          <p:cNvPr id="6" name="Rectangle 8"/>
          <p:cNvSpPr txBox="1">
            <a:spLocks noChangeArrowheads="1"/>
          </p:cNvSpPr>
          <p:nvPr/>
        </p:nvSpPr>
        <p:spPr bwMode="auto">
          <a:xfrm>
            <a:off x="863600" y="161925"/>
            <a:ext cx="8062913" cy="9985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smtClean="0">
              <a:ln>
                <a:noFill/>
              </a:ln>
              <a:solidFill>
                <a:srgbClr val="6E4924"/>
              </a:solidFill>
              <a:effectLst/>
              <a:uLnTx/>
              <a:uFillTx/>
              <a:latin typeface="+mj-lt"/>
              <a:ea typeface="+mj-ea"/>
              <a:cs typeface="+mj-cs"/>
            </a:endParaRPr>
          </a:p>
        </p:txBody>
      </p:sp>
      <p:sp>
        <p:nvSpPr>
          <p:cNvPr id="7" name="Rectangle 9"/>
          <p:cNvSpPr txBox="1">
            <a:spLocks noChangeArrowheads="1"/>
          </p:cNvSpPr>
          <p:nvPr/>
        </p:nvSpPr>
        <p:spPr>
          <a:xfrm>
            <a:off x="198523" y="892972"/>
            <a:ext cx="5840361" cy="4079720"/>
          </a:xfrm>
          <a:prstGeom prst="rect">
            <a:avLst/>
          </a:prstGeom>
        </p:spPr>
        <p:txBody>
          <a:bodyPr/>
          <a:lstStyle/>
          <a:p>
            <a:pPr marL="342900" lvl="0" indent="-342900" algn="just">
              <a:spcBef>
                <a:spcPts val="0"/>
              </a:spcBef>
              <a:spcAft>
                <a:spcPts val="1800"/>
              </a:spcAft>
            </a:pP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Power from a three-phase </a:t>
            </a:r>
            <a:r>
              <a:rPr lang="en-US" i="0" kern="0" dirty="0" err="1" smtClean="0">
                <a:solidFill>
                  <a:schemeClr val="tx1"/>
                </a:solidFill>
                <a:latin typeface="Arial" pitchFamily="34" charset="0"/>
                <a:cs typeface="Arial" pitchFamily="34" charset="0"/>
              </a:rPr>
              <a:t>Wye</a:t>
            </a:r>
            <a:r>
              <a:rPr lang="en-US" i="0" kern="0" dirty="0" smtClean="0">
                <a:solidFill>
                  <a:schemeClr val="tx1"/>
                </a:solidFill>
                <a:latin typeface="Arial" pitchFamily="34" charset="0"/>
                <a:cs typeface="Arial" pitchFamily="34" charset="0"/>
              </a:rPr>
              <a:t> or Delta</a:t>
            </a: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 transformer is</a:t>
            </a:r>
          </a:p>
          <a:p>
            <a:pPr marL="342900" lvl="0" indent="-342900" algn="just">
              <a:spcBef>
                <a:spcPts val="0"/>
              </a:spcBef>
              <a:spcAft>
                <a:spcPts val="1800"/>
              </a:spcAft>
              <a:buNone/>
            </a:pPr>
            <a:endParaRPr kumimoji="0" lang="en-US" sz="1000" b="0" i="0" u="none" strike="noStrike" kern="0" cap="none" spc="0" normalizeH="0" baseline="0" noProof="0" dirty="0" smtClean="0">
              <a:ln>
                <a:noFill/>
              </a:ln>
              <a:solidFill>
                <a:schemeClr val="tx1"/>
              </a:solidFill>
              <a:effectLst/>
              <a:uLnTx/>
              <a:uFillTx/>
              <a:latin typeface="Arial" pitchFamily="34" charset="0"/>
              <a:cs typeface="Arial" pitchFamily="34" charset="0"/>
            </a:endParaRPr>
          </a:p>
          <a:p>
            <a:pPr marL="342900" marR="0" lvl="0" indent="-342900" algn="just" defTabSz="914400" rtl="0" eaLnBrk="1" fontAlgn="base" latinLnBrk="0" hangingPunct="1">
              <a:lnSpc>
                <a:spcPct val="100000"/>
              </a:lnSpc>
              <a:spcBef>
                <a:spcPts val="0"/>
              </a:spcBef>
              <a:spcAft>
                <a:spcPts val="180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The</a:t>
            </a:r>
            <a:r>
              <a:rPr kumimoji="0" lang="en-US" sz="2000" b="0" i="0" u="none" strike="noStrike" kern="0" cap="none" spc="0" normalizeH="0" noProof="0" dirty="0" smtClean="0">
                <a:ln>
                  <a:noFill/>
                </a:ln>
                <a:solidFill>
                  <a:schemeClr val="tx1"/>
                </a:solidFill>
                <a:effectLst/>
                <a:uLnTx/>
                <a:uFillTx/>
                <a:latin typeface="Arial" pitchFamily="34" charset="0"/>
                <a:cs typeface="Arial" pitchFamily="34" charset="0"/>
              </a:rPr>
              <a:t> </a:t>
            </a: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full load line current is</a:t>
            </a:r>
          </a:p>
          <a:p>
            <a:pPr marL="342900" marR="0" lvl="0" indent="-342900" algn="just" defTabSz="914400" rtl="0" eaLnBrk="1" fontAlgn="base" latinLnBrk="0" hangingPunct="1">
              <a:lnSpc>
                <a:spcPct val="100000"/>
              </a:lnSpc>
              <a:spcBef>
                <a:spcPts val="0"/>
              </a:spcBef>
              <a:spcAft>
                <a:spcPts val="1800"/>
              </a:spcAft>
              <a:buClrTx/>
              <a:buSzTx/>
              <a:buFontTx/>
              <a:buChar char="•"/>
              <a:tabLst/>
              <a:defRPr/>
            </a:pPr>
            <a:endParaRPr lang="en-US" i="0" kern="0" dirty="0" smtClean="0">
              <a:solidFill>
                <a:schemeClr val="tx1"/>
              </a:solidFill>
              <a:latin typeface="Arial" pitchFamily="34" charset="0"/>
              <a:cs typeface="Arial" pitchFamily="34" charset="0"/>
            </a:endParaRPr>
          </a:p>
          <a:p>
            <a:pPr marL="342900" marR="0" lvl="0" indent="-342900" algn="just" defTabSz="914400" rtl="0" eaLnBrk="1" fontAlgn="base" latinLnBrk="0" hangingPunct="1">
              <a:lnSpc>
                <a:spcPct val="100000"/>
              </a:lnSpc>
              <a:spcBef>
                <a:spcPts val="0"/>
              </a:spcBef>
              <a:spcAft>
                <a:spcPts val="1800"/>
              </a:spcAft>
              <a:buClrTx/>
              <a:buSzTx/>
              <a:buFontTx/>
              <a:buChar char="•"/>
              <a:tabLst/>
              <a:defRPr/>
            </a:pPr>
            <a:endPar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endParaRPr>
          </a:p>
          <a:p>
            <a:pPr marL="342900" marR="0" lvl="0" indent="-342900" algn="just" defTabSz="914400" rtl="0" eaLnBrk="1" fontAlgn="base" latinLnBrk="0" hangingPunct="1">
              <a:lnSpc>
                <a:spcPct val="100000"/>
              </a:lnSpc>
              <a:spcBef>
                <a:spcPts val="0"/>
              </a:spcBef>
              <a:spcAft>
                <a:spcPts val="1800"/>
              </a:spcAft>
              <a:buClrTx/>
              <a:buSzTx/>
              <a:buNone/>
              <a:tabLst/>
              <a:defRPr/>
            </a:pPr>
            <a:endPar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endParaRPr>
          </a:p>
          <a:p>
            <a:pPr marL="342900" marR="0" lvl="0" indent="-342900" algn="just" defTabSz="914400" rtl="0" eaLnBrk="1" fontAlgn="base" latinLnBrk="0" hangingPunct="1">
              <a:lnSpc>
                <a:spcPct val="100000"/>
              </a:lnSpc>
              <a:spcBef>
                <a:spcPts val="0"/>
              </a:spcBef>
              <a:spcAft>
                <a:spcPts val="180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Available short circuit current using the transformer rating and circuit impedances (mainly leakage inductance of </a:t>
            </a:r>
            <a:r>
              <a:rPr lang="en-US" i="0" kern="0" dirty="0" smtClean="0">
                <a:solidFill>
                  <a:schemeClr val="tx1"/>
                </a:solidFill>
                <a:latin typeface="Arial" pitchFamily="34" charset="0"/>
                <a:cs typeface="Arial" pitchFamily="34" charset="0"/>
              </a:rPr>
              <a:t>trans</a:t>
            </a:r>
            <a:r>
              <a:rPr kumimoji="0" lang="en-US" sz="2000" b="0" i="0" u="none" strike="noStrike" kern="0" cap="none" spc="0" normalizeH="0" baseline="0" noProof="0" dirty="0" smtClean="0">
                <a:ln>
                  <a:noFill/>
                </a:ln>
                <a:solidFill>
                  <a:schemeClr val="tx1"/>
                </a:solidFill>
                <a:effectLst/>
                <a:uLnTx/>
                <a:uFillTx/>
                <a:latin typeface="Arial" pitchFamily="34" charset="0"/>
                <a:cs typeface="Arial" pitchFamily="34" charset="0"/>
              </a:rPr>
              <a:t>former)</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2000" b="0" i="1" u="none" strike="noStrike" kern="0" cap="none" spc="0" normalizeH="0" baseline="0" noProof="0" dirty="0" smtClean="0">
              <a:ln>
                <a:noFill/>
              </a:ln>
              <a:solidFill>
                <a:srgbClr val="6E4924"/>
              </a:solidFill>
              <a:effectLst/>
              <a:uLnTx/>
              <a:uFillTx/>
              <a:latin typeface="+mn-lt"/>
              <a:ea typeface="+mn-ea"/>
              <a:cs typeface="+mn-cs"/>
            </a:endParaRPr>
          </a:p>
        </p:txBody>
      </p:sp>
      <p:graphicFrame>
        <p:nvGraphicFramePr>
          <p:cNvPr id="8" name="Object 7"/>
          <p:cNvGraphicFramePr>
            <a:graphicFrameLocks noChangeAspect="1"/>
          </p:cNvGraphicFramePr>
          <p:nvPr/>
        </p:nvGraphicFramePr>
        <p:xfrm>
          <a:off x="4514850" y="3340100"/>
          <a:ext cx="114300" cy="177800"/>
        </p:xfrm>
        <a:graphic>
          <a:graphicData uri="http://schemas.openxmlformats.org/presentationml/2006/ole">
            <p:oleObj spid="_x0000_s2682882" name="Equation" r:id="rId3" imgW="114120" imgH="177480" progId="Equation.DSMT4">
              <p:embed/>
            </p:oleObj>
          </a:graphicData>
        </a:graphic>
      </p:graphicFrame>
      <p:graphicFrame>
        <p:nvGraphicFramePr>
          <p:cNvPr id="9" name="Object 8"/>
          <p:cNvGraphicFramePr>
            <a:graphicFrameLocks noChangeAspect="1"/>
          </p:cNvGraphicFramePr>
          <p:nvPr/>
        </p:nvGraphicFramePr>
        <p:xfrm>
          <a:off x="6146800" y="865188"/>
          <a:ext cx="2062163" cy="1708150"/>
        </p:xfrm>
        <a:graphic>
          <a:graphicData uri="http://schemas.openxmlformats.org/presentationml/2006/ole">
            <p:oleObj spid="_x0000_s2682883" name="Equation" r:id="rId4" imgW="1168200" imgH="965160" progId="Equation.DSMT4">
              <p:embed/>
            </p:oleObj>
          </a:graphicData>
        </a:graphic>
      </p:graphicFrame>
      <p:graphicFrame>
        <p:nvGraphicFramePr>
          <p:cNvPr id="11" name="Object 10"/>
          <p:cNvGraphicFramePr>
            <a:graphicFrameLocks noChangeAspect="1"/>
          </p:cNvGraphicFramePr>
          <p:nvPr/>
        </p:nvGraphicFramePr>
        <p:xfrm>
          <a:off x="6257925" y="3830638"/>
          <a:ext cx="2586038" cy="2087562"/>
        </p:xfrm>
        <a:graphic>
          <a:graphicData uri="http://schemas.openxmlformats.org/presentationml/2006/ole">
            <p:oleObj spid="_x0000_s2682885" name="Equation" r:id="rId5" imgW="1447560" imgH="1168200" progId="Equation.DSMT4">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IEEE 1584 Calculation - Arcing Current</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18</a:t>
            </a:fld>
            <a:endParaRPr lang="en-US"/>
          </a:p>
        </p:txBody>
      </p:sp>
      <p:sp>
        <p:nvSpPr>
          <p:cNvPr id="6" name="Rectangle 5"/>
          <p:cNvSpPr/>
          <p:nvPr/>
        </p:nvSpPr>
        <p:spPr>
          <a:xfrm>
            <a:off x="482885" y="746199"/>
            <a:ext cx="8271815" cy="5078313"/>
          </a:xfrm>
          <a:prstGeom prst="rect">
            <a:avLst/>
          </a:prstGeom>
        </p:spPr>
        <p:txBody>
          <a:bodyPr wrap="square">
            <a:spAutoFit/>
          </a:bodyPr>
          <a:lstStyle/>
          <a:p>
            <a:pPr marL="225425" indent="-225425" algn="just" eaLnBrk="1" hangingPunct="1">
              <a:lnSpc>
                <a:spcPct val="90000"/>
              </a:lnSpc>
            </a:pPr>
            <a:r>
              <a:rPr lang="en-US" i="0" dirty="0" smtClean="0">
                <a:solidFill>
                  <a:schemeClr val="tx1"/>
                </a:solidFill>
                <a:latin typeface="Arial" pitchFamily="34" charset="0"/>
                <a:cs typeface="Arial" pitchFamily="34" charset="0"/>
              </a:rPr>
              <a:t>Empirical formula from IEEE 1584</a:t>
            </a:r>
          </a:p>
          <a:p>
            <a:pPr marL="225425" lvl="1" indent="-225425" algn="just">
              <a:lnSpc>
                <a:spcPct val="90000"/>
              </a:lnSpc>
            </a:pPr>
            <a:r>
              <a:rPr lang="en-US" i="0" dirty="0" smtClean="0">
                <a:solidFill>
                  <a:schemeClr val="tx1"/>
                </a:solidFill>
                <a:latin typeface="Arial" pitchFamily="34" charset="0"/>
                <a:cs typeface="Arial" pitchFamily="34" charset="0"/>
              </a:rPr>
              <a:t>Bolted fault current (</a:t>
            </a:r>
            <a:r>
              <a:rPr lang="en-US" i="0" dirty="0" err="1" smtClean="0">
                <a:solidFill>
                  <a:schemeClr val="tx1"/>
                </a:solidFill>
                <a:latin typeface="Arial" pitchFamily="34" charset="0"/>
                <a:cs typeface="Arial" pitchFamily="34" charset="0"/>
              </a:rPr>
              <a:t>I</a:t>
            </a:r>
            <a:r>
              <a:rPr lang="en-US" i="0" baseline="-25000" dirty="0" err="1" smtClean="0">
                <a:solidFill>
                  <a:schemeClr val="tx1"/>
                </a:solidFill>
                <a:latin typeface="Arial" pitchFamily="34" charset="0"/>
                <a:cs typeface="Arial" pitchFamily="34" charset="0"/>
              </a:rPr>
              <a:t>bf</a:t>
            </a:r>
            <a:r>
              <a:rPr lang="en-US" i="0" dirty="0" smtClean="0">
                <a:solidFill>
                  <a:schemeClr val="tx1"/>
                </a:solidFill>
                <a:latin typeface="Arial" pitchFamily="34" charset="0"/>
                <a:cs typeface="Arial" pitchFamily="34" charset="0"/>
              </a:rPr>
              <a:t> in kA)</a:t>
            </a:r>
          </a:p>
          <a:p>
            <a:pPr marL="225425" indent="-225425" algn="just" eaLnBrk="1" hangingPunct="1">
              <a:lnSpc>
                <a:spcPct val="90000"/>
              </a:lnSpc>
            </a:pPr>
            <a:r>
              <a:rPr lang="en-US" i="0" dirty="0" smtClean="0">
                <a:solidFill>
                  <a:schemeClr val="tx1"/>
                </a:solidFill>
                <a:latin typeface="Arial" pitchFamily="34" charset="0"/>
                <a:cs typeface="Arial" pitchFamily="34" charset="0"/>
              </a:rPr>
              <a:t>Must calculate arcing current (</a:t>
            </a:r>
            <a:r>
              <a:rPr lang="en-US" i="0" dirty="0" err="1" smtClean="0">
                <a:solidFill>
                  <a:schemeClr val="tx1"/>
                </a:solidFill>
                <a:latin typeface="Arial" pitchFamily="34" charset="0"/>
                <a:cs typeface="Arial" pitchFamily="34" charset="0"/>
              </a:rPr>
              <a:t>I</a:t>
            </a:r>
            <a:r>
              <a:rPr lang="en-US" i="0" baseline="-25000" dirty="0" err="1" smtClean="0">
                <a:solidFill>
                  <a:schemeClr val="tx1"/>
                </a:solidFill>
                <a:latin typeface="Arial" pitchFamily="34" charset="0"/>
                <a:cs typeface="Arial" pitchFamily="34" charset="0"/>
              </a:rPr>
              <a:t>a</a:t>
            </a:r>
            <a:r>
              <a:rPr lang="en-US" i="0" dirty="0" smtClean="0">
                <a:solidFill>
                  <a:schemeClr val="tx1"/>
                </a:solidFill>
                <a:latin typeface="Arial" pitchFamily="34" charset="0"/>
                <a:cs typeface="Arial" pitchFamily="34" charset="0"/>
              </a:rPr>
              <a:t> in kA) at which the flash energy is generated</a:t>
            </a:r>
          </a:p>
          <a:p>
            <a:pPr marL="225425" indent="-225425" algn="just" eaLnBrk="1" hangingPunct="1">
              <a:lnSpc>
                <a:spcPct val="90000"/>
              </a:lnSpc>
              <a:buNone/>
            </a:pPr>
            <a:endParaRPr lang="en-US" i="0" dirty="0" smtClean="0">
              <a:solidFill>
                <a:schemeClr val="tx1"/>
              </a:solidFill>
              <a:latin typeface="Arial" pitchFamily="34" charset="0"/>
              <a:cs typeface="Arial" pitchFamily="34" charset="0"/>
            </a:endParaRPr>
          </a:p>
          <a:p>
            <a:pPr marL="225425" indent="-225425" algn="just" eaLnBrk="1" hangingPunct="1">
              <a:lnSpc>
                <a:spcPct val="90000"/>
              </a:lnSpc>
              <a:buNone/>
            </a:pPr>
            <a:endParaRPr lang="en-US" i="0" dirty="0" smtClean="0">
              <a:solidFill>
                <a:schemeClr val="tx1"/>
              </a:solidFill>
              <a:latin typeface="Arial" pitchFamily="34" charset="0"/>
              <a:cs typeface="Arial" pitchFamily="34" charset="0"/>
            </a:endParaRPr>
          </a:p>
          <a:p>
            <a:pPr marL="225425" lvl="1" indent="-225425" algn="just" eaLnBrk="1" hangingPunct="1">
              <a:lnSpc>
                <a:spcPct val="90000"/>
              </a:lnSpc>
            </a:pPr>
            <a:r>
              <a:rPr lang="en-US" i="0" dirty="0" err="1" smtClean="0">
                <a:solidFill>
                  <a:schemeClr val="tx1"/>
                </a:solidFill>
                <a:latin typeface="Arial" pitchFamily="34" charset="0"/>
                <a:cs typeface="Arial" pitchFamily="34" charset="0"/>
              </a:rPr>
              <a:t>I</a:t>
            </a:r>
            <a:r>
              <a:rPr lang="en-US" i="0" baseline="-25000" dirty="0" err="1" smtClean="0">
                <a:solidFill>
                  <a:schemeClr val="tx1"/>
                </a:solidFill>
                <a:latin typeface="Arial" pitchFamily="34" charset="0"/>
                <a:cs typeface="Arial" pitchFamily="34" charset="0"/>
              </a:rPr>
              <a:t>a</a:t>
            </a:r>
            <a:r>
              <a:rPr lang="en-US" i="0" dirty="0" smtClean="0">
                <a:solidFill>
                  <a:schemeClr val="tx1"/>
                </a:solidFill>
                <a:latin typeface="Arial" pitchFamily="34" charset="0"/>
                <a:cs typeface="Arial" pitchFamily="34" charset="0"/>
              </a:rPr>
              <a:t> lower than </a:t>
            </a:r>
            <a:r>
              <a:rPr lang="en-US" i="0" dirty="0" err="1" smtClean="0">
                <a:solidFill>
                  <a:schemeClr val="tx1"/>
                </a:solidFill>
                <a:latin typeface="Arial" pitchFamily="34" charset="0"/>
                <a:cs typeface="Arial" pitchFamily="34" charset="0"/>
              </a:rPr>
              <a:t>I</a:t>
            </a:r>
            <a:r>
              <a:rPr lang="en-US" i="0" baseline="-25000" dirty="0" err="1" smtClean="0">
                <a:solidFill>
                  <a:schemeClr val="tx1"/>
                </a:solidFill>
                <a:latin typeface="Arial" pitchFamily="34" charset="0"/>
                <a:cs typeface="Arial" pitchFamily="34" charset="0"/>
              </a:rPr>
              <a:t>bf</a:t>
            </a:r>
            <a:r>
              <a:rPr lang="en-US" i="0" dirty="0" smtClean="0">
                <a:solidFill>
                  <a:schemeClr val="tx1"/>
                </a:solidFill>
                <a:latin typeface="Arial" pitchFamily="34" charset="0"/>
                <a:cs typeface="Arial" pitchFamily="34" charset="0"/>
              </a:rPr>
              <a:t>  therefore may last a longer time than </a:t>
            </a:r>
            <a:r>
              <a:rPr lang="en-US" i="0" dirty="0" err="1" smtClean="0">
                <a:solidFill>
                  <a:schemeClr val="tx1"/>
                </a:solidFill>
                <a:latin typeface="Arial" pitchFamily="34" charset="0"/>
                <a:cs typeface="Arial" pitchFamily="34" charset="0"/>
              </a:rPr>
              <a:t>I</a:t>
            </a:r>
            <a:r>
              <a:rPr lang="en-US" i="0" baseline="-25000" dirty="0" err="1" smtClean="0">
                <a:solidFill>
                  <a:schemeClr val="tx1"/>
                </a:solidFill>
                <a:latin typeface="Arial" pitchFamily="34" charset="0"/>
                <a:cs typeface="Arial" pitchFamily="34" charset="0"/>
              </a:rPr>
              <a:t>bf</a:t>
            </a:r>
            <a:r>
              <a:rPr lang="en-US" i="0" dirty="0" smtClean="0">
                <a:solidFill>
                  <a:schemeClr val="tx1"/>
                </a:solidFill>
                <a:latin typeface="Arial" pitchFamily="34" charset="0"/>
                <a:cs typeface="Arial" pitchFamily="34" charset="0"/>
              </a:rPr>
              <a:t> since it may take longer for the protective device to clear</a:t>
            </a:r>
          </a:p>
          <a:p>
            <a:pPr marL="225425" lvl="1" indent="-225425" algn="just" eaLnBrk="1" hangingPunct="1">
              <a:lnSpc>
                <a:spcPct val="90000"/>
              </a:lnSpc>
            </a:pPr>
            <a:r>
              <a:rPr lang="en-US" i="0" dirty="0" smtClean="0">
                <a:solidFill>
                  <a:schemeClr val="tx1"/>
                </a:solidFill>
                <a:latin typeface="Arial" pitchFamily="34" charset="0"/>
                <a:cs typeface="Arial" pitchFamily="34" charset="0"/>
              </a:rPr>
              <a:t>K is the value for the arc ambient (0.153 for open air, 0.097 for boxes)</a:t>
            </a:r>
          </a:p>
          <a:p>
            <a:pPr marL="225425" lvl="1" indent="-225425" algn="just" eaLnBrk="1" hangingPunct="1">
              <a:lnSpc>
                <a:spcPct val="90000"/>
              </a:lnSpc>
            </a:pPr>
            <a:r>
              <a:rPr lang="en-US" i="0" dirty="0" smtClean="0">
                <a:solidFill>
                  <a:schemeClr val="tx1"/>
                </a:solidFill>
                <a:latin typeface="Arial" pitchFamily="34" charset="0"/>
                <a:cs typeface="Arial" pitchFamily="34" charset="0"/>
              </a:rPr>
              <a:t>V is the system voltage in kV</a:t>
            </a:r>
          </a:p>
          <a:p>
            <a:pPr marL="225425" lvl="1" indent="-225425" algn="just" eaLnBrk="1" hangingPunct="1">
              <a:lnSpc>
                <a:spcPct val="90000"/>
              </a:lnSpc>
            </a:pPr>
            <a:r>
              <a:rPr lang="en-US" i="0" dirty="0" smtClean="0">
                <a:solidFill>
                  <a:schemeClr val="tx1"/>
                </a:solidFill>
                <a:latin typeface="Arial" pitchFamily="34" charset="0"/>
                <a:cs typeface="Arial" pitchFamily="34" charset="0"/>
              </a:rPr>
              <a:t>G is the conductor gap in mm (25mm for 480VAC MCCs and panels)</a:t>
            </a:r>
          </a:p>
          <a:p>
            <a:pPr marL="225425" indent="-225425" algn="just" eaLnBrk="1" hangingPunct="1">
              <a:lnSpc>
                <a:spcPct val="90000"/>
              </a:lnSpc>
            </a:pPr>
            <a:r>
              <a:rPr lang="en-US" i="0" dirty="0" smtClean="0">
                <a:solidFill>
                  <a:schemeClr val="tx1"/>
                </a:solidFill>
                <a:latin typeface="Arial" pitchFamily="34" charset="0"/>
                <a:cs typeface="Arial" pitchFamily="34" charset="0"/>
              </a:rPr>
              <a:t>Use 100% </a:t>
            </a:r>
            <a:r>
              <a:rPr lang="en-US" i="0" dirty="0" err="1" smtClean="0">
                <a:solidFill>
                  <a:schemeClr val="tx1"/>
                </a:solidFill>
                <a:latin typeface="Arial" pitchFamily="34" charset="0"/>
                <a:cs typeface="Arial" pitchFamily="34" charset="0"/>
              </a:rPr>
              <a:t>I</a:t>
            </a:r>
            <a:r>
              <a:rPr lang="en-US" i="0" baseline="-25000" dirty="0" err="1" smtClean="0">
                <a:solidFill>
                  <a:schemeClr val="tx1"/>
                </a:solidFill>
                <a:latin typeface="Arial" pitchFamily="34" charset="0"/>
                <a:cs typeface="Arial" pitchFamily="34" charset="0"/>
              </a:rPr>
              <a:t>a</a:t>
            </a:r>
            <a:r>
              <a:rPr lang="en-US" i="0" dirty="0" smtClean="0">
                <a:solidFill>
                  <a:schemeClr val="tx1"/>
                </a:solidFill>
                <a:latin typeface="Arial" pitchFamily="34" charset="0"/>
                <a:cs typeface="Arial" pitchFamily="34" charset="0"/>
              </a:rPr>
              <a:t> and 85% </a:t>
            </a:r>
            <a:r>
              <a:rPr lang="en-US" i="0" dirty="0" err="1" smtClean="0">
                <a:solidFill>
                  <a:schemeClr val="tx1"/>
                </a:solidFill>
                <a:latin typeface="Arial" pitchFamily="34" charset="0"/>
                <a:cs typeface="Arial" pitchFamily="34" charset="0"/>
              </a:rPr>
              <a:t>I</a:t>
            </a:r>
            <a:r>
              <a:rPr lang="en-US" i="0" baseline="-25000" dirty="0" err="1" smtClean="0">
                <a:solidFill>
                  <a:schemeClr val="tx1"/>
                </a:solidFill>
                <a:latin typeface="Arial" pitchFamily="34" charset="0"/>
                <a:cs typeface="Arial" pitchFamily="34" charset="0"/>
              </a:rPr>
              <a:t>a</a:t>
            </a:r>
            <a:r>
              <a:rPr lang="en-US" i="0" dirty="0" smtClean="0">
                <a:solidFill>
                  <a:schemeClr val="tx1"/>
                </a:solidFill>
                <a:latin typeface="Arial" pitchFamily="34" charset="0"/>
                <a:cs typeface="Arial" pitchFamily="34" charset="0"/>
              </a:rPr>
              <a:t> for clearing times from breaker or fuse time-current curves</a:t>
            </a:r>
          </a:p>
        </p:txBody>
      </p:sp>
      <p:graphicFrame>
        <p:nvGraphicFramePr>
          <p:cNvPr id="8" name="Object 7"/>
          <p:cNvGraphicFramePr>
            <a:graphicFrameLocks noChangeAspect="1"/>
          </p:cNvGraphicFramePr>
          <p:nvPr/>
        </p:nvGraphicFramePr>
        <p:xfrm>
          <a:off x="789737" y="2257229"/>
          <a:ext cx="7835900" cy="544512"/>
        </p:xfrm>
        <a:graphic>
          <a:graphicData uri="http://schemas.openxmlformats.org/presentationml/2006/ole">
            <p:oleObj spid="_x0000_s2683906" name="Equation" r:id="rId3" imgW="4012920" imgH="279360" progId="Equation.DSMT4">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p:txBody>
          <a:bodyPr/>
          <a:lstStyle/>
          <a:p>
            <a:pPr eaLnBrk="1" hangingPunct="1"/>
            <a:r>
              <a:rPr lang="en-US" b="1" dirty="0" smtClean="0"/>
              <a:t>Clearing Times</a:t>
            </a:r>
          </a:p>
        </p:txBody>
      </p:sp>
      <p:sp>
        <p:nvSpPr>
          <p:cNvPr id="7" name="Date Placeholder 2"/>
          <p:cNvSpPr>
            <a:spLocks noGrp="1"/>
          </p:cNvSpPr>
          <p:nvPr>
            <p:ph type="dt" sz="half" idx="10"/>
          </p:nvPr>
        </p:nvSpPr>
        <p:spPr/>
        <p:txBody>
          <a:bodyPr/>
          <a:lstStyle/>
          <a:p>
            <a:pPr>
              <a:defRPr/>
            </a:pPr>
            <a:r>
              <a:rPr lang="en-US" smtClean="0"/>
              <a:t>June 14 - 16, 2010</a:t>
            </a:r>
            <a:endParaRPr lang="en-US"/>
          </a:p>
        </p:txBody>
      </p:sp>
      <p:sp>
        <p:nvSpPr>
          <p:cNvPr id="8"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21509" name="Rectangle 5"/>
          <p:cNvSpPr>
            <a:spLocks noGrp="1" noChangeArrowheads="1"/>
          </p:cNvSpPr>
          <p:nvPr>
            <p:ph type="body" idx="4294967295"/>
          </p:nvPr>
        </p:nvSpPr>
        <p:spPr>
          <a:xfrm>
            <a:off x="328772" y="788988"/>
            <a:ext cx="8003570" cy="3212644"/>
          </a:xfrm>
        </p:spPr>
        <p:txBody>
          <a:bodyPr/>
          <a:lstStyle/>
          <a:p>
            <a:pPr algn="just" eaLnBrk="1" hangingPunct="1">
              <a:spcBef>
                <a:spcPts val="0"/>
              </a:spcBef>
              <a:spcAft>
                <a:spcPts val="1800"/>
              </a:spcAft>
            </a:pPr>
            <a:r>
              <a:rPr lang="en-US" dirty="0" smtClean="0"/>
              <a:t>Once the arcing currents are determined, the clearing times must be determined</a:t>
            </a:r>
          </a:p>
          <a:p>
            <a:pPr algn="just" eaLnBrk="1" hangingPunct="1">
              <a:spcBef>
                <a:spcPts val="0"/>
              </a:spcBef>
              <a:spcAft>
                <a:spcPts val="1800"/>
              </a:spcAft>
            </a:pPr>
            <a:r>
              <a:rPr lang="en-US" dirty="0" smtClean="0"/>
              <a:t>We must identify the upstream fuse or breaker that will clear the fault</a:t>
            </a:r>
          </a:p>
          <a:p>
            <a:pPr algn="just" eaLnBrk="1" hangingPunct="1">
              <a:spcBef>
                <a:spcPts val="0"/>
              </a:spcBef>
              <a:spcAft>
                <a:spcPts val="1800"/>
              </a:spcAft>
            </a:pPr>
            <a:r>
              <a:rPr lang="en-US" dirty="0" smtClean="0"/>
              <a:t>The manufacturer's time-current curves for the appropriate device are identified</a:t>
            </a:r>
          </a:p>
          <a:p>
            <a:pPr algn="just" eaLnBrk="1" hangingPunct="1">
              <a:spcBef>
                <a:spcPts val="0"/>
              </a:spcBef>
              <a:spcAft>
                <a:spcPts val="1800"/>
              </a:spcAft>
            </a:pPr>
            <a:r>
              <a:rPr lang="en-US" dirty="0" smtClean="0"/>
              <a:t>The arcing current is found on the x axis and the clearing time is read from the y axis</a:t>
            </a:r>
          </a:p>
          <a:p>
            <a:pPr eaLnBrk="1" hangingPunct="1"/>
            <a:endParaRPr lang="en-US" dirty="0" smtClean="0"/>
          </a:p>
        </p:txBody>
      </p:sp>
      <p:sp>
        <p:nvSpPr>
          <p:cNvPr id="9" name="Slide Number Placeholder 8"/>
          <p:cNvSpPr>
            <a:spLocks noGrp="1"/>
          </p:cNvSpPr>
          <p:nvPr>
            <p:ph type="sldNum" sz="quarter" idx="12"/>
          </p:nvPr>
        </p:nvSpPr>
        <p:spPr/>
        <p:txBody>
          <a:bodyPr/>
          <a:lstStyle/>
          <a:p>
            <a:pPr>
              <a:defRPr/>
            </a:pPr>
            <a:fld id="{6030B898-AB9A-47DF-A0DA-3D877362286F}" type="slidenum">
              <a:rPr lang="en-US" smtClean="0"/>
              <a:pPr>
                <a:defRPr/>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4" name="Rectangle 2"/>
          <p:cNvSpPr>
            <a:spLocks noGrp="1" noChangeArrowheads="1"/>
          </p:cNvSpPr>
          <p:nvPr>
            <p:ph type="title"/>
          </p:nvPr>
        </p:nvSpPr>
        <p:spPr/>
        <p:txBody>
          <a:bodyPr/>
          <a:lstStyle/>
          <a:p>
            <a:pPr eaLnBrk="1" hangingPunct="1"/>
            <a:r>
              <a:rPr lang="en-US" dirty="0" smtClean="0"/>
              <a:t>Motivations and Topics</a:t>
            </a:r>
          </a:p>
        </p:txBody>
      </p:sp>
      <p:sp>
        <p:nvSpPr>
          <p:cNvPr id="389125" name="Rectangle 3"/>
          <p:cNvSpPr>
            <a:spLocks noGrp="1" noChangeArrowheads="1"/>
          </p:cNvSpPr>
          <p:nvPr>
            <p:ph type="body" idx="4294967295"/>
          </p:nvPr>
        </p:nvSpPr>
        <p:spPr>
          <a:xfrm>
            <a:off x="287676" y="1120752"/>
            <a:ext cx="8322067" cy="3686638"/>
          </a:xfrm>
        </p:spPr>
        <p:txBody>
          <a:bodyPr/>
          <a:lstStyle/>
          <a:p>
            <a:pPr marL="339725" indent="-339725" eaLnBrk="1" hangingPunct="1">
              <a:spcBef>
                <a:spcPct val="50000"/>
              </a:spcBef>
              <a:spcAft>
                <a:spcPts val="1800"/>
              </a:spcAft>
              <a:buFont typeface="Arial" pitchFamily="34" charset="0"/>
              <a:buChar char="•"/>
            </a:pPr>
            <a:r>
              <a:rPr lang="en-US" dirty="0" smtClean="0"/>
              <a:t>Electrical arc flash accident at SLAC October 2004</a:t>
            </a:r>
          </a:p>
          <a:p>
            <a:pPr marL="339725" indent="-339725" eaLnBrk="1" hangingPunct="1">
              <a:spcBef>
                <a:spcPct val="50000"/>
              </a:spcBef>
              <a:spcAft>
                <a:spcPts val="1800"/>
              </a:spcAft>
              <a:buFont typeface="Arial" pitchFamily="34" charset="0"/>
              <a:buChar char="•"/>
            </a:pPr>
            <a:r>
              <a:rPr lang="en-US" dirty="0" smtClean="0"/>
              <a:t>Possible unfamiliarity </a:t>
            </a:r>
            <a:r>
              <a:rPr lang="en-US" dirty="0" smtClean="0"/>
              <a:t>by others outside of U.S.A.</a:t>
            </a:r>
          </a:p>
          <a:p>
            <a:pPr eaLnBrk="1" hangingPunct="1">
              <a:spcAft>
                <a:spcPts val="1800"/>
              </a:spcAft>
            </a:pPr>
            <a:r>
              <a:rPr lang="en-US" dirty="0" smtClean="0"/>
              <a:t>Define an arc flash and how it can be encountered</a:t>
            </a:r>
          </a:p>
          <a:p>
            <a:pPr eaLnBrk="1" hangingPunct="1">
              <a:spcAft>
                <a:spcPts val="1800"/>
              </a:spcAft>
            </a:pPr>
            <a:r>
              <a:rPr lang="en-US" dirty="0" smtClean="0"/>
              <a:t>Define potential hazards and injuries associated with an arc flash</a:t>
            </a:r>
          </a:p>
          <a:p>
            <a:pPr eaLnBrk="1" hangingPunct="1">
              <a:spcAft>
                <a:spcPts val="1800"/>
              </a:spcAft>
            </a:pPr>
            <a:r>
              <a:rPr lang="en-US" dirty="0" smtClean="0"/>
              <a:t>Calculate the potential hazard for arc flash</a:t>
            </a:r>
          </a:p>
          <a:p>
            <a:pPr eaLnBrk="1" hangingPunct="1">
              <a:spcAft>
                <a:spcPts val="1800"/>
              </a:spcAft>
            </a:pPr>
            <a:r>
              <a:rPr lang="en-US" dirty="0" smtClean="0"/>
              <a:t>Mitigating the potential hazards associated with arc flash</a:t>
            </a:r>
          </a:p>
          <a:p>
            <a:pPr marL="465138" indent="-465138" eaLnBrk="1" hangingPunct="1">
              <a:spcBef>
                <a:spcPct val="50000"/>
              </a:spcBef>
              <a:buFontTx/>
              <a:buAutoNum type="arabicPeriod"/>
            </a:pPr>
            <a:endParaRPr lang="en-US" dirty="0" smtClean="0">
              <a:solidFill>
                <a:srgbClr val="663300"/>
              </a:solidFill>
            </a:endParaRPr>
          </a:p>
        </p:txBody>
      </p:sp>
      <p:sp>
        <p:nvSpPr>
          <p:cNvPr id="4" name="Date Placeholder 3"/>
          <p:cNvSpPr>
            <a:spLocks noGrp="1"/>
          </p:cNvSpPr>
          <p:nvPr>
            <p:ph type="dt" sz="half" idx="10"/>
          </p:nvPr>
        </p:nvSpPr>
        <p:spPr/>
        <p:txBody>
          <a:bodyPr/>
          <a:lstStyle/>
          <a:p>
            <a:pPr>
              <a:defRPr/>
            </a:pPr>
            <a:r>
              <a:rPr lang="en-US" smtClean="0"/>
              <a:t>June 14 - 16, 2010</a:t>
            </a:r>
            <a:endParaRPr lang="en-US" dirty="0"/>
          </a:p>
        </p:txBody>
      </p:sp>
      <p:sp>
        <p:nvSpPr>
          <p:cNvPr id="5" name="Slide Number Placeholder 4"/>
          <p:cNvSpPr>
            <a:spLocks noGrp="1"/>
          </p:cNvSpPr>
          <p:nvPr>
            <p:ph type="sldNum" sz="quarter" idx="12"/>
          </p:nvPr>
        </p:nvSpPr>
        <p:spPr/>
        <p:txBody>
          <a:bodyPr/>
          <a:lstStyle/>
          <a:p>
            <a:pPr>
              <a:defRPr/>
            </a:pPr>
            <a:fld id="{6030B898-AB9A-47DF-A0DA-3D877362286F}" type="slidenum">
              <a:rPr lang="en-US" smtClean="0"/>
              <a:pPr>
                <a:defRPr/>
              </a:pPr>
              <a:t>2</a:t>
            </a:fld>
            <a:endParaRPr lang="en-US"/>
          </a:p>
        </p:txBody>
      </p:sp>
      <p:sp>
        <p:nvSpPr>
          <p:cNvPr id="7" name="Footer Placeholder 6"/>
          <p:cNvSpPr>
            <a:spLocks noGrp="1"/>
          </p:cNvSpPr>
          <p:nvPr>
            <p:ph type="ftr" sz="quarter" idx="11"/>
          </p:nvPr>
        </p:nvSpPr>
        <p:spPr/>
        <p:txBody>
          <a:bodyPr/>
          <a:lstStyle/>
          <a:p>
            <a:pPr>
              <a:defRPr/>
            </a:pPr>
            <a:r>
              <a:rPr lang="en-US" dirty="0" smtClean="0"/>
              <a:t>2nd Workshop on Power Converters for Particle Accelerators - Arc Flash and Mitigation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Protective Devices</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20</a:t>
            </a:fld>
            <a:endParaRPr lang="en-US"/>
          </a:p>
        </p:txBody>
      </p:sp>
      <p:sp>
        <p:nvSpPr>
          <p:cNvPr id="7" name="Rectangle 3"/>
          <p:cNvSpPr txBox="1">
            <a:spLocks noChangeArrowheads="1"/>
          </p:cNvSpPr>
          <p:nvPr/>
        </p:nvSpPr>
        <p:spPr>
          <a:xfrm>
            <a:off x="303088" y="860461"/>
            <a:ext cx="8229600" cy="4525963"/>
          </a:xfrm>
          <a:prstGeom prst="rect">
            <a:avLst/>
          </a:prstGeom>
        </p:spPr>
        <p:txBody>
          <a:bodyPr/>
          <a:lstStyle/>
          <a:p>
            <a:pPr marL="342900" marR="0" lvl="0" indent="-342900" algn="l" defTabSz="914400" rtl="0" eaLnBrk="1" fontAlgn="base" latinLnBrk="0" hangingPunct="1">
              <a:lnSpc>
                <a:spcPct val="10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Protective devices act to clear fault currents</a:t>
            </a:r>
          </a:p>
          <a:p>
            <a:pPr marL="342900" marR="0" lvl="0" indent="-342900" algn="l" defTabSz="914400" rtl="0" eaLnBrk="1" fontAlgn="base" latinLnBrk="0" hangingPunct="1">
              <a:lnSpc>
                <a:spcPct val="10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Fuses (fixed time-current curves)</a:t>
            </a:r>
          </a:p>
          <a:p>
            <a:pPr marL="342900" marR="0" lvl="0" indent="-342900" algn="l" defTabSz="914400" rtl="0" eaLnBrk="1" fontAlgn="base" latinLnBrk="0" hangingPunct="1">
              <a:lnSpc>
                <a:spcPct val="10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Molded Case Circuit Breakers (MCCB)</a:t>
            </a:r>
          </a:p>
          <a:p>
            <a:pPr marL="742950" marR="0" lvl="1" indent="-285750" algn="l" defTabSz="914400" rtl="0" eaLnBrk="1" fontAlgn="base" latinLnBrk="0" hangingPunct="1">
              <a:lnSpc>
                <a:spcPct val="10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Thermal</a:t>
            </a:r>
          </a:p>
          <a:p>
            <a:pPr marL="742950" marR="0" lvl="1" indent="-285750" algn="l" defTabSz="914400" rtl="0" eaLnBrk="1" fontAlgn="base" latinLnBrk="0" hangingPunct="1">
              <a:lnSpc>
                <a:spcPct val="10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Magnetic (adjustable)</a:t>
            </a:r>
          </a:p>
          <a:p>
            <a:pPr marL="742950" marR="0" lvl="1" indent="-285750" algn="l" defTabSz="914400" rtl="0" eaLnBrk="1" fontAlgn="base" latinLnBrk="0" hangingPunct="1">
              <a:lnSpc>
                <a:spcPct val="10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Electronic (adjustable)</a:t>
            </a:r>
          </a:p>
          <a:p>
            <a:pPr marL="342900" marR="0" lvl="0" indent="-342900" algn="l" defTabSz="914400" rtl="0" eaLnBrk="1" fontAlgn="base" latinLnBrk="0" hangingPunct="1">
              <a:lnSpc>
                <a:spcPct val="10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Low Voltage Power Circuit Breakers (adjustable)</a:t>
            </a:r>
          </a:p>
          <a:p>
            <a:pPr marL="342900" marR="0" lvl="0" indent="-342900" algn="l" defTabSz="914400" rtl="0" eaLnBrk="1" fontAlgn="base" latinLnBrk="0" hangingPunct="1">
              <a:lnSpc>
                <a:spcPct val="100000"/>
              </a:lnSpc>
              <a:spcBef>
                <a:spcPts val="0"/>
              </a:spcBef>
              <a:spcAft>
                <a:spcPts val="1800"/>
              </a:spcAft>
              <a:buClrTx/>
              <a:buSzTx/>
              <a:buFontTx/>
              <a:buChar char="•"/>
              <a:tabLst/>
              <a:defRPr/>
            </a:pPr>
            <a:r>
              <a:rPr kumimoji="0" lang="en-US" b="0" i="0" u="none" strike="noStrike" kern="0" cap="none" spc="0" normalizeH="0" baseline="0" noProof="0" dirty="0" smtClean="0">
                <a:ln>
                  <a:noFill/>
                </a:ln>
                <a:solidFill>
                  <a:schemeClr val="tx1"/>
                </a:solidFill>
                <a:effectLst/>
                <a:uLnTx/>
                <a:uFillTx/>
                <a:latin typeface="Arial" pitchFamily="34" charset="0"/>
                <a:cs typeface="Arial" pitchFamily="34" charset="0"/>
              </a:rPr>
              <a:t>Vacuum Contactors with Protective Relays (adjustable)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p:txBody>
          <a:bodyPr/>
          <a:lstStyle/>
          <a:p>
            <a:pPr eaLnBrk="1" hangingPunct="1"/>
            <a:r>
              <a:rPr lang="en-US" b="1" dirty="0" smtClean="0"/>
              <a:t>Molded Case Circuit Breakers</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23557" name="Rectangle 9"/>
          <p:cNvSpPr>
            <a:spLocks noGrp="1" noChangeArrowheads="1"/>
          </p:cNvSpPr>
          <p:nvPr>
            <p:ph type="body" sz="half" idx="4294967295"/>
          </p:nvPr>
        </p:nvSpPr>
        <p:spPr>
          <a:xfrm>
            <a:off x="4544439" y="1520044"/>
            <a:ext cx="4233862" cy="1991581"/>
          </a:xfrm>
        </p:spPr>
        <p:txBody>
          <a:bodyPr/>
          <a:lstStyle/>
          <a:p>
            <a:pPr marL="227013" indent="-227013" eaLnBrk="1" hangingPunct="1">
              <a:spcBef>
                <a:spcPts val="1200"/>
              </a:spcBef>
            </a:pPr>
            <a:r>
              <a:rPr lang="en-US" dirty="0" smtClean="0"/>
              <a:t>Panel-board with 4 - 800A MCCBs</a:t>
            </a:r>
          </a:p>
          <a:p>
            <a:pPr marL="227013" indent="-227013" eaLnBrk="1" hangingPunct="1">
              <a:spcBef>
                <a:spcPts val="1200"/>
              </a:spcBef>
            </a:pPr>
            <a:r>
              <a:rPr lang="en-US" dirty="0" smtClean="0"/>
              <a:t>Thermal-magnetic</a:t>
            </a:r>
          </a:p>
          <a:p>
            <a:pPr marL="227013" indent="-227013" eaLnBrk="1" hangingPunct="1">
              <a:spcBef>
                <a:spcPts val="1200"/>
              </a:spcBef>
            </a:pPr>
            <a:r>
              <a:rPr lang="en-US" dirty="0" smtClean="0"/>
              <a:t>Adjustable with front panel rotary switches</a:t>
            </a:r>
          </a:p>
        </p:txBody>
      </p:sp>
      <p:pic>
        <p:nvPicPr>
          <p:cNvPr id="23558" name="Picture 11" descr="mccbGe800ADoc"/>
          <p:cNvPicPr>
            <a:picLocks noGrp="1" noChangeAspect="1" noChangeArrowheads="1"/>
          </p:cNvPicPr>
          <p:nvPr>
            <p:ph sz="half" idx="4294967295"/>
          </p:nvPr>
        </p:nvPicPr>
        <p:blipFill>
          <a:blip r:embed="rId2" cstate="print"/>
          <a:srcRect/>
          <a:stretch>
            <a:fillRect/>
          </a:stretch>
        </p:blipFill>
        <p:spPr>
          <a:xfrm>
            <a:off x="260211" y="515104"/>
            <a:ext cx="4203147" cy="5603565"/>
          </a:xfrm>
          <a:noFill/>
        </p:spPr>
      </p:pic>
      <p:sp>
        <p:nvSpPr>
          <p:cNvPr id="10" name="Slide Number Placeholder 9"/>
          <p:cNvSpPr>
            <a:spLocks noGrp="1"/>
          </p:cNvSpPr>
          <p:nvPr>
            <p:ph type="sldNum" sz="quarter" idx="12"/>
          </p:nvPr>
        </p:nvSpPr>
        <p:spPr/>
        <p:txBody>
          <a:bodyPr/>
          <a:lstStyle/>
          <a:p>
            <a:pPr>
              <a:defRPr/>
            </a:pPr>
            <a:fld id="{6030B898-AB9A-47DF-A0DA-3D877362286F}" type="slidenum">
              <a:rPr lang="en-US" smtClean="0"/>
              <a:pPr>
                <a:defRPr/>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p:txBody>
          <a:bodyPr/>
          <a:lstStyle/>
          <a:p>
            <a:pPr eaLnBrk="1" hangingPunct="1"/>
            <a:r>
              <a:rPr lang="en-US" b="1" dirty="0" smtClean="0"/>
              <a:t>Molded Case Circuit Breakers</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24581" name="Rectangle 6"/>
          <p:cNvSpPr>
            <a:spLocks noGrp="1" noChangeArrowheads="1"/>
          </p:cNvSpPr>
          <p:nvPr>
            <p:ph type="body" sz="half" idx="4294967295"/>
          </p:nvPr>
        </p:nvSpPr>
        <p:spPr>
          <a:xfrm>
            <a:off x="5044611" y="1276350"/>
            <a:ext cx="3976099" cy="4694238"/>
          </a:xfrm>
        </p:spPr>
        <p:txBody>
          <a:bodyPr/>
          <a:lstStyle/>
          <a:p>
            <a:pPr eaLnBrk="1" hangingPunct="1">
              <a:lnSpc>
                <a:spcPct val="90000"/>
              </a:lnSpc>
              <a:spcBef>
                <a:spcPts val="0"/>
              </a:spcBef>
              <a:spcAft>
                <a:spcPts val="1800"/>
              </a:spcAft>
            </a:pPr>
            <a:r>
              <a:rPr lang="en-US" dirty="0" smtClean="0"/>
              <a:t>Motor Control Center (MCC) main breaker (2000A)</a:t>
            </a:r>
          </a:p>
          <a:p>
            <a:pPr eaLnBrk="1" hangingPunct="1">
              <a:lnSpc>
                <a:spcPct val="90000"/>
              </a:lnSpc>
              <a:spcBef>
                <a:spcPts val="0"/>
              </a:spcBef>
              <a:spcAft>
                <a:spcPts val="1800"/>
              </a:spcAft>
            </a:pPr>
            <a:r>
              <a:rPr lang="en-US" dirty="0" smtClean="0"/>
              <a:t>Separate Frame and Trip units</a:t>
            </a:r>
          </a:p>
          <a:p>
            <a:pPr eaLnBrk="1" hangingPunct="1">
              <a:lnSpc>
                <a:spcPct val="90000"/>
              </a:lnSpc>
              <a:spcBef>
                <a:spcPts val="0"/>
              </a:spcBef>
              <a:spcAft>
                <a:spcPts val="1800"/>
              </a:spcAft>
            </a:pPr>
            <a:r>
              <a:rPr lang="en-US" dirty="0" smtClean="0"/>
              <a:t>Adjustable with front panel rotary switches</a:t>
            </a:r>
          </a:p>
          <a:p>
            <a:pPr eaLnBrk="1" hangingPunct="1">
              <a:lnSpc>
                <a:spcPct val="90000"/>
              </a:lnSpc>
              <a:spcBef>
                <a:spcPts val="0"/>
              </a:spcBef>
              <a:spcAft>
                <a:spcPts val="1800"/>
              </a:spcAft>
            </a:pPr>
            <a:r>
              <a:rPr lang="en-US" dirty="0" smtClean="0"/>
              <a:t>Electronic Trip Control LSIG</a:t>
            </a:r>
          </a:p>
          <a:p>
            <a:pPr lvl="1" eaLnBrk="1" hangingPunct="1">
              <a:lnSpc>
                <a:spcPct val="90000"/>
              </a:lnSpc>
              <a:spcBef>
                <a:spcPts val="0"/>
              </a:spcBef>
              <a:spcAft>
                <a:spcPts val="1800"/>
              </a:spcAft>
            </a:pPr>
            <a:r>
              <a:rPr lang="en-US" i="1" dirty="0" smtClean="0">
                <a:latin typeface="Arial" pitchFamily="34" charset="0"/>
                <a:cs typeface="Arial" pitchFamily="34" charset="0"/>
              </a:rPr>
              <a:t>Long Time</a:t>
            </a:r>
          </a:p>
          <a:p>
            <a:pPr lvl="1" eaLnBrk="1" hangingPunct="1">
              <a:lnSpc>
                <a:spcPct val="90000"/>
              </a:lnSpc>
              <a:spcBef>
                <a:spcPts val="0"/>
              </a:spcBef>
              <a:spcAft>
                <a:spcPts val="1800"/>
              </a:spcAft>
            </a:pPr>
            <a:r>
              <a:rPr lang="en-US" i="1" dirty="0" smtClean="0">
                <a:latin typeface="Arial" pitchFamily="34" charset="0"/>
                <a:cs typeface="Arial" pitchFamily="34" charset="0"/>
              </a:rPr>
              <a:t>Short Time</a:t>
            </a:r>
          </a:p>
          <a:p>
            <a:pPr lvl="1" eaLnBrk="1" hangingPunct="1">
              <a:lnSpc>
                <a:spcPct val="90000"/>
              </a:lnSpc>
              <a:spcBef>
                <a:spcPts val="0"/>
              </a:spcBef>
              <a:spcAft>
                <a:spcPts val="1800"/>
              </a:spcAft>
            </a:pPr>
            <a:r>
              <a:rPr lang="en-US" i="1" dirty="0" smtClean="0">
                <a:latin typeface="Arial" pitchFamily="34" charset="0"/>
                <a:cs typeface="Arial" pitchFamily="34" charset="0"/>
              </a:rPr>
              <a:t>Instantaneous</a:t>
            </a:r>
          </a:p>
          <a:p>
            <a:pPr lvl="1" eaLnBrk="1" hangingPunct="1">
              <a:lnSpc>
                <a:spcPct val="90000"/>
              </a:lnSpc>
              <a:spcBef>
                <a:spcPts val="0"/>
              </a:spcBef>
              <a:spcAft>
                <a:spcPts val="1800"/>
              </a:spcAft>
            </a:pPr>
            <a:r>
              <a:rPr lang="en-US" i="1" dirty="0" smtClean="0">
                <a:latin typeface="Arial" pitchFamily="34" charset="0"/>
                <a:cs typeface="Arial" pitchFamily="34" charset="0"/>
              </a:rPr>
              <a:t>Ground Current</a:t>
            </a:r>
          </a:p>
        </p:txBody>
      </p:sp>
      <p:pic>
        <p:nvPicPr>
          <p:cNvPr id="24582" name="Picture 9" descr="mccbCH2000ADoc"/>
          <p:cNvPicPr>
            <a:picLocks noGrp="1" noChangeAspect="1" noChangeArrowheads="1"/>
          </p:cNvPicPr>
          <p:nvPr>
            <p:ph sz="half" idx="4294967295"/>
          </p:nvPr>
        </p:nvPicPr>
        <p:blipFill>
          <a:blip r:embed="rId2" cstate="print"/>
          <a:srcRect/>
          <a:stretch>
            <a:fillRect/>
          </a:stretch>
        </p:blipFill>
        <p:spPr>
          <a:xfrm>
            <a:off x="154113" y="1736815"/>
            <a:ext cx="4725988" cy="3544887"/>
          </a:xfrm>
          <a:noFill/>
        </p:spPr>
      </p:pic>
      <p:sp>
        <p:nvSpPr>
          <p:cNvPr id="10" name="Slide Number Placeholder 9"/>
          <p:cNvSpPr>
            <a:spLocks noGrp="1"/>
          </p:cNvSpPr>
          <p:nvPr>
            <p:ph type="sldNum" sz="quarter" idx="12"/>
          </p:nvPr>
        </p:nvSpPr>
        <p:spPr/>
        <p:txBody>
          <a:bodyPr/>
          <a:lstStyle/>
          <a:p>
            <a:pPr>
              <a:defRPr/>
            </a:pPr>
            <a:fld id="{6030B898-AB9A-47DF-A0DA-3D877362286F}" type="slidenum">
              <a:rPr lang="en-US" smtClean="0"/>
              <a:pPr>
                <a:defRPr/>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p:txBody>
          <a:bodyPr/>
          <a:lstStyle/>
          <a:p>
            <a:pPr eaLnBrk="1" hangingPunct="1"/>
            <a:r>
              <a:rPr lang="en-US" b="1" dirty="0" smtClean="0"/>
              <a:t>Low Voltage Power Circuit Breaker</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25605" name="Rectangle 6"/>
          <p:cNvSpPr>
            <a:spLocks noGrp="1" noChangeArrowheads="1"/>
          </p:cNvSpPr>
          <p:nvPr>
            <p:ph type="body" sz="half" idx="4294967295"/>
          </p:nvPr>
        </p:nvSpPr>
        <p:spPr>
          <a:xfrm>
            <a:off x="4972693" y="1984374"/>
            <a:ext cx="3976098" cy="2947221"/>
          </a:xfrm>
        </p:spPr>
        <p:txBody>
          <a:bodyPr/>
          <a:lstStyle/>
          <a:p>
            <a:pPr eaLnBrk="1" hangingPunct="1">
              <a:spcBef>
                <a:spcPts val="1200"/>
              </a:spcBef>
            </a:pPr>
            <a:r>
              <a:rPr lang="en-US" dirty="0" smtClean="0"/>
              <a:t>First breaker downstream of transformer</a:t>
            </a:r>
          </a:p>
          <a:p>
            <a:pPr eaLnBrk="1" hangingPunct="1">
              <a:spcBef>
                <a:spcPts val="1200"/>
              </a:spcBef>
            </a:pPr>
            <a:r>
              <a:rPr lang="en-US" dirty="0" smtClean="0"/>
              <a:t>Separate frame and trip unit</a:t>
            </a:r>
          </a:p>
          <a:p>
            <a:pPr eaLnBrk="1" hangingPunct="1">
              <a:spcBef>
                <a:spcPts val="1200"/>
              </a:spcBef>
            </a:pPr>
            <a:r>
              <a:rPr lang="en-US" dirty="0" smtClean="0"/>
              <a:t>Rated up to 4000A</a:t>
            </a:r>
          </a:p>
          <a:p>
            <a:pPr eaLnBrk="1" hangingPunct="1">
              <a:spcBef>
                <a:spcPts val="1200"/>
              </a:spcBef>
            </a:pPr>
            <a:r>
              <a:rPr lang="en-US" dirty="0" smtClean="0"/>
              <a:t>Trip units are adjustable via front panel controls</a:t>
            </a:r>
          </a:p>
          <a:p>
            <a:pPr eaLnBrk="1" hangingPunct="1">
              <a:spcBef>
                <a:spcPts val="1200"/>
              </a:spcBef>
            </a:pPr>
            <a:r>
              <a:rPr lang="en-US" dirty="0" smtClean="0"/>
              <a:t>Typically inside a substation</a:t>
            </a:r>
          </a:p>
        </p:txBody>
      </p:sp>
      <p:pic>
        <p:nvPicPr>
          <p:cNvPr id="25606" name="Picture 10" descr="lvpcbSpb100Doc"/>
          <p:cNvPicPr>
            <a:picLocks noGrp="1" noChangeAspect="1" noChangeArrowheads="1"/>
          </p:cNvPicPr>
          <p:nvPr>
            <p:ph sz="half" idx="4294967295"/>
          </p:nvPr>
        </p:nvPicPr>
        <p:blipFill>
          <a:blip r:embed="rId3" cstate="print"/>
          <a:srcRect/>
          <a:stretch>
            <a:fillRect/>
          </a:stretch>
        </p:blipFill>
        <p:spPr>
          <a:xfrm>
            <a:off x="143838" y="1366089"/>
            <a:ext cx="4738688" cy="3556000"/>
          </a:xfrm>
          <a:noFill/>
        </p:spPr>
      </p:pic>
      <p:sp>
        <p:nvSpPr>
          <p:cNvPr id="10" name="Slide Number Placeholder 9"/>
          <p:cNvSpPr>
            <a:spLocks noGrp="1"/>
          </p:cNvSpPr>
          <p:nvPr>
            <p:ph type="sldNum" sz="quarter" idx="12"/>
          </p:nvPr>
        </p:nvSpPr>
        <p:spPr/>
        <p:txBody>
          <a:bodyPr/>
          <a:lstStyle/>
          <a:p>
            <a:pPr>
              <a:defRPr/>
            </a:pPr>
            <a:fld id="{6030B898-AB9A-47DF-A0DA-3D877362286F}" type="slidenum">
              <a:rPr lang="en-US" smtClean="0"/>
              <a:pPr>
                <a:defRPr/>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title"/>
          </p:nvPr>
        </p:nvSpPr>
        <p:spPr/>
        <p:txBody>
          <a:bodyPr/>
          <a:lstStyle/>
          <a:p>
            <a:pPr eaLnBrk="1" hangingPunct="1"/>
            <a:r>
              <a:rPr lang="en-US" b="1" dirty="0" smtClean="0"/>
              <a:t>Medium Voltage Breaker and Protective Relay</a:t>
            </a:r>
          </a:p>
        </p:txBody>
      </p:sp>
      <p:sp>
        <p:nvSpPr>
          <p:cNvPr id="9" name="Date Placeholder 2"/>
          <p:cNvSpPr>
            <a:spLocks noGrp="1"/>
          </p:cNvSpPr>
          <p:nvPr>
            <p:ph type="dt" sz="half" idx="10"/>
          </p:nvPr>
        </p:nvSpPr>
        <p:spPr/>
        <p:txBody>
          <a:bodyPr/>
          <a:lstStyle/>
          <a:p>
            <a:pPr>
              <a:defRPr/>
            </a:pPr>
            <a:r>
              <a:rPr lang="en-US" smtClean="0"/>
              <a:t>June 14 - 16, 2010</a:t>
            </a:r>
            <a:endParaRPr lang="en-US"/>
          </a:p>
        </p:txBody>
      </p:sp>
      <p:sp>
        <p:nvSpPr>
          <p:cNvPr id="10"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26629" name="Rectangle 7"/>
          <p:cNvSpPr>
            <a:spLocks noGrp="1" noChangeArrowheads="1"/>
          </p:cNvSpPr>
          <p:nvPr>
            <p:ph type="body" sz="half" idx="4294967295"/>
          </p:nvPr>
        </p:nvSpPr>
        <p:spPr>
          <a:xfrm>
            <a:off x="4119563" y="1285875"/>
            <a:ext cx="5024437" cy="4694238"/>
          </a:xfrm>
        </p:spPr>
        <p:txBody>
          <a:bodyPr/>
          <a:lstStyle/>
          <a:p>
            <a:pPr eaLnBrk="1" hangingPunct="1">
              <a:spcBef>
                <a:spcPts val="1200"/>
              </a:spcBef>
            </a:pPr>
            <a:r>
              <a:rPr lang="en-US" dirty="0" smtClean="0"/>
              <a:t>Protects primary side (12.47kV) of transformer</a:t>
            </a:r>
          </a:p>
          <a:p>
            <a:pPr eaLnBrk="1" hangingPunct="1">
              <a:spcBef>
                <a:spcPts val="1200"/>
              </a:spcBef>
            </a:pPr>
            <a:r>
              <a:rPr lang="en-US" dirty="0" smtClean="0"/>
              <a:t>Breaker has tripping mechanism but no sensor</a:t>
            </a:r>
          </a:p>
          <a:p>
            <a:pPr eaLnBrk="1" hangingPunct="1">
              <a:spcBef>
                <a:spcPts val="1200"/>
              </a:spcBef>
            </a:pPr>
            <a:r>
              <a:rPr lang="en-US" dirty="0" smtClean="0"/>
              <a:t>Protective relay</a:t>
            </a:r>
          </a:p>
          <a:p>
            <a:pPr lvl="1" eaLnBrk="1" hangingPunct="1">
              <a:spcBef>
                <a:spcPts val="1200"/>
              </a:spcBef>
            </a:pPr>
            <a:r>
              <a:rPr lang="en-US" i="1" dirty="0" smtClean="0">
                <a:latin typeface="Arial" pitchFamily="34" charset="0"/>
                <a:cs typeface="Arial" pitchFamily="34" charset="0"/>
              </a:rPr>
              <a:t>Connected to current transformers on bus</a:t>
            </a:r>
          </a:p>
          <a:p>
            <a:pPr lvl="1" eaLnBrk="1" hangingPunct="1">
              <a:spcBef>
                <a:spcPts val="1200"/>
              </a:spcBef>
            </a:pPr>
            <a:r>
              <a:rPr lang="en-US" i="1" dirty="0" smtClean="0">
                <a:latin typeface="Arial" pitchFamily="34" charset="0"/>
                <a:cs typeface="Arial" pitchFamily="34" charset="0"/>
              </a:rPr>
              <a:t>Activate breaker tripping mechanism</a:t>
            </a:r>
          </a:p>
          <a:p>
            <a:pPr lvl="1" eaLnBrk="1" hangingPunct="1">
              <a:spcBef>
                <a:spcPts val="1200"/>
              </a:spcBef>
            </a:pPr>
            <a:r>
              <a:rPr lang="en-US" i="1" dirty="0" smtClean="0">
                <a:latin typeface="Arial" pitchFamily="34" charset="0"/>
                <a:cs typeface="Arial" pitchFamily="34" charset="0"/>
              </a:rPr>
              <a:t>Adjustable via DIP switches</a:t>
            </a:r>
          </a:p>
        </p:txBody>
      </p:sp>
      <p:pic>
        <p:nvPicPr>
          <p:cNvPr id="26630" name="Picture 13" descr="mcoDoc"/>
          <p:cNvPicPr>
            <a:picLocks noGrp="1" noChangeAspect="1" noChangeArrowheads="1"/>
          </p:cNvPicPr>
          <p:nvPr>
            <p:ph sz="quarter" idx="4294967295"/>
          </p:nvPr>
        </p:nvPicPr>
        <p:blipFill>
          <a:blip r:embed="rId2" cstate="print"/>
          <a:srcRect/>
          <a:stretch>
            <a:fillRect/>
          </a:stretch>
        </p:blipFill>
        <p:spPr>
          <a:xfrm>
            <a:off x="791110" y="3400515"/>
            <a:ext cx="2033588" cy="2713037"/>
          </a:xfrm>
          <a:noFill/>
        </p:spPr>
      </p:pic>
      <p:pic>
        <p:nvPicPr>
          <p:cNvPr id="26631" name="Picture 15" descr="vacContVcpwDoc"/>
          <p:cNvPicPr>
            <a:picLocks noGrp="1" noChangeAspect="1" noChangeArrowheads="1"/>
          </p:cNvPicPr>
          <p:nvPr>
            <p:ph sz="quarter" idx="4294967295"/>
          </p:nvPr>
        </p:nvPicPr>
        <p:blipFill>
          <a:blip r:embed="rId3" cstate="print"/>
          <a:srcRect/>
          <a:stretch>
            <a:fillRect/>
          </a:stretch>
        </p:blipFill>
        <p:spPr>
          <a:xfrm>
            <a:off x="410966" y="792252"/>
            <a:ext cx="3300413" cy="2474913"/>
          </a:xfrm>
          <a:noFill/>
        </p:spPr>
      </p:pic>
      <p:sp>
        <p:nvSpPr>
          <p:cNvPr id="11" name="Slide Number Placeholder 10"/>
          <p:cNvSpPr>
            <a:spLocks noGrp="1"/>
          </p:cNvSpPr>
          <p:nvPr>
            <p:ph type="sldNum" sz="quarter" idx="12"/>
          </p:nvPr>
        </p:nvSpPr>
        <p:spPr/>
        <p:txBody>
          <a:bodyPr/>
          <a:lstStyle/>
          <a:p>
            <a:pPr>
              <a:defRPr/>
            </a:pPr>
            <a:fld id="{6030B898-AB9A-47DF-A0DA-3D877362286F}" type="slidenum">
              <a:rPr lang="en-US" smtClean="0"/>
              <a:pPr>
                <a:defRPr/>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ChangeArrowheads="1"/>
          </p:cNvSpPr>
          <p:nvPr>
            <p:ph type="title"/>
          </p:nvPr>
        </p:nvSpPr>
        <p:spPr/>
        <p:txBody>
          <a:bodyPr/>
          <a:lstStyle/>
          <a:p>
            <a:pPr eaLnBrk="1" hangingPunct="1"/>
            <a:r>
              <a:rPr lang="en-US" b="1" dirty="0" smtClean="0"/>
              <a:t>Time-Current Curves</a:t>
            </a:r>
          </a:p>
        </p:txBody>
      </p:sp>
      <p:sp>
        <p:nvSpPr>
          <p:cNvPr id="7" name="Date Placeholder 2"/>
          <p:cNvSpPr>
            <a:spLocks noGrp="1"/>
          </p:cNvSpPr>
          <p:nvPr>
            <p:ph type="dt" sz="half" idx="10"/>
          </p:nvPr>
        </p:nvSpPr>
        <p:spPr/>
        <p:txBody>
          <a:bodyPr/>
          <a:lstStyle/>
          <a:p>
            <a:pPr>
              <a:defRPr/>
            </a:pPr>
            <a:r>
              <a:rPr lang="en-US" smtClean="0"/>
              <a:t>June 14 - 16, 2010</a:t>
            </a:r>
            <a:endParaRPr lang="en-US"/>
          </a:p>
        </p:txBody>
      </p:sp>
      <p:sp>
        <p:nvSpPr>
          <p:cNvPr id="8"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28677" name="Rectangle 3"/>
          <p:cNvSpPr>
            <a:spLocks noGrp="1" noChangeArrowheads="1"/>
          </p:cNvSpPr>
          <p:nvPr>
            <p:ph type="body" idx="4294967295"/>
          </p:nvPr>
        </p:nvSpPr>
        <p:spPr>
          <a:xfrm>
            <a:off x="308225" y="1035050"/>
            <a:ext cx="8393986" cy="4525963"/>
          </a:xfrm>
        </p:spPr>
        <p:txBody>
          <a:bodyPr/>
          <a:lstStyle/>
          <a:p>
            <a:pPr algn="just" eaLnBrk="1" hangingPunct="1">
              <a:lnSpc>
                <a:spcPct val="90000"/>
              </a:lnSpc>
              <a:spcBef>
                <a:spcPts val="0"/>
              </a:spcBef>
              <a:spcAft>
                <a:spcPts val="1800"/>
              </a:spcAft>
            </a:pPr>
            <a:r>
              <a:rPr lang="en-US" dirty="0" smtClean="0"/>
              <a:t>Each protective device has a time-current curve</a:t>
            </a:r>
          </a:p>
          <a:p>
            <a:pPr lvl="1" algn="just" eaLnBrk="1" hangingPunct="1">
              <a:lnSpc>
                <a:spcPct val="90000"/>
              </a:lnSpc>
              <a:spcBef>
                <a:spcPts val="0"/>
              </a:spcBef>
              <a:spcAft>
                <a:spcPts val="1800"/>
              </a:spcAft>
            </a:pPr>
            <a:r>
              <a:rPr lang="en-US" i="1" dirty="0" smtClean="0">
                <a:latin typeface="Arial" pitchFamily="34" charset="0"/>
                <a:cs typeface="Arial" pitchFamily="34" charset="0"/>
              </a:rPr>
              <a:t>Current on x-axis</a:t>
            </a:r>
          </a:p>
          <a:p>
            <a:pPr lvl="1" algn="just" eaLnBrk="1" hangingPunct="1">
              <a:lnSpc>
                <a:spcPct val="90000"/>
              </a:lnSpc>
              <a:spcBef>
                <a:spcPts val="0"/>
              </a:spcBef>
              <a:spcAft>
                <a:spcPts val="1800"/>
              </a:spcAft>
            </a:pPr>
            <a:r>
              <a:rPr lang="en-US" i="1" dirty="0" smtClean="0">
                <a:latin typeface="Arial" pitchFamily="34" charset="0"/>
                <a:cs typeface="Arial" pitchFamily="34" charset="0"/>
              </a:rPr>
              <a:t>Time on y-axis</a:t>
            </a:r>
          </a:p>
          <a:p>
            <a:pPr algn="just" eaLnBrk="1" hangingPunct="1">
              <a:lnSpc>
                <a:spcPct val="90000"/>
              </a:lnSpc>
              <a:spcBef>
                <a:spcPts val="0"/>
              </a:spcBef>
              <a:spcAft>
                <a:spcPts val="1800"/>
              </a:spcAft>
            </a:pPr>
            <a:r>
              <a:rPr lang="en-US" dirty="0" smtClean="0"/>
              <a:t>Currents below the trip value will not open the device</a:t>
            </a:r>
          </a:p>
          <a:p>
            <a:pPr algn="just" eaLnBrk="1" hangingPunct="1">
              <a:lnSpc>
                <a:spcPct val="90000"/>
              </a:lnSpc>
              <a:spcBef>
                <a:spcPts val="0"/>
              </a:spcBef>
              <a:spcAft>
                <a:spcPts val="1800"/>
              </a:spcAft>
            </a:pPr>
            <a:r>
              <a:rPr lang="en-US" dirty="0" smtClean="0"/>
              <a:t>Currents slightly above the trip value will trip after a long time to prevent fires from heating in the wires</a:t>
            </a:r>
          </a:p>
          <a:p>
            <a:pPr algn="just" eaLnBrk="1" hangingPunct="1">
              <a:lnSpc>
                <a:spcPct val="90000"/>
              </a:lnSpc>
              <a:spcBef>
                <a:spcPts val="0"/>
              </a:spcBef>
              <a:spcAft>
                <a:spcPts val="1800"/>
              </a:spcAft>
            </a:pPr>
            <a:r>
              <a:rPr lang="en-US" dirty="0" smtClean="0"/>
              <a:t>Currents very much larger than the trip setting signal a fault and trip the device as quickly as possible</a:t>
            </a:r>
          </a:p>
          <a:p>
            <a:pPr algn="just" eaLnBrk="1" hangingPunct="1">
              <a:lnSpc>
                <a:spcPct val="90000"/>
              </a:lnSpc>
              <a:spcBef>
                <a:spcPts val="0"/>
              </a:spcBef>
              <a:spcAft>
                <a:spcPts val="1800"/>
              </a:spcAft>
            </a:pPr>
            <a:r>
              <a:rPr lang="en-US" dirty="0" smtClean="0"/>
              <a:t>Adjustments set these values and, if applicable, the intermediate behavior of the breaker</a:t>
            </a:r>
          </a:p>
        </p:txBody>
      </p:sp>
      <p:sp>
        <p:nvSpPr>
          <p:cNvPr id="9" name="Slide Number Placeholder 8"/>
          <p:cNvSpPr>
            <a:spLocks noGrp="1"/>
          </p:cNvSpPr>
          <p:nvPr>
            <p:ph type="sldNum" sz="quarter" idx="12"/>
          </p:nvPr>
        </p:nvSpPr>
        <p:spPr/>
        <p:txBody>
          <a:bodyPr/>
          <a:lstStyle/>
          <a:p>
            <a:pPr>
              <a:defRPr/>
            </a:pPr>
            <a:fld id="{6030B898-AB9A-47DF-A0DA-3D877362286F}" type="slidenum">
              <a:rPr lang="en-US" smtClean="0"/>
              <a:pPr>
                <a:defRPr/>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p:nvPr>
        </p:nvSpPr>
        <p:spPr/>
        <p:txBody>
          <a:bodyPr/>
          <a:lstStyle/>
          <a:p>
            <a:pPr eaLnBrk="1" hangingPunct="1"/>
            <a:r>
              <a:rPr lang="en-US" b="1" dirty="0" smtClean="0"/>
              <a:t>Typical Medium </a:t>
            </a:r>
            <a:r>
              <a:rPr lang="en-US" dirty="0" smtClean="0"/>
              <a:t>V</a:t>
            </a:r>
            <a:r>
              <a:rPr lang="en-US" b="1" dirty="0" smtClean="0"/>
              <a:t>oltage </a:t>
            </a:r>
            <a:r>
              <a:rPr lang="en-US" dirty="0" smtClean="0"/>
              <a:t>F</a:t>
            </a:r>
            <a:r>
              <a:rPr lang="en-US" b="1" dirty="0" smtClean="0"/>
              <a:t>use </a:t>
            </a:r>
            <a:r>
              <a:rPr lang="en-US" dirty="0" smtClean="0"/>
              <a:t>T</a:t>
            </a:r>
            <a:r>
              <a:rPr lang="en-US" b="1" dirty="0" smtClean="0"/>
              <a:t>ime-Current Curve (</a:t>
            </a:r>
            <a:r>
              <a:rPr lang="en-US" b="1" dirty="0" err="1" smtClean="0"/>
              <a:t>Ferraz</a:t>
            </a:r>
            <a:r>
              <a:rPr lang="en-US" b="1" dirty="0" smtClean="0"/>
              <a:t>-Shawmut)</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29701" name="Rectangle 7"/>
          <p:cNvSpPr>
            <a:spLocks noGrp="1" noChangeArrowheads="1"/>
          </p:cNvSpPr>
          <p:nvPr>
            <p:ph type="body" sz="half" idx="4294967295"/>
          </p:nvPr>
        </p:nvSpPr>
        <p:spPr>
          <a:xfrm>
            <a:off x="4304872" y="1285875"/>
            <a:ext cx="4695290" cy="3142287"/>
          </a:xfrm>
        </p:spPr>
        <p:txBody>
          <a:bodyPr/>
          <a:lstStyle/>
          <a:p>
            <a:pPr algn="just" eaLnBrk="1" hangingPunct="1">
              <a:spcBef>
                <a:spcPts val="1200"/>
              </a:spcBef>
            </a:pPr>
            <a:r>
              <a:rPr lang="en-US" dirty="0" smtClean="0"/>
              <a:t>Non-adjustable</a:t>
            </a:r>
          </a:p>
          <a:p>
            <a:pPr algn="just" eaLnBrk="1" hangingPunct="1">
              <a:spcBef>
                <a:spcPts val="1200"/>
              </a:spcBef>
            </a:pPr>
            <a:r>
              <a:rPr lang="en-US" dirty="0" smtClean="0"/>
              <a:t>Top of y-axis is 1000 seconds and fuses not yet open on 2X over-currents</a:t>
            </a:r>
          </a:p>
          <a:p>
            <a:pPr algn="just" eaLnBrk="1" hangingPunct="1">
              <a:spcBef>
                <a:spcPts val="1200"/>
              </a:spcBef>
            </a:pPr>
            <a:r>
              <a:rPr lang="en-US" dirty="0" smtClean="0"/>
              <a:t>These fuses take more than 0.1 second to open on 10X overcurrent</a:t>
            </a:r>
          </a:p>
          <a:p>
            <a:pPr algn="just" eaLnBrk="1" hangingPunct="1">
              <a:spcBef>
                <a:spcPts val="1200"/>
              </a:spcBef>
            </a:pPr>
            <a:r>
              <a:rPr lang="en-US" dirty="0" smtClean="0"/>
              <a:t>Different classes of fuses for different voltages and currents</a:t>
            </a:r>
          </a:p>
        </p:txBody>
      </p:sp>
      <p:cxnSp>
        <p:nvCxnSpPr>
          <p:cNvPr id="11" name="Straight Connector 10"/>
          <p:cNvCxnSpPr/>
          <p:nvPr/>
        </p:nvCxnSpPr>
        <p:spPr bwMode="auto">
          <a:xfrm rot="5400000" flipH="1" flipV="1">
            <a:off x="1946954" y="5316877"/>
            <a:ext cx="1160979" cy="0"/>
          </a:xfrm>
          <a:prstGeom prst="line">
            <a:avLst/>
          </a:prstGeom>
          <a:noFill/>
          <a:ln w="9525" cap="flat" cmpd="sng" algn="ctr">
            <a:noFill/>
            <a:prstDash val="solid"/>
            <a:round/>
            <a:headEnd type="none" w="med" len="med"/>
            <a:tailEnd type="none" w="med" len="med"/>
          </a:ln>
          <a:effectLst/>
        </p:spPr>
      </p:cxnSp>
      <p:grpSp>
        <p:nvGrpSpPr>
          <p:cNvPr id="12" name="Group 11"/>
          <p:cNvGrpSpPr/>
          <p:nvPr/>
        </p:nvGrpSpPr>
        <p:grpSpPr>
          <a:xfrm>
            <a:off x="595902" y="421239"/>
            <a:ext cx="3520846" cy="6072027"/>
            <a:chOff x="832207" y="421239"/>
            <a:chExt cx="3520846" cy="6072027"/>
          </a:xfrm>
        </p:grpSpPr>
        <p:pic>
          <p:nvPicPr>
            <p:cNvPr id="3135489" name="Picture 1"/>
            <p:cNvPicPr>
              <a:picLocks noChangeAspect="1" noChangeArrowheads="1"/>
            </p:cNvPicPr>
            <p:nvPr/>
          </p:nvPicPr>
          <p:blipFill>
            <a:blip r:embed="rId3" cstate="print"/>
            <a:srcRect/>
            <a:stretch>
              <a:fillRect/>
            </a:stretch>
          </p:blipFill>
          <p:spPr bwMode="auto">
            <a:xfrm>
              <a:off x="832207" y="421239"/>
              <a:ext cx="3520846" cy="6072027"/>
            </a:xfrm>
            <a:prstGeom prst="rect">
              <a:avLst/>
            </a:prstGeom>
            <a:noFill/>
            <a:ln w="9525">
              <a:noFill/>
              <a:miter lim="800000"/>
              <a:headEnd/>
              <a:tailEnd/>
            </a:ln>
          </p:spPr>
        </p:pic>
        <p:cxnSp>
          <p:nvCxnSpPr>
            <p:cNvPr id="13" name="Straight Connector 12"/>
            <p:cNvCxnSpPr/>
            <p:nvPr/>
          </p:nvCxnSpPr>
          <p:spPr bwMode="auto">
            <a:xfrm rot="5400000" flipH="1" flipV="1">
              <a:off x="1993187" y="5352836"/>
              <a:ext cx="1068512" cy="0"/>
            </a:xfrm>
            <a:prstGeom prst="line">
              <a:avLst/>
            </a:prstGeom>
            <a:noFill/>
            <a:ln w="38100" cap="flat" cmpd="sng" algn="ctr">
              <a:solidFill>
                <a:srgbClr val="FF0000"/>
              </a:solidFill>
              <a:prstDash val="solid"/>
              <a:round/>
              <a:headEnd type="none" w="med" len="med"/>
              <a:tailEnd type="none" w="med" len="med"/>
            </a:ln>
            <a:effectLst/>
          </p:spPr>
        </p:cxnSp>
        <p:cxnSp>
          <p:nvCxnSpPr>
            <p:cNvPr id="18" name="Straight Connector 17"/>
            <p:cNvCxnSpPr/>
            <p:nvPr/>
          </p:nvCxnSpPr>
          <p:spPr bwMode="auto">
            <a:xfrm rot="10800000">
              <a:off x="1356189" y="4798031"/>
              <a:ext cx="1171254" cy="0"/>
            </a:xfrm>
            <a:prstGeom prst="line">
              <a:avLst/>
            </a:prstGeom>
            <a:noFill/>
            <a:ln w="38100" cap="flat" cmpd="sng" algn="ctr">
              <a:solidFill>
                <a:srgbClr val="FF0000"/>
              </a:solidFill>
              <a:prstDash val="solid"/>
              <a:round/>
              <a:headEnd type="none" w="med" len="med"/>
              <a:tailEnd type="none" w="med" len="med"/>
            </a:ln>
            <a:effectLst/>
          </p:spPr>
        </p:cxnSp>
      </p:grpSp>
      <p:sp>
        <p:nvSpPr>
          <p:cNvPr id="14" name="Slide Number Placeholder 13"/>
          <p:cNvSpPr>
            <a:spLocks noGrp="1"/>
          </p:cNvSpPr>
          <p:nvPr>
            <p:ph type="sldNum" sz="quarter" idx="12"/>
          </p:nvPr>
        </p:nvSpPr>
        <p:spPr/>
        <p:txBody>
          <a:bodyPr/>
          <a:lstStyle/>
          <a:p>
            <a:pPr>
              <a:defRPr/>
            </a:pPr>
            <a:fld id="{6030B898-AB9A-47DF-A0DA-3D877362286F}" type="slidenum">
              <a:rPr lang="en-US" smtClean="0"/>
              <a:pPr>
                <a:defRPr/>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p:txBody>
          <a:bodyPr/>
          <a:lstStyle/>
          <a:p>
            <a:pPr eaLnBrk="1" hangingPunct="1"/>
            <a:r>
              <a:rPr lang="en-US" b="1" dirty="0" smtClean="0"/>
              <a:t>Typical Breaker </a:t>
            </a:r>
            <a:r>
              <a:rPr lang="en-US" dirty="0" smtClean="0"/>
              <a:t>T</a:t>
            </a:r>
            <a:r>
              <a:rPr lang="en-US" b="1" dirty="0" smtClean="0"/>
              <a:t>ime-Current </a:t>
            </a:r>
            <a:r>
              <a:rPr lang="en-US" dirty="0" smtClean="0"/>
              <a:t>C</a:t>
            </a:r>
            <a:r>
              <a:rPr lang="en-US" b="1" dirty="0" smtClean="0"/>
              <a:t>urve (Cutler Hammer)</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30725" name="Rectangle 7"/>
          <p:cNvSpPr>
            <a:spLocks noGrp="1" noChangeArrowheads="1"/>
          </p:cNvSpPr>
          <p:nvPr>
            <p:ph type="body" sz="half" idx="4294967295"/>
          </p:nvPr>
        </p:nvSpPr>
        <p:spPr>
          <a:xfrm>
            <a:off x="5558319" y="1285875"/>
            <a:ext cx="3452117" cy="4694238"/>
          </a:xfrm>
        </p:spPr>
        <p:txBody>
          <a:bodyPr/>
          <a:lstStyle/>
          <a:p>
            <a:pPr eaLnBrk="1" hangingPunct="1">
              <a:spcBef>
                <a:spcPts val="0"/>
              </a:spcBef>
              <a:spcAft>
                <a:spcPts val="1200"/>
              </a:spcAft>
            </a:pPr>
            <a:r>
              <a:rPr lang="en-US" sz="2000" dirty="0" smtClean="0"/>
              <a:t>Thermal breaker (90A)</a:t>
            </a:r>
          </a:p>
          <a:p>
            <a:pPr eaLnBrk="1" hangingPunct="1">
              <a:spcBef>
                <a:spcPts val="0"/>
              </a:spcBef>
              <a:spcAft>
                <a:spcPts val="1200"/>
              </a:spcAft>
            </a:pPr>
            <a:r>
              <a:rPr lang="en-US" dirty="0" smtClean="0"/>
              <a:t>Small over-current takes</a:t>
            </a:r>
            <a:br>
              <a:rPr lang="en-US" dirty="0" smtClean="0"/>
            </a:br>
            <a:r>
              <a:rPr lang="en-US" dirty="0" smtClean="0"/>
              <a:t>&gt; 30 minutes to trip</a:t>
            </a:r>
          </a:p>
          <a:p>
            <a:pPr eaLnBrk="1" hangingPunct="1">
              <a:spcBef>
                <a:spcPts val="0"/>
              </a:spcBef>
              <a:spcAft>
                <a:spcPts val="1200"/>
              </a:spcAft>
            </a:pPr>
            <a:r>
              <a:rPr lang="en-US" sz="2000" dirty="0" smtClean="0"/>
              <a:t>Lines of constant I</a:t>
            </a:r>
            <a:r>
              <a:rPr lang="en-US" sz="2000" baseline="30000" dirty="0" smtClean="0"/>
              <a:t>2</a:t>
            </a:r>
            <a:r>
              <a:rPr lang="en-US" sz="2000" dirty="0" smtClean="0"/>
              <a:t>t (constant energy) protect against thermal damage</a:t>
            </a:r>
          </a:p>
          <a:p>
            <a:pPr eaLnBrk="1" hangingPunct="1">
              <a:spcBef>
                <a:spcPts val="0"/>
              </a:spcBef>
              <a:spcAft>
                <a:spcPts val="1200"/>
              </a:spcAft>
            </a:pPr>
            <a:r>
              <a:rPr lang="en-US" dirty="0" smtClean="0"/>
              <a:t>17</a:t>
            </a:r>
            <a:r>
              <a:rPr lang="en-US" sz="2000" dirty="0" smtClean="0"/>
              <a:t>X (1530A) over-current trips in 30 </a:t>
            </a:r>
            <a:r>
              <a:rPr lang="en-US" sz="2000" dirty="0" err="1" smtClean="0"/>
              <a:t>msec</a:t>
            </a:r>
            <a:endParaRPr lang="en-US" sz="2000" dirty="0" smtClean="0"/>
          </a:p>
          <a:p>
            <a:pPr eaLnBrk="1" hangingPunct="1">
              <a:spcBef>
                <a:spcPts val="0"/>
              </a:spcBef>
              <a:spcAft>
                <a:spcPts val="1200"/>
              </a:spcAft>
            </a:pPr>
            <a:r>
              <a:rPr lang="en-US" sz="2000" dirty="0" smtClean="0"/>
              <a:t>Very high currents trip in 16 </a:t>
            </a:r>
            <a:r>
              <a:rPr lang="en-US" sz="2000" dirty="0" err="1" smtClean="0"/>
              <a:t>msec</a:t>
            </a:r>
            <a:endParaRPr lang="en-US" sz="2000" dirty="0" smtClean="0"/>
          </a:p>
          <a:p>
            <a:pPr eaLnBrk="1" hangingPunct="1">
              <a:spcBef>
                <a:spcPts val="0"/>
              </a:spcBef>
              <a:spcAft>
                <a:spcPts val="1200"/>
              </a:spcAft>
            </a:pPr>
            <a:r>
              <a:rPr lang="en-US" sz="2000" dirty="0" smtClean="0"/>
              <a:t>Note that curve gives min, max tolerance band</a:t>
            </a:r>
          </a:p>
        </p:txBody>
      </p:sp>
      <p:pic>
        <p:nvPicPr>
          <p:cNvPr id="30726" name="Picture 10"/>
          <p:cNvPicPr>
            <a:picLocks noGrp="1" noChangeAspect="1" noChangeArrowheads="1"/>
          </p:cNvPicPr>
          <p:nvPr>
            <p:ph sz="half" idx="4294967295"/>
          </p:nvPr>
        </p:nvPicPr>
        <p:blipFill>
          <a:blip r:embed="rId3" cstate="print"/>
          <a:srcRect/>
          <a:stretch>
            <a:fillRect/>
          </a:stretch>
        </p:blipFill>
        <p:spPr>
          <a:xfrm>
            <a:off x="176213" y="396875"/>
            <a:ext cx="5159375" cy="6099175"/>
          </a:xfrm>
        </p:spPr>
      </p:pic>
      <p:cxnSp>
        <p:nvCxnSpPr>
          <p:cNvPr id="11" name="Straight Connector 10"/>
          <p:cNvCxnSpPr/>
          <p:nvPr/>
        </p:nvCxnSpPr>
        <p:spPr bwMode="auto">
          <a:xfrm rot="10800000" flipV="1">
            <a:off x="2507819" y="2842788"/>
            <a:ext cx="3340721" cy="280658"/>
          </a:xfrm>
          <a:prstGeom prst="line">
            <a:avLst/>
          </a:prstGeom>
          <a:noFill/>
          <a:ln w="38100" cap="flat" cmpd="sng" algn="ctr">
            <a:solidFill>
              <a:srgbClr val="FF0000"/>
            </a:solidFill>
            <a:prstDash val="solid"/>
            <a:round/>
            <a:headEnd type="none" w="med" len="med"/>
            <a:tailEnd type="stealth" w="lg" len="lg"/>
          </a:ln>
          <a:effectLst/>
        </p:spPr>
      </p:cxnSp>
      <p:cxnSp>
        <p:nvCxnSpPr>
          <p:cNvPr id="16" name="Straight Connector 15"/>
          <p:cNvCxnSpPr/>
          <p:nvPr/>
        </p:nvCxnSpPr>
        <p:spPr bwMode="auto">
          <a:xfrm rot="10800000">
            <a:off x="1962913" y="1530096"/>
            <a:ext cx="3614023" cy="407346"/>
          </a:xfrm>
          <a:prstGeom prst="line">
            <a:avLst/>
          </a:prstGeom>
          <a:noFill/>
          <a:ln w="38100" cap="flat" cmpd="sng" algn="ctr">
            <a:solidFill>
              <a:srgbClr val="FF0000"/>
            </a:solidFill>
            <a:prstDash val="solid"/>
            <a:round/>
            <a:headEnd type="none" w="med" len="med"/>
            <a:tailEnd type="stealth" w="lg" len="lg"/>
          </a:ln>
          <a:effectLst/>
        </p:spPr>
      </p:cxnSp>
      <p:cxnSp>
        <p:nvCxnSpPr>
          <p:cNvPr id="18" name="Straight Connector 17"/>
          <p:cNvCxnSpPr/>
          <p:nvPr/>
        </p:nvCxnSpPr>
        <p:spPr bwMode="auto">
          <a:xfrm rot="10800000" flipV="1">
            <a:off x="3094787" y="3920150"/>
            <a:ext cx="2708484" cy="1121122"/>
          </a:xfrm>
          <a:prstGeom prst="line">
            <a:avLst/>
          </a:prstGeom>
          <a:noFill/>
          <a:ln w="38100" cap="flat" cmpd="sng" algn="ctr">
            <a:solidFill>
              <a:srgbClr val="FF0000"/>
            </a:solidFill>
            <a:prstDash val="solid"/>
            <a:round/>
            <a:headEnd type="none" w="med" len="med"/>
            <a:tailEnd type="stealth" w="lg" len="lg"/>
          </a:ln>
          <a:effectLst/>
        </p:spPr>
      </p:cxnSp>
      <p:cxnSp>
        <p:nvCxnSpPr>
          <p:cNvPr id="19" name="Straight Connector 18"/>
          <p:cNvCxnSpPr/>
          <p:nvPr/>
        </p:nvCxnSpPr>
        <p:spPr bwMode="auto">
          <a:xfrm rot="10800000" flipV="1">
            <a:off x="574040" y="5044440"/>
            <a:ext cx="2519680" cy="5080"/>
          </a:xfrm>
          <a:prstGeom prst="line">
            <a:avLst/>
          </a:prstGeom>
          <a:noFill/>
          <a:ln w="38100" cap="flat" cmpd="sng" algn="ctr">
            <a:solidFill>
              <a:srgbClr val="FF0000"/>
            </a:solidFill>
            <a:prstDash val="solid"/>
            <a:round/>
            <a:headEnd type="none" w="med" len="med"/>
            <a:tailEnd type="none" w="lg" len="lg"/>
          </a:ln>
          <a:effectLst/>
        </p:spPr>
      </p:cxnSp>
      <p:cxnSp>
        <p:nvCxnSpPr>
          <p:cNvPr id="22" name="Straight Connector 21"/>
          <p:cNvCxnSpPr/>
          <p:nvPr/>
        </p:nvCxnSpPr>
        <p:spPr bwMode="auto">
          <a:xfrm rot="16200000" flipH="1">
            <a:off x="2542540" y="5585460"/>
            <a:ext cx="1092200" cy="10160"/>
          </a:xfrm>
          <a:prstGeom prst="line">
            <a:avLst/>
          </a:prstGeom>
          <a:noFill/>
          <a:ln w="38100" cap="flat" cmpd="sng" algn="ctr">
            <a:solidFill>
              <a:srgbClr val="FF0000"/>
            </a:solidFill>
            <a:prstDash val="solid"/>
            <a:round/>
            <a:headEnd type="none" w="med" len="med"/>
            <a:tailEnd type="none" w="lg" len="lg"/>
          </a:ln>
          <a:effectLst/>
        </p:spPr>
      </p:cxnSp>
      <p:sp>
        <p:nvSpPr>
          <p:cNvPr id="34" name="TextBox 33"/>
          <p:cNvSpPr txBox="1"/>
          <p:nvPr/>
        </p:nvSpPr>
        <p:spPr>
          <a:xfrm>
            <a:off x="126748" y="4916032"/>
            <a:ext cx="543208" cy="246221"/>
          </a:xfrm>
          <a:prstGeom prst="rect">
            <a:avLst/>
          </a:prstGeom>
          <a:noFill/>
        </p:spPr>
        <p:txBody>
          <a:bodyPr wrap="square" rtlCol="0">
            <a:spAutoFit/>
          </a:bodyPr>
          <a:lstStyle/>
          <a:p>
            <a:pPr>
              <a:buNone/>
            </a:pPr>
            <a:r>
              <a:rPr lang="en-US" sz="1000" b="1" dirty="0" smtClean="0">
                <a:solidFill>
                  <a:srgbClr val="FF0000"/>
                </a:solidFill>
              </a:rPr>
              <a:t>30ms</a:t>
            </a:r>
            <a:endParaRPr lang="en-US" sz="1000" b="1" dirty="0">
              <a:solidFill>
                <a:srgbClr val="FF0000"/>
              </a:solidFill>
            </a:endParaRPr>
          </a:p>
        </p:txBody>
      </p:sp>
      <p:sp>
        <p:nvSpPr>
          <p:cNvPr id="35" name="Rectangle 34"/>
          <p:cNvSpPr/>
          <p:nvPr/>
        </p:nvSpPr>
        <p:spPr>
          <a:xfrm>
            <a:off x="176784" y="5167533"/>
            <a:ext cx="461986" cy="246221"/>
          </a:xfrm>
          <a:prstGeom prst="rect">
            <a:avLst/>
          </a:prstGeom>
        </p:spPr>
        <p:txBody>
          <a:bodyPr wrap="none">
            <a:spAutoFit/>
          </a:bodyPr>
          <a:lstStyle/>
          <a:p>
            <a:pPr>
              <a:buNone/>
            </a:pPr>
            <a:r>
              <a:rPr lang="en-US" sz="1000" b="1" dirty="0" smtClean="0">
                <a:solidFill>
                  <a:srgbClr val="FF0000"/>
                </a:solidFill>
              </a:rPr>
              <a:t>16ms</a:t>
            </a:r>
            <a:endParaRPr lang="en-US" sz="1000" b="1" dirty="0">
              <a:solidFill>
                <a:srgbClr val="FF0000"/>
              </a:solidFill>
            </a:endParaRPr>
          </a:p>
        </p:txBody>
      </p:sp>
      <p:cxnSp>
        <p:nvCxnSpPr>
          <p:cNvPr id="36" name="Straight Connector 35"/>
          <p:cNvCxnSpPr/>
          <p:nvPr/>
        </p:nvCxnSpPr>
        <p:spPr bwMode="auto">
          <a:xfrm rot="10800000" flipV="1">
            <a:off x="567944" y="5285232"/>
            <a:ext cx="3187192" cy="2032"/>
          </a:xfrm>
          <a:prstGeom prst="line">
            <a:avLst/>
          </a:prstGeom>
          <a:noFill/>
          <a:ln w="38100" cap="flat" cmpd="sng" algn="ctr">
            <a:solidFill>
              <a:srgbClr val="FF0000"/>
            </a:solidFill>
            <a:prstDash val="solid"/>
            <a:round/>
            <a:headEnd type="none" w="med" len="med"/>
            <a:tailEnd type="none" w="lg" len="lg"/>
          </a:ln>
          <a:effectLst/>
        </p:spPr>
      </p:cxnSp>
      <p:cxnSp>
        <p:nvCxnSpPr>
          <p:cNvPr id="38" name="Straight Connector 37"/>
          <p:cNvCxnSpPr/>
          <p:nvPr/>
        </p:nvCxnSpPr>
        <p:spPr bwMode="auto">
          <a:xfrm rot="5400000">
            <a:off x="3323336" y="5689600"/>
            <a:ext cx="856488" cy="5080"/>
          </a:xfrm>
          <a:prstGeom prst="line">
            <a:avLst/>
          </a:prstGeom>
          <a:noFill/>
          <a:ln w="38100" cap="flat" cmpd="sng" algn="ctr">
            <a:solidFill>
              <a:srgbClr val="FF0000"/>
            </a:solidFill>
            <a:prstDash val="solid"/>
            <a:round/>
            <a:headEnd type="none" w="med" len="med"/>
            <a:tailEnd type="none" w="lg" len="lg"/>
          </a:ln>
          <a:effectLst/>
        </p:spPr>
      </p:cxnSp>
      <p:sp>
        <p:nvSpPr>
          <p:cNvPr id="40" name="Rectangle 39"/>
          <p:cNvSpPr/>
          <p:nvPr/>
        </p:nvSpPr>
        <p:spPr>
          <a:xfrm>
            <a:off x="2873419" y="6179409"/>
            <a:ext cx="526106" cy="246221"/>
          </a:xfrm>
          <a:prstGeom prst="rect">
            <a:avLst/>
          </a:prstGeom>
        </p:spPr>
        <p:txBody>
          <a:bodyPr wrap="none">
            <a:spAutoFit/>
          </a:bodyPr>
          <a:lstStyle/>
          <a:p>
            <a:pPr lvl="0">
              <a:buNone/>
            </a:pPr>
            <a:r>
              <a:rPr lang="en-US" sz="1000" b="1" dirty="0" smtClean="0">
                <a:solidFill>
                  <a:srgbClr val="FF0000"/>
                </a:solidFill>
              </a:rPr>
              <a:t>1530A</a:t>
            </a:r>
            <a:endParaRPr lang="en-US" sz="1000" b="1" dirty="0">
              <a:solidFill>
                <a:srgbClr val="FF0000"/>
              </a:solidFill>
            </a:endParaRPr>
          </a:p>
        </p:txBody>
      </p:sp>
      <p:sp>
        <p:nvSpPr>
          <p:cNvPr id="41" name="Rectangle 40"/>
          <p:cNvSpPr/>
          <p:nvPr/>
        </p:nvSpPr>
        <p:spPr>
          <a:xfrm>
            <a:off x="3562267" y="6177885"/>
            <a:ext cx="526106" cy="246221"/>
          </a:xfrm>
          <a:prstGeom prst="rect">
            <a:avLst/>
          </a:prstGeom>
        </p:spPr>
        <p:txBody>
          <a:bodyPr wrap="none">
            <a:spAutoFit/>
          </a:bodyPr>
          <a:lstStyle/>
          <a:p>
            <a:pPr lvl="0">
              <a:buNone/>
            </a:pPr>
            <a:r>
              <a:rPr lang="en-US" sz="1000" b="1" dirty="0" smtClean="0">
                <a:solidFill>
                  <a:srgbClr val="FF0000"/>
                </a:solidFill>
              </a:rPr>
              <a:t>7000A</a:t>
            </a:r>
            <a:endParaRPr lang="en-US" sz="1000" b="1" dirty="0">
              <a:solidFill>
                <a:srgbClr val="FF0000"/>
              </a:solidFill>
            </a:endParaRPr>
          </a:p>
        </p:txBody>
      </p:sp>
      <p:sp>
        <p:nvSpPr>
          <p:cNvPr id="42" name="Rectangle 41"/>
          <p:cNvSpPr/>
          <p:nvPr/>
        </p:nvSpPr>
        <p:spPr>
          <a:xfrm>
            <a:off x="1975194" y="3482443"/>
            <a:ext cx="625492" cy="400110"/>
          </a:xfrm>
          <a:prstGeom prst="rect">
            <a:avLst/>
          </a:prstGeom>
        </p:spPr>
        <p:txBody>
          <a:bodyPr wrap="none">
            <a:spAutoFit/>
          </a:bodyPr>
          <a:lstStyle/>
          <a:p>
            <a:pPr>
              <a:buNone/>
            </a:pPr>
            <a:r>
              <a:rPr lang="en-US" b="1" dirty="0" smtClean="0">
                <a:solidFill>
                  <a:srgbClr val="FF0000"/>
                </a:solidFill>
              </a:rPr>
              <a:t>Min</a:t>
            </a:r>
            <a:endParaRPr lang="en-US" b="1" dirty="0">
              <a:solidFill>
                <a:srgbClr val="FF0000"/>
              </a:solidFill>
            </a:endParaRPr>
          </a:p>
        </p:txBody>
      </p:sp>
      <p:sp>
        <p:nvSpPr>
          <p:cNvPr id="43" name="Rectangle 42"/>
          <p:cNvSpPr/>
          <p:nvPr/>
        </p:nvSpPr>
        <p:spPr>
          <a:xfrm>
            <a:off x="2934862" y="3464335"/>
            <a:ext cx="668773" cy="400110"/>
          </a:xfrm>
          <a:prstGeom prst="rect">
            <a:avLst/>
          </a:prstGeom>
        </p:spPr>
        <p:txBody>
          <a:bodyPr wrap="none">
            <a:spAutoFit/>
          </a:bodyPr>
          <a:lstStyle/>
          <a:p>
            <a:pPr>
              <a:buNone/>
            </a:pPr>
            <a:r>
              <a:rPr lang="en-US" b="1" dirty="0" smtClean="0">
                <a:solidFill>
                  <a:srgbClr val="FF0000"/>
                </a:solidFill>
              </a:rPr>
              <a:t>Max</a:t>
            </a:r>
            <a:endParaRPr lang="en-US" b="1" dirty="0">
              <a:solidFill>
                <a:srgbClr val="FF0000"/>
              </a:solidFill>
            </a:endParaRPr>
          </a:p>
        </p:txBody>
      </p:sp>
      <p:cxnSp>
        <p:nvCxnSpPr>
          <p:cNvPr id="21" name="Straight Connector 20"/>
          <p:cNvCxnSpPr/>
          <p:nvPr/>
        </p:nvCxnSpPr>
        <p:spPr bwMode="auto">
          <a:xfrm rot="10800000" flipV="1">
            <a:off x="3740348" y="4707802"/>
            <a:ext cx="2225886" cy="578336"/>
          </a:xfrm>
          <a:prstGeom prst="line">
            <a:avLst/>
          </a:prstGeom>
          <a:noFill/>
          <a:ln w="38100" cap="flat" cmpd="sng" algn="ctr">
            <a:solidFill>
              <a:srgbClr val="FF0000"/>
            </a:solidFill>
            <a:prstDash val="solid"/>
            <a:round/>
            <a:headEnd type="none" w="med" len="med"/>
            <a:tailEnd type="stealth" w="lg" len="lg"/>
          </a:ln>
          <a:effectLst/>
        </p:spPr>
      </p:cxnSp>
      <p:sp>
        <p:nvSpPr>
          <p:cNvPr id="23" name="Slide Number Placeholder 22"/>
          <p:cNvSpPr>
            <a:spLocks noGrp="1"/>
          </p:cNvSpPr>
          <p:nvPr>
            <p:ph type="sldNum" sz="quarter" idx="12"/>
          </p:nvPr>
        </p:nvSpPr>
        <p:spPr/>
        <p:txBody>
          <a:bodyPr/>
          <a:lstStyle/>
          <a:p>
            <a:pPr>
              <a:defRPr/>
            </a:pPr>
            <a:fld id="{6030B898-AB9A-47DF-A0DA-3D877362286F}" type="slidenum">
              <a:rPr lang="en-US" smtClean="0"/>
              <a:pPr>
                <a:defRPr/>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p:txBody>
          <a:bodyPr/>
          <a:lstStyle/>
          <a:p>
            <a:pPr eaLnBrk="1" hangingPunct="1"/>
            <a:r>
              <a:rPr lang="en-US" b="1" dirty="0" smtClean="0"/>
              <a:t>Adjustable MCCB (LSIG) Time-Current Curve(C-H)</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31750" name="Rectangle 6"/>
          <p:cNvSpPr>
            <a:spLocks noGrp="1" noChangeArrowheads="1"/>
          </p:cNvSpPr>
          <p:nvPr>
            <p:ph type="body" sz="half" idx="4294967295"/>
          </p:nvPr>
        </p:nvSpPr>
        <p:spPr>
          <a:xfrm>
            <a:off x="4787864" y="1244778"/>
            <a:ext cx="4181475" cy="4334089"/>
          </a:xfrm>
        </p:spPr>
        <p:txBody>
          <a:bodyPr/>
          <a:lstStyle/>
          <a:p>
            <a:pPr marL="0" indent="0" eaLnBrk="1" hangingPunct="1">
              <a:spcBef>
                <a:spcPts val="1200"/>
              </a:spcBef>
              <a:buNone/>
            </a:pPr>
            <a:r>
              <a:rPr lang="en-US" dirty="0" smtClean="0"/>
              <a:t>Adjustable breaker can set various parameters</a:t>
            </a:r>
          </a:p>
          <a:p>
            <a:pPr marL="339725" lvl="1" indent="-227013" eaLnBrk="1" hangingPunct="1">
              <a:spcBef>
                <a:spcPts val="1200"/>
              </a:spcBef>
              <a:buFont typeface="Arial" pitchFamily="34" charset="0"/>
              <a:buChar char="•"/>
            </a:pPr>
            <a:r>
              <a:rPr lang="en-US" dirty="0" smtClean="0">
                <a:latin typeface="Arial" pitchFamily="34" charset="0"/>
                <a:cs typeface="Arial" pitchFamily="34" charset="0"/>
              </a:rPr>
              <a:t>Long time moves left hand side vertical bar</a:t>
            </a:r>
          </a:p>
          <a:p>
            <a:pPr marL="339725" lvl="1" indent="-227013" eaLnBrk="1" hangingPunct="1">
              <a:spcBef>
                <a:spcPts val="1200"/>
              </a:spcBef>
              <a:buFont typeface="Arial" pitchFamily="34" charset="0"/>
              <a:buChar char="•"/>
            </a:pPr>
            <a:r>
              <a:rPr lang="en-US" dirty="0" smtClean="0">
                <a:latin typeface="Arial" pitchFamily="34" charset="0"/>
                <a:cs typeface="Arial" pitchFamily="34" charset="0"/>
              </a:rPr>
              <a:t>Short time pickup sets intermediate vertical bar</a:t>
            </a:r>
          </a:p>
          <a:p>
            <a:pPr marL="339725" lvl="1" indent="-227013" eaLnBrk="1" hangingPunct="1">
              <a:spcBef>
                <a:spcPts val="1200"/>
              </a:spcBef>
              <a:buFont typeface="Arial" pitchFamily="34" charset="0"/>
              <a:buChar char="•"/>
            </a:pPr>
            <a:r>
              <a:rPr lang="en-US" dirty="0" smtClean="0">
                <a:latin typeface="Arial" pitchFamily="34" charset="0"/>
                <a:cs typeface="Arial" pitchFamily="34" charset="0"/>
              </a:rPr>
              <a:t>Short time delay sets intermediate pedestal</a:t>
            </a:r>
          </a:p>
          <a:p>
            <a:pPr marL="339725" lvl="1" indent="-227013" eaLnBrk="1" hangingPunct="1">
              <a:spcBef>
                <a:spcPts val="1200"/>
              </a:spcBef>
              <a:buFont typeface="Arial" pitchFamily="34" charset="0"/>
              <a:buChar char="•"/>
            </a:pPr>
            <a:r>
              <a:rPr lang="en-US" dirty="0" smtClean="0">
                <a:latin typeface="Arial" pitchFamily="34" charset="0"/>
                <a:cs typeface="Arial" pitchFamily="34" charset="0"/>
              </a:rPr>
              <a:t>Instantaneous setting determines current at which instantaneous trip occurs</a:t>
            </a:r>
          </a:p>
        </p:txBody>
      </p:sp>
      <p:pic>
        <p:nvPicPr>
          <p:cNvPr id="10" name="Picture 9" descr="Time-Current-Chart.JPG"/>
          <p:cNvPicPr>
            <a:picLocks noChangeAspect="1"/>
          </p:cNvPicPr>
          <p:nvPr/>
        </p:nvPicPr>
        <p:blipFill>
          <a:blip r:embed="rId2" cstate="print"/>
          <a:stretch>
            <a:fillRect/>
          </a:stretch>
        </p:blipFill>
        <p:spPr>
          <a:xfrm>
            <a:off x="153603" y="391091"/>
            <a:ext cx="4690001" cy="6142441"/>
          </a:xfrm>
          <a:prstGeom prst="rect">
            <a:avLst/>
          </a:prstGeom>
        </p:spPr>
      </p:pic>
      <p:sp>
        <p:nvSpPr>
          <p:cNvPr id="11" name="Slide Number Placeholder 10"/>
          <p:cNvSpPr>
            <a:spLocks noGrp="1"/>
          </p:cNvSpPr>
          <p:nvPr>
            <p:ph type="sldNum" sz="quarter" idx="12"/>
          </p:nvPr>
        </p:nvSpPr>
        <p:spPr/>
        <p:txBody>
          <a:bodyPr/>
          <a:lstStyle/>
          <a:p>
            <a:pPr>
              <a:defRPr/>
            </a:pPr>
            <a:fld id="{6030B898-AB9A-47DF-A0DA-3D877362286F}" type="slidenum">
              <a:rPr lang="en-US" smtClean="0"/>
              <a:pPr>
                <a:defRPr/>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5"/>
          <p:cNvSpPr>
            <a:spLocks noGrp="1" noChangeArrowheads="1"/>
          </p:cNvSpPr>
          <p:nvPr>
            <p:ph type="title"/>
          </p:nvPr>
        </p:nvSpPr>
        <p:spPr/>
        <p:txBody>
          <a:bodyPr/>
          <a:lstStyle/>
          <a:p>
            <a:pPr eaLnBrk="1" hangingPunct="1"/>
            <a:r>
              <a:rPr lang="en-US" b="1" dirty="0" smtClean="0"/>
              <a:t>Normalized Incident Energies</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32773" name="Rectangle 6"/>
          <p:cNvSpPr>
            <a:spLocks noGrp="1" noChangeArrowheads="1"/>
          </p:cNvSpPr>
          <p:nvPr>
            <p:ph type="body" idx="4294967295"/>
          </p:nvPr>
        </p:nvSpPr>
        <p:spPr>
          <a:xfrm>
            <a:off x="143838" y="431800"/>
            <a:ext cx="8476287" cy="709613"/>
          </a:xfrm>
        </p:spPr>
        <p:txBody>
          <a:bodyPr/>
          <a:lstStyle/>
          <a:p>
            <a:pPr marL="0" indent="0" algn="just" eaLnBrk="1" hangingPunct="1">
              <a:buNone/>
            </a:pPr>
            <a:r>
              <a:rPr lang="en-US" dirty="0" smtClean="0"/>
              <a:t>Once the system configuration and arcing currents are known, the “normalized”, and 85% normalized, arcing energies are calculated</a:t>
            </a:r>
          </a:p>
          <a:p>
            <a:pPr eaLnBrk="1" hangingPunct="1">
              <a:buFont typeface="Wingdings" pitchFamily="2" charset="2"/>
              <a:buNone/>
            </a:pPr>
            <a:endParaRPr lang="en-US" dirty="0" smtClean="0"/>
          </a:p>
        </p:txBody>
      </p:sp>
      <p:graphicFrame>
        <p:nvGraphicFramePr>
          <p:cNvPr id="10" name="Object 9"/>
          <p:cNvGraphicFramePr>
            <a:graphicFrameLocks noChangeAspect="1"/>
          </p:cNvGraphicFramePr>
          <p:nvPr/>
        </p:nvGraphicFramePr>
        <p:xfrm>
          <a:off x="2027238" y="1417638"/>
          <a:ext cx="5187950" cy="1238250"/>
        </p:xfrm>
        <a:graphic>
          <a:graphicData uri="http://schemas.openxmlformats.org/presentationml/2006/ole">
            <p:oleObj spid="_x0000_s2899969" name="Equation" r:id="rId4" imgW="2234880" imgH="533160" progId="Equation.DSMT4">
              <p:embed/>
            </p:oleObj>
          </a:graphicData>
        </a:graphic>
      </p:graphicFrame>
      <p:sp>
        <p:nvSpPr>
          <p:cNvPr id="11" name="TextBox 10"/>
          <p:cNvSpPr txBox="1"/>
          <p:nvPr/>
        </p:nvSpPr>
        <p:spPr>
          <a:xfrm>
            <a:off x="226032" y="3057527"/>
            <a:ext cx="8774130" cy="2246769"/>
          </a:xfrm>
          <a:prstGeom prst="rect">
            <a:avLst/>
          </a:prstGeom>
          <a:noFill/>
        </p:spPr>
        <p:txBody>
          <a:bodyPr wrap="square" rtlCol="0">
            <a:spAutoFit/>
          </a:bodyPr>
          <a:lstStyle/>
          <a:p>
            <a:pPr marL="227013" indent="-227013" algn="just">
              <a:spcBef>
                <a:spcPts val="1200"/>
              </a:spcBef>
              <a:spcAft>
                <a:spcPts val="1200"/>
              </a:spcAft>
            </a:pPr>
            <a:r>
              <a:rPr lang="en-US" i="0" dirty="0" smtClean="0">
                <a:solidFill>
                  <a:schemeClr val="tx1"/>
                </a:solidFill>
                <a:latin typeface="Arial" pitchFamily="34" charset="0"/>
                <a:cs typeface="Arial" pitchFamily="34" charset="0"/>
              </a:rPr>
              <a:t>K</a:t>
            </a:r>
            <a:r>
              <a:rPr lang="en-US" i="0" baseline="-25000" dirty="0" smtClean="0">
                <a:solidFill>
                  <a:schemeClr val="tx1"/>
                </a:solidFill>
                <a:latin typeface="Arial" pitchFamily="34" charset="0"/>
                <a:cs typeface="Arial" pitchFamily="34" charset="0"/>
              </a:rPr>
              <a:t>1</a:t>
            </a:r>
            <a:r>
              <a:rPr lang="en-US" i="0" dirty="0" smtClean="0">
                <a:solidFill>
                  <a:schemeClr val="tx1"/>
                </a:solidFill>
                <a:latin typeface="Arial" pitchFamily="34" charset="0"/>
                <a:cs typeface="Arial" pitchFamily="34" charset="0"/>
              </a:rPr>
              <a:t>=-0.555 for </a:t>
            </a:r>
            <a:r>
              <a:rPr lang="en-US" i="0" dirty="0" smtClean="0">
                <a:solidFill>
                  <a:schemeClr val="tx1"/>
                </a:solidFill>
                <a:latin typeface="Arial" pitchFamily="34" charset="0"/>
                <a:cs typeface="Arial" pitchFamily="34" charset="0"/>
              </a:rPr>
              <a:t>enclosed arcs, </a:t>
            </a:r>
            <a:r>
              <a:rPr lang="en-US" i="0" dirty="0" smtClean="0">
                <a:solidFill>
                  <a:schemeClr val="tx1"/>
                </a:solidFill>
                <a:latin typeface="Arial" pitchFamily="34" charset="0"/>
                <a:cs typeface="Arial" pitchFamily="34" charset="0"/>
              </a:rPr>
              <a:t>	</a:t>
            </a:r>
            <a:r>
              <a:rPr lang="en-US" i="0" dirty="0" smtClean="0">
                <a:solidFill>
                  <a:schemeClr val="tx1"/>
                </a:solidFill>
                <a:latin typeface="Arial" pitchFamily="34" charset="0"/>
                <a:cs typeface="Arial" pitchFamily="34" charset="0"/>
              </a:rPr>
              <a:t>   K</a:t>
            </a:r>
            <a:r>
              <a:rPr lang="en-US" i="0" baseline="-25000" dirty="0" smtClean="0">
                <a:solidFill>
                  <a:schemeClr val="tx1"/>
                </a:solidFill>
                <a:latin typeface="Arial" pitchFamily="34" charset="0"/>
                <a:cs typeface="Arial" pitchFamily="34" charset="0"/>
              </a:rPr>
              <a:t>2</a:t>
            </a:r>
            <a:r>
              <a:rPr lang="en-US" i="0" dirty="0" smtClean="0">
                <a:solidFill>
                  <a:schemeClr val="tx1"/>
                </a:solidFill>
                <a:latin typeface="Arial" pitchFamily="34" charset="0"/>
                <a:cs typeface="Arial" pitchFamily="34" charset="0"/>
              </a:rPr>
              <a:t>=-0.113 for a grounded system</a:t>
            </a:r>
          </a:p>
          <a:p>
            <a:pPr marL="227013" indent="-227013" algn="just">
              <a:spcBef>
                <a:spcPts val="1200"/>
              </a:spcBef>
              <a:spcAft>
                <a:spcPts val="1200"/>
              </a:spcAft>
            </a:pPr>
            <a:r>
              <a:rPr lang="en-US" i="0" dirty="0" err="1" smtClean="0">
                <a:solidFill>
                  <a:schemeClr val="tx1"/>
                </a:solidFill>
                <a:latin typeface="Arial" pitchFamily="34" charset="0"/>
                <a:cs typeface="Arial" pitchFamily="34" charset="0"/>
              </a:rPr>
              <a:t>I</a:t>
            </a:r>
            <a:r>
              <a:rPr lang="en-US" sz="2400" i="0" baseline="-25000" dirty="0" err="1" smtClean="0">
                <a:solidFill>
                  <a:schemeClr val="tx1"/>
                </a:solidFill>
                <a:latin typeface="Arial" pitchFamily="34" charset="0"/>
                <a:cs typeface="Arial" pitchFamily="34" charset="0"/>
              </a:rPr>
              <a:t>a</a:t>
            </a:r>
            <a:r>
              <a:rPr lang="en-US" i="0" dirty="0" smtClean="0">
                <a:solidFill>
                  <a:schemeClr val="tx1"/>
                </a:solidFill>
                <a:latin typeface="Arial" pitchFamily="34" charset="0"/>
                <a:cs typeface="Arial" pitchFamily="34" charset="0"/>
              </a:rPr>
              <a:t> = 100% arcing current in kA,  I</a:t>
            </a:r>
            <a:r>
              <a:rPr lang="en-US" sz="2400" i="0" baseline="-25000" dirty="0" smtClean="0">
                <a:solidFill>
                  <a:schemeClr val="tx1"/>
                </a:solidFill>
                <a:latin typeface="Arial" pitchFamily="34" charset="0"/>
                <a:cs typeface="Arial" pitchFamily="34" charset="0"/>
              </a:rPr>
              <a:t>85a</a:t>
            </a:r>
            <a:r>
              <a:rPr lang="en-US" i="0" dirty="0" smtClean="0">
                <a:solidFill>
                  <a:schemeClr val="tx1"/>
                </a:solidFill>
                <a:latin typeface="Arial" pitchFamily="34" charset="0"/>
                <a:cs typeface="Arial" pitchFamily="34" charset="0"/>
              </a:rPr>
              <a:t> = 85% arcing current in kA</a:t>
            </a:r>
          </a:p>
          <a:p>
            <a:pPr marL="227013" lvl="1" indent="-227013" algn="just">
              <a:spcBef>
                <a:spcPts val="1200"/>
              </a:spcBef>
              <a:spcAft>
                <a:spcPts val="1200"/>
              </a:spcAft>
            </a:pPr>
            <a:r>
              <a:rPr lang="en-US" i="0" dirty="0" smtClean="0">
                <a:solidFill>
                  <a:schemeClr val="tx1"/>
                </a:solidFill>
                <a:latin typeface="Arial" pitchFamily="34" charset="0"/>
                <a:cs typeface="Arial" pitchFamily="34" charset="0"/>
              </a:rPr>
              <a:t>G is the conductor gap in mm (25mm for 480VAC MCCs and panels)</a:t>
            </a:r>
          </a:p>
          <a:p>
            <a:pPr marL="227013" indent="-227013" algn="just">
              <a:spcBef>
                <a:spcPts val="1200"/>
              </a:spcBef>
              <a:spcAft>
                <a:spcPts val="1200"/>
              </a:spcAft>
            </a:pPr>
            <a:r>
              <a:rPr lang="en-US" i="0" dirty="0" smtClean="0">
                <a:solidFill>
                  <a:schemeClr val="tx1"/>
                </a:solidFill>
                <a:latin typeface="Arial" pitchFamily="34" charset="0"/>
                <a:cs typeface="Arial" pitchFamily="34" charset="0"/>
              </a:rPr>
              <a:t>E</a:t>
            </a:r>
            <a:r>
              <a:rPr lang="en-US" i="0" baseline="-25000" dirty="0" smtClean="0">
                <a:solidFill>
                  <a:schemeClr val="tx1"/>
                </a:solidFill>
                <a:latin typeface="Arial" pitchFamily="34" charset="0"/>
                <a:cs typeface="Arial" pitchFamily="34" charset="0"/>
              </a:rPr>
              <a:t>n</a:t>
            </a:r>
            <a:r>
              <a:rPr lang="en-US" i="0" dirty="0" smtClean="0">
                <a:solidFill>
                  <a:schemeClr val="tx1"/>
                </a:solidFill>
                <a:latin typeface="Arial" pitchFamily="34" charset="0"/>
                <a:cs typeface="Arial" pitchFamily="34" charset="0"/>
              </a:rPr>
              <a:t>, E</a:t>
            </a:r>
            <a:r>
              <a:rPr lang="en-US" i="0" baseline="-25000" dirty="0" smtClean="0">
                <a:solidFill>
                  <a:schemeClr val="tx1"/>
                </a:solidFill>
                <a:latin typeface="Arial" pitchFamily="34" charset="0"/>
                <a:cs typeface="Arial" pitchFamily="34" charset="0"/>
              </a:rPr>
              <a:t>85n</a:t>
            </a:r>
            <a:r>
              <a:rPr lang="en-US" i="0" dirty="0" smtClean="0">
                <a:solidFill>
                  <a:schemeClr val="tx1"/>
                </a:solidFill>
                <a:latin typeface="Arial" pitchFamily="34" charset="0"/>
                <a:cs typeface="Arial" pitchFamily="34" charset="0"/>
              </a:rPr>
              <a:t>, are expressed in cal/cm</a:t>
            </a:r>
            <a:r>
              <a:rPr lang="en-US" i="0" baseline="30000" dirty="0" smtClean="0">
                <a:solidFill>
                  <a:schemeClr val="tx1"/>
                </a:solidFill>
                <a:latin typeface="Arial" pitchFamily="34" charset="0"/>
                <a:cs typeface="Arial" pitchFamily="34" charset="0"/>
              </a:rPr>
              <a:t>2</a:t>
            </a:r>
          </a:p>
        </p:txBody>
      </p:sp>
      <p:sp>
        <p:nvSpPr>
          <p:cNvPr id="12" name="Slide Number Placeholder 11"/>
          <p:cNvSpPr>
            <a:spLocks noGrp="1"/>
          </p:cNvSpPr>
          <p:nvPr>
            <p:ph type="sldNum" sz="quarter" idx="12"/>
          </p:nvPr>
        </p:nvSpPr>
        <p:spPr/>
        <p:txBody>
          <a:bodyPr/>
          <a:lstStyle/>
          <a:p>
            <a:pPr>
              <a:defRPr/>
            </a:pPr>
            <a:fld id="{6030B898-AB9A-47DF-A0DA-3D877362286F}" type="slidenum">
              <a:rPr lang="en-US" smtClean="0"/>
              <a:pPr>
                <a:defRPr/>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ELECTRICAL HAZARDS</a:t>
            </a:r>
            <a:endParaRPr lang="en-US" dirty="0"/>
          </a:p>
        </p:txBody>
      </p:sp>
      <p:sp>
        <p:nvSpPr>
          <p:cNvPr id="3" name="Date Placeholder 2"/>
          <p:cNvSpPr>
            <a:spLocks noGrp="1"/>
          </p:cNvSpPr>
          <p:nvPr>
            <p:ph type="dt" sz="half" idx="10"/>
          </p:nvPr>
        </p:nvSpPr>
        <p:spPr/>
        <p:txBody>
          <a:bodyPr/>
          <a:lstStyle/>
          <a:p>
            <a:pPr>
              <a:defRPr/>
            </a:pPr>
            <a:r>
              <a:rPr lang="en-US" smtClean="0"/>
              <a:t>June 14 - 16, 2010</a:t>
            </a:r>
            <a:endParaRPr lang="en-US" dirty="0"/>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dirty="0"/>
          </a:p>
        </p:txBody>
      </p:sp>
      <p:sp>
        <p:nvSpPr>
          <p:cNvPr id="5" name="Slide Number Placeholder 4"/>
          <p:cNvSpPr>
            <a:spLocks noGrp="1"/>
          </p:cNvSpPr>
          <p:nvPr>
            <p:ph type="sldNum" sz="quarter" idx="12"/>
          </p:nvPr>
        </p:nvSpPr>
        <p:spPr/>
        <p:txBody>
          <a:bodyPr/>
          <a:lstStyle/>
          <a:p>
            <a:pPr>
              <a:defRPr/>
            </a:pPr>
            <a:fld id="{6030B898-AB9A-47DF-A0DA-3D877362286F}" type="slidenum">
              <a:rPr lang="en-US" smtClean="0"/>
              <a:pPr>
                <a:defRPr/>
              </a:pPr>
              <a:t>3</a:t>
            </a:fld>
            <a:endParaRPr lang="en-US" dirty="0"/>
          </a:p>
        </p:txBody>
      </p:sp>
      <p:sp>
        <p:nvSpPr>
          <p:cNvPr id="6" name="Rectangle 5"/>
          <p:cNvSpPr/>
          <p:nvPr/>
        </p:nvSpPr>
        <p:spPr>
          <a:xfrm>
            <a:off x="472611" y="1228398"/>
            <a:ext cx="8085762" cy="2400657"/>
          </a:xfrm>
          <a:prstGeom prst="rect">
            <a:avLst/>
          </a:prstGeom>
        </p:spPr>
        <p:txBody>
          <a:bodyPr wrap="square">
            <a:spAutoFit/>
          </a:bodyPr>
          <a:lstStyle/>
          <a:p>
            <a:pPr marL="282575" indent="-282575">
              <a:buNone/>
            </a:pPr>
            <a:r>
              <a:rPr lang="en-US" i="0" dirty="0" smtClean="0">
                <a:solidFill>
                  <a:schemeClr val="tx1"/>
                </a:solidFill>
                <a:latin typeface="Arial" pitchFamily="34" charset="0"/>
                <a:cs typeface="Arial" pitchFamily="34" charset="0"/>
              </a:rPr>
              <a:t>There are 3 types of electrical hazards</a:t>
            </a:r>
          </a:p>
          <a:p>
            <a:pPr marL="461963" indent="-461963">
              <a:buNone/>
            </a:pPr>
            <a:r>
              <a:rPr lang="en-US" i="0" dirty="0" smtClean="0">
                <a:solidFill>
                  <a:schemeClr val="tx1"/>
                </a:solidFill>
                <a:latin typeface="Arial" pitchFamily="34" charset="0"/>
                <a:cs typeface="Arial" pitchFamily="34" charset="0"/>
              </a:rPr>
              <a:t>1. 	Shock, with which most of us are familiar</a:t>
            </a:r>
          </a:p>
          <a:p>
            <a:pPr marL="461963" indent="-461963">
              <a:buNone/>
            </a:pPr>
            <a:r>
              <a:rPr lang="en-US" i="0" dirty="0" smtClean="0">
                <a:solidFill>
                  <a:schemeClr val="tx1"/>
                </a:solidFill>
                <a:latin typeface="Arial" pitchFamily="34" charset="0"/>
                <a:cs typeface="Arial" pitchFamily="34" charset="0"/>
              </a:rPr>
              <a:t>2. 	Arc Flash, which will be covered at more length in subsequent slides</a:t>
            </a:r>
          </a:p>
          <a:p>
            <a:pPr marL="461963" indent="-461963">
              <a:buNone/>
            </a:pPr>
            <a:r>
              <a:rPr lang="en-US" i="0" dirty="0" smtClean="0">
                <a:solidFill>
                  <a:schemeClr val="tx1"/>
                </a:solidFill>
                <a:latin typeface="Arial" pitchFamily="34" charset="0"/>
                <a:cs typeface="Arial" pitchFamily="34" charset="0"/>
              </a:rPr>
              <a:t>3. 	Arc Blast, which is the explosive energy from the pressure wave produced during an arc flash incident</a:t>
            </a:r>
            <a:endParaRPr lang="en-US" i="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Actual Incident Energies</a:t>
            </a:r>
            <a:endParaRPr lang="en-US" dirty="0"/>
          </a:p>
        </p:txBody>
      </p:sp>
      <p:sp>
        <p:nvSpPr>
          <p:cNvPr id="3" name="Date Placeholder 2"/>
          <p:cNvSpPr>
            <a:spLocks noGrp="1"/>
          </p:cNvSpPr>
          <p:nvPr>
            <p:ph type="dt" sz="half" idx="10"/>
          </p:nvPr>
        </p:nvSpPr>
        <p:spPr/>
        <p:txBody>
          <a:bodyPr/>
          <a:lstStyle/>
          <a:p>
            <a:pPr>
              <a:defRPr/>
            </a:pPr>
            <a:r>
              <a:rPr lang="en-US" smtClean="0"/>
              <a:t>June 14 - 16, 2010</a:t>
            </a:r>
            <a:endParaRPr lang="en-US" dirty="0"/>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dirty="0"/>
          </a:p>
        </p:txBody>
      </p:sp>
      <p:sp>
        <p:nvSpPr>
          <p:cNvPr id="5" name="Slide Number Placeholder 4"/>
          <p:cNvSpPr>
            <a:spLocks noGrp="1"/>
          </p:cNvSpPr>
          <p:nvPr>
            <p:ph type="sldNum" sz="quarter" idx="12"/>
          </p:nvPr>
        </p:nvSpPr>
        <p:spPr/>
        <p:txBody>
          <a:bodyPr/>
          <a:lstStyle/>
          <a:p>
            <a:pPr>
              <a:defRPr/>
            </a:pPr>
            <a:fld id="{6030B898-AB9A-47DF-A0DA-3D877362286F}" type="slidenum">
              <a:rPr lang="en-US" smtClean="0"/>
              <a:pPr>
                <a:defRPr/>
              </a:pPr>
              <a:t>30</a:t>
            </a:fld>
            <a:endParaRPr lang="en-US" dirty="0"/>
          </a:p>
        </p:txBody>
      </p:sp>
      <p:graphicFrame>
        <p:nvGraphicFramePr>
          <p:cNvPr id="2933762" name="Object 2"/>
          <p:cNvGraphicFramePr>
            <a:graphicFrameLocks noChangeAspect="1"/>
          </p:cNvGraphicFramePr>
          <p:nvPr/>
        </p:nvGraphicFramePr>
        <p:xfrm>
          <a:off x="2353462" y="844436"/>
          <a:ext cx="3709988" cy="1554162"/>
        </p:xfrm>
        <a:graphic>
          <a:graphicData uri="http://schemas.openxmlformats.org/presentationml/2006/ole">
            <p:oleObj spid="_x0000_s2933762" name="Equation" r:id="rId3" imgW="1942920" imgH="812520" progId="Equation.DSMT4">
              <p:embed/>
            </p:oleObj>
          </a:graphicData>
        </a:graphic>
      </p:graphicFrame>
      <p:sp>
        <p:nvSpPr>
          <p:cNvPr id="7" name="Rectangle 6"/>
          <p:cNvSpPr/>
          <p:nvPr/>
        </p:nvSpPr>
        <p:spPr>
          <a:xfrm>
            <a:off x="308224" y="476367"/>
            <a:ext cx="8445357" cy="400110"/>
          </a:xfrm>
          <a:prstGeom prst="rect">
            <a:avLst/>
          </a:prstGeom>
        </p:spPr>
        <p:txBody>
          <a:bodyPr wrap="square">
            <a:spAutoFit/>
          </a:bodyPr>
          <a:lstStyle/>
          <a:p>
            <a:pPr marL="0" indent="0" algn="just" eaLnBrk="1" hangingPunct="1">
              <a:buNone/>
            </a:pPr>
            <a:r>
              <a:rPr lang="en-US" i="0" dirty="0" smtClean="0">
                <a:solidFill>
                  <a:schemeClr val="tx1"/>
                </a:solidFill>
                <a:latin typeface="Arial" pitchFamily="34" charset="0"/>
                <a:cs typeface="Arial" pitchFamily="34" charset="0"/>
              </a:rPr>
              <a:t>Then the 100% actual and 85% actual arcing energies are calculated</a:t>
            </a:r>
          </a:p>
        </p:txBody>
      </p:sp>
      <p:sp>
        <p:nvSpPr>
          <p:cNvPr id="8" name="Rectangle 7"/>
          <p:cNvSpPr/>
          <p:nvPr/>
        </p:nvSpPr>
        <p:spPr>
          <a:xfrm>
            <a:off x="184936" y="2487015"/>
            <a:ext cx="8763856" cy="3785652"/>
          </a:xfrm>
          <a:prstGeom prst="rect">
            <a:avLst/>
          </a:prstGeom>
        </p:spPr>
        <p:txBody>
          <a:bodyPr wrap="square">
            <a:spAutoFit/>
          </a:bodyPr>
          <a:lstStyle/>
          <a:p>
            <a:pPr marL="227013" indent="-227013" algn="just">
              <a:spcBef>
                <a:spcPts val="0"/>
              </a:spcBef>
              <a:spcAft>
                <a:spcPts val="1200"/>
              </a:spcAft>
            </a:pPr>
            <a:r>
              <a:rPr lang="en-US" i="0" dirty="0" smtClean="0">
                <a:solidFill>
                  <a:schemeClr val="tx1"/>
                </a:solidFill>
                <a:latin typeface="Arial" pitchFamily="34" charset="0"/>
                <a:cs typeface="Arial" pitchFamily="34" charset="0"/>
              </a:rPr>
              <a:t>E</a:t>
            </a:r>
            <a:r>
              <a:rPr lang="en-US" i="0" baseline="-25000" dirty="0" smtClean="0">
                <a:solidFill>
                  <a:schemeClr val="tx1"/>
                </a:solidFill>
                <a:latin typeface="Arial" pitchFamily="34" charset="0"/>
                <a:cs typeface="Arial" pitchFamily="34" charset="0"/>
              </a:rPr>
              <a:t>a</a:t>
            </a:r>
            <a:r>
              <a:rPr lang="en-US" i="0" dirty="0" smtClean="0">
                <a:solidFill>
                  <a:schemeClr val="tx1"/>
                </a:solidFill>
                <a:latin typeface="Arial" pitchFamily="34" charset="0"/>
                <a:cs typeface="Arial" pitchFamily="34" charset="0"/>
              </a:rPr>
              <a:t>, E</a:t>
            </a:r>
            <a:r>
              <a:rPr lang="en-US" i="0" baseline="-25000" dirty="0" smtClean="0">
                <a:solidFill>
                  <a:schemeClr val="tx1"/>
                </a:solidFill>
                <a:latin typeface="Arial" pitchFamily="34" charset="0"/>
                <a:cs typeface="Arial" pitchFamily="34" charset="0"/>
              </a:rPr>
              <a:t>85a</a:t>
            </a:r>
            <a:r>
              <a:rPr lang="en-US" i="0" dirty="0" smtClean="0">
                <a:solidFill>
                  <a:schemeClr val="tx1"/>
                </a:solidFill>
                <a:latin typeface="Arial" pitchFamily="34" charset="0"/>
                <a:cs typeface="Arial" pitchFamily="34" charset="0"/>
              </a:rPr>
              <a:t> are expressed in cal/cm2</a:t>
            </a:r>
          </a:p>
          <a:p>
            <a:pPr marL="227013" lvl="1" indent="-227013" algn="just">
              <a:spcBef>
                <a:spcPts val="0"/>
              </a:spcBef>
              <a:spcAft>
                <a:spcPts val="1200"/>
              </a:spcAft>
              <a:buFont typeface="Arial" pitchFamily="34" charset="0"/>
              <a:buChar char="•"/>
            </a:pPr>
            <a:r>
              <a:rPr lang="en-US" i="0" dirty="0" err="1" smtClean="0">
                <a:solidFill>
                  <a:schemeClr val="tx1"/>
                </a:solidFill>
                <a:latin typeface="Arial" pitchFamily="34" charset="0"/>
                <a:cs typeface="Arial" pitchFamily="34" charset="0"/>
              </a:rPr>
              <a:t>C</a:t>
            </a:r>
            <a:r>
              <a:rPr lang="en-US" i="0" baseline="-25000" dirty="0" err="1" smtClean="0">
                <a:solidFill>
                  <a:schemeClr val="tx1"/>
                </a:solidFill>
                <a:latin typeface="Arial" pitchFamily="34" charset="0"/>
                <a:cs typeface="Arial" pitchFamily="34" charset="0"/>
              </a:rPr>
              <a:t>f</a:t>
            </a:r>
            <a:r>
              <a:rPr lang="en-US" i="0" dirty="0" smtClean="0">
                <a:solidFill>
                  <a:schemeClr val="tx1"/>
                </a:solidFill>
                <a:latin typeface="Arial" pitchFamily="34" charset="0"/>
                <a:cs typeface="Arial" pitchFamily="34" charset="0"/>
              </a:rPr>
              <a:t> = 1.5 (voltages below 1 kV and = 1.0 for voltages above 1 kV) </a:t>
            </a:r>
          </a:p>
          <a:p>
            <a:pPr marL="227013" lvl="1" indent="-227013" algn="just">
              <a:spcBef>
                <a:spcPts val="0"/>
              </a:spcBef>
              <a:spcAft>
                <a:spcPts val="1200"/>
              </a:spcAft>
              <a:buFont typeface="Arial" pitchFamily="34" charset="0"/>
              <a:buChar char="•"/>
            </a:pPr>
            <a:r>
              <a:rPr lang="en-US" i="0" dirty="0" err="1" smtClean="0">
                <a:solidFill>
                  <a:schemeClr val="tx1"/>
                </a:solidFill>
                <a:latin typeface="Arial" pitchFamily="34" charset="0"/>
                <a:cs typeface="Arial" pitchFamily="34" charset="0"/>
              </a:rPr>
              <a:t>t</a:t>
            </a:r>
            <a:r>
              <a:rPr lang="en-US" sz="2400" i="0" baseline="-25000" dirty="0" err="1" smtClean="0">
                <a:solidFill>
                  <a:schemeClr val="tx1"/>
                </a:solidFill>
                <a:latin typeface="Arial" pitchFamily="34" charset="0"/>
                <a:cs typeface="Arial" pitchFamily="34" charset="0"/>
              </a:rPr>
              <a:t>a</a:t>
            </a:r>
            <a:r>
              <a:rPr lang="en-US" i="0" dirty="0" smtClean="0">
                <a:solidFill>
                  <a:schemeClr val="tx1"/>
                </a:solidFill>
                <a:latin typeface="Arial" pitchFamily="34" charset="0"/>
                <a:cs typeface="Arial" pitchFamily="34" charset="0"/>
              </a:rPr>
              <a:t> and t</a:t>
            </a:r>
            <a:r>
              <a:rPr lang="en-US" sz="2400" i="0" baseline="-25000" dirty="0" smtClean="0">
                <a:solidFill>
                  <a:schemeClr val="tx1"/>
                </a:solidFill>
                <a:latin typeface="Arial" pitchFamily="34" charset="0"/>
                <a:cs typeface="Arial" pitchFamily="34" charset="0"/>
              </a:rPr>
              <a:t>85a</a:t>
            </a:r>
            <a:r>
              <a:rPr lang="en-US" i="0" dirty="0" smtClean="0">
                <a:solidFill>
                  <a:schemeClr val="tx1"/>
                </a:solidFill>
                <a:latin typeface="Arial" pitchFamily="34" charset="0"/>
                <a:cs typeface="Arial" pitchFamily="34" charset="0"/>
              </a:rPr>
              <a:t> are 100% and 85% arcing time in seconds, obtained from the appropriate time-current curve</a:t>
            </a:r>
          </a:p>
          <a:p>
            <a:pPr marL="227013" lvl="1" indent="-227013" algn="just">
              <a:spcBef>
                <a:spcPts val="0"/>
              </a:spcBef>
              <a:spcAft>
                <a:spcPts val="1200"/>
              </a:spcAft>
              <a:buFont typeface="Arial" pitchFamily="34" charset="0"/>
              <a:buChar char="•"/>
            </a:pPr>
            <a:r>
              <a:rPr lang="en-US" i="0" dirty="0" smtClean="0">
                <a:solidFill>
                  <a:schemeClr val="tx1"/>
                </a:solidFill>
                <a:latin typeface="Arial" pitchFamily="34" charset="0"/>
                <a:cs typeface="Arial" pitchFamily="34" charset="0"/>
              </a:rPr>
              <a:t>0.2 is an empirical time expressed in seconds</a:t>
            </a:r>
          </a:p>
          <a:p>
            <a:pPr marL="227013" lvl="1" indent="-227013" algn="just">
              <a:spcBef>
                <a:spcPts val="0"/>
              </a:spcBef>
              <a:spcAft>
                <a:spcPts val="1200"/>
              </a:spcAft>
              <a:buFont typeface="Arial" pitchFamily="34" charset="0"/>
              <a:buChar char="•"/>
            </a:pPr>
            <a:r>
              <a:rPr lang="en-US" i="0" dirty="0" smtClean="0">
                <a:solidFill>
                  <a:schemeClr val="tx1"/>
                </a:solidFill>
                <a:latin typeface="Arial" pitchFamily="34" charset="0"/>
                <a:cs typeface="Arial" pitchFamily="34" charset="0"/>
              </a:rPr>
              <a:t>610 is 24 inches expressed in mm</a:t>
            </a:r>
          </a:p>
          <a:p>
            <a:pPr marL="227013" lvl="1" indent="-227013" algn="just">
              <a:spcBef>
                <a:spcPts val="0"/>
              </a:spcBef>
              <a:spcAft>
                <a:spcPts val="1200"/>
              </a:spcAft>
              <a:buFont typeface="Arial" pitchFamily="34" charset="0"/>
              <a:buChar char="•"/>
            </a:pPr>
            <a:r>
              <a:rPr lang="en-US" i="0" dirty="0" smtClean="0">
                <a:solidFill>
                  <a:schemeClr val="tx1"/>
                </a:solidFill>
                <a:latin typeface="Arial" pitchFamily="34" charset="0"/>
                <a:cs typeface="Arial" pitchFamily="34" charset="0"/>
              </a:rPr>
              <a:t>D is working distance in mm</a:t>
            </a:r>
          </a:p>
          <a:p>
            <a:pPr marL="227013" lvl="1" indent="-227013" algn="just">
              <a:spcBef>
                <a:spcPts val="0"/>
              </a:spcBef>
              <a:spcAft>
                <a:spcPts val="1200"/>
              </a:spcAft>
              <a:buFont typeface="Arial" pitchFamily="34" charset="0"/>
              <a:buChar char="•"/>
            </a:pPr>
            <a:r>
              <a:rPr lang="en-US" i="0" dirty="0" smtClean="0">
                <a:solidFill>
                  <a:schemeClr val="tx1"/>
                </a:solidFill>
                <a:latin typeface="Arial" pitchFamily="34" charset="0"/>
                <a:cs typeface="Arial" pitchFamily="34" charset="0"/>
              </a:rPr>
              <a:t>x </a:t>
            </a:r>
            <a:r>
              <a:rPr lang="en-US" i="0" dirty="0" smtClean="0">
                <a:solidFill>
                  <a:schemeClr val="tx1"/>
                </a:solidFill>
                <a:latin typeface="Arial" pitchFamily="34" charset="0"/>
                <a:cs typeface="Arial" pitchFamily="34" charset="0"/>
              </a:rPr>
              <a:t>(1.641 in most 480VAC systems) is </a:t>
            </a:r>
            <a:r>
              <a:rPr lang="en-US" i="0" dirty="0" smtClean="0">
                <a:solidFill>
                  <a:schemeClr val="tx1"/>
                </a:solidFill>
                <a:latin typeface="Arial" pitchFamily="34" charset="0"/>
                <a:cs typeface="Arial" pitchFamily="34" charset="0"/>
              </a:rPr>
              <a:t>a system-dependent, dimensionless, distance factor from Table 4 of IEEE 1584 or Table D.7.2 of NFPA 70E</a:t>
            </a:r>
            <a:endParaRPr lang="en-US" i="0" dirty="0">
              <a:solidFill>
                <a:schemeClr val="tx1"/>
              </a:solidFill>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5"/>
          <p:cNvSpPr>
            <a:spLocks noGrp="1" noChangeArrowheads="1"/>
          </p:cNvSpPr>
          <p:nvPr>
            <p:ph type="title"/>
          </p:nvPr>
        </p:nvSpPr>
        <p:spPr/>
        <p:txBody>
          <a:bodyPr/>
          <a:lstStyle/>
          <a:p>
            <a:r>
              <a:rPr lang="en-US" b="1" dirty="0" smtClean="0"/>
              <a:t>Working Distance</a:t>
            </a:r>
            <a:endParaRPr lang="en-US" b="1" dirty="0"/>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12" name="Rectangle 11"/>
          <p:cNvSpPr/>
          <p:nvPr/>
        </p:nvSpPr>
        <p:spPr>
          <a:xfrm>
            <a:off x="430039" y="762274"/>
            <a:ext cx="8360875" cy="1785104"/>
          </a:xfrm>
          <a:prstGeom prst="rect">
            <a:avLst/>
          </a:prstGeom>
        </p:spPr>
        <p:txBody>
          <a:bodyPr wrap="square">
            <a:spAutoFit/>
          </a:bodyPr>
          <a:lstStyle/>
          <a:p>
            <a:pPr marL="227013" indent="-227013" algn="just" eaLnBrk="1" hangingPunct="1"/>
            <a:r>
              <a:rPr lang="en-US" i="0" dirty="0" smtClean="0">
                <a:solidFill>
                  <a:schemeClr val="tx1"/>
                </a:solidFill>
                <a:latin typeface="Arial" pitchFamily="34" charset="0"/>
                <a:cs typeface="Arial" pitchFamily="34" charset="0"/>
              </a:rPr>
              <a:t>The “safe” working distance is defined as the minimum distance at which the worker's body and torso receives a second degree burn</a:t>
            </a:r>
            <a:br>
              <a:rPr lang="en-US" i="0" dirty="0" smtClean="0">
                <a:solidFill>
                  <a:schemeClr val="tx1"/>
                </a:solidFill>
                <a:latin typeface="Arial" pitchFamily="34" charset="0"/>
                <a:cs typeface="Arial" pitchFamily="34" charset="0"/>
              </a:rPr>
            </a:br>
            <a:r>
              <a:rPr lang="en-US" i="0" dirty="0" smtClean="0">
                <a:solidFill>
                  <a:schemeClr val="tx1"/>
                </a:solidFill>
                <a:latin typeface="Arial" pitchFamily="34" charset="0"/>
                <a:cs typeface="Arial" pitchFamily="34" charset="0"/>
              </a:rPr>
              <a:t>(E</a:t>
            </a:r>
            <a:r>
              <a:rPr lang="en-US" i="0" baseline="-25000" dirty="0" smtClean="0">
                <a:solidFill>
                  <a:schemeClr val="tx1"/>
                </a:solidFill>
                <a:latin typeface="Arial" pitchFamily="34" charset="0"/>
                <a:cs typeface="Arial" pitchFamily="34" charset="0"/>
              </a:rPr>
              <a:t>a </a:t>
            </a:r>
            <a:r>
              <a:rPr lang="en-US" i="0" dirty="0" smtClean="0">
                <a:solidFill>
                  <a:schemeClr val="tx1"/>
                </a:solidFill>
                <a:latin typeface="Arial" pitchFamily="34" charset="0"/>
                <a:cs typeface="Arial" pitchFamily="34" charset="0"/>
              </a:rPr>
              <a:t>or E</a:t>
            </a:r>
            <a:r>
              <a:rPr lang="en-US" i="0" baseline="-25000" dirty="0" smtClean="0">
                <a:solidFill>
                  <a:schemeClr val="tx1"/>
                </a:solidFill>
                <a:latin typeface="Arial" pitchFamily="34" charset="0"/>
                <a:cs typeface="Arial" pitchFamily="34" charset="0"/>
              </a:rPr>
              <a:t>85a</a:t>
            </a:r>
            <a:r>
              <a:rPr lang="en-US" i="0" dirty="0" smtClean="0">
                <a:solidFill>
                  <a:schemeClr val="tx1"/>
                </a:solidFill>
                <a:latin typeface="Arial" pitchFamily="34" charset="0"/>
                <a:cs typeface="Arial" pitchFamily="34" charset="0"/>
              </a:rPr>
              <a:t> =1.2 cal/cm</a:t>
            </a:r>
            <a:r>
              <a:rPr lang="en-US" i="0" baseline="30000" dirty="0" smtClean="0">
                <a:solidFill>
                  <a:schemeClr val="tx1"/>
                </a:solidFill>
                <a:latin typeface="Arial" pitchFamily="34" charset="0"/>
                <a:cs typeface="Arial" pitchFamily="34" charset="0"/>
              </a:rPr>
              <a:t>2</a:t>
            </a:r>
            <a:r>
              <a:rPr lang="en-US" i="0" dirty="0" smtClean="0">
                <a:solidFill>
                  <a:schemeClr val="tx1"/>
                </a:solidFill>
                <a:latin typeface="Arial" pitchFamily="34" charset="0"/>
                <a:cs typeface="Arial" pitchFamily="34" charset="0"/>
              </a:rPr>
              <a:t>)</a:t>
            </a:r>
          </a:p>
          <a:p>
            <a:pPr marL="227013" indent="-227013" algn="just" eaLnBrk="1" hangingPunct="1"/>
            <a:r>
              <a:rPr lang="en-US" i="0" dirty="0" smtClean="0">
                <a:solidFill>
                  <a:schemeClr val="tx1"/>
                </a:solidFill>
                <a:latin typeface="Arial" pitchFamily="34" charset="0"/>
                <a:cs typeface="Arial" pitchFamily="34" charset="0"/>
              </a:rPr>
              <a:t>Invert the previous formulas to obtain the Flash Protection Boundary distances  (E</a:t>
            </a:r>
            <a:r>
              <a:rPr lang="en-US" i="0" baseline="-25000" dirty="0" smtClean="0">
                <a:solidFill>
                  <a:schemeClr val="tx1"/>
                </a:solidFill>
                <a:latin typeface="Arial" pitchFamily="34" charset="0"/>
                <a:cs typeface="Arial" pitchFamily="34" charset="0"/>
              </a:rPr>
              <a:t>a</a:t>
            </a:r>
            <a:r>
              <a:rPr lang="en-US" i="0" dirty="0" smtClean="0">
                <a:solidFill>
                  <a:schemeClr val="tx1"/>
                </a:solidFill>
                <a:latin typeface="Arial" pitchFamily="34" charset="0"/>
                <a:cs typeface="Arial" pitchFamily="34" charset="0"/>
              </a:rPr>
              <a:t> or E</a:t>
            </a:r>
            <a:r>
              <a:rPr lang="en-US" i="0" baseline="-25000" dirty="0" smtClean="0">
                <a:solidFill>
                  <a:schemeClr val="tx1"/>
                </a:solidFill>
                <a:latin typeface="Arial" pitchFamily="34" charset="0"/>
                <a:cs typeface="Arial" pitchFamily="34" charset="0"/>
              </a:rPr>
              <a:t>85a</a:t>
            </a:r>
            <a:r>
              <a:rPr lang="en-US" i="0" dirty="0" smtClean="0">
                <a:solidFill>
                  <a:schemeClr val="tx1"/>
                </a:solidFill>
                <a:latin typeface="Arial" pitchFamily="34" charset="0"/>
                <a:cs typeface="Arial" pitchFamily="34" charset="0"/>
              </a:rPr>
              <a:t> =1.2 cal/cm</a:t>
            </a:r>
            <a:r>
              <a:rPr lang="en-US" i="0" baseline="30000" dirty="0" smtClean="0">
                <a:solidFill>
                  <a:schemeClr val="tx1"/>
                </a:solidFill>
                <a:latin typeface="Arial" pitchFamily="34" charset="0"/>
                <a:cs typeface="Arial" pitchFamily="34" charset="0"/>
              </a:rPr>
              <a:t>2</a:t>
            </a:r>
            <a:r>
              <a:rPr lang="en-US" i="0" dirty="0" smtClean="0">
                <a:solidFill>
                  <a:schemeClr val="tx1"/>
                </a:solidFill>
                <a:latin typeface="Arial" pitchFamily="34" charset="0"/>
                <a:cs typeface="Arial" pitchFamily="34" charset="0"/>
              </a:rPr>
              <a:t>)</a:t>
            </a:r>
          </a:p>
        </p:txBody>
      </p:sp>
      <p:graphicFrame>
        <p:nvGraphicFramePr>
          <p:cNvPr id="2897922" name="Object 2"/>
          <p:cNvGraphicFramePr>
            <a:graphicFrameLocks noChangeAspect="1"/>
          </p:cNvGraphicFramePr>
          <p:nvPr/>
        </p:nvGraphicFramePr>
        <p:xfrm>
          <a:off x="704850" y="2924175"/>
          <a:ext cx="3865563" cy="1792288"/>
        </p:xfrm>
        <a:graphic>
          <a:graphicData uri="http://schemas.openxmlformats.org/presentationml/2006/ole">
            <p:oleObj spid="_x0000_s2897922" name="Equation" r:id="rId4" imgW="2336760" imgH="1117440" progId="Equation.DSMT4">
              <p:embed/>
            </p:oleObj>
          </a:graphicData>
        </a:graphic>
      </p:graphicFrame>
      <p:sp>
        <p:nvSpPr>
          <p:cNvPr id="13" name="TextBox 12"/>
          <p:cNvSpPr txBox="1"/>
          <p:nvPr/>
        </p:nvSpPr>
        <p:spPr>
          <a:xfrm>
            <a:off x="525101" y="5069941"/>
            <a:ext cx="7879160" cy="707886"/>
          </a:xfrm>
          <a:prstGeom prst="rect">
            <a:avLst/>
          </a:prstGeom>
          <a:noFill/>
        </p:spPr>
        <p:txBody>
          <a:bodyPr wrap="square" rtlCol="0">
            <a:spAutoFit/>
          </a:bodyPr>
          <a:lstStyle/>
          <a:p>
            <a:pPr marL="227013" indent="-227013" algn="just" eaLnBrk="1" hangingPunct="1"/>
            <a:r>
              <a:rPr lang="en-US" i="0" dirty="0" smtClean="0">
                <a:solidFill>
                  <a:schemeClr val="tx1"/>
                </a:solidFill>
                <a:latin typeface="Arial" pitchFamily="34" charset="0"/>
                <a:cs typeface="Arial" pitchFamily="34" charset="0"/>
              </a:rPr>
              <a:t>Take the larger of the arcing energies and distances for use on the arc flash hazard labels</a:t>
            </a:r>
          </a:p>
        </p:txBody>
      </p:sp>
      <p:sp>
        <p:nvSpPr>
          <p:cNvPr id="10" name="Slide Number Placeholder 9"/>
          <p:cNvSpPr>
            <a:spLocks noGrp="1"/>
          </p:cNvSpPr>
          <p:nvPr>
            <p:ph type="sldNum" sz="quarter" idx="12"/>
          </p:nvPr>
        </p:nvSpPr>
        <p:spPr/>
        <p:txBody>
          <a:bodyPr/>
          <a:lstStyle/>
          <a:p>
            <a:pPr>
              <a:defRPr/>
            </a:pPr>
            <a:fld id="{6030B898-AB9A-47DF-A0DA-3D877362286F}" type="slidenum">
              <a:rPr lang="en-US" smtClean="0"/>
              <a:pPr>
                <a:defRPr/>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p:txBody>
          <a:bodyPr/>
          <a:lstStyle/>
          <a:p>
            <a:pPr eaLnBrk="1" hangingPunct="1"/>
            <a:r>
              <a:rPr lang="en-US" b="1" dirty="0" smtClean="0"/>
              <a:t>Hazard/Risk Category</a:t>
            </a:r>
          </a:p>
        </p:txBody>
      </p:sp>
      <p:sp>
        <p:nvSpPr>
          <p:cNvPr id="7" name="Date Placeholder 2"/>
          <p:cNvSpPr>
            <a:spLocks noGrp="1"/>
          </p:cNvSpPr>
          <p:nvPr>
            <p:ph type="dt" sz="half" idx="10"/>
          </p:nvPr>
        </p:nvSpPr>
        <p:spPr/>
        <p:txBody>
          <a:bodyPr/>
          <a:lstStyle/>
          <a:p>
            <a:pPr>
              <a:defRPr/>
            </a:pPr>
            <a:r>
              <a:rPr lang="en-US" smtClean="0"/>
              <a:t>June 14 - 16, 2010</a:t>
            </a:r>
            <a:endParaRPr lang="en-US"/>
          </a:p>
        </p:txBody>
      </p:sp>
      <p:sp>
        <p:nvSpPr>
          <p:cNvPr id="8"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35845" name="Rectangle 5"/>
          <p:cNvSpPr>
            <a:spLocks noGrp="1" noChangeArrowheads="1"/>
          </p:cNvSpPr>
          <p:nvPr>
            <p:ph type="body" idx="4294967295"/>
          </p:nvPr>
        </p:nvSpPr>
        <p:spPr>
          <a:xfrm>
            <a:off x="184934" y="993775"/>
            <a:ext cx="8414536" cy="4525963"/>
          </a:xfrm>
        </p:spPr>
        <p:txBody>
          <a:bodyPr/>
          <a:lstStyle/>
          <a:p>
            <a:pPr algn="just" eaLnBrk="1" hangingPunct="1"/>
            <a:r>
              <a:rPr lang="en-US" dirty="0" smtClean="0"/>
              <a:t>The hazard/risk category is determined by selecting the row for which</a:t>
            </a:r>
            <a:br>
              <a:rPr lang="en-US" dirty="0" smtClean="0"/>
            </a:br>
            <a:r>
              <a:rPr lang="en-US" dirty="0" err="1" smtClean="0"/>
              <a:t>E</a:t>
            </a:r>
            <a:r>
              <a:rPr lang="en-US" baseline="-25000" dirty="0" err="1" smtClean="0"/>
              <a:t>min</a:t>
            </a:r>
            <a:r>
              <a:rPr lang="en-US" baseline="-25000" dirty="0" smtClean="0"/>
              <a:t>  </a:t>
            </a:r>
            <a:r>
              <a:rPr lang="en-US" u="sng" dirty="0" smtClean="0"/>
              <a:t>&lt; </a:t>
            </a:r>
            <a:r>
              <a:rPr lang="en-US" dirty="0" smtClean="0"/>
              <a:t>E</a:t>
            </a:r>
            <a:r>
              <a:rPr lang="en-US" sz="2400" baseline="-25000" dirty="0" smtClean="0"/>
              <a:t>a</a:t>
            </a:r>
            <a:r>
              <a:rPr lang="en-US" dirty="0" smtClean="0"/>
              <a:t> &lt; </a:t>
            </a:r>
            <a:r>
              <a:rPr lang="en-US" dirty="0" err="1" smtClean="0"/>
              <a:t>E</a:t>
            </a:r>
            <a:r>
              <a:rPr lang="en-US" baseline="-25000" dirty="0" err="1" smtClean="0"/>
              <a:t>max</a:t>
            </a:r>
            <a:r>
              <a:rPr lang="en-US" dirty="0" smtClean="0"/>
              <a:t> (cal/cm</a:t>
            </a:r>
            <a:r>
              <a:rPr lang="en-US" baseline="30000" dirty="0" smtClean="0"/>
              <a:t>2</a:t>
            </a:r>
            <a:r>
              <a:rPr lang="en-US" dirty="0" smtClean="0"/>
              <a:t>) at the working distance</a:t>
            </a:r>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buNone/>
            </a:pPr>
            <a:endParaRPr lang="en-US" dirty="0" smtClean="0"/>
          </a:p>
          <a:p>
            <a:pPr algn="just" eaLnBrk="1" hangingPunct="1"/>
            <a:r>
              <a:rPr lang="en-US" dirty="0" smtClean="0"/>
              <a:t>The appropriate Personal Protective Equipment (PPE) required is then determined from Table 130.7(C)(10) and Table 130.7(C)(11) of NFPA 70E</a:t>
            </a:r>
          </a:p>
        </p:txBody>
      </p:sp>
      <p:graphicFrame>
        <p:nvGraphicFramePr>
          <p:cNvPr id="1122352" name="Group 48"/>
          <p:cNvGraphicFramePr>
            <a:graphicFrameLocks noGrp="1"/>
          </p:cNvGraphicFramePr>
          <p:nvPr/>
        </p:nvGraphicFramePr>
        <p:xfrm>
          <a:off x="1315092" y="1902753"/>
          <a:ext cx="5578867" cy="2422525"/>
        </p:xfrm>
        <a:graphic>
          <a:graphicData uri="http://schemas.openxmlformats.org/drawingml/2006/table">
            <a:tbl>
              <a:tblPr/>
              <a:tblGrid>
                <a:gridCol w="1118957"/>
                <a:gridCol w="1182454"/>
                <a:gridCol w="3277456"/>
              </a:tblGrid>
              <a:tr h="282575">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1" i="1" u="none" strike="noStrike" cap="none" normalizeH="0" baseline="0" dirty="0" err="1" smtClean="0">
                          <a:ln>
                            <a:noFill/>
                          </a:ln>
                          <a:solidFill>
                            <a:schemeClr val="tx1"/>
                          </a:solidFill>
                          <a:effectLst/>
                          <a:latin typeface="+mn-lt"/>
                        </a:rPr>
                        <a:t>E</a:t>
                      </a:r>
                      <a:r>
                        <a:rPr kumimoji="0" lang="en-US" sz="2000" b="1" i="1" u="none" strike="noStrike" cap="none" normalizeH="0" baseline="-25000" dirty="0" err="1" smtClean="0">
                          <a:ln>
                            <a:noFill/>
                          </a:ln>
                          <a:solidFill>
                            <a:schemeClr val="tx1"/>
                          </a:solidFill>
                          <a:effectLst/>
                          <a:latin typeface="+mn-lt"/>
                        </a:rPr>
                        <a:t>min</a:t>
                      </a:r>
                      <a:endParaRPr kumimoji="0" lang="en-US" sz="2000" b="1" i="1" u="none" strike="noStrike" cap="none" normalizeH="0" baseline="-25000" dirty="0" smtClean="0">
                        <a:ln>
                          <a:noFill/>
                        </a:ln>
                        <a:solidFill>
                          <a:schemeClr val="tx1"/>
                        </a:solidFill>
                        <a:effectLst/>
                        <a:latin typeface="+mn-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1" i="1" u="none" strike="noStrike" cap="none" normalizeH="0" baseline="0" dirty="0" err="1" smtClean="0">
                          <a:ln>
                            <a:noFill/>
                          </a:ln>
                          <a:solidFill>
                            <a:schemeClr val="tx1"/>
                          </a:solidFill>
                          <a:effectLst/>
                          <a:latin typeface="+mn-lt"/>
                        </a:rPr>
                        <a:t>E</a:t>
                      </a:r>
                      <a:r>
                        <a:rPr kumimoji="0" lang="en-US" sz="2000" b="1" i="1" u="none" strike="noStrike" cap="none" normalizeH="0" baseline="-25000" dirty="0" err="1" smtClean="0">
                          <a:ln>
                            <a:noFill/>
                          </a:ln>
                          <a:solidFill>
                            <a:schemeClr val="tx1"/>
                          </a:solidFill>
                          <a:effectLst/>
                          <a:latin typeface="+mn-lt"/>
                        </a:rPr>
                        <a:t>max</a:t>
                      </a:r>
                      <a:endParaRPr kumimoji="0" lang="en-US" sz="2000" b="1" i="1" u="none" strike="noStrike" cap="none" normalizeH="0" baseline="-2500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1" i="1" u="none" strike="noStrike" cap="none" normalizeH="0" baseline="0" smtClean="0">
                          <a:ln>
                            <a:noFill/>
                          </a:ln>
                          <a:solidFill>
                            <a:schemeClr val="tx1"/>
                          </a:solidFill>
                          <a:effectLst/>
                          <a:latin typeface="+mn-lt"/>
                        </a:rPr>
                        <a:t>Hazard/Risk Category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7975">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smtClean="0">
                          <a:ln>
                            <a:noFill/>
                          </a:ln>
                          <a:solidFill>
                            <a:schemeClr val="tx1"/>
                          </a:solidFill>
                          <a:effectLst/>
                          <a:latin typeface="+mn-lt"/>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dirty="0" smtClean="0">
                          <a:ln>
                            <a:noFill/>
                          </a:ln>
                          <a:solidFill>
                            <a:schemeClr val="tx1"/>
                          </a:solidFill>
                          <a:effectLst/>
                          <a:latin typeface="+mn-lt"/>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dirty="0" smtClean="0">
                          <a:ln>
                            <a:noFill/>
                          </a:ln>
                          <a:solidFill>
                            <a:schemeClr val="tx1"/>
                          </a:solidFill>
                          <a:effectLst/>
                          <a:latin typeface="+mn-lt"/>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smtClean="0">
                          <a:ln>
                            <a:noFill/>
                          </a:ln>
                          <a:solidFill>
                            <a:schemeClr val="tx1"/>
                          </a:solidFill>
                          <a:effectLst/>
                          <a:latin typeface="+mn-lt"/>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dirty="0" smtClean="0">
                          <a:ln>
                            <a:noFill/>
                          </a:ln>
                          <a:solidFill>
                            <a:schemeClr val="tx1"/>
                          </a:solidFill>
                          <a:effectLst/>
                          <a:latin typeface="+mn-lt"/>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dirty="0" smtClean="0">
                          <a:ln>
                            <a:noFill/>
                          </a:ln>
                          <a:solidFill>
                            <a:schemeClr val="tx1"/>
                          </a:solidFill>
                          <a:effectLst/>
                          <a:latin typeface="+mn-lt"/>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smtClean="0">
                          <a:ln>
                            <a:noFill/>
                          </a:ln>
                          <a:solidFill>
                            <a:schemeClr val="tx1"/>
                          </a:solidFill>
                          <a:effectLst/>
                          <a:latin typeface="+mn-lt"/>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smtClean="0">
                          <a:ln>
                            <a:noFill/>
                          </a:ln>
                          <a:solidFill>
                            <a:schemeClr val="tx1"/>
                          </a:solidFill>
                          <a:effectLst/>
                          <a:latin typeface="+mn-lt"/>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dirty="0" smtClean="0">
                          <a:ln>
                            <a:noFill/>
                          </a:ln>
                          <a:solidFill>
                            <a:schemeClr val="tx1"/>
                          </a:solidFill>
                          <a:effectLst/>
                          <a:latin typeface="+mn-lt"/>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smtClean="0">
                          <a:ln>
                            <a:noFill/>
                          </a:ln>
                          <a:solidFill>
                            <a:schemeClr val="tx1"/>
                          </a:solidFill>
                          <a:effectLst/>
                          <a:latin typeface="+mn-lt"/>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smtClean="0">
                          <a:ln>
                            <a:noFill/>
                          </a:ln>
                          <a:solidFill>
                            <a:schemeClr val="tx1"/>
                          </a:solidFill>
                          <a:effectLst/>
                          <a:latin typeface="+mn-lt"/>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dirty="0" smtClean="0">
                          <a:ln>
                            <a:noFill/>
                          </a:ln>
                          <a:solidFill>
                            <a:schemeClr val="tx1"/>
                          </a:solidFill>
                          <a:effectLst/>
                          <a:latin typeface="+mn-lt"/>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smtClean="0">
                          <a:ln>
                            <a:noFill/>
                          </a:ln>
                          <a:solidFill>
                            <a:schemeClr val="tx1"/>
                          </a:solidFill>
                          <a:effectLst/>
                          <a:latin typeface="+mn-lt"/>
                        </a:rPr>
                        <a:t>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smtClean="0">
                          <a:ln>
                            <a:noFill/>
                          </a:ln>
                          <a:solidFill>
                            <a:schemeClr val="tx1"/>
                          </a:solidFill>
                          <a:effectLst/>
                          <a:latin typeface="+mn-lt"/>
                        </a:rPr>
                        <a:t>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D63434"/>
                        </a:buClr>
                        <a:buSzPct val="70000"/>
                        <a:buFont typeface="Wingdings" pitchFamily="2" charset="2"/>
                        <a:buNone/>
                        <a:tabLst/>
                      </a:pPr>
                      <a:r>
                        <a:rPr kumimoji="0" lang="en-US" sz="2000" b="0" i="1" u="none" strike="noStrike" cap="none" normalizeH="0" baseline="0" dirty="0" smtClean="0">
                          <a:ln>
                            <a:noFill/>
                          </a:ln>
                          <a:solidFill>
                            <a:schemeClr val="tx1"/>
                          </a:solidFill>
                          <a:effectLst/>
                          <a:latin typeface="+mn-lt"/>
                        </a:rPr>
                        <a:t>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Slide Number Placeholder 8"/>
          <p:cNvSpPr>
            <a:spLocks noGrp="1"/>
          </p:cNvSpPr>
          <p:nvPr>
            <p:ph type="sldNum" sz="quarter" idx="12"/>
          </p:nvPr>
        </p:nvSpPr>
        <p:spPr/>
        <p:txBody>
          <a:bodyPr/>
          <a:lstStyle/>
          <a:p>
            <a:pPr>
              <a:defRPr/>
            </a:pPr>
            <a:fld id="{6030B898-AB9A-47DF-A0DA-3D877362286F}" type="slidenum">
              <a:rPr lang="en-US" smtClean="0"/>
              <a:pPr>
                <a:defRPr/>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p:txBody>
          <a:bodyPr/>
          <a:lstStyle/>
          <a:p>
            <a:pPr eaLnBrk="1" hangingPunct="1"/>
            <a:r>
              <a:rPr lang="en-US" dirty="0" smtClean="0"/>
              <a:t>B620 Calculation</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36869" name="Rectangle 6"/>
          <p:cNvSpPr>
            <a:spLocks noGrp="1" noChangeArrowheads="1"/>
          </p:cNvSpPr>
          <p:nvPr>
            <p:ph type="body" sz="half" idx="4294967295"/>
          </p:nvPr>
        </p:nvSpPr>
        <p:spPr>
          <a:xfrm>
            <a:off x="4869952" y="1257282"/>
            <a:ext cx="4130210" cy="4085280"/>
          </a:xfrm>
        </p:spPr>
        <p:txBody>
          <a:bodyPr/>
          <a:lstStyle/>
          <a:p>
            <a:pPr marL="457200" indent="-457200" eaLnBrk="1" hangingPunct="1">
              <a:spcBef>
                <a:spcPts val="0"/>
              </a:spcBef>
              <a:buNone/>
            </a:pPr>
            <a:r>
              <a:rPr lang="en-US" dirty="0" smtClean="0"/>
              <a:t>Calculate two arc-flash energies</a:t>
            </a:r>
          </a:p>
          <a:p>
            <a:pPr marL="457200" lvl="1" indent="-457200" eaLnBrk="1" hangingPunct="1">
              <a:spcBef>
                <a:spcPts val="0"/>
              </a:spcBef>
              <a:buFont typeface="+mj-lt"/>
              <a:buAutoNum type="arabicPeriod"/>
            </a:pPr>
            <a:r>
              <a:rPr lang="en-US" dirty="0" smtClean="0">
                <a:latin typeface="Arial" pitchFamily="34" charset="0"/>
                <a:cs typeface="Arial" pitchFamily="34" charset="0"/>
              </a:rPr>
              <a:t>Operate 150A feeder breaker in MCC</a:t>
            </a:r>
          </a:p>
          <a:p>
            <a:pPr marL="457200" lvl="1" indent="-457200" eaLnBrk="1" hangingPunct="1">
              <a:spcBef>
                <a:spcPts val="0"/>
              </a:spcBef>
              <a:buFont typeface="+mj-lt"/>
              <a:buAutoNum type="arabicPeriod"/>
            </a:pPr>
            <a:r>
              <a:rPr lang="en-US" dirty="0" smtClean="0">
                <a:latin typeface="Arial" pitchFamily="34" charset="0"/>
                <a:cs typeface="Arial" pitchFamily="34" charset="0"/>
              </a:rPr>
              <a:t>Operate breaker downstream of clean power transformer</a:t>
            </a:r>
          </a:p>
          <a:p>
            <a:pPr marL="398463" lvl="1" indent="-398463" eaLnBrk="1" hangingPunct="1">
              <a:spcBef>
                <a:spcPts val="0"/>
              </a:spcBef>
            </a:pPr>
            <a:endParaRPr lang="en-US" dirty="0" smtClean="0">
              <a:latin typeface="Arial" pitchFamily="34" charset="0"/>
              <a:cs typeface="Arial" pitchFamily="34" charset="0"/>
            </a:endParaRPr>
          </a:p>
          <a:p>
            <a:pPr marL="457200" indent="-457200" eaLnBrk="1" hangingPunct="1">
              <a:spcBef>
                <a:spcPts val="0"/>
              </a:spcBef>
              <a:buNone/>
            </a:pPr>
            <a:r>
              <a:rPr lang="en-US" dirty="0" smtClean="0"/>
              <a:t>Main transformer</a:t>
            </a:r>
          </a:p>
          <a:p>
            <a:pPr marL="398463" lvl="1" indent="-398463" eaLnBrk="1" hangingPunct="1">
              <a:spcBef>
                <a:spcPts val="0"/>
              </a:spcBef>
              <a:buNone/>
            </a:pPr>
            <a:r>
              <a:rPr lang="en-US" dirty="0" smtClean="0">
                <a:latin typeface="Arial" pitchFamily="34" charset="0"/>
                <a:cs typeface="Arial" pitchFamily="34" charset="0"/>
              </a:rPr>
              <a:t>1MVA  12.47KV/480V, Z = 5.57%</a:t>
            </a:r>
          </a:p>
          <a:p>
            <a:pPr marL="398463" lvl="1" indent="-398463" eaLnBrk="1" hangingPunct="1">
              <a:spcBef>
                <a:spcPts val="0"/>
              </a:spcBef>
            </a:pPr>
            <a:endParaRPr lang="en-US" dirty="0" smtClean="0">
              <a:latin typeface="Arial" pitchFamily="34" charset="0"/>
              <a:cs typeface="Arial" pitchFamily="34" charset="0"/>
            </a:endParaRPr>
          </a:p>
          <a:p>
            <a:pPr marL="457200" indent="-457200" eaLnBrk="1" hangingPunct="1">
              <a:spcBef>
                <a:spcPts val="0"/>
              </a:spcBef>
              <a:buNone/>
            </a:pPr>
            <a:r>
              <a:rPr lang="en-US" dirty="0" smtClean="0"/>
              <a:t>Clean power transformer</a:t>
            </a:r>
          </a:p>
          <a:p>
            <a:pPr marL="398463" lvl="1" indent="-398463" eaLnBrk="1" hangingPunct="1">
              <a:spcBef>
                <a:spcPts val="0"/>
              </a:spcBef>
              <a:buNone/>
            </a:pPr>
            <a:r>
              <a:rPr lang="en-US" dirty="0" smtClean="0">
                <a:latin typeface="Arial" pitchFamily="34" charset="0"/>
                <a:cs typeface="Arial" pitchFamily="34" charset="0"/>
              </a:rPr>
              <a:t>112.5 </a:t>
            </a:r>
            <a:r>
              <a:rPr lang="en-US" dirty="0" err="1" smtClean="0">
                <a:latin typeface="Arial" pitchFamily="34" charset="0"/>
                <a:cs typeface="Arial" pitchFamily="34" charset="0"/>
              </a:rPr>
              <a:t>kVA</a:t>
            </a:r>
            <a:r>
              <a:rPr lang="en-US" dirty="0" smtClean="0">
                <a:latin typeface="Arial" pitchFamily="34" charset="0"/>
                <a:cs typeface="Arial" pitchFamily="34" charset="0"/>
              </a:rPr>
              <a:t>  480V/480V, Z = 5.60%</a:t>
            </a:r>
          </a:p>
        </p:txBody>
      </p:sp>
      <p:sp>
        <p:nvSpPr>
          <p:cNvPr id="10" name="Slide Number Placeholder 9"/>
          <p:cNvSpPr>
            <a:spLocks noGrp="1"/>
          </p:cNvSpPr>
          <p:nvPr>
            <p:ph type="sldNum" sz="quarter" idx="12"/>
          </p:nvPr>
        </p:nvSpPr>
        <p:spPr/>
        <p:txBody>
          <a:bodyPr/>
          <a:lstStyle/>
          <a:p>
            <a:pPr>
              <a:defRPr/>
            </a:pPr>
            <a:fld id="{6030B898-AB9A-47DF-A0DA-3D877362286F}" type="slidenum">
              <a:rPr lang="en-US" smtClean="0"/>
              <a:pPr>
                <a:defRPr/>
              </a:pPr>
              <a:t>33</a:t>
            </a:fld>
            <a:endParaRPr lang="en-US" dirty="0"/>
          </a:p>
        </p:txBody>
      </p:sp>
      <p:graphicFrame>
        <p:nvGraphicFramePr>
          <p:cNvPr id="2947242" name="Object 170"/>
          <p:cNvGraphicFramePr>
            <a:graphicFrameLocks noChangeAspect="1"/>
          </p:cNvGraphicFramePr>
          <p:nvPr/>
        </p:nvGraphicFramePr>
        <p:xfrm>
          <a:off x="167132" y="534256"/>
          <a:ext cx="4528158" cy="5905290"/>
        </p:xfrm>
        <a:graphic>
          <a:graphicData uri="http://schemas.openxmlformats.org/presentationml/2006/ole">
            <p:oleObj spid="_x0000_s2947242" name="Visio" r:id="rId3" imgW="6871930" imgH="8961263" progId="Visio.Drawing.11">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Grp="1" noChangeArrowheads="1"/>
          </p:cNvSpPr>
          <p:nvPr>
            <p:ph type="title"/>
          </p:nvPr>
        </p:nvSpPr>
        <p:spPr/>
        <p:txBody>
          <a:bodyPr/>
          <a:lstStyle/>
          <a:p>
            <a:pPr eaLnBrk="1" hangingPunct="1"/>
            <a:r>
              <a:rPr lang="en-US" dirty="0" smtClean="0"/>
              <a:t>MCC Feeder Breaker Calculation</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pic>
        <p:nvPicPr>
          <p:cNvPr id="37893" name="Picture 6"/>
          <p:cNvPicPr>
            <a:picLocks noGrp="1" noChangeAspect="1" noChangeArrowheads="1"/>
          </p:cNvPicPr>
          <p:nvPr>
            <p:ph sz="half" idx="4294967295"/>
          </p:nvPr>
        </p:nvPicPr>
        <p:blipFill>
          <a:blip r:embed="rId3" cstate="print"/>
          <a:srcRect/>
          <a:stretch>
            <a:fillRect/>
          </a:stretch>
        </p:blipFill>
        <p:spPr>
          <a:xfrm>
            <a:off x="143839" y="386627"/>
            <a:ext cx="5079210" cy="6096366"/>
          </a:xfrm>
        </p:spPr>
      </p:pic>
      <p:sp>
        <p:nvSpPr>
          <p:cNvPr id="37894" name="Rectangle 5"/>
          <p:cNvSpPr>
            <a:spLocks noGrp="1" noChangeArrowheads="1"/>
          </p:cNvSpPr>
          <p:nvPr>
            <p:ph type="body" sz="half" idx="4294967295"/>
          </p:nvPr>
        </p:nvSpPr>
        <p:spPr>
          <a:xfrm>
            <a:off x="5368801" y="615950"/>
            <a:ext cx="3621087" cy="5929313"/>
          </a:xfrm>
        </p:spPr>
        <p:txBody>
          <a:bodyPr/>
          <a:lstStyle/>
          <a:p>
            <a:pPr eaLnBrk="1" hangingPunct="1">
              <a:lnSpc>
                <a:spcPct val="90000"/>
              </a:lnSpc>
              <a:spcBef>
                <a:spcPts val="0"/>
              </a:spcBef>
              <a:spcAft>
                <a:spcPts val="1200"/>
              </a:spcAft>
            </a:pPr>
            <a:r>
              <a:rPr lang="en-US" dirty="0" err="1" smtClean="0">
                <a:latin typeface="+mj-lt"/>
              </a:rPr>
              <a:t>I</a:t>
            </a:r>
            <a:r>
              <a:rPr lang="en-US" sz="2400" baseline="-25000" dirty="0" err="1" smtClean="0">
                <a:latin typeface="+mj-lt"/>
              </a:rPr>
              <a:t>fl</a:t>
            </a:r>
            <a:r>
              <a:rPr lang="en-US" sz="2400" dirty="0" smtClean="0">
                <a:latin typeface="+mj-lt"/>
              </a:rPr>
              <a:t> </a:t>
            </a:r>
            <a:r>
              <a:rPr lang="en-US" dirty="0" smtClean="0">
                <a:latin typeface="+mj-lt"/>
              </a:rPr>
              <a:t>= 1.2 kA</a:t>
            </a:r>
          </a:p>
          <a:p>
            <a:pPr eaLnBrk="1" hangingPunct="1">
              <a:lnSpc>
                <a:spcPct val="90000"/>
              </a:lnSpc>
              <a:spcBef>
                <a:spcPts val="0"/>
              </a:spcBef>
              <a:spcAft>
                <a:spcPts val="1200"/>
              </a:spcAft>
            </a:pPr>
            <a:r>
              <a:rPr lang="en-US" dirty="0" smtClean="0">
                <a:latin typeface="+mj-lt"/>
              </a:rPr>
              <a:t>Z = 5.57%</a:t>
            </a:r>
          </a:p>
          <a:p>
            <a:pPr eaLnBrk="1" hangingPunct="1">
              <a:lnSpc>
                <a:spcPct val="90000"/>
              </a:lnSpc>
              <a:spcBef>
                <a:spcPts val="0"/>
              </a:spcBef>
              <a:spcAft>
                <a:spcPts val="1200"/>
              </a:spcAft>
            </a:pPr>
            <a:r>
              <a:rPr lang="en-US" dirty="0" smtClean="0">
                <a:latin typeface="+mj-lt"/>
              </a:rPr>
              <a:t>Fault currents</a:t>
            </a:r>
          </a:p>
          <a:p>
            <a:pPr lvl="1" eaLnBrk="1" hangingPunct="1">
              <a:lnSpc>
                <a:spcPct val="90000"/>
              </a:lnSpc>
              <a:spcBef>
                <a:spcPts val="0"/>
              </a:spcBef>
              <a:spcAft>
                <a:spcPts val="1200"/>
              </a:spcAft>
            </a:pPr>
            <a:r>
              <a:rPr lang="en-US" i="1" dirty="0" err="1" smtClean="0">
                <a:latin typeface="+mj-lt"/>
              </a:rPr>
              <a:t>I</a:t>
            </a:r>
            <a:r>
              <a:rPr lang="en-US" i="1" baseline="-25000" dirty="0" err="1" smtClean="0">
                <a:latin typeface="+mj-lt"/>
              </a:rPr>
              <a:t>bf</a:t>
            </a:r>
            <a:r>
              <a:rPr lang="en-US" i="1" baseline="-25000" dirty="0" smtClean="0">
                <a:latin typeface="+mj-lt"/>
              </a:rPr>
              <a:t> </a:t>
            </a:r>
            <a:r>
              <a:rPr lang="en-US" i="1" dirty="0" smtClean="0">
                <a:latin typeface="+mj-lt"/>
              </a:rPr>
              <a:t>= 21.6 kA</a:t>
            </a:r>
          </a:p>
          <a:p>
            <a:pPr lvl="1" eaLnBrk="1" hangingPunct="1">
              <a:lnSpc>
                <a:spcPct val="90000"/>
              </a:lnSpc>
              <a:spcBef>
                <a:spcPts val="0"/>
              </a:spcBef>
              <a:spcAft>
                <a:spcPts val="1200"/>
              </a:spcAft>
            </a:pPr>
            <a:r>
              <a:rPr lang="en-US" i="1" dirty="0" err="1" smtClean="0">
                <a:latin typeface="+mj-lt"/>
              </a:rPr>
              <a:t>I</a:t>
            </a:r>
            <a:r>
              <a:rPr lang="en-US" i="1" baseline="-25000" dirty="0" err="1" smtClean="0">
                <a:latin typeface="+mj-lt"/>
              </a:rPr>
              <a:t>a</a:t>
            </a:r>
            <a:r>
              <a:rPr lang="en-US" i="1" baseline="-25000" dirty="0" smtClean="0">
                <a:latin typeface="+mj-lt"/>
              </a:rPr>
              <a:t> </a:t>
            </a:r>
            <a:r>
              <a:rPr lang="en-US" i="1" dirty="0" smtClean="0">
                <a:latin typeface="+mj-lt"/>
              </a:rPr>
              <a:t>= 12.7 kA</a:t>
            </a:r>
          </a:p>
          <a:p>
            <a:pPr lvl="1" eaLnBrk="1" hangingPunct="1">
              <a:lnSpc>
                <a:spcPct val="90000"/>
              </a:lnSpc>
              <a:spcBef>
                <a:spcPts val="0"/>
              </a:spcBef>
              <a:spcAft>
                <a:spcPts val="1200"/>
              </a:spcAft>
            </a:pPr>
            <a:r>
              <a:rPr lang="en-US" i="1" dirty="0" smtClean="0">
                <a:latin typeface="+mj-lt"/>
              </a:rPr>
              <a:t>0.85I</a:t>
            </a:r>
            <a:r>
              <a:rPr lang="en-US" i="1" baseline="-25000" dirty="0" smtClean="0">
                <a:latin typeface="+mj-lt"/>
              </a:rPr>
              <a:t>a </a:t>
            </a:r>
            <a:r>
              <a:rPr lang="en-US" i="1" dirty="0" smtClean="0">
                <a:latin typeface="+mj-lt"/>
              </a:rPr>
              <a:t>= 10.8 kA</a:t>
            </a:r>
          </a:p>
          <a:p>
            <a:pPr eaLnBrk="1" hangingPunct="1">
              <a:lnSpc>
                <a:spcPct val="90000"/>
              </a:lnSpc>
              <a:spcBef>
                <a:spcPts val="0"/>
              </a:spcBef>
              <a:spcAft>
                <a:spcPts val="1200"/>
              </a:spcAft>
            </a:pPr>
            <a:r>
              <a:rPr lang="en-US" dirty="0" smtClean="0">
                <a:latin typeface="+mj-lt"/>
              </a:rPr>
              <a:t>Clearing times from</a:t>
            </a:r>
            <a:br>
              <a:rPr lang="en-US" dirty="0" smtClean="0">
                <a:latin typeface="+mj-lt"/>
              </a:rPr>
            </a:br>
            <a:r>
              <a:rPr lang="en-US" dirty="0" smtClean="0">
                <a:latin typeface="+mj-lt"/>
              </a:rPr>
              <a:t>C-H AD 29-167R</a:t>
            </a:r>
            <a:br>
              <a:rPr lang="en-US" dirty="0" smtClean="0">
                <a:latin typeface="+mj-lt"/>
              </a:rPr>
            </a:br>
            <a:r>
              <a:rPr lang="en-US" dirty="0" smtClean="0">
                <a:latin typeface="+mj-lt"/>
              </a:rPr>
              <a:t>Curve SC-5630-93</a:t>
            </a:r>
          </a:p>
          <a:p>
            <a:pPr lvl="1" eaLnBrk="1" hangingPunct="1">
              <a:lnSpc>
                <a:spcPct val="90000"/>
              </a:lnSpc>
              <a:spcBef>
                <a:spcPts val="0"/>
              </a:spcBef>
              <a:spcAft>
                <a:spcPts val="1200"/>
              </a:spcAft>
            </a:pPr>
            <a:r>
              <a:rPr lang="en-US" i="1" dirty="0" err="1" smtClean="0">
                <a:latin typeface="+mj-lt"/>
              </a:rPr>
              <a:t>t</a:t>
            </a:r>
            <a:r>
              <a:rPr lang="en-US" i="1" baseline="-25000" dirty="0" err="1" smtClean="0">
                <a:latin typeface="+mj-lt"/>
              </a:rPr>
              <a:t>bf</a:t>
            </a:r>
            <a:r>
              <a:rPr lang="en-US" i="1" dirty="0" smtClean="0">
                <a:latin typeface="+mj-lt"/>
              </a:rPr>
              <a:t> = 0.040 s</a:t>
            </a:r>
          </a:p>
          <a:p>
            <a:pPr lvl="1" eaLnBrk="1" hangingPunct="1">
              <a:lnSpc>
                <a:spcPct val="90000"/>
              </a:lnSpc>
              <a:spcBef>
                <a:spcPts val="0"/>
              </a:spcBef>
              <a:spcAft>
                <a:spcPts val="1200"/>
              </a:spcAft>
            </a:pPr>
            <a:r>
              <a:rPr lang="en-US" i="1" dirty="0" err="1" smtClean="0">
                <a:latin typeface="+mj-lt"/>
              </a:rPr>
              <a:t>t</a:t>
            </a:r>
            <a:r>
              <a:rPr lang="en-US" i="1" baseline="-25000" dirty="0" err="1" smtClean="0">
                <a:latin typeface="+mj-lt"/>
              </a:rPr>
              <a:t>a</a:t>
            </a:r>
            <a:r>
              <a:rPr lang="en-US" i="1" dirty="0" smtClean="0">
                <a:latin typeface="+mj-lt"/>
              </a:rPr>
              <a:t> = 0.051 s</a:t>
            </a:r>
          </a:p>
          <a:p>
            <a:pPr lvl="1" eaLnBrk="1" hangingPunct="1">
              <a:lnSpc>
                <a:spcPct val="90000"/>
              </a:lnSpc>
              <a:spcBef>
                <a:spcPts val="0"/>
              </a:spcBef>
              <a:spcAft>
                <a:spcPts val="1200"/>
              </a:spcAft>
            </a:pPr>
            <a:r>
              <a:rPr lang="en-US" i="1" dirty="0" smtClean="0">
                <a:latin typeface="+mj-lt"/>
              </a:rPr>
              <a:t>t</a:t>
            </a:r>
            <a:r>
              <a:rPr lang="en-US" i="1" baseline="-25000" dirty="0" smtClean="0">
                <a:latin typeface="+mj-lt"/>
              </a:rPr>
              <a:t>0.85a</a:t>
            </a:r>
            <a:r>
              <a:rPr lang="en-US" i="1" dirty="0" smtClean="0">
                <a:latin typeface="+mj-lt"/>
              </a:rPr>
              <a:t> = 0.051 s</a:t>
            </a:r>
          </a:p>
          <a:p>
            <a:pPr eaLnBrk="1" hangingPunct="1">
              <a:lnSpc>
                <a:spcPct val="90000"/>
              </a:lnSpc>
              <a:spcBef>
                <a:spcPts val="0"/>
              </a:spcBef>
              <a:spcAft>
                <a:spcPts val="1200"/>
              </a:spcAft>
            </a:pPr>
            <a:r>
              <a:rPr lang="en-US" dirty="0" smtClean="0">
                <a:latin typeface="+mj-lt"/>
              </a:rPr>
              <a:t>Times are short because breaker is set at its fastest setting</a:t>
            </a:r>
          </a:p>
        </p:txBody>
      </p:sp>
      <p:sp>
        <p:nvSpPr>
          <p:cNvPr id="10" name="Slide Number Placeholder 9"/>
          <p:cNvSpPr>
            <a:spLocks noGrp="1"/>
          </p:cNvSpPr>
          <p:nvPr>
            <p:ph type="sldNum" sz="quarter" idx="12"/>
          </p:nvPr>
        </p:nvSpPr>
        <p:spPr/>
        <p:txBody>
          <a:bodyPr/>
          <a:lstStyle/>
          <a:p>
            <a:pPr>
              <a:defRPr/>
            </a:pPr>
            <a:fld id="{6030B898-AB9A-47DF-A0DA-3D877362286F}" type="slidenum">
              <a:rPr lang="en-US" smtClean="0"/>
              <a:pPr>
                <a:defRPr/>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5"/>
          <p:cNvSpPr>
            <a:spLocks noGrp="1" noChangeArrowheads="1"/>
          </p:cNvSpPr>
          <p:nvPr>
            <p:ph type="title"/>
          </p:nvPr>
        </p:nvSpPr>
        <p:spPr/>
        <p:txBody>
          <a:bodyPr/>
          <a:lstStyle/>
          <a:p>
            <a:pPr eaLnBrk="1" hangingPunct="1"/>
            <a:r>
              <a:rPr lang="en-US" dirty="0" smtClean="0"/>
              <a:t>MCC Feeder Breaker Calculation</a:t>
            </a:r>
          </a:p>
        </p:txBody>
      </p:sp>
      <p:sp>
        <p:nvSpPr>
          <p:cNvPr id="7" name="Date Placeholder 2"/>
          <p:cNvSpPr>
            <a:spLocks noGrp="1"/>
          </p:cNvSpPr>
          <p:nvPr>
            <p:ph type="dt" sz="half" idx="10"/>
          </p:nvPr>
        </p:nvSpPr>
        <p:spPr/>
        <p:txBody>
          <a:bodyPr/>
          <a:lstStyle/>
          <a:p>
            <a:pPr>
              <a:defRPr/>
            </a:pPr>
            <a:r>
              <a:rPr lang="en-US" smtClean="0"/>
              <a:t>June 14 - 16, 2010</a:t>
            </a:r>
            <a:endParaRPr lang="en-US"/>
          </a:p>
        </p:txBody>
      </p:sp>
      <p:sp>
        <p:nvSpPr>
          <p:cNvPr id="8"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38917" name="Rectangle 6"/>
          <p:cNvSpPr>
            <a:spLocks noGrp="1" noChangeArrowheads="1"/>
          </p:cNvSpPr>
          <p:nvPr>
            <p:ph type="body" idx="4294967295"/>
          </p:nvPr>
        </p:nvSpPr>
        <p:spPr>
          <a:xfrm>
            <a:off x="482885" y="760324"/>
            <a:ext cx="7732713" cy="3968750"/>
          </a:xfrm>
        </p:spPr>
        <p:txBody>
          <a:bodyPr/>
          <a:lstStyle/>
          <a:p>
            <a:pPr eaLnBrk="1" hangingPunct="1">
              <a:lnSpc>
                <a:spcPct val="90000"/>
              </a:lnSpc>
              <a:spcBef>
                <a:spcPts val="0"/>
              </a:spcBef>
              <a:spcAft>
                <a:spcPts val="1800"/>
              </a:spcAft>
            </a:pPr>
            <a:r>
              <a:rPr lang="en-US" dirty="0" smtClean="0">
                <a:latin typeface="+mj-lt"/>
              </a:rPr>
              <a:t>Working distance is 30” (because breaker is recessed from handle)</a:t>
            </a:r>
          </a:p>
          <a:p>
            <a:pPr eaLnBrk="1" hangingPunct="1">
              <a:lnSpc>
                <a:spcPct val="90000"/>
              </a:lnSpc>
              <a:spcBef>
                <a:spcPts val="0"/>
              </a:spcBef>
              <a:spcAft>
                <a:spcPts val="1800"/>
              </a:spcAft>
            </a:pPr>
            <a:r>
              <a:rPr lang="en-US" dirty="0" smtClean="0">
                <a:latin typeface="+mj-lt"/>
              </a:rPr>
              <a:t>E</a:t>
            </a:r>
            <a:r>
              <a:rPr lang="en-US" baseline="-25000" dirty="0" smtClean="0">
                <a:latin typeface="+mj-lt"/>
              </a:rPr>
              <a:t>a</a:t>
            </a:r>
            <a:r>
              <a:rPr lang="en-US" dirty="0" smtClean="0">
                <a:latin typeface="+mj-lt"/>
              </a:rPr>
              <a:t> = 0.94 cal/cm</a:t>
            </a:r>
            <a:r>
              <a:rPr lang="en-US" baseline="30000" dirty="0" smtClean="0">
                <a:latin typeface="+mj-lt"/>
              </a:rPr>
              <a:t>2</a:t>
            </a:r>
          </a:p>
          <a:p>
            <a:pPr eaLnBrk="1" hangingPunct="1">
              <a:lnSpc>
                <a:spcPct val="90000"/>
              </a:lnSpc>
              <a:spcBef>
                <a:spcPts val="0"/>
              </a:spcBef>
              <a:spcAft>
                <a:spcPts val="1800"/>
              </a:spcAft>
            </a:pPr>
            <a:r>
              <a:rPr lang="en-US" dirty="0" smtClean="0">
                <a:latin typeface="+mj-lt"/>
              </a:rPr>
              <a:t>E</a:t>
            </a:r>
            <a:r>
              <a:rPr lang="en-US" baseline="-25000" dirty="0" smtClean="0">
                <a:latin typeface="+mj-lt"/>
              </a:rPr>
              <a:t>0.85a</a:t>
            </a:r>
            <a:r>
              <a:rPr lang="en-US" dirty="0" smtClean="0">
                <a:latin typeface="+mj-lt"/>
              </a:rPr>
              <a:t> = 0.79 cal/cm</a:t>
            </a:r>
            <a:r>
              <a:rPr lang="en-US" baseline="30000" dirty="0" smtClean="0">
                <a:latin typeface="+mj-lt"/>
              </a:rPr>
              <a:t>2</a:t>
            </a:r>
          </a:p>
          <a:p>
            <a:pPr eaLnBrk="1" hangingPunct="1">
              <a:lnSpc>
                <a:spcPct val="90000"/>
              </a:lnSpc>
              <a:spcBef>
                <a:spcPts val="0"/>
              </a:spcBef>
              <a:spcAft>
                <a:spcPts val="1800"/>
              </a:spcAft>
            </a:pPr>
            <a:r>
              <a:rPr lang="en-US" dirty="0" smtClean="0">
                <a:latin typeface="+mj-lt"/>
              </a:rPr>
              <a:t>Maximum energy (0.94 cal/cm</a:t>
            </a:r>
            <a:r>
              <a:rPr lang="en-US" baseline="30000" dirty="0" smtClean="0">
                <a:latin typeface="+mj-lt"/>
              </a:rPr>
              <a:t>2</a:t>
            </a:r>
            <a:r>
              <a:rPr lang="en-US" dirty="0" smtClean="0">
                <a:latin typeface="+mj-lt"/>
              </a:rPr>
              <a:t>) less than 1.2 cal/cm</a:t>
            </a:r>
            <a:r>
              <a:rPr lang="en-US" baseline="30000" dirty="0" smtClean="0">
                <a:latin typeface="+mj-lt"/>
              </a:rPr>
              <a:t>2</a:t>
            </a:r>
            <a:r>
              <a:rPr lang="en-US" dirty="0" smtClean="0">
                <a:latin typeface="+mj-lt"/>
              </a:rPr>
              <a:t> so operation of this circuit breaker is Hazard/Risk Category 0</a:t>
            </a:r>
          </a:p>
          <a:p>
            <a:pPr eaLnBrk="1" hangingPunct="1">
              <a:lnSpc>
                <a:spcPct val="90000"/>
              </a:lnSpc>
              <a:spcBef>
                <a:spcPts val="0"/>
              </a:spcBef>
              <a:spcAft>
                <a:spcPts val="1800"/>
              </a:spcAft>
            </a:pPr>
            <a:r>
              <a:rPr lang="en-US" dirty="0" smtClean="0">
                <a:latin typeface="+mj-lt"/>
              </a:rPr>
              <a:t>Table 130.7(C)(9)(a) not applicable because</a:t>
            </a:r>
          </a:p>
          <a:p>
            <a:pPr lvl="1" eaLnBrk="1" hangingPunct="1">
              <a:lnSpc>
                <a:spcPct val="90000"/>
              </a:lnSpc>
              <a:spcBef>
                <a:spcPts val="0"/>
              </a:spcBef>
              <a:spcAft>
                <a:spcPts val="1800"/>
              </a:spcAft>
            </a:pPr>
            <a:r>
              <a:rPr lang="en-US" i="1" dirty="0" err="1" smtClean="0">
                <a:latin typeface="+mj-lt"/>
              </a:rPr>
              <a:t>I</a:t>
            </a:r>
            <a:r>
              <a:rPr lang="en-US" i="1" baseline="-25000" dirty="0" err="1" smtClean="0">
                <a:latin typeface="+mj-lt"/>
              </a:rPr>
              <a:t>bf</a:t>
            </a:r>
            <a:r>
              <a:rPr lang="en-US" i="1" baseline="-25000" dirty="0" smtClean="0">
                <a:latin typeface="+mj-lt"/>
              </a:rPr>
              <a:t> </a:t>
            </a:r>
            <a:r>
              <a:rPr lang="en-US" i="1" dirty="0" smtClean="0">
                <a:latin typeface="+mj-lt"/>
              </a:rPr>
              <a:t> &lt; 65 kA</a:t>
            </a:r>
          </a:p>
          <a:p>
            <a:pPr lvl="1" eaLnBrk="1" hangingPunct="1">
              <a:lnSpc>
                <a:spcPct val="90000"/>
              </a:lnSpc>
              <a:spcBef>
                <a:spcPts val="0"/>
              </a:spcBef>
              <a:spcAft>
                <a:spcPts val="1800"/>
              </a:spcAft>
            </a:pPr>
            <a:r>
              <a:rPr lang="en-US" i="1" dirty="0" err="1" smtClean="0">
                <a:latin typeface="+mj-lt"/>
              </a:rPr>
              <a:t>t</a:t>
            </a:r>
            <a:r>
              <a:rPr lang="en-US" i="1" baseline="-25000" dirty="0" err="1" smtClean="0">
                <a:latin typeface="+mj-lt"/>
              </a:rPr>
              <a:t>clear</a:t>
            </a:r>
            <a:r>
              <a:rPr lang="en-US" i="1" dirty="0" smtClean="0">
                <a:latin typeface="+mj-lt"/>
              </a:rPr>
              <a:t> &gt; 0.030 seconds</a:t>
            </a:r>
          </a:p>
        </p:txBody>
      </p:sp>
      <p:sp>
        <p:nvSpPr>
          <p:cNvPr id="9" name="Slide Number Placeholder 8"/>
          <p:cNvSpPr>
            <a:spLocks noGrp="1"/>
          </p:cNvSpPr>
          <p:nvPr>
            <p:ph type="sldNum" sz="quarter" idx="12"/>
          </p:nvPr>
        </p:nvSpPr>
        <p:spPr/>
        <p:txBody>
          <a:bodyPr/>
          <a:lstStyle/>
          <a:p>
            <a:pPr>
              <a:defRPr/>
            </a:pPr>
            <a:fld id="{6030B898-AB9A-47DF-A0DA-3D877362286F}" type="slidenum">
              <a:rPr lang="en-US" smtClean="0"/>
              <a:pPr>
                <a:defRPr/>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2" name="Picture 5"/>
          <p:cNvPicPr>
            <a:picLocks noGrp="1" noChangeAspect="1" noChangeArrowheads="1"/>
          </p:cNvPicPr>
          <p:nvPr>
            <p:ph sz="half" idx="4294967295"/>
          </p:nvPr>
        </p:nvPicPr>
        <p:blipFill>
          <a:blip r:embed="rId3" cstate="print"/>
          <a:srcRect/>
          <a:stretch>
            <a:fillRect/>
          </a:stretch>
        </p:blipFill>
        <p:spPr>
          <a:xfrm>
            <a:off x="154112" y="216520"/>
            <a:ext cx="4798133" cy="6288975"/>
          </a:xfrm>
        </p:spPr>
      </p:pic>
      <p:sp>
        <p:nvSpPr>
          <p:cNvPr id="39940" name="Rectangle 2"/>
          <p:cNvSpPr>
            <a:spLocks noGrp="1" noChangeArrowheads="1"/>
          </p:cNvSpPr>
          <p:nvPr>
            <p:ph type="title"/>
          </p:nvPr>
        </p:nvSpPr>
        <p:spPr/>
        <p:txBody>
          <a:bodyPr/>
          <a:lstStyle/>
          <a:p>
            <a:pPr eaLnBrk="1" hangingPunct="1"/>
            <a:r>
              <a:rPr lang="en-US" b="1" dirty="0" smtClean="0"/>
              <a:t>Clean Power Breaker Calculation</a:t>
            </a:r>
          </a:p>
        </p:txBody>
      </p:sp>
      <p:sp>
        <p:nvSpPr>
          <p:cNvPr id="8" name="Date Placeholder 2"/>
          <p:cNvSpPr>
            <a:spLocks noGrp="1"/>
          </p:cNvSpPr>
          <p:nvPr>
            <p:ph type="dt" sz="half" idx="10"/>
          </p:nvPr>
        </p:nvSpPr>
        <p:spPr/>
        <p:txBody>
          <a:bodyPr/>
          <a:lstStyle/>
          <a:p>
            <a:pPr>
              <a:defRPr/>
            </a:pPr>
            <a:r>
              <a:rPr lang="en-US" smtClean="0"/>
              <a:t>June 14 - 16, 2010</a:t>
            </a:r>
            <a:endParaRPr lang="en-US"/>
          </a:p>
        </p:txBody>
      </p:sp>
      <p:sp>
        <p:nvSpPr>
          <p:cNvPr id="9"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39941" name="Rectangle 4"/>
          <p:cNvSpPr>
            <a:spLocks noGrp="1" noChangeArrowheads="1"/>
          </p:cNvSpPr>
          <p:nvPr>
            <p:ph type="body" sz="half" idx="4294967295"/>
          </p:nvPr>
        </p:nvSpPr>
        <p:spPr>
          <a:xfrm>
            <a:off x="5562600" y="769938"/>
            <a:ext cx="3581400" cy="5486400"/>
          </a:xfrm>
        </p:spPr>
        <p:txBody>
          <a:bodyPr/>
          <a:lstStyle/>
          <a:p>
            <a:pPr eaLnBrk="1" hangingPunct="1">
              <a:lnSpc>
                <a:spcPct val="90000"/>
              </a:lnSpc>
              <a:spcBef>
                <a:spcPts val="0"/>
              </a:spcBef>
              <a:spcAft>
                <a:spcPts val="1200"/>
              </a:spcAft>
            </a:pPr>
            <a:r>
              <a:rPr lang="en-US" dirty="0" err="1" smtClean="0">
                <a:latin typeface="+mj-lt"/>
              </a:rPr>
              <a:t>I</a:t>
            </a:r>
            <a:r>
              <a:rPr lang="en-US" baseline="-25000" dirty="0" err="1" smtClean="0">
                <a:latin typeface="+mj-lt"/>
              </a:rPr>
              <a:t>fl</a:t>
            </a:r>
            <a:r>
              <a:rPr lang="en-US" dirty="0" smtClean="0">
                <a:latin typeface="+mj-lt"/>
              </a:rPr>
              <a:t> = 135 A</a:t>
            </a:r>
          </a:p>
          <a:p>
            <a:pPr eaLnBrk="1" hangingPunct="1">
              <a:lnSpc>
                <a:spcPct val="90000"/>
              </a:lnSpc>
              <a:spcBef>
                <a:spcPts val="0"/>
              </a:spcBef>
              <a:spcAft>
                <a:spcPts val="1200"/>
              </a:spcAft>
            </a:pPr>
            <a:r>
              <a:rPr lang="en-US" dirty="0" smtClean="0">
                <a:latin typeface="+mj-lt"/>
              </a:rPr>
              <a:t>Z = 6.23%</a:t>
            </a:r>
          </a:p>
          <a:p>
            <a:pPr eaLnBrk="1" hangingPunct="1">
              <a:lnSpc>
                <a:spcPct val="90000"/>
              </a:lnSpc>
              <a:spcBef>
                <a:spcPts val="0"/>
              </a:spcBef>
              <a:spcAft>
                <a:spcPts val="1200"/>
              </a:spcAft>
            </a:pPr>
            <a:r>
              <a:rPr lang="en-US" dirty="0" smtClean="0">
                <a:latin typeface="+mj-lt"/>
              </a:rPr>
              <a:t>Fault currents</a:t>
            </a:r>
          </a:p>
          <a:p>
            <a:pPr lvl="1" eaLnBrk="1" hangingPunct="1">
              <a:lnSpc>
                <a:spcPct val="90000"/>
              </a:lnSpc>
              <a:spcBef>
                <a:spcPts val="0"/>
              </a:spcBef>
              <a:spcAft>
                <a:spcPts val="1200"/>
              </a:spcAft>
            </a:pPr>
            <a:r>
              <a:rPr lang="en-US" i="1" dirty="0" err="1" smtClean="0">
                <a:latin typeface="+mj-lt"/>
              </a:rPr>
              <a:t>I</a:t>
            </a:r>
            <a:r>
              <a:rPr lang="en-US" i="1" baseline="-25000" dirty="0" err="1" smtClean="0">
                <a:latin typeface="+mj-lt"/>
              </a:rPr>
              <a:t>bf</a:t>
            </a:r>
            <a:r>
              <a:rPr lang="en-US" i="1" baseline="-25000" dirty="0" smtClean="0">
                <a:latin typeface="+mj-lt"/>
              </a:rPr>
              <a:t> </a:t>
            </a:r>
            <a:r>
              <a:rPr lang="en-US" i="1" dirty="0" smtClean="0">
                <a:latin typeface="+mj-lt"/>
              </a:rPr>
              <a:t>= 2.2 kA</a:t>
            </a:r>
          </a:p>
          <a:p>
            <a:pPr lvl="1" eaLnBrk="1" hangingPunct="1">
              <a:lnSpc>
                <a:spcPct val="90000"/>
              </a:lnSpc>
              <a:spcBef>
                <a:spcPts val="0"/>
              </a:spcBef>
              <a:spcAft>
                <a:spcPts val="1200"/>
              </a:spcAft>
            </a:pPr>
            <a:r>
              <a:rPr lang="en-US" i="1" dirty="0" err="1" smtClean="0">
                <a:latin typeface="+mj-lt"/>
              </a:rPr>
              <a:t>I</a:t>
            </a:r>
            <a:r>
              <a:rPr lang="en-US" i="1" baseline="-25000" dirty="0" err="1" smtClean="0">
                <a:latin typeface="+mj-lt"/>
              </a:rPr>
              <a:t>a</a:t>
            </a:r>
            <a:r>
              <a:rPr lang="en-US" i="1" baseline="-25000" dirty="0" smtClean="0">
                <a:latin typeface="+mj-lt"/>
              </a:rPr>
              <a:t> </a:t>
            </a:r>
            <a:r>
              <a:rPr lang="en-US" i="1" dirty="0" smtClean="0">
                <a:latin typeface="+mj-lt"/>
              </a:rPr>
              <a:t>= 1.8 kA</a:t>
            </a:r>
          </a:p>
          <a:p>
            <a:pPr lvl="1" eaLnBrk="1" hangingPunct="1">
              <a:lnSpc>
                <a:spcPct val="90000"/>
              </a:lnSpc>
              <a:spcBef>
                <a:spcPts val="0"/>
              </a:spcBef>
              <a:spcAft>
                <a:spcPts val="1200"/>
              </a:spcAft>
            </a:pPr>
            <a:r>
              <a:rPr lang="en-US" i="1" dirty="0" smtClean="0">
                <a:latin typeface="+mj-lt"/>
              </a:rPr>
              <a:t>0.85I</a:t>
            </a:r>
            <a:r>
              <a:rPr lang="en-US" i="1" baseline="-25000" dirty="0" smtClean="0">
                <a:latin typeface="+mj-lt"/>
              </a:rPr>
              <a:t>a </a:t>
            </a:r>
            <a:r>
              <a:rPr lang="en-US" i="1" dirty="0" smtClean="0">
                <a:latin typeface="+mj-lt"/>
              </a:rPr>
              <a:t>= 1.5 kA</a:t>
            </a:r>
          </a:p>
          <a:p>
            <a:pPr eaLnBrk="1" hangingPunct="1">
              <a:lnSpc>
                <a:spcPct val="90000"/>
              </a:lnSpc>
              <a:spcBef>
                <a:spcPts val="0"/>
              </a:spcBef>
              <a:spcAft>
                <a:spcPts val="1200"/>
              </a:spcAft>
            </a:pPr>
            <a:r>
              <a:rPr lang="en-US" dirty="0" smtClean="0">
                <a:latin typeface="+mj-lt"/>
              </a:rPr>
              <a:t>Clearing times from</a:t>
            </a:r>
            <a:br>
              <a:rPr lang="en-US" dirty="0" smtClean="0">
                <a:latin typeface="+mj-lt"/>
              </a:rPr>
            </a:br>
            <a:r>
              <a:rPr lang="en-US" dirty="0" smtClean="0">
                <a:latin typeface="+mj-lt"/>
              </a:rPr>
              <a:t>C-H AD 29-167F</a:t>
            </a:r>
            <a:br>
              <a:rPr lang="en-US" dirty="0" smtClean="0">
                <a:latin typeface="+mj-lt"/>
              </a:rPr>
            </a:br>
            <a:r>
              <a:rPr lang="en-US" dirty="0" smtClean="0">
                <a:latin typeface="+mj-lt"/>
              </a:rPr>
              <a:t>Curve SC-4438-88A</a:t>
            </a:r>
          </a:p>
          <a:p>
            <a:pPr lvl="1" eaLnBrk="1" hangingPunct="1">
              <a:lnSpc>
                <a:spcPct val="90000"/>
              </a:lnSpc>
              <a:spcBef>
                <a:spcPts val="0"/>
              </a:spcBef>
              <a:spcAft>
                <a:spcPts val="1200"/>
              </a:spcAft>
            </a:pPr>
            <a:r>
              <a:rPr lang="en-US" i="1" dirty="0" err="1" smtClean="0">
                <a:latin typeface="+mj-lt"/>
              </a:rPr>
              <a:t>t</a:t>
            </a:r>
            <a:r>
              <a:rPr lang="en-US" i="1" baseline="-25000" dirty="0" err="1" smtClean="0">
                <a:latin typeface="+mj-lt"/>
              </a:rPr>
              <a:t>bf</a:t>
            </a:r>
            <a:r>
              <a:rPr lang="en-US" i="1" dirty="0" smtClean="0">
                <a:latin typeface="+mj-lt"/>
              </a:rPr>
              <a:t> = 0.017 s</a:t>
            </a:r>
          </a:p>
          <a:p>
            <a:pPr lvl="1" eaLnBrk="1" hangingPunct="1">
              <a:lnSpc>
                <a:spcPct val="90000"/>
              </a:lnSpc>
              <a:spcBef>
                <a:spcPts val="0"/>
              </a:spcBef>
              <a:spcAft>
                <a:spcPts val="1200"/>
              </a:spcAft>
            </a:pPr>
            <a:r>
              <a:rPr lang="en-US" i="1" dirty="0" err="1" smtClean="0">
                <a:latin typeface="+mj-lt"/>
              </a:rPr>
              <a:t>t</a:t>
            </a:r>
            <a:r>
              <a:rPr lang="en-US" i="1" baseline="-25000" dirty="0" err="1" smtClean="0">
                <a:latin typeface="+mj-lt"/>
              </a:rPr>
              <a:t>a</a:t>
            </a:r>
            <a:r>
              <a:rPr lang="en-US" i="1" dirty="0" smtClean="0">
                <a:latin typeface="+mj-lt"/>
              </a:rPr>
              <a:t> = 0.024 s</a:t>
            </a:r>
          </a:p>
          <a:p>
            <a:pPr lvl="1" eaLnBrk="1" hangingPunct="1">
              <a:lnSpc>
                <a:spcPct val="90000"/>
              </a:lnSpc>
              <a:spcBef>
                <a:spcPts val="0"/>
              </a:spcBef>
              <a:spcAft>
                <a:spcPts val="1200"/>
              </a:spcAft>
            </a:pPr>
            <a:r>
              <a:rPr lang="en-US" i="1" dirty="0" smtClean="0">
                <a:latin typeface="+mj-lt"/>
              </a:rPr>
              <a:t>t</a:t>
            </a:r>
            <a:r>
              <a:rPr lang="en-US" i="1" baseline="-25000" dirty="0" smtClean="0">
                <a:latin typeface="+mj-lt"/>
              </a:rPr>
              <a:t>0.85a</a:t>
            </a:r>
            <a:r>
              <a:rPr lang="en-US" i="1" dirty="0" smtClean="0">
                <a:latin typeface="+mj-lt"/>
              </a:rPr>
              <a:t> = 1.6 s</a:t>
            </a:r>
          </a:p>
          <a:p>
            <a:pPr eaLnBrk="1" hangingPunct="1">
              <a:lnSpc>
                <a:spcPct val="90000"/>
              </a:lnSpc>
              <a:spcBef>
                <a:spcPts val="0"/>
              </a:spcBef>
              <a:spcAft>
                <a:spcPts val="1200"/>
              </a:spcAft>
            </a:pPr>
            <a:r>
              <a:rPr lang="en-US" dirty="0" smtClean="0">
                <a:latin typeface="+mj-lt"/>
              </a:rPr>
              <a:t>Time is large because system is not properly coordinated</a:t>
            </a:r>
          </a:p>
        </p:txBody>
      </p:sp>
      <p:sp>
        <p:nvSpPr>
          <p:cNvPr id="10" name="Slide Number Placeholder 9"/>
          <p:cNvSpPr>
            <a:spLocks noGrp="1"/>
          </p:cNvSpPr>
          <p:nvPr>
            <p:ph type="sldNum" sz="quarter" idx="12"/>
          </p:nvPr>
        </p:nvSpPr>
        <p:spPr/>
        <p:txBody>
          <a:bodyPr/>
          <a:lstStyle/>
          <a:p>
            <a:pPr>
              <a:defRPr/>
            </a:pPr>
            <a:fld id="{6030B898-AB9A-47DF-A0DA-3D877362286F}" type="slidenum">
              <a:rPr lang="en-US" smtClean="0"/>
              <a:pPr>
                <a:defRPr/>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p:txBody>
          <a:bodyPr/>
          <a:lstStyle/>
          <a:p>
            <a:pPr eaLnBrk="1" hangingPunct="1"/>
            <a:r>
              <a:rPr lang="en-US" b="1" dirty="0" smtClean="0"/>
              <a:t>Clean Power Breaker Calculation</a:t>
            </a:r>
          </a:p>
        </p:txBody>
      </p:sp>
      <p:sp>
        <p:nvSpPr>
          <p:cNvPr id="7" name="Date Placeholder 2"/>
          <p:cNvSpPr>
            <a:spLocks noGrp="1"/>
          </p:cNvSpPr>
          <p:nvPr>
            <p:ph type="dt" sz="half" idx="10"/>
          </p:nvPr>
        </p:nvSpPr>
        <p:spPr/>
        <p:txBody>
          <a:bodyPr/>
          <a:lstStyle/>
          <a:p>
            <a:pPr>
              <a:defRPr/>
            </a:pPr>
            <a:r>
              <a:rPr lang="en-US" smtClean="0"/>
              <a:t>June 14 - 16, 2010</a:t>
            </a:r>
            <a:endParaRPr lang="en-US"/>
          </a:p>
        </p:txBody>
      </p:sp>
      <p:sp>
        <p:nvSpPr>
          <p:cNvPr id="8"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40965" name="Rectangle 3"/>
          <p:cNvSpPr>
            <a:spLocks noGrp="1" noChangeArrowheads="1"/>
          </p:cNvSpPr>
          <p:nvPr>
            <p:ph type="body" idx="4294967295"/>
          </p:nvPr>
        </p:nvSpPr>
        <p:spPr>
          <a:xfrm>
            <a:off x="349320" y="631825"/>
            <a:ext cx="8188098" cy="5624513"/>
          </a:xfrm>
        </p:spPr>
        <p:txBody>
          <a:bodyPr/>
          <a:lstStyle/>
          <a:p>
            <a:pPr eaLnBrk="1" hangingPunct="1">
              <a:lnSpc>
                <a:spcPct val="80000"/>
              </a:lnSpc>
              <a:spcBef>
                <a:spcPts val="0"/>
              </a:spcBef>
              <a:spcAft>
                <a:spcPts val="1800"/>
              </a:spcAft>
            </a:pPr>
            <a:r>
              <a:rPr lang="en-US" dirty="0" smtClean="0">
                <a:latin typeface="+mj-lt"/>
              </a:rPr>
              <a:t>Working distance is 18” (NFPA70E standard)</a:t>
            </a:r>
          </a:p>
          <a:p>
            <a:pPr eaLnBrk="1" hangingPunct="1">
              <a:lnSpc>
                <a:spcPct val="80000"/>
              </a:lnSpc>
              <a:spcBef>
                <a:spcPts val="0"/>
              </a:spcBef>
              <a:spcAft>
                <a:spcPts val="1800"/>
              </a:spcAft>
            </a:pPr>
            <a:r>
              <a:rPr lang="en-US" dirty="0" smtClean="0">
                <a:latin typeface="+mj-lt"/>
              </a:rPr>
              <a:t>E</a:t>
            </a:r>
            <a:r>
              <a:rPr lang="en-US" baseline="-25000" dirty="0" smtClean="0">
                <a:latin typeface="+mj-lt"/>
              </a:rPr>
              <a:t>a</a:t>
            </a:r>
            <a:r>
              <a:rPr lang="en-US" dirty="0" smtClean="0">
                <a:latin typeface="+mj-lt"/>
              </a:rPr>
              <a:t> = 0.12 cal/cm</a:t>
            </a:r>
            <a:r>
              <a:rPr lang="en-US" baseline="30000" dirty="0" smtClean="0">
                <a:latin typeface="+mj-lt"/>
              </a:rPr>
              <a:t>2</a:t>
            </a:r>
          </a:p>
          <a:p>
            <a:pPr eaLnBrk="1" hangingPunct="1">
              <a:lnSpc>
                <a:spcPct val="80000"/>
              </a:lnSpc>
              <a:spcBef>
                <a:spcPts val="0"/>
              </a:spcBef>
              <a:spcAft>
                <a:spcPts val="1800"/>
              </a:spcAft>
            </a:pPr>
            <a:r>
              <a:rPr lang="en-US" dirty="0" smtClean="0">
                <a:latin typeface="+mj-lt"/>
              </a:rPr>
              <a:t>E</a:t>
            </a:r>
            <a:r>
              <a:rPr lang="en-US" baseline="-25000" dirty="0" smtClean="0">
                <a:latin typeface="+mj-lt"/>
              </a:rPr>
              <a:t>0.85a</a:t>
            </a:r>
            <a:r>
              <a:rPr lang="en-US" dirty="0" smtClean="0">
                <a:latin typeface="+mj-lt"/>
              </a:rPr>
              <a:t> = 6.9 cal/cm</a:t>
            </a:r>
            <a:r>
              <a:rPr lang="en-US" baseline="30000" dirty="0" smtClean="0">
                <a:latin typeface="+mj-lt"/>
              </a:rPr>
              <a:t>2</a:t>
            </a:r>
          </a:p>
          <a:p>
            <a:pPr eaLnBrk="1" hangingPunct="1">
              <a:lnSpc>
                <a:spcPct val="80000"/>
              </a:lnSpc>
              <a:spcBef>
                <a:spcPts val="0"/>
              </a:spcBef>
              <a:spcAft>
                <a:spcPts val="1800"/>
              </a:spcAft>
            </a:pPr>
            <a:r>
              <a:rPr lang="en-US" dirty="0" smtClean="0">
                <a:latin typeface="+mj-lt"/>
              </a:rPr>
              <a:t>Maximum energy (6.9 cal/cm</a:t>
            </a:r>
            <a:r>
              <a:rPr lang="en-US" baseline="30000" dirty="0" smtClean="0">
                <a:latin typeface="+mj-lt"/>
              </a:rPr>
              <a:t>2</a:t>
            </a:r>
            <a:r>
              <a:rPr lang="en-US" dirty="0" smtClean="0">
                <a:latin typeface="+mj-lt"/>
              </a:rPr>
              <a:t>) between 4 and 8 cal/cm</a:t>
            </a:r>
            <a:r>
              <a:rPr lang="en-US" baseline="30000" dirty="0" smtClean="0">
                <a:latin typeface="+mj-lt"/>
              </a:rPr>
              <a:t>2</a:t>
            </a:r>
            <a:r>
              <a:rPr lang="en-US" dirty="0" smtClean="0">
                <a:latin typeface="+mj-lt"/>
              </a:rPr>
              <a:t> so operation of this circuit breaker is Hazard/Risk Category  2</a:t>
            </a:r>
          </a:p>
          <a:p>
            <a:pPr eaLnBrk="1" hangingPunct="1">
              <a:lnSpc>
                <a:spcPct val="80000"/>
              </a:lnSpc>
              <a:spcBef>
                <a:spcPts val="0"/>
              </a:spcBef>
              <a:spcAft>
                <a:spcPts val="1800"/>
              </a:spcAft>
            </a:pPr>
            <a:r>
              <a:rPr lang="en-US" dirty="0" smtClean="0">
                <a:latin typeface="+mj-lt"/>
              </a:rPr>
              <a:t>Table 130.7(C)(9)(a) not applicable</a:t>
            </a:r>
          </a:p>
          <a:p>
            <a:pPr lvl="1" eaLnBrk="1" hangingPunct="1">
              <a:lnSpc>
                <a:spcPct val="80000"/>
              </a:lnSpc>
              <a:spcBef>
                <a:spcPts val="0"/>
              </a:spcBef>
              <a:spcAft>
                <a:spcPts val="1800"/>
              </a:spcAft>
            </a:pPr>
            <a:r>
              <a:rPr lang="en-US" i="1" dirty="0" err="1" smtClean="0">
                <a:latin typeface="+mj-lt"/>
              </a:rPr>
              <a:t>I</a:t>
            </a:r>
            <a:r>
              <a:rPr lang="en-US" i="1" baseline="-25000" dirty="0" err="1" smtClean="0">
                <a:latin typeface="+mj-lt"/>
              </a:rPr>
              <a:t>bf</a:t>
            </a:r>
            <a:r>
              <a:rPr lang="en-US" i="1" dirty="0" smtClean="0">
                <a:latin typeface="+mj-lt"/>
              </a:rPr>
              <a:t> &lt; 25 kA</a:t>
            </a:r>
          </a:p>
          <a:p>
            <a:pPr lvl="1" eaLnBrk="1" hangingPunct="1">
              <a:lnSpc>
                <a:spcPct val="80000"/>
              </a:lnSpc>
              <a:spcBef>
                <a:spcPts val="0"/>
              </a:spcBef>
              <a:spcAft>
                <a:spcPts val="1800"/>
              </a:spcAft>
            </a:pPr>
            <a:r>
              <a:rPr lang="en-US" i="1" dirty="0" err="1" smtClean="0">
                <a:latin typeface="+mj-lt"/>
              </a:rPr>
              <a:t>t</a:t>
            </a:r>
            <a:r>
              <a:rPr lang="en-US" i="1" baseline="-25000" dirty="0" err="1" smtClean="0">
                <a:latin typeface="+mj-lt"/>
              </a:rPr>
              <a:t>clear</a:t>
            </a:r>
            <a:r>
              <a:rPr lang="en-US" i="1" dirty="0" smtClean="0">
                <a:latin typeface="+mj-lt"/>
              </a:rPr>
              <a:t> &gt; 0.030 seconds</a:t>
            </a:r>
          </a:p>
          <a:p>
            <a:pPr eaLnBrk="1" hangingPunct="1">
              <a:lnSpc>
                <a:spcPct val="80000"/>
              </a:lnSpc>
              <a:spcBef>
                <a:spcPts val="0"/>
              </a:spcBef>
              <a:spcAft>
                <a:spcPts val="1800"/>
              </a:spcAft>
            </a:pPr>
            <a:r>
              <a:rPr lang="en-US" dirty="0" smtClean="0">
                <a:latin typeface="+mj-lt"/>
              </a:rPr>
              <a:t>112.5 kVA transformer in circuit led to long clearing times of upstream breaker</a:t>
            </a:r>
          </a:p>
          <a:p>
            <a:pPr eaLnBrk="1" hangingPunct="1">
              <a:lnSpc>
                <a:spcPct val="80000"/>
              </a:lnSpc>
              <a:spcBef>
                <a:spcPts val="0"/>
              </a:spcBef>
              <a:spcAft>
                <a:spcPts val="1800"/>
              </a:spcAft>
            </a:pPr>
            <a:r>
              <a:rPr lang="en-US" dirty="0" smtClean="0">
                <a:latin typeface="+mj-lt"/>
              </a:rPr>
              <a:t>Reduce arc-flash by</a:t>
            </a:r>
          </a:p>
          <a:p>
            <a:pPr lvl="1" eaLnBrk="1" hangingPunct="1">
              <a:lnSpc>
                <a:spcPct val="80000"/>
              </a:lnSpc>
              <a:spcBef>
                <a:spcPts val="0"/>
              </a:spcBef>
              <a:spcAft>
                <a:spcPts val="1800"/>
              </a:spcAft>
            </a:pPr>
            <a:r>
              <a:rPr lang="en-US" i="1" dirty="0" smtClean="0">
                <a:latin typeface="+mj-lt"/>
              </a:rPr>
              <a:t>Using faster clearing time upstream breaker</a:t>
            </a:r>
          </a:p>
          <a:p>
            <a:pPr lvl="1" eaLnBrk="1" hangingPunct="1">
              <a:lnSpc>
                <a:spcPct val="80000"/>
              </a:lnSpc>
              <a:spcBef>
                <a:spcPts val="0"/>
              </a:spcBef>
              <a:spcAft>
                <a:spcPts val="1800"/>
              </a:spcAft>
            </a:pPr>
            <a:r>
              <a:rPr lang="en-US" i="1" dirty="0" smtClean="0">
                <a:latin typeface="+mj-lt"/>
              </a:rPr>
              <a:t>Adding separate downstream breaker or fuse</a:t>
            </a:r>
          </a:p>
        </p:txBody>
      </p:sp>
      <p:sp>
        <p:nvSpPr>
          <p:cNvPr id="9" name="Slide Number Placeholder 8"/>
          <p:cNvSpPr>
            <a:spLocks noGrp="1"/>
          </p:cNvSpPr>
          <p:nvPr>
            <p:ph type="sldNum" sz="quarter" idx="12"/>
          </p:nvPr>
        </p:nvSpPr>
        <p:spPr/>
        <p:txBody>
          <a:bodyPr/>
          <a:lstStyle/>
          <a:p>
            <a:pPr>
              <a:defRPr/>
            </a:pPr>
            <a:fld id="{6030B898-AB9A-47DF-A0DA-3D877362286F}" type="slidenum">
              <a:rPr lang="en-US" smtClean="0"/>
              <a:pPr>
                <a:defRPr/>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p:nvPr>
        </p:nvSpPr>
        <p:spPr/>
        <p:txBody>
          <a:bodyPr/>
          <a:lstStyle/>
          <a:p>
            <a:pPr eaLnBrk="1" hangingPunct="1"/>
            <a:r>
              <a:rPr lang="en-US" dirty="0" smtClean="0"/>
              <a:t>Mitigating the Arc Flash Hazard</a:t>
            </a:r>
          </a:p>
        </p:txBody>
      </p:sp>
      <p:sp>
        <p:nvSpPr>
          <p:cNvPr id="7" name="Date Placeholder 2"/>
          <p:cNvSpPr>
            <a:spLocks noGrp="1"/>
          </p:cNvSpPr>
          <p:nvPr>
            <p:ph type="dt" sz="half" idx="10"/>
          </p:nvPr>
        </p:nvSpPr>
        <p:spPr/>
        <p:txBody>
          <a:bodyPr/>
          <a:lstStyle/>
          <a:p>
            <a:pPr>
              <a:defRPr/>
            </a:pPr>
            <a:r>
              <a:rPr lang="en-US" smtClean="0"/>
              <a:t>June 14 - 16, 2010</a:t>
            </a:r>
            <a:endParaRPr lang="en-US"/>
          </a:p>
        </p:txBody>
      </p:sp>
      <p:sp>
        <p:nvSpPr>
          <p:cNvPr id="8"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41989" name="Rectangle 3"/>
          <p:cNvSpPr>
            <a:spLocks noGrp="1" noChangeArrowheads="1"/>
          </p:cNvSpPr>
          <p:nvPr>
            <p:ph type="body" idx="4294967295"/>
          </p:nvPr>
        </p:nvSpPr>
        <p:spPr>
          <a:xfrm>
            <a:off x="323689" y="639013"/>
            <a:ext cx="8491537" cy="5108575"/>
          </a:xfrm>
        </p:spPr>
        <p:txBody>
          <a:bodyPr/>
          <a:lstStyle/>
          <a:p>
            <a:pPr algn="just" eaLnBrk="1" hangingPunct="1">
              <a:spcBef>
                <a:spcPts val="0"/>
              </a:spcBef>
              <a:spcAft>
                <a:spcPts val="1800"/>
              </a:spcAft>
            </a:pPr>
            <a:r>
              <a:rPr lang="en-US" dirty="0" smtClean="0">
                <a:latin typeface="+mj-lt"/>
              </a:rPr>
              <a:t>Decrease available energy by u</a:t>
            </a:r>
            <a:r>
              <a:rPr lang="en-US" i="1" dirty="0" smtClean="0">
                <a:latin typeface="+mj-lt"/>
              </a:rPr>
              <a:t>sing smaller upstream transformer (208V transformers less than 125 kVA pose no arc-flash hazard)</a:t>
            </a:r>
          </a:p>
          <a:p>
            <a:pPr algn="just" eaLnBrk="1" hangingPunct="1">
              <a:spcBef>
                <a:spcPts val="0"/>
              </a:spcBef>
              <a:spcAft>
                <a:spcPts val="1800"/>
              </a:spcAft>
            </a:pPr>
            <a:r>
              <a:rPr lang="en-US" dirty="0" smtClean="0">
                <a:latin typeface="+mj-lt"/>
              </a:rPr>
              <a:t>Decrease clearing time</a:t>
            </a:r>
          </a:p>
          <a:p>
            <a:pPr lvl="1" algn="just" eaLnBrk="1" hangingPunct="1">
              <a:spcBef>
                <a:spcPts val="0"/>
              </a:spcBef>
              <a:spcAft>
                <a:spcPts val="1800"/>
              </a:spcAft>
            </a:pPr>
            <a:r>
              <a:rPr lang="en-US" i="1" dirty="0" smtClean="0">
                <a:latin typeface="+mj-lt"/>
              </a:rPr>
              <a:t>Size breaker trip units more aggressively</a:t>
            </a:r>
          </a:p>
          <a:p>
            <a:pPr lvl="1" algn="just" eaLnBrk="1" hangingPunct="1">
              <a:spcBef>
                <a:spcPts val="0"/>
              </a:spcBef>
              <a:spcAft>
                <a:spcPts val="1800"/>
              </a:spcAft>
            </a:pPr>
            <a:r>
              <a:rPr lang="en-US" i="1" dirty="0" smtClean="0">
                <a:latin typeface="+mj-lt"/>
              </a:rPr>
              <a:t>Choose breakers for instantaneous trip times (smaller frame sizes generally trip faster than larger frame sizes)</a:t>
            </a:r>
          </a:p>
          <a:p>
            <a:pPr lvl="1" algn="just" eaLnBrk="1" hangingPunct="1">
              <a:spcBef>
                <a:spcPts val="0"/>
              </a:spcBef>
              <a:spcAft>
                <a:spcPts val="1800"/>
              </a:spcAft>
            </a:pPr>
            <a:r>
              <a:rPr lang="en-US" i="1" dirty="0" smtClean="0">
                <a:latin typeface="+mj-lt"/>
              </a:rPr>
              <a:t>Choose breakers with adjustable trip units including adjustments for instantaneous trips</a:t>
            </a:r>
          </a:p>
          <a:p>
            <a:pPr algn="just" eaLnBrk="1" hangingPunct="1">
              <a:spcBef>
                <a:spcPts val="0"/>
              </a:spcBef>
              <a:spcAft>
                <a:spcPts val="1800"/>
              </a:spcAft>
            </a:pPr>
            <a:r>
              <a:rPr lang="en-US" dirty="0" smtClean="0">
                <a:latin typeface="+mj-lt"/>
              </a:rPr>
              <a:t>Protective devices upstream of transformers need to allow “inrush” current when transformer is energized. Using only upstream sensors, it is difficult to be as aggressive as desirable for arc-flash protection downstream of transformer. Add over-current devices on transformer secondary</a:t>
            </a:r>
          </a:p>
          <a:p>
            <a:pPr lvl="1" eaLnBrk="1" hangingPunct="1"/>
            <a:endParaRPr lang="en-US" i="1" dirty="0" smtClean="0">
              <a:solidFill>
                <a:srgbClr val="663300"/>
              </a:solidFill>
              <a:latin typeface="+mj-lt"/>
            </a:endParaRPr>
          </a:p>
          <a:p>
            <a:pPr lvl="1" eaLnBrk="1" hangingPunct="1"/>
            <a:endParaRPr lang="en-US" dirty="0" smtClean="0"/>
          </a:p>
        </p:txBody>
      </p:sp>
      <p:sp>
        <p:nvSpPr>
          <p:cNvPr id="9" name="Slide Number Placeholder 8"/>
          <p:cNvSpPr>
            <a:spLocks noGrp="1"/>
          </p:cNvSpPr>
          <p:nvPr>
            <p:ph type="sldNum" sz="quarter" idx="12"/>
          </p:nvPr>
        </p:nvSpPr>
        <p:spPr/>
        <p:txBody>
          <a:bodyPr/>
          <a:lstStyle/>
          <a:p>
            <a:pPr>
              <a:defRPr/>
            </a:pPr>
            <a:fld id="{6030B898-AB9A-47DF-A0DA-3D877362286F}" type="slidenum">
              <a:rPr lang="en-US" smtClean="0"/>
              <a:pPr>
                <a:defRPr/>
              </a:pPr>
              <a:t>38</a:t>
            </a:fld>
            <a:endParaRPr lang="en-US" dirty="0"/>
          </a:p>
        </p:txBody>
      </p:sp>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2"/>
          <p:cNvSpPr>
            <a:spLocks noGrp="1" noChangeArrowheads="1"/>
          </p:cNvSpPr>
          <p:nvPr>
            <p:ph type="title"/>
          </p:nvPr>
        </p:nvSpPr>
        <p:spPr/>
        <p:txBody>
          <a:bodyPr/>
          <a:lstStyle/>
          <a:p>
            <a:pPr eaLnBrk="1" hangingPunct="1"/>
            <a:r>
              <a:rPr lang="en-US" dirty="0" smtClean="0"/>
              <a:t>Mitigating the Arc Flash Hazard</a:t>
            </a:r>
          </a:p>
        </p:txBody>
      </p:sp>
      <p:sp>
        <p:nvSpPr>
          <p:cNvPr id="7" name="Date Placeholder 2"/>
          <p:cNvSpPr>
            <a:spLocks noGrp="1"/>
          </p:cNvSpPr>
          <p:nvPr>
            <p:ph type="dt" sz="half" idx="10"/>
          </p:nvPr>
        </p:nvSpPr>
        <p:spPr/>
        <p:txBody>
          <a:bodyPr/>
          <a:lstStyle/>
          <a:p>
            <a:pPr>
              <a:defRPr/>
            </a:pPr>
            <a:r>
              <a:rPr lang="en-US" smtClean="0"/>
              <a:t>June 14 - 16, 2010</a:t>
            </a:r>
            <a:endParaRPr lang="en-US"/>
          </a:p>
        </p:txBody>
      </p:sp>
      <p:sp>
        <p:nvSpPr>
          <p:cNvPr id="8"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43013" name="Rectangle 3"/>
          <p:cNvSpPr>
            <a:spLocks noGrp="1" noChangeArrowheads="1"/>
          </p:cNvSpPr>
          <p:nvPr>
            <p:ph type="body" idx="4294967295"/>
          </p:nvPr>
        </p:nvSpPr>
        <p:spPr>
          <a:xfrm>
            <a:off x="302785" y="703263"/>
            <a:ext cx="8574087" cy="5164137"/>
          </a:xfrm>
        </p:spPr>
        <p:txBody>
          <a:bodyPr/>
          <a:lstStyle/>
          <a:p>
            <a:pPr algn="just" eaLnBrk="1" hangingPunct="1">
              <a:spcBef>
                <a:spcPts val="0"/>
              </a:spcBef>
              <a:spcAft>
                <a:spcPts val="1800"/>
              </a:spcAft>
            </a:pPr>
            <a:r>
              <a:rPr lang="en-US" dirty="0" smtClean="0">
                <a:latin typeface="+mj-lt"/>
              </a:rPr>
              <a:t>Insert fast acting breakers or fuses in separate enclosures between the transformer and the equipment that needs to be operated. In general, separate the enclosures that contain arc-flash generated in that enclosure</a:t>
            </a:r>
          </a:p>
          <a:p>
            <a:pPr algn="just" eaLnBrk="1" hangingPunct="1">
              <a:lnSpc>
                <a:spcPct val="90000"/>
              </a:lnSpc>
              <a:spcBef>
                <a:spcPts val="0"/>
              </a:spcBef>
              <a:spcAft>
                <a:spcPts val="1800"/>
              </a:spcAft>
            </a:pPr>
            <a:r>
              <a:rPr lang="en-US" dirty="0" smtClean="0">
                <a:latin typeface="+mj-lt"/>
              </a:rPr>
              <a:t>Increase distance between worker and source of arc-flash</a:t>
            </a:r>
          </a:p>
          <a:p>
            <a:pPr lvl="1" algn="just" eaLnBrk="1" hangingPunct="1">
              <a:lnSpc>
                <a:spcPct val="90000"/>
              </a:lnSpc>
              <a:spcBef>
                <a:spcPts val="0"/>
              </a:spcBef>
              <a:spcAft>
                <a:spcPts val="1800"/>
              </a:spcAft>
            </a:pPr>
            <a:r>
              <a:rPr lang="en-US" i="1" dirty="0" smtClean="0">
                <a:latin typeface="+mj-lt"/>
              </a:rPr>
              <a:t>Use remote controls to operate high arc-flash hazard devices</a:t>
            </a:r>
          </a:p>
          <a:p>
            <a:pPr lvl="1" algn="just" eaLnBrk="1" hangingPunct="1">
              <a:lnSpc>
                <a:spcPct val="90000"/>
              </a:lnSpc>
              <a:spcBef>
                <a:spcPts val="0"/>
              </a:spcBef>
              <a:spcAft>
                <a:spcPts val="1800"/>
              </a:spcAft>
            </a:pPr>
            <a:r>
              <a:rPr lang="en-US" i="1" dirty="0" smtClean="0">
                <a:latin typeface="+mj-lt"/>
              </a:rPr>
              <a:t>Use extension handles on breakers to increase working distance of operation</a:t>
            </a:r>
          </a:p>
          <a:p>
            <a:pPr lvl="1" algn="just" eaLnBrk="1" hangingPunct="1">
              <a:lnSpc>
                <a:spcPct val="90000"/>
              </a:lnSpc>
              <a:spcBef>
                <a:spcPts val="0"/>
              </a:spcBef>
              <a:spcAft>
                <a:spcPts val="1800"/>
              </a:spcAft>
            </a:pPr>
            <a:r>
              <a:rPr lang="en-US" i="1" dirty="0" smtClean="0">
                <a:latin typeface="+mj-lt"/>
              </a:rPr>
              <a:t>Install meters or lights on equipment fronts to verify the system is de-energized before work is started</a:t>
            </a:r>
          </a:p>
          <a:p>
            <a:pPr lvl="1" algn="just" eaLnBrk="1" hangingPunct="1">
              <a:lnSpc>
                <a:spcPct val="90000"/>
              </a:lnSpc>
              <a:spcBef>
                <a:spcPts val="0"/>
              </a:spcBef>
              <a:spcAft>
                <a:spcPts val="1800"/>
              </a:spcAft>
            </a:pPr>
            <a:r>
              <a:rPr lang="en-US" i="1" dirty="0" smtClean="0">
                <a:latin typeface="+mj-lt"/>
              </a:rPr>
              <a:t>Install IR view-ports on panels that need to be monitored for over-temperature</a:t>
            </a:r>
          </a:p>
          <a:p>
            <a:pPr algn="just" eaLnBrk="1" hangingPunct="1">
              <a:lnSpc>
                <a:spcPct val="90000"/>
              </a:lnSpc>
              <a:spcBef>
                <a:spcPts val="0"/>
              </a:spcBef>
              <a:spcAft>
                <a:spcPts val="1800"/>
              </a:spcAft>
            </a:pPr>
            <a:r>
              <a:rPr lang="en-US" dirty="0" smtClean="0">
                <a:latin typeface="+mj-lt"/>
              </a:rPr>
              <a:t>Install protective devices that sense arcs and not just over-current</a:t>
            </a:r>
          </a:p>
          <a:p>
            <a:pPr lvl="1" eaLnBrk="1" hangingPunct="1"/>
            <a:endParaRPr lang="en-US" dirty="0" smtClean="0">
              <a:solidFill>
                <a:srgbClr val="663300"/>
              </a:solidFill>
              <a:latin typeface="+mj-lt"/>
            </a:endParaRPr>
          </a:p>
        </p:txBody>
      </p:sp>
      <p:sp>
        <p:nvSpPr>
          <p:cNvPr id="9" name="Slide Number Placeholder 8"/>
          <p:cNvSpPr>
            <a:spLocks noGrp="1"/>
          </p:cNvSpPr>
          <p:nvPr>
            <p:ph type="sldNum" sz="quarter" idx="12"/>
          </p:nvPr>
        </p:nvSpPr>
        <p:spPr/>
        <p:txBody>
          <a:bodyPr/>
          <a:lstStyle/>
          <a:p>
            <a:pPr>
              <a:defRPr/>
            </a:pPr>
            <a:fld id="{6030B898-AB9A-47DF-A0DA-3D877362286F}" type="slidenum">
              <a:rPr lang="en-US" smtClean="0"/>
              <a:pPr>
                <a:defRPr/>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Word on Safety Standards</a:t>
            </a:r>
            <a:endParaRPr lang="en-US" dirty="0"/>
          </a:p>
        </p:txBody>
      </p:sp>
      <p:sp>
        <p:nvSpPr>
          <p:cNvPr id="3" name="Date Placeholder 2"/>
          <p:cNvSpPr>
            <a:spLocks noGrp="1"/>
          </p:cNvSpPr>
          <p:nvPr>
            <p:ph type="dt" sz="half" idx="10"/>
          </p:nvPr>
        </p:nvSpPr>
        <p:spPr/>
        <p:txBody>
          <a:bodyPr/>
          <a:lstStyle/>
          <a:p>
            <a:pPr>
              <a:defRPr/>
            </a:pPr>
            <a:r>
              <a:rPr lang="en-US" smtClean="0"/>
              <a:t>June 14 - 16, 2010</a:t>
            </a:r>
            <a:endParaRPr lang="en-US" dirty="0"/>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dirty="0"/>
          </a:p>
        </p:txBody>
      </p:sp>
      <p:sp>
        <p:nvSpPr>
          <p:cNvPr id="5" name="Slide Number Placeholder 4"/>
          <p:cNvSpPr>
            <a:spLocks noGrp="1"/>
          </p:cNvSpPr>
          <p:nvPr>
            <p:ph type="sldNum" sz="quarter" idx="12"/>
          </p:nvPr>
        </p:nvSpPr>
        <p:spPr/>
        <p:txBody>
          <a:bodyPr/>
          <a:lstStyle/>
          <a:p>
            <a:pPr>
              <a:defRPr/>
            </a:pPr>
            <a:fld id="{6030B898-AB9A-47DF-A0DA-3D877362286F}" type="slidenum">
              <a:rPr lang="en-US" smtClean="0"/>
              <a:pPr>
                <a:defRPr/>
              </a:pPr>
              <a:t>4</a:t>
            </a:fld>
            <a:endParaRPr lang="en-US" dirty="0"/>
          </a:p>
        </p:txBody>
      </p:sp>
      <p:sp>
        <p:nvSpPr>
          <p:cNvPr id="6" name="Rectangle 5"/>
          <p:cNvSpPr/>
          <p:nvPr/>
        </p:nvSpPr>
        <p:spPr>
          <a:xfrm>
            <a:off x="410966" y="504406"/>
            <a:ext cx="8315591" cy="2092881"/>
          </a:xfrm>
          <a:prstGeom prst="rect">
            <a:avLst/>
          </a:prstGeom>
        </p:spPr>
        <p:txBody>
          <a:bodyPr wrap="square">
            <a:spAutoFit/>
          </a:bodyPr>
          <a:lstStyle/>
          <a:p>
            <a:pPr marL="342900" indent="-342900" algn="just">
              <a:buFontTx/>
              <a:buNone/>
              <a:tabLst>
                <a:tab pos="463550" algn="l"/>
              </a:tabLst>
            </a:pPr>
            <a:r>
              <a:rPr lang="en-US" b="1" i="0" dirty="0" smtClean="0">
                <a:solidFill>
                  <a:schemeClr val="tx1"/>
                </a:solidFill>
                <a:latin typeface="Arial" pitchFamily="34" charset="0"/>
                <a:cs typeface="Arial" pitchFamily="34" charset="0"/>
              </a:rPr>
              <a:t>USA</a:t>
            </a:r>
          </a:p>
          <a:p>
            <a:pPr marL="342900" indent="-342900" algn="just">
              <a:buFontTx/>
              <a:buNone/>
              <a:tabLst>
                <a:tab pos="463550" algn="l"/>
              </a:tabLst>
            </a:pPr>
            <a:r>
              <a:rPr lang="en-US" i="0" dirty="0" smtClean="0">
                <a:solidFill>
                  <a:schemeClr val="tx1"/>
                </a:solidFill>
                <a:latin typeface="Arial" pitchFamily="34" charset="0"/>
                <a:cs typeface="Arial" pitchFamily="34" charset="0"/>
              </a:rPr>
              <a:t>National Electrical Code NFPA 70 - 2008</a:t>
            </a:r>
          </a:p>
          <a:p>
            <a:pPr marL="225425" indent="-225425" algn="just"/>
            <a:r>
              <a:rPr lang="en-US" i="0" dirty="0" smtClean="0">
                <a:solidFill>
                  <a:schemeClr val="tx1"/>
                </a:solidFill>
                <a:latin typeface="Arial" pitchFamily="34" charset="0"/>
                <a:cs typeface="Arial" pitchFamily="34" charset="0"/>
              </a:rPr>
              <a:t>Deals with hardware design, inspection and installation</a:t>
            </a:r>
          </a:p>
          <a:p>
            <a:pPr marL="225425" indent="-225425" algn="just"/>
            <a:r>
              <a:rPr lang="en-US" i="0" dirty="0" smtClean="0">
                <a:solidFill>
                  <a:schemeClr val="tx1"/>
                </a:solidFill>
                <a:latin typeface="Arial" pitchFamily="34" charset="0"/>
                <a:cs typeface="Arial" pitchFamily="34" charset="0"/>
              </a:rPr>
              <a:t>Most Articles not applicable to power systems, but some examples that do are grounding and discharge of stored energy in capacitors</a:t>
            </a:r>
            <a:endParaRPr lang="en-US" i="0" dirty="0">
              <a:solidFill>
                <a:schemeClr val="tx1"/>
              </a:solidFill>
              <a:latin typeface="Arial" pitchFamily="34" charset="0"/>
              <a:cs typeface="Arial" pitchFamily="34" charset="0"/>
            </a:endParaRPr>
          </a:p>
        </p:txBody>
      </p:sp>
      <p:graphicFrame>
        <p:nvGraphicFramePr>
          <p:cNvPr id="352257" name="Object 5"/>
          <p:cNvGraphicFramePr>
            <a:graphicFrameLocks noChangeAspect="1"/>
          </p:cNvGraphicFramePr>
          <p:nvPr/>
        </p:nvGraphicFramePr>
        <p:xfrm>
          <a:off x="456124" y="3406301"/>
          <a:ext cx="1943046" cy="3054298"/>
        </p:xfrm>
        <a:graphic>
          <a:graphicData uri="http://schemas.openxmlformats.org/presentationml/2006/ole">
            <p:oleObj spid="_x0000_s352257" name="Visio" r:id="rId3" imgW="6124408" imgH="4092511" progId="Visio.Drawing.11">
              <p:embed/>
            </p:oleObj>
          </a:graphicData>
        </a:graphic>
      </p:graphicFrame>
      <p:graphicFrame>
        <p:nvGraphicFramePr>
          <p:cNvPr id="352258" name="Object 7"/>
          <p:cNvGraphicFramePr>
            <a:graphicFrameLocks noChangeAspect="1"/>
          </p:cNvGraphicFramePr>
          <p:nvPr/>
        </p:nvGraphicFramePr>
        <p:xfrm>
          <a:off x="3247161" y="3117818"/>
          <a:ext cx="5359400" cy="3259138"/>
        </p:xfrm>
        <a:graphic>
          <a:graphicData uri="http://schemas.openxmlformats.org/presentationml/2006/ole">
            <p:oleObj spid="_x0000_s352258" name="Equation" r:id="rId4" imgW="2806560" imgH="1892160" progId="Equation.DSMT4">
              <p:embed/>
            </p:oleObj>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5" name="Rectangle 2"/>
          <p:cNvSpPr>
            <a:spLocks noGrp="1" noChangeArrowheads="1"/>
          </p:cNvSpPr>
          <p:nvPr>
            <p:ph type="title"/>
          </p:nvPr>
        </p:nvSpPr>
        <p:spPr/>
        <p:txBody>
          <a:bodyPr/>
          <a:lstStyle/>
          <a:p>
            <a:pPr eaLnBrk="1" hangingPunct="1"/>
            <a:r>
              <a:rPr lang="en-US" b="1" dirty="0" smtClean="0"/>
              <a:t>Mitigating the Arc Flash Hazard</a:t>
            </a:r>
          </a:p>
        </p:txBody>
      </p:sp>
      <p:sp>
        <p:nvSpPr>
          <p:cNvPr id="634882" name="Date Placeholder 3"/>
          <p:cNvSpPr>
            <a:spLocks noGrp="1"/>
          </p:cNvSpPr>
          <p:nvPr>
            <p:ph type="dt" sz="half" idx="10"/>
          </p:nvPr>
        </p:nvSpPr>
        <p:spPr>
          <a:noFill/>
        </p:spPr>
        <p:txBody>
          <a:bodyPr/>
          <a:lstStyle/>
          <a:p>
            <a:r>
              <a:rPr lang="en-US" smtClean="0"/>
              <a:t>June 14 - 16, 2010</a:t>
            </a:r>
          </a:p>
        </p:txBody>
      </p:sp>
      <p:sp>
        <p:nvSpPr>
          <p:cNvPr id="7" name="Footer Placeholder 6"/>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634884" name="Slide Number Placeholder 5"/>
          <p:cNvSpPr>
            <a:spLocks noGrp="1"/>
          </p:cNvSpPr>
          <p:nvPr>
            <p:ph type="sldNum" sz="quarter" idx="12"/>
          </p:nvPr>
        </p:nvSpPr>
        <p:spPr>
          <a:noFill/>
        </p:spPr>
        <p:txBody>
          <a:bodyPr/>
          <a:lstStyle/>
          <a:p>
            <a:fld id="{8AD2753F-23E5-4FED-B534-DE19FE2D6613}" type="slidenum">
              <a:rPr lang="en-US" smtClean="0"/>
              <a:pPr/>
              <a:t>40</a:t>
            </a:fld>
            <a:endParaRPr lang="en-US" smtClean="0"/>
          </a:p>
        </p:txBody>
      </p:sp>
      <p:graphicFrame>
        <p:nvGraphicFramePr>
          <p:cNvPr id="8" name="Group 55"/>
          <p:cNvGraphicFramePr>
            <a:graphicFrameLocks noGrp="1"/>
          </p:cNvGraphicFramePr>
          <p:nvPr/>
        </p:nvGraphicFramePr>
        <p:xfrm>
          <a:off x="239713" y="657225"/>
          <a:ext cx="8610600" cy="5213922"/>
        </p:xfrm>
        <a:graphic>
          <a:graphicData uri="http://schemas.openxmlformats.org/drawingml/2006/table">
            <a:tbl>
              <a:tblPr/>
              <a:tblGrid>
                <a:gridCol w="1095375"/>
                <a:gridCol w="5522912"/>
                <a:gridCol w="1992313"/>
              </a:tblGrid>
              <a:tr h="533400">
                <a:tc gridSpan="3">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Typical Protective Clothing and Minimum Ratings</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Abridged NFPA 70E Table 130.7(C)(10)and (11)</a:t>
                      </a:r>
                    </a:p>
                  </a:txBody>
                  <a:tcPr anchor="b" horzOverflow="overflow">
                    <a:lnL w="28575" cap="flat" cmpd="sng" algn="ctr">
                      <a:solidFill>
                        <a:srgbClr val="663300"/>
                      </a:solidFill>
                      <a:prstDash val="solid"/>
                      <a:round/>
                      <a:headEnd type="none" w="med" len="med"/>
                      <a:tailEnd type="none" w="med" len="med"/>
                    </a:lnL>
                    <a:lnR w="28575" cap="flat" cmpd="sng" algn="ctr">
                      <a:solidFill>
                        <a:srgbClr val="663300"/>
                      </a:solidFill>
                      <a:prstDash val="solid"/>
                      <a:round/>
                      <a:headEnd type="none" w="med" len="med"/>
                      <a:tailEnd type="none" w="med" len="med"/>
                    </a:lnR>
                    <a:lnT w="28575"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685800">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Hazard Risk Category</a:t>
                      </a:r>
                    </a:p>
                  </a:txBody>
                  <a:tcPr anchor="b" horzOverflow="overflow">
                    <a:lnL w="28575"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Clothing Description</a:t>
                      </a:r>
                    </a:p>
                  </a:txBody>
                  <a:tcPr anchor="b" horzOverflow="overflow">
                    <a:lnL w="12700"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Required Minimum Arc Rating of PPE [J/cm2 (cal/cm2)]</a:t>
                      </a:r>
                    </a:p>
                  </a:txBody>
                  <a:tcPr anchor="b" horzOverflow="overflow">
                    <a:lnL w="12700" cap="flat" cmpd="sng" algn="ctr">
                      <a:solidFill>
                        <a:srgbClr val="663300"/>
                      </a:solidFill>
                      <a:prstDash val="solid"/>
                      <a:round/>
                      <a:headEnd type="none" w="med" len="med"/>
                      <a:tailEnd type="none" w="med" len="med"/>
                    </a:lnL>
                    <a:lnR w="28575"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0</a:t>
                      </a:r>
                    </a:p>
                  </a:txBody>
                  <a:tcPr anchor="ctr" anchorCtr="1" horzOverflow="overflow">
                    <a:lnL w="28575"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NM long sleeve shirt, NM long pants, safety glasses, hearing protection, leather gloves (as needed)</a:t>
                      </a:r>
                    </a:p>
                  </a:txBody>
                  <a:tcPr anchor="ctr" horzOverflow="overflow">
                    <a:lnL w="12700"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NA</a:t>
                      </a:r>
                    </a:p>
                  </a:txBody>
                  <a:tcPr anchor="ctr" anchorCtr="1" horzOverflow="overflow">
                    <a:lnL w="12700" cap="flat" cmpd="sng" algn="ctr">
                      <a:solidFill>
                        <a:srgbClr val="663300"/>
                      </a:solidFill>
                      <a:prstDash val="solid"/>
                      <a:round/>
                      <a:headEnd type="none" w="med" len="med"/>
                      <a:tailEnd type="none" w="med" len="med"/>
                    </a:lnL>
                    <a:lnR w="28575"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r>
              <a:tr h="609600">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a:t>
                      </a:r>
                    </a:p>
                  </a:txBody>
                  <a:tcPr anchor="ctr" anchorCtr="1" horzOverflow="overflow">
                    <a:lnL w="28575"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FR long sleeve shirt, FR pants or FR coverall, safety glasses, face shield or flash hood, hard hat, hearing protection, leather gloves, leather work shoes (as needed)</a:t>
                      </a:r>
                    </a:p>
                  </a:txBody>
                  <a:tcPr anchor="ctr" horzOverflow="overflow">
                    <a:lnL w="12700"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16.74    (4)</a:t>
                      </a:r>
                    </a:p>
                  </a:txBody>
                  <a:tcPr anchor="ctr" anchorCtr="1" horzOverflow="overflow">
                    <a:lnL w="12700" cap="flat" cmpd="sng" algn="ctr">
                      <a:solidFill>
                        <a:srgbClr val="663300"/>
                      </a:solidFill>
                      <a:prstDash val="solid"/>
                      <a:round/>
                      <a:headEnd type="none" w="med" len="med"/>
                      <a:tailEnd type="none" w="med" len="med"/>
                    </a:lnL>
                    <a:lnR w="28575"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r>
              <a:tr h="685800">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a:t>
                      </a:r>
                    </a:p>
                  </a:txBody>
                  <a:tcPr anchor="ctr" anchorCtr="1" horzOverflow="overflow">
                    <a:lnL w="28575"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FR long sleeve shirt, FR pants or FR coverall, safety glasses, face shield or flash hood, hard hat, hearing protection, leather gloves, leather work shoes (as needed)</a:t>
                      </a:r>
                    </a:p>
                  </a:txBody>
                  <a:tcPr anchor="ctr" horzOverflow="overflow">
                    <a:lnL w="12700"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33.47   (8)</a:t>
                      </a:r>
                    </a:p>
                  </a:txBody>
                  <a:tcPr anchor="ctr" anchorCtr="1" horzOverflow="overflow">
                    <a:lnL w="12700" cap="flat" cmpd="sng" algn="ctr">
                      <a:solidFill>
                        <a:srgbClr val="663300"/>
                      </a:solidFill>
                      <a:prstDash val="solid"/>
                      <a:round/>
                      <a:headEnd type="none" w="med" len="med"/>
                      <a:tailEnd type="none" w="med" len="med"/>
                    </a:lnL>
                    <a:lnR w="28575"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r>
              <a:tr h="762000">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a:t>
                      </a:r>
                    </a:p>
                  </a:txBody>
                  <a:tcPr anchor="ctr" anchorCtr="1" horzOverflow="overflow">
                    <a:lnL w="28575"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FR long sleeve shirt, FR pants or FR coverall, safety glasses, face shield and Balaclava, or flash hood, hard hat, hearing protection, leather gloves, leather work shoes (as needed)</a:t>
                      </a:r>
                    </a:p>
                  </a:txBody>
                  <a:tcPr anchor="ctr" horzOverflow="overflow">
                    <a:lnL w="12700"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33.47   (8)</a:t>
                      </a:r>
                    </a:p>
                  </a:txBody>
                  <a:tcPr anchor="ctr" anchorCtr="1" horzOverflow="overflow">
                    <a:lnL w="12700" cap="flat" cmpd="sng" algn="ctr">
                      <a:solidFill>
                        <a:srgbClr val="663300"/>
                      </a:solidFill>
                      <a:prstDash val="solid"/>
                      <a:round/>
                      <a:headEnd type="none" w="med" len="med"/>
                      <a:tailEnd type="none" w="med" len="med"/>
                    </a:lnL>
                    <a:lnR w="28575"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r>
              <a:tr h="617538">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a:t>
                      </a:r>
                    </a:p>
                  </a:txBody>
                  <a:tcPr anchor="ctr" anchorCtr="1" horzOverflow="overflow">
                    <a:lnL w="28575"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Refer to the NFPA Table</a:t>
                      </a:r>
                    </a:p>
                  </a:txBody>
                  <a:tcPr anchor="ctr" horzOverflow="overflow">
                    <a:lnL w="12700"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104.6    (25)</a:t>
                      </a:r>
                    </a:p>
                  </a:txBody>
                  <a:tcPr anchor="ctr" anchorCtr="1" horzOverflow="overflow">
                    <a:lnL w="12700" cap="flat" cmpd="sng" algn="ctr">
                      <a:solidFill>
                        <a:srgbClr val="663300"/>
                      </a:solidFill>
                      <a:prstDash val="solid"/>
                      <a:round/>
                      <a:headEnd type="none" w="med" len="med"/>
                      <a:tailEnd type="none" w="med" len="med"/>
                    </a:lnL>
                    <a:lnR w="28575"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12700" cap="flat" cmpd="sng" algn="ctr">
                      <a:solidFill>
                        <a:srgbClr val="663300"/>
                      </a:solidFill>
                      <a:prstDash val="solid"/>
                      <a:round/>
                      <a:headEnd type="none" w="med" len="med"/>
                      <a:tailEnd type="none" w="med" len="med"/>
                    </a:lnB>
                    <a:lnTlToBr>
                      <a:noFill/>
                    </a:lnTlToBr>
                    <a:lnBlToTr>
                      <a:noFill/>
                    </a:lnBlToTr>
                    <a:noFill/>
                  </a:tcPr>
                </a:tc>
              </a:tr>
              <a:tr h="609600">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4</a:t>
                      </a:r>
                    </a:p>
                  </a:txBody>
                  <a:tcPr anchor="ctr" anchorCtr="1" horzOverflow="overflow">
                    <a:lnL w="28575"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28575"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Refer to the NFPA Table</a:t>
                      </a:r>
                    </a:p>
                  </a:txBody>
                  <a:tcPr anchor="ctr" horzOverflow="overflow">
                    <a:lnL w="12700" cap="flat" cmpd="sng" algn="ctr">
                      <a:solidFill>
                        <a:srgbClr val="663300"/>
                      </a:solidFill>
                      <a:prstDash val="solid"/>
                      <a:round/>
                      <a:headEnd type="none" w="med" len="med"/>
                      <a:tailEnd type="none" w="med" len="med"/>
                    </a:lnL>
                    <a:lnR w="12700"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28575" cap="flat" cmpd="sng" algn="ctr">
                      <a:solidFill>
                        <a:srgbClr val="6633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167.4   (40)</a:t>
                      </a:r>
                    </a:p>
                  </a:txBody>
                  <a:tcPr anchor="ctr" anchorCtr="1" horzOverflow="overflow">
                    <a:lnL w="12700" cap="flat" cmpd="sng" algn="ctr">
                      <a:solidFill>
                        <a:srgbClr val="663300"/>
                      </a:solidFill>
                      <a:prstDash val="solid"/>
                      <a:round/>
                      <a:headEnd type="none" w="med" len="med"/>
                      <a:tailEnd type="none" w="med" len="med"/>
                    </a:lnL>
                    <a:lnR w="28575" cap="flat" cmpd="sng" algn="ctr">
                      <a:solidFill>
                        <a:srgbClr val="663300"/>
                      </a:solidFill>
                      <a:prstDash val="solid"/>
                      <a:round/>
                      <a:headEnd type="none" w="med" len="med"/>
                      <a:tailEnd type="none" w="med" len="med"/>
                    </a:lnR>
                    <a:lnT w="12700" cap="flat" cmpd="sng" algn="ctr">
                      <a:solidFill>
                        <a:srgbClr val="663300"/>
                      </a:solidFill>
                      <a:prstDash val="solid"/>
                      <a:round/>
                      <a:headEnd type="none" w="med" len="med"/>
                      <a:tailEnd type="none" w="med" len="med"/>
                    </a:lnT>
                    <a:lnB w="28575" cap="flat" cmpd="sng" algn="ctr">
                      <a:solidFill>
                        <a:srgbClr val="6633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6" name="Rectangle 2"/>
          <p:cNvSpPr>
            <a:spLocks noGrp="1" noChangeArrowheads="1"/>
          </p:cNvSpPr>
          <p:nvPr>
            <p:ph type="title"/>
          </p:nvPr>
        </p:nvSpPr>
        <p:spPr/>
        <p:txBody>
          <a:bodyPr/>
          <a:lstStyle/>
          <a:p>
            <a:pPr eaLnBrk="1" hangingPunct="1"/>
            <a:r>
              <a:rPr lang="en-US" dirty="0" smtClean="0"/>
              <a:t>Mitigating the Arc Flash Hazard - Ground Hooks</a:t>
            </a:r>
          </a:p>
        </p:txBody>
      </p:sp>
      <p:sp>
        <p:nvSpPr>
          <p:cNvPr id="6" name="Date Placeholder 5"/>
          <p:cNvSpPr>
            <a:spLocks noGrp="1"/>
          </p:cNvSpPr>
          <p:nvPr>
            <p:ph type="dt" sz="half" idx="10"/>
          </p:nvPr>
        </p:nvSpPr>
        <p:spPr/>
        <p:txBody>
          <a:bodyPr/>
          <a:lstStyle/>
          <a:p>
            <a:pPr>
              <a:defRPr/>
            </a:pPr>
            <a:r>
              <a:rPr lang="en-US" smtClean="0"/>
              <a:t>June 14 - 16, 2010</a:t>
            </a:r>
            <a:endParaRPr lang="en-US"/>
          </a:p>
        </p:txBody>
      </p:sp>
      <p:sp>
        <p:nvSpPr>
          <p:cNvPr id="9" name="Footer Placeholder 8"/>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7" name="Slide Number Placeholder 6"/>
          <p:cNvSpPr>
            <a:spLocks noGrp="1"/>
          </p:cNvSpPr>
          <p:nvPr>
            <p:ph type="sldNum" sz="quarter" idx="12"/>
          </p:nvPr>
        </p:nvSpPr>
        <p:spPr/>
        <p:txBody>
          <a:bodyPr/>
          <a:lstStyle/>
          <a:p>
            <a:pPr>
              <a:defRPr/>
            </a:pPr>
            <a:fld id="{7F99FC2E-0F67-4835-AC10-E0238431444B}" type="slidenum">
              <a:rPr lang="en-US" smtClean="0"/>
              <a:pPr>
                <a:defRPr/>
              </a:pPr>
              <a:t>41</a:t>
            </a:fld>
            <a:endParaRPr lang="en-US"/>
          </a:p>
        </p:txBody>
      </p:sp>
      <p:graphicFrame>
        <p:nvGraphicFramePr>
          <p:cNvPr id="332802" name="Object 40"/>
          <p:cNvGraphicFramePr>
            <a:graphicFrameLocks noChangeAspect="1"/>
          </p:cNvGraphicFramePr>
          <p:nvPr>
            <p:ph idx="4294967295"/>
          </p:nvPr>
        </p:nvGraphicFramePr>
        <p:xfrm>
          <a:off x="3005334" y="1745501"/>
          <a:ext cx="5727700" cy="3827463"/>
        </p:xfrm>
        <a:graphic>
          <a:graphicData uri="http://schemas.openxmlformats.org/presentationml/2006/ole">
            <p:oleObj spid="_x0000_s332802" name="Visio" r:id="rId4" imgW="4050982" imgH="2707005" progId="Visio.Drawing.11">
              <p:embed/>
            </p:oleObj>
          </a:graphicData>
        </a:graphic>
      </p:graphicFrame>
      <p:sp>
        <p:nvSpPr>
          <p:cNvPr id="332807" name="Rectangle 3"/>
          <p:cNvSpPr>
            <a:spLocks noChangeArrowheads="1"/>
          </p:cNvSpPr>
          <p:nvPr/>
        </p:nvSpPr>
        <p:spPr bwMode="auto">
          <a:xfrm>
            <a:off x="285749" y="638175"/>
            <a:ext cx="8601397" cy="707886"/>
          </a:xfrm>
          <a:prstGeom prst="rect">
            <a:avLst/>
          </a:prstGeom>
          <a:noFill/>
          <a:ln w="9525" algn="ctr">
            <a:noFill/>
            <a:miter lim="800000"/>
            <a:headEnd/>
            <a:tailEnd/>
          </a:ln>
        </p:spPr>
        <p:txBody>
          <a:bodyPr wrap="square">
            <a:spAutoFit/>
          </a:bodyPr>
          <a:lstStyle/>
          <a:p>
            <a:pPr>
              <a:buFontTx/>
              <a:buNone/>
              <a:tabLst>
                <a:tab pos="463550" algn="l"/>
              </a:tabLst>
            </a:pPr>
            <a:r>
              <a:rPr lang="en-US" i="0" dirty="0">
                <a:solidFill>
                  <a:schemeClr val="tx1"/>
                </a:solidFill>
                <a:latin typeface="Arial" pitchFamily="34" charset="0"/>
                <a:cs typeface="Arial" pitchFamily="34" charset="0"/>
              </a:rPr>
              <a:t>The possibility of residual </a:t>
            </a:r>
            <a:r>
              <a:rPr lang="en-US" i="0" dirty="0" smtClean="0">
                <a:solidFill>
                  <a:schemeClr val="tx1"/>
                </a:solidFill>
                <a:latin typeface="Arial" pitchFamily="34" charset="0"/>
                <a:cs typeface="Arial" pitchFamily="34" charset="0"/>
              </a:rPr>
              <a:t>stored energy in capacitors </a:t>
            </a:r>
            <a:r>
              <a:rPr lang="en-US" i="0" dirty="0">
                <a:solidFill>
                  <a:schemeClr val="tx1"/>
                </a:solidFill>
                <a:latin typeface="Arial" pitchFamily="34" charset="0"/>
                <a:cs typeface="Arial" pitchFamily="34" charset="0"/>
              </a:rPr>
              <a:t>is high. Use </a:t>
            </a:r>
            <a:r>
              <a:rPr lang="en-US" i="0" dirty="0" smtClean="0">
                <a:solidFill>
                  <a:schemeClr val="tx1"/>
                </a:solidFill>
                <a:latin typeface="Arial" pitchFamily="34" charset="0"/>
                <a:cs typeface="Arial" pitchFamily="34" charset="0"/>
              </a:rPr>
              <a:t>bleeder resistors and one </a:t>
            </a:r>
            <a:r>
              <a:rPr lang="en-US" i="0" dirty="0">
                <a:solidFill>
                  <a:schemeClr val="tx1"/>
                </a:solidFill>
                <a:latin typeface="Arial" pitchFamily="34" charset="0"/>
                <a:cs typeface="Arial" pitchFamily="34" charset="0"/>
              </a:rPr>
              <a:t>or more ground stick to remove the </a:t>
            </a:r>
            <a:r>
              <a:rPr lang="en-US" i="0" dirty="0" smtClean="0">
                <a:solidFill>
                  <a:schemeClr val="tx1"/>
                </a:solidFill>
                <a:latin typeface="Arial" pitchFamily="34" charset="0"/>
                <a:cs typeface="Arial" pitchFamily="34" charset="0"/>
              </a:rPr>
              <a:t>stored energy</a:t>
            </a:r>
            <a:endParaRPr lang="en-US" i="0" dirty="0">
              <a:solidFill>
                <a:schemeClr val="tx1"/>
              </a:solidFill>
              <a:latin typeface="Arial" pitchFamily="34" charset="0"/>
              <a:cs typeface="Arial" pitchFamily="34" charset="0"/>
            </a:endParaRPr>
          </a:p>
        </p:txBody>
      </p:sp>
      <p:pic>
        <p:nvPicPr>
          <p:cNvPr id="332808" name="Picture 39"/>
          <p:cNvPicPr>
            <a:picLocks noChangeAspect="1" noChangeArrowheads="1"/>
          </p:cNvPicPr>
          <p:nvPr/>
        </p:nvPicPr>
        <p:blipFill>
          <a:blip r:embed="rId5" cstate="print"/>
          <a:srcRect/>
          <a:stretch>
            <a:fillRect/>
          </a:stretch>
        </p:blipFill>
        <p:spPr bwMode="auto">
          <a:xfrm>
            <a:off x="577850" y="1328738"/>
            <a:ext cx="2084388" cy="5040312"/>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8" name="Rectangle 2"/>
          <p:cNvSpPr>
            <a:spLocks noGrp="1" noChangeArrowheads="1"/>
          </p:cNvSpPr>
          <p:nvPr>
            <p:ph type="title"/>
          </p:nvPr>
        </p:nvSpPr>
        <p:spPr/>
        <p:txBody>
          <a:bodyPr/>
          <a:lstStyle/>
          <a:p>
            <a:pPr eaLnBrk="1" hangingPunct="1"/>
            <a:r>
              <a:rPr lang="en-US" dirty="0" smtClean="0"/>
              <a:t>The Arc Flash Hazard from Capacitors</a:t>
            </a:r>
          </a:p>
        </p:txBody>
      </p:sp>
      <p:sp>
        <p:nvSpPr>
          <p:cNvPr id="6" name="Date Placeholder 5"/>
          <p:cNvSpPr>
            <a:spLocks noGrp="1"/>
          </p:cNvSpPr>
          <p:nvPr>
            <p:ph type="dt" sz="half" idx="10"/>
          </p:nvPr>
        </p:nvSpPr>
        <p:spPr/>
        <p:txBody>
          <a:bodyPr/>
          <a:lstStyle/>
          <a:p>
            <a:pPr>
              <a:defRPr/>
            </a:pPr>
            <a:r>
              <a:rPr lang="en-US" smtClean="0"/>
              <a:t>June 14 - 16, 2010</a:t>
            </a:r>
            <a:endParaRPr lang="en-US"/>
          </a:p>
        </p:txBody>
      </p:sp>
      <p:sp>
        <p:nvSpPr>
          <p:cNvPr id="9" name="Footer Placeholder 8"/>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7" name="Slide Number Placeholder 6"/>
          <p:cNvSpPr>
            <a:spLocks noGrp="1"/>
          </p:cNvSpPr>
          <p:nvPr>
            <p:ph type="sldNum" sz="quarter" idx="12"/>
          </p:nvPr>
        </p:nvSpPr>
        <p:spPr/>
        <p:txBody>
          <a:bodyPr/>
          <a:lstStyle/>
          <a:p>
            <a:pPr>
              <a:defRPr/>
            </a:pPr>
            <a:fld id="{7F99FC2E-0F67-4835-AC10-E0238431444B}" type="slidenum">
              <a:rPr lang="en-US" smtClean="0"/>
              <a:pPr>
                <a:defRPr/>
              </a:pPr>
              <a:t>42</a:t>
            </a:fld>
            <a:endParaRPr lang="en-US"/>
          </a:p>
        </p:txBody>
      </p:sp>
      <p:graphicFrame>
        <p:nvGraphicFramePr>
          <p:cNvPr id="335874" name="Object 7"/>
          <p:cNvGraphicFramePr>
            <a:graphicFrameLocks noChangeAspect="1"/>
          </p:cNvGraphicFramePr>
          <p:nvPr>
            <p:ph idx="4294967295"/>
          </p:nvPr>
        </p:nvGraphicFramePr>
        <p:xfrm>
          <a:off x="317500" y="1200150"/>
          <a:ext cx="8231188" cy="4997450"/>
        </p:xfrm>
        <a:graphic>
          <a:graphicData uri="http://schemas.openxmlformats.org/presentationml/2006/ole">
            <p:oleObj spid="_x0000_s335874" name="Equation" r:id="rId4" imgW="5752800" imgH="3492360" progId="Equation.DSMT4">
              <p:embed/>
            </p:oleObj>
          </a:graphicData>
        </a:graphic>
      </p:graphicFrame>
      <p:sp>
        <p:nvSpPr>
          <p:cNvPr id="335879" name="Rectangle 3"/>
          <p:cNvSpPr>
            <a:spLocks noChangeArrowheads="1"/>
          </p:cNvSpPr>
          <p:nvPr/>
        </p:nvSpPr>
        <p:spPr bwMode="auto">
          <a:xfrm>
            <a:off x="579438" y="835025"/>
            <a:ext cx="8180387" cy="854075"/>
          </a:xfrm>
          <a:prstGeom prst="rect">
            <a:avLst/>
          </a:prstGeom>
          <a:noFill/>
          <a:ln w="9525" algn="ctr">
            <a:noFill/>
            <a:miter lim="800000"/>
            <a:headEnd/>
            <a:tailEnd/>
          </a:ln>
        </p:spPr>
        <p:txBody>
          <a:bodyPr>
            <a:spAutoFit/>
          </a:bodyPr>
          <a:lstStyle/>
          <a:p>
            <a:pPr>
              <a:buFontTx/>
              <a:buNone/>
              <a:tabLst>
                <a:tab pos="463550" algn="l"/>
              </a:tabLst>
            </a:pPr>
            <a:endParaRPr lang="en-US"/>
          </a:p>
          <a:p>
            <a:pPr>
              <a:buFontTx/>
              <a:buNone/>
              <a:tabLst>
                <a:tab pos="463550" algn="l"/>
              </a:tabLst>
            </a:pPr>
            <a:endParaRPr lang="en-US"/>
          </a:p>
        </p:txBody>
      </p:sp>
      <p:sp>
        <p:nvSpPr>
          <p:cNvPr id="335880" name="Text Box 6"/>
          <p:cNvSpPr txBox="1">
            <a:spLocks noChangeArrowheads="1"/>
          </p:cNvSpPr>
          <p:nvPr/>
        </p:nvSpPr>
        <p:spPr bwMode="auto">
          <a:xfrm>
            <a:off x="174661" y="523875"/>
            <a:ext cx="8794677" cy="400110"/>
          </a:xfrm>
          <a:prstGeom prst="rect">
            <a:avLst/>
          </a:prstGeom>
          <a:noFill/>
          <a:ln w="9525" algn="ctr">
            <a:noFill/>
            <a:miter lim="800000"/>
            <a:headEnd/>
            <a:tailEnd/>
          </a:ln>
        </p:spPr>
        <p:txBody>
          <a:bodyPr wrap="square">
            <a:spAutoFit/>
          </a:bodyPr>
          <a:lstStyle/>
          <a:p>
            <a:pPr>
              <a:buFontTx/>
              <a:buNone/>
            </a:pPr>
            <a:r>
              <a:rPr lang="en-US" dirty="0">
                <a:solidFill>
                  <a:schemeClr val="tx1"/>
                </a:solidFill>
                <a:latin typeface="Arial" pitchFamily="34" charset="0"/>
                <a:cs typeface="Arial" pitchFamily="34" charset="0"/>
              </a:rPr>
              <a:t>Arc flash protection boundary determination from energy stored in capacitors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9" name="Rectangle 2"/>
          <p:cNvSpPr>
            <a:spLocks noGrp="1" noChangeArrowheads="1"/>
          </p:cNvSpPr>
          <p:nvPr>
            <p:ph type="title"/>
          </p:nvPr>
        </p:nvSpPr>
        <p:spPr/>
        <p:txBody>
          <a:bodyPr/>
          <a:lstStyle/>
          <a:p>
            <a:pPr eaLnBrk="1" hangingPunct="1"/>
            <a:r>
              <a:rPr lang="en-US" dirty="0" smtClean="0"/>
              <a:t>Hazard Labels</a:t>
            </a:r>
          </a:p>
        </p:txBody>
      </p:sp>
      <p:sp>
        <p:nvSpPr>
          <p:cNvPr id="635906" name="Date Placeholder 3"/>
          <p:cNvSpPr>
            <a:spLocks noGrp="1"/>
          </p:cNvSpPr>
          <p:nvPr>
            <p:ph type="dt" sz="half" idx="10"/>
          </p:nvPr>
        </p:nvSpPr>
        <p:spPr>
          <a:noFill/>
        </p:spPr>
        <p:txBody>
          <a:bodyPr/>
          <a:lstStyle/>
          <a:p>
            <a:r>
              <a:rPr lang="en-US" smtClean="0"/>
              <a:t>June 14 - 16, 2010</a:t>
            </a:r>
          </a:p>
        </p:txBody>
      </p:sp>
      <p:sp>
        <p:nvSpPr>
          <p:cNvPr id="9" name="Footer Placeholder 8"/>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635908" name="Slide Number Placeholder 5"/>
          <p:cNvSpPr>
            <a:spLocks noGrp="1"/>
          </p:cNvSpPr>
          <p:nvPr>
            <p:ph type="sldNum" sz="quarter" idx="12"/>
          </p:nvPr>
        </p:nvSpPr>
        <p:spPr>
          <a:noFill/>
        </p:spPr>
        <p:txBody>
          <a:bodyPr/>
          <a:lstStyle/>
          <a:p>
            <a:fld id="{2D933B24-A82E-45C1-86C2-A0647387A7B7}" type="slidenum">
              <a:rPr lang="en-US" smtClean="0"/>
              <a:pPr/>
              <a:t>43</a:t>
            </a:fld>
            <a:endParaRPr lang="en-US" smtClean="0"/>
          </a:p>
        </p:txBody>
      </p:sp>
      <p:pic>
        <p:nvPicPr>
          <p:cNvPr id="635910" name="Picture 38"/>
          <p:cNvPicPr>
            <a:picLocks noChangeAspect="1" noChangeArrowheads="1"/>
          </p:cNvPicPr>
          <p:nvPr/>
        </p:nvPicPr>
        <p:blipFill>
          <a:blip r:embed="rId3" cstate="print"/>
          <a:srcRect/>
          <a:stretch>
            <a:fillRect/>
          </a:stretch>
        </p:blipFill>
        <p:spPr bwMode="auto">
          <a:xfrm>
            <a:off x="228600" y="481013"/>
            <a:ext cx="3744913" cy="6019800"/>
          </a:xfrm>
          <a:prstGeom prst="rect">
            <a:avLst/>
          </a:prstGeom>
          <a:noFill/>
          <a:ln w="9525" algn="ctr">
            <a:noFill/>
            <a:miter lim="800000"/>
            <a:headEnd/>
            <a:tailEnd/>
          </a:ln>
        </p:spPr>
      </p:pic>
      <p:sp>
        <p:nvSpPr>
          <p:cNvPr id="635911" name="Rectangle 39"/>
          <p:cNvSpPr>
            <a:spLocks noChangeArrowheads="1"/>
          </p:cNvSpPr>
          <p:nvPr/>
        </p:nvSpPr>
        <p:spPr bwMode="auto">
          <a:xfrm>
            <a:off x="4191446" y="819150"/>
            <a:ext cx="4419600" cy="1616075"/>
          </a:xfrm>
          <a:prstGeom prst="rect">
            <a:avLst/>
          </a:prstGeom>
          <a:noFill/>
          <a:ln w="9525" algn="ctr">
            <a:noFill/>
            <a:miter lim="800000"/>
            <a:headEnd/>
            <a:tailEnd/>
          </a:ln>
        </p:spPr>
        <p:txBody>
          <a:bodyPr anchor="ctr">
            <a:spAutoFit/>
          </a:bodyPr>
          <a:lstStyle/>
          <a:p>
            <a:pPr algn="just">
              <a:spcBef>
                <a:spcPct val="0"/>
              </a:spcBef>
              <a:buFontTx/>
              <a:buNone/>
            </a:pPr>
            <a:r>
              <a:rPr lang="en-US" i="0" dirty="0">
                <a:solidFill>
                  <a:schemeClr val="tx1"/>
                </a:solidFill>
                <a:latin typeface="Arial" pitchFamily="34" charset="0"/>
                <a:cs typeface="Arial" pitchFamily="34" charset="0"/>
              </a:rPr>
              <a:t>The WARNING label is for operating </a:t>
            </a:r>
            <a:r>
              <a:rPr lang="en-US" b="1" i="0" dirty="0">
                <a:solidFill>
                  <a:schemeClr val="tx1"/>
                </a:solidFill>
                <a:latin typeface="Arial" pitchFamily="34" charset="0"/>
                <a:cs typeface="Arial" pitchFamily="34" charset="0"/>
              </a:rPr>
              <a:t>enclosed</a:t>
            </a:r>
            <a:r>
              <a:rPr lang="en-US" i="0" dirty="0">
                <a:solidFill>
                  <a:schemeClr val="tx1"/>
                </a:solidFill>
                <a:latin typeface="Arial" pitchFamily="34" charset="0"/>
                <a:cs typeface="Arial" pitchFamily="34" charset="0"/>
              </a:rPr>
              <a:t> circuit breakers. No shock hazard listed. Note the requirement for identification of the equipment to which it will be affixed</a:t>
            </a:r>
          </a:p>
        </p:txBody>
      </p:sp>
      <p:sp>
        <p:nvSpPr>
          <p:cNvPr id="635912" name="Rectangle 40"/>
          <p:cNvSpPr>
            <a:spLocks noChangeArrowheads="1"/>
          </p:cNvSpPr>
          <p:nvPr/>
        </p:nvSpPr>
        <p:spPr bwMode="auto">
          <a:xfrm>
            <a:off x="4072651" y="3477191"/>
            <a:ext cx="4906962" cy="2246769"/>
          </a:xfrm>
          <a:prstGeom prst="rect">
            <a:avLst/>
          </a:prstGeom>
          <a:noFill/>
          <a:ln w="9525" algn="ctr">
            <a:noFill/>
            <a:miter lim="800000"/>
            <a:headEnd/>
            <a:tailEnd/>
          </a:ln>
        </p:spPr>
        <p:txBody>
          <a:bodyPr anchor="ctr">
            <a:spAutoFit/>
          </a:bodyPr>
          <a:lstStyle/>
          <a:p>
            <a:pPr algn="just">
              <a:spcBef>
                <a:spcPct val="0"/>
              </a:spcBef>
              <a:buFontTx/>
              <a:buNone/>
            </a:pPr>
            <a:r>
              <a:rPr lang="en-US" i="0" dirty="0">
                <a:solidFill>
                  <a:schemeClr val="tx1"/>
                </a:solidFill>
                <a:latin typeface="Arial" pitchFamily="34" charset="0"/>
                <a:cs typeface="Arial" pitchFamily="34" charset="0"/>
              </a:rPr>
              <a:t>The DANGER label is for </a:t>
            </a:r>
            <a:r>
              <a:rPr lang="en-US" b="1" i="0" dirty="0">
                <a:solidFill>
                  <a:schemeClr val="tx1"/>
                </a:solidFill>
                <a:latin typeface="Arial" pitchFamily="34" charset="0"/>
                <a:cs typeface="Arial" pitchFamily="34" charset="0"/>
              </a:rPr>
              <a:t>exposed, energized</a:t>
            </a:r>
            <a:r>
              <a:rPr lang="en-US" i="0" dirty="0">
                <a:solidFill>
                  <a:schemeClr val="tx1"/>
                </a:solidFill>
                <a:latin typeface="Arial" pitchFamily="34" charset="0"/>
                <a:cs typeface="Arial" pitchFamily="34" charset="0"/>
              </a:rPr>
              <a:t> work. Shock and arc flash hazards listed. Arc flash hazard category typically higher than for the Warning Label. Note the requirement for identification of the equipment to which it will be affixed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2"/>
          <p:cNvSpPr>
            <a:spLocks noGrp="1" noChangeArrowheads="1"/>
          </p:cNvSpPr>
          <p:nvPr>
            <p:ph type="title"/>
          </p:nvPr>
        </p:nvSpPr>
        <p:spPr/>
        <p:txBody>
          <a:bodyPr/>
          <a:lstStyle/>
          <a:p>
            <a:pPr eaLnBrk="1" hangingPunct="1"/>
            <a:r>
              <a:rPr lang="en-US" dirty="0" smtClean="0"/>
              <a:t>Conclusion</a:t>
            </a:r>
          </a:p>
        </p:txBody>
      </p:sp>
      <p:sp>
        <p:nvSpPr>
          <p:cNvPr id="7" name="Date Placeholder 2"/>
          <p:cNvSpPr>
            <a:spLocks noGrp="1"/>
          </p:cNvSpPr>
          <p:nvPr>
            <p:ph type="dt" sz="half" idx="10"/>
          </p:nvPr>
        </p:nvSpPr>
        <p:spPr/>
        <p:txBody>
          <a:bodyPr/>
          <a:lstStyle/>
          <a:p>
            <a:pPr>
              <a:defRPr/>
            </a:pPr>
            <a:r>
              <a:rPr lang="en-US" smtClean="0"/>
              <a:t>June 14 - 16, 2010</a:t>
            </a:r>
            <a:endParaRPr lang="en-US"/>
          </a:p>
        </p:txBody>
      </p:sp>
      <p:sp>
        <p:nvSpPr>
          <p:cNvPr id="8"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46085" name="Rectangle 3"/>
          <p:cNvSpPr>
            <a:spLocks noGrp="1" noChangeArrowheads="1"/>
          </p:cNvSpPr>
          <p:nvPr>
            <p:ph type="body" idx="4294967295"/>
          </p:nvPr>
        </p:nvSpPr>
        <p:spPr>
          <a:xfrm>
            <a:off x="344987" y="712039"/>
            <a:ext cx="8501062" cy="3940175"/>
          </a:xfrm>
        </p:spPr>
        <p:txBody>
          <a:bodyPr/>
          <a:lstStyle/>
          <a:p>
            <a:pPr eaLnBrk="1" hangingPunct="1">
              <a:lnSpc>
                <a:spcPct val="90000"/>
              </a:lnSpc>
              <a:buNone/>
            </a:pPr>
            <a:r>
              <a:rPr lang="en-US" dirty="0" smtClean="0"/>
              <a:t>More information</a:t>
            </a:r>
          </a:p>
          <a:p>
            <a:pPr eaLnBrk="1" hangingPunct="1">
              <a:lnSpc>
                <a:spcPct val="90000"/>
              </a:lnSpc>
              <a:buNone/>
            </a:pPr>
            <a:endParaRPr lang="en-US" dirty="0" smtClean="0"/>
          </a:p>
          <a:p>
            <a:pPr marL="569913" lvl="1" indent="-342900" eaLnBrk="1" hangingPunct="1">
              <a:lnSpc>
                <a:spcPct val="90000"/>
              </a:lnSpc>
              <a:spcBef>
                <a:spcPts val="0"/>
              </a:spcBef>
              <a:spcAft>
                <a:spcPts val="1800"/>
              </a:spcAft>
              <a:buFont typeface="Arial" pitchFamily="34" charset="0"/>
              <a:buChar char="•"/>
            </a:pPr>
            <a:r>
              <a:rPr lang="en-US" i="1" dirty="0" smtClean="0">
                <a:latin typeface="+mn-lt"/>
                <a:hlinkClick r:id="rId3"/>
              </a:rPr>
              <a:t>http://ieeexplore.ieee.org/servlet/opac?punumber=8088</a:t>
            </a:r>
            <a:endParaRPr lang="en-US" i="1" dirty="0" smtClean="0">
              <a:latin typeface="+mn-lt"/>
            </a:endParaRPr>
          </a:p>
          <a:p>
            <a:pPr marL="569913" lvl="1" indent="-342900" eaLnBrk="1" hangingPunct="1">
              <a:lnSpc>
                <a:spcPct val="90000"/>
              </a:lnSpc>
              <a:spcBef>
                <a:spcPts val="0"/>
              </a:spcBef>
              <a:spcAft>
                <a:spcPts val="1800"/>
              </a:spcAft>
              <a:buFont typeface="Arial" pitchFamily="34" charset="0"/>
              <a:buChar char="•"/>
            </a:pPr>
            <a:r>
              <a:rPr lang="en-US" i="1" dirty="0" smtClean="0">
                <a:latin typeface="+mn-lt"/>
              </a:rPr>
              <a:t>NFPA 70E 2009 Edition</a:t>
            </a:r>
          </a:p>
          <a:p>
            <a:pPr marL="569913" lvl="1" indent="-342900" eaLnBrk="1" fontAlgn="t" hangingPunct="1">
              <a:spcBef>
                <a:spcPts val="0"/>
              </a:spcBef>
              <a:spcAft>
                <a:spcPts val="1800"/>
              </a:spcAft>
              <a:buFont typeface="Arial" pitchFamily="34" charset="0"/>
              <a:buChar char="•"/>
            </a:pPr>
            <a:r>
              <a:rPr lang="en-US" i="1" dirty="0" smtClean="0">
                <a:latin typeface="+mn-lt"/>
                <a:cs typeface="Arial" charset="0"/>
                <a:hlinkClick r:id="rId4"/>
              </a:rPr>
              <a:t>http://www.mt-online.com/articles/0204arcflash.cfm</a:t>
            </a:r>
            <a:endParaRPr lang="en-US" i="1" dirty="0" smtClean="0">
              <a:latin typeface="+mn-lt"/>
            </a:endParaRPr>
          </a:p>
          <a:p>
            <a:pPr marL="569913" lvl="1" indent="-342900" eaLnBrk="1" fontAlgn="t" hangingPunct="1">
              <a:spcBef>
                <a:spcPts val="0"/>
              </a:spcBef>
              <a:spcAft>
                <a:spcPts val="1800"/>
              </a:spcAft>
              <a:buFont typeface="Arial" pitchFamily="34" charset="0"/>
              <a:buChar char="•"/>
            </a:pPr>
            <a:r>
              <a:rPr lang="en-US" i="1" dirty="0" smtClean="0">
                <a:latin typeface="+mn-lt"/>
                <a:hlinkClick r:id="rId3"/>
              </a:rPr>
              <a:t>http://www.eaton.com/ecm/idcplg?IdcService=GET_FILE&amp;dID=12075</a:t>
            </a:r>
          </a:p>
          <a:p>
            <a:pPr marL="569913" lvl="1" indent="-342900" eaLnBrk="1" fontAlgn="t" hangingPunct="1">
              <a:spcBef>
                <a:spcPts val="0"/>
              </a:spcBef>
              <a:spcAft>
                <a:spcPts val="1800"/>
              </a:spcAft>
              <a:buFont typeface="Arial" pitchFamily="34" charset="0"/>
              <a:buChar char="•"/>
            </a:pPr>
            <a:r>
              <a:rPr lang="en-US" i="1" dirty="0" smtClean="0">
                <a:latin typeface="+mn-lt"/>
                <a:hlinkClick r:id="rId3"/>
              </a:rPr>
              <a:t>http://www.eaton.com/ecm/idcplg?IdcService=GET_FILE&amp;dID=118182</a:t>
            </a:r>
          </a:p>
          <a:p>
            <a:pPr marL="569913" lvl="1" indent="-342900" eaLnBrk="1" hangingPunct="1">
              <a:lnSpc>
                <a:spcPct val="90000"/>
              </a:lnSpc>
              <a:spcBef>
                <a:spcPts val="0"/>
              </a:spcBef>
              <a:spcAft>
                <a:spcPts val="1800"/>
              </a:spcAft>
              <a:buFont typeface="Arial" pitchFamily="34" charset="0"/>
              <a:buChar char="•"/>
            </a:pPr>
            <a:r>
              <a:rPr lang="en-US" i="1" dirty="0" smtClean="0">
                <a:latin typeface="+mn-lt"/>
                <a:hlinkClick r:id="rId5"/>
              </a:rPr>
              <a:t>http://ecatalog.squared.com/pubs/Circuit%20Protection/0100DB0402.pdf</a:t>
            </a:r>
            <a:endParaRPr lang="en-US" i="1" dirty="0" smtClean="0">
              <a:latin typeface="+mn-lt"/>
            </a:endParaRPr>
          </a:p>
        </p:txBody>
      </p:sp>
      <p:sp>
        <p:nvSpPr>
          <p:cNvPr id="9" name="Slide Number Placeholder 8"/>
          <p:cNvSpPr>
            <a:spLocks noGrp="1"/>
          </p:cNvSpPr>
          <p:nvPr>
            <p:ph type="sldNum" sz="quarter" idx="12"/>
          </p:nvPr>
        </p:nvSpPr>
        <p:spPr/>
        <p:txBody>
          <a:bodyPr/>
          <a:lstStyle/>
          <a:p>
            <a:pPr>
              <a:defRPr/>
            </a:pPr>
            <a:fld id="{6030B898-AB9A-47DF-A0DA-3D877362286F}" type="slidenum">
              <a:rPr lang="en-US" smtClean="0"/>
              <a:pPr>
                <a:defRPr/>
              </a:pPr>
              <a:t>44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5" name="Rectangle 2"/>
          <p:cNvSpPr>
            <a:spLocks noGrp="1" noChangeArrowheads="1"/>
          </p:cNvSpPr>
          <p:nvPr>
            <p:ph type="title"/>
          </p:nvPr>
        </p:nvSpPr>
        <p:spPr/>
        <p:txBody>
          <a:bodyPr/>
          <a:lstStyle/>
          <a:p>
            <a:pPr eaLnBrk="1" hangingPunct="1"/>
            <a:r>
              <a:rPr lang="en-US" b="1" dirty="0" smtClean="0"/>
              <a:t>Some Standards - Continued</a:t>
            </a:r>
          </a:p>
        </p:txBody>
      </p:sp>
      <p:sp>
        <p:nvSpPr>
          <p:cNvPr id="629762" name="Date Placeholder 2"/>
          <p:cNvSpPr>
            <a:spLocks noGrp="1"/>
          </p:cNvSpPr>
          <p:nvPr>
            <p:ph type="dt" sz="half" idx="10"/>
          </p:nvPr>
        </p:nvSpPr>
        <p:spPr>
          <a:noFill/>
        </p:spPr>
        <p:txBody>
          <a:bodyPr/>
          <a:lstStyle/>
          <a:p>
            <a:r>
              <a:rPr lang="en-US" smtClean="0"/>
              <a:t>June 14 - 16, 2010</a:t>
            </a:r>
          </a:p>
        </p:txBody>
      </p:sp>
      <p:sp>
        <p:nvSpPr>
          <p:cNvPr id="7" name="Footer Placeholder 6"/>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629764" name="Slide Number Placeholder 4"/>
          <p:cNvSpPr>
            <a:spLocks noGrp="1"/>
          </p:cNvSpPr>
          <p:nvPr>
            <p:ph type="sldNum" sz="quarter" idx="12"/>
          </p:nvPr>
        </p:nvSpPr>
        <p:spPr>
          <a:noFill/>
        </p:spPr>
        <p:txBody>
          <a:bodyPr/>
          <a:lstStyle/>
          <a:p>
            <a:fld id="{95BDA9B9-F102-4E03-942B-4892B91FD4EF}" type="slidenum">
              <a:rPr lang="en-US" smtClean="0"/>
              <a:pPr/>
              <a:t>5</a:t>
            </a:fld>
            <a:endParaRPr lang="en-US" smtClean="0"/>
          </a:p>
        </p:txBody>
      </p:sp>
      <p:sp>
        <p:nvSpPr>
          <p:cNvPr id="629766" name="Rectangle 3"/>
          <p:cNvSpPr>
            <a:spLocks noChangeArrowheads="1"/>
          </p:cNvSpPr>
          <p:nvPr/>
        </p:nvSpPr>
        <p:spPr bwMode="auto">
          <a:xfrm>
            <a:off x="3750066" y="1178337"/>
            <a:ext cx="5052799" cy="3323987"/>
          </a:xfrm>
          <a:prstGeom prst="rect">
            <a:avLst/>
          </a:prstGeom>
          <a:noFill/>
          <a:ln w="9525" algn="ctr">
            <a:noFill/>
            <a:miter lim="800000"/>
            <a:headEnd/>
            <a:tailEnd/>
          </a:ln>
        </p:spPr>
        <p:txBody>
          <a:bodyPr wrap="square">
            <a:spAutoFit/>
          </a:bodyPr>
          <a:lstStyle/>
          <a:p>
            <a:pPr marL="225425" indent="-225425">
              <a:buFont typeface="Arial" pitchFamily="34" charset="0"/>
              <a:buChar char="•"/>
            </a:pPr>
            <a:r>
              <a:rPr lang="en-US" i="0" dirty="0" smtClean="0">
                <a:solidFill>
                  <a:schemeClr val="tx1"/>
                </a:solidFill>
                <a:latin typeface="Arial" pitchFamily="34" charset="0"/>
                <a:cs typeface="Arial" pitchFamily="34" charset="0"/>
              </a:rPr>
              <a:t>Standard </a:t>
            </a:r>
            <a:r>
              <a:rPr lang="en-US" i="0" dirty="0">
                <a:solidFill>
                  <a:schemeClr val="tx1"/>
                </a:solidFill>
                <a:latin typeface="Arial" pitchFamily="34" charset="0"/>
                <a:cs typeface="Arial" pitchFamily="34" charset="0"/>
              </a:rPr>
              <a:t>for Electrical Safety in the Workplace</a:t>
            </a:r>
          </a:p>
          <a:p>
            <a:pPr marL="225425" indent="-225425" algn="just"/>
            <a:r>
              <a:rPr lang="en-US" i="0" dirty="0" smtClean="0">
                <a:solidFill>
                  <a:schemeClr val="tx1"/>
                </a:solidFill>
                <a:latin typeface="Arial" pitchFamily="34" charset="0"/>
                <a:cs typeface="Arial" pitchFamily="34" charset="0"/>
              </a:rPr>
              <a:t>Addresses </a:t>
            </a:r>
            <a:r>
              <a:rPr lang="en-US" i="0" dirty="0">
                <a:solidFill>
                  <a:schemeClr val="tx1"/>
                </a:solidFill>
                <a:latin typeface="Arial" pitchFamily="34" charset="0"/>
                <a:cs typeface="Arial" pitchFamily="34" charset="0"/>
              </a:rPr>
              <a:t>employer and </a:t>
            </a:r>
            <a:r>
              <a:rPr lang="en-US" i="0" dirty="0" smtClean="0">
                <a:solidFill>
                  <a:schemeClr val="tx1"/>
                </a:solidFill>
                <a:latin typeface="Arial" pitchFamily="34" charset="0"/>
                <a:cs typeface="Arial" pitchFamily="34" charset="0"/>
              </a:rPr>
              <a:t>employee safety </a:t>
            </a:r>
            <a:r>
              <a:rPr lang="en-US" i="0" dirty="0">
                <a:solidFill>
                  <a:schemeClr val="tx1"/>
                </a:solidFill>
                <a:latin typeface="Arial" pitchFamily="34" charset="0"/>
                <a:cs typeface="Arial" pitchFamily="34" charset="0"/>
              </a:rPr>
              <a:t>in the workplace</a:t>
            </a:r>
          </a:p>
          <a:p>
            <a:pPr marL="225425" indent="-225425" algn="just"/>
            <a:r>
              <a:rPr lang="en-US" i="0" dirty="0" smtClean="0">
                <a:solidFill>
                  <a:schemeClr val="tx1"/>
                </a:solidFill>
                <a:latin typeface="Arial" pitchFamily="34" charset="0"/>
                <a:cs typeface="Arial" pitchFamily="34" charset="0"/>
              </a:rPr>
              <a:t>Focus </a:t>
            </a:r>
            <a:r>
              <a:rPr lang="en-US" i="0" dirty="0">
                <a:solidFill>
                  <a:schemeClr val="tx1"/>
                </a:solidFill>
                <a:latin typeface="Arial" pitchFamily="34" charset="0"/>
                <a:cs typeface="Arial" pitchFamily="34" charset="0"/>
              </a:rPr>
              <a:t>is on procedures, personnel protective equipment</a:t>
            </a:r>
          </a:p>
          <a:p>
            <a:pPr marL="225425" indent="-225425" algn="just"/>
            <a:r>
              <a:rPr lang="en-US" i="0" dirty="0" smtClean="0">
                <a:solidFill>
                  <a:schemeClr val="tx1"/>
                </a:solidFill>
                <a:latin typeface="Arial" pitchFamily="34" charset="0"/>
                <a:cs typeface="Arial" pitchFamily="34" charset="0"/>
              </a:rPr>
              <a:t>Attempts </a:t>
            </a:r>
            <a:r>
              <a:rPr lang="en-US" i="0" dirty="0">
                <a:solidFill>
                  <a:schemeClr val="tx1"/>
                </a:solidFill>
                <a:latin typeface="Arial" pitchFamily="34" charset="0"/>
                <a:cs typeface="Arial" pitchFamily="34" charset="0"/>
              </a:rPr>
              <a:t>to mitigate effects of </a:t>
            </a:r>
            <a:r>
              <a:rPr lang="en-US" i="0" dirty="0" smtClean="0">
                <a:solidFill>
                  <a:schemeClr val="tx1"/>
                </a:solidFill>
                <a:latin typeface="Arial" pitchFamily="34" charset="0"/>
                <a:cs typeface="Arial" pitchFamily="34" charset="0"/>
              </a:rPr>
              <a:t>three </a:t>
            </a:r>
            <a:r>
              <a:rPr lang="en-US" i="0" dirty="0">
                <a:solidFill>
                  <a:schemeClr val="tx1"/>
                </a:solidFill>
                <a:latin typeface="Arial" pitchFamily="34" charset="0"/>
                <a:cs typeface="Arial" pitchFamily="34" charset="0"/>
              </a:rPr>
              <a:t>major electrical </a:t>
            </a:r>
            <a:r>
              <a:rPr lang="en-US" i="0" dirty="0" smtClean="0">
                <a:solidFill>
                  <a:schemeClr val="tx1"/>
                </a:solidFill>
                <a:latin typeface="Arial" pitchFamily="34" charset="0"/>
                <a:cs typeface="Arial" pitchFamily="34" charset="0"/>
              </a:rPr>
              <a:t>hazard types – shock, arc flash and  arc blast</a:t>
            </a:r>
            <a:endParaRPr lang="en-US" i="0" dirty="0">
              <a:solidFill>
                <a:schemeClr val="tx1"/>
              </a:solidFill>
              <a:latin typeface="Arial" pitchFamily="34" charset="0"/>
              <a:cs typeface="Arial" pitchFamily="34" charset="0"/>
            </a:endParaRPr>
          </a:p>
        </p:txBody>
      </p:sp>
      <p:pic>
        <p:nvPicPr>
          <p:cNvPr id="8" name="Picture 7"/>
          <p:cNvPicPr>
            <a:picLocks noChangeAspect="1" noChangeArrowheads="1"/>
          </p:cNvPicPr>
          <p:nvPr/>
        </p:nvPicPr>
        <p:blipFill>
          <a:blip r:embed="rId3" cstate="print"/>
          <a:srcRect/>
          <a:stretch>
            <a:fillRect/>
          </a:stretch>
        </p:blipFill>
        <p:spPr bwMode="auto">
          <a:xfrm>
            <a:off x="195208" y="554805"/>
            <a:ext cx="3447037" cy="4317631"/>
          </a:xfrm>
          <a:prstGeom prst="rect">
            <a:avLst/>
          </a:prstGeom>
          <a:noFill/>
          <a:ln w="9525" algn="ctr">
            <a:noFill/>
            <a:miter lim="800000"/>
            <a:headEnd/>
            <a:tailEnd/>
          </a:ln>
        </p:spPr>
      </p:pic>
      <p:sp>
        <p:nvSpPr>
          <p:cNvPr id="9" name="Rectangle 8"/>
          <p:cNvSpPr/>
          <p:nvPr/>
        </p:nvSpPr>
        <p:spPr>
          <a:xfrm>
            <a:off x="308225" y="5520530"/>
            <a:ext cx="8496728" cy="400110"/>
          </a:xfrm>
          <a:prstGeom prst="rect">
            <a:avLst/>
          </a:prstGeom>
        </p:spPr>
        <p:txBody>
          <a:bodyPr wrap="square">
            <a:spAutoFit/>
          </a:bodyPr>
          <a:lstStyle/>
          <a:p>
            <a:pPr marL="342900" indent="-342900" algn="just">
              <a:buNone/>
              <a:tabLst>
                <a:tab pos="463550" algn="l"/>
              </a:tabLst>
            </a:pPr>
            <a:r>
              <a:rPr lang="en-US" i="0" dirty="0" smtClean="0">
                <a:solidFill>
                  <a:schemeClr val="tx1"/>
                </a:solidFill>
                <a:latin typeface="Arial" pitchFamily="34" charset="0"/>
                <a:cs typeface="Arial" pitchFamily="34" charset="0"/>
              </a:rPr>
              <a:t>IEEE 1584 – 2002, Guide for Performing Arc Flash Hazard Calculations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p:cNvPicPr>
            <a:picLocks noChangeAspect="1" noChangeArrowheads="1"/>
          </p:cNvPicPr>
          <p:nvPr/>
        </p:nvPicPr>
        <p:blipFill>
          <a:blip r:embed="rId2" cstate="print"/>
          <a:srcRect/>
          <a:stretch>
            <a:fillRect/>
          </a:stretch>
        </p:blipFill>
        <p:spPr bwMode="auto">
          <a:xfrm>
            <a:off x="195209" y="633641"/>
            <a:ext cx="3890474" cy="2516864"/>
          </a:xfrm>
          <a:prstGeom prst="rect">
            <a:avLst/>
          </a:prstGeom>
          <a:noFill/>
          <a:ln w="12700">
            <a:noFill/>
            <a:miter lim="800000"/>
            <a:headEnd/>
            <a:tailEnd/>
          </a:ln>
          <a:effectLst/>
        </p:spPr>
      </p:pic>
      <p:sp>
        <p:nvSpPr>
          <p:cNvPr id="2" name="Title 1"/>
          <p:cNvSpPr>
            <a:spLocks noGrp="1"/>
          </p:cNvSpPr>
          <p:nvPr>
            <p:ph type="title"/>
          </p:nvPr>
        </p:nvSpPr>
        <p:spPr/>
        <p:txBody>
          <a:bodyPr/>
          <a:lstStyle/>
          <a:p>
            <a:r>
              <a:rPr lang="en-US" b="1" dirty="0" smtClean="0"/>
              <a:t>What is an Arc Flash and Arc Blast?</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6</a:t>
            </a:fld>
            <a:endParaRPr lang="en-US"/>
          </a:p>
        </p:txBody>
      </p:sp>
      <p:pic>
        <p:nvPicPr>
          <p:cNvPr id="9" name="Picture 14"/>
          <p:cNvPicPr>
            <a:picLocks noChangeAspect="1" noChangeArrowheads="1"/>
          </p:cNvPicPr>
          <p:nvPr/>
        </p:nvPicPr>
        <p:blipFill>
          <a:blip r:embed="rId3" cstate="print"/>
          <a:srcRect/>
          <a:stretch>
            <a:fillRect/>
          </a:stretch>
        </p:blipFill>
        <p:spPr>
          <a:xfrm>
            <a:off x="756535" y="3530443"/>
            <a:ext cx="2337795" cy="2743200"/>
          </a:xfrm>
          <a:prstGeom prst="rect">
            <a:avLst/>
          </a:prstGeom>
        </p:spPr>
      </p:pic>
      <p:sp>
        <p:nvSpPr>
          <p:cNvPr id="10" name="Rectangle 9"/>
          <p:cNvSpPr/>
          <p:nvPr/>
        </p:nvSpPr>
        <p:spPr>
          <a:xfrm>
            <a:off x="4041057" y="575187"/>
            <a:ext cx="4852219" cy="5786199"/>
          </a:xfrm>
          <a:prstGeom prst="rect">
            <a:avLst/>
          </a:prstGeom>
        </p:spPr>
        <p:txBody>
          <a:bodyPr wrap="square">
            <a:spAutoFit/>
          </a:bodyPr>
          <a:lstStyle/>
          <a:p>
            <a:pPr marL="166688" indent="-166688" algn="just" eaLnBrk="0" hangingPunct="0">
              <a:spcBef>
                <a:spcPts val="0"/>
              </a:spcBef>
              <a:spcAft>
                <a:spcPts val="1200"/>
              </a:spcAft>
            </a:pPr>
            <a:r>
              <a:rPr lang="en-US" i="0" dirty="0" smtClean="0">
                <a:solidFill>
                  <a:schemeClr val="tx1"/>
                </a:solidFill>
                <a:latin typeface="Arial" pitchFamily="34" charset="0"/>
                <a:cs typeface="Arial" pitchFamily="34" charset="0"/>
              </a:rPr>
              <a:t>The insulation and isolation of energized parts fail</a:t>
            </a:r>
          </a:p>
          <a:p>
            <a:pPr marL="166688" indent="-166688" algn="just" eaLnBrk="0" hangingPunct="0">
              <a:spcBef>
                <a:spcPts val="0"/>
              </a:spcBef>
              <a:spcAft>
                <a:spcPts val="1200"/>
              </a:spcAft>
            </a:pPr>
            <a:r>
              <a:rPr lang="en-US" i="0" dirty="0" smtClean="0">
                <a:solidFill>
                  <a:schemeClr val="tx1"/>
                </a:solidFill>
                <a:latin typeface="Arial" pitchFamily="34" charset="0"/>
                <a:cs typeface="Arial" pitchFamily="34" charset="0"/>
              </a:rPr>
              <a:t>The short circuit  vaporizes copper,  producing a hot plasma gas in air exceeding a temperature of 35000 </a:t>
            </a:r>
            <a:r>
              <a:rPr lang="en-US" b="1" i="0" baseline="30000" dirty="0" smtClean="0">
                <a:solidFill>
                  <a:schemeClr val="tx1"/>
                </a:solidFill>
                <a:latin typeface="Arial" pitchFamily="34" charset="0"/>
                <a:cs typeface="Arial" pitchFamily="34" charset="0"/>
              </a:rPr>
              <a:t>o </a:t>
            </a:r>
            <a:r>
              <a:rPr lang="en-US" i="0" dirty="0" smtClean="0">
                <a:solidFill>
                  <a:schemeClr val="tx1"/>
                </a:solidFill>
                <a:latin typeface="Arial" pitchFamily="34" charset="0"/>
                <a:cs typeface="Arial" pitchFamily="34" charset="0"/>
              </a:rPr>
              <a:t>F</a:t>
            </a:r>
          </a:p>
          <a:p>
            <a:pPr marL="166688" indent="-166688" algn="just" eaLnBrk="0" hangingPunct="0">
              <a:spcBef>
                <a:spcPts val="0"/>
              </a:spcBef>
              <a:spcAft>
                <a:spcPts val="1200"/>
              </a:spcAft>
            </a:pPr>
            <a:r>
              <a:rPr lang="en-US" i="0" dirty="0" smtClean="0">
                <a:solidFill>
                  <a:schemeClr val="tx1"/>
                </a:solidFill>
                <a:latin typeface="Arial" pitchFamily="34" charset="0"/>
                <a:cs typeface="Arial" pitchFamily="34" charset="0"/>
              </a:rPr>
              <a:t>The explosive fireball expands at sub-sonic speeds. It injures faster than the worker can sense that anything unusual has happened.</a:t>
            </a:r>
          </a:p>
          <a:p>
            <a:pPr marL="166688" indent="-166688" algn="just" eaLnBrk="0" hangingPunct="0">
              <a:spcBef>
                <a:spcPts val="0"/>
              </a:spcBef>
              <a:spcAft>
                <a:spcPts val="1200"/>
              </a:spcAft>
            </a:pPr>
            <a:r>
              <a:rPr lang="en-US" i="0" dirty="0" smtClean="0">
                <a:solidFill>
                  <a:schemeClr val="tx1"/>
                </a:solidFill>
                <a:latin typeface="Arial" pitchFamily="34" charset="0"/>
                <a:cs typeface="Arial" pitchFamily="34" charset="0"/>
              </a:rPr>
              <a:t>It is primarily a burn and an explosive hazard, not an electrocution hazard</a:t>
            </a:r>
          </a:p>
          <a:p>
            <a:pPr marL="166688" indent="-166688" algn="just" eaLnBrk="0" hangingPunct="0">
              <a:spcBef>
                <a:spcPts val="0"/>
              </a:spcBef>
              <a:spcAft>
                <a:spcPts val="1200"/>
              </a:spcAft>
            </a:pPr>
            <a:r>
              <a:rPr lang="en-US" i="0" dirty="0" smtClean="0">
                <a:solidFill>
                  <a:schemeClr val="tx1"/>
                </a:solidFill>
                <a:latin typeface="Arial" pitchFamily="34" charset="0"/>
                <a:cs typeface="Arial" pitchFamily="34" charset="0"/>
              </a:rPr>
              <a:t>It can be initiated and occur in many ways causing severe burns, blindness, deafness, dismemberment and death</a:t>
            </a:r>
          </a:p>
          <a:p>
            <a:pPr marL="166688" indent="-166688" algn="just" eaLnBrk="0" hangingPunct="0">
              <a:spcBef>
                <a:spcPts val="0"/>
              </a:spcBef>
              <a:spcAft>
                <a:spcPts val="1200"/>
              </a:spcAft>
            </a:pPr>
            <a:r>
              <a:rPr lang="en-US" i="0" dirty="0" smtClean="0">
                <a:solidFill>
                  <a:schemeClr val="tx1"/>
                </a:solidFill>
                <a:latin typeface="Arial" pitchFamily="34" charset="0"/>
                <a:cs typeface="Arial" pitchFamily="34" charset="0"/>
              </a:rPr>
              <a:t>They occur 5 to 10 times a day in electric equipment in the USA alone</a:t>
            </a:r>
            <a:endParaRPr lang="en-US" i="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Possible Causes of Arc Flash and Arc Blast</a:t>
            </a:r>
            <a:endParaRPr lang="en-US" b="1" dirty="0"/>
          </a:p>
        </p:txBody>
      </p:sp>
      <p:sp>
        <p:nvSpPr>
          <p:cNvPr id="3" name="Date Placeholder 2"/>
          <p:cNvSpPr>
            <a:spLocks noGrp="1"/>
          </p:cNvSpPr>
          <p:nvPr>
            <p:ph type="dt" sz="half" idx="10"/>
          </p:nvPr>
        </p:nvSpPr>
        <p:spPr/>
        <p:txBody>
          <a:bodyPr/>
          <a:lstStyle/>
          <a:p>
            <a:pPr>
              <a:defRPr/>
            </a:pPr>
            <a:r>
              <a:rPr lang="en-US" smtClean="0"/>
              <a:t>June 14 - 16, 2010</a:t>
            </a:r>
            <a:endParaRPr lang="en-US"/>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a:p>
        </p:txBody>
      </p:sp>
      <p:sp>
        <p:nvSpPr>
          <p:cNvPr id="5" name="Slide Number Placeholder 4"/>
          <p:cNvSpPr>
            <a:spLocks noGrp="1"/>
          </p:cNvSpPr>
          <p:nvPr>
            <p:ph type="sldNum" sz="quarter" idx="12"/>
          </p:nvPr>
        </p:nvSpPr>
        <p:spPr/>
        <p:txBody>
          <a:bodyPr/>
          <a:lstStyle/>
          <a:p>
            <a:pPr>
              <a:defRPr/>
            </a:pPr>
            <a:fld id="{4064E10C-793A-4B66-95D3-BFD81CE46191}" type="slidenum">
              <a:rPr lang="en-US" smtClean="0"/>
              <a:pPr>
                <a:defRPr/>
              </a:pPr>
              <a:t>7</a:t>
            </a:fld>
            <a:endParaRPr lang="en-US"/>
          </a:p>
        </p:txBody>
      </p:sp>
      <p:sp>
        <p:nvSpPr>
          <p:cNvPr id="6" name="Rectangle 5"/>
          <p:cNvSpPr/>
          <p:nvPr/>
        </p:nvSpPr>
        <p:spPr>
          <a:xfrm>
            <a:off x="3657600" y="1206999"/>
            <a:ext cx="5106256" cy="4555093"/>
          </a:xfrm>
          <a:prstGeom prst="rect">
            <a:avLst/>
          </a:prstGeom>
        </p:spPr>
        <p:txBody>
          <a:bodyPr wrap="square">
            <a:spAutoFit/>
          </a:bodyPr>
          <a:lstStyle/>
          <a:p>
            <a:pPr marL="236538" indent="-236538" eaLnBrk="1" hangingPunct="1">
              <a:spcBef>
                <a:spcPts val="0"/>
              </a:spcBef>
              <a:spcAft>
                <a:spcPts val="1800"/>
              </a:spcAft>
            </a:pPr>
            <a:r>
              <a:rPr lang="en-US" i="0" dirty="0" smtClean="0">
                <a:solidFill>
                  <a:schemeClr val="tx1"/>
                </a:solidFill>
                <a:latin typeface="Arial" pitchFamily="34" charset="0"/>
                <a:cs typeface="Arial" pitchFamily="34" charset="0"/>
              </a:rPr>
              <a:t>Tool inserted or dropped into a breaker or service area</a:t>
            </a:r>
          </a:p>
          <a:p>
            <a:pPr marL="236538" indent="-236538" eaLnBrk="1" hangingPunct="1">
              <a:spcBef>
                <a:spcPts val="0"/>
              </a:spcBef>
              <a:spcAft>
                <a:spcPts val="1800"/>
              </a:spcAft>
            </a:pPr>
            <a:r>
              <a:rPr lang="en-US" i="0" dirty="0" smtClean="0">
                <a:solidFill>
                  <a:schemeClr val="tx1"/>
                </a:solidFill>
                <a:latin typeface="Arial" pitchFamily="34" charset="0"/>
                <a:cs typeface="Arial" pitchFamily="34" charset="0"/>
              </a:rPr>
              <a:t>Equipment cover removal causes a short</a:t>
            </a:r>
          </a:p>
          <a:p>
            <a:pPr marL="236538" indent="-236538" eaLnBrk="1" hangingPunct="1">
              <a:spcBef>
                <a:spcPts val="0"/>
              </a:spcBef>
              <a:spcAft>
                <a:spcPts val="1800"/>
              </a:spcAft>
            </a:pPr>
            <a:r>
              <a:rPr lang="en-US" i="0" dirty="0" smtClean="0">
                <a:solidFill>
                  <a:schemeClr val="tx1"/>
                </a:solidFill>
                <a:latin typeface="Arial" pitchFamily="34" charset="0"/>
                <a:cs typeface="Arial" pitchFamily="34" charset="0"/>
              </a:rPr>
              <a:t>Loose connections on bus work</a:t>
            </a:r>
          </a:p>
          <a:p>
            <a:pPr marL="236538" indent="-236538" eaLnBrk="1" hangingPunct="1">
              <a:spcBef>
                <a:spcPts val="0"/>
              </a:spcBef>
              <a:spcAft>
                <a:spcPts val="1800"/>
              </a:spcAft>
            </a:pPr>
            <a:r>
              <a:rPr lang="en-US" i="0" dirty="0" smtClean="0">
                <a:solidFill>
                  <a:schemeClr val="tx1"/>
                </a:solidFill>
                <a:latin typeface="Arial" pitchFamily="34" charset="0"/>
                <a:cs typeface="Arial" pitchFamily="34" charset="0"/>
              </a:rPr>
              <a:t>Improper bus work fabrication</a:t>
            </a:r>
          </a:p>
          <a:p>
            <a:pPr marL="236538" indent="-236538" eaLnBrk="1" hangingPunct="1">
              <a:spcBef>
                <a:spcPts val="0"/>
              </a:spcBef>
              <a:spcAft>
                <a:spcPts val="1800"/>
              </a:spcAft>
            </a:pPr>
            <a:r>
              <a:rPr lang="en-US" i="0" dirty="0" smtClean="0">
                <a:solidFill>
                  <a:schemeClr val="tx1"/>
                </a:solidFill>
                <a:latin typeface="Arial" pitchFamily="34" charset="0"/>
                <a:cs typeface="Arial" pitchFamily="34" charset="0"/>
              </a:rPr>
              <a:t>Insulation breakdown due to environmental factors or equipment aging</a:t>
            </a:r>
          </a:p>
          <a:p>
            <a:pPr marL="236538" indent="-236538" eaLnBrk="1" hangingPunct="1">
              <a:spcBef>
                <a:spcPts val="0"/>
              </a:spcBef>
              <a:spcAft>
                <a:spcPts val="1800"/>
              </a:spcAft>
            </a:pPr>
            <a:r>
              <a:rPr lang="en-US" i="0" dirty="0" smtClean="0">
                <a:solidFill>
                  <a:schemeClr val="tx1"/>
                </a:solidFill>
                <a:latin typeface="Arial" pitchFamily="34" charset="0"/>
                <a:cs typeface="Arial" pitchFamily="34" charset="0"/>
              </a:rPr>
              <a:t>Failure to ensure equipment is de-energized before work</a:t>
            </a:r>
          </a:p>
          <a:p>
            <a:pPr marL="236538" indent="-236538" eaLnBrk="1" hangingPunct="1">
              <a:spcBef>
                <a:spcPts val="0"/>
              </a:spcBef>
              <a:spcAft>
                <a:spcPts val="1800"/>
              </a:spcAft>
            </a:pPr>
            <a:r>
              <a:rPr lang="en-US" i="0" dirty="0" smtClean="0">
                <a:solidFill>
                  <a:schemeClr val="tx1"/>
                </a:solidFill>
                <a:latin typeface="Arial" pitchFamily="34" charset="0"/>
                <a:cs typeface="Arial" pitchFamily="34" charset="0"/>
              </a:rPr>
              <a:t>Primarily instances occur above 208VAC</a:t>
            </a:r>
          </a:p>
        </p:txBody>
      </p:sp>
      <p:pic>
        <p:nvPicPr>
          <p:cNvPr id="8" name="Picture 7" descr="ArcBlast"/>
          <p:cNvPicPr>
            <a:picLocks noChangeAspect="1" noChangeArrowheads="1"/>
          </p:cNvPicPr>
          <p:nvPr/>
        </p:nvPicPr>
        <p:blipFill>
          <a:blip r:embed="rId2" cstate="print"/>
          <a:srcRect/>
          <a:stretch>
            <a:fillRect/>
          </a:stretch>
        </p:blipFill>
        <p:spPr bwMode="auto">
          <a:xfrm>
            <a:off x="653792" y="1757694"/>
            <a:ext cx="2340864" cy="30631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Injuries Associated with Arc Flash</a:t>
            </a:r>
            <a:endParaRPr lang="en-US" dirty="0"/>
          </a:p>
        </p:txBody>
      </p:sp>
      <p:sp>
        <p:nvSpPr>
          <p:cNvPr id="3" name="Date Placeholder 2"/>
          <p:cNvSpPr>
            <a:spLocks noGrp="1"/>
          </p:cNvSpPr>
          <p:nvPr>
            <p:ph type="dt" sz="half" idx="10"/>
          </p:nvPr>
        </p:nvSpPr>
        <p:spPr/>
        <p:txBody>
          <a:bodyPr/>
          <a:lstStyle/>
          <a:p>
            <a:pPr>
              <a:defRPr/>
            </a:pPr>
            <a:r>
              <a:rPr lang="en-US" smtClean="0"/>
              <a:t>June 14 - 16, 2010</a:t>
            </a:r>
            <a:endParaRPr lang="en-US" dirty="0"/>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dirty="0"/>
          </a:p>
        </p:txBody>
      </p:sp>
      <p:sp>
        <p:nvSpPr>
          <p:cNvPr id="5" name="Slide Number Placeholder 4"/>
          <p:cNvSpPr>
            <a:spLocks noGrp="1"/>
          </p:cNvSpPr>
          <p:nvPr>
            <p:ph type="sldNum" sz="quarter" idx="12"/>
          </p:nvPr>
        </p:nvSpPr>
        <p:spPr/>
        <p:txBody>
          <a:bodyPr/>
          <a:lstStyle/>
          <a:p>
            <a:pPr>
              <a:defRPr/>
            </a:pPr>
            <a:fld id="{6030B898-AB9A-47DF-A0DA-3D877362286F}" type="slidenum">
              <a:rPr lang="en-US" smtClean="0"/>
              <a:pPr>
                <a:defRPr/>
              </a:pPr>
              <a:t>8</a:t>
            </a:fld>
            <a:endParaRPr lang="en-US" dirty="0"/>
          </a:p>
        </p:txBody>
      </p:sp>
      <p:pic>
        <p:nvPicPr>
          <p:cNvPr id="6" name="Picture 5" descr="IN00647_"/>
          <p:cNvPicPr>
            <a:picLocks noChangeAspect="1" noChangeArrowheads="1"/>
          </p:cNvPicPr>
          <p:nvPr/>
        </p:nvPicPr>
        <p:blipFill>
          <a:blip r:embed="rId2" cstate="print"/>
          <a:srcRect/>
          <a:stretch>
            <a:fillRect/>
          </a:stretch>
        </p:blipFill>
        <p:spPr bwMode="auto">
          <a:xfrm>
            <a:off x="5664200" y="1479550"/>
            <a:ext cx="2198688" cy="3273425"/>
          </a:xfrm>
          <a:prstGeom prst="rect">
            <a:avLst/>
          </a:prstGeom>
          <a:noFill/>
          <a:ln w="9525">
            <a:noFill/>
            <a:miter lim="800000"/>
            <a:headEnd/>
            <a:tailEnd/>
          </a:ln>
        </p:spPr>
      </p:pic>
      <p:sp>
        <p:nvSpPr>
          <p:cNvPr id="7" name="Rectangle 6"/>
          <p:cNvSpPr/>
          <p:nvPr/>
        </p:nvSpPr>
        <p:spPr>
          <a:xfrm>
            <a:off x="909262" y="1606076"/>
            <a:ext cx="4073704" cy="3170099"/>
          </a:xfrm>
          <a:prstGeom prst="rect">
            <a:avLst/>
          </a:prstGeom>
        </p:spPr>
        <p:txBody>
          <a:bodyPr wrap="square">
            <a:spAutoFit/>
          </a:bodyPr>
          <a:lstStyle/>
          <a:p>
            <a:pPr marL="236538" indent="-236538" eaLnBrk="1" hangingPunct="1"/>
            <a:r>
              <a:rPr lang="en-US" i="0" dirty="0" smtClean="0">
                <a:solidFill>
                  <a:schemeClr val="tx1"/>
                </a:solidFill>
                <a:latin typeface="Arial" pitchFamily="34" charset="0"/>
                <a:cs typeface="Arial" pitchFamily="34" charset="0"/>
              </a:rPr>
              <a:t>Third Degree Burns</a:t>
            </a:r>
          </a:p>
          <a:p>
            <a:pPr marL="236538" indent="-236538" eaLnBrk="1" hangingPunct="1"/>
            <a:r>
              <a:rPr lang="en-US" i="0" dirty="0" smtClean="0">
                <a:solidFill>
                  <a:schemeClr val="tx1"/>
                </a:solidFill>
                <a:latin typeface="Arial" pitchFamily="34" charset="0"/>
                <a:cs typeface="Arial" pitchFamily="34" charset="0"/>
              </a:rPr>
              <a:t>Blindness</a:t>
            </a:r>
          </a:p>
          <a:p>
            <a:pPr marL="236538" indent="-236538" eaLnBrk="1" hangingPunct="1"/>
            <a:r>
              <a:rPr lang="en-US" i="0" dirty="0" smtClean="0">
                <a:solidFill>
                  <a:schemeClr val="tx1"/>
                </a:solidFill>
                <a:latin typeface="Arial" pitchFamily="34" charset="0"/>
                <a:cs typeface="Arial" pitchFamily="34" charset="0"/>
              </a:rPr>
              <a:t>Hearing Loss</a:t>
            </a:r>
          </a:p>
          <a:p>
            <a:pPr marL="236538" indent="-236538" eaLnBrk="1" hangingPunct="1"/>
            <a:r>
              <a:rPr lang="en-US" i="0" dirty="0" smtClean="0">
                <a:solidFill>
                  <a:schemeClr val="tx1"/>
                </a:solidFill>
                <a:latin typeface="Arial" pitchFamily="34" charset="0"/>
                <a:cs typeface="Arial" pitchFamily="34" charset="0"/>
              </a:rPr>
              <a:t>Nerve Damage</a:t>
            </a:r>
          </a:p>
          <a:p>
            <a:pPr marL="236538" indent="-236538" eaLnBrk="1" hangingPunct="1"/>
            <a:r>
              <a:rPr lang="en-US" i="0" dirty="0" smtClean="0">
                <a:solidFill>
                  <a:schemeClr val="tx1"/>
                </a:solidFill>
                <a:latin typeface="Arial" pitchFamily="34" charset="0"/>
                <a:cs typeface="Arial" pitchFamily="34" charset="0"/>
              </a:rPr>
              <a:t>Cardiac Arrest</a:t>
            </a:r>
          </a:p>
          <a:p>
            <a:pPr marL="236538" indent="-236538" eaLnBrk="1" hangingPunct="1"/>
            <a:r>
              <a:rPr lang="en-US" i="0" dirty="0" smtClean="0">
                <a:solidFill>
                  <a:schemeClr val="tx1"/>
                </a:solidFill>
                <a:latin typeface="Arial" pitchFamily="34" charset="0"/>
                <a:cs typeface="Arial" pitchFamily="34" charset="0"/>
              </a:rPr>
              <a:t>Concussion</a:t>
            </a:r>
          </a:p>
          <a:p>
            <a:pPr marL="236538" indent="-236538" eaLnBrk="1" hangingPunct="1"/>
            <a:r>
              <a:rPr lang="en-US" i="0" dirty="0" smtClean="0">
                <a:solidFill>
                  <a:schemeClr val="tx1"/>
                </a:solidFill>
                <a:latin typeface="Arial" pitchFamily="34" charset="0"/>
                <a:cs typeface="Arial" pitchFamily="34" charset="0"/>
              </a:rPr>
              <a:t>Death</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rc Flah Boundary 1.jpg"/>
          <p:cNvPicPr>
            <a:picLocks noChangeAspect="1"/>
          </p:cNvPicPr>
          <p:nvPr/>
        </p:nvPicPr>
        <p:blipFill>
          <a:blip r:embed="rId2" cstate="print"/>
          <a:stretch>
            <a:fillRect/>
          </a:stretch>
        </p:blipFill>
        <p:spPr>
          <a:xfrm>
            <a:off x="166001" y="388701"/>
            <a:ext cx="5469426" cy="4552246"/>
          </a:xfrm>
          <a:prstGeom prst="rect">
            <a:avLst/>
          </a:prstGeom>
        </p:spPr>
      </p:pic>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pPr>
              <a:defRPr/>
            </a:pPr>
            <a:r>
              <a:rPr lang="en-US" smtClean="0"/>
              <a:t>June 14 - 16, 2010</a:t>
            </a:r>
            <a:endParaRPr lang="en-US" dirty="0"/>
          </a:p>
        </p:txBody>
      </p:sp>
      <p:sp>
        <p:nvSpPr>
          <p:cNvPr id="4" name="Footer Placeholder 3"/>
          <p:cNvSpPr>
            <a:spLocks noGrp="1"/>
          </p:cNvSpPr>
          <p:nvPr>
            <p:ph type="ftr" sz="quarter" idx="11"/>
          </p:nvPr>
        </p:nvSpPr>
        <p:spPr/>
        <p:txBody>
          <a:bodyPr/>
          <a:lstStyle/>
          <a:p>
            <a:pPr>
              <a:defRPr/>
            </a:pPr>
            <a:r>
              <a:rPr lang="en-US" smtClean="0"/>
              <a:t>2nd Workshop on Power Converters for Particle Accelerators - Arc Flash and Mitigation</a:t>
            </a:r>
            <a:endParaRPr lang="en-US" dirty="0"/>
          </a:p>
        </p:txBody>
      </p:sp>
      <p:sp>
        <p:nvSpPr>
          <p:cNvPr id="5" name="Slide Number Placeholder 4"/>
          <p:cNvSpPr>
            <a:spLocks noGrp="1"/>
          </p:cNvSpPr>
          <p:nvPr>
            <p:ph type="sldNum" sz="quarter" idx="12"/>
          </p:nvPr>
        </p:nvSpPr>
        <p:spPr/>
        <p:txBody>
          <a:bodyPr/>
          <a:lstStyle/>
          <a:p>
            <a:pPr>
              <a:defRPr/>
            </a:pPr>
            <a:fld id="{6030B898-AB9A-47DF-A0DA-3D877362286F}" type="slidenum">
              <a:rPr lang="en-US" smtClean="0"/>
              <a:pPr>
                <a:defRPr/>
              </a:pPr>
              <a:t>9</a:t>
            </a:fld>
            <a:endParaRPr lang="en-US" dirty="0"/>
          </a:p>
        </p:txBody>
      </p:sp>
      <p:sp>
        <p:nvSpPr>
          <p:cNvPr id="2933761"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9" name="Rectangle 8"/>
          <p:cNvSpPr/>
          <p:nvPr/>
        </p:nvSpPr>
        <p:spPr>
          <a:xfrm>
            <a:off x="287676" y="4902594"/>
            <a:ext cx="8599470" cy="1754326"/>
          </a:xfrm>
          <a:prstGeom prst="rect">
            <a:avLst/>
          </a:prstGeom>
        </p:spPr>
        <p:txBody>
          <a:bodyPr wrap="square">
            <a:spAutoFit/>
          </a:bodyPr>
          <a:lstStyle/>
          <a:p>
            <a:pPr algn="just">
              <a:buNone/>
            </a:pPr>
            <a:r>
              <a:rPr lang="en-US" i="0" dirty="0" smtClean="0">
                <a:solidFill>
                  <a:schemeClr val="tx1"/>
                </a:solidFill>
                <a:latin typeface="Arial" pitchFamily="34" charset="0"/>
                <a:cs typeface="Arial" pitchFamily="34" charset="0"/>
              </a:rPr>
              <a:t>Arc flash protection boundary is the distance from the arc at which a person could receive a second degree (curable) burn on the torso or face. It is the boundary at which the arc energy density =1.2 cal/cm </a:t>
            </a:r>
            <a:r>
              <a:rPr lang="en-US" sz="2400" i="0" baseline="30000" dirty="0" smtClean="0">
                <a:solidFill>
                  <a:schemeClr val="tx1"/>
                </a:solidFill>
                <a:latin typeface="Arial" pitchFamily="34" charset="0"/>
                <a:cs typeface="Arial" pitchFamily="34" charset="0"/>
              </a:rPr>
              <a:t>2</a:t>
            </a:r>
            <a:r>
              <a:rPr lang="en-US" i="0" dirty="0" smtClean="0">
                <a:solidFill>
                  <a:schemeClr val="tx1"/>
                </a:solidFill>
                <a:latin typeface="Arial" pitchFamily="34" charset="0"/>
                <a:cs typeface="Arial" pitchFamily="34" charset="0"/>
              </a:rPr>
              <a:t> = 5 J/cm </a:t>
            </a:r>
            <a:r>
              <a:rPr lang="en-US" sz="2400" i="0" baseline="30000" dirty="0" smtClean="0">
                <a:solidFill>
                  <a:schemeClr val="tx1"/>
                </a:solidFill>
                <a:latin typeface="Arial" pitchFamily="34" charset="0"/>
                <a:cs typeface="Arial" pitchFamily="34" charset="0"/>
              </a:rPr>
              <a:t>2</a:t>
            </a:r>
            <a:r>
              <a:rPr lang="en-US" sz="2400" i="0" dirty="0" smtClean="0">
                <a:solidFill>
                  <a:schemeClr val="tx1"/>
                </a:solidFill>
                <a:latin typeface="Arial" pitchFamily="34" charset="0"/>
                <a:cs typeface="Arial" pitchFamily="34" charset="0"/>
              </a:rPr>
              <a:t>.</a:t>
            </a:r>
            <a:r>
              <a:rPr lang="en-US" i="0" dirty="0" smtClean="0">
                <a:solidFill>
                  <a:schemeClr val="tx1"/>
                </a:solidFill>
                <a:latin typeface="Arial" pitchFamily="34" charset="0"/>
                <a:cs typeface="Arial" pitchFamily="34" charset="0"/>
              </a:rPr>
              <a:t> This  is comparable to holding the flame from a cigarette lighter on the skin for 1 second</a:t>
            </a:r>
            <a:endParaRPr lang="en-US" i="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ection 1 - Introduction">
  <a:themeElements>
    <a:clrScheme name="Introdu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ntroduc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000" b="0" i="1" u="none" strike="noStrike" cap="none" normalizeH="0" baseline="0" smtClean="0">
            <a:ln>
              <a:noFill/>
            </a:ln>
            <a:solidFill>
              <a:srgbClr val="663300"/>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Char char="•"/>
          <a:tabLst/>
          <a:defRPr kumimoji="0" lang="en-US" sz="2000" b="0" i="1" u="none" strike="noStrike" cap="none" normalizeH="0" baseline="0" smtClean="0">
            <a:ln>
              <a:noFill/>
            </a:ln>
            <a:solidFill>
              <a:srgbClr val="663300"/>
            </a:solidFill>
            <a:effectLst/>
            <a:latin typeface="Times New Roman" pitchFamily="18" charset="0"/>
          </a:defRPr>
        </a:defPPr>
      </a:lstStyle>
    </a:lnDef>
  </a:objectDefaults>
  <a:extraClrSchemeLst>
    <a:extraClrScheme>
      <a:clrScheme name="Introdu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roduc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roduc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roduc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roduc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roduc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roduc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roduc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roduc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roduc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roduc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roduc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Watermark</Template>
  <TotalTime>77840</TotalTime>
  <Words>3779</Words>
  <Application>Microsoft Office PowerPoint</Application>
  <PresentationFormat>On-screen Show (4:3)</PresentationFormat>
  <Paragraphs>547</Paragraphs>
  <Slides>44</Slides>
  <Notes>18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44</vt:i4>
      </vt:variant>
    </vt:vector>
  </HeadingPairs>
  <TitlesOfParts>
    <vt:vector size="47" baseType="lpstr">
      <vt:lpstr>Section 1 - Introduction</vt:lpstr>
      <vt:lpstr>Visio</vt:lpstr>
      <vt:lpstr>Equation</vt:lpstr>
      <vt:lpstr>Arc Flash Hazard and Mitigation 2nd Workshop on Power Converters for Particle Accelerators June 14 – 16, 2010                 </vt:lpstr>
      <vt:lpstr>Motivations and Topics</vt:lpstr>
      <vt:lpstr>THE ELECTRICAL HAZARDS</vt:lpstr>
      <vt:lpstr>A Word on Safety Standards</vt:lpstr>
      <vt:lpstr>Some Standards - Continued</vt:lpstr>
      <vt:lpstr>What is an Arc Flash and Arc Blast?</vt:lpstr>
      <vt:lpstr>Possible Causes of Arc Flash and Arc Blast</vt:lpstr>
      <vt:lpstr>Injuries Associated with Arc Flash</vt:lpstr>
      <vt:lpstr>Slide 9</vt:lpstr>
      <vt:lpstr>Reasons for Arc Flash Hazard</vt:lpstr>
      <vt:lpstr>Arc Flash Hazard</vt:lpstr>
      <vt:lpstr>Early Model</vt:lpstr>
      <vt:lpstr>First Empirical Models</vt:lpstr>
      <vt:lpstr>IEEE 1584</vt:lpstr>
      <vt:lpstr>NFPA 70E and IEEE 1584 208VAC Exemption</vt:lpstr>
      <vt:lpstr>Calculation Assumptions</vt:lpstr>
      <vt:lpstr>Bolted Fault Current Calculation</vt:lpstr>
      <vt:lpstr>IEEE 1584 Calculation - Arcing Current</vt:lpstr>
      <vt:lpstr>Clearing Times</vt:lpstr>
      <vt:lpstr>Protective Devices</vt:lpstr>
      <vt:lpstr>Molded Case Circuit Breakers</vt:lpstr>
      <vt:lpstr>Molded Case Circuit Breakers</vt:lpstr>
      <vt:lpstr>Low Voltage Power Circuit Breaker</vt:lpstr>
      <vt:lpstr>Medium Voltage Breaker and Protective Relay</vt:lpstr>
      <vt:lpstr>Time-Current Curves</vt:lpstr>
      <vt:lpstr>Typical Medium Voltage Fuse Time-Current Curve (Ferraz-Shawmut)</vt:lpstr>
      <vt:lpstr>Typical Breaker Time-Current Curve (Cutler Hammer)</vt:lpstr>
      <vt:lpstr>Adjustable MCCB (LSIG) Time-Current Curve(C-H)</vt:lpstr>
      <vt:lpstr>Normalized Incident Energies</vt:lpstr>
      <vt:lpstr>Actual Incident Energies</vt:lpstr>
      <vt:lpstr>Working Distance</vt:lpstr>
      <vt:lpstr>Hazard/Risk Category</vt:lpstr>
      <vt:lpstr>B620 Calculation</vt:lpstr>
      <vt:lpstr>MCC Feeder Breaker Calculation</vt:lpstr>
      <vt:lpstr>MCC Feeder Breaker Calculation</vt:lpstr>
      <vt:lpstr>Clean Power Breaker Calculation</vt:lpstr>
      <vt:lpstr>Clean Power Breaker Calculation</vt:lpstr>
      <vt:lpstr>Mitigating the Arc Flash Hazard</vt:lpstr>
      <vt:lpstr>Mitigating the Arc Flash Hazard</vt:lpstr>
      <vt:lpstr>Mitigating the Arc Flash Hazard</vt:lpstr>
      <vt:lpstr>Mitigating the Arc Flash Hazard - Ground Hooks</vt:lpstr>
      <vt:lpstr>The Arc Flash Hazard from Capacitors</vt:lpstr>
      <vt:lpstr>Hazard Labels</vt:lpstr>
      <vt:lpstr>Conclusion</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Supplies Defined</dc:title>
  <dc:creator>Paul Bellomo</dc:creator>
  <cp:lastModifiedBy>bellomo</cp:lastModifiedBy>
  <cp:revision>3009</cp:revision>
  <dcterms:created xsi:type="dcterms:W3CDTF">2001-09-05T04:04:41Z</dcterms:created>
  <dcterms:modified xsi:type="dcterms:W3CDTF">2010-06-11T14:50:30Z</dcterms:modified>
</cp:coreProperties>
</file>