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sldIdLst>
    <p:sldId id="256" r:id="rId2"/>
    <p:sldId id="303" r:id="rId3"/>
    <p:sldId id="302" r:id="rId4"/>
    <p:sldId id="289" r:id="rId5"/>
    <p:sldId id="301" r:id="rId6"/>
    <p:sldId id="291" r:id="rId7"/>
    <p:sldId id="292" r:id="rId8"/>
    <p:sldId id="304" r:id="rId9"/>
    <p:sldId id="274" r:id="rId10"/>
    <p:sldId id="275" r:id="rId11"/>
    <p:sldId id="293" r:id="rId12"/>
    <p:sldId id="299" r:id="rId13"/>
    <p:sldId id="300" r:id="rId14"/>
    <p:sldId id="294" r:id="rId15"/>
    <p:sldId id="295" r:id="rId16"/>
    <p:sldId id="280" r:id="rId17"/>
    <p:sldId id="296" r:id="rId18"/>
    <p:sldId id="265" r:id="rId19"/>
    <p:sldId id="279" r:id="rId20"/>
    <p:sldId id="281" r:id="rId21"/>
    <p:sldId id="287" r:id="rId22"/>
    <p:sldId id="283" r:id="rId23"/>
    <p:sldId id="305" r:id="rId24"/>
    <p:sldId id="277" r:id="rId25"/>
    <p:sldId id="278" r:id="rId26"/>
    <p:sldId id="269" r:id="rId27"/>
    <p:sldId id="264" r:id="rId28"/>
    <p:sldId id="285" r:id="rId29"/>
    <p:sldId id="286" r:id="rId30"/>
    <p:sldId id="284" r:id="rId31"/>
    <p:sldId id="266" r:id="rId32"/>
    <p:sldId id="272" r:id="rId33"/>
    <p:sldId id="271" r:id="rId34"/>
    <p:sldId id="276" r:id="rId35"/>
    <p:sldId id="282" r:id="rId36"/>
    <p:sldId id="268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02FF"/>
    <a:srgbClr val="008000"/>
    <a:srgbClr val="FF0000"/>
    <a:srgbClr val="0606FF"/>
    <a:srgbClr val="FF1313"/>
    <a:srgbClr val="40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4388" autoAdjust="0"/>
  </p:normalViewPr>
  <p:slideViewPr>
    <p:cSldViewPr snapToGrid="0">
      <p:cViewPr varScale="1">
        <p:scale>
          <a:sx n="118" d="100"/>
          <a:sy n="118" d="100"/>
        </p:scale>
        <p:origin x="11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F93583-0EEB-4348-A07D-3B04D237F797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96A12-8A9F-4F32-84B4-36CC9A49C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465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E836-D3EC-4C74-AD67-76F9605D91DE}" type="datetime1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256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556D-5812-460A-9014-1B516BAC0527}" type="datetime1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117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F9153-AE0D-483B-B56C-F35815D26648}" type="datetime1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174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BBD3C-9277-40DE-B978-268BE89274AB}" type="datetime1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836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BCDB9-8F49-49CB-9F4A-A89BD8ED7BDB}" type="datetime1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82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EF60-D017-4EBD-A808-88B83A367969}" type="datetime1">
              <a:rPr lang="en-US" smtClean="0"/>
              <a:t>11/18/2019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57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F95D-A00C-4D42-8B23-2865FCFA378C}" type="datetime1">
              <a:rPr lang="en-US" smtClean="0"/>
              <a:t>11/18/2019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896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F898E-693C-46C7-919F-26918CE2DFD5}" type="datetime1">
              <a:rPr lang="en-US" smtClean="0"/>
              <a:t>11/18/2019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849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61B60-F52D-4E82-BD70-548F19C14C6F}" type="datetime1">
              <a:rPr lang="en-US" smtClean="0"/>
              <a:t>11/18/2019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867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49E39-CE74-444F-B27F-2DE452382F86}" type="datetime1">
              <a:rPr lang="en-US" smtClean="0"/>
              <a:t>11/18/2019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081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46B4E-4386-4B9B-AD25-CEA6030727A4}" type="datetime1">
              <a:rPr lang="en-US" smtClean="0"/>
              <a:t>11/18/2019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547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5EF97-69E3-4D01-8AEA-BDF5C05727F3}" type="datetime1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1E064-08FB-4463-9601-981B52611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214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1.png"/><Relationship Id="rId3" Type="http://schemas.openxmlformats.org/officeDocument/2006/relationships/image" Target="../media/image48.png"/><Relationship Id="rId7" Type="http://schemas.openxmlformats.org/officeDocument/2006/relationships/image" Target="../media/image44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1.png"/><Relationship Id="rId11" Type="http://schemas.openxmlformats.org/officeDocument/2006/relationships/image" Target="../media/image49.png"/><Relationship Id="rId10" Type="http://schemas.openxmlformats.org/officeDocument/2006/relationships/image" Target="../media/image471.png"/><Relationship Id="rId4" Type="http://schemas.openxmlformats.org/officeDocument/2006/relationships/image" Target="../media/image411.png"/><Relationship Id="rId9" Type="http://schemas.openxmlformats.org/officeDocument/2006/relationships/image" Target="../media/image46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1.png"/><Relationship Id="rId3" Type="http://schemas.openxmlformats.org/officeDocument/2006/relationships/image" Target="../media/image500.png"/><Relationship Id="rId7" Type="http://schemas.openxmlformats.org/officeDocument/2006/relationships/image" Target="../media/image4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1.png"/><Relationship Id="rId5" Type="http://schemas.openxmlformats.org/officeDocument/2006/relationships/image" Target="../media/image431.png"/><Relationship Id="rId9" Type="http://schemas.openxmlformats.org/officeDocument/2006/relationships/image" Target="../media/image47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3.png"/><Relationship Id="rId4" Type="http://schemas.openxmlformats.org/officeDocument/2006/relationships/image" Target="../media/image6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0.png"/><Relationship Id="rId7" Type="http://schemas.openxmlformats.org/officeDocument/2006/relationships/image" Target="../media/image59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1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210.png"/><Relationship Id="rId7" Type="http://schemas.openxmlformats.org/officeDocument/2006/relationships/image" Target="../media/image610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0.png"/><Relationship Id="rId5" Type="http://schemas.openxmlformats.org/officeDocument/2006/relationships/image" Target="../media/image410.png"/><Relationship Id="rId10" Type="http://schemas.openxmlformats.org/officeDocument/2006/relationships/image" Target="../media/image90.png"/><Relationship Id="rId4" Type="http://schemas.openxmlformats.org/officeDocument/2006/relationships/image" Target="../media/image310.png"/><Relationship Id="rId9" Type="http://schemas.openxmlformats.org/officeDocument/2006/relationships/image" Target="../media/image8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110.png"/><Relationship Id="rId7" Type="http://schemas.openxmlformats.org/officeDocument/2006/relationships/image" Target="../media/image19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3" Type="http://schemas.openxmlformats.org/officeDocument/2006/relationships/image" Target="../media/image71.png"/><Relationship Id="rId7" Type="http://schemas.openxmlformats.org/officeDocument/2006/relationships/image" Target="../media/image19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Relationship Id="rId9" Type="http://schemas.openxmlformats.org/officeDocument/2006/relationships/image" Target="../media/image7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3" Type="http://schemas.openxmlformats.org/officeDocument/2006/relationships/image" Target="../media/image71.png"/><Relationship Id="rId7" Type="http://schemas.openxmlformats.org/officeDocument/2006/relationships/image" Target="../media/image19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png"/><Relationship Id="rId10" Type="http://schemas.openxmlformats.org/officeDocument/2006/relationships/image" Target="../media/image74.png"/><Relationship Id="rId4" Type="http://schemas.openxmlformats.org/officeDocument/2006/relationships/image" Target="../media/image7.png"/><Relationship Id="rId9" Type="http://schemas.openxmlformats.org/officeDocument/2006/relationships/image" Target="../media/image2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3" Type="http://schemas.openxmlformats.org/officeDocument/2006/relationships/image" Target="../media/image71.png"/><Relationship Id="rId7" Type="http://schemas.openxmlformats.org/officeDocument/2006/relationships/image" Target="../media/image19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11" Type="http://schemas.openxmlformats.org/officeDocument/2006/relationships/image" Target="../media/image75.png"/><Relationship Id="rId5" Type="http://schemas.openxmlformats.org/officeDocument/2006/relationships/image" Target="../media/image8.png"/><Relationship Id="rId10" Type="http://schemas.openxmlformats.org/officeDocument/2006/relationships/image" Target="../media/image220.png"/><Relationship Id="rId4" Type="http://schemas.openxmlformats.org/officeDocument/2006/relationships/image" Target="../media/image7.png"/><Relationship Id="rId9" Type="http://schemas.openxmlformats.org/officeDocument/2006/relationships/image" Target="../media/image21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170.png"/><Relationship Id="rId4" Type="http://schemas.openxmlformats.org/officeDocument/2006/relationships/image" Target="../media/image25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0.png"/><Relationship Id="rId3" Type="http://schemas.openxmlformats.org/officeDocument/2006/relationships/image" Target="../media/image79.png"/><Relationship Id="rId7" Type="http://schemas.openxmlformats.org/officeDocument/2006/relationships/image" Target="../media/image84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38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47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6.png"/><Relationship Id="rId4" Type="http://schemas.openxmlformats.org/officeDocument/2006/relationships/image" Target="../media/image44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0.pn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37955"/>
            <a:ext cx="9144000" cy="2387600"/>
          </a:xfrm>
        </p:spPr>
        <p:txBody>
          <a:bodyPr/>
          <a:lstStyle/>
          <a:p>
            <a:r>
              <a:rPr lang="en-US" dirty="0"/>
              <a:t>Update on longitudinal impedance requirements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3589158"/>
            <a:ext cx="10002129" cy="271638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800" dirty="0"/>
              <a:t>Ivan </a:t>
            </a:r>
            <a:r>
              <a:rPr lang="en-US" sz="2800" dirty="0" smtClean="0"/>
              <a:t>Karpov</a:t>
            </a:r>
          </a:p>
          <a:p>
            <a:pPr>
              <a:lnSpc>
                <a:spcPct val="100000"/>
              </a:lnSpc>
            </a:pPr>
            <a:endParaRPr lang="en-US" sz="600" dirty="0"/>
          </a:p>
          <a:p>
            <a:pPr>
              <a:lnSpc>
                <a:spcPct val="100000"/>
              </a:lnSpc>
            </a:pPr>
            <a:r>
              <a:rPr lang="en-US" sz="2800" dirty="0"/>
              <a:t>Acknowledgements:</a:t>
            </a:r>
          </a:p>
          <a:p>
            <a:pPr>
              <a:lnSpc>
                <a:spcPct val="100000"/>
              </a:lnSpc>
            </a:pPr>
            <a:r>
              <a:rPr lang="en-US" sz="2800" dirty="0"/>
              <a:t>Theodoros Argyropoulos, Elena </a:t>
            </a:r>
            <a:r>
              <a:rPr lang="en-US" sz="2800" dirty="0" err="1"/>
              <a:t>Shaposhnikova</a:t>
            </a:r>
            <a:r>
              <a:rPr lang="en-US" sz="2800" dirty="0"/>
              <a:t>, </a:t>
            </a:r>
            <a:br>
              <a:rPr lang="en-US" sz="2800" dirty="0"/>
            </a:br>
            <a:r>
              <a:rPr lang="en-US" sz="2800" dirty="0"/>
              <a:t>Alexey </a:t>
            </a:r>
            <a:r>
              <a:rPr lang="en-US" sz="2800" dirty="0" err="1"/>
              <a:t>Burov</a:t>
            </a:r>
            <a:r>
              <a:rPr lang="en-US" sz="2800" dirty="0"/>
              <a:t>, Rama Calaga, James A. Mitchell,</a:t>
            </a:r>
            <a:br>
              <a:rPr lang="en-US" sz="2800" dirty="0"/>
            </a:br>
            <a:r>
              <a:rPr lang="en-US" sz="2800" dirty="0"/>
              <a:t>Sergey Antipov, Helga Timko</a:t>
            </a:r>
          </a:p>
        </p:txBody>
      </p:sp>
      <p:sp>
        <p:nvSpPr>
          <p:cNvPr id="5" name="Rectangle 4"/>
          <p:cNvSpPr/>
          <p:nvPr/>
        </p:nvSpPr>
        <p:spPr>
          <a:xfrm>
            <a:off x="3544694" y="6305542"/>
            <a:ext cx="51026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162th </a:t>
            </a:r>
            <a:r>
              <a:rPr lang="en-US" dirty="0" err="1" smtClean="0"/>
              <a:t>HiLumi</a:t>
            </a:r>
            <a:r>
              <a:rPr lang="en-US" dirty="0" smtClean="0"/>
              <a:t> </a:t>
            </a:r>
            <a:r>
              <a:rPr lang="en-US" dirty="0"/>
              <a:t>WP2 </a:t>
            </a:r>
            <a:r>
              <a:rPr lang="en-US" dirty="0" smtClean="0"/>
              <a:t>Meeting</a:t>
            </a:r>
            <a:r>
              <a:rPr lang="en-GB" dirty="0" smtClean="0"/>
              <a:t>, 19 November 2019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401" y="0"/>
            <a:ext cx="2959599" cy="1491049"/>
          </a:xfrm>
          <a:prstGeom prst="rect">
            <a:avLst/>
          </a:prstGeom>
        </p:spPr>
      </p:pic>
      <p:pic>
        <p:nvPicPr>
          <p:cNvPr id="7" name="Picture 8" descr="Image result for cer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437489" cy="1433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781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644"/>
    </mc:Choice>
    <mc:Fallback xmlns="">
      <p:transition spd="slow" advTm="1464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7011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Stability threshold for broad-band impedance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629" y="1674891"/>
            <a:ext cx="5583285" cy="43449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472487" y="3016441"/>
                <a:ext cx="64472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2487" y="3016441"/>
                <a:ext cx="644728" cy="276999"/>
              </a:xfrm>
              <a:prstGeom prst="rect">
                <a:avLst/>
              </a:prstGeom>
              <a:blipFill>
                <a:blip r:embed="rId3"/>
                <a:stretch>
                  <a:fillRect l="-11429" r="-8571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554323" y="2198363"/>
                <a:ext cx="5237627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Changing resonant frequency from 5 GHz to 50 GHz results in reduction of the threshold by </a:t>
                </a:r>
                <a:r>
                  <a:rPr lang="en-US" sz="2400" dirty="0">
                    <a:solidFill>
                      <a:srgbClr val="FF0000"/>
                    </a:solidFill>
                  </a:rPr>
                  <a:t>factor of 3.</a:t>
                </a:r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400" dirty="0"/>
                  <a:t>The LHC/HL-LHC broad-band impedance model needs to be revised.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4323" y="2198363"/>
                <a:ext cx="5237627" cy="2677656"/>
              </a:xfrm>
              <a:prstGeom prst="rect">
                <a:avLst/>
              </a:prstGeom>
              <a:blipFill>
                <a:blip r:embed="rId4"/>
                <a:stretch>
                  <a:fillRect l="-1746" t="-1595" r="-3143" b="-455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472487" y="2409068"/>
                <a:ext cx="1630062" cy="5751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Im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2487" y="2409068"/>
                <a:ext cx="1630062" cy="57515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10</a:t>
            </a:fld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438274" y="3016441"/>
            <a:ext cx="1116049" cy="12764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486025" y="1108451"/>
            <a:ext cx="2471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MELODY results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357880-F769-4773-89A3-ECB8A5041803}"/>
              </a:ext>
            </a:extLst>
          </p:cNvPr>
          <p:cNvSpPr/>
          <p:nvPr/>
        </p:nvSpPr>
        <p:spPr>
          <a:xfrm>
            <a:off x="2514161" y="5763617"/>
            <a:ext cx="637003" cy="6068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6616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655"/>
    </mc:Choice>
    <mc:Fallback xmlns="">
      <p:transition spd="slow" advTm="38655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Single-bunch stability at 450 GeV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810865" y="1512732"/>
                <a:ext cx="6209685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200" dirty="0"/>
                  <a:t>Results using MELODY for smoothed impedance </a:t>
                </a:r>
                <a:r>
                  <a:rPr lang="en-GB" sz="2200" dirty="0" smtClean="0"/>
                  <a:t>(</a:t>
                </a:r>
                <a:r>
                  <a:rPr lang="en-GB" sz="2200" dirty="0"/>
                  <a:t>resistive wall + broad-band model at 5 GHz)</a:t>
                </a:r>
              </a:p>
              <a:p>
                <a:endParaRPr lang="en-US" sz="2200" dirty="0"/>
              </a:p>
              <a:p>
                <a:r>
                  <a:rPr lang="en-US" sz="2200" dirty="0"/>
                  <a:t>For LIU bunch from SPS (1.65 ns, 10MV@200MHz + 1.6 MV@800 MHz), bunch length in LHC (in absence of injection errors):</a:t>
                </a:r>
              </a:p>
              <a:p>
                <a:r>
                  <a:rPr lang="en-US" sz="2200" dirty="0">
                    <a:solidFill>
                      <a:srgbClr val="FF0000"/>
                    </a:solidFill>
                  </a:rPr>
                  <a:t>    1.4 ns for 6 MV </a:t>
                </a:r>
                <a:r>
                  <a:rPr lang="en-US" sz="2200" dirty="0"/>
                  <a:t>(LHC nominal 2017)</a:t>
                </a:r>
              </a:p>
              <a:p>
                <a:r>
                  <a:rPr lang="en-US" sz="2200" dirty="0">
                    <a:solidFill>
                      <a:srgbClr val="0202FF"/>
                    </a:solidFill>
                  </a:rPr>
                  <a:t>    1.3 ns for 8 MV </a:t>
                </a:r>
                <a:r>
                  <a:rPr lang="en-US" sz="2200" dirty="0"/>
                  <a:t>(HL-LHC design report)</a:t>
                </a:r>
              </a:p>
              <a:p>
                <a:endParaRPr lang="en-US" sz="2200" dirty="0"/>
              </a:p>
              <a:p>
                <a:r>
                  <a:rPr lang="en-US" sz="2200" dirty="0"/>
                  <a:t>Two voltages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dirty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</m:oMath>
                </a14:m>
                <a:r>
                  <a:rPr lang="en-US" sz="2200" dirty="0"/>
                  <a:t> provide similar single-bunch </a:t>
                </a:r>
                <a:r>
                  <a:rPr lang="en-US" sz="2200" dirty="0" smtClean="0"/>
                  <a:t>stability</a:t>
                </a:r>
                <a:endParaRPr lang="en-US" sz="2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0865" y="1512732"/>
                <a:ext cx="6209685" cy="4154984"/>
              </a:xfrm>
              <a:prstGeom prst="rect">
                <a:avLst/>
              </a:prstGeom>
              <a:blipFill>
                <a:blip r:embed="rId2"/>
                <a:stretch>
                  <a:fillRect l="-1276" t="-880" r="-2453" b="-21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008" y="1493247"/>
            <a:ext cx="5475422" cy="42698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624B3B6-82B0-4B82-8BBF-CABE14D08A3A}"/>
                  </a:ext>
                </a:extLst>
              </p:cNvPr>
              <p:cNvSpPr txBox="1"/>
              <p:nvPr/>
            </p:nvSpPr>
            <p:spPr>
              <a:xfrm>
                <a:off x="1562988" y="1224739"/>
                <a:ext cx="335341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400" b="0" dirty="0"/>
                  <a:t>LHC,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=450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GeV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endParaRPr lang="pl-PL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624B3B6-82B0-4B82-8BBF-CABE14D08A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2988" y="1224739"/>
                <a:ext cx="3353419" cy="369332"/>
              </a:xfrm>
              <a:prstGeom prst="rect">
                <a:avLst/>
              </a:prstGeom>
              <a:blipFill>
                <a:blip r:embed="rId4"/>
                <a:stretch>
                  <a:fillRect l="-5455" t="-25000" r="-2364" b="-5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>
            <a:cxnSpLocks/>
          </p:cNvCxnSpPr>
          <p:nvPr/>
        </p:nvCxnSpPr>
        <p:spPr>
          <a:xfrm flipH="1" flipV="1">
            <a:off x="5139492" y="3273294"/>
            <a:ext cx="1018547" cy="7889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</p:cNvCxnSpPr>
          <p:nvPr/>
        </p:nvCxnSpPr>
        <p:spPr>
          <a:xfrm flipH="1" flipV="1">
            <a:off x="4129844" y="3286129"/>
            <a:ext cx="1966156" cy="1115938"/>
          </a:xfrm>
          <a:prstGeom prst="straightConnector1">
            <a:avLst/>
          </a:prstGeom>
          <a:ln>
            <a:solidFill>
              <a:srgbClr val="020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269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Persistent oscillations after injection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12</a:t>
            </a:fld>
            <a:endParaRPr lang="en-US"/>
          </a:p>
        </p:txBody>
      </p:sp>
      <p:pic>
        <p:nvPicPr>
          <p:cNvPr id="7" name="Content Placeholder 6" descr="Screen Clippi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945" y="1120545"/>
            <a:ext cx="4646515" cy="3296709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5903" y="1152268"/>
            <a:ext cx="3725507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6199" y="3795712"/>
            <a:ext cx="3595211" cy="2743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2207" y="4417254"/>
            <a:ext cx="62467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During 20 min oscillations lead to ~10 % bunch lengthening and ~5% particle loss </a:t>
            </a:r>
            <a:br>
              <a:rPr lang="en-US" sz="2400" dirty="0"/>
            </a:br>
            <a:r>
              <a:rPr lang="en-US" sz="2400" i="1" dirty="0">
                <a:solidFill>
                  <a:srgbClr val="002060"/>
                </a:solidFill>
              </a:rPr>
              <a:t>(H. Timko et al., HB2018)</a:t>
            </a:r>
          </a:p>
          <a:p>
            <a:r>
              <a:rPr lang="en-US" sz="2400" dirty="0"/>
              <a:t>Similar oscillations were observed in </a:t>
            </a:r>
            <a:r>
              <a:rPr lang="en-US" sz="2400" dirty="0" err="1"/>
              <a:t>Tevatron</a:t>
            </a:r>
            <a:r>
              <a:rPr lang="en-US" sz="2400" dirty="0">
                <a:solidFill>
                  <a:srgbClr val="002060"/>
                </a:solidFill>
              </a:rPr>
              <a:t> (</a:t>
            </a:r>
            <a:r>
              <a:rPr lang="en-US" sz="2400" i="1" dirty="0">
                <a:solidFill>
                  <a:srgbClr val="002060"/>
                </a:solidFill>
              </a:rPr>
              <a:t>R. Moore, PAC2003</a:t>
            </a:r>
            <a:r>
              <a:rPr lang="en-US" sz="2400" dirty="0">
                <a:solidFill>
                  <a:srgbClr val="002060"/>
                </a:solidFill>
              </a:rPr>
              <a:t>)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571832" y="1252357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 MD 2017</a:t>
            </a:r>
          </a:p>
        </p:txBody>
      </p:sp>
    </p:spTree>
    <p:extLst>
      <p:ext uri="{BB962C8B-B14F-4D97-AF65-F5344CB8AC3E}">
        <p14:creationId xmlns:p14="http://schemas.microsoft.com/office/powerpoint/2010/main" val="344476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736" y="1490472"/>
            <a:ext cx="5862843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Persistent oscillations after injection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5903" y="1152268"/>
            <a:ext cx="3725507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6199" y="3795712"/>
            <a:ext cx="3595211" cy="2743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98093" y="3856968"/>
            <a:ext cx="1348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MD data</a:t>
            </a:r>
          </a:p>
        </p:txBody>
      </p:sp>
      <p:sp>
        <p:nvSpPr>
          <p:cNvPr id="16" name="Oval 15"/>
          <p:cNvSpPr/>
          <p:nvPr/>
        </p:nvSpPr>
        <p:spPr>
          <a:xfrm>
            <a:off x="7546206" y="2387065"/>
            <a:ext cx="206947" cy="8855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624B3B6-82B0-4B82-8BBF-CABE14D08A3A}"/>
                  </a:ext>
                </a:extLst>
              </p:cNvPr>
              <p:cNvSpPr txBox="1"/>
              <p:nvPr/>
            </p:nvSpPr>
            <p:spPr>
              <a:xfrm>
                <a:off x="1562988" y="1224739"/>
                <a:ext cx="335341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400" b="0" dirty="0"/>
                  <a:t>LHC,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=450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GeV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endParaRPr lang="pl-PL" sz="24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624B3B6-82B0-4B82-8BBF-CABE14D08A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2988" y="1224739"/>
                <a:ext cx="3353419" cy="369332"/>
              </a:xfrm>
              <a:prstGeom prst="rect">
                <a:avLst/>
              </a:prstGeom>
              <a:blipFill>
                <a:blip r:embed="rId5"/>
                <a:stretch>
                  <a:fillRect l="-5455" t="-25000" r="-2364" b="-5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156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347" y="1664042"/>
            <a:ext cx="5032631" cy="50517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Single-bunch stability at 7 </a:t>
            </a:r>
            <a:r>
              <a:rPr lang="en-US" dirty="0" err="1"/>
              <a:t>TeV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301946" y="1664042"/>
                <a:ext cx="5680504" cy="4893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Results using MELODY for smoothed impedance  (resistive wall + broad-band model at 5 GHz)</a:t>
                </a:r>
              </a:p>
              <a:p>
                <a:endParaRPr lang="en-US" sz="2400" dirty="0"/>
              </a:p>
              <a:p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→ </a:t>
                </a:r>
                <a:r>
                  <a:rPr lang="en-US" sz="2400" dirty="0"/>
                  <a:t>Sufficient stability for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=1.2</m:t>
                    </m:r>
                  </m:oMath>
                </a14:m>
                <a:r>
                  <a:rPr lang="en-US" sz="2400" dirty="0"/>
                  <a:t> ns with margin </a:t>
                </a:r>
                <a:r>
                  <a:rPr lang="en-US" sz="2400" dirty="0" smtClean="0"/>
                  <a:t>for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±10%</m:t>
                    </m:r>
                  </m:oMath>
                </a14:m>
                <a:r>
                  <a:rPr lang="en-US" sz="2400" dirty="0"/>
                  <a:t> bunch </a:t>
                </a:r>
                <a:r>
                  <a:rPr lang="en-US" sz="2400" dirty="0" smtClean="0"/>
                  <a:t>length (and intensity) spread </a:t>
                </a:r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Next steps:</a:t>
                </a:r>
              </a:p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To repeat calculations with revised broad-band impedance model</a:t>
                </a:r>
              </a:p>
              <a:p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To study effect of </a:t>
                </a:r>
                <a:r>
                  <a:rPr lang="en-US" sz="2400" dirty="0" smtClean="0">
                    <a:solidFill>
                      <a:srgbClr val="008000"/>
                    </a:solidFill>
                  </a:rPr>
                  <a:t>High-Order-Modes</a:t>
                </a:r>
                <a:r>
                  <a:rPr lang="en-US" sz="2400" dirty="0" smtClean="0"/>
                  <a:t> </a:t>
                </a:r>
                <a:r>
                  <a:rPr lang="en-US" sz="2400" dirty="0"/>
                  <a:t>(HOM) on single-bunch stability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1946" y="1664042"/>
                <a:ext cx="5680504" cy="4893647"/>
              </a:xfrm>
              <a:prstGeom prst="rect">
                <a:avLst/>
              </a:prstGeom>
              <a:blipFill>
                <a:blip r:embed="rId3"/>
                <a:stretch>
                  <a:fillRect l="-1717" t="-872" r="-1395" b="-19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624B3B6-82B0-4B82-8BBF-CABE14D08A3A}"/>
                  </a:ext>
                </a:extLst>
              </p:cNvPr>
              <p:cNvSpPr txBox="1"/>
              <p:nvPr/>
            </p:nvSpPr>
            <p:spPr>
              <a:xfrm>
                <a:off x="858539" y="1219197"/>
                <a:ext cx="471776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400" b="0" dirty="0"/>
                  <a:t>LHC,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=16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MV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=7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TeV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endParaRPr lang="pl-PL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624B3B6-82B0-4B82-8BBF-CABE14D08A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539" y="1219197"/>
                <a:ext cx="4717766" cy="369332"/>
              </a:xfrm>
              <a:prstGeom prst="rect">
                <a:avLst/>
              </a:prstGeom>
              <a:blipFill>
                <a:blip r:embed="rId4"/>
                <a:stretch>
                  <a:fillRect l="-4005" t="-22951" r="-1292" b="-491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085713" y="3686476"/>
            <a:ext cx="1674796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Baseline bunch length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314322" y="5265017"/>
            <a:ext cx="231432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807612" y="5351132"/>
                <a:ext cx="140423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±10%</m:t>
                    </m:r>
                  </m:oMath>
                </a14:m>
                <a:r>
                  <a:rPr lang="en-US" dirty="0"/>
                  <a:t> spread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7612" y="5351132"/>
                <a:ext cx="1404231" cy="276999"/>
              </a:xfrm>
              <a:prstGeom prst="rect">
                <a:avLst/>
              </a:prstGeom>
              <a:blipFill>
                <a:blip r:embed="rId5"/>
                <a:stretch>
                  <a:fillRect l="-6522" t="-28889" r="-9130" b="-5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/>
          <p:cNvCxnSpPr/>
          <p:nvPr/>
        </p:nvCxnSpPr>
        <p:spPr>
          <a:xfrm flipH="1">
            <a:off x="3509728" y="4018762"/>
            <a:ext cx="5582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552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2192001" cy="1325563"/>
          </a:xfrm>
        </p:spPr>
        <p:txBody>
          <a:bodyPr/>
          <a:lstStyle/>
          <a:p>
            <a:pPr algn="ctr"/>
            <a:r>
              <a:rPr lang="en-GB" dirty="0"/>
              <a:t>Stability of multi-bunch beam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15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81025" y="1231101"/>
                <a:ext cx="11277599" cy="48367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sz="2400" dirty="0"/>
                  <a:t>Multi-bunch instabilities were not observed so far in LHC</a:t>
                </a:r>
              </a:p>
              <a:p>
                <a:pPr>
                  <a:lnSpc>
                    <a:spcPct val="125000"/>
                  </a:lnSpc>
                </a:pPr>
                <a:r>
                  <a:rPr lang="en-US" sz="2400" dirty="0"/>
                  <a:t>HL-LHC: higher intensity &amp; HOMs of crab cavities (CC)</a:t>
                </a:r>
              </a:p>
              <a:p>
                <a:pPr>
                  <a:lnSpc>
                    <a:spcPct val="125000"/>
                  </a:lnSpc>
                </a:pPr>
                <a:endParaRPr lang="en-US" sz="1100" dirty="0"/>
              </a:p>
              <a:p>
                <a:pPr>
                  <a:lnSpc>
                    <a:spcPct val="125000"/>
                  </a:lnSpc>
                </a:pPr>
                <a:r>
                  <a:rPr lang="en-US" sz="2400" dirty="0"/>
                  <a:t>For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3000</m:t>
                    </m:r>
                  </m:oMath>
                </a14:m>
                <a:r>
                  <a:rPr lang="en-US" sz="2400" dirty="0"/>
                  <a:t> bunches macro-particle simulations are computationally expensive </a:t>
                </a:r>
              </a:p>
              <a:p>
                <a:pPr>
                  <a:lnSpc>
                    <a:spcPct val="125000"/>
                  </a:lnSpc>
                </a:pP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Analytical approaches are used to define requirements for HOM damping</a:t>
                </a:r>
              </a:p>
              <a:p>
                <a:pPr>
                  <a:lnSpc>
                    <a:spcPct val="125000"/>
                  </a:lnSpc>
                </a:pPr>
                <a:endParaRPr lang="en-US" sz="1100" dirty="0"/>
              </a:p>
              <a:p>
                <a:pPr>
                  <a:lnSpc>
                    <a:spcPct val="125000"/>
                  </a:lnSpc>
                </a:pPr>
                <a:r>
                  <a:rPr lang="en-US" sz="2400" dirty="0"/>
                  <a:t>Analytical stability evaluation can be based on:</a:t>
                </a:r>
              </a:p>
              <a:p>
                <a:pPr lvl="1">
                  <a:lnSpc>
                    <a:spcPct val="125000"/>
                  </a:lnSpc>
                </a:pPr>
                <a:r>
                  <a:rPr lang="en-US" sz="2400" dirty="0" err="1"/>
                  <a:t>Sacherer</a:t>
                </a:r>
                <a:r>
                  <a:rPr lang="en-US" sz="2400" dirty="0"/>
                  <a:t> stability diagram </a:t>
                </a:r>
                <a:r>
                  <a:rPr lang="en-US" sz="2400" i="1" dirty="0">
                    <a:solidFill>
                      <a:srgbClr val="002060"/>
                    </a:solidFill>
                  </a:rPr>
                  <a:t>(</a:t>
                </a:r>
                <a:r>
                  <a:rPr lang="en-GB" sz="2400" i="1" dirty="0">
                    <a:solidFill>
                      <a:srgbClr val="002060"/>
                    </a:solidFill>
                  </a:rPr>
                  <a:t>F. </a:t>
                </a:r>
                <a:r>
                  <a:rPr lang="en-GB" sz="2400" i="1" dirty="0" err="1">
                    <a:solidFill>
                      <a:srgbClr val="002060"/>
                    </a:solidFill>
                  </a:rPr>
                  <a:t>Sacherer</a:t>
                </a:r>
                <a:r>
                  <a:rPr lang="en-GB" sz="2400" i="1" dirty="0">
                    <a:solidFill>
                      <a:srgbClr val="002060"/>
                    </a:solidFill>
                  </a:rPr>
                  <a:t>, 1971</a:t>
                </a:r>
                <a:r>
                  <a:rPr lang="en-US" sz="2400" i="1" dirty="0">
                    <a:solidFill>
                      <a:srgbClr val="002060"/>
                    </a:solidFill>
                  </a:rPr>
                  <a:t>)</a:t>
                </a:r>
              </a:p>
              <a:p>
                <a:pPr lvl="1">
                  <a:lnSpc>
                    <a:spcPct val="125000"/>
                  </a:lnSpc>
                </a:pPr>
                <a:r>
                  <a:rPr lang="en-US" sz="2400" dirty="0" err="1"/>
                  <a:t>Lebedev</a:t>
                </a:r>
                <a:r>
                  <a:rPr lang="en-US" sz="2400" dirty="0"/>
                  <a:t> equation (stability diagram </a:t>
                </a:r>
                <a:r>
                  <a:rPr lang="en-GB" sz="2400" dirty="0"/>
                  <a:t>by</a:t>
                </a:r>
                <a:r>
                  <a:rPr lang="en-GB" sz="2400" i="1" dirty="0">
                    <a:solidFill>
                      <a:srgbClr val="002060"/>
                    </a:solidFill>
                  </a:rPr>
                  <a:t> V. </a:t>
                </a:r>
                <a:r>
                  <a:rPr lang="en-GB" sz="2400" i="1" dirty="0" err="1">
                    <a:solidFill>
                      <a:srgbClr val="002060"/>
                    </a:solidFill>
                  </a:rPr>
                  <a:t>Balbekov</a:t>
                </a:r>
                <a:r>
                  <a:rPr lang="en-GB" sz="2400" i="1" dirty="0">
                    <a:solidFill>
                      <a:srgbClr val="002060"/>
                    </a:solidFill>
                  </a:rPr>
                  <a:t>, S. Ivanov, 1987)</a:t>
                </a:r>
              </a:p>
              <a:p>
                <a:pPr lvl="1">
                  <a:lnSpc>
                    <a:spcPct val="125000"/>
                  </a:lnSpc>
                </a:pPr>
                <a:endParaRPr lang="en-GB" sz="1100" i="1" dirty="0"/>
              </a:p>
              <a:p>
                <a:pPr>
                  <a:lnSpc>
                    <a:spcPct val="125000"/>
                  </a:lnSpc>
                </a:pPr>
                <a:r>
                  <a:rPr lang="en-GB" sz="2400" dirty="0"/>
                  <a:t>There was a significant discrepancy between the results of two approaches </a:t>
                </a:r>
                <a:br>
                  <a:rPr lang="en-GB" sz="2400" dirty="0"/>
                </a:br>
                <a:r>
                  <a:rPr lang="en-GB" sz="2400" dirty="0"/>
                  <a:t>(</a:t>
                </a:r>
                <a:r>
                  <a:rPr lang="en-GB" sz="2400" i="1" dirty="0">
                    <a:solidFill>
                      <a:srgbClr val="002060"/>
                    </a:solidFill>
                  </a:rPr>
                  <a:t>E. </a:t>
                </a:r>
                <a:r>
                  <a:rPr lang="en-GB" sz="2400" i="1" dirty="0" err="1">
                    <a:solidFill>
                      <a:srgbClr val="002060"/>
                    </a:solidFill>
                  </a:rPr>
                  <a:t>Shaposhnikova</a:t>
                </a:r>
                <a:r>
                  <a:rPr lang="en-GB" sz="2400" i="1" dirty="0">
                    <a:solidFill>
                      <a:srgbClr val="002060"/>
                    </a:solidFill>
                  </a:rPr>
                  <a:t>, LHC-CC’10 </a:t>
                </a:r>
                <a:r>
                  <a:rPr lang="en-GB" sz="2400" dirty="0"/>
                  <a:t>and </a:t>
                </a:r>
                <a:r>
                  <a:rPr lang="en-GB" sz="2400" i="1" dirty="0">
                    <a:solidFill>
                      <a:srgbClr val="002060"/>
                    </a:solidFill>
                  </a:rPr>
                  <a:t>A. </a:t>
                </a:r>
                <a:r>
                  <a:rPr lang="en-GB" sz="2400" i="1" dirty="0" err="1">
                    <a:solidFill>
                      <a:srgbClr val="002060"/>
                    </a:solidFill>
                  </a:rPr>
                  <a:t>Burov</a:t>
                </a:r>
                <a:r>
                  <a:rPr lang="en-GB" sz="2400" i="1" dirty="0">
                    <a:solidFill>
                      <a:srgbClr val="002060"/>
                    </a:solidFill>
                  </a:rPr>
                  <a:t>, LHC-CC’11</a:t>
                </a:r>
                <a:r>
                  <a:rPr lang="en-GB" sz="2400" dirty="0"/>
                  <a:t>)</a:t>
                </a:r>
                <a:endParaRPr lang="en-US" sz="24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025" y="1231101"/>
                <a:ext cx="11277599" cy="4836709"/>
              </a:xfrm>
              <a:prstGeom prst="rect">
                <a:avLst/>
              </a:prstGeom>
              <a:blipFill>
                <a:blip r:embed="rId2"/>
                <a:stretch>
                  <a:fillRect l="-811" b="-201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472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Lebedev vs </a:t>
            </a:r>
            <a:r>
              <a:rPr lang="en-US" dirty="0" err="1"/>
              <a:t>Sacherer</a:t>
            </a:r>
            <a:r>
              <a:rPr lang="en-US" dirty="0"/>
              <a:t> approach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16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624B3B6-82B0-4B82-8BBF-CABE14D08A3A}"/>
                  </a:ext>
                </a:extLst>
              </p:cNvPr>
              <p:cNvSpPr txBox="1"/>
              <p:nvPr/>
            </p:nvSpPr>
            <p:spPr>
              <a:xfrm>
                <a:off x="1027073" y="1122946"/>
                <a:ext cx="459106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rf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=16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MV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=1.2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ns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=7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TeV</m:t>
                      </m:r>
                    </m:oMath>
                  </m:oMathPara>
                </a14:m>
                <a:endParaRPr lang="pl-PL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624B3B6-82B0-4B82-8BBF-CABE14D08A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073" y="1122946"/>
                <a:ext cx="4591064" cy="369332"/>
              </a:xfrm>
              <a:prstGeom prst="rect">
                <a:avLst/>
              </a:prstGeom>
              <a:blipFill>
                <a:blip r:embed="rId2"/>
                <a:stretch>
                  <a:fillRect l="-796" r="-928" b="-196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94" y="1657233"/>
            <a:ext cx="5653074" cy="4485302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2010032" y="4357816"/>
            <a:ext cx="0" cy="76611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010032" y="4593946"/>
                <a:ext cx="5850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×3.8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0032" y="4593946"/>
                <a:ext cx="585097" cy="276999"/>
              </a:xfrm>
              <a:prstGeom prst="rect">
                <a:avLst/>
              </a:prstGeom>
              <a:blipFill>
                <a:blip r:embed="rId4"/>
                <a:stretch>
                  <a:fillRect l="-5208" r="-8333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6535250" y="1101888"/>
            <a:ext cx="5698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Binomial vs </a:t>
            </a:r>
            <a:r>
              <a:rPr lang="en-US" sz="2400" dirty="0" err="1"/>
              <a:t>Balbekov</a:t>
            </a:r>
            <a:r>
              <a:rPr lang="en-US" sz="2400" dirty="0"/>
              <a:t>-Ivanov distribution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3359217" y="2615809"/>
            <a:ext cx="365760" cy="165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518034" y="2082431"/>
                <a:ext cx="213680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Threshold of dipole mode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8034" y="2082431"/>
                <a:ext cx="2136808" cy="646331"/>
              </a:xfrm>
              <a:prstGeom prst="rect">
                <a:avLst/>
              </a:prstGeom>
              <a:blipFill>
                <a:blip r:embed="rId6"/>
                <a:stretch>
                  <a:fillRect l="-2279" t="-5660" r="-4843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2595129" y="5017396"/>
                <a:ext cx="8763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5129" y="5017396"/>
                <a:ext cx="87633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/>
          <p:nvPr/>
        </p:nvCxnSpPr>
        <p:spPr>
          <a:xfrm flipH="1" flipV="1">
            <a:off x="2302580" y="5123935"/>
            <a:ext cx="292549" cy="78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3692471" y="4363113"/>
                <a:ext cx="8763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2471" y="4363113"/>
                <a:ext cx="876330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/>
          <p:cNvCxnSpPr/>
          <p:nvPr/>
        </p:nvCxnSpPr>
        <p:spPr>
          <a:xfrm flipH="1" flipV="1">
            <a:off x="3529209" y="4475748"/>
            <a:ext cx="221012" cy="893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4383889" y="4005373"/>
                <a:ext cx="8763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3889" y="4005373"/>
                <a:ext cx="876330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/>
          <p:cNvCxnSpPr/>
          <p:nvPr/>
        </p:nvCxnSpPr>
        <p:spPr>
          <a:xfrm flipH="1" flipV="1">
            <a:off x="4210999" y="4089133"/>
            <a:ext cx="221012" cy="893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4988677" y="3444881"/>
                <a:ext cx="8763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8677" y="3444881"/>
                <a:ext cx="876330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/>
          <p:cNvCxnSpPr/>
          <p:nvPr/>
        </p:nvCxnSpPr>
        <p:spPr>
          <a:xfrm flipH="1" flipV="1">
            <a:off x="5101187" y="3378465"/>
            <a:ext cx="106081" cy="1247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65159" y="1581150"/>
            <a:ext cx="6067291" cy="46590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35124" y="4618567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B.-I.</a:t>
            </a:r>
          </a:p>
        </p:txBody>
      </p:sp>
    </p:spTree>
    <p:extLst>
      <p:ext uri="{BB962C8B-B14F-4D97-AF65-F5344CB8AC3E}">
        <p14:creationId xmlns:p14="http://schemas.microsoft.com/office/powerpoint/2010/main" val="51857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Lebedev vs </a:t>
            </a:r>
            <a:r>
              <a:rPr lang="en-US" dirty="0" err="1"/>
              <a:t>Sacherer</a:t>
            </a:r>
            <a:r>
              <a:rPr lang="en-US" dirty="0"/>
              <a:t> approach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17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659" y="1655064"/>
            <a:ext cx="5658621" cy="44897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AD6E9CF-73F1-4898-8D44-CAAFB451C03D}"/>
                  </a:ext>
                </a:extLst>
              </p:cNvPr>
              <p:cNvSpPr txBox="1"/>
              <p:nvPr/>
            </p:nvSpPr>
            <p:spPr>
              <a:xfrm>
                <a:off x="6030290" y="1394320"/>
                <a:ext cx="5975095" cy="5197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/>
                  <a:t> Factor of 4 difference is due to different distribution function.</a:t>
                </a:r>
              </a:p>
              <a:p>
                <a:pPr>
                  <a:lnSpc>
                    <a:spcPct val="125000"/>
                  </a:lnSpc>
                </a:pPr>
                <a:endParaRPr lang="en-US" sz="600" dirty="0"/>
              </a:p>
              <a:p>
                <a:pPr>
                  <a:lnSpc>
                    <a:spcPct val="125000"/>
                  </a:lnSpc>
                </a:pPr>
                <a14:m>
                  <m:oMath xmlns:m="http://schemas.openxmlformats.org/officeDocument/2006/math">
                    <m:r>
                      <a:rPr lang="en-US" sz="22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/>
                  <a:t> Stability diagram approach based on Lebedev equation was extended to binomial distribution. </a:t>
                </a:r>
              </a:p>
              <a:p>
                <a:pPr>
                  <a:lnSpc>
                    <a:spcPct val="125000"/>
                  </a:lnSpc>
                </a:pPr>
                <a:endParaRPr lang="en-GB" sz="600" dirty="0"/>
              </a:p>
              <a:p>
                <a:pPr>
                  <a:lnSpc>
                    <a:spcPct val="125000"/>
                  </a:lnSpc>
                </a:pPr>
                <a14:m>
                  <m:oMath xmlns:m="http://schemas.openxmlformats.org/officeDocument/2006/math">
                    <m:r>
                      <a:rPr lang="en-US" sz="22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/>
                  <a:t> For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200" i="1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sz="2200" dirty="0"/>
                  <a:t>, the minimum thresholds are similar, but </a:t>
                </a:r>
                <a:r>
                  <a:rPr lang="en-US" sz="2200" dirty="0" err="1"/>
                  <a:t>Sacherer</a:t>
                </a:r>
                <a:r>
                  <a:rPr lang="en-US" sz="2200" dirty="0"/>
                  <a:t> approach </a:t>
                </a:r>
                <a:r>
                  <a:rPr lang="en-US" sz="2200" dirty="0">
                    <a:solidFill>
                      <a:srgbClr val="FF0000"/>
                    </a:solidFill>
                  </a:rPr>
                  <a:t>underestimates</a:t>
                </a:r>
                <a:r>
                  <a:rPr lang="en-US" sz="2200" dirty="0"/>
                  <a:t> threshold at higher frequencies</a:t>
                </a:r>
              </a:p>
              <a:p>
                <a:pPr>
                  <a:lnSpc>
                    <a:spcPct val="125000"/>
                  </a:lnSpc>
                </a:pPr>
                <a:endParaRPr lang="en-US" sz="60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25000"/>
                  </a:lnSpc>
                </a:pPr>
                <a14:m>
                  <m:oMath xmlns:m="http://schemas.openxmlformats.org/officeDocument/2006/math">
                    <m:r>
                      <a:rPr lang="en-US" sz="22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/>
                  <a:t> </a:t>
                </a:r>
                <a:r>
                  <a:rPr lang="en-US" sz="2200" dirty="0" err="1"/>
                  <a:t>Sacherer</a:t>
                </a:r>
                <a:r>
                  <a:rPr lang="en-US" sz="2200" dirty="0"/>
                  <a:t> approach can be obtained as a low frequency expansion of </a:t>
                </a:r>
                <a:r>
                  <a:rPr lang="en-US" sz="2200" dirty="0" err="1"/>
                  <a:t>Lebedev</a:t>
                </a:r>
                <a:r>
                  <a:rPr lang="en-US" sz="2200" dirty="0"/>
                  <a:t> equation (</a:t>
                </a:r>
                <a:r>
                  <a:rPr lang="en-US" sz="2200" i="1" dirty="0">
                    <a:solidFill>
                      <a:srgbClr val="002060"/>
                    </a:solidFill>
                  </a:rPr>
                  <a:t>E. </a:t>
                </a:r>
                <a:r>
                  <a:rPr lang="en-US" sz="2200" i="1" dirty="0" err="1">
                    <a:solidFill>
                      <a:srgbClr val="002060"/>
                    </a:solidFill>
                  </a:rPr>
                  <a:t>Shaposhnikova</a:t>
                </a:r>
                <a:r>
                  <a:rPr lang="en-US" sz="2200" i="1" dirty="0">
                    <a:solidFill>
                      <a:srgbClr val="002060"/>
                    </a:solidFill>
                  </a:rPr>
                  <a:t> et al., MCBI19</a:t>
                </a:r>
                <a:r>
                  <a:rPr lang="en-US" sz="2200" dirty="0"/>
                  <a:t>)</a:t>
                </a:r>
              </a:p>
              <a:p>
                <a:pPr>
                  <a:lnSpc>
                    <a:spcPct val="125000"/>
                  </a:lnSpc>
                </a:pPr>
                <a:endParaRPr lang="en-US" sz="6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AD6E9CF-73F1-4898-8D44-CAAFB451C0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0290" y="1394320"/>
                <a:ext cx="5975095" cy="5197770"/>
              </a:xfrm>
              <a:prstGeom prst="rect">
                <a:avLst/>
              </a:prstGeom>
              <a:blipFill>
                <a:blip r:embed="rId3"/>
                <a:stretch>
                  <a:fillRect l="-1327" r="-132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/>
          <p:cNvCxnSpPr/>
          <p:nvPr/>
        </p:nvCxnSpPr>
        <p:spPr>
          <a:xfrm flipH="1">
            <a:off x="3359217" y="2615809"/>
            <a:ext cx="365760" cy="165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518034" y="2082431"/>
                <a:ext cx="213680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Threshold of dipole mode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8034" y="2082431"/>
                <a:ext cx="2136808" cy="646331"/>
              </a:xfrm>
              <a:prstGeom prst="rect">
                <a:avLst/>
              </a:prstGeom>
              <a:blipFill>
                <a:blip r:embed="rId5"/>
                <a:stretch>
                  <a:fillRect l="-2279" t="-5660" r="-4843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/>
          <p:nvPr/>
        </p:nvCxnSpPr>
        <p:spPr>
          <a:xfrm flipH="1">
            <a:off x="3696101" y="2596381"/>
            <a:ext cx="19251" cy="14077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2595129" y="5017396"/>
                <a:ext cx="8763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5129" y="5017396"/>
                <a:ext cx="87633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/>
          <p:cNvCxnSpPr/>
          <p:nvPr/>
        </p:nvCxnSpPr>
        <p:spPr>
          <a:xfrm flipH="1" flipV="1">
            <a:off x="2302580" y="5123935"/>
            <a:ext cx="292549" cy="78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3692471" y="4363113"/>
                <a:ext cx="8763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2471" y="4363113"/>
                <a:ext cx="87633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/>
          <p:cNvCxnSpPr/>
          <p:nvPr/>
        </p:nvCxnSpPr>
        <p:spPr>
          <a:xfrm flipH="1" flipV="1">
            <a:off x="3529209" y="4475748"/>
            <a:ext cx="221012" cy="893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4383889" y="4005373"/>
                <a:ext cx="8763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3889" y="4005373"/>
                <a:ext cx="876330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Straight Arrow Connector 28"/>
          <p:cNvCxnSpPr/>
          <p:nvPr/>
        </p:nvCxnSpPr>
        <p:spPr>
          <a:xfrm flipH="1" flipV="1">
            <a:off x="4210999" y="4089133"/>
            <a:ext cx="221012" cy="893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4988677" y="3444881"/>
                <a:ext cx="8763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8677" y="3444881"/>
                <a:ext cx="876330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/>
          <p:cNvCxnSpPr/>
          <p:nvPr/>
        </p:nvCxnSpPr>
        <p:spPr>
          <a:xfrm flipH="1" flipV="1">
            <a:off x="5101187" y="3378465"/>
            <a:ext cx="106081" cy="1247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624B3B6-82B0-4B82-8BBF-CABE14D08A3A}"/>
                  </a:ext>
                </a:extLst>
              </p:cNvPr>
              <p:cNvSpPr txBox="1"/>
              <p:nvPr/>
            </p:nvSpPr>
            <p:spPr>
              <a:xfrm>
                <a:off x="1027073" y="1122946"/>
                <a:ext cx="459106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rf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=16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MV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=1.2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ns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=7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TeV</m:t>
                      </m:r>
                    </m:oMath>
                  </m:oMathPara>
                </a14:m>
                <a:endParaRPr lang="pl-PL" sz="2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624B3B6-82B0-4B82-8BBF-CABE14D08A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073" y="1122946"/>
                <a:ext cx="4591064" cy="369332"/>
              </a:xfrm>
              <a:prstGeom prst="rect">
                <a:avLst/>
              </a:prstGeom>
              <a:blipFill>
                <a:blip r:embed="rId9"/>
                <a:stretch>
                  <a:fillRect l="-796" r="-928" b="-196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2498262" y="1857600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B.-I.</a:t>
            </a:r>
          </a:p>
        </p:txBody>
      </p:sp>
    </p:spTree>
    <p:extLst>
      <p:ext uri="{BB962C8B-B14F-4D97-AF65-F5344CB8AC3E}">
        <p14:creationId xmlns:p14="http://schemas.microsoft.com/office/powerpoint/2010/main" val="104986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Results for HL-LHC flat top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18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502099" y="2875002"/>
                <a:ext cx="546360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Thresholds for distributions with different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400" dirty="0"/>
                  <a:t> and the same FWHM bunch length are similar (except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400" dirty="0"/>
                  <a:t>)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2099" y="2875002"/>
                <a:ext cx="5463609" cy="1200329"/>
              </a:xfrm>
              <a:prstGeom prst="rect">
                <a:avLst/>
              </a:prstGeom>
              <a:blipFill>
                <a:blip r:embed="rId2"/>
                <a:stretch>
                  <a:fillRect l="-1786" t="-3553" r="-2455" b="-111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E4F9624-BD2B-43B2-BEAE-20B16175A61D}"/>
                  </a:ext>
                </a:extLst>
              </p:cNvPr>
              <p:cNvSpPr txBox="1"/>
              <p:nvPr/>
            </p:nvSpPr>
            <p:spPr>
              <a:xfrm>
                <a:off x="1524001" y="1119718"/>
                <a:ext cx="459106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rf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=16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MV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=1.2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ns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=7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TeV</m:t>
                      </m:r>
                    </m:oMath>
                  </m:oMathPara>
                </a14:m>
                <a:endParaRPr lang="pl-PL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E4F9624-BD2B-43B2-BEAE-20B16175A6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1" y="1119718"/>
                <a:ext cx="4591065" cy="369332"/>
              </a:xfrm>
              <a:prstGeom prst="rect">
                <a:avLst/>
              </a:prstGeom>
              <a:blipFill>
                <a:blip r:embed="rId4"/>
                <a:stretch>
                  <a:fillRect l="-797" r="-930" b="-2000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AC3705A-FF7A-499E-8F7D-377E3F700E2A}"/>
                  </a:ext>
                </a:extLst>
              </p:cNvPr>
              <p:cNvSpPr txBox="1"/>
              <p:nvPr/>
            </p:nvSpPr>
            <p:spPr>
              <a:xfrm>
                <a:off x="6502098" y="4307214"/>
                <a:ext cx="5463609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Only one HOM is close to the stability limit for the worst-case scenario without frequency spread between CC.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AC3705A-FF7A-499E-8F7D-377E3F700E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2098" y="4307214"/>
                <a:ext cx="5463609" cy="1569660"/>
              </a:xfrm>
              <a:prstGeom prst="rect">
                <a:avLst/>
              </a:prstGeom>
              <a:blipFill>
                <a:blip r:embed="rId5"/>
                <a:stretch>
                  <a:fillRect l="-1786" t="-2724" b="-85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8441" y="1659104"/>
            <a:ext cx="5762658" cy="4572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FA8425B-42D8-4DC5-86C9-89B4EEB28A1D}"/>
              </a:ext>
            </a:extLst>
          </p:cNvPr>
          <p:cNvSpPr txBox="1"/>
          <p:nvPr/>
        </p:nvSpPr>
        <p:spPr>
          <a:xfrm>
            <a:off x="6640169" y="1503631"/>
            <a:ext cx="4916065" cy="10156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Crab cavity HOMs:</a:t>
            </a:r>
          </a:p>
          <a:p>
            <a:r>
              <a:rPr lang="en-US" sz="2000" dirty="0">
                <a:solidFill>
                  <a:srgbClr val="008000"/>
                </a:solidFill>
              </a:rPr>
              <a:t>HL-LHC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8000"/>
                </a:solidFill>
              </a:rPr>
              <a:t>Double Quarter Wave (DQW) × 4</a:t>
            </a:r>
            <a:endParaRPr lang="en-US" sz="2000" dirty="0"/>
          </a:p>
          <a:p>
            <a:r>
              <a:rPr lang="en-US" sz="2000" dirty="0">
                <a:solidFill>
                  <a:srgbClr val="FF0000"/>
                </a:solidFill>
              </a:rPr>
              <a:t>HL-LHC RF-Dipole (RFD) × 4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2279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1"/>
    </mc:Choice>
    <mc:Fallback xmlns="">
      <p:transition spd="slow" advTm="751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2192001" cy="1325563"/>
          </a:xfrm>
        </p:spPr>
        <p:txBody>
          <a:bodyPr/>
          <a:lstStyle/>
          <a:p>
            <a:pPr algn="ctr"/>
            <a:r>
              <a:rPr lang="en-US" dirty="0"/>
              <a:t>Results for HL-LHC flat bottom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19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27D3D39-B127-4274-8417-89CC32441CD2}"/>
                  </a:ext>
                </a:extLst>
              </p:cNvPr>
              <p:cNvSpPr txBox="1"/>
              <p:nvPr/>
            </p:nvSpPr>
            <p:spPr>
              <a:xfrm>
                <a:off x="2861913" y="1140897"/>
                <a:ext cx="179081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=450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pl-PL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27D3D39-B127-4274-8417-89CC32441C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1913" y="1140897"/>
                <a:ext cx="1790810" cy="369332"/>
              </a:xfrm>
              <a:prstGeom prst="rect">
                <a:avLst/>
              </a:prstGeom>
              <a:blipFill>
                <a:blip r:embed="rId2"/>
                <a:stretch>
                  <a:fillRect l="-3061" r="-3401"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8D59249-89B3-4CF2-8CA1-5B19A80BB73F}"/>
                  </a:ext>
                </a:extLst>
              </p:cNvPr>
              <p:cNvSpPr txBox="1"/>
              <p:nvPr/>
            </p:nvSpPr>
            <p:spPr>
              <a:xfrm>
                <a:off x="6457071" y="2697362"/>
                <a:ext cx="5324252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Thresholds are similar for 6 MV and 8 MV of </a:t>
                </a:r>
                <a:r>
                  <a:rPr lang="en-US" sz="2400" dirty="0" err="1"/>
                  <a:t>rf</a:t>
                </a:r>
                <a:r>
                  <a:rPr lang="en-US" sz="2400" dirty="0"/>
                  <a:t> voltage for the same bunch parameters at the SPS extraction.</a:t>
                </a:r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400" dirty="0"/>
                  <a:t>Recommendation: further damping of the first high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400" dirty="0"/>
                  <a:t> mode of DQW CC could be addressed for margin in machine operation.</a:t>
                </a:r>
                <a:endParaRPr lang="pl-PL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8D59249-89B3-4CF2-8CA1-5B19A80BB7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7071" y="2697362"/>
                <a:ext cx="5324252" cy="3416320"/>
              </a:xfrm>
              <a:prstGeom prst="rect">
                <a:avLst/>
              </a:prstGeom>
              <a:blipFill>
                <a:blip r:embed="rId3"/>
                <a:stretch>
                  <a:fillRect l="-1716" t="-1248" r="-1030" b="-320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614" y="1660961"/>
            <a:ext cx="5970799" cy="4572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F9B40A-47CE-4970-A8E8-DBAC55DE96FE}"/>
              </a:ext>
            </a:extLst>
          </p:cNvPr>
          <p:cNvSpPr txBox="1"/>
          <p:nvPr/>
        </p:nvSpPr>
        <p:spPr>
          <a:xfrm>
            <a:off x="6640169" y="1503631"/>
            <a:ext cx="4916065" cy="10156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Crab cavity HOMs:</a:t>
            </a:r>
          </a:p>
          <a:p>
            <a:r>
              <a:rPr lang="en-US" sz="2000" dirty="0">
                <a:solidFill>
                  <a:srgbClr val="008000"/>
                </a:solidFill>
              </a:rPr>
              <a:t>HL-LHC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8000"/>
                </a:solidFill>
              </a:rPr>
              <a:t>Double Quarter Wave (DQW) × 4</a:t>
            </a:r>
            <a:endParaRPr lang="en-US" sz="2000" dirty="0"/>
          </a:p>
          <a:p>
            <a:r>
              <a:rPr lang="en-US" sz="2000" dirty="0">
                <a:solidFill>
                  <a:srgbClr val="FF0000"/>
                </a:solidFill>
              </a:rPr>
              <a:t>HL-LHC RF-Dipole (RFD) × 4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8329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Longitudinal single-bunch stability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53324" y="6133330"/>
                <a:ext cx="10311456" cy="465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*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FWHM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2/</m:t>
                        </m:r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func>
                      </m:e>
                    </m:rad>
                  </m:oMath>
                </a14:m>
                <a:r>
                  <a:rPr lang="en-US" sz="2000" dirty="0"/>
                  <a:t>  is scaled from full-width half-maximum (FWHM) bunch length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324" y="6133330"/>
                <a:ext cx="10311456" cy="465064"/>
              </a:xfrm>
              <a:prstGeom prst="rect">
                <a:avLst/>
              </a:prstGeom>
              <a:blipFill>
                <a:blip r:embed="rId2"/>
                <a:stretch>
                  <a:fillRect l="-651" b="-19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6400" y="1105200"/>
            <a:ext cx="5140712" cy="3657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381549" y="4892959"/>
                <a:ext cx="569545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Bunch length shrinks during acceleration 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Controlled blow-up must be applied to keep beam stable </a:t>
                </a: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1549" y="4892959"/>
                <a:ext cx="5695455" cy="1200329"/>
              </a:xfrm>
              <a:prstGeom prst="rect">
                <a:avLst/>
              </a:prstGeom>
              <a:blipFill>
                <a:blip r:embed="rId4"/>
                <a:stretch>
                  <a:fillRect l="-1713" t="-3553" r="-2677" b="-111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1295741" y="4048489"/>
                <a:ext cx="3091808" cy="10358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thr</m:t>
                          </m:r>
                        </m:sup>
                      </m:sSub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 pitchFamily="18" charset="0"/>
                                </a:rPr>
                                <m:t>rf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 b="0" i="0" smtClean="0">
                                      <a:latin typeface="Cambria Math" panose="02040503050406030204" pitchFamily="18" charset="0"/>
                                    </a:rPr>
                                    <m:t>Im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latin typeface="Cambria Math" panose="02040503050406030204" pitchFamily="18" charset="0"/>
                                </a:rPr>
                                <m:t>eff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741" y="4048489"/>
                <a:ext cx="3091808" cy="103586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27"/>
          <p:cNvSpPr/>
          <p:nvPr/>
        </p:nvSpPr>
        <p:spPr>
          <a:xfrm>
            <a:off x="2031079" y="5307545"/>
            <a:ext cx="24595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effective impedance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3243304" y="5086173"/>
            <a:ext cx="0" cy="2541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875077" y="1454498"/>
            <a:ext cx="1784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Controlled blow-up: </a:t>
            </a:r>
            <a:r>
              <a:rPr lang="en-US" b="1" dirty="0"/>
              <a:t>off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534521" y="3588232"/>
            <a:ext cx="12378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/>
              <a:t>rf</a:t>
            </a:r>
            <a:r>
              <a:rPr lang="en-US" sz="2000" dirty="0"/>
              <a:t> voltage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2716081" y="3953487"/>
            <a:ext cx="247135" cy="1841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3780237" y="3549731"/>
            <a:ext cx="18229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bunch length* 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3572820" y="3938784"/>
            <a:ext cx="238198" cy="2070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825341" y="1019799"/>
            <a:ext cx="593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LHC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A4A6070-6799-440A-A35B-DE60E3252BCB}"/>
              </a:ext>
            </a:extLst>
          </p:cNvPr>
          <p:cNvSpPr txBox="1"/>
          <p:nvPr/>
        </p:nvSpPr>
        <p:spPr>
          <a:xfrm>
            <a:off x="293446" y="1275842"/>
            <a:ext cx="62258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Loss of Landau damping (LD) in longitudinal plane is important intensity limitation in LHC.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Based on </a:t>
            </a:r>
            <a:r>
              <a:rPr lang="en-GB" sz="2400" dirty="0" err="1"/>
              <a:t>Sacherer</a:t>
            </a:r>
            <a:r>
              <a:rPr lang="en-GB" sz="2400" dirty="0"/>
              <a:t> formalism the intensity threshold is </a:t>
            </a:r>
            <a:r>
              <a:rPr lang="en-GB" sz="2400" i="1" dirty="0">
                <a:solidFill>
                  <a:srgbClr val="002060"/>
                </a:solidFill>
              </a:rPr>
              <a:t>(F. </a:t>
            </a:r>
            <a:r>
              <a:rPr lang="en-GB" sz="2400" i="1" dirty="0" err="1">
                <a:solidFill>
                  <a:srgbClr val="002060"/>
                </a:solidFill>
              </a:rPr>
              <a:t>Sacherer</a:t>
            </a:r>
            <a:r>
              <a:rPr lang="en-GB" sz="2400" i="1" dirty="0">
                <a:solidFill>
                  <a:srgbClr val="002060"/>
                </a:solidFill>
              </a:rPr>
              <a:t>, 1971)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341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2192001" cy="1325563"/>
          </a:xfrm>
        </p:spPr>
        <p:txBody>
          <a:bodyPr/>
          <a:lstStyle/>
          <a:p>
            <a:pPr algn="ctr"/>
            <a:r>
              <a:rPr lang="en-US" dirty="0"/>
              <a:t>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20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52451" y="1028343"/>
                <a:ext cx="11106149" cy="52629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400" dirty="0"/>
                  <a:t>Single-bunch stability: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Bunch parameters are affected by the loss of Landau damping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 err="1"/>
                  <a:t>Sacherer</a:t>
                </a:r>
                <a:r>
                  <a:rPr lang="en-GB" sz="2400" dirty="0"/>
                  <a:t> stability diagram in longitudinal plane should be used with caution. More complete formalisms (van-</a:t>
                </a:r>
                <a:r>
                  <a:rPr lang="en-GB" sz="2400" dirty="0" err="1"/>
                  <a:t>Kampen</a:t>
                </a:r>
                <a:r>
                  <a:rPr lang="en-GB" sz="2400" dirty="0"/>
                  <a:t> modes and Lebedev equation) are available for accurate semi-analytical threshold estimations.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LHC/HL-LHC impedance model needs to be revised for longitudinal stability evaluation.</a:t>
                </a:r>
              </a:p>
              <a:p>
                <a:endParaRPr lang="en-GB" sz="2400" dirty="0"/>
              </a:p>
              <a:p>
                <a:r>
                  <a:rPr lang="en-GB" sz="2400" dirty="0"/>
                  <a:t>Multi-bunch stability: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Thresholds of coupled-bunch instability depend on distribution function but are similar for the same FWHM bunch length (binominal distribution).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To increase stability margin, a spread of HOM frequencies between crab cavities needs to be introduced and further damping of the first high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400" dirty="0"/>
                  <a:t> mode of DQW CC is recommended.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451" y="1028343"/>
                <a:ext cx="11106149" cy="5262979"/>
              </a:xfrm>
              <a:prstGeom prst="rect">
                <a:avLst/>
              </a:prstGeom>
              <a:blipFill>
                <a:blip r:embed="rId2"/>
                <a:stretch>
                  <a:fillRect l="-878" t="-811" r="-1262" b="-185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288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C700E2-9656-497B-B069-9B985854C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58419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Thank you for your attention! </a:t>
            </a:r>
            <a:endParaRPr lang="pl-PL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7D8D738-4408-4037-9A2B-9CBE7EBFD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38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8D7534-5A22-43DD-972C-A93E1A0BF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4103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Spare slides</a:t>
            </a:r>
            <a:endParaRPr lang="pl-PL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609FD82-B0ED-44E8-87D7-44E2012C1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311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9F258-FA23-423D-A5AF-1E8258934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496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Impact of potential well distortion </a:t>
            </a:r>
            <a:endParaRPr lang="pl-P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DD157-1222-4DCE-B7C5-BBC6285EC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23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44D000-9B8A-4D84-B41D-0C4C70254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51" y="1451134"/>
            <a:ext cx="6390700" cy="50311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A0D295-7097-4D9A-92DD-770F7A14ACEF}"/>
              </a:ext>
            </a:extLst>
          </p:cNvPr>
          <p:cNvSpPr txBox="1"/>
          <p:nvPr/>
        </p:nvSpPr>
        <p:spPr>
          <a:xfrm flipH="1">
            <a:off x="7287065" y="3123028"/>
            <a:ext cx="3643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Difference is about 10 %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6458435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434"/>
            <a:ext cx="12192000" cy="1325563"/>
          </a:xfrm>
        </p:spPr>
        <p:txBody>
          <a:bodyPr/>
          <a:lstStyle/>
          <a:p>
            <a:pPr algn="ctr"/>
            <a:r>
              <a:rPr lang="en-GB" dirty="0"/>
              <a:t>Landau damping for multi-bunch beam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24</a:t>
            </a:fld>
            <a:endParaRPr lang="en-GB"/>
          </a:p>
        </p:txBody>
      </p:sp>
      <p:pic>
        <p:nvPicPr>
          <p:cNvPr id="6" name="Content Placeholder 1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6651" y="2046641"/>
            <a:ext cx="3523967" cy="32998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61964" y="1311654"/>
            <a:ext cx="2325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Stability diagram for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8599" y="1629595"/>
            <a:ext cx="2352287" cy="47211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4381" y="5439537"/>
            <a:ext cx="4087274" cy="55483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12216" y="1574529"/>
            <a:ext cx="64141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For narrow band impedance with </a:t>
            </a:r>
            <a:r>
              <a:rPr lang="en-GB" sz="2000" i="1" dirty="0" err="1">
                <a:latin typeface="Calibri" panose="020F0502020204030204" pitchFamily="34" charset="0"/>
              </a:rPr>
              <a:t>ω</a:t>
            </a:r>
            <a:r>
              <a:rPr lang="en-GB" sz="2000" i="1" baseline="-25000" dirty="0" err="1"/>
              <a:t>r</a:t>
            </a:r>
            <a:r>
              <a:rPr lang="en-GB" sz="2000" i="1" dirty="0"/>
              <a:t>,</a:t>
            </a:r>
            <a:r>
              <a:rPr lang="en-GB" sz="2000" dirty="0"/>
              <a:t> only one resonant harmonic </a:t>
            </a:r>
            <a:r>
              <a:rPr lang="en-GB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GB" sz="2000" i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GB" sz="2000" i="1" dirty="0" err="1">
                <a:latin typeface="Calibri" panose="020F0502020204030204" pitchFamily="34" charset="0"/>
              </a:rPr>
              <a:t>ω</a:t>
            </a:r>
            <a:r>
              <a:rPr lang="en-GB" sz="2000" i="1" baseline="-25000" dirty="0" err="1"/>
              <a:t>r</a:t>
            </a:r>
            <a:r>
              <a:rPr lang="en-GB" sz="2000" i="1" baseline="-25000" dirty="0"/>
              <a:t> </a:t>
            </a:r>
            <a:r>
              <a:rPr lang="en-GB" sz="2000" i="1" dirty="0"/>
              <a:t>/</a:t>
            </a:r>
            <a:r>
              <a:rPr lang="en-GB" sz="2000" i="1" dirty="0">
                <a:latin typeface="Calibri" panose="020F0502020204030204" pitchFamily="34" charset="0"/>
              </a:rPr>
              <a:t>ω</a:t>
            </a:r>
            <a:r>
              <a:rPr lang="en-GB" sz="2000" i="1" baseline="-25000" dirty="0"/>
              <a:t>0 </a:t>
            </a: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lM</a:t>
            </a: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 + n </a:t>
            </a:r>
            <a:r>
              <a:rPr lang="en-GB" sz="2000" dirty="0"/>
              <a:t>can be kept (</a:t>
            </a:r>
            <a:r>
              <a:rPr lang="en-GB" sz="2000" i="1" dirty="0"/>
              <a:t>M</a:t>
            </a:r>
            <a:r>
              <a:rPr lang="en-GB" sz="2000" dirty="0"/>
              <a:t> - number of equidistant bunches) in Lebedev’ equation: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8994" y="2570634"/>
            <a:ext cx="2585096" cy="79541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5156" y="3297809"/>
            <a:ext cx="2647622" cy="76897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91435" y="4145290"/>
            <a:ext cx="3856711" cy="742372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 flipH="1">
            <a:off x="9742077" y="3385728"/>
            <a:ext cx="4873" cy="16918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9901486" y="3975365"/>
            <a:ext cx="854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stable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493148" y="3975365"/>
            <a:ext cx="1248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unstable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12215" y="3316250"/>
            <a:ext cx="37143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From stability diagram</a:t>
            </a:r>
          </a:p>
          <a:p>
            <a:r>
              <a:rPr lang="en-GB" sz="2000" i="1" dirty="0"/>
              <a:t>(V. </a:t>
            </a:r>
            <a:r>
              <a:rPr lang="en-GB" sz="2000" i="1" dirty="0" err="1"/>
              <a:t>Balbekov</a:t>
            </a:r>
            <a:r>
              <a:rPr lang="en-GB" sz="2000" i="1" dirty="0"/>
              <a:t>, S. Ivanov, 1987):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83571" y="4287793"/>
            <a:ext cx="1057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with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D9E385A-066A-7747-BD5A-AF2BCD7B245E}"/>
              </a:ext>
            </a:extLst>
          </p:cNvPr>
          <p:cNvSpPr txBox="1"/>
          <p:nvPr/>
        </p:nvSpPr>
        <p:spPr>
          <a:xfrm>
            <a:off x="838200" y="5254871"/>
            <a:ext cx="67884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0C0"/>
                </a:solidFill>
              </a:rPr>
              <a:t>→ Beam is stable if vertical line </a:t>
            </a:r>
            <a:r>
              <a:rPr lang="en-GB" sz="2000" i="1" dirty="0">
                <a:solidFill>
                  <a:srgbClr val="0070C0"/>
                </a:solidFill>
              </a:rPr>
              <a:t>1/</a:t>
            </a:r>
            <a:r>
              <a:rPr lang="en-GB" sz="2000" i="1" dirty="0" err="1">
                <a:solidFill>
                  <a:srgbClr val="0070C0"/>
                </a:solidFill>
              </a:rPr>
              <a:t>R</a:t>
            </a:r>
            <a:r>
              <a:rPr lang="en-GB" sz="2000" i="1" baseline="-25000" dirty="0" err="1">
                <a:solidFill>
                  <a:srgbClr val="0070C0"/>
                </a:solidFill>
              </a:rPr>
              <a:t>sh</a:t>
            </a:r>
            <a:r>
              <a:rPr lang="en-GB" sz="2000" i="1" baseline="-25000" dirty="0">
                <a:solidFill>
                  <a:srgbClr val="0070C0"/>
                </a:solidFill>
              </a:rPr>
              <a:t> </a:t>
            </a:r>
            <a:r>
              <a:rPr lang="en-GB" sz="2000" dirty="0">
                <a:solidFill>
                  <a:srgbClr val="0070C0"/>
                </a:solidFill>
              </a:rPr>
              <a:t>is inside stability region </a:t>
            </a:r>
          </a:p>
        </p:txBody>
      </p:sp>
      <p:sp>
        <p:nvSpPr>
          <p:cNvPr id="3" name="Rectangle 2"/>
          <p:cNvSpPr/>
          <p:nvPr/>
        </p:nvSpPr>
        <p:spPr>
          <a:xfrm>
            <a:off x="3819377" y="257517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M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828298" y="3314427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3820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6604"/>
            <a:ext cx="12192000" cy="1332168"/>
          </a:xfrm>
        </p:spPr>
        <p:txBody>
          <a:bodyPr/>
          <a:lstStyle/>
          <a:p>
            <a:pPr algn="ctr"/>
            <a:r>
              <a:rPr lang="en-GB" dirty="0"/>
              <a:t>Multi-bunch threshold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4532"/>
            <a:ext cx="2743200" cy="366944"/>
          </a:xfrm>
        </p:spPr>
        <p:txBody>
          <a:bodyPr/>
          <a:lstStyle/>
          <a:p>
            <a:fld id="{77E0C047-5A22-4F79-9C9B-BD40D2CADA36}" type="slidenum">
              <a:rPr lang="en-GB" smtClean="0"/>
              <a:t>25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22554" y="1473584"/>
            <a:ext cx="60286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In single RF system the threshold (no acceleration) for binomial distribution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605" y="1280910"/>
            <a:ext cx="4590953" cy="34896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968632" y="4786069"/>
                <a:ext cx="4704348" cy="1222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Threshold </a:t>
                </a:r>
                <a:r>
                  <a:rPr lang="en-GB" i="1" dirty="0" err="1"/>
                  <a:t>R</a:t>
                </a:r>
                <a:r>
                  <a:rPr lang="en-GB" baseline="-25000" dirty="0" err="1"/>
                  <a:t>sh</a:t>
                </a:r>
                <a:r>
                  <a:rPr lang="en-GB" dirty="0"/>
                  <a:t> for coupled-bunch instabilities in FCC-</a:t>
                </a:r>
                <a:r>
                  <a:rPr lang="en-GB" dirty="0" err="1"/>
                  <a:t>hh</a:t>
                </a:r>
                <a:r>
                  <a:rPr lang="en-GB" dirty="0"/>
                  <a:t> at 50 </a:t>
                </a:r>
                <a:r>
                  <a:rPr lang="en-GB" dirty="0" err="1"/>
                  <a:t>TeV</a:t>
                </a:r>
                <a:r>
                  <a:rPr lang="en-GB" dirty="0"/>
                  <a:t> for nominal intensity </a:t>
                </a:r>
                <a:r>
                  <a:rPr lang="en-GB" i="1" dirty="0" err="1"/>
                  <a:t>N</a:t>
                </a:r>
                <a:r>
                  <a:rPr lang="en-GB" baseline="-25000" dirty="0" err="1"/>
                  <a:t>b</a:t>
                </a:r>
                <a:r>
                  <a:rPr lang="en-GB" dirty="0"/>
                  <a:t>=10</a:t>
                </a:r>
                <a:r>
                  <a:rPr lang="en-GB" baseline="30000" dirty="0"/>
                  <a:t>11</a:t>
                </a:r>
                <a:r>
                  <a:rPr lang="en-GB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i="0" dirty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</m:oMath>
                </a14:m>
                <a:r>
                  <a:rPr lang="en-GB" dirty="0"/>
                  <a:t> = 38 MV, </a:t>
                </a:r>
                <a:r>
                  <a:rPr lang="el-GR" dirty="0">
                    <a:latin typeface="Calibri" panose="020F0502020204030204" pitchFamily="34" charset="0"/>
                  </a:rPr>
                  <a:t>γ</a:t>
                </a:r>
                <a:r>
                  <a:rPr lang="en-GB" baseline="-25000" dirty="0"/>
                  <a:t>t</a:t>
                </a:r>
                <a:r>
                  <a:rPr lang="en-GB" dirty="0"/>
                  <a:t> =99.3 </a:t>
                </a:r>
                <a:r>
                  <a:rPr lang="en-GB" i="1" dirty="0"/>
                  <a:t>(I. K, </a:t>
                </a:r>
                <a:r>
                  <a:rPr lang="en-GB" i="1" dirty="0" err="1"/>
                  <a:t>E.Shaposhnikova</a:t>
                </a:r>
                <a:r>
                  <a:rPr lang="en-GB" i="1" dirty="0"/>
                  <a:t>, IPAC’19)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8632" y="4786069"/>
                <a:ext cx="4704348" cy="1222579"/>
              </a:xfrm>
              <a:prstGeom prst="rect">
                <a:avLst/>
              </a:prstGeom>
              <a:blipFill>
                <a:blip r:embed="rId3"/>
                <a:stretch>
                  <a:fillRect l="-1036" t="-2488" r="-1554" b="-4975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431" y="3383966"/>
            <a:ext cx="2931384" cy="6821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7623" y="4113420"/>
            <a:ext cx="5303819" cy="95115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157954" y="3583706"/>
            <a:ext cx="1335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where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4B52B3FE-FE50-497F-9FC6-F5721BA3B1C4}"/>
                  </a:ext>
                </a:extLst>
              </p:cNvPr>
              <p:cNvSpPr/>
              <p:nvPr/>
            </p:nvSpPr>
            <p:spPr>
              <a:xfrm>
                <a:off x="1057523" y="5804206"/>
                <a:ext cx="471013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The FWHM bunch length is important</a:t>
                </a:r>
                <a:endParaRPr lang="pl-PL" sz="2000" dirty="0"/>
              </a:p>
            </p:txBody>
          </p:sp>
        </mc:Choice>
        <mc:Fallback xmlns="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4B52B3FE-FE50-497F-9FC6-F5721BA3B1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523" y="5804206"/>
                <a:ext cx="4710136" cy="400110"/>
              </a:xfrm>
              <a:prstGeom prst="rect">
                <a:avLst/>
              </a:prstGeom>
              <a:blipFill>
                <a:blip r:embed="rId6"/>
                <a:stretch>
                  <a:fillRect t="-6061" r="-776" b="-2727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8">
            <a:extLst>
              <a:ext uri="{FF2B5EF4-FFF2-40B4-BE49-F238E27FC236}">
                <a16:creationId xmlns:a16="http://schemas.microsoft.com/office/drawing/2014/main" id="{C90C4EC8-32F0-439F-9EF9-B1EECE3DD5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265" y="2490954"/>
            <a:ext cx="3197511" cy="64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2735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GB" dirty="0" err="1"/>
              <a:t>Sacherer’s</a:t>
            </a:r>
            <a:r>
              <a:rPr lang="en-GB" dirty="0"/>
              <a:t> formalism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26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610" y="1670508"/>
            <a:ext cx="5281495" cy="38236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 rot="16200000">
                <a:off x="33561" y="3345351"/>
                <a:ext cx="1212640" cy="7772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Re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3561" y="3345351"/>
                <a:ext cx="1212640" cy="7772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938654" y="5362710"/>
                <a:ext cx="1225464" cy="7772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Im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8654" y="5362710"/>
                <a:ext cx="1225464" cy="77726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581985" y="3446986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6600"/>
                </a:solidFill>
              </a:rPr>
              <a:t>Stable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53610" y="2088613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Unstable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486610" y="1850458"/>
            <a:ext cx="219075" cy="200055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012522" y="1825823"/>
            <a:ext cx="378838" cy="105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36040" y="1197935"/>
            <a:ext cx="4506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Stability diagram for parabolic line density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653804" y="1446979"/>
                <a:ext cx="5076233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Landau damping is lost if coherent mode shift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ΔΩ</m:t>
                    </m:r>
                  </m:oMath>
                </a14:m>
                <a:r>
                  <a:rPr lang="en-US" sz="2000" dirty="0"/>
                  <a:t> normalized by incoherent spread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000" dirty="0"/>
                  <a:t> lies outside of stability diagram (F. </a:t>
                </a:r>
                <a:r>
                  <a:rPr lang="en-US" sz="2000" dirty="0" err="1"/>
                  <a:t>Sacherer</a:t>
                </a:r>
                <a:r>
                  <a:rPr lang="en-US" sz="2000" dirty="0"/>
                  <a:t>, 1971)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3804" y="1446979"/>
                <a:ext cx="5076233" cy="1323439"/>
              </a:xfrm>
              <a:prstGeom prst="rect">
                <a:avLst/>
              </a:prstGeom>
              <a:blipFill>
                <a:blip r:embed="rId5"/>
                <a:stretch>
                  <a:fillRect l="-1322" t="-1843" b="-783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96334" y="1509297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Coherent mode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6737814" y="4393263"/>
                <a:ext cx="4073358" cy="15160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9"/>
                                </m:r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b>
                            <m:sup/>
                            <m:e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∥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𝑞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nary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3/2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den>
                          </m:f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9"/>
                                </m:rP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b>
                            <m:sup/>
                            <m:e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3/2</m:t>
                                      </m:r>
                                    </m:sub>
                                    <m:sup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𝑞</m:t>
                                          </m:r>
                                        </m:sub>
                                      </m:s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</m:den>
                              </m:f>
                            </m:e>
                          </m:nary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7814" y="4393263"/>
                <a:ext cx="4073358" cy="151605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6684141" y="3982900"/>
            <a:ext cx="24883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Effective impedance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754237" y="3485859"/>
                <a:ext cx="4975800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000" dirty="0"/>
                  <a:t>Stability parameter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4237" y="3485859"/>
                <a:ext cx="4975800" cy="307777"/>
              </a:xfrm>
              <a:prstGeom prst="rect">
                <a:avLst/>
              </a:prstGeom>
              <a:blipFill>
                <a:blip r:embed="rId7"/>
                <a:stretch>
                  <a:fillRect l="-3186" t="-24000" b="-5200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6671834" y="2870807"/>
                <a:ext cx="4005712" cy="4036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/>
                  <a:t>Simplified threshold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1834" y="2870807"/>
                <a:ext cx="4005712" cy="403637"/>
              </a:xfrm>
              <a:prstGeom prst="rect">
                <a:avLst/>
              </a:prstGeom>
              <a:blipFill>
                <a:blip r:embed="rId8"/>
                <a:stretch>
                  <a:fillRect l="-1520" t="-7576" b="-2727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32262" y="6236871"/>
                <a:ext cx="10112512" cy="4036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For the case of the LHC impedance model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≈1.4×</m:t>
                    </m:r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dirty="0">
                                <a:latin typeface="Cambria Math" panose="02040503050406030204" pitchFamily="18" charset="0"/>
                              </a:rPr>
                              <m:t>ns</m:t>
                            </m:r>
                          </m:e>
                        </m:d>
                      </m:e>
                      <m:sup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r>
                  <a:rPr lang="en-US" sz="2000" dirty="0"/>
                  <a:t>,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≈0.09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2000" dirty="0"/>
                  <a:t> )</a:t>
                </a: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262" y="6236871"/>
                <a:ext cx="10112512" cy="403637"/>
              </a:xfrm>
              <a:prstGeom prst="rect">
                <a:avLst/>
              </a:prstGeom>
              <a:blipFill>
                <a:blip r:embed="rId9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0387169" y="5656110"/>
                <a:ext cx="1572995" cy="2984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87169" y="5656110"/>
                <a:ext cx="1572995" cy="298415"/>
              </a:xfrm>
              <a:prstGeom prst="rect">
                <a:avLst/>
              </a:prstGeom>
              <a:blipFill>
                <a:blip r:embed="rId10"/>
                <a:stretch>
                  <a:fillRect l="-1550" b="-204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63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141"/>
    </mc:Choice>
    <mc:Fallback xmlns="">
      <p:transition spd="slow" advTm="106141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Measurements of the loss of Landau damping threshold in LHC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67" y="1539769"/>
            <a:ext cx="4216763" cy="33192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58977" y="4833429"/>
                <a:ext cx="11787734" cy="19460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Measurement were performed at different conditions, but with all efforts only a limited parameter space was available during each of MDs (</a:t>
                </a:r>
                <a:r>
                  <a:rPr lang="en-GB" sz="2000" i="1" dirty="0"/>
                  <a:t>PhD thesis J. E. Muller, 2016</a:t>
                </a:r>
                <a:r>
                  <a:rPr lang="en-US" sz="2000" dirty="0"/>
                  <a:t>). Threshold curves correspond to a fit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𝑉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US" sz="2000" dirty="0"/>
                  <a:t> . 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/>
                  <a:t>As the result,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= </m:t>
                    </m:r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5.0±0.5</m:t>
                        </m:r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i="0" dirty="0" smtClean="0">
                                <a:latin typeface="Cambria Math" panose="02040503050406030204" pitchFamily="18" charset="0"/>
                              </a:rPr>
                              <m:t>ns</m:t>
                            </m:r>
                          </m:e>
                        </m:d>
                      </m:e>
                      <m:sup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m:rPr>
                        <m:sty m:val="p"/>
                      </m:rPr>
                      <a:rPr lang="en-US" sz="2000" i="0" dirty="0" smtClean="0"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r>
                  <a:rPr lang="en-US" sz="2000" dirty="0"/>
                  <a:t> was obtained.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GB" sz="2000" dirty="0"/>
                  <a:t>The thresholds predicted from Sacherer’ stability diagrams are 3 – 4 times higher than measured thresholds.</a:t>
                </a:r>
                <a:endParaRPr lang="en-US" sz="2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977" y="4833429"/>
                <a:ext cx="11787734" cy="1946046"/>
              </a:xfrm>
              <a:prstGeom prst="rect">
                <a:avLst/>
              </a:prstGeom>
              <a:blipFill>
                <a:blip r:embed="rId3"/>
                <a:stretch>
                  <a:fillRect l="-517" t="-1567" r="-310" b="-501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841282" y="891633"/>
                <a:ext cx="2726131" cy="6685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MD 2011,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= 5 MV,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= 450 GeV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282" y="891633"/>
                <a:ext cx="2726131" cy="668581"/>
              </a:xfrm>
              <a:prstGeom prst="rect">
                <a:avLst/>
              </a:prstGeom>
              <a:blipFill>
                <a:blip r:embed="rId7"/>
                <a:stretch>
                  <a:fillRect t="-4545" r="-447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27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11" y="1713470"/>
            <a:ext cx="3558746" cy="27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002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471"/>
    </mc:Choice>
    <mc:Fallback xmlns="">
      <p:transition spd="slow" advTm="59471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Measurements of the loss of Landau damping threshold in LHC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67" y="1539769"/>
            <a:ext cx="4216763" cy="33192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3807" y="1580959"/>
            <a:ext cx="4173300" cy="32780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58977" y="4833429"/>
                <a:ext cx="11787734" cy="19460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Measurement were performed at different conditions, but with all efforts only a limited parameter space was available during each of MDs (</a:t>
                </a:r>
                <a:r>
                  <a:rPr lang="en-GB" sz="2000" i="1" dirty="0"/>
                  <a:t>PhD thesis J. E. Muller, 2016</a:t>
                </a:r>
                <a:r>
                  <a:rPr lang="en-US" sz="2000" dirty="0"/>
                  <a:t>). Threshold curves correspond to a fit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𝑉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US" sz="2000" dirty="0"/>
                  <a:t> . 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/>
                  <a:t>As the result,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= </m:t>
                    </m:r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5.0±0.5</m:t>
                        </m:r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i="0" dirty="0" smtClean="0">
                                <a:latin typeface="Cambria Math" panose="02040503050406030204" pitchFamily="18" charset="0"/>
                              </a:rPr>
                              <m:t>ns</m:t>
                            </m:r>
                          </m:e>
                        </m:d>
                      </m:e>
                      <m:sup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m:rPr>
                        <m:sty m:val="p"/>
                      </m:rPr>
                      <a:rPr lang="en-US" sz="2000" i="0" dirty="0" smtClean="0"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r>
                  <a:rPr lang="en-US" sz="2000" dirty="0"/>
                  <a:t> was obtained.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GB" sz="2000" dirty="0"/>
                  <a:t>The thresholds predicted from Sacherer’ stability diagrams are 3 – 4 times higher than measured thresholds.</a:t>
                </a:r>
                <a:endParaRPr lang="en-US" sz="2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977" y="4833429"/>
                <a:ext cx="11787734" cy="1946046"/>
              </a:xfrm>
              <a:prstGeom prst="rect">
                <a:avLst/>
              </a:prstGeom>
              <a:blipFill>
                <a:blip r:embed="rId4"/>
                <a:stretch>
                  <a:fillRect l="-517" t="-1567" r="-310" b="-501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841282" y="891633"/>
                <a:ext cx="2726131" cy="6685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MD 2011,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= 5 MV,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= 450 GeV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282" y="891633"/>
                <a:ext cx="2726131" cy="668581"/>
              </a:xfrm>
              <a:prstGeom prst="rect">
                <a:avLst/>
              </a:prstGeom>
              <a:blipFill>
                <a:blip r:embed="rId7"/>
                <a:stretch>
                  <a:fillRect t="-4545" r="-447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471269" y="902759"/>
                <a:ext cx="254152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MD 2011,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= 12 MV,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= 4 </a:t>
                </a:r>
                <a:r>
                  <a:rPr lang="en-US" dirty="0" err="1"/>
                  <a:t>TeV</a:t>
                </a:r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1269" y="902759"/>
                <a:ext cx="2541529" cy="646331"/>
              </a:xfrm>
              <a:prstGeom prst="rect">
                <a:avLst/>
              </a:prstGeom>
              <a:blipFill>
                <a:blip r:embed="rId8"/>
                <a:stretch>
                  <a:fillRect t="-4717" r="-24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28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188" y="1746422"/>
            <a:ext cx="3575223" cy="2767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167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471"/>
    </mc:Choice>
    <mc:Fallback xmlns="">
      <p:transition spd="slow" advTm="59471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Measurements of the loss of Landau damping threshold in LHC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67" y="1539769"/>
            <a:ext cx="4216763" cy="33192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3807" y="1580959"/>
            <a:ext cx="4173300" cy="32780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8810" y="1583597"/>
            <a:ext cx="4154887" cy="33221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58977" y="4833429"/>
                <a:ext cx="11787734" cy="19460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Measurement were performed at different conditions, but with all efforts only a limited parameter space was available during each of MDs (</a:t>
                </a:r>
                <a:r>
                  <a:rPr lang="en-GB" sz="2000" i="1" dirty="0"/>
                  <a:t>PhD thesis J. E. Muller, 2016</a:t>
                </a:r>
                <a:r>
                  <a:rPr lang="en-US" sz="2000" dirty="0"/>
                  <a:t>). Threshold curves correspond to a fit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𝑉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US" sz="2000" dirty="0"/>
                  <a:t> . 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/>
                  <a:t>As the result,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= </m:t>
                    </m:r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5.0±0.5</m:t>
                        </m:r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i="0" dirty="0" smtClean="0">
                                <a:latin typeface="Cambria Math" panose="02040503050406030204" pitchFamily="18" charset="0"/>
                              </a:rPr>
                              <m:t>ns</m:t>
                            </m:r>
                          </m:e>
                        </m:d>
                      </m:e>
                      <m:sup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m:rPr>
                        <m:sty m:val="p"/>
                      </m:rPr>
                      <a:rPr lang="en-US" sz="2000" i="0" dirty="0" smtClean="0"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r>
                  <a:rPr lang="en-US" sz="2000" dirty="0"/>
                  <a:t> was obtained.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GB" sz="2000" dirty="0"/>
                  <a:t>The thresholds predicted from Sacherer’ stability diagrams are 3 – 4 times higher than measured thresholds.</a:t>
                </a:r>
                <a:endParaRPr lang="en-US" sz="2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977" y="4833429"/>
                <a:ext cx="11787734" cy="1946046"/>
              </a:xfrm>
              <a:prstGeom prst="rect">
                <a:avLst/>
              </a:prstGeom>
              <a:blipFill>
                <a:blip r:embed="rId5"/>
                <a:stretch>
                  <a:fillRect l="-517" t="-1567" r="-310" b="-501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841282" y="891633"/>
                <a:ext cx="2726131" cy="6685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MD 2011,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= 5 MV,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= 450 GeV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282" y="891633"/>
                <a:ext cx="2726131" cy="668581"/>
              </a:xfrm>
              <a:prstGeom prst="rect">
                <a:avLst/>
              </a:prstGeom>
              <a:blipFill>
                <a:blip r:embed="rId7"/>
                <a:stretch>
                  <a:fillRect t="-4545" r="-447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471269" y="902759"/>
                <a:ext cx="254152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MD 2011,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= 12 MV,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= 4 </a:t>
                </a:r>
                <a:r>
                  <a:rPr lang="en-US" dirty="0" err="1"/>
                  <a:t>TeV</a:t>
                </a:r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1269" y="902759"/>
                <a:ext cx="2541529" cy="646331"/>
              </a:xfrm>
              <a:prstGeom prst="rect">
                <a:avLst/>
              </a:prstGeom>
              <a:blipFill>
                <a:blip r:embed="rId8"/>
                <a:stretch>
                  <a:fillRect t="-4717" r="-24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003420" y="893848"/>
                <a:ext cx="266566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MD 2015,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= 12 MV,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= 6.5 </a:t>
                </a:r>
                <a:r>
                  <a:rPr lang="en-US" dirty="0" err="1"/>
                  <a:t>TeV</a:t>
                </a:r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3420" y="893848"/>
                <a:ext cx="2665666" cy="646331"/>
              </a:xfrm>
              <a:prstGeom prst="rect">
                <a:avLst/>
              </a:prstGeom>
              <a:blipFill>
                <a:blip r:embed="rId9"/>
                <a:stretch>
                  <a:fillRect t="-5660" r="-1373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29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059" y="1743075"/>
            <a:ext cx="3575222" cy="276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608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471"/>
    </mc:Choice>
    <mc:Fallback xmlns="">
      <p:transition spd="slow" advTm="5947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Longitudinal single-bunch stability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3446" y="1275842"/>
            <a:ext cx="62258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Loss of Landau damping (LD) in longitudinal plane is important intensity limitation in LHC.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Based on </a:t>
            </a:r>
            <a:r>
              <a:rPr lang="en-GB" sz="2400" dirty="0" err="1"/>
              <a:t>Sacherer</a:t>
            </a:r>
            <a:r>
              <a:rPr lang="en-GB" sz="2400" dirty="0"/>
              <a:t> formalism the intensity threshold is </a:t>
            </a:r>
            <a:r>
              <a:rPr lang="en-GB" sz="2400" i="1" dirty="0">
                <a:solidFill>
                  <a:srgbClr val="002060"/>
                </a:solidFill>
              </a:rPr>
              <a:t>(F. </a:t>
            </a:r>
            <a:r>
              <a:rPr lang="en-GB" sz="2400" i="1" dirty="0" err="1">
                <a:solidFill>
                  <a:srgbClr val="002060"/>
                </a:solidFill>
              </a:rPr>
              <a:t>Sacherer</a:t>
            </a:r>
            <a:r>
              <a:rPr lang="en-GB" sz="2400" i="1" dirty="0">
                <a:solidFill>
                  <a:srgbClr val="002060"/>
                </a:solidFill>
              </a:rPr>
              <a:t>, 1971)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295741" y="4048489"/>
                <a:ext cx="3091808" cy="10358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thr</m:t>
                          </m:r>
                        </m:sup>
                      </m:sSub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 pitchFamily="18" charset="0"/>
                                </a:rPr>
                                <m:t>rf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 b="0" i="0" smtClean="0">
                                      <a:latin typeface="Cambria Math" panose="02040503050406030204" pitchFamily="18" charset="0"/>
                                    </a:rPr>
                                    <m:t>Im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latin typeface="Cambria Math" panose="02040503050406030204" pitchFamily="18" charset="0"/>
                                </a:rPr>
                                <m:t>eff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741" y="4048489"/>
                <a:ext cx="3091808" cy="103586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53324" y="6133330"/>
                <a:ext cx="10311456" cy="465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*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FWHM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2/</m:t>
                        </m:r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func>
                      </m:e>
                    </m:rad>
                  </m:oMath>
                </a14:m>
                <a:r>
                  <a:rPr lang="en-US" sz="2000" dirty="0"/>
                  <a:t>  is scaled from full-width half-maximum (FWHM) bunch length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324" y="6133330"/>
                <a:ext cx="10311456" cy="465064"/>
              </a:xfrm>
              <a:prstGeom prst="rect">
                <a:avLst/>
              </a:prstGeom>
              <a:blipFill>
                <a:blip r:embed="rId3"/>
                <a:stretch>
                  <a:fillRect l="-651" b="-19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381549" y="4892959"/>
                <a:ext cx="569545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Bunch length shrinks during acceleration 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Controlled blow-up must be applied to keep beam stable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1549" y="4892959"/>
                <a:ext cx="5695455" cy="1200329"/>
              </a:xfrm>
              <a:prstGeom prst="rect">
                <a:avLst/>
              </a:prstGeom>
              <a:blipFill>
                <a:blip r:embed="rId4"/>
                <a:stretch>
                  <a:fillRect l="-1713" t="-3553" r="-2677" b="-111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1534521" y="3588232"/>
            <a:ext cx="12378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/>
              <a:t>rf</a:t>
            </a:r>
            <a:r>
              <a:rPr lang="en-US" sz="2000" dirty="0"/>
              <a:t> voltage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716081" y="3953487"/>
            <a:ext cx="247135" cy="1841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780237" y="3549731"/>
            <a:ext cx="18229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bunch length* 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572820" y="3938784"/>
            <a:ext cx="238198" cy="2070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031079" y="5307545"/>
            <a:ext cx="24595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effective impedance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3243304" y="5086173"/>
            <a:ext cx="0" cy="2541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6400" y="1105200"/>
            <a:ext cx="5140712" cy="36576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9875077" y="1454498"/>
            <a:ext cx="1784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Controlled blow-up: </a:t>
            </a:r>
            <a:r>
              <a:rPr lang="en-US" b="1" dirty="0"/>
              <a:t>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825341" y="1019799"/>
            <a:ext cx="593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LHC</a:t>
            </a:r>
          </a:p>
        </p:txBody>
      </p:sp>
    </p:spTree>
    <p:extLst>
      <p:ext uri="{BB962C8B-B14F-4D97-AF65-F5344CB8AC3E}">
        <p14:creationId xmlns:p14="http://schemas.microsoft.com/office/powerpoint/2010/main" val="148227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Measurements of the loss of Landau damping threshold in LHC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67" y="1539769"/>
            <a:ext cx="4216763" cy="33192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3807" y="1580959"/>
            <a:ext cx="4173300" cy="32780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8810" y="1583597"/>
            <a:ext cx="4154887" cy="33221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0024" y="1580959"/>
            <a:ext cx="4125770" cy="33075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58977" y="4833429"/>
                <a:ext cx="11787734" cy="19460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Measurement were performed at different conditions, but with all efforts only a limited parameter space was available during each of MDs (</a:t>
                </a:r>
                <a:r>
                  <a:rPr lang="en-GB" sz="2000" i="1" dirty="0"/>
                  <a:t>PhD thesis J. E. Muller, 2016</a:t>
                </a:r>
                <a:r>
                  <a:rPr lang="en-US" sz="2000" dirty="0"/>
                  <a:t>). Threshold curves correspond to a fit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𝑉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US" sz="2000" dirty="0"/>
                  <a:t> . 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/>
                  <a:t>As the result,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= </m:t>
                    </m:r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5.0±0.5</m:t>
                        </m:r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i="0" dirty="0" smtClean="0">
                                <a:latin typeface="Cambria Math" panose="02040503050406030204" pitchFamily="18" charset="0"/>
                              </a:rPr>
                              <m:t>ns</m:t>
                            </m:r>
                          </m:e>
                        </m:d>
                      </m:e>
                      <m:sup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m:rPr>
                        <m:sty m:val="p"/>
                      </m:rPr>
                      <a:rPr lang="en-US" sz="2000" i="0" dirty="0" smtClean="0"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r>
                  <a:rPr lang="en-US" sz="2000" dirty="0"/>
                  <a:t> was obtained.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GB" sz="2000" dirty="0"/>
                  <a:t>The thresholds predicted from Sacherer’ stability diagrams are 3 – 4 times higher than measured thresholds.</a:t>
                </a:r>
                <a:endParaRPr lang="en-US" sz="2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977" y="4833429"/>
                <a:ext cx="11787734" cy="1946046"/>
              </a:xfrm>
              <a:prstGeom prst="rect">
                <a:avLst/>
              </a:prstGeom>
              <a:blipFill>
                <a:blip r:embed="rId6"/>
                <a:stretch>
                  <a:fillRect l="-517" t="-1567" r="-310" b="-501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841282" y="891633"/>
                <a:ext cx="2726131" cy="6685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MD 2011,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= 5 MV,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= 450 GeV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282" y="891633"/>
                <a:ext cx="2726131" cy="668581"/>
              </a:xfrm>
              <a:prstGeom prst="rect">
                <a:avLst/>
              </a:prstGeom>
              <a:blipFill>
                <a:blip r:embed="rId7"/>
                <a:stretch>
                  <a:fillRect t="-4545" r="-447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471269" y="902759"/>
                <a:ext cx="254152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MD 2011,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= 12 MV,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= 4 </a:t>
                </a:r>
                <a:r>
                  <a:rPr lang="en-US" dirty="0" err="1"/>
                  <a:t>TeV</a:t>
                </a:r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1269" y="902759"/>
                <a:ext cx="2541529" cy="646331"/>
              </a:xfrm>
              <a:prstGeom prst="rect">
                <a:avLst/>
              </a:prstGeom>
              <a:blipFill>
                <a:blip r:embed="rId8"/>
                <a:stretch>
                  <a:fillRect t="-4717" r="-24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003420" y="893848"/>
                <a:ext cx="266566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MD 2015,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= 12 MV,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= 6.5 </a:t>
                </a:r>
                <a:r>
                  <a:rPr lang="en-US" dirty="0" err="1"/>
                  <a:t>TeV</a:t>
                </a:r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3420" y="893848"/>
                <a:ext cx="2665666" cy="646331"/>
              </a:xfrm>
              <a:prstGeom prst="rect">
                <a:avLst/>
              </a:prstGeom>
              <a:blipFill>
                <a:blip r:embed="rId9"/>
                <a:stretch>
                  <a:fillRect t="-5660" r="-1373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8730076" y="902759"/>
                <a:ext cx="266566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MD 2015,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= 12 MV,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= 6.5 </a:t>
                </a:r>
                <a:r>
                  <a:rPr lang="en-US" dirty="0" err="1"/>
                  <a:t>TeV</a:t>
                </a:r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0076" y="902759"/>
                <a:ext cx="2665666" cy="646331"/>
              </a:xfrm>
              <a:prstGeom prst="rect">
                <a:avLst/>
              </a:prstGeom>
              <a:blipFill>
                <a:blip r:embed="rId10"/>
                <a:stretch>
                  <a:fillRect t="-4717" r="-1602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30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784" y="1736725"/>
            <a:ext cx="3516441" cy="276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888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471"/>
    </mc:Choice>
    <mc:Fallback xmlns="">
      <p:transition spd="slow" advTm="59471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88"/>
            <a:ext cx="12192000" cy="1325563"/>
          </a:xfrm>
        </p:spPr>
        <p:txBody>
          <a:bodyPr/>
          <a:lstStyle/>
          <a:p>
            <a:pPr algn="ctr"/>
            <a:r>
              <a:rPr lang="en-GB" dirty="0"/>
              <a:t>Comparisons with simulations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9732" y="971355"/>
            <a:ext cx="3395474" cy="25956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09102" y="4595803"/>
                <a:ext cx="7229435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However, the stability threshold can significantly vary depending on the chosen criteria based on the final oscillation amplitude (PhD thesis </a:t>
                </a:r>
                <a:r>
                  <a:rPr lang="en-US" dirty="0"/>
                  <a:t>T. Argyropoulos, 2015</a:t>
                </a:r>
                <a:r>
                  <a:rPr lang="en-GB" dirty="0"/>
                  <a:t>)</a:t>
                </a:r>
              </a:p>
              <a:p>
                <a:endParaRPr lang="en-GB" dirty="0"/>
              </a:p>
              <a:p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GB" dirty="0"/>
                  <a:t>Different method to find absolute threshold is needed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102" y="4595803"/>
                <a:ext cx="7229435" cy="1477328"/>
              </a:xfrm>
              <a:prstGeom prst="rect">
                <a:avLst/>
              </a:prstGeom>
              <a:blipFill>
                <a:blip r:embed="rId3"/>
                <a:stretch>
                  <a:fillRect l="-675" t="-2479" b="-5785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9647469" y="2820171"/>
                <a:ext cx="1377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i="0" dirty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</m:oMath>
                </a14:m>
                <a:r>
                  <a:rPr lang="en-GB" dirty="0"/>
                  <a:t> = 12 MV</a:t>
                </a: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7469" y="2820171"/>
                <a:ext cx="1377044" cy="369332"/>
              </a:xfrm>
              <a:prstGeom prst="rect">
                <a:avLst/>
              </a:prstGeom>
              <a:blipFill>
                <a:blip r:embed="rId4"/>
                <a:stretch>
                  <a:fillRect t="-10000" r="-3111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31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09102" y="991282"/>
                <a:ext cx="7227185" cy="31423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Simulation setup (</a:t>
                </a:r>
                <a:r>
                  <a:rPr lang="en-GB" i="1" dirty="0"/>
                  <a:t>PhD thesis J. E. Muller, 2016</a:t>
                </a:r>
                <a:r>
                  <a:rPr lang="en-GB" dirty="0"/>
                  <a:t>):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Number of macro-particles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5×</m:t>
                    </m:r>
                    <m:sSup>
                      <m:sSup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GB" dirty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50 slices per bucket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i="0" dirty="0" smtClean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= 10 GHz) for induced voltage calculation using full impedance model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Initially matched bunched is kicked by 1 degree</a:t>
                </a:r>
              </a:p>
              <a:p>
                <a:endParaRPr lang="en-GB" dirty="0"/>
              </a:p>
              <a:p>
                <a:r>
                  <a:rPr lang="en-GB" dirty="0"/>
                  <a:t>Stability criterion: </a:t>
                </a:r>
              </a:p>
              <a:p>
                <a:r>
                  <a:rPr lang="en-GB" dirty="0"/>
                  <a:t>Bunch is stable if oscillation amplitude is reduced below 0.2 degrees</a:t>
                </a:r>
              </a:p>
              <a:p>
                <a:endParaRPr lang="en-GB" dirty="0"/>
              </a:p>
              <a:p>
                <a:r>
                  <a:rPr lang="en-GB" dirty="0" err="1"/>
                  <a:t>BLonD</a:t>
                </a:r>
                <a:r>
                  <a:rPr lang="en-GB" dirty="0"/>
                  <a:t> simulations using full LHC </a:t>
                </a:r>
                <a:r>
                  <a:rPr lang="en-GB" dirty="0">
                    <a:solidFill>
                      <a:srgbClr val="C00000"/>
                    </a:solidFill>
                  </a:rPr>
                  <a:t>impedance model </a:t>
                </a:r>
                <a:r>
                  <a:rPr lang="en-GB" dirty="0"/>
                  <a:t>agree very well with measurements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102" y="991282"/>
                <a:ext cx="7227185" cy="3142399"/>
              </a:xfrm>
              <a:prstGeom prst="rect">
                <a:avLst/>
              </a:prstGeom>
              <a:blipFill>
                <a:blip r:embed="rId5"/>
                <a:stretch>
                  <a:fillRect l="-675" t="-1165" b="-233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3256" y="3756454"/>
            <a:ext cx="3309006" cy="268347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49732" y="3516099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Simulations for double </a:t>
            </a:r>
            <a:r>
              <a:rPr lang="en-US" dirty="0" err="1"/>
              <a:t>rf</a:t>
            </a:r>
            <a:r>
              <a:rPr lang="en-US" dirty="0"/>
              <a:t> system**</a:t>
            </a:r>
          </a:p>
        </p:txBody>
      </p:sp>
    </p:spTree>
    <p:extLst>
      <p:ext uri="{BB962C8B-B14F-4D97-AF65-F5344CB8AC3E}">
        <p14:creationId xmlns:p14="http://schemas.microsoft.com/office/powerpoint/2010/main" val="186810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9939"/>
    </mc:Choice>
    <mc:Fallback xmlns="">
      <p:transition spd="slow" advTm="149939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947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4800" dirty="0" err="1"/>
              <a:t>Lebedev</a:t>
            </a:r>
            <a:r>
              <a:rPr lang="en-US" sz="4800" dirty="0"/>
              <a:t>’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024" y="1423507"/>
            <a:ext cx="11429754" cy="24310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Matrix equation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(A. N. Lebedev, 1967) in                variables with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where </a:t>
            </a:r>
            <a:r>
              <a:rPr lang="en-US" sz="2000" dirty="0"/>
              <a:t>                                                         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and normalization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US" smtClean="0"/>
              <a:t>32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42" y="1864854"/>
            <a:ext cx="4672263" cy="8336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3886" y="2845790"/>
            <a:ext cx="2298120" cy="6746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2975" y="2895459"/>
            <a:ext cx="3324727" cy="52063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4472" y="1401635"/>
            <a:ext cx="757990" cy="4199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7330" y="1392737"/>
            <a:ext cx="3323362" cy="3745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44049" y="1902397"/>
            <a:ext cx="4817466" cy="78445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F592135-8DE9-DC40-B9F9-EE542AEF639A}"/>
              </a:ext>
            </a:extLst>
          </p:cNvPr>
          <p:cNvSpPr/>
          <p:nvPr/>
        </p:nvSpPr>
        <p:spPr>
          <a:xfrm>
            <a:off x="5519070" y="2125184"/>
            <a:ext cx="93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where 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C10A026-CBF7-43DB-A20F-54A16D112D8D}"/>
                  </a:ext>
                </a:extLst>
              </p:cNvPr>
              <p:cNvSpPr txBox="1"/>
              <p:nvPr/>
            </p:nvSpPr>
            <p:spPr>
              <a:xfrm>
                <a:off x="511543" y="3876416"/>
                <a:ext cx="11147717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It allows to evaluate both single- and multi-bunch stability</a:t>
                </a:r>
              </a:p>
              <a:p>
                <a:r>
                  <a:rPr lang="en-US" sz="2000" dirty="0"/>
                  <a:t>Was extensively used to evaluate coupled-bunch instability thresholds due to narrow-band impedance </a:t>
                </a:r>
                <a:r>
                  <a:rPr lang="en-US" sz="2000" i="1" dirty="0"/>
                  <a:t>(V. </a:t>
                </a:r>
                <a:r>
                  <a:rPr lang="en-US" sz="2000" i="1" dirty="0" err="1"/>
                  <a:t>Balbekov</a:t>
                </a:r>
                <a:r>
                  <a:rPr lang="en-US" sz="2000" i="1" dirty="0"/>
                  <a:t>, S. Ivanov, 1987)</a:t>
                </a:r>
                <a:r>
                  <a:rPr lang="en-US" sz="2000" dirty="0"/>
                  <a:t> and for combination of narrow-band resonator and Im</a:t>
                </a:r>
                <a:r>
                  <a:rPr lang="en-US" sz="2000" i="1" dirty="0"/>
                  <a:t>Z/n</a:t>
                </a:r>
                <a:r>
                  <a:rPr lang="en-US" sz="2000" dirty="0"/>
                  <a:t> = const (</a:t>
                </a:r>
                <a:r>
                  <a:rPr lang="en-US" sz="2000" i="1" dirty="0"/>
                  <a:t>M. </a:t>
                </a:r>
                <a:r>
                  <a:rPr lang="en-US" sz="2000" i="1" dirty="0" err="1"/>
                  <a:t>Blaskiewicz</a:t>
                </a:r>
                <a:r>
                  <a:rPr lang="en-US" sz="2000" i="1" dirty="0"/>
                  <a:t>, 2009)</a:t>
                </a:r>
              </a:p>
              <a:p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For single-bunch case it was considered to be not numerically tractable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C10A026-CBF7-43DB-A20F-54A16D112D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543" y="3876416"/>
                <a:ext cx="11147717" cy="1938992"/>
              </a:xfrm>
              <a:prstGeom prst="rect">
                <a:avLst/>
              </a:prstGeom>
              <a:blipFill>
                <a:blip r:embed="rId8"/>
                <a:stretch>
                  <a:fillRect l="-601" t="-1572" b="-503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4312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327"/>
    </mc:Choice>
    <mc:Fallback xmlns="">
      <p:transition spd="slow" advTm="45327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880"/>
            <a:ext cx="12192000" cy="1325563"/>
          </a:xfrm>
        </p:spPr>
        <p:txBody>
          <a:bodyPr/>
          <a:lstStyle/>
          <a:p>
            <a:pPr algn="ctr"/>
            <a:r>
              <a:rPr lang="en-GB" dirty="0"/>
              <a:t>Landau damping: Van-</a:t>
            </a:r>
            <a:r>
              <a:rPr lang="en-GB" dirty="0" err="1"/>
              <a:t>Kampen</a:t>
            </a:r>
            <a:r>
              <a:rPr lang="en-GB" dirty="0"/>
              <a:t> modes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138" y="1450368"/>
            <a:ext cx="6351538" cy="9213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>
                <a:solidFill>
                  <a:srgbClr val="0070C0"/>
                </a:solidFill>
              </a:rPr>
              <a:t>Method (A. </a:t>
            </a:r>
            <a:r>
              <a:rPr lang="en-GB" sz="1800" dirty="0" err="1">
                <a:solidFill>
                  <a:srgbClr val="0070C0"/>
                </a:solidFill>
              </a:rPr>
              <a:t>Burov</a:t>
            </a:r>
            <a:r>
              <a:rPr lang="en-GB" sz="1800" dirty="0">
                <a:solidFill>
                  <a:srgbClr val="0070C0"/>
                </a:solidFill>
              </a:rPr>
              <a:t>, 2010): find Van-</a:t>
            </a:r>
            <a:r>
              <a:rPr lang="en-GB" sz="1800" dirty="0" err="1">
                <a:solidFill>
                  <a:srgbClr val="0070C0"/>
                </a:solidFill>
              </a:rPr>
              <a:t>Kampen</a:t>
            </a:r>
            <a:r>
              <a:rPr lang="en-GB" sz="1800" dirty="0">
                <a:solidFill>
                  <a:srgbClr val="0070C0"/>
                </a:solidFill>
              </a:rPr>
              <a:t> modes solving </a:t>
            </a:r>
            <a:r>
              <a:rPr lang="en-GB" sz="1800" dirty="0" err="1">
                <a:solidFill>
                  <a:srgbClr val="0070C0"/>
                </a:solidFill>
              </a:rPr>
              <a:t>Vlasov</a:t>
            </a:r>
            <a:r>
              <a:rPr lang="en-GB" sz="1800" dirty="0">
                <a:solidFill>
                  <a:srgbClr val="0070C0"/>
                </a:solidFill>
              </a:rPr>
              <a:t> equation for perturbation </a:t>
            </a:r>
            <a:r>
              <a:rPr lang="en-GB" sz="1800" i="1" dirty="0">
                <a:solidFill>
                  <a:srgbClr val="0070C0"/>
                </a:solidFill>
              </a:rPr>
              <a:t>f(</a:t>
            </a:r>
            <a:r>
              <a:rPr lang="en-GB" sz="1800" i="1" dirty="0" err="1">
                <a:solidFill>
                  <a:srgbClr val="0070C0"/>
                </a:solidFill>
              </a:rPr>
              <a:t>J,ψ,t</a:t>
            </a:r>
            <a:r>
              <a:rPr lang="en-GB" sz="1800" i="1" dirty="0">
                <a:solidFill>
                  <a:srgbClr val="0070C0"/>
                </a:solidFill>
              </a:rPr>
              <a:t>) </a:t>
            </a:r>
            <a:r>
              <a:rPr lang="en-GB" sz="1800" dirty="0">
                <a:solidFill>
                  <a:srgbClr val="0070C0"/>
                </a:solidFill>
              </a:rPr>
              <a:t>of stationary distribution function </a:t>
            </a:r>
            <a:r>
              <a:rPr lang="en-GB" sz="1800" i="1" dirty="0">
                <a:solidFill>
                  <a:srgbClr val="0070C0"/>
                </a:solidFill>
              </a:rPr>
              <a:t>F(J)</a:t>
            </a:r>
            <a:r>
              <a:rPr lang="en-GB" sz="1800" dirty="0">
                <a:solidFill>
                  <a:srgbClr val="0070C0"/>
                </a:solidFill>
              </a:rPr>
              <a:t> expanded (Oide &amp; </a:t>
            </a:r>
            <a:r>
              <a:rPr lang="en-GB" sz="1800" dirty="0" err="1">
                <a:solidFill>
                  <a:srgbClr val="0070C0"/>
                </a:solidFill>
              </a:rPr>
              <a:t>Yokoya</a:t>
            </a:r>
            <a:r>
              <a:rPr lang="en-GB" sz="1800" dirty="0">
                <a:solidFill>
                  <a:srgbClr val="0070C0"/>
                </a:solidFill>
              </a:rPr>
              <a:t>, 1990) as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C047-5A22-4F79-9C9B-BD40D2CADA36}" type="slidenum">
              <a:rPr lang="en-GB" smtClean="0"/>
              <a:t>33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038" y="2439104"/>
            <a:ext cx="5682916" cy="4624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942" y="3511141"/>
            <a:ext cx="5732492" cy="4753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6726" y="3077080"/>
            <a:ext cx="6146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Without mode coupling the matrix equation (in action J) is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3052" y="4022355"/>
            <a:ext cx="779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where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5125" y="461618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and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0135" y="4559537"/>
            <a:ext cx="3119929" cy="5128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0812" y="3946332"/>
            <a:ext cx="3616209" cy="62929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10563" y="5099859"/>
            <a:ext cx="5771396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Continuous spectrum </a:t>
            </a:r>
            <a:r>
              <a:rPr lang="en-GB" dirty="0"/>
              <a:t>- singular modes from incoherent band.  </a:t>
            </a:r>
            <a:r>
              <a:rPr lang="en-GB" dirty="0">
                <a:solidFill>
                  <a:srgbClr val="C00000"/>
                </a:solidFill>
              </a:rPr>
              <a:t>Discrete modes </a:t>
            </a:r>
            <a:r>
              <a:rPr lang="en-GB" dirty="0"/>
              <a:t>- coherent solutions described by regular </a:t>
            </a:r>
            <a:r>
              <a:rPr lang="en-GB" dirty="0">
                <a:solidFill>
                  <a:srgbClr val="0070C0"/>
                </a:solidFill>
              </a:rPr>
              <a:t>eigenfunctions</a:t>
            </a:r>
            <a:r>
              <a:rPr lang="en-GB" dirty="0"/>
              <a:t>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</a:rPr>
              <a:t>→</a:t>
            </a:r>
            <a:r>
              <a:rPr lang="en-GB" dirty="0"/>
              <a:t> </a:t>
            </a:r>
            <a:r>
              <a:rPr lang="en-GB" dirty="0">
                <a:solidFill>
                  <a:srgbClr val="0070C0"/>
                </a:solidFill>
              </a:rPr>
              <a:t>their existence outside incoherent band serve as criterion for loss of LD  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183EB9F-ABE9-E142-8E3C-19174C599F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557" y="1997192"/>
            <a:ext cx="4118688" cy="298032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2C285DD-8697-0E40-A2AC-BB4CD2CB7508}"/>
              </a:ext>
            </a:extLst>
          </p:cNvPr>
          <p:cNvSpPr txBox="1"/>
          <p:nvPr/>
        </p:nvSpPr>
        <p:spPr>
          <a:xfrm>
            <a:off x="8897901" y="1456293"/>
            <a:ext cx="2322367" cy="36933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Mode below threshold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4216578-9D7E-1B4A-92D4-A3C2360AA3B6}"/>
              </a:ext>
            </a:extLst>
          </p:cNvPr>
          <p:cNvCxnSpPr/>
          <p:nvPr/>
        </p:nvCxnSpPr>
        <p:spPr>
          <a:xfrm flipH="1">
            <a:off x="8710365" y="1749967"/>
            <a:ext cx="1235142" cy="4264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A4A51518-DF27-F343-AE8B-C50575318895}"/>
              </a:ext>
            </a:extLst>
          </p:cNvPr>
          <p:cNvSpPr/>
          <p:nvPr/>
        </p:nvSpPr>
        <p:spPr>
          <a:xfrm>
            <a:off x="8509113" y="2461385"/>
            <a:ext cx="202973" cy="131327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33BF9F-68CB-A24D-A093-FFDE19994D8B}"/>
              </a:ext>
            </a:extLst>
          </p:cNvPr>
          <p:cNvSpPr txBox="1"/>
          <p:nvPr/>
        </p:nvSpPr>
        <p:spPr>
          <a:xfrm>
            <a:off x="7625514" y="4236335"/>
            <a:ext cx="1331688" cy="36933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Loss of LD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88BF994-1ACB-5B4B-BDF2-1D95920E7DEC}"/>
              </a:ext>
            </a:extLst>
          </p:cNvPr>
          <p:cNvCxnSpPr>
            <a:cxnSpLocks/>
          </p:cNvCxnSpPr>
          <p:nvPr/>
        </p:nvCxnSpPr>
        <p:spPr>
          <a:xfrm flipV="1">
            <a:off x="8261569" y="3748830"/>
            <a:ext cx="349030" cy="56864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20F95A9-A79D-CF42-BA66-1AB86987DFAD}"/>
              </a:ext>
            </a:extLst>
          </p:cNvPr>
          <p:cNvSpPr txBox="1"/>
          <p:nvPr/>
        </p:nvSpPr>
        <p:spPr>
          <a:xfrm>
            <a:off x="9024892" y="4861707"/>
            <a:ext cx="2361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Incoherent frequencies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B3CE245-BE39-2846-AD57-22437C1AF600}"/>
              </a:ext>
            </a:extLst>
          </p:cNvPr>
          <p:cNvCxnSpPr>
            <a:cxnSpLocks/>
          </p:cNvCxnSpPr>
          <p:nvPr/>
        </p:nvCxnSpPr>
        <p:spPr>
          <a:xfrm flipH="1" flipV="1">
            <a:off x="9327936" y="4315156"/>
            <a:ext cx="1044304" cy="5805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EF0CCAF-A4EA-E54F-B70D-D0B62075F21F}"/>
              </a:ext>
            </a:extLst>
          </p:cNvPr>
          <p:cNvSpPr txBox="1"/>
          <p:nvPr/>
        </p:nvSpPr>
        <p:spPr>
          <a:xfrm>
            <a:off x="1668413" y="348504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04151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984"/>
    </mc:Choice>
    <mc:Fallback xmlns="">
      <p:transition spd="slow" advTm="119984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Van-</a:t>
            </a:r>
            <a:r>
              <a:rPr lang="en-US" dirty="0" err="1"/>
              <a:t>Kampen</a:t>
            </a:r>
            <a:r>
              <a:rPr lang="en-US" dirty="0"/>
              <a:t> vs </a:t>
            </a:r>
            <a:r>
              <a:rPr lang="en-US" dirty="0" err="1"/>
              <a:t>Lebedev</a:t>
            </a:r>
            <a:r>
              <a:rPr lang="en-US" dirty="0"/>
              <a:t> approaches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34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754" y="1343936"/>
            <a:ext cx="5807432" cy="457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70A3D7D-6963-4C87-8F43-9EDF2FB50D36}"/>
                  </a:ext>
                </a:extLst>
              </p:cNvPr>
              <p:cNvSpPr txBox="1"/>
              <p:nvPr/>
            </p:nvSpPr>
            <p:spPr>
              <a:xfrm>
                <a:off x="6643893" y="1529160"/>
                <a:ext cx="4999353" cy="3170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A new numerical code was developed to solve Lebedev eigenvalue problem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The thresholds are calculated using Lebedev and Van-</a:t>
                </a:r>
                <a:r>
                  <a:rPr lang="en-US" sz="2000" dirty="0" err="1"/>
                  <a:t>Kampen</a:t>
                </a:r>
                <a:r>
                  <a:rPr lang="en-US" sz="2000" dirty="0"/>
                  <a:t> and approaches for broadband impedance and following parameters:</a:t>
                </a:r>
              </a:p>
              <a:p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000" smtClean="0">
                        <a:latin typeface="Cambria Math" panose="02040503050406030204" pitchFamily="18" charset="0"/>
                      </a:rPr>
                      <m:t>Im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000" b="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5 </m:t>
                    </m:r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GHz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=1,</m:t>
                    </m:r>
                  </m:oMath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=20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GHz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b="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 smtClean="0">
                        <a:latin typeface="Cambria Math" panose="02040503050406030204" pitchFamily="18" charset="0"/>
                      </a:rPr>
                      <m:t>Im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= 0.076,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=2, </m:t>
                    </m:r>
                  </m:oMath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err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 dirty="0" err="1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= 12 </m:t>
                    </m:r>
                    <m:r>
                      <m:rPr>
                        <m:sty m:val="p"/>
                      </m:rPr>
                      <a:rPr lang="en-US" sz="2000" i="0" dirty="0" smtClean="0">
                        <a:latin typeface="Cambria Math" panose="02040503050406030204" pitchFamily="18" charset="0"/>
                      </a:rPr>
                      <m:t>MV</m:t>
                    </m:r>
                  </m:oMath>
                </a14:m>
                <a:r>
                  <a:rPr lang="en-US" sz="2000" dirty="0"/>
                  <a:t>  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70A3D7D-6963-4C87-8F43-9EDF2FB50D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3893" y="1529160"/>
                <a:ext cx="4999353" cy="3170099"/>
              </a:xfrm>
              <a:prstGeom prst="rect">
                <a:avLst/>
              </a:prstGeom>
              <a:blipFill>
                <a:blip r:embed="rId3"/>
                <a:stretch>
                  <a:fillRect l="-1341" t="-962" r="-195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A392B69-D2AC-4F63-9888-E5D5E020FDAB}"/>
                  </a:ext>
                </a:extLst>
              </p:cNvPr>
              <p:cNvSpPr txBox="1"/>
              <p:nvPr/>
            </p:nvSpPr>
            <p:spPr>
              <a:xfrm>
                <a:off x="379828" y="6133514"/>
                <a:ext cx="60102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Very good agreement between two approaches</a:t>
                </a:r>
                <a:endParaRPr lang="pl-PL" sz="2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A392B69-D2AC-4F63-9888-E5D5E020FD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828" y="6133514"/>
                <a:ext cx="6010235" cy="400110"/>
              </a:xfrm>
              <a:prstGeom prst="rect">
                <a:avLst/>
              </a:prstGeom>
              <a:blipFill>
                <a:blip r:embed="rId4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8">
            <a:extLst>
              <a:ext uri="{FF2B5EF4-FFF2-40B4-BE49-F238E27FC236}">
                <a16:creationId xmlns:a16="http://schemas.microsoft.com/office/drawing/2014/main" id="{14D20EED-C606-486F-8BF1-F90CEAAD60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9020" y="4894129"/>
            <a:ext cx="2352287" cy="4721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8F1730-09EF-497A-88A8-C62F73DEAA8A}"/>
              </a:ext>
            </a:extLst>
          </p:cNvPr>
          <p:cNvSpPr txBox="1"/>
          <p:nvPr/>
        </p:nvSpPr>
        <p:spPr>
          <a:xfrm>
            <a:off x="6643893" y="4886795"/>
            <a:ext cx="2436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Distribution function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11570105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Preliminary comparisons with measurements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845644" y="2464324"/>
                <a:ext cx="4835610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The thresholds are calculated using Lebedev and Van-</a:t>
                </a:r>
                <a:r>
                  <a:rPr lang="en-US" sz="2000" dirty="0" err="1"/>
                  <a:t>Kampen</a:t>
                </a:r>
                <a:r>
                  <a:rPr lang="en-US" sz="2000" dirty="0"/>
                  <a:t> and approaches for broadband impedance and following parameters:</a:t>
                </a:r>
              </a:p>
              <a:p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Im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00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5 </m:t>
                    </m:r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GHz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=1,</m:t>
                    </m:r>
                  </m:oMath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=20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GHz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Im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= 0.076,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 =2, </m:t>
                    </m:r>
                  </m:oMath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err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dirty="0" err="1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 = 12 </m:t>
                    </m:r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MV</m:t>
                    </m:r>
                  </m:oMath>
                </a14:m>
                <a:r>
                  <a:rPr lang="en-US" sz="2000" dirty="0"/>
                  <a:t>   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5644" y="2464324"/>
                <a:ext cx="4835610" cy="2246769"/>
              </a:xfrm>
              <a:prstGeom prst="rect">
                <a:avLst/>
              </a:prstGeom>
              <a:blipFill>
                <a:blip r:embed="rId2"/>
                <a:stretch>
                  <a:fillRect l="-1387" t="-108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655166" y="932465"/>
                <a:ext cx="784172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rgbClr val="000000"/>
                    </a:solidFill>
                  </a:rPr>
                  <a:t>M</a:t>
                </a:r>
                <a:r>
                  <a:rPr lang="en-US" dirty="0"/>
                  <a:t>easurements at 6.5 </a:t>
                </a:r>
                <a:r>
                  <a:rPr lang="en-US" dirty="0" err="1"/>
                  <a:t>TeV</a:t>
                </a:r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err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dirty="0" err="1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 = 12 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MV</m:t>
                    </m:r>
                  </m:oMath>
                </a14:m>
                <a:r>
                  <a:rPr lang="en-US" dirty="0"/>
                  <a:t> (</a:t>
                </a:r>
                <a:r>
                  <a:rPr lang="en-GB" i="1" dirty="0"/>
                  <a:t>PhD thesis J. E. Muller, 2016</a:t>
                </a:r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166" y="932465"/>
                <a:ext cx="7841720" cy="369332"/>
              </a:xfrm>
              <a:prstGeom prst="rect">
                <a:avLst/>
              </a:prstGeom>
              <a:blipFill>
                <a:blip r:embed="rId3"/>
                <a:stretch>
                  <a:fillRect l="-622" t="-9836" b="-2459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95155" y="6111257"/>
                <a:ext cx="871264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Reasonable agreement between measurements and semi-analytic calculations.</a:t>
                </a:r>
              </a:p>
              <a:p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Scaling law is different in comparison to simplified </a:t>
                </a:r>
                <a:r>
                  <a:rPr lang="en-US" dirty="0" err="1"/>
                  <a:t>Sacherer’s</a:t>
                </a:r>
                <a:r>
                  <a:rPr lang="en-US" dirty="0"/>
                  <a:t> approach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155" y="6111257"/>
                <a:ext cx="8712642" cy="646331"/>
              </a:xfrm>
              <a:prstGeom prst="rect">
                <a:avLst/>
              </a:prstGeom>
              <a:blipFill>
                <a:blip r:embed="rId4"/>
                <a:stretch>
                  <a:fillRect t="-5660" b="-1415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655166" y="1278826"/>
            <a:ext cx="6190478" cy="4846007"/>
            <a:chOff x="655166" y="1278826"/>
            <a:chExt cx="6190478" cy="484600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5166" y="1278826"/>
              <a:ext cx="6190478" cy="4846007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51388" y="1606378"/>
              <a:ext cx="5163595" cy="400359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4501663" y="1699046"/>
              <a:ext cx="2073727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FF0000"/>
                  </a:solidFill>
                </a:rPr>
                <a:t>●</a:t>
              </a:r>
              <a:r>
                <a:rPr lang="en-US" sz="1500" dirty="0"/>
                <a:t> </a:t>
              </a:r>
              <a:r>
                <a:rPr lang="en-US" sz="1500" dirty="0">
                  <a:solidFill>
                    <a:srgbClr val="FF1313"/>
                  </a:solidFill>
                </a:rPr>
                <a:t>A. N. </a:t>
              </a:r>
              <a:r>
                <a:rPr lang="en-US" sz="1500" dirty="0" err="1">
                  <a:solidFill>
                    <a:srgbClr val="FF1313"/>
                  </a:solidFill>
                </a:rPr>
                <a:t>Lebedev</a:t>
              </a:r>
              <a:endParaRPr lang="en-US" sz="1500" dirty="0">
                <a:solidFill>
                  <a:srgbClr val="FF1313"/>
                </a:solidFill>
              </a:endParaRPr>
            </a:p>
            <a:p>
              <a:r>
                <a:rPr lang="en-US" sz="1500" b="1" dirty="0">
                  <a:solidFill>
                    <a:srgbClr val="4040FF"/>
                  </a:solidFill>
                </a:rPr>
                <a:t>+</a:t>
              </a:r>
              <a:r>
                <a:rPr lang="en-US" sz="1500" dirty="0">
                  <a:solidFill>
                    <a:srgbClr val="4040FF"/>
                  </a:solidFill>
                </a:rPr>
                <a:t> N. G. van </a:t>
              </a:r>
              <a:r>
                <a:rPr lang="en-US" sz="1500" dirty="0" err="1">
                  <a:solidFill>
                    <a:srgbClr val="4040FF"/>
                  </a:solidFill>
                </a:rPr>
                <a:t>Kampen</a:t>
              </a:r>
              <a:endParaRPr lang="en-US" sz="1500" dirty="0">
                <a:solidFill>
                  <a:srgbClr val="404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86815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Calculation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36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695" y="1228300"/>
            <a:ext cx="5975177" cy="46498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657237" y="1446662"/>
                <a:ext cx="5257260" cy="37046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Case of inductive impedance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Im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const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000" dirty="0"/>
              </a:p>
              <a:p>
                <a:endParaRPr lang="en-US" sz="2000" dirty="0"/>
              </a:p>
              <a:p>
                <a:r>
                  <a:rPr lang="en-US" sz="2000" dirty="0"/>
                  <a:t>Threshold significantly depends on the cut-off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US" sz="2000" dirty="0"/>
              </a:p>
              <a:p>
                <a:endParaRPr lang="en-US" sz="2000" dirty="0"/>
              </a:p>
              <a:p>
                <a:r>
                  <a:rPr lang="en-US" sz="2000" dirty="0"/>
                  <a:t>For the case of symmetric potential well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𝑚𝑘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𝒥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p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den>
                          </m:f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𝒥</m:t>
                              </m:r>
                            </m:e>
                          </m:rad>
                        </m:e>
                      </m:d>
                    </m:oMath>
                  </m:oMathPara>
                </a14:m>
                <a:endParaRPr lang="en-US" sz="2000" dirty="0"/>
              </a:p>
              <a:p>
                <a:r>
                  <a:rPr lang="en-US" sz="2000" dirty="0"/>
                  <a:t>So diagonal elements of the matrix diverge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𝒥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𝒥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Im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num>
                                <m:den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den>
                              </m:f>
                              <m:rad>
                                <m:radPr>
                                  <m:degHide m:val="on"/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𝒥</m:t>
                                  </m:r>
                                </m:e>
                              </m:rad>
                            </m:e>
                          </m:d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→∞</m:t>
                          </m:r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7237" y="1446662"/>
                <a:ext cx="5257260" cy="3704669"/>
              </a:xfrm>
              <a:prstGeom prst="rect">
                <a:avLst/>
              </a:prstGeom>
              <a:blipFill>
                <a:blip r:embed="rId3"/>
                <a:stretch>
                  <a:fillRect l="-1160" t="-6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36728" y="6237027"/>
                <a:ext cx="665919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Realistic impedance model needs to be used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28" y="6237027"/>
                <a:ext cx="6659195" cy="461665"/>
              </a:xfrm>
              <a:prstGeom prst="rect">
                <a:avLst/>
              </a:prstGeom>
              <a:blipFill>
                <a:blip r:embed="rId4"/>
                <a:stretch>
                  <a:fillRect t="-9211" r="-458" b="-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>
                <a:extLst>
                  <a:ext uri="{FF2B5EF4-FFF2-40B4-BE49-F238E27FC236}">
                    <a16:creationId xmlns:a16="http://schemas.microsoft.com/office/drawing/2014/main" id="{B11192B8-85BE-42FF-89BB-7C66ED907310}"/>
                  </a:ext>
                </a:extLst>
              </p:cNvPr>
              <p:cNvSpPr/>
              <p:nvPr/>
            </p:nvSpPr>
            <p:spPr>
              <a:xfrm>
                <a:off x="6935510" y="5243513"/>
                <a:ext cx="4246291" cy="7820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Im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den>
                              </m:f>
                              <m:rad>
                                <m:radPr>
                                  <m:deg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𝒥</m:t>
                                  </m:r>
                                </m:e>
                              </m:rad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→∞</m:t>
                          </m:r>
                        </m:e>
                      </m:nary>
                    </m:oMath>
                  </m:oMathPara>
                </a14:m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>
                <a:extLst>
                  <a:ext uri="{FF2B5EF4-FFF2-40B4-BE49-F238E27FC236}">
                    <a16:creationId xmlns:a16="http://schemas.microsoft.com/office/drawing/2014/main" id="{B11192B8-85BE-42FF-89BB-7C66ED90731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5510" y="5243513"/>
                <a:ext cx="4246291" cy="78200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599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1517"/>
    </mc:Choice>
    <mc:Fallback xmlns="">
      <p:transition spd="slow" advTm="121517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Loss of Landau damping in LHC: measurements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261" y="1427082"/>
            <a:ext cx="4623950" cy="36972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2145" y="1424751"/>
            <a:ext cx="4722080" cy="37856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58346" y="4988368"/>
                <a:ext cx="11682858" cy="16965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/>
                  <a:t>Measurements performed at different conditions and stability parameter was calculated for all bunches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sz="2400" i="1" dirty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2060"/>
                    </a:solidFill>
                  </a:rPr>
                  <a:t> (</a:t>
                </a:r>
                <a:r>
                  <a:rPr lang="en-GB" sz="2400" i="1" dirty="0">
                    <a:solidFill>
                      <a:srgbClr val="002060"/>
                    </a:solidFill>
                  </a:rPr>
                  <a:t>PhD thesis J. E. Muller, 2016</a:t>
                </a:r>
                <a:r>
                  <a:rPr lang="en-US" sz="2400" dirty="0">
                    <a:solidFill>
                      <a:srgbClr val="002060"/>
                    </a:solidFill>
                  </a:rPr>
                  <a:t>)</a:t>
                </a:r>
                <a:r>
                  <a:rPr lang="en-US" sz="2400" dirty="0"/>
                  <a:t> 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400" dirty="0"/>
                  <a:t>The threshold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th</m:t>
                        </m:r>
                      </m:sub>
                    </m:sSub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=0.5×(</m:t>
                    </m:r>
                    <m:func>
                      <m:func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max</m:t>
                        </m:r>
                      </m:fName>
                      <m:e>
                        <m:sSub>
                          <m:sSub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dirty="0" smtClean="0">
                                <a:latin typeface="Cambria Math" panose="02040503050406030204" pitchFamily="18" charset="0"/>
                              </a:rPr>
                              <m:t>unst</m:t>
                            </m:r>
                          </m:sub>
                        </m:sSub>
                      </m:e>
                    </m:func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min</m:t>
                        </m:r>
                      </m:fName>
                      <m:e>
                        <m:sSub>
                          <m:sSub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dirty="0" smtClean="0">
                                <a:latin typeface="Cambria Math" panose="02040503050406030204" pitchFamily="18" charset="0"/>
                              </a:rPr>
                              <m:t>st</m:t>
                            </m:r>
                          </m:sub>
                        </m:sSub>
                      </m:e>
                    </m:func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5.0±0.5</m:t>
                        </m:r>
                      </m:e>
                    </m:d>
                    <m:r>
                      <a:rPr lang="en-US" sz="2400" i="1" dirty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400" dirty="0">
                                <a:latin typeface="Cambria Math" panose="02040503050406030204" pitchFamily="18" charset="0"/>
                              </a:rPr>
                              <m:t>ns</m:t>
                            </m:r>
                          </m:e>
                        </m:d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346" y="4988368"/>
                <a:ext cx="11682858" cy="1696555"/>
              </a:xfrm>
              <a:prstGeom prst="rect">
                <a:avLst/>
              </a:prstGeom>
              <a:blipFill>
                <a:blip r:embed="rId4"/>
                <a:stretch>
                  <a:fillRect l="-835" b="-71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441253" y="1016919"/>
                <a:ext cx="671863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/>
                  <a:t>MDs in 2015,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i="0" dirty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= 12 MV, beam energy 6.5 </a:t>
                </a:r>
                <a:r>
                  <a:rPr lang="en-US" sz="2400" dirty="0" err="1"/>
                  <a:t>TeV</a:t>
                </a:r>
                <a:endParaRPr lang="en-US" sz="2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1253" y="1016919"/>
                <a:ext cx="6718634" cy="461665"/>
              </a:xfrm>
              <a:prstGeom prst="rect">
                <a:avLst/>
              </a:prstGeom>
              <a:blipFill>
                <a:blip r:embed="rId5"/>
                <a:stretch>
                  <a:fillRect l="-907" t="-9211" r="-907" b="-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184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Comparison of measurements and simulations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6541" y="4663067"/>
                <a:ext cx="11475308" cy="18987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sz="2400" dirty="0"/>
                  <a:t>Simulation with full LHC longitudinal impedance model </a:t>
                </a:r>
                <a:r>
                  <a:rPr lang="en-US" sz="2400" i="1" dirty="0">
                    <a:solidFill>
                      <a:srgbClr val="002060"/>
                    </a:solidFill>
                  </a:rPr>
                  <a:t>(B. Salvant et al., HB2012) </a:t>
                </a:r>
                <a:r>
                  <a:rPr lang="en-US" sz="2400" dirty="0"/>
                  <a:t>&amp; binomial bunch distribution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𝜆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1−4</m:t>
                            </m:r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+0.5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>
                  <a:lnSpc>
                    <a:spcPct val="125000"/>
                  </a:lnSpc>
                </a:pP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400" dirty="0"/>
                  <a:t>Very good agreement between measurements and </a:t>
                </a:r>
                <a:r>
                  <a:rPr lang="en-US" sz="2400" dirty="0" err="1"/>
                  <a:t>BLonD</a:t>
                </a:r>
                <a:r>
                  <a:rPr lang="en-US" sz="2400" dirty="0"/>
                  <a:t> particle tracking simulations </a:t>
                </a:r>
                <a:r>
                  <a:rPr lang="en-US" sz="2400" dirty="0">
                    <a:solidFill>
                      <a:srgbClr val="002060"/>
                    </a:solidFill>
                  </a:rPr>
                  <a:t>(</a:t>
                </a:r>
                <a:r>
                  <a:rPr lang="en-GB" sz="2400" i="1" dirty="0">
                    <a:solidFill>
                      <a:srgbClr val="002060"/>
                    </a:solidFill>
                  </a:rPr>
                  <a:t>PhD thesis J. E. Muller, 2016</a:t>
                </a:r>
                <a:r>
                  <a:rPr lang="en-US" sz="2400" dirty="0">
                    <a:solidFill>
                      <a:srgbClr val="002060"/>
                    </a:solidFill>
                  </a:rPr>
                  <a:t>)</a:t>
                </a:r>
                <a:r>
                  <a:rPr lang="en-US" sz="2400" dirty="0"/>
                  <a:t>. </a:t>
                </a:r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541" y="4663067"/>
                <a:ext cx="11475308" cy="1898790"/>
              </a:xfrm>
              <a:prstGeom prst="rect">
                <a:avLst/>
              </a:prstGeom>
              <a:blipFill>
                <a:blip r:embed="rId2"/>
                <a:stretch>
                  <a:fillRect l="-797" b="-6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427" y="1108588"/>
            <a:ext cx="4639721" cy="363633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16200000">
            <a:off x="-543313" y="2659197"/>
            <a:ext cx="23182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Line density (arb. units)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3837" y="1041211"/>
            <a:ext cx="4567236" cy="3636334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3488114" y="1230065"/>
            <a:ext cx="1674796" cy="559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108792" y="1325563"/>
                <a:ext cx="2152084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0606FF"/>
                    </a:solidFill>
                  </a:rPr>
                  <a:t> —</a:t>
                </a:r>
                <a:r>
                  <a:rPr lang="en-US" sz="1600" b="1" dirty="0"/>
                  <a:t> </a:t>
                </a:r>
                <a:r>
                  <a:rPr lang="en-US" sz="1600" dirty="0"/>
                  <a:t>Measurement</a:t>
                </a:r>
                <a:br>
                  <a:rPr lang="en-US" sz="1600" dirty="0"/>
                </a:br>
                <a:r>
                  <a:rPr lang="en-US" sz="1600" dirty="0"/>
                  <a:t>      at 6.5 </a:t>
                </a:r>
                <a:r>
                  <a:rPr lang="en-US" sz="1600" dirty="0" err="1"/>
                  <a:t>TeV</a:t>
                </a:r>
                <a:endParaRPr lang="en-US" sz="1600" dirty="0"/>
              </a:p>
              <a:p>
                <a:endParaRPr lang="en-US" sz="1600" dirty="0"/>
              </a:p>
              <a:p>
                <a:r>
                  <a:rPr lang="en-US" sz="1600" b="1" dirty="0">
                    <a:solidFill>
                      <a:srgbClr val="FF0000"/>
                    </a:solidFill>
                  </a:rPr>
                  <a:t> - - </a:t>
                </a:r>
                <a:r>
                  <a:rPr lang="en-US" sz="1600" dirty="0"/>
                  <a:t>Binomial fit </a:t>
                </a:r>
              </a:p>
              <a:p>
                <a:r>
                  <a:rPr lang="en-US" sz="1600" b="0" dirty="0"/>
                  <a:t>    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sz="1600" dirty="0"/>
                  <a:t> </a:t>
                </a: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792" y="1325563"/>
                <a:ext cx="2152084" cy="1323439"/>
              </a:xfrm>
              <a:prstGeom prst="rect">
                <a:avLst/>
              </a:prstGeom>
              <a:blipFill>
                <a:blip r:embed="rId5"/>
                <a:stretch>
                  <a:fillRect t="-13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921192" y="1479882"/>
                <a:ext cx="666977" cy="3101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(fit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sz="1400" dirty="0" smtClean="0"/>
                  <a:t>)</a:t>
                </a:r>
                <a:endParaRPr lang="en-US" sz="1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1192" y="1479882"/>
                <a:ext cx="666977" cy="310150"/>
              </a:xfrm>
              <a:prstGeom prst="rect">
                <a:avLst/>
              </a:prstGeom>
              <a:blipFill>
                <a:blip r:embed="rId6"/>
                <a:stretch>
                  <a:fillRect l="-2727" t="-1961" r="-909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173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Comparison of measurements and analytic calculations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6463289" y="1958083"/>
                <a:ext cx="5380522" cy="33239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5000"/>
                  </a:lnSpc>
                </a:pP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GB" sz="2400" dirty="0"/>
                  <a:t>The analytically calculated thresholds using </a:t>
                </a:r>
                <a:r>
                  <a:rPr lang="en-GB" sz="2400" dirty="0" err="1"/>
                  <a:t>Sacherer</a:t>
                </a:r>
                <a:r>
                  <a:rPr lang="en-GB" sz="2400" dirty="0"/>
                  <a:t> approach are 3 – 4 times higher.</a:t>
                </a:r>
              </a:p>
              <a:p>
                <a:pPr>
                  <a:lnSpc>
                    <a:spcPct val="125000"/>
                  </a:lnSpc>
                </a:pPr>
                <a:endParaRPr lang="en-GB" sz="2400" dirty="0"/>
              </a:p>
              <a:p>
                <a:pPr>
                  <a:lnSpc>
                    <a:spcPct val="125000"/>
                  </a:lnSpc>
                </a:pP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We need a different approach to evaluate stability for future machines (for example FCC-</a:t>
                </a:r>
                <a:r>
                  <a:rPr lang="en-US" sz="2400" dirty="0" err="1"/>
                  <a:t>hh</a:t>
                </a:r>
                <a:r>
                  <a:rPr lang="en-US" sz="2400" dirty="0"/>
                  <a:t>).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3289" y="1958083"/>
                <a:ext cx="5380522" cy="3323987"/>
              </a:xfrm>
              <a:prstGeom prst="rect">
                <a:avLst/>
              </a:prstGeom>
              <a:blipFill>
                <a:blip r:embed="rId2"/>
                <a:stretch>
                  <a:fillRect l="-1699" b="-20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/>
          <p:cNvSpPr/>
          <p:nvPr/>
        </p:nvSpPr>
        <p:spPr>
          <a:xfrm>
            <a:off x="2570206" y="1927130"/>
            <a:ext cx="1186249" cy="4947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507" y="1325563"/>
            <a:ext cx="5924275" cy="47837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976588" y="3960217"/>
                <a:ext cx="294490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Im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≈0.09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6588" y="3960217"/>
                <a:ext cx="2944909" cy="461665"/>
              </a:xfrm>
              <a:prstGeom prst="rect">
                <a:avLst/>
              </a:prstGeom>
              <a:blipFill>
                <a:blip r:embed="rId4"/>
                <a:stretch>
                  <a:fillRect b="-2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348103" y="5080837"/>
                <a:ext cx="666977" cy="3101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(fit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sz="1400" dirty="0" smtClean="0"/>
                  <a:t>)</a:t>
                </a:r>
                <a:endParaRPr lang="en-US" sz="1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8103" y="5080837"/>
                <a:ext cx="666977" cy="310150"/>
              </a:xfrm>
              <a:prstGeom prst="rect">
                <a:avLst/>
              </a:prstGeom>
              <a:blipFill>
                <a:blip r:embed="rId5"/>
                <a:stretch>
                  <a:fillRect l="-2727" r="-909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013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Analytic approaches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8380" y="1225850"/>
            <a:ext cx="1108752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Vlasov</a:t>
            </a:r>
            <a:r>
              <a:rPr lang="en-US" sz="2400" dirty="0"/>
              <a:t> equation for a small perturbation of stationary distribution can be </a:t>
            </a:r>
            <a:r>
              <a:rPr lang="en-US" sz="2400" dirty="0" smtClean="0"/>
              <a:t>converted </a:t>
            </a:r>
            <a:r>
              <a:rPr lang="en-US" sz="2400" dirty="0"/>
              <a:t>in </a:t>
            </a:r>
            <a:r>
              <a:rPr lang="en-US" sz="2400" dirty="0" smtClean="0"/>
              <a:t>matrix equations by: </a:t>
            </a:r>
            <a:endParaRPr lang="en-US" sz="2400" dirty="0"/>
          </a:p>
          <a:p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Discretization in action variable </a:t>
            </a:r>
            <a:r>
              <a:rPr lang="en-US" sz="2400" i="1" dirty="0" smtClean="0">
                <a:solidFill>
                  <a:srgbClr val="002060"/>
                </a:solidFill>
              </a:rPr>
              <a:t>(</a:t>
            </a:r>
            <a:r>
              <a:rPr lang="en-US" sz="2400" i="1" dirty="0">
                <a:solidFill>
                  <a:srgbClr val="002060"/>
                </a:solidFill>
              </a:rPr>
              <a:t>K. Oide &amp; K. </a:t>
            </a:r>
            <a:r>
              <a:rPr lang="en-US" sz="2400" i="1" dirty="0" err="1">
                <a:solidFill>
                  <a:srgbClr val="002060"/>
                </a:solidFill>
              </a:rPr>
              <a:t>Yokoya</a:t>
            </a:r>
            <a:r>
              <a:rPr lang="en-US" sz="2400" i="1" dirty="0">
                <a:solidFill>
                  <a:srgbClr val="002060"/>
                </a:solidFill>
              </a:rPr>
              <a:t>, 1990)</a:t>
            </a:r>
            <a:r>
              <a:rPr lang="en-US" sz="2400" dirty="0"/>
              <a:t>.</a:t>
            </a:r>
            <a:br>
              <a:rPr lang="en-US" sz="2400" dirty="0"/>
            </a:br>
            <a:r>
              <a:rPr lang="en-US" sz="2400" dirty="0"/>
              <a:t>Loss of LD is interpreted as emerged van </a:t>
            </a:r>
            <a:r>
              <a:rPr lang="en-US" sz="2400" dirty="0" err="1"/>
              <a:t>Kampen</a:t>
            </a:r>
            <a:r>
              <a:rPr lang="en-US" sz="2400" dirty="0"/>
              <a:t> coherent modes </a:t>
            </a:r>
            <a:br>
              <a:rPr lang="en-US" sz="2400" dirty="0"/>
            </a:br>
            <a:r>
              <a:rPr lang="en-US" sz="2400" dirty="0"/>
              <a:t>(semi-analytic code by</a:t>
            </a:r>
            <a:r>
              <a:rPr lang="en-US" sz="2400" i="1" dirty="0">
                <a:solidFill>
                  <a:srgbClr val="002060"/>
                </a:solidFill>
              </a:rPr>
              <a:t> A. Burov, 2010</a:t>
            </a:r>
            <a:r>
              <a:rPr lang="en-US" sz="2400" i="1" dirty="0"/>
              <a:t>, </a:t>
            </a:r>
            <a:r>
              <a:rPr lang="en-US" sz="2400" dirty="0"/>
              <a:t>recently translated in Python by</a:t>
            </a:r>
            <a:r>
              <a:rPr lang="en-US" sz="2400" i="1" dirty="0">
                <a:solidFill>
                  <a:srgbClr val="002060"/>
                </a:solidFill>
              </a:rPr>
              <a:t> </a:t>
            </a:r>
            <a:br>
              <a:rPr lang="en-US" sz="2400" i="1" dirty="0">
                <a:solidFill>
                  <a:srgbClr val="002060"/>
                </a:solidFill>
              </a:rPr>
            </a:br>
            <a:r>
              <a:rPr lang="en-US" sz="2400" i="1" dirty="0">
                <a:solidFill>
                  <a:srgbClr val="002060"/>
                </a:solidFill>
              </a:rPr>
              <a:t>T. Argyropoulos, 2019</a:t>
            </a:r>
            <a:r>
              <a:rPr lang="en-US" sz="2400" dirty="0"/>
              <a:t>).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Expanding in modes of ring azimuth </a:t>
            </a:r>
            <a:r>
              <a:rPr lang="en-US" sz="2400" i="1" dirty="0" smtClean="0">
                <a:solidFill>
                  <a:srgbClr val="002060"/>
                </a:solidFill>
              </a:rPr>
              <a:t>(A</a:t>
            </a:r>
            <a:r>
              <a:rPr lang="en-US" sz="2400" i="1" dirty="0">
                <a:solidFill>
                  <a:srgbClr val="002060"/>
                </a:solidFill>
              </a:rPr>
              <a:t>. N. </a:t>
            </a:r>
            <a:r>
              <a:rPr lang="en-US" sz="2400" i="1" dirty="0" err="1">
                <a:solidFill>
                  <a:srgbClr val="002060"/>
                </a:solidFill>
              </a:rPr>
              <a:t>Lebedev</a:t>
            </a:r>
            <a:r>
              <a:rPr lang="en-US" sz="2400" i="1" dirty="0">
                <a:solidFill>
                  <a:srgbClr val="002060"/>
                </a:solidFill>
              </a:rPr>
              <a:t>, 1967)</a:t>
            </a:r>
            <a:r>
              <a:rPr lang="en-US" sz="2400" dirty="0"/>
              <a:t>.</a:t>
            </a:r>
            <a:br>
              <a:rPr lang="en-US" sz="2400" dirty="0"/>
            </a:br>
            <a:endParaRPr lang="en-US" sz="2400" dirty="0" smtClean="0"/>
          </a:p>
          <a:p>
            <a:pPr marL="342900" indent="-342900">
              <a:buFont typeface="+mj-lt"/>
              <a:buAutoNum type="arabicPeriod"/>
            </a:pPr>
            <a:endParaRPr lang="en-US" sz="2400" dirty="0"/>
          </a:p>
          <a:p>
            <a:r>
              <a:rPr lang="en-US" sz="2400" dirty="0"/>
              <a:t>Both approaches were </a:t>
            </a:r>
            <a:r>
              <a:rPr lang="en-US" sz="2400" dirty="0" smtClean="0"/>
              <a:t>implemented </a:t>
            </a:r>
            <a:r>
              <a:rPr lang="en-US" sz="2400" dirty="0"/>
              <a:t>in a new semi-analytic </a:t>
            </a:r>
            <a:r>
              <a:rPr lang="en-US" sz="2400" dirty="0" smtClean="0"/>
              <a:t>code </a:t>
            </a:r>
            <a:r>
              <a:rPr lang="en-US" sz="2400" dirty="0">
                <a:solidFill>
                  <a:srgbClr val="0202FF"/>
                </a:solidFill>
              </a:rPr>
              <a:t>MELODY</a:t>
            </a:r>
            <a:r>
              <a:rPr lang="en-US" sz="2400" dirty="0"/>
              <a:t> (Matrix Equations for </a:t>
            </a:r>
            <a:r>
              <a:rPr lang="en-US" sz="2400" dirty="0" err="1"/>
              <a:t>LOngituDinal</a:t>
            </a:r>
            <a:r>
              <a:rPr lang="en-US" sz="2400" dirty="0"/>
              <a:t> </a:t>
            </a:r>
            <a:r>
              <a:rPr lang="en-US" sz="2400" dirty="0" err="1"/>
              <a:t>stabilitY</a:t>
            </a:r>
            <a:r>
              <a:rPr lang="en-US" sz="2400" dirty="0"/>
              <a:t> evaluation, 2019)</a:t>
            </a:r>
          </a:p>
        </p:txBody>
      </p:sp>
    </p:spTree>
    <p:extLst>
      <p:ext uri="{BB962C8B-B14F-4D97-AF65-F5344CB8AC3E}">
        <p14:creationId xmlns:p14="http://schemas.microsoft.com/office/powerpoint/2010/main" val="22694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Comparison of analytic approaches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25" y="1902102"/>
            <a:ext cx="5806851" cy="45125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97395" y="1318145"/>
                <a:ext cx="570412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LHC at 6.5 </a:t>
                </a:r>
                <a:r>
                  <a:rPr lang="en-US" sz="2400" dirty="0" err="1"/>
                  <a:t>TeV</a:t>
                </a:r>
                <a:r>
                  <a:rPr lang="en-US" sz="2400" dirty="0"/>
                  <a:t>,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Im</m:t>
                    </m:r>
                    <m:r>
                      <a:rPr lang="en-US" sz="2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2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=0.09</m:t>
                    </m:r>
                    <m:r>
                      <a:rPr lang="en-US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= </a:t>
                </a:r>
                <a:r>
                  <a:rPr lang="en-US" sz="2400" dirty="0" err="1">
                    <a:solidFill>
                      <a:srgbClr val="FF0000"/>
                    </a:solidFill>
                  </a:rPr>
                  <a:t>const</a:t>
                </a:r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395" y="1318145"/>
                <a:ext cx="5704126" cy="461665"/>
              </a:xfrm>
              <a:prstGeom prst="rect">
                <a:avLst/>
              </a:prstGeom>
              <a:blipFill>
                <a:blip r:embed="rId3"/>
                <a:stretch>
                  <a:fillRect l="-1603" t="-9211" r="-748" b="-3026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/>
          <p:nvPr/>
        </p:nvCxnSpPr>
        <p:spPr>
          <a:xfrm>
            <a:off x="3652467" y="4413183"/>
            <a:ext cx="0" cy="62564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681342" y="4549004"/>
                <a:ext cx="4087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×2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1342" y="4549004"/>
                <a:ext cx="408766" cy="276999"/>
              </a:xfrm>
              <a:prstGeom prst="rect">
                <a:avLst/>
              </a:prstGeom>
              <a:blipFill>
                <a:blip r:embed="rId4"/>
                <a:stretch>
                  <a:fillRect l="-8955" r="-11940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005990" y="1855797"/>
                <a:ext cx="6041577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Very good agreement between both approaches</a:t>
                </a: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Often </a:t>
                </a:r>
                <a:r>
                  <a:rPr lang="en-US" sz="2400" dirty="0"/>
                  <a:t>used for </a:t>
                </a:r>
                <a:r>
                  <a:rPr lang="en-US" sz="2400" dirty="0" smtClean="0"/>
                  <a:t>estimations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assumption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Im</m:t>
                    </m:r>
                    <m:r>
                      <a:rPr lang="en-US" sz="24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24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= const</a:t>
                </a:r>
                <a:r>
                  <a:rPr lang="en-US" sz="2400" dirty="0"/>
                  <a:t>, </a:t>
                </a:r>
                <a:r>
                  <a:rPr lang="en-US" sz="2400" dirty="0" smtClean="0"/>
                  <a:t>turns </a:t>
                </a:r>
                <a:r>
                  <a:rPr lang="en-US" sz="2400" dirty="0"/>
                  <a:t>out to be not physical </a:t>
                </a:r>
                <a:r>
                  <a:rPr lang="en-US" sz="2400" dirty="0" smtClean="0"/>
                  <a:t>(results don’t converge, threshold </a:t>
                </a:r>
                <a:r>
                  <a:rPr lang="en-US" sz="2400" dirty="0"/>
                  <a:t>depends on cut-off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400" dirty="0"/>
                  <a:t>)</a:t>
                </a: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GB" sz="2400" dirty="0"/>
                  <a:t>Realistic impedance model needs to be used</a:t>
                </a:r>
                <a:endParaRPr lang="en-US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990" y="1855797"/>
                <a:ext cx="6041577" cy="4524315"/>
              </a:xfrm>
              <a:prstGeom prst="rect">
                <a:avLst/>
              </a:prstGeom>
              <a:blipFill>
                <a:blip r:embed="rId5"/>
                <a:stretch>
                  <a:fillRect l="-1514" r="-1514" b="-6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073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42" y="1035518"/>
            <a:ext cx="6288150" cy="431015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418" y="1252485"/>
            <a:ext cx="5453868" cy="36391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LHC/HL-LHC impedance model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82590" y="1413299"/>
            <a:ext cx="38010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Blue - N. </a:t>
            </a:r>
            <a:r>
              <a:rPr lang="en-US" dirty="0" err="1">
                <a:solidFill>
                  <a:srgbClr val="0000FF"/>
                </a:solidFill>
              </a:rPr>
              <a:t>Mounet</a:t>
            </a:r>
            <a:r>
              <a:rPr lang="en-US" dirty="0">
                <a:solidFill>
                  <a:srgbClr val="0000FF"/>
                </a:solidFill>
              </a:rPr>
              <a:t>, PhD thesis, 2012</a:t>
            </a:r>
          </a:p>
          <a:p>
            <a:r>
              <a:rPr lang="en-US" dirty="0">
                <a:solidFill>
                  <a:srgbClr val="FF0000"/>
                </a:solidFill>
              </a:rPr>
              <a:t>Red - HL-LHC impedance model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599628" y="3599004"/>
            <a:ext cx="440910" cy="4695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270148" y="4084103"/>
                <a:ext cx="1549935" cy="40011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0202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0202FF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0202FF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rgbClr val="0202FF"/>
                          </a:solidFill>
                          <a:latin typeface="Cambria Math" panose="02040503050406030204" pitchFamily="18" charset="0"/>
                        </a:rPr>
                        <m:t>=5</m:t>
                      </m:r>
                      <m:r>
                        <a:rPr lang="en-US" sz="2000" i="1" dirty="0" smtClean="0">
                          <a:solidFill>
                            <a:srgbClr val="0202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i="0" dirty="0">
                          <a:solidFill>
                            <a:srgbClr val="0202FF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0148" y="4084103"/>
                <a:ext cx="1549935" cy="400110"/>
              </a:xfrm>
              <a:prstGeom prst="rect">
                <a:avLst/>
              </a:prstGeom>
              <a:blipFill>
                <a:blip r:embed="rId4"/>
                <a:stretch>
                  <a:fillRect b="-1470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/>
          <p:nvPr/>
        </p:nvCxnSpPr>
        <p:spPr>
          <a:xfrm flipH="1" flipV="1">
            <a:off x="5582884" y="3389309"/>
            <a:ext cx="230659" cy="6837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482389" y="4083359"/>
                <a:ext cx="1047082" cy="40011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50 </m:t>
                      </m:r>
                      <m:r>
                        <m:rPr>
                          <m:sty m:val="p"/>
                        </m:rPr>
                        <a:rPr lang="en-US" sz="2000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2389" y="4083359"/>
                <a:ext cx="1047082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1E064-08FB-4463-9601-981B52611B0C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65156" y="5433410"/>
                <a:ext cx="1104571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The resonant frequency of the broadband model was changed from 5 GHz to 50 GHz </a:t>
                </a:r>
                <a:r>
                  <a:rPr lang="en-US" sz="2400" dirty="0">
                    <a:solidFill>
                      <a:srgbClr val="002060"/>
                    </a:solidFill>
                  </a:rPr>
                  <a:t>(</a:t>
                </a:r>
                <a:r>
                  <a:rPr lang="en-US" sz="2400" i="1" dirty="0">
                    <a:solidFill>
                      <a:srgbClr val="002060"/>
                    </a:solidFill>
                  </a:rPr>
                  <a:t>D. Amorim, 2018</a:t>
                </a:r>
                <a:r>
                  <a:rPr lang="en-US" sz="2400" dirty="0">
                    <a:solidFill>
                      <a:srgbClr val="002060"/>
                    </a:solidFill>
                  </a:rPr>
                  <a:t>)</a:t>
                </a:r>
                <a:r>
                  <a:rPr lang="en-US" sz="2400" dirty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This change has a significant impact on longitudinal single-bunch stability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156" y="5433410"/>
                <a:ext cx="11045710" cy="1200329"/>
              </a:xfrm>
              <a:prstGeom prst="rect">
                <a:avLst/>
              </a:prstGeom>
              <a:blipFill>
                <a:blip r:embed="rId6"/>
                <a:stretch>
                  <a:fillRect l="-828" t="-3553" r="-386" b="-111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Стрелка: вправо 8">
            <a:extLst>
              <a:ext uri="{FF2B5EF4-FFF2-40B4-BE49-F238E27FC236}">
                <a16:creationId xmlns:a16="http://schemas.microsoft.com/office/drawing/2014/main" id="{9D0E4EDE-70F6-48DC-84DE-8A3110A9BAC1}"/>
              </a:ext>
            </a:extLst>
          </p:cNvPr>
          <p:cNvSpPr/>
          <p:nvPr/>
        </p:nvSpPr>
        <p:spPr>
          <a:xfrm>
            <a:off x="4820083" y="4156438"/>
            <a:ext cx="641582" cy="22466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TextBox 11"/>
          <p:cNvSpPr txBox="1"/>
          <p:nvPr/>
        </p:nvSpPr>
        <p:spPr>
          <a:xfrm>
            <a:off x="6744343" y="1648993"/>
            <a:ext cx="51911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Broad-band impedance model </a:t>
            </a:r>
            <a:br>
              <a:rPr lang="en-US" sz="2400" dirty="0"/>
            </a:br>
            <a:r>
              <a:rPr lang="en-US" sz="2400" i="1" dirty="0">
                <a:solidFill>
                  <a:srgbClr val="002060"/>
                </a:solidFill>
              </a:rPr>
              <a:t>(</a:t>
            </a:r>
            <a:r>
              <a:rPr lang="en-GB" sz="2400" i="1" dirty="0">
                <a:solidFill>
                  <a:srgbClr val="002060"/>
                </a:solidFill>
              </a:rPr>
              <a:t>LHC Design Report, 2004</a:t>
            </a:r>
            <a:r>
              <a:rPr lang="en-US" sz="2400" i="1" dirty="0">
                <a:solidFill>
                  <a:srgbClr val="002060"/>
                </a:solidFill>
              </a:rPr>
              <a:t>)</a:t>
            </a:r>
            <a:endParaRPr lang="en-US" sz="24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774261" y="2430157"/>
                <a:ext cx="2168607" cy="7668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Im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𝑛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4261" y="2430157"/>
                <a:ext cx="2168607" cy="7668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774261" y="3209626"/>
                <a:ext cx="241066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=1,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=5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4261" y="3209626"/>
                <a:ext cx="2410660" cy="369332"/>
              </a:xfrm>
              <a:prstGeom prst="rect">
                <a:avLst/>
              </a:prstGeom>
              <a:blipFill>
                <a:blip r:embed="rId8"/>
                <a:stretch>
                  <a:fillRect l="-3283" r="-2525" b="-3833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6721513" y="3687792"/>
                <a:ext cx="486158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smtClean="0">
                        <a:latin typeface="Cambria Math" panose="02040503050406030204" pitchFamily="18" charset="0"/>
                      </a:rPr>
                      <m:t>Im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240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=0.07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2400" dirty="0"/>
                  <a:t> for injection optics</a:t>
                </a: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1513" y="3687792"/>
                <a:ext cx="4861587" cy="461665"/>
              </a:xfrm>
              <a:prstGeom prst="rect">
                <a:avLst/>
              </a:prstGeom>
              <a:blipFill>
                <a:blip r:embed="rId9"/>
                <a:stretch>
                  <a:fillRect l="-376" t="-9211" r="-1129" b="-3026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6721561" y="4161852"/>
                <a:ext cx="523669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smtClean="0">
                        <a:latin typeface="Cambria Math" panose="02040503050406030204" pitchFamily="18" charset="0"/>
                      </a:rPr>
                      <m:t>Im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240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=0.076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2400" dirty="0"/>
                  <a:t> for squeezed optics</a:t>
                </a: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1561" y="4161852"/>
                <a:ext cx="5236690" cy="461665"/>
              </a:xfrm>
              <a:prstGeom prst="rect">
                <a:avLst/>
              </a:prstGeom>
              <a:blipFill>
                <a:blip r:embed="rId10"/>
                <a:stretch>
                  <a:fillRect l="-349" t="-9333" r="-931" b="-3200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EE76EE0D-A9E2-4D83-B356-D8A1C97AC157}"/>
              </a:ext>
            </a:extLst>
          </p:cNvPr>
          <p:cNvSpPr txBox="1"/>
          <p:nvPr/>
        </p:nvSpPr>
        <p:spPr>
          <a:xfrm>
            <a:off x="2700998" y="5092505"/>
            <a:ext cx="177484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Frequency (Hz)</a:t>
            </a:r>
            <a:endParaRPr lang="pl-PL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ADE3BD5-11FF-422F-9D18-41C8C7560346}"/>
              </a:ext>
            </a:extLst>
          </p:cNvPr>
          <p:cNvSpPr txBox="1"/>
          <p:nvPr/>
        </p:nvSpPr>
        <p:spPr>
          <a:xfrm rot="16200000">
            <a:off x="-494906" y="2961399"/>
            <a:ext cx="171713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Impedance (</a:t>
            </a:r>
            <a:r>
              <a:rPr lang="el-GR" dirty="0"/>
              <a:t>Ω</a:t>
            </a:r>
            <a:r>
              <a:rPr lang="en-US" dirty="0"/>
              <a:t>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3728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372"/>
    </mc:Choice>
    <mc:Fallback xmlns="">
      <p:transition spd="slow" advTm="64372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27993</TotalTime>
  <Words>1975</Words>
  <Application>Microsoft Office PowerPoint</Application>
  <PresentationFormat>Widescreen</PresentationFormat>
  <Paragraphs>341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Arial</vt:lpstr>
      <vt:lpstr>Calibri</vt:lpstr>
      <vt:lpstr>Cambria Math</vt:lpstr>
      <vt:lpstr>Times New Roman</vt:lpstr>
      <vt:lpstr>Office Theme</vt:lpstr>
      <vt:lpstr>Update on longitudinal impedance requirements</vt:lpstr>
      <vt:lpstr>Longitudinal single-bunch stability</vt:lpstr>
      <vt:lpstr>Longitudinal single-bunch stability</vt:lpstr>
      <vt:lpstr>Loss of Landau damping in LHC: measurements</vt:lpstr>
      <vt:lpstr>Comparison of measurements and simulations</vt:lpstr>
      <vt:lpstr>Comparison of measurements and analytic calculations</vt:lpstr>
      <vt:lpstr>Analytic approaches</vt:lpstr>
      <vt:lpstr>Comparison of analytic approaches</vt:lpstr>
      <vt:lpstr>LHC/HL-LHC impedance model</vt:lpstr>
      <vt:lpstr>Stability threshold for broad-band impedance</vt:lpstr>
      <vt:lpstr>Single-bunch stability at 450 GeV</vt:lpstr>
      <vt:lpstr>Persistent oscillations after injection</vt:lpstr>
      <vt:lpstr>Persistent oscillations after injection</vt:lpstr>
      <vt:lpstr>Single-bunch stability at 7 TeV</vt:lpstr>
      <vt:lpstr>Stability of multi-bunch beam</vt:lpstr>
      <vt:lpstr>Lebedev vs Sacherer approach</vt:lpstr>
      <vt:lpstr>Lebedev vs Sacherer approach</vt:lpstr>
      <vt:lpstr>Results for HL-LHC flat top</vt:lpstr>
      <vt:lpstr>Results for HL-LHC flat bottom</vt:lpstr>
      <vt:lpstr>Summary</vt:lpstr>
      <vt:lpstr>Thank you for your attention! </vt:lpstr>
      <vt:lpstr>Spare slides</vt:lpstr>
      <vt:lpstr>Impact of potential well distortion </vt:lpstr>
      <vt:lpstr>Landau damping for multi-bunch beam</vt:lpstr>
      <vt:lpstr>Multi-bunch threshold</vt:lpstr>
      <vt:lpstr>Sacherer’s formalism</vt:lpstr>
      <vt:lpstr>Measurements of the loss of Landau damping threshold in LHC</vt:lpstr>
      <vt:lpstr>Measurements of the loss of Landau damping threshold in LHC</vt:lpstr>
      <vt:lpstr>Measurements of the loss of Landau damping threshold in LHC</vt:lpstr>
      <vt:lpstr>Measurements of the loss of Landau damping threshold in LHC</vt:lpstr>
      <vt:lpstr>Comparisons with simulations</vt:lpstr>
      <vt:lpstr>Lebedev’ approach</vt:lpstr>
      <vt:lpstr>Landau damping: Van-Kampen modes</vt:lpstr>
      <vt:lpstr>Van-Kampen vs Lebedev approaches</vt:lpstr>
      <vt:lpstr>Preliminary comparisons with measurements</vt:lpstr>
      <vt:lpstr>Calculation results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longitudinal impedance considerations</dc:title>
  <dc:creator>Ivan Karpov</dc:creator>
  <cp:lastModifiedBy>Ivan Karpov</cp:lastModifiedBy>
  <cp:revision>195</cp:revision>
  <dcterms:created xsi:type="dcterms:W3CDTF">2019-10-01T09:41:11Z</dcterms:created>
  <dcterms:modified xsi:type="dcterms:W3CDTF">2019-11-18T22:22:27Z</dcterms:modified>
</cp:coreProperties>
</file>