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mp4" ContentType="video/unknown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623" r:id="rId1"/>
  </p:sldMasterIdLst>
  <p:notesMasterIdLst>
    <p:notesMasterId r:id="rId24"/>
  </p:notesMasterIdLst>
  <p:sldIdLst>
    <p:sldId id="385" r:id="rId2"/>
    <p:sldId id="378" r:id="rId3"/>
    <p:sldId id="386" r:id="rId4"/>
    <p:sldId id="387" r:id="rId5"/>
    <p:sldId id="327" r:id="rId6"/>
    <p:sldId id="343" r:id="rId7"/>
    <p:sldId id="377" r:id="rId8"/>
    <p:sldId id="307" r:id="rId9"/>
    <p:sldId id="388" r:id="rId10"/>
    <p:sldId id="382" r:id="rId11"/>
    <p:sldId id="354" r:id="rId12"/>
    <p:sldId id="356" r:id="rId13"/>
    <p:sldId id="357" r:id="rId14"/>
    <p:sldId id="309" r:id="rId15"/>
    <p:sldId id="361" r:id="rId16"/>
    <p:sldId id="364" r:id="rId17"/>
    <p:sldId id="355" r:id="rId18"/>
    <p:sldId id="314" r:id="rId19"/>
    <p:sldId id="367" r:id="rId20"/>
    <p:sldId id="371" r:id="rId21"/>
    <p:sldId id="316" r:id="rId22"/>
    <p:sldId id="352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3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1BC53-FD08-254A-AC83-78963FC4048A}" type="datetimeFigureOut">
              <a:rPr lang="en-US" smtClean="0"/>
              <a:t>5/4/20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DDAF5-0753-BF4A-AE65-31804F2A3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866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>
              <a:latin typeface="Calibri" charset="0"/>
              <a:ea typeface="MS PGothic" charset="0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17E28D3F-A061-084F-87F1-24F27C54A37D}" type="slidenum">
              <a:rPr lang="en-US" sz="1200">
                <a:cs typeface="Arial" charset="0"/>
              </a:rPr>
              <a:pPr eaLnBrk="1" hangingPunct="1"/>
              <a:t>13</a:t>
            </a:fld>
            <a:endParaRPr lang="en-US" sz="120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A1A1-612B-EA48-8361-B576CE71FD5C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1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A1A1-612B-EA48-8361-B576CE71FD5C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771F-72B4-F540-8457-3C997BA9D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677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A1A1-612B-EA48-8361-B576CE71FD5C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771F-72B4-F540-8457-3C997BA9D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353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E9405-5B57-6942-BD54-A8815E0D7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572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A1A1-612B-EA48-8361-B576CE71FD5C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771F-72B4-F540-8457-3C997BA9D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637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A1A1-612B-EA48-8361-B576CE71FD5C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771F-72B4-F540-8457-3C997BA9D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465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A1A1-612B-EA48-8361-B576CE71FD5C}" type="datetimeFigureOut">
              <a:rPr lang="en-US" smtClean="0"/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771F-72B4-F540-8457-3C997BA9D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14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A1A1-612B-EA48-8361-B576CE71FD5C}" type="datetimeFigureOut">
              <a:rPr lang="en-US" smtClean="0"/>
              <a:t>5/4/20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771F-72B4-F540-8457-3C997BA9D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007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A1A1-612B-EA48-8361-B576CE71FD5C}" type="datetimeFigureOut">
              <a:rPr lang="en-US" smtClean="0"/>
              <a:t>5/4/20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771F-72B4-F540-8457-3C997BA9D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785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A1A1-612B-EA48-8361-B576CE71FD5C}" type="datetimeFigureOut">
              <a:rPr lang="en-US" smtClean="0"/>
              <a:t>5/4/20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771F-72B4-F540-8457-3C997BA9D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331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A1A1-612B-EA48-8361-B576CE71FD5C}" type="datetimeFigureOut">
              <a:rPr lang="en-US" smtClean="0"/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845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A1A1-612B-EA48-8361-B576CE71FD5C}" type="datetimeFigureOut">
              <a:rPr lang="en-US" smtClean="0"/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771F-72B4-F540-8457-3C997BA9D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374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5A1A1-612B-EA48-8361-B576CE71FD5C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0771F-72B4-F540-8457-3C997BA9D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623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24" r:id="rId1"/>
    <p:sldLayoutId id="2147484625" r:id="rId2"/>
    <p:sldLayoutId id="2147484626" r:id="rId3"/>
    <p:sldLayoutId id="2147484627" r:id="rId4"/>
    <p:sldLayoutId id="2147484628" r:id="rId5"/>
    <p:sldLayoutId id="2147484629" r:id="rId6"/>
    <p:sldLayoutId id="2147484630" r:id="rId7"/>
    <p:sldLayoutId id="2147484631" r:id="rId8"/>
    <p:sldLayoutId id="2147484632" r:id="rId9"/>
    <p:sldLayoutId id="2147484633" r:id="rId10"/>
    <p:sldLayoutId id="2147484634" r:id="rId11"/>
    <p:sldLayoutId id="2147484635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31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media" Target="../media/media3.mp4"/><Relationship Id="rId4" Type="http://schemas.openxmlformats.org/officeDocument/2006/relationships/video" Target="../media/media3.mp4"/><Relationship Id="rId5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237551"/>
            <a:ext cx="9144000" cy="176336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Gravitational Waves from </a:t>
            </a:r>
            <a:r>
              <a:rPr lang="en-US" sz="2800" dirty="0" smtClean="0"/>
              <a:t>Early-Universe Turbulent Sources 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1270" y="4629098"/>
            <a:ext cx="8321082" cy="2038808"/>
          </a:xfrm>
        </p:spPr>
        <p:txBody>
          <a:bodyPr>
            <a:normAutofit fontScale="25000" lnSpcReduction="20000"/>
          </a:bodyPr>
          <a:lstStyle/>
          <a:p>
            <a:r>
              <a:rPr lang="en-US" sz="8600" dirty="0" smtClean="0">
                <a:solidFill>
                  <a:schemeClr val="tx1"/>
                </a:solidFill>
              </a:rPr>
              <a:t>Tina Kahniashvili </a:t>
            </a:r>
          </a:p>
          <a:p>
            <a:r>
              <a:rPr lang="en-US" sz="8600" dirty="0" smtClean="0">
                <a:solidFill>
                  <a:schemeClr val="tx1"/>
                </a:solidFill>
              </a:rPr>
              <a:t>(Carnegie Mellon University &amp; Ilia State University)</a:t>
            </a:r>
          </a:p>
          <a:p>
            <a:endParaRPr lang="en-US" sz="8600" dirty="0" smtClean="0">
              <a:solidFill>
                <a:schemeClr val="tx1"/>
              </a:solidFill>
            </a:endParaRPr>
          </a:p>
          <a:p>
            <a:r>
              <a:rPr lang="en-US" sz="8600" dirty="0" smtClean="0">
                <a:solidFill>
                  <a:schemeClr val="tx1"/>
                </a:solidFill>
              </a:rPr>
              <a:t>In collaboration with: </a:t>
            </a:r>
            <a:r>
              <a:rPr lang="en-US" sz="8600" dirty="0" smtClean="0">
                <a:solidFill>
                  <a:schemeClr val="tx1"/>
                </a:solidFill>
              </a:rPr>
              <a:t>Axel </a:t>
            </a:r>
            <a:r>
              <a:rPr lang="en-US" sz="8600" dirty="0" smtClean="0">
                <a:solidFill>
                  <a:schemeClr val="tx1"/>
                </a:solidFill>
              </a:rPr>
              <a:t>Brandenburg, Arthur </a:t>
            </a:r>
            <a:r>
              <a:rPr lang="en-US" sz="8600" dirty="0" err="1" smtClean="0">
                <a:solidFill>
                  <a:schemeClr val="tx1"/>
                </a:solidFill>
              </a:rPr>
              <a:t>Kosowsky</a:t>
            </a:r>
            <a:r>
              <a:rPr lang="en-US" sz="8600" dirty="0" smtClean="0">
                <a:solidFill>
                  <a:schemeClr val="tx1"/>
                </a:solidFill>
              </a:rPr>
              <a:t>, </a:t>
            </a:r>
          </a:p>
          <a:p>
            <a:r>
              <a:rPr lang="en-US" sz="8600" dirty="0" err="1" smtClean="0">
                <a:solidFill>
                  <a:schemeClr val="tx1"/>
                </a:solidFill>
              </a:rPr>
              <a:t>Sayan</a:t>
            </a:r>
            <a:r>
              <a:rPr lang="en-US" sz="8600" dirty="0" smtClean="0">
                <a:solidFill>
                  <a:schemeClr val="tx1"/>
                </a:solidFill>
              </a:rPr>
              <a:t> </a:t>
            </a:r>
            <a:r>
              <a:rPr lang="en-US" sz="8600" dirty="0" err="1" smtClean="0">
                <a:solidFill>
                  <a:schemeClr val="tx1"/>
                </a:solidFill>
              </a:rPr>
              <a:t>Mandal</a:t>
            </a:r>
            <a:r>
              <a:rPr lang="en-US" sz="8600" dirty="0" smtClean="0">
                <a:solidFill>
                  <a:schemeClr val="tx1"/>
                </a:solidFill>
              </a:rPr>
              <a:t>, Alberto Roper Pol</a:t>
            </a:r>
          </a:p>
          <a:p>
            <a:r>
              <a:rPr lang="en-US" sz="8600" dirty="0" err="1" smtClean="0">
                <a:solidFill>
                  <a:schemeClr val="tx1"/>
                </a:solidFill>
              </a:rPr>
              <a:t>Pheno</a:t>
            </a:r>
            <a:r>
              <a:rPr lang="en-US" sz="8600" dirty="0" smtClean="0">
                <a:solidFill>
                  <a:schemeClr val="tx1"/>
                </a:solidFill>
              </a:rPr>
              <a:t> </a:t>
            </a:r>
            <a:r>
              <a:rPr lang="en-US" sz="8600" dirty="0" smtClean="0">
                <a:solidFill>
                  <a:schemeClr val="tx1"/>
                </a:solidFill>
              </a:rPr>
              <a:t>2020: </a:t>
            </a:r>
            <a:r>
              <a:rPr lang="en-US" sz="8600" dirty="0" smtClean="0">
                <a:solidFill>
                  <a:schemeClr val="tx1"/>
                </a:solidFill>
              </a:rPr>
              <a:t>May </a:t>
            </a:r>
            <a:r>
              <a:rPr lang="en-US" sz="8600" dirty="0" smtClean="0">
                <a:solidFill>
                  <a:schemeClr val="tx1"/>
                </a:solidFill>
              </a:rPr>
              <a:t>4, 2020</a:t>
            </a:r>
            <a:endParaRPr lang="en-US" sz="8600" dirty="0" smtClean="0">
              <a:solidFill>
                <a:schemeClr val="tx1"/>
              </a:solidFill>
            </a:endParaRPr>
          </a:p>
          <a:p>
            <a:endParaRPr lang="en-US" sz="9600" b="1" dirty="0">
              <a:solidFill>
                <a:schemeClr val="tx1"/>
              </a:solidFill>
            </a:endParaRPr>
          </a:p>
          <a:p>
            <a:endParaRPr lang="en-US" sz="9600" b="1" dirty="0" smtClean="0">
              <a:solidFill>
                <a:schemeClr val="tx1"/>
              </a:solidFill>
            </a:endParaRPr>
          </a:p>
          <a:p>
            <a:endParaRPr lang="en-US" sz="6200" b="1" dirty="0" smtClean="0">
              <a:solidFill>
                <a:schemeClr val="tx1"/>
              </a:solidFill>
            </a:endParaRPr>
          </a:p>
          <a:p>
            <a:endParaRPr lang="en-US" sz="6200" dirty="0">
              <a:solidFill>
                <a:schemeClr val="tx1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572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229600" cy="1143000"/>
          </a:xfrm>
        </p:spPr>
        <p:txBody>
          <a:bodyPr/>
          <a:lstStyle/>
          <a:p>
            <a:r>
              <a:rPr lang="en-US" dirty="0"/>
              <a:t>n</a:t>
            </a:r>
            <a:r>
              <a:rPr lang="en-US" dirty="0" smtClean="0"/>
              <a:t>umerical </a:t>
            </a:r>
            <a:r>
              <a:rPr lang="en-US" dirty="0"/>
              <a:t>s</a:t>
            </a:r>
            <a:r>
              <a:rPr lang="en-US" dirty="0" smtClean="0"/>
              <a:t>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63664"/>
            <a:ext cx="3887140" cy="4945430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To account properly non-linear processes (MHD)</a:t>
            </a:r>
          </a:p>
          <a:p>
            <a:r>
              <a:rPr lang="en-US" sz="2600" dirty="0" smtClean="0"/>
              <a:t>Not be limited by the short duration of the phase transitions  </a:t>
            </a:r>
          </a:p>
          <a:p>
            <a:r>
              <a:rPr lang="en-US" sz="2600" dirty="0" smtClean="0"/>
              <a:t>Two stages turbulence decay</a:t>
            </a:r>
          </a:p>
          <a:p>
            <a:pPr lvl="1"/>
            <a:r>
              <a:rPr lang="en-US" sz="2600" dirty="0" smtClean="0"/>
              <a:t>Forced turbulence</a:t>
            </a:r>
          </a:p>
          <a:p>
            <a:pPr lvl="1"/>
            <a:r>
              <a:rPr lang="en-US" sz="2600" dirty="0" smtClean="0"/>
              <a:t>Free decay </a:t>
            </a:r>
          </a:p>
          <a:p>
            <a:r>
              <a:rPr lang="en-US" sz="2600" dirty="0" smtClean="0"/>
              <a:t>The source is present till recombination (after the field is frozen in)</a:t>
            </a:r>
          </a:p>
          <a:p>
            <a:r>
              <a:rPr lang="en-US" sz="2600" dirty="0" smtClean="0"/>
              <a:t>Results – strongly initial conditions depend</a:t>
            </a:r>
            <a:r>
              <a:rPr lang="en-US" dirty="0" smtClean="0"/>
              <a:t>ent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7006" y="1615406"/>
            <a:ext cx="4191000" cy="8382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1406" y="2453606"/>
            <a:ext cx="2006600" cy="4445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011520" y="2453606"/>
            <a:ext cx="198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/>
              <a:t>Grishchuk</a:t>
            </a:r>
            <a:r>
              <a:rPr lang="en-US" i="1" dirty="0" smtClean="0"/>
              <a:t> 1974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1520" y="2898106"/>
            <a:ext cx="1225222" cy="2722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9429" y="3334025"/>
            <a:ext cx="4683953" cy="3329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261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primordial MHD turbulence?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1583043"/>
          </a:xfrm>
        </p:spPr>
        <p:txBody>
          <a:bodyPr/>
          <a:lstStyle/>
          <a:p>
            <a:r>
              <a:rPr lang="en-US" dirty="0" smtClean="0"/>
              <a:t>Observations – lower limits of extragalactic magnetic fields in voids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4486" y="1600200"/>
            <a:ext cx="3261755" cy="31623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25046" y="4873505"/>
            <a:ext cx="2981891" cy="365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Neronov</a:t>
            </a:r>
            <a:r>
              <a:rPr lang="en-US" dirty="0" smtClean="0"/>
              <a:t> &amp; </a:t>
            </a:r>
            <a:r>
              <a:rPr lang="en-US" dirty="0" err="1" smtClean="0"/>
              <a:t>Vovk</a:t>
            </a:r>
            <a:r>
              <a:rPr lang="en-US" dirty="0" smtClean="0"/>
              <a:t> 2010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332" y="3183242"/>
            <a:ext cx="3652467" cy="35568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62792" y="6144245"/>
            <a:ext cx="3205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Vovk’s</a:t>
            </a:r>
            <a:r>
              <a:rPr lang="en-US" dirty="0" smtClean="0"/>
              <a:t> courtesy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487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925"/>
            <a:ext cx="8229600" cy="1143000"/>
          </a:xfrm>
        </p:spPr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rimordial or astrophysical </a:t>
            </a:r>
            <a:r>
              <a:rPr lang="en-US" dirty="0"/>
              <a:t>o</a:t>
            </a:r>
            <a:r>
              <a:rPr lang="en-US" dirty="0" smtClean="0"/>
              <a:t>rigin?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3131" r="3131"/>
          <a:stretch>
            <a:fillRect/>
          </a:stretch>
        </p:blipFill>
        <p:spPr>
          <a:xfrm>
            <a:off x="699092" y="1363905"/>
            <a:ext cx="5186933" cy="285261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0931" y="4322050"/>
            <a:ext cx="3650653" cy="25359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2993" y="1933877"/>
            <a:ext cx="2713807" cy="22826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3032" y="4322050"/>
            <a:ext cx="3070159" cy="2432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703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051050" y="1481622"/>
            <a:ext cx="4105275" cy="800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F. Hoyle in Proc. </a:t>
            </a:r>
            <a:r>
              <a:rPr lang="ja-JP" altLang="en-US" sz="16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“</a:t>
            </a:r>
            <a:r>
              <a:rPr lang="en-US" altLang="ja-JP" sz="16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La structure et </a:t>
            </a:r>
          </a:p>
          <a:p>
            <a:pPr>
              <a:defRPr/>
            </a:pPr>
            <a:r>
              <a:rPr lang="en-US" sz="16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</a:t>
            </a:r>
            <a:r>
              <a:rPr lang="ja-JP" altLang="en-US" sz="16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’</a:t>
            </a:r>
            <a:r>
              <a:rPr lang="en-US" altLang="ja-JP" sz="16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evolution de l</a:t>
            </a:r>
            <a:r>
              <a:rPr lang="ja-JP" altLang="en-US" sz="16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’</a:t>
            </a:r>
            <a:r>
              <a:rPr lang="en-US" altLang="ja-JP" sz="16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Universe</a:t>
            </a:r>
            <a:r>
              <a:rPr lang="ja-JP" altLang="en-US" sz="16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”</a:t>
            </a:r>
            <a:r>
              <a:rPr lang="en-US" altLang="ja-JP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(1958) </a:t>
            </a:r>
            <a:r>
              <a:rPr lang="en-US" altLang="ja-JP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	</a:t>
            </a:r>
            <a:endParaRPr lang="en-US" dirty="0"/>
          </a:p>
        </p:txBody>
      </p:sp>
      <p:pic>
        <p:nvPicPr>
          <p:cNvPr id="28675" name="Picture 11" descr="F9E53835-B7F1-1080-46C29518E063CBAE_1[1]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392401"/>
            <a:ext cx="1657350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250825" y="3736556"/>
            <a:ext cx="3240088" cy="280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charset="0"/>
              <a:buChar char="u"/>
              <a:defRPr/>
            </a:pP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nflation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charset="0"/>
              <a:buChar char="u"/>
              <a:defRPr/>
            </a:pP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hase transitions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charset="0"/>
              <a:buChar char="u"/>
              <a:defRPr/>
            </a:pPr>
            <a:r>
              <a:rPr lang="en-US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s</a:t>
            </a:r>
            <a:r>
              <a:rPr lang="en-US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upersymmetry</a:t>
            </a:r>
            <a:endParaRPr lang="en-US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charset="0"/>
              <a:buChar char="u"/>
              <a:defRPr/>
            </a:pP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tring </a:t>
            </a: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osmology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60000"/>
              <a:buFont typeface="Wingdings" charset="0"/>
              <a:buChar char="u"/>
              <a:defRPr/>
            </a:pP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opological defects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20801"/>
            <a:ext cx="8964612" cy="1371600"/>
          </a:xfrm>
        </p:spPr>
        <p:txBody>
          <a:bodyPr>
            <a:normAutofit/>
          </a:bodyPr>
          <a:lstStyle/>
          <a:p>
            <a:r>
              <a:rPr lang="en-US" sz="4000" dirty="0" err="1"/>
              <a:t>m</a:t>
            </a:r>
            <a:r>
              <a:rPr lang="en-US" sz="4000" dirty="0" err="1" smtClean="0"/>
              <a:t>agnetogenesis</a:t>
            </a:r>
            <a:endParaRPr lang="en-US" sz="4000" dirty="0"/>
          </a:p>
        </p:txBody>
      </p:sp>
      <p:pic>
        <p:nvPicPr>
          <p:cNvPr id="1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73300" y="2520845"/>
            <a:ext cx="6030897" cy="433715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66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MHD turbulence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Cosmic magnetic field origin – generation in the early universe</a:t>
            </a:r>
          </a:p>
          <a:p>
            <a:r>
              <a:rPr lang="en-US" dirty="0" smtClean="0"/>
              <a:t>Primordial magnetic fields – effects on phase transition physics</a:t>
            </a:r>
          </a:p>
          <a:p>
            <a:r>
              <a:rPr lang="en-US" dirty="0" smtClean="0"/>
              <a:t>Generation of turbulence</a:t>
            </a:r>
          </a:p>
          <a:p>
            <a:r>
              <a:rPr lang="en-US" dirty="0" smtClean="0"/>
              <a:t>MHD turbulence decay</a:t>
            </a:r>
            <a:endParaRPr lang="en-US" dirty="0"/>
          </a:p>
        </p:txBody>
      </p:sp>
      <p:pic>
        <p:nvPicPr>
          <p:cNvPr id="5" name="512d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95482" y="2202070"/>
            <a:ext cx="3724227" cy="32620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79281" y="5786064"/>
            <a:ext cx="3540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Brandenburg, Kahniashvili, </a:t>
            </a:r>
            <a:r>
              <a:rPr lang="en-US" i="1" dirty="0" err="1" smtClean="0"/>
              <a:t>Tevzadze</a:t>
            </a:r>
            <a:r>
              <a:rPr lang="en-US" i="1" dirty="0" smtClean="0"/>
              <a:t>, 2015</a:t>
            </a:r>
            <a:endParaRPr lang="en-US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648200" y="1682335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PENCIL CODE 3D compressible MHD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753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Calibri" charset="0"/>
              </a:rPr>
              <a:t>c</a:t>
            </a:r>
            <a:r>
              <a:rPr lang="en-US" dirty="0" smtClean="0">
                <a:latin typeface="Calibri" charset="0"/>
              </a:rPr>
              <a:t>lasses </a:t>
            </a:r>
            <a:r>
              <a:rPr lang="en-US" dirty="0">
                <a:latin typeface="Calibri" charset="0"/>
              </a:rPr>
              <a:t>of t</a:t>
            </a:r>
            <a:r>
              <a:rPr lang="en-US" dirty="0" smtClean="0">
                <a:latin typeface="Calibri" charset="0"/>
              </a:rPr>
              <a:t>urbulence </a:t>
            </a:r>
            <a:endParaRPr lang="en-US" dirty="0">
              <a:latin typeface="Calibri" charset="0"/>
            </a:endParaRPr>
          </a:p>
        </p:txBody>
      </p:sp>
      <p:pic>
        <p:nvPicPr>
          <p:cNvPr id="3891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11313"/>
            <a:ext cx="9144000" cy="414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TextBox 8"/>
          <p:cNvSpPr txBox="1">
            <a:spLocks noChangeArrowheads="1"/>
          </p:cNvSpPr>
          <p:nvPr/>
        </p:nvSpPr>
        <p:spPr bwMode="auto">
          <a:xfrm>
            <a:off x="4211638" y="6180138"/>
            <a:ext cx="44751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1800" i="1">
                <a:ea typeface="ＭＳ Ｐゴシック" charset="0"/>
                <a:cs typeface="ＭＳ Ｐゴシック" charset="0"/>
              </a:rPr>
              <a:t>Brandenburg &amp; Kahniashvili 2017</a:t>
            </a:r>
          </a:p>
        </p:txBody>
      </p:sp>
    </p:spTree>
    <p:extLst>
      <p:ext uri="{BB962C8B-B14F-4D97-AF65-F5344CB8AC3E}">
        <p14:creationId xmlns:p14="http://schemas.microsoft.com/office/powerpoint/2010/main" val="496298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039" y="269413"/>
            <a:ext cx="6579722" cy="64153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6028" y="261641"/>
            <a:ext cx="4271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Brandenburg,  et al. 2017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59298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</a:t>
            </a:r>
            <a:r>
              <a:rPr lang="en-US" dirty="0" smtClean="0"/>
              <a:t>ravitational waves  </a:t>
            </a:r>
            <a:r>
              <a:rPr lang="en-US" dirty="0" smtClean="0"/>
              <a:t>from turbulence</a:t>
            </a:r>
            <a:endParaRPr lang="en-US" dirty="0"/>
          </a:p>
        </p:txBody>
      </p:sp>
      <p:pic>
        <p:nvPicPr>
          <p:cNvPr id="4" name="AT1152a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7199" y="1820041"/>
            <a:ext cx="3927103" cy="3519512"/>
          </a:xfrm>
          <a:prstGeom prst="rect">
            <a:avLst/>
          </a:prstGeom>
        </p:spPr>
      </p:pic>
      <p:pic>
        <p:nvPicPr>
          <p:cNvPr id="5" name="RT1152b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41065" y="1820041"/>
            <a:ext cx="4045735" cy="3770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71600" y="5874327"/>
            <a:ext cx="2050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Acoustic turbulence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29285" y="5874322"/>
            <a:ext cx="1982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Vortical</a:t>
            </a:r>
            <a:r>
              <a:rPr lang="en-US" dirty="0" smtClean="0"/>
              <a:t> turbulence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592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ravitational waves: </a:t>
            </a:r>
            <a:r>
              <a:rPr lang="en-US" dirty="0"/>
              <a:t>r</a:t>
            </a:r>
            <a:r>
              <a:rPr lang="en-US" dirty="0" smtClean="0"/>
              <a:t>esults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460" y="1561836"/>
            <a:ext cx="7089114" cy="39028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5801061"/>
            <a:ext cx="5223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Roper Pol et al. </a:t>
            </a:r>
            <a:r>
              <a:rPr lang="en-US" sz="2000" i="1" dirty="0" smtClean="0"/>
              <a:t>2019, 2020</a:t>
            </a:r>
            <a:endParaRPr lang="en-US" sz="2000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7019" y="5750927"/>
            <a:ext cx="3089781" cy="86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170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300" y="393700"/>
            <a:ext cx="6616700" cy="607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180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10080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/>
              <a:t>g</a:t>
            </a:r>
            <a:r>
              <a:rPr lang="en-US" sz="3600" dirty="0" smtClean="0"/>
              <a:t>ravitational </a:t>
            </a:r>
            <a:r>
              <a:rPr lang="en-US" sz="3600" dirty="0"/>
              <a:t>w</a:t>
            </a:r>
            <a:r>
              <a:rPr lang="en-US" sz="3600" dirty="0" smtClean="0"/>
              <a:t>aves </a:t>
            </a:r>
            <a:r>
              <a:rPr lang="en-US" sz="3600" dirty="0"/>
              <a:t>a</a:t>
            </a:r>
            <a:r>
              <a:rPr lang="en-US" sz="3600" dirty="0" smtClean="0"/>
              <a:t>stronomy</a:t>
            </a:r>
            <a:r>
              <a:rPr lang="en-US" sz="4000" dirty="0" smtClean="0"/>
              <a:t>	</a:t>
            </a:r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268413"/>
            <a:ext cx="8907463" cy="4392612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b="1" dirty="0" smtClean="0"/>
              <a:t>Advantage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sz="2400" dirty="0" smtClean="0"/>
              <a:t>Connection with High Energy Physics – the best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sz="2400" dirty="0" smtClean="0"/>
              <a:t>laboratory to test the energy scales EVEN near the Planck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sz="2400" dirty="0" smtClean="0"/>
              <a:t>scale</a:t>
            </a:r>
          </a:p>
          <a:p>
            <a:pPr lvl="2" eaLnBrk="1" hangingPunct="1">
              <a:buFont typeface="Wingdings" charset="0"/>
              <a:buNone/>
              <a:defRPr/>
            </a:pPr>
            <a:endParaRPr lang="en-US" sz="2000" dirty="0" smtClean="0"/>
          </a:p>
          <a:p>
            <a:pPr eaLnBrk="1" hangingPunct="1">
              <a:defRPr/>
            </a:pPr>
            <a:r>
              <a:rPr lang="en-US" sz="2400" b="1" dirty="0" smtClean="0"/>
              <a:t>Disadvantage</a:t>
            </a:r>
            <a:r>
              <a:rPr lang="en-US" sz="2800" dirty="0" smtClean="0"/>
              <a:t> 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sz="2400" dirty="0" smtClean="0"/>
              <a:t>Direct detection 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sz="2400" dirty="0" smtClean="0"/>
              <a:t>is complicated</a:t>
            </a:r>
          </a:p>
        </p:txBody>
      </p:sp>
      <p:pic>
        <p:nvPicPr>
          <p:cNvPr id="217092" name="Picture 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48038" y="2935288"/>
            <a:ext cx="5795962" cy="3922712"/>
          </a:xfrm>
        </p:spPr>
      </p:pic>
    </p:spTree>
    <p:extLst>
      <p:ext uri="{BB962C8B-B14F-4D97-AF65-F5344CB8AC3E}">
        <p14:creationId xmlns:p14="http://schemas.microsoft.com/office/powerpoint/2010/main" val="14853844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900" y="0"/>
            <a:ext cx="64109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338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9959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Primordial turbulence is potentially detectable by LISA</a:t>
            </a:r>
          </a:p>
          <a:p>
            <a:r>
              <a:rPr lang="en-US" dirty="0" smtClean="0"/>
              <a:t>Primordial magnetic fields can serve as seeds for the observed cosmic magnetic fields.</a:t>
            </a:r>
          </a:p>
          <a:p>
            <a:r>
              <a:rPr lang="en-US" dirty="0" smtClean="0"/>
              <a:t>Presence of primordial magnetic field makes the signal substantially stronger and allows it to spread over a wide range of frequencies.</a:t>
            </a:r>
          </a:p>
          <a:p>
            <a:r>
              <a:rPr lang="en-US" dirty="0" smtClean="0"/>
              <a:t>LISA mission offers a possibility to understand the physics of phase transitions (and possibly </a:t>
            </a:r>
            <a:r>
              <a:rPr lang="en-US" dirty="0" err="1" smtClean="0"/>
              <a:t>baryogenesis</a:t>
            </a:r>
            <a:r>
              <a:rPr lang="en-US" dirty="0" smtClean="0"/>
              <a:t>)</a:t>
            </a:r>
          </a:p>
          <a:p>
            <a:r>
              <a:rPr lang="en-US" dirty="0" smtClean="0"/>
              <a:t>Parity violating sources produce circularly polarized gravitational waves, and the polarization degree might be around 100% (for fully helical sources).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704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72521" y="2967335"/>
            <a:ext cx="3398962" cy="92333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Thank you!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2278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1"/>
            <a:ext cx="9144000" cy="6857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2687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672" y="274638"/>
            <a:ext cx="9010328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LISA sensitivity &amp; electroweak </a:t>
            </a:r>
            <a:r>
              <a:rPr lang="en-US" sz="3600" dirty="0"/>
              <a:t>s</a:t>
            </a:r>
            <a:r>
              <a:rPr lang="en-US" sz="3600" dirty="0" smtClean="0"/>
              <a:t>cale </a:t>
            </a:r>
            <a:r>
              <a:rPr lang="en-US" sz="3600" dirty="0"/>
              <a:t>p</a:t>
            </a:r>
            <a:r>
              <a:rPr lang="en-US" sz="3600" dirty="0" smtClean="0"/>
              <a:t>hysics</a:t>
            </a:r>
            <a:endParaRPr lang="en-US" sz="3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53" y="1555892"/>
            <a:ext cx="4813376" cy="305649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84054" y="4676447"/>
            <a:ext cx="4813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www.lisamission.org</a:t>
            </a:r>
            <a:r>
              <a:rPr lang="en-US" dirty="0"/>
              <a:t>/multimedia/image/</a:t>
            </a:r>
            <a:r>
              <a:rPr lang="en-US" dirty="0" err="1"/>
              <a:t>lisa</a:t>
            </a:r>
            <a:r>
              <a:rPr lang="en-US" dirty="0"/>
              <a:t>-sensitivity</a:t>
            </a:r>
          </a:p>
        </p:txBody>
      </p:sp>
      <p:sp>
        <p:nvSpPr>
          <p:cNvPr id="10" name="Rectangle 9"/>
          <p:cNvSpPr/>
          <p:nvPr/>
        </p:nvSpPr>
        <p:spPr>
          <a:xfrm>
            <a:off x="2355969" y="1672610"/>
            <a:ext cx="25731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Credit: LISA Consortium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5097430" y="1657617"/>
            <a:ext cx="3816350" cy="335584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 b="1" dirty="0"/>
              <a:t>LISA</a:t>
            </a:r>
            <a:r>
              <a:rPr lang="ja-JP" altLang="en-US" sz="2400" b="1" dirty="0">
                <a:latin typeface="Arial"/>
              </a:rPr>
              <a:t>’</a:t>
            </a:r>
            <a:r>
              <a:rPr lang="en-US" sz="2400" b="1" dirty="0"/>
              <a:t>s peak sensitivity corresponds to ~ 1/10 of Hubble horizon at 1 </a:t>
            </a:r>
            <a:r>
              <a:rPr lang="en-US" sz="2400" b="1" dirty="0" err="1"/>
              <a:t>TeV</a:t>
            </a:r>
            <a:r>
              <a:rPr lang="en-US" sz="2400" b="1" dirty="0"/>
              <a:t> energy scale</a:t>
            </a:r>
          </a:p>
          <a:p>
            <a:pPr>
              <a:defRPr/>
            </a:pPr>
            <a:r>
              <a:rPr lang="en-US" sz="2400" dirty="0" smtClean="0"/>
              <a:t>Hubble frequency </a:t>
            </a:r>
          </a:p>
          <a:p>
            <a:pPr>
              <a:buFont typeface="Wingdings" charset="0"/>
              <a:buNone/>
              <a:defRPr/>
            </a:pPr>
            <a:r>
              <a:rPr lang="en-US" sz="2400" dirty="0" smtClean="0"/>
              <a:t>	f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=10</a:t>
            </a:r>
            <a:r>
              <a:rPr lang="en-US" sz="2400" baseline="30000" dirty="0" smtClean="0"/>
              <a:t>-4</a:t>
            </a:r>
            <a:r>
              <a:rPr lang="en-US" sz="2400" dirty="0" smtClean="0"/>
              <a:t>Hz (T/1Tev)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" y="5715348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400" b="1" dirty="0"/>
              <a:t>Large Hadron Collider (LHC) </a:t>
            </a:r>
            <a:r>
              <a:rPr lang="en-US" sz="2400" b="1" dirty="0" err="1">
                <a:latin typeface="cmsy10" charset="0"/>
              </a:rPr>
              <a:t>vs</a:t>
            </a:r>
            <a:r>
              <a:rPr lang="en-US" sz="2400" b="1" dirty="0">
                <a:latin typeface="cmsy10" charset="0"/>
              </a:rPr>
              <a:t> </a:t>
            </a:r>
            <a:r>
              <a:rPr lang="en-US" sz="2400" b="1" dirty="0"/>
              <a:t>relic </a:t>
            </a:r>
            <a:r>
              <a:rPr lang="en-US" sz="2400" b="1" dirty="0" smtClean="0"/>
              <a:t>gravitational waves: </a:t>
            </a:r>
          </a:p>
          <a:p>
            <a:pPr algn="ctr">
              <a:defRPr/>
            </a:pPr>
            <a:r>
              <a:rPr lang="en-US" sz="2400" b="1" dirty="0" smtClean="0"/>
              <a:t>Detecting New Physics?  </a:t>
            </a:r>
            <a:endParaRPr lang="en-US" sz="2400" b="1" dirty="0">
              <a:latin typeface="cmsy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662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</a:t>
            </a:r>
            <a:r>
              <a:rPr lang="en-US" dirty="0" smtClean="0"/>
              <a:t>elic </a:t>
            </a:r>
            <a:r>
              <a:rPr lang="en-US" dirty="0"/>
              <a:t>g</a:t>
            </a:r>
            <a:r>
              <a:rPr lang="en-US" dirty="0" smtClean="0"/>
              <a:t>ravitational </a:t>
            </a:r>
            <a:r>
              <a:rPr lang="en-US" dirty="0"/>
              <a:t>w</a:t>
            </a:r>
            <a:r>
              <a:rPr lang="en-US" dirty="0" smtClean="0"/>
              <a:t>aves </a:t>
            </a:r>
            <a:r>
              <a:rPr lang="en-US" dirty="0" smtClean="0"/>
              <a:t>signal - LISA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very </a:t>
            </a:r>
            <a:r>
              <a:rPr lang="en-US" dirty="0" smtClean="0"/>
              <a:t>early universe</a:t>
            </a:r>
            <a:endParaRPr lang="en-US" dirty="0" smtClean="0"/>
          </a:p>
          <a:p>
            <a:pPr lvl="1"/>
            <a:r>
              <a:rPr lang="en-US" dirty="0" smtClean="0"/>
              <a:t>Phase transitions</a:t>
            </a:r>
          </a:p>
          <a:p>
            <a:pPr lvl="1"/>
            <a:r>
              <a:rPr lang="en-US" dirty="0" smtClean="0"/>
              <a:t>Turbulence</a:t>
            </a:r>
          </a:p>
          <a:p>
            <a:pPr lvl="1"/>
            <a:r>
              <a:rPr lang="en-US" dirty="0" smtClean="0"/>
              <a:t>Seed magnetic fields</a:t>
            </a:r>
            <a:endParaRPr lang="en-US" dirty="0"/>
          </a:p>
          <a:p>
            <a:pPr lvl="1"/>
            <a:r>
              <a:rPr lang="en-US" dirty="0" smtClean="0"/>
              <a:t>MHD </a:t>
            </a:r>
            <a:r>
              <a:rPr lang="en-US" dirty="0" smtClean="0"/>
              <a:t>turbulence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4074" y="4778603"/>
            <a:ext cx="4339926" cy="20793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1672" y="1923143"/>
            <a:ext cx="3635128" cy="238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300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3600" dirty="0"/>
              <a:t>r</a:t>
            </a:r>
            <a:r>
              <a:rPr lang="en-US" sz="3600" dirty="0" smtClean="0"/>
              <a:t>elic </a:t>
            </a:r>
            <a:r>
              <a:rPr lang="en-US" sz="3600" dirty="0"/>
              <a:t>g</a:t>
            </a:r>
            <a:r>
              <a:rPr lang="en-US" sz="3600" dirty="0" smtClean="0"/>
              <a:t>ravitational </a:t>
            </a:r>
            <a:r>
              <a:rPr lang="en-US" sz="3600" dirty="0"/>
              <a:t>w</a:t>
            </a:r>
            <a:r>
              <a:rPr lang="en-US" sz="3600" dirty="0" smtClean="0"/>
              <a:t>aves</a:t>
            </a:r>
            <a:br>
              <a:rPr lang="en-US" sz="3600" dirty="0" smtClean="0"/>
            </a:br>
            <a:r>
              <a:rPr lang="en-US" sz="3600" dirty="0" smtClean="0"/>
              <a:t> from phase </a:t>
            </a:r>
            <a:r>
              <a:rPr lang="en-US" sz="3600" dirty="0"/>
              <a:t>t</a:t>
            </a:r>
            <a:r>
              <a:rPr lang="en-US" sz="3600" dirty="0" smtClean="0"/>
              <a:t>ransitions</a:t>
            </a:r>
            <a:endParaRPr lang="en-US" sz="3600" dirty="0"/>
          </a:p>
        </p:txBody>
      </p:sp>
      <p:sp>
        <p:nvSpPr>
          <p:cNvPr id="23859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 typeface="Wingdings" charset="0"/>
              <a:buNone/>
              <a:defRPr/>
            </a:pPr>
            <a:endParaRPr lang="en-US" smtClean="0"/>
          </a:p>
          <a:p>
            <a:pPr eaLnBrk="1" hangingPunct="1">
              <a:buFont typeface="Wingdings" charset="0"/>
              <a:buNone/>
              <a:defRPr/>
            </a:pPr>
            <a:endParaRPr lang="en-US" smtClean="0"/>
          </a:p>
          <a:p>
            <a:pPr eaLnBrk="1" hangingPunct="1">
              <a:buFont typeface="Wingdings" charset="0"/>
              <a:buNone/>
              <a:defRPr/>
            </a:pPr>
            <a:r>
              <a:rPr lang="en-US" sz="2000" smtClean="0"/>
              <a:t>		</a:t>
            </a:r>
            <a:endParaRPr lang="en-US" sz="2000" i="1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5146373" y="1884296"/>
            <a:ext cx="3641244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Pioneering works:</a:t>
            </a:r>
          </a:p>
          <a:p>
            <a:r>
              <a:rPr lang="en-US" dirty="0" err="1" smtClean="0"/>
              <a:t>Winicour</a:t>
            </a:r>
            <a:r>
              <a:rPr lang="en-US" dirty="0" smtClean="0"/>
              <a:t> 1973</a:t>
            </a:r>
          </a:p>
          <a:p>
            <a:r>
              <a:rPr lang="en-US" dirty="0" smtClean="0"/>
              <a:t>Hogan 1982, 1986</a:t>
            </a:r>
          </a:p>
          <a:p>
            <a:r>
              <a:rPr lang="en-US" dirty="0" smtClean="0"/>
              <a:t>Turner &amp; </a:t>
            </a:r>
            <a:r>
              <a:rPr lang="en-US" dirty="0" err="1" smtClean="0"/>
              <a:t>Wilczek</a:t>
            </a:r>
            <a:r>
              <a:rPr lang="en-US" dirty="0" smtClean="0"/>
              <a:t> 1990  </a:t>
            </a:r>
          </a:p>
          <a:p>
            <a:r>
              <a:rPr lang="en-US" dirty="0" err="1" smtClean="0"/>
              <a:t>Kosowsky</a:t>
            </a:r>
            <a:r>
              <a:rPr lang="en-US" dirty="0" smtClean="0"/>
              <a:t> et al. 1992 </a:t>
            </a:r>
          </a:p>
          <a:p>
            <a:r>
              <a:rPr lang="en-US" dirty="0" err="1" smtClean="0"/>
              <a:t>Kosowsky</a:t>
            </a:r>
            <a:r>
              <a:rPr lang="en-US" dirty="0" smtClean="0"/>
              <a:t> &amp; Turner 1993</a:t>
            </a:r>
          </a:p>
          <a:p>
            <a:r>
              <a:rPr lang="en-US" dirty="0" err="1" smtClean="0"/>
              <a:t>Kamionkowski</a:t>
            </a:r>
            <a:r>
              <a:rPr lang="en-US" dirty="0" smtClean="0"/>
              <a:t> et al. 1994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280913" y="5741382"/>
            <a:ext cx="1725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charset="0"/>
              <a:buNone/>
            </a:pPr>
            <a:r>
              <a:rPr lang="en-US" i="1" dirty="0" smtClean="0"/>
              <a:t>C</a:t>
            </a:r>
            <a:r>
              <a:rPr lang="en-US" i="1" dirty="0"/>
              <a:t>. Hogan, 2006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55" y="1738000"/>
            <a:ext cx="4893650" cy="39728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288" y="5292657"/>
            <a:ext cx="3414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092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977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turbulence vs. gravitational waves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3014" y="3528180"/>
            <a:ext cx="4495800" cy="342483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i="1" dirty="0" smtClean="0"/>
          </a:p>
          <a:p>
            <a:r>
              <a:rPr lang="en-US" sz="2400" i="1" dirty="0" err="1" smtClean="0"/>
              <a:t>Kosowsky</a:t>
            </a:r>
            <a:r>
              <a:rPr lang="en-US" sz="2400" i="1" dirty="0" smtClean="0"/>
              <a:t>, Mack, Kahniashvili, 2002</a:t>
            </a:r>
          </a:p>
          <a:p>
            <a:r>
              <a:rPr lang="en-US" sz="2400" i="1" dirty="0" err="1" smtClean="0"/>
              <a:t>Dolgov</a:t>
            </a:r>
            <a:r>
              <a:rPr lang="en-US" sz="2400" i="1" dirty="0" smtClean="0"/>
              <a:t>, Grasso, </a:t>
            </a:r>
            <a:r>
              <a:rPr lang="en-US" sz="2400" i="1" dirty="0" err="1" smtClean="0"/>
              <a:t>Nicolis</a:t>
            </a:r>
            <a:r>
              <a:rPr lang="en-US" sz="2400" i="1" dirty="0" smtClean="0"/>
              <a:t>, 2002</a:t>
            </a:r>
          </a:p>
          <a:p>
            <a:r>
              <a:rPr lang="en-US" sz="2400" i="1" dirty="0" err="1" smtClean="0"/>
              <a:t>Nicolis</a:t>
            </a:r>
            <a:r>
              <a:rPr lang="en-US" sz="2400" i="1" dirty="0" smtClean="0"/>
              <a:t>, 2004</a:t>
            </a:r>
          </a:p>
          <a:p>
            <a:r>
              <a:rPr lang="en-US" sz="2400" i="1" dirty="0" smtClean="0"/>
              <a:t>Kahniashvili, </a:t>
            </a:r>
            <a:r>
              <a:rPr lang="en-US" sz="2400" i="1" dirty="0" err="1" smtClean="0"/>
              <a:t>Gogoberidze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Ratra</a:t>
            </a:r>
            <a:r>
              <a:rPr lang="en-US" sz="2400" i="1" dirty="0" smtClean="0"/>
              <a:t>, 2005</a:t>
            </a:r>
            <a:endParaRPr lang="en-US" sz="2400" i="1" dirty="0"/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35454"/>
            <a:ext cx="2793240" cy="2229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432541" y="1466077"/>
            <a:ext cx="1358922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dirty="0"/>
              <a:t>“Van Gogh's Turbulent Mind Captured Turbulence” credit Cosmos and Culture, 2015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8814" y="1555526"/>
            <a:ext cx="3844186" cy="43859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40325" y="6263407"/>
            <a:ext cx="2755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err="1" smtClean="0"/>
              <a:t>Nicolis</a:t>
            </a:r>
            <a:r>
              <a:rPr lang="en-US" sz="2000" i="1" dirty="0" smtClean="0"/>
              <a:t> 2004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2551719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437" y="238372"/>
            <a:ext cx="8229600" cy="1143000"/>
          </a:xfrm>
        </p:spPr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ound waves from turbulence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496662" y="2486398"/>
            <a:ext cx="1086085" cy="0"/>
          </a:xfrm>
          <a:prstGeom prst="straightConnector1">
            <a:avLst/>
          </a:prstGeom>
          <a:ln w="1270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12" y="1429663"/>
            <a:ext cx="3026105" cy="2014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798660" y="1821663"/>
            <a:ext cx="38473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Aeroacoustic</a:t>
            </a:r>
            <a:r>
              <a:rPr lang="en-US" sz="2800" dirty="0" smtClean="0"/>
              <a:t>: </a:t>
            </a:r>
          </a:p>
          <a:p>
            <a:r>
              <a:rPr lang="en-US" sz="2800" dirty="0" smtClean="0"/>
              <a:t>Sound waves generation by turbulence</a:t>
            </a:r>
            <a:endParaRPr lang="en-US" sz="2800" dirty="0"/>
          </a:p>
        </p:txBody>
      </p:sp>
      <p:sp>
        <p:nvSpPr>
          <p:cNvPr id="23" name="Rectangle 22"/>
          <p:cNvSpPr/>
          <p:nvPr/>
        </p:nvSpPr>
        <p:spPr>
          <a:xfrm>
            <a:off x="5022142" y="5670200"/>
            <a:ext cx="31487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err="1" smtClean="0"/>
              <a:t>Lighthill</a:t>
            </a:r>
            <a:r>
              <a:rPr lang="en-US" sz="2400" i="1" dirty="0" smtClean="0"/>
              <a:t>, 1952</a:t>
            </a:r>
          </a:p>
          <a:p>
            <a:r>
              <a:rPr lang="en-US" sz="2400" i="1" dirty="0" err="1" smtClean="0"/>
              <a:t>Proudman</a:t>
            </a:r>
            <a:r>
              <a:rPr lang="en-US" sz="2400" i="1" dirty="0" smtClean="0"/>
              <a:t> 1952 </a:t>
            </a:r>
            <a:endParaRPr lang="en-US" sz="2400" i="1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5928" y="3830960"/>
            <a:ext cx="6348072" cy="13190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752" y="4172081"/>
            <a:ext cx="2181603" cy="13635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1513" y="5390525"/>
            <a:ext cx="2063683" cy="1369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453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3078"/>
            <a:ext cx="8229600" cy="1143000"/>
          </a:xfrm>
        </p:spPr>
        <p:txBody>
          <a:bodyPr/>
          <a:lstStyle/>
          <a:p>
            <a:r>
              <a:rPr lang="en-US" dirty="0" err="1"/>
              <a:t>a</a:t>
            </a:r>
            <a:r>
              <a:rPr lang="en-US" dirty="0" err="1" smtClean="0"/>
              <a:t>eroacoustic</a:t>
            </a:r>
            <a:r>
              <a:rPr lang="en-US" dirty="0" smtClean="0"/>
              <a:t> </a:t>
            </a:r>
            <a:r>
              <a:rPr lang="en-US" dirty="0"/>
              <a:t>a</a:t>
            </a:r>
            <a:r>
              <a:rPr lang="en-US" dirty="0" smtClean="0"/>
              <a:t>pproximation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6004" r="6004"/>
          <a:stretch>
            <a:fillRect/>
          </a:stretch>
        </p:blipFill>
        <p:spPr>
          <a:xfrm>
            <a:off x="368300" y="1414383"/>
            <a:ext cx="3661953" cy="4103864"/>
          </a:xfrm>
        </p:spPr>
      </p:pic>
      <p:sp>
        <p:nvSpPr>
          <p:cNvPr id="6" name="TextBox 5"/>
          <p:cNvSpPr txBox="1"/>
          <p:nvPr/>
        </p:nvSpPr>
        <p:spPr>
          <a:xfrm>
            <a:off x="4110414" y="2069326"/>
            <a:ext cx="4313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/>
              <a:t>Gogoberidze</a:t>
            </a:r>
            <a:r>
              <a:rPr lang="en-US" i="1" dirty="0" smtClean="0"/>
              <a:t>, Kahniashvili, </a:t>
            </a:r>
            <a:r>
              <a:rPr lang="en-US" i="1" dirty="0" err="1" smtClean="0"/>
              <a:t>Kosowsky</a:t>
            </a:r>
            <a:r>
              <a:rPr lang="en-US" i="1" dirty="0" smtClean="0"/>
              <a:t> 2007</a:t>
            </a:r>
            <a:endParaRPr lang="en-US" i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2411" y="5346690"/>
            <a:ext cx="4101044" cy="6386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300" y="5985295"/>
            <a:ext cx="8407400" cy="6985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2411" y="4941834"/>
            <a:ext cx="3390900" cy="406400"/>
          </a:xfrm>
          <a:prstGeom prst="rect">
            <a:avLst/>
          </a:prstGeom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462411" y="2876432"/>
            <a:ext cx="3807772" cy="184209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2000" b="1" dirty="0" smtClean="0">
                <a:cs typeface="Arial" charset="0"/>
              </a:rPr>
              <a:t>Parameters:</a:t>
            </a: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  <a:sym typeface="Symbol" charset="0"/>
            </a:endParaRPr>
          </a:p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  <a:sym typeface="Symbol" charset="0"/>
              </a:rPr>
              <a:t></a:t>
            </a:r>
            <a:r>
              <a:rPr lang="en-US" sz="2000" baseline="-25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  <a:sym typeface="Symbol" charset="0"/>
              </a:rPr>
              <a:t>T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 turbulence lasting 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time</a:t>
            </a: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k</a:t>
            </a:r>
            <a:r>
              <a:rPr lang="en-US" sz="2000" baseline="-25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0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 stirring 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scale</a:t>
            </a: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  <a:p>
            <a:pPr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M 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= v</a:t>
            </a:r>
            <a:r>
              <a:rPr lang="en-US" sz="2000" baseline="-25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0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/c - Mach number</a:t>
            </a:r>
          </a:p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R</a:t>
            </a:r>
            <a:r>
              <a:rPr lang="en-US" sz="2000" baseline="30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3/4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=</a:t>
            </a:r>
            <a:r>
              <a:rPr lang="en-US" sz="2000" dirty="0" err="1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k</a:t>
            </a:r>
            <a:r>
              <a:rPr lang="en-US" sz="2000" baseline="-25000" dirty="0" err="1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d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/k</a:t>
            </a:r>
            <a:r>
              <a:rPr lang="en-US" sz="2000" baseline="-25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0 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- Reynolds number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0414" y="1414383"/>
            <a:ext cx="4826000" cy="6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477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19251</TotalTime>
  <Words>546</Words>
  <Application>Microsoft Macintosh PowerPoint</Application>
  <PresentationFormat>On-screen Show (4:3)</PresentationFormat>
  <Paragraphs>113</Paragraphs>
  <Slides>22</Slides>
  <Notes>1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Gravitational Waves from Early-Universe Turbulent Sources </vt:lpstr>
      <vt:lpstr>gravitational waves astronomy </vt:lpstr>
      <vt:lpstr>PowerPoint Presentation</vt:lpstr>
      <vt:lpstr>LISA sensitivity &amp; electroweak scale physics</vt:lpstr>
      <vt:lpstr>relic gravitational waves signal - LISA</vt:lpstr>
      <vt:lpstr>relic gravitational waves  from phase transitions</vt:lpstr>
      <vt:lpstr>turbulence vs. gravitational waves </vt:lpstr>
      <vt:lpstr>sound waves from turbulence</vt:lpstr>
      <vt:lpstr>aeroacoustic approximation</vt:lpstr>
      <vt:lpstr>numerical simulations</vt:lpstr>
      <vt:lpstr>why primordial MHD turbulence?</vt:lpstr>
      <vt:lpstr>primordial or astrophysical origin?</vt:lpstr>
      <vt:lpstr>magnetogenesis</vt:lpstr>
      <vt:lpstr>MHD turbulence</vt:lpstr>
      <vt:lpstr>classes of turbulence </vt:lpstr>
      <vt:lpstr>PowerPoint Presentation</vt:lpstr>
      <vt:lpstr>gravitational waves  from turbulence</vt:lpstr>
      <vt:lpstr>gravitational waves: results</vt:lpstr>
      <vt:lpstr>PowerPoint Presentation</vt:lpstr>
      <vt:lpstr>PowerPoint Presentation</vt:lpstr>
      <vt:lpstr>conclusions</vt:lpstr>
      <vt:lpstr>PowerPoint Presentation</vt:lpstr>
    </vt:vector>
  </TitlesOfParts>
  <Company>CMU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Observational Signatures of Primordial Turbulence</dc:title>
  <dc:creator>Tina Kahniashvili</dc:creator>
  <cp:lastModifiedBy>Tina Kahniashvili</cp:lastModifiedBy>
  <cp:revision>155</cp:revision>
  <dcterms:created xsi:type="dcterms:W3CDTF">2017-05-02T16:08:34Z</dcterms:created>
  <dcterms:modified xsi:type="dcterms:W3CDTF">2020-05-04T05:18:04Z</dcterms:modified>
</cp:coreProperties>
</file>