
<file path=[Content_Types].xml><?xml version="1.0" encoding="utf-8"?>
<Types xmlns="http://schemas.openxmlformats.org/package/2006/content-types">
  <Default Extension="avi" ContentType="video/x-msvideo"/>
  <Default Extension="bin" ContentType="application/vnd.openxmlformats-officedocument.oleObject"/>
  <Default Extension="gif" ContentType="image/gif"/>
  <Default Extension="jpeg" ContentType="image/jpeg"/>
  <Default Extension="jpg" ContentType="image/jpeg"/>
  <Default Extension="png" ContentType="image/png"/>
  <Default Extension="rels" ContentType="application/vnd.openxmlformats-package.relationships+xml"/>
  <Default Extension="tif" ContentType="image/tiff"/>
  <Default Extension="tiff" ContentType="image/tiff"/>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74"/>
  </p:notesMasterIdLst>
  <p:handoutMasterIdLst>
    <p:handoutMasterId r:id="rId75"/>
  </p:handoutMasterIdLst>
  <p:sldIdLst>
    <p:sldId id="256" r:id="rId5"/>
    <p:sldId id="258" r:id="rId6"/>
    <p:sldId id="261" r:id="rId7"/>
    <p:sldId id="286" r:id="rId8"/>
    <p:sldId id="287" r:id="rId9"/>
    <p:sldId id="289" r:id="rId10"/>
    <p:sldId id="292" r:id="rId11"/>
    <p:sldId id="293" r:id="rId12"/>
    <p:sldId id="353" r:id="rId13"/>
    <p:sldId id="294" r:id="rId14"/>
    <p:sldId id="355" r:id="rId15"/>
    <p:sldId id="357" r:id="rId16"/>
    <p:sldId id="324" r:id="rId17"/>
    <p:sldId id="288" r:id="rId18"/>
    <p:sldId id="302" r:id="rId19"/>
    <p:sldId id="296" r:id="rId20"/>
    <p:sldId id="305" r:id="rId21"/>
    <p:sldId id="303" r:id="rId22"/>
    <p:sldId id="304" r:id="rId23"/>
    <p:sldId id="308" r:id="rId24"/>
    <p:sldId id="309" r:id="rId25"/>
    <p:sldId id="310" r:id="rId26"/>
    <p:sldId id="299" r:id="rId27"/>
    <p:sldId id="311" r:id="rId28"/>
    <p:sldId id="314" r:id="rId29"/>
    <p:sldId id="312" r:id="rId30"/>
    <p:sldId id="316" r:id="rId31"/>
    <p:sldId id="318" r:id="rId32"/>
    <p:sldId id="315" r:id="rId33"/>
    <p:sldId id="317" r:id="rId34"/>
    <p:sldId id="319" r:id="rId35"/>
    <p:sldId id="320" r:id="rId36"/>
    <p:sldId id="321" r:id="rId37"/>
    <p:sldId id="326" r:id="rId38"/>
    <p:sldId id="322" r:id="rId39"/>
    <p:sldId id="323" r:id="rId40"/>
    <p:sldId id="313" r:id="rId41"/>
    <p:sldId id="298" r:id="rId42"/>
    <p:sldId id="325" r:id="rId43"/>
    <p:sldId id="327" r:id="rId44"/>
    <p:sldId id="328" r:id="rId45"/>
    <p:sldId id="329" r:id="rId46"/>
    <p:sldId id="330" r:id="rId47"/>
    <p:sldId id="300" r:id="rId48"/>
    <p:sldId id="333" r:id="rId49"/>
    <p:sldId id="332" r:id="rId50"/>
    <p:sldId id="301" r:id="rId51"/>
    <p:sldId id="331" r:id="rId52"/>
    <p:sldId id="334" r:id="rId53"/>
    <p:sldId id="335" r:id="rId54"/>
    <p:sldId id="336" r:id="rId55"/>
    <p:sldId id="337" r:id="rId56"/>
    <p:sldId id="338" r:id="rId57"/>
    <p:sldId id="339" r:id="rId58"/>
    <p:sldId id="340" r:id="rId59"/>
    <p:sldId id="341" r:id="rId60"/>
    <p:sldId id="343" r:id="rId61"/>
    <p:sldId id="342" r:id="rId62"/>
    <p:sldId id="297" r:id="rId63"/>
    <p:sldId id="344" r:id="rId64"/>
    <p:sldId id="345" r:id="rId65"/>
    <p:sldId id="346" r:id="rId66"/>
    <p:sldId id="347" r:id="rId67"/>
    <p:sldId id="348" r:id="rId68"/>
    <p:sldId id="349" r:id="rId69"/>
    <p:sldId id="350" r:id="rId70"/>
    <p:sldId id="358" r:id="rId71"/>
    <p:sldId id="351" r:id="rId72"/>
    <p:sldId id="269" r:id="rId7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3350"/>
    <a:srgbClr val="0C4360"/>
    <a:srgbClr val="1B6872"/>
    <a:srgbClr val="63B7C6"/>
    <a:srgbClr val="002136"/>
    <a:srgbClr val="0C75AC"/>
    <a:srgbClr val="0024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3ACE78-EE08-4E03-8262-0658294EDB82}" v="636" dt="2019-11-08T10:17:57.4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20" d="100"/>
          <a:sy n="120" d="100"/>
        </p:scale>
        <p:origin x="120" y="246"/>
      </p:cViewPr>
      <p:guideLst>
        <p:guide orient="horz" pos="2160"/>
        <p:guide pos="3840"/>
      </p:guideLst>
    </p:cSldViewPr>
  </p:slid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62FF6B6-4F8A-40F7-B5F4-FC3996824D7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8910A999-F365-48DF-976A-0517FE04544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CA5457B-CDAE-4DEB-AEC8-C82DE2312E37}" type="datetimeFigureOut">
              <a:rPr lang="en-US" smtClean="0"/>
              <a:t>11/8/2019</a:t>
            </a:fld>
            <a:endParaRPr lang="en-US" dirty="0"/>
          </a:p>
        </p:txBody>
      </p:sp>
      <p:sp>
        <p:nvSpPr>
          <p:cNvPr id="4" name="Footer Placeholder 3">
            <a:extLst>
              <a:ext uri="{FF2B5EF4-FFF2-40B4-BE49-F238E27FC236}">
                <a16:creationId xmlns:a16="http://schemas.microsoft.com/office/drawing/2014/main" id="{F8735C90-ADBF-4B9E-BE88-E1C8F83EB4D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82506A01-6D0A-45EF-A584-05A3361D66F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831430A-4AA4-45C8-AC23-CD6B61C41A4C}" type="slidenum">
              <a:rPr lang="en-US" smtClean="0"/>
              <a:t>‹#›</a:t>
            </a:fld>
            <a:endParaRPr lang="en-US" dirty="0"/>
          </a:p>
        </p:txBody>
      </p:sp>
    </p:spTree>
    <p:extLst>
      <p:ext uri="{BB962C8B-B14F-4D97-AF65-F5344CB8AC3E}">
        <p14:creationId xmlns:p14="http://schemas.microsoft.com/office/powerpoint/2010/main" val="10599009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0B78EA-28CE-41D8-9043-90E391E5F567}" type="datetimeFigureOut">
              <a:rPr lang="en-US" noProof="0" smtClean="0"/>
              <a:t>11/8/2019</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34D747-9380-41EE-9946-EC9EC0CA5D1E}" type="slidenum">
              <a:rPr lang="en-US" noProof="0" smtClean="0"/>
              <a:t>‹#›</a:t>
            </a:fld>
            <a:endParaRPr lang="en-US" noProof="0" dirty="0"/>
          </a:p>
        </p:txBody>
      </p:sp>
    </p:spTree>
    <p:extLst>
      <p:ext uri="{BB962C8B-B14F-4D97-AF65-F5344CB8AC3E}">
        <p14:creationId xmlns:p14="http://schemas.microsoft.com/office/powerpoint/2010/main" val="38277271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6E739168-A5E8-443A-B392-7AD4CF8977AD}"/>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7" name="Group 6">
            <a:extLst>
              <a:ext uri="{FF2B5EF4-FFF2-40B4-BE49-F238E27FC236}">
                <a16:creationId xmlns:a16="http://schemas.microsoft.com/office/drawing/2014/main" id="{4CA15AFD-4983-47DD-9ED0-D3B27E5A096F}"/>
              </a:ext>
            </a:extLst>
          </p:cNvPr>
          <p:cNvGrpSpPr/>
          <p:nvPr userDrawn="1"/>
        </p:nvGrpSpPr>
        <p:grpSpPr>
          <a:xfrm>
            <a:off x="-1604709" y="-3756"/>
            <a:ext cx="13796710" cy="6861756"/>
            <a:chOff x="-1604709" y="-3756"/>
            <a:chExt cx="13796710" cy="6861756"/>
          </a:xfrm>
        </p:grpSpPr>
        <p:grpSp>
          <p:nvGrpSpPr>
            <p:cNvPr id="8" name="Group 7">
              <a:extLst>
                <a:ext uri="{FF2B5EF4-FFF2-40B4-BE49-F238E27FC236}">
                  <a16:creationId xmlns:a16="http://schemas.microsoft.com/office/drawing/2014/main" id="{2222D5E2-E9B4-4180-98B8-4E514C9ADB28}"/>
                </a:ext>
              </a:extLst>
            </p:cNvPr>
            <p:cNvGrpSpPr/>
            <p:nvPr/>
          </p:nvGrpSpPr>
          <p:grpSpPr>
            <a:xfrm>
              <a:off x="-16298" y="0"/>
              <a:ext cx="12208299" cy="6858000"/>
              <a:chOff x="-16298" y="0"/>
              <a:chExt cx="12208299" cy="6858000"/>
            </a:xfrm>
          </p:grpSpPr>
          <p:sp>
            <p:nvSpPr>
              <p:cNvPr id="15" name="Freeform: Shape 14">
                <a:extLst>
                  <a:ext uri="{FF2B5EF4-FFF2-40B4-BE49-F238E27FC236}">
                    <a16:creationId xmlns:a16="http://schemas.microsoft.com/office/drawing/2014/main" id="{41E10E1E-5268-4F03-BA64-07E19DE26739}"/>
                  </a:ext>
                </a:extLst>
              </p:cNvPr>
              <p:cNvSpPr/>
              <p:nvPr/>
            </p:nvSpPr>
            <p:spPr>
              <a:xfrm flipH="1">
                <a:off x="-16297" y="0"/>
                <a:ext cx="12208298" cy="6858000"/>
              </a:xfrm>
              <a:custGeom>
                <a:avLst/>
                <a:gdLst>
                  <a:gd name="connsiteX0" fmla="*/ 8574289 w 12208298"/>
                  <a:gd name="connsiteY0" fmla="*/ 0 h 6858000"/>
                  <a:gd name="connsiteX1" fmla="*/ 0 w 12208298"/>
                  <a:gd name="connsiteY1" fmla="*/ 0 h 6858000"/>
                  <a:gd name="connsiteX2" fmla="*/ 0 w 12208298"/>
                  <a:gd name="connsiteY2" fmla="*/ 6858000 h 6858000"/>
                  <a:gd name="connsiteX3" fmla="*/ 532109 w 12208298"/>
                  <a:gd name="connsiteY3" fmla="*/ 6858000 h 6858000"/>
                  <a:gd name="connsiteX4" fmla="*/ 11495317 w 12208298"/>
                  <a:gd name="connsiteY4" fmla="*/ 6858000 h 6858000"/>
                  <a:gd name="connsiteX5" fmla="*/ 12208298 w 12208298"/>
                  <a:gd name="connsiteY5" fmla="*/ 6858000 h 6858000"/>
                  <a:gd name="connsiteX6" fmla="*/ 12208298 w 12208298"/>
                  <a:gd name="connsiteY6" fmla="*/ 3146781 h 6858000"/>
                  <a:gd name="connsiteX7" fmla="*/ 10353284 w 12208298"/>
                  <a:gd name="connsiteY7" fmla="*/ 1291767 h 6858000"/>
                  <a:gd name="connsiteX8" fmla="*/ 9866056 w 12208298"/>
                  <a:gd name="connsiteY8" fmla="*/ 129176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08298" h="6858000">
                    <a:moveTo>
                      <a:pt x="8574289" y="0"/>
                    </a:moveTo>
                    <a:lnTo>
                      <a:pt x="0" y="0"/>
                    </a:lnTo>
                    <a:lnTo>
                      <a:pt x="0" y="6858000"/>
                    </a:lnTo>
                    <a:lnTo>
                      <a:pt x="532109" y="6858000"/>
                    </a:lnTo>
                    <a:lnTo>
                      <a:pt x="11495317" y="6858000"/>
                    </a:lnTo>
                    <a:lnTo>
                      <a:pt x="12208298" y="6858000"/>
                    </a:lnTo>
                    <a:lnTo>
                      <a:pt x="12208298" y="3146781"/>
                    </a:lnTo>
                    <a:lnTo>
                      <a:pt x="10353284" y="1291767"/>
                    </a:lnTo>
                    <a:lnTo>
                      <a:pt x="9866056" y="1291767"/>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Freeform: Shape 15">
                <a:extLst>
                  <a:ext uri="{FF2B5EF4-FFF2-40B4-BE49-F238E27FC236}">
                    <a16:creationId xmlns:a16="http://schemas.microsoft.com/office/drawing/2014/main" id="{B989C45D-BDFF-418F-BE79-03FF70015770}"/>
                  </a:ext>
                </a:extLst>
              </p:cNvPr>
              <p:cNvSpPr/>
              <p:nvPr/>
            </p:nvSpPr>
            <p:spPr>
              <a:xfrm rot="5400000" flipH="1" flipV="1">
                <a:off x="2667000" y="-2667001"/>
                <a:ext cx="6858000" cy="12192002"/>
              </a:xfrm>
              <a:custGeom>
                <a:avLst/>
                <a:gdLst>
                  <a:gd name="connsiteX0" fmla="*/ 6858000 w 6858000"/>
                  <a:gd name="connsiteY0" fmla="*/ 3871658 h 12192002"/>
                  <a:gd name="connsiteX1" fmla="*/ 6858000 w 6858000"/>
                  <a:gd name="connsiteY1" fmla="*/ 12192002 h 12192002"/>
                  <a:gd name="connsiteX2" fmla="*/ 5363029 w 6858000"/>
                  <a:gd name="connsiteY2" fmla="*/ 12192002 h 12192002"/>
                  <a:gd name="connsiteX3" fmla="*/ 5363029 w 6858000"/>
                  <a:gd name="connsiteY3" fmla="*/ 12192000 h 12192002"/>
                  <a:gd name="connsiteX4" fmla="*/ 0 w 6858000"/>
                  <a:gd name="connsiteY4" fmla="*/ 12192000 h 12192002"/>
                  <a:gd name="connsiteX5" fmla="*/ 0 w 6858000"/>
                  <a:gd name="connsiteY5" fmla="*/ 0 h 12192002"/>
                  <a:gd name="connsiteX6" fmla="*/ 3539398 w 6858000"/>
                  <a:gd name="connsiteY6" fmla="*/ 0 h 12192002"/>
                  <a:gd name="connsiteX7" fmla="*/ 5566229 w 6858000"/>
                  <a:gd name="connsiteY7" fmla="*/ 2026831 h 12192002"/>
                  <a:gd name="connsiteX8" fmla="*/ 5566229 w 6858000"/>
                  <a:gd name="connsiteY8" fmla="*/ 2575538 h 12192002"/>
                  <a:gd name="connsiteX9" fmla="*/ 6858000 w 6858000"/>
                  <a:gd name="connsiteY9" fmla="*/ 3871657 h 12192002"/>
                  <a:gd name="connsiteX10" fmla="*/ 5566229 w 6858000"/>
                  <a:gd name="connsiteY10" fmla="*/ 3871657 h 12192002"/>
                  <a:gd name="connsiteX11" fmla="*/ 5566229 w 6858000"/>
                  <a:gd name="connsiteY11" fmla="*/ 3871658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58000" h="12192002">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pattFill prst="wdDnDiag">
                <a:fgClr>
                  <a:schemeClr val="accent1"/>
                </a:fgClr>
                <a:bgClr>
                  <a:schemeClr val="accent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Right Triangle 16">
                <a:extLst>
                  <a:ext uri="{FF2B5EF4-FFF2-40B4-BE49-F238E27FC236}">
                    <a16:creationId xmlns:a16="http://schemas.microsoft.com/office/drawing/2014/main" id="{8DCD5806-2A2F-4ABF-8057-245681C498E6}"/>
                  </a:ext>
                </a:extLst>
              </p:cNvPr>
              <p:cNvSpPr/>
              <p:nvPr/>
            </p:nvSpPr>
            <p:spPr>
              <a:xfrm rot="16200000" flipH="1" flipV="1">
                <a:off x="24625" y="-4746"/>
                <a:ext cx="2819399" cy="2828891"/>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Right Triangle 17">
                <a:extLst>
                  <a:ext uri="{FF2B5EF4-FFF2-40B4-BE49-F238E27FC236}">
                    <a16:creationId xmlns:a16="http://schemas.microsoft.com/office/drawing/2014/main" id="{3A93038F-E9E4-4FFD-B3DF-28DB7C2C1490}"/>
                  </a:ext>
                </a:extLst>
              </p:cNvPr>
              <p:cNvSpPr/>
              <p:nvPr/>
            </p:nvSpPr>
            <p:spPr>
              <a:xfrm rot="16200000" flipH="1" flipV="1">
                <a:off x="4418" y="-4422"/>
                <a:ext cx="2627088" cy="2635933"/>
              </a:xfrm>
              <a:prstGeom prst="rtTriangle">
                <a:avLst/>
              </a:prstGeom>
              <a:pattFill prst="dkHorz">
                <a:fgClr>
                  <a:schemeClr val="accent1"/>
                </a:fgClr>
                <a:bgClr>
                  <a:schemeClr val="accent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Right Triangle 18">
                <a:extLst>
                  <a:ext uri="{FF2B5EF4-FFF2-40B4-BE49-F238E27FC236}">
                    <a16:creationId xmlns:a16="http://schemas.microsoft.com/office/drawing/2014/main" id="{5DEA1E02-BBD0-4AE3-AF22-433B90272178}"/>
                  </a:ext>
                </a:extLst>
              </p:cNvPr>
              <p:cNvSpPr/>
              <p:nvPr/>
            </p:nvSpPr>
            <p:spPr>
              <a:xfrm rot="16200000" flipH="1" flipV="1">
                <a:off x="-12263" y="-4034"/>
                <a:ext cx="2397087" cy="2405158"/>
              </a:xfrm>
              <a:prstGeom prst="rtTriangle">
                <a:avLst/>
              </a:prstGeom>
              <a:solidFill>
                <a:schemeClr val="accent2">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Freeform: Shape 19">
                <a:extLst>
                  <a:ext uri="{FF2B5EF4-FFF2-40B4-BE49-F238E27FC236}">
                    <a16:creationId xmlns:a16="http://schemas.microsoft.com/office/drawing/2014/main" id="{0027A677-9ACB-4264-B148-4806678FB83F}"/>
                  </a:ext>
                </a:extLst>
              </p:cNvPr>
              <p:cNvSpPr/>
              <p:nvPr/>
            </p:nvSpPr>
            <p:spPr>
              <a:xfrm rot="5400000" flipH="1" flipV="1">
                <a:off x="2667000" y="-2667001"/>
                <a:ext cx="6858000" cy="12192002"/>
              </a:xfrm>
              <a:custGeom>
                <a:avLst/>
                <a:gdLst>
                  <a:gd name="connsiteX0" fmla="*/ 6858000 w 6858000"/>
                  <a:gd name="connsiteY0" fmla="*/ 3871658 h 12192002"/>
                  <a:gd name="connsiteX1" fmla="*/ 6858000 w 6858000"/>
                  <a:gd name="connsiteY1" fmla="*/ 12192002 h 12192002"/>
                  <a:gd name="connsiteX2" fmla="*/ 5363029 w 6858000"/>
                  <a:gd name="connsiteY2" fmla="*/ 12192002 h 12192002"/>
                  <a:gd name="connsiteX3" fmla="*/ 5363029 w 6858000"/>
                  <a:gd name="connsiteY3" fmla="*/ 12192000 h 12192002"/>
                  <a:gd name="connsiteX4" fmla="*/ 0 w 6858000"/>
                  <a:gd name="connsiteY4" fmla="*/ 12192000 h 12192002"/>
                  <a:gd name="connsiteX5" fmla="*/ 0 w 6858000"/>
                  <a:gd name="connsiteY5" fmla="*/ 0 h 12192002"/>
                  <a:gd name="connsiteX6" fmla="*/ 3539398 w 6858000"/>
                  <a:gd name="connsiteY6" fmla="*/ 0 h 12192002"/>
                  <a:gd name="connsiteX7" fmla="*/ 5566229 w 6858000"/>
                  <a:gd name="connsiteY7" fmla="*/ 2026831 h 12192002"/>
                  <a:gd name="connsiteX8" fmla="*/ 5566229 w 6858000"/>
                  <a:gd name="connsiteY8" fmla="*/ 2575538 h 12192002"/>
                  <a:gd name="connsiteX9" fmla="*/ 6858000 w 6858000"/>
                  <a:gd name="connsiteY9" fmla="*/ 3871657 h 12192002"/>
                  <a:gd name="connsiteX10" fmla="*/ 5566229 w 6858000"/>
                  <a:gd name="connsiteY10" fmla="*/ 3871657 h 12192002"/>
                  <a:gd name="connsiteX11" fmla="*/ 5566229 w 6858000"/>
                  <a:gd name="connsiteY11" fmla="*/ 3871658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58000" h="12192002">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9" name="Freeform: Shape 12">
              <a:extLst>
                <a:ext uri="{FF2B5EF4-FFF2-40B4-BE49-F238E27FC236}">
                  <a16:creationId xmlns:a16="http://schemas.microsoft.com/office/drawing/2014/main" id="{E3AAB79D-382D-4A95-965E-526B6A681DA7}"/>
                </a:ext>
              </a:extLst>
            </p:cNvPr>
            <p:cNvSpPr/>
            <p:nvPr/>
          </p:nvSpPr>
          <p:spPr>
            <a:xfrm rot="18900000" flipH="1">
              <a:off x="-1604709" y="1397837"/>
              <a:ext cx="3211378" cy="3211378"/>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C0A22127-2B4A-4B15-B0A9-F019A30347A1}"/>
                </a:ext>
              </a:extLst>
            </p:cNvPr>
            <p:cNvSpPr/>
            <p:nvPr/>
          </p:nvSpPr>
          <p:spPr>
            <a:xfrm rot="18900000">
              <a:off x="-861777" y="-3756"/>
              <a:ext cx="2676646" cy="1356876"/>
            </a:xfrm>
            <a:custGeom>
              <a:avLst/>
              <a:gdLst>
                <a:gd name="connsiteX0" fmla="*/ 1319770 w 2676646"/>
                <a:gd name="connsiteY0" fmla="*/ 0 h 1356876"/>
                <a:gd name="connsiteX1" fmla="*/ 2676646 w 2676646"/>
                <a:gd name="connsiteY1" fmla="*/ 1356876 h 1356876"/>
                <a:gd name="connsiteX2" fmla="*/ 0 w 2676646"/>
                <a:gd name="connsiteY2" fmla="*/ 1356876 h 1356876"/>
                <a:gd name="connsiteX3" fmla="*/ 0 w 2676646"/>
                <a:gd name="connsiteY3" fmla="*/ 1319770 h 1356876"/>
              </a:gdLst>
              <a:ahLst/>
              <a:cxnLst>
                <a:cxn ang="0">
                  <a:pos x="connsiteX0" y="connsiteY0"/>
                </a:cxn>
                <a:cxn ang="0">
                  <a:pos x="connsiteX1" y="connsiteY1"/>
                </a:cxn>
                <a:cxn ang="0">
                  <a:pos x="connsiteX2" y="connsiteY2"/>
                </a:cxn>
                <a:cxn ang="0">
                  <a:pos x="connsiteX3" y="connsiteY3"/>
                </a:cxn>
              </a:cxnLst>
              <a:rect l="l" t="t" r="r" b="b"/>
              <a:pathLst>
                <a:path w="2676646" h="1356876">
                  <a:moveTo>
                    <a:pt x="1319770" y="0"/>
                  </a:moveTo>
                  <a:lnTo>
                    <a:pt x="2676646" y="1356876"/>
                  </a:lnTo>
                  <a:lnTo>
                    <a:pt x="0" y="1356876"/>
                  </a:lnTo>
                  <a:lnTo>
                    <a:pt x="0" y="1319770"/>
                  </a:lnTo>
                  <a:close/>
                </a:path>
              </a:pathLst>
            </a:custGeom>
            <a:pattFill prst="wdUpDiag">
              <a:fgClr>
                <a:schemeClr val="accent2"/>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1" name="Freeform: Shape 12">
              <a:extLst>
                <a:ext uri="{FF2B5EF4-FFF2-40B4-BE49-F238E27FC236}">
                  <a16:creationId xmlns:a16="http://schemas.microsoft.com/office/drawing/2014/main" id="{F04D9FDC-1B67-4254-9535-CD32E81F0C3E}"/>
                </a:ext>
              </a:extLst>
            </p:cNvPr>
            <p:cNvSpPr/>
            <p:nvPr/>
          </p:nvSpPr>
          <p:spPr>
            <a:xfrm rot="13500000">
              <a:off x="-1226102" y="1737462"/>
              <a:ext cx="2416016" cy="2416016"/>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wdDnDiag">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12" name="Group 11">
              <a:extLst>
                <a:ext uri="{FF2B5EF4-FFF2-40B4-BE49-F238E27FC236}">
                  <a16:creationId xmlns:a16="http://schemas.microsoft.com/office/drawing/2014/main" id="{0A86C4EA-4CF8-4531-845D-4FCB1E2F7422}"/>
                </a:ext>
              </a:extLst>
            </p:cNvPr>
            <p:cNvGrpSpPr/>
            <p:nvPr/>
          </p:nvGrpSpPr>
          <p:grpSpPr>
            <a:xfrm>
              <a:off x="-760406" y="4672937"/>
              <a:ext cx="1520812" cy="1520812"/>
              <a:chOff x="-1604709" y="3012880"/>
              <a:chExt cx="3211378" cy="3211378"/>
            </a:xfrm>
          </p:grpSpPr>
          <p:sp>
            <p:nvSpPr>
              <p:cNvPr id="13" name="Freeform: Shape 12">
                <a:extLst>
                  <a:ext uri="{FF2B5EF4-FFF2-40B4-BE49-F238E27FC236}">
                    <a16:creationId xmlns:a16="http://schemas.microsoft.com/office/drawing/2014/main" id="{1101B195-C112-4D20-8D19-4D22479B150D}"/>
                  </a:ext>
                </a:extLst>
              </p:cNvPr>
              <p:cNvSpPr/>
              <p:nvPr/>
            </p:nvSpPr>
            <p:spPr>
              <a:xfrm rot="18900000" flipH="1">
                <a:off x="-1604709" y="3012880"/>
                <a:ext cx="3211378" cy="3211378"/>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Freeform: Shape 12">
                <a:extLst>
                  <a:ext uri="{FF2B5EF4-FFF2-40B4-BE49-F238E27FC236}">
                    <a16:creationId xmlns:a16="http://schemas.microsoft.com/office/drawing/2014/main" id="{CA755F1F-9955-4CBB-8F34-F7801CA44CE7}"/>
                  </a:ext>
                </a:extLst>
              </p:cNvPr>
              <p:cNvSpPr/>
              <p:nvPr/>
            </p:nvSpPr>
            <p:spPr>
              <a:xfrm rot="13500000">
                <a:off x="-1226102" y="3352505"/>
                <a:ext cx="2416016" cy="2416016"/>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wdDnDiag">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sp>
        <p:nvSpPr>
          <p:cNvPr id="2" name="Title 1">
            <a:extLst>
              <a:ext uri="{FF2B5EF4-FFF2-40B4-BE49-F238E27FC236}">
                <a16:creationId xmlns:a16="http://schemas.microsoft.com/office/drawing/2014/main" id="{9E597736-C478-4C26-9BAF-205FE31E977C}"/>
              </a:ext>
            </a:extLst>
          </p:cNvPr>
          <p:cNvSpPr>
            <a:spLocks noGrp="1"/>
          </p:cNvSpPr>
          <p:nvPr>
            <p:ph type="ctrTitle" hasCustomPrompt="1"/>
          </p:nvPr>
        </p:nvSpPr>
        <p:spPr>
          <a:xfrm>
            <a:off x="2761488" y="2395728"/>
            <a:ext cx="7077456" cy="1243584"/>
          </a:xfrm>
        </p:spPr>
        <p:txBody>
          <a:bodyPr vert="horz" lIns="91440" tIns="45720" rIns="91440" bIns="45720" rtlCol="0" anchor="b">
            <a:noAutofit/>
          </a:bodyPr>
          <a:lstStyle>
            <a:lvl1pPr>
              <a:defRPr lang="en-GB" sz="6600" b="1" dirty="0">
                <a:solidFill>
                  <a:schemeClr val="accent2"/>
                </a:solidFill>
                <a:latin typeface="+mj-lt"/>
                <a:ea typeface="Tahoma" panose="020B0604030504040204" pitchFamily="34" charset="0"/>
                <a:cs typeface="Tahoma" panose="020B0604030504040204" pitchFamily="34" charset="0"/>
              </a:defRPr>
            </a:lvl1pPr>
          </a:lstStyle>
          <a:p>
            <a:pPr lvl="0"/>
            <a:r>
              <a:rPr lang="en-US" noProof="0"/>
              <a:t>TITLE</a:t>
            </a:r>
          </a:p>
        </p:txBody>
      </p:sp>
      <p:sp>
        <p:nvSpPr>
          <p:cNvPr id="3" name="Subtitle 2">
            <a:extLst>
              <a:ext uri="{FF2B5EF4-FFF2-40B4-BE49-F238E27FC236}">
                <a16:creationId xmlns:a16="http://schemas.microsoft.com/office/drawing/2014/main" id="{C3D2DEF0-A0B0-4CFE-B67D-A9D75E2368DC}"/>
              </a:ext>
            </a:extLst>
          </p:cNvPr>
          <p:cNvSpPr>
            <a:spLocks noGrp="1"/>
          </p:cNvSpPr>
          <p:nvPr>
            <p:ph type="subTitle" idx="1"/>
          </p:nvPr>
        </p:nvSpPr>
        <p:spPr>
          <a:xfrm>
            <a:off x="2761488" y="3721608"/>
            <a:ext cx="7077456" cy="868680"/>
          </a:xfrm>
        </p:spPr>
        <p:txBody>
          <a:bodyPr vert="horz" lIns="91440" tIns="45720" rIns="91440" bIns="45720" rtlCol="0">
            <a:normAutofit/>
          </a:bodyPr>
          <a:lstStyle>
            <a:lvl1pPr marL="0" indent="0">
              <a:buNone/>
              <a:defRPr lang="en-GB" sz="1800" spc="300" dirty="0">
                <a:solidFill>
                  <a:schemeClr val="bg1"/>
                </a:solidFill>
                <a:latin typeface="+mn-lt"/>
                <a:cs typeface="Arial" panose="020B0604020202020204" pitchFamily="34" charset="0"/>
              </a:defRPr>
            </a:lvl1pPr>
          </a:lstStyle>
          <a:p>
            <a:pPr marL="228600" lvl="0" indent="-228600"/>
            <a:r>
              <a:rPr lang="en-US" noProof="0"/>
              <a:t>Click to edit Master subtitle style</a:t>
            </a:r>
          </a:p>
        </p:txBody>
      </p:sp>
    </p:spTree>
    <p:extLst>
      <p:ext uri="{BB962C8B-B14F-4D97-AF65-F5344CB8AC3E}">
        <p14:creationId xmlns:p14="http://schemas.microsoft.com/office/powerpoint/2010/main" val="436959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8" name="Freeform: Shape 17">
            <a:extLst>
              <a:ext uri="{FF2B5EF4-FFF2-40B4-BE49-F238E27FC236}">
                <a16:creationId xmlns:a16="http://schemas.microsoft.com/office/drawing/2014/main" id="{E37145E9-AC61-47D5-9288-8789940F81B6}"/>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2" name="Freeform: Shape 11">
            <a:extLst>
              <a:ext uri="{FF2B5EF4-FFF2-40B4-BE49-F238E27FC236}">
                <a16:creationId xmlns:a16="http://schemas.microsoft.com/office/drawing/2014/main" id="{A5E2B3ED-9A49-40A7-B8A3-62595FE513F9}"/>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6" name="Group 5">
            <a:extLst>
              <a:ext uri="{FF2B5EF4-FFF2-40B4-BE49-F238E27FC236}">
                <a16:creationId xmlns:a16="http://schemas.microsoft.com/office/drawing/2014/main" id="{D9EBF8BB-A805-4DDB-B459-082F99815B95}"/>
              </a:ext>
            </a:extLst>
          </p:cNvPr>
          <p:cNvGrpSpPr/>
          <p:nvPr userDrawn="1"/>
        </p:nvGrpSpPr>
        <p:grpSpPr>
          <a:xfrm>
            <a:off x="-1" y="1357409"/>
            <a:ext cx="12192001" cy="4846320"/>
            <a:chOff x="-1" y="1357409"/>
            <a:chExt cx="12192001" cy="4917518"/>
          </a:xfrm>
        </p:grpSpPr>
        <p:sp>
          <p:nvSpPr>
            <p:cNvPr id="19" name="Rectangle: Single Corner Snipped 18">
              <a:extLst>
                <a:ext uri="{FF2B5EF4-FFF2-40B4-BE49-F238E27FC236}">
                  <a16:creationId xmlns:a16="http://schemas.microsoft.com/office/drawing/2014/main" id="{5D638788-DD47-45E7-939A-FA108A818173}"/>
                </a:ext>
              </a:extLst>
            </p:cNvPr>
            <p:cNvSpPr/>
            <p:nvPr userDrawn="1"/>
          </p:nvSpPr>
          <p:spPr>
            <a:xfrm flipV="1">
              <a:off x="-1" y="1357409"/>
              <a:ext cx="12192000" cy="4917518"/>
            </a:xfrm>
            <a:prstGeom prst="snip1Rect">
              <a:avLst>
                <a:gd name="adj" fmla="val 0"/>
              </a:avLst>
            </a:prstGeom>
            <a:pattFill prst="dkVert">
              <a:fgClr>
                <a:srgbClr val="0C4360"/>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3" name="Rectangle: Single Corner Snipped 2">
              <a:extLst>
                <a:ext uri="{FF2B5EF4-FFF2-40B4-BE49-F238E27FC236}">
                  <a16:creationId xmlns:a16="http://schemas.microsoft.com/office/drawing/2014/main" id="{74BDECEF-EEFE-4332-B3B2-BDE4F82C10FC}"/>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4" name="Freeform: Shape 23">
            <a:extLst>
              <a:ext uri="{FF2B5EF4-FFF2-40B4-BE49-F238E27FC236}">
                <a16:creationId xmlns:a16="http://schemas.microsoft.com/office/drawing/2014/main" id="{18103E00-7E4A-44CD-81AC-06433CAE1110}"/>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
        <p:nvSpPr>
          <p:cNvPr id="20" name="Content Placeholder 2">
            <a:extLst>
              <a:ext uri="{FF2B5EF4-FFF2-40B4-BE49-F238E27FC236}">
                <a16:creationId xmlns:a16="http://schemas.microsoft.com/office/drawing/2014/main" id="{FE796BFF-6E5F-4DE7-B193-F501FC094D63}"/>
              </a:ext>
            </a:extLst>
          </p:cNvPr>
          <p:cNvSpPr>
            <a:spLocks noGrp="1"/>
          </p:cNvSpPr>
          <p:nvPr>
            <p:ph sz="half" idx="1"/>
          </p:nvPr>
        </p:nvSpPr>
        <p:spPr>
          <a:xfrm>
            <a:off x="443365" y="1517715"/>
            <a:ext cx="5184437" cy="4659248"/>
          </a:xfrm>
        </p:spPr>
        <p:txBody>
          <a:bodyPr>
            <a:normAutofit/>
          </a:bodyPr>
          <a:lstStyle>
            <a:lvl1pPr marL="457200" indent="-457200">
              <a:buFont typeface="Arial" panose="020B0604020202020204" pitchFamily="34" charset="0"/>
              <a:buChar char="•"/>
              <a:defRPr sz="2000">
                <a:solidFill>
                  <a:schemeClr val="bg1"/>
                </a:solidFill>
              </a:defRPr>
            </a:lvl1pPr>
            <a:lvl2pPr marL="800100" indent="-342900">
              <a:buFont typeface="Arial" panose="020B0604020202020204" pitchFamily="34" charset="0"/>
              <a:buChar char="•"/>
              <a:defRPr sz="1800">
                <a:solidFill>
                  <a:schemeClr val="bg1"/>
                </a:solidFill>
              </a:defRPr>
            </a:lvl2pPr>
            <a:lvl3pPr marL="1257300" indent="-342900">
              <a:buFont typeface="Arial" panose="020B0604020202020204" pitchFamily="34" charset="0"/>
              <a:buChar char="•"/>
              <a:defRPr sz="1600">
                <a:solidFill>
                  <a:schemeClr val="bg1"/>
                </a:solidFill>
              </a:defRPr>
            </a:lvl3pPr>
            <a:lvl4pPr marL="1657350" indent="-285750">
              <a:buFont typeface="Arial" panose="020B0604020202020204" pitchFamily="34" charset="0"/>
              <a:buChar char="•"/>
              <a:defRPr sz="1400">
                <a:solidFill>
                  <a:schemeClr val="bg1"/>
                </a:solidFill>
              </a:defRPr>
            </a:lvl4pPr>
            <a:lvl5pPr marL="2114550" indent="-285750">
              <a:buFont typeface="Arial" panose="020B0604020202020204" pitchFamily="34" charset="0"/>
              <a:buChar char="•"/>
              <a:defRPr sz="14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1" name="Content Placeholder 3">
            <a:extLst>
              <a:ext uri="{FF2B5EF4-FFF2-40B4-BE49-F238E27FC236}">
                <a16:creationId xmlns:a16="http://schemas.microsoft.com/office/drawing/2014/main" id="{78622754-CA4D-4C27-A37F-B26E7B4C9CA2}"/>
              </a:ext>
            </a:extLst>
          </p:cNvPr>
          <p:cNvSpPr>
            <a:spLocks noGrp="1"/>
          </p:cNvSpPr>
          <p:nvPr>
            <p:ph sz="half" idx="2"/>
          </p:nvPr>
        </p:nvSpPr>
        <p:spPr>
          <a:xfrm>
            <a:off x="6474163" y="1517715"/>
            <a:ext cx="5184437" cy="465924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999597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 Category">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8" name="Freeform: Shape 17">
            <a:extLst>
              <a:ext uri="{FF2B5EF4-FFF2-40B4-BE49-F238E27FC236}">
                <a16:creationId xmlns:a16="http://schemas.microsoft.com/office/drawing/2014/main" id="{E37145E9-AC61-47D5-9288-8789940F81B6}"/>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2" name="Freeform: Shape 11">
            <a:extLst>
              <a:ext uri="{FF2B5EF4-FFF2-40B4-BE49-F238E27FC236}">
                <a16:creationId xmlns:a16="http://schemas.microsoft.com/office/drawing/2014/main" id="{A5E2B3ED-9A49-40A7-B8A3-62595FE513F9}"/>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6" name="Group 5">
            <a:extLst>
              <a:ext uri="{FF2B5EF4-FFF2-40B4-BE49-F238E27FC236}">
                <a16:creationId xmlns:a16="http://schemas.microsoft.com/office/drawing/2014/main" id="{D9EBF8BB-A805-4DDB-B459-082F99815B95}"/>
              </a:ext>
            </a:extLst>
          </p:cNvPr>
          <p:cNvGrpSpPr/>
          <p:nvPr userDrawn="1"/>
        </p:nvGrpSpPr>
        <p:grpSpPr>
          <a:xfrm>
            <a:off x="-1" y="1357409"/>
            <a:ext cx="12192001" cy="4846320"/>
            <a:chOff x="-1" y="1357409"/>
            <a:chExt cx="12192001" cy="4917518"/>
          </a:xfrm>
        </p:grpSpPr>
        <p:sp>
          <p:nvSpPr>
            <p:cNvPr id="19" name="Rectangle: Single Corner Snipped 18">
              <a:extLst>
                <a:ext uri="{FF2B5EF4-FFF2-40B4-BE49-F238E27FC236}">
                  <a16:creationId xmlns:a16="http://schemas.microsoft.com/office/drawing/2014/main" id="{5D638788-DD47-45E7-939A-FA108A818173}"/>
                </a:ext>
              </a:extLst>
            </p:cNvPr>
            <p:cNvSpPr/>
            <p:nvPr userDrawn="1"/>
          </p:nvSpPr>
          <p:spPr>
            <a:xfrm flipV="1">
              <a:off x="-1" y="1357409"/>
              <a:ext cx="12192000" cy="4917518"/>
            </a:xfrm>
            <a:prstGeom prst="snip1Rect">
              <a:avLst>
                <a:gd name="adj" fmla="val 0"/>
              </a:avLst>
            </a:prstGeom>
            <a:pattFill prst="dkVert">
              <a:fgClr>
                <a:srgbClr val="0C4360"/>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Rectangle: Single Corner Snipped 2">
              <a:extLst>
                <a:ext uri="{FF2B5EF4-FFF2-40B4-BE49-F238E27FC236}">
                  <a16:creationId xmlns:a16="http://schemas.microsoft.com/office/drawing/2014/main" id="{74BDECEF-EEFE-4332-B3B2-BDE4F82C10FC}"/>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0" name="Picture Placeholder 8">
            <a:extLst>
              <a:ext uri="{FF2B5EF4-FFF2-40B4-BE49-F238E27FC236}">
                <a16:creationId xmlns:a16="http://schemas.microsoft.com/office/drawing/2014/main" id="{6D00E6B4-1CBE-404E-B943-5F1832320C1C}"/>
              </a:ext>
            </a:extLst>
          </p:cNvPr>
          <p:cNvSpPr>
            <a:spLocks noGrp="1"/>
          </p:cNvSpPr>
          <p:nvPr>
            <p:ph type="pic" sz="quarter" idx="13"/>
          </p:nvPr>
        </p:nvSpPr>
        <p:spPr>
          <a:xfrm>
            <a:off x="978212" y="2096716"/>
            <a:ext cx="1259505" cy="1259505"/>
          </a:xfrm>
          <a:prstGeom prst="ellipse">
            <a:avLst/>
          </a:prstGeom>
          <a:pattFill prst="wdUpDiag">
            <a:fgClr>
              <a:srgbClr val="0C4360"/>
            </a:fgClr>
            <a:bgClr>
              <a:schemeClr val="accent1">
                <a:lumMod val="50000"/>
              </a:schemeClr>
            </a:bgClr>
          </a:pattFill>
          <a:ln w="38100">
            <a:solidFill>
              <a:schemeClr val="accent2"/>
            </a:solidFill>
          </a:ln>
        </p:spPr>
        <p:txBody>
          <a:bodyPr/>
          <a:lstStyle>
            <a:lvl1pPr marL="0" indent="0">
              <a:buNone/>
              <a:defRPr>
                <a:solidFill>
                  <a:schemeClr val="tx1">
                    <a:alpha val="0"/>
                  </a:schemeClr>
                </a:solidFill>
              </a:defRPr>
            </a:lvl1pPr>
          </a:lstStyle>
          <a:p>
            <a:r>
              <a:rPr lang="en-US" noProof="0"/>
              <a:t>Click icon to add picture</a:t>
            </a:r>
            <a:endParaRPr lang="en-US" noProof="0" dirty="0"/>
          </a:p>
        </p:txBody>
      </p:sp>
      <p:sp>
        <p:nvSpPr>
          <p:cNvPr id="21" name="Picture Placeholder 8">
            <a:extLst>
              <a:ext uri="{FF2B5EF4-FFF2-40B4-BE49-F238E27FC236}">
                <a16:creationId xmlns:a16="http://schemas.microsoft.com/office/drawing/2014/main" id="{7CD59BFD-62BE-4E33-92A5-B84A2A9A8D3B}"/>
              </a:ext>
            </a:extLst>
          </p:cNvPr>
          <p:cNvSpPr>
            <a:spLocks noGrp="1"/>
          </p:cNvSpPr>
          <p:nvPr>
            <p:ph type="pic" sz="quarter" idx="14"/>
          </p:nvPr>
        </p:nvSpPr>
        <p:spPr>
          <a:xfrm>
            <a:off x="3222230" y="2096716"/>
            <a:ext cx="1259505" cy="1259505"/>
          </a:xfrm>
          <a:prstGeom prst="ellipse">
            <a:avLst/>
          </a:prstGeom>
          <a:pattFill prst="wdUpDiag">
            <a:fgClr>
              <a:srgbClr val="0C4360"/>
            </a:fgClr>
            <a:bgClr>
              <a:schemeClr val="accent1">
                <a:lumMod val="50000"/>
              </a:schemeClr>
            </a:bgClr>
          </a:pattFill>
          <a:ln w="38100">
            <a:solidFill>
              <a:schemeClr val="accent2"/>
            </a:solidFill>
          </a:ln>
        </p:spPr>
        <p:txBody>
          <a:bodyPr/>
          <a:lstStyle>
            <a:lvl1pPr marL="0" indent="0">
              <a:buNone/>
              <a:defRPr>
                <a:solidFill>
                  <a:schemeClr val="tx1">
                    <a:alpha val="0"/>
                  </a:schemeClr>
                </a:solidFill>
              </a:defRPr>
            </a:lvl1pPr>
          </a:lstStyle>
          <a:p>
            <a:r>
              <a:rPr lang="en-US" noProof="0"/>
              <a:t>Click icon to add picture</a:t>
            </a:r>
            <a:endParaRPr lang="en-US" noProof="0" dirty="0"/>
          </a:p>
        </p:txBody>
      </p:sp>
      <p:sp>
        <p:nvSpPr>
          <p:cNvPr id="22" name="Picture Placeholder 8">
            <a:extLst>
              <a:ext uri="{FF2B5EF4-FFF2-40B4-BE49-F238E27FC236}">
                <a16:creationId xmlns:a16="http://schemas.microsoft.com/office/drawing/2014/main" id="{60DC5978-55B8-421D-91B4-29F8210A7B2C}"/>
              </a:ext>
            </a:extLst>
          </p:cNvPr>
          <p:cNvSpPr>
            <a:spLocks noGrp="1"/>
          </p:cNvSpPr>
          <p:nvPr>
            <p:ph type="pic" sz="quarter" idx="15"/>
          </p:nvPr>
        </p:nvSpPr>
        <p:spPr>
          <a:xfrm>
            <a:off x="5466248" y="2096716"/>
            <a:ext cx="1259505" cy="1259505"/>
          </a:xfrm>
          <a:prstGeom prst="ellipse">
            <a:avLst/>
          </a:prstGeom>
          <a:pattFill prst="wdUpDiag">
            <a:fgClr>
              <a:srgbClr val="0C4360"/>
            </a:fgClr>
            <a:bgClr>
              <a:schemeClr val="accent1">
                <a:lumMod val="50000"/>
              </a:schemeClr>
            </a:bgClr>
          </a:pattFill>
          <a:ln w="38100">
            <a:solidFill>
              <a:schemeClr val="accent2"/>
            </a:solidFill>
          </a:ln>
        </p:spPr>
        <p:txBody>
          <a:bodyPr/>
          <a:lstStyle>
            <a:lvl1pPr marL="0" indent="0">
              <a:buNone/>
              <a:defRPr>
                <a:solidFill>
                  <a:schemeClr val="tx1">
                    <a:alpha val="0"/>
                  </a:schemeClr>
                </a:solidFill>
              </a:defRPr>
            </a:lvl1pPr>
          </a:lstStyle>
          <a:p>
            <a:r>
              <a:rPr lang="en-US" noProof="0"/>
              <a:t>Click icon to add picture</a:t>
            </a:r>
            <a:endParaRPr lang="en-US" noProof="0" dirty="0"/>
          </a:p>
        </p:txBody>
      </p:sp>
      <p:sp>
        <p:nvSpPr>
          <p:cNvPr id="23" name="Picture Placeholder 8">
            <a:extLst>
              <a:ext uri="{FF2B5EF4-FFF2-40B4-BE49-F238E27FC236}">
                <a16:creationId xmlns:a16="http://schemas.microsoft.com/office/drawing/2014/main" id="{BE3FB8C3-2C7E-4C59-8BD5-53FA2772DB56}"/>
              </a:ext>
            </a:extLst>
          </p:cNvPr>
          <p:cNvSpPr>
            <a:spLocks noGrp="1"/>
          </p:cNvSpPr>
          <p:nvPr>
            <p:ph type="pic" sz="quarter" idx="16"/>
          </p:nvPr>
        </p:nvSpPr>
        <p:spPr>
          <a:xfrm>
            <a:off x="7710266" y="2096716"/>
            <a:ext cx="1259505" cy="1259505"/>
          </a:xfrm>
          <a:prstGeom prst="ellipse">
            <a:avLst/>
          </a:prstGeom>
          <a:pattFill prst="wdUpDiag">
            <a:fgClr>
              <a:srgbClr val="0C4360"/>
            </a:fgClr>
            <a:bgClr>
              <a:schemeClr val="accent1">
                <a:lumMod val="50000"/>
              </a:schemeClr>
            </a:bgClr>
          </a:pattFill>
          <a:ln w="38100">
            <a:solidFill>
              <a:schemeClr val="accent2"/>
            </a:solidFill>
          </a:ln>
        </p:spPr>
        <p:txBody>
          <a:bodyPr/>
          <a:lstStyle>
            <a:lvl1pPr marL="0" indent="0">
              <a:buNone/>
              <a:defRPr>
                <a:solidFill>
                  <a:schemeClr val="tx1">
                    <a:alpha val="0"/>
                  </a:schemeClr>
                </a:solidFill>
              </a:defRPr>
            </a:lvl1pPr>
          </a:lstStyle>
          <a:p>
            <a:r>
              <a:rPr lang="en-US" noProof="0"/>
              <a:t>Click icon to add picture</a:t>
            </a:r>
            <a:endParaRPr lang="en-US" noProof="0" dirty="0"/>
          </a:p>
        </p:txBody>
      </p:sp>
      <p:sp>
        <p:nvSpPr>
          <p:cNvPr id="24" name="Picture Placeholder 8">
            <a:extLst>
              <a:ext uri="{FF2B5EF4-FFF2-40B4-BE49-F238E27FC236}">
                <a16:creationId xmlns:a16="http://schemas.microsoft.com/office/drawing/2014/main" id="{FD8FA9DA-C36B-4889-B88F-28B5829E53E2}"/>
              </a:ext>
            </a:extLst>
          </p:cNvPr>
          <p:cNvSpPr>
            <a:spLocks noGrp="1"/>
          </p:cNvSpPr>
          <p:nvPr>
            <p:ph type="pic" sz="quarter" idx="17"/>
          </p:nvPr>
        </p:nvSpPr>
        <p:spPr>
          <a:xfrm>
            <a:off x="9954283" y="2096716"/>
            <a:ext cx="1259505" cy="1259505"/>
          </a:xfrm>
          <a:prstGeom prst="ellipse">
            <a:avLst/>
          </a:prstGeom>
          <a:pattFill prst="wdUpDiag">
            <a:fgClr>
              <a:srgbClr val="0C4360"/>
            </a:fgClr>
            <a:bgClr>
              <a:schemeClr val="accent1">
                <a:lumMod val="50000"/>
              </a:schemeClr>
            </a:bgClr>
          </a:pattFill>
          <a:ln w="38100">
            <a:solidFill>
              <a:schemeClr val="accent2"/>
            </a:solidFill>
          </a:ln>
        </p:spPr>
        <p:txBody>
          <a:bodyPr/>
          <a:lstStyle>
            <a:lvl1pPr marL="0" indent="0">
              <a:buNone/>
              <a:defRPr>
                <a:solidFill>
                  <a:schemeClr val="tx1">
                    <a:alpha val="0"/>
                  </a:schemeClr>
                </a:solidFill>
              </a:defRPr>
            </a:lvl1pPr>
          </a:lstStyle>
          <a:p>
            <a:r>
              <a:rPr lang="en-US" noProof="0"/>
              <a:t>Click icon to add picture</a:t>
            </a:r>
            <a:endParaRPr lang="en-US" noProof="0" dirty="0"/>
          </a:p>
        </p:txBody>
      </p:sp>
      <p:sp>
        <p:nvSpPr>
          <p:cNvPr id="26" name="Text Placeholder 22">
            <a:extLst>
              <a:ext uri="{FF2B5EF4-FFF2-40B4-BE49-F238E27FC236}">
                <a16:creationId xmlns:a16="http://schemas.microsoft.com/office/drawing/2014/main" id="{2A19101D-7C37-42BF-8167-5391EA65EC3A}"/>
              </a:ext>
            </a:extLst>
          </p:cNvPr>
          <p:cNvSpPr>
            <a:spLocks noGrp="1"/>
          </p:cNvSpPr>
          <p:nvPr>
            <p:ph type="body" sz="quarter" idx="18"/>
          </p:nvPr>
        </p:nvSpPr>
        <p:spPr>
          <a:xfrm>
            <a:off x="719894" y="4240093"/>
            <a:ext cx="1776140" cy="1463040"/>
          </a:xfrm>
        </p:spPr>
        <p:txBody>
          <a:bodyPr lIns="0" tIns="0" rIns="0" bIns="0">
            <a:noAutofit/>
          </a:bodyPr>
          <a:lstStyle>
            <a:lvl1pPr marL="0" indent="0" algn="ctr">
              <a:lnSpc>
                <a:spcPct val="100000"/>
              </a:lnSpc>
              <a:spcBef>
                <a:spcPts val="600"/>
              </a:spcBef>
              <a:spcAft>
                <a:spcPts val="400"/>
              </a:spcAft>
              <a:buNone/>
              <a:defRPr sz="1400">
                <a:solidFill>
                  <a:schemeClr val="bg1"/>
                </a:solidFill>
                <a:latin typeface="+mn-lt"/>
                <a:cs typeface="Arial" panose="020B0604020202020204" pitchFamily="34" charset="0"/>
              </a:defRPr>
            </a:lvl1pPr>
            <a:lvl2pPr>
              <a:lnSpc>
                <a:spcPct val="100000"/>
              </a:lnSpc>
              <a:spcBef>
                <a:spcPts val="600"/>
              </a:spcBef>
              <a:spcAft>
                <a:spcPts val="400"/>
              </a:spcAft>
              <a:defRPr sz="1600">
                <a:solidFill>
                  <a:schemeClr val="bg1"/>
                </a:solidFill>
                <a:latin typeface="Arial" panose="020B0604020202020204" pitchFamily="34" charset="0"/>
                <a:cs typeface="Arial" panose="020B0604020202020204" pitchFamily="34" charset="0"/>
              </a:defRPr>
            </a:lvl2pPr>
            <a:lvl3pPr>
              <a:lnSpc>
                <a:spcPct val="100000"/>
              </a:lnSpc>
              <a:spcBef>
                <a:spcPts val="600"/>
              </a:spcBef>
              <a:spcAft>
                <a:spcPts val="400"/>
              </a:spcAft>
              <a:defRPr sz="1400">
                <a:solidFill>
                  <a:schemeClr val="bg1"/>
                </a:solidFill>
                <a:latin typeface="Arial" panose="020B0604020202020204" pitchFamily="34" charset="0"/>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n-US" noProof="0"/>
              <a:t>Click to edit Master text styles</a:t>
            </a:r>
          </a:p>
        </p:txBody>
      </p:sp>
      <p:sp>
        <p:nvSpPr>
          <p:cNvPr id="27" name="Text Placeholder 22">
            <a:extLst>
              <a:ext uri="{FF2B5EF4-FFF2-40B4-BE49-F238E27FC236}">
                <a16:creationId xmlns:a16="http://schemas.microsoft.com/office/drawing/2014/main" id="{05F72315-51A9-431C-B80A-45E4FB1D6BD6}"/>
              </a:ext>
            </a:extLst>
          </p:cNvPr>
          <p:cNvSpPr>
            <a:spLocks noGrp="1"/>
          </p:cNvSpPr>
          <p:nvPr>
            <p:ph type="body" sz="quarter" idx="19"/>
          </p:nvPr>
        </p:nvSpPr>
        <p:spPr>
          <a:xfrm>
            <a:off x="2963912" y="4240093"/>
            <a:ext cx="1776140" cy="1463040"/>
          </a:xfrm>
        </p:spPr>
        <p:txBody>
          <a:bodyPr lIns="0" tIns="0" rIns="0" bIns="0">
            <a:noAutofit/>
          </a:bodyPr>
          <a:lstStyle>
            <a:lvl1pPr marL="0" indent="0" algn="ctr">
              <a:lnSpc>
                <a:spcPct val="100000"/>
              </a:lnSpc>
              <a:spcBef>
                <a:spcPts val="600"/>
              </a:spcBef>
              <a:spcAft>
                <a:spcPts val="400"/>
              </a:spcAft>
              <a:buNone/>
              <a:defRPr sz="1400">
                <a:solidFill>
                  <a:schemeClr val="bg1"/>
                </a:solidFill>
                <a:latin typeface="+mn-lt"/>
                <a:cs typeface="Arial" panose="020B0604020202020204" pitchFamily="34" charset="0"/>
              </a:defRPr>
            </a:lvl1pPr>
            <a:lvl2pPr>
              <a:lnSpc>
                <a:spcPct val="100000"/>
              </a:lnSpc>
              <a:spcBef>
                <a:spcPts val="600"/>
              </a:spcBef>
              <a:spcAft>
                <a:spcPts val="400"/>
              </a:spcAft>
              <a:defRPr sz="1600">
                <a:solidFill>
                  <a:schemeClr val="bg1"/>
                </a:solidFill>
                <a:latin typeface="Arial" panose="020B0604020202020204" pitchFamily="34" charset="0"/>
                <a:cs typeface="Arial" panose="020B0604020202020204" pitchFamily="34" charset="0"/>
              </a:defRPr>
            </a:lvl2pPr>
            <a:lvl3pPr>
              <a:lnSpc>
                <a:spcPct val="100000"/>
              </a:lnSpc>
              <a:spcBef>
                <a:spcPts val="600"/>
              </a:spcBef>
              <a:spcAft>
                <a:spcPts val="400"/>
              </a:spcAft>
              <a:defRPr sz="1400">
                <a:solidFill>
                  <a:schemeClr val="bg1"/>
                </a:solidFill>
                <a:latin typeface="Arial" panose="020B0604020202020204" pitchFamily="34" charset="0"/>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n-US" noProof="0"/>
              <a:t>Click to edit Master text styles</a:t>
            </a:r>
          </a:p>
        </p:txBody>
      </p:sp>
      <p:sp>
        <p:nvSpPr>
          <p:cNvPr id="28" name="Text Placeholder 22">
            <a:extLst>
              <a:ext uri="{FF2B5EF4-FFF2-40B4-BE49-F238E27FC236}">
                <a16:creationId xmlns:a16="http://schemas.microsoft.com/office/drawing/2014/main" id="{883D1F0C-34F1-46E1-B178-E4AB82B14631}"/>
              </a:ext>
            </a:extLst>
          </p:cNvPr>
          <p:cNvSpPr>
            <a:spLocks noGrp="1"/>
          </p:cNvSpPr>
          <p:nvPr>
            <p:ph type="body" sz="quarter" idx="20"/>
          </p:nvPr>
        </p:nvSpPr>
        <p:spPr>
          <a:xfrm>
            <a:off x="5207930" y="4240093"/>
            <a:ext cx="1776140" cy="1463040"/>
          </a:xfrm>
        </p:spPr>
        <p:txBody>
          <a:bodyPr lIns="0" tIns="0" rIns="0" bIns="0">
            <a:noAutofit/>
          </a:bodyPr>
          <a:lstStyle>
            <a:lvl1pPr marL="0" indent="0" algn="ctr">
              <a:lnSpc>
                <a:spcPct val="100000"/>
              </a:lnSpc>
              <a:spcBef>
                <a:spcPts val="600"/>
              </a:spcBef>
              <a:spcAft>
                <a:spcPts val="400"/>
              </a:spcAft>
              <a:buNone/>
              <a:defRPr sz="1400">
                <a:solidFill>
                  <a:schemeClr val="bg1"/>
                </a:solidFill>
                <a:latin typeface="+mn-lt"/>
                <a:cs typeface="Arial" panose="020B0604020202020204" pitchFamily="34" charset="0"/>
              </a:defRPr>
            </a:lvl1pPr>
            <a:lvl2pPr>
              <a:lnSpc>
                <a:spcPct val="100000"/>
              </a:lnSpc>
              <a:spcBef>
                <a:spcPts val="600"/>
              </a:spcBef>
              <a:spcAft>
                <a:spcPts val="400"/>
              </a:spcAft>
              <a:defRPr sz="1600">
                <a:solidFill>
                  <a:schemeClr val="bg1"/>
                </a:solidFill>
                <a:latin typeface="Arial" panose="020B0604020202020204" pitchFamily="34" charset="0"/>
                <a:cs typeface="Arial" panose="020B0604020202020204" pitchFamily="34" charset="0"/>
              </a:defRPr>
            </a:lvl2pPr>
            <a:lvl3pPr>
              <a:lnSpc>
                <a:spcPct val="100000"/>
              </a:lnSpc>
              <a:spcBef>
                <a:spcPts val="600"/>
              </a:spcBef>
              <a:spcAft>
                <a:spcPts val="400"/>
              </a:spcAft>
              <a:defRPr sz="1400">
                <a:solidFill>
                  <a:schemeClr val="bg1"/>
                </a:solidFill>
                <a:latin typeface="Arial" panose="020B0604020202020204" pitchFamily="34" charset="0"/>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n-US" noProof="0"/>
              <a:t>Click to edit Master text styles</a:t>
            </a:r>
          </a:p>
        </p:txBody>
      </p:sp>
      <p:sp>
        <p:nvSpPr>
          <p:cNvPr id="29" name="Text Placeholder 22">
            <a:extLst>
              <a:ext uri="{FF2B5EF4-FFF2-40B4-BE49-F238E27FC236}">
                <a16:creationId xmlns:a16="http://schemas.microsoft.com/office/drawing/2014/main" id="{7202A849-DF14-40E7-B38D-1185F72603EC}"/>
              </a:ext>
            </a:extLst>
          </p:cNvPr>
          <p:cNvSpPr>
            <a:spLocks noGrp="1"/>
          </p:cNvSpPr>
          <p:nvPr>
            <p:ph type="body" sz="quarter" idx="21"/>
          </p:nvPr>
        </p:nvSpPr>
        <p:spPr>
          <a:xfrm>
            <a:off x="7451948" y="4240093"/>
            <a:ext cx="1776140" cy="1463040"/>
          </a:xfrm>
        </p:spPr>
        <p:txBody>
          <a:bodyPr lIns="0" tIns="0" rIns="0" bIns="0">
            <a:noAutofit/>
          </a:bodyPr>
          <a:lstStyle>
            <a:lvl1pPr marL="0" indent="0" algn="ctr">
              <a:lnSpc>
                <a:spcPct val="100000"/>
              </a:lnSpc>
              <a:spcBef>
                <a:spcPts val="600"/>
              </a:spcBef>
              <a:spcAft>
                <a:spcPts val="400"/>
              </a:spcAft>
              <a:buNone/>
              <a:defRPr sz="1400">
                <a:solidFill>
                  <a:schemeClr val="bg1"/>
                </a:solidFill>
                <a:latin typeface="+mn-lt"/>
                <a:cs typeface="Arial" panose="020B0604020202020204" pitchFamily="34" charset="0"/>
              </a:defRPr>
            </a:lvl1pPr>
            <a:lvl2pPr>
              <a:lnSpc>
                <a:spcPct val="100000"/>
              </a:lnSpc>
              <a:spcBef>
                <a:spcPts val="600"/>
              </a:spcBef>
              <a:spcAft>
                <a:spcPts val="400"/>
              </a:spcAft>
              <a:defRPr sz="1600">
                <a:solidFill>
                  <a:schemeClr val="bg1"/>
                </a:solidFill>
                <a:latin typeface="Arial" panose="020B0604020202020204" pitchFamily="34" charset="0"/>
                <a:cs typeface="Arial" panose="020B0604020202020204" pitchFamily="34" charset="0"/>
              </a:defRPr>
            </a:lvl2pPr>
            <a:lvl3pPr>
              <a:lnSpc>
                <a:spcPct val="100000"/>
              </a:lnSpc>
              <a:spcBef>
                <a:spcPts val="600"/>
              </a:spcBef>
              <a:spcAft>
                <a:spcPts val="400"/>
              </a:spcAft>
              <a:defRPr sz="1400">
                <a:solidFill>
                  <a:schemeClr val="bg1"/>
                </a:solidFill>
                <a:latin typeface="Arial" panose="020B0604020202020204" pitchFamily="34" charset="0"/>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n-US" noProof="0"/>
              <a:t>Click to edit Master text styles</a:t>
            </a:r>
          </a:p>
        </p:txBody>
      </p:sp>
      <p:sp>
        <p:nvSpPr>
          <p:cNvPr id="30" name="Text Placeholder 22">
            <a:extLst>
              <a:ext uri="{FF2B5EF4-FFF2-40B4-BE49-F238E27FC236}">
                <a16:creationId xmlns:a16="http://schemas.microsoft.com/office/drawing/2014/main" id="{CCFC1ADF-AC11-4CCD-AC2D-478B6FFEA5EA}"/>
              </a:ext>
            </a:extLst>
          </p:cNvPr>
          <p:cNvSpPr>
            <a:spLocks noGrp="1"/>
          </p:cNvSpPr>
          <p:nvPr>
            <p:ph type="body" sz="quarter" idx="22"/>
          </p:nvPr>
        </p:nvSpPr>
        <p:spPr>
          <a:xfrm>
            <a:off x="9695965" y="4240093"/>
            <a:ext cx="1776140" cy="1463040"/>
          </a:xfrm>
        </p:spPr>
        <p:txBody>
          <a:bodyPr lIns="0" tIns="0" rIns="0" bIns="0">
            <a:noAutofit/>
          </a:bodyPr>
          <a:lstStyle>
            <a:lvl1pPr marL="0" indent="0" algn="ctr">
              <a:lnSpc>
                <a:spcPct val="100000"/>
              </a:lnSpc>
              <a:spcBef>
                <a:spcPts val="600"/>
              </a:spcBef>
              <a:spcAft>
                <a:spcPts val="400"/>
              </a:spcAft>
              <a:buNone/>
              <a:defRPr sz="1400">
                <a:solidFill>
                  <a:schemeClr val="bg1"/>
                </a:solidFill>
                <a:latin typeface="+mn-lt"/>
                <a:cs typeface="Arial" panose="020B0604020202020204" pitchFamily="34" charset="0"/>
              </a:defRPr>
            </a:lvl1pPr>
            <a:lvl2pPr>
              <a:lnSpc>
                <a:spcPct val="100000"/>
              </a:lnSpc>
              <a:spcBef>
                <a:spcPts val="600"/>
              </a:spcBef>
              <a:spcAft>
                <a:spcPts val="400"/>
              </a:spcAft>
              <a:defRPr sz="1600">
                <a:solidFill>
                  <a:schemeClr val="bg1"/>
                </a:solidFill>
                <a:latin typeface="Arial" panose="020B0604020202020204" pitchFamily="34" charset="0"/>
                <a:cs typeface="Arial" panose="020B0604020202020204" pitchFamily="34" charset="0"/>
              </a:defRPr>
            </a:lvl2pPr>
            <a:lvl3pPr>
              <a:lnSpc>
                <a:spcPct val="100000"/>
              </a:lnSpc>
              <a:spcBef>
                <a:spcPts val="600"/>
              </a:spcBef>
              <a:spcAft>
                <a:spcPts val="400"/>
              </a:spcAft>
              <a:defRPr sz="1400">
                <a:solidFill>
                  <a:schemeClr val="bg1"/>
                </a:solidFill>
                <a:latin typeface="Arial" panose="020B0604020202020204" pitchFamily="34" charset="0"/>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n-US" noProof="0"/>
              <a:t>Click to edit Master text styles</a:t>
            </a:r>
          </a:p>
        </p:txBody>
      </p:sp>
      <p:cxnSp>
        <p:nvCxnSpPr>
          <p:cNvPr id="7" name="Straight Connector 6">
            <a:extLst>
              <a:ext uri="{FF2B5EF4-FFF2-40B4-BE49-F238E27FC236}">
                <a16:creationId xmlns:a16="http://schemas.microsoft.com/office/drawing/2014/main" id="{2B4CB326-DA0E-488E-B236-7017E8438FBB}"/>
              </a:ext>
            </a:extLst>
          </p:cNvPr>
          <p:cNvCxnSpPr/>
          <p:nvPr userDrawn="1"/>
        </p:nvCxnSpPr>
        <p:spPr>
          <a:xfrm>
            <a:off x="1242354" y="3825022"/>
            <a:ext cx="731221" cy="0"/>
          </a:xfrm>
          <a:prstGeom prst="line">
            <a:avLst/>
          </a:prstGeom>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366B533-7212-4A36-9CE2-D6302E721F8F}"/>
              </a:ext>
            </a:extLst>
          </p:cNvPr>
          <p:cNvCxnSpPr/>
          <p:nvPr userDrawn="1"/>
        </p:nvCxnSpPr>
        <p:spPr>
          <a:xfrm>
            <a:off x="3486372" y="3825022"/>
            <a:ext cx="731221" cy="0"/>
          </a:xfrm>
          <a:prstGeom prst="line">
            <a:avLst/>
          </a:prstGeom>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AD7474CD-E230-4E14-8274-5E20F673F401}"/>
              </a:ext>
            </a:extLst>
          </p:cNvPr>
          <p:cNvCxnSpPr/>
          <p:nvPr userDrawn="1"/>
        </p:nvCxnSpPr>
        <p:spPr>
          <a:xfrm>
            <a:off x="5730390" y="3825022"/>
            <a:ext cx="731221" cy="0"/>
          </a:xfrm>
          <a:prstGeom prst="line">
            <a:avLst/>
          </a:prstGeom>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6BF71FCE-6F39-4D2F-82BE-7D9F1D2ED59F}"/>
              </a:ext>
            </a:extLst>
          </p:cNvPr>
          <p:cNvCxnSpPr/>
          <p:nvPr userDrawn="1"/>
        </p:nvCxnSpPr>
        <p:spPr>
          <a:xfrm>
            <a:off x="7974408" y="3825022"/>
            <a:ext cx="731221" cy="0"/>
          </a:xfrm>
          <a:prstGeom prst="line">
            <a:avLst/>
          </a:prstGeom>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7AC7A-17D9-4F42-9DD0-94FE4FC6BF19}"/>
              </a:ext>
            </a:extLst>
          </p:cNvPr>
          <p:cNvCxnSpPr/>
          <p:nvPr userDrawn="1"/>
        </p:nvCxnSpPr>
        <p:spPr>
          <a:xfrm>
            <a:off x="10218425" y="3825022"/>
            <a:ext cx="731221" cy="0"/>
          </a:xfrm>
          <a:prstGeom prst="line">
            <a:avLst/>
          </a:prstGeom>
          <a:ln w="3810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35" name="Freeform: Shape 34">
            <a:extLst>
              <a:ext uri="{FF2B5EF4-FFF2-40B4-BE49-F238E27FC236}">
                <a16:creationId xmlns:a16="http://schemas.microsoft.com/office/drawing/2014/main" id="{62EEBF51-DCAD-4335-85E9-52801031A1BF}"/>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Tree>
    <p:extLst>
      <p:ext uri="{BB962C8B-B14F-4D97-AF65-F5344CB8AC3E}">
        <p14:creationId xmlns:p14="http://schemas.microsoft.com/office/powerpoint/2010/main" val="4762663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hoto + 3 Section">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8" name="Freeform: Shape 17">
            <a:extLst>
              <a:ext uri="{FF2B5EF4-FFF2-40B4-BE49-F238E27FC236}">
                <a16:creationId xmlns:a16="http://schemas.microsoft.com/office/drawing/2014/main" id="{E37145E9-AC61-47D5-9288-8789940F81B6}"/>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2" name="Freeform: Shape 11">
            <a:extLst>
              <a:ext uri="{FF2B5EF4-FFF2-40B4-BE49-F238E27FC236}">
                <a16:creationId xmlns:a16="http://schemas.microsoft.com/office/drawing/2014/main" id="{A5E2B3ED-9A49-40A7-B8A3-62595FE513F9}"/>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6" name="Group 5">
            <a:extLst>
              <a:ext uri="{FF2B5EF4-FFF2-40B4-BE49-F238E27FC236}">
                <a16:creationId xmlns:a16="http://schemas.microsoft.com/office/drawing/2014/main" id="{D9EBF8BB-A805-4DDB-B459-082F99815B95}"/>
              </a:ext>
            </a:extLst>
          </p:cNvPr>
          <p:cNvGrpSpPr/>
          <p:nvPr userDrawn="1"/>
        </p:nvGrpSpPr>
        <p:grpSpPr>
          <a:xfrm>
            <a:off x="-1" y="1357409"/>
            <a:ext cx="12192001" cy="4846320"/>
            <a:chOff x="-1" y="1357409"/>
            <a:chExt cx="12192001" cy="4917518"/>
          </a:xfrm>
        </p:grpSpPr>
        <p:sp>
          <p:nvSpPr>
            <p:cNvPr id="19" name="Rectangle: Single Corner Snipped 18">
              <a:extLst>
                <a:ext uri="{FF2B5EF4-FFF2-40B4-BE49-F238E27FC236}">
                  <a16:creationId xmlns:a16="http://schemas.microsoft.com/office/drawing/2014/main" id="{5D638788-DD47-45E7-939A-FA108A818173}"/>
                </a:ext>
              </a:extLst>
            </p:cNvPr>
            <p:cNvSpPr/>
            <p:nvPr userDrawn="1"/>
          </p:nvSpPr>
          <p:spPr>
            <a:xfrm flipV="1">
              <a:off x="-1" y="1357409"/>
              <a:ext cx="12192000" cy="4917518"/>
            </a:xfrm>
            <a:prstGeom prst="snip1Rect">
              <a:avLst>
                <a:gd name="adj" fmla="val 0"/>
              </a:avLst>
            </a:prstGeom>
            <a:pattFill prst="dkVert">
              <a:fgClr>
                <a:srgbClr val="0C4360"/>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Rectangle: Single Corner Snipped 2">
              <a:extLst>
                <a:ext uri="{FF2B5EF4-FFF2-40B4-BE49-F238E27FC236}">
                  <a16:creationId xmlns:a16="http://schemas.microsoft.com/office/drawing/2014/main" id="{74BDECEF-EEFE-4332-B3B2-BDE4F82C10FC}"/>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6" name="Text Placeholder 22">
            <a:extLst>
              <a:ext uri="{FF2B5EF4-FFF2-40B4-BE49-F238E27FC236}">
                <a16:creationId xmlns:a16="http://schemas.microsoft.com/office/drawing/2014/main" id="{2A19101D-7C37-42BF-8167-5391EA65EC3A}"/>
              </a:ext>
            </a:extLst>
          </p:cNvPr>
          <p:cNvSpPr>
            <a:spLocks noGrp="1"/>
          </p:cNvSpPr>
          <p:nvPr>
            <p:ph type="body" sz="quarter" idx="18"/>
          </p:nvPr>
        </p:nvSpPr>
        <p:spPr>
          <a:xfrm>
            <a:off x="542094" y="4240093"/>
            <a:ext cx="3293306" cy="1463040"/>
          </a:xfrm>
        </p:spPr>
        <p:txBody>
          <a:bodyPr lIns="0" tIns="0" rIns="0" bIns="0">
            <a:noAutofit/>
          </a:bodyPr>
          <a:lstStyle>
            <a:lvl1pPr marL="0" indent="0" algn="l">
              <a:lnSpc>
                <a:spcPct val="100000"/>
              </a:lnSpc>
              <a:spcBef>
                <a:spcPts val="600"/>
              </a:spcBef>
              <a:spcAft>
                <a:spcPts val="400"/>
              </a:spcAft>
              <a:buNone/>
              <a:defRPr sz="1400">
                <a:solidFill>
                  <a:schemeClr val="bg1"/>
                </a:solidFill>
                <a:latin typeface="+mn-lt"/>
                <a:cs typeface="Arial" panose="020B0604020202020204" pitchFamily="34" charset="0"/>
              </a:defRPr>
            </a:lvl1pPr>
            <a:lvl2pPr>
              <a:lnSpc>
                <a:spcPct val="100000"/>
              </a:lnSpc>
              <a:spcBef>
                <a:spcPts val="600"/>
              </a:spcBef>
              <a:spcAft>
                <a:spcPts val="400"/>
              </a:spcAft>
              <a:defRPr sz="1600">
                <a:solidFill>
                  <a:schemeClr val="bg1"/>
                </a:solidFill>
                <a:latin typeface="Arial" panose="020B0604020202020204" pitchFamily="34" charset="0"/>
                <a:cs typeface="Arial" panose="020B0604020202020204" pitchFamily="34" charset="0"/>
              </a:defRPr>
            </a:lvl2pPr>
            <a:lvl3pPr>
              <a:lnSpc>
                <a:spcPct val="100000"/>
              </a:lnSpc>
              <a:spcBef>
                <a:spcPts val="600"/>
              </a:spcBef>
              <a:spcAft>
                <a:spcPts val="400"/>
              </a:spcAft>
              <a:defRPr sz="1400">
                <a:solidFill>
                  <a:schemeClr val="bg1"/>
                </a:solidFill>
                <a:latin typeface="Arial" panose="020B0604020202020204" pitchFamily="34" charset="0"/>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n-US" noProof="0"/>
              <a:t>Click to edit Master text styles</a:t>
            </a:r>
          </a:p>
        </p:txBody>
      </p:sp>
      <p:sp>
        <p:nvSpPr>
          <p:cNvPr id="35" name="Freeform: Shape 34">
            <a:extLst>
              <a:ext uri="{FF2B5EF4-FFF2-40B4-BE49-F238E27FC236}">
                <a16:creationId xmlns:a16="http://schemas.microsoft.com/office/drawing/2014/main" id="{62EEBF51-DCAD-4335-85E9-52801031A1BF}"/>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
        <p:nvSpPr>
          <p:cNvPr id="13" name="Picture Placeholder 12">
            <a:extLst>
              <a:ext uri="{FF2B5EF4-FFF2-40B4-BE49-F238E27FC236}">
                <a16:creationId xmlns:a16="http://schemas.microsoft.com/office/drawing/2014/main" id="{231B97CF-FD24-4932-8459-893B1AC73D33}"/>
              </a:ext>
            </a:extLst>
          </p:cNvPr>
          <p:cNvSpPr>
            <a:spLocks noGrp="1"/>
          </p:cNvSpPr>
          <p:nvPr>
            <p:ph type="pic" sz="quarter" idx="19" hasCustomPrompt="1"/>
          </p:nvPr>
        </p:nvSpPr>
        <p:spPr>
          <a:xfrm>
            <a:off x="-2" y="1352575"/>
            <a:ext cx="12192002" cy="2289897"/>
          </a:xfrm>
        </p:spPr>
        <p:txBody>
          <a:bodyPr anchor="ctr">
            <a:normAutofit/>
          </a:bodyPr>
          <a:lstStyle>
            <a:lvl1pPr marL="0" indent="0" algn="ctr">
              <a:buNone/>
              <a:defRPr sz="1400">
                <a:solidFill>
                  <a:schemeClr val="accent2"/>
                </a:solidFill>
                <a:latin typeface="Trade Gothic LT Pro" panose="020B0503040303020004" pitchFamily="34" charset="0"/>
              </a:defRPr>
            </a:lvl1pPr>
          </a:lstStyle>
          <a:p>
            <a:r>
              <a:rPr lang="en-US" noProof="0" dirty="0"/>
              <a:t>Insert image</a:t>
            </a:r>
          </a:p>
        </p:txBody>
      </p:sp>
      <p:sp>
        <p:nvSpPr>
          <p:cNvPr id="36" name="Text Placeholder 22">
            <a:extLst>
              <a:ext uri="{FF2B5EF4-FFF2-40B4-BE49-F238E27FC236}">
                <a16:creationId xmlns:a16="http://schemas.microsoft.com/office/drawing/2014/main" id="{642D3CE0-C3B4-4F3F-A650-AB452B3AD4BA}"/>
              </a:ext>
            </a:extLst>
          </p:cNvPr>
          <p:cNvSpPr>
            <a:spLocks noGrp="1"/>
          </p:cNvSpPr>
          <p:nvPr>
            <p:ph type="body" sz="quarter" idx="20"/>
          </p:nvPr>
        </p:nvSpPr>
        <p:spPr>
          <a:xfrm>
            <a:off x="4444169" y="4240093"/>
            <a:ext cx="3293306" cy="1463040"/>
          </a:xfrm>
        </p:spPr>
        <p:txBody>
          <a:bodyPr lIns="0" tIns="0" rIns="0" bIns="0">
            <a:noAutofit/>
          </a:bodyPr>
          <a:lstStyle>
            <a:lvl1pPr marL="0" indent="0" algn="l">
              <a:lnSpc>
                <a:spcPct val="100000"/>
              </a:lnSpc>
              <a:spcBef>
                <a:spcPts val="600"/>
              </a:spcBef>
              <a:spcAft>
                <a:spcPts val="400"/>
              </a:spcAft>
              <a:buNone/>
              <a:defRPr sz="1400">
                <a:solidFill>
                  <a:schemeClr val="bg1"/>
                </a:solidFill>
                <a:latin typeface="+mn-lt"/>
                <a:cs typeface="Arial" panose="020B0604020202020204" pitchFamily="34" charset="0"/>
              </a:defRPr>
            </a:lvl1pPr>
            <a:lvl2pPr>
              <a:lnSpc>
                <a:spcPct val="100000"/>
              </a:lnSpc>
              <a:spcBef>
                <a:spcPts val="600"/>
              </a:spcBef>
              <a:spcAft>
                <a:spcPts val="400"/>
              </a:spcAft>
              <a:defRPr sz="1600">
                <a:solidFill>
                  <a:schemeClr val="bg1"/>
                </a:solidFill>
                <a:latin typeface="Arial" panose="020B0604020202020204" pitchFamily="34" charset="0"/>
                <a:cs typeface="Arial" panose="020B0604020202020204" pitchFamily="34" charset="0"/>
              </a:defRPr>
            </a:lvl2pPr>
            <a:lvl3pPr>
              <a:lnSpc>
                <a:spcPct val="100000"/>
              </a:lnSpc>
              <a:spcBef>
                <a:spcPts val="600"/>
              </a:spcBef>
              <a:spcAft>
                <a:spcPts val="400"/>
              </a:spcAft>
              <a:defRPr sz="1400">
                <a:solidFill>
                  <a:schemeClr val="bg1"/>
                </a:solidFill>
                <a:latin typeface="Arial" panose="020B0604020202020204" pitchFamily="34" charset="0"/>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n-US" noProof="0"/>
              <a:t>Click to edit Master text styles</a:t>
            </a:r>
          </a:p>
        </p:txBody>
      </p:sp>
      <p:sp>
        <p:nvSpPr>
          <p:cNvPr id="37" name="Text Placeholder 22">
            <a:extLst>
              <a:ext uri="{FF2B5EF4-FFF2-40B4-BE49-F238E27FC236}">
                <a16:creationId xmlns:a16="http://schemas.microsoft.com/office/drawing/2014/main" id="{DBED2BB0-CDAD-40EE-8B35-C66DF45EE29D}"/>
              </a:ext>
            </a:extLst>
          </p:cNvPr>
          <p:cNvSpPr>
            <a:spLocks noGrp="1"/>
          </p:cNvSpPr>
          <p:nvPr>
            <p:ph type="body" sz="quarter" idx="21"/>
          </p:nvPr>
        </p:nvSpPr>
        <p:spPr>
          <a:xfrm>
            <a:off x="8346244" y="4240093"/>
            <a:ext cx="3293306" cy="1463040"/>
          </a:xfrm>
        </p:spPr>
        <p:txBody>
          <a:bodyPr lIns="0" tIns="0" rIns="0" bIns="0">
            <a:noAutofit/>
          </a:bodyPr>
          <a:lstStyle>
            <a:lvl1pPr marL="0" indent="0" algn="l">
              <a:lnSpc>
                <a:spcPct val="100000"/>
              </a:lnSpc>
              <a:spcBef>
                <a:spcPts val="600"/>
              </a:spcBef>
              <a:spcAft>
                <a:spcPts val="400"/>
              </a:spcAft>
              <a:buNone/>
              <a:defRPr sz="1400">
                <a:solidFill>
                  <a:schemeClr val="bg1"/>
                </a:solidFill>
                <a:latin typeface="+mn-lt"/>
                <a:cs typeface="Arial" panose="020B0604020202020204" pitchFamily="34" charset="0"/>
              </a:defRPr>
            </a:lvl1pPr>
            <a:lvl2pPr>
              <a:lnSpc>
                <a:spcPct val="100000"/>
              </a:lnSpc>
              <a:spcBef>
                <a:spcPts val="600"/>
              </a:spcBef>
              <a:spcAft>
                <a:spcPts val="400"/>
              </a:spcAft>
              <a:defRPr sz="1600">
                <a:solidFill>
                  <a:schemeClr val="bg1"/>
                </a:solidFill>
                <a:latin typeface="Arial" panose="020B0604020202020204" pitchFamily="34" charset="0"/>
                <a:cs typeface="Arial" panose="020B0604020202020204" pitchFamily="34" charset="0"/>
              </a:defRPr>
            </a:lvl2pPr>
            <a:lvl3pPr>
              <a:lnSpc>
                <a:spcPct val="100000"/>
              </a:lnSpc>
              <a:spcBef>
                <a:spcPts val="600"/>
              </a:spcBef>
              <a:spcAft>
                <a:spcPts val="400"/>
              </a:spcAft>
              <a:defRPr sz="1400">
                <a:solidFill>
                  <a:schemeClr val="bg1"/>
                </a:solidFill>
                <a:latin typeface="Arial" panose="020B0604020202020204" pitchFamily="34" charset="0"/>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n-US" noProof="0"/>
              <a:t>Click to edit Master text styles</a:t>
            </a:r>
          </a:p>
        </p:txBody>
      </p:sp>
    </p:spTree>
    <p:extLst>
      <p:ext uri="{BB962C8B-B14F-4D97-AF65-F5344CB8AC3E}">
        <p14:creationId xmlns:p14="http://schemas.microsoft.com/office/powerpoint/2010/main" val="15447457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hoto + Text">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8" name="Freeform: Shape 17">
            <a:extLst>
              <a:ext uri="{FF2B5EF4-FFF2-40B4-BE49-F238E27FC236}">
                <a16:creationId xmlns:a16="http://schemas.microsoft.com/office/drawing/2014/main" id="{E37145E9-AC61-47D5-9288-8789940F81B6}"/>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2" name="Freeform: Shape 11">
            <a:extLst>
              <a:ext uri="{FF2B5EF4-FFF2-40B4-BE49-F238E27FC236}">
                <a16:creationId xmlns:a16="http://schemas.microsoft.com/office/drawing/2014/main" id="{A5E2B3ED-9A49-40A7-B8A3-62595FE513F9}"/>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6" name="Group 5">
            <a:extLst>
              <a:ext uri="{FF2B5EF4-FFF2-40B4-BE49-F238E27FC236}">
                <a16:creationId xmlns:a16="http://schemas.microsoft.com/office/drawing/2014/main" id="{D9EBF8BB-A805-4DDB-B459-082F99815B95}"/>
              </a:ext>
            </a:extLst>
          </p:cNvPr>
          <p:cNvGrpSpPr/>
          <p:nvPr userDrawn="1"/>
        </p:nvGrpSpPr>
        <p:grpSpPr>
          <a:xfrm>
            <a:off x="-1" y="1357409"/>
            <a:ext cx="12192001" cy="4846320"/>
            <a:chOff x="-1" y="1357409"/>
            <a:chExt cx="12192001" cy="4917518"/>
          </a:xfrm>
        </p:grpSpPr>
        <p:sp>
          <p:nvSpPr>
            <p:cNvPr id="19" name="Rectangle: Single Corner Snipped 18">
              <a:extLst>
                <a:ext uri="{FF2B5EF4-FFF2-40B4-BE49-F238E27FC236}">
                  <a16:creationId xmlns:a16="http://schemas.microsoft.com/office/drawing/2014/main" id="{5D638788-DD47-45E7-939A-FA108A818173}"/>
                </a:ext>
              </a:extLst>
            </p:cNvPr>
            <p:cNvSpPr/>
            <p:nvPr userDrawn="1"/>
          </p:nvSpPr>
          <p:spPr>
            <a:xfrm flipV="1">
              <a:off x="-1" y="1357409"/>
              <a:ext cx="12192000" cy="4917518"/>
            </a:xfrm>
            <a:prstGeom prst="snip1Rect">
              <a:avLst>
                <a:gd name="adj" fmla="val 0"/>
              </a:avLst>
            </a:prstGeom>
            <a:pattFill prst="dkVert">
              <a:fgClr>
                <a:srgbClr val="0C4360"/>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Rectangle: Single Corner Snipped 2">
              <a:extLst>
                <a:ext uri="{FF2B5EF4-FFF2-40B4-BE49-F238E27FC236}">
                  <a16:creationId xmlns:a16="http://schemas.microsoft.com/office/drawing/2014/main" id="{74BDECEF-EEFE-4332-B3B2-BDE4F82C10FC}"/>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6" name="Text Placeholder 22">
            <a:extLst>
              <a:ext uri="{FF2B5EF4-FFF2-40B4-BE49-F238E27FC236}">
                <a16:creationId xmlns:a16="http://schemas.microsoft.com/office/drawing/2014/main" id="{2A19101D-7C37-42BF-8167-5391EA65EC3A}"/>
              </a:ext>
            </a:extLst>
          </p:cNvPr>
          <p:cNvSpPr>
            <a:spLocks noGrp="1"/>
          </p:cNvSpPr>
          <p:nvPr>
            <p:ph type="body" sz="quarter" idx="18"/>
          </p:nvPr>
        </p:nvSpPr>
        <p:spPr>
          <a:xfrm>
            <a:off x="542094" y="4240093"/>
            <a:ext cx="9402006" cy="1463040"/>
          </a:xfrm>
        </p:spPr>
        <p:txBody>
          <a:bodyPr lIns="0" tIns="0" rIns="0" bIns="0">
            <a:noAutofit/>
          </a:bodyPr>
          <a:lstStyle>
            <a:lvl1pPr marL="0" indent="0" algn="l">
              <a:lnSpc>
                <a:spcPct val="100000"/>
              </a:lnSpc>
              <a:spcBef>
                <a:spcPts val="300"/>
              </a:spcBef>
              <a:spcAft>
                <a:spcPts val="300"/>
              </a:spcAft>
              <a:buNone/>
              <a:defRPr sz="1400">
                <a:solidFill>
                  <a:schemeClr val="bg1"/>
                </a:solidFill>
                <a:latin typeface="+mn-lt"/>
                <a:cs typeface="Arial" panose="020B0604020202020204" pitchFamily="34" charset="0"/>
              </a:defRPr>
            </a:lvl1pPr>
            <a:lvl2pPr>
              <a:lnSpc>
                <a:spcPct val="100000"/>
              </a:lnSpc>
              <a:spcBef>
                <a:spcPts val="600"/>
              </a:spcBef>
              <a:spcAft>
                <a:spcPts val="400"/>
              </a:spcAft>
              <a:defRPr sz="1600">
                <a:solidFill>
                  <a:schemeClr val="bg1"/>
                </a:solidFill>
                <a:latin typeface="Arial" panose="020B0604020202020204" pitchFamily="34" charset="0"/>
                <a:cs typeface="Arial" panose="020B0604020202020204" pitchFamily="34" charset="0"/>
              </a:defRPr>
            </a:lvl2pPr>
            <a:lvl3pPr>
              <a:lnSpc>
                <a:spcPct val="100000"/>
              </a:lnSpc>
              <a:spcBef>
                <a:spcPts val="600"/>
              </a:spcBef>
              <a:spcAft>
                <a:spcPts val="400"/>
              </a:spcAft>
              <a:defRPr sz="1400">
                <a:solidFill>
                  <a:schemeClr val="bg1"/>
                </a:solidFill>
                <a:latin typeface="Arial" panose="020B0604020202020204" pitchFamily="34" charset="0"/>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n-US" noProof="0"/>
              <a:t>Click to edit Master text styles</a:t>
            </a:r>
          </a:p>
        </p:txBody>
      </p:sp>
      <p:sp>
        <p:nvSpPr>
          <p:cNvPr id="35" name="Freeform: Shape 34">
            <a:extLst>
              <a:ext uri="{FF2B5EF4-FFF2-40B4-BE49-F238E27FC236}">
                <a16:creationId xmlns:a16="http://schemas.microsoft.com/office/drawing/2014/main" id="{62EEBF51-DCAD-4335-85E9-52801031A1BF}"/>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
        <p:nvSpPr>
          <p:cNvPr id="13" name="Picture Placeholder 12">
            <a:extLst>
              <a:ext uri="{FF2B5EF4-FFF2-40B4-BE49-F238E27FC236}">
                <a16:creationId xmlns:a16="http://schemas.microsoft.com/office/drawing/2014/main" id="{231B97CF-FD24-4932-8459-893B1AC73D33}"/>
              </a:ext>
            </a:extLst>
          </p:cNvPr>
          <p:cNvSpPr>
            <a:spLocks noGrp="1"/>
          </p:cNvSpPr>
          <p:nvPr>
            <p:ph type="pic" sz="quarter" idx="19" hasCustomPrompt="1"/>
          </p:nvPr>
        </p:nvSpPr>
        <p:spPr>
          <a:xfrm>
            <a:off x="-2" y="1352575"/>
            <a:ext cx="12192002" cy="2289897"/>
          </a:xfrm>
        </p:spPr>
        <p:txBody>
          <a:bodyPr anchor="ctr">
            <a:normAutofit/>
          </a:bodyPr>
          <a:lstStyle>
            <a:lvl1pPr marL="0" indent="0" algn="ctr">
              <a:buNone/>
              <a:defRPr sz="1400">
                <a:solidFill>
                  <a:schemeClr val="accent2"/>
                </a:solidFill>
                <a:latin typeface="Trade Gothic LT Pro" panose="020B0503040303020004" pitchFamily="34" charset="0"/>
              </a:defRPr>
            </a:lvl1pPr>
          </a:lstStyle>
          <a:p>
            <a:r>
              <a:rPr lang="en-US" noProof="0" dirty="0"/>
              <a:t>Insert image</a:t>
            </a:r>
          </a:p>
        </p:txBody>
      </p:sp>
    </p:spTree>
    <p:extLst>
      <p:ext uri="{BB962C8B-B14F-4D97-AF65-F5344CB8AC3E}">
        <p14:creationId xmlns:p14="http://schemas.microsoft.com/office/powerpoint/2010/main" val="2486826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Caption">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8" name="Freeform: Shape 17">
            <a:extLst>
              <a:ext uri="{FF2B5EF4-FFF2-40B4-BE49-F238E27FC236}">
                <a16:creationId xmlns:a16="http://schemas.microsoft.com/office/drawing/2014/main" id="{E37145E9-AC61-47D5-9288-8789940F81B6}"/>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2" name="Freeform: Shape 11">
            <a:extLst>
              <a:ext uri="{FF2B5EF4-FFF2-40B4-BE49-F238E27FC236}">
                <a16:creationId xmlns:a16="http://schemas.microsoft.com/office/drawing/2014/main" id="{A5E2B3ED-9A49-40A7-B8A3-62595FE513F9}"/>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6" name="Group 5">
            <a:extLst>
              <a:ext uri="{FF2B5EF4-FFF2-40B4-BE49-F238E27FC236}">
                <a16:creationId xmlns:a16="http://schemas.microsoft.com/office/drawing/2014/main" id="{D9EBF8BB-A805-4DDB-B459-082F99815B95}"/>
              </a:ext>
            </a:extLst>
          </p:cNvPr>
          <p:cNvGrpSpPr/>
          <p:nvPr userDrawn="1"/>
        </p:nvGrpSpPr>
        <p:grpSpPr>
          <a:xfrm>
            <a:off x="-1" y="1357409"/>
            <a:ext cx="12192001" cy="4846320"/>
            <a:chOff x="-1" y="1357409"/>
            <a:chExt cx="12192001" cy="4917518"/>
          </a:xfrm>
        </p:grpSpPr>
        <p:sp>
          <p:nvSpPr>
            <p:cNvPr id="19" name="Rectangle: Single Corner Snipped 18">
              <a:extLst>
                <a:ext uri="{FF2B5EF4-FFF2-40B4-BE49-F238E27FC236}">
                  <a16:creationId xmlns:a16="http://schemas.microsoft.com/office/drawing/2014/main" id="{5D638788-DD47-45E7-939A-FA108A818173}"/>
                </a:ext>
              </a:extLst>
            </p:cNvPr>
            <p:cNvSpPr/>
            <p:nvPr userDrawn="1"/>
          </p:nvSpPr>
          <p:spPr>
            <a:xfrm flipV="1">
              <a:off x="-1" y="1357409"/>
              <a:ext cx="12192000" cy="4917518"/>
            </a:xfrm>
            <a:prstGeom prst="snip1Rect">
              <a:avLst>
                <a:gd name="adj" fmla="val 0"/>
              </a:avLst>
            </a:prstGeom>
            <a:pattFill prst="dkVert">
              <a:fgClr>
                <a:srgbClr val="0C4360"/>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Rectangle: Single Corner Snipped 2">
              <a:extLst>
                <a:ext uri="{FF2B5EF4-FFF2-40B4-BE49-F238E27FC236}">
                  <a16:creationId xmlns:a16="http://schemas.microsoft.com/office/drawing/2014/main" id="{74BDECEF-EEFE-4332-B3B2-BDE4F82C10FC}"/>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5" name="Freeform: Shape 34">
            <a:extLst>
              <a:ext uri="{FF2B5EF4-FFF2-40B4-BE49-F238E27FC236}">
                <a16:creationId xmlns:a16="http://schemas.microsoft.com/office/drawing/2014/main" id="{62EEBF51-DCAD-4335-85E9-52801031A1BF}"/>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
        <p:nvSpPr>
          <p:cNvPr id="20" name="Picture Placeholder 2">
            <a:extLst>
              <a:ext uri="{FF2B5EF4-FFF2-40B4-BE49-F238E27FC236}">
                <a16:creationId xmlns:a16="http://schemas.microsoft.com/office/drawing/2014/main" id="{30B3A574-7940-4E35-857E-5CA35A5910E5}"/>
              </a:ext>
            </a:extLst>
          </p:cNvPr>
          <p:cNvSpPr>
            <a:spLocks noGrp="1"/>
          </p:cNvSpPr>
          <p:nvPr>
            <p:ph type="pic" idx="1"/>
          </p:nvPr>
        </p:nvSpPr>
        <p:spPr>
          <a:xfrm>
            <a:off x="4110087" y="1444649"/>
            <a:ext cx="7548513" cy="4579079"/>
          </a:xfrm>
        </p:spPr>
        <p:txBody>
          <a:bodyPr>
            <a:normAutofit/>
          </a:bodyPr>
          <a:lstStyle>
            <a:lvl1pPr marL="0" indent="0">
              <a:buNone/>
              <a:defRPr sz="24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sp>
        <p:nvSpPr>
          <p:cNvPr id="21" name="Text Placeholder 3">
            <a:extLst>
              <a:ext uri="{FF2B5EF4-FFF2-40B4-BE49-F238E27FC236}">
                <a16:creationId xmlns:a16="http://schemas.microsoft.com/office/drawing/2014/main" id="{912B51EA-3E6F-4BF6-BE48-62128AF32B85}"/>
              </a:ext>
            </a:extLst>
          </p:cNvPr>
          <p:cNvSpPr>
            <a:spLocks noGrp="1"/>
          </p:cNvSpPr>
          <p:nvPr>
            <p:ph type="body" sz="half" idx="2"/>
          </p:nvPr>
        </p:nvSpPr>
        <p:spPr>
          <a:xfrm>
            <a:off x="443366" y="1444649"/>
            <a:ext cx="3365063" cy="4579079"/>
          </a:xfrm>
        </p:spPr>
        <p:txBody>
          <a:bodyPr/>
          <a:lstStyle>
            <a:lvl1pPr marL="0" indent="0">
              <a:buFont typeface="Arial" panose="020B0604020202020204" pitchFamily="34" charse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Tree>
    <p:extLst>
      <p:ext uri="{BB962C8B-B14F-4D97-AF65-F5344CB8AC3E}">
        <p14:creationId xmlns:p14="http://schemas.microsoft.com/office/powerpoint/2010/main" val="15406501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with Caption">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8" name="Freeform: Shape 17">
            <a:extLst>
              <a:ext uri="{FF2B5EF4-FFF2-40B4-BE49-F238E27FC236}">
                <a16:creationId xmlns:a16="http://schemas.microsoft.com/office/drawing/2014/main" id="{E37145E9-AC61-47D5-9288-8789940F81B6}"/>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2" name="Freeform: Shape 11">
            <a:extLst>
              <a:ext uri="{FF2B5EF4-FFF2-40B4-BE49-F238E27FC236}">
                <a16:creationId xmlns:a16="http://schemas.microsoft.com/office/drawing/2014/main" id="{A5E2B3ED-9A49-40A7-B8A3-62595FE513F9}"/>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6" name="Group 5">
            <a:extLst>
              <a:ext uri="{FF2B5EF4-FFF2-40B4-BE49-F238E27FC236}">
                <a16:creationId xmlns:a16="http://schemas.microsoft.com/office/drawing/2014/main" id="{D9EBF8BB-A805-4DDB-B459-082F99815B95}"/>
              </a:ext>
            </a:extLst>
          </p:cNvPr>
          <p:cNvGrpSpPr/>
          <p:nvPr userDrawn="1"/>
        </p:nvGrpSpPr>
        <p:grpSpPr>
          <a:xfrm>
            <a:off x="-1" y="1357409"/>
            <a:ext cx="12192001" cy="4846320"/>
            <a:chOff x="-1" y="1357409"/>
            <a:chExt cx="12192001" cy="4917518"/>
          </a:xfrm>
        </p:grpSpPr>
        <p:sp>
          <p:nvSpPr>
            <p:cNvPr id="19" name="Rectangle: Single Corner Snipped 18">
              <a:extLst>
                <a:ext uri="{FF2B5EF4-FFF2-40B4-BE49-F238E27FC236}">
                  <a16:creationId xmlns:a16="http://schemas.microsoft.com/office/drawing/2014/main" id="{5D638788-DD47-45E7-939A-FA108A818173}"/>
                </a:ext>
              </a:extLst>
            </p:cNvPr>
            <p:cNvSpPr/>
            <p:nvPr userDrawn="1"/>
          </p:nvSpPr>
          <p:spPr>
            <a:xfrm flipV="1">
              <a:off x="-1" y="1357409"/>
              <a:ext cx="12192000" cy="4917518"/>
            </a:xfrm>
            <a:prstGeom prst="snip1Rect">
              <a:avLst>
                <a:gd name="adj" fmla="val 0"/>
              </a:avLst>
            </a:prstGeom>
            <a:pattFill prst="dkVert">
              <a:fgClr>
                <a:srgbClr val="0C4360"/>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Rectangle: Single Corner Snipped 2">
              <a:extLst>
                <a:ext uri="{FF2B5EF4-FFF2-40B4-BE49-F238E27FC236}">
                  <a16:creationId xmlns:a16="http://schemas.microsoft.com/office/drawing/2014/main" id="{74BDECEF-EEFE-4332-B3B2-BDE4F82C10FC}"/>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5" name="Freeform: Shape 34">
            <a:extLst>
              <a:ext uri="{FF2B5EF4-FFF2-40B4-BE49-F238E27FC236}">
                <a16:creationId xmlns:a16="http://schemas.microsoft.com/office/drawing/2014/main" id="{62EEBF51-DCAD-4335-85E9-52801031A1BF}"/>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
        <p:nvSpPr>
          <p:cNvPr id="21" name="Text Placeholder 3">
            <a:extLst>
              <a:ext uri="{FF2B5EF4-FFF2-40B4-BE49-F238E27FC236}">
                <a16:creationId xmlns:a16="http://schemas.microsoft.com/office/drawing/2014/main" id="{912B51EA-3E6F-4BF6-BE48-62128AF32B85}"/>
              </a:ext>
            </a:extLst>
          </p:cNvPr>
          <p:cNvSpPr>
            <a:spLocks noGrp="1"/>
          </p:cNvSpPr>
          <p:nvPr>
            <p:ph type="body" sz="half" idx="2"/>
          </p:nvPr>
        </p:nvSpPr>
        <p:spPr>
          <a:xfrm>
            <a:off x="443366" y="1444649"/>
            <a:ext cx="3365063" cy="4579079"/>
          </a:xfrm>
        </p:spPr>
        <p:txBody>
          <a:bodyPr/>
          <a:lstStyle>
            <a:lvl1pPr marL="0" indent="0">
              <a:buFont typeface="Arial" panose="020B0604020202020204" pitchFamily="34" charse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22" name="Content Placeholder 2">
            <a:extLst>
              <a:ext uri="{FF2B5EF4-FFF2-40B4-BE49-F238E27FC236}">
                <a16:creationId xmlns:a16="http://schemas.microsoft.com/office/drawing/2014/main" id="{A015C605-1D30-48BC-A0D6-3B11AF56CC53}"/>
              </a:ext>
            </a:extLst>
          </p:cNvPr>
          <p:cNvSpPr>
            <a:spLocks noGrp="1"/>
          </p:cNvSpPr>
          <p:nvPr>
            <p:ph idx="1"/>
          </p:nvPr>
        </p:nvSpPr>
        <p:spPr>
          <a:xfrm>
            <a:off x="3964290" y="1444649"/>
            <a:ext cx="7694310" cy="4579079"/>
          </a:xfrm>
        </p:spPr>
        <p:txBody>
          <a:bodyPr>
            <a:normAutofit/>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2000"/>
            </a:lvl6pPr>
            <a:lvl7pPr>
              <a:defRPr sz="2000"/>
            </a:lvl7pPr>
            <a:lvl8pPr>
              <a:defRPr sz="2000"/>
            </a:lvl8pPr>
            <a:lvl9pPr>
              <a:defRPr sz="20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2129895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D4494CD2-CCDD-0248-96F8-741002C44255}"/>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Freeform: Shape 9">
            <a:extLst>
              <a:ext uri="{FF2B5EF4-FFF2-40B4-BE49-F238E27FC236}">
                <a16:creationId xmlns:a16="http://schemas.microsoft.com/office/drawing/2014/main" id="{07077B00-C1EE-7241-B441-7814F92A7EDF}"/>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20" name="Freeform: Shape 17">
            <a:extLst>
              <a:ext uri="{FF2B5EF4-FFF2-40B4-BE49-F238E27FC236}">
                <a16:creationId xmlns:a16="http://schemas.microsoft.com/office/drawing/2014/main" id="{3A1AEBC4-637E-F64C-9192-69AC4BB26D0C}"/>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21" name="Freeform: Shape 11">
            <a:extLst>
              <a:ext uri="{FF2B5EF4-FFF2-40B4-BE49-F238E27FC236}">
                <a16:creationId xmlns:a16="http://schemas.microsoft.com/office/drawing/2014/main" id="{669A7039-C54C-8E46-9A8B-DDB2547D989C}"/>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2" name="Freeform: Shape 7">
            <a:extLst>
              <a:ext uri="{FF2B5EF4-FFF2-40B4-BE49-F238E27FC236}">
                <a16:creationId xmlns:a16="http://schemas.microsoft.com/office/drawing/2014/main" id="{4F173B32-87BB-9A40-8C91-4C1EED2B7ABF}"/>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24" name="Group 23">
            <a:extLst>
              <a:ext uri="{FF2B5EF4-FFF2-40B4-BE49-F238E27FC236}">
                <a16:creationId xmlns:a16="http://schemas.microsoft.com/office/drawing/2014/main" id="{4AC87F4E-12B5-1B42-AFD2-4DB39B7645C9}"/>
              </a:ext>
            </a:extLst>
          </p:cNvPr>
          <p:cNvGrpSpPr/>
          <p:nvPr userDrawn="1"/>
        </p:nvGrpSpPr>
        <p:grpSpPr>
          <a:xfrm rot="16200000">
            <a:off x="499388" y="-322655"/>
            <a:ext cx="535531" cy="645309"/>
            <a:chOff x="10945855" y="7317026"/>
            <a:chExt cx="2483924" cy="2993104"/>
          </a:xfrm>
        </p:grpSpPr>
        <p:sp>
          <p:nvSpPr>
            <p:cNvPr id="25" name="Freeform: Shape 15">
              <a:extLst>
                <a:ext uri="{FF2B5EF4-FFF2-40B4-BE49-F238E27FC236}">
                  <a16:creationId xmlns:a16="http://schemas.microsoft.com/office/drawing/2014/main" id="{03DD8765-59DF-A045-ADB5-E39FAEE153A0}"/>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6" name="Freeform: Shape 16">
              <a:extLst>
                <a:ext uri="{FF2B5EF4-FFF2-40B4-BE49-F238E27FC236}">
                  <a16:creationId xmlns:a16="http://schemas.microsoft.com/office/drawing/2014/main" id="{B34B796C-A407-7B4D-B4F0-E58A44FE8DB4}"/>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0" name="Freeform: Shape 23">
            <a:extLst>
              <a:ext uri="{FF2B5EF4-FFF2-40B4-BE49-F238E27FC236}">
                <a16:creationId xmlns:a16="http://schemas.microsoft.com/office/drawing/2014/main" id="{CBE3FDC9-67CB-FA42-B127-A36BFF4678BB}"/>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1" name="Slide Number Placeholder 4">
            <a:extLst>
              <a:ext uri="{FF2B5EF4-FFF2-40B4-BE49-F238E27FC236}">
                <a16:creationId xmlns:a16="http://schemas.microsoft.com/office/drawing/2014/main" id="{1E902BFF-CA8F-D745-A819-A7BB38B30ED9}"/>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Tree>
    <p:extLst>
      <p:ext uri="{BB962C8B-B14F-4D97-AF65-F5344CB8AC3E}">
        <p14:creationId xmlns:p14="http://schemas.microsoft.com/office/powerpoint/2010/main" val="26723047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hank You 1">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6E739168-A5E8-443A-B392-7AD4CF8977AD}"/>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5" name="Freeform: Shape 14">
            <a:extLst>
              <a:ext uri="{FF2B5EF4-FFF2-40B4-BE49-F238E27FC236}">
                <a16:creationId xmlns:a16="http://schemas.microsoft.com/office/drawing/2014/main" id="{41E10E1E-5268-4F03-BA64-07E19DE26739}"/>
              </a:ext>
            </a:extLst>
          </p:cNvPr>
          <p:cNvSpPr/>
          <p:nvPr/>
        </p:nvSpPr>
        <p:spPr>
          <a:xfrm flipH="1">
            <a:off x="-16297" y="0"/>
            <a:ext cx="12208298" cy="6858000"/>
          </a:xfrm>
          <a:custGeom>
            <a:avLst/>
            <a:gdLst>
              <a:gd name="connsiteX0" fmla="*/ 8574289 w 12208298"/>
              <a:gd name="connsiteY0" fmla="*/ 0 h 6858000"/>
              <a:gd name="connsiteX1" fmla="*/ 0 w 12208298"/>
              <a:gd name="connsiteY1" fmla="*/ 0 h 6858000"/>
              <a:gd name="connsiteX2" fmla="*/ 0 w 12208298"/>
              <a:gd name="connsiteY2" fmla="*/ 6858000 h 6858000"/>
              <a:gd name="connsiteX3" fmla="*/ 532109 w 12208298"/>
              <a:gd name="connsiteY3" fmla="*/ 6858000 h 6858000"/>
              <a:gd name="connsiteX4" fmla="*/ 11495317 w 12208298"/>
              <a:gd name="connsiteY4" fmla="*/ 6858000 h 6858000"/>
              <a:gd name="connsiteX5" fmla="*/ 12208298 w 12208298"/>
              <a:gd name="connsiteY5" fmla="*/ 6858000 h 6858000"/>
              <a:gd name="connsiteX6" fmla="*/ 12208298 w 12208298"/>
              <a:gd name="connsiteY6" fmla="*/ 3146781 h 6858000"/>
              <a:gd name="connsiteX7" fmla="*/ 10353284 w 12208298"/>
              <a:gd name="connsiteY7" fmla="*/ 1291767 h 6858000"/>
              <a:gd name="connsiteX8" fmla="*/ 9866056 w 12208298"/>
              <a:gd name="connsiteY8" fmla="*/ 129176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08298" h="6858000">
                <a:moveTo>
                  <a:pt x="8574289" y="0"/>
                </a:moveTo>
                <a:lnTo>
                  <a:pt x="0" y="0"/>
                </a:lnTo>
                <a:lnTo>
                  <a:pt x="0" y="6858000"/>
                </a:lnTo>
                <a:lnTo>
                  <a:pt x="532109" y="6858000"/>
                </a:lnTo>
                <a:lnTo>
                  <a:pt x="11495317" y="6858000"/>
                </a:lnTo>
                <a:lnTo>
                  <a:pt x="12208298" y="6858000"/>
                </a:lnTo>
                <a:lnTo>
                  <a:pt x="12208298" y="3146781"/>
                </a:lnTo>
                <a:lnTo>
                  <a:pt x="10353284" y="1291767"/>
                </a:lnTo>
                <a:lnTo>
                  <a:pt x="9866056" y="1291767"/>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Freeform: Shape 15">
            <a:extLst>
              <a:ext uri="{FF2B5EF4-FFF2-40B4-BE49-F238E27FC236}">
                <a16:creationId xmlns:a16="http://schemas.microsoft.com/office/drawing/2014/main" id="{B989C45D-BDFF-418F-BE79-03FF70015770}"/>
              </a:ext>
            </a:extLst>
          </p:cNvPr>
          <p:cNvSpPr/>
          <p:nvPr/>
        </p:nvSpPr>
        <p:spPr>
          <a:xfrm rot="5400000" flipH="1" flipV="1">
            <a:off x="2667000" y="-2667001"/>
            <a:ext cx="6858000" cy="12192002"/>
          </a:xfrm>
          <a:custGeom>
            <a:avLst/>
            <a:gdLst>
              <a:gd name="connsiteX0" fmla="*/ 6858000 w 6858000"/>
              <a:gd name="connsiteY0" fmla="*/ 3871658 h 12192002"/>
              <a:gd name="connsiteX1" fmla="*/ 6858000 w 6858000"/>
              <a:gd name="connsiteY1" fmla="*/ 12192002 h 12192002"/>
              <a:gd name="connsiteX2" fmla="*/ 5363029 w 6858000"/>
              <a:gd name="connsiteY2" fmla="*/ 12192002 h 12192002"/>
              <a:gd name="connsiteX3" fmla="*/ 5363029 w 6858000"/>
              <a:gd name="connsiteY3" fmla="*/ 12192000 h 12192002"/>
              <a:gd name="connsiteX4" fmla="*/ 0 w 6858000"/>
              <a:gd name="connsiteY4" fmla="*/ 12192000 h 12192002"/>
              <a:gd name="connsiteX5" fmla="*/ 0 w 6858000"/>
              <a:gd name="connsiteY5" fmla="*/ 0 h 12192002"/>
              <a:gd name="connsiteX6" fmla="*/ 3539398 w 6858000"/>
              <a:gd name="connsiteY6" fmla="*/ 0 h 12192002"/>
              <a:gd name="connsiteX7" fmla="*/ 5566229 w 6858000"/>
              <a:gd name="connsiteY7" fmla="*/ 2026831 h 12192002"/>
              <a:gd name="connsiteX8" fmla="*/ 5566229 w 6858000"/>
              <a:gd name="connsiteY8" fmla="*/ 2575538 h 12192002"/>
              <a:gd name="connsiteX9" fmla="*/ 6858000 w 6858000"/>
              <a:gd name="connsiteY9" fmla="*/ 3871657 h 12192002"/>
              <a:gd name="connsiteX10" fmla="*/ 5566229 w 6858000"/>
              <a:gd name="connsiteY10" fmla="*/ 3871657 h 12192002"/>
              <a:gd name="connsiteX11" fmla="*/ 5566229 w 6858000"/>
              <a:gd name="connsiteY11" fmla="*/ 3871658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58000" h="12192002">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pattFill prst="wdDnDiag">
            <a:fgClr>
              <a:schemeClr val="accent1"/>
            </a:fgClr>
            <a:bgClr>
              <a:schemeClr val="accent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Freeform: Shape 19">
            <a:extLst>
              <a:ext uri="{FF2B5EF4-FFF2-40B4-BE49-F238E27FC236}">
                <a16:creationId xmlns:a16="http://schemas.microsoft.com/office/drawing/2014/main" id="{0027A677-9ACB-4264-B148-4806678FB83F}"/>
              </a:ext>
            </a:extLst>
          </p:cNvPr>
          <p:cNvSpPr/>
          <p:nvPr/>
        </p:nvSpPr>
        <p:spPr>
          <a:xfrm rot="5400000" flipH="1" flipV="1">
            <a:off x="2667000" y="-2667001"/>
            <a:ext cx="6858000" cy="12192002"/>
          </a:xfrm>
          <a:custGeom>
            <a:avLst/>
            <a:gdLst>
              <a:gd name="connsiteX0" fmla="*/ 6858000 w 6858000"/>
              <a:gd name="connsiteY0" fmla="*/ 3871658 h 12192002"/>
              <a:gd name="connsiteX1" fmla="*/ 6858000 w 6858000"/>
              <a:gd name="connsiteY1" fmla="*/ 12192002 h 12192002"/>
              <a:gd name="connsiteX2" fmla="*/ 5363029 w 6858000"/>
              <a:gd name="connsiteY2" fmla="*/ 12192002 h 12192002"/>
              <a:gd name="connsiteX3" fmla="*/ 5363029 w 6858000"/>
              <a:gd name="connsiteY3" fmla="*/ 12192000 h 12192002"/>
              <a:gd name="connsiteX4" fmla="*/ 0 w 6858000"/>
              <a:gd name="connsiteY4" fmla="*/ 12192000 h 12192002"/>
              <a:gd name="connsiteX5" fmla="*/ 0 w 6858000"/>
              <a:gd name="connsiteY5" fmla="*/ 0 h 12192002"/>
              <a:gd name="connsiteX6" fmla="*/ 3539398 w 6858000"/>
              <a:gd name="connsiteY6" fmla="*/ 0 h 12192002"/>
              <a:gd name="connsiteX7" fmla="*/ 5566229 w 6858000"/>
              <a:gd name="connsiteY7" fmla="*/ 2026831 h 12192002"/>
              <a:gd name="connsiteX8" fmla="*/ 5566229 w 6858000"/>
              <a:gd name="connsiteY8" fmla="*/ 2575538 h 12192002"/>
              <a:gd name="connsiteX9" fmla="*/ 6858000 w 6858000"/>
              <a:gd name="connsiteY9" fmla="*/ 3871657 h 12192002"/>
              <a:gd name="connsiteX10" fmla="*/ 5566229 w 6858000"/>
              <a:gd name="connsiteY10" fmla="*/ 3871657 h 12192002"/>
              <a:gd name="connsiteX11" fmla="*/ 5566229 w 6858000"/>
              <a:gd name="connsiteY11" fmla="*/ 3871658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58000" h="12192002">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6" name="Group 5">
            <a:extLst>
              <a:ext uri="{FF2B5EF4-FFF2-40B4-BE49-F238E27FC236}">
                <a16:creationId xmlns:a16="http://schemas.microsoft.com/office/drawing/2014/main" id="{EA7FF9D7-8545-4547-AC77-A0421EEB9B99}"/>
              </a:ext>
            </a:extLst>
          </p:cNvPr>
          <p:cNvGrpSpPr/>
          <p:nvPr userDrawn="1"/>
        </p:nvGrpSpPr>
        <p:grpSpPr>
          <a:xfrm>
            <a:off x="0" y="0"/>
            <a:ext cx="6881966" cy="6858876"/>
            <a:chOff x="-5321" y="1096"/>
            <a:chExt cx="5924073" cy="5904197"/>
          </a:xfrm>
        </p:grpSpPr>
        <p:sp>
          <p:nvSpPr>
            <p:cNvPr id="17" name="Right Triangle 16">
              <a:extLst>
                <a:ext uri="{FF2B5EF4-FFF2-40B4-BE49-F238E27FC236}">
                  <a16:creationId xmlns:a16="http://schemas.microsoft.com/office/drawing/2014/main" id="{8DCD5806-2A2F-4ABF-8057-245681C498E6}"/>
                </a:ext>
              </a:extLst>
            </p:cNvPr>
            <p:cNvSpPr/>
            <p:nvPr userDrawn="1"/>
          </p:nvSpPr>
          <p:spPr>
            <a:xfrm rot="16200000" flipH="1" flipV="1">
              <a:off x="4618" y="-8842"/>
              <a:ext cx="5904196" cy="5924073"/>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Right Triangle 17">
              <a:extLst>
                <a:ext uri="{FF2B5EF4-FFF2-40B4-BE49-F238E27FC236}">
                  <a16:creationId xmlns:a16="http://schemas.microsoft.com/office/drawing/2014/main" id="{3A93038F-E9E4-4FFD-B3DF-28DB7C2C1490}"/>
                </a:ext>
              </a:extLst>
            </p:cNvPr>
            <p:cNvSpPr/>
            <p:nvPr userDrawn="1"/>
          </p:nvSpPr>
          <p:spPr>
            <a:xfrm rot="16200000" flipH="1" flipV="1">
              <a:off x="3941" y="-8164"/>
              <a:ext cx="5501471" cy="5519993"/>
            </a:xfrm>
            <a:prstGeom prst="rtTriangle">
              <a:avLst/>
            </a:prstGeom>
            <a:pattFill prst="dkHorz">
              <a:fgClr>
                <a:schemeClr val="accent1"/>
              </a:fgClr>
              <a:bgClr>
                <a:schemeClr val="accent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Right Triangle 18">
              <a:extLst>
                <a:ext uri="{FF2B5EF4-FFF2-40B4-BE49-F238E27FC236}">
                  <a16:creationId xmlns:a16="http://schemas.microsoft.com/office/drawing/2014/main" id="{5DEA1E02-BBD0-4AE3-AF22-433B90272178}"/>
                </a:ext>
              </a:extLst>
            </p:cNvPr>
            <p:cNvSpPr/>
            <p:nvPr userDrawn="1"/>
          </p:nvSpPr>
          <p:spPr>
            <a:xfrm rot="16200000" flipH="1" flipV="1">
              <a:off x="3131" y="-7355"/>
              <a:ext cx="5019818" cy="5036720"/>
            </a:xfrm>
            <a:prstGeom prst="rtTriangl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 name="Title 1">
            <a:extLst>
              <a:ext uri="{FF2B5EF4-FFF2-40B4-BE49-F238E27FC236}">
                <a16:creationId xmlns:a16="http://schemas.microsoft.com/office/drawing/2014/main" id="{9E597736-C478-4C26-9BAF-205FE31E977C}"/>
              </a:ext>
            </a:extLst>
          </p:cNvPr>
          <p:cNvSpPr>
            <a:spLocks noGrp="1"/>
          </p:cNvSpPr>
          <p:nvPr userDrawn="1">
            <p:ph type="ctrTitle" hasCustomPrompt="1"/>
          </p:nvPr>
        </p:nvSpPr>
        <p:spPr>
          <a:xfrm>
            <a:off x="5217242" y="2807208"/>
            <a:ext cx="4945598" cy="1243584"/>
          </a:xfrm>
        </p:spPr>
        <p:txBody>
          <a:bodyPr vert="horz" lIns="91440" tIns="45720" rIns="91440" bIns="45720" rtlCol="0" anchor="ctr">
            <a:noAutofit/>
          </a:bodyPr>
          <a:lstStyle>
            <a:lvl1pPr>
              <a:defRPr lang="en-GB" sz="5400" b="1" dirty="0">
                <a:solidFill>
                  <a:schemeClr val="bg1"/>
                </a:solidFill>
                <a:latin typeface="+mj-lt"/>
                <a:ea typeface="Tahoma" panose="020B0604030504040204" pitchFamily="34" charset="0"/>
                <a:cs typeface="Tahoma" panose="020B0604030504040204" pitchFamily="34" charset="0"/>
              </a:defRPr>
            </a:lvl1pPr>
          </a:lstStyle>
          <a:p>
            <a:pPr lvl="0"/>
            <a:r>
              <a:rPr lang="en-US" noProof="0"/>
              <a:t>Thank You</a:t>
            </a:r>
          </a:p>
        </p:txBody>
      </p:sp>
    </p:spTree>
    <p:extLst>
      <p:ext uri="{BB962C8B-B14F-4D97-AF65-F5344CB8AC3E}">
        <p14:creationId xmlns:p14="http://schemas.microsoft.com/office/powerpoint/2010/main" val="22363861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ank You 2">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6E739168-A5E8-443A-B392-7AD4CF8977AD}"/>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5" name="Freeform: Shape 14">
            <a:extLst>
              <a:ext uri="{FF2B5EF4-FFF2-40B4-BE49-F238E27FC236}">
                <a16:creationId xmlns:a16="http://schemas.microsoft.com/office/drawing/2014/main" id="{41E10E1E-5268-4F03-BA64-07E19DE26739}"/>
              </a:ext>
            </a:extLst>
          </p:cNvPr>
          <p:cNvSpPr/>
          <p:nvPr/>
        </p:nvSpPr>
        <p:spPr>
          <a:xfrm flipH="1">
            <a:off x="-16297" y="0"/>
            <a:ext cx="12208298" cy="6858000"/>
          </a:xfrm>
          <a:custGeom>
            <a:avLst/>
            <a:gdLst>
              <a:gd name="connsiteX0" fmla="*/ 8574289 w 12208298"/>
              <a:gd name="connsiteY0" fmla="*/ 0 h 6858000"/>
              <a:gd name="connsiteX1" fmla="*/ 0 w 12208298"/>
              <a:gd name="connsiteY1" fmla="*/ 0 h 6858000"/>
              <a:gd name="connsiteX2" fmla="*/ 0 w 12208298"/>
              <a:gd name="connsiteY2" fmla="*/ 6858000 h 6858000"/>
              <a:gd name="connsiteX3" fmla="*/ 532109 w 12208298"/>
              <a:gd name="connsiteY3" fmla="*/ 6858000 h 6858000"/>
              <a:gd name="connsiteX4" fmla="*/ 11495317 w 12208298"/>
              <a:gd name="connsiteY4" fmla="*/ 6858000 h 6858000"/>
              <a:gd name="connsiteX5" fmla="*/ 12208298 w 12208298"/>
              <a:gd name="connsiteY5" fmla="*/ 6858000 h 6858000"/>
              <a:gd name="connsiteX6" fmla="*/ 12208298 w 12208298"/>
              <a:gd name="connsiteY6" fmla="*/ 3146781 h 6858000"/>
              <a:gd name="connsiteX7" fmla="*/ 10353284 w 12208298"/>
              <a:gd name="connsiteY7" fmla="*/ 1291767 h 6858000"/>
              <a:gd name="connsiteX8" fmla="*/ 9866056 w 12208298"/>
              <a:gd name="connsiteY8" fmla="*/ 129176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08298" h="6858000">
                <a:moveTo>
                  <a:pt x="8574289" y="0"/>
                </a:moveTo>
                <a:lnTo>
                  <a:pt x="0" y="0"/>
                </a:lnTo>
                <a:lnTo>
                  <a:pt x="0" y="6858000"/>
                </a:lnTo>
                <a:lnTo>
                  <a:pt x="532109" y="6858000"/>
                </a:lnTo>
                <a:lnTo>
                  <a:pt x="11495317" y="6858000"/>
                </a:lnTo>
                <a:lnTo>
                  <a:pt x="12208298" y="6858000"/>
                </a:lnTo>
                <a:lnTo>
                  <a:pt x="12208298" y="3146781"/>
                </a:lnTo>
                <a:lnTo>
                  <a:pt x="10353284" y="1291767"/>
                </a:lnTo>
                <a:lnTo>
                  <a:pt x="9866056" y="1291767"/>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Freeform: Shape 15">
            <a:extLst>
              <a:ext uri="{FF2B5EF4-FFF2-40B4-BE49-F238E27FC236}">
                <a16:creationId xmlns:a16="http://schemas.microsoft.com/office/drawing/2014/main" id="{B989C45D-BDFF-418F-BE79-03FF70015770}"/>
              </a:ext>
            </a:extLst>
          </p:cNvPr>
          <p:cNvSpPr/>
          <p:nvPr/>
        </p:nvSpPr>
        <p:spPr>
          <a:xfrm rot="5400000" flipH="1" flipV="1">
            <a:off x="2667000" y="-2667001"/>
            <a:ext cx="6858000" cy="12192002"/>
          </a:xfrm>
          <a:custGeom>
            <a:avLst/>
            <a:gdLst>
              <a:gd name="connsiteX0" fmla="*/ 6858000 w 6858000"/>
              <a:gd name="connsiteY0" fmla="*/ 3871658 h 12192002"/>
              <a:gd name="connsiteX1" fmla="*/ 6858000 w 6858000"/>
              <a:gd name="connsiteY1" fmla="*/ 12192002 h 12192002"/>
              <a:gd name="connsiteX2" fmla="*/ 5363029 w 6858000"/>
              <a:gd name="connsiteY2" fmla="*/ 12192002 h 12192002"/>
              <a:gd name="connsiteX3" fmla="*/ 5363029 w 6858000"/>
              <a:gd name="connsiteY3" fmla="*/ 12192000 h 12192002"/>
              <a:gd name="connsiteX4" fmla="*/ 0 w 6858000"/>
              <a:gd name="connsiteY4" fmla="*/ 12192000 h 12192002"/>
              <a:gd name="connsiteX5" fmla="*/ 0 w 6858000"/>
              <a:gd name="connsiteY5" fmla="*/ 0 h 12192002"/>
              <a:gd name="connsiteX6" fmla="*/ 3539398 w 6858000"/>
              <a:gd name="connsiteY6" fmla="*/ 0 h 12192002"/>
              <a:gd name="connsiteX7" fmla="*/ 5566229 w 6858000"/>
              <a:gd name="connsiteY7" fmla="*/ 2026831 h 12192002"/>
              <a:gd name="connsiteX8" fmla="*/ 5566229 w 6858000"/>
              <a:gd name="connsiteY8" fmla="*/ 2575538 h 12192002"/>
              <a:gd name="connsiteX9" fmla="*/ 6858000 w 6858000"/>
              <a:gd name="connsiteY9" fmla="*/ 3871657 h 12192002"/>
              <a:gd name="connsiteX10" fmla="*/ 5566229 w 6858000"/>
              <a:gd name="connsiteY10" fmla="*/ 3871657 h 12192002"/>
              <a:gd name="connsiteX11" fmla="*/ 5566229 w 6858000"/>
              <a:gd name="connsiteY11" fmla="*/ 3871658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58000" h="12192002">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pattFill prst="wdDnDiag">
            <a:fgClr>
              <a:schemeClr val="accent1"/>
            </a:fgClr>
            <a:bgClr>
              <a:schemeClr val="accent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Freeform: Shape 19">
            <a:extLst>
              <a:ext uri="{FF2B5EF4-FFF2-40B4-BE49-F238E27FC236}">
                <a16:creationId xmlns:a16="http://schemas.microsoft.com/office/drawing/2014/main" id="{0027A677-9ACB-4264-B148-4806678FB83F}"/>
              </a:ext>
            </a:extLst>
          </p:cNvPr>
          <p:cNvSpPr/>
          <p:nvPr/>
        </p:nvSpPr>
        <p:spPr>
          <a:xfrm rot="5400000" flipH="1" flipV="1">
            <a:off x="2667000" y="-2667001"/>
            <a:ext cx="6858000" cy="12192002"/>
          </a:xfrm>
          <a:custGeom>
            <a:avLst/>
            <a:gdLst>
              <a:gd name="connsiteX0" fmla="*/ 6858000 w 6858000"/>
              <a:gd name="connsiteY0" fmla="*/ 3871658 h 12192002"/>
              <a:gd name="connsiteX1" fmla="*/ 6858000 w 6858000"/>
              <a:gd name="connsiteY1" fmla="*/ 12192002 h 12192002"/>
              <a:gd name="connsiteX2" fmla="*/ 5363029 w 6858000"/>
              <a:gd name="connsiteY2" fmla="*/ 12192002 h 12192002"/>
              <a:gd name="connsiteX3" fmla="*/ 5363029 w 6858000"/>
              <a:gd name="connsiteY3" fmla="*/ 12192000 h 12192002"/>
              <a:gd name="connsiteX4" fmla="*/ 0 w 6858000"/>
              <a:gd name="connsiteY4" fmla="*/ 12192000 h 12192002"/>
              <a:gd name="connsiteX5" fmla="*/ 0 w 6858000"/>
              <a:gd name="connsiteY5" fmla="*/ 0 h 12192002"/>
              <a:gd name="connsiteX6" fmla="*/ 3539398 w 6858000"/>
              <a:gd name="connsiteY6" fmla="*/ 0 h 12192002"/>
              <a:gd name="connsiteX7" fmla="*/ 5566229 w 6858000"/>
              <a:gd name="connsiteY7" fmla="*/ 2026831 h 12192002"/>
              <a:gd name="connsiteX8" fmla="*/ 5566229 w 6858000"/>
              <a:gd name="connsiteY8" fmla="*/ 2575538 h 12192002"/>
              <a:gd name="connsiteX9" fmla="*/ 6858000 w 6858000"/>
              <a:gd name="connsiteY9" fmla="*/ 3871657 h 12192002"/>
              <a:gd name="connsiteX10" fmla="*/ 5566229 w 6858000"/>
              <a:gd name="connsiteY10" fmla="*/ 3871657 h 12192002"/>
              <a:gd name="connsiteX11" fmla="*/ 5566229 w 6858000"/>
              <a:gd name="connsiteY11" fmla="*/ 3871658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58000" h="12192002">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E597736-C478-4C26-9BAF-205FE31E977C}"/>
              </a:ext>
            </a:extLst>
          </p:cNvPr>
          <p:cNvSpPr>
            <a:spLocks noGrp="1"/>
          </p:cNvSpPr>
          <p:nvPr userDrawn="1">
            <p:ph type="ctrTitle" hasCustomPrompt="1"/>
          </p:nvPr>
        </p:nvSpPr>
        <p:spPr>
          <a:xfrm>
            <a:off x="6360242" y="3429000"/>
            <a:ext cx="4945598" cy="1243584"/>
          </a:xfrm>
        </p:spPr>
        <p:txBody>
          <a:bodyPr vert="horz" lIns="91440" tIns="45720" rIns="91440" bIns="45720" rtlCol="0" anchor="ctr">
            <a:noAutofit/>
          </a:bodyPr>
          <a:lstStyle>
            <a:lvl1pPr>
              <a:defRPr lang="en-GB" sz="5400" b="1" dirty="0">
                <a:solidFill>
                  <a:schemeClr val="bg1"/>
                </a:solidFill>
                <a:latin typeface="+mj-lt"/>
                <a:ea typeface="Tahoma" panose="020B0604030504040204" pitchFamily="34" charset="0"/>
                <a:cs typeface="Tahoma" panose="020B0604030504040204" pitchFamily="34" charset="0"/>
              </a:defRPr>
            </a:lvl1pPr>
          </a:lstStyle>
          <a:p>
            <a:pPr lvl="0"/>
            <a:r>
              <a:rPr lang="en-US" noProof="0"/>
              <a:t>Thank You</a:t>
            </a:r>
          </a:p>
        </p:txBody>
      </p:sp>
      <p:sp>
        <p:nvSpPr>
          <p:cNvPr id="35" name="Freeform: Shape 34">
            <a:extLst>
              <a:ext uri="{FF2B5EF4-FFF2-40B4-BE49-F238E27FC236}">
                <a16:creationId xmlns:a16="http://schemas.microsoft.com/office/drawing/2014/main" id="{C024DCDB-C6BF-455E-AAB8-EAF9DAB302A1}"/>
              </a:ext>
            </a:extLst>
          </p:cNvPr>
          <p:cNvSpPr/>
          <p:nvPr userDrawn="1"/>
        </p:nvSpPr>
        <p:spPr>
          <a:xfrm rot="13500000">
            <a:off x="-729899" y="-1215856"/>
            <a:ext cx="6043521" cy="8427077"/>
          </a:xfrm>
          <a:custGeom>
            <a:avLst/>
            <a:gdLst>
              <a:gd name="connsiteX0" fmla="*/ 6043521 w 6043521"/>
              <a:gd name="connsiteY0" fmla="*/ 4267535 h 8427077"/>
              <a:gd name="connsiteX1" fmla="*/ 1883979 w 6043521"/>
              <a:gd name="connsiteY1" fmla="*/ 8427077 h 8427077"/>
              <a:gd name="connsiteX2" fmla="*/ 0 w 6043521"/>
              <a:gd name="connsiteY2" fmla="*/ 8427077 h 8427077"/>
              <a:gd name="connsiteX3" fmla="*/ 0 w 6043521"/>
              <a:gd name="connsiteY3" fmla="*/ 1775986 h 8427077"/>
              <a:gd name="connsiteX4" fmla="*/ 1775985 w 6043521"/>
              <a:gd name="connsiteY4" fmla="*/ 0 h 8427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43521" h="8427077">
                <a:moveTo>
                  <a:pt x="6043521" y="4267535"/>
                </a:moveTo>
                <a:lnTo>
                  <a:pt x="1883979" y="8427077"/>
                </a:lnTo>
                <a:lnTo>
                  <a:pt x="0" y="8427077"/>
                </a:lnTo>
                <a:lnTo>
                  <a:pt x="0" y="1775986"/>
                </a:lnTo>
                <a:lnTo>
                  <a:pt x="1775985"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32" name="Freeform: Shape 31">
            <a:extLst>
              <a:ext uri="{FF2B5EF4-FFF2-40B4-BE49-F238E27FC236}">
                <a16:creationId xmlns:a16="http://schemas.microsoft.com/office/drawing/2014/main" id="{26AFB47A-5D51-4F9C-B01B-977CE5E3C093}"/>
              </a:ext>
            </a:extLst>
          </p:cNvPr>
          <p:cNvSpPr/>
          <p:nvPr userDrawn="1"/>
        </p:nvSpPr>
        <p:spPr>
          <a:xfrm rot="13500000">
            <a:off x="-1145231" y="-2123853"/>
            <a:ext cx="6043521" cy="9008880"/>
          </a:xfrm>
          <a:custGeom>
            <a:avLst/>
            <a:gdLst>
              <a:gd name="connsiteX0" fmla="*/ 6043521 w 6043521"/>
              <a:gd name="connsiteY0" fmla="*/ 4849338 h 9008880"/>
              <a:gd name="connsiteX1" fmla="*/ 1883979 w 6043521"/>
              <a:gd name="connsiteY1" fmla="*/ 9008880 h 9008880"/>
              <a:gd name="connsiteX2" fmla="*/ 0 w 6043521"/>
              <a:gd name="connsiteY2" fmla="*/ 9008880 h 9008880"/>
              <a:gd name="connsiteX3" fmla="*/ 0 w 6043521"/>
              <a:gd name="connsiteY3" fmla="*/ 1194182 h 9008880"/>
              <a:gd name="connsiteX4" fmla="*/ 1194182 w 6043521"/>
              <a:gd name="connsiteY4" fmla="*/ 0 h 90088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43521" h="9008880">
                <a:moveTo>
                  <a:pt x="6043521" y="4849338"/>
                </a:moveTo>
                <a:lnTo>
                  <a:pt x="1883979" y="9008880"/>
                </a:lnTo>
                <a:lnTo>
                  <a:pt x="0" y="9008880"/>
                </a:lnTo>
                <a:lnTo>
                  <a:pt x="0" y="1194182"/>
                </a:lnTo>
                <a:lnTo>
                  <a:pt x="1194182" y="0"/>
                </a:lnTo>
                <a:close/>
              </a:path>
            </a:pathLst>
          </a:custGeom>
          <a:pattFill prst="wdDnDiag">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30" name="Freeform: Shape 29">
            <a:extLst>
              <a:ext uri="{FF2B5EF4-FFF2-40B4-BE49-F238E27FC236}">
                <a16:creationId xmlns:a16="http://schemas.microsoft.com/office/drawing/2014/main" id="{6997A4FF-7390-4173-8ACD-6CF7145AACEC}"/>
              </a:ext>
            </a:extLst>
          </p:cNvPr>
          <p:cNvSpPr/>
          <p:nvPr userDrawn="1"/>
        </p:nvSpPr>
        <p:spPr>
          <a:xfrm rot="18900000" flipH="1">
            <a:off x="-2681153" y="-465959"/>
            <a:ext cx="8639119" cy="5739762"/>
          </a:xfrm>
          <a:custGeom>
            <a:avLst/>
            <a:gdLst>
              <a:gd name="connsiteX0" fmla="*/ 3789781 w 8639119"/>
              <a:gd name="connsiteY0" fmla="*/ 0 h 5739762"/>
              <a:gd name="connsiteX1" fmla="*/ 0 w 8639119"/>
              <a:gd name="connsiteY1" fmla="*/ 3789782 h 5739762"/>
              <a:gd name="connsiteX2" fmla="*/ 0 w 8639119"/>
              <a:gd name="connsiteY2" fmla="*/ 5739761 h 5739762"/>
              <a:gd name="connsiteX3" fmla="*/ 7748695 w 8639119"/>
              <a:gd name="connsiteY3" fmla="*/ 5739762 h 5739762"/>
              <a:gd name="connsiteX4" fmla="*/ 8639119 w 8639119"/>
              <a:gd name="connsiteY4" fmla="*/ 4849338 h 57397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39119" h="5739762">
                <a:moveTo>
                  <a:pt x="3789781" y="0"/>
                </a:moveTo>
                <a:lnTo>
                  <a:pt x="0" y="3789782"/>
                </a:lnTo>
                <a:lnTo>
                  <a:pt x="0" y="5739761"/>
                </a:lnTo>
                <a:lnTo>
                  <a:pt x="7748695" y="5739762"/>
                </a:lnTo>
                <a:lnTo>
                  <a:pt x="8639119" y="4849338"/>
                </a:lnTo>
                <a:close/>
              </a:path>
            </a:pathLst>
          </a:custGeom>
          <a:solidFill>
            <a:schemeClr val="accent1">
              <a:lumMod val="50000"/>
              <a:alpha val="5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Tree>
    <p:extLst>
      <p:ext uri="{BB962C8B-B14F-4D97-AF65-F5344CB8AC3E}">
        <p14:creationId xmlns:p14="http://schemas.microsoft.com/office/powerpoint/2010/main" val="1218518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2838D16-809E-4EB1-8C0C-0E63D8139112}"/>
              </a:ext>
            </a:extLst>
          </p:cNvPr>
          <p:cNvSpPr/>
          <p:nvPr userDrawn="1"/>
        </p:nvSpPr>
        <p:spPr>
          <a:xfrm>
            <a:off x="0" y="0"/>
            <a:ext cx="12192000" cy="6858000"/>
          </a:xfrm>
          <a:prstGeom prst="rect">
            <a:avLst/>
          </a:prstGeom>
          <a:solidFill>
            <a:srgbClr val="0C43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id="{01FEB333-94B4-4E53-9019-D584810903BB}"/>
              </a:ext>
            </a:extLst>
          </p:cNvPr>
          <p:cNvSpPr/>
          <p:nvPr userDrawn="1"/>
        </p:nvSpPr>
        <p:spPr>
          <a:xfrm>
            <a:off x="0" y="0"/>
            <a:ext cx="12192000" cy="6862745"/>
          </a:xfrm>
          <a:custGeom>
            <a:avLst/>
            <a:gdLst>
              <a:gd name="connsiteX0" fmla="*/ 0 w 12192000"/>
              <a:gd name="connsiteY0" fmla="*/ 0 h 6849743"/>
              <a:gd name="connsiteX1" fmla="*/ 7554712 w 12192000"/>
              <a:gd name="connsiteY1" fmla="*/ 0 h 6849743"/>
              <a:gd name="connsiteX2" fmla="*/ 10266645 w 12192000"/>
              <a:gd name="connsiteY2" fmla="*/ 2711934 h 6849743"/>
              <a:gd name="connsiteX3" fmla="*/ 11289529 w 12192000"/>
              <a:gd name="connsiteY3" fmla="*/ 2711934 h 6849743"/>
              <a:gd name="connsiteX4" fmla="*/ 12191999 w 12192000"/>
              <a:gd name="connsiteY4" fmla="*/ 3614404 h 6849743"/>
              <a:gd name="connsiteX5" fmla="*/ 12192000 w 12192000"/>
              <a:gd name="connsiteY5" fmla="*/ 6849743 h 6849743"/>
              <a:gd name="connsiteX6" fmla="*/ 0 w 12192000"/>
              <a:gd name="connsiteY6" fmla="*/ 6849743 h 684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6849743">
                <a:moveTo>
                  <a:pt x="0" y="0"/>
                </a:moveTo>
                <a:lnTo>
                  <a:pt x="7554712" y="0"/>
                </a:lnTo>
                <a:lnTo>
                  <a:pt x="10266645" y="2711934"/>
                </a:lnTo>
                <a:lnTo>
                  <a:pt x="11289529" y="2711934"/>
                </a:lnTo>
                <a:lnTo>
                  <a:pt x="12191999" y="3614404"/>
                </a:lnTo>
                <a:lnTo>
                  <a:pt x="12192000" y="6849743"/>
                </a:lnTo>
                <a:lnTo>
                  <a:pt x="0" y="6849743"/>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Freeform: Shape 8">
            <a:extLst>
              <a:ext uri="{FF2B5EF4-FFF2-40B4-BE49-F238E27FC236}">
                <a16:creationId xmlns:a16="http://schemas.microsoft.com/office/drawing/2014/main" id="{A59B9489-0CD9-4DB7-AC82-6E7867F91403}"/>
              </a:ext>
            </a:extLst>
          </p:cNvPr>
          <p:cNvSpPr/>
          <p:nvPr userDrawn="1"/>
        </p:nvSpPr>
        <p:spPr>
          <a:xfrm rot="16200000" flipV="1">
            <a:off x="2626805" y="-2626805"/>
            <a:ext cx="6862743" cy="12116353"/>
          </a:xfrm>
          <a:custGeom>
            <a:avLst/>
            <a:gdLst>
              <a:gd name="connsiteX0" fmla="*/ 6853871 w 6853871"/>
              <a:gd name="connsiteY0" fmla="*/ 12116353 h 12116353"/>
              <a:gd name="connsiteX1" fmla="*/ 6853871 w 6853871"/>
              <a:gd name="connsiteY1" fmla="*/ 8014954 h 12116353"/>
              <a:gd name="connsiteX2" fmla="*/ 4141930 w 6853871"/>
              <a:gd name="connsiteY2" fmla="*/ 8014954 h 12116353"/>
              <a:gd name="connsiteX3" fmla="*/ 4141930 w 6853871"/>
              <a:gd name="connsiteY3" fmla="*/ 8014952 h 12116353"/>
              <a:gd name="connsiteX4" fmla="*/ 6853871 w 6853871"/>
              <a:gd name="connsiteY4" fmla="*/ 8014952 h 12116353"/>
              <a:gd name="connsiteX5" fmla="*/ 4141930 w 6853871"/>
              <a:gd name="connsiteY5" fmla="*/ 5293882 h 12116353"/>
              <a:gd name="connsiteX6" fmla="*/ 4141930 w 6853871"/>
              <a:gd name="connsiteY6" fmla="*/ 4141928 h 12116353"/>
              <a:gd name="connsiteX7" fmla="*/ 0 w 6853871"/>
              <a:gd name="connsiteY7" fmla="*/ 0 h 12116353"/>
              <a:gd name="connsiteX8" fmla="*/ 0 w 6853871"/>
              <a:gd name="connsiteY8" fmla="*/ 12116353 h 12116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53871" h="12116353">
                <a:moveTo>
                  <a:pt x="6853871" y="12116353"/>
                </a:moveTo>
                <a:lnTo>
                  <a:pt x="6853871" y="8014954"/>
                </a:lnTo>
                <a:lnTo>
                  <a:pt x="4141930" y="8014954"/>
                </a:lnTo>
                <a:lnTo>
                  <a:pt x="4141930" y="8014952"/>
                </a:lnTo>
                <a:lnTo>
                  <a:pt x="6853871" y="8014952"/>
                </a:lnTo>
                <a:lnTo>
                  <a:pt x="4141930" y="5293882"/>
                </a:lnTo>
                <a:lnTo>
                  <a:pt x="4141930" y="4141928"/>
                </a:lnTo>
                <a:lnTo>
                  <a:pt x="0" y="0"/>
                </a:lnTo>
                <a:lnTo>
                  <a:pt x="0" y="12116353"/>
                </a:lnTo>
                <a:close/>
              </a:path>
            </a:pathLst>
          </a:custGeom>
          <a:pattFill prst="wdDnDiag">
            <a:fgClr>
              <a:schemeClr val="accent1"/>
            </a:fgClr>
            <a:bgClr>
              <a:schemeClr val="accent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Right Triangle 9">
            <a:extLst>
              <a:ext uri="{FF2B5EF4-FFF2-40B4-BE49-F238E27FC236}">
                <a16:creationId xmlns:a16="http://schemas.microsoft.com/office/drawing/2014/main" id="{A55D1C76-C591-4FA5-9780-87AB6B37C0FA}"/>
              </a:ext>
            </a:extLst>
          </p:cNvPr>
          <p:cNvSpPr/>
          <p:nvPr userDrawn="1"/>
        </p:nvSpPr>
        <p:spPr>
          <a:xfrm rot="5400000" flipV="1">
            <a:off x="5851010" y="-10649"/>
            <a:ext cx="6326154" cy="6347453"/>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Freeform: Shape 10">
            <a:extLst>
              <a:ext uri="{FF2B5EF4-FFF2-40B4-BE49-F238E27FC236}">
                <a16:creationId xmlns:a16="http://schemas.microsoft.com/office/drawing/2014/main" id="{A7DC1D12-670F-4235-8791-FA8C2B330871}"/>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Freeform: Shape 11">
            <a:extLst>
              <a:ext uri="{FF2B5EF4-FFF2-40B4-BE49-F238E27FC236}">
                <a16:creationId xmlns:a16="http://schemas.microsoft.com/office/drawing/2014/main" id="{859569CF-FDAC-47C4-A0F5-296F7117C398}"/>
              </a:ext>
            </a:extLst>
          </p:cNvPr>
          <p:cNvSpPr/>
          <p:nvPr userDrawn="1"/>
        </p:nvSpPr>
        <p:spPr>
          <a:xfrm rot="2700000">
            <a:off x="9668984" y="1404392"/>
            <a:ext cx="4406148" cy="5299239"/>
          </a:xfrm>
          <a:custGeom>
            <a:avLst/>
            <a:gdLst>
              <a:gd name="connsiteX0" fmla="*/ 0 w 4406148"/>
              <a:gd name="connsiteY0" fmla="*/ 0 h 5299239"/>
              <a:gd name="connsiteX1" fmla="*/ 4406148 w 4406148"/>
              <a:gd name="connsiteY1" fmla="*/ 4406147 h 5299239"/>
              <a:gd name="connsiteX2" fmla="*/ 3513056 w 4406148"/>
              <a:gd name="connsiteY2" fmla="*/ 5299239 h 5299239"/>
              <a:gd name="connsiteX3" fmla="*/ 1 w 4406148"/>
              <a:gd name="connsiteY3" fmla="*/ 5299239 h 5299239"/>
            </a:gdLst>
            <a:ahLst/>
            <a:cxnLst>
              <a:cxn ang="0">
                <a:pos x="connsiteX0" y="connsiteY0"/>
              </a:cxn>
              <a:cxn ang="0">
                <a:pos x="connsiteX1" y="connsiteY1"/>
              </a:cxn>
              <a:cxn ang="0">
                <a:pos x="connsiteX2" y="connsiteY2"/>
              </a:cxn>
              <a:cxn ang="0">
                <a:pos x="connsiteX3" y="connsiteY3"/>
              </a:cxn>
            </a:cxnLst>
            <a:rect l="l" t="t" r="r" b="b"/>
            <a:pathLst>
              <a:path w="4406148" h="5299239">
                <a:moveTo>
                  <a:pt x="0" y="0"/>
                </a:moveTo>
                <a:lnTo>
                  <a:pt x="4406148" y="4406147"/>
                </a:lnTo>
                <a:lnTo>
                  <a:pt x="3513056" y="5299239"/>
                </a:lnTo>
                <a:lnTo>
                  <a:pt x="1" y="5299239"/>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3" name="Freeform: Shape 12">
            <a:extLst>
              <a:ext uri="{FF2B5EF4-FFF2-40B4-BE49-F238E27FC236}">
                <a16:creationId xmlns:a16="http://schemas.microsoft.com/office/drawing/2014/main" id="{D68D0C72-2B2C-4C85-A091-157853C71784}"/>
              </a:ext>
            </a:extLst>
          </p:cNvPr>
          <p:cNvSpPr/>
          <p:nvPr userDrawn="1"/>
        </p:nvSpPr>
        <p:spPr>
          <a:xfrm rot="8100000" flipH="1">
            <a:off x="9583575" y="1088097"/>
            <a:ext cx="5072180" cy="4843502"/>
          </a:xfrm>
          <a:custGeom>
            <a:avLst/>
            <a:gdLst>
              <a:gd name="connsiteX0" fmla="*/ 5072180 w 5072180"/>
              <a:gd name="connsiteY0" fmla="*/ 4843501 h 4843502"/>
              <a:gd name="connsiteX1" fmla="*/ 228679 w 5072180"/>
              <a:gd name="connsiteY1" fmla="*/ 0 h 4843502"/>
              <a:gd name="connsiteX2" fmla="*/ 1 w 5072180"/>
              <a:gd name="connsiteY2" fmla="*/ 228678 h 4843502"/>
              <a:gd name="connsiteX3" fmla="*/ 0 w 5072180"/>
              <a:gd name="connsiteY3" fmla="*/ 4843502 h 4843502"/>
            </a:gdLst>
            <a:ahLst/>
            <a:cxnLst>
              <a:cxn ang="0">
                <a:pos x="connsiteX0" y="connsiteY0"/>
              </a:cxn>
              <a:cxn ang="0">
                <a:pos x="connsiteX1" y="connsiteY1"/>
              </a:cxn>
              <a:cxn ang="0">
                <a:pos x="connsiteX2" y="connsiteY2"/>
              </a:cxn>
              <a:cxn ang="0">
                <a:pos x="connsiteX3" y="connsiteY3"/>
              </a:cxn>
            </a:cxnLst>
            <a:rect l="l" t="t" r="r" b="b"/>
            <a:pathLst>
              <a:path w="5072180" h="4843502">
                <a:moveTo>
                  <a:pt x="5072180" y="4843501"/>
                </a:moveTo>
                <a:lnTo>
                  <a:pt x="228679" y="0"/>
                </a:lnTo>
                <a:lnTo>
                  <a:pt x="1" y="228678"/>
                </a:lnTo>
                <a:lnTo>
                  <a:pt x="0" y="4843502"/>
                </a:lnTo>
                <a:close/>
              </a:path>
            </a:pathLst>
          </a:custGeom>
          <a:pattFill prst="wdDnDiag">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4" name="Freeform: Shape 13">
            <a:extLst>
              <a:ext uri="{FF2B5EF4-FFF2-40B4-BE49-F238E27FC236}">
                <a16:creationId xmlns:a16="http://schemas.microsoft.com/office/drawing/2014/main" id="{8E25334A-5FE3-4DDA-8D32-4796CCFCAA74}"/>
              </a:ext>
            </a:extLst>
          </p:cNvPr>
          <p:cNvSpPr/>
          <p:nvPr userDrawn="1"/>
        </p:nvSpPr>
        <p:spPr>
          <a:xfrm rot="2700000">
            <a:off x="11438585" y="5665752"/>
            <a:ext cx="877778" cy="1755556"/>
          </a:xfrm>
          <a:custGeom>
            <a:avLst/>
            <a:gdLst>
              <a:gd name="connsiteX0" fmla="*/ 0 w 877778"/>
              <a:gd name="connsiteY0" fmla="*/ 0 h 1755556"/>
              <a:gd name="connsiteX1" fmla="*/ 877778 w 877778"/>
              <a:gd name="connsiteY1" fmla="*/ 877778 h 1755556"/>
              <a:gd name="connsiteX2" fmla="*/ 0 w 877778"/>
              <a:gd name="connsiteY2" fmla="*/ 1755556 h 1755556"/>
            </a:gdLst>
            <a:ahLst/>
            <a:cxnLst>
              <a:cxn ang="0">
                <a:pos x="connsiteX0" y="connsiteY0"/>
              </a:cxn>
              <a:cxn ang="0">
                <a:pos x="connsiteX1" y="connsiteY1"/>
              </a:cxn>
              <a:cxn ang="0">
                <a:pos x="connsiteX2" y="connsiteY2"/>
              </a:cxn>
            </a:cxnLst>
            <a:rect l="l" t="t" r="r" b="b"/>
            <a:pathLst>
              <a:path w="877778" h="1755556">
                <a:moveTo>
                  <a:pt x="0" y="0"/>
                </a:moveTo>
                <a:lnTo>
                  <a:pt x="877778" y="877778"/>
                </a:lnTo>
                <a:lnTo>
                  <a:pt x="0" y="1755556"/>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5" name="Freeform: Shape 14">
            <a:extLst>
              <a:ext uri="{FF2B5EF4-FFF2-40B4-BE49-F238E27FC236}">
                <a16:creationId xmlns:a16="http://schemas.microsoft.com/office/drawing/2014/main" id="{18818DF1-D7FD-4C0F-875D-7A07E8F75C06}"/>
              </a:ext>
            </a:extLst>
          </p:cNvPr>
          <p:cNvSpPr/>
          <p:nvPr userDrawn="1"/>
        </p:nvSpPr>
        <p:spPr>
          <a:xfrm rot="8100000" flipH="1">
            <a:off x="10582265" y="5841410"/>
            <a:ext cx="2372348" cy="1186174"/>
          </a:xfrm>
          <a:custGeom>
            <a:avLst/>
            <a:gdLst>
              <a:gd name="connsiteX0" fmla="*/ 2372348 w 2372348"/>
              <a:gd name="connsiteY0" fmla="*/ 1186174 h 1186174"/>
              <a:gd name="connsiteX1" fmla="*/ 1186174 w 2372348"/>
              <a:gd name="connsiteY1" fmla="*/ 0 h 1186174"/>
              <a:gd name="connsiteX2" fmla="*/ 0 w 2372348"/>
              <a:gd name="connsiteY2" fmla="*/ 1186174 h 1186174"/>
            </a:gdLst>
            <a:ahLst/>
            <a:cxnLst>
              <a:cxn ang="0">
                <a:pos x="connsiteX0" y="connsiteY0"/>
              </a:cxn>
              <a:cxn ang="0">
                <a:pos x="connsiteX1" y="connsiteY1"/>
              </a:cxn>
              <a:cxn ang="0">
                <a:pos x="connsiteX2" y="connsiteY2"/>
              </a:cxn>
            </a:cxnLst>
            <a:rect l="l" t="t" r="r" b="b"/>
            <a:pathLst>
              <a:path w="2372348" h="1186174">
                <a:moveTo>
                  <a:pt x="2372348" y="1186174"/>
                </a:moveTo>
                <a:lnTo>
                  <a:pt x="1186174" y="0"/>
                </a:lnTo>
                <a:lnTo>
                  <a:pt x="0" y="1186174"/>
                </a:lnTo>
                <a:close/>
              </a:path>
            </a:pathLst>
          </a:custGeom>
          <a:pattFill prst="wdUpDiag">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grpSp>
        <p:nvGrpSpPr>
          <p:cNvPr id="16" name="Group 15">
            <a:extLst>
              <a:ext uri="{FF2B5EF4-FFF2-40B4-BE49-F238E27FC236}">
                <a16:creationId xmlns:a16="http://schemas.microsoft.com/office/drawing/2014/main" id="{8F9BB384-9E14-4CEA-82C1-21837229D3EF}"/>
              </a:ext>
            </a:extLst>
          </p:cNvPr>
          <p:cNvGrpSpPr/>
          <p:nvPr userDrawn="1"/>
        </p:nvGrpSpPr>
        <p:grpSpPr>
          <a:xfrm rot="16200000">
            <a:off x="431651" y="-917359"/>
            <a:ext cx="1532001" cy="1826463"/>
            <a:chOff x="10800164" y="7142066"/>
            <a:chExt cx="2775293" cy="3308724"/>
          </a:xfrm>
        </p:grpSpPr>
        <p:sp>
          <p:nvSpPr>
            <p:cNvPr id="17" name="Freeform: Shape 16">
              <a:extLst>
                <a:ext uri="{FF2B5EF4-FFF2-40B4-BE49-F238E27FC236}">
                  <a16:creationId xmlns:a16="http://schemas.microsoft.com/office/drawing/2014/main" id="{0862A81A-959D-4EAB-90ED-DB20759BB397}"/>
                </a:ext>
              </a:extLst>
            </p:cNvPr>
            <p:cNvSpPr/>
            <p:nvPr/>
          </p:nvSpPr>
          <p:spPr>
            <a:xfrm rot="2700000">
              <a:off x="10800164" y="7675497"/>
              <a:ext cx="2775293" cy="277529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Freeform: Shape 17">
              <a:extLst>
                <a:ext uri="{FF2B5EF4-FFF2-40B4-BE49-F238E27FC236}">
                  <a16:creationId xmlns:a16="http://schemas.microsoft.com/office/drawing/2014/main" id="{AAB9E28C-9422-42BD-AECE-29B44B5D63E2}"/>
                </a:ext>
              </a:extLst>
            </p:cNvPr>
            <p:cNvSpPr/>
            <p:nvPr/>
          </p:nvSpPr>
          <p:spPr>
            <a:xfrm rot="8100000" flipH="1">
              <a:off x="10811837" y="7142066"/>
              <a:ext cx="2751954" cy="2751955"/>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wdDnDiag">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19" name="Group 18">
            <a:extLst>
              <a:ext uri="{FF2B5EF4-FFF2-40B4-BE49-F238E27FC236}">
                <a16:creationId xmlns:a16="http://schemas.microsoft.com/office/drawing/2014/main" id="{2772239B-C46D-4458-BB4B-DDB12FAB0172}"/>
              </a:ext>
            </a:extLst>
          </p:cNvPr>
          <p:cNvGrpSpPr/>
          <p:nvPr userDrawn="1"/>
        </p:nvGrpSpPr>
        <p:grpSpPr>
          <a:xfrm rot="16200000">
            <a:off x="1992859" y="-497210"/>
            <a:ext cx="818398" cy="986162"/>
            <a:chOff x="10945855" y="7317026"/>
            <a:chExt cx="2483924" cy="2993104"/>
          </a:xfrm>
        </p:grpSpPr>
        <p:sp>
          <p:nvSpPr>
            <p:cNvPr id="20" name="Freeform: Shape 19">
              <a:extLst>
                <a:ext uri="{FF2B5EF4-FFF2-40B4-BE49-F238E27FC236}">
                  <a16:creationId xmlns:a16="http://schemas.microsoft.com/office/drawing/2014/main" id="{3C8A2A1A-1FB9-4CA1-B74E-B293187E51AA}"/>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Freeform: Shape 20">
              <a:extLst>
                <a:ext uri="{FF2B5EF4-FFF2-40B4-BE49-F238E27FC236}">
                  <a16:creationId xmlns:a16="http://schemas.microsoft.com/office/drawing/2014/main" id="{DF2B18BA-6B43-40FA-A23B-D894D6AB468B}"/>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 name="Text Placeholder 2">
            <a:extLst>
              <a:ext uri="{FF2B5EF4-FFF2-40B4-BE49-F238E27FC236}">
                <a16:creationId xmlns:a16="http://schemas.microsoft.com/office/drawing/2014/main" id="{5E194264-A3F5-42E2-9A63-DCCED0457E1B}"/>
              </a:ext>
            </a:extLst>
          </p:cNvPr>
          <p:cNvSpPr>
            <a:spLocks noGrp="1"/>
          </p:cNvSpPr>
          <p:nvPr>
            <p:ph type="body" idx="1"/>
          </p:nvPr>
        </p:nvSpPr>
        <p:spPr>
          <a:xfrm>
            <a:off x="831850" y="4754880"/>
            <a:ext cx="6803136" cy="365760"/>
          </a:xfrm>
        </p:spPr>
        <p:txBody>
          <a:bodyPr vert="horz" lIns="91440" tIns="45720" rIns="91440" bIns="45720" rtlCol="0">
            <a:normAutofit/>
          </a:bodyPr>
          <a:lstStyle>
            <a:lvl1pPr marL="0" indent="0">
              <a:buNone/>
              <a:defRPr lang="en-US" sz="1600" spc="300">
                <a:solidFill>
                  <a:schemeClr val="accent1">
                    <a:lumMod val="20000"/>
                    <a:lumOff val="80000"/>
                  </a:schemeClr>
                </a:solidFill>
                <a:latin typeface="+mn-lt"/>
                <a:cs typeface="Arial" panose="020B0604020202020204" pitchFamily="34" charset="0"/>
              </a:defRPr>
            </a:lvl1pPr>
          </a:lstStyle>
          <a:p>
            <a:pPr marL="228600" lvl="0" indent="-228600"/>
            <a:r>
              <a:rPr lang="en-US" noProof="0"/>
              <a:t>Click to edit Master text styles</a:t>
            </a:r>
          </a:p>
        </p:txBody>
      </p:sp>
      <p:sp>
        <p:nvSpPr>
          <p:cNvPr id="22" name="Slide Number Placeholder 4">
            <a:extLst>
              <a:ext uri="{FF2B5EF4-FFF2-40B4-BE49-F238E27FC236}">
                <a16:creationId xmlns:a16="http://schemas.microsoft.com/office/drawing/2014/main" id="{0F332671-6296-47C8-BF26-B2D962F5D03D}"/>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
        <p:nvSpPr>
          <p:cNvPr id="23" name="Title 1">
            <a:extLst>
              <a:ext uri="{FF2B5EF4-FFF2-40B4-BE49-F238E27FC236}">
                <a16:creationId xmlns:a16="http://schemas.microsoft.com/office/drawing/2014/main" id="{7772A652-7229-2B42-B87B-298C31D6F0CB}"/>
              </a:ext>
            </a:extLst>
          </p:cNvPr>
          <p:cNvSpPr>
            <a:spLocks noGrp="1"/>
          </p:cNvSpPr>
          <p:nvPr>
            <p:ph type="title" hasCustomPrompt="1"/>
          </p:nvPr>
        </p:nvSpPr>
        <p:spPr>
          <a:xfrm>
            <a:off x="832104" y="3886200"/>
            <a:ext cx="7781544" cy="859055"/>
          </a:xfrm>
        </p:spPr>
        <p:txBody>
          <a:bodyPr vert="horz" lIns="91440" tIns="45720" rIns="91440" bIns="45720" rtlCol="0" anchor="b">
            <a:normAutofit/>
          </a:bodyPr>
          <a:lstStyle>
            <a:lvl1pPr>
              <a:defRPr lang="en-GB" sz="5400" b="1" dirty="0">
                <a:solidFill>
                  <a:schemeClr val="bg1"/>
                </a:solidFill>
                <a:latin typeface="+mj-lt"/>
              </a:defRPr>
            </a:lvl1pPr>
          </a:lstStyle>
          <a:p>
            <a:pPr lvl="0"/>
            <a:r>
              <a:rPr lang="en-US" noProof="0"/>
              <a:t>Section Title 01</a:t>
            </a:r>
          </a:p>
        </p:txBody>
      </p:sp>
    </p:spTree>
    <p:extLst>
      <p:ext uri="{BB962C8B-B14F-4D97-AF65-F5344CB8AC3E}">
        <p14:creationId xmlns:p14="http://schemas.microsoft.com/office/powerpoint/2010/main" val="1675197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lt Section Header">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2CDBB6E5-B91E-4946-9390-E8693855103A}"/>
              </a:ext>
            </a:extLst>
          </p:cNvPr>
          <p:cNvSpPr/>
          <p:nvPr userDrawn="1"/>
        </p:nvSpPr>
        <p:spPr>
          <a:xfrm>
            <a:off x="0" y="0"/>
            <a:ext cx="121920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4" name="Freeform: Shape 33">
            <a:extLst>
              <a:ext uri="{FF2B5EF4-FFF2-40B4-BE49-F238E27FC236}">
                <a16:creationId xmlns:a16="http://schemas.microsoft.com/office/drawing/2014/main" id="{0C3CC1C9-1FA0-4FE4-8984-4A8B3728D674}"/>
              </a:ext>
            </a:extLst>
          </p:cNvPr>
          <p:cNvSpPr/>
          <p:nvPr userDrawn="1"/>
        </p:nvSpPr>
        <p:spPr>
          <a:xfrm rot="16200000" flipV="1">
            <a:off x="2855762" y="-2473495"/>
            <a:ext cx="6862743" cy="11809733"/>
          </a:xfrm>
          <a:custGeom>
            <a:avLst/>
            <a:gdLst>
              <a:gd name="connsiteX0" fmla="*/ 6862743 w 6862743"/>
              <a:gd name="connsiteY0" fmla="*/ 11809733 h 11809733"/>
              <a:gd name="connsiteX1" fmla="*/ 6862743 w 6862743"/>
              <a:gd name="connsiteY1" fmla="*/ 7708334 h 11809733"/>
              <a:gd name="connsiteX2" fmla="*/ 4147292 w 6862743"/>
              <a:gd name="connsiteY2" fmla="*/ 7708334 h 11809733"/>
              <a:gd name="connsiteX3" fmla="*/ 4147292 w 6862743"/>
              <a:gd name="connsiteY3" fmla="*/ 7708332 h 11809733"/>
              <a:gd name="connsiteX4" fmla="*/ 6862743 w 6862743"/>
              <a:gd name="connsiteY4" fmla="*/ 7708332 h 11809733"/>
              <a:gd name="connsiteX5" fmla="*/ 4147291 w 6862743"/>
              <a:gd name="connsiteY5" fmla="*/ 4987262 h 11809733"/>
              <a:gd name="connsiteX6" fmla="*/ 4147291 w 6862743"/>
              <a:gd name="connsiteY6" fmla="*/ 3835308 h 11809733"/>
              <a:gd name="connsiteX7" fmla="*/ 307017 w 6862743"/>
              <a:gd name="connsiteY7" fmla="*/ 0 h 11809733"/>
              <a:gd name="connsiteX8" fmla="*/ 0 w 6862743"/>
              <a:gd name="connsiteY8" fmla="*/ 0 h 11809733"/>
              <a:gd name="connsiteX9" fmla="*/ 0 w 6862743"/>
              <a:gd name="connsiteY9" fmla="*/ 11809733 h 11809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3" h="11809733">
                <a:moveTo>
                  <a:pt x="6862743" y="11809733"/>
                </a:moveTo>
                <a:lnTo>
                  <a:pt x="6862743" y="7708334"/>
                </a:lnTo>
                <a:lnTo>
                  <a:pt x="4147292" y="7708334"/>
                </a:lnTo>
                <a:lnTo>
                  <a:pt x="4147292" y="7708332"/>
                </a:lnTo>
                <a:lnTo>
                  <a:pt x="6862743" y="7708332"/>
                </a:lnTo>
                <a:lnTo>
                  <a:pt x="4147291" y="4987262"/>
                </a:lnTo>
                <a:lnTo>
                  <a:pt x="4147291" y="3835308"/>
                </a:lnTo>
                <a:lnTo>
                  <a:pt x="307017" y="0"/>
                </a:lnTo>
                <a:lnTo>
                  <a:pt x="0" y="0"/>
                </a:lnTo>
                <a:lnTo>
                  <a:pt x="0" y="1180973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24" name="Freeform: Shape 23">
            <a:extLst>
              <a:ext uri="{FF2B5EF4-FFF2-40B4-BE49-F238E27FC236}">
                <a16:creationId xmlns:a16="http://schemas.microsoft.com/office/drawing/2014/main" id="{8E049265-431E-48DE-B7F7-4959930171DC}"/>
              </a:ext>
            </a:extLst>
          </p:cNvPr>
          <p:cNvSpPr/>
          <p:nvPr userDrawn="1"/>
        </p:nvSpPr>
        <p:spPr>
          <a:xfrm rot="16200000" flipV="1">
            <a:off x="2626806" y="-2626805"/>
            <a:ext cx="6862743" cy="12116353"/>
          </a:xfrm>
          <a:custGeom>
            <a:avLst/>
            <a:gdLst>
              <a:gd name="connsiteX0" fmla="*/ 6853871 w 6853871"/>
              <a:gd name="connsiteY0" fmla="*/ 12116353 h 12116353"/>
              <a:gd name="connsiteX1" fmla="*/ 6853871 w 6853871"/>
              <a:gd name="connsiteY1" fmla="*/ 8014954 h 12116353"/>
              <a:gd name="connsiteX2" fmla="*/ 4141930 w 6853871"/>
              <a:gd name="connsiteY2" fmla="*/ 8014954 h 12116353"/>
              <a:gd name="connsiteX3" fmla="*/ 4141930 w 6853871"/>
              <a:gd name="connsiteY3" fmla="*/ 8014952 h 12116353"/>
              <a:gd name="connsiteX4" fmla="*/ 6853871 w 6853871"/>
              <a:gd name="connsiteY4" fmla="*/ 8014952 h 12116353"/>
              <a:gd name="connsiteX5" fmla="*/ 4141930 w 6853871"/>
              <a:gd name="connsiteY5" fmla="*/ 5293882 h 12116353"/>
              <a:gd name="connsiteX6" fmla="*/ 4141930 w 6853871"/>
              <a:gd name="connsiteY6" fmla="*/ 4141928 h 12116353"/>
              <a:gd name="connsiteX7" fmla="*/ 0 w 6853871"/>
              <a:gd name="connsiteY7" fmla="*/ 0 h 12116353"/>
              <a:gd name="connsiteX8" fmla="*/ 0 w 6853871"/>
              <a:gd name="connsiteY8" fmla="*/ 12116353 h 12116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53871" h="12116353">
                <a:moveTo>
                  <a:pt x="6853871" y="12116353"/>
                </a:moveTo>
                <a:lnTo>
                  <a:pt x="6853871" y="8014954"/>
                </a:lnTo>
                <a:lnTo>
                  <a:pt x="4141930" y="8014954"/>
                </a:lnTo>
                <a:lnTo>
                  <a:pt x="4141930" y="8014952"/>
                </a:lnTo>
                <a:lnTo>
                  <a:pt x="6853871" y="8014952"/>
                </a:lnTo>
                <a:lnTo>
                  <a:pt x="4141930" y="5293882"/>
                </a:lnTo>
                <a:lnTo>
                  <a:pt x="4141930" y="4141928"/>
                </a:lnTo>
                <a:lnTo>
                  <a:pt x="0" y="0"/>
                </a:lnTo>
                <a:lnTo>
                  <a:pt x="0" y="12116353"/>
                </a:lnTo>
                <a:close/>
              </a:path>
            </a:pathLst>
          </a:custGeom>
          <a:pattFill prst="wdUpDiag">
            <a:fgClr>
              <a:schemeClr val="accent2"/>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5" name="Freeform: Shape 24">
            <a:extLst>
              <a:ext uri="{FF2B5EF4-FFF2-40B4-BE49-F238E27FC236}">
                <a16:creationId xmlns:a16="http://schemas.microsoft.com/office/drawing/2014/main" id="{173E5F2D-1F8E-4DCC-857F-932C6C6539BB}"/>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26" name="Group 25">
            <a:extLst>
              <a:ext uri="{FF2B5EF4-FFF2-40B4-BE49-F238E27FC236}">
                <a16:creationId xmlns:a16="http://schemas.microsoft.com/office/drawing/2014/main" id="{E9318B2B-E019-4078-9EF0-C9D6281AE31B}"/>
              </a:ext>
            </a:extLst>
          </p:cNvPr>
          <p:cNvGrpSpPr/>
          <p:nvPr userDrawn="1"/>
        </p:nvGrpSpPr>
        <p:grpSpPr>
          <a:xfrm>
            <a:off x="9776075" y="2057401"/>
            <a:ext cx="4413559" cy="3934444"/>
            <a:chOff x="9222437" y="1088097"/>
            <a:chExt cx="5433318" cy="4843502"/>
          </a:xfrm>
        </p:grpSpPr>
        <p:sp>
          <p:nvSpPr>
            <p:cNvPr id="27" name="Freeform: Shape 26">
              <a:extLst>
                <a:ext uri="{FF2B5EF4-FFF2-40B4-BE49-F238E27FC236}">
                  <a16:creationId xmlns:a16="http://schemas.microsoft.com/office/drawing/2014/main" id="{D3E625C0-9656-421F-861F-67C8F93362ED}"/>
                </a:ext>
              </a:extLst>
            </p:cNvPr>
            <p:cNvSpPr/>
            <p:nvPr/>
          </p:nvSpPr>
          <p:spPr>
            <a:xfrm rot="2700000">
              <a:off x="9668983" y="1078460"/>
              <a:ext cx="4406148" cy="5299239"/>
            </a:xfrm>
            <a:custGeom>
              <a:avLst/>
              <a:gdLst>
                <a:gd name="connsiteX0" fmla="*/ 0 w 4406148"/>
                <a:gd name="connsiteY0" fmla="*/ 0 h 5299239"/>
                <a:gd name="connsiteX1" fmla="*/ 4406148 w 4406148"/>
                <a:gd name="connsiteY1" fmla="*/ 4406147 h 5299239"/>
                <a:gd name="connsiteX2" fmla="*/ 3513056 w 4406148"/>
                <a:gd name="connsiteY2" fmla="*/ 5299239 h 5299239"/>
                <a:gd name="connsiteX3" fmla="*/ 1 w 4406148"/>
                <a:gd name="connsiteY3" fmla="*/ 5299239 h 5299239"/>
              </a:gdLst>
              <a:ahLst/>
              <a:cxnLst>
                <a:cxn ang="0">
                  <a:pos x="connsiteX0" y="connsiteY0"/>
                </a:cxn>
                <a:cxn ang="0">
                  <a:pos x="connsiteX1" y="connsiteY1"/>
                </a:cxn>
                <a:cxn ang="0">
                  <a:pos x="connsiteX2" y="connsiteY2"/>
                </a:cxn>
                <a:cxn ang="0">
                  <a:pos x="connsiteX3" y="connsiteY3"/>
                </a:cxn>
              </a:cxnLst>
              <a:rect l="l" t="t" r="r" b="b"/>
              <a:pathLst>
                <a:path w="4406148" h="5299239">
                  <a:moveTo>
                    <a:pt x="0" y="0"/>
                  </a:moveTo>
                  <a:lnTo>
                    <a:pt x="4406148" y="4406147"/>
                  </a:lnTo>
                  <a:lnTo>
                    <a:pt x="3513056" y="5299239"/>
                  </a:lnTo>
                  <a:lnTo>
                    <a:pt x="1" y="5299239"/>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28" name="Freeform: Shape 27">
              <a:extLst>
                <a:ext uri="{FF2B5EF4-FFF2-40B4-BE49-F238E27FC236}">
                  <a16:creationId xmlns:a16="http://schemas.microsoft.com/office/drawing/2014/main" id="{49F8E490-C6E3-4D00-866F-CD85DD88996E}"/>
                </a:ext>
              </a:extLst>
            </p:cNvPr>
            <p:cNvSpPr/>
            <p:nvPr/>
          </p:nvSpPr>
          <p:spPr>
            <a:xfrm rot="8100000" flipH="1">
              <a:off x="9583575" y="1088097"/>
              <a:ext cx="5072180" cy="4843502"/>
            </a:xfrm>
            <a:custGeom>
              <a:avLst/>
              <a:gdLst>
                <a:gd name="connsiteX0" fmla="*/ 5072180 w 5072180"/>
                <a:gd name="connsiteY0" fmla="*/ 4843501 h 4843502"/>
                <a:gd name="connsiteX1" fmla="*/ 228679 w 5072180"/>
                <a:gd name="connsiteY1" fmla="*/ 0 h 4843502"/>
                <a:gd name="connsiteX2" fmla="*/ 1 w 5072180"/>
                <a:gd name="connsiteY2" fmla="*/ 228678 h 4843502"/>
                <a:gd name="connsiteX3" fmla="*/ 0 w 5072180"/>
                <a:gd name="connsiteY3" fmla="*/ 4843502 h 4843502"/>
              </a:gdLst>
              <a:ahLst/>
              <a:cxnLst>
                <a:cxn ang="0">
                  <a:pos x="connsiteX0" y="connsiteY0"/>
                </a:cxn>
                <a:cxn ang="0">
                  <a:pos x="connsiteX1" y="connsiteY1"/>
                </a:cxn>
                <a:cxn ang="0">
                  <a:pos x="connsiteX2" y="connsiteY2"/>
                </a:cxn>
                <a:cxn ang="0">
                  <a:pos x="connsiteX3" y="connsiteY3"/>
                </a:cxn>
              </a:cxnLst>
              <a:rect l="l" t="t" r="r" b="b"/>
              <a:pathLst>
                <a:path w="5072180" h="4843502">
                  <a:moveTo>
                    <a:pt x="5072180" y="4843501"/>
                  </a:moveTo>
                  <a:lnTo>
                    <a:pt x="228679" y="0"/>
                  </a:lnTo>
                  <a:lnTo>
                    <a:pt x="1" y="228678"/>
                  </a:lnTo>
                  <a:lnTo>
                    <a:pt x="0" y="4843502"/>
                  </a:lnTo>
                  <a:close/>
                </a:path>
              </a:pathLst>
            </a:custGeom>
            <a:pattFill prst="wdDnDiag">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grpSp>
      <p:sp>
        <p:nvSpPr>
          <p:cNvPr id="29" name="Freeform: Shape 28">
            <a:extLst>
              <a:ext uri="{FF2B5EF4-FFF2-40B4-BE49-F238E27FC236}">
                <a16:creationId xmlns:a16="http://schemas.microsoft.com/office/drawing/2014/main" id="{EE8F5B31-1523-46AE-9455-C33DFC1BDDE0}"/>
              </a:ext>
            </a:extLst>
          </p:cNvPr>
          <p:cNvSpPr/>
          <p:nvPr userDrawn="1"/>
        </p:nvSpPr>
        <p:spPr>
          <a:xfrm rot="2700000">
            <a:off x="11438585" y="5665752"/>
            <a:ext cx="877778" cy="1755556"/>
          </a:xfrm>
          <a:custGeom>
            <a:avLst/>
            <a:gdLst>
              <a:gd name="connsiteX0" fmla="*/ 0 w 877778"/>
              <a:gd name="connsiteY0" fmla="*/ 0 h 1755556"/>
              <a:gd name="connsiteX1" fmla="*/ 877778 w 877778"/>
              <a:gd name="connsiteY1" fmla="*/ 877778 h 1755556"/>
              <a:gd name="connsiteX2" fmla="*/ 0 w 877778"/>
              <a:gd name="connsiteY2" fmla="*/ 1755556 h 1755556"/>
            </a:gdLst>
            <a:ahLst/>
            <a:cxnLst>
              <a:cxn ang="0">
                <a:pos x="connsiteX0" y="connsiteY0"/>
              </a:cxn>
              <a:cxn ang="0">
                <a:pos x="connsiteX1" y="connsiteY1"/>
              </a:cxn>
              <a:cxn ang="0">
                <a:pos x="connsiteX2" y="connsiteY2"/>
              </a:cxn>
            </a:cxnLst>
            <a:rect l="l" t="t" r="r" b="b"/>
            <a:pathLst>
              <a:path w="877778" h="1755556">
                <a:moveTo>
                  <a:pt x="0" y="0"/>
                </a:moveTo>
                <a:lnTo>
                  <a:pt x="877778" y="877778"/>
                </a:lnTo>
                <a:lnTo>
                  <a:pt x="0" y="1755556"/>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30" name="Freeform: Shape 29">
            <a:extLst>
              <a:ext uri="{FF2B5EF4-FFF2-40B4-BE49-F238E27FC236}">
                <a16:creationId xmlns:a16="http://schemas.microsoft.com/office/drawing/2014/main" id="{5D17048F-C2E1-4775-BC32-50BD6219F89D}"/>
              </a:ext>
            </a:extLst>
          </p:cNvPr>
          <p:cNvSpPr/>
          <p:nvPr userDrawn="1"/>
        </p:nvSpPr>
        <p:spPr>
          <a:xfrm rot="8100000" flipH="1">
            <a:off x="10582265" y="5841410"/>
            <a:ext cx="2372348" cy="1186174"/>
          </a:xfrm>
          <a:custGeom>
            <a:avLst/>
            <a:gdLst>
              <a:gd name="connsiteX0" fmla="*/ 2372348 w 2372348"/>
              <a:gd name="connsiteY0" fmla="*/ 1186174 h 1186174"/>
              <a:gd name="connsiteX1" fmla="*/ 1186174 w 2372348"/>
              <a:gd name="connsiteY1" fmla="*/ 0 h 1186174"/>
              <a:gd name="connsiteX2" fmla="*/ 0 w 2372348"/>
              <a:gd name="connsiteY2" fmla="*/ 1186174 h 1186174"/>
            </a:gdLst>
            <a:ahLst/>
            <a:cxnLst>
              <a:cxn ang="0">
                <a:pos x="connsiteX0" y="connsiteY0"/>
              </a:cxn>
              <a:cxn ang="0">
                <a:pos x="connsiteX1" y="connsiteY1"/>
              </a:cxn>
              <a:cxn ang="0">
                <a:pos x="connsiteX2" y="connsiteY2"/>
              </a:cxn>
            </a:cxnLst>
            <a:rect l="l" t="t" r="r" b="b"/>
            <a:pathLst>
              <a:path w="2372348" h="1186174">
                <a:moveTo>
                  <a:pt x="2372348" y="1186174"/>
                </a:moveTo>
                <a:lnTo>
                  <a:pt x="1186174" y="0"/>
                </a:lnTo>
                <a:lnTo>
                  <a:pt x="0" y="1186174"/>
                </a:lnTo>
                <a:close/>
              </a:path>
            </a:pathLst>
          </a:custGeom>
          <a:pattFill prst="wdUpDiag">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grpSp>
        <p:nvGrpSpPr>
          <p:cNvPr id="31" name="Group 30">
            <a:extLst>
              <a:ext uri="{FF2B5EF4-FFF2-40B4-BE49-F238E27FC236}">
                <a16:creationId xmlns:a16="http://schemas.microsoft.com/office/drawing/2014/main" id="{EAB002AA-4848-49C8-A834-036F860C79A3}"/>
              </a:ext>
            </a:extLst>
          </p:cNvPr>
          <p:cNvGrpSpPr/>
          <p:nvPr userDrawn="1"/>
        </p:nvGrpSpPr>
        <p:grpSpPr>
          <a:xfrm rot="16200000" flipH="1">
            <a:off x="9913705" y="6257994"/>
            <a:ext cx="1052473" cy="1209445"/>
            <a:chOff x="10800165" y="7142066"/>
            <a:chExt cx="2775293" cy="3189215"/>
          </a:xfrm>
        </p:grpSpPr>
        <p:sp>
          <p:nvSpPr>
            <p:cNvPr id="32" name="Freeform: Shape 31">
              <a:extLst>
                <a:ext uri="{FF2B5EF4-FFF2-40B4-BE49-F238E27FC236}">
                  <a16:creationId xmlns:a16="http://schemas.microsoft.com/office/drawing/2014/main" id="{14B187A8-7F8D-469D-A03B-4F835A5746DE}"/>
                </a:ext>
              </a:extLst>
            </p:cNvPr>
            <p:cNvSpPr/>
            <p:nvPr/>
          </p:nvSpPr>
          <p:spPr>
            <a:xfrm rot="2700000">
              <a:off x="10800166" y="7555988"/>
              <a:ext cx="2775292" cy="277529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3" name="Freeform: Shape 32">
              <a:extLst>
                <a:ext uri="{FF2B5EF4-FFF2-40B4-BE49-F238E27FC236}">
                  <a16:creationId xmlns:a16="http://schemas.microsoft.com/office/drawing/2014/main" id="{03D871D1-A11A-48FB-82A8-8D61AB5CB85C}"/>
                </a:ext>
              </a:extLst>
            </p:cNvPr>
            <p:cNvSpPr/>
            <p:nvPr/>
          </p:nvSpPr>
          <p:spPr>
            <a:xfrm rot="8100000" flipH="1">
              <a:off x="10811837" y="7142066"/>
              <a:ext cx="2751954" cy="2751955"/>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wdDnDiag">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 name="Title 1">
            <a:extLst>
              <a:ext uri="{FF2B5EF4-FFF2-40B4-BE49-F238E27FC236}">
                <a16:creationId xmlns:a16="http://schemas.microsoft.com/office/drawing/2014/main" id="{42374B20-3E42-44AF-BEF1-8AB33067395C}"/>
              </a:ext>
            </a:extLst>
          </p:cNvPr>
          <p:cNvSpPr>
            <a:spLocks noGrp="1"/>
          </p:cNvSpPr>
          <p:nvPr>
            <p:ph type="title" hasCustomPrompt="1"/>
          </p:nvPr>
        </p:nvSpPr>
        <p:spPr>
          <a:xfrm>
            <a:off x="832104" y="3886200"/>
            <a:ext cx="7781544" cy="859055"/>
          </a:xfrm>
        </p:spPr>
        <p:txBody>
          <a:bodyPr vert="horz" lIns="91440" tIns="45720" rIns="91440" bIns="45720" rtlCol="0" anchor="b">
            <a:normAutofit/>
          </a:bodyPr>
          <a:lstStyle>
            <a:lvl1pPr>
              <a:defRPr lang="en-GB" sz="5400" b="1" dirty="0">
                <a:solidFill>
                  <a:schemeClr val="bg1"/>
                </a:solidFill>
                <a:latin typeface="+mj-lt"/>
              </a:defRPr>
            </a:lvl1pPr>
          </a:lstStyle>
          <a:p>
            <a:pPr lvl="0"/>
            <a:r>
              <a:rPr lang="en-US" noProof="0"/>
              <a:t>Section Title 01</a:t>
            </a:r>
          </a:p>
        </p:txBody>
      </p:sp>
      <p:sp>
        <p:nvSpPr>
          <p:cNvPr id="3" name="Text Placeholder 2">
            <a:extLst>
              <a:ext uri="{FF2B5EF4-FFF2-40B4-BE49-F238E27FC236}">
                <a16:creationId xmlns:a16="http://schemas.microsoft.com/office/drawing/2014/main" id="{5E194264-A3F5-42E2-9A63-DCCED0457E1B}"/>
              </a:ext>
            </a:extLst>
          </p:cNvPr>
          <p:cNvSpPr>
            <a:spLocks noGrp="1"/>
          </p:cNvSpPr>
          <p:nvPr>
            <p:ph type="body" idx="1"/>
          </p:nvPr>
        </p:nvSpPr>
        <p:spPr>
          <a:xfrm>
            <a:off x="831850" y="4754880"/>
            <a:ext cx="6803136" cy="365760"/>
          </a:xfrm>
        </p:spPr>
        <p:txBody>
          <a:bodyPr vert="horz" lIns="91440" tIns="45720" rIns="91440" bIns="45720" rtlCol="0">
            <a:normAutofit/>
          </a:bodyPr>
          <a:lstStyle>
            <a:lvl1pPr marL="0" indent="0">
              <a:buNone/>
              <a:defRPr lang="en-US" sz="1600" spc="300">
                <a:solidFill>
                  <a:schemeClr val="accent1">
                    <a:lumMod val="20000"/>
                    <a:lumOff val="80000"/>
                  </a:schemeClr>
                </a:solidFill>
                <a:latin typeface="+mn-lt"/>
                <a:cs typeface="Arial" panose="020B0604020202020204" pitchFamily="34" charset="0"/>
              </a:defRPr>
            </a:lvl1pPr>
          </a:lstStyle>
          <a:p>
            <a:pPr marL="228600" lvl="0" indent="-228600"/>
            <a:r>
              <a:rPr lang="en-US" noProof="0"/>
              <a:t>Click to edit Master text styles</a:t>
            </a:r>
          </a:p>
        </p:txBody>
      </p:sp>
      <p:sp>
        <p:nvSpPr>
          <p:cNvPr id="35" name="Slide Number Placeholder 4">
            <a:extLst>
              <a:ext uri="{FF2B5EF4-FFF2-40B4-BE49-F238E27FC236}">
                <a16:creationId xmlns:a16="http://schemas.microsoft.com/office/drawing/2014/main" id="{6F73F836-940E-4B65-A29C-D0869263C935}"/>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Tree>
    <p:extLst>
      <p:ext uri="{BB962C8B-B14F-4D97-AF65-F5344CB8AC3E}">
        <p14:creationId xmlns:p14="http://schemas.microsoft.com/office/powerpoint/2010/main" val="3511478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2CDBB6E5-B91E-4946-9390-E8693855103A}"/>
              </a:ext>
            </a:extLst>
          </p:cNvPr>
          <p:cNvSpPr/>
          <p:nvPr userDrawn="1"/>
        </p:nvSpPr>
        <p:spPr>
          <a:xfrm>
            <a:off x="0" y="0"/>
            <a:ext cx="121920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4" name="Freeform: Shape 33">
            <a:extLst>
              <a:ext uri="{FF2B5EF4-FFF2-40B4-BE49-F238E27FC236}">
                <a16:creationId xmlns:a16="http://schemas.microsoft.com/office/drawing/2014/main" id="{0C3CC1C9-1FA0-4FE4-8984-4A8B3728D674}"/>
              </a:ext>
            </a:extLst>
          </p:cNvPr>
          <p:cNvSpPr/>
          <p:nvPr userDrawn="1"/>
        </p:nvSpPr>
        <p:spPr>
          <a:xfrm rot="16200000" flipV="1">
            <a:off x="2855762" y="-2473495"/>
            <a:ext cx="6862743" cy="11809733"/>
          </a:xfrm>
          <a:custGeom>
            <a:avLst/>
            <a:gdLst>
              <a:gd name="connsiteX0" fmla="*/ 6862743 w 6862743"/>
              <a:gd name="connsiteY0" fmla="*/ 11809733 h 11809733"/>
              <a:gd name="connsiteX1" fmla="*/ 6862743 w 6862743"/>
              <a:gd name="connsiteY1" fmla="*/ 7708334 h 11809733"/>
              <a:gd name="connsiteX2" fmla="*/ 4147292 w 6862743"/>
              <a:gd name="connsiteY2" fmla="*/ 7708334 h 11809733"/>
              <a:gd name="connsiteX3" fmla="*/ 4147292 w 6862743"/>
              <a:gd name="connsiteY3" fmla="*/ 7708332 h 11809733"/>
              <a:gd name="connsiteX4" fmla="*/ 6862743 w 6862743"/>
              <a:gd name="connsiteY4" fmla="*/ 7708332 h 11809733"/>
              <a:gd name="connsiteX5" fmla="*/ 4147291 w 6862743"/>
              <a:gd name="connsiteY5" fmla="*/ 4987262 h 11809733"/>
              <a:gd name="connsiteX6" fmla="*/ 4147291 w 6862743"/>
              <a:gd name="connsiteY6" fmla="*/ 3835308 h 11809733"/>
              <a:gd name="connsiteX7" fmla="*/ 307017 w 6862743"/>
              <a:gd name="connsiteY7" fmla="*/ 0 h 11809733"/>
              <a:gd name="connsiteX8" fmla="*/ 0 w 6862743"/>
              <a:gd name="connsiteY8" fmla="*/ 0 h 11809733"/>
              <a:gd name="connsiteX9" fmla="*/ 0 w 6862743"/>
              <a:gd name="connsiteY9" fmla="*/ 11809733 h 11809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3" h="11809733">
                <a:moveTo>
                  <a:pt x="6862743" y="11809733"/>
                </a:moveTo>
                <a:lnTo>
                  <a:pt x="6862743" y="7708334"/>
                </a:lnTo>
                <a:lnTo>
                  <a:pt x="4147292" y="7708334"/>
                </a:lnTo>
                <a:lnTo>
                  <a:pt x="4147292" y="7708332"/>
                </a:lnTo>
                <a:lnTo>
                  <a:pt x="6862743" y="7708332"/>
                </a:lnTo>
                <a:lnTo>
                  <a:pt x="4147291" y="4987262"/>
                </a:lnTo>
                <a:lnTo>
                  <a:pt x="4147291" y="3835308"/>
                </a:lnTo>
                <a:lnTo>
                  <a:pt x="307017" y="0"/>
                </a:lnTo>
                <a:lnTo>
                  <a:pt x="0" y="0"/>
                </a:lnTo>
                <a:lnTo>
                  <a:pt x="0" y="1180973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24" name="Freeform: Shape 23">
            <a:extLst>
              <a:ext uri="{FF2B5EF4-FFF2-40B4-BE49-F238E27FC236}">
                <a16:creationId xmlns:a16="http://schemas.microsoft.com/office/drawing/2014/main" id="{8E049265-431E-48DE-B7F7-4959930171DC}"/>
              </a:ext>
            </a:extLst>
          </p:cNvPr>
          <p:cNvSpPr/>
          <p:nvPr userDrawn="1"/>
        </p:nvSpPr>
        <p:spPr>
          <a:xfrm rot="16200000" flipV="1">
            <a:off x="2626806" y="-2626805"/>
            <a:ext cx="6862743" cy="12116353"/>
          </a:xfrm>
          <a:custGeom>
            <a:avLst/>
            <a:gdLst>
              <a:gd name="connsiteX0" fmla="*/ 6853871 w 6853871"/>
              <a:gd name="connsiteY0" fmla="*/ 12116353 h 12116353"/>
              <a:gd name="connsiteX1" fmla="*/ 6853871 w 6853871"/>
              <a:gd name="connsiteY1" fmla="*/ 8014954 h 12116353"/>
              <a:gd name="connsiteX2" fmla="*/ 4141930 w 6853871"/>
              <a:gd name="connsiteY2" fmla="*/ 8014954 h 12116353"/>
              <a:gd name="connsiteX3" fmla="*/ 4141930 w 6853871"/>
              <a:gd name="connsiteY3" fmla="*/ 8014952 h 12116353"/>
              <a:gd name="connsiteX4" fmla="*/ 6853871 w 6853871"/>
              <a:gd name="connsiteY4" fmla="*/ 8014952 h 12116353"/>
              <a:gd name="connsiteX5" fmla="*/ 4141930 w 6853871"/>
              <a:gd name="connsiteY5" fmla="*/ 5293882 h 12116353"/>
              <a:gd name="connsiteX6" fmla="*/ 4141930 w 6853871"/>
              <a:gd name="connsiteY6" fmla="*/ 4141928 h 12116353"/>
              <a:gd name="connsiteX7" fmla="*/ 0 w 6853871"/>
              <a:gd name="connsiteY7" fmla="*/ 0 h 12116353"/>
              <a:gd name="connsiteX8" fmla="*/ 0 w 6853871"/>
              <a:gd name="connsiteY8" fmla="*/ 12116353 h 12116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53871" h="12116353">
                <a:moveTo>
                  <a:pt x="6853871" y="12116353"/>
                </a:moveTo>
                <a:lnTo>
                  <a:pt x="6853871" y="8014954"/>
                </a:lnTo>
                <a:lnTo>
                  <a:pt x="4141930" y="8014954"/>
                </a:lnTo>
                <a:lnTo>
                  <a:pt x="4141930" y="8014952"/>
                </a:lnTo>
                <a:lnTo>
                  <a:pt x="6853871" y="8014952"/>
                </a:lnTo>
                <a:lnTo>
                  <a:pt x="4141930" y="5293882"/>
                </a:lnTo>
                <a:lnTo>
                  <a:pt x="4141930" y="4141928"/>
                </a:lnTo>
                <a:lnTo>
                  <a:pt x="0" y="0"/>
                </a:lnTo>
                <a:lnTo>
                  <a:pt x="0" y="12116353"/>
                </a:lnTo>
                <a:close/>
              </a:path>
            </a:pathLst>
          </a:custGeom>
          <a:pattFill prst="wdUpDiag">
            <a:fgClr>
              <a:schemeClr val="accent2"/>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5" name="Freeform: Shape 24">
            <a:extLst>
              <a:ext uri="{FF2B5EF4-FFF2-40B4-BE49-F238E27FC236}">
                <a16:creationId xmlns:a16="http://schemas.microsoft.com/office/drawing/2014/main" id="{173E5F2D-1F8E-4DCC-857F-932C6C6539BB}"/>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Oval 3">
            <a:extLst>
              <a:ext uri="{FF2B5EF4-FFF2-40B4-BE49-F238E27FC236}">
                <a16:creationId xmlns:a16="http://schemas.microsoft.com/office/drawing/2014/main" id="{ECB4C115-EFF9-405C-98BE-F4077B9730D0}"/>
              </a:ext>
            </a:extLst>
          </p:cNvPr>
          <p:cNvSpPr/>
          <p:nvPr userDrawn="1"/>
        </p:nvSpPr>
        <p:spPr>
          <a:xfrm>
            <a:off x="533399" y="914400"/>
            <a:ext cx="1944914" cy="1944914"/>
          </a:xfrm>
          <a:prstGeom prst="ellipse">
            <a:avLst/>
          </a:prstGeom>
          <a:solidFill>
            <a:schemeClr val="accent1">
              <a:lumMod val="50000"/>
            </a:schemeClr>
          </a:solidFill>
          <a:ln w="76200">
            <a:solidFill>
              <a:schemeClr val="accent1">
                <a:alpha val="5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Title 1">
            <a:extLst>
              <a:ext uri="{FF2B5EF4-FFF2-40B4-BE49-F238E27FC236}">
                <a16:creationId xmlns:a16="http://schemas.microsoft.com/office/drawing/2014/main" id="{C9A300DD-BB54-44ED-A7E4-01CD41EC930F}"/>
              </a:ext>
            </a:extLst>
          </p:cNvPr>
          <p:cNvSpPr txBox="1">
            <a:spLocks/>
          </p:cNvSpPr>
          <p:nvPr userDrawn="1"/>
        </p:nvSpPr>
        <p:spPr>
          <a:xfrm>
            <a:off x="956993" y="923305"/>
            <a:ext cx="1005115" cy="2859313"/>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lang="en-GB" sz="3600" b="0" i="0" kern="1200" dirty="0">
                <a:solidFill>
                  <a:schemeClr val="bg1"/>
                </a:solidFill>
                <a:latin typeface="Trebuchet MS" panose="020B0603020202020204" pitchFamily="34" charset="0"/>
                <a:ea typeface="+mj-ea"/>
                <a:cs typeface="+mj-cs"/>
              </a:defRPr>
            </a:lvl1pPr>
          </a:lstStyle>
          <a:p>
            <a:pPr algn="ctr"/>
            <a:r>
              <a:rPr lang="en-US" sz="18400" noProof="0" dirty="0">
                <a:solidFill>
                  <a:schemeClr val="accent1">
                    <a:lumMod val="60000"/>
                    <a:lumOff val="40000"/>
                  </a:schemeClr>
                </a:solidFill>
                <a:latin typeface="+mj-lt"/>
              </a:rPr>
              <a:t>“</a:t>
            </a:r>
          </a:p>
        </p:txBody>
      </p:sp>
      <p:sp>
        <p:nvSpPr>
          <p:cNvPr id="2" name="Title 1">
            <a:extLst>
              <a:ext uri="{FF2B5EF4-FFF2-40B4-BE49-F238E27FC236}">
                <a16:creationId xmlns:a16="http://schemas.microsoft.com/office/drawing/2014/main" id="{42374B20-3E42-44AF-BEF1-8AB33067395C}"/>
              </a:ext>
            </a:extLst>
          </p:cNvPr>
          <p:cNvSpPr>
            <a:spLocks noGrp="1"/>
          </p:cNvSpPr>
          <p:nvPr>
            <p:ph type="title" hasCustomPrompt="1"/>
          </p:nvPr>
        </p:nvSpPr>
        <p:spPr>
          <a:xfrm>
            <a:off x="533399" y="3200400"/>
            <a:ext cx="7551057" cy="2859313"/>
          </a:xfrm>
        </p:spPr>
        <p:txBody>
          <a:bodyPr vert="horz" lIns="91440" tIns="45720" rIns="91440" bIns="45720" rtlCol="0" anchor="t">
            <a:normAutofit/>
          </a:bodyPr>
          <a:lstStyle>
            <a:lvl1pPr>
              <a:lnSpc>
                <a:spcPct val="100000"/>
              </a:lnSpc>
              <a:defRPr lang="en-GB" sz="3200" b="0" i="0" dirty="0">
                <a:solidFill>
                  <a:schemeClr val="bg1"/>
                </a:solidFill>
                <a:latin typeface="+mj-lt"/>
              </a:defRPr>
            </a:lvl1pPr>
          </a:lstStyle>
          <a:p>
            <a:pPr lvl="0"/>
            <a:r>
              <a:rPr lang="en-US" noProof="0"/>
              <a:t>Quote</a:t>
            </a:r>
          </a:p>
        </p:txBody>
      </p:sp>
      <p:sp>
        <p:nvSpPr>
          <p:cNvPr id="19" name="Slide Number Placeholder 4">
            <a:extLst>
              <a:ext uri="{FF2B5EF4-FFF2-40B4-BE49-F238E27FC236}">
                <a16:creationId xmlns:a16="http://schemas.microsoft.com/office/drawing/2014/main" id="{A4E6C1FF-5925-42B3-B7F9-0A0031BDAD30}"/>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Tree>
    <p:extLst>
      <p:ext uri="{BB962C8B-B14F-4D97-AF65-F5344CB8AC3E}">
        <p14:creationId xmlns:p14="http://schemas.microsoft.com/office/powerpoint/2010/main" val="17531698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Text">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3" name="Text Placeholder 22">
            <a:extLst>
              <a:ext uri="{FF2B5EF4-FFF2-40B4-BE49-F238E27FC236}">
                <a16:creationId xmlns:a16="http://schemas.microsoft.com/office/drawing/2014/main" id="{03618670-D1E4-466C-BDB5-FC890AC31457}"/>
              </a:ext>
            </a:extLst>
          </p:cNvPr>
          <p:cNvSpPr>
            <a:spLocks noGrp="1"/>
          </p:cNvSpPr>
          <p:nvPr>
            <p:ph type="body" sz="quarter" idx="13"/>
          </p:nvPr>
        </p:nvSpPr>
        <p:spPr>
          <a:xfrm>
            <a:off x="444500" y="1625385"/>
            <a:ext cx="6718300" cy="4093243"/>
          </a:xfrm>
        </p:spPr>
        <p:txBody>
          <a:bodyPr>
            <a:noAutofit/>
          </a:bodyPr>
          <a:lstStyle>
            <a:lvl1pPr>
              <a:lnSpc>
                <a:spcPct val="100000"/>
              </a:lnSpc>
              <a:spcBef>
                <a:spcPts val="600"/>
              </a:spcBef>
              <a:spcAft>
                <a:spcPts val="400"/>
              </a:spcAft>
              <a:defRPr sz="1600">
                <a:solidFill>
                  <a:schemeClr val="bg1"/>
                </a:solidFill>
                <a:latin typeface="+mn-lt"/>
                <a:cs typeface="Arial" panose="020B0604020202020204" pitchFamily="34" charset="0"/>
              </a:defRPr>
            </a:lvl1pPr>
            <a:lvl2pPr>
              <a:lnSpc>
                <a:spcPct val="100000"/>
              </a:lnSpc>
              <a:spcBef>
                <a:spcPts val="600"/>
              </a:spcBef>
              <a:spcAft>
                <a:spcPts val="400"/>
              </a:spcAft>
              <a:defRPr sz="1400">
                <a:solidFill>
                  <a:schemeClr val="bg1"/>
                </a:solidFill>
                <a:latin typeface="+mn-lt"/>
                <a:cs typeface="Arial" panose="020B0604020202020204" pitchFamily="34" charset="0"/>
              </a:defRPr>
            </a:lvl2pPr>
            <a:lvl3pPr>
              <a:lnSpc>
                <a:spcPct val="100000"/>
              </a:lnSpc>
              <a:spcBef>
                <a:spcPts val="600"/>
              </a:spcBef>
              <a:spcAft>
                <a:spcPts val="400"/>
              </a:spcAft>
              <a:defRPr sz="1200">
                <a:solidFill>
                  <a:schemeClr val="bg1"/>
                </a:solidFill>
                <a:latin typeface="+mn-lt"/>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n-US" noProof="0"/>
              <a:t>Click to edit Master text styles</a:t>
            </a:r>
          </a:p>
          <a:p>
            <a:pPr lvl="1"/>
            <a:r>
              <a:rPr lang="en-US" noProof="0"/>
              <a:t>Second level</a:t>
            </a:r>
          </a:p>
          <a:p>
            <a:pPr lvl="2"/>
            <a:r>
              <a:rPr lang="en-US" noProof="0"/>
              <a:t>Third level</a:t>
            </a:r>
          </a:p>
        </p:txBody>
      </p:sp>
    </p:spTree>
    <p:extLst>
      <p:ext uri="{BB962C8B-B14F-4D97-AF65-F5344CB8AC3E}">
        <p14:creationId xmlns:p14="http://schemas.microsoft.com/office/powerpoint/2010/main" val="274574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8" name="Freeform: Shape 17">
            <a:extLst>
              <a:ext uri="{FF2B5EF4-FFF2-40B4-BE49-F238E27FC236}">
                <a16:creationId xmlns:a16="http://schemas.microsoft.com/office/drawing/2014/main" id="{E37145E9-AC61-47D5-9288-8789940F81B6}"/>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2" name="Freeform: Shape 11">
            <a:extLst>
              <a:ext uri="{FF2B5EF4-FFF2-40B4-BE49-F238E27FC236}">
                <a16:creationId xmlns:a16="http://schemas.microsoft.com/office/drawing/2014/main" id="{A5E2B3ED-9A49-40A7-B8A3-62595FE513F9}"/>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6" name="Group 5">
            <a:extLst>
              <a:ext uri="{FF2B5EF4-FFF2-40B4-BE49-F238E27FC236}">
                <a16:creationId xmlns:a16="http://schemas.microsoft.com/office/drawing/2014/main" id="{D9EBF8BB-A805-4DDB-B459-082F99815B95}"/>
              </a:ext>
            </a:extLst>
          </p:cNvPr>
          <p:cNvGrpSpPr/>
          <p:nvPr userDrawn="1"/>
        </p:nvGrpSpPr>
        <p:grpSpPr>
          <a:xfrm>
            <a:off x="-1" y="1357409"/>
            <a:ext cx="12192001" cy="4846320"/>
            <a:chOff x="-1" y="1357409"/>
            <a:chExt cx="12192001" cy="4917518"/>
          </a:xfrm>
        </p:grpSpPr>
        <p:sp>
          <p:nvSpPr>
            <p:cNvPr id="19" name="Rectangle: Single Corner Snipped 18">
              <a:extLst>
                <a:ext uri="{FF2B5EF4-FFF2-40B4-BE49-F238E27FC236}">
                  <a16:creationId xmlns:a16="http://schemas.microsoft.com/office/drawing/2014/main" id="{5D638788-DD47-45E7-939A-FA108A818173}"/>
                </a:ext>
              </a:extLst>
            </p:cNvPr>
            <p:cNvSpPr/>
            <p:nvPr userDrawn="1"/>
          </p:nvSpPr>
          <p:spPr>
            <a:xfrm flipV="1">
              <a:off x="-1" y="1357409"/>
              <a:ext cx="12192000" cy="4917518"/>
            </a:xfrm>
            <a:prstGeom prst="snip1Rect">
              <a:avLst>
                <a:gd name="adj" fmla="val 0"/>
              </a:avLst>
            </a:prstGeom>
            <a:pattFill prst="dkVert">
              <a:fgClr>
                <a:srgbClr val="0C4360"/>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3" name="Rectangle: Single Corner Snipped 2">
              <a:extLst>
                <a:ext uri="{FF2B5EF4-FFF2-40B4-BE49-F238E27FC236}">
                  <a16:creationId xmlns:a16="http://schemas.microsoft.com/office/drawing/2014/main" id="{74BDECEF-EEFE-4332-B3B2-BDE4F82C10FC}"/>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4" name="Freeform: Shape 23">
            <a:extLst>
              <a:ext uri="{FF2B5EF4-FFF2-40B4-BE49-F238E27FC236}">
                <a16:creationId xmlns:a16="http://schemas.microsoft.com/office/drawing/2014/main" id="{18103E00-7E4A-44CD-81AC-06433CAE1110}"/>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Tree>
    <p:extLst>
      <p:ext uri="{BB962C8B-B14F-4D97-AF65-F5344CB8AC3E}">
        <p14:creationId xmlns:p14="http://schemas.microsoft.com/office/powerpoint/2010/main" val="4073704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Only">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8" name="Freeform: Shape 17">
            <a:extLst>
              <a:ext uri="{FF2B5EF4-FFF2-40B4-BE49-F238E27FC236}">
                <a16:creationId xmlns:a16="http://schemas.microsoft.com/office/drawing/2014/main" id="{E37145E9-AC61-47D5-9288-8789940F81B6}"/>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2" name="Freeform: Shape 11">
            <a:extLst>
              <a:ext uri="{FF2B5EF4-FFF2-40B4-BE49-F238E27FC236}">
                <a16:creationId xmlns:a16="http://schemas.microsoft.com/office/drawing/2014/main" id="{A5E2B3ED-9A49-40A7-B8A3-62595FE513F9}"/>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6" name="Group 5">
            <a:extLst>
              <a:ext uri="{FF2B5EF4-FFF2-40B4-BE49-F238E27FC236}">
                <a16:creationId xmlns:a16="http://schemas.microsoft.com/office/drawing/2014/main" id="{D9EBF8BB-A805-4DDB-B459-082F99815B95}"/>
              </a:ext>
            </a:extLst>
          </p:cNvPr>
          <p:cNvGrpSpPr/>
          <p:nvPr userDrawn="1"/>
        </p:nvGrpSpPr>
        <p:grpSpPr>
          <a:xfrm>
            <a:off x="-1" y="1357409"/>
            <a:ext cx="12192001" cy="4846320"/>
            <a:chOff x="-1" y="1357409"/>
            <a:chExt cx="12192001" cy="4917518"/>
          </a:xfrm>
        </p:grpSpPr>
        <p:sp>
          <p:nvSpPr>
            <p:cNvPr id="19" name="Rectangle: Single Corner Snipped 18">
              <a:extLst>
                <a:ext uri="{FF2B5EF4-FFF2-40B4-BE49-F238E27FC236}">
                  <a16:creationId xmlns:a16="http://schemas.microsoft.com/office/drawing/2014/main" id="{5D638788-DD47-45E7-939A-FA108A818173}"/>
                </a:ext>
              </a:extLst>
            </p:cNvPr>
            <p:cNvSpPr/>
            <p:nvPr userDrawn="1"/>
          </p:nvSpPr>
          <p:spPr>
            <a:xfrm flipV="1">
              <a:off x="-1" y="1357409"/>
              <a:ext cx="12192000" cy="4917518"/>
            </a:xfrm>
            <a:prstGeom prst="snip1Rect">
              <a:avLst>
                <a:gd name="adj" fmla="val 0"/>
              </a:avLst>
            </a:prstGeom>
            <a:pattFill prst="dkVert">
              <a:fgClr>
                <a:srgbClr val="0C4360"/>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3" name="Rectangle: Single Corner Snipped 2">
              <a:extLst>
                <a:ext uri="{FF2B5EF4-FFF2-40B4-BE49-F238E27FC236}">
                  <a16:creationId xmlns:a16="http://schemas.microsoft.com/office/drawing/2014/main" id="{74BDECEF-EEFE-4332-B3B2-BDE4F82C10FC}"/>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4" name="Freeform: Shape 23">
            <a:extLst>
              <a:ext uri="{FF2B5EF4-FFF2-40B4-BE49-F238E27FC236}">
                <a16:creationId xmlns:a16="http://schemas.microsoft.com/office/drawing/2014/main" id="{18103E00-7E4A-44CD-81AC-06433CAE1110}"/>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
        <p:nvSpPr>
          <p:cNvPr id="7" name="Text Placeholder 6">
            <a:extLst>
              <a:ext uri="{FF2B5EF4-FFF2-40B4-BE49-F238E27FC236}">
                <a16:creationId xmlns:a16="http://schemas.microsoft.com/office/drawing/2014/main" id="{7E0C167E-2626-40DB-AACF-D02543E29BB3}"/>
              </a:ext>
            </a:extLst>
          </p:cNvPr>
          <p:cNvSpPr>
            <a:spLocks noGrp="1"/>
          </p:cNvSpPr>
          <p:nvPr>
            <p:ph type="body" sz="quarter" idx="13"/>
          </p:nvPr>
        </p:nvSpPr>
        <p:spPr>
          <a:xfrm>
            <a:off x="1409700" y="1749570"/>
            <a:ext cx="9372600" cy="3358860"/>
          </a:xfrm>
        </p:spPr>
        <p:txBody>
          <a:bodyPr anchor="ctr">
            <a:normAutofit/>
          </a:bodyPr>
          <a:lstStyle>
            <a:lvl1pPr marL="0" indent="0" algn="ctr">
              <a:buNone/>
              <a:defRPr sz="6000">
                <a:solidFill>
                  <a:schemeClr val="bg1"/>
                </a:solidFill>
              </a:defRPr>
            </a:lvl1pPr>
          </a:lstStyle>
          <a:p>
            <a:pPr lvl="0"/>
            <a:r>
              <a:rPr lang="en-US" noProof="0"/>
              <a:t>Click to edit Master text styles</a:t>
            </a:r>
          </a:p>
        </p:txBody>
      </p:sp>
    </p:spTree>
    <p:extLst>
      <p:ext uri="{BB962C8B-B14F-4D97-AF65-F5344CB8AC3E}">
        <p14:creationId xmlns:p14="http://schemas.microsoft.com/office/powerpoint/2010/main" val="2904744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8" name="Freeform: Shape 17">
            <a:extLst>
              <a:ext uri="{FF2B5EF4-FFF2-40B4-BE49-F238E27FC236}">
                <a16:creationId xmlns:a16="http://schemas.microsoft.com/office/drawing/2014/main" id="{E37145E9-AC61-47D5-9288-8789940F81B6}"/>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2" name="Freeform: Shape 11">
            <a:extLst>
              <a:ext uri="{FF2B5EF4-FFF2-40B4-BE49-F238E27FC236}">
                <a16:creationId xmlns:a16="http://schemas.microsoft.com/office/drawing/2014/main" id="{A5E2B3ED-9A49-40A7-B8A3-62595FE513F9}"/>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6" name="Group 5">
            <a:extLst>
              <a:ext uri="{FF2B5EF4-FFF2-40B4-BE49-F238E27FC236}">
                <a16:creationId xmlns:a16="http://schemas.microsoft.com/office/drawing/2014/main" id="{D9EBF8BB-A805-4DDB-B459-082F99815B95}"/>
              </a:ext>
            </a:extLst>
          </p:cNvPr>
          <p:cNvGrpSpPr/>
          <p:nvPr userDrawn="1"/>
        </p:nvGrpSpPr>
        <p:grpSpPr>
          <a:xfrm>
            <a:off x="-1" y="1357409"/>
            <a:ext cx="12192001" cy="4846320"/>
            <a:chOff x="-1" y="1357409"/>
            <a:chExt cx="12192001" cy="4917518"/>
          </a:xfrm>
        </p:grpSpPr>
        <p:sp>
          <p:nvSpPr>
            <p:cNvPr id="19" name="Rectangle: Single Corner Snipped 18">
              <a:extLst>
                <a:ext uri="{FF2B5EF4-FFF2-40B4-BE49-F238E27FC236}">
                  <a16:creationId xmlns:a16="http://schemas.microsoft.com/office/drawing/2014/main" id="{5D638788-DD47-45E7-939A-FA108A818173}"/>
                </a:ext>
              </a:extLst>
            </p:cNvPr>
            <p:cNvSpPr/>
            <p:nvPr userDrawn="1"/>
          </p:nvSpPr>
          <p:spPr>
            <a:xfrm flipV="1">
              <a:off x="-1" y="1357409"/>
              <a:ext cx="12192000" cy="4917518"/>
            </a:xfrm>
            <a:prstGeom prst="snip1Rect">
              <a:avLst>
                <a:gd name="adj" fmla="val 0"/>
              </a:avLst>
            </a:prstGeom>
            <a:pattFill prst="dkVert">
              <a:fgClr>
                <a:srgbClr val="0C4360"/>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3" name="Rectangle: Single Corner Snipped 2">
              <a:extLst>
                <a:ext uri="{FF2B5EF4-FFF2-40B4-BE49-F238E27FC236}">
                  <a16:creationId xmlns:a16="http://schemas.microsoft.com/office/drawing/2014/main" id="{74BDECEF-EEFE-4332-B3B2-BDE4F82C10FC}"/>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4" name="Freeform: Shape 23">
            <a:extLst>
              <a:ext uri="{FF2B5EF4-FFF2-40B4-BE49-F238E27FC236}">
                <a16:creationId xmlns:a16="http://schemas.microsoft.com/office/drawing/2014/main" id="{18103E00-7E4A-44CD-81AC-06433CAE1110}"/>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
        <p:nvSpPr>
          <p:cNvPr id="20" name="Content Placeholder 2">
            <a:extLst>
              <a:ext uri="{FF2B5EF4-FFF2-40B4-BE49-F238E27FC236}">
                <a16:creationId xmlns:a16="http://schemas.microsoft.com/office/drawing/2014/main" id="{0103A49C-32FF-49E6-86F3-FC2E19517BD5}"/>
              </a:ext>
            </a:extLst>
          </p:cNvPr>
          <p:cNvSpPr>
            <a:spLocks noGrp="1"/>
          </p:cNvSpPr>
          <p:nvPr>
            <p:ph idx="1"/>
          </p:nvPr>
        </p:nvSpPr>
        <p:spPr>
          <a:xfrm>
            <a:off x="443365" y="1825625"/>
            <a:ext cx="11215235"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636708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8" name="Freeform: Shape 17">
            <a:extLst>
              <a:ext uri="{FF2B5EF4-FFF2-40B4-BE49-F238E27FC236}">
                <a16:creationId xmlns:a16="http://schemas.microsoft.com/office/drawing/2014/main" id="{E37145E9-AC61-47D5-9288-8789940F81B6}"/>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2" name="Freeform: Shape 11">
            <a:extLst>
              <a:ext uri="{FF2B5EF4-FFF2-40B4-BE49-F238E27FC236}">
                <a16:creationId xmlns:a16="http://schemas.microsoft.com/office/drawing/2014/main" id="{A5E2B3ED-9A49-40A7-B8A3-62595FE513F9}"/>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6" name="Group 5">
            <a:extLst>
              <a:ext uri="{FF2B5EF4-FFF2-40B4-BE49-F238E27FC236}">
                <a16:creationId xmlns:a16="http://schemas.microsoft.com/office/drawing/2014/main" id="{D9EBF8BB-A805-4DDB-B459-082F99815B95}"/>
              </a:ext>
            </a:extLst>
          </p:cNvPr>
          <p:cNvGrpSpPr/>
          <p:nvPr userDrawn="1"/>
        </p:nvGrpSpPr>
        <p:grpSpPr>
          <a:xfrm>
            <a:off x="-1" y="1357409"/>
            <a:ext cx="12192001" cy="4846320"/>
            <a:chOff x="-1" y="1357409"/>
            <a:chExt cx="12192001" cy="4917518"/>
          </a:xfrm>
        </p:grpSpPr>
        <p:sp>
          <p:nvSpPr>
            <p:cNvPr id="19" name="Rectangle: Single Corner Snipped 18">
              <a:extLst>
                <a:ext uri="{FF2B5EF4-FFF2-40B4-BE49-F238E27FC236}">
                  <a16:creationId xmlns:a16="http://schemas.microsoft.com/office/drawing/2014/main" id="{5D638788-DD47-45E7-939A-FA108A818173}"/>
                </a:ext>
              </a:extLst>
            </p:cNvPr>
            <p:cNvSpPr/>
            <p:nvPr userDrawn="1"/>
          </p:nvSpPr>
          <p:spPr>
            <a:xfrm flipV="1">
              <a:off x="-1" y="1357409"/>
              <a:ext cx="12192000" cy="4917518"/>
            </a:xfrm>
            <a:prstGeom prst="snip1Rect">
              <a:avLst>
                <a:gd name="adj" fmla="val 0"/>
              </a:avLst>
            </a:prstGeom>
            <a:pattFill prst="dkVert">
              <a:fgClr>
                <a:srgbClr val="0C4360"/>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3" name="Rectangle: Single Corner Snipped 2">
              <a:extLst>
                <a:ext uri="{FF2B5EF4-FFF2-40B4-BE49-F238E27FC236}">
                  <a16:creationId xmlns:a16="http://schemas.microsoft.com/office/drawing/2014/main" id="{74BDECEF-EEFE-4332-B3B2-BDE4F82C10FC}"/>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4" name="Freeform: Shape 23">
            <a:extLst>
              <a:ext uri="{FF2B5EF4-FFF2-40B4-BE49-F238E27FC236}">
                <a16:creationId xmlns:a16="http://schemas.microsoft.com/office/drawing/2014/main" id="{18103E00-7E4A-44CD-81AC-06433CAE1110}"/>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
        <p:nvSpPr>
          <p:cNvPr id="25" name="Text Placeholder 2">
            <a:extLst>
              <a:ext uri="{FF2B5EF4-FFF2-40B4-BE49-F238E27FC236}">
                <a16:creationId xmlns:a16="http://schemas.microsoft.com/office/drawing/2014/main" id="{7FA80A70-18DE-4DB9-9982-BA75BE54CF93}"/>
              </a:ext>
            </a:extLst>
          </p:cNvPr>
          <p:cNvSpPr>
            <a:spLocks noGrp="1"/>
          </p:cNvSpPr>
          <p:nvPr>
            <p:ph type="body" idx="1"/>
          </p:nvPr>
        </p:nvSpPr>
        <p:spPr>
          <a:xfrm>
            <a:off x="444500" y="1681163"/>
            <a:ext cx="5157787" cy="823912"/>
          </a:xfrm>
        </p:spPr>
        <p:txBody>
          <a:bodyPr anchor="t">
            <a:normAutofit/>
          </a:bodyPr>
          <a:lstStyle>
            <a:lvl1pPr marL="0" indent="0" algn="ctr">
              <a:buFont typeface="Arial" panose="020B0604020202020204" pitchFamily="34" charse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6" name="Text Placeholder 4">
            <a:extLst>
              <a:ext uri="{FF2B5EF4-FFF2-40B4-BE49-F238E27FC236}">
                <a16:creationId xmlns:a16="http://schemas.microsoft.com/office/drawing/2014/main" id="{2801C0EF-C078-44B0-AD01-4850E9A65EE0}"/>
              </a:ext>
            </a:extLst>
          </p:cNvPr>
          <p:cNvSpPr>
            <a:spLocks noGrp="1"/>
          </p:cNvSpPr>
          <p:nvPr>
            <p:ph type="body" sz="quarter" idx="3"/>
          </p:nvPr>
        </p:nvSpPr>
        <p:spPr>
          <a:xfrm>
            <a:off x="6500812" y="1681163"/>
            <a:ext cx="5157788" cy="823912"/>
          </a:xfrm>
        </p:spPr>
        <p:txBody>
          <a:bodyPr anchor="t">
            <a:normAutofit/>
          </a:bodyPr>
          <a:lstStyle>
            <a:lvl1pPr marL="0" indent="0" algn="ctr">
              <a:buFont typeface="Arial" panose="020B0604020202020204" pitchFamily="34" charse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7" name="Content Placeholder 3">
            <a:extLst>
              <a:ext uri="{FF2B5EF4-FFF2-40B4-BE49-F238E27FC236}">
                <a16:creationId xmlns:a16="http://schemas.microsoft.com/office/drawing/2014/main" id="{7C9DED91-45F6-4308-A085-1EFACA6468CF}"/>
              </a:ext>
            </a:extLst>
          </p:cNvPr>
          <p:cNvSpPr>
            <a:spLocks noGrp="1"/>
          </p:cNvSpPr>
          <p:nvPr>
            <p:ph sz="half" idx="2"/>
          </p:nvPr>
        </p:nvSpPr>
        <p:spPr>
          <a:xfrm>
            <a:off x="444500" y="2505075"/>
            <a:ext cx="5157787" cy="3684588"/>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8" name="Content Placeholder 5">
            <a:extLst>
              <a:ext uri="{FF2B5EF4-FFF2-40B4-BE49-F238E27FC236}">
                <a16:creationId xmlns:a16="http://schemas.microsoft.com/office/drawing/2014/main" id="{0574B5E7-B666-439B-9278-67BE1EA6EBC5}"/>
              </a:ext>
            </a:extLst>
          </p:cNvPr>
          <p:cNvSpPr>
            <a:spLocks noGrp="1"/>
          </p:cNvSpPr>
          <p:nvPr>
            <p:ph sz="quarter" idx="4"/>
          </p:nvPr>
        </p:nvSpPr>
        <p:spPr>
          <a:xfrm>
            <a:off x="6475412" y="2505075"/>
            <a:ext cx="5183188" cy="3684588"/>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219167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61B0E15-6FC5-434E-8780-B186D9DB0CD0}"/>
              </a:ext>
            </a:extLst>
          </p:cNvPr>
          <p:cNvSpPr>
            <a:spLocks noGrp="1"/>
          </p:cNvSpPr>
          <p:nvPr>
            <p:ph type="title"/>
          </p:nvPr>
        </p:nvSpPr>
        <p:spPr>
          <a:xfrm>
            <a:off x="838200" y="365125"/>
            <a:ext cx="10820400" cy="1325563"/>
          </a:xfrm>
          <a:prstGeom prst="rect">
            <a:avLst/>
          </a:prstGeom>
        </p:spPr>
        <p:txBody>
          <a:bodyPr vert="horz" lIns="91440" tIns="45720" rIns="91440" bIns="45720" rtlCol="0" anchor="ctr">
            <a:normAutofit/>
          </a:bodyPr>
          <a:lstStyle/>
          <a:p>
            <a:r>
              <a:rPr lang="en-US" noProof="0"/>
              <a:t>Click to edit Master title style</a:t>
            </a:r>
          </a:p>
        </p:txBody>
      </p:sp>
      <p:sp>
        <p:nvSpPr>
          <p:cNvPr id="3" name="Text Placeholder 2">
            <a:extLst>
              <a:ext uri="{FF2B5EF4-FFF2-40B4-BE49-F238E27FC236}">
                <a16:creationId xmlns:a16="http://schemas.microsoft.com/office/drawing/2014/main" id="{A9C7B128-34F3-405C-B601-8BAFDB43499C}"/>
              </a:ext>
            </a:extLst>
          </p:cNvPr>
          <p:cNvSpPr>
            <a:spLocks noGrp="1"/>
          </p:cNvSpPr>
          <p:nvPr>
            <p:ph type="body" idx="1"/>
          </p:nvPr>
        </p:nvSpPr>
        <p:spPr>
          <a:xfrm>
            <a:off x="838200" y="1825625"/>
            <a:ext cx="10820400" cy="4351338"/>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Slide Number Placeholder 5">
            <a:extLst>
              <a:ext uri="{FF2B5EF4-FFF2-40B4-BE49-F238E27FC236}">
                <a16:creationId xmlns:a16="http://schemas.microsoft.com/office/drawing/2014/main" id="{9F5A7754-E8C7-438B-922D-9027C6CF58E2}"/>
              </a:ext>
            </a:extLst>
          </p:cNvPr>
          <p:cNvSpPr>
            <a:spLocks noGrp="1"/>
          </p:cNvSpPr>
          <p:nvPr>
            <p:ph type="sldNum" sz="quarter" idx="4"/>
          </p:nvPr>
        </p:nvSpPr>
        <p:spPr>
          <a:xfrm>
            <a:off x="11112500" y="6356350"/>
            <a:ext cx="660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63D6C4-4840-40CC-AC84-17E24B3B7BDE}" type="slidenum">
              <a:rPr lang="en-US" noProof="0" smtClean="0"/>
              <a:t>‹#›</a:t>
            </a:fld>
            <a:endParaRPr lang="en-US" noProof="0" dirty="0"/>
          </a:p>
        </p:txBody>
      </p:sp>
      <p:sp>
        <p:nvSpPr>
          <p:cNvPr id="5" name="Rectangle 4">
            <a:extLst>
              <a:ext uri="{FF2B5EF4-FFF2-40B4-BE49-F238E27FC236}">
                <a16:creationId xmlns:a16="http://schemas.microsoft.com/office/drawing/2014/main" id="{7CDDDB7D-9189-9548-A2B9-81DC62C3C1A3}"/>
              </a:ext>
            </a:extLst>
          </p:cNvPr>
          <p:cNvSpPr/>
          <p:nvPr userDrawn="1"/>
        </p:nvSpPr>
        <p:spPr>
          <a:xfrm>
            <a:off x="0" y="1"/>
            <a:ext cx="12192000" cy="685799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7" name="Freeform: Shape 9">
            <a:extLst>
              <a:ext uri="{FF2B5EF4-FFF2-40B4-BE49-F238E27FC236}">
                <a16:creationId xmlns:a16="http://schemas.microsoft.com/office/drawing/2014/main" id="{096D8877-6B4A-4540-8927-767DD7401718}"/>
              </a:ext>
            </a:extLst>
          </p:cNvPr>
          <p:cNvSpPr/>
          <p:nvPr userDrawn="1"/>
        </p:nvSpPr>
        <p:spPr>
          <a:xfrm>
            <a:off x="0" y="1"/>
            <a:ext cx="12192001" cy="6857999"/>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8" name="Freeform: Shape 17">
            <a:extLst>
              <a:ext uri="{FF2B5EF4-FFF2-40B4-BE49-F238E27FC236}">
                <a16:creationId xmlns:a16="http://schemas.microsoft.com/office/drawing/2014/main" id="{5AF2E123-FE0F-8541-8E36-5030C450AA7E}"/>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9" name="Freeform: Shape 11">
            <a:extLst>
              <a:ext uri="{FF2B5EF4-FFF2-40B4-BE49-F238E27FC236}">
                <a16:creationId xmlns:a16="http://schemas.microsoft.com/office/drawing/2014/main" id="{E5519D99-3B68-924A-9CD0-14B911711CA8}"/>
              </a:ext>
            </a:extLst>
          </p:cNvPr>
          <p:cNvSpPr/>
          <p:nvPr userDrawn="1"/>
        </p:nvSpPr>
        <p:spPr>
          <a:xfrm rot="16200000" flipV="1">
            <a:off x="2664629" y="-2669372"/>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7">
            <a:extLst>
              <a:ext uri="{FF2B5EF4-FFF2-40B4-BE49-F238E27FC236}">
                <a16:creationId xmlns:a16="http://schemas.microsoft.com/office/drawing/2014/main" id="{A09E21A9-FBEF-144C-A152-FE484F3C55C1}"/>
              </a:ext>
            </a:extLst>
          </p:cNvPr>
          <p:cNvSpPr/>
          <p:nvPr userDrawn="1"/>
        </p:nvSpPr>
        <p:spPr>
          <a:xfrm rot="16200000" flipV="1">
            <a:off x="2664629" y="-2669372"/>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Title 1">
            <a:extLst>
              <a:ext uri="{FF2B5EF4-FFF2-40B4-BE49-F238E27FC236}">
                <a16:creationId xmlns:a16="http://schemas.microsoft.com/office/drawing/2014/main" id="{70C7F2CB-A8CE-1545-A08D-93592C4BAEEA}"/>
              </a:ext>
            </a:extLst>
          </p:cNvPr>
          <p:cNvSpPr txBox="1">
            <a:spLocks/>
          </p:cNvSpPr>
          <p:nvPr userDrawn="1"/>
        </p:nvSpPr>
        <p:spPr>
          <a:xfrm>
            <a:off x="444500" y="542925"/>
            <a:ext cx="11214100" cy="535531"/>
          </a:xfrm>
          <a:prstGeom prst="rect">
            <a:avLst/>
          </a:prstGeom>
        </p:spPr>
        <p:txBody>
          <a:bodyPr vert="horz" wrap="square" lIns="91440" tIns="45720" rIns="91440" bIns="45720" rtlCol="0" anchor="t">
            <a:spAutoFit/>
          </a:bodyPr>
          <a:lstStyle>
            <a:lvl1pPr algn="l" defTabSz="914400" rtl="0" eaLnBrk="1" latinLnBrk="0" hangingPunct="1">
              <a:lnSpc>
                <a:spcPct val="90000"/>
              </a:lnSpc>
              <a:spcBef>
                <a:spcPct val="0"/>
              </a:spcBef>
              <a:buNone/>
              <a:defRPr lang="en-GB" sz="3200" b="1" kern="1200" spc="-70" baseline="0" dirty="0">
                <a:solidFill>
                  <a:schemeClr val="bg1"/>
                </a:solidFill>
                <a:latin typeface="Trebuchet MS" panose="020B0603020202020204" pitchFamily="34" charset="0"/>
                <a:ea typeface="+mj-ea"/>
                <a:cs typeface="+mj-cs"/>
              </a:defRPr>
            </a:lvl1pPr>
          </a:lstStyle>
          <a:p>
            <a:r>
              <a:rPr lang="en-US" noProof="0" dirty="0">
                <a:latin typeface="+mj-lt"/>
              </a:rPr>
              <a:t>Click to edit Master title style</a:t>
            </a:r>
          </a:p>
        </p:txBody>
      </p:sp>
      <p:grpSp>
        <p:nvGrpSpPr>
          <p:cNvPr id="12" name="Group 11">
            <a:extLst>
              <a:ext uri="{FF2B5EF4-FFF2-40B4-BE49-F238E27FC236}">
                <a16:creationId xmlns:a16="http://schemas.microsoft.com/office/drawing/2014/main" id="{7068FCE4-1B47-3C4B-B091-013120A97D09}"/>
              </a:ext>
            </a:extLst>
          </p:cNvPr>
          <p:cNvGrpSpPr/>
          <p:nvPr userDrawn="1"/>
        </p:nvGrpSpPr>
        <p:grpSpPr>
          <a:xfrm rot="16200000">
            <a:off x="499388" y="-322655"/>
            <a:ext cx="535531" cy="645309"/>
            <a:chOff x="10945855" y="7317026"/>
            <a:chExt cx="2483924" cy="2993104"/>
          </a:xfrm>
        </p:grpSpPr>
        <p:sp>
          <p:nvSpPr>
            <p:cNvPr id="13" name="Freeform: Shape 15">
              <a:extLst>
                <a:ext uri="{FF2B5EF4-FFF2-40B4-BE49-F238E27FC236}">
                  <a16:creationId xmlns:a16="http://schemas.microsoft.com/office/drawing/2014/main" id="{FEC3FDE7-F27E-5E4E-8752-287CAB7792D4}"/>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Freeform: Shape 16">
              <a:extLst>
                <a:ext uri="{FF2B5EF4-FFF2-40B4-BE49-F238E27FC236}">
                  <a16:creationId xmlns:a16="http://schemas.microsoft.com/office/drawing/2014/main" id="{81C902DB-0D21-5044-82B6-9E7A70A1BF62}"/>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15" name="Group 14">
            <a:extLst>
              <a:ext uri="{FF2B5EF4-FFF2-40B4-BE49-F238E27FC236}">
                <a16:creationId xmlns:a16="http://schemas.microsoft.com/office/drawing/2014/main" id="{BE1E08A0-195D-694F-947B-986A76FBB93E}"/>
              </a:ext>
            </a:extLst>
          </p:cNvPr>
          <p:cNvGrpSpPr/>
          <p:nvPr userDrawn="1"/>
        </p:nvGrpSpPr>
        <p:grpSpPr>
          <a:xfrm>
            <a:off x="-1" y="1357409"/>
            <a:ext cx="12192001" cy="4846320"/>
            <a:chOff x="-1" y="1357409"/>
            <a:chExt cx="12192001" cy="4917518"/>
          </a:xfrm>
        </p:grpSpPr>
        <p:sp>
          <p:nvSpPr>
            <p:cNvPr id="16" name="Rectangle: Single Corner Snipped 18">
              <a:extLst>
                <a:ext uri="{FF2B5EF4-FFF2-40B4-BE49-F238E27FC236}">
                  <a16:creationId xmlns:a16="http://schemas.microsoft.com/office/drawing/2014/main" id="{ED5DFFCD-1EE3-E64E-B51F-BD7D72413E0B}"/>
                </a:ext>
              </a:extLst>
            </p:cNvPr>
            <p:cNvSpPr/>
            <p:nvPr userDrawn="1"/>
          </p:nvSpPr>
          <p:spPr>
            <a:xfrm flipV="1">
              <a:off x="-1" y="1357409"/>
              <a:ext cx="12192000" cy="4917518"/>
            </a:xfrm>
            <a:prstGeom prst="snip1Rect">
              <a:avLst>
                <a:gd name="adj" fmla="val 0"/>
              </a:avLst>
            </a:prstGeom>
            <a:pattFill prst="dkVert">
              <a:fgClr>
                <a:schemeClr val="accent5"/>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17" name="Rectangle: Single Corner Snipped 2">
              <a:extLst>
                <a:ext uri="{FF2B5EF4-FFF2-40B4-BE49-F238E27FC236}">
                  <a16:creationId xmlns:a16="http://schemas.microsoft.com/office/drawing/2014/main" id="{C12DB3CA-8E64-AA43-BFBE-A2CA9A816DBE}"/>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18" name="Freeform: Shape 23">
            <a:extLst>
              <a:ext uri="{FF2B5EF4-FFF2-40B4-BE49-F238E27FC236}">
                <a16:creationId xmlns:a16="http://schemas.microsoft.com/office/drawing/2014/main" id="{A587DEFD-D470-4142-8E0D-A71DDB147C92}"/>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Slide Number Placeholder 4">
            <a:extLst>
              <a:ext uri="{FF2B5EF4-FFF2-40B4-BE49-F238E27FC236}">
                <a16:creationId xmlns:a16="http://schemas.microsoft.com/office/drawing/2014/main" id="{7D9BF857-7910-734D-A217-5E3344220AA2}"/>
              </a:ext>
            </a:extLst>
          </p:cNvPr>
          <p:cNvSpPr txBox="1">
            <a:spLocks/>
          </p:cNvSpPr>
          <p:nvPr userDrawn="1"/>
        </p:nvSpPr>
        <p:spPr>
          <a:xfrm>
            <a:off x="11252200" y="6315075"/>
            <a:ext cx="406400" cy="365125"/>
          </a:xfrm>
          <a:prstGeom prst="rect">
            <a:avLst/>
          </a:prstGeom>
        </p:spPr>
        <p:txBody>
          <a:bodyPr/>
          <a:lstStyle>
            <a:defPPr>
              <a:defRPr lang="en-US"/>
            </a:defPPr>
            <a:lvl1pPr marL="0" algn="l" defTabSz="914400" rtl="0" eaLnBrk="1" latinLnBrk="0" hangingPunct="1">
              <a:defRPr sz="1000" kern="1200">
                <a:solidFill>
                  <a:schemeClr val="bg1"/>
                </a:solidFill>
                <a:latin typeface="Trade Gothic LT Pro" panose="020B05030403030200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263D6C4-4840-40CC-AC84-17E24B3B7BDE}" type="slidenum">
              <a:rPr lang="en-US" noProof="0" smtClean="0"/>
              <a:pPr/>
              <a:t>‹#›</a:t>
            </a:fld>
            <a:endParaRPr lang="en-US" noProof="0" dirty="0"/>
          </a:p>
        </p:txBody>
      </p:sp>
    </p:spTree>
    <p:extLst>
      <p:ext uri="{BB962C8B-B14F-4D97-AF65-F5344CB8AC3E}">
        <p14:creationId xmlns:p14="http://schemas.microsoft.com/office/powerpoint/2010/main" val="666093331"/>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60" r:id="rId3"/>
    <p:sldLayoutId id="2147483666" r:id="rId4"/>
    <p:sldLayoutId id="2147483654" r:id="rId5"/>
    <p:sldLayoutId id="2147483661" r:id="rId6"/>
    <p:sldLayoutId id="2147483677" r:id="rId7"/>
    <p:sldLayoutId id="2147483674" r:id="rId8"/>
    <p:sldLayoutId id="2147483665" r:id="rId9"/>
    <p:sldLayoutId id="2147483673" r:id="rId10"/>
    <p:sldLayoutId id="2147483662" r:id="rId11"/>
    <p:sldLayoutId id="2147483663" r:id="rId12"/>
    <p:sldLayoutId id="2147483664" r:id="rId13"/>
    <p:sldLayoutId id="2147483675" r:id="rId14"/>
    <p:sldLayoutId id="2147483676" r:id="rId15"/>
    <p:sldLayoutId id="2147483672" r:id="rId16"/>
    <p:sldLayoutId id="2147483667" r:id="rId17"/>
    <p:sldLayoutId id="2147483668" r:id="rId1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336" userDrawn="1">
          <p15:clr>
            <a:srgbClr val="F26B43"/>
          </p15:clr>
        </p15:guide>
        <p15:guide id="4" orient="horz" pos="336" userDrawn="1">
          <p15:clr>
            <a:srgbClr val="F26B43"/>
          </p15:clr>
        </p15:guide>
        <p15:guide id="5" pos="7344" userDrawn="1">
          <p15:clr>
            <a:srgbClr val="F26B43"/>
          </p15:clr>
        </p15:guide>
        <p15:guide id="6" orient="horz" pos="398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13.wmf"/></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avi"/><Relationship Id="rId1" Type="http://schemas.microsoft.com/office/2007/relationships/media" Target="../media/media1.avi"/><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jpg"/><Relationship Id="rId1" Type="http://schemas.openxmlformats.org/officeDocument/2006/relationships/slideLayout" Target="../slideLayouts/slideLayout6.xml"/><Relationship Id="rId4" Type="http://schemas.openxmlformats.org/officeDocument/2006/relationships/image" Target="../media/image41.png"/></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6.xml"/><Relationship Id="rId4" Type="http://schemas.openxmlformats.org/officeDocument/2006/relationships/image" Target="../media/image51.png"/></Relationships>
</file>

<file path=ppt/slides/_rels/slide3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6.xml"/><Relationship Id="rId4" Type="http://schemas.openxmlformats.org/officeDocument/2006/relationships/image" Target="../media/image59.png"/></Relationships>
</file>

<file path=ppt/slides/_rels/slide3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6.xml"/><Relationship Id="rId4" Type="http://schemas.openxmlformats.org/officeDocument/2006/relationships/image" Target="../media/image65.png"/></Relationships>
</file>

<file path=ppt/slides/_rels/slide4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gif"/><Relationship Id="rId1" Type="http://schemas.openxmlformats.org/officeDocument/2006/relationships/slideLayout" Target="../slideLayouts/slideLayout6.xml"/><Relationship Id="rId5" Type="http://schemas.openxmlformats.org/officeDocument/2006/relationships/image" Target="../media/image69.png"/><Relationship Id="rId4" Type="http://schemas.openxmlformats.org/officeDocument/2006/relationships/image" Target="../media/image68.png"/></Relationships>
</file>

<file path=ppt/slides/_rels/slide4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6.xml"/><Relationship Id="rId4" Type="http://schemas.openxmlformats.org/officeDocument/2006/relationships/image" Target="../media/image77.png"/></Relationships>
</file>

<file path=ppt/slides/_rels/slide46.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image" Target="../media/image80.jp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3" Type="http://schemas.openxmlformats.org/officeDocument/2006/relationships/image" Target="../media/image82.jpg"/><Relationship Id="rId2" Type="http://schemas.openxmlformats.org/officeDocument/2006/relationships/image" Target="../media/image81.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85.jpg"/><Relationship Id="rId2" Type="http://schemas.openxmlformats.org/officeDocument/2006/relationships/image" Target="../media/image84.jpg"/><Relationship Id="rId1" Type="http://schemas.openxmlformats.org/officeDocument/2006/relationships/slideLayout" Target="../slideLayouts/slideLayout6.xml"/><Relationship Id="rId6" Type="http://schemas.openxmlformats.org/officeDocument/2006/relationships/image" Target="../media/image88.png"/><Relationship Id="rId5" Type="http://schemas.openxmlformats.org/officeDocument/2006/relationships/image" Target="../media/image87.jpg"/><Relationship Id="rId4" Type="http://schemas.openxmlformats.org/officeDocument/2006/relationships/image" Target="../media/image86.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6.xml"/><Relationship Id="rId4" Type="http://schemas.openxmlformats.org/officeDocument/2006/relationships/image" Target="../media/image91.png"/></Relationships>
</file>

<file path=ppt/slides/_rels/slide55.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6.xml"/><Relationship Id="rId4" Type="http://schemas.openxmlformats.org/officeDocument/2006/relationships/image" Target="../media/image94.png"/></Relationships>
</file>

<file path=ppt/slides/_rels/slide56.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5.wmf"/></Relationships>
</file>

<file path=ppt/slides/_rels/slide60.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6.xml"/><Relationship Id="rId4" Type="http://schemas.openxmlformats.org/officeDocument/2006/relationships/image" Target="../media/image100.jpeg"/></Relationships>
</file>

<file path=ppt/slides/_rels/slide61.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103.tiff"/><Relationship Id="rId2" Type="http://schemas.openxmlformats.org/officeDocument/2006/relationships/image" Target="../media/image102.tif"/><Relationship Id="rId1" Type="http://schemas.openxmlformats.org/officeDocument/2006/relationships/slideLayout" Target="../slideLayouts/slideLayout6.xml"/><Relationship Id="rId5" Type="http://schemas.openxmlformats.org/officeDocument/2006/relationships/image" Target="../media/image105.tiff"/><Relationship Id="rId4" Type="http://schemas.openxmlformats.org/officeDocument/2006/relationships/image" Target="../media/image104.tiff"/></Relationships>
</file>

<file path=ppt/slides/_rels/slide63.xml.rels><?xml version="1.0" encoding="UTF-8" standalone="yes"?>
<Relationships xmlns="http://schemas.openxmlformats.org/package/2006/relationships"><Relationship Id="rId3" Type="http://schemas.openxmlformats.org/officeDocument/2006/relationships/image" Target="../media/image107.tif"/><Relationship Id="rId2" Type="http://schemas.openxmlformats.org/officeDocument/2006/relationships/image" Target="../media/image106.tif"/><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image" Target="../media/image109.tif"/><Relationship Id="rId2" Type="http://schemas.openxmlformats.org/officeDocument/2006/relationships/image" Target="../media/image108.tif"/><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jpeg"/><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6.xml"/><Relationship Id="rId5" Type="http://schemas.openxmlformats.org/officeDocument/2006/relationships/image" Target="../media/image115.png"/><Relationship Id="rId4" Type="http://schemas.openxmlformats.org/officeDocument/2006/relationships/image" Target="../media/image114.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00.png"/><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BE5BF-9922-45FB-8F3F-4446D40A051B}"/>
              </a:ext>
            </a:extLst>
          </p:cNvPr>
          <p:cNvSpPr>
            <a:spLocks noGrp="1"/>
          </p:cNvSpPr>
          <p:nvPr>
            <p:ph type="ctrTitle"/>
          </p:nvPr>
        </p:nvSpPr>
        <p:spPr/>
        <p:txBody>
          <a:bodyPr/>
          <a:lstStyle/>
          <a:p>
            <a:r>
              <a:rPr lang="en-US" dirty="0"/>
              <a:t>40 Years of Electron Cooling at CERN</a:t>
            </a:r>
          </a:p>
        </p:txBody>
      </p:sp>
      <p:sp>
        <p:nvSpPr>
          <p:cNvPr id="3" name="Subtitle 2">
            <a:extLst>
              <a:ext uri="{FF2B5EF4-FFF2-40B4-BE49-F238E27FC236}">
                <a16:creationId xmlns:a16="http://schemas.microsoft.com/office/drawing/2014/main" id="{0D537F64-4C96-4AA8-BB21-E8053A3186DD}"/>
              </a:ext>
            </a:extLst>
          </p:cNvPr>
          <p:cNvSpPr>
            <a:spLocks noGrp="1"/>
          </p:cNvSpPr>
          <p:nvPr>
            <p:ph type="subTitle" idx="1"/>
          </p:nvPr>
        </p:nvSpPr>
        <p:spPr/>
        <p:txBody>
          <a:bodyPr/>
          <a:lstStyle/>
          <a:p>
            <a:pPr marL="0" indent="0">
              <a:buNone/>
            </a:pPr>
            <a:r>
              <a:rPr lang="en-US" dirty="0"/>
              <a:t>Gerard Tranquille	BE-BI-EA</a:t>
            </a:r>
          </a:p>
        </p:txBody>
      </p:sp>
    </p:spTree>
    <p:extLst>
      <p:ext uri="{BB962C8B-B14F-4D97-AF65-F5344CB8AC3E}">
        <p14:creationId xmlns:p14="http://schemas.microsoft.com/office/powerpoint/2010/main" val="3946934594"/>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6BCEE-342A-4315-AB2E-6D2F8B1A944E}"/>
              </a:ext>
            </a:extLst>
          </p:cNvPr>
          <p:cNvSpPr>
            <a:spLocks noGrp="1"/>
          </p:cNvSpPr>
          <p:nvPr>
            <p:ph type="title"/>
          </p:nvPr>
        </p:nvSpPr>
        <p:spPr/>
        <p:txBody>
          <a:bodyPr/>
          <a:lstStyle/>
          <a:p>
            <a:r>
              <a:rPr lang="en-GB" dirty="0"/>
              <a:t>How to build an electron cooler</a:t>
            </a:r>
          </a:p>
        </p:txBody>
      </p:sp>
      <p:sp>
        <p:nvSpPr>
          <p:cNvPr id="3" name="Slide Number Placeholder 2">
            <a:extLst>
              <a:ext uri="{FF2B5EF4-FFF2-40B4-BE49-F238E27FC236}">
                <a16:creationId xmlns:a16="http://schemas.microsoft.com/office/drawing/2014/main" id="{A2FD4FD0-781B-4514-858B-7C2A25DBD738}"/>
              </a:ext>
            </a:extLst>
          </p:cNvPr>
          <p:cNvSpPr>
            <a:spLocks noGrp="1"/>
          </p:cNvSpPr>
          <p:nvPr>
            <p:ph type="sldNum" sz="quarter" idx="12"/>
          </p:nvPr>
        </p:nvSpPr>
        <p:spPr/>
        <p:txBody>
          <a:bodyPr/>
          <a:lstStyle/>
          <a:p>
            <a:fld id="{C263D6C4-4840-40CC-AC84-17E24B3B7BDE}" type="slidenum">
              <a:rPr lang="en-US" noProof="0" smtClean="0"/>
              <a:pPr/>
              <a:t>10</a:t>
            </a:fld>
            <a:endParaRPr lang="en-US" noProof="0" dirty="0"/>
          </a:p>
        </p:txBody>
      </p:sp>
      <p:graphicFrame>
        <p:nvGraphicFramePr>
          <p:cNvPr id="4" name="Object 3">
            <a:extLst>
              <a:ext uri="{FF2B5EF4-FFF2-40B4-BE49-F238E27FC236}">
                <a16:creationId xmlns:a16="http://schemas.microsoft.com/office/drawing/2014/main" id="{465C8203-DDC3-4769-B51E-27B47C98AE86}"/>
              </a:ext>
            </a:extLst>
          </p:cNvPr>
          <p:cNvGraphicFramePr>
            <a:graphicFrameLocks noChangeAspect="1"/>
          </p:cNvGraphicFramePr>
          <p:nvPr>
            <p:extLst>
              <p:ext uri="{D42A27DB-BD31-4B8C-83A1-F6EECF244321}">
                <p14:modId xmlns:p14="http://schemas.microsoft.com/office/powerpoint/2010/main" val="2900194934"/>
              </p:ext>
            </p:extLst>
          </p:nvPr>
        </p:nvGraphicFramePr>
        <p:xfrm>
          <a:off x="1093931" y="2132856"/>
          <a:ext cx="10000962" cy="3816424"/>
        </p:xfrm>
        <a:graphic>
          <a:graphicData uri="http://schemas.openxmlformats.org/presentationml/2006/ole">
            <mc:AlternateContent xmlns:mc="http://schemas.openxmlformats.org/markup-compatibility/2006">
              <mc:Choice xmlns:v="urn:schemas-microsoft-com:vml" Requires="v">
                <p:oleObj spid="_x0000_s2050" name="Designer Drawing" r:id="rId3" imgW="5511240" imgH="2103480" progId="Designer.Drawing.7">
                  <p:embed/>
                </p:oleObj>
              </mc:Choice>
              <mc:Fallback>
                <p:oleObj name="Designer Drawing" r:id="rId3" imgW="5511240" imgH="2103480" progId="Designer.Drawing.7">
                  <p:embed/>
                  <p:pic>
                    <p:nvPicPr>
                      <p:cNvPr id="4" name="Object 3">
                        <a:extLst>
                          <a:ext uri="{FF2B5EF4-FFF2-40B4-BE49-F238E27FC236}">
                            <a16:creationId xmlns:a16="http://schemas.microsoft.com/office/drawing/2014/main" id="{465C8203-DDC3-4769-B51E-27B47C98AE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3931" y="2132856"/>
                        <a:ext cx="10000962" cy="3816424"/>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392D5CFE-9646-41AF-A53B-32A24D140A10}"/>
              </a:ext>
            </a:extLst>
          </p:cNvPr>
          <p:cNvSpPr txBox="1"/>
          <p:nvPr/>
        </p:nvSpPr>
        <p:spPr>
          <a:xfrm>
            <a:off x="837828" y="2502188"/>
            <a:ext cx="1864613" cy="369332"/>
          </a:xfrm>
          <a:prstGeom prst="rect">
            <a:avLst/>
          </a:prstGeom>
          <a:noFill/>
        </p:spPr>
        <p:txBody>
          <a:bodyPr wrap="none" rtlCol="0">
            <a:spAutoFit/>
          </a:bodyPr>
          <a:lstStyle/>
          <a:p>
            <a:r>
              <a:rPr lang="en-GB" dirty="0">
                <a:solidFill>
                  <a:schemeClr val="bg1"/>
                </a:solidFill>
              </a:rPr>
              <a:t>Source: cathode</a:t>
            </a:r>
          </a:p>
        </p:txBody>
      </p:sp>
      <p:sp>
        <p:nvSpPr>
          <p:cNvPr id="6" name="TextBox 5">
            <a:extLst>
              <a:ext uri="{FF2B5EF4-FFF2-40B4-BE49-F238E27FC236}">
                <a16:creationId xmlns:a16="http://schemas.microsoft.com/office/drawing/2014/main" id="{F8CEFF97-7953-40DF-832D-52343B52ECA8}"/>
              </a:ext>
            </a:extLst>
          </p:cNvPr>
          <p:cNvSpPr txBox="1"/>
          <p:nvPr/>
        </p:nvSpPr>
        <p:spPr>
          <a:xfrm>
            <a:off x="3502124" y="3986481"/>
            <a:ext cx="4762842" cy="369332"/>
          </a:xfrm>
          <a:prstGeom prst="rect">
            <a:avLst/>
          </a:prstGeom>
          <a:noFill/>
        </p:spPr>
        <p:txBody>
          <a:bodyPr wrap="none" rtlCol="0">
            <a:spAutoFit/>
          </a:bodyPr>
          <a:lstStyle/>
          <a:p>
            <a:r>
              <a:rPr lang="en-GB" dirty="0">
                <a:solidFill>
                  <a:schemeClr val="bg1"/>
                </a:solidFill>
              </a:rPr>
              <a:t>Beam transport: solenoids, steering magnets</a:t>
            </a:r>
          </a:p>
        </p:txBody>
      </p:sp>
      <p:sp>
        <p:nvSpPr>
          <p:cNvPr id="7" name="TextBox 6">
            <a:extLst>
              <a:ext uri="{FF2B5EF4-FFF2-40B4-BE49-F238E27FC236}">
                <a16:creationId xmlns:a16="http://schemas.microsoft.com/office/drawing/2014/main" id="{77627F90-BA34-4EA8-9EE8-967C38A8343E}"/>
              </a:ext>
            </a:extLst>
          </p:cNvPr>
          <p:cNvSpPr txBox="1"/>
          <p:nvPr/>
        </p:nvSpPr>
        <p:spPr>
          <a:xfrm>
            <a:off x="7390556" y="2401120"/>
            <a:ext cx="2416046" cy="369332"/>
          </a:xfrm>
          <a:prstGeom prst="rect">
            <a:avLst/>
          </a:prstGeom>
          <a:noFill/>
        </p:spPr>
        <p:txBody>
          <a:bodyPr wrap="none" rtlCol="0">
            <a:spAutoFit/>
          </a:bodyPr>
          <a:lstStyle/>
          <a:p>
            <a:r>
              <a:rPr lang="en-GB" dirty="0">
                <a:solidFill>
                  <a:schemeClr val="bg1"/>
                </a:solidFill>
              </a:rPr>
              <a:t>Beam dump: collector</a:t>
            </a:r>
          </a:p>
        </p:txBody>
      </p:sp>
      <p:sp>
        <p:nvSpPr>
          <p:cNvPr id="8" name="TextBox 7">
            <a:extLst>
              <a:ext uri="{FF2B5EF4-FFF2-40B4-BE49-F238E27FC236}">
                <a16:creationId xmlns:a16="http://schemas.microsoft.com/office/drawing/2014/main" id="{25729438-DF34-4E8C-8F9B-B51B4260E3A0}"/>
              </a:ext>
            </a:extLst>
          </p:cNvPr>
          <p:cNvSpPr txBox="1"/>
          <p:nvPr/>
        </p:nvSpPr>
        <p:spPr>
          <a:xfrm>
            <a:off x="1989956" y="2968629"/>
            <a:ext cx="3647152" cy="369332"/>
          </a:xfrm>
          <a:prstGeom prst="rect">
            <a:avLst/>
          </a:prstGeom>
          <a:noFill/>
        </p:spPr>
        <p:txBody>
          <a:bodyPr wrap="none" rtlCol="0">
            <a:spAutoFit/>
          </a:bodyPr>
          <a:lstStyle/>
          <a:p>
            <a:r>
              <a:rPr lang="en-GB" dirty="0">
                <a:solidFill>
                  <a:schemeClr val="bg1"/>
                </a:solidFill>
              </a:rPr>
              <a:t>Acceleration system: electron gun</a:t>
            </a:r>
          </a:p>
        </p:txBody>
      </p:sp>
      <p:sp>
        <p:nvSpPr>
          <p:cNvPr id="9" name="TextBox 8">
            <a:extLst>
              <a:ext uri="{FF2B5EF4-FFF2-40B4-BE49-F238E27FC236}">
                <a16:creationId xmlns:a16="http://schemas.microsoft.com/office/drawing/2014/main" id="{C92ABE95-4878-4567-9F64-FB6D27D46F35}"/>
              </a:ext>
            </a:extLst>
          </p:cNvPr>
          <p:cNvSpPr txBox="1"/>
          <p:nvPr/>
        </p:nvSpPr>
        <p:spPr>
          <a:xfrm>
            <a:off x="4649873" y="6088343"/>
            <a:ext cx="2296334" cy="369332"/>
          </a:xfrm>
          <a:prstGeom prst="rect">
            <a:avLst/>
          </a:prstGeom>
          <a:noFill/>
        </p:spPr>
        <p:txBody>
          <a:bodyPr wrap="none" rtlCol="0">
            <a:spAutoFit/>
          </a:bodyPr>
          <a:lstStyle/>
          <a:p>
            <a:r>
              <a:rPr lang="en-GB" dirty="0">
                <a:solidFill>
                  <a:schemeClr val="bg1"/>
                </a:solidFill>
              </a:rPr>
              <a:t>Vacuum, diagnostics</a:t>
            </a:r>
          </a:p>
        </p:txBody>
      </p:sp>
    </p:spTree>
    <p:extLst>
      <p:ext uri="{BB962C8B-B14F-4D97-AF65-F5344CB8AC3E}">
        <p14:creationId xmlns:p14="http://schemas.microsoft.com/office/powerpoint/2010/main" val="2981400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1000" fill="hold"/>
                                        <p:tgtEl>
                                          <p:spTgt spid="9"/>
                                        </p:tgtEl>
                                        <p:attrNameLst>
                                          <p:attrName>ppt_w</p:attrName>
                                        </p:attrNameLst>
                                      </p:cBhvr>
                                      <p:tavLst>
                                        <p:tav tm="0">
                                          <p:val>
                                            <p:fltVal val="0"/>
                                          </p:val>
                                        </p:tav>
                                        <p:tav tm="100000">
                                          <p:val>
                                            <p:strVal val="#ppt_w"/>
                                          </p:val>
                                        </p:tav>
                                      </p:tavLst>
                                    </p:anim>
                                    <p:anim calcmode="lin" valueType="num">
                                      <p:cBhvr>
                                        <p:cTn id="27" dur="1000" fill="hold"/>
                                        <p:tgtEl>
                                          <p:spTgt spid="9"/>
                                        </p:tgtEl>
                                        <p:attrNameLst>
                                          <p:attrName>ppt_h</p:attrName>
                                        </p:attrNameLst>
                                      </p:cBhvr>
                                      <p:tavLst>
                                        <p:tav tm="0">
                                          <p:val>
                                            <p:fltVal val="0"/>
                                          </p:val>
                                        </p:tav>
                                        <p:tav tm="100000">
                                          <p:val>
                                            <p:strVal val="#ppt_h"/>
                                          </p:val>
                                        </p:tav>
                                      </p:tavLst>
                                    </p:anim>
                                    <p:anim calcmode="lin" valueType="num">
                                      <p:cBhvr>
                                        <p:cTn id="28" dur="1000" fill="hold"/>
                                        <p:tgtEl>
                                          <p:spTgt spid="9"/>
                                        </p:tgtEl>
                                        <p:attrNameLst>
                                          <p:attrName>style.rotation</p:attrName>
                                        </p:attrNameLst>
                                      </p:cBhvr>
                                      <p:tavLst>
                                        <p:tav tm="0">
                                          <p:val>
                                            <p:fltVal val="90"/>
                                          </p:val>
                                        </p:tav>
                                        <p:tav tm="100000">
                                          <p:val>
                                            <p:fltVal val="0"/>
                                          </p:val>
                                        </p:tav>
                                      </p:tavLst>
                                    </p:anim>
                                    <p:animEffect transition="in" filter="fade">
                                      <p:cBhvr>
                                        <p:cTn id="2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2FD4FD0-781B-4514-858B-7C2A25DBD738}"/>
              </a:ext>
            </a:extLst>
          </p:cNvPr>
          <p:cNvSpPr>
            <a:spLocks noGrp="1"/>
          </p:cNvSpPr>
          <p:nvPr>
            <p:ph type="sldNum" sz="quarter" idx="12"/>
          </p:nvPr>
        </p:nvSpPr>
        <p:spPr/>
        <p:txBody>
          <a:bodyPr/>
          <a:lstStyle/>
          <a:p>
            <a:fld id="{C263D6C4-4840-40CC-AC84-17E24B3B7BDE}" type="slidenum">
              <a:rPr lang="en-US" noProof="0" smtClean="0"/>
              <a:pPr/>
              <a:t>11</a:t>
            </a:fld>
            <a:endParaRPr lang="en-US" noProof="0" dirty="0"/>
          </a:p>
        </p:txBody>
      </p:sp>
      <p:sp>
        <p:nvSpPr>
          <p:cNvPr id="4" name="Rectangle 3">
            <a:extLst>
              <a:ext uri="{FF2B5EF4-FFF2-40B4-BE49-F238E27FC236}">
                <a16:creationId xmlns:a16="http://schemas.microsoft.com/office/drawing/2014/main" id="{931DD81E-4917-48EC-AF1C-6E53AF702924}"/>
              </a:ext>
            </a:extLst>
          </p:cNvPr>
          <p:cNvSpPr/>
          <p:nvPr/>
        </p:nvSpPr>
        <p:spPr>
          <a:xfrm>
            <a:off x="243840" y="600055"/>
            <a:ext cx="11343640" cy="3046988"/>
          </a:xfrm>
          <a:prstGeom prst="rect">
            <a:avLst/>
          </a:prstGeom>
        </p:spPr>
        <p:txBody>
          <a:bodyPr wrap="square">
            <a:spAutoFit/>
          </a:bodyPr>
          <a:lstStyle/>
          <a:p>
            <a:pPr algn="just"/>
            <a:r>
              <a:rPr lang="en-GB" sz="1600" dirty="0">
                <a:solidFill>
                  <a:schemeClr val="bg1"/>
                </a:solidFill>
              </a:rPr>
              <a:t>After the gun, the electrons enter a drift region where they are transported to the interaction section where the cooling of the circulating ion beam takes place.</a:t>
            </a:r>
          </a:p>
          <a:p>
            <a:pPr algn="just"/>
            <a:endParaRPr lang="en-GB" sz="1600" dirty="0">
              <a:solidFill>
                <a:schemeClr val="bg1"/>
              </a:solidFill>
            </a:endParaRPr>
          </a:p>
          <a:p>
            <a:pPr algn="just"/>
            <a:r>
              <a:rPr lang="en-GB" sz="1600" dirty="0">
                <a:solidFill>
                  <a:schemeClr val="bg1"/>
                </a:solidFill>
              </a:rPr>
              <a:t>The magnetically confined electrons are bent into the interaction region with a curved solenoid or toroid.</a:t>
            </a:r>
          </a:p>
          <a:p>
            <a:pPr algn="just"/>
            <a:r>
              <a:rPr lang="en-GB" sz="1600" dirty="0">
                <a:solidFill>
                  <a:schemeClr val="bg1"/>
                </a:solidFill>
              </a:rPr>
              <a:t>An additional dipole field is required to compensate the centrifugal force experienced by the electrons.</a:t>
            </a:r>
          </a:p>
          <a:p>
            <a:pPr algn="just"/>
            <a:endParaRPr lang="en-GB" sz="1600" dirty="0">
              <a:solidFill>
                <a:schemeClr val="bg1"/>
              </a:solidFill>
            </a:endParaRPr>
          </a:p>
          <a:p>
            <a:pPr algn="just"/>
            <a:r>
              <a:rPr lang="en-GB" sz="1600" dirty="0">
                <a:solidFill>
                  <a:schemeClr val="bg1"/>
                </a:solidFill>
              </a:rPr>
              <a:t>The properties of the magnetic field are important to guarantee a good cooling efficiency of the ion beam and to ensure that the electron beam is not heated. In the cooling region the angle between the magnetic field lines and the ion beam should be small compared to the average transverse temperature of the electron beam.</a:t>
            </a:r>
          </a:p>
          <a:p>
            <a:pPr algn="just"/>
            <a:endParaRPr lang="en-GB" sz="1600" dirty="0">
              <a:solidFill>
                <a:schemeClr val="bg1"/>
              </a:solidFill>
            </a:endParaRPr>
          </a:p>
          <a:p>
            <a:pPr algn="just"/>
            <a:r>
              <a:rPr lang="en-GB" sz="1600" dirty="0">
                <a:solidFill>
                  <a:schemeClr val="bg1"/>
                </a:solidFill>
              </a:rPr>
              <a:t>The collector’s role is to reduce the power of the electron beam to the lowest possible value and capture them with maximum efficiency</a:t>
            </a:r>
          </a:p>
        </p:txBody>
      </p:sp>
      <p:pic>
        <p:nvPicPr>
          <p:cNvPr id="5" name="Collector on Linear Test Stand">
            <a:hlinkClick r:id="" action="ppaction://media"/>
            <a:extLst>
              <a:ext uri="{FF2B5EF4-FFF2-40B4-BE49-F238E27FC236}">
                <a16:creationId xmlns:a16="http://schemas.microsoft.com/office/drawing/2014/main" id="{B43C612B-E933-4B29-A186-6D7648CD7BB3}"/>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804920" y="3500242"/>
            <a:ext cx="4307840" cy="3230880"/>
          </a:xfrm>
          <a:prstGeom prst="rect">
            <a:avLst/>
          </a:prstGeom>
        </p:spPr>
      </p:pic>
      <p:pic>
        <p:nvPicPr>
          <p:cNvPr id="6" name="Picture 5">
            <a:extLst>
              <a:ext uri="{FF2B5EF4-FFF2-40B4-BE49-F238E27FC236}">
                <a16:creationId xmlns:a16="http://schemas.microsoft.com/office/drawing/2014/main" id="{29047FF2-A273-4581-8C81-7143CC2FF188}"/>
              </a:ext>
            </a:extLst>
          </p:cNvPr>
          <p:cNvPicPr>
            <a:picLocks noChangeAspect="1"/>
          </p:cNvPicPr>
          <p:nvPr/>
        </p:nvPicPr>
        <p:blipFill>
          <a:blip r:embed="rId5"/>
          <a:stretch>
            <a:fillRect/>
          </a:stretch>
        </p:blipFill>
        <p:spPr>
          <a:xfrm>
            <a:off x="8418067" y="3592188"/>
            <a:ext cx="1831487" cy="3046988"/>
          </a:xfrm>
          <a:prstGeom prst="rect">
            <a:avLst/>
          </a:prstGeom>
        </p:spPr>
      </p:pic>
      <p:pic>
        <p:nvPicPr>
          <p:cNvPr id="7" name="Picture 6">
            <a:extLst>
              <a:ext uri="{FF2B5EF4-FFF2-40B4-BE49-F238E27FC236}">
                <a16:creationId xmlns:a16="http://schemas.microsoft.com/office/drawing/2014/main" id="{84F38312-A891-43B7-AF0D-383E623E2C00}"/>
              </a:ext>
            </a:extLst>
          </p:cNvPr>
          <p:cNvPicPr>
            <a:picLocks noChangeAspect="1"/>
          </p:cNvPicPr>
          <p:nvPr/>
        </p:nvPicPr>
        <p:blipFill>
          <a:blip r:embed="rId6"/>
          <a:stretch>
            <a:fillRect/>
          </a:stretch>
        </p:blipFill>
        <p:spPr>
          <a:xfrm>
            <a:off x="431800" y="4155694"/>
            <a:ext cx="3189176" cy="1914364"/>
          </a:xfrm>
          <a:prstGeom prst="rect">
            <a:avLst/>
          </a:prstGeom>
        </p:spPr>
      </p:pic>
    </p:spTree>
    <p:extLst>
      <p:ext uri="{BB962C8B-B14F-4D97-AF65-F5344CB8AC3E}">
        <p14:creationId xmlns:p14="http://schemas.microsoft.com/office/powerpoint/2010/main" val="422668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6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endCondLst>
                    <p:cond evt="onNext" delay="0">
                      <p:tgtEl>
                        <p:sldTgt/>
                      </p:tgtEl>
                    </p:cond>
                  </p:endCondLst>
                </p:cTn>
                <p:tgtEl>
                  <p:spTgt spid="5"/>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6BCEE-342A-4315-AB2E-6D2F8B1A944E}"/>
              </a:ext>
            </a:extLst>
          </p:cNvPr>
          <p:cNvSpPr>
            <a:spLocks noGrp="1"/>
          </p:cNvSpPr>
          <p:nvPr>
            <p:ph type="title"/>
          </p:nvPr>
        </p:nvSpPr>
        <p:spPr/>
        <p:txBody>
          <a:bodyPr/>
          <a:lstStyle/>
          <a:p>
            <a:r>
              <a:rPr lang="en-US" dirty="0"/>
              <a:t>Effects of the cooler on the circulating beam</a:t>
            </a:r>
            <a:endParaRPr lang="en-GB" dirty="0"/>
          </a:p>
        </p:txBody>
      </p:sp>
      <p:sp>
        <p:nvSpPr>
          <p:cNvPr id="3" name="Slide Number Placeholder 2">
            <a:extLst>
              <a:ext uri="{FF2B5EF4-FFF2-40B4-BE49-F238E27FC236}">
                <a16:creationId xmlns:a16="http://schemas.microsoft.com/office/drawing/2014/main" id="{A2FD4FD0-781B-4514-858B-7C2A25DBD738}"/>
              </a:ext>
            </a:extLst>
          </p:cNvPr>
          <p:cNvSpPr>
            <a:spLocks noGrp="1"/>
          </p:cNvSpPr>
          <p:nvPr>
            <p:ph type="sldNum" sz="quarter" idx="12"/>
          </p:nvPr>
        </p:nvSpPr>
        <p:spPr/>
        <p:txBody>
          <a:bodyPr/>
          <a:lstStyle/>
          <a:p>
            <a:fld id="{C263D6C4-4840-40CC-AC84-17E24B3B7BDE}" type="slidenum">
              <a:rPr lang="en-US" noProof="0" smtClean="0"/>
              <a:pPr/>
              <a:t>12</a:t>
            </a:fld>
            <a:endParaRPr lang="en-US" noProof="0" dirty="0"/>
          </a:p>
        </p:txBody>
      </p:sp>
      <p:sp>
        <p:nvSpPr>
          <p:cNvPr id="4" name="TextBox 3">
            <a:extLst>
              <a:ext uri="{FF2B5EF4-FFF2-40B4-BE49-F238E27FC236}">
                <a16:creationId xmlns:a16="http://schemas.microsoft.com/office/drawing/2014/main" id="{93D4BEA0-2427-4083-9357-711479310482}"/>
              </a:ext>
            </a:extLst>
          </p:cNvPr>
          <p:cNvSpPr txBox="1"/>
          <p:nvPr/>
        </p:nvSpPr>
        <p:spPr>
          <a:xfrm>
            <a:off x="571500" y="1652560"/>
            <a:ext cx="7301999" cy="369332"/>
          </a:xfrm>
          <a:prstGeom prst="rect">
            <a:avLst/>
          </a:prstGeom>
          <a:noFill/>
        </p:spPr>
        <p:txBody>
          <a:bodyPr wrap="none" rtlCol="0">
            <a:spAutoFit/>
          </a:bodyPr>
          <a:lstStyle/>
          <a:p>
            <a:r>
              <a:rPr lang="en-GB" dirty="0">
                <a:solidFill>
                  <a:schemeClr val="bg1"/>
                </a:solidFill>
              </a:rPr>
              <a:t>Deflection of the circulating beam due to the vertical field in the toroid.</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1DD9A4BA-A60E-4ACC-99FE-8BFC88D35364}"/>
                  </a:ext>
                </a:extLst>
              </p:cNvPr>
              <p:cNvSpPr txBox="1"/>
              <p:nvPr/>
            </p:nvSpPr>
            <p:spPr>
              <a:xfrm>
                <a:off x="2659732" y="2261880"/>
                <a:ext cx="1675459" cy="62581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i="1" smtClean="0">
                          <a:solidFill>
                            <a:schemeClr val="bg1"/>
                          </a:solidFill>
                          <a:latin typeface="Cambria Math" panose="02040503050406030204" pitchFamily="18" charset="0"/>
                          <a:ea typeface="Cambria Math" panose="02040503050406030204" pitchFamily="18" charset="0"/>
                        </a:rPr>
                        <m:t>Θ</m:t>
                      </m:r>
                      <m:r>
                        <a:rPr lang="en-GB" b="0" i="1" smtClean="0">
                          <a:solidFill>
                            <a:schemeClr val="bg1"/>
                          </a:solidFill>
                          <a:latin typeface="Cambria Math" panose="02040503050406030204" pitchFamily="18" charset="0"/>
                          <a:ea typeface="Cambria Math" panose="02040503050406030204" pitchFamily="18" charset="0"/>
                        </a:rPr>
                        <m:t>[</m:t>
                      </m:r>
                      <m:r>
                        <a:rPr lang="en-GB" b="0" i="1" smtClean="0">
                          <a:solidFill>
                            <a:schemeClr val="bg1"/>
                          </a:solidFill>
                          <a:latin typeface="Cambria Math" panose="02040503050406030204" pitchFamily="18" charset="0"/>
                          <a:ea typeface="Cambria Math" panose="02040503050406030204" pitchFamily="18" charset="0"/>
                        </a:rPr>
                        <m:t>𝑟𝑎𝑑</m:t>
                      </m:r>
                      <m:r>
                        <a:rPr lang="en-GB" b="0" i="1" smtClean="0">
                          <a:solidFill>
                            <a:schemeClr val="bg1"/>
                          </a:solidFill>
                          <a:latin typeface="Cambria Math" panose="02040503050406030204" pitchFamily="18" charset="0"/>
                          <a:ea typeface="Cambria Math" panose="02040503050406030204" pitchFamily="18" charset="0"/>
                        </a:rPr>
                        <m:t>]=</m:t>
                      </m:r>
                      <m:f>
                        <m:fPr>
                          <m:ctrlPr>
                            <a:rPr lang="en-GB" b="0" i="1" smtClean="0">
                              <a:solidFill>
                                <a:schemeClr val="bg1"/>
                              </a:solidFill>
                              <a:latin typeface="Cambria Math" panose="02040503050406030204" pitchFamily="18" charset="0"/>
                              <a:ea typeface="Cambria Math" panose="02040503050406030204" pitchFamily="18" charset="0"/>
                            </a:rPr>
                          </m:ctrlPr>
                        </m:fPr>
                        <m:num>
                          <m:nary>
                            <m:naryPr>
                              <m:limLoc m:val="undOvr"/>
                              <m:subHide m:val="on"/>
                              <m:supHide m:val="on"/>
                              <m:ctrlPr>
                                <a:rPr lang="en-GB" b="0" i="1" smtClean="0">
                                  <a:solidFill>
                                    <a:schemeClr val="bg1"/>
                                  </a:solidFill>
                                  <a:latin typeface="Cambria Math" panose="02040503050406030204" pitchFamily="18" charset="0"/>
                                  <a:ea typeface="Cambria Math" panose="02040503050406030204" pitchFamily="18" charset="0"/>
                                </a:rPr>
                              </m:ctrlPr>
                            </m:naryPr>
                            <m:sub/>
                            <m:sup/>
                            <m:e>
                              <m:sSub>
                                <m:sSubPr>
                                  <m:ctrlPr>
                                    <a:rPr lang="en-GB" b="0" i="1" smtClean="0">
                                      <a:solidFill>
                                        <a:schemeClr val="bg1"/>
                                      </a:solidFill>
                                      <a:latin typeface="Cambria Math" panose="02040503050406030204" pitchFamily="18" charset="0"/>
                                      <a:ea typeface="Cambria Math" panose="02040503050406030204" pitchFamily="18" charset="0"/>
                                    </a:rPr>
                                  </m:ctrlPr>
                                </m:sSubPr>
                                <m:e>
                                  <m:r>
                                    <a:rPr lang="en-GB" b="0" i="1" smtClean="0">
                                      <a:solidFill>
                                        <a:schemeClr val="bg1"/>
                                      </a:solidFill>
                                      <a:latin typeface="Cambria Math" panose="02040503050406030204" pitchFamily="18" charset="0"/>
                                      <a:ea typeface="Cambria Math" panose="02040503050406030204" pitchFamily="18" charset="0"/>
                                    </a:rPr>
                                    <m:t>𝐵</m:t>
                                  </m:r>
                                </m:e>
                                <m:sub>
                                  <m:r>
                                    <a:rPr lang="en-GB" b="0" i="1" smtClean="0">
                                      <a:solidFill>
                                        <a:schemeClr val="bg1"/>
                                      </a:solidFill>
                                      <a:latin typeface="Cambria Math" panose="02040503050406030204" pitchFamily="18" charset="0"/>
                                      <a:ea typeface="Cambria Math" panose="02040503050406030204" pitchFamily="18" charset="0"/>
                                    </a:rPr>
                                    <m:t>𝑧</m:t>
                                  </m:r>
                                </m:sub>
                              </m:sSub>
                              <m:r>
                                <a:rPr lang="en-GB" b="0" i="1" smtClean="0">
                                  <a:solidFill>
                                    <a:schemeClr val="bg1"/>
                                  </a:solidFill>
                                  <a:latin typeface="Cambria Math" panose="02040503050406030204" pitchFamily="18" charset="0"/>
                                  <a:ea typeface="Cambria Math" panose="02040503050406030204" pitchFamily="18" charset="0"/>
                                </a:rPr>
                                <m:t>𝑑𝑙</m:t>
                              </m:r>
                            </m:e>
                          </m:nary>
                        </m:num>
                        <m:den>
                          <m:sSub>
                            <m:sSubPr>
                              <m:ctrlPr>
                                <a:rPr lang="en-GB" b="0" i="1" smtClean="0">
                                  <a:solidFill>
                                    <a:schemeClr val="bg1"/>
                                  </a:solidFill>
                                  <a:latin typeface="Cambria Math" panose="02040503050406030204" pitchFamily="18" charset="0"/>
                                  <a:ea typeface="Cambria Math" panose="02040503050406030204" pitchFamily="18" charset="0"/>
                                </a:rPr>
                              </m:ctrlPr>
                            </m:sSubPr>
                            <m:e>
                              <m:r>
                                <a:rPr lang="en-GB" b="0" i="1" smtClean="0">
                                  <a:solidFill>
                                    <a:schemeClr val="bg1"/>
                                  </a:solidFill>
                                  <a:latin typeface="Cambria Math" panose="02040503050406030204" pitchFamily="18" charset="0"/>
                                  <a:ea typeface="Cambria Math" panose="02040503050406030204" pitchFamily="18" charset="0"/>
                                </a:rPr>
                                <m:t>𝐵</m:t>
                              </m:r>
                            </m:e>
                            <m:sub>
                              <m:r>
                                <a:rPr lang="en-GB" b="0" i="1" smtClean="0">
                                  <a:solidFill>
                                    <a:schemeClr val="bg1"/>
                                  </a:solidFill>
                                  <a:latin typeface="Cambria Math" panose="02040503050406030204" pitchFamily="18" charset="0"/>
                                  <a:ea typeface="Cambria Math" panose="02040503050406030204" pitchFamily="18" charset="0"/>
                                </a:rPr>
                                <m:t>0</m:t>
                              </m:r>
                            </m:sub>
                          </m:sSub>
                          <m:sSub>
                            <m:sSubPr>
                              <m:ctrlPr>
                                <a:rPr lang="en-GB" b="0" i="1" smtClean="0">
                                  <a:solidFill>
                                    <a:schemeClr val="bg1"/>
                                  </a:solidFill>
                                  <a:latin typeface="Cambria Math" panose="02040503050406030204" pitchFamily="18" charset="0"/>
                                  <a:ea typeface="Cambria Math" panose="02040503050406030204" pitchFamily="18" charset="0"/>
                                </a:rPr>
                              </m:ctrlPr>
                            </m:sSubPr>
                            <m:e>
                              <m:r>
                                <a:rPr lang="en-GB" b="0" i="1" smtClean="0">
                                  <a:solidFill>
                                    <a:schemeClr val="bg1"/>
                                  </a:solidFill>
                                  <a:latin typeface="Cambria Math" panose="02040503050406030204" pitchFamily="18" charset="0"/>
                                  <a:ea typeface="Cambria Math" panose="02040503050406030204" pitchFamily="18" charset="0"/>
                                </a:rPr>
                                <m:t>𝜌</m:t>
                              </m:r>
                            </m:e>
                            <m:sub>
                              <m:r>
                                <a:rPr lang="en-GB" b="0" i="1" smtClean="0">
                                  <a:solidFill>
                                    <a:schemeClr val="bg1"/>
                                  </a:solidFill>
                                  <a:latin typeface="Cambria Math" panose="02040503050406030204" pitchFamily="18" charset="0"/>
                                  <a:ea typeface="Cambria Math" panose="02040503050406030204" pitchFamily="18" charset="0"/>
                                </a:rPr>
                                <m:t>0</m:t>
                              </m:r>
                            </m:sub>
                          </m:sSub>
                        </m:den>
                      </m:f>
                    </m:oMath>
                  </m:oMathPara>
                </a14:m>
                <a:endParaRPr lang="en-GB" dirty="0">
                  <a:solidFill>
                    <a:schemeClr val="bg1"/>
                  </a:solidFill>
                </a:endParaRPr>
              </a:p>
            </p:txBody>
          </p:sp>
        </mc:Choice>
        <mc:Fallback xmlns="">
          <p:sp>
            <p:nvSpPr>
              <p:cNvPr id="5" name="TextBox 4">
                <a:extLst>
                  <a:ext uri="{FF2B5EF4-FFF2-40B4-BE49-F238E27FC236}">
                    <a16:creationId xmlns:a16="http://schemas.microsoft.com/office/drawing/2014/main" id="{1DD9A4BA-A60E-4ACC-99FE-8BFC88D35364}"/>
                  </a:ext>
                </a:extLst>
              </p:cNvPr>
              <p:cNvSpPr txBox="1">
                <a:spLocks noRot="1" noChangeAspect="1" noMove="1" noResize="1" noEditPoints="1" noAdjustHandles="1" noChangeArrowheads="1" noChangeShapeType="1" noTextEdit="1"/>
              </p:cNvSpPr>
              <p:nvPr/>
            </p:nvSpPr>
            <p:spPr>
              <a:xfrm>
                <a:off x="2659732" y="2261880"/>
                <a:ext cx="1675459" cy="625812"/>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BB23DAE-44EE-48F9-A14E-C325E7101E67}"/>
                  </a:ext>
                </a:extLst>
              </p:cNvPr>
              <p:cNvSpPr txBox="1"/>
              <p:nvPr/>
            </p:nvSpPr>
            <p:spPr>
              <a:xfrm>
                <a:off x="5540052" y="2272042"/>
                <a:ext cx="2472921" cy="6054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i="1" smtClean="0">
                          <a:solidFill>
                            <a:schemeClr val="bg1"/>
                          </a:solidFill>
                          <a:latin typeface="Cambria Math" panose="02040503050406030204" pitchFamily="18" charset="0"/>
                          <a:ea typeface="Cambria Math" panose="02040503050406030204" pitchFamily="18" charset="0"/>
                        </a:rPr>
                        <m:t>Δ</m:t>
                      </m:r>
                      <m:r>
                        <a:rPr lang="en-GB" b="0" i="1" smtClean="0">
                          <a:solidFill>
                            <a:schemeClr val="bg1"/>
                          </a:solidFill>
                          <a:latin typeface="Cambria Math" panose="02040503050406030204" pitchFamily="18" charset="0"/>
                          <a:ea typeface="Cambria Math" panose="02040503050406030204" pitchFamily="18" charset="0"/>
                        </a:rPr>
                        <m:t>𝑥</m:t>
                      </m:r>
                      <m:r>
                        <a:rPr lang="en-GB" b="0" i="1" smtClean="0">
                          <a:solidFill>
                            <a:schemeClr val="bg1"/>
                          </a:solidFill>
                          <a:latin typeface="Cambria Math" panose="02040503050406030204" pitchFamily="18" charset="0"/>
                          <a:ea typeface="Cambria Math" panose="02040503050406030204" pitchFamily="18" charset="0"/>
                        </a:rPr>
                        <m:t>=</m:t>
                      </m:r>
                      <m:f>
                        <m:fPr>
                          <m:ctrlPr>
                            <a:rPr lang="en-GB" b="0" i="1" smtClean="0">
                              <a:solidFill>
                                <a:schemeClr val="bg1"/>
                              </a:solidFill>
                              <a:latin typeface="Cambria Math" panose="02040503050406030204" pitchFamily="18" charset="0"/>
                              <a:ea typeface="Cambria Math" panose="02040503050406030204" pitchFamily="18" charset="0"/>
                            </a:rPr>
                          </m:ctrlPr>
                        </m:fPr>
                        <m:num>
                          <m:sSub>
                            <m:sSubPr>
                              <m:ctrlPr>
                                <a:rPr lang="en-GB" b="0" i="1" smtClean="0">
                                  <a:solidFill>
                                    <a:schemeClr val="bg1"/>
                                  </a:solidFill>
                                  <a:latin typeface="Cambria Math" panose="02040503050406030204" pitchFamily="18" charset="0"/>
                                  <a:ea typeface="Cambria Math" panose="02040503050406030204" pitchFamily="18" charset="0"/>
                                </a:rPr>
                              </m:ctrlPr>
                            </m:sSubPr>
                            <m:e>
                              <m:r>
                                <a:rPr lang="en-GB" b="0" i="1" smtClean="0">
                                  <a:solidFill>
                                    <a:schemeClr val="bg1"/>
                                  </a:solidFill>
                                  <a:latin typeface="Cambria Math" panose="02040503050406030204" pitchFamily="18" charset="0"/>
                                  <a:ea typeface="Cambria Math" panose="02040503050406030204" pitchFamily="18" charset="0"/>
                                </a:rPr>
                                <m:t>𝐵</m:t>
                              </m:r>
                            </m:e>
                            <m:sub>
                              <m:r>
                                <a:rPr lang="en-GB" b="0" i="1" smtClean="0">
                                  <a:solidFill>
                                    <a:schemeClr val="bg1"/>
                                  </a:solidFill>
                                  <a:latin typeface="Cambria Math" panose="02040503050406030204" pitchFamily="18" charset="0"/>
                                  <a:ea typeface="Cambria Math" panose="02040503050406030204" pitchFamily="18" charset="0"/>
                                </a:rPr>
                                <m:t>0</m:t>
                              </m:r>
                            </m:sub>
                          </m:sSub>
                          <m:sSubSup>
                            <m:sSubSupPr>
                              <m:ctrlPr>
                                <a:rPr lang="en-GB" b="0" i="1" smtClean="0">
                                  <a:solidFill>
                                    <a:schemeClr val="bg1"/>
                                  </a:solidFill>
                                  <a:latin typeface="Cambria Math" panose="02040503050406030204" pitchFamily="18" charset="0"/>
                                  <a:ea typeface="Cambria Math" panose="02040503050406030204" pitchFamily="18" charset="0"/>
                                </a:rPr>
                              </m:ctrlPr>
                            </m:sSubSupPr>
                            <m:e>
                              <m:r>
                                <a:rPr lang="en-GB" b="0" i="1" smtClean="0">
                                  <a:solidFill>
                                    <a:schemeClr val="bg1"/>
                                  </a:solidFill>
                                  <a:latin typeface="Cambria Math" panose="02040503050406030204" pitchFamily="18" charset="0"/>
                                  <a:ea typeface="Cambria Math" panose="02040503050406030204" pitchFamily="18" charset="0"/>
                                </a:rPr>
                                <m:t>𝑅</m:t>
                              </m:r>
                            </m:e>
                            <m:sub>
                              <m:r>
                                <a:rPr lang="en-GB" b="0" i="1" smtClean="0">
                                  <a:solidFill>
                                    <a:schemeClr val="bg1"/>
                                  </a:solidFill>
                                  <a:latin typeface="Cambria Math" panose="02040503050406030204" pitchFamily="18" charset="0"/>
                                  <a:ea typeface="Cambria Math" panose="02040503050406030204" pitchFamily="18" charset="0"/>
                                </a:rPr>
                                <m:t>𝑡</m:t>
                              </m:r>
                            </m:sub>
                            <m:sup>
                              <m:r>
                                <a:rPr lang="en-GB" b="0" i="1" smtClean="0">
                                  <a:solidFill>
                                    <a:schemeClr val="bg1"/>
                                  </a:solidFill>
                                  <a:latin typeface="Cambria Math" panose="02040503050406030204" pitchFamily="18" charset="0"/>
                                  <a:ea typeface="Cambria Math" panose="02040503050406030204" pitchFamily="18" charset="0"/>
                                </a:rPr>
                                <m:t>2</m:t>
                              </m:r>
                            </m:sup>
                          </m:sSubSup>
                        </m:num>
                        <m:den>
                          <m:sSub>
                            <m:sSubPr>
                              <m:ctrlPr>
                                <a:rPr lang="en-GB" b="0" i="1" smtClean="0">
                                  <a:solidFill>
                                    <a:schemeClr val="bg1"/>
                                  </a:solidFill>
                                  <a:latin typeface="Cambria Math" panose="02040503050406030204" pitchFamily="18" charset="0"/>
                                  <a:ea typeface="Cambria Math" panose="02040503050406030204" pitchFamily="18" charset="0"/>
                                </a:rPr>
                              </m:ctrlPr>
                            </m:sSubPr>
                            <m:e>
                              <m:r>
                                <a:rPr lang="en-GB" b="0" i="1" smtClean="0">
                                  <a:solidFill>
                                    <a:schemeClr val="bg1"/>
                                  </a:solidFill>
                                  <a:latin typeface="Cambria Math" panose="02040503050406030204" pitchFamily="18" charset="0"/>
                                  <a:ea typeface="Cambria Math" panose="02040503050406030204" pitchFamily="18" charset="0"/>
                                </a:rPr>
                                <m:t>𝐵</m:t>
                              </m:r>
                            </m:e>
                            <m:sub>
                              <m:r>
                                <a:rPr lang="en-GB" b="0" i="1" smtClean="0">
                                  <a:solidFill>
                                    <a:schemeClr val="bg1"/>
                                  </a:solidFill>
                                  <a:latin typeface="Cambria Math" panose="02040503050406030204" pitchFamily="18" charset="0"/>
                                  <a:ea typeface="Cambria Math" panose="02040503050406030204" pitchFamily="18" charset="0"/>
                                </a:rPr>
                                <m:t>0</m:t>
                              </m:r>
                            </m:sub>
                          </m:sSub>
                          <m:sSub>
                            <m:sSubPr>
                              <m:ctrlPr>
                                <a:rPr lang="en-GB" b="0" i="1" smtClean="0">
                                  <a:solidFill>
                                    <a:schemeClr val="bg1"/>
                                  </a:solidFill>
                                  <a:latin typeface="Cambria Math" panose="02040503050406030204" pitchFamily="18" charset="0"/>
                                  <a:ea typeface="Cambria Math" panose="02040503050406030204" pitchFamily="18" charset="0"/>
                                </a:rPr>
                              </m:ctrlPr>
                            </m:sSubPr>
                            <m:e>
                              <m:r>
                                <a:rPr lang="en-GB" b="0" i="1" smtClean="0">
                                  <a:solidFill>
                                    <a:schemeClr val="bg1"/>
                                  </a:solidFill>
                                  <a:latin typeface="Cambria Math" panose="02040503050406030204" pitchFamily="18" charset="0"/>
                                  <a:ea typeface="Cambria Math" panose="02040503050406030204" pitchFamily="18" charset="0"/>
                                </a:rPr>
                                <m:t>𝜌</m:t>
                              </m:r>
                            </m:e>
                            <m:sub>
                              <m:r>
                                <a:rPr lang="en-GB" b="0" i="1" smtClean="0">
                                  <a:solidFill>
                                    <a:schemeClr val="bg1"/>
                                  </a:solidFill>
                                  <a:latin typeface="Cambria Math" panose="02040503050406030204" pitchFamily="18" charset="0"/>
                                  <a:ea typeface="Cambria Math" panose="02040503050406030204" pitchFamily="18" charset="0"/>
                                </a:rPr>
                                <m:t>0</m:t>
                              </m:r>
                            </m:sub>
                          </m:sSub>
                        </m:den>
                      </m:f>
                      <m:d>
                        <m:dPr>
                          <m:begChr m:val="|"/>
                          <m:endChr m:val="|"/>
                          <m:ctrlPr>
                            <a:rPr lang="en-GB" b="0" i="1" smtClean="0">
                              <a:solidFill>
                                <a:schemeClr val="bg1"/>
                              </a:solidFill>
                              <a:latin typeface="Cambria Math" panose="02040503050406030204" pitchFamily="18" charset="0"/>
                              <a:ea typeface="Cambria Math" panose="02040503050406030204" pitchFamily="18" charset="0"/>
                            </a:rPr>
                          </m:ctrlPr>
                        </m:dPr>
                        <m:e>
                          <m:sSub>
                            <m:sSubPr>
                              <m:ctrlPr>
                                <a:rPr lang="en-GB" b="0" i="1" smtClean="0">
                                  <a:solidFill>
                                    <a:schemeClr val="bg1"/>
                                  </a:solidFill>
                                  <a:latin typeface="Cambria Math" panose="02040503050406030204" pitchFamily="18" charset="0"/>
                                  <a:ea typeface="Cambria Math" panose="02040503050406030204" pitchFamily="18" charset="0"/>
                                </a:rPr>
                              </m:ctrlPr>
                            </m:sSubPr>
                            <m:e>
                              <m:r>
                                <a:rPr lang="en-GB" b="0" i="1" smtClean="0">
                                  <a:solidFill>
                                    <a:schemeClr val="bg1"/>
                                  </a:solidFill>
                                  <a:latin typeface="Cambria Math" panose="02040503050406030204" pitchFamily="18" charset="0"/>
                                  <a:ea typeface="Cambria Math" panose="02040503050406030204" pitchFamily="18" charset="0"/>
                                </a:rPr>
                                <m:t>𝜙</m:t>
                              </m:r>
                            </m:e>
                            <m:sub>
                              <m:r>
                                <a:rPr lang="en-GB" b="0" i="1" smtClean="0">
                                  <a:solidFill>
                                    <a:schemeClr val="bg1"/>
                                  </a:solidFill>
                                  <a:latin typeface="Cambria Math" panose="02040503050406030204" pitchFamily="18" charset="0"/>
                                  <a:ea typeface="Cambria Math" panose="02040503050406030204" pitchFamily="18" charset="0"/>
                                </a:rPr>
                                <m:t>0</m:t>
                              </m:r>
                            </m:sub>
                          </m:sSub>
                          <m:r>
                            <a:rPr lang="en-GB" b="0" i="1" smtClean="0">
                              <a:solidFill>
                                <a:schemeClr val="bg1"/>
                              </a:solidFill>
                              <a:latin typeface="Cambria Math" panose="02040503050406030204" pitchFamily="18" charset="0"/>
                              <a:ea typeface="Cambria Math" panose="02040503050406030204" pitchFamily="18" charset="0"/>
                            </a:rPr>
                            <m:t>−</m:t>
                          </m:r>
                          <m:r>
                            <a:rPr lang="en-GB" b="0" i="1" smtClean="0">
                              <a:solidFill>
                                <a:schemeClr val="bg1"/>
                              </a:solidFill>
                              <a:latin typeface="Cambria Math" panose="02040503050406030204" pitchFamily="18" charset="0"/>
                              <a:ea typeface="Cambria Math" panose="02040503050406030204" pitchFamily="18" charset="0"/>
                            </a:rPr>
                            <m:t>𝑡𝑎𝑛</m:t>
                          </m:r>
                          <m:sSub>
                            <m:sSubPr>
                              <m:ctrlPr>
                                <a:rPr lang="en-GB" b="0" i="1" smtClean="0">
                                  <a:solidFill>
                                    <a:schemeClr val="bg1"/>
                                  </a:solidFill>
                                  <a:latin typeface="Cambria Math" panose="02040503050406030204" pitchFamily="18" charset="0"/>
                                  <a:ea typeface="Cambria Math" panose="02040503050406030204" pitchFamily="18" charset="0"/>
                                </a:rPr>
                              </m:ctrlPr>
                            </m:sSubPr>
                            <m:e>
                              <m:r>
                                <a:rPr lang="en-GB" b="0" i="1" smtClean="0">
                                  <a:solidFill>
                                    <a:schemeClr val="bg1"/>
                                  </a:solidFill>
                                  <a:latin typeface="Cambria Math" panose="02040503050406030204" pitchFamily="18" charset="0"/>
                                  <a:ea typeface="Cambria Math" panose="02040503050406030204" pitchFamily="18" charset="0"/>
                                </a:rPr>
                                <m:t>𝜙</m:t>
                              </m:r>
                            </m:e>
                            <m:sub>
                              <m:r>
                                <a:rPr lang="en-GB" b="0" i="1" smtClean="0">
                                  <a:solidFill>
                                    <a:schemeClr val="bg1"/>
                                  </a:solidFill>
                                  <a:latin typeface="Cambria Math" panose="02040503050406030204" pitchFamily="18" charset="0"/>
                                  <a:ea typeface="Cambria Math" panose="02040503050406030204" pitchFamily="18" charset="0"/>
                                </a:rPr>
                                <m:t>0</m:t>
                              </m:r>
                            </m:sub>
                          </m:sSub>
                        </m:e>
                      </m:d>
                    </m:oMath>
                  </m:oMathPara>
                </a14:m>
                <a:endParaRPr lang="en-GB" dirty="0">
                  <a:solidFill>
                    <a:schemeClr val="bg1"/>
                  </a:solidFill>
                </a:endParaRPr>
              </a:p>
            </p:txBody>
          </p:sp>
        </mc:Choice>
        <mc:Fallback xmlns="">
          <p:sp>
            <p:nvSpPr>
              <p:cNvPr id="6" name="TextBox 5">
                <a:extLst>
                  <a:ext uri="{FF2B5EF4-FFF2-40B4-BE49-F238E27FC236}">
                    <a16:creationId xmlns:a16="http://schemas.microsoft.com/office/drawing/2014/main" id="{4BB23DAE-44EE-48F9-A14E-C325E7101E67}"/>
                  </a:ext>
                </a:extLst>
              </p:cNvPr>
              <p:cNvSpPr txBox="1">
                <a:spLocks noRot="1" noChangeAspect="1" noMove="1" noResize="1" noEditPoints="1" noAdjustHandles="1" noChangeArrowheads="1" noChangeShapeType="1" noTextEdit="1"/>
              </p:cNvSpPr>
              <p:nvPr/>
            </p:nvSpPr>
            <p:spPr>
              <a:xfrm>
                <a:off x="5540052" y="2272042"/>
                <a:ext cx="2472921" cy="605487"/>
              </a:xfrm>
              <a:prstGeom prst="rect">
                <a:avLst/>
              </a:prstGeom>
              <a:blipFill>
                <a:blip r:embed="rId3"/>
                <a:stretch>
                  <a:fillRect/>
                </a:stretch>
              </a:blipFill>
            </p:spPr>
            <p:txBody>
              <a:bodyPr/>
              <a:lstStyle/>
              <a:p>
                <a:r>
                  <a:rPr lang="en-GB">
                    <a:noFill/>
                  </a:rPr>
                  <a:t> </a:t>
                </a:r>
              </a:p>
            </p:txBody>
          </p:sp>
        </mc:Fallback>
      </mc:AlternateContent>
      <p:sp>
        <p:nvSpPr>
          <p:cNvPr id="7" name="TextBox 6">
            <a:extLst>
              <a:ext uri="{FF2B5EF4-FFF2-40B4-BE49-F238E27FC236}">
                <a16:creationId xmlns:a16="http://schemas.microsoft.com/office/drawing/2014/main" id="{7808CA61-8AD3-4B23-91F5-728FD6848762}"/>
              </a:ext>
            </a:extLst>
          </p:cNvPr>
          <p:cNvSpPr txBox="1"/>
          <p:nvPr/>
        </p:nvSpPr>
        <p:spPr>
          <a:xfrm>
            <a:off x="608013" y="3342000"/>
            <a:ext cx="6058133" cy="369332"/>
          </a:xfrm>
          <a:prstGeom prst="rect">
            <a:avLst/>
          </a:prstGeom>
          <a:noFill/>
        </p:spPr>
        <p:txBody>
          <a:bodyPr wrap="none" rtlCol="0">
            <a:spAutoFit/>
          </a:bodyPr>
          <a:lstStyle/>
          <a:p>
            <a:r>
              <a:rPr lang="en-GB" dirty="0">
                <a:solidFill>
                  <a:schemeClr val="bg1"/>
                </a:solidFill>
              </a:rPr>
              <a:t>Tune shift due to the focusing effect of the electron beam.</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5DDF9F8-346C-443D-B998-FE0BFF6D08AA}"/>
                  </a:ext>
                </a:extLst>
              </p:cNvPr>
              <p:cNvSpPr txBox="1"/>
              <p:nvPr/>
            </p:nvSpPr>
            <p:spPr>
              <a:xfrm>
                <a:off x="2659732" y="4007199"/>
                <a:ext cx="2800895" cy="3168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i="1" smtClean="0">
                          <a:solidFill>
                            <a:schemeClr val="bg1"/>
                          </a:solidFill>
                          <a:latin typeface="Cambria Math" panose="02040503050406030204" pitchFamily="18" charset="0"/>
                          <a:ea typeface="Cambria Math" panose="02040503050406030204" pitchFamily="18" charset="0"/>
                        </a:rPr>
                        <m:t>Δ</m:t>
                      </m:r>
                      <m:r>
                        <a:rPr lang="el-GR" i="1" smtClean="0">
                          <a:solidFill>
                            <a:schemeClr val="bg1"/>
                          </a:solidFill>
                          <a:latin typeface="Cambria Math" panose="02040503050406030204" pitchFamily="18" charset="0"/>
                          <a:ea typeface="Cambria Math" panose="02040503050406030204" pitchFamily="18" charset="0"/>
                        </a:rPr>
                        <m:t>𝜐</m:t>
                      </m:r>
                      <m:r>
                        <a:rPr lang="en-GB" b="0" i="1" smtClean="0">
                          <a:solidFill>
                            <a:schemeClr val="bg1"/>
                          </a:solidFill>
                          <a:latin typeface="Cambria Math" panose="02040503050406030204" pitchFamily="18" charset="0"/>
                          <a:ea typeface="Cambria Math" panose="02040503050406030204" pitchFamily="18" charset="0"/>
                        </a:rPr>
                        <m:t>=0.5 </m:t>
                      </m:r>
                      <m:d>
                        <m:dPr>
                          <m:begChr m:val="⟨"/>
                          <m:endChr m:val="⟩"/>
                          <m:ctrlPr>
                            <a:rPr lang="en-GB" b="0" i="1" smtClean="0">
                              <a:solidFill>
                                <a:schemeClr val="bg1"/>
                              </a:solidFill>
                              <a:latin typeface="Cambria Math" panose="02040503050406030204" pitchFamily="18" charset="0"/>
                              <a:ea typeface="Cambria Math" panose="02040503050406030204" pitchFamily="18" charset="0"/>
                            </a:rPr>
                          </m:ctrlPr>
                        </m:dPr>
                        <m:e>
                          <m:sSubSup>
                            <m:sSubSupPr>
                              <m:ctrlPr>
                                <a:rPr lang="en-GB" b="0" i="1" smtClean="0">
                                  <a:solidFill>
                                    <a:schemeClr val="bg1"/>
                                  </a:solidFill>
                                  <a:latin typeface="Cambria Math" panose="02040503050406030204" pitchFamily="18" charset="0"/>
                                  <a:ea typeface="Cambria Math" panose="02040503050406030204" pitchFamily="18" charset="0"/>
                                </a:rPr>
                              </m:ctrlPr>
                            </m:sSubSupPr>
                            <m:e>
                              <m:r>
                                <a:rPr lang="en-GB" b="0" i="1" smtClean="0">
                                  <a:solidFill>
                                    <a:schemeClr val="bg1"/>
                                  </a:solidFill>
                                  <a:latin typeface="Cambria Math" panose="02040503050406030204" pitchFamily="18" charset="0"/>
                                  <a:ea typeface="Cambria Math" panose="02040503050406030204" pitchFamily="18" charset="0"/>
                                </a:rPr>
                                <m:t>𝛽</m:t>
                              </m:r>
                            </m:e>
                            <m:sub>
                              <m:r>
                                <a:rPr lang="en-GB" b="0" i="1" smtClean="0">
                                  <a:solidFill>
                                    <a:schemeClr val="bg1"/>
                                  </a:solidFill>
                                  <a:latin typeface="Cambria Math" panose="02040503050406030204" pitchFamily="18" charset="0"/>
                                  <a:ea typeface="Cambria Math" panose="02040503050406030204" pitchFamily="18" charset="0"/>
                                </a:rPr>
                                <m:t>h</m:t>
                              </m:r>
                              <m:r>
                                <a:rPr lang="en-GB" b="0" i="1" smtClean="0">
                                  <a:solidFill>
                                    <a:schemeClr val="bg1"/>
                                  </a:solidFill>
                                  <a:latin typeface="Cambria Math" panose="02040503050406030204" pitchFamily="18" charset="0"/>
                                  <a:ea typeface="Cambria Math" panose="02040503050406030204" pitchFamily="18" charset="0"/>
                                </a:rPr>
                                <m:t>,</m:t>
                              </m:r>
                              <m:r>
                                <a:rPr lang="en-GB" b="0" i="1" smtClean="0">
                                  <a:solidFill>
                                    <a:schemeClr val="bg1"/>
                                  </a:solidFill>
                                  <a:latin typeface="Cambria Math" panose="02040503050406030204" pitchFamily="18" charset="0"/>
                                  <a:ea typeface="Cambria Math" panose="02040503050406030204" pitchFamily="18" charset="0"/>
                                </a:rPr>
                                <m:t>𝑣</m:t>
                              </m:r>
                            </m:sub>
                            <m:sup>
                              <m:r>
                                <a:rPr lang="en-GB" b="0" i="1" smtClean="0">
                                  <a:solidFill>
                                    <a:schemeClr val="bg1"/>
                                  </a:solidFill>
                                  <a:latin typeface="Cambria Math" panose="02040503050406030204" pitchFamily="18" charset="0"/>
                                  <a:ea typeface="Cambria Math" panose="02040503050406030204" pitchFamily="18" charset="0"/>
                                </a:rPr>
                                <m:t>∗</m:t>
                              </m:r>
                            </m:sup>
                          </m:sSubSup>
                        </m:e>
                      </m:d>
                      <m:sSub>
                        <m:sSubPr>
                          <m:ctrlPr>
                            <a:rPr lang="en-GB" b="0" i="1" smtClean="0">
                              <a:solidFill>
                                <a:schemeClr val="bg1"/>
                              </a:solidFill>
                              <a:latin typeface="Cambria Math" panose="02040503050406030204" pitchFamily="18" charset="0"/>
                              <a:ea typeface="Cambria Math" panose="02040503050406030204" pitchFamily="18" charset="0"/>
                            </a:rPr>
                          </m:ctrlPr>
                        </m:sSubPr>
                        <m:e>
                          <m:r>
                            <a:rPr lang="en-GB" b="0" i="1" smtClean="0">
                              <a:solidFill>
                                <a:schemeClr val="bg1"/>
                              </a:solidFill>
                              <a:latin typeface="Cambria Math" panose="02040503050406030204" pitchFamily="18" charset="0"/>
                              <a:ea typeface="Cambria Math" panose="02040503050406030204" pitchFamily="18" charset="0"/>
                            </a:rPr>
                            <m:t>𝑛</m:t>
                          </m:r>
                        </m:e>
                        <m:sub>
                          <m:r>
                            <a:rPr lang="en-GB" b="0" i="1" smtClean="0">
                              <a:solidFill>
                                <a:schemeClr val="bg1"/>
                              </a:solidFill>
                              <a:latin typeface="Cambria Math" panose="02040503050406030204" pitchFamily="18" charset="0"/>
                              <a:ea typeface="Cambria Math" panose="02040503050406030204" pitchFamily="18" charset="0"/>
                            </a:rPr>
                            <m:t>𝑒</m:t>
                          </m:r>
                        </m:sub>
                      </m:sSub>
                      <m:sSub>
                        <m:sSubPr>
                          <m:ctrlPr>
                            <a:rPr lang="en-GB" b="0" i="1" smtClean="0">
                              <a:solidFill>
                                <a:schemeClr val="bg1"/>
                              </a:solidFill>
                              <a:latin typeface="Cambria Math" panose="02040503050406030204" pitchFamily="18" charset="0"/>
                              <a:ea typeface="Cambria Math" panose="02040503050406030204" pitchFamily="18" charset="0"/>
                            </a:rPr>
                          </m:ctrlPr>
                        </m:sSubPr>
                        <m:e>
                          <m:r>
                            <a:rPr lang="en-GB" b="0" i="1" smtClean="0">
                              <a:solidFill>
                                <a:schemeClr val="bg1"/>
                              </a:solidFill>
                              <a:latin typeface="Cambria Math" panose="02040503050406030204" pitchFamily="18" charset="0"/>
                              <a:ea typeface="Cambria Math" panose="02040503050406030204" pitchFamily="18" charset="0"/>
                            </a:rPr>
                            <m:t>𝑟</m:t>
                          </m:r>
                        </m:e>
                        <m:sub>
                          <m:r>
                            <a:rPr lang="en-GB" b="0" i="1" smtClean="0">
                              <a:solidFill>
                                <a:schemeClr val="bg1"/>
                              </a:solidFill>
                              <a:latin typeface="Cambria Math" panose="02040503050406030204" pitchFamily="18" charset="0"/>
                              <a:ea typeface="Cambria Math" panose="02040503050406030204" pitchFamily="18" charset="0"/>
                            </a:rPr>
                            <m:t>𝑝</m:t>
                          </m:r>
                        </m:sub>
                      </m:sSub>
                      <m:sSup>
                        <m:sSupPr>
                          <m:ctrlPr>
                            <a:rPr lang="en-GB" b="0" i="1" smtClean="0">
                              <a:solidFill>
                                <a:schemeClr val="bg1"/>
                              </a:solidFill>
                              <a:latin typeface="Cambria Math" panose="02040503050406030204" pitchFamily="18" charset="0"/>
                              <a:ea typeface="Cambria Math" panose="02040503050406030204" pitchFamily="18" charset="0"/>
                            </a:rPr>
                          </m:ctrlPr>
                        </m:sSupPr>
                        <m:e>
                          <m:r>
                            <a:rPr lang="en-GB" b="0" i="1" smtClean="0">
                              <a:solidFill>
                                <a:schemeClr val="bg1"/>
                              </a:solidFill>
                              <a:latin typeface="Cambria Math" panose="02040503050406030204" pitchFamily="18" charset="0"/>
                              <a:ea typeface="Cambria Math" panose="02040503050406030204" pitchFamily="18" charset="0"/>
                            </a:rPr>
                            <m:t>𝛽</m:t>
                          </m:r>
                        </m:e>
                        <m:sup>
                          <m:r>
                            <a:rPr lang="en-GB" b="0" i="1" smtClean="0">
                              <a:solidFill>
                                <a:schemeClr val="bg1"/>
                              </a:solidFill>
                              <a:latin typeface="Cambria Math" panose="02040503050406030204" pitchFamily="18" charset="0"/>
                              <a:ea typeface="Cambria Math" panose="02040503050406030204" pitchFamily="18" charset="0"/>
                            </a:rPr>
                            <m:t>−2</m:t>
                          </m:r>
                        </m:sup>
                      </m:sSup>
                      <m:sSup>
                        <m:sSupPr>
                          <m:ctrlPr>
                            <a:rPr lang="en-GB" b="0" i="1" smtClean="0">
                              <a:solidFill>
                                <a:schemeClr val="bg1"/>
                              </a:solidFill>
                              <a:latin typeface="Cambria Math" panose="02040503050406030204" pitchFamily="18" charset="0"/>
                              <a:ea typeface="Cambria Math" panose="02040503050406030204" pitchFamily="18" charset="0"/>
                            </a:rPr>
                          </m:ctrlPr>
                        </m:sSupPr>
                        <m:e>
                          <m:r>
                            <a:rPr lang="en-GB" b="0" i="1" smtClean="0">
                              <a:solidFill>
                                <a:schemeClr val="bg1"/>
                              </a:solidFill>
                              <a:latin typeface="Cambria Math" panose="02040503050406030204" pitchFamily="18" charset="0"/>
                              <a:ea typeface="Cambria Math" panose="02040503050406030204" pitchFamily="18" charset="0"/>
                            </a:rPr>
                            <m:t>𝛾</m:t>
                          </m:r>
                        </m:e>
                        <m:sup>
                          <m:r>
                            <a:rPr lang="en-GB" b="0" i="1" smtClean="0">
                              <a:solidFill>
                                <a:schemeClr val="bg1"/>
                              </a:solidFill>
                              <a:latin typeface="Cambria Math" panose="02040503050406030204" pitchFamily="18" charset="0"/>
                              <a:ea typeface="Cambria Math" panose="02040503050406030204" pitchFamily="18" charset="0"/>
                            </a:rPr>
                            <m:t>−3</m:t>
                          </m:r>
                        </m:sup>
                      </m:sSup>
                      <m:r>
                        <a:rPr lang="en-GB" b="0" i="1" smtClean="0">
                          <a:solidFill>
                            <a:schemeClr val="bg1"/>
                          </a:solidFill>
                          <a:latin typeface="Cambria Math" panose="02040503050406030204" pitchFamily="18" charset="0"/>
                          <a:ea typeface="Cambria Math" panose="02040503050406030204" pitchFamily="18" charset="0"/>
                        </a:rPr>
                        <m:t>𝐿</m:t>
                      </m:r>
                    </m:oMath>
                  </m:oMathPara>
                </a14:m>
                <a:endParaRPr lang="en-GB" dirty="0">
                  <a:solidFill>
                    <a:schemeClr val="bg1"/>
                  </a:solidFill>
                </a:endParaRPr>
              </a:p>
            </p:txBody>
          </p:sp>
        </mc:Choice>
        <mc:Fallback xmlns="">
          <p:sp>
            <p:nvSpPr>
              <p:cNvPr id="8" name="TextBox 7">
                <a:extLst>
                  <a:ext uri="{FF2B5EF4-FFF2-40B4-BE49-F238E27FC236}">
                    <a16:creationId xmlns:a16="http://schemas.microsoft.com/office/drawing/2014/main" id="{C5DDF9F8-346C-443D-B998-FE0BFF6D08AA}"/>
                  </a:ext>
                </a:extLst>
              </p:cNvPr>
              <p:cNvSpPr txBox="1">
                <a:spLocks noRot="1" noChangeAspect="1" noMove="1" noResize="1" noEditPoints="1" noAdjustHandles="1" noChangeArrowheads="1" noChangeShapeType="1" noTextEdit="1"/>
              </p:cNvSpPr>
              <p:nvPr/>
            </p:nvSpPr>
            <p:spPr>
              <a:xfrm>
                <a:off x="2659732" y="4007199"/>
                <a:ext cx="2800895" cy="316882"/>
              </a:xfrm>
              <a:prstGeom prst="rect">
                <a:avLst/>
              </a:prstGeom>
              <a:blipFill>
                <a:blip r:embed="rId4"/>
                <a:stretch>
                  <a:fillRect l="-1522" r="-1739" b="-25000"/>
                </a:stretch>
              </a:blipFill>
            </p:spPr>
            <p:txBody>
              <a:bodyPr/>
              <a:lstStyle/>
              <a:p>
                <a:r>
                  <a:rPr lang="en-GB">
                    <a:noFill/>
                  </a:rPr>
                  <a:t> </a:t>
                </a:r>
              </a:p>
            </p:txBody>
          </p:sp>
        </mc:Fallback>
      </mc:AlternateContent>
      <p:sp>
        <p:nvSpPr>
          <p:cNvPr id="9" name="TextBox 8">
            <a:extLst>
              <a:ext uri="{FF2B5EF4-FFF2-40B4-BE49-F238E27FC236}">
                <a16:creationId xmlns:a16="http://schemas.microsoft.com/office/drawing/2014/main" id="{36AD2E0B-CA88-48CB-9479-248092B7E5A9}"/>
              </a:ext>
            </a:extLst>
          </p:cNvPr>
          <p:cNvSpPr txBox="1"/>
          <p:nvPr/>
        </p:nvSpPr>
        <p:spPr>
          <a:xfrm>
            <a:off x="571500" y="4681004"/>
            <a:ext cx="6865982" cy="369332"/>
          </a:xfrm>
          <a:prstGeom prst="rect">
            <a:avLst/>
          </a:prstGeom>
          <a:noFill/>
        </p:spPr>
        <p:txBody>
          <a:bodyPr wrap="none" rtlCol="0">
            <a:spAutoFit/>
          </a:bodyPr>
          <a:lstStyle/>
          <a:p>
            <a:r>
              <a:rPr lang="en-GB" dirty="0">
                <a:solidFill>
                  <a:schemeClr val="bg1"/>
                </a:solidFill>
              </a:rPr>
              <a:t>The solenoidal field of the cooler twists the ion beam by an angle:</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3153CF1A-8521-47FB-B88C-7A0F60F72901}"/>
                  </a:ext>
                </a:extLst>
              </p:cNvPr>
              <p:cNvSpPr txBox="1"/>
              <p:nvPr/>
            </p:nvSpPr>
            <p:spPr>
              <a:xfrm>
                <a:off x="2667160" y="5293753"/>
                <a:ext cx="1913729" cy="56541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solidFill>
                            <a:schemeClr val="bg1"/>
                          </a:solidFill>
                          <a:latin typeface="Cambria Math" panose="02040503050406030204" pitchFamily="18" charset="0"/>
                          <a:ea typeface="Cambria Math" panose="02040503050406030204" pitchFamily="18" charset="0"/>
                        </a:rPr>
                        <m:t>𝜗</m:t>
                      </m:r>
                      <m:d>
                        <m:dPr>
                          <m:begChr m:val="["/>
                          <m:endChr m:val="]"/>
                          <m:ctrlPr>
                            <a:rPr lang="en-GB" b="0" i="1" smtClean="0">
                              <a:solidFill>
                                <a:schemeClr val="bg1"/>
                              </a:solidFill>
                              <a:latin typeface="Cambria Math" panose="02040503050406030204" pitchFamily="18" charset="0"/>
                              <a:ea typeface="Cambria Math" panose="02040503050406030204" pitchFamily="18" charset="0"/>
                            </a:rPr>
                          </m:ctrlPr>
                        </m:dPr>
                        <m:e>
                          <m:r>
                            <a:rPr lang="en-GB" b="0" i="1" smtClean="0">
                              <a:solidFill>
                                <a:schemeClr val="bg1"/>
                              </a:solidFill>
                              <a:latin typeface="Cambria Math" panose="02040503050406030204" pitchFamily="18" charset="0"/>
                              <a:ea typeface="Cambria Math" panose="02040503050406030204" pitchFamily="18" charset="0"/>
                            </a:rPr>
                            <m:t>𝑟𝑎𝑑</m:t>
                          </m:r>
                        </m:e>
                      </m:d>
                      <m:r>
                        <a:rPr lang="en-GB" b="0" i="1" smtClean="0">
                          <a:solidFill>
                            <a:schemeClr val="bg1"/>
                          </a:solidFill>
                          <a:latin typeface="Cambria Math" panose="02040503050406030204" pitchFamily="18" charset="0"/>
                          <a:ea typeface="Cambria Math" panose="02040503050406030204" pitchFamily="18" charset="0"/>
                        </a:rPr>
                        <m:t>=</m:t>
                      </m:r>
                      <m:f>
                        <m:fPr>
                          <m:ctrlPr>
                            <a:rPr lang="en-GB" b="0" i="1" smtClean="0">
                              <a:solidFill>
                                <a:schemeClr val="bg1"/>
                              </a:solidFill>
                              <a:latin typeface="Cambria Math" panose="02040503050406030204" pitchFamily="18" charset="0"/>
                              <a:ea typeface="Cambria Math" panose="02040503050406030204" pitchFamily="18" charset="0"/>
                            </a:rPr>
                          </m:ctrlPr>
                        </m:fPr>
                        <m:num>
                          <m:r>
                            <a:rPr lang="en-GB" b="0" i="1" smtClean="0">
                              <a:solidFill>
                                <a:schemeClr val="bg1"/>
                              </a:solidFill>
                              <a:latin typeface="Cambria Math" panose="02040503050406030204" pitchFamily="18" charset="0"/>
                              <a:ea typeface="Cambria Math" panose="02040503050406030204" pitchFamily="18" charset="0"/>
                            </a:rPr>
                            <m:t>𝐿</m:t>
                          </m:r>
                        </m:num>
                        <m:den>
                          <m:r>
                            <a:rPr lang="en-GB" b="0" i="1" smtClean="0">
                              <a:solidFill>
                                <a:schemeClr val="bg1"/>
                              </a:solidFill>
                              <a:latin typeface="Cambria Math" panose="02040503050406030204" pitchFamily="18" charset="0"/>
                              <a:ea typeface="Cambria Math" panose="02040503050406030204" pitchFamily="18" charset="0"/>
                            </a:rPr>
                            <m:t>𝛽</m:t>
                          </m:r>
                          <m:r>
                            <a:rPr lang="en-GB" b="0" i="1" smtClean="0">
                              <a:solidFill>
                                <a:schemeClr val="bg1"/>
                              </a:solidFill>
                              <a:latin typeface="Cambria Math" panose="02040503050406030204" pitchFamily="18" charset="0"/>
                              <a:ea typeface="Cambria Math" panose="02040503050406030204" pitchFamily="18" charset="0"/>
                            </a:rPr>
                            <m:t>𝑐</m:t>
                          </m:r>
                        </m:den>
                      </m:f>
                      <m:sSub>
                        <m:sSubPr>
                          <m:ctrlPr>
                            <a:rPr lang="en-GB" b="0" i="1" smtClean="0">
                              <a:solidFill>
                                <a:schemeClr val="bg1"/>
                              </a:solidFill>
                              <a:latin typeface="Cambria Math" panose="02040503050406030204" pitchFamily="18" charset="0"/>
                              <a:ea typeface="Cambria Math" panose="02040503050406030204" pitchFamily="18" charset="0"/>
                            </a:rPr>
                          </m:ctrlPr>
                        </m:sSubPr>
                        <m:e>
                          <m:r>
                            <a:rPr lang="en-GB" b="0" i="1" smtClean="0">
                              <a:solidFill>
                                <a:schemeClr val="bg1"/>
                              </a:solidFill>
                              <a:latin typeface="Cambria Math" panose="02040503050406030204" pitchFamily="18" charset="0"/>
                              <a:ea typeface="Cambria Math" panose="02040503050406030204" pitchFamily="18" charset="0"/>
                            </a:rPr>
                            <m:t>𝜔</m:t>
                          </m:r>
                        </m:e>
                        <m:sub>
                          <m:r>
                            <a:rPr lang="en-GB" b="0" i="1" smtClean="0">
                              <a:solidFill>
                                <a:schemeClr val="bg1"/>
                              </a:solidFill>
                              <a:latin typeface="Cambria Math" panose="02040503050406030204" pitchFamily="18" charset="0"/>
                              <a:ea typeface="Cambria Math" panose="02040503050406030204" pitchFamily="18" charset="0"/>
                            </a:rPr>
                            <m:t>𝑐</m:t>
                          </m:r>
                        </m:sub>
                      </m:sSub>
                      <m:f>
                        <m:fPr>
                          <m:ctrlPr>
                            <a:rPr lang="en-GB" b="0" i="1" smtClean="0">
                              <a:solidFill>
                                <a:schemeClr val="bg1"/>
                              </a:solidFill>
                              <a:latin typeface="Cambria Math" panose="02040503050406030204" pitchFamily="18" charset="0"/>
                              <a:ea typeface="Cambria Math" panose="02040503050406030204" pitchFamily="18" charset="0"/>
                            </a:rPr>
                          </m:ctrlPr>
                        </m:fPr>
                        <m:num>
                          <m:sSub>
                            <m:sSubPr>
                              <m:ctrlPr>
                                <a:rPr lang="en-GB" b="0" i="1" smtClean="0">
                                  <a:solidFill>
                                    <a:schemeClr val="bg1"/>
                                  </a:solidFill>
                                  <a:latin typeface="Cambria Math" panose="02040503050406030204" pitchFamily="18" charset="0"/>
                                  <a:ea typeface="Cambria Math" panose="02040503050406030204" pitchFamily="18" charset="0"/>
                                </a:rPr>
                              </m:ctrlPr>
                            </m:sSubPr>
                            <m:e>
                              <m:r>
                                <a:rPr lang="en-GB" b="0" i="1" smtClean="0">
                                  <a:solidFill>
                                    <a:schemeClr val="bg1"/>
                                  </a:solidFill>
                                  <a:latin typeface="Cambria Math" panose="02040503050406030204" pitchFamily="18" charset="0"/>
                                  <a:ea typeface="Cambria Math" panose="02040503050406030204" pitchFamily="18" charset="0"/>
                                </a:rPr>
                                <m:t>𝑚</m:t>
                              </m:r>
                            </m:e>
                            <m:sub>
                              <m:r>
                                <a:rPr lang="en-GB" b="0" i="1" smtClean="0">
                                  <a:solidFill>
                                    <a:schemeClr val="bg1"/>
                                  </a:solidFill>
                                  <a:latin typeface="Cambria Math" panose="02040503050406030204" pitchFamily="18" charset="0"/>
                                  <a:ea typeface="Cambria Math" panose="02040503050406030204" pitchFamily="18" charset="0"/>
                                </a:rPr>
                                <m:t>𝑒</m:t>
                              </m:r>
                            </m:sub>
                          </m:sSub>
                        </m:num>
                        <m:den>
                          <m:sSub>
                            <m:sSubPr>
                              <m:ctrlPr>
                                <a:rPr lang="en-GB" b="0" i="1" smtClean="0">
                                  <a:solidFill>
                                    <a:schemeClr val="bg1"/>
                                  </a:solidFill>
                                  <a:latin typeface="Cambria Math" panose="02040503050406030204" pitchFamily="18" charset="0"/>
                                  <a:ea typeface="Cambria Math" panose="02040503050406030204" pitchFamily="18" charset="0"/>
                                </a:rPr>
                              </m:ctrlPr>
                            </m:sSubPr>
                            <m:e>
                              <m:r>
                                <a:rPr lang="en-GB" b="0" i="1" smtClean="0">
                                  <a:solidFill>
                                    <a:schemeClr val="bg1"/>
                                  </a:solidFill>
                                  <a:latin typeface="Cambria Math" panose="02040503050406030204" pitchFamily="18" charset="0"/>
                                  <a:ea typeface="Cambria Math" panose="02040503050406030204" pitchFamily="18" charset="0"/>
                                </a:rPr>
                                <m:t>𝑚</m:t>
                              </m:r>
                            </m:e>
                            <m:sub>
                              <m:r>
                                <a:rPr lang="en-GB" b="0" i="1" smtClean="0">
                                  <a:solidFill>
                                    <a:schemeClr val="bg1"/>
                                  </a:solidFill>
                                  <a:latin typeface="Cambria Math" panose="02040503050406030204" pitchFamily="18" charset="0"/>
                                  <a:ea typeface="Cambria Math" panose="02040503050406030204" pitchFamily="18" charset="0"/>
                                </a:rPr>
                                <m:t>𝑖</m:t>
                              </m:r>
                            </m:sub>
                          </m:sSub>
                        </m:den>
                      </m:f>
                    </m:oMath>
                  </m:oMathPara>
                </a14:m>
                <a:endParaRPr lang="en-GB" dirty="0">
                  <a:solidFill>
                    <a:schemeClr val="bg1"/>
                  </a:solidFill>
                </a:endParaRPr>
              </a:p>
            </p:txBody>
          </p:sp>
        </mc:Choice>
        <mc:Fallback xmlns="">
          <p:sp>
            <p:nvSpPr>
              <p:cNvPr id="10" name="TextBox 9">
                <a:extLst>
                  <a:ext uri="{FF2B5EF4-FFF2-40B4-BE49-F238E27FC236}">
                    <a16:creationId xmlns:a16="http://schemas.microsoft.com/office/drawing/2014/main" id="{3153CF1A-8521-47FB-B88C-7A0F60F72901}"/>
                  </a:ext>
                </a:extLst>
              </p:cNvPr>
              <p:cNvSpPr txBox="1">
                <a:spLocks noRot="1" noChangeAspect="1" noMove="1" noResize="1" noEditPoints="1" noAdjustHandles="1" noChangeArrowheads="1" noChangeShapeType="1" noTextEdit="1"/>
              </p:cNvSpPr>
              <p:nvPr/>
            </p:nvSpPr>
            <p:spPr>
              <a:xfrm>
                <a:off x="2667160" y="5293753"/>
                <a:ext cx="1913729" cy="565411"/>
              </a:xfrm>
              <a:prstGeom prst="rect">
                <a:avLst/>
              </a:prstGeom>
              <a:blipFill>
                <a:blip r:embed="rId5"/>
                <a:stretch>
                  <a:fillRect/>
                </a:stretch>
              </a:blipFill>
            </p:spPr>
            <p:txBody>
              <a:bodyPr/>
              <a:lstStyle/>
              <a:p>
                <a:r>
                  <a:rPr lang="en-GB">
                    <a:noFill/>
                  </a:rPr>
                  <a:t> </a:t>
                </a:r>
              </a:p>
            </p:txBody>
          </p:sp>
        </mc:Fallback>
      </mc:AlternateContent>
      <p:sp>
        <p:nvSpPr>
          <p:cNvPr id="11" name="TextBox 10">
            <a:extLst>
              <a:ext uri="{FF2B5EF4-FFF2-40B4-BE49-F238E27FC236}">
                <a16:creationId xmlns:a16="http://schemas.microsoft.com/office/drawing/2014/main" id="{027BAF92-5454-48AB-9B63-D1004D84C3E1}"/>
              </a:ext>
            </a:extLst>
          </p:cNvPr>
          <p:cNvSpPr txBox="1"/>
          <p:nvPr/>
        </p:nvSpPr>
        <p:spPr>
          <a:xfrm>
            <a:off x="5108004" y="5391792"/>
            <a:ext cx="5823069" cy="369332"/>
          </a:xfrm>
          <a:prstGeom prst="rect">
            <a:avLst/>
          </a:prstGeom>
          <a:noFill/>
        </p:spPr>
        <p:txBody>
          <a:bodyPr wrap="none" rtlCol="0">
            <a:spAutoFit/>
          </a:bodyPr>
          <a:lstStyle/>
          <a:p>
            <a:r>
              <a:rPr lang="en-GB" dirty="0">
                <a:solidFill>
                  <a:schemeClr val="bg1"/>
                </a:solidFill>
              </a:rPr>
              <a:t>Effect is negligible unless working close to a resonance</a:t>
            </a:r>
          </a:p>
        </p:txBody>
      </p:sp>
    </p:spTree>
    <p:extLst>
      <p:ext uri="{BB962C8B-B14F-4D97-AF65-F5344CB8AC3E}">
        <p14:creationId xmlns:p14="http://schemas.microsoft.com/office/powerpoint/2010/main" val="14562377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3BD8413-C238-49D7-A4E1-E8FEF1811A0E}"/>
              </a:ext>
            </a:extLst>
          </p:cNvPr>
          <p:cNvSpPr>
            <a:spLocks noGrp="1"/>
          </p:cNvSpPr>
          <p:nvPr>
            <p:ph type="title"/>
          </p:nvPr>
        </p:nvSpPr>
        <p:spPr>
          <a:xfrm>
            <a:off x="832104" y="3886200"/>
            <a:ext cx="8667496" cy="859055"/>
          </a:xfrm>
        </p:spPr>
        <p:txBody>
          <a:bodyPr>
            <a:normAutofit/>
          </a:bodyPr>
          <a:lstStyle/>
          <a:p>
            <a:r>
              <a:rPr lang="en-US" dirty="0"/>
              <a:t>Electron cooling at CERN</a:t>
            </a:r>
          </a:p>
        </p:txBody>
      </p:sp>
      <p:sp>
        <p:nvSpPr>
          <p:cNvPr id="2" name="Slide Number Placeholder 1">
            <a:extLst>
              <a:ext uri="{FF2B5EF4-FFF2-40B4-BE49-F238E27FC236}">
                <a16:creationId xmlns:a16="http://schemas.microsoft.com/office/drawing/2014/main" id="{0B24BF10-2B55-43AB-9F77-F1A1410384A9}"/>
              </a:ext>
            </a:extLst>
          </p:cNvPr>
          <p:cNvSpPr>
            <a:spLocks noGrp="1"/>
          </p:cNvSpPr>
          <p:nvPr>
            <p:ph type="sldNum" sz="quarter" idx="12"/>
          </p:nvPr>
        </p:nvSpPr>
        <p:spPr/>
        <p:txBody>
          <a:bodyPr/>
          <a:lstStyle/>
          <a:p>
            <a:fld id="{C263D6C4-4840-40CC-AC84-17E24B3B7BDE}" type="slidenum">
              <a:rPr lang="en-US" smtClean="0"/>
              <a:pPr/>
              <a:t>13</a:t>
            </a:fld>
            <a:endParaRPr lang="en-US" dirty="0"/>
          </a:p>
        </p:txBody>
      </p:sp>
    </p:spTree>
    <p:extLst>
      <p:ext uri="{BB962C8B-B14F-4D97-AF65-F5344CB8AC3E}">
        <p14:creationId xmlns:p14="http://schemas.microsoft.com/office/powerpoint/2010/main" val="551871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5E3981-F0D7-482C-A8E0-6A57700BECA7}"/>
              </a:ext>
            </a:extLst>
          </p:cNvPr>
          <p:cNvSpPr>
            <a:spLocks noGrp="1"/>
          </p:cNvSpPr>
          <p:nvPr>
            <p:ph type="title"/>
          </p:nvPr>
        </p:nvSpPr>
        <p:spPr/>
        <p:txBody>
          <a:bodyPr/>
          <a:lstStyle/>
          <a:p>
            <a:r>
              <a:rPr lang="en-US" dirty="0"/>
              <a:t>The ICE age (1977-1980)</a:t>
            </a:r>
          </a:p>
        </p:txBody>
      </p:sp>
      <p:sp>
        <p:nvSpPr>
          <p:cNvPr id="2" name="Slide Number Placeholder 1">
            <a:extLst>
              <a:ext uri="{FF2B5EF4-FFF2-40B4-BE49-F238E27FC236}">
                <a16:creationId xmlns:a16="http://schemas.microsoft.com/office/drawing/2014/main" id="{520FC4EE-F318-4344-9E3C-B950ADB63865}"/>
              </a:ext>
            </a:extLst>
          </p:cNvPr>
          <p:cNvSpPr>
            <a:spLocks noGrp="1"/>
          </p:cNvSpPr>
          <p:nvPr>
            <p:ph type="sldNum" sz="quarter" idx="12"/>
          </p:nvPr>
        </p:nvSpPr>
        <p:spPr/>
        <p:txBody>
          <a:bodyPr/>
          <a:lstStyle/>
          <a:p>
            <a:fld id="{C263D6C4-4840-40CC-AC84-17E24B3B7BDE}" type="slidenum">
              <a:rPr lang="en-US" smtClean="0"/>
              <a:pPr/>
              <a:t>14</a:t>
            </a:fld>
            <a:endParaRPr lang="en-US" dirty="0"/>
          </a:p>
        </p:txBody>
      </p:sp>
      <p:sp>
        <p:nvSpPr>
          <p:cNvPr id="8" name="Text Placeholder 7">
            <a:extLst>
              <a:ext uri="{FF2B5EF4-FFF2-40B4-BE49-F238E27FC236}">
                <a16:creationId xmlns:a16="http://schemas.microsoft.com/office/drawing/2014/main" id="{47DC4E62-1A34-4F98-A451-214F1808519C}"/>
              </a:ext>
            </a:extLst>
          </p:cNvPr>
          <p:cNvSpPr>
            <a:spLocks noGrp="1"/>
          </p:cNvSpPr>
          <p:nvPr>
            <p:ph type="body" sz="quarter" idx="2"/>
          </p:nvPr>
        </p:nvSpPr>
        <p:spPr>
          <a:xfrm>
            <a:off x="444500" y="1447974"/>
            <a:ext cx="5321300" cy="2265506"/>
          </a:xfrm>
        </p:spPr>
        <p:txBody>
          <a:bodyPr>
            <a:normAutofit/>
          </a:bodyPr>
          <a:lstStyle/>
          <a:p>
            <a:pPr algn="just"/>
            <a:r>
              <a:rPr lang="en-US" dirty="0"/>
              <a:t> Initial Cooling Experiment</a:t>
            </a:r>
          </a:p>
          <a:p>
            <a:pPr marL="285750" indent="-285750" algn="just"/>
            <a:r>
              <a:rPr lang="fr-CH" dirty="0"/>
              <a:t>74.38 m proton </a:t>
            </a:r>
            <a:r>
              <a:rPr lang="fr-CH" dirty="0" err="1"/>
              <a:t>storage</a:t>
            </a:r>
            <a:r>
              <a:rPr lang="fr-CH" dirty="0"/>
              <a:t> ring</a:t>
            </a:r>
          </a:p>
          <a:p>
            <a:pPr marL="285750" indent="-285750" algn="just"/>
            <a:r>
              <a:rPr lang="fr-CH" dirty="0"/>
              <a:t>2.1 to 0.3 </a:t>
            </a:r>
            <a:r>
              <a:rPr lang="fr-CH" dirty="0" err="1"/>
              <a:t>GeV</a:t>
            </a:r>
            <a:r>
              <a:rPr lang="fr-CH" dirty="0"/>
              <a:t>/c</a:t>
            </a:r>
            <a:endParaRPr lang="en-GB" dirty="0"/>
          </a:p>
          <a:p>
            <a:pPr marL="285750" indent="-285750" algn="just"/>
            <a:r>
              <a:rPr lang="en-GB" dirty="0"/>
              <a:t>Experimental ring to test the principle of beam cooling : stochastic &amp; electron</a:t>
            </a:r>
            <a:endParaRPr lang="en-US" dirty="0"/>
          </a:p>
        </p:txBody>
      </p:sp>
      <p:pic>
        <p:nvPicPr>
          <p:cNvPr id="3" name="Picture 2">
            <a:extLst>
              <a:ext uri="{FF2B5EF4-FFF2-40B4-BE49-F238E27FC236}">
                <a16:creationId xmlns:a16="http://schemas.microsoft.com/office/drawing/2014/main" id="{00A84586-772C-4B05-BE69-DDFB27561140}"/>
              </a:ext>
            </a:extLst>
          </p:cNvPr>
          <p:cNvPicPr>
            <a:picLocks noChangeAspect="1"/>
          </p:cNvPicPr>
          <p:nvPr/>
        </p:nvPicPr>
        <p:blipFill>
          <a:blip r:embed="rId2"/>
          <a:stretch>
            <a:fillRect/>
          </a:stretch>
        </p:blipFill>
        <p:spPr>
          <a:xfrm>
            <a:off x="5963179" y="1447974"/>
            <a:ext cx="5124608" cy="4668345"/>
          </a:xfrm>
          <a:prstGeom prst="rect">
            <a:avLst/>
          </a:prstGeom>
        </p:spPr>
      </p:pic>
      <p:pic>
        <p:nvPicPr>
          <p:cNvPr id="5" name="Picture 4">
            <a:extLst>
              <a:ext uri="{FF2B5EF4-FFF2-40B4-BE49-F238E27FC236}">
                <a16:creationId xmlns:a16="http://schemas.microsoft.com/office/drawing/2014/main" id="{558B200E-E5C1-4B6F-B542-C9CC4168EACE}"/>
              </a:ext>
            </a:extLst>
          </p:cNvPr>
          <p:cNvPicPr>
            <a:picLocks noChangeAspect="1"/>
          </p:cNvPicPr>
          <p:nvPr/>
        </p:nvPicPr>
        <p:blipFill>
          <a:blip r:embed="rId3"/>
          <a:stretch>
            <a:fillRect/>
          </a:stretch>
        </p:blipFill>
        <p:spPr>
          <a:xfrm>
            <a:off x="546767" y="3969284"/>
            <a:ext cx="5116766" cy="2147035"/>
          </a:xfrm>
          <a:prstGeom prst="rect">
            <a:avLst/>
          </a:prstGeom>
        </p:spPr>
      </p:pic>
      <p:sp>
        <p:nvSpPr>
          <p:cNvPr id="6" name="Oval 5">
            <a:extLst>
              <a:ext uri="{FF2B5EF4-FFF2-40B4-BE49-F238E27FC236}">
                <a16:creationId xmlns:a16="http://schemas.microsoft.com/office/drawing/2014/main" id="{A2D9D290-3097-4F6C-A8B8-315E3F07CAA9}"/>
              </a:ext>
            </a:extLst>
          </p:cNvPr>
          <p:cNvSpPr/>
          <p:nvPr/>
        </p:nvSpPr>
        <p:spPr>
          <a:xfrm>
            <a:off x="6802120" y="4363720"/>
            <a:ext cx="2997200" cy="165608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72785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E8EEB296-8554-4D20-B3B8-C0BBC380A58D}"/>
              </a:ext>
            </a:extLst>
          </p:cNvPr>
          <p:cNvGraphicFramePr>
            <a:graphicFrameLocks noGrp="1"/>
          </p:cNvGraphicFramePr>
          <p:nvPr>
            <p:extLst>
              <p:ext uri="{D42A27DB-BD31-4B8C-83A1-F6EECF244321}">
                <p14:modId xmlns:p14="http://schemas.microsoft.com/office/powerpoint/2010/main" val="3126792717"/>
              </p:ext>
            </p:extLst>
          </p:nvPr>
        </p:nvGraphicFramePr>
        <p:xfrm>
          <a:off x="287020" y="810690"/>
          <a:ext cx="4808220" cy="2923542"/>
        </p:xfrm>
        <a:graphic>
          <a:graphicData uri="http://schemas.openxmlformats.org/drawingml/2006/table">
            <a:tbl>
              <a:tblPr firstRow="1" bandRow="1">
                <a:tableStyleId>{5C22544A-7EE6-4342-B048-85BDC9FD1C3A}</a:tableStyleId>
              </a:tblPr>
              <a:tblGrid>
                <a:gridCol w="1931247">
                  <a:extLst>
                    <a:ext uri="{9D8B030D-6E8A-4147-A177-3AD203B41FA5}">
                      <a16:colId xmlns:a16="http://schemas.microsoft.com/office/drawing/2014/main" val="3559833401"/>
                    </a:ext>
                  </a:extLst>
                </a:gridCol>
                <a:gridCol w="1403773">
                  <a:extLst>
                    <a:ext uri="{9D8B030D-6E8A-4147-A177-3AD203B41FA5}">
                      <a16:colId xmlns:a16="http://schemas.microsoft.com/office/drawing/2014/main" val="82523989"/>
                    </a:ext>
                  </a:extLst>
                </a:gridCol>
                <a:gridCol w="1473200">
                  <a:extLst>
                    <a:ext uri="{9D8B030D-6E8A-4147-A177-3AD203B41FA5}">
                      <a16:colId xmlns:a16="http://schemas.microsoft.com/office/drawing/2014/main" val="3211310719"/>
                    </a:ext>
                  </a:extLst>
                </a:gridCol>
              </a:tblGrid>
              <a:tr h="553102">
                <a:tc>
                  <a:txBody>
                    <a:bodyPr/>
                    <a:lstStyle/>
                    <a:p>
                      <a:pPr algn="ctr"/>
                      <a:endParaRPr lang="en-GB" sz="1600" b="0" dirty="0">
                        <a:solidFill>
                          <a:schemeClr val="bg1"/>
                        </a:solidFill>
                        <a:latin typeface="+mn-lt"/>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38100" cap="flat" cmpd="sng" algn="ctr">
                      <a:solidFill>
                        <a:schemeClr val="accent2">
                          <a:lumMod val="75000"/>
                        </a:schemeClr>
                      </a:solidFill>
                      <a:prstDash val="solid"/>
                      <a:round/>
                      <a:headEnd type="none" w="med" len="med"/>
                      <a:tailEnd type="none" w="med" len="med"/>
                    </a:lnT>
                    <a:lnB w="381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dirty="0">
                          <a:solidFill>
                            <a:schemeClr val="bg1"/>
                          </a:solidFill>
                          <a:latin typeface="+mn-lt"/>
                          <a:cs typeface="Arial" panose="020B0604020202020204" pitchFamily="34" charset="0"/>
                        </a:rPr>
                        <a:t>Design</a:t>
                      </a:r>
                      <a:endParaRPr lang="en-GB" sz="1600" b="0" dirty="0">
                        <a:solidFill>
                          <a:schemeClr val="bg1"/>
                        </a:solidFill>
                        <a:latin typeface="+mn-lt"/>
                        <a:cs typeface="Arial" panose="020B0604020202020204" pitchFamily="34" charset="0"/>
                      </a:endParaRP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38100" cap="flat" cmpd="sng" algn="ctr">
                      <a:solidFill>
                        <a:schemeClr val="accent2">
                          <a:lumMod val="75000"/>
                        </a:schemeClr>
                      </a:solidFill>
                      <a:prstDash val="solid"/>
                      <a:round/>
                      <a:headEnd type="none" w="med" len="med"/>
                      <a:tailEnd type="none" w="med" len="med"/>
                    </a:lnT>
                    <a:lnB w="381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dirty="0">
                          <a:solidFill>
                            <a:schemeClr val="bg1"/>
                          </a:solidFill>
                          <a:latin typeface="+mn-lt"/>
                          <a:cs typeface="Arial" panose="020B0604020202020204" pitchFamily="34" charset="0"/>
                        </a:rPr>
                        <a:t>Operational</a:t>
                      </a:r>
                      <a:endParaRPr lang="en-GB" sz="1600" b="0" dirty="0">
                        <a:solidFill>
                          <a:schemeClr val="bg1"/>
                        </a:solidFill>
                        <a:latin typeface="+mn-lt"/>
                        <a:cs typeface="Arial" panose="020B0604020202020204" pitchFamily="34" charset="0"/>
                      </a:endParaRP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38100" cap="flat" cmpd="sng" algn="ctr">
                      <a:solidFill>
                        <a:schemeClr val="accent2">
                          <a:lumMod val="75000"/>
                        </a:schemeClr>
                      </a:solidFill>
                      <a:prstDash val="solid"/>
                      <a:round/>
                      <a:headEnd type="none" w="med" len="med"/>
                      <a:tailEnd type="none" w="med" len="med"/>
                    </a:lnT>
                    <a:lnB w="381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6630617"/>
                  </a:ext>
                </a:extLst>
              </a:tr>
              <a:tr h="474088">
                <a:tc>
                  <a:txBody>
                    <a:bodyPr/>
                    <a:lstStyle/>
                    <a:p>
                      <a:r>
                        <a:rPr lang="en-GB" sz="1400" dirty="0">
                          <a:solidFill>
                            <a:schemeClr val="bg1"/>
                          </a:solidFill>
                          <a:latin typeface="+mn-lt"/>
                        </a:rPr>
                        <a:t>Cathode voltage</a:t>
                      </a:r>
                    </a:p>
                  </a:txBody>
                  <a:tcPr anchor="ctr">
                    <a:lnL w="38100" cap="flat" cmpd="sng" algn="ctr">
                      <a:no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381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r>
                        <a:rPr lang="en-GB" sz="1400" dirty="0">
                          <a:solidFill>
                            <a:schemeClr val="bg1"/>
                          </a:solidFill>
                          <a:latin typeface="+mn-lt"/>
                        </a:rPr>
                        <a:t>-60 kV</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381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r>
                        <a:rPr lang="en-GB" sz="1400" dirty="0">
                          <a:solidFill>
                            <a:schemeClr val="bg1"/>
                          </a:solidFill>
                          <a:latin typeface="+mn-lt"/>
                        </a:rPr>
                        <a:t>-26 kV</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381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3446274366"/>
                  </a:ext>
                </a:extLst>
              </a:tr>
              <a:tr h="474088">
                <a:tc>
                  <a:txBody>
                    <a:bodyPr/>
                    <a:lstStyle/>
                    <a:p>
                      <a:r>
                        <a:rPr lang="en-GB" sz="1400" dirty="0">
                          <a:solidFill>
                            <a:schemeClr val="bg1"/>
                          </a:solidFill>
                          <a:latin typeface="+mn-lt"/>
                        </a:rPr>
                        <a:t>Cathode diameter</a:t>
                      </a:r>
                    </a:p>
                  </a:txBody>
                  <a:tcPr anchor="ctr">
                    <a:lnL w="38100" cap="flat" cmpd="sng" algn="ctr">
                      <a:no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tc gridSpan="2">
                  <a:txBody>
                    <a:bodyPr/>
                    <a:lstStyle/>
                    <a:p>
                      <a:pPr algn="ctr"/>
                      <a:r>
                        <a:rPr lang="en-GB" sz="1400" dirty="0">
                          <a:solidFill>
                            <a:schemeClr val="bg1"/>
                          </a:solidFill>
                          <a:latin typeface="+mn-lt"/>
                        </a:rPr>
                        <a:t>5 cm</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tc hMerge="1">
                  <a:txBody>
                    <a:bodyPr/>
                    <a:lstStyle/>
                    <a:p>
                      <a:endParaRPr lang="en-GB" sz="1400" dirty="0">
                        <a:solidFill>
                          <a:schemeClr val="bg1"/>
                        </a:solidFill>
                        <a:latin typeface="+mn-lt"/>
                      </a:endParaRP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1758271508"/>
                  </a:ext>
                </a:extLst>
              </a:tr>
              <a:tr h="474088">
                <a:tc>
                  <a:txBody>
                    <a:bodyPr/>
                    <a:lstStyle/>
                    <a:p>
                      <a:r>
                        <a:rPr lang="en-GB" sz="1400" dirty="0">
                          <a:solidFill>
                            <a:schemeClr val="bg1"/>
                          </a:solidFill>
                          <a:latin typeface="+mn-lt"/>
                        </a:rPr>
                        <a:t>Electron current</a:t>
                      </a:r>
                    </a:p>
                  </a:txBody>
                  <a:tcPr anchor="ctr">
                    <a:lnL w="38100" cap="flat" cmpd="sng" algn="ctr">
                      <a:no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r>
                        <a:rPr lang="en-GB" sz="1400" dirty="0">
                          <a:solidFill>
                            <a:schemeClr val="bg1"/>
                          </a:solidFill>
                          <a:latin typeface="+mn-lt"/>
                        </a:rPr>
                        <a:t>8.3 A</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r>
                        <a:rPr lang="en-GB" sz="1400" dirty="0">
                          <a:solidFill>
                            <a:schemeClr val="bg1"/>
                          </a:solidFill>
                          <a:latin typeface="+mn-lt"/>
                        </a:rPr>
                        <a:t>1.3 A (2.2 A)</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3736384641"/>
                  </a:ext>
                </a:extLst>
              </a:tr>
              <a:tr h="474088">
                <a:tc>
                  <a:txBody>
                    <a:bodyPr/>
                    <a:lstStyle/>
                    <a:p>
                      <a:r>
                        <a:rPr lang="en-GB" sz="1400" dirty="0">
                          <a:solidFill>
                            <a:schemeClr val="bg1"/>
                          </a:solidFill>
                          <a:latin typeface="+mn-lt"/>
                        </a:rPr>
                        <a:t>Cooling length</a:t>
                      </a:r>
                    </a:p>
                  </a:txBody>
                  <a:tcPr anchor="ctr">
                    <a:lnL w="38100" cap="flat" cmpd="sng" algn="ctr">
                      <a:no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tc gridSpan="2">
                  <a:txBody>
                    <a:bodyPr/>
                    <a:lstStyle/>
                    <a:p>
                      <a:pPr algn="ctr"/>
                      <a:r>
                        <a:rPr lang="en-GB" sz="1400" dirty="0">
                          <a:solidFill>
                            <a:schemeClr val="bg1"/>
                          </a:solidFill>
                          <a:latin typeface="+mn-lt"/>
                        </a:rPr>
                        <a:t>3 m</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tc hMerge="1">
                  <a:txBody>
                    <a:bodyPr/>
                    <a:lstStyle/>
                    <a:p>
                      <a:pPr algn="ctr"/>
                      <a:endParaRPr lang="en-GB" sz="1400" dirty="0">
                        <a:solidFill>
                          <a:schemeClr val="bg1"/>
                        </a:solidFill>
                        <a:latin typeface="+mn-lt"/>
                      </a:endParaRP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3090935587"/>
                  </a:ext>
                </a:extLst>
              </a:tr>
              <a:tr h="474088">
                <a:tc>
                  <a:txBody>
                    <a:bodyPr/>
                    <a:lstStyle/>
                    <a:p>
                      <a:r>
                        <a:rPr lang="en-GB" sz="1400" dirty="0">
                          <a:solidFill>
                            <a:schemeClr val="bg1"/>
                          </a:solidFill>
                          <a:latin typeface="+mn-lt"/>
                        </a:rPr>
                        <a:t>Magnetic field</a:t>
                      </a:r>
                    </a:p>
                  </a:txBody>
                  <a:tcPr anchor="ctr">
                    <a:lnL w="38100" cap="flat" cmpd="sng" algn="ctr">
                      <a:no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r>
                        <a:rPr lang="en-GB" sz="1400" dirty="0">
                          <a:solidFill>
                            <a:schemeClr val="bg1"/>
                          </a:solidFill>
                          <a:latin typeface="+mn-lt"/>
                        </a:rPr>
                        <a:t>700 G</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r>
                        <a:rPr lang="en-GB" sz="1400" dirty="0">
                          <a:solidFill>
                            <a:schemeClr val="bg1"/>
                          </a:solidFill>
                          <a:latin typeface="+mn-lt"/>
                        </a:rPr>
                        <a:t>500 G</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446909641"/>
                  </a:ext>
                </a:extLst>
              </a:tr>
            </a:tbl>
          </a:graphicData>
        </a:graphic>
      </p:graphicFrame>
      <p:sp>
        <p:nvSpPr>
          <p:cNvPr id="2" name="Slide Number Placeholder 1">
            <a:extLst>
              <a:ext uri="{FF2B5EF4-FFF2-40B4-BE49-F238E27FC236}">
                <a16:creationId xmlns:a16="http://schemas.microsoft.com/office/drawing/2014/main" id="{E4398C1C-6656-4A73-A680-62A81CDC27FD}"/>
              </a:ext>
            </a:extLst>
          </p:cNvPr>
          <p:cNvSpPr>
            <a:spLocks noGrp="1"/>
          </p:cNvSpPr>
          <p:nvPr>
            <p:ph type="sldNum" sz="quarter" idx="12"/>
          </p:nvPr>
        </p:nvSpPr>
        <p:spPr/>
        <p:txBody>
          <a:bodyPr/>
          <a:lstStyle/>
          <a:p>
            <a:fld id="{C263D6C4-4840-40CC-AC84-17E24B3B7BDE}" type="slidenum">
              <a:rPr lang="en-US" smtClean="0"/>
              <a:pPr/>
              <a:t>15</a:t>
            </a:fld>
            <a:endParaRPr lang="en-US" dirty="0"/>
          </a:p>
        </p:txBody>
      </p:sp>
      <p:pic>
        <p:nvPicPr>
          <p:cNvPr id="7" name="Picture 6">
            <a:extLst>
              <a:ext uri="{FF2B5EF4-FFF2-40B4-BE49-F238E27FC236}">
                <a16:creationId xmlns:a16="http://schemas.microsoft.com/office/drawing/2014/main" id="{AE37A76C-C012-45EA-962B-849241FDEC91}"/>
              </a:ext>
            </a:extLst>
          </p:cNvPr>
          <p:cNvPicPr>
            <a:picLocks noChangeAspect="1"/>
          </p:cNvPicPr>
          <p:nvPr/>
        </p:nvPicPr>
        <p:blipFill>
          <a:blip r:embed="rId2"/>
          <a:stretch>
            <a:fillRect/>
          </a:stretch>
        </p:blipFill>
        <p:spPr>
          <a:xfrm>
            <a:off x="5598160" y="177800"/>
            <a:ext cx="5808980" cy="3653277"/>
          </a:xfrm>
          <a:prstGeom prst="rect">
            <a:avLst/>
          </a:prstGeom>
        </p:spPr>
      </p:pic>
      <p:pic>
        <p:nvPicPr>
          <p:cNvPr id="3" name="Picture 2">
            <a:extLst>
              <a:ext uri="{FF2B5EF4-FFF2-40B4-BE49-F238E27FC236}">
                <a16:creationId xmlns:a16="http://schemas.microsoft.com/office/drawing/2014/main" id="{3D39CB9A-0813-48AD-B914-EBA603341ACE}"/>
              </a:ext>
            </a:extLst>
          </p:cNvPr>
          <p:cNvPicPr>
            <a:picLocks noChangeAspect="1"/>
          </p:cNvPicPr>
          <p:nvPr/>
        </p:nvPicPr>
        <p:blipFill>
          <a:blip r:embed="rId3"/>
          <a:stretch>
            <a:fillRect/>
          </a:stretch>
        </p:blipFill>
        <p:spPr>
          <a:xfrm>
            <a:off x="336919" y="4058693"/>
            <a:ext cx="4529721" cy="2621507"/>
          </a:xfrm>
          <a:prstGeom prst="rect">
            <a:avLst/>
          </a:prstGeom>
        </p:spPr>
      </p:pic>
      <p:sp>
        <p:nvSpPr>
          <p:cNvPr id="8" name="TextBox 7">
            <a:extLst>
              <a:ext uri="{FF2B5EF4-FFF2-40B4-BE49-F238E27FC236}">
                <a16:creationId xmlns:a16="http://schemas.microsoft.com/office/drawing/2014/main" id="{60D3EEDF-0634-467B-B1F2-D3992FB7967A}"/>
              </a:ext>
            </a:extLst>
          </p:cNvPr>
          <p:cNvSpPr txBox="1"/>
          <p:nvPr/>
        </p:nvSpPr>
        <p:spPr>
          <a:xfrm>
            <a:off x="4866640" y="3938285"/>
            <a:ext cx="3687227" cy="2862322"/>
          </a:xfrm>
          <a:prstGeom prst="rect">
            <a:avLst/>
          </a:prstGeom>
          <a:noFill/>
          <a:ln>
            <a:noFill/>
          </a:ln>
        </p:spPr>
        <p:txBody>
          <a:bodyPr wrap="square" rtlCol="0" anchor="ctr" anchorCtr="1">
            <a:spAutoFit/>
          </a:bodyPr>
          <a:lstStyle/>
          <a:p>
            <a:pPr marL="285750" indent="-285750" algn="just">
              <a:buFont typeface="Arial" panose="020B0604020202020204" pitchFamily="34" charset="0"/>
              <a:buChar char="•"/>
            </a:pPr>
            <a:r>
              <a:rPr lang="fr-CH" dirty="0">
                <a:solidFill>
                  <a:schemeClr val="bg1"/>
                </a:solidFill>
              </a:rPr>
              <a:t>2</a:t>
            </a:r>
            <a:r>
              <a:rPr lang="en-GB" dirty="0">
                <a:solidFill>
                  <a:schemeClr val="bg1"/>
                </a:solidFill>
              </a:rPr>
              <a:t>”</a:t>
            </a:r>
            <a:r>
              <a:rPr lang="fr-CH" dirty="0">
                <a:solidFill>
                  <a:schemeClr val="bg1"/>
                </a:solidFill>
              </a:rPr>
              <a:t> cathode </a:t>
            </a:r>
            <a:r>
              <a:rPr lang="fr-CH" dirty="0" err="1">
                <a:solidFill>
                  <a:schemeClr val="bg1"/>
                </a:solidFill>
              </a:rPr>
              <a:t>surrounded</a:t>
            </a:r>
            <a:r>
              <a:rPr lang="fr-CH" dirty="0">
                <a:solidFill>
                  <a:schemeClr val="bg1"/>
                </a:solidFill>
              </a:rPr>
              <a:t> by a Pierce </a:t>
            </a:r>
            <a:r>
              <a:rPr lang="fr-CH" dirty="0" err="1">
                <a:solidFill>
                  <a:schemeClr val="bg1"/>
                </a:solidFill>
              </a:rPr>
              <a:t>shield</a:t>
            </a:r>
            <a:endParaRPr lang="fr-CH" dirty="0">
              <a:solidFill>
                <a:schemeClr val="bg1"/>
              </a:solidFill>
            </a:endParaRPr>
          </a:p>
          <a:p>
            <a:pPr marL="285750" indent="-285750" algn="just">
              <a:buFont typeface="Arial" panose="020B0604020202020204" pitchFamily="34" charset="0"/>
              <a:buChar char="•"/>
            </a:pPr>
            <a:r>
              <a:rPr lang="fr-CH" dirty="0">
                <a:solidFill>
                  <a:schemeClr val="bg1"/>
                </a:solidFill>
              </a:rPr>
              <a:t>Five iris </a:t>
            </a:r>
            <a:r>
              <a:rPr lang="fr-CH" dirty="0" err="1">
                <a:solidFill>
                  <a:schemeClr val="bg1"/>
                </a:solidFill>
              </a:rPr>
              <a:t>shaped</a:t>
            </a:r>
            <a:r>
              <a:rPr lang="fr-CH" dirty="0">
                <a:solidFill>
                  <a:schemeClr val="bg1"/>
                </a:solidFill>
              </a:rPr>
              <a:t> </a:t>
            </a:r>
            <a:r>
              <a:rPr lang="fr-CH" dirty="0" err="1">
                <a:solidFill>
                  <a:schemeClr val="bg1"/>
                </a:solidFill>
              </a:rPr>
              <a:t>electrodes</a:t>
            </a:r>
            <a:r>
              <a:rPr lang="fr-CH" dirty="0">
                <a:solidFill>
                  <a:schemeClr val="bg1"/>
                </a:solidFill>
              </a:rPr>
              <a:t> set on </a:t>
            </a:r>
            <a:r>
              <a:rPr lang="fr-CH" dirty="0" err="1">
                <a:solidFill>
                  <a:schemeClr val="bg1"/>
                </a:solidFill>
              </a:rPr>
              <a:t>increasing</a:t>
            </a:r>
            <a:r>
              <a:rPr lang="fr-CH" dirty="0">
                <a:solidFill>
                  <a:schemeClr val="bg1"/>
                </a:solidFill>
              </a:rPr>
              <a:t> </a:t>
            </a:r>
            <a:r>
              <a:rPr lang="fr-CH" dirty="0" err="1">
                <a:solidFill>
                  <a:schemeClr val="bg1"/>
                </a:solidFill>
              </a:rPr>
              <a:t>potentials</a:t>
            </a:r>
            <a:endParaRPr lang="fr-CH" dirty="0">
              <a:solidFill>
                <a:schemeClr val="bg1"/>
              </a:solidFill>
            </a:endParaRPr>
          </a:p>
          <a:p>
            <a:pPr marL="285750" indent="-285750" algn="just">
              <a:buFont typeface="Arial" panose="020B0604020202020204" pitchFamily="34" charset="0"/>
              <a:buChar char="•"/>
            </a:pPr>
            <a:r>
              <a:rPr lang="fr-CH" dirty="0">
                <a:solidFill>
                  <a:schemeClr val="bg1"/>
                </a:solidFill>
              </a:rPr>
              <a:t>Four </a:t>
            </a:r>
            <a:r>
              <a:rPr lang="fr-CH" dirty="0" err="1">
                <a:solidFill>
                  <a:schemeClr val="bg1"/>
                </a:solidFill>
              </a:rPr>
              <a:t>operational</a:t>
            </a:r>
            <a:r>
              <a:rPr lang="fr-CH" dirty="0">
                <a:solidFill>
                  <a:schemeClr val="bg1"/>
                </a:solidFill>
              </a:rPr>
              <a:t> modes : </a:t>
            </a:r>
          </a:p>
          <a:p>
            <a:pPr marL="742950" lvl="1" indent="-285750" algn="just">
              <a:buFont typeface="Arial" panose="020B0604020202020204" pitchFamily="34" charset="0"/>
              <a:buChar char="•"/>
            </a:pPr>
            <a:r>
              <a:rPr lang="fr-CH" dirty="0">
                <a:solidFill>
                  <a:schemeClr val="bg1"/>
                </a:solidFill>
              </a:rPr>
              <a:t>full </a:t>
            </a:r>
            <a:r>
              <a:rPr lang="fr-CH" dirty="0" err="1">
                <a:solidFill>
                  <a:schemeClr val="bg1"/>
                </a:solidFill>
              </a:rPr>
              <a:t>perveance</a:t>
            </a:r>
            <a:endParaRPr lang="fr-CH" dirty="0">
              <a:solidFill>
                <a:schemeClr val="bg1"/>
              </a:solidFill>
            </a:endParaRPr>
          </a:p>
          <a:p>
            <a:pPr marL="742950" lvl="1" indent="-285750" algn="just">
              <a:buFont typeface="Arial" panose="020B0604020202020204" pitchFamily="34" charset="0"/>
              <a:buChar char="•"/>
            </a:pPr>
            <a:r>
              <a:rPr lang="fr-CH" dirty="0" err="1">
                <a:solidFill>
                  <a:schemeClr val="bg1"/>
                </a:solidFill>
              </a:rPr>
              <a:t>half</a:t>
            </a:r>
            <a:r>
              <a:rPr lang="fr-CH" dirty="0">
                <a:solidFill>
                  <a:schemeClr val="bg1"/>
                </a:solidFill>
              </a:rPr>
              <a:t> </a:t>
            </a:r>
            <a:r>
              <a:rPr lang="fr-CH" dirty="0" err="1">
                <a:solidFill>
                  <a:schemeClr val="bg1"/>
                </a:solidFill>
              </a:rPr>
              <a:t>perveance</a:t>
            </a:r>
            <a:endParaRPr lang="fr-CH" dirty="0">
              <a:solidFill>
                <a:schemeClr val="bg1"/>
              </a:solidFill>
            </a:endParaRPr>
          </a:p>
          <a:p>
            <a:pPr marL="742950" lvl="1" indent="-285750" algn="just">
              <a:buFont typeface="Arial" panose="020B0604020202020204" pitchFamily="34" charset="0"/>
              <a:buChar char="•"/>
            </a:pPr>
            <a:r>
              <a:rPr lang="fr-CH" dirty="0">
                <a:solidFill>
                  <a:schemeClr val="bg1"/>
                </a:solidFill>
              </a:rPr>
              <a:t>quarter </a:t>
            </a:r>
            <a:r>
              <a:rPr lang="fr-CH" dirty="0" err="1">
                <a:solidFill>
                  <a:schemeClr val="bg1"/>
                </a:solidFill>
              </a:rPr>
              <a:t>perveance</a:t>
            </a:r>
            <a:endParaRPr lang="fr-CH" dirty="0">
              <a:solidFill>
                <a:schemeClr val="bg1"/>
              </a:solidFill>
            </a:endParaRPr>
          </a:p>
          <a:p>
            <a:pPr marL="742950" lvl="1" indent="-285750" algn="just">
              <a:buFont typeface="Arial" panose="020B0604020202020204" pitchFamily="34" charset="0"/>
              <a:buChar char="•"/>
            </a:pPr>
            <a:r>
              <a:rPr lang="fr-CH" dirty="0" err="1">
                <a:solidFill>
                  <a:schemeClr val="bg1"/>
                </a:solidFill>
              </a:rPr>
              <a:t>temperature</a:t>
            </a:r>
            <a:r>
              <a:rPr lang="fr-CH" dirty="0">
                <a:solidFill>
                  <a:schemeClr val="bg1"/>
                </a:solidFill>
              </a:rPr>
              <a:t> </a:t>
            </a:r>
            <a:r>
              <a:rPr lang="fr-CH" dirty="0" err="1">
                <a:solidFill>
                  <a:schemeClr val="bg1"/>
                </a:solidFill>
              </a:rPr>
              <a:t>limited</a:t>
            </a:r>
            <a:endParaRPr lang="fr-CH" dirty="0">
              <a:solidFill>
                <a:schemeClr val="bg1"/>
              </a:solidFill>
            </a:endParaRPr>
          </a:p>
          <a:p>
            <a:pPr marL="285750" indent="-285750" algn="just">
              <a:buFont typeface="Arial" panose="020B0604020202020204" pitchFamily="34" charset="0"/>
              <a:buChar char="•"/>
            </a:pPr>
            <a:r>
              <a:rPr lang="fr-CH" dirty="0" err="1">
                <a:solidFill>
                  <a:schemeClr val="bg1"/>
                </a:solidFill>
              </a:rPr>
              <a:t>Resonant</a:t>
            </a:r>
            <a:r>
              <a:rPr lang="fr-CH" dirty="0">
                <a:solidFill>
                  <a:schemeClr val="bg1"/>
                </a:solidFill>
              </a:rPr>
              <a:t> </a:t>
            </a:r>
            <a:r>
              <a:rPr lang="fr-CH" dirty="0" err="1">
                <a:solidFill>
                  <a:schemeClr val="bg1"/>
                </a:solidFill>
              </a:rPr>
              <a:t>optics</a:t>
            </a:r>
            <a:endParaRPr lang="fr-CH" dirty="0">
              <a:solidFill>
                <a:schemeClr val="bg1"/>
              </a:solidFill>
            </a:endParaRPr>
          </a:p>
        </p:txBody>
      </p:sp>
      <p:pic>
        <p:nvPicPr>
          <p:cNvPr id="4" name="Picture 3">
            <a:extLst>
              <a:ext uri="{FF2B5EF4-FFF2-40B4-BE49-F238E27FC236}">
                <a16:creationId xmlns:a16="http://schemas.microsoft.com/office/drawing/2014/main" id="{79AFFEA2-FA90-4993-A383-A22EE5671E74}"/>
              </a:ext>
            </a:extLst>
          </p:cNvPr>
          <p:cNvPicPr>
            <a:picLocks noChangeAspect="1"/>
          </p:cNvPicPr>
          <p:nvPr/>
        </p:nvPicPr>
        <p:blipFill>
          <a:blip r:embed="rId4"/>
          <a:stretch>
            <a:fillRect/>
          </a:stretch>
        </p:blipFill>
        <p:spPr>
          <a:xfrm>
            <a:off x="8821286" y="3530600"/>
            <a:ext cx="2585854" cy="3225968"/>
          </a:xfrm>
          <a:prstGeom prst="rect">
            <a:avLst/>
          </a:prstGeom>
        </p:spPr>
      </p:pic>
    </p:spTree>
    <p:extLst>
      <p:ext uri="{BB962C8B-B14F-4D97-AF65-F5344CB8AC3E}">
        <p14:creationId xmlns:p14="http://schemas.microsoft.com/office/powerpoint/2010/main" val="17782685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2FD4FD0-781B-4514-858B-7C2A25DBD738}"/>
              </a:ext>
            </a:extLst>
          </p:cNvPr>
          <p:cNvSpPr>
            <a:spLocks noGrp="1"/>
          </p:cNvSpPr>
          <p:nvPr>
            <p:ph type="sldNum" sz="quarter" idx="12"/>
          </p:nvPr>
        </p:nvSpPr>
        <p:spPr/>
        <p:txBody>
          <a:bodyPr/>
          <a:lstStyle/>
          <a:p>
            <a:fld id="{C263D6C4-4840-40CC-AC84-17E24B3B7BDE}" type="slidenum">
              <a:rPr lang="en-US" noProof="0" smtClean="0"/>
              <a:pPr/>
              <a:t>16</a:t>
            </a:fld>
            <a:endParaRPr lang="en-US" noProof="0" dirty="0"/>
          </a:p>
        </p:txBody>
      </p:sp>
      <p:pic>
        <p:nvPicPr>
          <p:cNvPr id="4" name="Picture 3">
            <a:extLst>
              <a:ext uri="{FF2B5EF4-FFF2-40B4-BE49-F238E27FC236}">
                <a16:creationId xmlns:a16="http://schemas.microsoft.com/office/drawing/2014/main" id="{F53F3B08-8CA1-4374-8C6C-F9CE243A346B}"/>
              </a:ext>
            </a:extLst>
          </p:cNvPr>
          <p:cNvPicPr>
            <a:picLocks noChangeAspect="1"/>
          </p:cNvPicPr>
          <p:nvPr/>
        </p:nvPicPr>
        <p:blipFill>
          <a:blip r:embed="rId2"/>
          <a:stretch>
            <a:fillRect/>
          </a:stretch>
        </p:blipFill>
        <p:spPr>
          <a:xfrm>
            <a:off x="444500" y="1378586"/>
            <a:ext cx="4956478" cy="2901948"/>
          </a:xfrm>
          <a:prstGeom prst="rect">
            <a:avLst/>
          </a:prstGeom>
        </p:spPr>
      </p:pic>
      <p:pic>
        <p:nvPicPr>
          <p:cNvPr id="5" name="Picture 4">
            <a:extLst>
              <a:ext uri="{FF2B5EF4-FFF2-40B4-BE49-F238E27FC236}">
                <a16:creationId xmlns:a16="http://schemas.microsoft.com/office/drawing/2014/main" id="{414AFCAE-883A-4237-A9B5-D95E0089C5AD}"/>
              </a:ext>
            </a:extLst>
          </p:cNvPr>
          <p:cNvPicPr>
            <a:picLocks noChangeAspect="1"/>
          </p:cNvPicPr>
          <p:nvPr/>
        </p:nvPicPr>
        <p:blipFill>
          <a:blip r:embed="rId3"/>
          <a:stretch>
            <a:fillRect/>
          </a:stretch>
        </p:blipFill>
        <p:spPr>
          <a:xfrm>
            <a:off x="5480802" y="1387730"/>
            <a:ext cx="6025398" cy="2908177"/>
          </a:xfrm>
          <a:prstGeom prst="rect">
            <a:avLst/>
          </a:prstGeom>
        </p:spPr>
      </p:pic>
      <p:sp>
        <p:nvSpPr>
          <p:cNvPr id="6" name="TextBox 5">
            <a:extLst>
              <a:ext uri="{FF2B5EF4-FFF2-40B4-BE49-F238E27FC236}">
                <a16:creationId xmlns:a16="http://schemas.microsoft.com/office/drawing/2014/main" id="{BE0FB251-240E-4C63-9F6E-F1456E3510A8}"/>
              </a:ext>
            </a:extLst>
          </p:cNvPr>
          <p:cNvSpPr txBox="1"/>
          <p:nvPr/>
        </p:nvSpPr>
        <p:spPr>
          <a:xfrm>
            <a:off x="753648" y="4722460"/>
            <a:ext cx="9052378" cy="1477328"/>
          </a:xfrm>
          <a:prstGeom prst="rect">
            <a:avLst/>
          </a:prstGeom>
          <a:noFill/>
          <a:ln>
            <a:noFill/>
          </a:ln>
        </p:spPr>
        <p:txBody>
          <a:bodyPr wrap="square" rtlCol="0" anchor="ctr" anchorCtr="1">
            <a:spAutoFit/>
          </a:bodyPr>
          <a:lstStyle/>
          <a:p>
            <a:pPr marL="285750" indent="-285750" algn="just">
              <a:buFont typeface="Arial" panose="020B0604020202020204" pitchFamily="34" charset="0"/>
              <a:buChar char="•"/>
            </a:pPr>
            <a:r>
              <a:rPr lang="fr-CH" dirty="0" err="1">
                <a:solidFill>
                  <a:schemeClr val="bg1"/>
                </a:solidFill>
              </a:rPr>
              <a:t>Cylindrical</a:t>
            </a:r>
            <a:r>
              <a:rPr lang="fr-CH" dirty="0">
                <a:solidFill>
                  <a:schemeClr val="bg1"/>
                </a:solidFill>
              </a:rPr>
              <a:t> water-</a:t>
            </a:r>
            <a:r>
              <a:rPr lang="fr-CH" dirty="0" err="1">
                <a:solidFill>
                  <a:schemeClr val="bg1"/>
                </a:solidFill>
              </a:rPr>
              <a:t>cooled</a:t>
            </a:r>
            <a:r>
              <a:rPr lang="fr-CH" dirty="0">
                <a:solidFill>
                  <a:schemeClr val="bg1"/>
                </a:solidFill>
              </a:rPr>
              <a:t> anode for </a:t>
            </a:r>
            <a:r>
              <a:rPr lang="fr-CH" dirty="0" err="1">
                <a:solidFill>
                  <a:schemeClr val="bg1"/>
                </a:solidFill>
              </a:rPr>
              <a:t>absorbing</a:t>
            </a:r>
            <a:r>
              <a:rPr lang="fr-CH" dirty="0">
                <a:solidFill>
                  <a:schemeClr val="bg1"/>
                </a:solidFill>
              </a:rPr>
              <a:t> the </a:t>
            </a:r>
            <a:r>
              <a:rPr lang="fr-CH" dirty="0" err="1">
                <a:solidFill>
                  <a:schemeClr val="bg1"/>
                </a:solidFill>
              </a:rPr>
              <a:t>electrons</a:t>
            </a:r>
            <a:endParaRPr lang="fr-CH" dirty="0">
              <a:solidFill>
                <a:schemeClr val="bg1"/>
              </a:solidFill>
            </a:endParaRPr>
          </a:p>
          <a:p>
            <a:pPr marL="285750" indent="-285750" algn="just">
              <a:buFont typeface="Arial" panose="020B0604020202020204" pitchFamily="34" charset="0"/>
              <a:buChar char="•"/>
            </a:pPr>
            <a:r>
              <a:rPr lang="fr-CH" dirty="0">
                <a:solidFill>
                  <a:schemeClr val="bg1"/>
                </a:solidFill>
              </a:rPr>
              <a:t>Iris </a:t>
            </a:r>
            <a:r>
              <a:rPr lang="fr-CH" dirty="0" err="1">
                <a:solidFill>
                  <a:schemeClr val="bg1"/>
                </a:solidFill>
              </a:rPr>
              <a:t>shaped</a:t>
            </a:r>
            <a:r>
              <a:rPr lang="fr-CH" dirty="0">
                <a:solidFill>
                  <a:schemeClr val="bg1"/>
                </a:solidFill>
              </a:rPr>
              <a:t> shunt at entrance to </a:t>
            </a:r>
            <a:r>
              <a:rPr lang="fr-CH" dirty="0" err="1">
                <a:solidFill>
                  <a:schemeClr val="bg1"/>
                </a:solidFill>
              </a:rPr>
              <a:t>reduce</a:t>
            </a:r>
            <a:r>
              <a:rPr lang="fr-CH" dirty="0">
                <a:solidFill>
                  <a:schemeClr val="bg1"/>
                </a:solidFill>
              </a:rPr>
              <a:t> the </a:t>
            </a:r>
            <a:r>
              <a:rPr lang="fr-CH" dirty="0" err="1">
                <a:solidFill>
                  <a:schemeClr val="bg1"/>
                </a:solidFill>
              </a:rPr>
              <a:t>magnetic</a:t>
            </a:r>
            <a:r>
              <a:rPr lang="fr-CH" dirty="0">
                <a:solidFill>
                  <a:schemeClr val="bg1"/>
                </a:solidFill>
              </a:rPr>
              <a:t> </a:t>
            </a:r>
            <a:r>
              <a:rPr lang="fr-CH" dirty="0" err="1">
                <a:solidFill>
                  <a:schemeClr val="bg1"/>
                </a:solidFill>
              </a:rPr>
              <a:t>field</a:t>
            </a:r>
            <a:endParaRPr lang="fr-CH" dirty="0">
              <a:solidFill>
                <a:schemeClr val="bg1"/>
              </a:solidFill>
            </a:endParaRPr>
          </a:p>
          <a:p>
            <a:pPr marL="285750" indent="-285750" algn="just">
              <a:buFont typeface="Arial" panose="020B0604020202020204" pitchFamily="34" charset="0"/>
              <a:buChar char="•"/>
            </a:pPr>
            <a:r>
              <a:rPr lang="fr-CH" dirty="0" err="1">
                <a:solidFill>
                  <a:schemeClr val="bg1"/>
                </a:solidFill>
              </a:rPr>
              <a:t>Repeller</a:t>
            </a:r>
            <a:r>
              <a:rPr lang="fr-CH" dirty="0">
                <a:solidFill>
                  <a:schemeClr val="bg1"/>
                </a:solidFill>
              </a:rPr>
              <a:t> </a:t>
            </a:r>
            <a:r>
              <a:rPr lang="fr-CH" dirty="0" err="1">
                <a:solidFill>
                  <a:schemeClr val="bg1"/>
                </a:solidFill>
              </a:rPr>
              <a:t>electrode</a:t>
            </a:r>
            <a:r>
              <a:rPr lang="fr-CH" dirty="0">
                <a:solidFill>
                  <a:schemeClr val="bg1"/>
                </a:solidFill>
              </a:rPr>
              <a:t> to </a:t>
            </a:r>
            <a:r>
              <a:rPr lang="fr-CH" dirty="0" err="1">
                <a:solidFill>
                  <a:schemeClr val="bg1"/>
                </a:solidFill>
              </a:rPr>
              <a:t>decelerate</a:t>
            </a:r>
            <a:r>
              <a:rPr lang="fr-CH" dirty="0">
                <a:solidFill>
                  <a:schemeClr val="bg1"/>
                </a:solidFill>
              </a:rPr>
              <a:t> the </a:t>
            </a:r>
            <a:r>
              <a:rPr lang="fr-CH" dirty="0" err="1">
                <a:solidFill>
                  <a:schemeClr val="bg1"/>
                </a:solidFill>
              </a:rPr>
              <a:t>electrons</a:t>
            </a:r>
            <a:r>
              <a:rPr lang="fr-CH" dirty="0">
                <a:solidFill>
                  <a:schemeClr val="bg1"/>
                </a:solidFill>
              </a:rPr>
              <a:t> (set a few kV </a:t>
            </a:r>
            <a:r>
              <a:rPr lang="fr-CH" dirty="0" err="1">
                <a:solidFill>
                  <a:schemeClr val="bg1"/>
                </a:solidFill>
              </a:rPr>
              <a:t>above</a:t>
            </a:r>
            <a:r>
              <a:rPr lang="fr-CH" dirty="0">
                <a:solidFill>
                  <a:schemeClr val="bg1"/>
                </a:solidFill>
              </a:rPr>
              <a:t> </a:t>
            </a:r>
            <a:r>
              <a:rPr lang="fr-CH" dirty="0" err="1">
                <a:solidFill>
                  <a:schemeClr val="bg1"/>
                </a:solidFill>
              </a:rPr>
              <a:t>Vcath</a:t>
            </a:r>
            <a:r>
              <a:rPr lang="fr-CH" dirty="0">
                <a:solidFill>
                  <a:schemeClr val="bg1"/>
                </a:solidFill>
              </a:rPr>
              <a:t>)</a:t>
            </a:r>
          </a:p>
          <a:p>
            <a:pPr marL="285750" indent="-285750" algn="just">
              <a:buFont typeface="Arial" panose="020B0604020202020204" pitchFamily="34" charset="0"/>
              <a:buChar char="•"/>
            </a:pPr>
            <a:r>
              <a:rPr lang="fr-CH" dirty="0">
                <a:solidFill>
                  <a:schemeClr val="bg1"/>
                </a:solidFill>
              </a:rPr>
              <a:t>The </a:t>
            </a:r>
            <a:r>
              <a:rPr lang="fr-CH" dirty="0" err="1">
                <a:solidFill>
                  <a:schemeClr val="bg1"/>
                </a:solidFill>
              </a:rPr>
              <a:t>spike</a:t>
            </a:r>
            <a:r>
              <a:rPr lang="fr-CH" dirty="0">
                <a:solidFill>
                  <a:schemeClr val="bg1"/>
                </a:solidFill>
              </a:rPr>
              <a:t> </a:t>
            </a:r>
            <a:r>
              <a:rPr lang="fr-CH" dirty="0" err="1">
                <a:solidFill>
                  <a:schemeClr val="bg1"/>
                </a:solidFill>
              </a:rPr>
              <a:t>refelects</a:t>
            </a:r>
            <a:r>
              <a:rPr lang="fr-CH" dirty="0">
                <a:solidFill>
                  <a:schemeClr val="bg1"/>
                </a:solidFill>
              </a:rPr>
              <a:t> </a:t>
            </a:r>
            <a:r>
              <a:rPr lang="fr-CH" dirty="0" err="1">
                <a:solidFill>
                  <a:schemeClr val="bg1"/>
                </a:solidFill>
              </a:rPr>
              <a:t>electrons</a:t>
            </a:r>
            <a:r>
              <a:rPr lang="fr-CH" dirty="0">
                <a:solidFill>
                  <a:schemeClr val="bg1"/>
                </a:solidFill>
              </a:rPr>
              <a:t> </a:t>
            </a:r>
            <a:r>
              <a:rPr lang="fr-CH" dirty="0" err="1">
                <a:solidFill>
                  <a:schemeClr val="bg1"/>
                </a:solidFill>
              </a:rPr>
              <a:t>towards</a:t>
            </a:r>
            <a:r>
              <a:rPr lang="fr-CH" dirty="0">
                <a:solidFill>
                  <a:schemeClr val="bg1"/>
                </a:solidFill>
              </a:rPr>
              <a:t> the collector</a:t>
            </a:r>
          </a:p>
          <a:p>
            <a:pPr marL="285750" indent="-285750" algn="just">
              <a:buFont typeface="Arial" panose="020B0604020202020204" pitchFamily="34" charset="0"/>
              <a:buChar char="•"/>
            </a:pPr>
            <a:r>
              <a:rPr lang="fr-CH" dirty="0" err="1">
                <a:solidFill>
                  <a:schemeClr val="bg1"/>
                </a:solidFill>
              </a:rPr>
              <a:t>Mesh</a:t>
            </a:r>
            <a:r>
              <a:rPr lang="fr-CH" dirty="0">
                <a:solidFill>
                  <a:schemeClr val="bg1"/>
                </a:solidFill>
              </a:rPr>
              <a:t> </a:t>
            </a:r>
            <a:r>
              <a:rPr lang="fr-CH" dirty="0" err="1">
                <a:solidFill>
                  <a:schemeClr val="bg1"/>
                </a:solidFill>
              </a:rPr>
              <a:t>electrode</a:t>
            </a:r>
            <a:r>
              <a:rPr lang="fr-CH" dirty="0">
                <a:solidFill>
                  <a:schemeClr val="bg1"/>
                </a:solidFill>
              </a:rPr>
              <a:t> </a:t>
            </a:r>
            <a:r>
              <a:rPr lang="fr-CH" dirty="0" err="1">
                <a:solidFill>
                  <a:schemeClr val="bg1"/>
                </a:solidFill>
              </a:rPr>
              <a:t>repels</a:t>
            </a:r>
            <a:r>
              <a:rPr lang="fr-CH" dirty="0">
                <a:solidFill>
                  <a:schemeClr val="bg1"/>
                </a:solidFill>
              </a:rPr>
              <a:t> the </a:t>
            </a:r>
            <a:r>
              <a:rPr lang="fr-CH" dirty="0" err="1">
                <a:solidFill>
                  <a:schemeClr val="bg1"/>
                </a:solidFill>
              </a:rPr>
              <a:t>low</a:t>
            </a:r>
            <a:r>
              <a:rPr lang="fr-CH" dirty="0">
                <a:solidFill>
                  <a:schemeClr val="bg1"/>
                </a:solidFill>
              </a:rPr>
              <a:t> </a:t>
            </a:r>
            <a:r>
              <a:rPr lang="fr-CH" dirty="0" err="1">
                <a:solidFill>
                  <a:schemeClr val="bg1"/>
                </a:solidFill>
              </a:rPr>
              <a:t>energy</a:t>
            </a:r>
            <a:r>
              <a:rPr lang="fr-CH" dirty="0">
                <a:solidFill>
                  <a:schemeClr val="bg1"/>
                </a:solidFill>
              </a:rPr>
              <a:t> </a:t>
            </a:r>
            <a:r>
              <a:rPr lang="fr-CH" dirty="0" err="1">
                <a:solidFill>
                  <a:schemeClr val="bg1"/>
                </a:solidFill>
              </a:rPr>
              <a:t>secondaries</a:t>
            </a:r>
            <a:endParaRPr lang="en-GB" dirty="0">
              <a:solidFill>
                <a:schemeClr val="bg1"/>
              </a:solidFill>
            </a:endParaRPr>
          </a:p>
        </p:txBody>
      </p:sp>
    </p:spTree>
    <p:extLst>
      <p:ext uri="{BB962C8B-B14F-4D97-AF65-F5344CB8AC3E}">
        <p14:creationId xmlns:p14="http://schemas.microsoft.com/office/powerpoint/2010/main" val="449739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9AEFD-0CCD-4C38-B601-38625A39E28C}"/>
              </a:ext>
            </a:extLst>
          </p:cNvPr>
          <p:cNvSpPr>
            <a:spLocks noGrp="1"/>
          </p:cNvSpPr>
          <p:nvPr>
            <p:ph type="title"/>
          </p:nvPr>
        </p:nvSpPr>
        <p:spPr/>
        <p:txBody>
          <a:bodyPr/>
          <a:lstStyle/>
          <a:p>
            <a:r>
              <a:rPr lang="en-US" dirty="0"/>
              <a:t>Cooling experiments &amp; results</a:t>
            </a:r>
            <a:endParaRPr lang="en-GB" dirty="0"/>
          </a:p>
        </p:txBody>
      </p:sp>
      <p:sp>
        <p:nvSpPr>
          <p:cNvPr id="3" name="Slide Number Placeholder 2">
            <a:extLst>
              <a:ext uri="{FF2B5EF4-FFF2-40B4-BE49-F238E27FC236}">
                <a16:creationId xmlns:a16="http://schemas.microsoft.com/office/drawing/2014/main" id="{86B928A3-7736-454D-A7B5-FAAB2B425B28}"/>
              </a:ext>
            </a:extLst>
          </p:cNvPr>
          <p:cNvSpPr>
            <a:spLocks noGrp="1"/>
          </p:cNvSpPr>
          <p:nvPr>
            <p:ph type="sldNum" sz="quarter" idx="12"/>
          </p:nvPr>
        </p:nvSpPr>
        <p:spPr/>
        <p:txBody>
          <a:bodyPr/>
          <a:lstStyle/>
          <a:p>
            <a:fld id="{C263D6C4-4840-40CC-AC84-17E24B3B7BDE}" type="slidenum">
              <a:rPr lang="en-US" noProof="0" smtClean="0"/>
              <a:pPr/>
              <a:t>17</a:t>
            </a:fld>
            <a:endParaRPr lang="en-US" noProof="0" dirty="0"/>
          </a:p>
        </p:txBody>
      </p:sp>
      <p:sp>
        <p:nvSpPr>
          <p:cNvPr id="4" name="Content Placeholder 3">
            <a:extLst>
              <a:ext uri="{FF2B5EF4-FFF2-40B4-BE49-F238E27FC236}">
                <a16:creationId xmlns:a16="http://schemas.microsoft.com/office/drawing/2014/main" id="{47581D74-1DBD-4384-AA30-44E6BEF73B59}"/>
              </a:ext>
            </a:extLst>
          </p:cNvPr>
          <p:cNvSpPr>
            <a:spLocks noGrp="1"/>
          </p:cNvSpPr>
          <p:nvPr>
            <p:ph idx="1"/>
          </p:nvPr>
        </p:nvSpPr>
        <p:spPr/>
        <p:txBody>
          <a:bodyPr>
            <a:normAutofit/>
          </a:bodyPr>
          <a:lstStyle/>
          <a:p>
            <a:r>
              <a:rPr lang="en-GB" sz="1800" dirty="0"/>
              <a:t>Transverse cooling</a:t>
            </a:r>
          </a:p>
          <a:p>
            <a:r>
              <a:rPr lang="en-GB" sz="1800" dirty="0"/>
              <a:t>Longitudinal frictional force</a:t>
            </a:r>
          </a:p>
          <a:p>
            <a:r>
              <a:rPr lang="en-GB" sz="1800" dirty="0"/>
              <a:t>Equilibrium momentum spread</a:t>
            </a:r>
          </a:p>
          <a:p>
            <a:endParaRPr lang="en-GB" sz="1800" dirty="0"/>
          </a:p>
          <a:p>
            <a:pPr algn="just"/>
            <a:r>
              <a:rPr lang="en-GB" sz="1800" dirty="0"/>
              <a:t>To measure the cooled beam diameters or angular divergences, three methods were used:</a:t>
            </a:r>
            <a:endParaRPr lang="en-US" sz="1800" dirty="0"/>
          </a:p>
          <a:p>
            <a:pPr lvl="1" algn="just"/>
            <a:r>
              <a:rPr lang="en-GB" sz="1600" dirty="0"/>
              <a:t>neutral beam profile</a:t>
            </a:r>
          </a:p>
          <a:p>
            <a:pPr lvl="1" algn="just"/>
            <a:r>
              <a:rPr lang="en-GB" sz="1600" dirty="0"/>
              <a:t>beam scraper</a:t>
            </a:r>
          </a:p>
          <a:p>
            <a:pPr lvl="1" algn="just"/>
            <a:r>
              <a:rPr lang="en-GB" sz="1600" dirty="0"/>
              <a:t>horizontal ionisation beam profile monitor</a:t>
            </a:r>
          </a:p>
          <a:p>
            <a:pPr algn="just"/>
            <a:r>
              <a:rPr lang="en-GB" sz="1800" dirty="0"/>
              <a:t>Schottky signal used for the longitudinal measurements</a:t>
            </a:r>
          </a:p>
          <a:p>
            <a:endParaRPr lang="en-GB" dirty="0"/>
          </a:p>
        </p:txBody>
      </p:sp>
    </p:spTree>
    <p:extLst>
      <p:ext uri="{BB962C8B-B14F-4D97-AF65-F5344CB8AC3E}">
        <p14:creationId xmlns:p14="http://schemas.microsoft.com/office/powerpoint/2010/main" val="28070873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6BCEE-342A-4315-AB2E-6D2F8B1A944E}"/>
              </a:ext>
            </a:extLst>
          </p:cNvPr>
          <p:cNvSpPr>
            <a:spLocks noGrp="1"/>
          </p:cNvSpPr>
          <p:nvPr>
            <p:ph type="title"/>
          </p:nvPr>
        </p:nvSpPr>
        <p:spPr/>
        <p:txBody>
          <a:bodyPr/>
          <a:lstStyle/>
          <a:p>
            <a:endParaRPr lang="en-GB" dirty="0"/>
          </a:p>
        </p:txBody>
      </p:sp>
      <p:sp>
        <p:nvSpPr>
          <p:cNvPr id="3" name="Slide Number Placeholder 2">
            <a:extLst>
              <a:ext uri="{FF2B5EF4-FFF2-40B4-BE49-F238E27FC236}">
                <a16:creationId xmlns:a16="http://schemas.microsoft.com/office/drawing/2014/main" id="{A2FD4FD0-781B-4514-858B-7C2A25DBD738}"/>
              </a:ext>
            </a:extLst>
          </p:cNvPr>
          <p:cNvSpPr>
            <a:spLocks noGrp="1"/>
          </p:cNvSpPr>
          <p:nvPr>
            <p:ph type="sldNum" sz="quarter" idx="12"/>
          </p:nvPr>
        </p:nvSpPr>
        <p:spPr/>
        <p:txBody>
          <a:bodyPr/>
          <a:lstStyle/>
          <a:p>
            <a:fld id="{C263D6C4-4840-40CC-AC84-17E24B3B7BDE}" type="slidenum">
              <a:rPr lang="en-US" noProof="0" smtClean="0"/>
              <a:pPr/>
              <a:t>18</a:t>
            </a:fld>
            <a:endParaRPr lang="en-US" noProof="0" dirty="0"/>
          </a:p>
        </p:txBody>
      </p:sp>
      <p:pic>
        <p:nvPicPr>
          <p:cNvPr id="4" name="Picture 3">
            <a:extLst>
              <a:ext uri="{FF2B5EF4-FFF2-40B4-BE49-F238E27FC236}">
                <a16:creationId xmlns:a16="http://schemas.microsoft.com/office/drawing/2014/main" id="{7B08E16D-6C35-4508-85B9-88DF1171F4A7}"/>
              </a:ext>
            </a:extLst>
          </p:cNvPr>
          <p:cNvPicPr>
            <a:picLocks noChangeAspect="1"/>
          </p:cNvPicPr>
          <p:nvPr/>
        </p:nvPicPr>
        <p:blipFill>
          <a:blip r:embed="rId2"/>
          <a:stretch>
            <a:fillRect/>
          </a:stretch>
        </p:blipFill>
        <p:spPr>
          <a:xfrm>
            <a:off x="444500" y="1347072"/>
            <a:ext cx="3944620" cy="3930144"/>
          </a:xfrm>
          <a:prstGeom prst="rect">
            <a:avLst/>
          </a:prstGeom>
        </p:spPr>
      </p:pic>
      <p:pic>
        <p:nvPicPr>
          <p:cNvPr id="5" name="Picture 4">
            <a:extLst>
              <a:ext uri="{FF2B5EF4-FFF2-40B4-BE49-F238E27FC236}">
                <a16:creationId xmlns:a16="http://schemas.microsoft.com/office/drawing/2014/main" id="{6F75A52D-CAD3-43A7-9C1F-B56264FC4F47}"/>
              </a:ext>
            </a:extLst>
          </p:cNvPr>
          <p:cNvPicPr>
            <a:picLocks noChangeAspect="1"/>
          </p:cNvPicPr>
          <p:nvPr/>
        </p:nvPicPr>
        <p:blipFill>
          <a:blip r:embed="rId3"/>
          <a:stretch>
            <a:fillRect/>
          </a:stretch>
        </p:blipFill>
        <p:spPr>
          <a:xfrm>
            <a:off x="5614855" y="1347072"/>
            <a:ext cx="4419529" cy="3930144"/>
          </a:xfrm>
          <a:prstGeom prst="rect">
            <a:avLst/>
          </a:prstGeom>
        </p:spPr>
      </p:pic>
      <p:sp>
        <p:nvSpPr>
          <p:cNvPr id="6" name="Rectangle 5">
            <a:extLst>
              <a:ext uri="{FF2B5EF4-FFF2-40B4-BE49-F238E27FC236}">
                <a16:creationId xmlns:a16="http://schemas.microsoft.com/office/drawing/2014/main" id="{DD8BE335-6B06-4400-85EA-817E1D7F5797}"/>
              </a:ext>
            </a:extLst>
          </p:cNvPr>
          <p:cNvSpPr/>
          <p:nvPr/>
        </p:nvSpPr>
        <p:spPr>
          <a:xfrm>
            <a:off x="444500" y="5474740"/>
            <a:ext cx="3944620" cy="923330"/>
          </a:xfrm>
          <a:prstGeom prst="rect">
            <a:avLst/>
          </a:prstGeom>
        </p:spPr>
        <p:txBody>
          <a:bodyPr wrap="square">
            <a:spAutoFit/>
          </a:bodyPr>
          <a:lstStyle/>
          <a:p>
            <a:pPr algn="just"/>
            <a:r>
              <a:rPr lang="en-GB" dirty="0">
                <a:solidFill>
                  <a:schemeClr val="bg1"/>
                </a:solidFill>
              </a:rPr>
              <a:t>Cross-sections of neutral atom beam as seen by the two-dimensional MWPC</a:t>
            </a:r>
          </a:p>
        </p:txBody>
      </p:sp>
      <p:sp>
        <p:nvSpPr>
          <p:cNvPr id="7" name="Rectangle 6">
            <a:extLst>
              <a:ext uri="{FF2B5EF4-FFF2-40B4-BE49-F238E27FC236}">
                <a16:creationId xmlns:a16="http://schemas.microsoft.com/office/drawing/2014/main" id="{4DD5E197-26C6-4098-BFC2-63C3515852E8}"/>
              </a:ext>
            </a:extLst>
          </p:cNvPr>
          <p:cNvSpPr/>
          <p:nvPr/>
        </p:nvSpPr>
        <p:spPr>
          <a:xfrm>
            <a:off x="5614855" y="5474740"/>
            <a:ext cx="4419528" cy="369332"/>
          </a:xfrm>
          <a:prstGeom prst="rect">
            <a:avLst/>
          </a:prstGeom>
        </p:spPr>
        <p:txBody>
          <a:bodyPr wrap="square">
            <a:spAutoFit/>
          </a:bodyPr>
          <a:lstStyle/>
          <a:p>
            <a:pPr algn="just"/>
            <a:r>
              <a:rPr lang="en-GB" dirty="0">
                <a:solidFill>
                  <a:schemeClr val="bg1"/>
                </a:solidFill>
              </a:rPr>
              <a:t>Profile observed on the horizontal IPM </a:t>
            </a:r>
          </a:p>
        </p:txBody>
      </p:sp>
    </p:spTree>
    <p:extLst>
      <p:ext uri="{BB962C8B-B14F-4D97-AF65-F5344CB8AC3E}">
        <p14:creationId xmlns:p14="http://schemas.microsoft.com/office/powerpoint/2010/main" val="39728759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2FD4FD0-781B-4514-858B-7C2A25DBD738}"/>
              </a:ext>
            </a:extLst>
          </p:cNvPr>
          <p:cNvSpPr>
            <a:spLocks noGrp="1"/>
          </p:cNvSpPr>
          <p:nvPr>
            <p:ph type="sldNum" sz="quarter" idx="12"/>
          </p:nvPr>
        </p:nvSpPr>
        <p:spPr/>
        <p:txBody>
          <a:bodyPr/>
          <a:lstStyle/>
          <a:p>
            <a:fld id="{C263D6C4-4840-40CC-AC84-17E24B3B7BDE}" type="slidenum">
              <a:rPr lang="en-US" noProof="0" smtClean="0"/>
              <a:pPr/>
              <a:t>19</a:t>
            </a:fld>
            <a:endParaRPr lang="en-US" noProof="0" dirty="0"/>
          </a:p>
        </p:txBody>
      </p:sp>
      <p:sp>
        <p:nvSpPr>
          <p:cNvPr id="4" name="Rectangle 3">
            <a:extLst>
              <a:ext uri="{FF2B5EF4-FFF2-40B4-BE49-F238E27FC236}">
                <a16:creationId xmlns:a16="http://schemas.microsoft.com/office/drawing/2014/main" id="{F2F98907-394C-44FB-A757-72BAAB7D496E}"/>
              </a:ext>
            </a:extLst>
          </p:cNvPr>
          <p:cNvSpPr/>
          <p:nvPr/>
        </p:nvSpPr>
        <p:spPr>
          <a:xfrm>
            <a:off x="444500" y="1645280"/>
            <a:ext cx="11214100" cy="923330"/>
          </a:xfrm>
          <a:prstGeom prst="rect">
            <a:avLst/>
          </a:prstGeom>
        </p:spPr>
        <p:txBody>
          <a:bodyPr wrap="square">
            <a:spAutoFit/>
          </a:bodyPr>
          <a:lstStyle/>
          <a:p>
            <a:pPr algn="just"/>
            <a:r>
              <a:rPr lang="en-GB" dirty="0">
                <a:solidFill>
                  <a:srgbClr val="FFFFFF"/>
                </a:solidFill>
                <a:latin typeface="Times New Roman" panose="02020603050405020304" pitchFamily="18" charset="0"/>
              </a:rPr>
              <a:t>Neutral atom production was measured by a 2-dimensional MWPC, integrated over successive time intervals of 5 s during the cooling process. The </a:t>
            </a:r>
            <a:r>
              <a:rPr lang="en-GB" dirty="0" err="1">
                <a:solidFill>
                  <a:srgbClr val="FFFFFF"/>
                </a:solidFill>
                <a:latin typeface="Times New Roman" panose="02020603050405020304" pitchFamily="18" charset="0"/>
              </a:rPr>
              <a:t>r.m.s</a:t>
            </a:r>
            <a:r>
              <a:rPr lang="en-GB" dirty="0">
                <a:solidFill>
                  <a:srgbClr val="FFFFFF"/>
                </a:solidFill>
                <a:latin typeface="Times New Roman" panose="02020603050405020304" pitchFamily="18" charset="0"/>
              </a:rPr>
              <a:t>. horizontal and vertical widths were 2.6 mm and 2.5 mm, respectively.</a:t>
            </a:r>
          </a:p>
          <a:p>
            <a:pPr algn="just"/>
            <a:r>
              <a:rPr lang="en-GB" dirty="0">
                <a:solidFill>
                  <a:srgbClr val="FFFFFF"/>
                </a:solidFill>
                <a:latin typeface="Times New Roman" panose="02020603050405020304" pitchFamily="18" charset="0"/>
              </a:rPr>
              <a:t>The corresponding angular divergences are </a:t>
            </a:r>
            <a:r>
              <a:rPr lang="pt-BR" dirty="0">
                <a:solidFill>
                  <a:srgbClr val="FFFFFF"/>
                </a:solidFill>
                <a:latin typeface="Symbol" panose="05050102010706020507" pitchFamily="18" charset="2"/>
              </a:rPr>
              <a:t>q</a:t>
            </a:r>
            <a:r>
              <a:rPr lang="pt-BR" dirty="0">
                <a:solidFill>
                  <a:srgbClr val="FFFFFF"/>
                </a:solidFill>
                <a:latin typeface="Times New Roman" panose="02020603050405020304" pitchFamily="18" charset="0"/>
              </a:rPr>
              <a:t>h(r.m.s.) = 2.3 x 10</a:t>
            </a:r>
            <a:r>
              <a:rPr lang="pt-BR" baseline="30000" dirty="0">
                <a:solidFill>
                  <a:srgbClr val="FFFFFF"/>
                </a:solidFill>
                <a:latin typeface="Times New Roman" panose="02020603050405020304" pitchFamily="18" charset="0"/>
              </a:rPr>
              <a:t>-4</a:t>
            </a:r>
            <a:r>
              <a:rPr lang="pt-BR" dirty="0">
                <a:solidFill>
                  <a:srgbClr val="FFFFFF"/>
                </a:solidFill>
                <a:latin typeface="Times New Roman" panose="02020603050405020304" pitchFamily="18" charset="0"/>
              </a:rPr>
              <a:t>  </a:t>
            </a:r>
            <a:r>
              <a:rPr lang="pt-BR" dirty="0">
                <a:solidFill>
                  <a:srgbClr val="FFFFFF"/>
                </a:solidFill>
                <a:latin typeface="Symbol" panose="05050102010706020507" pitchFamily="18" charset="2"/>
              </a:rPr>
              <a:t>q</a:t>
            </a:r>
            <a:r>
              <a:rPr lang="pt-BR" dirty="0">
                <a:solidFill>
                  <a:srgbClr val="FFFFFF"/>
                </a:solidFill>
                <a:latin typeface="Times New Roman" panose="02020603050405020304" pitchFamily="18" charset="0"/>
              </a:rPr>
              <a:t>v(r.m.s. ) = 2.3 × 10</a:t>
            </a:r>
            <a:r>
              <a:rPr lang="pt-BR" baseline="30000" dirty="0">
                <a:solidFill>
                  <a:srgbClr val="FFFFFF"/>
                </a:solidFill>
                <a:latin typeface="Times New Roman" panose="02020603050405020304" pitchFamily="18" charset="0"/>
              </a:rPr>
              <a:t>-4</a:t>
            </a:r>
            <a:endParaRPr lang="en-GB" baseline="30000" dirty="0"/>
          </a:p>
        </p:txBody>
      </p:sp>
      <p:sp>
        <p:nvSpPr>
          <p:cNvPr id="5" name="Rectangle 4">
            <a:extLst>
              <a:ext uri="{FF2B5EF4-FFF2-40B4-BE49-F238E27FC236}">
                <a16:creationId xmlns:a16="http://schemas.microsoft.com/office/drawing/2014/main" id="{0893513F-9492-4ACB-B54E-D7250D451965}"/>
              </a:ext>
            </a:extLst>
          </p:cNvPr>
          <p:cNvSpPr/>
          <p:nvPr/>
        </p:nvSpPr>
        <p:spPr>
          <a:xfrm>
            <a:off x="444500" y="2856592"/>
            <a:ext cx="11161240" cy="1477328"/>
          </a:xfrm>
          <a:prstGeom prst="rect">
            <a:avLst/>
          </a:prstGeom>
        </p:spPr>
        <p:txBody>
          <a:bodyPr wrap="square">
            <a:spAutoFit/>
          </a:bodyPr>
          <a:lstStyle/>
          <a:p>
            <a:pPr algn="just"/>
            <a:r>
              <a:rPr lang="en-GB" dirty="0">
                <a:solidFill>
                  <a:srgbClr val="FFFFFF"/>
                </a:solidFill>
                <a:latin typeface="Times New Roman" panose="02020603050405020304" pitchFamily="18" charset="0"/>
              </a:rPr>
              <a:t>The effect of horizontal and vertical scraping on beam intensity allowed measurement of beam sizes at the scraper positions. The fullwidth-half-maximum (</a:t>
            </a:r>
            <a:r>
              <a:rPr lang="en-GB" dirty="0" err="1">
                <a:solidFill>
                  <a:srgbClr val="FFFFFF"/>
                </a:solidFill>
                <a:latin typeface="Times New Roman" panose="02020603050405020304" pitchFamily="18" charset="0"/>
              </a:rPr>
              <a:t>fwhm</a:t>
            </a:r>
            <a:r>
              <a:rPr lang="en-GB" dirty="0">
                <a:solidFill>
                  <a:srgbClr val="FFFFFF"/>
                </a:solidFill>
                <a:latin typeface="Times New Roman" panose="02020603050405020304" pitchFamily="18" charset="0"/>
              </a:rPr>
              <a:t>) beam sizes found were </a:t>
            </a:r>
            <a:r>
              <a:rPr lang="fi-FI" dirty="0">
                <a:solidFill>
                  <a:srgbClr val="FFFFFF"/>
                </a:solidFill>
                <a:latin typeface="Symbol" panose="05050102010706020507" pitchFamily="18" charset="2"/>
              </a:rPr>
              <a:t>s</a:t>
            </a:r>
            <a:r>
              <a:rPr lang="fi-FI" dirty="0">
                <a:solidFill>
                  <a:srgbClr val="FFFFFF"/>
                </a:solidFill>
                <a:latin typeface="Times New Roman" panose="02020603050405020304" pitchFamily="18" charset="0"/>
              </a:rPr>
              <a:t>h ~ 2.3 mm </a:t>
            </a:r>
            <a:r>
              <a:rPr lang="fi-FI" dirty="0">
                <a:solidFill>
                  <a:srgbClr val="FFFFFF"/>
                </a:solidFill>
                <a:latin typeface="Symbol" panose="05050102010706020507" pitchFamily="18" charset="2"/>
              </a:rPr>
              <a:t>s</a:t>
            </a:r>
            <a:r>
              <a:rPr lang="fi-FI" dirty="0">
                <a:solidFill>
                  <a:srgbClr val="FFFFFF"/>
                </a:solidFill>
                <a:latin typeface="Times New Roman" panose="02020603050405020304" pitchFamily="18" charset="0"/>
              </a:rPr>
              <a:t>v ~  2.8 mm.</a:t>
            </a:r>
          </a:p>
          <a:p>
            <a:pPr algn="just"/>
            <a:r>
              <a:rPr lang="en-GB" dirty="0">
                <a:solidFill>
                  <a:srgbClr val="FFFFFF"/>
                </a:solidFill>
                <a:latin typeface="Times New Roman" panose="02020603050405020304" pitchFamily="18" charset="0"/>
              </a:rPr>
              <a:t>From the lattice parameters the corresponding angular divergences in the cooling region were </a:t>
            </a:r>
            <a:r>
              <a:rPr lang="pt-BR" dirty="0">
                <a:solidFill>
                  <a:srgbClr val="FFFFFF"/>
                </a:solidFill>
                <a:latin typeface="Symbol" panose="05050102010706020507" pitchFamily="18" charset="2"/>
              </a:rPr>
              <a:t>q</a:t>
            </a:r>
            <a:r>
              <a:rPr lang="pt-BR" dirty="0">
                <a:solidFill>
                  <a:srgbClr val="FFFFFF"/>
                </a:solidFill>
                <a:latin typeface="Times New Roman" panose="02020603050405020304" pitchFamily="18" charset="0"/>
              </a:rPr>
              <a:t>h(fwhm) ~ 2.4 × 10</a:t>
            </a:r>
            <a:r>
              <a:rPr lang="pt-BR" baseline="30000" dirty="0">
                <a:solidFill>
                  <a:srgbClr val="FFFFFF"/>
                </a:solidFill>
                <a:latin typeface="Times New Roman" panose="02020603050405020304" pitchFamily="18" charset="0"/>
              </a:rPr>
              <a:t>-4</a:t>
            </a:r>
            <a:r>
              <a:rPr lang="pt-BR" dirty="0">
                <a:solidFill>
                  <a:srgbClr val="FFFFFF"/>
                </a:solidFill>
                <a:latin typeface="Times New Roman" panose="02020603050405020304" pitchFamily="18" charset="0"/>
              </a:rPr>
              <a:t> </a:t>
            </a:r>
            <a:r>
              <a:rPr lang="pt-BR" dirty="0">
                <a:solidFill>
                  <a:srgbClr val="FFFFFF"/>
                </a:solidFill>
                <a:latin typeface="Symbol" panose="05050102010706020507" pitchFamily="18" charset="2"/>
              </a:rPr>
              <a:t>q</a:t>
            </a:r>
            <a:r>
              <a:rPr lang="pt-BR" dirty="0">
                <a:solidFill>
                  <a:srgbClr val="FFFFFF"/>
                </a:solidFill>
                <a:latin typeface="Times New Roman" panose="02020603050405020304" pitchFamily="18" charset="0"/>
              </a:rPr>
              <a:t>v(fwhm ) ~ 2.3 × 10</a:t>
            </a:r>
            <a:r>
              <a:rPr lang="pt-BR" baseline="30000" dirty="0">
                <a:solidFill>
                  <a:srgbClr val="FFFFFF"/>
                </a:solidFill>
                <a:latin typeface="Times New Roman" panose="02020603050405020304" pitchFamily="18" charset="0"/>
              </a:rPr>
              <a:t>-4</a:t>
            </a:r>
            <a:r>
              <a:rPr lang="pt-BR" dirty="0">
                <a:solidFill>
                  <a:srgbClr val="FFFFFF"/>
                </a:solidFill>
                <a:latin typeface="Times New Roman" panose="02020603050405020304" pitchFamily="18" charset="0"/>
              </a:rPr>
              <a:t>, </a:t>
            </a:r>
            <a:r>
              <a:rPr lang="en-GB" dirty="0">
                <a:solidFill>
                  <a:srgbClr val="FFFFFF"/>
                </a:solidFill>
                <a:latin typeface="Times New Roman" panose="02020603050405020304" pitchFamily="18" charset="0"/>
              </a:rPr>
              <a:t>consistent with the results from the neutral beam profile, which yield a beam size in the cooler region below 1 mm </a:t>
            </a:r>
            <a:r>
              <a:rPr lang="en-GB" dirty="0" err="1">
                <a:solidFill>
                  <a:srgbClr val="FFFFFF"/>
                </a:solidFill>
                <a:latin typeface="Times New Roman" panose="02020603050405020304" pitchFamily="18" charset="0"/>
              </a:rPr>
              <a:t>fwhm</a:t>
            </a:r>
            <a:r>
              <a:rPr lang="en-GB" dirty="0">
                <a:solidFill>
                  <a:srgbClr val="FFFFFF"/>
                </a:solidFill>
                <a:latin typeface="Times New Roman" panose="02020603050405020304" pitchFamily="18" charset="0"/>
              </a:rPr>
              <a:t>.</a:t>
            </a:r>
          </a:p>
        </p:txBody>
      </p:sp>
      <p:sp>
        <p:nvSpPr>
          <p:cNvPr id="6" name="Rectangle 5">
            <a:extLst>
              <a:ext uri="{FF2B5EF4-FFF2-40B4-BE49-F238E27FC236}">
                <a16:creationId xmlns:a16="http://schemas.microsoft.com/office/drawing/2014/main" id="{CF0686B8-2213-40F4-B9A9-FAF797A611B3}"/>
              </a:ext>
            </a:extLst>
          </p:cNvPr>
          <p:cNvSpPr/>
          <p:nvPr/>
        </p:nvSpPr>
        <p:spPr>
          <a:xfrm>
            <a:off x="444500" y="4621902"/>
            <a:ext cx="11451913" cy="923330"/>
          </a:xfrm>
          <a:prstGeom prst="rect">
            <a:avLst/>
          </a:prstGeom>
        </p:spPr>
        <p:txBody>
          <a:bodyPr wrap="square">
            <a:spAutoFit/>
          </a:bodyPr>
          <a:lstStyle/>
          <a:p>
            <a:r>
              <a:rPr lang="en-GB" dirty="0">
                <a:solidFill>
                  <a:srgbClr val="FFFFFF"/>
                </a:solidFill>
                <a:latin typeface="Times New Roman" panose="02020603050405020304" pitchFamily="18" charset="0"/>
              </a:rPr>
              <a:t>The determination of the profile width was thus limited by the resolution of the IPM device (1 mm), and only an upper limit of 2.4 mm (</a:t>
            </a:r>
            <a:r>
              <a:rPr lang="en-GB" dirty="0" err="1">
                <a:solidFill>
                  <a:srgbClr val="FFFFFF"/>
                </a:solidFill>
                <a:latin typeface="Times New Roman" panose="02020603050405020304" pitchFamily="18" charset="0"/>
              </a:rPr>
              <a:t>fwhm</a:t>
            </a:r>
            <a:r>
              <a:rPr lang="en-GB" dirty="0">
                <a:solidFill>
                  <a:srgbClr val="FFFFFF"/>
                </a:solidFill>
                <a:latin typeface="Times New Roman" panose="02020603050405020304" pitchFamily="18" charset="0"/>
              </a:rPr>
              <a:t>) could be established.</a:t>
            </a:r>
            <a:endParaRPr lang="en-GB" dirty="0"/>
          </a:p>
          <a:p>
            <a:pPr algn="just"/>
            <a:endParaRPr lang="en-GB" dirty="0"/>
          </a:p>
        </p:txBody>
      </p:sp>
    </p:spTree>
    <p:extLst>
      <p:ext uri="{BB962C8B-B14F-4D97-AF65-F5344CB8AC3E}">
        <p14:creationId xmlns:p14="http://schemas.microsoft.com/office/powerpoint/2010/main" val="3724355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875C19A-1AAE-476A-A316-A2CF92D763D3}"/>
              </a:ext>
            </a:extLst>
          </p:cNvPr>
          <p:cNvSpPr>
            <a:spLocks noGrp="1"/>
          </p:cNvSpPr>
          <p:nvPr>
            <p:ph type="title"/>
          </p:nvPr>
        </p:nvSpPr>
        <p:spPr/>
        <p:txBody>
          <a:bodyPr/>
          <a:lstStyle/>
          <a:p>
            <a:r>
              <a:rPr lang="en-US" dirty="0"/>
              <a:t>Outline</a:t>
            </a:r>
          </a:p>
        </p:txBody>
      </p:sp>
      <p:sp>
        <p:nvSpPr>
          <p:cNvPr id="10" name="Text Placeholder 9">
            <a:extLst>
              <a:ext uri="{FF2B5EF4-FFF2-40B4-BE49-F238E27FC236}">
                <a16:creationId xmlns:a16="http://schemas.microsoft.com/office/drawing/2014/main" id="{EF2BC084-E6DB-4DE7-B309-042A85EBA700}"/>
              </a:ext>
            </a:extLst>
          </p:cNvPr>
          <p:cNvSpPr>
            <a:spLocks noGrp="1"/>
          </p:cNvSpPr>
          <p:nvPr>
            <p:ph type="body" sz="quarter" idx="13"/>
          </p:nvPr>
        </p:nvSpPr>
        <p:spPr>
          <a:xfrm>
            <a:off x="444500" y="1625385"/>
            <a:ext cx="6718300" cy="4093243"/>
          </a:xfrm>
        </p:spPr>
        <p:txBody>
          <a:bodyPr/>
          <a:lstStyle/>
          <a:p>
            <a:r>
              <a:rPr lang="en-US" dirty="0"/>
              <a:t>A brief introduction to electron cooling</a:t>
            </a:r>
          </a:p>
          <a:p>
            <a:pPr lvl="1"/>
            <a:r>
              <a:rPr lang="en-US" dirty="0"/>
              <a:t>What?</a:t>
            </a:r>
          </a:p>
          <a:p>
            <a:pPr lvl="1"/>
            <a:r>
              <a:rPr lang="en-US" dirty="0"/>
              <a:t>Why?</a:t>
            </a:r>
          </a:p>
          <a:p>
            <a:pPr lvl="1"/>
            <a:r>
              <a:rPr lang="en-US" dirty="0"/>
              <a:t>Very basic theory of electron cooling</a:t>
            </a:r>
          </a:p>
          <a:p>
            <a:pPr lvl="1"/>
            <a:r>
              <a:rPr lang="en-US" dirty="0"/>
              <a:t>Electron cooling hardware</a:t>
            </a:r>
          </a:p>
          <a:p>
            <a:r>
              <a:rPr lang="en-US" dirty="0"/>
              <a:t>The CERN electron coolers</a:t>
            </a:r>
          </a:p>
          <a:p>
            <a:pPr lvl="1"/>
            <a:r>
              <a:rPr lang="en-US" dirty="0"/>
              <a:t>The ICE age – the birth of electron cooling at CERN</a:t>
            </a:r>
          </a:p>
          <a:p>
            <a:pPr lvl="1"/>
            <a:r>
              <a:rPr lang="en-US" dirty="0"/>
              <a:t>LEAR – electron cooling in operation</a:t>
            </a:r>
          </a:p>
          <a:p>
            <a:pPr lvl="1"/>
            <a:r>
              <a:rPr lang="en-US" dirty="0"/>
              <a:t>From LEAR to LEIR</a:t>
            </a:r>
          </a:p>
          <a:p>
            <a:pPr lvl="1"/>
            <a:r>
              <a:rPr lang="en-US" dirty="0"/>
              <a:t>AD – cooling for antimatter</a:t>
            </a:r>
          </a:p>
          <a:p>
            <a:pPr lvl="1"/>
            <a:r>
              <a:rPr lang="en-US" dirty="0"/>
              <a:t>ELENA and the future</a:t>
            </a:r>
          </a:p>
        </p:txBody>
      </p:sp>
      <p:sp>
        <p:nvSpPr>
          <p:cNvPr id="2" name="Slide Number Placeholder 1">
            <a:extLst>
              <a:ext uri="{FF2B5EF4-FFF2-40B4-BE49-F238E27FC236}">
                <a16:creationId xmlns:a16="http://schemas.microsoft.com/office/drawing/2014/main" id="{BE9800F6-D571-48C4-8466-12AA1ADB6599}"/>
              </a:ext>
            </a:extLst>
          </p:cNvPr>
          <p:cNvSpPr>
            <a:spLocks noGrp="1"/>
          </p:cNvSpPr>
          <p:nvPr>
            <p:ph type="sldNum" sz="quarter" idx="12"/>
          </p:nvPr>
        </p:nvSpPr>
        <p:spPr/>
        <p:txBody>
          <a:bodyPr/>
          <a:lstStyle/>
          <a:p>
            <a:fld id="{C263D6C4-4840-40CC-AC84-17E24B3B7BDE}" type="slidenum">
              <a:rPr lang="en-US" smtClean="0"/>
              <a:pPr/>
              <a:t>2</a:t>
            </a:fld>
            <a:endParaRPr lang="en-US" dirty="0"/>
          </a:p>
        </p:txBody>
      </p:sp>
    </p:spTree>
    <p:extLst>
      <p:ext uri="{BB962C8B-B14F-4D97-AF65-F5344CB8AC3E}">
        <p14:creationId xmlns:p14="http://schemas.microsoft.com/office/powerpoint/2010/main" val="3733486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2C6F592-E8F5-447B-AE2C-A8CC10B2D3EF}"/>
              </a:ext>
            </a:extLst>
          </p:cNvPr>
          <p:cNvSpPr>
            <a:spLocks noGrp="1"/>
          </p:cNvSpPr>
          <p:nvPr>
            <p:ph type="sldNum" sz="quarter" idx="12"/>
          </p:nvPr>
        </p:nvSpPr>
        <p:spPr/>
        <p:txBody>
          <a:bodyPr/>
          <a:lstStyle/>
          <a:p>
            <a:fld id="{C263D6C4-4840-40CC-AC84-17E24B3B7BDE}" type="slidenum">
              <a:rPr lang="en-US" noProof="0" smtClean="0"/>
              <a:pPr/>
              <a:t>20</a:t>
            </a:fld>
            <a:endParaRPr lang="en-US" noProof="0" dirty="0"/>
          </a:p>
        </p:txBody>
      </p:sp>
      <p:pic>
        <p:nvPicPr>
          <p:cNvPr id="4" name="Picture 3">
            <a:extLst>
              <a:ext uri="{FF2B5EF4-FFF2-40B4-BE49-F238E27FC236}">
                <a16:creationId xmlns:a16="http://schemas.microsoft.com/office/drawing/2014/main" id="{DB48F45C-E0B8-4A08-AA94-2CA5A6AAD0D5}"/>
              </a:ext>
            </a:extLst>
          </p:cNvPr>
          <p:cNvPicPr>
            <a:picLocks noChangeAspect="1"/>
          </p:cNvPicPr>
          <p:nvPr/>
        </p:nvPicPr>
        <p:blipFill>
          <a:blip r:embed="rId2"/>
          <a:stretch>
            <a:fillRect/>
          </a:stretch>
        </p:blipFill>
        <p:spPr>
          <a:xfrm>
            <a:off x="760006" y="1353222"/>
            <a:ext cx="4995501" cy="2953917"/>
          </a:xfrm>
          <a:prstGeom prst="rect">
            <a:avLst/>
          </a:prstGeom>
        </p:spPr>
      </p:pic>
      <p:pic>
        <p:nvPicPr>
          <p:cNvPr id="6" name="Picture 5">
            <a:extLst>
              <a:ext uri="{FF2B5EF4-FFF2-40B4-BE49-F238E27FC236}">
                <a16:creationId xmlns:a16="http://schemas.microsoft.com/office/drawing/2014/main" id="{FA73066E-75B1-4170-B1FD-CF4872D706B4}"/>
              </a:ext>
            </a:extLst>
          </p:cNvPr>
          <p:cNvPicPr>
            <a:picLocks noChangeAspect="1"/>
          </p:cNvPicPr>
          <p:nvPr/>
        </p:nvPicPr>
        <p:blipFill>
          <a:blip r:embed="rId3"/>
          <a:stretch>
            <a:fillRect/>
          </a:stretch>
        </p:blipFill>
        <p:spPr>
          <a:xfrm>
            <a:off x="6159063" y="1353222"/>
            <a:ext cx="4402675" cy="3008214"/>
          </a:xfrm>
          <a:prstGeom prst="rect">
            <a:avLst/>
          </a:prstGeom>
        </p:spPr>
      </p:pic>
      <p:sp>
        <p:nvSpPr>
          <p:cNvPr id="7" name="Rectangle 6">
            <a:extLst>
              <a:ext uri="{FF2B5EF4-FFF2-40B4-BE49-F238E27FC236}">
                <a16:creationId xmlns:a16="http://schemas.microsoft.com/office/drawing/2014/main" id="{9D0AC133-3FAE-420A-832F-FC1799A286F7}"/>
              </a:ext>
            </a:extLst>
          </p:cNvPr>
          <p:cNvSpPr/>
          <p:nvPr/>
        </p:nvSpPr>
        <p:spPr>
          <a:xfrm>
            <a:off x="640137" y="4627615"/>
            <a:ext cx="10011046" cy="1754326"/>
          </a:xfrm>
          <a:prstGeom prst="rect">
            <a:avLst/>
          </a:prstGeom>
        </p:spPr>
        <p:txBody>
          <a:bodyPr wrap="square">
            <a:spAutoFit/>
          </a:bodyPr>
          <a:lstStyle/>
          <a:p>
            <a:pPr algn="just"/>
            <a:r>
              <a:rPr lang="en-GB" dirty="0">
                <a:solidFill>
                  <a:srgbClr val="FFFFFF"/>
                </a:solidFill>
                <a:latin typeface="Times New Roman" panose="02020603050405020304" pitchFamily="18" charset="0"/>
              </a:rPr>
              <a:t>Horizontal </a:t>
            </a:r>
            <a:r>
              <a:rPr lang="en-GB" dirty="0" err="1">
                <a:solidFill>
                  <a:srgbClr val="FFFFFF"/>
                </a:solidFill>
                <a:latin typeface="Times New Roman" panose="02020603050405020304" pitchFamily="18" charset="0"/>
              </a:rPr>
              <a:t>betatron</a:t>
            </a:r>
            <a:r>
              <a:rPr lang="en-GB" dirty="0">
                <a:solidFill>
                  <a:srgbClr val="FFFFFF"/>
                </a:solidFill>
                <a:latin typeface="Times New Roman" panose="02020603050405020304" pitchFamily="18" charset="0"/>
              </a:rPr>
              <a:t> oscillations were excited artificially on the cooled beam by a short (700 ns) coherent pulse from the Full Aperture Kicker. Damping was then followed on the horizontal beam profile monitor. Repeated excitation to various amplitudes were made and the total damping time measured as a function of excitation amplitude.</a:t>
            </a:r>
          </a:p>
          <a:p>
            <a:pPr algn="just"/>
            <a:r>
              <a:rPr lang="en-GB" dirty="0">
                <a:solidFill>
                  <a:srgbClr val="FFFFFF"/>
                </a:solidFill>
                <a:latin typeface="Times New Roman" panose="02020603050405020304" pitchFamily="18" charset="0"/>
              </a:rPr>
              <a:t>The figure on the top left shows an example of such observations. The time between frames is 800 </a:t>
            </a:r>
            <a:r>
              <a:rPr lang="en-GB" dirty="0" err="1">
                <a:solidFill>
                  <a:srgbClr val="FFFFFF"/>
                </a:solidFill>
                <a:latin typeface="Times New Roman" panose="02020603050405020304" pitchFamily="18" charset="0"/>
              </a:rPr>
              <a:t>ms</a:t>
            </a:r>
            <a:r>
              <a:rPr lang="en-GB" dirty="0">
                <a:solidFill>
                  <a:srgbClr val="FFFFFF"/>
                </a:solidFill>
                <a:latin typeface="Times New Roman" panose="02020603050405020304" pitchFamily="18" charset="0"/>
              </a:rPr>
              <a:t>. The total damping time, down to the resolution of the monitor, is here about 7 s.</a:t>
            </a:r>
          </a:p>
        </p:txBody>
      </p:sp>
    </p:spTree>
    <p:extLst>
      <p:ext uri="{BB962C8B-B14F-4D97-AF65-F5344CB8AC3E}">
        <p14:creationId xmlns:p14="http://schemas.microsoft.com/office/powerpoint/2010/main" val="14164362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D2592C1-A21D-436C-B286-9F131579D56F}"/>
              </a:ext>
            </a:extLst>
          </p:cNvPr>
          <p:cNvSpPr>
            <a:spLocks noGrp="1"/>
          </p:cNvSpPr>
          <p:nvPr>
            <p:ph type="sldNum" sz="quarter" idx="12"/>
          </p:nvPr>
        </p:nvSpPr>
        <p:spPr/>
        <p:txBody>
          <a:bodyPr/>
          <a:lstStyle/>
          <a:p>
            <a:fld id="{C263D6C4-4840-40CC-AC84-17E24B3B7BDE}" type="slidenum">
              <a:rPr lang="en-US" noProof="0" smtClean="0"/>
              <a:pPr/>
              <a:t>21</a:t>
            </a:fld>
            <a:endParaRPr lang="en-US" noProof="0" dirty="0"/>
          </a:p>
        </p:txBody>
      </p:sp>
      <p:pic>
        <p:nvPicPr>
          <p:cNvPr id="4" name="Picture 3">
            <a:extLst>
              <a:ext uri="{FF2B5EF4-FFF2-40B4-BE49-F238E27FC236}">
                <a16:creationId xmlns:a16="http://schemas.microsoft.com/office/drawing/2014/main" id="{D6AEE029-F331-4B17-82DE-A4834E1A30AA}"/>
              </a:ext>
            </a:extLst>
          </p:cNvPr>
          <p:cNvPicPr>
            <a:picLocks noChangeAspect="1"/>
          </p:cNvPicPr>
          <p:nvPr/>
        </p:nvPicPr>
        <p:blipFill>
          <a:blip r:embed="rId2"/>
          <a:stretch>
            <a:fillRect/>
          </a:stretch>
        </p:blipFill>
        <p:spPr>
          <a:xfrm>
            <a:off x="385460" y="655318"/>
            <a:ext cx="4664060" cy="3706197"/>
          </a:xfrm>
          <a:prstGeom prst="rect">
            <a:avLst/>
          </a:prstGeom>
        </p:spPr>
      </p:pic>
      <p:sp>
        <p:nvSpPr>
          <p:cNvPr id="5" name="Rectangle 4">
            <a:extLst>
              <a:ext uri="{FF2B5EF4-FFF2-40B4-BE49-F238E27FC236}">
                <a16:creationId xmlns:a16="http://schemas.microsoft.com/office/drawing/2014/main" id="{1B44ADB1-CB44-42C4-A850-870A51DF449D}"/>
              </a:ext>
            </a:extLst>
          </p:cNvPr>
          <p:cNvSpPr/>
          <p:nvPr/>
        </p:nvSpPr>
        <p:spPr>
          <a:xfrm>
            <a:off x="385460" y="4550717"/>
            <a:ext cx="4958700" cy="2031325"/>
          </a:xfrm>
          <a:prstGeom prst="rect">
            <a:avLst/>
          </a:prstGeom>
        </p:spPr>
        <p:txBody>
          <a:bodyPr wrap="square">
            <a:spAutoFit/>
          </a:bodyPr>
          <a:lstStyle/>
          <a:p>
            <a:pPr algn="just"/>
            <a:r>
              <a:rPr lang="en-GB" dirty="0">
                <a:solidFill>
                  <a:srgbClr val="FFFFFF"/>
                </a:solidFill>
                <a:latin typeface="Times New Roman" panose="02020603050405020304" pitchFamily="18" charset="0"/>
              </a:rPr>
              <a:t>For measurement of equilibrium momentum spread the longitudinal pickup sensitive to </a:t>
            </a:r>
            <a:r>
              <a:rPr lang="en-GB" dirty="0" err="1">
                <a:solidFill>
                  <a:srgbClr val="FFFFFF"/>
                </a:solidFill>
                <a:latin typeface="Times New Roman" panose="02020603050405020304" pitchFamily="18" charset="0"/>
              </a:rPr>
              <a:t>Schottky</a:t>
            </a:r>
            <a:r>
              <a:rPr lang="en-GB" dirty="0">
                <a:solidFill>
                  <a:srgbClr val="FFFFFF"/>
                </a:solidFill>
                <a:latin typeface="Times New Roman" panose="02020603050405020304" pitchFamily="18" charset="0"/>
              </a:rPr>
              <a:t> noise was used. Left shows an example of two Fourier analyses of Schottky noise, taken at the beginning and end of the cooling process, at the 24</a:t>
            </a:r>
            <a:r>
              <a:rPr lang="en-GB" baseline="30000" dirty="0">
                <a:solidFill>
                  <a:srgbClr val="FFFFFF"/>
                </a:solidFill>
                <a:latin typeface="Times New Roman" panose="02020603050405020304" pitchFamily="18" charset="0"/>
              </a:rPr>
              <a:t>th</a:t>
            </a:r>
            <a:r>
              <a:rPr lang="en-GB" dirty="0">
                <a:solidFill>
                  <a:srgbClr val="FFFFFF"/>
                </a:solidFill>
                <a:latin typeface="Times New Roman" panose="02020603050405020304" pitchFamily="18" charset="0"/>
              </a:rPr>
              <a:t> harmonic of the revolution frequency.. Its momentum spread is </a:t>
            </a:r>
            <a:r>
              <a:rPr lang="en-GB" i="1" dirty="0" err="1">
                <a:solidFill>
                  <a:srgbClr val="FFFFFF"/>
                </a:solidFill>
                <a:latin typeface="Times New Roman" panose="02020603050405020304" pitchFamily="18" charset="0"/>
              </a:rPr>
              <a:t>Dp</a:t>
            </a:r>
            <a:r>
              <a:rPr lang="en-GB" i="1" dirty="0">
                <a:solidFill>
                  <a:srgbClr val="FFFFFF"/>
                </a:solidFill>
                <a:latin typeface="Times New Roman" panose="02020603050405020304" pitchFamily="18" charset="0"/>
              </a:rPr>
              <a:t>/p </a:t>
            </a:r>
            <a:r>
              <a:rPr lang="en-GB" dirty="0">
                <a:solidFill>
                  <a:srgbClr val="FFFFFF"/>
                </a:solidFill>
                <a:latin typeface="Times New Roman" panose="02020603050405020304" pitchFamily="18" charset="0"/>
              </a:rPr>
              <a:t>= 4 × 10</a:t>
            </a:r>
            <a:r>
              <a:rPr lang="en-GB" baseline="30000" dirty="0">
                <a:solidFill>
                  <a:srgbClr val="FFFFFF"/>
                </a:solidFill>
                <a:latin typeface="Times New Roman" panose="02020603050405020304" pitchFamily="18" charset="0"/>
              </a:rPr>
              <a:t>-5</a:t>
            </a:r>
            <a:r>
              <a:rPr lang="en-GB" dirty="0">
                <a:solidFill>
                  <a:srgbClr val="FFFFFF"/>
                </a:solidFill>
                <a:latin typeface="Times New Roman" panose="02020603050405020304" pitchFamily="18" charset="0"/>
              </a:rPr>
              <a:t> (</a:t>
            </a:r>
            <a:r>
              <a:rPr lang="en-GB" dirty="0" err="1">
                <a:solidFill>
                  <a:srgbClr val="FFFFFF"/>
                </a:solidFill>
                <a:latin typeface="Times New Roman" panose="02020603050405020304" pitchFamily="18" charset="0"/>
              </a:rPr>
              <a:t>fwhm</a:t>
            </a:r>
            <a:r>
              <a:rPr lang="en-GB" dirty="0">
                <a:solidFill>
                  <a:srgbClr val="FFFFFF"/>
                </a:solidFill>
                <a:latin typeface="Times New Roman" panose="02020603050405020304" pitchFamily="18" charset="0"/>
              </a:rPr>
              <a:t>).</a:t>
            </a:r>
            <a:endParaRPr lang="en-GB" dirty="0"/>
          </a:p>
        </p:txBody>
      </p:sp>
      <p:pic>
        <p:nvPicPr>
          <p:cNvPr id="6" name="Picture 5">
            <a:extLst>
              <a:ext uri="{FF2B5EF4-FFF2-40B4-BE49-F238E27FC236}">
                <a16:creationId xmlns:a16="http://schemas.microsoft.com/office/drawing/2014/main" id="{F2D0246B-7AE4-44F0-85A5-068E561183AC}"/>
              </a:ext>
            </a:extLst>
          </p:cNvPr>
          <p:cNvPicPr>
            <a:picLocks noChangeAspect="1"/>
          </p:cNvPicPr>
          <p:nvPr/>
        </p:nvPicPr>
        <p:blipFill>
          <a:blip r:embed="rId3"/>
          <a:stretch>
            <a:fillRect/>
          </a:stretch>
        </p:blipFill>
        <p:spPr>
          <a:xfrm>
            <a:off x="5980196" y="614679"/>
            <a:ext cx="5206584" cy="3722843"/>
          </a:xfrm>
          <a:prstGeom prst="rect">
            <a:avLst/>
          </a:prstGeom>
        </p:spPr>
      </p:pic>
      <p:sp>
        <p:nvSpPr>
          <p:cNvPr id="7" name="Rectangle 6">
            <a:extLst>
              <a:ext uri="{FF2B5EF4-FFF2-40B4-BE49-F238E27FC236}">
                <a16:creationId xmlns:a16="http://schemas.microsoft.com/office/drawing/2014/main" id="{B092B203-59A5-46FE-B197-0327C6706AB9}"/>
              </a:ext>
            </a:extLst>
          </p:cNvPr>
          <p:cNvSpPr/>
          <p:nvPr/>
        </p:nvSpPr>
        <p:spPr>
          <a:xfrm>
            <a:off x="5980196" y="4550717"/>
            <a:ext cx="5206584" cy="1261884"/>
          </a:xfrm>
          <a:prstGeom prst="rect">
            <a:avLst/>
          </a:prstGeom>
        </p:spPr>
        <p:txBody>
          <a:bodyPr wrap="square">
            <a:spAutoFit/>
          </a:bodyPr>
          <a:lstStyle/>
          <a:p>
            <a:pPr algn="just"/>
            <a:r>
              <a:rPr lang="en-GB" dirty="0">
                <a:solidFill>
                  <a:srgbClr val="FFFFFF"/>
                </a:solidFill>
                <a:latin typeface="Times New Roman" panose="02020603050405020304" pitchFamily="18" charset="0"/>
              </a:rPr>
              <a:t>Equilibrium momentum spread of 45 MeV protons versus intensity. (o) temperature limited </a:t>
            </a:r>
            <a:r>
              <a:rPr lang="en-GB" sz="2000" i="1" dirty="0">
                <a:solidFill>
                  <a:srgbClr val="FFFFFF"/>
                </a:solidFill>
                <a:latin typeface="Times New Roman" panose="02020603050405020304" pitchFamily="18" charset="0"/>
              </a:rPr>
              <a:t>T/2 </a:t>
            </a:r>
            <a:r>
              <a:rPr lang="en-GB" dirty="0">
                <a:solidFill>
                  <a:srgbClr val="FFFFFF"/>
                </a:solidFill>
                <a:latin typeface="Times New Roman" panose="02020603050405020304" pitchFamily="18" charset="0"/>
              </a:rPr>
              <a:t>electron beam (590 mA). (</a:t>
            </a:r>
            <a:r>
              <a:rPr lang="en-GB" dirty="0">
                <a:solidFill>
                  <a:srgbClr val="FFFFFF"/>
                </a:solidFill>
                <a:latin typeface="Symbol" panose="05050102010706020507" pitchFamily="18" charset="2"/>
                <a:sym typeface="Symbol" panose="05050102010706020507" pitchFamily="18" charset="2"/>
              </a:rPr>
              <a:t></a:t>
            </a:r>
            <a:r>
              <a:rPr lang="en-GB" dirty="0">
                <a:solidFill>
                  <a:srgbClr val="FFFFFF"/>
                </a:solidFill>
                <a:latin typeface="Times New Roman" panose="02020603050405020304" pitchFamily="18" charset="0"/>
              </a:rPr>
              <a:t>) space charge limited </a:t>
            </a:r>
            <a:r>
              <a:rPr lang="en-GB" sz="2000" i="1" dirty="0">
                <a:solidFill>
                  <a:srgbClr val="FFFFFF"/>
                </a:solidFill>
                <a:latin typeface="Times New Roman" panose="02020603050405020304" pitchFamily="18" charset="0"/>
              </a:rPr>
              <a:t>P/2 </a:t>
            </a:r>
            <a:r>
              <a:rPr lang="en-GB" dirty="0">
                <a:solidFill>
                  <a:srgbClr val="FFFFFF"/>
                </a:solidFill>
                <a:latin typeface="Times New Roman" panose="02020603050405020304" pitchFamily="18" charset="0"/>
              </a:rPr>
              <a:t>electron beam (1250 mA).</a:t>
            </a:r>
            <a:endParaRPr lang="en-GB" dirty="0"/>
          </a:p>
        </p:txBody>
      </p:sp>
    </p:spTree>
    <p:extLst>
      <p:ext uri="{BB962C8B-B14F-4D97-AF65-F5344CB8AC3E}">
        <p14:creationId xmlns:p14="http://schemas.microsoft.com/office/powerpoint/2010/main" val="7345578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6D5133F-527B-4A2B-A977-C12BC16F3BEF}"/>
              </a:ext>
            </a:extLst>
          </p:cNvPr>
          <p:cNvSpPr>
            <a:spLocks noGrp="1"/>
          </p:cNvSpPr>
          <p:nvPr>
            <p:ph type="sldNum" sz="quarter" idx="12"/>
          </p:nvPr>
        </p:nvSpPr>
        <p:spPr/>
        <p:txBody>
          <a:bodyPr/>
          <a:lstStyle/>
          <a:p>
            <a:fld id="{C263D6C4-4840-40CC-AC84-17E24B3B7BDE}" type="slidenum">
              <a:rPr lang="en-US" noProof="0" smtClean="0"/>
              <a:pPr/>
              <a:t>22</a:t>
            </a:fld>
            <a:endParaRPr lang="en-US" noProof="0" dirty="0"/>
          </a:p>
        </p:txBody>
      </p:sp>
      <p:pic>
        <p:nvPicPr>
          <p:cNvPr id="4" name="Picture 3">
            <a:extLst>
              <a:ext uri="{FF2B5EF4-FFF2-40B4-BE49-F238E27FC236}">
                <a16:creationId xmlns:a16="http://schemas.microsoft.com/office/drawing/2014/main" id="{75E8FE2C-112B-4E70-824F-8F77B890528E}"/>
              </a:ext>
            </a:extLst>
          </p:cNvPr>
          <p:cNvPicPr>
            <a:picLocks noChangeAspect="1"/>
          </p:cNvPicPr>
          <p:nvPr/>
        </p:nvPicPr>
        <p:blipFill>
          <a:blip r:embed="rId2"/>
          <a:stretch>
            <a:fillRect/>
          </a:stretch>
        </p:blipFill>
        <p:spPr>
          <a:xfrm>
            <a:off x="6296428" y="1382378"/>
            <a:ext cx="4895512" cy="5017443"/>
          </a:xfrm>
          <a:prstGeom prst="rect">
            <a:avLst/>
          </a:prstGeom>
        </p:spPr>
      </p:pic>
      <p:sp>
        <p:nvSpPr>
          <p:cNvPr id="5" name="Text Placeholder 3">
            <a:extLst>
              <a:ext uri="{FF2B5EF4-FFF2-40B4-BE49-F238E27FC236}">
                <a16:creationId xmlns:a16="http://schemas.microsoft.com/office/drawing/2014/main" id="{F299542C-A528-4B6E-A09D-48EEF2A1AD33}"/>
              </a:ext>
            </a:extLst>
          </p:cNvPr>
          <p:cNvSpPr txBox="1">
            <a:spLocks/>
          </p:cNvSpPr>
          <p:nvPr/>
        </p:nvSpPr>
        <p:spPr>
          <a:xfrm>
            <a:off x="457112" y="1382378"/>
            <a:ext cx="5559009" cy="4093243"/>
          </a:xfrm>
          <a:prstGeom prst="rect">
            <a:avLst/>
          </a:prstGeom>
        </p:spPr>
        <p:txBody>
          <a:bodyPr/>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1800">
                <a:solidFill>
                  <a:srgbClr val="FFFFFF"/>
                </a:solidFill>
                <a:latin typeface="Times New Roman" panose="02020603050405020304" pitchFamily="18" charset="0"/>
              </a:rPr>
              <a:t>The momentum cooling force, for small betatron amplitudes, was measured separately by first cooling the beam and then suddenly increasing the gun voltage and observing the subsequent acceleration of protons.</a:t>
            </a:r>
          </a:p>
          <a:p>
            <a:pPr algn="just"/>
            <a:r>
              <a:rPr lang="en-GB" sz="1800">
                <a:solidFill>
                  <a:srgbClr val="FFFFFF"/>
                </a:solidFill>
                <a:latin typeface="Times New Roman" panose="02020603050405020304" pitchFamily="18" charset="0"/>
              </a:rPr>
              <a:t>By voltage increases in the range 2-300 V fractional relative velocities in the range 5 x 10</a:t>
            </a:r>
            <a:r>
              <a:rPr lang="en-GB" sz="1800" baseline="30000">
                <a:solidFill>
                  <a:srgbClr val="FFFFFF"/>
                </a:solidFill>
                <a:latin typeface="Times New Roman" panose="02020603050405020304" pitchFamily="18" charset="0"/>
              </a:rPr>
              <a:t>-5</a:t>
            </a:r>
            <a:r>
              <a:rPr lang="en-GB" sz="1800">
                <a:solidFill>
                  <a:srgbClr val="FFFFFF"/>
                </a:solidFill>
                <a:latin typeface="Times New Roman" panose="02020603050405020304" pitchFamily="18" charset="0"/>
              </a:rPr>
              <a:t> to 6 x 10</a:t>
            </a:r>
            <a:r>
              <a:rPr lang="en-GB" sz="1800" baseline="30000">
                <a:solidFill>
                  <a:srgbClr val="FFFFFF"/>
                </a:solidFill>
                <a:latin typeface="Times New Roman" panose="02020603050405020304" pitchFamily="18" charset="0"/>
              </a:rPr>
              <a:t>-3</a:t>
            </a:r>
            <a:r>
              <a:rPr lang="en-GB" sz="1800">
                <a:solidFill>
                  <a:srgbClr val="FFFFFF"/>
                </a:solidFill>
                <a:latin typeface="Times New Roman" panose="02020603050405020304" pitchFamily="18" charset="0"/>
              </a:rPr>
              <a:t> were created. The proton acceleration was observed as a change of revolution frequency, with the longitudinal pickup, and as a change in radial beam position, with the horizontal beam profile monitor.</a:t>
            </a:r>
          </a:p>
          <a:p>
            <a:endParaRPr lang="en-GB" sz="1800" dirty="0"/>
          </a:p>
        </p:txBody>
      </p:sp>
    </p:spTree>
    <p:extLst>
      <p:ext uri="{BB962C8B-B14F-4D97-AF65-F5344CB8AC3E}">
        <p14:creationId xmlns:p14="http://schemas.microsoft.com/office/powerpoint/2010/main" val="42260526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5E3981-F0D7-482C-A8E0-6A57700BECA7}"/>
              </a:ext>
            </a:extLst>
          </p:cNvPr>
          <p:cNvSpPr>
            <a:spLocks noGrp="1"/>
          </p:cNvSpPr>
          <p:nvPr>
            <p:ph type="title"/>
          </p:nvPr>
        </p:nvSpPr>
        <p:spPr/>
        <p:txBody>
          <a:bodyPr/>
          <a:lstStyle/>
          <a:p>
            <a:r>
              <a:rPr lang="en-US" dirty="0"/>
              <a:t>King LEAR (1982-1997)</a:t>
            </a:r>
          </a:p>
        </p:txBody>
      </p:sp>
      <p:sp>
        <p:nvSpPr>
          <p:cNvPr id="2" name="Slide Number Placeholder 1">
            <a:extLst>
              <a:ext uri="{FF2B5EF4-FFF2-40B4-BE49-F238E27FC236}">
                <a16:creationId xmlns:a16="http://schemas.microsoft.com/office/drawing/2014/main" id="{520FC4EE-F318-4344-9E3C-B950ADB63865}"/>
              </a:ext>
            </a:extLst>
          </p:cNvPr>
          <p:cNvSpPr>
            <a:spLocks noGrp="1"/>
          </p:cNvSpPr>
          <p:nvPr>
            <p:ph type="sldNum" sz="quarter" idx="12"/>
          </p:nvPr>
        </p:nvSpPr>
        <p:spPr/>
        <p:txBody>
          <a:bodyPr/>
          <a:lstStyle/>
          <a:p>
            <a:fld id="{C263D6C4-4840-40CC-AC84-17E24B3B7BDE}" type="slidenum">
              <a:rPr lang="en-US" smtClean="0"/>
              <a:pPr/>
              <a:t>23</a:t>
            </a:fld>
            <a:endParaRPr lang="en-US" dirty="0"/>
          </a:p>
        </p:txBody>
      </p:sp>
      <p:sp>
        <p:nvSpPr>
          <p:cNvPr id="8" name="Text Placeholder 7">
            <a:extLst>
              <a:ext uri="{FF2B5EF4-FFF2-40B4-BE49-F238E27FC236}">
                <a16:creationId xmlns:a16="http://schemas.microsoft.com/office/drawing/2014/main" id="{47DC4E62-1A34-4F98-A451-214F1808519C}"/>
              </a:ext>
            </a:extLst>
          </p:cNvPr>
          <p:cNvSpPr>
            <a:spLocks noGrp="1"/>
          </p:cNvSpPr>
          <p:nvPr>
            <p:ph type="body" sz="quarter" idx="2"/>
          </p:nvPr>
        </p:nvSpPr>
        <p:spPr>
          <a:xfrm>
            <a:off x="444501" y="1854471"/>
            <a:ext cx="3629660" cy="1853929"/>
          </a:xfrm>
        </p:spPr>
        <p:txBody>
          <a:bodyPr>
            <a:normAutofit/>
          </a:bodyPr>
          <a:lstStyle/>
          <a:p>
            <a:pPr algn="just"/>
            <a:r>
              <a:rPr lang="en-US" dirty="0"/>
              <a:t>Low Energy Antiproton Ring</a:t>
            </a:r>
          </a:p>
          <a:p>
            <a:pPr algn="just"/>
            <a:r>
              <a:rPr lang="en-US" dirty="0"/>
              <a:t>78.54 m storage ring</a:t>
            </a:r>
          </a:p>
          <a:p>
            <a:pPr algn="just"/>
            <a:r>
              <a:rPr lang="en-US" dirty="0"/>
              <a:t>2  to 0.1 (0.063) GeV/c</a:t>
            </a:r>
          </a:p>
          <a:p>
            <a:pPr algn="just"/>
            <a:r>
              <a:rPr lang="en-US" dirty="0"/>
              <a:t>Ultra-slow extraction (17 </a:t>
            </a:r>
            <a:r>
              <a:rPr lang="en-US" dirty="0" err="1"/>
              <a:t>hrs</a:t>
            </a:r>
            <a:r>
              <a:rPr lang="en-US" dirty="0"/>
              <a:t>)</a:t>
            </a:r>
          </a:p>
          <a:p>
            <a:pPr algn="just"/>
            <a:r>
              <a:rPr lang="en-US" dirty="0"/>
              <a:t>UHV 10</a:t>
            </a:r>
            <a:r>
              <a:rPr lang="en-US" baseline="30000" dirty="0"/>
              <a:t>-11</a:t>
            </a:r>
            <a:r>
              <a:rPr lang="en-US" dirty="0"/>
              <a:t> – 10</a:t>
            </a:r>
            <a:r>
              <a:rPr lang="en-US" baseline="30000" dirty="0"/>
              <a:t>-12</a:t>
            </a:r>
            <a:r>
              <a:rPr lang="en-US" dirty="0"/>
              <a:t> Torr</a:t>
            </a:r>
          </a:p>
        </p:txBody>
      </p:sp>
      <p:pic>
        <p:nvPicPr>
          <p:cNvPr id="3" name="Picture 2">
            <a:extLst>
              <a:ext uri="{FF2B5EF4-FFF2-40B4-BE49-F238E27FC236}">
                <a16:creationId xmlns:a16="http://schemas.microsoft.com/office/drawing/2014/main" id="{9E3B23C9-CCE0-46CF-A96E-9D7568F7BB53}"/>
              </a:ext>
            </a:extLst>
          </p:cNvPr>
          <p:cNvPicPr>
            <a:picLocks noChangeAspect="1"/>
          </p:cNvPicPr>
          <p:nvPr/>
        </p:nvPicPr>
        <p:blipFill>
          <a:blip r:embed="rId2"/>
          <a:stretch>
            <a:fillRect/>
          </a:stretch>
        </p:blipFill>
        <p:spPr>
          <a:xfrm>
            <a:off x="4166398" y="1741282"/>
            <a:ext cx="6876414" cy="4486798"/>
          </a:xfrm>
          <a:prstGeom prst="rect">
            <a:avLst/>
          </a:prstGeom>
        </p:spPr>
      </p:pic>
    </p:spTree>
    <p:extLst>
      <p:ext uri="{BB962C8B-B14F-4D97-AF65-F5344CB8AC3E}">
        <p14:creationId xmlns:p14="http://schemas.microsoft.com/office/powerpoint/2010/main" val="3119353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F803547-E37B-423D-86CD-D58ED18423D2}"/>
              </a:ext>
            </a:extLst>
          </p:cNvPr>
          <p:cNvSpPr>
            <a:spLocks noGrp="1"/>
          </p:cNvSpPr>
          <p:nvPr>
            <p:ph type="sldNum" sz="quarter" idx="12"/>
          </p:nvPr>
        </p:nvSpPr>
        <p:spPr/>
        <p:txBody>
          <a:bodyPr/>
          <a:lstStyle/>
          <a:p>
            <a:fld id="{C263D6C4-4840-40CC-AC84-17E24B3B7BDE}" type="slidenum">
              <a:rPr lang="en-US" noProof="0" smtClean="0"/>
              <a:pPr/>
              <a:t>24</a:t>
            </a:fld>
            <a:endParaRPr lang="en-US" noProof="0" dirty="0"/>
          </a:p>
        </p:txBody>
      </p:sp>
      <p:pic>
        <p:nvPicPr>
          <p:cNvPr id="4" name="Picture 3">
            <a:extLst>
              <a:ext uri="{FF2B5EF4-FFF2-40B4-BE49-F238E27FC236}">
                <a16:creationId xmlns:a16="http://schemas.microsoft.com/office/drawing/2014/main" id="{E677A3F1-9201-41D4-9D1B-469F242906E3}"/>
              </a:ext>
            </a:extLst>
          </p:cNvPr>
          <p:cNvPicPr>
            <a:picLocks noChangeAspect="1"/>
          </p:cNvPicPr>
          <p:nvPr/>
        </p:nvPicPr>
        <p:blipFill>
          <a:blip r:embed="rId2"/>
          <a:stretch>
            <a:fillRect/>
          </a:stretch>
        </p:blipFill>
        <p:spPr>
          <a:xfrm>
            <a:off x="5781040" y="3185775"/>
            <a:ext cx="5994400" cy="3434930"/>
          </a:xfrm>
          <a:prstGeom prst="rect">
            <a:avLst/>
          </a:prstGeom>
        </p:spPr>
      </p:pic>
      <p:sp>
        <p:nvSpPr>
          <p:cNvPr id="6" name="Rectangle 5">
            <a:extLst>
              <a:ext uri="{FF2B5EF4-FFF2-40B4-BE49-F238E27FC236}">
                <a16:creationId xmlns:a16="http://schemas.microsoft.com/office/drawing/2014/main" id="{14B748D8-8E25-4077-9518-63690E6528C5}"/>
              </a:ext>
            </a:extLst>
          </p:cNvPr>
          <p:cNvSpPr/>
          <p:nvPr/>
        </p:nvSpPr>
        <p:spPr>
          <a:xfrm>
            <a:off x="345211" y="629083"/>
            <a:ext cx="11313389" cy="2585323"/>
          </a:xfrm>
          <a:prstGeom prst="rect">
            <a:avLst/>
          </a:prstGeom>
        </p:spPr>
        <p:txBody>
          <a:bodyPr wrap="square">
            <a:spAutoFit/>
          </a:bodyPr>
          <a:lstStyle/>
          <a:p>
            <a:pPr algn="just"/>
            <a:r>
              <a:rPr lang="en-US" dirty="0">
                <a:solidFill>
                  <a:schemeClr val="bg1"/>
                </a:solidFill>
                <a:ea typeface="Calibri" panose="020F0502020204030204" pitchFamily="34" charset="0"/>
                <a:cs typeface="Times New Roman" panose="02020603050405020304" pitchFamily="18" charset="0"/>
              </a:rPr>
              <a:t>The required static vacuum level of less than 10</a:t>
            </a:r>
            <a:r>
              <a:rPr lang="en-US" baseline="30000" dirty="0">
                <a:solidFill>
                  <a:schemeClr val="bg1"/>
                </a:solidFill>
                <a:ea typeface="Calibri" panose="020F0502020204030204" pitchFamily="34" charset="0"/>
                <a:cs typeface="Times New Roman" panose="02020603050405020304" pitchFamily="18" charset="0"/>
              </a:rPr>
              <a:t>-11</a:t>
            </a:r>
            <a:r>
              <a:rPr lang="en-US" dirty="0">
                <a:solidFill>
                  <a:schemeClr val="bg1"/>
                </a:solidFill>
                <a:ea typeface="Calibri" panose="020F0502020204030204" pitchFamily="34" charset="0"/>
                <a:cs typeface="Times New Roman" panose="02020603050405020304" pitchFamily="18" charset="0"/>
              </a:rPr>
              <a:t> torr meant that the cooler needed a major upgrade of its vacuum system. The high gas load coming from the cathode and collector regions had made the operation on ICE very problematic and the best obtainable vacuum was in the order of 10</a:t>
            </a:r>
            <a:r>
              <a:rPr lang="en-US" baseline="30000" dirty="0">
                <a:solidFill>
                  <a:schemeClr val="bg1"/>
                </a:solidFill>
                <a:ea typeface="Calibri" panose="020F0502020204030204" pitchFamily="34" charset="0"/>
                <a:cs typeface="Times New Roman" panose="02020603050405020304" pitchFamily="18" charset="0"/>
              </a:rPr>
              <a:t>-10</a:t>
            </a:r>
            <a:r>
              <a:rPr lang="en-US" dirty="0">
                <a:solidFill>
                  <a:schemeClr val="bg1"/>
                </a:solidFill>
                <a:ea typeface="Calibri" panose="020F0502020204030204" pitchFamily="34" charset="0"/>
                <a:cs typeface="Times New Roman" panose="02020603050405020304" pitchFamily="18" charset="0"/>
              </a:rPr>
              <a:t> torr. Higher pumping speeds and a careful choice of materials were needed if any significant reduction in the vacuum level was to be obtained and an extensive study of various techniques was carried out between 1981 and 1984. </a:t>
            </a:r>
          </a:p>
          <a:p>
            <a:pPr algn="just"/>
            <a:endParaRPr lang="en-US" dirty="0">
              <a:solidFill>
                <a:schemeClr val="bg1"/>
              </a:solidFill>
              <a:ea typeface="Calibri" panose="020F0502020204030204" pitchFamily="34" charset="0"/>
              <a:cs typeface="Times New Roman" panose="02020603050405020304" pitchFamily="18" charset="0"/>
            </a:endParaRPr>
          </a:p>
          <a:p>
            <a:pPr marL="285750" indent="-285750" algn="just">
              <a:buFont typeface="Arial" panose="020B0604020202020204" pitchFamily="34" charset="0"/>
              <a:buChar char="•"/>
            </a:pPr>
            <a:r>
              <a:rPr lang="en-US" dirty="0">
                <a:solidFill>
                  <a:schemeClr val="bg1"/>
                </a:solidFill>
                <a:cs typeface="Times New Roman" panose="02020603050405020304" pitchFamily="18" charset="0"/>
              </a:rPr>
              <a:t>t</a:t>
            </a:r>
            <a:r>
              <a:rPr lang="en-US" dirty="0">
                <a:solidFill>
                  <a:schemeClr val="bg1"/>
                </a:solidFill>
                <a:ea typeface="Calibri" panose="020F0502020204030204" pitchFamily="34" charset="0"/>
                <a:cs typeface="Times New Roman" panose="02020603050405020304" pitchFamily="18" charset="0"/>
              </a:rPr>
              <a:t>he complete vacuum envelope was re-designed and built using high quality AISI 316LN stainless steel</a:t>
            </a:r>
          </a:p>
          <a:p>
            <a:pPr marL="285750" indent="-285750" algn="just">
              <a:buFont typeface="Arial" panose="020B0604020202020204" pitchFamily="34" charset="0"/>
              <a:buChar char="•"/>
            </a:pPr>
            <a:r>
              <a:rPr lang="en-US" dirty="0">
                <a:solidFill>
                  <a:schemeClr val="bg1"/>
                </a:solidFill>
                <a:ea typeface="Calibri" panose="020F0502020204030204" pitchFamily="34" charset="0"/>
                <a:cs typeface="Times New Roman" panose="02020603050405020304" pitchFamily="18" charset="0"/>
              </a:rPr>
              <a:t>designed to be </a:t>
            </a:r>
            <a:r>
              <a:rPr lang="en-US" dirty="0" err="1">
                <a:solidFill>
                  <a:schemeClr val="bg1"/>
                </a:solidFill>
                <a:ea typeface="Calibri" panose="020F0502020204030204" pitchFamily="34" charset="0"/>
                <a:cs typeface="Times New Roman" panose="02020603050405020304" pitchFamily="18" charset="0"/>
              </a:rPr>
              <a:t>bakeable</a:t>
            </a:r>
            <a:r>
              <a:rPr lang="en-US" dirty="0">
                <a:solidFill>
                  <a:schemeClr val="bg1"/>
                </a:solidFill>
                <a:ea typeface="Calibri" panose="020F0502020204030204" pitchFamily="34" charset="0"/>
                <a:cs typeface="Times New Roman" panose="02020603050405020304" pitchFamily="18" charset="0"/>
              </a:rPr>
              <a:t> at 300˚C in situ (permanently installed jackets)</a:t>
            </a:r>
          </a:p>
          <a:p>
            <a:pPr marL="285750" indent="-285750" algn="just">
              <a:buFont typeface="Arial" panose="020B0604020202020204" pitchFamily="34" charset="0"/>
              <a:buChar char="•"/>
            </a:pPr>
            <a:r>
              <a:rPr lang="en-US" dirty="0">
                <a:solidFill>
                  <a:schemeClr val="bg1"/>
                </a:solidFill>
                <a:ea typeface="Calibri" panose="020F0502020204030204" pitchFamily="34" charset="0"/>
                <a:cs typeface="Times New Roman" panose="02020603050405020304" pitchFamily="18" charset="0"/>
              </a:rPr>
              <a:t>use of NEG (non evaporable getter) strips</a:t>
            </a:r>
            <a:endParaRPr lang="en-GB" dirty="0">
              <a:solidFill>
                <a:schemeClr val="bg1"/>
              </a:solidFill>
            </a:endParaRPr>
          </a:p>
        </p:txBody>
      </p:sp>
    </p:spTree>
    <p:extLst>
      <p:ext uri="{BB962C8B-B14F-4D97-AF65-F5344CB8AC3E}">
        <p14:creationId xmlns:p14="http://schemas.microsoft.com/office/powerpoint/2010/main" val="41021475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E8EEB296-8554-4D20-B3B8-C0BBC380A58D}"/>
              </a:ext>
            </a:extLst>
          </p:cNvPr>
          <p:cNvGraphicFramePr>
            <a:graphicFrameLocks noGrp="1"/>
          </p:cNvGraphicFramePr>
          <p:nvPr>
            <p:extLst>
              <p:ext uri="{D42A27DB-BD31-4B8C-83A1-F6EECF244321}">
                <p14:modId xmlns:p14="http://schemas.microsoft.com/office/powerpoint/2010/main" val="2201936070"/>
              </p:ext>
            </p:extLst>
          </p:nvPr>
        </p:nvGraphicFramePr>
        <p:xfrm>
          <a:off x="424342" y="1358900"/>
          <a:ext cx="4086860" cy="2194560"/>
        </p:xfrm>
        <a:graphic>
          <a:graphicData uri="http://schemas.openxmlformats.org/drawingml/2006/table">
            <a:tbl>
              <a:tblPr firstRow="1" bandRow="1">
                <a:tableStyleId>{5C22544A-7EE6-4342-B048-85BDC9FD1C3A}</a:tableStyleId>
              </a:tblPr>
              <a:tblGrid>
                <a:gridCol w="2278380">
                  <a:extLst>
                    <a:ext uri="{9D8B030D-6E8A-4147-A177-3AD203B41FA5}">
                      <a16:colId xmlns:a16="http://schemas.microsoft.com/office/drawing/2014/main" val="3559833401"/>
                    </a:ext>
                  </a:extLst>
                </a:gridCol>
                <a:gridCol w="640080">
                  <a:extLst>
                    <a:ext uri="{9D8B030D-6E8A-4147-A177-3AD203B41FA5}">
                      <a16:colId xmlns:a16="http://schemas.microsoft.com/office/drawing/2014/main" val="82523989"/>
                    </a:ext>
                  </a:extLst>
                </a:gridCol>
                <a:gridCol w="629920">
                  <a:extLst>
                    <a:ext uri="{9D8B030D-6E8A-4147-A177-3AD203B41FA5}">
                      <a16:colId xmlns:a16="http://schemas.microsoft.com/office/drawing/2014/main" val="3211310719"/>
                    </a:ext>
                  </a:extLst>
                </a:gridCol>
                <a:gridCol w="538480">
                  <a:extLst>
                    <a:ext uri="{9D8B030D-6E8A-4147-A177-3AD203B41FA5}">
                      <a16:colId xmlns:a16="http://schemas.microsoft.com/office/drawing/2014/main" val="4160613981"/>
                    </a:ext>
                  </a:extLst>
                </a:gridCol>
              </a:tblGrid>
              <a:tr h="548640">
                <a:tc>
                  <a:txBody>
                    <a:bodyPr/>
                    <a:lstStyle/>
                    <a:p>
                      <a:r>
                        <a:rPr lang="en-GB" sz="1400" b="0" dirty="0">
                          <a:solidFill>
                            <a:schemeClr val="bg1"/>
                          </a:solidFill>
                          <a:latin typeface="+mn-lt"/>
                        </a:rPr>
                        <a:t>(Anti)proton energy [MeV]</a:t>
                      </a:r>
                    </a:p>
                  </a:txBody>
                  <a:tcPr anchor="ctr">
                    <a:lnL w="38100" cap="flat" cmpd="sng" algn="ctr">
                      <a:no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381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r>
                        <a:rPr lang="en-GB" sz="1400" dirty="0">
                          <a:solidFill>
                            <a:schemeClr val="bg1"/>
                          </a:solidFill>
                          <a:latin typeface="+mn-lt"/>
                        </a:rPr>
                        <a:t>49.45</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381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r>
                        <a:rPr lang="en-GB" sz="1400" dirty="0">
                          <a:solidFill>
                            <a:schemeClr val="bg1"/>
                          </a:solidFill>
                          <a:latin typeface="+mn-lt"/>
                        </a:rPr>
                        <a:t>21.08</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381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r>
                        <a:rPr lang="en-GB" sz="1400" dirty="0">
                          <a:solidFill>
                            <a:schemeClr val="bg1"/>
                          </a:solidFill>
                          <a:latin typeface="+mn-lt"/>
                        </a:rPr>
                        <a:t>5.86</a:t>
                      </a:r>
                    </a:p>
                  </a:txBody>
                  <a:tcPr anchor="ctr">
                    <a:lnL w="12700" cap="flat" cmpd="sng" algn="ctr">
                      <a:solidFill>
                        <a:schemeClr val="accent2">
                          <a:lumMod val="75000"/>
                        </a:schemeClr>
                      </a:solidFill>
                      <a:prstDash val="solid"/>
                      <a:round/>
                      <a:headEnd type="none" w="med" len="med"/>
                      <a:tailEnd type="none" w="med" len="med"/>
                    </a:lnL>
                    <a:lnR w="38100" cap="flat" cmpd="sng" algn="ctr">
                      <a:noFill/>
                      <a:prstDash val="solid"/>
                      <a:round/>
                      <a:headEnd type="none" w="med" len="med"/>
                      <a:tailEnd type="none" w="med" len="med"/>
                    </a:lnR>
                    <a:lnT w="381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3446274366"/>
                  </a:ext>
                </a:extLst>
              </a:tr>
              <a:tr h="5486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bg1"/>
                          </a:solidFill>
                          <a:latin typeface="+mn-lt"/>
                        </a:rPr>
                        <a:t>Electron  energy [keV]</a:t>
                      </a:r>
                    </a:p>
                  </a:txBody>
                  <a:tcPr anchor="ctr">
                    <a:lnL w="38100" cap="flat" cmpd="sng" algn="ctr">
                      <a:no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tc>
                  <a:txBody>
                    <a:bodyPr/>
                    <a:lstStyle/>
                    <a:p>
                      <a:r>
                        <a:rPr lang="en-GB" sz="1400" dirty="0">
                          <a:solidFill>
                            <a:schemeClr val="bg1"/>
                          </a:solidFill>
                          <a:latin typeface="+mn-lt"/>
                        </a:rPr>
                        <a:t>26.9</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tc>
                  <a:txBody>
                    <a:bodyPr/>
                    <a:lstStyle/>
                    <a:p>
                      <a:r>
                        <a:rPr lang="en-GB" sz="1400" dirty="0">
                          <a:solidFill>
                            <a:schemeClr val="bg1"/>
                          </a:solidFill>
                          <a:latin typeface="+mn-lt"/>
                        </a:rPr>
                        <a:t>11.5</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tc>
                  <a:txBody>
                    <a:bodyPr/>
                    <a:lstStyle/>
                    <a:p>
                      <a:r>
                        <a:rPr lang="en-GB" sz="1400" dirty="0">
                          <a:solidFill>
                            <a:schemeClr val="bg1"/>
                          </a:solidFill>
                          <a:latin typeface="+mn-lt"/>
                        </a:rPr>
                        <a:t>3.2</a:t>
                      </a:r>
                    </a:p>
                  </a:txBody>
                  <a:tcPr anchor="ctr">
                    <a:lnL w="12700" cap="flat" cmpd="sng" algn="ctr">
                      <a:solidFill>
                        <a:schemeClr val="accent2">
                          <a:lumMod val="75000"/>
                        </a:schemeClr>
                      </a:solidFill>
                      <a:prstDash val="solid"/>
                      <a:round/>
                      <a:headEnd type="none" w="med" len="med"/>
                      <a:tailEnd type="none" w="med" len="med"/>
                    </a:lnL>
                    <a:lnR w="38100" cap="flat" cmpd="sng" algn="ctr">
                      <a:no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1758271508"/>
                  </a:ext>
                </a:extLst>
              </a:tr>
              <a:tr h="548640">
                <a:tc>
                  <a:txBody>
                    <a:bodyPr/>
                    <a:lstStyle/>
                    <a:p>
                      <a:r>
                        <a:rPr lang="en-GB" sz="1400" dirty="0">
                          <a:solidFill>
                            <a:schemeClr val="bg1"/>
                          </a:solidFill>
                          <a:latin typeface="+mn-lt"/>
                        </a:rPr>
                        <a:t>Electron current [A]</a:t>
                      </a:r>
                    </a:p>
                  </a:txBody>
                  <a:tcPr anchor="ctr">
                    <a:lnL w="38100" cap="flat" cmpd="sng" algn="ctr">
                      <a:no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r>
                        <a:rPr lang="en-GB" sz="1400" dirty="0">
                          <a:solidFill>
                            <a:schemeClr val="bg1"/>
                          </a:solidFill>
                          <a:latin typeface="+mn-lt"/>
                        </a:rPr>
                        <a:t>2.5</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r>
                        <a:rPr lang="en-GB" sz="1400" dirty="0">
                          <a:solidFill>
                            <a:schemeClr val="bg1"/>
                          </a:solidFill>
                          <a:latin typeface="+mn-lt"/>
                        </a:rPr>
                        <a:t>0.7</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r>
                        <a:rPr lang="en-GB" sz="1400" dirty="0">
                          <a:solidFill>
                            <a:schemeClr val="bg1"/>
                          </a:solidFill>
                          <a:latin typeface="+mn-lt"/>
                        </a:rPr>
                        <a:t>0.09</a:t>
                      </a:r>
                    </a:p>
                  </a:txBody>
                  <a:tcPr anchor="ctr">
                    <a:lnL w="12700" cap="flat" cmpd="sng" algn="ctr">
                      <a:solidFill>
                        <a:schemeClr val="accent2">
                          <a:lumMod val="75000"/>
                        </a:schemeClr>
                      </a:solidFill>
                      <a:prstDash val="solid"/>
                      <a:round/>
                      <a:headEnd type="none" w="med" len="med"/>
                      <a:tailEnd type="none" w="med" len="med"/>
                    </a:lnL>
                    <a:lnR w="38100" cap="flat" cmpd="sng" algn="ctr">
                      <a:no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3736384641"/>
                  </a:ext>
                </a:extLst>
              </a:tr>
              <a:tr h="548640">
                <a:tc>
                  <a:txBody>
                    <a:bodyPr/>
                    <a:lstStyle/>
                    <a:p>
                      <a:r>
                        <a:rPr lang="en-GB" sz="1400" dirty="0">
                          <a:solidFill>
                            <a:schemeClr val="bg1"/>
                          </a:solidFill>
                          <a:latin typeface="+mn-lt"/>
                        </a:rPr>
                        <a:t>Solenoid field [Gauss]</a:t>
                      </a:r>
                    </a:p>
                  </a:txBody>
                  <a:tcPr anchor="ctr">
                    <a:lnL w="38100" cap="flat" cmpd="sng" algn="ctr">
                      <a:no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tc>
                  <a:txBody>
                    <a:bodyPr/>
                    <a:lstStyle/>
                    <a:p>
                      <a:r>
                        <a:rPr lang="en-GB" sz="1400" dirty="0">
                          <a:solidFill>
                            <a:schemeClr val="bg1"/>
                          </a:solidFill>
                          <a:latin typeface="+mn-lt"/>
                        </a:rPr>
                        <a:t>455</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tc>
                  <a:txBody>
                    <a:bodyPr/>
                    <a:lstStyle/>
                    <a:p>
                      <a:r>
                        <a:rPr lang="en-GB" sz="1400" dirty="0">
                          <a:solidFill>
                            <a:schemeClr val="bg1"/>
                          </a:solidFill>
                          <a:latin typeface="+mn-lt"/>
                        </a:rPr>
                        <a:t>300</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tc>
                  <a:txBody>
                    <a:bodyPr/>
                    <a:lstStyle/>
                    <a:p>
                      <a:r>
                        <a:rPr lang="en-GB" sz="1400" dirty="0">
                          <a:solidFill>
                            <a:schemeClr val="bg1"/>
                          </a:solidFill>
                          <a:latin typeface="+mn-lt"/>
                        </a:rPr>
                        <a:t>145</a:t>
                      </a:r>
                    </a:p>
                  </a:txBody>
                  <a:tcPr anchor="ctr">
                    <a:lnL w="12700" cap="flat" cmpd="sng" algn="ctr">
                      <a:solidFill>
                        <a:schemeClr val="accent2">
                          <a:lumMod val="75000"/>
                        </a:schemeClr>
                      </a:solidFill>
                      <a:prstDash val="solid"/>
                      <a:round/>
                      <a:headEnd type="none" w="med" len="med"/>
                      <a:tailEnd type="none" w="med" len="med"/>
                    </a:lnL>
                    <a:lnR w="38100" cap="flat" cmpd="sng" algn="ctr">
                      <a:no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3090935587"/>
                  </a:ext>
                </a:extLst>
              </a:tr>
            </a:tbl>
          </a:graphicData>
        </a:graphic>
      </p:graphicFrame>
      <p:sp>
        <p:nvSpPr>
          <p:cNvPr id="2" name="Slide Number Placeholder 1">
            <a:extLst>
              <a:ext uri="{FF2B5EF4-FFF2-40B4-BE49-F238E27FC236}">
                <a16:creationId xmlns:a16="http://schemas.microsoft.com/office/drawing/2014/main" id="{E4398C1C-6656-4A73-A680-62A81CDC27FD}"/>
              </a:ext>
            </a:extLst>
          </p:cNvPr>
          <p:cNvSpPr>
            <a:spLocks noGrp="1"/>
          </p:cNvSpPr>
          <p:nvPr>
            <p:ph type="sldNum" sz="quarter" idx="12"/>
          </p:nvPr>
        </p:nvSpPr>
        <p:spPr/>
        <p:txBody>
          <a:bodyPr/>
          <a:lstStyle/>
          <a:p>
            <a:fld id="{C263D6C4-4840-40CC-AC84-17E24B3B7BDE}" type="slidenum">
              <a:rPr lang="en-US" smtClean="0"/>
              <a:pPr/>
              <a:t>25</a:t>
            </a:fld>
            <a:endParaRPr lang="en-US" dirty="0"/>
          </a:p>
        </p:txBody>
      </p:sp>
      <p:pic>
        <p:nvPicPr>
          <p:cNvPr id="7" name="Picture 6">
            <a:extLst>
              <a:ext uri="{FF2B5EF4-FFF2-40B4-BE49-F238E27FC236}">
                <a16:creationId xmlns:a16="http://schemas.microsoft.com/office/drawing/2014/main" id="{B4F467AE-43FD-4DAB-9C76-87DB73970370}"/>
              </a:ext>
            </a:extLst>
          </p:cNvPr>
          <p:cNvPicPr>
            <a:picLocks noChangeAspect="1"/>
          </p:cNvPicPr>
          <p:nvPr/>
        </p:nvPicPr>
        <p:blipFill>
          <a:blip r:embed="rId2"/>
          <a:stretch>
            <a:fillRect/>
          </a:stretch>
        </p:blipFill>
        <p:spPr>
          <a:xfrm>
            <a:off x="4577081" y="1358900"/>
            <a:ext cx="7292178" cy="4522927"/>
          </a:xfrm>
          <a:prstGeom prst="rect">
            <a:avLst/>
          </a:prstGeom>
        </p:spPr>
      </p:pic>
    </p:spTree>
    <p:extLst>
      <p:ext uri="{BB962C8B-B14F-4D97-AF65-F5344CB8AC3E}">
        <p14:creationId xmlns:p14="http://schemas.microsoft.com/office/powerpoint/2010/main" val="2437377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47D54-ECD5-4B64-A0D3-103811420870}"/>
              </a:ext>
            </a:extLst>
          </p:cNvPr>
          <p:cNvSpPr>
            <a:spLocks noGrp="1"/>
          </p:cNvSpPr>
          <p:nvPr>
            <p:ph type="title"/>
          </p:nvPr>
        </p:nvSpPr>
        <p:spPr>
          <a:xfrm>
            <a:off x="444500" y="542925"/>
            <a:ext cx="11214100" cy="535531"/>
          </a:xfrm>
        </p:spPr>
        <p:txBody>
          <a:bodyPr/>
          <a:lstStyle/>
          <a:p>
            <a:pPr algn="ctr"/>
            <a:r>
              <a:rPr lang="en-GB" dirty="0"/>
              <a:t>1</a:t>
            </a:r>
            <a:r>
              <a:rPr lang="en-GB" baseline="30000" dirty="0"/>
              <a:t>st</a:t>
            </a:r>
            <a:r>
              <a:rPr lang="en-GB" dirty="0"/>
              <a:t> cooling of 50 MeV proton from </a:t>
            </a:r>
            <a:r>
              <a:rPr lang="en-GB" dirty="0" err="1"/>
              <a:t>Linac</a:t>
            </a:r>
            <a:r>
              <a:rPr lang="en-GB" dirty="0"/>
              <a:t> 1 (Oct. 1987)</a:t>
            </a:r>
          </a:p>
        </p:txBody>
      </p:sp>
      <p:sp>
        <p:nvSpPr>
          <p:cNvPr id="3" name="Slide Number Placeholder 2">
            <a:extLst>
              <a:ext uri="{FF2B5EF4-FFF2-40B4-BE49-F238E27FC236}">
                <a16:creationId xmlns:a16="http://schemas.microsoft.com/office/drawing/2014/main" id="{7F65C2B9-E370-459A-89E0-25CA6204F3F8}"/>
              </a:ext>
            </a:extLst>
          </p:cNvPr>
          <p:cNvSpPr>
            <a:spLocks noGrp="1"/>
          </p:cNvSpPr>
          <p:nvPr>
            <p:ph type="sldNum" sz="quarter" idx="12"/>
          </p:nvPr>
        </p:nvSpPr>
        <p:spPr/>
        <p:txBody>
          <a:bodyPr/>
          <a:lstStyle/>
          <a:p>
            <a:fld id="{C263D6C4-4840-40CC-AC84-17E24B3B7BDE}" type="slidenum">
              <a:rPr lang="en-US" noProof="0" smtClean="0"/>
              <a:pPr/>
              <a:t>26</a:t>
            </a:fld>
            <a:endParaRPr lang="en-US" noProof="0" dirty="0"/>
          </a:p>
        </p:txBody>
      </p:sp>
      <p:pic>
        <p:nvPicPr>
          <p:cNvPr id="5" name="Picture 4">
            <a:extLst>
              <a:ext uri="{FF2B5EF4-FFF2-40B4-BE49-F238E27FC236}">
                <a16:creationId xmlns:a16="http://schemas.microsoft.com/office/drawing/2014/main" id="{487BF6CD-4277-4C0D-884C-6A11DD15DE55}"/>
              </a:ext>
            </a:extLst>
          </p:cNvPr>
          <p:cNvPicPr>
            <a:picLocks noChangeAspect="1"/>
          </p:cNvPicPr>
          <p:nvPr/>
        </p:nvPicPr>
        <p:blipFill>
          <a:blip r:embed="rId2"/>
          <a:stretch>
            <a:fillRect/>
          </a:stretch>
        </p:blipFill>
        <p:spPr>
          <a:xfrm>
            <a:off x="2357821" y="1164108"/>
            <a:ext cx="7273158" cy="5261304"/>
          </a:xfrm>
          <a:prstGeom prst="rect">
            <a:avLst/>
          </a:prstGeom>
        </p:spPr>
      </p:pic>
    </p:spTree>
    <p:extLst>
      <p:ext uri="{BB962C8B-B14F-4D97-AF65-F5344CB8AC3E}">
        <p14:creationId xmlns:p14="http://schemas.microsoft.com/office/powerpoint/2010/main" val="19130491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56F1999-C4BA-4C91-A4D7-C237A764B028}"/>
              </a:ext>
            </a:extLst>
          </p:cNvPr>
          <p:cNvSpPr>
            <a:spLocks noGrp="1"/>
          </p:cNvSpPr>
          <p:nvPr>
            <p:ph type="sldNum" sz="quarter" idx="12"/>
          </p:nvPr>
        </p:nvSpPr>
        <p:spPr/>
        <p:txBody>
          <a:bodyPr/>
          <a:lstStyle/>
          <a:p>
            <a:fld id="{C263D6C4-4840-40CC-AC84-17E24B3B7BDE}" type="slidenum">
              <a:rPr lang="en-US" noProof="0" smtClean="0"/>
              <a:pPr/>
              <a:t>27</a:t>
            </a:fld>
            <a:endParaRPr lang="en-US" noProof="0" dirty="0"/>
          </a:p>
        </p:txBody>
      </p:sp>
      <p:sp>
        <p:nvSpPr>
          <p:cNvPr id="4" name="TextBox 3">
            <a:extLst>
              <a:ext uri="{FF2B5EF4-FFF2-40B4-BE49-F238E27FC236}">
                <a16:creationId xmlns:a16="http://schemas.microsoft.com/office/drawing/2014/main" id="{D6EA5C1F-9335-488F-88BB-369FE363514E}"/>
              </a:ext>
            </a:extLst>
          </p:cNvPr>
          <p:cNvSpPr txBox="1"/>
          <p:nvPr/>
        </p:nvSpPr>
        <p:spPr>
          <a:xfrm>
            <a:off x="305370" y="1050589"/>
            <a:ext cx="10053264" cy="2031325"/>
          </a:xfrm>
          <a:prstGeom prst="rect">
            <a:avLst/>
          </a:prstGeom>
          <a:noFill/>
        </p:spPr>
        <p:txBody>
          <a:bodyPr wrap="square" rtlCol="0">
            <a:spAutoFit/>
          </a:bodyPr>
          <a:lstStyle/>
          <a:p>
            <a:pPr marL="285750" indent="-285750" algn="just">
              <a:buFont typeface="Arial" panose="020B0604020202020204" pitchFamily="34" charset="0"/>
              <a:buChar char="•"/>
            </a:pPr>
            <a:r>
              <a:rPr lang="en-GB" dirty="0">
                <a:solidFill>
                  <a:schemeClr val="bg1"/>
                </a:solidFill>
              </a:rPr>
              <a:t>Extensive studies with anti(protons), H</a:t>
            </a:r>
            <a:r>
              <a:rPr lang="en-GB" baseline="30000" dirty="0">
                <a:solidFill>
                  <a:schemeClr val="bg1"/>
                </a:solidFill>
              </a:rPr>
              <a:t>-</a:t>
            </a:r>
            <a:r>
              <a:rPr lang="en-GB" dirty="0">
                <a:solidFill>
                  <a:schemeClr val="bg1"/>
                </a:solidFill>
              </a:rPr>
              <a:t>, oxygen and lead ions</a:t>
            </a:r>
          </a:p>
          <a:p>
            <a:pPr marL="742950" lvl="1" indent="-285750" algn="just">
              <a:buFont typeface="Arial" panose="020B0604020202020204" pitchFamily="34" charset="0"/>
              <a:buChar char="•"/>
            </a:pPr>
            <a:r>
              <a:rPr lang="en-GB" dirty="0">
                <a:solidFill>
                  <a:schemeClr val="bg1"/>
                </a:solidFill>
              </a:rPr>
              <a:t>Frictional force studies, cooling times……</a:t>
            </a:r>
          </a:p>
          <a:p>
            <a:pPr marL="742950" lvl="1" indent="-285750" algn="just">
              <a:buFont typeface="Arial" panose="020B0604020202020204" pitchFamily="34" charset="0"/>
              <a:buChar char="•"/>
            </a:pPr>
            <a:r>
              <a:rPr lang="en-GB" dirty="0">
                <a:solidFill>
                  <a:schemeClr val="bg1"/>
                </a:solidFill>
              </a:rPr>
              <a:t>Recombination of ions</a:t>
            </a:r>
          </a:p>
          <a:p>
            <a:pPr marL="742950" lvl="1" indent="-285750" algn="just">
              <a:buFont typeface="Arial" panose="020B0604020202020204" pitchFamily="34" charset="0"/>
              <a:buChar char="•"/>
            </a:pPr>
            <a:r>
              <a:rPr lang="en-GB" dirty="0">
                <a:solidFill>
                  <a:schemeClr val="bg1"/>
                </a:solidFill>
              </a:rPr>
              <a:t>First cooling/stacking of ions</a:t>
            </a:r>
          </a:p>
          <a:p>
            <a:pPr marL="742950" lvl="1" indent="-285750" algn="just">
              <a:buFont typeface="Arial" panose="020B0604020202020204" pitchFamily="34" charset="0"/>
              <a:buChar char="•"/>
            </a:pPr>
            <a:r>
              <a:rPr lang="en-GB" dirty="0">
                <a:solidFill>
                  <a:schemeClr val="bg1"/>
                </a:solidFill>
              </a:rPr>
              <a:t>Instabilities – development of a damper</a:t>
            </a:r>
          </a:p>
          <a:p>
            <a:pPr marL="742950" lvl="1" indent="-285750" algn="just">
              <a:buFont typeface="Arial" panose="020B0604020202020204" pitchFamily="34" charset="0"/>
              <a:buChar char="•"/>
            </a:pPr>
            <a:r>
              <a:rPr lang="en-GB" dirty="0">
                <a:solidFill>
                  <a:schemeClr val="bg1"/>
                </a:solidFill>
              </a:rPr>
              <a:t>Influence of lattice parameters on beam cooling</a:t>
            </a:r>
          </a:p>
          <a:p>
            <a:pPr marL="742950" lvl="1" indent="-285750" algn="just">
              <a:buFont typeface="Arial" panose="020B0604020202020204" pitchFamily="34" charset="0"/>
              <a:buChar char="•"/>
            </a:pPr>
            <a:r>
              <a:rPr lang="en-GB" dirty="0">
                <a:solidFill>
                  <a:schemeClr val="bg1"/>
                </a:solidFill>
              </a:rPr>
              <a:t>Electron beam neutralisation</a:t>
            </a:r>
          </a:p>
        </p:txBody>
      </p:sp>
      <p:pic>
        <p:nvPicPr>
          <p:cNvPr id="7" name="Picture 6">
            <a:extLst>
              <a:ext uri="{FF2B5EF4-FFF2-40B4-BE49-F238E27FC236}">
                <a16:creationId xmlns:a16="http://schemas.microsoft.com/office/drawing/2014/main" id="{0FEF2A4A-3B0E-4568-BF07-7631207C35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25661" y="177800"/>
            <a:ext cx="3930744" cy="2919356"/>
          </a:xfrm>
          <a:prstGeom prst="rect">
            <a:avLst/>
          </a:prstGeom>
        </p:spPr>
      </p:pic>
      <p:pic>
        <p:nvPicPr>
          <p:cNvPr id="8" name="Picture 7">
            <a:extLst>
              <a:ext uri="{FF2B5EF4-FFF2-40B4-BE49-F238E27FC236}">
                <a16:creationId xmlns:a16="http://schemas.microsoft.com/office/drawing/2014/main" id="{08A3A967-5003-45FC-8ACC-D02025E881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8242" y="3336283"/>
            <a:ext cx="3989798" cy="2946433"/>
          </a:xfrm>
          <a:prstGeom prst="rect">
            <a:avLst/>
          </a:prstGeom>
        </p:spPr>
      </p:pic>
      <p:pic>
        <p:nvPicPr>
          <p:cNvPr id="2" name="Picture 1">
            <a:extLst>
              <a:ext uri="{FF2B5EF4-FFF2-40B4-BE49-F238E27FC236}">
                <a16:creationId xmlns:a16="http://schemas.microsoft.com/office/drawing/2014/main" id="{86229863-E5E8-4DC4-9F91-1386E1F7D919}"/>
              </a:ext>
            </a:extLst>
          </p:cNvPr>
          <p:cNvPicPr>
            <a:picLocks noChangeAspect="1"/>
          </p:cNvPicPr>
          <p:nvPr/>
        </p:nvPicPr>
        <p:blipFill>
          <a:blip r:embed="rId4"/>
          <a:stretch>
            <a:fillRect/>
          </a:stretch>
        </p:blipFill>
        <p:spPr>
          <a:xfrm>
            <a:off x="703900" y="3304920"/>
            <a:ext cx="4322439" cy="2950720"/>
          </a:xfrm>
          <a:prstGeom prst="rect">
            <a:avLst/>
          </a:prstGeom>
        </p:spPr>
      </p:pic>
    </p:spTree>
    <p:extLst>
      <p:ext uri="{BB962C8B-B14F-4D97-AF65-F5344CB8AC3E}">
        <p14:creationId xmlns:p14="http://schemas.microsoft.com/office/powerpoint/2010/main" val="26574809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56F1999-C4BA-4C91-A4D7-C237A764B028}"/>
              </a:ext>
            </a:extLst>
          </p:cNvPr>
          <p:cNvSpPr>
            <a:spLocks noGrp="1"/>
          </p:cNvSpPr>
          <p:nvPr>
            <p:ph type="sldNum" sz="quarter" idx="12"/>
          </p:nvPr>
        </p:nvSpPr>
        <p:spPr/>
        <p:txBody>
          <a:bodyPr/>
          <a:lstStyle/>
          <a:p>
            <a:fld id="{C263D6C4-4840-40CC-AC84-17E24B3B7BDE}" type="slidenum">
              <a:rPr lang="en-US" noProof="0" smtClean="0"/>
              <a:pPr/>
              <a:t>28</a:t>
            </a:fld>
            <a:endParaRPr lang="en-US" noProof="0" dirty="0"/>
          </a:p>
        </p:txBody>
      </p:sp>
      <p:sp>
        <p:nvSpPr>
          <p:cNvPr id="4" name="TextBox 3">
            <a:extLst>
              <a:ext uri="{FF2B5EF4-FFF2-40B4-BE49-F238E27FC236}">
                <a16:creationId xmlns:a16="http://schemas.microsoft.com/office/drawing/2014/main" id="{60C1C3CA-406E-4637-B607-E56793FA811D}"/>
              </a:ext>
            </a:extLst>
          </p:cNvPr>
          <p:cNvSpPr txBox="1"/>
          <p:nvPr/>
        </p:nvSpPr>
        <p:spPr>
          <a:xfrm>
            <a:off x="292100" y="996608"/>
            <a:ext cx="8097088" cy="1200329"/>
          </a:xfrm>
          <a:prstGeom prst="rect">
            <a:avLst/>
          </a:prstGeom>
          <a:noFill/>
          <a:ln>
            <a:noFill/>
          </a:ln>
        </p:spPr>
        <p:txBody>
          <a:bodyPr wrap="none" rtlCol="0" anchor="ctr" anchorCtr="1">
            <a:spAutoFit/>
          </a:bodyPr>
          <a:lstStyle/>
          <a:p>
            <a:pPr algn="just"/>
            <a:r>
              <a:rPr lang="en-GB" dirty="0">
                <a:solidFill>
                  <a:schemeClr val="bg1"/>
                </a:solidFill>
              </a:rPr>
              <a:t>Operation (with antiprotons) of cooler was made in the “pulsed” mode</a:t>
            </a:r>
          </a:p>
          <a:p>
            <a:pPr algn="just"/>
            <a:endParaRPr lang="en-GB" dirty="0">
              <a:solidFill>
                <a:schemeClr val="bg1"/>
              </a:solidFill>
            </a:endParaRPr>
          </a:p>
          <a:p>
            <a:pPr algn="just"/>
            <a:r>
              <a:rPr lang="en-GB" dirty="0">
                <a:solidFill>
                  <a:schemeClr val="bg1"/>
                </a:solidFill>
              </a:rPr>
              <a:t>Electron cooling was applied at fixed flattops (plateaus) during deceleration</a:t>
            </a:r>
          </a:p>
          <a:p>
            <a:pPr algn="just"/>
            <a:r>
              <a:rPr lang="en-GB" dirty="0">
                <a:solidFill>
                  <a:schemeClr val="bg1"/>
                </a:solidFill>
              </a:rPr>
              <a:t>Required careful programming and synchronisation of the function generators</a:t>
            </a:r>
          </a:p>
        </p:txBody>
      </p:sp>
      <p:pic>
        <p:nvPicPr>
          <p:cNvPr id="5" name="Picture 4">
            <a:extLst>
              <a:ext uri="{FF2B5EF4-FFF2-40B4-BE49-F238E27FC236}">
                <a16:creationId xmlns:a16="http://schemas.microsoft.com/office/drawing/2014/main" id="{D8646AAF-8362-4A24-B82B-04267778FBED}"/>
              </a:ext>
            </a:extLst>
          </p:cNvPr>
          <p:cNvPicPr>
            <a:picLocks noChangeAspect="1"/>
          </p:cNvPicPr>
          <p:nvPr/>
        </p:nvPicPr>
        <p:blipFill>
          <a:blip r:embed="rId2"/>
          <a:stretch>
            <a:fillRect/>
          </a:stretch>
        </p:blipFill>
        <p:spPr>
          <a:xfrm>
            <a:off x="599440" y="2243110"/>
            <a:ext cx="5124376" cy="3235901"/>
          </a:xfrm>
          <a:prstGeom prst="rect">
            <a:avLst/>
          </a:prstGeom>
        </p:spPr>
      </p:pic>
      <p:pic>
        <p:nvPicPr>
          <p:cNvPr id="6" name="Picture 5">
            <a:extLst>
              <a:ext uri="{FF2B5EF4-FFF2-40B4-BE49-F238E27FC236}">
                <a16:creationId xmlns:a16="http://schemas.microsoft.com/office/drawing/2014/main" id="{8B96B5FB-1575-4BA1-A78E-D37A755D937A}"/>
              </a:ext>
            </a:extLst>
          </p:cNvPr>
          <p:cNvPicPr>
            <a:picLocks noChangeAspect="1"/>
          </p:cNvPicPr>
          <p:nvPr/>
        </p:nvPicPr>
        <p:blipFill>
          <a:blip r:embed="rId3"/>
          <a:stretch>
            <a:fillRect/>
          </a:stretch>
        </p:blipFill>
        <p:spPr>
          <a:xfrm>
            <a:off x="6360159" y="2243110"/>
            <a:ext cx="3488457" cy="3235900"/>
          </a:xfrm>
          <a:prstGeom prst="rect">
            <a:avLst/>
          </a:prstGeom>
        </p:spPr>
      </p:pic>
      <p:sp>
        <p:nvSpPr>
          <p:cNvPr id="7" name="Rectangle 6">
            <a:extLst>
              <a:ext uri="{FF2B5EF4-FFF2-40B4-BE49-F238E27FC236}">
                <a16:creationId xmlns:a16="http://schemas.microsoft.com/office/drawing/2014/main" id="{13643E39-507E-4924-A940-D03A5DE2C72E}"/>
              </a:ext>
            </a:extLst>
          </p:cNvPr>
          <p:cNvSpPr/>
          <p:nvPr/>
        </p:nvSpPr>
        <p:spPr>
          <a:xfrm>
            <a:off x="355600" y="5644832"/>
            <a:ext cx="9895840" cy="923330"/>
          </a:xfrm>
          <a:prstGeom prst="rect">
            <a:avLst/>
          </a:prstGeom>
        </p:spPr>
        <p:txBody>
          <a:bodyPr wrap="square">
            <a:spAutoFit/>
          </a:bodyPr>
          <a:lstStyle/>
          <a:p>
            <a:pPr marL="285750" indent="-285750" algn="just">
              <a:buFont typeface="Arial" panose="020B0604020202020204" pitchFamily="34" charset="0"/>
              <a:buChar char="•"/>
            </a:pPr>
            <a:r>
              <a:rPr lang="en-GB" dirty="0">
                <a:solidFill>
                  <a:schemeClr val="bg1"/>
                </a:solidFill>
              </a:rPr>
              <a:t>New electron collector for reliable operation with full perveance gun (1991)</a:t>
            </a:r>
          </a:p>
          <a:p>
            <a:pPr marL="285750" indent="-285750" algn="just">
              <a:buFont typeface="Arial" panose="020B0604020202020204" pitchFamily="34" charset="0"/>
              <a:buChar char="•"/>
            </a:pPr>
            <a:r>
              <a:rPr lang="en-GB" dirty="0">
                <a:solidFill>
                  <a:schemeClr val="bg1"/>
                </a:solidFill>
              </a:rPr>
              <a:t>New electron gun allowing the online control of the electron beam intensity (1992)</a:t>
            </a:r>
          </a:p>
          <a:p>
            <a:pPr marL="285750" indent="-285750" algn="just">
              <a:buFont typeface="Arial" panose="020B0604020202020204" pitchFamily="34" charset="0"/>
              <a:buChar char="•"/>
            </a:pPr>
            <a:r>
              <a:rPr lang="en-GB" dirty="0">
                <a:solidFill>
                  <a:schemeClr val="bg1"/>
                </a:solidFill>
              </a:rPr>
              <a:t>Electron beam energy feedback system</a:t>
            </a:r>
          </a:p>
        </p:txBody>
      </p:sp>
    </p:spTree>
    <p:extLst>
      <p:ext uri="{BB962C8B-B14F-4D97-AF65-F5344CB8AC3E}">
        <p14:creationId xmlns:p14="http://schemas.microsoft.com/office/powerpoint/2010/main" val="821899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56F1999-C4BA-4C91-A4D7-C237A764B028}"/>
              </a:ext>
            </a:extLst>
          </p:cNvPr>
          <p:cNvSpPr>
            <a:spLocks noGrp="1"/>
          </p:cNvSpPr>
          <p:nvPr>
            <p:ph type="sldNum" sz="quarter" idx="12"/>
          </p:nvPr>
        </p:nvSpPr>
        <p:spPr/>
        <p:txBody>
          <a:bodyPr/>
          <a:lstStyle/>
          <a:p>
            <a:fld id="{C263D6C4-4840-40CC-AC84-17E24B3B7BDE}" type="slidenum">
              <a:rPr lang="en-US" noProof="0" smtClean="0"/>
              <a:pPr/>
              <a:t>29</a:t>
            </a:fld>
            <a:endParaRPr lang="en-US" noProof="0" dirty="0"/>
          </a:p>
        </p:txBody>
      </p:sp>
      <p:pic>
        <p:nvPicPr>
          <p:cNvPr id="5" name="Picture 4">
            <a:extLst>
              <a:ext uri="{FF2B5EF4-FFF2-40B4-BE49-F238E27FC236}">
                <a16:creationId xmlns:a16="http://schemas.microsoft.com/office/drawing/2014/main" id="{0A8E6257-CE36-4AC0-BF97-07B5625BC8FD}"/>
              </a:ext>
            </a:extLst>
          </p:cNvPr>
          <p:cNvPicPr>
            <a:picLocks noChangeAspect="1"/>
          </p:cNvPicPr>
          <p:nvPr/>
        </p:nvPicPr>
        <p:blipFill>
          <a:blip r:embed="rId2"/>
          <a:stretch>
            <a:fillRect/>
          </a:stretch>
        </p:blipFill>
        <p:spPr>
          <a:xfrm>
            <a:off x="453832" y="2400342"/>
            <a:ext cx="4392488" cy="4097295"/>
          </a:xfrm>
          <a:prstGeom prst="rect">
            <a:avLst/>
          </a:prstGeom>
        </p:spPr>
      </p:pic>
      <p:sp>
        <p:nvSpPr>
          <p:cNvPr id="6" name="Rectangle 5">
            <a:extLst>
              <a:ext uri="{FF2B5EF4-FFF2-40B4-BE49-F238E27FC236}">
                <a16:creationId xmlns:a16="http://schemas.microsoft.com/office/drawing/2014/main" id="{D4E49221-3FF2-4C1C-8E90-6AAEBAEC0FFA}"/>
              </a:ext>
            </a:extLst>
          </p:cNvPr>
          <p:cNvSpPr/>
          <p:nvPr/>
        </p:nvSpPr>
        <p:spPr>
          <a:xfrm>
            <a:off x="323781" y="486823"/>
            <a:ext cx="5148722" cy="1754326"/>
          </a:xfrm>
          <a:prstGeom prst="rect">
            <a:avLst/>
          </a:prstGeom>
        </p:spPr>
        <p:txBody>
          <a:bodyPr wrap="square">
            <a:spAutoFit/>
          </a:bodyPr>
          <a:lstStyle/>
          <a:p>
            <a:pPr marL="285750" indent="-285750" algn="just">
              <a:buFont typeface="Arial" panose="020B0604020202020204" pitchFamily="34" charset="0"/>
              <a:buChar char="•"/>
            </a:pPr>
            <a:r>
              <a:rPr lang="en-GB" dirty="0">
                <a:solidFill>
                  <a:srgbClr val="FFFFFF"/>
                </a:solidFill>
              </a:rPr>
              <a:t>Faraday cup with a suppressor (</a:t>
            </a:r>
            <a:r>
              <a:rPr lang="en-GB" dirty="0" err="1">
                <a:solidFill>
                  <a:srgbClr val="FFFFFF"/>
                </a:solidFill>
              </a:rPr>
              <a:t>repeller</a:t>
            </a:r>
            <a:r>
              <a:rPr lang="en-GB" dirty="0">
                <a:solidFill>
                  <a:srgbClr val="FFFFFF"/>
                </a:solidFill>
              </a:rPr>
              <a:t>) electrode at the collector entrance.</a:t>
            </a:r>
          </a:p>
          <a:p>
            <a:pPr marL="285750" indent="-285750" algn="just">
              <a:buFont typeface="Arial" panose="020B0604020202020204" pitchFamily="34" charset="0"/>
              <a:buChar char="•"/>
            </a:pPr>
            <a:r>
              <a:rPr lang="en-GB" dirty="0">
                <a:solidFill>
                  <a:srgbClr val="FFFFFF"/>
                </a:solidFill>
              </a:rPr>
              <a:t>Collector is connected to the electron cooling device via a vacuum valve which allows repairs on the collector without disturbing the LEAR vacuum system. </a:t>
            </a:r>
            <a:endParaRPr lang="en-GB" dirty="0"/>
          </a:p>
        </p:txBody>
      </p:sp>
      <p:pic>
        <p:nvPicPr>
          <p:cNvPr id="7" name="Picture 6">
            <a:extLst>
              <a:ext uri="{FF2B5EF4-FFF2-40B4-BE49-F238E27FC236}">
                <a16:creationId xmlns:a16="http://schemas.microsoft.com/office/drawing/2014/main" id="{BC108CF7-953D-4574-A7CE-A0726502D566}"/>
              </a:ext>
            </a:extLst>
          </p:cNvPr>
          <p:cNvPicPr>
            <a:picLocks noChangeAspect="1"/>
          </p:cNvPicPr>
          <p:nvPr/>
        </p:nvPicPr>
        <p:blipFill>
          <a:blip r:embed="rId3"/>
          <a:stretch>
            <a:fillRect/>
          </a:stretch>
        </p:blipFill>
        <p:spPr>
          <a:xfrm>
            <a:off x="6719498" y="217101"/>
            <a:ext cx="3865199" cy="4048095"/>
          </a:xfrm>
          <a:prstGeom prst="rect">
            <a:avLst/>
          </a:prstGeom>
        </p:spPr>
      </p:pic>
      <p:sp>
        <p:nvSpPr>
          <p:cNvPr id="8" name="Rectangle 7">
            <a:extLst>
              <a:ext uri="{FF2B5EF4-FFF2-40B4-BE49-F238E27FC236}">
                <a16:creationId xmlns:a16="http://schemas.microsoft.com/office/drawing/2014/main" id="{9A672ED8-1A1E-4FF2-AE1E-E2857EE99C6F}"/>
              </a:ext>
            </a:extLst>
          </p:cNvPr>
          <p:cNvSpPr/>
          <p:nvPr/>
        </p:nvSpPr>
        <p:spPr>
          <a:xfrm>
            <a:off x="5318760" y="4364792"/>
            <a:ext cx="6096000" cy="2308324"/>
          </a:xfrm>
          <a:prstGeom prst="rect">
            <a:avLst/>
          </a:prstGeom>
        </p:spPr>
        <p:txBody>
          <a:bodyPr>
            <a:spAutoFit/>
          </a:bodyPr>
          <a:lstStyle/>
          <a:p>
            <a:pPr algn="just"/>
            <a:r>
              <a:rPr lang="en-GB" dirty="0">
                <a:solidFill>
                  <a:srgbClr val="FFFFFF"/>
                </a:solidFill>
              </a:rPr>
              <a:t>The need to install a vacuum valve resulted in the displacement of the collector from the main solenoid. To compensate for this "'gap" in the magnetic field, a special coil was added just after the valve. It produced an axial field of up to 0.1 T which also created a magnetic trap at the collector entrance. The electron deceleration and expansion occurs in this area of decreasing magnetic field.</a:t>
            </a:r>
            <a:endParaRPr lang="en-GB" dirty="0"/>
          </a:p>
        </p:txBody>
      </p:sp>
    </p:spTree>
    <p:extLst>
      <p:ext uri="{BB962C8B-B14F-4D97-AF65-F5344CB8AC3E}">
        <p14:creationId xmlns:p14="http://schemas.microsoft.com/office/powerpoint/2010/main" val="24189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5E3981-F0D7-482C-A8E0-6A57700BECA7}"/>
              </a:ext>
            </a:extLst>
          </p:cNvPr>
          <p:cNvSpPr>
            <a:spLocks noGrp="1"/>
          </p:cNvSpPr>
          <p:nvPr>
            <p:ph type="title"/>
          </p:nvPr>
        </p:nvSpPr>
        <p:spPr/>
        <p:txBody>
          <a:bodyPr/>
          <a:lstStyle/>
          <a:p>
            <a:r>
              <a:rPr lang="en-US" dirty="0"/>
              <a:t>What is electron cooling?</a:t>
            </a:r>
          </a:p>
        </p:txBody>
      </p:sp>
      <p:sp>
        <p:nvSpPr>
          <p:cNvPr id="2" name="Slide Number Placeholder 1">
            <a:extLst>
              <a:ext uri="{FF2B5EF4-FFF2-40B4-BE49-F238E27FC236}">
                <a16:creationId xmlns:a16="http://schemas.microsoft.com/office/drawing/2014/main" id="{520FC4EE-F318-4344-9E3C-B950ADB63865}"/>
              </a:ext>
            </a:extLst>
          </p:cNvPr>
          <p:cNvSpPr>
            <a:spLocks noGrp="1"/>
          </p:cNvSpPr>
          <p:nvPr>
            <p:ph type="sldNum" sz="quarter" idx="12"/>
          </p:nvPr>
        </p:nvSpPr>
        <p:spPr/>
        <p:txBody>
          <a:bodyPr/>
          <a:lstStyle/>
          <a:p>
            <a:fld id="{C263D6C4-4840-40CC-AC84-17E24B3B7BDE}" type="slidenum">
              <a:rPr lang="en-US" smtClean="0"/>
              <a:pPr/>
              <a:t>3</a:t>
            </a:fld>
            <a:endParaRPr lang="en-US" dirty="0"/>
          </a:p>
        </p:txBody>
      </p:sp>
      <p:sp>
        <p:nvSpPr>
          <p:cNvPr id="7" name="Text Placeholder 6">
            <a:extLst>
              <a:ext uri="{FF2B5EF4-FFF2-40B4-BE49-F238E27FC236}">
                <a16:creationId xmlns:a16="http://schemas.microsoft.com/office/drawing/2014/main" id="{B74126B4-1E6C-4FFF-9282-40E18A85A07F}"/>
              </a:ext>
            </a:extLst>
          </p:cNvPr>
          <p:cNvSpPr>
            <a:spLocks noGrp="1"/>
          </p:cNvSpPr>
          <p:nvPr>
            <p:ph type="body" sz="quarter" idx="1"/>
          </p:nvPr>
        </p:nvSpPr>
        <p:spPr>
          <a:xfrm>
            <a:off x="447777" y="1505171"/>
            <a:ext cx="11007623" cy="823912"/>
          </a:xfrm>
        </p:spPr>
        <p:txBody>
          <a:bodyPr>
            <a:normAutofit/>
          </a:bodyPr>
          <a:lstStyle/>
          <a:p>
            <a:pPr algn="just"/>
            <a:r>
              <a:rPr lang="en-GB" dirty="0"/>
              <a:t>A fast process to shrink the size, divergence and energy spread of a stored charged particle beam without the loss of intensity (phase-space compression).</a:t>
            </a:r>
          </a:p>
        </p:txBody>
      </p:sp>
      <p:sp>
        <p:nvSpPr>
          <p:cNvPr id="8" name="Text Placeholder 7">
            <a:extLst>
              <a:ext uri="{FF2B5EF4-FFF2-40B4-BE49-F238E27FC236}">
                <a16:creationId xmlns:a16="http://schemas.microsoft.com/office/drawing/2014/main" id="{47DC4E62-1A34-4F98-A451-214F1808519C}"/>
              </a:ext>
            </a:extLst>
          </p:cNvPr>
          <p:cNvSpPr>
            <a:spLocks noGrp="1"/>
          </p:cNvSpPr>
          <p:nvPr>
            <p:ph type="body" sz="quarter" idx="2"/>
          </p:nvPr>
        </p:nvSpPr>
        <p:spPr>
          <a:xfrm>
            <a:off x="444500" y="2420791"/>
            <a:ext cx="5157787" cy="3684588"/>
          </a:xfrm>
        </p:spPr>
        <p:txBody>
          <a:bodyPr>
            <a:normAutofit/>
          </a:bodyPr>
          <a:lstStyle/>
          <a:p>
            <a:r>
              <a:rPr lang="en-US" dirty="0"/>
              <a:t>Loss free compression of ion beams</a:t>
            </a:r>
          </a:p>
          <a:p>
            <a:pPr lvl="1"/>
            <a:r>
              <a:rPr lang="en-US" dirty="0"/>
              <a:t>Accumulation of rare species of charged particles</a:t>
            </a:r>
          </a:p>
          <a:p>
            <a:pPr lvl="1"/>
            <a:r>
              <a:rPr lang="en-US" dirty="0"/>
              <a:t>Luminosity increase for colliding beam experiments</a:t>
            </a:r>
          </a:p>
          <a:p>
            <a:pPr lvl="1"/>
            <a:r>
              <a:rPr lang="en-US" dirty="0"/>
              <a:t>Smaller spot sizes for fixed-target experiments</a:t>
            </a:r>
          </a:p>
          <a:p>
            <a:pPr lvl="1"/>
            <a:r>
              <a:rPr lang="en-US" dirty="0"/>
              <a:t>High resolution experiments with internal targets</a:t>
            </a:r>
          </a:p>
          <a:p>
            <a:r>
              <a:rPr lang="en-US" dirty="0"/>
              <a:t>Compensation of beam heating effects</a:t>
            </a:r>
          </a:p>
          <a:p>
            <a:pPr lvl="1"/>
            <a:r>
              <a:rPr lang="en-US" dirty="0" err="1"/>
              <a:t>Intrabeam</a:t>
            </a:r>
            <a:r>
              <a:rPr lang="en-US" dirty="0"/>
              <a:t>, residual gas and internal target scattering</a:t>
            </a:r>
          </a:p>
          <a:p>
            <a:r>
              <a:rPr lang="en-US" dirty="0"/>
              <a:t>Electron target for precision experiments e.g. recombination</a:t>
            </a:r>
          </a:p>
          <a:p>
            <a:pPr algn="just"/>
            <a:endParaRPr lang="en-US" dirty="0"/>
          </a:p>
        </p:txBody>
      </p:sp>
      <p:sp>
        <p:nvSpPr>
          <p:cNvPr id="12" name="Text Placeholder 7">
            <a:extLst>
              <a:ext uri="{FF2B5EF4-FFF2-40B4-BE49-F238E27FC236}">
                <a16:creationId xmlns:a16="http://schemas.microsoft.com/office/drawing/2014/main" id="{3A765C4F-C91E-4751-A0FD-E603C25BA12C}"/>
              </a:ext>
            </a:extLst>
          </p:cNvPr>
          <p:cNvSpPr txBox="1">
            <a:spLocks/>
          </p:cNvSpPr>
          <p:nvPr/>
        </p:nvSpPr>
        <p:spPr>
          <a:xfrm>
            <a:off x="5910580" y="2420791"/>
            <a:ext cx="6002020" cy="36845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1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16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14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2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2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dirty="0"/>
              <a:t>Proposed by </a:t>
            </a:r>
            <a:r>
              <a:rPr lang="en-US" dirty="0" err="1"/>
              <a:t>Gersh</a:t>
            </a:r>
            <a:r>
              <a:rPr lang="en-US" dirty="0"/>
              <a:t> </a:t>
            </a:r>
            <a:r>
              <a:rPr lang="en-US" dirty="0" err="1"/>
              <a:t>Budker</a:t>
            </a:r>
            <a:r>
              <a:rPr lang="en-US" dirty="0"/>
              <a:t> in 1966 for increasing the luminosity in hadron colliders. </a:t>
            </a:r>
          </a:p>
          <a:p>
            <a:pPr algn="just"/>
            <a:endParaRPr lang="en-US" dirty="0"/>
          </a:p>
          <a:p>
            <a:pPr algn="just"/>
            <a:endParaRPr lang="en-US" dirty="0"/>
          </a:p>
          <a:p>
            <a:pPr algn="just"/>
            <a:endParaRPr lang="en-US" dirty="0"/>
          </a:p>
          <a:p>
            <a:pPr algn="just"/>
            <a:r>
              <a:rPr lang="en-US" dirty="0"/>
              <a:t>First demonstration on the NAP-M ring in 1974 at Novosibirsk.</a:t>
            </a:r>
          </a:p>
        </p:txBody>
      </p:sp>
      <p:pic>
        <p:nvPicPr>
          <p:cNvPr id="14" name="Picture 13" descr="A person standing on a court with a racket&#10;&#10;Description automatically generated">
            <a:extLst>
              <a:ext uri="{FF2B5EF4-FFF2-40B4-BE49-F238E27FC236}">
                <a16:creationId xmlns:a16="http://schemas.microsoft.com/office/drawing/2014/main" id="{3A00476F-7569-44E5-A436-5F5185558443}"/>
              </a:ext>
            </a:extLst>
          </p:cNvPr>
          <p:cNvPicPr>
            <a:picLocks noChangeAspect="1"/>
          </p:cNvPicPr>
          <p:nvPr/>
        </p:nvPicPr>
        <p:blipFill>
          <a:blip r:embed="rId2"/>
          <a:stretch>
            <a:fillRect/>
          </a:stretch>
        </p:blipFill>
        <p:spPr>
          <a:xfrm>
            <a:off x="9398000" y="2755798"/>
            <a:ext cx="2057400" cy="1390650"/>
          </a:xfrm>
          <a:prstGeom prst="rect">
            <a:avLst/>
          </a:prstGeom>
        </p:spPr>
      </p:pic>
      <p:pic>
        <p:nvPicPr>
          <p:cNvPr id="16" name="Picture 15" descr="A group of people in a room&#10;&#10;Description automatically generated">
            <a:extLst>
              <a:ext uri="{FF2B5EF4-FFF2-40B4-BE49-F238E27FC236}">
                <a16:creationId xmlns:a16="http://schemas.microsoft.com/office/drawing/2014/main" id="{25DF9F21-8E45-46A5-944F-09F7243BBF79}"/>
              </a:ext>
            </a:extLst>
          </p:cNvPr>
          <p:cNvPicPr>
            <a:picLocks noChangeAspect="1"/>
          </p:cNvPicPr>
          <p:nvPr/>
        </p:nvPicPr>
        <p:blipFill>
          <a:blip r:embed="rId3"/>
          <a:stretch>
            <a:fillRect/>
          </a:stretch>
        </p:blipFill>
        <p:spPr>
          <a:xfrm>
            <a:off x="7940040" y="4592536"/>
            <a:ext cx="1943100" cy="1847850"/>
          </a:xfrm>
          <a:prstGeom prst="rect">
            <a:avLst/>
          </a:prstGeom>
        </p:spPr>
      </p:pic>
    </p:spTree>
    <p:extLst>
      <p:ext uri="{BB962C8B-B14F-4D97-AF65-F5344CB8AC3E}">
        <p14:creationId xmlns:p14="http://schemas.microsoft.com/office/powerpoint/2010/main" val="3607270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56F1999-C4BA-4C91-A4D7-C237A764B028}"/>
              </a:ext>
            </a:extLst>
          </p:cNvPr>
          <p:cNvSpPr>
            <a:spLocks noGrp="1"/>
          </p:cNvSpPr>
          <p:nvPr>
            <p:ph type="sldNum" sz="quarter" idx="12"/>
          </p:nvPr>
        </p:nvSpPr>
        <p:spPr/>
        <p:txBody>
          <a:bodyPr/>
          <a:lstStyle/>
          <a:p>
            <a:fld id="{C263D6C4-4840-40CC-AC84-17E24B3B7BDE}" type="slidenum">
              <a:rPr lang="en-US" noProof="0" smtClean="0"/>
              <a:pPr/>
              <a:t>30</a:t>
            </a:fld>
            <a:endParaRPr lang="en-US" noProof="0" dirty="0"/>
          </a:p>
        </p:txBody>
      </p:sp>
      <p:pic>
        <p:nvPicPr>
          <p:cNvPr id="4" name="Picture 3">
            <a:extLst>
              <a:ext uri="{FF2B5EF4-FFF2-40B4-BE49-F238E27FC236}">
                <a16:creationId xmlns:a16="http://schemas.microsoft.com/office/drawing/2014/main" id="{CC9C754E-747A-4C16-8E51-47798A59FB81}"/>
              </a:ext>
            </a:extLst>
          </p:cNvPr>
          <p:cNvPicPr>
            <a:picLocks noChangeAspect="1"/>
          </p:cNvPicPr>
          <p:nvPr/>
        </p:nvPicPr>
        <p:blipFill>
          <a:blip r:embed="rId2"/>
          <a:stretch>
            <a:fillRect/>
          </a:stretch>
        </p:blipFill>
        <p:spPr>
          <a:xfrm>
            <a:off x="2212340" y="2670819"/>
            <a:ext cx="7791994" cy="3644256"/>
          </a:xfrm>
          <a:prstGeom prst="rect">
            <a:avLst/>
          </a:prstGeom>
        </p:spPr>
      </p:pic>
      <p:sp>
        <p:nvSpPr>
          <p:cNvPr id="5" name="TextBox 4">
            <a:extLst>
              <a:ext uri="{FF2B5EF4-FFF2-40B4-BE49-F238E27FC236}">
                <a16:creationId xmlns:a16="http://schemas.microsoft.com/office/drawing/2014/main" id="{81118178-AE22-4CF9-8103-AA2C175DBAE0}"/>
              </a:ext>
            </a:extLst>
          </p:cNvPr>
          <p:cNvSpPr txBox="1"/>
          <p:nvPr/>
        </p:nvSpPr>
        <p:spPr>
          <a:xfrm>
            <a:off x="731520" y="775329"/>
            <a:ext cx="5832648" cy="1477328"/>
          </a:xfrm>
          <a:prstGeom prst="rect">
            <a:avLst/>
          </a:prstGeom>
          <a:noFill/>
          <a:ln>
            <a:noFill/>
          </a:ln>
        </p:spPr>
        <p:txBody>
          <a:bodyPr wrap="square" rtlCol="0" anchor="ctr" anchorCtr="1">
            <a:spAutoFit/>
          </a:bodyPr>
          <a:lstStyle/>
          <a:p>
            <a:pPr marL="285750" indent="-285750">
              <a:buFont typeface="Arial" panose="020B0604020202020204" pitchFamily="34" charset="0"/>
              <a:buChar char="•"/>
            </a:pPr>
            <a:r>
              <a:rPr lang="en-GB" dirty="0">
                <a:solidFill>
                  <a:schemeClr val="bg1"/>
                </a:solidFill>
              </a:rPr>
              <a:t>Adiabatic optics</a:t>
            </a:r>
          </a:p>
          <a:p>
            <a:pPr marL="285750" indent="-285750">
              <a:buFont typeface="Arial" panose="020B0604020202020204" pitchFamily="34" charset="0"/>
              <a:buChar char="•"/>
            </a:pPr>
            <a:r>
              <a:rPr lang="en-GB" dirty="0">
                <a:solidFill>
                  <a:schemeClr val="bg1"/>
                </a:solidFill>
              </a:rPr>
              <a:t>Fixed magnetic field of 600 G (easier for operation)</a:t>
            </a:r>
          </a:p>
          <a:p>
            <a:pPr marL="285750" indent="-285750">
              <a:buFont typeface="Arial" panose="020B0604020202020204" pitchFamily="34" charset="0"/>
              <a:buChar char="•"/>
            </a:pPr>
            <a:r>
              <a:rPr lang="en-GB" dirty="0">
                <a:solidFill>
                  <a:schemeClr val="bg1"/>
                </a:solidFill>
              </a:rPr>
              <a:t>5 cm Cathode</a:t>
            </a:r>
          </a:p>
          <a:p>
            <a:pPr marL="285750" indent="-285750">
              <a:buFont typeface="Arial" panose="020B0604020202020204" pitchFamily="34" charset="0"/>
              <a:buChar char="•"/>
            </a:pPr>
            <a:r>
              <a:rPr lang="en-GB" dirty="0">
                <a:solidFill>
                  <a:schemeClr val="bg1"/>
                </a:solidFill>
              </a:rPr>
              <a:t>“Steering” electrode to give the desired current</a:t>
            </a:r>
          </a:p>
          <a:p>
            <a:pPr marL="285750" indent="-285750">
              <a:buFont typeface="Arial" panose="020B0604020202020204" pitchFamily="34" charset="0"/>
              <a:buChar char="•"/>
            </a:pPr>
            <a:r>
              <a:rPr lang="en-GB" dirty="0">
                <a:solidFill>
                  <a:schemeClr val="bg1"/>
                </a:solidFill>
              </a:rPr>
              <a:t>Anode (drift) at ground potential</a:t>
            </a:r>
          </a:p>
        </p:txBody>
      </p:sp>
    </p:spTree>
    <p:extLst>
      <p:ext uri="{BB962C8B-B14F-4D97-AF65-F5344CB8AC3E}">
        <p14:creationId xmlns:p14="http://schemas.microsoft.com/office/powerpoint/2010/main" val="39916599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4628174-622D-42B5-9169-1F495E20B206}"/>
              </a:ext>
            </a:extLst>
          </p:cNvPr>
          <p:cNvSpPr>
            <a:spLocks noGrp="1"/>
          </p:cNvSpPr>
          <p:nvPr>
            <p:ph type="sldNum" sz="quarter" idx="12"/>
          </p:nvPr>
        </p:nvSpPr>
        <p:spPr/>
        <p:txBody>
          <a:bodyPr/>
          <a:lstStyle/>
          <a:p>
            <a:fld id="{C263D6C4-4840-40CC-AC84-17E24B3B7BDE}" type="slidenum">
              <a:rPr lang="en-US" noProof="0" smtClean="0"/>
              <a:pPr/>
              <a:t>31</a:t>
            </a:fld>
            <a:endParaRPr lang="en-US" noProof="0" dirty="0"/>
          </a:p>
        </p:txBody>
      </p:sp>
      <p:pic>
        <p:nvPicPr>
          <p:cNvPr id="4" name="Picture 3">
            <a:extLst>
              <a:ext uri="{FF2B5EF4-FFF2-40B4-BE49-F238E27FC236}">
                <a16:creationId xmlns:a16="http://schemas.microsoft.com/office/drawing/2014/main" id="{499996A0-D0FE-46DE-BD00-D290B61FEBF0}"/>
              </a:ext>
            </a:extLst>
          </p:cNvPr>
          <p:cNvPicPr>
            <a:picLocks noChangeAspect="1"/>
          </p:cNvPicPr>
          <p:nvPr/>
        </p:nvPicPr>
        <p:blipFill>
          <a:blip r:embed="rId2"/>
          <a:stretch>
            <a:fillRect/>
          </a:stretch>
        </p:blipFill>
        <p:spPr>
          <a:xfrm>
            <a:off x="575287" y="625864"/>
            <a:ext cx="4535817" cy="5962405"/>
          </a:xfrm>
          <a:prstGeom prst="rect">
            <a:avLst/>
          </a:prstGeom>
        </p:spPr>
      </p:pic>
      <p:sp>
        <p:nvSpPr>
          <p:cNvPr id="5" name="TextBox 4">
            <a:extLst>
              <a:ext uri="{FF2B5EF4-FFF2-40B4-BE49-F238E27FC236}">
                <a16:creationId xmlns:a16="http://schemas.microsoft.com/office/drawing/2014/main" id="{A5015385-6CB3-43CE-BD51-FF7C82FCCBCF}"/>
              </a:ext>
            </a:extLst>
          </p:cNvPr>
          <p:cNvSpPr txBox="1"/>
          <p:nvPr/>
        </p:nvSpPr>
        <p:spPr>
          <a:xfrm>
            <a:off x="5253344" y="625864"/>
            <a:ext cx="6624736" cy="2585323"/>
          </a:xfrm>
          <a:prstGeom prst="rect">
            <a:avLst/>
          </a:prstGeom>
          <a:noFill/>
          <a:ln>
            <a:noFill/>
          </a:ln>
        </p:spPr>
        <p:txBody>
          <a:bodyPr wrap="square" rtlCol="0" anchor="ctr" anchorCtr="1">
            <a:spAutoFit/>
          </a:bodyPr>
          <a:lstStyle/>
          <a:p>
            <a:pPr algn="just"/>
            <a:r>
              <a:rPr lang="en-GB" dirty="0">
                <a:solidFill>
                  <a:schemeClr val="bg1"/>
                </a:solidFill>
              </a:rPr>
              <a:t>Oxygen ion cooling and accumulation in LEAR</a:t>
            </a:r>
          </a:p>
          <a:p>
            <a:pPr algn="just"/>
            <a:endParaRPr lang="en-GB" dirty="0">
              <a:solidFill>
                <a:schemeClr val="bg1"/>
              </a:solidFill>
            </a:endParaRPr>
          </a:p>
          <a:p>
            <a:pPr algn="just"/>
            <a:r>
              <a:rPr lang="en-GB" dirty="0">
                <a:solidFill>
                  <a:schemeClr val="bg1"/>
                </a:solidFill>
              </a:rPr>
              <a:t>11.4 MeV/nucleon</a:t>
            </a:r>
          </a:p>
          <a:p>
            <a:pPr algn="just"/>
            <a:r>
              <a:rPr lang="en-GB" dirty="0">
                <a:solidFill>
                  <a:schemeClr val="bg1"/>
                </a:solidFill>
              </a:rPr>
              <a:t>4 x 10</a:t>
            </a:r>
            <a:r>
              <a:rPr lang="en-GB" baseline="30000" dirty="0">
                <a:solidFill>
                  <a:schemeClr val="bg1"/>
                </a:solidFill>
              </a:rPr>
              <a:t>8</a:t>
            </a:r>
            <a:r>
              <a:rPr lang="en-GB" dirty="0">
                <a:solidFill>
                  <a:schemeClr val="bg1"/>
                </a:solidFill>
              </a:rPr>
              <a:t> charges per </a:t>
            </a:r>
            <a:r>
              <a:rPr lang="en-GB" dirty="0" err="1">
                <a:solidFill>
                  <a:schemeClr val="bg1"/>
                </a:solidFill>
              </a:rPr>
              <a:t>Linac</a:t>
            </a:r>
            <a:r>
              <a:rPr lang="en-GB" dirty="0">
                <a:solidFill>
                  <a:schemeClr val="bg1"/>
                </a:solidFill>
              </a:rPr>
              <a:t> pulse</a:t>
            </a:r>
          </a:p>
          <a:p>
            <a:pPr algn="just"/>
            <a:r>
              <a:rPr lang="en-GB" dirty="0">
                <a:solidFill>
                  <a:schemeClr val="bg1"/>
                </a:solidFill>
              </a:rPr>
              <a:t>On average 8 x 10</a:t>
            </a:r>
            <a:r>
              <a:rPr lang="en-GB" baseline="30000" dirty="0">
                <a:solidFill>
                  <a:schemeClr val="bg1"/>
                </a:solidFill>
              </a:rPr>
              <a:t>9</a:t>
            </a:r>
            <a:r>
              <a:rPr lang="en-GB" dirty="0">
                <a:solidFill>
                  <a:schemeClr val="bg1"/>
                </a:solidFill>
              </a:rPr>
              <a:t> charges accumulated (max 13 x 10</a:t>
            </a:r>
            <a:r>
              <a:rPr lang="en-GB" baseline="30000" dirty="0">
                <a:solidFill>
                  <a:schemeClr val="bg1"/>
                </a:solidFill>
              </a:rPr>
              <a:t>9</a:t>
            </a:r>
            <a:r>
              <a:rPr lang="en-GB" dirty="0">
                <a:solidFill>
                  <a:schemeClr val="bg1"/>
                </a:solidFill>
              </a:rPr>
              <a:t>)</a:t>
            </a:r>
          </a:p>
          <a:p>
            <a:pPr algn="just"/>
            <a:r>
              <a:rPr lang="en-GB" dirty="0">
                <a:solidFill>
                  <a:schemeClr val="bg1"/>
                </a:solidFill>
              </a:rPr>
              <a:t>Damper needed to fight instabilities</a:t>
            </a:r>
          </a:p>
          <a:p>
            <a:pPr algn="just"/>
            <a:endParaRPr lang="en-GB" dirty="0">
              <a:solidFill>
                <a:schemeClr val="bg1"/>
              </a:solidFill>
            </a:endParaRPr>
          </a:p>
          <a:p>
            <a:pPr algn="just"/>
            <a:r>
              <a:rPr lang="en-GB" dirty="0">
                <a:solidFill>
                  <a:schemeClr val="bg1"/>
                </a:solidFill>
              </a:rPr>
              <a:t>Accumulation scheme based on H1-H2 bunching with electron cooling and injection into empty bucket </a:t>
            </a:r>
          </a:p>
        </p:txBody>
      </p:sp>
      <p:pic>
        <p:nvPicPr>
          <p:cNvPr id="6" name="Picture 5">
            <a:extLst>
              <a:ext uri="{FF2B5EF4-FFF2-40B4-BE49-F238E27FC236}">
                <a16:creationId xmlns:a16="http://schemas.microsoft.com/office/drawing/2014/main" id="{CF93EE9A-4CDA-45D4-AEBD-94F64A4805A9}"/>
              </a:ext>
            </a:extLst>
          </p:cNvPr>
          <p:cNvPicPr>
            <a:picLocks noChangeAspect="1"/>
          </p:cNvPicPr>
          <p:nvPr/>
        </p:nvPicPr>
        <p:blipFill>
          <a:blip r:embed="rId3"/>
          <a:stretch>
            <a:fillRect/>
          </a:stretch>
        </p:blipFill>
        <p:spPr>
          <a:xfrm>
            <a:off x="6041367" y="3257529"/>
            <a:ext cx="4535817" cy="3371380"/>
          </a:xfrm>
          <a:prstGeom prst="rect">
            <a:avLst/>
          </a:prstGeom>
        </p:spPr>
      </p:pic>
    </p:spTree>
    <p:extLst>
      <p:ext uri="{BB962C8B-B14F-4D97-AF65-F5344CB8AC3E}">
        <p14:creationId xmlns:p14="http://schemas.microsoft.com/office/powerpoint/2010/main" val="42612574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4628174-622D-42B5-9169-1F495E20B206}"/>
              </a:ext>
            </a:extLst>
          </p:cNvPr>
          <p:cNvSpPr>
            <a:spLocks noGrp="1"/>
          </p:cNvSpPr>
          <p:nvPr>
            <p:ph type="sldNum" sz="quarter" idx="12"/>
          </p:nvPr>
        </p:nvSpPr>
        <p:spPr/>
        <p:txBody>
          <a:bodyPr/>
          <a:lstStyle/>
          <a:p>
            <a:fld id="{C263D6C4-4840-40CC-AC84-17E24B3B7BDE}" type="slidenum">
              <a:rPr lang="en-US" noProof="0" smtClean="0"/>
              <a:pPr/>
              <a:t>32</a:t>
            </a:fld>
            <a:endParaRPr lang="en-US" noProof="0" dirty="0"/>
          </a:p>
        </p:txBody>
      </p:sp>
      <p:sp>
        <p:nvSpPr>
          <p:cNvPr id="4" name="TextBox 3">
            <a:extLst>
              <a:ext uri="{FF2B5EF4-FFF2-40B4-BE49-F238E27FC236}">
                <a16:creationId xmlns:a16="http://schemas.microsoft.com/office/drawing/2014/main" id="{15B5B545-5FF8-4D05-8C96-A6B0B1BA203D}"/>
              </a:ext>
            </a:extLst>
          </p:cNvPr>
          <p:cNvSpPr txBox="1"/>
          <p:nvPr/>
        </p:nvSpPr>
        <p:spPr>
          <a:xfrm>
            <a:off x="265116" y="735442"/>
            <a:ext cx="11190284" cy="2031325"/>
          </a:xfrm>
          <a:prstGeom prst="rect">
            <a:avLst/>
          </a:prstGeom>
          <a:noFill/>
          <a:ln>
            <a:noFill/>
          </a:ln>
        </p:spPr>
        <p:txBody>
          <a:bodyPr wrap="square" rtlCol="0" anchor="ctr" anchorCtr="1">
            <a:spAutoFit/>
          </a:bodyPr>
          <a:lstStyle/>
          <a:p>
            <a:pPr algn="just"/>
            <a:r>
              <a:rPr lang="en-GB" dirty="0">
                <a:solidFill>
                  <a:schemeClr val="bg1"/>
                </a:solidFill>
              </a:rPr>
              <a:t>Electron beam space-charge induces an azimuthal drift velocity which is detrimental to the cooling process.</a:t>
            </a:r>
          </a:p>
          <a:p>
            <a:pPr algn="just"/>
            <a:r>
              <a:rPr lang="en-GB" dirty="0">
                <a:solidFill>
                  <a:schemeClr val="bg1"/>
                </a:solidFill>
              </a:rPr>
              <a:t>This effect can be reduced by neutralising the electron beam.</a:t>
            </a:r>
          </a:p>
          <a:p>
            <a:pPr algn="just"/>
            <a:endParaRPr lang="en-GB" dirty="0">
              <a:solidFill>
                <a:schemeClr val="bg1"/>
              </a:solidFill>
            </a:endParaRPr>
          </a:p>
          <a:p>
            <a:pPr algn="just"/>
            <a:r>
              <a:rPr lang="en-GB" dirty="0">
                <a:solidFill>
                  <a:schemeClr val="bg1"/>
                </a:solidFill>
              </a:rPr>
              <a:t>Electron beam neutralisation is obtained by trapping ions from the residual gas in a volume between two trap electrodes. These electrodes create a transverse electric field which causes the ions to be reflected at the level of the traps. The ions oscillate and accumulate between the trap electrodes while low energy secondary electrons created through ionization escape due to the crossed electric and magnetic fields. </a:t>
            </a:r>
          </a:p>
        </p:txBody>
      </p:sp>
      <p:pic>
        <p:nvPicPr>
          <p:cNvPr id="5" name="Picture 4">
            <a:extLst>
              <a:ext uri="{FF2B5EF4-FFF2-40B4-BE49-F238E27FC236}">
                <a16:creationId xmlns:a16="http://schemas.microsoft.com/office/drawing/2014/main" id="{33A48208-92DA-43C7-BEAC-1BD2B871FA03}"/>
              </a:ext>
            </a:extLst>
          </p:cNvPr>
          <p:cNvPicPr>
            <a:picLocks noChangeAspect="1"/>
          </p:cNvPicPr>
          <p:nvPr/>
        </p:nvPicPr>
        <p:blipFill>
          <a:blip r:embed="rId2"/>
          <a:stretch>
            <a:fillRect/>
          </a:stretch>
        </p:blipFill>
        <p:spPr>
          <a:xfrm>
            <a:off x="366716" y="2807407"/>
            <a:ext cx="5810536" cy="3206932"/>
          </a:xfrm>
          <a:prstGeom prst="rect">
            <a:avLst/>
          </a:prstGeom>
        </p:spPr>
      </p:pic>
      <p:pic>
        <p:nvPicPr>
          <p:cNvPr id="6" name="Picture 5">
            <a:extLst>
              <a:ext uri="{FF2B5EF4-FFF2-40B4-BE49-F238E27FC236}">
                <a16:creationId xmlns:a16="http://schemas.microsoft.com/office/drawing/2014/main" id="{DD111046-8396-49FA-A87B-1BA83C46F822}"/>
              </a:ext>
            </a:extLst>
          </p:cNvPr>
          <p:cNvPicPr>
            <a:picLocks noChangeAspect="1"/>
          </p:cNvPicPr>
          <p:nvPr/>
        </p:nvPicPr>
        <p:blipFill>
          <a:blip r:embed="rId3"/>
          <a:stretch>
            <a:fillRect/>
          </a:stretch>
        </p:blipFill>
        <p:spPr>
          <a:xfrm>
            <a:off x="6505508" y="2807407"/>
            <a:ext cx="5466936" cy="3206932"/>
          </a:xfrm>
          <a:prstGeom prst="rect">
            <a:avLst/>
          </a:prstGeom>
        </p:spPr>
      </p:pic>
      <p:pic>
        <p:nvPicPr>
          <p:cNvPr id="7" name="Picture 6">
            <a:extLst>
              <a:ext uri="{FF2B5EF4-FFF2-40B4-BE49-F238E27FC236}">
                <a16:creationId xmlns:a16="http://schemas.microsoft.com/office/drawing/2014/main" id="{4DBE3245-4B00-4841-AB19-70CAF67CD305}"/>
              </a:ext>
            </a:extLst>
          </p:cNvPr>
          <p:cNvPicPr>
            <a:picLocks noChangeAspect="1"/>
          </p:cNvPicPr>
          <p:nvPr/>
        </p:nvPicPr>
        <p:blipFill>
          <a:blip r:embed="rId4"/>
          <a:stretch>
            <a:fillRect/>
          </a:stretch>
        </p:blipFill>
        <p:spPr>
          <a:xfrm>
            <a:off x="305784" y="6054979"/>
            <a:ext cx="6120914" cy="615749"/>
          </a:xfrm>
          <a:prstGeom prst="rect">
            <a:avLst/>
          </a:prstGeom>
        </p:spPr>
      </p:pic>
    </p:spTree>
    <p:extLst>
      <p:ext uri="{BB962C8B-B14F-4D97-AF65-F5344CB8AC3E}">
        <p14:creationId xmlns:p14="http://schemas.microsoft.com/office/powerpoint/2010/main" val="7483407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4628174-622D-42B5-9169-1F495E20B206}"/>
              </a:ext>
            </a:extLst>
          </p:cNvPr>
          <p:cNvSpPr>
            <a:spLocks noGrp="1"/>
          </p:cNvSpPr>
          <p:nvPr>
            <p:ph type="sldNum" sz="quarter" idx="12"/>
          </p:nvPr>
        </p:nvSpPr>
        <p:spPr/>
        <p:txBody>
          <a:bodyPr/>
          <a:lstStyle/>
          <a:p>
            <a:fld id="{C263D6C4-4840-40CC-AC84-17E24B3B7BDE}" type="slidenum">
              <a:rPr lang="en-US" noProof="0" smtClean="0"/>
              <a:pPr/>
              <a:t>33</a:t>
            </a:fld>
            <a:endParaRPr lang="en-US" noProof="0" dirty="0"/>
          </a:p>
        </p:txBody>
      </p:sp>
      <p:pic>
        <p:nvPicPr>
          <p:cNvPr id="4" name="Picture 3">
            <a:extLst>
              <a:ext uri="{FF2B5EF4-FFF2-40B4-BE49-F238E27FC236}">
                <a16:creationId xmlns:a16="http://schemas.microsoft.com/office/drawing/2014/main" id="{F7489B94-86CD-4D6A-A051-3F214B6F81D9}"/>
              </a:ext>
            </a:extLst>
          </p:cNvPr>
          <p:cNvPicPr>
            <a:picLocks noChangeAspect="1"/>
          </p:cNvPicPr>
          <p:nvPr/>
        </p:nvPicPr>
        <p:blipFill>
          <a:blip r:embed="rId2"/>
          <a:stretch>
            <a:fillRect/>
          </a:stretch>
        </p:blipFill>
        <p:spPr>
          <a:xfrm>
            <a:off x="415703" y="488780"/>
            <a:ext cx="5065963" cy="4424917"/>
          </a:xfrm>
          <a:prstGeom prst="rect">
            <a:avLst/>
          </a:prstGeom>
        </p:spPr>
      </p:pic>
      <p:sp>
        <p:nvSpPr>
          <p:cNvPr id="5" name="Rectangle 4">
            <a:extLst>
              <a:ext uri="{FF2B5EF4-FFF2-40B4-BE49-F238E27FC236}">
                <a16:creationId xmlns:a16="http://schemas.microsoft.com/office/drawing/2014/main" id="{C048F070-B109-4E68-AF94-89C8F61754E4}"/>
              </a:ext>
            </a:extLst>
          </p:cNvPr>
          <p:cNvSpPr/>
          <p:nvPr/>
        </p:nvSpPr>
        <p:spPr>
          <a:xfrm>
            <a:off x="5680297" y="549740"/>
            <a:ext cx="6096000" cy="2308324"/>
          </a:xfrm>
          <a:prstGeom prst="rect">
            <a:avLst/>
          </a:prstGeom>
        </p:spPr>
        <p:txBody>
          <a:bodyPr>
            <a:spAutoFit/>
          </a:bodyPr>
          <a:lstStyle/>
          <a:p>
            <a:pPr algn="just"/>
            <a:r>
              <a:rPr lang="en-GB" dirty="0">
                <a:solidFill>
                  <a:schemeClr val="bg1"/>
                </a:solidFill>
              </a:rPr>
              <a:t>Using the circulating ion beam as a probe it was possible to measure the radial distribution of the electron beam potential. By displacing the ion beam horizontally in the cooling section, the change in electron energy needed in order to bring the circulating beam back to its original momentum was recorded. In this manner we were able to reconstruct the potential distribution within the electron beam.</a:t>
            </a:r>
          </a:p>
        </p:txBody>
      </p:sp>
      <p:sp>
        <p:nvSpPr>
          <p:cNvPr id="6" name="Rectangle 5">
            <a:extLst>
              <a:ext uri="{FF2B5EF4-FFF2-40B4-BE49-F238E27FC236}">
                <a16:creationId xmlns:a16="http://schemas.microsoft.com/office/drawing/2014/main" id="{07FF229A-CD5E-4494-B372-0708D0D9BEC7}"/>
              </a:ext>
            </a:extLst>
          </p:cNvPr>
          <p:cNvSpPr/>
          <p:nvPr/>
        </p:nvSpPr>
        <p:spPr>
          <a:xfrm>
            <a:off x="382203" y="4974657"/>
            <a:ext cx="7786437" cy="1754326"/>
          </a:xfrm>
          <a:prstGeom prst="rect">
            <a:avLst/>
          </a:prstGeom>
        </p:spPr>
        <p:txBody>
          <a:bodyPr wrap="square">
            <a:spAutoFit/>
          </a:bodyPr>
          <a:lstStyle/>
          <a:p>
            <a:pPr algn="just"/>
            <a:r>
              <a:rPr lang="en-GB" dirty="0">
                <a:solidFill>
                  <a:schemeClr val="bg1"/>
                </a:solidFill>
              </a:rPr>
              <a:t>A classical parabolic distribution which is measured when the electron beam is not neutralised. When neutralisation is switched on, the potential is constant in the central part of the beam and increases abruptly on the edges. The radius over which the potential is constant depends on the degree of neutralisation. Therefore the flatter the distribution, the greater the neutralisation coefficient.</a:t>
            </a:r>
          </a:p>
        </p:txBody>
      </p:sp>
      <p:pic>
        <p:nvPicPr>
          <p:cNvPr id="7" name="Picture 6">
            <a:extLst>
              <a:ext uri="{FF2B5EF4-FFF2-40B4-BE49-F238E27FC236}">
                <a16:creationId xmlns:a16="http://schemas.microsoft.com/office/drawing/2014/main" id="{75B63868-C40E-4E0C-8708-D55D2D030323}"/>
              </a:ext>
            </a:extLst>
          </p:cNvPr>
          <p:cNvPicPr>
            <a:picLocks noChangeAspect="1"/>
          </p:cNvPicPr>
          <p:nvPr/>
        </p:nvPicPr>
        <p:blipFill>
          <a:blip r:embed="rId3"/>
          <a:stretch>
            <a:fillRect/>
          </a:stretch>
        </p:blipFill>
        <p:spPr>
          <a:xfrm>
            <a:off x="6195316" y="2979583"/>
            <a:ext cx="5065962" cy="1934114"/>
          </a:xfrm>
          <a:prstGeom prst="rect">
            <a:avLst/>
          </a:prstGeom>
        </p:spPr>
      </p:pic>
    </p:spTree>
    <p:extLst>
      <p:ext uri="{BB962C8B-B14F-4D97-AF65-F5344CB8AC3E}">
        <p14:creationId xmlns:p14="http://schemas.microsoft.com/office/powerpoint/2010/main" val="33641610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E96304E-341E-44BC-984D-25C324C9B4B5}"/>
              </a:ext>
            </a:extLst>
          </p:cNvPr>
          <p:cNvSpPr>
            <a:spLocks noGrp="1"/>
          </p:cNvSpPr>
          <p:nvPr>
            <p:ph type="sldNum" sz="quarter" idx="12"/>
          </p:nvPr>
        </p:nvSpPr>
        <p:spPr/>
        <p:txBody>
          <a:bodyPr/>
          <a:lstStyle/>
          <a:p>
            <a:fld id="{C263D6C4-4840-40CC-AC84-17E24B3B7BDE}" type="slidenum">
              <a:rPr lang="en-US" noProof="0" smtClean="0"/>
              <a:pPr/>
              <a:t>34</a:t>
            </a:fld>
            <a:endParaRPr lang="en-US" noProof="0" dirty="0"/>
          </a:p>
        </p:txBody>
      </p:sp>
      <p:pic>
        <p:nvPicPr>
          <p:cNvPr id="4" name="Picture 3">
            <a:extLst>
              <a:ext uri="{FF2B5EF4-FFF2-40B4-BE49-F238E27FC236}">
                <a16:creationId xmlns:a16="http://schemas.microsoft.com/office/drawing/2014/main" id="{C13A8B48-4BF5-4F8C-A42E-08FB7CB6EF00}"/>
              </a:ext>
            </a:extLst>
          </p:cNvPr>
          <p:cNvPicPr>
            <a:picLocks noChangeAspect="1"/>
          </p:cNvPicPr>
          <p:nvPr/>
        </p:nvPicPr>
        <p:blipFill>
          <a:blip r:embed="rId2"/>
          <a:stretch>
            <a:fillRect/>
          </a:stretch>
        </p:blipFill>
        <p:spPr>
          <a:xfrm>
            <a:off x="682372" y="576600"/>
            <a:ext cx="7124700" cy="4248150"/>
          </a:xfrm>
          <a:prstGeom prst="rect">
            <a:avLst/>
          </a:prstGeom>
        </p:spPr>
      </p:pic>
      <p:pic>
        <p:nvPicPr>
          <p:cNvPr id="5" name="Picture 4">
            <a:extLst>
              <a:ext uri="{FF2B5EF4-FFF2-40B4-BE49-F238E27FC236}">
                <a16:creationId xmlns:a16="http://schemas.microsoft.com/office/drawing/2014/main" id="{642A93DC-D637-4556-BEC6-21284E0495B4}"/>
              </a:ext>
            </a:extLst>
          </p:cNvPr>
          <p:cNvPicPr>
            <a:picLocks noChangeAspect="1"/>
          </p:cNvPicPr>
          <p:nvPr/>
        </p:nvPicPr>
        <p:blipFill>
          <a:blip r:embed="rId3"/>
          <a:stretch>
            <a:fillRect/>
          </a:stretch>
        </p:blipFill>
        <p:spPr>
          <a:xfrm>
            <a:off x="682372" y="5040312"/>
            <a:ext cx="9544050" cy="1457325"/>
          </a:xfrm>
          <a:prstGeom prst="rect">
            <a:avLst/>
          </a:prstGeom>
        </p:spPr>
      </p:pic>
    </p:spTree>
    <p:extLst>
      <p:ext uri="{BB962C8B-B14F-4D97-AF65-F5344CB8AC3E}">
        <p14:creationId xmlns:p14="http://schemas.microsoft.com/office/powerpoint/2010/main" val="1314662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DB906-F959-42D4-9F4E-2F6EC4503767}"/>
              </a:ext>
            </a:extLst>
          </p:cNvPr>
          <p:cNvSpPr>
            <a:spLocks noGrp="1"/>
          </p:cNvSpPr>
          <p:nvPr>
            <p:ph type="title"/>
          </p:nvPr>
        </p:nvSpPr>
        <p:spPr>
          <a:xfrm>
            <a:off x="444500" y="542925"/>
            <a:ext cx="11214100" cy="535531"/>
          </a:xfrm>
        </p:spPr>
        <p:txBody>
          <a:bodyPr/>
          <a:lstStyle/>
          <a:p>
            <a:r>
              <a:rPr lang="en-GB" dirty="0"/>
              <a:t>Influence of Lattice Functions</a:t>
            </a:r>
          </a:p>
        </p:txBody>
      </p:sp>
      <p:sp>
        <p:nvSpPr>
          <p:cNvPr id="3" name="Slide Number Placeholder 2">
            <a:extLst>
              <a:ext uri="{FF2B5EF4-FFF2-40B4-BE49-F238E27FC236}">
                <a16:creationId xmlns:a16="http://schemas.microsoft.com/office/drawing/2014/main" id="{74628174-622D-42B5-9169-1F495E20B206}"/>
              </a:ext>
            </a:extLst>
          </p:cNvPr>
          <p:cNvSpPr>
            <a:spLocks noGrp="1"/>
          </p:cNvSpPr>
          <p:nvPr>
            <p:ph type="sldNum" sz="quarter" idx="12"/>
          </p:nvPr>
        </p:nvSpPr>
        <p:spPr/>
        <p:txBody>
          <a:bodyPr/>
          <a:lstStyle/>
          <a:p>
            <a:fld id="{C263D6C4-4840-40CC-AC84-17E24B3B7BDE}" type="slidenum">
              <a:rPr lang="en-US" noProof="0" smtClean="0"/>
              <a:pPr/>
              <a:t>35</a:t>
            </a:fld>
            <a:endParaRPr lang="en-US" noProof="0" dirty="0"/>
          </a:p>
        </p:txBody>
      </p:sp>
      <p:pic>
        <p:nvPicPr>
          <p:cNvPr id="4" name="Picture 3">
            <a:extLst>
              <a:ext uri="{FF2B5EF4-FFF2-40B4-BE49-F238E27FC236}">
                <a16:creationId xmlns:a16="http://schemas.microsoft.com/office/drawing/2014/main" id="{8EEA18B4-C4D1-443C-8C99-89F79C405F0B}"/>
              </a:ext>
            </a:extLst>
          </p:cNvPr>
          <p:cNvPicPr>
            <a:picLocks noChangeAspect="1"/>
          </p:cNvPicPr>
          <p:nvPr/>
        </p:nvPicPr>
        <p:blipFill>
          <a:blip r:embed="rId2"/>
          <a:stretch>
            <a:fillRect/>
          </a:stretch>
        </p:blipFill>
        <p:spPr>
          <a:xfrm>
            <a:off x="903228" y="1389792"/>
            <a:ext cx="9569097" cy="5245889"/>
          </a:xfrm>
          <a:prstGeom prst="rect">
            <a:avLst/>
          </a:prstGeom>
        </p:spPr>
      </p:pic>
    </p:spTree>
    <p:extLst>
      <p:ext uri="{BB962C8B-B14F-4D97-AF65-F5344CB8AC3E}">
        <p14:creationId xmlns:p14="http://schemas.microsoft.com/office/powerpoint/2010/main" val="2977828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4628174-622D-42B5-9169-1F495E20B206}"/>
              </a:ext>
            </a:extLst>
          </p:cNvPr>
          <p:cNvSpPr>
            <a:spLocks noGrp="1"/>
          </p:cNvSpPr>
          <p:nvPr>
            <p:ph type="sldNum" sz="quarter" idx="12"/>
          </p:nvPr>
        </p:nvSpPr>
        <p:spPr/>
        <p:txBody>
          <a:bodyPr/>
          <a:lstStyle/>
          <a:p>
            <a:fld id="{C263D6C4-4840-40CC-AC84-17E24B3B7BDE}" type="slidenum">
              <a:rPr lang="en-US" noProof="0" smtClean="0"/>
              <a:pPr/>
              <a:t>36</a:t>
            </a:fld>
            <a:endParaRPr lang="en-US" noProof="0" dirty="0"/>
          </a:p>
        </p:txBody>
      </p:sp>
      <p:pic>
        <p:nvPicPr>
          <p:cNvPr id="4" name="Picture 3">
            <a:extLst>
              <a:ext uri="{FF2B5EF4-FFF2-40B4-BE49-F238E27FC236}">
                <a16:creationId xmlns:a16="http://schemas.microsoft.com/office/drawing/2014/main" id="{881FC306-FD58-40FE-B4D7-91FF84B9DA53}"/>
              </a:ext>
            </a:extLst>
          </p:cNvPr>
          <p:cNvPicPr>
            <a:picLocks noChangeAspect="1"/>
          </p:cNvPicPr>
          <p:nvPr/>
        </p:nvPicPr>
        <p:blipFill>
          <a:blip r:embed="rId2"/>
          <a:stretch>
            <a:fillRect/>
          </a:stretch>
        </p:blipFill>
        <p:spPr>
          <a:xfrm>
            <a:off x="430994" y="259444"/>
            <a:ext cx="4342627" cy="2843338"/>
          </a:xfrm>
          <a:prstGeom prst="rect">
            <a:avLst/>
          </a:prstGeom>
        </p:spPr>
      </p:pic>
      <p:pic>
        <p:nvPicPr>
          <p:cNvPr id="5" name="Picture 4">
            <a:extLst>
              <a:ext uri="{FF2B5EF4-FFF2-40B4-BE49-F238E27FC236}">
                <a16:creationId xmlns:a16="http://schemas.microsoft.com/office/drawing/2014/main" id="{DDA1BE93-8953-4979-9E41-77F56F865E2B}"/>
              </a:ext>
            </a:extLst>
          </p:cNvPr>
          <p:cNvPicPr>
            <a:picLocks noChangeAspect="1"/>
          </p:cNvPicPr>
          <p:nvPr/>
        </p:nvPicPr>
        <p:blipFill>
          <a:blip r:embed="rId3"/>
          <a:stretch>
            <a:fillRect/>
          </a:stretch>
        </p:blipFill>
        <p:spPr>
          <a:xfrm>
            <a:off x="5150680" y="303600"/>
            <a:ext cx="4445383" cy="2843338"/>
          </a:xfrm>
          <a:prstGeom prst="rect">
            <a:avLst/>
          </a:prstGeom>
        </p:spPr>
      </p:pic>
      <p:pic>
        <p:nvPicPr>
          <p:cNvPr id="6" name="Picture 5">
            <a:extLst>
              <a:ext uri="{FF2B5EF4-FFF2-40B4-BE49-F238E27FC236}">
                <a16:creationId xmlns:a16="http://schemas.microsoft.com/office/drawing/2014/main" id="{19C712D2-F2BB-4843-8350-AA3CF1911D38}"/>
              </a:ext>
            </a:extLst>
          </p:cNvPr>
          <p:cNvPicPr>
            <a:picLocks noChangeAspect="1"/>
          </p:cNvPicPr>
          <p:nvPr/>
        </p:nvPicPr>
        <p:blipFill>
          <a:blip r:embed="rId4"/>
          <a:stretch>
            <a:fillRect/>
          </a:stretch>
        </p:blipFill>
        <p:spPr>
          <a:xfrm>
            <a:off x="4784138" y="3177261"/>
            <a:ext cx="4322323" cy="3421295"/>
          </a:xfrm>
          <a:prstGeom prst="rect">
            <a:avLst/>
          </a:prstGeom>
        </p:spPr>
      </p:pic>
      <p:sp>
        <p:nvSpPr>
          <p:cNvPr id="7" name="Rectangle 6">
            <a:extLst>
              <a:ext uri="{FF2B5EF4-FFF2-40B4-BE49-F238E27FC236}">
                <a16:creationId xmlns:a16="http://schemas.microsoft.com/office/drawing/2014/main" id="{05A8C18C-BA61-4AEF-9B4A-70EF715B3A7F}"/>
              </a:ext>
            </a:extLst>
          </p:cNvPr>
          <p:cNvSpPr/>
          <p:nvPr/>
        </p:nvSpPr>
        <p:spPr>
          <a:xfrm>
            <a:off x="373096" y="3102782"/>
            <a:ext cx="4240002" cy="1754326"/>
          </a:xfrm>
          <a:prstGeom prst="rect">
            <a:avLst/>
          </a:prstGeom>
        </p:spPr>
        <p:txBody>
          <a:bodyPr wrap="square">
            <a:spAutoFit/>
          </a:bodyPr>
          <a:lstStyle/>
          <a:p>
            <a:pPr algn="just"/>
            <a:r>
              <a:rPr lang="en-GB" dirty="0">
                <a:solidFill>
                  <a:schemeClr val="bg1"/>
                </a:solidFill>
                <a:latin typeface="Times New Roman" panose="02020603050405020304" pitchFamily="18" charset="0"/>
              </a:rPr>
              <a:t>Cooling down time for protons at 50 MeV. The electron current was 1.2A and the cooling length 1.5 m. The measured time is the time needed to cool about 2 x 10</a:t>
            </a:r>
            <a:r>
              <a:rPr lang="en-GB" baseline="30000" dirty="0">
                <a:solidFill>
                  <a:schemeClr val="bg1"/>
                </a:solidFill>
                <a:latin typeface="Times New Roman" panose="02020603050405020304" pitchFamily="18" charset="0"/>
              </a:rPr>
              <a:t>9</a:t>
            </a:r>
            <a:r>
              <a:rPr lang="en-GB" dirty="0">
                <a:solidFill>
                  <a:schemeClr val="bg1"/>
                </a:solidFill>
                <a:latin typeface="Times New Roman" panose="02020603050405020304" pitchFamily="18" charset="0"/>
              </a:rPr>
              <a:t> from a horizontal emittance of 40</a:t>
            </a:r>
            <a:r>
              <a:rPr lang="en-GB" dirty="0">
                <a:solidFill>
                  <a:schemeClr val="bg1"/>
                </a:solidFill>
                <a:latin typeface="Symbol" panose="05050102010706020507" pitchFamily="18" charset="2"/>
              </a:rPr>
              <a:t>p</a:t>
            </a:r>
            <a:r>
              <a:rPr lang="en-GB" dirty="0">
                <a:solidFill>
                  <a:schemeClr val="bg1"/>
                </a:solidFill>
                <a:latin typeface="Times New Roman" panose="02020603050405020304" pitchFamily="18" charset="0"/>
              </a:rPr>
              <a:t> mm </a:t>
            </a:r>
            <a:r>
              <a:rPr lang="en-GB" dirty="0" err="1">
                <a:solidFill>
                  <a:schemeClr val="bg1"/>
                </a:solidFill>
                <a:latin typeface="Times New Roman" panose="02020603050405020304" pitchFamily="18" charset="0"/>
              </a:rPr>
              <a:t>mrad</a:t>
            </a:r>
            <a:r>
              <a:rPr lang="en-GB" dirty="0">
                <a:solidFill>
                  <a:schemeClr val="bg1"/>
                </a:solidFill>
                <a:latin typeface="Times New Roman" panose="02020603050405020304" pitchFamily="18" charset="0"/>
              </a:rPr>
              <a:t> down to 4</a:t>
            </a:r>
            <a:r>
              <a:rPr lang="en-GB" dirty="0">
                <a:solidFill>
                  <a:schemeClr val="bg1"/>
                </a:solidFill>
                <a:latin typeface="Symbol" panose="05050102010706020507" pitchFamily="18" charset="2"/>
              </a:rPr>
              <a:t>p</a:t>
            </a:r>
            <a:r>
              <a:rPr lang="en-GB" dirty="0">
                <a:solidFill>
                  <a:schemeClr val="bg1"/>
                </a:solidFill>
                <a:latin typeface="Times New Roman" panose="02020603050405020304" pitchFamily="18" charset="0"/>
              </a:rPr>
              <a:t> mm </a:t>
            </a:r>
            <a:r>
              <a:rPr lang="en-GB" dirty="0" err="1">
                <a:solidFill>
                  <a:schemeClr val="bg1"/>
                </a:solidFill>
                <a:latin typeface="Times New Roman" panose="02020603050405020304" pitchFamily="18" charset="0"/>
              </a:rPr>
              <a:t>mrad</a:t>
            </a:r>
            <a:r>
              <a:rPr lang="en-GB" dirty="0">
                <a:solidFill>
                  <a:schemeClr val="bg1"/>
                </a:solidFill>
                <a:latin typeface="Times New Roman" panose="02020603050405020304" pitchFamily="18" charset="0"/>
              </a:rPr>
              <a:t>.</a:t>
            </a:r>
            <a:endParaRPr lang="en-GB" baseline="30000" dirty="0">
              <a:solidFill>
                <a:schemeClr val="bg1"/>
              </a:solidFill>
            </a:endParaRPr>
          </a:p>
        </p:txBody>
      </p:sp>
      <p:sp>
        <p:nvSpPr>
          <p:cNvPr id="8" name="Rectangle 7">
            <a:extLst>
              <a:ext uri="{FF2B5EF4-FFF2-40B4-BE49-F238E27FC236}">
                <a16:creationId xmlns:a16="http://schemas.microsoft.com/office/drawing/2014/main" id="{84DC9047-D087-4B70-ABAC-A0494796841F}"/>
              </a:ext>
            </a:extLst>
          </p:cNvPr>
          <p:cNvSpPr/>
          <p:nvPr/>
        </p:nvSpPr>
        <p:spPr>
          <a:xfrm>
            <a:off x="9596063" y="259444"/>
            <a:ext cx="2186806" cy="1754326"/>
          </a:xfrm>
          <a:prstGeom prst="rect">
            <a:avLst/>
          </a:prstGeom>
        </p:spPr>
        <p:txBody>
          <a:bodyPr wrap="square">
            <a:spAutoFit/>
          </a:bodyPr>
          <a:lstStyle/>
          <a:p>
            <a:pPr algn="just"/>
            <a:r>
              <a:rPr lang="en-GB" dirty="0">
                <a:solidFill>
                  <a:schemeClr val="bg1"/>
                </a:solidFill>
                <a:latin typeface="Times New Roman" panose="02020603050405020304" pitchFamily="18" charset="0"/>
              </a:rPr>
              <a:t>Cooling-down time for Pb</a:t>
            </a:r>
            <a:r>
              <a:rPr lang="en-GB" baseline="30000" dirty="0">
                <a:solidFill>
                  <a:schemeClr val="bg1"/>
                </a:solidFill>
                <a:latin typeface="Times New Roman" panose="02020603050405020304" pitchFamily="18" charset="0"/>
              </a:rPr>
              <a:t>54+</a:t>
            </a:r>
            <a:r>
              <a:rPr lang="en-GB" sz="800" dirty="0">
                <a:solidFill>
                  <a:schemeClr val="bg1"/>
                </a:solidFill>
                <a:latin typeface="Arial" panose="020B0604020202020204" pitchFamily="34" charset="0"/>
              </a:rPr>
              <a:t> </a:t>
            </a:r>
            <a:r>
              <a:rPr lang="en-GB" dirty="0">
                <a:solidFill>
                  <a:schemeClr val="bg1"/>
                </a:solidFill>
                <a:latin typeface="Times New Roman" panose="02020603050405020304" pitchFamily="18" charset="0"/>
              </a:rPr>
              <a:t>ions at 4.2 MeV/nucleon. The electron current was 350 mA and the cooling length 1.5 m.</a:t>
            </a:r>
          </a:p>
        </p:txBody>
      </p:sp>
      <p:sp>
        <p:nvSpPr>
          <p:cNvPr id="9" name="Rectangle 8">
            <a:extLst>
              <a:ext uri="{FF2B5EF4-FFF2-40B4-BE49-F238E27FC236}">
                <a16:creationId xmlns:a16="http://schemas.microsoft.com/office/drawing/2014/main" id="{CE7D1E60-3F6C-4A6E-9929-194120E1681C}"/>
              </a:ext>
            </a:extLst>
          </p:cNvPr>
          <p:cNvSpPr/>
          <p:nvPr/>
        </p:nvSpPr>
        <p:spPr>
          <a:xfrm>
            <a:off x="9106461" y="3287447"/>
            <a:ext cx="2601618" cy="3139321"/>
          </a:xfrm>
          <a:prstGeom prst="rect">
            <a:avLst/>
          </a:prstGeom>
        </p:spPr>
        <p:txBody>
          <a:bodyPr wrap="square">
            <a:spAutoFit/>
          </a:bodyPr>
          <a:lstStyle/>
          <a:p>
            <a:pPr algn="just"/>
            <a:r>
              <a:rPr lang="en-GB" dirty="0">
                <a:solidFill>
                  <a:schemeClr val="bg1"/>
                </a:solidFill>
                <a:latin typeface="Times New Roman" panose="02020603050405020304" pitchFamily="18" charset="0"/>
              </a:rPr>
              <a:t>Cooling-down time for 50 MeV protons as a function of the horizontal offset between proton and electron beam for machine 1 and machines 97-0, 97-1 and 97-2. The electron current in this measurement series was 1.1 A and the cooling length was 3 m.</a:t>
            </a:r>
            <a:endParaRPr lang="en-GB" dirty="0">
              <a:solidFill>
                <a:schemeClr val="bg1"/>
              </a:solidFill>
            </a:endParaRPr>
          </a:p>
        </p:txBody>
      </p:sp>
    </p:spTree>
    <p:extLst>
      <p:ext uri="{BB962C8B-B14F-4D97-AF65-F5344CB8AC3E}">
        <p14:creationId xmlns:p14="http://schemas.microsoft.com/office/powerpoint/2010/main" val="2054380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4628174-622D-42B5-9169-1F495E20B206}"/>
              </a:ext>
            </a:extLst>
          </p:cNvPr>
          <p:cNvSpPr>
            <a:spLocks noGrp="1"/>
          </p:cNvSpPr>
          <p:nvPr>
            <p:ph type="sldNum" sz="quarter" idx="12"/>
          </p:nvPr>
        </p:nvSpPr>
        <p:spPr/>
        <p:txBody>
          <a:bodyPr/>
          <a:lstStyle/>
          <a:p>
            <a:fld id="{C263D6C4-4840-40CC-AC84-17E24B3B7BDE}" type="slidenum">
              <a:rPr lang="en-US" noProof="0" smtClean="0"/>
              <a:pPr/>
              <a:t>37</a:t>
            </a:fld>
            <a:endParaRPr lang="en-US" noProof="0" dirty="0"/>
          </a:p>
        </p:txBody>
      </p:sp>
      <p:pic>
        <p:nvPicPr>
          <p:cNvPr id="4" name="Picture 3">
            <a:extLst>
              <a:ext uri="{FF2B5EF4-FFF2-40B4-BE49-F238E27FC236}">
                <a16:creationId xmlns:a16="http://schemas.microsoft.com/office/drawing/2014/main" id="{33465748-FD22-4F4E-B8FD-A2E27EBA1DAB}"/>
              </a:ext>
            </a:extLst>
          </p:cNvPr>
          <p:cNvPicPr>
            <a:picLocks noChangeAspect="1"/>
          </p:cNvPicPr>
          <p:nvPr/>
        </p:nvPicPr>
        <p:blipFill>
          <a:blip r:embed="rId2"/>
          <a:stretch>
            <a:fillRect/>
          </a:stretch>
        </p:blipFill>
        <p:spPr>
          <a:xfrm>
            <a:off x="498918" y="1382852"/>
            <a:ext cx="5944115" cy="4407790"/>
          </a:xfrm>
          <a:prstGeom prst="rect">
            <a:avLst/>
          </a:prstGeom>
        </p:spPr>
      </p:pic>
      <p:sp>
        <p:nvSpPr>
          <p:cNvPr id="5" name="Rectangle 4">
            <a:extLst>
              <a:ext uri="{FF2B5EF4-FFF2-40B4-BE49-F238E27FC236}">
                <a16:creationId xmlns:a16="http://schemas.microsoft.com/office/drawing/2014/main" id="{0926157B-0ED9-4737-A3F6-F3CC0933D6B1}"/>
              </a:ext>
            </a:extLst>
          </p:cNvPr>
          <p:cNvSpPr/>
          <p:nvPr/>
        </p:nvSpPr>
        <p:spPr>
          <a:xfrm>
            <a:off x="6737150" y="1470373"/>
            <a:ext cx="4581701" cy="2616101"/>
          </a:xfrm>
          <a:prstGeom prst="rect">
            <a:avLst/>
          </a:prstGeom>
        </p:spPr>
        <p:txBody>
          <a:bodyPr wrap="square">
            <a:spAutoFit/>
          </a:bodyPr>
          <a:lstStyle/>
          <a:p>
            <a:pPr algn="just"/>
            <a:r>
              <a:rPr lang="en-GB" dirty="0">
                <a:solidFill>
                  <a:schemeClr val="bg1"/>
                </a:solidFill>
                <a:latin typeface="Times New Roman" panose="02020603050405020304" pitchFamily="18" charset="0"/>
              </a:rPr>
              <a:t>Cooling rate of Pb</a:t>
            </a:r>
            <a:r>
              <a:rPr lang="en-GB" baseline="30000" dirty="0">
                <a:solidFill>
                  <a:schemeClr val="bg1"/>
                </a:solidFill>
                <a:latin typeface="Times New Roman" panose="02020603050405020304" pitchFamily="18" charset="0"/>
              </a:rPr>
              <a:t>54+</a:t>
            </a:r>
            <a:r>
              <a:rPr lang="en-GB" dirty="0">
                <a:solidFill>
                  <a:schemeClr val="bg1"/>
                </a:solidFill>
                <a:latin typeface="Times New Roman" panose="02020603050405020304" pitchFamily="18" charset="0"/>
              </a:rPr>
              <a:t> ions as a function of the electron-beam current for different lattice parameters and different lengths </a:t>
            </a:r>
            <a:r>
              <a:rPr lang="en-GB" dirty="0">
                <a:solidFill>
                  <a:schemeClr val="bg1"/>
                </a:solidFill>
                <a:latin typeface="Symbol" panose="05050102010706020507" pitchFamily="18" charset="2"/>
              </a:rPr>
              <a:t>h</a:t>
            </a:r>
            <a:r>
              <a:rPr lang="en-GB" dirty="0">
                <a:solidFill>
                  <a:schemeClr val="bg1"/>
                </a:solidFill>
                <a:latin typeface="Times New Roman" panose="02020603050405020304" pitchFamily="18" charset="0"/>
              </a:rPr>
              <a:t> = 0.02, i.e. </a:t>
            </a:r>
            <a:r>
              <a:rPr lang="en-GB" i="1" dirty="0">
                <a:solidFill>
                  <a:schemeClr val="bg1"/>
                </a:solidFill>
                <a:latin typeface="Times New Roman" panose="02020603050405020304" pitchFamily="18" charset="0"/>
              </a:rPr>
              <a:t>l</a:t>
            </a:r>
            <a:r>
              <a:rPr lang="en-GB" sz="800" i="1" dirty="0">
                <a:solidFill>
                  <a:schemeClr val="bg1"/>
                </a:solidFill>
                <a:latin typeface="Times New Roman" panose="02020603050405020304" pitchFamily="18" charset="0"/>
              </a:rPr>
              <a:t>e </a:t>
            </a:r>
            <a:r>
              <a:rPr lang="en-GB" sz="800" dirty="0">
                <a:solidFill>
                  <a:schemeClr val="bg1"/>
                </a:solidFill>
                <a:latin typeface="Arial" panose="020B0604020202020204" pitchFamily="34" charset="0"/>
              </a:rPr>
              <a:t>= </a:t>
            </a:r>
            <a:r>
              <a:rPr lang="en-GB" dirty="0">
                <a:solidFill>
                  <a:schemeClr val="bg1"/>
                </a:solidFill>
                <a:latin typeface="Times New Roman" panose="02020603050405020304" pitchFamily="18" charset="0"/>
              </a:rPr>
              <a:t>1.5m and</a:t>
            </a:r>
            <a:r>
              <a:rPr lang="en-GB" sz="2000" dirty="0">
                <a:solidFill>
                  <a:schemeClr val="bg1"/>
                </a:solidFill>
                <a:latin typeface="Times New Roman" panose="02020603050405020304" pitchFamily="18" charset="0"/>
              </a:rPr>
              <a:t> </a:t>
            </a:r>
            <a:r>
              <a:rPr lang="en-GB" sz="2000" dirty="0">
                <a:solidFill>
                  <a:schemeClr val="bg1"/>
                </a:solidFill>
                <a:latin typeface="Symbol" panose="05050102010706020507" pitchFamily="18" charset="2"/>
              </a:rPr>
              <a:t>h</a:t>
            </a:r>
            <a:r>
              <a:rPr lang="en-GB" sz="2000" dirty="0">
                <a:solidFill>
                  <a:schemeClr val="bg1"/>
                </a:solidFill>
                <a:latin typeface="Times New Roman" panose="02020603050405020304" pitchFamily="18" charset="0"/>
              </a:rPr>
              <a:t> = </a:t>
            </a:r>
            <a:r>
              <a:rPr lang="en-GB" dirty="0">
                <a:solidFill>
                  <a:schemeClr val="bg1"/>
                </a:solidFill>
                <a:latin typeface="Times New Roman" panose="02020603050405020304" pitchFamily="18" charset="0"/>
              </a:rPr>
              <a:t>0.04, i.e. </a:t>
            </a:r>
            <a:r>
              <a:rPr lang="en-GB" i="1" dirty="0">
                <a:solidFill>
                  <a:schemeClr val="bg1"/>
                </a:solidFill>
                <a:latin typeface="Times New Roman" panose="02020603050405020304" pitchFamily="18" charset="0"/>
              </a:rPr>
              <a:t>l</a:t>
            </a:r>
            <a:r>
              <a:rPr lang="en-GB" sz="800" i="1" dirty="0">
                <a:solidFill>
                  <a:schemeClr val="bg1"/>
                </a:solidFill>
                <a:latin typeface="Times New Roman" panose="02020603050405020304" pitchFamily="18" charset="0"/>
              </a:rPr>
              <a:t>e </a:t>
            </a:r>
            <a:r>
              <a:rPr lang="en-GB" sz="2000" dirty="0">
                <a:solidFill>
                  <a:schemeClr val="bg1"/>
                </a:solidFill>
                <a:latin typeface="Times New Roman" panose="02020603050405020304" pitchFamily="18" charset="0"/>
              </a:rPr>
              <a:t>= </a:t>
            </a:r>
            <a:r>
              <a:rPr lang="en-GB" dirty="0">
                <a:solidFill>
                  <a:schemeClr val="bg1"/>
                </a:solidFill>
                <a:latin typeface="Times New Roman" panose="02020603050405020304" pitchFamily="18" charset="0"/>
              </a:rPr>
              <a:t>3m]. The cooling rate is defined as the inverse of time needed to cool from a horizontal emittance 40</a:t>
            </a:r>
            <a:r>
              <a:rPr lang="en-GB" dirty="0">
                <a:solidFill>
                  <a:schemeClr val="bg1"/>
                </a:solidFill>
                <a:latin typeface="Symbol" panose="05050102010706020507" pitchFamily="18" charset="2"/>
              </a:rPr>
              <a:t>p</a:t>
            </a:r>
            <a:r>
              <a:rPr lang="en-GB" dirty="0">
                <a:solidFill>
                  <a:schemeClr val="bg1"/>
                </a:solidFill>
                <a:latin typeface="Times New Roman" panose="02020603050405020304" pitchFamily="18" charset="0"/>
              </a:rPr>
              <a:t> mm </a:t>
            </a:r>
            <a:r>
              <a:rPr lang="en-GB" dirty="0" err="1">
                <a:solidFill>
                  <a:schemeClr val="bg1"/>
                </a:solidFill>
                <a:latin typeface="Times New Roman" panose="02020603050405020304" pitchFamily="18" charset="0"/>
              </a:rPr>
              <a:t>mrad</a:t>
            </a:r>
            <a:r>
              <a:rPr lang="en-GB" dirty="0">
                <a:solidFill>
                  <a:schemeClr val="bg1"/>
                </a:solidFill>
                <a:latin typeface="Times New Roman" panose="02020603050405020304" pitchFamily="18" charset="0"/>
              </a:rPr>
              <a:t> down to 4</a:t>
            </a:r>
            <a:r>
              <a:rPr lang="en-GB" dirty="0">
                <a:solidFill>
                  <a:schemeClr val="bg1"/>
                </a:solidFill>
                <a:latin typeface="Symbol" panose="05050102010706020507" pitchFamily="18" charset="2"/>
              </a:rPr>
              <a:t>p</a:t>
            </a:r>
            <a:r>
              <a:rPr lang="en-GB" dirty="0">
                <a:solidFill>
                  <a:schemeClr val="bg1"/>
                </a:solidFill>
                <a:latin typeface="Times New Roman" panose="02020603050405020304" pitchFamily="18" charset="0"/>
              </a:rPr>
              <a:t> mm </a:t>
            </a:r>
            <a:r>
              <a:rPr lang="en-GB" dirty="0" err="1">
                <a:solidFill>
                  <a:schemeClr val="bg1"/>
                </a:solidFill>
                <a:latin typeface="Times New Roman" panose="02020603050405020304" pitchFamily="18" charset="0"/>
              </a:rPr>
              <a:t>mrad</a:t>
            </a:r>
            <a:r>
              <a:rPr lang="en-GB" dirty="0">
                <a:solidFill>
                  <a:schemeClr val="bg1"/>
                </a:solidFill>
                <a:latin typeface="Times New Roman" panose="02020603050405020304" pitchFamily="18" charset="0"/>
              </a:rPr>
              <a:t>. The initial vertical emittance and momentum spread were about 7</a:t>
            </a:r>
            <a:r>
              <a:rPr lang="en-GB" dirty="0">
                <a:solidFill>
                  <a:schemeClr val="bg1"/>
                </a:solidFill>
                <a:latin typeface="Symbol" panose="05050102010706020507" pitchFamily="18" charset="2"/>
              </a:rPr>
              <a:t>p</a:t>
            </a:r>
            <a:r>
              <a:rPr lang="en-GB" dirty="0">
                <a:solidFill>
                  <a:schemeClr val="bg1"/>
                </a:solidFill>
                <a:latin typeface="Times New Roman" panose="02020603050405020304" pitchFamily="18" charset="0"/>
              </a:rPr>
              <a:t> mm </a:t>
            </a:r>
            <a:r>
              <a:rPr lang="en-GB" dirty="0" err="1">
                <a:solidFill>
                  <a:schemeClr val="bg1"/>
                </a:solidFill>
                <a:latin typeface="Times New Roman" panose="02020603050405020304" pitchFamily="18" charset="0"/>
              </a:rPr>
              <a:t>mrad</a:t>
            </a:r>
            <a:r>
              <a:rPr lang="en-GB" dirty="0">
                <a:solidFill>
                  <a:schemeClr val="bg1"/>
                </a:solidFill>
                <a:latin typeface="Times New Roman" panose="02020603050405020304" pitchFamily="18" charset="0"/>
              </a:rPr>
              <a:t> and 0.5 x 10</a:t>
            </a:r>
            <a:r>
              <a:rPr lang="en-GB" baseline="30000" dirty="0">
                <a:solidFill>
                  <a:schemeClr val="bg1"/>
                </a:solidFill>
                <a:latin typeface="Times New Roman" panose="02020603050405020304" pitchFamily="18" charset="0"/>
              </a:rPr>
              <a:t>-3</a:t>
            </a:r>
            <a:r>
              <a:rPr lang="en-GB" dirty="0">
                <a:solidFill>
                  <a:schemeClr val="bg1"/>
                </a:solidFill>
                <a:latin typeface="Times New Roman" panose="02020603050405020304" pitchFamily="18" charset="0"/>
              </a:rPr>
              <a:t> respectively.</a:t>
            </a:r>
            <a:endParaRPr lang="en-GB" dirty="0">
              <a:solidFill>
                <a:schemeClr val="bg1"/>
              </a:solidFill>
            </a:endParaRPr>
          </a:p>
        </p:txBody>
      </p:sp>
    </p:spTree>
    <p:extLst>
      <p:ext uri="{BB962C8B-B14F-4D97-AF65-F5344CB8AC3E}">
        <p14:creationId xmlns:p14="http://schemas.microsoft.com/office/powerpoint/2010/main" val="28932098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5E3981-F0D7-482C-A8E0-6A57700BECA7}"/>
              </a:ext>
            </a:extLst>
          </p:cNvPr>
          <p:cNvSpPr>
            <a:spLocks noGrp="1"/>
          </p:cNvSpPr>
          <p:nvPr>
            <p:ph type="title"/>
          </p:nvPr>
        </p:nvSpPr>
        <p:spPr/>
        <p:txBody>
          <a:bodyPr/>
          <a:lstStyle/>
          <a:p>
            <a:r>
              <a:rPr lang="en-US" dirty="0"/>
              <a:t>From LEAR to LEIR</a:t>
            </a:r>
          </a:p>
        </p:txBody>
      </p:sp>
      <p:sp>
        <p:nvSpPr>
          <p:cNvPr id="2" name="Slide Number Placeholder 1">
            <a:extLst>
              <a:ext uri="{FF2B5EF4-FFF2-40B4-BE49-F238E27FC236}">
                <a16:creationId xmlns:a16="http://schemas.microsoft.com/office/drawing/2014/main" id="{520FC4EE-F318-4344-9E3C-B950ADB63865}"/>
              </a:ext>
            </a:extLst>
          </p:cNvPr>
          <p:cNvSpPr>
            <a:spLocks noGrp="1"/>
          </p:cNvSpPr>
          <p:nvPr>
            <p:ph type="sldNum" sz="quarter" idx="12"/>
          </p:nvPr>
        </p:nvSpPr>
        <p:spPr/>
        <p:txBody>
          <a:bodyPr/>
          <a:lstStyle/>
          <a:p>
            <a:fld id="{C263D6C4-4840-40CC-AC84-17E24B3B7BDE}" type="slidenum">
              <a:rPr lang="en-US" smtClean="0"/>
              <a:pPr/>
              <a:t>38</a:t>
            </a:fld>
            <a:endParaRPr lang="en-US" dirty="0"/>
          </a:p>
        </p:txBody>
      </p:sp>
      <p:sp>
        <p:nvSpPr>
          <p:cNvPr id="8" name="Text Placeholder 7">
            <a:extLst>
              <a:ext uri="{FF2B5EF4-FFF2-40B4-BE49-F238E27FC236}">
                <a16:creationId xmlns:a16="http://schemas.microsoft.com/office/drawing/2014/main" id="{47DC4E62-1A34-4F98-A451-214F1808519C}"/>
              </a:ext>
            </a:extLst>
          </p:cNvPr>
          <p:cNvSpPr>
            <a:spLocks noGrp="1"/>
          </p:cNvSpPr>
          <p:nvPr>
            <p:ph type="body" sz="quarter" idx="2"/>
          </p:nvPr>
        </p:nvSpPr>
        <p:spPr>
          <a:xfrm>
            <a:off x="444500" y="1488711"/>
            <a:ext cx="4767579" cy="782049"/>
          </a:xfrm>
        </p:spPr>
        <p:txBody>
          <a:bodyPr>
            <a:normAutofit/>
          </a:bodyPr>
          <a:lstStyle/>
          <a:p>
            <a:pPr algn="just"/>
            <a:r>
              <a:rPr lang="en-US" dirty="0"/>
              <a:t>Low Energy Ion Ring</a:t>
            </a:r>
          </a:p>
          <a:p>
            <a:pPr algn="just"/>
            <a:r>
              <a:rPr lang="en-US" dirty="0"/>
              <a:t>Cool and accumulate Pb ions</a:t>
            </a:r>
          </a:p>
        </p:txBody>
      </p:sp>
      <p:pic>
        <p:nvPicPr>
          <p:cNvPr id="5" name="Picture 4">
            <a:extLst>
              <a:ext uri="{FF2B5EF4-FFF2-40B4-BE49-F238E27FC236}">
                <a16:creationId xmlns:a16="http://schemas.microsoft.com/office/drawing/2014/main" id="{B275220F-E960-45AB-B724-789B778754ED}"/>
              </a:ext>
            </a:extLst>
          </p:cNvPr>
          <p:cNvPicPr>
            <a:picLocks noChangeAspect="1"/>
          </p:cNvPicPr>
          <p:nvPr/>
        </p:nvPicPr>
        <p:blipFill>
          <a:blip r:embed="rId2"/>
          <a:stretch>
            <a:fillRect/>
          </a:stretch>
        </p:blipFill>
        <p:spPr>
          <a:xfrm>
            <a:off x="450615" y="2425490"/>
            <a:ext cx="5645385" cy="3889585"/>
          </a:xfrm>
          <a:prstGeom prst="rect">
            <a:avLst/>
          </a:prstGeom>
        </p:spPr>
      </p:pic>
      <p:sp>
        <p:nvSpPr>
          <p:cNvPr id="6" name="TextBox 5">
            <a:extLst>
              <a:ext uri="{FF2B5EF4-FFF2-40B4-BE49-F238E27FC236}">
                <a16:creationId xmlns:a16="http://schemas.microsoft.com/office/drawing/2014/main" id="{62F2A3A5-A938-456E-B865-2CF542908AF6}"/>
              </a:ext>
            </a:extLst>
          </p:cNvPr>
          <p:cNvSpPr txBox="1"/>
          <p:nvPr/>
        </p:nvSpPr>
        <p:spPr>
          <a:xfrm flipH="1">
            <a:off x="6414840" y="1879735"/>
            <a:ext cx="5040560" cy="4524315"/>
          </a:xfrm>
          <a:prstGeom prst="rect">
            <a:avLst/>
          </a:prstGeom>
          <a:noFill/>
          <a:ln>
            <a:noFill/>
          </a:ln>
        </p:spPr>
        <p:txBody>
          <a:bodyPr wrap="square" rtlCol="0" anchor="ctr" anchorCtr="1">
            <a:spAutoFit/>
          </a:bodyPr>
          <a:lstStyle/>
          <a:p>
            <a:pPr algn="just"/>
            <a:r>
              <a:rPr lang="en-GB" dirty="0">
                <a:solidFill>
                  <a:schemeClr val="bg1"/>
                </a:solidFill>
              </a:rPr>
              <a:t>Pb</a:t>
            </a:r>
            <a:r>
              <a:rPr lang="en-GB" baseline="30000" dirty="0">
                <a:solidFill>
                  <a:schemeClr val="bg1"/>
                </a:solidFill>
              </a:rPr>
              <a:t>53+</a:t>
            </a:r>
            <a:r>
              <a:rPr lang="en-GB" dirty="0">
                <a:solidFill>
                  <a:schemeClr val="bg1"/>
                </a:solidFill>
              </a:rPr>
              <a:t> originally planned for accumulation</a:t>
            </a:r>
          </a:p>
          <a:p>
            <a:pPr algn="just"/>
            <a:r>
              <a:rPr lang="en-GB" dirty="0">
                <a:solidFill>
                  <a:schemeClr val="bg1"/>
                </a:solidFill>
              </a:rPr>
              <a:t>However the short beam lifetime lead us to investigate the possibility of using another more stable charge state.</a:t>
            </a:r>
          </a:p>
          <a:p>
            <a:pPr algn="just"/>
            <a:endParaRPr lang="en-GB" dirty="0">
              <a:solidFill>
                <a:schemeClr val="bg1"/>
              </a:solidFill>
            </a:endParaRPr>
          </a:p>
          <a:p>
            <a:pPr algn="just"/>
            <a:r>
              <a:rPr lang="en-GB" dirty="0">
                <a:solidFill>
                  <a:schemeClr val="bg1"/>
                </a:solidFill>
              </a:rPr>
              <a:t>Pb</a:t>
            </a:r>
            <a:r>
              <a:rPr lang="en-GB" baseline="30000" dirty="0">
                <a:solidFill>
                  <a:schemeClr val="bg1"/>
                </a:solidFill>
              </a:rPr>
              <a:t>52+</a:t>
            </a:r>
            <a:r>
              <a:rPr lang="en-GB" dirty="0">
                <a:solidFill>
                  <a:schemeClr val="bg1"/>
                </a:solidFill>
              </a:rPr>
              <a:t> to Pb</a:t>
            </a:r>
            <a:r>
              <a:rPr lang="en-GB" baseline="30000" dirty="0">
                <a:solidFill>
                  <a:schemeClr val="bg1"/>
                </a:solidFill>
              </a:rPr>
              <a:t>55+</a:t>
            </a:r>
            <a:r>
              <a:rPr lang="en-GB" dirty="0">
                <a:solidFill>
                  <a:schemeClr val="bg1"/>
                </a:solidFill>
              </a:rPr>
              <a:t> lifetimes were measured.</a:t>
            </a:r>
          </a:p>
          <a:p>
            <a:pPr algn="just"/>
            <a:r>
              <a:rPr lang="en-GB" dirty="0">
                <a:solidFill>
                  <a:schemeClr val="bg1"/>
                </a:solidFill>
              </a:rPr>
              <a:t>Vacuum lifetime in good agreement with semi-empirical formula of </a:t>
            </a:r>
            <a:r>
              <a:rPr lang="en-GB" dirty="0" err="1">
                <a:solidFill>
                  <a:schemeClr val="bg1"/>
                </a:solidFill>
              </a:rPr>
              <a:t>Franzke</a:t>
            </a:r>
            <a:r>
              <a:rPr lang="en-GB" dirty="0">
                <a:solidFill>
                  <a:schemeClr val="bg1"/>
                </a:solidFill>
              </a:rPr>
              <a:t> for a gas composition: 82% H</a:t>
            </a:r>
            <a:r>
              <a:rPr lang="en-GB" baseline="-25000" dirty="0">
                <a:solidFill>
                  <a:schemeClr val="bg1"/>
                </a:solidFill>
              </a:rPr>
              <a:t>2</a:t>
            </a:r>
            <a:r>
              <a:rPr lang="en-GB" dirty="0">
                <a:solidFill>
                  <a:schemeClr val="bg1"/>
                </a:solidFill>
              </a:rPr>
              <a:t> and 18% heavier molecules (CO, N</a:t>
            </a:r>
            <a:r>
              <a:rPr lang="en-GB" baseline="-25000" dirty="0">
                <a:solidFill>
                  <a:schemeClr val="bg1"/>
                </a:solidFill>
              </a:rPr>
              <a:t>2</a:t>
            </a:r>
            <a:r>
              <a:rPr lang="en-GB" dirty="0">
                <a:solidFill>
                  <a:schemeClr val="bg1"/>
                </a:solidFill>
              </a:rPr>
              <a:t>).</a:t>
            </a:r>
          </a:p>
          <a:p>
            <a:pPr algn="just"/>
            <a:endParaRPr lang="en-GB" dirty="0">
              <a:solidFill>
                <a:schemeClr val="bg1"/>
              </a:solidFill>
            </a:endParaRPr>
          </a:p>
          <a:p>
            <a:pPr algn="just"/>
            <a:r>
              <a:rPr lang="en-GB" dirty="0">
                <a:solidFill>
                  <a:schemeClr val="bg1"/>
                </a:solidFill>
              </a:rPr>
              <a:t>From the slope one can estimate the recombination rate coefficient.</a:t>
            </a:r>
          </a:p>
          <a:p>
            <a:pPr algn="just"/>
            <a:r>
              <a:rPr lang="en-GB" dirty="0">
                <a:solidFill>
                  <a:schemeClr val="bg1"/>
                </a:solidFill>
              </a:rPr>
              <a:t>Measured rates higher than what one would expect for radiative recombination.</a:t>
            </a:r>
          </a:p>
          <a:p>
            <a:pPr algn="just"/>
            <a:r>
              <a:rPr lang="en-GB" dirty="0">
                <a:solidFill>
                  <a:schemeClr val="bg1"/>
                </a:solidFill>
              </a:rPr>
              <a:t>For Pb</a:t>
            </a:r>
            <a:r>
              <a:rPr lang="en-GB" baseline="30000" dirty="0">
                <a:solidFill>
                  <a:schemeClr val="bg1"/>
                </a:solidFill>
              </a:rPr>
              <a:t>53+</a:t>
            </a:r>
            <a:r>
              <a:rPr lang="en-GB" dirty="0">
                <a:solidFill>
                  <a:schemeClr val="bg1"/>
                </a:solidFill>
              </a:rPr>
              <a:t> the rate is even higher.</a:t>
            </a:r>
          </a:p>
        </p:txBody>
      </p:sp>
    </p:spTree>
    <p:extLst>
      <p:ext uri="{BB962C8B-B14F-4D97-AF65-F5344CB8AC3E}">
        <p14:creationId xmlns:p14="http://schemas.microsoft.com/office/powerpoint/2010/main" val="4002656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C432726-F65B-42F6-AD57-4BB57BDB35BB}"/>
              </a:ext>
            </a:extLst>
          </p:cNvPr>
          <p:cNvSpPr>
            <a:spLocks noGrp="1"/>
          </p:cNvSpPr>
          <p:nvPr>
            <p:ph type="sldNum" sz="quarter" idx="12"/>
          </p:nvPr>
        </p:nvSpPr>
        <p:spPr/>
        <p:txBody>
          <a:bodyPr/>
          <a:lstStyle/>
          <a:p>
            <a:fld id="{C263D6C4-4840-40CC-AC84-17E24B3B7BDE}" type="slidenum">
              <a:rPr lang="en-US" noProof="0" smtClean="0"/>
              <a:pPr/>
              <a:t>39</a:t>
            </a:fld>
            <a:endParaRPr lang="en-US" noProof="0" dirty="0"/>
          </a:p>
        </p:txBody>
      </p:sp>
      <p:pic>
        <p:nvPicPr>
          <p:cNvPr id="4" name="Picture 3">
            <a:extLst>
              <a:ext uri="{FF2B5EF4-FFF2-40B4-BE49-F238E27FC236}">
                <a16:creationId xmlns:a16="http://schemas.microsoft.com/office/drawing/2014/main" id="{D664B107-4E05-4CDB-932E-1403CEE0F16D}"/>
              </a:ext>
            </a:extLst>
          </p:cNvPr>
          <p:cNvPicPr>
            <a:picLocks noChangeAspect="1"/>
          </p:cNvPicPr>
          <p:nvPr/>
        </p:nvPicPr>
        <p:blipFill>
          <a:blip r:embed="rId2"/>
          <a:stretch>
            <a:fillRect/>
          </a:stretch>
        </p:blipFill>
        <p:spPr>
          <a:xfrm>
            <a:off x="545572" y="1498967"/>
            <a:ext cx="6620830" cy="4395597"/>
          </a:xfrm>
          <a:prstGeom prst="rect">
            <a:avLst/>
          </a:prstGeom>
        </p:spPr>
      </p:pic>
      <p:sp>
        <p:nvSpPr>
          <p:cNvPr id="5" name="Text Box 6">
            <a:extLst>
              <a:ext uri="{FF2B5EF4-FFF2-40B4-BE49-F238E27FC236}">
                <a16:creationId xmlns:a16="http://schemas.microsoft.com/office/drawing/2014/main" id="{A3811779-5B19-49B6-AC8A-7A5BC10BF760}"/>
              </a:ext>
            </a:extLst>
          </p:cNvPr>
          <p:cNvSpPr txBox="1">
            <a:spLocks noChangeArrowheads="1"/>
          </p:cNvSpPr>
          <p:nvPr/>
        </p:nvSpPr>
        <p:spPr bwMode="auto">
          <a:xfrm>
            <a:off x="7285823" y="1458518"/>
            <a:ext cx="321754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dirty="0" err="1">
                <a:solidFill>
                  <a:schemeClr val="bg1"/>
                </a:solidFill>
                <a:cs typeface="Arial" charset="0"/>
              </a:rPr>
              <a:t>E</a:t>
            </a:r>
            <a:r>
              <a:rPr lang="en-US" altLang="en-US" baseline="-25000" dirty="0" err="1">
                <a:solidFill>
                  <a:schemeClr val="bg1"/>
                </a:solidFill>
                <a:cs typeface="Arial" charset="0"/>
              </a:rPr>
              <a:t>e</a:t>
            </a:r>
            <a:r>
              <a:rPr lang="en-US" altLang="en-US" dirty="0">
                <a:solidFill>
                  <a:schemeClr val="bg1"/>
                </a:solidFill>
                <a:cs typeface="Arial" charset="0"/>
              </a:rPr>
              <a:t> up to 6.5 </a:t>
            </a:r>
            <a:r>
              <a:rPr lang="en-US" altLang="en-US" dirty="0" err="1">
                <a:solidFill>
                  <a:schemeClr val="bg1"/>
                </a:solidFill>
                <a:cs typeface="Arial" charset="0"/>
              </a:rPr>
              <a:t>keV</a:t>
            </a:r>
            <a:endParaRPr lang="en-US" altLang="en-US" dirty="0">
              <a:solidFill>
                <a:schemeClr val="bg1"/>
              </a:solidFill>
              <a:cs typeface="Arial" charset="0"/>
            </a:endParaRPr>
          </a:p>
          <a:p>
            <a:pPr fontAlgn="base">
              <a:spcBef>
                <a:spcPct val="0"/>
              </a:spcBef>
              <a:spcAft>
                <a:spcPct val="0"/>
              </a:spcAft>
            </a:pPr>
            <a:r>
              <a:rPr lang="en-US" altLang="en-US" dirty="0" err="1">
                <a:solidFill>
                  <a:schemeClr val="bg1"/>
                </a:solidFill>
                <a:cs typeface="Arial" charset="0"/>
              </a:rPr>
              <a:t>Ie</a:t>
            </a:r>
            <a:r>
              <a:rPr lang="en-US" altLang="en-US" dirty="0">
                <a:solidFill>
                  <a:schemeClr val="bg1"/>
                </a:solidFill>
                <a:cs typeface="Arial" charset="0"/>
              </a:rPr>
              <a:t> = 600 mA</a:t>
            </a:r>
          </a:p>
          <a:p>
            <a:pPr fontAlgn="base">
              <a:spcBef>
                <a:spcPct val="0"/>
              </a:spcBef>
              <a:spcAft>
                <a:spcPct val="0"/>
              </a:spcAft>
            </a:pPr>
            <a:r>
              <a:rPr lang="en-US" altLang="en-US" dirty="0">
                <a:solidFill>
                  <a:schemeClr val="bg1"/>
                </a:solidFill>
                <a:cs typeface="Arial" charset="0"/>
              </a:rPr>
              <a:t>k = 1.8, r = 14 to 25mm</a:t>
            </a:r>
          </a:p>
          <a:p>
            <a:pPr fontAlgn="base">
              <a:spcBef>
                <a:spcPct val="0"/>
              </a:spcBef>
              <a:spcAft>
                <a:spcPct val="0"/>
              </a:spcAft>
            </a:pPr>
            <a:r>
              <a:rPr lang="en-US" altLang="en-US" dirty="0">
                <a:solidFill>
                  <a:schemeClr val="bg1"/>
                </a:solidFill>
                <a:cs typeface="Arial" charset="0"/>
              </a:rPr>
              <a:t>B (in cooling section) = 750 G</a:t>
            </a:r>
            <a:endParaRPr lang="en-GB" altLang="en-US" dirty="0">
              <a:solidFill>
                <a:schemeClr val="bg1"/>
              </a:solidFill>
              <a:cs typeface="Arial" charset="0"/>
            </a:endParaRPr>
          </a:p>
        </p:txBody>
      </p:sp>
      <p:sp>
        <p:nvSpPr>
          <p:cNvPr id="6" name="Text Box 5">
            <a:extLst>
              <a:ext uri="{FF2B5EF4-FFF2-40B4-BE49-F238E27FC236}">
                <a16:creationId xmlns:a16="http://schemas.microsoft.com/office/drawing/2014/main" id="{F65C9A86-EA8A-431E-95F9-6BF31B5506F0}"/>
              </a:ext>
            </a:extLst>
          </p:cNvPr>
          <p:cNvSpPr txBox="1">
            <a:spLocks noChangeArrowheads="1"/>
          </p:cNvSpPr>
          <p:nvPr/>
        </p:nvSpPr>
        <p:spPr bwMode="auto">
          <a:xfrm>
            <a:off x="7285823" y="3226475"/>
            <a:ext cx="4464496"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en-US" altLang="en-US" dirty="0">
                <a:solidFill>
                  <a:schemeClr val="bg1"/>
                </a:solidFill>
                <a:cs typeface="Arial" charset="0"/>
              </a:rPr>
              <a:t>Variable density electron gun</a:t>
            </a:r>
          </a:p>
          <a:p>
            <a:pPr algn="just" fontAlgn="base">
              <a:spcBef>
                <a:spcPct val="0"/>
              </a:spcBef>
              <a:spcAft>
                <a:spcPct val="0"/>
              </a:spcAft>
            </a:pPr>
            <a:r>
              <a:rPr lang="en-US" altLang="en-US" dirty="0">
                <a:solidFill>
                  <a:schemeClr val="bg1"/>
                </a:solidFill>
                <a:cs typeface="Arial" charset="0"/>
              </a:rPr>
              <a:t>Beam expansion</a:t>
            </a:r>
          </a:p>
          <a:p>
            <a:pPr algn="just" fontAlgn="base">
              <a:spcBef>
                <a:spcPct val="0"/>
              </a:spcBef>
              <a:spcAft>
                <a:spcPct val="0"/>
              </a:spcAft>
            </a:pPr>
            <a:r>
              <a:rPr lang="en-US" altLang="en-US" dirty="0">
                <a:solidFill>
                  <a:schemeClr val="bg1"/>
                </a:solidFill>
                <a:cs typeface="Arial" charset="0"/>
              </a:rPr>
              <a:t>Electrostatic bend</a:t>
            </a:r>
          </a:p>
          <a:p>
            <a:pPr algn="just" fontAlgn="base">
              <a:spcBef>
                <a:spcPct val="0"/>
              </a:spcBef>
              <a:spcAft>
                <a:spcPct val="0"/>
              </a:spcAft>
            </a:pPr>
            <a:r>
              <a:rPr lang="en-US" altLang="en-US" dirty="0">
                <a:solidFill>
                  <a:schemeClr val="bg1"/>
                </a:solidFill>
                <a:cs typeface="Arial" charset="0"/>
              </a:rPr>
              <a:t>Pancake structure of magnets</a:t>
            </a:r>
          </a:p>
          <a:p>
            <a:pPr algn="just" fontAlgn="base">
              <a:spcBef>
                <a:spcPct val="0"/>
              </a:spcBef>
              <a:spcAft>
                <a:spcPct val="0"/>
              </a:spcAft>
            </a:pPr>
            <a:r>
              <a:rPr lang="en-US" altLang="en-US" dirty="0">
                <a:solidFill>
                  <a:schemeClr val="bg1"/>
                </a:solidFill>
                <a:cs typeface="Arial" charset="0"/>
              </a:rPr>
              <a:t>NEG coated vacuum chambers</a:t>
            </a:r>
          </a:p>
          <a:p>
            <a:pPr algn="just" fontAlgn="base">
              <a:spcBef>
                <a:spcPct val="0"/>
              </a:spcBef>
              <a:spcAft>
                <a:spcPct val="0"/>
              </a:spcAft>
            </a:pPr>
            <a:r>
              <a:rPr lang="en-US" altLang="en-US" dirty="0">
                <a:solidFill>
                  <a:schemeClr val="bg1"/>
                </a:solidFill>
                <a:cs typeface="Arial" charset="0"/>
              </a:rPr>
              <a:t>NEG strips in gun/collector regions</a:t>
            </a:r>
          </a:p>
          <a:p>
            <a:pPr algn="just" fontAlgn="base">
              <a:spcBef>
                <a:spcPct val="0"/>
              </a:spcBef>
              <a:spcAft>
                <a:spcPct val="0"/>
              </a:spcAft>
            </a:pPr>
            <a:r>
              <a:rPr lang="en-US" altLang="en-US" dirty="0">
                <a:solidFill>
                  <a:schemeClr val="bg1"/>
                </a:solidFill>
                <a:cs typeface="Arial" charset="0"/>
              </a:rPr>
              <a:t>Static vacuum pressure 4 x 10</a:t>
            </a:r>
            <a:r>
              <a:rPr lang="en-US" altLang="en-US" baseline="30000" dirty="0">
                <a:solidFill>
                  <a:schemeClr val="bg1"/>
                </a:solidFill>
                <a:cs typeface="Arial" charset="0"/>
              </a:rPr>
              <a:t>-12</a:t>
            </a:r>
            <a:r>
              <a:rPr lang="en-US" altLang="en-US" dirty="0">
                <a:solidFill>
                  <a:schemeClr val="bg1"/>
                </a:solidFill>
                <a:cs typeface="Arial" charset="0"/>
              </a:rPr>
              <a:t> </a:t>
            </a:r>
            <a:r>
              <a:rPr lang="en-US" altLang="en-US" dirty="0" err="1">
                <a:solidFill>
                  <a:schemeClr val="bg1"/>
                </a:solidFill>
                <a:cs typeface="Arial" charset="0"/>
              </a:rPr>
              <a:t>Torr</a:t>
            </a:r>
            <a:endParaRPr lang="en-GB" altLang="en-US" dirty="0">
              <a:solidFill>
                <a:schemeClr val="bg1"/>
              </a:solidFill>
              <a:cs typeface="Arial" charset="0"/>
            </a:endParaRPr>
          </a:p>
        </p:txBody>
      </p:sp>
    </p:spTree>
    <p:extLst>
      <p:ext uri="{BB962C8B-B14F-4D97-AF65-F5344CB8AC3E}">
        <p14:creationId xmlns:p14="http://schemas.microsoft.com/office/powerpoint/2010/main" val="2081509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5E3981-F0D7-482C-A8E0-6A57700BECA7}"/>
              </a:ext>
            </a:extLst>
          </p:cNvPr>
          <p:cNvSpPr>
            <a:spLocks noGrp="1"/>
          </p:cNvSpPr>
          <p:nvPr>
            <p:ph type="title"/>
          </p:nvPr>
        </p:nvSpPr>
        <p:spPr/>
        <p:txBody>
          <a:bodyPr/>
          <a:lstStyle/>
          <a:p>
            <a:r>
              <a:rPr lang="en-US" dirty="0"/>
              <a:t>Why electron cooling at CERN?</a:t>
            </a:r>
          </a:p>
        </p:txBody>
      </p:sp>
      <p:sp>
        <p:nvSpPr>
          <p:cNvPr id="2" name="Slide Number Placeholder 1">
            <a:extLst>
              <a:ext uri="{FF2B5EF4-FFF2-40B4-BE49-F238E27FC236}">
                <a16:creationId xmlns:a16="http://schemas.microsoft.com/office/drawing/2014/main" id="{520FC4EE-F318-4344-9E3C-B950ADB63865}"/>
              </a:ext>
            </a:extLst>
          </p:cNvPr>
          <p:cNvSpPr>
            <a:spLocks noGrp="1"/>
          </p:cNvSpPr>
          <p:nvPr>
            <p:ph type="sldNum" sz="quarter" idx="12"/>
          </p:nvPr>
        </p:nvSpPr>
        <p:spPr/>
        <p:txBody>
          <a:bodyPr/>
          <a:lstStyle/>
          <a:p>
            <a:fld id="{C263D6C4-4840-40CC-AC84-17E24B3B7BDE}" type="slidenum">
              <a:rPr lang="en-US" smtClean="0"/>
              <a:pPr/>
              <a:t>4</a:t>
            </a:fld>
            <a:endParaRPr lang="en-US" dirty="0"/>
          </a:p>
        </p:txBody>
      </p:sp>
      <p:sp>
        <p:nvSpPr>
          <p:cNvPr id="8" name="Text Placeholder 7">
            <a:extLst>
              <a:ext uri="{FF2B5EF4-FFF2-40B4-BE49-F238E27FC236}">
                <a16:creationId xmlns:a16="http://schemas.microsoft.com/office/drawing/2014/main" id="{47DC4E62-1A34-4F98-A451-214F1808519C}"/>
              </a:ext>
            </a:extLst>
          </p:cNvPr>
          <p:cNvSpPr>
            <a:spLocks noGrp="1"/>
          </p:cNvSpPr>
          <p:nvPr>
            <p:ph type="body" sz="quarter" idx="2"/>
          </p:nvPr>
        </p:nvSpPr>
        <p:spPr>
          <a:xfrm>
            <a:off x="444500" y="1854471"/>
            <a:ext cx="10882261" cy="3684588"/>
          </a:xfrm>
        </p:spPr>
        <p:txBody>
          <a:bodyPr>
            <a:normAutofit/>
          </a:bodyPr>
          <a:lstStyle/>
          <a:p>
            <a:pPr algn="just"/>
            <a:r>
              <a:rPr lang="en-GB" dirty="0"/>
              <a:t>Improve the quality of low energy ion beams</a:t>
            </a:r>
          </a:p>
          <a:p>
            <a:pPr lvl="1" algn="just"/>
            <a:r>
              <a:rPr lang="en-GB" i="1" dirty="0"/>
              <a:t>Many experiments on LEAR and AD were/are not possible without electron cooling</a:t>
            </a:r>
          </a:p>
          <a:p>
            <a:pPr lvl="1" algn="just"/>
            <a:r>
              <a:rPr lang="en-GB" i="1" dirty="0"/>
              <a:t>Used to cool (anti)protons, H</a:t>
            </a:r>
            <a:r>
              <a:rPr lang="en-GB" i="1" baseline="30000" dirty="0"/>
              <a:t>-</a:t>
            </a:r>
            <a:r>
              <a:rPr lang="en-GB" i="1" dirty="0"/>
              <a:t>,oxygen, argon, xenon and lead ions</a:t>
            </a:r>
          </a:p>
          <a:p>
            <a:pPr algn="just"/>
            <a:r>
              <a:rPr lang="en-GB" dirty="0"/>
              <a:t>Increase the duty cycle of the machine</a:t>
            </a:r>
          </a:p>
          <a:p>
            <a:pPr lvl="1" algn="just"/>
            <a:r>
              <a:rPr lang="en-GB" i="1" dirty="0"/>
              <a:t>At low energies electron cooling is faster than stochastic cooling</a:t>
            </a:r>
          </a:p>
          <a:p>
            <a:pPr lvl="0"/>
            <a:r>
              <a:rPr lang="en-GB" dirty="0"/>
              <a:t>LHC and North Area request a variety</a:t>
            </a:r>
            <a:r>
              <a:rPr lang="en-US" dirty="0"/>
              <a:t> of ions</a:t>
            </a:r>
          </a:p>
          <a:p>
            <a:pPr lvl="1"/>
            <a:r>
              <a:rPr lang="en-US" i="1" dirty="0"/>
              <a:t>Injection scheme requires fast cooling and stacking</a:t>
            </a:r>
          </a:p>
          <a:p>
            <a:pPr algn="just"/>
            <a:endParaRPr lang="en-US" dirty="0"/>
          </a:p>
        </p:txBody>
      </p:sp>
    </p:spTree>
    <p:extLst>
      <p:ext uri="{BB962C8B-B14F-4D97-AF65-F5344CB8AC3E}">
        <p14:creationId xmlns:p14="http://schemas.microsoft.com/office/powerpoint/2010/main" val="836000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C432726-F65B-42F6-AD57-4BB57BDB35BB}"/>
              </a:ext>
            </a:extLst>
          </p:cNvPr>
          <p:cNvSpPr>
            <a:spLocks noGrp="1"/>
          </p:cNvSpPr>
          <p:nvPr>
            <p:ph type="sldNum" sz="quarter" idx="12"/>
          </p:nvPr>
        </p:nvSpPr>
        <p:spPr/>
        <p:txBody>
          <a:bodyPr/>
          <a:lstStyle/>
          <a:p>
            <a:fld id="{C263D6C4-4840-40CC-AC84-17E24B3B7BDE}" type="slidenum">
              <a:rPr lang="en-US" noProof="0" smtClean="0"/>
              <a:pPr/>
              <a:t>40</a:t>
            </a:fld>
            <a:endParaRPr lang="en-US" noProof="0" dirty="0"/>
          </a:p>
        </p:txBody>
      </p:sp>
      <p:pic>
        <p:nvPicPr>
          <p:cNvPr id="4" name="Picture 3">
            <a:extLst>
              <a:ext uri="{FF2B5EF4-FFF2-40B4-BE49-F238E27FC236}">
                <a16:creationId xmlns:a16="http://schemas.microsoft.com/office/drawing/2014/main" id="{C4E8F0EA-48A1-4ACB-9172-A8844E0B0104}"/>
              </a:ext>
            </a:extLst>
          </p:cNvPr>
          <p:cNvPicPr>
            <a:picLocks noChangeAspect="1"/>
          </p:cNvPicPr>
          <p:nvPr/>
        </p:nvPicPr>
        <p:blipFill>
          <a:blip r:embed="rId2"/>
          <a:stretch>
            <a:fillRect/>
          </a:stretch>
        </p:blipFill>
        <p:spPr>
          <a:xfrm>
            <a:off x="508665" y="1316215"/>
            <a:ext cx="4468755" cy="3298222"/>
          </a:xfrm>
          <a:prstGeom prst="rect">
            <a:avLst/>
          </a:prstGeom>
        </p:spPr>
      </p:pic>
      <p:pic>
        <p:nvPicPr>
          <p:cNvPr id="5" name="Picture 4">
            <a:extLst>
              <a:ext uri="{FF2B5EF4-FFF2-40B4-BE49-F238E27FC236}">
                <a16:creationId xmlns:a16="http://schemas.microsoft.com/office/drawing/2014/main" id="{8017180E-24A7-460A-8D5D-14FA6015BCCE}"/>
              </a:ext>
            </a:extLst>
          </p:cNvPr>
          <p:cNvPicPr>
            <a:picLocks noChangeAspect="1"/>
          </p:cNvPicPr>
          <p:nvPr/>
        </p:nvPicPr>
        <p:blipFill>
          <a:blip r:embed="rId3"/>
          <a:stretch>
            <a:fillRect/>
          </a:stretch>
        </p:blipFill>
        <p:spPr>
          <a:xfrm>
            <a:off x="7263787" y="125260"/>
            <a:ext cx="4249887" cy="3300981"/>
          </a:xfrm>
          <a:prstGeom prst="rect">
            <a:avLst/>
          </a:prstGeom>
        </p:spPr>
      </p:pic>
      <p:sp>
        <p:nvSpPr>
          <p:cNvPr id="6" name="Rectangle 5">
            <a:extLst>
              <a:ext uri="{FF2B5EF4-FFF2-40B4-BE49-F238E27FC236}">
                <a16:creationId xmlns:a16="http://schemas.microsoft.com/office/drawing/2014/main" id="{7E0D0379-7C27-4062-AC65-E0D6255E5705}"/>
              </a:ext>
            </a:extLst>
          </p:cNvPr>
          <p:cNvSpPr/>
          <p:nvPr/>
        </p:nvSpPr>
        <p:spPr>
          <a:xfrm>
            <a:off x="604167" y="4837747"/>
            <a:ext cx="4176149" cy="1477328"/>
          </a:xfrm>
          <a:prstGeom prst="rect">
            <a:avLst/>
          </a:prstGeom>
        </p:spPr>
        <p:txBody>
          <a:bodyPr wrap="square">
            <a:spAutoFit/>
          </a:bodyPr>
          <a:lstStyle/>
          <a:p>
            <a:pPr algn="just"/>
            <a:r>
              <a:rPr lang="en-GB" dirty="0">
                <a:solidFill>
                  <a:schemeClr val="bg1"/>
                </a:solidFill>
              </a:rPr>
              <a:t>1. 14mm convex cathode</a:t>
            </a:r>
          </a:p>
          <a:p>
            <a:pPr algn="just"/>
            <a:r>
              <a:rPr lang="en-GB" dirty="0">
                <a:solidFill>
                  <a:schemeClr val="bg1"/>
                </a:solidFill>
              </a:rPr>
              <a:t>2. Control electrode (modifies density distribution and intensity)</a:t>
            </a:r>
          </a:p>
          <a:p>
            <a:pPr algn="just"/>
            <a:r>
              <a:rPr lang="en-GB" dirty="0">
                <a:solidFill>
                  <a:schemeClr val="bg1"/>
                </a:solidFill>
              </a:rPr>
              <a:t>3. Pierce electrode</a:t>
            </a:r>
          </a:p>
          <a:p>
            <a:pPr algn="just"/>
            <a:r>
              <a:rPr lang="en-GB" dirty="0">
                <a:solidFill>
                  <a:schemeClr val="bg1"/>
                </a:solidFill>
              </a:rPr>
              <a:t>4. Grid electrode (fixes the intensity)</a:t>
            </a:r>
          </a:p>
        </p:txBody>
      </p:sp>
      <p:pic>
        <p:nvPicPr>
          <p:cNvPr id="7" name="Picture 6">
            <a:extLst>
              <a:ext uri="{FF2B5EF4-FFF2-40B4-BE49-F238E27FC236}">
                <a16:creationId xmlns:a16="http://schemas.microsoft.com/office/drawing/2014/main" id="{87E02214-DD05-40A5-94A3-C150FCF88BB8}"/>
              </a:ext>
            </a:extLst>
          </p:cNvPr>
          <p:cNvPicPr>
            <a:picLocks noChangeAspect="1"/>
          </p:cNvPicPr>
          <p:nvPr/>
        </p:nvPicPr>
        <p:blipFill>
          <a:blip r:embed="rId4"/>
          <a:stretch>
            <a:fillRect/>
          </a:stretch>
        </p:blipFill>
        <p:spPr>
          <a:xfrm>
            <a:off x="5390147" y="3482121"/>
            <a:ext cx="3648869" cy="3300981"/>
          </a:xfrm>
          <a:prstGeom prst="rect">
            <a:avLst/>
          </a:prstGeom>
        </p:spPr>
      </p:pic>
    </p:spTree>
    <p:extLst>
      <p:ext uri="{BB962C8B-B14F-4D97-AF65-F5344CB8AC3E}">
        <p14:creationId xmlns:p14="http://schemas.microsoft.com/office/powerpoint/2010/main" val="8257234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C432726-F65B-42F6-AD57-4BB57BDB35BB}"/>
              </a:ext>
            </a:extLst>
          </p:cNvPr>
          <p:cNvSpPr>
            <a:spLocks noGrp="1"/>
          </p:cNvSpPr>
          <p:nvPr>
            <p:ph type="sldNum" sz="quarter" idx="12"/>
          </p:nvPr>
        </p:nvSpPr>
        <p:spPr/>
        <p:txBody>
          <a:bodyPr/>
          <a:lstStyle/>
          <a:p>
            <a:fld id="{C263D6C4-4840-40CC-AC84-17E24B3B7BDE}" type="slidenum">
              <a:rPr lang="en-US" noProof="0" smtClean="0"/>
              <a:pPr/>
              <a:t>41</a:t>
            </a:fld>
            <a:endParaRPr lang="en-US" noProof="0" dirty="0"/>
          </a:p>
        </p:txBody>
      </p:sp>
      <p:pic>
        <p:nvPicPr>
          <p:cNvPr id="4" name="Picture 3">
            <a:extLst>
              <a:ext uri="{FF2B5EF4-FFF2-40B4-BE49-F238E27FC236}">
                <a16:creationId xmlns:a16="http://schemas.microsoft.com/office/drawing/2014/main" id="{ACC75DB6-D0B2-4501-89EE-933E4837D8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049" y="579414"/>
            <a:ext cx="7648569" cy="3117280"/>
          </a:xfrm>
          <a:prstGeom prst="rect">
            <a:avLst/>
          </a:prstGeom>
        </p:spPr>
      </p:pic>
      <p:pic>
        <p:nvPicPr>
          <p:cNvPr id="5" name="Picture 3">
            <a:extLst>
              <a:ext uri="{FF2B5EF4-FFF2-40B4-BE49-F238E27FC236}">
                <a16:creationId xmlns:a16="http://schemas.microsoft.com/office/drawing/2014/main" id="{37454827-062D-4975-8194-906C81209A0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735" y="4017981"/>
            <a:ext cx="3871599" cy="2661744"/>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6" name="Picture 4">
            <a:extLst>
              <a:ext uri="{FF2B5EF4-FFF2-40B4-BE49-F238E27FC236}">
                <a16:creationId xmlns:a16="http://schemas.microsoft.com/office/drawing/2014/main" id="{DE35FBA8-C767-4034-AB6D-865C5504BB2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63567" y="3990782"/>
            <a:ext cx="3586738" cy="2716142"/>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7" name="Picture 6">
            <a:extLst>
              <a:ext uri="{FF2B5EF4-FFF2-40B4-BE49-F238E27FC236}">
                <a16:creationId xmlns:a16="http://schemas.microsoft.com/office/drawing/2014/main" id="{49B8572A-BACD-4452-8ECA-0A9B591CEAEC}"/>
              </a:ext>
            </a:extLst>
          </p:cNvPr>
          <p:cNvPicPr>
            <a:picLocks noChangeAspect="1"/>
          </p:cNvPicPr>
          <p:nvPr/>
        </p:nvPicPr>
        <p:blipFill>
          <a:blip r:embed="rId5"/>
          <a:stretch>
            <a:fillRect/>
          </a:stretch>
        </p:blipFill>
        <p:spPr>
          <a:xfrm>
            <a:off x="8066589" y="1865627"/>
            <a:ext cx="3976762" cy="3483226"/>
          </a:xfrm>
          <a:prstGeom prst="rect">
            <a:avLst/>
          </a:prstGeom>
        </p:spPr>
      </p:pic>
    </p:spTree>
    <p:extLst>
      <p:ext uri="{BB962C8B-B14F-4D97-AF65-F5344CB8AC3E}">
        <p14:creationId xmlns:p14="http://schemas.microsoft.com/office/powerpoint/2010/main" val="603477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C432726-F65B-42F6-AD57-4BB57BDB35BB}"/>
              </a:ext>
            </a:extLst>
          </p:cNvPr>
          <p:cNvSpPr>
            <a:spLocks noGrp="1"/>
          </p:cNvSpPr>
          <p:nvPr>
            <p:ph type="sldNum" sz="quarter" idx="12"/>
          </p:nvPr>
        </p:nvSpPr>
        <p:spPr/>
        <p:txBody>
          <a:bodyPr/>
          <a:lstStyle/>
          <a:p>
            <a:fld id="{C263D6C4-4840-40CC-AC84-17E24B3B7BDE}" type="slidenum">
              <a:rPr lang="en-US" noProof="0" smtClean="0"/>
              <a:pPr/>
              <a:t>42</a:t>
            </a:fld>
            <a:endParaRPr lang="en-US" noProof="0" dirty="0"/>
          </a:p>
        </p:txBody>
      </p:sp>
      <p:pic>
        <p:nvPicPr>
          <p:cNvPr id="4" name="Picture 3">
            <a:extLst>
              <a:ext uri="{FF2B5EF4-FFF2-40B4-BE49-F238E27FC236}">
                <a16:creationId xmlns:a16="http://schemas.microsoft.com/office/drawing/2014/main" id="{88EDC038-9D00-4799-A1AB-5CDE526B763C}"/>
              </a:ext>
            </a:extLst>
          </p:cNvPr>
          <p:cNvPicPr>
            <a:picLocks noChangeAspect="1"/>
          </p:cNvPicPr>
          <p:nvPr/>
        </p:nvPicPr>
        <p:blipFill>
          <a:blip r:embed="rId2"/>
          <a:stretch>
            <a:fillRect/>
          </a:stretch>
        </p:blipFill>
        <p:spPr>
          <a:xfrm>
            <a:off x="510698" y="358467"/>
            <a:ext cx="4965427" cy="3738675"/>
          </a:xfrm>
          <a:prstGeom prst="rect">
            <a:avLst/>
          </a:prstGeom>
        </p:spPr>
      </p:pic>
      <p:pic>
        <p:nvPicPr>
          <p:cNvPr id="5" name="Picture 4">
            <a:extLst>
              <a:ext uri="{FF2B5EF4-FFF2-40B4-BE49-F238E27FC236}">
                <a16:creationId xmlns:a16="http://schemas.microsoft.com/office/drawing/2014/main" id="{04D4901D-E7E7-4990-BF29-FBC45FCAB5D0}"/>
              </a:ext>
            </a:extLst>
          </p:cNvPr>
          <p:cNvPicPr>
            <a:picLocks noChangeAspect="1"/>
          </p:cNvPicPr>
          <p:nvPr/>
        </p:nvPicPr>
        <p:blipFill>
          <a:blip r:embed="rId3"/>
          <a:stretch>
            <a:fillRect/>
          </a:stretch>
        </p:blipFill>
        <p:spPr>
          <a:xfrm>
            <a:off x="2148397" y="4133110"/>
            <a:ext cx="8614395" cy="2639797"/>
          </a:xfrm>
          <a:prstGeom prst="rect">
            <a:avLst/>
          </a:prstGeom>
        </p:spPr>
      </p:pic>
      <p:sp>
        <p:nvSpPr>
          <p:cNvPr id="6" name="TextBox 5">
            <a:extLst>
              <a:ext uri="{FF2B5EF4-FFF2-40B4-BE49-F238E27FC236}">
                <a16:creationId xmlns:a16="http://schemas.microsoft.com/office/drawing/2014/main" id="{EF68D7E8-0D83-4C44-BC96-D8F468130588}"/>
              </a:ext>
            </a:extLst>
          </p:cNvPr>
          <p:cNvSpPr txBox="1"/>
          <p:nvPr/>
        </p:nvSpPr>
        <p:spPr>
          <a:xfrm>
            <a:off x="5749936" y="1418020"/>
            <a:ext cx="5350732" cy="1477328"/>
          </a:xfrm>
          <a:prstGeom prst="rect">
            <a:avLst/>
          </a:prstGeom>
          <a:noFill/>
        </p:spPr>
        <p:txBody>
          <a:bodyPr wrap="square" rtlCol="0">
            <a:spAutoFit/>
          </a:bodyPr>
          <a:lstStyle/>
          <a:p>
            <a:pPr algn="just"/>
            <a:r>
              <a:rPr lang="en-GB" dirty="0">
                <a:solidFill>
                  <a:schemeClr val="bg1"/>
                </a:solidFill>
              </a:rPr>
              <a:t>Hollow electron beam gives best results when cooling at fixed energy (i.e. one injection)</a:t>
            </a:r>
          </a:p>
          <a:p>
            <a:pPr algn="just"/>
            <a:endParaRPr lang="en-GB" dirty="0">
              <a:solidFill>
                <a:schemeClr val="bg1"/>
              </a:solidFill>
            </a:endParaRPr>
          </a:p>
          <a:p>
            <a:pPr algn="just"/>
            <a:r>
              <a:rPr lang="en-GB" dirty="0">
                <a:solidFill>
                  <a:schemeClr val="bg1"/>
                </a:solidFill>
              </a:rPr>
              <a:t>For stacking, a flat electron beam distribution gives the fastest cooling rates</a:t>
            </a:r>
          </a:p>
        </p:txBody>
      </p:sp>
    </p:spTree>
    <p:extLst>
      <p:ext uri="{BB962C8B-B14F-4D97-AF65-F5344CB8AC3E}">
        <p14:creationId xmlns:p14="http://schemas.microsoft.com/office/powerpoint/2010/main" val="36541964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C432726-F65B-42F6-AD57-4BB57BDB35BB}"/>
              </a:ext>
            </a:extLst>
          </p:cNvPr>
          <p:cNvSpPr>
            <a:spLocks noGrp="1"/>
          </p:cNvSpPr>
          <p:nvPr>
            <p:ph type="sldNum" sz="quarter" idx="12"/>
          </p:nvPr>
        </p:nvSpPr>
        <p:spPr/>
        <p:txBody>
          <a:bodyPr/>
          <a:lstStyle/>
          <a:p>
            <a:fld id="{C263D6C4-4840-40CC-AC84-17E24B3B7BDE}" type="slidenum">
              <a:rPr lang="en-US" noProof="0" smtClean="0"/>
              <a:pPr/>
              <a:t>43</a:t>
            </a:fld>
            <a:endParaRPr lang="en-US" noProof="0" dirty="0"/>
          </a:p>
        </p:txBody>
      </p:sp>
      <p:pic>
        <p:nvPicPr>
          <p:cNvPr id="4" name="Picture 3">
            <a:extLst>
              <a:ext uri="{FF2B5EF4-FFF2-40B4-BE49-F238E27FC236}">
                <a16:creationId xmlns:a16="http://schemas.microsoft.com/office/drawing/2014/main" id="{6A1CE23B-2827-427B-9568-4BCF45E77AF8}"/>
              </a:ext>
            </a:extLst>
          </p:cNvPr>
          <p:cNvPicPr>
            <a:picLocks noChangeAspect="1"/>
          </p:cNvPicPr>
          <p:nvPr/>
        </p:nvPicPr>
        <p:blipFill>
          <a:blip r:embed="rId2"/>
          <a:stretch>
            <a:fillRect/>
          </a:stretch>
        </p:blipFill>
        <p:spPr>
          <a:xfrm>
            <a:off x="525934" y="529491"/>
            <a:ext cx="4802986" cy="3283735"/>
          </a:xfrm>
          <a:prstGeom prst="rect">
            <a:avLst/>
          </a:prstGeom>
        </p:spPr>
      </p:pic>
      <p:sp>
        <p:nvSpPr>
          <p:cNvPr id="5" name="TextBox 4">
            <a:extLst>
              <a:ext uri="{FF2B5EF4-FFF2-40B4-BE49-F238E27FC236}">
                <a16:creationId xmlns:a16="http://schemas.microsoft.com/office/drawing/2014/main" id="{8CD02A11-12FC-46B8-8DC0-359411C24CBE}"/>
              </a:ext>
            </a:extLst>
          </p:cNvPr>
          <p:cNvSpPr txBox="1"/>
          <p:nvPr/>
        </p:nvSpPr>
        <p:spPr>
          <a:xfrm>
            <a:off x="5564737" y="830467"/>
            <a:ext cx="4968552" cy="646331"/>
          </a:xfrm>
          <a:prstGeom prst="rect">
            <a:avLst/>
          </a:prstGeom>
          <a:noFill/>
        </p:spPr>
        <p:txBody>
          <a:bodyPr wrap="square" rtlCol="0">
            <a:spAutoFit/>
          </a:bodyPr>
          <a:lstStyle/>
          <a:p>
            <a:r>
              <a:rPr lang="en-GB" dirty="0">
                <a:solidFill>
                  <a:schemeClr val="bg1"/>
                </a:solidFill>
              </a:rPr>
              <a:t>Beam size as a function of electron beam density distribution for constant current</a:t>
            </a:r>
          </a:p>
        </p:txBody>
      </p:sp>
      <p:pic>
        <p:nvPicPr>
          <p:cNvPr id="6" name="Picture 5">
            <a:extLst>
              <a:ext uri="{FF2B5EF4-FFF2-40B4-BE49-F238E27FC236}">
                <a16:creationId xmlns:a16="http://schemas.microsoft.com/office/drawing/2014/main" id="{C03E2227-2351-4DA2-86DE-050107490088}"/>
              </a:ext>
            </a:extLst>
          </p:cNvPr>
          <p:cNvPicPr>
            <a:picLocks noChangeAspect="1"/>
          </p:cNvPicPr>
          <p:nvPr/>
        </p:nvPicPr>
        <p:blipFill>
          <a:blip r:embed="rId3"/>
          <a:stretch>
            <a:fillRect/>
          </a:stretch>
        </p:blipFill>
        <p:spPr>
          <a:xfrm>
            <a:off x="533400" y="3916558"/>
            <a:ext cx="9608129" cy="2804403"/>
          </a:xfrm>
          <a:prstGeom prst="rect">
            <a:avLst/>
          </a:prstGeom>
        </p:spPr>
      </p:pic>
    </p:spTree>
    <p:extLst>
      <p:ext uri="{BB962C8B-B14F-4D97-AF65-F5344CB8AC3E}">
        <p14:creationId xmlns:p14="http://schemas.microsoft.com/office/powerpoint/2010/main" val="35034874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5E3981-F0D7-482C-A8E0-6A57700BECA7}"/>
              </a:ext>
            </a:extLst>
          </p:cNvPr>
          <p:cNvSpPr>
            <a:spLocks noGrp="1"/>
          </p:cNvSpPr>
          <p:nvPr>
            <p:ph type="title"/>
          </p:nvPr>
        </p:nvSpPr>
        <p:spPr/>
        <p:txBody>
          <a:bodyPr/>
          <a:lstStyle/>
          <a:p>
            <a:r>
              <a:rPr lang="en-US" dirty="0"/>
              <a:t>Antiproton Decelerator (1999…)</a:t>
            </a:r>
          </a:p>
        </p:txBody>
      </p:sp>
      <p:sp>
        <p:nvSpPr>
          <p:cNvPr id="2" name="Slide Number Placeholder 1">
            <a:extLst>
              <a:ext uri="{FF2B5EF4-FFF2-40B4-BE49-F238E27FC236}">
                <a16:creationId xmlns:a16="http://schemas.microsoft.com/office/drawing/2014/main" id="{520FC4EE-F318-4344-9E3C-B950ADB63865}"/>
              </a:ext>
            </a:extLst>
          </p:cNvPr>
          <p:cNvSpPr>
            <a:spLocks noGrp="1"/>
          </p:cNvSpPr>
          <p:nvPr>
            <p:ph type="sldNum" sz="quarter" idx="12"/>
          </p:nvPr>
        </p:nvSpPr>
        <p:spPr/>
        <p:txBody>
          <a:bodyPr/>
          <a:lstStyle/>
          <a:p>
            <a:fld id="{C263D6C4-4840-40CC-AC84-17E24B3B7BDE}" type="slidenum">
              <a:rPr lang="en-US" smtClean="0"/>
              <a:pPr/>
              <a:t>44</a:t>
            </a:fld>
            <a:endParaRPr lang="en-US" dirty="0"/>
          </a:p>
        </p:txBody>
      </p:sp>
      <p:sp>
        <p:nvSpPr>
          <p:cNvPr id="8" name="Text Placeholder 7">
            <a:extLst>
              <a:ext uri="{FF2B5EF4-FFF2-40B4-BE49-F238E27FC236}">
                <a16:creationId xmlns:a16="http://schemas.microsoft.com/office/drawing/2014/main" id="{47DC4E62-1A34-4F98-A451-214F1808519C}"/>
              </a:ext>
            </a:extLst>
          </p:cNvPr>
          <p:cNvSpPr>
            <a:spLocks noGrp="1"/>
          </p:cNvSpPr>
          <p:nvPr>
            <p:ph type="body" sz="quarter" idx="2"/>
          </p:nvPr>
        </p:nvSpPr>
        <p:spPr>
          <a:xfrm>
            <a:off x="227699" y="1353026"/>
            <a:ext cx="5639701" cy="3684588"/>
          </a:xfrm>
        </p:spPr>
        <p:txBody>
          <a:bodyPr>
            <a:normAutofit/>
          </a:bodyPr>
          <a:lstStyle/>
          <a:p>
            <a:pPr algn="just"/>
            <a:r>
              <a:rPr lang="en-US" dirty="0"/>
              <a:t>Old ACOL (antiproton collector) ring</a:t>
            </a:r>
          </a:p>
          <a:p>
            <a:pPr algn="just"/>
            <a:r>
              <a:rPr lang="en-US" dirty="0"/>
              <a:t>Deceleration of antiprotons to 100 MeV/c (5.3 MeV)</a:t>
            </a:r>
          </a:p>
          <a:p>
            <a:pPr algn="just"/>
            <a:r>
              <a:rPr lang="en-US" dirty="0"/>
              <a:t>4 x 10</a:t>
            </a:r>
            <a:r>
              <a:rPr lang="en-US" baseline="30000" dirty="0"/>
              <a:t>7</a:t>
            </a:r>
            <a:r>
              <a:rPr lang="en-US" dirty="0"/>
              <a:t> </a:t>
            </a:r>
            <a:r>
              <a:rPr lang="en-US" dirty="0" err="1"/>
              <a:t>pbars</a:t>
            </a:r>
            <a:r>
              <a:rPr lang="en-US" dirty="0"/>
              <a:t>/cycle (~100s)</a:t>
            </a:r>
          </a:p>
          <a:p>
            <a:pPr algn="just"/>
            <a:r>
              <a:rPr lang="en-US" dirty="0"/>
              <a:t>Deceleration efficiency 85%</a:t>
            </a:r>
          </a:p>
          <a:p>
            <a:pPr algn="just"/>
            <a:r>
              <a:rPr lang="en-US" dirty="0"/>
              <a:t>Beam cooling on all plateaus:</a:t>
            </a:r>
          </a:p>
          <a:p>
            <a:pPr lvl="1" algn="just"/>
            <a:r>
              <a:rPr lang="en-US" dirty="0"/>
              <a:t>Stochastic	3.57 and 2 GeV/c</a:t>
            </a:r>
          </a:p>
          <a:p>
            <a:pPr lvl="1" algn="just"/>
            <a:r>
              <a:rPr lang="en-US" dirty="0"/>
              <a:t>Electron	0.3 and 0.1 GeV/c</a:t>
            </a:r>
          </a:p>
          <a:p>
            <a:pPr algn="just"/>
            <a:r>
              <a:rPr lang="en-US" dirty="0"/>
              <a:t>LEAR electron cooler moved to AD after dedicated PB ion run on LEAR</a:t>
            </a:r>
          </a:p>
        </p:txBody>
      </p:sp>
      <p:pic>
        <p:nvPicPr>
          <p:cNvPr id="3" name="Picture 2">
            <a:extLst>
              <a:ext uri="{FF2B5EF4-FFF2-40B4-BE49-F238E27FC236}">
                <a16:creationId xmlns:a16="http://schemas.microsoft.com/office/drawing/2014/main" id="{5E802143-0BC0-49C3-8ACF-320D1B2A86BD}"/>
              </a:ext>
            </a:extLst>
          </p:cNvPr>
          <p:cNvPicPr>
            <a:picLocks noChangeAspect="1"/>
          </p:cNvPicPr>
          <p:nvPr/>
        </p:nvPicPr>
        <p:blipFill>
          <a:blip r:embed="rId2"/>
          <a:stretch>
            <a:fillRect/>
          </a:stretch>
        </p:blipFill>
        <p:spPr>
          <a:xfrm>
            <a:off x="5882086" y="1654074"/>
            <a:ext cx="6082215" cy="4045685"/>
          </a:xfrm>
          <a:prstGeom prst="rect">
            <a:avLst/>
          </a:prstGeom>
        </p:spPr>
      </p:pic>
    </p:spTree>
    <p:extLst>
      <p:ext uri="{BB962C8B-B14F-4D97-AF65-F5344CB8AC3E}">
        <p14:creationId xmlns:p14="http://schemas.microsoft.com/office/powerpoint/2010/main" val="1232783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C432726-F65B-42F6-AD57-4BB57BDB35BB}"/>
              </a:ext>
            </a:extLst>
          </p:cNvPr>
          <p:cNvSpPr>
            <a:spLocks noGrp="1"/>
          </p:cNvSpPr>
          <p:nvPr>
            <p:ph type="sldNum" sz="quarter" idx="12"/>
          </p:nvPr>
        </p:nvSpPr>
        <p:spPr/>
        <p:txBody>
          <a:bodyPr/>
          <a:lstStyle/>
          <a:p>
            <a:fld id="{C263D6C4-4840-40CC-AC84-17E24B3B7BDE}" type="slidenum">
              <a:rPr lang="en-US" noProof="0" smtClean="0"/>
              <a:pPr/>
              <a:t>45</a:t>
            </a:fld>
            <a:endParaRPr lang="en-US" noProof="0" dirty="0"/>
          </a:p>
        </p:txBody>
      </p:sp>
      <p:pic>
        <p:nvPicPr>
          <p:cNvPr id="4" name="Picture 3">
            <a:extLst>
              <a:ext uri="{FF2B5EF4-FFF2-40B4-BE49-F238E27FC236}">
                <a16:creationId xmlns:a16="http://schemas.microsoft.com/office/drawing/2014/main" id="{A6D0B882-3B57-4487-8143-9E48B5658BF8}"/>
              </a:ext>
            </a:extLst>
          </p:cNvPr>
          <p:cNvPicPr>
            <a:picLocks noChangeAspect="1"/>
          </p:cNvPicPr>
          <p:nvPr/>
        </p:nvPicPr>
        <p:blipFill>
          <a:blip r:embed="rId2"/>
          <a:stretch>
            <a:fillRect/>
          </a:stretch>
        </p:blipFill>
        <p:spPr>
          <a:xfrm>
            <a:off x="2441020" y="3891350"/>
            <a:ext cx="5783500" cy="2364059"/>
          </a:xfrm>
          <a:prstGeom prst="rect">
            <a:avLst/>
          </a:prstGeom>
        </p:spPr>
      </p:pic>
      <p:pic>
        <p:nvPicPr>
          <p:cNvPr id="5" name="Picture 4">
            <a:extLst>
              <a:ext uri="{FF2B5EF4-FFF2-40B4-BE49-F238E27FC236}">
                <a16:creationId xmlns:a16="http://schemas.microsoft.com/office/drawing/2014/main" id="{59193802-82BA-41ED-B751-FF9A41ECC1EB}"/>
              </a:ext>
            </a:extLst>
          </p:cNvPr>
          <p:cNvPicPr>
            <a:picLocks noChangeAspect="1"/>
          </p:cNvPicPr>
          <p:nvPr/>
        </p:nvPicPr>
        <p:blipFill>
          <a:blip r:embed="rId3"/>
          <a:stretch>
            <a:fillRect/>
          </a:stretch>
        </p:blipFill>
        <p:spPr>
          <a:xfrm>
            <a:off x="1079580" y="262885"/>
            <a:ext cx="4143249" cy="3368104"/>
          </a:xfrm>
          <a:prstGeom prst="rect">
            <a:avLst/>
          </a:prstGeom>
        </p:spPr>
      </p:pic>
      <p:pic>
        <p:nvPicPr>
          <p:cNvPr id="6" name="Picture 5">
            <a:extLst>
              <a:ext uri="{FF2B5EF4-FFF2-40B4-BE49-F238E27FC236}">
                <a16:creationId xmlns:a16="http://schemas.microsoft.com/office/drawing/2014/main" id="{28BD72AE-8252-4EE3-8967-A409B9326514}"/>
              </a:ext>
            </a:extLst>
          </p:cNvPr>
          <p:cNvPicPr>
            <a:picLocks noChangeAspect="1"/>
          </p:cNvPicPr>
          <p:nvPr/>
        </p:nvPicPr>
        <p:blipFill>
          <a:blip r:embed="rId4"/>
          <a:stretch>
            <a:fillRect/>
          </a:stretch>
        </p:blipFill>
        <p:spPr>
          <a:xfrm>
            <a:off x="5871892" y="262884"/>
            <a:ext cx="4194504" cy="3368103"/>
          </a:xfrm>
          <a:prstGeom prst="rect">
            <a:avLst/>
          </a:prstGeom>
        </p:spPr>
      </p:pic>
    </p:spTree>
    <p:extLst>
      <p:ext uri="{BB962C8B-B14F-4D97-AF65-F5344CB8AC3E}">
        <p14:creationId xmlns:p14="http://schemas.microsoft.com/office/powerpoint/2010/main" val="8785682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E8D7B-7CF4-4218-B95A-A3DE426C3D80}"/>
              </a:ext>
            </a:extLst>
          </p:cNvPr>
          <p:cNvSpPr>
            <a:spLocks noGrp="1"/>
          </p:cNvSpPr>
          <p:nvPr>
            <p:ph type="title"/>
          </p:nvPr>
        </p:nvSpPr>
        <p:spPr>
          <a:xfrm>
            <a:off x="444500" y="542925"/>
            <a:ext cx="11214100" cy="535531"/>
          </a:xfrm>
        </p:spPr>
        <p:txBody>
          <a:bodyPr/>
          <a:lstStyle/>
          <a:p>
            <a:r>
              <a:rPr lang="en-GB" dirty="0"/>
              <a:t>ECOOL deceleration</a:t>
            </a:r>
          </a:p>
        </p:txBody>
      </p:sp>
      <p:sp>
        <p:nvSpPr>
          <p:cNvPr id="3" name="Slide Number Placeholder 2">
            <a:extLst>
              <a:ext uri="{FF2B5EF4-FFF2-40B4-BE49-F238E27FC236}">
                <a16:creationId xmlns:a16="http://schemas.microsoft.com/office/drawing/2014/main" id="{EC432726-F65B-42F6-AD57-4BB57BDB35BB}"/>
              </a:ext>
            </a:extLst>
          </p:cNvPr>
          <p:cNvSpPr>
            <a:spLocks noGrp="1"/>
          </p:cNvSpPr>
          <p:nvPr>
            <p:ph type="sldNum" sz="quarter" idx="12"/>
          </p:nvPr>
        </p:nvSpPr>
        <p:spPr/>
        <p:txBody>
          <a:bodyPr/>
          <a:lstStyle/>
          <a:p>
            <a:fld id="{C263D6C4-4840-40CC-AC84-17E24B3B7BDE}" type="slidenum">
              <a:rPr lang="en-US" noProof="0" smtClean="0"/>
              <a:pPr/>
              <a:t>46</a:t>
            </a:fld>
            <a:endParaRPr lang="en-US" noProof="0" dirty="0"/>
          </a:p>
        </p:txBody>
      </p:sp>
      <p:pic>
        <p:nvPicPr>
          <p:cNvPr id="4" name="Picture 3">
            <a:extLst>
              <a:ext uri="{FF2B5EF4-FFF2-40B4-BE49-F238E27FC236}">
                <a16:creationId xmlns:a16="http://schemas.microsoft.com/office/drawing/2014/main" id="{B623BB84-345A-4256-8970-67AB5B8D53D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166558" y="729254"/>
            <a:ext cx="4438059" cy="5917413"/>
          </a:xfrm>
          <a:prstGeom prst="rect">
            <a:avLst/>
          </a:prstGeom>
        </p:spPr>
      </p:pic>
      <p:sp>
        <p:nvSpPr>
          <p:cNvPr id="6" name="Rectangle 5">
            <a:extLst>
              <a:ext uri="{FF2B5EF4-FFF2-40B4-BE49-F238E27FC236}">
                <a16:creationId xmlns:a16="http://schemas.microsoft.com/office/drawing/2014/main" id="{FC03C661-4DA7-4CD8-B02C-0CCDCBAED0A1}"/>
              </a:ext>
            </a:extLst>
          </p:cNvPr>
          <p:cNvSpPr/>
          <p:nvPr/>
        </p:nvSpPr>
        <p:spPr>
          <a:xfrm>
            <a:off x="426881" y="5906990"/>
            <a:ext cx="5485897" cy="646331"/>
          </a:xfrm>
          <a:prstGeom prst="rect">
            <a:avLst/>
          </a:prstGeom>
        </p:spPr>
        <p:txBody>
          <a:bodyPr wrap="square">
            <a:spAutoFit/>
          </a:bodyPr>
          <a:lstStyle/>
          <a:p>
            <a:r>
              <a:rPr lang="en-GB" dirty="0">
                <a:solidFill>
                  <a:schemeClr val="bg1"/>
                </a:solidFill>
              </a:rPr>
              <a:t>Beam successfully decelerated from 100 MeV/c (5.3 MeV) to 95.3 MeV/c (4.8 MeV).</a:t>
            </a:r>
          </a:p>
        </p:txBody>
      </p:sp>
      <p:sp>
        <p:nvSpPr>
          <p:cNvPr id="7" name="TextBox 6">
            <a:extLst>
              <a:ext uri="{FF2B5EF4-FFF2-40B4-BE49-F238E27FC236}">
                <a16:creationId xmlns:a16="http://schemas.microsoft.com/office/drawing/2014/main" id="{13823209-3B47-4A0E-B07E-E51F993A431F}"/>
              </a:ext>
            </a:extLst>
          </p:cNvPr>
          <p:cNvSpPr txBox="1"/>
          <p:nvPr/>
        </p:nvSpPr>
        <p:spPr>
          <a:xfrm>
            <a:off x="6497924" y="1562465"/>
            <a:ext cx="4536504" cy="2308324"/>
          </a:xfrm>
          <a:prstGeom prst="rect">
            <a:avLst/>
          </a:prstGeom>
          <a:noFill/>
        </p:spPr>
        <p:txBody>
          <a:bodyPr wrap="square" rtlCol="0">
            <a:spAutoFit/>
          </a:bodyPr>
          <a:lstStyle/>
          <a:p>
            <a:pPr marL="285750" indent="-285750" algn="just">
              <a:buFont typeface="Arial" panose="020B0604020202020204" pitchFamily="34" charset="0"/>
              <a:buChar char="•"/>
            </a:pPr>
            <a:r>
              <a:rPr lang="en-GB" dirty="0">
                <a:solidFill>
                  <a:schemeClr val="bg1"/>
                </a:solidFill>
              </a:rPr>
              <a:t>Electron cooler used to ”drag ” the antiproton beam to a lower energy.</a:t>
            </a:r>
          </a:p>
          <a:p>
            <a:pPr marL="285750" indent="-285750" algn="just">
              <a:buFont typeface="Arial" panose="020B0604020202020204" pitchFamily="34" charset="0"/>
              <a:buChar char="•"/>
            </a:pPr>
            <a:r>
              <a:rPr lang="en-GB" dirty="0">
                <a:solidFill>
                  <a:schemeClr val="bg1"/>
                </a:solidFill>
              </a:rPr>
              <a:t>AD magnets ramped synchronously with electron beam energy.</a:t>
            </a:r>
          </a:p>
          <a:p>
            <a:pPr marL="285750" indent="-285750" algn="just">
              <a:buFont typeface="Arial" panose="020B0604020202020204" pitchFamily="34" charset="0"/>
              <a:buChar char="•"/>
            </a:pPr>
            <a:r>
              <a:rPr lang="en-GB" dirty="0">
                <a:solidFill>
                  <a:schemeClr val="bg1"/>
                </a:solidFill>
              </a:rPr>
              <a:t>Small emittances and momentum spread are preserved during the deceleration .</a:t>
            </a:r>
          </a:p>
          <a:p>
            <a:pPr marL="285750" indent="-285750" algn="just">
              <a:buFont typeface="Arial" panose="020B0604020202020204" pitchFamily="34" charset="0"/>
              <a:buChar char="•"/>
            </a:pPr>
            <a:r>
              <a:rPr lang="en-GB" dirty="0">
                <a:solidFill>
                  <a:schemeClr val="bg1"/>
                </a:solidFill>
              </a:rPr>
              <a:t>No need for an RF cavity.</a:t>
            </a:r>
          </a:p>
        </p:txBody>
      </p:sp>
      <p:sp>
        <p:nvSpPr>
          <p:cNvPr id="8" name="TextBox 7">
            <a:extLst>
              <a:ext uri="{FF2B5EF4-FFF2-40B4-BE49-F238E27FC236}">
                <a16:creationId xmlns:a16="http://schemas.microsoft.com/office/drawing/2014/main" id="{83AE61DE-1447-4B36-956D-398BF85613CD}"/>
              </a:ext>
            </a:extLst>
          </p:cNvPr>
          <p:cNvSpPr txBox="1"/>
          <p:nvPr/>
        </p:nvSpPr>
        <p:spPr>
          <a:xfrm>
            <a:off x="1315092" y="2351684"/>
            <a:ext cx="461665" cy="1200329"/>
          </a:xfrm>
          <a:prstGeom prst="rect">
            <a:avLst/>
          </a:prstGeom>
          <a:noFill/>
        </p:spPr>
        <p:txBody>
          <a:bodyPr vert="vert270" wrap="square" rtlCol="0">
            <a:spAutoFit/>
          </a:bodyPr>
          <a:lstStyle/>
          <a:p>
            <a:r>
              <a:rPr lang="en-GB" dirty="0"/>
              <a:t>time</a:t>
            </a:r>
          </a:p>
        </p:txBody>
      </p:sp>
      <p:cxnSp>
        <p:nvCxnSpPr>
          <p:cNvPr id="9" name="Straight Arrow Connector 8">
            <a:extLst>
              <a:ext uri="{FF2B5EF4-FFF2-40B4-BE49-F238E27FC236}">
                <a16:creationId xmlns:a16="http://schemas.microsoft.com/office/drawing/2014/main" id="{1F693D0E-F13D-466E-920A-59A10B38ABC5}"/>
              </a:ext>
            </a:extLst>
          </p:cNvPr>
          <p:cNvCxnSpPr/>
          <p:nvPr/>
        </p:nvCxnSpPr>
        <p:spPr>
          <a:xfrm>
            <a:off x="1397286" y="2795167"/>
            <a:ext cx="0" cy="1075622"/>
          </a:xfrm>
          <a:prstGeom prst="straightConnector1">
            <a:avLst/>
          </a:prstGeom>
          <a:ln w="57150">
            <a:solidFill>
              <a:srgbClr val="FFFF00"/>
            </a:solidFill>
            <a:tailEnd type="triangle"/>
          </a:ln>
        </p:spPr>
        <p:style>
          <a:lnRef idx="1">
            <a:schemeClr val="dk1"/>
          </a:lnRef>
          <a:fillRef idx="0">
            <a:schemeClr val="dk1"/>
          </a:fillRef>
          <a:effectRef idx="0">
            <a:schemeClr val="dk1"/>
          </a:effectRef>
          <a:fontRef idx="minor">
            <a:schemeClr val="tx1"/>
          </a:fontRef>
        </p:style>
      </p:cxnSp>
      <p:sp>
        <p:nvSpPr>
          <p:cNvPr id="10" name="TextBox 9">
            <a:extLst>
              <a:ext uri="{FF2B5EF4-FFF2-40B4-BE49-F238E27FC236}">
                <a16:creationId xmlns:a16="http://schemas.microsoft.com/office/drawing/2014/main" id="{F22299C8-FA4A-40EF-96F0-90D0D3B34BC0}"/>
              </a:ext>
            </a:extLst>
          </p:cNvPr>
          <p:cNvSpPr txBox="1"/>
          <p:nvPr/>
        </p:nvSpPr>
        <p:spPr>
          <a:xfrm>
            <a:off x="2178121" y="4381928"/>
            <a:ext cx="2696967" cy="369332"/>
          </a:xfrm>
          <a:prstGeom prst="rect">
            <a:avLst/>
          </a:prstGeom>
          <a:noFill/>
        </p:spPr>
        <p:txBody>
          <a:bodyPr wrap="square" rtlCol="0">
            <a:spAutoFit/>
          </a:bodyPr>
          <a:lstStyle/>
          <a:p>
            <a:r>
              <a:rPr lang="en-GB" dirty="0"/>
              <a:t>Revolution frequency</a:t>
            </a:r>
          </a:p>
        </p:txBody>
      </p:sp>
      <p:cxnSp>
        <p:nvCxnSpPr>
          <p:cNvPr id="11" name="Straight Arrow Connector 10">
            <a:extLst>
              <a:ext uri="{FF2B5EF4-FFF2-40B4-BE49-F238E27FC236}">
                <a16:creationId xmlns:a16="http://schemas.microsoft.com/office/drawing/2014/main" id="{A28E191D-A245-4BD8-B217-F4822818A680}"/>
              </a:ext>
            </a:extLst>
          </p:cNvPr>
          <p:cNvCxnSpPr/>
          <p:nvPr/>
        </p:nvCxnSpPr>
        <p:spPr>
          <a:xfrm>
            <a:off x="2327097" y="4972692"/>
            <a:ext cx="2244904" cy="0"/>
          </a:xfrm>
          <a:prstGeom prst="straightConnector1">
            <a:avLst/>
          </a:prstGeom>
          <a:ln w="5715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533837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5E3981-F0D7-482C-A8E0-6A57700BECA7}"/>
              </a:ext>
            </a:extLst>
          </p:cNvPr>
          <p:cNvSpPr>
            <a:spLocks noGrp="1"/>
          </p:cNvSpPr>
          <p:nvPr>
            <p:ph type="title"/>
          </p:nvPr>
        </p:nvSpPr>
        <p:spPr/>
        <p:txBody>
          <a:bodyPr/>
          <a:lstStyle/>
          <a:p>
            <a:r>
              <a:rPr lang="en-US" dirty="0"/>
              <a:t>Low energy antiprotons: ELENA</a:t>
            </a:r>
          </a:p>
        </p:txBody>
      </p:sp>
      <p:sp>
        <p:nvSpPr>
          <p:cNvPr id="2" name="Slide Number Placeholder 1">
            <a:extLst>
              <a:ext uri="{FF2B5EF4-FFF2-40B4-BE49-F238E27FC236}">
                <a16:creationId xmlns:a16="http://schemas.microsoft.com/office/drawing/2014/main" id="{520FC4EE-F318-4344-9E3C-B950ADB63865}"/>
              </a:ext>
            </a:extLst>
          </p:cNvPr>
          <p:cNvSpPr>
            <a:spLocks noGrp="1"/>
          </p:cNvSpPr>
          <p:nvPr>
            <p:ph type="sldNum" sz="quarter" idx="12"/>
          </p:nvPr>
        </p:nvSpPr>
        <p:spPr/>
        <p:txBody>
          <a:bodyPr/>
          <a:lstStyle/>
          <a:p>
            <a:fld id="{C263D6C4-4840-40CC-AC84-17E24B3B7BDE}" type="slidenum">
              <a:rPr lang="en-US" smtClean="0"/>
              <a:pPr/>
              <a:t>47</a:t>
            </a:fld>
            <a:endParaRPr lang="en-US" dirty="0"/>
          </a:p>
        </p:txBody>
      </p:sp>
      <p:sp>
        <p:nvSpPr>
          <p:cNvPr id="8" name="Text Placeholder 7">
            <a:extLst>
              <a:ext uri="{FF2B5EF4-FFF2-40B4-BE49-F238E27FC236}">
                <a16:creationId xmlns:a16="http://schemas.microsoft.com/office/drawing/2014/main" id="{47DC4E62-1A34-4F98-A451-214F1808519C}"/>
              </a:ext>
            </a:extLst>
          </p:cNvPr>
          <p:cNvSpPr>
            <a:spLocks noGrp="1"/>
          </p:cNvSpPr>
          <p:nvPr>
            <p:ph type="body" sz="quarter" idx="2"/>
          </p:nvPr>
        </p:nvSpPr>
        <p:spPr>
          <a:xfrm>
            <a:off x="302260" y="1488711"/>
            <a:ext cx="10882261" cy="2427969"/>
          </a:xfrm>
        </p:spPr>
        <p:txBody>
          <a:bodyPr>
            <a:normAutofit/>
          </a:bodyPr>
          <a:lstStyle/>
          <a:p>
            <a:pPr algn="just"/>
            <a:r>
              <a:rPr lang="en-US" dirty="0"/>
              <a:t>Extra Low </a:t>
            </a:r>
            <a:r>
              <a:rPr lang="en-US" dirty="0" err="1"/>
              <a:t>ENergy</a:t>
            </a:r>
            <a:r>
              <a:rPr lang="en-US" dirty="0"/>
              <a:t> Antiproton ring</a:t>
            </a:r>
          </a:p>
          <a:p>
            <a:pPr algn="just"/>
            <a:r>
              <a:rPr lang="en-US" dirty="0"/>
              <a:t>Small post-decelerator employing electron cooling for efficient deceleration down to 100keV kinetic energy</a:t>
            </a:r>
          </a:p>
          <a:p>
            <a:pPr lvl="1"/>
            <a:r>
              <a:rPr lang="en-US" altLang="en-US" dirty="0">
                <a:latin typeface="Times New Roman" panose="02020603050405020304" pitchFamily="18" charset="0"/>
                <a:cs typeface="Times New Roman" panose="02020603050405020304" pitchFamily="18" charset="0"/>
              </a:rPr>
              <a:t>Injection of a bunched beam followed by deceleration</a:t>
            </a:r>
          </a:p>
          <a:p>
            <a:pPr lvl="1"/>
            <a:r>
              <a:rPr lang="en-US" altLang="en-US" dirty="0">
                <a:latin typeface="Times New Roman" panose="02020603050405020304" pitchFamily="18" charset="0"/>
                <a:cs typeface="Times New Roman" panose="02020603050405020304" pitchFamily="18" charset="0"/>
              </a:rPr>
              <a:t>Beam cooling at intermediate momentum to counteract beam emittances and momentum spread blow up</a:t>
            </a:r>
          </a:p>
          <a:p>
            <a:pPr lvl="1"/>
            <a:r>
              <a:rPr lang="en-US" altLang="en-US" dirty="0">
                <a:latin typeface="Times New Roman" panose="02020603050405020304" pitchFamily="18" charset="0"/>
                <a:cs typeface="Times New Roman" panose="02020603050405020304" pitchFamily="18" charset="0"/>
              </a:rPr>
              <a:t>Deceleration down to extraction energy, beam cooling, bunching at harmonic </a:t>
            </a:r>
            <a:r>
              <a:rPr lang="en-US" altLang="en-US" i="1" dirty="0">
                <a:latin typeface="Times New Roman" panose="02020603050405020304" pitchFamily="18" charset="0"/>
                <a:cs typeface="Times New Roman" panose="02020603050405020304" pitchFamily="18" charset="0"/>
              </a:rPr>
              <a:t>h</a:t>
            </a:r>
            <a:r>
              <a:rPr lang="en-US" altLang="en-US" dirty="0">
                <a:latin typeface="Times New Roman" panose="02020603050405020304" pitchFamily="18" charset="0"/>
                <a:cs typeface="Times New Roman" panose="02020603050405020304" pitchFamily="18" charset="0"/>
              </a:rPr>
              <a:t>=4, then compression to provide required bunch length and fast extraction</a:t>
            </a:r>
          </a:p>
          <a:p>
            <a:pPr lvl="1"/>
            <a:r>
              <a:rPr lang="en-US" altLang="en-US" dirty="0">
                <a:latin typeface="Times New Roman" panose="02020603050405020304" pitchFamily="18" charset="0"/>
                <a:cs typeface="Times New Roman" panose="02020603050405020304" pitchFamily="18" charset="0"/>
              </a:rPr>
              <a:t>The final goal is delivering to experiments beam 1.3m long with 1</a:t>
            </a:r>
            <a:r>
              <a:rPr lang="el-GR" altLang="en-US" dirty="0">
                <a:latin typeface="Times New Roman" panose="02020603050405020304" pitchFamily="18" charset="0"/>
                <a:cs typeface="Times New Roman" panose="02020603050405020304" pitchFamily="18" charset="0"/>
              </a:rPr>
              <a:t>σ~</a:t>
            </a:r>
            <a:r>
              <a:rPr lang="en-US" altLang="en-US" dirty="0">
                <a:latin typeface="Times New Roman" panose="02020603050405020304" pitchFamily="18" charset="0"/>
                <a:cs typeface="Times New Roman" panose="02020603050405020304" pitchFamily="18" charset="0"/>
              </a:rPr>
              <a:t>1mm</a:t>
            </a:r>
            <a:endParaRPr lang="en-GB" altLang="en-US"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CDA831BE-AA38-45CC-B676-C1CEF4EBA3A1}"/>
              </a:ext>
            </a:extLst>
          </p:cNvPr>
          <p:cNvPicPr>
            <a:picLocks noChangeAspect="1"/>
          </p:cNvPicPr>
          <p:nvPr/>
        </p:nvPicPr>
        <p:blipFill>
          <a:blip r:embed="rId2"/>
          <a:stretch>
            <a:fillRect/>
          </a:stretch>
        </p:blipFill>
        <p:spPr>
          <a:xfrm>
            <a:off x="2694187" y="3841369"/>
            <a:ext cx="5645385" cy="2914141"/>
          </a:xfrm>
          <a:prstGeom prst="rect">
            <a:avLst/>
          </a:prstGeom>
        </p:spPr>
      </p:pic>
    </p:spTree>
    <p:extLst>
      <p:ext uri="{BB962C8B-B14F-4D97-AF65-F5344CB8AC3E}">
        <p14:creationId xmlns:p14="http://schemas.microsoft.com/office/powerpoint/2010/main" val="1101194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C432726-F65B-42F6-AD57-4BB57BDB35BB}"/>
              </a:ext>
            </a:extLst>
          </p:cNvPr>
          <p:cNvSpPr>
            <a:spLocks noGrp="1"/>
          </p:cNvSpPr>
          <p:nvPr>
            <p:ph type="sldNum" sz="quarter" idx="12"/>
          </p:nvPr>
        </p:nvSpPr>
        <p:spPr/>
        <p:txBody>
          <a:bodyPr/>
          <a:lstStyle/>
          <a:p>
            <a:fld id="{C263D6C4-4840-40CC-AC84-17E24B3B7BDE}" type="slidenum">
              <a:rPr lang="en-US" noProof="0" smtClean="0"/>
              <a:pPr/>
              <a:t>48</a:t>
            </a:fld>
            <a:endParaRPr lang="en-US" noProof="0" dirty="0"/>
          </a:p>
        </p:txBody>
      </p:sp>
      <p:pic>
        <p:nvPicPr>
          <p:cNvPr id="4" name="Picture 3" descr="A picture containing table, items, pile, food&#10;&#10;Description automatically generated">
            <a:extLst>
              <a:ext uri="{FF2B5EF4-FFF2-40B4-BE49-F238E27FC236}">
                <a16:creationId xmlns:a16="http://schemas.microsoft.com/office/drawing/2014/main" id="{2628792E-484D-4CBC-9503-EB060E246444}"/>
              </a:ext>
            </a:extLst>
          </p:cNvPr>
          <p:cNvPicPr>
            <a:picLocks noChangeAspect="1"/>
          </p:cNvPicPr>
          <p:nvPr/>
        </p:nvPicPr>
        <p:blipFill>
          <a:blip r:embed="rId2"/>
          <a:stretch>
            <a:fillRect/>
          </a:stretch>
        </p:blipFill>
        <p:spPr>
          <a:xfrm>
            <a:off x="1198879" y="340359"/>
            <a:ext cx="9263117" cy="6175412"/>
          </a:xfrm>
          <a:prstGeom prst="rect">
            <a:avLst/>
          </a:prstGeom>
        </p:spPr>
      </p:pic>
    </p:spTree>
    <p:extLst>
      <p:ext uri="{BB962C8B-B14F-4D97-AF65-F5344CB8AC3E}">
        <p14:creationId xmlns:p14="http://schemas.microsoft.com/office/powerpoint/2010/main" val="382996647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C432726-F65B-42F6-AD57-4BB57BDB35BB}"/>
              </a:ext>
            </a:extLst>
          </p:cNvPr>
          <p:cNvSpPr>
            <a:spLocks noGrp="1"/>
          </p:cNvSpPr>
          <p:nvPr>
            <p:ph type="sldNum" sz="quarter" idx="12"/>
          </p:nvPr>
        </p:nvSpPr>
        <p:spPr/>
        <p:txBody>
          <a:bodyPr/>
          <a:lstStyle/>
          <a:p>
            <a:fld id="{C263D6C4-4840-40CC-AC84-17E24B3B7BDE}" type="slidenum">
              <a:rPr lang="en-US" noProof="0" smtClean="0"/>
              <a:pPr/>
              <a:t>49</a:t>
            </a:fld>
            <a:endParaRPr lang="en-US" noProof="0" dirty="0"/>
          </a:p>
        </p:txBody>
      </p:sp>
      <p:graphicFrame>
        <p:nvGraphicFramePr>
          <p:cNvPr id="7" name="Table 6">
            <a:extLst>
              <a:ext uri="{FF2B5EF4-FFF2-40B4-BE49-F238E27FC236}">
                <a16:creationId xmlns:a16="http://schemas.microsoft.com/office/drawing/2014/main" id="{A639A034-5D0D-4FD5-8407-A69961C3D3CA}"/>
              </a:ext>
            </a:extLst>
          </p:cNvPr>
          <p:cNvGraphicFramePr>
            <a:graphicFrameLocks noGrp="1"/>
          </p:cNvGraphicFramePr>
          <p:nvPr>
            <p:extLst>
              <p:ext uri="{D42A27DB-BD31-4B8C-83A1-F6EECF244321}">
                <p14:modId xmlns:p14="http://schemas.microsoft.com/office/powerpoint/2010/main" val="52407189"/>
              </p:ext>
            </p:extLst>
          </p:nvPr>
        </p:nvGraphicFramePr>
        <p:xfrm>
          <a:off x="442122" y="716915"/>
          <a:ext cx="4361180" cy="5029200"/>
        </p:xfrm>
        <a:graphic>
          <a:graphicData uri="http://schemas.openxmlformats.org/drawingml/2006/table">
            <a:tbl>
              <a:tblPr firstRow="1" bandRow="1">
                <a:tableStyleId>{5C22544A-7EE6-4342-B048-85BDC9FD1C3A}</a:tableStyleId>
              </a:tblPr>
              <a:tblGrid>
                <a:gridCol w="2115820">
                  <a:extLst>
                    <a:ext uri="{9D8B030D-6E8A-4147-A177-3AD203B41FA5}">
                      <a16:colId xmlns:a16="http://schemas.microsoft.com/office/drawing/2014/main" val="3559833401"/>
                    </a:ext>
                  </a:extLst>
                </a:gridCol>
                <a:gridCol w="863600">
                  <a:extLst>
                    <a:ext uri="{9D8B030D-6E8A-4147-A177-3AD203B41FA5}">
                      <a16:colId xmlns:a16="http://schemas.microsoft.com/office/drawing/2014/main" val="82523989"/>
                    </a:ext>
                  </a:extLst>
                </a:gridCol>
                <a:gridCol w="1381760">
                  <a:extLst>
                    <a:ext uri="{9D8B030D-6E8A-4147-A177-3AD203B41FA5}">
                      <a16:colId xmlns:a16="http://schemas.microsoft.com/office/drawing/2014/main" val="3211310719"/>
                    </a:ext>
                  </a:extLst>
                </a:gridCol>
              </a:tblGrid>
              <a:tr h="640080">
                <a:tc>
                  <a:txBody>
                    <a:bodyPr/>
                    <a:lstStyle/>
                    <a:p>
                      <a:pPr algn="ctr"/>
                      <a:r>
                        <a:rPr lang="en-US" sz="1200" b="0" dirty="0">
                          <a:latin typeface="+mn-lt"/>
                          <a:cs typeface="Arial" panose="020B0604020202020204" pitchFamily="34" charset="0"/>
                        </a:rPr>
                        <a:t>Momentum (MeV/c)</a:t>
                      </a:r>
                      <a:endParaRPr lang="en-GB" sz="1200" b="0" dirty="0">
                        <a:latin typeface="+mn-lt"/>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38100" cap="flat" cmpd="sng" algn="ctr">
                      <a:solidFill>
                        <a:schemeClr val="accent2">
                          <a:lumMod val="75000"/>
                        </a:schemeClr>
                      </a:solidFill>
                      <a:prstDash val="solid"/>
                      <a:round/>
                      <a:headEnd type="none" w="med" len="med"/>
                      <a:tailEnd type="none" w="med" len="med"/>
                    </a:lnT>
                    <a:lnB w="381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dirty="0">
                          <a:latin typeface="+mn-lt"/>
                          <a:cs typeface="Arial" panose="020B0604020202020204" pitchFamily="34" charset="0"/>
                        </a:rPr>
                        <a:t>35</a:t>
                      </a:r>
                      <a:endParaRPr lang="en-GB" sz="1200" b="0" dirty="0">
                        <a:latin typeface="+mn-lt"/>
                        <a:cs typeface="Arial" panose="020B0604020202020204" pitchFamily="34" charset="0"/>
                      </a:endParaRP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38100" cap="flat" cmpd="sng" algn="ctr">
                      <a:solidFill>
                        <a:schemeClr val="accent2">
                          <a:lumMod val="75000"/>
                        </a:schemeClr>
                      </a:solidFill>
                      <a:prstDash val="solid"/>
                      <a:round/>
                      <a:headEnd type="none" w="med" len="med"/>
                      <a:tailEnd type="none" w="med" len="med"/>
                    </a:lnT>
                    <a:lnB w="381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dirty="0">
                          <a:latin typeface="+mn-lt"/>
                          <a:cs typeface="Arial" panose="020B0604020202020204" pitchFamily="34" charset="0"/>
                        </a:rPr>
                        <a:t>13.7</a:t>
                      </a:r>
                      <a:endParaRPr lang="en-GB" sz="1200" b="0" dirty="0">
                        <a:latin typeface="+mn-lt"/>
                        <a:cs typeface="Arial" panose="020B0604020202020204" pitchFamily="34" charset="0"/>
                      </a:endParaRP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38100" cap="flat" cmpd="sng" algn="ctr">
                      <a:solidFill>
                        <a:schemeClr val="accent2">
                          <a:lumMod val="75000"/>
                        </a:schemeClr>
                      </a:solidFill>
                      <a:prstDash val="solid"/>
                      <a:round/>
                      <a:headEnd type="none" w="med" len="med"/>
                      <a:tailEnd type="none" w="med" len="med"/>
                    </a:lnT>
                    <a:lnB w="381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6630617"/>
                  </a:ext>
                </a:extLst>
              </a:tr>
              <a:tr h="548640">
                <a:tc>
                  <a:txBody>
                    <a:bodyPr/>
                    <a:lstStyle/>
                    <a:p>
                      <a:pPr algn="just">
                        <a:lnSpc>
                          <a:spcPct val="115000"/>
                        </a:lnSpc>
                        <a:spcAft>
                          <a:spcPts val="0"/>
                        </a:spcAft>
                      </a:pPr>
                      <a:r>
                        <a:rPr lang="el-GR" sz="1200" kern="1200" dirty="0">
                          <a:solidFill>
                            <a:schemeClr val="bg1"/>
                          </a:solidFill>
                          <a:effectLst/>
                          <a:latin typeface="Arial" panose="020B0604020202020204" pitchFamily="34" charset="0"/>
                          <a:cs typeface="Arial" panose="020B0604020202020204" pitchFamily="34" charset="0"/>
                        </a:rPr>
                        <a:t>β</a:t>
                      </a:r>
                      <a:endParaRPr lang="en-GB" sz="1100" dirty="0">
                        <a:solidFill>
                          <a:schemeClr val="bg1"/>
                        </a:solidFill>
                        <a:effectLst/>
                        <a:latin typeface="Arial" panose="020B0604020202020204" pitchFamily="34" charset="0"/>
                        <a:ea typeface="Calibri"/>
                        <a:cs typeface="Arial" panose="020B0604020202020204" pitchFamily="34" charset="0"/>
                      </a:endParaRPr>
                    </a:p>
                  </a:txBody>
                  <a:tcPr anchor="ctr">
                    <a:lnL w="38100" cap="flat" cmpd="sng" algn="ctr">
                      <a:no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381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ctr">
                        <a:lnSpc>
                          <a:spcPct val="115000"/>
                        </a:lnSpc>
                        <a:spcAft>
                          <a:spcPts val="0"/>
                        </a:spcAft>
                      </a:pPr>
                      <a:r>
                        <a:rPr lang="en-GB" sz="1200" kern="1200">
                          <a:solidFill>
                            <a:schemeClr val="bg1"/>
                          </a:solidFill>
                          <a:effectLst/>
                          <a:latin typeface="Arial" panose="020B0604020202020204" pitchFamily="34" charset="0"/>
                          <a:cs typeface="Arial" panose="020B0604020202020204" pitchFamily="34" charset="0"/>
                        </a:rPr>
                        <a:t>0.037</a:t>
                      </a:r>
                      <a:endParaRPr lang="en-GB" sz="1100">
                        <a:solidFill>
                          <a:schemeClr val="bg1"/>
                        </a:solidFill>
                        <a:effectLst/>
                        <a:latin typeface="Arial" panose="020B0604020202020204" pitchFamily="34" charset="0"/>
                        <a:ea typeface="Calibri"/>
                        <a:cs typeface="Arial" panose="020B0604020202020204" pitchFamily="34" charset="0"/>
                      </a:endParaRP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381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ctr">
                        <a:lnSpc>
                          <a:spcPct val="115000"/>
                        </a:lnSpc>
                        <a:spcAft>
                          <a:spcPts val="0"/>
                        </a:spcAft>
                      </a:pPr>
                      <a:r>
                        <a:rPr lang="en-GB" sz="1200" kern="1200">
                          <a:solidFill>
                            <a:schemeClr val="bg1"/>
                          </a:solidFill>
                          <a:effectLst/>
                          <a:latin typeface="Arial" panose="020B0604020202020204" pitchFamily="34" charset="0"/>
                          <a:cs typeface="Arial" panose="020B0604020202020204" pitchFamily="34" charset="0"/>
                        </a:rPr>
                        <a:t>0.015</a:t>
                      </a:r>
                      <a:endParaRPr lang="en-GB" sz="1100">
                        <a:solidFill>
                          <a:schemeClr val="bg1"/>
                        </a:solidFill>
                        <a:effectLst/>
                        <a:latin typeface="Arial" panose="020B0604020202020204" pitchFamily="34" charset="0"/>
                        <a:ea typeface="Calibri"/>
                        <a:cs typeface="Arial" panose="020B0604020202020204" pitchFamily="34" charset="0"/>
                      </a:endParaRP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381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3446274366"/>
                  </a:ext>
                </a:extLst>
              </a:tr>
              <a:tr h="548640">
                <a:tc>
                  <a:txBody>
                    <a:bodyPr/>
                    <a:lstStyle/>
                    <a:p>
                      <a:pPr algn="just">
                        <a:lnSpc>
                          <a:spcPct val="115000"/>
                        </a:lnSpc>
                        <a:spcAft>
                          <a:spcPts val="0"/>
                        </a:spcAft>
                      </a:pPr>
                      <a:r>
                        <a:rPr lang="en-GB" sz="1200" kern="1200" dirty="0">
                          <a:solidFill>
                            <a:schemeClr val="bg1"/>
                          </a:solidFill>
                          <a:effectLst/>
                          <a:latin typeface="Arial" panose="020B0604020202020204" pitchFamily="34" charset="0"/>
                          <a:cs typeface="Arial" panose="020B0604020202020204" pitchFamily="34" charset="0"/>
                        </a:rPr>
                        <a:t>Electron beam energy (eV)</a:t>
                      </a:r>
                      <a:endParaRPr lang="en-GB" sz="1100" dirty="0">
                        <a:solidFill>
                          <a:schemeClr val="bg1"/>
                        </a:solidFill>
                        <a:effectLst/>
                        <a:latin typeface="Arial" panose="020B0604020202020204" pitchFamily="34" charset="0"/>
                        <a:ea typeface="Calibri"/>
                        <a:cs typeface="Arial" panose="020B0604020202020204" pitchFamily="34" charset="0"/>
                      </a:endParaRPr>
                    </a:p>
                  </a:txBody>
                  <a:tcPr anchor="ctr">
                    <a:lnL w="38100" cap="flat" cmpd="sng" algn="ctr">
                      <a:no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tc>
                  <a:txBody>
                    <a:bodyPr/>
                    <a:lstStyle/>
                    <a:p>
                      <a:pPr algn="ctr">
                        <a:lnSpc>
                          <a:spcPct val="115000"/>
                        </a:lnSpc>
                        <a:spcAft>
                          <a:spcPts val="0"/>
                        </a:spcAft>
                      </a:pPr>
                      <a:r>
                        <a:rPr lang="en-GB" sz="1200" kern="1200" dirty="0">
                          <a:solidFill>
                            <a:schemeClr val="bg1"/>
                          </a:solidFill>
                          <a:effectLst/>
                          <a:latin typeface="Arial" panose="020B0604020202020204" pitchFamily="34" charset="0"/>
                          <a:cs typeface="Arial" panose="020B0604020202020204" pitchFamily="34" charset="0"/>
                        </a:rPr>
                        <a:t>355</a:t>
                      </a:r>
                      <a:endParaRPr lang="en-GB" sz="1100" dirty="0">
                        <a:solidFill>
                          <a:schemeClr val="bg1"/>
                        </a:solidFill>
                        <a:effectLst/>
                        <a:latin typeface="Arial" panose="020B0604020202020204" pitchFamily="34" charset="0"/>
                        <a:ea typeface="Calibri"/>
                        <a:cs typeface="Arial" panose="020B0604020202020204" pitchFamily="34" charset="0"/>
                      </a:endParaRP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tc>
                  <a:txBody>
                    <a:bodyPr/>
                    <a:lstStyle/>
                    <a:p>
                      <a:pPr algn="ctr">
                        <a:lnSpc>
                          <a:spcPct val="115000"/>
                        </a:lnSpc>
                        <a:spcAft>
                          <a:spcPts val="0"/>
                        </a:spcAft>
                      </a:pPr>
                      <a:r>
                        <a:rPr lang="en-GB" sz="1200" kern="1200">
                          <a:solidFill>
                            <a:schemeClr val="bg1"/>
                          </a:solidFill>
                          <a:effectLst/>
                          <a:latin typeface="Arial" panose="020B0604020202020204" pitchFamily="34" charset="0"/>
                          <a:cs typeface="Arial" panose="020B0604020202020204" pitchFamily="34" charset="0"/>
                        </a:rPr>
                        <a:t>55</a:t>
                      </a:r>
                      <a:endParaRPr lang="en-GB" sz="1100">
                        <a:solidFill>
                          <a:schemeClr val="bg1"/>
                        </a:solidFill>
                        <a:effectLst/>
                        <a:latin typeface="Arial" panose="020B0604020202020204" pitchFamily="34" charset="0"/>
                        <a:ea typeface="Calibri"/>
                        <a:cs typeface="Arial" panose="020B0604020202020204" pitchFamily="34" charset="0"/>
                      </a:endParaRP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1758271508"/>
                  </a:ext>
                </a:extLst>
              </a:tr>
              <a:tr h="548640">
                <a:tc>
                  <a:txBody>
                    <a:bodyPr/>
                    <a:lstStyle/>
                    <a:p>
                      <a:pPr algn="just">
                        <a:lnSpc>
                          <a:spcPct val="115000"/>
                        </a:lnSpc>
                        <a:spcAft>
                          <a:spcPts val="0"/>
                        </a:spcAft>
                      </a:pPr>
                      <a:r>
                        <a:rPr lang="en-GB" sz="1200" kern="1200" dirty="0">
                          <a:solidFill>
                            <a:schemeClr val="bg1"/>
                          </a:solidFill>
                          <a:effectLst/>
                          <a:latin typeface="Arial" panose="020B0604020202020204" pitchFamily="34" charset="0"/>
                          <a:cs typeface="Arial" panose="020B0604020202020204" pitchFamily="34" charset="0"/>
                        </a:rPr>
                        <a:t>Electron current (mA)</a:t>
                      </a:r>
                      <a:endParaRPr lang="en-GB" sz="1100" dirty="0">
                        <a:solidFill>
                          <a:schemeClr val="bg1"/>
                        </a:solidFill>
                        <a:effectLst/>
                        <a:latin typeface="Arial" panose="020B0604020202020204" pitchFamily="34" charset="0"/>
                        <a:ea typeface="Calibri"/>
                        <a:cs typeface="Arial" panose="020B0604020202020204" pitchFamily="34" charset="0"/>
                      </a:endParaRPr>
                    </a:p>
                  </a:txBody>
                  <a:tcPr anchor="ctr">
                    <a:lnL w="38100" cap="flat" cmpd="sng" algn="ctr">
                      <a:no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ctr">
                        <a:lnSpc>
                          <a:spcPct val="115000"/>
                        </a:lnSpc>
                        <a:spcAft>
                          <a:spcPts val="0"/>
                        </a:spcAft>
                      </a:pPr>
                      <a:r>
                        <a:rPr lang="en-GB" sz="1200" kern="1200">
                          <a:solidFill>
                            <a:schemeClr val="bg1"/>
                          </a:solidFill>
                          <a:effectLst/>
                          <a:latin typeface="Arial" panose="020B0604020202020204" pitchFamily="34" charset="0"/>
                          <a:cs typeface="Arial" panose="020B0604020202020204" pitchFamily="34" charset="0"/>
                        </a:rPr>
                        <a:t>5</a:t>
                      </a:r>
                      <a:endParaRPr lang="en-GB" sz="1100">
                        <a:solidFill>
                          <a:schemeClr val="bg1"/>
                        </a:solidFill>
                        <a:effectLst/>
                        <a:latin typeface="Arial" panose="020B0604020202020204" pitchFamily="34" charset="0"/>
                        <a:ea typeface="Calibri"/>
                        <a:cs typeface="Arial" panose="020B0604020202020204" pitchFamily="34" charset="0"/>
                      </a:endParaRP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ctr">
                        <a:lnSpc>
                          <a:spcPct val="115000"/>
                        </a:lnSpc>
                        <a:spcAft>
                          <a:spcPts val="0"/>
                        </a:spcAft>
                      </a:pPr>
                      <a:r>
                        <a:rPr lang="en-GB" sz="1200" kern="1200" dirty="0">
                          <a:solidFill>
                            <a:schemeClr val="bg1"/>
                          </a:solidFill>
                          <a:effectLst/>
                          <a:latin typeface="Arial" panose="020B0604020202020204" pitchFamily="34" charset="0"/>
                          <a:ea typeface="Calibri"/>
                          <a:cs typeface="Arial" panose="020B0604020202020204" pitchFamily="34" charset="0"/>
                        </a:rPr>
                        <a:t>1</a:t>
                      </a:r>
                      <a:endParaRPr lang="en-GB" sz="1100" dirty="0">
                        <a:solidFill>
                          <a:schemeClr val="bg1"/>
                        </a:solidFill>
                        <a:effectLst/>
                        <a:latin typeface="Arial" panose="020B0604020202020204" pitchFamily="34" charset="0"/>
                        <a:ea typeface="Calibri"/>
                        <a:cs typeface="Arial" panose="020B0604020202020204" pitchFamily="34" charset="0"/>
                      </a:endParaRP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3736384641"/>
                  </a:ext>
                </a:extLst>
              </a:tr>
              <a:tr h="548640">
                <a:tc>
                  <a:txBody>
                    <a:bodyPr/>
                    <a:lstStyle/>
                    <a:p>
                      <a:pPr algn="just">
                        <a:lnSpc>
                          <a:spcPct val="115000"/>
                        </a:lnSpc>
                        <a:spcAft>
                          <a:spcPts val="0"/>
                        </a:spcAft>
                      </a:pPr>
                      <a:r>
                        <a:rPr lang="en-GB" sz="1200" kern="1200" dirty="0" err="1">
                          <a:solidFill>
                            <a:schemeClr val="bg1"/>
                          </a:solidFill>
                          <a:effectLst/>
                          <a:latin typeface="Arial" panose="020B0604020202020204" pitchFamily="34" charset="0"/>
                          <a:cs typeface="Arial" panose="020B0604020202020204" pitchFamily="34" charset="0"/>
                        </a:rPr>
                        <a:t>B</a:t>
                      </a:r>
                      <a:r>
                        <a:rPr lang="en-GB" sz="1200" kern="1200" baseline="-25000" dirty="0" err="1">
                          <a:solidFill>
                            <a:schemeClr val="bg1"/>
                          </a:solidFill>
                          <a:effectLst/>
                          <a:latin typeface="Arial" panose="020B0604020202020204" pitchFamily="34" charset="0"/>
                          <a:cs typeface="Arial" panose="020B0604020202020204" pitchFamily="34" charset="0"/>
                        </a:rPr>
                        <a:t>gun</a:t>
                      </a:r>
                      <a:r>
                        <a:rPr lang="en-GB" sz="1200" kern="1200" dirty="0">
                          <a:solidFill>
                            <a:schemeClr val="bg1"/>
                          </a:solidFill>
                          <a:effectLst/>
                          <a:latin typeface="Arial" panose="020B0604020202020204" pitchFamily="34" charset="0"/>
                          <a:cs typeface="Arial" panose="020B0604020202020204" pitchFamily="34" charset="0"/>
                        </a:rPr>
                        <a:t> (G)</a:t>
                      </a:r>
                      <a:endParaRPr lang="en-GB" sz="1100" dirty="0">
                        <a:solidFill>
                          <a:schemeClr val="bg1"/>
                        </a:solidFill>
                        <a:effectLst/>
                        <a:latin typeface="Arial" panose="020B0604020202020204" pitchFamily="34" charset="0"/>
                        <a:ea typeface="Calibri"/>
                        <a:cs typeface="Arial" panose="020B0604020202020204" pitchFamily="34" charset="0"/>
                      </a:endParaRPr>
                    </a:p>
                  </a:txBody>
                  <a:tcPr anchor="ctr">
                    <a:lnL w="38100" cap="flat" cmpd="sng" algn="ctr">
                      <a:no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tc gridSpan="2">
                  <a:txBody>
                    <a:bodyPr/>
                    <a:lstStyle/>
                    <a:p>
                      <a:pPr algn="ctr"/>
                      <a:r>
                        <a:rPr lang="en-GB" sz="1400" dirty="0">
                          <a:solidFill>
                            <a:schemeClr val="bg1"/>
                          </a:solidFill>
                          <a:latin typeface="+mn-lt"/>
                        </a:rPr>
                        <a:t>1000</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tc hMerge="1">
                  <a:txBody>
                    <a:bodyPr/>
                    <a:lstStyle/>
                    <a:p>
                      <a:endParaRPr lang="en-GB" sz="1400" dirty="0">
                        <a:latin typeface="+mn-lt"/>
                      </a:endParaRP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3090935587"/>
                  </a:ext>
                </a:extLst>
              </a:tr>
              <a:tr h="548640">
                <a:tc>
                  <a:txBody>
                    <a:bodyPr/>
                    <a:lstStyle/>
                    <a:p>
                      <a:pPr algn="just">
                        <a:lnSpc>
                          <a:spcPct val="115000"/>
                        </a:lnSpc>
                        <a:spcAft>
                          <a:spcPts val="0"/>
                        </a:spcAft>
                      </a:pPr>
                      <a:r>
                        <a:rPr lang="en-GB" sz="1200" kern="1200" dirty="0" err="1">
                          <a:solidFill>
                            <a:schemeClr val="bg1"/>
                          </a:solidFill>
                          <a:effectLst/>
                          <a:latin typeface="Arial" panose="020B0604020202020204" pitchFamily="34" charset="0"/>
                          <a:cs typeface="Arial" panose="020B0604020202020204" pitchFamily="34" charset="0"/>
                        </a:rPr>
                        <a:t>B</a:t>
                      </a:r>
                      <a:r>
                        <a:rPr lang="en-GB" sz="1200" kern="1200" baseline="-25000" dirty="0" err="1">
                          <a:solidFill>
                            <a:schemeClr val="bg1"/>
                          </a:solidFill>
                          <a:effectLst/>
                          <a:latin typeface="Arial" panose="020B0604020202020204" pitchFamily="34" charset="0"/>
                          <a:cs typeface="Arial" panose="020B0604020202020204" pitchFamily="34" charset="0"/>
                        </a:rPr>
                        <a:t>drift</a:t>
                      </a:r>
                      <a:r>
                        <a:rPr lang="en-GB" sz="1200" kern="1200" dirty="0">
                          <a:solidFill>
                            <a:schemeClr val="bg1"/>
                          </a:solidFill>
                          <a:effectLst/>
                          <a:latin typeface="Arial" panose="020B0604020202020204" pitchFamily="34" charset="0"/>
                          <a:cs typeface="Arial" panose="020B0604020202020204" pitchFamily="34" charset="0"/>
                        </a:rPr>
                        <a:t> (G)</a:t>
                      </a:r>
                      <a:endParaRPr lang="en-GB" sz="1100" dirty="0">
                        <a:solidFill>
                          <a:schemeClr val="bg1"/>
                        </a:solidFill>
                        <a:effectLst/>
                        <a:latin typeface="Arial" panose="020B0604020202020204" pitchFamily="34" charset="0"/>
                        <a:ea typeface="Calibri"/>
                        <a:cs typeface="Arial" panose="020B0604020202020204" pitchFamily="34" charset="0"/>
                      </a:endParaRPr>
                    </a:p>
                  </a:txBody>
                  <a:tcPr anchor="ctr">
                    <a:lnL w="38100" cap="flat" cmpd="sng" algn="ctr">
                      <a:no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gridSpan="2">
                  <a:txBody>
                    <a:bodyPr/>
                    <a:lstStyle/>
                    <a:p>
                      <a:pPr algn="ctr"/>
                      <a:r>
                        <a:rPr lang="en-GB" sz="1400" dirty="0">
                          <a:solidFill>
                            <a:schemeClr val="bg1"/>
                          </a:solidFill>
                          <a:latin typeface="+mn-lt"/>
                        </a:rPr>
                        <a:t>100</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endParaRPr lang="en-GB" sz="1400" dirty="0">
                        <a:latin typeface="+mn-lt"/>
                      </a:endParaRP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446909641"/>
                  </a:ext>
                </a:extLst>
              </a:tr>
              <a:tr h="548640">
                <a:tc>
                  <a:txBody>
                    <a:bodyPr/>
                    <a:lstStyle/>
                    <a:p>
                      <a:pPr algn="just">
                        <a:lnSpc>
                          <a:spcPct val="115000"/>
                        </a:lnSpc>
                        <a:spcAft>
                          <a:spcPts val="0"/>
                        </a:spcAft>
                      </a:pPr>
                      <a:r>
                        <a:rPr lang="en-GB" sz="1200" kern="1200" dirty="0">
                          <a:solidFill>
                            <a:schemeClr val="bg1"/>
                          </a:solidFill>
                          <a:effectLst/>
                          <a:latin typeface="Arial" panose="020B0604020202020204" pitchFamily="34" charset="0"/>
                          <a:cs typeface="Arial" panose="020B0604020202020204" pitchFamily="34" charset="0"/>
                        </a:rPr>
                        <a:t>Expansion factor</a:t>
                      </a:r>
                      <a:endParaRPr lang="en-GB" sz="1100" dirty="0">
                        <a:solidFill>
                          <a:schemeClr val="bg1"/>
                        </a:solidFill>
                        <a:effectLst/>
                        <a:latin typeface="Arial" panose="020B0604020202020204" pitchFamily="34" charset="0"/>
                        <a:ea typeface="Calibri"/>
                        <a:cs typeface="Arial" panose="020B0604020202020204" pitchFamily="34" charset="0"/>
                      </a:endParaRPr>
                    </a:p>
                  </a:txBody>
                  <a:tcPr anchor="ctr">
                    <a:lnL w="38100" cap="flat" cmpd="sng" algn="ctr">
                      <a:no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tc gridSpan="2">
                  <a:txBody>
                    <a:bodyPr/>
                    <a:lstStyle/>
                    <a:p>
                      <a:pPr algn="ctr"/>
                      <a:r>
                        <a:rPr lang="en-GB" sz="1400" dirty="0">
                          <a:solidFill>
                            <a:schemeClr val="bg1"/>
                          </a:solidFill>
                          <a:latin typeface="+mn-lt"/>
                        </a:rPr>
                        <a:t>3.16</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tc hMerge="1">
                  <a:txBody>
                    <a:bodyPr/>
                    <a:lstStyle/>
                    <a:p>
                      <a:endParaRPr lang="en-GB" sz="1400" dirty="0">
                        <a:latin typeface="+mn-lt"/>
                      </a:endParaRP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3472044516"/>
                  </a:ext>
                </a:extLst>
              </a:tr>
              <a:tr h="548640">
                <a:tc>
                  <a:txBody>
                    <a:bodyPr/>
                    <a:lstStyle/>
                    <a:p>
                      <a:pPr algn="just">
                        <a:lnSpc>
                          <a:spcPct val="115000"/>
                        </a:lnSpc>
                        <a:spcAft>
                          <a:spcPts val="0"/>
                        </a:spcAft>
                      </a:pPr>
                      <a:r>
                        <a:rPr lang="en-GB" sz="1200" kern="1200" dirty="0">
                          <a:solidFill>
                            <a:schemeClr val="bg1"/>
                          </a:solidFill>
                          <a:effectLst/>
                          <a:latin typeface="Arial" panose="020B0604020202020204" pitchFamily="34" charset="0"/>
                          <a:cs typeface="Arial" panose="020B0604020202020204" pitchFamily="34" charset="0"/>
                        </a:rPr>
                        <a:t>Cathode radius (mm)</a:t>
                      </a:r>
                      <a:endParaRPr lang="en-GB" sz="1100" dirty="0">
                        <a:solidFill>
                          <a:schemeClr val="bg1"/>
                        </a:solidFill>
                        <a:effectLst/>
                        <a:latin typeface="Arial" panose="020B0604020202020204" pitchFamily="34" charset="0"/>
                        <a:ea typeface="Calibri"/>
                        <a:cs typeface="Arial" panose="020B0604020202020204" pitchFamily="34" charset="0"/>
                      </a:endParaRPr>
                    </a:p>
                  </a:txBody>
                  <a:tcPr anchor="ctr">
                    <a:lnL w="38100" cap="flat" cmpd="sng" algn="ctr">
                      <a:no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tc gridSpan="2">
                  <a:txBody>
                    <a:bodyPr/>
                    <a:lstStyle/>
                    <a:p>
                      <a:pPr algn="ctr"/>
                      <a:r>
                        <a:rPr lang="en-GB" sz="1400" dirty="0">
                          <a:solidFill>
                            <a:schemeClr val="bg1"/>
                          </a:solidFill>
                          <a:latin typeface="+mn-lt"/>
                        </a:rPr>
                        <a:t>8</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tc hMerge="1">
                  <a:txBody>
                    <a:bodyPr/>
                    <a:lstStyle/>
                    <a:p>
                      <a:endParaRPr lang="en-GB" sz="1400" dirty="0">
                        <a:latin typeface="+mn-lt"/>
                      </a:endParaRP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3468321311"/>
                  </a:ext>
                </a:extLst>
              </a:tr>
              <a:tr h="548640">
                <a:tc>
                  <a:txBody>
                    <a:bodyPr/>
                    <a:lstStyle/>
                    <a:p>
                      <a:pPr algn="just">
                        <a:lnSpc>
                          <a:spcPct val="115000"/>
                        </a:lnSpc>
                        <a:spcAft>
                          <a:spcPts val="0"/>
                        </a:spcAft>
                      </a:pPr>
                      <a:r>
                        <a:rPr lang="en-GB" sz="1200" kern="1200" dirty="0">
                          <a:solidFill>
                            <a:schemeClr val="bg1"/>
                          </a:solidFill>
                          <a:effectLst/>
                          <a:latin typeface="Arial" panose="020B0604020202020204" pitchFamily="34" charset="0"/>
                          <a:cs typeface="Arial" panose="020B0604020202020204" pitchFamily="34" charset="0"/>
                        </a:rPr>
                        <a:t>Electron beam radius (mm)</a:t>
                      </a:r>
                      <a:endParaRPr lang="en-GB" sz="1100" dirty="0">
                        <a:solidFill>
                          <a:schemeClr val="bg1"/>
                        </a:solidFill>
                        <a:effectLst/>
                        <a:latin typeface="Arial" panose="020B0604020202020204" pitchFamily="34" charset="0"/>
                        <a:ea typeface="Calibri"/>
                        <a:cs typeface="Arial" panose="020B0604020202020204" pitchFamily="34" charset="0"/>
                      </a:endParaRPr>
                    </a:p>
                  </a:txBody>
                  <a:tcPr anchor="ctr">
                    <a:lnL w="38100" cap="flat" cmpd="sng" algn="ctr">
                      <a:no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tc gridSpan="2">
                  <a:txBody>
                    <a:bodyPr/>
                    <a:lstStyle/>
                    <a:p>
                      <a:pPr algn="ctr"/>
                      <a:r>
                        <a:rPr lang="en-GB" sz="1400" dirty="0">
                          <a:solidFill>
                            <a:schemeClr val="bg1"/>
                          </a:solidFill>
                          <a:latin typeface="+mn-lt"/>
                        </a:rPr>
                        <a:t>25</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tc hMerge="1">
                  <a:txBody>
                    <a:bodyPr/>
                    <a:lstStyle/>
                    <a:p>
                      <a:endParaRPr lang="en-GB" sz="1400" dirty="0">
                        <a:latin typeface="+mn-lt"/>
                      </a:endParaRP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4080239544"/>
                  </a:ext>
                </a:extLst>
              </a:tr>
            </a:tbl>
          </a:graphicData>
        </a:graphic>
      </p:graphicFrame>
      <p:sp>
        <p:nvSpPr>
          <p:cNvPr id="9" name="TextBox 8">
            <a:extLst>
              <a:ext uri="{FF2B5EF4-FFF2-40B4-BE49-F238E27FC236}">
                <a16:creationId xmlns:a16="http://schemas.microsoft.com/office/drawing/2014/main" id="{71B7DC28-2AA0-41A9-826E-3B0622AFE14A}"/>
              </a:ext>
            </a:extLst>
          </p:cNvPr>
          <p:cNvSpPr txBox="1"/>
          <p:nvPr/>
        </p:nvSpPr>
        <p:spPr>
          <a:xfrm>
            <a:off x="4953001" y="1528183"/>
            <a:ext cx="7101840" cy="2308324"/>
          </a:xfrm>
          <a:prstGeom prst="rect">
            <a:avLst/>
          </a:prstGeom>
          <a:noFill/>
        </p:spPr>
        <p:txBody>
          <a:bodyPr wrap="square" rtlCol="0">
            <a:spAutoFit/>
          </a:bodyPr>
          <a:lstStyle/>
          <a:p>
            <a:pPr marL="285750" indent="-285750">
              <a:buFont typeface="Wingdings" panose="05000000000000000000" pitchFamily="2" charset="2"/>
              <a:buChar char="§"/>
            </a:pPr>
            <a:r>
              <a:rPr lang="en-US" sz="1600" dirty="0">
                <a:solidFill>
                  <a:prstClr val="white"/>
                </a:solidFill>
                <a:cs typeface="Arial" panose="020B0604020202020204" pitchFamily="34" charset="0"/>
              </a:rPr>
              <a:t>Operate at very low electron energies (down to 55 </a:t>
            </a:r>
            <a:r>
              <a:rPr lang="en-US" sz="1600" dirty="0" err="1">
                <a:solidFill>
                  <a:prstClr val="white"/>
                </a:solidFill>
                <a:cs typeface="Arial" panose="020B0604020202020204" pitchFamily="34" charset="0"/>
              </a:rPr>
              <a:t>eV</a:t>
            </a:r>
            <a:r>
              <a:rPr lang="en-US" sz="1600" dirty="0">
                <a:solidFill>
                  <a:prstClr val="white"/>
                </a:solidFill>
                <a:cs typeface="Arial" panose="020B0604020202020204" pitchFamily="34" charset="0"/>
              </a:rPr>
              <a:t>).</a:t>
            </a:r>
          </a:p>
          <a:p>
            <a:pPr marL="285750" indent="-285750">
              <a:buFont typeface="Wingdings" panose="05000000000000000000" pitchFamily="2" charset="2"/>
              <a:buChar char="§"/>
            </a:pPr>
            <a:r>
              <a:rPr lang="en-US" sz="1600" dirty="0">
                <a:solidFill>
                  <a:prstClr val="white"/>
                </a:solidFill>
                <a:cs typeface="Arial" panose="020B0604020202020204" pitchFamily="34" charset="0"/>
              </a:rPr>
              <a:t>Operate at very low magnetic field to minimize disturbance to circulating low energy antiprotons</a:t>
            </a:r>
          </a:p>
          <a:p>
            <a:pPr marL="742950" lvl="1" indent="-285750">
              <a:buFont typeface="Wingdings" panose="05000000000000000000" pitchFamily="2" charset="2"/>
              <a:buChar char="§"/>
            </a:pPr>
            <a:r>
              <a:rPr lang="en-US" sz="1600" dirty="0">
                <a:solidFill>
                  <a:prstClr val="white"/>
                </a:solidFill>
                <a:cs typeface="Arial" panose="020B0604020202020204" pitchFamily="34" charset="0"/>
              </a:rPr>
              <a:t>100 Gauss in the cooler.</a:t>
            </a:r>
          </a:p>
          <a:p>
            <a:pPr marL="285750" indent="-285750">
              <a:buFont typeface="Wingdings" panose="05000000000000000000" pitchFamily="2" charset="2"/>
              <a:buChar char="§"/>
            </a:pPr>
            <a:r>
              <a:rPr lang="en-US" sz="1600" dirty="0">
                <a:solidFill>
                  <a:prstClr val="white"/>
                </a:solidFill>
                <a:cs typeface="Arial" panose="020B0604020202020204" pitchFamily="34" charset="0"/>
              </a:rPr>
              <a:t>Have extremely good vacuum.</a:t>
            </a:r>
          </a:p>
          <a:p>
            <a:pPr marL="285750" indent="-285750">
              <a:buFont typeface="Wingdings" panose="05000000000000000000" pitchFamily="2" charset="2"/>
              <a:buChar char="§"/>
            </a:pPr>
            <a:r>
              <a:rPr lang="en-US" sz="1600" dirty="0">
                <a:solidFill>
                  <a:prstClr val="white"/>
                </a:solidFill>
                <a:cs typeface="Arial" panose="020B0604020202020204" pitchFamily="34" charset="0"/>
              </a:rPr>
              <a:t>Adiabatic expansion of electron beam to reduce transverse temperature.</a:t>
            </a:r>
          </a:p>
          <a:p>
            <a:pPr marL="285750" indent="-285750">
              <a:buFont typeface="Wingdings" panose="05000000000000000000" pitchFamily="2" charset="2"/>
              <a:buChar char="§"/>
            </a:pPr>
            <a:r>
              <a:rPr lang="en-US" sz="1600" dirty="0">
                <a:solidFill>
                  <a:prstClr val="white"/>
                </a:solidFill>
                <a:cs typeface="Arial" panose="020B0604020202020204" pitchFamily="34" charset="0"/>
              </a:rPr>
              <a:t>Very good field quality</a:t>
            </a:r>
          </a:p>
          <a:p>
            <a:pPr marL="742950" lvl="1" indent="-285750">
              <a:buFont typeface="Wingdings" panose="05000000000000000000" pitchFamily="2" charset="2"/>
              <a:buChar char="§"/>
            </a:pPr>
            <a:r>
              <a:rPr lang="en-US" sz="1600" dirty="0">
                <a:solidFill>
                  <a:prstClr val="white"/>
                </a:solidFill>
                <a:cs typeface="Arial" panose="020B0604020202020204" pitchFamily="34" charset="0"/>
              </a:rPr>
              <a:t>cooler solenoid (</a:t>
            </a:r>
            <a:r>
              <a:rPr lang="en-US" sz="1600" dirty="0" err="1">
                <a:solidFill>
                  <a:prstClr val="white"/>
                </a:solidFill>
                <a:cs typeface="Arial" panose="020B0604020202020204" pitchFamily="34" charset="0"/>
              </a:rPr>
              <a:t>B</a:t>
            </a:r>
            <a:r>
              <a:rPr lang="en-US" sz="1600" baseline="-25000" dirty="0" err="1">
                <a:solidFill>
                  <a:prstClr val="white"/>
                </a:solidFill>
                <a:cs typeface="Arial" panose="020B0604020202020204" pitchFamily="34" charset="0"/>
              </a:rPr>
              <a:t>t</a:t>
            </a:r>
            <a:r>
              <a:rPr lang="en-US" sz="1600" dirty="0">
                <a:solidFill>
                  <a:prstClr val="white"/>
                </a:solidFill>
                <a:cs typeface="Arial" panose="020B0604020202020204" pitchFamily="34" charset="0"/>
              </a:rPr>
              <a:t>/</a:t>
            </a:r>
            <a:r>
              <a:rPr lang="en-US" sz="1600" dirty="0" err="1">
                <a:solidFill>
                  <a:prstClr val="white"/>
                </a:solidFill>
                <a:cs typeface="Arial" panose="020B0604020202020204" pitchFamily="34" charset="0"/>
              </a:rPr>
              <a:t>B</a:t>
            </a:r>
            <a:r>
              <a:rPr lang="en-US" sz="1600" baseline="-25000" dirty="0" err="1">
                <a:solidFill>
                  <a:prstClr val="white"/>
                </a:solidFill>
                <a:cs typeface="Arial" panose="020B0604020202020204" pitchFamily="34" charset="0"/>
              </a:rPr>
              <a:t>ǁ</a:t>
            </a:r>
            <a:r>
              <a:rPr lang="en-US" sz="1600" dirty="0">
                <a:solidFill>
                  <a:prstClr val="white"/>
                </a:solidFill>
                <a:cs typeface="Arial" panose="020B0604020202020204" pitchFamily="34" charset="0"/>
              </a:rPr>
              <a:t> &lt; 5 × 10</a:t>
            </a:r>
            <a:r>
              <a:rPr lang="en-US" sz="1600" baseline="30000" dirty="0">
                <a:solidFill>
                  <a:prstClr val="white"/>
                </a:solidFill>
                <a:cs typeface="Arial" panose="020B0604020202020204" pitchFamily="34" charset="0"/>
              </a:rPr>
              <a:t>-4</a:t>
            </a:r>
            <a:r>
              <a:rPr lang="en-US" sz="1600" dirty="0">
                <a:solidFill>
                  <a:prstClr val="white"/>
                </a:solidFill>
                <a:cs typeface="Arial" panose="020B0604020202020204" pitchFamily="34" charset="0"/>
              </a:rPr>
              <a:t> ).</a:t>
            </a:r>
          </a:p>
          <a:p>
            <a:pPr marL="285750" indent="-285750">
              <a:buFont typeface="Wingdings" panose="05000000000000000000" pitchFamily="2" charset="2"/>
              <a:buChar char="§"/>
            </a:pPr>
            <a:r>
              <a:rPr lang="en-US" sz="1600" dirty="0">
                <a:solidFill>
                  <a:prstClr val="white"/>
                </a:solidFill>
                <a:cs typeface="Arial" panose="020B0604020202020204" pitchFamily="34" charset="0"/>
              </a:rPr>
              <a:t>Orbit correctors and solenoid compensators.</a:t>
            </a:r>
          </a:p>
        </p:txBody>
      </p:sp>
    </p:spTree>
    <p:extLst>
      <p:ext uri="{BB962C8B-B14F-4D97-AF65-F5344CB8AC3E}">
        <p14:creationId xmlns:p14="http://schemas.microsoft.com/office/powerpoint/2010/main" val="1914907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20FC4EE-F318-4344-9E3C-B950ADB63865}"/>
              </a:ext>
            </a:extLst>
          </p:cNvPr>
          <p:cNvSpPr>
            <a:spLocks noGrp="1"/>
          </p:cNvSpPr>
          <p:nvPr>
            <p:ph type="sldNum" sz="quarter" idx="12"/>
          </p:nvPr>
        </p:nvSpPr>
        <p:spPr/>
        <p:txBody>
          <a:bodyPr/>
          <a:lstStyle/>
          <a:p>
            <a:fld id="{C263D6C4-4840-40CC-AC84-17E24B3B7BDE}" type="slidenum">
              <a:rPr lang="en-US" smtClean="0"/>
              <a:pPr/>
              <a:t>5</a:t>
            </a:fld>
            <a:endParaRPr lang="en-US" dirty="0"/>
          </a:p>
        </p:txBody>
      </p:sp>
      <p:sp>
        <p:nvSpPr>
          <p:cNvPr id="8" name="Text Placeholder 7">
            <a:extLst>
              <a:ext uri="{FF2B5EF4-FFF2-40B4-BE49-F238E27FC236}">
                <a16:creationId xmlns:a16="http://schemas.microsoft.com/office/drawing/2014/main" id="{47DC4E62-1A34-4F98-A451-214F1808519C}"/>
              </a:ext>
            </a:extLst>
          </p:cNvPr>
          <p:cNvSpPr>
            <a:spLocks noGrp="1"/>
          </p:cNvSpPr>
          <p:nvPr>
            <p:ph type="body" sz="quarter" idx="2"/>
          </p:nvPr>
        </p:nvSpPr>
        <p:spPr>
          <a:xfrm>
            <a:off x="444500" y="1854470"/>
            <a:ext cx="10882261" cy="4825729"/>
          </a:xfrm>
        </p:spPr>
        <p:txBody>
          <a:bodyPr>
            <a:normAutofit/>
          </a:bodyPr>
          <a:lstStyle/>
          <a:p>
            <a:r>
              <a:rPr lang="en-GB" dirty="0"/>
              <a:t>To cool a stored ion beam with electrons a monochromatic electron beam is overlapped with the ion beam in a straight section of the ring.</a:t>
            </a:r>
          </a:p>
          <a:p>
            <a:r>
              <a:rPr lang="en-GB" dirty="0"/>
              <a:t>The velocity of the electrons is made to match the average velocity of the ion beam.</a:t>
            </a:r>
          </a:p>
          <a:p>
            <a:endParaRPr lang="en-GB" dirty="0"/>
          </a:p>
          <a:p>
            <a:endParaRPr lang="en-GB" dirty="0"/>
          </a:p>
          <a:p>
            <a:endParaRPr lang="en-GB" dirty="0"/>
          </a:p>
          <a:p>
            <a:endParaRPr lang="en-GB" dirty="0"/>
          </a:p>
          <a:p>
            <a:endParaRPr lang="en-GB" dirty="0"/>
          </a:p>
          <a:p>
            <a:endParaRPr lang="en-GB" dirty="0"/>
          </a:p>
          <a:p>
            <a:r>
              <a:rPr lang="en-GB" dirty="0"/>
              <a:t>In the rest frame of the electrons the ions are seen as passing through the electron gas with a variety of velocities</a:t>
            </a:r>
          </a:p>
          <a:p>
            <a:r>
              <a:rPr lang="en-GB" dirty="0"/>
              <a:t>The ions transfer their energy to the electrons through Coulomb scattering.</a:t>
            </a:r>
          </a:p>
          <a:p>
            <a:r>
              <a:rPr lang="en-GB" dirty="0"/>
              <a:t>The electrons are continuously renewed -&gt; heat exchanger</a:t>
            </a:r>
          </a:p>
        </p:txBody>
      </p:sp>
      <p:pic>
        <p:nvPicPr>
          <p:cNvPr id="7" name="Picture 6">
            <a:extLst>
              <a:ext uri="{FF2B5EF4-FFF2-40B4-BE49-F238E27FC236}">
                <a16:creationId xmlns:a16="http://schemas.microsoft.com/office/drawing/2014/main" id="{F733E60E-9833-49D5-AB1E-8B23B3181AB0}"/>
              </a:ext>
            </a:extLst>
          </p:cNvPr>
          <p:cNvPicPr>
            <a:picLocks noChangeAspect="1"/>
          </p:cNvPicPr>
          <p:nvPr/>
        </p:nvPicPr>
        <p:blipFill>
          <a:blip r:embed="rId2"/>
          <a:stretch>
            <a:fillRect/>
          </a:stretch>
        </p:blipFill>
        <p:spPr>
          <a:xfrm>
            <a:off x="2101535" y="3004448"/>
            <a:ext cx="3312368" cy="1734140"/>
          </a:xfrm>
          <a:prstGeom prst="rect">
            <a:avLst/>
          </a:prstGeom>
        </p:spPr>
      </p:pic>
      <p:pic>
        <p:nvPicPr>
          <p:cNvPr id="9" name="Picture 8">
            <a:extLst>
              <a:ext uri="{FF2B5EF4-FFF2-40B4-BE49-F238E27FC236}">
                <a16:creationId xmlns:a16="http://schemas.microsoft.com/office/drawing/2014/main" id="{FC38329F-815A-4277-BD16-56F50540128A}"/>
              </a:ext>
            </a:extLst>
          </p:cNvPr>
          <p:cNvPicPr>
            <a:picLocks noChangeAspect="1"/>
          </p:cNvPicPr>
          <p:nvPr/>
        </p:nvPicPr>
        <p:blipFill>
          <a:blip r:embed="rId3"/>
          <a:stretch>
            <a:fillRect/>
          </a:stretch>
        </p:blipFill>
        <p:spPr>
          <a:xfrm>
            <a:off x="5638603" y="3004448"/>
            <a:ext cx="2031102" cy="1734140"/>
          </a:xfrm>
          <a:prstGeom prst="rect">
            <a:avLst/>
          </a:prstGeom>
        </p:spPr>
      </p:pic>
      <p:sp>
        <p:nvSpPr>
          <p:cNvPr id="6" name="Title 3">
            <a:extLst>
              <a:ext uri="{FF2B5EF4-FFF2-40B4-BE49-F238E27FC236}">
                <a16:creationId xmlns:a16="http://schemas.microsoft.com/office/drawing/2014/main" id="{5AE36A71-2D4E-4271-9DA1-9A49ACC16D37}"/>
              </a:ext>
            </a:extLst>
          </p:cNvPr>
          <p:cNvSpPr>
            <a:spLocks noGrp="1"/>
          </p:cNvSpPr>
          <p:nvPr>
            <p:ph type="title"/>
          </p:nvPr>
        </p:nvSpPr>
        <p:spPr>
          <a:xfrm>
            <a:off x="444500" y="542925"/>
            <a:ext cx="11214100" cy="535531"/>
          </a:xfrm>
        </p:spPr>
        <p:txBody>
          <a:bodyPr/>
          <a:lstStyle/>
          <a:p>
            <a:r>
              <a:rPr lang="en-US" dirty="0"/>
              <a:t>Simple theory electron cooling</a:t>
            </a:r>
          </a:p>
        </p:txBody>
      </p:sp>
    </p:spTree>
    <p:extLst>
      <p:ext uri="{BB962C8B-B14F-4D97-AF65-F5344CB8AC3E}">
        <p14:creationId xmlns:p14="http://schemas.microsoft.com/office/powerpoint/2010/main" val="1791789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C432726-F65B-42F6-AD57-4BB57BDB35BB}"/>
              </a:ext>
            </a:extLst>
          </p:cNvPr>
          <p:cNvSpPr>
            <a:spLocks noGrp="1"/>
          </p:cNvSpPr>
          <p:nvPr>
            <p:ph type="sldNum" sz="quarter" idx="12"/>
          </p:nvPr>
        </p:nvSpPr>
        <p:spPr/>
        <p:txBody>
          <a:bodyPr/>
          <a:lstStyle/>
          <a:p>
            <a:fld id="{C263D6C4-4840-40CC-AC84-17E24B3B7BDE}" type="slidenum">
              <a:rPr lang="en-US" noProof="0" smtClean="0"/>
              <a:pPr/>
              <a:t>50</a:t>
            </a:fld>
            <a:endParaRPr lang="en-US" noProof="0" dirty="0"/>
          </a:p>
        </p:txBody>
      </p:sp>
      <p:pic>
        <p:nvPicPr>
          <p:cNvPr id="6" name="Picture 5">
            <a:extLst>
              <a:ext uri="{FF2B5EF4-FFF2-40B4-BE49-F238E27FC236}">
                <a16:creationId xmlns:a16="http://schemas.microsoft.com/office/drawing/2014/main" id="{549307C0-D14B-438B-9B83-C72FD147892E}"/>
              </a:ext>
            </a:extLst>
          </p:cNvPr>
          <p:cNvPicPr>
            <a:picLocks noChangeAspect="1"/>
          </p:cNvPicPr>
          <p:nvPr/>
        </p:nvPicPr>
        <p:blipFill>
          <a:blip r:embed="rId2"/>
          <a:stretch>
            <a:fillRect/>
          </a:stretch>
        </p:blipFill>
        <p:spPr>
          <a:xfrm>
            <a:off x="4824433" y="1432904"/>
            <a:ext cx="7032257" cy="4566576"/>
          </a:xfrm>
          <a:prstGeom prst="rect">
            <a:avLst/>
          </a:prstGeom>
        </p:spPr>
      </p:pic>
      <p:pic>
        <p:nvPicPr>
          <p:cNvPr id="7" name="Picture 6" descr="A picture containing engine, blue, standing, man&#10;&#10;Description automatically generated">
            <a:extLst>
              <a:ext uri="{FF2B5EF4-FFF2-40B4-BE49-F238E27FC236}">
                <a16:creationId xmlns:a16="http://schemas.microsoft.com/office/drawing/2014/main" id="{983F8E17-75A0-4A75-A0F5-BC06799925E1}"/>
              </a:ext>
            </a:extLst>
          </p:cNvPr>
          <p:cNvPicPr>
            <a:picLocks noChangeAspect="1"/>
          </p:cNvPicPr>
          <p:nvPr/>
        </p:nvPicPr>
        <p:blipFill>
          <a:blip r:embed="rId3"/>
          <a:stretch>
            <a:fillRect/>
          </a:stretch>
        </p:blipFill>
        <p:spPr>
          <a:xfrm>
            <a:off x="597874" y="502920"/>
            <a:ext cx="3901440" cy="5852160"/>
          </a:xfrm>
          <a:prstGeom prst="rect">
            <a:avLst/>
          </a:prstGeom>
        </p:spPr>
      </p:pic>
    </p:spTree>
    <p:extLst>
      <p:ext uri="{BB962C8B-B14F-4D97-AF65-F5344CB8AC3E}">
        <p14:creationId xmlns:p14="http://schemas.microsoft.com/office/powerpoint/2010/main" val="28022374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F6D89-943F-4A94-AD65-779983C29160}"/>
              </a:ext>
            </a:extLst>
          </p:cNvPr>
          <p:cNvSpPr>
            <a:spLocks noGrp="1"/>
          </p:cNvSpPr>
          <p:nvPr>
            <p:ph type="title"/>
          </p:nvPr>
        </p:nvSpPr>
        <p:spPr/>
        <p:txBody>
          <a:bodyPr/>
          <a:lstStyle/>
          <a:p>
            <a:r>
              <a:rPr lang="en-GB" dirty="0"/>
              <a:t>Magnetic system components</a:t>
            </a:r>
          </a:p>
        </p:txBody>
      </p:sp>
      <p:sp>
        <p:nvSpPr>
          <p:cNvPr id="3" name="Slide Number Placeholder 2">
            <a:extLst>
              <a:ext uri="{FF2B5EF4-FFF2-40B4-BE49-F238E27FC236}">
                <a16:creationId xmlns:a16="http://schemas.microsoft.com/office/drawing/2014/main" id="{FDFEDDF0-7CCC-4712-8812-472C86307BD2}"/>
              </a:ext>
            </a:extLst>
          </p:cNvPr>
          <p:cNvSpPr>
            <a:spLocks noGrp="1"/>
          </p:cNvSpPr>
          <p:nvPr>
            <p:ph type="sldNum" sz="quarter" idx="12"/>
          </p:nvPr>
        </p:nvSpPr>
        <p:spPr/>
        <p:txBody>
          <a:bodyPr/>
          <a:lstStyle/>
          <a:p>
            <a:fld id="{C263D6C4-4840-40CC-AC84-17E24B3B7BDE}" type="slidenum">
              <a:rPr lang="en-US" noProof="0" smtClean="0"/>
              <a:pPr/>
              <a:t>51</a:t>
            </a:fld>
            <a:endParaRPr lang="en-US" noProof="0" dirty="0"/>
          </a:p>
        </p:txBody>
      </p:sp>
      <p:sp>
        <p:nvSpPr>
          <p:cNvPr id="4" name="Rectangle 3">
            <a:extLst>
              <a:ext uri="{FF2B5EF4-FFF2-40B4-BE49-F238E27FC236}">
                <a16:creationId xmlns:a16="http://schemas.microsoft.com/office/drawing/2014/main" id="{4A852FF0-F855-4835-88B6-698D81A36239}"/>
              </a:ext>
            </a:extLst>
          </p:cNvPr>
          <p:cNvSpPr/>
          <p:nvPr/>
        </p:nvSpPr>
        <p:spPr>
          <a:xfrm>
            <a:off x="160020" y="2325638"/>
            <a:ext cx="6096000" cy="2585323"/>
          </a:xfrm>
          <a:prstGeom prst="rect">
            <a:avLst/>
          </a:prstGeom>
        </p:spPr>
        <p:txBody>
          <a:bodyPr>
            <a:spAutoFit/>
          </a:bodyPr>
          <a:lstStyle/>
          <a:p>
            <a:pPr marL="285750" indent="-28575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Main (drift) cooler solenoid</a:t>
            </a:r>
          </a:p>
          <a:p>
            <a:pPr marL="285750" indent="-28575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Gun solenoid</a:t>
            </a:r>
          </a:p>
          <a:p>
            <a:pPr marL="285750" indent="-28575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Collector solenoid</a:t>
            </a:r>
          </a:p>
          <a:p>
            <a:pPr marL="285750" indent="-28575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Expansion solenoid</a:t>
            </a:r>
          </a:p>
          <a:p>
            <a:pPr marL="285750" indent="-28575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Squeeze coil at collector</a:t>
            </a:r>
          </a:p>
          <a:p>
            <a:pPr marL="285750" indent="-28575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2 x Toroid section consisting of 9 racetrack coils each</a:t>
            </a:r>
          </a:p>
          <a:p>
            <a:pPr marL="285750" indent="-28575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Various corrector coils to ensure good field quality</a:t>
            </a:r>
          </a:p>
          <a:p>
            <a:pPr marL="285750" indent="-28575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Electron beam steerers</a:t>
            </a:r>
          </a:p>
          <a:p>
            <a:pPr marL="285750" indent="-28575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Orbit correctors</a:t>
            </a:r>
          </a:p>
        </p:txBody>
      </p:sp>
      <p:pic>
        <p:nvPicPr>
          <p:cNvPr id="5" name="Picture 4">
            <a:extLst>
              <a:ext uri="{FF2B5EF4-FFF2-40B4-BE49-F238E27FC236}">
                <a16:creationId xmlns:a16="http://schemas.microsoft.com/office/drawing/2014/main" id="{E192ABA2-493F-429A-A97F-C8C717E0C875}"/>
              </a:ext>
            </a:extLst>
          </p:cNvPr>
          <p:cNvPicPr>
            <a:picLocks noChangeAspect="1"/>
          </p:cNvPicPr>
          <p:nvPr/>
        </p:nvPicPr>
        <p:blipFill>
          <a:blip r:embed="rId2"/>
          <a:stretch>
            <a:fillRect/>
          </a:stretch>
        </p:blipFill>
        <p:spPr>
          <a:xfrm>
            <a:off x="5999815" y="1340118"/>
            <a:ext cx="5873815" cy="4405362"/>
          </a:xfrm>
          <a:prstGeom prst="rect">
            <a:avLst/>
          </a:prstGeom>
        </p:spPr>
      </p:pic>
    </p:spTree>
    <p:extLst>
      <p:ext uri="{BB962C8B-B14F-4D97-AF65-F5344CB8AC3E}">
        <p14:creationId xmlns:p14="http://schemas.microsoft.com/office/powerpoint/2010/main" val="4243978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DFEDDF0-7CCC-4712-8812-472C86307BD2}"/>
              </a:ext>
            </a:extLst>
          </p:cNvPr>
          <p:cNvSpPr>
            <a:spLocks noGrp="1"/>
          </p:cNvSpPr>
          <p:nvPr>
            <p:ph type="sldNum" sz="quarter" idx="12"/>
          </p:nvPr>
        </p:nvSpPr>
        <p:spPr/>
        <p:txBody>
          <a:bodyPr/>
          <a:lstStyle/>
          <a:p>
            <a:fld id="{C263D6C4-4840-40CC-AC84-17E24B3B7BDE}" type="slidenum">
              <a:rPr lang="en-US" noProof="0" smtClean="0"/>
              <a:pPr/>
              <a:t>52</a:t>
            </a:fld>
            <a:endParaRPr lang="en-US" noProof="0" dirty="0"/>
          </a:p>
        </p:txBody>
      </p:sp>
      <p:pic>
        <p:nvPicPr>
          <p:cNvPr id="9" name="Picture 8" descr="A picture containing table, indoor, food, sitting&#10;&#10;Description automatically generated">
            <a:extLst>
              <a:ext uri="{FF2B5EF4-FFF2-40B4-BE49-F238E27FC236}">
                <a16:creationId xmlns:a16="http://schemas.microsoft.com/office/drawing/2014/main" id="{5746DD46-07D7-4C97-981A-A1E6050DC155}"/>
              </a:ext>
            </a:extLst>
          </p:cNvPr>
          <p:cNvPicPr>
            <a:picLocks noChangeAspect="1"/>
          </p:cNvPicPr>
          <p:nvPr/>
        </p:nvPicPr>
        <p:blipFill>
          <a:blip r:embed="rId2"/>
          <a:stretch>
            <a:fillRect/>
          </a:stretch>
        </p:blipFill>
        <p:spPr>
          <a:xfrm>
            <a:off x="7410025" y="3172931"/>
            <a:ext cx="4416212" cy="2484120"/>
          </a:xfrm>
          <a:prstGeom prst="rect">
            <a:avLst/>
          </a:prstGeom>
        </p:spPr>
      </p:pic>
      <p:pic>
        <p:nvPicPr>
          <p:cNvPr id="13" name="Picture 12" descr="A picture containing indoor, building, table, room&#10;&#10;Description automatically generated">
            <a:extLst>
              <a:ext uri="{FF2B5EF4-FFF2-40B4-BE49-F238E27FC236}">
                <a16:creationId xmlns:a16="http://schemas.microsoft.com/office/drawing/2014/main" id="{77DBE377-8505-44CB-9DB3-AF6F06A990DC}"/>
              </a:ext>
            </a:extLst>
          </p:cNvPr>
          <p:cNvPicPr>
            <a:picLocks noChangeAspect="1"/>
          </p:cNvPicPr>
          <p:nvPr/>
        </p:nvPicPr>
        <p:blipFill>
          <a:blip r:embed="rId3"/>
          <a:stretch>
            <a:fillRect/>
          </a:stretch>
        </p:blipFill>
        <p:spPr>
          <a:xfrm>
            <a:off x="347421" y="492759"/>
            <a:ext cx="4416215" cy="2484121"/>
          </a:xfrm>
          <a:prstGeom prst="rect">
            <a:avLst/>
          </a:prstGeom>
        </p:spPr>
      </p:pic>
      <p:pic>
        <p:nvPicPr>
          <p:cNvPr id="15" name="Picture 14" descr="A picture containing bed, room&#10;&#10;Description automatically generated">
            <a:extLst>
              <a:ext uri="{FF2B5EF4-FFF2-40B4-BE49-F238E27FC236}">
                <a16:creationId xmlns:a16="http://schemas.microsoft.com/office/drawing/2014/main" id="{7D1D4EF2-B706-4690-B75A-18B91A286805}"/>
              </a:ext>
            </a:extLst>
          </p:cNvPr>
          <p:cNvPicPr>
            <a:picLocks noChangeAspect="1"/>
          </p:cNvPicPr>
          <p:nvPr/>
        </p:nvPicPr>
        <p:blipFill>
          <a:blip r:embed="rId4"/>
          <a:stretch>
            <a:fillRect/>
          </a:stretch>
        </p:blipFill>
        <p:spPr>
          <a:xfrm rot="5400000" flipV="1">
            <a:off x="4013069" y="1384643"/>
            <a:ext cx="4077176" cy="2293411"/>
          </a:xfrm>
          <a:prstGeom prst="rect">
            <a:avLst/>
          </a:prstGeom>
        </p:spPr>
      </p:pic>
      <p:pic>
        <p:nvPicPr>
          <p:cNvPr id="17" name="Picture 16" descr="A picture containing building, table, old, sitting&#10;&#10;Description automatically generated">
            <a:extLst>
              <a:ext uri="{FF2B5EF4-FFF2-40B4-BE49-F238E27FC236}">
                <a16:creationId xmlns:a16="http://schemas.microsoft.com/office/drawing/2014/main" id="{77D61CB8-89DC-423E-A666-E363FC0CB254}"/>
              </a:ext>
            </a:extLst>
          </p:cNvPr>
          <p:cNvPicPr>
            <a:picLocks noChangeAspect="1"/>
          </p:cNvPicPr>
          <p:nvPr/>
        </p:nvPicPr>
        <p:blipFill>
          <a:blip r:embed="rId5"/>
          <a:stretch>
            <a:fillRect/>
          </a:stretch>
        </p:blipFill>
        <p:spPr>
          <a:xfrm>
            <a:off x="347421" y="3172931"/>
            <a:ext cx="4416212" cy="2484120"/>
          </a:xfrm>
          <a:prstGeom prst="rect">
            <a:avLst/>
          </a:prstGeom>
        </p:spPr>
      </p:pic>
      <p:pic>
        <p:nvPicPr>
          <p:cNvPr id="18" name="Picture 17">
            <a:extLst>
              <a:ext uri="{FF2B5EF4-FFF2-40B4-BE49-F238E27FC236}">
                <a16:creationId xmlns:a16="http://schemas.microsoft.com/office/drawing/2014/main" id="{78C21E76-0BB6-4F88-B377-C8C8F2853340}"/>
              </a:ext>
            </a:extLst>
          </p:cNvPr>
          <p:cNvPicPr>
            <a:picLocks noChangeAspect="1"/>
          </p:cNvPicPr>
          <p:nvPr/>
        </p:nvPicPr>
        <p:blipFill>
          <a:blip r:embed="rId6"/>
          <a:stretch>
            <a:fillRect/>
          </a:stretch>
        </p:blipFill>
        <p:spPr>
          <a:xfrm>
            <a:off x="7410025" y="492759"/>
            <a:ext cx="4345686" cy="2443481"/>
          </a:xfrm>
          <a:prstGeom prst="rect">
            <a:avLst/>
          </a:prstGeom>
        </p:spPr>
      </p:pic>
    </p:spTree>
    <p:extLst>
      <p:ext uri="{BB962C8B-B14F-4D97-AF65-F5344CB8AC3E}">
        <p14:creationId xmlns:p14="http://schemas.microsoft.com/office/powerpoint/2010/main" val="53470956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F6D89-943F-4A94-AD65-779983C29160}"/>
              </a:ext>
            </a:extLst>
          </p:cNvPr>
          <p:cNvSpPr>
            <a:spLocks noGrp="1"/>
          </p:cNvSpPr>
          <p:nvPr>
            <p:ph type="title"/>
          </p:nvPr>
        </p:nvSpPr>
        <p:spPr/>
        <p:txBody>
          <a:bodyPr/>
          <a:lstStyle/>
          <a:p>
            <a:r>
              <a:rPr lang="en-GB" dirty="0"/>
              <a:t>Magnetic measurement setup</a:t>
            </a:r>
          </a:p>
        </p:txBody>
      </p:sp>
      <p:sp>
        <p:nvSpPr>
          <p:cNvPr id="3" name="Slide Number Placeholder 2">
            <a:extLst>
              <a:ext uri="{FF2B5EF4-FFF2-40B4-BE49-F238E27FC236}">
                <a16:creationId xmlns:a16="http://schemas.microsoft.com/office/drawing/2014/main" id="{FDFEDDF0-7CCC-4712-8812-472C86307BD2}"/>
              </a:ext>
            </a:extLst>
          </p:cNvPr>
          <p:cNvSpPr>
            <a:spLocks noGrp="1"/>
          </p:cNvSpPr>
          <p:nvPr>
            <p:ph type="sldNum" sz="quarter" idx="12"/>
          </p:nvPr>
        </p:nvSpPr>
        <p:spPr/>
        <p:txBody>
          <a:bodyPr/>
          <a:lstStyle/>
          <a:p>
            <a:fld id="{C263D6C4-4840-40CC-AC84-17E24B3B7BDE}" type="slidenum">
              <a:rPr lang="en-US" noProof="0" smtClean="0"/>
              <a:pPr/>
              <a:t>53</a:t>
            </a:fld>
            <a:endParaRPr lang="en-US" noProof="0" dirty="0"/>
          </a:p>
        </p:txBody>
      </p:sp>
      <p:sp>
        <p:nvSpPr>
          <p:cNvPr id="4" name="Rectangle 3">
            <a:extLst>
              <a:ext uri="{FF2B5EF4-FFF2-40B4-BE49-F238E27FC236}">
                <a16:creationId xmlns:a16="http://schemas.microsoft.com/office/drawing/2014/main" id="{F4510518-4DB9-40C0-B14B-F4FC86C9FFAF}"/>
              </a:ext>
            </a:extLst>
          </p:cNvPr>
          <p:cNvSpPr/>
          <p:nvPr/>
        </p:nvSpPr>
        <p:spPr>
          <a:xfrm>
            <a:off x="386080" y="1940620"/>
            <a:ext cx="10962640" cy="2031325"/>
          </a:xfrm>
          <a:prstGeom prst="rect">
            <a:avLst/>
          </a:prstGeom>
        </p:spPr>
        <p:txBody>
          <a:bodyPr wrap="square">
            <a:spAutoFit/>
          </a:bodyPr>
          <a:lstStyle/>
          <a:p>
            <a:pPr marL="285750" indent="-285750" algn="just">
              <a:buFont typeface="Arial" panose="020B0604020202020204" pitchFamily="34" charset="0"/>
              <a:buChar char="•"/>
            </a:pPr>
            <a:r>
              <a:rPr lang="en-GB" dirty="0">
                <a:solidFill>
                  <a:schemeClr val="bg1"/>
                </a:solidFill>
              </a:rPr>
              <a:t>Lakeshore Model 460 Gaussmeter with 3-axis HSE probe (1 </a:t>
            </a:r>
            <a:r>
              <a:rPr lang="en-GB" dirty="0" err="1">
                <a:solidFill>
                  <a:schemeClr val="bg1"/>
                </a:solidFill>
              </a:rPr>
              <a:t>mG</a:t>
            </a:r>
            <a:r>
              <a:rPr lang="en-GB" dirty="0">
                <a:solidFill>
                  <a:schemeClr val="bg1"/>
                </a:solidFill>
              </a:rPr>
              <a:t> resolution in range up to 300 G, accuracy of ±0.1%).</a:t>
            </a:r>
          </a:p>
          <a:p>
            <a:pPr marL="285750" indent="-285750" algn="just">
              <a:buFont typeface="Arial" panose="020B0604020202020204" pitchFamily="34" charset="0"/>
              <a:buChar char="•"/>
            </a:pPr>
            <a:r>
              <a:rPr lang="en-GB" dirty="0">
                <a:solidFill>
                  <a:schemeClr val="bg1"/>
                </a:solidFill>
              </a:rPr>
              <a:t>Probe holder with mirror for precise alignment. Has 4 possible rotational positions with 3 mounting points (0, 10 and 25 mm).</a:t>
            </a:r>
          </a:p>
          <a:p>
            <a:pPr marL="285750" indent="-285750" algn="just">
              <a:buFont typeface="Arial" panose="020B0604020202020204" pitchFamily="34" charset="0"/>
              <a:buChar char="•"/>
            </a:pPr>
            <a:r>
              <a:rPr lang="en-GB" dirty="0">
                <a:solidFill>
                  <a:schemeClr val="bg1"/>
                </a:solidFill>
              </a:rPr>
              <a:t>Counter balanced carbon fibre tube to hold probe holder.</a:t>
            </a:r>
          </a:p>
          <a:p>
            <a:pPr marL="285750" indent="-285750" algn="just">
              <a:buFont typeface="Arial" panose="020B0604020202020204" pitchFamily="34" charset="0"/>
              <a:buChar char="•"/>
            </a:pPr>
            <a:r>
              <a:rPr lang="en-GB" dirty="0">
                <a:solidFill>
                  <a:schemeClr val="bg1"/>
                </a:solidFill>
              </a:rPr>
              <a:t>Probe carrier and tube driven and positioned with a CMM arm with ±0.5 mm accuracy.</a:t>
            </a:r>
          </a:p>
          <a:p>
            <a:pPr marL="285750" indent="-285750" algn="just">
              <a:buFont typeface="Arial" panose="020B0604020202020204" pitchFamily="34" charset="0"/>
              <a:buChar char="•"/>
            </a:pPr>
            <a:r>
              <a:rPr lang="en-GB" dirty="0">
                <a:solidFill>
                  <a:schemeClr val="bg1"/>
                </a:solidFill>
              </a:rPr>
              <a:t>Precise probe alignment made with an autocollimator and spider fixtures.</a:t>
            </a:r>
          </a:p>
        </p:txBody>
      </p:sp>
    </p:spTree>
    <p:extLst>
      <p:ext uri="{BB962C8B-B14F-4D97-AF65-F5344CB8AC3E}">
        <p14:creationId xmlns:p14="http://schemas.microsoft.com/office/powerpoint/2010/main" val="320690673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DFEDDF0-7CCC-4712-8812-472C86307BD2}"/>
              </a:ext>
            </a:extLst>
          </p:cNvPr>
          <p:cNvSpPr>
            <a:spLocks noGrp="1"/>
          </p:cNvSpPr>
          <p:nvPr>
            <p:ph type="sldNum" sz="quarter" idx="12"/>
          </p:nvPr>
        </p:nvSpPr>
        <p:spPr/>
        <p:txBody>
          <a:bodyPr/>
          <a:lstStyle/>
          <a:p>
            <a:fld id="{C263D6C4-4840-40CC-AC84-17E24B3B7BDE}" type="slidenum">
              <a:rPr lang="en-US" noProof="0" smtClean="0"/>
              <a:pPr/>
              <a:t>54</a:t>
            </a:fld>
            <a:endParaRPr lang="en-US" noProof="0" dirty="0"/>
          </a:p>
        </p:txBody>
      </p:sp>
      <p:pic>
        <p:nvPicPr>
          <p:cNvPr id="4" name="Picture 3">
            <a:extLst>
              <a:ext uri="{FF2B5EF4-FFF2-40B4-BE49-F238E27FC236}">
                <a16:creationId xmlns:a16="http://schemas.microsoft.com/office/drawing/2014/main" id="{FA21F727-E2B5-4E37-A17A-BAA6417E4A61}"/>
              </a:ext>
            </a:extLst>
          </p:cNvPr>
          <p:cNvPicPr>
            <a:picLocks noChangeAspect="1"/>
          </p:cNvPicPr>
          <p:nvPr/>
        </p:nvPicPr>
        <p:blipFill>
          <a:blip r:embed="rId2"/>
          <a:stretch>
            <a:fillRect/>
          </a:stretch>
        </p:blipFill>
        <p:spPr>
          <a:xfrm>
            <a:off x="218440" y="1366622"/>
            <a:ext cx="7603880" cy="5077300"/>
          </a:xfrm>
          <a:prstGeom prst="rect">
            <a:avLst/>
          </a:prstGeom>
        </p:spPr>
      </p:pic>
      <p:pic>
        <p:nvPicPr>
          <p:cNvPr id="5" name="Picture 4">
            <a:extLst>
              <a:ext uri="{FF2B5EF4-FFF2-40B4-BE49-F238E27FC236}">
                <a16:creationId xmlns:a16="http://schemas.microsoft.com/office/drawing/2014/main" id="{83C236FC-0615-486F-8D70-2D10932D425C}"/>
              </a:ext>
            </a:extLst>
          </p:cNvPr>
          <p:cNvPicPr>
            <a:picLocks noChangeAspect="1"/>
          </p:cNvPicPr>
          <p:nvPr/>
        </p:nvPicPr>
        <p:blipFill>
          <a:blip r:embed="rId3"/>
          <a:stretch>
            <a:fillRect/>
          </a:stretch>
        </p:blipFill>
        <p:spPr>
          <a:xfrm>
            <a:off x="7862960" y="1366622"/>
            <a:ext cx="4228571" cy="2371429"/>
          </a:xfrm>
          <a:prstGeom prst="rect">
            <a:avLst/>
          </a:prstGeom>
        </p:spPr>
      </p:pic>
      <p:pic>
        <p:nvPicPr>
          <p:cNvPr id="6" name="Picture 5">
            <a:extLst>
              <a:ext uri="{FF2B5EF4-FFF2-40B4-BE49-F238E27FC236}">
                <a16:creationId xmlns:a16="http://schemas.microsoft.com/office/drawing/2014/main" id="{75AE539A-5D38-4374-B851-EE8B001E343E}"/>
              </a:ext>
            </a:extLst>
          </p:cNvPr>
          <p:cNvPicPr>
            <a:picLocks noChangeAspect="1"/>
          </p:cNvPicPr>
          <p:nvPr/>
        </p:nvPicPr>
        <p:blipFill>
          <a:blip r:embed="rId4"/>
          <a:stretch>
            <a:fillRect/>
          </a:stretch>
        </p:blipFill>
        <p:spPr>
          <a:xfrm>
            <a:off x="7872483" y="3840848"/>
            <a:ext cx="4219048" cy="2371429"/>
          </a:xfrm>
          <a:prstGeom prst="rect">
            <a:avLst/>
          </a:prstGeom>
        </p:spPr>
      </p:pic>
    </p:spTree>
    <p:extLst>
      <p:ext uri="{BB962C8B-B14F-4D97-AF65-F5344CB8AC3E}">
        <p14:creationId xmlns:p14="http://schemas.microsoft.com/office/powerpoint/2010/main" val="390319591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D66601B-81B0-4787-818D-A19CEE434925}"/>
              </a:ext>
            </a:extLst>
          </p:cNvPr>
          <p:cNvSpPr>
            <a:spLocks noGrp="1"/>
          </p:cNvSpPr>
          <p:nvPr>
            <p:ph type="sldNum" sz="quarter" idx="12"/>
          </p:nvPr>
        </p:nvSpPr>
        <p:spPr/>
        <p:txBody>
          <a:bodyPr/>
          <a:lstStyle/>
          <a:p>
            <a:fld id="{C263D6C4-4840-40CC-AC84-17E24B3B7BDE}" type="slidenum">
              <a:rPr lang="en-US" noProof="0" smtClean="0"/>
              <a:pPr/>
              <a:t>55</a:t>
            </a:fld>
            <a:endParaRPr lang="en-US" noProof="0" dirty="0"/>
          </a:p>
        </p:txBody>
      </p:sp>
      <p:pic>
        <p:nvPicPr>
          <p:cNvPr id="4" name="Picture 3">
            <a:extLst>
              <a:ext uri="{FF2B5EF4-FFF2-40B4-BE49-F238E27FC236}">
                <a16:creationId xmlns:a16="http://schemas.microsoft.com/office/drawing/2014/main" id="{BC046826-D039-428D-AE35-BFC32052479B}"/>
              </a:ext>
            </a:extLst>
          </p:cNvPr>
          <p:cNvPicPr>
            <a:picLocks noChangeAspect="1"/>
          </p:cNvPicPr>
          <p:nvPr/>
        </p:nvPicPr>
        <p:blipFill>
          <a:blip r:embed="rId2"/>
          <a:stretch>
            <a:fillRect/>
          </a:stretch>
        </p:blipFill>
        <p:spPr>
          <a:xfrm>
            <a:off x="2371355" y="519114"/>
            <a:ext cx="6457143" cy="5695238"/>
          </a:xfrm>
          <a:prstGeom prst="rect">
            <a:avLst/>
          </a:prstGeom>
        </p:spPr>
      </p:pic>
      <p:pic>
        <p:nvPicPr>
          <p:cNvPr id="5" name="Picture 4">
            <a:extLst>
              <a:ext uri="{FF2B5EF4-FFF2-40B4-BE49-F238E27FC236}">
                <a16:creationId xmlns:a16="http://schemas.microsoft.com/office/drawing/2014/main" id="{62837D0C-BF5E-4AD8-BB04-0DD3BD882EF8}"/>
              </a:ext>
            </a:extLst>
          </p:cNvPr>
          <p:cNvPicPr>
            <a:picLocks noChangeAspect="1"/>
          </p:cNvPicPr>
          <p:nvPr/>
        </p:nvPicPr>
        <p:blipFill>
          <a:blip r:embed="rId3"/>
          <a:stretch>
            <a:fillRect/>
          </a:stretch>
        </p:blipFill>
        <p:spPr>
          <a:xfrm>
            <a:off x="2307356" y="542924"/>
            <a:ext cx="6419048" cy="5647619"/>
          </a:xfrm>
          <a:prstGeom prst="rect">
            <a:avLst/>
          </a:prstGeom>
        </p:spPr>
      </p:pic>
      <p:pic>
        <p:nvPicPr>
          <p:cNvPr id="6" name="Picture 5">
            <a:extLst>
              <a:ext uri="{FF2B5EF4-FFF2-40B4-BE49-F238E27FC236}">
                <a16:creationId xmlns:a16="http://schemas.microsoft.com/office/drawing/2014/main" id="{C72F09EA-A1FC-4E09-8454-1361F09AE0F7}"/>
              </a:ext>
            </a:extLst>
          </p:cNvPr>
          <p:cNvPicPr>
            <a:picLocks noChangeAspect="1"/>
          </p:cNvPicPr>
          <p:nvPr/>
        </p:nvPicPr>
        <p:blipFill>
          <a:blip r:embed="rId4"/>
          <a:stretch>
            <a:fillRect/>
          </a:stretch>
        </p:blipFill>
        <p:spPr>
          <a:xfrm>
            <a:off x="2326404" y="609952"/>
            <a:ext cx="6400000" cy="5638095"/>
          </a:xfrm>
          <a:prstGeom prst="rect">
            <a:avLst/>
          </a:prstGeom>
        </p:spPr>
      </p:pic>
    </p:spTree>
    <p:extLst>
      <p:ext uri="{BB962C8B-B14F-4D97-AF65-F5344CB8AC3E}">
        <p14:creationId xmlns:p14="http://schemas.microsoft.com/office/powerpoint/2010/main" val="371384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B0EFE-DD2E-4A17-A1FD-9C1DAC74A82A}"/>
              </a:ext>
            </a:extLst>
          </p:cNvPr>
          <p:cNvSpPr>
            <a:spLocks noGrp="1"/>
          </p:cNvSpPr>
          <p:nvPr>
            <p:ph type="title"/>
          </p:nvPr>
        </p:nvSpPr>
        <p:spPr/>
        <p:txBody>
          <a:bodyPr/>
          <a:lstStyle/>
          <a:p>
            <a:r>
              <a:rPr lang="en-GB" dirty="0"/>
              <a:t>First signs of cooling – 4</a:t>
            </a:r>
            <a:r>
              <a:rPr lang="en-GB" baseline="30000" dirty="0"/>
              <a:t>th</a:t>
            </a:r>
            <a:r>
              <a:rPr lang="en-GB" dirty="0"/>
              <a:t> July</a:t>
            </a:r>
          </a:p>
        </p:txBody>
      </p:sp>
      <p:sp>
        <p:nvSpPr>
          <p:cNvPr id="3" name="Slide Number Placeholder 2">
            <a:extLst>
              <a:ext uri="{FF2B5EF4-FFF2-40B4-BE49-F238E27FC236}">
                <a16:creationId xmlns:a16="http://schemas.microsoft.com/office/drawing/2014/main" id="{FA997A75-50E7-4265-BC2C-9647110DF153}"/>
              </a:ext>
            </a:extLst>
          </p:cNvPr>
          <p:cNvSpPr>
            <a:spLocks noGrp="1"/>
          </p:cNvSpPr>
          <p:nvPr>
            <p:ph type="sldNum" sz="quarter" idx="12"/>
          </p:nvPr>
        </p:nvSpPr>
        <p:spPr/>
        <p:txBody>
          <a:bodyPr/>
          <a:lstStyle/>
          <a:p>
            <a:fld id="{C263D6C4-4840-40CC-AC84-17E24B3B7BDE}" type="slidenum">
              <a:rPr lang="en-US" noProof="0" smtClean="0"/>
              <a:pPr/>
              <a:t>56</a:t>
            </a:fld>
            <a:endParaRPr lang="en-US" noProof="0" dirty="0"/>
          </a:p>
        </p:txBody>
      </p:sp>
      <p:sp>
        <p:nvSpPr>
          <p:cNvPr id="4" name="Rectangle 3">
            <a:extLst>
              <a:ext uri="{FF2B5EF4-FFF2-40B4-BE49-F238E27FC236}">
                <a16:creationId xmlns:a16="http://schemas.microsoft.com/office/drawing/2014/main" id="{D874AA7A-253A-4C5C-9CCD-14F9A16C2E82}"/>
              </a:ext>
            </a:extLst>
          </p:cNvPr>
          <p:cNvSpPr/>
          <p:nvPr/>
        </p:nvSpPr>
        <p:spPr>
          <a:xfrm>
            <a:off x="182880" y="1415426"/>
            <a:ext cx="11882120" cy="1458028"/>
          </a:xfrm>
          <a:prstGeom prst="rect">
            <a:avLst/>
          </a:prstGeom>
        </p:spPr>
        <p:txBody>
          <a:bodyPr wrap="square">
            <a:spAutoFit/>
          </a:bodyPr>
          <a:lstStyle/>
          <a:p>
            <a:pPr algn="just">
              <a:lnSpc>
                <a:spcPct val="119000"/>
              </a:lnSpc>
              <a:spcAft>
                <a:spcPts val="600"/>
              </a:spcAft>
            </a:pPr>
            <a:r>
              <a:rPr lang="en-GB" kern="1400" dirty="0">
                <a:solidFill>
                  <a:schemeClr val="bg1"/>
                </a:solidFill>
              </a:rPr>
              <a:t>First signs of cooling were visible on the bunched beam signals for the deceleration between the two cooling plateaus. The enhancement of the signal level indicates an increase of the phase-space density of the re-captured beam due to electron cooling at 35 MeV/c.</a:t>
            </a:r>
          </a:p>
          <a:p>
            <a:pPr>
              <a:lnSpc>
                <a:spcPct val="119000"/>
              </a:lnSpc>
              <a:spcAft>
                <a:spcPts val="600"/>
              </a:spcAft>
            </a:pPr>
            <a:r>
              <a:rPr lang="en-GB" kern="1400" dirty="0">
                <a:solidFill>
                  <a:schemeClr val="bg1"/>
                </a:solidFill>
              </a:rPr>
              <a:t> </a:t>
            </a:r>
          </a:p>
        </p:txBody>
      </p:sp>
      <p:pic>
        <p:nvPicPr>
          <p:cNvPr id="5" name="Picture 4">
            <a:extLst>
              <a:ext uri="{FF2B5EF4-FFF2-40B4-BE49-F238E27FC236}">
                <a16:creationId xmlns:a16="http://schemas.microsoft.com/office/drawing/2014/main" id="{6282E86A-C1C8-4672-951D-5881A89537EE}"/>
              </a:ext>
            </a:extLst>
          </p:cNvPr>
          <p:cNvPicPr>
            <a:picLocks noChangeAspect="1"/>
          </p:cNvPicPr>
          <p:nvPr/>
        </p:nvPicPr>
        <p:blipFill>
          <a:blip r:embed="rId2"/>
          <a:stretch>
            <a:fillRect/>
          </a:stretch>
        </p:blipFill>
        <p:spPr>
          <a:xfrm>
            <a:off x="1181889" y="2805940"/>
            <a:ext cx="9130917" cy="3742179"/>
          </a:xfrm>
          <a:prstGeom prst="rect">
            <a:avLst/>
          </a:prstGeom>
        </p:spPr>
      </p:pic>
    </p:spTree>
    <p:extLst>
      <p:ext uri="{BB962C8B-B14F-4D97-AF65-F5344CB8AC3E}">
        <p14:creationId xmlns:p14="http://schemas.microsoft.com/office/powerpoint/2010/main" val="142887092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B7F8863-BE47-431C-B3B8-452B7C4399B8}"/>
              </a:ext>
            </a:extLst>
          </p:cNvPr>
          <p:cNvSpPr>
            <a:spLocks noGrp="1"/>
          </p:cNvSpPr>
          <p:nvPr>
            <p:ph type="sldNum" sz="quarter" idx="12"/>
          </p:nvPr>
        </p:nvSpPr>
        <p:spPr/>
        <p:txBody>
          <a:bodyPr/>
          <a:lstStyle/>
          <a:p>
            <a:fld id="{C263D6C4-4840-40CC-AC84-17E24B3B7BDE}" type="slidenum">
              <a:rPr lang="en-US" noProof="0" smtClean="0"/>
              <a:pPr/>
              <a:t>57</a:t>
            </a:fld>
            <a:endParaRPr lang="en-US" noProof="0" dirty="0"/>
          </a:p>
        </p:txBody>
      </p:sp>
      <p:pic>
        <p:nvPicPr>
          <p:cNvPr id="4" name="Picture 3">
            <a:extLst>
              <a:ext uri="{FF2B5EF4-FFF2-40B4-BE49-F238E27FC236}">
                <a16:creationId xmlns:a16="http://schemas.microsoft.com/office/drawing/2014/main" id="{B6553110-5F01-4217-900F-A924C4F6240C}"/>
              </a:ext>
            </a:extLst>
          </p:cNvPr>
          <p:cNvPicPr>
            <a:picLocks noChangeAspect="1"/>
          </p:cNvPicPr>
          <p:nvPr/>
        </p:nvPicPr>
        <p:blipFill>
          <a:blip r:embed="rId2"/>
          <a:stretch>
            <a:fillRect/>
          </a:stretch>
        </p:blipFill>
        <p:spPr>
          <a:xfrm>
            <a:off x="1141550" y="89853"/>
            <a:ext cx="10010500" cy="6590347"/>
          </a:xfrm>
          <a:prstGeom prst="rect">
            <a:avLst/>
          </a:prstGeom>
        </p:spPr>
      </p:pic>
    </p:spTree>
    <p:extLst>
      <p:ext uri="{BB962C8B-B14F-4D97-AF65-F5344CB8AC3E}">
        <p14:creationId xmlns:p14="http://schemas.microsoft.com/office/powerpoint/2010/main" val="233647983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A997A75-50E7-4265-BC2C-9647110DF153}"/>
              </a:ext>
            </a:extLst>
          </p:cNvPr>
          <p:cNvSpPr>
            <a:spLocks noGrp="1"/>
          </p:cNvSpPr>
          <p:nvPr>
            <p:ph type="sldNum" sz="quarter" idx="12"/>
          </p:nvPr>
        </p:nvSpPr>
        <p:spPr/>
        <p:txBody>
          <a:bodyPr/>
          <a:lstStyle/>
          <a:p>
            <a:fld id="{C263D6C4-4840-40CC-AC84-17E24B3B7BDE}" type="slidenum">
              <a:rPr lang="en-US" noProof="0" smtClean="0"/>
              <a:pPr/>
              <a:t>58</a:t>
            </a:fld>
            <a:endParaRPr lang="en-US" noProof="0" dirty="0"/>
          </a:p>
        </p:txBody>
      </p:sp>
      <p:pic>
        <p:nvPicPr>
          <p:cNvPr id="4" name="Picture 3">
            <a:extLst>
              <a:ext uri="{FF2B5EF4-FFF2-40B4-BE49-F238E27FC236}">
                <a16:creationId xmlns:a16="http://schemas.microsoft.com/office/drawing/2014/main" id="{3699CEA3-4503-4D39-B039-50DDCDCAA09F}"/>
              </a:ext>
            </a:extLst>
          </p:cNvPr>
          <p:cNvPicPr>
            <a:picLocks noChangeAspect="1"/>
          </p:cNvPicPr>
          <p:nvPr/>
        </p:nvPicPr>
        <p:blipFill>
          <a:blip r:embed="rId2"/>
          <a:stretch>
            <a:fillRect/>
          </a:stretch>
        </p:blipFill>
        <p:spPr>
          <a:xfrm>
            <a:off x="1229359" y="753894"/>
            <a:ext cx="9135729" cy="5707865"/>
          </a:xfrm>
          <a:prstGeom prst="rect">
            <a:avLst/>
          </a:prstGeom>
        </p:spPr>
      </p:pic>
    </p:spTree>
    <p:extLst>
      <p:ext uri="{BB962C8B-B14F-4D97-AF65-F5344CB8AC3E}">
        <p14:creationId xmlns:p14="http://schemas.microsoft.com/office/powerpoint/2010/main" val="111577357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5E3981-F0D7-482C-A8E0-6A57700BECA7}"/>
              </a:ext>
            </a:extLst>
          </p:cNvPr>
          <p:cNvSpPr>
            <a:spLocks noGrp="1"/>
          </p:cNvSpPr>
          <p:nvPr>
            <p:ph type="title"/>
          </p:nvPr>
        </p:nvSpPr>
        <p:spPr/>
        <p:txBody>
          <a:bodyPr/>
          <a:lstStyle/>
          <a:p>
            <a:r>
              <a:rPr lang="en-GB" dirty="0"/>
              <a:t>And the future?</a:t>
            </a:r>
            <a:endParaRPr lang="en-US" dirty="0"/>
          </a:p>
        </p:txBody>
      </p:sp>
      <p:sp>
        <p:nvSpPr>
          <p:cNvPr id="2" name="Slide Number Placeholder 1">
            <a:extLst>
              <a:ext uri="{FF2B5EF4-FFF2-40B4-BE49-F238E27FC236}">
                <a16:creationId xmlns:a16="http://schemas.microsoft.com/office/drawing/2014/main" id="{520FC4EE-F318-4344-9E3C-B950ADB63865}"/>
              </a:ext>
            </a:extLst>
          </p:cNvPr>
          <p:cNvSpPr>
            <a:spLocks noGrp="1"/>
          </p:cNvSpPr>
          <p:nvPr>
            <p:ph type="sldNum" sz="quarter" idx="12"/>
          </p:nvPr>
        </p:nvSpPr>
        <p:spPr/>
        <p:txBody>
          <a:bodyPr/>
          <a:lstStyle/>
          <a:p>
            <a:fld id="{C263D6C4-4840-40CC-AC84-17E24B3B7BDE}" type="slidenum">
              <a:rPr lang="en-US" smtClean="0"/>
              <a:pPr/>
              <a:t>59</a:t>
            </a:fld>
            <a:endParaRPr lang="en-US" dirty="0"/>
          </a:p>
        </p:txBody>
      </p:sp>
      <p:sp>
        <p:nvSpPr>
          <p:cNvPr id="8" name="Text Placeholder 7">
            <a:extLst>
              <a:ext uri="{FF2B5EF4-FFF2-40B4-BE49-F238E27FC236}">
                <a16:creationId xmlns:a16="http://schemas.microsoft.com/office/drawing/2014/main" id="{47DC4E62-1A34-4F98-A451-214F1808519C}"/>
              </a:ext>
            </a:extLst>
          </p:cNvPr>
          <p:cNvSpPr>
            <a:spLocks noGrp="1"/>
          </p:cNvSpPr>
          <p:nvPr>
            <p:ph type="body" sz="quarter" idx="2"/>
          </p:nvPr>
        </p:nvSpPr>
        <p:spPr>
          <a:xfrm>
            <a:off x="444500" y="1427750"/>
            <a:ext cx="10882261" cy="4612369"/>
          </a:xfrm>
        </p:spPr>
        <p:txBody>
          <a:bodyPr>
            <a:normAutofit/>
          </a:bodyPr>
          <a:lstStyle/>
          <a:p>
            <a:pPr algn="just"/>
            <a:r>
              <a:rPr lang="en-US" dirty="0" err="1"/>
              <a:t>Optimisation</a:t>
            </a:r>
            <a:r>
              <a:rPr lang="en-US" dirty="0"/>
              <a:t> of the ELENA cooler</a:t>
            </a:r>
          </a:p>
          <a:p>
            <a:pPr algn="just"/>
            <a:endParaRPr lang="en-US" dirty="0"/>
          </a:p>
          <a:p>
            <a:pPr algn="just"/>
            <a:r>
              <a:rPr lang="en-US" dirty="0"/>
              <a:t>Cold electron source for low energy electron cooling</a:t>
            </a:r>
          </a:p>
          <a:p>
            <a:pPr lvl="1" algn="just"/>
            <a:r>
              <a:rPr lang="en-US" dirty="0"/>
              <a:t>Electron generator array (EGA)</a:t>
            </a:r>
          </a:p>
          <a:p>
            <a:pPr lvl="1" algn="just"/>
            <a:r>
              <a:rPr lang="en-US" dirty="0"/>
              <a:t>Field emission carbon nanotubes (FE CNT)</a:t>
            </a:r>
          </a:p>
          <a:p>
            <a:pPr algn="just"/>
            <a:endParaRPr lang="en-US" dirty="0"/>
          </a:p>
          <a:p>
            <a:pPr algn="just"/>
            <a:r>
              <a:rPr lang="en-US" dirty="0"/>
              <a:t>New electron cooler for the AD</a:t>
            </a:r>
          </a:p>
          <a:p>
            <a:pPr lvl="1" algn="just"/>
            <a:r>
              <a:rPr lang="en-US" dirty="0"/>
              <a:t>Many components of present cooler are dated (issue with spares)</a:t>
            </a:r>
          </a:p>
          <a:p>
            <a:pPr lvl="1" algn="just"/>
            <a:r>
              <a:rPr lang="en-US" dirty="0"/>
              <a:t>Cool at a higher energy</a:t>
            </a:r>
          </a:p>
          <a:p>
            <a:pPr lvl="1" algn="just"/>
            <a:r>
              <a:rPr lang="en-US" dirty="0"/>
              <a:t>Make use of latest advances in cooler design and vacuum technology</a:t>
            </a:r>
          </a:p>
          <a:p>
            <a:pPr algn="just"/>
            <a:endParaRPr lang="en-US" dirty="0"/>
          </a:p>
          <a:p>
            <a:pPr algn="just"/>
            <a:r>
              <a:rPr lang="en-US" dirty="0"/>
              <a:t>Operation of LEIR cooler at 10 Hz</a:t>
            </a:r>
          </a:p>
          <a:p>
            <a:pPr lvl="1" algn="just"/>
            <a:r>
              <a:rPr lang="en-US" dirty="0"/>
              <a:t>Higher electron beam current</a:t>
            </a:r>
          </a:p>
          <a:p>
            <a:pPr lvl="1" algn="just"/>
            <a:r>
              <a:rPr lang="en-US" dirty="0"/>
              <a:t>How useful is the hollow electron beam distribution?</a:t>
            </a:r>
          </a:p>
        </p:txBody>
      </p:sp>
    </p:spTree>
    <p:extLst>
      <p:ext uri="{BB962C8B-B14F-4D97-AF65-F5344CB8AC3E}">
        <p14:creationId xmlns:p14="http://schemas.microsoft.com/office/powerpoint/2010/main" val="10208451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F54E48-2B96-4162-BEFD-1ED90D41A4E4}"/>
              </a:ext>
            </a:extLst>
          </p:cNvPr>
          <p:cNvSpPr>
            <a:spLocks noGrp="1"/>
          </p:cNvSpPr>
          <p:nvPr>
            <p:ph type="title"/>
          </p:nvPr>
        </p:nvSpPr>
        <p:spPr>
          <a:xfrm>
            <a:off x="444500" y="542925"/>
            <a:ext cx="11214100" cy="535531"/>
          </a:xfrm>
        </p:spPr>
        <p:txBody>
          <a:bodyPr/>
          <a:lstStyle/>
          <a:p>
            <a:r>
              <a:rPr lang="en-GB" dirty="0"/>
              <a:t>Analogy with the mixing of gases</a:t>
            </a:r>
          </a:p>
        </p:txBody>
      </p:sp>
      <p:sp>
        <p:nvSpPr>
          <p:cNvPr id="3" name="Slide Number Placeholder 2">
            <a:extLst>
              <a:ext uri="{FF2B5EF4-FFF2-40B4-BE49-F238E27FC236}">
                <a16:creationId xmlns:a16="http://schemas.microsoft.com/office/drawing/2014/main" id="{46BC3D82-38D8-4EE7-990D-3D1373162BFE}"/>
              </a:ext>
            </a:extLst>
          </p:cNvPr>
          <p:cNvSpPr>
            <a:spLocks noGrp="1"/>
          </p:cNvSpPr>
          <p:nvPr>
            <p:ph type="sldNum" sz="quarter" idx="12"/>
          </p:nvPr>
        </p:nvSpPr>
        <p:spPr/>
        <p:txBody>
          <a:bodyPr/>
          <a:lstStyle/>
          <a:p>
            <a:fld id="{C263D6C4-4840-40CC-AC84-17E24B3B7BDE}" type="slidenum">
              <a:rPr lang="en-US" noProof="0" smtClean="0"/>
              <a:pPr/>
              <a:t>6</a:t>
            </a:fld>
            <a:endParaRPr lang="en-US" noProof="0" dirty="0"/>
          </a:p>
        </p:txBody>
      </p:sp>
      <p:graphicFrame>
        <p:nvGraphicFramePr>
          <p:cNvPr id="5" name="Object 2">
            <a:extLst>
              <a:ext uri="{FF2B5EF4-FFF2-40B4-BE49-F238E27FC236}">
                <a16:creationId xmlns:a16="http://schemas.microsoft.com/office/drawing/2014/main" id="{A9DD2A2B-8201-42CF-9224-A2997299B9F1}"/>
              </a:ext>
            </a:extLst>
          </p:cNvPr>
          <p:cNvGraphicFramePr>
            <a:graphicFrameLocks noChangeAspect="1"/>
          </p:cNvGraphicFramePr>
          <p:nvPr>
            <p:extLst>
              <p:ext uri="{D42A27DB-BD31-4B8C-83A1-F6EECF244321}">
                <p14:modId xmlns:p14="http://schemas.microsoft.com/office/powerpoint/2010/main" val="3477710511"/>
              </p:ext>
            </p:extLst>
          </p:nvPr>
        </p:nvGraphicFramePr>
        <p:xfrm>
          <a:off x="2205539" y="1529743"/>
          <a:ext cx="6683375" cy="5087938"/>
        </p:xfrm>
        <a:graphic>
          <a:graphicData uri="http://schemas.openxmlformats.org/presentationml/2006/ole">
            <mc:AlternateContent xmlns:mc="http://schemas.openxmlformats.org/markup-compatibility/2006">
              <mc:Choice xmlns:v="urn:schemas-microsoft-com:vml" Requires="v">
                <p:oleObj spid="_x0000_s1026" name="Designer Drawing" r:id="rId3" imgW="6514200" imgH="6291720" progId="Designer.Drawing.7">
                  <p:embed/>
                </p:oleObj>
              </mc:Choice>
              <mc:Fallback>
                <p:oleObj name="Designer Drawing" r:id="rId3" imgW="6514200" imgH="6291720" progId="Designer.Drawing.7">
                  <p:embed/>
                  <p:pic>
                    <p:nvPicPr>
                      <p:cNvPr id="5" name="Object 2">
                        <a:extLst>
                          <a:ext uri="{FF2B5EF4-FFF2-40B4-BE49-F238E27FC236}">
                            <a16:creationId xmlns:a16="http://schemas.microsoft.com/office/drawing/2014/main" id="{A9DD2A2B-8201-42CF-9224-A2997299B9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5539" y="1529743"/>
                        <a:ext cx="6683375" cy="5087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TextBox 5">
            <a:extLst>
              <a:ext uri="{FF2B5EF4-FFF2-40B4-BE49-F238E27FC236}">
                <a16:creationId xmlns:a16="http://schemas.microsoft.com/office/drawing/2014/main" id="{DE0612B7-EC79-49BB-AAF6-707C1AF903B4}"/>
              </a:ext>
            </a:extLst>
          </p:cNvPr>
          <p:cNvSpPr txBox="1"/>
          <p:nvPr/>
        </p:nvSpPr>
        <p:spPr>
          <a:xfrm>
            <a:off x="230089" y="2983089"/>
            <a:ext cx="2926080" cy="1200329"/>
          </a:xfrm>
          <a:prstGeom prst="rect">
            <a:avLst/>
          </a:prstGeom>
          <a:noFill/>
        </p:spPr>
        <p:txBody>
          <a:bodyPr wrap="square" rtlCol="0">
            <a:spAutoFit/>
          </a:bodyPr>
          <a:lstStyle/>
          <a:p>
            <a:pPr algn="just"/>
            <a:r>
              <a:rPr lang="en-US" altLang="en-US" i="1" dirty="0">
                <a:solidFill>
                  <a:schemeClr val="bg1"/>
                </a:solidFill>
              </a:rPr>
              <a:t>Two gases of different</a:t>
            </a:r>
          </a:p>
          <a:p>
            <a:pPr algn="just"/>
            <a:r>
              <a:rPr lang="en-US" altLang="en-US" i="1" dirty="0">
                <a:solidFill>
                  <a:schemeClr val="bg1"/>
                </a:solidFill>
              </a:rPr>
              <a:t>temperatures T1 and T2</a:t>
            </a:r>
          </a:p>
          <a:p>
            <a:pPr algn="just"/>
            <a:r>
              <a:rPr lang="en-US" altLang="en-US" i="1" dirty="0">
                <a:solidFill>
                  <a:schemeClr val="bg1"/>
                </a:solidFill>
              </a:rPr>
              <a:t>tend to an equilibrium</a:t>
            </a:r>
          </a:p>
          <a:p>
            <a:pPr algn="just"/>
            <a:r>
              <a:rPr lang="en-US" altLang="en-US" i="1" dirty="0">
                <a:solidFill>
                  <a:schemeClr val="bg1"/>
                </a:solidFill>
              </a:rPr>
              <a:t>temperature T3</a:t>
            </a:r>
          </a:p>
        </p:txBody>
      </p:sp>
      <p:sp>
        <p:nvSpPr>
          <p:cNvPr id="7" name="Rectangle 6">
            <a:extLst>
              <a:ext uri="{FF2B5EF4-FFF2-40B4-BE49-F238E27FC236}">
                <a16:creationId xmlns:a16="http://schemas.microsoft.com/office/drawing/2014/main" id="{0DB1CA38-8C76-4B6C-8BDC-1013C02A473E}"/>
              </a:ext>
            </a:extLst>
          </p:cNvPr>
          <p:cNvSpPr/>
          <p:nvPr/>
        </p:nvSpPr>
        <p:spPr>
          <a:xfrm>
            <a:off x="7517493" y="4863355"/>
            <a:ext cx="3889791" cy="1754326"/>
          </a:xfrm>
          <a:prstGeom prst="rect">
            <a:avLst/>
          </a:prstGeom>
        </p:spPr>
        <p:txBody>
          <a:bodyPr wrap="square">
            <a:spAutoFit/>
          </a:bodyPr>
          <a:lstStyle/>
          <a:p>
            <a:pPr algn="just"/>
            <a:r>
              <a:rPr lang="en-US" altLang="en-US" i="1" dirty="0">
                <a:solidFill>
                  <a:schemeClr val="bg1"/>
                </a:solidFill>
              </a:rPr>
              <a:t>As the electron beam is continuously renewed, the ion beam temperature tends to the electron beam temperature.</a:t>
            </a:r>
          </a:p>
          <a:p>
            <a:pPr algn="just"/>
            <a:r>
              <a:rPr lang="en-US" altLang="en-US" i="1" dirty="0">
                <a:solidFill>
                  <a:schemeClr val="bg1"/>
                </a:solidFill>
              </a:rPr>
              <a:t>The velocity spread is reduced by a factor (m/M)</a:t>
            </a:r>
            <a:r>
              <a:rPr lang="en-US" altLang="en-US" i="1" baseline="30000" dirty="0">
                <a:solidFill>
                  <a:schemeClr val="bg1"/>
                </a:solidFill>
              </a:rPr>
              <a:t>1/2</a:t>
            </a:r>
            <a:endParaRPr lang="en-US" altLang="en-US" i="1" dirty="0">
              <a:solidFill>
                <a:schemeClr val="bg1"/>
              </a:solidFill>
            </a:endParaRPr>
          </a:p>
        </p:txBody>
      </p:sp>
    </p:spTree>
    <p:extLst>
      <p:ext uri="{BB962C8B-B14F-4D97-AF65-F5344CB8AC3E}">
        <p14:creationId xmlns:p14="http://schemas.microsoft.com/office/powerpoint/2010/main" val="370816747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B3255-F75B-453E-B16F-5AA26352FDCD}"/>
              </a:ext>
            </a:extLst>
          </p:cNvPr>
          <p:cNvSpPr>
            <a:spLocks noGrp="1"/>
          </p:cNvSpPr>
          <p:nvPr>
            <p:ph type="title"/>
          </p:nvPr>
        </p:nvSpPr>
        <p:spPr/>
        <p:txBody>
          <a:bodyPr/>
          <a:lstStyle/>
          <a:p>
            <a:r>
              <a:rPr lang="en-GB" dirty="0"/>
              <a:t>FE CNT test bench</a:t>
            </a:r>
          </a:p>
        </p:txBody>
      </p:sp>
      <p:sp>
        <p:nvSpPr>
          <p:cNvPr id="3" name="Slide Number Placeholder 2">
            <a:extLst>
              <a:ext uri="{FF2B5EF4-FFF2-40B4-BE49-F238E27FC236}">
                <a16:creationId xmlns:a16="http://schemas.microsoft.com/office/drawing/2014/main" id="{3B7F8863-BE47-431C-B3B8-452B7C4399B8}"/>
              </a:ext>
            </a:extLst>
          </p:cNvPr>
          <p:cNvSpPr>
            <a:spLocks noGrp="1"/>
          </p:cNvSpPr>
          <p:nvPr>
            <p:ph type="sldNum" sz="quarter" idx="12"/>
          </p:nvPr>
        </p:nvSpPr>
        <p:spPr/>
        <p:txBody>
          <a:bodyPr/>
          <a:lstStyle/>
          <a:p>
            <a:fld id="{C263D6C4-4840-40CC-AC84-17E24B3B7BDE}" type="slidenum">
              <a:rPr lang="en-US" noProof="0" smtClean="0"/>
              <a:pPr/>
              <a:t>60</a:t>
            </a:fld>
            <a:endParaRPr lang="en-US" noProof="0" dirty="0"/>
          </a:p>
        </p:txBody>
      </p:sp>
      <p:sp>
        <p:nvSpPr>
          <p:cNvPr id="4" name="Rectangle 3">
            <a:extLst>
              <a:ext uri="{FF2B5EF4-FFF2-40B4-BE49-F238E27FC236}">
                <a16:creationId xmlns:a16="http://schemas.microsoft.com/office/drawing/2014/main" id="{129D175B-7AB7-4FA4-A5E4-6B7FFA518B48}"/>
              </a:ext>
            </a:extLst>
          </p:cNvPr>
          <p:cNvSpPr/>
          <p:nvPr/>
        </p:nvSpPr>
        <p:spPr>
          <a:xfrm>
            <a:off x="182880" y="1389333"/>
            <a:ext cx="6873240" cy="1477328"/>
          </a:xfrm>
          <a:prstGeom prst="rect">
            <a:avLst/>
          </a:prstGeom>
        </p:spPr>
        <p:txBody>
          <a:bodyPr wrap="square">
            <a:spAutoFit/>
          </a:bodyPr>
          <a:lstStyle/>
          <a:p>
            <a:r>
              <a:rPr lang="en-US" dirty="0">
                <a:solidFill>
                  <a:schemeClr val="bg1"/>
                </a:solidFill>
              </a:rPr>
              <a:t>A first test bench has been designed to </a:t>
            </a:r>
            <a:r>
              <a:rPr lang="en-US" dirty="0" err="1">
                <a:solidFill>
                  <a:schemeClr val="bg1"/>
                </a:solidFill>
              </a:rPr>
              <a:t>characterise</a:t>
            </a:r>
            <a:r>
              <a:rPr lang="en-US" dirty="0">
                <a:solidFill>
                  <a:schemeClr val="bg1"/>
                </a:solidFill>
              </a:rPr>
              <a:t>:</a:t>
            </a:r>
          </a:p>
          <a:p>
            <a:pPr marL="742950" lvl="1" indent="-285750">
              <a:buFont typeface="Arial" panose="020B0604020202020204" pitchFamily="34" charset="0"/>
              <a:buChar char="•"/>
            </a:pPr>
            <a:r>
              <a:rPr lang="en-US" dirty="0">
                <a:solidFill>
                  <a:schemeClr val="bg1"/>
                </a:solidFill>
              </a:rPr>
              <a:t>Necessary conditioning process </a:t>
            </a:r>
          </a:p>
          <a:p>
            <a:pPr marL="742950" lvl="1" indent="-285750">
              <a:buFont typeface="Arial" panose="020B0604020202020204" pitchFamily="34" charset="0"/>
              <a:buChar char="•"/>
            </a:pPr>
            <a:r>
              <a:rPr lang="en-US" dirty="0">
                <a:solidFill>
                  <a:schemeClr val="bg1"/>
                </a:solidFill>
              </a:rPr>
              <a:t>Emitted current in function of the applied electric field</a:t>
            </a:r>
          </a:p>
          <a:p>
            <a:pPr marL="742950" lvl="1" indent="-285750">
              <a:buFont typeface="Arial" panose="020B0604020202020204" pitchFamily="34" charset="0"/>
              <a:buChar char="•"/>
            </a:pPr>
            <a:r>
              <a:rPr lang="en-US" dirty="0">
                <a:solidFill>
                  <a:schemeClr val="bg1"/>
                </a:solidFill>
              </a:rPr>
              <a:t>Stability of the emitted current</a:t>
            </a:r>
          </a:p>
          <a:p>
            <a:pPr marL="742950" lvl="1" indent="-285750">
              <a:buFont typeface="Arial" panose="020B0604020202020204" pitchFamily="34" charset="0"/>
              <a:buChar char="•"/>
            </a:pPr>
            <a:r>
              <a:rPr lang="en-US" dirty="0">
                <a:solidFill>
                  <a:schemeClr val="bg1"/>
                </a:solidFill>
              </a:rPr>
              <a:t>Lifetime</a:t>
            </a:r>
            <a:endParaRPr lang="en-GB" dirty="0">
              <a:solidFill>
                <a:schemeClr val="bg1"/>
              </a:solidFill>
            </a:endParaRPr>
          </a:p>
        </p:txBody>
      </p:sp>
      <p:pic>
        <p:nvPicPr>
          <p:cNvPr id="5" name="Picture 4">
            <a:extLst>
              <a:ext uri="{FF2B5EF4-FFF2-40B4-BE49-F238E27FC236}">
                <a16:creationId xmlns:a16="http://schemas.microsoft.com/office/drawing/2014/main" id="{A7EBC98D-AFDD-470B-A4D8-29C16EADA485}"/>
              </a:ext>
            </a:extLst>
          </p:cNvPr>
          <p:cNvPicPr>
            <a:picLocks noChangeAspect="1"/>
          </p:cNvPicPr>
          <p:nvPr/>
        </p:nvPicPr>
        <p:blipFill>
          <a:blip r:embed="rId2"/>
          <a:stretch>
            <a:fillRect/>
          </a:stretch>
        </p:blipFill>
        <p:spPr>
          <a:xfrm>
            <a:off x="697934" y="2950515"/>
            <a:ext cx="2631133" cy="3502662"/>
          </a:xfrm>
          <a:prstGeom prst="rect">
            <a:avLst/>
          </a:prstGeom>
        </p:spPr>
      </p:pic>
      <p:pic>
        <p:nvPicPr>
          <p:cNvPr id="6" name="Picture 5">
            <a:extLst>
              <a:ext uri="{FF2B5EF4-FFF2-40B4-BE49-F238E27FC236}">
                <a16:creationId xmlns:a16="http://schemas.microsoft.com/office/drawing/2014/main" id="{33DB2210-5872-4AC6-850B-48E74BE669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2603" y="3280574"/>
            <a:ext cx="1829055" cy="1895740"/>
          </a:xfrm>
          <a:prstGeom prst="rect">
            <a:avLst/>
          </a:prstGeom>
        </p:spPr>
      </p:pic>
      <p:pic>
        <p:nvPicPr>
          <p:cNvPr id="7" name="Picture 6">
            <a:extLst>
              <a:ext uri="{FF2B5EF4-FFF2-40B4-BE49-F238E27FC236}">
                <a16:creationId xmlns:a16="http://schemas.microsoft.com/office/drawing/2014/main" id="{882A1D65-414C-4349-978E-D9BA57AA3C5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20687" y="2410005"/>
            <a:ext cx="3688414" cy="2766309"/>
          </a:xfrm>
          <a:prstGeom prst="rect">
            <a:avLst/>
          </a:prstGeom>
        </p:spPr>
      </p:pic>
      <p:cxnSp>
        <p:nvCxnSpPr>
          <p:cNvPr id="8" name="Straight Arrow Connector 7">
            <a:extLst>
              <a:ext uri="{FF2B5EF4-FFF2-40B4-BE49-F238E27FC236}">
                <a16:creationId xmlns:a16="http://schemas.microsoft.com/office/drawing/2014/main" id="{B6D9A426-9BF3-4245-B70F-454AE4FD51B5}"/>
              </a:ext>
            </a:extLst>
          </p:cNvPr>
          <p:cNvCxnSpPr/>
          <p:nvPr/>
        </p:nvCxnSpPr>
        <p:spPr>
          <a:xfrm flipH="1">
            <a:off x="7395575" y="3242153"/>
            <a:ext cx="1659868" cy="9474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D0A1A615-7C3D-4FD4-8725-95C13A5EE98F}"/>
              </a:ext>
            </a:extLst>
          </p:cNvPr>
          <p:cNvSpPr txBox="1"/>
          <p:nvPr/>
        </p:nvSpPr>
        <p:spPr>
          <a:xfrm>
            <a:off x="6388291" y="2971700"/>
            <a:ext cx="1553973" cy="523220"/>
          </a:xfrm>
          <a:prstGeom prst="rect">
            <a:avLst/>
          </a:prstGeom>
          <a:noFill/>
        </p:spPr>
        <p:txBody>
          <a:bodyPr wrap="square" rtlCol="0">
            <a:spAutoFit/>
          </a:bodyPr>
          <a:lstStyle/>
          <a:p>
            <a:r>
              <a:rPr lang="en-GB" sz="1400" dirty="0">
                <a:solidFill>
                  <a:schemeClr val="bg1"/>
                </a:solidFill>
              </a:rPr>
              <a:t>Molybdenum Anode</a:t>
            </a:r>
          </a:p>
        </p:txBody>
      </p:sp>
      <p:cxnSp>
        <p:nvCxnSpPr>
          <p:cNvPr id="10" name="Straight Arrow Connector 9">
            <a:extLst>
              <a:ext uri="{FF2B5EF4-FFF2-40B4-BE49-F238E27FC236}">
                <a16:creationId xmlns:a16="http://schemas.microsoft.com/office/drawing/2014/main" id="{9C43E7DC-C616-4905-BAD1-610DEC22E3B5}"/>
              </a:ext>
            </a:extLst>
          </p:cNvPr>
          <p:cNvCxnSpPr/>
          <p:nvPr/>
        </p:nvCxnSpPr>
        <p:spPr>
          <a:xfrm flipH="1">
            <a:off x="7395577" y="3242153"/>
            <a:ext cx="1979083" cy="71253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B5E518A-E38F-4804-8F29-914984E14500}"/>
              </a:ext>
            </a:extLst>
          </p:cNvPr>
          <p:cNvSpPr txBox="1"/>
          <p:nvPr/>
        </p:nvSpPr>
        <p:spPr>
          <a:xfrm>
            <a:off x="6283810" y="3828530"/>
            <a:ext cx="1590190" cy="523220"/>
          </a:xfrm>
          <a:prstGeom prst="rect">
            <a:avLst/>
          </a:prstGeom>
          <a:noFill/>
        </p:spPr>
        <p:txBody>
          <a:bodyPr wrap="square" rtlCol="0">
            <a:spAutoFit/>
          </a:bodyPr>
          <a:lstStyle/>
          <a:p>
            <a:r>
              <a:rPr lang="en-GB" sz="1400" dirty="0">
                <a:solidFill>
                  <a:schemeClr val="bg1"/>
                </a:solidFill>
              </a:rPr>
              <a:t>Carbon Nanotubes (CNT)</a:t>
            </a:r>
          </a:p>
        </p:txBody>
      </p:sp>
      <p:cxnSp>
        <p:nvCxnSpPr>
          <p:cNvPr id="12" name="Straight Arrow Connector 11">
            <a:extLst>
              <a:ext uri="{FF2B5EF4-FFF2-40B4-BE49-F238E27FC236}">
                <a16:creationId xmlns:a16="http://schemas.microsoft.com/office/drawing/2014/main" id="{13E7BDD7-2984-4A52-9C1D-4813FBC4B91B}"/>
              </a:ext>
            </a:extLst>
          </p:cNvPr>
          <p:cNvCxnSpPr/>
          <p:nvPr/>
        </p:nvCxnSpPr>
        <p:spPr>
          <a:xfrm flipH="1">
            <a:off x="7581091" y="3242153"/>
            <a:ext cx="2151389" cy="154672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C93145C-595E-42A8-943F-AB23C227C892}"/>
              </a:ext>
            </a:extLst>
          </p:cNvPr>
          <p:cNvSpPr txBox="1"/>
          <p:nvPr/>
        </p:nvSpPr>
        <p:spPr>
          <a:xfrm>
            <a:off x="6728939" y="4534065"/>
            <a:ext cx="932506" cy="523220"/>
          </a:xfrm>
          <a:prstGeom prst="rect">
            <a:avLst/>
          </a:prstGeom>
          <a:noFill/>
        </p:spPr>
        <p:txBody>
          <a:bodyPr wrap="square" rtlCol="0">
            <a:spAutoFit/>
          </a:bodyPr>
          <a:lstStyle/>
          <a:p>
            <a:r>
              <a:rPr lang="en-GB" sz="1400" dirty="0">
                <a:solidFill>
                  <a:schemeClr val="bg1"/>
                </a:solidFill>
              </a:rPr>
              <a:t>Ceramic spacer</a:t>
            </a:r>
          </a:p>
        </p:txBody>
      </p:sp>
      <p:cxnSp>
        <p:nvCxnSpPr>
          <p:cNvPr id="14" name="Straight Arrow Connector 13">
            <a:extLst>
              <a:ext uri="{FF2B5EF4-FFF2-40B4-BE49-F238E27FC236}">
                <a16:creationId xmlns:a16="http://schemas.microsoft.com/office/drawing/2014/main" id="{C55A16EA-547D-4A0D-B771-D73C3F0C31C5}"/>
              </a:ext>
            </a:extLst>
          </p:cNvPr>
          <p:cNvCxnSpPr>
            <a:cxnSpLocks/>
            <a:stCxn id="11" idx="1"/>
          </p:cNvCxnSpPr>
          <p:nvPr/>
        </p:nvCxnSpPr>
        <p:spPr>
          <a:xfrm flipH="1">
            <a:off x="5736366" y="4090140"/>
            <a:ext cx="547444" cy="13830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518877D9-3183-4D06-BFBF-8FDDFDB92CCC}"/>
              </a:ext>
            </a:extLst>
          </p:cNvPr>
          <p:cNvSpPr/>
          <p:nvPr/>
        </p:nvSpPr>
        <p:spPr>
          <a:xfrm>
            <a:off x="3329067" y="3053184"/>
            <a:ext cx="2359828" cy="2263884"/>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7167176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B3255-F75B-453E-B16F-5AA26352FDCD}"/>
              </a:ext>
            </a:extLst>
          </p:cNvPr>
          <p:cNvSpPr>
            <a:spLocks noGrp="1"/>
          </p:cNvSpPr>
          <p:nvPr>
            <p:ph type="title"/>
          </p:nvPr>
        </p:nvSpPr>
        <p:spPr/>
        <p:txBody>
          <a:bodyPr/>
          <a:lstStyle/>
          <a:p>
            <a:endParaRPr lang="en-GB"/>
          </a:p>
        </p:txBody>
      </p:sp>
      <p:sp>
        <p:nvSpPr>
          <p:cNvPr id="3" name="Slide Number Placeholder 2">
            <a:extLst>
              <a:ext uri="{FF2B5EF4-FFF2-40B4-BE49-F238E27FC236}">
                <a16:creationId xmlns:a16="http://schemas.microsoft.com/office/drawing/2014/main" id="{3B7F8863-BE47-431C-B3B8-452B7C4399B8}"/>
              </a:ext>
            </a:extLst>
          </p:cNvPr>
          <p:cNvSpPr>
            <a:spLocks noGrp="1"/>
          </p:cNvSpPr>
          <p:nvPr>
            <p:ph type="sldNum" sz="quarter" idx="12"/>
          </p:nvPr>
        </p:nvSpPr>
        <p:spPr/>
        <p:txBody>
          <a:bodyPr/>
          <a:lstStyle/>
          <a:p>
            <a:fld id="{C263D6C4-4840-40CC-AC84-17E24B3B7BDE}" type="slidenum">
              <a:rPr lang="en-US" noProof="0" smtClean="0"/>
              <a:pPr/>
              <a:t>61</a:t>
            </a:fld>
            <a:endParaRPr lang="en-US" noProof="0" dirty="0"/>
          </a:p>
        </p:txBody>
      </p:sp>
      <p:pic>
        <p:nvPicPr>
          <p:cNvPr id="4" name="Picture 3">
            <a:extLst>
              <a:ext uri="{FF2B5EF4-FFF2-40B4-BE49-F238E27FC236}">
                <a16:creationId xmlns:a16="http://schemas.microsoft.com/office/drawing/2014/main" id="{7AAD5612-0ACB-4AB7-8183-3963BFFC5DE6}"/>
              </a:ext>
            </a:extLst>
          </p:cNvPr>
          <p:cNvPicPr>
            <a:picLocks noChangeAspect="1"/>
          </p:cNvPicPr>
          <p:nvPr/>
        </p:nvPicPr>
        <p:blipFill>
          <a:blip r:embed="rId2"/>
          <a:stretch>
            <a:fillRect/>
          </a:stretch>
        </p:blipFill>
        <p:spPr>
          <a:xfrm>
            <a:off x="934284" y="1998882"/>
            <a:ext cx="10059272" cy="3395766"/>
          </a:xfrm>
          <a:prstGeom prst="rect">
            <a:avLst/>
          </a:prstGeom>
        </p:spPr>
      </p:pic>
      <p:sp>
        <p:nvSpPr>
          <p:cNvPr id="5" name="TextBox 4">
            <a:extLst>
              <a:ext uri="{FF2B5EF4-FFF2-40B4-BE49-F238E27FC236}">
                <a16:creationId xmlns:a16="http://schemas.microsoft.com/office/drawing/2014/main" id="{96258104-BE86-49FA-95B1-FD9ED42C4ED9}"/>
              </a:ext>
            </a:extLst>
          </p:cNvPr>
          <p:cNvSpPr txBox="1"/>
          <p:nvPr/>
        </p:nvSpPr>
        <p:spPr>
          <a:xfrm>
            <a:off x="901469" y="1515687"/>
            <a:ext cx="5062451" cy="369332"/>
          </a:xfrm>
          <a:prstGeom prst="rect">
            <a:avLst/>
          </a:prstGeom>
          <a:noFill/>
        </p:spPr>
        <p:txBody>
          <a:bodyPr wrap="square" rtlCol="0">
            <a:spAutoFit/>
          </a:bodyPr>
          <a:lstStyle/>
          <a:p>
            <a:pPr algn="ctr"/>
            <a:r>
              <a:rPr lang="en-US" dirty="0">
                <a:solidFill>
                  <a:schemeClr val="bg1"/>
                </a:solidFill>
              </a:rPr>
              <a:t>CNT Array 1</a:t>
            </a:r>
            <a:endParaRPr lang="en-GB" dirty="0">
              <a:solidFill>
                <a:schemeClr val="bg1"/>
              </a:solidFill>
            </a:endParaRPr>
          </a:p>
        </p:txBody>
      </p:sp>
      <p:sp>
        <p:nvSpPr>
          <p:cNvPr id="6" name="TextBox 5">
            <a:extLst>
              <a:ext uri="{FF2B5EF4-FFF2-40B4-BE49-F238E27FC236}">
                <a16:creationId xmlns:a16="http://schemas.microsoft.com/office/drawing/2014/main" id="{401AED32-531B-4DE6-A80D-EBD42822B237}"/>
              </a:ext>
            </a:extLst>
          </p:cNvPr>
          <p:cNvSpPr txBox="1"/>
          <p:nvPr/>
        </p:nvSpPr>
        <p:spPr>
          <a:xfrm>
            <a:off x="5963920" y="1515687"/>
            <a:ext cx="5062451" cy="369332"/>
          </a:xfrm>
          <a:prstGeom prst="rect">
            <a:avLst/>
          </a:prstGeom>
          <a:noFill/>
        </p:spPr>
        <p:txBody>
          <a:bodyPr wrap="square" rtlCol="0">
            <a:spAutoFit/>
          </a:bodyPr>
          <a:lstStyle/>
          <a:p>
            <a:pPr algn="ctr"/>
            <a:r>
              <a:rPr lang="en-US" dirty="0">
                <a:solidFill>
                  <a:schemeClr val="bg1"/>
                </a:solidFill>
              </a:rPr>
              <a:t>CNT Array 2</a:t>
            </a:r>
            <a:endParaRPr lang="en-GB" dirty="0">
              <a:solidFill>
                <a:schemeClr val="bg1"/>
              </a:solidFill>
            </a:endParaRPr>
          </a:p>
        </p:txBody>
      </p:sp>
    </p:spTree>
    <p:extLst>
      <p:ext uri="{BB962C8B-B14F-4D97-AF65-F5344CB8AC3E}">
        <p14:creationId xmlns:p14="http://schemas.microsoft.com/office/powerpoint/2010/main" val="85141478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B3255-F75B-453E-B16F-5AA26352FDCD}"/>
              </a:ext>
            </a:extLst>
          </p:cNvPr>
          <p:cNvSpPr>
            <a:spLocks noGrp="1"/>
          </p:cNvSpPr>
          <p:nvPr>
            <p:ph type="title"/>
          </p:nvPr>
        </p:nvSpPr>
        <p:spPr/>
        <p:txBody>
          <a:bodyPr/>
          <a:lstStyle/>
          <a:p>
            <a:r>
              <a:rPr lang="en-GB" dirty="0"/>
              <a:t>Conditioning Tests</a:t>
            </a:r>
          </a:p>
        </p:txBody>
      </p:sp>
      <p:sp>
        <p:nvSpPr>
          <p:cNvPr id="3" name="Slide Number Placeholder 2">
            <a:extLst>
              <a:ext uri="{FF2B5EF4-FFF2-40B4-BE49-F238E27FC236}">
                <a16:creationId xmlns:a16="http://schemas.microsoft.com/office/drawing/2014/main" id="{3B7F8863-BE47-431C-B3B8-452B7C4399B8}"/>
              </a:ext>
            </a:extLst>
          </p:cNvPr>
          <p:cNvSpPr>
            <a:spLocks noGrp="1"/>
          </p:cNvSpPr>
          <p:nvPr>
            <p:ph type="sldNum" sz="quarter" idx="12"/>
          </p:nvPr>
        </p:nvSpPr>
        <p:spPr/>
        <p:txBody>
          <a:bodyPr/>
          <a:lstStyle/>
          <a:p>
            <a:fld id="{C263D6C4-4840-40CC-AC84-17E24B3B7BDE}" type="slidenum">
              <a:rPr lang="en-US" noProof="0" smtClean="0"/>
              <a:pPr/>
              <a:t>62</a:t>
            </a:fld>
            <a:endParaRPr lang="en-US" noProof="0" dirty="0"/>
          </a:p>
        </p:txBody>
      </p:sp>
      <p:pic>
        <p:nvPicPr>
          <p:cNvPr id="4" name="Picture 3">
            <a:extLst>
              <a:ext uri="{FF2B5EF4-FFF2-40B4-BE49-F238E27FC236}">
                <a16:creationId xmlns:a16="http://schemas.microsoft.com/office/drawing/2014/main" id="{3264BB3A-0805-42A9-AA6C-DD5329740F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4545" y="1386327"/>
            <a:ext cx="4699136" cy="2655330"/>
          </a:xfrm>
          <a:prstGeom prst="rect">
            <a:avLst/>
          </a:prstGeom>
        </p:spPr>
      </p:pic>
      <p:sp>
        <p:nvSpPr>
          <p:cNvPr id="5" name="TextBox 4">
            <a:extLst>
              <a:ext uri="{FF2B5EF4-FFF2-40B4-BE49-F238E27FC236}">
                <a16:creationId xmlns:a16="http://schemas.microsoft.com/office/drawing/2014/main" id="{14970638-58A4-4BD2-AD13-C18DB8B07D3C}"/>
              </a:ext>
            </a:extLst>
          </p:cNvPr>
          <p:cNvSpPr txBox="1"/>
          <p:nvPr/>
        </p:nvSpPr>
        <p:spPr>
          <a:xfrm>
            <a:off x="60187" y="1505063"/>
            <a:ext cx="1055583" cy="276999"/>
          </a:xfrm>
          <a:prstGeom prst="rect">
            <a:avLst/>
          </a:prstGeom>
          <a:noFill/>
        </p:spPr>
        <p:txBody>
          <a:bodyPr wrap="square" rtlCol="0">
            <a:spAutoFit/>
          </a:bodyPr>
          <a:lstStyle/>
          <a:p>
            <a:r>
              <a:rPr lang="en-GB" sz="1200" dirty="0">
                <a:solidFill>
                  <a:schemeClr val="bg1"/>
                </a:solidFill>
              </a:rPr>
              <a:t>1.48 V/µm</a:t>
            </a:r>
          </a:p>
        </p:txBody>
      </p:sp>
      <p:pic>
        <p:nvPicPr>
          <p:cNvPr id="6" name="Picture 5">
            <a:extLst>
              <a:ext uri="{FF2B5EF4-FFF2-40B4-BE49-F238E27FC236}">
                <a16:creationId xmlns:a16="http://schemas.microsoft.com/office/drawing/2014/main" id="{5D67D90D-2D7F-4EC9-AE19-166E4ABF9D3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4545" y="4074364"/>
            <a:ext cx="4699136" cy="2707435"/>
          </a:xfrm>
          <a:prstGeom prst="rect">
            <a:avLst/>
          </a:prstGeom>
        </p:spPr>
      </p:pic>
      <p:sp>
        <p:nvSpPr>
          <p:cNvPr id="7" name="TextBox 6">
            <a:extLst>
              <a:ext uri="{FF2B5EF4-FFF2-40B4-BE49-F238E27FC236}">
                <a16:creationId xmlns:a16="http://schemas.microsoft.com/office/drawing/2014/main" id="{44335F65-9547-41FF-BEE4-00CF221AB1A5}"/>
              </a:ext>
            </a:extLst>
          </p:cNvPr>
          <p:cNvSpPr txBox="1"/>
          <p:nvPr/>
        </p:nvSpPr>
        <p:spPr>
          <a:xfrm>
            <a:off x="35438" y="4041657"/>
            <a:ext cx="1055583" cy="276999"/>
          </a:xfrm>
          <a:prstGeom prst="rect">
            <a:avLst/>
          </a:prstGeom>
          <a:noFill/>
        </p:spPr>
        <p:txBody>
          <a:bodyPr wrap="square" rtlCol="0">
            <a:spAutoFit/>
          </a:bodyPr>
          <a:lstStyle/>
          <a:p>
            <a:r>
              <a:rPr lang="en-GB" sz="1200" dirty="0">
                <a:solidFill>
                  <a:schemeClr val="bg1"/>
                </a:solidFill>
              </a:rPr>
              <a:t>2.63 V/µm</a:t>
            </a:r>
          </a:p>
        </p:txBody>
      </p:sp>
      <p:pic>
        <p:nvPicPr>
          <p:cNvPr id="8" name="Picture 7">
            <a:extLst>
              <a:ext uri="{FF2B5EF4-FFF2-40B4-BE49-F238E27FC236}">
                <a16:creationId xmlns:a16="http://schemas.microsoft.com/office/drawing/2014/main" id="{9714425D-E26B-4439-87AB-1114FB203674}"/>
              </a:ext>
            </a:extLst>
          </p:cNvPr>
          <p:cNvPicPr>
            <a:picLocks/>
          </p:cNvPicPr>
          <p:nvPr/>
        </p:nvPicPr>
        <p:blipFill>
          <a:blip r:embed="rId4" cstate="print">
            <a:extLst>
              <a:ext uri="{28A0092B-C50C-407E-A947-70E740481C1C}">
                <a14:useLocalDpi xmlns:a14="http://schemas.microsoft.com/office/drawing/2010/main" val="0"/>
              </a:ext>
            </a:extLst>
          </a:blip>
          <a:stretch>
            <a:fillRect/>
          </a:stretch>
        </p:blipFill>
        <p:spPr>
          <a:xfrm>
            <a:off x="5866978" y="1386328"/>
            <a:ext cx="4623023" cy="2655329"/>
          </a:xfrm>
          <a:prstGeom prst="rect">
            <a:avLst/>
          </a:prstGeom>
        </p:spPr>
      </p:pic>
      <p:pic>
        <p:nvPicPr>
          <p:cNvPr id="9" name="Picture 8">
            <a:extLst>
              <a:ext uri="{FF2B5EF4-FFF2-40B4-BE49-F238E27FC236}">
                <a16:creationId xmlns:a16="http://schemas.microsoft.com/office/drawing/2014/main" id="{7710C9F7-8198-43A7-B0A0-3B16CAA01473}"/>
              </a:ext>
            </a:extLst>
          </p:cNvPr>
          <p:cNvPicPr>
            <a:picLocks/>
          </p:cNvPicPr>
          <p:nvPr/>
        </p:nvPicPr>
        <p:blipFill>
          <a:blip r:embed="rId5" cstate="print">
            <a:extLst>
              <a:ext uri="{28A0092B-C50C-407E-A947-70E740481C1C}">
                <a14:useLocalDpi xmlns:a14="http://schemas.microsoft.com/office/drawing/2010/main" val="0"/>
              </a:ext>
            </a:extLst>
          </a:blip>
          <a:stretch>
            <a:fillRect/>
          </a:stretch>
        </p:blipFill>
        <p:spPr>
          <a:xfrm>
            <a:off x="5866977" y="4094830"/>
            <a:ext cx="4623023" cy="2655328"/>
          </a:xfrm>
          <a:prstGeom prst="rect">
            <a:avLst/>
          </a:prstGeom>
        </p:spPr>
      </p:pic>
      <p:sp>
        <p:nvSpPr>
          <p:cNvPr id="10" name="TextBox 9">
            <a:extLst>
              <a:ext uri="{FF2B5EF4-FFF2-40B4-BE49-F238E27FC236}">
                <a16:creationId xmlns:a16="http://schemas.microsoft.com/office/drawing/2014/main" id="{F2E2A416-61ED-4293-877B-C50ED92FA52B}"/>
              </a:ext>
            </a:extLst>
          </p:cNvPr>
          <p:cNvSpPr txBox="1"/>
          <p:nvPr/>
        </p:nvSpPr>
        <p:spPr>
          <a:xfrm>
            <a:off x="10603017" y="1446139"/>
            <a:ext cx="1055583" cy="276999"/>
          </a:xfrm>
          <a:prstGeom prst="rect">
            <a:avLst/>
          </a:prstGeom>
          <a:noFill/>
        </p:spPr>
        <p:txBody>
          <a:bodyPr wrap="square" rtlCol="0">
            <a:spAutoFit/>
          </a:bodyPr>
          <a:lstStyle/>
          <a:p>
            <a:r>
              <a:rPr lang="en-GB" sz="1200" dirty="0">
                <a:solidFill>
                  <a:schemeClr val="bg1"/>
                </a:solidFill>
              </a:rPr>
              <a:t>1.48 V/µm</a:t>
            </a:r>
          </a:p>
        </p:txBody>
      </p:sp>
      <p:sp>
        <p:nvSpPr>
          <p:cNvPr id="11" name="TextBox 10">
            <a:extLst>
              <a:ext uri="{FF2B5EF4-FFF2-40B4-BE49-F238E27FC236}">
                <a16:creationId xmlns:a16="http://schemas.microsoft.com/office/drawing/2014/main" id="{2B0E337D-2078-4954-8439-8CD3C897F4D4}"/>
              </a:ext>
            </a:extLst>
          </p:cNvPr>
          <p:cNvSpPr txBox="1"/>
          <p:nvPr/>
        </p:nvSpPr>
        <p:spPr>
          <a:xfrm>
            <a:off x="10603017" y="4041656"/>
            <a:ext cx="1055583" cy="276999"/>
          </a:xfrm>
          <a:prstGeom prst="rect">
            <a:avLst/>
          </a:prstGeom>
          <a:noFill/>
        </p:spPr>
        <p:txBody>
          <a:bodyPr wrap="square" rtlCol="0">
            <a:spAutoFit/>
          </a:bodyPr>
          <a:lstStyle/>
          <a:p>
            <a:r>
              <a:rPr lang="en-GB" sz="1200" dirty="0">
                <a:solidFill>
                  <a:schemeClr val="bg1"/>
                </a:solidFill>
              </a:rPr>
              <a:t>2.52 V/µm</a:t>
            </a:r>
          </a:p>
        </p:txBody>
      </p:sp>
      <p:sp>
        <p:nvSpPr>
          <p:cNvPr id="12" name="TextBox 11">
            <a:extLst>
              <a:ext uri="{FF2B5EF4-FFF2-40B4-BE49-F238E27FC236}">
                <a16:creationId xmlns:a16="http://schemas.microsoft.com/office/drawing/2014/main" id="{4C4B2ADB-2BA5-4E4E-8744-7BF9D2B73C80}"/>
              </a:ext>
            </a:extLst>
          </p:cNvPr>
          <p:cNvSpPr txBox="1"/>
          <p:nvPr/>
        </p:nvSpPr>
        <p:spPr>
          <a:xfrm>
            <a:off x="708429" y="1049108"/>
            <a:ext cx="5062451" cy="369332"/>
          </a:xfrm>
          <a:prstGeom prst="rect">
            <a:avLst/>
          </a:prstGeom>
          <a:noFill/>
        </p:spPr>
        <p:txBody>
          <a:bodyPr wrap="square" rtlCol="0">
            <a:spAutoFit/>
          </a:bodyPr>
          <a:lstStyle/>
          <a:p>
            <a:pPr algn="ctr"/>
            <a:r>
              <a:rPr lang="en-US" dirty="0">
                <a:solidFill>
                  <a:schemeClr val="bg1"/>
                </a:solidFill>
              </a:rPr>
              <a:t>CNT Array 1</a:t>
            </a:r>
            <a:endParaRPr lang="en-GB" dirty="0">
              <a:solidFill>
                <a:schemeClr val="bg1"/>
              </a:solidFill>
            </a:endParaRPr>
          </a:p>
        </p:txBody>
      </p:sp>
      <p:sp>
        <p:nvSpPr>
          <p:cNvPr id="13" name="TextBox 12">
            <a:extLst>
              <a:ext uri="{FF2B5EF4-FFF2-40B4-BE49-F238E27FC236}">
                <a16:creationId xmlns:a16="http://schemas.microsoft.com/office/drawing/2014/main" id="{D97E87BA-3132-43AD-BE76-3432BFB8D325}"/>
              </a:ext>
            </a:extLst>
          </p:cNvPr>
          <p:cNvSpPr txBox="1"/>
          <p:nvPr/>
        </p:nvSpPr>
        <p:spPr>
          <a:xfrm>
            <a:off x="5770880" y="1049108"/>
            <a:ext cx="5062451" cy="369332"/>
          </a:xfrm>
          <a:prstGeom prst="rect">
            <a:avLst/>
          </a:prstGeom>
          <a:noFill/>
        </p:spPr>
        <p:txBody>
          <a:bodyPr wrap="square" rtlCol="0">
            <a:spAutoFit/>
          </a:bodyPr>
          <a:lstStyle/>
          <a:p>
            <a:pPr algn="ctr"/>
            <a:r>
              <a:rPr lang="en-US" dirty="0">
                <a:solidFill>
                  <a:schemeClr val="bg1"/>
                </a:solidFill>
              </a:rPr>
              <a:t>CNT Array 2</a:t>
            </a:r>
            <a:endParaRPr lang="en-GB" dirty="0">
              <a:solidFill>
                <a:schemeClr val="bg1"/>
              </a:solidFill>
            </a:endParaRPr>
          </a:p>
        </p:txBody>
      </p:sp>
    </p:spTree>
    <p:extLst>
      <p:ext uri="{BB962C8B-B14F-4D97-AF65-F5344CB8AC3E}">
        <p14:creationId xmlns:p14="http://schemas.microsoft.com/office/powerpoint/2010/main" val="6428966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B3255-F75B-453E-B16F-5AA26352FDCD}"/>
              </a:ext>
            </a:extLst>
          </p:cNvPr>
          <p:cNvSpPr>
            <a:spLocks noGrp="1"/>
          </p:cNvSpPr>
          <p:nvPr>
            <p:ph type="title"/>
          </p:nvPr>
        </p:nvSpPr>
        <p:spPr/>
        <p:txBody>
          <a:bodyPr/>
          <a:lstStyle/>
          <a:p>
            <a:r>
              <a:rPr lang="en-GB" dirty="0"/>
              <a:t>Current Density vs Electric Field</a:t>
            </a:r>
          </a:p>
        </p:txBody>
      </p:sp>
      <p:sp>
        <p:nvSpPr>
          <p:cNvPr id="3" name="Slide Number Placeholder 2">
            <a:extLst>
              <a:ext uri="{FF2B5EF4-FFF2-40B4-BE49-F238E27FC236}">
                <a16:creationId xmlns:a16="http://schemas.microsoft.com/office/drawing/2014/main" id="{3B7F8863-BE47-431C-B3B8-452B7C4399B8}"/>
              </a:ext>
            </a:extLst>
          </p:cNvPr>
          <p:cNvSpPr>
            <a:spLocks noGrp="1"/>
          </p:cNvSpPr>
          <p:nvPr>
            <p:ph type="sldNum" sz="quarter" idx="12"/>
          </p:nvPr>
        </p:nvSpPr>
        <p:spPr/>
        <p:txBody>
          <a:bodyPr/>
          <a:lstStyle/>
          <a:p>
            <a:fld id="{C263D6C4-4840-40CC-AC84-17E24B3B7BDE}" type="slidenum">
              <a:rPr lang="en-US" noProof="0" smtClean="0"/>
              <a:pPr/>
              <a:t>63</a:t>
            </a:fld>
            <a:endParaRPr lang="en-US" noProof="0" dirty="0"/>
          </a:p>
        </p:txBody>
      </p:sp>
      <p:pic>
        <p:nvPicPr>
          <p:cNvPr id="4" name="Picture 3">
            <a:extLst>
              <a:ext uri="{FF2B5EF4-FFF2-40B4-BE49-F238E27FC236}">
                <a16:creationId xmlns:a16="http://schemas.microsoft.com/office/drawing/2014/main" id="{B75257C1-5C47-4D0B-986F-93FAB6085C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1010" y="2660714"/>
            <a:ext cx="5380764" cy="3600000"/>
          </a:xfrm>
          <a:prstGeom prst="rect">
            <a:avLst/>
          </a:prstGeom>
        </p:spPr>
      </p:pic>
      <p:pic>
        <p:nvPicPr>
          <p:cNvPr id="5" name="Picture 4">
            <a:extLst>
              <a:ext uri="{FF2B5EF4-FFF2-40B4-BE49-F238E27FC236}">
                <a16:creationId xmlns:a16="http://schemas.microsoft.com/office/drawing/2014/main" id="{5D8DC68F-B149-4246-9A04-26CE5188B2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9315" y="2660714"/>
            <a:ext cx="5380763" cy="3600000"/>
          </a:xfrm>
          <a:prstGeom prst="rect">
            <a:avLst/>
          </a:prstGeom>
        </p:spPr>
      </p:pic>
      <p:sp>
        <p:nvSpPr>
          <p:cNvPr id="6" name="Content Placeholder 2">
            <a:extLst>
              <a:ext uri="{FF2B5EF4-FFF2-40B4-BE49-F238E27FC236}">
                <a16:creationId xmlns:a16="http://schemas.microsoft.com/office/drawing/2014/main" id="{5135BE6B-5763-4B01-B065-E6489D24EB7A}"/>
              </a:ext>
            </a:extLst>
          </p:cNvPr>
          <p:cNvSpPr txBox="1">
            <a:spLocks/>
          </p:cNvSpPr>
          <p:nvPr/>
        </p:nvSpPr>
        <p:spPr>
          <a:xfrm>
            <a:off x="916418" y="1669120"/>
            <a:ext cx="4726202" cy="1874466"/>
          </a:xfrm>
          <a:prstGeom prst="rect">
            <a:avLst/>
          </a:prstGeom>
        </p:spPr>
        <p:txBody>
          <a:bodyPr>
            <a:normAutofit/>
          </a:bodyPr>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b="1" dirty="0">
                <a:solidFill>
                  <a:schemeClr val="bg1"/>
                </a:solidFill>
              </a:rPr>
              <a:t> CNT Array1 - Threshold Field </a:t>
            </a:r>
            <a:r>
              <a:rPr lang="en-US" sz="1600" dirty="0">
                <a:solidFill>
                  <a:schemeClr val="bg1"/>
                </a:solidFill>
              </a:rPr>
              <a:t>(1 mA/cm</a:t>
            </a:r>
            <a:r>
              <a:rPr lang="en-US" sz="1600" baseline="30000" dirty="0">
                <a:solidFill>
                  <a:schemeClr val="bg1"/>
                </a:solidFill>
              </a:rPr>
              <a:t>2</a:t>
            </a:r>
            <a:r>
              <a:rPr lang="en-US" sz="1600" dirty="0">
                <a:solidFill>
                  <a:schemeClr val="bg1"/>
                </a:solidFill>
              </a:rPr>
              <a:t>):</a:t>
            </a:r>
          </a:p>
          <a:p>
            <a:pPr lvl="1">
              <a:buFont typeface="Wingdings" panose="05000000000000000000" pitchFamily="2" charset="2"/>
              <a:buChar char="Ø"/>
            </a:pPr>
            <a:r>
              <a:rPr lang="en-US" sz="1400" dirty="0" err="1">
                <a:solidFill>
                  <a:schemeClr val="bg1"/>
                </a:solidFill>
              </a:rPr>
              <a:t>E</a:t>
            </a:r>
            <a:r>
              <a:rPr lang="en-US" sz="1400" baseline="-25000" dirty="0" err="1">
                <a:solidFill>
                  <a:schemeClr val="bg1"/>
                </a:solidFill>
              </a:rPr>
              <a:t>tr</a:t>
            </a:r>
            <a:r>
              <a:rPr lang="en-US" sz="1400" dirty="0">
                <a:solidFill>
                  <a:schemeClr val="bg1"/>
                </a:solidFill>
              </a:rPr>
              <a:t> = 1.67 V/</a:t>
            </a:r>
            <a:r>
              <a:rPr lang="en-US" sz="1400" dirty="0" err="1">
                <a:solidFill>
                  <a:schemeClr val="bg1"/>
                </a:solidFill>
              </a:rPr>
              <a:t>μm</a:t>
            </a:r>
            <a:r>
              <a:rPr lang="en-US" sz="1400" dirty="0">
                <a:solidFill>
                  <a:schemeClr val="bg1"/>
                </a:solidFill>
              </a:rPr>
              <a:t> in both cases.</a:t>
            </a:r>
          </a:p>
          <a:p>
            <a:pPr lvl="1">
              <a:buFont typeface="Wingdings" panose="05000000000000000000" pitchFamily="2" charset="2"/>
              <a:buChar char="Ø"/>
            </a:pPr>
            <a:r>
              <a:rPr lang="en-US" sz="1400" dirty="0">
                <a:solidFill>
                  <a:schemeClr val="bg1"/>
                </a:solidFill>
              </a:rPr>
              <a:t>t1 </a:t>
            </a:r>
            <a:r>
              <a:rPr lang="en-US" sz="2000" baseline="-10000" dirty="0">
                <a:solidFill>
                  <a:schemeClr val="bg1"/>
                </a:solidFill>
              </a:rPr>
              <a:t>~</a:t>
            </a:r>
            <a:r>
              <a:rPr lang="en-US" sz="1400" dirty="0">
                <a:solidFill>
                  <a:schemeClr val="bg1"/>
                </a:solidFill>
              </a:rPr>
              <a:t> 380 h, t2 </a:t>
            </a:r>
            <a:r>
              <a:rPr lang="en-US" baseline="-10000" dirty="0">
                <a:solidFill>
                  <a:schemeClr val="bg1"/>
                </a:solidFill>
              </a:rPr>
              <a:t>~</a:t>
            </a:r>
            <a:r>
              <a:rPr lang="en-US" sz="1400" baseline="-10000" dirty="0">
                <a:solidFill>
                  <a:schemeClr val="bg1"/>
                </a:solidFill>
              </a:rPr>
              <a:t>  </a:t>
            </a:r>
            <a:r>
              <a:rPr lang="en-US" sz="1400" dirty="0">
                <a:solidFill>
                  <a:schemeClr val="bg1"/>
                </a:solidFill>
              </a:rPr>
              <a:t>t1 +</a:t>
            </a:r>
            <a:r>
              <a:rPr lang="en-US" sz="1400" baseline="-10000" dirty="0">
                <a:solidFill>
                  <a:schemeClr val="bg1"/>
                </a:solidFill>
              </a:rPr>
              <a:t> </a:t>
            </a:r>
            <a:r>
              <a:rPr lang="en-US" sz="1400" dirty="0">
                <a:solidFill>
                  <a:schemeClr val="bg1"/>
                </a:solidFill>
              </a:rPr>
              <a:t>300h.</a:t>
            </a:r>
          </a:p>
          <a:p>
            <a:pPr marL="201168" lvl="1" indent="0">
              <a:buFont typeface="Arial" panose="020B0604020202020204" pitchFamily="34" charset="0"/>
              <a:buNone/>
            </a:pPr>
            <a:br>
              <a:rPr lang="en-GB" sz="1400" dirty="0">
                <a:solidFill>
                  <a:schemeClr val="bg1"/>
                </a:solidFill>
              </a:rPr>
            </a:br>
            <a:endParaRPr lang="en-US" sz="1400" dirty="0">
              <a:solidFill>
                <a:schemeClr val="bg1"/>
              </a:solidFill>
            </a:endParaRPr>
          </a:p>
        </p:txBody>
      </p:sp>
      <p:sp>
        <p:nvSpPr>
          <p:cNvPr id="7" name="Content Placeholder 2">
            <a:extLst>
              <a:ext uri="{FF2B5EF4-FFF2-40B4-BE49-F238E27FC236}">
                <a16:creationId xmlns:a16="http://schemas.microsoft.com/office/drawing/2014/main" id="{6945673C-20A4-4FE8-BBC4-A05981F69292}"/>
              </a:ext>
            </a:extLst>
          </p:cNvPr>
          <p:cNvSpPr txBox="1">
            <a:spLocks/>
          </p:cNvSpPr>
          <p:nvPr/>
        </p:nvSpPr>
        <p:spPr>
          <a:xfrm>
            <a:off x="6588469" y="1669120"/>
            <a:ext cx="4726202" cy="1874466"/>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Arial" panose="020B0604020202020204" pitchFamily="34" charset="0"/>
              <a:buChar char="•"/>
            </a:pPr>
            <a:r>
              <a:rPr lang="en-US" sz="1600" b="1" dirty="0">
                <a:solidFill>
                  <a:schemeClr val="bg1"/>
                </a:solidFill>
              </a:rPr>
              <a:t> CNT Array 2 - Threshold Field </a:t>
            </a:r>
            <a:r>
              <a:rPr lang="en-US" sz="1600" dirty="0">
                <a:solidFill>
                  <a:schemeClr val="bg1"/>
                </a:solidFill>
              </a:rPr>
              <a:t>(1 mA/cm</a:t>
            </a:r>
            <a:r>
              <a:rPr lang="en-US" sz="1600" baseline="30000" dirty="0">
                <a:solidFill>
                  <a:schemeClr val="bg1"/>
                </a:solidFill>
              </a:rPr>
              <a:t>2</a:t>
            </a:r>
            <a:r>
              <a:rPr lang="en-US" sz="1600" dirty="0">
                <a:solidFill>
                  <a:schemeClr val="bg1"/>
                </a:solidFill>
              </a:rPr>
              <a:t>):</a:t>
            </a:r>
          </a:p>
          <a:p>
            <a:pPr lvl="1">
              <a:buFont typeface="Wingdings" panose="05000000000000000000" pitchFamily="2" charset="2"/>
              <a:buChar char="Ø"/>
            </a:pPr>
            <a:r>
              <a:rPr lang="en-US" sz="1400" dirty="0">
                <a:solidFill>
                  <a:schemeClr val="bg1"/>
                </a:solidFill>
              </a:rPr>
              <a:t>E</a:t>
            </a:r>
            <a:r>
              <a:rPr lang="en-US" sz="1400" baseline="-25000" dirty="0">
                <a:solidFill>
                  <a:schemeClr val="bg1"/>
                </a:solidFill>
              </a:rPr>
              <a:t>tr</a:t>
            </a:r>
            <a:r>
              <a:rPr lang="en-US" sz="1400" dirty="0">
                <a:solidFill>
                  <a:schemeClr val="bg1"/>
                </a:solidFill>
              </a:rPr>
              <a:t> = 2.71 V/μm.</a:t>
            </a:r>
          </a:p>
          <a:p>
            <a:pPr lvl="1">
              <a:buFont typeface="Wingdings" panose="05000000000000000000" pitchFamily="2" charset="2"/>
              <a:buChar char="Ø"/>
            </a:pPr>
            <a:r>
              <a:rPr lang="en-US" sz="1400" dirty="0">
                <a:solidFill>
                  <a:schemeClr val="bg1"/>
                </a:solidFill>
              </a:rPr>
              <a:t>t1 </a:t>
            </a:r>
            <a:r>
              <a:rPr lang="en-US" sz="2000" baseline="-10000" dirty="0">
                <a:solidFill>
                  <a:schemeClr val="bg1"/>
                </a:solidFill>
              </a:rPr>
              <a:t>~</a:t>
            </a:r>
            <a:r>
              <a:rPr lang="en-US" sz="1400" dirty="0">
                <a:solidFill>
                  <a:schemeClr val="bg1"/>
                </a:solidFill>
              </a:rPr>
              <a:t> 250 h.</a:t>
            </a:r>
          </a:p>
          <a:p>
            <a:pPr marL="201168" lvl="1" indent="0">
              <a:buFont typeface="Calibri" pitchFamily="34" charset="0"/>
              <a:buNone/>
            </a:pPr>
            <a:br>
              <a:rPr lang="en-GB" sz="1400" dirty="0">
                <a:solidFill>
                  <a:schemeClr val="bg1"/>
                </a:solidFill>
              </a:rPr>
            </a:br>
            <a:endParaRPr lang="en-US" sz="1400" dirty="0">
              <a:solidFill>
                <a:schemeClr val="bg1"/>
              </a:solidFill>
            </a:endParaRPr>
          </a:p>
        </p:txBody>
      </p:sp>
    </p:spTree>
    <p:extLst>
      <p:ext uri="{BB962C8B-B14F-4D97-AF65-F5344CB8AC3E}">
        <p14:creationId xmlns:p14="http://schemas.microsoft.com/office/powerpoint/2010/main" val="7998527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4B1D5-2EF3-4F1C-85C2-D7A2B2D90AF5}"/>
              </a:ext>
            </a:extLst>
          </p:cNvPr>
          <p:cNvSpPr>
            <a:spLocks noGrp="1"/>
          </p:cNvSpPr>
          <p:nvPr>
            <p:ph type="title"/>
          </p:nvPr>
        </p:nvSpPr>
        <p:spPr/>
        <p:txBody>
          <a:bodyPr/>
          <a:lstStyle/>
          <a:p>
            <a:r>
              <a:rPr lang="en-US" dirty="0"/>
              <a:t>Lifetime Measurement</a:t>
            </a:r>
            <a:endParaRPr lang="en-GB" dirty="0"/>
          </a:p>
        </p:txBody>
      </p:sp>
      <p:sp>
        <p:nvSpPr>
          <p:cNvPr id="3" name="Slide Number Placeholder 2">
            <a:extLst>
              <a:ext uri="{FF2B5EF4-FFF2-40B4-BE49-F238E27FC236}">
                <a16:creationId xmlns:a16="http://schemas.microsoft.com/office/drawing/2014/main" id="{C41BEDB1-0E6E-41DD-A023-64670CFE2E5F}"/>
              </a:ext>
            </a:extLst>
          </p:cNvPr>
          <p:cNvSpPr>
            <a:spLocks noGrp="1"/>
          </p:cNvSpPr>
          <p:nvPr>
            <p:ph type="sldNum" sz="quarter" idx="12"/>
          </p:nvPr>
        </p:nvSpPr>
        <p:spPr/>
        <p:txBody>
          <a:bodyPr/>
          <a:lstStyle/>
          <a:p>
            <a:fld id="{C263D6C4-4840-40CC-AC84-17E24B3B7BDE}" type="slidenum">
              <a:rPr lang="en-US" noProof="0" smtClean="0"/>
              <a:pPr/>
              <a:t>64</a:t>
            </a:fld>
            <a:endParaRPr lang="en-US" noProof="0" dirty="0"/>
          </a:p>
        </p:txBody>
      </p:sp>
      <p:pic>
        <p:nvPicPr>
          <p:cNvPr id="5" name="Content Placeholder 6">
            <a:extLst>
              <a:ext uri="{FF2B5EF4-FFF2-40B4-BE49-F238E27FC236}">
                <a16:creationId xmlns:a16="http://schemas.microsoft.com/office/drawing/2014/main" id="{90A41390-FA6B-4A5B-9F3F-ECAC51795A2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6076604" y="2280050"/>
            <a:ext cx="5605200" cy="4021200"/>
          </a:xfrm>
          <a:prstGeom prst="rect">
            <a:avLst/>
          </a:prstGeom>
        </p:spPr>
      </p:pic>
      <p:sp>
        <p:nvSpPr>
          <p:cNvPr id="6" name="TextBox 5">
            <a:extLst>
              <a:ext uri="{FF2B5EF4-FFF2-40B4-BE49-F238E27FC236}">
                <a16:creationId xmlns:a16="http://schemas.microsoft.com/office/drawing/2014/main" id="{EA457E1D-8F82-4828-871C-4635BA3171B7}"/>
              </a:ext>
            </a:extLst>
          </p:cNvPr>
          <p:cNvSpPr txBox="1"/>
          <p:nvPr/>
        </p:nvSpPr>
        <p:spPr>
          <a:xfrm>
            <a:off x="6831739" y="1519420"/>
            <a:ext cx="4256117" cy="584775"/>
          </a:xfrm>
          <a:prstGeom prst="rect">
            <a:avLst/>
          </a:prstGeom>
          <a:noFill/>
        </p:spPr>
        <p:txBody>
          <a:bodyPr wrap="square" rtlCol="0">
            <a:spAutoFit/>
          </a:bodyPr>
          <a:lstStyle/>
          <a:p>
            <a:pPr algn="ctr"/>
            <a:r>
              <a:rPr lang="en-US" sz="1600" dirty="0">
                <a:solidFill>
                  <a:schemeClr val="bg1"/>
                </a:solidFill>
              </a:rPr>
              <a:t>Total Burn-out after </a:t>
            </a:r>
            <a:r>
              <a:rPr lang="en-US" sz="1600" baseline="-10000" dirty="0">
                <a:solidFill>
                  <a:schemeClr val="bg1"/>
                </a:solidFill>
              </a:rPr>
              <a:t>~ </a:t>
            </a:r>
            <a:r>
              <a:rPr lang="en-US" sz="1600" dirty="0">
                <a:solidFill>
                  <a:schemeClr val="bg1"/>
                </a:solidFill>
              </a:rPr>
              <a:t>230 h. Total: </a:t>
            </a:r>
            <a:r>
              <a:rPr lang="en-US" sz="1600" baseline="-10000" dirty="0">
                <a:solidFill>
                  <a:schemeClr val="bg1"/>
                </a:solidFill>
              </a:rPr>
              <a:t>~ </a:t>
            </a:r>
            <a:r>
              <a:rPr lang="en-US" sz="1600" dirty="0">
                <a:solidFill>
                  <a:schemeClr val="bg1"/>
                </a:solidFill>
              </a:rPr>
              <a:t>500 h. </a:t>
            </a:r>
            <a:br>
              <a:rPr lang="en-US" sz="1600" dirty="0">
                <a:solidFill>
                  <a:schemeClr val="bg1"/>
                </a:solidFill>
              </a:rPr>
            </a:br>
            <a:r>
              <a:rPr lang="en-US" sz="1600" dirty="0">
                <a:solidFill>
                  <a:schemeClr val="bg1"/>
                </a:solidFill>
              </a:rPr>
              <a:t>E</a:t>
            </a:r>
            <a:r>
              <a:rPr lang="en-US" sz="1600" baseline="-25000" dirty="0">
                <a:solidFill>
                  <a:schemeClr val="bg1"/>
                </a:solidFill>
              </a:rPr>
              <a:t>a</a:t>
            </a:r>
            <a:r>
              <a:rPr lang="en-US" sz="1600" dirty="0">
                <a:solidFill>
                  <a:schemeClr val="bg1"/>
                </a:solidFill>
              </a:rPr>
              <a:t> = 3.33 V/</a:t>
            </a:r>
            <a:r>
              <a:rPr lang="el-GR" sz="1600" dirty="0">
                <a:solidFill>
                  <a:schemeClr val="bg1"/>
                </a:solidFill>
              </a:rPr>
              <a:t>μ</a:t>
            </a:r>
            <a:r>
              <a:rPr lang="en-US" sz="1600" dirty="0">
                <a:solidFill>
                  <a:schemeClr val="bg1"/>
                </a:solidFill>
              </a:rPr>
              <a:t>m </a:t>
            </a:r>
            <a:endParaRPr lang="en-GB" sz="1600" dirty="0">
              <a:solidFill>
                <a:schemeClr val="bg1"/>
              </a:solidFill>
            </a:endParaRPr>
          </a:p>
        </p:txBody>
      </p:sp>
      <p:pic>
        <p:nvPicPr>
          <p:cNvPr id="7" name="Picture 6">
            <a:extLst>
              <a:ext uri="{FF2B5EF4-FFF2-40B4-BE49-F238E27FC236}">
                <a16:creationId xmlns:a16="http://schemas.microsoft.com/office/drawing/2014/main" id="{30B4B3A0-6F46-4C84-B4C9-B9D033BE9766}"/>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489404" y="2280050"/>
            <a:ext cx="5587200" cy="4021200"/>
          </a:xfrm>
          <a:prstGeom prst="rect">
            <a:avLst/>
          </a:prstGeom>
        </p:spPr>
      </p:pic>
      <p:sp>
        <p:nvSpPr>
          <p:cNvPr id="8" name="TextBox 7">
            <a:extLst>
              <a:ext uri="{FF2B5EF4-FFF2-40B4-BE49-F238E27FC236}">
                <a16:creationId xmlns:a16="http://schemas.microsoft.com/office/drawing/2014/main" id="{A9B9E03E-FF41-4AC7-AE71-5EA36FA107D7}"/>
              </a:ext>
            </a:extLst>
          </p:cNvPr>
          <p:cNvSpPr txBox="1"/>
          <p:nvPr/>
        </p:nvSpPr>
        <p:spPr>
          <a:xfrm>
            <a:off x="1104146" y="1519420"/>
            <a:ext cx="4256117" cy="584775"/>
          </a:xfrm>
          <a:prstGeom prst="rect">
            <a:avLst/>
          </a:prstGeom>
          <a:noFill/>
        </p:spPr>
        <p:txBody>
          <a:bodyPr wrap="square" rtlCol="0">
            <a:spAutoFit/>
          </a:bodyPr>
          <a:lstStyle/>
          <a:p>
            <a:pPr algn="ctr"/>
            <a:r>
              <a:rPr lang="en-US" sz="1600" dirty="0">
                <a:solidFill>
                  <a:schemeClr val="bg1"/>
                </a:solidFill>
              </a:rPr>
              <a:t>Total Burn-out not reached. Total: </a:t>
            </a:r>
            <a:r>
              <a:rPr lang="en-US" sz="1600" baseline="-10000" dirty="0">
                <a:solidFill>
                  <a:schemeClr val="bg1"/>
                </a:solidFill>
              </a:rPr>
              <a:t>~ </a:t>
            </a:r>
            <a:r>
              <a:rPr lang="en-US" sz="1600" dirty="0">
                <a:solidFill>
                  <a:schemeClr val="bg1"/>
                </a:solidFill>
              </a:rPr>
              <a:t>1500 h. </a:t>
            </a:r>
            <a:br>
              <a:rPr lang="en-US" sz="1600" dirty="0">
                <a:solidFill>
                  <a:schemeClr val="bg1"/>
                </a:solidFill>
              </a:rPr>
            </a:br>
            <a:r>
              <a:rPr lang="en-US" sz="1600" dirty="0">
                <a:solidFill>
                  <a:schemeClr val="bg1"/>
                </a:solidFill>
              </a:rPr>
              <a:t>E</a:t>
            </a:r>
            <a:r>
              <a:rPr lang="en-US" sz="1600" baseline="-25000" dirty="0">
                <a:solidFill>
                  <a:schemeClr val="bg1"/>
                </a:solidFill>
              </a:rPr>
              <a:t>a</a:t>
            </a:r>
            <a:r>
              <a:rPr lang="en-US" sz="1600" dirty="0">
                <a:solidFill>
                  <a:schemeClr val="bg1"/>
                </a:solidFill>
              </a:rPr>
              <a:t> = 2.26 V/</a:t>
            </a:r>
            <a:r>
              <a:rPr lang="el-GR" sz="1600" dirty="0">
                <a:solidFill>
                  <a:schemeClr val="bg1"/>
                </a:solidFill>
              </a:rPr>
              <a:t>μ</a:t>
            </a:r>
            <a:r>
              <a:rPr lang="en-US" sz="1600" dirty="0">
                <a:solidFill>
                  <a:schemeClr val="bg1"/>
                </a:solidFill>
              </a:rPr>
              <a:t>m </a:t>
            </a:r>
            <a:endParaRPr lang="en-GB" sz="1600" dirty="0">
              <a:solidFill>
                <a:schemeClr val="bg1"/>
              </a:solidFill>
            </a:endParaRPr>
          </a:p>
        </p:txBody>
      </p:sp>
    </p:spTree>
    <p:extLst>
      <p:ext uri="{BB962C8B-B14F-4D97-AF65-F5344CB8AC3E}">
        <p14:creationId xmlns:p14="http://schemas.microsoft.com/office/powerpoint/2010/main" val="36436690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41BEDB1-0E6E-41DD-A023-64670CFE2E5F}"/>
              </a:ext>
            </a:extLst>
          </p:cNvPr>
          <p:cNvSpPr>
            <a:spLocks noGrp="1"/>
          </p:cNvSpPr>
          <p:nvPr>
            <p:ph type="sldNum" sz="quarter" idx="12"/>
          </p:nvPr>
        </p:nvSpPr>
        <p:spPr/>
        <p:txBody>
          <a:bodyPr/>
          <a:lstStyle/>
          <a:p>
            <a:fld id="{C263D6C4-4840-40CC-AC84-17E24B3B7BDE}" type="slidenum">
              <a:rPr lang="en-US" noProof="0" smtClean="0"/>
              <a:pPr/>
              <a:t>65</a:t>
            </a:fld>
            <a:endParaRPr lang="en-US" noProof="0" dirty="0"/>
          </a:p>
        </p:txBody>
      </p:sp>
      <p:pic>
        <p:nvPicPr>
          <p:cNvPr id="4" name="Picture 3">
            <a:extLst>
              <a:ext uri="{FF2B5EF4-FFF2-40B4-BE49-F238E27FC236}">
                <a16:creationId xmlns:a16="http://schemas.microsoft.com/office/drawing/2014/main" id="{3981C1C0-6D85-4D11-A600-32A8C2061C5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6097587" y="1788045"/>
            <a:ext cx="5842213" cy="3374372"/>
          </a:xfrm>
          <a:prstGeom prst="rect">
            <a:avLst/>
          </a:prstGeom>
        </p:spPr>
      </p:pic>
      <p:cxnSp>
        <p:nvCxnSpPr>
          <p:cNvPr id="5" name="Straight Arrow Connector 4">
            <a:extLst>
              <a:ext uri="{FF2B5EF4-FFF2-40B4-BE49-F238E27FC236}">
                <a16:creationId xmlns:a16="http://schemas.microsoft.com/office/drawing/2014/main" id="{E73CCE37-3B3A-4AE2-8788-702C45B2E324}"/>
              </a:ext>
            </a:extLst>
          </p:cNvPr>
          <p:cNvCxnSpPr/>
          <p:nvPr/>
        </p:nvCxnSpPr>
        <p:spPr>
          <a:xfrm flipH="1">
            <a:off x="6647924" y="3397245"/>
            <a:ext cx="1285652" cy="221995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7B6DE31C-0D4C-41A6-AAC9-C649CB9F3573}"/>
              </a:ext>
            </a:extLst>
          </p:cNvPr>
          <p:cNvCxnSpPr/>
          <p:nvPr/>
        </p:nvCxnSpPr>
        <p:spPr>
          <a:xfrm flipH="1">
            <a:off x="7686101" y="3682538"/>
            <a:ext cx="962827" cy="195810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8C861B9A-1134-41D9-9271-0B3150F1338E}"/>
              </a:ext>
            </a:extLst>
          </p:cNvPr>
          <p:cNvCxnSpPr/>
          <p:nvPr/>
        </p:nvCxnSpPr>
        <p:spPr>
          <a:xfrm flipH="1">
            <a:off x="9625860" y="4015047"/>
            <a:ext cx="806347" cy="160215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3E82388-32A8-4F1B-99ED-014D7AF6BCF3}"/>
              </a:ext>
            </a:extLst>
          </p:cNvPr>
          <p:cNvSpPr txBox="1"/>
          <p:nvPr/>
        </p:nvSpPr>
        <p:spPr>
          <a:xfrm>
            <a:off x="6350562" y="5617201"/>
            <a:ext cx="1090816" cy="430887"/>
          </a:xfrm>
          <a:prstGeom prst="rect">
            <a:avLst/>
          </a:prstGeom>
          <a:noFill/>
        </p:spPr>
        <p:txBody>
          <a:bodyPr wrap="square" rtlCol="0">
            <a:spAutoFit/>
          </a:bodyPr>
          <a:lstStyle/>
          <a:p>
            <a:r>
              <a:rPr lang="en-US" sz="1100" dirty="0">
                <a:solidFill>
                  <a:schemeClr val="bg1"/>
                </a:solidFill>
              </a:rPr>
              <a:t>Extracting Grid</a:t>
            </a:r>
            <a:endParaRPr lang="en-GB" sz="1100" dirty="0">
              <a:solidFill>
                <a:schemeClr val="bg1"/>
              </a:solidFill>
            </a:endParaRPr>
          </a:p>
        </p:txBody>
      </p:sp>
      <p:sp>
        <p:nvSpPr>
          <p:cNvPr id="9" name="TextBox 8">
            <a:extLst>
              <a:ext uri="{FF2B5EF4-FFF2-40B4-BE49-F238E27FC236}">
                <a16:creationId xmlns:a16="http://schemas.microsoft.com/office/drawing/2014/main" id="{F145B83E-AE8A-4935-97C9-71A4871A6167}"/>
              </a:ext>
            </a:extLst>
          </p:cNvPr>
          <p:cNvSpPr txBox="1"/>
          <p:nvPr/>
        </p:nvSpPr>
        <p:spPr>
          <a:xfrm>
            <a:off x="7387526" y="5628924"/>
            <a:ext cx="1090816" cy="430887"/>
          </a:xfrm>
          <a:prstGeom prst="rect">
            <a:avLst/>
          </a:prstGeom>
          <a:noFill/>
        </p:spPr>
        <p:txBody>
          <a:bodyPr wrap="square" rtlCol="0">
            <a:spAutoFit/>
          </a:bodyPr>
          <a:lstStyle/>
          <a:p>
            <a:r>
              <a:rPr lang="en-GB" sz="1100" dirty="0">
                <a:solidFill>
                  <a:schemeClr val="bg1"/>
                </a:solidFill>
              </a:rPr>
              <a:t>Support for CNT</a:t>
            </a:r>
          </a:p>
        </p:txBody>
      </p:sp>
      <p:sp>
        <p:nvSpPr>
          <p:cNvPr id="10" name="TextBox 9">
            <a:extLst>
              <a:ext uri="{FF2B5EF4-FFF2-40B4-BE49-F238E27FC236}">
                <a16:creationId xmlns:a16="http://schemas.microsoft.com/office/drawing/2014/main" id="{AEDE0FBD-5679-4D67-A8A7-C5CE302FB3C7}"/>
              </a:ext>
            </a:extLst>
          </p:cNvPr>
          <p:cNvSpPr txBox="1"/>
          <p:nvPr/>
        </p:nvSpPr>
        <p:spPr>
          <a:xfrm>
            <a:off x="8896472" y="5640647"/>
            <a:ext cx="1090816" cy="430887"/>
          </a:xfrm>
          <a:prstGeom prst="rect">
            <a:avLst/>
          </a:prstGeom>
          <a:noFill/>
        </p:spPr>
        <p:txBody>
          <a:bodyPr wrap="square" rtlCol="0">
            <a:spAutoFit/>
          </a:bodyPr>
          <a:lstStyle/>
          <a:p>
            <a:r>
              <a:rPr lang="en-GB" sz="1100" dirty="0">
                <a:solidFill>
                  <a:schemeClr val="bg1"/>
                </a:solidFill>
              </a:rPr>
              <a:t>Linear Motion Feedthrough</a:t>
            </a:r>
          </a:p>
        </p:txBody>
      </p:sp>
      <p:sp>
        <p:nvSpPr>
          <p:cNvPr id="11" name="Rectangle 10">
            <a:extLst>
              <a:ext uri="{FF2B5EF4-FFF2-40B4-BE49-F238E27FC236}">
                <a16:creationId xmlns:a16="http://schemas.microsoft.com/office/drawing/2014/main" id="{9AAFC71E-D3C5-441C-B91C-55E259C5D2DB}"/>
              </a:ext>
            </a:extLst>
          </p:cNvPr>
          <p:cNvSpPr/>
          <p:nvPr/>
        </p:nvSpPr>
        <p:spPr>
          <a:xfrm>
            <a:off x="75372" y="1654352"/>
            <a:ext cx="5898708" cy="1323439"/>
          </a:xfrm>
          <a:prstGeom prst="rect">
            <a:avLst/>
          </a:prstGeom>
        </p:spPr>
        <p:txBody>
          <a:bodyPr wrap="square">
            <a:spAutoFit/>
          </a:bodyPr>
          <a:lstStyle/>
          <a:p>
            <a:pPr algn="just">
              <a:buFont typeface="Wingdings" panose="05000000000000000000" pitchFamily="2" charset="2"/>
              <a:buChar char="Ø"/>
            </a:pPr>
            <a:r>
              <a:rPr lang="en-GB" sz="1600" dirty="0">
                <a:solidFill>
                  <a:schemeClr val="bg1"/>
                </a:solidFill>
                <a:sym typeface="Wingdings" panose="05000000000000000000" pitchFamily="2" charset="2"/>
              </a:rPr>
              <a:t> Measurement </a:t>
            </a:r>
            <a:r>
              <a:rPr lang="en-GB" sz="1600">
                <a:solidFill>
                  <a:schemeClr val="bg1"/>
                </a:solidFill>
                <a:sym typeface="Wingdings" panose="05000000000000000000" pitchFamily="2" charset="2"/>
              </a:rPr>
              <a:t>of longitudinal and transverse </a:t>
            </a:r>
            <a:r>
              <a:rPr lang="en-GB" sz="1600" dirty="0">
                <a:solidFill>
                  <a:schemeClr val="bg1"/>
                </a:solidFill>
                <a:sym typeface="Wingdings" panose="05000000000000000000" pitchFamily="2" charset="2"/>
              </a:rPr>
              <a:t>e</a:t>
            </a:r>
            <a:r>
              <a:rPr lang="en-GB" sz="1600">
                <a:solidFill>
                  <a:schemeClr val="bg1"/>
                </a:solidFill>
                <a:sym typeface="Wingdings" panose="05000000000000000000" pitchFamily="2" charset="2"/>
              </a:rPr>
              <a:t>nergy </a:t>
            </a:r>
            <a:r>
              <a:rPr lang="en-GB" sz="1600" dirty="0">
                <a:solidFill>
                  <a:schemeClr val="bg1"/>
                </a:solidFill>
                <a:sym typeface="Wingdings" panose="05000000000000000000" pitchFamily="2" charset="2"/>
              </a:rPr>
              <a:t>depending on the inter-electrode distance.</a:t>
            </a:r>
          </a:p>
          <a:p>
            <a:pPr algn="just">
              <a:buFont typeface="Wingdings" panose="05000000000000000000" pitchFamily="2" charset="2"/>
              <a:buChar char="Ø"/>
            </a:pPr>
            <a:r>
              <a:rPr lang="en-US" sz="1600" dirty="0">
                <a:solidFill>
                  <a:schemeClr val="bg1"/>
                </a:solidFill>
                <a:sym typeface="Wingdings" panose="05000000000000000000" pitchFamily="2" charset="2"/>
              </a:rPr>
              <a:t> Assessment of grid effect and choice of the best grid.</a:t>
            </a:r>
          </a:p>
          <a:p>
            <a:pPr algn="just">
              <a:buFont typeface="Wingdings" panose="05000000000000000000" pitchFamily="2" charset="2"/>
              <a:buChar char="Ø"/>
            </a:pPr>
            <a:r>
              <a:rPr lang="en-US" sz="1600" dirty="0">
                <a:solidFill>
                  <a:schemeClr val="bg1"/>
                </a:solidFill>
                <a:sym typeface="Wingdings" panose="05000000000000000000" pitchFamily="2" charset="2"/>
              </a:rPr>
              <a:t> Simulation of the emitted beam.</a:t>
            </a:r>
          </a:p>
          <a:p>
            <a:pPr algn="just">
              <a:buFont typeface="Wingdings" panose="05000000000000000000" pitchFamily="2" charset="2"/>
              <a:buChar char="Ø"/>
            </a:pPr>
            <a:r>
              <a:rPr lang="en-US" sz="1600" dirty="0">
                <a:solidFill>
                  <a:schemeClr val="bg1"/>
                </a:solidFill>
                <a:sym typeface="Wingdings" panose="05000000000000000000" pitchFamily="2" charset="2"/>
              </a:rPr>
              <a:t> Design, production and test of the electron gun.</a:t>
            </a:r>
            <a:endParaRPr lang="en-GB" sz="1600" dirty="0">
              <a:solidFill>
                <a:schemeClr val="bg1"/>
              </a:solidFill>
            </a:endParaRPr>
          </a:p>
        </p:txBody>
      </p:sp>
      <p:pic>
        <p:nvPicPr>
          <p:cNvPr id="12" name="Picture 11">
            <a:extLst>
              <a:ext uri="{FF2B5EF4-FFF2-40B4-BE49-F238E27FC236}">
                <a16:creationId xmlns:a16="http://schemas.microsoft.com/office/drawing/2014/main" id="{BBEA6F90-A859-406C-A13A-6AB0B6DF616C}"/>
              </a:ext>
            </a:extLst>
          </p:cNvPr>
          <p:cNvPicPr>
            <a:picLocks noChangeAspect="1"/>
          </p:cNvPicPr>
          <p:nvPr/>
        </p:nvPicPr>
        <p:blipFill>
          <a:blip r:embed="rId3"/>
          <a:stretch>
            <a:fillRect/>
          </a:stretch>
        </p:blipFill>
        <p:spPr>
          <a:xfrm>
            <a:off x="438737" y="3135503"/>
            <a:ext cx="4681918" cy="3511439"/>
          </a:xfrm>
          <a:prstGeom prst="rect">
            <a:avLst/>
          </a:prstGeom>
        </p:spPr>
      </p:pic>
    </p:spTree>
    <p:extLst>
      <p:ext uri="{BB962C8B-B14F-4D97-AF65-F5344CB8AC3E}">
        <p14:creationId xmlns:p14="http://schemas.microsoft.com/office/powerpoint/2010/main" val="6119859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4B1D5-2EF3-4F1C-85C2-D7A2B2D90AF5}"/>
              </a:ext>
            </a:extLst>
          </p:cNvPr>
          <p:cNvSpPr>
            <a:spLocks noGrp="1"/>
          </p:cNvSpPr>
          <p:nvPr>
            <p:ph type="title"/>
          </p:nvPr>
        </p:nvSpPr>
        <p:spPr/>
        <p:txBody>
          <a:bodyPr/>
          <a:lstStyle/>
          <a:p>
            <a:r>
              <a:rPr lang="en-GB" dirty="0"/>
              <a:t>A new cooler for the AD</a:t>
            </a:r>
          </a:p>
        </p:txBody>
      </p:sp>
      <p:sp>
        <p:nvSpPr>
          <p:cNvPr id="3" name="Slide Number Placeholder 2">
            <a:extLst>
              <a:ext uri="{FF2B5EF4-FFF2-40B4-BE49-F238E27FC236}">
                <a16:creationId xmlns:a16="http://schemas.microsoft.com/office/drawing/2014/main" id="{C41BEDB1-0E6E-41DD-A023-64670CFE2E5F}"/>
              </a:ext>
            </a:extLst>
          </p:cNvPr>
          <p:cNvSpPr>
            <a:spLocks noGrp="1"/>
          </p:cNvSpPr>
          <p:nvPr>
            <p:ph type="sldNum" sz="quarter" idx="12"/>
          </p:nvPr>
        </p:nvSpPr>
        <p:spPr/>
        <p:txBody>
          <a:bodyPr/>
          <a:lstStyle/>
          <a:p>
            <a:fld id="{C263D6C4-4840-40CC-AC84-17E24B3B7BDE}" type="slidenum">
              <a:rPr lang="en-US" noProof="0" smtClean="0"/>
              <a:pPr/>
              <a:t>66</a:t>
            </a:fld>
            <a:endParaRPr lang="en-US" noProof="0" dirty="0"/>
          </a:p>
        </p:txBody>
      </p:sp>
      <p:sp>
        <p:nvSpPr>
          <p:cNvPr id="4" name="Content Placeholder 4">
            <a:extLst>
              <a:ext uri="{FF2B5EF4-FFF2-40B4-BE49-F238E27FC236}">
                <a16:creationId xmlns:a16="http://schemas.microsoft.com/office/drawing/2014/main" id="{D57041FB-D933-433E-8B75-8B0001A1B275}"/>
              </a:ext>
            </a:extLst>
          </p:cNvPr>
          <p:cNvSpPr txBox="1">
            <a:spLocks/>
          </p:cNvSpPr>
          <p:nvPr/>
        </p:nvSpPr>
        <p:spPr>
          <a:xfrm>
            <a:off x="111339" y="1078456"/>
            <a:ext cx="5115983" cy="3796015"/>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buClr>
                <a:schemeClr val="bg1"/>
              </a:buClr>
              <a:buFont typeface="Wingdings" panose="05000000000000000000" pitchFamily="2" charset="2"/>
              <a:buChar char="§"/>
            </a:pPr>
            <a:r>
              <a:rPr lang="en-GB" sz="1600" dirty="0">
                <a:solidFill>
                  <a:schemeClr val="bg1"/>
                </a:solidFill>
                <a:cs typeface="Arial" panose="020B0604020202020204" pitchFamily="34" charset="0"/>
              </a:rPr>
              <a:t>Maximum energy:		80 keV</a:t>
            </a:r>
          </a:p>
          <a:p>
            <a:pPr>
              <a:buClr>
                <a:schemeClr val="bg1"/>
              </a:buClr>
              <a:buFont typeface="Wingdings" panose="05000000000000000000" pitchFamily="2" charset="2"/>
              <a:buChar char="§"/>
            </a:pPr>
            <a:r>
              <a:rPr lang="en-GB" sz="1600" dirty="0">
                <a:solidFill>
                  <a:schemeClr val="bg1"/>
                </a:solidFill>
                <a:cs typeface="Arial" panose="020B0604020202020204" pitchFamily="34" charset="0"/>
              </a:rPr>
              <a:t>Electron beam energy:		68.125 keV</a:t>
            </a:r>
          </a:p>
          <a:p>
            <a:pPr>
              <a:buClr>
                <a:schemeClr val="bg1"/>
              </a:buClr>
              <a:buFont typeface="Wingdings" panose="05000000000000000000" pitchFamily="2" charset="2"/>
              <a:buChar char="§"/>
            </a:pPr>
            <a:r>
              <a:rPr lang="en-GB" sz="1600" dirty="0">
                <a:solidFill>
                  <a:schemeClr val="bg1"/>
                </a:solidFill>
                <a:cs typeface="Arial" panose="020B0604020202020204" pitchFamily="34" charset="0"/>
              </a:rPr>
              <a:t>Antiproton beam momentum:	500 MeV/c</a:t>
            </a:r>
          </a:p>
          <a:p>
            <a:pPr>
              <a:buClr>
                <a:schemeClr val="bg1"/>
              </a:buClr>
              <a:buFont typeface="Wingdings" panose="05000000000000000000" pitchFamily="2" charset="2"/>
              <a:buChar char="§"/>
            </a:pPr>
            <a:r>
              <a:rPr lang="en-GB" sz="1600" dirty="0">
                <a:solidFill>
                  <a:schemeClr val="bg1"/>
                </a:solidFill>
                <a:cs typeface="Arial" panose="020B0604020202020204" pitchFamily="34" charset="0"/>
              </a:rPr>
              <a:t>Accelerating voltage:		68.808 kV</a:t>
            </a:r>
          </a:p>
          <a:p>
            <a:pPr>
              <a:buClr>
                <a:schemeClr val="bg1"/>
              </a:buClr>
              <a:buFont typeface="Wingdings" panose="05000000000000000000" pitchFamily="2" charset="2"/>
              <a:buChar char="§"/>
            </a:pPr>
            <a:r>
              <a:rPr lang="en-GB" sz="1600" dirty="0">
                <a:solidFill>
                  <a:schemeClr val="bg1"/>
                </a:solidFill>
                <a:cs typeface="Arial" panose="020B0604020202020204" pitchFamily="34" charset="0"/>
              </a:rPr>
              <a:t>Relativistic beta:			0.471</a:t>
            </a:r>
          </a:p>
          <a:p>
            <a:pPr>
              <a:buClr>
                <a:schemeClr val="bg1"/>
              </a:buClr>
              <a:buFont typeface="Wingdings" panose="05000000000000000000" pitchFamily="2" charset="2"/>
              <a:buChar char="§"/>
            </a:pPr>
            <a:r>
              <a:rPr lang="en-GB" sz="1600" dirty="0">
                <a:solidFill>
                  <a:schemeClr val="bg1"/>
                </a:solidFill>
                <a:cs typeface="Arial" panose="020B0604020202020204" pitchFamily="34" charset="0"/>
              </a:rPr>
              <a:t>Maximum electron current:		3.5 A</a:t>
            </a:r>
          </a:p>
          <a:p>
            <a:pPr>
              <a:buClr>
                <a:schemeClr val="bg1"/>
              </a:buClr>
              <a:buFont typeface="Wingdings" panose="05000000000000000000" pitchFamily="2" charset="2"/>
              <a:buChar char="§"/>
            </a:pPr>
            <a:r>
              <a:rPr lang="en-GB" sz="1600" dirty="0">
                <a:solidFill>
                  <a:schemeClr val="bg1"/>
                </a:solidFill>
                <a:cs typeface="Arial" panose="020B0604020202020204" pitchFamily="34" charset="0"/>
              </a:rPr>
              <a:t>Cathode radius:			1.25 cm</a:t>
            </a:r>
          </a:p>
          <a:p>
            <a:pPr>
              <a:buClr>
                <a:schemeClr val="bg1"/>
              </a:buClr>
              <a:buFont typeface="Wingdings" panose="05000000000000000000" pitchFamily="2" charset="2"/>
              <a:buChar char="§"/>
            </a:pPr>
            <a:r>
              <a:rPr lang="en-GB" sz="1600" dirty="0">
                <a:solidFill>
                  <a:schemeClr val="bg1"/>
                </a:solidFill>
                <a:cs typeface="Arial" panose="020B0604020202020204" pitchFamily="34" charset="0"/>
              </a:rPr>
              <a:t>Magnetic field in gun:		2400 G</a:t>
            </a:r>
          </a:p>
          <a:p>
            <a:pPr>
              <a:buClr>
                <a:schemeClr val="bg1"/>
              </a:buClr>
              <a:buFont typeface="Wingdings" panose="05000000000000000000" pitchFamily="2" charset="2"/>
              <a:buChar char="§"/>
            </a:pPr>
            <a:r>
              <a:rPr lang="en-GB" sz="1600" dirty="0">
                <a:solidFill>
                  <a:schemeClr val="bg1"/>
                </a:solidFill>
                <a:cs typeface="Arial" panose="020B0604020202020204" pitchFamily="34" charset="0"/>
              </a:rPr>
              <a:t>Magnetic field in drift:		600 G</a:t>
            </a:r>
          </a:p>
          <a:p>
            <a:pPr>
              <a:buClr>
                <a:schemeClr val="bg1"/>
              </a:buClr>
              <a:buFont typeface="Wingdings" panose="05000000000000000000" pitchFamily="2" charset="2"/>
              <a:buChar char="§"/>
            </a:pPr>
            <a:r>
              <a:rPr lang="en-GB" sz="1600" dirty="0">
                <a:solidFill>
                  <a:schemeClr val="bg1"/>
                </a:solidFill>
                <a:cs typeface="Arial" panose="020B0604020202020204" pitchFamily="34" charset="0"/>
              </a:rPr>
              <a:t>Expansion factor:		2</a:t>
            </a:r>
          </a:p>
          <a:p>
            <a:pPr>
              <a:buClr>
                <a:schemeClr val="bg1"/>
              </a:buClr>
              <a:buFont typeface="Wingdings" panose="05000000000000000000" pitchFamily="2" charset="2"/>
              <a:buChar char="§"/>
            </a:pPr>
            <a:r>
              <a:rPr lang="en-GB" sz="1600" dirty="0">
                <a:solidFill>
                  <a:schemeClr val="bg1"/>
                </a:solidFill>
                <a:cs typeface="Arial" panose="020B0604020202020204" pitchFamily="34" charset="0"/>
              </a:rPr>
              <a:t>Beam radius in drift:		2.5 cm</a:t>
            </a:r>
          </a:p>
        </p:txBody>
      </p:sp>
      <p:pic>
        <p:nvPicPr>
          <p:cNvPr id="5" name="Picture 4">
            <a:extLst>
              <a:ext uri="{FF2B5EF4-FFF2-40B4-BE49-F238E27FC236}">
                <a16:creationId xmlns:a16="http://schemas.microsoft.com/office/drawing/2014/main" id="{C825CDAE-F201-4FC5-9A4F-2C9B06412605}"/>
              </a:ext>
            </a:extLst>
          </p:cNvPr>
          <p:cNvPicPr>
            <a:picLocks noChangeAspect="1"/>
          </p:cNvPicPr>
          <p:nvPr/>
        </p:nvPicPr>
        <p:blipFill>
          <a:blip r:embed="rId2"/>
          <a:stretch>
            <a:fillRect/>
          </a:stretch>
        </p:blipFill>
        <p:spPr>
          <a:xfrm>
            <a:off x="8799315" y="314620"/>
            <a:ext cx="3011685" cy="2542252"/>
          </a:xfrm>
          <a:prstGeom prst="rect">
            <a:avLst/>
          </a:prstGeom>
        </p:spPr>
      </p:pic>
      <p:pic>
        <p:nvPicPr>
          <p:cNvPr id="6" name="Picture 5">
            <a:extLst>
              <a:ext uri="{FF2B5EF4-FFF2-40B4-BE49-F238E27FC236}">
                <a16:creationId xmlns:a16="http://schemas.microsoft.com/office/drawing/2014/main" id="{8D436B0D-66B5-4212-8F86-B7E740B2FC23}"/>
              </a:ext>
            </a:extLst>
          </p:cNvPr>
          <p:cNvPicPr>
            <a:picLocks noChangeAspect="1"/>
          </p:cNvPicPr>
          <p:nvPr/>
        </p:nvPicPr>
        <p:blipFill>
          <a:blip r:embed="rId3"/>
          <a:stretch>
            <a:fillRect/>
          </a:stretch>
        </p:blipFill>
        <p:spPr>
          <a:xfrm>
            <a:off x="4709819" y="3902727"/>
            <a:ext cx="3669926" cy="2502577"/>
          </a:xfrm>
          <a:prstGeom prst="rect">
            <a:avLst/>
          </a:prstGeom>
        </p:spPr>
      </p:pic>
      <p:pic>
        <p:nvPicPr>
          <p:cNvPr id="7" name="Picture 6">
            <a:extLst>
              <a:ext uri="{FF2B5EF4-FFF2-40B4-BE49-F238E27FC236}">
                <a16:creationId xmlns:a16="http://schemas.microsoft.com/office/drawing/2014/main" id="{E825BDE8-7485-4AF2-B095-953210244C31}"/>
              </a:ext>
            </a:extLst>
          </p:cNvPr>
          <p:cNvPicPr>
            <a:picLocks noChangeAspect="1"/>
          </p:cNvPicPr>
          <p:nvPr/>
        </p:nvPicPr>
        <p:blipFill>
          <a:blip r:embed="rId4"/>
          <a:stretch>
            <a:fillRect/>
          </a:stretch>
        </p:blipFill>
        <p:spPr>
          <a:xfrm>
            <a:off x="5535639" y="314620"/>
            <a:ext cx="2273061" cy="3220799"/>
          </a:xfrm>
          <a:prstGeom prst="rect">
            <a:avLst/>
          </a:prstGeom>
        </p:spPr>
      </p:pic>
      <p:sp>
        <p:nvSpPr>
          <p:cNvPr id="8" name="Rectangle 7">
            <a:extLst>
              <a:ext uri="{FF2B5EF4-FFF2-40B4-BE49-F238E27FC236}">
                <a16:creationId xmlns:a16="http://schemas.microsoft.com/office/drawing/2014/main" id="{A35138E5-3816-4443-8177-71B378D7EC5D}"/>
              </a:ext>
            </a:extLst>
          </p:cNvPr>
          <p:cNvSpPr/>
          <p:nvPr/>
        </p:nvSpPr>
        <p:spPr>
          <a:xfrm>
            <a:off x="5464999" y="3478918"/>
            <a:ext cx="2159566" cy="369332"/>
          </a:xfrm>
          <a:prstGeom prst="rect">
            <a:avLst/>
          </a:prstGeom>
        </p:spPr>
        <p:txBody>
          <a:bodyPr wrap="none">
            <a:spAutoFit/>
          </a:bodyPr>
          <a:lstStyle/>
          <a:p>
            <a:r>
              <a:rPr lang="en-US" dirty="0">
                <a:solidFill>
                  <a:schemeClr val="bg1"/>
                </a:solidFill>
              </a:rPr>
              <a:t>Electron gun study </a:t>
            </a:r>
            <a:endParaRPr lang="en-GB" dirty="0"/>
          </a:p>
        </p:txBody>
      </p:sp>
      <p:sp>
        <p:nvSpPr>
          <p:cNvPr id="9" name="Rectangle 8">
            <a:extLst>
              <a:ext uri="{FF2B5EF4-FFF2-40B4-BE49-F238E27FC236}">
                <a16:creationId xmlns:a16="http://schemas.microsoft.com/office/drawing/2014/main" id="{074D096C-F158-4145-A91D-5DA5A9AC36E8}"/>
              </a:ext>
            </a:extLst>
          </p:cNvPr>
          <p:cNvSpPr/>
          <p:nvPr/>
        </p:nvSpPr>
        <p:spPr>
          <a:xfrm>
            <a:off x="9134925" y="2900511"/>
            <a:ext cx="2428870" cy="369332"/>
          </a:xfrm>
          <a:prstGeom prst="rect">
            <a:avLst/>
          </a:prstGeom>
        </p:spPr>
        <p:txBody>
          <a:bodyPr wrap="none">
            <a:spAutoFit/>
          </a:bodyPr>
          <a:lstStyle/>
          <a:p>
            <a:r>
              <a:rPr lang="en-US" dirty="0">
                <a:solidFill>
                  <a:schemeClr val="bg1"/>
                </a:solidFill>
              </a:rPr>
              <a:t>Horizontal orientation </a:t>
            </a:r>
            <a:endParaRPr lang="en-GB" dirty="0"/>
          </a:p>
        </p:txBody>
      </p:sp>
      <p:sp>
        <p:nvSpPr>
          <p:cNvPr id="10" name="Rectangle 9">
            <a:extLst>
              <a:ext uri="{FF2B5EF4-FFF2-40B4-BE49-F238E27FC236}">
                <a16:creationId xmlns:a16="http://schemas.microsoft.com/office/drawing/2014/main" id="{E873E6F8-0421-4A35-9984-FB6EBAC7AC7F}"/>
              </a:ext>
            </a:extLst>
          </p:cNvPr>
          <p:cNvSpPr/>
          <p:nvPr/>
        </p:nvSpPr>
        <p:spPr>
          <a:xfrm>
            <a:off x="5535639" y="6459781"/>
            <a:ext cx="2659702" cy="369332"/>
          </a:xfrm>
          <a:prstGeom prst="rect">
            <a:avLst/>
          </a:prstGeom>
        </p:spPr>
        <p:txBody>
          <a:bodyPr wrap="none">
            <a:spAutoFit/>
          </a:bodyPr>
          <a:lstStyle/>
          <a:p>
            <a:r>
              <a:rPr lang="en-US" dirty="0">
                <a:solidFill>
                  <a:schemeClr val="bg1"/>
                </a:solidFill>
              </a:rPr>
              <a:t>Electron beam collector </a:t>
            </a:r>
            <a:endParaRPr lang="en-GB" dirty="0"/>
          </a:p>
        </p:txBody>
      </p:sp>
      <p:sp>
        <p:nvSpPr>
          <p:cNvPr id="11" name="Rectangle 10">
            <a:extLst>
              <a:ext uri="{FF2B5EF4-FFF2-40B4-BE49-F238E27FC236}">
                <a16:creationId xmlns:a16="http://schemas.microsoft.com/office/drawing/2014/main" id="{4F366A9C-8A2C-4A4D-A64A-11364E528C68}"/>
              </a:ext>
            </a:extLst>
          </p:cNvPr>
          <p:cNvSpPr/>
          <p:nvPr/>
        </p:nvSpPr>
        <p:spPr>
          <a:xfrm>
            <a:off x="9134925" y="5945743"/>
            <a:ext cx="1672253" cy="369332"/>
          </a:xfrm>
          <a:prstGeom prst="rect">
            <a:avLst/>
          </a:prstGeom>
        </p:spPr>
        <p:txBody>
          <a:bodyPr wrap="none">
            <a:spAutoFit/>
          </a:bodyPr>
          <a:lstStyle/>
          <a:p>
            <a:r>
              <a:rPr lang="en-US" dirty="0">
                <a:solidFill>
                  <a:schemeClr val="bg1"/>
                </a:solidFill>
              </a:rPr>
              <a:t>Pancake coils </a:t>
            </a:r>
            <a:endParaRPr lang="en-GB" dirty="0"/>
          </a:p>
        </p:txBody>
      </p:sp>
      <p:pic>
        <p:nvPicPr>
          <p:cNvPr id="13" name="Picture 12">
            <a:extLst>
              <a:ext uri="{FF2B5EF4-FFF2-40B4-BE49-F238E27FC236}">
                <a16:creationId xmlns:a16="http://schemas.microsoft.com/office/drawing/2014/main" id="{48CEC5C7-C050-4E38-8D05-807631745082}"/>
              </a:ext>
            </a:extLst>
          </p:cNvPr>
          <p:cNvPicPr>
            <a:picLocks noChangeAspect="1"/>
          </p:cNvPicPr>
          <p:nvPr/>
        </p:nvPicPr>
        <p:blipFill>
          <a:blip r:embed="rId5"/>
          <a:stretch>
            <a:fillRect/>
          </a:stretch>
        </p:blipFill>
        <p:spPr>
          <a:xfrm>
            <a:off x="8527137" y="3368113"/>
            <a:ext cx="3468925" cy="2566638"/>
          </a:xfrm>
          <a:prstGeom prst="rect">
            <a:avLst/>
          </a:prstGeom>
        </p:spPr>
      </p:pic>
    </p:spTree>
    <p:extLst>
      <p:ext uri="{BB962C8B-B14F-4D97-AF65-F5344CB8AC3E}">
        <p14:creationId xmlns:p14="http://schemas.microsoft.com/office/powerpoint/2010/main" val="234858771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6D7F0-7463-4532-A682-502CC1CB1887}"/>
              </a:ext>
            </a:extLst>
          </p:cNvPr>
          <p:cNvSpPr>
            <a:spLocks noGrp="1"/>
          </p:cNvSpPr>
          <p:nvPr>
            <p:ph type="title"/>
          </p:nvPr>
        </p:nvSpPr>
        <p:spPr/>
        <p:txBody>
          <a:bodyPr/>
          <a:lstStyle/>
          <a:p>
            <a:r>
              <a:rPr lang="en-GB" dirty="0"/>
              <a:t>What will be different?</a:t>
            </a:r>
          </a:p>
        </p:txBody>
      </p:sp>
      <p:sp>
        <p:nvSpPr>
          <p:cNvPr id="3" name="Slide Number Placeholder 2">
            <a:extLst>
              <a:ext uri="{FF2B5EF4-FFF2-40B4-BE49-F238E27FC236}">
                <a16:creationId xmlns:a16="http://schemas.microsoft.com/office/drawing/2014/main" id="{454E6870-C658-46D8-9D42-22E4DD7D4F5F}"/>
              </a:ext>
            </a:extLst>
          </p:cNvPr>
          <p:cNvSpPr>
            <a:spLocks noGrp="1"/>
          </p:cNvSpPr>
          <p:nvPr>
            <p:ph type="sldNum" sz="quarter" idx="12"/>
          </p:nvPr>
        </p:nvSpPr>
        <p:spPr/>
        <p:txBody>
          <a:bodyPr/>
          <a:lstStyle/>
          <a:p>
            <a:fld id="{C263D6C4-4840-40CC-AC84-17E24B3B7BDE}" type="slidenum">
              <a:rPr lang="en-US" noProof="0" smtClean="0"/>
              <a:pPr/>
              <a:t>67</a:t>
            </a:fld>
            <a:endParaRPr lang="en-US" noProof="0" dirty="0"/>
          </a:p>
        </p:txBody>
      </p:sp>
      <p:sp>
        <p:nvSpPr>
          <p:cNvPr id="4" name="Content Placeholder 4">
            <a:extLst>
              <a:ext uri="{FF2B5EF4-FFF2-40B4-BE49-F238E27FC236}">
                <a16:creationId xmlns:a16="http://schemas.microsoft.com/office/drawing/2014/main" id="{B71BDCBC-55B5-4477-B115-8B90A890126D}"/>
              </a:ext>
            </a:extLst>
          </p:cNvPr>
          <p:cNvSpPr txBox="1">
            <a:spLocks/>
          </p:cNvSpPr>
          <p:nvPr/>
        </p:nvSpPr>
        <p:spPr>
          <a:xfrm>
            <a:off x="793080" y="1521487"/>
            <a:ext cx="11104280" cy="4965673"/>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R="0" lvl="0" algn="just" defTabSz="914400" rtl="0" eaLnBrk="1" fontAlgn="auto" latinLnBrk="0" hangingPunct="1">
              <a:lnSpc>
                <a:spcPct val="100000"/>
              </a:lnSpc>
              <a:spcBef>
                <a:spcPts val="700"/>
              </a:spcBef>
              <a:spcAft>
                <a:spcPts val="0"/>
              </a:spcAft>
              <a:buClr>
                <a:schemeClr val="bg1"/>
              </a:buClr>
              <a:buSzPct val="60000"/>
              <a:buFont typeface="Wingdings" panose="05000000000000000000" pitchFamily="2" charset="2"/>
              <a:buChar char="§"/>
              <a:tabLst/>
              <a:defRPr/>
            </a:pPr>
            <a:r>
              <a:rPr kumimoji="0" lang="en-GB" sz="2000" b="0" i="0" u="none" strike="noStrike" kern="1200" cap="none" spc="0" normalizeH="0" baseline="0" noProof="0" dirty="0">
                <a:ln>
                  <a:noFill/>
                </a:ln>
                <a:solidFill>
                  <a:schemeClr val="bg1"/>
                </a:solidFill>
                <a:effectLst/>
                <a:uLnTx/>
                <a:uFillTx/>
                <a:cs typeface="Arial" panose="020B0604020202020204" pitchFamily="34" charset="0"/>
              </a:rPr>
              <a:t>Cooling at a</a:t>
            </a:r>
            <a:r>
              <a:rPr kumimoji="0" lang="en-GB" sz="2000" b="0" i="0" u="none" strike="noStrike" kern="1200" cap="none" spc="0" normalizeH="0" noProof="0" dirty="0">
                <a:ln>
                  <a:noFill/>
                </a:ln>
                <a:solidFill>
                  <a:schemeClr val="bg1"/>
                </a:solidFill>
                <a:effectLst/>
                <a:uLnTx/>
                <a:uFillTx/>
                <a:cs typeface="Arial" panose="020B0604020202020204" pitchFamily="34" charset="0"/>
              </a:rPr>
              <a:t> higher antiproton momentum (≤500 MeV/c)</a:t>
            </a:r>
          </a:p>
          <a:p>
            <a:pPr lvl="1" algn="just">
              <a:spcBef>
                <a:spcPts val="700"/>
              </a:spcBef>
              <a:buClr>
                <a:schemeClr val="bg1"/>
              </a:buClr>
              <a:buSzPct val="60000"/>
              <a:buFont typeface="Wingdings" panose="05000000000000000000" pitchFamily="2" charset="2"/>
              <a:buChar char="§"/>
              <a:defRPr/>
            </a:pPr>
            <a:r>
              <a:rPr kumimoji="0" lang="en-GB" sz="1700" b="0" i="0" u="none" strike="noStrike" kern="1200" cap="none" spc="0" normalizeH="0" baseline="0" noProof="0" dirty="0">
                <a:ln>
                  <a:noFill/>
                </a:ln>
                <a:solidFill>
                  <a:schemeClr val="bg1"/>
                </a:solidFill>
                <a:effectLst/>
                <a:uLnTx/>
                <a:uFillTx/>
                <a:cs typeface="Arial" panose="020B0604020202020204" pitchFamily="34" charset="0"/>
              </a:rPr>
              <a:t>Less blow-up during deceleration</a:t>
            </a:r>
          </a:p>
          <a:p>
            <a:pPr marR="0" lvl="0" algn="just" defTabSz="914400" rtl="0" eaLnBrk="1" fontAlgn="auto" latinLnBrk="0" hangingPunct="1">
              <a:lnSpc>
                <a:spcPct val="100000"/>
              </a:lnSpc>
              <a:spcBef>
                <a:spcPts val="700"/>
              </a:spcBef>
              <a:spcAft>
                <a:spcPts val="0"/>
              </a:spcAft>
              <a:buClr>
                <a:schemeClr val="bg1"/>
              </a:buClr>
              <a:buSzPct val="60000"/>
              <a:buFont typeface="Wingdings" panose="05000000000000000000" pitchFamily="2" charset="2"/>
              <a:buChar char="§"/>
              <a:tabLst/>
              <a:defRPr/>
            </a:pPr>
            <a:r>
              <a:rPr kumimoji="0" lang="en-GB" sz="2000" b="0" i="0" u="none" strike="noStrike" kern="1200" cap="none" spc="0" normalizeH="0" baseline="0" noProof="0" dirty="0">
                <a:ln>
                  <a:noFill/>
                </a:ln>
                <a:solidFill>
                  <a:schemeClr val="bg1"/>
                </a:solidFill>
                <a:effectLst/>
                <a:uLnTx/>
                <a:uFillTx/>
                <a:cs typeface="Arial" panose="020B0604020202020204" pitchFamily="34" charset="0"/>
              </a:rPr>
              <a:t>Horizontal orientation</a:t>
            </a:r>
          </a:p>
          <a:p>
            <a:pPr lvl="1" algn="just">
              <a:spcBef>
                <a:spcPts val="700"/>
              </a:spcBef>
              <a:buClr>
                <a:schemeClr val="bg1"/>
              </a:buClr>
              <a:buSzPct val="60000"/>
              <a:buFont typeface="Wingdings" panose="05000000000000000000" pitchFamily="2" charset="2"/>
              <a:buChar char="§"/>
              <a:defRPr/>
            </a:pPr>
            <a:r>
              <a:rPr kumimoji="0" lang="en-GB" sz="1700" b="0" i="0" u="none" strike="noStrike" kern="1200" cap="none" spc="0" normalizeH="0" baseline="0" noProof="0" dirty="0">
                <a:ln>
                  <a:noFill/>
                </a:ln>
                <a:solidFill>
                  <a:schemeClr val="bg1"/>
                </a:solidFill>
                <a:effectLst/>
                <a:uLnTx/>
                <a:uFillTx/>
                <a:cs typeface="Arial" panose="020B0604020202020204" pitchFamily="34" charset="0"/>
              </a:rPr>
              <a:t>Easier interventions</a:t>
            </a:r>
          </a:p>
          <a:p>
            <a:pPr marR="0" lvl="0" algn="just" defTabSz="914400" rtl="0" eaLnBrk="1" fontAlgn="auto" latinLnBrk="0" hangingPunct="1">
              <a:lnSpc>
                <a:spcPct val="100000"/>
              </a:lnSpc>
              <a:spcBef>
                <a:spcPts val="700"/>
              </a:spcBef>
              <a:spcAft>
                <a:spcPts val="0"/>
              </a:spcAft>
              <a:buClr>
                <a:schemeClr val="bg1"/>
              </a:buClr>
              <a:buSzPct val="60000"/>
              <a:buFont typeface="Wingdings" panose="05000000000000000000" pitchFamily="2" charset="2"/>
              <a:buChar char="§"/>
              <a:tabLst/>
              <a:defRPr/>
            </a:pPr>
            <a:r>
              <a:rPr kumimoji="0" lang="en-GB" sz="2000" b="0" i="0" u="none" strike="noStrike" kern="1200" cap="none" spc="0" normalizeH="0" baseline="0" noProof="0" dirty="0">
                <a:ln>
                  <a:noFill/>
                </a:ln>
                <a:solidFill>
                  <a:schemeClr val="bg1"/>
                </a:solidFill>
                <a:effectLst/>
                <a:uLnTx/>
                <a:uFillTx/>
                <a:cs typeface="Arial" panose="020B0604020202020204" pitchFamily="34" charset="0"/>
              </a:rPr>
              <a:t>Electrostatic plates in each toroid.</a:t>
            </a:r>
          </a:p>
          <a:p>
            <a:pPr lvl="1" algn="just">
              <a:spcBef>
                <a:spcPts val="700"/>
              </a:spcBef>
              <a:buClr>
                <a:schemeClr val="bg1"/>
              </a:buClr>
              <a:buSzPct val="60000"/>
              <a:buFont typeface="Wingdings" panose="05000000000000000000" pitchFamily="2" charset="2"/>
              <a:buChar char="§"/>
              <a:defRPr/>
            </a:pPr>
            <a:r>
              <a:rPr lang="en-GB" sz="1700" dirty="0">
                <a:solidFill>
                  <a:schemeClr val="bg1"/>
                </a:solidFill>
                <a:cs typeface="Arial" panose="020B0604020202020204" pitchFamily="34" charset="0"/>
              </a:rPr>
              <a:t>Control losses</a:t>
            </a:r>
            <a:endParaRPr kumimoji="0" lang="en-GB" sz="1700" b="0" i="0" u="none" strike="noStrike" kern="1200" cap="none" spc="0" normalizeH="0" baseline="0" noProof="0" dirty="0">
              <a:ln>
                <a:noFill/>
              </a:ln>
              <a:solidFill>
                <a:schemeClr val="bg1"/>
              </a:solidFill>
              <a:effectLst/>
              <a:uLnTx/>
              <a:uFillTx/>
              <a:cs typeface="Arial" panose="020B0604020202020204" pitchFamily="34" charset="0"/>
            </a:endParaRPr>
          </a:p>
          <a:p>
            <a:pPr marR="0" lvl="0" algn="just" defTabSz="914400" rtl="0" eaLnBrk="1" fontAlgn="auto" latinLnBrk="0" hangingPunct="1">
              <a:lnSpc>
                <a:spcPct val="100000"/>
              </a:lnSpc>
              <a:spcBef>
                <a:spcPts val="700"/>
              </a:spcBef>
              <a:spcAft>
                <a:spcPts val="0"/>
              </a:spcAft>
              <a:buClr>
                <a:schemeClr val="bg1"/>
              </a:buClr>
              <a:buSzPct val="60000"/>
              <a:buFont typeface="Wingdings" panose="05000000000000000000" pitchFamily="2" charset="2"/>
              <a:buChar char="§"/>
              <a:tabLst/>
              <a:defRPr/>
            </a:pPr>
            <a:r>
              <a:rPr kumimoji="0" lang="en-GB" sz="2000" b="0" i="0" u="none" strike="noStrike" kern="1200" cap="none" spc="0" normalizeH="0" baseline="0" noProof="0" dirty="0">
                <a:ln>
                  <a:noFill/>
                </a:ln>
                <a:solidFill>
                  <a:schemeClr val="bg1"/>
                </a:solidFill>
                <a:effectLst/>
                <a:uLnTx/>
                <a:uFillTx/>
                <a:cs typeface="Arial" panose="020B0604020202020204" pitchFamily="34" charset="0"/>
              </a:rPr>
              <a:t>NEG coated vacuum chambers.</a:t>
            </a:r>
          </a:p>
          <a:p>
            <a:pPr lvl="1" algn="just">
              <a:spcBef>
                <a:spcPts val="700"/>
              </a:spcBef>
              <a:buClr>
                <a:schemeClr val="bg1"/>
              </a:buClr>
              <a:buSzPct val="60000"/>
              <a:buFont typeface="Wingdings" panose="05000000000000000000" pitchFamily="2" charset="2"/>
              <a:buChar char="§"/>
              <a:defRPr/>
            </a:pPr>
            <a:r>
              <a:rPr lang="en-GB" sz="1700" dirty="0">
                <a:solidFill>
                  <a:schemeClr val="bg1"/>
                </a:solidFill>
                <a:cs typeface="Arial" panose="020B0604020202020204" pitchFamily="34" charset="0"/>
              </a:rPr>
              <a:t>Better vacuum</a:t>
            </a:r>
            <a:endParaRPr kumimoji="0" lang="en-GB" sz="1700" b="0" i="0" u="none" strike="noStrike" kern="1200" cap="none" spc="0" normalizeH="0" baseline="0" noProof="0" dirty="0">
              <a:ln>
                <a:noFill/>
              </a:ln>
              <a:solidFill>
                <a:schemeClr val="bg1"/>
              </a:solidFill>
              <a:effectLst/>
              <a:uLnTx/>
              <a:uFillTx/>
              <a:cs typeface="Arial" panose="020B0604020202020204" pitchFamily="34" charset="0"/>
            </a:endParaRPr>
          </a:p>
          <a:p>
            <a:pPr marR="0" lvl="0" algn="just" defTabSz="914400" rtl="0" eaLnBrk="1" fontAlgn="auto" latinLnBrk="0" hangingPunct="1">
              <a:lnSpc>
                <a:spcPct val="100000"/>
              </a:lnSpc>
              <a:spcBef>
                <a:spcPts val="700"/>
              </a:spcBef>
              <a:spcAft>
                <a:spcPts val="0"/>
              </a:spcAft>
              <a:buClr>
                <a:schemeClr val="bg1"/>
              </a:buClr>
              <a:buSzPct val="60000"/>
              <a:buFont typeface="Wingdings" panose="05000000000000000000" pitchFamily="2" charset="2"/>
              <a:buChar char="§"/>
              <a:tabLst/>
              <a:defRPr/>
            </a:pPr>
            <a:r>
              <a:rPr kumimoji="0" lang="en-GB" sz="2000" b="0" i="0" u="none" strike="noStrike" kern="1200" cap="none" spc="0" normalizeH="0" baseline="0" noProof="0" dirty="0">
                <a:ln>
                  <a:noFill/>
                </a:ln>
                <a:solidFill>
                  <a:schemeClr val="bg1"/>
                </a:solidFill>
                <a:effectLst/>
                <a:uLnTx/>
                <a:uFillTx/>
                <a:cs typeface="Arial" panose="020B0604020202020204" pitchFamily="34" charset="0"/>
              </a:rPr>
              <a:t>Fast ramping of the expansion solenoid to adapt the electron beam size during cooling.</a:t>
            </a:r>
          </a:p>
          <a:p>
            <a:pPr marR="0" lvl="0" algn="just" defTabSz="914400" rtl="0" eaLnBrk="1" fontAlgn="auto" latinLnBrk="0" hangingPunct="1">
              <a:lnSpc>
                <a:spcPct val="100000"/>
              </a:lnSpc>
              <a:spcBef>
                <a:spcPts val="700"/>
              </a:spcBef>
              <a:spcAft>
                <a:spcPts val="0"/>
              </a:spcAft>
              <a:buClr>
                <a:schemeClr val="bg1"/>
              </a:buClr>
              <a:buSzPct val="60000"/>
              <a:buFont typeface="Wingdings" panose="05000000000000000000" pitchFamily="2" charset="2"/>
              <a:buChar char="§"/>
              <a:tabLst/>
              <a:defRPr/>
            </a:pPr>
            <a:r>
              <a:rPr kumimoji="0" lang="en-GB" sz="2000" b="0" i="0" u="none" strike="noStrike" kern="1200" cap="none" spc="0" normalizeH="0" baseline="0" noProof="0" dirty="0">
                <a:ln>
                  <a:noFill/>
                </a:ln>
                <a:solidFill>
                  <a:schemeClr val="bg1"/>
                </a:solidFill>
                <a:effectLst/>
                <a:uLnTx/>
                <a:uFillTx/>
                <a:cs typeface="Arial" panose="020B0604020202020204" pitchFamily="34" charset="0"/>
              </a:rPr>
              <a:t>New solenoid design using pancakes and iron bars for the return-flux.</a:t>
            </a:r>
          </a:p>
          <a:p>
            <a:pPr lvl="1" algn="just">
              <a:spcBef>
                <a:spcPts val="700"/>
              </a:spcBef>
              <a:buClr>
                <a:schemeClr val="bg1"/>
              </a:buClr>
              <a:buSzPct val="60000"/>
              <a:buFont typeface="Wingdings" panose="05000000000000000000" pitchFamily="2" charset="2"/>
              <a:buChar char="§"/>
              <a:defRPr/>
            </a:pPr>
            <a:r>
              <a:rPr lang="en-GB" sz="1700" dirty="0">
                <a:solidFill>
                  <a:schemeClr val="bg1"/>
                </a:solidFill>
                <a:cs typeface="Arial" panose="020B0604020202020204" pitchFamily="34" charset="0"/>
              </a:rPr>
              <a:t>Fine tuning of magnetic field</a:t>
            </a:r>
            <a:endParaRPr kumimoji="0" lang="en-GB" sz="1700" b="0" i="0" u="none" strike="noStrike" kern="1200" cap="none" spc="0" normalizeH="0" baseline="0" noProof="0" dirty="0">
              <a:ln>
                <a:noFill/>
              </a:ln>
              <a:solidFill>
                <a:schemeClr val="bg1"/>
              </a:solidFill>
              <a:effectLst/>
              <a:uLnTx/>
              <a:uFillTx/>
              <a:cs typeface="Arial" panose="020B0604020202020204" pitchFamily="34" charset="0"/>
            </a:endParaRPr>
          </a:p>
          <a:p>
            <a:pPr marR="0" lvl="0" algn="just" defTabSz="914400" rtl="0" eaLnBrk="1" fontAlgn="auto" latinLnBrk="0" hangingPunct="1">
              <a:lnSpc>
                <a:spcPct val="100000"/>
              </a:lnSpc>
              <a:spcBef>
                <a:spcPts val="700"/>
              </a:spcBef>
              <a:spcAft>
                <a:spcPts val="0"/>
              </a:spcAft>
              <a:buClr>
                <a:schemeClr val="bg1"/>
              </a:buClr>
              <a:buSzPct val="60000"/>
              <a:buFont typeface="Wingdings" panose="05000000000000000000" pitchFamily="2" charset="2"/>
              <a:buChar char="§"/>
              <a:tabLst/>
              <a:defRPr/>
            </a:pPr>
            <a:r>
              <a:rPr kumimoji="0" lang="en-GB" sz="2000" b="0" i="0" u="none" strike="noStrike" kern="1200" cap="none" spc="0" normalizeH="0" baseline="0" noProof="0" dirty="0">
                <a:ln>
                  <a:noFill/>
                </a:ln>
                <a:solidFill>
                  <a:schemeClr val="bg1"/>
                </a:solidFill>
                <a:effectLst/>
                <a:uLnTx/>
                <a:uFillTx/>
                <a:cs typeface="Arial" panose="020B0604020202020204" pitchFamily="34" charset="0"/>
              </a:rPr>
              <a:t>Compact orbit correctors (as used on ELENA).</a:t>
            </a:r>
          </a:p>
        </p:txBody>
      </p:sp>
    </p:spTree>
    <p:extLst>
      <p:ext uri="{BB962C8B-B14F-4D97-AF65-F5344CB8AC3E}">
        <p14:creationId xmlns:p14="http://schemas.microsoft.com/office/powerpoint/2010/main" val="1728038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4B1D5-2EF3-4F1C-85C2-D7A2B2D90AF5}"/>
              </a:ext>
            </a:extLst>
          </p:cNvPr>
          <p:cNvSpPr>
            <a:spLocks noGrp="1"/>
          </p:cNvSpPr>
          <p:nvPr>
            <p:ph type="title"/>
          </p:nvPr>
        </p:nvSpPr>
        <p:spPr/>
        <p:txBody>
          <a:bodyPr/>
          <a:lstStyle/>
          <a:p>
            <a:pPr algn="ctr"/>
            <a:r>
              <a:rPr lang="en-GB" dirty="0"/>
              <a:t>Summary</a:t>
            </a:r>
          </a:p>
        </p:txBody>
      </p:sp>
      <p:sp>
        <p:nvSpPr>
          <p:cNvPr id="3" name="Slide Number Placeholder 2">
            <a:extLst>
              <a:ext uri="{FF2B5EF4-FFF2-40B4-BE49-F238E27FC236}">
                <a16:creationId xmlns:a16="http://schemas.microsoft.com/office/drawing/2014/main" id="{C41BEDB1-0E6E-41DD-A023-64670CFE2E5F}"/>
              </a:ext>
            </a:extLst>
          </p:cNvPr>
          <p:cNvSpPr>
            <a:spLocks noGrp="1"/>
          </p:cNvSpPr>
          <p:nvPr>
            <p:ph type="sldNum" sz="quarter" idx="12"/>
          </p:nvPr>
        </p:nvSpPr>
        <p:spPr/>
        <p:txBody>
          <a:bodyPr/>
          <a:lstStyle/>
          <a:p>
            <a:fld id="{C263D6C4-4840-40CC-AC84-17E24B3B7BDE}" type="slidenum">
              <a:rPr lang="en-US" noProof="0" smtClean="0"/>
              <a:pPr/>
              <a:t>68</a:t>
            </a:fld>
            <a:endParaRPr lang="en-US" noProof="0" dirty="0"/>
          </a:p>
        </p:txBody>
      </p:sp>
      <p:sp>
        <p:nvSpPr>
          <p:cNvPr id="4" name="Rectangle 3">
            <a:extLst>
              <a:ext uri="{FF2B5EF4-FFF2-40B4-BE49-F238E27FC236}">
                <a16:creationId xmlns:a16="http://schemas.microsoft.com/office/drawing/2014/main" id="{DCF75ED7-BCBA-4595-97EA-78A57B8A14B7}"/>
              </a:ext>
            </a:extLst>
          </p:cNvPr>
          <p:cNvSpPr/>
          <p:nvPr/>
        </p:nvSpPr>
        <p:spPr>
          <a:xfrm>
            <a:off x="1402080" y="1995160"/>
            <a:ext cx="9225280" cy="3170099"/>
          </a:xfrm>
          <a:prstGeom prst="rect">
            <a:avLst/>
          </a:prstGeom>
        </p:spPr>
        <p:txBody>
          <a:bodyPr wrap="square">
            <a:spAutoFit/>
          </a:bodyPr>
          <a:lstStyle/>
          <a:p>
            <a:pPr algn="just"/>
            <a:r>
              <a:rPr lang="en-GB" sz="2000" dirty="0">
                <a:solidFill>
                  <a:schemeClr val="bg1"/>
                </a:solidFill>
                <a:ea typeface="Times New Roman" panose="02020603050405020304" pitchFamily="18" charset="0"/>
              </a:rPr>
              <a:t>Electron cooling has played a pivotal role in the success of the low energy physics program at CERN for 40 years. The first electron cooler has seen two re-incarnations and is still used today to provide cold antiproton beams to the AD experiments. The heavy ion program for the LHC and the fixed target experiments would not be possible without the LEIR electron cooler which accumulates and cools a variety of ions and is central in the whole injection chain. The future looks bright for electron cooling at CERN with a new low energy cooler being commissioned on ELENA and a new cooler foreseen for the AD such that the original ICE cooler can finally retire after so many years of excellent performance.</a:t>
            </a:r>
            <a:endParaRPr lang="en-GB" sz="2000" dirty="0">
              <a:solidFill>
                <a:schemeClr val="bg1"/>
              </a:solidFill>
            </a:endParaRPr>
          </a:p>
        </p:txBody>
      </p:sp>
    </p:spTree>
    <p:extLst>
      <p:ext uri="{BB962C8B-B14F-4D97-AF65-F5344CB8AC3E}">
        <p14:creationId xmlns:p14="http://schemas.microsoft.com/office/powerpoint/2010/main" val="40344023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BE5BF-9922-45FB-8F3F-4446D40A051B}"/>
              </a:ext>
            </a:extLst>
          </p:cNvPr>
          <p:cNvSpPr>
            <a:spLocks noGrp="1"/>
          </p:cNvSpPr>
          <p:nvPr>
            <p:ph type="ctrTitle"/>
          </p:nvPr>
        </p:nvSpPr>
        <p:spPr/>
        <p:txBody>
          <a:bodyPr/>
          <a:lstStyle/>
          <a:p>
            <a:r>
              <a:rPr lang="en-US" dirty="0"/>
              <a:t>Thank You</a:t>
            </a:r>
            <a:endParaRPr lang="en-GB" dirty="0"/>
          </a:p>
        </p:txBody>
      </p:sp>
    </p:spTree>
    <p:extLst>
      <p:ext uri="{BB962C8B-B14F-4D97-AF65-F5344CB8AC3E}">
        <p14:creationId xmlns:p14="http://schemas.microsoft.com/office/powerpoint/2010/main" val="429771863"/>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2FD4FD0-781B-4514-858B-7C2A25DBD738}"/>
              </a:ext>
            </a:extLst>
          </p:cNvPr>
          <p:cNvSpPr>
            <a:spLocks noGrp="1"/>
          </p:cNvSpPr>
          <p:nvPr>
            <p:ph type="sldNum" sz="quarter" idx="12"/>
          </p:nvPr>
        </p:nvSpPr>
        <p:spPr/>
        <p:txBody>
          <a:bodyPr/>
          <a:lstStyle/>
          <a:p>
            <a:fld id="{C263D6C4-4840-40CC-AC84-17E24B3B7BDE}" type="slidenum">
              <a:rPr lang="en-US" noProof="0" smtClean="0"/>
              <a:pPr/>
              <a:t>7</a:t>
            </a:fld>
            <a:endParaRPr lang="en-US" noProof="0" dirty="0"/>
          </a:p>
        </p:txBody>
      </p:sp>
      <p:sp>
        <p:nvSpPr>
          <p:cNvPr id="4" name="TextBox 3">
            <a:extLst>
              <a:ext uri="{FF2B5EF4-FFF2-40B4-BE49-F238E27FC236}">
                <a16:creationId xmlns:a16="http://schemas.microsoft.com/office/drawing/2014/main" id="{BB641D10-1DB2-4D8F-B0F6-81A72333E758}"/>
              </a:ext>
            </a:extLst>
          </p:cNvPr>
          <p:cNvSpPr txBox="1"/>
          <p:nvPr/>
        </p:nvSpPr>
        <p:spPr>
          <a:xfrm>
            <a:off x="444500" y="1453024"/>
            <a:ext cx="8993809" cy="923330"/>
          </a:xfrm>
          <a:prstGeom prst="rect">
            <a:avLst/>
          </a:prstGeom>
          <a:noFill/>
        </p:spPr>
        <p:txBody>
          <a:bodyPr wrap="none" rtlCol="0">
            <a:spAutoFit/>
          </a:bodyPr>
          <a:lstStyle/>
          <a:p>
            <a:r>
              <a:rPr lang="en-GB" dirty="0">
                <a:solidFill>
                  <a:prstClr val="white"/>
                </a:solidFill>
              </a:rPr>
              <a:t>Consider a single electron-ion collision in the electron beam rest frame.</a:t>
            </a:r>
          </a:p>
          <a:p>
            <a:endParaRPr lang="en-GB" dirty="0">
              <a:solidFill>
                <a:prstClr val="white"/>
              </a:solidFill>
            </a:endParaRPr>
          </a:p>
          <a:p>
            <a:r>
              <a:rPr lang="en-GB" dirty="0">
                <a:solidFill>
                  <a:prstClr val="white"/>
                </a:solidFill>
              </a:rPr>
              <a:t>The ion moves with a velocity V</a:t>
            </a:r>
            <a:r>
              <a:rPr lang="en-GB" baseline="-25000" dirty="0">
                <a:solidFill>
                  <a:prstClr val="white"/>
                </a:solidFill>
              </a:rPr>
              <a:t>i</a:t>
            </a:r>
            <a:r>
              <a:rPr lang="en-GB" baseline="30000" dirty="0">
                <a:solidFill>
                  <a:prstClr val="white"/>
                </a:solidFill>
              </a:rPr>
              <a:t>*</a:t>
            </a:r>
            <a:r>
              <a:rPr lang="en-GB" dirty="0">
                <a:solidFill>
                  <a:prstClr val="white"/>
                </a:solidFill>
              </a:rPr>
              <a:t> and scatters from the electron at impact parameter b.</a:t>
            </a:r>
          </a:p>
        </p:txBody>
      </p:sp>
      <p:sp>
        <p:nvSpPr>
          <p:cNvPr id="5" name="TextBox 4">
            <a:extLst>
              <a:ext uri="{FF2B5EF4-FFF2-40B4-BE49-F238E27FC236}">
                <a16:creationId xmlns:a16="http://schemas.microsoft.com/office/drawing/2014/main" id="{75369B6F-E021-4B33-AB28-5BF7FECF2CDC}"/>
              </a:ext>
            </a:extLst>
          </p:cNvPr>
          <p:cNvSpPr txBox="1"/>
          <p:nvPr/>
        </p:nvSpPr>
        <p:spPr>
          <a:xfrm>
            <a:off x="461124" y="2637408"/>
            <a:ext cx="5634876" cy="369332"/>
          </a:xfrm>
          <a:prstGeom prst="rect">
            <a:avLst/>
          </a:prstGeom>
          <a:noFill/>
        </p:spPr>
        <p:txBody>
          <a:bodyPr wrap="none" rtlCol="0">
            <a:spAutoFit/>
          </a:bodyPr>
          <a:lstStyle/>
          <a:p>
            <a:r>
              <a:rPr lang="en-GB" dirty="0">
                <a:solidFill>
                  <a:prstClr val="white"/>
                </a:solidFill>
              </a:rPr>
              <a:t>The energy transferred from the ion to the electron is </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7E065F62-0985-44A3-A203-8E13E00C9B99}"/>
                  </a:ext>
                </a:extLst>
              </p:cNvPr>
              <p:cNvSpPr txBox="1"/>
              <p:nvPr/>
            </p:nvSpPr>
            <p:spPr>
              <a:xfrm>
                <a:off x="6409741" y="2493971"/>
                <a:ext cx="2775953" cy="65620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solidFill>
                            <a:prstClr val="white"/>
                          </a:solidFill>
                          <a:latin typeface="Cambria Math" panose="02040503050406030204" pitchFamily="18" charset="0"/>
                          <a:ea typeface="Cambria Math" panose="02040503050406030204" pitchFamily="18" charset="0"/>
                        </a:rPr>
                        <m:t>∆</m:t>
                      </m:r>
                      <m:sSup>
                        <m:sSupPr>
                          <m:ctrlPr>
                            <a:rPr lang="en-GB" i="1" smtClean="0">
                              <a:solidFill>
                                <a:prstClr val="white"/>
                              </a:solidFill>
                              <a:latin typeface="Cambria Math" panose="02040503050406030204" pitchFamily="18" charset="0"/>
                              <a:ea typeface="Cambria Math" panose="02040503050406030204" pitchFamily="18" charset="0"/>
                            </a:rPr>
                          </m:ctrlPr>
                        </m:sSupPr>
                        <m:e>
                          <m:r>
                            <a:rPr lang="en-GB" i="1" smtClean="0">
                              <a:solidFill>
                                <a:prstClr val="white"/>
                              </a:solidFill>
                              <a:latin typeface="Cambria Math" panose="02040503050406030204" pitchFamily="18" charset="0"/>
                              <a:ea typeface="Cambria Math" panose="02040503050406030204" pitchFamily="18" charset="0"/>
                            </a:rPr>
                            <m:t>𝐸</m:t>
                          </m:r>
                        </m:e>
                        <m:sup>
                          <m:r>
                            <a:rPr lang="en-GB" i="1" smtClean="0">
                              <a:solidFill>
                                <a:prstClr val="white"/>
                              </a:solidFill>
                              <a:latin typeface="Cambria Math" panose="02040503050406030204" pitchFamily="18" charset="0"/>
                              <a:ea typeface="Cambria Math" panose="02040503050406030204" pitchFamily="18" charset="0"/>
                            </a:rPr>
                            <m:t>∗</m:t>
                          </m:r>
                        </m:sup>
                      </m:sSup>
                      <m:r>
                        <a:rPr lang="en-GB" i="1" smtClean="0">
                          <a:solidFill>
                            <a:prstClr val="white"/>
                          </a:solidFill>
                          <a:latin typeface="Cambria Math" panose="02040503050406030204" pitchFamily="18" charset="0"/>
                          <a:ea typeface="Cambria Math" panose="02040503050406030204" pitchFamily="18" charset="0"/>
                        </a:rPr>
                        <m:t>(</m:t>
                      </m:r>
                      <m:r>
                        <a:rPr lang="en-GB" i="1" smtClean="0">
                          <a:solidFill>
                            <a:prstClr val="white"/>
                          </a:solidFill>
                          <a:latin typeface="Cambria Math" panose="02040503050406030204" pitchFamily="18" charset="0"/>
                          <a:ea typeface="Cambria Math" panose="02040503050406030204" pitchFamily="18" charset="0"/>
                        </a:rPr>
                        <m:t>𝑏</m:t>
                      </m:r>
                      <m:r>
                        <a:rPr lang="en-GB" i="1" smtClean="0">
                          <a:solidFill>
                            <a:prstClr val="white"/>
                          </a:solidFill>
                          <a:latin typeface="Cambria Math" panose="02040503050406030204" pitchFamily="18" charset="0"/>
                          <a:ea typeface="Cambria Math" panose="02040503050406030204" pitchFamily="18" charset="0"/>
                        </a:rPr>
                        <m:t>)= </m:t>
                      </m:r>
                      <m:f>
                        <m:fPr>
                          <m:ctrlPr>
                            <a:rPr lang="en-GB" i="1" smtClean="0">
                              <a:solidFill>
                                <a:prstClr val="white"/>
                              </a:solidFill>
                              <a:latin typeface="Cambria Math" panose="02040503050406030204" pitchFamily="18" charset="0"/>
                              <a:ea typeface="Cambria Math" panose="02040503050406030204" pitchFamily="18" charset="0"/>
                            </a:rPr>
                          </m:ctrlPr>
                        </m:fPr>
                        <m:num>
                          <m:sSup>
                            <m:sSupPr>
                              <m:ctrlPr>
                                <a:rPr lang="en-GB" i="1" smtClean="0">
                                  <a:solidFill>
                                    <a:prstClr val="white"/>
                                  </a:solidFill>
                                  <a:latin typeface="Cambria Math" panose="02040503050406030204" pitchFamily="18" charset="0"/>
                                  <a:ea typeface="Cambria Math" panose="02040503050406030204" pitchFamily="18" charset="0"/>
                                </a:rPr>
                              </m:ctrlPr>
                            </m:sSupPr>
                            <m:e>
                              <m:r>
                                <a:rPr lang="en-GB" i="1">
                                  <a:solidFill>
                                    <a:prstClr val="white"/>
                                  </a:solidFill>
                                  <a:latin typeface="Cambria Math" panose="02040503050406030204" pitchFamily="18" charset="0"/>
                                  <a:ea typeface="Cambria Math" panose="02040503050406030204" pitchFamily="18" charset="0"/>
                                </a:rPr>
                                <m:t>∆</m:t>
                              </m:r>
                              <m:sSup>
                                <m:sSupPr>
                                  <m:ctrlPr>
                                    <a:rPr lang="en-GB" i="1">
                                      <a:solidFill>
                                        <a:prstClr val="white"/>
                                      </a:solidFill>
                                      <a:latin typeface="Cambria Math" panose="02040503050406030204" pitchFamily="18" charset="0"/>
                                      <a:ea typeface="Cambria Math" panose="02040503050406030204" pitchFamily="18" charset="0"/>
                                    </a:rPr>
                                  </m:ctrlPr>
                                </m:sSupPr>
                                <m:e>
                                  <m:r>
                                    <a:rPr lang="en-GB" i="1">
                                      <a:solidFill>
                                        <a:prstClr val="white"/>
                                      </a:solidFill>
                                      <a:latin typeface="Cambria Math" panose="02040503050406030204" pitchFamily="18" charset="0"/>
                                      <a:ea typeface="Cambria Math" panose="02040503050406030204" pitchFamily="18" charset="0"/>
                                    </a:rPr>
                                    <m:t>𝑃</m:t>
                                  </m:r>
                                </m:e>
                                <m:sup>
                                  <m:r>
                                    <a:rPr lang="en-GB" i="1">
                                      <a:solidFill>
                                        <a:prstClr val="white"/>
                                      </a:solidFill>
                                      <a:latin typeface="Cambria Math" panose="02040503050406030204" pitchFamily="18" charset="0"/>
                                      <a:ea typeface="Cambria Math" panose="02040503050406030204" pitchFamily="18" charset="0"/>
                                    </a:rPr>
                                    <m:t>∗</m:t>
                                  </m:r>
                                </m:sup>
                              </m:sSup>
                            </m:e>
                            <m:sup>
                              <m:r>
                                <a:rPr lang="en-GB" i="1" smtClean="0">
                                  <a:solidFill>
                                    <a:prstClr val="white"/>
                                  </a:solidFill>
                                  <a:latin typeface="Cambria Math" panose="02040503050406030204" pitchFamily="18" charset="0"/>
                                  <a:ea typeface="Cambria Math" panose="02040503050406030204" pitchFamily="18" charset="0"/>
                                </a:rPr>
                                <m:t>2</m:t>
                              </m:r>
                            </m:sup>
                          </m:sSup>
                        </m:num>
                        <m:den>
                          <m:r>
                            <a:rPr lang="en-GB" i="1" smtClean="0">
                              <a:solidFill>
                                <a:prstClr val="white"/>
                              </a:solidFill>
                              <a:latin typeface="Cambria Math" panose="02040503050406030204" pitchFamily="18" charset="0"/>
                              <a:ea typeface="Cambria Math" panose="02040503050406030204" pitchFamily="18" charset="0"/>
                            </a:rPr>
                            <m:t>2</m:t>
                          </m:r>
                          <m:sSub>
                            <m:sSubPr>
                              <m:ctrlPr>
                                <a:rPr lang="en-GB" i="1" smtClean="0">
                                  <a:solidFill>
                                    <a:prstClr val="white"/>
                                  </a:solidFill>
                                  <a:latin typeface="Cambria Math" panose="02040503050406030204" pitchFamily="18" charset="0"/>
                                  <a:ea typeface="Cambria Math" panose="02040503050406030204" pitchFamily="18" charset="0"/>
                                </a:rPr>
                              </m:ctrlPr>
                            </m:sSubPr>
                            <m:e>
                              <m:r>
                                <a:rPr lang="en-GB" i="1" smtClean="0">
                                  <a:solidFill>
                                    <a:prstClr val="white"/>
                                  </a:solidFill>
                                  <a:latin typeface="Cambria Math" panose="02040503050406030204" pitchFamily="18" charset="0"/>
                                  <a:ea typeface="Cambria Math" panose="02040503050406030204" pitchFamily="18" charset="0"/>
                                </a:rPr>
                                <m:t>𝑚</m:t>
                              </m:r>
                            </m:e>
                            <m:sub>
                              <m:r>
                                <a:rPr lang="en-GB" i="1" smtClean="0">
                                  <a:solidFill>
                                    <a:prstClr val="white"/>
                                  </a:solidFill>
                                  <a:latin typeface="Cambria Math" panose="02040503050406030204" pitchFamily="18" charset="0"/>
                                  <a:ea typeface="Cambria Math" panose="02040503050406030204" pitchFamily="18" charset="0"/>
                                </a:rPr>
                                <m:t>𝑒</m:t>
                              </m:r>
                            </m:sub>
                          </m:sSub>
                        </m:den>
                      </m:f>
                      <m:r>
                        <a:rPr lang="en-GB" i="1" smtClean="0">
                          <a:solidFill>
                            <a:prstClr val="white"/>
                          </a:solidFill>
                          <a:latin typeface="Cambria Math" panose="02040503050406030204" pitchFamily="18" charset="0"/>
                          <a:ea typeface="Cambria Math" panose="02040503050406030204" pitchFamily="18" charset="0"/>
                        </a:rPr>
                        <m:t>=</m:t>
                      </m:r>
                      <m:f>
                        <m:fPr>
                          <m:ctrlPr>
                            <a:rPr lang="en-GB" i="1" smtClean="0">
                              <a:solidFill>
                                <a:prstClr val="white"/>
                              </a:solidFill>
                              <a:latin typeface="Cambria Math" panose="02040503050406030204" pitchFamily="18" charset="0"/>
                              <a:ea typeface="Cambria Math" panose="02040503050406030204" pitchFamily="18" charset="0"/>
                            </a:rPr>
                          </m:ctrlPr>
                        </m:fPr>
                        <m:num>
                          <m:r>
                            <a:rPr lang="en-GB" i="1" smtClean="0">
                              <a:solidFill>
                                <a:prstClr val="white"/>
                              </a:solidFill>
                              <a:latin typeface="Cambria Math" panose="02040503050406030204" pitchFamily="18" charset="0"/>
                              <a:ea typeface="Cambria Math" panose="02040503050406030204" pitchFamily="18" charset="0"/>
                            </a:rPr>
                            <m:t>2</m:t>
                          </m:r>
                          <m:sSup>
                            <m:sSupPr>
                              <m:ctrlPr>
                                <a:rPr lang="en-GB" i="1" smtClean="0">
                                  <a:solidFill>
                                    <a:prstClr val="white"/>
                                  </a:solidFill>
                                  <a:latin typeface="Cambria Math" panose="02040503050406030204" pitchFamily="18" charset="0"/>
                                  <a:ea typeface="Cambria Math" panose="02040503050406030204" pitchFamily="18" charset="0"/>
                                </a:rPr>
                              </m:ctrlPr>
                            </m:sSupPr>
                            <m:e>
                              <m:r>
                                <a:rPr lang="en-GB" i="1" smtClean="0">
                                  <a:solidFill>
                                    <a:prstClr val="white"/>
                                  </a:solidFill>
                                  <a:latin typeface="Cambria Math" panose="02040503050406030204" pitchFamily="18" charset="0"/>
                                  <a:ea typeface="Cambria Math" panose="02040503050406030204" pitchFamily="18" charset="0"/>
                                </a:rPr>
                                <m:t>𝑍</m:t>
                              </m:r>
                            </m:e>
                            <m:sup>
                              <m:r>
                                <a:rPr lang="en-GB" i="1" smtClean="0">
                                  <a:solidFill>
                                    <a:prstClr val="white"/>
                                  </a:solidFill>
                                  <a:latin typeface="Cambria Math" panose="02040503050406030204" pitchFamily="18" charset="0"/>
                                  <a:ea typeface="Cambria Math" panose="02040503050406030204" pitchFamily="18" charset="0"/>
                                </a:rPr>
                                <m:t>2</m:t>
                              </m:r>
                            </m:sup>
                          </m:sSup>
                          <m:sSup>
                            <m:sSupPr>
                              <m:ctrlPr>
                                <a:rPr lang="en-GB" i="1" smtClean="0">
                                  <a:solidFill>
                                    <a:prstClr val="white"/>
                                  </a:solidFill>
                                  <a:latin typeface="Cambria Math" panose="02040503050406030204" pitchFamily="18" charset="0"/>
                                  <a:ea typeface="Cambria Math" panose="02040503050406030204" pitchFamily="18" charset="0"/>
                                </a:rPr>
                              </m:ctrlPr>
                            </m:sSupPr>
                            <m:e>
                              <m:r>
                                <a:rPr lang="en-GB" i="1" smtClean="0">
                                  <a:solidFill>
                                    <a:prstClr val="white"/>
                                  </a:solidFill>
                                  <a:latin typeface="Cambria Math" panose="02040503050406030204" pitchFamily="18" charset="0"/>
                                  <a:ea typeface="Cambria Math" panose="02040503050406030204" pitchFamily="18" charset="0"/>
                                </a:rPr>
                                <m:t>𝑒</m:t>
                              </m:r>
                            </m:e>
                            <m:sup>
                              <m:r>
                                <a:rPr lang="en-GB" i="1" smtClean="0">
                                  <a:solidFill>
                                    <a:prstClr val="white"/>
                                  </a:solidFill>
                                  <a:latin typeface="Cambria Math" panose="02040503050406030204" pitchFamily="18" charset="0"/>
                                  <a:ea typeface="Cambria Math" panose="02040503050406030204" pitchFamily="18" charset="0"/>
                                </a:rPr>
                                <m:t>4</m:t>
                              </m:r>
                            </m:sup>
                          </m:sSup>
                        </m:num>
                        <m:den>
                          <m:sSub>
                            <m:sSubPr>
                              <m:ctrlPr>
                                <a:rPr lang="en-GB" i="1" smtClean="0">
                                  <a:solidFill>
                                    <a:prstClr val="white"/>
                                  </a:solidFill>
                                  <a:latin typeface="Cambria Math" panose="02040503050406030204" pitchFamily="18" charset="0"/>
                                  <a:ea typeface="Cambria Math" panose="02040503050406030204" pitchFamily="18" charset="0"/>
                                </a:rPr>
                              </m:ctrlPr>
                            </m:sSubPr>
                            <m:e>
                              <m:r>
                                <a:rPr lang="en-GB" i="1" smtClean="0">
                                  <a:solidFill>
                                    <a:prstClr val="white"/>
                                  </a:solidFill>
                                  <a:latin typeface="Cambria Math" panose="02040503050406030204" pitchFamily="18" charset="0"/>
                                  <a:ea typeface="Cambria Math" panose="02040503050406030204" pitchFamily="18" charset="0"/>
                                </a:rPr>
                                <m:t>𝑚</m:t>
                              </m:r>
                            </m:e>
                            <m:sub>
                              <m:r>
                                <a:rPr lang="en-GB" i="1" smtClean="0">
                                  <a:solidFill>
                                    <a:prstClr val="white"/>
                                  </a:solidFill>
                                  <a:latin typeface="Cambria Math" panose="02040503050406030204" pitchFamily="18" charset="0"/>
                                  <a:ea typeface="Cambria Math" panose="02040503050406030204" pitchFamily="18" charset="0"/>
                                </a:rPr>
                                <m:t>𝑒</m:t>
                              </m:r>
                            </m:sub>
                          </m:sSub>
                          <m:sSup>
                            <m:sSupPr>
                              <m:ctrlPr>
                                <a:rPr lang="en-GB" i="1" smtClean="0">
                                  <a:solidFill>
                                    <a:prstClr val="white"/>
                                  </a:solidFill>
                                  <a:latin typeface="Cambria Math" panose="02040503050406030204" pitchFamily="18" charset="0"/>
                                  <a:ea typeface="Cambria Math" panose="02040503050406030204" pitchFamily="18" charset="0"/>
                                </a:rPr>
                              </m:ctrlPr>
                            </m:sSupPr>
                            <m:e>
                              <m:r>
                                <a:rPr lang="en-GB" i="1" smtClean="0">
                                  <a:solidFill>
                                    <a:prstClr val="white"/>
                                  </a:solidFill>
                                  <a:latin typeface="Cambria Math" panose="02040503050406030204" pitchFamily="18" charset="0"/>
                                  <a:ea typeface="Cambria Math" panose="02040503050406030204" pitchFamily="18" charset="0"/>
                                </a:rPr>
                                <m:t>𝑏</m:t>
                              </m:r>
                            </m:e>
                            <m:sup>
                              <m:r>
                                <a:rPr lang="en-GB" i="1" smtClean="0">
                                  <a:solidFill>
                                    <a:prstClr val="white"/>
                                  </a:solidFill>
                                  <a:latin typeface="Cambria Math" panose="02040503050406030204" pitchFamily="18" charset="0"/>
                                  <a:ea typeface="Cambria Math" panose="02040503050406030204" pitchFamily="18" charset="0"/>
                                </a:rPr>
                                <m:t>2</m:t>
                              </m:r>
                            </m:sup>
                          </m:sSup>
                          <m:sSubSup>
                            <m:sSubSupPr>
                              <m:ctrlPr>
                                <a:rPr lang="en-GB" i="1" smtClean="0">
                                  <a:solidFill>
                                    <a:prstClr val="white"/>
                                  </a:solidFill>
                                  <a:latin typeface="Cambria Math" panose="02040503050406030204" pitchFamily="18" charset="0"/>
                                  <a:ea typeface="Cambria Math" panose="02040503050406030204" pitchFamily="18" charset="0"/>
                                </a:rPr>
                              </m:ctrlPr>
                            </m:sSubSupPr>
                            <m:e>
                              <m:r>
                                <a:rPr lang="en-GB" i="1" smtClean="0">
                                  <a:solidFill>
                                    <a:prstClr val="white"/>
                                  </a:solidFill>
                                  <a:latin typeface="Cambria Math" panose="02040503050406030204" pitchFamily="18" charset="0"/>
                                  <a:ea typeface="Cambria Math" panose="02040503050406030204" pitchFamily="18" charset="0"/>
                                </a:rPr>
                                <m:t>𝑉</m:t>
                              </m:r>
                            </m:e>
                            <m:sub>
                              <m:r>
                                <a:rPr lang="en-GB" i="1" smtClean="0">
                                  <a:solidFill>
                                    <a:prstClr val="white"/>
                                  </a:solidFill>
                                  <a:latin typeface="Cambria Math" panose="02040503050406030204" pitchFamily="18" charset="0"/>
                                  <a:ea typeface="Cambria Math" panose="02040503050406030204" pitchFamily="18" charset="0"/>
                                </a:rPr>
                                <m:t>𝑖</m:t>
                              </m:r>
                            </m:sub>
                            <m:sup>
                              <m:r>
                                <a:rPr lang="en-GB" i="1" smtClean="0">
                                  <a:solidFill>
                                    <a:prstClr val="white"/>
                                  </a:solidFill>
                                  <a:latin typeface="Cambria Math" panose="02040503050406030204" pitchFamily="18" charset="0"/>
                                  <a:ea typeface="Cambria Math" panose="02040503050406030204" pitchFamily="18" charset="0"/>
                                </a:rPr>
                                <m:t>∗2</m:t>
                              </m:r>
                            </m:sup>
                          </m:sSubSup>
                        </m:den>
                      </m:f>
                    </m:oMath>
                  </m:oMathPara>
                </a14:m>
                <a:endParaRPr lang="en-GB" dirty="0">
                  <a:solidFill>
                    <a:prstClr val="white"/>
                  </a:solidFill>
                  <a:latin typeface="Corbel"/>
                </a:endParaRPr>
              </a:p>
            </p:txBody>
          </p:sp>
        </mc:Choice>
        <mc:Fallback xmlns="">
          <p:sp>
            <p:nvSpPr>
              <p:cNvPr id="6" name="TextBox 5">
                <a:extLst>
                  <a:ext uri="{FF2B5EF4-FFF2-40B4-BE49-F238E27FC236}">
                    <a16:creationId xmlns:a16="http://schemas.microsoft.com/office/drawing/2014/main" id="{7E065F62-0985-44A3-A203-8E13E00C9B99}"/>
                  </a:ext>
                </a:extLst>
              </p:cNvPr>
              <p:cNvSpPr txBox="1">
                <a:spLocks noRot="1" noChangeAspect="1" noMove="1" noResize="1" noEditPoints="1" noAdjustHandles="1" noChangeArrowheads="1" noChangeShapeType="1" noTextEdit="1"/>
              </p:cNvSpPr>
              <p:nvPr/>
            </p:nvSpPr>
            <p:spPr>
              <a:xfrm>
                <a:off x="6409741" y="2493971"/>
                <a:ext cx="2775953" cy="656205"/>
              </a:xfrm>
              <a:prstGeom prst="rect">
                <a:avLst/>
              </a:prstGeom>
              <a:blipFill>
                <a:blip r:embed="rId2"/>
                <a:stretch>
                  <a:fillRect/>
                </a:stretch>
              </a:blipFill>
            </p:spPr>
            <p:txBody>
              <a:bodyPr/>
              <a:lstStyle/>
              <a:p>
                <a:r>
                  <a:rPr lang="en-GB">
                    <a:noFill/>
                  </a:rPr>
                  <a:t> </a:t>
                </a:r>
              </a:p>
            </p:txBody>
          </p:sp>
        </mc:Fallback>
      </mc:AlternateContent>
      <p:sp>
        <p:nvSpPr>
          <p:cNvPr id="7" name="TextBox 6">
            <a:extLst>
              <a:ext uri="{FF2B5EF4-FFF2-40B4-BE49-F238E27FC236}">
                <a16:creationId xmlns:a16="http://schemas.microsoft.com/office/drawing/2014/main" id="{01DA963B-553E-4B99-9776-0BDA6A9D792E}"/>
              </a:ext>
            </a:extLst>
          </p:cNvPr>
          <p:cNvSpPr txBox="1"/>
          <p:nvPr/>
        </p:nvSpPr>
        <p:spPr>
          <a:xfrm>
            <a:off x="444500" y="3208044"/>
            <a:ext cx="11214099" cy="646331"/>
          </a:xfrm>
          <a:prstGeom prst="rect">
            <a:avLst/>
          </a:prstGeom>
          <a:noFill/>
        </p:spPr>
        <p:txBody>
          <a:bodyPr wrap="square" rtlCol="0">
            <a:spAutoFit/>
          </a:bodyPr>
          <a:lstStyle/>
          <a:p>
            <a:pPr algn="just"/>
            <a:r>
              <a:rPr lang="en-GB" dirty="0">
                <a:solidFill>
                  <a:prstClr val="white"/>
                </a:solidFill>
              </a:rPr>
              <a:t>When an ion passes through a large number of electrons, we have to integrate over all possible impact parameters to obtain the energy lost as it travels a length dx through an electron cloud of density n</a:t>
            </a:r>
            <a:r>
              <a:rPr lang="en-GB" baseline="-25000" dirty="0">
                <a:solidFill>
                  <a:prstClr val="white"/>
                </a:solidFill>
              </a:rPr>
              <a:t>e</a:t>
            </a:r>
            <a:r>
              <a:rPr lang="en-GB" baseline="30000" dirty="0">
                <a:solidFill>
                  <a:prstClr val="white"/>
                </a:solidFill>
              </a:rPr>
              <a:t>*</a:t>
            </a:r>
            <a:r>
              <a:rPr lang="en-GB" dirty="0">
                <a:solidFill>
                  <a:prstClr val="white"/>
                </a:solidFill>
              </a:rPr>
              <a:t>.</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1B47BB43-6B2D-485A-9BDC-B481A7A49514}"/>
                  </a:ext>
                </a:extLst>
              </p:cNvPr>
              <p:cNvSpPr txBox="1"/>
              <p:nvPr/>
            </p:nvSpPr>
            <p:spPr>
              <a:xfrm>
                <a:off x="5609927" y="3981866"/>
                <a:ext cx="6048672" cy="66454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solidFill>
                            <a:prstClr val="white"/>
                          </a:solidFill>
                          <a:latin typeface="Cambria Math" panose="02040503050406030204" pitchFamily="18" charset="0"/>
                        </a:rPr>
                        <m:t>−</m:t>
                      </m:r>
                      <m:f>
                        <m:fPr>
                          <m:ctrlPr>
                            <a:rPr lang="en-GB" i="1">
                              <a:solidFill>
                                <a:prstClr val="white"/>
                              </a:solidFill>
                              <a:latin typeface="Cambria Math" panose="02040503050406030204" pitchFamily="18" charset="0"/>
                            </a:rPr>
                          </m:ctrlPr>
                        </m:fPr>
                        <m:num>
                          <m:sSup>
                            <m:sSupPr>
                              <m:ctrlPr>
                                <a:rPr lang="en-GB" i="1">
                                  <a:solidFill>
                                    <a:prstClr val="white"/>
                                  </a:solidFill>
                                  <a:latin typeface="Cambria Math" panose="02040503050406030204" pitchFamily="18" charset="0"/>
                                </a:rPr>
                              </m:ctrlPr>
                            </m:sSupPr>
                            <m:e>
                              <m:r>
                                <a:rPr lang="en-GB" i="1">
                                  <a:solidFill>
                                    <a:prstClr val="white"/>
                                  </a:solidFill>
                                  <a:latin typeface="Cambria Math" panose="02040503050406030204" pitchFamily="18" charset="0"/>
                                </a:rPr>
                                <m:t>𝑑𝐸</m:t>
                              </m:r>
                            </m:e>
                            <m:sup>
                              <m:r>
                                <a:rPr lang="en-GB" i="1">
                                  <a:solidFill>
                                    <a:prstClr val="white"/>
                                  </a:solidFill>
                                  <a:latin typeface="Cambria Math" panose="02040503050406030204" pitchFamily="18" charset="0"/>
                                </a:rPr>
                                <m:t>∗</m:t>
                              </m:r>
                            </m:sup>
                          </m:sSup>
                        </m:num>
                        <m:den>
                          <m:r>
                            <a:rPr lang="en-GB" i="1">
                              <a:solidFill>
                                <a:prstClr val="white"/>
                              </a:solidFill>
                              <a:latin typeface="Cambria Math" panose="02040503050406030204" pitchFamily="18" charset="0"/>
                            </a:rPr>
                            <m:t>𝑑𝑥</m:t>
                          </m:r>
                        </m:den>
                      </m:f>
                      <m:r>
                        <a:rPr lang="en-GB" i="1" smtClean="0">
                          <a:solidFill>
                            <a:prstClr val="white"/>
                          </a:solidFill>
                          <a:latin typeface="Cambria Math" panose="02040503050406030204" pitchFamily="18" charset="0"/>
                        </a:rPr>
                        <m:t>=2</m:t>
                      </m:r>
                      <m:r>
                        <a:rPr lang="en-GB" i="1" smtClean="0">
                          <a:solidFill>
                            <a:prstClr val="white"/>
                          </a:solidFill>
                          <a:latin typeface="Cambria Math" panose="02040503050406030204" pitchFamily="18" charset="0"/>
                          <a:ea typeface="Cambria Math" panose="02040503050406030204" pitchFamily="18" charset="0"/>
                        </a:rPr>
                        <m:t>𝜋</m:t>
                      </m:r>
                      <m:r>
                        <a:rPr lang="en-GB" i="1" smtClean="0">
                          <a:solidFill>
                            <a:prstClr val="white"/>
                          </a:solidFill>
                          <a:latin typeface="Cambria Math" panose="02040503050406030204" pitchFamily="18" charset="0"/>
                          <a:ea typeface="Cambria Math" panose="02040503050406030204" pitchFamily="18" charset="0"/>
                        </a:rPr>
                        <m:t> </m:t>
                      </m:r>
                      <m:nary>
                        <m:naryPr>
                          <m:ctrlPr>
                            <a:rPr lang="en-GB" i="1" smtClean="0">
                              <a:solidFill>
                                <a:prstClr val="white"/>
                              </a:solidFill>
                              <a:latin typeface="Cambria Math" panose="02040503050406030204" pitchFamily="18" charset="0"/>
                              <a:ea typeface="Cambria Math" panose="02040503050406030204" pitchFamily="18" charset="0"/>
                            </a:rPr>
                          </m:ctrlPr>
                        </m:naryPr>
                        <m:sub>
                          <m:sSub>
                            <m:sSubPr>
                              <m:ctrlPr>
                                <a:rPr lang="en-GB" i="1" smtClean="0">
                                  <a:solidFill>
                                    <a:prstClr val="white"/>
                                  </a:solidFill>
                                  <a:latin typeface="Cambria Math" panose="02040503050406030204" pitchFamily="18" charset="0"/>
                                  <a:ea typeface="Cambria Math" panose="02040503050406030204" pitchFamily="18" charset="0"/>
                                </a:rPr>
                              </m:ctrlPr>
                            </m:sSubPr>
                            <m:e>
                              <m:r>
                                <a:rPr lang="en-GB" i="1" smtClean="0">
                                  <a:solidFill>
                                    <a:prstClr val="white"/>
                                  </a:solidFill>
                                  <a:latin typeface="Cambria Math" panose="02040503050406030204" pitchFamily="18" charset="0"/>
                                  <a:ea typeface="Cambria Math" panose="02040503050406030204" pitchFamily="18" charset="0"/>
                                </a:rPr>
                                <m:t>𝑏</m:t>
                              </m:r>
                            </m:e>
                            <m:sub>
                              <m:r>
                                <a:rPr lang="en-GB" i="1" smtClean="0">
                                  <a:solidFill>
                                    <a:prstClr val="white"/>
                                  </a:solidFill>
                                  <a:latin typeface="Cambria Math" panose="02040503050406030204" pitchFamily="18" charset="0"/>
                                  <a:ea typeface="Cambria Math" panose="02040503050406030204" pitchFamily="18" charset="0"/>
                                </a:rPr>
                                <m:t>𝑚𝑖𝑛</m:t>
                              </m:r>
                            </m:sub>
                          </m:sSub>
                        </m:sub>
                        <m:sup>
                          <m:sSub>
                            <m:sSubPr>
                              <m:ctrlPr>
                                <a:rPr lang="en-GB" i="1" smtClean="0">
                                  <a:solidFill>
                                    <a:prstClr val="white"/>
                                  </a:solidFill>
                                  <a:latin typeface="Cambria Math" panose="02040503050406030204" pitchFamily="18" charset="0"/>
                                  <a:ea typeface="Cambria Math" panose="02040503050406030204" pitchFamily="18" charset="0"/>
                                </a:rPr>
                              </m:ctrlPr>
                            </m:sSubPr>
                            <m:e>
                              <m:r>
                                <a:rPr lang="en-GB" i="1" smtClean="0">
                                  <a:solidFill>
                                    <a:prstClr val="white"/>
                                  </a:solidFill>
                                  <a:latin typeface="Cambria Math" panose="02040503050406030204" pitchFamily="18" charset="0"/>
                                  <a:ea typeface="Cambria Math" panose="02040503050406030204" pitchFamily="18" charset="0"/>
                                </a:rPr>
                                <m:t>𝑏</m:t>
                              </m:r>
                            </m:e>
                            <m:sub>
                              <m:r>
                                <a:rPr lang="en-GB" i="1" smtClean="0">
                                  <a:solidFill>
                                    <a:prstClr val="white"/>
                                  </a:solidFill>
                                  <a:latin typeface="Cambria Math" panose="02040503050406030204" pitchFamily="18" charset="0"/>
                                  <a:ea typeface="Cambria Math" panose="02040503050406030204" pitchFamily="18" charset="0"/>
                                </a:rPr>
                                <m:t>𝑚𝑎𝑥</m:t>
                              </m:r>
                            </m:sub>
                          </m:sSub>
                        </m:sup>
                        <m:e>
                          <m:r>
                            <a:rPr lang="en-GB" i="1" smtClean="0">
                              <a:solidFill>
                                <a:prstClr val="white"/>
                              </a:solidFill>
                              <a:latin typeface="Cambria Math" panose="02040503050406030204" pitchFamily="18" charset="0"/>
                              <a:ea typeface="Cambria Math" panose="02040503050406030204" pitchFamily="18" charset="0"/>
                            </a:rPr>
                            <m:t>𝑏</m:t>
                          </m:r>
                          <m:r>
                            <a:rPr lang="en-GB" i="1" smtClean="0">
                              <a:solidFill>
                                <a:prstClr val="white"/>
                              </a:solidFill>
                              <a:latin typeface="Cambria Math" panose="02040503050406030204" pitchFamily="18" charset="0"/>
                              <a:ea typeface="Cambria Math" panose="02040503050406030204" pitchFamily="18" charset="0"/>
                            </a:rPr>
                            <m:t> </m:t>
                          </m:r>
                          <m:r>
                            <a:rPr lang="en-GB" i="1" smtClean="0">
                              <a:solidFill>
                                <a:prstClr val="white"/>
                              </a:solidFill>
                              <a:latin typeface="Cambria Math" panose="02040503050406030204" pitchFamily="18" charset="0"/>
                              <a:ea typeface="Cambria Math" panose="02040503050406030204" pitchFamily="18" charset="0"/>
                            </a:rPr>
                            <m:t>𝑑𝑏</m:t>
                          </m:r>
                          <m:r>
                            <a:rPr lang="en-GB" i="1" smtClean="0">
                              <a:solidFill>
                                <a:prstClr val="white"/>
                              </a:solidFill>
                              <a:latin typeface="Cambria Math" panose="02040503050406030204" pitchFamily="18" charset="0"/>
                              <a:ea typeface="Cambria Math" panose="02040503050406030204" pitchFamily="18" charset="0"/>
                            </a:rPr>
                            <m:t> </m:t>
                          </m:r>
                          <m:sSubSup>
                            <m:sSubSupPr>
                              <m:ctrlPr>
                                <a:rPr lang="en-GB" i="1" smtClean="0">
                                  <a:solidFill>
                                    <a:prstClr val="white"/>
                                  </a:solidFill>
                                  <a:latin typeface="Cambria Math" panose="02040503050406030204" pitchFamily="18" charset="0"/>
                                  <a:ea typeface="Cambria Math" panose="02040503050406030204" pitchFamily="18" charset="0"/>
                                </a:rPr>
                              </m:ctrlPr>
                            </m:sSubSupPr>
                            <m:e>
                              <m:r>
                                <a:rPr lang="en-GB" i="1" smtClean="0">
                                  <a:solidFill>
                                    <a:prstClr val="white"/>
                                  </a:solidFill>
                                  <a:latin typeface="Cambria Math" panose="02040503050406030204" pitchFamily="18" charset="0"/>
                                  <a:ea typeface="Cambria Math" panose="02040503050406030204" pitchFamily="18" charset="0"/>
                                </a:rPr>
                                <m:t>𝑛</m:t>
                              </m:r>
                            </m:e>
                            <m:sub>
                              <m:r>
                                <a:rPr lang="en-GB" i="1" smtClean="0">
                                  <a:solidFill>
                                    <a:prstClr val="white"/>
                                  </a:solidFill>
                                  <a:latin typeface="Cambria Math" panose="02040503050406030204" pitchFamily="18" charset="0"/>
                                  <a:ea typeface="Cambria Math" panose="02040503050406030204" pitchFamily="18" charset="0"/>
                                </a:rPr>
                                <m:t>𝑒</m:t>
                              </m:r>
                            </m:sub>
                            <m:sup>
                              <m:r>
                                <a:rPr lang="en-GB" i="1" smtClean="0">
                                  <a:solidFill>
                                    <a:prstClr val="white"/>
                                  </a:solidFill>
                                  <a:latin typeface="Cambria Math" panose="02040503050406030204" pitchFamily="18" charset="0"/>
                                  <a:ea typeface="Cambria Math" panose="02040503050406030204" pitchFamily="18" charset="0"/>
                                </a:rPr>
                                <m:t>∗</m:t>
                              </m:r>
                            </m:sup>
                          </m:sSubSup>
                          <m:sSup>
                            <m:sSupPr>
                              <m:ctrlPr>
                                <a:rPr lang="en-GB" i="1" smtClean="0">
                                  <a:solidFill>
                                    <a:prstClr val="white"/>
                                  </a:solidFill>
                                  <a:latin typeface="Cambria Math" panose="02040503050406030204" pitchFamily="18" charset="0"/>
                                  <a:ea typeface="Cambria Math" panose="02040503050406030204" pitchFamily="18" charset="0"/>
                                </a:rPr>
                              </m:ctrlPr>
                            </m:sSupPr>
                            <m:e>
                              <m:r>
                                <a:rPr lang="en-GB" i="1" smtClean="0">
                                  <a:solidFill>
                                    <a:prstClr val="white"/>
                                  </a:solidFill>
                                  <a:latin typeface="Cambria Math" panose="02040503050406030204" pitchFamily="18" charset="0"/>
                                  <a:ea typeface="Cambria Math" panose="02040503050406030204" pitchFamily="18" charset="0"/>
                                </a:rPr>
                                <m:t>∆</m:t>
                              </m:r>
                              <m:r>
                                <a:rPr lang="en-GB" i="1" smtClean="0">
                                  <a:solidFill>
                                    <a:prstClr val="white"/>
                                  </a:solidFill>
                                  <a:latin typeface="Cambria Math" panose="02040503050406030204" pitchFamily="18" charset="0"/>
                                  <a:ea typeface="Cambria Math" panose="02040503050406030204" pitchFamily="18" charset="0"/>
                                </a:rPr>
                                <m:t>𝐸</m:t>
                              </m:r>
                            </m:e>
                            <m:sup>
                              <m:r>
                                <a:rPr lang="en-GB" i="1" smtClean="0">
                                  <a:solidFill>
                                    <a:prstClr val="white"/>
                                  </a:solidFill>
                                  <a:latin typeface="Cambria Math" panose="02040503050406030204" pitchFamily="18" charset="0"/>
                                  <a:ea typeface="Cambria Math" panose="02040503050406030204" pitchFamily="18" charset="0"/>
                                </a:rPr>
                                <m:t>∗</m:t>
                              </m:r>
                            </m:sup>
                          </m:sSup>
                          <m:d>
                            <m:dPr>
                              <m:ctrlPr>
                                <a:rPr lang="en-GB" i="1" smtClean="0">
                                  <a:solidFill>
                                    <a:prstClr val="white"/>
                                  </a:solidFill>
                                  <a:latin typeface="Cambria Math" panose="02040503050406030204" pitchFamily="18" charset="0"/>
                                  <a:ea typeface="Cambria Math" panose="02040503050406030204" pitchFamily="18" charset="0"/>
                                </a:rPr>
                              </m:ctrlPr>
                            </m:dPr>
                            <m:e>
                              <m:r>
                                <a:rPr lang="en-GB" i="1" smtClean="0">
                                  <a:solidFill>
                                    <a:prstClr val="white"/>
                                  </a:solidFill>
                                  <a:latin typeface="Cambria Math" panose="02040503050406030204" pitchFamily="18" charset="0"/>
                                  <a:ea typeface="Cambria Math" panose="02040503050406030204" pitchFamily="18" charset="0"/>
                                </a:rPr>
                                <m:t>𝑏</m:t>
                              </m:r>
                            </m:e>
                          </m:d>
                          <m:r>
                            <a:rPr lang="en-GB" i="1" smtClean="0">
                              <a:solidFill>
                                <a:prstClr val="white"/>
                              </a:solidFill>
                              <a:latin typeface="Cambria Math" panose="02040503050406030204" pitchFamily="18" charset="0"/>
                              <a:ea typeface="Cambria Math" panose="02040503050406030204" pitchFamily="18" charset="0"/>
                            </a:rPr>
                            <m:t>= </m:t>
                          </m:r>
                          <m:f>
                            <m:fPr>
                              <m:ctrlPr>
                                <a:rPr lang="en-GB" i="1" smtClean="0">
                                  <a:solidFill>
                                    <a:prstClr val="white"/>
                                  </a:solidFill>
                                  <a:latin typeface="Cambria Math" panose="02040503050406030204" pitchFamily="18" charset="0"/>
                                  <a:ea typeface="Cambria Math" panose="02040503050406030204" pitchFamily="18" charset="0"/>
                                </a:rPr>
                              </m:ctrlPr>
                            </m:fPr>
                            <m:num>
                              <m:r>
                                <a:rPr lang="en-GB" i="1" smtClean="0">
                                  <a:solidFill>
                                    <a:prstClr val="white"/>
                                  </a:solidFill>
                                  <a:latin typeface="Cambria Math" panose="02040503050406030204" pitchFamily="18" charset="0"/>
                                  <a:ea typeface="Cambria Math" panose="02040503050406030204" pitchFamily="18" charset="0"/>
                                </a:rPr>
                                <m:t>4</m:t>
                              </m:r>
                              <m:r>
                                <a:rPr lang="en-GB" i="1" smtClean="0">
                                  <a:solidFill>
                                    <a:prstClr val="white"/>
                                  </a:solidFill>
                                  <a:latin typeface="Cambria Math" panose="02040503050406030204" pitchFamily="18" charset="0"/>
                                  <a:ea typeface="Cambria Math" panose="02040503050406030204" pitchFamily="18" charset="0"/>
                                </a:rPr>
                                <m:t>𝜋</m:t>
                              </m:r>
                              <m:sSup>
                                <m:sSupPr>
                                  <m:ctrlPr>
                                    <a:rPr lang="en-GB" i="1" smtClean="0">
                                      <a:solidFill>
                                        <a:prstClr val="white"/>
                                      </a:solidFill>
                                      <a:latin typeface="Cambria Math" panose="02040503050406030204" pitchFamily="18" charset="0"/>
                                      <a:ea typeface="Cambria Math" panose="02040503050406030204" pitchFamily="18" charset="0"/>
                                    </a:rPr>
                                  </m:ctrlPr>
                                </m:sSupPr>
                                <m:e>
                                  <m:r>
                                    <a:rPr lang="en-GB" i="1" smtClean="0">
                                      <a:solidFill>
                                        <a:prstClr val="white"/>
                                      </a:solidFill>
                                      <a:latin typeface="Cambria Math" panose="02040503050406030204" pitchFamily="18" charset="0"/>
                                      <a:ea typeface="Cambria Math" panose="02040503050406030204" pitchFamily="18" charset="0"/>
                                    </a:rPr>
                                    <m:t>𝑍</m:t>
                                  </m:r>
                                </m:e>
                                <m:sup>
                                  <m:r>
                                    <a:rPr lang="en-GB" i="1" smtClean="0">
                                      <a:solidFill>
                                        <a:prstClr val="white"/>
                                      </a:solidFill>
                                      <a:latin typeface="Cambria Math" panose="02040503050406030204" pitchFamily="18" charset="0"/>
                                      <a:ea typeface="Cambria Math" panose="02040503050406030204" pitchFamily="18" charset="0"/>
                                    </a:rPr>
                                    <m:t>2</m:t>
                                  </m:r>
                                </m:sup>
                              </m:sSup>
                              <m:sSup>
                                <m:sSupPr>
                                  <m:ctrlPr>
                                    <a:rPr lang="en-GB" i="1" smtClean="0">
                                      <a:solidFill>
                                        <a:prstClr val="white"/>
                                      </a:solidFill>
                                      <a:latin typeface="Cambria Math" panose="02040503050406030204" pitchFamily="18" charset="0"/>
                                      <a:ea typeface="Cambria Math" panose="02040503050406030204" pitchFamily="18" charset="0"/>
                                    </a:rPr>
                                  </m:ctrlPr>
                                </m:sSupPr>
                                <m:e>
                                  <m:r>
                                    <a:rPr lang="en-GB" i="1" smtClean="0">
                                      <a:solidFill>
                                        <a:prstClr val="white"/>
                                      </a:solidFill>
                                      <a:latin typeface="Cambria Math" panose="02040503050406030204" pitchFamily="18" charset="0"/>
                                      <a:ea typeface="Cambria Math" panose="02040503050406030204" pitchFamily="18" charset="0"/>
                                    </a:rPr>
                                    <m:t>𝑒</m:t>
                                  </m:r>
                                </m:e>
                                <m:sup>
                                  <m:r>
                                    <a:rPr lang="en-GB" i="1" smtClean="0">
                                      <a:solidFill>
                                        <a:prstClr val="white"/>
                                      </a:solidFill>
                                      <a:latin typeface="Cambria Math" panose="02040503050406030204" pitchFamily="18" charset="0"/>
                                      <a:ea typeface="Cambria Math" panose="02040503050406030204" pitchFamily="18" charset="0"/>
                                    </a:rPr>
                                    <m:t>4</m:t>
                                  </m:r>
                                </m:sup>
                              </m:sSup>
                            </m:num>
                            <m:den>
                              <m:sSub>
                                <m:sSubPr>
                                  <m:ctrlPr>
                                    <a:rPr lang="en-GB" i="1" smtClean="0">
                                      <a:solidFill>
                                        <a:prstClr val="white"/>
                                      </a:solidFill>
                                      <a:latin typeface="Cambria Math" panose="02040503050406030204" pitchFamily="18" charset="0"/>
                                      <a:ea typeface="Cambria Math" panose="02040503050406030204" pitchFamily="18" charset="0"/>
                                    </a:rPr>
                                  </m:ctrlPr>
                                </m:sSubPr>
                                <m:e>
                                  <m:r>
                                    <a:rPr lang="en-GB" i="1" smtClean="0">
                                      <a:solidFill>
                                        <a:prstClr val="white"/>
                                      </a:solidFill>
                                      <a:latin typeface="Cambria Math" panose="02040503050406030204" pitchFamily="18" charset="0"/>
                                      <a:ea typeface="Cambria Math" panose="02040503050406030204" pitchFamily="18" charset="0"/>
                                    </a:rPr>
                                    <m:t>𝑚</m:t>
                                  </m:r>
                                </m:e>
                                <m:sub>
                                  <m:r>
                                    <a:rPr lang="en-GB" i="1" smtClean="0">
                                      <a:solidFill>
                                        <a:prstClr val="white"/>
                                      </a:solidFill>
                                      <a:latin typeface="Cambria Math" panose="02040503050406030204" pitchFamily="18" charset="0"/>
                                      <a:ea typeface="Cambria Math" panose="02040503050406030204" pitchFamily="18" charset="0"/>
                                    </a:rPr>
                                    <m:t>𝑒</m:t>
                                  </m:r>
                                </m:sub>
                              </m:sSub>
                              <m:sSubSup>
                                <m:sSubSupPr>
                                  <m:ctrlPr>
                                    <a:rPr lang="en-GB" i="1" smtClean="0">
                                      <a:solidFill>
                                        <a:prstClr val="white"/>
                                      </a:solidFill>
                                      <a:latin typeface="Cambria Math" panose="02040503050406030204" pitchFamily="18" charset="0"/>
                                      <a:ea typeface="Cambria Math" panose="02040503050406030204" pitchFamily="18" charset="0"/>
                                    </a:rPr>
                                  </m:ctrlPr>
                                </m:sSubSupPr>
                                <m:e>
                                  <m:r>
                                    <a:rPr lang="en-GB" i="1" smtClean="0">
                                      <a:solidFill>
                                        <a:prstClr val="white"/>
                                      </a:solidFill>
                                      <a:latin typeface="Cambria Math" panose="02040503050406030204" pitchFamily="18" charset="0"/>
                                      <a:ea typeface="Cambria Math" panose="02040503050406030204" pitchFamily="18" charset="0"/>
                                    </a:rPr>
                                    <m:t>𝑉</m:t>
                                  </m:r>
                                </m:e>
                                <m:sub>
                                  <m:r>
                                    <a:rPr lang="en-GB" i="1" smtClean="0">
                                      <a:solidFill>
                                        <a:prstClr val="white"/>
                                      </a:solidFill>
                                      <a:latin typeface="Cambria Math" panose="02040503050406030204" pitchFamily="18" charset="0"/>
                                      <a:ea typeface="Cambria Math" panose="02040503050406030204" pitchFamily="18" charset="0"/>
                                    </a:rPr>
                                    <m:t>𝑖</m:t>
                                  </m:r>
                                </m:sub>
                                <m:sup>
                                  <m:r>
                                    <a:rPr lang="en-GB" i="1" smtClean="0">
                                      <a:solidFill>
                                        <a:prstClr val="white"/>
                                      </a:solidFill>
                                      <a:latin typeface="Cambria Math" panose="02040503050406030204" pitchFamily="18" charset="0"/>
                                      <a:ea typeface="Cambria Math" panose="02040503050406030204" pitchFamily="18" charset="0"/>
                                    </a:rPr>
                                    <m:t>∗2</m:t>
                                  </m:r>
                                </m:sup>
                              </m:sSubSup>
                            </m:den>
                          </m:f>
                          <m:sSubSup>
                            <m:sSubSupPr>
                              <m:ctrlPr>
                                <a:rPr lang="en-GB" i="1" smtClean="0">
                                  <a:solidFill>
                                    <a:prstClr val="white"/>
                                  </a:solidFill>
                                  <a:latin typeface="Cambria Math" panose="02040503050406030204" pitchFamily="18" charset="0"/>
                                  <a:ea typeface="Cambria Math" panose="02040503050406030204" pitchFamily="18" charset="0"/>
                                </a:rPr>
                              </m:ctrlPr>
                            </m:sSubSupPr>
                            <m:e>
                              <m:r>
                                <a:rPr lang="en-GB" i="1" smtClean="0">
                                  <a:solidFill>
                                    <a:prstClr val="white"/>
                                  </a:solidFill>
                                  <a:latin typeface="Cambria Math" panose="02040503050406030204" pitchFamily="18" charset="0"/>
                                  <a:ea typeface="Cambria Math" panose="02040503050406030204" pitchFamily="18" charset="0"/>
                                </a:rPr>
                                <m:t>𝑛</m:t>
                              </m:r>
                            </m:e>
                            <m:sub>
                              <m:r>
                                <a:rPr lang="en-GB" i="1" smtClean="0">
                                  <a:solidFill>
                                    <a:prstClr val="white"/>
                                  </a:solidFill>
                                  <a:latin typeface="Cambria Math" panose="02040503050406030204" pitchFamily="18" charset="0"/>
                                  <a:ea typeface="Cambria Math" panose="02040503050406030204" pitchFamily="18" charset="0"/>
                                </a:rPr>
                                <m:t>𝑒</m:t>
                              </m:r>
                            </m:sub>
                            <m:sup>
                              <m:r>
                                <a:rPr lang="en-GB" i="1" smtClean="0">
                                  <a:solidFill>
                                    <a:prstClr val="white"/>
                                  </a:solidFill>
                                  <a:latin typeface="Cambria Math" panose="02040503050406030204" pitchFamily="18" charset="0"/>
                                  <a:ea typeface="Cambria Math" panose="02040503050406030204" pitchFamily="18" charset="0"/>
                                </a:rPr>
                                <m:t>∗</m:t>
                              </m:r>
                            </m:sup>
                          </m:sSubSup>
                          <m:r>
                            <a:rPr lang="en-GB" i="1" smtClean="0">
                              <a:solidFill>
                                <a:prstClr val="white"/>
                              </a:solidFill>
                              <a:latin typeface="Cambria Math" panose="02040503050406030204" pitchFamily="18" charset="0"/>
                              <a:ea typeface="Cambria Math" panose="02040503050406030204" pitchFamily="18" charset="0"/>
                            </a:rPr>
                            <m:t>𝑙𝑛</m:t>
                          </m:r>
                          <m:f>
                            <m:fPr>
                              <m:ctrlPr>
                                <a:rPr lang="en-GB" i="1" smtClean="0">
                                  <a:solidFill>
                                    <a:prstClr val="white"/>
                                  </a:solidFill>
                                  <a:latin typeface="Cambria Math" panose="02040503050406030204" pitchFamily="18" charset="0"/>
                                  <a:ea typeface="Cambria Math" panose="02040503050406030204" pitchFamily="18" charset="0"/>
                                </a:rPr>
                              </m:ctrlPr>
                            </m:fPr>
                            <m:num>
                              <m:sSub>
                                <m:sSubPr>
                                  <m:ctrlPr>
                                    <a:rPr lang="en-GB" i="1" smtClean="0">
                                      <a:solidFill>
                                        <a:prstClr val="white"/>
                                      </a:solidFill>
                                      <a:latin typeface="Cambria Math" panose="02040503050406030204" pitchFamily="18" charset="0"/>
                                      <a:ea typeface="Cambria Math" panose="02040503050406030204" pitchFamily="18" charset="0"/>
                                    </a:rPr>
                                  </m:ctrlPr>
                                </m:sSubPr>
                                <m:e>
                                  <m:r>
                                    <a:rPr lang="en-GB" i="1" smtClean="0">
                                      <a:solidFill>
                                        <a:prstClr val="white"/>
                                      </a:solidFill>
                                      <a:latin typeface="Cambria Math" panose="02040503050406030204" pitchFamily="18" charset="0"/>
                                      <a:ea typeface="Cambria Math" panose="02040503050406030204" pitchFamily="18" charset="0"/>
                                    </a:rPr>
                                    <m:t>𝑏</m:t>
                                  </m:r>
                                </m:e>
                                <m:sub>
                                  <m:r>
                                    <a:rPr lang="en-GB" i="1" smtClean="0">
                                      <a:solidFill>
                                        <a:prstClr val="white"/>
                                      </a:solidFill>
                                      <a:latin typeface="Cambria Math" panose="02040503050406030204" pitchFamily="18" charset="0"/>
                                      <a:ea typeface="Cambria Math" panose="02040503050406030204" pitchFamily="18" charset="0"/>
                                    </a:rPr>
                                    <m:t>𝑚𝑎𝑥</m:t>
                                  </m:r>
                                </m:sub>
                              </m:sSub>
                            </m:num>
                            <m:den>
                              <m:sSub>
                                <m:sSubPr>
                                  <m:ctrlPr>
                                    <a:rPr lang="en-GB" i="1" smtClean="0">
                                      <a:solidFill>
                                        <a:prstClr val="white"/>
                                      </a:solidFill>
                                      <a:latin typeface="Cambria Math" panose="02040503050406030204" pitchFamily="18" charset="0"/>
                                      <a:ea typeface="Cambria Math" panose="02040503050406030204" pitchFamily="18" charset="0"/>
                                    </a:rPr>
                                  </m:ctrlPr>
                                </m:sSubPr>
                                <m:e>
                                  <m:r>
                                    <a:rPr lang="en-GB" i="1" smtClean="0">
                                      <a:solidFill>
                                        <a:prstClr val="white"/>
                                      </a:solidFill>
                                      <a:latin typeface="Cambria Math" panose="02040503050406030204" pitchFamily="18" charset="0"/>
                                      <a:ea typeface="Cambria Math" panose="02040503050406030204" pitchFamily="18" charset="0"/>
                                    </a:rPr>
                                    <m:t>𝑏</m:t>
                                  </m:r>
                                </m:e>
                                <m:sub>
                                  <m:r>
                                    <a:rPr lang="en-GB" i="1" smtClean="0">
                                      <a:solidFill>
                                        <a:prstClr val="white"/>
                                      </a:solidFill>
                                      <a:latin typeface="Cambria Math" panose="02040503050406030204" pitchFamily="18" charset="0"/>
                                      <a:ea typeface="Cambria Math" panose="02040503050406030204" pitchFamily="18" charset="0"/>
                                    </a:rPr>
                                    <m:t>𝑚𝑖𝑛</m:t>
                                  </m:r>
                                </m:sub>
                              </m:sSub>
                            </m:den>
                          </m:f>
                        </m:e>
                      </m:nary>
                    </m:oMath>
                  </m:oMathPara>
                </a14:m>
                <a:endParaRPr lang="en-GB" dirty="0">
                  <a:solidFill>
                    <a:prstClr val="white"/>
                  </a:solidFill>
                  <a:latin typeface="Corbel"/>
                </a:endParaRPr>
              </a:p>
            </p:txBody>
          </p:sp>
        </mc:Choice>
        <mc:Fallback xmlns="">
          <p:sp>
            <p:nvSpPr>
              <p:cNvPr id="8" name="TextBox 7">
                <a:extLst>
                  <a:ext uri="{FF2B5EF4-FFF2-40B4-BE49-F238E27FC236}">
                    <a16:creationId xmlns:a16="http://schemas.microsoft.com/office/drawing/2014/main" id="{1B47BB43-6B2D-485A-9BDC-B481A7A49514}"/>
                  </a:ext>
                </a:extLst>
              </p:cNvPr>
              <p:cNvSpPr txBox="1">
                <a:spLocks noRot="1" noChangeAspect="1" noMove="1" noResize="1" noEditPoints="1" noAdjustHandles="1" noChangeArrowheads="1" noChangeShapeType="1" noTextEdit="1"/>
              </p:cNvSpPr>
              <p:nvPr/>
            </p:nvSpPr>
            <p:spPr>
              <a:xfrm>
                <a:off x="5609927" y="3981866"/>
                <a:ext cx="6048672" cy="664541"/>
              </a:xfrm>
              <a:prstGeom prst="rect">
                <a:avLst/>
              </a:prstGeom>
              <a:blipFill>
                <a:blip r:embed="rId3"/>
                <a:stretch>
                  <a:fillRect/>
                </a:stretch>
              </a:blipFill>
            </p:spPr>
            <p:txBody>
              <a:bodyPr/>
              <a:lstStyle/>
              <a:p>
                <a:r>
                  <a:rPr lang="en-GB">
                    <a:noFill/>
                  </a:rPr>
                  <a:t> </a:t>
                </a:r>
              </a:p>
            </p:txBody>
          </p:sp>
        </mc:Fallback>
      </mc:AlternateContent>
      <p:sp>
        <p:nvSpPr>
          <p:cNvPr id="9" name="TextBox 8">
            <a:extLst>
              <a:ext uri="{FF2B5EF4-FFF2-40B4-BE49-F238E27FC236}">
                <a16:creationId xmlns:a16="http://schemas.microsoft.com/office/drawing/2014/main" id="{07DEB39B-18FA-43F8-9F57-DF69F95E7107}"/>
              </a:ext>
            </a:extLst>
          </p:cNvPr>
          <p:cNvSpPr txBox="1"/>
          <p:nvPr/>
        </p:nvSpPr>
        <p:spPr>
          <a:xfrm>
            <a:off x="444499" y="4834409"/>
            <a:ext cx="11214099" cy="646331"/>
          </a:xfrm>
          <a:prstGeom prst="rect">
            <a:avLst/>
          </a:prstGeom>
          <a:noFill/>
        </p:spPr>
        <p:txBody>
          <a:bodyPr wrap="square" rtlCol="0">
            <a:spAutoFit/>
          </a:bodyPr>
          <a:lstStyle/>
          <a:p>
            <a:pPr algn="just"/>
            <a:r>
              <a:rPr lang="en-GB" dirty="0">
                <a:solidFill>
                  <a:schemeClr val="bg1"/>
                </a:solidFill>
              </a:rPr>
              <a:t>The electrons also have a finite temperature </a:t>
            </a:r>
            <a:r>
              <a:rPr lang="en-GB" dirty="0" err="1">
                <a:solidFill>
                  <a:schemeClr val="bg1"/>
                </a:solidFill>
              </a:rPr>
              <a:t>T</a:t>
            </a:r>
            <a:r>
              <a:rPr lang="en-GB" baseline="-25000" dirty="0" err="1">
                <a:solidFill>
                  <a:schemeClr val="bg1"/>
                </a:solidFill>
              </a:rPr>
              <a:t>e</a:t>
            </a:r>
            <a:r>
              <a:rPr lang="en-GB" dirty="0">
                <a:solidFill>
                  <a:schemeClr val="bg1"/>
                </a:solidFill>
              </a:rPr>
              <a:t> and hence a velocity distribution f(</a:t>
            </a:r>
            <a:r>
              <a:rPr lang="en-GB" dirty="0" err="1">
                <a:solidFill>
                  <a:schemeClr val="bg1"/>
                </a:solidFill>
              </a:rPr>
              <a:t>V</a:t>
            </a:r>
            <a:r>
              <a:rPr lang="en-GB" baseline="-25000" dirty="0" err="1">
                <a:solidFill>
                  <a:schemeClr val="bg1"/>
                </a:solidFill>
              </a:rPr>
              <a:t>e</a:t>
            </a:r>
            <a:r>
              <a:rPr lang="en-GB" dirty="0">
                <a:solidFill>
                  <a:schemeClr val="bg1"/>
                </a:solidFill>
              </a:rPr>
              <a:t>) which can be considered to be Maxwellian characterised by its velocity spread </a:t>
            </a:r>
            <a:r>
              <a:rPr lang="el-GR" dirty="0">
                <a:solidFill>
                  <a:schemeClr val="bg1"/>
                </a:solidFill>
                <a:latin typeface="Calibri" panose="020F0502020204030204" pitchFamily="34" charset="0"/>
                <a:cs typeface="Calibri" panose="020F0502020204030204" pitchFamily="34" charset="0"/>
              </a:rPr>
              <a:t>Δ</a:t>
            </a:r>
            <a:r>
              <a:rPr lang="en-GB" baseline="-25000" dirty="0">
                <a:solidFill>
                  <a:schemeClr val="bg1"/>
                </a:solidFill>
                <a:latin typeface="Calibri" panose="020F0502020204030204" pitchFamily="34" charset="0"/>
                <a:cs typeface="Calibri" panose="020F0502020204030204" pitchFamily="34" charset="0"/>
              </a:rPr>
              <a:t>e</a:t>
            </a:r>
            <a:r>
              <a:rPr lang="en-GB" dirty="0">
                <a:solidFill>
                  <a:schemeClr val="bg1"/>
                </a:solidFill>
              </a:rPr>
              <a:t>.</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C81A2996-ADFF-4D1C-BBE3-F5110D7AA106}"/>
                  </a:ext>
                </a:extLst>
              </p:cNvPr>
              <p:cNvSpPr txBox="1"/>
              <p:nvPr/>
            </p:nvSpPr>
            <p:spPr>
              <a:xfrm>
                <a:off x="3342620" y="5753368"/>
                <a:ext cx="1122935"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bg1"/>
                              </a:solidFill>
                              <a:latin typeface="Cambria Math" panose="02040503050406030204" pitchFamily="18" charset="0"/>
                            </a:rPr>
                          </m:ctrlPr>
                        </m:sSubPr>
                        <m:e>
                          <m:r>
                            <a:rPr lang="en-GB" b="0" i="1" smtClean="0">
                              <a:solidFill>
                                <a:schemeClr val="bg1"/>
                              </a:solidFill>
                              <a:latin typeface="Cambria Math" panose="02040503050406030204" pitchFamily="18" charset="0"/>
                            </a:rPr>
                            <m:t>𝑇</m:t>
                          </m:r>
                        </m:e>
                        <m:sub>
                          <m:r>
                            <a:rPr lang="en-GB" b="0" i="1" smtClean="0">
                              <a:solidFill>
                                <a:schemeClr val="bg1"/>
                              </a:solidFill>
                              <a:latin typeface="Cambria Math" panose="02040503050406030204" pitchFamily="18" charset="0"/>
                            </a:rPr>
                            <m:t>𝑒</m:t>
                          </m:r>
                        </m:sub>
                      </m:sSub>
                      <m:r>
                        <a:rPr lang="en-GB" b="0" i="1" smtClean="0">
                          <a:solidFill>
                            <a:schemeClr val="bg1"/>
                          </a:solidFill>
                          <a:latin typeface="Cambria Math" panose="02040503050406030204" pitchFamily="18" charset="0"/>
                        </a:rPr>
                        <m:t>=</m:t>
                      </m:r>
                      <m:f>
                        <m:fPr>
                          <m:ctrlPr>
                            <a:rPr lang="en-GB" b="0" i="1" smtClean="0">
                              <a:solidFill>
                                <a:schemeClr val="bg1"/>
                              </a:solidFill>
                              <a:latin typeface="Cambria Math" panose="02040503050406030204" pitchFamily="18" charset="0"/>
                            </a:rPr>
                          </m:ctrlPr>
                        </m:fPr>
                        <m:num>
                          <m:sSub>
                            <m:sSubPr>
                              <m:ctrlPr>
                                <a:rPr lang="en-GB" b="0" i="1" smtClean="0">
                                  <a:solidFill>
                                    <a:schemeClr val="bg1"/>
                                  </a:solidFill>
                                  <a:latin typeface="Cambria Math" panose="02040503050406030204" pitchFamily="18" charset="0"/>
                                </a:rPr>
                              </m:ctrlPr>
                            </m:sSubPr>
                            <m:e>
                              <m:r>
                                <a:rPr lang="en-GB" b="0" i="1" smtClean="0">
                                  <a:solidFill>
                                    <a:schemeClr val="bg1"/>
                                  </a:solidFill>
                                  <a:latin typeface="Cambria Math" panose="02040503050406030204" pitchFamily="18" charset="0"/>
                                </a:rPr>
                                <m:t>𝑚</m:t>
                              </m:r>
                            </m:e>
                            <m:sub>
                              <m:r>
                                <a:rPr lang="en-GB" b="0" i="1" smtClean="0">
                                  <a:solidFill>
                                    <a:schemeClr val="bg1"/>
                                  </a:solidFill>
                                  <a:latin typeface="Cambria Math" panose="02040503050406030204" pitchFamily="18" charset="0"/>
                                </a:rPr>
                                <m:t>𝑒</m:t>
                              </m:r>
                            </m:sub>
                          </m:sSub>
                          <m:sSubSup>
                            <m:sSubSupPr>
                              <m:ctrlPr>
                                <a:rPr lang="en-GB" b="0" i="1" smtClean="0">
                                  <a:solidFill>
                                    <a:schemeClr val="bg1"/>
                                  </a:solidFill>
                                  <a:latin typeface="Cambria Math" panose="02040503050406030204" pitchFamily="18" charset="0"/>
                                </a:rPr>
                              </m:ctrlPr>
                            </m:sSubSupPr>
                            <m:e>
                              <m:r>
                                <a:rPr lang="en-GB" b="0" i="1" smtClean="0">
                                  <a:solidFill>
                                    <a:schemeClr val="bg1"/>
                                  </a:solidFill>
                                  <a:latin typeface="Cambria Math" panose="02040503050406030204" pitchFamily="18" charset="0"/>
                                  <a:ea typeface="Cambria Math" panose="02040503050406030204" pitchFamily="18" charset="0"/>
                                </a:rPr>
                                <m:t>∆</m:t>
                              </m:r>
                            </m:e>
                            <m:sub>
                              <m:r>
                                <a:rPr lang="en-GB" b="0" i="1" smtClean="0">
                                  <a:solidFill>
                                    <a:schemeClr val="bg1"/>
                                  </a:solidFill>
                                  <a:latin typeface="Cambria Math" panose="02040503050406030204" pitchFamily="18" charset="0"/>
                                </a:rPr>
                                <m:t>𝑒</m:t>
                              </m:r>
                            </m:sub>
                            <m:sup>
                              <m:r>
                                <a:rPr lang="en-GB" b="0" i="1" smtClean="0">
                                  <a:solidFill>
                                    <a:schemeClr val="bg1"/>
                                  </a:solidFill>
                                  <a:latin typeface="Cambria Math" panose="02040503050406030204" pitchFamily="18" charset="0"/>
                                </a:rPr>
                                <m:t>2</m:t>
                              </m:r>
                            </m:sup>
                          </m:sSubSup>
                        </m:num>
                        <m:den>
                          <m:r>
                            <a:rPr lang="en-GB" b="0" i="1" smtClean="0">
                              <a:solidFill>
                                <a:schemeClr val="bg1"/>
                              </a:solidFill>
                              <a:latin typeface="Cambria Math" panose="02040503050406030204" pitchFamily="18" charset="0"/>
                            </a:rPr>
                            <m:t>2</m:t>
                          </m:r>
                        </m:den>
                      </m:f>
                    </m:oMath>
                  </m:oMathPara>
                </a14:m>
                <a:endParaRPr lang="en-GB" dirty="0">
                  <a:solidFill>
                    <a:schemeClr val="bg1"/>
                  </a:solidFill>
                </a:endParaRPr>
              </a:p>
            </p:txBody>
          </p:sp>
        </mc:Choice>
        <mc:Fallback xmlns="">
          <p:sp>
            <p:nvSpPr>
              <p:cNvPr id="12" name="TextBox 11">
                <a:extLst>
                  <a:ext uri="{FF2B5EF4-FFF2-40B4-BE49-F238E27FC236}">
                    <a16:creationId xmlns:a16="http://schemas.microsoft.com/office/drawing/2014/main" id="{C81A2996-ADFF-4D1C-BBE3-F5110D7AA106}"/>
                  </a:ext>
                </a:extLst>
              </p:cNvPr>
              <p:cNvSpPr txBox="1">
                <a:spLocks noRot="1" noChangeAspect="1" noMove="1" noResize="1" noEditPoints="1" noAdjustHandles="1" noChangeArrowheads="1" noChangeShapeType="1" noTextEdit="1"/>
              </p:cNvSpPr>
              <p:nvPr/>
            </p:nvSpPr>
            <p:spPr>
              <a:xfrm>
                <a:off x="3342620" y="5753368"/>
                <a:ext cx="1122935" cy="553998"/>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08AC9238-7F85-403B-910F-03AACD1016BC}"/>
                  </a:ext>
                </a:extLst>
              </p:cNvPr>
              <p:cNvSpPr txBox="1"/>
              <p:nvPr/>
            </p:nvSpPr>
            <p:spPr>
              <a:xfrm>
                <a:off x="5934908" y="5537344"/>
                <a:ext cx="1728294" cy="8301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solidFill>
                            <a:schemeClr val="bg1"/>
                          </a:solidFill>
                          <a:latin typeface="Cambria Math" panose="02040503050406030204" pitchFamily="18" charset="0"/>
                        </a:rPr>
                        <m:t>𝑓</m:t>
                      </m:r>
                      <m:d>
                        <m:dPr>
                          <m:ctrlPr>
                            <a:rPr lang="en-GB" b="0" i="1" smtClean="0">
                              <a:solidFill>
                                <a:schemeClr val="bg1"/>
                              </a:solidFill>
                              <a:latin typeface="Cambria Math" panose="02040503050406030204" pitchFamily="18" charset="0"/>
                            </a:rPr>
                          </m:ctrlPr>
                        </m:dPr>
                        <m:e>
                          <m:sSubSup>
                            <m:sSubSupPr>
                              <m:ctrlPr>
                                <a:rPr lang="en-GB" b="0" i="1" smtClean="0">
                                  <a:solidFill>
                                    <a:schemeClr val="bg1"/>
                                  </a:solidFill>
                                  <a:latin typeface="Cambria Math" panose="02040503050406030204" pitchFamily="18" charset="0"/>
                                </a:rPr>
                              </m:ctrlPr>
                            </m:sSubSupPr>
                            <m:e>
                              <m:r>
                                <a:rPr lang="en-GB" b="0" i="1" smtClean="0">
                                  <a:solidFill>
                                    <a:schemeClr val="bg1"/>
                                  </a:solidFill>
                                  <a:latin typeface="Cambria Math" panose="02040503050406030204" pitchFamily="18" charset="0"/>
                                </a:rPr>
                                <m:t>𝑉</m:t>
                              </m:r>
                            </m:e>
                            <m:sub>
                              <m:r>
                                <a:rPr lang="en-GB" b="0" i="1" smtClean="0">
                                  <a:solidFill>
                                    <a:schemeClr val="bg1"/>
                                  </a:solidFill>
                                  <a:latin typeface="Cambria Math" panose="02040503050406030204" pitchFamily="18" charset="0"/>
                                </a:rPr>
                                <m:t>𝑒</m:t>
                              </m:r>
                            </m:sub>
                            <m:sup>
                              <m:r>
                                <a:rPr lang="en-GB" b="0" i="1" smtClean="0">
                                  <a:solidFill>
                                    <a:schemeClr val="bg1"/>
                                  </a:solidFill>
                                  <a:latin typeface="Cambria Math" panose="02040503050406030204" pitchFamily="18" charset="0"/>
                                </a:rPr>
                                <m:t>∗</m:t>
                              </m:r>
                            </m:sup>
                          </m:sSubSup>
                        </m:e>
                      </m:d>
                      <m:r>
                        <a:rPr lang="en-GB" b="0" i="1" smtClean="0">
                          <a:solidFill>
                            <a:schemeClr val="bg1"/>
                          </a:solidFill>
                          <a:latin typeface="Cambria Math" panose="02040503050406030204" pitchFamily="18" charset="0"/>
                        </a:rPr>
                        <m:t>=</m:t>
                      </m:r>
                      <m:f>
                        <m:fPr>
                          <m:ctrlPr>
                            <a:rPr lang="en-GB" b="0" i="1" smtClean="0">
                              <a:solidFill>
                                <a:schemeClr val="bg1"/>
                              </a:solidFill>
                              <a:latin typeface="Cambria Math" panose="02040503050406030204" pitchFamily="18" charset="0"/>
                            </a:rPr>
                          </m:ctrlPr>
                        </m:fPr>
                        <m:num>
                          <m:sSup>
                            <m:sSupPr>
                              <m:ctrlPr>
                                <a:rPr lang="en-GB" b="0" i="1" smtClean="0">
                                  <a:solidFill>
                                    <a:schemeClr val="bg1"/>
                                  </a:solidFill>
                                  <a:latin typeface="Cambria Math" panose="02040503050406030204" pitchFamily="18" charset="0"/>
                                </a:rPr>
                              </m:ctrlPr>
                            </m:sSupPr>
                            <m:e>
                              <m:r>
                                <a:rPr lang="en-GB" b="0" i="1" smtClean="0">
                                  <a:solidFill>
                                    <a:schemeClr val="bg1"/>
                                  </a:solidFill>
                                  <a:latin typeface="Cambria Math" panose="02040503050406030204" pitchFamily="18" charset="0"/>
                                </a:rPr>
                                <m:t>𝑒</m:t>
                              </m:r>
                            </m:e>
                            <m:sup>
                              <m:f>
                                <m:fPr>
                                  <m:type m:val="skw"/>
                                  <m:ctrlPr>
                                    <a:rPr lang="en-GB" b="0" i="1" smtClean="0">
                                      <a:solidFill>
                                        <a:schemeClr val="bg1"/>
                                      </a:solidFill>
                                      <a:latin typeface="Cambria Math" panose="02040503050406030204" pitchFamily="18" charset="0"/>
                                    </a:rPr>
                                  </m:ctrlPr>
                                </m:fPr>
                                <m:num>
                                  <m:r>
                                    <a:rPr lang="en-GB" b="0" i="1" smtClean="0">
                                      <a:solidFill>
                                        <a:schemeClr val="bg1"/>
                                      </a:solidFill>
                                      <a:latin typeface="Cambria Math" panose="02040503050406030204" pitchFamily="18" charset="0"/>
                                    </a:rPr>
                                    <m:t>−</m:t>
                                  </m:r>
                                  <m:sSubSup>
                                    <m:sSubSupPr>
                                      <m:ctrlPr>
                                        <a:rPr lang="en-GB" b="0" i="1" smtClean="0">
                                          <a:solidFill>
                                            <a:schemeClr val="bg1"/>
                                          </a:solidFill>
                                          <a:latin typeface="Cambria Math" panose="02040503050406030204" pitchFamily="18" charset="0"/>
                                        </a:rPr>
                                      </m:ctrlPr>
                                    </m:sSubSupPr>
                                    <m:e>
                                      <m:r>
                                        <a:rPr lang="en-GB" b="0" i="1" smtClean="0">
                                          <a:solidFill>
                                            <a:schemeClr val="bg1"/>
                                          </a:solidFill>
                                          <a:latin typeface="Cambria Math" panose="02040503050406030204" pitchFamily="18" charset="0"/>
                                        </a:rPr>
                                        <m:t>𝑉</m:t>
                                      </m:r>
                                    </m:e>
                                    <m:sub>
                                      <m:r>
                                        <a:rPr lang="en-GB" b="0" i="1" smtClean="0">
                                          <a:solidFill>
                                            <a:schemeClr val="bg1"/>
                                          </a:solidFill>
                                          <a:latin typeface="Cambria Math" panose="02040503050406030204" pitchFamily="18" charset="0"/>
                                        </a:rPr>
                                        <m:t>𝑒</m:t>
                                      </m:r>
                                    </m:sub>
                                    <m:sup>
                                      <m:r>
                                        <a:rPr lang="en-GB" b="0" i="1" smtClean="0">
                                          <a:solidFill>
                                            <a:schemeClr val="bg1"/>
                                          </a:solidFill>
                                          <a:latin typeface="Cambria Math" panose="02040503050406030204" pitchFamily="18" charset="0"/>
                                        </a:rPr>
                                        <m:t>∗2</m:t>
                                      </m:r>
                                    </m:sup>
                                  </m:sSubSup>
                                </m:num>
                                <m:den>
                                  <m:sSubSup>
                                    <m:sSubSupPr>
                                      <m:ctrlPr>
                                        <a:rPr lang="en-GB" b="0" i="1" smtClean="0">
                                          <a:solidFill>
                                            <a:schemeClr val="bg1"/>
                                          </a:solidFill>
                                          <a:latin typeface="Cambria Math" panose="02040503050406030204" pitchFamily="18" charset="0"/>
                                        </a:rPr>
                                      </m:ctrlPr>
                                    </m:sSubSupPr>
                                    <m:e>
                                      <m:r>
                                        <a:rPr lang="en-GB" b="0" i="1" smtClean="0">
                                          <a:solidFill>
                                            <a:schemeClr val="bg1"/>
                                          </a:solidFill>
                                          <a:latin typeface="Cambria Math" panose="02040503050406030204" pitchFamily="18" charset="0"/>
                                          <a:ea typeface="Cambria Math" panose="02040503050406030204" pitchFamily="18" charset="0"/>
                                        </a:rPr>
                                        <m:t>∆</m:t>
                                      </m:r>
                                    </m:e>
                                    <m:sub>
                                      <m:r>
                                        <a:rPr lang="en-GB" b="0" i="1" smtClean="0">
                                          <a:solidFill>
                                            <a:schemeClr val="bg1"/>
                                          </a:solidFill>
                                          <a:latin typeface="Cambria Math" panose="02040503050406030204" pitchFamily="18" charset="0"/>
                                        </a:rPr>
                                        <m:t>𝑒</m:t>
                                      </m:r>
                                    </m:sub>
                                    <m:sup>
                                      <m:r>
                                        <a:rPr lang="en-GB" b="0" i="1" smtClean="0">
                                          <a:solidFill>
                                            <a:schemeClr val="bg1"/>
                                          </a:solidFill>
                                          <a:latin typeface="Cambria Math" panose="02040503050406030204" pitchFamily="18" charset="0"/>
                                        </a:rPr>
                                        <m:t>2</m:t>
                                      </m:r>
                                    </m:sup>
                                  </m:sSubSup>
                                </m:den>
                              </m:f>
                            </m:sup>
                          </m:sSup>
                        </m:num>
                        <m:den>
                          <m:sSubSup>
                            <m:sSubSupPr>
                              <m:ctrlPr>
                                <a:rPr lang="en-GB" b="0" i="1" smtClean="0">
                                  <a:solidFill>
                                    <a:schemeClr val="bg1"/>
                                  </a:solidFill>
                                  <a:latin typeface="Cambria Math" panose="02040503050406030204" pitchFamily="18" charset="0"/>
                                </a:rPr>
                              </m:ctrlPr>
                            </m:sSubSupPr>
                            <m:e>
                              <m:r>
                                <a:rPr lang="en-GB" b="0" i="1" smtClean="0">
                                  <a:solidFill>
                                    <a:schemeClr val="bg1"/>
                                  </a:solidFill>
                                  <a:latin typeface="Cambria Math" panose="02040503050406030204" pitchFamily="18" charset="0"/>
                                  <a:ea typeface="Cambria Math" panose="02040503050406030204" pitchFamily="18" charset="0"/>
                                </a:rPr>
                                <m:t>∆</m:t>
                              </m:r>
                            </m:e>
                            <m:sub>
                              <m:r>
                                <a:rPr lang="en-GB" b="0" i="1" smtClean="0">
                                  <a:solidFill>
                                    <a:schemeClr val="bg1"/>
                                  </a:solidFill>
                                  <a:latin typeface="Cambria Math" panose="02040503050406030204" pitchFamily="18" charset="0"/>
                                </a:rPr>
                                <m:t>𝑒</m:t>
                              </m:r>
                            </m:sub>
                            <m:sup>
                              <m:r>
                                <a:rPr lang="en-GB" b="0" i="1" smtClean="0">
                                  <a:solidFill>
                                    <a:schemeClr val="bg1"/>
                                  </a:solidFill>
                                  <a:latin typeface="Cambria Math" panose="02040503050406030204" pitchFamily="18" charset="0"/>
                                </a:rPr>
                                <m:t>3</m:t>
                              </m:r>
                            </m:sup>
                          </m:sSubSup>
                        </m:den>
                      </m:f>
                    </m:oMath>
                  </m:oMathPara>
                </a14:m>
                <a:endParaRPr lang="en-GB" dirty="0">
                  <a:solidFill>
                    <a:schemeClr val="bg1"/>
                  </a:solidFill>
                </a:endParaRPr>
              </a:p>
            </p:txBody>
          </p:sp>
        </mc:Choice>
        <mc:Fallback xmlns="">
          <p:sp>
            <p:nvSpPr>
              <p:cNvPr id="13" name="TextBox 12">
                <a:extLst>
                  <a:ext uri="{FF2B5EF4-FFF2-40B4-BE49-F238E27FC236}">
                    <a16:creationId xmlns:a16="http://schemas.microsoft.com/office/drawing/2014/main" id="{08AC9238-7F85-403B-910F-03AACD1016BC}"/>
                  </a:ext>
                </a:extLst>
              </p:cNvPr>
              <p:cNvSpPr txBox="1">
                <a:spLocks noRot="1" noChangeAspect="1" noMove="1" noResize="1" noEditPoints="1" noAdjustHandles="1" noChangeArrowheads="1" noChangeShapeType="1" noTextEdit="1"/>
              </p:cNvSpPr>
              <p:nvPr/>
            </p:nvSpPr>
            <p:spPr>
              <a:xfrm>
                <a:off x="5934908" y="5537344"/>
                <a:ext cx="1728294" cy="830164"/>
              </a:xfrm>
              <a:prstGeom prst="rect">
                <a:avLst/>
              </a:prstGeom>
              <a:blipFill>
                <a:blip r:embed="rId5"/>
                <a:stretch>
                  <a:fillRect/>
                </a:stretch>
              </a:blipFill>
            </p:spPr>
            <p:txBody>
              <a:bodyPr/>
              <a:lstStyle/>
              <a:p>
                <a:r>
                  <a:rPr lang="en-GB">
                    <a:noFill/>
                  </a:rPr>
                  <a:t> </a:t>
                </a:r>
              </a:p>
            </p:txBody>
          </p:sp>
        </mc:Fallback>
      </mc:AlternateContent>
      <p:sp>
        <p:nvSpPr>
          <p:cNvPr id="14" name="Title 1">
            <a:extLst>
              <a:ext uri="{FF2B5EF4-FFF2-40B4-BE49-F238E27FC236}">
                <a16:creationId xmlns:a16="http://schemas.microsoft.com/office/drawing/2014/main" id="{4FCD459E-3145-4F32-BF29-312D789D7531}"/>
              </a:ext>
            </a:extLst>
          </p:cNvPr>
          <p:cNvSpPr>
            <a:spLocks noGrp="1"/>
          </p:cNvSpPr>
          <p:nvPr>
            <p:ph type="title"/>
          </p:nvPr>
        </p:nvSpPr>
        <p:spPr>
          <a:xfrm>
            <a:off x="444500" y="542925"/>
            <a:ext cx="11214100" cy="535531"/>
          </a:xfrm>
        </p:spPr>
        <p:txBody>
          <a:bodyPr/>
          <a:lstStyle/>
          <a:p>
            <a:r>
              <a:rPr lang="en-GB" dirty="0"/>
              <a:t>The cooling force</a:t>
            </a:r>
          </a:p>
        </p:txBody>
      </p:sp>
      <p:pic>
        <p:nvPicPr>
          <p:cNvPr id="2" name="Picture 1">
            <a:extLst>
              <a:ext uri="{FF2B5EF4-FFF2-40B4-BE49-F238E27FC236}">
                <a16:creationId xmlns:a16="http://schemas.microsoft.com/office/drawing/2014/main" id="{F7DA0ADB-5E2B-4FA8-9354-5E14471BB60D}"/>
              </a:ext>
            </a:extLst>
          </p:cNvPr>
          <p:cNvPicPr>
            <a:picLocks noChangeAspect="1"/>
          </p:cNvPicPr>
          <p:nvPr/>
        </p:nvPicPr>
        <p:blipFill>
          <a:blip r:embed="rId6"/>
          <a:stretch>
            <a:fillRect/>
          </a:stretch>
        </p:blipFill>
        <p:spPr>
          <a:xfrm>
            <a:off x="8142117" y="217734"/>
            <a:ext cx="3651619" cy="1758386"/>
          </a:xfrm>
          <a:prstGeom prst="rect">
            <a:avLst/>
          </a:prstGeom>
        </p:spPr>
      </p:pic>
      <p:pic>
        <p:nvPicPr>
          <p:cNvPr id="15" name="Picture 14">
            <a:extLst>
              <a:ext uri="{FF2B5EF4-FFF2-40B4-BE49-F238E27FC236}">
                <a16:creationId xmlns:a16="http://schemas.microsoft.com/office/drawing/2014/main" id="{37B733B5-6BAA-4527-BB9E-ECF211CBD88A}"/>
              </a:ext>
            </a:extLst>
          </p:cNvPr>
          <p:cNvPicPr>
            <a:picLocks noChangeAspect="1"/>
          </p:cNvPicPr>
          <p:nvPr/>
        </p:nvPicPr>
        <p:blipFill>
          <a:blip r:embed="rId7"/>
          <a:stretch>
            <a:fillRect/>
          </a:stretch>
        </p:blipFill>
        <p:spPr>
          <a:xfrm>
            <a:off x="7977717" y="159866"/>
            <a:ext cx="4084805" cy="1863725"/>
          </a:xfrm>
          <a:prstGeom prst="rect">
            <a:avLst/>
          </a:prstGeom>
        </p:spPr>
      </p:pic>
    </p:spTree>
    <p:extLst>
      <p:ext uri="{BB962C8B-B14F-4D97-AF65-F5344CB8AC3E}">
        <p14:creationId xmlns:p14="http://schemas.microsoft.com/office/powerpoint/2010/main" val="2021023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2FD4FD0-781B-4514-858B-7C2A25DBD738}"/>
              </a:ext>
            </a:extLst>
          </p:cNvPr>
          <p:cNvSpPr>
            <a:spLocks noGrp="1"/>
          </p:cNvSpPr>
          <p:nvPr>
            <p:ph type="sldNum" sz="quarter" idx="12"/>
          </p:nvPr>
        </p:nvSpPr>
        <p:spPr/>
        <p:txBody>
          <a:bodyPr/>
          <a:lstStyle/>
          <a:p>
            <a:fld id="{C263D6C4-4840-40CC-AC84-17E24B3B7BDE}" type="slidenum">
              <a:rPr lang="en-US" noProof="0" smtClean="0"/>
              <a:pPr/>
              <a:t>8</a:t>
            </a:fld>
            <a:endParaRPr lang="en-US" noProof="0" dirty="0"/>
          </a:p>
        </p:txBody>
      </p:sp>
      <p:sp>
        <p:nvSpPr>
          <p:cNvPr id="6" name="TextBox 5">
            <a:extLst>
              <a:ext uri="{FF2B5EF4-FFF2-40B4-BE49-F238E27FC236}">
                <a16:creationId xmlns:a16="http://schemas.microsoft.com/office/drawing/2014/main" id="{393541EF-5618-4235-A399-18ED66D514A1}"/>
              </a:ext>
            </a:extLst>
          </p:cNvPr>
          <p:cNvSpPr txBox="1"/>
          <p:nvPr/>
        </p:nvSpPr>
        <p:spPr>
          <a:xfrm>
            <a:off x="346204" y="1352052"/>
            <a:ext cx="9577064" cy="1200329"/>
          </a:xfrm>
          <a:prstGeom prst="rect">
            <a:avLst/>
          </a:prstGeom>
          <a:noFill/>
        </p:spPr>
        <p:txBody>
          <a:bodyPr wrap="square" rtlCol="0">
            <a:spAutoFit/>
          </a:bodyPr>
          <a:lstStyle/>
          <a:p>
            <a:r>
              <a:rPr lang="en-GB" dirty="0">
                <a:solidFill>
                  <a:schemeClr val="bg1"/>
                </a:solidFill>
              </a:rPr>
              <a:t>To account for this we have to replace the ion velocity with the ion-electron velocity difference and average over the electron velocity distribution.</a:t>
            </a:r>
          </a:p>
          <a:p>
            <a:endParaRPr lang="en-GB" dirty="0">
              <a:solidFill>
                <a:schemeClr val="bg1"/>
              </a:solidFill>
            </a:endParaRPr>
          </a:p>
          <a:p>
            <a:r>
              <a:rPr lang="en-GB" dirty="0">
                <a:solidFill>
                  <a:schemeClr val="bg1"/>
                </a:solidFill>
              </a:rPr>
              <a:t>The expression for the frictional force becomes:</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B27CC4C-92A3-4A3A-AF7C-A497B3983F16}"/>
                  </a:ext>
                </a:extLst>
              </p:cNvPr>
              <p:cNvSpPr txBox="1"/>
              <p:nvPr/>
            </p:nvSpPr>
            <p:spPr>
              <a:xfrm>
                <a:off x="5802966" y="2074947"/>
                <a:ext cx="4349332" cy="72654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GB" i="1" smtClean="0">
                              <a:solidFill>
                                <a:schemeClr val="bg1"/>
                              </a:solidFill>
                              <a:latin typeface="Cambria Math" panose="02040503050406030204" pitchFamily="18" charset="0"/>
                            </a:rPr>
                          </m:ctrlPr>
                        </m:sSupPr>
                        <m:e>
                          <m:r>
                            <a:rPr lang="en-GB" b="0" i="1" smtClean="0">
                              <a:solidFill>
                                <a:schemeClr val="bg1"/>
                              </a:solidFill>
                              <a:latin typeface="Cambria Math" panose="02040503050406030204" pitchFamily="18" charset="0"/>
                            </a:rPr>
                            <m:t>𝐹</m:t>
                          </m:r>
                        </m:e>
                        <m:sup>
                          <m:r>
                            <a:rPr lang="en-GB" b="0" i="1" smtClean="0">
                              <a:solidFill>
                                <a:schemeClr val="bg1"/>
                              </a:solidFill>
                              <a:latin typeface="Cambria Math" panose="02040503050406030204" pitchFamily="18" charset="0"/>
                            </a:rPr>
                            <m:t>∗</m:t>
                          </m:r>
                        </m:sup>
                      </m:sSup>
                      <m:r>
                        <a:rPr lang="en-GB" b="0" i="1" smtClean="0">
                          <a:solidFill>
                            <a:schemeClr val="bg1"/>
                          </a:solidFill>
                          <a:latin typeface="Cambria Math" panose="02040503050406030204" pitchFamily="18" charset="0"/>
                        </a:rPr>
                        <m:t>=−4</m:t>
                      </m:r>
                      <m:r>
                        <a:rPr lang="en-GB" b="0" i="1" smtClean="0">
                          <a:solidFill>
                            <a:schemeClr val="bg1"/>
                          </a:solidFill>
                          <a:latin typeface="Cambria Math" panose="02040503050406030204" pitchFamily="18" charset="0"/>
                          <a:ea typeface="Cambria Math" panose="02040503050406030204" pitchFamily="18" charset="0"/>
                        </a:rPr>
                        <m:t>𝜋</m:t>
                      </m:r>
                      <m:sSup>
                        <m:sSupPr>
                          <m:ctrlPr>
                            <a:rPr lang="en-GB" i="1">
                              <a:solidFill>
                                <a:schemeClr val="bg1"/>
                              </a:solidFill>
                              <a:latin typeface="Cambria Math" panose="02040503050406030204" pitchFamily="18" charset="0"/>
                              <a:ea typeface="Cambria Math" panose="02040503050406030204" pitchFamily="18" charset="0"/>
                            </a:rPr>
                          </m:ctrlPr>
                        </m:sSupPr>
                        <m:e>
                          <m:r>
                            <a:rPr lang="en-GB" i="1">
                              <a:solidFill>
                                <a:schemeClr val="bg1"/>
                              </a:solidFill>
                              <a:latin typeface="Cambria Math" panose="02040503050406030204" pitchFamily="18" charset="0"/>
                              <a:ea typeface="Cambria Math" panose="02040503050406030204" pitchFamily="18" charset="0"/>
                            </a:rPr>
                            <m:t>𝑍</m:t>
                          </m:r>
                        </m:e>
                        <m:sup>
                          <m:r>
                            <a:rPr lang="en-GB" i="1">
                              <a:solidFill>
                                <a:schemeClr val="bg1"/>
                              </a:solidFill>
                              <a:latin typeface="Cambria Math" panose="02040503050406030204" pitchFamily="18" charset="0"/>
                              <a:ea typeface="Cambria Math" panose="02040503050406030204" pitchFamily="18" charset="0"/>
                            </a:rPr>
                            <m:t>2</m:t>
                          </m:r>
                        </m:sup>
                      </m:sSup>
                      <m:sSup>
                        <m:sSupPr>
                          <m:ctrlPr>
                            <a:rPr lang="en-GB" i="1">
                              <a:solidFill>
                                <a:schemeClr val="bg1"/>
                              </a:solidFill>
                              <a:latin typeface="Cambria Math" panose="02040503050406030204" pitchFamily="18" charset="0"/>
                              <a:ea typeface="Cambria Math" panose="02040503050406030204" pitchFamily="18" charset="0"/>
                            </a:rPr>
                          </m:ctrlPr>
                        </m:sSupPr>
                        <m:e>
                          <m:r>
                            <a:rPr lang="en-GB" i="1">
                              <a:solidFill>
                                <a:schemeClr val="bg1"/>
                              </a:solidFill>
                              <a:latin typeface="Cambria Math" panose="02040503050406030204" pitchFamily="18" charset="0"/>
                              <a:ea typeface="Cambria Math" panose="02040503050406030204" pitchFamily="18" charset="0"/>
                            </a:rPr>
                            <m:t>𝑒</m:t>
                          </m:r>
                        </m:e>
                        <m:sup>
                          <m:r>
                            <a:rPr lang="en-GB" i="1">
                              <a:solidFill>
                                <a:schemeClr val="bg1"/>
                              </a:solidFill>
                              <a:latin typeface="Cambria Math" panose="02040503050406030204" pitchFamily="18" charset="0"/>
                              <a:ea typeface="Cambria Math" panose="02040503050406030204" pitchFamily="18" charset="0"/>
                            </a:rPr>
                            <m:t>2</m:t>
                          </m:r>
                        </m:sup>
                      </m:sSup>
                      <m:sSup>
                        <m:sSupPr>
                          <m:ctrlPr>
                            <a:rPr lang="en-GB" i="1">
                              <a:solidFill>
                                <a:schemeClr val="bg1"/>
                              </a:solidFill>
                              <a:latin typeface="Cambria Math" panose="02040503050406030204" pitchFamily="18" charset="0"/>
                              <a:ea typeface="Cambria Math" panose="02040503050406030204" pitchFamily="18" charset="0"/>
                            </a:rPr>
                          </m:ctrlPr>
                        </m:sSupPr>
                        <m:e>
                          <m:r>
                            <a:rPr lang="en-GB" i="1">
                              <a:solidFill>
                                <a:schemeClr val="bg1"/>
                              </a:solidFill>
                              <a:latin typeface="Cambria Math" panose="02040503050406030204" pitchFamily="18" charset="0"/>
                              <a:ea typeface="Cambria Math" panose="02040503050406030204" pitchFamily="18" charset="0"/>
                            </a:rPr>
                            <m:t>𝑐</m:t>
                          </m:r>
                        </m:e>
                        <m:sup>
                          <m:r>
                            <a:rPr lang="en-GB" i="1">
                              <a:solidFill>
                                <a:schemeClr val="bg1"/>
                              </a:solidFill>
                              <a:latin typeface="Cambria Math" panose="02040503050406030204" pitchFamily="18" charset="0"/>
                              <a:ea typeface="Cambria Math" panose="02040503050406030204" pitchFamily="18" charset="0"/>
                            </a:rPr>
                            <m:t>2</m:t>
                          </m:r>
                        </m:sup>
                      </m:sSup>
                      <m:sSub>
                        <m:sSubPr>
                          <m:ctrlPr>
                            <a:rPr lang="en-GB" i="1">
                              <a:solidFill>
                                <a:schemeClr val="bg1"/>
                              </a:solidFill>
                              <a:latin typeface="Cambria Math" panose="02040503050406030204" pitchFamily="18" charset="0"/>
                              <a:ea typeface="Cambria Math" panose="02040503050406030204" pitchFamily="18" charset="0"/>
                            </a:rPr>
                          </m:ctrlPr>
                        </m:sSubPr>
                        <m:e>
                          <m:r>
                            <a:rPr lang="en-GB" i="1">
                              <a:solidFill>
                                <a:schemeClr val="bg1"/>
                              </a:solidFill>
                              <a:latin typeface="Cambria Math" panose="02040503050406030204" pitchFamily="18" charset="0"/>
                              <a:ea typeface="Cambria Math" panose="02040503050406030204" pitchFamily="18" charset="0"/>
                            </a:rPr>
                            <m:t>𝑟</m:t>
                          </m:r>
                        </m:e>
                        <m:sub>
                          <m:r>
                            <a:rPr lang="en-GB" i="1">
                              <a:solidFill>
                                <a:schemeClr val="bg1"/>
                              </a:solidFill>
                              <a:latin typeface="Cambria Math" panose="02040503050406030204" pitchFamily="18" charset="0"/>
                              <a:ea typeface="Cambria Math" panose="02040503050406030204" pitchFamily="18" charset="0"/>
                            </a:rPr>
                            <m:t>𝑒</m:t>
                          </m:r>
                        </m:sub>
                      </m:sSub>
                      <m:sSubSup>
                        <m:sSubSupPr>
                          <m:ctrlPr>
                            <a:rPr lang="en-GB" i="1">
                              <a:solidFill>
                                <a:schemeClr val="bg1"/>
                              </a:solidFill>
                              <a:latin typeface="Cambria Math" panose="02040503050406030204" pitchFamily="18" charset="0"/>
                              <a:ea typeface="Cambria Math" panose="02040503050406030204" pitchFamily="18" charset="0"/>
                            </a:rPr>
                          </m:ctrlPr>
                        </m:sSubSupPr>
                        <m:e>
                          <m:r>
                            <a:rPr lang="en-GB" i="1">
                              <a:solidFill>
                                <a:schemeClr val="bg1"/>
                              </a:solidFill>
                              <a:latin typeface="Cambria Math" panose="02040503050406030204" pitchFamily="18" charset="0"/>
                              <a:ea typeface="Cambria Math" panose="02040503050406030204" pitchFamily="18" charset="0"/>
                            </a:rPr>
                            <m:t>𝑛</m:t>
                          </m:r>
                        </m:e>
                        <m:sub>
                          <m:r>
                            <a:rPr lang="en-GB" i="1">
                              <a:solidFill>
                                <a:schemeClr val="bg1"/>
                              </a:solidFill>
                              <a:latin typeface="Cambria Math" panose="02040503050406030204" pitchFamily="18" charset="0"/>
                              <a:ea typeface="Cambria Math" panose="02040503050406030204" pitchFamily="18" charset="0"/>
                            </a:rPr>
                            <m:t>𝑒</m:t>
                          </m:r>
                        </m:sub>
                        <m:sup>
                          <m:r>
                            <a:rPr lang="en-GB" i="1">
                              <a:solidFill>
                                <a:schemeClr val="bg1"/>
                              </a:solidFill>
                              <a:latin typeface="Cambria Math" panose="02040503050406030204" pitchFamily="18" charset="0"/>
                              <a:ea typeface="Cambria Math" panose="02040503050406030204" pitchFamily="18" charset="0"/>
                            </a:rPr>
                            <m:t>∗</m:t>
                          </m:r>
                        </m:sup>
                      </m:sSubSup>
                      <m:sSub>
                        <m:sSubPr>
                          <m:ctrlPr>
                            <a:rPr lang="en-GB" i="1">
                              <a:solidFill>
                                <a:schemeClr val="bg1"/>
                              </a:solidFill>
                              <a:latin typeface="Cambria Math" panose="02040503050406030204" pitchFamily="18" charset="0"/>
                              <a:ea typeface="Cambria Math" panose="02040503050406030204" pitchFamily="18" charset="0"/>
                            </a:rPr>
                          </m:ctrlPr>
                        </m:sSubPr>
                        <m:e>
                          <m:r>
                            <a:rPr lang="en-GB" i="1">
                              <a:solidFill>
                                <a:schemeClr val="bg1"/>
                              </a:solidFill>
                              <a:latin typeface="Cambria Math" panose="02040503050406030204" pitchFamily="18" charset="0"/>
                              <a:ea typeface="Cambria Math" panose="02040503050406030204" pitchFamily="18" charset="0"/>
                            </a:rPr>
                            <m:t>𝐿</m:t>
                          </m:r>
                        </m:e>
                        <m:sub>
                          <m:r>
                            <a:rPr lang="en-GB" i="1">
                              <a:solidFill>
                                <a:schemeClr val="bg1"/>
                              </a:solidFill>
                              <a:latin typeface="Cambria Math" panose="02040503050406030204" pitchFamily="18" charset="0"/>
                              <a:ea typeface="Cambria Math" panose="02040503050406030204" pitchFamily="18" charset="0"/>
                            </a:rPr>
                            <m:t>𝑐</m:t>
                          </m:r>
                        </m:sub>
                      </m:sSub>
                      <m:nary>
                        <m:naryPr>
                          <m:limLoc m:val="undOvr"/>
                          <m:subHide m:val="on"/>
                          <m:supHide m:val="on"/>
                          <m:ctrlPr>
                            <a:rPr lang="en-GB" i="1" smtClean="0">
                              <a:solidFill>
                                <a:schemeClr val="bg1"/>
                              </a:solidFill>
                              <a:latin typeface="Cambria Math" panose="02040503050406030204" pitchFamily="18" charset="0"/>
                              <a:ea typeface="Cambria Math" panose="02040503050406030204" pitchFamily="18" charset="0"/>
                            </a:rPr>
                          </m:ctrlPr>
                        </m:naryPr>
                        <m:sub/>
                        <m:sup/>
                        <m:e>
                          <m:r>
                            <a:rPr lang="en-GB" b="0" i="1" smtClean="0">
                              <a:solidFill>
                                <a:schemeClr val="bg1"/>
                              </a:solidFill>
                              <a:latin typeface="Cambria Math" panose="02040503050406030204" pitchFamily="18" charset="0"/>
                              <a:ea typeface="Cambria Math" panose="02040503050406030204" pitchFamily="18" charset="0"/>
                            </a:rPr>
                            <m:t>𝑓</m:t>
                          </m:r>
                          <m:r>
                            <a:rPr lang="en-GB" b="0" i="1" smtClean="0">
                              <a:solidFill>
                                <a:schemeClr val="bg1"/>
                              </a:solidFill>
                              <a:latin typeface="Cambria Math" panose="02040503050406030204" pitchFamily="18" charset="0"/>
                              <a:ea typeface="Cambria Math" panose="02040503050406030204" pitchFamily="18" charset="0"/>
                            </a:rPr>
                            <m:t>(</m:t>
                          </m:r>
                          <m:sSubSup>
                            <m:sSubSupPr>
                              <m:ctrlPr>
                                <a:rPr lang="en-GB" b="0" i="1" smtClean="0">
                                  <a:solidFill>
                                    <a:schemeClr val="bg1"/>
                                  </a:solidFill>
                                  <a:latin typeface="Cambria Math" panose="02040503050406030204" pitchFamily="18" charset="0"/>
                                  <a:ea typeface="Cambria Math" panose="02040503050406030204" pitchFamily="18" charset="0"/>
                                </a:rPr>
                              </m:ctrlPr>
                            </m:sSubSupPr>
                            <m:e>
                              <m:r>
                                <a:rPr lang="en-GB" b="0" i="1" smtClean="0">
                                  <a:solidFill>
                                    <a:schemeClr val="bg1"/>
                                  </a:solidFill>
                                  <a:latin typeface="Cambria Math" panose="02040503050406030204" pitchFamily="18" charset="0"/>
                                  <a:ea typeface="Cambria Math" panose="02040503050406030204" pitchFamily="18" charset="0"/>
                                </a:rPr>
                                <m:t>𝑉</m:t>
                              </m:r>
                            </m:e>
                            <m:sub>
                              <m:r>
                                <a:rPr lang="en-GB" b="0" i="1" smtClean="0">
                                  <a:solidFill>
                                    <a:schemeClr val="bg1"/>
                                  </a:solidFill>
                                  <a:latin typeface="Cambria Math" panose="02040503050406030204" pitchFamily="18" charset="0"/>
                                  <a:ea typeface="Cambria Math" panose="02040503050406030204" pitchFamily="18" charset="0"/>
                                </a:rPr>
                                <m:t>𝑒</m:t>
                              </m:r>
                            </m:sub>
                            <m:sup>
                              <m:r>
                                <a:rPr lang="en-GB" b="0" i="1" smtClean="0">
                                  <a:solidFill>
                                    <a:schemeClr val="bg1"/>
                                  </a:solidFill>
                                  <a:latin typeface="Cambria Math" panose="02040503050406030204" pitchFamily="18" charset="0"/>
                                  <a:ea typeface="Cambria Math" panose="02040503050406030204" pitchFamily="18" charset="0"/>
                                </a:rPr>
                                <m:t>∗</m:t>
                              </m:r>
                            </m:sup>
                          </m:sSubSup>
                          <m:r>
                            <a:rPr lang="en-GB" b="0" i="1" smtClean="0">
                              <a:solidFill>
                                <a:schemeClr val="bg1"/>
                              </a:solidFill>
                              <a:latin typeface="Cambria Math" panose="02040503050406030204" pitchFamily="18" charset="0"/>
                              <a:ea typeface="Cambria Math" panose="02040503050406030204" pitchFamily="18" charset="0"/>
                            </a:rPr>
                            <m:t>)</m:t>
                          </m:r>
                          <m:f>
                            <m:fPr>
                              <m:ctrlPr>
                                <a:rPr lang="en-GB" b="0" i="1" smtClean="0">
                                  <a:solidFill>
                                    <a:schemeClr val="bg1"/>
                                  </a:solidFill>
                                  <a:latin typeface="Cambria Math" panose="02040503050406030204" pitchFamily="18" charset="0"/>
                                  <a:ea typeface="Cambria Math" panose="02040503050406030204" pitchFamily="18" charset="0"/>
                                </a:rPr>
                              </m:ctrlPr>
                            </m:fPr>
                            <m:num>
                              <m:sSup>
                                <m:sSupPr>
                                  <m:ctrlPr>
                                    <a:rPr lang="en-GB" b="0" i="1" smtClean="0">
                                      <a:solidFill>
                                        <a:schemeClr val="bg1"/>
                                      </a:solidFill>
                                      <a:latin typeface="Cambria Math" panose="02040503050406030204" pitchFamily="18" charset="0"/>
                                      <a:ea typeface="Cambria Math" panose="02040503050406030204" pitchFamily="18" charset="0"/>
                                    </a:rPr>
                                  </m:ctrlPr>
                                </m:sSupPr>
                                <m:e>
                                  <m:r>
                                    <a:rPr lang="en-GB" b="0" i="1" smtClean="0">
                                      <a:solidFill>
                                        <a:schemeClr val="bg1"/>
                                      </a:solidFill>
                                      <a:latin typeface="Cambria Math" panose="02040503050406030204" pitchFamily="18" charset="0"/>
                                      <a:ea typeface="Cambria Math" panose="02040503050406030204" pitchFamily="18" charset="0"/>
                                    </a:rPr>
                                    <m:t>𝑢</m:t>
                                  </m:r>
                                </m:e>
                                <m:sup>
                                  <m:r>
                                    <a:rPr lang="en-GB" b="0" i="1" smtClean="0">
                                      <a:solidFill>
                                        <a:schemeClr val="bg1"/>
                                      </a:solidFill>
                                      <a:latin typeface="Cambria Math" panose="02040503050406030204" pitchFamily="18" charset="0"/>
                                      <a:ea typeface="Cambria Math" panose="02040503050406030204" pitchFamily="18" charset="0"/>
                                    </a:rPr>
                                    <m:t>∗</m:t>
                                  </m:r>
                                </m:sup>
                              </m:sSup>
                            </m:num>
                            <m:den>
                              <m:sSup>
                                <m:sSupPr>
                                  <m:ctrlPr>
                                    <a:rPr lang="en-GB" b="0" i="1" smtClean="0">
                                      <a:solidFill>
                                        <a:schemeClr val="bg1"/>
                                      </a:solidFill>
                                      <a:latin typeface="Cambria Math" panose="02040503050406030204" pitchFamily="18" charset="0"/>
                                      <a:ea typeface="Cambria Math" panose="02040503050406030204" pitchFamily="18" charset="0"/>
                                    </a:rPr>
                                  </m:ctrlPr>
                                </m:sSupPr>
                                <m:e>
                                  <m:d>
                                    <m:dPr>
                                      <m:begChr m:val="|"/>
                                      <m:endChr m:val="|"/>
                                      <m:ctrlPr>
                                        <a:rPr lang="en-GB" b="0" i="1" smtClean="0">
                                          <a:solidFill>
                                            <a:schemeClr val="bg1"/>
                                          </a:solidFill>
                                          <a:latin typeface="Cambria Math" panose="02040503050406030204" pitchFamily="18" charset="0"/>
                                          <a:ea typeface="Cambria Math" panose="02040503050406030204" pitchFamily="18" charset="0"/>
                                        </a:rPr>
                                      </m:ctrlPr>
                                    </m:dPr>
                                    <m:e>
                                      <m:sSup>
                                        <m:sSupPr>
                                          <m:ctrlPr>
                                            <a:rPr lang="en-GB" b="0" i="1" smtClean="0">
                                              <a:solidFill>
                                                <a:schemeClr val="bg1"/>
                                              </a:solidFill>
                                              <a:latin typeface="Cambria Math" panose="02040503050406030204" pitchFamily="18" charset="0"/>
                                              <a:ea typeface="Cambria Math" panose="02040503050406030204" pitchFamily="18" charset="0"/>
                                            </a:rPr>
                                          </m:ctrlPr>
                                        </m:sSupPr>
                                        <m:e>
                                          <m:r>
                                            <a:rPr lang="en-GB" b="0" i="1" smtClean="0">
                                              <a:solidFill>
                                                <a:schemeClr val="bg1"/>
                                              </a:solidFill>
                                              <a:latin typeface="Cambria Math" panose="02040503050406030204" pitchFamily="18" charset="0"/>
                                              <a:ea typeface="Cambria Math" panose="02040503050406030204" pitchFamily="18" charset="0"/>
                                            </a:rPr>
                                            <m:t>𝑢</m:t>
                                          </m:r>
                                        </m:e>
                                        <m:sup>
                                          <m:r>
                                            <a:rPr lang="en-GB" b="0" i="1" smtClean="0">
                                              <a:solidFill>
                                                <a:schemeClr val="bg1"/>
                                              </a:solidFill>
                                              <a:latin typeface="Cambria Math" panose="02040503050406030204" pitchFamily="18" charset="0"/>
                                              <a:ea typeface="Cambria Math" panose="02040503050406030204" pitchFamily="18" charset="0"/>
                                            </a:rPr>
                                            <m:t>∗</m:t>
                                          </m:r>
                                        </m:sup>
                                      </m:sSup>
                                    </m:e>
                                  </m:d>
                                </m:e>
                                <m:sup>
                                  <m:r>
                                    <a:rPr lang="en-GB" b="0" i="1" smtClean="0">
                                      <a:solidFill>
                                        <a:schemeClr val="bg1"/>
                                      </a:solidFill>
                                      <a:latin typeface="Cambria Math" panose="02040503050406030204" pitchFamily="18" charset="0"/>
                                      <a:ea typeface="Cambria Math" panose="02040503050406030204" pitchFamily="18" charset="0"/>
                                    </a:rPr>
                                    <m:t>3</m:t>
                                  </m:r>
                                </m:sup>
                              </m:sSup>
                            </m:den>
                          </m:f>
                        </m:e>
                      </m:nary>
                      <m:sSup>
                        <m:sSupPr>
                          <m:ctrlPr>
                            <a:rPr lang="en-GB" i="1" smtClean="0">
                              <a:solidFill>
                                <a:schemeClr val="bg1"/>
                              </a:solidFill>
                              <a:latin typeface="Cambria Math" panose="02040503050406030204" pitchFamily="18" charset="0"/>
                              <a:ea typeface="Cambria Math" panose="02040503050406030204" pitchFamily="18" charset="0"/>
                            </a:rPr>
                          </m:ctrlPr>
                        </m:sSupPr>
                        <m:e>
                          <m:r>
                            <a:rPr lang="en-GB" b="0" i="1" smtClean="0">
                              <a:solidFill>
                                <a:schemeClr val="bg1"/>
                              </a:solidFill>
                              <a:latin typeface="Cambria Math" panose="02040503050406030204" pitchFamily="18" charset="0"/>
                              <a:ea typeface="Cambria Math" panose="02040503050406030204" pitchFamily="18" charset="0"/>
                            </a:rPr>
                            <m:t>𝑑</m:t>
                          </m:r>
                        </m:e>
                        <m:sup>
                          <m:r>
                            <a:rPr lang="en-GB" b="0" i="1" smtClean="0">
                              <a:solidFill>
                                <a:schemeClr val="bg1"/>
                              </a:solidFill>
                              <a:latin typeface="Cambria Math" panose="02040503050406030204" pitchFamily="18" charset="0"/>
                              <a:ea typeface="Cambria Math" panose="02040503050406030204" pitchFamily="18" charset="0"/>
                            </a:rPr>
                            <m:t>3</m:t>
                          </m:r>
                        </m:sup>
                      </m:sSup>
                      <m:sSubSup>
                        <m:sSubSupPr>
                          <m:ctrlPr>
                            <a:rPr lang="en-GB" i="1" smtClean="0">
                              <a:solidFill>
                                <a:schemeClr val="bg1"/>
                              </a:solidFill>
                              <a:latin typeface="Cambria Math" panose="02040503050406030204" pitchFamily="18" charset="0"/>
                              <a:ea typeface="Cambria Math" panose="02040503050406030204" pitchFamily="18" charset="0"/>
                            </a:rPr>
                          </m:ctrlPr>
                        </m:sSubSupPr>
                        <m:e>
                          <m:r>
                            <a:rPr lang="en-GB" b="0" i="1" smtClean="0">
                              <a:solidFill>
                                <a:schemeClr val="bg1"/>
                              </a:solidFill>
                              <a:latin typeface="Cambria Math" panose="02040503050406030204" pitchFamily="18" charset="0"/>
                              <a:ea typeface="Cambria Math" panose="02040503050406030204" pitchFamily="18" charset="0"/>
                            </a:rPr>
                            <m:t>𝑉</m:t>
                          </m:r>
                        </m:e>
                        <m:sub>
                          <m:r>
                            <a:rPr lang="en-GB" b="0" i="1" smtClean="0">
                              <a:solidFill>
                                <a:schemeClr val="bg1"/>
                              </a:solidFill>
                              <a:latin typeface="Cambria Math" panose="02040503050406030204" pitchFamily="18" charset="0"/>
                              <a:ea typeface="Cambria Math" panose="02040503050406030204" pitchFamily="18" charset="0"/>
                            </a:rPr>
                            <m:t>𝑒</m:t>
                          </m:r>
                        </m:sub>
                        <m:sup>
                          <m:r>
                            <a:rPr lang="en-GB" b="0" i="1" smtClean="0">
                              <a:solidFill>
                                <a:schemeClr val="bg1"/>
                              </a:solidFill>
                              <a:latin typeface="Cambria Math" panose="02040503050406030204" pitchFamily="18" charset="0"/>
                              <a:ea typeface="Cambria Math" panose="02040503050406030204" pitchFamily="18" charset="0"/>
                            </a:rPr>
                            <m:t>∗</m:t>
                          </m:r>
                        </m:sup>
                      </m:sSubSup>
                    </m:oMath>
                  </m:oMathPara>
                </a14:m>
                <a:endParaRPr lang="en-GB" dirty="0">
                  <a:solidFill>
                    <a:schemeClr val="bg1"/>
                  </a:solidFill>
                </a:endParaRPr>
              </a:p>
            </p:txBody>
          </p:sp>
        </mc:Choice>
        <mc:Fallback xmlns="">
          <p:sp>
            <p:nvSpPr>
              <p:cNvPr id="7" name="TextBox 6">
                <a:extLst>
                  <a:ext uri="{FF2B5EF4-FFF2-40B4-BE49-F238E27FC236}">
                    <a16:creationId xmlns:a16="http://schemas.microsoft.com/office/drawing/2014/main" id="{AB27CC4C-92A3-4A3A-AF7C-A497B3983F16}"/>
                  </a:ext>
                </a:extLst>
              </p:cNvPr>
              <p:cNvSpPr txBox="1">
                <a:spLocks noRot="1" noChangeAspect="1" noMove="1" noResize="1" noEditPoints="1" noAdjustHandles="1" noChangeArrowheads="1" noChangeShapeType="1" noTextEdit="1"/>
              </p:cNvSpPr>
              <p:nvPr/>
            </p:nvSpPr>
            <p:spPr>
              <a:xfrm>
                <a:off x="5802966" y="2074947"/>
                <a:ext cx="4349332" cy="726546"/>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2D65197-62C1-4F84-8739-FFD0D5927174}"/>
                  </a:ext>
                </a:extLst>
              </p:cNvPr>
              <p:cNvSpPr txBox="1"/>
              <p:nvPr/>
            </p:nvSpPr>
            <p:spPr>
              <a:xfrm>
                <a:off x="6950908" y="1674961"/>
                <a:ext cx="1367939" cy="27725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GB" b="0" i="1" smtClean="0">
                              <a:solidFill>
                                <a:schemeClr val="bg1"/>
                              </a:solidFill>
                              <a:latin typeface="Cambria Math" panose="02040503050406030204" pitchFamily="18" charset="0"/>
                            </a:rPr>
                          </m:ctrlPr>
                        </m:sSupPr>
                        <m:e>
                          <m:r>
                            <a:rPr lang="en-GB" b="0" i="1" smtClean="0">
                              <a:solidFill>
                                <a:schemeClr val="bg1"/>
                              </a:solidFill>
                              <a:latin typeface="Cambria Math" panose="02040503050406030204" pitchFamily="18" charset="0"/>
                            </a:rPr>
                            <m:t>𝑢</m:t>
                          </m:r>
                        </m:e>
                        <m:sup>
                          <m:r>
                            <a:rPr lang="en-GB" b="0" i="1" smtClean="0">
                              <a:solidFill>
                                <a:schemeClr val="bg1"/>
                              </a:solidFill>
                              <a:latin typeface="Cambria Math" panose="02040503050406030204" pitchFamily="18" charset="0"/>
                            </a:rPr>
                            <m:t>∗</m:t>
                          </m:r>
                        </m:sup>
                      </m:sSup>
                      <m:r>
                        <a:rPr lang="en-GB" b="0" i="1" smtClean="0">
                          <a:solidFill>
                            <a:schemeClr val="bg1"/>
                          </a:solidFill>
                          <a:latin typeface="Cambria Math" panose="02040503050406030204" pitchFamily="18" charset="0"/>
                        </a:rPr>
                        <m:t>=</m:t>
                      </m:r>
                      <m:sSubSup>
                        <m:sSubSupPr>
                          <m:ctrlPr>
                            <a:rPr lang="en-GB" b="0" i="1" smtClean="0">
                              <a:solidFill>
                                <a:schemeClr val="bg1"/>
                              </a:solidFill>
                              <a:latin typeface="Cambria Math" panose="02040503050406030204" pitchFamily="18" charset="0"/>
                            </a:rPr>
                          </m:ctrlPr>
                        </m:sSubSupPr>
                        <m:e>
                          <m:r>
                            <a:rPr lang="en-GB" b="0" i="1" smtClean="0">
                              <a:solidFill>
                                <a:schemeClr val="bg1"/>
                              </a:solidFill>
                              <a:latin typeface="Cambria Math" panose="02040503050406030204" pitchFamily="18" charset="0"/>
                            </a:rPr>
                            <m:t>𝑉</m:t>
                          </m:r>
                        </m:e>
                        <m:sub>
                          <m:r>
                            <a:rPr lang="en-GB" b="0" i="1" smtClean="0">
                              <a:solidFill>
                                <a:schemeClr val="bg1"/>
                              </a:solidFill>
                              <a:latin typeface="Cambria Math" panose="02040503050406030204" pitchFamily="18" charset="0"/>
                            </a:rPr>
                            <m:t>𝑖</m:t>
                          </m:r>
                        </m:sub>
                        <m:sup>
                          <m:r>
                            <a:rPr lang="en-GB" b="0" i="1" smtClean="0">
                              <a:solidFill>
                                <a:schemeClr val="bg1"/>
                              </a:solidFill>
                              <a:latin typeface="Cambria Math" panose="02040503050406030204" pitchFamily="18" charset="0"/>
                            </a:rPr>
                            <m:t>∗</m:t>
                          </m:r>
                        </m:sup>
                      </m:sSubSup>
                      <m:r>
                        <a:rPr lang="en-GB" b="0" i="1" smtClean="0">
                          <a:solidFill>
                            <a:schemeClr val="bg1"/>
                          </a:solidFill>
                          <a:latin typeface="Cambria Math" panose="02040503050406030204" pitchFamily="18" charset="0"/>
                        </a:rPr>
                        <m:t>−</m:t>
                      </m:r>
                      <m:sSubSup>
                        <m:sSubSupPr>
                          <m:ctrlPr>
                            <a:rPr lang="en-GB" b="0" i="1" smtClean="0">
                              <a:solidFill>
                                <a:schemeClr val="bg1"/>
                              </a:solidFill>
                              <a:latin typeface="Cambria Math" panose="02040503050406030204" pitchFamily="18" charset="0"/>
                            </a:rPr>
                          </m:ctrlPr>
                        </m:sSubSupPr>
                        <m:e>
                          <m:r>
                            <a:rPr lang="en-GB" b="0" i="1" smtClean="0">
                              <a:solidFill>
                                <a:schemeClr val="bg1"/>
                              </a:solidFill>
                              <a:latin typeface="Cambria Math" panose="02040503050406030204" pitchFamily="18" charset="0"/>
                            </a:rPr>
                            <m:t>𝑉</m:t>
                          </m:r>
                        </m:e>
                        <m:sub>
                          <m:r>
                            <a:rPr lang="en-GB" b="0" i="1" smtClean="0">
                              <a:solidFill>
                                <a:schemeClr val="bg1"/>
                              </a:solidFill>
                              <a:latin typeface="Cambria Math" panose="02040503050406030204" pitchFamily="18" charset="0"/>
                            </a:rPr>
                            <m:t>𝑒</m:t>
                          </m:r>
                        </m:sub>
                        <m:sup>
                          <m:r>
                            <a:rPr lang="en-GB" b="0" i="1" smtClean="0">
                              <a:solidFill>
                                <a:schemeClr val="bg1"/>
                              </a:solidFill>
                              <a:latin typeface="Cambria Math" panose="02040503050406030204" pitchFamily="18" charset="0"/>
                            </a:rPr>
                            <m:t>∗</m:t>
                          </m:r>
                        </m:sup>
                      </m:sSubSup>
                    </m:oMath>
                  </m:oMathPara>
                </a14:m>
                <a:endParaRPr lang="en-GB" dirty="0">
                  <a:solidFill>
                    <a:schemeClr val="bg1"/>
                  </a:solidFill>
                </a:endParaRPr>
              </a:p>
            </p:txBody>
          </p:sp>
        </mc:Choice>
        <mc:Fallback xmlns="">
          <p:sp>
            <p:nvSpPr>
              <p:cNvPr id="8" name="TextBox 7">
                <a:extLst>
                  <a:ext uri="{FF2B5EF4-FFF2-40B4-BE49-F238E27FC236}">
                    <a16:creationId xmlns:a16="http://schemas.microsoft.com/office/drawing/2014/main" id="{22D65197-62C1-4F84-8739-FFD0D5927174}"/>
                  </a:ext>
                </a:extLst>
              </p:cNvPr>
              <p:cNvSpPr txBox="1">
                <a:spLocks noRot="1" noChangeAspect="1" noMove="1" noResize="1" noEditPoints="1" noAdjustHandles="1" noChangeArrowheads="1" noChangeShapeType="1" noTextEdit="1"/>
              </p:cNvSpPr>
              <p:nvPr/>
            </p:nvSpPr>
            <p:spPr>
              <a:xfrm>
                <a:off x="6950908" y="1674961"/>
                <a:ext cx="1367939" cy="277255"/>
              </a:xfrm>
              <a:prstGeom prst="rect">
                <a:avLst/>
              </a:prstGeom>
              <a:blipFill>
                <a:blip r:embed="rId3"/>
                <a:stretch>
                  <a:fillRect l="-1778" b="-24444"/>
                </a:stretch>
              </a:blipFill>
            </p:spPr>
            <p:txBody>
              <a:bodyPr/>
              <a:lstStyle/>
              <a:p>
                <a:r>
                  <a:rPr lang="en-GB">
                    <a:noFill/>
                  </a:rPr>
                  <a:t> </a:t>
                </a:r>
              </a:p>
            </p:txBody>
          </p:sp>
        </mc:Fallback>
      </mc:AlternateContent>
      <p:pic>
        <p:nvPicPr>
          <p:cNvPr id="9" name="Picture 8">
            <a:extLst>
              <a:ext uri="{FF2B5EF4-FFF2-40B4-BE49-F238E27FC236}">
                <a16:creationId xmlns:a16="http://schemas.microsoft.com/office/drawing/2014/main" id="{8103830C-C59C-41F9-BF47-828A33CE6969}"/>
              </a:ext>
            </a:extLst>
          </p:cNvPr>
          <p:cNvPicPr>
            <a:picLocks noChangeAspect="1"/>
          </p:cNvPicPr>
          <p:nvPr/>
        </p:nvPicPr>
        <p:blipFill>
          <a:blip r:embed="rId4"/>
          <a:stretch>
            <a:fillRect/>
          </a:stretch>
        </p:blipFill>
        <p:spPr>
          <a:xfrm>
            <a:off x="3398520" y="2761947"/>
            <a:ext cx="4460240" cy="3638005"/>
          </a:xfrm>
          <a:prstGeom prst="rect">
            <a:avLst/>
          </a:prstGeom>
        </p:spPr>
      </p:pic>
    </p:spTree>
    <p:extLst>
      <p:ext uri="{BB962C8B-B14F-4D97-AF65-F5344CB8AC3E}">
        <p14:creationId xmlns:p14="http://schemas.microsoft.com/office/powerpoint/2010/main" val="4274248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059F24-92F6-47E5-9E37-ABAA213F5F3E}"/>
              </a:ext>
            </a:extLst>
          </p:cNvPr>
          <p:cNvSpPr>
            <a:spLocks noGrp="1"/>
          </p:cNvSpPr>
          <p:nvPr>
            <p:ph type="title"/>
          </p:nvPr>
        </p:nvSpPr>
        <p:spPr/>
        <p:txBody>
          <a:bodyPr/>
          <a:lstStyle/>
          <a:p>
            <a:r>
              <a:rPr lang="en-GB" dirty="0"/>
              <a:t>The cooling time</a:t>
            </a:r>
          </a:p>
        </p:txBody>
      </p:sp>
      <p:sp>
        <p:nvSpPr>
          <p:cNvPr id="3" name="Slide Number Placeholder 2">
            <a:extLst>
              <a:ext uri="{FF2B5EF4-FFF2-40B4-BE49-F238E27FC236}">
                <a16:creationId xmlns:a16="http://schemas.microsoft.com/office/drawing/2014/main" id="{CD4B8EC4-A1A7-46C9-8624-3B94D1232142}"/>
              </a:ext>
            </a:extLst>
          </p:cNvPr>
          <p:cNvSpPr>
            <a:spLocks noGrp="1"/>
          </p:cNvSpPr>
          <p:nvPr>
            <p:ph type="sldNum" sz="quarter" idx="12"/>
          </p:nvPr>
        </p:nvSpPr>
        <p:spPr/>
        <p:txBody>
          <a:bodyPr/>
          <a:lstStyle/>
          <a:p>
            <a:fld id="{C263D6C4-4840-40CC-AC84-17E24B3B7BDE}" type="slidenum">
              <a:rPr lang="en-US" noProof="0" smtClean="0"/>
              <a:pPr/>
              <a:t>9</a:t>
            </a:fld>
            <a:endParaRPr lang="en-US" noProof="0" dirty="0"/>
          </a:p>
        </p:txBody>
      </p:sp>
      <mc:AlternateContent xmlns:mc="http://schemas.openxmlformats.org/markup-compatibility/2006" xmlns:a14="http://schemas.microsoft.com/office/drawing/2010/main">
        <mc:Choice Requires="a14">
          <p:sp>
            <p:nvSpPr>
              <p:cNvPr id="4" name="Object 10">
                <a:extLst>
                  <a:ext uri="{FF2B5EF4-FFF2-40B4-BE49-F238E27FC236}">
                    <a16:creationId xmlns:a16="http://schemas.microsoft.com/office/drawing/2014/main" id="{174F3E2B-8CAD-4EEC-8B46-02D4B1471549}"/>
                  </a:ext>
                </a:extLst>
              </p:cNvPr>
              <p:cNvSpPr txBox="1"/>
              <p:nvPr/>
            </p:nvSpPr>
            <p:spPr bwMode="auto">
              <a:xfrm>
                <a:off x="829628" y="1462722"/>
                <a:ext cx="3397250" cy="1473200"/>
              </a:xfrm>
              <a:prstGeom prst="rect">
                <a:avLst/>
              </a:prstGeom>
              <a:noFill/>
              <a:ln>
                <a:noFill/>
              </a:ln>
              <a:effectLst/>
            </p:spPr>
            <p:txBody>
              <a:bodyPr>
                <a:normAutofit fontScale="92500"/>
              </a:bodyPr>
              <a:lstStyle/>
              <a:p>
                <a:pPr/>
                <a14:m>
                  <m:oMathPara xmlns:m="http://schemas.openxmlformats.org/officeDocument/2006/math">
                    <m:oMathParaPr>
                      <m:jc m:val="left"/>
                    </m:oMathParaPr>
                    <m:oMath xmlns:m="http://schemas.openxmlformats.org/officeDocument/2006/math">
                      <m:r>
                        <a:rPr lang="en-GB" sz="4000" i="1" smtClean="0">
                          <a:solidFill>
                            <a:schemeClr val="bg1"/>
                          </a:solidFill>
                          <a:latin typeface="Cambria Math" panose="02040503050406030204" pitchFamily="18" charset="0"/>
                        </a:rPr>
                        <m:t>𝜏</m:t>
                      </m:r>
                      <m:r>
                        <a:rPr lang="en-GB" sz="4000" i="1" smtClean="0">
                          <a:solidFill>
                            <a:schemeClr val="bg1"/>
                          </a:solidFill>
                          <a:latin typeface="Cambria Math" panose="02040503050406030204" pitchFamily="18" charset="0"/>
                        </a:rPr>
                        <m:t>∝</m:t>
                      </m:r>
                      <m:f>
                        <m:fPr>
                          <m:ctrlPr>
                            <a:rPr lang="en-GB" sz="4000" i="1">
                              <a:solidFill>
                                <a:schemeClr val="bg1"/>
                              </a:solidFill>
                              <a:latin typeface="Cambria Math" panose="02040503050406030204" pitchFamily="18" charset="0"/>
                            </a:rPr>
                          </m:ctrlPr>
                        </m:fPr>
                        <m:num>
                          <m:sSup>
                            <m:sSupPr>
                              <m:ctrlPr>
                                <a:rPr lang="en-GB" sz="4000" i="1">
                                  <a:solidFill>
                                    <a:schemeClr val="bg1"/>
                                  </a:solidFill>
                                  <a:latin typeface="Cambria Math" panose="02040503050406030204" pitchFamily="18" charset="0"/>
                                </a:rPr>
                              </m:ctrlPr>
                            </m:sSupPr>
                            <m:e>
                              <m:r>
                                <a:rPr lang="en-GB" sz="4000" b="0" i="1" smtClean="0">
                                  <a:solidFill>
                                    <a:schemeClr val="bg1"/>
                                  </a:solidFill>
                                  <a:latin typeface="Cambria Math" panose="02040503050406030204" pitchFamily="18" charset="0"/>
                                </a:rPr>
                                <m:t>𝑢</m:t>
                              </m:r>
                            </m:e>
                            <m:sup>
                              <m:r>
                                <a:rPr lang="en-GB" sz="4000" i="1">
                                  <a:solidFill>
                                    <a:schemeClr val="bg1"/>
                                  </a:solidFill>
                                  <a:latin typeface="Cambria Math" panose="02040503050406030204" pitchFamily="18" charset="0"/>
                                </a:rPr>
                                <m:t>3</m:t>
                              </m:r>
                            </m:sup>
                          </m:sSup>
                        </m:num>
                        <m:den>
                          <m:r>
                            <a:rPr lang="en-GB" sz="4000" i="1">
                              <a:solidFill>
                                <a:schemeClr val="bg1"/>
                              </a:solidFill>
                              <a:latin typeface="Cambria Math" panose="02040503050406030204" pitchFamily="18" charset="0"/>
                            </a:rPr>
                            <m:t>𝜂</m:t>
                          </m:r>
                          <m:sSub>
                            <m:sSubPr>
                              <m:ctrlPr>
                                <a:rPr lang="en-GB" sz="4000" i="1">
                                  <a:solidFill>
                                    <a:schemeClr val="bg1"/>
                                  </a:solidFill>
                                  <a:latin typeface="Cambria Math" panose="02040503050406030204" pitchFamily="18" charset="0"/>
                                </a:rPr>
                              </m:ctrlPr>
                            </m:sSubPr>
                            <m:e>
                              <m:r>
                                <a:rPr lang="en-GB" sz="4000" i="1">
                                  <a:solidFill>
                                    <a:schemeClr val="bg1"/>
                                  </a:solidFill>
                                  <a:latin typeface="Cambria Math" panose="02040503050406030204" pitchFamily="18" charset="0"/>
                                </a:rPr>
                                <m:t>𝐼</m:t>
                              </m:r>
                            </m:e>
                            <m:sub>
                              <m:r>
                                <a:rPr lang="en-GB" sz="4000" i="1">
                                  <a:solidFill>
                                    <a:schemeClr val="bg1"/>
                                  </a:solidFill>
                                  <a:latin typeface="Cambria Math" panose="02040503050406030204" pitchFamily="18" charset="0"/>
                                </a:rPr>
                                <m:t>𝑒</m:t>
                              </m:r>
                            </m:sub>
                          </m:sSub>
                        </m:den>
                      </m:f>
                      <m:f>
                        <m:fPr>
                          <m:ctrlPr>
                            <a:rPr lang="en-GB" sz="4000" i="1">
                              <a:solidFill>
                                <a:schemeClr val="bg1"/>
                              </a:solidFill>
                              <a:latin typeface="Cambria Math" panose="02040503050406030204" pitchFamily="18" charset="0"/>
                            </a:rPr>
                          </m:ctrlPr>
                        </m:fPr>
                        <m:num>
                          <m:r>
                            <a:rPr lang="en-GB" sz="4000" i="1">
                              <a:solidFill>
                                <a:schemeClr val="bg1"/>
                              </a:solidFill>
                              <a:latin typeface="Cambria Math" panose="02040503050406030204" pitchFamily="18" charset="0"/>
                            </a:rPr>
                            <m:t>𝐴</m:t>
                          </m:r>
                        </m:num>
                        <m:den>
                          <m:sSup>
                            <m:sSupPr>
                              <m:ctrlPr>
                                <a:rPr lang="en-GB" sz="4000" i="1">
                                  <a:solidFill>
                                    <a:schemeClr val="bg1"/>
                                  </a:solidFill>
                                  <a:latin typeface="Cambria Math" panose="02040503050406030204" pitchFamily="18" charset="0"/>
                                </a:rPr>
                              </m:ctrlPr>
                            </m:sSupPr>
                            <m:e>
                              <m:r>
                                <a:rPr lang="en-GB" sz="4000" i="1">
                                  <a:solidFill>
                                    <a:schemeClr val="bg1"/>
                                  </a:solidFill>
                                  <a:latin typeface="Cambria Math" panose="02040503050406030204" pitchFamily="18" charset="0"/>
                                </a:rPr>
                                <m:t>𝑍</m:t>
                              </m:r>
                            </m:e>
                            <m:sup>
                              <m:r>
                                <a:rPr lang="en-GB" sz="4000" i="1">
                                  <a:solidFill>
                                    <a:schemeClr val="bg1"/>
                                  </a:solidFill>
                                  <a:latin typeface="Cambria Math" panose="02040503050406030204" pitchFamily="18" charset="0"/>
                                </a:rPr>
                                <m:t>2</m:t>
                              </m:r>
                            </m:sup>
                          </m:sSup>
                        </m:den>
                      </m:f>
                      <m:sSup>
                        <m:sSupPr>
                          <m:ctrlPr>
                            <a:rPr lang="en-GB" sz="4000" i="1">
                              <a:solidFill>
                                <a:schemeClr val="bg1"/>
                              </a:solidFill>
                              <a:latin typeface="Cambria Math" panose="02040503050406030204" pitchFamily="18" charset="0"/>
                            </a:rPr>
                          </m:ctrlPr>
                        </m:sSupPr>
                        <m:e>
                          <m:r>
                            <a:rPr lang="en-GB" sz="4000" i="1">
                              <a:solidFill>
                                <a:schemeClr val="bg1"/>
                              </a:solidFill>
                              <a:latin typeface="Cambria Math" panose="02040503050406030204" pitchFamily="18" charset="0"/>
                            </a:rPr>
                            <m:t>𝛾</m:t>
                          </m:r>
                        </m:e>
                        <m:sup>
                          <m:r>
                            <a:rPr lang="en-GB" sz="4000" i="1">
                              <a:solidFill>
                                <a:schemeClr val="bg1"/>
                              </a:solidFill>
                              <a:latin typeface="Cambria Math" panose="02040503050406030204" pitchFamily="18" charset="0"/>
                            </a:rPr>
                            <m:t>5</m:t>
                          </m:r>
                        </m:sup>
                      </m:sSup>
                      <m:sSup>
                        <m:sSupPr>
                          <m:ctrlPr>
                            <a:rPr lang="en-GB" sz="4000" i="1">
                              <a:solidFill>
                                <a:schemeClr val="bg1"/>
                              </a:solidFill>
                              <a:latin typeface="Cambria Math" panose="02040503050406030204" pitchFamily="18" charset="0"/>
                            </a:rPr>
                          </m:ctrlPr>
                        </m:sSupPr>
                        <m:e>
                          <m:r>
                            <a:rPr lang="en-GB" sz="4000" i="1">
                              <a:solidFill>
                                <a:schemeClr val="bg1"/>
                              </a:solidFill>
                              <a:latin typeface="Cambria Math" panose="02040503050406030204" pitchFamily="18" charset="0"/>
                            </a:rPr>
                            <m:t>𝛽</m:t>
                          </m:r>
                        </m:e>
                        <m:sup>
                          <m:r>
                            <a:rPr lang="en-GB" sz="4000" i="1">
                              <a:solidFill>
                                <a:schemeClr val="bg1"/>
                              </a:solidFill>
                              <a:latin typeface="Cambria Math" panose="02040503050406030204" pitchFamily="18" charset="0"/>
                            </a:rPr>
                            <m:t>4</m:t>
                          </m:r>
                        </m:sup>
                      </m:sSup>
                    </m:oMath>
                  </m:oMathPara>
                </a14:m>
                <a:endParaRPr lang="en-GB" sz="4000" dirty="0">
                  <a:solidFill>
                    <a:schemeClr val="bg1"/>
                  </a:solidFill>
                </a:endParaRPr>
              </a:p>
            </p:txBody>
          </p:sp>
        </mc:Choice>
        <mc:Fallback xmlns="">
          <p:sp>
            <p:nvSpPr>
              <p:cNvPr id="4" name="Object 10">
                <a:extLst>
                  <a:ext uri="{FF2B5EF4-FFF2-40B4-BE49-F238E27FC236}">
                    <a16:creationId xmlns:a16="http://schemas.microsoft.com/office/drawing/2014/main" id="{174F3E2B-8CAD-4EEC-8B46-02D4B1471549}"/>
                  </a:ext>
                </a:extLst>
              </p:cNvPr>
              <p:cNvSpPr txBox="1">
                <a:spLocks noRot="1" noChangeAspect="1" noMove="1" noResize="1" noEditPoints="1" noAdjustHandles="1" noChangeArrowheads="1" noChangeShapeType="1" noTextEdit="1"/>
              </p:cNvSpPr>
              <p:nvPr/>
            </p:nvSpPr>
            <p:spPr bwMode="auto">
              <a:xfrm>
                <a:off x="829628" y="1462722"/>
                <a:ext cx="3397250" cy="1473200"/>
              </a:xfrm>
              <a:prstGeom prst="rect">
                <a:avLst/>
              </a:prstGeom>
              <a:blipFill>
                <a:blip r:embed="rId2"/>
                <a:stretch>
                  <a:fillRect/>
                </a:stretch>
              </a:blipFill>
              <a:ln>
                <a:noFill/>
              </a:ln>
              <a:effectLst/>
            </p:spPr>
            <p:txBody>
              <a:bodyPr/>
              <a:lstStyle/>
              <a:p>
                <a:r>
                  <a:rPr lang="en-GB">
                    <a:noFill/>
                  </a:rPr>
                  <a:t> </a:t>
                </a:r>
              </a:p>
            </p:txBody>
          </p:sp>
        </mc:Fallback>
      </mc:AlternateContent>
      <p:sp>
        <p:nvSpPr>
          <p:cNvPr id="7" name="TextBox 6">
            <a:extLst>
              <a:ext uri="{FF2B5EF4-FFF2-40B4-BE49-F238E27FC236}">
                <a16:creationId xmlns:a16="http://schemas.microsoft.com/office/drawing/2014/main" id="{2007574E-A954-4C6B-92FD-FEC133B87AF7}"/>
              </a:ext>
            </a:extLst>
          </p:cNvPr>
          <p:cNvSpPr txBox="1"/>
          <p:nvPr/>
        </p:nvSpPr>
        <p:spPr>
          <a:xfrm>
            <a:off x="4551998" y="1423034"/>
            <a:ext cx="7339330" cy="1477328"/>
          </a:xfrm>
          <a:prstGeom prst="rect">
            <a:avLst/>
          </a:prstGeom>
          <a:noFill/>
        </p:spPr>
        <p:txBody>
          <a:bodyPr wrap="square" rtlCol="0">
            <a:spAutoFit/>
          </a:bodyPr>
          <a:lstStyle/>
          <a:p>
            <a:pPr algn="just"/>
            <a:r>
              <a:rPr lang="en-GB" dirty="0">
                <a:solidFill>
                  <a:schemeClr val="bg1"/>
                </a:solidFill>
              </a:rPr>
              <a:t>u is the relative difference in angle between the ions and electrons</a:t>
            </a:r>
          </a:p>
          <a:p>
            <a:pPr algn="just"/>
            <a:endParaRPr lang="en-GB" dirty="0">
              <a:solidFill>
                <a:schemeClr val="bg1"/>
              </a:solidFill>
            </a:endParaRPr>
          </a:p>
          <a:p>
            <a:pPr marL="285750" indent="-285750" algn="just">
              <a:buFont typeface="Symbol" panose="05050102010706020507" pitchFamily="18" charset="2"/>
              <a:buChar char="h"/>
            </a:pPr>
            <a:r>
              <a:rPr lang="en-GB" dirty="0">
                <a:solidFill>
                  <a:schemeClr val="bg1"/>
                </a:solidFill>
              </a:rPr>
              <a:t>is the ratio of the cooler length to the ring circumference: </a:t>
            </a:r>
            <a:r>
              <a:rPr lang="en-GB" dirty="0" err="1">
                <a:solidFill>
                  <a:schemeClr val="bg1"/>
                </a:solidFill>
              </a:rPr>
              <a:t>L</a:t>
            </a:r>
            <a:r>
              <a:rPr lang="en-GB" baseline="-25000" dirty="0" err="1">
                <a:solidFill>
                  <a:schemeClr val="bg1"/>
                </a:solidFill>
              </a:rPr>
              <a:t>cooler</a:t>
            </a:r>
            <a:r>
              <a:rPr lang="en-GB" dirty="0">
                <a:solidFill>
                  <a:schemeClr val="bg1"/>
                </a:solidFill>
              </a:rPr>
              <a:t>/</a:t>
            </a:r>
            <a:r>
              <a:rPr lang="en-GB" dirty="0" err="1">
                <a:solidFill>
                  <a:schemeClr val="bg1"/>
                </a:solidFill>
              </a:rPr>
              <a:t>L</a:t>
            </a:r>
            <a:r>
              <a:rPr lang="en-GB" baseline="-25000" dirty="0" err="1">
                <a:solidFill>
                  <a:schemeClr val="bg1"/>
                </a:solidFill>
              </a:rPr>
              <a:t>ring</a:t>
            </a:r>
            <a:endParaRPr lang="en-GB" baseline="-25000" dirty="0">
              <a:solidFill>
                <a:schemeClr val="bg1"/>
              </a:solidFill>
            </a:endParaRPr>
          </a:p>
          <a:p>
            <a:pPr algn="just"/>
            <a:endParaRPr lang="en-GB" dirty="0">
              <a:solidFill>
                <a:schemeClr val="bg1"/>
              </a:solidFill>
            </a:endParaRPr>
          </a:p>
          <a:p>
            <a:pPr algn="just"/>
            <a:r>
              <a:rPr lang="en-GB" dirty="0" err="1">
                <a:solidFill>
                  <a:schemeClr val="bg1"/>
                </a:solidFill>
              </a:rPr>
              <a:t>I</a:t>
            </a:r>
            <a:r>
              <a:rPr lang="en-GB" baseline="-25000" dirty="0" err="1">
                <a:solidFill>
                  <a:schemeClr val="bg1"/>
                </a:solidFill>
              </a:rPr>
              <a:t>e</a:t>
            </a:r>
            <a:r>
              <a:rPr lang="en-GB" dirty="0">
                <a:solidFill>
                  <a:schemeClr val="bg1"/>
                </a:solidFill>
              </a:rPr>
              <a:t> is the electron current</a:t>
            </a:r>
          </a:p>
        </p:txBody>
      </p:sp>
      <p:sp>
        <p:nvSpPr>
          <p:cNvPr id="8" name="TextBox 7">
            <a:extLst>
              <a:ext uri="{FF2B5EF4-FFF2-40B4-BE49-F238E27FC236}">
                <a16:creationId xmlns:a16="http://schemas.microsoft.com/office/drawing/2014/main" id="{2C36269A-01F0-46CD-896D-7C38E75649B2}"/>
              </a:ext>
            </a:extLst>
          </p:cNvPr>
          <p:cNvSpPr txBox="1"/>
          <p:nvPr/>
        </p:nvSpPr>
        <p:spPr>
          <a:xfrm>
            <a:off x="1926909" y="3652520"/>
            <a:ext cx="9061131" cy="1477328"/>
          </a:xfrm>
          <a:prstGeom prst="rect">
            <a:avLst/>
          </a:prstGeom>
          <a:noFill/>
        </p:spPr>
        <p:txBody>
          <a:bodyPr wrap="square" rtlCol="0">
            <a:spAutoFit/>
          </a:bodyPr>
          <a:lstStyle/>
          <a:p>
            <a:pPr algn="just"/>
            <a:r>
              <a:rPr lang="en-GB" dirty="0">
                <a:solidFill>
                  <a:schemeClr val="bg1"/>
                </a:solidFill>
              </a:rPr>
              <a:t>Cooling time :	increases with energy</a:t>
            </a:r>
          </a:p>
          <a:p>
            <a:pPr algn="just"/>
            <a:r>
              <a:rPr lang="en-GB" dirty="0">
                <a:solidFill>
                  <a:schemeClr val="bg1"/>
                </a:solidFill>
              </a:rPr>
              <a:t>		fast for highly charged ions</a:t>
            </a:r>
          </a:p>
          <a:p>
            <a:pPr algn="just"/>
            <a:r>
              <a:rPr lang="en-GB" dirty="0">
                <a:solidFill>
                  <a:schemeClr val="bg1"/>
                </a:solidFill>
              </a:rPr>
              <a:t>		slow for hot beams</a:t>
            </a:r>
          </a:p>
          <a:p>
            <a:pPr algn="just"/>
            <a:r>
              <a:rPr lang="en-GB" dirty="0">
                <a:solidFill>
                  <a:schemeClr val="bg1"/>
                </a:solidFill>
              </a:rPr>
              <a:t>		linearly dependent on electron current and cooler length</a:t>
            </a:r>
          </a:p>
          <a:p>
            <a:pPr algn="just"/>
            <a:r>
              <a:rPr lang="en-GB" dirty="0">
                <a:solidFill>
                  <a:schemeClr val="bg1"/>
                </a:solidFill>
              </a:rPr>
              <a:t>		independent of ion beam intensity</a:t>
            </a:r>
          </a:p>
        </p:txBody>
      </p:sp>
      <p:sp>
        <p:nvSpPr>
          <p:cNvPr id="9" name="TextBox 8">
            <a:extLst>
              <a:ext uri="{FF2B5EF4-FFF2-40B4-BE49-F238E27FC236}">
                <a16:creationId xmlns:a16="http://schemas.microsoft.com/office/drawing/2014/main" id="{BE698BA1-BB6A-4539-A51B-550057F359F3}"/>
              </a:ext>
            </a:extLst>
          </p:cNvPr>
          <p:cNvSpPr txBox="1"/>
          <p:nvPr/>
        </p:nvSpPr>
        <p:spPr>
          <a:xfrm>
            <a:off x="829628" y="5846446"/>
            <a:ext cx="9663747" cy="369332"/>
          </a:xfrm>
          <a:prstGeom prst="rect">
            <a:avLst/>
          </a:prstGeom>
          <a:noFill/>
        </p:spPr>
        <p:txBody>
          <a:bodyPr wrap="square" rtlCol="0">
            <a:spAutoFit/>
          </a:bodyPr>
          <a:lstStyle/>
          <a:p>
            <a:pPr algn="just"/>
            <a:r>
              <a:rPr lang="en-GB" dirty="0">
                <a:solidFill>
                  <a:schemeClr val="bg1"/>
                </a:solidFill>
              </a:rPr>
              <a:t>“Electron cooling, theory, experiment, application”, H. </a:t>
            </a:r>
            <a:r>
              <a:rPr lang="en-GB" dirty="0" err="1">
                <a:solidFill>
                  <a:schemeClr val="bg1"/>
                </a:solidFill>
              </a:rPr>
              <a:t>Poth</a:t>
            </a:r>
            <a:r>
              <a:rPr lang="en-GB" dirty="0">
                <a:solidFill>
                  <a:schemeClr val="bg1"/>
                </a:solidFill>
              </a:rPr>
              <a:t>, CERN-EP/90-04</a:t>
            </a:r>
          </a:p>
        </p:txBody>
      </p:sp>
    </p:spTree>
    <p:extLst>
      <p:ext uri="{BB962C8B-B14F-4D97-AF65-F5344CB8AC3E}">
        <p14:creationId xmlns:p14="http://schemas.microsoft.com/office/powerpoint/2010/main" val="4120389449"/>
      </p:ext>
    </p:extLst>
  </p:cSld>
  <p:clrMapOvr>
    <a:masterClrMapping/>
  </p:clrMapOvr>
</p:sld>
</file>

<file path=ppt/theme/theme1.xml><?xml version="1.0" encoding="utf-8"?>
<a:theme xmlns:a="http://schemas.openxmlformats.org/drawingml/2006/main" name="Office Theme">
  <a:themeElements>
    <a:clrScheme name="Custom 12">
      <a:dk1>
        <a:srgbClr val="000000"/>
      </a:dk1>
      <a:lt1>
        <a:srgbClr val="FFFFFF"/>
      </a:lt1>
      <a:dk2>
        <a:srgbClr val="6D6E71"/>
      </a:dk2>
      <a:lt2>
        <a:srgbClr val="58595B"/>
      </a:lt2>
      <a:accent1>
        <a:srgbClr val="0065A4"/>
      </a:accent1>
      <a:accent2>
        <a:srgbClr val="47C3D3"/>
      </a:accent2>
      <a:accent3>
        <a:srgbClr val="8F2D63"/>
      </a:accent3>
      <a:accent4>
        <a:srgbClr val="1A6871"/>
      </a:accent4>
      <a:accent5>
        <a:srgbClr val="0C4360"/>
      </a:accent5>
      <a:accent6>
        <a:srgbClr val="F47735"/>
      </a:accent6>
      <a:hlink>
        <a:srgbClr val="00559A"/>
      </a:hlink>
      <a:folHlink>
        <a:srgbClr val="595851"/>
      </a:folHlink>
    </a:clrScheme>
    <a:fontScheme name="Custom 3">
      <a:majorFont>
        <a:latin typeface="Trebuchet MS"/>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66687569_Modern blue presentation_AAS_v5" id="{C7B59113-CD15-4341-96CA-86E715D5BE98}" vid="{5A8FDAEB-3DF3-4B3C-A708-49813F8D6F8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5757914-1161-4661-9696-421FD6935CDD}">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5B26E0C9-B2AA-42E6-97B6-E1B7D9EAF129}">
  <ds:schemaRefs>
    <ds:schemaRef ds:uri="http://schemas.microsoft.com/sharepoint/v3/contenttype/forms"/>
  </ds:schemaRefs>
</ds:datastoreItem>
</file>

<file path=customXml/itemProps3.xml><?xml version="1.0" encoding="utf-8"?>
<ds:datastoreItem xmlns:ds="http://schemas.openxmlformats.org/officeDocument/2006/customXml" ds:itemID="{4C103400-4A22-4E35-B588-4C4D4263895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Modern blue presentation</Template>
  <TotalTime>0</TotalTime>
  <Words>4062</Words>
  <Application>Microsoft Office PowerPoint</Application>
  <PresentationFormat>Widescreen</PresentationFormat>
  <Paragraphs>489</Paragraphs>
  <Slides>69</Slides>
  <Notes>0</Notes>
  <HiddenSlides>0</HiddenSlides>
  <MMClips>1</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69</vt:i4>
      </vt:variant>
    </vt:vector>
  </HeadingPairs>
  <TitlesOfParts>
    <vt:vector size="80" baseType="lpstr">
      <vt:lpstr>Arial</vt:lpstr>
      <vt:lpstr>Calibri</vt:lpstr>
      <vt:lpstr>Cambria Math</vt:lpstr>
      <vt:lpstr>Corbel</vt:lpstr>
      <vt:lpstr>Symbol</vt:lpstr>
      <vt:lpstr>Times New Roman</vt:lpstr>
      <vt:lpstr>Trade Gothic LT Pro</vt:lpstr>
      <vt:lpstr>Trebuchet MS</vt:lpstr>
      <vt:lpstr>Wingdings</vt:lpstr>
      <vt:lpstr>Office Theme</vt:lpstr>
      <vt:lpstr>Designer Drawing</vt:lpstr>
      <vt:lpstr>40 Years of Electron Cooling at CERN</vt:lpstr>
      <vt:lpstr>Outline</vt:lpstr>
      <vt:lpstr>What is electron cooling?</vt:lpstr>
      <vt:lpstr>Why electron cooling at CERN?</vt:lpstr>
      <vt:lpstr>Simple theory electron cooling</vt:lpstr>
      <vt:lpstr>Analogy with the mixing of gases</vt:lpstr>
      <vt:lpstr>The cooling force</vt:lpstr>
      <vt:lpstr>PowerPoint Presentation</vt:lpstr>
      <vt:lpstr>The cooling time</vt:lpstr>
      <vt:lpstr>How to build an electron cooler</vt:lpstr>
      <vt:lpstr>PowerPoint Presentation</vt:lpstr>
      <vt:lpstr>Effects of the cooler on the circulating beam</vt:lpstr>
      <vt:lpstr>Electron cooling at CERN</vt:lpstr>
      <vt:lpstr>The ICE age (1977-1980)</vt:lpstr>
      <vt:lpstr>PowerPoint Presentation</vt:lpstr>
      <vt:lpstr>PowerPoint Presentation</vt:lpstr>
      <vt:lpstr>Cooling experiments &amp; results</vt:lpstr>
      <vt:lpstr>PowerPoint Presentation</vt:lpstr>
      <vt:lpstr>PowerPoint Presentation</vt:lpstr>
      <vt:lpstr>PowerPoint Presentation</vt:lpstr>
      <vt:lpstr>PowerPoint Presentation</vt:lpstr>
      <vt:lpstr>PowerPoint Presentation</vt:lpstr>
      <vt:lpstr>King LEAR (1982-1997)</vt:lpstr>
      <vt:lpstr>PowerPoint Presentation</vt:lpstr>
      <vt:lpstr>PowerPoint Presentation</vt:lpstr>
      <vt:lpstr>1st cooling of 50 MeV proton from Linac 1 (Oct. 1987)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Influence of Lattice Functions</vt:lpstr>
      <vt:lpstr>PowerPoint Presentation</vt:lpstr>
      <vt:lpstr>PowerPoint Presentation</vt:lpstr>
      <vt:lpstr>From LEAR to LEIR</vt:lpstr>
      <vt:lpstr>PowerPoint Presentation</vt:lpstr>
      <vt:lpstr>PowerPoint Presentation</vt:lpstr>
      <vt:lpstr>PowerPoint Presentation</vt:lpstr>
      <vt:lpstr>PowerPoint Presentation</vt:lpstr>
      <vt:lpstr>PowerPoint Presentation</vt:lpstr>
      <vt:lpstr>Antiproton Decelerator (1999…)</vt:lpstr>
      <vt:lpstr>PowerPoint Presentation</vt:lpstr>
      <vt:lpstr>ECOOL deceleration</vt:lpstr>
      <vt:lpstr>Low energy antiprotons: ELENA</vt:lpstr>
      <vt:lpstr>PowerPoint Presentation</vt:lpstr>
      <vt:lpstr>PowerPoint Presentation</vt:lpstr>
      <vt:lpstr>PowerPoint Presentation</vt:lpstr>
      <vt:lpstr>Magnetic system components</vt:lpstr>
      <vt:lpstr>PowerPoint Presentation</vt:lpstr>
      <vt:lpstr>Magnetic measurement setup</vt:lpstr>
      <vt:lpstr>PowerPoint Presentation</vt:lpstr>
      <vt:lpstr>PowerPoint Presentation</vt:lpstr>
      <vt:lpstr>First signs of cooling – 4th July</vt:lpstr>
      <vt:lpstr>PowerPoint Presentation</vt:lpstr>
      <vt:lpstr>PowerPoint Presentation</vt:lpstr>
      <vt:lpstr>And the future?</vt:lpstr>
      <vt:lpstr>FE CNT test bench</vt:lpstr>
      <vt:lpstr>PowerPoint Presentation</vt:lpstr>
      <vt:lpstr>Conditioning Tests</vt:lpstr>
      <vt:lpstr>Current Density vs Electric Field</vt:lpstr>
      <vt:lpstr>Lifetime Measurement</vt:lpstr>
      <vt:lpstr>PowerPoint Presentation</vt:lpstr>
      <vt:lpstr>A new cooler for the AD</vt:lpstr>
      <vt:lpstr>What will be different?</vt:lpstr>
      <vt:lpstr>Summary</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2019-10-28T08:28:30Z</dcterms:created>
  <dcterms:modified xsi:type="dcterms:W3CDTF">2019-11-08T10:33:23Z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