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5"/>
  </p:notesMasterIdLst>
  <p:handoutMasterIdLst>
    <p:handoutMasterId r:id="rId46"/>
  </p:handoutMasterIdLst>
  <p:sldIdLst>
    <p:sldId id="263" r:id="rId2"/>
    <p:sldId id="262" r:id="rId3"/>
    <p:sldId id="342" r:id="rId4"/>
    <p:sldId id="297" r:id="rId5"/>
    <p:sldId id="340" r:id="rId6"/>
    <p:sldId id="308" r:id="rId7"/>
    <p:sldId id="270" r:id="rId8"/>
    <p:sldId id="284" r:id="rId9"/>
    <p:sldId id="289" r:id="rId10"/>
    <p:sldId id="298" r:id="rId11"/>
    <p:sldId id="312" r:id="rId12"/>
    <p:sldId id="283" r:id="rId13"/>
    <p:sldId id="306" r:id="rId14"/>
    <p:sldId id="313" r:id="rId15"/>
    <p:sldId id="311" r:id="rId16"/>
    <p:sldId id="343" r:id="rId17"/>
    <p:sldId id="322" r:id="rId18"/>
    <p:sldId id="314" r:id="rId19"/>
    <p:sldId id="315" r:id="rId20"/>
    <p:sldId id="316" r:id="rId21"/>
    <p:sldId id="317" r:id="rId22"/>
    <p:sldId id="318" r:id="rId23"/>
    <p:sldId id="319" r:id="rId24"/>
    <p:sldId id="320" r:id="rId25"/>
    <p:sldId id="321" r:id="rId26"/>
    <p:sldId id="344" r:id="rId27"/>
    <p:sldId id="310" r:id="rId28"/>
    <p:sldId id="323" r:id="rId29"/>
    <p:sldId id="324" r:id="rId30"/>
    <p:sldId id="328" r:id="rId31"/>
    <p:sldId id="330" r:id="rId32"/>
    <p:sldId id="331" r:id="rId33"/>
    <p:sldId id="332" r:id="rId34"/>
    <p:sldId id="345" r:id="rId35"/>
    <p:sldId id="337" r:id="rId36"/>
    <p:sldId id="338" r:id="rId37"/>
    <p:sldId id="336" r:id="rId38"/>
    <p:sldId id="274" r:id="rId39"/>
    <p:sldId id="346" r:id="rId40"/>
    <p:sldId id="327" r:id="rId41"/>
    <p:sldId id="333" r:id="rId42"/>
    <p:sldId id="334" r:id="rId43"/>
    <p:sldId id="329" r:id="rId44"/>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3E9"/>
    <a:srgbClr val="92B6DB"/>
    <a:srgbClr val="372CFF"/>
    <a:srgbClr val="60B5D1"/>
    <a:srgbClr val="02558C"/>
    <a:srgbClr val="60B9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85"/>
    <p:restoredTop sz="76897"/>
  </p:normalViewPr>
  <p:slideViewPr>
    <p:cSldViewPr snapToObjects="1" showGuides="1">
      <p:cViewPr>
        <p:scale>
          <a:sx n="197" d="100"/>
          <a:sy n="197" d="100"/>
        </p:scale>
        <p:origin x="-1848" y="144"/>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26/11/2019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26/11/2019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532062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HI experiment</a:t>
            </a:r>
            <a:r>
              <a:rPr lang="en-US" baseline="0" dirty="0" smtClean="0"/>
              <a:t>, we se the Beam Losses as metric for the compensation. </a:t>
            </a:r>
          </a:p>
          <a:p>
            <a:endParaRPr lang="en-US" baseline="0" dirty="0" smtClean="0"/>
          </a:p>
          <a:p>
            <a:r>
              <a:rPr lang="en-US" baseline="0" dirty="0" smtClean="0"/>
              <a:t>On the horizontal axis there is time vs wire currents and beam losses.</a:t>
            </a:r>
          </a:p>
          <a:p>
            <a:r>
              <a:rPr lang="en-US" baseline="0" dirty="0" smtClean="0"/>
              <a:t>We started with a relaxed BB crossing angle (160 </a:t>
            </a:r>
            <a:r>
              <a:rPr lang="en-US" baseline="0" dirty="0" err="1" smtClean="0"/>
              <a:t>urad</a:t>
            </a:r>
            <a:r>
              <a:rPr lang="en-US" baseline="0" dirty="0" smtClean="0"/>
              <a:t>) already observing the beneficial effect of the compensation. The experiment continued exploring more aggressive BB settings. Showing also in this case the systematic beneficial effect of the wires demonstrators.</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2034780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380486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pPr marL="214583" indent="-214313">
              <a:spcBef>
                <a:spcPts val="211"/>
              </a:spcBef>
              <a:buClr>
                <a:srgbClr val="FB963C"/>
              </a:buClr>
              <a:buFont typeface="Wingdings" charset="2"/>
              <a:buChar char="§"/>
            </a:pPr>
            <a:endParaRPr lang="en-US" spc="-1" dirty="0">
              <a:solidFill>
                <a:srgbClr val="5A5A5A"/>
              </a:solidFill>
              <a:uFill>
                <a:solidFill>
                  <a:srgbClr val="FFFFFF"/>
                </a:solidFill>
              </a:uFil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12</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681910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pPr marL="214583" indent="-214313">
              <a:spcBef>
                <a:spcPts val="211"/>
              </a:spcBef>
              <a:buClr>
                <a:srgbClr val="FB963C"/>
              </a:buClr>
              <a:buFont typeface="Wingdings" charset="2"/>
              <a:buChar char="§"/>
            </a:pPr>
            <a:r>
              <a:rPr lang="en-US" spc="-1" dirty="0" smtClean="0">
                <a:solidFill>
                  <a:srgbClr val="5A5A5A"/>
                </a:solidFill>
                <a:uFill>
                  <a:solidFill>
                    <a:srgbClr val="FFFFFF"/>
                  </a:solidFill>
                </a:uFill>
              </a:rPr>
              <a:t>Following these encouraging results, it was proposed </a:t>
            </a:r>
          </a:p>
          <a:p>
            <a:pPr marL="671783" lvl="1" indent="-214313">
              <a:spcBef>
                <a:spcPts val="211"/>
              </a:spcBef>
              <a:buClr>
                <a:srgbClr val="FB963C"/>
              </a:buClr>
              <a:buFont typeface="Wingdings" charset="2"/>
              <a:buChar char="§"/>
            </a:pPr>
            <a:r>
              <a:rPr lang="en-US" spc="-1" dirty="0" smtClean="0">
                <a:solidFill>
                  <a:srgbClr val="5A5A5A"/>
                </a:solidFill>
                <a:uFill>
                  <a:solidFill>
                    <a:srgbClr val="FFFFFF"/>
                  </a:solidFill>
                </a:uFill>
              </a:rPr>
              <a:t>to use the wires routinely during the next LHC operation period in the High-Intensity configuration</a:t>
            </a:r>
          </a:p>
          <a:p>
            <a:pPr marL="671783" lvl="1" indent="-214313">
              <a:spcBef>
                <a:spcPts val="211"/>
              </a:spcBef>
              <a:buClr>
                <a:srgbClr val="FB963C"/>
              </a:buClr>
              <a:buFont typeface="Wingdings" charset="2"/>
              <a:buChar char="§"/>
            </a:pPr>
            <a:r>
              <a:rPr lang="en-US" spc="-1" dirty="0" smtClean="0">
                <a:solidFill>
                  <a:srgbClr val="5A5A5A"/>
                </a:solidFill>
                <a:uFill>
                  <a:solidFill>
                    <a:srgbClr val="FFFFFF"/>
                  </a:solidFill>
                </a:uFill>
              </a:rPr>
              <a:t>to equip also the Beam 1 with wires by moving two wire demonstrators (L1 and L5) from Beam 2 to Beam 1.</a:t>
            </a:r>
          </a:p>
          <a:p>
            <a:pPr marL="214583" indent="-214313">
              <a:spcBef>
                <a:spcPts val="211"/>
              </a:spcBef>
              <a:buClr>
                <a:srgbClr val="FB963C"/>
              </a:buClr>
              <a:buFont typeface="Wingdings" charset="2"/>
              <a:buChar char="§"/>
            </a:pPr>
            <a:endParaRPr lang="en-US"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pc="-1" dirty="0" smtClean="0">
                <a:solidFill>
                  <a:srgbClr val="5A5A5A"/>
                </a:solidFill>
                <a:uFill>
                  <a:solidFill>
                    <a:srgbClr val="FFFFFF"/>
                  </a:solidFill>
                </a:uFill>
              </a:rPr>
              <a:t>First iterations for a HL-LHC wire design are on-going.</a:t>
            </a:r>
            <a:endParaRPr lang="en-US" spc="-1" dirty="0">
              <a:solidFill>
                <a:srgbClr val="5A5A5A"/>
              </a:solidFill>
              <a:uFill>
                <a:solidFill>
                  <a:srgbClr val="FFFFFF"/>
                </a:solidFill>
              </a:uFil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13</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13867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587491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1310008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1566354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1303336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26</a:t>
            </a:fld>
            <a:endParaRPr lang="fr-FR"/>
          </a:p>
        </p:txBody>
      </p:sp>
    </p:spTree>
    <p:extLst>
      <p:ext uri="{BB962C8B-B14F-4D97-AF65-F5344CB8AC3E}">
        <p14:creationId xmlns:p14="http://schemas.microsoft.com/office/powerpoint/2010/main" val="595941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2130023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8740769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28</a:t>
            </a:fld>
            <a:endParaRPr lang="fr-FR"/>
          </a:p>
        </p:txBody>
      </p:sp>
    </p:spTree>
    <p:extLst>
      <p:ext uri="{BB962C8B-B14F-4D97-AF65-F5344CB8AC3E}">
        <p14:creationId xmlns:p14="http://schemas.microsoft.com/office/powerpoint/2010/main" val="7465184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1AFA6A82-C43D-0E45-8BBC-3BA89641B414}" type="slidenum">
              <a:rPr lang="en-US" smtClean="0"/>
              <a:t>32</a:t>
            </a:fld>
            <a:endParaRPr lang="en-US" dirty="0"/>
          </a:p>
        </p:txBody>
      </p:sp>
    </p:spTree>
    <p:extLst>
      <p:ext uri="{BB962C8B-B14F-4D97-AF65-F5344CB8AC3E}">
        <p14:creationId xmlns:p14="http://schemas.microsoft.com/office/powerpoint/2010/main" val="371198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1AFA6A82-C43D-0E45-8BBC-3BA89641B414}" type="slidenum">
              <a:rPr lang="en-US" smtClean="0"/>
              <a:t>33</a:t>
            </a:fld>
            <a:endParaRPr lang="en-US" dirty="0"/>
          </a:p>
        </p:txBody>
      </p:sp>
    </p:spTree>
    <p:extLst>
      <p:ext uri="{BB962C8B-B14F-4D97-AF65-F5344CB8AC3E}">
        <p14:creationId xmlns:p14="http://schemas.microsoft.com/office/powerpoint/2010/main" val="1301407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34</a:t>
            </a:fld>
            <a:endParaRPr lang="fr-FR"/>
          </a:p>
        </p:txBody>
      </p:sp>
    </p:spTree>
    <p:extLst>
      <p:ext uri="{BB962C8B-B14F-4D97-AF65-F5344CB8AC3E}">
        <p14:creationId xmlns:p14="http://schemas.microsoft.com/office/powerpoint/2010/main" val="600777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35</a:t>
            </a:fld>
            <a:endParaRPr lang="fr-FR"/>
          </a:p>
        </p:txBody>
      </p:sp>
    </p:spTree>
    <p:extLst>
      <p:ext uri="{BB962C8B-B14F-4D97-AF65-F5344CB8AC3E}">
        <p14:creationId xmlns:p14="http://schemas.microsoft.com/office/powerpoint/2010/main" val="12897727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36</a:t>
            </a:fld>
            <a:endParaRPr lang="fr-FR"/>
          </a:p>
        </p:txBody>
      </p:sp>
    </p:spTree>
    <p:extLst>
      <p:ext uri="{BB962C8B-B14F-4D97-AF65-F5344CB8AC3E}">
        <p14:creationId xmlns:p14="http://schemas.microsoft.com/office/powerpoint/2010/main" val="17098163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37</a:t>
            </a:fld>
            <a:endParaRPr lang="fr-FR"/>
          </a:p>
        </p:txBody>
      </p:sp>
    </p:spTree>
    <p:extLst>
      <p:ext uri="{BB962C8B-B14F-4D97-AF65-F5344CB8AC3E}">
        <p14:creationId xmlns:p14="http://schemas.microsoft.com/office/powerpoint/2010/main" val="842402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38</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288625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39</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197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40</a:t>
            </a:fld>
            <a:endParaRPr lang="fr-FR"/>
          </a:p>
        </p:txBody>
      </p:sp>
    </p:spTree>
    <p:extLst>
      <p:ext uri="{BB962C8B-B14F-4D97-AF65-F5344CB8AC3E}">
        <p14:creationId xmlns:p14="http://schemas.microsoft.com/office/powerpoint/2010/main" val="2042527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1594820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endParaRPr lang="en-US" sz="2000" b="0" strike="noStrike" spc="-1" baseline="0" dirty="0" smtClean="0">
              <a:solidFill>
                <a:srgbClr val="000000"/>
              </a:solidFill>
              <a:uFill>
                <a:solidFill>
                  <a:srgbClr val="FFFFFF"/>
                </a:solidFill>
              </a:uFill>
              <a:latin typeface="Arial"/>
            </a:endParaRPr>
          </a:p>
          <a:p>
            <a:r>
              <a:rPr lang="en-US" sz="2000" b="1" spc="-1" dirty="0" smtClean="0">
                <a:solidFill>
                  <a:srgbClr val="5A5A5A"/>
                </a:solidFill>
                <a:uFill>
                  <a:solidFill>
                    <a:srgbClr val="FFFFFF"/>
                  </a:solidFill>
                </a:uFill>
              </a:rPr>
              <a:t>Since 2018 four </a:t>
            </a:r>
            <a:r>
              <a:rPr lang="en-US" sz="2000" b="1" i="1" u="sng" spc="-1" dirty="0" smtClean="0">
                <a:solidFill>
                  <a:srgbClr val="5A5A5A"/>
                </a:solidFill>
                <a:uFill>
                  <a:solidFill>
                    <a:srgbClr val="FFFFFF"/>
                  </a:solidFill>
                </a:uFill>
              </a:rPr>
              <a:t>wire demonstrators </a:t>
            </a:r>
            <a:r>
              <a:rPr lang="en-US" sz="2000" b="1" spc="-1" dirty="0" smtClean="0">
                <a:solidFill>
                  <a:srgbClr val="5A5A5A"/>
                </a:solidFill>
                <a:uFill>
                  <a:solidFill>
                    <a:srgbClr val="FFFFFF"/>
                  </a:solidFill>
                </a:uFill>
              </a:rPr>
              <a:t>are installed in LHC (B2, IR1+IR5)</a:t>
            </a:r>
            <a:r>
              <a:rPr lang="en-US" sz="2000" spc="-1" dirty="0" smtClean="0">
                <a:solidFill>
                  <a:srgbClr val="5A5A5A"/>
                </a:solidFill>
                <a:uFill>
                  <a:solidFill>
                    <a:srgbClr val="FFFFFF"/>
                  </a:solidFill>
                </a:uFill>
              </a:rPr>
              <a:t> with the aim to explore the potential of the wires in HL-LHC.</a:t>
            </a: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4</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684297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endParaRPr lang="en-US" sz="2000" b="0" strike="noStrike" spc="-1" baseline="0" dirty="0" smtClean="0">
              <a:solidFill>
                <a:srgbClr val="000000"/>
              </a:solidFill>
              <a:uFill>
                <a:solidFill>
                  <a:srgbClr val="FFFFFF"/>
                </a:solidFill>
              </a:uFill>
              <a:latin typeface="Arial"/>
            </a:endParaRPr>
          </a:p>
          <a:p>
            <a:r>
              <a:rPr lang="en-US" sz="2000" b="1" spc="-1" dirty="0" smtClean="0">
                <a:solidFill>
                  <a:srgbClr val="5A5A5A"/>
                </a:solidFill>
                <a:uFill>
                  <a:solidFill>
                    <a:srgbClr val="FFFFFF"/>
                  </a:solidFill>
                </a:uFill>
              </a:rPr>
              <a:t>Since 2018 four </a:t>
            </a:r>
            <a:r>
              <a:rPr lang="en-US" sz="2000" b="1" i="1" u="sng" spc="-1" dirty="0" smtClean="0">
                <a:solidFill>
                  <a:srgbClr val="5A5A5A"/>
                </a:solidFill>
                <a:uFill>
                  <a:solidFill>
                    <a:srgbClr val="FFFFFF"/>
                  </a:solidFill>
                </a:uFill>
              </a:rPr>
              <a:t>wire demonstrators </a:t>
            </a:r>
            <a:r>
              <a:rPr lang="en-US" sz="2000" b="1" spc="-1" dirty="0" smtClean="0">
                <a:solidFill>
                  <a:srgbClr val="5A5A5A"/>
                </a:solidFill>
                <a:uFill>
                  <a:solidFill>
                    <a:srgbClr val="FFFFFF"/>
                  </a:solidFill>
                </a:uFill>
              </a:rPr>
              <a:t>are installed in LHC (B2, IR1+IR5)</a:t>
            </a:r>
            <a:r>
              <a:rPr lang="en-US" sz="2000" spc="-1" dirty="0" smtClean="0">
                <a:solidFill>
                  <a:srgbClr val="5A5A5A"/>
                </a:solidFill>
                <a:uFill>
                  <a:solidFill>
                    <a:srgbClr val="FFFFFF"/>
                  </a:solidFill>
                </a:uFill>
              </a:rPr>
              <a:t> with the aim to explore the potential of the wires in HL-LHC.</a:t>
            </a: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5</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97975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endParaRPr lang="en-US" sz="2000" b="0" strike="noStrike" spc="-1" baseline="0" dirty="0" smtClean="0">
              <a:solidFill>
                <a:srgbClr val="000000"/>
              </a:solidFill>
              <a:uFill>
                <a:solidFill>
                  <a:srgbClr val="FFFFFF"/>
                </a:solidFill>
              </a:uFill>
              <a:latin typeface="Arial"/>
            </a:endParaRPr>
          </a:p>
          <a:p>
            <a:r>
              <a:rPr lang="en-US" sz="2000" b="1" spc="-1" dirty="0" smtClean="0">
                <a:solidFill>
                  <a:srgbClr val="5A5A5A"/>
                </a:solidFill>
                <a:uFill>
                  <a:solidFill>
                    <a:srgbClr val="FFFFFF"/>
                  </a:solidFill>
                </a:uFill>
              </a:rPr>
              <a:t>Since 2018 four </a:t>
            </a:r>
            <a:r>
              <a:rPr lang="en-US" sz="2000" b="1" i="1" u="sng" spc="-1" dirty="0" smtClean="0">
                <a:solidFill>
                  <a:srgbClr val="5A5A5A"/>
                </a:solidFill>
                <a:uFill>
                  <a:solidFill>
                    <a:srgbClr val="FFFFFF"/>
                  </a:solidFill>
                </a:uFill>
              </a:rPr>
              <a:t>wire demonstrators </a:t>
            </a:r>
            <a:r>
              <a:rPr lang="en-US" sz="2000" b="1" spc="-1" dirty="0" smtClean="0">
                <a:solidFill>
                  <a:srgbClr val="5A5A5A"/>
                </a:solidFill>
                <a:uFill>
                  <a:solidFill>
                    <a:srgbClr val="FFFFFF"/>
                  </a:solidFill>
                </a:uFill>
              </a:rPr>
              <a:t>are installed in LHC (B2, IR1+IR5)</a:t>
            </a:r>
            <a:r>
              <a:rPr lang="en-US" sz="2000" spc="-1" dirty="0" smtClean="0">
                <a:solidFill>
                  <a:srgbClr val="5A5A5A"/>
                </a:solidFill>
                <a:uFill>
                  <a:solidFill>
                    <a:srgbClr val="FFFFFF"/>
                  </a:solidFill>
                </a:uFill>
              </a:rPr>
              <a:t> with the aim to explore the potential of the wires in HL-LHC.</a:t>
            </a: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6</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470925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normAutofit lnSpcReduction="10000"/>
          </a:bodyPr>
          <a:lstStyle/>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===READ===</a:t>
            </a: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Concerning the</a:t>
            </a:r>
            <a:r>
              <a:rPr lang="en-US" sz="1600" spc="-1" baseline="0" dirty="0" smtClean="0">
                <a:solidFill>
                  <a:srgbClr val="5A5A5A"/>
                </a:solidFill>
                <a:uFill>
                  <a:solidFill>
                    <a:srgbClr val="FFFFFF"/>
                  </a:solidFill>
                </a:uFill>
              </a:rPr>
              <a:t> transverse position of the wires</a:t>
            </a:r>
            <a:endParaRPr lang="en-US" sz="1600"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The wire are installed in the crossing plane of the Interaction Region, i.e.,</a:t>
            </a:r>
          </a:p>
          <a:p>
            <a:pPr marL="671783" lvl="1"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vertical in IR1,</a:t>
            </a:r>
          </a:p>
          <a:p>
            <a:pPr marL="671783" lvl="1"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horizontal in IR5.</a:t>
            </a:r>
          </a:p>
          <a:p>
            <a:pPr marL="214583" lvl="0"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Given the constraints of the LHC collimation hierarchy</a:t>
            </a:r>
            <a:r>
              <a:rPr lang="en-US" sz="1600" spc="-1" baseline="0" dirty="0" smtClean="0">
                <a:solidFill>
                  <a:srgbClr val="5A5A5A"/>
                </a:solidFill>
                <a:uFill>
                  <a:solidFill>
                    <a:srgbClr val="FFFFFF"/>
                  </a:solidFill>
                </a:uFill>
              </a:rPr>
              <a:t> and the machine protection</a:t>
            </a:r>
            <a:r>
              <a:rPr lang="en-US" sz="1600" spc="-1" dirty="0" smtClean="0">
                <a:solidFill>
                  <a:srgbClr val="5A5A5A"/>
                </a:solidFill>
                <a:uFill>
                  <a:solidFill>
                    <a:srgbClr val="FFFFFF"/>
                  </a:solidFill>
                </a:uFill>
              </a:rPr>
              <a:t>, two classes of experiments were performed.</a:t>
            </a:r>
          </a:p>
          <a:p>
            <a:pPr marL="214583" marR="0" lvl="0" indent="-214313" algn="l" defTabSz="457200" rtl="0" eaLnBrk="1" fontAlgn="auto" latinLnBrk="0" hangingPunct="1">
              <a:lnSpc>
                <a:spcPct val="100000"/>
              </a:lnSpc>
              <a:spcBef>
                <a:spcPts val="211"/>
              </a:spcBef>
              <a:spcAft>
                <a:spcPts val="0"/>
              </a:spcAft>
              <a:buClr>
                <a:srgbClr val="FB963C"/>
              </a:buClr>
              <a:buSzTx/>
              <a:buFont typeface="Wingdings" charset="2"/>
              <a:buChar char="§"/>
              <a:tabLst/>
              <a:defRPr/>
            </a:pPr>
            <a:r>
              <a:rPr lang="en-US" sz="1600" b="1" spc="-1" dirty="0" smtClean="0">
                <a:solidFill>
                  <a:srgbClr val="5A5A5A"/>
                </a:solidFill>
                <a:uFill>
                  <a:solidFill>
                    <a:srgbClr val="FFFFFF"/>
                  </a:solidFill>
                </a:uFill>
              </a:rPr>
              <a:t>LI</a:t>
            </a:r>
            <a:r>
              <a:rPr lang="en-US" sz="1600" spc="-1" dirty="0" smtClean="0">
                <a:solidFill>
                  <a:srgbClr val="5A5A5A"/>
                </a:solidFill>
                <a:uFill>
                  <a:solidFill>
                    <a:srgbClr val="FFFFFF"/>
                  </a:solidFill>
                </a:uFill>
              </a:rPr>
              <a:t>: </a:t>
            </a:r>
            <a:r>
              <a:rPr lang="en-US" sz="1600" b="1" spc="-1" dirty="0" smtClean="0">
                <a:solidFill>
                  <a:srgbClr val="5A5A5A"/>
                </a:solidFill>
                <a:uFill>
                  <a:solidFill>
                    <a:srgbClr val="FFFFFF"/>
                  </a:solidFill>
                </a:uFill>
              </a:rPr>
              <a:t>Low Intensity </a:t>
            </a:r>
            <a:r>
              <a:rPr lang="en-US" sz="1600" spc="-1" dirty="0" smtClean="0">
                <a:solidFill>
                  <a:srgbClr val="5A5A5A"/>
                </a:solidFill>
                <a:uFill>
                  <a:solidFill>
                    <a:srgbClr val="FFFFFF"/>
                  </a:solidFill>
                </a:uFill>
              </a:rPr>
              <a:t>experiment with wire-collimator just in the shadow of the primary collimators.</a:t>
            </a:r>
          </a:p>
          <a:p>
            <a:pPr marL="214583" lvl="0" indent="-214313">
              <a:spcBef>
                <a:spcPts val="211"/>
              </a:spcBef>
              <a:buClr>
                <a:srgbClr val="FB963C"/>
              </a:buClr>
              <a:buFont typeface="Wingdings" charset="2"/>
              <a:buChar char="§"/>
            </a:pPr>
            <a:r>
              <a:rPr lang="en-US" sz="1600" b="1" spc="-1" dirty="0" smtClean="0">
                <a:solidFill>
                  <a:srgbClr val="5A5A5A"/>
                </a:solidFill>
                <a:uFill>
                  <a:solidFill>
                    <a:srgbClr val="FFFFFF"/>
                  </a:solidFill>
                </a:uFill>
              </a:rPr>
              <a:t>HI</a:t>
            </a:r>
            <a:r>
              <a:rPr lang="en-US" sz="1600" spc="-1" dirty="0" smtClean="0">
                <a:solidFill>
                  <a:srgbClr val="5A5A5A"/>
                </a:solidFill>
                <a:uFill>
                  <a:solidFill>
                    <a:srgbClr val="FFFFFF"/>
                  </a:solidFill>
                </a:uFill>
              </a:rPr>
              <a:t>: </a:t>
            </a:r>
            <a:r>
              <a:rPr lang="en-US" sz="1600" b="1" spc="-1" dirty="0" smtClean="0">
                <a:solidFill>
                  <a:srgbClr val="5A5A5A"/>
                </a:solidFill>
                <a:uFill>
                  <a:solidFill>
                    <a:srgbClr val="FFFFFF"/>
                  </a:solidFill>
                </a:uFill>
              </a:rPr>
              <a:t>High-Intensity </a:t>
            </a:r>
            <a:r>
              <a:rPr lang="en-US" sz="1600" spc="-1" dirty="0" smtClean="0">
                <a:solidFill>
                  <a:srgbClr val="5A5A5A"/>
                </a:solidFill>
                <a:uFill>
                  <a:solidFill>
                    <a:srgbClr val="FFFFFF"/>
                  </a:solidFill>
                </a:uFill>
              </a:rPr>
              <a:t>experiment with wire-collimator at the operational position (tertiary</a:t>
            </a:r>
          </a:p>
          <a:p>
            <a:pPr marL="214583" lvl="0"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a:p>
            <a:pPr marL="214583" lvl="0"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table, you</a:t>
            </a:r>
            <a:r>
              <a:rPr lang="en-US" sz="1600" spc="-1" baseline="0" dirty="0" smtClean="0">
                <a:solidFill>
                  <a:srgbClr val="5A5A5A"/>
                </a:solidFill>
                <a:uFill>
                  <a:solidFill>
                    <a:srgbClr val="FFFFFF"/>
                  </a:solidFill>
                </a:uFill>
              </a:rPr>
              <a:t> can see that for the LI experiment the beam-wire distance between 7-8 mm whereas for the HI experiment it is 10-11 mm.</a:t>
            </a:r>
            <a:endParaRPr lang="en-US" sz="1600" spc="-1" dirty="0" smtClean="0">
              <a:solidFill>
                <a:srgbClr val="5A5A5A"/>
              </a:solidFill>
              <a:uFill>
                <a:solidFill>
                  <a:srgbClr val="FFFFFF"/>
                </a:solidFill>
              </a:uFill>
            </a:endParaRPr>
          </a:p>
          <a:p>
            <a:pPr marL="671783" lvl="1"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7</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52657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sz="2000" b="0" strike="noStrike" spc="-1" dirty="0" smtClean="0">
              <a:solidFill>
                <a:srgbClr val="000000"/>
              </a:solidFill>
              <a:uFill>
                <a:solidFill>
                  <a:srgbClr val="FFFFFF"/>
                </a:solidFill>
              </a:uFill>
              <a:latin typeface="Arial"/>
            </a:endParaRPr>
          </a:p>
          <a:p>
            <a:r>
              <a:rPr lang="en-US" sz="2000" b="1" strike="noStrike" spc="-1" dirty="0" smtClean="0">
                <a:solidFill>
                  <a:srgbClr val="000000"/>
                </a:solidFill>
                <a:uFill>
                  <a:solidFill>
                    <a:srgbClr val="FFFFFF"/>
                  </a:solidFill>
                </a:uFill>
                <a:latin typeface="Arial"/>
              </a:rPr>
              <a:t>To get</a:t>
            </a:r>
            <a:r>
              <a:rPr lang="en-US" sz="2000" b="1" strike="noStrike" spc="-1" baseline="0" dirty="0" smtClean="0">
                <a:solidFill>
                  <a:srgbClr val="000000"/>
                </a:solidFill>
                <a:uFill>
                  <a:solidFill>
                    <a:srgbClr val="FFFFFF"/>
                  </a:solidFill>
                </a:uFill>
                <a:latin typeface="Arial"/>
              </a:rPr>
              <a:t> closer to the target current of the HI experiment</a:t>
            </a:r>
            <a:r>
              <a:rPr lang="en-US" sz="2000" b="0" strike="noStrike" spc="-1" baseline="0" dirty="0" smtClean="0">
                <a:solidFill>
                  <a:srgbClr val="000000"/>
                </a:solidFill>
                <a:uFill>
                  <a:solidFill>
                    <a:srgbClr val="FFFFFF"/>
                  </a:solidFill>
                </a:uFill>
                <a:latin typeface="Arial"/>
              </a:rPr>
              <a:t>, we make use of the second wire available in the wire-collimator demonstrator.</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endParaRPr lang="en-US" sz="2000" spc="-1" dirty="0" smtClean="0">
              <a:solidFill>
                <a:srgbClr val="5A5A5A"/>
              </a:solidFill>
              <a:uFill>
                <a:solidFill>
                  <a:srgbClr val="FFFFFF"/>
                </a:solidFill>
              </a:uFill>
            </a:endParaRP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this allowed to double the integrated strength of the </a:t>
            </a:r>
            <a:r>
              <a:rPr lang="en-US" sz="2000" spc="-1" dirty="0" err="1" smtClean="0">
                <a:solidFill>
                  <a:srgbClr val="5A5A5A"/>
                </a:solidFill>
                <a:uFill>
                  <a:solidFill>
                    <a:srgbClr val="FFFFFF"/>
                  </a:solidFill>
                </a:uFill>
              </a:rPr>
              <a:t>quadrupolar</a:t>
            </a:r>
            <a:r>
              <a:rPr lang="en-US" sz="2000" spc="-1" dirty="0" smtClean="0">
                <a:solidFill>
                  <a:srgbClr val="5A5A5A"/>
                </a:solidFill>
                <a:uFill>
                  <a:solidFill>
                    <a:srgbClr val="FFFFFF"/>
                  </a:solidFill>
                </a:uFill>
              </a:rPr>
              <a:t>, </a:t>
            </a:r>
            <a:r>
              <a:rPr lang="en-US" sz="2000" spc="-1" dirty="0" err="1" smtClean="0">
                <a:solidFill>
                  <a:srgbClr val="5A5A5A"/>
                </a:solidFill>
                <a:uFill>
                  <a:solidFill>
                    <a:srgbClr val="FFFFFF"/>
                  </a:solidFill>
                </a:uFill>
              </a:rPr>
              <a:t>octupolar</a:t>
            </a:r>
            <a:r>
              <a:rPr lang="en-US" sz="2000" spc="-1" dirty="0" smtClean="0">
                <a:solidFill>
                  <a:srgbClr val="5A5A5A"/>
                </a:solidFill>
                <a:uFill>
                  <a:solidFill>
                    <a:srgbClr val="FFFFFF"/>
                  </a:solidFill>
                </a:uFill>
              </a:rPr>
              <a:t>, etc., components.</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In the table the</a:t>
            </a:r>
            <a:r>
              <a:rPr lang="en-US" sz="2000" spc="-1" baseline="0" dirty="0" smtClean="0">
                <a:solidFill>
                  <a:srgbClr val="5A5A5A"/>
                </a:solidFill>
                <a:uFill>
                  <a:solidFill>
                    <a:srgbClr val="FFFFFF"/>
                  </a:solidFill>
                </a:uFill>
              </a:rPr>
              <a:t> wire current intensity is </a:t>
            </a:r>
            <a:r>
              <a:rPr lang="en-US" sz="2000" spc="-1" baseline="0" dirty="0" err="1" smtClean="0">
                <a:solidFill>
                  <a:srgbClr val="5A5A5A"/>
                </a:solidFill>
                <a:uFill>
                  <a:solidFill>
                    <a:srgbClr val="FFFFFF"/>
                  </a:solidFill>
                </a:uFill>
              </a:rPr>
              <a:t>resported</a:t>
            </a:r>
            <a:r>
              <a:rPr lang="en-US" sz="2000" spc="-1" baseline="0" dirty="0" smtClean="0">
                <a:solidFill>
                  <a:srgbClr val="5A5A5A"/>
                </a:solidFill>
                <a:uFill>
                  <a:solidFill>
                    <a:srgbClr val="FFFFFF"/>
                  </a:solidFill>
                </a:uFill>
              </a:rPr>
              <a:t>.</a:t>
            </a:r>
            <a:endParaRPr lang="en-US" sz="2000" spc="-1" dirty="0" smtClean="0">
              <a:solidFill>
                <a:srgbClr val="5A5A5A"/>
              </a:solidFill>
              <a:uFill>
                <a:solidFill>
                  <a:srgbClr val="FFFFFF"/>
                </a:solidFill>
              </a:uFill>
            </a:endParaRPr>
          </a:p>
          <a:p>
            <a:endParaRPr lang="en-US" sz="2000" b="0" strike="noStrike" spc="-1" dirty="0">
              <a:solidFill>
                <a:srgbClr val="000000"/>
              </a:solidFill>
              <a:uFill>
                <a:solidFill>
                  <a:srgbClr val="FFFFFF"/>
                </a:solidFill>
              </a:uFill>
              <a:latin typeface="Arial"/>
            </a:endParaRPr>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8</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111631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sz="1200" spc="-1" dirty="0" smtClean="0">
                <a:solidFill>
                  <a:srgbClr val="5A5A5A"/>
                </a:solidFill>
                <a:uFill>
                  <a:solidFill>
                    <a:srgbClr val="FFFFFF"/>
                  </a:solidFill>
                </a:uFill>
              </a:rPr>
              <a:t>A rich experimental campaign was performed during the last 2 years (7 different sessions</a:t>
            </a:r>
            <a:r>
              <a:rPr lang="en-US" sz="1200" spc="-1" baseline="0" dirty="0" smtClean="0">
                <a:solidFill>
                  <a:srgbClr val="5A5A5A"/>
                </a:solidFill>
                <a:uFill>
                  <a:solidFill>
                    <a:srgbClr val="FFFFFF"/>
                  </a:solidFill>
                </a:uFill>
              </a:rPr>
              <a:t> of measurements</a:t>
            </a:r>
            <a:r>
              <a:rPr lang="en-US" sz="1200" spc="-1" dirty="0" smtClean="0">
                <a:solidFill>
                  <a:srgbClr val="5A5A5A"/>
                </a:solidFill>
                <a:uFill>
                  <a:solidFill>
                    <a:srgbClr val="FFFFFF"/>
                  </a:solidFill>
                </a:uFill>
              </a:rPr>
              <a:t>)</a:t>
            </a:r>
            <a:r>
              <a:rPr lang="en-US" sz="1200" spc="-1" dirty="0" smtClean="0">
                <a:solidFill>
                  <a:srgbClr val="00B050"/>
                </a:solidFill>
                <a:uFill>
                  <a:solidFill>
                    <a:srgbClr val="FFFFFF"/>
                  </a:solidFill>
                </a:uFill>
              </a:rPr>
              <a:t>: the compensation effect was systematically observed.</a:t>
            </a:r>
          </a:p>
          <a:p>
            <a:endParaRPr lang="en-US" sz="1200" spc="-1" dirty="0" smtClean="0">
              <a:solidFill>
                <a:srgbClr val="00B050"/>
              </a:solidFill>
              <a:uFill>
                <a:solidFill>
                  <a:srgbClr val="FFFFFF"/>
                </a:solidFill>
              </a:uFill>
            </a:endParaRPr>
          </a:p>
          <a:p>
            <a:r>
              <a:rPr lang="en-US" sz="1200" spc="-1" dirty="0" smtClean="0">
                <a:solidFill>
                  <a:srgbClr val="00B050"/>
                </a:solidFill>
                <a:uFill>
                  <a:solidFill>
                    <a:srgbClr val="FFFFFF"/>
                  </a:solidFill>
                </a:uFill>
              </a:rPr>
              <a:t>Most</a:t>
            </a:r>
            <a:r>
              <a:rPr lang="en-US" sz="1200" spc="-1" baseline="0" dirty="0" smtClean="0">
                <a:solidFill>
                  <a:srgbClr val="00B050"/>
                </a:solidFill>
                <a:uFill>
                  <a:solidFill>
                    <a:srgbClr val="FFFFFF"/>
                  </a:solidFill>
                </a:uFill>
              </a:rPr>
              <a:t> of the times was devoted for the LI experiment. We will show In the following the results of one LI and HI experiment.</a:t>
            </a:r>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9</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77466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smtClean="0"/>
              <a:t>IPAC19, G. Sterbini</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6" name="Rectangle 5"/>
          <p:cNvSpPr/>
          <p:nvPr userDrawn="1"/>
        </p:nvSpPr>
        <p:spPr>
          <a:xfrm>
            <a:off x="8552330" y="0"/>
            <a:ext cx="591670" cy="5143500"/>
          </a:xfrm>
          <a:prstGeom prst="rect">
            <a:avLst/>
          </a:prstGeom>
          <a:solidFill>
            <a:schemeClr val="bg1"/>
          </a:solidFill>
          <a:ln w="15875" cap="flat" cmpd="sng" algn="ctr">
            <a:noFill/>
            <a:prstDash val="solid"/>
          </a:ln>
          <a:effectLst/>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8571485" y="734767"/>
            <a:ext cx="477545" cy="242138"/>
          </a:xfrm>
          <a:prstGeom prst="rect">
            <a:avLst/>
          </a:prstGeom>
        </p:spPr>
        <p:txBody>
          <a:bodyPr vert="horz" lIns="68580" tIns="34290" rIns="34290" bIns="3429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z="750" smtClean="0">
                <a:solidFill>
                  <a:schemeClr val="bg2">
                    <a:lumMod val="10000"/>
                  </a:schemeClr>
                </a:solidFill>
                <a:latin typeface="Arial" panose="020B0604020202020204"/>
              </a:rPr>
              <a:pPr/>
              <a:t>‹#›</a:t>
            </a:fld>
            <a:endParaRPr lang="en-US" sz="750" dirty="0">
              <a:solidFill>
                <a:schemeClr val="bg2">
                  <a:lumMod val="10000"/>
                </a:schemeClr>
              </a:solidFill>
              <a:latin typeface="Arial" panose="020B0604020202020204"/>
            </a:endParaRPr>
          </a:p>
        </p:txBody>
      </p:sp>
      <p:sp>
        <p:nvSpPr>
          <p:cNvPr id="11" name="Title 1"/>
          <p:cNvSpPr>
            <a:spLocks noGrp="1"/>
          </p:cNvSpPr>
          <p:nvPr>
            <p:ph type="title" hasCustomPrompt="1"/>
          </p:nvPr>
        </p:nvSpPr>
        <p:spPr>
          <a:xfrm>
            <a:off x="511104" y="734766"/>
            <a:ext cx="6715370" cy="487747"/>
          </a:xfrm>
          <a:prstGeom prst="rect">
            <a:avLst/>
          </a:prstGeom>
        </p:spPr>
        <p:txBody>
          <a:bodyPr>
            <a:normAutofit/>
          </a:bodyPr>
          <a:lstStyle>
            <a:lvl1pPr algn="l">
              <a:defRPr sz="1350" b="1" i="0">
                <a:solidFill>
                  <a:srgbClr val="00A9FF"/>
                </a:solidFill>
                <a:latin typeface="Arial" charset="0"/>
                <a:ea typeface="Arial" charset="0"/>
                <a:cs typeface="Arial" charset="0"/>
              </a:defRPr>
            </a:lvl1pPr>
          </a:lstStyle>
          <a:p>
            <a:r>
              <a:rPr lang="en-US" dirty="0"/>
              <a:t>Click to edit master title style</a:t>
            </a:r>
          </a:p>
        </p:txBody>
      </p:sp>
      <p:sp>
        <p:nvSpPr>
          <p:cNvPr id="12" name="Content Placeholder 2"/>
          <p:cNvSpPr>
            <a:spLocks noGrp="1"/>
          </p:cNvSpPr>
          <p:nvPr>
            <p:ph idx="1"/>
          </p:nvPr>
        </p:nvSpPr>
        <p:spPr>
          <a:xfrm>
            <a:off x="511104" y="1524582"/>
            <a:ext cx="6715370" cy="2954549"/>
          </a:xfrm>
          <a:prstGeom prst="rect">
            <a:avLst/>
          </a:prstGeom>
        </p:spPr>
        <p:txBody>
          <a:bodyPr anchor="ctr">
            <a:normAutofit/>
          </a:bodyPr>
          <a:lstStyle>
            <a:lvl1pPr marL="171450" indent="-171450">
              <a:buClr>
                <a:srgbClr val="00A9FF"/>
              </a:buClr>
              <a:buFont typeface="Wingdings" charset="2"/>
              <a:buChar char="§"/>
              <a:defRPr sz="2400" b="0" i="0">
                <a:solidFill>
                  <a:schemeClr val="tx1"/>
                </a:solidFill>
                <a:latin typeface="Arial" charset="0"/>
                <a:ea typeface="Arial" charset="0"/>
                <a:cs typeface="Arial" charset="0"/>
              </a:defRPr>
            </a:lvl1pPr>
            <a:lvl2pPr marL="514350" indent="-171450">
              <a:buClr>
                <a:srgbClr val="00A9FF"/>
              </a:buClr>
              <a:buFont typeface="Wingdings" charset="2"/>
              <a:buChar char="§"/>
              <a:defRPr sz="2400" b="0" i="0">
                <a:solidFill>
                  <a:schemeClr val="tx1"/>
                </a:solidFill>
                <a:latin typeface="Arial" charset="0"/>
                <a:ea typeface="Arial" charset="0"/>
                <a:cs typeface="Arial" charset="0"/>
              </a:defRPr>
            </a:lvl2pPr>
            <a:lvl3pPr marL="857250" indent="-171450">
              <a:buClr>
                <a:srgbClr val="00A9FF"/>
              </a:buClr>
              <a:buFont typeface="Wingdings" charset="2"/>
              <a:buChar char="§"/>
              <a:defRPr sz="2400" b="0" i="0">
                <a:solidFill>
                  <a:schemeClr val="tx1"/>
                </a:solidFill>
                <a:latin typeface="Arial" charset="0"/>
                <a:ea typeface="Arial" charset="0"/>
                <a:cs typeface="Arial" charset="0"/>
              </a:defRPr>
            </a:lvl3pPr>
            <a:lvl4pPr marL="1200150" indent="-171450">
              <a:buClr>
                <a:srgbClr val="00A9FF"/>
              </a:buClr>
              <a:buFont typeface="Wingdings" charset="2"/>
              <a:buChar char="§"/>
              <a:defRPr sz="2400" b="0" i="0">
                <a:solidFill>
                  <a:schemeClr val="tx1"/>
                </a:solidFill>
                <a:latin typeface="Arial" charset="0"/>
                <a:ea typeface="Arial" charset="0"/>
                <a:cs typeface="Arial" charset="0"/>
              </a:defRPr>
            </a:lvl4pPr>
            <a:lvl5pPr marL="1543050" indent="-171450">
              <a:buClr>
                <a:srgbClr val="00A9FF"/>
              </a:buClr>
              <a:buFont typeface="Wingdings" charset="2"/>
              <a:buChar char="§"/>
              <a:defRPr sz="2400" b="0" i="0">
                <a:solidFill>
                  <a:schemeClr val="tx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31277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IPAC19, G. Sterbini</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IPAC19, G. Sterbini</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IPAC19, G. Sterbini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612000" y="135000"/>
            <a:ext cx="7919640" cy="539730"/>
          </a:xfrm>
          <a:prstGeom prst="rect">
            <a:avLst/>
          </a:prstGeom>
        </p:spPr>
        <p:txBody>
          <a:bodyPr lIns="0" tIns="0" rIns="0" bIns="0" anchor="ctr"/>
          <a:lstStyle/>
          <a:p>
            <a:endParaRPr lang="fr-FR" sz="1350" b="0" strike="noStrike" spc="-1">
              <a:solidFill>
                <a:srgbClr val="000000"/>
              </a:solidFill>
              <a:uFill>
                <a:solidFill>
                  <a:srgbClr val="FFFFFF"/>
                </a:solidFill>
              </a:uFill>
              <a:latin typeface="Arial"/>
            </a:endParaRPr>
          </a:p>
        </p:txBody>
      </p:sp>
      <p:sp>
        <p:nvSpPr>
          <p:cNvPr id="46" name="PlaceHolder 2"/>
          <p:cNvSpPr>
            <a:spLocks noGrp="1"/>
          </p:cNvSpPr>
          <p:nvPr>
            <p:ph type="subTitle"/>
          </p:nvPr>
        </p:nvSpPr>
        <p:spPr>
          <a:xfrm>
            <a:off x="612000" y="914490"/>
            <a:ext cx="7919640" cy="3679830"/>
          </a:xfrm>
          <a:prstGeom prst="rect">
            <a:avLst/>
          </a:prstGeom>
        </p:spPr>
        <p:txBody>
          <a:bodyPr lIns="0" tIns="0" rIns="0" bIns="0" anchor="ctr"/>
          <a:lstStyle/>
          <a:p>
            <a:pPr algn="ctr"/>
            <a:endParaRPr lang="en-U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47625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Picture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8571485" y="734767"/>
            <a:ext cx="477545" cy="242138"/>
          </a:xfrm>
          <a:prstGeom prst="rect">
            <a:avLst/>
          </a:prstGeom>
        </p:spPr>
        <p:txBody>
          <a:bodyPr vert="horz" lIns="68580" tIns="34290" rIns="34290" bIns="3429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z="750" smtClean="0">
                <a:solidFill>
                  <a:schemeClr val="bg2">
                    <a:lumMod val="10000"/>
                  </a:schemeClr>
                </a:solidFill>
                <a:latin typeface="Arial" panose="020B0604020202020204"/>
              </a:rPr>
              <a:pPr/>
              <a:t>‹#›</a:t>
            </a:fld>
            <a:endParaRPr lang="en-US" sz="750" dirty="0">
              <a:solidFill>
                <a:schemeClr val="bg2">
                  <a:lumMod val="10000"/>
                </a:schemeClr>
              </a:solidFill>
              <a:latin typeface="Arial" panose="020B0604020202020204"/>
            </a:endParaRPr>
          </a:p>
        </p:txBody>
      </p:sp>
      <p:sp>
        <p:nvSpPr>
          <p:cNvPr id="8" name="Title 1"/>
          <p:cNvSpPr>
            <a:spLocks noGrp="1"/>
          </p:cNvSpPr>
          <p:nvPr>
            <p:ph type="title"/>
          </p:nvPr>
        </p:nvSpPr>
        <p:spPr>
          <a:xfrm>
            <a:off x="496308" y="1524582"/>
            <a:ext cx="2954125" cy="1186472"/>
          </a:xfrm>
          <a:prstGeom prst="rect">
            <a:avLst/>
          </a:prstGeom>
        </p:spPr>
        <p:txBody>
          <a:bodyPr anchor="t">
            <a:normAutofit/>
          </a:bodyPr>
          <a:lstStyle>
            <a:lvl1pPr algn="l">
              <a:defRPr sz="2400" b="0" i="0">
                <a:solidFill>
                  <a:srgbClr val="00B0F0"/>
                </a:solidFill>
                <a:latin typeface="Arial" charset="0"/>
                <a:ea typeface="Arial" charset="0"/>
                <a:cs typeface="Arial" charset="0"/>
              </a:defRPr>
            </a:lvl1pPr>
          </a:lstStyle>
          <a:p>
            <a:r>
              <a:rPr lang="en-US"/>
              <a:t>Click to edit Master title style</a:t>
            </a:r>
            <a:endParaRPr lang="en-US" dirty="0"/>
          </a:p>
        </p:txBody>
      </p:sp>
      <p:sp>
        <p:nvSpPr>
          <p:cNvPr id="9" name="Subtitle 2"/>
          <p:cNvSpPr>
            <a:spLocks noGrp="1"/>
          </p:cNvSpPr>
          <p:nvPr>
            <p:ph type="subTitle" idx="11"/>
          </p:nvPr>
        </p:nvSpPr>
        <p:spPr>
          <a:xfrm>
            <a:off x="496308" y="2860901"/>
            <a:ext cx="2954125" cy="675255"/>
          </a:xfrm>
          <a:prstGeom prst="rect">
            <a:avLst/>
          </a:prstGeom>
        </p:spPr>
        <p:txBody>
          <a:bodyPr tIns="0" anchor="b">
            <a:normAutofit/>
          </a:bodyPr>
          <a:lstStyle>
            <a:lvl1pPr marL="0" indent="0" algn="l">
              <a:buNone/>
              <a:defRPr sz="1350" b="0">
                <a:solidFill>
                  <a:schemeClr val="tx1"/>
                </a:solidFill>
              </a:defRPr>
            </a:lvl1pPr>
            <a:lvl2pPr marL="342900" indent="0" algn="ctr">
              <a:buNone/>
              <a:defRPr sz="135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10" name="Picture Placeholder 2"/>
          <p:cNvSpPr>
            <a:spLocks noGrp="1" noChangeAspect="1"/>
          </p:cNvSpPr>
          <p:nvPr>
            <p:ph type="pic" idx="1"/>
          </p:nvPr>
        </p:nvSpPr>
        <p:spPr>
          <a:xfrm>
            <a:off x="5060297" y="734766"/>
            <a:ext cx="3137157" cy="4411155"/>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100">
                <a:solidFill>
                  <a:schemeClr val="bg2">
                    <a:lumMod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Tree>
    <p:extLst>
      <p:ext uri="{BB962C8B-B14F-4D97-AF65-F5344CB8AC3E}">
        <p14:creationId xmlns:p14="http://schemas.microsoft.com/office/powerpoint/2010/main" val="14005035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IPAC19, G. Sterbini</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 id="2147483660" r:id="rId9"/>
    <p:sldLayoutId id="2147483661" r:id="rId10"/>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20.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21.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emf"/><Relationship Id="rId3" Type="http://schemas.openxmlformats.org/officeDocument/2006/relationships/image" Target="../media/image24.emf"/></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hyperlink" Target="http://cds.cern.ch/record/2622595/files/CERN-ACC-2018-0018.pdf" TargetMode="External"/><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 Id="rId3"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3" Type="http://schemas.openxmlformats.org/officeDocument/2006/relationships/hyperlink" Target="https://edms.cern.ch/document/2037987/1.0" TargetMode="External"/><Relationship Id="rId4" Type="http://schemas.openxmlformats.org/officeDocument/2006/relationships/image" Target="../media/image37.png"/><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hyperlink" Target="https://edms.cern.ch/document/2037987/1.0" TargetMode="External"/><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g"/><Relationship Id="rId4" Type="http://schemas.openxmlformats.org/officeDocument/2006/relationships/image" Target="../media/image42.jpg"/><Relationship Id="rId5" Type="http://schemas.openxmlformats.org/officeDocument/2006/relationships/image" Target="../media/image43.jpg"/><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45.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4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g"/><Relationship Id="rId4" Type="http://schemas.openxmlformats.org/officeDocument/2006/relationships/image" Target="../media/image48.emf"/><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9.jpeg"/><Relationship Id="rId3" Type="http://schemas.openxmlformats.org/officeDocument/2006/relationships/image" Target="../media/image50.jpeg"/></Relationships>
</file>

<file path=ppt/slides/_rels/slide42.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52.jpeg"/><Relationship Id="rId1" Type="http://schemas.openxmlformats.org/officeDocument/2006/relationships/slideLayout" Target="../slideLayouts/slideLayout10.xml"/><Relationship Id="rId2" Type="http://schemas.openxmlformats.org/officeDocument/2006/relationships/image" Target="../media/image5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hilumilhc.web.cern.ch/" TargetMode="External"/><Relationship Id="rId4" Type="http://schemas.openxmlformats.org/officeDocument/2006/relationships/image" Target="../media/image8.png"/><Relationship Id="rId5" Type="http://schemas.openxmlformats.org/officeDocument/2006/relationships/image" Target="../media/image9.tiff"/><Relationship Id="rId6" Type="http://schemas.openxmlformats.org/officeDocument/2006/relationships/image" Target="../media/image10.jpeg"/><Relationship Id="rId7" Type="http://schemas.openxmlformats.org/officeDocument/2006/relationships/image" Target="../media/image11.jpe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emf"/><Relationship Id="rId5" Type="http://schemas.openxmlformats.org/officeDocument/2006/relationships/image" Target="../media/image14.emf"/><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5.tiff"/><Relationship Id="rId5" Type="http://schemas.openxmlformats.org/officeDocument/2006/relationships/image" Target="../media/image16.tiff"/><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673145" y="2002030"/>
            <a:ext cx="9432721" cy="976488"/>
          </a:xfrm>
        </p:spPr>
        <p:txBody>
          <a:bodyPr/>
          <a:lstStyle/>
          <a:p>
            <a:r>
              <a:rPr lang="en-US" sz="2400" dirty="0"/>
              <a:t>Summary of the </a:t>
            </a:r>
            <a:r>
              <a:rPr lang="en-US" sz="2400" dirty="0" smtClean="0"/>
              <a:t>HL-LHC Wire </a:t>
            </a:r>
            <a:r>
              <a:rPr lang="en-US" sz="2400" dirty="0"/>
              <a:t>Compensation Meeting</a:t>
            </a:r>
            <a:endParaRPr lang="en-GB" sz="2400" dirty="0"/>
          </a:p>
        </p:txBody>
      </p:sp>
      <p:sp>
        <p:nvSpPr>
          <p:cNvPr id="19" name="Sous-titre 18"/>
          <p:cNvSpPr>
            <a:spLocks noGrp="1"/>
          </p:cNvSpPr>
          <p:nvPr>
            <p:ph type="subTitle" idx="1"/>
          </p:nvPr>
        </p:nvSpPr>
        <p:spPr>
          <a:xfrm>
            <a:off x="673145" y="2499742"/>
            <a:ext cx="7848546" cy="802335"/>
          </a:xfrm>
        </p:spPr>
        <p:txBody>
          <a:bodyPr>
            <a:normAutofit/>
          </a:bodyPr>
          <a:lstStyle/>
          <a:p>
            <a:pPr>
              <a:spcBef>
                <a:spcPts val="281"/>
              </a:spcBef>
            </a:pPr>
            <a:r>
              <a:rPr lang="en-US" sz="1400" spc="-1" dirty="0" smtClean="0">
                <a:solidFill>
                  <a:srgbClr val="5A5A5A"/>
                </a:solidFill>
                <a:uFill>
                  <a:solidFill>
                    <a:srgbClr val="FFFFFF"/>
                  </a:solidFill>
                </a:uFill>
              </a:rPr>
              <a:t>G. Sterbini, Y. </a:t>
            </a:r>
            <a:r>
              <a:rPr lang="en-US" sz="1400" spc="-1" dirty="0" err="1" smtClean="0">
                <a:solidFill>
                  <a:srgbClr val="5A5A5A"/>
                </a:solidFill>
                <a:uFill>
                  <a:solidFill>
                    <a:srgbClr val="FFFFFF"/>
                  </a:solidFill>
                </a:uFill>
              </a:rPr>
              <a:t>Papaphilippou</a:t>
            </a:r>
            <a:r>
              <a:rPr lang="en-US" sz="1400" spc="-1" dirty="0" smtClean="0">
                <a:solidFill>
                  <a:srgbClr val="5A5A5A"/>
                </a:solidFill>
                <a:uFill>
                  <a:solidFill>
                    <a:srgbClr val="FFFFFF"/>
                  </a:solidFill>
                </a:uFill>
              </a:rPr>
              <a:t>, A. Rossi </a:t>
            </a:r>
          </a:p>
          <a:p>
            <a:pPr>
              <a:spcBef>
                <a:spcPts val="281"/>
              </a:spcBef>
            </a:pPr>
            <a:r>
              <a:rPr lang="en-US" sz="1400" spc="-1" dirty="0" smtClean="0">
                <a:solidFill>
                  <a:srgbClr val="5A5A5A"/>
                </a:solidFill>
                <a:uFill>
                  <a:solidFill>
                    <a:srgbClr val="FFFFFF"/>
                  </a:solidFill>
                </a:uFill>
              </a:rPr>
              <a:t>on behalf of the participants of the participants of the </a:t>
            </a:r>
          </a:p>
          <a:p>
            <a:pPr>
              <a:spcBef>
                <a:spcPts val="281"/>
              </a:spcBef>
            </a:pPr>
            <a:r>
              <a:rPr lang="en-GB" sz="1400" dirty="0" smtClean="0">
                <a:solidFill>
                  <a:schemeClr val="bg2"/>
                </a:solidFill>
              </a:rPr>
              <a:t>WP2/WP13 </a:t>
            </a:r>
            <a:r>
              <a:rPr lang="en-GB" sz="1400" dirty="0">
                <a:solidFill>
                  <a:schemeClr val="bg2"/>
                </a:solidFill>
              </a:rPr>
              <a:t>HL-LHC Wire Compensation Meeting, </a:t>
            </a:r>
            <a:r>
              <a:rPr lang="en-GB" sz="1400" dirty="0" smtClean="0">
                <a:solidFill>
                  <a:schemeClr val="bg2"/>
                </a:solidFill>
              </a:rPr>
              <a:t>FERMILAB, </a:t>
            </a:r>
            <a:r>
              <a:rPr lang="en-GB" sz="1400" dirty="0">
                <a:solidFill>
                  <a:schemeClr val="bg2"/>
                </a:solidFill>
              </a:rPr>
              <a:t>17</a:t>
            </a:r>
            <a:r>
              <a:rPr lang="en-GB" sz="1400" baseline="30000" dirty="0">
                <a:solidFill>
                  <a:schemeClr val="bg2"/>
                </a:solidFill>
              </a:rPr>
              <a:t>th</a:t>
            </a:r>
            <a:r>
              <a:rPr lang="en-GB" sz="1400" dirty="0">
                <a:solidFill>
                  <a:schemeClr val="bg2"/>
                </a:solidFill>
              </a:rPr>
              <a:t> October 2019</a:t>
            </a:r>
          </a:p>
          <a:p>
            <a:pPr>
              <a:lnSpc>
                <a:spcPct val="100000"/>
              </a:lnSpc>
              <a:spcBef>
                <a:spcPts val="281"/>
              </a:spcBef>
            </a:pPr>
            <a:endParaRPr lang="en-US" sz="1400" spc="-1" dirty="0">
              <a:solidFill>
                <a:srgbClr val="5A5A5A"/>
              </a:solidFill>
              <a:uFill>
                <a:solidFill>
                  <a:srgbClr val="FFFFFF"/>
                </a:solidFill>
              </a:uFill>
            </a:endParaRPr>
          </a:p>
        </p:txBody>
      </p:sp>
      <p:sp>
        <p:nvSpPr>
          <p:cNvPr id="3" name="TextBox 2"/>
          <p:cNvSpPr txBox="1"/>
          <p:nvPr/>
        </p:nvSpPr>
        <p:spPr>
          <a:xfrm>
            <a:off x="2483768" y="4227934"/>
            <a:ext cx="3998210" cy="369332"/>
          </a:xfrm>
          <a:prstGeom prst="rect">
            <a:avLst/>
          </a:prstGeom>
          <a:noFill/>
        </p:spPr>
        <p:txBody>
          <a:bodyPr wrap="none" rtlCol="0">
            <a:spAutoFit/>
          </a:bodyPr>
          <a:lstStyle/>
          <a:p>
            <a:r>
              <a:rPr lang="en-US" b="1" dirty="0" smtClean="0">
                <a:solidFill>
                  <a:schemeClr val="tx1">
                    <a:lumMod val="65000"/>
                    <a:lumOff val="35000"/>
                  </a:schemeClr>
                </a:solidFill>
              </a:rPr>
              <a:t>WP2 meeting, 26</a:t>
            </a:r>
            <a:r>
              <a:rPr lang="en-US" b="1" baseline="30000" dirty="0" smtClean="0">
                <a:solidFill>
                  <a:schemeClr val="tx1">
                    <a:lumMod val="65000"/>
                    <a:lumOff val="35000"/>
                  </a:schemeClr>
                </a:solidFill>
              </a:rPr>
              <a:t>th</a:t>
            </a:r>
            <a:r>
              <a:rPr lang="en-US" b="1" dirty="0" smtClean="0">
                <a:solidFill>
                  <a:schemeClr val="tx1">
                    <a:lumMod val="65000"/>
                    <a:lumOff val="35000"/>
                  </a:schemeClr>
                </a:solidFill>
              </a:rPr>
              <a:t> November 2019 </a:t>
            </a:r>
            <a:endParaRPr lang="en-US" b="1" dirty="0">
              <a:solidFill>
                <a:schemeClr val="tx1">
                  <a:lumMod val="65000"/>
                  <a:lumOff val="35000"/>
                </a:schemeClr>
              </a:solidFill>
            </a:endParaRPr>
          </a:p>
        </p:txBody>
      </p:sp>
      <p:pic>
        <p:nvPicPr>
          <p:cNvPr id="8" name="Picture 7"/>
          <p:cNvPicPr>
            <a:picLocks noChangeAspect="1"/>
          </p:cNvPicPr>
          <p:nvPr/>
        </p:nvPicPr>
        <p:blipFill rotWithShape="1">
          <a:blip r:embed="rId3"/>
          <a:srcRect t="32579" b="46330"/>
          <a:stretch/>
        </p:blipFill>
        <p:spPr>
          <a:xfrm>
            <a:off x="971600" y="4371951"/>
            <a:ext cx="892179" cy="432048"/>
          </a:xfrm>
          <a:prstGeom prst="rect">
            <a:avLst/>
          </a:prstGeom>
        </p:spPr>
      </p:pic>
      <p:pic>
        <p:nvPicPr>
          <p:cNvPr id="10" name="Picture 9"/>
          <p:cNvPicPr>
            <a:picLocks noChangeAspect="1"/>
          </p:cNvPicPr>
          <p:nvPr/>
        </p:nvPicPr>
        <p:blipFill rotWithShape="1">
          <a:blip r:embed="rId3"/>
          <a:srcRect t="56618" b="25961"/>
          <a:stretch/>
        </p:blipFill>
        <p:spPr>
          <a:xfrm>
            <a:off x="971600" y="4739336"/>
            <a:ext cx="834945" cy="33397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18484" y="620140"/>
            <a:ext cx="7890916" cy="3847845"/>
          </a:xfrm>
          <a:prstGeom prst="rect">
            <a:avLst/>
          </a:prstGeom>
        </p:spPr>
      </p:pic>
      <p:sp>
        <p:nvSpPr>
          <p:cNvPr id="4" name="Espace réservé du numéro de diapositive 3"/>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Image 6" descr="CERN-logo_outline.jpg"/>
          <p:cNvPicPr>
            <a:picLocks noChangeAspect="1"/>
          </p:cNvPicPr>
          <p:nvPr/>
        </p:nvPicPr>
        <p:blipFill>
          <a:blip r:embed="rId4"/>
          <a:stretch>
            <a:fillRect/>
          </a:stretch>
        </p:blipFill>
        <p:spPr>
          <a:xfrm>
            <a:off x="1434150" y="4563939"/>
            <a:ext cx="486864" cy="478800"/>
          </a:xfrm>
          <a:prstGeom prst="rect">
            <a:avLst/>
          </a:prstGeom>
        </p:spPr>
      </p:pic>
      <p:sp>
        <p:nvSpPr>
          <p:cNvPr id="8" name="TextShape 1"/>
          <p:cNvSpPr txBox="1">
            <a:spLocks noGrp="1"/>
          </p:cNvSpPr>
          <p:nvPr>
            <p:ph type="title"/>
          </p:nvPr>
        </p:nvSpPr>
        <p:spPr>
          <a:xfrm>
            <a:off x="612000" y="115775"/>
            <a:ext cx="7920000" cy="540000"/>
          </a:xfrm>
          <a:prstGeom prst="rect">
            <a:avLst/>
          </a:prstGeom>
          <a:noFill/>
          <a:ln>
            <a:noFill/>
          </a:ln>
        </p:spPr>
        <p:txBody>
          <a:bodyPr lIns="0" tIns="0" rIns="0" bIns="0" anchor="ctr" anchorCtr="1"/>
          <a:lstStyle/>
          <a:p>
            <a:pPr algn="ctr">
              <a:lnSpc>
                <a:spcPct val="100000"/>
              </a:lnSpc>
            </a:pPr>
            <a:r>
              <a:rPr lang="en-US" spc="-1" dirty="0">
                <a:solidFill>
                  <a:srgbClr val="0093BE"/>
                </a:solidFill>
                <a:uFill>
                  <a:solidFill>
                    <a:srgbClr val="FFFFFF"/>
                  </a:solidFill>
                </a:uFill>
              </a:rPr>
              <a:t>H</a:t>
            </a:r>
            <a:r>
              <a:rPr lang="en-US" b="1" spc="-1" dirty="0" smtClean="0">
                <a:solidFill>
                  <a:srgbClr val="0093BE"/>
                </a:solidFill>
                <a:uFill>
                  <a:solidFill>
                    <a:srgbClr val="FFFFFF"/>
                  </a:solidFill>
                </a:uFill>
              </a:rPr>
              <a:t>I experiment (operational conditions)</a:t>
            </a:r>
            <a:endParaRPr lang="en-US" b="1" spc="-1" dirty="0">
              <a:solidFill>
                <a:srgbClr val="000000"/>
              </a:solidFill>
              <a:uFill>
                <a:solidFill>
                  <a:srgbClr val="FFFFFF"/>
                </a:solidFill>
              </a:uFill>
              <a:latin typeface="Arial"/>
            </a:endParaRPr>
          </a:p>
        </p:txBody>
      </p:sp>
      <p:sp>
        <p:nvSpPr>
          <p:cNvPr id="44" name="CustomShape 3"/>
          <p:cNvSpPr/>
          <p:nvPr/>
        </p:nvSpPr>
        <p:spPr>
          <a:xfrm>
            <a:off x="2312978" y="4489336"/>
            <a:ext cx="6296422" cy="54792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57310" indent="-257040" algn="just">
              <a:spcBef>
                <a:spcPts val="270"/>
              </a:spcBef>
              <a:buClr>
                <a:srgbClr val="FB963C"/>
              </a:buClr>
              <a:buFont typeface="Wingdings" charset="2"/>
              <a:buChar char="§"/>
            </a:pPr>
            <a:r>
              <a:rPr lang="en-US" sz="1600" b="1" spc="-1" dirty="0">
                <a:solidFill>
                  <a:srgbClr val="00B050"/>
                </a:solidFill>
                <a:uFill>
                  <a:solidFill>
                    <a:srgbClr val="FFFFFF"/>
                  </a:solidFill>
                </a:uFill>
                <a:ea typeface="Symbol"/>
              </a:rPr>
              <a:t>C</a:t>
            </a:r>
            <a:r>
              <a:rPr lang="en-US" sz="1600" b="1" spc="-1" dirty="0" smtClean="0">
                <a:solidFill>
                  <a:srgbClr val="00B050"/>
                </a:solidFill>
                <a:uFill>
                  <a:solidFill>
                    <a:srgbClr val="FFFFFF"/>
                  </a:solidFill>
                </a:uFill>
                <a:ea typeface="Symbol"/>
              </a:rPr>
              <a:t>ompensation provides a reduction of B2 losses of ~20%.</a:t>
            </a:r>
            <a:endParaRPr lang="en-US" sz="1600" spc="-1" dirty="0">
              <a:solidFill>
                <a:srgbClr val="00B050"/>
              </a:solidFill>
              <a:uFill>
                <a:solidFill>
                  <a:srgbClr val="FFFFFF"/>
                </a:solidFill>
              </a:uFill>
              <a:latin typeface="Arial"/>
            </a:endParaRPr>
          </a:p>
        </p:txBody>
      </p:sp>
      <p:sp>
        <p:nvSpPr>
          <p:cNvPr id="27" name="Rectangle 26"/>
          <p:cNvSpPr/>
          <p:nvPr/>
        </p:nvSpPr>
        <p:spPr>
          <a:xfrm>
            <a:off x="2195736" y="859099"/>
            <a:ext cx="7809030"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30" name="Rectangle 29"/>
          <p:cNvSpPr/>
          <p:nvPr/>
        </p:nvSpPr>
        <p:spPr>
          <a:xfrm>
            <a:off x="4788024" y="853623"/>
            <a:ext cx="7232966"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31" name="Rectangle 30"/>
          <p:cNvSpPr/>
          <p:nvPr/>
        </p:nvSpPr>
        <p:spPr>
          <a:xfrm>
            <a:off x="6444208" y="843558"/>
            <a:ext cx="7232966"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11213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3.88889E-6 3.20988E-6 L 0.25816 -0.00155 " pathEditMode="relative" rAng="0" ptsTypes="AA">
                                      <p:cBhvr>
                                        <p:cTn id="10" dur="2000" fill="hold"/>
                                        <p:tgtEl>
                                          <p:spTgt spid="27"/>
                                        </p:tgtEl>
                                        <p:attrNameLst>
                                          <p:attrName>ppt_x</p:attrName>
                                          <p:attrName>ppt_y</p:attrName>
                                        </p:attrNameLst>
                                      </p:cBhvr>
                                      <p:rCtr x="12899" y="-93"/>
                                    </p:animMotion>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2" nodeType="clickEffect">
                                  <p:stCondLst>
                                    <p:cond delay="0"/>
                                  </p:stCondLst>
                                  <p:childTnLst>
                                    <p:set>
                                      <p:cBhvr>
                                        <p:cTn id="14" dur="1" fill="hold">
                                          <p:stCondLst>
                                            <p:cond delay="0"/>
                                          </p:stCondLst>
                                        </p:cTn>
                                        <p:tgtEl>
                                          <p:spTgt spid="27"/>
                                        </p:tgtEl>
                                        <p:attrNameLst>
                                          <p:attrName>style.visibility</p:attrName>
                                        </p:attrNameLst>
                                      </p:cBhvr>
                                      <p:to>
                                        <p:strVal val="hidden"/>
                                      </p:to>
                                    </p:set>
                                  </p:childTnLst>
                                </p:cTn>
                              </p:par>
                              <p:par>
                                <p:cTn id="15" presetID="1" presetClass="entr" presetSubtype="0" fill="hold" grpId="1"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0" presetClass="path" presetSubtype="0" accel="50000" decel="50000" fill="hold" grpId="0" nodeType="withEffect">
                                  <p:stCondLst>
                                    <p:cond delay="0"/>
                                  </p:stCondLst>
                                  <p:childTnLst>
                                    <p:animMotion origin="layout" path="M 2.77778E-6 -8.64198E-7 L 0.18837 -0.00154 " pathEditMode="relative" rAng="0" ptsTypes="AA">
                                      <p:cBhvr>
                                        <p:cTn id="18" dur="2000" fill="hold"/>
                                        <p:tgtEl>
                                          <p:spTgt spid="30"/>
                                        </p:tgtEl>
                                        <p:attrNameLst>
                                          <p:attrName>ppt_x</p:attrName>
                                          <p:attrName>ppt_y</p:attrName>
                                        </p:attrNameLst>
                                      </p:cBhvr>
                                      <p:rCtr x="9410" y="-93"/>
                                    </p:animMotion>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2" nodeType="clickEffect">
                                  <p:stCondLst>
                                    <p:cond delay="0"/>
                                  </p:stCondLst>
                                  <p:childTnLst>
                                    <p:set>
                                      <p:cBhvr>
                                        <p:cTn id="22" dur="1" fill="hold">
                                          <p:stCondLst>
                                            <p:cond delay="0"/>
                                          </p:stCondLst>
                                        </p:cTn>
                                        <p:tgtEl>
                                          <p:spTgt spid="30"/>
                                        </p:tgtEl>
                                        <p:attrNameLst>
                                          <p:attrName>style.visibility</p:attrName>
                                        </p:attrNameLst>
                                      </p:cBhvr>
                                      <p:to>
                                        <p:strVal val="hidden"/>
                                      </p:to>
                                    </p:set>
                                  </p:childTnLst>
                                </p:cTn>
                              </p:par>
                              <p:par>
                                <p:cTn id="23" presetID="1" presetClass="entr" presetSubtype="0" fill="hold" grpId="1"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0" presetClass="path" presetSubtype="0" accel="50000" decel="50000" fill="hold" grpId="0" nodeType="withEffect">
                                  <p:stCondLst>
                                    <p:cond delay="0"/>
                                  </p:stCondLst>
                                  <p:childTnLst>
                                    <p:animMotion origin="layout" path="M -3.61111E-6 -3.7037E-7 L 0.35261 -0.00062 " pathEditMode="relative" rAng="0" ptsTypes="AA">
                                      <p:cBhvr>
                                        <p:cTn id="26" dur="2000" fill="hold"/>
                                        <p:tgtEl>
                                          <p:spTgt spid="31"/>
                                        </p:tgtEl>
                                        <p:attrNameLst>
                                          <p:attrName>ppt_x</p:attrName>
                                          <p:attrName>ppt_y</p:attrName>
                                        </p:attrNameLst>
                                      </p:cBhvr>
                                      <p:rCtr x="17622" y="-31"/>
                                    </p:animMotion>
                                  </p:childTnLst>
                                </p:cTn>
                              </p:par>
                            </p:childTnLst>
                          </p:cTn>
                        </p:par>
                        <p:par>
                          <p:cTn id="27" fill="hold">
                            <p:stCondLst>
                              <p:cond delay="2000"/>
                            </p:stCondLst>
                            <p:childTnLst>
                              <p:par>
                                <p:cTn id="28" presetID="1" presetClass="exit" presetSubtype="0" fill="hold" grpId="2" nodeType="afterEffect">
                                  <p:stCondLst>
                                    <p:cond delay="0"/>
                                  </p:stCondLst>
                                  <p:childTnLst>
                                    <p:set>
                                      <p:cBhvr>
                                        <p:cTn id="29" dur="1" fill="hold">
                                          <p:stCondLst>
                                            <p:cond delay="0"/>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7" grpId="2" animBg="1"/>
      <p:bldP spid="30" grpId="0" animBg="1"/>
      <p:bldP spid="30" grpId="1" animBg="1"/>
      <p:bldP spid="30" grpId="2" animBg="1"/>
      <p:bldP spid="31" grpId="0" animBg="1"/>
      <p:bldP spid="31" grpId="1" animBg="1"/>
      <p:bldP spid="31"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Simulating the HI experiment</a:t>
            </a:r>
            <a:endParaRPr lang="en-US" dirty="0"/>
          </a:p>
        </p:txBody>
      </p:sp>
      <p:sp>
        <p:nvSpPr>
          <p:cNvPr id="3" name="Content Placeholder 2"/>
          <p:cNvSpPr>
            <a:spLocks noGrp="1"/>
          </p:cNvSpPr>
          <p:nvPr>
            <p:ph idx="1"/>
          </p:nvPr>
        </p:nvSpPr>
        <p:spPr>
          <a:xfrm>
            <a:off x="0" y="801153"/>
            <a:ext cx="2843808" cy="3168352"/>
          </a:xfrm>
        </p:spPr>
        <p:txBody>
          <a:bodyPr>
            <a:normAutofit fontScale="55000" lnSpcReduction="20000"/>
          </a:bodyPr>
          <a:lstStyle/>
          <a:p>
            <a:pPr lvl="1" algn="l"/>
            <a:r>
              <a:rPr lang="en-US" dirty="0" smtClean="0"/>
              <a:t>Second experimental setup: </a:t>
            </a:r>
            <a:r>
              <a:rPr lang="en-US" b="1" dirty="0" smtClean="0"/>
              <a:t>2-jaws powering</a:t>
            </a:r>
            <a:r>
              <a:rPr lang="en-US" dirty="0" smtClean="0"/>
              <a:t> configuration</a:t>
            </a:r>
          </a:p>
          <a:p>
            <a:pPr lvl="2" algn="l"/>
            <a:r>
              <a:rPr lang="en-US" dirty="0" smtClean="0"/>
              <a:t>Both internal/external wires powered</a:t>
            </a:r>
          </a:p>
          <a:p>
            <a:pPr lvl="2" algn="l"/>
            <a:r>
              <a:rPr lang="en-US" dirty="0" smtClean="0"/>
              <a:t>Only 1 collimator per IP</a:t>
            </a:r>
          </a:p>
          <a:p>
            <a:pPr lvl="2" algn="l"/>
            <a:r>
              <a:rPr lang="en-US" dirty="0" smtClean="0"/>
              <a:t>Non-safe beam: </a:t>
            </a:r>
            <a:r>
              <a:rPr lang="en-US" b="1" dirty="0" smtClean="0"/>
              <a:t>collimators opened at </a:t>
            </a:r>
            <a:r>
              <a:rPr lang="en-US" b="1" dirty="0"/>
              <a:t>8</a:t>
            </a:r>
            <a:r>
              <a:rPr lang="en-US" b="1" dirty="0" smtClean="0"/>
              <a:t>.5𝜎 (operational settings)</a:t>
            </a:r>
          </a:p>
          <a:p>
            <a:pPr lvl="2" algn="l"/>
            <a:r>
              <a:rPr lang="en-US" dirty="0" smtClean="0"/>
              <a:t>Wires powered up to their maximal possible currents</a:t>
            </a:r>
          </a:p>
          <a:p>
            <a:pPr lvl="2" algn="l"/>
            <a:endParaRPr lang="en-US" dirty="0" smtClean="0"/>
          </a:p>
          <a:p>
            <a:pPr lvl="1" algn="l"/>
            <a:r>
              <a:rPr lang="en-US" dirty="0" smtClean="0"/>
              <a:t>From the scan, similar possible improvements (not reachable experimentally)</a:t>
            </a:r>
          </a:p>
          <a:p>
            <a:pPr lvl="1" algn="l"/>
            <a:endParaRPr lang="en-US" dirty="0" smtClean="0"/>
          </a:p>
          <a:p>
            <a:pPr lvl="1" algn="l"/>
            <a:r>
              <a:rPr lang="en-US" dirty="0" smtClean="0"/>
              <a:t>In configuration space, effect not so visible but still ~0.8</a:t>
            </a:r>
            <a:r>
              <a:rPr lang="en-US" b="1" dirty="0" smtClean="0"/>
              <a:t>𝜎 gain in minimum DA</a:t>
            </a:r>
            <a:endParaRPr lang="en-US" dirty="0" smtClean="0"/>
          </a:p>
          <a:p>
            <a:pPr lvl="2" algn="l"/>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5976" y="2848438"/>
            <a:ext cx="2456920" cy="2110482"/>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4650" y="2778685"/>
            <a:ext cx="2223600" cy="2327367"/>
          </a:xfrm>
          <a:prstGeom prst="rect">
            <a:avLst/>
          </a:prstGeom>
        </p:spPr>
      </p:pic>
      <p:sp>
        <p:nvSpPr>
          <p:cNvPr id="17" name="TextBox 16"/>
          <p:cNvSpPr txBox="1"/>
          <p:nvPr/>
        </p:nvSpPr>
        <p:spPr>
          <a:xfrm>
            <a:off x="3398106" y="2385329"/>
            <a:ext cx="2452246"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smtClean="0"/>
              <a:t>DA dependency on wires current/position (</a:t>
            </a:r>
            <a:r>
              <a:rPr lang="en-US" sz="1000" smtClean="0"/>
              <a:t>2-jaws powering)</a:t>
            </a:r>
            <a:endParaRPr lang="en-US" sz="1000" dirty="0"/>
          </a:p>
        </p:txBody>
      </p:sp>
      <p:sp>
        <p:nvSpPr>
          <p:cNvPr id="22" name="TextBox 21"/>
          <p:cNvSpPr txBox="1"/>
          <p:nvPr/>
        </p:nvSpPr>
        <p:spPr>
          <a:xfrm>
            <a:off x="6660232" y="2363103"/>
            <a:ext cx="1871768"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smtClean="0"/>
              <a:t>DA in configuration space for MD#4</a:t>
            </a:r>
            <a:endParaRPr lang="en-US" sz="1000" dirty="0"/>
          </a:p>
        </p:txBody>
      </p:sp>
      <p:sp>
        <p:nvSpPr>
          <p:cNvPr id="24" name="Rectangle 23"/>
          <p:cNvSpPr/>
          <p:nvPr/>
        </p:nvSpPr>
        <p:spPr>
          <a:xfrm>
            <a:off x="4932040" y="3795886"/>
            <a:ext cx="144016" cy="211026"/>
          </a:xfrm>
          <a:prstGeom prst="rect">
            <a:avLst/>
          </a:prstGeom>
          <a:noFill/>
          <a:ln>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20" name="TextBox 19"/>
          <p:cNvSpPr txBox="1"/>
          <p:nvPr/>
        </p:nvSpPr>
        <p:spPr>
          <a:xfrm>
            <a:off x="1043608" y="4095658"/>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A</a:t>
            </a:r>
            <a:r>
              <a:rPr lang="en-US" sz="1000" dirty="0" smtClean="0">
                <a:solidFill>
                  <a:srgbClr val="F8F3E9"/>
                </a:solidFill>
              </a:rPr>
              <a:t>. </a:t>
            </a:r>
            <a:r>
              <a:rPr lang="en-US" sz="1000" dirty="0" err="1" smtClean="0">
                <a:solidFill>
                  <a:srgbClr val="F8F3E9"/>
                </a:solidFill>
              </a:rPr>
              <a:t>Poyet</a:t>
            </a:r>
            <a:endParaRPr lang="en-US" sz="1000" dirty="0">
              <a:solidFill>
                <a:srgbClr val="F8F3E9"/>
              </a:solidFill>
            </a:endParaRPr>
          </a:p>
        </p:txBody>
      </p:sp>
      <p:grpSp>
        <p:nvGrpSpPr>
          <p:cNvPr id="25" name="Group 24"/>
          <p:cNvGrpSpPr/>
          <p:nvPr/>
        </p:nvGrpSpPr>
        <p:grpSpPr>
          <a:xfrm>
            <a:off x="6948264" y="845658"/>
            <a:ext cx="1881888" cy="1052963"/>
            <a:chOff x="5564199" y="582167"/>
            <a:chExt cx="1881888" cy="1052963"/>
          </a:xfrm>
        </p:grpSpPr>
        <p:pic>
          <p:nvPicPr>
            <p:cNvPr id="27" name="Picture 6" descr="\\cern.ch\dfs\Users\l\lgentini\Desktop\4.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200" t="12282" r="31997" b="5253"/>
            <a:stretch/>
          </p:blipFill>
          <p:spPr bwMode="auto">
            <a:xfrm flipH="1">
              <a:off x="6536823" y="588103"/>
              <a:ext cx="909264" cy="104702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cern.ch\dfs\Users\l\lgentini\Desktop\4.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200" t="12282" r="31997" b="5253"/>
            <a:stretch/>
          </p:blipFill>
          <p:spPr bwMode="auto">
            <a:xfrm>
              <a:off x="5564199" y="582167"/>
              <a:ext cx="909264" cy="1047027"/>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TextBox 29"/>
          <p:cNvSpPr txBox="1"/>
          <p:nvPr/>
        </p:nvSpPr>
        <p:spPr>
          <a:xfrm>
            <a:off x="7907754" y="1725329"/>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sp>
        <p:nvSpPr>
          <p:cNvPr id="31" name="TextBox 30"/>
          <p:cNvSpPr txBox="1"/>
          <p:nvPr/>
        </p:nvSpPr>
        <p:spPr>
          <a:xfrm>
            <a:off x="7447722" y="1726240"/>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graphicFrame>
        <p:nvGraphicFramePr>
          <p:cNvPr id="33" name="Table 32"/>
          <p:cNvGraphicFramePr>
            <a:graphicFrameLocks noGrp="1"/>
          </p:cNvGraphicFramePr>
          <p:nvPr>
            <p:extLst>
              <p:ext uri="{D42A27DB-BD31-4B8C-83A1-F6EECF244321}">
                <p14:modId xmlns:p14="http://schemas.microsoft.com/office/powerpoint/2010/main" val="1287970375"/>
              </p:ext>
            </p:extLst>
          </p:nvPr>
        </p:nvGraphicFramePr>
        <p:xfrm>
          <a:off x="3131840" y="889618"/>
          <a:ext cx="3614523" cy="1106067"/>
        </p:xfrm>
        <a:graphic>
          <a:graphicData uri="http://schemas.openxmlformats.org/drawingml/2006/table">
            <a:tbl>
              <a:tblPr firstRow="1" bandRow="1">
                <a:tableStyleId>{5C22544A-7EE6-4342-B048-85BDC9FD1C3A}</a:tableStyleId>
              </a:tblPr>
              <a:tblGrid>
                <a:gridCol w="916618"/>
                <a:gridCol w="1304329"/>
                <a:gridCol w="1393576"/>
              </a:tblGrid>
              <a:tr h="33505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kern="1200" baseline="0" dirty="0" smtClean="0">
                          <a:solidFill>
                            <a:schemeClr val="lt1"/>
                          </a:solidFill>
                          <a:latin typeface="+mn-lt"/>
                          <a:ea typeface="+mn-ea"/>
                          <a:cs typeface="+mn-cs"/>
                        </a:rPr>
                        <a:t>HI experiment</a:t>
                      </a:r>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kern="1200" baseline="0" dirty="0" smtClean="0">
                          <a:solidFill>
                            <a:schemeClr val="lt1"/>
                          </a:solidFill>
                          <a:latin typeface="+mn-lt"/>
                          <a:ea typeface="+mn-ea"/>
                          <a:cs typeface="+mn-cs"/>
                        </a:rPr>
                        <a:t>beam-wire distance [mm]</a:t>
                      </a:r>
                    </a:p>
                  </a:txBody>
                  <a:tcPr marL="53918" marR="53918" marT="26959" marB="26959">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kern="1200" baseline="0" dirty="0" smtClean="0">
                          <a:solidFill>
                            <a:schemeClr val="lt1"/>
                          </a:solidFill>
                          <a:latin typeface="+mn-lt"/>
                          <a:ea typeface="+mn-ea"/>
                          <a:cs typeface="+mn-cs"/>
                        </a:rPr>
                        <a:t>Wire Current </a:t>
                      </a:r>
                    </a:p>
                    <a:p>
                      <a:pPr marL="0" marR="0" indent="0" algn="ctr" defTabSz="457200" rtl="0" eaLnBrk="1" fontAlgn="auto" latinLnBrk="0" hangingPunct="1">
                        <a:lnSpc>
                          <a:spcPct val="100000"/>
                        </a:lnSpc>
                        <a:spcBef>
                          <a:spcPts val="0"/>
                        </a:spcBef>
                        <a:spcAft>
                          <a:spcPts val="0"/>
                        </a:spcAft>
                        <a:buClrTx/>
                        <a:buSzTx/>
                        <a:buFontTx/>
                        <a:buNone/>
                        <a:tabLst/>
                        <a:defRPr/>
                      </a:pPr>
                      <a:r>
                        <a:rPr lang="en-US" sz="800" b="1" kern="1200" baseline="0" dirty="0" smtClean="0">
                          <a:solidFill>
                            <a:schemeClr val="lt1"/>
                          </a:solidFill>
                          <a:latin typeface="+mn-lt"/>
                          <a:ea typeface="+mn-ea"/>
                          <a:cs typeface="+mn-cs"/>
                        </a:rPr>
                        <a:t>[A]</a:t>
                      </a:r>
                    </a:p>
                  </a:txBody>
                  <a:tcPr marL="53918" marR="53918" marT="26959" marB="26959">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r>
              <a:tr h="192753">
                <a:tc>
                  <a:txBody>
                    <a:bodyPr/>
                    <a:lstStyle/>
                    <a:p>
                      <a:pPr algn="ctr"/>
                      <a:r>
                        <a:rPr lang="en-US" sz="800" b="1" dirty="0" smtClean="0">
                          <a:solidFill>
                            <a:schemeClr val="tx1">
                              <a:lumMod val="65000"/>
                              <a:lumOff val="35000"/>
                            </a:schemeClr>
                          </a:solidFill>
                        </a:rPr>
                        <a:t>L1</a:t>
                      </a:r>
                      <a:endParaRPr lang="en-US" sz="800" b="1" dirty="0">
                        <a:solidFill>
                          <a:schemeClr val="tx1">
                            <a:lumMod val="65000"/>
                            <a:lumOff val="35000"/>
                          </a:schemeClr>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50000"/>
                              <a:lumOff val="50000"/>
                            </a:schemeClr>
                          </a:solidFill>
                        </a:rPr>
                        <a:t>not</a:t>
                      </a:r>
                      <a:r>
                        <a:rPr lang="en-US" sz="800" baseline="0" dirty="0" smtClean="0">
                          <a:solidFill>
                            <a:schemeClr val="tx1">
                              <a:lumMod val="50000"/>
                              <a:lumOff val="50000"/>
                            </a:schemeClr>
                          </a:solidFill>
                        </a:rPr>
                        <a:t> powered</a:t>
                      </a:r>
                      <a:endParaRPr lang="en-US" sz="800" dirty="0" smtClean="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c>
                  <a:txBody>
                    <a:bodyPr/>
                    <a:lstStyle/>
                    <a:p>
                      <a:pPr algn="ctr"/>
                      <a:r>
                        <a:rPr lang="en-US" sz="800" dirty="0" smtClean="0">
                          <a:solidFill>
                            <a:schemeClr val="tx1">
                              <a:lumMod val="50000"/>
                              <a:lumOff val="50000"/>
                            </a:schemeClr>
                          </a:solidFill>
                        </a:rPr>
                        <a:t>not</a:t>
                      </a:r>
                      <a:r>
                        <a:rPr lang="en-US" sz="800" baseline="0" dirty="0" smtClean="0">
                          <a:solidFill>
                            <a:schemeClr val="tx1">
                              <a:lumMod val="50000"/>
                              <a:lumOff val="50000"/>
                            </a:schemeClr>
                          </a:solidFill>
                        </a:rPr>
                        <a:t> powered</a:t>
                      </a:r>
                      <a:endParaRPr lang="en-US" sz="800" dirty="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r>
              <a:tr h="192753">
                <a:tc>
                  <a:txBody>
                    <a:bodyPr/>
                    <a:lstStyle/>
                    <a:p>
                      <a:pPr algn="ctr"/>
                      <a:r>
                        <a:rPr lang="en-US" sz="800" b="1" dirty="0" smtClean="0"/>
                        <a:t>R1</a:t>
                      </a:r>
                      <a:endParaRPr lang="en-US" sz="8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dirty="0" smtClean="0"/>
                        <a:t>9.83</a:t>
                      </a:r>
                      <a:endParaRPr lang="en-US" sz="800" b="1" dirty="0" smtClean="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dirty="0" smtClean="0">
                          <a:solidFill>
                            <a:srgbClr val="FF0000"/>
                          </a:solidFill>
                        </a:rPr>
                        <a:t>2 x 350</a:t>
                      </a:r>
                    </a:p>
                  </a:txBody>
                  <a:tcPr marL="53918" marR="53918" marT="26959" marB="26959"/>
                </a:tc>
              </a:tr>
              <a:tr h="192753">
                <a:tc>
                  <a:txBody>
                    <a:bodyPr/>
                    <a:lstStyle/>
                    <a:p>
                      <a:pPr algn="ctr"/>
                      <a:r>
                        <a:rPr lang="en-US" sz="800" b="1" dirty="0" smtClean="0">
                          <a:solidFill>
                            <a:schemeClr val="tx1">
                              <a:lumMod val="65000"/>
                              <a:lumOff val="35000"/>
                            </a:schemeClr>
                          </a:solidFill>
                        </a:rPr>
                        <a:t>L5</a:t>
                      </a:r>
                      <a:endParaRPr lang="en-US" sz="800" b="1" dirty="0">
                        <a:solidFill>
                          <a:schemeClr val="tx1">
                            <a:lumMod val="65000"/>
                            <a:lumOff val="35000"/>
                          </a:schemeClr>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50000"/>
                              <a:lumOff val="50000"/>
                            </a:schemeClr>
                          </a:solidFill>
                        </a:rPr>
                        <a:t>not</a:t>
                      </a:r>
                      <a:r>
                        <a:rPr lang="en-US" sz="800" baseline="0" dirty="0" smtClean="0">
                          <a:solidFill>
                            <a:schemeClr val="tx1">
                              <a:lumMod val="50000"/>
                              <a:lumOff val="50000"/>
                            </a:schemeClr>
                          </a:solidFill>
                        </a:rPr>
                        <a:t> powered</a:t>
                      </a:r>
                      <a:endParaRPr lang="en-US" sz="800" dirty="0" smtClean="0">
                        <a:solidFill>
                          <a:schemeClr val="tx1">
                            <a:lumMod val="50000"/>
                            <a:lumOff val="50000"/>
                          </a:schemeClr>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50000"/>
                              <a:lumOff val="50000"/>
                            </a:schemeClr>
                          </a:solidFill>
                        </a:rPr>
                        <a:t>not</a:t>
                      </a:r>
                      <a:r>
                        <a:rPr lang="en-US" sz="800" baseline="0" dirty="0" smtClean="0">
                          <a:solidFill>
                            <a:schemeClr val="tx1">
                              <a:lumMod val="50000"/>
                              <a:lumOff val="50000"/>
                            </a:schemeClr>
                          </a:solidFill>
                        </a:rPr>
                        <a:t> powered</a:t>
                      </a:r>
                      <a:endParaRPr lang="en-US" sz="800" dirty="0" smtClean="0">
                        <a:solidFill>
                          <a:schemeClr val="tx1">
                            <a:lumMod val="50000"/>
                            <a:lumOff val="50000"/>
                          </a:schemeClr>
                        </a:solidFill>
                      </a:endParaRPr>
                    </a:p>
                  </a:txBody>
                  <a:tcPr marL="53918" marR="53918" marT="26959" marB="26959"/>
                </a:tc>
              </a:tr>
              <a:tr h="192753">
                <a:tc>
                  <a:txBody>
                    <a:bodyPr/>
                    <a:lstStyle/>
                    <a:p>
                      <a:pPr algn="ctr"/>
                      <a:r>
                        <a:rPr lang="en-US" sz="800" b="1" dirty="0" smtClean="0"/>
                        <a:t>R5</a:t>
                      </a:r>
                      <a:endParaRPr lang="en-US" sz="8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dirty="0" smtClean="0"/>
                        <a:t>11.10</a:t>
                      </a:r>
                      <a:endParaRPr lang="en-US" sz="800" b="1" dirty="0" smtClean="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dirty="0" smtClean="0">
                          <a:solidFill>
                            <a:srgbClr val="FF0000"/>
                          </a:solidFill>
                        </a:rPr>
                        <a:t>2 x 350</a:t>
                      </a:r>
                    </a:p>
                  </a:txBody>
                  <a:tcPr marL="53918" marR="53918" marT="26959" marB="26959"/>
                </a:tc>
              </a:tr>
            </a:tbl>
          </a:graphicData>
        </a:graphic>
      </p:graphicFrame>
    </p:spTree>
    <p:extLst>
      <p:ext uri="{BB962C8B-B14F-4D97-AF65-F5344CB8AC3E}">
        <p14:creationId xmlns:p14="http://schemas.microsoft.com/office/powerpoint/2010/main" val="200805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Shape 1"/>
          <p:cNvSpPr txBox="1"/>
          <p:nvPr/>
        </p:nvSpPr>
        <p:spPr>
          <a:xfrm>
            <a:off x="1404893" y="119311"/>
            <a:ext cx="6334215" cy="539730"/>
          </a:xfrm>
          <a:prstGeom prst="rect">
            <a:avLst/>
          </a:prstGeom>
        </p:spPr>
        <p:txBody>
          <a:bodyPr/>
          <a:lstStyle>
            <a:defPPr>
              <a:defRPr lang="fr-FR"/>
            </a:defPPr>
            <a:lvl1pPr algn="ctr">
              <a:spcBef>
                <a:spcPct val="0"/>
              </a:spcBef>
              <a:buNone/>
              <a:defRPr sz="2800" b="1">
                <a:solidFill>
                  <a:schemeClr val="bg2"/>
                </a:solidFill>
                <a:latin typeface="+mj-lt"/>
                <a:ea typeface="+mj-ea"/>
                <a:cs typeface="+mj-cs"/>
              </a:defRPr>
            </a:lvl1pPr>
          </a:lstStyle>
          <a:p>
            <a:r>
              <a:rPr lang="en-US" dirty="0"/>
              <a:t>Run-III Fill Profile (2021-23)</a:t>
            </a:r>
          </a:p>
        </p:txBody>
      </p:sp>
      <p:sp>
        <p:nvSpPr>
          <p:cNvPr id="6" name="Slide Number Placeholder 5"/>
          <p:cNvSpPr>
            <a:spLocks noGrp="1"/>
          </p:cNvSpPr>
          <p:nvPr>
            <p:ph type="sldNum" sz="quarter" idx="12"/>
          </p:nvPr>
        </p:nvSpPr>
        <p:spPr/>
        <p:txBody>
          <a:bodyPr/>
          <a:lstStyle/>
          <a:p>
            <a:fld id="{BFDCA1C4-9514-7B4F-976F-D92F7E296653}" type="slidenum">
              <a:rPr lang="fr-FR" smtClean="0"/>
              <a:pPr/>
              <a:t>12</a:t>
            </a:fld>
            <a:endParaRPr lang="fr-FR"/>
          </a:p>
        </p:txBody>
      </p:sp>
      <p:pic>
        <p:nvPicPr>
          <p:cNvPr id="9" name="Picture 8">
            <a:extLst>
              <a:ext uri="{FF2B5EF4-FFF2-40B4-BE49-F238E27FC236}">
                <a16:creationId xmlns="" xmlns:a16="http://schemas.microsoft.com/office/drawing/2014/main" id="{83B29212-008C-BD4F-9390-AB2AC49BB146}"/>
              </a:ext>
            </a:extLst>
          </p:cNvPr>
          <p:cNvPicPr>
            <a:picLocks noChangeAspect="1"/>
          </p:cNvPicPr>
          <p:nvPr/>
        </p:nvPicPr>
        <p:blipFill>
          <a:blip r:embed="rId3"/>
          <a:stretch>
            <a:fillRect/>
          </a:stretch>
        </p:blipFill>
        <p:spPr>
          <a:xfrm>
            <a:off x="3372447" y="885540"/>
            <a:ext cx="5478453" cy="3868281"/>
          </a:xfrm>
          <a:prstGeom prst="rect">
            <a:avLst/>
          </a:prstGeom>
        </p:spPr>
      </p:pic>
      <p:sp>
        <p:nvSpPr>
          <p:cNvPr id="10" name="TextBox 9"/>
          <p:cNvSpPr txBox="1"/>
          <p:nvPr/>
        </p:nvSpPr>
        <p:spPr>
          <a:xfrm>
            <a:off x="248599" y="871997"/>
            <a:ext cx="3101760" cy="2448271"/>
          </a:xfrm>
          <a:prstGeom prst="rect">
            <a:avLst/>
          </a:prstGeom>
        </p:spPr>
        <p:txBody>
          <a:bodyPr>
            <a:noAutofit/>
          </a:bodyPr>
          <a:lstStyle>
            <a:defPPr>
              <a:defRPr lang="fr-FR"/>
            </a:defPPr>
            <a:lvl1pPr marL="343080" indent="-342720">
              <a:spcBef>
                <a:spcPts val="660"/>
              </a:spcBef>
              <a:buClr>
                <a:srgbClr val="FB963C"/>
              </a:buClr>
              <a:buFont typeface="Wingdings" charset="2"/>
              <a:buChar char=""/>
              <a:defRPr sz="2000" spc="-1">
                <a:solidFill>
                  <a:srgbClr val="5A5A5A"/>
                </a:solidFill>
                <a:uFill>
                  <a:solidFill>
                    <a:srgbClr val="FFFFFF"/>
                  </a:solidFill>
                </a:uFill>
              </a:defRPr>
            </a:lvl1pPr>
            <a:lvl2pPr marL="742950" indent="-285750" algn="ctr">
              <a:spcBef>
                <a:spcPct val="20000"/>
              </a:spcBef>
              <a:buClr>
                <a:schemeClr val="accent6"/>
              </a:buClr>
              <a:buFont typeface="Wingdings" charset="2"/>
              <a:buChar char="§"/>
              <a:defRPr sz="2400">
                <a:solidFill>
                  <a:schemeClr val="accent5"/>
                </a:solidFill>
              </a:defRPr>
            </a:lvl2pPr>
            <a:lvl3pPr marL="1143000" indent="-228600" algn="ctr">
              <a:spcBef>
                <a:spcPct val="20000"/>
              </a:spcBef>
              <a:buClr>
                <a:schemeClr val="accent6"/>
              </a:buClr>
              <a:buFont typeface="Wingdings" charset="2"/>
              <a:buChar char="§"/>
              <a:defRPr sz="2000">
                <a:solidFill>
                  <a:schemeClr val="accent5"/>
                </a:solidFill>
              </a:defRPr>
            </a:lvl3pPr>
            <a:lvl4pPr marL="1600200" indent="-228600" algn="ctr">
              <a:spcBef>
                <a:spcPct val="20000"/>
              </a:spcBef>
              <a:buClr>
                <a:schemeClr val="accent6"/>
              </a:buClr>
              <a:buFont typeface="Wingdings" charset="2"/>
              <a:buChar char="§"/>
              <a:defRPr>
                <a:solidFill>
                  <a:schemeClr val="accent5"/>
                </a:solidFill>
              </a:defRPr>
            </a:lvl4pPr>
            <a:lvl5pPr marL="2057400" indent="-228600" algn="ctr">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In </a:t>
            </a:r>
            <a:r>
              <a:rPr lang="en-US" dirty="0" smtClean="0"/>
              <a:t>2021: </a:t>
            </a:r>
            <a:r>
              <a:rPr lang="en-US" b="1" dirty="0" smtClean="0"/>
              <a:t>round </a:t>
            </a:r>
            <a:r>
              <a:rPr lang="en-US" b="1" dirty="0"/>
              <a:t>optics</a:t>
            </a:r>
            <a:r>
              <a:rPr lang="en-US" dirty="0"/>
              <a:t> with IP1 crossing in V-plane and IP5 crossing in H-plane.</a:t>
            </a:r>
          </a:p>
          <a:p>
            <a:r>
              <a:rPr lang="en-US" dirty="0" smtClean="0"/>
              <a:t>The </a:t>
            </a:r>
            <a:r>
              <a:rPr lang="en-US" dirty="0"/>
              <a:t>wires could be switched on at the end of the leveling</a:t>
            </a:r>
            <a:r>
              <a:rPr lang="en-US" dirty="0" smtClean="0"/>
              <a:t>.</a:t>
            </a:r>
          </a:p>
          <a:p>
            <a:r>
              <a:rPr lang="en-US" dirty="0" smtClean="0"/>
              <a:t>We assume Run-III collimation settings similar to Run-II ones.</a:t>
            </a:r>
            <a:endParaRPr lang="en-US" dirty="0"/>
          </a:p>
          <a:p>
            <a:endParaRPr lang="en-US" sz="2667" dirty="0"/>
          </a:p>
        </p:txBody>
      </p:sp>
      <p:sp>
        <p:nvSpPr>
          <p:cNvPr id="11" name="Rectangle 10"/>
          <p:cNvSpPr/>
          <p:nvPr/>
        </p:nvSpPr>
        <p:spPr>
          <a:xfrm>
            <a:off x="3388347" y="2355726"/>
            <a:ext cx="3638463" cy="1152129"/>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p>
        </p:txBody>
      </p:sp>
      <p:sp>
        <p:nvSpPr>
          <p:cNvPr id="14" name="TextBox 13"/>
          <p:cNvSpPr txBox="1"/>
          <p:nvPr/>
        </p:nvSpPr>
        <p:spPr>
          <a:xfrm>
            <a:off x="4599217" y="4753821"/>
            <a:ext cx="3429167" cy="276999"/>
          </a:xfrm>
          <a:prstGeom prst="rect">
            <a:avLst/>
          </a:prstGeom>
          <a:noFill/>
        </p:spPr>
        <p:txBody>
          <a:bodyPr wrap="square" rtlCol="0">
            <a:spAutoFit/>
          </a:bodyPr>
          <a:lstStyle/>
          <a:p>
            <a:r>
              <a:rPr lang="en-US" sz="1200" b="1" dirty="0">
                <a:solidFill>
                  <a:schemeClr val="tx1">
                    <a:lumMod val="65000"/>
                    <a:lumOff val="35000"/>
                  </a:schemeClr>
                </a:solidFill>
              </a:rPr>
              <a:t>Courtesy of S. </a:t>
            </a:r>
            <a:r>
              <a:rPr lang="en-US" sz="1200" b="1" dirty="0" err="1">
                <a:solidFill>
                  <a:schemeClr val="tx1">
                    <a:lumMod val="65000"/>
                    <a:lumOff val="35000"/>
                  </a:schemeClr>
                </a:solidFill>
              </a:rPr>
              <a:t>Fartoukh</a:t>
            </a:r>
            <a:r>
              <a:rPr lang="en-US" sz="1200" b="1" dirty="0">
                <a:solidFill>
                  <a:schemeClr val="tx1">
                    <a:lumMod val="65000"/>
                    <a:lumOff val="35000"/>
                  </a:schemeClr>
                </a:solidFill>
              </a:rPr>
              <a:t> and N. </a:t>
            </a:r>
            <a:r>
              <a:rPr lang="en-US" sz="1200" b="1" dirty="0" err="1">
                <a:solidFill>
                  <a:schemeClr val="tx1">
                    <a:lumMod val="65000"/>
                    <a:lumOff val="35000"/>
                  </a:schemeClr>
                </a:solidFill>
              </a:rPr>
              <a:t>Karastathis</a:t>
            </a:r>
            <a:endParaRPr lang="en-US" sz="1200" b="1" dirty="0">
              <a:solidFill>
                <a:schemeClr val="tx1">
                  <a:lumMod val="65000"/>
                  <a:lumOff val="35000"/>
                </a:schemeClr>
              </a:solidFill>
            </a:endParaRPr>
          </a:p>
        </p:txBody>
      </p:sp>
      <p:sp>
        <p:nvSpPr>
          <p:cNvPr id="16" name="Rectangle 15"/>
          <p:cNvSpPr/>
          <p:nvPr/>
        </p:nvSpPr>
        <p:spPr>
          <a:xfrm flipH="1">
            <a:off x="4283968" y="1347613"/>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9" name="Rectangle 18"/>
          <p:cNvSpPr/>
          <p:nvPr/>
        </p:nvSpPr>
        <p:spPr>
          <a:xfrm flipH="1">
            <a:off x="6075519" y="1347612"/>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0" name="Rectangle 19"/>
          <p:cNvSpPr/>
          <p:nvPr/>
        </p:nvSpPr>
        <p:spPr>
          <a:xfrm flipH="1">
            <a:off x="7874820" y="1347611"/>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8847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246177" y="389176"/>
            <a:ext cx="4897823" cy="4933661"/>
          </a:xfrm>
          <a:prstGeom prst="rect">
            <a:avLst/>
          </a:prstGeom>
        </p:spPr>
      </p:pic>
      <p:sp>
        <p:nvSpPr>
          <p:cNvPr id="3" name="Rectangle 2"/>
          <p:cNvSpPr/>
          <p:nvPr/>
        </p:nvSpPr>
        <p:spPr>
          <a:xfrm>
            <a:off x="374135" y="843558"/>
            <a:ext cx="4168771" cy="3216265"/>
          </a:xfrm>
          <a:prstGeom prst="rect">
            <a:avLst/>
          </a:prstGeom>
        </p:spPr>
        <p:txBody>
          <a:bodyPr wrap="square">
            <a:spAutoFit/>
          </a:bodyPr>
          <a:lstStyle/>
          <a:p>
            <a:pPr marL="214583" indent="-214313">
              <a:spcBef>
                <a:spcPts val="211"/>
              </a:spcBef>
              <a:buClr>
                <a:srgbClr val="FB963C"/>
              </a:buClr>
              <a:buFont typeface="Wingdings" charset="2"/>
              <a:buChar char="§"/>
            </a:pPr>
            <a:r>
              <a:rPr lang="en-US" spc="-1" dirty="0">
                <a:solidFill>
                  <a:srgbClr val="5A5A5A"/>
                </a:solidFill>
                <a:uFill>
                  <a:solidFill>
                    <a:srgbClr val="FFFFFF"/>
                  </a:solidFill>
                </a:uFill>
              </a:rPr>
              <a:t>Following these encouraging results, it </a:t>
            </a:r>
            <a:r>
              <a:rPr lang="en-US" spc="-1" dirty="0" smtClean="0">
                <a:solidFill>
                  <a:srgbClr val="5A5A5A"/>
                </a:solidFill>
                <a:uFill>
                  <a:solidFill>
                    <a:srgbClr val="FFFFFF"/>
                  </a:solidFill>
                </a:uFill>
              </a:rPr>
              <a:t>was proposed </a:t>
            </a:r>
          </a:p>
          <a:p>
            <a:pPr marL="671783" lvl="1" indent="-214313">
              <a:spcBef>
                <a:spcPts val="211"/>
              </a:spcBef>
              <a:buClr>
                <a:srgbClr val="FB963C"/>
              </a:buClr>
              <a:buFont typeface="Wingdings" charset="2"/>
              <a:buChar char="§"/>
            </a:pPr>
            <a:r>
              <a:rPr lang="en-US" b="1" spc="-1" dirty="0" smtClean="0">
                <a:solidFill>
                  <a:srgbClr val="5A5A5A"/>
                </a:solidFill>
                <a:uFill>
                  <a:solidFill>
                    <a:srgbClr val="FFFFFF"/>
                  </a:solidFill>
                </a:uFill>
              </a:rPr>
              <a:t>to </a:t>
            </a:r>
            <a:r>
              <a:rPr lang="en-US" b="1" spc="-1" dirty="0">
                <a:solidFill>
                  <a:srgbClr val="5A5A5A"/>
                </a:solidFill>
                <a:uFill>
                  <a:solidFill>
                    <a:srgbClr val="FFFFFF"/>
                  </a:solidFill>
                </a:uFill>
              </a:rPr>
              <a:t>use the wires routinely </a:t>
            </a:r>
            <a:r>
              <a:rPr lang="en-US" spc="-1" dirty="0">
                <a:solidFill>
                  <a:srgbClr val="5A5A5A"/>
                </a:solidFill>
                <a:uFill>
                  <a:solidFill>
                    <a:srgbClr val="FFFFFF"/>
                  </a:solidFill>
                </a:uFill>
              </a:rPr>
              <a:t>during the next </a:t>
            </a:r>
            <a:r>
              <a:rPr lang="en-US" spc="-1" dirty="0" smtClean="0">
                <a:solidFill>
                  <a:srgbClr val="5A5A5A"/>
                </a:solidFill>
                <a:uFill>
                  <a:solidFill>
                    <a:srgbClr val="FFFFFF"/>
                  </a:solidFill>
                </a:uFill>
              </a:rPr>
              <a:t>LHC operation </a:t>
            </a:r>
            <a:r>
              <a:rPr lang="en-US" spc="-1" dirty="0">
                <a:solidFill>
                  <a:srgbClr val="5A5A5A"/>
                </a:solidFill>
                <a:uFill>
                  <a:solidFill>
                    <a:srgbClr val="FFFFFF"/>
                  </a:solidFill>
                </a:uFill>
              </a:rPr>
              <a:t>period in the High-Intensity </a:t>
            </a:r>
            <a:r>
              <a:rPr lang="en-US" spc="-1" dirty="0" smtClean="0">
                <a:solidFill>
                  <a:srgbClr val="5A5A5A"/>
                </a:solidFill>
                <a:uFill>
                  <a:solidFill>
                    <a:srgbClr val="FFFFFF"/>
                  </a:solidFill>
                </a:uFill>
              </a:rPr>
              <a:t>configuration</a:t>
            </a:r>
          </a:p>
          <a:p>
            <a:pPr marL="671783" lvl="1" indent="-214313">
              <a:spcBef>
                <a:spcPts val="211"/>
              </a:spcBef>
              <a:buClr>
                <a:srgbClr val="FB963C"/>
              </a:buClr>
              <a:buFont typeface="Wingdings" charset="2"/>
              <a:buChar char="§"/>
            </a:pPr>
            <a:r>
              <a:rPr lang="en-US" b="1" spc="-1" dirty="0" smtClean="0">
                <a:solidFill>
                  <a:srgbClr val="5A5A5A"/>
                </a:solidFill>
                <a:uFill>
                  <a:solidFill>
                    <a:srgbClr val="FFFFFF"/>
                  </a:solidFill>
                </a:uFill>
              </a:rPr>
              <a:t>to </a:t>
            </a:r>
            <a:r>
              <a:rPr lang="en-US" b="1" spc="-1" dirty="0">
                <a:solidFill>
                  <a:srgbClr val="5A5A5A"/>
                </a:solidFill>
                <a:uFill>
                  <a:solidFill>
                    <a:srgbClr val="FFFFFF"/>
                  </a:solidFill>
                </a:uFill>
              </a:rPr>
              <a:t>equip also the Beam 1 </a:t>
            </a:r>
            <a:r>
              <a:rPr lang="en-US" spc="-1" dirty="0">
                <a:solidFill>
                  <a:srgbClr val="5A5A5A"/>
                </a:solidFill>
                <a:uFill>
                  <a:solidFill>
                    <a:srgbClr val="FFFFFF"/>
                  </a:solidFill>
                </a:uFill>
              </a:rPr>
              <a:t>with wires by moving two </a:t>
            </a:r>
            <a:r>
              <a:rPr lang="en-US" spc="-1" dirty="0" smtClean="0">
                <a:solidFill>
                  <a:srgbClr val="5A5A5A"/>
                </a:solidFill>
                <a:uFill>
                  <a:solidFill>
                    <a:srgbClr val="FFFFFF"/>
                  </a:solidFill>
                </a:uFill>
              </a:rPr>
              <a:t>wire demonstrators </a:t>
            </a:r>
            <a:r>
              <a:rPr lang="en-US" spc="-1" dirty="0">
                <a:solidFill>
                  <a:srgbClr val="5A5A5A"/>
                </a:solidFill>
                <a:uFill>
                  <a:solidFill>
                    <a:srgbClr val="FFFFFF"/>
                  </a:solidFill>
                </a:uFill>
              </a:rPr>
              <a:t>(L1 and L5) from Beam 2 to Beam </a:t>
            </a:r>
            <a:r>
              <a:rPr lang="en-US" spc="-1" dirty="0" smtClean="0">
                <a:solidFill>
                  <a:srgbClr val="5A5A5A"/>
                </a:solidFill>
                <a:uFill>
                  <a:solidFill>
                    <a:srgbClr val="FFFFFF"/>
                  </a:solidFill>
                </a:uFill>
              </a:rPr>
              <a:t>1.</a:t>
            </a:r>
          </a:p>
          <a:p>
            <a:pPr marL="214583" indent="-214313">
              <a:spcBef>
                <a:spcPts val="211"/>
              </a:spcBef>
              <a:buClr>
                <a:srgbClr val="FB963C"/>
              </a:buClr>
              <a:buFont typeface="Wingdings" charset="2"/>
              <a:buChar char="§"/>
            </a:pPr>
            <a:endParaRPr lang="en-US" spc="-1" dirty="0">
              <a:solidFill>
                <a:srgbClr val="5A5A5A"/>
              </a:solidFill>
              <a:uFill>
                <a:solidFill>
                  <a:srgbClr val="FFFFFF"/>
                </a:solidFill>
              </a:uFill>
            </a:endParaRPr>
          </a:p>
        </p:txBody>
      </p:sp>
      <p:sp>
        <p:nvSpPr>
          <p:cNvPr id="268" name="TextShape 1"/>
          <p:cNvSpPr txBox="1"/>
          <p:nvPr/>
        </p:nvSpPr>
        <p:spPr>
          <a:xfrm>
            <a:off x="1404893" y="119311"/>
            <a:ext cx="6334215" cy="539730"/>
          </a:xfrm>
          <a:prstGeom prst="rect">
            <a:avLst/>
          </a:prstGeom>
          <a:noFill/>
          <a:ln>
            <a:noFill/>
          </a:ln>
        </p:spPr>
        <p:txBody>
          <a:bodyPr lIns="0" tIns="0" rIns="0" bIns="0" anchor="ctr" anchorCtr="1"/>
          <a:lstStyle/>
          <a:p>
            <a:pPr>
              <a:lnSpc>
                <a:spcPct val="100000"/>
              </a:lnSpc>
            </a:pPr>
            <a:r>
              <a:rPr lang="en-US" sz="2800" b="1" spc="-1" dirty="0" smtClean="0">
                <a:solidFill>
                  <a:srgbClr val="0093BE"/>
                </a:solidFill>
                <a:uFill>
                  <a:solidFill>
                    <a:srgbClr val="FFFFFF"/>
                  </a:solidFill>
                </a:uFill>
              </a:rPr>
              <a:t>Next steps and proposals</a:t>
            </a:r>
            <a:endParaRPr lang="en-US" sz="2800" spc="-1" dirty="0">
              <a:solidFill>
                <a:srgbClr val="000000"/>
              </a:solidFill>
              <a:uFill>
                <a:solidFill>
                  <a:srgbClr val="FFFFFF"/>
                </a:solidFill>
              </a:uFill>
              <a:latin typeface="Arial"/>
            </a:endParaRPr>
          </a:p>
        </p:txBody>
      </p:sp>
      <p:cxnSp>
        <p:nvCxnSpPr>
          <p:cNvPr id="7" name="Straight Arrow Connector 6"/>
          <p:cNvCxnSpPr/>
          <p:nvPr/>
        </p:nvCxnSpPr>
        <p:spPr>
          <a:xfrm flipV="1">
            <a:off x="6384684" y="1421385"/>
            <a:ext cx="211924" cy="432048"/>
          </a:xfrm>
          <a:prstGeom prst="straightConnector1">
            <a:avLst/>
          </a:prstGeom>
          <a:ln w="57150">
            <a:solidFill>
              <a:srgbClr val="0700FF"/>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BFDCA1C4-9514-7B4F-976F-D92F7E296653}" type="slidenum">
              <a:rPr lang="fr-FR" smtClean="0"/>
              <a:pPr/>
              <a:t>13</a:t>
            </a:fld>
            <a:endParaRPr lang="fr-FR"/>
          </a:p>
        </p:txBody>
      </p:sp>
      <p:cxnSp>
        <p:nvCxnSpPr>
          <p:cNvPr id="13" name="Straight Arrow Connector 12"/>
          <p:cNvCxnSpPr/>
          <p:nvPr/>
        </p:nvCxnSpPr>
        <p:spPr>
          <a:xfrm flipH="1">
            <a:off x="6948264" y="3723878"/>
            <a:ext cx="216024" cy="433992"/>
          </a:xfrm>
          <a:prstGeom prst="straightConnector1">
            <a:avLst/>
          </a:prstGeom>
          <a:ln w="57150">
            <a:solidFill>
              <a:srgbClr val="0700FF"/>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07504" y="3973204"/>
            <a:ext cx="4968552" cy="369332"/>
          </a:xfrm>
          <a:prstGeom prst="rect">
            <a:avLst/>
          </a:prstGeom>
        </p:spPr>
        <p:txBody>
          <a:bodyPr wrap="square">
            <a:spAutoFit/>
          </a:bodyPr>
          <a:lstStyle/>
          <a:p>
            <a:r>
              <a:rPr lang="en-US" b="1" dirty="0">
                <a:solidFill>
                  <a:schemeClr val="tx1">
                    <a:lumMod val="65000"/>
                    <a:lumOff val="35000"/>
                  </a:schemeClr>
                </a:solidFill>
              </a:rPr>
              <a:t>https://</a:t>
            </a:r>
            <a:r>
              <a:rPr lang="en-US" b="1" dirty="0" err="1">
                <a:solidFill>
                  <a:schemeClr val="tx1">
                    <a:lumMod val="65000"/>
                    <a:lumOff val="35000"/>
                  </a:schemeClr>
                </a:solidFill>
              </a:rPr>
              <a:t>edms.cern.ch</a:t>
            </a:r>
            <a:r>
              <a:rPr lang="en-US" b="1" dirty="0">
                <a:solidFill>
                  <a:schemeClr val="tx1">
                    <a:lumMod val="65000"/>
                    <a:lumOff val="35000"/>
                  </a:schemeClr>
                </a:solidFill>
              </a:rPr>
              <a:t>/document/2054712/1.0</a:t>
            </a:r>
          </a:p>
        </p:txBody>
      </p:sp>
    </p:spTree>
    <p:extLst>
      <p:ext uri="{BB962C8B-B14F-4D97-AF65-F5344CB8AC3E}">
        <p14:creationId xmlns:p14="http://schemas.microsoft.com/office/powerpoint/2010/main" val="9452163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Towards Run III: Compromise wires/octupoles</a:t>
            </a:r>
            <a:endParaRPr lang="en-US" dirty="0"/>
          </a:p>
        </p:txBody>
      </p:sp>
      <p:sp>
        <p:nvSpPr>
          <p:cNvPr id="3" name="Content Placeholder 2"/>
          <p:cNvSpPr>
            <a:spLocks noGrp="1"/>
          </p:cNvSpPr>
          <p:nvPr>
            <p:ph idx="1"/>
          </p:nvPr>
        </p:nvSpPr>
        <p:spPr>
          <a:xfrm>
            <a:off x="179512" y="677388"/>
            <a:ext cx="3816424" cy="3768958"/>
          </a:xfrm>
        </p:spPr>
        <p:txBody>
          <a:bodyPr>
            <a:normAutofit fontScale="70000" lnSpcReduction="20000"/>
          </a:bodyPr>
          <a:lstStyle/>
          <a:p>
            <a:pPr lvl="1" algn="l"/>
            <a:r>
              <a:rPr lang="en-US" dirty="0" smtClean="0"/>
              <a:t>Experimentally, it has been shown that </a:t>
            </a:r>
            <a:r>
              <a:rPr lang="en-US" b="1" dirty="0" smtClean="0"/>
              <a:t>octupoles can be used to mitigate BBLR</a:t>
            </a:r>
            <a:r>
              <a:rPr lang="en-US" dirty="0" smtClean="0"/>
              <a:t> interactions (with high tele-index) [6]</a:t>
            </a:r>
          </a:p>
          <a:p>
            <a:pPr lvl="1" algn="l"/>
            <a:endParaRPr lang="en-US" dirty="0" smtClean="0"/>
          </a:p>
          <a:p>
            <a:pPr lvl="1" algn="l"/>
            <a:r>
              <a:rPr lang="en-US" dirty="0" err="1" smtClean="0"/>
              <a:t>Octupoles</a:t>
            </a:r>
            <a:r>
              <a:rPr lang="en-US" dirty="0" smtClean="0"/>
              <a:t> are needed for </a:t>
            </a:r>
            <a:r>
              <a:rPr lang="en-US" b="1" dirty="0" smtClean="0"/>
              <a:t>coherent stability</a:t>
            </a:r>
          </a:p>
          <a:p>
            <a:pPr lvl="1" algn="l"/>
            <a:endParaRPr lang="en-US" dirty="0"/>
          </a:p>
          <a:p>
            <a:pPr lvl="1" algn="l"/>
            <a:r>
              <a:rPr lang="en-US" dirty="0" smtClean="0"/>
              <a:t>A </a:t>
            </a:r>
            <a:r>
              <a:rPr lang="en-US" b="1" dirty="0" smtClean="0"/>
              <a:t>compromise</a:t>
            </a:r>
            <a:r>
              <a:rPr lang="en-US" dirty="0" smtClean="0"/>
              <a:t> between wires and octupoles can be considered</a:t>
            </a:r>
          </a:p>
          <a:p>
            <a:pPr lvl="1" algn="l"/>
            <a:endParaRPr lang="en-US" dirty="0"/>
          </a:p>
          <a:p>
            <a:pPr lvl="1" algn="l"/>
            <a:r>
              <a:rPr lang="en-US" b="1" dirty="0" smtClean="0"/>
              <a:t>Negative octupoles</a:t>
            </a:r>
            <a:r>
              <a:rPr lang="en-US" dirty="0" smtClean="0"/>
              <a:t> could help the compensation scheme of the wires</a:t>
            </a:r>
          </a:p>
          <a:p>
            <a:pPr lvl="2" algn="l"/>
            <a:endParaRPr lang="en-US" dirty="0" smtClean="0"/>
          </a:p>
          <a:p>
            <a:pPr lvl="2" algn="l"/>
            <a:endParaRPr lang="en-US" dirty="0" smtClean="0"/>
          </a:p>
          <a:p>
            <a:pPr lvl="1" algn="l"/>
            <a:endParaRPr lang="en-US" dirty="0" smtClean="0"/>
          </a:p>
          <a:p>
            <a:pPr lvl="2" algn="l"/>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7733" y="756331"/>
            <a:ext cx="4570078" cy="3985280"/>
          </a:xfrm>
          <a:prstGeom prst="rect">
            <a:avLst/>
          </a:prstGeom>
        </p:spPr>
      </p:pic>
      <p:sp>
        <p:nvSpPr>
          <p:cNvPr id="11" name="Rectangle 10"/>
          <p:cNvSpPr/>
          <p:nvPr/>
        </p:nvSpPr>
        <p:spPr>
          <a:xfrm>
            <a:off x="5364088" y="1940465"/>
            <a:ext cx="648072" cy="559277"/>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solidFill>
                <a:srgbClr val="FF0000"/>
              </a:solidFill>
            </a:endParaRPr>
          </a:p>
        </p:txBody>
      </p:sp>
      <p:sp>
        <p:nvSpPr>
          <p:cNvPr id="9" name="TextBox 8"/>
          <p:cNvSpPr txBox="1"/>
          <p:nvPr/>
        </p:nvSpPr>
        <p:spPr>
          <a:xfrm>
            <a:off x="6876256" y="4699831"/>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A</a:t>
            </a:r>
            <a:r>
              <a:rPr lang="en-US" sz="1000" dirty="0" smtClean="0">
                <a:solidFill>
                  <a:srgbClr val="F8F3E9"/>
                </a:solidFill>
              </a:rPr>
              <a:t>. </a:t>
            </a:r>
            <a:r>
              <a:rPr lang="en-US" sz="1000" dirty="0" err="1" smtClean="0">
                <a:solidFill>
                  <a:srgbClr val="F8F3E9"/>
                </a:solidFill>
              </a:rPr>
              <a:t>Poyet</a:t>
            </a:r>
            <a:endParaRPr lang="en-US" sz="1000" dirty="0">
              <a:solidFill>
                <a:srgbClr val="F8F3E9"/>
              </a:solidFill>
            </a:endParaRPr>
          </a:p>
        </p:txBody>
      </p:sp>
    </p:spTree>
    <p:extLst>
      <p:ext uri="{BB962C8B-B14F-4D97-AF65-F5344CB8AC3E}">
        <p14:creationId xmlns:p14="http://schemas.microsoft.com/office/powerpoint/2010/main" val="16272581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III: Effect on the crossing angle</a:t>
            </a:r>
            <a:endParaRPr lang="en-US" dirty="0"/>
          </a:p>
        </p:txBody>
      </p:sp>
      <p:sp>
        <p:nvSpPr>
          <p:cNvPr id="3" name="Content Placeholder 2"/>
          <p:cNvSpPr>
            <a:spLocks noGrp="1"/>
          </p:cNvSpPr>
          <p:nvPr>
            <p:ph idx="1"/>
          </p:nvPr>
        </p:nvSpPr>
        <p:spPr>
          <a:xfrm>
            <a:off x="199187" y="805185"/>
            <a:ext cx="3527952" cy="3768958"/>
          </a:xfrm>
        </p:spPr>
        <p:txBody>
          <a:bodyPr>
            <a:normAutofit fontScale="55000" lnSpcReduction="20000"/>
          </a:bodyPr>
          <a:lstStyle/>
          <a:p>
            <a:pPr lvl="1" algn="l"/>
            <a:r>
              <a:rPr lang="en-US" dirty="0" smtClean="0"/>
              <a:t>Experimentally, </a:t>
            </a:r>
            <a:r>
              <a:rPr lang="en-US" b="1" dirty="0" smtClean="0"/>
              <a:t>we observed that it is possible to reduce the crossing angle</a:t>
            </a:r>
            <a:r>
              <a:rPr lang="en-US" dirty="0" smtClean="0"/>
              <a:t>, without increasing the losses [1]</a:t>
            </a:r>
          </a:p>
          <a:p>
            <a:pPr lvl="1" algn="l"/>
            <a:endParaRPr lang="en-US" dirty="0" smtClean="0"/>
          </a:p>
          <a:p>
            <a:pPr lvl="1" algn="l"/>
            <a:r>
              <a:rPr lang="en-US" dirty="0" smtClean="0"/>
              <a:t>DA dependency on crossing angle and bunch intensity confirms this result</a:t>
            </a:r>
          </a:p>
          <a:p>
            <a:pPr lvl="1" algn="l"/>
            <a:endParaRPr lang="en-US" dirty="0"/>
          </a:p>
          <a:p>
            <a:pPr lvl="1" algn="l"/>
            <a:r>
              <a:rPr lang="en-US" dirty="0" smtClean="0"/>
              <a:t>Run III scenario: </a:t>
            </a:r>
            <a:r>
              <a:rPr lang="en-US" b="1" dirty="0" smtClean="0"/>
              <a:t>crossing angle anti-levelling up to 162 </a:t>
            </a:r>
            <a:r>
              <a:rPr lang="en-US" b="1" dirty="0" smtClean="0">
                <a:solidFill>
                  <a:schemeClr val="tx1">
                    <a:lumMod val="65000"/>
                    <a:lumOff val="35000"/>
                  </a:schemeClr>
                </a:solidFill>
              </a:rPr>
              <a:t>𝜇</a:t>
            </a:r>
            <a:r>
              <a:rPr lang="en-US" b="1" dirty="0" smtClean="0"/>
              <a:t>rad [7]</a:t>
            </a:r>
          </a:p>
          <a:p>
            <a:pPr lvl="1" algn="l"/>
            <a:endParaRPr lang="en-US" dirty="0"/>
          </a:p>
          <a:p>
            <a:pPr lvl="1" algn="l"/>
            <a:r>
              <a:rPr lang="en-US" dirty="0" smtClean="0"/>
              <a:t>Possible use of the wires: power at the </a:t>
            </a:r>
            <a:r>
              <a:rPr lang="en-US" b="1" dirty="0" smtClean="0"/>
              <a:t>end of the fill to reduce the crossing angle</a:t>
            </a:r>
            <a:r>
              <a:rPr lang="en-US" dirty="0" smtClean="0"/>
              <a:t>, keeping the DA ~ 5</a:t>
            </a:r>
            <a:r>
              <a:rPr lang="en-US" b="1" dirty="0" smtClean="0"/>
              <a:t>𝜎</a:t>
            </a:r>
          </a:p>
          <a:p>
            <a:pPr lvl="1" algn="l"/>
            <a:endParaRPr lang="en-US" b="1" dirty="0"/>
          </a:p>
          <a:p>
            <a:pPr lvl="1" algn="l"/>
            <a:r>
              <a:rPr lang="en-US" sz="2900" b="1" dirty="0" smtClean="0">
                <a:solidFill>
                  <a:srgbClr val="00B050"/>
                </a:solidFill>
              </a:rPr>
              <a:t>Clear possible gain: </a:t>
            </a:r>
          </a:p>
          <a:p>
            <a:pPr lvl="2" algn="l"/>
            <a:r>
              <a:rPr lang="en-US" sz="2500" b="1" dirty="0" smtClean="0">
                <a:solidFill>
                  <a:srgbClr val="00B050"/>
                </a:solidFill>
              </a:rPr>
              <a:t>1.2e11 p </a:t>
            </a:r>
            <a:r>
              <a:rPr lang="en-US" sz="2500" b="1" dirty="0" smtClean="0">
                <a:solidFill>
                  <a:srgbClr val="00B050"/>
                </a:solidFill>
                <a:sym typeface="Wingdings"/>
              </a:rPr>
              <a:t> 150 </a:t>
            </a:r>
            <a:r>
              <a:rPr lang="en-US" sz="2500" b="1" dirty="0" smtClean="0">
                <a:solidFill>
                  <a:srgbClr val="00B050"/>
                </a:solidFill>
              </a:rPr>
              <a:t>𝜇rad</a:t>
            </a:r>
          </a:p>
          <a:p>
            <a:pPr lvl="2" algn="l"/>
            <a:r>
              <a:rPr lang="en-US" sz="2500" b="1" dirty="0" smtClean="0">
                <a:solidFill>
                  <a:srgbClr val="00B050"/>
                </a:solidFill>
              </a:rPr>
              <a:t>0.8e11 </a:t>
            </a:r>
            <a:r>
              <a:rPr lang="en-US" sz="2500" b="1" dirty="0">
                <a:solidFill>
                  <a:srgbClr val="00B050"/>
                </a:solidFill>
              </a:rPr>
              <a:t>p </a:t>
            </a:r>
            <a:r>
              <a:rPr lang="en-US" sz="2500" b="1" dirty="0">
                <a:solidFill>
                  <a:srgbClr val="00B050"/>
                </a:solidFill>
                <a:sym typeface="Wingdings"/>
              </a:rPr>
              <a:t> </a:t>
            </a:r>
            <a:r>
              <a:rPr lang="en-US" sz="2500" b="1" dirty="0" smtClean="0">
                <a:solidFill>
                  <a:srgbClr val="00B050"/>
                </a:solidFill>
                <a:sym typeface="Wingdings"/>
              </a:rPr>
              <a:t>135 </a:t>
            </a:r>
            <a:r>
              <a:rPr lang="en-US" sz="2500" b="1" dirty="0" smtClean="0">
                <a:solidFill>
                  <a:srgbClr val="00B050"/>
                </a:solidFill>
              </a:rPr>
              <a:t>𝜇</a:t>
            </a:r>
            <a:r>
              <a:rPr lang="en-US" sz="2500" b="1" dirty="0">
                <a:solidFill>
                  <a:srgbClr val="00B050"/>
                </a:solidFill>
              </a:rPr>
              <a:t>rad</a:t>
            </a:r>
            <a:endParaRPr lang="en-US" sz="2500" dirty="0" smtClean="0">
              <a:solidFill>
                <a:srgbClr val="00B050"/>
              </a:solidFill>
            </a:endParaRPr>
          </a:p>
          <a:p>
            <a:pPr lvl="1" algn="l"/>
            <a:endParaRPr lang="en-US" dirty="0" smtClean="0"/>
          </a:p>
          <a:p>
            <a:pPr lvl="1" algn="l"/>
            <a:endParaRPr lang="en-US" b="1" dirty="0" smtClean="0">
              <a:solidFill>
                <a:srgbClr val="00B050"/>
              </a:solidFill>
            </a:endParaRPr>
          </a:p>
          <a:p>
            <a:pPr lvl="2" algn="l"/>
            <a:endParaRPr lang="en-US" dirty="0" smtClean="0"/>
          </a:p>
          <a:p>
            <a:pPr lvl="2" algn="l"/>
            <a:endParaRPr lang="en-US" dirty="0" smtClean="0"/>
          </a:p>
          <a:p>
            <a:pPr lvl="1" algn="l"/>
            <a:endParaRPr lang="en-US" dirty="0" smtClean="0"/>
          </a:p>
          <a:p>
            <a:pPr lvl="2" algn="l"/>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377" y="675000"/>
            <a:ext cx="2871402" cy="243885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1403" y="2671548"/>
            <a:ext cx="2663499" cy="2330014"/>
          </a:xfrm>
          <a:prstGeom prst="rect">
            <a:avLst/>
          </a:prstGeom>
        </p:spPr>
      </p:pic>
      <p:sp>
        <p:nvSpPr>
          <p:cNvPr id="10" name="TextBox 9"/>
          <p:cNvSpPr txBox="1"/>
          <p:nvPr/>
        </p:nvSpPr>
        <p:spPr>
          <a:xfrm>
            <a:off x="4211960" y="1568957"/>
            <a:ext cx="18002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dirty="0" smtClean="0"/>
              <a:t>DA as a function of wire currents (coll. </a:t>
            </a:r>
            <a:r>
              <a:rPr lang="en-US" sz="1200" dirty="0"/>
              <a:t>a</a:t>
            </a:r>
            <a:r>
              <a:rPr lang="en-US" sz="1200" dirty="0" smtClean="0"/>
              <a:t>t 8.5</a:t>
            </a:r>
            <a:r>
              <a:rPr lang="en-US" sz="1200" b="1" dirty="0"/>
              <a:t> </a:t>
            </a:r>
            <a:r>
              <a:rPr lang="en-US" sz="1200" b="1" dirty="0" smtClean="0"/>
              <a:t>𝜎</a:t>
            </a:r>
            <a:r>
              <a:rPr lang="en-US" sz="1200" dirty="0" smtClean="0"/>
              <a:t>)</a:t>
            </a:r>
            <a:endParaRPr lang="en-US" sz="1200" dirty="0"/>
          </a:p>
        </p:txBody>
      </p:sp>
      <p:sp>
        <p:nvSpPr>
          <p:cNvPr id="12" name="TextBox 11"/>
          <p:cNvSpPr txBox="1"/>
          <p:nvPr/>
        </p:nvSpPr>
        <p:spPr>
          <a:xfrm>
            <a:off x="6578104" y="3596040"/>
            <a:ext cx="1497803"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dirty="0" smtClean="0"/>
              <a:t>DA with 2 wires (</a:t>
            </a:r>
            <a:r>
              <a:rPr lang="en-US" sz="1200" dirty="0" err="1" smtClean="0"/>
              <a:t>coll</a:t>
            </a:r>
            <a:r>
              <a:rPr lang="en-US" sz="1200" dirty="0" smtClean="0"/>
              <a:t> at 8.5 </a:t>
            </a:r>
            <a:r>
              <a:rPr lang="en-US" sz="1200" b="1" dirty="0"/>
              <a:t>𝜎</a:t>
            </a:r>
            <a:r>
              <a:rPr lang="en-US" sz="1200" dirty="0" smtClean="0"/>
              <a:t>)</a:t>
            </a:r>
            <a:endParaRPr lang="en-US" sz="1200" dirty="0"/>
          </a:p>
        </p:txBody>
      </p:sp>
      <p:sp>
        <p:nvSpPr>
          <p:cNvPr id="11" name="Rectangle 10"/>
          <p:cNvSpPr/>
          <p:nvPr/>
        </p:nvSpPr>
        <p:spPr>
          <a:xfrm>
            <a:off x="8107358" y="1489604"/>
            <a:ext cx="144016" cy="158706"/>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solidFill>
                <a:srgbClr val="FF0000"/>
              </a:solidFill>
            </a:endParaRPr>
          </a:p>
        </p:txBody>
      </p:sp>
      <p:sp>
        <p:nvSpPr>
          <p:cNvPr id="13" name="TextBox 12"/>
          <p:cNvSpPr txBox="1"/>
          <p:nvPr/>
        </p:nvSpPr>
        <p:spPr>
          <a:xfrm>
            <a:off x="6876256" y="4699831"/>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A</a:t>
            </a:r>
            <a:r>
              <a:rPr lang="en-US" sz="1000" dirty="0" smtClean="0">
                <a:solidFill>
                  <a:srgbClr val="F8F3E9"/>
                </a:solidFill>
              </a:rPr>
              <a:t>. </a:t>
            </a:r>
            <a:r>
              <a:rPr lang="en-US" sz="1000" dirty="0" err="1" smtClean="0">
                <a:solidFill>
                  <a:srgbClr val="F8F3E9"/>
                </a:solidFill>
              </a:rPr>
              <a:t>Poyet</a:t>
            </a:r>
            <a:endParaRPr lang="en-US" sz="1000" dirty="0">
              <a:solidFill>
                <a:srgbClr val="F8F3E9"/>
              </a:solidFill>
            </a:endParaRPr>
          </a:p>
        </p:txBody>
      </p:sp>
    </p:spTree>
    <p:extLst>
      <p:ext uri="{BB962C8B-B14F-4D97-AF65-F5344CB8AC3E}">
        <p14:creationId xmlns:p14="http://schemas.microsoft.com/office/powerpoint/2010/main" val="978350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extLst>
      <p:ext uri="{BB962C8B-B14F-4D97-AF65-F5344CB8AC3E}">
        <p14:creationId xmlns:p14="http://schemas.microsoft.com/office/powerpoint/2010/main" val="523904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sp>
        <p:nvSpPr>
          <p:cNvPr id="3" name="Title 2"/>
          <p:cNvSpPr>
            <a:spLocks noGrp="1"/>
          </p:cNvSpPr>
          <p:nvPr>
            <p:ph type="title"/>
          </p:nvPr>
        </p:nvSpPr>
        <p:spPr>
          <a:xfrm>
            <a:off x="612000" y="135000"/>
            <a:ext cx="8280480" cy="540000"/>
          </a:xfrm>
        </p:spPr>
        <p:txBody>
          <a:bodyPr/>
          <a:lstStyle/>
          <a:p>
            <a:r>
              <a:rPr lang="en-US"/>
              <a:t>Correction of resonant driving terms with wires</a:t>
            </a:r>
          </a:p>
        </p:txBody>
      </p:sp>
      <p:sp>
        <p:nvSpPr>
          <p:cNvPr id="4" name="TextBox 3"/>
          <p:cNvSpPr txBox="1"/>
          <p:nvPr/>
        </p:nvSpPr>
        <p:spPr>
          <a:xfrm>
            <a:off x="3210128" y="1776919"/>
            <a:ext cx="184731" cy="369332"/>
          </a:xfrm>
          <a:prstGeom prst="rect">
            <a:avLst/>
          </a:prstGeom>
          <a:noFill/>
        </p:spPr>
        <p:txBody>
          <a:bodyPr wrap="none" rtlCol="0">
            <a:spAutoFit/>
          </a:bodyPr>
          <a:lstStyle/>
          <a:p>
            <a:endParaRPr lang="en-US" dirty="0"/>
          </a:p>
        </p:txBody>
      </p:sp>
      <p:sp>
        <p:nvSpPr>
          <p:cNvPr id="8" name="Rectangle 7"/>
          <p:cNvSpPr/>
          <p:nvPr/>
        </p:nvSpPr>
        <p:spPr>
          <a:xfrm>
            <a:off x="395536" y="774561"/>
            <a:ext cx="8230313" cy="3693319"/>
          </a:xfrm>
          <a:prstGeom prst="rect">
            <a:avLst/>
          </a:prstGeom>
        </p:spPr>
        <p:txBody>
          <a:bodyPr wrap="square">
            <a:spAutoFit/>
          </a:bodyPr>
          <a:lstStyle/>
          <a:p>
            <a:pPr marL="285750" indent="-285750">
              <a:buFont typeface="Arial" charset="0"/>
              <a:buChar char="•"/>
            </a:pPr>
            <a:r>
              <a:rPr lang="en-US" dirty="0"/>
              <a:t>This approach is alternative to the one presented by S. </a:t>
            </a:r>
            <a:r>
              <a:rPr lang="en-US" dirty="0" err="1"/>
              <a:t>Fartoukh</a:t>
            </a:r>
            <a:r>
              <a:rPr lang="en-US" dirty="0"/>
              <a:t> et al. [PRST-AB 18, 121001] which was based on the </a:t>
            </a:r>
            <a:r>
              <a:rPr lang="en-US" dirty="0" smtClean="0"/>
              <a:t>kick multipolar expansion.</a:t>
            </a:r>
          </a:p>
          <a:p>
            <a:pPr marL="285750" indent="-285750">
              <a:buFont typeface="Arial" charset="0"/>
              <a:buChar char="•"/>
            </a:pPr>
            <a:r>
              <a:rPr lang="en-US" dirty="0" smtClean="0"/>
              <a:t>The </a:t>
            </a:r>
            <a:r>
              <a:rPr lang="en-US" dirty="0"/>
              <a:t>rationale is to represent the </a:t>
            </a:r>
            <a:r>
              <a:rPr lang="en-US" dirty="0" smtClean="0"/>
              <a:t>Hamiltonian </a:t>
            </a:r>
            <a:r>
              <a:rPr lang="en-US" dirty="0"/>
              <a:t>associated with the long-range encounter as </a:t>
            </a:r>
            <a:r>
              <a:rPr lang="en-US" b="1" dirty="0"/>
              <a:t>a 2-D Fourier series using the 2-D generalized Bessel </a:t>
            </a:r>
            <a:r>
              <a:rPr lang="en-US" b="1" dirty="0" smtClean="0"/>
              <a:t>functions</a:t>
            </a:r>
            <a:r>
              <a:rPr lang="en-US" dirty="0" smtClean="0"/>
              <a:t>.</a:t>
            </a:r>
          </a:p>
          <a:p>
            <a:pPr marL="285750" indent="-285750">
              <a:buFont typeface="Arial" charset="0"/>
              <a:buChar char="•"/>
            </a:pPr>
            <a:r>
              <a:rPr lang="en-US" dirty="0" smtClean="0"/>
              <a:t>D</a:t>
            </a:r>
            <a:r>
              <a:rPr lang="en-US" dirty="0"/>
              <a:t>. </a:t>
            </a:r>
            <a:r>
              <a:rPr lang="en-US" dirty="0" err="1"/>
              <a:t>Kaltchev</a:t>
            </a:r>
            <a:r>
              <a:rPr lang="en-US" dirty="0"/>
              <a:t> solved numerically the problem assuming horizontal crossing angle. Differently from the approach of [PRST-AB 18, 121001] he </a:t>
            </a:r>
            <a:r>
              <a:rPr lang="en-US" b="1" dirty="0"/>
              <a:t>did not constrained the left and right wires to have the same physical distance from the weak beam and allowing the wire compensation of all Fourier coefficients for any wire longitudinal positions</a:t>
            </a:r>
            <a:r>
              <a:rPr lang="en-US" dirty="0" smtClean="0"/>
              <a:t>.</a:t>
            </a:r>
          </a:p>
          <a:p>
            <a:pPr marL="285750" indent="-285750">
              <a:buFont typeface="Arial" charset="0"/>
              <a:buChar char="•"/>
            </a:pPr>
            <a:r>
              <a:rPr lang="en-US" dirty="0"/>
              <a:t>In addition, using the recursive relation of the Fourier coefficients (1D case) D. </a:t>
            </a:r>
            <a:r>
              <a:rPr lang="en-US" dirty="0" err="1"/>
              <a:t>Kaltchev</a:t>
            </a:r>
            <a:r>
              <a:rPr lang="en-US" dirty="0"/>
              <a:t> showed that by </a:t>
            </a:r>
            <a:r>
              <a:rPr lang="en-US" b="1" dirty="0"/>
              <a:t>compensating the first two non linear Fourier coefficients one compensates all of them</a:t>
            </a:r>
            <a:r>
              <a:rPr lang="en-US" dirty="0"/>
              <a:t>.</a:t>
            </a:r>
          </a:p>
        </p:txBody>
      </p:sp>
      <p:sp>
        <p:nvSpPr>
          <p:cNvPr id="9" name="TextBox 8"/>
          <p:cNvSpPr txBox="1"/>
          <p:nvPr/>
        </p:nvSpPr>
        <p:spPr>
          <a:xfrm>
            <a:off x="7092280" y="465604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D. </a:t>
            </a:r>
            <a:r>
              <a:rPr lang="en-US" sz="1000" dirty="0" err="1" smtClean="0">
                <a:solidFill>
                  <a:srgbClr val="F8F3E9"/>
                </a:solidFill>
              </a:rPr>
              <a:t>Kalchev</a:t>
            </a:r>
            <a:endParaRPr lang="en-US" sz="1000" dirty="0">
              <a:solidFill>
                <a:srgbClr val="F8F3E9"/>
              </a:solidFill>
            </a:endParaRPr>
          </a:p>
        </p:txBody>
      </p:sp>
      <p:pic>
        <p:nvPicPr>
          <p:cNvPr id="11" name="Picture 10"/>
          <p:cNvPicPr>
            <a:picLocks noChangeAspect="1"/>
          </p:cNvPicPr>
          <p:nvPr/>
        </p:nvPicPr>
        <p:blipFill>
          <a:blip r:embed="rId3"/>
          <a:stretch>
            <a:fillRect/>
          </a:stretch>
        </p:blipFill>
        <p:spPr>
          <a:xfrm>
            <a:off x="1979712" y="4567441"/>
            <a:ext cx="1980728" cy="469822"/>
          </a:xfrm>
          <a:prstGeom prst="rect">
            <a:avLst/>
          </a:prstGeom>
        </p:spPr>
      </p:pic>
      <p:sp>
        <p:nvSpPr>
          <p:cNvPr id="12" name="TextBox 11"/>
          <p:cNvSpPr txBox="1"/>
          <p:nvPr/>
        </p:nvSpPr>
        <p:spPr>
          <a:xfrm rot="17091013">
            <a:off x="-258954" y="338677"/>
            <a:ext cx="1176412" cy="369332"/>
          </a:xfrm>
          <a:prstGeom prst="rect">
            <a:avLst/>
          </a:prstGeom>
          <a:noFill/>
        </p:spPr>
        <p:txBody>
          <a:bodyPr wrap="none" rtlCol="0">
            <a:spAutoFit/>
          </a:bodyPr>
          <a:lstStyle/>
          <a:p>
            <a:r>
              <a:rPr lang="en-US" b="1" spc="50" smtClean="0">
                <a:ln w="9525" cmpd="sng">
                  <a:solidFill>
                    <a:schemeClr val="accent1"/>
                  </a:solidFill>
                  <a:prstDash val="solid"/>
                </a:ln>
                <a:solidFill>
                  <a:srgbClr val="70AD47">
                    <a:tint val="1000"/>
                  </a:srgbClr>
                </a:solidFill>
                <a:effectLst>
                  <a:glow rad="38100">
                    <a:schemeClr val="accent1">
                      <a:alpha val="40000"/>
                    </a:schemeClr>
                  </a:glow>
                </a:effectLst>
              </a:rPr>
              <a:t>THEORY</a:t>
            </a:r>
            <a:endParaRPr lang="en-US" b="1" spc="5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0096136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pic>
        <p:nvPicPr>
          <p:cNvPr id="6" name="Picture 5"/>
          <p:cNvPicPr>
            <a:picLocks noChangeAspect="1"/>
          </p:cNvPicPr>
          <p:nvPr/>
        </p:nvPicPr>
        <p:blipFill rotWithShape="1">
          <a:blip r:embed="rId2"/>
          <a:srcRect t="1076" b="1037"/>
          <a:stretch/>
        </p:blipFill>
        <p:spPr>
          <a:xfrm>
            <a:off x="0" y="0"/>
            <a:ext cx="9233013" cy="5136260"/>
          </a:xfrm>
          <a:prstGeom prst="rect">
            <a:avLst/>
          </a:prstGeom>
        </p:spPr>
      </p:pic>
      <p:sp>
        <p:nvSpPr>
          <p:cNvPr id="7" name="TextBox 6"/>
          <p:cNvSpPr txBox="1"/>
          <p:nvPr/>
        </p:nvSpPr>
        <p:spPr>
          <a:xfrm>
            <a:off x="7857610"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K. </a:t>
            </a:r>
            <a:r>
              <a:rPr lang="en-US" sz="1000" dirty="0" err="1" smtClean="0">
                <a:solidFill>
                  <a:srgbClr val="F8F3E9"/>
                </a:solidFill>
              </a:rPr>
              <a:t>Skoufaris</a:t>
            </a:r>
            <a:endParaRPr lang="en-US" sz="1000" dirty="0">
              <a:solidFill>
                <a:srgbClr val="F8F3E9"/>
              </a:solidFill>
            </a:endParaRPr>
          </a:p>
        </p:txBody>
      </p:sp>
      <p:sp>
        <p:nvSpPr>
          <p:cNvPr id="8" name="TextBox 7"/>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ROUND</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652229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smtClean="0"/>
              <a:t>IPAC19, G. Sterbini</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pic>
        <p:nvPicPr>
          <p:cNvPr id="2" name="Picture 1"/>
          <p:cNvPicPr>
            <a:picLocks noChangeAspect="1"/>
          </p:cNvPicPr>
          <p:nvPr/>
        </p:nvPicPr>
        <p:blipFill>
          <a:blip r:embed="rId2"/>
          <a:stretch>
            <a:fillRect/>
          </a:stretch>
        </p:blipFill>
        <p:spPr>
          <a:xfrm>
            <a:off x="0" y="1493"/>
            <a:ext cx="9144000" cy="5140514"/>
          </a:xfrm>
          <a:prstGeom prst="rect">
            <a:avLst/>
          </a:prstGeom>
        </p:spPr>
      </p:pic>
      <p:sp>
        <p:nvSpPr>
          <p:cNvPr id="6" name="TextBox 5"/>
          <p:cNvSpPr txBox="1"/>
          <p:nvPr/>
        </p:nvSpPr>
        <p:spPr>
          <a:xfrm>
            <a:off x="7740352" y="915566"/>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K. </a:t>
            </a:r>
            <a:r>
              <a:rPr lang="en-US" sz="1000" dirty="0" err="1" smtClean="0">
                <a:solidFill>
                  <a:srgbClr val="F8F3E9"/>
                </a:solidFill>
              </a:rPr>
              <a:t>Skoufaris</a:t>
            </a:r>
            <a:endParaRPr lang="en-US" sz="1000" dirty="0">
              <a:solidFill>
                <a:srgbClr val="F8F3E9"/>
              </a:solidFill>
            </a:endParaRPr>
          </a:p>
        </p:txBody>
      </p:sp>
      <p:sp>
        <p:nvSpPr>
          <p:cNvPr id="7" name="TextBox 6"/>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ROUND</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665417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smtClean="0"/>
              <a:t>IPAC19, G. Sterbini</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pic>
        <p:nvPicPr>
          <p:cNvPr id="3" name="Picture 2"/>
          <p:cNvPicPr>
            <a:picLocks noChangeAspect="1"/>
          </p:cNvPicPr>
          <p:nvPr/>
        </p:nvPicPr>
        <p:blipFill>
          <a:blip r:embed="rId2"/>
          <a:stretch>
            <a:fillRect/>
          </a:stretch>
        </p:blipFill>
        <p:spPr>
          <a:xfrm>
            <a:off x="23812" y="0"/>
            <a:ext cx="9096375" cy="5143500"/>
          </a:xfrm>
          <a:prstGeom prst="rect">
            <a:avLst/>
          </a:prstGeom>
        </p:spPr>
      </p:pic>
      <p:sp>
        <p:nvSpPr>
          <p:cNvPr id="6" name="TextBox 5"/>
          <p:cNvSpPr txBox="1"/>
          <p:nvPr/>
        </p:nvSpPr>
        <p:spPr>
          <a:xfrm>
            <a:off x="7763653" y="915566"/>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K. </a:t>
            </a:r>
            <a:r>
              <a:rPr lang="en-US" sz="1000" dirty="0" err="1" smtClean="0">
                <a:solidFill>
                  <a:srgbClr val="F8F3E9"/>
                </a:solidFill>
              </a:rPr>
              <a:t>Skoufaris</a:t>
            </a:r>
            <a:endParaRPr lang="en-US" sz="1000" dirty="0">
              <a:solidFill>
                <a:srgbClr val="F8F3E9"/>
              </a:solidFill>
            </a:endParaRPr>
          </a:p>
        </p:txBody>
      </p:sp>
      <p:sp>
        <p:nvSpPr>
          <p:cNvPr id="7" name="TextBox 6"/>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ROUND</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0873449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smtClean="0"/>
              <a:t>IPAC19, G. Sterbini</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pic>
        <p:nvPicPr>
          <p:cNvPr id="2" name="Picture 1"/>
          <p:cNvPicPr>
            <a:picLocks noChangeAspect="1"/>
          </p:cNvPicPr>
          <p:nvPr/>
        </p:nvPicPr>
        <p:blipFill>
          <a:blip r:embed="rId2"/>
          <a:stretch>
            <a:fillRect/>
          </a:stretch>
        </p:blipFill>
        <p:spPr>
          <a:xfrm>
            <a:off x="0" y="6853"/>
            <a:ext cx="9144000" cy="5129794"/>
          </a:xfrm>
          <a:prstGeom prst="rect">
            <a:avLst/>
          </a:prstGeom>
        </p:spPr>
      </p:pic>
      <p:sp>
        <p:nvSpPr>
          <p:cNvPr id="6" name="TextBox 5"/>
          <p:cNvSpPr txBox="1"/>
          <p:nvPr/>
        </p:nvSpPr>
        <p:spPr>
          <a:xfrm>
            <a:off x="7524328"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K. </a:t>
            </a:r>
            <a:r>
              <a:rPr lang="en-US" sz="1000" dirty="0" err="1" smtClean="0">
                <a:solidFill>
                  <a:srgbClr val="F8F3E9"/>
                </a:solidFill>
              </a:rPr>
              <a:t>Skoufaris</a:t>
            </a:r>
            <a:endParaRPr lang="en-US" sz="1000" dirty="0">
              <a:solidFill>
                <a:srgbClr val="F8F3E9"/>
              </a:solidFill>
            </a:endParaRPr>
          </a:p>
        </p:txBody>
      </p:sp>
      <p:sp>
        <p:nvSpPr>
          <p:cNvPr id="7" name="TextBox 6"/>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ROUND</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925724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000" y="135000"/>
            <a:ext cx="5940000" cy="540000"/>
          </a:xfrm>
        </p:spPr>
        <p:txBody>
          <a:bodyPr/>
          <a:lstStyle/>
          <a:p>
            <a:r>
              <a:rPr lang="en-US" sz="2400" dirty="0" smtClean="0"/>
              <a:t>Wire and Flat </a:t>
            </a:r>
            <a:r>
              <a:rPr lang="en-US" sz="2400" dirty="0"/>
              <a:t>Optics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pic>
        <p:nvPicPr>
          <p:cNvPr id="8" name="Picture 7">
            <a:extLst>
              <a:ext uri="{FF2B5EF4-FFF2-40B4-BE49-F238E27FC236}">
                <a16:creationId xmlns="" xmlns:a16="http://schemas.microsoft.com/office/drawing/2014/main" id="{3AA79259-C12B-5E4E-B04B-C3E550886599}"/>
              </a:ext>
            </a:extLst>
          </p:cNvPr>
          <p:cNvPicPr>
            <a:picLocks noChangeAspect="1"/>
          </p:cNvPicPr>
          <p:nvPr/>
        </p:nvPicPr>
        <p:blipFill rotWithShape="1">
          <a:blip r:embed="rId3"/>
          <a:srcRect l="5104" t="6820" r="8213" b="4290"/>
          <a:stretch/>
        </p:blipFill>
        <p:spPr>
          <a:xfrm>
            <a:off x="5810783" y="2547210"/>
            <a:ext cx="2915801" cy="2491685"/>
          </a:xfrm>
          <a:prstGeom prst="rect">
            <a:avLst/>
          </a:prstGeom>
        </p:spPr>
      </p:pic>
      <p:sp>
        <p:nvSpPr>
          <p:cNvPr id="3" name="Content Placeholder 2"/>
          <p:cNvSpPr>
            <a:spLocks noGrp="1"/>
          </p:cNvSpPr>
          <p:nvPr>
            <p:ph idx="1"/>
          </p:nvPr>
        </p:nvSpPr>
        <p:spPr>
          <a:xfrm>
            <a:off x="58770" y="675000"/>
            <a:ext cx="5305318" cy="4569972"/>
          </a:xfrm>
        </p:spPr>
        <p:txBody>
          <a:bodyPr>
            <a:noAutofit/>
          </a:bodyPr>
          <a:lstStyle/>
          <a:p>
            <a:pPr lvl="1" algn="l"/>
            <a:r>
              <a:rPr lang="en-US" sz="1425" dirty="0">
                <a:solidFill>
                  <a:schemeClr val="tx1">
                    <a:lumMod val="65000"/>
                    <a:lumOff val="35000"/>
                  </a:schemeClr>
                </a:solidFill>
                <a:latin typeface="Bookman Old Style" panose="02050604050505020204" pitchFamily="18" charset="0"/>
              </a:rPr>
              <a:t>Flat Optics proposed as “</a:t>
            </a:r>
            <a:r>
              <a:rPr lang="en-US" sz="1425" b="1" dirty="0">
                <a:solidFill>
                  <a:schemeClr val="tx1">
                    <a:lumMod val="65000"/>
                    <a:lumOff val="35000"/>
                  </a:schemeClr>
                </a:solidFill>
                <a:latin typeface="Bookman Old Style" panose="02050604050505020204" pitchFamily="18" charset="0"/>
              </a:rPr>
              <a:t>plan B</a:t>
            </a:r>
            <a:r>
              <a:rPr lang="en-US" sz="1425" dirty="0">
                <a:solidFill>
                  <a:schemeClr val="tx1">
                    <a:lumMod val="65000"/>
                    <a:lumOff val="35000"/>
                  </a:schemeClr>
                </a:solidFill>
                <a:latin typeface="Bookman Old Style" panose="02050604050505020204" pitchFamily="18" charset="0"/>
              </a:rPr>
              <a:t>” of HL-LHC without CC, due to increased virtual luminosity performance</a:t>
            </a:r>
          </a:p>
          <a:p>
            <a:pPr lvl="1" algn="l"/>
            <a:r>
              <a:rPr lang="en-US" sz="1425" dirty="0">
                <a:solidFill>
                  <a:schemeClr val="tx1">
                    <a:lumMod val="65000"/>
                    <a:lumOff val="35000"/>
                  </a:schemeClr>
                </a:solidFill>
                <a:latin typeface="Bookman Old Style" panose="02050604050505020204" pitchFamily="18" charset="0"/>
              </a:rPr>
              <a:t>Contrary to LHC case, </a:t>
            </a:r>
            <a:r>
              <a:rPr lang="en-US" sz="1425" b="1" dirty="0">
                <a:solidFill>
                  <a:schemeClr val="tx1">
                    <a:lumMod val="65000"/>
                    <a:lumOff val="35000"/>
                  </a:schemeClr>
                </a:solidFill>
                <a:latin typeface="Bookman Old Style" panose="02050604050505020204" pitchFamily="18" charset="0"/>
              </a:rPr>
              <a:t>HL-LHC</a:t>
            </a:r>
            <a:r>
              <a:rPr lang="en-US" sz="1425" dirty="0">
                <a:solidFill>
                  <a:schemeClr val="tx1">
                    <a:lumMod val="65000"/>
                    <a:lumOff val="35000"/>
                  </a:schemeClr>
                </a:solidFill>
                <a:latin typeface="Bookman Old Style" panose="02050604050505020204" pitchFamily="18" charset="0"/>
              </a:rPr>
              <a:t> triplet beam screens allow </a:t>
            </a:r>
            <a:r>
              <a:rPr lang="en-US" sz="1425" b="1" dirty="0">
                <a:solidFill>
                  <a:schemeClr val="tx1">
                    <a:lumMod val="65000"/>
                    <a:lumOff val="35000"/>
                  </a:schemeClr>
                </a:solidFill>
                <a:latin typeface="Bookman Old Style" panose="02050604050505020204" pitchFamily="18" charset="0"/>
              </a:rPr>
              <a:t>beam flattening</a:t>
            </a:r>
            <a:r>
              <a:rPr lang="en-US" sz="1425" dirty="0">
                <a:solidFill>
                  <a:schemeClr val="tx1">
                    <a:lumMod val="65000"/>
                    <a:lumOff val="35000"/>
                  </a:schemeClr>
                </a:solidFill>
                <a:latin typeface="Bookman Old Style" panose="02050604050505020204" pitchFamily="18" charset="0"/>
              </a:rPr>
              <a:t> in IP1/5 </a:t>
            </a:r>
            <a:r>
              <a:rPr lang="en-US" sz="1425" b="1" dirty="0">
                <a:solidFill>
                  <a:schemeClr val="tx1">
                    <a:lumMod val="65000"/>
                    <a:lumOff val="35000"/>
                  </a:schemeClr>
                </a:solidFill>
                <a:latin typeface="Bookman Old Style" panose="02050604050505020204" pitchFamily="18" charset="0"/>
              </a:rPr>
              <a:t>without</a:t>
            </a:r>
            <a:r>
              <a:rPr lang="en-US" sz="1425" dirty="0">
                <a:solidFill>
                  <a:schemeClr val="tx1">
                    <a:lumMod val="65000"/>
                    <a:lumOff val="35000"/>
                  </a:schemeClr>
                </a:solidFill>
                <a:latin typeface="Bookman Old Style" panose="02050604050505020204" pitchFamily="18" charset="0"/>
              </a:rPr>
              <a:t> crossing </a:t>
            </a:r>
            <a:r>
              <a:rPr lang="en-US" sz="1425" b="1" dirty="0">
                <a:solidFill>
                  <a:schemeClr val="tx1">
                    <a:lumMod val="65000"/>
                    <a:lumOff val="35000"/>
                  </a:schemeClr>
                </a:solidFill>
                <a:latin typeface="Bookman Old Style" panose="02050604050505020204" pitchFamily="18" charset="0"/>
              </a:rPr>
              <a:t>plane</a:t>
            </a:r>
            <a:r>
              <a:rPr lang="en-US" sz="1425" dirty="0">
                <a:solidFill>
                  <a:schemeClr val="tx1">
                    <a:lumMod val="65000"/>
                    <a:lumOff val="35000"/>
                  </a:schemeClr>
                </a:solidFill>
                <a:latin typeface="Bookman Old Style" panose="02050604050505020204" pitchFamily="18" charset="0"/>
              </a:rPr>
              <a:t> </a:t>
            </a:r>
            <a:r>
              <a:rPr lang="en-US" sz="1425" b="1" dirty="0">
                <a:solidFill>
                  <a:schemeClr val="tx1">
                    <a:lumMod val="65000"/>
                    <a:lumOff val="35000"/>
                  </a:schemeClr>
                </a:solidFill>
                <a:latin typeface="Bookman Old Style" panose="02050604050505020204" pitchFamily="18" charset="0"/>
              </a:rPr>
              <a:t>restriction</a:t>
            </a:r>
          </a:p>
          <a:p>
            <a:pPr lvl="1" algn="l"/>
            <a:r>
              <a:rPr lang="en-US" sz="1425" dirty="0">
                <a:solidFill>
                  <a:schemeClr val="tx1">
                    <a:lumMod val="65000"/>
                    <a:lumOff val="35000"/>
                  </a:schemeClr>
                </a:solidFill>
                <a:latin typeface="Bookman Old Style" panose="02050604050505020204" pitchFamily="18" charset="0"/>
              </a:rPr>
              <a:t>By alternating crossing planes, the flat optics </a:t>
            </a:r>
            <a:r>
              <a:rPr lang="en-US" sz="1425" b="1" dirty="0">
                <a:solidFill>
                  <a:schemeClr val="tx1">
                    <a:lumMod val="65000"/>
                    <a:lumOff val="35000"/>
                  </a:schemeClr>
                </a:solidFill>
                <a:latin typeface="Bookman Old Style" panose="02050604050505020204" pitchFamily="18" charset="0"/>
              </a:rPr>
              <a:t>reduces HO</a:t>
            </a:r>
            <a:r>
              <a:rPr lang="en-US" sz="1425" dirty="0">
                <a:solidFill>
                  <a:schemeClr val="tx1">
                    <a:lumMod val="65000"/>
                    <a:lumOff val="35000"/>
                  </a:schemeClr>
                </a:solidFill>
                <a:latin typeface="Bookman Old Style" panose="02050604050505020204" pitchFamily="18" charset="0"/>
              </a:rPr>
              <a:t> beam-beam </a:t>
            </a:r>
            <a:r>
              <a:rPr lang="en-US" sz="1425" b="1" dirty="0">
                <a:solidFill>
                  <a:schemeClr val="tx1">
                    <a:lumMod val="65000"/>
                    <a:lumOff val="35000"/>
                  </a:schemeClr>
                </a:solidFill>
                <a:latin typeface="Bookman Old Style" panose="02050604050505020204" pitchFamily="18" charset="0"/>
              </a:rPr>
              <a:t>tune shift </a:t>
            </a:r>
            <a:r>
              <a:rPr lang="en-US" sz="1425" dirty="0">
                <a:solidFill>
                  <a:schemeClr val="tx1">
                    <a:lumMod val="65000"/>
                    <a:lumOff val="35000"/>
                  </a:schemeClr>
                </a:solidFill>
                <a:latin typeface="Bookman Old Style" panose="02050604050505020204" pitchFamily="18" charset="0"/>
              </a:rPr>
              <a:t>(and spread) at constant peak luminosity</a:t>
            </a:r>
          </a:p>
          <a:p>
            <a:pPr lvl="1" algn="l"/>
            <a:r>
              <a:rPr lang="en-US" sz="1425" b="1" dirty="0">
                <a:solidFill>
                  <a:schemeClr val="tx1">
                    <a:lumMod val="65000"/>
                    <a:lumOff val="35000"/>
                  </a:schemeClr>
                </a:solidFill>
                <a:latin typeface="Bookman Old Style" panose="02050604050505020204" pitchFamily="18" charset="0"/>
              </a:rPr>
              <a:t>BBLR</a:t>
            </a:r>
            <a:r>
              <a:rPr lang="en-US" sz="1425" dirty="0">
                <a:solidFill>
                  <a:schemeClr val="tx1">
                    <a:lumMod val="65000"/>
                    <a:lumOff val="35000"/>
                  </a:schemeClr>
                </a:solidFill>
                <a:latin typeface="Bookman Old Style" panose="02050604050505020204" pitchFamily="18" charset="0"/>
              </a:rPr>
              <a:t> induced </a:t>
            </a:r>
            <a:r>
              <a:rPr lang="en-US" sz="1425" b="1" dirty="0">
                <a:solidFill>
                  <a:schemeClr val="tx1">
                    <a:lumMod val="65000"/>
                    <a:lumOff val="35000"/>
                  </a:schemeClr>
                </a:solidFill>
                <a:latin typeface="Bookman Old Style" panose="02050604050505020204" pitchFamily="18" charset="0"/>
              </a:rPr>
              <a:t>tune shift not </a:t>
            </a:r>
            <a:r>
              <a:rPr lang="en-US" sz="1425" dirty="0">
                <a:solidFill>
                  <a:schemeClr val="tx1">
                    <a:lumMod val="65000"/>
                    <a:lumOff val="35000"/>
                  </a:schemeClr>
                </a:solidFill>
                <a:latin typeface="Bookman Old Style" panose="02050604050505020204" pitchFamily="18" charset="0"/>
              </a:rPr>
              <a:t>fully </a:t>
            </a:r>
            <a:r>
              <a:rPr lang="en-US" sz="1425" b="1" dirty="0">
                <a:solidFill>
                  <a:schemeClr val="tx1">
                    <a:lumMod val="65000"/>
                    <a:lumOff val="35000"/>
                  </a:schemeClr>
                </a:solidFill>
                <a:latin typeface="Bookman Old Style" panose="02050604050505020204" pitchFamily="18" charset="0"/>
              </a:rPr>
              <a:t>compensated</a:t>
            </a:r>
            <a:r>
              <a:rPr lang="en-US" sz="1425" dirty="0">
                <a:solidFill>
                  <a:schemeClr val="tx1">
                    <a:lumMod val="65000"/>
                    <a:lumOff val="35000"/>
                  </a:schemeClr>
                </a:solidFill>
                <a:latin typeface="Bookman Old Style" panose="02050604050505020204" pitchFamily="18" charset="0"/>
              </a:rPr>
              <a:t> (and </a:t>
            </a:r>
            <a:r>
              <a:rPr lang="en-US" sz="1425" dirty="0">
                <a:solidFill>
                  <a:schemeClr val="tx1">
                    <a:lumMod val="65000"/>
                    <a:lumOff val="35000"/>
                  </a:schemeClr>
                </a:solidFill>
                <a:latin typeface="Bookman Old Style" panose="02050604050505020204" pitchFamily="18" charset="0"/>
                <a:sym typeface="Wingdings" pitchFamily="2" charset="2"/>
              </a:rPr>
              <a:t>similar to HO)</a:t>
            </a:r>
          </a:p>
          <a:p>
            <a:pPr lvl="1" algn="l"/>
            <a:r>
              <a:rPr lang="en-US" sz="1425" dirty="0">
                <a:solidFill>
                  <a:schemeClr val="tx1">
                    <a:lumMod val="65000"/>
                    <a:lumOff val="35000"/>
                  </a:schemeClr>
                </a:solidFill>
                <a:latin typeface="Bookman Old Style" panose="02050604050505020204" pitchFamily="18" charset="0"/>
                <a:sym typeface="Wingdings" pitchFamily="2" charset="2"/>
              </a:rPr>
              <a:t>Feasibility of scheme strongly depends on </a:t>
            </a:r>
            <a:r>
              <a:rPr lang="en-US" sz="1425" b="1" dirty="0">
                <a:solidFill>
                  <a:schemeClr val="tx1">
                    <a:lumMod val="65000"/>
                    <a:lumOff val="35000"/>
                  </a:schemeClr>
                </a:solidFill>
                <a:latin typeface="Bookman Old Style" panose="02050604050505020204" pitchFamily="18" charset="0"/>
                <a:sym typeface="Wingdings" pitchFamily="2" charset="2"/>
              </a:rPr>
              <a:t>BBLR compensation</a:t>
            </a:r>
          </a:p>
          <a:p>
            <a:pPr lvl="1" algn="l"/>
            <a:r>
              <a:rPr lang="en-US" sz="1425" b="1" dirty="0">
                <a:solidFill>
                  <a:schemeClr val="tx1">
                    <a:lumMod val="65000"/>
                    <a:lumOff val="35000"/>
                  </a:schemeClr>
                </a:solidFill>
                <a:latin typeface="Bookman Old Style" panose="02050604050505020204" pitchFamily="18" charset="0"/>
                <a:sym typeface="Wingdings" pitchFamily="2" charset="2"/>
              </a:rPr>
              <a:t>Detailed operational scenario </a:t>
            </a:r>
            <a:r>
              <a:rPr lang="en-US" sz="1425" dirty="0">
                <a:solidFill>
                  <a:schemeClr val="tx1">
                    <a:lumMod val="65000"/>
                    <a:lumOff val="35000"/>
                  </a:schemeClr>
                </a:solidFill>
                <a:latin typeface="Bookman Old Style" panose="02050604050505020204" pitchFamily="18" charset="0"/>
                <a:sym typeface="Wingdings" pitchFamily="2" charset="2"/>
              </a:rPr>
              <a:t>to be defined, e.g. start colliding at round and then </a:t>
            </a:r>
            <a:r>
              <a:rPr lang="en-US" sz="1425" dirty="0">
                <a:solidFill>
                  <a:schemeClr val="tx1">
                    <a:lumMod val="65000"/>
                    <a:lumOff val="35000"/>
                  </a:schemeClr>
                </a:solidFill>
                <a:latin typeface="Bookman Old Style" panose="02050604050505020204" pitchFamily="18" charset="0"/>
              </a:rPr>
              <a:t>flatten </a:t>
            </a:r>
            <a:r>
              <a:rPr lang="el-GR" sz="1425" dirty="0">
                <a:solidFill>
                  <a:schemeClr val="tx1">
                    <a:lumMod val="65000"/>
                    <a:lumOff val="35000"/>
                  </a:schemeClr>
                </a:solidFill>
                <a:latin typeface="Bookman Old Style" panose="02050604050505020204" pitchFamily="18" charset="0"/>
              </a:rPr>
              <a:t>β*</a:t>
            </a:r>
            <a:r>
              <a:rPr lang="en-US" sz="1425" dirty="0">
                <a:solidFill>
                  <a:schemeClr val="tx1">
                    <a:lumMod val="65000"/>
                    <a:lumOff val="35000"/>
                  </a:schemeClr>
                </a:solidFill>
                <a:latin typeface="Bookman Old Style" panose="02050604050505020204" pitchFamily="18" charset="0"/>
                <a:sym typeface="Wingdings" pitchFamily="2" charset="2"/>
              </a:rPr>
              <a:t> </a:t>
            </a:r>
            <a:r>
              <a:rPr lang="en-US" sz="1425" dirty="0">
                <a:solidFill>
                  <a:schemeClr val="tx1">
                    <a:lumMod val="65000"/>
                    <a:lumOff val="35000"/>
                  </a:schemeClr>
                </a:solidFill>
                <a:latin typeface="Bookman Old Style" panose="02050604050505020204" pitchFamily="18" charset="0"/>
              </a:rPr>
              <a:t>more in the parallel plane while intensity decays.</a:t>
            </a:r>
          </a:p>
        </p:txBody>
      </p:sp>
      <p:sp>
        <p:nvSpPr>
          <p:cNvPr id="4" name="TextBox 3">
            <a:extLst>
              <a:ext uri="{FF2B5EF4-FFF2-40B4-BE49-F238E27FC236}">
                <a16:creationId xmlns="" xmlns:a16="http://schemas.microsoft.com/office/drawing/2014/main" id="{7334560D-2E28-5549-80EA-23DACC3A76F0}"/>
              </a:ext>
            </a:extLst>
          </p:cNvPr>
          <p:cNvSpPr txBox="1"/>
          <p:nvPr/>
        </p:nvSpPr>
        <p:spPr>
          <a:xfrm>
            <a:off x="6031020" y="483373"/>
            <a:ext cx="2646294" cy="253916"/>
          </a:xfrm>
          <a:prstGeom prst="rect">
            <a:avLst/>
          </a:prstGeom>
          <a:noFill/>
        </p:spPr>
        <p:txBody>
          <a:bodyPr wrap="square" rtlCol="0">
            <a:spAutoFit/>
          </a:bodyPr>
          <a:lstStyle/>
          <a:p>
            <a:r>
              <a:rPr lang="en-US" sz="1050" b="1" dirty="0">
                <a:solidFill>
                  <a:srgbClr val="00B0F0"/>
                </a:solidFill>
                <a:latin typeface="Book Antiqua" panose="02040602050305030304" pitchFamily="18" charset="0"/>
              </a:rPr>
              <a:t>S. </a:t>
            </a:r>
            <a:r>
              <a:rPr lang="en-US" sz="1050" b="1" dirty="0" err="1">
                <a:solidFill>
                  <a:srgbClr val="00B0F0"/>
                </a:solidFill>
                <a:latin typeface="Book Antiqua" panose="02040602050305030304" pitchFamily="18" charset="0"/>
              </a:rPr>
              <a:t>Fartoukh</a:t>
            </a:r>
            <a:r>
              <a:rPr lang="en-US" sz="1050" b="1" dirty="0">
                <a:solidFill>
                  <a:srgbClr val="00B0F0"/>
                </a:solidFill>
                <a:latin typeface="Book Antiqua" panose="02040602050305030304" pitchFamily="18" charset="0"/>
              </a:rPr>
              <a:t> et al, </a:t>
            </a:r>
            <a:r>
              <a:rPr lang="en-US" sz="1050" b="1" dirty="0">
                <a:solidFill>
                  <a:schemeClr val="tx2">
                    <a:lumMod val="60000"/>
                    <a:lumOff val="40000"/>
                  </a:schemeClr>
                </a:solidFill>
                <a:latin typeface="Book Antiqua" panose="02040602050305030304" pitchFamily="18" charset="0"/>
                <a:hlinkClick r:id="rId4">
                  <a:extLst>
                    <a:ext uri="{A12FA001-AC4F-418D-AE19-62706E023703}">
                      <ahyp:hlinkClr xmlns="" xmlns:ahyp="http://schemas.microsoft.com/office/drawing/2018/hyperlinkcolor" val="tx"/>
                    </a:ext>
                  </a:extLst>
                </a:hlinkClick>
              </a:rPr>
              <a:t>CERN-ACC-2018-0018</a:t>
            </a:r>
            <a:endParaRPr lang="en-US" sz="1050" b="1" dirty="0">
              <a:solidFill>
                <a:schemeClr val="tx2">
                  <a:lumMod val="60000"/>
                  <a:lumOff val="40000"/>
                </a:schemeClr>
              </a:solidFill>
              <a:latin typeface="Book Antiqua" panose="02040602050305030304" pitchFamily="18" charset="0"/>
            </a:endParaRPr>
          </a:p>
        </p:txBody>
      </p:sp>
      <p:pic>
        <p:nvPicPr>
          <p:cNvPr id="15" name="Picture 22">
            <a:extLst>
              <a:ext uri="{FF2B5EF4-FFF2-40B4-BE49-F238E27FC236}">
                <a16:creationId xmlns="" xmlns:a16="http://schemas.microsoft.com/office/drawing/2014/main" id="{A35FF8F8-6E9C-1949-B1A9-CB7ACA5FEE9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38804" y="714206"/>
            <a:ext cx="2410991" cy="188778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606173" y="221070"/>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dirty="0" err="1" smtClean="0">
                <a:solidFill>
                  <a:srgbClr val="F8F3E9"/>
                </a:solidFill>
              </a:rPr>
              <a:t>Papaphilippou</a:t>
            </a:r>
            <a:endParaRPr lang="en-US" sz="1000" dirty="0">
              <a:solidFill>
                <a:srgbClr val="F8F3E9"/>
              </a:solidFill>
            </a:endParaRPr>
          </a:p>
        </p:txBody>
      </p:sp>
      <p:sp>
        <p:nvSpPr>
          <p:cNvPr id="10" name="TextBox 9"/>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FLAT</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20621469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5675" y="87474"/>
            <a:ext cx="5940000" cy="465516"/>
          </a:xfrm>
        </p:spPr>
        <p:txBody>
          <a:bodyPr/>
          <a:lstStyle/>
          <a:p>
            <a:r>
              <a:rPr lang="en-US" dirty="0"/>
              <a:t>BBLR Compensation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sp>
        <p:nvSpPr>
          <p:cNvPr id="7" name="Content Placeholder 2">
            <a:extLst>
              <a:ext uri="{FF2B5EF4-FFF2-40B4-BE49-F238E27FC236}">
                <a16:creationId xmlns="" xmlns:a16="http://schemas.microsoft.com/office/drawing/2014/main" id="{9CF6D69D-287B-1949-AB72-F0507F3A20E4}"/>
              </a:ext>
            </a:extLst>
          </p:cNvPr>
          <p:cNvSpPr>
            <a:spLocks noGrp="1"/>
          </p:cNvSpPr>
          <p:nvPr>
            <p:ph idx="1"/>
          </p:nvPr>
        </p:nvSpPr>
        <p:spPr>
          <a:xfrm>
            <a:off x="1143001" y="4090806"/>
            <a:ext cx="6721370" cy="492908"/>
          </a:xfrm>
        </p:spPr>
        <p:txBody>
          <a:bodyPr>
            <a:normAutofit/>
          </a:bodyPr>
          <a:lstStyle/>
          <a:p>
            <a:pPr lvl="1"/>
            <a:r>
              <a:rPr lang="en-US" sz="1500" dirty="0">
                <a:solidFill>
                  <a:schemeClr val="tx1">
                    <a:lumMod val="65000"/>
                    <a:lumOff val="35000"/>
                  </a:schemeClr>
                </a:solidFill>
              </a:rPr>
              <a:t>The addition of the wire increases </a:t>
            </a:r>
            <a:r>
              <a:rPr lang="en-US" sz="1500" b="1" dirty="0">
                <a:solidFill>
                  <a:schemeClr val="tx1">
                    <a:lumMod val="65000"/>
                    <a:lumOff val="35000"/>
                  </a:schemeClr>
                </a:solidFill>
              </a:rPr>
              <a:t>DA </a:t>
            </a:r>
            <a:r>
              <a:rPr lang="en-US" sz="1500" dirty="0">
                <a:solidFill>
                  <a:schemeClr val="tx1">
                    <a:lumMod val="65000"/>
                    <a:lumOff val="35000"/>
                  </a:schemeClr>
                </a:solidFill>
              </a:rPr>
              <a:t>by</a:t>
            </a:r>
            <a:r>
              <a:rPr lang="en-US" sz="1500" b="1" dirty="0">
                <a:solidFill>
                  <a:schemeClr val="tx1">
                    <a:lumMod val="65000"/>
                    <a:lumOff val="35000"/>
                  </a:schemeClr>
                </a:solidFill>
              </a:rPr>
              <a:t> ~1.5</a:t>
            </a:r>
            <a:r>
              <a:rPr lang="el-GR" sz="1500" b="1" dirty="0">
                <a:solidFill>
                  <a:schemeClr val="tx1">
                    <a:lumMod val="65000"/>
                    <a:lumOff val="35000"/>
                  </a:schemeClr>
                </a:solidFill>
              </a:rPr>
              <a:t>σ </a:t>
            </a:r>
            <a:r>
              <a:rPr lang="en-US" sz="1500" dirty="0">
                <a:solidFill>
                  <a:schemeClr val="tx1">
                    <a:lumMod val="65000"/>
                    <a:lumOff val="35000"/>
                  </a:schemeClr>
                </a:solidFill>
              </a:rPr>
              <a:t>DA</a:t>
            </a:r>
            <a:r>
              <a:rPr lang="en-US" sz="1500" b="1" dirty="0">
                <a:solidFill>
                  <a:schemeClr val="tx1">
                    <a:lumMod val="65000"/>
                    <a:lumOff val="35000"/>
                  </a:schemeClr>
                </a:solidFill>
              </a:rPr>
              <a:t> </a:t>
            </a:r>
            <a:r>
              <a:rPr lang="en-US" sz="1500" dirty="0">
                <a:solidFill>
                  <a:schemeClr val="tx1">
                    <a:lumMod val="65000"/>
                    <a:lumOff val="35000"/>
                  </a:schemeClr>
                </a:solidFill>
              </a:rPr>
              <a:t>at constant normalized crossing angle</a:t>
            </a:r>
          </a:p>
        </p:txBody>
      </p:sp>
      <p:pic>
        <p:nvPicPr>
          <p:cNvPr id="8" name="Picture 7">
            <a:extLst>
              <a:ext uri="{FF2B5EF4-FFF2-40B4-BE49-F238E27FC236}">
                <a16:creationId xmlns="" xmlns:a16="http://schemas.microsoft.com/office/drawing/2014/main" id="{2BD424C4-2E5B-CB4A-916D-FEA9B652725C}"/>
              </a:ext>
            </a:extLst>
          </p:cNvPr>
          <p:cNvPicPr>
            <a:picLocks noChangeAspect="1"/>
          </p:cNvPicPr>
          <p:nvPr/>
        </p:nvPicPr>
        <p:blipFill>
          <a:blip r:embed="rId2"/>
          <a:stretch>
            <a:fillRect/>
          </a:stretch>
        </p:blipFill>
        <p:spPr>
          <a:xfrm>
            <a:off x="1165007" y="1256275"/>
            <a:ext cx="3420000" cy="2565000"/>
          </a:xfrm>
          <a:prstGeom prst="rect">
            <a:avLst/>
          </a:prstGeom>
        </p:spPr>
      </p:pic>
      <p:sp>
        <p:nvSpPr>
          <p:cNvPr id="11" name="TextBox 10">
            <a:extLst>
              <a:ext uri="{FF2B5EF4-FFF2-40B4-BE49-F238E27FC236}">
                <a16:creationId xmlns="" xmlns:a16="http://schemas.microsoft.com/office/drawing/2014/main" id="{1D8B9A18-D1FE-C04D-8868-AE17DA99D107}"/>
              </a:ext>
            </a:extLst>
          </p:cNvPr>
          <p:cNvSpPr txBox="1"/>
          <p:nvPr/>
        </p:nvSpPr>
        <p:spPr>
          <a:xfrm>
            <a:off x="2382565" y="954987"/>
            <a:ext cx="1031051" cy="300082"/>
          </a:xfrm>
          <a:prstGeom prst="rect">
            <a:avLst/>
          </a:prstGeom>
          <a:solidFill>
            <a:srgbClr val="00B0F0"/>
          </a:solidFill>
        </p:spPr>
        <p:txBody>
          <a:bodyPr wrap="none" rtlCol="0">
            <a:spAutoFit/>
          </a:bodyPr>
          <a:lstStyle/>
          <a:p>
            <a:r>
              <a:rPr lang="en-US" sz="1350" b="1" dirty="0">
                <a:solidFill>
                  <a:schemeClr val="bg1"/>
                </a:solidFill>
              </a:rPr>
              <a:t>Octupoles</a:t>
            </a:r>
          </a:p>
        </p:txBody>
      </p:sp>
      <p:sp>
        <p:nvSpPr>
          <p:cNvPr id="12" name="TextBox 11">
            <a:extLst>
              <a:ext uri="{FF2B5EF4-FFF2-40B4-BE49-F238E27FC236}">
                <a16:creationId xmlns="" xmlns:a16="http://schemas.microsoft.com/office/drawing/2014/main" id="{55CC1C3E-F391-D24E-AB59-8DED27F79038}"/>
              </a:ext>
            </a:extLst>
          </p:cNvPr>
          <p:cNvSpPr txBox="1"/>
          <p:nvPr/>
        </p:nvSpPr>
        <p:spPr>
          <a:xfrm>
            <a:off x="5490102" y="954987"/>
            <a:ext cx="1481688" cy="300082"/>
          </a:xfrm>
          <a:prstGeom prst="rect">
            <a:avLst/>
          </a:prstGeom>
          <a:solidFill>
            <a:srgbClr val="00B0F0"/>
          </a:solidFill>
        </p:spPr>
        <p:txBody>
          <a:bodyPr wrap="none" rtlCol="0">
            <a:spAutoFit/>
          </a:bodyPr>
          <a:lstStyle/>
          <a:p>
            <a:r>
              <a:rPr lang="en-US" sz="1350" b="1" dirty="0">
                <a:solidFill>
                  <a:schemeClr val="bg1"/>
                </a:solidFill>
              </a:rPr>
              <a:t>Wire [I</a:t>
            </a:r>
            <a:r>
              <a:rPr lang="en-US" sz="675" b="1" dirty="0">
                <a:solidFill>
                  <a:schemeClr val="bg1"/>
                </a:solidFill>
              </a:rPr>
              <a:t>MO</a:t>
            </a:r>
            <a:r>
              <a:rPr lang="en-US" sz="1350" b="1" dirty="0">
                <a:solidFill>
                  <a:schemeClr val="bg1"/>
                </a:solidFill>
              </a:rPr>
              <a:t>=-100A]</a:t>
            </a:r>
          </a:p>
        </p:txBody>
      </p:sp>
      <p:cxnSp>
        <p:nvCxnSpPr>
          <p:cNvPr id="14" name="Straight Arrow Connector 13">
            <a:extLst>
              <a:ext uri="{FF2B5EF4-FFF2-40B4-BE49-F238E27FC236}">
                <a16:creationId xmlns="" xmlns:a16="http://schemas.microsoft.com/office/drawing/2014/main" id="{878BA596-6885-9049-ABF6-BD88C154168C}"/>
              </a:ext>
            </a:extLst>
          </p:cNvPr>
          <p:cNvCxnSpPr/>
          <p:nvPr/>
        </p:nvCxnSpPr>
        <p:spPr>
          <a:xfrm>
            <a:off x="1331639" y="3381840"/>
            <a:ext cx="3240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 xmlns:a16="http://schemas.microsoft.com/office/drawing/2014/main" id="{2D621548-14EB-734D-BB34-F24EBC16B9DE}"/>
              </a:ext>
            </a:extLst>
          </p:cNvPr>
          <p:cNvPicPr>
            <a:picLocks noChangeAspect="1"/>
          </p:cNvPicPr>
          <p:nvPr/>
        </p:nvPicPr>
        <p:blipFill>
          <a:blip r:embed="rId3"/>
          <a:stretch>
            <a:fillRect/>
          </a:stretch>
        </p:blipFill>
        <p:spPr>
          <a:xfrm>
            <a:off x="4543001" y="1265749"/>
            <a:ext cx="3420000" cy="2565000"/>
          </a:xfrm>
          <a:prstGeom prst="rect">
            <a:avLst/>
          </a:prstGeom>
        </p:spPr>
      </p:pic>
      <p:cxnSp>
        <p:nvCxnSpPr>
          <p:cNvPr id="10" name="Straight Connector 9">
            <a:extLst>
              <a:ext uri="{FF2B5EF4-FFF2-40B4-BE49-F238E27FC236}">
                <a16:creationId xmlns="" xmlns:a16="http://schemas.microsoft.com/office/drawing/2014/main" id="{FC188E23-F8A5-5F46-B9C1-B51D29D9D0F3}"/>
              </a:ext>
            </a:extLst>
          </p:cNvPr>
          <p:cNvCxnSpPr/>
          <p:nvPr/>
        </p:nvCxnSpPr>
        <p:spPr>
          <a:xfrm>
            <a:off x="4562049" y="956464"/>
            <a:ext cx="0" cy="2864811"/>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 xmlns:a16="http://schemas.microsoft.com/office/drawing/2014/main" id="{0104F3E7-002D-524B-974D-590D29A209DC}"/>
              </a:ext>
            </a:extLst>
          </p:cNvPr>
          <p:cNvSpPr txBox="1"/>
          <p:nvPr/>
        </p:nvSpPr>
        <p:spPr>
          <a:xfrm>
            <a:off x="4875052" y="954987"/>
            <a:ext cx="572594" cy="415498"/>
          </a:xfrm>
          <a:prstGeom prst="rect">
            <a:avLst/>
          </a:prstGeom>
          <a:noFill/>
        </p:spPr>
        <p:txBody>
          <a:bodyPr wrap="none" rtlCol="0">
            <a:spAutoFit/>
          </a:bodyPr>
          <a:lstStyle/>
          <a:p>
            <a:pPr algn="ctr"/>
            <a:r>
              <a:rPr lang="en-US" sz="1050" b="1" dirty="0">
                <a:solidFill>
                  <a:srgbClr val="C00000"/>
                </a:solidFill>
              </a:rPr>
              <a:t>~7</a:t>
            </a:r>
            <a:r>
              <a:rPr lang="el-GR" sz="1050" b="1" dirty="0">
                <a:solidFill>
                  <a:srgbClr val="C00000"/>
                </a:solidFill>
              </a:rPr>
              <a:t>σ</a:t>
            </a:r>
            <a:endParaRPr lang="en-US" sz="1050" b="1" dirty="0">
              <a:solidFill>
                <a:srgbClr val="C00000"/>
              </a:solidFill>
            </a:endParaRPr>
          </a:p>
          <a:p>
            <a:pPr algn="ctr"/>
            <a:r>
              <a:rPr lang="en-US" sz="1050" b="1" dirty="0">
                <a:solidFill>
                  <a:srgbClr val="C00000"/>
                </a:solidFill>
              </a:rPr>
              <a:t>island</a:t>
            </a:r>
          </a:p>
        </p:txBody>
      </p:sp>
      <p:cxnSp>
        <p:nvCxnSpPr>
          <p:cNvPr id="16" name="Straight Arrow Connector 15">
            <a:extLst>
              <a:ext uri="{FF2B5EF4-FFF2-40B4-BE49-F238E27FC236}">
                <a16:creationId xmlns="" xmlns:a16="http://schemas.microsoft.com/office/drawing/2014/main" id="{CEA441C7-2081-3047-BC1F-5CA6153BEAE6}"/>
              </a:ext>
            </a:extLst>
          </p:cNvPr>
          <p:cNvCxnSpPr>
            <a:cxnSpLocks/>
          </p:cNvCxnSpPr>
          <p:nvPr/>
        </p:nvCxnSpPr>
        <p:spPr>
          <a:xfrm>
            <a:off x="5274078" y="1304092"/>
            <a:ext cx="216024" cy="83561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 xmlns:a16="http://schemas.microsoft.com/office/drawing/2014/main" id="{17BCB60D-4995-A748-8AB6-1E8450CAD998}"/>
              </a:ext>
            </a:extLst>
          </p:cNvPr>
          <p:cNvSpPr txBox="1"/>
          <p:nvPr/>
        </p:nvSpPr>
        <p:spPr>
          <a:xfrm>
            <a:off x="3922838" y="559786"/>
            <a:ext cx="1451038" cy="300082"/>
          </a:xfrm>
          <a:prstGeom prst="rect">
            <a:avLst/>
          </a:prstGeom>
          <a:solidFill>
            <a:srgbClr val="FF0000"/>
          </a:solidFill>
          <a:effectLst/>
        </p:spPr>
        <p:txBody>
          <a:bodyPr wrap="none" rtlCol="0">
            <a:spAutoFit/>
          </a:bodyPr>
          <a:lstStyle/>
          <a:p>
            <a:r>
              <a:rPr lang="en-US" sz="1350" b="1" dirty="0">
                <a:solidFill>
                  <a:schemeClr val="bg1"/>
                </a:solidFill>
                <a:latin typeface="Bookman Old Style" panose="02050604050505020204" pitchFamily="18" charset="0"/>
              </a:rPr>
              <a:t>11.5</a:t>
            </a:r>
            <a:r>
              <a:rPr lang="el-GR" sz="1350" b="1" dirty="0">
                <a:solidFill>
                  <a:schemeClr val="bg1"/>
                </a:solidFill>
                <a:latin typeface="Bookman Old Style" panose="02050604050505020204" pitchFamily="18" charset="0"/>
              </a:rPr>
              <a:t>σ – </a:t>
            </a:r>
            <a:r>
              <a:rPr lang="el-GR" sz="1350" b="1" dirty="0" err="1">
                <a:solidFill>
                  <a:schemeClr val="bg1"/>
                </a:solidFill>
                <a:latin typeface="Bookman Old Style" panose="02050604050505020204" pitchFamily="18" charset="0"/>
              </a:rPr>
              <a:t>Νο</a:t>
            </a:r>
            <a:r>
              <a:rPr lang="el-GR" sz="1350" b="1" dirty="0">
                <a:solidFill>
                  <a:schemeClr val="bg1"/>
                </a:solidFill>
                <a:latin typeface="Bookman Old Style" panose="02050604050505020204" pitchFamily="18" charset="0"/>
              </a:rPr>
              <a:t> </a:t>
            </a:r>
            <a:r>
              <a:rPr lang="en-US" sz="1350" b="1" dirty="0">
                <a:solidFill>
                  <a:schemeClr val="bg1"/>
                </a:solidFill>
                <a:latin typeface="Bookman Old Style" panose="02050604050505020204" pitchFamily="18" charset="0"/>
              </a:rPr>
              <a:t>CC</a:t>
            </a:r>
          </a:p>
        </p:txBody>
      </p:sp>
      <p:sp>
        <p:nvSpPr>
          <p:cNvPr id="18" name="TextBox 17"/>
          <p:cNvSpPr txBox="1"/>
          <p:nvPr/>
        </p:nvSpPr>
        <p:spPr>
          <a:xfrm>
            <a:off x="7524328"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smtClean="0">
                <a:solidFill>
                  <a:srgbClr val="F8F3E9"/>
                </a:solidFill>
              </a:rPr>
              <a:t>Papaphilippou</a:t>
            </a:r>
            <a:endParaRPr lang="en-US" sz="1000" dirty="0">
              <a:solidFill>
                <a:srgbClr val="F8F3E9"/>
              </a:solidFill>
            </a:endParaRPr>
          </a:p>
        </p:txBody>
      </p:sp>
      <p:sp>
        <p:nvSpPr>
          <p:cNvPr id="19" name="TextBox 18"/>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FLAT</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2656803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 xmlns:a16="http://schemas.microsoft.com/office/drawing/2014/main" id="{D4671A9A-7232-7B48-967E-D04C5905FFC7}"/>
              </a:ext>
            </a:extLst>
          </p:cNvPr>
          <p:cNvPicPr>
            <a:picLocks noChangeAspect="1"/>
          </p:cNvPicPr>
          <p:nvPr/>
        </p:nvPicPr>
        <p:blipFill>
          <a:blip r:embed="rId2"/>
          <a:stretch>
            <a:fillRect/>
          </a:stretch>
        </p:blipFill>
        <p:spPr>
          <a:xfrm>
            <a:off x="1198643" y="1256275"/>
            <a:ext cx="3420000" cy="2565000"/>
          </a:xfrm>
          <a:prstGeom prst="rect">
            <a:avLst/>
          </a:prstGeom>
        </p:spPr>
      </p:pic>
      <p:sp>
        <p:nvSpPr>
          <p:cNvPr id="2" name="Title 1"/>
          <p:cNvSpPr>
            <a:spLocks noGrp="1"/>
          </p:cNvSpPr>
          <p:nvPr>
            <p:ph type="title"/>
          </p:nvPr>
        </p:nvSpPr>
        <p:spPr>
          <a:xfrm>
            <a:off x="1655675" y="87474"/>
            <a:ext cx="5940000" cy="465516"/>
          </a:xfrm>
        </p:spPr>
        <p:txBody>
          <a:bodyPr/>
          <a:lstStyle/>
          <a:p>
            <a:r>
              <a:rPr lang="en-US" dirty="0"/>
              <a:t>BBLR Compensation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7" name="Content Placeholder 2">
            <a:extLst>
              <a:ext uri="{FF2B5EF4-FFF2-40B4-BE49-F238E27FC236}">
                <a16:creationId xmlns="" xmlns:a16="http://schemas.microsoft.com/office/drawing/2014/main" id="{9CF6D69D-287B-1949-AB72-F0507F3A20E4}"/>
              </a:ext>
            </a:extLst>
          </p:cNvPr>
          <p:cNvSpPr>
            <a:spLocks noGrp="1"/>
          </p:cNvSpPr>
          <p:nvPr>
            <p:ph idx="1"/>
          </p:nvPr>
        </p:nvSpPr>
        <p:spPr>
          <a:xfrm>
            <a:off x="1143001" y="3871587"/>
            <a:ext cx="6698382" cy="845363"/>
          </a:xfrm>
        </p:spPr>
        <p:txBody>
          <a:bodyPr>
            <a:normAutofit/>
          </a:bodyPr>
          <a:lstStyle/>
          <a:p>
            <a:pPr lvl="1"/>
            <a:r>
              <a:rPr lang="en-US" sz="1200" dirty="0">
                <a:solidFill>
                  <a:schemeClr val="tx1">
                    <a:lumMod val="65000"/>
                    <a:lumOff val="35000"/>
                  </a:schemeClr>
                </a:solidFill>
              </a:rPr>
              <a:t>Field of wire can create all possible multipoles making it feasible to target all the RDTs </a:t>
            </a:r>
          </a:p>
          <a:p>
            <a:pPr lvl="1"/>
            <a:r>
              <a:rPr lang="en-US" sz="1200" dirty="0">
                <a:solidFill>
                  <a:schemeClr val="tx1">
                    <a:lumMod val="65000"/>
                    <a:lumOff val="35000"/>
                  </a:schemeClr>
                </a:solidFill>
              </a:rPr>
              <a:t>The octupoles only target the b4 component </a:t>
            </a:r>
            <a:r>
              <a:rPr lang="en-US" sz="1200" dirty="0">
                <a:solidFill>
                  <a:schemeClr val="tx1">
                    <a:lumMod val="65000"/>
                    <a:lumOff val="35000"/>
                  </a:schemeClr>
                </a:solidFill>
                <a:sym typeface="Wingdings" pitchFamily="2" charset="2"/>
              </a:rPr>
              <a:t> can be washed out if other multipoles are dominating.</a:t>
            </a:r>
            <a:endParaRPr lang="en-US" sz="1200" dirty="0">
              <a:solidFill>
                <a:schemeClr val="tx1">
                  <a:lumMod val="65000"/>
                  <a:lumOff val="35000"/>
                </a:schemeClr>
              </a:solidFill>
            </a:endParaRPr>
          </a:p>
        </p:txBody>
      </p:sp>
      <p:sp>
        <p:nvSpPr>
          <p:cNvPr id="11" name="TextBox 10">
            <a:extLst>
              <a:ext uri="{FF2B5EF4-FFF2-40B4-BE49-F238E27FC236}">
                <a16:creationId xmlns="" xmlns:a16="http://schemas.microsoft.com/office/drawing/2014/main" id="{1D8B9A18-D1FE-C04D-8868-AE17DA99D107}"/>
              </a:ext>
            </a:extLst>
          </p:cNvPr>
          <p:cNvSpPr txBox="1"/>
          <p:nvPr/>
        </p:nvSpPr>
        <p:spPr>
          <a:xfrm>
            <a:off x="2303749" y="855472"/>
            <a:ext cx="1031051" cy="300082"/>
          </a:xfrm>
          <a:prstGeom prst="rect">
            <a:avLst/>
          </a:prstGeom>
          <a:solidFill>
            <a:srgbClr val="00B0F0"/>
          </a:solidFill>
        </p:spPr>
        <p:txBody>
          <a:bodyPr wrap="none" rtlCol="0">
            <a:spAutoFit/>
          </a:bodyPr>
          <a:lstStyle/>
          <a:p>
            <a:r>
              <a:rPr lang="en-US" sz="1350" b="1" dirty="0">
                <a:solidFill>
                  <a:schemeClr val="bg1"/>
                </a:solidFill>
              </a:rPr>
              <a:t>Octupoles</a:t>
            </a:r>
          </a:p>
        </p:txBody>
      </p:sp>
      <p:sp>
        <p:nvSpPr>
          <p:cNvPr id="12" name="TextBox 11">
            <a:extLst>
              <a:ext uri="{FF2B5EF4-FFF2-40B4-BE49-F238E27FC236}">
                <a16:creationId xmlns="" xmlns:a16="http://schemas.microsoft.com/office/drawing/2014/main" id="{55CC1C3E-F391-D24E-AB59-8DED27F79038}"/>
              </a:ext>
            </a:extLst>
          </p:cNvPr>
          <p:cNvSpPr txBox="1"/>
          <p:nvPr/>
        </p:nvSpPr>
        <p:spPr>
          <a:xfrm>
            <a:off x="5573303" y="858016"/>
            <a:ext cx="1481688" cy="300082"/>
          </a:xfrm>
          <a:prstGeom prst="rect">
            <a:avLst/>
          </a:prstGeom>
          <a:solidFill>
            <a:srgbClr val="00B0F0"/>
          </a:solidFill>
        </p:spPr>
        <p:txBody>
          <a:bodyPr wrap="none" rtlCol="0">
            <a:spAutoFit/>
          </a:bodyPr>
          <a:lstStyle/>
          <a:p>
            <a:r>
              <a:rPr lang="en-US" sz="1350" b="1" dirty="0">
                <a:solidFill>
                  <a:schemeClr val="bg1"/>
                </a:solidFill>
              </a:rPr>
              <a:t>Wire [I</a:t>
            </a:r>
            <a:r>
              <a:rPr lang="en-US" sz="675" b="1" dirty="0">
                <a:solidFill>
                  <a:schemeClr val="bg1"/>
                </a:solidFill>
              </a:rPr>
              <a:t>MO</a:t>
            </a:r>
            <a:r>
              <a:rPr lang="en-US" sz="1350" b="1" dirty="0">
                <a:solidFill>
                  <a:schemeClr val="bg1"/>
                </a:solidFill>
              </a:rPr>
              <a:t>=-100A]</a:t>
            </a:r>
          </a:p>
        </p:txBody>
      </p:sp>
      <p:cxnSp>
        <p:nvCxnSpPr>
          <p:cNvPr id="14" name="Straight Arrow Connector 13">
            <a:extLst>
              <a:ext uri="{FF2B5EF4-FFF2-40B4-BE49-F238E27FC236}">
                <a16:creationId xmlns="" xmlns:a16="http://schemas.microsoft.com/office/drawing/2014/main" id="{878BA596-6885-9049-ABF6-BD88C154168C}"/>
              </a:ext>
            </a:extLst>
          </p:cNvPr>
          <p:cNvCxnSpPr/>
          <p:nvPr/>
        </p:nvCxnSpPr>
        <p:spPr>
          <a:xfrm>
            <a:off x="1331639" y="3435846"/>
            <a:ext cx="3240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 xmlns:a16="http://schemas.microsoft.com/office/drawing/2014/main" id="{FC188E23-F8A5-5F46-B9C1-B51D29D9D0F3}"/>
              </a:ext>
            </a:extLst>
          </p:cNvPr>
          <p:cNvCxnSpPr/>
          <p:nvPr/>
        </p:nvCxnSpPr>
        <p:spPr>
          <a:xfrm>
            <a:off x="4562049" y="956464"/>
            <a:ext cx="0" cy="2864811"/>
          </a:xfrm>
          <a:prstGeom prst="line">
            <a:avLst/>
          </a:prstGeom>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 xmlns:a16="http://schemas.microsoft.com/office/drawing/2014/main" id="{311A780A-39EF-484B-9747-DED735D48161}"/>
              </a:ext>
            </a:extLst>
          </p:cNvPr>
          <p:cNvPicPr>
            <a:picLocks noChangeAspect="1"/>
          </p:cNvPicPr>
          <p:nvPr/>
        </p:nvPicPr>
        <p:blipFill>
          <a:blip r:embed="rId3"/>
          <a:stretch>
            <a:fillRect/>
          </a:stretch>
        </p:blipFill>
        <p:spPr>
          <a:xfrm>
            <a:off x="4581000" y="1256275"/>
            <a:ext cx="3420000" cy="2565000"/>
          </a:xfrm>
          <a:prstGeom prst="rect">
            <a:avLst/>
          </a:prstGeom>
        </p:spPr>
      </p:pic>
      <p:sp>
        <p:nvSpPr>
          <p:cNvPr id="15" name="TextBox 14">
            <a:extLst>
              <a:ext uri="{FF2B5EF4-FFF2-40B4-BE49-F238E27FC236}">
                <a16:creationId xmlns="" xmlns:a16="http://schemas.microsoft.com/office/drawing/2014/main" id="{D95DF60D-05B7-244D-9123-4877C4D5CFC2}"/>
              </a:ext>
            </a:extLst>
          </p:cNvPr>
          <p:cNvSpPr txBox="1"/>
          <p:nvPr/>
        </p:nvSpPr>
        <p:spPr>
          <a:xfrm>
            <a:off x="3922838" y="559786"/>
            <a:ext cx="1451038" cy="300082"/>
          </a:xfrm>
          <a:prstGeom prst="rect">
            <a:avLst/>
          </a:prstGeom>
          <a:solidFill>
            <a:srgbClr val="FF0000"/>
          </a:solidFill>
          <a:effectLst/>
        </p:spPr>
        <p:txBody>
          <a:bodyPr wrap="none" rtlCol="0">
            <a:spAutoFit/>
          </a:bodyPr>
          <a:lstStyle/>
          <a:p>
            <a:r>
              <a:rPr lang="en-US" sz="1350" b="1" dirty="0">
                <a:solidFill>
                  <a:schemeClr val="bg1"/>
                </a:solidFill>
                <a:latin typeface="Bookman Old Style" panose="02050604050505020204" pitchFamily="18" charset="0"/>
              </a:rPr>
              <a:t>10.5</a:t>
            </a:r>
            <a:r>
              <a:rPr lang="el-GR" sz="1350" b="1" dirty="0">
                <a:solidFill>
                  <a:schemeClr val="bg1"/>
                </a:solidFill>
                <a:latin typeface="Bookman Old Style" panose="02050604050505020204" pitchFamily="18" charset="0"/>
              </a:rPr>
              <a:t>σ – </a:t>
            </a:r>
            <a:r>
              <a:rPr lang="el-GR" sz="1350" b="1" dirty="0" err="1">
                <a:solidFill>
                  <a:schemeClr val="bg1"/>
                </a:solidFill>
                <a:latin typeface="Bookman Old Style" panose="02050604050505020204" pitchFamily="18" charset="0"/>
              </a:rPr>
              <a:t>Νο</a:t>
            </a:r>
            <a:r>
              <a:rPr lang="el-GR" sz="1350" b="1" dirty="0">
                <a:solidFill>
                  <a:schemeClr val="bg1"/>
                </a:solidFill>
                <a:latin typeface="Bookman Old Style" panose="02050604050505020204" pitchFamily="18" charset="0"/>
              </a:rPr>
              <a:t> </a:t>
            </a:r>
            <a:r>
              <a:rPr lang="en-US" sz="1350" b="1" dirty="0">
                <a:solidFill>
                  <a:schemeClr val="bg1"/>
                </a:solidFill>
                <a:latin typeface="Bookman Old Style" panose="02050604050505020204" pitchFamily="18" charset="0"/>
              </a:rPr>
              <a:t>CC</a:t>
            </a:r>
          </a:p>
        </p:txBody>
      </p:sp>
      <p:sp>
        <p:nvSpPr>
          <p:cNvPr id="13" name="TextBox 12"/>
          <p:cNvSpPr txBox="1"/>
          <p:nvPr/>
        </p:nvSpPr>
        <p:spPr>
          <a:xfrm>
            <a:off x="7524328"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smtClean="0">
                <a:solidFill>
                  <a:srgbClr val="F8F3E9"/>
                </a:solidFill>
              </a:rPr>
              <a:t>Papaphilippou</a:t>
            </a:r>
            <a:endParaRPr lang="en-US" sz="1000" dirty="0">
              <a:solidFill>
                <a:srgbClr val="F8F3E9"/>
              </a:solidFill>
            </a:endParaRPr>
          </a:p>
        </p:txBody>
      </p:sp>
      <p:sp>
        <p:nvSpPr>
          <p:cNvPr id="16" name="TextBox 15"/>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FLAT</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6705184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F2FE8C6F-6D11-764A-A0AE-DA660E47959E}"/>
              </a:ext>
            </a:extLst>
          </p:cNvPr>
          <p:cNvPicPr>
            <a:picLocks noChangeAspect="1"/>
          </p:cNvPicPr>
          <p:nvPr/>
        </p:nvPicPr>
        <p:blipFill>
          <a:blip r:embed="rId3"/>
          <a:stretch>
            <a:fillRect/>
          </a:stretch>
        </p:blipFill>
        <p:spPr>
          <a:xfrm>
            <a:off x="1647325" y="2406694"/>
            <a:ext cx="5463599" cy="2109272"/>
          </a:xfrm>
          <a:prstGeom prst="rect">
            <a:avLst/>
          </a:prstGeom>
        </p:spPr>
      </p:pic>
      <p:sp>
        <p:nvSpPr>
          <p:cNvPr id="60417" name="Title 1"/>
          <p:cNvSpPr>
            <a:spLocks noGrp="1"/>
          </p:cNvSpPr>
          <p:nvPr>
            <p:ph type="title"/>
          </p:nvPr>
        </p:nvSpPr>
        <p:spPr>
          <a:xfrm>
            <a:off x="1569320" y="117279"/>
            <a:ext cx="6318702" cy="435749"/>
          </a:xfrm>
        </p:spPr>
        <p:txBody>
          <a:bodyPr/>
          <a:lstStyle/>
          <a:p>
            <a:r>
              <a:rPr lang="en-GB" sz="3300" dirty="0">
                <a:latin typeface="Bookman Old Style" pitchFamily="18" charset="0"/>
              </a:rPr>
              <a:t>Wire impact on luminosity</a:t>
            </a:r>
          </a:p>
        </p:txBody>
      </p:sp>
      <p:sp>
        <p:nvSpPr>
          <p:cNvPr id="6" name="Rectangle 5"/>
          <p:cNvSpPr/>
          <p:nvPr/>
        </p:nvSpPr>
        <p:spPr bwMode="auto">
          <a:xfrm>
            <a:off x="4788024" y="1545636"/>
            <a:ext cx="432048" cy="216024"/>
          </a:xfrm>
          <a:prstGeom prst="rect">
            <a:avLst/>
          </a:prstGeom>
          <a:solidFill>
            <a:schemeClr val="bg1"/>
          </a:solidFill>
          <a:ln w="12700" cap="flat" cmpd="sng" algn="ctr">
            <a:noFill/>
            <a:prstDash val="solid"/>
            <a:round/>
            <a:headEnd type="none" w="sm" len="sm"/>
            <a:tailEnd type="none" w="sm" len="sm"/>
          </a:ln>
          <a:effectLst/>
        </p:spPr>
        <p:txBody>
          <a:bodyPr vert="horz" wrap="none" lIns="68580" tIns="34290" rIns="68580" bIns="34290" numCol="1" rtlCol="0" anchor="ctr" anchorCtr="0" compatLnSpc="1">
            <a:prstTxWarp prst="textNoShape">
              <a:avLst/>
            </a:prstTxWarp>
          </a:bodyPr>
          <a:lstStyle/>
          <a:p>
            <a:pPr algn="ctr" defTabSz="685800" eaLnBrk="0" fontAlgn="base" hangingPunct="0">
              <a:spcBef>
                <a:spcPct val="0"/>
              </a:spcBef>
              <a:spcAft>
                <a:spcPct val="0"/>
              </a:spcAft>
            </a:pPr>
            <a:endParaRPr lang="en-US" sz="1350">
              <a:latin typeface="Arial" charset="0"/>
            </a:endParaRPr>
          </a:p>
        </p:txBody>
      </p:sp>
      <p:sp>
        <p:nvSpPr>
          <p:cNvPr id="5" name="Content Placeholder 4"/>
          <p:cNvSpPr>
            <a:spLocks noGrp="1"/>
          </p:cNvSpPr>
          <p:nvPr>
            <p:ph idx="1"/>
          </p:nvPr>
        </p:nvSpPr>
        <p:spPr>
          <a:xfrm>
            <a:off x="683568" y="685491"/>
            <a:ext cx="7920880" cy="1691056"/>
          </a:xfrm>
        </p:spPr>
        <p:txBody>
          <a:bodyPr>
            <a:normAutofit fontScale="70000" lnSpcReduction="20000"/>
          </a:bodyPr>
          <a:lstStyle/>
          <a:p>
            <a:pPr algn="l">
              <a:lnSpc>
                <a:spcPct val="120000"/>
              </a:lnSpc>
            </a:pPr>
            <a:r>
              <a:rPr lang="en-US" dirty="0"/>
              <a:t>Without CC, integrated luminosity (per day) is reduced by </a:t>
            </a:r>
            <a:r>
              <a:rPr lang="en-US" b="1" dirty="0">
                <a:solidFill>
                  <a:srgbClr val="FF0000"/>
                </a:solidFill>
              </a:rPr>
              <a:t>13 %</a:t>
            </a:r>
          </a:p>
          <a:p>
            <a:pPr algn="l">
              <a:lnSpc>
                <a:spcPct val="120000"/>
              </a:lnSpc>
            </a:pPr>
            <a:r>
              <a:rPr lang="en-US" dirty="0"/>
              <a:t>Wires </a:t>
            </a:r>
            <a:r>
              <a:rPr lang="en-US" b="1" dirty="0"/>
              <a:t>partially</a:t>
            </a:r>
            <a:r>
              <a:rPr lang="en-US" dirty="0"/>
              <a:t> </a:t>
            </a:r>
            <a:r>
              <a:rPr lang="en-US" b="1" dirty="0"/>
              <a:t>restore </a:t>
            </a:r>
            <a:r>
              <a:rPr lang="en-US" dirty="0"/>
              <a:t>lost </a:t>
            </a:r>
            <a:r>
              <a:rPr lang="en-US" b="1" dirty="0"/>
              <a:t>performance</a:t>
            </a:r>
          </a:p>
          <a:p>
            <a:pPr algn="l">
              <a:lnSpc>
                <a:spcPct val="120000"/>
              </a:lnSpc>
            </a:pPr>
            <a:r>
              <a:rPr lang="en-US" dirty="0"/>
              <a:t>In the presence of CC and wire a slight </a:t>
            </a:r>
            <a:r>
              <a:rPr lang="en-US" b="1" dirty="0"/>
              <a:t>increase</a:t>
            </a:r>
            <a:r>
              <a:rPr lang="en-US" dirty="0"/>
              <a:t> of </a:t>
            </a:r>
            <a:r>
              <a:rPr lang="en-US" b="1" dirty="0"/>
              <a:t>integrated luminosity </a:t>
            </a:r>
            <a:r>
              <a:rPr lang="en-US" dirty="0"/>
              <a:t>is</a:t>
            </a:r>
            <a:r>
              <a:rPr lang="en-US" b="1" dirty="0"/>
              <a:t> guaranteed</a:t>
            </a:r>
            <a:endParaRPr lang="en-US" dirty="0"/>
          </a:p>
        </p:txBody>
      </p:sp>
      <p:sp>
        <p:nvSpPr>
          <p:cNvPr id="9" name="TextBox 8">
            <a:extLst>
              <a:ext uri="{FF2B5EF4-FFF2-40B4-BE49-F238E27FC236}">
                <a16:creationId xmlns="" xmlns:a16="http://schemas.microsoft.com/office/drawing/2014/main" id="{65825D30-22DF-E449-9910-677269BE26A7}"/>
              </a:ext>
            </a:extLst>
          </p:cNvPr>
          <p:cNvSpPr txBox="1"/>
          <p:nvPr/>
        </p:nvSpPr>
        <p:spPr>
          <a:xfrm>
            <a:off x="2459229" y="4371804"/>
            <a:ext cx="896399" cy="300082"/>
          </a:xfrm>
          <a:prstGeom prst="rect">
            <a:avLst/>
          </a:prstGeom>
          <a:noFill/>
        </p:spPr>
        <p:txBody>
          <a:bodyPr wrap="none" rtlCol="0">
            <a:spAutoFit/>
          </a:bodyPr>
          <a:lstStyle/>
          <a:p>
            <a:pPr algn="ctr"/>
            <a:r>
              <a:rPr lang="en-US" sz="1350" b="1" dirty="0"/>
              <a:t>Baseline</a:t>
            </a:r>
          </a:p>
        </p:txBody>
      </p:sp>
      <p:sp>
        <p:nvSpPr>
          <p:cNvPr id="10" name="TextBox 9">
            <a:extLst>
              <a:ext uri="{FF2B5EF4-FFF2-40B4-BE49-F238E27FC236}">
                <a16:creationId xmlns="" xmlns:a16="http://schemas.microsoft.com/office/drawing/2014/main" id="{AD4C44E6-D0B2-BD44-BDDE-394DD278D14F}"/>
              </a:ext>
            </a:extLst>
          </p:cNvPr>
          <p:cNvSpPr txBox="1"/>
          <p:nvPr/>
        </p:nvSpPr>
        <p:spPr>
          <a:xfrm>
            <a:off x="3431107" y="4371804"/>
            <a:ext cx="713657" cy="300082"/>
          </a:xfrm>
          <a:prstGeom prst="rect">
            <a:avLst/>
          </a:prstGeom>
          <a:noFill/>
        </p:spPr>
        <p:txBody>
          <a:bodyPr wrap="none" rtlCol="0">
            <a:spAutoFit/>
          </a:bodyPr>
          <a:lstStyle/>
          <a:p>
            <a:pPr algn="ctr"/>
            <a:r>
              <a:rPr lang="en-US" sz="1350" b="1" dirty="0"/>
              <a:t>No CC</a:t>
            </a:r>
          </a:p>
        </p:txBody>
      </p:sp>
      <p:sp>
        <p:nvSpPr>
          <p:cNvPr id="21" name="TextBox 20">
            <a:extLst>
              <a:ext uri="{FF2B5EF4-FFF2-40B4-BE49-F238E27FC236}">
                <a16:creationId xmlns="" xmlns:a16="http://schemas.microsoft.com/office/drawing/2014/main" id="{88D1E0D8-BB20-0447-A7F6-E01E5446970D}"/>
              </a:ext>
            </a:extLst>
          </p:cNvPr>
          <p:cNvSpPr txBox="1"/>
          <p:nvPr/>
        </p:nvSpPr>
        <p:spPr>
          <a:xfrm>
            <a:off x="3464239" y="2997799"/>
            <a:ext cx="588624" cy="300082"/>
          </a:xfrm>
          <a:prstGeom prst="rect">
            <a:avLst/>
          </a:prstGeom>
          <a:noFill/>
        </p:spPr>
        <p:txBody>
          <a:bodyPr wrap="none" rtlCol="0">
            <a:spAutoFit/>
          </a:bodyPr>
          <a:lstStyle/>
          <a:p>
            <a:pPr algn="ctr"/>
            <a:r>
              <a:rPr lang="en-US" sz="1350" b="1" dirty="0">
                <a:solidFill>
                  <a:srgbClr val="FF0000"/>
                </a:solidFill>
              </a:rPr>
              <a:t>-13%</a:t>
            </a:r>
          </a:p>
        </p:txBody>
      </p:sp>
      <p:sp>
        <p:nvSpPr>
          <p:cNvPr id="23" name="TextBox 22">
            <a:extLst>
              <a:ext uri="{FF2B5EF4-FFF2-40B4-BE49-F238E27FC236}">
                <a16:creationId xmlns="" xmlns:a16="http://schemas.microsoft.com/office/drawing/2014/main" id="{D6B648F6-9437-CA4C-A401-5663834DAD3C}"/>
              </a:ext>
            </a:extLst>
          </p:cNvPr>
          <p:cNvSpPr txBox="1"/>
          <p:nvPr/>
        </p:nvSpPr>
        <p:spPr>
          <a:xfrm>
            <a:off x="4465754" y="2779511"/>
            <a:ext cx="492444" cy="300082"/>
          </a:xfrm>
          <a:prstGeom prst="rect">
            <a:avLst/>
          </a:prstGeom>
          <a:noFill/>
        </p:spPr>
        <p:txBody>
          <a:bodyPr wrap="none" rtlCol="0">
            <a:spAutoFit/>
          </a:bodyPr>
          <a:lstStyle/>
          <a:p>
            <a:pPr algn="ctr"/>
            <a:r>
              <a:rPr lang="en-US" sz="1350" b="1" dirty="0">
                <a:solidFill>
                  <a:srgbClr val="00B050"/>
                </a:solidFill>
              </a:rPr>
              <a:t>-6%</a:t>
            </a:r>
          </a:p>
        </p:txBody>
      </p:sp>
      <p:sp>
        <p:nvSpPr>
          <p:cNvPr id="24" name="TextBox 23">
            <a:extLst>
              <a:ext uri="{FF2B5EF4-FFF2-40B4-BE49-F238E27FC236}">
                <a16:creationId xmlns="" xmlns:a16="http://schemas.microsoft.com/office/drawing/2014/main" id="{2D6176BD-0E12-2A49-881C-08E970FCCDCB}"/>
              </a:ext>
            </a:extLst>
          </p:cNvPr>
          <p:cNvSpPr txBox="1"/>
          <p:nvPr/>
        </p:nvSpPr>
        <p:spPr>
          <a:xfrm>
            <a:off x="6362229" y="2368699"/>
            <a:ext cx="535724" cy="300082"/>
          </a:xfrm>
          <a:prstGeom prst="rect">
            <a:avLst/>
          </a:prstGeom>
          <a:noFill/>
        </p:spPr>
        <p:txBody>
          <a:bodyPr wrap="none" rtlCol="0">
            <a:spAutoFit/>
          </a:bodyPr>
          <a:lstStyle/>
          <a:p>
            <a:pPr algn="ctr"/>
            <a:r>
              <a:rPr lang="en-US" sz="1350" b="1" dirty="0">
                <a:solidFill>
                  <a:srgbClr val="0432FF"/>
                </a:solidFill>
              </a:rPr>
              <a:t>+3%</a:t>
            </a:r>
          </a:p>
        </p:txBody>
      </p:sp>
      <p:sp>
        <p:nvSpPr>
          <p:cNvPr id="27" name="TextBox 26">
            <a:extLst>
              <a:ext uri="{FF2B5EF4-FFF2-40B4-BE49-F238E27FC236}">
                <a16:creationId xmlns="" xmlns:a16="http://schemas.microsoft.com/office/drawing/2014/main" id="{119A27B9-ECB8-D640-9C85-12353B9EA16A}"/>
              </a:ext>
            </a:extLst>
          </p:cNvPr>
          <p:cNvSpPr txBox="1"/>
          <p:nvPr/>
        </p:nvSpPr>
        <p:spPr>
          <a:xfrm rot="16200000">
            <a:off x="1624275" y="3265364"/>
            <a:ext cx="593280" cy="261610"/>
          </a:xfrm>
          <a:prstGeom prst="rect">
            <a:avLst/>
          </a:prstGeom>
          <a:solidFill>
            <a:schemeClr val="bg1"/>
          </a:solidFill>
        </p:spPr>
        <p:txBody>
          <a:bodyPr wrap="square" rtlCol="0">
            <a:spAutoFit/>
          </a:bodyPr>
          <a:lstStyle/>
          <a:p>
            <a:r>
              <a:rPr lang="en-US" sz="1050" b="1" dirty="0">
                <a:latin typeface="Georgia" charset="0"/>
                <a:ea typeface="Georgia" charset="0"/>
                <a:cs typeface="Georgia" charset="0"/>
              </a:rPr>
              <a:t>[fb</a:t>
            </a:r>
            <a:r>
              <a:rPr lang="en-US" sz="1050" b="1" baseline="30000" dirty="0">
                <a:latin typeface="Georgia" charset="0"/>
                <a:ea typeface="Georgia" charset="0"/>
                <a:cs typeface="Georgia" charset="0"/>
              </a:rPr>
              <a:t>-1</a:t>
            </a:r>
            <a:r>
              <a:rPr lang="en-US" sz="1050" b="1" dirty="0">
                <a:latin typeface="Georgia" charset="0"/>
                <a:ea typeface="Georgia" charset="0"/>
                <a:cs typeface="Georgia" charset="0"/>
              </a:rPr>
              <a:t>]</a:t>
            </a:r>
            <a:endParaRPr lang="en-US" sz="1050" b="1" baseline="30000" dirty="0">
              <a:latin typeface="Georgia" charset="0"/>
              <a:ea typeface="Georgia" charset="0"/>
              <a:cs typeface="Georgia" charset="0"/>
            </a:endParaRPr>
          </a:p>
        </p:txBody>
      </p:sp>
      <p:sp>
        <p:nvSpPr>
          <p:cNvPr id="28" name="TextBox 27">
            <a:extLst>
              <a:ext uri="{FF2B5EF4-FFF2-40B4-BE49-F238E27FC236}">
                <a16:creationId xmlns="" xmlns:a16="http://schemas.microsoft.com/office/drawing/2014/main" id="{87782E3E-A625-4540-88E6-7A3B87A1618E}"/>
              </a:ext>
            </a:extLst>
          </p:cNvPr>
          <p:cNvSpPr txBox="1"/>
          <p:nvPr/>
        </p:nvSpPr>
        <p:spPr>
          <a:xfrm>
            <a:off x="4239886" y="4395076"/>
            <a:ext cx="1746210" cy="300082"/>
          </a:xfrm>
          <a:prstGeom prst="rect">
            <a:avLst/>
          </a:prstGeom>
          <a:noFill/>
        </p:spPr>
        <p:txBody>
          <a:bodyPr wrap="square" rtlCol="0">
            <a:spAutoFit/>
          </a:bodyPr>
          <a:lstStyle/>
          <a:p>
            <a:pPr algn="ctr"/>
            <a:r>
              <a:rPr lang="en-US" sz="1350" b="1" dirty="0"/>
              <a:t>No CC with Wire</a:t>
            </a:r>
          </a:p>
        </p:txBody>
      </p:sp>
      <p:sp>
        <p:nvSpPr>
          <p:cNvPr id="29" name="TextBox 28">
            <a:extLst>
              <a:ext uri="{FF2B5EF4-FFF2-40B4-BE49-F238E27FC236}">
                <a16:creationId xmlns="" xmlns:a16="http://schemas.microsoft.com/office/drawing/2014/main" id="{BC0555F7-D667-6C44-86E9-0C5E0154BA61}"/>
              </a:ext>
            </a:extLst>
          </p:cNvPr>
          <p:cNvSpPr txBox="1"/>
          <p:nvPr/>
        </p:nvSpPr>
        <p:spPr>
          <a:xfrm>
            <a:off x="5986096" y="4371805"/>
            <a:ext cx="1228372" cy="507831"/>
          </a:xfrm>
          <a:prstGeom prst="rect">
            <a:avLst/>
          </a:prstGeom>
          <a:noFill/>
        </p:spPr>
        <p:txBody>
          <a:bodyPr wrap="square" rtlCol="0">
            <a:spAutoFit/>
          </a:bodyPr>
          <a:lstStyle/>
          <a:p>
            <a:pPr algn="ctr"/>
            <a:r>
              <a:rPr lang="en-US" sz="1350" b="1" dirty="0"/>
              <a:t>With CC</a:t>
            </a:r>
          </a:p>
          <a:p>
            <a:pPr algn="ctr"/>
            <a:r>
              <a:rPr lang="en-US" sz="1350" b="1" dirty="0"/>
              <a:t>and Wire</a:t>
            </a:r>
          </a:p>
        </p:txBody>
      </p:sp>
      <p:sp>
        <p:nvSpPr>
          <p:cNvPr id="32" name="TextBox 31">
            <a:extLst>
              <a:ext uri="{FF2B5EF4-FFF2-40B4-BE49-F238E27FC236}">
                <a16:creationId xmlns="" xmlns:a16="http://schemas.microsoft.com/office/drawing/2014/main" id="{93F256F0-5E91-D84E-9DA4-A83081FE08F2}"/>
              </a:ext>
            </a:extLst>
          </p:cNvPr>
          <p:cNvSpPr txBox="1"/>
          <p:nvPr/>
        </p:nvSpPr>
        <p:spPr>
          <a:xfrm>
            <a:off x="5408869" y="2625481"/>
            <a:ext cx="492444" cy="300082"/>
          </a:xfrm>
          <a:prstGeom prst="rect">
            <a:avLst/>
          </a:prstGeom>
          <a:noFill/>
        </p:spPr>
        <p:txBody>
          <a:bodyPr wrap="none" rtlCol="0">
            <a:spAutoFit/>
          </a:bodyPr>
          <a:lstStyle/>
          <a:p>
            <a:pPr algn="ctr"/>
            <a:r>
              <a:rPr lang="en-US" sz="1350" b="1" dirty="0">
                <a:solidFill>
                  <a:srgbClr val="00B050"/>
                </a:solidFill>
              </a:rPr>
              <a:t>-5%</a:t>
            </a:r>
          </a:p>
        </p:txBody>
      </p:sp>
      <p:sp>
        <p:nvSpPr>
          <p:cNvPr id="31" name="Rectangle 30">
            <a:extLst>
              <a:ext uri="{FF2B5EF4-FFF2-40B4-BE49-F238E27FC236}">
                <a16:creationId xmlns="" xmlns:a16="http://schemas.microsoft.com/office/drawing/2014/main" id="{5D6D7A79-D0AD-4941-B30D-55857F0A25C8}"/>
              </a:ext>
            </a:extLst>
          </p:cNvPr>
          <p:cNvSpPr/>
          <p:nvPr/>
        </p:nvSpPr>
        <p:spPr>
          <a:xfrm>
            <a:off x="4385308" y="3532897"/>
            <a:ext cx="732893" cy="300082"/>
          </a:xfrm>
          <a:prstGeom prst="rect">
            <a:avLst/>
          </a:prstGeom>
        </p:spPr>
        <p:txBody>
          <a:bodyPr wrap="none">
            <a:spAutoFit/>
          </a:bodyPr>
          <a:lstStyle/>
          <a:p>
            <a:r>
              <a:rPr lang="en-US" sz="1350" b="1" dirty="0"/>
              <a:t>Round</a:t>
            </a:r>
            <a:endParaRPr lang="en-US" sz="1350" dirty="0"/>
          </a:p>
        </p:txBody>
      </p:sp>
      <p:sp>
        <p:nvSpPr>
          <p:cNvPr id="33" name="Rectangle 32">
            <a:extLst>
              <a:ext uri="{FF2B5EF4-FFF2-40B4-BE49-F238E27FC236}">
                <a16:creationId xmlns="" xmlns:a16="http://schemas.microsoft.com/office/drawing/2014/main" id="{46E47C10-0E29-884B-A836-ECA7EA449127}"/>
              </a:ext>
            </a:extLst>
          </p:cNvPr>
          <p:cNvSpPr/>
          <p:nvPr/>
        </p:nvSpPr>
        <p:spPr>
          <a:xfrm>
            <a:off x="5439054" y="3537895"/>
            <a:ext cx="492443" cy="300082"/>
          </a:xfrm>
          <a:prstGeom prst="rect">
            <a:avLst/>
          </a:prstGeom>
        </p:spPr>
        <p:txBody>
          <a:bodyPr wrap="none">
            <a:spAutoFit/>
          </a:bodyPr>
          <a:lstStyle/>
          <a:p>
            <a:r>
              <a:rPr lang="en-US" sz="1350" b="1" dirty="0"/>
              <a:t>Flat</a:t>
            </a:r>
            <a:endParaRPr lang="en-US" sz="1350" dirty="0"/>
          </a:p>
        </p:txBody>
      </p:sp>
      <p:sp>
        <p:nvSpPr>
          <p:cNvPr id="35" name="Rectangle 34">
            <a:extLst>
              <a:ext uri="{FF2B5EF4-FFF2-40B4-BE49-F238E27FC236}">
                <a16:creationId xmlns="" xmlns:a16="http://schemas.microsoft.com/office/drawing/2014/main" id="{0E5FE3B6-0079-2B48-8B01-F396519D58F7}"/>
              </a:ext>
            </a:extLst>
          </p:cNvPr>
          <p:cNvSpPr/>
          <p:nvPr/>
        </p:nvSpPr>
        <p:spPr>
          <a:xfrm>
            <a:off x="6286728" y="3219369"/>
            <a:ext cx="733544" cy="300082"/>
          </a:xfrm>
          <a:prstGeom prst="rect">
            <a:avLst/>
          </a:prstGeom>
        </p:spPr>
        <p:txBody>
          <a:bodyPr wrap="square">
            <a:spAutoFit/>
          </a:bodyPr>
          <a:lstStyle/>
          <a:p>
            <a:r>
              <a:rPr lang="en-US" sz="1350" b="1" dirty="0"/>
              <a:t>Round</a:t>
            </a:r>
            <a:endParaRPr lang="en-US" sz="1350" dirty="0"/>
          </a:p>
        </p:txBody>
      </p:sp>
      <p:sp>
        <p:nvSpPr>
          <p:cNvPr id="36" name="Rectangle 35">
            <a:extLst>
              <a:ext uri="{FF2B5EF4-FFF2-40B4-BE49-F238E27FC236}">
                <a16:creationId xmlns="" xmlns:a16="http://schemas.microsoft.com/office/drawing/2014/main" id="{4CB6E4AF-9F79-E24B-82FD-F8585F67B722}"/>
              </a:ext>
            </a:extLst>
          </p:cNvPr>
          <p:cNvSpPr/>
          <p:nvPr/>
        </p:nvSpPr>
        <p:spPr>
          <a:xfrm>
            <a:off x="6316680" y="3496368"/>
            <a:ext cx="588623" cy="300082"/>
          </a:xfrm>
          <a:prstGeom prst="rect">
            <a:avLst/>
          </a:prstGeom>
        </p:spPr>
        <p:txBody>
          <a:bodyPr wrap="none">
            <a:spAutoFit/>
          </a:bodyPr>
          <a:lstStyle/>
          <a:p>
            <a:r>
              <a:rPr lang="en-US" sz="1350" b="1" dirty="0"/>
              <a:t>/ Flat</a:t>
            </a:r>
            <a:endParaRPr lang="en-US" sz="1350" dirty="0"/>
          </a:p>
        </p:txBody>
      </p:sp>
      <p:sp>
        <p:nvSpPr>
          <p:cNvPr id="37" name="Rectangle 36">
            <a:extLst>
              <a:ext uri="{FF2B5EF4-FFF2-40B4-BE49-F238E27FC236}">
                <a16:creationId xmlns="" xmlns:a16="http://schemas.microsoft.com/office/drawing/2014/main" id="{B69D7B70-808E-7B4B-8CB3-41C01B964979}"/>
              </a:ext>
            </a:extLst>
          </p:cNvPr>
          <p:cNvSpPr/>
          <p:nvPr/>
        </p:nvSpPr>
        <p:spPr>
          <a:xfrm>
            <a:off x="2465766" y="3293250"/>
            <a:ext cx="732893" cy="300082"/>
          </a:xfrm>
          <a:prstGeom prst="rect">
            <a:avLst/>
          </a:prstGeom>
        </p:spPr>
        <p:txBody>
          <a:bodyPr wrap="none">
            <a:spAutoFit/>
          </a:bodyPr>
          <a:lstStyle/>
          <a:p>
            <a:r>
              <a:rPr lang="en-US" sz="1350" b="1" dirty="0"/>
              <a:t>Round</a:t>
            </a:r>
            <a:endParaRPr lang="en-US" sz="1350" dirty="0"/>
          </a:p>
        </p:txBody>
      </p:sp>
      <p:sp>
        <p:nvSpPr>
          <p:cNvPr id="38" name="Rectangle 37">
            <a:extLst>
              <a:ext uri="{FF2B5EF4-FFF2-40B4-BE49-F238E27FC236}">
                <a16:creationId xmlns="" xmlns:a16="http://schemas.microsoft.com/office/drawing/2014/main" id="{9F22D5AA-486D-A649-9D16-E93205DC59E4}"/>
              </a:ext>
            </a:extLst>
          </p:cNvPr>
          <p:cNvSpPr/>
          <p:nvPr/>
        </p:nvSpPr>
        <p:spPr>
          <a:xfrm>
            <a:off x="3434955" y="3665247"/>
            <a:ext cx="732893" cy="300082"/>
          </a:xfrm>
          <a:prstGeom prst="rect">
            <a:avLst/>
          </a:prstGeom>
        </p:spPr>
        <p:txBody>
          <a:bodyPr wrap="none">
            <a:spAutoFit/>
          </a:bodyPr>
          <a:lstStyle/>
          <a:p>
            <a:r>
              <a:rPr lang="en-US" sz="1350" b="1" dirty="0"/>
              <a:t>Round</a:t>
            </a:r>
            <a:endParaRPr lang="en-US" sz="1350" dirty="0"/>
          </a:p>
        </p:txBody>
      </p:sp>
      <p:sp>
        <p:nvSpPr>
          <p:cNvPr id="7" name="Slide Number Placeholder 6">
            <a:extLst>
              <a:ext uri="{FF2B5EF4-FFF2-40B4-BE49-F238E27FC236}">
                <a16:creationId xmlns="" xmlns:a16="http://schemas.microsoft.com/office/drawing/2014/main" id="{A3605375-E02B-DE4B-8FB1-AA74E098B8FB}"/>
              </a:ext>
            </a:extLst>
          </p:cNvPr>
          <p:cNvSpPr>
            <a:spLocks noGrp="1"/>
          </p:cNvSpPr>
          <p:nvPr>
            <p:ph type="sldNum" sz="quarter" idx="12"/>
          </p:nvPr>
        </p:nvSpPr>
        <p:spPr/>
        <p:txBody>
          <a:bodyPr/>
          <a:lstStyle/>
          <a:p>
            <a:fld id="{BFDCA1C4-9514-7B4F-976F-D92F7E296653}" type="slidenum">
              <a:rPr lang="fr-FR" smtClean="0"/>
              <a:pPr/>
              <a:t>25</a:t>
            </a:fld>
            <a:endParaRPr lang="fr-FR"/>
          </a:p>
        </p:txBody>
      </p:sp>
      <p:sp>
        <p:nvSpPr>
          <p:cNvPr id="26" name="TextBox 25"/>
          <p:cNvSpPr txBox="1"/>
          <p:nvPr/>
        </p:nvSpPr>
        <p:spPr>
          <a:xfrm>
            <a:off x="7400410" y="479104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smtClean="0">
                <a:solidFill>
                  <a:srgbClr val="F8F3E9"/>
                </a:solidFill>
              </a:rPr>
              <a:t>Papaphilippou</a:t>
            </a:r>
            <a:endParaRPr lang="en-US" sz="1000" dirty="0">
              <a:solidFill>
                <a:srgbClr val="F8F3E9"/>
              </a:solidFill>
            </a:endParaRPr>
          </a:p>
        </p:txBody>
      </p:sp>
    </p:spTree>
    <p:extLst>
      <p:ext uri="{BB962C8B-B14F-4D97-AF65-F5344CB8AC3E}">
        <p14:creationId xmlns:p14="http://schemas.microsoft.com/office/powerpoint/2010/main" val="10849995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26</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extLst>
      <p:ext uri="{BB962C8B-B14F-4D97-AF65-F5344CB8AC3E}">
        <p14:creationId xmlns:p14="http://schemas.microsoft.com/office/powerpoint/2010/main" val="19878026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2"/>
          <p:cNvSpPr txBox="1"/>
          <p:nvPr/>
        </p:nvSpPr>
        <p:spPr>
          <a:xfrm>
            <a:off x="7658100" y="4767390"/>
            <a:ext cx="269730" cy="269730"/>
          </a:xfrm>
          <a:prstGeom prst="rect">
            <a:avLst/>
          </a:prstGeom>
          <a:noFill/>
          <a:ln>
            <a:noFill/>
          </a:ln>
        </p:spPr>
        <p:txBody>
          <a:bodyPr lIns="0" tIns="0" rIns="0" bIns="0" anchor="b"/>
          <a:lstStyle/>
          <a:p>
            <a:pPr algn="r">
              <a:lnSpc>
                <a:spcPct val="100000"/>
              </a:lnSpc>
            </a:pPr>
            <a:fld id="{39DCBE1B-6A42-4C69-BAD0-DA73147E3060}" type="slidenum">
              <a:rPr lang="en-US" sz="900" spc="-1">
                <a:solidFill>
                  <a:srgbClr val="64BCD9"/>
                </a:solidFill>
                <a:uFill>
                  <a:solidFill>
                    <a:srgbClr val="FFFFFF"/>
                  </a:solidFill>
                </a:uFill>
                <a:latin typeface="Arial"/>
              </a:rPr>
              <a:t>27</a:t>
            </a:fld>
            <a:endParaRPr lang="en-US" sz="900" spc="-1" dirty="0">
              <a:solidFill>
                <a:srgbClr val="000000"/>
              </a:solidFill>
              <a:uFill>
                <a:solidFill>
                  <a:srgbClr val="FFFFFF"/>
                </a:solidFill>
              </a:uFill>
              <a:latin typeface="Times New Roman"/>
            </a:endParaRPr>
          </a:p>
        </p:txBody>
      </p:sp>
      <p:sp>
        <p:nvSpPr>
          <p:cNvPr id="80" name="Title 1"/>
          <p:cNvSpPr txBox="1">
            <a:spLocks/>
          </p:cNvSpPr>
          <p:nvPr/>
        </p:nvSpPr>
        <p:spPr>
          <a:xfrm>
            <a:off x="1601670" y="141480"/>
            <a:ext cx="6210690" cy="364921"/>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2100" dirty="0" smtClean="0">
                <a:solidFill>
                  <a:srgbClr val="2A8DB4"/>
                </a:solidFill>
              </a:rPr>
              <a:t>Space Reservation Request HL-LHC IP1/5</a:t>
            </a:r>
          </a:p>
          <a:p>
            <a:endParaRPr lang="fr-FR" sz="2100" dirty="0">
              <a:solidFill>
                <a:srgbClr val="2A8DB4"/>
              </a:solidFill>
            </a:endParaRPr>
          </a:p>
        </p:txBody>
      </p:sp>
      <p:sp>
        <p:nvSpPr>
          <p:cNvPr id="5" name="TextBox 4"/>
          <p:cNvSpPr txBox="1"/>
          <p:nvPr/>
        </p:nvSpPr>
        <p:spPr>
          <a:xfrm>
            <a:off x="2293854" y="4720526"/>
            <a:ext cx="4826321" cy="369332"/>
          </a:xfrm>
          <a:prstGeom prst="rect">
            <a:avLst/>
          </a:prstGeom>
          <a:noFill/>
        </p:spPr>
        <p:txBody>
          <a:bodyPr wrap="none" rtlCol="0">
            <a:spAutoFit/>
          </a:bodyPr>
          <a:lstStyle/>
          <a:p>
            <a:r>
              <a:rPr lang="en-US" dirty="0">
                <a:solidFill>
                  <a:srgbClr val="0645AD"/>
                </a:solidFill>
                <a:latin typeface="Helvetica Neue" charset="0"/>
                <a:hlinkClick r:id="rId3"/>
              </a:rPr>
              <a:t>https://</a:t>
            </a:r>
            <a:r>
              <a:rPr lang="en-US" dirty="0" smtClean="0">
                <a:solidFill>
                  <a:srgbClr val="0645AD"/>
                </a:solidFill>
                <a:latin typeface="Helvetica Neue" charset="0"/>
                <a:hlinkClick r:id="rId3"/>
              </a:rPr>
              <a:t>edms.cern.ch/document/2037987/1.0</a:t>
            </a:r>
            <a:endParaRPr lang="en-US" dirty="0">
              <a:latin typeface="Helvetica Neue" charset="0"/>
            </a:endParaRPr>
          </a:p>
        </p:txBody>
      </p:sp>
      <p:pic>
        <p:nvPicPr>
          <p:cNvPr id="12" name="Picture 11"/>
          <p:cNvPicPr>
            <a:picLocks noChangeAspect="1"/>
          </p:cNvPicPr>
          <p:nvPr/>
        </p:nvPicPr>
        <p:blipFill>
          <a:blip r:embed="rId4"/>
          <a:stretch>
            <a:fillRect/>
          </a:stretch>
        </p:blipFill>
        <p:spPr>
          <a:xfrm>
            <a:off x="1187624" y="1059582"/>
            <a:ext cx="7128000" cy="3281650"/>
          </a:xfrm>
          <a:prstGeom prst="rect">
            <a:avLst/>
          </a:prstGeom>
        </p:spPr>
      </p:pic>
      <p:sp>
        <p:nvSpPr>
          <p:cNvPr id="6" name="TextBox 5"/>
          <p:cNvSpPr txBox="1"/>
          <p:nvPr/>
        </p:nvSpPr>
        <p:spPr>
          <a:xfrm>
            <a:off x="7524328"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Bertarelli</a:t>
            </a:r>
            <a:endParaRPr lang="en-US" sz="1000" dirty="0">
              <a:solidFill>
                <a:srgbClr val="F8F3E9"/>
              </a:solidFill>
            </a:endParaRPr>
          </a:p>
        </p:txBody>
      </p:sp>
    </p:spTree>
    <p:extLst>
      <p:ext uri="{BB962C8B-B14F-4D97-AF65-F5344CB8AC3E}">
        <p14:creationId xmlns:p14="http://schemas.microsoft.com/office/powerpoint/2010/main" val="8069617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2"/>
          <p:cNvSpPr txBox="1"/>
          <p:nvPr/>
        </p:nvSpPr>
        <p:spPr>
          <a:xfrm>
            <a:off x="7658100" y="4767390"/>
            <a:ext cx="269730" cy="269730"/>
          </a:xfrm>
          <a:prstGeom prst="rect">
            <a:avLst/>
          </a:prstGeom>
          <a:noFill/>
          <a:ln>
            <a:noFill/>
          </a:ln>
        </p:spPr>
        <p:txBody>
          <a:bodyPr lIns="0" tIns="0" rIns="0" bIns="0" anchor="b"/>
          <a:lstStyle/>
          <a:p>
            <a:pPr algn="r">
              <a:lnSpc>
                <a:spcPct val="100000"/>
              </a:lnSpc>
            </a:pPr>
            <a:fld id="{39DCBE1B-6A42-4C69-BAD0-DA73147E3060}" type="slidenum">
              <a:rPr lang="en-US" sz="900" spc="-1">
                <a:solidFill>
                  <a:srgbClr val="64BCD9"/>
                </a:solidFill>
                <a:uFill>
                  <a:solidFill>
                    <a:srgbClr val="FFFFFF"/>
                  </a:solidFill>
                </a:uFill>
                <a:latin typeface="Arial"/>
              </a:rPr>
              <a:t>28</a:t>
            </a:fld>
            <a:endParaRPr lang="en-US" sz="900" spc="-1" dirty="0">
              <a:solidFill>
                <a:srgbClr val="000000"/>
              </a:solidFill>
              <a:uFill>
                <a:solidFill>
                  <a:srgbClr val="FFFFFF"/>
                </a:solidFill>
              </a:uFill>
              <a:latin typeface="Times New Roman"/>
            </a:endParaRPr>
          </a:p>
        </p:txBody>
      </p:sp>
      <p:sp>
        <p:nvSpPr>
          <p:cNvPr id="80" name="Title 1"/>
          <p:cNvSpPr txBox="1">
            <a:spLocks/>
          </p:cNvSpPr>
          <p:nvPr/>
        </p:nvSpPr>
        <p:spPr>
          <a:xfrm>
            <a:off x="1601670" y="141480"/>
            <a:ext cx="6210690" cy="364921"/>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2100" dirty="0" smtClean="0">
                <a:solidFill>
                  <a:srgbClr val="2A8DB4"/>
                </a:solidFill>
              </a:rPr>
              <a:t>Space Reservation Request HL-LHC IP1/5</a:t>
            </a:r>
          </a:p>
          <a:p>
            <a:endParaRPr lang="fr-FR" sz="2100" dirty="0">
              <a:solidFill>
                <a:srgbClr val="2A8DB4"/>
              </a:solidFill>
            </a:endParaRPr>
          </a:p>
        </p:txBody>
      </p:sp>
      <p:pic>
        <p:nvPicPr>
          <p:cNvPr id="82" name="Picture 81"/>
          <p:cNvPicPr/>
          <p:nvPr/>
        </p:nvPicPr>
        <p:blipFill rotWithShape="1">
          <a:blip r:embed="rId3">
            <a:extLst>
              <a:ext uri="{28A0092B-C50C-407E-A947-70E740481C1C}">
                <a14:useLocalDpi xmlns:a14="http://schemas.microsoft.com/office/drawing/2010/main" val="0"/>
              </a:ext>
            </a:extLst>
          </a:blip>
          <a:srcRect t="24315" b="27444"/>
          <a:stretch/>
        </p:blipFill>
        <p:spPr bwMode="auto">
          <a:xfrm>
            <a:off x="1439653" y="681540"/>
            <a:ext cx="6442523" cy="1753251"/>
          </a:xfrm>
          <a:prstGeom prst="rect">
            <a:avLst/>
          </a:prstGeom>
          <a:noFill/>
          <a:ln>
            <a:noFill/>
          </a:ln>
          <a:extLst>
            <a:ext uri="{53640926-AAD7-44d8-BBD7-CCE9431645EC}">
              <a14:shadowObscured xmlns="" xmlns:a14="http://schemas.microsoft.com/office/drawing/2010/main"/>
            </a:ext>
          </a:extLst>
        </p:spPr>
      </p:pic>
      <p:pic>
        <p:nvPicPr>
          <p:cNvPr id="85" name="Picture 84"/>
          <p:cNvPicPr/>
          <p:nvPr/>
        </p:nvPicPr>
        <p:blipFill rotWithShape="1">
          <a:blip r:embed="rId4">
            <a:extLst>
              <a:ext uri="{28A0092B-C50C-407E-A947-70E740481C1C}">
                <a14:useLocalDpi xmlns:a14="http://schemas.microsoft.com/office/drawing/2010/main" val="0"/>
              </a:ext>
            </a:extLst>
          </a:blip>
          <a:srcRect t="30606" b="18888"/>
          <a:stretch/>
        </p:blipFill>
        <p:spPr bwMode="auto">
          <a:xfrm>
            <a:off x="1439652" y="2812833"/>
            <a:ext cx="6426712" cy="1860657"/>
          </a:xfrm>
          <a:prstGeom prst="rect">
            <a:avLst/>
          </a:prstGeom>
          <a:noFill/>
          <a:ln>
            <a:noFill/>
          </a:ln>
          <a:extLst>
            <a:ext uri="{53640926-AAD7-44d8-BBD7-CCE9431645EC}">
              <a14:shadowObscured xmlns="" xmlns:a14="http://schemas.microsoft.com/office/drawing/2010/main"/>
            </a:ext>
          </a:extLst>
        </p:spPr>
      </p:pic>
      <p:sp>
        <p:nvSpPr>
          <p:cNvPr id="86" name="Rectangle 85"/>
          <p:cNvSpPr/>
          <p:nvPr/>
        </p:nvSpPr>
        <p:spPr>
          <a:xfrm>
            <a:off x="6246186" y="3813888"/>
            <a:ext cx="1588897" cy="300082"/>
          </a:xfrm>
          <a:prstGeom prst="rect">
            <a:avLst/>
          </a:prstGeom>
        </p:spPr>
        <p:txBody>
          <a:bodyPr wrap="none">
            <a:spAutoFit/>
          </a:bodyPr>
          <a:lstStyle/>
          <a:p>
            <a:r>
              <a:rPr lang="en-GB" sz="1350" dirty="0"/>
              <a:t>Half-cell 5R1/5R5</a:t>
            </a:r>
            <a:r>
              <a:rPr lang="en-US" sz="1350" dirty="0"/>
              <a:t> </a:t>
            </a:r>
          </a:p>
        </p:txBody>
      </p:sp>
      <p:sp>
        <p:nvSpPr>
          <p:cNvPr id="87" name="Rectangle 86"/>
          <p:cNvSpPr/>
          <p:nvPr/>
        </p:nvSpPr>
        <p:spPr>
          <a:xfrm>
            <a:off x="6300192" y="1599642"/>
            <a:ext cx="1531188" cy="300082"/>
          </a:xfrm>
          <a:prstGeom prst="rect">
            <a:avLst/>
          </a:prstGeom>
        </p:spPr>
        <p:txBody>
          <a:bodyPr wrap="none">
            <a:spAutoFit/>
          </a:bodyPr>
          <a:lstStyle/>
          <a:p>
            <a:r>
              <a:rPr lang="en-GB" sz="1350" dirty="0"/>
              <a:t>Half-cell 5L1/5L5</a:t>
            </a:r>
            <a:r>
              <a:rPr lang="en-US" sz="1350" dirty="0"/>
              <a:t> </a:t>
            </a:r>
          </a:p>
        </p:txBody>
      </p:sp>
      <p:sp>
        <p:nvSpPr>
          <p:cNvPr id="5" name="TextBox 4"/>
          <p:cNvSpPr txBox="1"/>
          <p:nvPr/>
        </p:nvSpPr>
        <p:spPr>
          <a:xfrm>
            <a:off x="2293854" y="4720526"/>
            <a:ext cx="4826321" cy="369332"/>
          </a:xfrm>
          <a:prstGeom prst="rect">
            <a:avLst/>
          </a:prstGeom>
          <a:noFill/>
        </p:spPr>
        <p:txBody>
          <a:bodyPr wrap="none" rtlCol="0">
            <a:spAutoFit/>
          </a:bodyPr>
          <a:lstStyle/>
          <a:p>
            <a:r>
              <a:rPr lang="en-US" dirty="0">
                <a:solidFill>
                  <a:srgbClr val="0645AD"/>
                </a:solidFill>
                <a:latin typeface="Helvetica Neue" charset="0"/>
                <a:hlinkClick r:id="rId5"/>
              </a:rPr>
              <a:t>https://</a:t>
            </a:r>
            <a:r>
              <a:rPr lang="en-US" dirty="0" smtClean="0">
                <a:solidFill>
                  <a:srgbClr val="0645AD"/>
                </a:solidFill>
                <a:latin typeface="Helvetica Neue" charset="0"/>
                <a:hlinkClick r:id="rId5"/>
              </a:rPr>
              <a:t>edms.cern.ch/document/2037987/1.0</a:t>
            </a:r>
            <a:endParaRPr lang="en-US" dirty="0">
              <a:latin typeface="Helvetica Neue" charset="0"/>
            </a:endParaRPr>
          </a:p>
        </p:txBody>
      </p:sp>
      <p:sp>
        <p:nvSpPr>
          <p:cNvPr id="10" name="TextBox 9"/>
          <p:cNvSpPr txBox="1"/>
          <p:nvPr/>
        </p:nvSpPr>
        <p:spPr>
          <a:xfrm>
            <a:off x="7238981" y="4782198"/>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Rossi</a:t>
            </a:r>
            <a:endParaRPr lang="en-US" sz="1000" dirty="0">
              <a:solidFill>
                <a:srgbClr val="F8F3E9"/>
              </a:solidFill>
            </a:endParaRPr>
          </a:p>
        </p:txBody>
      </p:sp>
    </p:spTree>
    <p:extLst>
      <p:ext uri="{BB962C8B-B14F-4D97-AF65-F5344CB8AC3E}">
        <p14:creationId xmlns:p14="http://schemas.microsoft.com/office/powerpoint/2010/main" val="6356617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800" y="-34625"/>
            <a:ext cx="7920000" cy="540000"/>
          </a:xfrm>
        </p:spPr>
        <p:txBody>
          <a:bodyPr/>
          <a:lstStyle/>
          <a:p>
            <a:r>
              <a:rPr lang="en-US" sz="2100" dirty="0" smtClean="0"/>
              <a:t>Wire radius vs temperature/power</a:t>
            </a:r>
            <a:endParaRPr lang="en-US" sz="21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grpSp>
        <p:nvGrpSpPr>
          <p:cNvPr id="4" name="Group 3"/>
          <p:cNvGrpSpPr/>
          <p:nvPr/>
        </p:nvGrpSpPr>
        <p:grpSpPr>
          <a:xfrm>
            <a:off x="323528" y="625537"/>
            <a:ext cx="5721900" cy="2497661"/>
            <a:chOff x="0" y="2806149"/>
            <a:chExt cx="9036496" cy="3944511"/>
          </a:xfrm>
        </p:grpSpPr>
        <p:pic>
          <p:nvPicPr>
            <p:cNvPr id="7" name="Picture 6"/>
            <p:cNvPicPr>
              <a:picLocks noChangeAspect="1"/>
            </p:cNvPicPr>
            <p:nvPr/>
          </p:nvPicPr>
          <p:blipFill>
            <a:blip r:embed="rId2"/>
            <a:stretch>
              <a:fillRect/>
            </a:stretch>
          </p:blipFill>
          <p:spPr>
            <a:xfrm>
              <a:off x="1020266" y="2806149"/>
              <a:ext cx="7296150" cy="3724275"/>
            </a:xfrm>
            <a:prstGeom prst="rect">
              <a:avLst/>
            </a:prstGeom>
          </p:spPr>
        </p:pic>
        <p:sp>
          <p:nvSpPr>
            <p:cNvPr id="8" name="TextBox 7"/>
            <p:cNvSpPr txBox="1"/>
            <p:nvPr/>
          </p:nvSpPr>
          <p:spPr>
            <a:xfrm>
              <a:off x="3709476" y="6381328"/>
              <a:ext cx="2158668" cy="369332"/>
            </a:xfrm>
            <a:prstGeom prst="rect">
              <a:avLst/>
            </a:prstGeom>
            <a:solidFill>
              <a:schemeClr val="bg1"/>
            </a:solidFill>
          </p:spPr>
          <p:txBody>
            <a:bodyPr wrap="square" rtlCol="0">
              <a:spAutoFit/>
            </a:bodyPr>
            <a:lstStyle/>
            <a:p>
              <a:pPr algn="ctr"/>
              <a:r>
                <a:rPr lang="en-US" sz="1200" dirty="0"/>
                <a:t>Wire radius [mm]</a:t>
              </a:r>
              <a:endParaRPr lang="en-GB" sz="1200" dirty="0"/>
            </a:p>
          </p:txBody>
        </p:sp>
        <p:sp>
          <p:nvSpPr>
            <p:cNvPr id="10" name="TextBox 9"/>
            <p:cNvSpPr txBox="1"/>
            <p:nvPr/>
          </p:nvSpPr>
          <p:spPr>
            <a:xfrm>
              <a:off x="0" y="4044259"/>
              <a:ext cx="972000" cy="615553"/>
            </a:xfrm>
            <a:prstGeom prst="rect">
              <a:avLst/>
            </a:prstGeom>
            <a:solidFill>
              <a:schemeClr val="bg1"/>
            </a:solidFill>
          </p:spPr>
          <p:txBody>
            <a:bodyPr wrap="square" lIns="0" rIns="0" rtlCol="0">
              <a:spAutoFit/>
            </a:bodyPr>
            <a:lstStyle/>
            <a:p>
              <a:pPr algn="ctr"/>
              <a:r>
                <a:rPr lang="en-US" sz="1200" dirty="0"/>
                <a:t>Wire Temp. [</a:t>
              </a:r>
              <a:r>
                <a:rPr lang="en-US" sz="1200" dirty="0">
                  <a:sym typeface="Symbol" panose="05050102010706020507" pitchFamily="18" charset="2"/>
                </a:rPr>
                <a:t>C</a:t>
              </a:r>
              <a:r>
                <a:rPr lang="en-US" sz="1200" dirty="0"/>
                <a:t>]</a:t>
              </a:r>
              <a:endParaRPr lang="en-GB" sz="1200" dirty="0"/>
            </a:p>
          </p:txBody>
        </p:sp>
        <p:sp>
          <p:nvSpPr>
            <p:cNvPr id="11" name="TextBox 10"/>
            <p:cNvSpPr txBox="1"/>
            <p:nvPr/>
          </p:nvSpPr>
          <p:spPr>
            <a:xfrm>
              <a:off x="8316496" y="4044259"/>
              <a:ext cx="720000" cy="615553"/>
            </a:xfrm>
            <a:prstGeom prst="rect">
              <a:avLst/>
            </a:prstGeom>
            <a:solidFill>
              <a:schemeClr val="bg1"/>
            </a:solidFill>
          </p:spPr>
          <p:txBody>
            <a:bodyPr wrap="square" lIns="0" rIns="0" rtlCol="0">
              <a:spAutoFit/>
            </a:bodyPr>
            <a:lstStyle/>
            <a:p>
              <a:pPr algn="ctr"/>
              <a:r>
                <a:rPr lang="en-US" sz="1200" dirty="0"/>
                <a:t>Power [kW]</a:t>
              </a:r>
              <a:endParaRPr lang="en-GB" sz="1200" dirty="0"/>
            </a:p>
          </p:txBody>
        </p:sp>
      </p:grpSp>
      <p:sp>
        <p:nvSpPr>
          <p:cNvPr id="13" name="TextBox 12"/>
          <p:cNvSpPr txBox="1"/>
          <p:nvPr/>
        </p:nvSpPr>
        <p:spPr>
          <a:xfrm>
            <a:off x="7164288" y="4743160"/>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Bertarelli</a:t>
            </a:r>
            <a:endParaRPr lang="en-US" sz="1000" dirty="0">
              <a:solidFill>
                <a:srgbClr val="F8F3E9"/>
              </a:solidFill>
            </a:endParaRPr>
          </a:p>
        </p:txBody>
      </p:sp>
      <p:sp>
        <p:nvSpPr>
          <p:cNvPr id="9" name="Rectangle 8"/>
          <p:cNvSpPr/>
          <p:nvPr/>
        </p:nvSpPr>
        <p:spPr>
          <a:xfrm>
            <a:off x="1212726" y="753094"/>
            <a:ext cx="1584176" cy="2021771"/>
          </a:xfrm>
          <a:prstGeom prst="rect">
            <a:avLst/>
          </a:prstGeom>
          <a:solidFill>
            <a:srgbClr val="FF0000">
              <a:alpha val="2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361619" y="885180"/>
            <a:ext cx="1286390"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r&lt;1 mm excluded </a:t>
            </a:r>
          </a:p>
          <a:p>
            <a:r>
              <a:rPr lang="en-US" sz="1000" dirty="0" smtClean="0">
                <a:solidFill>
                  <a:srgbClr val="F8F3E9"/>
                </a:solidFill>
              </a:rPr>
              <a:t>at the moment</a:t>
            </a:r>
            <a:endParaRPr lang="en-US" sz="1000" dirty="0">
              <a:solidFill>
                <a:srgbClr val="F8F3E9"/>
              </a:solidFill>
            </a:endParaRPr>
          </a:p>
        </p:txBody>
      </p:sp>
      <p:sp>
        <p:nvSpPr>
          <p:cNvPr id="17" name="Content Placeholder 8"/>
          <p:cNvSpPr txBox="1">
            <a:spLocks/>
          </p:cNvSpPr>
          <p:nvPr/>
        </p:nvSpPr>
        <p:spPr>
          <a:xfrm>
            <a:off x="827584" y="3192977"/>
            <a:ext cx="8127150" cy="1250981"/>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1500" dirty="0" smtClean="0"/>
              <a:t>To start, we assume a </a:t>
            </a:r>
            <a:r>
              <a:rPr lang="en-US" sz="1500" b="1" dirty="0" smtClean="0">
                <a:sym typeface="Symbol" panose="05050102010706020507" pitchFamily="18" charset="2"/>
              </a:rPr>
              <a:t>1 mm 1 m-long Mo </a:t>
            </a:r>
            <a:r>
              <a:rPr lang="en-US" sz="1500" dirty="0" smtClean="0">
                <a:sym typeface="Symbol" panose="05050102010706020507" pitchFamily="18" charset="2"/>
              </a:rPr>
              <a:t>wire with </a:t>
            </a:r>
            <a:r>
              <a:rPr lang="en-US" sz="1500" b="1" dirty="0" smtClean="0">
                <a:sym typeface="Symbol" panose="05050102010706020507" pitchFamily="18" charset="2"/>
              </a:rPr>
              <a:t>150 A </a:t>
            </a:r>
            <a:r>
              <a:rPr lang="en-US" sz="1500" dirty="0" smtClean="0">
                <a:sym typeface="Symbol" panose="05050102010706020507" pitchFamily="18" charset="2"/>
              </a:rPr>
              <a:t>current</a:t>
            </a:r>
            <a:r>
              <a:rPr lang="en-GB" sz="1500" dirty="0">
                <a:sym typeface="Symbol" panose="05050102010706020507" pitchFamily="18" charset="2"/>
              </a:rPr>
              <a:t> </a:t>
            </a:r>
            <a:r>
              <a:rPr lang="en-GB" sz="1500" dirty="0" smtClean="0">
                <a:sym typeface="Symbol" panose="05050102010706020507" pitchFamily="18" charset="2"/>
              </a:rPr>
              <a:t>(</a:t>
            </a:r>
            <a:r>
              <a:rPr lang="en-GB" sz="1675" dirty="0">
                <a:sym typeface="Symbol" panose="05050102010706020507" pitchFamily="18" charset="2"/>
              </a:rPr>
              <a:t>V</a:t>
            </a:r>
            <a:r>
              <a:rPr lang="en-GB" sz="1675" dirty="0" smtClean="0"/>
              <a:t>acuum brazed)</a:t>
            </a:r>
            <a:endParaRPr lang="en-US" sz="1675" dirty="0" smtClean="0"/>
          </a:p>
          <a:p>
            <a:pPr algn="l"/>
            <a:r>
              <a:rPr lang="en-US" sz="1675" b="1" dirty="0" smtClean="0"/>
              <a:t>Mo wire </a:t>
            </a:r>
            <a:r>
              <a:rPr lang="en-US" sz="1675" dirty="0" smtClean="0"/>
              <a:t>has higher electrical resistivity compared to </a:t>
            </a:r>
            <a:r>
              <a:rPr lang="en-US" sz="1675" b="1" dirty="0" smtClean="0"/>
              <a:t>Cu</a:t>
            </a:r>
            <a:r>
              <a:rPr lang="en-US" sz="1675" dirty="0" smtClean="0"/>
              <a:t> (back-up), but is </a:t>
            </a:r>
            <a:r>
              <a:rPr lang="en-US" sz="1675" b="1" dirty="0" smtClean="0"/>
              <a:t>better matching</a:t>
            </a:r>
            <a:r>
              <a:rPr lang="en-US" sz="1675" dirty="0" smtClean="0"/>
              <a:t> ceramic </a:t>
            </a:r>
            <a:r>
              <a:rPr lang="en-US" sz="1675" b="1" dirty="0" smtClean="0"/>
              <a:t>CTE</a:t>
            </a:r>
            <a:r>
              <a:rPr lang="en-US" sz="1675" dirty="0" smtClean="0"/>
              <a:t> and is refractory (higher robustness)</a:t>
            </a:r>
          </a:p>
          <a:p>
            <a:pPr algn="l"/>
            <a:r>
              <a:rPr lang="en-GB" sz="1675" dirty="0" smtClean="0"/>
              <a:t>Diameter </a:t>
            </a:r>
            <a:r>
              <a:rPr lang="en-GB" sz="1675" b="1" dirty="0" smtClean="0"/>
              <a:t>can hardly be smaller than 1 mm </a:t>
            </a:r>
            <a:r>
              <a:rPr lang="en-GB" sz="1675" dirty="0" smtClean="0"/>
              <a:t>for </a:t>
            </a:r>
            <a:r>
              <a:rPr lang="en-GB" sz="1675" b="1" dirty="0" smtClean="0"/>
              <a:t>technological reasons</a:t>
            </a:r>
          </a:p>
          <a:p>
            <a:pPr marL="0" indent="0" algn="l">
              <a:buFont typeface="Wingdings" charset="2"/>
              <a:buNone/>
            </a:pPr>
            <a:endParaRPr lang="en-US" sz="1500" dirty="0" smtClean="0"/>
          </a:p>
          <a:p>
            <a:pPr algn="l"/>
            <a:endParaRPr lang="en-GB" sz="1500" dirty="0" smtClean="0"/>
          </a:p>
          <a:p>
            <a:pPr algn="l"/>
            <a:endParaRPr lang="en-GB" sz="1500" dirty="0" smtClean="0"/>
          </a:p>
          <a:p>
            <a:pPr algn="l"/>
            <a:endParaRPr lang="en-GB" sz="1500" dirty="0"/>
          </a:p>
        </p:txBody>
      </p:sp>
      <p:grpSp>
        <p:nvGrpSpPr>
          <p:cNvPr id="18" name="Group 17"/>
          <p:cNvGrpSpPr/>
          <p:nvPr/>
        </p:nvGrpSpPr>
        <p:grpSpPr>
          <a:xfrm>
            <a:off x="5832928" y="489504"/>
            <a:ext cx="3177910" cy="1840005"/>
            <a:chOff x="336380" y="2969568"/>
            <a:chExt cx="6715790" cy="3888432"/>
          </a:xfrm>
        </p:grpSpPr>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l="10625" t="10940" r="30314" b="13730"/>
            <a:stretch/>
          </p:blipFill>
          <p:spPr>
            <a:xfrm>
              <a:off x="1544520" y="2969568"/>
              <a:ext cx="5400600" cy="3888432"/>
            </a:xfrm>
            <a:prstGeom prst="rect">
              <a:avLst/>
            </a:prstGeom>
          </p:spPr>
        </p:pic>
        <p:sp>
          <p:nvSpPr>
            <p:cNvPr id="20" name="AutoShape 7"/>
            <p:cNvSpPr>
              <a:spLocks/>
            </p:cNvSpPr>
            <p:nvPr/>
          </p:nvSpPr>
          <p:spPr bwMode="auto">
            <a:xfrm>
              <a:off x="4747915" y="3042981"/>
              <a:ext cx="2304255" cy="975624"/>
            </a:xfrm>
            <a:prstGeom prst="borderCallout2">
              <a:avLst>
                <a:gd name="adj1" fmla="val 50000"/>
                <a:gd name="adj2" fmla="val 0"/>
                <a:gd name="adj3" fmla="val 50550"/>
                <a:gd name="adj4" fmla="val -24891"/>
                <a:gd name="adj5" fmla="val 93125"/>
                <a:gd name="adj6" fmla="val -37356"/>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600" kern="0" dirty="0" err="1">
                  <a:solidFill>
                    <a:srgbClr val="FFFFFF"/>
                  </a:solidFill>
                  <a:latin typeface="Arial"/>
                </a:rPr>
                <a:t>AlN</a:t>
              </a:r>
              <a:r>
                <a:rPr lang="en-US" sz="600" kern="0" dirty="0">
                  <a:solidFill>
                    <a:srgbClr val="FFFFFF"/>
                  </a:solidFill>
                  <a:latin typeface="Arial"/>
                </a:rPr>
                <a:t> Segmented ceramic Insulator.</a:t>
              </a:r>
            </a:p>
            <a:p>
              <a:pPr algn="ctr" defTabSz="685800" eaLnBrk="0" fontAlgn="base" hangingPunct="0">
                <a:spcBef>
                  <a:spcPct val="0"/>
                </a:spcBef>
                <a:defRPr/>
              </a:pPr>
              <a:r>
                <a:rPr lang="en-US" sz="600" kern="0" dirty="0">
                  <a:solidFill>
                    <a:srgbClr val="FFFFFF"/>
                  </a:solidFill>
                  <a:latin typeface="Arial"/>
                </a:rPr>
                <a:t>Other options as possible back-up, e.g. </a:t>
              </a:r>
              <a:r>
                <a:rPr lang="en-US" sz="600" kern="0" dirty="0" err="1">
                  <a:solidFill>
                    <a:srgbClr val="FFFFFF"/>
                  </a:solidFill>
                  <a:latin typeface="Arial"/>
                </a:rPr>
                <a:t>BeO</a:t>
              </a:r>
              <a:r>
                <a:rPr lang="en-US" sz="600" kern="0" dirty="0">
                  <a:solidFill>
                    <a:srgbClr val="FFFFFF"/>
                  </a:solidFill>
                  <a:latin typeface="Arial"/>
                </a:rPr>
                <a:t>, </a:t>
              </a:r>
              <a:r>
                <a:rPr lang="en-US" sz="600" kern="0" dirty="0" err="1">
                  <a:solidFill>
                    <a:srgbClr val="FFFFFF"/>
                  </a:solidFill>
                  <a:latin typeface="Arial"/>
                </a:rPr>
                <a:t>SiC</a:t>
              </a:r>
              <a:r>
                <a:rPr lang="en-US" sz="600" kern="0" dirty="0">
                  <a:solidFill>
                    <a:srgbClr val="FFFFFF"/>
                  </a:solidFill>
                  <a:latin typeface="Arial"/>
                </a:rPr>
                <a:t>, BN etc.</a:t>
              </a:r>
            </a:p>
          </p:txBody>
        </p:sp>
        <p:sp>
          <p:nvSpPr>
            <p:cNvPr id="21" name="AutoShape 1"/>
            <p:cNvSpPr>
              <a:spLocks/>
            </p:cNvSpPr>
            <p:nvPr/>
          </p:nvSpPr>
          <p:spPr bwMode="auto">
            <a:xfrm>
              <a:off x="336380" y="4120509"/>
              <a:ext cx="2213647" cy="780499"/>
            </a:xfrm>
            <a:prstGeom prst="borderCallout2">
              <a:avLst>
                <a:gd name="adj1" fmla="val 50000"/>
                <a:gd name="adj2" fmla="val 100000"/>
                <a:gd name="adj3" fmla="val 50000"/>
                <a:gd name="adj4" fmla="val 115874"/>
                <a:gd name="adj5" fmla="val 79109"/>
                <a:gd name="adj6" fmla="val 164968"/>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600" kern="0" dirty="0">
                  <a:solidFill>
                    <a:srgbClr val="FFFFFF"/>
                  </a:solidFill>
                  <a:latin typeface="Arial"/>
                </a:rPr>
                <a:t>Slots to reduce thermally induced stresses during brazing</a:t>
              </a:r>
            </a:p>
          </p:txBody>
        </p:sp>
        <p:sp>
          <p:nvSpPr>
            <p:cNvPr id="22" name="AutoShape 1"/>
            <p:cNvSpPr>
              <a:spLocks/>
            </p:cNvSpPr>
            <p:nvPr/>
          </p:nvSpPr>
          <p:spPr bwMode="auto">
            <a:xfrm>
              <a:off x="936260" y="5059394"/>
              <a:ext cx="2213647" cy="585374"/>
            </a:xfrm>
            <a:prstGeom prst="borderCallout2">
              <a:avLst>
                <a:gd name="adj1" fmla="val 50000"/>
                <a:gd name="adj2" fmla="val 100000"/>
                <a:gd name="adj3" fmla="val 50000"/>
                <a:gd name="adj4" fmla="val 115874"/>
                <a:gd name="adj5" fmla="val 27080"/>
                <a:gd name="adj6" fmla="val 142166"/>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defTabSz="685800" eaLnBrk="0" fontAlgn="base" hangingPunct="0">
                <a:spcBef>
                  <a:spcPct val="0"/>
                </a:spcBef>
                <a:defRPr/>
              </a:pPr>
              <a:r>
                <a:rPr lang="en-US" sz="600" kern="0" dirty="0">
                  <a:solidFill>
                    <a:srgbClr val="FFFFFF"/>
                  </a:solidFill>
                  <a:latin typeface="Arial"/>
                </a:rPr>
                <a:t>Mo thin metal wire (Ø 1).</a:t>
              </a:r>
            </a:p>
            <a:p>
              <a:pPr defTabSz="685800" eaLnBrk="0" fontAlgn="base" hangingPunct="0">
                <a:spcBef>
                  <a:spcPct val="0"/>
                </a:spcBef>
                <a:defRPr/>
              </a:pPr>
              <a:r>
                <a:rPr lang="en-US" sz="600" kern="0" dirty="0">
                  <a:solidFill>
                    <a:srgbClr val="FFFFFF"/>
                  </a:solidFill>
                  <a:latin typeface="Arial"/>
                </a:rPr>
                <a:t>Cu as back-up</a:t>
              </a:r>
            </a:p>
          </p:txBody>
        </p:sp>
      </p:grpSp>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l="24800" t="12596" r="38975" b="5916"/>
          <a:stretch/>
        </p:blipFill>
        <p:spPr>
          <a:xfrm>
            <a:off x="7989136" y="1566507"/>
            <a:ext cx="1085727" cy="1439760"/>
          </a:xfrm>
          <a:prstGeom prst="rect">
            <a:avLst/>
          </a:prstGeom>
          <a:ln w="28575">
            <a:solidFill>
              <a:schemeClr val="tx2"/>
            </a:solidFill>
          </a:ln>
        </p:spPr>
      </p:pic>
      <p:pic>
        <p:nvPicPr>
          <p:cNvPr id="24" name="Picture 23"/>
          <p:cNvPicPr>
            <a:picLocks noChangeAspect="1"/>
          </p:cNvPicPr>
          <p:nvPr/>
        </p:nvPicPr>
        <p:blipFill rotWithShape="1">
          <a:blip r:embed="rId5">
            <a:extLst>
              <a:ext uri="{28A0092B-C50C-407E-A947-70E740481C1C}">
                <a14:useLocalDpi xmlns:a14="http://schemas.microsoft.com/office/drawing/2010/main" val="0"/>
              </a:ext>
            </a:extLst>
          </a:blip>
          <a:srcRect l="20475" t="22409" r="46769" b="28760"/>
          <a:stretch/>
        </p:blipFill>
        <p:spPr>
          <a:xfrm>
            <a:off x="6045428" y="1835195"/>
            <a:ext cx="1622916" cy="1365729"/>
          </a:xfrm>
          <a:prstGeom prst="rect">
            <a:avLst/>
          </a:prstGeom>
        </p:spPr>
      </p:pic>
    </p:spTree>
    <p:extLst>
      <p:ext uri="{BB962C8B-B14F-4D97-AF65-F5344CB8AC3E}">
        <p14:creationId xmlns:p14="http://schemas.microsoft.com/office/powerpoint/2010/main" val="2004426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extLst>
      <p:ext uri="{BB962C8B-B14F-4D97-AF65-F5344CB8AC3E}">
        <p14:creationId xmlns:p14="http://schemas.microsoft.com/office/powerpoint/2010/main" val="6950531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100" dirty="0"/>
              <a:t>Possible Assembly Layout</a:t>
            </a:r>
            <a:endParaRPr lang="en-GB" sz="21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30</a:t>
            </a:fld>
            <a:endParaRPr lang="fr-FR"/>
          </a:p>
        </p:txBody>
      </p:sp>
      <p:sp>
        <p:nvSpPr>
          <p:cNvPr id="7" name="Content Placeholder 6"/>
          <p:cNvSpPr>
            <a:spLocks noGrp="1"/>
          </p:cNvSpPr>
          <p:nvPr>
            <p:ph idx="1"/>
          </p:nvPr>
        </p:nvSpPr>
        <p:spPr>
          <a:xfrm>
            <a:off x="395536" y="1357041"/>
            <a:ext cx="2952328" cy="2078805"/>
          </a:xfrm>
        </p:spPr>
        <p:txBody>
          <a:bodyPr>
            <a:normAutofit/>
          </a:bodyPr>
          <a:lstStyle/>
          <a:p>
            <a:pPr algn="l"/>
            <a:r>
              <a:rPr lang="en-US" sz="2000" dirty="0" smtClean="0"/>
              <a:t>Conceptual layout with two parallel assemblies. </a:t>
            </a:r>
            <a:r>
              <a:rPr lang="en-US" sz="2000" dirty="0"/>
              <a:t>F</a:t>
            </a:r>
            <a:r>
              <a:rPr lang="en-US" sz="2000" dirty="0" smtClean="0"/>
              <a:t>or discussion only, many details missing, e.g. actuation syste</a:t>
            </a:r>
            <a:r>
              <a:rPr lang="en-US" sz="2000" dirty="0"/>
              <a:t>m</a:t>
            </a:r>
            <a:r>
              <a:rPr lang="en-US" sz="2000" dirty="0" smtClean="0"/>
              <a:t> …</a:t>
            </a:r>
            <a:endParaRPr lang="en-GB" sz="2000" dirty="0"/>
          </a:p>
        </p:txBody>
      </p:sp>
      <p:pic>
        <p:nvPicPr>
          <p:cNvPr id="8" name="Content Placeholder 5"/>
          <p:cNvPicPr>
            <a:picLocks noChangeAspect="1"/>
          </p:cNvPicPr>
          <p:nvPr/>
        </p:nvPicPr>
        <p:blipFill rotWithShape="1">
          <a:blip r:embed="rId2">
            <a:extLst>
              <a:ext uri="{28A0092B-C50C-407E-A947-70E740481C1C}">
                <a14:useLocalDpi xmlns:a14="http://schemas.microsoft.com/office/drawing/2010/main" val="0"/>
              </a:ext>
            </a:extLst>
          </a:blip>
          <a:srcRect l="14534" t="2552" r="12716" b="3015"/>
          <a:stretch/>
        </p:blipFill>
        <p:spPr>
          <a:xfrm>
            <a:off x="3815696" y="1047197"/>
            <a:ext cx="4824976" cy="3535523"/>
          </a:xfrm>
          <a:prstGeom prst="rect">
            <a:avLst/>
          </a:prstGeom>
        </p:spPr>
      </p:pic>
      <p:sp>
        <p:nvSpPr>
          <p:cNvPr id="9" name="TextBox 8"/>
          <p:cNvSpPr txBox="1"/>
          <p:nvPr/>
        </p:nvSpPr>
        <p:spPr>
          <a:xfrm>
            <a:off x="6300192" y="3795886"/>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Bertarelli</a:t>
            </a:r>
            <a:endParaRPr lang="en-US" sz="1000" dirty="0">
              <a:solidFill>
                <a:srgbClr val="F8F3E9"/>
              </a:solidFill>
            </a:endParaRPr>
          </a:p>
        </p:txBody>
      </p:sp>
    </p:spTree>
    <p:extLst>
      <p:ext uri="{BB962C8B-B14F-4D97-AF65-F5344CB8AC3E}">
        <p14:creationId xmlns:p14="http://schemas.microsoft.com/office/powerpoint/2010/main" val="4714790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100" dirty="0"/>
              <a:t>Proof of </a:t>
            </a:r>
            <a:r>
              <a:rPr lang="en-US" sz="2100" dirty="0" smtClean="0"/>
              <a:t>Concept of the wire design</a:t>
            </a:r>
            <a:endParaRPr lang="en-GB" sz="2100" dirty="0"/>
          </a:p>
        </p:txBody>
      </p:sp>
      <p:sp>
        <p:nvSpPr>
          <p:cNvPr id="3" name="Content Placeholder 2"/>
          <p:cNvSpPr>
            <a:spLocks noGrp="1"/>
          </p:cNvSpPr>
          <p:nvPr>
            <p:ph idx="1"/>
          </p:nvPr>
        </p:nvSpPr>
        <p:spPr>
          <a:xfrm>
            <a:off x="539552" y="771550"/>
            <a:ext cx="8280920" cy="3680222"/>
          </a:xfrm>
        </p:spPr>
        <p:txBody>
          <a:bodyPr>
            <a:normAutofit fontScale="85000" lnSpcReduction="20000"/>
          </a:bodyPr>
          <a:lstStyle/>
          <a:p>
            <a:pPr algn="l"/>
            <a:r>
              <a:rPr lang="en-US" dirty="0" smtClean="0"/>
              <a:t>Vacuum Brazing is the most critical step in the process (a few mm gap between wire and cooler may induce a thermal runaway of hundreds degrees …) </a:t>
            </a:r>
            <a:r>
              <a:rPr lang="en-US" dirty="0" smtClean="0">
                <a:sym typeface="Symbol" panose="05050102010706020507" pitchFamily="18" charset="2"/>
              </a:rPr>
              <a:t> </a:t>
            </a:r>
            <a:r>
              <a:rPr lang="en-US" b="1" dirty="0" smtClean="0">
                <a:sym typeface="Symbol" panose="05050102010706020507" pitchFamily="18" charset="2"/>
              </a:rPr>
              <a:t>proof of concept proposed</a:t>
            </a:r>
            <a:endParaRPr lang="en-US" b="1" dirty="0" smtClean="0"/>
          </a:p>
          <a:p>
            <a:pPr algn="l"/>
            <a:r>
              <a:rPr lang="en-US" b="1" dirty="0" err="1" smtClean="0"/>
              <a:t>AlN</a:t>
            </a:r>
            <a:r>
              <a:rPr lang="en-US" b="1" dirty="0" smtClean="0"/>
              <a:t> + Mo (and Cu as back-up) wire specimens ordered, to be brazed to verify feasibility and optimize brazing parameters.</a:t>
            </a:r>
            <a:r>
              <a:rPr lang="en-US" dirty="0" smtClean="0"/>
              <a:t> Specimens to be delivered in 6 weeks</a:t>
            </a:r>
          </a:p>
          <a:p>
            <a:pPr algn="l"/>
            <a:r>
              <a:rPr lang="en-US" dirty="0" smtClean="0"/>
              <a:t>If results are ok a </a:t>
            </a:r>
            <a:r>
              <a:rPr lang="en-US" b="1" dirty="0" smtClean="0"/>
              <a:t>short demonstrator (290 mm long) </a:t>
            </a:r>
            <a:r>
              <a:rPr lang="en-US" dirty="0" smtClean="0"/>
              <a:t>will be built, brazed and assembles early 2020, to validate the process and check residual deformations …</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31</a:t>
            </a:fld>
            <a:endParaRPr lang="fr-FR"/>
          </a:p>
        </p:txBody>
      </p:sp>
      <p:sp>
        <p:nvSpPr>
          <p:cNvPr id="7" name="TextBox 6"/>
          <p:cNvSpPr txBox="1"/>
          <p:nvPr/>
        </p:nvSpPr>
        <p:spPr>
          <a:xfrm>
            <a:off x="7210784" y="464415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Bertarelli</a:t>
            </a:r>
            <a:endParaRPr lang="en-US" sz="1000" dirty="0">
              <a:solidFill>
                <a:srgbClr val="F8F3E9"/>
              </a:solidFill>
            </a:endParaRPr>
          </a:p>
        </p:txBody>
      </p:sp>
    </p:spTree>
    <p:extLst>
      <p:ext uri="{BB962C8B-B14F-4D97-AF65-F5344CB8AC3E}">
        <p14:creationId xmlns:p14="http://schemas.microsoft.com/office/powerpoint/2010/main" val="15777803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2772" y="1217990"/>
            <a:ext cx="8652244" cy="3413755"/>
          </a:xfrm>
          <a:prstGeom prst="rect">
            <a:avLst/>
          </a:prstGeom>
          <a:noFill/>
        </p:spPr>
        <p:txBody>
          <a:bodyPr wrap="square" rtlCol="0">
            <a:spAutoFit/>
          </a:bodyPr>
          <a:lstStyle/>
          <a:p>
            <a:pPr>
              <a:spcBef>
                <a:spcPts val="450"/>
              </a:spcBef>
            </a:pPr>
            <a:r>
              <a:rPr lang="en-US" dirty="0"/>
              <a:t>Canada contributes via TRIUMF beam physics support including the wire compensation activities in the LHC. </a:t>
            </a:r>
          </a:p>
          <a:p>
            <a:pPr>
              <a:spcBef>
                <a:spcPts val="450"/>
              </a:spcBef>
            </a:pPr>
            <a:endParaRPr lang="en-US" dirty="0"/>
          </a:p>
          <a:p>
            <a:pPr marL="342900" indent="-342900">
              <a:spcBef>
                <a:spcPts val="450"/>
              </a:spcBef>
              <a:buFont typeface="+mj-lt"/>
              <a:buAutoNum type="arabicPeriod"/>
            </a:pPr>
            <a:r>
              <a:rPr lang="en-US" b="1" dirty="0"/>
              <a:t>Dobrin work on wire optimization with H driving terms </a:t>
            </a:r>
            <a:r>
              <a:rPr lang="en-US" dirty="0"/>
              <a:t>– extension into 2D</a:t>
            </a:r>
            <a:br>
              <a:rPr lang="en-US" dirty="0"/>
            </a:br>
            <a:r>
              <a:rPr lang="en-US" dirty="0"/>
              <a:t>Short-term tracking test with </a:t>
            </a:r>
            <a:r>
              <a:rPr lang="en-US" dirty="0" err="1"/>
              <a:t>MadX</a:t>
            </a:r>
            <a:r>
              <a:rPr lang="en-US" dirty="0"/>
              <a:t> and the BB Invariant.</a:t>
            </a:r>
          </a:p>
          <a:p>
            <a:pPr marL="342900" indent="-342900">
              <a:spcBef>
                <a:spcPts val="450"/>
              </a:spcBef>
              <a:buFont typeface="+mj-lt"/>
              <a:buAutoNum type="arabicPeriod"/>
            </a:pPr>
            <a:r>
              <a:rPr lang="en-US" dirty="0"/>
              <a:t>Testing wire on </a:t>
            </a:r>
            <a:r>
              <a:rPr lang="en-US" dirty="0" err="1"/>
              <a:t>sixtrack</a:t>
            </a:r>
            <a:r>
              <a:rPr lang="en-US" dirty="0"/>
              <a:t> (long term track and DA tune-scans)</a:t>
            </a:r>
            <a:br>
              <a:rPr lang="en-US" dirty="0"/>
            </a:br>
            <a:r>
              <a:rPr lang="en-US" dirty="0"/>
              <a:t>Support for Yannis, Kyriacos and Nikos who are </a:t>
            </a:r>
            <a:r>
              <a:rPr lang="en-US" b="1" dirty="0"/>
              <a:t>running DA calculations </a:t>
            </a:r>
            <a:r>
              <a:rPr lang="en-US" dirty="0"/>
              <a:t>with wire</a:t>
            </a:r>
          </a:p>
          <a:p>
            <a:pPr marL="342900" indent="-342900">
              <a:spcBef>
                <a:spcPts val="450"/>
              </a:spcBef>
              <a:buFont typeface="+mj-lt"/>
              <a:buAutoNum type="arabicPeriod"/>
            </a:pPr>
            <a:r>
              <a:rPr lang="en-US" dirty="0"/>
              <a:t>In the long term </a:t>
            </a:r>
            <a:r>
              <a:rPr lang="en-US" dirty="0">
                <a:sym typeface="Wingdings" panose="05000000000000000000" pitchFamily="2" charset="2"/>
              </a:rPr>
              <a:t> </a:t>
            </a:r>
            <a:r>
              <a:rPr lang="en-US" b="1" dirty="0">
                <a:sym typeface="Wingdings" panose="05000000000000000000" pitchFamily="2" charset="2"/>
              </a:rPr>
              <a:t>m</a:t>
            </a:r>
            <a:r>
              <a:rPr lang="en-US" b="1" dirty="0"/>
              <a:t>oving to flat-beam optics scenario for both 1. and 2. above</a:t>
            </a:r>
            <a:r>
              <a:rPr lang="en-US" dirty="0"/>
              <a:t>. </a:t>
            </a:r>
          </a:p>
          <a:p>
            <a:pPr>
              <a:spcBef>
                <a:spcPts val="450"/>
              </a:spcBef>
            </a:pPr>
            <a:r>
              <a:rPr lang="en-US" sz="1500" i="1" dirty="0" smtClean="0"/>
              <a:t>Work is supported by the Natural Sciences and Engineering Research Council of Canada (NSERC)</a:t>
            </a:r>
            <a:endParaRPr lang="en-US" sz="1500" i="1" dirty="0"/>
          </a:p>
        </p:txBody>
      </p:sp>
      <p:sp>
        <p:nvSpPr>
          <p:cNvPr id="9" name="TextBox 8"/>
          <p:cNvSpPr txBox="1"/>
          <p:nvPr/>
        </p:nvSpPr>
        <p:spPr>
          <a:xfrm>
            <a:off x="7210784" y="464415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O</a:t>
            </a:r>
            <a:r>
              <a:rPr lang="en-US" sz="1000" smtClean="0">
                <a:solidFill>
                  <a:srgbClr val="F8F3E9"/>
                </a:solidFill>
              </a:rPr>
              <a:t>. </a:t>
            </a:r>
            <a:r>
              <a:rPr lang="en-US" sz="1000" dirty="0" err="1" smtClean="0">
                <a:solidFill>
                  <a:srgbClr val="F8F3E9"/>
                </a:solidFill>
              </a:rPr>
              <a:t>Karsten</a:t>
            </a:r>
            <a:endParaRPr lang="en-US" sz="1000" dirty="0">
              <a:solidFill>
                <a:srgbClr val="F8F3E9"/>
              </a:solidFill>
            </a:endParaRPr>
          </a:p>
        </p:txBody>
      </p:sp>
      <p:sp>
        <p:nvSpPr>
          <p:cNvPr id="10" name="Title 1"/>
          <p:cNvSpPr txBox="1">
            <a:spLocks/>
          </p:cNvSpPr>
          <p:nvPr/>
        </p:nvSpPr>
        <p:spPr>
          <a:xfrm>
            <a:off x="574563" y="559681"/>
            <a:ext cx="8550159" cy="435765"/>
          </a:xfrm>
          <a:prstGeom prst="rect">
            <a:avLst/>
          </a:prstGeom>
        </p:spPr>
        <p:txBody>
          <a:bodyPr anchor="t">
            <a:normAutofit/>
          </a:bodyPr>
          <a:lstStyle>
            <a:lvl1pPr algn="l" defTabSz="914400" rtl="0" eaLnBrk="1" latinLnBrk="0" hangingPunct="1">
              <a:lnSpc>
                <a:spcPct val="90000"/>
              </a:lnSpc>
              <a:spcBef>
                <a:spcPct val="0"/>
              </a:spcBef>
              <a:buNone/>
              <a:defRPr sz="3200" b="0" i="0" kern="1200">
                <a:solidFill>
                  <a:srgbClr val="00B0F0"/>
                </a:solidFill>
                <a:latin typeface="Arial" charset="0"/>
                <a:ea typeface="Arial" charset="0"/>
                <a:cs typeface="Arial" charset="0"/>
              </a:defRPr>
            </a:lvl1pPr>
          </a:lstStyle>
          <a:p>
            <a:r>
              <a:rPr lang="en-CA" sz="1800" b="1" dirty="0"/>
              <a:t>Canadian interest to contribute via </a:t>
            </a:r>
            <a:r>
              <a:rPr lang="en-CA" sz="1800" b="1" dirty="0" smtClean="0"/>
              <a:t>TRIUMF </a:t>
            </a:r>
            <a:r>
              <a:rPr lang="en-CA" sz="1800" b="1" dirty="0"/>
              <a:t>to the wire compensation project</a:t>
            </a:r>
          </a:p>
        </p:txBody>
      </p:sp>
      <p:pic>
        <p:nvPicPr>
          <p:cNvPr id="11" name="Picture 10"/>
          <p:cNvPicPr>
            <a:picLocks noChangeAspect="1"/>
          </p:cNvPicPr>
          <p:nvPr/>
        </p:nvPicPr>
        <p:blipFill>
          <a:blip r:embed="rId3"/>
          <a:stretch>
            <a:fillRect/>
          </a:stretch>
        </p:blipFill>
        <p:spPr>
          <a:xfrm>
            <a:off x="6623720" y="0"/>
            <a:ext cx="2520280" cy="597802"/>
          </a:xfrm>
          <a:prstGeom prst="rect">
            <a:avLst/>
          </a:prstGeom>
        </p:spPr>
      </p:pic>
    </p:spTree>
    <p:extLst>
      <p:ext uri="{BB962C8B-B14F-4D97-AF65-F5344CB8AC3E}">
        <p14:creationId xmlns:p14="http://schemas.microsoft.com/office/powerpoint/2010/main" val="18431500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4563" y="559681"/>
            <a:ext cx="8550159" cy="435765"/>
          </a:xfrm>
          <a:prstGeom prst="rect">
            <a:avLst/>
          </a:prstGeom>
        </p:spPr>
        <p:txBody>
          <a:bodyPr anchor="t">
            <a:normAutofit/>
          </a:bodyPr>
          <a:lstStyle>
            <a:lvl1pPr algn="l" defTabSz="914400" rtl="0" eaLnBrk="1" latinLnBrk="0" hangingPunct="1">
              <a:lnSpc>
                <a:spcPct val="90000"/>
              </a:lnSpc>
              <a:spcBef>
                <a:spcPct val="0"/>
              </a:spcBef>
              <a:buNone/>
              <a:defRPr sz="3200" b="0" i="0" kern="1200">
                <a:solidFill>
                  <a:srgbClr val="00B0F0"/>
                </a:solidFill>
                <a:latin typeface="Arial" charset="0"/>
                <a:ea typeface="Arial" charset="0"/>
                <a:cs typeface="Arial" charset="0"/>
              </a:defRPr>
            </a:lvl1pPr>
          </a:lstStyle>
          <a:p>
            <a:r>
              <a:rPr lang="en-CA" sz="1800" b="1" dirty="0"/>
              <a:t>Canadian interest to contribute via </a:t>
            </a:r>
            <a:r>
              <a:rPr lang="en-CA" sz="1800" b="1" dirty="0" smtClean="0"/>
              <a:t>TRIUMF </a:t>
            </a:r>
            <a:r>
              <a:rPr lang="en-CA" sz="1800" b="1" dirty="0"/>
              <a:t>to the wire compensation project</a:t>
            </a:r>
          </a:p>
        </p:txBody>
      </p:sp>
      <p:sp>
        <p:nvSpPr>
          <p:cNvPr id="7" name="TextBox 6"/>
          <p:cNvSpPr txBox="1"/>
          <p:nvPr/>
        </p:nvSpPr>
        <p:spPr>
          <a:xfrm>
            <a:off x="395537" y="1144957"/>
            <a:ext cx="6120680" cy="3608680"/>
          </a:xfrm>
          <a:prstGeom prst="rect">
            <a:avLst/>
          </a:prstGeom>
          <a:noFill/>
        </p:spPr>
        <p:txBody>
          <a:bodyPr wrap="square" rtlCol="0">
            <a:spAutoFit/>
          </a:bodyPr>
          <a:lstStyle/>
          <a:p>
            <a:pPr marL="257175" indent="-257175">
              <a:spcBef>
                <a:spcPts val="450"/>
              </a:spcBef>
              <a:buFont typeface="Arial" panose="020B0604020202020204" pitchFamily="34" charset="0"/>
              <a:buChar char="•"/>
            </a:pPr>
            <a:r>
              <a:rPr lang="en-US" dirty="0"/>
              <a:t>First beam tests with DC wire prototypes in LHC have been run successfully and </a:t>
            </a:r>
            <a:r>
              <a:rPr lang="en-US" b="1" dirty="0"/>
              <a:t>TRIUMF would like to participate in future beam tests.</a:t>
            </a:r>
          </a:p>
          <a:p>
            <a:pPr marL="257175" indent="-257175">
              <a:spcBef>
                <a:spcPts val="450"/>
              </a:spcBef>
              <a:buFont typeface="Arial" panose="020B0604020202020204" pitchFamily="34" charset="0"/>
              <a:buChar char="•"/>
            </a:pPr>
            <a:r>
              <a:rPr lang="en-US" b="1" dirty="0"/>
              <a:t>Canadian community via TRIUMF could contribute to the construction and realization of a wire compensation system for HL-LHC via technical expert groups.</a:t>
            </a:r>
          </a:p>
          <a:p>
            <a:pPr marL="257175" indent="-257175">
              <a:spcBef>
                <a:spcPts val="450"/>
              </a:spcBef>
              <a:buFont typeface="Arial" panose="020B0604020202020204" pitchFamily="34" charset="0"/>
              <a:buChar char="•"/>
            </a:pPr>
            <a:r>
              <a:rPr lang="en-US" dirty="0"/>
              <a:t>Will need to go through </a:t>
            </a:r>
            <a:r>
              <a:rPr lang="en-US" dirty="0" smtClean="0"/>
              <a:t>(1) TRIUMF’s </a:t>
            </a:r>
            <a:r>
              <a:rPr lang="en-US" dirty="0"/>
              <a:t>Policy and Planning Advisory Committee (</a:t>
            </a:r>
            <a:r>
              <a:rPr lang="en-US" b="1" dirty="0"/>
              <a:t>PPAC</a:t>
            </a:r>
            <a:r>
              <a:rPr lang="en-US" dirty="0"/>
              <a:t>) before we apply for funds from </a:t>
            </a:r>
            <a:r>
              <a:rPr lang="en-US" dirty="0" smtClean="0"/>
              <a:t> (2) Canadian </a:t>
            </a:r>
            <a:r>
              <a:rPr lang="en-US" dirty="0"/>
              <a:t>Foundation for Innovation (</a:t>
            </a:r>
            <a:r>
              <a:rPr lang="en-US" b="1" dirty="0"/>
              <a:t>CFI</a:t>
            </a:r>
            <a:r>
              <a:rPr lang="en-US" dirty="0"/>
              <a:t>) for instance.</a:t>
            </a:r>
          </a:p>
          <a:p>
            <a:pPr marL="257175" indent="-257175">
              <a:spcBef>
                <a:spcPts val="450"/>
              </a:spcBef>
              <a:buFont typeface="Arial" panose="020B0604020202020204" pitchFamily="34" charset="0"/>
              <a:buChar char="•"/>
            </a:pPr>
            <a:endParaRPr lang="en-CA" dirty="0"/>
          </a:p>
        </p:txBody>
      </p:sp>
      <p:pic>
        <p:nvPicPr>
          <p:cNvPr id="4" name="Picture 3"/>
          <p:cNvPicPr>
            <a:picLocks noChangeAspect="1"/>
          </p:cNvPicPr>
          <p:nvPr/>
        </p:nvPicPr>
        <p:blipFill>
          <a:blip r:embed="rId3"/>
          <a:stretch>
            <a:fillRect/>
          </a:stretch>
        </p:blipFill>
        <p:spPr>
          <a:xfrm>
            <a:off x="6623720" y="0"/>
            <a:ext cx="2520280" cy="597802"/>
          </a:xfrm>
          <a:prstGeom prst="rect">
            <a:avLst/>
          </a:prstGeom>
        </p:spPr>
      </p:pic>
      <p:sp>
        <p:nvSpPr>
          <p:cNvPr id="8" name="TextBox 7"/>
          <p:cNvSpPr txBox="1"/>
          <p:nvPr/>
        </p:nvSpPr>
        <p:spPr>
          <a:xfrm>
            <a:off x="7210784" y="464415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O</a:t>
            </a:r>
            <a:r>
              <a:rPr lang="en-US" sz="1000" smtClean="0">
                <a:solidFill>
                  <a:srgbClr val="F8F3E9"/>
                </a:solidFill>
              </a:rPr>
              <a:t>. </a:t>
            </a:r>
            <a:r>
              <a:rPr lang="en-US" sz="1000" dirty="0" err="1" smtClean="0">
                <a:solidFill>
                  <a:srgbClr val="F8F3E9"/>
                </a:solidFill>
              </a:rPr>
              <a:t>Karsten</a:t>
            </a:r>
            <a:endParaRPr lang="en-US" sz="1000" dirty="0">
              <a:solidFill>
                <a:srgbClr val="F8F3E9"/>
              </a:solidFill>
            </a:endParaRPr>
          </a:p>
        </p:txBody>
      </p:sp>
      <p:pic>
        <p:nvPicPr>
          <p:cNvPr id="9" name="x_F5B4307C-241A-4C75-A559-79D1E684608B" descr="Image">
            <a:extLst>
              <a:ext uri="{FF2B5EF4-FFF2-40B4-BE49-F238E27FC236}">
                <a16:creationId xmlns="" xmlns:a16="http://schemas.microsoft.com/office/drawing/2014/main" id="{D45E0A56-52B5-46DE-A19A-00259CF2F1F0}"/>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444208" y="1127134"/>
            <a:ext cx="2532086" cy="1913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444208" y="3108912"/>
            <a:ext cx="2532086" cy="1423467"/>
          </a:xfrm>
          <a:prstGeom prst="rect">
            <a:avLst/>
          </a:prstGeom>
          <a:ln w="38100">
            <a:solidFill>
              <a:schemeClr val="tx2"/>
            </a:solidFill>
          </a:ln>
        </p:spPr>
        <p:txBody>
          <a:bodyPr wrap="square">
            <a:spAutoFit/>
          </a:bodyPr>
          <a:lstStyle/>
          <a:p>
            <a:pPr algn="ctr">
              <a:spcBef>
                <a:spcPts val="450"/>
              </a:spcBef>
            </a:pPr>
            <a:r>
              <a:rPr lang="en-US" sz="1400" dirty="0" smtClean="0"/>
              <a:t>Expertise in</a:t>
            </a:r>
          </a:p>
          <a:p>
            <a:pPr marL="214313" indent="-214313">
              <a:spcBef>
                <a:spcPts val="450"/>
              </a:spcBef>
              <a:buFont typeface="Arial" panose="020B0604020202020204" pitchFamily="34" charset="0"/>
              <a:buChar char="•"/>
            </a:pPr>
            <a:r>
              <a:rPr lang="en-US" sz="1200" dirty="0" smtClean="0"/>
              <a:t>Design </a:t>
            </a:r>
            <a:r>
              <a:rPr lang="en-US" sz="1200" dirty="0"/>
              <a:t>of multipole corrector</a:t>
            </a:r>
          </a:p>
          <a:p>
            <a:pPr marL="214313" indent="-214313">
              <a:spcBef>
                <a:spcPts val="450"/>
              </a:spcBef>
              <a:buFont typeface="Arial" panose="020B0604020202020204" pitchFamily="34" charset="0"/>
              <a:buChar char="•"/>
            </a:pPr>
            <a:r>
              <a:rPr lang="en-US" sz="1200" dirty="0"/>
              <a:t>OPERA® Tosca calculation for magnetic field </a:t>
            </a:r>
          </a:p>
          <a:p>
            <a:pPr marL="214313" indent="-214313">
              <a:spcBef>
                <a:spcPts val="450"/>
              </a:spcBef>
              <a:buFont typeface="Arial" panose="020B0604020202020204" pitchFamily="34" charset="0"/>
              <a:buChar char="•"/>
            </a:pPr>
            <a:r>
              <a:rPr lang="en-US" sz="1200" dirty="0"/>
              <a:t>High manufacturing tolerances</a:t>
            </a:r>
            <a:br>
              <a:rPr lang="en-US" sz="1200" dirty="0"/>
            </a:br>
            <a:r>
              <a:rPr lang="en-US" sz="1200" dirty="0"/>
              <a:t>(less than 10 </a:t>
            </a:r>
            <a:r>
              <a:rPr lang="en-US" sz="1200" dirty="0">
                <a:latin typeface="Symbol" panose="05050102010706020507" pitchFamily="18" charset="2"/>
              </a:rPr>
              <a:t>m</a:t>
            </a:r>
            <a:r>
              <a:rPr lang="en-US" sz="1200" dirty="0"/>
              <a:t>m)</a:t>
            </a:r>
          </a:p>
        </p:txBody>
      </p:sp>
    </p:spTree>
    <p:extLst>
      <p:ext uri="{BB962C8B-B14F-4D97-AF65-F5344CB8AC3E}">
        <p14:creationId xmlns:p14="http://schemas.microsoft.com/office/powerpoint/2010/main" val="2905058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34</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extLst>
      <p:ext uri="{BB962C8B-B14F-4D97-AF65-F5344CB8AC3E}">
        <p14:creationId xmlns:p14="http://schemas.microsoft.com/office/powerpoint/2010/main" val="1221868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1701232" y="23960"/>
            <a:ext cx="5813543" cy="435749"/>
          </a:xfrm>
        </p:spPr>
        <p:txBody>
          <a:bodyPr/>
          <a:lstStyle/>
          <a:p>
            <a:r>
              <a:rPr lang="en-GB" sz="3300" dirty="0">
                <a:latin typeface="Bookman Old Style" pitchFamily="18" charset="0"/>
              </a:rPr>
              <a:t>Summary of wire impact</a:t>
            </a:r>
          </a:p>
        </p:txBody>
      </p:sp>
      <p:sp>
        <p:nvSpPr>
          <p:cNvPr id="6" name="Rectangle 5"/>
          <p:cNvSpPr/>
          <p:nvPr/>
        </p:nvSpPr>
        <p:spPr bwMode="auto">
          <a:xfrm>
            <a:off x="4788024" y="1545636"/>
            <a:ext cx="432048" cy="216024"/>
          </a:xfrm>
          <a:prstGeom prst="rect">
            <a:avLst/>
          </a:prstGeom>
          <a:solidFill>
            <a:schemeClr val="bg1"/>
          </a:solidFill>
          <a:ln w="12700" cap="flat" cmpd="sng" algn="ctr">
            <a:noFill/>
            <a:prstDash val="solid"/>
            <a:round/>
            <a:headEnd type="none" w="sm" len="sm"/>
            <a:tailEnd type="none" w="sm" len="sm"/>
          </a:ln>
          <a:effectLst/>
        </p:spPr>
        <p:txBody>
          <a:bodyPr vert="horz" wrap="none" lIns="68580" tIns="34290" rIns="68580" bIns="34290" numCol="1" rtlCol="0" anchor="ctr" anchorCtr="0" compatLnSpc="1">
            <a:prstTxWarp prst="textNoShape">
              <a:avLst/>
            </a:prstTxWarp>
          </a:bodyPr>
          <a:lstStyle/>
          <a:p>
            <a:pPr algn="ctr" defTabSz="685800" eaLnBrk="0" fontAlgn="base" hangingPunct="0">
              <a:spcBef>
                <a:spcPct val="0"/>
              </a:spcBef>
              <a:spcAft>
                <a:spcPct val="0"/>
              </a:spcAft>
            </a:pPr>
            <a:endParaRPr lang="en-US" sz="1350">
              <a:latin typeface="Arial" charset="0"/>
            </a:endParaRPr>
          </a:p>
        </p:txBody>
      </p:sp>
      <p:sp>
        <p:nvSpPr>
          <p:cNvPr id="5" name="Content Placeholder 4"/>
          <p:cNvSpPr>
            <a:spLocks noGrp="1"/>
          </p:cNvSpPr>
          <p:nvPr>
            <p:ph idx="1"/>
          </p:nvPr>
        </p:nvSpPr>
        <p:spPr>
          <a:xfrm>
            <a:off x="467544" y="608801"/>
            <a:ext cx="8280920" cy="4158462"/>
          </a:xfrm>
        </p:spPr>
        <p:txBody>
          <a:bodyPr>
            <a:normAutofit fontScale="70000" lnSpcReduction="20000"/>
          </a:bodyPr>
          <a:lstStyle/>
          <a:p>
            <a:pPr algn="l">
              <a:lnSpc>
                <a:spcPct val="120000"/>
              </a:lnSpc>
            </a:pPr>
            <a:r>
              <a:rPr lang="en-US" b="1" dirty="0"/>
              <a:t>DC solid wires</a:t>
            </a:r>
            <a:r>
              <a:rPr lang="en-US" dirty="0"/>
              <a:t> at distances compatible with collimation hierarchy are able to partially </a:t>
            </a:r>
            <a:r>
              <a:rPr lang="en-US" b="1" dirty="0"/>
              <a:t>restore integrated luminosity </a:t>
            </a:r>
            <a:r>
              <a:rPr lang="en-US" dirty="0"/>
              <a:t>in the absence of CC </a:t>
            </a:r>
          </a:p>
          <a:p>
            <a:pPr algn="l">
              <a:lnSpc>
                <a:spcPct val="120000"/>
              </a:lnSpc>
            </a:pPr>
            <a:r>
              <a:rPr lang="en-US" dirty="0"/>
              <a:t>Slightly </a:t>
            </a:r>
            <a:r>
              <a:rPr lang="en-US" b="1" dirty="0"/>
              <a:t>increase luminosity </a:t>
            </a:r>
            <a:r>
              <a:rPr lang="en-US" dirty="0"/>
              <a:t>in the baseline scenario</a:t>
            </a:r>
          </a:p>
          <a:p>
            <a:pPr algn="l">
              <a:lnSpc>
                <a:spcPct val="120000"/>
              </a:lnSpc>
            </a:pPr>
            <a:r>
              <a:rPr lang="en-US" dirty="0"/>
              <a:t>Wires provide a series of </a:t>
            </a:r>
            <a:r>
              <a:rPr lang="en-US" b="1" dirty="0"/>
              <a:t>positive side effects, </a:t>
            </a:r>
            <a:r>
              <a:rPr lang="en-US" dirty="0"/>
              <a:t>e.g</a:t>
            </a:r>
            <a:r>
              <a:rPr lang="en-US" dirty="0" smtClean="0"/>
              <a:t>.,</a:t>
            </a:r>
            <a:endParaRPr lang="en-US" dirty="0"/>
          </a:p>
          <a:p>
            <a:pPr lvl="1" algn="l">
              <a:lnSpc>
                <a:spcPct val="120000"/>
              </a:lnSpc>
            </a:pPr>
            <a:r>
              <a:rPr lang="en-US" dirty="0"/>
              <a:t>Relax </a:t>
            </a:r>
            <a:r>
              <a:rPr lang="en-US" b="1" dirty="0"/>
              <a:t>WP choice </a:t>
            </a:r>
            <a:r>
              <a:rPr lang="en-US" dirty="0"/>
              <a:t>through levelling</a:t>
            </a:r>
          </a:p>
          <a:p>
            <a:pPr lvl="1" algn="l">
              <a:lnSpc>
                <a:spcPct val="120000"/>
              </a:lnSpc>
            </a:pPr>
            <a:r>
              <a:rPr lang="en-US" dirty="0"/>
              <a:t>Recover </a:t>
            </a:r>
            <a:r>
              <a:rPr lang="en-US" b="1" dirty="0"/>
              <a:t>6 </a:t>
            </a:r>
            <a:r>
              <a:rPr lang="el-GR" b="1" dirty="0"/>
              <a:t>σ </a:t>
            </a:r>
            <a:r>
              <a:rPr lang="en-US" b="1" dirty="0"/>
              <a:t>DA </a:t>
            </a:r>
            <a:r>
              <a:rPr lang="en-US" dirty="0"/>
              <a:t>for </a:t>
            </a:r>
            <a:r>
              <a:rPr lang="en-US" b="1" dirty="0"/>
              <a:t>ultimate scenario </a:t>
            </a:r>
            <a:r>
              <a:rPr lang="en-US" dirty="0"/>
              <a:t>(round optics)</a:t>
            </a:r>
          </a:p>
          <a:p>
            <a:pPr lvl="1" algn="l">
              <a:lnSpc>
                <a:spcPct val="120000"/>
              </a:lnSpc>
            </a:pPr>
            <a:r>
              <a:rPr lang="en-US" dirty="0"/>
              <a:t>Enhance </a:t>
            </a:r>
            <a:r>
              <a:rPr lang="el-GR" b="1" dirty="0"/>
              <a:t>β* </a:t>
            </a:r>
            <a:r>
              <a:rPr lang="en-US" b="1" dirty="0"/>
              <a:t>reach</a:t>
            </a:r>
          </a:p>
          <a:p>
            <a:pPr lvl="1" algn="l">
              <a:lnSpc>
                <a:spcPct val="120000"/>
              </a:lnSpc>
            </a:pPr>
            <a:r>
              <a:rPr lang="en-US" b="1" dirty="0"/>
              <a:t>Reduce triplet radiation</a:t>
            </a:r>
            <a:r>
              <a:rPr lang="en-US" dirty="0"/>
              <a:t>, increasing significantly (up to 20%) triplet lifetime</a:t>
            </a:r>
          </a:p>
          <a:p>
            <a:pPr lvl="1" algn="l">
              <a:lnSpc>
                <a:spcPct val="120000"/>
              </a:lnSpc>
            </a:pPr>
            <a:r>
              <a:rPr lang="en-US" dirty="0"/>
              <a:t>Increase luminous region leading to </a:t>
            </a:r>
            <a:r>
              <a:rPr lang="en-US" b="1" dirty="0"/>
              <a:t>peak pile-up density reduction </a:t>
            </a:r>
          </a:p>
          <a:p>
            <a:pPr lvl="1" algn="l">
              <a:lnSpc>
                <a:spcPct val="120000"/>
              </a:lnSpc>
            </a:pPr>
            <a:r>
              <a:rPr lang="en-US" b="1" dirty="0"/>
              <a:t>Enable</a:t>
            </a:r>
            <a:r>
              <a:rPr lang="en-US" dirty="0"/>
              <a:t> running with </a:t>
            </a:r>
            <a:r>
              <a:rPr lang="en-US" b="1" dirty="0"/>
              <a:t>full crabbing</a:t>
            </a:r>
            <a:r>
              <a:rPr lang="en-US" dirty="0"/>
              <a:t> through levelling, or reduce impact of limited crab </a:t>
            </a:r>
            <a:r>
              <a:rPr lang="en-US" dirty="0" smtClean="0"/>
              <a:t>voltage.</a:t>
            </a:r>
            <a:endParaRPr lang="en-US" dirty="0"/>
          </a:p>
        </p:txBody>
      </p:sp>
      <p:sp>
        <p:nvSpPr>
          <p:cNvPr id="3" name="Slide Number Placeholder 2">
            <a:extLst>
              <a:ext uri="{FF2B5EF4-FFF2-40B4-BE49-F238E27FC236}">
                <a16:creationId xmlns="" xmlns:a16="http://schemas.microsoft.com/office/drawing/2014/main" id="{79C5FC29-00EA-0047-BEE5-5C508A73BBBC}"/>
              </a:ext>
            </a:extLst>
          </p:cNvPr>
          <p:cNvSpPr>
            <a:spLocks noGrp="1"/>
          </p:cNvSpPr>
          <p:nvPr>
            <p:ph type="sldNum" sz="quarter" idx="12"/>
          </p:nvPr>
        </p:nvSpPr>
        <p:spPr/>
        <p:txBody>
          <a:bodyPr/>
          <a:lstStyle/>
          <a:p>
            <a:fld id="{BFDCA1C4-9514-7B4F-976F-D92F7E296653}" type="slidenum">
              <a:rPr lang="fr-FR" smtClean="0"/>
              <a:pPr/>
              <a:t>35</a:t>
            </a:fld>
            <a:endParaRPr lang="fr-FR"/>
          </a:p>
        </p:txBody>
      </p:sp>
      <p:sp>
        <p:nvSpPr>
          <p:cNvPr id="7" name="TextBox 6"/>
          <p:cNvSpPr txBox="1"/>
          <p:nvPr/>
        </p:nvSpPr>
        <p:spPr>
          <a:xfrm>
            <a:off x="7236296" y="4371950"/>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smtClean="0">
                <a:solidFill>
                  <a:srgbClr val="F8F3E9"/>
                </a:solidFill>
              </a:rPr>
              <a:t>Papaphilippou</a:t>
            </a:r>
            <a:endParaRPr lang="en-US" sz="1000" dirty="0">
              <a:solidFill>
                <a:srgbClr val="F8F3E9"/>
              </a:solidFill>
            </a:endParaRPr>
          </a:p>
        </p:txBody>
      </p:sp>
    </p:spTree>
    <p:extLst>
      <p:ext uri="{BB962C8B-B14F-4D97-AF65-F5344CB8AC3E}">
        <p14:creationId xmlns:p14="http://schemas.microsoft.com/office/powerpoint/2010/main" val="10145957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1601670" y="-24239"/>
            <a:ext cx="5813543" cy="435749"/>
          </a:xfrm>
        </p:spPr>
        <p:txBody>
          <a:bodyPr/>
          <a:lstStyle/>
          <a:p>
            <a:r>
              <a:rPr lang="en-GB" sz="3600" dirty="0">
                <a:latin typeface="Bookman Old Style" pitchFamily="18" charset="0"/>
              </a:rPr>
              <a:t>Timeline</a:t>
            </a:r>
          </a:p>
        </p:txBody>
      </p:sp>
      <p:sp>
        <p:nvSpPr>
          <p:cNvPr id="6" name="Rectangle 5"/>
          <p:cNvSpPr/>
          <p:nvPr/>
        </p:nvSpPr>
        <p:spPr bwMode="auto">
          <a:xfrm>
            <a:off x="4788024" y="1545636"/>
            <a:ext cx="432048" cy="216024"/>
          </a:xfrm>
          <a:prstGeom prst="rect">
            <a:avLst/>
          </a:prstGeom>
          <a:solidFill>
            <a:schemeClr val="bg1"/>
          </a:solidFill>
          <a:ln w="12700" cap="flat" cmpd="sng" algn="ctr">
            <a:noFill/>
            <a:prstDash val="solid"/>
            <a:round/>
            <a:headEnd type="none" w="sm" len="sm"/>
            <a:tailEnd type="none" w="sm" len="sm"/>
          </a:ln>
          <a:effectLst/>
        </p:spPr>
        <p:txBody>
          <a:bodyPr vert="horz" wrap="none" lIns="68580" tIns="34290" rIns="68580" bIns="34290" numCol="1" rtlCol="0" anchor="ctr" anchorCtr="0" compatLnSpc="1">
            <a:prstTxWarp prst="textNoShape">
              <a:avLst/>
            </a:prstTxWarp>
          </a:bodyPr>
          <a:lstStyle/>
          <a:p>
            <a:pPr algn="ctr" defTabSz="685800" eaLnBrk="0" fontAlgn="base" hangingPunct="0">
              <a:spcBef>
                <a:spcPct val="0"/>
              </a:spcBef>
              <a:spcAft>
                <a:spcPct val="0"/>
              </a:spcAft>
            </a:pPr>
            <a:endParaRPr lang="en-US" sz="1350">
              <a:latin typeface="Arial" charset="0"/>
            </a:endParaRPr>
          </a:p>
        </p:txBody>
      </p:sp>
      <p:sp>
        <p:nvSpPr>
          <p:cNvPr id="5" name="Content Placeholder 4"/>
          <p:cNvSpPr>
            <a:spLocks noGrp="1"/>
          </p:cNvSpPr>
          <p:nvPr>
            <p:ph idx="1"/>
          </p:nvPr>
        </p:nvSpPr>
        <p:spPr>
          <a:xfrm>
            <a:off x="488736" y="501625"/>
            <a:ext cx="8039410" cy="3847038"/>
          </a:xfrm>
        </p:spPr>
        <p:txBody>
          <a:bodyPr>
            <a:normAutofit fontScale="70000" lnSpcReduction="20000"/>
          </a:bodyPr>
          <a:lstStyle/>
          <a:p>
            <a:pPr algn="l">
              <a:lnSpc>
                <a:spcPct val="120000"/>
              </a:lnSpc>
            </a:pPr>
            <a:r>
              <a:rPr lang="en-US" b="1" dirty="0"/>
              <a:t>Experimental verification </a:t>
            </a:r>
            <a:r>
              <a:rPr lang="en-US" dirty="0"/>
              <a:t>achieved with demonstrator (2016-2018)</a:t>
            </a:r>
          </a:p>
          <a:p>
            <a:pPr algn="l">
              <a:lnSpc>
                <a:spcPct val="120000"/>
              </a:lnSpc>
            </a:pPr>
            <a:r>
              <a:rPr lang="en-US" b="1" dirty="0"/>
              <a:t>Simulations</a:t>
            </a:r>
            <a:r>
              <a:rPr lang="en-US" dirty="0"/>
              <a:t> proved potential at present LHC but also for HL-LHC, with a </a:t>
            </a:r>
            <a:r>
              <a:rPr lang="en-US" b="1" dirty="0"/>
              <a:t>solid DC wire solution </a:t>
            </a:r>
            <a:r>
              <a:rPr lang="en-US" dirty="0"/>
              <a:t>(2017-2019)</a:t>
            </a:r>
          </a:p>
          <a:p>
            <a:pPr lvl="1" algn="l">
              <a:lnSpc>
                <a:spcPct val="120000"/>
              </a:lnSpc>
            </a:pPr>
            <a:r>
              <a:rPr lang="en-US" dirty="0"/>
              <a:t>Refining flat optics operational scenario (2020)</a:t>
            </a:r>
          </a:p>
          <a:p>
            <a:pPr algn="l">
              <a:lnSpc>
                <a:spcPct val="120000"/>
              </a:lnSpc>
            </a:pPr>
            <a:r>
              <a:rPr lang="en-US" b="1" dirty="0"/>
              <a:t>Wire operation </a:t>
            </a:r>
            <a:r>
              <a:rPr lang="en-US" dirty="0"/>
              <a:t>during </a:t>
            </a:r>
            <a:r>
              <a:rPr lang="en-US" b="1" dirty="0"/>
              <a:t>R</a:t>
            </a:r>
            <a:r>
              <a:rPr lang="en-US" b="1" dirty="0" smtClean="0"/>
              <a:t>un3</a:t>
            </a:r>
            <a:r>
              <a:rPr lang="en-US" dirty="0" smtClean="0"/>
              <a:t> </a:t>
            </a:r>
            <a:r>
              <a:rPr lang="en-US" dirty="0"/>
              <a:t>will clarify operational and machine protection issues (2021-2023)</a:t>
            </a:r>
          </a:p>
          <a:p>
            <a:pPr algn="l">
              <a:lnSpc>
                <a:spcPct val="120000"/>
              </a:lnSpc>
            </a:pPr>
            <a:r>
              <a:rPr lang="en-US" b="1" dirty="0" smtClean="0"/>
              <a:t>Hardware </a:t>
            </a:r>
            <a:r>
              <a:rPr lang="en-US" b="1" dirty="0"/>
              <a:t>design </a:t>
            </a:r>
            <a:r>
              <a:rPr lang="en-US" dirty="0"/>
              <a:t>and short prototype HW tests for HL-LHC (2020)</a:t>
            </a:r>
          </a:p>
          <a:p>
            <a:pPr algn="l">
              <a:lnSpc>
                <a:spcPct val="120000"/>
              </a:lnSpc>
            </a:pPr>
            <a:r>
              <a:rPr lang="en-US" b="1" dirty="0"/>
              <a:t>Technical review </a:t>
            </a:r>
            <a:r>
              <a:rPr lang="en-US" dirty="0"/>
              <a:t>(including budget) for using wire compensation in the HL-LHC era (2020)</a:t>
            </a:r>
          </a:p>
          <a:p>
            <a:pPr algn="l">
              <a:lnSpc>
                <a:spcPct val="120000"/>
              </a:lnSpc>
            </a:pPr>
            <a:r>
              <a:rPr lang="en-US" dirty="0"/>
              <a:t>Prepare </a:t>
            </a:r>
            <a:r>
              <a:rPr lang="en-US" b="1" dirty="0"/>
              <a:t>locations</a:t>
            </a:r>
            <a:r>
              <a:rPr lang="en-US" dirty="0"/>
              <a:t> for integration (during LS3) </a:t>
            </a:r>
          </a:p>
          <a:p>
            <a:pPr algn="l">
              <a:lnSpc>
                <a:spcPct val="120000"/>
              </a:lnSpc>
            </a:pPr>
            <a:r>
              <a:rPr lang="en-US" dirty="0"/>
              <a:t>Wire</a:t>
            </a:r>
            <a:r>
              <a:rPr lang="en-US" b="1" dirty="0"/>
              <a:t> installation </a:t>
            </a:r>
            <a:r>
              <a:rPr lang="en-US" dirty="0"/>
              <a:t>and</a:t>
            </a:r>
            <a:r>
              <a:rPr lang="en-US" b="1" dirty="0"/>
              <a:t> operation  for HL-LHC </a:t>
            </a:r>
            <a:r>
              <a:rPr lang="en-US" dirty="0"/>
              <a:t>(during Run4)</a:t>
            </a:r>
          </a:p>
        </p:txBody>
      </p:sp>
      <p:sp>
        <p:nvSpPr>
          <p:cNvPr id="8" name="Slide Number Placeholder 7"/>
          <p:cNvSpPr>
            <a:spLocks noGrp="1"/>
          </p:cNvSpPr>
          <p:nvPr>
            <p:ph type="sldNum" sz="quarter" idx="12"/>
          </p:nvPr>
        </p:nvSpPr>
        <p:spPr/>
        <p:txBody>
          <a:bodyPr/>
          <a:lstStyle/>
          <a:p>
            <a:fld id="{BFDCA1C4-9514-7B4F-976F-D92F7E296653}" type="slidenum">
              <a:rPr lang="fr-FR" smtClean="0"/>
              <a:pPr/>
              <a:t>36</a:t>
            </a:fld>
            <a:endParaRPr lang="fr-FR"/>
          </a:p>
        </p:txBody>
      </p:sp>
      <p:sp>
        <p:nvSpPr>
          <p:cNvPr id="7" name="TextBox 6"/>
          <p:cNvSpPr txBox="1"/>
          <p:nvPr/>
        </p:nvSpPr>
        <p:spPr>
          <a:xfrm>
            <a:off x="7237109" y="452104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dirty="0" err="1" smtClean="0">
                <a:solidFill>
                  <a:srgbClr val="F8F3E9"/>
                </a:solidFill>
              </a:rPr>
              <a:t>Papaphilippou</a:t>
            </a:r>
            <a:endParaRPr lang="en-US" sz="1000" dirty="0">
              <a:solidFill>
                <a:srgbClr val="F8F3E9"/>
              </a:solidFill>
            </a:endParaRPr>
          </a:p>
        </p:txBody>
      </p:sp>
    </p:spTree>
    <p:extLst>
      <p:ext uri="{BB962C8B-B14F-4D97-AF65-F5344CB8AC3E}">
        <p14:creationId xmlns:p14="http://schemas.microsoft.com/office/powerpoint/2010/main" val="5101722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37</a:t>
            </a:fld>
            <a:endParaRPr lang="fr-FR"/>
          </a:p>
        </p:txBody>
      </p:sp>
      <p:sp>
        <p:nvSpPr>
          <p:cNvPr id="8" name="Rectangle 7"/>
          <p:cNvSpPr/>
          <p:nvPr/>
        </p:nvSpPr>
        <p:spPr>
          <a:xfrm>
            <a:off x="467544" y="411510"/>
            <a:ext cx="8579256" cy="20045660"/>
          </a:xfrm>
          <a:prstGeom prst="rect">
            <a:avLst/>
          </a:prstGeom>
        </p:spPr>
        <p:txBody>
          <a:bodyPr vert="horz" lIns="0" tIns="0" rIns="0" bIns="0" rtlCol="0">
            <a:normAutofit/>
          </a:bodyPr>
          <a:lstStyle/>
          <a:p>
            <a:pPr marL="342900" indent="-342900">
              <a:lnSpc>
                <a:spcPct val="120000"/>
              </a:lnSpc>
              <a:spcBef>
                <a:spcPct val="20000"/>
              </a:spcBef>
              <a:buClr>
                <a:schemeClr val="accent6"/>
              </a:buClr>
              <a:buFont typeface="Wingdings" charset="2"/>
              <a:buChar char="§"/>
            </a:pPr>
            <a:r>
              <a:rPr lang="en-US" sz="1200" b="1" dirty="0">
                <a:solidFill>
                  <a:schemeClr val="accent5"/>
                </a:solidFill>
              </a:rPr>
              <a:t>TRIUMF wish of a strong connection with CERN, and to start collaboration asap, including participation to the beam tests during </a:t>
            </a:r>
            <a:r>
              <a:rPr lang="en-US" sz="1200" b="1" dirty="0" smtClean="0">
                <a:solidFill>
                  <a:schemeClr val="accent5"/>
                </a:solidFill>
              </a:rPr>
              <a:t>Run3 in </a:t>
            </a:r>
            <a:r>
              <a:rPr lang="en-US" sz="1200" b="1" dirty="0">
                <a:solidFill>
                  <a:schemeClr val="accent5"/>
                </a:solidFill>
              </a:rPr>
              <a:t>2021</a:t>
            </a:r>
            <a:r>
              <a:rPr lang="en-US" sz="1200" b="1" dirty="0" smtClean="0">
                <a:solidFill>
                  <a:schemeClr val="accent5"/>
                </a:solidFill>
              </a:rPr>
              <a:t>.</a:t>
            </a:r>
            <a:endParaRPr lang="en-US" sz="1200" b="1" dirty="0">
              <a:solidFill>
                <a:schemeClr val="accent5"/>
              </a:solidFill>
            </a:endParaRPr>
          </a:p>
          <a:p>
            <a:pPr marL="342900" indent="-342900">
              <a:lnSpc>
                <a:spcPct val="120000"/>
              </a:lnSpc>
              <a:spcBef>
                <a:spcPct val="20000"/>
              </a:spcBef>
              <a:buClr>
                <a:schemeClr val="accent6"/>
              </a:buClr>
              <a:buFont typeface="Wingdings" charset="2"/>
              <a:buChar char="§"/>
            </a:pPr>
            <a:r>
              <a:rPr lang="en-US" sz="1400" b="1" dirty="0">
                <a:solidFill>
                  <a:schemeClr val="accent5"/>
                </a:solidFill>
              </a:rPr>
              <a:t>Target by end of 2020 an external review to support to the preparation of the TRIUMF proposal for funds where we:</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Present detailed plans for Run-III.</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Show the clear impact of the wire on lifetime (particle diffusion in the beam core) and in presence of the HEL </a:t>
            </a:r>
            <a:r>
              <a:rPr lang="en-US" sz="1100" b="1" dirty="0" smtClean="0">
                <a:solidFill>
                  <a:schemeClr val="accent5"/>
                </a:solidFill>
              </a:rPr>
              <a:t>w/ </a:t>
            </a:r>
            <a:r>
              <a:rPr lang="en-US" sz="1100" b="1" dirty="0">
                <a:solidFill>
                  <a:schemeClr val="accent5"/>
                </a:solidFill>
              </a:rPr>
              <a:t>and w/o CC.</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Give an estimate of irradiation reduction to the triplets as a function of Xing angles.</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Review thermo-mechanical design including all thermal loads (wire current, </a:t>
            </a:r>
            <a:r>
              <a:rPr lang="en-US" sz="1100" b="1" dirty="0" smtClean="0">
                <a:solidFill>
                  <a:schemeClr val="accent5"/>
                </a:solidFill>
              </a:rPr>
              <a:t>heating </a:t>
            </a:r>
            <a:r>
              <a:rPr lang="en-US" sz="1100" b="1" dirty="0">
                <a:solidFill>
                  <a:schemeClr val="accent5"/>
                </a:solidFill>
              </a:rPr>
              <a:t>via RF coupling or losses).</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Check compliance of the HW design with impedance, vacuum, …</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Review instrumentation for the wire and alignment.</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Verify that the position proposed for wire operations is compatible with Machine Protection (in case of </a:t>
            </a:r>
            <a:r>
              <a:rPr lang="en-US" sz="1100" b="1" dirty="0" err="1">
                <a:solidFill>
                  <a:schemeClr val="accent5"/>
                </a:solidFill>
              </a:rPr>
              <a:t>asynch</a:t>
            </a:r>
            <a:r>
              <a:rPr lang="en-US" sz="1100" b="1" dirty="0">
                <a:solidFill>
                  <a:schemeClr val="accent5"/>
                </a:solidFill>
              </a:rPr>
              <a:t> dump), and irradiation (also caused by the wire) to elements downstream the wires (collimation studies + FLUKA simulation).</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Present strategy of interlock on the wire for Machine Protection.</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Review machine integration and staging of installation.</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Discuss a budget envelop.</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Present preliminary results on flat optics if additional manpower is allocated.</a:t>
            </a:r>
          </a:p>
          <a:p>
            <a:pPr marL="342900" indent="-342900">
              <a:lnSpc>
                <a:spcPct val="120000"/>
              </a:lnSpc>
              <a:spcBef>
                <a:spcPct val="20000"/>
              </a:spcBef>
              <a:buClr>
                <a:schemeClr val="accent6"/>
              </a:buClr>
              <a:buFont typeface="Wingdings" charset="2"/>
              <a:buChar char="§"/>
            </a:pPr>
            <a:endParaRPr lang="en-US" sz="1050" b="1" dirty="0">
              <a:solidFill>
                <a:schemeClr val="accent5"/>
              </a:solidFill>
            </a:endParaRPr>
          </a:p>
          <a:p>
            <a:pPr marL="800100" lvl="1" indent="-342900">
              <a:lnSpc>
                <a:spcPct val="120000"/>
              </a:lnSpc>
              <a:spcBef>
                <a:spcPct val="20000"/>
              </a:spcBef>
              <a:buClr>
                <a:schemeClr val="accent6"/>
              </a:buClr>
              <a:buFont typeface="Wingdings" charset="2"/>
              <a:buChar char="§"/>
            </a:pPr>
            <a:endParaRPr lang="en-US" sz="1050" b="1" dirty="0">
              <a:solidFill>
                <a:schemeClr val="accent5"/>
              </a:solidFill>
            </a:endParaRPr>
          </a:p>
        </p:txBody>
      </p:sp>
      <p:sp>
        <p:nvSpPr>
          <p:cNvPr id="6" name="Title 1"/>
          <p:cNvSpPr>
            <a:spLocks noGrp="1"/>
          </p:cNvSpPr>
          <p:nvPr>
            <p:ph type="title"/>
          </p:nvPr>
        </p:nvSpPr>
        <p:spPr>
          <a:xfrm>
            <a:off x="1850400" y="0"/>
            <a:ext cx="5813543" cy="435749"/>
          </a:xfrm>
        </p:spPr>
        <p:txBody>
          <a:bodyPr/>
          <a:lstStyle/>
          <a:p>
            <a:r>
              <a:rPr lang="en-GB" sz="2400" dirty="0" smtClean="0">
                <a:latin typeface="Bookman Old Style" pitchFamily="18" charset="0"/>
              </a:rPr>
              <a:t>Main outcome of the discussion</a:t>
            </a:r>
            <a:endParaRPr lang="en-GB" sz="2400" dirty="0">
              <a:latin typeface="Bookman Old Style" pitchFamily="18" charset="0"/>
            </a:endParaRPr>
          </a:p>
        </p:txBody>
      </p:sp>
    </p:spTree>
    <p:extLst>
      <p:ext uri="{BB962C8B-B14F-4D97-AF65-F5344CB8AC3E}">
        <p14:creationId xmlns:p14="http://schemas.microsoft.com/office/powerpoint/2010/main" val="3256139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1"/>
          <p:cNvSpPr txBox="1"/>
          <p:nvPr/>
        </p:nvSpPr>
        <p:spPr>
          <a:xfrm>
            <a:off x="1619830" y="395945"/>
            <a:ext cx="5904341" cy="366930"/>
          </a:xfrm>
          <a:prstGeom prst="rect">
            <a:avLst/>
          </a:prstGeom>
          <a:noFill/>
          <a:ln>
            <a:noFill/>
          </a:ln>
        </p:spPr>
        <p:txBody>
          <a:bodyPr lIns="0" tIns="0" rIns="0" bIns="0" anchorCtr="1"/>
          <a:lstStyle/>
          <a:p>
            <a:pPr algn="ctr">
              <a:lnSpc>
                <a:spcPct val="100000"/>
              </a:lnSpc>
            </a:pPr>
            <a:r>
              <a:rPr lang="fr-FR" sz="2800" b="1" spc="-1" dirty="0" err="1">
                <a:solidFill>
                  <a:srgbClr val="5A5A5A"/>
                </a:solidFill>
                <a:uFill>
                  <a:solidFill>
                    <a:srgbClr val="FFFFFF"/>
                  </a:solidFill>
                </a:uFill>
                <a:latin typeface="Arial"/>
              </a:rPr>
              <a:t>Thank</a:t>
            </a:r>
            <a:r>
              <a:rPr lang="fr-FR" sz="2800" b="1" spc="-1" dirty="0">
                <a:solidFill>
                  <a:srgbClr val="5A5A5A"/>
                </a:solidFill>
                <a:uFill>
                  <a:solidFill>
                    <a:srgbClr val="FFFFFF"/>
                  </a:solidFill>
                </a:uFill>
                <a:latin typeface="Arial"/>
              </a:rPr>
              <a:t> </a:t>
            </a:r>
            <a:r>
              <a:rPr lang="fr-FR" sz="2800" b="1" spc="-1" dirty="0" err="1">
                <a:solidFill>
                  <a:srgbClr val="5A5A5A"/>
                </a:solidFill>
                <a:uFill>
                  <a:solidFill>
                    <a:srgbClr val="FFFFFF"/>
                  </a:solidFill>
                </a:uFill>
                <a:latin typeface="Arial"/>
              </a:rPr>
              <a:t>you</a:t>
            </a:r>
            <a:r>
              <a:rPr lang="fr-FR" sz="2800" b="1" spc="-1" dirty="0">
                <a:solidFill>
                  <a:srgbClr val="5A5A5A"/>
                </a:solidFill>
                <a:uFill>
                  <a:solidFill>
                    <a:srgbClr val="FFFFFF"/>
                  </a:solidFill>
                </a:uFill>
                <a:latin typeface="Arial"/>
              </a:rPr>
              <a:t> for the </a:t>
            </a:r>
            <a:r>
              <a:rPr lang="fr-FR" sz="2800" b="1" spc="-1" dirty="0" smtClean="0">
                <a:solidFill>
                  <a:srgbClr val="5A5A5A"/>
                </a:solidFill>
                <a:uFill>
                  <a:solidFill>
                    <a:srgbClr val="FFFFFF"/>
                  </a:solidFill>
                </a:uFill>
                <a:latin typeface="Arial"/>
              </a:rPr>
              <a:t>attention!</a:t>
            </a:r>
            <a:endParaRPr lang="fr-FR" sz="2800" b="1" spc="-1" dirty="0">
              <a:solidFill>
                <a:srgbClr val="5A5A5A"/>
              </a:solidFill>
              <a:uFill>
                <a:solidFill>
                  <a:srgbClr val="FFFFFF"/>
                </a:solidFill>
              </a:uFill>
              <a:latin typeface="Arial"/>
            </a:endParaRPr>
          </a:p>
        </p:txBody>
      </p:sp>
      <p:sp>
        <p:nvSpPr>
          <p:cNvPr id="3" name="Slide Number Placeholder 2"/>
          <p:cNvSpPr>
            <a:spLocks noGrp="1"/>
          </p:cNvSpPr>
          <p:nvPr>
            <p:ph type="sldNum" sz="quarter" idx="12"/>
          </p:nvPr>
        </p:nvSpPr>
        <p:spPr/>
        <p:txBody>
          <a:bodyPr/>
          <a:lstStyle/>
          <a:p>
            <a:fld id="{BFDCA1C4-9514-7B4F-976F-D92F7E296653}" type="slidenum">
              <a:rPr lang="fr-FR" smtClean="0"/>
              <a:pPr/>
              <a:t>38</a:t>
            </a:fld>
            <a:endParaRPr lang="fr-FR"/>
          </a:p>
        </p:txBody>
      </p:sp>
      <p:pic>
        <p:nvPicPr>
          <p:cNvPr id="46" name="Picture 45"/>
          <p:cNvPicPr>
            <a:picLocks noChangeAspect="1"/>
          </p:cNvPicPr>
          <p:nvPr/>
        </p:nvPicPr>
        <p:blipFill>
          <a:blip r:embed="rId3"/>
          <a:stretch>
            <a:fillRect/>
          </a:stretch>
        </p:blipFill>
        <p:spPr>
          <a:xfrm>
            <a:off x="1907704" y="1131590"/>
            <a:ext cx="5257033" cy="3096344"/>
          </a:xfrm>
          <a:prstGeom prst="rect">
            <a:avLst/>
          </a:prstGeom>
          <a:ln w="57150">
            <a:solidFill>
              <a:schemeClr val="tx2"/>
            </a:solidFill>
          </a:ln>
        </p:spPr>
      </p:pic>
      <p:sp>
        <p:nvSpPr>
          <p:cNvPr id="2" name="AutoShape 2" descr="data:image/png;base64,iVBORw0KGgoAAAANSUhEUgAABAAAAAMACAYAAAC6uhUNAAAgAElEQVR4Xuy9d1dba5buOw1IQgSRRM7ZgHP2jt57V+5YXd33nPtt7hj37/sx7rgdTsfTVdXVOyfnhG1yzhmEACEhwh3PlF95SUggTNi29cyuHttIK7zrt5ZAMz3z1P/zf/9fO0IjARIgARIgARIgARIgARIgARIgARJ4pwmcYgDgnb6/vDgSIAESIAESIAESIAESIAESIAESUAIMAPBB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jgHSawseEXz9KcZGXnyuqKR9yF5ZKSkhLzigPBDfEF1sVhc0iGI/3IqCx4vJKTnSlpqakJH3Nh2Sura+u6X252VsL7cUMSIAESIIH4BBgA4NNBAiRAAiRAAiRAAu8wgc3NoKx4F2VmZlTS0mxSUFAqW1tb4i4si7jqlfVV6RobCL/WVt0kmQ5nwmQ2NjdE5JTY02wR+2xubcm9Z11yuq5Kgwqbm5uyvbMj6el2SU1JkTWfX06dOiWnTon+N8OZLmu+dZmeX5StnW0pKywQh90uDlvkcRNeGDckARIgARIIE2AAgA8DCZAACZAACZAACbzDBObnJiUlNVWWFmfE6cwUVAQ40jOktLQ2fNWbW5vSPtQtW9tb4dcq3CVSll+cEJnB6VGZ9y7pto1lNZKXlRPeb2dnR0anZ2XVty4Z6Q6Z93jF5/dLZnq6FBXkiWdlVWYXPVLqzhM7nPwdkSXvijid6WJPS9P9TtdWSabz6CoSEroobkQCJEAC7yABBgDewZvKSyIBEiABEiABEiABQ2B7e/tlhv1UXCgTC9MysTAj+dk54nJmy/DsuCQaABibn5KpxdnwsfOzc6WhtPrIbkDn4Ig0VVccqH3gyE7OA5EACZDAO0aAAYB37IbyckiABEiABEiABJKTwI7sSGBjQ/Bfpz1dy+w9q8uSnZElttS0uFAQIGgf7pbgZlBOV9QLqgH6p0YSCgBAM6B9qEtSTqVIVWGpDM9OSGZ6hrRWNcgpiR9wOMgd8gc2JN1hP8gu3JYESIAESCAOAQYA+GiQAAmQAAmQAAmQwBtIwOtblaGZMUEJPcrq4VjHMry/6vepwz3tmZPinAIV+dva3pbJxVl1zBEQQH99LFvz+6RjtE+d+Iv1rbLg9YQqAApKpKxg7xaA8flpmVycEbcrT4rzCqVjpFcKc/KluqhCRmbHZW55UYpz3VJVVHZkAYFY17C1tS0jUzPSOTgsednZcrapTlyZsXm9gbeaSyIBEiCBEyPAAMCJoeaJSIAESIAESIAESCAxAnDqnw/3iD8Y0B3K8oukwl0ac2c4+r0Tg5LlzFQBvs3tLbGnpgkCCAgE+DcCUltcKel2R8z9p5fmZHRuUgMMbVWNmv1fXPFIc3md5GRmx10w1gjdAIj/NZXXii/gl/H5KaktqZS0lFTpmxzWfRFYOF/XsmcVQmJUYm+FdXz7qF1QKXD9bIvqDSyvrMmHl86psCCNBEiABEjgFQEGAPg0kAAJkAAJkAAJkMAbSACK/FDmh9WXVklBdt6xrLJztE8rCCD4V5pfJE8HOwVKfOdrW/fsu0dg4dlwtzr4lYWlMjY3pQ439gsEA1pVAEtNSZWLda1xRw8e9qKGJ6ele2hUfnbjsq53ZHJG+kbH5bPrl+JWPRz2nNyfBEiABN5WAgwAvK13jusmARIgARIgARJ4ZwhgVB5G4lnL9NHD7wusazY9Xvb+sAC0/3+oS4JbmxH9/4kI+aFKANUCVmsorVEhQRgCBKhGcNodGgQ4LnvU2Su52VlSXxkaaxjc3JJgMKjjBJdX17QVIt+VrdME8G+wzs4ItQfgNXBPTU2RrAyntlsselck3W7XqQOoJMjKdMryyqrkuVysKDium8jjkgAJnBgBBgBODDVPRAIkQAIkQAIkQAKRBOBwdo31hzPwUN43hnL6ea9HaksqJCcjWyC4h1J/lPW3VjbKsm9FS/dxjDPVTXLqVIpAzX9maf5lH365vgcdgcWVZRXmy3A4tUx/amlOWisbJC01TQMAMAgAjs1Pypp/XVqrGiUrPUNW19dkYnFGltdWVBQwPytXRQbRnhDP4FDjWAPTo6o9gIkACGygVQCTBnCsnZdtDdAHMAYtAWgKmDGCmC5gvZZY50MA45uH7VJbXiK15ZEtEqNTs/Kgo1t3Q2vAzMKSoFoAVllSJCXufHnwIvS+0+GQX7x3RZ729ItvPSDetTW5dqZF7rR3SFF+rkzOLchvPrguzvTYbRR8rkmABEjgbSHAAMDbcqe4ThIgARIgARIggXeOgGfNK70TQ3pdLZUNku3M1H9Dif/pYJds72xLfWm1FGTnhnvzs51Z4nblytDMeJhHQ1mNTC/OaiABZsru1wLrGmCAnaluFntamjwe6AifDyXzcObhoLsystQ5x/FPV9bJrGdBRmYndjFHj//Q9FjcewEtAQQs4NAjwHChrkWCm5vhQIN1x5K8QqkqLNNqAbQTwJrKamXGM68BDhhaDHAMHCuW3XveJdkZTmmtrwm/jeqJr+49lsutTTI+Mye9I+Oa6T/bWKeZ/aGJKakqKVK9ALz2zcOn8vGVC/Lftx/IxdMNMjY9J3UVpXL/Rbecrq2SselZqa8ok8bqinfuGeQFkQAJJBcBBgCS637zakmABEiABEiABN4gAqb/3ijwm1J5ZN47XzruyNRnpGfIs5eCe4ks34zim1yY0aw7jnupvk0QcIA4n3GqUfofnc1H9l92dsLnR9UAggMQC0SgANUG2B8BCK9vRTLTnVJfUq2VAZhE4LDZpWt8QKsHTDChazRU5YD9MxzpWmVgAhVY19LqcridAEKGG5vB8GXqtVQ2xO3nN5l+OO4lBfla4o9sf/fwmFxta5YV37qsrftlwbMshXk5sh7YkDxXtgYBUE1RXlggvkBAstKd0jE4LBXFhdJUXSkILCAQ84ubV2XJuyL5OS6xpR1fK0Mi95XbkAAJkMBhCTAAcFiC3J8ESIAESIAESIAEXoMAnOfu8cHwnkW5bqkpKtefkX3HKD7jqOO/7cPdEnzpGNtS07Rv35ZmC78GRx0ifHCuczNdqszfMzGoWf28LJc0ltVqtQGCAOk2h5ytadYpA9YAgOn9fz7cLesbgZfnb5Vln1cGpkY1i36hrlUDCmZagHHy4fzD0Gf/7KWuANoGinIKdFrA1vaWVBeV61pQ3WAM51zxrer1GLNelwlmmOPHQj0xOy9PuvsksBEKHNSUlWjf/+PuPnXca8tK5FFXr75XnJ8nM4tL4cPkZGWqVkB9ZblkZ6TL054Bfa+1rlqDBZdaGiNOiaoM3A8aCZAACbyNBBgAeBvvGtdMAiRAAiRAAiTwVhNQJ9ni0JuLMf3vvZND4ln1hjPoW1tb8nSoS9DzDkPpPDLvcMphyKxjbN/I7Lg67jXFFTo1AP39yGLj59zM7LDjXZpXKJWFZZqVRxUCDE7tudrT6tyb/cz4QePsG2ccTfxGuwDVAc0VdZr9h61v+MNBBbQ1IGjwYiTkfBttgY7R3nAVQPSNxLWgDWB2eUErAzCdwKqNcNAbb8YELni88um1i5r9x9SAjoFhudDcoOKB2MYqwBjvHBBlxHSD0xV1em9oJEACJPC2EWAA4G27Y1wvCZAACZAACZDAW0EAziscfbdr9/i+welRmfcuaaa+vKBYMPIPmWU40wgCPBno1J/Ro3+xvk0mF2ZV4M8Y+vlRYo8qARiOg+w6svnYD+9j39BIP1HxP0wSgHI/rLa4QgpzCuTFSI/4An59zYwaRAUBHHQYHHusCRl7VB+Ynn2zfmyDgAF69E37gvU9BCXweudYKMiA40EfYGV9LaxNAD5YA5xrGIIMCBzodILNoI4YLM0reu17DqV/iP9tBDdVLNCVlSkPO3q0HWBnR8LTAxI9AfQKcO+gSZCTmaVChzQSIAESeFsIMADwttwprpMESIAESIAESOCtIYCMMsr7MRLPqnSPC7COz0NmG+X86Kc3Zf3Wi0Q/PBzkycXZ8MtwPC/WtWovP8r5YVDah5NvhPSQNZ/zLobbA6LBwZFHph7tAcYQRCjKLZCxuUmtIoBVuku1MmBkLiQGmJOZreuEA4yMOa4Thn1xTOgEmDXhdby2vOYNHw/6AAg+DE6P61QABBcwMaB/algnFcDqSqokJyNLnrwMXljFEV/nAVhZ88nA2KTMLXnk1tWL2iaB0YHB4Ka0NdRoRcBBDYEJBC0gVGhPsyu3FByYRgIkQAJvOAEGAN7wG8TlkQAJkAAJkAAJvH0EoHo/ODOqY/MKc/IjLgDOM0bzIdMPx9/09Vs3gtONTH6s10wWHgr9UMvHtufrWgRtAiYAYPZDWT7E+eIZ9kUP/rx38cCQG8trZHh6PKJ33xwkev3WYIH1RMa5R+AAIw2x3YXaFtnc3opoIzDTEaz7jo32it+/JhUVjeLMiF+O71v3yx9/vC/nmuqlsapc2ygwOjDdYZeb51oTKv2PBwfTBmaW5jQQgKALAho0EkiEwOLitOxshz6b6c4MyczMCe+2s7OtYz1pJHAcBBgAOA6qPCYJkAAJkAAJkMA7QQDOIvrf4ewueD062q6mqEL6JofkdGWD9I4Paik9+vGR+YZ6Pd5HXz1E7VC+j4x5tJmec5TWIxNuDJl0lMjnZrk0w4/t0EZQXVSmwoBwNNuqGrVMHiKCPRNDGmSoK63UHnxoAiyshATuUHmQk+mS3olBdXKRaYcQnxk7CDE+rBUVBbhGVANgOzjbuKaBqRHJSHdqgAKl+5gogOAFevpxLKwB14vtUNIPQxUC9AZQJo9WAHBx2BxSXVgu0545mXpZyYCseUNplWS9HHtoph7g+sF6a2tbIEQIhpg6gONazeOZk9mZMdncDEpamk0amy7s6TBtb+9ISsqrDH2iPf+JPMQIsKBtYsG7pHoL4A42mEaANoxobQEwRDtHgStPKgpKEjkFt3kHCeAZ3gwGJRDwSWamS1JS0zSYt7O9LQgApNkdsr29JRkZLp1WQSOBoyLAAMBRkeRxSIAESIAESIAE3jkCc8uLMjo3IU3lddIzPqCOMRzlhrJqFanLdGTI+MK0OvlwKgtcubK8tqol4XBq0Ze/l8EhN85zVnqmOox7GTLO+5WaYxu4usbxNOP5zHGxTuQdo4+j5fyn8L+Qoxy9H16Ld368DttvbXtdW7RTrqvEkqJK65H1Hx7qFK93UQoLK6SwqFyysnJ/8mcP61/2rcqsZ17ys3L03yYwYxaHig1UboRYYaJCiwZgaMlHYGlxRoNWNptd5hcmxbM0r0Eqt7tcVlc8EtjwS3DDL+cvfiQpKRw/mXxPyPFdMQMAx8eWRyYBEiABEiABEniLCcCpRWk6Mt+2tDTN6iIbjr78QDCo2fH55QVV00e2F9nuoekxzWojE4ys9X4BgLcYz0+y9K2tTVlYmJLn7T/KrU//TlL3CZgc1SJxf1FZgeqI6GqE6HMgEIBt87PzIgIiqIpAiwaOAS0FCDsyAHBUd+jdOw6e9b7ep9J8+vKh2lTePTK8osMSYADgsAS5PwmQAAmQAAmQwDtNACX4KHuPZ8jiY2QfBO4QJIg3Tu4oy85PGjhG6HlWVqWmrERSU1NkZmFJAhsbUlFceKzlySiFnp0dl4KCUi31X1vzyvTUsMA5ysrKkbLy+hNB0TMxqJUfCOhg/B+EHMEBegymYmK/haD1Am0iTeW1qt0QCG7I2epmOnf7gUvS99F+hBYXu92RpAR42cdFgAGA4yLL45IACZAACZAACSQFAQQIMMIOWX8ECjAWDiJ2cAwxAi8kgLetSvgmkIAqAlua7a3gA+f/m4dPda0fXjor6Kf/8ekL/fmTqxckP8eV0HVMzi3oOL7zTfWS6UxsdB56oLs670tOjlsK3GUyPNQhdnu6jI31yocf/XZXBcCyZ16WlkITEyAMWFRUGdfBTnRb3NsXI6GxiMjem5YNI1iIe7zq96legdPuiFkhgIkLGNGIABEmP/SMD0ptSaUUuiIFIhMCyY1IgARI4BAEGAA4BDzuSgIkQAIkQAIkQAKoAICwG5z6Nb9PFlY8OhYPAnkoF4dYH/6N1wLBgPb9InMcS9neShPZP2S64QSjB9jhcErA75OU1FSx2UJZweifj/puoA3imwdPNdO/Hgiogj6y/y111bK0vKIj9KrLivc97fzSsnz7qF23M2r8++70coP5uUm5d/ePcu36LyU1zSaPHnwun3z2P7QiwGo93Y+kvy8UqDBWU9sqrW03dgUBDrItxiJOLc2Fj4n7jPsJZ76+tEo6RvpUXNEYMvy411YzExtQQYDnwetb0/J/BA9oJEACJHCSBBgAOEnaPBcJkAAJkAAJkMBbSQAZfDPzHpnf6BFdR13e39vzWILBgExODklFRYMy2wxuSJrNLjMzo3LzvT+Tvt4nkpqaFv4ZAYL9DA786qpHj+2wOyUre2/xPJT9f3nvsWb6X/QPy9ySRxx2m3xy9aI86OjWbD6CAHsZ9AG/f/xMyovc4vP7JSM9Xeory+LuopMPtjbDDj7Wev/un6S6pkVfszvSJT8/Uj0fvMAjlt18/88itj/ItlhL+1B3eFJDQ2mNrPrXVBuiNL9YNSCQ+ccIQGT/B6ZH9d/I8qNlANvhfVQRQPQPIyFR/h8rSLDfveP77wYBiIOiFaTcXZJw+8i7ceW8ijeFAAMAb8qd4DpIgARIgARIgAR+cgJwNtFnvra6rCrzcJY9nnnZCKzvWltubqFku/JUgT4/v1iyXQUHEqUbGJtUZxrZdash43/n9h/kvff/XB49+EIuX/1MkAXHWmrrzqjDHwxuqEK4+dnlKhDny5F68SB6lubkwYPPI66lte26HiOe9Y9OSP/YhFw/26Jl/4GNoK4Xjv/vv78rP795RVyZGXveN9+6X/744325ea5VOgaG5Upb855BA1wnrv/qtZ8LGGPcHyYCLHvmJCsrT0rLaiMy+gsL03L39u/jrqG+4Zycbrmq7x9kW2xvhPvw76Jct9QUlcvQzJhgOoQxBIRaKuplZnlBRwHWFlfIWsCv0wBiGao/Kt2l2hKCoEE8zYif/MPABexJAMKQcOTzsnK0tWdpdVnHd674VrWyAxUisQzjLXHvW6saJSvONkRPAsdJgAGA46TLY5MACZAACZAACbzxBODwz86OyfBgh/h8K4da75lz70tFReO+gYCx6VnpGR6TDGe6OsaxnMCNDb+8eH5bLl76RMbHeiXbla8OMWxstCfi5/0WDeX8u7f/EHOzW5/+rWRm5sR87057h05AcNjt0jsypttcamkUh82mzvzPbuyvUI7efxwHBhFB7B8eUYiRhVFj/hAAGRx4ITa7Q3JzCgTz0iEEiEBLS+u1iHWiUuCH7/9dx6bBUCFw7vyH2gqAAA6suLhKLl/9mbZSJLqtWROE+tqHutShMyX7KPef8SwI+vrh8FstPztX8rJcMjA1qtfVVFar4yLhHMLgFLZWNkjX+ICOiTxdUS+ujCzx+lZVRBL/T3s7CIRafbJVABRtIfMrS1KUUyBz3kUpznFr0ArPCqaCGKFI6IXgecIUCOg/4N7TSOCkCTAAcNLEeT4SIAESIAESIIGfnABK+ufnJ3XMFuZxH6XZHU65fuNX4ooj8IaSeIjqnWuqk+7BUXnvQlvMAAAy4TPTo4IM9sTEgGwGA1Jd06pLHRnpFtnZDv+MYAHE8WLZum9VvvryH+Je4rnzH0hlVbP4Axvyon9IRqZm5Eprs5QVueXLe49kbd0vTodDHXdUAWDdqF5AFYDDYZdnvQOy6luX986fkfycbBmfmZOnPf1SlJergRAI/1kNQYDLrU3ysLNHNoKbcvMcrj9yeXD67935o1y/8WuZmOgXXAOc+OhgwcR4vzx98m1458ami9LUfEk6XtyR4aFOfd0EACYnBhLe1hqgwEi/DEeGZDgi+a6sr0rX2ICeo6GsRjUdUOb/bKhLy/5riivUIXwy2KnjIxFEOF/bIr6AT7rHBzVrfKGuTTxryxowQGVAVWGoNQLbQ3+BAYGj/GQe7bEQ1IHw546I4PHFf3UaiN0u9lSbLKwsi9uVK8V57nAAAC047cPdkpfpEgSLGAA42nvCoyVGgAGAxDhxKxIgARIgARIggXeEwOLitLQ/+e7Q2f69cCAT/dGt38Usy4eY3tf3n0pjdYXOiY/XD49ydd+aVyqrmjR73fHirniWZiUlNU1Ky2pkbUZNBfgAACAASURBVNUb/rmsvE5qa9tiLunRwy91dB4M62poPC+Dgx3hVoAzZ29KeWWziv2lO+yq0D81t6iBCfT/wz66dE6dbyPk11RdKbXlJfKn2w90/d5Vn+6L9gBk++sqymRwfFId/dGpWUG5dEttleoo5LqyZWtrS/77zkO50NwQ9/qnp0e0BQLl+zW1bbuqKna2t+X2j/+pFQLGTDUDKidGhrvCAYBLlz+VO7d/n9C2sQINscDiWjrH+mTNH2oPMeKA+DcyvpcazqiDCPV/BDjO1pzWbTrH+jX7X1dSKbmZOfJ0sFO2d7alrapR0lLT9H0EAGCmYoBtAu/GLx9TAYBgEdpA0jni7924sW/ZVTAA8JbdMC6XBEiABEiABEjg9Qkgk/708Tf7HgB95m53mWRmusRud6rjfColRZ3grc2g+HyrgrL6aNV564HhlF+4eGtX1nph2avOthHTg8Md3NyS5ZVVcWVlit2Wptn4Nb9fcrOzdOyePxAQu80m/o0N7bnHaD6M30tJOaXCfDgGxPWizbu8IN9/92/hl+vqz6pD/cN3/xYukUcAIL+wRh3y9y+eEY93VdCicONcq75WXJCn1zA9/6rv/UxDrXjXfDI1tyAfXT6nGf+SgnytFkA1ADQDECy4deWCdA2Nqvjfe+dfBSiQ/R+ZnNF1f3rtol5bLFuYn5LurgfiysmX5tNXIqocoq8NwoA33vu1CjRaKwBwL+vrz2n5v7G9tkXLRaION7L0M0tz4llbEbQLZKany8q6Tx1/68jAbGeWnK6sk0WvR4UCQ9UAp6V3cliDAZgaUF9aHa4eQNk4UsoQD0TrASoKoDsQ3NyULGeGFOUWUEBu30/xT78BgkRG6wFBnmfDPS+rQVLkYl2bpKSk/PSL5AqSjgADAEl3y3nBJEACJEACJJCcBJBFhzNs+sWtFODgN52+LIWF5ZKRka1j9xIxlPSitLz96Xe7NscxP/z4t3o8q6FE/t7zUHYaDjAU9b971C7OdIc6BG11NfLFvUf6Psrlc7IypXt4NHyIghyXzC565NcfXNc+4//89o786v1reqxow7rGx/rCL39863ca1IAzbHrkEQAoKKrVbD4MDj8y89MLi9LeEypxRzuA026XgfHJmFgaKsuluaZSvrr/RNfx8ZXzuh2mCNx++kLL2X/53jWxpaXK875BGRyfkrONdfKku0//21RdERc32hvGRnultLRGMizj9Qb6n2lwwBiuw7RIWKse0AKQl1+c8LaoANjc3JCNjYAeOsOZpcGfRG3ZtyI944O6OVT/rYKB5hhOe7pmf402wJnqZvFv+KV/akSrABAc6Bzt03GDtcWV+rrVaooqNAhAe7MIIMOP4NG8d1HysnKlY6RXJ0hgKsTW1rZqAoS2EakrqXqzFs/VJA0BBgCS5lbzQkmABEiABEgguQlEC8aBBkT1ICwHBzHRrG8siqZcPfq9Dz78K8nJdUe8PDo9K3OLHqkpL9FKABiE9owTDKe5qrRYNoJBLZlfXF7RPvqi/Fx1/KtKi2RucVl++f5VFRLsGhyJWUof3fufmZUjH3/8N+IP+OSrL15pAly7/kvJzHarUj+qEtD/P7OwpOr/MGT7kdlHiX/fyLi483KkrNAt6Xab3G7vkBJ3viAAAMd+eXVN97l4ukGrGqApUF1arLoC+C8CHEMTU6oPkJ/rku6hUW0buHamZZcOwF5Pa6zy/w8++mvJySmQzc2gfP/tv4ZbPBoaL8j83ERE+X+8baEhgMBNV+f98Omh6XDzvd+oCOFBzIyGXFzxhB149H3jZ6tlpjsF4wWhCxAIBqS+tEoKsvNUYR6VAv2Tw1oB0Fxep89o9/hAeNTgQdbDbY+OAFpaoOEAZ35oZlTsaXYpznVLz8SgVn4srixLQ1m1DM9MiDsnT2wpaTK7PC9VRRWyuRWU6aV5aa1qYBXH0d0SHukABBgAOAAsbkoCJEACJEACJPB2E3jx7EcV0IOjeLrlmrhfiq7BaezpfhgWjttPyC+aAqoLvv36n3fpCsQKAKB8/3FXr1w/1ypf338i55rq9edzjXVa8v/9k+daQg/nHv31cKxRXo8sPAT3rp45LS/6hqQwP1cwpu9MQ410Do7IL25e1fYBY8iaP2v/PvyzEciLHoX3yad/p5l1lPijNB+j/vJc2dJYVS73X3Tr+lbWfBqAeNY7KHUVpdqPj/d7R8Z1fTBUK0AXoGdkXCZn5yUtNVU1AODgdw4MaysAXkN1AQINEBSEoVrAnRt7CkG8py06uIH7deuT34nN5tBxibgXxjDqsLPjXoRDH29bMOrrfbLrtPHaORL9NKBSA/9DJUTXWL868uUFxSr+h6yw1UoxJvDlc7myvqbbw6qLymVyYSYcDICSPO34CSCQg0oMCDIOz45LRUGpPB/p0ZGQ814IRKbrVAg4/N1jA5KTkS3BraD4An5dHNo/ygqKpHd8SCt2YBCLPF/XIrbUV5/X478SnoEEQgQYAOCTQAIkQAIkQAIkkFQEUAmQGvXFO7qcHEDgONbWnUmIDY751Zf/GBbWMzvFCgCgFPju8051uN+/cEYK83K1hx5ZfjjGcKTh/LfUVWt2Hxl2BAIgGDiz4JGGqjL5w/f3NBPfXF2pjnRovF5TRBb94YMvZGb6Ven4jZu/lgJ3mVhfN1UB1hJ3k7lGLz/aAkwAAK0BaAmoKSsWm82mAYB4Bt0C6BNYLfo1VBWkpaaoavpBDdMRHj74PLybUfqHY42WjCcWnYez5z+Q5+0/JLRta9sN6ey4u2s51uPjTdxvaBCgcsRqhp15DRMmMrNyxR5H7G1qaVaW11YELQFOR7oMz4zrrhkOp95LIzBojofXMVmgMDef2eODPjQH2B5BmQWvR9s0kOnvmRhSkUaM8GutapTBqVHxBwMayEm3OVTNP9uZIf1To1rBkenIUE2I8YUpvYdw+KEBgaoeVAigzeMwFUcHuBRuSgK7CDAAwIeCBEiABEiABEggqQlgJOCd23/YNQ7wyrWf6wi5RCw662z2gQZAvHGAiRw3kW0gGIjAgdWhQN/8t9/8SzgggbJ2ZPqXvQty/+6fwoeF4B2y27EMWX+IAO5VAZDI+o5jG/T+I2hjrKXtutS9DNZY+/8R4CgprpKBgecJbdvcdEkeP/5615Kjg0FTk0OC58blKtCSbvBFFQkcPXju6ekZWg3S1/NY6hvOS5rNrqPiHOkZep9QqRDLoAmAqgAIxsHg8EMIENZUXitpKakyPDuhM+QxXo52eAJw1NFugdYMtOLUFVfJi5FercxA60VlYamMz0+rav/o3KSOa0Tmv7a4QveDxgNem16a0wqXxrJadfKNoU0AQQQaCbwpBBgAeFPuBNdBAiRAAiRAAiTwkxDw+9fky8//PuLcKCn/+NbfRKjOx1tcMLgh9+/+V0SPObaNlV0/qQuMVsjHWq5e+4WuE44pLDqrHb02tAJ8fvehtgRAnwAtCEaz4NqZ01JZUnRSlxNxnlj9/7i2ouJKiW4NgL4DnHXrqMB428LJr6hs1NGCVqFIiDi+98FfiMPhDK9jxbsky8vzMjk5qBz9fp/4fF4NCOB5SndkyJJnTtcU0PdWJC3VJnZHuqSl2aW2LvbIRnMCtAogYIBgweD0qDqcVkM2GiMCaYcnACe+d2JIxzKOzE4IBBkRADhb06z6Cyjld9hsquaPcn/8DIe/qrBMNQAWvIuytbOtug0wBGmo7n/4+8IjHB8BBgCOjy2PTAIkQAIkQAIk8BYQmJ+blHt3/xix0v2cY7MxnMDHD7/a1fuP903J/U+BILoMHmvIzSsSz9KsLgcBjo8+/m2EUxtrnWhTGJ2akfPN9Vqq3zc6ruJ+p2sqfzInJ1Z1g5m2MDLcJS+e3w5fynvv/7k8fPhlRCVEvG0xISErO1cw2QEVHdtbW5Jmsx1Y/O847je0ADAlAB3kuZnZKjpHOxoC6O9/NtQt52pPq2p/TUml9CEgUFolC94lKc0r0mqAwekxDQrgXmBsI7P6R8OfRzl5AgwAnDxznvGECaBEDzOBYRiFtLUVlLLy+rjldye8PJ6OBEiABEjgJyYA0bfenscRq7COlMMb6O3G3xP0fiPbi4wyRPbQ4x3LkHmuqz97oleGNQY3/HIqJVU6XtyRifGQeFwsu3zlM3G7kcGEmnmqlqjHM1y3oOMcTelvgK2teeWbr/4pvBIEM9DegPVhvKHJ3iOIc7r1mnz79f9KaFuM/3tTrvENwJw0S1jf8Mvz4Z6IdgsINE4szGimHy0Ap7Qeg0YC7wYBBgDejfuY1FeBKD1677Y2N/WLDP54Y34zyq/W11fFlmqXNLtd35+aGtL3S0prxenMUhVjGgmQAAmQQPISgNN8784fZWFhKgKCVbwPjvTTJ98mDOnS5U+ltKw2Yns40fPzU+qUG8ccjmtz8yWpqGzalU1HwBqBCZSOV1Y1ydlzH4SdU1QdDA91alAbx7h48ZYUuEti6hiYRWDqwfLyQsxrMA40/pYaQxn7xPiADA6+CGfPzei8WAdBYGRw4LkMD3fp9hcufizlFQ3hTedmx3X6AkQJcT4wKigoiTgUeuhnZkZVxG92ZkzfKyqqkNq6s+FpDXgtWgAQJfoff/K3sjA/KffvvdI3QAXG5uZmhFjgXttCIBHBBegLTE8N6/lNu0DCN/8n2hBTKPDdh3ZwArOeBVX3L8zJ11F+CIhB8Z9GAu8qAQYA3tU7m0TXhawNnH3P0pyqOkPJGF+0clxuSU1LlY2NgGZugkG/OByZqqqLEUhXr/5ct6WRAAmQAAm8WwQWl1dk3uORpupKWfKuyNxS6N+xLBgMyA/f/XtECb+1/x+OrTWrvBeppuZLUl19Wh1cq8GphGK9ta/c+j6U5OGsGgcuekyftR2hv++p9HQ/ijg++vux//ff/fuuKQSJ3FnrCD38/Rwa7JCuzvu7dkWAIB+q96dOCcbl5eYWhrfp72vXMYrGTAUFnPonj76S2dmQur2x/PwSufHer8MVenNzE6pPEM/MCEO8H93egKo+BBzu3P59uCLD6C8g8G+dCLDXtvhOcBfBoPnJ8DKigy94A33fi6sene2em+WKu2Y8W/HE/va7L55Vr2xub0l+Vs6u4BA0BSAmaAznQVAE+gUwBI0cjgwmOSyQA4F1mZ+bkJwct7Z5WA0aC0ggZTkztdz/sIZnGb83CgsreA8OC5P7HwsBBgCOBSsP+iYTwJcRZCnwRY1GAiRAAiTw7hDYCG6iUl16hkb1i3dzTaWO0UOQuKW2KmZ5dyz1fqtzulcAwCi/g+DHn/wuZq94tChdPNooyS8prdG30cOOXnZjcFovXrqlmWmr8r15Hw78e+/9mXxjKXU/yF01Ti4G1T96+FXE6MB4x7Gq4sdiBIe8rKxOBfWsAnzWNd/65HfqIM/OjsmDe/+975Jvffq3kpmZs4sP1l9e0Sh3b/8+fIxr138phUUVB9oWrR1ffv7/RawjVisIysUxAg7WUFoj+dk54X2gT/D82Y967RD8g7Nud2RIhjNTBSVTUtP0ebS2J0ZfOAT/4JTCKgpKpKzg1ajBUKXFC/F6F/R4EB2cnR2Vmto2ff7wflfHXWlovCi5eYVaCelb80pObqHYkjSrjeqIH7//D/F6FzU4Z547w31Iq01OiS01TSrckVUp+z6UURtMT4/Iowdf6KvRz85Bj8XtSeC4CDAAcFxkedw3lsDW1pb+gYw3k/eNXTgXRgIkQAIksCeBidl5da66h0bV4c/OdMrQxLRkOp1SWx77iz0yxBDxs5o12wxHrf3p93H76REEgFOHsvcbN38jBe7S8KHijRfEWEA4I1YzTjicleiKAwQHkHU3jkU0BLQbYJwfytbhGGIqgTWAgO1xfLS+GcN54Hzn5RWpOCDa41BRh7aDaEMmc24uMoNvdW6ie/Kx/61P/lbGxnpjBizwvqlqALcvopxuvO8uLNeMrdXOX/xYKioaVN8ALRDGwNMfWA9XP1inLxxk21hikFD/ByNjGPWGUXBFuQU6J740rzDCQUc2HpUeyMJvbm7I+rpPKzsmxvv02Qj416W4tFqet/+w63nBOVBd8GyoS+93yqlTKvaH+fHWHnR8h8E9RpBr3bcia2srsrq6rNujigEaEHBmUUFgs9kE11VV1ayZ79etSDjuXz2o1PT6VnUMH0Yf+lG9KTtajo+ACMbruZxZ+prTnn6g5ZiKEXxOMBEiupUFSv84biIVAL51v/g3NnQyRmlhQcQ6kGD68Yf/0OoLfL4wChKfS+pKHOh2ceMTIMAAwAlA5il+GgKIwg8NvtAvCfjSUFJS/dMshGclARIgARJ4bQKrvnV52Nkj7twcqSgulG8ftsuHl86J3ZYmUKhvqCqX9t4BaamtVrX6wvxc+eLuIw0AVBQXydcPnsh7F9pkbd0vW1vbUldRGvGFPJbTa83GWxcOdfhQb3z/LtFAs92tT/9OMjNDZeHWbKB5/9z5D6Syqlmix/QZh9i/viZfffkP4dMiY9l25oZ0vLi7Z3k/lO3hCMNiVR1Y3491M6LbDrANghvXb/5aj2syqGZfK6PonnwEFNAK0f70u7j33QQ8UNWAqjyrvf/BX2r2GiKLz9q/D79lgg7RTn30SazTFw6ybfQEgehJCbj/7cPd2lbYUlkvnaP9UlZQlHDZOBxEOO4wOIVoW4zOypuRdPWlVbK67pNVv09aqxoSFqFDcACGoAACUAhIoAoB4wovXf7sjS1JR+Bj3ruoTjhGHUwtzUpxToGsBwOyubWlY/iWVr36Wro9XQMFiRjuFVpD8J0QuhPff/uvuwIAc8uLqgFwruZ0zN7/Re+KKv5PzS3IemBDXFkZkpGeLqXu0OfN2Pz8pOqJ4LOBAB8+4xSWTOQucZuTJsAAwEkT5/lOhIDpJayuadESOYgOIeLLKOyJ4OdJSIAESODICKCHPxAMypJ3VRaXvdJaVy3TC0sS3NyUdX9AqkqL5VFnj1xpbRZUAJQXuTWbNzI5I2lpaeo45LoyxbceEJ/fLxdPh/qkjT188MWukvf9nGXsC0G9H777t13XCeV/TACARfeTl5XXyYWLt/RvUXTrARzic+c/1Gxt9EhCOKLIlO9nyDbiHLEy8lZRw+jjIFt558ff7yrVNxxitUlYGUVPUbC2RsRbM5z50rI6+fabf4m4NhMgwX7Rvf7m+vZy6qPHNx5k2+jWCwgGfnTrd2Gnec3vk47RPlWGd7vydFZ8S2WDZMNpPSIbm5+SqcVZPe7wzLgUZOdGVBi8zmkQtIKoYlX16dfZ/UT2QcZ/2QdHO1VmPfMqyOcPbujnPN3ukO2dba1qCGxuSKbdKQWuvIh1TU4MqpAnKkSgqWEMvf/fffuvUlZWqwLQjx99tasFYL8LXFnzSWpqiqDFCJl/BCXxc01ZZFXRQH+7dHc9lPc/+AsZGHgubnepVNe07nd4vk8CJ06AAYATR84THjeBiYkBefr4GxUEQgnh7R/+tzSfvqyj/2gkQAIkQAJvFwFk/z3eVVleXdMy/sm5Bbl2tkXml5a1v7/EnS9o7UKAAFUCGc50mVlYlPrKcqksKZTvHz2Twvw8GRibkAvNDVJfWRYGEKt33SoAuB8p9OMjg20144AGAugn//uI90xmGplgqNVbRwgax9fq9KJkO1o4EM7F+Hj/rhJ/nMhkyA8aAMA60KtvtebTV6Sh8by+FJ3hj+6jtjrO0WtOT8+Um+//mXR23IsItOD4qCx4cP9V7z9K2j/57H+Iw+HUIAbWZA18mKDDXk690Qkw15LottY+cbNvdDDBlP83ltXI0uqyLK4sy/naloSz0fs9T3i/Z2JQM//I+nePDUi5u0SKciJLzRM5jnUbZMHfhgTI664TFQ6mjSSk3/Gb8PWurCzJd9/8i5y/8FG4zQXPkXXixUF5xtsek0LwWbp241cq+tnYeFEDcjQSeNMIMADwpt0RrudQBJDpRzZH1YnzClVU6KeYxXyoi+DOJEACJEACSmA9EJAv7z2W986fkfyc7F1UUDaM0lzz33jYUEL8zYOnGgBw570SbIvlKCPrm6iDEEs/wDiNa2vL8u3X/xxeEpxmZOEhyPb48dcRjq016GB1ps3oPqMZYLQJ4jm1rxsAiG6DiA6CRGf4rY6xNYhizfybQMC1G78Ut7tcvvv2X+JOQTCQ0Dpw/fovZXJqSHvkrRY652c6NSDe9be0XZe6ujMR+yW6renftgZcoo/XOdYvPvTw57q1RL2upEorAY7K4AA/HezUbHdZfrGgGqCtukkyo6ZKHNX53pXjIHjzrP0Hbc2JHtsIXYxHD78UBJyWFqd1egIqbY7adra35bvv/lU2g0FpbL6oz290MOqoz8njkcDrEmAA4HXJcb83joC1nxJfQlD+X1nZJBADopEACZAACbx9BGYXl2RkakbO1NeKM93x2hfQNzquFQLnmuok3f5qvnes0vborO9eJ0XGD06H1UyZP0TgvvnqnxJas1U8MLoM3RzA2o8ey6nV9z/6a3VwYl0XsvDIjkYbHJc7d/4QUY0QzSC6TcK0K+BYcL6+//bf9JzRZqYpoHc+0VGKsYDh2j786K8E1QSwWNzxt/7Dj367q8cdwonQYrBarG1jBYOsQodGnC/4ssc+25kllYWlIjsh8ThjcOLRt4//ujJeiS4GghsSCAYkOyNLtrd3BO0EmDVv5s3j+Kvra9I3OawieDC0slQXlWn/f+bLsX/YD2XyKIs3+2B70xMf7/wYc4fKgixnhu6PNZ4SCR/XrC8tNSTCd1SGe49nY3trS1w5BeGRhvh8YEKB3ZYu2ZYgCgIwuAa8hvJ9BMyyXfnhjD10DSDkh2fC7X5VzYOeewiAYhKCMRx/ZLhbUJpf33BOBSlNKwzaIqCVYbM7wvuY1xCIwnONY+KZc768v1gbNBUQJLSOYUTwCJn/p0+/k/yXgpG4Bvb/H9VTxOMcNQEGAI6aKI/3kxDAL18Iu0BMJ7+gBH+PpaCgRIpLqrXkC7/UUYpp7S38SRbKk5IACZAACSRMAMJ9EPqzlu0nvLNlQ7QNwMqiVLtjZfBralul7czNfU8TLVBndkCpMeaxx3Ioow8K5+L6zV+FHRBk07/95p/VMYm2vUrysS3KjgsLy3W3WK0NsbLjZtuvv/xHdbaMnW65IvUNofJ/ODzffP3Pcfv00erw1Rf/qA5TtB1EjC8ecLDEyEGjXg/HEboB2y8dceyHoD90foz4ojlWLJ2GeNtOTAzK08dfRyzDqpuArHz7ULcEN4MR26ScSpELdS0CxxlOdOdon5ggAb5/tFY2qJJ/+1AXhP2lqbxOoDqPbeDEn61pluW1FemdGNLjos/d7A8hwOGZCf0ec7GuVUcPYgRhVnqGtFY1CioSEDTIzXRJU3lt3PMjeID91jf80lRWKzOeee23N2ufXpqXycWZ8HXVllRK4UtByX0/CHtsgNJ8tHHgnsFM4Ki/r116uh+G9zSVLRgXCbFJqPUjiXP39h90G2slp/nMVlU3y9lzH+j75rOGqpOPPv4bfRYRJMNn1GrQBrj53m9kaKhTujruhd+CaB++O+K5AhNUmkDAEg4/glioYsFoR2uwz4h9LsxPyd07oXVazfrsH4Yh9yWB4yDAAMBxUOUxT5yANRtixrxgEaZf0IjAQBzGiDOd+CJ5QhIgARIggTeKQKwAAPRjyisa4q5zfX1N+++RVYw2a5Y+VhbebA9HCBVqZvweXofTj77h6PGAZh/rdAG8BrFbz9KsOsbFJVW7RvxFq/bHa20YGHgm3Z2ROgbWYHksUULzPgINUFhf9szvYhEtoIdAwuNHX+8a7RcLNJz02rozUl5eH1HFt7g4rWKFsbhHz3aPJ9IYaw58vG2tAQA493DirQ461mGcaLQmPBsOBQjys3PEs7qipfwQ80PG/cVIj9jSbKpXgddhcNwxdx5igtGGfc7XnpbnI726z8X6NoEGwcTCtFYWoP3g2VC3HguCeVWF5XHPj4w+RgtiLKA9zaaBAhjOUV9SJb3IqKfZxe3KlcnFWV0TWhAOY8iAQxEfwnwQxkQmH6/hvsJhjhaK/NnP/0/d9snjbyR67KR53lCtgoACAgXXrv9SCosqdIlm2oYJksWrorly7editzn0GLm5hRpo6Oq8r9oZBe4ybdmJHimJz2p2dp5qWODfmNyA6VJ4NlLT0iLafAwv6xjKwzDkviRwXAQYADgusjzuiREwo4vwR/36jV9pqdmTR1/rL3Qo3nY8vyNpNrv2f70NIjgnBo4nIgESIIG3jAAye5ipHs9QHgxHLJahUgyZR2T4MZ8bBgE/lAVbDV/yGxov6N8LHAvHRBAZTiIygFbhvujzmDn1eN1Uppnsp9nWKNmbnzGeDOK1nS/uxr0uU0of79pi7WgUya3vFRVVyNnzH+r1Y139fU93ZUmxPRwjrBNz7OEsRQsRIiMPBX+U18MZi2XxKg5w3q3NTTmVckqCGzj+/961+8e3fqcz643ttVazDZzMpuZL6mSi73uvEYSJbBsdKED2HFl0YxmOdPEF/OpEIzu/sOKRoZmxUFa/ulm6xge0zP9MVZOW2+M9GJ4rzLH3BdZ1mgCy/zg2xP7c2XkaZIAhC1+QlatjB1FGf6a6STP+CDAgAAAhQgQATLUAWgng2Mc6P2r9I9fu1PNnpjv1GUcVAY6HtaESAa0NpS9L2a03Z2ZhSVtxXJmhzw8MvPtGJ6SxqjziO5bJypvA08P7n4sj3amTmeBAY7wkxv2ZiRdw+peWZvWZg8Ehh4AfRCBNIGZ2dky1nWDWgBaceIySRP9/Rma2OuVGx2Jw4IUG60xAqrvrvp4fYpoIrCAYge+L2P7xw6/02AhO5OcXy+zsuD5To6M9shHwyyef/R8yMd6nSv9Y08hIl35+EKBwF1bIV1+ERD8RaEAbDY0E3lQCDAC8qXeG60qYABx+/LHHqBVkTu7e/r1OAEAfZm/PFAAAIABJREFUZvvT72OKwsQ7OPbHHFdEgK29ZQkvhhuSAAmQAAkcCwE470NDHfLxrb9RJ8JqCAzcv/sndUZuvPfrmEEACN0h419V1axZSNh+M+IPciGxWsyiS53N8VDWjqwiMp4Yz7afvU772op3SYX3XtesDtjrHAMl+RAx3MsQXLlzO1J/wGyPnm0EexB0iQ6iYBu8F6vtINb50B4YfJn1TvRa9goApNsc6qB3jfWrCCCy8aYcH6X4LmeWPBns1OcRmXuU3I/PT+mpK92l6qSj199qF+paNZsPpx7HR2sA9n882KGbwSFH9h+GygFk/aOPgfdinX9lfTXcYoB2gLriSnk+8iqYYV0HRDUbSmt0tCF66o1Bj2NheUUy0x2S68pW/QCM2Vxd88nG5qaO37SaCQDguxiCSeAPx7r9KXQzBuSjW3+jLRvRlSrmGCihHxvr00oXVHcENwI6zg9VJ8ZM6wCceJTio+oT4ptw5Gvr2qS17Ub4M24qBpAgmpwcDB/DBArGRnvUsYedPf+BVtTcv/tfMR8XBMjOX/hQW2OwLgQG8Cx+9cU/aMVKLC2KRJ87bkcCJ0GAAYCToMxznBgBzHddWpzV/q2+3qcyOzOqvVuILCODgWgyItB5ecURkWr84kYmaGiwQ0u8ZmbGDjwn9sQukiciARIggSQjAGcWmbvUNJtm5xGktdr4WJ9+8YczffP9P9814suMeKusatYSXvyehyFLjH0PY3Agrlz5LGL2uDlerP75/c6VlmYPZ0HNtqadbb99o98/iutL5JymUsJsC22Djz/5XUKj1kzfdyLnMdugdaK2tk2eRPXsxzoG+r6xLb4fHMSiqy6sFQBw/lNPpUj/1IhUFJSokB7G98HQm48sPZxzvI4S+47RXhXsQ4b9XM1pSUtNlYGpUQlsBmUjGAgHCuaXl2RkbkIDAC1VDTK5MKPBg73sdEW9CgkOz45rNUGs80OXAOX/MOgKFGTnaUBi3hsSbtx4mXWvL60WR5pNeiaGtCLAKmIIHQ1/ICBF+XnyvG9QMp3pYrfZZGHZK801lTqC02qmBQaZ9/c++Asd7ehZmpMff/gP3QxBgdKyGp3ctLgwLddv/FrGx/u0vQZONDL00ABAYgb7YztUA1y9/gutIMH9REABvw/w/Q0jJN//8K+0ygejNDHCEgGCL7/4B90PWfmsrBwNIkCQEAaRPuhF4XujGUeJY35063eqKdXZcVfWfWuyurokfr9PqwSuXP2ZanYMDb4QTMfA5/Wzn/9PTR6hIiZWi8lBnjtuSwInQYABgJOgzHOcGAFEnPGHABUB+JIHISN84Xv04EuZmxsP95xB8KWktEbXhS9o+COzsRGQ9z/8C51TPDzcJR99/Nu4paQndkE8EQmQAAmQgGb+130rmkVENjy6FB6/w92F5ZqxRHl3tKG/HqP3CgpKpaS0Wvt/YwnlHQQ1/oagmgDn3au9DCK0KFuO19tvPSey3ig9fnD/8/DL0b30B1mjdTzaXvtdvHRL/+7Fa2/44KO/UucNvdXRBocH+joowTZmnRKQyHpxXrQaJGIY4YYKCjB/8exHGRnpjrsb2j2g+4Nqgf22NWMLzcGiJyFYAwAQ/fP6VmVw+lX1BtaDjP1eZsrzrc8LMv4Q94tnVs0BBBu866t6bpi1V39kdmLfYAH0CqArAC0CY3PLi9qegDXlZGSLZ82rb6HlwDoNYGtrW6cSIHiRiMUaqxhvP1Ml8Kz9ey2pR4tJTU2rjtWztp+UldWJd2VxV0tKtJ5AIuvDNibhgwABWkU3gxsq+hddRWRahfCsl5RUyejL6ol4533dgF2i6+Z2JHBYAgwAHJYg938jCeAPz9df/ZOkO5zhL13oN8MXK8yD9Xjm5ZNP/07XfufH/9RezStXfy4zMyOqDmsdN/RGXiAXRQIkQAJvMYF575KWMwc3N6W5olYwUi3aUB4P5xf995ipDQcaPyMzCEcLZeE5uW7N+j9/fluzfKa3G2NhMaYL26N/GkHhwYFnku7M0swjsoXxAgCoGINae9hOndLsJUqCUbafkenS4+LLf6KGUnf0E0NvINrJRjVDRVWTlJTUhMeNWTP3Fy9/InB8DmO4fsPIHAfrBy8EyaEJgGAB1odWCWMIlMDhNmPa0DuNtgljp1uuqqYC9jVaATju+x/+ZcQ4tkTWjr/DyNz29DyOmDiAfaFdAGFGiL6ZaQB4HVxRwYEZ8FaDY1dd3aLPh7H9tkXGGuMFjVmnKuA1/0ZARfZMyT/67SHeh/F6eVkuFc3rhbr/ZlDL81GmjyoAON3o7x+bm5Sa4gopimqLgDOPvnuU/5fmFUqBK0+6xgb0uDim0+HQagF8Rk5X1KkQ4Nj8lJ4Dx8OIQJhOIHipERB9flQsDM+MS05mtjSUVu+6HVM45tykvg6RQBwX69/LphcWJd+VrVUAMOgDoDrA+tnBZxTq+fNzE7oNnhU8c6jOfPE89BzV1LZpsgZJG5Th414aDQjT2w/H++zZ97Q18+uv/1f4+cBntai4UnLzCrWVAIaAD4JuqOjEfjdu/Frm5idU9V+f5wsfytrqcsTnAX3+qBSBaGG0RgeOiecbx0MgQBk5nNLaek1/F5jKBGhebG0G9fNjFY9M5NnnNiRw0gQYADhp4jzfkRLY3NqKG41GuZZ3eV6eP7utvWD4f/yixpdF9CbiSxeCAcj44wtLSmqaVFef1u2sXzCOdME8GAmQAAkkOQGMGxufD/UywzA+DSJq1qwohPE+/9P/q7216O1FZhCOA343I0N353YoW1xZ1agz1fF7HKXA6ElGgBcZ/5VVj34Rv3/vv8IZw7Pn3ldxWFis/vPDZNsTva0IPMChgON2KiVFHZ9Yhuo0ZK7jvZ/o+cx2CJqEBNZCLiMUzGOJCmJ9UFvXe2Oz7zoNhNN2trd27Y9Ay9ZWUP+eHkSsMNZ1IBiA9WKdKampewo/hu7ljjpfsP2232tbc+3x2OiaIqJDIts7O5Jiec36MzLmxkGPtW/43iC3voOJAiFnHvvhf+Zc0ftGn9PKMO75LWuJxRzntK7Bug2y/6vr6wCt15vpdEp7b7+01FZLSmqK+P0bMj4zJ+eaYgeq9Hk/lRLBDteEz2C0qGe00Gf0z/jdEPCvi81uF7SaWJ9vQDPPHp5Hq4ZBLAHR3eeK3CeaU6w1R7+GKoJYn5uDfl65PQkcJwEGAI6TLo99rARWfes6H7qhKjT3OJ6hdNSqroz+UFQCoH8LkVqIuaSm2jTDYEbKHOvCeXASIAESSFICUEXvGI3subfOUTdYjHieTnOpOq19u5eufKoZeARukQ2G+BaclkJ3ufzww7/LZz/7nwLn4MvP/17OnH1PJicGpbyiXrN9JWW18vTxNyoSZs3cY045lMXh1CILXuAufe0AMNTY4XSgH/u4bcm7InNLHmmqrjzuUx3p8b1rPslyOtWZtCrJH+lJeLAjJ7Cy5pOx6TnVLICzn5+TLYFgULyra1JSkC8Oh12cDvsuHYAjXwgPSAIkcCQEGAA4Eow8yEkRQMYfX9T8gaD+8Xnc1Ss/u3E5ZhUASs8wIxmVAAMDzyNKCpFRMUqyqAQwvZn4solpAjQSIAESIIGjJwChNAiVoRc6JI7WF56jjkoAGEa7Pnv6nWb80XNeVd0sC/PTKuoFVfnvv/s3uXT5Uy1Xr65p0R5wzBiH4CuEAJ88+kZKS2ulvvGcTgZAv3heXpH09Dw6Vm0XCK1lOTOlJM+tPdYm83vUFJFx7BgY1qz3mYbat2a87aJ3RW4/fSGNVRUyMDYpH185Lw67LeGe8qPmyOORAAmQQLISYAAgWe/8W3jdg+OT4llZ0y89mEPrtNvF6XRIYV6uYGyNMZSUdTy/o18K0Vc2ONihzj/6KPElECJSGAODfj/0o+HLIfr+NoNB+fDjv9ZyNGyPfk+UZ9JIgARIgAQOT8AqolZTVKG9zeh1xu9vjEDDPHUYfjejxBejvWD1Dec1M4+RXMjeo7d7YOCZKnxDhRuiroGAT3uKoQ5fWloj6B2GoR8Y/y4pqZbFpdljm+5irg0j2BDggDibuZ7Dk4s8gm/dL3/88b58cPGsFBfkHdnhMdMeJdEIYhyHQTkefeL+jQ39u42xcdmZGZKTdTzni3UNy74VyUrPCN+bvUrpj4OB9Zh7nRttMvY0u+oNxLO52XHtfY/VsgidCXx/Qc97sho+k1OLs1JZWCYQUjyoWdsullaXZdXv04kPewl+HvQc3J4EfioCDAD8VOR53gMTwJcG/OK1p4V+kcf7JTw1OaRCLTdu/kZnPuPLnxkFiP0gDnPnx98LRF+KS6rl/r0/CcpAIVqEfY3KMURePvror1VIikYCJEACJHA4AhAvG30pNIZRaHPeRf2CjlFjzRV1uzLmCMTa7I5D95ObL/Loa48X1MU2UFFHSwGUz8fmpnQOO8TWIOpW4S5VhXX8Gw7F4opHBQxdGZkyNj+tZf8o/y/OdQscD1Q4WI+ByrXyguLXcq67BkektLBAllfWZD0QkOKCfPnq/mMdw/bR5fM6kg3O9HpgQxAcyHNli8/v1yq5ssICufe8Sz6+fF5Qfo8y7fyc2OJuUIJ3Z+eJ05EuG8GgbO1sqVhi6ikEZnbElmqL6Kne62kwLXpVpcXypLtPXFmZMjA2oS0Lc4seKXHnh0Tv3AXSNzou2P7amRZ51jeg7FrqqqW9p18utTRFCjJGnRTj6xC40MSAPV33jWV4H7Pq+yaHtPIESvbgg4QBngk4iOi/t6rjH+5p33tvfA5mPQu7FPmxF1T58VlBYAyjAGNVkuBZ7up6oNMX8F0IbYwbQb847E7Z2t6U2Zlx1TlyufIkuLmhiQ+XqyDh+3ec134Sx8ZnsX2oSwM9EDS0jjNM5Pxw+CHgiBGLtrQ0FXtEq9I5TFB4jWBCIufkNiRwkgQYADhJ2jzXiRCwzhSGoNP1G79SpdZYNjExoH2h73/wl+JbX9HKACgeQ1UWPaeY7ZyjEfSdfUWITuTieBISIAESeEsJ9IwPCjKwcJZRAWDmpjeU1kh+duQM8ZO+xNX1NZlf8UihK0+GZsZVYR0OPJxUOA8luW5VeMe/kZXFNlBon/cuqpOAYEZuRracSjklC16PjmmzHiM/K0eDCPEc1L2ut390QmYWl7RnHkEAOHz+YCiL7rDZZGJ2TpprqqR3eEyKCvKke2hUHdy2hlqZmV/U4AFK7eGAI3iAme3RhqDFyCxU4HckKz1T1gI+yXZmyopvTR1r/+aGMkjUkXrWNyjr/oDkZmeF14c58pdbGqVjYETaGmrkUWevlLrz5WlPv1SVFIsz3a4OuGdlVdy5Ln39s2uXtOIvlk0tzeo9slp1UbkGYaIN2hMI5uRn58rauk9sNpvMeRYkLztHVnyr4sQow4KSfe8PrmnOsywLnmVZXF7RtRpDJUNhfq4q4RfkuMRui511xlrw/MDBRzAJFQlWezrYJfWlVTolI1ZgDNuihbGr815Ic8LuFFdOvkxNDUu6I0P8AZ84M7I1eDM3M67VM+vrq6qLcRCBY/T9D01O633c3NzSAArOZyzdHql1YUtLldb6GsnKcGqQZ3x2ToNSO9s7WvVhDM8vnlur5WRn6jOMYxxmX3NMjDJEkA7VLI40u04/SNS2trfl2VCXPhv4XYVgGIKCi6seqSupYgAgUZDc7o0mwADAG317uLjXJYCMPr64oYx/L1tb8+roImSaog3qslev/0IePfhCy0oxJ5lGAiRAAiRwcAImIwehPKvBSa4t/umF7KAv0zXWrw4gHBQ4aY1ltbKwsqSZv6VVj2Q7s9WxXlrzyM62aGYQ2+L/8rJytLoBDjKc/8x0p45lM8eAtntJXqFOPDioTc0tyNzSsswsLMrN823i8wdUC2dpZVWdM5TVa0Z9e1sutTZJMLgpD150qwMKByzdYVeHtSDXpRMTcIy9DBnoDEe6ZO5T/abq51Ddj1LF9wc2ZHBiSlC5UFlSLPNLoYx/RrpdllbW1PmbnJuXfJdLeaJ6YXJ+QTP9I5Mzcr6pXlJSTsmT7n75+Y3LWj0QbZOLszI+H+n8m21aqxp3OdXR+6NqYGV9NRwsQPXHXm0bi8teedE/rMKLidq5pnppqCzfVcEAxx4O8eb2pjSVRWo44JmBLgZG9c145vT5iWUIAGCiEUSMj8NQafKH7+8d+NCVJUVSVVokPz55ceB9r7Y1i91ue+19UW1iDNUsGJuIIAACb3ieEzU8F4PTY/r8V7pLpGd8SANHCJI1ltUkehhuRwJvNAEGAN7o28PFnQQBMxJoeLhTxkZ75dr1X+oYIQgFYq4sVKVb227oLGq73SEVlU1JU0Z3Evx5DhIggXeXAPqcPavL4g8GIkb/mSuudJdqlg2OM34XwwGy2+w6ixyGn1F2n25P3yUWh7nsCPRi1Fe6bXeWeA2B3Z0dyUh3qpOOzB6+xCPziqx2tM0uL6hj7crMlkyHM/w2yszhsKE03pT/Yq04PpxfZAethvVuYIydiDjtjggtAKx5c2tTj4XyZBxnHdMMdrZjOtzx1mTOh2vCMbG/lVusJ2qvMXTW7bF2wz/WcXC+8YUpWVxZ1rfRq4759NHVDVibVZ9nv6cc2399/4nAcS7Kz9X7FWt/q5ZErGMW5bqlpmjv6UAI+ODemTFxeM5iTW/AfX/U0SuYef86Vl9ZJuebUKYf2hvOZf/UqD7TuP/napr1OvH5cDmztPICIzLBMjfTpc8WrjcnI1ufKRwHQRw893jPF1jXZwjO6tb2Vujzk2bX1/GZwmsr62th3QP8G/cWx8d70KuAcxttmLD049ODO/FnG+tkc3NTuoZGD4wLopCzC0uvva8791UV0fPhHinKLRAEis5WN2n/PiotEIDDvzPs6coFjBDEMxzxPipFEDiAtVTUa+UPWCFQiUAfglY0EnjbCTAA8LbfQa7/yAhg5jKqAVZXIA7YJhPjfdo3B0OUHfoA0AW49cnvDlRGd2QL5IFIgARI4C0jgC/W6J+1Gpzo6EqA+tJqGZga0c1QWo9sLPq1l1a9+hocnNaX/dBwhLAtvsDD8AUe2XU4NYWufH0N2Xj0UeO9S/VnZNW/JmhBMNZS2aAl7sasGWWUgpcVhLKJ1soFswY4YHAwEBiAmYwzgh0js+Paw20M5z9T1aQOP8qSeyeGQvtUNqjD3jHSG2YR3QoRb03m2NAkQObaaihR3ks47rCPj/UarMeCM3uhruVQwododcCkAMySjy4vt56rf2ok7KDFuh7rs3KY64WewlcPnkhgIxjzMBBghJAlggRwmOPZlbZmqX6ZnTY6GLhHcDZRmm6ey7wsl+Rm5giy1/iMIPvfOdanTEvzC2XBu6TOPdpo4NwiiGXuP1ofEFiaW15SZxV2vrZFng936/OFzwcCCRvBDdU+uFjfKpMLs+IPIqu9u4rACE0ehB+0J26cbZHl1TW53d5xkF2lpqxELjQ3yOzi0mvvm5oaEm02Jfy47sbSGhmeHQ9N5Th1KpTRnxjSAB8CAdAiAU/DsTS/SHVJ8LsBFQTpDocMTr0KZpTlF2lFAY0E3nYCDAC87XcwydePDAxKu+KNW0K03bO2IsgyJWLIoiwtzsqSZ066O+/rXOib7/+59s/dvf0HqaxqUo0AGgmQAAmQwP4E9svW4gjI8uJLtdWZQRk9hLiM4cv46co67ceF840MaLQhAADhPmRE24e6NcuKrC5+/8NptJo1AIBsMATD4DgZoS+TAdcAAJyozWA4CDG/vKROmjFzLDPiMHpdRuRwaHpM5r2hloK60iq9XhzXWGVhqZTmFemPe60J71sFFa3ni56osP8dSnwL/D3F1IZ4dlgtB2gEwCBcGM9QffBsuDv8duh+NWtPPbLZMA0AVIbE8V7Xgptb8s2DJyqcaDW0K0BDAdoG1uNvbW1rW8P9F6/WZvaDWOPPb17R5xzP5tPBTmkqr9M2kf7JEf0vHNTB6VeOZlt1k8wuzb+sJNmRopwCGZ6d0IAUggdLa159dtqqG2VoelxqiytUMwDfd5DRRzAA+8CZhQgeuA1Mj2pgDc8gnH4EB7CmszWnY1Z84JpwHJFT2v//37cfRLCAoGNrfbVeE8yaGQc/TJQ4dSpF5j3LcicqIHDjXKvqPyBodpT74lgmAIDnAKwGZ8aUBQyVQggIoKICQcFzNS3SPtQpLVXgOPaS44xkZ2TqZ9EEMBEQwO+HqsLyhHUwXvfZ434kcBIEGAA4Cco8x7EQ8PpWpHdiWNqqGsVus+3KPOCPEn7R4w9QdWHZgb4MoOx/eKhT6urOSJrNLgsLU/Lw/udy/uLHOk6KRgIkQAIkkBgBfCGfW14ITwDAqDwIzaGDHC4aMqFwqE3mHM43svxWMwEAOP9wZkKOnlOKcwvDjpPJ/CJIAIceBsfK6mSbY0K4zwja4bzGocdaLta1hv9eRAcA8PcmOgMNZy2wEQgHGZCxRUk8/v6s+dfVIW2prJdnQ6GqAaMbEB3EQOUDJgXg/b3WhDJvc33YFn3kcM5RMQCHGJn419Ea2OtuWgMS8baDc4lrOE5DeTacWmMok8fzZL0nR8EAAoXDk9Ph80BE8f0LZ3TCAmwjCMd4R797WG1h2SvfPHi6C8HPrl8WCN3BUBED7Qs806gAcefkSX5Wrl5DVWGpTpVAAAPb4RlBVcfm9paMzk5IVVGZOq/QP4Czj550qNVjGwQQwANVBfiMrAf8muVGJQAE7IZnxjWzjWBb9/iAVssgkFCcUxCueIl37zCl4U9RAQBMaKgtL9n3dk/MzsvdZ50R21l57HWA19332VC3BjtQJYRKGWTuszOytAIHzwc0FhCAc7tyZWJhVoOL6PXPzcoWry/UMoHAScdInwS3goLgFqqKIM5orRza9+K5AQm8oQQYAHhDbwyXtT8B/LFDdgmRXfTCRQsW4T1kSZAVMlmV/Y+6/xYQXIIqMRSZYSgHhWBRov2V+5+BW5AACZDAu0XA6tBGi7SFM/ZbGMsWygjCVIX+ZZk/vsyjLBqZXlgo092mYn1wZmDlBSXqQKN/Nzrjb3W6rVl+q4Nvzmt1ZGMFAKKdUPz9gZOAsYAwlBUjiAEnHWXI+NsExwFOibX9AWtCGTeyjOFzF5RoubapOoi1JivLupJKcbvypX9qWHvyj8L5jfXkoS8ds+mNIcuM7KppacDr8cY5JvIkr/tWNWOM4DuYQ3OnrLwuYlc4w6ayw7yBzHdhTkH4+vH6YVsAUIb+/ePn4XPD+TfTCNbW/fL942eC/8IwrrC1LjIp8LCzR8UMrfbptYvh4IFpo8D9hyMKwTlcG5x+aF0gKABNADigE/PT+gzhswCnHtUm+E6DzwlEKyFmiL50OPjgD6ceuga4L9BCWPOvaRAKz2hORpZMLc2FPyuYfIHydwS19hN8jBXYsF7TXve4f2xC2nteVY6A5y9uXo07JcF6rNfd1/wOwBQA/K5AdQg+G+XuYvH51zUIgs8ngogI2KHiCIbADIKKPeMDyr2qsEwmFmb0Mw1xxubyWm3noZHA206AAYC3/Q6+o+uH847eT1PGhi99Bdk54l1fU5Gm3CyXRm/xhw8lXYW5BdI9NiAooUQmBiOZGkqqpXO8X/+4WUWa0J/WOTgideWlgh6+eIY/sH2jEzqfGD2JKG/DF4OF5RXJwCxll0uj8lvbO5KaEhITynI6xfShvaO3hpdFAiRAAgcmYHVao0vFUSFgMtqhkmPRMmY488j4xzLT627tkzdZfeu5sK/JkuNvBhwrZMeRJYdDgLJpfMGPNnOsUACgS517OFh4vXO0TzOr8QxOA7LURucAzj/+BuFaIDxnyp5rSyol9VRKRLACf8MQA4mlcG/WNL4wLZMv12x6u035eywBPFQdpJxKfW3xMlRQwPG2VixgHjoMQQ1jyD43ltfEbMmDav3a2oqK2OFvJfR17DaHCiXC8R8d6ZaiokpZXJyRzMxsychwSVZ2rtgtYo2x2klMMMlaAWCqReK1Bu718KLSARl8fE8w9vHl8+LOCwnMvegfkp7hV+0fGLF489yrihFsg/exndUSdZYP/ME6xA4oacezmMhc++hMPL4P/ezGZUF7w372tLtfBsYxYjJk+Tku+ejyuYQEIg+z737rMu+biprDPDeJnovbkcCbQoABgDflTnAdEQRQ/okvQMju4A8UnHF80dE5vlm5kuXM0AABorEof0MQIKT0LBrRRtm/y5mpPaQNlrEtEOv5/Xd39Vyx/nBbF2H9I/7J1Qv6Rws9iv5AQOcvP+sdlNLCfNkIbolnZUWgQAvF38P0HfIxIAESIIF3kcCsZ0FL4mFG5M9cJxzlpwOd2hJgDL38cOCs/d7mPbyO95EJ7RzrF2QyYcYZxN8Eq34AggnQATBBBvyMzKtn1Su9kyFHDWXTEEiDIj/MtAJAZwYOPwzZQlQZWLPe+90rc63RVQnIOl6qb9Mxg8gAw5CprC+p3ndNqHgwlRHW8+dn50hJbqEGJ4pz3eG/RWAPLQT8jYzl7MHphf4N2iViGYIZ+NtrzGT6kZG2Bmj2agFYXfXI1OSgOv5paXZZW1sWjNpFpn8zuCFlFfWyEfALxHjxNxSBl5wctxSXVIXPi951a5+8qXZAQMFaGRBdAeBZCWV30beP8XYe76r+/Y9l0er3EKe73Nqkm+K7CIIDS96Q1gAs1veIpz0DMjD2SpwRzvIvbl7RysG31aIDHxA/hK6BLW1vRXwE97592B7BrLK4UK6eadk1HjGazWH2TZQznv2QFkKqtmIcdwtLouvidiRw3AQYADhuwjz+axHQUr/BLs224EshSt3g9NtSbdrrBkM5IlRs8YcIX1zQ74YsC3oh8WUHv9BR+lZdVKYlkjA49fgyACGfgbFJjULHctih+vuf392RDy6elY6BYbl4ukHL9yCKg/VwDMxr3VbuRAIkkKQE4KTDWYdZhceQXe4Y7Q8r6uN9ayk5AsHI8sNYYQhBAAAgAElEQVTwuxrBYDh+F+vbtELMOPUhZ7BVHX+rQB/2a6tq0nOaYEJlYZnkZmTL85FQdQECCpca2lTNvWM0NLFAhfpKKrXlwKiqR986o2WAv1f9k8MRVQEoMS505enfpoUVT3jCgTmGEfyDkwMxMugWQNAWIns4XkhVv1XLvqPXZErGzbGgCF+U49ZrRLACxzQ6ADrqDeXNOzv/P3tv+R3XlqR5h20xsyxmsswMF4u6qhln/r73w0xPr+nu6e4pmKrLtu81s2VZFjMzk/2uX6R2aufWSZDM9omqu2xnboxz8pwdEU88IUtrKwolR4+JcQk6D39SapC+QOm9jLCHW6kM5juDvoCH56lVWWE3FQiI+ne0P5C6+hMxO81tngjWgkPmUFldgPRxi6iRz10HE+/9gtxsRVtMzc5p1Do1JVmdAThEMtIC6XyIC9//s4tnJC0lUOaRc8FX12+HVAU4XFulpIBGvMgDOaP86uLp9/rc4OolWgDF1sc3N+4EUyb4HLZ/giXRBF3utW+0sc33oIU4My4sL2mwiN+gL74GPgYN+A6Aj+Eq+3tUDZgaw1UlRTK3uCgZqalhX0LD45Ny72mHGv53Wp/FnK/mq9rXgK8BXwO+BnZqwC7NxbcYoVmp6cEyf3YPIPO56dvpWYoMeCGK9iJ/GgFuvrq+GozYh9O5ibQD/TfRauNIMH1wOAAD5r9YxYXa2znyjE/6AsY7hgVzu0JOMQgGW8ZmJpTpnf5w27DXWNZUlJ2v2Aki/QHnQcAZwt4ROAbgJADNMDk3ow4NIp/oD6OfPPGMlPStmvCZIZw6rpHP2lg7TnbXID9c0RCzAYXRvrGxFnNJXdo/7m0Lud7ka1Ob3a0M0FBSrYgOI/fbOlQnrFn2vZC5hSXJykjTr0H1Qe7H96R5fHPjbtBYLS3Ml7NWpHp+cUn+dO12yDWDzZ6AgpHWrl5NMbSluaZSGqu2kQyx3mOvsx1cCzPT45pmQenjvPwSTc3wEn673964G1IRwYv7wKuvF3kggZVI6ZdmnJfpG6vuDB8DvyEcg774GvhYNOA7AD6WK+3vU3P5DYstHnny1xLi4zw186i9S571BuCqdg1fX42+BnwN+BrwNbA3Dbi5+fYoGB/Avm0D053FTiOItAKi9yZfHaI6ItOmnJfbD0OeaDTw8nACtB6CPSMY1lQKsA0mAyU2ef/uWLbTwa00YNqCXugc7pOG0mqtmhBpTV6VEsw4hhjQXQOGP2OSHmBIa1kvSArIbHEIkEKH84J68wi8CbCoGyHdjvQLxrrf1RrUs5dO9naXePfy0q9JOTBGHD3dMo58Bpt/RVGgukIkcYnu3Hc/zgK3nB0weEMI3N47IA/bu0KmsEsAunODQJicmdPgBCmG6VtIA9pxXpmaDaQaYCxDnGcEAkLSEPi9ZDv94C7AUYFDKD8rU5ISA9fRlY2NdZmfm5LR0T6Ji4uXktJaWVqck9y8nUbw0vKK/OHHmyFDxFoBwE2pYJBYKwC8TN/d3Hs+gfNutOW3/VA04DsAPpQr+YHvY2J6Vn68/1jqK0rVu36svkZqy0v0JXjjUat8fvqYdA0MS//ImBr2wPwftXfL4vKynGlu1GiHW4aGF/OlE4elpaNHILg51lAjlcVF8t3NUE83qiUHkJf7uaOHJG7/fvn+9gOdZ25h0XNdvJjbegfkSWePrvNoXXXUw8cHfgn97fka8DXga0Ah+hi5xkDH0ITJneg0cP9IRHKoz04JAALeUFKjkXKTG56bniVFOYWaNoaRCms6sHcO+RizwN0R5sVQJvqPgct3trAO+uVmgER4sVUObEOj40D/McBdYT6QALbBTAoA0UXDmE9+PiSBcNpEkmhrwokwBBmgVRIP+HJZXnFI9Hs3txzXhHx/eA4QdKZlFy0Eg4m6948PBRnlafu6SwB6EQDWFFUI1xtOBoMM0fz/sto9vW9dojve8ZlpgdJ9nCE6+gY1JdAWzh6kBhA0MJUBzPekCv783MlgCoHdb2V1TX53JcBHhNh58a7BbTiIaOeiEEwKwur6utx+3CYjk1PBMSM5HybGh2T/gQMyPTUqycmp6gRITEqVTI80EM5TICNsiZXUEOcLJRWN7KYCwMv03c1977f1NfAxasB3AHyMV/093PPA6Lga+pD4pCQlCp56ysjw0h2emNQXLJ50rdV74ojC1ewXzqcnj0r34Ij0Do3IicY6iYs7oNH/e63tIbA2Xmq8mIH9F+XlSvEWtI+4AQ6IX108IxPTM3oIYH6qAnitq62nT3qHR6WmtFgdFnaU4D1Uv79kXwO+BnwNvDINAOkn4kxEFlZ8I0RCgWJHEwxTCNnstnzG/4gAI+6/7TmUiX6rnfmcMmAYukSyKZeGgW2LWXNM6wuzP8aLdY+0jbYm3WeEuaLpMdr3kPHe7wqt347TBCPbJv8Lh2iINv5uvsdxRAqILZA+gkhgjcahZLgVdjO2aWuXnLMNVS9Yf7TxieifP9qkHEVe0jU4rOcPI3ZePCUEybk3YhvbLhnfZyePSmZ6mnx7czt1wfSLZGwbtE00VARjvcoKAJzVcKzE8jtyKwDspq+tc5AEnB3DoSGiXUv/e18DH6IGfAfAh3hVP8A9Ab279fip/OaTczI+PSP3nrarAY6hDVSfl2x+TqYMjU3Kwbwczev79cWz8uBZh7688OIvrazooY8xKNVnPOm8XKfnFnRMPPZ4+vGcN1SWS1VJIBKCAwLWf7z51x62SEJ8vFw42qzOB3ddPz97Sq7eeyhlBwt0XpwJEAnFx3mnG3yAl8vfkq8BXwO+BnwNvOcagBwNUkIjGIukU/SPD4eQNsZSR/5lVeGVPgLnACUO7aoMXtwKsc5tG5zGeN6/f598fT2UxC7SeMD1GyvLg2UDvdpS5vHK3Yd6ljECkoBKQghpBpxhELvcnsuKz3dfnDkuD9o6Q8bycgDgcOPMA6fEyuq6/rm0sqqoBYgRQTFcPH5YivIChMm2uE6HWKP4OBlAS9pVE1xehXC6fJm+9pic5767eU/ysrM0QARhYyzOh1jvGb+dr4H3VQO+A+B9vXIf2bqJovcNj8rPz52Sh886ZX5pSc4faZI//nRbDfZPTx4RGGMNzB9j+y8/O685dD/ceSC8dIj4kyZgvOmjk1Ny9d5j9UbjGf7tD9ekICdLX8IY/LAEY+QTLeIAwMsDAkEi/hDgFGRnyb22Dtnc3AxZ17nDTUoUxLroc6S2WhEHNlHQR3b5/O36GvA14GvA18B7pgGbc8ElTjRbqSuulOy0gOH6OqVzuFerKRjBiDtWdUhTP0Lg/+W1WtVhL2KX7zNGLmcJ11iPNDZnDVIGI1UKAq7/1bXtagLM9cvzp/W8YJcqZh67ggCcAb+/ciM4Pc6GnIx0ae3u81wSgQzON6yFsxHBkGhrt0kPTdv3uQIASCAQHAR5SI9Ax1+cPu6ZlrGXe8bv42vgfdWA7wB4X6/cR7Rum7wPI5qXGA/x9JQUmZqb1zq0oAH4kyj/5Oy8RuUx0iHEmZ1fUOj+6tqavjwp54eX2zD1VhQXSmJ8vCIJ/vyTc1qr13i8ya8j/w2HQCSx10V1AVIU8GCfPdIkIxOTsrS8Kp+dOha17u1HdFn9rfoa8DXwgWuAiCWRRkj2EFjvXWi9qwLTB2I6AO5A8sm7jwZVJv8e44l69gnxCTty9BlvZX1NTUPWYRjy7fkxFpbXVnW95O4ra7yHULpwdWNdv0n2GIs9Q65HekNyQpLn2gMs/IH1JiUkRS0R5+oy0vpYV7Q1hpsfqD0lddH3yPS47iOSVBSU6LsOgRSR6gX2tUKnpBLoOKRtHDigOolV6AuBI5wDXBsjXL+GkiotQ2jg/7VFlQJhoxGvVBH2RwoDHA6B67Su62E82wFgG89r6xvK59M5MBSybAzw0cmd5JHRoOpuTj1BB1OS2IXb29wAnHeIZscqgVJ9zcqFQb+5xaWIXe25TEOvCgCVxQfVyRFNvFj84WQqLyqI1jWEtNk0jrWvPTjXFHLFiZlZOdlUJy2dvXpOvHD0UNRnStRF+g18DbzHGvAdAO/xxftYlo6hjgcXwZMNxB+DHKMb7zg5kOTP2S/9Rx3dStrH96AD0lMDdX6Hxibk2sNATuPR+hpFBdxuCeTaUQqIsRFe+DgR8BjjMKgrL5Gbj58G5+Az/uvaOhC466opK5E7T9oUXschgZdluFzAj+U6+vv0NeBr4OPQAMbl4GQoGZ7ZeWlekRTn7DQAMFIgtIOEzhUMytqiirCRZpsFnr4Y+DDVEwlm3L7xIQFCboRUML63DXwv0j3I/iADtMUu98fn7IU9IZSj6xjukaXVlWAXw5pvjOJY12MGwJBHLzaxoPkOkkJql1PLPtY1Mj8QfkOGSD/Wdri8XvCO2Ln9u71b0evx6iZ18sDRMD4zKb3joeSKjEn0vrG0Rg3xcLK4sqTRfdvot9tC4kipP6olBMY8oHPbjh2uA86ctORUNfbZOyiCpPgEmV9eVCcA5IKVBaXq8PFCAJhKQZwFfrz3OLgE3vmk9lE60C0NSKNILPmukW9K6nmlBnB2wOBGIDk25xCCIMD2STMk0AHRcFpqivx0f3uNhiCQvpfvhKYcuHpnPMrzkStvi4s64DubryDSPQJH0pW7j0KaxEoe+DJ9zYSs/YfbD1R/nNc4i4G+WFtbD54Jd3uP++19DXwoGvAdAB/KlfxA98HD+pvrd9XYJ9/ewNnIZyM3L5KEa0NUwBx6oqmNyIYp9QTJ4Pe376sTAggZpIDR1mX3jzaX/72vAV8Dvgbedw24eeNe+yFqTCk6Ixh7LX3bhGjhdFCcU6hs87YQ/X3Q/VQj3kZg9sfAJHqMQYvh5wrf044I59OBDllcWd7RRhnlLUi5FxO9YfSnfF7bQGgJOAa0jWIcBOzTaz1eLPrhxrQX6pbfi7RGjODHvc+85889qI6TjuHQGva7uR/NXtHpk772qOgBnDAuGgDHQe/YQIjDxmsNbkqCfW9AnoiOedOvrq2qkQ+KIC8jRw19HCbJiUn6Z/fogN5T/N3mAMBhD3kvyELEJQK0Swn3DY/JrZbtAAHtI+XJu+z2xqCOxrZvyhAariLmwWDHCfGrC6elf2Q8hDzQNtQJRoxNzeh+QDwmJMRrAISxcMjYJS1tfbtVB/gORwHGdDSxHRa0tfkMXmdf7j+qQDXXVKhOWjq7tfQg6E5ffA34GghowHcA+HfCO60BXnjdA8OSmpKkhDUmJ/9NL9p+MQPva66tlN7B0be+rjetB38+XwO+BnwNhNOAl/Hp1dY2WjHSH3Y/DcK4o2m3oaQ6pMwdZfUwNm0pyy+WwsxcedDdGtYINeUBH/U8DRtldh0AQOJBE9jSXF6vzuhwkXOM4hM1h5QThjYGru7u03UAxOoUYRwi2AVZuTqk9xrrJDE+UfXh5XygH/NnpqTH5IgJd41w6lBCEJ1GSx1gDNAVoCyMYLi19D4LKTvoNReRe+4b4wTgT8j/DKJjYm5K0RgY+zjhKbnoVo0w45IaYtJSXPb9L8+ckJzMdG16q6VNeYiMBOD1ARg56wZiTyTelnCRcncsQwBok/8xDk4E5ShKCKSiUE4P54Er5440Kc+Ry5pvrz/a7yrc9y5agXaxRvFtRIXZD+maBlURaU0v05dx19bXpaN/SK8/qQjoKFoa0V515PfzNfA+asB3ALyPV+0jWjOkfcASF5eWZfM5UP+aN757yAW/uXFHOQVgy8WLnZqc/NbX9cYV4U/oa8DXgK+BMBrAwMKQh5XdFg7daUmpAjLAiB0Vf9LfIQvLoYZTJCW7kHovgxfjHmj4xNzO/GwzNiXkZhbmZGhq26hz53UN1LbBLpldnA82w5EBQoA8dBuBYI9DdPVIZaO0DXSGdTTQvrKwVPPnES9UA59j+OKUII/dFtt5sHON+9U4bh/ujajn0tyDUpRTINMLc5oXPzo9scMQT09O0xx7k/Nv1oChnZaUoggCYPuu3rkHIAqcskj86Os6WEifmJoP3VssP7i8jGytTuBKgDdhVTkkYhE3Al9TVqxwd8Mkb+fQG9i+GddE5+15OCtQOYiggRHOE3/86ZZyEhkhOk1e+k8PWkKWaaMQ5hYW5avrd3Zsw5AEomPXCRGroR5JN6Q53nvaEWziOiUi9XUdGqRYXjwGsXJ0ksaX6cuaqDzQ3jcoKYmJkp6aLBVbaRSx3Ad+G18DH4MGfAfAx3CV3+M9wrjPCw7G/sbqCoGk5k0LEDgqCZw+1KCwf16qpvTg21zXm9aDP5+vAV8DvgbCacBmjDdtMJAxPqmCcr+rNWgkGwcAsGyMZ1eoNZ+cmKzRYC9prqiX1C2jzjUambMkt3BHpN4eh/mLcwtlYGI44gW1DWuMyYcOooAcdBwSXvn5ZmCMz6zUdM3jjyQGkUAbL6cGxndjabUaTz1jA4K+jeCoqCupFNLe3DVisNO3d2xnLr69HpMSYT4jXQDEgC1l+UVSlB2ewM0LtWAcIDgvcADYKQZ8d7z6kObtu9+ZefMzc6Qsr0ge9T4L62ShHGBKYuzEguGuA4b+97fuh0TyvzxzXOHx39y4G9LNzfEPhwLAYP7s5FHJ2MrVv/moNSoZn5nIkAPieKASkedvoaZSGqvKd6AQ1FA/F6hw9DKy10g8DsFvrt8J2ashJYxm/79MX7PXu63tSvbc0tkjn548qmgKX3wN+BrY1oDvAPDvhndaAyAA7j1tF5uR92UXDFP09Oy88DKKRWwmWxMReB3rimUtfhtfA74GfA28axqAV4U8fDf6b4xK15g0KQAYsm602BjdELg97g0QtLpiouXMR047hpuRcOXq9qKzqoNlkp8RIIYFUv6wJzTP+1XOZYxYL13isDhW1aiQdgRj3nY6GJ15rREnxcLyUljov9HLobJaJcsz4pXO4cVTYOvVXRff2Y4FkAvtQz3BLgYB4OW4oFFOepaSP4I4CJfOYdrs5fp69XHz1sON6xVdHx6f3BHFj3Vdbl4/aASEHH/zd6+xQBjQBuLib2/eVeJhJBIHQaQ1kcYAVwCIBAR9QDZoC2sF1cAcRXm5Ul0aIMGcmJ7VCkhwN3HNFMHpCKSF/G5wTFBWuTg/V7jn99o33F7YB9WcQAJcONYsuZmhZJ6xXpcPod301KjsPxAnmVsIow9hT/4eXl4DvgPg5XXoj/AaNbC5+VzGZ2aE0nopr4DABWN+en5BEuLilBAGMhyqCLx4HsgZy0zfPgDZ28IDv76+ofmAmvP3itf1GlXoD+1rwNeAr4HXqgEvw9OG6hPpx1A3Qk42xqRL3mcbukDq+T5cznysGwLqTzqAqQIA2Zubn15zsFzngRDOFvoCbUfCRahNe5wazeV1imgwjhCTq27m5N3BmFQ6sOHwdiTcS5dEwasKy3Qqryi7IVWMtkb6Mz858jaCwE7JMPvZrQPAK22B3PoT1SZPflMe9rTtIGtsKK2W6fnZHeSDNk+EOgDgFbCIHs06Y43+Ly8vythonxqblCI8WFQp8fE7SeGIPl++80Ag/Q0nkYxrF7oe631KOwx5DOORie2KFZH6G/g/BrlL1rcXB4AL94917SANnnT1CGkQuxHW+GcXz8rtlqd77mtIGu15cZhQPSonI10dEssrq1rhqbmmMqb0g93s4V1qu0CKzVZ2xcbGuiQmJsv62qpMTg5LXn6J/jthFyU436W9+Wt59RrwHQCvXqf+iG9RAzz0gOtx0Nq3b/+OlbT3DUjc/gMyu7ioUSMOPkmJ8dp2ZXVV8/1iyU8Lt0VKDj1tvSX1Dackbita47bd3NwUIHCBg0ho+aa3qDp/al8DvgZ8DexJA5Nz09I50hfS14XPtw91C+zswNVriirUmHMj6gpzL6vW8n1IJII+r4Xu37dPyd6IlDN+QVaeVBaUyLPBbqFUIMIzH2M1OSFRc/JNxQCg6a5RfqzqkHK+IDgQukf79e925N8Y+fXFVUpOeL/riToYvNpATngwO0/udwbaGGENGMLs28uIN+kBGO5dI4E1GLGN92hrBL4PjB+uhpX11eAYWjaxoiHk3bdbB4BXyoC5Byi5xzVwCQjNvrxy/8npJ7cfCecACJf7794bIyO9cufW1yEfJyQmy6ef/Y0kJe10+oMSvHLnYViofn1FqRypq/b8rRCJx4HgEgLajWtKi2VgbHxHZB0yQPrjRPCSw7WV8rhjG0FBBJ3a9sjK6pr87sr1YLfdOgDCpTDE8kCADNGUV46lvWnDGi8dP6LIhd1KpP2ZtE0CNV+cOa66AclwvLE2+Hve7XzvevvNzQ3p6nwknIHj4hJkfn5KUtMyZWJsUAoPVsjS0pzU1h2XlJQAqaUvvgZ8B4B/D3wwGuDh1/rkpu6Hl/qlT//K8+X+Ojc8MT4kfX1P5fCRS5KQsDO6MDbaL7du/im4hAuX/lJycgp3LAlHwsLCrDoR1laXJStC3uXr3I8/tq8BXwO+BqJpwDY8TdtocHEvA9OOGKtR4wG7j7YWvscoRoDNE0mOVA3AlKJr6XsWUgrQJagLZ1zr+2bLgMaoDlcNgHWcrGlWxzPrsZENtq68dAk7P9UOvBj8cabkpmfpfsOtEX3gdCbfniq4bjUAr/KKY7OT0uMgImxHhXsdvK5nQlyCou1YuyvGOePFreCmPHg5AGhztKpRiREjyeTEsFy/9nvPJuUVDXLk6Cee3zEnJeQedXSFGOqHa6sEB0CkQAF9uwdH5H7bNnkek8DUX1teonB0otRX7z3SsXEywVJPlJrAwMP2Luno2+ZsqC0rkbqKUkVBmgoCWo74zHEBUo9wXW8/2a5UUF9RJqw1Wr692Tz9r9x9KOPTM7H8xIJtaspKpLGyLMT5EOsAZ5obpDA3R357+VqsXYLt6Fte5HV2ei5tvQMSd2C/IjXhR/jQZGFhRiP50aL5He0PpKKyUZEuz9ruSnXNkbCBqQ9NR/5+omvAdwBE15Hf4j3QQFfXY2ltuRGy0uKSajl+4ouXiujvduv9fc9kfn5a6htO7njQjo31y60b28Y/Y+ON/fTzv9vRdmUFuGK/zM5OSvPh87J/fyAK5YuvAV8DvgbeNQ14Ga3RCOO8DEag8hiptnFF5J7ocaxiIvzGwIyUSmDyx71KEVLODjJBI5D42aSBdoS/tqhS2fHnluY9SQ0Zw/AJeO3HzpP30mW4vdcVVyq7vpHe8UFl7zdir9FcD68UArN+0y+czt0KDPa6Yi0BSR8cDiV5hYp48Mrvd50vXm3stIlw+llbW5Efvv93daJ7CSiAL778B89UALs9zP0iLxRdyLyxCsb8xubzsH0D32+qA8B1KJg5vb/b0HWwHlfoh9FvkCuxrpV2RMqn5uYFJA2pCETZGYe5zL0EwoZ1G4mPC6AYSZMk8k57HBWU+iPVgrECuPQXis6hL90pnWnW+DJ93f2B3qBqwfPN58rzZPgJdqOHd6Ht8tKCJCal7LjGBIce3L8s2dkFMj09LkePfap6RmZnJ2R2ZkLS0rMkJ+egcP8bJ8HKypIkbaUzvQv789fw9jXgOwDe/jXwV7ClgRcvnuvDKyk5VWFMvPSfb25Kckqa/snDjAebC5ufm52UK5f/Y4ceI73cmQuPKC+j9PRsefLkppw792eCI4HxeWhinC8vL+hDtanprKyuLcvdO9/J+Qu/lr7eNlldXZbKqmbp6W6RoqIqXd/jRz9JQ+MphVrZQtuv//Q/Pa/1J5/+jWRm5e34jpzF8bF+oU5xVRWH4tgPHv5N5WvA14CvgTelAa8KAHbeutc6IP+jZJwtXlB04OOt/aGRVKD06UkpsvF8M6xzwFQKiEQmSM4+xqaX8VqucP1A1ZlITgTbEPXSA/3tNl4Gvs01MDg5IoOT4UsTMh7OjZKcgiApIJ9Fyv+3I+pe89sVCLwcBOYaYQSSKsB1coVSjpR0jCSkeJQXFAcrONB2enFW2ge3Ye18lp6cKo1lNcFUEC9ixEhrMWtoeXxNerqfBJfU1HxOMKx4ZyOcET77/O80N/pjE1JQukf6JSUpWSgB+T5LW0+/rG9saLQfnif+6xkaEVACiQkvVwXhbegFI5+UlbLyBuWqsIXvbt38SghwJSYk63n5yg//R46f+FxGRnr0/i4prZOq6ua3sXR/zvdIA74D4D26WB/6UjGgb1z7gz7YML7HxwdlfX1NmUsxwjMz86Sy8pDExW8/0DkY0AeSE+T8xb9Qoh/SASI5AHAakBdYVFSpaQMlpbXS8vi6els5DJA7xcN3fGxA8vKL1Zs8MNAu+QWlkhCfIA8fXJXKqkPqCEhOTpOSslpZW12R9fVVqa8/oXPbAi9AZ8dD/ejY8c/UyXD3zrf673AOAL7DUTE60itTU2PS2HTaRwJ86D8Cf3++Bt5DDXhFviMZaF7wcrNttxxd20CXzC7NB7Wi5HA1zRpZDBd1tiPVYdtYee8uOz2TGaMc4x8CQ5c40CzIIA34d7joPY4EHApI3/iQlvkzgnHOfnASzC8vSGt/p+cdQDlBoviQEqIDI6QFDEyMRCxFaOfKezkpKNWIUR/J+Dfz2eUIzWfo+Elfh2eKAvujrCP9TLQ48G57IeNzUzvSDPjORQAMTY3qHl1pKKlW3gUvASb9w3f/FvyKM8UXX/6jjI0PyO2bXwU/B4GXsVXp4T386e15yYZfw4sAcs+DvqWOpC0MjU1qKUQQFfyWSLGhdPPLcDq9pe0I+fzA91NTM6S0rE6DYZxNYfMnmAQC4MjRS3ouTEvL1PPq44c/6vk0L69Y+3Om9cXXQCQN+A4A//54ZzQwOtKn0X7zMl5cnJOZ6bGIDzL7Jc9D8PMv/l6etNxUD38kBwCG+p3b30paaobIvv3qYKirO6YPWiD8OBvu3/9BGVRxQKyuBtAH8fEJMjM9rl7ZQ83nZG5uSmH9uXkHZXER6Nx+OX7yC0m2yinZMESzpqmp0eAhJJYDCA4OnfdghT7sffE14GvA13TQWoAAACAASURBVMCb0sDy6qo87e7TnNuM1JQdkOVwufo8D2uKypVoT5+ty4tawi6cMc1+6ENN+8S4BK13D3GgLbbBHc64t3Paw7WxUxS8DHei0MDricZ75d6bNcUC37dL7HkR3oGWiD8QLxi64QTyRNj+Tc47aQuT8zMhaQnh+tqGstf8OCgS4xP02tgSrswhzghKMSIgD2yHhrsGjDHmJ9IM5B9EG9e0Z2wwol7hNshJy5SRmXHpH99ZTo553DQNe+72Z/cU5Wfk6LFP1Kk/PNwtd28HnO9wBX32xd9FTQF4U7+zNzUPKR6dw71Kxtkx1CvHq5sE/o33WeBUuPX4qaYiZGeky+lD9ZKxxY/wvu0LBCxR/cZDZzToMzU5IkXFVTIy3CslpdUaTDp67DNFCXAGJb2CdNeMzBxFioYjoH7f9OCv9/VqwHcAvF79+qPvQgMY5XZZHryY5I6Z/Cavobq7W+TJ4wDzLQY5kPyfrv5fmZkZ1xyo8xd/s2foPB7YublJOXHyyxAvMtEoKgkQpbCFiAaRpPSUNCGX1QiOjdu3AhEHHuInT/1MKwXwEI8lBxEUQG/PU0lMSpapyVFp2nop7EK1flNfA74GfA3sWQPkFeMAoIJJ58CQ5gZTvssuweWy6O95sggdXXK4cPB+2+AO5wAwKQJMFw66H20PGLfhKgWYvkTrMbBM1N6uSBBt/FfxfSDCu13NAKeKXQIw0hw4N9qHeiIa6q9ijXsdw0UKmHE4O1y98p+iZdFE1CDC0Q4KYGiwU+7d/V4/j+X9u5u14Qgj8oyDA6RgZkpaCFpjN2O9zrYY/6TPgMqYnJuSw5UNwXSL1zlvuLG5XqRbpqUFyCwjCRD4SJxIOAD6hkeFCgmpyUnRhnul30M6iCOCctGkIJQfPCgHDmzV5YsyE4EiUmAp10fqSm9Pq6JDh4e6ZW19RZGm5PGTshqfkChPWm7IqdM/k7S0bE/C6Ve6MX+wD1IDvgPgg7ysH8emMIyv/fR7hUUhn372t4og+P67f1PSn7r6E0rGtxfhJUP0AC4AmFONcJhEDuzbL2ub60pmQzkpoGfPX2xK79iwlOcXKbwRuCMsyA8fXBHIAREThbh962uF9ocjAXTXzF59DoC9XEm/j68BXwMvqwEgtjcetSp7ObXHG6vLJcnJrSUiTQm83QgR5rSkVIW+xyL1JVVaRtCIF3mfSw7n5SSwa8wzlhfPQCzrcVnxvZAE2WkZUldcFRzOJRP0mge9QJBGXvNuxJRBtPvEskavOYwTxYurIdKa0pJTBT6ANyGuc8PMSQDgxyv/FVxCdk6hXLj45/oOvXP7GxkZDnAORAsSEJRYW1tVCjtyraOR8eIEQ98rqysyt7wo6NCLqO9V6YZzRiwQd7udVl3oeaq8FojN//Cq1rXbcQi2gPY8deYXYfezurIkq2sr8uL5cw0UcSZC3iYiEoN/bnFREuPj9QxI6UdSEDLT0mRwbFyK8nKV7DA1OVnW1tclLSWQGorDg/2QzgqKFSOftFDuN1JTi4trJD09S6anxwQkbG5ukaYDAPdn729zz7u9tn77d1cDvgPg3b02/sqiaABv6Ddf/bO2wpP/s5//N32Qkh+FxAKtjzRFd1eLFB4sD6mbysM9UE/6hcwszutDPTUp8FCH7JaXwNpGgKEXBun4/QcUyrW0lcOKk4IH+Lff/Iv2wbnQdOisf619Dfga8DXwzmoA+P7luw8lIT5ezh1u0kOtl+FBBBTCvkgQf7NJWPMr8ksU4UWfxRVvpnbT3mW8N5+7Ne1xEOAoMMIzGceEDeN368cTtX3Y3SZrG2ue14C9ksfeORxKWlhZUCoFWbnBPkury8oXYAspELnpgXr2SLTShjiNm8pqFJLdNdIr0wu8b6ILpQSZhxJ/trhrjOao4d0F/0Fywnb0FIg/3AXRxFyj4akx6Z/whu27Y1CJoSK/WNvjbPAS9M+aJmanQrgOwuWvd3c91gipEfhzamqPaf60TcZ7+MgFqag85DmnXVaYBqAIKNsbiS8ABCDnA65dcmKSlmck7SEWIUiAkyE/vySW5tI22KXG5qHyWp1jdGZCEYigNnBEcC4pyi4I8jpg6ONU8ipTCRkmumcM7iHudf4OkoFUmacDXVKYmSu5GdnSPtQtSQlJmtoT694ibQhjGNQmnEqkaIQTkBu0XVlZVmQmhnNDw6kdJHkxKe8VNaLqwZOuXklMTJDV1TUpzs+VxeUVraAwPj0rqUlJ6iDISk+TzPQ0KcrLUcP/++/+VXLzihWxeu/Ot1oKGgREUXG1RvgXFmclOSlV0075ty++Bl6HBnwHwOvQqj/mG9HAxMSQEgAiEAceaj4vl3/4Pxr9Lywsj+hNfpkFvpAX2P8xed7tSISBG3Z2PJLOjgchsMSXWY/f19eArwFfA69bAzBrf3PzrmxoSTTRuuXUNXeFaOPk/LT0jg3tgI7Hx8VLQWaO5GXkaM65LVMLszIwPiwr66shnxdm5Umxw3hvN7CJ6zAImytCjVfamrJ2EMbNLy3K4Yr6HUz2GMZAo0EDGGE8HLkY+aAGMIpMnjwGVmNp7Y6ycJDVDU+PSUpiwIDG8GIcW4iQtw12h+gHwx/0WHZ6ZohhRdvBqVGZXdwmQjRjkYuPfuAqMCXVYlkjOiMVAUcNMHAQGHALkFOfl5ntadjRh31Nzc/q9MyNw8PVkVnb6vqacgOwHlfC3Qc2OST3B2PgICjLK9L7hX/bDg43vYJ5XGJgPrtw8S8kJ/egDPS3BwMEfP7lz/9biIPfrNNFEJjPX9W5gkivnatNMINqBamp6RGNYLMOc8/j9IHvAoHUDyLHqsJydXgV5xbodzgKuOdP1AQcHSPTE0KliaLsfElRQsn9yuPAdYWLguvVVF4nHZTe3LcviBTgmhnUQLjUC/c6G8Z6UBCQHwNtV1Rl9RHp6Hggiwuzel16e58qBxMG8Ycog2MTGv3PTEsVdPLo4Y+SkZkrA/0dsrG+Jl/87B9lY2NNZmcmJTevKKaz5YeoJ39Pb1YDvgPgzerbn+0VagCIPkQ/esg6dFbhU0DJkM+/+Af1nr5twatPCgAC3JAUALy/iB/9f9tXx5/f14CvgVg1sLS8In/48aamAJw53KApAb+6cEbrfYcTIpQ4TIkUEsWNpYZ6IJ3qufYx9cejrZHoPjXG4WYJB4lm3EBN8sjOW3vNXrXUIbFDIpGmmbmiwbPNWAHdbDP7e+1Xa8Y/32I4f05N+n07HAumXyxrpC3tmBd9R5vfjM31BPrMtWGf0erNB9pTm97Ugw+URQwn7JNxaUNf13nCtV5eW8XS1yi7u26i/CYQwBym1B8RfJsXgKABxGle18jmCbDX+aocABARpqZmBtEEpAOCEkxPz9GqQ9EEox6HEHunggMG9sPuVnXgkHoIbwNIAHTY0teuw5mylgaBYqpcaEpAd6tG93FqdY30y9GqRq3qgMGPc2l5dUUdcxj+OB9wytQWVURbpp7Jhoa6ZXNjXUs7k/LIPqlv39XxUI1/2OohXq56y8Y/64JQLykxRcn0gN8HykFnROShiqoEUD+ra4oKQMj1/+qP/0NAn+TkFGk+f5LDJxXLmH4bXwMvqwHfAfCyGvT7vxUNkP9149r/C5b/sxdh8uzfysKcSe38f8q58ALEcRFr7v+7sAd/Db4GfA34Glhb35Afbt+XE011crulTQpycqQoL1uK8rch8L6WfA28bQ3ACfTTj78NLsNUB+rvb5dHD64GP4+UImhXCrD309B4WmrrjoXd4tBQl77fDzdfkPGJQTV8U9IyJT0tS+LiEmRsrE8RComJKVJaVqsliBMSkrXSEMTArCkagztQ/Z7RASnOLdQKEBj98BAB+68uKpehiVFZ3ViTw+X18nSwS7JTM/TfoAAw7EljAfFh0AMgXx50tQadLbXFFepM6xjqUYcZCJb2oV51FjWV10r7YI8UZudqekE0AXFB1J/8ddv4B9ZOXjtl6zjLUZGJ1Iq9cjZFW0cs3+MAYL01tUf1ui0szKqxTsUnV0DOdI/0a2WL0tyDsQwfbEPqAvwUX/zsn7TktC++Bt6WBnwHwNvSvD9vTBrAIzs22i9ra8saESotr9ecKJfll8F4ifJAra07LuPjg5rvV1RU5elRh211dLRP88go+Uc03o0EMO/YaJ+Ss9Q3nlYv8NTUiMDqzwuC3MH0jEB+FuMMDXbpnEQJCgrL9HNefkD7XCEqce78rz3zCfGUj48NKCkOERBKFZWV1wcrJAAh40VF6ULWXl7RqMNPTgyprl6IqDcdQkRffA34GvA18Ko0QL4rea/NNZUyMjklD9o6pTAnW2YWFiQ7PV3JASEK9MXXwNvSAOzpjx/9FJy+vKJB6htOhaACohEEE7nGiWCqCDAYBiwcAOGitZxJKAl87MTn0tF+X3mCJsaHlLCNaH9Wdr7MzU5IeXmDwt8zM/Jk/4E4WVyc1UgzDPhwDkUSw99AKgtlMkmZ8BIi/+Tyj89NycGsfG1nODBAVIDaAOkC5B+HgvmOMpMgAnAsIPBp4CiA14K/wwcAhwBGLw6ISMI5BT4mkI8VlU1v63aIaV6cEFwrnC+czeA8WZif1vNXXl6xXh9bSLcAhRKOgyLSpJwVCV6dOferiHwSsSx8em5eIGitrwicN33xNbAbDfgOgN1oy2/7RjXQ2nJDuroe75gTeH9Karp6UQM1UAMwP3L/XVHv/+d/L/u2IIcY148eXlVj3RUM7U8//1t92M/PTcvlH/5dm5hawZTia3t6O9gNCCElAm2Yv2n/+Zf/oLA8s0azPrzcZs20pXRhVfXh4Jizs5Ny9fJ/eK7N1Cu28xgLD1bIqdM/l5ZHP2kenRFSIuzqBW/0wvmT+RrwNfDBaqC1u0+edPao4Q8kfXJmTk401srm8xfS1tO3ozzgB6sIEc1JBz6vz/2ExKikaER/DccBDuek+MQPWT1vZW8Y/zgBjAC1hkkdUl8kVvQdRiFR4M2NDYmLj1cjPlpKBxF9ze+XfVJbf1zh5HfufKsBCz7jT9jdV1aXNaBADvz6+pqWBwahQKWCSKXwuH+I5kOYCV8FQtWF/IwcmZyfkbktsmGg+pD0YaCSAgCUn7VDflmUU6ApGa39nXrvYtgTze8Y7lFOCNpBzkm1itK8QnUkwClQXlAsGcnpcq+rRUk27WocXhea6DloiIKCsmBA5GVuCLg5RqfHZX1zU9KSUxT5YFJ6Xmbc3faFTwTd1xRVSMdQr6IqZhbmNPWCdIlogmOkr/epBm7CVZWwUwbCjQdKg+cw58ymqvKo92a0dfnff3wa8B0AH981fy923NnxUCFxXsILvaCgPMikH2lDvOw/++If9GXLg/faj78TCH7CieEO6OlukZbH17UZ0P2srPyQqAKfE5WHyfX+Vk1hM6Yh+wM5cOXyf4REEbzmvfTJX2t0wK5q4NUOZwNOB1NCkDakO4A6aHt6J6TLu5QG8V7ccP4ifQ34GtihAa8yY1fvPZLa8hI5mJujKID7TzukqbpCVtfW5WBejmSkpuxKkz1jgzK7OKe5zNEMrF0N/Boba7WDgc4gKRpTkY99pLJByfS8BMMBg8E4DGiDEQVzfrh9o/++4THlWYgl1YJr0D8yJvnZWZKZDuHYc+kfGZfExHi9Xu+aBEq5eVeU2MtaecfbgQGvMaitnpmVt5fh36k+3IMYf+Z+416BWBInQEFWnlQWBKoJEOkHOUCagHufub9vjMpXZVRzLTjHEYjgLOQlo5PTkp6aLClJoRF2t+347KR0jw6EfOyWt3xTFwfjH8cn5JmTc1NSmleknAvxB+LkeM2hqE7AaOvkej3rHZCmqgqtLBVOFpeXpXtwREsMVpXsLg0h2hr87z8ODfgOgI/jOr9Xu8Rb//23/zu4Zl4gBw9WBPP6cADk5ZcG2wDbgkwG+LsrNmkPzPtPW7cj+OTzkTZw88YftZsx3CnTB3SNSHskcaP5pm1gzp9rrp97GGHtRPlBDRgxeYX37/0ggwMdwbVcvPSXMjE+GHQ80LektC6krGBBQamMjYW+GBkA5AOOhXiHafu9uhH8xfoa8DXwWjVARBICLg7oRKP2c3w9sF+dkcnJabK2uoJ9JvL8hSQmpyg6qrWrV6NwTZUVagAvLK9IQc7eCFdhHyd3GVIxDBkO+pWFZVo+7V0Vu+qAu0acACeqD+2o/e5lwJi+bklCe8zHHd3S1hN4r/3mk3OSkhQeMQB0+7ub97QWeV5Wpnx26qimaHQODEliQnxYwkbuAUre9fS0Koru+InPlZgN4TveVQP9z/S9xbvtyLFPQnKXSUUjzY33Je/iw0cvSUlJTdjLt7KyKIMDnYruM6i9Tz77W30XRxMq/zAPKX70pU9j09lgmp9XaiBj0o718w4tPFgpOPiJuDMG5QHrG06ERGOJ4sPUTllh5MzZX4VEsSPpjPak8IHIg9yPc8XJUz+T3DC54iACIR0060GHlMQDGehCzyPpp22gS2a3EADVB8s12v+qBcQLVQKo/sC9DrGgW80j1jkxYJH4A/FKMrj/QIAEMz0lNC9+eW3Fs3QhbQ9XNASrbcQ678u0U8LEnqdBxx/8CKAtxmYmFImR9hJkflQKSE5MkOSkRJmYnhU4V/pGxuSTk0ekpaNHVtfWpLGyXCZmZvVzuFh+uHVfvjx7YtdO15fRgd/3w9GA7wD4cK7lB7MTu4Yv8HtKpHDIIHqPEN3OyS0KcRKE27xh2ufQ8c1X/yvYjOj90WOfyshwj9y5/Y1+btIFyPtyI/dUFLDzAcNB+hkHOB/ReqIbtgOguKRGTpz8YgcvAHuE/Aa+AA4WiIlSUOUAGB3CwSwru0D3zSGBdIZI8qoYiz+YG8vfiK8BXwMhGiAfFScjRh5kV9SihokcxyFIKZwAytoNUVlWnuYoE1X+6UGLEL1DqArwq4uno7LBu6onEv6ge/swbb4nDxk4PaRllJrLTs946aia12U3TPN8Zxj2ieIRgUO82O1xeLBmO4rvjg30Gti0ESKy1FEPJ0RlQT+4hhRlF//40y357ORRefCsU840N2pUP5wQ+W/p7JHTzQ1y/eETOXu4Sa7cfSgXjx+WB20d8smJI1qKzBUq59ipbRjJ8NvgiCcP3k2ts9FlIM8C+e7bYjvS7c95HwLDBybvijrxKWe3b5+Qnw/izpblpQW5efOPYdF05N2Xltbqmu3gAWOYdzXvZeDoOPddufTpX4fM6erEvNNNBD2czngnU9fddcqTB3/+4m+09J+RSOmIev/FxSspICjGaIJRTvnJqsJSdahxP/EbepUyvTCrkW5bvMowxjonyBYqWQCdH56YlLGpGeUWKSkIRWeQmmBKT7pj86ygDGY0oRzl3NKCchjwWyzMzNWqB+1D3ZKUkKTpEusbG9I92q/VFUzFBMgSu0cGFEHBXHzvSvXBMhmcHJUjFQ3KtcA8tLXHJv3DlOc8mJ2vzhmebUYw9kFWlR3M1+cO98nM/LzqJicjXZ+3ZQcLVDeTM7PqYMzJzNBnMOlXvvga2IsGfAfAXrTm93mtGrBz+AxZDwfVH777NyHiffzkl8rOyovejcKfu/Ab9b4T0UAMbN7Om+dAgIGdnJyqhxHTFvbXxqYzOvYP3/+7JCUmh+TrU0sYll+i9Mb4Zqzjxz/Tw7Ix1M0ByYUjmlrELmeA12GIiAjRA/uwRM3i1ZUlPZTZDgkOCucv/rm0P7uvfYz4DoDXepv6g/sa+Cg1sLK2Jr+7fF1qyoqlprRYDhzYL4kJCTGV+LMVZgwK8pQby2pkeGpMD88cjjksmzrz5CMXZkc/5LsXY2phVpijIDNX0pN3Gs6t/R1SW1ypkOe5xQXZfPFc22M4ZaakCxBjV0z5tUgX3i6RhjOBuvWGZC1cv8rCUl2nLV0Dw9LZPyjnjh6Sy3ceRC25iLEP9J/o/72n7ZKfkyVLK6typLZKfgjT3ytizjuTUnS8A714dQ4fuaikbo8f/hjCO2PW7uUAMEzv9vspnC5cXhy3rJ9XP5zo8O7g6Oec4AprKiurF1CAXmKnBbzAwfXjb0NSBY1ThL5eOsM5X1xcvaNfOJ3Eko5IX5AAzYcvRH3OkM+fnpyiyByi84fKa1+p02xheVGe9AfQia64Dq+oi91FA1Oy0HSpKiwTEAEY9IipZBBpSByW/AZxLuHAQ+Lj4oN/J4LfUFqtKAMcgDjicNo1lNbIk752RSctry5r2c+MlHQZnByRoux8SUlK0Wcez6yxmUnlAmjpfabtDDcIY3MtBidGZWhqVCBvxMFQnFOgqQNGpubmpXdoRPjNk07V3jugqJ3F5RU5Wl8tz5/jkNwvg+MTsryyqo48nANTs3NypK56h9NkFyr2m37EGvAdAB/xxX8Xt+6+GMPlslOj9aer/zdkC+THHzn6ifx49b+CkQJT6scux2cMY+oIX7v2e6FsEGJe8sbZYA/O2MeOf7YD0o9n/9yFX4dwC5jDBHv5+k//rKRAiFkLn1+/9ofgvLFcB+aGi6Cvry2klBF9jZOEQ4vZC58b50e48TnIj0/PSllhaLQllvX4bXwN+Br4eDVA7v+P97YJWk821e86D3V0ekJ6xwe1zBgG+rPBbiFPHgFOW11YJhjpRPggLltYWdJSZGlJqXr4jSRdI33Kbk5dcyL95OYThUOI9pN6MLe8KAlb44zPTklRboGmIWxubCpnjEvo5RUBJdKHkYLDwog59DNf79hgyHdEkMn5J1qLoWbEy5DBoCfKl5SQIKNT03Lh6KGwXAHk/v/28jX5/NQxWVpdlaHxSZmZm5eGyjI1UsgVJiXAzQF3I+bqTL7w59LeHupMtnXNu4hxSFnzEi8HAM5x0Gyu5OeXyvh4aAqbbWxzrW5c+4NnuV97LNaN03xudlLu3vk2ZBrWU119OCynEI1tBwBog2+/+ZeQMQzCgA+9UAZffPmP0t//THPevcR1xrsIAvqwB6oC2E6XWAkLicxzfyKHK+pDost7eUrxm2E8nHFqQFuwd3e8WCoC2H2Ar+dmpsvU3ELUswe/EwxnBEfhseomRQaBCkBidgBsrZ/fNOkGEHHyOyWdh0oIPGOodFBbVKHPmcm5aa1y0D8+LI2l1dI10i9ZaRnqpCMF4FB5XRDuj5OAyku0e9jTpo4F+BaoEoDzoCyvSB0QRP4LsnLlYfdTaSyt2eFg5F5HzG+U9B+ck4dqdpYh3Ms19fv4GnA14DsA/HvindIAkQJKpExOBsrQmKi8vUi8/Nd++p0sLc6HrJ2XODlz5uVt0gfIb738/b9rriuCRx3Puku6d+HSX2jJGhABLkzx/IXfKPyecYDEGuHztPRs+fpP/1M/4rDx+Rd/r+sAVsmL3siJU19qlAAh5+/eFnkgh6DcvKLgAcU+CACFbD5yQeGJREJIKQCma8SGCYJMMIeyxqbTUl0TeuDb3Hwuy6ureiBG5haWJCMtRTLTwsNK36mbw1+MrwFfA29NA8+fv5CF5WXZ2NjUPNSBsXG5dCxQwWRmfkHysjN3hQIAVotBb6CwHIBHZiakf3wouEeItoDYcsiGoRwhQkfELhyDPv2Hp8fVsTA6M64RucqC0uCYPP8wIKiPztwJCYnSNdwnDaVV6iTAoKePnQLgla6AcwFDgPZED41gcB+vPqSQYowFW4pzCtVoweFgw4mVDLCkMuikABL87c27GgEkEvjzsyc1NzickDP84/3H8sWZ4xr9L8rLkccdPYJjpqWzW9MHCnN35oRT0vb2ra+Cw/Keycsv2QHrt983vFuePbvviQ6gnYnGm3r2k5Mjcv2nQPqePQ5oPRB8Lk8OVW1M7fWxsX4trWcLZwJ4c0ZGeuTu7W1j/7Mv/l7L8dqfKULvxOfS0/XYkyvHjGuc8/ybcnA3rv8hZE7bQbBDZ9kFUlHR6JlaYAaxHQBLi3PyncVxRBtSEo8cvaTs/Fd++D/BM0a4dAr3PgBhQiQ6OSEpKvQfNn3ubYzLuP1x+rviPz7jtxG3/4DQBicb9yXR7Z4tniGMUxwMROC5h5FwRjhM9vwGIBZkbP7j/EGaSlVJkSTEx0tKUkJYAkCeB/yuTNUMkDk48gbGh/X3HWluWz+GQwAHQlNZjbQP9epzh0oGEPpVFJQKmRntgwGnAs8EUA3DU+MysVVlCk4S0gK6tlIEzJ5NWUYi+tnpmdLS2656rS+pls6RPinLO6g6fjbULYcr6wWd8OwhXSA5MTzxIekQ3YPDUl1apKgeX3wNvA4N+A6A16FVf8yX0oAdrWegs+d/Lfn5JQq9A95vcvbtSUz+/tLyQjAHkJfnmTO/lOGhrpByguQ3Nh8+rxEJOypBxBy5d/e7kPUzzpdf/qOsbqUdmC9NhQEcEibv0Mw5MTG4g5kfBwKHm431Nbl180/Bl/zZ838mKSkZO3IXtxEDz5WrwF0X63BzEw2HgBfrLvW7RyamZG5xSeFkSYmJUl5UoDm8vvga8DXgayCcBji4//7KDYX8Y5A+6dpONTJ9fnnh9EuTURnIL9EyonLE7B/3tSuE/lBZrUbViO4Dmc9Jy9IDOoYCkTYcAyAIQBJUHSxTYxoj+1hVUwgzP7B8oooc6I0wPvnM4cSMa39fW1QpOemZCkm2HQCmNjhl1AxUmX52rr/rALBRA7TlWf2nawHCWvRdnJ8nWelpahDgyG3t7pXO/iE53lCrlReoBU7EkBzqR+3d0lhdLvdaAyS29RWlChP2Eptj5lXd/baxGw7qbt5tXmg72xi3K96wPjsiDmcO5IOIMZQhCbQdAKQq4Fy3P3P36RrZdgUgM7Zx6vNvV2ex8PE0NZ9TFALS3d0iT7YqDPFvU2YY8mE3vSBWBECka4dDY2NzXYmUuc/JV+deB4EC4oWSgpTV4zMcXeS989upK65SY9aO/uMQwHCGZwAUDRIOAQAKBfQAeerc+9y/Hf2D+id57fwOCT6Eq25hjGuzN2D3ZfnFIXMb9BBRdvAyWwAAIABJREFUd+NocH/H5pnC2jHcifTbf2dtJvrObxeHI+gHyioiOPqKcgoVzcM8pA/gqAE5AMoIneJ4Wd/EobkpWanpCu9nHiD/IBbQK5UZ5pfmZXV9XR2EXhwjZq8QeY5NTmu1lfelMsqren7447w5DfgOgDena3+mGDUwMtIrd259HWPrQDPDpO8Fz9vVQB6NDWGge1gxBINeh5hY5zROBEhdblz/fzI5sR39IjqCY8MwEXuNGQ3mH+s6/Ha+BnwN+BpAA1NTI7K2tqqEaTyXECDmX12/rX8iHNw5pJKvWltWotEqStUR2TPCcxGG87zcIjXQYhXXOKYfrOYcrO92tih0t7a4Qh51twXJ+IjYEx18DAR3c0Oy0zJkZnFenQa0t8Um/It1TW7uv4nyY2y4DgC+g53cRi0wj122zN2jW9LMEADa68O4b6gsV2K/6bl5NfwHRsflyzPHZXl1TYn/EKL95AbD/k+bi8eawxoRNt+OYco3/DI4l+vqTsjlH/5dx7X5dgyxHsY6aDYb+m6j9khJIzXNFvOu5jM3mm4b415lcQ16j752pR7jCHdRAe715X0J27x9vjDBg31b97pbAciF79s6c8mBMeYvXPxzRffZ5YYh/4UEGH4BO+2Q9dn6cFMlSD08fuKLPRuBzHf//mUpLCzT+XcrbtpLfXGVZKaly4Oup7K2sabD4RDAoI4mOLWm5xY06IDAep+emhLWaeiSZ+LUy8/I0d8VMH0EJ8Xg5LAsUa1kS2qKKkKqiPB7h7izNK9QyTnvdz1R5x9OQz5nH8D9ge1D+IexnhCXoI4A1oAjD2GP5QXFavzDuUA7PiN9qX9iWP8k9x8nAwSDPJ9ALxRlF+gzwqQ3qbOvrHbP1zSanv3vfQ3EqgHfARCrpvx2b1QDdkk8r4nzC0oVDWDk0id/pRB9r/w92sQnJMr6WiAXPxZJSk6VleVFbWogiRD/2fC802d/qWWRIOb7+qt/3jFsgJzvL6S/r016e1o9p6VUX1Z2IAc/FueFu28qJKSmZsaypahtOHSqBzt9J/lV1M5+A18Dvgbeew3YpVLtXGw2pobz5qYeXIleTc7Myfe3txngzzQ3SHlRoeqAFK7rP/1e/74XMlKgyMB0OVA/HejUXOTphTldA2RbAxPDGqFrLq9XmD+QZQ70Q5OBfGEib3AIEK17WXEjkYxnE/25DgDSFopy8hWJYItdms11AMBOjqFgxHYA1FWUytDYhBr/qcmJcuXuI60MQLWam4+fyi/Pn9aUDBwAqclJShb4sL1LScUaq8olJTlJEQWVRYX6dyN2tNmOYhuj9ouf/ZPmXZuUOuMgMI4AyPoqq5rl6uX/CCHLPXvuz4T3FOIatHaKHN+70XT7XvFyrNtQfMr6gYyjYgWRflBvw8PdwWi/2YfZW4CJ/8/lScsNLQNoxHDo8G8vgj/bQI+mM/ZOtYyv/vg/Qq49ukxNzfAcn9TDxMQULfdLRQ5bLn7yV5Jt3Re7vZfhH2K/OPNwkuxWbAZ+zcGvagTLIve6AvoLV8HCax7SWiAMxUGGAIdPSkwIuyQ79YBGRPsps4cBj5OPcbLSMjVf3xacgZTijCVyTnUBnG92NJ5nTCx97Xax9DFlGkEOQGboJfym+b+ZP5Zxd3tN/fa+BowGfAeAfy+8sxrg5f7o0U8huYZE48srGhU2982W0W1yAs1Dc2CgQx5YBEWU2KOm7uzMhNy9+11wPHIZqQFs5xmanPupqVFpbbkRAs+zDzRE7j/57G8E2B5ClN4mH2JNQP5M5MvlFWAfHDwos2ULTgacBU9bb4V8TvuKiiZJz8jWFIix0f4d8H+vC8lBEkIrasgCxyPvjEM15Fd8DsaWlwwvd+pN11VQgiv8S/mdvVn8hfka8DXwUhqYn5vWaC/PmsmJYamuOazl4CLJ+samUM+b54kxLo2jNCU1Q40yyFZPnflFTIdqr7mA+QNTBsqLoZ+Vlq5lwTDyG0qqNfrH8+txb5s+04jQEZ0zBkskJwDPPqDQGBS8P4DyAou2BagzkGdbDPyfzzBAyPc1QoSP5+zEVo40n7uGEqkJJoea7908auMAwKA/d6RJvr15T3518YwMjIxLe9+A/OVnF+RJV49GUX9x/pQSMpIGYNIwvrp+R+YWAg5sBAOHdoxnxK1SY+/PoN5sg9r+XtPifvZPatAa/hudxypd5xXtdp1BLsTfzMtYXg5x2wHgda9EQg/SNyMzV/mDbLJc48hnPHRC9QPy9I3YjjC+v3L5P2Vhi0/IXkN2TqFG/2emx0NQDzYnQiSdu/ux0wbc7xjn9s2vFc1w7Pin6miBIwiHzKOHV6WsvEGKi6sUVUj5YoIY+/cfUEJikA60P3nySz0PnT79C60q5IpbwSKYgz8xohU7AvdV7Ma21/WK9JmdZmB+y2sbG9LS90y7Ybjze5+eD5AfGrHROfbnWonjhcjaFlSfiH8H3B8lVXt+NsW6J9uRYjsC3f4843h2kYJBVRLObMZhAicDyARffA28Kg34DoBXpUl/nNemAZPXDhzVrqPLwxHSQK98d/Od24cDHy9PDmS8EI1wWOHBa4/FvG5/2vP5buY0c3AwZb2Mac/tpTizTr4LtwevNbhj3XnyTLIz0mVpeUWGJ6ek/GCBxMUd0Jq7K6urCsFLSUqU/fsg6FmR4w11VMvxxdeAr4GPTANEIIeHe9SIeXDvspSW1UZ1AHipyDhDIUgdHx8MGCAv4QAwc5B/Sx4uh36i8uTW1pdUSmJ8ovSNDypCADF5tzzjj1c3hc3tJ3L/tL8zSC5o5nFri7t1yBmXSKg5jAMRBpFgBMIwCNkMaSGfQ1iolQi2Hq42jJnvXaOA/OlrD1rkKCW+CvPlD1dvSGlhvkL+MQhIvSDnHwGxtbiyIuvrG/o5hj/9eYcogeC5k548L5GMUWNou45ts0dTqs+F+NsQft6TP3z3r7K8haSjr3G683eM0e+/+7cQB79d9Wd2dkKuXv7PkFssmgOAigHwALhiHA/M6ZY3tMeEKBiiX1sMOTCfbWysaWUfcyax2xnkg03wy/cuJ8K3X/+LGuvhBCcKqQoFhWVaWeDh/StamQEug+BvYX1Vhoa6RV48l/T0HOUUgti4r7dNSY613OG+fdLQcErJj1kv9x4oBDgITp76uXIKJUJ4V3tUSYZdgSG/pS/AI4FAYAkSxya2jBX+H3azYb7g3sWhB+cHggPgRE2zDE9RTi/gfOB3ivPOdqTxOek/pAa4MjYzoeMtri4rtwiVRij7B9/I6xR4AnhuVRWWqiOR5wCORi9B57QH/cQ6KUe6ug4pabyiisL1e53r98f+cDXgOwA+3Gvr78zXQFADw+OTGqHzGf/9m8LXgK8BVwPGGMvNPahIo+vXfi82lHs3GiOqC9qKyOrd299ISWmtgMJ6lULebktfR7CWtxkbtn9gxp3DfWJH6b3mphyXYRi3vw8YG4fUcUAqwsPu1sjGfH+HUCfdSGF2nlDi0BYIwCoLSvQjDvfkHmtEckvssmJ8ZEgAf33prO7n6+t3lH/h1KF6rRG+tLIqJxrrpK2nT0BhfHH6mHQPjcjT7j51+MLHoGiIjU1prq3Uz1wJ5wCwc+LtfHfTHwP1sy/+QZKTU0Oq2fC9beyCUsMwtcU28L3Y9s33GKyU+YVDwhYbrm9/zl4g1uvtDa26YNqYe9lNK7BTEkgfvHr1v3ZUNzCkhDjvb98CfbeN9jDjGy4fdO7qDMMcoxzp7mqRJy3XPX8KBQWlim7My+cePhCCTHTTcQb62wUSRMoG5uUVKYlwQ+MpAcVz/fof5NChs7K2tqLG//z8jBr+83NTyu2Rl1cs+/bvk4SEZBkf65fGQ2eVZNkVN00FlArIG1O+0k6DeZW/bcbS0oPW7w5UDaXzINs03ANHKxvVqUGFgtmtilDA6ym7BzLhXRFSgVISkzR9am55IaQkqb1GnB5UJagprghWA3lX9uCv48PUgO8A+DCvq78rXwMhGiD/jkOhL74GfA34GnA1YCKflF8jOpmUlCIQl9mIq1i0huFGBJW8bMqjggCwGdSjjYHBvbCyqJGvWIRDNcgtDAMO/yW5hXK/q1VLoR0qrw17kHbz9t25msvrgnXC7Sgo7ewcXi9jnlz+4elAlNKITUxGGkNrf0fwOxwN5CwbwkXzBUaQ+SzWXGDT535bpyK8YHGHQ2A3DgAT3WcdNtO+WZddecZNEcAQJm8dZIBXtR7Tl0g65ICgQ2xh7qLiaiXps0n07DZ2mUAMf+Z6+OBqSHleu72NSnDTCnBmXLj0l9ocuPyaR2SeNZWU1qnhTqldL7GRDa7O2PPRo59IT8+THZWBzFg2zwCfkf5o6892AIBWpHQjCIFIKTpwJMEvZNIUY/k92W1MmorNkm++1xKYZaAFXw9ckDRFHABGINuj1N6Trd+NWzVjt3t7k+3tVIbminpJDUOIuhdy0je5D3+uD08DvgPgw7um/o4cDfBgJUoChBRDWA+Nz19oq/3792m92/i4A0oYtVcj+U3M4V5Y5jTla3gRv66XsX9D+RrwNfDhagDI9OhIb7CkGjuFMwVnQE5OoUK1FxZmNW0JAjjznOHzocEuyck9KOnp2QIp29TksJKOGcEgPHz0koAsoB+QcgwyopCuAJmfgehPXigjN8YvMHuMWHJ3+Z7ntVceLM908tzhC+ga6ddoITnC4YQoJmW6vMSU8SOKSBm/vvFQSLlhI6evy1ROH4wjE5E041MVgCggMjAxomUIjQCrJgXgVQqpX4E0sudaSiwncydLuxfhHWuwy/B5IQAMoz1tw3EERNpLbl6xRqa9jO1YdcA9xD0VqUKOGSsar0Csc0Zq98lnfyuQJCJeTpNY5mCdpAnOTI/tcGYYkmPGAakAxB9HCbn7y8sL6rAjuo+QGshvp+3pHeUHcJ14oFXaBrs1lYQzT2NpdTBNBqb68dlJTQmkAgDONVuAzBsCvpz0bC0vmJKYLCW5B5VbiN8D5fggwjT3u655dUWj30hOWmZYck7OaDjIphZmFG1ghLQeuDkM3L+mqFwZ/UHR0I51kmZDOy8BNbCwvBRE8uBAgFAwnLCO9qFeWd1YkwP79ktDabWWGd2L4NREL6Qq2TrZy1h+H18Dr1IDvgPgVWrTH+ulNMABkpdZYUGZEtXsVTj4LC6vyNTsvIxOTUvf8PZhK9qY5EweqqmUkvw8zZ8MJ29iDq+5IYcam5qW4YkpGZkIhUeWFeZLTXmJ5Hoc9sLtY3llVcZnZmVyZlb1NTMfeEkjpAvk52RJQU62jrlX50g0nfvf+xrwNfB2NIAR+P9+//95To6xDxEZedVGbDizMXROnPpSiour5eb1P8r4+HZlFtOHKOvPfvHfNTebeuzlFQ1y5OgnO+Yk1x7DAcEQGpudVOPCHLwhAsQBwGEckiwvUVK/tZWwUTbTxwvab76zo4tu+T/a2HB9cntHZ7bh/oVZeVof3c7/t0nJTEkyA2NmvLriSslOezWVXMwenvX2y6P2AEfAbz45pzwvXuJW27EJ62jvsvjzmV15JhxHwKu6mzFmvfLtdzO+jRiIpWQvOlhZ2U7piDaXqzMvp4k7RkpKmiwtbb9rI82BY4Dfi3G8oQ9IhatrjurvDc4BnA+UTVxfX5OsrDxZXJiVjKw8KSurDxnajazbzi4agqQBHRNJcBpgIBthDH4T5OwbsctaQmxn8wZ4Oef4PfaPD+lv3ksMr4fyNO3fL8erAyk6IAJM+o3Ls8E4OAZJEeA36QqoAn57buCE3yh6sNOD3BSdaPeE/72vgfdBA74D4H24Sh/BGjva7ytUDQcA+aLRSPK8VEKO5OD4hDzp7AnWq34Z1Z1orJWqkuIQUrw3MYfXmpdXV+Xhsy4lgYomkEWdbKpTZEM4oU70444eZY6OVY7W12jN79eE+ot1GX47XwO+Bl6hBojGUo4NY+7Yic8lIz1bI2rA+H/68XfyfHNDGpvOyLNn9yQ7K18J/VZXl+Sbr/6Xsr5/8eU/SmJSipK9DfQ/U6MRYjHqjj/f3NTvkhKTFfINrHuv3AKvcMs6lImE2rn4EPhBLkYkX/OQe56GGDsYH8eqDinawAv+TyS/y6oIwDy2McScBsbMd64B9qr2qAzubZ3qwIX4NZx0tD+Qtqe3g1/b0XI+9IL4c72Ngz5c2V0zYNOhswIzv826b6+FSjqw5mM0u0KU/9Klv9TI9o9X/yuqaiCywxH15Mk2AsUtOxiNhR8HV0VFoxIFegnjwa7f0/0krM4mJ0fk+k+/C7veM2d/pdD8Wzf+FDbNwXQuLauTI0cv7ek85LUA6tUbBn++VyO4pFIdal7OqahK37q/Sdlh7OC6cw9KcW6gJKiLoqGcX3pyarAtTgnQOPbv0J6X34g+j7bQB5ARwkfglud0f0s4KR72tIUdlznc8pt85qJ6cDR4kYmCIuUZkBD/8qVGY9Gz38bXwKvWgO8AeNUa9cfbtQYM+/SRIxeloLB8Ry5ktAGB9XcODKnh/6qlvqJUjtRVa+rA654j3Nox0i/febirrRXl58qFoztr4a6srcmdlmcyMhmKHoh18JqyYjlWX+s7AWJVmN/O18B7oAETzbfh38b4I/+Y5/LVK/8VdABgNHZ2BJ5JGE2Hms9rJG10pE/zk22yN9rYpVZJC2AenAfvghCtN6VQ7XrgbuSStdroALf8H4YCzgPXAWCX+OM7WL6NvE4itVh0SxqHycXnelz69K8lLW27JBwGsyk7y3gYr+Se24Jxf/v2NyGQfu6JyspDAqEgY3Cv4BgygrF+9NinWtYWwaDmHjSCw4kxTKUbSkviXGp5vJNAj9J3paW1kpmVp2koVy//hw6DsX7y1M80VcAWovsP7l+RifHB4Meku1C2l1J+CGR63MdLS/P6b3QDyV5pWb1W8omkM9oPDXXJvTvfhcxLYAPngikNzDg43VpabuxIhyguqZaKyibJyQldeyzXNFwbL4eVG40HYs/9+fzFppbeNMJvG6P9RSBzUgVnGIZ/Xma2UNXCMPbzHeU5DRzfrnjBOEcqGpSjA8Hoh4zTRsy467cdABvPN4MVOEhRaB/aPvPpb7OMs0kAHWSjA8LpxItLwO1nHA7uGBB1Ts8tSHlReAfby1wvv6+vgdetAd8B8Lo17I8fUQNTkyMK8QPKBhFOLKXt7AENW3I0NRfmBmDsMOHHHzigLLsIkfXx6dmIaQLHGmo0mhJNXmaO80cPSUlB3o4ppubm5bub9zynJkUhPztLo/ggE1z55MQRYU1GKAX47a17YdERtE1OTBScBG56gT326eYGqSgKHJR88TXga+D918DDB1ekv++Z2LnG/X1tSq5my6VP/lrW1lc0emkLJf/I7TZ13W0iOdAC333zv0Og3OHY3N8lTbpl0FibbbA/6nkaYvQQTSSS6nIGmBJ/bsSS8dxo6G72T/rW/NKSGmW8CygHuBcB6bC5ua5GbjjSRxwFoPLCvZ+VwGxjTfcPM71LaMi6eM9DYIfEeeRTa5nc55tyIC4u7DqYZ9PAz/ft0/W4EG6cBbQDwRJJaIfy9h84EDbCzr7Zk7veWHRm2tA/0p5Yo1kzpmuk9ezl+po+pKqQsmKLbajbn7vOL1JzmspqPKdf36CqRWuQLwCDnTKZpAq497wN32cwQzRoDwyfADI4ORL8mPx/xrL5MlwuDdAMlCVE4DKAfd8I9wjOAVKKnvS3B50b7KuxbDulyIsbhDKB5fk7OUtGJ6clKTFBSMtMTkyQzPQ0uf+0Q4431klH34Cm3cC9QblOznb8PjlXwcnhi6+Bd0EDvgPgXbgKH/EaYOUlnw3I5YH4BElOShVgiLEKZEc9Q9svCtNPc/mrKyU/O1ONfl48kQSSwJGJSbn5eGcZIR7klF1y5VXO4RWxZ03f3LijfAa2YKRfPN4ccuAbGpuQaw+3YYm0pyb0oeoK7cpY39+6J3OLSyFj8WJqqCzTseyD1Obmcxkan/DUR2pykvzywumoOo31GvrtfA34Gni7GujtaVUYNozlx098rvnE1378rf6J4JwtK6tTMsAb1wOcAJ99/g/S2/tEo7dEdImednc91u/IiwbezTOFiCzpAaaqwN0734pdNo32HLyBCq+uryu8HsZvonOuAG2nFvjCyrKSghXnFnjWxp5bWlBCQMaDeAujwo7uMy4GPkYR+ce8f4qy84ORSb53y6DxmYEMe0H5MXp6xwdDyMvoY/KHgV7bMGmioERD90LeSrm/Fgfx1lRVrvw1vvgacDUQjvMiHJu/WyUjEuv+wsqSIgCM2Pe1+xuy02GWVldCeAPob4xtQ+Zp78NFD7j8HJWFpVKwRcQY6buWvmdBB4C7L3hIbPJB5sehcaSyYQcJYGtXrxTm5si9p+2KAoCstK1nQAiQUHZZyUwTE2VwbFwaKstlbGpGllZWhGBPtPOofwf7GngTGvAdAG9Cy/4cUTUAjPDune+EnLe4uDgtbxMLRNR1AGDQNlaV7zkaMjkzJ9/fvh+yXq2nvLlds/l1zMGL4hfnT4UQ7dlETmZBB/Nywr5Abj9pk96hbcJD26ng6gnnxaXjh4PloUhxgGrbzWebnJ2T72+F6oO1/OLcKclM387ji3qB/Qa+BnwNvLMacMujuQs15QFNLjfkYv39O1n0qR4Amsst70alAOqSm8+BNp+/+BuN9Gq+endrSK5uOIOjtb9T5rfYxFmjFzzXjQzSzh3PKxoPK3iTVTpwaGpMBqy8ZsYp3cptdg0MnAdl+cVqCGEQ2UKUn9Jfdl1zvt8r+d+j9i551ruTbJExLx5rFp77vnx4GjBVf7zQFdF261XNInim8Ihwuw4AN1Juz+ca+QVZeVJZEIhyuygZIukY+YjLR4ATjnKYGPpezjd7XOXn6G4NSR0wjjb3uwA3QIC3A3QOujBifrf823Vk2Hv0Ihgk8NTeNyg5GekahMIJACogJSlJUZagAzLTUmRkYlqRmkmJ8dI7PCq/vnR2hzMy2vXzv/c18Do04DsAXodW/TF3rQEOhwkJSZoT19vbKpkZuZprCKw0knQNDKsHFuK7xsryoFHqRsTPNDfGlKsFnPLK3Ych5HhxcQdkY2Pztc6BQf6rC2eCDgBeIL+9vJ0TiQ54gf3qwmlJDsPo3DUwJPeebtcpRidnDzfJ+PS0XLn7KKhG5vr52ZM6DugC9mtQBjZqwHRwHQt8/rOzJzxrS+/6wvsdfA34GngnNDA5MSzXr/1e10Ke8unTP1c4N7nZxvCHwb+iokkN98s/bBOlgRzQ/4qqNG/61s0/qbGvudNNp6W0pFa+++5fg7nOZ8//WvLzA0aCVyTQywHgGiX0tUnM+LcL/TWKdQnCxmYmlR3clvzMHKmy8tu9ooHkTIM8sFnNGftoVYPE7Y/bYZQoHLq6SWZBuo30B6ezjZ3dXHxIYG882q6P7vYNOH2bI3K0gAZr6+kT+FxwPBvpHhzRVILi/Fxp7x3QdykVYF5WMMgiGa2gMNA9ujICBP25vJCUhEDpxFgERxLICN57saZDEKUNV1HCzInhvRuUBu0xDGvLinfNZ+S1T/bV2T+kUHKEcwAIQIzKWMSLy8Lt56YCuFD4SAgA17lgOC9clAxzmpQXL8LBqsJSyd+K4LsOgMBvrFF/ewgOvIeadrBVzlmN/CZF8rj7hZuDsUl/sLkG7FQFSAbhImDccBKOC8AuxQxy8sCB8GhTiAOpZOKLr4F3QQO+A+BduAr+GoIagEF3empEc/hKSmpkfHxQyXB2I0Sz/3TtVkiuuzGGY2Gwv/agRYbGt8vRuMa5voBe8xxeuf8c2I431IZVBflnEBUa4TB4prlBfrj9QGYXtssafX7qmORlB8pOcaho69k+mHqlIvC9OXyYsX0HwG7uSL+tr4H3QwOBKCMGW4AjxQhEbhhBdo44hj6O29TUDK3g4gp97HFou7qyLPEJCZoiYMTLsPeKOJITPDgZWtLVNkyisZg3l9cF0wq8yvvZZH2srW2gS2a3SODMWokyUifd1CPncwNb9kIyYHwcrqhXQjK7dFptUaXkpO+u9B98Nb+/ss1w73VHeb2r3HZAl3EkVJYUSd1WPjLvO0h0szPSJTsjTQbHJpQnx4tIdjd3Mu+O9r4B+eX5055ldTE0Kf2Wn5EdvLe4z7jOuWlZEh8fL5hT3EcYTglx4fP677d1ytzCoiIgzL5Y6+LqssKzMfg2nm+IvOA+3iebzzdgLBAqSlJqEpb50Hv+uVy991jPIp+dOrrDCYCxt7C8rAUpcXCQCx8fHydLy6sK9c7LytTv1jY2JDExQTY3nktCQpwk7oI1nmvO+9tNA2SdpOFlpIavZU8bt6QdOijJLQxJRaGdzXRPHxxcsPMbiVStonWgU+atkobGmeCiYWwjnpSE+11Pgqgfrs/Rqqagge86AFzj23Ua2uv3yuN371muf1NpjaRtVSNwnwcgfXBMueSEhysaNKXIF18DH4IGfAfAh3AVP7A9UKsX1mAIflZXliQ9I0fq6o5La+tNoaxQOKIiowYv2HqsxHUz8wvyzY1ttmLG5EXuHgBe9xwcwK47Of224e5ecl7aRPntsn6Ha6skMy1VfrwfyMtFKosPyqlDAY4FvOfA+6fnAkzHiJcDgINVZ/82eVA0JMIHdjv62/E14GvgNWrAywHglt7yKsnHkmwHgEtGZi/ZNmDCMY/bkHyvnGmMBiKUYzMTwaFto8bL8CBimZ6SJlQMMOLCiXGUUL89MTFZS+bl5RV7pr+5Dl6e5ZR7BRHA+wLxSiWz9cC+IJWtLi1W0jbebbwjvrt1X5prKhVNhyPj4rHD6hC4dOLwrqLf9lw4nR+3dwsIOhudZ7cBko3xx1qSE5LU8M9Oy1SDnM8wgClnu7a+JjDAN5RuE7bZ48D1wL5ONNYJ73B4bRD2SxoHDPVpSclq6E4tzCoZ3Or6qv4JOz5jg/6wnQCk02Hgk8/9+emKeYuUAAAgAElEQVTjEh8X6hSDgLh/ZFyNRCLPi0tLiqqDRDczNVU2XzyXlbV1WV1dk5yMDK0rn5+VFXOKhtmTl/HP3tgj7/hIQtQbQ9aIyZN3P+d7A6GHWR+GfVfcigF8T7T9UU+b5rsbYZzVtVXpdMph2gSA88uL0tq/jVbEgQL8n+uDuHwZLhGfW03D5hZwy/i5+yjMylMnCNcMcXVhyATdKgO0dZ2Er/Gx6A/ta+C1a8B3ALx2FfsT7EUDlOp52npbSwUtLs7K0GCn1DeciukwAvzu4bNQ1v4/u3hG0lKSIy6FF/oPdx7sYMn3Yuh/3XO4kXkbth9uEzgMzEEQIx1Ogdbu3hBeAFsPpBl8df12yH45UJjDE/N4kQdyyPzVxdOeeWywJk+MD2n5p4yMnL1cer+PrwFfAx+RBrwcAG7EMdyh3nYAeKUSGDXaDgWv+WhnIwRchwPGv4H6GkZy+tiRSXdcWNBN1N+UMqOPC7emZFxXxyNpPnxey9hVVDbucHJTweUPP94MuStMBNh10EbiZ8Ggvv6wVclxcQD3DY/KpyePybUHj6W5tkpuPmpVJ3FJYZ7MzC0on85epaNvUBZXVjQyfqqpPqZ3917nmpielY7+QZ0DR0a0d30s81B6tyAnS6P7lAOOJjgbQDw0VVW8kjK5Xql39hqipXu4UXQqWNQUlWvKA/flg+6nQeZ+xsUBMrM4K9MLc55b5Td0tBJ2/4DhDMT/6UBXyBiRdGTIAXGUtVikgfSxCf5wKjzufRYybuD3GyDPc/P46W/G5jf4pK/Dc01UCKBsoUnnAO5PFYLZxe0ACLo5URtwRPB3nBuMacR3AET7Ffjfv08a8B0A79PV+sjWCjHVyFC3kko1H74g/f3tQn3gaCQ4LoQ/Ems9hzoORXjyXZg76vaKiPP5657DPdTFAu1cWV1T5n6giYV5OVqaBjSDiSC4aRBeJRRdZwdw0SddvSF3HgescAdD4MODA50KI6Ym+IlTX+66tONHdpv72/U18E5rIFION0Yk+e1ZaRlRc6nDbTK8AyBA3IV4Qfb5PFYHgCnfR6RyXPP/Q8uhxYo4sPfgljQL51iw+3ilNlBZgfSI4aEuTCFJTU2X9PQcyc0rCnZ1Hc42Ks19V4SDhpN/PDg+Ic96+rVEGXwvGDm8/0CJUbIsNSlRMtJSBYTb0foa4drzjiSnnoh+WnKylh7ECcx7eHZ+QdtjVK2srirxGZVm+PfdJ8+0D+/fL8+c8EwB2M2NjzPazJcQH6djY3RDwtY3Mia3Hj+ViuJCqSkt0TQGu727PkoCs29KuOVmZircHV2w343nz4V3I2gInOR1FaVyuKYqau42emJO1vay4iIM0SHvZvZoKvlwDbjWLjKBuV0iPNj+y/KKpXdsIKR0ZaR1goZwIfDokVJ8y6srO8gu7bHCOcxs55k7N2iMwuw86R0djNmpYI9hO9y89gXPRF5Gjjo/4AqZsFA5pj3IABwQk/MznqoxJKDul5D/wZcRS4rpy94bfn9fA69KA74D4FVp0h/ntWgAQ7K/r10ePbwqjU2n1Qnw+Rd/HzYNgNz8b29uG70sCu/9kbpqXR/GMLVYiUpwAIBEMJxgMAOXd8tHvYk5IjH6x6po9xDhpkGQ94kjwxb78AgR1MN2DqXbEq0EIBwOgwPtityYmhxRQjAqO/jia8DXwPunAdA8lP27+MlfSXZ2gW6AAzISgGivyNzyggCr5QC/F/EiKbOZuzHOYPz2EtsBAHQd1nHXaDH9gPZy8PcSl0wwXMqB3Zdoam76NkleLA4Ayv4lh8khnpwYkqzsApmdHpfU9CxNCUAMbN/mcTnZVC9VJYF66bYDIJxRyDvrh9v3g8bjsYYafQ/yblxeWRPeN5+ePCoT0zPS2t0nR+urFYb/sL1TjWDSz0DHgQ6A8RyiwZbOboW84wiAkK5/ZEzW1gMkaqDI7ra26/hUlqksObir3Hf3GnFtgfhj/IJSY5+3WgIle88daRIQAIb/Bmf5z86elB/vPfJcH8bp+SNN8vWNu+qcqCsvVeQcewERUV1WIhsbGwKRcFN1uUaDq0uLXiuCwd6vFxEx1R0O5uVqWWBzH7B2UH7u+UR/mxZLvnFu9YwOhBi2NirF1Td9msvrhZJ5pMzsRTD2QQssrizvpfsb71NRUKK67BzuC87tOixc7g7uS86U3PsVRYVKAEiK6ost4kscYr74GnhXNeA7AN7VK+OvK6iBzc0N4b+Wx9elrLxexkf7JTklXckBXXZeSIC+un4nRHsmqu11kLIbEuUgf5CXAIY/DgAved1z2IcdM384JEKk28TlEeCwQL4nwhxANN1a0p+fPqYHPkpNubmH6OXn506GhVeStnH92h/k88//XvYB1etrk8SEZM0PhPEbTgdffA34Gng/NMAz9+qV/1Rm/+TkVCkrb9CFk3/LcxfIfUZSqiQmJsrQ5KiydNtM7rHuEkcCcGSbJM92AHiR/5mx7Yi61zixrsGF9kZzAMRapcCePxyLeLQ1YvB97bzTTCoXUWcMc8rXIuGQYuSzzy0uysHcHLnT+kyruHx7857wvG/t6lMDhkj+1GxgnNryEiUKxDjGKIZ8lnkogcu1J3LO+8FA48mVZw6IanE24Gxmzbx7oxHVMR9j4ZRnbOD7bp30kckpddaDPqMd1W5OH6rXNVISUQ0v2afcBiAUqkuK1AGB4Y6Y9eE8oFIAZH2gACDpKy8qVEf38sqqIv4Kc7MlPytTvr11T37zyblXWrMd3UAQiCTExUlK8k5COZeHyDh1IEHECWIcANFSAHCcwW2QGBev+e7PBrvDOsBCzkGpGVJTVKH7joVQryinQEanJ3ZE7Ul1wRnH88JLyvNLlJ+B360rhjzz2WCXJ2KB7ynhNzA54jk2xjycEk8HQlNBvRqTPkB70gO8qoOYPi5KiM9BnnDfgJwZHJ9Uvov05GSZnJtX/UHCvJsKEtGeBf73vgZepQZ8B8Cr1KY/1mvVwOTEoHS0P5Sa2mMyMtKjOZMuIaAXeZ6JansZ1u6CTx9qUBhhJHndc3g5KmIh/HHXTE7kg7bAC9A+GHrB+qNdOOCh5482hZSNcvs8abkhKSlp6piZnh6TB/cuy7kLv5a5uWkpLChTp4AvvgZ8DbwfGpiZGVena1ZWntTWHpPEpADjOLm/RLtNya5wu8GIli1yMLeqgN3Hy9g2DgAOz5T7ChfVB9p8qKxOD9nhSgDGom3yg0EBGPEiATTf2fnK9tiREAAYD5CcRUtf81qrW97VRmEBOScqbJy1GM84el0DGmMY5y8RSRy/h2oqlOGeSPitljZFE7BnUAGMRaQfclgI7c4fOaT1y4n88y4F6k/KHP8+WletqQNX7j2UsoOFmjO/uLSsY41NTkt9ZZlC4qku4BWpJm3tdkubjE5tkyTS7v9n772/7LaSe98S2TnnHNjdbOacMylprAn2RNn3p/vPvfXWu7avr8fX9mhGWZTEnHPunHPOTfKtTzV39z44GzjnNEmJATVLS6MGsLFRwAF2VX3r+yUxYUv5kQDgW0bigmQHfDckFyamZzQA4/lAqre8qFCTGFStW7v7IubHNkgCH7V1aJJ7CcmwRRaePtVkgRIIjk9ISWG+JgngXYAEkYRDcf7Lw7tJpOBr2xqqK2XnhvqIINFL9sg+uzY2CKSAX51f4eyJpQrkfZYgA4TwzmtUuSFeJGCGTI+A2DYSc20D3TLsgcXTVkNSC1Z8mw+A30dDWY2wnQQV8pdDEyv3tzA7T6qKyhVhQh9+U0+bQApoDKg+yQGeYdZsJBAMcoexKwvLNPjn//eM9EvHwAqKMz8rRyoLy5eZ+nkOkCn0qodwLuZRklck2S+UAPjb1Ox0FD8Bf+d9hJqH1zdeX7K2omXE9azH8x4K9wk98FN6IEwA/JTeDs+1ag/QIwlBUmvzHcnKzlcuAFdm1UueZ7Mis9A8feVmBOu9d0LxaOy+7nPEgnzG60R7IWESAFQRqMz4MQt7x6YaAoOzkQ0MOjftGv39nYrQyMrOk/KKek0C7D/wdzI1PS5JSch/BcsWxXtt4X6hB0IPxO+BxcUFAaGTlpohExMjkl9QKvyNd2pOTr7KrJG0y80tlJmZKVlcmJeenhZpbbmnJzl+8o/LpJ7K+P18ibjLZXC2PH50Q0aGVyT71tVtkcYNuyXFoevulwDY3bBV+QWe9ERykNjnNGSBJIKDEgWxPGX0yc1+cBtcb7rrhD8bJnXvmEGtCjbBYKy52NtdcHA78POiA6pLi+XA9mjZXILm01duaHBCwMx/52Rl6L95x1eWFmvgDhKAgJ79CPRRlsFIQFNtJwFAYAbPzI2HTzSI5tvCGNVlJZK0Zq0iBai0E8CfuX5blQaO7dnurKRfvfdIx/Cat7pNouPSnfuaoADFUFtRJhdv39O5Htu9TW49albiQiDnKNuQeJh/EeSb+VUUFymCAeP7d+7GHW0p4NonJqc02DdcQMd2b1fEBON6iXHtuXZ2PJai4gr97lVX+xMduvh2zDi2pK43yGcf5oJ/uXZb0Yf7zP22jWCXPne/ABTCu4HxIclKy9TqPkmv/GzkCmNr07MuMUSYPAPe3z/b2Me1jUAec23j72ZsEmSoQnjNbHdd18qxS1KPLuOdxTOLMTz7+b2/SOSBBEAGEyg/0pNFufnLCgVBv18SWiHsP5E3XLjvz+mBMAHwc3o/PHfcHrhz66wkp6RKXl6xlJbVul/yz0XO3byjH0pjLui8Ev08faZwf9QC7N5Kc5wfkRILstd9Dhfzvt3zGa/T7N5QkwBggfTjtVsRcoFB4/nxIMQzhwGSAf0dkpScJm1t9+XDj/5Jni4uyJq1SZKcHPbGxePDcJ/QA6/CAy0td6W7s0nJ5jSoOP57OXfuL5KelqVV6fKKOrlx/fuV92ZFvZLS8Xf60osKyyUntzBwKiiA3Lh2WoMhl6WkpsuRo/8gmValnf384PbIjgERnpyd1uFMz7JNTrZExLdVuof7VDrMNhb4VDapTlJpxCAKo7WBAN+YLeVn/gZBmAu6zLl3NWxxBkwdgz1Rc2A84MVwJKzGqMCTsKVibQxYMbB1DNg9/fvGXIo1sc4L839eTraSyXX3D2kVn779WEi4WOPG2h6EyFtNy1us873q7TxHLc13VKZ4dKRfqqoatTXRhfIgeYJco8vsBED/8Kh+n43Zkrte4mGvshGBcPdQrxTk5Cnk/+nTp/q829KGr9oH4XihB0IPvL0eCBMAb++9e69mTrUKS0pK9r1uLxySHYOy92YgsvyP2yMXrTZxoH3Cn+IcrmqBvUiI98bbCQCbMIg+RDSeDWmSGY8qA2y2XvODlcaaB4iAyYkxGRnpk9u3zsqWbYdkfHRQuQBy84qlorJeK49hj1wsT4bbQw+8nAdu3fxROtofCZX4+fk5qapaL/yNdh2Y58vKajQoPn/2L3L0+O8kPT1L7t45r8R/pvc/aAYkFs6f+0wmfdizzbEkASBxtZEAfnD7INI+Mx7Q+rrSKidKwFvV5xhXssHL5h/USgADen1ZtDQeCYjOQf9+ZG8CgGrp1NyMVsyDYMWQ21FRtw0eFgOPt4NCgkUS1zD8J2IoDLR192rf/8TUjIxNTqqUXWHeSktEIuPFu29QAoAWBHh43mQjAdDael+ePVuU6akJTa6hVpSRkR01bZAVl+4skRZ6zS42eNvz+PZ+cnifIjXs58CVIOF31DPcJxMz05KVnqFV7F31m+OqXL/Jfn6T5zYxMynpKekh5P9Nvknh3Hw9ECYAwofjnfEAxERfnLsccT0sIlhMBBlqAH/98WLELn4ViJ/rHMgoFeRGLyyCrsuFADASRfRUnr1+Z/lwFo9UFOh3/PL8lahhV4NAMIOQvJmcHJWe7lYpr1gn42NDKhM4MT4iDY27FGoHIsDL5/DOPJjhhYQe+Jk9cOf2OZ1BQUGZTE+PC9JzXZ1PZPOWA5KbW6RM//x/eDxOnvpUZman5MH9y1JUVCGVlQ2SlJziDGwYk2D26pVvpK/XH6pvX/7mrQelvn5bhEee9LTK8MRYoJfoDc5Jz5ImH1Ix+2B6e9eVVEaN54c22FK9XrLSM2Vkckwed7f6L5jQma9pXFY8oMeYHuT+sSHfY0gwbKvdqD3PGK0CnAMIdixuAK/8H0guAsbU5GRVsbG/W7Y0YCKPG+PQh887nvc/sq9w4bwKObtY8+BcBL1egwOA63lXDD6Bv529FHU59j3zEjqyc11luaDY8O3Fa8sKDnyr4XkgqR/az+sB2gVQQoHvILTQA2+bB8IEwNt2x8L5+nrAVS2Jp3KeSALgpziHd7HAoo8PflpKYrB5mwPAKw/lrTTYXAntPf3LEkvG2X7s0mY7/XXAbBnHz6iY9Pd3yPBQj7S23JdtO44qoqO99YEcOvLrMAEQ/rZDD7wmD0DmV1JSpe03F859Jo0b9sjs7KSiAqjKp6dl6O+vtKxGHj64KiWl1bJp0z65cvlrWXy6qC0DKAG4rKe7Ra5d/TbumVMhPXHqU038GWvp65CBsZXWLddgBN5IBsZKALjYupffU8+eObkCaAOgajo+PRnXdZBgePbsqVNL3G8AEhj0eI9PTyzvYjgMgGy7zCsHaweMzV09cv3+4+XDXiZJG9dFv4adCHqRo+0fHhG6MtJTU7S94V0MbuEdAGkx+6KdA8RdRXHhMgLO1f/PPZ2amZGHrR3L3vfK+b6G2/LWDDn3IolGwhLeEtqVQBSqfHTHY23LWA3xZjwOAHExOz8rkCvWlVaHSMZ4nBbu80Z5IEwAvFG3I5zMy3ggiJ0/aFxIiCAjsm1zfa1sqY/mGnhd5wAOOTo+KTPz88o+DNGgMYLvjw/sUZ3iROza/UfS0rUCS7VRBLARw0pszEY8+MklIgUFAZXXbI3pXxzcK7nZ7kDBPm56ekKDj4X5WZmdnZbtO4/J/XuXlCjM2yOcyDWH+4YeCD3w03kAdM+P3/+H8HtOxGxSQY4j+CcJ4GdGdm9qZlrudTwJPJUL+m8fEA/awOyPzCAw30TMqx0edKy3/cDel/ewXfll24baatneWKekabYknN0rnshcw33fHA+gaPClB8HonR1rEtYmoS15AEJTiPpIBIAyzMsvluTkVJmZmZThoV4lIsYgH2adkZNT8EpcR1IUwkWSVuUFxcq5EFrogbfNA2EC4G27Y+F8fT2AvM/txyuBs7fq7Tqwo29AIEHy2ok9O6S4IBrW9TrO0dTRrYzKsQwZJ1iMC/NylcHZDxEAzPVJR7fcftwcMaRhj3b1XnoTHlRl6C+1jUUm/af0JRqDEwHSIiSjsERbFWAK7+5ukempMZmantBKYxDPQywfhdtDD4Qe+Ok8AAv6zRs/OE+4cdM+6Wh/6EwOHDr8ayksWkkm+slvmYG31DRKVlqGwudvtrjJ1Ni3prhCyvIjmdG9k4tXLrC6uEKKsvP1fC6tctdFb6yq177+u+0rlfmgu+HHKcAxLgJAU+WnYm4Y+tnXVgagqj45M6skcLyz7fe1mQvVaOD+JCCyM6OVWfhGTM/OKWcCrObeb43Rs6faSrXexc7+7NlzmZpdmgdJbD90GIFv0FyZMySIIPUwrsd7PuaDv5hvRlpazPYFMx5zhBWe5HqiCDva6PqHRrUFBv33xpqqwPMan3ENZo4QEIMqRJ2HPn/kFoNse2O9Kh0gw8HcIenFt4ncc79nwj4vyfm09EwpLo5uo4HnIzMrN66KN1KiQ4M90rB+x2t5Kc1MT0pfX7vew/yCMuntaVWy0JTUVBkZHpD8wlKZGB+W1NQMefp0QXgnvawhhzgHmbGIlMZ417zsucLjQw+8Tg+ECYDX6d1w7JfyQHPTbamsWi+pqSsBZ9CAXv1cFhwfH9qj/ZLG+GiykOBje6+51SmHF9RL+arPATuwHzlQLOfxIWfhh8YyizBg+MPj4ypd5Gcf7t+lkLhvLl6L2MULH/VDAbDYIDmSk5Wp6gkkT5BSMvarowdWBd8kEcCHnA90SAoY686H20MP/PweAAJ/9sf/kvHxaOh+Te1G2b7jmKA+cO/OhajJbtt+WGrXbVl5Lz9/LrdaHsj84nzUvmiNVxWt8Ljcbn0gM/NLwaBtfn3/Lk897GyWsQDUQmPFOlUQwEAA3O9oCnQ4gTRJCrTUsViIBvZBf7yxos6XQMzFN2Pe015GeEMkZ6OxOIcLGeCVsfW2yQ2MjMoPV1eY6O3vIYmBBy3tEZB0F0KNQBZeAdtcSXXv99TVxgBBr/1N29FYrzKFGPMBHs+cjLkS1WYb36q7Ta3S3T8YdT+B5O/c0OBMiHh3ftLeJTcfRT4TfFuRJXSZl9h3qeVuj3x76XrckryucTlnVkaGfH/lRgRHAMSBNmIw1j23x6ZSjvxnZmZ2FAEo3+krV76JIPJE/YP2IW/insr8w4dXlei3ccOuwBY/pEe7u55osjA5OU1lhIuLKiT1hWww75qB/i5dGyBVav4e71sQdMDY6KCuJ21jLRjUtugdH7g/ayPaeUJ1hXi9H+73pnogTAC8qXfmPZsXL/iRkQEpLCzTBWV3V9OLHq71Sk4Vj3kXE/aCwFRBkP4LMj4GHx3c7VsNeNXn8C7k4rnO17GPiyuhZ2BIznlQAEHnhmxxz+bGnySAR293cHRMSgsLVL4qtNADoQd+Wg8MDfUqn4DLDMSfhff33/171C7eBAA7AKt90Nms5HjGXBV9KtdU2E2ygKBgXUmVLsrjNSqmyPYB4zXGOBUFJSrZ54X0wj3QOdQTRVSYkZqux7i01EE1dA71CtrrtnFMdVG55GYGk7p6iVoZg0Af+8oiakULfv+2zVoFbe7slusPVtBk3u+Zi+/Gfve7Er+Mj+Y8FfbTl284A1aD/CIJfeH2vQgpXnPtS21mW3WemIsYz9tmFkS6y7V8f+Wmcz6udjVXq5/reTmxd4cU5/uTupFk+fL85QhpRvz8yZF9vskcbwBeVlQgOzbUy5fnogl3432G2Y8EAGual7nn3vNB5kkgnp1dIEXFkS1/tOnxm963/xfLAX1PT4tkZuZGweunp8alvf2RM5FgnxOUAIlElx049CtFIXjfI3v3/0LKfOSgXeOQpFizJimCd4T9zt64oyTRICuDDOQR7woUO0ryCp0yoInct3Df0ANvggfCBMCbcBfCOagHmp7clAf3r8iGjXukoqJeYWYwxqOzG6sqHCQpFK970T2mArAEsYu2V30OFlssYAx83nVOqhJUYKharMaO79murM4gHvwsiOAv3gQFUMQD2zbFvE/2HFjAsZiitQEkxJOOLjm+Z4fCUl3G4pLF49Nnz+X05euSkZ4mZYUFTl6C1fgqPCb0wPvsgem5Wekd6V8mtqOXnQDcj+Ea6D8tAF7jvX3y5J/kgzVrZGpqXE5/+29R+7gSAGYn3rO87/lnjYkWHTdm4emiEEtC+hfr++B3X2HxBzauFUyLlNB//2fL7QDMjXPHMpINi8+e6m7xHsO+Lr4ZgnXkW9u6V6DihncFGUcCdPt74g1Mva1dtqoA5ySYdKHDaspLovgI7OtmXnnZ2doOBoLAZV5lHdf1kWgg4WCM64QI0TYIcZE6ZJ60MrjMmwDoHRzWYC8ei0W665pTkNqQa90AYo/g/TufhEo880Sm8ciubXLm2u2E77mLVLi3t01amu5ITe0mefTwquzZ97Fcv/ad7Nx5XNVBkO3l32wvKamW4eFeebq4IBlZuVJeXifXrnwj6xt3KpIvJSVdqqrXa2B/9NjvtKLvMgo/589+JiQB/OzYiT9IRkaWnP7u32XeSg7yd9AAqzUSiSBCv7pwZVlZwzXW1OyMtA10SUluoRTm5IXB/2odHh73xnkgTAC8cbfk/Z0QLK5dXU8UGgoMLTUlTReR8ZgfZD2eY8kAA6U32sp+x7yOcwBftAn/7HOzSOBDzcKU4Je+z4dtHYHBvDmeRcyx3dv1mqjc/Hj1VgRU3z7PhtoqobfQZQToP1y9qXB/P+P4bevrElqE24tV5AdJcKSmpEhNWbETRmmqYSwitzXUybUHj6S6tEQX46AAchx9rPHc+3Cf0AOhB0iqPZPrTXe1ukXAD7wVSbz2gW6pK6uWYg95Fprn35/+c8SC3Phx0+Z90rB+p/7nahIAr/J+ECCmJCe/lSghFw8L3yoq2caWUFcbNDHqqqizneDUGGS39vH2N4Z9XMEtwT0J2kdtnb63hiRE/8io3PLA4u0DvHOxZWrNfl4kmlcFQdv6Du6R6w8ea4LEz+wEgKtiH+sZ8yMB9isC8A1zcS1wHheKwaAhRicm9Ls8MzsXleTn272+ujKKfyIpKUm/dyTOV3PPXQl/AvFvvv5Xqa3dJGTV8vKKpfnJbeUBQKK3sKhS0tMzpOnxTU0MkAigp35woFuysvKUfZ9CzeTkiKJngPQjIYrqz9Zth33d7fd+iFgHkVA89ScBcXTx/N+WN1XXbJAdO4/HupXO7bzv/nbmomxtWKdcGIuLT2VLw7rlfUcnxyU7Y0kWlHsOuiieZN+qJhMeFHrgZ/JAmAD4mRwfntbtAT4cly5+LrMzU0KGN15GeNeHmcDZqyUMoRHVA3rY+WD7ERi5Zvc6zkF1iAXZNUvOiXlvrq+RhqpKWbs2OgHCorZvaFjaevpleCyysl9SkCe1LyBtdiWdKldH74DcftIcAV0kcCeAD6qgcSxqAl6iQqr+62sqpdCn7zHoGceXNx82CVBIFjF9wyMqiUQPJQsftrf39kt6SoqUFObL1xeuansBftq/daNWTqj+F+XnalXN9ISGv6vQA6EH3B5goUs/O/J7ORlZUZUsA4snqQakHiMBAGne9nUbI/ZnYX/54pfOEx099lsNCLCfMwEA0dt3l68LsmlZ6elKZvc2GX3tBvnFN4F3IkYAx7VhduDpqnLzrkRWD3MFwnb7APt4W9z4Pm6uq42qwtt+ZD5b6tdpUB5kdlDuSqZ7+bKHVSAAACAASURBVApc39uGqgr9Rly++yDwXKf271r+Lj1u74pKTJBIOLlvhyad8TE9/bZx3bRbeNFofkiCoASAq5XOm2CATZ5n1UZvmNaLoAtdzT33IjHM+A/uX1boPwF9S/MdLcRQmaf6Dtt+QX6ppKVnyZMnN6W8fJ0S+6WlZsjNmz/q+mFyckzS0zJlanpcJfnW1W1WuV9aOMvKV4Jr+3pAHVy9/PXyn1AByi8okTu3zkWQh5489amiCJAlpUUBQ770w4/+KWHSYKr+vOPGJqbk9JUbOhYJFYotZh3UNdSrfB7IglYVlyuxZ2ihB941D4QJgHftjr7l10OvFiyz7e0PVWd51+5TcVWWXfDHwzu2SIWjt6t/dFAKc/I1o8tChCwvbMyxLJFzxBrLu11hoi8WeCyE4oW08jHjGmAFhtzPDz5vnw/m/kT2N8cuzTH6XBDjePvi8GlOZras/cCN4OBaqUYha9Q9MChd/UO6+CktyJddm9YrKoKABSZqqkIkAD46sEdhnOxHwI+MYX1VhWxaV/3atH4TvY/h/qEH3kQPLCwuyPXme/qeG54Yk+ricu119xpEfBDuGdj/0PiIdA/3yTZPAuDunfNKFOY1FuVU61JekOH5JQAOHPylFL9IMrwuf1FBRwr11L5dmkwkkA3oKHBO47k8V/QV/37VpF+gqghCeBeTTPXqlfvxzZiJblxXrcgrYy40GUENlWLMqxzA3+IJys136WXv06EdW5Z7rV1cBCTkma/5hrmq27TpwZrvB/03cwQlQCLZL9Fgq9m45BYZxytp6/r+m/MFtcDdb27TNjzbjuzcKgTixlzz9HImuPzvvOeWFK/rntuKES97T1/2ePgDrl35VoexA3pvz//O3Selqmq92PtzjEkMJDIPg8ggMQiypaK4SIrzcyMQHNwPkqV5mW5Sx0TOF+4beuBN9UCYAHhT78x7PK/Hj64ry2tJSZVcv3pacvMKZW5uVhobd/n2kuEuqiJjk5OqzUoG3wvJI4Clb/Rxd4tsrKzXgHtiZkoryOmpS+zNLMLSklN9vR/rHO/bbYMcB8ZreuNUDmnNWpmam5GRqTGFDZPI4H6kp6SqPI9Z5Jrqzs6NDcrI3NTZo60OVPlBBdDfCbEUPaV8qOFKQO2A/tJ4Fkbv230Irzf0QJAH+J029bbLlur1SrQHAz3JgPHpCaH3nwQeCdEbzfe02m/Y7CG+6h8bikAAPH26KGd+/E9N1HqtoKBMDh359TJBmF8CIN7+XRboVGgPbt+s74ST+3bKyPikooYI8EYmJmVufl4aqiulqaNLUURAqkkecizV4vXVFfptgAdlem5Odm6oVzg7gcDB7VsCpdtQCwASTSKzoaL2lfT/Do9PyLkX/ehUznmnAdP3chC4IPLG39q7f2ifogEw3r3fX70Z0R7mhXpfvvtQk6a22ZB7V8Dtvb8ExR19/csqAFRObRUY9ie4JYC66JHXtQNqfPDdpesRw3ur4vH07RPI8/24b6kA2Nc9NTMjn5+9HHEeL+qBja5A2tuOEGs+Lh4Avn0Xbt0VklHGXMoMq0kArPaeu5QWfq63J2TP16+dXj79vgN/J6WlNfrfoBBoNcAMZ8hAf6dcuvjF8v7wC+QlIMVH4qm9p1/XGKhUwHmxobZatjeuJNJ+Ll+E5w098FN7IEwA/NQeD88Xlwe6upqkr6dNA35gaagDQDSTlLx6GCeszO2D3bLmg7WSkZqmC8enz59KZlq6EsuBDNha0yiwNL8Om5udlubmOwpZAz6HPM7bbvh0cHxEIMpBR3mpSvaBpKSkyNz8nMwvLsj8woLqHhdk5Sn02BjBPYt4kjVoQctzERIC3JevLlwVKkbX7z/WBabpYwU18CYtYN72+xfO//3yABrWzb0dGtDPLsxJz3C/vu9IANDqc6/9iexu2LKMjrrVcl/7X6uKypcdBRz4h9N/djqO99qmzfuXt/X1tsuVy19F7Xvs+O8l14FAsHckSXjuxl1t+bly75G2Kp25flvhuiC7gMgbKVTaqJA9gxeE90d9Vbncb26X3ZsbpaO3X5OQk9PT+u+hsXEhMKRqu2NDQxTRIP2/kPbxrsJftEFQCWysXPfSCQCu6fbjFqksKZTB0XFNTsBR4LIgBIBdTedYF1yeIIdgnCSsK7j3Jgi8veqm1QAEAWgFE6DbPAJmH1jzSWQY2Lo3ebEke7d3OdnCPfHK35LorX3RrsA12SSBdgsE3wwCt6X2tWr5/uqNiMSHLVvoCtpd3w8X34KdAAA1B/GsN9nhvW+g1PJzVr5xrvviUgxwJQCWUAVL6g4uc40NMeCJvTv1mfZL6ATJFf7Ub0OXAoBh/rffHTt2HlNJQpt4lHUUaiMZGcFqGrS+0EoJsgROiYzUVF3v5XGfnj+XkoL85UTaT3394flCD/ycHggTAD+n98Nz+3qgs/OJZGZka6/W2rVJSkrzttujh9cEdAMWzwL4bbjemflZefr0qWSlL8FMYxmLRBbrdRXlCuW/9bhZey2fP3suX1+8KkgwUakDydHZN6gogPTUFF3cs3BnUWxIG/3ORZaf1gEqJLlZWW8lAVgsP4bbQw8k4gGChbb+LhmaGBE07gluvaRWJEA7BntlW+2GJaRUVws5OdlZtzmitQjmfxbiLjMLdbOtve2B3L51NmJXoL4nTv5RUuNItN5+3Ky96/C2wH5/bM8Oaenslp0b1wu/87auXiXvAkpPexAcKMDDc7IyVMqNKvSmdTWqMALvS0FutlQUFcnswryMT05pC5K33ep26wPJz84TpP9IjmSlZcjk7JRUFCz10rvMSNcODqz0khcUlitsOcfDVN7U0S1o2zNvVF5SfRIAVCpdve4uuLl/BXmLXh8QdKDottmBMn93kdXxd4MyAHGQlLQ2UA2AXvjM9HQ5d/NOhBSgF7XlSgB4K+5+CQDmA5rMSCJ+c/FqREsASZ3Gmkq9VJfSgIvgz09xAdQZxnMYRIJo/OrlDuB39+2l6zIxNb3seheCjaTV1xevCfK2xkgUcI1+MrfaunDpuj7HxmyiRdc9J5FCIoZ5+llbT5+iZ4DF15aXxQyO5xYW5EFzu8ry8kzRmhIv38bzZ8/k3Nm/RKkAwAXA++HO7XM6zfKKOkUG3Lj+/fK009Iy5eSHnwZyANC28eW5y5os4ndz6fZ9qSwtlunZWU0GkjBZDYdRIu/ecN/QA2+qB8IEwJt6Z97zeT1//kyhYRDLkAA/dOQ3khwAzX8b3DU01CPXrn4neXlFsmfvx1GatK/zGlhEwzTMonnhBdcAfkXykH/S01KEBUe8xkKFsVhcZmdmBHIPoEIA4d+Oxnr58vwVXaQbSCRZ+Y8P7ZXHbZ3assFCi0XM7k3ro3tiHz5RiO/oxJRWA71GBRMoKJVBYywWgYkmcm3x+iDcL/TA2+KB/tEhae1fYXGnx399eW3E9OHteNy9IjdaWVgqZfklUb9tP/k/BvMmNm/d/FE62h9FnCeehftq/Uqg1dE3ICX5eUoQuhojcUiiBCTA8OSYDtFQXiOF2dE8MXyn0EZvab7reyqCGaRtjfGeunD7vkAO58dTw76uoNRPoo4g7Iuzl2SJ32XJ0JlvrKlStIMXBs92W0GA/ybBioygbabCb4JmWimQTTMkhPa+prec9z2cLfY+Xlk+EhskOGwj2LXVXLy98zYKwFTxQSZwLttQvyGx4udDmN831S3BzI3BOUMbgG0mIeFCB/zq6H7pGx5VhJrX7ATE+OS0+ss2rxoCz9uP125HySfqt+vAHk1+u4ykwd/OXtYEvDHjF7977kVieMeFX4FWEttou/GSKZvthmjT5mSINe+ocw50y8ULK+z+zot1/HFd3ZZAhQFzCM8IPB4kKCpLiuTzs5d0E9eETLKXeyPe84f7hR542z0QJgDe9jv4Ds+fNgDkpsgEZ6RnLTNLx3vJU1NjKieYn18a8ZJn0dbT3aKkM0jV2Ab5zNBgt5SWrZO0tAzdtLi4IONjQ5Kdk69JCKo9fDRgy2Xb2NiQBvX8jf/PPqgX0Cs7PTUhKalpeg0LVJ3GhyU/H8KntTI7OyUz05N6XRAeso3FcbpVTadtYHJqTLKz8nS+iRgEgagFUHG3exD9xmCBRWC9vqYqsGoOodblOysszATuLN68mt0sxgnIqcZQqairLNNF7T+cOKwLHv4+OTMjtx41qwzjzg3rA0m6DPTUZrY218Ki+vytexFVJ7OtrrJcuQVCCz0QeuDlPBDU/6+QXDS7XxBn8U5DB5z3mm1BC3cC2YWFRV9JtaDZgyjiPWMW96CJCFAmpqdVo96vkuo35uLTReU/gE8gKz3DmQAg+G9uuh3TqXZvM+9lOBkIDmHON1Kv3kFcCQAqmVRYvYZCC8gC24DU15SVKo8KyCuv2VB4EgffXbq21IrlMBOc804niesyQzjoQhLY/fHcky/ORSYrvNVuV2BvzmnzH1Cp9nIN2EiC5s5uuf7gScR07QCdDS5yP5NoQR7ui3ORHAImgeAnC2xX+L2yi5zP24LAM9Dc2eP0qZcs0OxE0oDvHUkk2xibBIPfPfdTADBjGNQAgbIts+hNzpj9UU+46ZB+NEkO0Hy0MMDFEWR+pKJBxyRCAKjP9+XrUl5coOpBPQPDsq2xLmrNEvOHHO4QeuAd8kCYAHiHbua7eClITSE5xaKR3lLaAWIZC89bN89IV+fKh3/X7pNSWbVeDzVMsjW1G2X7jmPLw3Hcjz/8XyW3sj8ud+9ckNaWu1rdgpzwm6/+WYwG7YXzf9OEAazWra33pL+vQ6FqW7YdUs1a+AuWiLF+I7dvndFq2JGj/yCZWbmqow2Uce/+jxVSy3nNvlTW21rvL0PgmCQ+2LL1UFwKASzC6JeNxZbs8mVQwOySknLpCjMui/nPz1xS4i4Id1h8tHT2qHQgSQkqNSQP+DjHszjnWsYmJnUcL2z3XlNrBBGUfV1+84v1HIXbQw+EHoj0QJBuNwnKUx9+uozUIrn57Tf/GuXCvfs+9pUFQ+ZzaHRMfnFon/bsgzQqLsiLeRt413x1/opsrK2WjPQ0lXUjUDPVTLsCbSRRl949i0ouamDu9olgAe8e7pekNUnKkQBxom1+1+ea7JatB6WuflvEJqRP7zW1KSKKZKiXC8DFlG/39TMYgSCcArQUJGogslBT4f1LwGhL0NljAZM+uXfnktTb9ExUQMy+djuBi3nesPIT/P9w9WZUL70d1AcF/5yLJPX2xnqdoquV4FdHDyjE3W8cb7LBlUQALr57U6N8f+VGxFy9yW476WR8xrn55oFEcwX2dgIiVmsBc/3o4G7l1zFGWwFJD/gNErVYCgBmPnBMcK0GXWE/A+acNnIBLoYtDbXCd5hWCdMKcedxi7bf2KgMvzmTSCOhFo9t3npQ6j2/J7/jeGYhwKSlgUIISSy/xEo85w73CT3wrnggTAC8K3fyHb0OZAHb2x7K6Ei/8NKPRfiCG0xVpri4SuWb6Ms0LLJ2z5lXisowzBKcI2X1wQdrtDJPUmB+fk4Xt0ODPXL1yjdCr2tFZYMvG7Z9O0gWbN12WM6d+W+ZnZvRKtni4rx8/92/S05Ogf5tfm6p8kKv2+49H0pfX7vq47KoLiurFXppSSzs3f+LmAkAegIh0VutBVUJXJrGfprJnN9UFAw5FB9jegyR+1stRNd7XRBCwRBuDIKwtJTk5cUX8/Orsq3WR+FxoQfeRw+QjCUp67Kl99PHywoAXsZuc8ypj/5RMjOj4fmmokrwhbznl+cva38uwQgBfXJyklY3XQaEG0g5gSbBEVW+20+aVeaOxCE8IgS7GDBn+ADmUY2ZmpLsjAxJTl7rbBOCABCS083VDcvKCOb8Xg3zoOfB9e6mwkqCg0C1vKggQhaOsehR9hLc8XeCOJK0XNetR00xk7wuAj3GocpLZZYqeVCi2A5Y/RIAdlXbhVzgnnJP7re0+Z6LIBICPW9F3+tXG5LuIkoEJUHg7OJPMGMxF5AUINCo0nuNgBXUhN0WYKDtU7Oz0jc0oq1z7GMH4i5VBO/YjGPUH0g+xDL2P7Btk17T8NiEEtnFMvue23PytmJ4xzHfd5PoYC1hvq3eoNkmITT336w9mDOJmIHhUTl3865TuYeCB4SirNFAeGZl52vB5N6dC0K7pJ/RUsM/8UolU7QgkUOii3UAlpIcu5AUy8fh9tADb7sHwgTA234H3/H5A7EnEF5Xt1UVAYCZBpFHmQqV6lGf/KOwSIOEylSd7AUsyQRYZBnTS0ZDEF5RWS9mPCNvdfHCF1rxR34mOSVVTn/7b3oHGKN23Wbp6HiswfxSe0G5dHc1a/KhpKRGq2HA/Q8f+Y0G+Lb+LXMhycG+sN0aJMLhI3+vY/PfXoZt160PYiuGPbm6rFiANfLxpAIFRM9rdoXFu+38zUhJI7Z7IZX2MaaKFU8FYLWP8oVb9yLgin9//JAuqkFAYGECYLWeDY8LPRDpAZBQIKJc5g1yH9y/LE1PbkXsynvuxKlPnfwnhrWcgL97YFADev4/6CBahgy0um94WN9bWenpUlNeogElMG32JfAh8COwpdJ3at9O+eHqLSUNpNJO1bJ/eFQr/0DxMXqsUSohILYNBQBkYkcmx2VDZZ0qx9jmlTALelY2bd4nDet3Ru1C5Z3+eoIp3s92pZed27r74gr4Xudzaqr3nMMvAWBDxF1V+Vc1Py+aKwj5tdpzmgQ4aBSQasa4RhBoXvWC1Z7HexyJHRJCNvR+tWPbCQDD48BYp/bvCiS9s1EnJllgJBJJmJBcAeHRMzisBJrI8/Kt9SYMjA9JjrgSAKgh3X8h8WeukXXOwcO/VsLnmZkpGR8blIcPrmqSwNjR479LiBCaZ5HfO5wPvBcO79gak9RwtT4Pjws98LZ5IEwAvG137D2cL330jx/f0FaAQ4d/LdkOMibjFgPv37hpn6xv3KnV+t6eVg30U1PS5Ltv/017840Zgqbr177TYN3+GH340T/JzOyUnPnhPzW4r6pu1J5Wgnu2wTHANoztJaXVy9UxEAKgB+7cPq+tA8gXkiwoLauVfft/oX2jBu4GOgD+ABIVdmIBmSz+m1YGWgS8DNuuR8G1+KL6sm39OmVnNuZXXaJXs6a81Nkb57f4M5DLn+PR9KIdTO+hXYVytQCgXpCSlBJIXvhzXE94ztADb7IHYOWmNcllBmXFNj+ugPqG7bJ5ywHn8V7oOEEMffwEGxDCUSFGKxSIMe80qqdA0/tHRlXfft+WjQr537p+ndx90qrBDsSnoAMI3iAcdRnvNfhLaB2wzUgm1pVWSUFOXpQE4NBQr1w491lct2v3nlOKGPPazOy8nL91V4ncgPcbaLvZL175OfYnkcH1uuzg9s1aPY7VKgDLPwliY164vIsDwIsAc8Hi43JSHDuBJNtvSeO50AauYZhjPO1w2vt/cK+y2JvA1zyHtIq4evpjTZvj/NorzLFLhIyNy8msWGOa7QTePL/xGioNHBNkdkIdyUDQMhDnQayJcoXhRGAbkHqDkoB0kpZG+CgMV4UhV7RRhRPjI/LD924ZUW8b0eBgt7ZSGtu5+6Qqa8RjtAWRVAStcbdpidz06O5tikQJLfRA6AGRMAEQPgVvvAdAAZw981+ydetBkQ/WyNPFRRkY6JRt249EzR1yv2tXv9VgubikWvv1+agcOvwbuXzxC5mZmZT9Bz/RMdiPrDMLMyD2+fklihS4cOFv2o9PUA+B1chwnxQWlsvE5KhW9znm0JG/lzu3zi7L19DXzzwvXfxCzwfMn+oXFTOq+CARWprvSFX1BmlYv13OnvlvWVyY17FOnPqTNDfd0X2B+I8O90tT0y0pLq4UyKPgGWAOJAPy8oPlEL3VcFsX2HaWSghdvBbR38ji55dHDvj247tkhbwLskQfJkgeSZRAfui1JYbty8p94Nf64WVvNjBF++/evk2uvaWvQ+rLqnXBYtv84oKkJLl1uRO9tnD/0ANvmgd4BxUVVSqhqTH7dwbxKZX7DRv3Rslr+ZH6mXHsBIBL35v9SOAWeohXzfEmmCPgIhi24dFG+519SQSAZAKaTIIAGLjRZ6fvn5YgfuOb62rku8s34uo/dt2nsakJaRvoUtQA0ohe2UTeXfC4mPYtv3sdpHoAEoHgZOeGBunuH1S+Ay8XgLfFyXUeqrEopCAl5zXDGwBqwsvwbu8LSguIvo0K8zLWg1SgL9wOpr2IMXxPZdgv6OX+ci5Y2XlPu4xv0aHtW6LmCxS+uqxk+RAUBz77wY1IYScSGCf37VC0hx95oRmMc57atysiQLY15Nkv0QQAiRf4EZC4dSknMCbBMs80ZHkYiRoI62IZFXoztndfEmQk8s/duLO8KV4uHPt5Mz550NquaBRjRk6Q59duvzPbIWLkGTHtHDZ5ZZCMqEqEnviDci1h3kSiaZGMBf+3CRpJBNJClJuVqUTEqRafQiwfh9tDD7zLHggTAO/y3X2Hro3FFj30kODNzExIWnqWzM5MSX5BqfbRG/NmjL0uKC6pVHgZAb5tsPLX1W3VwDtRU0TAh/8onBvEgYHCGtK/oPG8BIF++5IoOHbiD6ou4Gd2T57ZhwUIiwGvuar5QVB5FyEVYwZJBMXyIwtr/AXkD7SG1/AniQ+UGrjPXqM6ZmtAsyihwsEH3mZBbqiulF0bV6pvyJ2NTU9I8tpkhQxnZ2Sp1OTkzJS2RgD7XVdaFVXxi3U94fbQA2+yB1AyoUUpOztP0Uy88zD7d0Ylur39gWzbflRSUiLlx4IUABjHlgB8/Oi6PHoYGYx6q3teXyHVRdBflA98f0bO3rijv0+CfKqoBKanr6zI1BFU0Dtv+E7o8W+oqtBqZW15qQaYwKqRwluN8T641/FEqorKpLygxPk+MAlnv/G55oOHfhXxjfLuS1X9TlOrkh8W5uUKKidct228ryGVgz/FtvXVlVJfXSHZL6q6Xh8RWG5tqF1WwQHSThCLTB6VUc5D0oRgkb5omzjPFRBzbvreaauorSjV/vcP9++O0pU30q92Ekd73xvWSXVpyXKSuaWrV67dX+nBZx/uK+oFa9Z8oG0gppefRAbfM69vmDP67iSBDDKEhBGwb5IiJljke9HW06uStLaZfalSe5VsvPfKXLvrfjN3nj+QJDmZmZKbnbk8HpVooPDM1Rg8DhDi2tKHZhutANxrEBskDmhfAcqO0TJCYibjhTyg63fB/YV41z5fLAUA+5oM+oG/2e0EZh9bStFVGLDH4vhPDu9bljO0UUT8PnbsOCZdXU9UmcnVImQrBPjxILGWQMGCFhqeY9ZCJKFIksDzMDI2oX5zkX2u5t0QHhN64F3wQJgAeBfu4ntyDZ0djwRiqYWFBRkbH5KKinopKa0SyP6MUaXigwFxYElJlaxv3KVM+lTyt24/LFWV6+W77/7PctWGY9mvunajtgCgW60fvaRkXSSDDuC8jAdpIImIG9e/1yr/tm1H5MH9Swr9B8ZPsHru7F+W+QaA7rMvBloBPgEqcAS8QGFBIBiuAXshyb4QEJJAMBaPdrZLlsiWRLIfExeU05Yv8j5SLrZim/l5NY+g4VcAnVFYVB41BAFESkqa+teFABgen5DvXsh+cbBhKqaCYeTA+LuXvAiN76y0TJlbmJOx6UkN/LPSM2V2fk7SklNV8isrLUOSQyTAam5reMwb6gHePQP9XVJUXCG0F4FqwuzfGSSn9NyiW8870LYgBQD2MwkAv0SBV3UlyE0s6Pkd07ZkCLsMR4ANlUeOlP12b1qvxIG2ZjvB7/bGulXfDQgAeR+Mz0xIbXGl7/sA6djWlnsRrRG5uYVSW7dFv1HxKNdQoSRQJXkJFwHVYHzAO90OeEmS8De283dXJZRqt/7v+fOoYBlnEBzRDrH49JkT7cV2xoB7wa/SyjwI0LGgaixBN/NgvpDmucy+Jtc+VOGxWMRt7MecvT7znpP5cI20wXEN3oRCrAeGoPpxW+dyMga+ifrKckWl0Mo3PTej8pE1xRXRCLMX17J27RrflhRaT0Cilb1A++HDpLVL94t/B91zEhhDY+Ma/HqNABikSDzmJ3HIsV4lCv4GioUElctI4BXnryh52AE93/VTH/6jfLBmzRK6MjllOTFpxrL3dyURuZckpAzihGRDdmbGcgsH6xQIRA/v2BI3cWA8Pgr3CT3wtnsgTAC87XfwPZo/FayxsSGV4INEj2ywn5EIMBUu9gHmSlCNEcTPzc5IckpKBPSchQGLOXkukpWVqx8lY/bx9thLi5sX2D00hZ+xMFo5jv9mu9nHPjbWvlwv5H9YPAoALli/3yLY1TtpZ/Vtv8Ka7YKOUvkpyM32vQfM//Klr+TAwU/k2rXvlNwQtAaqDHNz05rIoW2iorxOxseHZHJqXDZu3KNJlMNH/14rAhjJFZchL2RXc1jgbK6rVfikWQzESwDIfZxdmFNyMBIEJXlFkpka3Cv5Hv30wkt9yz1gJOt4d8KpsmvPKbl394KUl9fJ8PAS0VlWVp4mSzdu2quJU6/xbkS5xGUkC+BZUTLT0QHlSvEarVAFhW4W/3jdC0we/XNjqAQQkH14YLf+CbZvAkEbchzv2Ga/haeLmgzMSE2XjoFuDRbXV8QXOHm/NfGem28BUmVUKAlMeW9R9afCDsqK/w7tzfeAyjK2PtRvyaaqBsnJyEpo0nML83Kz5b4mDnbVg3ZIjK3eIDxcJz2wfbPQshev+aEEPzqwx5mMsVEDnAM0Bm04cAjY5uURcUlkmv3xJxwARhXAlQCgjYS2GdA+JGb4LYE0wVq6elT1A5UCki6hhR4IPbDigTABED4Nb40HCMLplV+Yn5WFxXntUw1SBHhrLswxUW+1zY9F2nuoVxbJr+/PtVBwSQT5Ef8FKQWYOV268IVs2XZQujqbNPB/8vjGkkb4Bx9IefnSBxreBWQQ794+p1VJkgZbtx+RSxc+F9ojdu46Lhk+bQ9ewIg7BQAAIABJREFUvgMq/bPzCxGQ0lhJirf5GQnnHnogXg9QlYdIFEnR6elJTVKCeGpo3CGw2dfUbpLBgW7tud2wYbcinLwWBHcHoXTi1B/1950o+3+812D2Y4FPoo5roFL91YUry/3VwLmpbhM0sy3RRT8Bx9jMpCwuLMjo9IQQkJER3lLT+NpbgngnA/cmaIG3pLyoUBOstD+EtuKBsbFBSU/PUnTYm2aQyz7qatHAvzi3UJFkiVj/6JBMzc1oAmpD5boo3omgsajAG7I7F2wfckPaEhIxElC04hhjPQF/A78zr5miQllxoRzattn3t9fX2y5XLn8VcThkzKAivagjL9GmUWMyxRzDN7F38wZ59vzZC/LGTmmoKteiC2oiH8gHyxKgiVx7uG/ogXfdA2EC4F2/w+/I9VFVWliYUzghOtSbNu9XaCUEce+agVBQtYGUNK2YoRgQRJ5lX7+XSdsvAeDST/YGy3Y/qH0OoPbH9+yIyaDf1dUkvd0tqu9LX/GWLQdlYWFeVRzu3DmnsoaPH16XnNxCqapeL6WltcuyjfTN0lLR2flEe2i9CwMX2sHuk2S+sBKvtv/3XXumwut5vz1AYE/ljd8eWttzczMyOjKgLVQZGTnS1HRbMjIInpMUHZCeHh0oGIUVlydNZY7FNqglzmGbTRD4qu8EFX84StJSkmVkYlLOXl8KWOitRvfbBZnGH7yLMLYnv4AeA9++2/5YK7DlBcVSmlcsLb3t0lBe+9rhw8+eP1cOhBqL5O5V++ptH49v41df/H+yfecxqanZ+MZdDuix8ekpbQPYWFmXcAX/SU+bIs9GpsZlc3VD3EknWw6R596QYtqB+yeH98dso7AdSusBXDouMsf9WzepBKdtNx42SVNH1wu5Tn+4vSF19vIwMRbrusLCMiUB5Pt//drpiHOw3rMRgaBzWMvApwA/CLwUNlkh6x9kLCGDDC30QOiBSA+ECYDwiXgrPEAfGIs2qlBki4tLqpZg+h4Wdy6GD8zE+LAu8KgSpWdkB5LnvWkOQJEAiUBY/yEl7O/vlJOn/hRXxYMECWRDZO4xA4u3uhQUYmqT5JnrN1rOjIGcIJBUr9H/h962n6TWy/qSqt307OxS/2rS2qgP91I/6HOFx8Lwjbk0j4HMktBgcc9YIfnPy96Z8Pi32QO8O0mcwmvCP/EYv5upyTEZGe2XsdFB6elp9WW8z8zK1XcUKAKUUGwzSidUbWMZ8yR5MD01LguLC8u7p6dlaKJQEUQxrGdgSCCho+/YK3lG4gMkEj37XqPtiArj1Oy0dA71yvj0pAZj6alpUleKBKHbCGTgpMFfKAWAWIID4GVtdnZKuWtmpidkfn5J3g8S2PKK+lUnI/g2grJCDee5vjuTJDev2Jnwsec/OzutxLm0bnEcyaL8/NLAeTB/Wk/gvIFllYQTgR1tIlxXZmaujI0OqLKNIi9GB1WdgnuMVFx6RpZK7dKaMj83K0+fLer1U0EuLatR6URaAnNeHBOvv0kiwHuBnCVJaPgu7HZBv3F4LtJS0mRmbkZSNWG0RgljqfLjx8Wni9I52CvTc7PK5VBVWLbMw0BbCXwS7I/KTFpKqqJLQAzkZmSrH6n6P+lp1SRcUU6eIgjiMTv499s/EQJAM4aN/vMm19kHokHaBvnWdvQOqPwfFg86MCiZGHTNXiUkkmbwAIH4gfST5B88B5vqarUVIFEEUDz+DvcJPfCueCBMALwrd/I9uA4WL95KsPey+/s65PKlL6O8wSJkx87jEfJX3p0Yf3Fx3ilJZ+/LwrRtoFsg68Egi8tKS5e8zFyF/rE4eBmDiJCF6rq6rQqF92a9Y43NYoogeu3atcqKaxuVc3Sef7h6M6pKwEcUCCqEfy7NZNj0d26IvfikctAzOKRJBJOIQHu3sbZSSgpW5Me81wHJ17eXry/Deb3oBS+6wT6eJAAfez+pJXoAkQDCEpkfBFWP2ju1ssHY3soHwUZzV49eJ1BdZKpi6SzHun/h9tADr8MDMPNDtkmQG2Qgrbq7W1TmNF6rqKyXXbtPKbFpb8+S5rYxeAd49wYZQT+JT6RTg4zkL0FbPMR63nG4rjM//GcUOsHs5+1F7h8blqQ1azRIq/ThLsBHbW0PoqYMnHnzlgPxum95P9rcSPjSRuGqkLLjrt0npTJOLXR7AjYprf13o0TjQkoQqD9+eE2RWV4jkD96/PdRahHsZ/NFIJHb3v5QkwFI6e7Z86FCwJGD7OttkxOnPpVrV7/R66WV5Mix38q3X/+LlJWv02cJOV6CdfwJae/Vq9/IseO/Uyldjtm4aZ9TRcblfIOusxEqSO0G8QkxDsH9taa7kpeZI6NT41JfWiMdg9367cdvtSUVcq99KQDGaBlp7euUysJSGZ4ck+y0TCWTHJ4Yk+S1SdJYWSf32h9rwgikCf9u6+/SY0Gf7G4gyR6pBOG6Hlcr34f7d0ln36AqCBjbsaFBGmsqE34eQaQMj43L9sZ6XRNQZff7xprBT+7dKUX5uTHPRZEDdGO85seDxBybOrpVIaJ3aFilJSEEjZfwMN7zh/uFHnjXPBAmAN61O/oeX48hugpywclTn0pW9gojLfuy6KLCAks2UoBGg9Y1jk3y43ceyKP48Odl5cQN4bPHIgHQ0b4kjaS6uCf/+Eq4DrxyQYk8Kn5ygt4xkJY6c93/ox7EROzVWKayACrBoA28JEOJzN8sgBKdn/echieBJALSUyw4bIP0yBAQJTK/cN/QA2+CB4I0uoPmR5DfsH6nnP7236J2O3rst5KXHwkXNjuRdH3y+KY0PYlmLfc7H+/Eo0f/wZcbxO84lzShva/dZvX02VMN+Aqy8jShixSg10A7XLzwN+fpXMEK0qMEd9mO9goGoUJ+/dp3vgkKcyKCZJRi4MHB4qni+xEzcrxrrnwTqZJzb4IMskhII7324P4VSUvL0JaTNWvXqoQvc4Z3ombdJrlx7bQG7fx3UlKSZGblaQ/4g3uXFd7Pc0Syn+dD51hWu8wbw7WUlFRLa+s9TQqADoiXXBIeDJ5x2+JpTyEJBLkfajFQ/s4vzsv84qKU5hXpUKBFKgpKZHJ2Wiv5tIzcbLknGyvrlROgoaJWHnU2y9baDao6AxIAVADriZLcQmnubZfNNY3S3NMuJXmFy+MG+d6l5EN/Pi16SGHagfqp/bsEwsx4jcQ3HDuVpUUqOWgMBN7F2/eWJQm94+1orE+o394vKeUd1yYZdV3D4/YuJQA8vme7zC0sKBLg18cOJtTyEK9vwv1CD7wrHggTAO/KnQyvY7nqwMcCeb2CglJl8ifbz+KP9gFXNYpeMype3d1NsmHDHikurlT46dTkqPavQ2BnzCwE4nE3i73GinWSm5kYiRMEgMBUF+bntLoBLPJVmOnRi3csquqb62uktrwsLgi9lzDI7zy/PLI/qkpuJL7sY/Zt3ah63saQyrr5KFLDOd5roRd4ZnYugtAo1vzoLwReaPdTotFdVVYipy/fcPZGGjmyeOcV7hd64E3wAMlTqrJUfFdjtBVQESZotM20BrhatagSnz/3V9+2gqB5cC5UB2IhwswYVP9Pf/fvvudy6Y8393Zo9b8wO29Zks2ekyuYNNu9QTWw8N7RASnOKYhKAMQbbAf5g6RIUJvYlctfa7XdZV60AkE3zOsE2rHMrypLAoDr4vv18P5laW6+I+UVdYreuH71O/2+nvrwUyWg5NsLOSVJeO4TLV5trQ9UCeb+3UtSV79Vhof79Lt8794lqaioUyWL4ZE+OX7ij9LcdEuTBzYpIIE149jPHW0FP3z/Z72kg4d+reoXrAvsBIBXmcf73d9as0GD/4GxYUUCEPSTFCDIRymCCj8JI5IyXYO92sIGPwUJJGQlt63bIGtkjdxqXUKN1JfVqBxt11CfogYed7dKXWmVIg2CzNXGZzhvvKo9fjxArvHxW1tPnwb4IPiwvVs2RCQB+PulOw+U3X98ckr3Ya2wf9smqSj2b1tQWcuni1G/WVpFaMnxQ/9ADrxz1wlNJgXZ8NiEXL33UL/XIPGqQy6NWD/fcPt77oEwAfCePwDv0uXPzU7L11/9s35ggPXRO7i4MK+VkpHhfpW9Qvv64OFfO3sXgQcCvwR6h1zf3PyspKVmKGw2JSVVFxPo895oXukf5WNdmJ0vi88WZXRyQrqGejWzbxsLhPqyau0BfFWGzvPc/LzqPaenpGnfIXPmXH6WaAKAxcvJfTtUizuWzc7Ny2c/XojarbQgX/qGRyL+7g3s2XivuU3uN68sUFm0ELTbLQwkCdp7+7UHta27N6JNgf0bqipUYQBjIYdBiGQ0iBOdn0sB4ZMj+/XcIANctnNDg6wPgFrSR5qanJqw9nQs/4fbQw+s1gP0UZ95ITe62jFIAPDuRMvbtr37PlYot9dIyn73zf9e7en0uB07j6m0aDxGoOklFLOPI2FMG4MxqrgEdblZOVJbXBF1Cr4V35/+s29CgWCXMQ2sfmRyTKiqFuVGBjEERBcvfK6EZy9r3v7o5WuZnZJvvvoX3+FtPzKfC+f+Glfwz4C2+oN9ApLYtK9xn2nb4Pt5987S94Ek++zclGzfcUz/2zC9E8QD+YffB3TF0eO/kwvnPpP9B3+pVfuHD64IbRr37l7UgH9iYkQG+jt1fP4xvraryqAOaCHADOScZM+xE7+Xmzd+1KQI7SklJVX6fCA3xzUdPf7biFZA+vXvtD2S3fVbtPefVrqmnjZNApDoL84tkL7RQakoKNV/gwJceLqgyYD5hXmtShdk58ng+LDuz3oAyD9rhSVEyAfKPZGRmiY5GdlOxIntX1rP4PoxRtUf6D0+8H7nqeATxMdjEOhduRfN/QOygJ5/bHRiUr65eE2LAn93aJ/6I2ntmkA+CNZmFy78TVs2WJ+BGkGC1EZb8uzx3HCfaeU0FoQgiueawn1CD4QecHsgTACET8Zb5QEWUUHELn4cAOYiTa+qq9/R6whIiag8jIz0SWPj7uVK/P2OJpmYmVzePSUpRWqKyyVfSQmXyHwgkTIcAWbHmuIKKc0virstQEm45mYUcrikB/xcIL2hMg3bNhUlIIiQCnUP90lRdv4SRNFm/LMuCsjg1fuPhFaAROzEnh1SXBDZNuE9Ht6AR20rPYdsN6oC3j5Fr9wgi6Ovzq9IeXGsWVz4kfd5FznoG6Nz7GermZ93kVWQmyP1VeVyxUGOaM5L28KpfbtUjshrBj2SnZ6lz0tmghJRidyzcN/QA/F4gCDqh9NLVdEgs+HY3v2oPhP401pl960TSJ388NNoBY+niwoJXy3awJw/XhQAiVFUVfzO59IW57dKwLe5qsGZVCVgP3f2L74uM1VlAkUqvMi7Ae0mMDRGhZzKvB3sxLoPQduPHf+9Sql6zSW7Zu9jjuN7c/XKN75IAde5/RAAL3MdL3Ms3Dlff/m/locwzyB/+PH7/9CEBMkD/jH7gSQhkQDvgrGdu09K1Sp4Fl5m7ivPBciFpUS2n3m/f6bvHvLLz36ITMTbwXvQmKwtvr14TVD/qSwp0kR7d//g8iEfHdgj+TlZSsD7xbnL+o2OV1nAj/QPfiPuhU0Qyj384fv/WE6uxcMh8ir8Ho4ReuB980CYAHjf7vhbfL1UgG88apLDO/wlZrg8SAD9FlXx9PvFchHwRRaH3ko/x5HNL8svFoI8iIOA9iENZIyKwMaq+rjQACweYQXmS5ycRAJAtPLAuAT6BP7MASQA1Qaq3kAKYRhOZPHAvvQIsgD8/kp0z6erGm+P7wrgbdI9Axk0xxCoE7Ab84P2N1RXCMkCl3kXQEEsx6udH4gEkAnGXNrKfn52tTm09HVodaelt0MRAEU5BTErPbGexXB76IHVeiAWKV6i43oTAH7vWtoEgF4HGQkH+rqDgmNX4O4aM6hXn/1dQawmcQd7VI5ta01jRODOMfDFUIn2M4MooPJPMoFgqiK/JCKwi8cPjI8vNm3eJ+1tD32TGEE90kFka3YFP9Y1ua7Vi3RI9Jl51ft7Wz14JuHQAf6PPCXGvSHxRZudtqic/JO0tt2Xey8QCuxz+Mjfx80r8KqvIdZ4rAH4Tht5PpB6cOUkJ61VZBokeMa8PDpBY9tteLS6VZYWawscCQF9Dteu1XXCmg8+kC/PX0koARCLf4PWkNp1W5bVKEjGmJaAeH/nsfwWbg89EHog0gNhAiB8It4aDxCgEpRVlRZLdmaGr77zmR//UytRfFSApiIrZHSeX9XFQhIFcc/IpH81HThfQXa+TExPCgRQthGoFyXY20/fIWO+TOUYH/547bYMjCwpGGCqlXtgj6SnpUr3wJCct6CFZp8g8j4vOz8LhV8e3a/wfaoFXubgXxzcK7nZS60KruDc9hOSg1QjvOZOAGw1HQARu692fugLN3V261hebWUWXRAOQZTk1Vxm/48O7FZVAK9BFsWzw72sKCzVPlEqg6BHQgs98FN6IKiH3Z4HEGnk186f+8x3esje0UpgzK8nHQk6E4j5DQbLfUVlg77fCdzgJrBZ2+3jXKSu9nbed/SzA+32M4JrCAwTsaCeesYxVXV+64NjI/rOzkrPWD6Fgb3HOidJlOqaTQqzbmm+q21sLvMLkp4/e6ZIBb9+fhBxBMSxEA1+83zTEgDMc2CgUyv6oOSA/yPL6GoBIWly7MQf9NmmpQOlARIIOTmFqrIQqwof6969ru1ebhqCfFrT6McHmm9bIr3wdsubSeC7uHnM+IkgAOyAPsgvIAIgfCT4HxxYUkUIEwCv60kKx33fPRAmAN73J+Atu/7mjm7JzsqQwrxczUR7DVglxFIsaOg9ranZqJXtZ8+fSXJSisL4bbKgl718+vba+rtlcnYpS56IleQVSXl+sc6N6j3/JruPTJAryId/gKr/y5iL2M6uILjIhTgfQf0nh/dpksBrXf2DGggbKysqUBIe5Hmu3Y9kXPZW6u0g2++6XNV0bwKApNCBbZudCYDVzI/7YAgA7cq/SQQAq0Qb+esLVxNKAHCNjN091KdtJNXF5fKku01loeCI4FyhhR543R4gQLp08YvA0xAgHTry96ppT2+ui+HfbwA/abZYgbO3F5/xgyrlsfqDg9jvzdwTDWIhyTNwctf128otswtzMjA6JJVF5cvfq1jH6/s2KVmJ6vLyV5BSwPO9Eovm/H5Q/NnZafnmq3/2vc/0/1dVNQpJ89W0ZMRC1PHcTCGDl1Og1V3O8XRxQVn/4QXwGoH47MzSt5T+8FSrZcLel3EHBzolOTlNv/MkSIwxBjDyjIwcmZmekKnpcSWZMwGl2Q/0w67dJ2TNmrXqZ5JMaz5YK+kZWRHTIikASSbf59TUjOUqtdnp6dOnShi8NilZkwmYuY6U1LSYssJmnPHpCU1aZL84P98J1hW5GdmKIuG/s9Iy9N9A9e3Ec0VJUQRcnzETqf6zv60qYPMGgDT49lI0YodvITw98SRKYrWhBL2IwgTA6/4ahOO/rx4IEwDv651/S68bsjlg2bs3NTqDPS6LxQFVDy8hlblkFqcN67dHMAS/rDum52ake7g/qu/fjMtHksCeID4e2167UdJT0+LZdXmf5s5uuf7giQRV613SQd6g3O+D7zeuN8D2m7QiDQ7uUWZkrKWrV67dX5I7DDISCkd2Ut1fSvggbwQEcX5hxZdBLQCrmR+LrG8uXJOJ6emoqRXl5cqJvTuUj8GGSJodzfZYCyM4ImgPgcSRZyfkBoj1JITbX4UHCEDPnvkvX515c44TJ/+0zHuSSALAT7o0Ft8Avb4Qw3l/N1Rm79w+F3XpnIdKO4GlnwUFzfYx9IHbai9Bfo7lCwMrR4EGkriFxUUliTMWD/TfS+gHQZpBtrnm5ue7WAmQE6f+JBPjw4EEiUG+CEoA2LK8eXnFGtDbSgRe9Aaa8LQr2OZCZ9gwf29waIiAGQOJQK4f9R/bDGeF+RttAuXl9fL40bWoajOJg7t3zkccv3nrQZUL5jm1Cw4FBWWqXNDR/lBu3Tyjx/jxS5DwZz0wtzivpIC0iIxOjmviPyU5WXl/kBSEHDAnPVN6RvqlsrBMCwAmOW2g+X73x/ACxPvOoDiAuo0Z9+S+ncK3DPO2FoBuI8mflRGbIJjjXaSZXtSQ3zzzC0rl8JHfvNL1Wrw+CfcLPfAueyBMALzLd/cdvDZgamdv3NHMs9GHd13mwwdXtcfPz7zEMqAE+JgboyqwGqM/n7aAgbGhFx/w1YwisqV6fSCjv3dUL1TPEPB59/P247N92/o62biuOmJX2gBoB/CaqxofT4BdW1EqOxoblnV5B0fHovgGfnV0v57u87MrZEzm/B/u3yWQ8LH4+fHarSgiwyDSwJbuXrl2LzjR4J0fiZKvLlxV9IjXbFJELxKBeeB7qi/xmosboLKwNK7KSrznCPcLPWA80NH+SG7d/DHQIQcO/Upl14zFCnrtwfyq/7F6zE999I+SmRndCuMXxMeqDMbTbmDm7ZIB9HNQrGqm3/Uznh0U+42/ddthAQpt2/TUuHz37b/53jO/QDxI/YAK+MHDv1LiP5u80ZyEVoy+vvaoANqeRBACI9YzY6MWgp4Nr5IEigC0r2DeBIF9b/AJbSk870G2ddtB6Wh/rOgE+5lqabkbwQtgj2HmZN9PyOxQHrJ/W65ntHOwV0CGwBeEbOCaNR/IzNysqgQYtCIcFLQIkmSmhYSkADKDIAQw0HUXb9/3vSwv0a5rR4opJCIyrG/Vo7YOuf14KWFif8tM4SCecf0m9eTxTWX4N3bg0C/1905CDOUGP+O3wG/CZQuLT5X7ILTQA6EHEvdAmABI3GfhET+zBwh2k5OTA1/8VIyoHAHvZEGmUMLnz6Wr64ncub2U0Uc6iMoKTP+jI0uat8aoBtGHykc9ViXXzx0Eqz3DfVrdTcRg/N9Vv1krA/GaV7KOzPySRM9Km4QfvN9VKfBqCZt5MC5VfBuqfvnuA2nvib5G9mmsrVI93myrUoAs4JlrtyMubev6Otn0IgnhIgWElKiqrET5CXoH3VrlLnlBnpVvL19X1IDX/ObnSk6YY72wShZQHb0DMj03JxlpqVJRXLSqBYnNDVCQkye9wwO6AIRQMrTQA6/KA7EY8c17ccPGPRGnjBXMmZ39qv92pdR1LVRPDx1BnjXynRfUqhCLgT5Wu4F3HnDGbNq8lIQMsliJjEOHfy2FRdHSgYxJb7PNNu89j18iIhaRod85qV5TxXYZ/Dj0u7t4BfYf+ERKSqu1+u13fCwEhveZ4Xww61+7dlrReSY4np+fi2gvgYEfBZ7WliWZO/vZ8D6/yP3yHBize80PHPyl3geqzxdfSNBxTSQ2jJHon5+blW+/+Vf9k6k2T09PRsyJNQSVfcNFYbgT+vs75PLFL/VYV0U7VpKK49oHulU+MNH2LxeCjqCdynxJQaTcpPf+20hAm7DXy8nDnEBb9g4OSUffgJLyQs4br3G/SKzQGpG0NjmKj8Igb6amxvQ58z5r+j458YcIuUBzbr69EB5SvEhNiVbdiXeO4X6hB95XD4QJgPf1zr/F140Obd/QiAZcVaUwK0dfjFkIUAWoqd2sme7hoR6FILa1PYj76nfvOaWJgNUaZG9UeDEC+m21G5S5HyWBxWdPZXpuVvpHV6R21pVUKVw00aSDC9q/obZaq/vGP4/bOuXW4+aISyGgBU3hXXyoIsDVm07JQCD8LDI+WPOBEKxTjXAZzMT0CRqbmpmVBy3tgiygbSaoZju3kt5Gm1PA7AsCYHgsWMLQkAYiFwn5n62V7J1jvPOzj9uxoV4aa6pW+zgEHme4AUamxrQaRL9nx0C3NJSvU/JHoMRtA12KfKkrjURsvJYJhYO+cx6IVRX3I++LNwHgql7jxFiVb/Td6+q3Rfh7dGRAWxX8jEAOsjaXxUuy5z3WxUHg3SeorUDZ+E/8QYnnvBZP8sVb7TZj+LVBmO1+LQzxtkDYc7UrrrESAKc+/FRJdl1mPzME3vv2/UL4GJ354f9GVNsHB7vl2pVvdQjzHNgtD3YQ7ZWTs59XkkwXz3+uhI+2KoLtdxffg/2smCSQfR6SQhQCfvj+zxFICQoI3d3NynFgW3FxlYyND2mSg3aQ4yf+KGsDuF1YCySvkttnfmFRpmdn9fR8F0jQx7N2IHAG1m/MTp6TYAdl6TI7WRDPyxHOCp5BbNv2I1JYVB6FODly9B808YLR3gEaZWFhXpKSkzVBxb00xrqE7yCJiuaOHiWEpqCwpb42numE+4QeCD1geSBMAISPw1vnAfTZ0bvl5W/k8bwXQS8gPAB+7NFmfxYERUUVqmGdnpYl9G3y4b548Qv9t2thmojDIHq739G0fEhtSaWUerSaQQggOYWxjX0SNaBwpy9fjyKko1evoapCugeHokiCOIeram7OPTw+oT3uL2Nk5yFrbO/tFwJ8r7HtxL6dcv3+4+Xew3jOR8KCKkf3wEryJJ7jvPvEmp93f9APedmRJFGJnpcgrKPjkTQ27tIqmNcglhwYH9ZWktyMLEFKrKa4Qlr6OjUxQLWIhEBooQcS9UCs6jVBjbf6zzniSQAYzXV7wW7mF+t4u+ed4I+A19sPbl8rlXKCXte5OP7cmf9eFakd5/BrRWBbrF78oIovigYEkX4W1IYArNwPyu53zlhzdc3DDqgJnM+f/cxXQSAWAsNO+kA2WF2zUQO8Mz/8p36XzfW2tz1YRiEY9QQ7aDfXp0np03+O4vYx8yABgMIEAaT9fDx9uiBnfvgvmZwcXarwH/6NfueN2cG+SSrZigumzcGgCoN+c5yXMa5c+UbnGctHif5+X9X+LvJdu7WNNgDaAWwj8U+xICV5SZI4HvMmkLiXrLdoTbETJUHJPPs8PAMkLuD8GR2fFFr3wjaAeO5EuE/ogWgPhAmA8Kl46zwA3J2PwO5N6yPYf70XwgLo87/+P4HXR7XDqAJMTo7ph8kYi8ujx3+nfX2rNZjmnkM5AAAgAElEQVSDb7Y80Iq/saqiMikvKFnu5+Ojdq3prsrDgRIA/k8bQKLmB9v3G0fbBA7vc6opmGMgXER68XUYzM2/PLJPpQKRJkzECMRJHtCnH4+xaKFakoilJidrpcEYC6BPjuxLGKppnxMitAvn/yYF+SVS17BN4a0uo/eTPtD+sSHJSkuXiZkpyUrL1B5RZANDCz2QqAdiScIxnl8lOZ5g0q96zbixCAAJ/KiWUjE0/d1B1we8u7jEjcSJh2QvaGxXkGj2j1XFDwr4Ymmh+3EHxDqn33yDjjNEeIWF5RESicDvgeljsc7rRzxofAX53rWrS5V9w1FgcxIYHh4g9EDp7efPPrcJ5gnA6RXnuwxaBH8a43nAD99+/S9aPS4rq5U9+z7WaviN66elu6tZ352uZMmdO+el7UWbBLKAQPmvXPpK+Q/sOZG8oKhg8yXwDQNdaIzfAIoHRjEDwsB6D7Il3t8thMG0B9SXVsvU3LSMTk1IdVF5vIcH7udKAJBU57vKugAiQBRucrIypTA3R/+GMkAiwT8TILlz+9bZuOZMi8jmLQed6hArv79nyk307NlzqS4rjgvtENfJw51CD7yHHggTAO/hTX/bLxmo9NW7D5XtPtuCmHuvy65AUOnnQzwzO6Xa0lQDgP65lAJKSqpUixZ5oUQkA1nEsFjxJgxge3/SExlEE+ivK61SmDdtAE96WnX6SwmALc4gkwDWQOBLC/OdHz968enJj2VGqs8PQWGOZ9F04+ETae7019Fm34PbNyu7/+kr/sSL9py2NKyTxppKvU4XMaHf/LnuPZsbJSNtqQIe1K9vxigrLJD92zbKxNRM3PPbu2WDQJJ0t2npvmC2NFIs/7q2U6E6d+Yvyk4NwRT/5nkJMhaBSEH1jQzKpqolbfTQQg+sxgOxgviXCXwV4r3/F75M3UFkdIleSxDzfH9/p1z2kTcE3l1UVKn94LHMVKyDvimuMegN37X7lPN3GgSnZywY5F0JwVhSfn7nJIhGOYDvXTzmRSDMzk7JN1/9i++hfj7iAC/rO610JBt++OH/Ln9zSfo8l+dy9seVNg+DuLM5D0iqFBSVy/27F3UuplpMoghCQGx9404NxFESwEgOwWNAkoB/6PXHHxhQ9Np1m/X/A+G/fvW75WukfQM5P1vy0gTxrCfOnPkvnT/riR07jyupnelbBwHz4cf/JP19HRbs/bDUroskdIznXrAPZIGQClcUlEjXcJ/+tmqLK1b9DSDRDnISZn/Ds0M///jktAyMjOq0DPEfSkCQDC6p66B4EO+sI/dDjpmkidfgWPKTneT+0nbp+ta19fRpq0NRfq6khX3/q7sp4VGhB154IEwAhI/CW+mBe01tUlyQK8X5/tV5gvzvv/t3zfqfOPlHp6Ywi4ZI9v81q5KboTrQ3HRHSstqBMkjrxHgw/gby1wIAOb4qK1TpmfnhACYnnug+34qCDOzc9pnT/Xea8DXtzasExIAiRicC9cfPI6A8RO8b6itkrrKcklLXSLhAY7X0dcv95pao4j3CMRrykuktLAgopJAYuPbS9ecLQKlBflSmLdUgaCdwSU7NDM3p4F6W3dfxCVxvoaaCuHfxhKZH/P6/soNbavgWk/t3yW5Wf6SY7H8iQ41i8V1dVu1BYBFcbwGSSB9pJk+utjxjhPu9/56IBYM39UfbbwVK3kQFAwyhrd3e7V3Ye/+X2h112UErN9+878FpIPXqBqfOPWpSgY2N99ZDib95mHvb+8Ty4d+yYlYcHo/7gXOHUvKz++cEOmdO/vfERXqIL97YdixWhZstIB33FitJuzvFwTyHNrSfbwnUfWhbYAq8dq1SYpacCkX+F0fCSoCc2Mk9+fmZoQANR7jvCSXTMHAkC7aSR14Akjq2s96ULIq6Lx88+91PJb8rFxt++odGZC0lFQpzy+JZ7pR+9gkwRDzVpYUqeQfRRQS8d9cdH9/abM8sG3zqhMATGR4uFeuXvnWV5bZdUEko0BjJCevkPuRpJicmtGkhFlvrMoZ4UGhB0IPqAfCBED4ILyVHoCohuovJHd+Zi9ak1PSpKqyYQlmv2atLgRLSqq19/9V2MzMpAZ3yBJ5mawZH0j3o64WGZ+eCDwdOsBIAJrsNxX4K/ceKklQblaGBv30L1aXxmaHByZH6wHnZhyCWOSEXsYIoEVVi8WXf8GMb+8LVDJItpFgu6WrR2hjwPjAV5YWRQTvseYN8R/oEKoV+C8Wq3I888OH6CMnrV0T2G4Sa25shwwpIz1Lurtb5PjJPySELgkaH113tLypFoFYAcIaWugBrwdiBa9eaVT7+FgBbCwG/ZdNAIDK2rbjqKSnu/k3eNd/982/ydwc2unRZgdisRQJzNEu/pdYrQxBCQCS0X6cNEHcAbEIAL3tEFwfPexBHApeD7n4G2LdM9Ov7x2LZPjp7/497oCPZAuoORIdXuOZhFjy4oXPFR0B2uHH7//D98dtWhvsHZaq9ceUz8BVdU5OSZWF+bmoMTkfwavXlhJloDzWqOSf4WYw98H2mx+p5ND4iPSMDEhpXqG2+8HzwrcrJyNLOgZ6ZNu6DXK//Yl+cxrKauR+Z5MiwEAFFGbnajsA3zi4YCZnp2VDZd1yS6HLOSTHWUcYo5BAUp+KP9K+fH8/P3sp6tBESf/8bgzvD9p7rl87HfeL2ZtUpB2PdUxY+Y/bheGOoQcCPRAmAMIH5K30AIEZ/wsKKrkwqkJ8+P0WXnAAsNBzBe2JOAaYIVlrP1ZqMxYogObedoEbwGt80FEJSE9ZIXhjUUC/HhX7po5u2bmxQaH2ifbiJXIt4b6v3gNUm374/j90UUxl49GDK1pRMlU3AhgWe4k+hy6IJfBWFs2x2gWA6RIkbNt+NJCl+tV7Ixzx5/BArARArCr+jevf++p1xyI76+lplWsv2MATuXbTupUXUPkkAXb2x/8UOFxcBrfAyZN/iiB+i6WGwDhGEs78JgmsqWSiJONnfkFxrMSBn/8IeC6e/1tEn7733DZvA9+5q5e/TpgA0ZXssCX1XNd78tSnzgS6X7sHwXlDw3atxFPBx/j+rl+/U2H36MQ3PbmpfycpsGXrIa342+8x3pM/nP5zxPccqb/8/GIllUvPyJZLFz9XdABj8B7km8wYPCc2ZJ/zQHgJn0BX5+NleWCeuU1IB6dlaEsBnBLGSELV1GxcnpN5/5JAOXHqj6qIYLcv+PmoZ7hfMtLSZWpmWmYX5uXps0UZn57SpDXSryQB4HrhvyEJLsjKldTkFEFViO1wA+Rn5Sgjfm5mtlQWurlkzLyDuHyMtJ/p+zfHoM4DJ0CsNsFEfs9Pnz6Vgf4OefjwakwERxDPRyLnDPcNPRB6wO2BMAEQPhnvtAfIPBtmYHOhVJMIvowZ5mtgdzAGs1BgoYEByaeqmmRB0bwOY2H44P4VKS+vkzyPbrupSDOOMRZ1U3Mz0j86JIPjK5r2jRV1+lH3GpXqby5e1d53CHBAPcSqbr/TN/UNujjuPfcTVEmQ0Y5y/txf5fiJ32vFiEplbl6xPHpwTY6d+L1cOP9XXYzOzc5IQUGp5MRRxQ+CBu/cdUIXz0EGDwGVL5sI8w1ybTiVV+yBWAkAPxI6phGrhz9IAWBsbEil3+I1ECwEZUXFlc62LXscflcXzv1V4dx+5heExWJ1t6vyfEdu3TzjmwAx53YFLXbvuN8c/dovYskn2nPs7W3T4H819uHH/yOKjySIs8DvfvsRTXrbC/i+EpR735umJQ+Yv5+BMIC/h3sCcoBWAq8xvt8Yy992T8LVb0683zmXX4LWlbzlOpaQaCvffTNHEGU3W+5r8QJJYGD+kPulJCWrzOvY1IRsqW6Upt52/bbUl1XLvfbHGugPT45JdnqGpCanSWpSsiYF5hbmlVTYZfDYgKZDOclPEhcUwMcH9kh6WqomFEAGYOVFhbJ2bfT8zXkGxoYkLytXkn3uFXPnd5mSkur8PpKsunv7/DIBpD1/kjcnP/xUeM5CCz0QeuD1eCBMALwev4ajviEesNsADhz6pVYJjNls0Sw6Waj6GRBXFsiuqir9ivR079v/dxEwcVveLys9U4pzCyQvMyfigwmkr/tFH6LC/2vWO6F8oxNTcu7mHaksLtLqP71775u1td6T1LRM3x7gIH+wIGMB52dUpebmZ6S6ekNcbmXxQnUIeC4G78OevR9JeoYbosxCHgkwNKXv3b0o+w9+ImvXrHUSJBFE5OYVSVdXkyQnpUglhEieucdi6PZWL70XxfFU/zMycqR23aaYCYy4nBLu9EZ7IFYCwO+ZidWDbi7aFfz6kYC5HMX5IW6z+379HEqSlt8eVeog277zmFZsXTY81Cvnz33me7ghdQMpA1O9H2mZPYBNMMffeU+cPfPfMeHwfgF1rCo8ve07d52UJ4+vK+x/NeZCH5DYvHj+c1/kgV/LAoH5hXOf6fuQpIZpQ/BTl5hfnJep2Rntb7eRb6u5jrflGOD+oAB3rNv80tX10YlJud/SLgU52dJYUyVr1qyw9fUPj6i6ztHd27Rr7+yNOyqdXJyfK9cfPIlw11Kv/6aYqDFNhjx/JkMTo8otUZST76tYZHggCOY3btqrxH5eUmUvWSS/A5QUMjKzX1mL3NvyXITzDD3wU3sgTAD81B4Pz/fSHoDQhso6/eyzc3OSkpSkcm1A6p49f6ofVTLfRiEA2bWhwW6FFFZU1KmmNdVPetKCjAVMamqGtLYsLaxc8E4+iPR2wwhMptsYH8ebrZHyf2YbVf7SvGLJzsiUmblZudP2SDfFkgDkY3/uxl0lxUP/1ia3i8epfGxZNLe23pc8rbJtl6LiCj2UqgqV6aam21oJqq3dtAydZDHY1dkk9+9flmdPF2XDpr2ybt1mAc6HDwcGupRIcWZmSiYnRrQqwz7FxZUR0xodGZC2tvt6DFVumJohY+rpbpUnT24uL5JZXO7YcVSVGIzRV9nW+kBhnSwQYsHb7RMbSOaRY7+VfAeU2LBsB/Xh2uMBX6Xq6LUgbXL2HRrskenpcUWYkATACJp6e1ulv69TNm/ZL48eXZfDR36j7QI1NZt0W2Pjbu19tS1Wf67rWgj6r1z6WtasXSvbdxyVSxc+V/Zs7l9KSrqsq9ssTx7dkMmpcdmz90MNrrbvOJaQr+N5DsN9fh4PxGJ1Z1ZeJvpEqve2bCrPeGfHI7l750JCF+vXM20GYdx4pQJBEBw89Cs9lHff+Niwto3xnk1NSxeScpd8FAPM+UAiEMjEawQwR4//ViuXfHP49sRrXhlFJO9ou3jd5iLzi0X66PeuNEl1UHUkMZHTw1wJgNGpceXFMbatdqP2tNuG3C98N1Snve98OF+CKtRev8GRwrqBqvnPaST8SXqsL699qXcra5zPflz5fR3asUXJ/YxdvfdIyYBBC6LSc+dJi14/0r+tXT1RSYB4+v1pQQDZAFKgKLfAv/r/7JkqUHiTZqDcWFvw/Bjzoov2Hfg7ISkVWuiB0AOv1wNhAuD1+jcc/TV44HF7p0xNz0p+brZABpiSkixDI2NSXVaisLqh0TGZnJlV1nb+m4VvrAoOH6TGxp1auUhLz1KN+XmghoM9AlQU8yYAFhfmZXZuWgb7u6TGU0XlQ3ur5b5C/IIM2B9Sb1iQBCDbWfCMT01Ja3eflBflS2Z6ujR19sjODUjmBDvaVP9IghQWlQvVLyCeJ079STPtX3/5v4RFG+0RBMQkNQxsk97MjvaHWuFmEXb9+mmpr9smzS131F8E8ffuXNB/w9DN8WTwc3NXFiMGbkufMVXn/r521f1GIxj2ZD74HENCZaC/U/9uFo387dyZ/1b5pubm274yWy4PmIUs7RkQP1Y7qoEsQOjRxUckcghk/CxWNTTevkUqg5wH36OVjVQU1724MCcTk6OSmpKuhJJnz/5FTn34qfaWGnPBbEluzExPLJMsuVjFSfJAQCjPn0lubrHcvn1W/UHyZnZmStsOSExAlkkvLbwW8BXgt9Defg+42qFcV8XvnmeB3yitTT+18ezy7PP+AA1A0M9vk957I/sWa04k44AQAzEHqZMIIV6ssV/ndt5xkM+B/jH98K/zfIx96qN/kszMyNazWAgjvwSAkeY7euy3GvzxHnftC2wdGLxt9WU1WlE21tU/qMoz+u3ds0Oy0tOWW9+Qg2vt6pVdm9bHpczSNzoobf1dOlZJXpGsK4lMTsfrYwh1Z+fnBOQCUH6MggPoBb7l8RgIAAzofzw2NDouD9s69PrXVZZLzgvpYy+s3/TymzEJ+EmgYKjXIAE4N78gR3ZuVSZ91lG3HjUvT4FWgE8O7/flF+Lap2anBUWavMxsAbHoMpJtw8N9eu9dMsscA6ISgsfMzFwtPtikkUZNIcg3rK8M/xN8UDbyIR6fhvuEHgg9EKoAhM/AO+ABPoQZ6WmBC4FYvZT6kXzRd+1qBXC1ALCoZOFEcAZawGsPu5q1ny9ei4UAYBxY8snq8wFsrK6kyVCmZ2dVQg+JPQgCvWYYvDdtOaAVeqDwVdUbVOuYtob29oda0YeIqb31viC1RVBKcM/H2P7/jE1VKjMjRx49uiaf/Op/StLaZDn93f+R3Xs/dEogUsm6d++S9r9TGWMhT6Xo6PHfa28l/01VneAbI7Hyxef/rxw9/jsdjwQOlbRdu05oqwVV6XiNgJ0qZF5ekZJNQezkNRIh2dn5Wgk3SQ7X+AQiMFD7EUpyzGpknwjA6RXluSPRwnNAEoDrrqxcr1V62wzM1vzNBDsD/V1y5fJSxQ3zJqwInrjWNWuTpLS0Sp49fabJGhZgXFt5+TqBbA3CNu5Bf3+HJojwTWjvhgd4Zxmt9HfjiqKvIjU1XU599D8kKSlJEwYEpe+rpaVnanLPz1wEiezrhWZ7j3cF9TZqgPcG7/2mJ7c00YsMr93vDwR+cHxEA/7s9Cxp6euQioJSqSpaIbND7raiuEgD1Z7BIZmemZOPDuxe6lH/QGR6ZlY21dXErKJ7kQa0Xu2u35KQqgvoga6hPiGR8P+z9x7OdR1Jmm/RwHvvPQGSoPdOoki12qh7dnbazG7Ei3h/3tvd2YndsW3VcvSeAA1IECQ84Q3hLckXv7ysy7qFOuaCpLpbOtnRIQn3nDp18rjKzC+/z8tSt6eqpooaOZ/3ZQTtv72QiKI5tGuHaqyuVCACke/T9tmJIyov522y1pSxNecDud9nJ49IMgUfX78fS8QgsfuTU+42R34nET+3vKDW19dFmtDL+N5q1GSQHyBwTEtLV0PP3yYi/AhFY8pG67LmWV2jcLJF0eoAL1IyqMCgeUW/Rx74IXggQgD8EK7y9/wc+dAFseLTp08gy8KFCldBfolaWl5QyPdROV1cmFPLK0tSgRXbslWg7Hn07ReUbiBI0i4dHe0XzWKgbQRips0szqnOwbcfNngAQBaQQXdZekqa2lf/lmHY67I97ulXmenpQv5DBr+2okzlZGbIosDlB/Sc2+5+I9VcGKUbmvZKYE3V//SZ/6La2y+os5/8SoJDqr18lKm4Q05HFU5DUWGXb2jcI1JcfGyfP+9WVVWNanFxXki+zp3/zYYAW1cd6X3XsD6OQ9IEn2EE97W1LXIsKgdPu9oEpUA1jEUjQTxBC8gBWhbwM9ctP79U2OsJlEnwcE70ytNqoAP97mf3RJ4RA1FAmwbVxIKCMlkAEsxTqaDSCErAlcjR18HWtoY8r7yiQXpetQHVP3gIiagASIbPM8lCmhYDzvvTz/77Bukzuy9Yy7eZbQH2Ah3UAMkBeoZBG4QxWjzwbzIG4oX7Ozs9U6pFVLnwBfKXOZnZvlJVyRwn2nZzHoA0Dzm6zRqEaySL/JJgmx37fezH+4t3GaStQVXs93G8v9YxQHLtO/CxsN77oSY0Aa59HkH3iSsBIGoMl/5dvXr5UoFIAv7PO8yWlzSr/621zWpxeUn1jg2qnVWNQnRnG4EuDPVDYxOqOD9P3evqFg6clrrqQDJcgtb2nsdSsa8rrRJGfd5rBxt3e/aub/DF0oLqGEjsmfe77iAM6kor38u7Tvfxa9k+fdzj+3ZLawRIiNGJKfn2FxfkyX+DECjIjflxdn5BfXHt9obp7qyviUsos36aX1xU2ZmZnusoCf6XFkSusLKozJf4D/Sgn1JG0DPjUqQg2bO4vCKIhrS0FFWSnyffbwo/3QPD6uielnf65gbNKfo98sD30QNRAuD7eFWjc9rgAR0c2X3amuH35fqaBJssHLXuclBPdxg3Px3uU1NzL2RTKgS7qhsFujY+O61g0WUxhFH13V3T5Amrs481Njmt1l6+VKWFBWpqZlaxQPAy4KQry4sCOSfYJcCnP5Xqf3lFnVTjqTQnVI/fBP96zJmZCekPh2maRSP/10EuPfb3711SZ8/9WgJGxiZAeA3csrRaffnF/1KaiVsnBFpbTwgHAIvGr7/6Z3Xy1OeyWLzXdlFQAlpSiePr5E12Tr7oL1/8NsYoXlu3U9jCdUBz+szfCXRWE/NRzSfpQ1BPEicjPUv+m+va2LRXbd+eGu+xZUF7/tN/9IT/uypiBOfYV3/+p7jrWey+S988PApaxsoFhXQFNbqH1y8BQIIESHFFZaMkVz6UvXz1UvpbWShyfwCLLczOF9Io9JvDwl4/1PyicZUk+nRSLBl/6OdyfW1NffXl23s+7Bi8f06d+TsJEAkU37ch90aLka40h215SHYeIHJoi9qM8X7QuvGb2T/MPibjPs+8XxsH712+B7YFJQB4h+r3vd7X5FIhiGt7o/lu93SPTI+LjB2VeALxjv6nanltRVUUlMp7g3dIc2V9/FvINxqUX3ZWpurqG1S15aXy7aN6vbuhNs714/INicfHg90S7COx+7DviXyXDjbsDoUAcLUqhLkGIBtoaXhXQ/XnavtD1VJXo1rqqtTltodqenZOmcz9+hi0TFy7F0t2nz92UBXmxdo6xqdfqAu3722YyidHD0hCJYzhh+HpMVVdVOGbdLG5I/T3kITA/ftXAskwmYvrnoT3aWp2TuXn5Ki+4RHVUlul0lJJ8r1SnDftn5FFHog8kJwHogRAcv6Ktv4b9YAdwFGpXVtdVePjb+UAWaCyqDGrxvQy+mlQe7mD6j89glRCByeGJQDS1lLVIGoAGFB+TPezhXUvBED3u7pVSWG+HAfyHxf8n/F0AgAoJlUZAmMJiDOyFAu9B/evqqPHPhN4u17ckhzAR7B4A+NkEYdRXWfxbvaNMv5AX6c6cepzgILSb7t163aVl18k8PHLF/9dgmuCbM0Krvv752an1LVrf4j3ubOA+OrL/62OHfss7nedACCJAIkgiQDIGbXkVVPTfkkmAKUnwQHx1/Vrf5CKP3DEwsJS6XWncs4ile2qq3eotrsX1KnTv1APHlwVyTz+5mX9fY9lbG260k+ig1YKbZtpAdD7Mq8rl38rWtmPH99SJ05+vqH/fnFhVhImpmmovwnvtit0+BUURWPT/qSr+uaxeI6AFMMEDU+BrXrAAp5+zOGpcdVQVqMW38izkeCC6wIljMj+sh4g6QYSiIRbWCP4BxEEvB4jiL3XfjHs7vIs847R+2tZTK8e4dADv+kn5r42SVjl3fpyXYjI0IR/H8YzdfTojxRqBTpJHHZc9j1x4qfy7rpx7Y+e7Ppe47F/kK/w8eHD5xOeSbtdyBzfj/Q0qN3JBdN2JVxcSfT7vY/V0uqK9OLzPiAot62ysFRVOxKVwP+HJial6l1fWS7JAKrAXkZrAcR1FQUlKi8rVz0efCbwdQj4wpiZwA+zvbmNi9Qw2TGofP/+8g0JuoHn09aCJDAtfyAg9jW/JYft6n+u7j15Jodge2D+wP0xVxKA9QLbBKEnCf5pf+CaoNbgZ/YzZ15/gnV4RfwSAbQBkjTwMxAhedmgEJP1ZrR95IHIA6YHogRAdD/8YDxA8AI8DQI8L/v47D8IvPzWGz3lzfRAExwBO1x7Q+7HguMtCiBG+kcCoL6sSlABmzUqAU/6BiXT31zrTWpEgA7CAVbmO7e+Eqi+lpVjoUcFncAfBvofffbfBTLa2XlHHTv+Y6keEaSTCAFWj+/a2i4kENMRCBAgaEi/eT6a4IegFvg5ZIwEzbB9C3R/aV6OR2WQKk0/SgRP25WpS80iFoTBiRM/Uxcv/qtI9ZWW1ap7bRdUSWmV2rYNmaGjUs2fm5tSLS2HVWfnbflnf98jlZmVq3buPKIuXfx3OSYcB1TECZgJatrvfquoWLkqYZyLK5DQjN22zJnN5J3MtTWr+15kgvTl40NtJtmfWdn166NMZk56W/ScOx5eS+jV5DeRbTr2ozj3A9U6jFaAsKRYm5lPtM+7eYB7moQW7T1BBoJm//6PBB1lWlhyPYhHaZfZyOIeS0qBQNqMMSYIILv1yhyL99e7kukRkFRXN6uCwtIEXXdNbBo0d/hjdjQfjKOLeM55Vvv7On13RbKWRGMYDgPapWrrNsq4uQhD9UGZE/JsXqYJ/Vy/g7RwEara+yDryHtfG9++tu5YlRpIPsE5ScJd1U1qbGYy/p1sqqhVRT7cI88GhmI8OLVVntBvE/5fU1KhRqcnpRWAtgMS80EmSj4OIt/MtAxVW1KpMtLSBcXAcTiHvrFBtbiyHB82WbLBqZk5tbSyIogGTfQH8d43N9uk6g9x36n9e4Tk+Nvb7dKzD6P/8vKKau/qVq2NtSL7B9EfRvD/6fHD8QC/vfOZejoQI0LUZiIFbH/QwsX1IqkLN0PYtYp9D9htJvgV4l3zvo4hSn6ltm3bHnRZot8jD0QeeE8eiBIA78mR0TB//R6wA7nConJVXFwpTLQQ0VAdpq8MmDRB6ha1xVPX3e9sgxQAUranxJMDVECAPgZl1l3HW1sHBjkmHAB+CAICaKDvMPQTyNkyehPjz6ViruF6LFAJ6iHmYYEI6Y9eRBNwgiAoKnpL1kQggbweVXSXaRk+fjvz0d+rqeKYP5kAACAASURBVOlR9ejhdTke+91rvxTfrb5hj2poaJWgXRvXjfkRbNMC0Pn4tpBUwV+ApB1ydlyvxsa9avD5U1VYUCa7QqR3hDaAO19LFZBFcm9vh/x7RWW9EAjhG+bA+RBMuMwO8mNIkV9Jb77dj3/u09/I/WQa5H5U79ieCqBpmgBQ/42EDAsku5qpf7chvaA6Pj77S+GWMGWXdu85If5IPNZrRZXIXDQPjI6r6tJi3/7JIDgwx7D1z4PeBsA2l5ZXVGFejqhZUIXy4k3oHhxSI5PT6tT+jUFk0HGi3/09gPIEgayrpx9VD55H81m3R6M16NHDGxsq2jwjBJigalzEm+Y4PMs8Y5Bw6vYdr1nzzigrq1OF9CEbyhhe2+u+9LAoABKJ8BwQiECgB0rKJK+zjwMHDAgp5m+aPn+SJ14JCs73wb3LG3zPO3bv3lNq2/bt6uH9q758C4x97MRPhK/Gy+A80e9IvQ1+3MMxfAIukre820FgmUail4QxxKW2xUhd+9X6+qrKyy8RXya8CxfmFOS4ppUXlEhATcIcZIBm1U/m2eWbS0UYpJE22Prv9T5OGKY0r0jVl1WHGnppdVnd701M0vj199O6cPdZh6CjMFjyW2t3hOICMMn42BeJ38OtzYLq60ay71FMDWF/S5O8v2kLmJ6dV8D4bz58rFAK4LeCnGxJDmhDMvjjw/tlfaBVA3Kzs4QbgMLBR4f2ir9dRmLj+dSoJEs0YjGM41zEm67EuC2nu5liS5j5RNtEHog84PZAlACI7ozvnQdYUFIVtgnMzASADTWjUgKTPQthoOMs/Fg88ndY01nQ+cnD2U7U0EPz76bkn709cEcgdh/KdLXu5Kmfb6oHnMUAwarfYngzc4ebYHV1ReUY8k+bGedd97EDcXM85PDMKiUQ4FOnfy73hylf5OqLZRyCAyQlCdJTUtNl0U0fNAv8V+vrantqmhCWQXJIAsrP7OqKrvRzz1/49l/iMGFaG0hwmTa3sCjM0UV5uVI9kwXe+KT00XpZEBu4uV+QhrveluN+fbNNpWzfpsamkDxMUTBYs9AtLy4UQkskL1NTUkT28ttb7erY3l2qsqToXS9ztL+HB0hQEYBx/5GIgR8jmfedVpJgeN4RGuqfrMO5Nwgeeba0MR+eGebjCjqDjsFY9Oz7IQGotrfuPeEbSPsdxzx/vj1eCTzXGLwDYZnH99p3Q0Pd6u7tr31PDalEWh/CEI7iV9BPJBfxYzLXh/kR1PIt5P0FYepmbHR6Qlj06fc3jflr5BABPES4aSmpwo/z5Hm3+KW1pllIReEOIDAHXs82mCbb1So6bH+vp1Oq/V4WBgVg9/8TRB9sbJWqv2lTczNqZW1F5guKQVvYBIBZ5TfHBcZPgA/h71c37gjsHyOghwX/dkdi64SW90MlyPyNQP/43p0iHwyBMEiCk/vCcSBs5jrzLFy68G8bElck10iym+syCg2aE8OLkDJoDqYkYNC20e+RByIPvPVAlACI7obvjQdY6A0PdUswxSLMVZFmIQgzMkYlAzk8PkgiFxdQbaEi1tCwZ0Ng5XIgH/XxF5NqYGI4XhHwc3TYxcL35mL9jZwIiYGrV36XUOED0ouqgV2N9+r/p8q6sroslcDZmQlBHYBwyMstVAvzs/Lb2uqyOnDorG+CxdVjqxdNQCrvviHdMtsCTDdDpEQVaHJmVoIGFsottdUJ0lH2ZQkLc2Y/jgsfAckzP4Oz4mn/c6lu8e8Ly8sqPRUN7S2KJEVrU536+kab+tGJw+rC7XY1u7Cozh07KImLyP7yHiCIvP+0R+1pqg9kYf/Lz/btDEhm8Z6n/YeEI/8ERZCTWxh4z35X58H7htaknu6HgYfUxKqBG/pswLUksAR2/iGNIO3us4ehvoW0A+RmZivdf4+sXnlBseoa6o1P0Qzg7/U8lqQCVermqnqFVBxtBlTkXUai4EDDLgUSz8+kBaD3bSuf6xsN9P+Bg8OAcTmHndWNgQgA3oFf37gr77mT+1sV/D5tnbHWHJIASB8C6zcr+/a8qfR/cgRURqwxHulEFIJcxnOLfOKHNK0cZB+D5FPr3pOquKhSrb9cE04ijT4qLCxXJ0//PFRCyxwX5QPIDDXfwYc8r2jsyAPfJw9ECYDv09WMzkWtra2q2dlJqRQVFJRsqBixwAKyCYx8s2brq/uNo+VzJudg/Z/y3DRKAGz2anzY/WiZQC7RNOCMBA0m+Z+Xnjb7sZD0q+yDTOl60ibtFn7VPCp4KCqYpntx4azQ0kvvQ4qQY8zNTasL3/zfpBxMlQd4sDaqQQT2rqohC1/Ot394VJi5gbnm52SLv2D8RuaKZMX+5qaI8Cmpq7BxY64lxJxb1GtBNKWH6IH2OiTSZL3PR9TBXTsEpfHXYHNL8+rJ8151qKk1AQb+1zC3sHPg2wVUPww5I9wbn5z/dVIoDdc8aK8ZGBlXZ4+EQxKEPRfXdlTvUQDA4MWBmA+D+wVFHCT6NAKA4JzAniq+2TKnxy3NL1L1pdWK6/5oIEZ8R596ZWGs/Qs0y9jMlHo+OSJjor4DgR7fY5B4dhXfNV+TQ0D/vqe2OUGpx9Vm4LWtl+84Dr37EPUd3t2iGqrK1cjElLrc9kB2IbCFrO9Rd59w/tgmCKqTR0RlxbSHz3ql4m9bMuz/m73erLOuX/1DUmSX9rfD79gT0zMqPzdbrm3v8IgqLcgXToTIIg9EHgjvgSgBEN5X0ZZ/Ax6g33xtfVXk5/z6G+ndJPvsZ/RRA7EGzgk/ALJGs7NTQhjn1S/OeEAU0RqGLMgM/PjQQ6rDQghiHQyeAaD/LGiCKhJ/A+7/3k2RxTgqBtqoYAB1py3AXKhrVYPNOICAF/RKEGzY1YuP5FdJSZX6wkhSJENE6Nf64CUhdujIefVyfd3JAm+SD1Jh1XJxXkRwtr8gweKZIDBB5gmoK0EmMlgR6/Nm7q7YPgP9nWpu7oXKzs6TdxlJms228/QNjYok194d9Z79w5ufafg9hXxtdVlR83yxMKfyMrNDy6iGP8p3syXJvauXf+vb72/O5H2QfFKVp/JcV1nuSyL7vjzwWr1W7d2xoL6upEplpWeIRB/VeKDzMM1raUDeAWb1nTnkZGSJFr223TU71MD4kJpfXpQ/EQwi9af5dEi404rH30kMhQn67XMdnhoTFJ82V1V/aGpUDU68JRZmnnWl1SozzVudwD6OZvA32ftHJqfU5buxJACM/61N9dIOBSGgaSClSJzaBuLrj1duSusZiETsSGuLqCd8F5as2ogXsSRzRQ2BcwCtUlKQr0Ynp+TfV9bWJIlMsvhDo1i+C59Fx4g88F16IEoAfJfejo71wT3ARwemf4Igrx5WW+IIQiTIriBva7v7jRoZfgs1dE3Yi6GdbVmUtsEc/KaHFZI/iIOy3shn6W0gF9K9kFQtqF5E9tfnARNaz/1k9ibr2R4/+TMJwj+0Qa5162Zi0griJBIDqDtgLmkvklYp21Olzzg9PUOIIOnx5p9bXr92chBwH3OssdGBhNMyz9UlMWYe356vi5gwyGfMg4WfF8klyRPaKiYmhgWxsP6mv3jb9hRVWdkoahFBvApBc/i+/e6FSCH5QsWQwGF3I8FGm/Qgcw2u338kEGOqlHcfPxX4/7ZtW9XC0ooQONJa8vHhfep+V49wOtB3TBKHYKO6LFbp/RA29mJCWriASFcUlWyAWy8tLYjKB3wbyBBOTY2qJ4/vCBQduVDujd6eDvXs2X1VX79b0VKjjd73np6HamCgS5WV1aimHQekd573AM8OPfrAzOFVITkFPwcyqSQDk+FPCEOyafvOTkKvrq2ru4+7RA52eGJSEjP8LTsjXU3PzYtc3PzCopCA7mtuUNfuPVL1VeVyjZqqKwUSbqOP4C4BLbIwPyMtExApci+glrK6uiQtFCTZ8SFtTGmp6cLnUlbuhpeb5LgE76trq+rZSL9qrdmhxmenBCEH3H9XTaMk0PmOcq9iIAZIlGu4PXOtLipPCM7ZLj0lTe2tb5Ggv2/suXAO8O440NC6qXYVU7VAXwMTaaD/RnJDnqstMQ6NZI1n73cXr8tuwNk1IsOU9qMVgGfr95duJAx/Yt9u5zOmEwDsc/7YIXlOvQj/kp1v2O3DIi61BLPdPsY9zLxJhmzbslVUEtLTUtXo1AvhisFXyECS5Igs8kDkgeQ8ECUAkvNXtPXfgAfo80fyzisoMxdcVDMJFLQND/dIMEW/NszmIAVgcSeAQte+sqpJtO29zEsBANghgX5+dq5AEOeXFlTHQKzPj0ULxEeuhQN9qyxa6REH9llcEpM9kt7NhRlhw8eYU2qqf8VBa7izPT3o9iIVuDbVQcie0Hf3Y9nW5H26gsx4Numiy0dUuugPpO+PxSPkWyWl4ViZY0RWi+ILjCAvy1ALsI+32fOFnXtxYUbaRwgAghjEqcLrflOqTKhI2EHnZv3FOZF04J59PvhM9fYk9gYjz/j06b04/F/zE2hf0F6A5FhubpGcD4tzEmSwk6+vxUiyWLTbHAQu6UNXcoGxzISZuY0d2Hgt8jb7SuG4HN/PmA+EjX4s6Zs9/vdtP2C1tzo6VUFujpBFHty5Q126e18W2TXlpbLIhq9hbW1dNdVWqVsPHquigjxp4UCJJCMtVYIsAg8CDSp1UzOzqrnO//mG8HFtfT1GNEdCats2QX+EMd6jVI5hdtekcOZ+WhqT+72iokHUULQdP/lT1df7OP7smCSeszOT6uKFf90wBZjzkR/kvdDx4Jp8J4Di8424cuk/nAk4v/OwEUZhzpltTp76PEG2FFTGM4L5mkqVun276h8ZU4d3N6uO7j5VVlggffF3Hj1RjTWVanRyWh1tbZHrNLe4JNVll8H+T8IDpYfS0hoFMWF+QYnKyytWKAuQGOD9z3+PjQ2KTOLK8pJIF7rMZNUHSk8C/Nlwv8jy0QJAAgC5PlRxdPCuxyFhkJGaLrJ8vGurisrkumNwBrxYmI23F8jYqyuSXMD4XoIyQMYullB8lRQagOo+VX7TinMLVH1ZTULgKUS5xkaEpMkkAzp7B9SDpzHFhf0tjaq5tlrmS+8/LP/0+cOD4moD4BqSlDO/OyitXLvXIUmDn5w6FpcDDHuPJbOdJpnkG+NqL+JbAJGurSjBMfgunDz9C5WXl0jySovYrYedandDnXoxP696ng9LsoqEQF52tiQCIos8EHlg8x6IEgCb912051+pB5CXmZkelw89C5dc68NCEPnlF/9TFmuffPJL+ac2zXrOf3/6o/8mQSoBGAFRWOZkZI5mFhJheqaraA0gYb2wvCR/1uzF9EKa5urB/vFP/h9ZfN269WWc8V3vQyBaVb3DeVW6ux+I9F58QdV6XDU27ZP/5PyAe5M40cZH+aOz/7AhwJ6cGFIPHlx1BsVHjn0mUoNe5mKUD0P8A/kdkoQuPWySIiAybBWBzZ4vczd7+5O9xe0g+V38RdLg6dN2qVC6LCY1dkChda4tiBhM8w3AIK7NxUGAz2l9AD2gzdV3bCIk2M48f6qkpjIBv3vBPOHIoMoH9DfISCLdvP6nhLkF7cO9bC8wg/b5of1OAoBFN0oMQ+OTEjB+dGifBJFUUQnmWXSz+CZBUJCbrSqKi0RRYmh8Qt5j/H11fT3WApWeLmzjVOhso2JPn3PP0LAEN7YRtNAPzfhexT2CjqfDvaqhrEb6yG3jHgZWH6annn01rB4VAs1izv3c0nJIpBKxo8d/LNtpzg2SASQFtFJIMtB8W17Udb8hG2onIJnTx2f/ISHQgjyTPnKCRPzKNYRMbuLFjMDDBSFRUiioAFpqlldXpW96dGpa5WRmCirgQ1uYBABEfkD4NVcAcyKpeqixVYJbQmzutwe9T6SVIDs9S5XlF6nx2Wk1u+j9zeXdUpSTr7pHBlRuZpZqrkzufDsHu0VtwDSCe+YLSgCFApfxrW+qqJXkRZABZ//i6i25VhjPXllRgRCj/ulq7B1Pnz/XjueDRJlWBuA3/na0dadIqyIRSPIOozcejgAXimpudlr19T1S+fklktwhobWZ1qC2u99KYh/j/gShwrNgFxlIJvFsaeP7L0icbYnKCovLK2r91Ss1NjGlUlK2y7mSUCT4jyzyQOSB9+OBKAHwfvwYjfJX5AHIlJ4Pdikq2rm5xRsgiVQtrlz6T1kY1tXvVnv2noyTBVJZn54eU0uLs6qqulkkqbTUWzIyZ/T4U8VYe7ke6BkhAKzZsaFaQMachWUy5ur/JmFgB7VaBtGv99RktWcxfa/9Uvwj7zUnvUB2/a6rZuZvBw59IlrhXsb8rl/7Q2AV/vyn/yioBuxdzjcjM0eCy82aDoBJHL2Lv7xYlO15cTwk3LAwwYeLb8D9t40JAI5hB9L9fY9FK1ybWUV1JRF0wGSfB1BdKrh5mTm+VTMWrBe+TY6YUC9KwygU6HmxqJ9bnFcFOfkRvNS6WFSTFWSCHpKVkATeePDYWXXkXns6MKTud7kZyu37glaCMwf3OMkGuWdobYYh3mX2/aeDabTpdWILBNKWrVuk1YVWMN6LkMQ+fnRThjzz0d+r9IwsSRhjtNxkZGSry5f+Xd5JJF1BkF248C/y33qMoPdH0H3Mu7f72QMnJ4CWIQ2SRKSiTELm+N5dns/U1PyMGpkai/fRA8FvKKuO99F7nQdBOFV7rgHydwTD5fkl0srmVfX2SgBQsZ+YnZaxTCOhRBK/vKBE1ZZUxn/ib+09j1VBVq4E1n3jz53TrCmplKSAnYy3xwu6VvweSzb1xbl7wuyjtyGhsa/OjfCzx9FVe/33T48flkQbyACuZ15OlsrNyhKEQMq27era/Q5J+PiZH+u/ncBlHJ4J0Bxl5XWKZyXIXN9bvQ8oSooSZiLA5pY59+lvpP1SG0nItsdPJdnYWF0haCCvFrCguUW/Rx6IPODtgSgBEN0d3ysPsOgDMk8AVVXVJJB5l01ODKtrV38nP21PSVUFBaUCdVxdicHLMfpBCU6//uqf5b/DBFj2sV7Mz8rCgUWLNsj+qHMSZGAQCwFjtM2LhM3vgrm06AcHujZUz+lTzczIFpirluGxxzUTALb+vNccOL6rB9bmXWB/Kspnz/3Ss9WAffRCO+gmNRfe73K+hYUVmwow9fyQluS+eRd/hUn8mEGMTgL4cVME+c/+3dUCwDZ28GHqOPO7eR1cCQD7GSJRxkKWQIRqGs+Cl/ktNMOcX5jgDFkvkQWdn1Hbt6ZIxYnqMgEPBpdHMrDeMPP6W9iG6iTBiRAAzsQq9rriSLXZtGcDQ2p2YUFaCExfATm/2v5Q5M6SMVvijH25TtPzswqOFVqqXGbrkcMyDlJIk78SlFB9BEEDakwneJHTJDDS9yrJAfgwdHIPZMu3X/8fOeS5879Ri0tz6sa1P8p/e0mBmvMjqXnxwr9tQHDpbU6d+YVKS8v0RCKF0Uvnfu141ifXyAXxh1fjyfMeZ9Wca0ZQTvXaZfi+o/+pU9LPK5nNOH4IAJJ/9PfDnUPg31JVr4anxqXqbjPvMxYBOfPk/WHKA3Iv5GXlyn2RnZ4pz23XUI+QB4IuKsjOFYI+KsrJGsfR5L3J7Mv57JcWhHCKGbTh8JxhzBOSP1pq/vPCVfkbXAC06Wgj2TYwMuacEs8m0oJeATQStTeux+5dEFK0smhDlWZH88HAUw3zXiaxRhsOz9ziwmx8TcXgyZDWBk4m2iDyQOSB0B6IEgChXRVt+LfiASoxQMqA7PspAZAouH7194pAxWVFRRUC+dRBKP3/hw6f83UDvYeQrZkKACy2RqfHhbCIYEejAqheZKZnSHWDv9s2MtKnbt/8s/N4fEizcwrUi+mNH36bkd4ORgm8P/7kH6Ry60d4qBezXvOgmsvi2EwguPrEOQHNrWCejFc1WG+DHnb3sxiMURvnXV3TvAEWbwaW73K+tXW7FEoStCv09T1WwHRNYxEDsZx9z6SmpEkvLNwJ7+IvV0UmzHMX60X+zXslvPNKYugFmx1g2Ys5VwuAnQBgIY9UV1pKmkB0varKrmOF8Yu9zfkf/TeBubpMBwuwePPvJOh4LhcgTdy6TZ7rxvLawOroZub1Xe6ztv5SmMRn5ucVUFuSkfVVFSrXQwsenW16cb1MQ5X17yAAqMwDX9bG8b66kRyayTyeyV4OX8Dw9Fj8enjNy+agIFgnyUuAj5EQImGng3F+Jxn81Z//SZ7vffs/UrV1OwUNACpAJ7/6+zrjLQFwbhA0TbypQp/+6L9IMtnLSKxdu/I7z7YETbJpI2vM8U6c+lwVF7+tiHsd62n/c1VRUrRBH51nrmOgK96C5trfq2oN1P1hf5fv7ar7+O2N7AQAyAGS4yS/deJPB/Z6X76dQQRvzIlnlQCbBITLGCfZnnxzHK0osJnn1KvFz2ssKuAXbt+Ls/1rEr/B0XFBApDQgdRRG4ocqDmQrKTFQ9veHQ2yrV/CEjTko46bqqf7gXAewccDtwP3dHlFXSjulGRILGk9g5izr/dRfJ5Bqkqb8Xm0T+SByAPBHogSAME+irb4nnrADrYISCHTS0vPVGmpGSozK0eI9ahELy3Nq8zMYKI7tIshN+KjC2txcW5hnJyKhQqaxRoNQJWC/lUvcwXNbFtaVqMOHToni1VXkGzC8F2VXNoeWKTSt+dnEMyRZLj47b9sQAmcOvN3qrCwTJigtdSbHstOQEAqeOVyrOXCNL8EgAsiS+Lio7P/VRI7Y2MDCVB93Z+O3y9d/LeEloGw52sv3qnUffnF/0qYs59UERu6kA78PYy/XL5k3/yCUnXs+I8lCLETInpyH6KK4tWGQBKGa8xCUVePmAfJn7Of/DLOleFKhNhKAAQBJADQ9PZj6zd7TN/ldRSmQpvs+AQfQJhBMCQj/ZXscd7H9kNjE+rqvY2cEvtbmjZIwQHXv/2oS0j+/AziOar9XmYynG/2HNBC//GpoxIMjr2YVFu2KkkakZjxCvrMwCQrO0998smv1P37l9VA/xOZBogZyCH1+4t78/nAEzU7Oy2/834qL6+PI8XokyYByDvXy4I4OFzvaz2W2WKmOQbs49jP2Gb8aRPseY2xv35XQrKL+5zvm4lmc+0LYoaefTvwNAlyed5fvn6lnk+MJFUd38z5+u0DieTIiwkh5SXwzsvKVrUlVRsIJUFLQDRoG+dI2xL3YFoKffnbpdquuUz4nb+5CCr95kWf/zc32+I9/hrJgcpGRlqa9PTrfniT7R+yv61bt4jvg2DzGqFF65wuBAD/p/IPiXJYSwap5xrzQ3y7ws492i7ywA/ZA1EC4Id89X/g564TACYUXZh8X78SToBkob5eCgCgAcryiwV+OLs4L1UPbX79iK4EgA2xd0nDaaZqjuEKKqmgT02O+GpOy0Lz7D9Ir6wZ5DGmmbHXhIr6fFwIABNmaN9yBPRUzm1zweBJSBAMY1Tpr1/7fXw3XVleXlrYkJAIc74MZPe3u6CNQQGk61zD+guiMbMywpzM6+36XW9z9tyvQ6kwmH4mOQR6IyUlVdoxbLOvbdDrwoTYsyi8evk/NxD1uYgqCSioknmZHxImaE72764WmWTHsLfvHR0UHfPN9Bb7HRt2/MWVFbW0vCyVPd4vJElg26cPOFlCrJn5BfXna7edhySAJ5DXxnsQBnHIAINMB+deAQfj0D7wLqb10V9veaUmZ6dVZVGZEzVlHsNMxgH/hzBTv1f0e2p9bW3D+4LnAR4ZP9OSoHYrzrnzv/ZsabKTlub4JqzfRZaqt429534U56xJ1qcEsQSzYQy0C2z32u73PlZLqythdlV76loSpG/ZSffuA/OHlG91bU3aAjTBX6iBQ2wEuS7EkfNLi9IK4PqOc3/3jA5I4s423kWo8phBO9uCAjANcsIDDbs31U4Q4jREpeGPV2JcFLadPbxflRTmy5/tBEDY9wIJAFoAXSo3Xq18XvO2v9d+CEV7DLhZkkk4hPFdtE3kgcgDwR6IEgDBPoq2+J56wKzwspCjwj8y0hs/WxZlDY17fOXwbNcEKQDY27NoPthIj97GnkRXAsAMghnLFRyZQZbfolPPhQ8wcocm4SALZIj1+JtZdaY/Gqg5RFiYHZTaTPFe1X99bBcPgKt3XFfwtmzdKlV2O7hEeurgoXNqfHwwkMQPBm38Zp+vvXjfTAJAw4X1+cWk72LEYX7+gmzSRhuw/blP/zGuxKAlzex7yJayDPO4AvG8ZMicUe0kUWETi2l28zBjauQH6gUkjUwFAfbfjAygXzBkzonnF81yV0uMuZ1Xi0qY8/PaBhQDvcGFOXkiNYaZUGaCHCqCUhncslXYy+EBcbX9sC+s3/TRI+vmZzvra1RLXU3oRIAmEnONaScAOp71qkc9MRm1IPOTGRubeqEu3rnnO8SpA3uE6Gxs8oXIEHqZ7n2GIZ7AzvXOtPfVyBF9b9LSw71Jsmp3K/f7FtXx8Jrq6Y7Ja/LOpw2I1itkRlFigScANMHd21/LPQxx6drqiuzHPadJOGOKJp87g3MvZBDHBNF19Nhn8f3s5KZ5TkEJSD9HS4K697H02ZuGPC3KACSyTDP17iHoAzlgGr7bWdWoJmanNgTSyPbRSmMbye+puRfxP5NgINHgZyTkuT68j3lHebX16WeOSv7YzITKTM1Qedk5G5RF2O7RwNM48aHr2CTrTaUAeA/gKLCNtoOqonJpYeDfky0aBD1bpgKAua3ZBjA5Mytogc3I/XFfjvHt72pLSAQk+57kPY1qjG4HBClz4OBZabmh1dBLSjeIByjIP9HvkQciD2zeA1ECYPO+i/b8HngAqPmN638QfXmXJZsJZ/ExMDG0oVrg5Sq//kBXAsDOlrsq5SYE3xxDV62Yiyb80dVpV3BZUlKlJiaGBRGhjUCLSjn+etRxfYOur71AdRHy2b5gsQD8VS+eXNB7PS4Liju3vtqAXtB+CTrfXbuPifzh1Su/Tejvdy3ejAT0NwAAIABJREFUk00AuJIdcWRCgL/QRzY1yvGR3SLhukZmYkT7leol14z2FZd5VfZj1+FcQgBD771WwQh63JGBJPjXkmn29vRT01edjNkJFde+Mu9D56TCiBa7nXgw9xHpz3O/8vSN3lYHPFT1CVKoBtK+A8cHmvNzS/PyjO+taxGCMSDETRUxCUySgLwHWmt3SPCBjjhtQYzBdiQMQAU1lNckJAHYh8C7q9/Nau7lt48P71OlhW8rta7tCP7oEwYF4DIzAQCr+OW2B6Evk1fgYWqYew0GlDkv+22gSN96+5Nnzs11AkDLrhVkv2UO95ssCcUgaTO24f3jx6xPSwSVZb0NwdPdO18LD4rreTXnRNsBhJm2uSD9Xok+9g1qMfDzw9DUmBqcGE7YhCTK4aY9ck+SHDBNJwDgvmjrfrQB+q9/d/XHeyUAeFYIvrXZbQau+SeqMrxFgdnb8mwuri6r5dVllbY9VeVn5zqTRHYSwnVMF3EfaIHuEf+kGM91RmqaSk1JFWSATlJphZMwDxX3WVvnM2HAR8IRqT+SaC7JP5jybz54LMSatAb85PTRpBEJJLB6ejpUf3+nOn3mF/KsbN+eKsiwMKYTL7Mzk4Io0GZ+11FW6n56TxLvpp089XNVVFwR5jDRNpEHIg+8Zw9ECYD37NBouL8tDxAoXb3yu3gwWFpaLbI1QpTUcUOqOy7YctBZUmVhYTQ4OeK7KVDIHW8CB3vDMAkAV69omAQAC08WOZ+c/7VUtbzg5facqL7gH0iqbCMYpQdcL7apnl34Jpxkm9kH6Aq86b+Fm2HUWkAwBxM+a/qMuQJzx8zz5b9tXgMXEdHw8251587XCaepkQauSo+LbwHfQh4Z5C+X/220hyswgDGc5IU27mfGorJCgMIiTKrjBsLET13CxcsQBkUS9Dzwe7LBSxh2aTug92s30XMMgpwSsA9Njaq8rByREIPLoyA7Xz180ztunisEZn1jg+JfAv6llWWpFJrV0zC+ITBnka81wMPsY25zfN9uVVNW4rnbwtKS+sNlN5xYrs2RA6q4IE/ZWuRh5uGVAJiYnlHf3m73HMI1Z6+KJ4PY7Odh5vahtuHZgkDW5DXx+k54KWowN1ta1i/h5kr2medHFZZjabSR+RvEie09G4P4utIqaU8zCfr0fvoediUOzMQ1Sa0OI6hnf68EAL8hHzi/vKSKcvJUrgchp54D5/TFH/8/4Wsg2Q1RnRdc/LV6rSZmpiToho/DxSkC+sBswfO7P0xywrfv19eCHDCTGGHvMZAW+DTItBSgVgDIzsyQFiAC/ZFJb8m/IC4O+7guaV/epydPfi5qGUFm7s/3uan5gHoxPa76ejviyBi+PzwX+vvD/Y3SEteKb5QpD+h3PEgcp+dfyPsVqUrezZFFHog88G4eiBIA7+a/aO+/cQ+YizMTSj05MaTu3PlGEgAw1zbtOJD0mfKRa+9+LJBfjI8WCzEqKhADUVlk8eXuUXylCO51dUkf3AxeWHwCuzPNRiw86bytup60xTcxUQBAWZE5xMJIz/k5QEP+NDwTSDts2mYvLcElwboJFdRjmoFcmMBP7wdxV0PDnrgPbfZs83w1gZ+LYNCW0JucHFHXrvx2wyn7aXBzL1EBgRwvyGx/2QkAqvfoI6ekpMWHciUJbMJFEBfMEcbrl69eCiQeHfPt21Lk7672CnuuLpjx06521fn4VtBpef6+GehymKQU8lLAubW50CP2pPwSAFRCCZSo/JfmFwnpGTDnnMxstbSyJD3QVAF3VNRLxY1FOs8427O41y1ABCFIf3nB/M05+QW9yTj8/LGDqjAv17kLevBfXr/j/M0MNO53dasnfYlQ8KA5FOfnqbNH9m94j93ueKJ6h9wJUIIaTepnjo+CwMU7icof+vfzxw6pwrwPt/B/9eq1EKgFGUm261f/INKBptnPov7Nhe7hNxcfhR/fhcnt4prjyFCvWltflcAXNncTAUTbRP94YkuJWeV2JQBqSipVWV6RutvdIe8S00rzi1V9aUxiNxkEQJBv7d/huOE9QOB/794l5cWxQMIeyUD6/8sLi9W2LRtb6rw4egj0Z5fm1dBkItmlK4kBSufx4DORoQTyr6V8w5wX74QwfAc6AcCYNuHf04Hnqr1zI0KGJBxygWwf1lz8Qeyr+X9IuPuZX6sK+2mUIYH+ydM/j7eyhZ0fiRren7RX0J6i1ZPYv7qoXHhAIos8EHlg8x6IEgCb91205/fAA2YC4PSZv5MgyYZrAhnf3Xo89NkS8ENAtLiyLJVEba21zaJNHMa8Fo06eGHBQwXKXoSai0T6XWHfd5nd4xcmcHKNw0d+1+7jqrjkLYGYq9+VxSi98DD4ey1y9bmNjz2Xtgw/I4AmmYBqgzYSBygArDsIvMwEg8u3ZlDoShDoY2gGfJeUHD78+qt/Vq9eumUl9aLI9hdVrq+//N9SsdfmSgC4kjSm4oPtL+4RSBFpmyAZVVHRIH2033z1z4G3oI0sYIfu7gfq0cPrgfvaG3gl0CC527bNTf4XZp6uPtUwCQ6/BADP7IO+TiEBg73+2Uif2le3Uyp+MH0DO4cQbE9ti8pKz1Djs1OqZ2RA7a5pkmceqU8SAaAIQA5UB8BbCSiA5gPhfVeDjA9IvUvjHJ1w9MJdRvDwszPH1dLKqvqTB+mY39yqy0rU8b27BR6vLei8bM4BvZ+pgW4eUwKc44dVRnr4ACdZf07NzMUk8ziP1zHSuvX1lyrHkkfU3wfeQSQ1r17+bQJZp31cL0Z/MwHLPjYazR7H5AMBbg0igIQr7w16rFfXVtTi/Izatn27yskpVPkFMUQI53GvpzOeiNbjUiVvqWqQ/3RV8ffUNktrgKtibn7L3mcCgHcWppPipmoCPeUQuprG9pzfyPSEKELADeGlJuJKgmgOArs1gWO4EgAuMsCw9xnnRAKA5L+f8V4EOYN0JoaU46n9MVUFkhhfXb8j74uq0mLFtnk5WSL3B49DMqbRctzHlZWNAsWfnhpTN2/8SQWp3XAcL5Ui3suaFyM7Jz/e/w8SADRcWJ4EW3mB/fT9wbtYt1glc87RtpEHIg+89UCUAIjuhh+8B0xotc5am07xYqq3HUeVhEz1pEFyZG4jfb9l1Z6yVXpbP8IoCOxy84qEFAkSKtPMgGhyYjguX+W6wK6kBrrt6AEPDHSpjPRMlZqaIRVjO8nAeHzMSZbYgTAQQBYQBLWm2VI/Llk34LCZmdnq8qX/cN6TnN/Bg2cFAmpWt1g4Dw/1Sj+ul5nna8s/so/Wh/cL/vXYrl55AtYb1/7gqazg5y/mrcmT9DE4P9oz9Hl6JXNsWb2ghzlMYM0YXnJjIGOuXX2rvhB0PK+FJAvZ2w871YGdO4TEzl4Uhun9N1s/9DzePQEQI/uiwjk990KqTrrSl5GaLgERAQfBU3ZGpgT6GAiBucV52ZbfUAUAqrqrpnEDCZnps87eAdH2fl+2v6VRNddWbxjOLwFQlJ8rLQD3nnQrKozJmhmg6H2DWg5c1Xy/6r+eo1fwQGBANZbgj0Cwe3RAEjBUXWPXb1Vt37rdV2oS5MPz0XGVk50piQAQAfAhnDt2MC6pppnTSaydO/8b6ZsmMeclaerHtA7CJyvrLY/BxMSQJHVdprlE9PnzDuM9yPuK/UgG5OYWKaDYa2vL6uX6uvwNcwX3/L2polYVvUmgIq3YO5aI/KAyTgsb+5tmy/y5CALN4BnCUb6xKNKQWCQJDJqIbxh+g5dFJzIuX/p3VV+/W9XU7nQy1MNRQhBpGso6VOTLCoo9nzWv6v/eup0i3elCQNgJAHrzQQeZlWhzHhB7pr/p/d+6ZZvca8hW4q+U7dtVekqaVLNdBsR/4sWMqigukkSajQqC7HNfcyxZ0/b4qRCEnj64V1UUFyb7uMa31wF80479qq6+VaWlpauxsUEhwAyD2HJ9R/XgrnUUv4EGQNKWNUyQ8a7lnqQNC0MyGSJVElJRAiDIe9HvkQeCPRAlAIJ9FG3xPfcAfWnXrvzOSR6WDEkNfZD2YsnlusbyGlWc6/3hRgrOi0gNqDq99S4tagLyPXtPCjEfxEl+5qrwurZ3zYUqOMF6YVG5SM+x2GROqAXYJD+MWVZeq/YfOKueP38qlYG0tExZECZrevFAVYGFMO0FVCxIhNgBtD22eb4uaDkyYRkZWYrERMJiNyXViSiAK4J9MBZNfvD4ZP2lj8/4JC5evBiTKqPL7MAgyKdhEwCMY7OT67EHB7tU+90LvociENm3/4xzoUd1mAXu4Oi4Sk9NFTkryK60kYj685/+R9CpKBfkOigB4Ifg4ID0mlJ5ml2cE5jp3PKCLEBZuBNo0BYAvHh4ekzmBwx6ZnFeVACoPrLds+EYURitA369qiAMfncxGFFxpLVFLS2vqI7uRAItl4O8+vF10ODap6a8VJE4+O2FxIQi2xIIH23dqa7d7/DkJ0CNYO+OWHCizS+YZ44/PnlUWMu1jU5Oq0t33dB/tjm5v1Uqni6jr7t/fFjlZ+VIiwbXiGTM/PKCQk+d68K/kwgwmd0DbzDHBlpWFTlS9NJ1wO4F//dCVtlqKdy3POMmp4B5+FOnfyHvW228/7MycwWtACeLFzM+28PeT5Bumk1yZxPj8Ttkly7SO7uX/elwr5qae9v2xL7I4xH06vdNWXmdWliYUTU1LaKoAIqC1h3+qSUanw8+lfevRuigTHOv/ZIqK6tR5eX1Mn18YPaN0043PDWmygtLfdttkI58ZhH4geBprWmWb4mL4A8EBIGmabYUIs93Y1mNBPlhK9uu++76/UfyPjSRMZCB3jMIMfe3NAkxILKaJKa8UDR+9zVJDI2QoNBAwsXF0G/fb64xXS2IYZ+pMAgDPRbv3ydDPVL95xkm2UprSrZDZSLs8aPtIg9EHlAqSgBEd0HkgTcegD2cyg6ZcXqpIVc7evwzpT+aZj+27TRYwWEJD2tewUEyrOthj2Vvl4zED3B6+tqDAmyvuVAJOH7yZ86+/83OP9n97PNNhu8AIr67d77Z9PknO9dkt0/mWjJ2MgkAtnfB912kgDD8U81kPnm5RRtIpAjEkISbfDEjgcH2bVtVdmamVFnRtdea1hzTizHd9I0XIVqQbGBY2SkSAVTvMFPSz+v6mNvARs4im8WqnxHQP/IJ6gmQzx09qOiXHx6fVFfaY1J1QfbRoX2qrCiRxKut86lIC7psT1O9ysrMUDfuP0r4WXMDkASAP8BLQeDw7hbVUJVIbmb2MdvHNJMUQJi7+gfVw2dv5Vft7Tk+fAFU/2xbWF5UvWPPBQ5MkJeWkiYyc/i/MDtP9Y0NqaLcfFWUky898EGSc0G+dd1ffi1iXs+b/dz6EXO6FEqYByztfqoFnAtolfaejdJ/6alp0tpC0CqVbUsekOCKdjVg87a11uxICL5s6Vsq3bTQMDZV4ocPr6uPPv57SVrX1u5UDx9ekyo/VWfaI9Tr1yKteOXyf0gwSmJA1EJev1YXLvyLamzcK4gALzOfVa9t7MCd7WpKKlRFQans8nxyRD03OAC85HntNgIziRB073j9TkL0z9dux1n+Pzl6QMGrEdRG48f54TqWZuk30SrcR0i99vZ0xHdp3nlYtbQcCjydIIlfvwGSTVzHSCw7JEFrXrfASUYbRB6IPODpgSgBEN0ckQcMDxCAQ6YE4ZBtJ099roqK3/a6m7+7+iD171RE6B2enJuO7+JFCBQU/Jj9dWEunMmEr7f3Y7J3jblZFviiogp14tTP1OLifKi+c/vYVIsGBjZqL4c5b3Mb+3y9ehftcZE7JIHhR8zlmgukhD094YK1ZM/FtX0Qq725j6si6QXX1PsdO/4TQQNoc6k72HBme54sZqlaUeknAaBh/yQFcrIy4uRVQRV8Pa5LtYHfqC5++/X/8XRrsgmT93F9XGOEYdv/9PhhVZAbQ0YMjU+qqyETAFojHJ/PLy4pquuPevqkX9hlVBJJzAyMJgZ7VPWp7jMOOuNeCYCje3aquopEQq6gBMCnxw7JeLcfPQlUPiD4z7X68PV5UP2lSgvyAuRGfVmVoAEwKrMEtgcbdguKY2V9VUhX39WedrWpzse3ZRieC9qbvGQG/RJu3MO1dbuFNd2F6NLz9EIXhDkPL/16s4qveS/M8UBRgGbjN9PswNgFrdd99exHYqO7+6H69Ef/TVAKwpPy5T+r3a3HJAGAHCvIKxJz83PTqqCwXNBUJF7xHfr0BItw8IRJxLl84jo/tttT16Ky0jJkXJIkmqyX37wg5i41BXxCQl9XpPEJyARaAvk/QStGQpEElSsxSBsQ7UCYScrp1bojKJpTR1VaEn3/z58/U213vhFf810GJcg3mjUNrWYrK4uCaImR9n0emFxirjZZLq0D1TUtotZD4kdzAdjXJSgBECNbfKpSkXPMylX52ZB/bhFSVhJLSFe+C+IizLMTbRN54PvugSgB8H2/wtH5hfbAQH+nQA69jEUI1R6XmRBKFgTVRRVSfclIS1d5mTlOmKFNCmgSEupAHwk3P11zv5MDhr137yl16VKiUoCrjzLISUGcAub+xcVVqmXnIeEIwIKCMvvY9Ni37jmp0tMzpcf2vs81MfelslFbt2uD9KB9vkEQcxZAp07/XGVmvWVUD0rM6HmcOPm5ECIm46+Skmq1e89xqX7duf2V56U4euzHauu2bcI1YJorAUBlh6ACJAvV+eaWw+JPV08y+wPn9Go74VgmD4bd+2nDmYPuJb/fw8JKvYKiIISDrZLxLnN9l339IPKMu7uxTrU21sUPQSD/xyQI+sqLCn0lw4LmbsL0CWggKvRKAHx24ogQkZnmlwAIOrb5O8zmuj2ESnX382E1PTsvUOiivFyBfxOsob1OEHegYZd6MtQr/cIvX62rgfERQQewHZwNQLWpfm8Rpr/NG/DpV/BDpGX4DpLsu88ezItbIOzMXcR37GtK3NnbEFhRGefvfMNMM4kD+TutMo8HuxO2aSivUSVvWtwIBKny02eenVOg2u9+K4mA7Ow8lZdfIvKotAAQ9LMNSDNa2LTxLUDac0fzAUkkeKkA+PnD5QMzAQ+K5GF/V8IQfjKernYCdk5LSZVkQpAyQFNFnSBSTFtbJ8n2lgyU5w9CT9YSoG8WlhITMS7UTdA9YSIA6up3JyRKWWeQzBp63i3JCz8/8w3hu4JKQGlpjep+dk89fvRWIUbLYYoyw8yEGhnu3dCSaHMC2XN3Ja7gWHj5hmBXt5gEnXP0e+SByAPeHogSANHdEXkAybSX6+qrL/+3M2NNgEbgX1RUrrY4YKg40CRR4qN9oAG230QpIj6IbZAIvWF7t0mGwmiY64vFgogKOR9rSOTMPj4C/x3NB+WDzmJO91ayL387fORT355RrxuCRS/Vcz72dmafvkwqOlTbWUyYxoLhxrU/OskE2Y7FSHZ2vsrIzJaKOwGlaUtLC2pw4ImQbdnGsYCMlpXXSyUJC3O+kGfdufOV+I1FJotOjo2WMf2mruoCiRgWrPAiiC9Lq6X/nyBg587DQk6V0J+6CX9BotjefkHmVVxSpSbGn8txWCRDnIQvIeGDFFDbJ+d+reBF0EbwT2XNvCeYF4iGrKxcWZCzMNemkS1BrRG0cmRl5qibN79IGPt9VtVNQk6v+9AviPeSttJjJYt++VAvxyDyPzuoDoIDb3aeBBorq2tSYTeVCMwEBO0bQJTZzmWfHj+kCnIT5fnoZ6avebOGnBnSgrQ/aDOrpMz7p6ePq/VXa+phX5fKz86VYGly9oX0/IPIaqyoEd3wqqJy4WjoGupVWvfeNS+CT57xleUF0OfyLBOoZmXnC9x+M+ZH6Bo0nqlcErSt1+8uXppYj/4uRUDlqn7Hqq45QmRpG7wApQaB28D4kBq22gRoLSDxjfFdRYYWJAAG4V9BQam6ffsr+YaQ6IXZn2QKqCnNXUPSsrq6WUhmb1z/o1wXSD/5f7KV347+LjW/nKiyYSYybA4D5qnRAV5+hQ8EOcDNmBf6b3Z+QX1xLYYswXgG4P+AB2BxeUWdObRX7nHaW/KyE7+RXvMg2U3yGqJcWrSQh+ReBokxNTUq3z0CdNOCqvMmAox79MCBj+Ntk3ocvlckdPS14ru1uroi8hrbt6cmfCddczeVK7hfQY1BCojZJJSbuQbRPpEHIg9EHADRPRB5IO4BSOxgvNeESi/X19SLmcl4sFvfsEd6ol2ES/SdmnJJfLRgWab6r0l39CJUH9BOABDYwbKOEdRyHLM3j48t0EiXBB2tCxg9oWYQqo+lf/fjMTBvha6+QdEUh33bZSJZR5/0tm3SQ+o6prmfrhqgMIA2PdsDFWShZ0r56X1cfZ0sVtfXV+Uc9cLCi/wq7PmyHXOhshB0DnpuzIN7A7ktCBC3hwgOkvWXnhe+tc+RxdwcShOvX0sVBlZt0552tTtJCXVAMTY6oNrb3pL4aTZ9L33zoFfE+0IAhOW/8KuKomLR4SNVmAz5VNB50+uPvCI9z/QQVxWXJ1SWed4JTF3VZi+5O47pReRnBsBBcwv7u04AEFCYFf6fnj4WD75tRnJzbBehH79PvphV39xqCzuNhO0O7WpW9ZXlauvWt1X6yZlZaUMwzZV42MwBV5YXVVvbBUm2eRnPCEngsO8Ic5wwSS3XcXnXQzboZyBDSA6ZJJp6e5LDbd2PNlTxzf5/VwW/vKBEURVHGs82zZrP313ygl7BGe+WQL6CV6/U0uKcvNNsP4fZn8QvSVi+Lzm5hTKGlw90H7lL/o/kQHNVvS9KxKV8EPbeY21wsHG3Uw5wfPqFunDbTeBL1b+ypEi9mJsXpYCczEx5ZksK8oRfhSRcelpioupe+0VJAGjjG4DccW/PQzU7M6VOnv65fFNJCLe3XRSUxukzv1B+64SgFjruWa4Biet9Bz4W5Fmyxnt1dmFewS+BelJtSYVKTUkVGUSUFkiiRBZ5IPLAu3kgQgC8m/+ivb/HHiAgQcIICLomwfMifHJVUuIf3e2pshAx4ZQ2C7MNFYXtf3p6TAh6tAVl5t/XpdDwZJe81/s6ht84kHWBqNBVqu/imN+XYwQRM0EoBjv/1au/iye2SCidPfdrUXQIItFz+el9VdXDImC84KNh+AOS4UsIuidI+MFGTbJqeW1V5WVmi0QYVToSShNz09JzzgLWtKBqvtdzF1SJD5pv2N/t4/u1H3glKxaXltXvL98Ie0jZjpaHxprKDX3N8CXQgmDDoP0SALy7V1eW5Z1LMIPEmSsA9WNCtydPQHni1OcitZeMLS8vqi+/+J/J7CK8AuUVMeZ7bVSB8TeVYpKC6akp0jfeXFclahq2uYJbtkHiEvUKrHOwW80sxmTWMJ247h4ZkP510+zKdbLQ+aQc4LGxTn6SANaoDCrLJNlHhvuk/aqr847a1XpcKt5AyUFB2EbyHZJDE5Gnzz/ou+NKfPidm37+WQPQHkDLyq7qRs8gFjnAb2/FEBOmwdUB2ebAyLhKS0tR6+svVU5WplpdXVNZmTHZShMxw75aThXUH4H4kyd344mumJzt+XgyXSv+BHFOhGlrAZGmEWiHjpxXFRUNSSE3xl5MqL7xIUGoaENxATQP1y2yyAORB97dA1EC4N19GI3wPfIAHzeq7hrmbZ9ajJH5586PmRfhkss9kFbtrH6rEW6yQEsP+plfqLu3v06QhfquEgC3O56owrwc9WJuQaSG3pChfydXmUVlz+igBFE1JZXRxz5Jr2uZMr/dqKAjoUjFTJsZGIftw9f7Hj3+YyHqCmMw0W/btlUqvLa55BldY3oRDgYtTMO2KqDoMTI9IQE9wZKXUeFfXF2WCiwEX3OLC9JnDlEYEGhagIYmR9X+hl0SWGkL6qmvLitRx/fudj53U7NzEgx/SDu+b7eqKXsb5PoREHonAFbUH67cSFjAu+YM8mBHbZWqLCkWYkjbQMBcuHNPEAW2uRIABIiPOm4qkCC2AT+vqWlO6NsPqma6779/lFYa00g4+FVNSSRfuvCvgZeNJAPJX82fYu7QNzyqMtPT1NTMnFpeWZV/n19aUgd3ImW3cWh4DwYmYoSIpoFMK8opkCq/3fsOgR+/UXm1ze7/t+UFCcqB/4Mw+FBGSwHvCZGES00X9BOJw/yCErmuU5Mj0uY2Ntov7QXzqzEtedN08h3/2PKIOyrqVWFOXuD0IZx8sbDxnrR3xCfapzkZWaGDYJJukH6abTlwAmRnZEjVn+QMz0RxQR6oekWSDGQASTSzRYKE7uWL/y4FDFotCgvL4jxHJG5JAGjT7VNB/flcA2STXZKVLtJhxtcSvrSxhTEbLWnugzxrZVEi6WiYMaNtIg9EHkj0QJQAiO6IyAOGByBhM0mITOcQ5NAGQJXBy1hUQYpkV0/M7amkIJOk2YDtyiXw/737zqjLF/8tgQDwXQmhwlxoqplAbQnQWHyzOP8uDSg1lc71V+uqpTK5qsF3Oc+/1mMFkeB5zdu+t3gG/AgJ9Thecnyu4wAlfzY4JIExMnWyOM6PLbbD9kr79f8HETWGQSqYSB4/qO67XP93SQBw3CACwXeZmyYfMyvKQYz+Pzl1LCF45x1y4Xa7M2i350ZQ49XPDDHajQePRD3CZS51gKB7gHE0+z6IFzsBQN9yRWWjSk1NU69evpT3L1VUUwaV9/P+Ax/HpwS7+tzslCQA2N/LSBI8e3o/3g9vbkfgT9W6yuIRMbeZW1xSOQYnQtB1tqv7enutb2/L9/E736UX87POxIEpv0Y1G9JF8zuXk5GtdtW8TWoHze+7+N0k59XH00E5PBGmmciIoLn5Bah++9aWVAoqKAyPAe8igvrl1TW57nZ1n+NoiWKSQ7QAuNQyuO9ImkDwZ5rmrqHlArlfOGC4zyk+UOjwM9Ys/X2divaWZCyZZDGqDFwjU56RY7lIFJOZQ7Rt5IHIAzEPRAmA6E6IPGB4QBPI0b/GQpCMNdA5P80HOsTHAAAgAElEQVRlFvQwA9O3BtwPaSFglc9G+uUDrQ3SpfL8YlVWUBLXGOc3u3JJBr6svE4qRqYCABI7EO1poxKEhnpGeppaWlmRnkWOt/7qlSwYqBYiE8TCgcX0wtKSyqXXd25eNNiXV1akZ5AqA4za2NTMrLp275HKz81W+5sbExYdnCfSUGgfk8QAYkpVA4IlYHksaiBHgg2Z/0PaQ2UKaCKwSXwDSoKFDTBIFo9sA+kUf2fbp8P9QpLI+Pvrdwpkku2RWOKfHJPEiavKxLYTs9MSYEJURXUHQjCz+uq62XXvM8GPC0ob9ICElaeCVIv5vCsDud98wiQApDf2DRGllgDkb0A/TX6JMMFUEFxUzxUf4yf62An6Cfqm31Ss2CYs6sAriGdsJKzg8PCysOoXgxMjamhqVFUUlAgK5X1bUAIA3XsCY5tE1JwHcPivb971ldBj/7rKcukRHh6fVAQJQeZqP0g2AdD2+KkkesLamYN74wkhriPvqtHJKXXjwWPPIfARCQCQQqaZPc8EOFT8geCbaBe257cTJ3+mlpcW1M0bf5IhJJl17lfOVgFTIYZnhZYZTTpKgqCxab9amH8h9x/cJn59zzx78A7wrt6ydYuQom2mT9rPvy55PrbnXXioaY+8bx9Z0PjCnHy1o6JOqv/IJtpmKge40AUtVQ0i2fbXYq62vJRt26VNxzaq/gSWybybhZPmTZsE/843DvQP3zS+k3yLbBUFjsu3jSTM+0RKgAix+//tcwSSPzjYtYGR39zObAcLcx1BGICWdBH0uvZPBsUIx8rU/IwanBiWd3F1cYUMGSZ5Embu0TaRB37oHogSAD/0OyA6/w0eILvtpevschdVazNLzQeKAJQFgK6QVBWVSf+ay0xZNSFq++SXojbwzdf/J4Ft34TmmYtsFsL8N4mA/uFRtbuhVi2urKi+odiCH0Iv4IIE+qWF+RIIFObmqP6RMbW6FmP2/snpY6q986nqHowFUCUF+cLCrY3zQIM31uO8TXSPnwz1iJzUo4Eudahxj+oe7VdTczOyCyzK3cN9EtyTDEFXOiM1XQEbxWDjpoo0PvPWR5WFpVJ5AjIJmRT/B0LNIgrJRPy8urYqcMdDTa3xHsoFkgckUpYXBY5N0gO95YnZqdhYW7fHJBlT6QNOxMr2Do0oWh6wIG3lpWUIA7cJI7E2kg5UKjjGy9evYov6LVuEqIi5EKCwSOTv3A+c94e0MAkAjm8G/joZ4OK3GBrqllYUl6EKUFIS7nwu3b0vQ1DRgk2e4PT88UPxihUM4B0PrgW6xovEb3FhVn391T977m8HbWzIPb2wvCRzMfv0WXiiGQ+Bp/53WnYIDgicuJZa85uFP/cf7wySWjwbOlGlE2HokCNJxz6MEcQB4EWsZ56cLRtm/gZ7+PnjB4VFXNv9rm71pC8RCu1yFi0/TTWJSY8gSb+T+1tVVWmxBO4d3b3qab83mV7gBQ65gT6mvbmZAKAaD+wf45oBC79//0rCO1XLrernAbK/quodggCAxwG4M9eWCumVy/8ZPxxEahqmT4UVxMzMiwnp24clHTnSzRAGep0+SVHuM50QZTvuWVpOXEHr0uqyut/buWG4WP95k/xm6t7zzqL3nfdYO0o1VpBsctYwB74FZnDrxWyvnzOegeVVOBliPd08GySPkyFzs33AnBmD97pc49ev5ftC8kInz3hewxjnR9uO7jnn3VCUW6CAm7+LkQxgTna7gM0B9C7HSHZfzeLPvVpcXCFFBqr5/PeBg2d971vUZzof31apaekiAVhWXivIF56B69f+IM+An4G+aWjcGzhlnYQ1N+Rat1TBnZCY9AscLNog8kDkAacHogRAdGNEHnhHD4TpB/TrWzN7n+lfPHrsM7W4OK++sQIaXW0FSn257YH6+PA+dfHOfXX+2EH17e17Esw3VFUoFuxUCD87eVhdv/dIegapDhxt3amQ54JJmL5egl8W+6tr65I0uNL+UH10aJ9UFj8+vD8Bmjs6PaHmlhcEvoj0E4sjFjcs5KjKE7w/Gngmmtsd/U8FSvqg74ksvAnCpxdmpbK/p65Z9YwMqoayagnoXyzMKSpPJANIKtzt7pB/Zqaly0KUfcdnp6UyRcUKfWb6sw81tkqgTaWLCgHBN8gAFlZSiVlbk0Cdf8cvBOFUqEw0AMEoGsumnT92SPgPTCPhcPH2PfEjC8ufnDoqyRaMBSaJBo5B/yP5BZAVLMxpZVhYWRQfQUBGEshFYMTiCcJHIMcgTlwqD65blOoLBJVULpFdwh9hEwCMh4SiiTDhb67+eiSjqKCOjPSr+blpqXA2NLSqzBDVPoLC3qFhIaxKTYGV+6Wix51ECokaLEz1Xp+/FzN6UALBRg6wIOe51UYgAjM3wRT3HffLwcZW9XSoT80vL8i/kwzQVVPub+4l7nGd5NNB0MiLCbkna6hYbVFqYDyWVDNVP24+7JRknZfxTKPC4WWue1dv6+IQCAri9b6u44bZl2PybvkuDH6CY3t3OSuB6JObChcQ9hHQ84zwXPGs3bzxhVPuVScDgs5Bt2hpdRe9PdwxKyuLQqQ5MtKnjh3/SdKEgfaxeb8QQLoY+dmWexBCOZ2Q0vvbqjT67yRiqYLbsGqg6bD/c4/f692IvDADfBesvqG8RpVY8q+874ccffbmOTaU1Qgqys9IZvSPDSWQFZrb8/1oLK8VFF7P6EDQ5Qv9Owlo3glBCDLXgLzTSEjzjZycm3YiKvi2Me/v2rg/77VfElnjouJK+Q7oNYif8gSJsIsX/jVBApa5t+49qSorGtSjRzfjSBuUcZDTHRsbiD9rGnVjywTb50+Cqa27w+mWv5TPvutrFB0v8sB34YEoAfBdeDk6xvfaAzYZkutkvciFqDBduvhv8Y+qJuaZnZmUj602k8BMB++15aXq4bNetauhVrV3PlMHdjYJlJ9K38DImFRYqerTzz8yOS3BOIt0qmd3H3Up4L6lRQVqYXFJvZhfUNMzc/Ib/bs/PXMsAQ6PhjZBORENfXkE7Cxy+B8LRxaoBEIVBbEqPiQ9JApYWFI9JSAi2G+urBc9bhY+3SP9AhmF3ZeFJ/MDLcB49JM+6OuUVokdlfVqYmZK4IBsm5uRLfDJguxgsib8R5Kgf/y5QsParJZBsoQvD+9ulqo0vrSJxShYXbxzTyHPpM2r+riZmxzpMSonpoWRquO+uXLpP+IBPAmAHc0HpGJp3k+MSyDS1/dIIf8XZGH65IPGsH/Xfjal5cxtwioP8Ayc/eSXG2QPXedsz8HsazWro1ozXvf7U/mkOoq0H0E+bTwEU601O9Tk3AtpK9HVu87BZ2ppdUXuV+TUSPgQMMCgToJBt7zouZgJgKCKPIk5qvFe5icJuL+lSTVb3B300ZM09DNX/z/b8y7xg+Mnez+8y/agGmiPcBEGMm4yrP56HiZjeZi5ecGYIfp78viWWl9fV7tbj6vR0T7VtOPAppEAYb4rer4mPJ+/jUyPK9RUwhioAO7vWAvXnHDY2MY7nGO4et9d1X/QTrzfwxhJ3cpCN6kb3w2SCEHG/EiCgBh7X2bKJSYzJknO+32dkvD2M9Pvru24l3m3aZnXF9Pj6tXrlyojPVttT0nxJZ30Oy4J3S+/+F/xTX76s/9XEuXffvN/VWVlg9qz95Rzd5NQMIw/dMGCxAFrBS/JXnssTaYMerCxvEbeoyTeH/Y/kXUCydhkkCNh5hptE3ngh+iBKAHwQ7zq0Tm/Vw94LZr0QaSS0LBbpIpsswkAdfCnuQj09uaiU8uBFb0hUEMWCs3s0wf2Knpjsa7+QXXvSbdqqatWe3c0qid9A4IMKMjNFpg/kN36qnK1fes29e3tdkkisNCnak4f4/G9uxIqkATmkEphBEBVxWXq+cSoKsrNl4QAyAD+qaHUy2twEsSqniykWABQPQUKSuA+Nf9CEgNUjfAL1VgJ/DOzVNfzXlmMsjDU1VN6AEk2UP2P8QPsSoDi+11Q3atJ5UubliljYUFg+nTguUhq2QmAkckpdfnuA6la00t99/FT5QqwNnNDAac0YcXmGKc/+i+qwEcD3EXSd/LU56qwqGJDLzwLsZzsfJH+45hBBgt5SWm1bMYidGJiSJWV1ajuZ7EAklaBoD5MfA7CBHRJY3Wl+uLaLYFugp6w9w3b/w/k+tSpn0t7jGmavdrrvGyiQo3YIVlVUVgqFX/mBKqEYJ+gXxOC6WrnntoWhTqADqp4pkmCZaSmqd01zdIGA1IExn+Y1fXin6QZ9zzPjCkvFqaq7kWQx/P+xbXbnpfx3LGDcU4PvZGflJ/eBq4QjmlDbEG+/NnneEH3U2VpsaJ9Znp2Y1950L7m767WBtf+3LPAlNE6/xDmSpJR8YcIkNaxnNwC9fD+VXXw0Ceq7e630oaA5Foy9nS4N95OFWY/7keNimJ7v/3NPngbis473FVFhwujKCdPtXU/2jAdEFskZrWNz0yKkktY49njfQ5SyjTY+5GDDWsleUWKY78v43tUBnptalTg8ZA98h2mtQOkCQEthMC2+kPYxE0s6djq5PpYWVlSf/7T/1Akp5A5PHbsx5LE5bjazDaUZM5Zo8TgFIKdn3c9CLWrV36rUlPS1JFjnznf70EqK+YcwiquuOZNwh4EAEkJ2iYLsnIV6wkSq0geRAmAZK52tG3kAW8PRAmA6O6IPPAePNDR3yWQP4yFDIsiPmR8sDLTMzzJhWzItib6syXRwvbOvYdT8RyC4IfKEtUiG3L6IY8bNDZQ6ntd3cJbcGhXs2d10BwHJMT1+4+EkO6jw/tEd5nWChPeb1b/zxzaKzB29jl9YI+gJ5yLl5frsngK4pAI0qwPUnwwe531PFjMAeFHFuv2rS/j09P3DoHR1cv/uQH2b5+H8FCc+5XIbE2MD6mXL9eEqGx2bkp6o3NyCuMVGIJrl8E30T0wpF7Mz6uWuhpBmcC6XldZtiHA1PrTQdfZ5RNk365e8U9smNwZoEzaex9LfzcB+er6ulSWCrJzBWkC5J8qp2Y85zd4AnieaVnRz7hrriSsyvNL1J1nD2XxygKflpjO5z3SR24uXCHt/N3F676nTEX+3NGDCUSc3KMk7ECsuMyLQJBEzFc37khrkJfFoPUb5Qc5Fgkcr2P6nUR5caGgikgGPurpV497wlWF7TF3N9apnXU1IiEZ1qhYzs5MCcHk7OykmoRDJGRP+M5dR6TySnAHAey27SkS+PEcpKXBJZI4D6DOoIsIpqiwPu1qU8NDvQqeDFAByK1t3bYt8L3AuSVTvTd9YSJMzO+RuQ1tUkCstdnIAar2VO9tIxgGAWNXtUHQAOPX5pIWDHO9bBSAVyLCb6zi3EJpx3pX47llPmUFxWp0uE8CfdpHOjquS1JnZXlJjYz0SqsHSA/7XgibvIHUjtY5l+nvA2TAefnFokQBiR/3IJB7WPptKUqIAHk+TI4a19g6kKc9Zs++UyorK08ILC9f+g9JcHglAMIgrfTxYuP8yEmoGeb6eCFIohaAMN6Ltok8EM4DUQIgnJ+irSIP+HpAYH+9MZI8DKZ8FldBUDU7AXDoyHlVUdGwQQHgzEd/L1rHfyljUQrBH/A8k4DvLzUffVwWPb+9+JY8Lqh3Wu+nSRSBWYOK+Ppmm2ifmwGQRgkQiMENcO/JM2kZcEHZqRLduvVlPMBARaKuoVWVlFBd2SjSHVRNCWJLthNE+rwIkiE/MyGeZgU8LIyTiiVBC0gUgibaO7ZtSxGOA6SiSAwQJFEZcxkJAEgodzXUqD9euSlVLi9me6qkNku7a0xXa4QfioIxbFZrzY7OPwnIh6dG1fD0uCQlIBPTAT7QU55d2lVMYwFKbz/b6d941huoDG5j+x5JGGCgCFD9oKfaJZF2q6MzTtTp9xzt3dGg8nOypYJOm4qfHduzU9VWbIRTg8ggcQAZqJe5CADjz0vnM/VsIDlyP1qPaK8x73/QBB3dfWpozJ8sTB8XXXOSRpnpMWTTuxoJI030xljMjaTQ/XuXE+5ByAD5fxDSxZ7P3Oy0BIdUcOEeuHXzz6q19biQBKakpgm82o8c0KsHn+NQZQcqD0rF1q/nd50AkCSXg8jPniuEpCC3TLMVADh/7S87eWAj2yDhgxzQJBfUY/N8wbIPiWvvGyJY87hmAoC+eebvMoJznk1azmwfSNCeXyw8I6DKaAdw+Yl55GZkxQkJ9XFAmPHMm0gx3nMoO/C+5rplZ+dJgictLUv+uWfvycAEAD4EaSRQ9q3b5D2BIpB5HNe5EnBDwvr40S1n4spUYEFpZ+LFjKgBpWzbJslWpFa97FHHDdX9LEbMapqtNGT/juwfXBdBFoRgs/fnOoH2a66qF/JVTK4x6475GLGwKFgA/9+2Lejw0e+RByIPhPBAlAAI4aRok8gDXh7gwwXkj0oIi3z+ncUHFUYWFPS8+0kj2YEgH+DikuoEAkA/7fPv4spQzUTzmcUV7Q4kNv5ajMUe8GRd2fzZmWMqKyPDd3omgzrVyd7nIwqovw251n3T5UWFikpmW+fTDUkCDsQi8fq13zuPmV9QqqhA2zJfQWR9Qb34yC51PbnrPCZyd1Q9e7rfQqA/+vi/SiUJCzq2HpS++Zfr65J4smGuXg4m8CdQhWgSgkWCN67Nkd0tzmAqmaqSi6AKpMPIsHdQbOtOE8zQ4w+k1GX52XnqxZsFp150arZzgpgDDTHIrn4mqIhqWUokMM19eE74jQSA9PvW7khAAuGnr264r+Fmni8vaTw9FoH3o+4+z6EhAPUKGsIgFsyBj7S2CPeIl0lLwNy8op0BAk3emfiVZFt2RoaQbGampznbpswxRfaUa5D6VvFgM75jn0cPr6vu7rc8CTwve1pPSPWf6n1aWkwO1s9gWIcLgF5qUECQDiKnSRCYm1sk7TQNjXsEXeMyr+oxRHdNFbXx+4dkM/wTpukEgIul3z6WS/M+bOJA3+NwZJiwfa+qvSbY1MlwuGFIuplmJgBcJINsy/4HGnbLfeJKlNgoAi8o/vtAsPHeglPF1doBBw4yidqY9+GmPUknk0z/oELBvbW8sqTWVpelxeXsJ79Saelvv3W0FSH/S4CMjyZnZhWtP3UVZfJcJT43L6WdgMSXNtArh4986pug0goCeh/Of8+ek2psfFChxIKJfLJFCBn0TOq2LJBXJABIcuVl5YqkMu8GTWrpSloFjR39Hnkg8oDbA1ECILozIg+8gwe8NJPNIYHL15VUCSrANpuQhyoD0D4Wkdp27zmhGkNI5yR7GiwU5xbnhdFfG/Dn/OzchEBF9Nv7OqXH2V70JXvMD7E98yKgyEhLVWmp/gt0jg+M+k9XbyVMxVX9JFgiaNKmq9iaZ4G/B0H59b42giMIAWAHrkH3jfk79xCLOaqO2mAu33/g4/h/U6m88O3/9b0cQW0I9s4SQDx5JmoJBTk5qqK4UD3pH1StTfUiO+mysMkI9v3k3K+lJ1abvRi1xwcme/L05xsqdCafhd4HwilUIlK3b1cP+rqkiknijoprx0BXHM5vygXy/NAvrTXT6fevKa4UCDcIAapVEoz1PhalC5QsbAsiA0zmeQlCvxAQfHOzzXPIn505HucQcW2k1Uf82gh21tcI5wPBu5/x3IyNDariogoFYzgB1fj4c1VevtFHfuPwHCE9RrX9fdizp/cEbu1lxSVVqqlpv/R+hzVQBzyLT5/eUyXFlWp0bECdOv2LDWSWXuznLpK9joGnojVvmk4AeEkA6m25r6m00rJAkvrlS6RLlXC/iHLLa1rX/M0Oov0Sa3vrWhJkNgmOCZJN08G7HwO8eUyXyoGdAPBKppitEkHnybuCIBS0Q1hzJSdIBGreED0O/40yTBgyW/xLjz7/PH3mF+pRx01VUVEfl6JkTBLbkOaOTk1LIkDQANu3ixwoKkDaTH6ho8d+rHLzCtXVy79VGRnZzvcl+/Fu5z6mHYLEMwlobbRFvOvzx3uUBFK98BFsSeChYD2ybcs2UVPwI4wMe32i7SIPRB6IeSBKAER3QuSBd/CA7ovXQ/Dx4n+uRRRBxo6K2oT++devXgkRHBVblxHMnTv/G5WWnun8nYV0UL+51+nxwWVxmZ6aKv8Enjk+O+UpTcTiI1lI7Du4VnYlsEcyjd5Geu8JLgnMCWboj2Zxc7ujUy2urEivMeeCsajtGxkViDXzBopM4M6CyCZRI7Df3Vgr8P7crCxVUVKorrR5E4iZrQJhCeyYkwnZpGp58dt/ETi9bV6Bq72diwjQ3kbrm/N3O4C2lSbsfYPaEOztb9x/pJZX10Se8tq9DvGnTapo7xNE4Ke3d5FKebVB6H3s8zWPbTJ12wR9bAecmcU0RpDk0lrX48XUMICovm31MJ8Vv+eGeRCUc1+/iwVV3PXYXvKDcGGcPbI/8PnmXCamZ+T545y3b90qwUVOVqZwFWj9dfNcpIXk5UshTSToWVtblcr4rZtfqBOnPldpqRny/qOKjyyZaZDr9Tx7oPYf/Fj1PLuv5hdm1eEj51XHw+uCqikqrpBqOtVMYPc7mg+qsdF+6c+GENPe98jRTz3RLAQ4t299pUZHvFESem5UPvftPxMaGcPYkLlxjkNDPaqqaiOKChk7CCht03wU+u9effattc0iM2pLXJrj6VYU7jsviLzffcj7n0AcRItpXq0LEL3urG6MPz+6BUe3yukxtAyhl3yhjaBxVff1+esxvZAEXgkA2pxAVejnmHu2b3xIWn70fU0gD3zfZZwbycDx2Umn7J+XX/fUtUiSIcjgfYGXgt597n/aBfl3L6P6z/9pcdOJcZeU3yfnf62mJkdUZ+cdde78rzfc0ybPCoSWJJOfPL6t+vreykVuJglAsYG2QgiMqfZnp2co1khjM1NqYXlBEgK2UUiBmyGyyAORB97dA1EC4N19GI3wA/YAFYuHfU/ivf/aFXa/pP67i/nXT8PcSxLO1LuO9Wuf21DpJMj06zdlsUV/HZWk3MwcYetnIWIyOr+vS7u0OK/u3v1GvVxfk4V7bd1uVRZCA7ntTe8xLPwNVeXq4p23fYvSv5+Xo76+cTfeY06QD+HZt7faFHB00yDuO7V/jxocjcmasahjIWwaUMk9TfXqzqO3bMu2D/a3NKrm2hhL/tDzZ+runW9CuQmSPhZb+pq4AnBaBmDhD4Ia6wN69c+bgb/WN3e1FVCBJwHlIkczyfP8TpBky+LyskpPS1OX7t5XpYX5Cm4GEAAwwPtZT/cDWcwGma0AEIQc2LX7qEiwuYyFOm0AulcZZE5rTWKvetB83ufvVOpol9gMyR7z8Or7d82RKiGyliYjf0Fujjp1oFWSae/beAchc0llf25uSlpKsrJjKA5ULgjUhUBvy5YNATXBypd//idVV7dLpWdkCey5uqpJpWVkCVv5zMyEJPeqqpvUlUv/qSqrmqQq2tZ2QXH9uzrvqLr6Vtm3q/OuKigsVS0thxNQJOb5+rXyuPzC83z23C9DJwGCfOsKWG2GfAJtVCYIVk0zUQJeUHwJ/qsb1fT8rKgEJGsco7myTpBgKGJAkkqim28g3DAmt4Ie25S/5bmDN4M2Mtv21u0UmVkvEkLaH4py3iLVIOR8bkj+magGPXayCQDO6dnwgMrNzJJvA/7i+7C0siQtQ5D9xSRqszbMP1nlA3OA6qJykc0NMpJmVN7pwQcJBarM7/vufPe9kYktL6+XVhRQBQ2Ne6UA0NFxw5kA4Nv91Zf/FB+O70lz8wHV1dWu0tMypC2B7wdStPDPhCkSaKZ/8z7mPQw/w8O+LoXqD7wJJGTgAaAwARKAlkq/ZGyQD6PfIw9EHnjrgSgBEN0NkQfegwfo/x2eHgvM/Gu9cRNSyEL3XvulDURoXoQ8uv97777Tanp6TPY7e+5XKufNAgk4rSa1ShbGvVlXTE2NqKlJqu0xmCC8BVTndO84EkptVqBM4oLKgReCAdjhN7faJVjJy87aUCWlukwf8d1HXRK8aH1ws8pJkuBRT58EV5CpAVHWEmyuMWNSY4cEDnul7YH0r8NATvKBQBckghkoDQ/3qDu3voq7DcZ9Ao4H9686g2ok9GCO1saijl5SqpdcPyDGegFFkHu//ZLAo6n24FPb2P/ShX9zIglc15K+fhAGpjE+TPwQQ2lLhgRteHxSXWl/qH586qgsmC/duS9VnZ+ePq5StvsTNrnUDFzzttEIwLSBa7vMJv4zt9FylAsrS8LYzzPLYhOZs7+kkTDBh8lI5RGk0LdflJ+b1NTxwdzikiKCS0mJQYQ/pPF+e9rVnkCqR+sTbShabtLr+FxnUDIQWeblFikQATwfJEAJRKprmoWDo7y8Vt41Y2P9AlemUkrAxrHZtyC/VJUabPWu49nPMuO3tByS55kebN61PCemEfTsaHYnmpL1qQuyDu/Eoaa9cq3GZibjMpT22GaA7CflV5ZXFFepSGZ+BL6F2XkSwNvVe79xdGD/QpIOfU5knMns7tVSZ1f3CRxHX0wqCAMzU9NVaUHRhsAw2QQAaD5aflwoFr9zJIFOS4af0ccuSCGyJpahBIAiQJChYjHzYlwVFVWotrZv1f79HyW0AATtz+8c//rV3wuxId+q/v5OURfAvLiGgtrVzOOSwAahQzuBnwmHSvcjQVOA/iCJBKpDJwRsqD/3xdzigqdsYphzj7aJPBB5INEDUQIguiMiD7xHDwBzhb2W3kHggCxQEj6Q9F+SxXYww1PRAiZKkoAMP4tYlw30d6ri4iqVkZktMDwSAiZ0D2K0qalRtWfPiRhZ0LlfC4sx+w0P96rMjGyB2tZSdXEElcm4AzjvjWt/8GxhQFKI6h8B7pVL/7EhULUDYvPYVAmo7pvwaCr0ulJKSwA9+i/m5lVFcZFUMWE5h+0cI/inH/nL67dlDA2T9tNgj6EEWgUCro99eHeLJABcZgcNVECASVL5vHvnawnubTNbAbx8bS+6CEbOfvJL58JTLJcAACAASURBVD0RBOU3j+EXHBM4UZHl3vS69+z5QpQIiRuJkmeDQ2pHTZWaW1xUKytrauu2reJLr4pQWP4EjmlW9O2KVDL+1Yt1AiaSFSw6bSk0PR6JEXwL+kDbh26DGZ96IXJ549OxRbnLeAZIZtWUlSYli5fMc/0+t8Vn6+ur761Sru8bAhjdMoAaBCz72W/QBaZme9hzMdE8JA0gWSNwM21leVHk4Iaed8uf7dYUAhiCXXQP07anqpX1tbjsZXpKmqCsXKblKW2ZPbYF1r+4suzZm29Xv8deTKrescENh0HKksDLVrYI8g9BMQEZDP9e5JleY/AtAw3ntZ9J7OfVHsDYdgIgaM5ch57RQSGPs82LBBDfe8H7/Y4HouHxYOx+CDLQdSQ8uDf4xtBglIHcZADHgIbh8/7mXicp9uln/z0w0HbNx+t7QdK3ZefhDbt4EbWS6Oc3l8E3Ay+A/fyY29ICoO9FfII/9PWyyf6QteQZONgICWR4Poag6xH9Hnngh+yBKAHwQ7760bl/cA+w+GVho/uIk60u+E1QEwOxKCWoBA4InPbm9T9Jby0VMGCwLbuOiP47BiKAxWZ/32PZnuRAhgFpJAAkqOfjbjPXu+YSxMIui7c9JwRm6JUE+OjsPygg67bZ2uVNNVVqR02lyMrZdnBnk+L3vuFRdethp7AeI9e3traufn85Vtn+0YnDIqdGgNVhyKmdObRXEXg96RuMowRWVldFGpDA1jcBMNSj7tx+iwAwYf5ePcVaYs8PKtnedkGqnKYRlHx89pdOGaQwfAB6LH093vXmN9UUdjXUqurSEnX13kPhaugdGlHZmZly7zfXVjkPFVaSkJ1NNIxf9T9IxorgiErfjso61TMyIItOyPr0QpUF7fLSogSsIDD475LSKknM8TygAU5wt23rdklskITbrAGbXlpZTiDh1GOR5JpfWpJkF885leDUlBSVkZ763ir2aKanbEsROHdaSpoEaqia/P/svYd3Hdlx7lskiJxzBggw55xnGGY0kiXLtjSy7n3/3ltvvetn32vLlq04kRzGYU5gBAgSOefM8NavDvdBnz67E4hJni5bSyJO9+7d1WlX1VffB09GbWmV9pJz/ahQhoH1rtQPUfdD3QLOAO5jElVUMEmEAvenUv5GXiviAIRU2FYa5uAOjA4d/qmS/YFQSlRu+c8aRfZ8+sk/JaftVKegOg6xanZWtsDvQpIJ1BCIIvwLIazN/IJfP//A5t9cVZdS/fYiv6MaP7c4J+196TwDXi1r+s2obtAqe1CVO+p1REGAwN4Ev35JkLB98syBZ/qej9KHsy0h6pxt2/vJFprtnf4lKYKiDuS7tD2ENVB93O8E1nwfYN83yi5hxzDbgcB58fyRygzOTE/oOMeO/9JTYo+ENOsKG2cNvBa8H91Gcuzo0Z9LoYNk2L0NfBYoALhRJZCt5mbnqGwihRQSSDYyzKjnHW8feyD2wLIH4gRAfDfEHvgBeoCgnwCFHj5TRWeRSpWdwIr+bYJz4OZITwFddcK/zWLXyMNRsW67f1klq4wF9aNHgQbCel1WXmOVoHMz1Jvju9n6gfxDNEYCwKAAjE71tpYmZZtHEpBqf31VhZICGng6CQHg0h3dffKsZ5mBmvEY9+y127of21SVlcqFW3dlcHRcF/60AKBHjtH/mp25TAJlY9Pfs++UNLxlJfeC6J/+4B8lP7/YHgy87dM00EznRvhq1+73rAEZgRHXMIyFQSH4jUNAc+l2myZU4GGAAPAnRw5IcWEiwIF8USvsfQPq06zM9KpNUB+/8/jwIgAX96v+h0msuKujMP87ZTq5p2mFyM3Jl+ra9TI60qfJMGDmBPtUmFkEw14/Nj4o23ccDeNu6zYsfmlFqLIkv1Y8aIQdWVj3jg4q7JbKNBU5oN5UQiFd4xrDKA9i6ftktAFgIItI0Bg9c94FIJ8qKupkbm5a1rfsUEWVKOalj+41RlVVg/C8O2X98CPVfpBgMwuzKmtG3/jQ5Ji2m3glU2zM/l7HJYgkieWWmOV9dfvZA4VUu21H0yaVz3MSDSJf2/K2NQL1CpJjbtPEwcKclaAwim+d2wL7hszN2c+d6Au/r0knt4Vl7if4f4hCwnwq/4tzPO5xjh/VVOng6TPZ0FCXppYBsmh8ZioJYWceC0sLMj0366uqACKglfaVEFVtvtEXvvq9ovlI3vMOf1cEH0nqK5f/IiPDvWkksW7/JNQsOhXZFtb8EGfOMXhWSEjaiP/MdrEEYFivx9vFHgjngTgBEM5P8VaxB743HmDR++c//t8p8yH4oQeWyr4x059K8A9j+tFjv9C+fMxA10+8//fKJHzt6qfKfg2EvaFhk1bYqDL4VVTd8Hc/BymJ2/FfKCrBKUPEPm5yPDOOMwHg1Dgn+J+cmdHF442HT1TWD81x+pmfPE9AXyE227d1o9x8+FR/d5P9mWOwTUt9rZKwkQDYvXmDjE1MStfAkAatoBBAbRzcsUXVA2g5AFlA4gAj2XL2y39L6fd3w4Jt5GJe5I6MGaQM4UwwuH1O5fPRw1SJQ9t18er3DHuTqzTk02eKmjh1cI/6iIV7efFywNU9MKTtGZAq2oIeg1YJc0yTqPKr/odJanAfdA33KmkZVW7k+VbDSPQsLsxrQKq14tevZc3atZKdnaP397dlCQTDjMwvzCqSR5na1qzRQMGtzZ0IBp9ry1FFcZkGIZ0D3YnrWFQqg+PDEoagjMCEhCTHA0nBeXPOUarv+MfpQ94T60A8BPQSB/nVOSbwd1AcQdeDBMP1q58GDa2/Q6y5b/+ZUNsGbeTVs+7cj4Cf6nFRfkFazzv39qOedpkBpWIxqu0YcGpjTnZ9L+SALXHA/jw7JIlIIBEcQtjmZ1S7eeZU1m1tOjeIW1HHOVYYng7a79pePA1sUwBCDurH9k6CGJTgnQSO20gID46OabtZFN4N/DO/uCjjMxPSNzqUlhDg+dvRvElys/zRAAT+tPvh6127Tmj7SVQDVWaUM9y8L+YdGzQm7xieD2Q7gyxsAsCMwzunc7BHkyKoMZBMG5kal6bKeqmJ2f+D3B3/HnsgkgfiBEAkd8Ubxx74fngAvgDI3wwjL/B6gj8MyayK8jqtWAKrpLeVYB4jUUDVko/4wMALWb9+m0Jovzr37/obi1kWRvx+7st/k9YNOxPQWou5EwB87EEZkIhwLy7Y3SwwbKzCNvkhIOb07wPDJ4gEZu62K3cfCIFmWKsuL9Wq9aPORG8+wXxuTrZ8cumaHscYiIHDO7cpY7rTCHR/duJQUm6Q32xtEE5yMCfxkhnLJrE3PjaofcwgA4LY8f2C3Qf3r0hHx71Al/glErx2hgjxq5t3lGsBI3nSOzQsv3jviG+/Z5j7x2/CZz78HxrwONmovban8gsCIww8lqCJhX1dZXoLSpADQTDA8fD06W0r4aPZn2cUDoO6ug2eEFuz7cDImML8Z+cXpLSwUFtZggy5MpAK9L2TXPOyoPYI534KSe98KK3VjZ6qIDMzEwLqxE2MZ8Z57+Q/SHGxvwoE76ehwW5pb7+jvc1uCwMjdu9DQqK/r1P1ym2QZar2O3ef8Ewu2AhLvXyakOwksbksARl0vbx+t0nbmW2p0pcXlWiyxmYESe19/vKFBm4PQsAYyI9dzVt0/l4JiB1NmzXodLYAEPxvrE2gojBnP7d7fmzbUt1gDfrZVmHgkAtaUAtmLOa3s2mzwsJtBpqFfnKb/K5tezfyh20gWSQBhrXUNEplUVnKriQ8+UaQDKYlZyVGuwAKJO55kpTY27LN8x1KovmTv/y/+r2vq2tVqUva9zIy/ElWU57pVy/l88/+xfNdRd8+CLMw5iRvzViXmZARXlz+fpoxoibISMyOzUxKXWmi7cip2BIWBRJm/vE2sQdiD4jECYD4LvheesD0zq9mz/z38kRXOCmjn+78aN+/d0n6+54L8HJgyyQFzp39nX7wWfTSQz4xPiL7D36QQvJmZAiPHvt5klTLwPv99H3dCQBkuJAjNNb+9LY8fLBcjTZBsXNebGvTeDdjGEZ/GP5h7Xcb1X1I/ypLS7TKv3tTq7zoH5SxiSntoWbBVpSfp5KAkAA219bIwMioXLh1TzkD9mxu1YXGkxfdcudxgsiJvwP5BwFAQIa0XXVZqYxPT8uRXdv0WE7zqmQ7AyCCG+T2jLlRD05fmd5j4J6Tk+layIzhJ0EWFlpvS0IE3Y748Xlvv/rg7pMOObJ7uy6G83JyKDRHsrBwa86Ve5p7qfPZ/dDHANmyY9cxX61skke0dGRlsYhdq8mgoMU9yTfmMhyiAuacLLDdg4c+SqJw3CcyM5eo3L5+/UbRKMxlcXFJIKa0GWR4kNGZ5F6QY/DjmQ9/66m64dy/e7hfpudntBJH/7LbwqA3grgmUA65fu1z3+SJOS4JoCC4M0FqT/dystPPHzb+E7b3IjyrrGzQhCoIAt6tBF6ZmTlSXFLu2coTdD3cv8O5QD+0zaj8wxTv7Bmn4k3gS+U8DDM/ARSEgreePUgG205VGq8EgC1xoMiBxo3JxActB7c62qxzR9u9taZBCnILtKqrfn79WgN/5PyAf4c1EiFlhcWaCKGyDtoBOUDuVZuR4ADpYjOIDUvzi7XNheSL04duFnr2v972WLlNUJIpKyqUJy965MjubXL7Ubu2nIEQQ5Vm16ZW/eYYM6gjP3g72/oRHZoEwPETv1RVCpLzkAAalZ2w/nMjxGitGhrq1kSeV4KQJN3kxLBMTIwoSgeDXNgYrYKg++ABmJudknnQQC8XVaoTVZuoUoWQTaIiU1FUJqUFxdrO8qDrqSJOnEmnsOccbxd7IPaA3QNxAiC+M76XHmBhTnV3Q2OdbG9db+0h/l5OfIWToheYxZ1b4xaCLnoLGx0yQcCLL136o/bTnzr9cbL/FBg/C1MDSUUmDcg0EnJUDbyM/ZC4clbh+eiTBECazqu6ZZPNospvSAXdi+lEteznKv8F4sCYXwKAbZiLH5uw7bwI/Knek0ByKgCYbW1jEnhB9OU+FpBQs3C1HYuK41dnf5dWbXTC7G2M96dO/0bVHtwEfiY5QB8zCz0v8+p5ZwH2mYOkzGv/qAkAEBkvX76Uz76+IR8dPaiV/8K8PKkotXMZcFw07rl/crKy0qZx6+ZZ34q12QE/7trznspXrcQgg2tevy1tVxbmtx49VUgvSQ2CkhP7dnleaxJXtFc4eTJWMh8v6bgXfYO68FXW/FevpTA/V+YWFqWxujLtMPTs3rjxZajg2bkzx4ZIbGFhNkEuqGSf+ap04CQDHZ4c091g53abre3F5gcvhAmB+uNHN+Xpk1uh3efFUG4GgNQMkjKvhJntQLYx3e8sL36S0BOPuOHdzoe+UHolnszK0aA2bLXbTEETALl5crvjoQB1x0h27W0liZfhiQBIJg462pJBsk3OlqRRrwXF4XQB5G4E7m51nIhuCrU5uvLNlQ3S5iJTDbOzVwJg8eVLqSgukoedXbo2wVBCISmAhGdFSbF+c8w7MYiQ0DkXyBb9+EBI9pn+e3h/UJtZCfKEZ4RxQP5t2XpA3+kkoOENqqlN5fsA5o/Kj58lErS/jYRG8BoP9aRHHooKJK+2NW1MWyOFuZ7xNrEHYg+keyBOAMR3xffWAwRukIvxEaUCHFSZ+96eyNuJsehCZsgE+brQf/1KCZYe93TK7vVbtH/WEALxO3JO9MM2V9al6MN/+fn/FncgYeT/YN7NWLdOCYNYrDsr+24fkdH/8ot/lYqKWtm773SkBYWNkI1g/tDhj5JVV2dlm4UCLQJt968o34CxoARA1OtK0ElPvyEKZH8nQV3U8cJs7wXZd5L2AUmmh9PYydMfq764ExnAb05/wOkA+7OXOeXxzDZh5fWCgirnMUcmJuXLq7eUWBFlhesPHisR1pnD+1JIEZ370P/PdQDG/tNjh1KSeF6VVtt56qL0zRvVgF+pBem1k9wABWLIHt3HGRnuk8uX/rjSw6ftF9R+4SU3SLLpQdsVZfBebTt89G+kstKu2OA8luEUCTq+raeY645qhk0e0288v2QVlcnzjoRi0LzM7yYhyfvVmLtdh2dx375TWskMa53P2uTJk1uSm5OnrQYgUcIaVfH7jh79sPuF2c5AqN2VfsOw78UBYPZzygCSANjTsk0VI4yRUKO9wGi5h5mTbRtD7LrS/dmvMLdAtjS0KFIADXmQElFsfVWDVJWkIm9oG8vNzpI7TzqkqqxE6TVKigql/UWPlBUXSc/gkHLR7N26MblWAdJ+7/kysa7fHGxtCWZ73ulU6Xl+YO4nebyS4H/5Pl9OwjU0bpLNWw6kJADZzo1a85s7z8mJE7+UvIikm+4xISXtHu4TCP/wnRM1sXv9Vk8ZzSjXNt429kDsgYQH4gRAfCd8Lz1ArzGM609fdCvU7syhvfqR/SEbMEMqC4YAiQ+cMkXPzyoMkUUH7MWQPGH8DWZmYIyQJzltbm5GcrJzNWFgbGSkTy5fXA5SSsuqZGx0UH+m7x85s6ysXK1wv371Sth+cWlB7t25YM3+h/E1x2MctwGZpUoBvNCwdHuNZ1uIhzm2bRtI+85eu6WQf2O52dny0bGDkrkufL9k1OP7VUVNsIcag7OKTVBK+wUtGk5zE/QFSS3u2XtSWMQZsyUAWlp3KGmTURYAPbBn7ymt2tCDXVxSKa9fv1RJKKOt7pwTyglA0qtKS7StomdoRLaub/R1EwgMfN8/Mion9u5UYka/OdoGAyFhU0OIen3Y3q/Hleo/vfRI7bmNYPXq139dySE992HBfPLUr1NacYIOQMKNJIStrz1o3zC/h0GEhE0u6fmd/JVk5yxDodn38qU/WXv9g+bnNTfISkl0rsS8Eo82nXQUTEiOcI8sLs4p4eGrtz3r9EAzP+TZ3PNZSXIzTD+/3/lSZefb4jYTyLsr9cuJgU4ZnZrw3M+dILD1ZHNciPiiohPMQWl1oO2EIJCe/JVYXVm11FdUJxPtQMhJXoSdk5fcHKgFzg/JTLd8H8kBEp6Hd25NCcz5htPzbzOKAST7aUEqLyz1JSQ1zx1B/4aNe5SvZzWMlgCS9O52grDPuXMO3OtOBOBK5jcyOaZqE6yBmt7KW/aNDUrXUJ9yVXhxQKzkWPE+sQd+7B6IEwA/9jvgOz5/YNf0as/OzWtgAbt7z+BwSvW2obpS+7d/yHwAVJbo1SzKK1B9bRYllcXlQh8nxEP0uvGfnMwsleaislJdUin3XzwWWJhZ1IUx2gII4lh4FxeXC322t2+eCwwaqM7Tvw8U2FQWWOwC1/Xr4ZuaGvOFqYeZs62KHWY/2zaX77Tp/UMfJgErCBIg1Id2bgvsUae3m+Db2VcJ1wKLeiDk9P/6mV+1HtI+pMLCQPPdlXkvKUHnXJzBrQ2ZYfo7STbQ6AAMHKOijELEho27tCpLHyfJBBjc37x+k9S5Z3ELF8LxPTuV/Z8ql7PP1e0XUBh//OqKvL9/t3IFHN+zQ6+HMT85v5Ve+zD7hVEKcI7zLgFm0Hy27Tgira07gzbT3wn6v/jsX0Jtu9KNwiQAbMGx7Xg29u+wLR+28Wxze9d3j19wTpsSSR/acMIaPAW850FnOS0su7pzHwLHh90dvsR47nnRI02rWNdwn4xOjadN2wTsVFWfDSRIULGwCYDukX7pHVkmavQiZVP5z8FuZW8Pa3zfqPoil2iMNpSO/hdhh1BJRDdPgtkZmT4niaHXoLQNbK5vTZPloxXvQVd7cjeDmuAPJA/b2p8r0mlzc0PK0LYEQBDU3zY3Kv+gzOi933/ggySTf2jn+GyIgoczUcemUSR+nUM71X68Dtk3Oqi8DW/kjUpkct1KC4oUHelEkdB2x5qIdd/A+EjyPl2Nc47HiD0QeyBGAMT3wHfsAUOs4zeNY3t2COztthYAFjoseJCrQrrq+2r0bI5Mjck8VYT5OWV0JkhC2obEAIspFjsQbgFJRUOYjx+LqNUgvgExMDs7qVJlVLAGB7uTMFyk/7q6nmglmkXx5s37NOhva/tatm07lFJdtvnXLesX5RqsRtXAHA+ppT+cu6wSfR8e2S8Xb92XobFxha1D0mQzKh0ENZC6TU2Py4n3/k6DY/7+9eW/SEPjRvXVxo17NDniZyzSLp7/T2sfMgmW/QfOyJ07530r2l5BSRhiP6Dyzc3blFHdTVDnJTtIK8boyIAMj/RKc/NWTX7ABwGB0+LSfIrOPYSIPK8E/0Gs+cNjE/L1vYfq+4u378nPjh9OQWCEOR/jaxJZwLxXw8IsUM1xwva6r3ReYSWymAdV7m+q8m/mHyYBENSSYsZy9867CUGj+sw9NzeRaNTx2N5PClOv/Rf/amU29zoWgT6BlDvJd+K9v5eS0vQ2ANWVf9KhpKO009gM6Hrf2JBMztoh7ATO8DRAjAfZHuZF5heUACApYCOq89pvS32rp0IE86BaPjA+7KntTsDH3MsLSzwT3ASEQxMjGjDaKvicP/uT/MjOTOcZcfqUsQbGh6xSfAW5+VJfVm09H5L0t589TGltcHMEPH3Ro2Sd7uvINWZfw7nAfPjGk+jIyszSORflFgRC20nUXjj/++S3A+6ODz/6vwJJAPkmYST111qkF73u5TASvySKjcqQcxw/4mDWQaiLGC4LJ1KlsrhM13G0Rd5//iTtejuTLit53uN9Yg/EHkj1QIwAiO+I79QDvUMjMjE1LUUF+QoXhnk9IyMBa3/58pWMTU7L1fsP9bcPj+5P6zdmsUPVA9jYtsYN31uCGLOIAAHAh+5Zf5cU5RUqezHwP6D+LIbGZib0HKgqVJdWyMDYsDRX1Skj7mobmX/K4gS8LDCoMDh71Ne3bJdt2w+HWjhAjIY0UFQ7ePgjhc/ajEpBTVll6Gtq+tRBjBDwQyJp6z93HovzXafVbpAO61TyEDUF+nhpY0BKjr+3tO4KRUQ4MtIvly/+IaobktuTgIBV2WbvMrZXEOI8DokcrgX+eFfr6h+U24/bZXNzo4yMT8jR3TtSEBhREgDvOhf3/jBfV1alVupsx3iXinWYOZNkA5Hgx24PAufSxT+uCDbP+Ju37JenT++EIgsM4kngnCAMdfJ3eJ2nk1BseKhXrlxeGYGjGZ930Y6dx/SfhgTVJhsYxu9mGyTKvHhPkE69eePLUMPhZ1oEQOHwLgVRY6QR/Vo9kJ/k2aC1DV15P4QbPDh8Qww3BNVRWrlssoBBvfxuBABs/gTAXhV3rwQAwVpduX9SVK+XvFGiOc6BwE+D0TVrPGUBvZzO+fNdNPt7nX+Yi8ZYOh8R9aNpy7Pti1IBCQiSLEW5hcrLYyMJtO1L0uFpb6dMBiBJSAjQ+uCXxOAbTSIf+c17dy6qMooXOs+G/EMJqLqmWb9rKFr4mTsBALFwYVGpMvxz7fLyipJjgEpwEnr6JRK5fgm1iDeytWGD5GTlaKII8kjD04BkZHlRmYxNj+s9yd/xD/dhbLEHYg+sngfiBMDq+TIe6RvywNTsnPz14lXZv22ztNTXpBxldHpc6GmEGXl9Vb3CyMIaHyMCcGBo34WxmINBmN5oAtV3IfVZrflTMSAxQF+rgYmHHRt2YaTdwsijseg6cPAnUlWd3kdOlQC4KYzIMP+GVQAwpHPO+R7etc3Kom62IZg4/9V/aNWeRQ5BAYEfCx2Y1gkWqTzduX1eznzwW5kYH5YbN74QdJsJ3mwLMJNACOs3s50JmvA/FW+bbwi+CMKiWJR+cxJyVCVh+X/a1a098RBbwcnxxdWb0lJfm2S/hqSzrb1TNev3b9uk9zH39MDomNx93KH3M6iMo7u2pykFvGsCgLYRZCeRfYOZP4qF4ZwII3PnPCZKA/Tlcj8AH4foLkzFPggevpLKuVv+EPKwtvuXA13kJQNmdvRSu3APnJDY+1hycwtSpEgDJ+CzgXNuJO0g1HxX8wtU3AEQKCnuN96JVF95JyXe14mA1m20YfHewAdeQVpbx/NEQnuNKHu8TeZ0JecIksyoODj39wrkmyrrpKa0Uiv1ztYAs6+p9A+Oj2jwa4wgmG8nLUUEhbS1YSQlqMzT6gaK7V3Je0kgkBRn/KnZ6VVD+lFg4B1G8sXLqHDf7nyorRgErCQOKDqESQAwX/r/o5Aibmlota5H3Ggkv/aVMO9WEDq0mnF/2sx2/6M6YDM3oWsQ78XY9IQ86e3UoUBD1L+9j/AXvf60WxDwb+J9mpGhJI60cBi1ipU8E/E+sQdiD6R7IE4AxHfF984DBBtkzhcWF5XMjSD5ed+A7N2yMRl8mEnzYUA6BoIeKunF+d7BPAH/7MKsZGZkJjSElShpjeRn52g1gOz7urUZoQPOd3UcMOm83GyV+lpHNectoV+hQ0OYYyQy/9PaQx41KH/XOa5kf0jbBoe6Vd5ufCxBQmgzm+wQ27EQYPE4Pj2ZkEZcs0YXqH5VGvbjvrl8t03vF2znxhaVZwoyAn1aIKiAA6On/xGCNhZS46ODkpNXoH7nfGCD37X7hFy79qm89/6vVE4NeD9kesbC9Oy75+TUTIeUD6g60mYED/TlZ2VlKxKDe8AtGxh0flGkzC7dvq8L9v3bN8unl6/LpqYGfebgVYBf4cyhfVJWXKjtK/T4g7Qg8QKCh0AfngDaLozRjgEBo1tGMcwi1XZeLC6PHP0bKXqLiEEZ4HrEhAjj+iEiwga6Zn62sUggIXXpJnh0n5NfAiAKC7cZ1010SEIGEskwVfsgFYCwPff5BcVy6tTHSlC6WigK865YTU4GgnqvoAbuj2tXP0lerqjcEUHPJL/fekRP+RspyM2VmooyVaGYnp2TA9u3aBKOZwslkxf9g3Jo5xZ58jzx+5Fd231lcb0CeaMz7/7dBLNe+5lKv1uhgP1K8hM92hiVWu43/k1SoCS/UKbnZvW7BrcNfxubnlQkEL32U7MzyoPjlSDgO0DAzX/nZufK5MyUjgXkt2fkpQAAIABJREFU3218v+Ed4BycBHLO7fg+qHyiyr2ukeHxcU1werWHsa85Z5Ia+zZsl5HJ8QQCIAD9oO0dnY9kfmkhzK2Q3CahrrA1rZDBO+nShf+SQ0d+JlNTo3Lr5jlNSNuSS1HQK7v3vi+NjZvT5mhLgMJZ0tICkis94eVEvfA9PHn6177tCVwHkk2QIBsjGZCfkyckCDC+99xjJAUwEgA/ZB6oSDdCvHHsgW/BA3EC4FtwcnwIfw8Q7Hf29Mvg2LiMTkymEACaPTc01MmeLRvSPj58aPnowwOALJHfB2J2YV5g4s9at06hhEDuWWBMzs0o6Q/oASrOwPS/DZuamdUEx+DomJL+sRBs7+6V04f2JhdFVBPPnV3Wgodoyg8y7Ddv4MSzM1MK8f62EgkckyoKQTEw4GkHy3RQZZpryzWj/xUYPlUYWiFYKPgZSgAY7SRRjHl2dz3WhAsKBiAZrlz+s1b6+/s6NSCnanLt609kw6Y9cv/eZSkpqZDS0mrZuGlPyqGiBG/Am1FpYGFFpYf2g/LyWhke7pH8/GLp7noiBYWl0rphp157+AnoTw5TYWZSYYMXnonPr9xQ2D6B+5fXbmnAX1SQJ198fVPvVdAAVPu7B4YU4g/J382HT6S8uEiK8vPlWtsjObl/t/QNj2pAc3zvTqmtSG9fCRtMOp2qUlPv/V3K/R+mV9V2D/gRT4aVuWNcP4lNWmJojfEzrwSAH5+EbTwCgSPHfp4mORclmRGERgjra54dWodWA/pvzpW5kfQxaJ0oz7XXtn6IB5v/Sa40NGzU5DGJHXzLOwMjMM3KztFkYFiDoHRba7M8ft4l1eVlcuvRU2mqqVY0GJJyTbXVMju3IGvXrtHnEaI5qtXs40fA6a7UJ7+htU2aJPdKAHi1AJgEgZvQjr9jFYVl8vLNS03AEhqSWDcJv4LcApmandJvKsgJkgQEf8V5Bap4Q2LXC/nGPF8M9Uh1aaUG4qAK+E6zj9ucVWUNolu3pRP5zczKvfZOyc/J0W8Dfq4oLZHCPG+CXVrz4OghMIWM1/ArBPEfwE3EtjbjfFH14bqSBKGA4TRUDIxvzd+dJKC5ufnaCgDiKD+/SEA0lZXXJpPQ7ucUAlvuVRLcNktI1Z5Q7iFjXjKtoIu2bj+szyJEsXyL+F6B/DMWhkvEbDu3MK9qD1xrP5UGOB5Wgwsp7LMZbxd74MfggTgB8GO4yt/zcyQQ/uulZRgvUEgYwwnmSQ6Yii4a3RubGtLk3PiAPuru0EXHrvVbA8mAvk/uANkAdNprQecOIvx6xN3nRa8gclV8tAkskaAD6h4E0QvrHwLi8fFhXXjkZOdLTm6+Lgq8DOb38+d/n1IVDdN3zHiQKFF9Ua6E4jJdQH0T1QDO6dKFPyg3wvzctJw+81tVUqCSST91Z+cD2bL1gLIxcy2QOKyra9UeYLeFgV4nFksfpiy+bP4D8tzSulMrPl6LM9t+hw7/1NpKYNvWVPVpm+gbHJbh8Un52fFDiqqYX1jUStn99k754PA+6R0ckYedCYZukgI7N66XC7fuawUQAsbbj9pV/s9W/WefKFUqM1fbvR82KHWfr9ciNYpvg9QrkLwDXeJnXkE3fBxt96+EfRTlvZP/IMXF6USXYdm8eSecOv2xIky87OGDq9L+9E7gnKjW02t8/ty/WwkxAwdwbWDeVyBjwvblhzmGafnx2taGNgjSqA/LL8ExO7p7hTYAkmdUO3m+eodHZN26DOkbHNG2GRLiBhHWWl+rRHNB5masN9ubQD6tkv+2mu0lWddYWavvW1sCoKa0SpPoWFBiNmje7/K785y8ZPxWMn7biyeaqCAory2r0v513nFB1WgvQkXmQPvYvtbtycSH+3ox/72t29IQbyqHukaUX4KgGyMhTTJqYKBLTp35jX4f3Aixo8d+oaoBJOFBtty+dS7NFbSb8dw6iQJX8o7W74GDryOsz2nzWFxa0kQPSX8QnfgloZZUJign0AYSW+yB2AOr54E4AbB6voxHWqEH+KBOz83Luoy1CslzQwL5fXxqRi7cuiu1FeXKBeBEoVG5HJ+ekGcD3cJiBQjgahkVbLLnCfb8eVlYnJfXr15JRWWd72I57PEJrHKyvYNmZyDAx/30mX9Mk+yhZ5w5slA2Abhh6zYL+1s3zsrQ0HL/ZtiqsNd5eAUWVAbQw2bBUVhYmkYg6K6uhmVCZx4E/zlZ2bpwKswtSIOVh/V50HbcbyNDPXL9+ueKBOjouCcF+cVCsgJjAXX46M80+C8rq5bGpi2eQwK/Bj3gZVRvjhz7m0CiRSDlThlC97ggOmBGN0bSh4olxE1hDSnOP11YruRohaykWOH/BB+LL19q5d9pQJc3NzVIR0+f/lZSWKAIAQgYgdqSAMhct9weYfaNGrh7LSqjjmOO7wVTDUu0GCaJxn0CesPPbAmAqBKJe/ad0sq0zdxQdq+5BD2HUVoJgCbT4vH1lb94njrKDsUllcJ7KshoKThy5G/k8qU/+qJeSDrwjg5LDhiEeGBeUfkGolQ/nedtkAT8LSzniZffggJ5NwLAVLMNQ7t7XAKwlurG9ARASBLAoOu7Wr8zfxjkc7OyA9vFwhxT+/+fPZClVy9T+v/DVKPdRIygC0GwGeP7taWhJUni6EwYgGAgAUCiwBiJSXhFkGqlTW10dEA2b94r3d3t8ub1K030G04a9/uDdQPBfUVlvQ5nI/zl7+5kdJRn3unPMM+Vzf+gOEAB4BuTTEIKk0TA7h9YYSfM/RVvE3vgu/ZAnAD4rq9AfHxfD/ARIpAgE3yj7YmMTU3JT48dSoF386G+0X5fNtevl9HpCSnNL9YgMQqBnJkEC8ipqXGZnBiW4eHepFSee5LOnm36MpdevpRsAnnaC9+80ap4YlEHEdqCLkiAUkc1PvxA0YHnISXlrNABC6T/maq+MdPHa5ADBDqbtuyTu7fPpxwaJuBtOw5rkL4SC1sdIHCrqKhPQAazsrVy4SRtCxNImfnhz5UujhP30atIckjA1Km6PHlyS94/+SvlYUCLnQUVkPwdO4+mQa6dvqTicvniHwOroLD+Uzn0Q084x7WxoLN427v/tKIDuFfgDIhqb96IXL5zX4mxdm/eIDcePFZY78Edm1WN41FnQju8prxMNjXXy+jElCICsLqqCiktLEj+2xybBIAN3RI1cPdKWEUdx+kTZzsNi2ISaY8eXdcKWpAFIVfCSAh6tcCErbQzxyBCw7ABbFDVLiwygkTC8ff+TnkHvAJxoMv79p+W6ekJOfflcnuTl8+ZG8/bvTsXPC8LJIxAncMmPMIgHsKiJ5yTSlyPX4QidAXdRtLs4bMXMjM3nxymuqxUeTdIrq2EGNYmW8fg6K1vrm9JawEw5IDOgNd5TsDftzdtlLGpiRRY+8ba9cqM7zTY3CHl3VS3XgkAac1DyYYkQnNVIgAlYU8yd3hyVL/rkL02VNQmE//OMYrzi7RtDylA2OHhDID3B1g+leKdzZs1KUzSA2I5yICBiuO3MHNhPqDLYPkHYUarAkUEAlCjSc82EAB2DffKzPycGC4Fv3eEMwGQCOi3S9/YoKBsY4y/U9nmenE+zr+7EwC8Ty5e+C85cOBDTeSDLkMFgLYKns0EKeUyhN9GHkoyGxQb+2C2NjVnOxrbUAB5/OhmCsu/33kHvUf89r33/LEqAmBw/1SXVCqHAj5DIYGWzdhiD8QeWD0PxAmA1fNlPNIqeIB2ACqO9BvzvyEYcxq9kD85eiANJQBhHOQ8LAYmZ6eVZAiGYhYWQcbCf2ioR54/f+hLWuccZ9ee96TpbeWXBdzk9IwU5OfJ4uKS5gDGJ6ektLhQezcxOA7OHN63IkZkYOmQz1EBLq+o0/H422ef/H9pp2YIuNrarmiwXVPTrNtAlua2KItV977vEng5x4qSAAi6jl6/UzW5ffurZOsBlZCm5i1SXd0cmFBwVl4I1HOycxWKD0mf3+KcZAMQ8LDVSBI1x0/8MlCeiXO0kQwmgqozvnOiksUiP0gv20iNkXijTxXjf0/PzUlOVpYr+aYZr6QfCWTYB9lO4MslhYXJMZzXJ8r94ySVc1/jlZIJMg6VNCCvJLOi2nsnfyVUsb0sTPXfVi0OkzhwHtMPycN1hMiO+z/I/FAE7BvWz/QT19Vt8JT9I0FgKpVhxwTmTP+yF+cFvxPYYGHvqyDEA2N5JQBIAJIwMrZ951Hl7CA5S+I3MzM4+UbyDFUNP0NTnnYa+GH8jEAVRJwhSVXVkmePUrTn2d/0sRN4d/Qv3xMEt4b3xkDencfjm7pr/RYZnRxXuV1jJnFg/u1EEGyua5GB8eFkf7sJgglU71nI8fQYzVsU+o1OPLahtkl6hgeSRHpUhqtLylOSECYpYKT6qJoTPAMnN+N4zYUWMpIJbV3pvfH15TWa3IDIj/c8/oG/wCRDguDoBPQkOTAQjXtbEzKot58lFAX8zIYAAAH22Sf/pDK1JHdpCSPpVVBQIgUFxWmoQL4/tLLRxuI0vrcHD36o3y+MdQQ8N9pe8NbcRKL8eWSkT65e+Yu8evXKc+rMp6l564qSVjqXt+o/8Ce4bX1Vg1SVBLe/+Do2/jH2QOyBFA/ECYD4hvjeeGBkfFKJx5zGR5peSAjyYB+vqSi3Qor52BL0oyvLB4RqB1l8vyCNxTYw7qC+VhZ8CcKdYpXNgYQHiDUs16ttBp43ONgtW7celNKyKrnw1e+1iuwM2J1VQsis5uZmhay/Caip/Jk+QebIgpekBTwAxgxZ10rOISwCIGjsbzoB0PXikUr42cy9GAqa69Wv/yoNDZv0XgiysJXIlHt9XaYiAczizOsYEMuB8HBaGOgxi3v0vpH9+q4tbKDGPJ1oG/e8QUNQGXMvdL/J8/NLSHBc2/WxzWfvvlPaLuO0KKoGQeoO3wUBIME43CO9PR3WS+BUTAibAPC7lu5A3rQ+BV3/MM8LQRTvWaqtNiMBhFwnxjcCIs+Gxk2BAZCb88ZvrpubG2TXplbrJoYAd2FpQRPfVMeNGbI6544EonDkoEtPXztGsLm7ZWsSck21ncDdaWxDAoAK+KiDxJWAPTd7mTPCSXzHt9fIAjKWCZwJ6KnMY7yLCMCN7WzeIvOL857keTYnmCQEQTxjkSTY2tiaglbwmgvBLAE5pI6cY115tXQPJxjnST5AOkgCwGnupIfXtXO3WYC8YE1CgoMx/QjvQESADHAaiWiQSS9fLcmjB9eSCaiqqgYZnxiR8vIa4X3i7OEnUcy70RncmzGdMoC27dwwfjdpK89dQ+NGyczM0aR1aWnVO7dEkhihVYLrQdW/9y1aAn80V9fHHABBL7X499gDET0QJwAiOize/JvzQFf/oHx976Gc2LtTg30qH2EhkFQ2gZABGasrqwqs/JPRBp7tZVR79+x9X3Ky85Q1/5syAtSHD6/Lnj3vK6+ACfY5noF1Xzj/e/2ImyovsDwkxvgbSYFjJ/5We42pOnolACAsa27eJn/58/+TPJVTp38jBRZJpTDnuhIWd9u4zopgmONG2cYLJeEew8CHg8amInjv7iVNzNCO4WcPH1zThMxKDHg5jP/OxZwZx8vvQZB00xdsFqIrmddq7hNFyjCopzRswL1a8/cKHgkYSShCEBlkID4MaZdz2yiyeUHPb1gIexg4fJSEjde5u+HBQe8Qd6XdNq4biRFGeYFxkDRrbd1pnaq2XQ33Ku8HyR6Mdy4tMq9eJfhg8K2ixjofpIzB++zE+3/vGwwhpwnKLYzBw5HW8vbmjQZIS6+WJGPNWiktLJb87LyUb6UfC73zuCZgNhVt5Fcf9wS3wJiKvfP77A56nX3vVNDRuH/Q1a6Buv67vlVu0WP/tiJOQgDfzy2mS+cRoBM0czyQfcwT20ELQGa23Hnbq+8laWibC60KBpIPCgJkFD3/ZlxIhZ0JANNCEea6uZEFTmJC2gVpEXBK4JkxlfCuqsGidvRanj65rYUH0ABPn9ySouJymUNhobhckwMf/OR/pqFPSALCxeGFREMGk+eSd9f5c/+RRNm4OVLc79gwCbQwfjLb0BZys/2+QAbI+q20oERbRExhh8QL90BssQdiD6yeB+IEwOr5Mh7pHT3QNzQiF2/fV+Iw+oadEOQwQ9NLx8Lg+WCvlUXXjAFZ2rmzv0thowf2hqa7WbzX1bcqpHo1bXxsSJ4+vS2lpZWyYeOeFFjt7j3v6ULogYP5m4B/z96TcuH8f8rU5Ohbkp6fyPzcjHz+2T/r1Kj+l5RUqTwWZj7Mt2+elZ6e9mSPoJEro1I6MT6kskEr7f83PrER3FEVY2zIC8NYUOAaZgyvbcJWA9l/tedhYxAnCQM8OojMjPkQlJEUouUDWDEGozxtBTY7ePgjvfZuY1FOBQyILIssJLS4z4YmR2VH02attmVnZmof7qOeZ7K1oVUrX9+0RZFJDEoARKl0r8Z52eTjxscGlaE+rDSjjYE+Cvw/zAI8LJogDBz+XRMABPMnT/9G0VPGglBEJCdJcnolAmwIpvv3LqUgn7yuN+9byDsJ7EErUHWEp4TrBxdHdlau5EBG5sGlQfWdYJX72E126MfLAFzfSGqGuRdtCQCeY6RReU692nn4Ft7qeOBbaeb4LTWNUlm0LNPJ2CaY9pufUQZwbmMk8/gbgTrQ+76xIZ0rqCMQCgTYzM3sTxBuEAHu4xHw8T6iXYHEPkYfOIE47y0TVC+8TFTVMVOhNy0BXnPhPYhyEApCBp1gWhwMBJ+WKTOuGykR5trdefYwOW+255hO9BWQd3reX795o8UO+Au8lBQgJ7329V+FdcmL54+UnBapTar3JATWrctKebac8+Mef9h2VclsvQz0QHZ2nty8+aVugrKASdhxr4McpGhiDFJBWqhWyzjGveePPJM/NlnH1Tp2PE7sgR+rB+IEwI/1yn8Pz5sq/vUHj+VF36D2GaPnTgvAoZ1bpS6E/BGn9HyoV9nhWdSw8KiyKALQT0qlDQOyuWPnMV1kIjNlFnPI4hw89JNAeTYvN1J9Rid+cmIk2fNqZMHM4p3F5pef/28dAugsHAR8eI2x3b4Dp+XzT/9F2a0rqxoEWTeTracKRY//6Nig7mdIxTgXdOIhrTN2+oPfqmZwFGPxTQXMC4Vhq7BTOXj/1K+0Asb5jY0NyuDACyskeMPG3XrehpTIzI0+ctQgnOzxC0sJzW16y4119vbrv6vL7eRAYauBZjw/XfAofjPb9vZ2yM3rX+g/neRKTknGMONC2DgxOZJybzj386rgEmyAimHRnJGxVgpy8lVIieAfckqerayMdTKl0ktzyjrdWFGjMNqVGGOg6ZyZkalVHD/0ThT498nTHwcmqwYHu+Tqlb+uZNqR91kOHt9oMu3RoxtK1BnWvKQfne+foLGCJOzYPywBYBj+CLd6h3t+ziDdCY032zn79M3fgpIK3Ne81wjMnUSn7G8jUOS96ERQ+fnQmVQa7H8hk1OjSjRIJZyAaW5+RvLzilRCkwTTwMALDfaB/JPsCTIvbgYIY/9y8WrQ7snfbQmAsDvb4PzOfb3k8pzBs+1YiZ727WlM+yAHTGWeCv+Gmmbtwye5QrKRKvytt+0UBqXHOwppPar7xfmF2jaANjxWWlCk5G8kMhgDYxzY4kkacAwq98D2DVwcVAFIghvt91SuDwuai0lGGCZ+EAW0PJDQgMQQoyWgvLBUx2Suhm/B71owT4gJneZOAoS9lrwvgfMfOvSRLCzOSdfzR3JA1yfhpfGc36Owx0V6NTevUD796/9K2YVvZWlptSIOSJhlKFrz3Sv0oCJAr/AfEjBYRREqFOmoiLDnEG8XeyD2gN0DcQIgvjO+Vx4wWuRMqrm2WkqLCuXWo6eqR24I9bwmbPrr6OVDCgh2XzgB3Jl158LYyQTuDErC9KZPjA9rkMuiAEg4lTRjBgJuxiHINbB9WwKAXj76/iGoY9uBt6R9xcVlMjGRYPl3JgBgo3fKvplgmqoU2XrngtkLbuy7eBkdkGvXPgvUBre1UhAMHDz0kUoBGiN4J/BlfiywqTbYWO8XFpeUHOvgji0qQYcZdvqy4iLZsr5R/8Z90t7VK/m5udJSX2M9FXc1EB+vb9mhnA/OaoZzZ4OUWMlDQUKGaiJB4eLighQVlynRIFJ8cEc4jaCC67QaveteiQvkk/rHhnXBXF9erf+7KDdfpuZn3lYO16juMtWtiuJSGZuelPVV9creHcaoFhrJTpJtSDYZMyzgXuOEhadHuXcftH2tEPxv2qh8wdPAfeRM2IU5rjNB5t4+Cvt/UEIvCgEgCVASVH527+7FNLh7mPNlm0T1/+O0ZyDK+bqPZYPwh1UqYKwoMqh371wIJVfonCOBE21kbouKAIAIEEScWxo3jO8JoKhCm+DZuQ/PvGHQd4/F9uxnAjD37+xnQwk5me831DRpZd0Q8dWVVcv4zIQy92Mk6TfUNqtqz8jk2FuivO1CEG54BmDz5zhmDBKU+1q3KxEhASK/leQXJoN/xiXA5l1kjsPfguaCrB9JUtP6kLUuSyqKSlLG5VgkLUg8ULEnQRBEBMixH/E9mJlKcWFhbr6eO88oaxaSHqCynNeJBEN5UYkwF2O0nHx9+c/6T1tCLcw9wRrnxrXPApVpzFgUAKj2U7wIeteRSKRFgbUQ5IROxaKgueGL2cV5Wbc2I4lqGZ4YlY6BriRaJGiM+PfYA7EHonkgTgBE81e89TfsAQiSPv/6pjRUV6oSACRI9EyeObRXCAD9jI9I50C3zCxQ0ZzXwKa6tEIGx4dlX+uOJFO5s/LkJOJyBiUs1I3MDscEaoeR8SaQpdroDt6cY5kFszMBYKpT7gSAqXQxPpUpqk2w/LqtqrpJDh3+SGZnJuWLt8gBsw0s3rQGOCX2jERQmGSG+1gEU/gjDAoCTeJLF/4rbb7AFDdu2hOKFdvs3Ds0ovJzsF+bar+pmp08sFsqS0t0U7YDKVBckCdVZXYEgDsB4CRNo4fS1qvtJc0WdNsTeOIzm5F42LPvdBqcmIolcwTSuVJjgXby1K+tfAGMSU8l/2+rFFHJggSrpapBSgrCo0NYAL8Y7NFqf2NlndSUVGgVzxkwsOCnH9fLUN44d+7fAxeVURIAJJZu3/pKGeO/j2Yk8rI9WizCwtfDQPajtEWEgfOGnZvN717SYNeufppMdEa5Xop4OfVrRQE4zfZetI0b9X0YNfkBagCEBokPt5E0+/zKDf22hTE/EsAw+xNcPu7pSAmICWY31jVr77yXAdMHZo+ijjGCUbTrSajbzLQA8K7Z27JNA2XTU2+2N7387v1NFd6MwXZ7WramjFFbWqnvGxvBoXtcEgwc328u/GZQAl5+KMotkEkHko7twioB6Pv3zRtNLNBqENVsbQfaevJy6Z14iXhP9nS3K2dQGDMIybDbmzFBArVs2KWtabZnIeXZXZhTtBrGdSHZApLjae9zJbhEhjJMwiXM+cTbxB6IPZDwQJwAiO+E75UHZufm5U8XvpafHDkgo5NTGgwS+J/Yu0Nh4UGG5jAfEDR30R0mk06fpLO3jn66yxf/oEM5F4PuChI92zAFO6H5p878ozKwe5HqGETBrZtf6keW8c988FtZWlxI9u2bBABs2UD1jRHsnPnwtwozvXj+P5cXXtk5SjzFRxTCuu7up4GQYyoE9AU+aLsiBL67dr9nDQJBGjzvfKjb0EuIpBDBGbJ5SOVt2XooLXAlGQKzPv2xIBYqKuq0sn/39nlFMbht5+4TUl+/IXARML+4KJ9evq7XG/QHiR+C/qcvelSTubmuRoZGxwVYbElhgdx7+kwlIYGy28zdAuAOJr3I4+iz3LvvdGh4ZRiotV/l99LFP8joSH/QrZ32+0qTFWag7pF+JeQCZuvVe8q2upB+uzDj306iMAireC5txGEsYFm42aqFJD8MIiboxIPI7tz7eyV3go7zTf5OMmzL1gPeiZo3bwRODYP88ZtLmPszLMKC44Sphr9LAsAmmRjl+rt94VX9DMsr4SY4c45P4EsiyxnkwmfS5uBm4T0MGgsOFZA92Tm5krkuWzKzsvWdGCQD+Lx3QK61BSf9eM9R/Yej412NCrMJiP2edfdx8AdJC76pQfsZ4jt69DfVr9eAraP/hQxPjumwENw1VtTp+4NEvSH14x3Cb5htDJBFM/MzsrVxo+Rn56ZI9zGn1ppGWXz5Uo+FElB2Zra2AFJ995tLbWm1POxuV/QBlfitjRtkbmFOng106/m2VDcqMoC5kuzEaI/ieEFSqk4/QsD6sKvdE1Hhd21tXAvvei+Y/RMqSPcikdXyzYE8EwWkhbkZmZ6ZCJQZtSEC3edAwQYOAJsZGco4AbBaVz4eJ/ZAwgNxAiC+E753Hrj18Kl0Dw7J0V3bBcbcl69fS2lhQWALACfCIocFx/j0uDRV1mv22GZ375zXyqvpzYaRGuZnJwmfbT/IAo0EG73ZwLudsGM3hD8rO0c++PB/Cu0CBHqYSQDQQw+U31QhnMRetBbwgYaMamioW4Chuo25dHU9TklGUG3euGlvUkqOSqBf9h2iPBayExPDCgvMyMiU+oZWaX96V6F/NrMFF8D/qqoalfyPcejbnV+YS6nwklCprWtNaZVwj3/7cbvs3NgiV+60yYbGejl/865sa2mWuqpyGZ+a1us7MzunQSdEkbU+3BC2AN9d7QRpQQDvtmPH/1bKyr0r2Gb7KL3nXsRtQWRotmsQVE0O81CbhTmLXJsNjo9oD6yBppJQqy4BUTMinW8TPWUFxfLqzes0mKsZzwsJQBXqyqU/e7ZiOOcTRALonvtKoeUEb7RurKaxYN5/4AOV6fKzKPB1w0HgN17YeypsNRxuFDgKohqtEseO/yKtP5h3G4iosKSJzuM627acfw9L+ml7DnkWtGUsM1uyMrOkICcvOTTtS7wfCUCQPPNCcETxzf32Tnn47IXnLvCaHNi+OYXzxL1bHuPDAAAgAElEQVQx1X305lurG5Potihz+Ca25VvmRhu5E4hBx7WN4d4HZBOtYVT6vWylczHfY+d5mCSI3/Fs84Doz7QweM2TJAYJbps0YJCiES1zd592yL6tmzzbRGiX6+wdkG0t6SSxzInEP5LBYVVrqOzzHef7SMGA9QXPCAhEvv0gGG0oLAiN4VzyMkPKSDIIlMXY1ISiL0hQl69QrSjoXot/jz3wY/ZAnAD4MV/97+m58zG52vZIuvuHUmZ4dPd2qa+q8J21gTUX5uZJWWGpEKB4GVUopNbCysW1tO5QyZ3bNxPQOfo8kQh0VvHdxzJVffqFTaBpFAY62u/Ig7ZlQigvvXM+0J998k8pQzv7vk17ApB/m3Sc1/kbmDC9+PQGFhWVy9qMDEVN0L/a3f1EWxLcCYQoBG7O9gYzD5IDrRt3S03N+iTDvfltZHxSvrx2S1rra6VnaFje379bcrKylBeAqj+wf5JC9dWV8ry3X04d2COF+cuLdee5OpEe5u9u2UEC0UsX/5iG6PAKXJzjRwnazH42tn43GRpJGOTGvIz7pHn99m9s0e8HW93etElZvG0Vf4L9oYmRlEoXetYoDNgsbFUZmUuY1cNYWCI4KvLN67fp88Jzg9KC8xkNcyy/bVQXfudRVX0wKg5+2zNv3iNhAuIwZJXAdZEGDbIwCYAgyVS/YzjbopzbRUEoOPdztvG4jxsWqg9fCvJnToMLA8Z6KsyQ0X0bShi0NvUPjybbAUi0FeTmSk1FmXLfBBkM+jyL8HtAsBfbd+sBWuFAhDiVLmxEgF6zBPIOPwDIKZN0hZ/AmYxy70sSifUSyXIQIzZ71Nml38wdG9b7otpIypE0J4Eaxfie19Vv0KJDovc/W4saECC3t99RiUJjXtwlJN8mZ2cUxYHVllZJdWl5CgdClDnF28YeiD0Q7IE4ARDso3iL78AD19seCyzvwLvPHN4nAyOj0js4opDwIOZb+gjRkGURZ9oA/E5hbnY6Cc93bkeFnx72vPxCrfrAcuusLhrorA0CTlUdVAGBwOYtB6Tz2f3k4p5Fd0vL9rQedL+FPUF3X2+HBizl5bVS/FbdgIU0kH1Y3QlkjD79zPSEwvKzc/JkZLhP5YPcNjzUq32AhrU/7GX28pfZnwUB14hWBj9zB+Nhjx92O/zyqStxwr7uCqrX+QQFnkEs5rZ52gIY9zjcH++f/AetRhskCOWuvPwiofoSBDEO6x+v7dDGNuzX7m0aymtUd9ypj802RjoLyS7DBK6+Xr/VE4UTtkrtF/S55xcWBm5DeKzkerqPDxJm/frtUlpapTDZsPbi+QO5e+diqM2DEgBR5ASDEl08w+fP/Xuoebk38mtRiZJEdI7r9UwScIRtofBCUFCBbKis1SRAVBuZmJSlpZcavH8bRtDX1vVE9dJJAKyWAYWHhX/t2jX631RiCUyjmkmu8zwyVwhrbd+gqONG3Z7K+uDouFVFyO+3qMdhe2R+aesjGDZrFOD/7nel19jsAxqrrKBEivILAnvel16+ktuPnioycsv6JvECQ4A2oc3BbxvnnCgMgDoEDTk3N7MSV2hLIUlbnkuDmGQgr3fXg652gbTWbbRcbKxtihNcK7oK8U6xB/w9ECcA4jvke+mBr+8+kJKiQv1woQKAAfc+tnuH54fOnAgfEpiEgYmPTU2qDBCEcmTTvfrIgK69fvVSnjy5lexpsy0UnUHC4SM/015QzPSbs6CGqA+4LLrgbjPa1ubvsOEvLCQIofbtP62LhyhGkDs6NiBvXr/Wnn+TrKCaWVfXqkR+oBA4LgsMZ/D4vLNNpibHZMeuY5ElfMJWGIPOJSq8O2g89+8EBf19qVJMtsDEJnMW1Gttqziy8IGngUUvv7uhkDYCN1sC4PSZ36wo0Icvoby0WPJzclRK02b0A9PTCudCXnaO6nMbHgUWbBADUpHBNte3SPa6LLn7tj+TntqmqjplCXcavbfbGzepnCCLOSC6QdDNsFVgL9I397nZ9Kpt5+9V9YbUE1h6VEMVoKFhk5SWVUVivuY4LLbb7l/WyltYC0oARElk+EkA8m44d/bfwk4rbTu/54fqIBwQUcyP/DAKGsfLf0MTo7L0akn7x8NW1OGsmZqdkxf9g1KQmyNNtVWqTLIaBpqma7hfJdCoJANDR62jvfeF9qs/6Xmm37htDRtXDQ3UNdSrCB5g6RyvvrzGk2PFdo7cz9PTE/qtWbt2rVZ/8/IKJC+vSL9BUZjhV8OH3QNDmpwsKSqQxaUlPRcTnI9NTim/QmVZglj2mzKUA2iboqqPT8MaxYuqknLPNQsIks+u3JCfHj8kL/oGJC8nW4oLCqS9u0f47fDObcqTQyHl9KG9gi9op3N/F0jSQIhLuyJtfNU1Tclvz5XLfw7kGwp7Pmzn9ez5SVZCJgu6LLbYA7EHVtcDcQJgdf0Zj7ZKHujqHxT6wc8c2ieLSy9lbn5eugaGpKa8TOqrK5ScjwVG5rr0IIdAgICFxQs9kgQ5i0uLAnw5SL/XCUu2fayci2vYng8e/IksvVzU/v7pqfFkf7+b4A+30AOPPKAxAvMT7/+9jI0NyKuXL7VCEgXCzzhUr9EFBp0wPTUmk5MjUlRUoRl80AcsuBILnjeybl220MZgDAQAgVplZX3kqwZ0nsUdC4cwsGWvA6w0AUCFieNyfvTxb9122Aq1trUBMBcg4Nu2H05OyyuA8Oo3tkHNE3Jnv0lCQFkMXzj/e70vjNmCT5IEt26eTXHRSv0CTwLPCZwZLAghVOR5oCrP80KPMxUpZ78pz8Te1m36bDh7Vo3sFlVB08dKEg0SLNi9gZUao1KztbE1sGrlPMkoQRvPzoaNe3zvU+7HG9c/D7yXvVjpo1TOOQg9rSt5Zs0EnbJegZN2bOAn2xe2BcIM55UAeNfgn/Ft7S7muGHRH06/bNl6UBFZNotyL3kFIdznL9Gbf/NGK99Oe/06of+O0QfOs4QNj4O0ei0Ek8CwFxYXtDedvuvSoiLJXGcnKA263gSKbS8ey+b6VkXj8L4FIp2ZsU4qiss0QCdJl5mRqQgboOOrYSQGSZLPLy3od6O+rDoQcec8Lkk9klmg0Uiqg4Rh7iREi4srNLj8towKP8UDEjKvX72WgdExyc/LkdKCQpmZn5eFxUXZv22zZ6L0m5qn4S/gnp1fWpSpuRlB8g6fu43ryj1gk4E0CQBUcArycjS5wPv+zuN2aaqplpzsTMnJzpb+oRFpqa+VK/ceyKEdWwV+CWNeZJzavlTbIg8eXE0msSG5bGnZoa1FK/3meyF4uFas2WhpQYoWEk7QExjfnKB12zd1reJxYw/8d/ZAnAD473x1f8DnRtACCzxyb5AhKeSx47lAeuM0MvqHdm5NgfixLwzAsAtPq+Z5dmIBkh/cV+lMANgQAG6+AII+Aj1jTpI5gjpTATbEU5BJoROfl1+sUH6zkPy+XSoWb/gxKzNbia/8jMUAfcJU2gcHukKfSoKN+2OBgyCqUbHv7ekQApi5uWmhr9dWXfILiE689/fJlgmOP9D/Qq5d/SRlKl7Blm1cm2Sduz3ElgBwIwkUoXDyV9q+sRLTBNiTZ9LaUKvwUEOu5DeWqbI4IasEQVvqW6XtxZPk4nRj7XopKyzWv01r60nCokhjOecRlgeAffzk6qIE014a7RwjijQdCUAI/gh2ohjvgDu3vgqtxe0em0o4aiS2d0cYRQrneG65U34bHe2XSxcShKUrtSCFiigoBTMHv6RYlJaCIASF85wJ8EHV9AwOp7iCHv3je3coPwnfqHUZa4UkwYVb91TBhIBm16ZWyc+1S+YxGEmC+YVFDbAJ8HJzslOq7fRDMw6/N1XWafD/oLtdK9ogbUhsExhtqrP3dpM4n+cYi4vy6nVCyYP5eHGm6DtwfFjKC0tDVf3n5hdkYSnx7WOOjO2lyOJ0HtB1zp2edb7n2ZnrJDsr2jcAvxDAMxaWm53lOwZ98ATBXqgo231OYmdWr9GCvHyVSP6AGODa+3APrvSRkZmFObn/VgrPOQgIxi0N6cnVwdExuXb/sby3f6dcvHVfz59rUF9ZLr3DozrH+YUlyVi7RufPeWxubpTmuuVqelQyTtP2CC/R1OSoEiejSrS4MBd43l5qRCTW2l481fnOzCfGgQiwuqRS7/HYYg/EHvhmPBAnAL4Zv8ajrpIHvr73UEADuI1MNguZvuERefK8W37+3pGUjztwTqQAISDjA0pQ5K7quMd0Q4i9Fpw2uDhjJappyMclqkNUPqhAMy79cGHIwFbJbWnDID1FC8XLly+1klWQZw8uCWyBzTsDearlkGYFcS9wUK1qzM3IzOykzM1OaZAOOZLTIElCygvo9Er62U3wXd+wUVEItE04kQ3uk/diB3dDimmjuHQplRAwv6BYTp3+OK1FwpYAsAX37qSCexuOefHCfwnwc2NhiNn87pOJ6RkAH1JcmK9VoVsdbUlSKbMfbP4wnxuyKQKQva3bVQ7L6DG7j0ElZmNtcwpKwGyz0gQAC8grl/4U+rZH+aKhYWOyv57kG89jWOKqoJ73qIEp99DBQx+pGoif8VyMjw3Kk8e3QikfBDnERhjq9V4KGovkGf9ZWloUnhXah97VvBQvzLgr8TPoGq936DeRAIBgjf5pLwOdVlacSCpPTs9I3/CoItSGJya0BWdqdlaD9Q2NdSlDEPxevfdIhsaWkUFmg2O7t0tdANGt7332+rUMjozJkxc91vHZF2LVqneAvUNcSGUdQtaU93p2tvz0+EHPJADvJb7Vz/tSvweMsa21WVnqg74xjPGsu0/au3vT3LBlfaNsb222JsY00eBBkuceaHRiUjq6+6zzNHPlOCs1EqfIDc4tLiiK6vWbV5pIAX1lUwLgODuaN6dxU0zNzGrryaYmpFiDk5AkqOB2cFrYNiz28fsu8R6mHXF+YVYli+F8MOTEJLJLSipVGchmFGcUUfZqGVFmtgOFtqdla4wAWOnNFu8Xe8DHA3ECIL49vrce4GOPLnxDdaVWU4BTfnn1VpI12UyczP7eLRtSPvx8WB/3PpN1azNU1ok+SmOGKIxggqy0MTS4qQBibji320kEyFQvqX7zYWtav02amjZH7qWP4nw+4JyXLhq05z9D8nK8M+RUl6j+ZKxZK73DI1JbUS4dPb1KVJWblaVBFHBWqsTGvCDzK+EnMGPaeuX37DulgZzTaEno7+/U60iFATlDAhISCtt3HpGOp3dlemZSWxY6Ou5JU9MW3Z7fj534pRIw5ebkq4KB0/yg3W5NcbgbkDxzmq0NwAty7A7M3JJ07sDIFrisNjni/RePk5UVzquqpEJhlk6G6gSJ33ZtFWEx5u5VhZyqBb3tpSVNEJjEgfHTSloA2NcoUUSBlPJsNjRuVplMoORRzI36cO8bBUru3BdyxsamLUrSCK8Hyb/FpQSJ4+hIvyYpVtuQ1IJwkKAB+U0n2/ZqHyvqeEFShVETAO6WHfd8oiQAjh77uZRXpAbl7vFGJ6fki69v+p72B4f3Jdn6SQD0DI1o6w3BcUVpsZQWFmpVv84hVUp7wNnrtwS1E5uVlxSpsokzECZ41Yp5ZpbeVwSLtL5lUjnPXGZ+p/UH7pwg43t6cMcWbV1gPBLWfFuDgm/GJRlPUt5mBNg/PXYoLRjlOPfbn2lSws8O79wqjTWp726zPRX/+0875WmX/xgw3W/1kLsL8guBP+TDkzPLyCbbPvAJfXhkn/oN/0HAGya5QID/oOupNdANmptBXjm3476ABPDAji2eEoBB40Z53yW+XR+uyhoHCcuBsSEpKSjW9hUSz4PjwzIwPpKSBGF9sm/DjjgBEHQh499jD6zAA3ECYAVOi3f5djzAouqTy9fllyePJT+wkNrMzi9oWwCLoqx165QIyWbPBroU/j85O5UCoXP2n8L0z0Ka4NGpB+8FV/t2zjz1KCxMnvcNSoel6gHkEl+wqHMb0FR8NDQ6rgtV+sPLS4oVajc9M6cLSPrE19ctS6wRSLTdv5I2ljNwJWgz/ffZ2XAM+LOds0i6feurFEI8G0SYXn4W8rRNNDVvkYqKepmYHJE3r17J2Nig/kbSoKqmSSbGh1XGDSKxioo6RROwPyRGVDPdRlXTq0rs7Eu0BaT7DpxRQkWneckHJhJHH6sclI2Uzt3HbEMn+LHe02tM5RAoZ1gDDcOzYAwuDKSlWHQR7Lv/DmKABZoxYMY7mjfJ5MyUdA4uL8BJGpiKFX3Iu9ZvCeQAoDI0PNSj/cCQgmFPn9yWRw+XuTHCnlfU7YKCSDNeWC6BqMf/MW1voMJe5xw1AeAkXLWNGWW8907+ShM1fkb7mRv279weqPVPjh5IqXa/6BtUwrXC/FxNzPKMuqHivIMhbvMykrGMa3q+gbifv3lX39MEmSQQgLuTJC3My1VUF73gzFeRP+9gpw7ukYoSb9lcWgo+//pGWuXfHNKWAOD7c/7G3cCgmjESJL/b0xIRVLrPXr+d1v5nO1WvJISfW8ImF/zG4Ljv7dulUrU2c5OrRr1MtDNCCPhNWNg2rOPv/Z1yOqyGEezzLcnNypbtTZtlem5GcrNzlNsCHgCS088GupXvorU6/LduNeYWjxF74MfigTgB8GO50j/A82TB8ddLV6WhqlI2NTdoVVL7DhcXpaaiXM5dvy1F+XnKAWCrXrD9gEKr12hPGT2UWFC1iAosi8SV9KYHuZnqAr14LOAIym3kPmYMFj5X7j4ItbADQvkusERzTK/FgEkAUCG+dDEVJk/AWl3drP30yCXajIr+Zy5JPjeqoPNZmxj5RMYYHExoHIOwYHwghf39z4XrMzszKVNT41JZVa/tFQT3BYWlAjT/4KGfpE3BDwWgLPOnP05yCLh94EUa59VvbYjVmOOXX/yflLk4gw8vfgIv7fTXb95IW3sCIREGLmsO7A70N9Q2S3lhifr2dudDQRWA54cAPmNNhtzsuB90Gyu0eWfzZu0ZhoysoaJWiZv8zHm+TjgpSYFP//q/Ao/5LhtEQVXY2jLe5dg/tn3D+DpKkoWk2ukz/+jLiREpAfD+PyRlVG3XhoD6Lxf9tdD3btmYBu1nLJjWkQQElk3Q7jZ4bB50PPe8JWxKN8xndGJKFQbcRtvBxVv3VuUW8wrAzeAkREg0eJl7f4J/kh1u3h7//VNVfkBKfHntVujzi5oAiJJcCJoEyICfnThk/abPLszLvbdKKkHjuH9n7YIiAO/cb8KQKz735bLaB9+vHTuOyuBQt35nsdq6Vk8I/0rmZJLSJKLXVzck285IANSwjsjMkie9nSvmllnJnOJ9Yg/82DwQJwB+bFf8B3a+E1Mz8tWNO0myITN9YJIJUsBFrZjYEgCmnxm4MkRJpQXL1Q3I/Kg8OqG5VIWoEtbUtqw6OR9w/Iu37ytbtDEWKx8c2id5FqKooMWW7TKe3L/7nSWNvBbSBhFBEHf+q/9IYbZ3zsVAoYHh5+cVyrq3BH8EeRfP/2cKe7Ctj/ldbk+qLH4wVhvbvjmekw3d3bfvJT/mpzlPpZ9z7ny2HEwrn8Cpj5P96149217KAzNzc/Ksp19ZrVvql1EbYXzmJO1Dyg95PyfhH4tLqvzP+rtSyP1sYwPZ3Fi3PplQC3N8tjHIG3xNAOhMhkQJ4MIez7ldUEXaPWaU3tiVzOfb2odkUkf73RUTDq5knn4IFjOeV6uR7XhBvA3sE+X+CVLYCArSeW/zzYEA0G0krb36sUlIn712O+Ub4N4f1MCuTS0pfwZCD4OfO1lMsoEE8WpZkMzu1fuPVG7Oy5xJaPxw9lp6u57fXN3HD9OG4R4vSgLAIAxXy3+M85MjB5R7xW1UtZFXdbdOEdznZeeq7CTXVxUm1qzV9Qf976gd9Y8PaQsXfEZsv1pGAhgkGySmoOecCEivJLTz2LbvLWhL5l/wVpWCbwz3PYG+e9/J2WlVsADFSGsESRK3hUWWrZZP4nFiD/yYPBAnAH5MV/sHeK5UzD+5dE02NtVLY3WVLq7oV4TxVnsYkbfL8JZagugMbWPgZTYmXT5iBLUJ3eKVSTYFuRUY55dXb1phkI3VlXJ417aUIYD633z41DosEj6QH9KL6a6sBFVwnAMCddf+T/5v7dokkznQ/i8++5e0Y5sFgZdskJcPqN7n5OTJ4GB32iZBRGFBfo36e1Bl13BCIK34+Wf/nBzeiw/CRhroNydnXzRSWXdufxXJJ1SrPv/6pt4vSD0d3b1dEwIkwbaub5LpuTmFByMF5bb+sSGVxMRYoNFXOTI5Jp2W68I2yAXCmzEyPa5tJCxOIforKShKI6MKcx14zpDKBIkBc/5XZ3+XkgBgDBtXRJixg7Y5euwXUl5RG7RZ2u/jY0Mq4/htGffZ/gMfSlvbZc8EW5S5mHaTlUjuuY9TXFKhkqNcvyCztcy494kiuRhKArLvmdy4FiwByTz8EgC8Uz+5fM23ag2pHwiAqDY7Ny9/uvC1725eyAL3TrQBnbv+7mSNznH9vh9B8H/GOb5nh8L4aVO4fOe+qiNEMefxw/jKNnbYBADcOPALhUUnhD0PJzGkcx9apUgAgLYyZuvrdx/ncc8zlXA1723kWkkMvKs5W9gg+CVp9/jhdXn+fJnfISgJMPE22KdqT5DPmED3i/OLBK5B2i+RsESOmW2CDN+QFDAJD4J/fBQrAQR5Lv499sDKPBAnAFbmt3ivb8kDBM+fXbmupEr1VRUqa0MllOw1FQfIkPyMDDTQ/9X4aK70lOEtQIbIa8HirCZ5VT2Q7tm5oUVyshNVJ86f6o9zkRW0+AH1QODZ2fkgTbaH4IPKLGy9a9dkyO3b55LT5e+7d7+n1fyoCQA/n4VZ2K/U5177TU6MKG+Al1GVJmlx/ty/p1RNjx3/WykrT6+6R6lkUtmnstP+9G4KMsA5F79KNQkAGLRBkZAA43kAkgtxVmt9rdzv6FQWctiw3fa0r1NGpyaSf4bRf3x6MtnDTwKMIN0Y8H4qU1EN1QckIeFqoHJrDDTEubO/k7q6FkXY3Lj+uZw+85sUFQjurcuX/iQgK1bDuKePHv9ba783547me1lBsS/aByQALS9hZK7eZc6QUYI+Ys5B92iY4zgRLUGJr6DxCA527jouX1/5q4wMp7OvO/cPIk91bovaCNKhQRZUsWd/m4Sn17h+z1hHT5/cfPDEd0qgz/geRbW+oRFFgflZGBQXCbk/fpXO0+I1Lq1hDTVVcuvhExkcTVceMPuRjD60c5tV4i6Iu4Ak/E+PHVTSQ8j+SFBGNZNYodWJ9j4vokS/cSG4JRHhhwSLOj7f3g0NdYIk5J3HHZ6H5/v70dGDnoSAPSP90jOy/G4jqbqjabNWwb3s+WCPtlkZ29qwIalqZN7W8PqHIXB0HsOd5KYla9OmPfLkyW3Jyc6V+YU5feeRRIRTxzZ+z3C/TMxNS35OrmSty5Kp2Wn9LkFSnJWRyaRkYWlBNtY1B3LDOOdmkiWgH1Yr4RH1Xoy3jz3wY/BAnAD4MVzlH/g5Do9NKAmQ06hyQn4HB8C3YVQKJqanZWEpIVVTVlToq/Fs5uRerJkqxzMWmm+r/IZN2mth4lUVIhCkImzMbwEyNTkm584u9/mF8RnSevT+uYl/CIpYvE9PeS8mw4zvp+vO/nNzM7K0OC9rMzKUWX21OBn8tNLRRT95+tcqheaUQ/PTDkfGbzWC1iCSOqpWX12/I8WFBaofDtQUGDKL766BQaEHlcTQsT07Utxvqz55XR/QAVsbWpMQzjDX0WyDDNSnb3ke4GU4evwXyYWj6TPds/ek/o1rQCBGwOg0WKlJDjhlKKPMwWxbVdUgu/eetHJSgApCYx1rKK+RuvLlRIXtWKBlHj287pm0Wcn8zD7wS3DdIY10GkmUyxf/uKKhE+06J1LIOYN4T7wO5FRKGRzskqtX/uo7p7r6Vtm7DynUVLkx206ofly57C8B6W6b8Tq4897zm6BXOw/7mGSzW97OPZ4XzDvoYgW1FrA/yeDignQIuRmbHB0tcTYJQffxIYbl22EY6q+1PRLkYL3MD30AweHV+3b2f8Yz6gUQEfqRHPr5yBzfDwEX5OMwKDiS8STlg8xN7Ifv8KGXBSXgCYwhXXVL/dWVVUttWWUa0z3khC+GelSuNch43uBgIRgHfl+Yw7fBO7EQpcWJdr79B86kvaOC5hTmd5LOIAmKeP+tWSO9I/3SO7os+7y9ceOKvkVhjh1vE3vgx+6BOAHwY78DfgDnT6B76XabLjL43yzQkP7b2tLoK4O3GqcG9PHx8y5rBT8MXNO9aDAVHmePv4ENUp1hcec0P1kjG1nVmUN70yDgNjb6KL4BFbB5y36pqKxPWdijnAC0Hy6FqBXSRID4c6uCAJXgB21X0wIu1BoIliAKDDJaGSYnRxXuXlpWlVJpJqAD2u2VwOA4ZWXVcuf2+eRhvPqa3QRKQfPy+p1A5/2Tv/bUOQ8zrhcHAvDMO88eaMXbWeVnTKpQW+pbdfHF/wb6HyZ4s82H64bP4Fo4dPinUuVgb6bSS9KIitLYaL8SuhFcehnb3717MfJ9RUKBcamA28z4gvOl35bK1dbG1lAVKu6nJ49uKBHluxqw27r6DZL7tlfWNh5Ju8uX/xTJB3v3n5b6+g3W6ZEEuHb1k1CJO575PftOSkFBQqkB81K+cB4sKtdCEArAfR/5+d0vsWf2s8mPmt/8JO6cx/WTq/OaH88dSWy/qnZQAMnYQUGoOf7uza1KRGiMYBJZQz+JOwPht53DrYdPpd2iQmO2BY23raXZV+Iw6JmBRZ/kxx++uhy0qefvOze2WBFQZoewff8kTygwONsLg3xgU4ZwTxS2+7Yue3sfUHkC+NGpcUVruRMFUZ3Cu62pslZAe7nNS/6P9yffR5vxXq1v2Liq/Ei8j2+23/c816bKOiUFjC32QOyB1fdAnABYfZ/GI35DHqDqSdDbPTgs7V09Wtn4m85dwQYAACAASURBVBOHfTkAvKZCRR89ZfqnX756Lesy1mpvvZPYiWqGEhAu2j+IjB1UDbp0e7kX0lmhdyYATCLBuS1jBy0IgYT/9dKyfJqSUx05kGwTMOceRevX79IBE9y377RUVKZraFOtn5wYltHRAenufuobtAAp3LhxT5Ig0H3MoKCA/UlIeHE2QHr2oC2119at/+5H4GfzgRNSbX5HlYDq/7siIUAdvHfyHzwVFN71cXKS/TGWke+DDBBFAD8lCq9jEwxC5Mc9gQxjcoFN0mXt2pTAcW5uWp53PpT2p7cVTgqywsC6aUsBjpqZlZ2yD+OBZhgfHxTaCpxknbY5kZxav36bVFQ2+CZR6Kelr3ZDLZwJs0p4uL1pY6gEgDkuyS5kKYeGegLnZfahrYSAn2eHBFZYvhGSKqAhOjrueaJMuAZbtuzXpEdmpnfVj7lw3Xq62+X2reUWH6c/GQNUAgk6m3HP371zQa+905jDkSM/k6IAeT33mLybUN2gNclpBCL79p9JSSKFeQ5QEmE8tzEewX9NTbN1GAIRAuQwUnpuqT6+D1R3TeKMoJF/IwW4lmZoEQnTQx9Uveb7FyY4tinChOmpN0i0tGsUgryQtggC1q9u3A1zmazbgH4gCePVLhdmYL+kfJgkDMeg0PD+/t0p78Uw90cQiWLyu/HypTzq6ZDZhbkwp/TO25BUoHUAOVengQIA0UOy3G2FRaVCAtJtPOdHj/5c+H01jGsCASDvYWMba5ulD9nf+blQCK3VmEc8RuyBH6MH4gTAj/Gq/wDPGWmlL6+mygHR7wcRWtgAho9N//CoPHre5VmJWV9XI7s2tWpiwBlce7nMT37PTTSExvLJA4l+OncCAHI/t/RUkLSfkUk0CQrn+M752hIA27YflobGzdrvubS4oIz1VDh7etoD4exUB3fvfd+3Ek+goAuMrz/R8Z3mVyUMG5gD5T124pdKMOi0Z8/uS9u99AqSW+qPfQhIHz4Ipz/vljbDp1cu/znQV0GPGuOir+yWT6QdhGoR7MkE1O9i7gTA8kJrvZQVRu9lZn/Dut7UvEV27X5PhzQw84LCEjl56mPli7AFd4bV/dmzNnlwf7mX2a8lhGeXwHtxaUHwvZHEyliXKdlZOZ7JJLffIKXqGx2UbY0bpXOgW+UQg1oAgnzPvU7VTIk1X79Obk7ryrp1Wdrm4G51CBrT9jvHWVyY1/PH1qxZK1nZOStKHOFPEjMvlxZ1LPVjdm7oeZK4YS4kadZlZkp+fvGKkSMcH5lQri/jwUqeX1AUOkni9hV+IqmEJeeXV5RU37D5NqrqikFm0TZw/uZdbQcrKShQdNr41JRkZ2fJns0bkm1i7mStbQ5BiDI/LhkzHsmJj44dVHSL02xtdM7f/drHSJRDxOuVCGdfAuabD59Yv6v00FeVlggqAl6G//CXF0cCaIaCvBxPclwz7qmDe4TvoM349l8IkEwkeYP/3BKOJF8+veJPGuiH1rPNB8K89r4X71zpD/MugcDVluhMJHI75eaNL8IMo9v4tdGANHn9+o2SNfOO4d9BPE2M6fRFQ0WNzC3My8jUuJIArvQbFfqE4g1jD/xIPRAnAH6kF/6Hdtr9I6Ny4eY9ObZ7u9RVVejHJQpUmcoOFfag/k78wmKEAGNqdjkrzd9LCgsEMiSneS242Ma9qIScDYgi5uwHBfq4uLQkX99L7bEMQhcwDpDSwbFxRS5ACmeToOIjf+XSn5WczRhVPmDILLbdxgKaSv6z9nsp+7i300r+pr2+QYONe8Cvr/fhg6spvfd+9ylB/fETv5T8/ATrfVCfMxVFepSNRWHxd+rWB5HVUe0lmRJk+L+ldac1wKc6dO/5Yw1Ukd17F5uam5YHXe1CxZ/FGBrMWG1ppTRa0BxBx3KSyh0+8jOprEpAjYHGX7/6qcL8N27a48nqf/DwR5KVma3oCZJJVJ1BbPjxLATNKezvVN6o/LMYftjVLvUVNSqvFduP1wNh4PE27/gFm+7twyQYvCrwjBW2+v/hkf36nXJbZ2+/XG9LRVk4t/GDr/ON+fJaavLduS98PBsaaq0BvkE1wIXzp/PeCghVZSXKJG9rkTDSiGGSKATvNl6gsNX//ds2WyVWg0gQ8YdfC4Xt/kGVBXWWlRrSxsV5hfr9MK1dJI75Pi28XJInvZ0pqgM7mjd7KriQVBzofy73718JbDnySgCAziTJQ/Lp5IE9ypnUOzgs2zesD3WKXP+O/ucyNj0pxfmFsr6qQbLfygiHGiDeKPZA7IFIHogTAJHcFW/8XXmAD9y1tseqQ8wCh6pDeUmxtNTVpEHe3XMcHB17J2giqACqMxkZa5U8yA1R9CJuci/6zOLCLQv4s+OH5OmLnpQeSwjdfnr8YEp7A8RlBCs5WUBL1wrawlR3WQQEmU0KjKok7N7VNc2eQTxB9YvnD1VL3GaMcfDQR74ya/SE37p5NmX3o8d+LuUO6Dg/2hIVQedFYH7ivb/TqkSQ3JktwKTyiCpAEIeBE0HAuXBONmO7kyd/pcSF8CMwJyehHYRKcAzUVDdpH7yXsRgan56Q8rdQS+SRWAzxn5n5Wf1vEmCLL5eU/InfIX+if7S0oDgFFTM4PqJyf1RSSvOLpf0tAZ5XVSjI504yOCcygiCe+4S+7bz8Qjn7xb9qi8Cp0x9LR/s9RVyYxePDB18LcG2uHWzPly/9UZwyiUFzWMnvvENudbRpxQ3iLdAAfovilRzju9iHvm7OzY887ruY1w/lmEEEd17nwTfow8P7lfk+yIKq90EM8mHmyHeKvnWbBfWv+8HXg7gRqstK9dvolv1ztqTZ+GqCfMbvJCYI6kH5Bc3D9s00xwjT+++XBAk6NscJk7A386HiTYDuZbzTefcX5xUIQT0weaeZNi6Sw9UlFSrRCnoBVBAJgNmFeR3/1etXyd2cyWQQPBPjw4KSQE52nr6vs7JydFuS16oW9MyuWEESnWS620jykGC+cueBHN+7U0g6FeblRlbMAJk1NDkq+1q3f6fqTWHuz3ib2AM/ZA/ECYAf8tX7bzx3DYCmprU3t6gg8XFzBvJA5gdGxjQR4LcIczPlG5ex39aWJmVOBx3woMNO7AUZEKRPBm1gG8+rcuOWQzIQTycLMYuOnx4/pPJC8BoYSxw3VZJpam5GtdvR151fmteFQX1ZtS/brxkviMALGbK6ulYBvm0zAmUWBE5mfOd2kPPRl29DFNhaEGyM97btCNqRjevueiKgA2xmmPuHh3t9tcCdjObOccK2HdC3TnX/3LnfWfv+3YgEp+8NYoUFWhgDAvmwu132btgu7X3PkxJ+BKzP+rtkfVV9Uh+6oqhM0QL0tXf0d8n+DakyWFT8nw10KQKgsbJW7nYmoLj0hCKz5O4N9ZufTb+de4drTxA/Mtyn7P4QRKLLjpLE9h1HtRWAgN8gBm5e/0J6e5cltbiG+/aflpLSykjQbxJUmgx7S1zlRRDJ+4SWChbFRt7wjbyRbY0bFBGATjWs2fOLC7L0akkK37Lyc91mFJr+ShfZbl+xwJ5bXFCpURJy/G7Iu3hnQcS1UguLcuJ9Qt8ySaF16zJ0rszDSIau9Pi0GAHrrqssl5GJKW2LaqmvUWQTAd221vVy9totoRI+Njkt9JmjTEEg6meJ9qAJvc48T5wnXA+5uYVKish7gOCEd5EJSmxcEeZvJNU4ZwIX7iM/YkX3vILg7UG+w+9UO92Qe/d+QQz8QeO4+WFs8/KqfofpX/cjzyOw5/hRjWSEuRfCBOBU7t0khU5EQ1ASxC8BQoL9doA04aEdW6Sp1q4IcvdJhzx+3u3pAi++ntGJSSktKkqRVuR+v/f8kb43nMYao7EiQdrH+8hpd549lPml1O2jXo/tTZu0pQw+lXt3L6bt7k6QwxPCd9cYyK6CgmIlA/ZqaQKl0Tc8IpuaGuWLqzfl4I4tigLgOeM9gnQxfBH9I2O+74uFpcW4+h/1Asfbxx6I6IE4ARDRYfHm344H3AsmFhP0lrV1dMoHh/Zp1WVqdk71gndsaLHC9rwWPpubG3QfQ9DEGXUPDOnHyWnA6X967FCKrq9Ng9kr8++uuhzetU1ys7Pk7LVlSUNgg1XlpWkEVH4VGfpaqfxPz89I3+iQ9jAnApY3Wg32MhbeSIv5wdMTesB7Fdadl1eQxtIPYRCBuJsEjGOy+D5y7G/SyNz4zQSAZm7V1U1y4NBPUto4WMRfuvAHGR9fhkXSZgBUHvPTRwdGzphupIHTF2c+/B9agbYZFY87t7/yvblNAuD8V/+R5sPVJvIj0YP+c3N1vTzs6lDIetuLpxqwQ2JH1ef5UK/UlVbJ3NK8ZGZkyujUmC4qjVa0ORmTAFiXsU52NW+Wey+eKDSUKlIUnWWuDwSNIBqOnfhbWZifU8k+FoO0gnBfZGRkyIn3/0GVIUA/0ApAguCzT/9ZURbA/1lEnjv7O3n9KlGdAjEAlwNj7913SuAICGtcs4L8EslYt05mpidk244jaa1BhviPMQnUl9720AOh5VkCEVFXViUNFbVyE4TA61eyr3WHbkdixVTRCKqpSjk5GWivaO/rkqK8fFVZIGEJQoNkS3VpRcrzSAKCBA0JBqP/zTVG6xum64qi0mRyglYFoOmmb5fjPOvvVsTH5voW1QI3duvRU62QZmauk+zMTOkbRv1ijRzZRQIxWI7Py9cwzsP83tpQJ7cfPRV02p/3DeixSosKNUFLUpMeeII3WrNevnwle7bYVQg4jlvekFak5vXbFC2ynEj6k4wM9yoZ4Y6dx5QA0c0VUVZeI2e//De9hw8c+lBJDSHjdMtPBt1HQZXxoP35PYh5PkyLgd/73vbNcc/Lj0DQzUVjOye/4NcPvUDgCzcA6BMngaKzcu/1feXvzv3MWGZ+fKfh41m+z9tTkuTu84APiDY4t3nJ6zq380NghNnfjR4YnZzS53d4dELfH7QxGDlGo0Ri3kPMw4uoz8yRdwTvipUa34vmqnrfbyhj8/5sbd2phxkZ6ZfLF/+QPCTvZlQA/IwEADwLjTVVimrcvqFZ2tqfy46NLTIwPCrcp/iKdVxVWWng+2Kl5xvvF3sg9kCwB+IEQLCP4i2+Aw/Qr0jfI/1jVA/89He9eu9spD+mn9B9SjYN6E3NDbLbsQBhH1tSgcC+sTpdqubWI/8FCxUL2gKozn957bZKHBoLyyjM9oMTI1CC6X9XFpVqcOhlBDdomntB+p37Edg1Nm1ReH9xcbmShJkKNhwBt2+etTIIE9g72bapeFy6+IcUwjxbAoBjU5lwMr67yftIQFw4/59WyP7mLfvk8aOb1lN3Lmy8fGMg7F6/E5geOfpzefL4RhoSwrRTwPT+LkGXOTZBe8/IgFaVCepqSqsUsg5BUu/IgAaCGJUiFpqVxWUa1HNsKta71m9JMtubFgACtz0t27UKTkCZSAAAs0xlh/Y6f6MdTSWop+dpGgrCT0LKa0z2IXljWOBPnf6NJwplJa8hw6Xg3tcE8x0DXdo2QdIEX97pfKjJNKQB73UmqnQE55OzU0Ig5U6Y0MdLOwEBN9enqarOqihgiBipwFHd4nrxzPaODmi/68TMVDIJQQLh/osneq0Z2+xLZXBuYU4y12XqfI0BtW2urUmpMprfFl8uysTMtF5vqnConfAO41xJItA+xHg2YzEPq3tlaYlkZ62T3Zs3CFKlJE0gYKUyfOPBY3lv/2551t0re7Zs9K2EG/TI61cvNan3+PFNKS2plK3bD8vZL/6P8nNs3XpIPv/sn3U6W7cd1IDexhVB+xBJAxAE85BDvmVU93qv2M6vb2jEk3Qu6r3mB/8OU4H3IwAMwx/g1bvOeYTpX/fjHwiTJHFX793fxDDnkPLtyciQ/5+99/Cy20jOvpvk5JxzHoZhTmKWSFHa4I3e4HDO+/99tl/bu353vVGROYqZwziZk3NOHJLf+dVlX/bFNNKdEUVJqGMfrgZAo1HABbqeeuqpHx17L15e8eqVko48IxOTrrfGjQERpPyA7/chB+NOnygIgOL8XvMbgaE4PjWj6qrK5TejS3T433e6HiXU5++q36ay0t3Be2fJQE1xhSotKBZQgO+Bm/E7p5WebgXoBOJtx+kOLQiEUh6nuwRogM7vt8E9uvO4XWVlZqjm6kr1pKdXvmELS8vCSmKdg1DjgR1bfZkzfueKtkceiDyQvAciACB530VHfo0e4KNNZskp2kewwuKTBUdOdpbKzkhXeTnZ1iDGSZuE7s8iITVldcBjW6SRfSALYZptP7fFmxcAAAr+0eEDcdE+5762EgA/dxMAEizkBdAEmJoalWx52BZ2tXVbFZTb/PwSRW7x4cPranTkTemCniNBItl7wA3auDnbjrkt1G2ZeGdtONTf8+f+YAUB6G7gbAHIPJiPX2AeRIOAYBVQ5NqVv1lvB0yAQ4d/GLodmnMwavZHpybU5qp61dbfHc8MQwNl8UewubW6QT3ujbW0I4ibmZ+Vv5PpMUEgLQLI9e9r3K4m52akJCAsAMAcYZGQ5f7yy/+O+7+0tEbatUHfv3j+j3Ip3AfuU2dHq+gA0DpqZLRPMrm6i8TkxLC6e+eC7A/AtH3nUVVc7E0f9/sNOLfDloABQDBdnFuo7nTGWD6NFbXSAeBO5yPRICCwH5ocU31jg4p+3OglUCoB7X9bdZN6+OypBND7m+k68ub9wW8O34vi9csXwjCwGSAMYAHADCwAAAA0PQAXygqKFRRfzgMYQPYfQIDz7GloEYVsjm2paZJjqQ2uLvZmSRD494wMCLjhZ8wF9oPb3PXxL17EyrKK8nOtvyWACwx/OCnM/F13joBqXFZepy6c/6MDAGgWIcgL5/4QDzoys3JE0R+xTwInykzYh2eKEhMMEAkh0KmpMbVj5xER1vQzv6w6WX3A4rM3brt2jDHP4SUGy3NDi0EvAVqvAB4mhhcAzjy8AAgbu82cu9TqHz2Y0ALX3H7z4VPV2fdGQNbpW6c4rq0W3+tbyDcdENM0ZwccWAafXvHuRABbzyaCGwQA8fK/XwcF5g07hnWAaRwHOHdwx7YEcE4AgM6HcSYSx+jfvttzS1tJjtHlRRmp6TGQd8MGefcACPObZ30iv4mNm1R6WnrCb9omesu3cWioJ2EdoJk3jGPq3QQB12BLXLn7QO3d2qSedvepfS1vfMI2r1IZOj3xLACU8E5u7x1QlaVFiveOTdjS7zcebY88EHnA2wMRABA9Ie+0B3j5648e1NugLf9A7f98LrEdnJNSaF64LbC3qTzb9nMuHihVmF1YUHcft6uh8dW9dEW34MgB0R/Q5syyOCmUX9dNGhnulay7rRfwWs/plRE2FxnmeaD/6yBS/12E9U79OqHd2czMhDp35verpsgiZfuOQ2p0dEAWRoWAFQYjgt7t9+9eFFYDAojOfuwEuGQcvYARAt6i4nJhUrgZ2RLo70H7vZvjaLqnrtkMeh9ibZdWVmV0qWsnsy0L1co6CfxhAdgAAFgzZG7SUlIk21tbUWoN9sjmUgKQmpYmpR/aYmrUdOiIaR2w2DUp8zBQTJ+wP8BLMn7y84vOtOGTvY3b5T1CoK0Xz5z7ZnurLM7xNV0BoOUilsVCVGsl6PMQrAOsJKNM/WykXwCG/c075R2GngfCXjtqN6vllRXVPtgtwT6sj7GZCQEhekcH5F/mCVMAI1inzKcgJ0+uw2aj0xMCLoQxAomddVviQJM+lsBsbn5RyqXQAeDeFubGlMfT0mIlBxhq5oAUGM8V/na2/9IAgDmvE+//EiKE/OYRxwRgoze5m2lG0LOex/EWnrv3vi9dJSghcdP5MMfDnzAb3LLJvJcJiAkmg2R/9dhuTLAg6vVeGXjYcASSbuZWf67396tf9xK/I4sNEB/GYIpsqatOeCfQ3o93SxCzteLzC8LdWuByviACfl7+NzV73ObvTAJ09g2quYUF+a23NNavYufwPhgwOgCw356G1b8Z83xtogUTA/TClm9xjFNjB4ZN8+a9UvJ05fJf4ww9U+XfZAwA8r4nZXvuOjb8tm49apPfjdkGUwNuzmfDvD46I9VVlqlXL19JeSdjwaDYUl/tCk4FeZ6ifSIPRB6weyACAKIn4zvpAduiy6/PspnpcFsU2QAAskVQCKn7G5mYUh29sYWwzSqKi0QYR9cDei3SvBYl63nTCMCo92t7ctuz7Z/bOcnekn0LY9SCE6w7zaYDwD42wEC3nXOO4Ta2c3+CDYTnnAsaL4aBPhfHbtt2UPX2PpV6d5sRrBw58uNQbAB61NMGCeq6M9scxr/mviykyHSTISIzS70p57AtIlmElRbkq4yMdBFvIgu6hjLyZKdsPY7gnKA+aACua235F1/CqOge6ZPAeXvdZqHOQqEl+MUvUPOx5oo6NTU/owikMZS268qq1dTstOyPMCMsiDCGpgNaAwTwiBAC8mB09SDDz7URMJPpg3WQnZ75urTnzVlgB9DhAZVst/aQWu8hzNz0vjZRSN6jLOgLcrOFacV1I1AJaFFaUCA1vWgbPHColDt1KDiH2aUDRk5t7Rb1/Pmyunb1b2phYS4+ZYDDo8d/JgKA6EpwHEZpEQyRifFhdf1aDCRg35Ovu0wgUvr+yV8Jm8TL/AI6Z0mZbkHr51NYANDWnUwjMptnrru30WNcTwr+4zbV/sz9m8J5ASxs4HiQ8gNbuRnAD8K0Xpl/mz8I3pkL309tQTQQzLFs2XQ/FoNXyZxf+QFzBpDHj04ja829M8vzbNdNK1+EiU2bmpkTZgMCj07jXaPZSHob7+Od9VtcdXwY61Fvmyj88w6kbCBoQoRzOAEA2Hy797wvz6vZrtdseWsCADEGwMeeAIDbbwQQC9bm6OSU2rW5Sb4pTn+zbuL9MjA2LiwAADiYoPu2bXlnvkF+74Boe+SBb5MHIgDg23S3orkG9oCt7s/2kTYHRPWaDxQfxOL8PCudMOxixhzfbYHIPrZFip+4VBBnQJ2kRVPQOm9U1RF5a2u749saL8j5bftk5+Qr6gzdlITd2vkdO/4zhfiXabaaRjLSp07/NmF8VOLPn/2fVUwHU2TQHFfXu3tdI6UQtDOkQ8LNrz53FVdEBR8Aw68EQWesKwtLpWZ7S1Vjsi5edRzUdrLLpiEKiKid37zWbRJrHOhBz1NpdUhNa1DzU8/WFFrbeLrVFgE7C9a5xQUR90OEz8ucLAhZfL98qXpG+hQBOlZRUKrmlxekfSMlHTO05ZqbUY3lNcKGoPMDxvWW5hWJsGBM60PJ9cNGcJrWCgjqG9t+dImoLCwLNQT3ZXZxXhTMATJgA9gAClhGX37+n7Hrr2xQS0sL8awj+iL8N2aW/AwN9qivrn8qfydgGRp6Ju+llNQ0RY2yFv170HpFukzo+mW3C/BrCevs+qLHCaLCz77OOnS+KdD/YYS5mQjQHXsvzqZw7vfZlRsJAnvO7V7lYkHq353fGbKul+7cF3G/sGabSxAQwjyPrZzBT0/HC9xHp4KMvJt5lQYGYW8wrtmtIKjPTNaMPobftd/7zY9K73Z+WycgWHCIcFIeoMVtAQA++vhfBJy7fPFP8W9mkBIA27kBNf9+6braXFst4qEAcHQrObaHbjVBvRXtF3kg8sB6eyACANbbo9F474QHbAsfv480H0idDQYthy6uxezI4tCGyCu773fhXkrNsAdYKJrm1xva63ws3lBvhjrqBTx4jbGwMKsQ+xse6pE6/vUwaIT7938oC3g3cwvWbYE9lH2zZliP6Wxp5BXQu6kbe3Ud0Ocx1f8HB7qEhmwzrpvzpLrQtjmGwBHaOfWcexpbrHXUyd4DaPC3O97UkDIOgSwBbVgje0VASqaa7C90cAJpMtRhM+NBz62D27BzJsBGBwD6P8AK9fMPn7WLMjcCe4Bjz0YGJKAmu677baMZwH+39XfF23WRva8rrfbMuvX1tsU7UejFtXmNztZ+5mLe3EbZhtDsDYE+v7aAbQNd8XaRQf3q3E8LIAa9j7q8hPu/tzFWwgDI4cZQgCkEaEfrTayufptqatqt+vra1dMnt6QTAP9vglL8ru7duxQHJGk5iSDn1ct/lX7kiAfCFKBFqZeIpF8w51ULH6SOnOsxM/mI2CJc52xt5/S5F4X/QXuXetjpXc7hBQB09A2oWw/ftHKzPRdmu76n3b3q7tPk3/U2QV7aQ/714rVAjyTZctrEOUHJZAEAvn9kn73M0/8d3a4tgs0xk2XroU/SPzYs7yfepzXF5atKuPjd01KYsgr8MjY5Le02g4L6lHFQIsG7jrZ+Tj0eSm9g5Dx+9FW87R/ANp1+urtjpWOYKaQLpX9+YUkV5udKvT5sh9zsrDizkd8a7zaYIGhY0KkEo1MDmf287Gy5Zt4zAN8rL18KQ4CST9gWsI1seg6BHqJop8gDkQcCeSACAAK5Kdrp2+YBGwCgswQEgxgUUwSmQLxfvHgeb0tGkEYtelpaukJtOmwf5PKiQtVUW6WmZmYVlGptXgsNWxcCjnPLSLndDz6gPYNDinKGIOcNel8BRBYX5iTLjW8ABhBxC2pk+PYfPK2KiysDHeLWq7ipebcIzJk2OtKvrl75a8LfnN0DoPV//ul/uJ6b3vUoijvNpkng3EdTlqEeUxtPMKJV7c19tRhebl4iVdTch970/N/XkZWnBGB4alwWXQTrKNKHNRZ11K9q2jx97sniQEmFQh6Unh/mvCyACczJJBKoAwaQVSrOKxCBxO21zRJ4MieUtMlGAxToIBafIk2gBaicPjYD61j2PtH/XDOJKr97Qgb7s0/+LX5pNsAqzHWH2dfWWizM8XpfghDdejDI8brkICMtXe2q36rudj6WNofoGXg9C5T64E+z/MapD+E8v3O7U1/CBHCdx5KJP/vVbc9g/OSBPaq0qMB62TwXZ2/c8RUE1IFgUMBAn8wWQPLteGh8P9zuh1vQzDflzPVbvgAE7IOMtDSpTdf3AwAAIABJREFU9fejuns9E26AdRAWgh7XJsYXhEFgYwAECf45rwA/Rw6KQr1pYYCL04f2izjmehvf8/Gpaamph5W4tLKiHrR1qZ2bG6RkaGVlRbqJ8A6mDSisJfaVUqn0NLW4uKz6hkdUdXmpSpc2oSlWJlyQeWtwzQTS3j+wW7SOALm0blHf0Ki63hoDDvZv2yytRGkPS30/zxntln/2wVF17f4j6fLQMzCkmmur1c7mhvjz+rY0kIJcd7RP5IHvqgciAOC7eme/59flpgHQUFUmtLai4kqVnpahOjpbVWVlg/Qmh/JG0I+AHIvT3XtOSMbWr/6QBURzTZUsHkG2NXJto/VTH6nbATlvUWt7l3pkyfbQLhDxHFv3Aj0GGf/+kdGEwD++qM/MkLrMoBmDoI8OoMCLledqaXlRAt8XKytSZ8hiuffZE2FQmObMynudR7cM0+29zH0PH/mxKi1L7M5AVoPshmla5Ii/MScyhvQhtxnCR4AAtrKEICAAY5rtD0dGetW1K3+3nuvosZ+KCOG30ViMP+3vVI3ltcICmJiblnp1ygloNeWl8ryW66WGnoCS8PxRb7tk7yfnplRhToGcu2vomSrMyRNgAHAD8by3bbBRznz5u3imOie3QMQrvUSz1muO60H/Zy5hAQDNOsDfaCVwb2gvuK2m6WtjgyTjM5TJeR+7mTOAJHiOAUMx4Id3p18WmrE/OLBHxN9MADbIfM32tAR9fAue9vQGOVT2sdHm6RxA9tXPKAHgXMlQ/s2x3VrphQEAfnz80KracN45X1y96QlkmF0DuG/QzPFhUEOXp77yTWcNQL9zAQAfxreJ+gY9r99+rGNgZNCKEyCA9UVWZrpaWFxSeTlZojkEuMUzSnCfmZ6hOvsHxIco5wMSZKalqun5BQE4mqor1fDwM0+hTducTPo/zELKJjj/3MKS6h8eUTs3NypKVTB+K6cP71d3n7QrOinNzM+rZwPD6tjenYrruXD7vvrBkQPqy+u35TpgRop+wiulJmZm5D6gP3FSmCB+Hoq2Rx6IPJCsByIAIFnPRce9dQ+wMILGFsRsGXVbduHunfNq567jglC7mV/dqFsLoenZOfXp64+iHtttXxYcZKiov3QzQIDSwnwBGFjkLD1fUZyDftawFNzMubgJ4r+17gMQcOnC/ybUxdvU/L3O09nZqh7cT+zkwP6MQ61vZuYb9XmYHLp/uB7TyQJA3+DMF//lekpTFMm5U3v7XfXowXVftwA6NDXvkQUZrAMUzWFNOA2KJeySsEZ5BIAEYy4uzArgQgaIbgeUGcBqScbm5qbU+NiQmpocUZR+YBmZ2WpbyyEBxUyjRMHW5k3vwxzpLgFDhNKDTZtSVHlFvWuLP7JVExPDQgvnmgjyS6hzr2iIZ91pt3e367HKpy3c8yVpb8XfUjalimAi1P70lFQBCShRqCwKV8eejM9sxwD8cO2wD6itzUqixCKZuXwTAAB6KPfoZ/5iRdoqDk2Myr2gmwBAwrtifgEoonN7t26WYINMJoEjApimOfvcfx3XRpeanKws1dreGToYJyD74MBuoWEDgt172ukr4AcQPTUbE18kiF0rAODWBcHP/9qXbqVqQRgAjLEW/xG0ohEEm4KA+s6TNin5C2I2Zp9JkQcUpTMQ98Up/htk/DD7EGBPTM9Ktt3L3AR0bccAigOOA5JjAACsP3Y2N0p7StZHp97bJ+uX/S1b1K1HT9WR3dvVpdut8q8Gw04f3ifADAmVPVuaBNgAIJiYmlFlxYWy3+baKil94pvQ0rhaJDiML6J9Iw9EHvD2QAQARE/It8IDBPQgyo3VlYJs05bKy2xifbY2gARQBCh+Rg9ngvRNGzaoL67fSlgsuQkQsZD44trNhP7PbnTNtp4+dedJTO16PQ3UvarUWxU77PnGRvtVZ+cDNTTYLYrbaWmZqqKyXlVVNydk0G2Zc+p7qeENYm5aABxLDfCxYz9VGza+AYSePL4pdcSmOVkHZo22bQ5uLAVbmYHbNdAhYO++k/JcQUsGOOjouL9qd7eyA9u4ZJcROeMavezAwY+klVpQ417ev3/Zte1h0L7q+nymmrQ5By3W5qTRIzipFd2dc/ZTnab+/KV6pbJ8QA9aRoIqkJHn/PzmAYO4P/SP18a9mp+bke0wf+hBj/H3mZlJCerN8g2U65eW5lUOLITXtfrSHnFpQWVl5SWAin5jcx6zBIVxEM1jfqZuBO0p0S/gnCZoSeB9v9u71jnIM+Elcsg7FdVxfQ9RI7/f/ThhWLQTYGe8S+ZVwmWWWPm1mgtyTesRSAc5j9s+ZlAfZBwCX+6rl3HPdX95r/3+4cThBPV/vW9QAMBN9DYoABDkev32sfnP7546AQBq9M98Fev6QHabdnhfvl4zUOoBGNAzOKyaairl9wQwQGZ/aXlZKPFQ+AF0uC9hWXusOUiSBOkOwDuQFsCjDqae6SPea8dO/Dzh3cT9pFyENRFBOuUutHgk2K8uK1GwbdBMqq0oU119g4p2yh29AwJINdVUqaGxcZWelibg8Il9u9SzwREBFUhwsMbD3MAkv/sXbY88EHkguAciACC4r6I9v2EPkKEYGB2Xj1tJYZ709+WDYvtIUsp75W5rQmbcS4Qv6KUBAkBH1JkTv4+VjYa5v2WzzFubs1YRmh7iTWsxFlOAJestpPOw9ao1mGWuLBaOHPuJKih4o1DOAoN6fm1mi6Eg12frHa6Pc+oBOGuw2c/saayPQ6gPYTE3s2Xn5+em1Zce7AHnWFzn8RM/jweYaALANjHNyVBwm0+YbA1jmCrqbmMuLc6r1tYrIvTkZwSmmsVQVlajduw6lhA46+PJCl2+9Oe4wJs5rlNBmnruu3cuKAAZL3OCJJyDwBMAkLr/4pwClZaWptSrlyotJX1V73laNCJuxbP5gx/9H4Ww46WLf4qfUqvGT06MqOvXP03ofEGHCMSxBge71M2vvpBj9HwAv766/pn8TV8b5Sqfffrv8jd0Kng+saBj67mY7boA1WhViZnPAb+zEoNBQrBAWzHAgbVYfWm1Ki8sSRhCazCgrUBwT5CPUQLS2vOm7AZgAI2GiZkpCWA2V8YYHARwKJ6PTo+LwCWtD2tKYsEPLQUZIz87J74/7Rc7BnviIpWwG572daHkIOKCsE/6x4dU7+ig2lLVIGKNz0YHhIGAUGN92Zse9OL/mVn1+dXVwBlgLJR95oH/aPdmvtfX4sfvyrGUJlCPTVbXy8jeoyVgKwEKCgCcPrRPFeWvFiVdS+edtdwHExzxAgFMAECvD0gKEARDuwcQgC6/svJCFeTlqIu37su3ObZtSm2pqxHtBej6aampqu1ZnyrKy5W1yz+cOKSGxydle11ludwL/EnwTVkA7Bvmqf3up1Ni8weg4shon+rteZLAVkNcc89egGx3duRa/Gs7VrfotJW0rPe5ovEiD3zfPRABAN/3J+Bbdv0wAejLjEBPbXmZ1MNhNoVsZ82ml1qynxsAHwimQef/cv5qwu5eHyu38oH6qnJVnJ+vugcGE4SltCARJ4ARAF0uqMGMgOVQXlwUOPCH8pqTmanut3WIEI/Zv9l53qCB6In3f6FokYeRfT135vcJQx078TNp3xXEbK2LzOP27P1A2oNps7EAnO0Dya5ePP/HVS0BzXGd/cTDAgB6rEOHfyTUfAxNhGtX/pZw2bQH3LnrmKsrOjtaFS3OwpiUWpz8lUp3oWFDtTeD4DBjs69bOyivrgkmk4AA98qlv0gpg58527oRDHYOPhOKOXR/lKTnFxdEORtRQ0oBtAEycJ8BL3get27dr65dTdRlYHza7p07m/iM6jEI+CmP0AAA+wOInDv3P3HWhPYHbAbdsk4zSdwYEYxvGzu/oESNjQ2qK5f+LFPQY/O/TQ0Lp1/ww53OR1IWkawhIGbrPoFSOZ0UMFPdf3hyTHVR7rBhg7x/TWOsfU3bxbf3ux6rxedLCdsRDdxdv006BjCG3h8hydudD+U6aI9YVVwu3SsQsMRaapoFALjbFRMZ21rVqIYmR9XUfKx0So+DLoQ2sqKfXL6ewNqqKCkSRXKdKfXrEJCsT7/p48IyAvR8+Q7Rpg2QhO8tQauX2dh1ev8gYnp+rRBR8gcof5sWtETCBAAAKz659JU6sH2L0OMpv7v54InQ5fnm33ncrpZXVtS+bc1qfnFJaPLH9u6QjPrHhw9Ixwcy5XzLAVWyMtIl0VEIMPLqlQKQ0eyCkwf3SIcDWH6PO3tUc121CAXajFa1vPcp7+I3mZGRpXLzihKAXPN9yRhhwfq13hv0KvpHxwQU+dGxQ4HXMGs9b3R85IHvqwciAOD7eue/5ddNrTxUMhZyIOSN1RWCnpuGgrKpwp8sA0CLAEJ3Q6CGnramebUAYl1MK6iRiVjnAT9ztlEC7R+dnJJrZCFgGsI5LBT46NNf16li7HcuMhT0t6ZuDy2BsqJCWfC5GRlPMp9+Zgrq0V/48uW/JGSFw4gBci6vFn5sNzP2Ni0AAAKAAtOCtPg78f4vVcHrfutmP3I9TnV1s7Qv8zOztZkNRDn90T9ba8WDAi6287v5OKigodc1uQEAnR331YPWRHBMj/Pe4R9KMAugw3NEsBzE/Pq6e41hdn4wWQzmMSc++EfVeu9SHIzYu/+UiINqoIDzzy/MJDAAUlPSEvQm9POlW9ExPkKVCD1evvjnwGPrazUFLbWv+Q1oIC07J1+d+vA3q8QFdeY8iF9t+9SWVqrK18Cduf1Bz1PprEBwvb+ZoDmWEdQdAABfnMADgfXexh2S+Sdbj+VkZkvbSG276rcJi6Bz6NnrsXeKhoBuxVhbWqVKcgvUrY4H8WN21m9VS8tLqm0g9h4CDIBVoE1EDGup508sEQO45T0O/ZrAjneduUvQLHUyvoUNQbB272mHp1aL19iIrHX1DSSUk/nNJVndAjQRCFi16GyQAJ76eRFys1iQDgp+32Yo5hdve4MQXv6AEUc7vKDfYT0Wmj19QyNqaHzCdXhnCQAaErr1HuKKCBTqbg5oNCw/f64O72pRbc/6Rb9HfhtZmWr/ti3qyr1WVVdRrrgHn1z+Suj8tEVEj6C8pFBEHaHZp6Rsksw/LR6hy7PGcAuavcreYOu17Dgc12dxfudgH8FC+rpNl3nAjITtQGvKyCIPRB74ej0QAQBfr3+j0b9GD7BoI8OOSj7CMU5zqvB7teFzm6aZGWKRsntzo3yYTfPrARxkAcV41MDR6/dtGQtSGACFuTlSkweY4sYAMGnJ5vyoN7fRyM2FQ3vbHfXo4RufOan7ABFpKSmyCDL7HZvnsVHoze0nT/0mXp/t7AjgRrUPEmATvJOVha7u7EhAwDYzO6nu3Drre8tYaO3df1Jqt53+sFH2/QQL/U5odkDQ+9rAEds4+AuzdWDg7zZAxavLgikiZWNoeF3LWgAAm9o1QMDGTSkiUMh1Hjr8Q2EJYNU1m9W+/adUf1+7unXzjPxtFQBw8lcijvjp3/+/hGlv3rJPNBpWVpal3IDsPj7RopOa6eE3NqwNs5UgAADgSev9yzI+dvC9j1VFZcMqt3E+avIXlhOz7X7PCtvp4NBcWbdKuX96fkY96n3TF76soEQ1vKbYawDANr7uJvDwWbsE/dIZoLopnt3nGAAB6oDRcuD9vb9ph+oc6lXjMzGwFECiPL9EAABd2kDAz3VCfdZmAhBhuxjoMYK+o4P40tyHcq+GqkopWYG2/beL18IOIeJ+ABZvg6VATTbfAdP8Avgg31U/jRu/mu+16ABocAIQiDIP7kMQKynIVyf271Lnbtz1bI/oVf4A4MS9h4WCwSLsHhgSRX+E76iR5zwABQBsBPaHdm4TQP/58xX198vXpcMQiQzWB9TKk4hALI92elwL9P/srEx1bM+OVcBXEKCbedXUblG7dp9QL1+uJHQyCaPZE8SnbvvwjJ2/eU9Nz82pj48ckBKiyCIPRB74ej0QAQBfr3+j0b9BD4CuX7rTGp8BHxXaDAXtJADLAPEebQAAqNeGYQCYC0wyGATcNrMtvLxcxweTRQH/0ls3JztTlNGfDY2ImBCMCAAQQJLtTQ3qxoPHQnnt7BuU7VUlxepa6yOpRcRYpFAKwDgssp09jZ30QI7RmXfAgXt3LybUc5tZSmcdvzODDC2SjActgRaWlqVeEjGkdAejw9bqT/uIYI7SA9gHNoq7zkA7feqVtfbyv0mPDJNVp668tLRGXbn8lzfPVVWj2n/gdHzx5teykAN37T6uamq3qonxQXXVUVbAdqePbUwM5/URuO4/eFqVldVafaj3t7ELnC3wzLFFsPH4T4XaDo09jK0FALDpR5z88Deqr7ddQBincV+KSyriYJU8w6d+owaHuuMMAI7HT1989n9dL0MzYGamx+OlFgBlCGZqIMxt7PHxIXX/7sX42IAtzZv3xoEEm6aFORECJVoijr0OooP4uqmiTpUYpRP6GMaCau/M7uu6+8HJEdUz3B8/xebKekW5AEyEysJSVVVcIboEBPm1JZXSmYG6fc0IMOcGY2BrdZN63NshZR0Ytfx5mTnqnkNo0DyOTD9lAMNTY2pidipBoyDItZv7wIby6qYSdDwytNRrlxXRojKxftr5TfEak3fijqb6BGYbQIXXd8Qcj28KADmgqp9RHkfduptKvVcnHPq3+ym22wRx9ZyCAAjsy7cM+nvQbgXQ5SlNMK8JEODCzXu+Wg8A4WgSAIw7NXqcvnTr7OPnc3M72gG6W4ApcAyTgOvme8g8ttRWqxsPn0jgz7U96Y61iqTkQH/LzXERxfUTjtX7Uya1fcchdeOrL+LgrxvbK8y1hdnXVsoZ5vho38gDkQeCeyACAIL7KtrzW+YBp/gTizHo7qmpKfKxBQjgb/w//5u/sejlg0ug7Ky/B5nPyshQZ2+8CR449gdHD6jszFjW1Mv4uJHthuK28gLRsljWG9p9WLVfro3Fal1FqdQNErQDULCIZeFIloFFNZmE8ekZyTLQDQCFXtR5YRoguAMoQB3i7i2N8t8pKSmqsapC5ee+abHHNdkYAKZAGwCBSXfmmNMf/4sE5Gb2kr8TDJkBL4sY2v7gG+YLeZdF3o7mhoQ6QL/a8YyMbPX+yX9Uaanp6sL5PyQIGtmy1vpePX50Q7U9jak2B7WYqv1P4jRsAmAED/v73mRL3cZy0tGdiyzayDlr1c2xTF0B/H7+3P9bpeLvHLOn+5GANG7G4u/wkR/FFee7OltVq6UFI8fbMtBete5kkWB9nD/7P566C865+YkkQoflmXcTunQCADoLjx/wh5dx7g9O/qPimfrq2qdqaKhHdufax8cHFdoMbqaf74H+jjiTwNzXbWzmR2kE6v/ayMzRrUALafK7QZzLz6DWD0wMq/GZKeuuvC+qispEM0FT+p07IsRHME9ngOrickU2n+CcbD4gwJ2OR2rlZSyzSc39noYWCdYBDDZXNaj8rFx1s/2+gJSIA9aVVonY3u2OBzJOfnauyk7PEkCAQD4rPUPNLS7EpwEoQUmAiD5u2CgCfysvX6i5hfm4pgAZf3QJABo4r1sZA7ofnGNudkr8a6M1ExzSyzxogMlEyfBD644JuKVIwOinwL64tCx13mZ5mr5ovgME0wTkbmws3pXdA8Pq5kN71wdU58ni8w141Bl7br0saKeY9mf96vbjRNFO6O3bG+tWZZ5t57MF8Gb7Qr95sp3nB0DjQbtdxJXyjobqClVdWiJBs814HgmmdXs6cx/8DxBCGz2zjMR27RyHr/neJiO+F+R6/fbhGaK8wE2HCOFZ2HPJmle5nu5wU9+4I94i0O08/P4AI1q2H36rooLJXnd0XOSB74MHIgDg+3CXv0fXyAKBjzsLnzALOT8XaZrf8NhEQi1i0OyF3/hht5NRuXrvgQAILKxoUcb/sQCity6aASwUWQgCZLDgzMvJFrYAixyEncoKC9Tj7mdSc9gzOCQ0UzI9tlpCMsgIx5nCbbFA58N4EOxslUfWvay0JkEwjetE9I5gx2YsZrbU17gCIn40dp19ReUfxoA2P0Gje3cuqJ6exJZmXvcEqjiUcadxXroMhDFnsI5A3tiYvQuEE8iwiSxyblN0z6yFt83L1GzQ273YFk6BRI7x6taAYj2BFwBJGHO7Z2RBAdAGRsdUZUmRAHqvXr5SWZkZCcM756QBK+rpuUeoXxNcAyxpAwjBd4WFZcoP1OH5373nhOK3Mb8wpy6e/4MMo+8nQMMz45kKMzbj0LaQOWrzy/7bfEuwQwZeS/Tx3wT8foAjNHxdZ4/qP+wi6Pn8a9Lv9TnZhww/gn0E4nQLmF2cU9Pzs7IL4GpzZb0an51SY9MTEiTva9qhlp4vJ7QvJJBCzHHG0Arg+N0N21Tm63aPbQNdcWAD9kJ+Vk5cJ8AUKdRzAyS7cf0z6ZqAL0pLq0UAzdb+lW/GvbYOqbX2MrL8vGe9RFP9nnXo4dSD881CjwDw1cl68hpDOmIsLqkXL15ICQUgNgH10vPnItoH0OxlFcVFIlIXpjc93x3mzLnT0lJXzZdvDu1b09LswTcAO9lrQF6511n+wLntGl68eKnml5ZU6qZNMhf+n/cAQExQw/90oeBfbkDKpo3yfXQL5hEghj2HcT4ABr/fUdC5JLMf30q+7fiUDgw24AngUL93ef+8d+gH8tzzHQeYN98vtjl4dZQBqIbVVVFRH9fKcbsO5gHwBgMuzadtazK+iI6JPBB5ILwHIgAgvM+iI95RD7Cw0P1213OKsSz/QVnsOes4Uc5H0ddmUNFT09Kl7lsbtd0vVp6rvPzi9ZziuowFo6C1rVOu1bYIam+7qxA6M43a9t173xdldCdLgI89isMg/6Z5ZTFZgPstSE2VdNuFQ6/evfu4unnzTEIdu7MbgHlsmJp7ssKnTv823vvdOQfaEeKn3mferbP0cWGCdWdbPPQXbt6ItagzDRG60rIa+ZMpTmfzF7T23Nw3Al5ueg8c65aVdzsH++/d+4EsNs3MNmMBBEGnN4Eac35u9FN6ShPcIHImYluF+SKAiRaIaSYAYAueyWA9f76szp75ffw5AWDh90rXh24PlgDzPvnhb1VmZowp48bEMOcTdOympl0KSjAsDNNs7SnX5YdvGYTMP+J8ZPoJ/G3dBUz1fwT9MlLTEur1GdbWIYC/60w9ATmggab9k/Wnrd/T/jcZXpgDMAi0ISzYM9IvY+9r3C6sgHtdMfDOBgB0tN+LtUzcoNTC/JwaGOhQm7fslzKXzMwctWHjRlVUVJ7wzuM9j2Dc9Oy8tB/ECLAAWGlVt5bAP+w9QwSWgBP2md95w5QY6Lp7BPYov6qrrFCbNm0QJhbsNJgNYQ1wbWpy1AqO2sYCMND6PZwXHyNsOzO/IMAG//v7alpI0FayCAh663GbCC8ChmxriHWacdroaH+87ArmEN9e0/hGub1/2U+z+Gxj887nvbethbJK91aBOnkA66axaef39XZG1x154J3zQAQAvHO3JJpQMh4Iq7Yf9BwEo6jwmoshPsyo5pNxJANpEyBkfCjUUJ9fvHidMUlNV52draqxaZdKfy205jYPFkZLS/Nqfn5WLS7MirgYwYqukQNFZ/GalZ0nQQiB9lpsYWlJ3X3SIR0FNrsIEXoFyQABVTXN6oELbdyc26kPfyvZzbWYl7Kx27hegkZBAQAC2uMnfp7QPsntfAjN3blz3jPL4gyo3QJ6zmELiE1ROT0PM6PvVZvP/oA0LdsPJVyCF8siNoePExTovfQFuL6SkspVpRGayeDFmLDdL6EAd/eqlsb6BBV32z0wfeMUnjT39xOYrG/YHqfg6+NsZRBXLv9VjY2+qYlnXwQkCYjcDCZMf3+HWl56I0z20cf/KgwQc2GOv3bved+XakyNPVn17IxM2ffZyIBkz5+NDkhABZUf8T1tCPnlZmaLkj6t9kry3gjA6XeN2YaP4ygJgN7Pop8yAVNA0Kzx5+/U8U/NzaiuoV4J8plTQ1mN0Pm1EcwT1NPWcefrlp73uh7JvsW5BYpuAKYhKvjgWZvMY0t1gwRA7A8zYVf9VpXleLdCP7ZlHfnNk8Vk+5at+1Z1VVjL+2k9j6WEa3n5uYBc+ES+NwACmRkJWV/drSbouRFbI+CGUk/5QlVpTF2+Z2BIShBglRF80l2Hf/GzWW7D7/7evYtSnpGZlSstX6tp05iWIeAn3yu+dWhf2Ixv3OTsnNq0IcZeAICuKClUtIikHA2WBQCAWRMf9Nre1f34TQFeZqZnyO8UBgOMjdysbAHZ+N9k6FdWVlTf8IiqLi9VmzZsEEAwP+eNL7RoJYAQgL2NiQDzi3e52fLVxt4aHemz6si46eZo31JewPfqxAe/VHQPYB0Cs6a784GanZuWzju3bnwh35jHj2+oxYU5dezEz9XwUI/85vjuwE4I8l57V+9nNK/IA99mD0QAwLf57kVzj3sgSP0mLfZQy52cnpUsR0dv4mLddCcfVOri6yUrsrrDQBDXk3nalJKixscGVVpapiouLlfQ5HfuPu66kF9anFe9vW2rMu1+52to3Cm1wVCXkzGonQ87u0V0yotGaVIKkznPqtr5leeqg0xjZYMrkOJ2nrand9TjR4kdGbzmpIXXyPg5zQYAsJBloaKNIKyl5T3JgoexkZFe9fTJ7YRWiBwPkwAwITPrTZaLBZGu93aew1aP6VR5JjN9/MQv4h0RvPQEnFlsfT5nKYc5j+07jygy1KZ5MQZsfjJBD69ODLbrFQX4lReBekTDxLh04X+FeYA2RH5+iettQ3yPjBZZYfN+NzTsELaO+dy7lX8sLMypa1f/JoAPvoXhQJnIxMSw59gmAHHw0A+EUsvzyMKdTgw8d4g+BgH57nY+UqjilxUUqcHxEVWSXyQgAMF3UU6+qimplABLG8J5BCIo8QMalFqCNRT4NSU/JyM7IdjQ4mWmY4WS/Zr2H/R3YhvH61gcY5rfAAAgAElEQVSnWJicUZjcie3/vMYgewmriQ4OYY4Lek0dHffVw9arIvpZXbtZADyei7A2OjElADRtYAmYYa6gNbB7c1McBENFHgA3qAFsQxvHaHM3Njn9WsfmlYAA/Mb4W3p6qsrLypZyMo4xwWHejXTDqKOd49yMaLvMzkzId+jShT8pgDOANwBJm+l6/pHxSVVSSJ97pZZXVuRaUclnDtTYO1kPCD4CKpUXFKs8l7GD+gEq/NjogASpTuP54N1hMvj8xgX0HZ8YVi9frMh145MNG958bwjwz9+4Kzo8+JmSQtgm/DflHJnpaVK6iA/SUjapmflF+X1S5nd41/aE9x7+A8CxPbusIz779N9XTZc50frUWaKBpsmD1ivx/YOI//H9Zb3x1fVPRFOD91NBQZmMU1OzWW1KSVV5+SWS7Lhz+6ywcIoRBr1zQW3fcVhKp54+vS2dVjSTys+/0fbIA5EH1s8DEQCwfr6MRvoGPeClMsy0bH2GdTDBR5mWO/w3H2WyHN9EGxrqhWk3txYjqKS12ddZYuBVH+43dyeFvW9sUDJ31UXlEriENa+A2TbWhx/9szV7bwMACECra7ZIaYPUTaemeU6P58irhpcFM1kQxktJSRMWhHPx5hRMNE/oJsjEYm92bkoW0Hn51MS/CfC8/KNF8ZwX5SUAaCvfsHWIYEwyf1NTYxL0UBeszRzDS6X6+Pu/SBrQ0udikUlwGCR45hitB0CW1Vy46222vzv9J8/LptW1yGHHjtU2Q5EOzu4hI1+QnS+Z+YKcPIUY4JaqRjU2MyF111DpEeyL7Ov3AAwwAkJozzNoKjy9LW0mCZZipREwIuzgMtoJ1KOnpXi/c7gKAn8AgDCGKOzJg3vWBHwAsMHEggmSk1OoyAgTOI6ND6mKijr5DQBeme+jMHO07QtTBRFJDCALdovo3yRhvBvITPP7sjFAAP0QdT16/Ke+fuId/NX1zxI0cpiSkzFFZyKYG5SSYM7/TuIyrIdQinH2y9/JNqfoLH/j3U+3F9YJBOhOENcp1Gs7Cf4BBDh05EeisQGwC8BQUVkvjADu//T0uMrPK1Jp6RkCDjx5ckveP/w3+wLAOUvQ1ssH0TiRByIPeHsgAgCiJ+Q74wH62uu2OOZFkUH46PD+hHZKbDezSND6EcFzJpCg2pE9y8kKXw8ZxrFhs9l+Y7tlKZ3HsYgjA+KmLG7TLNDqv2S4wphTUIisEtl/FnIokkMlDWvM5c7t8wktCL3GoM1dVdVqFXVbSYGXArLzHGRx6LBwcMfWpOtWeR4Rpxsa7LZegg6IEa3imUTokc4ObuZXl+5G8bx966yrP21t+dwAANu8nCwML8BjLS0Awz5H0f4xD3xdbbiGJ0cTOg5It5XFOSklWC/T9eRmXbn5v9frPGHGoauDTf+CMUztDxgWOZlZ8WAW4EaXOWyuqrcGuVwbLeF6BobDTEn2Rb0ftte3zWCKPOnrVNMIylXWS4lIsobOR0/PE5Wdnatq67YlDKPfaXThoIzBy6Danz/3hwS9GXN/85tDosIso3D+t+08XkCR27xMAMDPPwTuW7bsTej6EgQA8Bs3yHbKkrz0A4KMEe0TeSDyQHIeiACA5PwWHfUOeoAFEXWEiDehCYBKb2lhvirOz7fWC0/Nzkkt5YuXr1T/yKiqryyXq4L+/3xlRZSBERyjLjETdeCNsVaBfsrF1F2HyXoMDz9T169+ssqjZE/Ky+slU0x2fMPGTUKTZ5EOxXB+YVbqi/v62lfRy50LTNvtIrifnZ5QGRlZalNKmlp5sazSUqG9L6iMzBz5MIPQu2kWTE2NqrYntxU0bj/btfuEqm9oSdhN9xmnR/jy82U1Mj0uPb17xwaFktxcUace93VIDXAmdaF9naqlpmlVjS8LJHoXuwXO5kmhq1JzaBr368K5P6wSqTNF11h43nr4VOpREeOanpuT7gk8c1BVB0fH1PDEpKKlFoua/uEx2ZdttIkKImblR6XX7AmEvuYXY63RaCEJ8wDRLmqEg1yXPOMpqYrxnPRcrznIMSd/JboTpnlpBjiV7E3QwdZZQo9r6wDAc0+gND47qWYX5kU9XVp4btworenK8ouTYpHYnl0oxqMzE6ISjnEOVOhLC4pVdsgSENv41NtPzE6LSj4UX22FOXlrvg6E9Rh7ZmFWavuZO1nOdCi5WblSb6yzprSkk3fda+N5xvzeddyLuaUFCcTQD3n56gVHyfspKy1DIebHO0tYVi9W1NP+TrW5skHGZk609mNe7Oc05j8Lq2VhXnQJKEHgXUHLP3QFTP/z2ye7TkZ95flzOb8wbFJj9fIvVlZEqCw9PUNlZuV5lhlxH2g7uABTZ3lJzquNrGVGarrMAY2BsOrvzOnWzTPyriXYvH/3opR1oBGBzwn2CWbLCopFALGysExRnpGVkSnPg9Ooxz9/667Q9JMxyuFgxXnZ5Ny0+KK8oFS+e9qkZOT5kkpPSYuXk+jnAV/jIxhT+I97CLDBf3NPGYXt2tiH1o/409Ru4D4wJvvyvDAPWkayH+BIrG1krBRLOgsszgNfxc+tx+cdQclArOVkYukWQfLF839U+/Z/qG7fOqOOHP2JiPbyPYZN1dZ2RzU0bPcsEQkCfiYbTDP2tSt/Fz+YLWeD3G+3b1qQY9mnrLxWWp6GYR8FHTvaL/JA5IF3wwMRAPBu3IdoFt+AB6DfDY1PSECfkZqqHnX3qo0blKqtKJfFKa3y6irKJMCanVuQNkNZGemr1MbNqWvKtW654yf2xwKWekmzvR5Zh+3bD4WqNafu+NbNL4VyZxpCPAAJNiODn5qapp4vL6mZmXFZLBN40ee8soKa/E1qYWHWU7OAcal9hurKNSwuzivokM42djYVdhZuiHc1VtSosWkW8QQP6ap3bEh6grPQpGaZxR2BEoBEbUmFys1crQwdhgkAO6KsvE6uHVr+nVtn1fDwagqtKVZIXeafzl1WjdWVam5hQVWXlcbbUBF0FObmqFuPnkprsImZWTU7P69Gxqdkkd3SUOvak9q8L34AgGZ1IIJHLTDPLYHc+NSUBDZHdm9PoKp6ZYHcWux5iSG6HePWitD5zDmfAdgn587+jzVz5uy0gPDbo96OuFq82+tiW02TNausg0ieo6HJEdVYXifPmNN45h70PLW2utP7riXzSEDybLRfIb7nZcmeo3d0QPWPe2eEqfVvoUZ3Y0x4jQD0UdczefcBasFm8XrXAdR1D/V53gsC5n1N2wVA6RntVxs3EOBlyPPJ+RDwYx/zHnBvAP+4115GMNdcUS/BIL8Z3rmikp+VJ++xzIysmGAqwWZ2voiw8oyiyeAEvAAYRqcnVf/YkO+zZc6JdxCdDGhZGNTQl0DXYcfOowrwtKysRsoBMIJ9Au6i3Hw1ODEq427amKIqClfrVqw1+Od8Pz5+yBPIJuCmswKBO/eRf7H+8SGF0KO2nfVbVcrGTdLKUQMm7Lu/aYdq7XkqgTug7tDkqJqanxHQkvG491wv2XxtHLe3cbtaWF5QD5+1y3u+sqg0vg+CkgB9zIt2lPuad6jFpSV1r/tN+1bGpywAQUmMVpa0tGwsR3gyEfDg/YhYId/Ops17RMCTUiW+eegXAK6jYeBlts44uvRJH+fXNcZtfOY2NzelYJEgnhdWP4LvMNomfIvddGX8nl2EWKurmxXMraDGeR89+kqSIPX1LaGODXqOaL/IA5EH1u6BCABYuw+jEb4jHmBx/qizR+3a3Jj0FdH7u+d1+zA+/B+c+pVn31toiF9+8V/x87nVZbNYgSWAKJEbjV0WPE9vq8ePbiTM31l373VxouablSN1g2sxm5q9swSARTtZfYCApeeLrxdtG1RFQYnQhfVik0wPmdHhqXHVUFYtbcLcDNGtoKUJzoWaOaYzWEVkEqqtZJtzstSNB08UfbTbe/sl8KYnPdtPHtijpufmZZ/JmVlRzm6qqQokWkfG5/LFP6+qI9Xz8upiYPMHgAwZLpu59ZT3agtldhcwx6T2NQj7wglGeYENZtbMrPv1eyYJLAg+nNoKBCco0bOIJpNPJrIkvzCBWk1Zxd3Ox5J19jLnOXiOMT8hOQKgx73BhdqaK+tUsdGeUc+JoJcAl2yyaQPjw6L2H8TqS6tVuRFcBn33wciBHeFnZqDnty9BYvtAt7ACgprbfQ56PEAPviI4XIvBYGgor03IkHuNR2cKEU8rKhMVdJMpRtvFybkZ1VRRK//WlVauov7zrFFqBHDjZmT3aaNHSZzNKIlz6xuv9+8e7pOgvaygRN65GGwPQDjuLc8OzxttF7uGnqmF5SXRl2Af3pUE4QBptGhMS0mNs1x4f+5t3KGev3geb91IRwgAMf3MjM9Mqa7hXsnwwwTQRhAPSIy+BeeCOQYYABsBZsgyQP3inIBLW6sb5Zx3Oh/K73JvY8sqPQUAyCuX/6Ly84rVyGiftMhDsBddEr7DAAEIADq7pOj5QP3//NP/SHDxe4d+KAKsX37+n/G/uwGnfs/dlUt/USWl1QLu+gERfmMBui0szKjJyVFR7g/yvjbHRMiyecteEfHzM2dLWL9uAn7jRdsjD0Qe+Ho8EAEAX49fo1G/hR6gthr6KW2PkjUyylcv/zWeiXeq3jvHdQZBtNPjY0+Lv5TUVAlYEIxDIPBB61U5XOqoP/yNq4CUVp/W5wqi6Kv3DVu+4OUnpwBdYVG5OiaCSsFq/XUWioAujECg8/qTuZdmfS7Hmz2qbeMR6M8tLkpv+rWYl2hfmIXkzPSEunz5L+q50cXAnJftuSS4uHzpz9ZyEo61UVmDAi7M/eSpXye0v/TqNmA+s2S0yWwHtR11W6yZWYKJyVl6nKeqwtz8eFZTj0vAQ+DjZ2Zwi88AKKAxAzIgvEd20mnObKffOdhOsLSvaUfCPAF1yAiyEC+mt/1r471Fuz5AjCBWU1KhqopiJU9YkHcfQRpBahALCgCEAS2c53UDSLzmB9gIsMh518vIXO9pbLHed/McZrcHDeJSWsRcaM9I0IsmAgEugbWznSFjuenc6PMc37dLgMkvr9+SdnM2oyRp37bNrpdP+cPdrkfx7bq1os6m43d+Q2TpYaoA3kDV31bdpB4+eyqMuRZawj57Gh9DB/Pst6Nus3ra1yUMgMrCUlVZVB4P1Pc1bhddGA3M8N4neOW3BTDSOzokAB3nhT0CAEBpBoADQAD/rc8B4KeZNmarSr/7DhAbhPr+5PFNAQu0AZCeOv1PwoD74vP/G/97mPe2Poj2qPfuXRJ2FOuB5s17BZDIyy1UU9NjAkwAQGSkZwm7hW8r7D8YL1OTIwoGIsAB45SW1awSJYWpd/XKX1e1qLUJBpr+Iqmx78CHnkAA3zC6z8BY438zL7Oczs//0fbIA5EH3o4HIgDg7fg5Osv3yANOKrczmDRdEUasxzwORF60AVLTJKiiZR3/AiBQv+vMytr6/34dt4TFz8TkiHr54oXq6nogwSQLIBYyzp73XucnsGIhzAJ5cyU938MpPSNsSHYnGXNSNmfm5tXg6LgqLswXLQIyTWlpKZKxojXWeppfm0UWg2Sk3PzB4rWn+7EIj3mZ7V64aVHoccygnJKLhw+uKdpHBTFEJqm1NedtY4nYzhU066yPJXiit73TyHL3jPSppoq6VdtEj6LzoSf13zxoR+1mlZOZHWvRtUhnh5dCSYeerunSen+diQziJ+c+ziAXwJDWl7ApTErw8OSYBJBBzQkA6OPoRY6fVl6uqNRNqfEa77D+0UGYm0I741HrTsY4WfM7h3NcACCCVrO2P9lzO49zUuWd2/kmnDvze2kLWVHZIGVHZEYBemE+ENQC4gxPjkvmn2fLaTCMrre+Ccyd24/u2aGqy0qU7hHvdm16P7ftZO6p19em2Rb8DinT2Fm3VVpGou3AnAm6TePZgqWl/w6Vn1IG7jfbKgpK1a2OBwJWEfDT+q+154nQ+2PAQVu8DITfMmAA4FzC769uiwBknINyCUA/DVzwXHAeJ9sGDQpKLNbDAPrPnvl9QvmSFo1dBeoXlqnjx38m32VMtExmJqT0jr9lZ+clAKO6nI0sPS0qU1JS1MaNKVIOUFxSqXqftamCwlLV39suJWyMsXffB6IXACjIcac//hcBIhB0/fD0P8XPbV67ZkDotqVmpxY/H1G+IiU1Dj0YjhsY6FQ3v/pC3lHVNc3CamOdc/LD30bt/vwcG22PPPAWPRABAG/R2dGpvh4PIPJDrSk1mckoyYedFR9wFnR8fKW12+K8ZFqh5ZJBz8srlnZsZ7747/jQH370T4LOO439z3z5O1cF4bBz01n22dkpWXBqcystCDu+2/5cR3vbPdXedsdzyDDK7mR9WUiaolFh5su9IRCmlVMYO37i55JRwQiGbj54ojIzM0QwMi8nW3X3D0mmf0t9zaoe1WHOY9t3empMnT/3/zyHAfzZvvOwyn1ND+d5JBs0Otqv7t4+H3gKlBTw/wTluj7Z72Ayl2S67t25sEpvwutYBKUIfExDPJL2UTbTYAMAUJjAnLHcAAACwKHJMVVfVrXqPRE2Q6/Pge8HJ0ckWCa4sL1/nAGVn4/N7QRF6BqYgTRlPiUl1RIEaENLAxp2UHMDAAASEA9cfL4sAn3lBbEadIIwMsBBjWNtQIv+TVEz7ldq4XcuAsuW2kTfuB0T9v76ndu23euaCeouX/qL/GYLCkqk3SvfhIxMAKONqmcYTYVXKjcrx6psTznR51dvuk6LjD6ZfQxtm0t37MAcIBX0f7RsbEZ9PwyJmuIKlZ+Tp1q7n8huUO6HJkalpSairGTuAVLaBnrU1FxMiBBQAG0NzvG4r13EIbEtVQ0S9PL84COe6Y7BZ/Le2d+0U9EKlgCfTjCIVD7qbZfjNPAAEyzGPNkgpRaAEwT8QxMjanR6Qthhexq2qbHpCdU13CfjIz6IwV5AV4LnFxYAYPJ6mK1USn/jne9SNHgIhjHAga+uf7oq8+7s2oOw6oULf1Qf/+BfhY1Ad5j6+u2qv79dhIGHhroVjJJtLe/JNxfQmiAbgAnwGybC9at/Fz2fE+//QhgBNjMZizr7D7AIyEx5ol85HcmNhsadCcAuQMLFC3+UayTzT6tB1jiwliizCAvmr8f9isaIPBB5YLUHIgAgeiq+1R5gUf+kr0sW39TLIhiHkrI2Fn5QBGk1l6wR4PPhnp4alRo66jj97PRH/yxUPZBwzFwEOI91Ugn9xvbbrmv+r1/7ROjCmK3mGz0BsgQsHqj7dzMWI3QaIPtQaFlIQDNkgRLEwugRBBkvyD4IId27e2HVost27NFjP5Xr9LOHHd0CALipgePX/v5O1d/foV69VhOndKOmZovUdbotglgoU0LiFFG0zYeFWk5uoQgwJmvoIDCvsCBJmPMxT1v2x+u514AV9N87XY8Umemg5gQAJEifGFEbNm6QdwE1wk5LlmXA+wX6P8GL7Z6GDZyd87JluXX/dRb7sH6SYRiQaSVQchpjaQE1cxvZVDQMghpgLEr2TiNovNv1ONT9dDunrUTCti8Ce2Sf34btrt+mMi3ikpwbkPT2zTPSJaSxaacqr6iXoHVmcV5t2rBBaNoo/jvfKXQSOXP9lmiL2MxJ6b/9qE20SWxWUpCvTh7cY31WNcsD9gz/23m/eb613oU5NkE54AVlAXxnYQloi5WC7FCTc1MS9AcxwC6ABkpUAKpMQzSQ35w5vrPspbKoTH7vgBZmqYdtvCDzce6jwRwCfW3m99VZA6+De68SKxhZrBk0q4cEwxef/6c6fORHkmS4deOMKimpkuw6YCpaQwTUu/e+L516AAloZbt330kR4MvKzFGzc1OqsLBcASofldI7O4uOgP3a1b8nlH4xn/fe+1gAK/QRHj24vqpLjr52W8eAsbFBdeXSn2UXvvkwAgEFDh/5sZQkRBZ5IPLAN++BCAD45u9BNIM1eIAFZftAj2QLWNCi5kxGgCwf2T5ogSgJ2xb9fqf1ylD6HUsgWVRcoS5d+N+4qJsbC4AFRV9vu3r48HpgJoCXgN2J938p2cHOjvtx3QBnDbZeYJSWVsvCkzq9puZdkl2gdtA0cxyyz1tbDohI4PzcjGptvaJGR/zrpvV4ZACgg4c15jsy0qcqKt5kcKiH5tzNm1nQ+usKcI2ANyyYnAZAQzYcSi4GcLK0vKBqa+0dFGif5my7p8fs7W0Tiq+bkY05cvQfXFWdg2bjw/rwm9rfTfvBS+9AC0auBwDAdSNcR1CBYrmTXh1GZFD7MM4AQGv+lV0AkMDkTmc48MJ5j9xo7tQD62eVILJ9sCfU7bWxJMgWLi7Mr/p90iYQMbWg+gJMxDY+x9/veiK12uth0mmgcbtna7+wwotrnZcbCyBWMnNd3skEeceO/0wyo3y/+saGBAggULYFaY+7nqn7bW/U8s050gnkB0cPCosAAyz4/OoN6eRgM5MpYNtOkMocTBo+39PC7DxFYA2gpYUm+TtMgbzsHBHY1OKQ1OZXFr7WNMjOlaw7wDxdATAy8UU5BaptIAbKoO7P75xx0QooyM6VThZae8CcpzkOAX1RXr56/KxDyhEAGzZX1YuOAs8a3359TrYxnjMRMDE9K/cAYASj809RXq6nDpCt7SnfILLmtvZ7upuMU/DX6X8nON7d9UDdv3dZsvd8p6mr57vf3f1I2FSo82tWFeVbI8Oxb+Hnn/67rD0qKxuFAbd3/ylVU+Ou+cA83Eq6AGJhGfDMktGnrM/WUYDvJ+11zefXBHi5NhIFAOKnTv3GWpKw1t9edHzkgcgD4TwQAQDh/BXt/Y56gCwPixAWBSX5RdI/nnZSCAeVJKlof+f2OWkT5Gd8HEG109OzVFpaunwEyc6xQOejDbqO8SHdvGWv63Asvlboe/3ihZQYgJrz35QWUP+nRQD1AM4e6/zd7O+ua/H0/k76vV5gIO7GcVAKAQq2bTsgaD+ZcAJ+r0DNzzfO7TYmAvR1rj09LSNWf/x8STIai0uwE7LUq5evBETBt1r4jAz7Z5/+uwwfpqwgtth5JUAL9assfNLS0FB4wxCB8cEiKinxJg9au+kLavm37zjs6r71ZoWEuU8wQmpqN4taeVADROKZtVnL9vdExMppLE67Oh9Yj9H1tOsFAOg6a+qFCRxNCyr+Zx7jVmZg7rMetPMgde5anC3ovXIT6APwBHxyPpdhr4PxUV13CneGZVn4XY9fCYAWEfUbZz23u7EStNbLnn0fqJzs/ITabECKWNu/WKs907zq+WEKEPyj6q8NsdIz12+7XpJf+z99IAwAAuiNGzdI1wzTANJofEHmP+Hvr9jy5u/8l1m6IlsNsGzVf78GHxgTRoFzfH0u53Fe+3MNdBwAWHD6F5Ck7VmflHOVFhYIg+HO0za1vbFebdy0Ub1Y4duQotIdosB0yoHGb5oucerqbFWt96/EN5ngZzJtWdfybPJtQ2eA71hQcwOvd+0+rmrrtgnYBgOJbwPXaprzO8z5r17+m7DZmMPWrftlLRGxAILejWi/yANfrwciAODr9W80+lv0AIuGPq0WvkGp2pIqqRGE0moTBfObmrPHL1lvAn2E9ghk0zOyRITPSzHYFAR0a6PmNw+2O8Xh3lCkX8SAgtfBLB0DmBPmBwCwD/Q/KIITE0Oqo6NVFRWVCyMAOqHOXKwnAMA5nZkOgl1ojsybUgvmRMZjYmJYmAZTU2MCquzecyLeNot7o/enZ7Ozv3cQn7rtA0sAkSbm4hRb8xoXAT7a7sE08LMgnRlo50i9d7IGqAPjQqjHHowE5/jcH6ifJnvFaw5kqLgexOlsphkpzm1ez9VaAAC3LgC2uQEG6VZiYfwcBACgblmrkIcZ29zXDwBIhmXgJljH806Wjiyiac9G+tXAxEjgS7DNOWwnhyAn0+3ebPsGbekY5Dxh97E9fxqwJJDCOtrvSVnMpk2rg37zfA86uhXlRjaj/WhN+RsdCPaBKQBjwGbFBXnq1MG9UQ32a+fA4urqH1RZGRmqf2RUFeXnSQvD6dk56aQAaFhaUKAqS9+UFHKok+LP3xDa25SSKsCxaea3zikObO4X5HsQ9jlMdn/WA1ev/t3KRtyx86iqrGqQskHYd1ev/C1+Gv3ONs/Lt5ySNgB8bX6dkZKdd3Rc5IHIA+E8EAEA4fwV7f0t8ACUXhTkQfQRxkpPSVUVRWWSydBUySCXwQcbRPz+3Yuyu5uQ3sLCnNRhk5HXwmzm+Ij0PHoYC47CZqs5xmwfpccNkp0OAgCY8yRzAWqP8jDZWQIBwA4C4ls3zwRxmeyzY9dRVV3VpAYGugTxd1oyPjDHYI6XLvxJbd66Tz15dEMdf/+XvgvpwJNXSq5dah9H+tSBgx8FXjB79bV3nj/I/eOYoaEe9dW1xGyT37UQ+HMPoIDqmlIAHT8QwKQmc44g1xMTEtwn1HGz9ZWeI8CMmwq1yY5xXpMGDZJhANAirDi3wM9Nst2kFAc64PVOfgBAMoG57fx+AICzZVuQa3Abk7aMZD5ZoJsWVmCwrrRK6q+1fV00fDchQ86LsBzU+mQM4UO6OfDswQ6ZWZgLNYzz+vXB/J462++p4ZFedfDgxyr/tcCi2+BLy8/Vp1e+UvzrNKj/iPmZWXI/+v+B7VtVY7V/H/dQF/s92/nVy5fq0sU/JQS0vONOfPBLdfPGl2ps9I32go3xR3CNXg4MO22I6G3dtj8Obr8LLmXtA/jsxgKz6c/YAACuxbZ+eFtdid4FX0ZziDzwrnogAgDe1TsTzWtNHiCzNz47pSgNIPtPf28yRvRbDqsqzwebzJhb0HbzxheKlmZuwY5Z001GmXq5IEbW6O6d82rYaO9l9unVdYduY+l56+1+gTcffcSFCBZhNZz88NfSuYDMNqrV/N3LAEi2bjsQX8i4ZXidH38y1HOz02rjpk3CPqAtEpkDMv95eYUyntnjOCMzS335+X/JVKATkoFme25ugejR8G4AACAASURBVLRDnJmeUFnZuWpudkpKCJaWFkXkkDIK+icvLy2qFy9X4r2UWZgjlgS9kYUZPoBdQABNeURQC9PSMUwWhPuCwj/PmNs9YEFW37BDlZfXxltBOueNXx48uLpKs0GrPlO2YraW43juDb2une3+6uq3ifqzCXg5NTP4vRw7/lPxs5uxyITpYJr5G0kGAKAuuar4TY97r/vHe8HZYizI/fYDANaLfu6nXJ6MyCDBOUGq09C94BlubNoVB72Sqf83M+DJHB/E/+zjbJGoj0sGFOFYVOy3VjWuKl2AxRFToQ9mNmAC0BIgl3cVOgDFxZWqpnaL54Bebf9srfyCqv9TZoVyf2FugZVm76TuB7vqN3vREnN4fEL+4Myehx3rXdsf+vu5s/+TkB3nPVdRUSftV7W56Z7o7bxXebfBxkl5zdh7166V+fBdfXD/SiBRWjdqP6WUrJ/4rvNNx0gs7N1/0vPb8C76I5pT5IHvkgciAOC7dDeja1nlARaDiAshYNQz0q+y0jJEpZmOAW4K7s5BzMDG1s7MbAlE2xtdp67HMcV/yJgSJHuZFgXkw2mareaf+uqm5tWqzraMrx8AANpP4FtYUKbut15W27cfirfDYx6IhBEcIwZkM6j41A8TxGM2AMAGotBhAHVsDGoh2ZSrV/6qMjNyJChv3rJXXbvyt3iP48NH/0H+mwwLoINuOQQAc+zEL9Tnn/6bgCwsuMngA9AglsQihDlSTsE8KeegVSLHIYBI+YTOkjtVmYP8tGyLQ7fjElpDLS1Ii0Fq0xGzQqiOf2N1q4nihqZOBGNTGoG/nYG713xZfAKwIJxIBjFIjSj7s2Cl7BdwSN9j53kAK9CswFCoD9LyiflQU6xevVQbHdeSFABQUiFaIH5G2Qwifcn0hX9bAIBXlpvrSwbAQHRNt/fTPuL+9vQ8lvp07gdgEIaOCoJwQc1ZA+9UbQ86TpD93Eo9wmoicC7RE6DdootSOoJ14zNTQaYlyvXO5w+RtutXP5HfGvoj/F63thxUZaU10oXDZlfuPlB9w6OrNlHzT+2/+f3ivXD2xh01NvlGId88sLa8VB3atV1+v2MzkyK0R8cHAtCVlytKvdog1w4wukFtpOOe6BL4GTR6QJ5YF4AUodDPzC2oqdlZVVJYoCpLivyG+FZsBwTnvUcAe8Fo02r7JmvBXcBoET1ACcHluXobF89vm/cy31LA9GRsanJUBADdNJF4hj84+etVTDxd9rDy/LkkFPgGk0zQ5hTfTWZu0TGRByIPJOeBCABIzm/RUd9CD8AGaB/oVlnpWaowJ6ZqbBoqxihUOxfH1KefPfN7WbjZROzMDL+tzt/MDPvV+iGIR12dV5CNqI65nQUH/XjJtMbAg7ZV4mpurdjM62eeBM3Up2IffvTPgto7zYuWzlyOHv2Jys0rFDEkp1CQTS2YRQFzbtlxWOiVu3cfFxo+wTqLp6ysHClBQECRdnWAFCzEAFNo8ccia+fOY+rc2d/Hp0rAz6ILQT/uD9fPQgij/VZlZYPU+cOygK6NSvLtW+dEnfv+/cuSnfNTTrYu2i/9JVC2RNeGIrZFjTWL8ZzMLFlIz8zPilI9QURQkOpb+HMMNOWvEwBIRj1fT/ptAQBu7fr0PMLS8znOFjizUKe2GSXznu5HwgLAhifHVJfBQPK7aaYwX1jxQL+xze26vZzz90Fb2Puve9cHHY8geH/TDs9uAmGYFjYAgHf23dvn1ZFjP5H3jlnWAyvgvUM/EMBM2/LzFfXFtZtWNX+y6sf20Hv9zRWiXn/x1n3XS6b2v6QwBjTwHeTdSKs8LT4IWw7Acen5kvy7/HxZNVXWuwrx6RMBUNx53K621FULaPDixStVWpSvRsYnpUtKQ1WFiK7ee9qhmmur44KFC0tLqqt/SG1vrAt6m+Sbhx9npselowfvc60/4qUBw/elvf2elOnxHaC8iMCd4/mWwXxBeJYaft77ZWW18TmxDy1kvdqkuoEArBe0vX/yH1V+fomw03p7n8q5EZ6tq2vxbMHLflzz5MSIevGCQP6FtOLl++YH+nIsDEKYY9r8xGf9bgZrIcAA9HmWlmhLuUFKWehIYAOFtS4OzDrdCtapMWBbU/nNI9oeeSDywNo9EAEAa/dhNMK3xAOwAcj6QeesLq5Qw1NjUg7Agm1gfEQWOywgGytqE9SLuTxTld2ZxYce/aD1jfIvtHH68eoPonmsVycAPpJffv6frt6MfSh/o8gm3fzqi1Be9wMeAA5gAEDNW37dr9oNAODEfNihPBKo24zex/QtPnfu/8XpkrpWMpYZeWMPH1yTQB7hP9qbsbBBHZ4sPYuda9c+kew41x4T6JuULD4dClh8DPR3qEOHf6QuXfqzQmTr5lefy75LiwuywAOEOHbiZ+ph6zXpv63Pdf/+FbW4MKsOHvqBorUT82ChRgs/ABUnkyOIw4OUAew/eFpVVYVvhRjk/Ou5j1tP+PU8h99Yujc5jIig5pc11+MkEzzrY98GAODX5x4qN+35wjAY3DoAcF0ECoBfR478WFrUYWGz6bxXKbNKBrgJen/Zz03HIBnhxV312xSt67wsTEmH2/PH+1ULZW7feURKDaBY0z0G9tDOXUfjU5iZm1efXLaLajpb+fEcoPw/NWvXKrDpBeh2f34+h86/9Py52rRpo3RjAXRIT4uJzAa14fFJNTY5JSJ7CBEC2iBUCHNgZ3MMqPUySrRgk3m1m0WcDjaYcyxb/Tlt8SilO3/2f6ynjYHUJ4QhFeR97hxEszzMv/M9qapuVp998m8JuwNGwyp0zluXjMC4s5notZz4uVyHm9m6rPiVDQa9p2H2A4QgsWCCD8wNYJ71RklZTUJ73zBjR/tGHog8kLwHIgAged9FR34LPcDCZ3p+Vvpm15dWKRZ2GWkZsWxIZrb0NbZlXXVrOH3JIPAEkwSjWiTQdAeLgObm3VJTbvbNdRPKAa3XVHabW8vKa9W+/R9K9ptroL5/aNCuDm07nsw2vYG9DNG71nuXpVae+Z94/xe+6vpc360bXyaIIulzsNig3IHMDYspMiXOhY4pNKf1DeobWmJ9oY22hFNTo9JnGNMq/fgMkABfkMUhsKaW/8qlP8cVthFopJyArA9/P3Tkx0JjZCFODSLdBJgfysZkM8bGBgV0KC6uiGdBOSeLFejp9GF2GuABC7as12wJsiTCpOi4Hwc/WLCxAKKVEroE62lk7+h0QekAgmVk9RC3MxXG01LSpJyA7QBd0EEzUtNX9cXW8yLw7h0dUHVlVavAsPWcu99Yyaj0BwEAkskUm3OtLa1UlYWJDCJze5iA0c0HXir3HJPMNfiJCppzScb326qbREAvmdaKfs+Cud2mYwC4e7vjoTB6ghosG54XPwvDFvHSoODdQGs23hW8C5/1PBZKNICpLrtgLrPzC+rvl65bp0Umfd+25vi2B+1d6mFnj+slHN+7M3Qt/ujElOrsH1DoEDgtPS1V7W/ZoqpKSxJYCG4ToJOBtNLboFRJQb7Kz8lWre1d8j7a1lDnOQbZ7yuX/uJ3e2S7Lbutg89AAxg7aaBel26EPd65P99f2H1OMV1bQA4bBxYg3xwv88qcO9crehy3jixe5+F7WV5RF6p8gBbDfIsBEhEX5RuMbd12UNXVbVU3bnwhOhjbWg6u1bXR8ZEHIg8k6YEIAEjScdFh324PwAYgu1WQkys014ayGlWYm+8Z7JAho57czWAGEDx70QWdLfD0WF5K+9Sxa0q73j+oMB/7u3UvcF4H2Q7YCixA9u47JRTFIEbwS/bcKRTHsXQU8PrI6w4JGhgJkpnCV/39nRJI79x1zDeDFOQanPtwTYAWGH5BsZ4FTWpamtS4Z6RnyYJ2GY2JnsdCHYXiaTNzLK+5kMkj8wclmf7bsV7UL9RLybxRR6pUakqKUGu1QecF0MpISxcQACMjTPA4t7gg/5uuGAT7sS7d1PBvVCsrK9IlA9DLZmT/KYnhWP43Amks2J+NDqqy/KLXJQvZ8i+ZPIKoBz1PFYExQSaUaUppnvZ3q5K8AlVqAU6C3pewWeggAEAytfPmfP3OQQux+4YoWNBrNfdzE7nT+4QVp+M4Z8ALgAcABpNmdmYigfUSViMBdsGexhbFv0GYCTzTmyvr5VlFK4BuAUHN5n9+C0/7u4IOIfPc07hNAY75WRhmwdbqRrmmtZgXAEAA/tGh/SozI1219fSpu087XE9ly/57zWt6bl5dvftA8a+f0YLwvZ3bXDvr3HnSrrY31isAAMq0cjIzVX1lucyX9nvv798t/1aXlaxqZ8i5g3Qhcc7RKURny4L7XRfbAcBPffgbedef+SImOJusAUyg1QPQ46yhtyUE0KHxE9zVc3HT9ensbBXxPtP8WIB892HNoQGSnp4h3zZ0D4aGuoVtByifnZPnCQQAWrS13RFAHtAbwV/KCB+2XhVA3LQ9e98XQDyyyAORB74ZD0QAwDfj9+is74AHCDZpE4jA047aLYHqrfmI8TGz2akPfyv1fGQszL63el8WAc2b91qPtQnm2WpDnQebAoS2gaHE19W3+AbJK8+X1Zdf/rcMUVu7VWj1QfpUm+d8+uS2evI4UdGd7fsPfCj0R6cBYrDYIRPAAhEV+yBGlp5svt+CJshYfvuwKLp88U+qvKJB0VaR+tCFhRkRS9uwcaNkN/AviyR8nazIEvMg+B8an1BdfbFFcVpqqgTYK6KqPakqSwqlpjY7802tMJnJpZVlVVFYpkamxiQrTLtLAAGy+KmI6m1KEdVvAp755QWp8S3KyVcj0xOqsrDU+myMzUyoTRs2qa6RPpWekqbKCopU7+igoib94bM2CXAooSGIg/Y9szCriuiwsLIs/bMJHgEXmB+Z8vJCOzji53+2hwUA/LLzYQNb2xz9AIDnK89FYDBMNto8j0n/F+FHFucrzxXA5ezinIAzPBthTWfo9XHUJMOuyX1NJTYZLmFZDDxn1NKT/Udw1ct4FnfWb5FnNZl7bNNGoPXr6HRMfT6I+TEs9BiAYHcD3kt+D3saWuJgXJB52PbxKgEIM+ap9/ZK1j2IEYzfePAkyK7xfXgf0V7QyeKnHOH8zbvq0M4W1d7br3ZvblRPup+pvOxslZ6epgZHxqQkoHtgSG2urVb1VYminYCmly/9xTcL7pwsYnSnTv1G3s2YHwAA3Z96dpvmjhb0ZdvC4pziG2lLABDE5+QUrvqt83tgPpS8uTH8ELSl9E2bW5JBqPKlVava8jmPZxzORXmD2WqQv3uVH7IdoJuOLBRk0N0FxhvrGM7NNq6f0hU3vQXdnpd9ORYNBER9SXqkpqaqyxf/LL7GYDTuP3DaV8cg1MMY7Rx5IPJAKA9EAEAod0U7fxc9QJaUBalfLaK+dqjy0P71Bxakm48ZHzWMDyGt+/iYP19elEUAGXxnf23Tl86Fik1M0M33BKkIIyEuxccf7QHo9nzEgwakHPflF/+lDhw4LfM9++V/q49+8K+Bj9dzQ0AQNoBpiCt99PG/yELINOZNpwOyLC0t7/n2xdbHavYDQEVxCeDB99cI8gFPYA2YFoRJ4eU11N8f9rar/KxcVZJXpAiu8rJzRNSaYJQaeP593NchAANAA7XCC8sLKi8rV4TG+JdgFZABkMA0skwIWmGUKng9p2EBgLysHLUNRXdZyq42gkSuZy3mBwAwNoyI2UX/TKrbPPA9JRvJggjOccMGp2Fo75wLYdXminrJ/vtpNjgD+LD32ClkKJoDAc5r+sSPYaH3hVXA8xzEAN52128L/C1xG9NLBDDIPNinubZKoRcQxKDkP/IoI/Aaw9aSsH94VLU961cT0zOqqaZKdQ8MquL8PHlPLa+sqE0bYTRtVONT02prQ42AAKbBuLp29e+rTkvADtDKNwadGJuZLDsvAABdGL7JbsG5Mzv/6uVLdeH8H0S3wTQ3Vp+5jxubwTyWd+KZL3+X0GKQMdAUokQEf9GBwDw/2jd63aHP5wYiBOlA5HafmT9gAGJ/bkaJw+ef/oeqqm5SO3Yciev/kMg4fORHAi5Qtnj0+E+lvXBkkQciD3yzHogAgG/W/9HZ36IHCMy7ux6JurwZ7ENbg/LHB5jaOcTr/BR2mTb7YwRbBLGACNToJ9PX18kAsLUTdHOVplGiXfCku1eyMVvqahKusWdwWFWVFsdZDsyd+ndE96C2I0ZEJvDG9c/kNCjg79l3MmGMoFT29qd31KNHiQJWtvpMAnmyAqhfHzyEEFJiyzvmQZDI/SGrgBEsIs7npfps+oma27HRARHZ4tic3EKp8Q9i6AegHM2xGDTpIMfyDLFYYmHJM5GRmaXy80tXtUiyzYFjUEnmvkDYJ7jOLyhVmS5UfT0G5yRThTIzx9E5gfsaFNTS4/BcsNhD10CLyxFGs2DLyy8SSmgQI2jl2p2GIjeLd2d2ikUuTBHbMxA2OPSrcyebS7ePtVgQAABdEb9MuNscAFT8guiw8w+idm+OGbbEgPaCPK90WvEyW939496OUCUATRV1qiSvMH4aGCgPn7UHdokuV6AMxsvC3kM/9knQCdIWkwz6yIS95arfOLQK/PjIASkZ8rO7TzrU055ev91ct3OuHx57b1UpAOCks42pOYgGKREanJyZFYFAbQDDTrp8YVG5Onb8p/KO8Krt14wz0bC4e0H0WJzm/L7agAInAKAV7Z0AgF97Xc49NNijvrr+acI0nCA/DDOnuK/ZvYdv2cXzf0x4dzrP7TZHTswah/39viW2Gw1YT82bqSvj3E8LJsLMe+/wD+U7dt5omcj+AC5Hj//E+p5P+gGMDow8EHkgKQ9EAEBSbosO+jZ6gMAGUR9o3Dow4sOG8F117Wap3efjSF0aWXRq4Al4nJlrfe2oybPAcNIHEfbZvHlvKCDASeWHUQCS7mfUjd9v65J2StOzUIPnpLY7LydLUSv6fOWFInPxuLtX7W/ZHF8QEqBev/ap2r//QwEynjy5KcAHNfssIi6c/6M6/dE/x4EQ3ckAoT7YDCzG+N9uvnn44KrqaH9T88fi44OTv1olgOeVqfaqAdVtlbz8Y1uAsD+qy1yDm3H9T5/cWkW3ZH/AIy/dARabLE6dFqTVEXWflEQ4LbZoYuG7OqPNYvTp45tq0CII6dZ1wXbdtJlqb78rfZrdjMXo7r3vJ93BwM03nI8s0dFjP7UuMNcTAAjb197NF34gA8dB17/b9cjvJ/zWttuYEQLyvFJSRiJglaH7EZZST/A7Nj0pZSiuz9DrMgHzWU6m0wNgxt7G7XFAs398WEQrg1qQ+9c/NqR6xwaDDin+29fEnPyD7iCDEhR/fvVmkF0T9gEIJvin/t/P/AQE/Y7X208f2ieUfj8j2F9YXBJwi2cgIy1VjU5Oy2FlRYUqLTVFmW13zfFoocg3CqOzC21mbcZ3CaAXrRib2YT3vm4AQGvdmPNxtsS11f6b+j3OjgTQ60+d/m1CssJPpwi2AC0nbUCr373z2w5Qfu51ZwUNNDi1jfbs/UBx3ZFFHog88M17IAIAvvl7EM3gLXlAK/KTJc3NLZZaboL4hobtKiUFdf2XIoBH9nVifFgWEU3Nu6zZZr8PbRgKP5fv/LjHgrd/FMV2qNYYYAS1dObHG+orIkuZ6elqYmZG5WdnqRcvX6n+kTFVIhmVDaooP1eNTk4JzdJcFKLUe//eZQmGqcPv7n6oFhfmVMuOw+rRg2vxEgB8AvXRVidJzXBN7VYBBJgzDAgMgIFshWlhFYjN9onOR4S2SrpXue3xAfS4dPFPVi0GL+0Agv8rl//qWXvqBiAsLc6rzz79d+vTjH+OHP2JawbF5i89kG2+PKv4h9ZiXubX95nfBK2mvFpsOcdnEYkwpa3vs9tcvHzDMWZ2zzkGGh3jM8Eo2Bxr9qJfPVa3CBSu1bzOoceenp9Rj3rdBdrWOoewx9vU6YcnR0UHZXZhXmWkpanmyvr4sGGBF2rqJ+diwZybOan77AdbBL0EdBPCGAF3aX6RnDOsHoIXABATiO0SLYsw5pf9h6nFe7q8+A1zwW98aPnQ84MaoO+pg3tVbrZ/p5HeoRF19d7DoEN77retoVbt2ty4ap+FpSXV1T8kADWGtsG9p50qMyNNFeblCsOBwJ8Wg4DZm+uqra33tCifBpxHR/vV1csxZfmw5hSfc8uaO0H4tTAAbBo/JsPA7RuryxS4RmepAoCpWQIHkH/h3B9Wsauc/vHTAgjjT0D29vZ7UsKn9Y/o3ECSBaCB3/YXn/+n2rfvpCooLA1dUhhmLtG+kQciD4TzQAQAhPNXtPd3zAN81Mn804LJmWElC0yQ6SwHAOl29vNFKIfsMPoAOvPgbO3k5zra2ZkZWOZDhtw05kJWAJaCGw2eHsuN1ZWSTfEzFhVkf8fHB4WyRx3f3PyMqq9vUS3bD8nhbrWPtrGZH8yFwcGeVbWMQaiSekzOefmyuwhUjDJ+2pXiTtkAAIDNvAAAL9BBj+V2bi9BRhawH57+resC6Kvrn7m2dXQG8dwzFr82oUnn9XpdK0rN16994veIWLeTxSGbE9S8MnaM4SYUybawVHS3OmzE3G532OuGg16H3s8vg8zC927nYxFFfFcsrDr9WjUMnNcNZR/qvtMI3qnff5uGLkVtaSybrA2gdWBiRA2Mr2595zc3sv77GrdLhw2bEQi3P+sXAc/Gav+2g+YYQQN1av53NjcEov17dRnwu1bbdoANygBSUxJLhPgW0SWEeQUtR7Ixv2zvT+f3Mui8ndR+N9E85/eKIB1xPeZnmp8GgBtwYJYhuOkQrKb4vxSGBM+bs9QwTMvDsGC8zbemUKNmI8DyetAaY2awJqJsjjbIYb79Qe9jtF/kgcgDa/NABACszX/R0d9hD1BXbevZ7szW44JYVvRjyfDq+sWg7fe0C2WhcOF/JRAPYm4Aw9Lyc6H/hzE+5ndun5frbWreo86e+Z2UAMA6QLkX9WNUfddifgslc2wv1gH7+XUAsGVc9Phux9ruq+163eoYvYJ4FkgnP0QNeXVrRS2e5OZbM2OFX9y6TNiOdzvvevS3Dno//e6lH1smLADgRsUmsHsWgibu9az7MQDC1o6v5XcV9Nhd9VulAwQCczCCyosK1aZN9oA1DC0/NYVSo1j2Ht/bRAu9BAjXoytDUB/o/dAroE0lBgBBK9iB1wrlYcdi/511W6T9pZvByJpbWFT5OVmS8Q5ri0vLophPrT7vd235OdmqtqJM2uhRix/EAJXP3rijxl5T74Mc47cP35sfHTu0CnSGvYAOwLaGulWdAtzGpJxJa9HofRCm/eDkrxMYVGS8eRc6a/L95uoEANxq73m/mSC7GzhMvTvfFDfju372y9+tysybQbHbtydo4Nz29LaI7JkGQI4wMNuc5vfO9fMh253vdcB/1P9fvnihVgzg0w/8DnKuaJ/IA5EH1t8DEQCw/j6NRvyOe0BnKPiw7dt/Ut2/e0k+7jr73fO6/7dX7bbNRVJDd+b3gvAHNVsf4aDHmvvxMT/zxX+rAwdPC2qPON/hoz8WpWUWPmu1IDXw5jm8xIzYzwsAcKsh1eO7Hfvo4XURRvQzJx2V/ZM9J8faBKLMOehFIAt3sl4oKQc127UGBTr8zhGUBWBb0Jtj+z3DyQEAOxLaeoYJaP2um+1eGd9vIqPtN2ezreDg6LgqKcwX4TX+np6WpnoGhtSW+pq4aJuo6neFp+W7zaOisFTVOTLuet/1PpefL9iOhkBtSaUCqFmrIKRTkNA8P9l7guAdzQ2qta1THd29Q129/1Ad2b1DtT/rE6CWzD1Uf7Ly/N2PuYW/tLkxDrx88GxwWF27769NsWdrs5SNMc87T7wFFtEd+MHRg3EQgjneetSmKHugFWHv0KhaWl5WzbXV6tbDJ6qhOtbOtKO3X1qbAmBoI2jlO2iaWxBpY13xHS4qrpDvMew+pwWh3sNi27cfUdKY7oqXfokf0A+AfunC/666npOnfi0CuJib3k0QAMD2/dAlVdwHzm0DSUxNhSC/Gb0PyYLxsUFVUFiuLl2IlfmZ47Pu2bnrqBoY6BKQoLFxp5QHRBZ5IPLAu+WBCAB4t+5HNJtvgQd0xpYFxvsnfyWiec4FC5fhrDX0uzRKDsIG28zhw9P/pNI9sk9+59XbzQwHGRcWKA9arwqFTxt6AdnZeYECZX0Mi7fjJ34uxwW1tQAATuEh5zltQbFfltocI3Z8YtcCr5IDjvUKllHFp32izcwMfmfHfbkfYcx5rbrzgl/5AEJa0gfaIyvqV4bBPIP08z7x/i9EBNDNyM52DQdXKY8xABIBAOr+qWlfL/MSfKM14tTczHqdal3GMUsWyEavrLxQJYV5IsBGezZo2gW5bxbpydbl2ybrp7i/nudaF2eFGATNhOLcAusR1LRfut2qDu3cpjr7B1VRXq50acnMSBctgOzMdAn683Nz1P2nnaKCv72pXuUFqN/3miJ19mmpqVIKsHFjonAo7I9PLl9PYBHYxiIoP7gjJtbGs/H3S/7HfHR4v9T1Y7AVAJdoB9jSWKe+vH5bgI6uvkG1r2WzAB5ZGRkK7QBaAQI+aXPNhp/8lUJzRhuAKKVQ1Jxri6nm/0aYbJcv2UvITACgs6M1Tlk3/XD8/V/EO764ibPq/W2AsN7mpu3iFPCjdPDalb+tuhV+9fpu4OqpD38rrYAxN70EP+DV7RkbHelXV6/8VUrwAGvm56dVy/bDIn5L69U9+z6wMidD/KyiXSMPRB54Cx6IAIC34OToFN8tD5gCcwTKp079Ri0tL4ggG2g8ixQ0BQiQgpotMCstrVEt299TWdl5Qn1kwTMzPaFu3z6bIMjnp2rPAi5IOyiyBYAbZLNzcgokg+Kk0msVX+Y7PzejxsYHpV2TW6BIIAlIErT+U/vLLyB3y+Ljo8uX/uwp4mcLXMNkxW3nBiTBV27mttjyEitkLDJRLLT8AAa38zrFeYP8sgAAIABJREFUEr0yWYzBPUesEMEmzCt7H4RG6jdvFs9mJsx2HWGV+wk4UYg3n/n1aP1nzs0GMrAdQbonfZ1Bf/ZvbT8E+rZUN8gCHSMz/f+z9x7eeRzJuXeJyDnnHAiCOWeJEqWVvA7XXnvte879Bz/f4HSvrU1aiSIp5giQBAESOeecE7/za3DAeQcTul8AFEhNHfNojbenp7u6Z6ar6qmnMDTTU1Ncx7CTFQzyM3OlMj+yzrvzpugsiEDwvSlL40as/8GyGl/YP908e92uUi6A6oMEwAiemJ6RxIR4mZ6dV8Z1SX6eQmQU5WZr3Dm4yfjUjCrhSf/VpcUR0PtXXT2KhM9PiOb/xaWzaoyW3Gl4oYhl/cTuABidmBLy/3FAgJZJTkpQPABTs3OqvOHhmipp6exWjooLRw9Ksi19wYvMjjQ7vnVWKVK3d5nlnB0e6t1Sds8au+WY9yLytb4PlMfAQYCDNkg2at3/xSYJLo5PIuBPHl3zvJTvImcFL+PfutAtXx8dtb5ulPa2rYg1qtSASuB7DoCB/7qR+Po5ALjGC11iOQD4VqAr9Ei6IO/yUEINhBr4cDQQOgA+nLUKR7qHNGA/PHAwwUjjo7/x4YyR2NhYo1I7ToN3IwL/D64fYavcjpWT7wZBxBCemp9RTgMgyUBwgwRDHjIi+rPEWb7IK9qB04BoB4cle7UADgkXLv11ROQmaBzW7261oK3fvBwAOEhuXI+Ejzrv52a4+pUcdF7vVkbKb6xcf/HSXytYqlPgmfjeo3IAbTmslpbuVwc401xXrrc7h4LSFGjvzOtn/wAhdUMM6OR26hB1BXEJLCwvyrPOFt1to9odLKuVtKQN43ZmYU5e9rT6Xh8XE6tKk+kK0c3jVc40gzXB0WDSj+79ttvOzlDPmgJ9L8zOUw4Bt1Kc0ejca4zHKusjygu6tdurjhO3sWanZUplfmlEiom9ncUpsLq+JqmJyapSwfsUUAUY2uzRQptTYXF5Wb694V46zz4+DHWi9nZ52tKmUgH8xHIADI1NKJ4Dq2qp2/4aHp9QaQhuvAHcw4vDBWK56tqjAoEp3yunkI+fl1eiKtB4vS/z80slK7tQWpofuk6H91pV1SHp6Ghy5b0ByeYkAqQjvnWU0eUc4HWt/YbcJze3yDVNwTkwvjn5BeUqt35spF/a29+V2LW3zcsvVYSqfIdxkPiJn1Oa741FNoxzn/mie84lbuuzv+6k1B049T63eXivUAOhBrapgdABsE0Fhpf/MjXAoQajD3igl8CiX15xQKv0jRMBgJH6+dV/dHUAEKW/eeP/bh5OXCHt6+vSPdIvU3PTAvs3Oa8JcfEytzjvGbXq62sTyrXBOm/JyHCv3L/3x4gpOiMxzvkDZ7dHTYA7fvb5b8Qq4UR7omJPml+r0mOHaipcEQputZmte3nBz3Xy+N0MVxMHgNOYZ+1u3vgP1zKJ1sEQWGpS0tY8SL/yf1zLdTPT4/Lk8Y9RPWh2KGhQasTxk59LaWntlvt4kRv6le6jE7dcXrdJOOthO9tEY4zaHQC6kHwI8vxq2NvHBaLlaMWBCMO2a7hPhiZHjdaptqhC4uPihZKB0/Oz6l+QQLqHw3DdUSHE77rS3EIpzi4QuBCmF2ZkcnZGCjI34NQYLJQWjYvZgI0jY9MT0jbYHTSUwN9BHvD+0ZFnnc2qJOFeFaL+dSWVkp68AXN3k5mFWXnZE5kv71YekHUgqo6RfvrwAWlq61I58uTCP2/tkPNHD6r/8vvZI/XS1T8k3YPDcvbIAXnd1atSBw5WV8qjpha5ePxwRNoAxjUpHhj/9iju6+4+aTTM5bfmqOsAAD0A/B9iQuYYHxsra2vrEhcXq/gOmA9CRYTpuTk5cWBr9R2Td4d9DazvIM6Bhw++25VtRJQfpy1w970m6Rk58tmV34jfd9M+Zi+nNG280h6ufvXfFTGiGxntTlQW2Gs6DccTauBj1kDoAPiYVzec265r4O6d38lYALO47ofRyTKM17+8ol6S3kYyQRdAKIQxaGfkJ02gpva461wpfUZ0beFtTev05FTJeuvFd14AtG9hYVblq1sC1PDHa/+6JRJCFOX4yS8kPn4rqz3XOvPanWXeICAjIjW/sKQiRZQtdIrfQcbN6eE1Vme/bg4A3RSADTLDf5AY2I7X12V1ZUmVUHz08AfPveZVNYAL/IxyHCfnL/5aEf/ZURXWjYjuQz7pBVG155m65cvaB+xF0uhVIotrgyoxBKEi7Pf3S2PZjgNA91oME8jcXvfr11y3OxlmF+eFsnkm4lUWD8OJvHh7CVCA+xjpjFM5Hw0J+iDgAwVEbfsRyn0uLyljH24AItbkq2ckp0pOepbo6kxnrnYdWe151nh+nA4xxvb8LYGqTt/vq018bJwiMMxKy9hMoXC7txf5I87Xk9WHIoxxHKCkYbCWpGHcfvpcpQe09vRJcV6ucgTMLy6phA04A8iTR1KTk1T+PLn249MzkpWWqvLordx7+oNwD8O/KDdr8566uf9lBXly9sjBLYz9QQ4AjPuvzp2SfTH7ZGRsQgbHJ2V1k1fijSyvrkppfp5kZ2zwwOCkwH9VkONdEcGE88RKJYqPS1DlX4M4TqLZO5DikpaHw+zenT9EcA8E9UdKoF+wwLqeb29Q5N7tXvn5ZQL6gbH5OaOta3VSr6z3N2kKIAt6e1ojHPnOcrReKWGUwOwdHFEEkE5OiiC9hb+HGgg1sHsaCB0Au6fbsOcPXAMYeEury5IU715eaWF+Vn74/n9FzDIjI1cSEhJl2EZa5lcCzn5xUL60lzqDyhBx3dT8rCwuLQqGSlVB6RZkAVFsIiewEvf2tkphUYU67CB+B7Ejxy5LUVFlRHSfa5wOAGcu+tramvz4sEERjwE5teebWvP0cwC4GfFeOZ1Ovbld61WH2U3nICTGx4d8CfLs1/k5aPzmWFq2X9LTc1xJqiyDOaiCwK++/h+KIBJkx599Ug28xuhV+or5+eWQUsqSg6iuWISabkSR0TD4HyiployUNOkY6hGqCAQJxnhJTqFRPXrLuMVYb+xokWVb6aug+/mRCAZdGw1rvqWPoL5xGJJuQQ75doXcbwxfJ/8H0dPsnCJXtAkIiOZef8b57Y5L9/q8jBzJz8yRFI3cZvYoevPaA84ygUT0n7a0qjKMwOUp4cd7sGdwRDr7BxTny8g4jpJ9kp+VKRMzs8r4R6pLiqQoL0chAl519sjR/dWbhjQOgPbeAUlKiJfi/I0yhwj3e9gUnEbz6cmjrka5jgPADucHoQAXQXmRN7mnzjpQ2s6tjJ39WvLvz5z9lfp2jY0Nyt3b36qfec/jKIcMz82BqnN/q58LF/5S0tLfOSv4XoCM45sdJNa7+umT675OALhXcvOKAzkB7PdTPEGHzgpcO0gQp4x17dlz36jSxV7iTDO8ePlvJDu7QDXH0Y7zBuc/5wbIi+E/QuyIM3vf7GveLRVFBZ6pM0F6DH8PNRBqYGc1EDoAdlafYW8fkQaIhFE7HGjwG3mjImgWiRbTtMPGMQrrDpzerFPMIZ3oLl505PiJK4JBFyTPG29JV1dwiSarnyAYtv1+HA6B2CYnbHVoEJWDNTkxIUnI52MMwB05vOswx1MdgNxLYP6wMlM+0C7OaDEH5qfNrYr8qm94VC4dP7xFNSYOAB22eesGXrnrzxpvSbeB7oPW0vrdz0GjkyPvvA977eChc+rPfqR+zBOGfSIzQeR/bkz8OIIanlz3nKbXYS8IbeDVoVcEKRqDF9h1Xnq2PG57obVM9aU1ijPgacfLzZr2QRceKquV1KQU6R0dlH4NQ8DeX21RpWSnbeTTmko0+ijNKZTinI0DvJfAXfC8s2XHOAzcoO/cmzQd+Cgqq45I0/M7cu7CryOj46sr0jbQpbgb3rfA6J+bnq32gkmJvZbedsW54iV2JASpG3eevlAQfaL+TvH6nXXHkKJMIA4ANyHaOjg6oQwtK9rKu/ba/SeKF8BPiOK75eTrXI8DgzKApAAgwP6BL1iQf/t95xYW1VhIebAEMkCIEi0nh709ufw4oa2cf8uwJzJdV39aOaotJ5PJ+xQUW0XlIcnNK5GRkV55eD8ybYD+a/Yfl4KCCte9wDcH1BzfSmdpVsZYV3dSkbjGxW2g5GhPmVmcGpbg+DxQf1qRBlvt+G1lZVk5C16/froFfUff1dVHpKCwXJH1OmV0pE/uuVQUsNodOXpJKioP+u4Fy5HCGYBnFefFqdNfKrSb9W3nO0SaI7rHwYJjgPOIm0A8WV26UfoxlFADoQb2hgZCB8DeWIdwFHtUA5TzWl1bVdDYLQc1W+43EdTCoioFbeVDyEdzcWFOfTgRSAI5DOiITtSDfjCYLn/2t1ui7zr3cLbBmXH39u+Uk4KIi9Ngd0M7mNzHGWHGSKQ0FHWm01KSJSt9a368iQMgKJfePlYvB8D9u39UB8GdFq9azkGVDtzG4USTEE0NgoxyQPabF06bz6/+dnMfgRZoarrnS07ll7evi8Rwm58boWU0CICK/BKVI98z0h+4nFak2hRaX1lQqgxFU4JCJyN/4AAdDaJyALzlAPC6FykAz7patJ0fQWN240jgGt6NQLTLy+vVuzIdgrw3byQjM28LUoA0BdKX+OfGjQAXQmZKmmSkpEvcvhh5GQVyAHg/kX7QIsnxiUZGv6WD9sFuGZ2e8FWJ3QEwv7AoLV09Cuafl7XVgPP6HYdpW2+/MrK/uXhGpQboCIz81x9tRGj9xF76z96O5++He49lem7e83IcEhePHd6SOmC/YHRySp68fO3bD6kMx+tqVElEp+CIXl9bk09Ig1lfl9i4d1UKaOvkccGRjSHd2RHpBLxw8S8VISspNXbh+V9bXdno/80bReqnK4yN9zlCkMA5Nns/oAfW11Y3yIIdc3C7n4q4w+i/b58as864pqZGVVR+cOBdSlNl1WHFSZSW5p12Yd3fQiPy7aiqOazKz7qhKE6evirFxd7nGpw9OIFAkJw6WKuqPoQSaiDUwN7QQOgA2BvrEI5ij2oASCcRPgwKcjmdAmz+wf0/BY4+iOnc2QEfcAw7yss5hchEbd1JKcgvU4eCnZKx0X5pbn6kSMmoPwypkF10GPa9xsKhKyc3MtpFTWzKZBE9+vrimS3RIi8maO7hNOL92jrH5OYAsENHd0qf1jg//+IfXJ00HBq92KqtKFdOTlFErqkzV16X8MlvTvEJifLF1X9UB1j2HLB/P9motf3bTW4Ke9vtOoroi6gTOad20SXys67ByCaCrANl59kuyMxVpGWNIAA0qwGACMIw1SUOZGxA/49V1QuGZ7RiOk7uQ67/ofJa1xx2StGRe687b51xq/uVRRK8sbdGR/ukrPyALMzPqIojvN9w+mCcBAkOnQ1G+Q0jy55agAOjoeOl1nrb76NTotBvXK0DnTI+MxU0dDlcUbeZSkB0nHJ8dZVlrhFyt9+JmP/57iO5cvqYNLS0yelDdZt5/0E3v9vYpFBWQQIKyw1ZMD07J9/dfRe1duvnSG2V4iJwExxWGIAdfQNBQ9j8/VB1hRysrtBuT0Oi66BLLOGb0/zy4RY+gC++/CdxSzUyutlH3tgvJY5UBbge7tz61jcNjGe18XW7JMbHSVpKihTl5vg6iD5ylYbTCzWw5zQQOgD23JKEA9prGlBRqNlpIeLnJjr5zn6Mu84+icD297dLTGycFBZWvi0vuLbh/Y+J1Yoa7JYOGRuohtHR4MiqNQZKB2EEOyMuwFX7hkalubNbEUg5I1rOEoT2OdmN+GiMTrtDxs8Q364e/fgfTO/rVhliJxwApnO8dPlvXKGeQFxv/+ROwIXTgINja2vDFris8/5uOtM1tOjLpKSfMxcfIj94MnZLaorKJcclAjcyMalI38oL87dEwt3GYuoQoQ9nHjp/gxy0qafV2HAO0o9FOmhvRzpUSkqGMvwTE5MkNjZeiktqooq675RO6AdOFFAAJoITprm3VeYWFwIv29hjkSUjAy9yNGjp7JHB0XE5eXC/3HjU4Fk+z9kvaILf3wquY++HKmjv7Zcnzf5lNC+dOCJFtpKD1jjIFb/b+EL6R8ZMpyxefARuHbmV0eU99eDenyIcAHZiVOMB/cIugAcAFMH8/LRK7wPh2NH2THr72gREX+PTm6pMLQ49L6Haw8DomKysrsnZwwdcUzx+YWoNpxtqYM9oIHQA7JmlCAeyVzWAJ7t7dEByUjNUzq9TyE20cv35jRJ1ML8TZYCYCBI2/qsrlON7+rbsG4bTmbNfS07uVpZ83f52ox0ESJQIDBIOXBzEkpK3QvyBBxIV4pDgBmkdHOySRw/+7HoLuwPAGfkJGhO/22H5JmzTOn3b23iVK6SNKh94/d9ldjY4gkh7N6b8oNJ+puP1a4/OnWRY9vavmh+pnFU3sepEO8mlvO7nrCsNlH9gYkR7OsDDV1ZXAtsTxcdYtaR1oEvGZyYDr4umgVdJPKLXf7h1X5aWVxQSJj0lObB7Hdi5sxMMUVAAcJqAbIIcsW8smMQscDAuDSiRmOTgGgFW3Nn5UqqqD6ua4n4yMzcvSysrkpupz5MwMTtlVMXBfn/2ACgQJ2Gh2xhJC2Of6KBLuN6tCoCJTvn+AOEvzMmWpIQE6ewfVEgAnbHS9lGTfz14xoKe3fq07j02uVGFwE38nAe693frFz4AeAXceASc7Z0EuiDYqKLz043/EDgELPFK/zJZj2jb6nA4RNv3Tl4HgS+kgvAS2IWKMwkJyfLg3h8VKg1deqHbrOvGpqZlaHRC8VZUlhSGBIA7uVBhX6EGtqmB0AGwTQWGl/8yNEAZo9GpMSnK3hqhs9fMvXDxr7ZtrA8P96jIhV0wJCF+c6sl/3OsgDPyzLhgW4Z1mUh/ZlaeFBVVqVxLp6yvv1GHZwwf8lqRkvy8LYzRAwMd8tinvB41j4mKX7v2L65ESX4M0JYDwJk36hwrDhjy3fv62rfcw2oLYzdVDdzEr1TezMyEcgDYy715raUXQR4G9Z//9P/t+hbgMI1RTt62m0CC9VDDWcO1EGfdu/t73zE7D5cYqzD676RgQB2rrJcEWx5uNIa1zpgwvo9XHVSl91z1NzahykoWasJkd0MfOvPQaePF/q9zLW14L0BaR77wldPHtWHD0XAj2MfEGpXmFgqOGu5tpRnwfMJgTrpH7+iAcaoEfRZ7kKPp6ASk1O9u3pO6ilIF5Scy7kaW5+yL6PvNx40CuiRIvCD8sPn/8fY7WL1bP3AZnHMpHahDHug3Li9SQrdrnNVKIDUlhc1ZEi+odCnfpqnZWVlYWlYlGOGnseuavfC6u0/Qy7G6aiODNloOh6C128nfQVLc+PHfVHnZY8c/2ywJbPG68D3cFxOrvoW8o/mOWmWK3cZB5H9+cVERPIYSaiDUwN7SQOgA2FvrEY5mj2qAD//Q1JjE7osRSobZxUlAB6tvdlaBzM3PyNTkiExNj6uScSbRfC9uAZh3IerTIfJZXJyXubkpWVtdVVwBkL0pREJC4hY4vqnanQ4Av0i3vW/yeCGUovxf18CQymPdX14iqclbiQCDHABXvvgHoXqBm5PAflBxmxspAOjw3p3f+9Zz/vTKbwTOBYTDESRRb952CEs4RiS5kPYok/1+XqXy6OvWzf+UmZngEnX0d/jIRZUr7SbbId0LWncM//KKeuVo8RKYoSGQ9HJkuJWc0mHrtvNGzCzMysuenS0Px3NcXVgeMa3dMqzrSqqUYekm1Gi/9fS5HKmtjCCFW1xaluetHeo5OXPogFQUv2PYnl2YU9D9vSjbzavvHhiWBy+a5cqpY5KXvZUkz2/OQ5Oj0jXct2fU4uZk4jm53fBCEuLiFFElJH1E3+FCcfs7k7Eb4ScO1LpWD3BO2nIc6Cjj89PHVUUWp2DsNr7yf+4uHDskJbaSg1YfOs4Dv7GBLPjq/KlAZ4ez9N1GqtRvZWFhTn784f9E3MLvO8V4f3z4VCFx7HKwqlwOVlcqRxSpGDyTyNWzJyQ7w/2Zds5rOxwOXjpiHy2tLCs+Eb5F7CWIM92q/OjsAauNPfXOQp3hrMYxYAnOgcGBDpmenlC61iEmNBlD2DbUQKiB3ddA6ADYfR2Hd/hINGCxUvPh5aNrrwzgB1e3T1/lw3/+D77kfcqYfPNGqC/+rOEnV+NSlRk6cErl5jmNs8XFOXnx7I4wJi+BdKuEWuku7Ntu15DfPTk5qhwZc7NTMjDYFRERp6YwhwWYjYOEgxaM0hy0ugYGVSUADkjUwbZLkAPgwqW/lpbmh661mDGYObA9f3bHdThcSxTj8aMfPIfrhKG7NQzK43frg2swgHHy6AiHKxwWfkb45MSIPHl8TUVu3MQPpeBszyG5rKxO5fkHHewGB7rk0UP3NA36hXX66LFPtwwJx831a//qO32784Rnr7FTvzxmkF69WOqB/wPv3kkJMoiHxyfk5uNnEQYFUfAfHzyVxIR4ZRgOjIzLN5fOvCuzZkhYuJPzCerrAO+VFG+Hkd/1RAy/v/dIQd11Ye72/kAWNXY0G0fpg+YU7e9u0X8L4cA7sKa0WHqHR+RAZblUlRQq5IPz7+TW4wAgIp6flSk9QyNa+fEDI2PKoRAk9AvUPjE+klXfWgtStbzEL0q/Ew4AxsX+9xO+d99/9z83m+C0pDydG7rLz5EKWoLvENUMMtNTVSlDjP3+kVHFucB3/79u3FG6f9HWKSfra7WJGN04HGJj9ilER0J8vOR7OLq4Z+/wqMTFxqgUEEtIb2rubVfBCFKjjlfVy9DkmIxOj8vRygOuZJ9+OuR9DJKRUsaqpO6tbze5EywHLtUICCqQ1hcXF68qenR3tUh1zZFtBxSC9mj4e6iBUAM7r4HQAbDzOg17/Ig1ACEgrNlJ8YmSmvQuV5eP4Y8//Isq/+cmGFIwm8fHJcjBwxcEg8xNyL9rb3umfoJH4Oz5b5ShiHHnJTgDTp26qlIPTEvLcS2GFmSDXjmlY6MD8vjxNU8IvH1ch45ceFviK9gRwOEGZmuiKEAEa8tLIqaoYyR66eSrr/+HUEnBWdtZd2u6Qe6nJkcVrNSupyAHgBNyamr8M94g2Ko1J/RJpAYHDfchFSMuPl6Sk9MV+/wP3/8v3+njrNi//4RWZQmia69aHm3W5nbrmHQB1oHDolMYaxD6wu4AwBnWgGGnkdevs8ZeRvlOOxqAw5+oOuhLdNczOCwNr9rk6wtnlJGHkAP/pzsP5fLJIzI5PStDYxNb4PCkRIBY2EuykepQL3AwRCMW4dzVsyclO8PdiTA4MSK56dme8Oux6QlpG+yO5vY7eo1bJQRuYEHjgc5j+OPwqCopUjnSOACcfy/IyVIOACLOGWmp8t2dh7K/vDQQBQDzfltPMBqCknsgAJzvfwuJ4acUmPph7HeT7ToAdFMAnClFFjGdkxeAMbpVo+HvllMmJTlJqIZgCQb6k+bXygEwRhnD5lZl+D96+UqbiNGLw4HUDBx/cH7g6HD7/uIMYr3Rxa8vn9vc83OL89IzOiD1pTUCJ0ViQoI0dbdKXnq2SmMxFaucrPXOdeouqNyf6f3C9qEGQg38/BoIHQA//xqEI/iANECprImZKUVwRQ1wS4KMVQxtjKuS0hqJi3Ov3+zGZm+x1Qcx3Vs50xipEPSZCl79s+e+3lL6z4+J3+sejAXiP51SS80dPYoPABSAZfxY/Qbl53vdv7ikWk6euipBCAI/HV28/NfKAWOX0ZE+6el5LWnpWVJefkClVOg4XCxeCNIxSFfwShfwGs+Jk59vIWQyXV8nTNbtetaNPeBH0Ibh39PdIq9fPQkcgv3QyJzhK0AwihOTUuXxw++3lOiyd+pMnwDaDcR7u+JnpO6ko8ELZeAcP7nBsKRjBGA08TwkxifIn+5s5F4X5+dKcV6OgkLn2CDHlDl8ucfSAPzKDQatG6R/GDt5WZmuOeVcj/GM4wPyxriYGFldW5fVtVXFrYBT1jKioqmSEDQ+k98h/oPzARi7Uyxo/rmjByUzNWXT0bO6uib3nr0U599BSj180aIIIonS/+f123LqYJ1CDHiJSf59XUWZHN1fFdGVTvSfuflF6C0nlone7G3Z78x5H1AuH6G8JAasJRa/i5Mg1Q9JZSc7hA+hurRYRd2Zw+jktFQWFyg0AKVrkTOHD0hF0buUHL/xOTkcLp88KmnJSYrzo2dwRKXDZaS558jTBicEKAhnuoGV7kJ6EZVLBsdHJC8jW5bXVmR5ZUVVLWrr75K05FSpLCjxRQUMDXbLwwffqWlYThI4XeB2scSNhDbatQ2vCzUQauDn10DoAPj51yAcwQemAbzvY9OTkp+VI4lvjXlgc7DRE4GNj09SZGnr66vKQMQon5p6VwbJy5vuZvCS586hFlJAL3i3/eAzvzDjmhNPHrt9DF4qx+gqrzio7unM+zNdJnupPa9rMX7IPX3Z3iVfnj8VwfisWPJv/IfMGrKyX/70bxUJoQ7ZnNu4/KD/lEWC7DAjPUdVNuDgCJzfflBy65NrTOdh9XP1y3+SZI/8cZM10eUKKCysUA4Hxsw+xnBnL3DQJjKkI5YO2dMcLKOZ+5lzXyv0gyUccinTt13hYJzvU/ZtpxwNfnn/9jkQqYUo63hdjaoGgGFFBPy7uw8VFP5Efa28aO1QRklN2buKBey9Z50tsriytF2VuF5fklNgXCXADfI+Pj0jdxuaVAoD6Klr958qeD/pDaQ5EEUmh9zKr7YqIVAh5PHL10IEnKhrSlKSynPuelt9JDUxRUamxiQhPkHlPtcUlivHCYIB/KLr1a7pxk/hOJiAYdvJJZ3rTWQehydrDcQeYxKuB8Tt7zg4cAIxfxAjv758VunDS0yi75RnK3cYszq5/6Rs1VdFcmjYx7O4vCzf3rgb9d6EZA+kQ5BY0Wv7dzAjM1ecPDWguq588VtP9J2Vp2/1c6CyTN0/NjZG8dYQjbdY5K8UAAAgAElEQVTLuSP1Qp5ZQ0urMuLRI6U8ceJ8fua4tPcOqLW6ePyQ/Pnu481L4XDgWYZsEEQBz8L07NyW6yyH4N3GJoXQsJfJfdXXIbXFFQIhzZP2F3KwrFaoggHPyPDUuILx876EfHJ6fkaqCsoCq0ZQyYiKRsjnX/xWOEvYyYjt6AnOIisry6pagB25MDTULfn5wfcKWtPw91ADoQZ2XwOhA2D3dRze4SPUwPDkqCqn5VYWMOIQtDgv42MD8uRtWT/rNzejLghF4FRjXl6pTE2PbULzYT7mw2y/F5H9L778J3XoIZqwurosM9Pj0tvb6gnfJgecqDPpCJ0dTVGvng5LMIb/4vKKJMTFKkPAfpggan3nzu+0jU4GaofLR4Mg8Dskwn8wMTGsapfbyzp2dLyQpufRH3T9FKzDGaG7QDpoBd2+/NpBVEnFCuq9U+UgyHHl1Rf71o4i2QmDNy0pVerLqn2jYTtBsBfkZLDPGQcAVSSO1dXIjw+eKOOVwz913zEmEKK0h2sqtqQSTM3PSEtv+04s22YfPIP1pdWSFJ8kDR0vtcvd0cHhijpJcZQ8tVIc/urT89LRNyhPW1rl6wunBQMRCPSX504qZwBM9zg4MJAs+DnEh+ghLTnZmBMAPTb3tsrc4gby5H1IkPHvJOYD3QG03Ek8Z//7+aMbSAKIIpHLJ45IYe67fHC3eenm/3Mt+oeM1ZL5hUX5/a37vurCMWXnpPBq/Ox1+2bU3ET/9I8jiCh8kNgNfQsJFxcbL7dv/VcEwggSVTgA/IS8/8GxcWHcFvcBzril5WUF+y/KzVGIHGR1dVXuP29W3y1SV47ur1aEjtS9B71A6UScOZ+dOqocAKwhf5+cmVXpHCMTU/K6u1elEnA/53X8HScYbdAFpJGWjE5PCKkw9JmVmqFKWMIJgCNs375PJCUhWVbXV1Xliv3Fla4EpLyXb/30n1JdfVhqao+rYAVkrpAaWwJq4vyFXyvEVmLiRsojnAugwHAAVFUffZv2+EaooNDf1yq8/zlr6CAAg9Y2/D3UQKiB3dNA6ADYPd2GPX/EGqCONjW0K/NLt3jWyZnv6XmlSHW8BGM9Mys/4mf4A67/+G+BufZ8lCGxI6qPUYTjgBQBSu7Nz02rqLldIESC9M/JO8D9+vratm288sEnSuw236BDFwemV9296iADIRZREaIjljS/fKCQFbpiRf9pr6tPe98gLrwqLExPjSkUBWUB7bJdpITf3HSICHV1Q7uxMRj7vzW5xKitfbzbScGAgPDipb/aQi4FBwfRr2iEeuLHKr1L8Vl9btfRUJZXLEVZW+vcE2FMTkxQxl5cXKw60APvhdwrJmafALuempmV9NQUVTcbsSor+NV87xnpV0RgOyE4NUEuQHKKmKAhQEMpAjIHZBuSwzsNTYrPoPFVu0xMzygDiIg/FTUuHju0Ca8mzxm4M7XrSQkgH7u9b0Ca2jo3c65xCGCwOlOG3OaP/pjDsA2BtRN6cusjJTFJDpTU+JaGa+3uk4mZGcXrUFdZpiL/jLGtp9/17xEO0TdvtuiW9z7RXidCCLg6+g0SdGjnntAtHahboSFaFAAOMN3ScXYHwIbD+x+V89FZHtWJKLLrBn0B979w7PBm2cnugSF58KJFlV88XFsl3999JLXlpZupF+zRjXKANfLD/cfyxdkT0j88qhweODDysjOkf3hMqkuL1N9wJEwS9X/5Wu0ReAdyMzOUY8tKL7D+zjOA0Q9CjueAZ8T5XL3h6XkDCGFrigTVAUAH8SynJ6e6bgO73nDY8h13c9o6zyp87wgivH71VErLalW1hdzcYunqfKlSCHEUgAzIyX33HQ/ah+HvoQZCDbx/DYQOgPev8/COH7EG7Ll0btPkwwhjfk3NMYl1IUcLyrkPyq9XDL63t0bNcRpA0Ae828lBgKHc3vZcuLepnDr9pYAYQEZG+uT+3T9EdMF4r3z+9xERcxoQaaHQ8sLikjS1d6kIZ2pyooJQQopkiRuRk9cYMcwpT2QXnXJzVnuvHEecG+STMuDk5FQpKIwkvfLSuY4uOTiNjvZ7NvUirdLp26tNV1ezPG+8tZ0utlxLGaqTJ69KYfG7Sg7bcQD4HdY7h3tlePJdSo3ORIjMHqmo24SIB11Dms+LKNINKvJLVDTOKRz2/++1W/LNpbNyr7FJKJ2GI4Byd/yN54HoPzBfdAkTeUDqc8QtXvd3KgjwdqSqoFTyHKkRJqSIVYVlioTMKXMLC/KHWw+UQYcTBCnIzpKh8QkFlcYRAuGhnVAOw4do+cXjh1V6EMgBKyKMQ4FIKsYqUX7QE0Dk0Rt/xNFJqkFyYqKKhiLjs1PS2t+5HfV4XosBBsTaWR7WeQFjBUqOgxMUhBV59/q72w15F0E4y/t8eXlJRWJLSmrV3HmvW2lJ1x81qAh0kFiGJs4xhGgzTho/wSAm2o0w9vmleUX6uL62pqrAwKPBGuyTfWpdQBRQjcBae7++IUAEAaLj3LH6cUL9QdeB/rJz4VjIAHhb3IT9xvjslScs5wXzPVRTqQgak5MSN59NCGytOZ0+VKeY/NnHPMtE/XHoAd+3xOJwgNsDLgeQb5TAxUHw7c276jr2O4iQtfU3CvFDCkVBTrZ6X5i8D3gXUBWAZ9orFcWZOmG9c4eHeuXB/Q0eofz8UsWn4zyrsA/Zg+x9Z+UfzkDsQ846oYQaCDWwdzUQOgD27tqEI/sANUBE/akD7m+fBgY4ZYqc0X+rjROmzUfUIo3jmrNnfyUcZvwkKJUAQ7m0bL+kp+dElHkDEkjEnVxxp/Cx5yCAsctJhEhLWlrmlo+/W565Rcpk7xNoM5Evck9fdfVIblamJCfER0T/aQ8PgL0kkde8Gc+VL/5+i3MjyCFj9ecknHPeh0gbhnpuXrEkJW2NqACbvHXz/xntWLggEhKSPSPyrPMXV3/rSRpJXj0pAl7RYcbc2/taiMo7hcoSD+7/yWi8Xo2PHLusygYqA8wm0ToAdKoetA92CzBYHeEADFu210GYPcbeT02NrDlvwiaPg6GupFLSk92Z64kuks+O4XT/+Uv5+uJZ+elxo4xOTqnI4PLqijxueq2MAfK8vZjV/ebbPdKvYMGmUpSVL0XZeYqc0U36x4eld3TAt1svxnsuspPBYUwRwSefGmPv3JGDKoeaUnj2UnSkRXT1DypmfKLmNWUlcuJAjTKS2nr7FUpgeHxS4mL2qaoVOBGIxoIomJyekYSEeMWpYC8hh7FK6hbILYzU7Up8bLyU5xUpCLYfQsO6z/LKqlx78ETOHDqg6s3/xaWzypHh9Xe38ZFjjVOU9zEcJ+UV9QrphJsDoxcnL44l+COcaQVu/RXl5WwatKyLlWbgpRv0yTpZ5IbzSwuKhR4eCt7n6JWUi6yUdGFP2Evljk9NS9fAsILL2wXHEBwQJQV5Ec5ft3ew2/vs+bPbKvpsCalxEK7aU4+CkGgWYoIUFEgoWZOWzm6VBkD+PTw1VhtIAoHx9w5tPGtwIeC0vtPYpDhs4AwAvk/6AtweyLUHTyUnM0MhgNjPf3n5nNx99lLiY2OVo4v7xMfFKWQMa4CDYGVtTd2H++EoMBEcd2MzkwKPh1NmpickOSVN8dY8a7ylAhL9fRtOn0+v/J1CAZAK4Pbd1hkD+9HL0aJzfdgm1ECogfejgdAB8H70HN7lF6IB8uMgisMYgkAN4YM4PT0h5JBbgjF/5uyvtkTG+d0Z0aiqPiKFRZWSna3HOkwfQNV/cqQCuC0BzgAOTJAmWXXmvWrKW2z2fkvprMlMW7d0ByInfUMj8rJjo1wXVQDQmZONmt+A3jvTGuxj4DB8+bO/3WLA0QaHxb07f5CxMW8Dxiobtd0tqkuyh75xOADb9WPnr91/Qg7Un3YdFkbAw4ffy+df/IPnYYt9uLa2omo7uxkorFXTi3uuDh8dXWBslJbWejoo3PZCUL9eiBG36zjgdg71euaoWwZadlqkYe/sC+OBA/AFlXIQCaeFDwDW+YVld6I9DP/yvGLFvu1nBNqNYPK3MRRAu8Dq3zM0vEkGB/EZxgfQcIxDL9mox/0OKWO1A/oLOmLA9q5x6wPuEogQs1LTBcb6IAFCj67dBKKxktwCT14F0A83HjUq/Vw6cVgeN72SielZ+fL8SWW4wwOAAWgnOCT6+tPjZyrCWlaQJycP7lfRZIxM/jmdTUHjt//O9fPLizI5O6XIXE1IFEmRINIP2ZpFOKh7b/YAkfnK4kJlPBIRZh94/V23X2c7jMbv770jnfPrB/g6xiVpGT/cD67sYRE0evWJk6V7pE8hIvzESm2hjY7zhHZe77OO9ufqPeYnfqldXIdjqbWnTxn5lkA+WV9Zrox/hOfywfNmxRFACgpIhfa+funq3yBvxFCHfR8d8Jtd7M4Vi8PBSjHAEZaUEK8cf1wH4gVUHO8ACDQPVpVLWWFkumC0e8NC1PGtrz90Vp4/u6MM/fa2xgi+H76p6MzN2R3tvcPrQg2EGthbGggdAHtrPcLRfIQa4LCDMQTD7quWdwczr0jn4GCXPHrw53cHkYIyOXXmqy3R9iBVLS3OC6V87KQ+QdfgEIDFFzhpa2uDUPrOEg4F587/hZCf7SVuzPtB5YM48FDqKS87y7P2N6gG4PxONnkiO5RX9ENFgKpoenFXurtaIoaNIc4haCehijheOjteuBIswsOAwYyzxS4Krnr3DxERK9YBwirLieTUNwSN6AQn0iefREberbYciuPjExTBk98hm0gZDhLQEn7VDFj/isqDKmJEqUAn9JP7YrhBboXRhsAL8fTJ9aBtp35nDXEWWY4orYtEBKN3YXlxA4a8vq4MRIwzK4/drx+i/yA3QMTgaPMSOD+IqnG4RzCaQRQ4UQVAYzlkE0UrKCzfdI6gFyDDFUWF0jUwqFjDIRQDCk409cj+KhmbmJKeoREV7T5eV+25ZuxneDFAdnitK/nBGCOMGwMcwxU9YUTjGLEg39Z4cTDiVGDsOblFrk6lDbj3giq7h7FCH6mJyZ7IAfgNiIxSo1yHzM1N9xCLWTB+3f1g2o55raytKD0xN6dxGrsvRu0tlWbwyT4Zn5lUSA+i3aBQWD9nVQn6BIZtTwvAgAT+TWTezrzv9XfTeVjtIV2EnE5H4FhIS0mWP97eKDnpJ5dOHJGiAPJBdLe6viZxHmiSoHv4/e71Pgsie7VISXXubTmYaOvlZOIdY/9Nd4+68Xl4Xev8+9jUtNpndl4E+qPSACkl+C15d5Tm5/q+652lEZknDvDSsjq5d+f3m45yHRSWjj7DNqEGQg3sXQ2EDoC9uzbhyD5gDXAoGRzokKGhHk8We6+8RA74GCWQ7ViCIQgbr5/x7aUuYKMP72/U+I1WGOvy2zruGKcYsxhqGIXIKpHH4Z4t1Q74LagcIMRJz9s6VQ6lM3LiHC+EQ2/W1xTsFyeFdX+deeEQ4YDP4S02Nl7iXDgY7P1gYJN+kZSYou63urIiCYnJMjMzLgnxSbK2uiIxsbGuZEesIciPjYNkjLqXm8Fs3c9yEnG4ZE5WlQHgmo8efS/Hj38mDQ03FfEjUHUcScB/QYXg2Dh24jPpaHsms3PTcur0VZXKQdm+S5f/xmjPqEoRKxi6a5uqwMEAPNyNs0Id+NfWZGFpWcGQZ+YXFIEd+dfk8WIkQor5+PE1X3JLrzQCnXXVbQNUeHFhTg4dOS/trRu6yssrkfb251JZeVCSktPkdctjufTpf3NF5rjdBwOadd4o+7mmntnYmDjldCM3G6itl6A7jD+dfGfIPUdG+2VleUk5FiDhYi8+fnRNrXG0jNuDA53qOUpITFIoiJHhXgUjB13Afk9Lz9JVb0Q7HAQPnzdLWmqKgjMnxsdJfnaW3H/RrKD8z161S1ZGuopyQvwJ7Hq3BZg10fYgBn2/cSija6hHCjJyZHFlWaVuJMbFCwSAGP04XmI+iZGZhTnlMAApYBdSH+A9QRd2sInX36PRCekTlBnUEaLL3YPDm4z3XtfwXrYjNHT6dmvT0f5CUlMz1Duuv79dkceSEofjOCkpRfLyS+X1qyfKubW4MK/efadOfSmdnS9832f0i5PXKVZFG793b7RzeR/Xsd94p4IYqSouVOkFIIfUN3d1TSE3QCogvcOjCi3gJjgkeUfh4MWRbheFurryG4lPSJS+3jb1PuPb4vy2wmmwvIxDkTTAN8opBv8GAokp3wkQbfAkhBJqINTA3tdA6ADY+2sUjvAD04Bu/XoM6aPHLrtGcInKXvv+f7seaA4eOq8OSyaCQUo0lpw/E7Hq/BLZjkaC8tjpk5xQosaQVumUlopmHNFcA/qBAw7ricNgeLhbpUsow215QRni+2JilVG+W0KePgZabl6JMizn5iYViuDFi3uqVOP33/2zVFQeksSkFGlpfiSlJTUqkg4nAuOljRdCYCfGTP1qEBwpyUkqBzsvO1NWVlZldmFRqksKJTtjwwAiFWNmZlIZrowHgxNnDhUX3LgkdmJs9j4wzEE4rCwvqlKOOOjQY35huUxNjipkw5NH19R/cRDpMlgTUSNqTu45B2cqcayvrav9wTMXVHZMd54YSu2tjSq1h8gzUc2ermbJLyhXRnp2dqFuVxHtMLxwclG+i5STpaV5VSkiIz1XMrPzJScnun5xCt1taFJEfyAaeoeGFZw6Pj5OWjq6JSsjTapLiqVrYEgZ5VQIsFAJUU1E4yLSCWDfp7RgtIKRD/8E74CMlDRl9EMYmZGcKp3DfVKSUyhT89MqHWJ/cZVvRYBox+B3HePSIQC02ObpCweUH1+AlSaw3fFiHDY1bZQXxIlFxJmSqmWl+2VomIoFb5RDruHpTTlx6nNpa32mHFH8S0vLDnyfQULb3flSOWsxXouKqpRD4UMW3qmUCMxMT5WM1FTpGRiSmNgYSYqPV2kII5NTMjI+qdIUqoqLJCPN/VyA0Y8TmvcFZwCcxDhELURdcUm1nDj5hT96YGRMPc9rq2tq33N/OA1A+uCYSE1KUggwuDdCCTUQamDvayB0AOz9NQpH+IFpwM0BgCHNYYT/pqRmKgM+iCgHErdbt/5TiFw7pbzigJSX10u6yj12h4C7qY1IwPBQtzIWo63PbrIcJvBLk35/KW3hFYC1n8PbwvyMMuyJ/OJ8IEUjL7dYGYSQAWak5wjpI8DC2TNEvU6f/cpof+xVvQKJtVAJzM8iIdMdL/ueQzDOhoKCCsWkjq5AsRBdxyEAugbnAGkuQegQ3fvuVDvrnXLm7NcKeXLn9req5Nbs7JTK4TV1CO7UuIL6GZmYVGv1Zv2NdA0OqbJng2MTkpGaLENjsPknq7Jq8B3gANDNB+e+RNKJnGN0gD5Rht++fSoCSeqBSV9B87B+x/AZn5nYUi1B9/qdaoeDhUoHpE69k08UwglOBauGvd/9WBcit37GP3wFEFduwNf55y58g6zSlX73JCUNxxijzswqUClKINTm56YkPgFjP0lWlpdlampUpS5BvMrflpcWf/b3GYR+IJs+NLGfR/geg/o5cvSSOov8+bt/3pyOX+WVoDnjBN5fUWr8Xg7qN/w91ECogd3TQOgA2D3dhj3/gjUA7JnDCxDtjMw8ddAxkfHxQRkfG1JwSYyT9rZnm5Byez9EOiySQIwbE2cAUVGcAe3tL3zh2SbjtrfFuAL+bwLTV1D45WUFc+RgyiEXISoLjDglMXHXIYYQQs0vLanIJEaGlffNOMhl5hCYlpykSrbthpFh1yE6YBzog3HE7PtkA1qcnqpqTZuIIj9bhHF6QRaXVtSBHiOAHG36izQmTHreaMtYZxcWlM6IDEFGRk17IkXRRHcZL0zvHX0DKspkF/o8c/iAL2s4TgN0R911DCKMJgTmbcaVnZ6m1lBXiPSnpWcrFENcfIIr6aROX0BpYf6mPBopAKqet6p4sa6YwMnJZn957S2Y/nPTs21M7IsKpQKxn5dY8HdSNcip53lCDyA0osnPR5dz84syt7ionlFr7F46HZ2YUiRrzJdo//jktNx43Ki4Is4cqZfXXb0Kmq9T+52IJ9wJGP9egkMBtnrnvgPtkJKSIVOTI6oSC/YzpKc41dAJiB/SKUCFwNVBGlB8XEJg5RW3cVjPLhBujEdr/zEm9m9xHvnaOjsmsg26anztX6rPvNftX1FTWizHD9S47lvWfVI9h0sR+w9HjfMZZA0oI2gJ+mOPsbcs4R3N+yUnMzLFwj4LrplfWJKZ+Xn1brLe46gcJAoVDfgX9B7leW3t3iDAxCFi8s6wxvM+nj8INXmeExPitywm6XkP7r2r+sK3+fOr/6iQSvfu/kEhAY6fuKK4UNinfAtMiDYXl5Zd77v9XRX2EGog1MBuaSB0AOyWZsN+Qw1EqQEnkR7l94DoATcG+m3l4ju7j5ZEjX5AA3DoJRpDqsB2hfrBx09+oe34AOqIkUcd6qDyVRitR+uqVf5wNIal19y8ylR5tWccdZVlUl6YH1FuzKs9EHEMNaLRCI4Rol1uedbAlWGChh/BS6wyYkFrxQEWCPaLtk5P3QID/uzUMS0DzH4/jHRgoc0d3Z51x9HT+aMHjXKvKY9HDW2/veCsYW6NiwMsRGiU3QsS8meP1la7QmcpJbaysiwpyekqV/ll0z2pP3ROujubpaLqsNp7HJIxHoOEMWG4dvYPSv+IXjrNyfpaKSssiDDQMWL6xwYlKy1DYvfFKidAz+iAFGbmSpJLeVCi7E+aX3tGhL106DUf9mVH74AqxecldRVlqowh0WWnDI9PSEffoDLeMKYw0jD6cXxAjBjEh0C60JNmvffTl+dOKkPbEgz9e3d/r9I7yIW++tV/V/nmIK1mZiel7sApha7g98anNxQXxA/f/2/FvaJLFIqhOzQ2rvRDSpOfHKyuMC732NLZE8FUH7Tv3vfvvzp/OuJZwjFEpRfeD3775UhtpafD69nrDsUPA8IApxh7RZWAjI1R1SPsgmOAPWbynLHnYPDHIeOGYmCv4tBcXWUuXULpxA3OCvLg3UtnWmP6OZ4/9lV9ZdkWA54qCi3NDzfVBc8Ce570LAhAYfxfWV2RJ+1Nqk1pbqEUZed7Vvd433srvF+ogVADO6uB0AGws/oMews1sG0NNDbcVIRHltgZeRue3nBlmLfa7gTknkMbBs/c7JQivJucHFVoBi/Hg3VvDsmlb6sI6JKSEcXDMPUzdL0UysGNGs1ETLcjQYc0nb4xeuqryn2jqUDOR0d6ZWJ8WBHOZWXlqyikM88awqd7z97Vtfa6v9PAcWs3MDImtxte6ExBGZPfXDyjHeHCSH/4okULbswALhw7tOXA7jYwkzJmToMDI5vIsqlgbMOmbZfW108VqR/7mgMy6wUaBwcOKQLAlEmz8MudxflCuS8i1tEIa4LeLKIvHAAD40Myv7SoHBAJcQkyuzivIsnVVB2wsa8/bW71NdQZD88QNcuD4NugOog6W7XPg+YC1P/K6WOuRh1OIwx/eD947pdWVqSqpFieNL9S5UBry+G72FqaULdUnTWvry+ciXAoDAx0yOOHP0hJaa0ipqTs448//B8Fh4YAsbR8vyIzhShyZXVZeO9CLnf+4l8GIn0w/EGq2MvIBekI3f/FpXPaCAzu8cP9x9rPW9D9d+N35ztJl5Dw6tkTm3wh9nHhGMboTk1MEtn3icA5glMnNmafqhoDUgbB8O8eHNJy+vnN+/ShOlWpwwuZwRpQmg8ET1FOtop6gzSivROx83M+fzgpLh47tGVML1/cU6SnljhL9OKobOxsltqiCkVkOTYzIUcrDgTu/93YS2GfoQZCDeyuBkIHwO7qN+w91ICrBjCyJ+emJTM1XZWWssuL53ciavJSdg0yMUjKgkr67Wb5HqLX5G8ydv43/wVOCREe0WwTqD8HKfIGgQVvV746f0pFD00F58P9Zy9VrfGdEA70X5w54Vm/HQMkLTVLUn3q0nOw/N1N/5rW1lj9HAAc5Ij8dg8MG03tcE2lcmT4CeuOofO622ztiDYDy/bL3yfV+ObjRiF3XEfsOtguNJoo4IFK//rlOmOy2oBoAcWwE0JU72BVhTZknCgoueBBouMA0HVIOe+Fc86qoe42DpXus7QirT29yrGAAwao9Mn6/VvmabovgIZfOX08Iq2F56+56YGCOjc3P5TS0v3yrPEngSkeJnrerzh4EJw+pAt8euU3gSSflF/jPRKNnDpYJ6nJibKwuLzJcREbGyupSYmSkRaZlkM6y5/uvIvgRnO/3b7G/jyajHc7VQZw4D540RyIHNOdO6koIJa83lPsW5yUoIwKcrNlYmpmi9NqTzx/Z44rzg2n9HS3SGPDT+rPBYUVQpleu/MCUssX3a+lsqBUpcRMzs1IfVm1ctqBEEjRQDzp6jpsF2og1MDPp4HQAfDz6T688y9UA1PzM6pGN3XKU5OSVU1xuzgRAH5qqqw6pHgC2tueKxg/bOBEtqLJTYf1nkNvVfVhIy4Bxjc81CNLywtSVlYXuKpAY398+DSwnW4DHSPG2Rcw5Mcv36EsdO+l0w4j1y2XGWK+ILg4sH8cIzry9cUzrjnwOBF+evzMN0faq/+NyBHr796CXM+fnjyL2mkShFog4qdTk9wandVf46t2lT6yXYFXgNSS7QjOrQfPm2VwbHw73Wy5Vsc5w0WU4PvxwVNVIixIgpwy29Gr7ng3yiGuSGf/kNK9Ww6zCSqEORPJJcXALuRBjwz3KWOf6hk4VnNzi4X68sixY59KY+NPcvHyX8ur5seSl1+iiOi8BGfFnYYXUT8LOmvz+Znjmznqps9GUP+78bsdkcN7jPeZjpw7elDxQSCLy0tCQcXk+ERVZnFmflaUUyQx8luJIxKEAciLnRaeiy/PnfJFxvCeHRydkMrigojv7V55/vwcmnBbgDIsKalRZKJOQe9N3a2yvLqsfqrIK5HE+ASZmJuSyg+8ssJO75Wwv1ADH6oGQgfAh7I/JDcAACAASURBVLpy4bg/OA0QlR2dHlcfUrzs+Rk5MjI9LsXZkQYHuf5PHv8YOL/TZ38lhYUVm+2A6H/ytuZ84MWOBjCh37zxH6oywadX/k6VntMV4NEcqHVK/g2Ojsutp+8giLr3CGqna2zQD/mopB3slhA5ApUAEZmJYDj+6c4DrUiWl9ODQ+n39x5r9eE2NiKnRG7dHEgYIDhugjga/Oa80w4A9EwE0AR6HbQmutwKbv3gIEFHOizsQeNw+92Z8uDWBojytftPtLr3cvhglD9sajFGkNhv6gVD1hqYo5EulJzLeDac8P9o7ul3zW69x5z3tPME7HUHgD2lgW8de9CPqNE+VzuKq3WgS3JSMyUuLk4W+KZ9sk8gvjxUVruZ1w7k/+aTxkCehe2suxeRZFCfH9PzNzU3I31jQzK7uIGSqy2qlOy0raiCIJ2Ev4caCDWw9zQQOgD23pqEI/pINTA9PytpSSmKZRcUQM5bKLjT2AJmf/f273zh/ucu/FrVTN4pgQyL0nJEyQ4dPm/kAMBhQa408Nljxz/zTAXQhUVGMycOn0TeE+O3MiDb+zMhEYtmHNY1puRqXEfE+NYTPeeIm3GFYX7twZNtGZ9ejgUTOK+f3nbaAbCdNfK6tqqkSE4d3G/cNQ6c6w+fahs9xjcQUVHSs0cO+qYCmKBIjtVVy/7yyFrpwO03jP+haIa4eU1pQZ6cCxirzg1M0mLobztwcp3xkFYD5Px9iP0536lncLfGfenEESnKzVbdmyI27GimidkpmV9akJGpceUkX1hZkoyUNPW9/EQ+Efbn3cYX2mSa25lvTVmx2k8m8rE8f6xBx1Cv7C+uVKUvKVZSmJ1vooqwbaiBUAN7WAOhA2APL044tI9LA9QxH52ekKT4RElP9s9Zh3Tv3p3fb1EAdeDPX/x11CXI3DQKC/Cd27+TwqJKRfx39NhlI8XDWZCWliUjI31y6vSXrtHj93F4JZ+WmuJeQimy648ajOa2ncYmqATu8+x1u7zq0oOxOxnEIYe7/rBBC/btNyc3x4KpAebX/4fgAADBgUEC8zeytLIs62/WFcHeEgSAMbGK/wIkjyVEzMm51+Uu2M6+8kMosA+IvOryWnx68ugmwaA1JpN9aLqXopk3XBONr9q0LjUlstTq1NYoWj4E0/tY7e3PI4SS3997tC0HX7TjCLru7OF6KS96ZxyaOFrdnI7s4+6RPqkq2MrJ8b4rIVw5dUzysmH9D5aP6flr6WtX7zrOLMkJSZKZkq4qA4QSaiDUwMehgdAB8HGsYziLj0wDi4tz8v13/3NzVhj+5KZSv3enBcTBjR//TXEIYMDn5BapVABy1vkb9bBhO3fW0KYEGr8/a7ylWNGLiqoUoZZTQDyQk6xrlEQ7P7/IH9Hx7+4+3BZ8PZpx/fryOa0SgaYHx0vHD6tyVLtttO302n0IDgB0at9L/WNDKgqZkpAkYzOTkhAXL7MLc3Ksqn6TwNPESI1mH9mvOXv4gJR78BSYwMSdjg7u0dU/pKL/OyHk4JOLvx0xZb7XQUhEO56d5i7RGYcToYGD6cYj8yoXOvcybQPxal1FqRTkZG/JlYcbQbfcpRtaCofa6vpaRFULxjc2Na2+Je9TTNBce+n5MykzyXt+3yefRJQOfNXXIVmpGZKcmCTNPW1yvMqbGPF9rkd4r1ADoQZ2RgOhA2Bn9Bj2EmpgRzXAAejO7W9lYvwdDPfsuW8UcdVOC4RA16/962a3R45elOzsIrlx/d/U38rK66S8vH5LDW3G9vTJddWG/P+rX/6TK/y/qa1T1YI2FSJD1GbWJXnygxw/anqlakO/b9GFkJocHJ3pDhy0OXDvhDgPjTsVDbbG9j4dABi45PECRzYVPy4EZ1+UJvvu7iPTW6ja5umpKUKpRhPOAL89ZVJ5wFmqzyR3WWeyQYgcnT5gWr//XB9ur1tqUufe9jbbRcEU5+dKZVGBKmHHfHSRIm5OTZAAs/PzypkJ4RzfCkpCDoyOSXuvHiEez8bxAzWSEE8Zu3UtdXAf6t7z/klOTPQkyDN12gQRj1qDM+UV0JqUZiPdffUhPn8gnBo6NqpYUEo0Nz1L/W+rGgAogJiYGDlaeUClYIQSaiDUwMehgdAB8HGsYziLj0wDwPKpQf2y6X7EzHAA5OQUSWxcvDK2E+ITJTYuQeLjElQUnr/bZXl5UfgXH58k8TbIsr0NufvUwyYFADJAymS1vm6Q4tIaWVlekjfyRvVtr6H92ed/L9ev/YtcvPTX8vz5HSkt2y+lpVtzJaMxKjhgkk+anb6BdqBOOLnxQazmXgfJaKH/HJKB8WdnpAkOBF1CK+dW1CGVwwi8rWnE22HB8wuL8vtbkXtkO4+C3eDYac4GRc528YwkxMV5DtHEEeLVSVJCglw4fmhz/9AnDhKT9dMlksMAu/GowYiMjPF9evKIMv4tiXb9nTqADBGItI4cq6uR/eUbPCKmRptO/7q5+HNLC5KckLjFuDBFxTAmHZJE+9h5t/F/K2urqiqLm2wnvaMgJ0uO19VIWkqy6tq0nKEJ/NzEScEe5L0UExNZglZnXYPamOb/u/FQuN0jWug/zzJrwH91SmO63VsXBfAhPn84Vho6mqS2uFKGJ0dV1B8B+r+wtCgluYWqAgNpAKGEGgg18PFoIHQAfDxrGc7kI9KAMyqvO7XyigNy5OglxZzc19cmT23VBLwQBJYD4Nz5v5CW5odSs/+EPH18TU6euiptrY1SUXlQWlsbZH1tTU6c/FzV0C4urpbmlw/k8qd/K0+f/KiIA3NyiyOGSWTpR8O89OyMdGUcEWmyS3vfgDx5+dpXDW4OgGiMCG5SU1YiR2urNg/I24mE63ABREMchTHx05NGGR6f1N0ege2snPDdMAiDSs4xuO1yRQA7P1n/ji3cmjBOJHLjTSLtQWgF+jbNCQdZgI7daozr7HHu6eXoMik/Rj+UmLPqhD9tbpW23v7A/WHSwN6/13XT8zPyqq9TjlfVS5zDAI+Gaf/q2ZPKYWcXIpz8W1xelIyUdGnqfi1VhWUCwzlGDWuBsVNbXOEa4dRdF+cc3UoRmj5XOnvQuq+J4R1N6VTdtTdFbdhLAHrdI1pHJ2tQUVSoSDN5Pn649zjqVDSqo+RmeTPgf4jPn6VvUpqaelpVRaKhyVHFeQJXEUSAIfO/7s4P24Ua+LA0EDoAPqz1Ckf7C9FAtA4A1PPZld8oUr6fbv5flbdvCfwBV774rYLz2QUHwIP7f5JPP/s7BemfmBiWsrI6aWttkP11J4UKAbX7T8jq6kpEDW0QCKOjA5KVlS85OYVSVX0kol9T44ioFEz+8XGRxj+d6kAr3QjsooHH2yOj1oRMypA5t2gQnNw0wmgdRE2ixrqPjWVwmDgkdPvWgfoCb/7xgX75MPu9Mf5h73crYUg7E2Iy2gdFX01J2fz2N/fTNXK89Li4vCx/vvtIi+fCnkYSLULGb90xqnmWcfr4SftgtywsL8qhssh145mAsJO8exNxQx0MT45J53CvpCWlSnpyiqQkJktrf5f6LzBnjJ2aonLJSduAPtslWkTKF2dOCM+9U0zSRXRRKNY9TAzv3XQAmL4rdVAbpn2q5/f0McnLekfeF60z2NJvUE79Xnr+GLOJ84j2OMlwAqysrkhiXIIcLK9VDoDxmUlXMkaT5zJsG2og1MDe00DoANh7axKOKNSAIuD783f/HJUmiNITob9x499lduZddJg8/S+u/taoxJ/uAEhZAHVgSTSHLb8Ii84B0Ek6Zgq3Zez7K0rl2P7qLdPWub+XroJKFJpEBVVf509LbGyMUZ1tnXXcqON9VhmQf7z9QOcSozZuUF/qeS+vrgjGMRLNvuG6wtxsgRjRy/injakxFwRh13FK2RUUdCDXdQB4cV2YRIAtpxRRS5OqAboLznqS7hEXu+FsXFxeksm5aZVvnp6SJhCMleUWScdQj2SlpktlQVkE4Vu0Tgm32u0DEyPqvpSVY1yUYyXXeXV1VUhpZv+V5BRsEjra52hCZmddd/XsCQHJ5CYme0YHMWO/h0nfu+UAMK1GojMO3kf/deOO7tZT7dxy9qN9t1g3dnJmOAe0l54/XQecm1JBxrQNdqlyxeqbWFy5mRZgtAhh41ADoQb2tAZCB8CeXp5wcL9kDYyPD8r42KBi4Ocfkaq11RVZX19TufnLK0sqZ39qaixCTVQLyM4ulIcP/ixDg12bv+2mA8C5TuTr/3D/ifbyuUXvrYt1D25O0rG5hQX5wy19Q9Yvz3M7DgDm4Wf8mcDeMXC+uXhGugeH5eELf7Z2DoHWIU5nIegbo41Ui90gTHQ7lM/Mz0tn/5AcqalUxrvuWtvng1H31YVTvtwCtN9JB4Cpc4mUkhMHanyXQXcfeD0rJgbggcoyOVJbpZ3CkJ6SbMSh4Bwjtd3nFhdUxH15dVniY+MlLyNbiM7Xl0XqxVS3TqUyL+ZnCQY+DOegCmJjKeG4QZoXJNFwYLjB/u33MckR10HM2Ps2WX8vwxsuBJwlVLpwEy++BqutSRSca/ze+1afpiguL5LMaN4tdh0EOStM9G/6/AXtVefvQWP16m9mYVb6xoaUk4znMjl+I0UmlFADoQY+Pg2EDoCPb03DGf3CNMDBFqcAzoE3IpLwlqxncLBLHj3486Y2cApcuPSXEZH63VKVKYTcD26ta7hhvGKoWGICieUaP6bn7eZIe5VuI/rfPTAkDZp1zim7daimUuWy+pHa0Q5DiNKL3997rLXMGKmVxQWB7WtKixWDuEnfDMAN6kueN0IEH4nmkB4UWbcmr7uPrPZ+CAATwjX6c+5NtwXRNSC8OCVMjEv2OjoP2kcYEiBzkhIT5A+37mulFzA3J1zayjHe98k+ZfhjYKQlpUhsTKwMT40pDoCYfRuGRrTRf7tOvzp/SihTF62YRrKtPeyHQjFNa3BLRfKbj+7+oQ8vAxF+hNSkFCnPi+Rz4Ro/vgZrXCZRcK4JQtnQhrKUlKfUFS/S1Z2oIuD2HLOuvMcbX7dJ98Cw1jB3+/nTcazgjAMVk5OepZ5FAgwN7S8lIS5BcSasrK5uMP/z/4QSaiDUwEengdAB8NEtaTihj1kDfLRhq15cWZIkDe/8zPSETE+PSUxsnOTmFkeU6SOnnzz/oqIqSc/YqCmPI2FsdEAhDpC09CyZnZ1Sf4+PT1SVBOZnp1UULzEhWTKz8gS+gv6+dqndf1xdZ2rEBTEs61QScMuzNzk4BjHUb7c+OgY5tdsXFpcUEd303JziNQDeaiIcHIle3nr63PMyey68Lqyczs4dqZfRySnfUmL2vnUj1n4Gx71nL+Vk/f5N3gfTvWNSam4nHQAmUckgDgj0gwFx/eFTrSi7W6oMUfO7jfq117+5dFbIR7/b2OS5j4j8YUiDDMF4gl9Al0TR6UxjXRs7m6W6oEwyUiJJ+uwDYB7XHz01zv13TkIXPk+0e58LGiAaJ0SQkwciyu/uPNR+5oNI55xz3q4DAC6GZ50tUldSJZkpW1MYvPga7OMwGQPXBRFFmvJsBBm+Jt8EtwcDwsK05CSZ5z0+vyATM7OCo9lUdvv5C+IrYLyv+ztV2svKGgiZfVJbVCGNnS1Smluo0nLYC4fL928h5zSda9g+1ECogb2pgdABsDfXJRxVqAFXDXBIG5ueUIdWPPdrb/P08NLjwecAjYFIVIJ/EF15SWPDTZmfn5WCgrIIAr+B/g5l6C8tLUpiUrIkJCSr+/X3tan+8/JLVWpBTe0x9fc7t38nEAmePfsryczKN2ZyD2LJ1zmMW+z11lxNoahO/gCnzkyM3d3cuhgFLV09YkXOnfdyRvYgUfvx4dPAIXHdoepKedLsXWnBSWJnQvLolj+Lc+JFe5cc3V8lifEbkGNTB4AOgZg1edOUEOeesivRxJDQiXLqIky8HFXoLSiab42fdbx67oTcaWjyLa1pN+KN1+XCacmwlTnsHR2U2cU5lXvvVW6P8Q2OjauSnzshXqSQE9OzCtHAy2x+aUliPtkn8fGxyghCv4jJ+tIeB99RF+4Q+zxAzOBE0RGcLzgUkhmnppgY3873BN+Klz2t6vkrzMpTxIxEgItz8hUJXHpyqrzsaXPla7APzwSFwhxJZ1Jr4SE67377pV5IK6uNyTtLU+3Gzd7H86fjGIWX41lXixwoqZallSWFxKnIK5Wmno1vAKSZ9aXVIQLAeIXDC0INfBgaCB0AH8Y6haMMNaA0wMGMaBxIAA6sCytLMjQxIhX5pTIwPiSJ8QmSnpQq88uLkpue5RrJoR9IBu/c+Z0cPXpJJidHlTFvyehov+o7Li5BZqbHZV9MjMTFbxyYFxcXZH19VVJTMyUru0AZ/lQOoApAcUmNpKdnq4jI/efN2isWxLYeBLd25vxyY1ODPSgSZVriSXvyBg05tB+sqpCnLa2eVwFBJgq2Gwdep45MDA63iNTC4rIMjI1JdUnR5nhNDU1d+D83MDUmvJwLJsY29w2Cozd3dMuLtk6tnWDlDjsbmzi8gP6XFeTLgxfez2hZQZ6cPXJQQYERE/SEG7ycMnsI7yQvMV17HYVR/722vGSzKRF/+DwqigskOSFBOgeGZGR8UqUOQQAKcgBUznd39SP1uoRrJs+LLoLBrgOT/t3WCMcyuf+kkTX3tklJTqHMLc6p701FXol0j/Rv4Wuw3980bSII+UXfJt8SnaoJQd8SnT213TbRPH+me9KtHKbbuGH5f971SrJTM2RxZVmS4hOUk47o/6HyWpWiE0qogVADH6cGQgfAx7mu4axCDfhqYGS4V3p6XqnofmlprWRk5nq2Jzok8saVO2BosFvGxwaUI+D4ySvKaaAbzeSGuofngdFxue0Ce/eKrpochhmHjiFJfqef0fRzbzk3JnwdPegQvLmR2JkQI7rxKxCJnZyZkar35AAwLQPotSdMkAR+ZFwYI4+bXquot474RUxNHF752Zkq0utVYs/tPiYOgCAYttdcIZ581PRKRxVGbfxY+a2OXrZ3KQcAcwdd45di47y5DsEj15hEx+0EgBh/pF7s2/eJQsokKLQM7+PI3GydZ90au7NKA3+n/BsQ8IzkVOVYhpMhLiZWIHDMTstUpeGcfA1OB4AuCoXrnE4mt0U1ecfoEt+ZojuMNptG42ieP5PnmyEEpaM4161/fEgGxjdSGfIzc2R0akJOVB8MHQAa6xk2CTXwoWogdAB8qCsXjjvUwFsNjI32y/LykorCw/S/trYq01NjKj/fXprPrrCO9ufS9OKeiuJfvPhX8sm+feq6qclRlfePIY8MDnQqyH9MTKzAGUDFgfS3v6+sLEl72zNVajAlNVPqD55R1+zGoY1+KRlH7jws3qQ7pKUkb0LHnZvB5DDMwfGrc6d8oajq/uvru1IyTWcj6zD6uxmsr7v7pDGAYJD5Y2QA2Qam7BSvMoa6jh4vOPPNx41SX1W+rVrdOo4baz7ku7MvdMQvmmhiDLsZJezjrsEhVW3BRPxI4XQNBB1nj5tTbWBkTG43vNAark7Kg7MjE51qDcLWyJm64nb94hKcJhtpKLr72upHZw9uhwAQ5ErP0Ijs+0RkZn5BinJzJCZmn5DiYBcTeLvd8ToxPqRSyUj3AtnlFN61IMKCxHQNdfaJybcEro0rp4+rig9+YjrOoHmb/B7t86f7fDMWXUeIfdzsT75vkAJOL8xIfkZOWPrPZGHDtqEGPkANhA6AD3DRwiGHGrA0ADkfRjsGfEJ8kiwvLypSPqCu2dkFigdgdW1F/RYTG6uI/JDnz25LV+dL9b+ra47K/rqTcuun/6eM+cTEFPn86m8V/B94/xdX/1HW1tfU70mJqSrvv67+tNy8/u+bC/HZld9sEgmaRFiijRYG7QBTB8A3F89uEtH59a1DSBg0tmh+h9Echm0vR4CXHoOMGXt/1j2c43M7qJs4Q9xqs7M/O/oHpTQ/921Ec+OuJv3SXsf4oh35zFRD0CWx86v5bYIAwPiElRyDDSfLwOhYVFFuNx3a10l3vwc5e7yg5ybReTv8mPcPJUGTE5Nk/c2axMXGCsZ2fHzcZtlGU+M4mufHqzScsy9TpnhdqL4pAaBXRZLV1TVp7uxWVRacpQxNU1x4dtJTkuTxw+8lKTlNKqsOy+rqsnL2QuaalLTxrtcVU8M6KPWL+5o4AEoL8uScLW3Fb9ymaCBdHQS1i/b5032+ub9OaoV9nLxzX3S9UumDBVm50jc6KIfK9wdNJfw91ECogQ9cA6ED4ANfwHD4oQYw+EEAdLQ/k4yMXMnJKZa5uSlZWJiV+flpyczMk+npcampPS7JyRsM3E8eX5OCgnIV+YEMECkurpaqmiPS3PRAzl/8S7l753cyPjYolz/9WyHa39jwk1RU1ovIJzI+PiiVlYfUPaamRuXosU8VJNX0AG1yaDNZaZ3It9WfacTEpG+TMW+nrRfM2STq7XZ/N6gw7Uxyab2gvhgs2RnpCtpsyW45AMampuXHB8FkiNY4/Fi0TerDoz9IDoH565YIc66DQqicPyX05SUmBoLfPoPlnPVyiq5Tz4kWwfC9+ahRygrzlcE6NjklswuLkpmWIkf31yinm+7zhCOKNBfKEUYjOqz6pkasrmPBhACQuXnxRoAemV9cVOgnp5hWKsEBwDoMDnTJ7MyEciLHxsZJT/crSUpOlUOHL2x+L3T0bRKlpr8gmDqZZ7cbnnsSnjrHZE+bCBqvadWMoP526nev58+EC8FPD5TjxNC35/bPLS5I79iAJMcnycDEsHpOj1UeVM66UEINhBr4eDUQOgA+3rUNZxZqYFMDr1oeq0g/BzykrbVRlfYDJfDs2W3lOMjKylPM/xj7OBWIAqWkZEh/f7sqBUSe/8FD51Tbe3d/L2fPfSMQBpIuQAlAxNSA2y0HQFDk2741TB0AXPvsdbu86urdEzvMq8ycqTPGbTJebNImRrAO1Ne6N/vn+7uPFNRZR3QRACaRRO7rVwFgp4xtnflZjOF+xj/9mIzJC4bsFTk0KcXmjIiTOpCclBhREcA+b9ABP9x/EqgKO4zfNEff6lwnMmqyr+nXy2BzTsgEnh9UktRNWSbvO+v6L86ekJyMreX+AhfDo4HpHINQV6bvLxMHAFNgX5OGxB58n2L6/DE2k/dXXUWZcjq6CXn+0wuzkpeerXgdkOXVFWnoeKmi/lNzM9JLGeBP9qkKAKlJKe9TNeG9Qg2EGniPGggdAO9R2eGtQg38XBpYXJyXRFtJQIz527f+Sw3n0uW/EX6/e/tb5SQg7z8np0gysvLkeeMt5TSoP3ROpiZHVHQInoGKinp5/eqJlJbtl/m5Gblw6a8UAsDUAeBGXGfXEZHbhLg4VYvcREwOxF4OAIsx/GBVmSQlbqRO2KWls0cRe/3c4gUXNo1mOufh5xgxITTzM6ad9zTJNedaHQeACVqBPoPYxE2M7e3sDZjqcZ6QphEkOzGmM4cPSEVRwZZbTc/OyXea5eucRtjyyqpnag2//enOA5UaESTOPQ5pX1N7V9BlW34PckaZRFrpPCiKbQ3AxGGom1Zg9f26u1caX7Ub68KrooRbR6RpDE6MSGF2nnwi7jn2Jnsw6L3PGEyrbZg6ALgH87r5+JmMTEwa62+nL/B6/kyREF57nEo2r/rapSgrX9KSUiLSO6jS0T7YraZUllcsPSP96n/XlVR5VhLa6fmH/YUaCDXwfjUQOgDer77Du4Ua+GA08ObNuqwsLymD3+tQiNGPoWzlipo6APyMTA4+RGgqiwskIzVV1eom/eDN+roALYYR26uGtMmB228M41MzMjE9LRXFhVsMMVNY724svN/YTSG5zvEdrqlUJH1OMYXP6hjp3IOI3O9/uqv+qys6fZs6aoJg3SaGju48nO3OHz0ooGN0BTQKez5a8dtHJvN1K8npNaafnjyTobGN8oB+4sbHwDvnx4cNxtHbILSPieNQh1yQeZmWEDUxZE2i7k4duyGHllaWVYWB2H2xsry2ogzk2H0xMre8IJOzM1JVUOq5VF0Dw/LQp7Sk/UId5Jfpt0SnT7fBm6ZOuPXB9489Ga347UscZT/c1+cv8XIIU+Whc7hXYvbFSkZKmuS8RQBYY15dW5XV9TVV7eFlT6uqBtA13C/Hq+pVRYhQQg2EGvi4NBA6AD6u9QxnE2rgZ9WA6aHNK8ecSWAIkjsNaVj/yKhkpaUqo39sekb977nFRTlaW+0aYTQxWrjXry6c9oQpt3b3KQQCUSu76BJJEcHFqGSukJ/Fx8YqxvHE+DhlAD140RL1mvnlqpvqwD4IL+Z+2phE5oKi6fZ76hqE9muCHADsnW9v3jXSb1AN7e0iK/wGA3yXyCy58bqyuLwsf7r9UBEdRit+FQZMHChBEXZrfCYRfK8oe7QOOD9EignUOsiZYM11fmFRfm/AW3Csrlr2l3sb2la/lHH88aE+r4Vzb/CMQ1BpVT/g967hPllZW1Xl/4gKZ6VmSFxMjHJirK6vqhrxbggAuAm+u/dQ5uYXtbagLvmryXrwfv3m0hktxIx9kHcaXkj/yFjguKmSUpKfq/QVHxennlG+R/z/IDAgyoxW/J4/0/eN1zuRlApy/BeXl6Qyv0Sl9XkJjqBnnS0K1Xey+pARGWS0OgivCzUQauD9aiB0ALxffYd3CzXwUWvANG8TZXgZXERUegZHpLyoQKjsZK/VHaREU2Py0okjUuQw8K17gDZ43dWrIrIw5SNEwa8/eupZS90+PkjVyBV2k+0Y6fTn57jYTt+UGDt9qM51zCYGja6R9KqrR569Nk+nCHIAmKQqMFkvPgW7Ikxh4kF7FUPscG2llObnRRhjQdfxO8YBRqAOjN6rPz9nD9eYGGE6eeUYWxhdOhJkDJuMzbofextuC7dqcdcfNsjo5JTO0LTLrZnuFx0nSrTOD+fELh0/LBjjTplbnJf5pUXJy4h0erophvf0ncYmbbI++tCZI+1uR9lZYwAAIABJREFUP30uA6PjWuthL22odYGIci7rOgjPHj6gvkVuEs0+tPoJev5MOC98y5cuzEnP6KDsL6lQTpygqD7ojzcigWUVdXUdtgs1EGpgb2kgdADsrfUIRxNqYM9rgIMBkQGEaMLMwpwkxSdsEgaZMs8HQa4thdhrdXspCQfEvWcvjQ6j9BUEH+XArSL4byOzuuRl9H3uSL1iQXeT7RjpoBK+uXhmcy2c/W+nbz/GdJOIlE6kbzswZj8HQDQlG70MIku3pIRcexBMWqfzELPv2RdZ6WlRHbLJW77xqFHnVr5tvKo0cBGR3xuPGrQcXbQPcshQyhLSP94hQcL+JvrvV9fdpCSjdT+vZ900l143V183wmyNL8g4Nnn+gnTs9XyCJoENPqgMIO9bnK2gEUzED7lk9RPN/vYiLfUamy6Ki+v9+B5MUkecY/F7/mhr8h53c7jyDJPTTynf9OQ0yU3PMlmqsG2ogVADH6kGQgfAR7qw4bRCDUSjAeDdy6vLm/mMRCdW1tZUtMyCfsINEBsTp6CiEEPRJi89R8EigY5CzkW0Xle4HkPWK59ftx9y3m89fa5d693Z768vn1M1lIPE4ibQIY4KikqZREOd4woyFKKNSgUZNiZM6UGOle0Y/34Gp2neLH0FscRHY5DY18xKBSGVBCSJDrmf214k4krO/4u2zqCtqvW7HyR+J9M9QI788c5DrVzpmJh98vWF05KSFEz+aYryoPTkldPHlIGL4IwAfYIDwER00C3R8HD4oZHmFhaVA2o7iA/nHL1yxoN0wRjgaME5aipBPAfRpjfwDFNdwF5a1GtsILu+u/NQS5dBzqho37WMLYgk1SQFx2tPssdx1PPOSfbg9DFdw7B9qIFQAx+2BkIHwIe9fuHoQw3sqAaAfU7MTMrc0oKK/iTEYuivyfT8jKQnY7TEbpL+Tc1NS0FmnswvL8ryyrKU5xWrGsMmkEVr8Buw3P2e0Wy/SXK4If/y8cvX29KFHzTY3jH13B9okl25EZjZ+9pONC+IgTzaqFRQdM4kIuXnADDRo9fCukWcoy3vtZul/4KcC7obF3j6wxctUTu5nPcJMmJNHCl+jjwqMWBs6RI8njtyUMoK9UgQTfYj87fPGSP2wfNmGRoPJiN0093XF86o/rwkmmfw8zPHhfeGU3Yi3cNtnKwbz1FaSrLuNlRGP8Z/tI4Iv+chWuPfGjypS7zLg+RJ82tp7x0IaqZ+D0pFMd2D1k2Dnj/amewhnf7cJgySr29sSKqLyjyrPGgpKmwUaiDUwAejgdAB8MEsVTjQUAN7VwOQR5XmFqq8QtOya9as6ipKBRZxK71AZ7ZEZR81vdoxgyiIxdw0Yh0UXYvWARAUkVIHx5Y2aevp01FjRJurZ08IUVIvMTHcvQ6kcCo0boO13hqb0wEAId7NR40yPTdvNG8vBxQGa0tntxCF265A8Lexv817wuB69qo9KkPV725VJUXK8eYlphFst+oFwP6/v/dYe9JEh0nF0BUTTgr6hOfhs1PHZGR8UiGGtiN+6T3dg8PKuWAqvAeP7q+OuGwnU0/cxsNzigPM4jjxGjPPQ9fAoDS0tJlOa0v7K6eOSV72Ri16S8j3J+9/uxIUVQc909yxUfZORyBL9CtFG60DIOj5Y2wm7/FoHQBwPozNTEpBZq4kxMXrqCRsE2og1MAHroHQAfCBL2A4/FADe0EDsAZbBwcTiLxz7ORDY5D4HUSJShIJbXzVtmOGv30cHMDrqyokLvZd6SPuCVGdiSHoV+HAul+0DgCvEn32eZgcHK3rdMZsEpGiX1AAJ+v3K1ju5PSsEHkzNdC99rjdAbCdyCE1uIvzchQsnP1LRAxjZCcMHfvYK4oL5EhNlRbZH8zqcE287umT/uHRXXnMgzgPTPcn0WSM66z0VJlfXJKOvgGjZwYD5teXz0tszAY8H8H5gdMJwxOdYIjRLjkxUTLTUwUnBZU6TCQvK3NHar8zji/OnNhiHG4ntYd54DjEEbIQhQ5JMQGFFY3wrMJNkZ6Ssvn+W11bV07dgZExId1ip4S9AtoBdv3ZhUV51dmzLSZ957jOHt7gXrE73NjPvL9MEB9BOfrcN1oHQNDzZ1pVJxoHwPT8rMTHxcuLrleKH6Aiv2SnljjsJ9RAqIE9rIHQAbCHFyccWqiBD1UDJnnibnO08qUz0lJV2TxIqTi8URbQlHAqWh1Sjo0D1eQMBsiQcTcw/3N49BNTA8vqywsmbL9XNA4ArYhUc6u09fYb62M3LsABQCkueCe2U4ZrN8bm1yflxDBOMH7gzsA5gnFLXjJ7guenrWd3dczepooE+vOSaPdnNPok5ejXn56TpLfjgWAOB8yHsK4Ym/k5mbK6uiYdfYPKWfhziMXfQZoIRukvXdjjNaXFEhMToxw+0ThGgqL/0ToAdJ4/Ew4OxqFDuurcE+MzkxIXGyut/V1yuGK/7PskJmp+kl/6fgvnH2rgQ9JA6AD4kFYrHGuogQ9EAzAP//jgqYpg/hIlKPff0okpxJrrdKM80TgAglIWuL9pGsQvcf0/hDnrGAvR7M9o5k5WxJfnT9nKbL6Rm4+f7UiUPprxfIjX8F746vwpVa1kdGJKrj9q+BCnsafGHJQSZg02GgSAzvNnigAIIl11KndheVH9qX9sSEpzi6Sp57VkpqRLVUHZnlqHcDChBkIN7LwGQgfAzus07DHUQKgBkV/sIXSD+f+UFoM5Uc5r958YQeI3Dnn1gVwJpg6AoIoF2znshg/E3tNAUBUJRgzJ23d39ZjStzNDJ6IldDKZadNJ5Ecay/VHT98bWspstB9Ga1JNQMhY1SL8Rj09Oyff3X1kNDGd5w9Okz/ffaRNtuhVXaF/fAPBlpqYIimJyWpOo9MTMrs4L+vra+o3UgGOVBwIo/9Gqxg2DjXw4WogdAB8uGsXjjzUwJ7XwMOmFunqN4fP7+TE9peXGpf42s79daLo9v5N64Tr1ro2zdXXIRZk3NFUediOPvfytURdM1JTFWT/5xbIM6mIoStuFRSc15pCkHXvbbUj8n/FhfV+L7w3TOei0x5uE0gRd1owVEknscv7Qm/s9Fy8+kuIi1MpMu9LdKD/1lgYF45cyjTqis7zZ7qGXg6AgYkR4VmDpDctOUUGxoeVwR8fGycZKWmyvLoqRVl5IQGg7uKF7UINfAQaCB0AH8EihlMINbBXNQBr9I8PzCLcOzkXi5V8u6RcumPShYza+zOtY/6r86clIy3ysO82PtMoalD5v83D7vKK/NeNO7oq+WjbAbW+eu6EOlRff/jUCMWx00qB+G1xaVnbuLSTPeI0wHDxYjnfLWOcnP8vzhwXiD/tEg0qZqf1mZ2RJjDv76Qcq6uR2rISufbgyY6lRhH5/+LsiS3GvzXu9/Xes+53pLZaugcGd/xZgNuA6iSvu/uMSCWjXT+3CgV+fZmmvOmQrXI/UweAVwrA2MyEzC8uSHpymoxOjyskwMLKonIAwPzPOyyUUAOhBn5ZGggdAL+s9Q5nG2rgvWsAGPGNRw07fij0mwgHrM9OHY2obU3ZJ8o/7ZZEY/wzFti1bze80BqWST150/Jon58+LrlZW+uPuw3MNL1AZ3KQ0QF5RYisR1tjXOde222DwU0aBuRZCCSV5Kz/HJwXENCVF+UrhnbdKhWUPaReuiWw7MfE7JOi3BxFSGgX5vTD/SfbVVnE9UmJCfLVuZOS4EJA+HM7AC6fOKKqC3x74+6OzdmetrNdglRrUDwjV8+eFN4JftLe2y9Pmlt3bC5eHaE3nguTMqE6g7I/a+vr63LjceOupjYElRD0GvN2nj+vPqNLATi0JT0MJM/T9iY5WFYro9NjMj4zJUXZ+cr4DyXUQKiBX6YGQgfAL3Pdw1mHGnivGoDh/FFTi/QMjez6fTFsKooKXHPkYYt/2d6142O4eOyQFOdHd5gicvvtTT1jQzdKzwRN8oBxmAAjjo/bMGiDxDQyFdTfh/Q7jh5KRQK5twvGybPWDuOSdNHOnTHUVWxUqkCGxyfl5uNGre7sRg7XYeRXFhfI0sqqpKckR/SxnbKeboNh3JSxBAHw/7P3Ht51XUeab5FEzjlngCRIkARzlBhkWW65u8dtu3vmrfX+vjczPb06eVqWbSWSYs4AA0jknHNOJN761eUGDw5OugAoS9SpXm6RPGnvOuHu+uqrr9zsfbEOvJwDKMK9Nf7cKeAjOyNNWyNaa8m3Oz87AOV3098nCKBg64kjkpqUqMOAUbJTAo5O7xqssptPnu44CMB95z7ZSyn8fGu2b/X98zp/tCKAsEz2ljm38RuZGpeZhVnZvXtPSPcPelPD/UIPfMAeCAGAD/jmhlMLPTA9PS4T44OSX1AhCQkbF/Zu3llbeyN9vW2SkJgsOTlFO+rEroEhoUXV+zB6zdNaLTbGm864kzXsWelpcuZQrSQ5ZOFYCI/OTKiq8vTcjKQlpUhsTCRYs1vQ7NEvz53cFKB5+TLoXA2wMDs7KUuL87JnT4xkZOa9XdC/kY7251JZdWhD0LvTQQUL8CN7q6WxpW1Hs/8siqG333rybFuPHeMjy2mnrNtPOjQ2ITceP93WtbwOri4t1kW+PfNLsHDtQYMvC8G0ioM+bow+733DY9LR1y+n62o1OE+1AAE70Q4Q/509fDAQywSqd2Nz23vzofXEtPssLypYD2DnlxZkeGpMynKLtAwAn27VyPyfrNu/SUiOIJaykanZuahPfWRfldSUAkBtPvT1m9fSPTIgeelZKvZmtaDfgmgGdKy2RiqKCjexRrZSE2+9Ls/K+fpDQimGk/Ftbe8dkCevdobZUF1apOCPeScW5meF38Gk5DS9vP3vTmPazvvn5fOgvw2cw09XYG5xXhLi4kPKfzQPebhv6IEP1AMhAPCB3thwWqEHCOauffev6oi9+47Jvv3HAzmlq+ulPGu8KXHxiXL5yu8lNjY+0HHsNDM9Ic2vHkpZxQHJzXXORJDx7ugb0N7t27X87EypKSuW3MyMQGrN5nowEugvvtUFJAtUxPiKcrM9pwDVcml1WZZXllV8afeu3QoI2C0I1ZPM6eG9VZ7XI6DAr1XFhYJvML9sI3P55dmTEdr94ryMjQ1KbGycJCal6PGrqysyPz+j99P+LODDhy+at3sb9XgysKUFuZo93Ak7WFUulcWFkhAf6XNPEIvg4vTcfFSnN/e6MCfLt/OC9fnqHxmVhuadATMITOpqKqQ4L0fbvLnZ2OS0XH3wxHN+5+vrtF+4k+Ej7inPNeCW1djGuaMtzWDs9furpawgf1Og6DbQ96kdwnuRl5UhtOpMS0neoHpOYPm085UsrixJbUm1gnZbfW6M/ojbHPkGPWsLzhgBeDp5cJ+O2c1aB7pkeXVF0hJTpCSnYNNu3DvuL0HldoxgmffVsCWczgUIcPPxM19Aynoszwrq+AC59lIUp2sAXL3q7JW2nr4tTYdngbkgzmhseWlBWlqeSHFxjcTERgDbrs4mKS6pkaSkVFl8C5AmJCTLHguIxn7bff/c5vjH7+/6zi9odxjfE4U7hB4IPfCz8EAIAPwsbnM4yR+jB1iIUfcMnXOrRqaMwMRJwOvRw28lLi5BMrPypafrlZw597lvAEOw9/21f5e9+49LR9tTOXv+14EBgKWlBfn6L/9Tp5KfXyYnTn3qeT0WwJOzszI0Oi7tfQOBAgsWiGTr8rMyNBNrgrut+o9645HxSV0UI5jlZyx6ywryJDszXXY7peAsJ1hcXlKlZXotZ6SkSUpCkiwsLUpKovMCnkDjTuMLx6xgpKyhwDHrZy4JiGDqlq09pqGms+DnWbEbi8b6fdXrfpyfm5Zdu3bL6Gi/zM5OyO7dMRKzJ0a4MNTRyqq6Tedg3K3dfdLW2+/pPsoLlldWXfeBfvv69evAeghOJ+L+FOfnaHBnzXCbfQnwEEcMEpiTGSYQzkxLc/X7yuqKtA/1yN5Cd0r73MKCjE3OyODYuPQMDvs9YuvbC7KzpDA3S3IyMzQ7bS85cDuRGwMhSAYe3YiRiSkpL8p3PD3vbNfgkLxo6/R9X2EqlOTlSFZGmu+74nQxwCxaoG3HCMIJ7tA34Hngf15+5F1t7uvQwD83PVvfWWP6nRgY1Bp3N+Nae8tL9Llxev6cjhufmpZnrZ0yMjHpeFqe6YriAsm2ATL2nXkWn3Y1S01huUzNz0hpTqHrOLmPXLdvZFTaerzfW3MSv3fL7WLMi++rl99K83P1u44GSZC2e/ZrASrzfnX0Deq8/Ix3uzQ/b5OYKr9/d+/8Sb9zy0uLEh+fIIMDXfob+vo136416e1tkYT4ZDl95leyy6GMZTvvn9u4AToePm+WIZduIzAxADuDfiP8/BNuDz0QeuDD90AIAHz49zic4Y/QAyy0CXqTExOlsnhzpibIkFkU3Hv6UrNr1gwGx5pgnKB/dKRf4uLipar6sO9pyeDfufOlnDr1S3n44Bu5ePm3gQGAttZGmZoalcLCSunseKHgQTQLErJ+LGIJEqFTytuOZizeofXHxcaui675TmQLOwAGkCFbXlmRN28iFydg3L1ntyTExkp8fFxUi1PTkg1aLirLQX1BQM043qy90eulJCUFqs1HAI4WY2SJWdRfPHFkwzU55/zios6Nc6ckJgpibDtlAA0LS7Ad3vmPOXPvXr9Zk2/uugdzZLVpu8UiHhAkiJGhPrq/Wp8J83wE9TH3Zn5xSf2BwczAYmL2SEJcrD5rQc7VNzYoK69XpTgr37W8wzoXrstzTnYUsINAzNiu3bskdg/PeYzExMRE9azZ/cU9npmfl9XV13qv8RGZYz/QKojfzT48TwRevDfG8B/jB9gM4j+/63mBYl7HAmzBlkmK8vlGLX16fk4oA9hfDCV8syYG8+U5X1lZXW+7qM9NfJzQqm6rhi/5pnPv8J36MT4uOJAwMymTc9NK/ef4vHRvdpIZJ88k31yeSZ4XaytJcz+Zl5dmQ5A52/3G876V76rftcxcrPeHY/gdAQTbzrMJq258bEgWF+c8GXXv6/2jWwfPCWbea8D/oGCTn+/C7aEHQg/8fDwQAgA/n3sdzvRH5IG+4VHNBh7eW6kgwFZsbGpaOvsGlQJvFy4i6H/8+KoG8g0N1+VI/ceS+bam2+taAwMd8uLZXTl0+Lw0Nd2TS5d/pxlhP3vz5rXc/P4PUla+X8sAUtMypbzioOdhBMYzC3OaZWPBurSyLHExcbr4Tk5I3PB3MnJk1KHmQm9lMTq7OC9JcQn6X+j1u2SXjE5PSGbK1rJIfnP8MW83YlFkgabn5iQtOVmoa91p4x6syZokxm1WHifryL10aikFQ4Csu5uRkYOKy3sRFAAga3j68AHfKS4vL8rAQKc+/2lpW2fb2C8E4EH2n5raoqy8dRDBd0A/kh14Z/v72iU+PlFy80q01GOgv0N9lL4D6uAEfLOLc5Icn6jgSKT+OEEWlha037j5NwJOw4pxe3/Jvrf29PmydGizV1lS6CBkuKbfGgL6pPgE4dtj/d7wfVl9vSq9o4MyT+Y3Lk6q8kv1GFqlcY+dvjfmVvIswJzIy8p0ZIswR0QFeU+z09MD0dujfUwAo2hHNz4zKQdKqyNA3Nqashkw2A10q3D7ezTXI8ve3NWr7ysGGHe4pjKQvoPXdfCjHWiYGB+S3XtiJCUlXaanxiQjMzfQb1KQ+dCBBSAefQQts6mukKqSItf7s7KyJGtriC+sKai+XRsZ6RVKCVJTI+Va9vmPjPSpDs9OgGnbHWt4fOiB0AMflgdCAODDup/hbH7EHiAzgfATdM6khAQNdFDjRpSLBQiBPK3qyMSwHZZAeio1qPOa4QcoGBob1+1QTK8/bNSFLurt9gVC86tHQi1/cXG1sgGOHb8cyDMtzY9lZmZCEhNTNPNfs7c+0HFzc9Ny9dt/0X1Z0PgxB1iAN3a81CCAsacnp8ro1IQuzE32imDA/H1fUaW86GnR82empEl+Rq686mvX4IKFeX3lAQUHWvu75Hh13Y4smFhs3r/3lZw+85k8evSdlJbtjyyk52fUN8ND3XLi1C+l6cVdZT2kpWfL8HCPVFZupskHcuI2drKKtEWr6B/NZakxLszM1SCfzDcMhZjdezQLTDB8sLRm0wI+SFs3I14VDQBArbAfyEGQe/vmFzI5OSLJKely6dLvHGm7bj7gGewfH1KK/8veNinNLdS5T8xO6ZznlualJLtQFpcXJT42Xp9NN6HHaPzstq8J2rNzCvUdxRAra3pxX9LTs7VOOag9e3pLa5vR+gDoe9p4UwYHOvX9vXTl9xLjIlgZROcD3zztfPn2Gdkjh8v3yZOOJtW/IEtdXVim/usZGdBM5sGyvfqu+72/fEMXFpf0WL4TBNZkkslQJ8bHuWap+VZMzc2oaw6V75eJ2UkZsXxv9hVVyIued4JyjIeAGu0Ovrc1ReXS0t+54XsDiGHYDyjAj05MCQJ9dqOLAjoc3QNDugkqPfohPhVEQW/j+n6tA53a3q0gM1dBi+6RCLW/sqBUctOy9HtL67fc9AgIZv970At6tVOlVIn5uRlg3Mum+5KamuVYTjQxPqz3kFp77i/7Dw11S2ZmvswvzMjr1VXJSM+RXXv2CO/CVgE97tvdxiZlHNmNkryzRw5ui4ETxJeA9BMTQ5KYmCwpqZkqvMpvNWK9e/agxzKngNyBujNBThfuE3og9EDogag8EAIAUbkr3Dn0wNY9QH0iFETqZwnmWSzSlx5KItRP2nDdaWxS6ioieSxEWGzR0o7sRM/QsNJD62oqtW6+MC9bUhMTJTcrY9OgzOKeDSzooeMnJ6dJX2+rBqlHj12WF8/v6AKKwBaRN4L/3rdBNov/jy/9VrODLc1PpKenWQ4cOCV5+aWqK0Dm8PnzO5Keli2FRRXS2HBjwxhYwF28/PtNIklmJ7JUHUM9WmeLEUBNzs3o4nVoclQXf2RDzN+hLtOzmAxi+2D3+rWguY7NTEp+RrYGZQvL78S7tn6nIkfeu/NnOXjojHZEwE+tLU+EDFBhUZX09rZKSUmN+oJFWvXeIzI2OiALC7Ny4uQvtF7ebtSeIzqYl5khJ+r2y9LSsjS2tGsWjTKO6pJizdpdf9ggpw8dUAo3AntXTh+TuJgYreOni8LJg/s31Gg7Bc2ASrWVZTI8NiGnDh3Q7DsskQhwtPn8AEm0aGx41apg06m6/Y492vHx/PKiLCwuSmxsrKyuripdfnZhXvIysiQrNUOZGFYjMLr20F1JnbHS3QAwYacBABgtL1/clyNHLwqaGNGIWvL8PWp7rgET2dPs1ExZXiUgXNZgFao4M91XUilDk2Oq70Dm1YkB4fUsAp6x6KfGGKZCYUG5ghS8j3RfqK45onRjnqmhwW55cP8r+eTT/7EOABCQX7/2b3Luwt9KVlawciIAERg7p05/pkwfNDt6elqkvv5jaWj43tVPQXU+eL8HJ0akPK9YnndHgDsMhg+Axd7iSmnt75SctEwZmZ5Q4IggHYaJEd/b7vtrjud+IexXV75XXva2a5kR94h7uP69EZGy3GIFERkD427oaFIhPUAgAMeu4V6l1ZvvTUlOoXQPDut7TDSfmZai2hN2I8P8uOmdD/gN+OzcKceyHnwGgJSduvGbDtDB97IoK1/ZCE6GdgGMhfrKWnna9Ur2F1fp93B8ZkK/s2xPTUyR2tIq/VYCtujfS6oCA6b8djV1vPv+Oo0DQNqplR5zuHv7SxkbG3AVmO1ofybj40NvM+JryiZLS8/R0rKiokr9TeAby7l4FmGqRZsdD9Km0Kud3k49l0ODXSooCJg3PjYo8/Por+zR/6an5ygwEJ+QtOmdRhtjamZORV69RBh3apzheUIPhB74MD0QAgAf5n0NZ/Uj9AC90wmEaHVG0EOrsNOHamViZlZ701cWFwmCYfGxMUrdhN6sqtQtHZKbma700ruNL3ThuLy6qrXEKJ0btXfrlJ8/u611+GQFp6bGdBGBHsC9O3+S5JQ0qT1wSq5+969y4OBpVXc34n3mHFD5Dx2+oAs2Fl9Z2QUyPNQjFz76e1lcWpCH97/WzgKwDGpq6nXRAnjAgmxPTKwGJ1zbzcgCsiCFOp2alCLNvR1KA95bVCE9o/26cCXorymM/J1FObRz6P2ahc7Kk4HxIc38s+hFbI+FPYvBuaUFOVyxf0MgSq01AAr1kk6LdKdx9vW1yWB/h2ZnurtfysGDZ4S2itnZhZp9GhzsWgcAsnMKFCzp7W2TK5/806bsKQKDKNBDL6V93sfHD0vDq7YNivRkwalLp00i4A+AAXbl1DF51NSs9cA8NwMj4/LZ+ZPvWlYtLsmrrl7p6h8UWiFSt0tt/9Pmdp0v1Pq/3L6vwBJAkv38XJeaZsZHO0DGx74AT37WNdynQZJX0AuIgQiYmwGE7S0r0c1PXrUFVvQGpCjzGeOd218qhZaSlPbWiKhlNAEDQRfPHs8iOgYLywuaxSb4i90TI839nRqUEDiSET5YVrMJALHOmyAfIKm1pUGOHruk7+W33/yzHDt+RdpaG/T5+ujj30hn5wvNxhcWVUpPd7Mcqf9Igbonj68piHf23K81cMA47mXTA90Xpk+Qkh2+D7Q2qz14ar1TSEXlQamqOiw3bvzBFQAIqvMBANA53KfB/IvuFqnIL5b2wR7ZV1wpnUN9Up5XpAEoWfAa3vmRAZ0L9Hyn99fvOfTaDgDQ2PlSWQbtA90KJE7OT+t94/vSPdInE7PTKp43Mj2u9xFNCBgAqYnJeq9b+jqVqXC0KvK9IXAOUncNe+Cr2w9U64HuC09bO1R3wgkAYJy9Y4Na1sT3jb8zFoyAnW8mAFt6knNrPN5Ffi9y0rOkqbtVM/+UU/FvgKqAGuyDIOnk7PT63w+U1ug8/Yzv0d2nTX67iVu3ErqLPHl0VY4evySPHn4XFRjne9EodkCM8P7zl55HWEFJdoR5gs6I07eD3+HV+WaPAAAgAElEQVQ9uxFJfVcqR6nH9Oyc7m/X5zEX5lvAvTFMG3QFeOcrPBhkVqYXnW8QTuUdQo8DsUV0PgBzQws9EHog9ICfB0IAwM9D4fbQAz+AB1gweKkfU59qajhZVCTFJ64vDp2GZxb4BA7Xrv270NqILDbZxsNHPtJg9e6dLzXL39/Xptk/Ag8owQQUly7/XrMT7HP23OcCjRVNgStX/lFevLgrc7PTmh2/cf0/5fyFv9NszNOnt+STX/x3pTL6GfNtG+jSRS2LbWr4WdxCVdWgZqBL0pJT1/9OEEYmUenCpTW6OEawa29Rpe5PGcDM/Kz0jA7owpZFvtXM4tWtZMJvvEG3O9WwcixBMIs3VMkBgcji01KN4HtielYev2zRgMIqqEY9M3XP5r8cyzlQmb54on4DhZha1odNzfL5hTMqdmVo97AAyBLRWu/TMydkbnFRA32Mfycw+cWZ44KAIOcm8/XtvUe+/aSNP6xBipOPrJ0J3HxI9t8sWqMBAJhPeqp74AJbA5Crru6s9Pe3S25uka8uRdD7bN8PVgr15fSO9zLeS4AymDSLC/NSd/icdt2w2slTn0pjw/ea+a+sOiy3bvxfbcm4d99xuX410tYT++TT/0dmZsbl/t2/SG5uiVBPDF24quqQ5xhMp4/qvfUK3AAqYIAQsXHxygy6eOm3m4CEaHQ+ADCbelpkbnFBKvNLJC0pVd/fIxW1CgjQqo5yCgJSLCc1QxIA0Fze363eF3Mctf2UcsA4IDAGCLB+X9jGPmTYCZb5vqYlJUvfWIS2n5+ZK8srS+vfm6DjMYwWQMcLxw7J1ftPhHfCCQAwrKi6sn3KAsAXZXlFCigZIIqsvpsYH78PMB34nhrfAiDsK65Sdsmrvg5lPQCyFGUV6DmpZa+vPOgLZsBQC9KKDr9QgmQFKI2vnj+7I6ury5KRmScDfe2ButIE9XPQ/Qjk+b4hpudnpiyJ8o7vHzUKmiOwqaylG4bdFOm6QukZbLZlvc/mGpQpUa7kZ7yXgHf21oLW4/gd4beMbgmwAGBbcE+/uftIQQAvdonf9cPtoQdCD/y8PBACAD+v+x3O9ifmAX7cqeUcmdpcq0i9cXVhuaP4GAHE8vKSEEyQtaPusqi4Uvr7OuTk6V9Kd9dLmZ4al8uf/JPcvf1HXVSePf+3GnjQ/oh9CAQIVj797P8VNAUGBzvl+PErcu/unzXgxxAXJJi5c+uPgkIyQQnURa3N3ekiV597xzUBSpxqsAl0WThlpqf+4BkSQzklg3SuPqIPYBgBLODI7P/Xtdvam5wSj9HJKc3E0wv7L7fub5h1UV6O0vjJ7FvbgpnzmUUrWhE3Hj/T61FOwmLxVxdOyc3HT1WsDLGr5KREed7aofT77+49Xm8/SFtAWARcfystuawD9qP0Mw+ub9TpowEAYEZkpW/MhhoFc549Q3NnPDyjJ09+GlX9f9BPBdnZwYlRZbOgZeFmBGE3vv9PKS8/IGnpWcqoKSndqxl46vCPHbusgBvG+3iw7qyUVxyQWzf/SxITk2RpcVFZNbBxHtz/WrJzirSGOCE+SQ4dOa8lK0Hab6Jt8f31/1BWAUyEgsIKaW97qgBge/tTycrKdwRKotX5COo/s5/X+xvtuX7o/XlnEfezf/Ko/e/qH9IAEHHCb+48VE0BJwCAbzxBuQbtRZXKNOB8PaODKq4JWEo5SkV+iSfLxG3ufBt5Lwxbx/53L5+ZeVj3odYf3RoARWtA7RSE8uwDZMFwwT66+Bulue+0uQGw5jrcC+ZiNRgLiKba/918Sym9AiB1AgDMNmuQb/4NZh5g7U4F5aj/f/H9HTlQWSbZGenKYuA5amxpUw2hotwc6R8ZdS0v2Wlfh+cLPRB64KftgRAA+Gnfv3D0H7AHTNYbEMDN3Go4OzqeS/PLh1JZdUgpwwRA0HuhGxsj6MjOLtAadhgB7AtQwL8XFVVJZ8dzzebvrz2pf0YnAINJwEJuf+0JpcdTDkDNP9sJJljIE0QEaTv4Q90+sjI3Hj3VsgqyzSzYocJDo6TneWpSknx3/7EGzCwGrz18orR0Wuo1NrdH6L8Bsjhu8zGBLf2aoYyySMS4NgJmKGr/+qMz0tbbr4tNs/hE8Iyxf3vvsWbWjtbWaNBOKYFVAM9k6DLTUqUwJ0tetHdtGAqLUOZqygrI+nf2D0nv0LCWlpj+9NDxyTi+7OzetJBkHGhSUB4QBBiANXLjcaOQQXMzK/2ffZ68bFUf+BnzgQEAeGKMDNrNG3+QiooDGsDCbHn86Kpuzi8oV4Dq6NGLmoEE2Gpqui9JiSly9PhliY2N05r4E6c+1frj27e+0Ew6z3PT87t6/+sOnXMcFur21IWTdbXrH1gPMACAGR/bEN4DjCsqrtIMPKrfAHCwcJaWF3UugG91h85KW+tTKa+olVcv37VTTEnNkAMHTsv9e3/RS1GWg16AlzH3hifX1/enAwClQftqT+g3A+0O6vT5FlAmULP3qGaQHz/6bsNp/XQ+/O7hdrfDIgAcRa0fMUY0RErflkVs99zRHM/3rr13QN9JKwDAe07rS4Jj3mfe8y9v3pNItvjgJoB0eHJMWQqo9KN1wv6wEiijaEP3ZE2Uvg/Q9EPa+PSMAoRWg6302bmTWmpkB+3sAa8VOLKe4+OLv5WhoS59viur6rQcrbenVUEtnuHnT29LQmKyFBfX6LNHCRtgNsyew0cuKGiFFg0sNmj0iNdev/pvCmQ5dbEwnVKoobfaZ+dPaevPP9+6r1l0YwZgNPNDuNHaspfv253G5wrmmm0G7AVAhbGF39wYH9HeQ8M2oGwQJsPQ+IQcqq6Qr+48lCN7qyQlOUkevngVAgDROjbcP/TAz9QDIQDwM73x4bR/3B5gsULdKnXtxqClssAlQzQ6PS7948O6yamGkwU72XwWSNQGQ/tnkfTwwTcyMz2utfpP3gYBBPJPG268zUJe0gCD7OnxE59Ic/MjmZ2JBHAcX3/skoIGL57fXRcMRE+A+mGuxTUBEM6e/Vzrrn8sRstEaJks6likQb8nm94/PKqaAATmLKTIRpNFglLJoo5gmqxLEMV5r7kSoLOQ5HosnlHLJttvalEvHD2kdf+oUhMEG1E8c05r/e2+8lKpqy7fRAXm3LcbX+ghUPmpCaUOFdAAsAOjJICWfGSORiehtj5VYAHVawS+WFSygIfOmp2RtmFKLd19KlJISQI+tAbfTnOniwUBj5dZafxuC3Sn452yagBd0NlNAIAA4KMH3244nHIW2CsGGGAjdfiHjlxQev3Fy7+TtTdv1jPkeXml8vVX/0sOHT637fIBzks2f35hVmprTyplH/ANs5+fLP3du3/W0h0AOMoByN4CYiDKmZmZK0XF1apBQbA+PNQru/fsCdQyzAiEKivi1KcyPNwrD+59tT6OgsJKuX7t3yURYcI3r2VxYU7Of/T3ClREo/OxU+++MgPevFbNBcz8fWhiVBk/BMR940NKny7Pfb8t03iPyaDzXtFSb2xqRlKSErQzAawdq5lvjnlWKdMhy2wPJM0x6A9Qa9U9MqAigPzd1PsDLFBGMbswp6yvH9LuP3/XwcBc11rn7wcAAMzx3FD+UnvgpHYAAFhGjBYxVQNywQrg/Y2PT9JgnmcfYIyOK7zbtALk3/gdMn/mt8YIewJq8Sw7abAw7smZWf2uW80wkHimrCwo9jH3yczf/htgLScw20zpFd17KPOi3GCnAACjXQCYBOBEqRdg9uOXrXLx+BHpHBgS2jMCzPzQ7Lsf8nkMrxV6IPTAznggBAB2xo/hWUIP7KgHDB3UnNRa1059bf8YNa0RAABxKyiiTkbdrpMifdDB0oaJzCjZfbKjBQXvFp9OdEsvCiaLwPyCMl3QYSPDvdrT2fw96Ji2sh9UdOrsf3HmhFJWyWCfP1qnATCUejLx1LgSCLNQJNN9sm6/rK6+lqaOLvnl2ZM7orhM0L9790aV/KDzsdLb3Y4Jso/X9dzuH8H57SfPpSA3S9t8wVg4UFnu2coMVsG9Z+5iW3ahrWgAAPuxJvsPWFVatk8BL0pWDADAvyGmR7YQNgtZdrKI16//hwYVZP0JOgC9YLcg1AfY9Xp1WZqbn2ibPILt7drkxIjcv/+VXpO6fcC3iYlhpe5T5283gvsgon5O44J+7NSX3ugQ0OIzKSktEoj1tEhE+PO8AgyIewKk9HS/0u4WZ89/rh0IotH52K6vzPEI2UGHN7oe/B3RT0BQREHRDkE9H3X8wsydz44T9EdEREcUbNkliL2tSUpSkiQnxktSYoLExsRsYsVY6//51lx70KBlNn9z4ZR2gQliXJdWE26MGycBuiDnZR8ADMBIr2DRDcSDQWTE7fwAAK4FkwT2Ge8fDDLDhiG7D1CMOODlT/5Ry1h4/2hnyW8OoBkGIJ2Rkauq+KjnE/hjMHdo7Tk7N6XZf4yyNN53uyG0a2dGAdogpOv07WGOAAQAA9Nz89qy1yq4awUUYJZRIoDR3pf7zO8HoLMb4yPofTL7GT8DHsMgo1RrcGxCQeXyogIVT710sj6wyG201w/3Dz0QeuDD8kAIAHxY9zOczQfiAZTuEYXC8jJypCKvWP8MFbmh4x0zAOGxY1Wb6aR+biBQnJqfUfVnNwV3gqrbN/9rvW4TvQBaCUZjnIOsFgu00ZE+yc0rjWRwdu9WpkH90Y+3HOCwGCeDisr7yuqyrKwsS1patqNIFir0L9q65PThWi0FQBm/pCBXvrh+Rxd2UECvPoi0qjNCfLSyYiFnp6nb5w8lFZrr6spy5B69eaML1bTUzPdScx6N/3dqXxbI3959JDExMbqwnZyeUQYAquAIEjopT7MQJghyM7P4NttN9ozFtp+V5Odqq0RDuW56cU9mZyYkM6tAXr18oN0q6OJAJwzYKTwjz57e1iADvQqy5efO/+26gj619gBSAF76zFpKXYII6/mN1759O4G917XwIdTkielpGRydcOxLj6+gT1uNgArhz7i4eLlx/T8U7Dh15lf6Z8onKOfhzzznW9H5QOGcIJCMPUZgl5yS7vo9GZue0O8C36j05BSJj4mT+aVFZT8ZNgBtBPmOVBeUSVNvm1LlocznpGWstxeN9r447Q/1emp2VhITErSmm5adRrPC6/wm4KRUB5ARsNHUkXN/KPWBJZCZmiq1VWUbND0479jktDKV3GrI6dZB9hcG08UTEYaI+hYWwcCw0H6QbxFaHjWlRevfRbbzbkJd92t3x3cT4Tmr2cE3uz4ATCY6HliBBVMGYJgusHC+++b/KBDAswfw9ub1qurL8PsAEwd9ClgnPAe8L5QA8I7y7J4+8ysFAmJi46Sq+oh8+/X/lrLyWi0PgAVgB+zcwEUT1DttJ9OOqr5hBlhBD/wBk4r2qpiVycR9NSVebAMwJWjH+LatrKxqNxfDoOLfuCf83sAWmJtf1OuiGWPu58z8gjS+apPJ2Vm9n90DQ1JXXSkv2js3lC1QwoY2TNgecCfe/PAcoQc+bA+EAMCHfX/D2f1EPUCLPESfMHuGv3WgU8ZnprQVVU1hmYreocZOZoyAHlAgiJE1o6xAFx8O4mVkCnVbeo5mRC9d+UdXBWq36xGEzc9NqSBhXFzi2x7H2TI3OyVpGTlSWro5UxNk7GYfFoSpaVnS29OsGVwymE6MAmuWiqwXtf1rIrqQMoF+QlycLsAoDWAftkGPR6iP1ot2Gx8flPa2Z7oQdTIj7JbjowwfzXz/WvuSaUQvAAYD7AjaDXb0D0hhTrb2P0d7wGqm/Zm1ptY+9ksn6lXN2hhtMv9y+0GgKVpFt+grTlAPTZ6soaHVmxNBXyfj/+D+V1oOw3artgV1/tQcI9AHgwCWC60soR0nJCTLxcu//UFYKoEm7rMTfenxIxR1BNrQfbCaUfIny8rzSVcPgDOyszm5xRr4o53AO1VYWKH12YZyDaA1OtofWOeDaw0NdcvLF/fX9UPswyeriwaDHVicmpvR7x9MqMS4eFXDbxvolpy0LFlaXVYxvOm5Gf0ewYTKSklXcID9YQHkZ+68wBxjp2MHz3sQM3oWZI15f6BnE0Qi5nbzybNNp7hy6qhkpUcAVkAcdEgAAQggjx/YuyGgNoJw7EtwyT6R49bkVsNzFYWzGnXjBI6YqSXnz5+cPu46H8aA+j2lRFazAndOoJ1VEd8cZy1/gfIP44QuMzwjtMMEdKM0BTNClmxbmJ+RJ4+va2B/7sLfascL9jV/5jnmXQU84B2G5cM3wDANzPWt7fOsc/nV+VOa5XfqDmAHAIwuC8fDwiO7PzEd0cXZsO3NG7n+qFHvnTEAUvw5M/8O3OTatPMFYADQrCoplOsPG/UQavr3lpcIDAyeFTsoynd3YHTM8TG0jiXIcxruE3og9MDP0wMhAPDzvO/hrP/KHugaGFKqOQHVoZoKpZBaDUGozuFe/aeqgjJtX2U10zYQocCukT5hwYzRAupIZa3ExcR6zpCF4vT8jIpN0aorK/VdIMaBZGagVB48dFZam59o4PRDifqxwON/LOoI0lnkx8bEabZnK0YWjNp4Fr6nDtVqve6TV61SXVKkIlaGTknw39bTr4v04fEJza45USrJXjW+rTcNMp73kUEOcl2zD/fy9eqK1nPjC/Oc7Nq9W8GiIH7leSHTx/NK/S8L1dzMdEEgzEnR3NQ/u43TKavptkh3Ooe1HpdnhfkhfIlIGAadPTEhRXp6mhW4gmZ/59YXGvSeOPELaWl5rIwUnusj6GPExqnoHW0wP7r4D7qNgOTchb9TQUur4UOeTbLZZCbXfbqbFl6xypLYTtmN373VGvjV5cg78gZKumhNNIG66SnudQ50QIhGGD9aBAimkVWFGYB/+De0PAjOyysPSsPja9qtgJKJvt62QDofU1Nj8ujBN66Bv318p8/+jeTmRlhOmBFAhd00PDUmAxMjkhyfqKAA3U9gA8TFRL4HVQWl2loQEHN8dkoKM3OlODsSEHuZ03uh78YO3Uc7NZ7s/5F9NfL13QeatQU0qygukMdNLTpMa+BsFd5z0h+xZp+tAZ81Yw8tfWJqWtDusJ6DEiiy/7yDvzp/ej3TbPeVW+s/6zfRqa7eCkhYzzkzPSF37nyp5S9Q9MvLauVJw3UF3XhuKdvpaH+mQB6gnLGXTQ/k9esVFeEElMb4M+BUS/Nj1QnYt++4PHr4rbLVjLaFtXTGqqFizmttV2j/9uAbyr4Q84P5RABuzfLb521vSWq6sth9ClBDmz/o+tw3rkuZlOkYYPZHfwBQ4Or9SPmB3fiNAujjWECjo/urFWCANZCa7FwO6Pc+hNtDD4Qe+Hl5IAQAfl73O5ztj8gDLN6ppYYyaeopzfDIrDR0NGnQhqEBkJeRva4yThBA5qtvbHDTjA6V79PMvufi980braEla8a5qKW1GtkXWoWxOEPtm6CIekvGxSKcutsgNNgg7mYhPjk5KmOj/Vp7zALRyWiBBs2TxWHQemzqXE3trVV8y1qLH03LwonxIRVyi9aiAQGgezLuLEtW3a2e2z4O7ht0W2pmpyZGZGCwy9Wf1mNZkOfkFKsmA/c7iLHIfdrS7ig61dzVI09bIgJ3TubUUstJbdzteHs9LvvxPpExpPzCBMJWqr2ddu/XMsxcm+dxenpCJieHZWioRyYnItobXkadM89pdk6hlqUECcy9zkdpAs8eXQIAKdwsL69E3xFKbdz6xRNEkX1lO50/CPSN/8wx1nfC/n74+Q3dgMaGG34u2rSdrC6CjG62Bhy4JlsWOGPOU5MjMj4+pOJzbt8Z6/X55nAfs7K5j1lR3Uc7AEDGl++nEaJD6JPMMHXplAtYqfUmSGcsBKOIl7Ids7NrEOv8+PgR1QkwZTeUOO2vKFWRUcoBDABgB+bsZTjWuTsFsSYwNhRzO90d5hSMKTNWp3u5+T3cuk6N9VkEEFtanJek5NRNZWVO3UWstfkwJqysDMABbU+6e9d6CcD5o4dUFBazn8+6zcqKoBQiLztzvRsAvqEVIaAzAEDXwLCCARhtYCk5AxyyggMAAfx2wcaAcWDYT0afgW8pYE9ooQdCD4QeiMYDIQAQjbfCfUMP7LAHUF2Pi4nZRKHmMig+v+hpXb8i2X2orYhd9Y4MyMrbelp2oN6SDgF56c418E7DJpBfWFrUjGVuWmRhYzUWUzMzk5Kekb1OgabdWXJCogIRy6vLet24PbFal8tiLCUxObCHqAuGskkmJ1o7dfozzfR4GQsxMtWGpsniC7r/Vo2+7abd2lbOYaelcg6owSsrK7qoh5aOFgGLahaDSQkRsUT26RsZlf3lpY6lCOwzNTkqqN6bDPhWxmeOIQuMNgMidW4CYWQHCfABKaCaW82NOmzdxylL6CcaaD3ennHbznydjiXgNsE2gfd2jaxmRWWdJLiIdbqdn4wmWVEo09EY9/Dc+V9LSsrGEgDOQXafoB6wqLKyTtsi7pSZrOxWzke5xaUrv48qyPa7DtRxyoTQGzFtTP2O8doezX20AgBGR8Q845Qb0X6OjK0RCzQZacA+AnmrWYP8u41N0js8smF7XXWFvodGsI6NZIYpOzAt+wAIvnvwRLPOVnMC09huBzD4N2vQ7E7/j16TZjv3xO9Yt/p/q7aLHbC01u0bPxiwhN8T2rIC3Jfm5ynIYgVSAEUB9o2vKBcwLAIz1oiGSa3cePx0vU2qUfIfGhtXVhUgQUffgIrVFmRnydd3Hsr84tJ6+0WYHY3NbRuYI36+CLeHHgg9EHrAeCAEAMJnIfTAX9EDtIYicM7OSHdsq7awvCgve9o2BPtOwy3Kzpc9u3YL+0ObT4pL0Kw+YIGbjc1MaEaK+ll0BIIYoAH0XMAHroc6d2pSspYRUHYAU8HPCK6onafX+XbMTe3ZnJMFFLR+lNCftXTIZ+dP6mJ4K7bd4J9rIkZn7yXP/R8YnZCkhDjN/BD0I/REV4f+0VGl2aMyzk1lIQn93moEN1DVdyK4sfuFzPCx45clyUH4kZpZFs1kGe3lK8zjqzsRmrObOQXwJhDyuz9uomh+xwXZDuhlLSUIckw0+6BRQYber03X3NyUBq12PYNorsW+tFZDw8NqgESUO2CffPo/JDExWE2737W3E/ybc584+YsN9G+/a7ptX1iYk67OFzsCiDldg7p1lOq9zGSJTas5GFMm28936POPziigZ/YjYDxUXanvDoYmwMjE1Lqg3C/PnpDuwRF51dmtrAA0NBpb2rXeH/AAlsDXdx9qq05jBI7HD+7Vd/Qvt+7LwtKylBXkyb6KUs0o8446qdS7CXIaZgHnd2IIkPHmfFs1gKmOoR4pysrf8NtFO9z2oR6pyC2RzpFe2VtYEViPxq2TgWGEAVjeaYyURRizqvob0AafH6yq0O/e3MKitt7j2/ynm/f0d+VU3X4tiQLAtTIhrL7UFqv1dcr8oNzseVunXpJnhPt3/WGkUwTaDIyJgB+RVYBh9FE4/vLJowriwFjgOrQD5FhseHxSKov9y1+2en/C40IPhB74cDwQAgAfzr0MZ/IT9ADBf2tvvyTGxalgl1NvdRZFBNpQ9kenJ6KapbV9oPVAzjk+O6m9pdEPsGsMeF2kfbBbA31r94Cu4T4pySlw7Shgzkcmk37NO2WoQefmbQyKObdRrWfBSqYkJyNNDla/qyuN5vr0ZKccYrsWUVrf2E6OoJfFX7TMBEozHj/6br1Dw3bH5nW8vT7b71p+VH63AN4p4+h0Lbvqud94gmyHltzV+XK9xjjIMVvdB92B+qMXlfFhN8phaMO3XXDMnDeiqP57SbQwc7gGZQDZOUVSXFy91WlsOA4mD8yC7ZoRgPMDSNyuQ8a/rfXpjvnPaz50jqg7dNa1i4kJHAnSYLwQCFoV9Q9UlqnaO500MNrRDYyOK2MJIdKKwnzN9EPhtxsZajoLoEJPMOpkCMmVFebJ6OT0BkYBXQxgIJjrOgEAbnocBL25WRmObfPs3QHsY1Kw2IchNjE7tV5ilm4pRaLUDdAZFhydcIqz8gOD1ui50IHBbkY7wQmwNOKAHOO0PSLMuE9L9BADJGi3GgF5Vvq7UirAaIABvn1FuTma2cf4O+enGwPU/m/uPHSs+Xe6v/ibNQO6D8YAFmC6bfX92e77Gx4feiD0wE/HAyEA8NO5V+FIP0APAAD0DY+p2FBqUqIGg25GZgSVa7shipWelKYZExZKLLSMebUJJJM/szgnObSrM/3UAviYjgNoB1iNDI0Xi4CF+ZPH14RM+k4a9eoEOAgrWc2q0kx27Bdnj0t8bDCWw4Z5rSzJjev/GSjDjlAaoAg6Bm527PgVFa0yhpq3E+jj5SNa2xkxrJ30pde57OP22pf2Y0bYzGk/t77YQQEAWAcAO3YD1ALs2VtWrM8zPdQR64I+7WVoJtAhAFDlhzKrroa55uzspKqc7zSbA0FEBNbel0UDkCEkSrkKnRvcjFaNyckbNUmCjL2/r11BsR/SIoDFLxxBANhHtBm1G98jSmisFuk2clxLlng/UhITVXTTySqLCzXrixBgtAbtnEDUGrA66XE4ZfcBMhCf4zcKUALqu9W8sv+8m6/62mV/cZXnbw2/cfwusZ/Ro+A3kuw/vzlLK0sqXFuUladgQBBzKy0yAMDg2LjcfPyuK4MTkGEFEfj2wMQyv5mI8V172KCBPNT+wzWVEdaWxRTo7+lb10Uh8D+yt1oBhEdNLao3QPAOo6Olq1eBAXQbOvsGhTJBc14AH+4NAMThvfhShJIQ9jHsAtoAhhZ6IPRA6AE/D4QAgJ+Hwu2hB96zB2jnMzUzJ9Wlxa6KzAyhdaBLxt8GKShgl+cVCVkSs1AamRqTjqFI5wBjZPbpImA3AuSpuWlJjE/QBVeGA817p6ZNQHP39pc7HtiY8bmxAFiQ0b87PTVlS8E/54de7yW6ZsZw4tSn2j4Oc+qzbvYzfbC34lvatT159J32uf5r2Ecf/1v8zbwAACAASURBVEYV4/2MLKc1K2Xfn3rl2sqNz6Rbna7Ttaz0XOt2FuIENmRVWQyPjE/qIp2Wj262E6Udfv5w2w4TAGCFMdJ14O6dP231VJ7Hmb7qTlR/SjnQn6A3OUEalHSCF+rFgxhsgls3/q8vEwX2y9mzn0tqWqZ2GKFtI0KVThb0OTPHvi9wMcj82Wd/7Ump2VvvuPv41Ix8d/+x5GdlCgJ8MAFofdnwqk2p+wTytHQjqOSZNeKk9qw1IrEoxRfn5kpmeoqWBRDIG4MxQOAHvR/aeGNLm/6mcC0YBZyfQJ/uFIzH6KLYBQbN+ezn59+NMB4Z+K9ubyzxcQP1OI7nam5xXts3ErzTzcHNTPtbU0rWMzIgiNo29bZJcXa+9I0NqdbN5NyUPre56dmSEBunHW3Sk9O0Ha6dzeYELKqY4bmT+rtgF/RzE0bk3hBwO4HlzJH/uQlvmvk67WcX1Yz275zbT5gz6LMc7hd6IPTAz8cDIQDw87nX4Ux/pB4gU0l2ABEnr4U32YKxaerFk7RG3GqUBkDNN8YipSq/VLJt7QOtC5FZFJPjE3TR5NQ1YHBiRLP62ambhcSCupKs5rXv/jXo7lvaj4z60WOXA7MYVABtbc03yAmq+G8P6ufnpuW7b//FcS4H686o8nq0Rpaa7gNBlMujPXfQ/d3YFtbjgwTyTgG8W82x09hMtsy+DdoyYBrtHglkczIzVAgNZo2TtbY0yKuXkXrrv5ZR805U8fD+1+91CPXHLkmJpWYdZgRCc4Y+ToaROnHeDcCboIKZCBS+eH7Xd+wXPvpv2mHC2OBgl+ucz3/095IZUJiQ78vtW3/8q74XzMlJ4NP6rY2GYWWOA8wyDCF7iRD3iSAegVAyx7QztZtbUMgxkzORtrEZqambQGe+jdSiW/vYsy9BPll+OzjgpvxvOtUsLC0o0JwYl6DdY7wMlgC/gZSmjUyOSU56lgAC8G8HSqulqbddKvNLZGJ2Wltw8huWEBsvy8pAi5HqgvJNOi8wKVDet1qkBeIpbZ33l9v3N+iVWNsq+j7Y4Q6hB0IPhB74iXogBAB+ojcuHPaH5QEW49Sos5jbirFwopYfS01Mkf0llSqAN7c4py3l4mLjVL2fRVgQAxToHRtUMcHCrK2phBO0XnUJhIOMIeg+ZBcvX/n9eqcCv+NYmHaPoLuQoACJE+iy9uaNBtxuWUpzDdqWnT3/+QYKMOrqN7//g2NWdCs1zgvzs/LtN//sN60fZLs9kLRflIzyt/ceudYls79TAO9Wc2w/v8lCop6+HfsxBP+Mn3aWiGK+b7M+d4A0X964K3XVldI3NKKZaSjNZP65fyiLBxFzC/pcOmXIvb4NQVkykxMjcvPGH9636wKd38rmCHTAj3gnt3cYFgHlNLRVtdrJuv1SXpjvOCNq+gnmd4n4Zsc5QUt/p/7eIHybkZwqc0sLcrB0r7QNdis4RQaeTDxgOKB1UXaevOrt0Ew+bAB79t8NWITm/9m5kyqyiBK/Matg44/4FoVDCz0QeiD0wLY9EAIA23ZheILQA9v3AIrAtOMrL9wcbFPXPD1LiUCRQAV1Mmr/oUdiCC2RESGIt1tBZq6U5hZqGz8vo9SAesyDZXsDgwbW8xHUEATvdD2z25itGTgCHOuCk8WiVbCQc0zOzcjw5KiKGdr1DNjulaG0jsEp8+cFAEQbKNDbmiBnO/XpUMC5LhTw2NhIpnBmZkK6PbQK3Pzs16rNL5CP1Dqf2NTO0N6f3O36XlRjc8zc7JTSzNPSndXI+3pbVY9iO0aLxJTUDG3rB616dXVZW1r+UM97tGO3gmSmLdnxA3slJSlJVl+/eduKclm/CwRH9hpmp+uhQ4EehZfxvFy8/NtN4Nx2AYCdDP7pdkHveN6TxYW5LZfYuLEATCY8KzWiawDwGAlmvb/B0d5jr/1hA2Bc0++6bu8wpTQwR6yig0Hex52cR7TncgMAKIeAiWRnBzi1J432mtvZn+8HrT8T4pNkZTWiE5GamqXfMwC3+IRE1T7YExMjk5Ojkp1dEBj43s64wmNDD4Qe+PA8EAIAH949DWf0E/QACxUy0W71hdOz89riyY3+zKL+edcrWVjeKC7l5ApAgLLcok2bKC8YmBiR/AwCp10KACAwWJpbJE3drQocJCckqQ5BcXaBZtFhF1QVlm4AFAiA79z+UoL2Tyc4OXDglGRm5Ut8fKIsLMzKk0dXfeuKrRMw7cOm5mdkaGJUdu/epfWmyyvLMrswL4XZeZKblqWHmAV5Xnr2phZ2bPcK4K3XLC3bJ7QitNtOMgDomBBtD3jGg0/r6s5IVnaBEIQ5GeDC4EBn1F0Z3DQXuIZfIO/WAcBNqMs+boSxAMKMQQOenhrX5wbUZ+3NmnR1NUlp6V5JTtlMNwb4uH7137b0haiorFMafXJKumuveoCa58/vaE3/ThqAA6rz6RnZEhMTp+/Wvbt/DnwJgtuPLv6DJL/V+phbXJRv7jzS9xdz01Vwu0BQdo8bY2Q7AMDM9IRcv7a1e2jeDb43kXcjAuBYjfeC9pqPHn4b2L/suHffMdm3//iGYwBiF5YWZXZxTr/NhZm5Wq+9a/cuBSXtjCwo/ybIBsiE6VJWkK9aAVuxobEJbT04PjW9fvj5o4ekMCfyLXQyN9V89oWhNj03r4fxLgPm0VHA6K0sLtGCcE1Sk5MlMy14e0my+rMLC9rezjyTcTExkpmequeP1jgP+gtD4+OOXRRKC/JUrO+PN96Vr1jnE+31rPszF7RnaLnIbzp+iAsoQAsAwPcewJbng5a+aFzQnjQ+IUkG+toFIU1KX/jg8Qz7ATrbmUt4bOiB0AMfrgdCAODDvbfhzD4QD7Dgau7skdHJKe0PTH2zkyHm19i5UZk5PyNH8jKytTc09EoEnFiU1Fce3FQrOTA+LEkJiTK3EFng0U0gJTFJ6yyzUjJkeXVZ5pcWZfX1qhRk5ErrYJcQRAMmWBch9Bin17ifEaQeO3ZZchzAiGhBBEMbnlmY1ez+zPyczC8tSGFWriTGJUpmato6SIFYIoAJvnGyoNl/Aqp0hywzCza3zgHRMACGBrtVnT5aswoSBjl2cXFOBeiCsgxYgB44eNrx1H6BvFursKct7dLc5S9uaG+vRWYMkCQ1JUN27d4t4+NDEhcbr39Gb8EwHhgsz9Ttm1/4lnXYJ8Y9O1h3VoPFoLZTbfEyMvPkSP1HkpqauenSBAs3b/zfwPXvVnE9BBNvNTwX6p0HRsakqaNbKdFBg4ntZP+ZCKU1MIScjPmWlu13/sYtzsk3X/3voLdhw35k+nkmABqDGEAAIqAwRoIYwNClS7/TZ88YoCo0dr6ZqUkpyswCkIyPidPAFjAWo96fQL1/eHTTpUy/erRiADaD3iO0MFCntxst5+iU4Wa0JqUkzc8unaiXzLRU1QRAw8ZuBdlZcupQrevvVeSdfCM9gyOuHQ/Yh/aI+yvKdO5+BuDx+GWLZwkS50CENCkhXhX4jQEsAjBux5x8DrDwi9PHHXUarNcCzBwdgQkYq0wigKm4+AQBLFMAID5RWVwA2PzGAGbSeSbFAejczhzCY0MPhB74eXggBAB+Hvc5nOVP0AOoOL/oeLcopO8zARR9hFF3tlvXcJ8MTUYWkNAEa0uqJMXSd7ltoEvG3nYROFBas6EnMwyEho4mBQfot5yZkq6L0/aBbomPi9OWagvLC1rPSV0n2wEcWMRWFZSv19EHbQlWUXlQag+ccuyFbubFYujunS8D3Tlr3TDdEgAsADvSkpKFjgnGAAVgMBRl5zu2kdpO7b+5xnaym+YcXiCCm0PI9J+/8HeSmBQ882bOFY1Yo1OgY87jFzwgNnf60AGt5TXGgpZAxS46Zp+nG3sg0AMiot0cCOiisaD16E7nDNpBwm08sEtgmXhZ86tH0tL8ONCUrAAAmeYvvr8jNaXFGrxFWsHVBgouAYyCBOG1B05KdY2zOv7AQIc8euCcYXfrArBVAAfnHD/xiRQUVgSan9WZ0ZTgRLot/F4SfXrdW89PAAz48rLjnYCr3808Vbdfylxq7t+9UyLXHj5xfKcunayXnAz3NotN7V0KRngZgXJedqZce/Bkg4Ce/Rhq6mEJOOmsAHp8/6jR83hzPr9SA9oqPnzerO3wghidSAjWrft/euaEpKc6s6WCnJP5fH3noTIjaLeIACkaA7eePFNgAYABXZ7+4THJzUyX1C3q/QQZS7hP6IHQA6EH/DwQAgB+Hgq3hx74gT3AYoa+xCwo6PdbUVyg1EsWUdAKaeN0vv6QZKWnro+MYLeh46WsrELBFKktqZY0SyAInRR2gNlObb+1kwBBPV0EjlQccKTFb1i0rr1x7cEchLLuleGzXieaINh6ThbVzBV6LfX/B8pq1rP/lDgkxsW7tj0MqvxvSg6cHg2vcwQNKKMJ7BgDCv0XPv5vKiqHcT8zUt6xHux/dxp3NMwNN9FFp/7h1mtFFvJ1GwAARMfsStxO43MCD4K+mouL8/LNV/8r6O66nzUAp/6WDF2SQ7tM7vfuPTGb2CBBRfKcBgWQEyRTHRRw4xr2wJrvTN/QqAIAZ48cFCjXQWr/YffwrPjZ5U/+ab3kwL6vV/cANwAg2neCa+bllcjh+o83sDegWOfmFWu2tai4WiYnhrVcJC5us5I+5xga7JIHAbs02LsdePkIqjuCenznozG/YFjf/+kZ+fbeZmCoICdLBR69WARObfOs4+M3qawwT64/9Gd5cRzPlr0VJ5o2X915GM205aNjh7UVot3c5hrNyQFELp444uqXNVnT3xAAdhh10Pz5phrRQX5fuZeMxVqmB9PmL7cfiGFdPG/rVLDHqRVqNOMN9w09EHog9MB2PRACANv1YHh86IEd9gALwt6hEakuKZKE+I31j9Ryfnf/idiVlzXA72jS7D21g8eq62T32zQrdPe2gU5tnYTp9qqDG1SZ+8eHZG5xQWoKy6POkpnpBwl4jp24IkVFVYE8FrQWn5PZqfWwIWL3xGjbKdpUxexxLpuwDyQIgEHpwqXLv1sPtu3n8BKZCwJ+BPGj9ZqM58JHf68gAIAHzIzhqTHJS8/RQHvl9YqMz0xpH20rG8I+7rGxQblz6wvfe+PVdcEve+gEAARdwLtlPu2ij04TaHpxT9rb3ql9+03SWs9N68WWlidSXFyj7wwUbwIowJalpQUZHe6VrJwipeLu2fOunhxmw93bX8rY2IDf5da3k0U+d+HvJO2tXoXfgUFr8TmPHXyiHRzB/4u2Tr2Ml5q7GQcZ8e+v/buv2KFftwuv98yptMarZMDNR7AnDh+5sKFDByUjgA/pGbmClgAAQdOLu9qaMyY2TuLjEuX1m1W9twZMi8bHbuCFfYyAlNcfNfqyXpzmFgQAcGp9x7n8ujswrqtvA1mna5PVPrKvSm43PA+Uuddvsw3047n75u5DX5q+/fpO3w4TYPu9J9btZOjRLMjNzJCRCWrpZR1c4J2l9A3WG2A5QT9suqXVZf0NgT1G2Rv70HYw4y0gaIQT6ZSwv6J0/XJLKyvysr1bs/+wIQDdKFOgPML+2x7NHMJ9Qw+EHgg9sF0PhADAdj0YHh964D17gAUTtaEs6rBjtTVSWVy4KVC3tgKsyC9RGjw18e2DPRoYGqvIK9EshtXIZmBQ+7dqfgvl+qMXtWYxqEUDANjpxtrPfLhXtQAS4uKlpqhiHRBxu77f+M1xbuJ/ZrtncPPxbyTdRXvAHB9tsGplI9DZgEUngSj3NDk+UbLTMnThOT47KftLqlw7QMzPTct3Ads2uukfPHzRrH3k3cwpi08Q2vCqzfex+JsLp7UExm7UVz/tapbqglJJSUje1G4smnlxboAUqNz4kIAXfYTKqjpZXlrUOuTZ2Smtz0VfoLe3RYpLqmV0ZEDOnPnVhvpvzhWkVt46Hze/bveZ5fhz5/9WRcOMGbYG94SaaHwLWOZlQfUxjh2/IkXFzkCfF4jgBC5F8x0wY48Agpc3BP9sAwDo7GzSrg0Ed7OzE1JQWClTkyOqsk4Zzdj4oAIwRkOCY258/5+BNDKCAgBQ7AHLnIx7ANgVHx8nV+8/2bRLpFxjYxmNdSevThxuIrLmeDfVfLbTwYMseUNzmwyOjvu+r+v3wgYAoBnwqrPH8fgzhw+oZgC1+dZuA+xsBwC8xsr+eVkZMjweCfC9zKpLAoD+rKtZM/sxu/fI/PKCyNou7RQDIEDQP70wp11m9hZVrr8vRjjRr4tA98CwsgTq91fL/eevJD8rQ0oL8uVRU7OWDtCas3d4RBpetWrHH56D+cUlufu0SSjdaO8dEHRWKKvwe1f95h1uDz0QeuDn7YEQAPh53/9w9j9yDyD8B7WQxQFiUFAgneopmcbk3LQ093V4zoiFTWXBRtX+nXKBV82+Uy9wv+tGs/B3yqz3jw/L4MSI1FcekNmFOUlPflcy4XRtL1qydX8vFXzKFq5+96+OwmxemXNzfjLKX//lf/q5Zn27Vz1+4JO83TEoAMLuboEOC3sW+G5mFwFcW3OvVbaew4uiC9Bh2pulJ22+x22tDfKy6UFgd5w6/Znk5b/L4rkdiG7C1OSo5BeUK7vArgDPcdEAAG7PFaUHi4sLMjk5LAUFG+vYt3vPABZvvxV8I6D4/KMzrqJtQRkNfrXwXtl8J+YAlH1AtaAGgPPRxd94tkfDb69XV1xbRVqvFc13KAgAMD49I9850PO5plU4z40ZY++EYfeLV4DtV+cOm4ax2csSjJAdY3cSCNxXXip9wyOOWX0r6OeWsefZu3L6mJa6YU5ienYAwAtEqS4tlvp9VVrjTzmdl1lLFBBtBDCm2000BmOPIP0XZ46vt+qF6g/lH6Ns4ljtPrnxuFFiYgB4auXq/ceyr6JU0lOS5Zu7jxTgKC8skDuNz+VAVbm09/bL4b1V6ouB0TFlEKCTsl0tlGjmFe4beiD0wIfrgRAA+HDvbTizD8ADNx4/1fpJMv7QM1+/WdPWUG42Oj2htfxOVplfIrkOqvUs+haWF/X8Vt2AaN3nFoxEFvW/2JSN8zt/NAtvO715cnZaphdmtWaTxVxCbERxO4l2cQ4W9Fp+QbwXCOJHi2ZYXuJoTuP20iJgf8QbaSuWnZGmh3v1Hw+aKfcqgfDTAGChTxYSBW4saC2wl/AZzzwZOej5dgZL0PtqfGvN/vs9n4A9u3dHSkvIEjvVkAcFAPILyuTkqV86XnJlZVn6elv0/cnNLd6gQ7AdAMAqvkhAkp+dodRnNwtamuL3nHvV8pN1h45vzAtQcxsnwX96unOHD797CjuhtaVBECk1XR+iEQL0AwAoxyKrT3BvNzs4BpMGRo3dnGrqzT4wff74/bvWdvZjI8G4u9ijGwBA27xjtXs3UfcJRunMwdjdWoBaSxbcSoTsbSj5ZhEUW816Hi/qP8H28QN7FRT0EyW1+xw2UdByMevYYETctIj9sQ1QgICd4D0tJVlOHtyvWid0NKgqKVSgpbwoXwUZrXoNyYmJAhPi23uP5PKpo8r+o0MK305YD4w5ZAD4vcnh9tADoQf8PBACAH4eCreHHvgregDK4Iv2TqksKZRnLZHMql8bJ1pNTc3NyNLKkgYNifEJkp6UEukrvLamLfCgM84tzitNfPwt/Z9zb4ch4ETt9auX93JtNMGbFQCgTpOyBzL+CP5B62RhSw9usjvUyNszPEH7w2+H/h9EADCIBoHxGXTlS1d+79qT3ixCuedkjyL3/40enhAfH6ljt7SUDNp1wQsE8Vtwc21rBtOtVtn6XBBk/PLsSc18ORnzm19eVM2HuJiN+wS9r+a8bn3rt/IJwNe3b/1REAn0s7pDZ6Wism7TbvSjj42Lk9npKYmNj5P09NwNgnbbAQC4GL3SyRibWmh7DbN1QF7aFtb9vHzopyFgF9ELysox198K08g6dsAJQLiysv3rQMR2fWw9v6GKOz0PBHVkg425ldP86vwpfZ+dzCsrbvb3oqlTbkZmmtazVqsqKZL0lCR5/PJdS0QCUjLeZixGBd8+LvNMuYELlBZ8dv7kBkr7k5et0tbbv+FU1tIHp+3sbA/o/b5HBNqAItu1+YVF+fLmPf1GfXz8yPp9NAynrLQ07TDw4PkrBUzYjw4KAG50A6AVZ3lRgYxMTMj0bMT33CfKGBARBMhFBBGQBXDELqS63fGHx4ceCD3w8/NACAD8/O55OOOfmAdGJ6flxqNG+cWZE7K8siKwAryoutbpERy1D/UI1MYghuDR0aoDW8qCcH6rAj6B4rnzv/bsU0zveWjsTqrUy8uL2iucnsh+Zg+u0Twg4MUoi0hJTFLhpsyUNInZHaPggNnOPkFbxHnVNvu10rt4+XeO/dzN3PyCI7sPggQ7LMonp2cVBIFKmpWRJixWWYASMNdY+oF3d72Up403/VwtXgCAocL6nYR6Vmp8WRD72b7yEqXCOhllLzA9ctOyFeyxWzT0ceZ18dJvtd/2Tlg0XSzcwCHzDlBeAHBXWFixAfCJRhzPKztNZpFa45WV1XW2iN0HKOGjiO9nlz/5R0lOdtYSGejvkEcPndv/2QEt5n7t6r85ltM4jSEIIGY9DoCREg4EAWGPGMCxtGy/tic1LRiDdgbh3H4aDm6Al70HvVuwbA9wrfOZW1iQP930787AMQSh1i4y5jzRiOrZBQXdgnIDbLhpE0B3P1hVvj6Vtp5+efLqHdBgNhjmg1fXEHuLQy8AwMuXfs+403Yo+wYggYUAy4mSCbteAln/rv4hBQlMqYW5H6Z8gy4BlENQnkPJX1xsrFw5fVTLDPjzuSMHtyzWu5W5hceEHgg98OF5IAQAPrx7Gs7oA/MAWZmvbj+Qk3X7VCwtPydLjuytUso+C1cvg9L4qO25r0dYZFQVlGkJgDUw9j3QYQfo0NTXxsaRZXYfHwvrBw++cVXU9wuorZf2yjrip0ftz6W2pEpe9XaooBPZK+ZalJWvrIigau1uwQ3nePjgG9cAKSurQM6e/9zTH9G0dGPuH1/6raNaPAtkxOqiFYkK2rfeay5BKf3RPFduwmUESYhckh2jrtap/v/J42tC5jqIIVp39BjCcRQUbN+iyRyfPfe5ZOcUbbpob2+rxMbGSV5eqeO4+vva5PGjq4EG6wdAeZ0kaDDuVULhdw47oBUUkDLj9iuHsc/PBPbmPaLE4dGj7yQ7u1AKCsslIyOSGQ7qYz8AwitwtT/jblR+JyV8xkimmdpxSnCCGFl3AnMrA4jjnIJ0xOjIOhsKOvvZOxG0dPVKY0v7pksHoe2b8h7AB37fqNu3GywDfERnGyd9APa37mOORzDv3rOXji5xayvotPPU1Jj0dL8SnmHEP+kSYkpErPuPjE9qZw3uAwG8YVJkpqVql422nj4V8oMVkZqUqAG+lZHBM9LY0qYAAcZ+gP6U/tXvq5bvHzVKZlqKKyAa5N6H+4QeCD0QegAPhABA+ByEHvgJeICFGdkMFmEt3b26cCvKzVH1bj+jJAAgwNR/E+CQ6Uft2HQHOFJRq/T4H9JQuyfIP3nqU8fAOGhNOmN2C4bNfGYX56R9oEdKcgqkd2xQSrILJT05Anb4BSbmHF7BTU93szQ2fO/qvjPnPpcchwDPekBQijXHMBbmjOCa3XhOWAxb6cR+9xW6+t3bfwrUss6rleHi8rJ8fedh4BZhfuOK1PPu03aGdkO3YnpuVhAAoN0jjAarRaPeznFHj12S4pIavyEF3r4TbRUnJ0YkNS1rQ3tB6wCCqvITnF68/FtPYTyviQWdi1eJjBcYYxcOjKb8h3G7iWECwqwsL0pGZp5Oj+/N2ps1SU3LFBgak5OjqqsASDg40CntbY2SkJgiMH1MS8egwJhfeRD14FcfbFb1dwpc3falBd/espJNtypoJw3rgU7MGq8OAtZjTRkCGeynze2OQbsKB545rt0DMK9sPPT+nqER10fQWh7hVubgJI7opkvgp4VgHYgTayXI+2S9h9YOJl46LOa6b96sKYgbWuiB0AOhB96XB0IA4H15Njxv6IH34AFTZ0k2gfpAzCywvC5HvX/v6KBkpKRJfkaOzC0uyPPuiMBUQmy8HK7YH3Xmk4z1/Xtfyekzn2nmDOos7bNGR/q0P3plZd36dvqo5+eXazZ295492lbtzq0/Sln5ftlfe8pRQI3653t3/xzIi34AwNLKsvSPD+nc6QiQk5a1zp6IJrg5fOSjTX7yowhnZuVrKYQXG4JJBg002DfS5uzKhrHQnutAZbl0DwxJQU6WAkUs6AmgoY5CtZ2amdU2gUf2Vm8IqqMJlr0o3ozNrxVgoBv6dqcgbcum52dU/M+euY8mA8/l/Ojb0YybfYNmjhGcqzt0LtrT6/5egnrWEwYJWLwG0NbaKC+b/OnlbkwcvxIbMqrWLgrRsmGcOigQaN2+9YV+awoLK/XbAwiBAfbwzFNeVF1zRG7d/K/1Nn+Hj1yQsvLadXcEfS9Pnv6lIIDoZm7ZaDsFnuPdBAAdg1wXYOHKqaOSEBenteluZqfMBwEAKFcgM803xa0dIMH/5ZNHN2gVeGXj3cZnr6lnP7dSA6sCvzmfW1kEwCKZdz/zKrHxAgytIoY7XWrgN+Zwe+iB0AOhB4J4IAQAgngp3Cf0wI/EAyy6EOwi8w9dksXFZ+dP+fa4f9r5SpX+sYq8EiEjjno6lpueJZUB2p7ZXXDvzp/l4KEz0tfbpoF/a8uTSIZx1y6tVSYAOlz/kfT3tcvwUI9UVB3UXupk1jIz86W1tVGOn7ji6tmgAZSfMr+5gGmTSLaYevHitz3RgwqNOdVpz0xPyPVr/+b5dJy78LcCbd7PoqGr29XSAYagh6I0TaaNdpHU0ZYV5Cs9Hhovdv/ZS209VVuxkVLuV8Jgxh6EJj84Nu7besvPF2x3CoyCHGf2iSaIdBOrnFtakKT4BO0ZbzVKDybnZqQ0p9B1SH7AkDnQD7zymnPQ4NQJMS64KAAAIABJREFUMLKfF/0GMuFFeTka2AEiwTiKpkTGSWfAq+6fMTj5PijgwPFuzBwD7DH3I/Ufy3ff/B85e/7X0vT8nhw4eFpaWh5Laek+WVycV2ZAQWGFPHl0dROzJkgnBy9GjvGzWwYcgK6yeOP3gVZ77G83e8C+vLwif7x5V8tgrGZlzngF3nSXQTHfmJtKv/Xcn507KSMTU/L4ZYvjo5mVnqY16gnxGztKuFH33Z5vWgvyO2fvenPvWZP0DG5mC3xy+phAtd/wns7Nq4ie3bzaipp9/UBRt28hehoo/DP+8elpBX6P7q+O5tMV7ht6IPRA6IH37oEQAHjvLg4vEHpg5zxAjSBZGqjWBHOoGAMCoCTsZa/62rUzgJPVFFZIVqqzaJfXOfv62mSwv0NSUjOlu/ulHDx4RmhZlpqaKc+e3ZLc3BJZmJ/R7YixJSenyuTUmAps5eeXSkpqhnR3vdKe8k5U9iALb8YXNLuJiFrHYLekJqYo6EHGOGjgy3UufPT361Ri/j42OiB3bv/R0+9BAmZO4LfYtF/EnvGkVVRrT7+2F2NxGxsTo+0j+0fHVEQKgCAzNUWm5+YkJSlJoBLbNQL8srT4+eNL/yBxcQmeczYLYLuSeDRvwU60ugoKIDEuZWmc+7XssmhqwCxo7uuU+spaiX1basHcRNakZ3RAF/bluUWuzJkgLeyCdIZw81s0NHnrc0h2MikhQRYWl7R8Qv/f2prWLUM7zsvOlOGxCdlfUaqXDloi4xTId3W+kGdPb3veejtrYO3NG83Ik30NYnYwzIz5qz//f5rpB1grLq6W/v52OX32b+Th/a+VPYMYIdn+Fy/uSVVVnQoXvnr1UIUgrWydIAwh+7fBadxuAIA9q7+4tCxffH/HceqfnjmhavIY3y6y+3ofLUZ5GMwZsv8YoM7VBw2OrQetNfpurAPruU3g3NDcrvXsdjtQWSYHqys2/TtjQLwW4MDLyPhzfFFO9iYAgeMGRsfl1pNnjqdwYgC0dvcJzCi7cZ3Pzp3apIFg3c+uQQFQNzc7tS5i6dbuEi2Daw8btN3i94+eCkwMQJHQQg+EHgg98GPyQAgA/JjuRjiW0AMBPUDG56s7DzUYyc5Il6y0VIGa6WZ0AWgb7N68EIqNU/o/mgB2o1Ugyvn8D8E8e4/1gEPV3VjUP7j/leTll0p5xcFAhwZtiefXd9x6MRbNmKGLB1VqV4X4i/8g8QlJGqzDdqBfuJdFoyofTTDHNZ0yrYjiEexv1RhDY8MNR9E85kKQQ6YziJm+2EH2te9jby+2lXNwDO3cHj1wVpy3n9PpGWof7FbWzMHSSE9xbGRqPAKozM+oZkbh29pytzGOjw/J7Zv/5bjZKXC17giDgPp/J3CM/aLpGmEFGui8AGCoYFBiouzZs1uWV19L7J49fE6EVnXF+TlC6zcsKJPCWuqyuDgnTxtuyPBwr+ftcxKURIzv22/+OfBtd2JQAFosLMzJowffKM2f7w61/1PTY1JcXCVodlRWHZKW5sey/8BJedX0QAoKymV8YlguX/n9Jq0ELyADUAEdAT9zAwDsbV1fdfZoa0Ynu3DskBRkZ2lQ/939JyrOZ7dz9XVSlJu94Z9pM3erYbMYLEAbrIKOvkEh++9nRrDPjYYPawS1fut3CNCa4B9w0s0Yh2mP57QPoMjztk4tjXAzu6gfCvxk4t3MCqbY97EDsub7MDjYuf5NcfvdsZZR8Jtcv6/GUcPEz9fh9tADoQdCD7xPD4QAwPv0bnju0APvyQNkV1nclBbkKcWbBRIZBy8bm5mUtoGNi7yy3CLJSI5kJ16vvVGxQGrkx6YnZXFlY2Zpq0wBzs2ivq21QQqLqiTbgzZtxk8w+v31/1ivy/WaF+JbTrX5QVwftE88wQ1Z94mJYc0oLi8t+J7eqS7Z7aBo6tXd6Oq+Awq4A60ZJyaGlM3BfUhJyZDcvNJNQnToKgASpSS+611uvcTLjm5dtEdj6FlcPlkvSYneLIMg5wzKIOFc9kw8FP+mnjYFvSgZ6RjskYNlNTI+OyUZSWnS1Nsqh8r3Sf/YsJTnFXm2zSRQHxsbEO6xyrWLqKo/DBi7oZ2xurqs//zi2R05fvJTVwHAaJ4Zk2UnOBmdnBIo4kEtqDglNfw1NfXS09McqJ2kXfjPjCca4MZLmJPzAfCRzXcDUcw1jTAbQKWVBWL1EaACrITl5SUlTqACn5GZ73p/7P51o+Jb6+X92mhSFpOflSkPX7ySmfnN3yDE7WCFoUZPtnxN1iQxPk56h0Y3BeBWlfogzwLAHGJ8BOteooPMB40awCWCfjcVfus1OTc1+abshG0I4c0tLgp+CwJOKIhw+pjEx8bqM37tgTdAa9oKOs3dzvowHSasz6ZXWQ2/z0vLy8rG2qmuIkHuUbhP6IHQA6EHgnogBACCeircL/TAj8gDBPwoSl84ekgXSiwyyAaV5Od4tgZkods3Nij948NRz6aqoFTF87ZiZFTa255KVfWRQAvmpcV5uX79PwIF2tuhUQcJNgjUCIrNf4PMP9oxRRPMBdU8CDLO7ewDUERADIjkZm49vZ32p2aWfuBkpHfCgtbHcy37/eI9edXXIfuKKqSpNwIE0D5yfGZSctIyZWJ2SjJTMqRtoFOqC8u3xY6xznVoqFsmJ4Y1aE3PyHFt/8cxQUpQzLkNYwTmEEFhNC0io/Ejz2YQcIxxudHmowFutiOguBPPWDTnsArDRXNc0H3p+gENvrmr15VBEPRcTvtlZ6TJpRP1+lvjxijYzvnNseiXoLmBlshWDABiaXnF91CnLgjmIOszaGVyWcuKomGe2QcDMIKWD9+80EIPhB4IPfDX8EAIAPw1vB5eM/TADnjAtBmiBGBsckrI/lBPygLIzwhg2ga65c3aRvGomD0xygIwxmKvhp7YyWmumQyCJcTSYnbv2bFWgohyXfvuX/2moduj7f9tPSnK5giO7aRtpZ1cNABAtAvP169fBwJddtIH1nNRo9w9OKxdCZwW5tSak5GmHZqfray+lonpadU7ILsG1Zi+2E41ttEEkk4lFXSNIMMfFxsrsXtiZV4FARMlLiZGpudnJTkhUbtpFGXlS35mjt/Qd3x7UI0Dst90OEh+y/SJZiDRlqYEPfeFj/+bZGTkbto92utt5V0LOsad3g8Nkqv3n3hS4bd6TRWDPXdSlldX5YvrzvoBQc+9e9cuYax2s7YgpNyIDLsXrd/teox1biEiSPvXNDd1fjv931qmYgXDag+clOqa+qinwO8lzCj+SzeFkCEQtQvDA0IPhB7YAQ+EAMAOODE8ReiBv5YHUHqHNlpbUSYz8/PS3jsgpkdzkDFB4V55vaoLvuT4RF2MDE2OStdwROCJ4KYkx5su/Kq3XWuig+4fZFxBMvPmPE7BW5BrmDZh1FrvlAWtB7ZfL6hiPMdFAwDQkvHunT+9bRt42bcVoXVcBGP0RqezQ27e5t7jfj6j7INz0KPdGAE89csUm5PlRuE7yAIY4AAAgcAB6vLK69cyPTsneVmZQquvo/up0383omjEHTnK7xlizNCK4+PihEyrMbee3mTaEQwMAsb5+dFte1CAYzuMEWjviOntlPlpSaAd8M1X/zvQ5QA2qP9306Xg3pB13717t4JL29HHsA6I8z5taZfq0mKlw3vZwtKSgl4wLhgD+goIw/kZ54XdRTcAPzHN3MwMof4dAUcE6JxU7/2uZ7YDpCEW2tbbv+kQu5idX4290zWrS4qkrrpCbjY8EwDsrRi+KS/MlxcBNAs4P10WWrt7N/mRd/OXZ09uekftmhcm0LeDU1sFn+YXFlW80a5ZsBVfhMeEHgg9EHpgqx4IAYCtei48LvTAj8AD0P/5P3q/P2pq0QXphWOHJTVANpXhv0b4rfOV1nLvK67UTH9jx8v1+v/akmoVAHQzMkFP2l/oeTCCuSMVtUqX3o6hF/CyaXP7Jvs5Uaa/dOX3rjW+a2tvNOBk8UYmnPpq6qxpR0j9PyJgO2GMgxZjfllWmBeMJzstc8Nlg2ZzOYi+5bUHTvkOm9rzmzf+oJlWxNgQN+PaCwuzWr+MKNrrN6uaiYp/C/5oG8e3ZvQRKH24eOl3joE6vpyZHpectyJo6tvlJVl781prwal1RziRIIyA388/bpNCQA1xNBb+K6sRwIpaX0AvJ5GtaLoq+AWS+Oz6o8b1gOWXZ09ImgUEsI+ZrOi3b8XHrHXGAAK8r6i0b9eiAa+8apU5T+R/kXeEZ4b/UYLDvQSY6up6ud3h6vHaju/IRxLj8W2IhvnjBWwwJ4JnOhtgsKPQSAkCNvlNdmhsQsanphV8ghbvZtbngH0QuctKT5X23n55/LLV9Th0MK6cPir81w8wICtfU1qyDn4BsH1z92HUGXaC4WO1e6UolxaQmwUD3bLlgACo8geh3FPjb9We6Ogb0N+soMYYCeYLc7J1vkE0RgBR0BVw6gYQ0TQ4LsmJG5lHdKxBgNbYmXOfS05OkbaKNKw0t29GBKRc0necMolTh2r1WQEQ5N7fbnih/3b9YYO2LAQE2InvQVAfhvuFHgg9EHrAeCAEAMJnIfTAT9wD1Eqi7I2aNAuxxuY27e1Mj2cWwohFkS0lYMrN2ig8Rquzl73t6gE6AeRn5MjAREQfgL8fqayVuLct0KxuQgBuz+49mtl60dOqwoHGDpXv197p0ZjJCmsw8uaNPHt221GN3umcxSU1kpiYIivLi7K8siSvCWCWFmRqKrL4f99WVX1YEECjvaGXQSFvH+zR7Pfeokr1qwlIomE8HKn/SErL9vtOi7IC2ql9fPE3cv/uXxSgQNwKsCEtLUv9A913T0ys+i8mJk4qq+rWz0sQPTTYpUr0tHZEUG1wsEvbAMJCwBobvpf5uRlhkazskcEuFUocHe2XqqrD2kJubm5KWQRcA8HG7RgZVajHiIxxPTKePIOo2lsz89FQyf3aSJqAjeAFFfLThw9Iaf5m+jrz4v376s6D9YDItFmj3tdkfu293IP4wwTpposFIMudW1+own0Q2197Ut+P1dcrKu6IQj7HBq3XD3INr32CZkujeQ+sXQfs127p7tPvoLEgbd+CzpHMM8wVgmU3BgDK99/ee7QhELe2+xufmlEhP3t2n3KY/RVlen5jsBho+Wrdt7woX+vHYcPYrXtgWO4/9wZtEBNk7LQKBCy2im7yjDW2tGvQbMzrmSW4hYX2tLV9ExDAu3mgqkzKCvId2/rxvvQMDWsw7wQicHxlcYEU5+dqpxs7gMN79fBF8ybAo6a0WPaWF2u7Swxg5NqDJ9oO1ZhV08Dqw4cPvlHmk7HLn/yTApfWtoBOzx5VE9cePtFyJAD5ssJ8/SbNv23TSGtNfpfpvgGYmZqcLMdqazbocQAS0nkk1UVYNegzGu4XeiD0QOgBPw+EAICfh8LtoQd+Ih4wGZXDeyt1wUWm6sGLV4KoEmAAtFUUosk8GGOx8bTzleMMkxOSVPkcQSZjtATsGu6V+aVFBQhoIYhuQPdIv0zNzWi5ACJpfjY9Pa6LrJGRPhU9+ykaGcjjJz6R7GzvEgnYFbOLkUCVNnIE/ikJyTK/vChFWXk69WgCn6AAwPBwjzx/eluOnbgi9+995djezO53hOWg7CtDYO2N9nCnxRkZftgEiCFiUK9ZFN/4/j9ldWVFPrr4G2URYLRHLK+o3dRKbafuMYFJc3ev9j+nhpYMGgtqep8bmvdOAQAmo0rGn2t9dfuB6my4tdwkOESx/OPjR2RobFzBt/p9VfKnm/f1/rPA9zre+AjfA9bwjvB+/FBg1k7dI3OejMw8OXbskiQF1B+IhgnjxmxAIPWL7++ov2Fg8N1bXF5e7/sOa4mg8VRdrQyMjklLV6/kZKZLbma6zM4vaqDKv52o2yfNnWR0FzTL/rDplVw8US9d/YPK5KjfX+3qLitoBAh0u+G5432PBL0wMES7uXiJMwIqEJwjkukn4ki5yuOmlk0AA8/t3rIS39IFJmbGFhMTE7h8IjLGiK5MNCU+7M+xMMkAJUV2aUlDbEwwtowZK8cBnsA4shv3bGJmRlZXX6v/MtJSNs0LkPPqd/+6DoyZLhOMCTCVLhCYk8gr9xAQJC8zQ3jG+kdG9ToAMsyjKC9bFpaWJS0pSa9NlwB+l62gBsf1jg5IeZ5/W8mdflfD84UeCD3w8/JACAD8vO53ONsP1AMsHL68cVfOHDqgC0lDQSbTQzumvpFRzfRQf2nPorT0d6qqudXY51DZPkl8m8kn498x1KPiZ1YryS6Qouz8wF5lcUhQulO04sAX3uEdDx0+LyWl+3zF9ViwoxzfNtgt8bHxsrK6LDF7YmXP7l1SkV+6nunp6mwSBKaCmF+9ujkHoMKLZ3c1GIf2T6tEYyx0ycoTWELhLyndq23qrn77L+v18IZGX1FxQOITkqXh8TU5e+7X8uTJNQU+VleWdVGMsVBGaC42Nk6z/rAE3pd1DQxpz3oCjNGpKV3Qk+GlJaYpfWEMN7//Q6AMuZemwujElFx72KDU47ysDPnTzXtir4U281xaWVGAgMX+5VNH5fuHjQq+8S7BHDhff0jQ7KCMwQ1A0EBoeVFu3/oiUAvM9+Xj7Z4XcKz+6MdaAuJlvB+DEyNSkJWrQGM0HQfc7pvJgCMSeeHYIRXeswIAZKsbm9vlbP1Bufn4md4LniECx0h2P0Zqyoo1O97c1SMZqSmaOTaBM8E91Hs7ddzMk28xLVo5BtX81f+fvffwjhtLsrxDovfee1KURHlH2WqZcj1tp83M7Nn/7zs7uzvb3dMz7ctKJe9FOZISvffek9J3fpF6KRAEMpGUKan0oruOyEzg4SHwACIibtz7bE2PEyTx86p+N/uTaBoen1SizFBAvkX/LmyGByGSNOLrmu+7Mo6bjNWsMQL/yxf/OzzNc5/8my/3xGbPZflFonhhaVGT6K/aRrfZedj9rAesBz4MD9gEwIdxne1ZfgAeQOOb6igETvQWggCgXxpYKVVS2Mz9DOK/npGBsCoAL4q1xZUvpM+mBEZ0t5XkFGrFP5a+WieM8n28JLv2HJfy8m2BqtskTUBXgJIgAZCdmqG9/8OTo5KdnikZKS+5FWIJfGJJANy++bW6GQg20O/S0hqZnBqVe3e/k48/+Td59PCaBpq0Bwz0t8ud298KyY2q6gbtCf/uwn8KCQACugdNl+TcJ/9Dtm6N06ACcjj4CID20zPrJ+v2uq8zAdaFW01aQYNYrbQwX/tsa0pLwj3ZsfSSR0oAPHjaEUYXzM0vyOV7D+WfTjV6Bn+Do+Ny6e4DTbKRjCBZQKsCFWiI2rgPv7p2Oyr5lxuC/Lr99ybHY53s3XdKigorZItHFZZjgyLi+YJqyNzygkzOzkhFQbFsla3y+NE16ex4FGiKfteNaju9/7REVRYXyp8uXNF1QTBOwoFkDIE+ATwKElSP6bdHEYUg/f6TDplfXNS1lZeVqUkcrjvVXFpQ6EFn/B8d2utZiTdEfKbtoK2nT49nSN9QTKHGHRcXJysrK8rhkhBPUjBOEnzaiFQS77kovNzZM875TM/Oa088z2H+o1pNb75Xy1cgxzo2MqSMu3Yfk5raPbHu7rk9icWpyVFtDYJvgiSRkyjUuROJSpAwbJeelikgSozRxjI1NaotX7Qp0dbkZ0GP6SYArN9+UNu7eL7BDYDRxkQy1fzdo32NJCotNSAYSILm5hYF+hvBePyNHpuZkMXlJW2dy0zLkGQHF8trcbodxHrAesB6wOUBmwCwS8J64AfkAdoAeKGlqvX3yzdk//Y6DUaCGIEVaAB4ASIZRIFAFGOtUBA0Xrn8FyUWe5+MoObgwbOSm1ekwW80o/o2ODkiWanpMjQ5pvwIBP74za+3MyijO+RTp8/+VlIcPaL4lRfqhMRk5U2g+k4APzjYKSYBYOZMkL6wOKfIgB+d+ZXcvvWNtnAcOvKJXL/6NxkbG9BNkVZEh/7Ct7+XXXtOyLO1Va3O7j9wWvLyS+Tu7W+113/7jsPS0hwia3zVBIAhbKTiGBcf76tYAAHg3eanUl1apORa/I7PywpfSvHFIqtoXvLd19XItgEp/+T4IYVU04/tbDVw7nO3pU0I9gg0gZajyNG4e4dcaXokDTWVMr+0JCAKPj1+2BfCDfnel1/8e7Ql9s59X1hYLjsaGiMGYUyaAKlvbEiDHhKSBE+LK0uSlpSqZKM97fcDJwC8rptBYfAM/PjoQe0Nv3b/sYCE2lVbFfYb6wYo/ZuwnsFhuf6gWYD+H9yxTb66flvbpT4/eUSDxp6R/lCfd2qaxG3ZSlyvcpIV+SWeMqokHdivqaVN1xDrywSfrHtQJcDP05KTtMo/t7gkS0vLilp5VYI5OD7S07NlfHxInwmxJHu9fNvfR5Lxm3VfwcGxa88xJSXNzy/RZKOulbVVbTEybUeGjJRMSGvLHXn65O66cc59/K+erSZex+QYu3cf04RQYVFFOFh3t6CEnnel8vWXL5UpQDplZeXpsUdGeuXunQueXBonTv1cEwF+RuKHtjmCfwL+4pzCTSE03sQatmNaD1gP/PA9YBMAP/xrbM/wA/IAL77f3W4Kkx0d37tLMtNTlSQtqPFCMjQxqn3rTqNqhyoA3ADGeIGfmJuSmflQkBuJvCgWZvagc30b2/kFiH7Hbulr1x5QAn98lZ6SJkMTI7K7artKLXpZ0ASAF/O5V7UbUj6qZyQAqJoZngXQA/MLM9L86IY0HvtcyQEJ9Kurd8mtW19LY+Nncr/polazSCSAGiDZAGcDxzakcby0Hzn6qUKLSQyUltXqGF4BgqowrK3K6tqqzgmIO+MuLc7J4uK8th7Mz02v63Mn0UFSAv4Bz0BieFSRLpB9Uakl0EGiz1gsCQA/TgUCr798d02Zy0moUb03MG76lfmeVgQI1OAK+PbGHSEAhZyNqj+cAVRjIVQzRk96aQEs5g7NQscJxoJceBtrP+gxjp/4iQZKr2pB7wOO43XdqJQDt6f6TsUdclTg/yRdgPS/DYN3pat/SPbW1+pz4FFbpyJBaP3wM2RXQVOBAiCox0heQNT34Gmn5Gdn6jOdJBctCW/DaPH55pv/JzU1uyQru2DDvcj84FKAiI/7Y199rWfvPXMluQfqiARlJGvYdVQgVcVGhnvl+rW/hzc3z+G7d857juNGRgU9prOf383Fsnf/R/rMa2m+pfNwok6itW1FUqmYWZiVyblZVUspzi30JNp9G9fYHsN6wHrgw/WATQB8uNfenvkP2ANUuL6+cUcrbcCPYVCO1HfsdgVw2HsdzSoPiBVm50tVQem6wGV0ekLaB7vX7RopyDWQclPReV/cH5R0D4K/lMQkeTrQJbsqtgk9nb1jg5o0oR0gEmIiKOzbi7F+YX5Wvv7q/ygcf1v9ASXrM7B9ZwsAL85nz/2LMvm3ttySsvJ66eluUXk2XvZhtoZ0jmAfo6+/HvjrnfPhsUkMQLCVlpa1IYgF0js9Na4Ig6WFOQ3sJyZHXolpHrJBL2gvAfilu/cFNnUg9ztrQqoExujZhQMgiPldX1pqQNEgIcc5Q+r3+YlGlWajqmwMeTmINdnWGIRyIxPreTXMdyQATux/qbbgnGMsiYsg5/a2tnFWRc0xQU487emT+sqydckZvse37X0DsrO6QsnfzM9PWm4GRgB4EbEhF4n8H5D+2vISedjWqSgMGNnfhhG80//vZOwPIkFong/sz/zhGyB5AKHc7eYnSohXXligknbGQOtwj9KCA1SfRFuIg2NJIfMk0UiwUYVG/nRudlq2xsWpWgkEniThuNczMrI12TczPSGpaRkyOzslSYnJ+pwgIYNR/S8uqQ4fG8QBiWaCf+d94Ic2a225HUhy1XlNmx/fkLanTeHxjxz9TJ8pjx9e87yUpz76pWTnvFTnCHpM5/3f092qyiYY/oMbxdmSYpIMQZ8v7jmFn09z09oKU5pbZKv+b+PGtMewHrAe2OABmwCwi8J64AfoAV5AeRHlhQxYKC/jBCpBjeD1bnuoFxf46oHaBoWKY3zX2teuSgBOI8BtqNjmW814FxIAvNRRreaFF7b6IOYVaDj3MzDmlr6OF4oJz/TlHUlFfAWXQiSLBRnhxXxuGO+ra3ZJSUmNVu3QW19ampf7TZc0sN+9+7jCaamidXe16HfGGHPnzkZJSk6V1uabqncdBM5t9g+pBVzWcV+3UQ2kKuhlVCAhBISUDVg+Pc/GYmGT9wpeGcf0cpsx0TEn0P/y6i2tMO+srpTmzm7ty64qKZarTQ91U4JPZNMgm0MXHFQOqACK/jCRV5YU+lZx34UEAAmXgsJyQRHCsJ5Hu64bq6/PlTxxbHJ6A/kd98bX125LQkK87KmrljvNT/VnKsgDPQ8DJwC8EjemDcM5XyTz9m6r1WuGgQi4fr9Z79HTh/fpZ7cetmjfPEgBUBvMiTaOT44ekq1xW+Vxe7e2d5w8sEdKXgThJC5oueI6kyCCGDAzLU2RIM4EAO0HyLAiB3fywO6oSAQUCECSwE/QOzSqkpOJiQlK6GcMFA0cHIaM7vrVv0tN3R6tmmdm5siT1rthAkz4P1h8tO1gJBFP/eiXcu3qXxVeTxLhxKlfyFdf/C/tbycIPnTonLQ+uaOEpWXldbqPMwFAKwyIGKcxz8Y9DbrOnUYPP5KV67at3C6795zQAP9J653wVwZJQhuQk3Wfavq2+v3y6MFVz6XI96xB0xrld0z4TUgMOBMLzrVL8M/5Ow24P2Sp/N04cPCsqja4W9l4Tu1saJTxcc71L+Hd/fhaaC+CeDcvY70sb7T7zH5vPWA9YD3wujxgEwCvy5N2HOuBd8gDBPzf3rwrpw7s0aADyPH49LSSYnlJJHlN/X5nsywsL+lXJAHyMrO1yjT2QgrO7APsvzy/JJB28ZskAczOLtAKVkpKhiQmJulLa1JSsga2MN5THTM9/PR+wuocJMCJlgCgf/ewOjs5AAAgAElEQVRhd6vkZmRrLycvwMmJSbK8sqLIiWjM27FI1nkRny0tLciF83/QSh//QexXXFylFbz4hETJyyuRAwdOK6EfFXxUAfARP3M9IpHgBVnSzqpZkO1j2SbS3CBiQ1ub6j/SbU6LRVbRr0pnerkZFyg2SQaCQEjigJenJifJP67clO1V5ZoEoHJrpOcgnaMt4OLtJg3mfnLqWOCe86BokFj8yLYkv3JyiiQ5JVUlG5OSUlXukeCJ37lHkHwz94ghgAtyHHegQ+BP9R+CxvitW7Uf3hhVYwgTszMzlMgROUd+TklKlKHeR4ETACYgc7ZTwA1Ba4jbuH6GewGi1HutbXpNPz9xRCZmZlUpwJD2jU1OKekfiRyUAq7ffxzWmec8TuzbrYk9EqwkoYwx3vH9u+WrqyG4uJedazwouVkvZVjd24TI++JVNvKXZ0/q3PqHR7WdwPkcIXkJ9wbPJtRIvjv/B22Zob/+SOOncvP6l6rU0dX5SFuA4NTo722TnbuOamC9d+9J6elp1cTfhfO/D0+DIB9/zs1OSf32Q9Lb+0THcxvqCNwHoBtqyorlu9v39Rqf2Le+DYhn25VLf173nA3d058oqaEzyOcYBvETi4oH+znh9tGOSSLUoJy4J0gAgojAIrWgnP34XxT5NDMzodwoxoxUIKSO8NsYZRS+93u2BLmn7DbWA9YD1gNv0gM2AfAmvWvHth74Hj3ASzhJgLzsLOGllkrYvvq6wMRQvOQ+7H4SbgPwOxWqGBB5EQhjqUkpWv0uyPJmZYaU6eHDq68EDec4J079TAj6Q+zXsRF6xRJ0+yUApuZnlLmZ83zQ2apyXwdrvfvgIy2DWOays+GI1G3bv244Av1bN77ccAj6V8fHBqWsfJv279J/v7a2pkEfCZBrV/6qpH/REhzRlnAsCgbRxnJ/75UAMFrjJLLo94bfAqZ2ghFjQRMA7sqh8/hA/QlssE+OHdKq/Y2Hzarr7bQfn2wUoOcoBriNhACyciQPkJkLYiBC2tvua6XyVSxU6f2Fol02c4/Ay/DN1/8RaAruBAC+ICAm0Cd4hafBGN+RMBkYGdN5AWvnZ1QSutrvBk4AeKFhnAgA1gPVeWOnD+2TgtxsMSoBtETB6fC4vUtZ+k0Ay++PO7o1mQNRYEhjPmSGA+LGwxbpHhjSbQ7urJeWzm5N9Jw6sFe+vn5bPze9/E4HQkwIisTPRienwkz+T7r7dDOQJ87gn+p2090L2ivPvVdRWS9DQ72SnZ0vk5OjsmPHQbnfdFmRM/Sp79h5RB48uKyVfhj3kQQlyUO7z8lTP5fLl/+syh+3b36lATjPBpKla6urcvPGFwL0np+d8HrDcwA/BteN9heTHHEiALyg8iaQNolLJ6/ImXO/1USVkwsD8j9n2xjPBKrt57/9XdiNzudExGMuzsuFC/8Z/tvj7tP3SwDgQxAImPvZYhQSmDPIAHM+jH36zK81uWbNesB6wHrgXfOATQC8a1fEzsd64DV6AIZoCKmoUvIiS3WMYCQzBlJAehWBK6LXHYtREd9W8pJ5270vgQ5QTwzJMF486V8PwhHAyxWsz7wsbsZiqW56BcjDk2OKhFhcXpTKglLt8afff1dlvaQ7SBKDzI3A/OKFPwbSrPeai3lpxRfHT/5MGarxZSTGbiqIJAdgoi4urpSq6l1Bprphm1iSF5s5gFtyizHovycwY11TtSUIoRJ71AE/Doo0iUTUZTgAtFJ8slGQAQT2DHTcBGYEPVSw3XBoAkBDTogeO9XnrPQ0nWdqMgF5dG9wDfGvuUfo30b67NuAQblXgGyOCgS5a7hXsl4oU3jJz7lJ2CLN2JkAMOoJE9Mzyr4PcR1oCZ4/QP2pqNOTD9QdJQASk/xMkoW1TNAaxJyVV7O9SQAAlwfef/vxE5X9w0jgpKelSt/giK77o3sbdG5U7IHsGy4JdxsB+wF5N9e8rLBAvrp2S68lTPuM8d/nL2vCA24HWkS8jLX62fEj4VYEr21YcyQtWCO0btFu4L6PCTSXFhfk6pUQ1Ly2bp9MTg5rgA8fCOocrBs955xClajjWYvR3kH1G5UQth0e7pGDh88pMgSYPgojVLIx9gEST8LWSfJoWjjwGVKLnP9fL17zTAC4+/DhKSF4x9ySe84g3pl8MuSjZu4kEJaXFtdV2ht2H5PaFzKFmz0mc6JlimeH0/AriRHzt8bNTUArA/fqo4fr2xNep3RikPvBbmM9YD1gPRCLB2wCIBZv2W2tB94zDwD/h0AK0iZeWqmWQooVtA3AnG5rX4dMzk2vO3vY7fMzcyQzJV1fUpEQnF8KoQAwGK2piAc9lrsiFMnVrwpbj6XX2h1087J3t+OxFOfkS05alsL/8UVRVr6kp6SGuRKCLpVYmN/3Hzwj5eXbwkMbXoXc3GKF/AdJikAQRmX36LHP5UHTZdW5pud7s+bHyr3Z8Zz7eSU8aG+ZnpvTdQWzO4EVVXanefXyes2HKrmpOrq/9yJ0c25DXz9BrpMIra68VHqHR+THJ49qxd/AzQkiqfzSMw5iwFkRj8VPXr3NfvtHCkCQ42vqbJGc9EzJSs2QnPSX/eVmvKAoCrZ3JgBofeBZA4Senvf/+vayJlCuNT2Sxt075fqDxxpw00bR1NqmPyNtl5+TJY8fXVf0QxDzksQ0wTv96AT4BNNOwkbnuP90qlFm5xfl4p3Q8QxCgFYOEB0YSIUDO+p0DAL+T48d1ucprR8Yv2dlpMnI+KSqQfBscJJBEiCTbOUY+INEkJ80H4StoEuGxic08GeNQODqZ1SaExJpOXqJfjIyks7EVtvTe9L8ONQuQKIvWnIwmu/nFxblr5eu62aoG0BU+JdwAmA9AsqNDnLyNrh5OuAwIZjGkNeD18BtlVU7ZO++j8Sck/keNBjPQMx97wc9JogI2m/c9tHpf5asrJcSo0GeLSQ6QA3QLsAzhpY0a9YD1gPWA++SB2wC4F26GnYu1gNv0AMwptNnm5Ic+8tI7+ig9I8P6exK84qkMCtXEuNDfdcE/W0DXWG+AHMK1UXlUvhCLznIabn7JyPt4wWFD3IMs82rJAAYA+j/g65WqSosEyS8inMLpDwv9AIaq8UyFzcrPsE8/b87dh6Whw+vydlzvw1rWvvNw0BVt28/KFSzUAaAJ2Gz9qZaANyVt1jmF1ROLlKVnOMR4H99PURSRgAPHJuAlSq2sZqyEkE1o29oVKvI9JebIJ9g+PzNu2FZTuDuJ/fv3rSeemfHQ3noQ4Tm9s+Jkz+TXJ81SbD5qOepLK8uy57K7ZKSlLzBvZtNABjyRCr7yESOT05roEjgT5X/mxt3JS8rU/bvqFPf8jN+xWI5Jtsjd5nvkB80HAAmAWASn04JPZQBMLgjJqZmNODGSAgQTP/t0nUNkjEq/PTsU9UngGcbEj4X7zzQ703SwDiP9oaWzh79FRQI6wAuBD4LqQFsJMkz+xL8zy4s6H4gtjZj+A+4fkf7Azl+8qfK+E+CDh4Qmu43i/RxzsUgY/iM6wq648KtJlWZoUXCae770JkocicOnYH6zetfyNDQeoUZxjXPP/czx3wOauGbr/6vkEw25jzmvbsXpLfnSfg7CBLhPTBIB7fPvUhIb974UoYGuzwvDy1ptF5w33V0PFTSQi+uis1cW7uP9YD1gPXA6/SATQC8Tm/asawHfsAeWFheVIZ/KvsYFVJkAN3IABID28tqJNUjqIjknqCwbcY4euzHG6rWswtzsry2KskJicpDEMliCbr9euQNKgKZv8zUzWtzxzIXd681L7q0D0CqdeP6F4ESAE6SLKfutvEX3A9AwoFyj89MKsojUjvB6Ei/Moq/LqOFobJqp5SW1W26xSNoAiAIkgQUDQE+gZkxAsTVtWdaDaY/21Sej+/bFdZ9N73eQKYJitkuPTU1EPzfz5dBCQJD1fHfqEScl3GvkACoL632rP6zTyzBuHNdmgARZEZ9Rbk8aAtxI5D8AC5Ov/2hhnpZXV1TIjkSAVTFczIyZHpqZB20O9qacgdohriRa9W4Z6fKDd5/0q7D/PSjY/rMMtV759hsv7e+Rp729Ou1MvaTj47KxPSsEjxyPrtqq1RaEB4KjKTAif2h9pnWrt51nAOmJ56EEOSRkRIA+ISxQlJ+8UrWuhmjqj4zM6mw/8ONn2orAEEvkn87dx6RrOyXlezNjM8+7gQA98KtR62aLIEQ0Gnu+9C0EnihnkwCoKX5ljx9cnfD9KjwHz/5k1Cr2Hf/FSbyA+1w5syvZWtcvPKauIldIx0TmT9aoSBE9TKq9z868yvl0cCXoFOYn9toqaivPxBOpDqJUYM8YzZ7Lex+1gPWA9YDm/WATQBs1nN2P+uBH4gHxqamNTgBpjw0NqFyU/RYY3wH03pdRdk66CpBYlNHswZGxlAKqCup9A0oornLXZ2JtP3Zj/81zNxsthubmZC8jByZnp/VHl+gzX72qtJ7jNs3Nih9Y0NSnl+ses6bNXcvrN84+qJ79jf6MmrMtADk55cpbJbvgxAiEmg8W1tVlQC3gehYWFpUREdacopkp2VGrVj7vbQ7xzYqDUa7nPPgnIDHxscnausEbOXu+cMJAWdDfkGZIDnY0/NEKiq2R5xT0LYEZ+9wtOtH4AEPBmiPLbK+id9UnpH/a2ptl4M7t3mSvb0K/NqgPfyCFef8vfrjnd8T/BdnF0jf2IBKdxqJT+c2sSSmnEkyAmh8ANJoR3W5VvyRSewaGFRIO9X5K02PNCCuLC6Sy/ceaHIAZATylF998b+jXYrw9+57Ap6BL67eXEfcx8ZU1CEjBJHx98vXN3zvPCCBPuOg5EBrAggByCadBp8DqIJIdmxvg56jWRteLPnsT1KitbNHlRAgQyQ54pVwQ2Kuve1BuPrM/bR77wklQjVGT/+Na/+Qkx/9QnJyCjVohYUfIjqShEGeDdGc72wBIOifnJmR9t6BcDuEc383XJ6AumFXowbR7nVM0oog3pDouedhEgSxPLsZw+uYHIv7CXOSDLKekD6cn3/Z7sZnZWW10tfX7ju3goJyqVOSwOcqI9jX+zQ8fSeBYDTf2u+tB6wHrAfelgdsAuBtedoex3rgHfGAViPjIN1Dl/yZMnUX5efI6uoz6RsekbKiAkmIi0OlSQZGxoV+4YqiQklNSQqzUQN7H5oM9cliBMEluYXhwIhAhwASiDFGRRlpPIMecLsilpc6P2g4sOaJ2UmZW1qU6sKyiAFiLOR1fhWc6fkZmV2cl6HJMdlTWS8JmyQkDKpZ70dYZxInBw+dU7jpqxrXjso/QWFWmn8SxX0cAnVe6rds3SIJ8Unan8yLNjBk/ouEIog0Z6TMioqrZXV1WYnJ6NWl4kZVk3Gfra0piSTVbngBYllLkRQQ8AFrNn5rnBI+Inc5Mj0hNUUb4dmm8gwE+kl3r/a308NNcMd9try8LMurqyE2fgfpJYFkUIuFKwLyxH37f+Q7NAoWnUO9kpeZ49u68ioJgPO37mmwD0O+X8+71+Tc+u9BfOO+hjzfLt19EJboIxlTU1YaRl5ACkjFGoQGHAVcOxIW2J5tNUpMePtxq8Lbq0qKtNpPDz/tICAFQCyQuIDPAZJVpA5VZaWkWAkNbz5skfnFRe33h6PCtAXQ5gBhpdNQmpiZW5DV1VXpGxkTEkhesqGREmxHj/+TqnwYY/1zXxh7laST2/8kRkjkgNzAUN+AIJHk7+cnj6xDyfB90GdbkOsMoiUjI0eTGk4EQJB9zTaGUJDf3QkHAvXauj1KQomUaiTjOcPfziB25uxvNclgzXrAesB64F3ygE0AvEtXw87FeuANe4CA5PajVq02QWqFVj3kVfybk5EuifHxMj2/oBrNk7OzoSrm8+eKBDh5YI9sfUFf7iQFLMkpkIqCUp05sPGB8WGtjnsZlfKy/KINFdRYgptIPZXArSdnp2R5bUWlCHkx5Zyd8G3mFUuQ6JcA4AWwtb9DkEHkvDleEIPJnUAQ3XUYt4NCrY1+truKp3D01eWovf9B5sZYc4vz0jM6IPWlNRv85hyDavz83IwQWRkd7SDHiGUbE/CT9Bka6tEky8zs5AsUBCz5z/RnmM0hvWO7WAIEJ3mYe16j0xPaTkIwNTI1Jrnp2TI0NSq1xRUb1i/3B1ryGBVkQwLYPTiskHIDK+d+gsSQoJgAGeI7p0HitryypFKNrA+nDfR3yO1bXwdyH8E/SQAvA7Vzr/2xFGTlaeLOzzabAFhcXpY/X7iqfvj8RGNMCQDm4iZ4i3bCXsgYfRY9e/ZC/nCj5II7KHZvy+9u8lKvz8w4mw2yST7w/IWLoKq02FMqMhoxot/5R/Ob73VfWFTfQRjrNDehIuSG8GFgXv3/oWvgH6wDv0eW0GtNk8zj3l9eXtTx3YgWVExamkNEjG6rqd0jo6P92gZhzK/iz/f4r/HoZ2EkBce9fPG/wy0G7vFBFNCCdv/+JYG3JpKdOPVzyX0FdNhmr6Hdz3rAesB6IJoHbAIgmofs99YDH4AH6EEFJusOlDl1YLNUNel/NUbfP0kAjGAWFnH4AZDHc7YFeLkuIyVddpbXrqsIBw2CGS+abj0vr1RqkxISZWZ+VnIysjZI81FpvHLlL1Ff4MwLoht67/YDZIBBEgCPH16T9vYQnDgnt0hfJMdGB1RvO5q9aTIpgpjZxTkZnZ5U2D/ID/r/vYwXc/ptCbyxVyVljHTuIUI2ZA1fsp1H3P7ZM7n43R99X+Cd+7pJFaNdg0jfG234E/t2aVU4VgM2TOuCWXOnPvqFBj7GgvIasL2bK4LPuJ4YCbF7HSQAcqWyoMyz4sx2sUhlupNTaNiTLCQwjMWQxCT4mp2dimU3qd9+UNUs3jdjbQOfp92AFiy3OddEpHM7eOiscmbEYmtrz6Sjf0ARCPu21wpcF5BbDo6F7mlaMmhbwCKpKbi3dc8BqD3BemfHo/BXddv2y/YdB2Xr1jjp72+XO7e+CX+3a89xqapqkL7eJ9J076J+7kY3EaSjbAAppjEIPWtqdutz1euYXr6BrZ+140RMsB3rsO1pk/5njETB7t3HpLikJpwcQiLx4cOr61oDSDZsqz8gZeXbNJFnzXrAesB64F30gE0AvItXxc7JeuAte4CqZHLSxn5wpkFVfW1tTaGxTqNCCgmgn1F9RzGAPnKCcnr0x2emNOA4ULtrXTtAtCqX8xgERuhbRzJerKcXZpWt3y8wj4W9PtIxVyDNCwD/b225I09ab6+b9vadh4WqbxDtcydL9ptYHviKHveyPCqR8RowerVs8HJ95dKf1gXYfu0JkeY5MtIneXnFGgRs1ugXplK9uDgvK6vL4c785uZbvv265lhU8tAUd7/8b3Yu8GcU5ubI+PS0zM4tSEZ6quSCoAlgXtV9Z6IrFlSDX0X4cU+bcihwH5fkFKmqByodfm0ehl+C1o5oFrQKjfY8c0hNy9wwZCxJOa/5REJzeG3PPLo6m7WdxN2ewhpfXJhT6LZX5T+aP17H9/jq66/+T6ChSA4SJLsNNAYJhvbefuU1gMtld12V3t9GotLIE95pfrKOxJB2FhI4Sysr8sWVl7wKps0FBBkG0uOz40f030hG0M41pl3Hfc8ZThI3B4jp0yeo9jIz5ta4OM/nCGt4dWVZiRCHh3vXDREkaWnmBcrJbw4MqvMkURllu0AX025kPWA9YD3wFjxgEwBvwcn2ENYDP1QPrKytapV9ZGpc6Cs2VllQKkU5+eug0hOzU/KkPyTBta20WnJfaI87Wemj+SlooBFtHL4n6CYJEMSCvCz6jTM5MaykV8BSX8WAdJeW1klqWoZWll4lcPabB8kerx5ksz1999ev/m0D0zbfexEzghCgRz8lNV3/BTkQBwHXypKSalVWbJe4hERZWV7UajckYLRFRDLGgAeA6lwQQjy/sXih37X7uGRm5UlKClrdG6XwIs0DNnR4J5KSEmVxcVn6R0a1ZxxOjbXnzyQ3M1OTakClI5kftN+pix5LMGjY0t2ICfg4OoZ6ZWpuRmqLK2VxeVEyUzMiKlgEVR3g/LxkB1GpoJqKr5eXl6Snu0Uro/z+/NlzyXAgTB40XZKuruZN3yKMCeQ6MzM30BgkjiDNA4ZOu8Xy0qKsri3rOpibndI1SyKRzxkbwsyEhMTA64TgcXJyWMdCDpE2GT9ZRq8Je8nNoXpAv/+1q39bt4sXL4qTrd+5cUNtlaK5DDkhCYAd1RXKZ+A0kwBwVv9JIOzfXiff3LijnAiYH/w/0EV4wxsRmF+/9ndPpJcXSuYNT8cObz1gPWA98M54wCYA3plLYSdiPfD+eqClr10DC4zgwgkdh1UepMD8UqhihEEKeKBulyYIYoEa+wU3m/FcLPJ1vGCfOfcvG/qCIx13bLRfIayvEqRGGh/m6bz8EsnOzpe09Cxl+g4Kk9+MvwiYCP79zufUR7+U7JyXjORU54CtkzRA2m9qalSysvJlaWlR0tOzVKmB4Irgi17atPRMAUruh+4g8AdG/KT1zmamH3UfgjwqqWimp2fkaEIiUtWvuaNbpmfnJD0tVSuqKYkJSuRGTzdcGkCqSZDtqav2XTfIioF+8TIn98TIcK8GMkEsGut479hgKMnzXJS4M5K1ttwO7G9nwsKMiZY71xY/cr8h77iwMCsLCzNSUlqnCBDM2RoT5BwjbWNk36KNwzomCYjyQGZGnszMjmuSAr9nZRdosoI1DFIEPgCq1mlpWVJUXBlxaBA9nPf9pksbtgs6t7GxQbl6+c/r9neibNyKKW4EDsXo7243ychECL2BGgE/gwIwagT3Wtqkrdc/KWkSACZRwDifHjssWRlp4eQBn0FciHLMu2ZeSCUzx9eZSH7XztvOx3rAesB6IIgHbAIgiJfsNtYD1gMRPQB0vHsk9DIJSzpyfEgFDkwMKzrAabQGNFTUSdqL/shYAvHX2esbS+KB+R8+8okUl1RHXQkEDbdvfrUBchp1x1fcgCALYi0CWALt5BQ054P1zUc7tLtP12t7LwQASQMQEFR9X8WGh3rkxvV/vMoQm9qXJEthUblkZxdqkoUK8Osw1t79excjrhFnQB1LIA6vREHhRqUC5k1V+l5ns+yq2KYtANWF5RHVGWJJPLD+Pjr9q5gIIYHhP7x/5ZUq/17XA8QO1fLXtf6jXXOCzcmJEUGxYnCwy3dziCohqYtmXtV/575uPgh3AsBZ/a8pK1FpQZQMaFMhAXB8b4NcvPMgnCBgPrlZmZqsunA71Pd++tA+KcjNDgf7TnJLo3rBdiZREO2c3ub3oMquXvnrhsq/kfx7nYnkt3le9ljWA9YD1gOvywM2AfC6PGnHsR74gD0AdLyps1noh49kbrlAtn1dwY1RNeBFleorvc6RJMiA90JkNzY2EOjKEeBAGuckZvPaMRbYdKADv8JGBJEkBDIycxXmHkvbAImMiYlhreJH6wP34wBgDODP0WD9kU5xcnJEZb/eBQPJANkaRGNUgxMT1zP1R5sjChC9Pa265qOZ4QAgSL5yORhhJWsUuTRY1P2sf3xYhiZGVAKQVh3DXbC0sqxs9Ib4jf1BXZz/9vdR+RTMsfDLiRM/1T7vaMbYaNZzff2Mcegb34yxJg8d/jiMMtjMGJH2obVhanJMBgc7A3F4MJafoojzOH6KKOc++bfwsydaAqBveFSuNoVI9841HtAkz9fXQ8gZkxC49bhVOvteqrUc3dug8q9IKGKm2v/NjbsyPjWtKIjPTxyR1ORkuXzvgba6YMhdfnbiSFgh5nX7mfH4+wJBaZaDFDPScZwICe6JPftOydMnd8PPsWgomTdxDnZM6wHrAeuBd8kDNgHwLl0NOxfrgXfYA5DEwf4/szAnBAsoAibEJSjbfmpyisL5+Q7JNLdBNAYyIDF+fQU11uAmUgAOxBXNbiT54pCmS0kh9pRIWutBWbbN+QAHPnnq59of7GVU/27d+PKdvYogGOghphKWkpwu8QkJ4aQAVTN6tulZhqAvCDGhOVE/icJXdUQs5HeveqzN7E9wAYlcdnZBKCGQlKzEiSZwXV1b1RaXqckRaW97EFM7yMmPfiE5OYVKEvnlF/8eaHqgFH50+te+CRfu20fdT6QY6P/z55KelC5dA0PKXTA1G5KnNJwFJNBIprnh5tEmAhv7/gOnfckVueeHBruFRFk0o8UFlYxXMZI21TW7tf+eJNhmUQEks2gbIGEBBwWolFgtiJJHR/uDDTr07op1LAkA5xxReSGIT05Kkr9cvKqSlBif//hko/b1X74XYtY/c3i/tulcuPWSCb8oL0cTqyAAnGaSBZH8ASJsaWVJkuIT9RmNWgxjbXm+RWVbjVxr3JatsrS6HLqPtmzRzxeWF/W6ZadlaPtYJOvual7XfgE3BSSBziSiF1+FGZOE8KMHVxXN4iaHjPV62+2tB6wHrAfeVQ/YBMC7emXsvKwH3hEPUClHFx6Yf6wG3L++rNq3chNLcOPWgnbPZXRiShmrqUhRyULaEBK23XXVvi9ysRzfeTwgxshBJb0gjqOaSbWcvt9Q1fvDMucLdU93qySnpGmiIZKBKiBgjfSS3d/XJnduf/thORM4dm6xHD/5Ew16II8EqRLEvPrw5xbnZWxmUsn+UpNSpKW3TRaWl5SrA0nOkbEJ5S4AAg6KZmxySmXpqkqKJSczXXv3r10NdnwzR1N1pcc/Pj5Rmf9RahgfG5TW1juBEQXHTvxEVpaXPLXig/jDvY3hecjJKVIlAhAcfGaSAjzrnq2tqgIG9zRKABBZjo8PaSvLq1p0CdM1DVSNvKY5nlsBxN0i4E4QOBEAZoyywnw5uLNeUVE3H7VI98DL8+GZSWKgf2QsjByI5VyP7NohVaVFEXdBNYZ2MFRhZhfnZatsUTQBfAX8npaUomoq+H5ucUF5KlafrWpiOTcjWwkZV5+tSfkL3givg5HA/PIf/yv8lWmbaH58IyzpF02xBBGE0AMAACAASURBVHQOzySk/JzPJtYwGeXV1WVZWlzQZxfrmfaPaLwQsfjSbms9YD1gPfA2PGATAG/Dy/YY1gPvsQeGJ8ek84WEEi9EFfklkp6cKvFx8VohGpoYlWGPqn9pbpGU5RVFDPC8yK78XOUV3LwOt8YiB/g6jvdDG8MJpyXIg6gvLS1DKip3+J4qxHA3b34lZ87+xpdVnRd+qsRDEXqqf2i+5HwIUGAop1qNtT29p5rnQcyLp2KWtoOxQU3CTc/PSlVRmXQO9Up9abWnzKP7OCS0Ln73x6htIEHmF8s2Tr6Pp0/uqZb8+26R+Bk4Nz/4/5mzv1XUDuYlz+huLZiZm5d/XHnpL9o6Du/aLlMzc3L9wWMlA3QaJIFH9zTI9NycfHn11rrvQIFsryyX+0879HPQAif275KCnBxp6+2T1dU1VQKACPP7Nid6ggD9zJnfyOrainz7ze/CSSfUVPbt/9GGqbLOIaikLQXbf+CMTE+PCgocS8uLikTZs++k3Lz+hd6jR499Lih4sB+Jhs0iS75vn9njWw9YD3yYHrAJgA/zutuzth4I7IHWvg6F/gPJPFi7K8xoTmVxYGJExl064dlpmVJVWKatAdHsVYMbxodJHag0/cebsZmZCbnw7e83s+sHvw8v03v3fRRO8hCsA5POyMiV/IJSX//AfE+wc6TxU98X5+8r8Py+LyrQY2DrWCwtMmx/9uN/0VYEtyEBSKJuaHJModcgASACpK/bbV73U6ytMq/qQ/e6YjykNOnjfl9NA9Kzv4kYKLrh65yrW+LPi5fB7S+SZ9/dvr+O5M/tt8LcbBkeD6kE7Kuvlfqqcq2yE+g/6erVz5EHrK8s11aQtbVnunbehUDfbw04+VdM9d/tUy8lBiNF23jscwEtsHffKenpeaIBPi1R2bmFkpdbJDMzkwKxKSomy0sLKg2JqgmJN9su8L7emXbe1gMfpgdsAuDDvO72rK0HAnugY6hHoZu84BRm5SkMc2x6YsP+wIkhFQPiGcQg97p86U8RScCc43gFNwYeHYRcK9Kc3D21Qeb/NraB1T8xIUna20PEXO+S0et98NDZdQENL8y8QB868oncuf2NHDr0sXR2PpTExBTZvuOggLYAGXD54n9LZdUO2bGz0ZdI700kAIB7b6vfL91dLTH1478tv5849TOF/xuLRakiWosMY/aODihyBy4AknRu87uf3iYXg9e6MvOEl4I19L4ZFeNTH/0iKoGoF/u/u2LthZpytwjgH9qhLt15oH39bmvcvVMqSwqltatXUAzYWV2h8pXGIFGF4+VdCWqZD/9T+Uofcz8vCMqRc/z6y/8d3sOgAtwklahd3L71texsaJSJiSFJTc2UmelxqarepYlM2gK4B1BwmJubksSEkK96e58IZJAkQa1ZD1gPWA+8Tx6wCYD36WrZuVoPfA8eIFi439mi1R8vK8rOF/5LjpERPZagwi+4abr3nRKw0TO7e88J3xdWqmYwsJvKqvs8ImlGfw8u10Pysnr6zG+0ShtUZuxtzdUvSOvteaJEeO1P7ysPADD2lJQMfWmGmb7taZM0Hv1Mnjy5q1WzSBZr9TvIuR85+pkysWMgFSCje/TwapBd3/g2J079XHJdKBaqjd9+/R+Bjh2tRQYm9cc9T2RxeVly0rOktqRC+6udFul+8oOnB5pcwI0iBf9mCKDYV6/8JeCI3/9mPLtI7EAgGsn8FBeAq5MEMMY9RJLNaZCjZmbmeg4/PTcvC4tLytKfmJigHCmRAunNegySWNABIMWchvTk445u5ZdAZtCZaDDboUTR2T+osoO1ZSXh3SF1bXrSJl39Q/rZnm01sr2qQpMTbguSMHQn2MLHH+oWuEt4RpGopJUpPZ2WCxIh3kmHlZVlaW25pdtBBGrNesB6wHrgffKATQC8T1fLztV64HvyAPJ+yIdNzE7pS15qUqrkpGVKRmpaoD5ir2nHIjHmJdsEXJVKcnnl9lB1pma3r3c6Oh4KfcTnPv5XJf3yMqqt3134Y2CCsjd9KZx9v85j8XI6NNQtD5ouvekpeI6PvjqVMq/qIL3916/9XStnsKUnQ/g1Mym8LOfkFsrISL9WQQsLy6Wvr0173f2uBwd/ncgMvwCZACXE0n8/oob7m3I25w+JYuYL2L/zOPgTlEwQ84I2u/ejFWB0elJy0jMl5QWBpdkmyP0EQ/rVy28m+K7btk+4z4NUnSF7I3HT39cexDXfyzZKhLj3pJSU1nq2Wrgn5XetuUeysvN1c6+kWBDkx5t2AH8fmjpbZFtJlaD44jTIWc/fuqcfHWrYLjVlLxEufEZi6utrt4VERX52lpw+vE/XAOsRKUOICZ320cG9ghqBl0VSrHBySrwOf5AQg7Dx1Ee/DPMzvI5x7RjWA9YD1gNvwwM2AfA2vGyPYT3wA/UABElUd7NziiTeQQJFJRhm5IQEf510qtrfnf9DICi2V4ULVu5bN7/Wqj4BKZJ2VExh+J6eGtOXZoVrJiYrozeBHlUy0AK8XLIfQb/Zh0o7PxNw0d/5fVrj0c+lsKgi4hQ4n/HxQXnaelcIzN6GHTh4RsrKt236UFTp4qLIeDkHj6UCHmlS2TmFcvzET33l8cy+oERQHnBXWDd9wlF2ZF7wICQlebfNsI6/u/CfUQ9PdfnMud+uS6bMTE+oXCX3AFXK5aVFWXu2qj9zHaYmRyUjMyd8j0a6n5xcAcjf3bgeIkp7XXbw8DkpLa2NeTjQAKAWQHO8KwaKgWRkdk7BhuoxXAqlZXWeSQ4v+T9aB5xEmTxvv/7q/6w7VRInPP9isen5GW0FIQkUJOESbWwY/iGW3Fu9YwP3C9V7VAews40HJC8rc91w8wuL8tdL1/UzyAQP7Ag9X2hN+PvlG0o6uLOmUp509yp5Id+znZf5PS9I/u3afTziuZKIIMGdn5mjijf5mbl6bGxtbU1ml+Y3qNnE+jyL5kf7vfWA9YD1wNvygE0AvC1P2+NYD/wAPUDVikB+a1y8vlBSjaI6NzTUJYVFlZKR4V2pwRVebNZeLvLq76f63dXVrJsT1B84dFaJ/Dg+L3v0bEKmdv3q37Rvk6CFyjX9mvR6Up07evzHcvnin3Sf2ro9WrXGkAakiu2W4npbl88JUw96TAIg038fdJ9YtiNQPXjwjEqnxWpUnZHPSvRBXsBYzou26oDHxwmwXyDKKclJ+i/nxTXbrJFIOXjoXESkgXtsXuyR+GKNvSkVAqDdcDxECsCCJkBof2HdG2Od/+Nv/58Ul1SrZj0QZfrnG3YdlcqqnXLp4n8pMsMkDpofXfe9n5z3hhl/cmJEx3hVo30HHonNrCvnsUletIHgGOh81Sltan/8XFZWJ7l5xRtULagUP197JrJ1i4wM90lJSbUmJGH1dybDvPr/3T3rwNRJeDgtkqY9280vLShyIDE+UZZXV2Xr1i3SNzYkxaAKtojEb43X9i53MoAEY9dIn0Dqik3OzUhJboE87n4qFQUl2kpCe1hyYqIMjI9ISlKyVBWUSvoL9Qozx7vNT6Wtt19//ezEEclMS103fz+EwODouFy6+0CqS4tVwYAkAskEEgCgCJB5benskV21VZogMPcRaKPh4R59jnMOuXlF63g1zMGXV1dkaWVJkuITZWVtVeaXFvU5xHMKYtvczJDqAjqF0wtzErc1XtVvUpNeciVsarHYnawHrAesB94BD9gEwDtwEewUrAfeVw8ARQeSvra6IhMTw9qPv7Awo33f/f3tSny11dUT6jxXr35W5/cE6lT/CdKN8ULNy/KRI5/K+W9/J0DlYWxeXprXF9ny8nqBZZ6g7+aNL7Q6GBefIKfP/FolnGB4ptILRJ0XcV6O2aegsDx8DD7r620TIKWbsby8kpir8gQRDQ2NrxQM8cI7PT2mgRC+fVUrKCiXbdv3e75ABxm7fbBbqA5iyM7Re+40gv7bj1olKyNd2nr65cCOOu0Fphp36uBe7VvGxkb75fbtb2NGZoBY8Ku4mnnMLMxqcIO8pZcRSIyODWgATcLrVY1qbQXkjj5Vf+f4IFWuXflrxLXkhW4wiQPuHxJ0WFFxlQafoTUyKmXl9dL86EZY2uxI42e+95Pz3jDzI8nQ0f5QnrTeidklnPv+Az+SwsL1KBdloX/SLnUVZZLmIKUDHp6RmurZ++08OMgdiAw7X9O18jsxko5U+nPzSjTJmRBB8YTWEhJK9JOjeT8zMy5ZWflSXb1LWeQxv/51J2zdizTVC/nhnjPEj5Do4bzZhVlJS07V52SoV/+5LK+sKLHr9rIa2erod+daPB3olOn5OeV4oSqelJAgxTmFEmolmdCkQnFOvpLE1hZXhivmzjncbWmTtp4+SUlK0gRAQvx6joD23n650/xUd3FW93sGh+X6g2ZtGyAJ8NW1WzI1O6fbZKSlqMoBhkLB5ycaJTEhNhlC5s+8CeqXVpc1AZmfma1KGXxGQoDzhdx29dmqxG3ZKnNLi1JT9PLvRMwL3+5gPWA9YD3wjnjAJgDekQthp2E98EPwwMBAh8qQ+RFSuc+RQLu15Y6nvBfJhEOHP1YYs9MGB7tUE3z//tNy48YXqsdMxR6I8+HGT2UV0sKmS4owoKe4oLBMbt/6RnbtOqaVZODG+XklcuH8H1T3md9HR/pk956TGyDijEHQNzDQqQFgJCOAp6JL8E/gRRDW090SMRBnOxAKVA+p9r1OY+5UecfGB/X8QEEEMQKb4uIqycktDmvRB9nPvU3P6IAMjA+HP87NyNYe4Wi2srqmcF8qe07jfDgHFBEiBeLwC1Dlzi8ojwr5J8jpHO7VlpCaIsjFPNjFHJMgGUDiCCZ2OAyCtIpwL7A2CgrKtM8/UkLMyzckqe7dOS/DwyFpNqdR9aeq7x7TJAAgPXv88LrU1O6W8fEhnUNT0yWprd0tq6uriojhHDinQ4c/2XA/Rbo3zDwYY3SkX/0RDS1RXbNbSktrhKSFl6+RpRubnJLC3BzJyw5VnsempuXKvYdy9sgBSU5K9AwyvfzGvFj/nBtJgaDr3zkW145WItom+C81LUNRE5F4K/zWN9eERKkX14Mf0sPZcsN50HPutNfR106yrXukT6qLyjeQQj4d6NKKOIHygdoG6R8blpmFOVlYXpD05DQpyMoTknyVhaXSNdwneyq3KxLAaSYB4Beoc21Nnz+VfoJ9bHh8QoP8koI8ObJrh3x9/bYSCZ45vF8SEuLly6u3dDsSRSQW3gSxofM8kL0lKVCQ5U22GO25Zr+3HrAesB54lzxgEwDv0tWwc7EeeM89QICUlLwe4hnklEwvPlUpKpRU7P0Y+2kxgPyPRAMv52iDHzp8Tlpb7+gLPwEsFTmQCaAEgLnCFUAVmWCJ5AC2e89xrWCCEAjS2868VpYXtaLKz9iWrVskPj5Rpez8Aju2Zc7saxil2Q9+BL/e70g+Qw7LaHJTsePFN1rgynjMY21tRedPxfE5VcEXtjUuTn3Gf76s12urMj0/q9UxXoap5vsdF2jwvY7HWlGsLCiRzuE+rTzuqty2IchwnysBCT23iQneZI1sHwpcF/U8dL5AmeMSJCExKabgDObyps5mT3RCkHXL8YEcE9iZNcH1oWeedUGg6A4WOebc0oLkuvxHEmJ0ZkLSklJl7dmakm0mOzg0WNvcJ+Y4QMidyBjnfEG4XLv6VyUou3r5z9J47McCLweJs4ZdjfL40Q1tiQEpQosEwbHzfgKW39J8y/feYD3Tf19atr5vH38sLy/JKm0fL5aXWevcI35ry8wdWLdWmfNzwwgAEAEgAKpKiiQjLVWy0iOz6ftdN/zL/HT9v7heJCDN+mEtA/PmXuA5xL/ue5rEU1p6tq90ZZA147WNl7Qf2zm5T4D+0wLgND+iUOc2JM4wv+cTfgEBkBADN0cs52mg+14JANp9/nHlhvb2Y58cOyTZGaGEr+EAcB/LtBGQDFhZXVVVA9OrH8u8Yt2WY/GsdfJhxDqG3d56wHrAeuBd8YBNALwrV8LOw3rAesB6IIIHjBLD0OTohq2AqRZl50lORlbUAHuzTiYonVtcUKIsgqWMF72+blg/4/eODkr/+JASahXlFMjDrlatnFUVlkvXcK9WFIEVUzl0S9Ftdn5B9uO4SQmJ2lrQ0tcu20qq9V8Cvj1V26V9sEfyMrK0JYBzJAAnWK/IL5aWvg7ZWV4rqQGg+35zMdVWjleaWyjLayRj6L8mON4iU3Oz2qNNsEEiodBDGSDIeb7JbahWQzBIQE/ChT52zieWxN+z58+lqbVdlpaXFe4PRLysMF9GJ6cVlg7cv3twWPbW18j5m/ekpqxEEwL8R2JkZGJSKooK5Or9x3Ji/+4NfeWv8/xpOWKNEig/fnRN6rbt1z5/EDvuBBiJqenpCZmfm9LEELB72i6Ql4tkIKdu39zIc2EUALzI/0i+HDh41jMJR2Kju6tZWlvvhlEqtF2cPPVzSYuRxwMEyvTUuLZ2mZRhSnKaIhmiJTCB1X9z/Y4mcEB0nD68P9zWgz9AfHx3+2Wr0sdHD0pO5st2L5M8cPru9KF9Oo9H7Z2SmZYmB3duUx/QQnS35akYlYDWrl5p7eqR2vJSRRNx/boHhqW9j5aIZ1JRXCjbKkptQP86bxY7lvWA9cB74wGbAHhvLpWdqPWA9cCH6oGp+Rlp6Y0ueUbFfUd5jfatvm4j8Cc4hfALuDwEWksrKxsgsbxo3+to1j5h+oqBzdKHXFNcIfFb4+RJf4iojbnur214Y5VH9/kTjDzoatWkxPjspNSVVOrc+kYHJTM1XRLiE2RsekKKcwqke6RfpfIgOsvLzNHP4+LiNBHwKr4l8OV4JCEI8OlDJlgjEbH2fE3mFhb0OwjKmGcQZMfrvs7RxqMSnZmZF24fAEiyurKkRJxB50vF92+XriubO5wPED7urK7UAK22vEQGRse0qlteVCAEckd275A7j59IUW6OTM3NSUffgCJEIJTbUV2xLmiMNv9Yv6eHn+b9hcU5yckp1NYeUEMQLxp0B8gnpEa9eDcMiSnXWde9BycKqhPufZ0KAG1P70nz45vrpg66A6UBL0PyFLSH2+Bkof0iiIEiQece5Iif0YJSX3/Al8/CmQAgYdO4p2Edj4OTIJBjuBMAtAORIJiY9lZ5oPr/6fHDsrS0HFYSIEHQOTAk3QMhvg6QB58dP6IkghALOu3onp2aCLBmPWA9YD3woXnAJgA+tCtuz9d6wHrgvfKAgdPHMumKglIp8QkOYhnHuS2BPQZjth+jP98bWD0BPmzhPSMD+tK/v2aXJg0edocCCqrGB2t3vbUKHGR/gxOjimAAfg8jOsF2VnqGzC3MK6P59MKsZKSkSlJCsiTGx2u1v22gW5EVU3MzUl1YtoHIcLP+dO9n/Bs0iH5dx/0+xiGx0t7TL7vqqmVqZk7Z3g3sn6otVX7g/jDMAwl/3NEl2RkZkpqcpL3hwMD7hkeltbNH9tbX+urCv41zQ9rv7p3zgQ8VkqQ7tq4d4sH9yxs4RkgAnPv4X5XL5Py3v1/HNxFKKnzi2VJBMuLLL/59w3zckoKRJhyr8gaKK34tW6aK7yYBXFxalj9/d3XdNJwtAOaLB087lO3fy0gQHd3TIENjIcUAjPUyOTMb3hwOgZL8PLn9ONQ+cXRvg0xMTcuT7r6IkoKBL6jd0HrAesB64D30gE0AvIcXzU7ZeuCH5gFg0FR5MtPTwmzOvOAX5+VKXNxWPV3zO1VotiUggBWanuCZ+XlJTU7WvlGqgkCLgVsTRLANwZXpLQU+DJSY7V/FkKTi5RIyNaq5aSneWu5ex4DYjACTChZV9JGJKWXHzk5Pk+SkpHW79EE4NxY7+/yOslrJSnsJp32Vc41lXyS0IA9zGhXu3IwQySEJAnqOgb2HmMjfnnGd+H+kIJu1Mj83rTKQc3NTsrgwp9cX27o1XtLSMpT5PSMz77X2gtObTmV5bnZKjwv0OsQeHzqutiQkp0pGZo6yyANDD2qR9OfdY3BcMw96/ZkDQSiVa+bAcYG0Q4qXnAIzf+j+fBVTZYKpUZmaGtUKu+nVz8kpkrLyOuXLCGL4ELI8ZAEh+MSA4sNtkV9QJqhauDkZQNfAa+Feizw/ZhfnVPvdqRHvnMfjh9eUlDIWIxA/e+634XPyUwBgu48/+Tft+3/44Mq6Q0DumJsbIstzG2SlJBTctrPhiLYvRDNIVm/d+DLaZuu+Z66orHi1BJgqv5sDwMn+bwajel+Q+0J+T0SmZ+fkixdkfw21VQrlpz3m2xt3ta3AqAbwt+Fq06PwnPibwHMfo/WAvv2R8UlFnLDPjYfNijZxqg7EdMJ2Y+sB6wHrgffcAzYB8J5fQDt964H33QPAPL+9EeoTpUr0+ckjWhXkJe3zk43aMzo2OR3+fW5+QS7feygnD+yR7241ycfHDsqfL1zVHmJeBOn55OVyX32tJCUmStOTNiWZoroE1PhP56/IP506uk5mLJIPmRdBIcEP5HQwUD9be64wZSpL9JSWFeZJXlaWQuQjmRJura3Jo7YuJTVjTMZPS02Wp929sq2iTAORxMR4hcgjbWXg9GZcPi/NK5LkhESVr6JvfHp+I0T2bVfYTeXf7/wh0NpZXidtg92qOY4iAGH1036kxmZlX80OlSuDMHB2YU4aKuqUOBCYPEkQIOEN5dvCiIHJ2WnlGQAun5acItWF5Qrj36xBsIf0I3DsoFZRuV227zisgbkxgneCzuSkVFl9ETwrZ0JGzoZhCVjHxwc1yItVw76yaocGdE4iQKq/K6vLSvCIxJxRKRgZ6ZOq6p2+gTTnDhEgMHSC/1gMJnqIN73OL9o4BL8kJwwxp9f2BOzHT/7Mt8LMPozjFSh7jYeyCPPV/Z49k8c9T6WuuFLXFW0rSuAYFy+TM1OyZWucZKakKfM9qIRsR/98a8vtTUsgOhMAJFdg9yfh5DSq/EiWXrjwn4Gr/6yn787/YcM19JJT9fKNF9dAtGtovgfZQFuE20wF30Dx+RcECCz+PJd5TpPQ7RkakT3barSlw1wb+B/4zrmvkxzQtAygGgKnhDGe9b1DI57IgdysTBmfmtYxzzUeDPx3IKgf7HbWA9YD1gPvgwdsAuB9uEp2jtYDP2APUEmfmJmVqpJCuf+kQ350aJ9cuHVPRien9AUNUqgLt+/J6ETo99mFBZlfXJTUpCQZn55VIqe/X76hASLBNVZakKf/tfUOSHlRvlZ7Th3Yo/3GMI27Kz8EECPDvVopzMsvDXub8YCfcjx9cV1c1iQCn6cmJUvv8Ii+sHb2DykZFcgCXuRnpsd1HGdgyKBUtJo7ulX33iQDCHpTkhJlYXlZ4uO2yujEtKIY6qvKVfasqeOxwu4xAkkvqS3g6x1DPRpIO81ZeX/TS2h+aUF77P2MYJ5qKkE7ARayYhMzU5oQIDmAjjhwezTKsbK8UIWT4N/YnqodIb+/IBl0HovgDM6BWI2Kd3vbA6HPerN2/MRPJS+/RHdHlWJmZkKlMEkYra2uyuhon5z60S/D/d/0g/f0PJH79y5u9pDh/ajs1tbt07UBmdyjB9dU9s8krCCmo2pPBZ/PnQbBHUF/pD7voBMkqN6z91RgVASV+hvXvwgkpRhJ7356akyuqQzoQtCpipHPU+WF6QlNOMXHx6vW+8j0uLaIsApJso3NQAIoUl9aE2abHx7ukRvX/uF7vJ0NjSr9eP3q3zYE4+5z8UsAkFxi2yetd9YdJ1Lvvx+ZIEkiFAWiyRfevPGlr5QjEH+IHiPJKXqpEgyMjGnCFiPA57l2remRSv/xTP3xyaPyqK1Tnvb06fPz46OH9Hlwu/lJuI//+L5dmuDFnAkAJAGzM9PlrxevCYoCGKisk/t3S3vvgNxp9uYvoHWA5/bDtk6VHTRjB15AdkPrAesB64H33AM2AfCeX0A7feuB990Dtx8/kcx0YPsrsrKyKtNzc1oFBx7fMzSsDNy52Zka8PM7L4fA5mkb4IVyanZWegZH5MyR/VoFqq8sU8RAYV6O3HjQrNvzAtnW26+s07vrqjQJ8PmJRq2wP3/2TK5c+UtYW/7osR9LQWG5p1upGJIQaKipWkdmZTZGDx35NQyW8DNnf7MpiPTj9i59UQb9cK+zWVAAwPDLobpQcOdlTwc6ZXxmKvxVeV6xogU2YwRHMOBTxabnPxr7PdtTje8Y6lVEAlX5umKq/M/1GtJv/7i3TYMtiPR2VtSqdvjw5Fig6YF8OFC7SxaXF+VRz1PdpzA7X4M0SPuCygw6D9bf1y53bn8T6PjRNvro9D8rND+aUW0neHRXfKPtF+n7UF/58cAkfCQFHj+6vkFW7lXmwL5AwSGa85MnNOPH2mPOfkeOfiZUxZ22Gbi62d8LRm9UGiC59DMSRu6efLMt53/8+E+0TQMff/vN7zYkJgwpoLmH2e7ihT+uSxQg8Yjso9siMv8/eyaXL/1JWyDcFimBYrZF4pD9vcwpk0oC4MZ17+QHCADWotPmFxbDBH3usSF3BAkFigqSRy/jOQhKwJgzAbC7rloTw0PjE+HvnckC0AO0DDxs69KqP3Z413YpzM3W4J/EcOPuHVJZsrln5KveL3Z/6wHrAeuB78sDNgHwfXneHtd6wHpAPcAL3Plb9zTg7R8elfzsbMnNytDqDVX97S8q4SQK+L22olS6+ge1cqPBeG2V9AwOK4M0kNFTB/foix3QUxIE/IvVV5ZLcX6OfHf7vu57qGG7BvFAh2E2pyoIHLm2bo9UVa9/iTWXiiCXlgUSB24z8Fv01DMysqW3r21dr28slxuCLKr/BCROBABjVBaUKlO9lyHT99ChFV6eXyylubG/3IIkaO3rCFfjORbjMF40o/8fHgAT5BuZP+e5mHmZbZ1jEhgZQjwg/XAFMB+SH6AGSBj0jA5IcmKS7K3aIQMTI6oyEEsCgAr8w/tXpKurOdrpBP5eEz5nfiNbtvr3xFNxP//NyRiKAQAAIABJREFU7wKPGcuGh498olXnaEbF/LsL/xlts01/T7D5ozO/8uUoiJU0z0xkz94T6+7LzY5jxvMi0lNUzrO1iMoUXoz9jEl1HTI8I7Pn5+faur3SsOto2L9ea8IvAXD2438Rni9e5kw+en3v9p97GxJCqnjgMoOWcH7spUrA9+7khtnHi8gv9Ayu16QVz7svr4VaApyGROT+7bXrElugr2gfmFtYDG8Knwqknvx9+PGpRiWPdNogJIF3NnI1gEBARcC9/aYXv93ResB6wHrgPfGATQC8JxfKTtN64EPygFaTV1YVIoq5f38VX/Cyybi8eBr4LRr3R49+Lteu/k221e+XisodMR/CwG+pVC4vLUpz881NJwCcB3dX9fkOuHtlYanq1EfadjMJgMm5aQ3+PYOIFxD8SM4x80Vab0d5rVb/sYXlRbnf2aI/N1Rsk4yUNHnc0yaw82MgBqoKy+XRC5UAPqsuKlfSwMGJET1nIP7MjTlitAMg5YfVl1YHZui/d/dCYNg7gV1ubpFMTo1FhZl7VamNr+it/+ar/xt4XQGpJ5gEug8xHgFvJAsF3r+OCMEfHenTNR7EIMwjEEX+EBsdHVByvSDmV6mOFqRGGht/HDx0Tu9bqtz0zb+KxcKKb46zuDgvX3kw7PP9/oNnpLx8W3hK/X1tcuf2txumePDwOSktfVnR5tp++/V/bNiOFhInSsQrEDc7gWLyq/47B/Zj6/cjImTtnz77W0lJSVs3P785uwkOzU6gta7efxSW4aNdqqasdB2KCub+r67d1l0gbN29rVpJYL2M9oEr9x6+UI5I0TYvkr/OxK57v6GxCeWRMUkG2gD2bKuOibz1Vdab3dd6wHrAeuBd8oBNALxLV8POxXrAeuCtemBmekIunP+97Nh5RIqLq+T8t7+Tj370z5KVHYJyE2j0drdKTl6xlJXVRZwbQeXwcK+cPv0raWm5pUmAw42fBoZl+w0+tzgfls5zb0OFPDstQ6vjI1PjQiLDaQTQhVl5gX0ajcgPWb+SKDri7YPd2ldtKvaGXd18zmRQKEhJSpG77aHeYIy5wsZueATYb1/1DmnubZOF5SWpKiyToux8udv+SFsNjCXGJ0pNcbmiBOBCgFwwkvlVL537EMhAwAbTemLiyyQLBH+PHlzV6+xlfhVQEljXrvxVxsYGIs6N6nBFxXZJS8/c0DpCkEYAffPGF75jRNJ5DxL8m9711NR0z9YV4O+QFUYi7TOTc/eDR0qAGH/DDXHnznnPRIvxLUm7i9/90RMizzjbtu2XzMwcmZ6Z0GsVyZz3epCbBK4E7nO30fJAoGySJXwPc39nx0tmerOPu4rvF0w7j0Fy5/TZX/uSOAZthfBDZ/jNobCoQo7oM2w9qsWPt8AvAWDOheo9LVl+LUzcJ8+eP9dtYjW4VKKRsDImihMYZI/WrAesB6wHPlQP2ATAh3rl7XlbD1gPaBWYF/pjJ36iJIC9vU+1bx/SNGDily+Gemqjvti+YN+GCX37jkMKsUbru6Z2T1QvE7SHXozjwiRj7p2AvA+MB6u+mn3pmd9Xs1P794MavfX06GO8pBdn58vQ5Fi4FSAIosApA0jVnnYFKvimas/YfIb82sKL6j3H2l+zU4P49sGQ5ndBVq4y+xPwQ4KYmxGSB2N8Y4xPYmBkakz6x4fDKAG/8x0bG5Srl/8c0R30O5eW1fkGKQQ/Vy792bPXOie3SE6c+OmGNoBoxyWAPHb8nyTVwTLvN8lIvdr79n/kiV4xiS6/MffsPSll5duiksSZ/UkE3Ltz3jcRwnbOirUmQK7+TcZG+zdMAWh6ZVVD2N/Nj296EjKSAABh4Sdz53XdorVcxJoA8CPJO3jorK4ZY34Vea/nSBDm/Ui8JJE4Cbyutxc6wy8B4Ifk2GwCIOhzyG5nPWA9YD1gPfBmPWATAG/Wv3Z06wHrgbfoAXTLqZKiHR7Ebt38SsbHh6S2do/Kv7n7qDvaH8ijh9ckmoa26feFAIs5TE2Oyplz/xK1ykSwbQjtmG+kCruzgh7k3Kj8U1UPau655GfmKDP/HQLwFxX3IAkAL94CMweSEobln89Mvz+tDHurd8jE7JTAC4CBEshMS5e77Y/Dx492LuyTlZbhuZkX2ZpzQ4Kzk6d+Hu7hjnQsP3i3X6KIdeYn8+esylKdHJ+akZysDJmcnlUuDHzUPTisqhb0OEdCE3j1ecNNcenif3lWzLNzCnXNu9UqSH4JzRs+ZJP4Jlrg6URD+CUgjh7/sdBq4DQ/JnuSGyUlNfLNN/9vHUIAmPqJUz9X1QUviyTXF0sCwO98QzD530hKSnr48H7belXUDaIBH3kZagD79v/IdzneufWN9Pe/lMCLdo/wvfs5F8nnXu1QNgEQxMt2G+sB6wHrgXfXAzYB8O5eGzsz6wHrgQgeoGpF1Zzq+dYtokHi/Ny0Bt0pqRka1NCz6xcYuPte6THeVn8AwgHJfAGbB7aMtjqVXWP8Pjs3JRnp2YoMwJwBIQEB/cApyWmSkpruS4bGfvS7zy7OrzvLXZX1CoX3sqm5GQ2Q3VB/97aw41cVlob774MspJa+dmF8Y7urtktqYrLcRYbQJAACqgoA0W8b6FL9dAwFAdPPTyKDfv+khCQdv3dsMAzvh7G7qbNZNdd3V9br9R2aHFW1AAxiQeD+BMqMT2sABsqB8Z067e5z9iNvY7ugOulmTGT+Lnz7+w1u9UoA+PVXm51PnPyZ5L6QPOSzjr5BVV6gDzolKUnXI6oVR/bsVFUIzA9e7pUAePrknrQ039wwV9b0seM/WQdbHxsd0PYVUAYY9wSEdc7g1jmQIdD0Wl9O6TmvhEnj0c+FgNhtfue2/8BpReU0OaQTuW7I4sFV4GdDg92+bROxJAD80AReqA8/AkCvFhGC6S//8e+qGuC2aND/7q7mDe0YZg2Ojw35njfbnD7za0l68fzySwD4EQf6JTj8EDBBnj92G+sB6wHrAeuBt+cBmwB4e762R7IesB54jR5ob3+gwT699jPT40qWxgtzUnKKLCzMSlJSqqytrWh/v5dFq2LFxcUrlH9xYU4+/vR/aP+tG35s5NeGhrrl1o0vNxyG4Im+bi/zq5RHq7JTASawHp+dlNmFeZl36Z8X5eRLVUHZukNyrrQ7pKdnrws2zUbu3n96sQ/W7pKl1WVp6njJlL+tpFpyM7xZyD19/Py5fmwCV79tIn3PPpwzI7m3o1842vh87xewm/lEglh7zdlPB94rARCpAu8V4EFWRpy/uLwicwsLsri0ogmPvfU1kpiQECau9JIRdAdskcjanAEg5+hH0McaR97NyyJB7J2+cPsrEiP9g/uX9T5zW1V1g7bpkJQLX7fj/yQFrrXu3i9S4gfSRL8EoXscP186yQnNPl6BOd95IYmetN4RUApeFklaEpQRXAhuc5IR+vmSfSBUBOKPDQ52yq0bX20Yy68FwK8NJZJMoXNwkmJcy4SERMnLL/U8981+uLy6rJwFCXEblVpAGPHcBd1kzXrAesB64EP2gE0AfMhX35679cAPxAO8nMNQTh+zMYITXpKdnzlPFz32r77431o9dGpum8BlZXlJvvn6P7T6f+LkT2VoqEeDfL6HMJCXfFPR4yWe/9wWKdDxSwDsLK8TGPTpaUfeLi8jWwqy8pQ13wuSTbWdIN1A64HZ008PQaDTxscGNTniJSNGj373yMv+bBAE1YVl2rfvVAQApp+SmPzerZpIEPygQYvzpP3I4LwSANH60D/57H9ugOCbY/UNj0p6aopkpb9kYafF5ML5P3gS5bmZ6P0CwOMnfrIh8PLrb/cjNmSOkQjsnL5wtl8QyJNQ8Gsv8EMAuBedW07Pb1H6+SAar4d7vKAJAJJVVy7/OYyicI7j5mjw4zMw+4BuyPaQ/ATZhKIEiT2nZWXlyakf/TJM2heJX8BwlICquHXzaxkaDLXeOM2L3JDv/SQD4WHwe96acd0cGl5r0e9ajo8PyvLykhQWVmxoryIZ+LjnqeSkZ6pU6PayWlUJMcZ1ae5t1wQmZKLWrAesB6wHPmQP2ATAh3z17blbD/xAPEBFiZ5lJws3QcfWrfHrPnOervuFPr+gTGBKNy+9/AzjOmRmSAOCBiBRAGQb6DG/G6IzZ5BBRXFrXLwmJJxVNrereSFFFm/RBf31gt6zLwFTWV6xkuO5q1tUtp70d4YP4cX+PzExrBDqnJyiDcGXuxUBuT3g9M7PDSogUl940OVE0gKlAHraI6kUUPkG5cH1BVZtWjGo6AMJyAhQyYvGsn72438N1PfvPDe/oNIrWI7UAhAtCEWyMjlpvaZ5pITCuU/+Tdcv5nfe9JTv3ffRujUQiR8hUgKAlhuSZF7m3o9rubqyFG6b8dqH9Xnl8l/WBc/ca6AoMALcqakxHcOQdUZac34oH/YBfXHm3G8DEx/6+dN9npEIH6trdsvuPcd1ytGCf7bxulbz87Py3fnfh31izp/7Ei4CUD5O80NAMDboKJJjpuXDy5fuZ1gkEkrn+vO7LoZXhWdnV1ezbN9+QKqqd0V9dDjVO7wSq7Qp3e9qVeTSxNy0pCQkSYojAUB7UftQt+Smk1D15ouIOgm7gfWA9YD1wA/EAzYB8AO5kPY0rAesB2LzgPOFnsBy9+7jCqk1lUX6pumfpmqXm1eiWt2w/AMbRpMd9QA0valGIfGGWgAGnJxgG0RANIgx8H0je8e+BN31ZdWCpFUTvfea2NhoMOJTxYIrgBd/Xm7vdTwOowBAEOwor13HAbC8tCATEyNSWFS+TtbLvS/jHahpkJnFeXkaJakQyeMgHBaXFyVE/Lcm8XEJAjwXZAJs/3A3ZKWmS5oP3wFjT4wPawKAa0XET/KC/mMg5QReiUnJsrwcGpPtkjzGihRoBa0iu8/TLwHgVQGNFIQybsPuY0pCGdSCMra3PW1SYku3eSU8IiUVIqlZAOO+fu3vnlOP1Drgd674yiTazDYk1Ey7g0kAmAAQNATrFSj5zMzkBji/Qfl4HS8auZ57n0g+MmSGzPO783/wvZTFJdX6fOnpbhH4E4IY86yt3av3Nv72uqaMY9YyfAuhZ9EWQc7xoYcUohv1FG0ePAOLiqv0fvSToQziTxI5+If7lHvl0sX/DpQAMCSSHAOeitq6PRuSBgvLi/Ko+6kUZudJRX6JEoqCYCLZiJoIyUyepwfrdnu2B0Tzgf3eesB6wHrgh+QBmwD4IV1Ney7WA9YDgT3gDKRgxd4aFyc3rv1DCC4yMnNV6g3ju5WVZWm6951kZxfIiVM/k6tX/qpVM+Cu/Gv6kqm+0rcLpBbJsyAkYwTKob7VLQIbPgaclYDekO9FOimSBvTwO5EEBNW7KrcFIgF0s/9T6W+oqNOXaUM2GMt4Zq68kNPGQKVeEQtbQv+G5rlFifvoxU1KWF/hdp4r1UJUGmi5ADExNNQlWVn5Mjc7pVVg5BrheQARAAfEgYNn11W2IzHmcxy3Vn3QxePFLO8kvXOP09HxMKIm/eHGT/Ucg9rjh9cEDgxjsPmTeCIQ1vXzbE0uffdf4cDZbOcXlEciyovEj+DXNsDxkNbMj7G/O4gknhM1QSsGCAESQQTHbr6PSNV4mPUJKIOaCV6dHARB9w2yHZwjISRT7IafG4/9WK5eWY+eiH2kze0RlETToAdIKhUWVWpS1U2C6TUDEm4DA53ainXvzgUpr9i2IQEAmmpbaVW4RaljqEc5UvIys2VqblYTAzzrkA21Zj1gPWA98KF7wCYAPvQVYM/feuAD9YAzAfDpZ/9Tq/bAYY1B+ufFzO12Fy+/oACQ4qIKt3PnEblw4Q/aqxoEpuzn/qWVZYEx3zDpx3KZYgnY6ZftHO5dNzxBOcfHqODvq9mpAfu7YlRPyyvqI8rUMVd6pb/64t89p52WniWnz/wmqlSj184E2B3tDzUIB1lBIAnhI2vGy6JJ5rEPcnh19fsV5s6aimYEoqgkLK8sKezb2ZrhV632Q6T4oQWYA7BykC9uixRcR0qGRDqvaO0a7OtFpOfH9xEp8RIkOeeeayRJwWjXK9L3JDX27/9Iblz/IuZh4AhAvnJ8fFiuXg4lLTdriYlJ+tyK1dzcE377Gxj/8ZM/08Qp1+f06V95InfMGDyDv/3md5KXVyxVVQ2a5PBKSk3Nz0jnUK8+p6j6JyYkSklOgXQM9kh6Spoqa6BGYhMAsV5du731gPXAD9EDNgHwQ7yq9pysB6wHonrAVBsNdBa4MFV/AqvKqh1St22/oLENnJYALzMzT+XXnMbnu3Ydk8nJUbl29a9y6qNfSFZ2gZKAMX4sPcZ+E6ZNoH98SMZnpqKek9mgoqBESnIKfbenMs4LMWzZyOnx8uxntcUVkp2WpRBkkgH07b8v5sdsz/zrtu2TnQ2Nb+1U6F2/eOE/Ax2PZEBKaoj4j+QS8OtYzEt2z4/QjXFpZ6Ga7jY/joJolXq3znzQuUdCIpgxvPrM/fg+/Mgfg3IIuOcdqaXAvS1IIBJVXooGzm3hIoC4D9nSSIoFXj4sLatTKD3JH69rHtTvbMdzsKpqpy+ng99Yhgcl2rEM+d/8wqzs3XdKQLF4Qfnd4xgFD9onaPnATwcPgfTZGu2Q9nvrAesB6wHrAR8P2ASAXRrWA9YDH6wHDMmc0wG8qAInN+b83anvnZtbLMdP/jRceXWPBaHZZl9SEb2jRz5u61YNujHaAbpG+mV8ZjLi9aIqfKC2QavDXuZHPmi2NRU0r31DaIAd0jHUK1NzoaQBFTU3qzZJi8c9bdpCkJacIg3l29ZV2ucW5xXdsLC8pOdHy4GbC4B5InU4NDEqs4vzeiwCHUgDi3MKIrYOmLlHYpQ/cvQz5RF4m0almjaTWGDk0YgCvebvFfj6wf8jcRSE1vhP1q1jzgGiPpAPXrYZVQUzzkB/h9y+9bXvJfGS3PPbOBJk3+u8gq6DSCR4ZowTp34uublFEi1hwPns2/eRxDtaN7h2w0M9UafTePRzKSyqCG/nfDZF3dmxAcmm+u0HwgSbsazRA4fOSllZXaDDmXXG2i8oLBeutTuZwzOU46+trmgbFslX1Ak6Ox6Fj1FTu0dIBuBfbG5uSpE+8IPAA2LNesB6wHrAeiC6B2wCILqP7BbWA9YD1gMbWNW9oMivw00EzU2dLeH+f3r8CXgzUtNkeWVFuQGMAdVPjE/UQJvAnW3pq4/0IuyWDYxlzgTrFQXF0jX8UjLQq90AWULDScA+JCTgFtAX9sV5edi9vtrsVhiA0wBJLz8SRMapKSpXecRIFikB8NHpXync3ss0SfKkQ+oqSiUtxV/2cHpuXjJSIWIM7kVDaBZ0j1gTAF5EehyLqikVY7dRVf3yH//LczrbdxxSpQuMYJaKtp9mPdsYDgy/Voho5xxNAjASH4F77EikfZGq1qb1hftpaHJUE018xr856VlhXzx6eE2DWKcRmDY0NEpqWmb4Y/xLZd+JsIBLBL6C/IJST5cMDXUrZ4Q7UcR6ranbq4krrzYRPySHOQhrqb5+vyQmpkhySqq2jsCj4TbWEHNob3ugaiZOY4zt2w8KiZ5YrjNtMPBSmHNiHJJIpi3FicAKraV0QfHAyyCGPPnRL+R+0yUlZDUWSXUl2tqz31sPWA9YD3xIHrAJgA/pattztR6wHtiUB8zLKy/LuXnF0t52X2LRr47loGPTE9I22L1hFwLplKQkmVt8WXmNpdffDAjr/532h7FMKbwtCQZ0tkEAGMtISZedFS8VB9zKBsx7f81OZer3Qx84kwQE/SQQDAFhpIk2VGyTjJQQVN7LYoW2mzEGx8ZldGJKSgvyJTU5aYMUH9uNTU3LlXsP5bPjRyQpMXrPPqSQLS23tffZKW0X7ULEmgDwqzq7CQ8JTJG1JCCD4NLLODYBbXd3S0SpOPYl+CcoS0pKiXZKvt/fvXN+XUDn3DBW2b6BgQ65fdMbTeDVohBikX8i+Zm52hIDsgW0Dckp2mWSE5M2tNXQekDVGiPpFikgBpEAyR/IHFPxj+Yosw/bQRIYjRsC1FFfb5u2dLiNdhdam2IJ2hlj3RximLv7+M6EjFFzYBvTxoCSytjYgCZG+BdFhSONnyjXBokWeAYyM3K0FSktLVMVWngOg2BYWprX7b3kAaP52H5vPWA9YD3wIXrAJgA+xKtuz9l6wHogJg90dzXL40fX5dRHv5S2tiYZHu7dQPBHZX1mflbyfLTph6fGVH96C3T4EWxkalxgsA5im0kAMO7I1JgmEghsxmfXcwsQ5DuZ+VEkSIiLk8zUDEUhjE5NrJufOwHQM9IvAxMhSURjJlCnst/U2bzh1JwJgKcDnYH5DtzIAefABFvIOhLkui1aUE31n0BjV22VPG7vkt3barQdw2n3n7QLCICT+3dHJCOE2O72za82MPIHub5sE7TH2oznVfkmeD599tfh4A9oNdXY12UgBeDMWF5dlbHJaSkrzNehSfg4yQmRt9y61Xv9+yEXzBxjlWyM1E/vToYo6qajWfZW75TVZ6tCEg5FDlpUkLDcuiVOW1kMAuB1+A3fzCzMamIs5UUVHkWQ2cU5yUrNeKVDMPbK8iICHNq+kZCQ4NmONL+wKLMLC5KfnR3hujx7LdB6Q/Bo1mLTvYsyONCpSY2CwjIZ6O+UvLwSOdL4qaAuMTM7KWfP/VYRJ7QAOAkszVjK5XDm1zI42KVogFiVHV7JyXZn6wHrAeuB99gDNgHwHl88O3XrAeuBt+MBKqRUTKtrdsv1q38T009tJPzo10fzPm5rvCQnJoZemJ+LrMED8GKKBPZBGKhHpye0Pz6IwXJd4YARz84vyOQMQUW8pKemaPV6de2ZJMR78wF4BeS7KuslPTnV9/DuBAUVzYO1u/Sc8QMtCu7qvUkAUGVFrsttJpExv7iwoT2A8XdX1qs0Im0B7rH95hupt90rATA1OydfXr0lZ47sl67+IekdGpFzjQeke3BYKooL5WrTIzmye4fca2nT35ta26SmrET2bKuWxARvBACVzKuX/xLkUuo2kEoaWDaBc0pqutCvHot5Mem7zzdWsjnn8YFfU201862r2ycoKmB9w6OSmBC6B+Lj42RuYUkS4rYqIzvtK6wPEgBpKSn6O2vUWDRiwVgQN8+fPZPLl/6kPeRu80IS0JYCySbkmahiQHTJvd090q+f9YwMyI6yGnnU81TqS2tkcm5K221IQIESQHc+Wv85Up8kSOK3xmlrC+uYZBntPanJqfqcgOsChE5WWoZKZrJdpHsxlnXhtS0oFo6XmZYma2vP9Ly5LomJ8bKyuibPnz3X+y4+bqs+U5KT/CU7o83FJKZoHQCqH+3eoJpfWdUgFy/8Uaanx5RgFblLrKe7RUgg7Nh5WLbVH1BZVpVdjdDWE21+9nvrAesB64EPyQM2AfAhXW17rtYD1gOb8gAJAPqfMYKp/5+99/yS40qufQNAe++9N2gD7wiABgTHSZq5946kkdZ6H96f9/Su0ZOupCvNaIZDTwIg4Rq+G+29994Bb/2icApZ2ZlZWQ2AhDmhNQvsyjwnT0aeLFVE7NjbSFcBdx+YGtUf79kZWUJAzQ/q7PQM/W9guwurSwpT54d+mB/zflVyr4UfrW2RjNTnPbw9Q6MyPjMrBLObW9tSW14qMwuL8suLZ/dUsJnPKyCPB6t3JwCc1XuCoZ7xwT1LNXOubW7I/cG9CQCCqcbyGuUWmHkWXDIJcx+ra4kiEpbWlqVzpC9m/iYIwbIjAajTEk0AfH/vkdRVlMm3t++p32orSuVKxwOpryyTxeVVSUtL1SCopCBPEyud/UNy4Xi7734KQxZHL3hD0zHJzy8RAtMwRnW3b3JYKvJLZGx+SioLShWebixMAgBd9Xjs9F5rycrOU0QFcH+I7mBkd9rU3Lz6iqQJfmKtBJAkBKbmFqQoL1eWVlclLztLcrOzpLyoIDo8iBshUdZ+knVff/W/PYkK6Z8/c+4XMcgEEgCzywtSU1whHX2PVE9+fmVBMlMzZHVzXTJT0xXVUlFQIt1jA/o+855npWeotBzvdjwjsbC5s6UoIWTpaB1I13f3gPA9QgIR/g5QB2bupbUVXUs81FC8a/sdH5+elfXNLQ3sZxcXNaExPbcgednsxQNSkJstJBVZD+edO9ISV3rT71q0SxDMgzri+5Nn9M3X/yIQIULsd+Xb/6NDITZEWYU2Cb53DSEi56F4AOEfKisb66ty9Nj7Sij4xWf/S8fuR9pxv76z46wHrAesB95kD9gEwJv89OzarQesB34UDxBU9XR3aA8vcGeqtK/Sukb7oiz7XIcqOEz7yAFiBMbI8xVk710HlbwDBw9I9+CIVluHJ6blw1PHtDLrtpedAKCH2jD2O69lEgC0SXT0PWf0judDEgOHK+ujp1GVvdv/KIYcsKqwTCoKI4zgTgtKAHhVgcemZ+XWo8fy0enjMruwKJ39w/LesVb57vZ9aWuokcnZeclIT5OllVUpzM3Vvv+BsQn5+fnTe6QRjXa5H1M+63SzuMfzhTk+v7IoBIZUa6mo52XlxEDGvaT03BKALyoZx1pUAvPIBd++dFonmmurPGUjQQpQ/c/Nep70COrZN6z9PcPjmjRwIge8/BaUfGk/cl4DTqexr0CXQOaI5OXo7ISUF5TIxPy09v2Pz08p4eTM4pwqVpAMgCSQZJhBv4R9fuY8EiNTCzNSml/0ygL8RNf0qs/3InmkrSont0BbUkCWwA8AomRsNJLoA23lVAHwW2O8tp5XfW92fusB6wHrgTfJAzYB8CY9LbtW6wHrgXfCA+7AnJ78IzWHNZgicDgYgnaeIGt+aVkrscDJ+R+BE9VYY/tJAFDJHJh6TgJIMuJUY7tsbm97Vve51nMEwLrcH4wgKZzmJz0I/JoALBo0PXkidwY6owoJfF5VVCYVzyTBYoK6AA4A+o7pKSYw9rOt7R3509XrmjyhYp2I9fc/UBZ3LyOWUe+6AAAgAElEQVRQufj+r/edRBqcGtVKLUgRKv+F2XkxCACvQNrArp3rof+6q+umJ0dC2HvFf/jRi5xu41ll2Wsur2P0enc/vu15aaO4AWR9YmZOGqrKlRDTz2Dc9yLC4/wwrQQvqxc/rB/flfMgFLx391sN7tkztAIYKUO3WkJRcaXC+wsLy2R2ZlyuXY200vD+nD59WYaHu5Uwsqq6WeZmJxRR8fEnv4tLlPiu+Nrep/WA9YD1QJAHbALA7g/rAesB64HXxAP0BRN8EBBT6QVubIxA+0htc5QwLN6SIfi6evehcgLk52QrlL13eEzOtB/WvzEvSH5LZYP2IPtZ7/igwqWNQY53suGIDE2PakVUf6QnJQvVfmOmT58e6pX11XhLjx53B/cQ893pD5cACOoDDxMIPuwdkJX1DTnd1uxZxfa7CRQjvvrynz3h54y5+MFvPPv6CWBonwDy3TM2qAkbiOiAoCN5CLqChMjC6nLMpZvKa2P+9koA+AXqXu0CZjIQCvkFJQIzf5AuveHDCP1QfU4MkrBzyv+NTk4rZL0gN8cXju4nJxiU+OG9W9tc015+CDIhLCS5QtuH2ziXd5V+fnfvP8dAn5CkcRIguucACm/e9aDzGEcrheG+MHKazvk4vvMEssKDMa0+T+WpokRoISB56DQ+h6jEPR/XYT5QR851Pb/GAT1mzHzOZ+7EJMlK46dYMki4ILx5SSKqCpBFxh7nOqgcOD/Hz+ZvjkF4aM16wHrAesB6IL4HbAIgvo/sGdYD1gPWAz+KByDIoyqfkpQijeXVWlV3EwI2V9SFYiOHA+Dmwy4pKciXovxcoeqKFeblRkkBvSD1VNMJvL1sZHZCxmYjbQjG+OHfWtUgj4Z7lTmfIIR/DYkZ57FmzJnQ4G+CAn7Yo44wu7Sg45zmRgCgxw7JoNPqy6qlOOd5L7nzWJCufGPTcUEazc+GxqckPS1FivMTa/cICqoNlN0rUCF5QhKFgL5rtF/lFje2tlRVArb4gqw8gUhucXVZ6kqrVYmBNhDDIG/uY2pqWK5//6eY2/KDRwfB7g3rOkEWJGvA6v3sRXuvgxQANGi/9NeSkZmj0ouoDLCX6ypKJcfRQmDWRuLn6tXfe643v6BULl78tRxwKTowlj78hZUllQCkF39lY11y0jP3qHrwLNjrGHv/ZENbNCCmZQDiQK9jfMZejzznseheh7+iuqhCxzjVN/ibIH18bkpbEJ6/bweFhJp57k7ZzQgfR/szEsNduTvQpWgZJ08H8/CdAtko5nzHnPweztYaWk46RyL3DOoEXg5ITmmVGJuLrI1rHK09rMf5XhmZGZfJhZnoMSeXh+9GsgesB6wHrAesB34UD9gEwI/iZnsR6wHrAeuBYA94BeP8yCfo1YA6KVl2d3f1v+mNpyrMZ35G8HD9fqdUlhbLwOiE9ra7Owe8KuruoMbMPzLDj33/IDDo7iBK4z6cDP7cQ3NlJDFAhVKl2J4FLGaunIwsaalqiPZIEwwNz4xHL0UC4VhtSwwE3rmOIFh5osRyYfevVw++GXv8xIdSXdOyZyoqpQSPJFeo1OZl5UpKUpISzPWODynpHM9zfWtdeR9IlhTnFWjAStDlrMh6JSC8OA9YhJ9/3AmDoKQG83gR64X1F+dtbKzKZ5/+D88hXmufW1pWTobDNZVyyFXZDkomvOg6WaCzBcYZWEP2+Xi0P+YenISaEOndH3oc077C+0uAbsxJ6kmLB+0y7qQY5/K8TzdG5CedfCERNE67HkfKsPeZmohznc6EAXNBfAiJofu7wJkAuDfQqeSEGESm3BecCW6+D5OYQOrTeV+Mi0cumsh+sedaD1gPWA9YD7yYB2wC4MX8Z0dbD1gPWA+8FA94JQDiTUylHnJAZwDoHHPz4WNJT02RzIx0Zbb3MqTIIDVzGoHn4co6RSIQiFCxJMAJY+ilF2bnRyuhXmMISI7Xt2qrgNPc5IccQzqRe/QKsLQaWevPTL68PC9ff/nPvstuaT0rTc0nwtxW6HOCqurNh08piaSfsQcI4l7EjNyae47LP/t7yczMifkYvfXJib2qDV5IhaBkCpMmggJYXJyVudlxoc87Oztfgp6TX9A+PDElaxub0lJXHXNPQcmKeKgPMxH8CJuba1JZ2aRs9E5zVsmdFXeCf/c7YoJeguu7/V2K4Agy5/nuVhf3uCO1hyU1KVlbYkxizZkwo50EVQ7M+Z64k2hIbCLD6eYDgXyTJJ2buJNkAUgGU913rqu1qlERC6Ao3GYTAC/yVtux1gPWA9YDL9cDNgHwcv1pZ7MesB6wHti3B4B1mz565yTO6r/X5KaK5z6Glj2ya8iVVZYUyaFDe4NLJNAeDHUntGb6niO9uhEzsH/+Gwg7Vdkul1yf8wKN5bXaX+02t8RgvEURcBD0+FmQEoAZ8+Gl30publG8S4U+HobN/lX2KqNU8e03/7qH3A/CNcgAjfmdx3EY/o+f+CjmniFp+/Of/l9fP4Stri8sTCvjOxZJNPxaJiYG5NaNzz3nNgSA7oNU1JG9hBAQfxqVi6AEgB8Cwzl3b88d6Xx0Qz9Ci762Llbq0blHTcWdSrw7YOcziDuR6XQn2QyfB3OB/DDv0In6NuUccAfpBOK8405EAAE18qPwahgz3wOgRWiVMYkBp5oG76UJ0J2IAWf7AvORYED+kHOd7zL3A3dIomYTAIl6zJ5vPWA9YD3w6jxgEwCvzrd2ZusB6wHrgYQ8QGWNH//02idqTeV1Qj+x05ZX15T4D4m7n50/FaMA4DzPq/Lud/3y/GINALyqfAaavLG9KfAZeBkQdjdxnfM8J9w4yAcleUVSV1IZ103DQ49VT9zP6DG/8P5vVH7sZdjYWJ/cvvmF71Rol9fWtb2MS+2ZA/nBmekxZcAnwHeau6q/trokX3z+j57r8Ap8ObG/7748fPC979rjSRu60Qmm1QDWfr953YkL58Wn5uYFrouyooIoWV9QAsBLAtA5n3uvxEsAOFtQvCQw2ecb21vaD2/Mb4xpvSGZcbe/M4oWIFlwor5Vyfo6kMB09PTPLS/GKHK0VzdJVnrmHrSMQdG4UUbZ6VnSWh1pseGavLeYsw3InYzweviGy4NjzmSg856P17Xu4TjwmgulAPauIfhLpX1oY00OHjokycmpeoxz+K7EUlPTLPnfK/k2sZNaD1gPvM0esAmAt/np2nuzHrAeeCM9QOVuZnFe+929eoC9bsqLvR8lgPu9A0rK1d5QG6O77pyDHvTu0X7PoN55HrwD6KG7q4XmHFOR92tngNX+aN1hDRL8DK4AkgdB9w1JG+R/BC7xjGDhu2//La7cHRXvqqomT4K4eNcgKEHDHFmywYFYkkKvsQSW1TWtexjk413H6/jGxposLkzLyEiPAF0PMidMf3Z2Qq5d+Q/P0/2k8uIpHBDQc4309Mw98y4vzcvXX8W2Y6BOcOny7+TRw+99/RavtYDkFqSAIAEwvxYIjnG9y5/8necz5rndv3clZt3xEgCcbPY81Xn66+OZUbbgHe/o21uld0PxTcIMxA1V/e3dHSXNrCutEhQ5SAJgzj5/d0LPD+Zv1uJGARl+Dt4v09rg5ivg+rQH8V1gVD9MIoDvovnVReVLeL62CDlhkNFmQhJrbKxf30VsZ3tL2zAmJ4ekqemE/kvyimcJMWRNbeue1pZ4z8Aetx6wHrAeeNc9YBMA7/oOsPdvPWA98Np6gCoXMnDzywvac0ug7mdGas95fGt7W650PJCkpEPSVl8rhXmxPeDuuWAGH5gciQm++VFfklso5QXFyglgDF4AA1/mHKqd+VnPEQjI/TnhyQQtVCKDgn8zN8HRxPyMsow7DTK8qqJyJcVLxJyw86BxBLCtrWeloLBMg1g/qTICfiDxy0tzMj09Giro97ounAAlJdWSmZUrya5ec/f5BIC7u9tCwL+yvCDcE0H/Voig08xF0PThpb/Wa3U+ui69PXc93WEUALwOMoaxfoYPL1z4K8nOyY+eQmLi5o3P9gypqGyUEyc/0pYAEihuC0vUeK+7X0oK8qS0MF+rw0EJH3gf4AIwsnQkNbgfqv9uO3P251JWHiGqNOZuU+G9IwDu6HsYd0tyzZMK80/e03NvgnF3AsDJ0u+UCeViqGogF4pRtT/V0K6Ig/uDz9E3zsSAe26DDOgZH4gmEpjLKb9puAQI3iPSgc9JCFETcEqCckx5CCobdA2GOBCOgfYaWhb8E3ZU/K9e+b28/8F/kZvX/yxnzv1c0SwkdOobjmrgPzzYJSdPX9Z9C4omLS0jrs/tCdYD1gPWA9YDez1gEwB2V1gPWA9YD7wmHiDgD9IEd0qQmSUTnFMl9OqFVyWAB12SmpysknIXj7cHzs+caIejNgA3f+TH/kHfMSYg8KvsGf1yOAPCBP7uxxBZS4Rr4ODBA/uaw8wZrxXAawvk5RVLTm6hQo+fPNnR4JvqIyR2L9toRSgprZb09GzlUKDyubO7LdvbWy/1mtxTaVmNdHXe9LwFP8lAc3I8FIA5j8A5KytXhoYe+yYpqO6TKPBLAJCwIBmBb4LsyRN04yP7NUgFwMzBPdbVtQntAqA2vMzv2k4VAMYBu59YmI4JoP3WaoJ03geSbU6JT8OL4Q7SncG4c16SgR19D6JBOe8/aASSbiTfjGnwDV/AgQMxygAcR3WAd/SBK/nhRBPd7nsg8C1g8BPw3yQOSvIKFcFg2P6N7CcJkYyUtChagXFuNY+gZ8n+AolB68fI8GPJzikQ9qwx1nvrxmdy4tTHcffFy35H7XzWA9YD1gNviwdsAuBteZL2PqwHrAfeaA/wQxoiMYJegvqi3AIl4XKbuwIJHL6hrMb33umTTk1JkayM9BdmmH+dHUxgAIliRUGpryxgT/cd6eqMELxZ8/ZAGDI/guaO21+9kAtNb38QUWOYtXgtIh5XQbyFk3Ag8UASwG1uZIv7uOGmIDlGGwvBtQmgTZDOGHegDmEgChpuNQF6/6nsOxODfFd0jfbHtByAzsnLzJapxdkoJJ/r6PjGdlnf3FASQafB6I9c4M6T3WhPPcdNAoAEBYkKpxlOApIZpiXBHDdqA1T+nSgEvySG13Og4o+UJiiN0dFe2dnejBIxkhw4dChJbl7/TM6d/1XcZGa852yPWw9YD1gPvKsesAmAd/XJ2/u2HrAeeK084MWAD7S4uqhc8rJyYqT+nEze5gc5sOJ32YBCI8MGGiLXI3Azvunruy+PAojsXqYPgbiPjfa+zClDz0V7QVZ2XiAhoddkcCGgAhBkJFu+v/oHmZ19Tm4XemEi4mTjD0oAxJNN9LsmgeKnf/yHRJYUPZfg//0P/mtMC4NzIggwncGt85iTPI/PtW9/oDNaJSeIJ7imyj84NRqzPoJxPl9c3SuhR8tLbUmVHDggKu03Ojvpe2+GhM9U5Pm7srBU+US8zIvAj+o+CQwjI+gcZ6r5T588jbk3zjEtBWFRDF7rgZsClA17kL3x4P41WZifkoOHklTFoqK8Xjo7b8iJk5f29XztIOsB6wHrAesBEZsAsLvAesB6wHrgJ/aA0dWmr97PkM2DgC8jNV0eDXdH+2s5/6eS2FpfW5GnT58oGRdGP3xBQalW6cIYQTvJDXqDqVzCExCG2M9rbqr/kJIRYAGxDrK5uUm5c/srWfPQKw+z7njnELzU1bVr+wDXoKfZq8c93jz7OV5V3aw90zk5BTocYrXux7dDTUXwCymfF4mfewKCbKD7ifrwzLlfSFlZbXS6IDnCIAWAeDc0OTEoN67/Od5pMcdpDfjgg/8S3c9eg3d2dxSpYyT2nOd4yVL6SXsmtLDX6OS6kiqF/3sRfR6rbZH01DRxtyolggB4jW7VLsV6wHrAeuCt9YBNALy1j9bemPWA9cCb4AE/xvxE1v5jJAAI9BcXZiQtPVO2NjeUSX1osFMqq5qUjAuW95mZcamoqNdjT5880f5dZzBOomMFSa8DB7Q6OrM8L6V5RXqrICCoIPoZYyE9o2KJmgDkiKgSIL8GURps6CAASCLQQgFEurWqQRMmfkZlcXCwU5Che1Gj572yslEJBFNS0vZMx7Ug7QujEpDoWkg4lJbWSn5Biee1/Uj43Nc5eepjfZ5hjSTA7Vtfysx0bDXba3xaWqa8d/4v9lTWg9AEl3/2d5KZGSttGXZtnDc7My7Xrv4+1BAg5yAOwiSvvKQqQeqUF5TsuRbKAG7oPSdRmc/NzI6S+DkHlueXqCJHPFUBrodMn9NAwBRk5QrkfW6Dz4OWAJQ2nEbiAvJPIwPoPAb6YNnBKQBvQEZqmrYMkAjZ2onMZSRAeT/dCQAnkWGoh2FPsh6wHrAesB54pR6wCYBX6l47ufWA9YD1QLAH/AKEsH7jB3dYjW33nNs7u7K8uioLyyuyub0jKUlJUlNeKslJe+W6CPaAfQPDhUV+ZWVRCgvL9V+SAwQ0JAdW15aV9G11ZUlOnbmsBHrGSHY8Hu1TkjsQDfw9Njup2uVAoLMCWL3pe77d91Dys3KU0LAwJ18DjYKsPA1CCFIgg8vNzNJkANeoLioTtM7jGdJjJDdABoBiIFgPsuLiKq3u5+TkS1Z2vvaKxyOqM/MBa4Z8bmlxVubnp5RQMN71zFiui2IAxHkQ7HFddNLRjo9nkAmOj/VJV9etPaR8zNvafi6KGog3l/v47MyY9Pc/FKrubiuvqJeamlYpLCr37dkmeXTt2h9i1hWmFSHMOlEFIMHz4P7VPafzzBoaj2nSw6vf329+IO4PBrtVjYJ9R4BrElleY+ANICFlUAP065Ocomd+bG5SRmYiahe8Q00VtYIMHza9NCeDk6MxqhzpKWlSmleo+5+g2zmecYxnnt5xGPoj/ft8R1QWlklZXpHKCJI0418+b66o0+sZbgPTOsC9VRdXSGpSstwd6NK1O+UBmRcED0k5DFlAEm8Y7ypjWOvq5pocrTmsyAA/47uF94IkkTXrAesB6wHrgVfvAZsAePU+tlewHrAesB7w9YC7XxYIe3pqqsrgGZm9IPeV5xfrD/VEbH5pWXqHx2RwfG8vMWSBv7hwZg9hIMRc6RlZ+w4SE1mf17lbO9sqhUgVk6o+AQ5BCr3K61vrkpuZo38PT49LUW6+zK8sSV1JZYw0Ydg1EIwATQeloIHZs5YCZAH5X5BSQ9hrOM8jgcK1QE1AAsl/w2kPkoKWiIOHItd9WYbCgAlGuTdnkuZFroHPCLgxkhJJSUmh101FeWdnS++de40ni5joOpl/m0Dz6VNFoHAN9OX3azwnnk085Q7n/OxV+vgJ3GOff0Te029fmXEc91LT4J50vzC5w4xsKPcbcz122dOIzodzDPeCcW/O60TUPJ6Il9oHxxjldY0w/mE8EpEw/Tc1n9jv47DjrAesB6wHrAcS8IBNACTgLHuq9YD1gPXAy/aAGwFAle1wZb1ehh/dCyuLMjA1uqfnmEC4uaLeU/7Pb43zSytyr7tPpucXoqc0VldKQ1W5Vv+/uXVXNre35VcXz0lKcmwfP1XyFwkUuRcC662dHdne3dbAnUohgSj/TRBhAu7o4g5EqqIYAQb3zN9U94EyU60kKIEAMSmBwJzACL6Aja0NhT3D0u4M5LhOSnKKypmlpaR5Bj6J7gNg15vbm3qvXJ+gPxJueVskoHoeuPFnVlqmpHoEraa1AkTE+uamPHmKT59IekqqVopJjLyowQY/szSngSOV68rCEqGSHcbM+iC4I+GlIeZT0Yqy8j64AlSvOdkbVNuBxuNH837kZGRLcU6BStSFMa958BWw9qKcAmXif9mmyY0n7PediLTjLs9nR/9m/7MfnHufpIwJzo2EJvtc9z+JC/737B3gM3dCId76l9aW9Z2hQm8SGfHGvKrjoGG+/Pwf5cLFXytKxJr1gPWA9YD1wKv3gE0AvHof2ytYD1gPWA/4esCLVMxogjsHETx1jfZFP1J975qmUKR5m1vbcr+nXwbGIlBj7GhTvdRXlmugD6T+xv0umZybl8O1VXKsueGFnhgBD1JgBKTLayva908F/1UbASVwbAIbt7GmpbUVmV6clbmVxYSWQnBYll+i7QeJBlvcN20PsMe/DKsvq9aAFyOpAipixIfh3VwPv7CnCBb3YyBR3ASVJGJONrQHJkfwOTB2+sv9jDXRV+6V2GCMzrE4JwNT/nNwntc747wm80A06Wbfd68LWc260uo9Fe1E/EaSZ21zTRZWl5WXgmTTqzaecU1JhfJjeBn7kFaZpINJ0j3WL6X5xfqeKOnmAVGo/+bOtmcbDu0q13/4VN47/yu5desLqa5pkZzsApmYGFB0zMbGmrZSPO68pWiVI0cvyqOH30t5eb1sbKzK+vqKZGcXKD/G1NSw1Na2yv17VyQ5OU1WVxcVNcJn/DftAG3t50MlhV61T+381gPWA9YDb6sHbALgbX2y9r6sB6wHfnQPEChRWaO/3RiBR9/ksFQG6NMT2Lvlv1qqGvbI2ZneY/TFI0FPjRRm5wfe5+TsvHx7+170nMO11dJaX6N9/iQGSAqQHMCqSovl7JGWfQeKaI0T8IVpXXiVD+dEfVs0oFSywaX5uAFk2PU0lNUIQaLbuM7wxLRWcyuKCyU1JSLL6EUYF/ZaXueZxA/JDOQgw5qRb9uPyoLfPTj7vt3rIOh9NNyjvebxzEvrnjEErQ/oVw+ZPPJ7NqAvHrKWkPOoj6ubEgpCec95hycWZoQK+09hQUnB2aV5TQDQGgPSAfQJHAGgQ7a2txTNARqBZ+q2H679UdqPnpfRkV5tAerp7lA0EJwfoyM9UlPbIpWVTcppQdvH9taWTEwMSmPzMenrua+tQyQNxsf6tc0jL79Ekg4la8CPgkh+XrEmeiBsJJFAK0AYXoufwsf2mtYD1gPWA2+DB2wC4G14ivYerAesB35yDxBkjMxOKGzcyQYOURbBGnJ3fvr0VMgh5nIbxGJoeBMgGXs82q9VRSxeUNc3Mia3O3uiY9871iZ5WZkyv7wiHJtdiMxDsPre0VYpKQhOJvg5mSCvf2I4uq6f+mGYwJRKf88zkrKXuSYv3gWTAFheW5OSgjz15ctQeHCvmyCPBES8SrbX/YZVi0Cy0BAbBsne+cm7sd87R3oTcjncF7DiG9sPOSZoghP1saiE1Y01TSIkamGSa2ZOEkx9E0OJXuKlnw865WRDWyBKhQTV1MKMlOYXxaCHQKiA2PEiMxwd7ZWJsX4lvBwa6pT29vMCqWR2dr4sPyMaHB7qUknIg4eSVAp0YX5aSkqrNJAvLa2R27e/UoUQVDDKymsFCVHmqKtvl4H+h1JUXKkJgczMHGk/ciGUGsNLd6Cd0HrAesB64B3xgE0AvCMP2t6m9YD1wKv1wNzygqD53V7THANBJ1AjgAcVQO+0nwXphTOWBIImGZ4xhjNPUMVvam5evrn1vPLvdd2m6kqpKiuWgpwcJScjWFrdWFeo++7TJ75wYudc+wn2Xu2TEGkor5Gl1WWt/L8qqymuUOUCp83ML0pGWqpkpEdaEF5FAgCZN/bafqyioFQI2v2Mai5kbMsrC5KZkaNqA26SSudYrwSAWwIu7Dqdc7HP7w10xbDfh53HiQIAQXC3v3Nf8/CuomsfxE9A1Rq5PZJ8r4PFawsCXk8Vv7ikUrKynqOUWDttCxFyxMTbRCCvvHH9UykprZbauvZAV8AD8jIJLV8Hv9s1WA9YD1gPvGkesAmAN+2J2fVaD1gP/OQeoNo7OD0aleui1zcrLV36J0c0eAYB8HCoR6hqAonH6NFFsutITbNnhU6DxYHO0DBl5kTirrW6YQ8PAD/mv/jhtiytrkledpYU5eVqr39aaorA8s//0lJS9gQ3QIAJLunfhzwuMzWYEG2/wd6rfoBIjtGOEM9o1+Ae+RfSNZAMiQRzJHuc0oXrG5ty9e5D+ej08aiUold7R7x1+R2n99/sp/3MES9A3NxYkx9++JO0tJzRYA5zSr25r+lOAAD7Zw/vx0ryilS1AXuRtgnnOwHsH3m7/ViE46AtBn3jnIfgnxYH0Duvi5GQIjHlZ7DtT4wPSEFBmVx4/9ehWxxIHHQ+uq59/PUNR/ZMTzW/t+eOlFc0WCK/12Uz2HVYD1gPWA8EeMAmAOz2sB6wHrAeSNADkcrfgCytrSpklp737PQMZW3PSs9Q8q+KghLVyIZoC+I2goX8rFz9gZ6SFOkPdxus4MCV6dUNY7UllZ6Q3eXVNfnT1Rsa6P/y4tmECM0I4mB7Z60EjH4WtrpNcJ2TnqnSfakpqZKizP1JyubuB2MnkKFabaTq4DzA5xG29F2trCuL+jMmdSq9nEv/8er6miIl/Ix18Gxon3C2VpjzDWM9coIrG8HBo1OxwYzvHhqVnMwMKS183k7Besy9sEeAqvdODPkGp03ldS51h6eqnnB/sMvztujfbiirVoQJvd7DPqSAfgkjMykQbvq0G5uOR68ztTDry5/gTADwjO72d3nuXaro1UXlugeGpkc9CRFNcmJmcV6RNF6GYgByj6vrqzI+P+15DvOQZPNLXLAWnj++GpoaC+QoYB6/dwAkDgm9eMY909pAomlweswzwUey4WjtYcd+jEjrqcSe7vsn0T1P8pF9b1Q0UNTgfSjIypPivAJfUtDlpXm5du0PcvToRYXch00AcP3vr/5BZmfHJSU1XS5/8rs9aiDIP/b13pOGxuOq0GHNesB6wHrAeuD19oBNALzez8euznrAeuA19QDQXwJ5GMqpFI7NTWnQ3Ic+fUamzC4tSFt1owa6Y7NTkpuZpRJ79BZ7sdQ7b3N8bso3iDPnBfX7mgQAvf2Xz57URACEf8MTUzI8OS1zi0vK3t5YXSHNNVVRwjozNxwD3BcJBqT2vGDQXszwZjzn1xZXSkF2rm8Flfn9Aj0CYMYmakHVdoLkpopaT5Zzv+vE6+0mcDtWF8tgj2/HZ+akpa46kCGfnnGvFgXmPF7fusT6V/YAACAASURBVCdJBEeEV7XZ3YoQlJgJQgCQWLl/7zupqGjUfmxj7HO/loPWqsZoooL976VGQPDbWFYb9QVzMafbSMg0V9QpZN9NHIg0H8ecsoN++4d7bKtqlLsDe5MRtE/Ul1ZHSS6D+A1Ynx9nAmSCdwJaCyDWI4lFwoX3zJhfm08YRYVE3wX3+SPD3TI89FgOt5yShw++lw8v/XUoBMDs7IR03PpSTp7+WG7d/EIuffzXMjsTSQYUFfmjDV50vXa89YD1gPWA9cCr84BNALw639qZrQesB95CD0BOhpwYgZfRqDe3Sb80wXt1cYUGzi9iBBnTS/MyOjuhVUCnEciY4NzvGrc7u6VvZFwPU41GDcDLnEkC5/Hd3V1NQqQkp0h5QfGeyqJfsE2w1lLZGBj8cp2gwBJZOKT3ErGgSrUfUgK/xtOgj1fpdQeJVGgf9g1IfWWFpCQnR1sB3PfiF9B7JXYgaPOq/jdV1ElBVmyihOvf8WklCUoAwNq+u7st5eUN0T5w/MN1aQnxsiO1h7Wy7Zd0AB2D753m1ybAefSg00YTu9dzVeLPrV5ABfxO/yMHsiIyCnQFko28N04rySuUupK9DPdB+9AvARCUvHKTGTrX4HeteO0GibwHfuc+uH9V5fZyc4tUau9wy+lQ0z64fy3K3D8+2ieNzSfkh2v/KVnZeXLp47+N+/6Euog9yXrAesB6wHrgR/WATQD8qO62F7MesB54kz1AQAQ52cb2pjirn9yTBl79j7S/HxZ6KppBBtyfgGBze1MImpHz84Olu6vFfnJnzuux1oGxSensH5S1jecB3Jn2w8oJgAzg2PSc3Hr0WC4cb5fKkqKY5QJbX1xbkczUNIVuOwNlv4CPQOZEfav21AcZa6OC6tXqQACHvjx+DGu0AHT0PfQ83a0PT+BIcDi5MKPnc18kc7zYzznuF2iai3lJ4SGtCB8AnAs15aV7ZBXNXvGSyPMK0r0CTj/de+Di+NZL8s4vAUAPd8ftr+TMuZ9LSsrzxAttC14Vee7dWbX2Yuz3C7j9EAAoGyCj5/RJkByfX6KDvcex5y0XwWoZtKGYveDeQH4JgOHpMc8WhKD3MiiZEo+bIex74Hce17565T+kpKRKJieGpLXtrBSGqN4D7b/y7f8RVCGwDy/9Vpn/x0b7JCe3UCUBrVkPWA9YD1gPvHkesAmAN++Z2RVbD1gP/EQeoMKPDB+BenFuYQycHNg8wU1WeqakJqXESJp5LXdoeky5A9xGdR8SQScBnzsIDcNQbuY1agCZ6WnyybmTkpqSoocWllekZ2hUBscnhWNwBRB8Ow1VgNG5Sa2cOnkL/IIvXVddi28fspk7iJ19P8GQX2XVzXoflHg4Xtfqq9IA38PcsjfTu58UXtAWJblCssjLvCQG3UFz0DWD5mZvNZXX7rks8PBDh5KkvKI+5liQAoBzD7qr+kGBe1D13Hlxv1YIc45XEgrUjTupEq+67vdsI8msNklO2ovk8RoTL/m139YMrz0ClH9+flKr+A/uXZW09EyVzoO/4cGDa5KbUygnTl2S1NR0mZubkM5HN2T+GV9BZlaufPDBf5UrV/5dTp/5mSQdSpYr3/27XLr8N5o4gewPosD2oxflbsfXey5/5szPpbfvnly4+GtYCqSnu0N6uu9ITW2rtLW/pxwdJBtOnf5EVlYW5N6db+WDD/+bIgasWQ9YD1gPWA+8Hh6wCYDX4znYVVgPWA+8AR6YXZ5X4j8qni2V9TH97fT30vNLsFalhGfBEPagoBJXGLI6eqiphpN4IMmAxQtqnK5cXFmVP1+7Kfk52UL1f3t7Rx72Dcr0/HMpubaGWmmrr/GE86IZjmxXYU5eNLD3rb4eSpKTje1xEwAws8PQHjYADtoafnrxacnPkhHoGz6z5fVVJWP0Mr9qL+cGwcT3kwAI0rj3aldw9qrDjeAFiTf3tLS2LJ0jfZ73WF1cLuX5JTHHlhZnZXl5QUrLaiTJhdzwq9YzAUmwlqrnChRdI33Kd8FeJXB29r47LxiUACDJRHII80JWOOfxaosw40F1mLYZCDhRT/Azs2738aB3zOvdjYdcCWrNcPsyaL8TYH/z9b9IamqGLC/Py9bmulRUNigD/83rf5bmw6dkcLBTg/H09Cy5duU/YqY7dfqypKZl6ueXP/k7Jffrftyh1X2g/Rub69rbDyqkvLJeHt6/pogBFABIEs3PT0l//wMlA+zqvCmDA88TWe1Hzmsy4m7HN1JcUqUJCezDj34ruXmxCKM34OveLtF6wHrAeuCt9YBNALy1j9bemPWA9UA8D0Cqlp6SKqsb60rcB4N8anKKBvYEi/xrAnmCMPrBCTyoopflFUlqcqrAwp10MEk6R3oF2DNkaCfqWpWwjYCESqmXxUsAOMeQDCBoNOaEXwP13nmyG0gsCCT95sPHe5ZRV1EmrfU1igDAdnefyMGDB6KJAINqAO0AsZkxv2omwd+phva4WuJB/fph2hucN+LnRy8G9yDiwv0mANytIPH2HMeDgmC/dRDQsgfjtVcEEUh6rZUqLQmejIzsPUsP4j/wSnywF3lngngV3M+A+zHtCuxrWhjC7KMgdIK5EdbCfvRbT1BVnrGQe7p5Ppjbj8AxaA8FrdcrMeO3j0gAfPfNvyksv7KqSVBueKotDzvyZHdXTp35RL79+l/l4vu/kUcPf9Bne+bcL+T693/U3v+PPv4bmZ4aeUYE+FtBGjA9PVMTB1998U9y8YPfyNrqsp5bXl4vn3/2P3WMgfvfuP5n5Ank5OnL8t23/yb19UckN69Yvv36X3TJSckpsvNMhQOiQBIUly7/rbYOWLMesB6wHrAeeD08YBMAr8dzsKuwHrAe+JE9YDTsCfiBTSPpRsBLkDQ+P6X9yBiEdE+fPlF5PmOcQ8DPMcjwmsvrpHusX+HHkIBNLEzL1vaWsv6favTuZ6fv2E8GL54rTHVyYn5Gpcjon4bdPCjwogKJRN39nn5JT02V908ekbzsCE8B/eq9I2PSNTCsyYBP3jslqcn+ffxB/cyoHMBnEGRBFfX2mubQTP0Ejrc9ev/9oO77gXs7eR+87ulYbYukJ0hY6MeYHw/2Hm9fcNyPnJG9QZsD+z2s+VXHGb9fpQb3M/CC7cer2nP9eAoNnBMvmRQUlJfkFUmdi8DQ+M0vgRMksxh0rarCMqkoLA31WFZXl+TLz/9R0RoE1sDvhwY75eChJHmyu6NzHD/xkRQWlcvXX/6TtLWfV3j+11/9szQ0HJXqmhb56st/krTUDP381s3P5eSpjyUpKUVuXP9U1QFycwt1HpIDtAMcPXZRauvaZXNzXb747H9q6wHzfPbpf5fWtnN6DNg/ayORtDA/JS2tZ5RwsKPja/nkZ3+/B10S6mbtSdYD1gPWA9YDr8QDNgHwStxqJ7UesB543T1gfsSDAIDlnOCLIKmhvEZ6xwYEhnOg1ASZBw8elPrSKkUK0O9M9bN7bFA/6x4bUMjz3YFODVyBcNPfzTkE6H4VyKBe7Xi+0+pkfZvsUPV78lSvHSYQJfgnyG+sqpD2xjoBHd8/Oi73uiNQXYxWgYsn2jVJEGR+RGjxeviD+vATaW1gbWje904M7VmmVz9/EDmeV7uAmTSobSBoXJDv/BIRQdKO8fYEx4Mq2mGq6s5rBM3FeUYBIMy6zDl+yRQnCiAelN7MFY9LIMw8QS0OQUkIkzz0unc/BYugMWGSZuZaQPOpypeW1mhlH0TA5saawv77eu9p4J2Vna/tAAcOHtQqflpahh5D3hGSx4nxfu33Nwb3w8zMuGxvbUhZWa1UVDVKz+MObQdIS03Xf+vq2gSuiI2NNSkoKJWNzVVZW13Ryj4tCKANzr73S+Ua6O25q6iByYlBGRh4pO0CycnB3yeJ7CN7rvWA9YD1gPXAi3nAJgBezH92tPWA9cAb6gECCIj40Benmk/lHgmyisISGZgckSO1zdI3PiwluYVKhNdYViPTS3PRCipQa8ww+I/OTmpCgMAe+Tx693PSs7QFIN8l1WZcxnlmHj6DtA7JvdmlBV0bQauXOSHDsJ2ThKCyi/Z4uoPF3T0W4r/Pvr/l+8ROtTZJcX6eHDp0UNsc3KSAzoHA0Tv6Hu1ZY1DllPGoH5CwcLK0m3kTITdkjFcg7ddPHUQ8CPrjcGUsAR7zx5PB85MXDHol9sPSH/YVC6oy+92j39xBPAWJJmrMNYLUD8w5buJGv/XBucE77GdeZIruc4MUAOIlOO4NdO6RRwwiAgxqe0kE9QLcH9K+xqbjUlZeF72l7e1NhfUTpGNU5kEJ3L93Rckdq2sOyw/X/ihpaZly5NhFTRAcP/GhBvSPu27pfJlZeVHiP84/3HJGtrc25dq1PyiUn8/y8orl3t3vdM66una5efNzPcb1GhqPycz0qF4TfoG+vvsyPPxYLn38N9qKYM16wHrAesB64PXwgE0AvB7Pwa7CesB64Ef2ANW/+ZVFJewD3o983YPBbiUhA1I/tTgbgdaXVWuQTj80wQnQfYLstc01KczJ12CdqndxboH2BgMDhjeA86i6Uo32YhI3t4vMGrKCXgEQPAJmnSQWQChUFpZpksDoooNIuD/4WNcKFN1Pzs7Mv7m1LTPzi3LncY+sb275eh0St49OH5eC3L294WYQLROQExoD+l9fVuXZN23O8dO057gfdN9rkX4Vaj/yOBQNnG0czjn9iPyCAsREK+rmeiBKkOnzSu6ECVqDXpOgijZShySIwlpQwJpoosZc060W4LWWMEgWxsXj0PCrxDuv6RXEczwMeoDvid7xQeUKweD7oJLP++9lQYiFRBIA8Z4fSRYQS8acf5PQCmoTCpqbNqgDByLzuq/hPBZvffa49YD1gPWA9cBP7wGbAPjpn4FdgfWA9cA75AEC13sDXSqhRfKBijWJg6W1lagXqNbC9B5UgXe6DLQA5yJVR1WaOYNsYnZOvrt9P3rK4dpqKSvMl/S0VHnYOyDDkxF5wpzMDPnFhTOBQQNIALgPaEugnzue+cH2GZcIGZqfkoBf4BcUgIH+ALHh9qmXTKM5J4jwLcgHQQmQ/SAKnNcKSli0VzepRGVY8+MSYDz7s7mybo/aAwE+BrojQuj3VEklCTxN8Emyys/itY+YcUEoCs4Jk6AAiUKrjlciJuw6IvcaQel4vatGiYDjvRODvlKS7CUSCE/lqc4V8Zf+1zO/HVRODpJO1qwHrAesB6wHrAde1AM2AfCiHrTjrQesB15bD8BkTY8ssNfXxdwBIIESVXuIB6nOEQhQ7edzYOnxgnkTcJFEQNN7eW1FjtW1BAbtsP33DI8qCWBhXk5Usg0ugMeDw1FXfXDyqJQV+Uuo7cenfgR4zJUIo75XQB/UQ+/HWRAh3muRlKQUDbaQsuufGN6jJ++81zCBOsSKaakRwj1n1TUoAbLfpIJZm19F2w3ZJ0Cngu3XLuKUHfR6xn6ICZ4tSAsNYJ8Fs9lpmbK2taEIFYJuoPt+Fob8j7E7u7savHu1kXA8zPMJkqIM24bgdx9udMB+3hOvMUdrD6s86Ks2UA1pySlxFSde9Trs/NYD1gPWA9YDr8YDNgHwavxqZ7UesB74iT1AEAKLNT2rVdXNSoT1OlhQb7XX+tB9ry6qiMveTtBBdZVgjwCNgCsRW15dkz9dvaFD2htqpaWuOq6cXyLzm3P9oNsEycC//WQT3dfyqnZ79bkTzBAojsyMq4Sjl5UXlKjEXlBPuRkXD0pvKt09Q6OSlZkum5vbUlvxnOF9ZHZCxmYn9yyD50biJhGWfuckfpwMnKMV7eqmaCJifXND1SMIuL1k7miNgVfCz7wUAICFw2lRU1KxBxlg5glK/iSigBDEdRBW7SBIEpLEG3tpvwbChzW+bEtELWC/1yZJc7vvgVQXlQvvhTXrAesB6wHrgbfPAzYB8PY9U3tH1gPWAyIqSYVc1nvn/0Lm56dU53q//a8v06FBgRrVfwJ5L6M/vra4IrAqR1WTwCY3M0c5CRKx7Z1d+ez7m7K6viE15aWSlZ4WhTejDFBSkC/JSeEhyFTSkw4e0uDTWBB0O0zftfN+vBIJ7haCh8M9gk9ehhGgtlY1xIXRr61vyNzysuRkZsnK2ppsbW9LQW6OtlNgcCbAneC2RO/fPT6oou3mFqDdhP+RKPKyIPg/53shFUh87DzZDWwDCerbTwR2H8R1EAb+zz28rESU23/x1BNeZC/6IS/CzMmewzcoV/CsSIzxfcNncI1kpKTpZ7SJzK8sqJQn76t+lpahLT4kNUgQhEElhVmTPcd6wHrAesB64KfxgE0A/DR+t1e1HrAeeEEPwIZ97953WsFMz8iW5eV5aWw8rnrXF97/tfT3PZCdnW2pKK+XpORk/dH78OEP8tGl36pM1fb2ltQ3HI1qXrMc88MYBnzI2jBk9tJSgIeLHDxwQIMcoOb8eHYaLNy7u7QbxEcaEHwRCPqx/Pu5hiDxRH17FLLvPo+ge3J+RpMIVJIhJfOq8PrNP7e0LF/fvCO0CLgtNSVZLp89KVkZ3hBk+r3pAR+eGRMqlRCRwQlA4GAsCFqeSAAYCeDoqV6IWaYzQApDOBe0BU0yhqQRVX/UIOIlkNgrwNMHxiaU+LG2nArqAX3OkCq+SgWAINI+d8WedhHaTpzJGeOLeH6LMN23BRJbevmV/QHh5daON/FkIsHt6OyEoLrhZWHg+8GJqEMq3ekk0kvkq+pVJgDqSqqkJK8wkeXouaaqb+QxSfBsbW/J5va2NFXUKtojMzVdEwGooqCGcryuRblKkGhk37fXNMm9/i5FBSSaXEx4wXaA9YD1gPWA9cAr9YBNALxS99rJrQesB16VB+jv//SP/yA1tS2yurqsslRTE4NS13BUfrj2n1rxR9MaJAA/YIeGuqSyslGlshhbW9emslUZGc/J3yCzM4z6VK9XNtdkZW1VinILNKBGDYB/SQbww9mQ3o2O9EjH7a/0Vrnu4ZbTcW+bZANQa6DsXDeMhYE302NNhW5oelyO1R7WAJyglORBvAC2o6tXeodHdSkpyclypKlOMtPSZGl1Te4+7pX6ynI53dbsuVSqgyQf4C+AiZ/KIcRlTlb0IOh2PPlA90XjJQCCyPbC+JpzkHUszg0fcJEAmF9eltW1dSkrKpSU5FhSxCAFgHj3j857SnKq7nMvC1vRRo+e4Bm+BS8LCq45f79IBdowSAD47XUvVAFqFRtbW1JVGqteEITs8CJ0dN9nUJIjSC6R4B4VjYy0iKY97xUIj/TU1Jh3Kx6CIuz+c55H5R4OAK/EBO8VLRheCR3mgCQUZBBJFir78Cfw3zNL81KaVyyDUyO6z0mo8XxBBZDw6puMyKBi2emZmijgfQYJE++7ZD/3aMdYD1gPWA9YD/w4HrAJgB/Hz/Yq1gPWAy/ZA5ub60LgfejQIcnKype7d76RispGDfTPX/hLrcR/982/SV5+iUxNDumxpaU5OXHyI5mcGNIfsOhaJydHfsxjELTx49f8kHb/7XULs7MTcu3Kf0QPkVC4dPl3uq6wtrq5LjOLcyodGGRh9NcJUpbWlhVmTmBAlS8rLV12dp9Ia3WDb38253169YYGOKdam6S+skIOHIisZnRqRq7dfahQ9g9OHtHkgJ9xfYIIJYF7GkuAFwTdTkQBgAru3f6uPdXkhrKaKPfBy6jEskeaymslPys37qNcXV+Xja0dmZ6bl8bqSs92iaCkRFAFfHNjTUbH+qSqslFSPEjgwla0qcIjXVeWX+QpVxfGZ4kiNYzjgpI/fvv6Uf+Qtk5UlhRF/R9EABiWR4DAFxSEl/ntQ1pjfrjfKYW52ZKZnq6KGSMTU5KXky19I2Pyy4tno0oAJPfmVhYErgXQQnAj+Flhdp6kpaT5HkdiLyM1Q/KzczzfXRJtj4Z7dDyIn4KsvJjgnO+B3vEhlQ5FyjQ3M0sWV1c0oEeFpHt0QJEpJxvaVPp0bWNdq/4k8hhbUVAi6anpum9AwpBMeFGyyrgvkz3BesB6wHrAeuCVesAmAF6pe+3k1gPWAz+GBwh4D8gByc7I0uCXQIAfr5VFZb4Br9e6gKi7IevOv91jaEO48t2/y8LCtJw89bH09d6Tjc11ufzJ72ISC+5xQPQ3tzd1bUlJSdqXixE48MN7cHpUFleXY4aBPABaXxiS3I8AJy8rV2C/h9CLH/z8sPczKq3/8fU1Aer/8/dOS0pKskzOzsutR481KYBx7JNzpyQz3T9gCXreQTD1RIIKv0DVradOpXdiYUam4iRW4u1REA2mEup1Ls+tb2RcUlOTI7wH6WmS/azn33l+UOAZpIAwOPBI1tdWpKXtrGfllT1DVdfL4I4giYERPC+sLkp+Vp6nbJ1zfX58FM754vnNeTyIWNAvqdA9NCK5WVlSUpAXnSookcB7FE8Bg4lAyfgRPvo9h5sPH0trfbUmv/rHJuSgvruHpDg/Tzo6e+Tc0dY9iA+z6KDEl3vPJuJTziUwRxmA/00vzel7DtqCVgiMpBNtF7QcYcD3ebamhaI0v1i2tjel+RmyhDairpE+Kc4pULQG36N8n9aVVsrg1JhKEwa1ISW6fnu+9YD1gPWA9cCP7wGbAPjxfW6vaD1gPfASPEAQTcCOzS4tKOla0sEkmVmaUwbvje0tyc3IimGVp5pG/39X502pbzgirW3n5OALaGvPz01qAiAzK1cuvv8buXb19xrEf3TpbzwRABwD8k+lzWlKMFfdqGRbGPfW0fcwegpVxET6kqno8YO/tqRKEyL4w8kuzzo2NiM9wFS5IfeD92BofEoDfi87cbhRWwAOHTq476fnBds3k6EAkJ4aLrHglwDwC9T94PH4BFi1qZIG3Vi89VEhJvBnbfiXnn+30ULiVw0+UtPsCeGmXaW/775UV7dIRubzdhXn3KzfBHjuazol8UgA8H7QbgCfhdO8UAS0uLgh+4n06jvnD2Ldd5MUmnEjk9PqU0gojQXJKIZNTvjthwi/QatnoowEwLHmBg3yaYlZWFpRyUye+4Xj7VJamK9ImfTUFEXKOM1P/SAsYiFoX+LXuZVFTVAR+JOAWt5YFfgCnEb7CcnMF4Hu833LeL6PrFkPWA9YD1gPvLkesAmAN/fZ2ZVbD7zTHiAQIGihksUPf3pgkdgDBUDgQrBDZRRYrLGVlQX56ot/0j+BUser1MdzcOej65pQaG07K4WF5fLdt/9H6urb5cjRi55DgyrgDHBWH91VykQq5MzFD/57g48lJz1TEwptNU2KOIDo70rH/WhV37lQgpiVtXUNaowdbarXwJ/AB6UAoO70uqenpWjvc1gjKIZUbGN7c8+QCAQ8Qm4IAeHYzKz20RfkRtQH3ObXAuAVnLIvqI579Z7DldBCPzN+WV5QYkE/2y/03TlfUOBp7t99/TXaOeantfffL3jzkkQ084TdN1TE2XNcg2el74iHKoWXBGCYPRCU/OEdpTfdaeyDbzvuyZm2wzHEk34yiowN00ai+2GgM0ry6bymn4IACJirdx/IuSOtmpCYmJmTre0dmZ5fkNysTElLTZGivFz5/v4jKSssUAnNMM99v3wKzE1SAeWHysJSeTDUrZfje3BhZUnqy6r2+DPMM7LnWA9YD1gPWA+8Gx6wCYB34znbu7QesB5wSAPiDHr1P/r4byQpABYf5DQn/P/4iQ9laLBLWwGYMydnrwQfQdWdABZ0ruXshXbLuu2n8orWOxVpKqxU/wha/nT1ugb/BPb0Vh88eEArmt/dvu95u2faD0thbo5MzS1IR1ek19gYve4nDocjBCMhc4/Ay4Pw0Bl4kVwgcbO+sSkLy6tSUVyoAZbbvAJKrwAwCB7v1lUPClK5fhBMP94LFsSCz7M5Wd8WQ/BG4D81OazoEhIURcUVvpfYT0XbOVmQOoP7ou3VTXGlEN1j4u39I7WHlYXeaexJKuoNVeVKJmksiGAvzPMJ4ktwJoTM9XhuX17vkOL8XE1O9Y6MSUNVhcwvLev7c7i2Wr662aHJMfgKSDBcPHEkut6ge3+RpBKEfLRVYFTkSZ6x10kIVBZ6yzvG26P2uPWA9YD1gPXAu+EBmwB4N56zvUvrAeuBZx7Y2FiVzc0NyczM2Xfwz1QEaF989r9i/NrUfFJaWs94+tqLvIx+XUi8nGakvtxBGb279aWxlcUwD5WAx0gBrm9uyu+/+V4hyuePtmoLAH3+PcOjUUQAKICmmkqZX1yWh317K+J52VlSXVYsEzPzWgE92dIkjdX+walZY1Dvtl8gBFoBxEF1KXJ6seYV9HpBwGG9fzTc6+mqw5X12h5hLChZwDmJBGwEjtMLs6gAKjw7kgDwRiL43v/shEyMD0hzy2lJTt6bBGFNQcR9YXvi3b6knxw0jZeFSQAgcwnqJNKbnqZoHL/kjx8B4Nr6htx53CvvHWuL8hUEVe+Zh/5/Z6uL1/qDnnEYBAFzzi7P6zuVk5Edw6VAsO9GaSDBBwLFS/KzLL9YifUSMXgt2EspSUmKqOH508ZCEs2a9YD1gPWA9YD1QBgP2ARAGC/Zc6wHrAdeuQeA51+98nv9YX3sxAfS13tfZmfG5Oix91WyD3vyZFfu37sik5PD8uFHv9U+++7Ht2Wg/6Gce+9XUlJaLbu7OzI89FhGR3tlZXle6huOSmPTcTn0TI+e/v+Z6VE5cfKSZGVHyMXos4ZobXJiUA4cOCiNzSdUQhDb3t7U6v74WJ8cOHhIWlvPCtB/qv1+5oUCcDPAG8Z6ftAjPWgCBBMMmsohUH4sSJ4skYfjlPpzjmuqrpS6ijLJzc6Mfswaxmfm5OqdB/oZVcZfXDijMGgqtKgGAH2+dOZ43N7ioD51P+32xZVVGRyflKONdXvkz1BMAPruNCqhsJk7e5SD2i68Ks+QJo7P+z/bMFVm1gSRGoRqGGOSnwVsXs/Krwe+p/uO5OeXSGFRue8jDgqKVbItQPmBSd1+xHeQ5684EwAAIABJREFUBlJpd1sYyLrzOSuyo65F2OMEq17mB7ufXViS8ZlZRaoYI6mAlKBXMB1mbcyzXyUG3sPt3V2ZXJiOEgiGSRgEkR96tT7Ee5dNaxDfH7mZ2XK794GcqG+Lm/iIN689bj1gPWA9YD3w7njAJgDenWdt79R64LX2wNhor9y+9aXnGiHYKygsU/m+G9c/lbS0TDlz7udy++YXWonHSktr5NSZT+T7a/8pkPM5raCgTC68/1eCdOBnn/4PPUQCITevSD/7+qv/LVuuiufln/2dMvkjJWiuwbiMjCyhrOv8zHktuAU+vvy3kuKS9nIHHk5IvzNoMv3wsG139D2vHIYJNsI+YIL6ldU1ZfqnhxnGegIoLxuemFL5M5ABoAUwdNkhaMNa62vkSGNd3EubHnOvE4PubWRyRlKTk6TYwQTPHO4WCTOvWwfeD9bv5B1wrimoYst5wPUhZAwiU0OBAUZ9YzxrCB47R/YG1erPorIoa7tzLTsQt8VpUQlKAMRDLHg9E0gD4dDw4kPgniFD9Ks2u5+JSUCgaOFHUuhGbdACQoAPxH5tfVNqKyJs9phT8s69j+Ldqzk/CInitw+R87s3uDeBEaYt5+FQt6xsrO3Z9vF86fWeGIRBz9igygySAFhZX1PugyCVCr+X81HfoDTXVnkSVsZ9oe0J1gPWA9YD1gNvrAdsAuCNfXR24dYDb5cHxsf75daNz/WmCPDbj5zXSjuBNqR6kOs97rqlFX+CooP0tDuC9qPHLmr/7cMH3+scZeV1Cp82RkBP4P7l5/+oH5kEQMftr2R0pEdJAZHye9x5U6v7HO/vf6DHuB5IhJ6eO7K1tSnvf/AbmZ4alQf3r+q48+f/QpJTUgVeAP72Ctq8WgCaK+pUY94J4yYwPd10RMm8nEGYu1/9x3r6JgEQIQMsk4d9Q9I7HKm8wwFwtKlOe6PXNjaE9gC/wNgdFDvXH0RUt7axqVDwc0daYgIVPz14Z9U7iHjQr/LMutBLhz/Bz4Kg2173WV9WTT5HSfa8LCyqwGtsUALAL8jEL6Oz3ONUzJTsvVONR2R+ZUH6JrzXyr0gEec2Ix/n/NwE5TOL87737g6iaUt51DekpJN52ZlSUVwUnTIoiYSyQV1JZdzXIlBGEMRCbcuePeyn3hDvnUSBwy/pE7T/vG4CslOeWVZ6ppCQKMjOjSIRnEoPcR3w7AT2DWSGRfl5vvKFYeey51kPWA9YD1gPvFkesAmAN+t52dVaD7y1HjAJAILnDy/9VjIycuTbr/9FlpbmhOC+tq5dA27g/sZycwtl8ZmkXvPhU9oyMDc3KeXldXLy9Cfy3Tf/quMxEgI721syMzOm1fkPL/21JCUlybdf/6smGS5+8BvJzs5//vf7v5E7HV/rMUj+GP+n//x/lDzw0uXfydTUkCYsCPg/+dnfx63UsgYvAjN6+wleOod7VcYLK8krVGlD8zefuSvbfhtheXVNCNpb6mv2VPXpHXbLv7nnIbDu7B+S6rISRQdAGPjF9duqDADUH91zAkjm2t7ekc6B4WhCALWA023NnksLIm+Lx1T/oGdAyosLVRXAaX7s90YOEOj53YFOz/XQUtFcWacEe25zyzB6TQBsv6qoPBosorVO0Ez/u9toNZhamPHVnj9a26K98vuxoAQA84HsOFzZoPwFtNCwvv7JkZi9Za5r/BYUaJMkaK9p0v5+jOvTRuAlb2jaVoLIFb32NQkl9nBFSaGkOAgAvdo+zNrDVOM5N2hPcJx2lMqi0ui+gDMAln0jOep8RrDtF+cUej42Eg0PBrs92xUYkAj83yAr8L1pf2DPwHewtrkmWWmZcVtwzCJp3eEdR+1jeWVNyosL9sgW7mcf2jHWA9YD1gPWA2+OB2wC4M15Vnal1gNvtQdMAoDq/8ef/E7v9Zuv/rcG4KAB6OW//sOflBkdIxAnaL95/bM9/fhHjl6Quvoj0td3Xx49QwQ4nZeSkio/+8X/JWurSwr/x5yoApjXz5z9uXz95T/rMdPTT4IhPSNbr9316IYiAljvpct/o+0C8Syo+hg01g+u7h5DYP7VzTtC//Qn507G/LA3BIDHDzdKc41/pRSOgI3NTSnMy42eB9nf1zfv6uUg/KstL1WI9u3O56oAtAUgfwYKwG1BRHV+JHDOOVAEeNA7IMea6yU15TkZXhChG0mV5bVlWd/aKzvI3PFaKuKhAJiDCntRTr6SKVLt9bKM1AypK62UkZlxz+QAY4pzCyOwehI0Bw+q/B4BO//GsyCZw3hjnce1Wl/dpPcUTxKRcUD3ORc5Tj87UtOs9xGUADDnOOfgnh4PjuhegzvBmJ/aAcfDoijC+Is9SWJudWPNE75v1kMyraWqUSDzdNrcyqL0jD1HH7n9A88CbSQ86zBGQoYEC1KRcBEMTY9JekqqJqDC2sbWlibxqPqDhCopyNXvB7/Wn7Dz2vOsB6wHrAesB948D9gEwJv3zOyKrQfeCA+sLC9EJMwOPK+wQr5HJc0Q7JkbIXC9eeMzJeEjoP7k538vY6N9WoHHPr78O9nZ3dZ+fGMGFXDt6h+08u80kzCg4v/FF/+ftgpUVUcq0yPD3aqpDmP/zRt/lrXV2MCtsemEtLSeltmZCfn+2h90zPkLfxUjw+ZMLJA4uPzJ30mqVlifaJU1qG97Yn5af8AnYn4kce45qOpdf9ClkmUw5zsJ/W4+fKwyZTMLi3Lh+BFxPBZd9/zyilahv751R+H2nIfEmbG5xWW5cud+VC3Aee2a8lIpKypQdAHs5AV5sYFFPPZ2iPvorQ8y5vAKmOKR9vnNGQ91APoCwjkv2cJEnt2LnBtvjWZuQwy332sR8B6vb40mHPabqHJe31nhTpSHwe8+Ek0k+M0zMDUikEO+LCNRQysPBveDE7njdY2w1X/QCvOri1KQladKAiQlQGlMzs/IxvamoBgSz0iejU7PKGqH5BnShTboj+c1e9x6wHrAeuDt9oBNALzdz9fenfXAj+KBzY01hcKbYB8Svhs3Poshw6M//vbtL5Wsr7KqKWZdM9Nj0WCbAy2tZ6Wr84aeQzDd2v6e3L/7XcyYyz/7e5Xy293dVQQA1+7p7pDpqZFoPz//3d93X5MKoArgFIDt32mM48cx9t6Fv9Q2gPGxfnn44Fr0NEM6yAd9vff0uNPgJygprdE1otd+7PiHgX4fn5+S4enxUM9GNeIb2qJSfkGDxqdnZXZxSRn6z7a3RHt7Ibb745XrAtN/fk62Evo5jTFonZ9qaZLVjQ3JycrUYLu6tDjmPPzU0dUjfSPBa09PTZWfnz8VrdYH6czr/dW3ha6Guu8/CF3g56uwjPFefe2hHtpLOilsXzuSfShJ7McI/o/UNku6i7TSj7wuzDVMK4E51y9wB8J+vK41NHz9ZSUS4sk9hrnH/Z4DcoIEgFfriXvO3vFBmV1ekIqCEm0fcSaj3BKW7rG07oxNz8jW9o5kZaRLQU62pKfFRynt977sOOsB6wHrAeuBN8cDNgHw5jwru1LrgdfWAxDzAdE3le9HD38QZP3OnvuFyuphSO3xOVJ95eXPpb2ePn2i8n9u5n6vm83KypWVlUXJLyiVi+//Ojq3OdedSDCf08NfXdMihvDPfE6iATPJBvc1QTCsrix6+v3se79UkkEQBU5jzqbmE3GfFVXWgckRZTb3M6DFzRX1oVi6+aHfPTSiwX9mWqq0NdTJIlX99DQhMUDgjl043q5VQLgC6OOnz5+xQPrNZ6NTM3LxeLv2Cm9tb0dbCciTfHWzQ1sMkAREAYDefGQBJ5ELvPucn+Hn509H2wGCKsph2duDHJpoxRrGdILUMIYkICiDn8JyMrKkpaohVLC4n6o2UHRk+rxaDRL1qfFPY3mtFD6T1zSf+UH3E5W29JvHTagHhwDUDkGV7iA+Ab9n7UwW7mc/QNzXWFYbN+HBe7m5vSlICC6vrcbISZIEIFkTxBkB3B8ixcLcbCkrgkchGF2zn3uxY6wHrAesB6wH3lwP2ATAm/vs7MqtB16pB5YWZ+X6D5/Ke+d/JbdufaEBNGD+9fUVyc4uUFm+qalhqatt0174ispG/RvdcqD6NbWtUlBQKkODXXL85Ecq30dbwK/+8v+O6Zeneu+E9kcDiabjsjA/LbOz45pYQAmAZMHdO9/KiVMfS5ULRWDGTUwMyr273ynsn3HHT3ykkH/IAiEVxEArvHf+LwQSQYx2gwcPrklaarqqCzCusfG4FBaVyeBAp5IP0rYwNz8l1dXNem/wAOzu7sjdO98oLwHjKioapKX1zJ4WACrn00tzMr04K1TjU5NTNUgC0gvhHEkAIL0Tc9MxpGFe/dFeD31xZVX+fO1m9NDHZ0/I7Ufd0YofMOBDhw5JTXmJZKSlyc7Orlx/ECHHA+5PFX1lbUPRFL0jYyrr11JXo8F+c02VJgyMwSWwvrmlwb0hFCTBcOXOg+g5H50+JiUFz1EGihzof6T9y26DdA0Ctxc1/EjFNCihwjUIeoG7I3UX1nhuEOf92ObHuO+3DlpLaDEJY0p2V1gaGIzSA/9ouNeXyM55HUgBqWy7kQScQ/86TPpuS/T+/OahQk4/PIms6/c7ZWI2QvyJcgW8FH5GgN0d0KvvHFeaVyTVxRWyuLokveNDoXziHI9CAYiOMAaiA+LBopwCSU1KloKcPEEeMRGiSJJ3JOmsWQ9YD1gPWA9YD7g9YBMAdk9YD1gPeHrgh2t/lPaj52V0pFdycgoUXr+9vSl5+SWaDAAGv7OzJbV1bbK4MKMVf3TLD7eclu7HHXLi5Efy2af/Xdn7YeKvqWmRxcUZga3faffvXVGpveKSKp2TFoEz534ere4T9BsUAePosT94MLEftgToEAgag1Mgy1Wl5BjXonTolrIz+tvmX7fDWBNr9JPA82OrBwINm7epVLoDEhIE9aX+AYxZx3cd96WxqkJIBMADUFlaJLcePpaGqgo9JSszXYbHp+TiiSNa1f/P736QS2dOyN3HvXKsuUFZ/9FbH52cEQj/fnHhjNDz/82tuwK533tHg2Hag2OTcuNhRCe9KC9XSEC4DSbzrtH+mP5oE1QFKRMYIraCrFxJDkGKB8s9LRZoz7uNgLe8oNRTCYEEAv5HZi3zGcO9czzH6b1mbrdFSOPyZfIl9pWX5xPUlsWtFrvXQvBIoOx1/+xPJAxL8wolJek5mWLQVyDV6JlnJHReve0ksghs3UR4zjlpAekc6ZW1zY3ox/lZOdJYXhdXlcI9z/3BbkFxwRjXryut1neob2QshpgyNSVZfnXxXGAFnLWNz017PlfjLxAjvKvG+B7AvxMLM77kj5xLUoSxVP7jcVw475P5H430Cu9MGJJM+//CrAesB6wHrAesBxLxgE0AJOIte671wDvkgdHRXpkY65es7HwZGuqU9vbzGsgXFVXI7dtfSUVFvfbT19S2yPTUqOTlF2sATz98ZmaudHd3SHFRhVbKCNgJkumvdyYANjZW5bNP/4dW6AsLy4VkQCQBQOvAXnm2/bgfYsEb1/8cHUrlHlb/IKK+/VzHb0y8fmMnezk//O/0d0YDHKrV9P/zr59Rvf/8+1tyqrVZRqZmJCMtVWH7XQPDcry5QeH7kPcRIH3y3inpGhiRwbEJef/kEbnS8UDOH2uT7+89kpOtTcq0X1VSrIR+BP9nj7TIjQdd8rP3Til3gO8adp/IyOS0suEX5eX4yoo9laeys7MjMC5wT/HIyJwwdFjPj9aBQgm3LwhcQWhE2B1EAzC/RIPyCAx0KkIhnuIC9wBSgvkxzjeVVjgDDLkcsHqq4RCv8d/cL+eyrw2UnOet/8e/z+aLrBXfJJbkcj8b7ong1rxHznXud38zH/MyJ75kjYm8p4zHbzzBMMkcv3VG5zlwIAbJwZ6/3/OcnwMuil9ePCvJSfF96dyb+ozkQKgKusph7myrX3hurA2/sN/i7W/3/THP5OKsZKdlSlZ6htwd6NK5E+EN2O+zteOsB6wHrAesB94dD9gEwLvzrO2dWg/E9QBVzoXVJa1aYbBQ88OYQGZueVHoSXbCSt3V+ESr86Zn/8TJS7K6uqQoA8PgH3exIp5rco6DV+DKd/8eM1VFZYOcPHU5ocAlzFr8zoEVvG9iyHcKN9O7WyUADXmvirRzQlP5ROKvd3hU4flJSYeEyjxV0A9PHVPivv7RcWmurZaVtTWZW1yS6rISGRidULm/R/1Dcqq1SSuoKSnJcrbtsNx53KvQYxABP0Uf8ePRfu1/BvrMXjxR3x4YlPG8Cc7T0jMkKytPXQSqY3i4W6qrD/s+c9MPnp2eJcvrKyqHBxLgVZrXulg/vBMpLkK+l7EOJODghIDccXt3VwkeJ2fntVXDmWuD3yE7M8P3ed/r7tNg98RhJAP9V8Y8k7NzUldRpjwUP4YtLK/IZ9/fil7qTPthvf5PacjuwcvBOxYvWWJI/1gvHBX5WXnS0ftA/YwEYCIogp/ynu21rQesB6wHrAdebw/YBMDr/Xzs6qwHXqkHCPgJRAgI+JGJZnrKoSSFB/MjH7hzaS4kUsnSPzkqLZX1cX/EJrLg8fF+uXXjc/no0l/L2Fif9Pbc9e3vpxIGfH3nyY5WD4k9gtYE6eCnf/wHXc6Fi3+l6ITBwU45dfqy8hV4GfMPTUzJwtKKXqupplLZs1/EYO9Gpg0jAGivaZZDBw4qHwB/VxSWxVSmneczJqwU3Ius0W8sPdUHD4arhL7s67M3O/oeSkleoeSkZ2sSJRIEeVdzqfbfuvGZpGdkS0Pjcdnd3Vb/8jlkjXX1RyTVA9pP5f3eQJfsPNkVmNVhv3+RBAA+W1xZ0cQJawU5gQ/dRsJrZPixVFUfVk4MOCtQnmhsPiXJycmSkpKqyJmgZADXWlheFsADhw4dlMLcHN/3kwTA4PikSkGS4Ek6eEhRG/TIgxjZffJU9yEBfkt9tb7zSDqmpT6HvvNOXL3zQKvj7Y21WunOzsqI7l+O43Pm+9OVG1JSkKckdPWVLy8IN0gJv2Ca46yDREeiFfgX3cMkIODYgISPJw4T/9DEpBTn50leTrZkZ6R7XoI1j81NKU8CiJ+pxTkZm52UhrJq6ZsYjko0Mu/axqaAbNja2lI0RWpqij4P7tlv/he9LzveesB6wHrAeuDt8oBNALxdz9PejfWAeoAf+/yAd0Jf0VG/19OvBG8miAKuDPkcPx5hnc7NzNbAnx/wfF6SWyAb21v6d2ZauvYPv0yDXG9srF/OX/hLuXfnW5Xz+/Cj30quB1kWa6U6m56aJsDq+dFMj63fmiAkvP79n1RSsKq6WfkIgP1fuvy3kp6etTcgW99Q2Du+cxoQYoKm/Zo7oHdLpLnnfZ0SAEH3bAJrt6SjewzPbGJ+RnIzskKToDEHSBQQAGidk/SZX1mS9pom3xYAElkT44OysjwvBw8dkvn5aSVqTE1Jk5XVRd0vR45eiCGg5Dom0QAjfVl+kTweHdAgbD/VVirq396+F+MCFBJovUhNTo75nAQA6hmsOzenSNY3VpSUEpULyC9pvWloPKr34GXjM3NypeN+zKHCvBxFe7iTJNz71NyCokJASBD452VnS05WhmSlp0vf6Li2Zuw+fSpFuTnPCCF3ZGV9Q1tETLBNwgFUSF1FqaIHgNz/5tIF9S0JD1pJQBaQNNjY3BLWwzlwT+zZF6tr0j86oZwQh2urVUkC4zMUKfJysqShsjxmmLPCT2X/dBuojuenrK1vSM8wig1PpbaiTBUuMAJxyC1ZU1VpkaIe+D7EhzMLixqst9TX7HlG3Nfk3LxMzS4I5Je15aXaHuNntMuAngBdg28riov0XnZ2I9+pkBJ6GW1Sd/oeqcwfqg+5GdnS0fdIW4GA/zeV1+qwselZGZ6YUoSPknFubEludqYmYPgO95t/v99ddpz1gPWA9YD1wNvpAZsAeDufq72rd9gD/Nj94vpt7d+GkM3Y1Ny8/rgG5k1y4HUwev7HxwcU9t9x60tJS8uUjz/5nWd/PkG/k4gr3vo7H11XRAFyfXMz49LXd1/84P8ENp//cGtP8M81DtdWKVGe29Y3NwT5sXiwXkjsYPR2mpdUmjnu1l93cgTEu+cf6zjB/+1bX6rcYdKhZElKTtGKNQHTIQe7vpPTIFEyMwPLBwFBZZSKrgmEXuZ9QrT2cLhHaksqddqRmQk51dCu10vEgHpDxuhlSCUiqxhvrzjHuqU1nccIBKnEe5nffg26F5J+BOpt9UjU+Z9JkPnVjTsaeE/NzUlhXq7kZmUpd4QGy7NzipipKS+Vmw8f63cQ//7q/bOxrUNPnypvBaSV2CfnTipvxOziknx5vUM/47vr0pnjUZ+xxi9+uB0d09ZQK+0NkcDYGESUtL1gtMMAu8dITJD0wFg7xJZfXr+t0HxjJ1uapLE6QpqJIYnJ83QnBDnmlXyAfBPiTJQ23La0sqrX4rpuY/+BaAJN0TM2IEvrK4I6wsLKkrb+lBeWxOW9CJo/6LnbY9YD1gPWA9YD76YHbALg3Xzu9q7fYg8QHNx69FjQYQcqamxgbEL4odjuQAD81G7o7bkjnY9uRJdx9NhFVQ14Geaemzk/+dnfS0Zmzp7pO7p6tXfey7yCNyp2QHZplYCFPAhq7CSYc85Pj3lVYZkiK/jxT3BFy4VTLo2gGZ32RBIfYXznJp0zxHRhxnIOahBTUyManKGwMD09ouSNSUkpmhRwwtYJqMfmJqU8v1hl1MJaz/igzC0vSE1xhQbl/Es7wMu2maU5hVkjJbewuqyEfbQCJGIEf3+8cj1wyF+8f06yfCDgXgM3NtYkLW0v8oTA9E9Xn78z7rFhmO/dY9gP2zu7cXkegJwToIMA4L9ZS0FOjiILrt19KO+fOKLJgNLCfJmYndfvGwwOCVON52/3PRjfOEn8nAE8Y0AwgNDBQDgwp0EN6J7c2ZXPvr8ZDdhZC+8uxJSfXr2hKADs0unj8qBvQOAocJozAQCS4A/f/eD7PL2+E3Z3nyAg4vldwBoixI6xSSVT+ec7wkhTXu+O3CN2or4t1LvvN38ie9ieaz1gPWA9YD3w7njAJgDenWdt7/QN9ADybPy4o3L0qHdQYZ/HDjdKZ/+gVsiAzt7u7JaK4kKtMKExT6WLahpwVRixgd/OzC8ouRvw/9b6mpfmCQIHdNdhOgdajKGvHmF5P6htBASxyn7Oj3RlEd/VildacqosL83JN1//i47LLyiV8xf+SvXqX4YhS3j1yu+1txq78P6vVWnAbe5g5INTR0EQR6u5ERk8YNCxI7l3qnUgAQqz82V+dVH/9UoGEMgS0CZqIAyO1bYkVDn2ugbw7PnlZZmeW1DYMxBlt5UVFkhFSaHCo52BVZg1K6HdULekpWdKSUlVzBDI+zZ3thTWjCFTh+8y0zIUfg/Tf1ZaRpT1nmNrWxvSPzGkvdT5Wbkqzwcsn/OBbpM8IWECugL5OVOtZ272GJVTA+HnPD4HJp2ZnhFTTUWWbnxuUuZWFqUoJ19ov0i0/5/+ewJT5BONRdjgI++DsY/PnJCi/OeInDB+dZ9D0P31zTt7glf3efFUGxK9Ns+EdgAUJh4PDMvDvkF5j9YAiDi16l2qwTfXpTWASj6tA8Drv7t9X5ORwNaN8R1FVR5jr9FmQzKJ5AKQeX1fj7dLZUlRdAw+JgmAeSU53O/xL86fUXg8KIM/X7up43guOVmZnvv//ZNHpbyoQPfmVy4fk0xgHpIb2H4QHZ7vJdD//oj6BPv1ZH2bPBzujsolWvb/RHeqPd96wHrAesB6IIwHbAIgjJfsOdYDP4EH+EH7+Q+3FX6elpKsP8CB15IQIKBeWFnRYJMf0wSpm1tb0lBVLo/6huRUW7P2BxNAFhfkaeJgc3NLgM3y4zmsUdUi6CJ4Ish3G8HW/cHHGjylJafI6OyktFY3qg45AT4M7gTT9H+TFCBZkJ2WISub69JQWq3r24Hcb2dbe7UPxIFd009Olba66HkgzxoICr2q5Hy+s70ph4DYOqDpzvtwVv8JRtANB8p85RnEOujHPsECUN2VjVUpzi2QtAD29p7xAVUtSMSAAhfnxPYczy0tS2Ya8nLxnyOtDUPjk9q3nYhRwUVCkGAprMFgn5dfEpOswP93+h8pwR4EfhtbG/JouFdg2y8vKNYef4zqe1VRuTL9Pxru0SDeaaV5RcL/kOojwXSq8YgYxnRUEjJS0qRrtD+qyc57wfXYb+YazGf6qQmkgVvDM+A00Bjt1c0JJVzccHwTnLKHfrjfGZ3eDTEP61fnec7Amc9N8Ay53+1Hz9tMTPC7n2t4jTHQeggN+Q6in/5XF8/K8tq6tiKQgMTn9NE7K/33uvuVh4S+eGcw73zngN3jG2egzhqciAlna4BZH8nPY83PkRrO5+BMEIxOzSg6IZ6ZpMnE7JwmLYyR6IDXgFYGUFSYG50Qb26v47Sd8J0FN0BlYan0TgxpIoBECMkAuE2Gp8f0X9Av1qwHrAesB6wHrAdelgdsAuBledLOYz3wkj0ApPX7uw8VlkvAQgD95BmZFJBRfjC3NdTIwOiksm3TqwrxFIzTVNfqK8tldX1dgzhY7bH3jrZKetrztoCgJbuDDcivqOo5CcZml+Y1iKea6zYq/f2TIy+tb5tge0Bh5weltrgiGqTRM09FmAAxUag8pGD/8c216NJNXzHICeDIWBjUxNLaigAlryqqUOZ0L2P9fZPDgs/CGD6lGu3uG6eyfPdxnxw/3ODLiE/gTVB4yxEUhrmm+xz61iscVdhE56C6D8M+ySBaGaiw8wwhb6Qqb6y6uFylJ+9SDXUF/xpw1bVqMI+aQkVBqQZMKATwHpxqbJfxuWltM8hKy5S0lBRNtBypbZYHg90qY1lZWKas6hBIQiRI8sArGdNYXqMojrBmIPGmaq1rfdZ77g48XzQB4O6B51rnjrRo9d19LXrvQQDt1wxBHoE0bQtU0EES3Xr4WPLYEOhVAAAgAElEQVRzs4XEEjB5voO4X/Zka111zF5lvZDiQaBJ9Z9EGub2GZwkDVUVilYy7xyJDSD+fNd4+djclxMlAFrKq0LfMzSqCTDuhTYA1sOcfBeSYMU49ssLZ/VfJ4+A4SHgfCf/gEkKvIh/SYyZvU5CszAnT/draX6Rvi+TC7NSXVSm/BS0pEBSac16wHrAesB6wHrgZXjAJgBehhftHO+MB4C0JiclxVS5nDcfT0M7nqPW11aUFZw+9empEcnLL45hLaeSj871+yeOSkHu/uXpnjxBJuuQjAx3S2lZzR5mdK7z+2++37Nc4PFAxY3t7O4EsqXT4wpa4WUYweTE/LQmHMrzI0RbJsBsqqiV5bVVqSmpiEuY5VyLO8nx8dkTUpibK1/d7IjCrA00ON49sBaCSoLTIAMV0TM2qK0Qfgas/XBlQ0w7AUEZSR6QGKNT05KTmaks627j2X17614MwVm8tQcdxydOMslE5iLZQWWzJK9I6koqtQ2CdggsPSWi5sAegeiPVgqSA6ADmivqFFniZEE3YzkXAylAkqS1qkHuDnRp9ZREwezyvCYESCoMTo1KVVGZBvX/P3vv4R3XkaT5BgnvvSUMAdCB3luJpEyr3fTMttnZfef9fW93+82b6e6ZbqlbhqLoPUEHkCAIwnvvHcl3flHMQlbiVqFAUhJFZuzOEVGVN2/euHmrb0R88X0kIkgAoMLwoL1Zfcv4ruE+TUwYCPZayP9c3XnW9YsTh7Uy7wblrwvLd6vgBKsEySQ83HO9aoA6MwfMPzUiGCe5yO/ax0cOyODIqLYB0CbCs0MyIJZCxuOObuXW4NoN8SjJAoJpQ8DHdyQl/3ZuOREXQt3s0LYbWpxau3oDt53tg+sPHkpH74COs9EBNgGgmeTD/bsV1QTUHzMoH5IWJDsM8Z9J2riJwrXcSxJ/7MO8rBxtg+E3AsQQCTCC+o5BVAtEE2Q8E8ZArrBfM1LS9bmAmHItJJJreU79WO8B7wHvAe+B98sDPgHwft1vf7Wv4QGq6SG97QRZVN3s55KYmKi971R955eWpLGlTTW0SRJgvJzbUO15epTpi1+fKIsLcyHmdKpiBIMvRNrbmwRZNfTKHz28KXv2fqgVb2Mw+VPZ3VlXs6KSj6yYIZNbWpqX5KRUWXqphU6wT2CzuDAv69YnyIvnz+X5i2cyPNSjmunui2U0orED27coA/brmnkppjpLNbhzsFdfgGkdIJAD9jo0MaqQcNjZCf4IIAkmd1RtVlI4fEzQyH2gBYFrZz57Lu4NATkIgSCzq33cJ2DH45PT4cCACiSf2Vrosa6d64r3JX16flYmZ6ZkanZGRqaW+8ejseVTce3sHwxXMtFvd80kiAzhmfs9MGz+j4CLa2McfdXN7SG0Q5BpdfTYwRUSafHsASNpSDBO0uZBR7NMz4Uq/1vKawSmfyr79PeDFqHXnyo8UP2GJ43aOkCQDrIDJQV6/rdXbZbu4T4Zn57U4L40t0hutz7QZ5PWAAI7kgpDE2PSPtAVsUwUFQi8CLpAHJAMMImFtVb/mZhe+KbWZW4Hm7keaT0blr+WoDHIt/cet0pz+/L1AEs/9JKbwm1DeJUWABNoIyPY9LRdYfkkOJibc9HOQGLj48P7VyULjLU3XCQDpHxdA4MRQb5BUfBbB4oAAwn1qw+OSntfZLsD/fmoEfz94lUlAsRg+q/ZUKqB/N8dMj+ugWeaNoY7j0KtMSZhMAXB4pWbygOAfXRonyZabQJCO+kQzzPAfiOZZdpc2OOPe0JcArT40L7C3oYHg71tDNTBg/ZHMrswr8kpnwCIx9t+jPeA94D3gPdAPB7wCYB4vOTHeA+gF764FCb6gkwtOTlJ0lKSFU7K31Rk09NSVJuZIIdADhh+XvYy+VV/f4eMjw1pxZ2eaXS/Z+emZWSkX4qKKrTiPzM9IXOzU5KdWyiVlVsifM8LLXJjtlyVGYDMHUH+wvycQICXmpKuyQZeZY3WeILqgD/XhMPo6IAUFVfIxo31K+5vNBbstTKZR9s4SF8NTY5JUXaeBn70zxO4E8AXZucrTJ5AOj0lVav8VMFyMrI0eAMey3d8ToUsKzVD/025sH90KDwXQWB+Zo72loMacM2tRFIFBFKNzJmRJ4sH/v8mHo6BsWGt8hnbWFyxgvGepEzv4LCkp6VKWWGBJCREIisIflxpMzMfAQ6SaNESGextiCWp2AaZCajWeq0mAVBbWqkJGhP4ENAQ2N9rD1Xuqeo/7nmqUPKtG2o1uUPQxDNEwof7a0gUSeawfzBUAQicYPHHjGQiyAKONygLEkr8H4iVxo4WTRCQGCrLLw6TsJkkRbzXGATJNxVjlxgwnqCRZxsST/Y2sHubTNJluGeNdpXfZs/nO5INyPNNzc4qPwZz0YcfzfD7l5duyNE929X3DQ8f6/EEv6MTU9prz++Gu+fi9ZU9Lshv7jzo2dM2cOH2vfBXrAGuk9n5hbBUoPnSwPvN3xCdVpUWB8r4mZYDu6ef80EAeO7W3bBagPEx/AYQEBrVALs9IZ7rJ5kA6ockFq1CtCqRgALNRLIKpn+SvPz2wW/hGjwV/OYF/YbFc34/xnvAe8B7wHvAe8D1gE8A+D3hPbAGD5jKULxV3jVM/dYNpdp851GLvhDzMs4LONDfN2EEHEC4eanFl1R2N5fXyMD4kBD8Qqz37MVzldgjiORlGWZ3XqSBx0/NzWjln35Zgv7M1DSZmJ2WvIxsobLOXEDBYSkn8DOM8PbaXek29NNBd5iKriFYiyXx97q+IPhdfPZMoe42WV12eqZsragNtzMAQcZPVES5F8CyXWt42KJVTduo8n+wf5cU5MTXP9z4pE2annasmJuAFBQAAQvW2dGs/83IzFHfpqVnSVJSiCSSBBZoFJJLbmKDa+AZsvv4g3r+g/xqjl3tO4Iod05VDVhaUlWKaOb6fLV7G4SSMVV+N4FmV+vdebm3VLn7R5a5IbhvtF4Y5nw4Bky/ujneTsZdf/BIyR4xjoUDgIq+jQQJVe+Xofj2OniWkMoDdk+QT8AL4R9BP3PFQzi5mr/M95zrzNVbES0qtBGYloCgedjvKIfQ+vK6ZvwW9LxEm9tWdbDbE9ayFtOuBKEfv0kPu55oQsCt/K9lTj/We8B7wHvAe8B74FU84BMAr+K19+gYeiorS4vCsGZYn6lSwQT9qrawMCe9vW2Sl1cs2Q7DebxzUi1Zp+GdKGw4NzNbVOrspZxXtHkmJ0ZlcKhbKjbUSXJKWryn8+PeQQ9QTTdM/+7lEfAA/12rHJ6Zh0ozPedA2UEg2EkEAmD2KW0M0QJSJQCs2hTe4/R/jyGPtm6d1G4oW9FmQGvI+VvL1VLWkZaSIp8c2RdWb6BPnATCi+cvtMJMC4GLCAAJcObarXAPtLkeV3Ztbm5axsaGFGEy0N8pz5YWJSs7T/LzS+Vx8205evzXkpiYpBX3++2PNcFBvzPXBXx/J8z9KWnS2tehrR5U+quLy7UlAGk+kjw1JZX6PckejgUlAoIApv7a0ip52NWq6AF8XFVYru0jJH0w5ibQImEBOsD4OS8zW8rzS6VvbFBRJtyX6uIK7dEmGWX7fLUtz28jfedBPmrp7A7Dy/keWD3KCkFmV6Lt7+1AE2TGXUvJwU5OuegA7ntiYoKQoHAtFhEhCQQSCdxrJAuDEAOglrKy8+XZsyUZHuqV8g21egoQRlSx+XxwsFtKS6tjuo8kG+0Ttu+2122MaJkw31GZP7J7+4qkgXsCkpM8B64hiWpkL22/uagJcxxSjUOjy2odJB+M/CBjQAsEtd+Q2KC338hdBjmgZ2RAuoZ6leOC/dbU0aJcFUU5IYJEb94D3gPeA94D3gM/hAd8AuCH8PJP9Bz0E3f1DUl5cb4G15CP8dJUlJejL4kZaWkqYUQwEc14MXza+kArgtt3HNHA5fLFv8nY2KBWD0+d+l1M6Tcg35BHrZf1CrWfXwz1Q/LfpMRklY8bnBjRiiK9xMBXo7Els4azZ/5Nl1q//bDU1u0KXDaVYapRJDqA1BdkZyns2jXGIPW19Oy5+qM4LzfCF3w/NDom84tLyhFQWVoc7p3l5ZwKO+eAtR+YKfJ+tBJQteO8vPjG6j3nnoxPTWmwxssn56AXll5Z2wjqIC/kXFnpacILsbHZuXkZnZzS6iiQX3SzjdH/CxSeIAkpwZSkZdk5glhekmfm4RpIktKCvHBQynqoWAI9zs1eSRJGjz367iRxcjMzo15jPPch1jq4bl788Wt6SooU5uUKJGeP27tk3fp1ukYD6zXXjISZgf/zko/PgK7v2LQxIog35IGG3by+ploJy4xBdGcg6wS3vPCnp6bJ+PSEtPV3KwQ9lrkJABATY5PTKgfpPm9uKwPzUrFEe92MDZJCiyZlZrOxmzUG6a7b6+c5nJ+bETgueOYLCiNly3h2DXrA/jdzrOVvO/GnuhgvyIksOz4aQodzMModa/7m+eH7tRAA2vwRXIchkiMgt5MoBOSfHT8YqNgQdO+MX818Iuu0Ij84uswTAQ8HfByYK58H9L2jL0SG59pqSgSxYP4E97dufCPb6g/r7zlomZzcIk0CPVtckMTkFG1vwoe0Ms3NzmiCN0jaEx9du9ckSO6xt0iQ8CzdfdyqzyfG3wTbJE64rxD2uc8rfsjKSNPfUBALNmcA83K9/N5xP/hdtTlM7DWY86ECwm/x0+7eqAoa0QgWQSrRbpWVlq6tLEYtxSb24zxt/V0yMD6s10gLC4gnb94D3gPeA94D3gM/pAd8AuCH9PZP7Fy8WAK5HJ+aCeuOT0xPK2RxfHpKX9BykHcqjNQpty/zSctdedh0XT868cFvtN/9YeN12b33pNy6eUZOf/T7FQz05nheyukLpg+cYBcIJcFYVnqGJh54yaIHnCiAPkkQAUC/bZk6ey1375xXLXiqlG1PG+Xo8V9FBAQE5TBGmwDQPtb0jZrPeMG+bml8m8954aytKJPbD1v0JdI2A6OeX1iIYNhHXg8ZrEsNy9rT5jhDQuVunf7hUa0+BpG92aztboAB1BbmcIwKHNJZthl4rBtUuIGDXbXE37/84IgmHmwpLua1A0cC8Rv3H+lLvzF8gp64HZit5T5EW4fL7s/5kAzD99ybWMb1AIO2fWuTqrnVdhOo2ddget9f9ZE3evUcr0mOsXEZHB2X7bUrK6utXT0rrskla3SDVeaNFgyeuxkZbLr38VWv6V06LihwNwkVt1ofS5IvVgLABPkky2Cmt/ejzcng3n9+q6LtcaTvSES+ipHY6ettl/6+dsnNK5b+/nZNpLI/B/o6ZX5hVpEgKJiQHJicHJP6+kMxkVZcPwlG+9nhM8z9HSc50Ts0rH4A4QDhYhBCh//dYE328fzvB0m3oP9tiHY+1sDvLDwEdotCNIJF2phAq4BooV1JE9fr1ivc37WRqXGZmJlUecqgvv9XuT/+GO8B7wHvAe8B74F4PeATAPF66j0cRwWWlyPTh+q6gKoiARxV0yAD6v/VP/4fOXzk59L86Jbs3HVcmpquS2FhucKFW1vurQjCvy83m7UATR4bHdAXxE2b94RPF9Rj667F9PfGemmPtX4TDBOEfnn5RlyXGlQ9DAr47MnsoJtg++Lt5cSC0bm3e4bNsTbs3YXH2sGiKxGIFB2Q4TvNrSr55RqVaJAMbhATFFiu5T646zDJBBIvQQEQ10ASwmZtj+cm2PfAJXfj+KAA73UTAARFe2u3K6s5AQ+9+ZzHqEuYdXM99G67vd7065u2g6Cea46PlgBoePRkxX1cDQEQjx/fpTEufwTXRhUbBI0tZ+dyJwT5wFUSMGNMIs+V/+P7jw7t1co2yIaz1xsUzWKeJ36nrtxtCn9mP99GNvBduhff17WAuCAZFu239fs6r5/Xe8B7wHvAe8B74Pv2gE8AfN8efofnh7wqFkS9v69D7t+7pIH/3bsXFAFw8cJ/yY4dR6Wnp1WKisqleuP2H8RD9K5eu/oPOf3RH6Sx8aoy7ldUhiSXovU9uwszAVM0ibzVLsQEUaAX/nEphIqIx+z+4XgC5FCAEJKvcuHcSGbBDH63uTXw1Eh85WZlrIDb2qgCt3cexu3MtDShyuya6Se+2dS8Ar5rApbPjh1S9MBa74O7jvqaKoUCw+QdZNw/+ntJbpAAAiVgGwzjtgEJp4WBz9E+x1zd92iBMezzRps+1j2mQggreO/oSsg2kmCgbYA9JyUmSHZAoq2zb0Dl2WwD6YDUn7Foig7R+tKD0AI+ARB5F4P4I6gMk3yyiRjjkeNjLyK1B7KEBBPKIlVlJeHqdhDXgAnk3d8DQzZIkrK9t08mpkI8ACRp7RakeH533ucxPHNnbzSo3wwijGcgKz1dTh5YKZtqfDU7M6UtMKAgDC9CV+djKSmtkqnJMeVPgBvDm/eA94D3gPeA98CP6QGfAPgxvf+On7up8Zq0PgkRk+3Ze1Iys3Ll4vn/1L+LSyrl4MFPY/b/v0n30IrQ2dks+w98LOe/+5Oc/vgPkpGRo6dwq93ASqlaAzn9+uoy9NYkAEh8/O38lfDydm+plfae/hWtA/Sk0r9qYPZGI5we+aAEAC+WHEMbAlJ/xpalxVb2wcJcT58sEHG7WqUyYFmZK6qD2zZWyR2LTMz2sZEq4zO3Wk9FGRgs5lYs6yrKVcc7qB3BcCPAdxBkNnx+rffBXQcQ7Lbu3qhs4uiNw2WAUTmFidx+uf/58cMaaMcyl7ANSPEvThwOZEnnHB0D3eF+X3teAv/6yjolxcMaWpuUKM8Y3++p2abM57Hs8p0HGjwaC1IuGJmYlG+v3V4xTVBw6qIqzEHA0YGd2zwHb/L5/KnN5cL8eW7pHX/wJKTvjkUji1vrtbqIDFAFJABAeLjfxSIbXOt539fxdoKX3y/8bbgHVpMFfXD/spSUVElKcppKUCYkJspAf4dyYjx+dEv2H/xU2yO8eQ94D3gPeA94D/yYHvAJgB/T++/oudGYP3/uz1rxsA29+ba2Jv2opLRater37j2p/aQ93a3y4MEVyckukD37Tsrs7JTcvvmtHDvxT9Le1qjff3jqt4oooIUgPSNLyQT5nmDp9q1vZeu2g8pKDVnV4+YGPW7HzmOabICHgEobQf/k5Kjs239a1xGknW6CXRdebUOmkdhq7eoV+vepqlOlcyvgBJy52ZnyzdUQqzoBPhXqaPBhwxLuBrbmvBNT0/LVlZuBwZ4LE1YG+/RUDfw4dzxm4Mq8AJMAMOYGlW7QGc/c0cbYFUtXw361+7DWdZgWDtZChRTotJ0AMEiEaGuNhvxYLdCDn8KW+DPzQwyYl5mjTPl3nj4Ma9bzPXuaFoBofBaMIeHy1ZVI+H8QrD8IJRCtoh8Njh4UWPLsgC5YWFpUbg6C4FgJAvY9yQgSa6BMGG+ewamZGb0nzAOMfq3Si+xxeuUhngSNkvYSsRF0L/Ebzwv/BdkBezzrpk8cdAwtOlh2RkZU+Ts78Lb7w40evWlHoaI/PTcnz54907loJwky1FUYw/22SR75zULdwSYABJFyeGe9rtNORNrPqbkW/BF03jfhA64Dkk3WjvHbZpAyJEm5bs5PL3y0NjHXF1zvzNy8crzgu/Xr1ykSwm19CTpuCjLUAB+asewRSD0hSw0idWUc7TL8ZprfBX4zQHsYaUxanUARRTMUEIYGuyU3t1BGRwbk+YtnkpqaKb29T6WubpeUldeuUPB4nd9Pf6z3gPeA94D3gPfAq3jAJwBexWv+mFU90N/fIXfvXJCSkkopLd0YetFfnJeG299FHHv02C9Vyuvm9a9l85Z90t7+UImlRoZ7pb+/UzIysgX4PpJ9R478XBMLOTkFMv6SRbmwaIO+cGEE+9Ub6+Xq5S9kfHxIdch7e55q6wGygwaNQCLByA+6wbiR3iIYuXY/shLvvvzxsmrIq1yWdV70qdIZRn57bPA5t4fncqt6Jqhzz2FIxwhMYcg2FXhTyV9cXApzDbg621zn7s21CnM1x9FTfHD7FmXithEItoa5zX8QBI/dtblGvr3eoPfDBENmHBVkWkZsskNDZrbW+0BihRd1lBZsjW6jV3764F5NyJjKHZ//7OjBcEDnvujHA3EPgsabzWyjC4IeDvb4o+5Wlbizra6sWiXvGlobIz5HyWLLhpqYzxkqDNx322ykhvk8qKff8DbY5Gvc84sBRJRuAgjliEftXSt4AuAooPWAve4GbC6M3QTIsLaDqrCN+0nLSTTuEXssz4Srd8+z9/GRfZpEIYC0kyhuEo25/unkMQ38SSi5KJZDO7ZJVVkkaR5B7dkbd1b02Jt1sZfYf6hrwHRvW1AixdWjtwn+gvgbeB5hom/p6I5A8xzasVVbB9zkFue30R5vwgfM6a6bFpxttdVyHyb/jkguEH5bju/ZHpakdDe2tuQMDMmdRy2BSCKIDWsC5C+Zh9ah7240hJE/3G+IRe0kkNsKZchO3XWApmEfYPizvLhQ/n7xmq4pnt8IMx9J8JbHd/R/0+xnbNX/4fQDvAe8B7wHvAe8B34AD/gEwA/g5PfxFC+eP5dz5/4ktbU7pbJqq7qAKsitG2f035VVW6Szo1mr+m1PH8j01IRs33lELpz7ixw/8U/S19euAXtqaoYUFJYp83RVdb20Pgn1dyPhZwL6svIaDfQPHv6ZJKxPlKtXvhASC1SQbt8+K6dO/061yWH+31izXRMFxtygp7q8REoL8hWGb5sNVeeFk17w9LQUrTZibpXVVOmCKqJusOuOdSvbJmhwX2JJDPDi7EL6TWJgenZW/n4xxDXgBuO8ACPL9sXFa6tuT7uqbAfOBGj4wQTgVMsI8D8/fzUiKCf5AByel3Ig0kD9jZmq/FrvA/OZSp27DoKjkvw8+a/vLoXPY9ovzMs4QdKZa7fDWumrvdwHyejZjnMTDEFO5V61DXTL4MvklRmzraJOVSz6RkNtEgSuO6u3qE54LIulDW+OCyIt5DtbRo6K/OOOrgj4un1eGzlhy6zFWpvdMuAS1a264V4OiBak8TUVZtjZgxQ73PlJxJkKdDSEQ6w1uZwKbvLIPZbAcWhsYoUKCONcxYggfoZYhJvMQYKgsrRIUToG3WMTVQbxE9j38E34IFqrSCw/BrWnMJ6qPCgHQ2QYbY4gtQ3GuqSoJgGUmpysUwWt1faHfT6T5ON5RtmkZ2AozLFRV1muxJnxGM/60tJCVIWbeObwY7wHvAe8B7wHvAe+Lw/4BMD35dn3fF4qIPT7p6VlyoFDn2oV5NqVvwsQSYJwYPz3713WXvwrlz6XsbFQ8LN7z4dSWFQu33377wrlP3IUhMB8OHHAGHosN2/dLxfO/Vnh/XWbdms7wCc/+7/kaes9TSx8+tn/rcoDfX1t8uHJ3+rYhcV5+fiTf5X16xPCVZkgeLR766hendi7Q6GshhyKMVQ5f/XhEQ123WpYtAQAAdm5mw0aIBgzqAOSBUHVORPAuP3nQVvMcALgbySzLjWEqlm2mRfZeF/ibd1r4LlfXLi6Yk4TYBPIX3pZQWOQCc5JYgC1/vb67QjGcgO7X+t9iLZ2ggzmBJpsV8fhadhcFdLb5h5cuRvZO8/n0YICN2FDgogKut3vzfHxBggkAQbGhsI+JODfXbNNkzkEl2nJKatWDYN00W2kBgEygTd76sKteyt4Edgnm6srFOnhVuDtm2tXwEkSRCOPdDeEnVAJgrHH8/NIxXd/fYio0zbuPW01QZwTQfPaFXWXZyKedaxAQMzPR8h42nNQBZ+Zn1dOkCBzg9igxJL9vAW1CyHlh09R8jBmyz66v0WMsZEhb8IH7C+bHyUePzLGvrbQs7iyxSHWXG4PflByyVVOsav6Zu6gZ91GNwUhpOxEUrzX68d5D3gPeA94D3gPvI0e8AmAt/GuvCNreth0Q5603JFt9QcVsk+VHjv+wW9kYX5Oblz/Skz1ns+3bjsgmVl52g5AkA5bMgmCxMRkmZ2ZlNHRQWm4fVb799cnJOo4+9/A+icmRiQhIVGhl/T9Y7QMTE2HAm76MOEhOHL0F9oGEI0gjbEE9lR8gAATUPOy+vmFq1p9xEgIkAAAEmz6/M2ts4N6+3YGwbHtoMCV57Mr18CzbWi+PS/91ED6TX9qiFGf/v9Qf65tdjAQtB53vA0fhs2/rbtvxZymShoU0JignOD2m6vLVUs+56UaP8dKALj3gZMj80flzzUjyeeuww4C7z1uleb2rhXHGuSE/cXS0pKiJPCnMSrTGWlpEckMvlsNRWDP29LbJiOT4+GPstIyZVtlrawTtAdWtyApSnON0aD8q88aOcL2WbQ5uTe1FeXS3L6M6mAWNwEWa59Rnad/3w3o8adLzMge+i4K/L66rETJMF3OCzvYCwoGzVVzLSgtkDyK9QxE44IgwcSaQepEMztJw5ggv9jrtVE8Zk58CyeA8Zcd8AahE9x9+SZ8sBoKojg/VwZGIjlggvZFW09fzASU60cX3h+EoLDRLerjhy0Rygx8FkSAGU0uk/HunGt9lvx47wHvAe8B7wHvgbfJAz4B8DbdjXdsLdrzf+usDAx0SW5ukRL0AcM/9dEfZHR0QK5c+pv29qMG0NHxUJBLwrbVH5KFBQiknkXA9efmpuWbr/6PfPTJv2qgdOabP8rHn/4PPebM13/UhMHO3Sek5XGDzM1Oq/xgS8sdWVpclMNHfi4Pm67pWqqqt+q8JBmCKmwqXXdwr2Slh+D9GL3mV+82RlRS87Iy5eMj+1dAUM0xRoqPv4FZA9VHJsw183IJqSD9zLYZvW8qr1RgXSN5QJXUwF35vn94VOHRQeZC4RlDsIwEGZXotNRkGZ2YipDIM/3t0aDDNvydyqdLhhhNPtEkScanpjSB4lq0+0BfdRD023Af4Au3XcJcA1V7o8rgns/tPQ+qctoVSJd4cS0JAJJJjZ2PZXpuOUFjZP/i+RkICsBM4BgU8MQzpxmDH/kLX8MAACAASURBVI7t2a6IDSyIbJDPIcCkGo25CbB4Al2Ow59bN1Yq8gEVCxsGzjpIEJEoMua2PZjPj+3ZoSz8rd29crsp8hmyg71orRzmWkD1BCWIIPpkv2JBvxk8wyAWQLjEsmjtNLbv7f51nkvg8a7ZnB4RCJ3ZuRVtPS7fw5vwQawEwIm9O3VvBCVKbAUDl2TVXOOW6krZsrFCzt24E6joYbgOGB+UmLK/D5IWjfWcBv3GkWD55Oh+SUny8n1r+R3xY70HvAe8B7wH3l4P+ATA23tv3pmVEcgTbGNGG9n9N39TSV+/fv33et32WjhREGEWgQdkdkD/edlHwo5eUNcYt6GkMCrcl/HAxWE1p9IVC7JMAMEY10AfENBHO5aXWSq1aIePTU7Lo7aOmKz/dlU3mqODqpKGQyDoGDvYCyLKM4iDoMCJXv3+kdHApcR7H8zBdtU5niAYkjAI7Vyrq9yge9FN1sBwvmfrJrnV1BxV8nA1JQH7XOy9e20PZfFZCF1QX7lJCQHjMYInV+HBJABepcebc3KP92ypU+Izm4XfTaYw1g7k4IFwEziuGkHQntpUuUH2bK0LX27QGDuJFlTt5WA7OL9yt1ETWsbcYC8aQsUgUTguqIfevp6gwPb0ob26X6JB/816DEKFv4PaWGy/MmY17gmj3AGfBxaUMKDdY9fm2rBP3oQPoiUAbL6E1dAIQX4OPcPbwjKdJF5XPp+hXnyen8Yn7SsSozZUP8gfro/t+UnMkYg1v8UklTZVVawqDxrPM+vHeA94D3gPeA94D7wtHvAJgLflTvh1/Gge6BsekYu37/9o51/LiRMS1iua4FUtiCXenWs1f5h2iKCgxkUA2P3T0aDTr3otsdYRFLTa59Gq3pF92kpgB4zR1kJlGOj/+Vt3w+gDW32A49xgLJ7rIogZnRqX5MQkyckIyeLFY0G+NAkAkAtcP4R9qxnSk2WFBdo6guydS1pJ4umv5y6vmMauqge1b8DiD9rEmBvcB5EmBiUA7P1Km8G9x5Hw+mgKFea8LuIlKPg1KBtzTBBE3q4qu3OwD6rLSyNUEQiE2Z+GUd7MbcP7g9qP6murZXttddhvqyUA3LW3dHbLnUdPIu6XqzzwJnwQFNy7/AZBY+y2n+CEz15NvEYjr1xtP7sJn6CEZLT2rNXm9t97D3gPeA94D3gPvCse8AmAd+VOvuPXATSYvlfgofEaFcP2vgGBmGs1i5fdvCAnWzXEgwwirsftXYGwVTMeWUDTTx6rqh40Py/Ppw7sluaObpUAW832bdssja1t4Wp1NBZud56g/nIzhjkInum1NmaztbvBBdX0vS+rvKvJpwEdprJ9wyI3i3aN7AOzJ4LWESSRZ8bZpI5o2RPUx2IgJ2AgAASdcubqraj312WLX+3+vM73QWgKt685Wr98XUW5VoSRyFtNoiwoGHbJDl8luHcDNcjczt28E5ZtxDfsMxIASYkJK/TZg+55kE9s8keOCQp+XUK4IARFPG0EBpZPFfvIrnoNxAnIjWnS49jBMJQ8KHFiIwQ4LhY3RhDpZGC/u6WC8KZ8EBTcu7wPQQgHMwYkmCul6O6JaO0esZ4bWg9AhLCvoyFGgrg+XudZ9Md6D3gPeA94D3gP/NQ84BMAP7U79h6ul5dN+nIh3SOYXy1oMS6C7RqJKfqM4zkG8jBeOp9YL+3MxYspBF9IbxGUABFteNQSvhO81HIOKsAEz8BH6TO3Yft5WVkyOjkZ8+7RLkA/NCzi1+8/DI+FJG1bTZVqrJvrgKgMIju3eg35VlVpifYrk2x42t2nkHXMZeCOtRhe3kFFmF57fLB7c536AMg3BIMYQcieLZvClWOC/Mt3G7U3l8oowVVWRnr4VPj4UsP9iCCaawYOjoQgFs99SE9N1aA92jqYx752/kaRAD+WF+HH5as3sF/7nvKtuR+GWJHPgiqKfL5zU43eux/K3GA3qK+Z5IZNumjWFk8biBkbFFDaVed4WNiZy1WwcNcb1KvNswacm30cFNy7FeegfnA3oI4nAeDKcLL+eBIAxmcmIebO4643KLh3kxFBqiDmNymo3cS9X0H74k34gN/kry7fiGg3civr9vNpfGMQG8+eP9MWFhviz+/FL04c1t9bLBbhY7TnzPZxtFaYtez/H+p59ufxHvAe8B7wHvAe+CE94BMAP6S3/bleyQO8BBOYE9xWlhbHPcfd5ieaNNi6kaRB3IfJ8+fIsT3TAwi4eTF1jTHPXzzX7+1+aXscyQCCSyrHBL1BrNiMd6uUfGbWEO385jy0A7AOjPMErYVAkOsPuo7VvEICJWgN5rxA44OM4zhftMQLaxJ5EXNMPPdhtXXE60fjc+4ZvormS+ZDXpHeYuDlBDAkZkgu/JAWFBC7wWPQGNZo99WvtubVYPmw96NHbye73Erw5PSsfHXlhj4LxtzA1NVyZ5zNvB50LW4FPKhF4JMj+8P3hvPDVeASSNp+Cwpabdg66wJV09TaEeE6g+Yx0oVBBHfucw7SxW3TcFt0Ovr65fr9Zbk/c1K3xYLP2btfXrqh3ALG3LXjg6+u3FSCPtvW6oMgSUg3ARCUSKG/n9/wIASBmwBgfUH7K9aeNT6OVv3n2Ghyn2beuYV5eS4vJD05VSZmJpUcNTNObo7Vnif/vfeA94D3gPeA98Db4AGfAHgb7oJfQ9gDBPq8vCFrNzM3p5Dw/Owsrajz8njlXpPsq98s3f2DWhWsq9ggw+Pj+vILaznQ+ON7d6heOZV4yLmA7f+YZvdrU1WGONDWXncJ037Mtfpzv3kPTE9PyMPGa9LX166T7z/wscpfxrLhoV65e+e8zMxMqlLGseO/kszM3PAh8SQAgiriroxarDUEBWk2LJ9jg0jW7Cosz+XfL14LlPgzFexobPB2ogJmfxj+bbMruUFIBDfYgz/AlSu0x0TrO7efz+GxCTl7oyGq2wxSIOj+2PNwzV9euh4hL+n6lkQFyRXXaDUAGeEm13oGhuXy3QcRw+NVYzBBcTw+IJFJ24xr9n0PasGxkz4kCL+4cE0RWsZg2f/02IEIRZMgZAjtPyTdONZVOwHxAQKK9dEyFmQ2moOEyOTstCaK18s6mV9akP6xYSnIzJXk5GQZnRyT3IwcXROJgO+bpPbN//r4Gb0HvAe8B7wHvAdWesAnAPyueGs8wMvndzcbpCgvVwP+EAt8rVYOYdgmIMnPzpbc7EyF6ZskQU5mpgYivCxuqtqg18NLMsz9h3Zuiwv+/306we5lRbKPF/2LDcukgzbB2Pe5jlhzdw31SUFWrqSlLEuu/VhreZfOOzk5KufO/seKSzrxwW8kNy8YzdLf1y43rn8dcUxqaoac+uj3KnWJBenDu4RwQVV1tyIcy9dBEGyCuJ8fPxxmRQ+q8ppAF3TGtzduy/jk9IrTmHkSE9YLzP1wDdhmB5NPOnsiWm7MODugDqrch85xSECpdPcPyZV7jYGXa1ACJA+R6rTNDloJKJEqjGa23F4QwZ+5PwT/528uk0ma+WxixGjBP2NtuUtzbFf/oFy917RiaTYJYiyekzfhA+4Z/fdU7c9eb1ihRmLvi1sPm6Wjd2DFet1kaNAeNi0W0RAusfa0izxBgeN+e7NkpKZJWnKqJCUkajIAFMDC4qL+b8fswpx+l5eZI9npPyzS5136LfTX4j3gPeA94D3w9njAJwDennvx3q+EBEDDo8cqtba4uKR98PT/JiUlqSwbjOUkAlJTUqSiuFD73KnoVZQUa//4g5Y2RQ3Qi09AQLXm2Es27h/LuSQvvrPIzYD4Ts/MyqU7y5W61SCp3/fa5xcX5FF3q9QUV0hqSugleC3GNS49f7bm49Zyjp/i2KWlRbl44T9lanJlJbKyaovs3vPhissCLXD2zL8FXu7RY7+UgsJy/Y7g3CUkdOXe3L57jgtiQF96RrtG8D0PagGg8l5dVqJJuLuPW1eslcQcTPYoEbhwezvYhZ3+wZM25YtwDTZ8nnd4LoIkOBmvpJgH92i7DBVfuCNcAxK+TtatCOztcSf27ZTJqZnAayGoh+Oie2BQ4BSJZXbwGtTfT2tEVVmJ3HnUElWqk+p2XnZmYDBvnxsfI6HI7yKcJCQAohn8FASz+DKavQkfQMC3vXajXL3XGHh9kGTSogTXRtC9Mms7tGOblBTkSnvvgHK/2GYnWWIlAGyFDtpz4C3B3ATA8MSopCanSEbqMk/JT/G3xq/Ze8B7wHvAe8B7YC0e8AmAtXjLj/1RPEB1EGmzmg2l2jf+tPWB1NTujKjsP3/+TIaH+6SwsFw/7+5qkdKyjZLwMrCZn58VYNXlG5b1sAlc4yEHDLpoOAI6BnulOCc/5sujzYRtZOJoT7CJBuOR5ovmeCpVL+SFVqhe1YDA9o4MKAKAQL4kt3BNU83MzyqMdq3HrXaSZ8+WZGJ8WPLyS3Ro0D1cbY61fg87eWfnY6ms3KJ7g3OOjQ5KSWlISaKnu1Xh+/Hsm+ZHt+Rxc4gsMTe3SI9rarymf5eUVMmBQ5+umIfKPwgArKJys+7f9rZQZXfnrmNSvXF7+JKuP3gkHZbUH8iSz44fVORMNJ12tw+d/TM+MyHr1ydIcsJKKcJoRGpr9ev7MN6GlkeryL+rfjAKCN/39dncB7HUSqKtw00AxEp+fd/X4uf3HvAe8B7wHvAe+LE84BMAP5bn/Xnj9gDVfKqEVAWnpsZkfHxIsrMLNHhKTk6V2dlpmZudltHRfqmq2ioEjv39nZoMWJ+QIMnJKTIy3CeZWXmSnZ0fCiYXF+TO0yYpzy+RikISC2uzlt52WVhalOy0zJjH2z3ShiDMrqq6fb8EbnOLc+Q5ZN269fLs+ZIkrk/UIJ/r5aU3LTlF+1FnF+ald3RASnJg/E+SpISkNfeojk1PSHP3U63eV5dskJTEZJmZn5OUJHpe1ykyYHN5jRDks7bSvEJ50tshmzdslKHxUR1H0iAlMUnXAry5trRKuoZ6FUZbX7kpKvkg92lubkbvFxyNSckp8kyJE5/rf4HPswaCZ+6jew/XdsdWH806RkcGZHi4Ryoqt2hQzL8TE5IkKzs/tK/62mXzln2rTjY/NyNff/W/w+MOH/m5ZOcUyNdf/i/9jGTAvv0fRSQAxsYG5eL5/9Tvgfqf/vi/awLk2tV/6GduAoCeeHrjbTNKD9Gqo0FShW0DXZpACkrgvArMelXncH0JCbqX12LIAYbII9+srVWOkyo2z4JtrsRmNPb+V1k5XAit3T3S3tO/6uG0O9h99ase8HLAWn0QNC9qJdEQH9HWASKl12n/iDY2SGmD9hFXCcUcD1IFxJgt8RmkihCvj/w47wHvAe8B7wHvgXfFAz4B8K7cyffkOoBID/R3aNAPxD8pKUU6O5ulomKTpGdkS1fnY8lIz5bs3AIhCBsa7NHAi+C5pnaH0EuNEfSmp8DyPCX1VZsUJhyvLS4tyr32ZtlUVi3jM5NSWVgW9VD6XK8/CEn68UIKs/m312+HX0pdaTCC78HxYVl6viQJ6xNlbiEUjJNsAHXAOtNT0nS+6bkZKcrJl7nFBU0GlOYWrqlHFfgwAX5uRrbCYEenxnU+AvzC7HwZmRqTurIqGZ+eEuDscLgDFe8bHZDN5Rulta9Tx0GclZORKZMzMxq8T81NK+Q4NzNH6kqjyzaSzBkc6NJAn2tNSU3TijfojfSMHMmCkyAtU4Nu7i1m30P+5nxNjddlY812SU/PinofCK5BgBQUlul/6zbtXjGW9fT2tMr09KTOm5NTqEH/0uKCLCzArP5Caup2hZNIsfYL+/BOwzkdYvr3Fxfm5cw3f9TPghAAD+5flranoT51EgSQBfb2PpVbN87oZ24CIBrTOb3mELUBr3fNrlKb70jUDE6MSH5mTiCaJagP2xxrOAXosUciMZbZUOx4nzUzDsb/zdUV2jsfDT5O8qOsMF+J84LG8BsA6udVAlWzDqD3dRVlcqMxJK1pzNWWj0ZKaMYTiNIC0T88qq0SQcaYUwf2qIxmEBmeewwQ/IPbt2r7QDQCPH4zee5fxwcJCesFfgfsdRIHB7aHfg/hewnaq/b17dlSF+Z3sT8P4lrQ56eoQElj4SKwkxJuwnWt+9CP9x7wHvAe8B7wHngXPOATAO/CXXyPr0ERAWNDsqFiU9xeoPLY0NooxbkFkpWWoeROa7GRyTGhck7fKEFFcU5B1MNtXW4ClNKCPPnHpethVnQ3cHAn4mW9c6hXqorL15SkiOd6CIYaO1u0+j85OyUFWXkyynWlpOn1ERAuLC1pcmD4ZTU+Oz1LxqcnJSEhQRMo/DsvM1tRA6ASSE4UZOdqwmJmblZRBWtJrrBukjxjowNx3dOhoR4ZHelXtIdpFXCv/QWJjkc3FVHxgiTK+gSpqdmu7Pqva9yfZ88W9RoTk5J1Ovx6+dLfdF2Y6fcnGXX1yhf62fYdR7SNxRhJhvPn/qys/9iBg59oC0usBADjgnr0o11TrOonbQAkcMryiwOlJAlUSWTZcn/0q2+rqQoTAtKOQFvCWoJL1sQclSXFMjw+IZAK2kaAWFtRpoSfGIEwbQl2Cw1zHN21XQrzQs8xbTc3HzRL/8ioZKSlKWFiPLZ1Y6W2GS09ey7X7jVFaNRz/vqaKiktLNAK+5lrt8JJBpBJ2zZWrkDf4Cv63e3+fNZKJRspPCPZ+bS7T241LScUzBjY7NevX05Mcu1cN9dvG4z4myo3hK+f4JykQktndzyXHTEmlg/iRW2U5OdJbWW5FOZmS1tP/4o+fs5RW1Eu6akp4XMTpD9u71ohi8j9J/FDi0E0c5Uo2Jc76qr1fritGEd21QtcDN68B7wHvAe8B7wH3mcP+ATA+3z334FrX1ycl/XrEzUgtY0gn0o0wWxSYpJWz+lTBz4/NDEm3cN9OrymtFL1nlOSUmTx2aIkrEtQ1mcg9fSHZqWFWJ+ptj9/8Vz/5lgqfCQC6ivrNCAg6DNa0UMTo5pUCBFePQkHK58dPyTPnz2Xr68uS3u5zO3uLfk+CfaAMeOjHKdyTrtBqAUhGBXBcVzbauNedXtRdRdZt+KeBs1Hnz1tIMUllVERADPTE9LR0axkkouLiwo/T0vPiivBEOsaQBJcufx5eEjdpj2yddsBbUcxlX6+3HfgIykvrxW7wm8T+jGGZMGli3/VuYD/f3jqt3o9cAa0Prmnnx//4DeS5ygH2BwTq/mbYIqqazQj6UNrDImxoKQNe9FA8AlM8aNrEPKBkEFr3iQLdtRtVESCXZWmWk0w5s7B8Ty7bD0COBMku+dhDGMxiEKDjDGXGh6Ez8v18zvhJg+A2INkcI2AGwu6Vs6t/+/Fi6gtLmY+fBbiGxFVJAgygnaeq1hjzHHGR/xNNT6aj8x5r9zFB+N6+Kv6ABI9I/3HPSOJ0fS0PSIhxGcE67Tt2GZfG8fG4s+I99qC9h33O+hecX6WxG920J5d7bnx33sPeA94D3gPeA+8ax7wCYB37Y7669EA4l7bQ0HiKWF9guzeuE3utz/Sv6nWA3WnGlyUkyfJiUnytL9LdlZvVTh8ddEGaeldhk7vqN4iU7PT0j4QqqbVlFQo7H9kclxK84oUnt852KvJge1VmzXR0NLTLvvrduiLrp0AoP8alQJIALHvG45KQDEzPxMKpNaFgjUTtJAUGZua0DUWZuf9ZHcNQTUGO/7TJ/clv6BUCgrKZGZ2UhMDfLZj5zG5fOmvsv/gJ3LrxjeyfedRhfED04fkb9PmvTI60iddXU/kyNFfhKX2YjkF0kkq9jbDP4iC0x/9XkaG++XG9a/Ch586/XtJTU2Xb7/9/2RhflaRB6dO/07XZ+xJyx152HRD/8zIzJEPT/5WgxY4ASYmQiz5zJOZlbtiWX3DI3Lx9rKsZLR1n9y/W4ryVx7PePa0MqInpWgbCUiOV9U8t6uuVLM/3LdbbjY1R/Riu3Jv38cGnJyekS8vh3yKwXQ/MjYhTU87wp+5LTjfxzp+zDnflA9sJBPSgtw/O5HJNZJIyc+J3obzY/rBn9t7wHvAe8B7wHvAe2DZAz4B4HfDO+cBKvN9o4NSXbxBHnSESNII9OlbJ0CHqI4+ewJ2yO0e97RrYP+4p022V26SB52PNWnwoL1Zj3nc2yabyjbqMVT3qY4SHO2pIbHQrAH04MSoHksSgZ7qbRV1GkjZL86uo4EOI5f2qgZsFo314vxclUF0jWsjyB8YH1Z0ApVCoPrA80FG5GRkKaIBKP+bNKrSgyPjkpudGRO6+ybOefvWt7Jp8x65culzZcgHjp+YmCwgA5KSkmVjzQ7Jys7TNpGi4krlj8D499XLn0v5hjopK9soIyP9ygKxacte5ZVYzUApXDj/l8AEwKOHN8PM/QT7H3/yr8pjcPvWWZ22tm6X1G8/HD4FfAOXL30ebhmAz4CkBciFb19KApIUOHXqd7Ju/frApQ2NjQuEaDZE3x4ILJoKbRRQR3goybHhyTGpKirXZ2athpTndzcbZHhsQg+tLClS8k47EOfzHyIBgGyf6a8n2QaDPP3xNincu54AeBM+mFtYkL+duxLeCvvrN2vy8mJDZNLpx5YzXete9eO9B7wHvAe8B7wH3lcP+ATA+3rn3+HrJgHQNtCtQXhjx2Mpyy+S/rEh2b2xXiZmp6Stv0sr9ruqtypbPQEPlpGaJqlJqQrtLysolv7RISX4gyUdMjwC24WlBa2a8/8Kc/KlqaNFg6pN5RsVCYARUE/Pz8qujVulb3BELjl9zYwBivrZsYOSZvXBruWW2H2vyAsyVyxoLSgGWhuKYvAVrOX80cbakPQfgnEbibzm5ttSWloli4sLkpqWIfT8E0A/bLquPfX5BWXS3tYopaXV0tfXLlmZuTI9M6XHEOz397crbD8jIydQmi/oWjkHkH3IBY1B7Ld3/2m5eOE/w4mBktJq2bf/tFy68F9aybfh/eY4lBC+sRQDdu/5QCqrtkpH+0O5d/eiDtu67aAmOmIZfAT06ncNDAks9Bh7o66iPNwfHs89JtHFXirIzlszf4OrGgDvRWFOtnx+4WrEqY1aQTzreZUxrgwi0Pd92zZr775NCge5IMmId9HelA+QYbW5GX5+/JCALHB/115HzvRd9L+/Ju8B7wHvAe8B74G31QM+AfC23hm/rlf2AL2eTZ2PZXpuViv7+Vm58rDrif4NtHlzWbV0QB43NSEFWbnaEkCwMzwxpokBzAT5/Jdq6NP+ToX776jaolwB99oeKeldVREJglB7QGEWlfg0TSqAPkBWjXYEl4mascf37lTGcvgD6M9F4qwgJyeC9Iu+YViuqdxT4aeqCuEXvb3fXL2pwV12RoZ09PXLZ8cORe2F5nzfV7++e5OoQlONJuCi+vhTqQqSLED2b8vW/XHvO/gnICFEsjAlOVWJCGdmp+Tsy6o9E6E2QEuCkfLbVn9Q4AqwzSYH5PMPPvwXVa64cO7PYfg/nABGwjLuBb7CQFoBRifHNbmVmRqdeC3a1J19A3Ltfkj1AvvFicOKrPji4rWIQ151X/AM5GRlrNrL7ULfab8pLyqQb65GJgC+DyQCZIiQ/MF5MD07LxUlhdr7Ty866ANDVvgKt2dNh7wpH9goJrgS4DLpH4pMbP4Qyb41Xbwf7D3gPeA94D3gPeA9ENUDPgHgN4f3wEsPkAigDQB2/+1VoargWhnslbTv2ZISDxojCdDW0ydz8wtKLgjsOCs9xEAP0RjflRTkyXpZJ0vPn6nUHnOQfKDSX5iXK7Ozc5KSkiz036J7TaB9fM8ObWcA5rxaAuCHuMkm4ADyDdP2V5dvRE0A4KeZmQmVJMvMyFFoO/8mqMZSVmHoN+z7VOJh3yd4j2XA7IeH+5SMjbntYJognmp7dXW9ygRiszNTIXnChETJzsmP2hZAKwDtIHBKYCgY2AkAoP7DQz0yMNClcoCnP/6DzmmbzfRveASmpsYVNYChbnDs+K/C5+AzzgsPARZPy8IPcf85h9srfvLAbk1ikQQzBvrlkyP7NYFlG/dmYnpGEhPW6/MzP7+gz0NKcrI+h6BLmlrbZefmGg2oSYzxjASRANqJCILTnx0NIWS+vLyswMG5SQyQVHtTxjPQOzQspQX5Ars/CB+UP9gjo5NT+htQnJcjyUh7Li5qMuP7sjfhA367vr12O6yIQBsJLP4oDNx59CS8dBIDIACiERKagaCpIFTdWFwhvaODShi5oaBEuocHpDA7V1uVQGCRPKU1i8/4jYOcMj01VeYXFjSZSetSz0i/7KjarDwv3rwHvAe8B7wHvAe8B+L3gE8AxO8rP/Id90BLb7vkpGfKwPiIJgDWGvy/intg1wY2jXQa5IBlRfkyO78g03yWlamSZBNTU1JckCcpSUkaWKO33jc0Imi6o5/NC/Kx3dtjtgDEs7bO/kEZHBmT6vISKcjJjueQiDGt3b1yu+mxBv2s6erdpsA2B4LXq1f+Hu5537P3pAblpkrOpLl5xXLo0KcrpPqWlhblaet97fG3jco9vfVucG3G3L93KaIv/6OP/3uY7G9yYlQGB7tUlo8gEWnJ77799/D0BpJvn4/g+8rlL8LXYFj9aTG4ef3rqL4rKqqQ7TuPSGbmMhkf19P4IASRJ0lw6qPfq2IAJIXYwcM/E9oLMBIMLY8bwt+pr3KLZO++U0oe+GOaGyzu3lIrm6sqwgkrszb6xz87fnBFFX96dk77ytNSklVuj2cjPztLZubmde9DdlhRWiRDo+OSlZ6ugWByYmKgPrydiEBxgGQZ8yPBaRvPUDxBOAEoCQokMWMZmvagdVo6uiUvO1OTd/wb9EFuVqa2H8DTAD/GyPiEth9Ea92BtJREF8ijIFvt+zfhAxdFAI8CSUiX2wSuh0M761flmOgY7FFkCYkdiFULs/OVfJKk0IaCUkGOElQUiQA+5zMC/eTEZMnNyFIOk9L8QmnsaFGllVflqvgxnxN/bu8B7wHvAe8B74Ef2wM+43ndvQAAIABJREFUAfBj3wF//rfGAy09bRpUZKSkS3lByVuzLnshBv6fnZmhBIJAmndvqZPNVRtea71UJv92PkT0xQv+yQN7Vn2Zd09InzBa7qARQDUQ+FAVpL3BNjfAjrbw/PxSOXr8l+HK98LCnLLi09cfZATAJ0/9dgUaYGJ8WBn7jQHL31Z/KKq/bt74RvpeKkEE9exzIL3/rMXY4SM/lyKqmr1P5daNM5pcIFmB5eQUyPj4cMT5jp34J8nPD+0xOzmB9N/OXcfDyRD+Pnn69ypfB5HgjSjJBYMcWAsaoHdwWEj6ENiis05l91WZ/7kON1hEcpBWEPbCzcZlnfsQ8R4qGZG3gONHJ6akqqz4tfaym4ggOIVzgIQCz4ux1WDrVKLxDWSZDa1NGqjvq90el49YA0m619Gch7+EQJggN8hiff+mfGDQRub8JmFy/cEjodXBWDytFFT+IWWFXBIy1tzMHKkrrVJEAC1amWnpkpSQLEMTI+pzZFtJyOL3/Mw8ae3rUOQHbVw0NZFkhJslzVLTeK2N4w/2HvAe8B7wHvAeeE884BMA78mN9pe5ugfo84cHAHZ/G8K/+pE/3AgTxEBeRiWRnmICbvSvX8eoNCLV1tE7ICf27hSqpmsxmMK/vnJTK7PH9uyQczfvSHpaamCg58LkY53n5OnfSVZWSKaQ4JcgOJZB/geLvm12gM3n9pzuXO7aKqu2yO49H644pV2150v69nNyC5VkMBYCwExks/pT7W972qhflZZtFHnxQufBDhz8RD+LJ2ly4oN/lty8orhuG2iTxx1dEWPjreJGO4FLAAjMn6o3iJX2nuVgMVrCinaYWLr2cV0Y7RHPnyts3ZD97a/fIjUbSnVvX3+wzE8QSwGAiv/dtoeKAiLIpPIMiWZFQWlUFADcIxiVbbhBXgeazrngGdmyoUZyM1aicVb7/k34gGuxEwAkTH5+/LAmbuy2AMZ9dGiv5K+CGqL6Dw/LtsramOgqeFjgV/HmPeA94D3gPeA94D3w/XjAJwC+H7/6WX+iHuAlfn0UrTSqgZMzs1oVTEpKlIR10XuQ6VcGupyfna39/PQ2Z6alCS/RBMsLC4saIAN9xQh+JmdmtIc2J5OqV8iB5nPG0SZg9/Xy2aEdW7XPmP5Y5jZGMMYabGJB0APjk1PaWkBVHglBGNqYFyNg4tqzMkLkb8+fv9CqLsEEgZxJMlBdZCzwazPWBH8kJkgeoEtviA7drRCUACgurpCdu05Id/cTefRwWbt93/6PpHxDrfbvX7n0t/BUQOUPHf6ZkvA1NS4TzBkIPRV4jF7+M9/8MXwcn1NRT0sL7r2GDPBJy93w+M1b9gUSA9ooAarvIA9oY3jSckceNi2vn4kI4ru6WlYkL+ADQHngTsM5hfRnZuVGyAraSQL7fMxJWwAIApQIpl6qWAS1KgQ9hq1dPXL7YUvgExrE5D47Ny/tvf0v+/MTFHkSJDvpssXTCsJe++bKzXAPOSc9fWjvK7WYxPuT4iYiTHXaha3HQs5Q/ScJMLc4r4F8UkKizC8tquSnTY44Nj2hFWlUNlATqSgslabOJ4oUiKXKEe1aBsdHtELePdynzx298JyDynd5fokQRCMzyrPI81maVxio7PEmfMAa7z1uleb2UKLIJAAWFhfk7xeXWykMx4L9++NeH0E9iRH4TVBW8eY94D3gPeA94D3gPfDjecAnAH483/sz/8Q8YHqU6e3Ny8qUhaVngT3IQFMhwKOKdXjnNrlyL6TPjn42AfN3N+7olZvABLbwczeXg04jTQbj+dkby+RpBPuJiYkRklzGhbs318rm6grtGTaVfPPdoR3bFFZ9/tZdGRgZk5P7d0tbb79CeA0MGkIy+qOBgn969ICul3NzzRhQbiDd7loh//r48H6Zm5+Xr67cFNYBKgHCs2jShG4CAJj7Byf/myQlJa+odG/fcUR78+0qOesxrPgkY65e/kKGh0MSjC4U3g3oGUNCYe++0ysCNDdZYPz3wcl/kZycZaI4OAwunP9LOPC2A3UXbWASCO76mRuCwJzsArl9+6zMz8+ueBqOHf+15BeUyvzcjHxtyQTCdcCxtBic/+5P4ZaIEx/8RrkTYpkL03fHmmq5+dyWmzSfcc/ZIyZ5ZT534eLIxZFQshUAVoPdx/OTQCvI/NysJCUnK2eCa27we2RXvWwoLlLlDFsC8KND+yQ/JyvwlEiAErSSAEhKSNKEHAmByqJy6R8dVAK7zeUbNehPS0qRlOQUDXCri8uVxG5zeU3gvJBczs5OS3Jyyoq1k1i7396sSQaQEJmpGQqPZ49T8acdoHOwRxMO2elZkp2eKVlREllvwgdcwAoFgGMHVWrSlgCMhaSwndA13CeFWXmr8ijEswf8GO8B7wHvAe8B7wHvgVf3gE8AvLrv/JHvmQfi7VFeLcgybju4Y6uyhX915YZKhO3aXCONre0Kpd2/bbN8ffWmBuIwbz/t7lVCNZILMKG7ZpIJpmKHqoC8EOkfGdVEA8R+wHZBJcAfAAEZBiEbwRzSffTw76jbKFs3VmmygGB/S3WFTM3OaRDC+r68FKpu0y+OzJ8J6PqHRyLk3z7Yt0uVDYLMTQDYlWubEZ9j6a2HmZ8eflPpdlnxOzua5e6d8+FTkUyg7z4WbD6oWu4G72ZCgsyTp38bZtt312+jBFgH6zFmEhU93U/k9q2zcT8xtB7s2v2BJilcmUDmTEvLlPv3LkpPd2t4TogN0wPg4vZJucdU6u17z56hTx+ze7ndnnl7Hkj1CPxscxMAIADYbyhWGDOJpLgd4QwcGuxWAkljhw5/JsUllRGj3OePa2Iv2gSA0ZIYZiISAAT/sNTnZeVq/3lqUrKS0vWPDSkPwPh0iIuCRB/96xMzU/p3TWmlFGWvbKFxE0yHj/5CioqWuTsmZ6ekb3RIZUlhxuff6SmpmngADZCflaOBP9KlrOtu2yOVGyVh4Nqb8AFz2gkAU+lHdcTsF8aQmKwqezs5U151n/njvAe8B7wHvAe8B95lD/gEwLt8d/21vVEPxNujbAdCQOeL8nLkcUe3rqUkP08ZsKnu2wESQQoB1ZlrtzQBUFVaIlfvNWoAvmVjpfz1u8tCdRYI/5OuHp0L6D7kcATzyJnxN0GOeVHvHhxSVn77O+MQEg+wqpvqHS/1QH2B7SNRyDwmSLrU8EBSk5P0XLz4k5CorShTQjUCVBIIEJ6ZQG+1iqAbCO3cdUyqN4b69p+2PpDGByEyQoze+qzsPCXcm5gY0c/KymuE1gADse7uapGG29+FjyFAzsrMlcuXPw+z9AdthFOnf6+wewzSP2D20QxeAfgFMDcBYK8fOcF7dy/qODtxQLX+8sW/hq8h1sa0WwoY5yZFkDA0vjDz2GuINndQUAjapOHRE3nSGdqfJgHg9pC7cwaRvrloAfYj7S4ksYwZFvlY1x/tu6CEDuoIBw59GoHmoPXl8/MhVQUMpAKSgyQ0jBmFAvdc4zOT2tpDN39TZ4ukJqXIpvJqrcznZ+VKVmqGTM5NS01Jhdx+0ih1ZdWaHCBBVpJXKCQO9tTUK2TfNhepwnchkkvkHZf5OyAh5f8HtQ8gZUnLC8dFU7sw53wdH9jrJtlIUtIYv2e2H+OB/9vzPXv2TKbmZyQ7LUTu5817wHvAe8B7wHvAe+CH94BPAPzwPvdnfMc9YCcADu3cpnrmdx+HKrWnDuyRpz29CqMFIt0zMKwkabYBTZ6YnlbmdNoGajaUaRDFy/alhvvSOxQKhE/s26mJBKTHfvnBYf33tfsPpb62Wvu0CchZCwE6L9u0JWAwk0OKdv7WvXDAx78J4GD5Bn5MAgDpMgj9kOVC5/7M1ZsqUfiLE4cVicB8hmH9XkurNLd1abAVpPFuX59bsTfBK9Du787+hyy8hMMTCJ86/Ttl1P/2m/9X5uZmdJrS0mrZf/CTcABhV91NCwCBuOnF57Njx38ld+9ciEgI0ApAIiEooE9Ly5Lr176MuC+mmt/SclceNS33QNvQ+4aGc9L9Ur4vOSVVTp76nXIDYMgNnvvuP1bsfqr5s7PLwalbGX769IE03l9OirgT7DvwkRQXVUhj41UpK6+NqCrbY0FskOgxxv4jMA5KALhcE58e3a+69syBBSUA3KDTXWdBbrbu/1cJ/OwAGtnDvPxiTRbRPsJ9MZwPnBMej7PXG7QVJcjYo1y7y2NAf33f6KCur76iTho7W7Tvviy/WG63PlDGetjrW/s6NRlAxZ9ef3r0ab0pyM7TtoEgAjubwwJ0B8/AWpUbSAD09XWIvHguJaXVK9Qu7Gtdqw9oGeA3Bm4BOEgM3wdJQvg8opn5rTHf45/ZBdomQgmQhaUFRUsgZQjKaWRqTNbJeiULTUlMVk4Ab94D3gPeA94D3gPeAz+sB3wC4If1tz/be+ABkwAw1THY1gmckNc7vneHcgBQGSUYopeWl28M+D0Q6YWlJWXR54W8uqxEe++xjr4BufEglCygOg+ZGtV5JPxOHtitvf9opO/ZUqdBPrJ+rOH0wb3S2NomnX2DeuyH+3cpgRia6yAMivJz9SWfF3WC96ddvdLS2a3tAZ8c2ScpyckyODqua6Kn+9cnj8qTzh6tDNLzn5+brQEXRkBJwmFsYkqDIua2ze1n5zsDx3ch+Nt3HJWa2h3S3fVEGm4vw+eTk1Pl1Ee/F/5L7/y57/4UThrQHlC3aZfcuPZ1+LRGom9yclTOnV0OwBkLw//F838JS/YRrH/y6f+UdevXy/27F6W9fZk1HuK99esT5JoFQVd/nvqtUJV3Ext8Z0gM+Xdvz1O5dfOMrouA9cSH/yyZmbkRxIGu7GC0NobCog2yYUOdKgSAzLh8KYR2CKqIcz63om8H4zbMm8B+44bSCBZ9A9sPShS4j7PhmQh6zOGKgD/jVcyWcjx46GcyNz+j98dtzzBzI0F5p/lJ4KlcngMGsVcJ8ndUbZGHXa2yo2qz3G1rUoj9IqSX0xMa8BPcowowt7ggRdl5cQewhuiRdoWNNTt0D601ARBa5zMlyoS9s6KiTmZmpnQNKakh4k7b1uID0CH8JpHkUTnIl2SgoJ6+vHw9AsVhzmHah5KTloN42hie9HZKdnqGKqmApgBVkZGahriFJCclqQ9pa0DqLyc9mIPhVfaIP8Z7wHvAe8B7wHvAeyA+D/gEQHx+8qO8B+L2gKmeGij8rabHCp0nuKoBOu+wopuJNxQX6ks4lfxoRvUSsjAC9x2baqLOFe34EJP3ISUDtHuzExMTZGnpWfgwXup5+Y/XmBfYs0lmcBytAgQTtjU/uiWPm29HfFZRuVl72t3Pd+0+oQEOzPquEUht3rxXHty/ImNjocQGBmlg44Nl+Df9+QUFZTI6OiCQ97U8DiUqgmD0fE5CgCou4GQD5V/NB7QHpKSkR6gXmGMI6EErLC7MRXAA2G0MrsIBFe5t2w/LxMRw1Mo/yQj6x0EvNNw6G24J2LrtoGzavGfFkiemppWk0Zi5N65ePASRwN8J5I3xWWFernx7/Xa4qs5nbnKH8SSjOBbVi7APEhI08VWUF5kMcheJSgXqFEFm9o0JmgcHutSf0RIeITLMxxFa9cwbTa+eBMmdp02ydUONNHc/VRRAWnKKjM9MafBaX7lJg1YY+tcq7wfx34Vzf1GyRvYjCIAzX/9RII/88ORvNYGzFmMfs+eHh3q1HQCOjCBUxVp9wBpI7I1OTkrthnLJy85S8kOXjJRxJCDZAyiZ2AaKAtSESxC5luvzY70HvAe8B7wHvAe8B75fD/gEwPfrXz/7e+gBoMdnrt2Ww7vqFSJvZNcM5JrKJNU5gmZUAqiKNTxqCQf+QP5h9IdZ/+q9Jq2+8UJdX1sls/OL0tLRpUE81XbQBWi6M9febZtlYHhUCQPp8d9WW6UcADCf79lap+dEoo8giM++fhkQ1lVukMrSonAVH3m0ssJ8JQCDRBCjV5wAziQNIP4iaCK5AcEaKAUSBgR/rJfPaF9AntAYEP5vLDb7N701gIMfOPipnD/3J526tnanFJdWR8gHxjpnff0hGR0bVD6A17GMjGwNzGPZiQ/+WXLzinSIqyoQdBwtGEDAVzO3fcCMb+/pj2g1AX1SmJejCRubHA8ZwNbOnjDPhEGxkBGBhwJjLzIuPTUlcDkEniPjk7o/VL4yK2PVgJDgn7YX2k1Ap9B+Yoyqt+GAMAE/bR9IJ0aTaTTHjk5MCQoXQNpR4EhNTo7qQiD/yPlR9TcSfFTCY7Us0Jpgvh8c7JbCwnKd3z7GRp4gCZmUlCJXLn8eNXkR2hPPpelpu1SWFusz9KitQ9FBPPPG2DcuFwC+B8ljW7w+wPdIg/LbwG+QaQNgLlp+4B9ZJ+tUAtWWKrXPBTkhlX9v3gPeA94D3gPeA94Db68HfALg7b03fmU/YQ8QxNgv0HagwGUFvajzGYGDG3C4Y1f+HXku93tzbncN/G0HK+7fZp32mtwxQdfJGDcIYa4nLXe1Ag8hHkY11/T7r3arqZhnZeUJleAgo9IO+396eqZC7fHBhopN0tfXJrduhGD3sWzXng+ksmKznDv3p7DaQLTxIBYWFxekv2+lGgPVXarwBHhGtcCdJ0iBwEUB2Mfgp/0HPpK7DefDkn9Ba9u567hUb6wPXPb1B4/C1XCC+k8O75e01BTp6h/UJBNGcAn/BESURv6RtpWTB/bI445Oufc4xB/AuGgSj6v52f6eJAGkclTWZ2bntb+ez8oKCzRpYMwmjYQvoqi4UjkhMNN+sZbzRhvLvjVJi+hjnsvk5Jg+o8hWsraExCR5/mxJ+/MrKjcJRHfPny9JTk6RPgc2iePJ07+TyYkRRS/U7ziiSaogo90C1EZZUb5MTs/K9OyslBYWyOaqZdUA9zjajEgI/uzoQU0IrtUI/ElesmbQS0lrRCas9Xx+vPeA94D3gPeA94D3wI/jAZ8A+HH87s/qPfBeecDAoNcnJEQNjLfVH1JYdNODq+FAFzk/qryQnmED/Z3y4P7liEB4y9b9AgyfyqprruKA+Z7eedoAcnIKJb+gNEwi97DpuiYqbCO5UFG5RbKycgXeABIRJDHu3b0QluFjnVu2HZDi4lDLA9+jZmBLAhYVVci2+oOSnRMpn2fOBaSbxIExzrt12wGprNqqlV7mhNywqfGaDsnNK5ax0QGFlFdX10tObmHgngKZYQf1wLep4CesXx8miuRACN0qigsjWgVAg1CN//vF0DmxaPD/tWxoYOW0WtBHDooEUsqCnOwVkHLm7Otrl5vXQ5wOx47/Wnp6WqW9rWmFGsRazv+qY6m6w1VBsgAOCgxkRnp6tqSkpil6JDu7QIaGusVU+2ltIXFFIufosV/Kg3uXZXi4V45/8BvJyytesRTaKM7eaFAuDzhCCMbrKsqVfd9tqTEHE7zff/xUaOXZtrFKiRBBaKw1EcBx8IzAR0JLj93f/6o+88d5D3gPeA94D3gPeA+8XR7wCYC363741XgPvJMesKugBOs9PU/D1f9jJ36tvczGtBL7DOWBdVHlzvgeo1oJPD6Wzc5OKxIAtAGBNIF4tGBZpdYGe2RkpJ/QToP94pKqCJZ5+1wE5bHWqWgHYOLr168q3ca8IBdYA9cUhKIIBZwh/9A7HkJbxO4hH5mYVFI/Y7Rz0AYyMzsnX1iBvS1LacYyDolH2OAxc+zrblIUJ7i+0fFJ2VheJklJ0a+BhE/b00YNoMvLa6Xt6QO9HydP/17S0paRAq+7pu/reENuSYvKnn0n5fLFvyl5IUSWtnqBOX/v4LCqhBC8Q7QJaeH8woKSiNK2EWS090zPzWkLxa5NNfLXc1fCCiJrvS7uN3sGnhHfy79W7/nx3gPeA94D3gPeA2+/B3wC4O2/R36F75kHqFprVTEjW//b2flYKiu3hFsD6H0uKa0KV7xNwIib+O7Zs0Up31AXWBEPcqV9fND3VN3nF2Z1DfEYPdt2UGpLuBH4wOxvqtjM9zowbqQDUQkoKt6gjPrGon0etH7k+UZGeqWsvE6Sk4P72uO57rd1jC1LyRoNEZ7NEm9QAei+AyU3ZJP2NcEfgSwkffGvayQ6pmbnJDtjmb2+p7tVlpYWwigLzsHeuXnjGxke6gm3jug17DslBYXlmtTJyMxdQaQH4R57AMZ5kjgkYIyhREFSKD0jK6KKD7SfBBEcDsZmkPh78Vwy0rMj5iABwzlePH+uDPxG6tH2C2MmJkbkxvWvdZ0kMAoLyxQ14nIXIKEIH0NBTo4qdnAP4PGYmZuTbbXV8uhph6p+UOmHx4D7xTG0TsDPYLg+VB3k4F4ZHp+Qkvw8mZyZUTI/eACyM9OVX4Fe/uzMjKjVffgYeoeGBVJSUCLevAe8B7wHvAe8B7wH3i0P+ATAu3U//dW8Ax6g4kn/OtVBgghgxeZviPQIhqhi04NM3/SLZ88lMTlZni0tab8xFenSshpl1o/FME6gfu3KPzTIOnr8l4GVdCPbF69kWcvjO4Ju/anTvwsHVzYMv27TboU9ExRh8c4b7bYSHOIfEARHj/8qnCSJ9rk7D60JZ7/9dw3QUBCoedmTDWx+aGxcK6pZ6WmSn7McFM7Ozcvo5JQsLS0pGZrdr27mJ5iDCZ/jqXQXZGcFwtvDQenCotx6+FimZ2YVxn1kV73C413jXiH1ODM/r0E68HzDGUFQPTA6piSM6SkpYZb+1u5eDRCNAeFHuvHM1Vthtv6ivBzJycoUFCw43jaCdK6F9VSVFSvZI8HkpsrlfnTWRbWapAJke7u31GrFOl5DbhFZP4w+/+qN2/Xf0QgSi4srZGCgS8eAKNmx85j+G/LFG9e/imgzYY8dP/FPGtiz58+f+7N+bysIkDhDqs/ej7Zihb2m7q4Wabj9XcSlHTj0qZS+bFPhC/YkezCanTr9e8nMCiWsjEIDwfvmqgpl4acK/+H+3XKzsVn78k8d3KNKIgT8kCUe37tLvr0W4sOgLYCEARV7CEWReOS4Y7u3y7X7D+Xgjq3yzdVbKhUKsSfcD+zJY7t3KMt/0B670fhIkRkpSYmSkZ7mEwHxbmQ/znvAe8B7wHvAe+An4AGfAPgJ3CS/xPfLA7CJo3s+Nzet/cT0C9NvnJKcqvrnyclpMjMzoQkCKuoGNr64OCcpKRkh6a7hPjl06GcRVUvXiwQ909Pj2ld/7MQ/BcORe5/qWpDjQ5YvCLJs5qWS/rDpmpKibdq8V3vsMRv+f+TYL7Vqeu3qP/S7aDru8dxxznflyheyc+cxhYibBEC0z4Pm7Oxslo72R1JRsUmDQxIArjQeAfCnRw/o4QS5D592RExlFBn4ED11SPWo1Lq2b9smqa0IscTbRvD83c07EfKPnx45EJhYoELPGozZ4+63PNVAEAuR9+3W5ADBIMGjsc+OH5Kp6RntL8cIBtlDsSwnMyPimoCnf3bsULiKzJpYmzFg6/T1x2O0SZz/7k9aUScAP3nqt+GKuq0AEG0uE8iTzPnu7H8EEksCv6dlgGfDVRSgRePSxb+qtB7n/+jj/y6LC/Ny5ps/hk9ZvqFW9u47LQT/JApcsyH9QVKXBPuGFNKWgGQe7ht9/9yDqrISufu4VVEWSIKaZAwcAE+6eoQ91Nk3KPk5WZqQIfnEf7mXR3dvV0RFW0+/Vvlp10AhhMQA+wujr5+/6fXfXhvi1QgyZEJJXpFkYi8lJHgkQDx72Y/xHvAe8B7wHvAe+Cl4wCcAfgp3ya/ReyDAA5CLEbC6QTkBVeuTewI5Xiy7culzKSzaoAFgbd2uwKEQ2QGtJymx/8DHMSXRqPzPzkwqQz5M96Y33/RAm+Cqp/uJ3HtZ7Y2m4x7PDSeBAcnelq37pPHBVVUBIOCN9nnQnFRpIfBLTEzWBAB+oN/94u374eGQ4xEs2Uz65ksCYZjzqd4a+cdYa6fPHki2bVT0TYDG58xFwsHtv6by/uXl6+Gg0A7CgW1/c/VmmL0f4jgqwPgDRvknnd3hU4IAeNDaFk44QBY3Mzcfj8vDY5C3ROYSQyLuq8s3IpADkAza8P5Yk9sJIkggT536XThxZSMASCgBqXcNYsW6TXuUHJJEEAZCJis7T58DY7SaZGbmrEgAjI8P6WcYe/TjT/5VRob7wkkqPt+z75TC97/56v/oOJ65Q0c+k7HRQW1nMciB8bFhuXrli/A5gfrznNrmkv+RtCEJwP1afP5cbjc2a6KIZEVzewjlsK2mShNPFSVFsqW6Ui7duS/F+blyoH6rPGzrkK6+AdlaU6VIFQgfQWcgf9ja1avHMzeJLfYw6Az2UnVZSYSs4Jo2gB/sPeA94D3gPeA94D3wk/WATwD8ZG+dX/j77gHaAVJTl3uojT+QISNwcvvZSQwQ2BSXVCpE+d69S1otJeg18nG0FSwszCtcmoosgTqflZXVSFFxhYyPD0t2dp4G9yAUUlPSBZ1zeqzv3bmgARrV1hMf/EaDIruCa4K7xsar4UCNc9dvP/xKt5KAj2uCyZ9+b5PwiPa5exIDB6+p2aEJjo01O6SgoFSDMVNJ55jje3bI1OysVlOD7OPD+zVot5n2o12Q6b+3v79yt1Ho0zcG836Q3Bt93WevN4TH2VV+N/lgkhYMdiUAy4sK5Wl3KDAkibBzU630D49ogAj03BgJiLLCfAmJRYbMVITLiwslKTFE3Oe2GNjJh9VubFCF34bbT02NyXff/vuKaWwJSZJNtMgYaL8JxiFyvHHtq/CxJAWyc/Kl9cl95dYwySeSXCZxYBIA01PjOp9tKEfw3GAw/PO3ndw6eeq/aUuNSVLAUwAXx4Vzfw5/FmpViWy3QXLxUsN9bbOg735iakbq66qVpBFZPz7bvblOURwNj1r0/CAsHrV1aMKHe12Ymy3nb93T+7N32yZl8t+ysVL6h0akurxU9xNJottNzdLZPyh1lRtkz5bamAm91e6d/957wHvAe8B7wHvAe+Cn6QGfAPhp3je/au+BNXvOaELCAAAgAElEQVQAeTtaB9CLv9NwXnXsgeonJiZKf1+H1NTtksGBLsnNLVReANPnTLXz1Ed/0MpmWmpmqKf9JZkZgTdGbz/JAgJ65Piqqrdq24Id4BEM7d13Ui5dCMGtsd17PlQZu7Ua67t86W9CLzhrpwoMKVy0z4Pmn52dkjNf/1F7zpubGxR6npScqkE2ATVGgIys2p3mJ4FL5Huq9e09/Zo4MEZC4JMj++XZs+fy9dWb4eq4mwAw/d/25EiwUfF1zSbtU99ZiQJTRTbH0PdNhdduZ7CJ/Vg38PID27fIxvIQVN9VBaDaDBdBLHPbJRhrJyZWu6/I+RFEu3big3+W3Lwi7ek/e+bfdC+ZvUbCCMj97Vvf6mEffPgvkpaeGYb/m8Ce9pag5IE5F/tu67aD8vWX/yt8ekWpfPQHGRrqidnDv2XrAX2WQJtgmkSr3ibfnvk3/Ru5yGPHf6X70bQcmLVGU6Dge/z59ZWbev/XyTpNAMDzsKG4KLAlZDX/+u+9B7wHvAe8B7wHvAe8B1wP+ASA3xPeA++BB+bnZzXQMT338/NzGkB/8un/0CCFHuz9Bz/RoIrqJlJl9Os33r+iwTxB/d07F6R64zaBdpzgiuAHAjYQA3v3npRzOsfHyrpujPPyOUgDqp/7D3wk5879OdynHUsBAATCw6brAokgiQoQCCQfRkb65GHTDRlVqT4RgywYHRsI/Ly3t00ePLgiOdkFKsMGYztrb2q6Hl6HYWUHzo5kHpXVeCwzPU1bAL670RAm1OM4A4F34fFuAsDtz+dYgnOSBy4JoNuCcOrAHpWFe/b8ua7Z5h0w3ABB35nrMsz/hukd4sJ/XLoevux4Kvld/YPKeeAabQZF+cuqDEG+JAlkoPcVlZv1PsN3Eb6np3+ngThVdWOmut/86LbKAZq/2Wcm2GefHDr8mVa3aRG5e+d8xOlh+gchY+QgWx4voyoYePDwz6SluSGcpFptH2hP/77TMjE5IhfO/UWHG2QLfBcXzv9FEQCxpP/MOV68EDl/667C9/dsqZN7LU8lNSVZDtRv0X3hzXvAe8B7wHvAe8B7wHvgdT3gEwCv60F/vPfAW+4BUxWH6I6Ka1p6loyPDWl1/vDRnyuU/9aNb6WwsFzGxodk69Z9cv/eZe2pv3P7O9lWf0ja2hqVLJDqKyz+V678XSo21GnVnUoobQdDg92KBCBZQPWWQMtWACBQopXg1s0z6jFDzBakVGASB2mp6ap0MDc7LR9/+j9kAuK/S3+L8Pi+/aclJTUj8PP1CYly8/rXKrsG0zzrn5+b1kQBvf+0NGCnP/6DZGTkKInfl5dv6GeG/d6cjIB49+ZaOXujIVzRp+d6e22VXLA4A0IV8D1azb12vykCVm+CduYcm5xSdvYgg8mdsYbhn0DeZu3XJMHh/cro7rYGkDggAQFEP1YCwA3S3QQACIDDO+sDmeJZs8s7YF+Hvb6g62PPnT/3F03AhPbB77Tl5NzZ/9DhBPZ79nwo9+9dVMk+Y9xH/s/A6k0CgIQOPBB6bHKKEv6R6EGV4tHD0P08duLXes9BoHAu2kcwsw9AupjPzPnYL1XV2zRhgNxkU2PoHFht7U6p2rhN9w2tCnBqsG8xVAlIjpGkgmDQXNPJk/9NZQNj2eDomDzt6pUDO7aqKgP8DPUgAt6A/GLME/svvQe8B7wHvAe8B7wH3gsP+ATAe3Gb/UW+zx4g0IeBvLX1vrKYE/AQoExMDGugn5tXrKzj6RnZGrBPTo1Jfl6xjIwOyKbNexQFgEQevf5UVAm6ioo2yIYNdUKATUAOlJp5Yfen0n/k2C9k/fqECNk19x5ArEZSIshgUidgB97d2fFIhod65cjRn8vlS5/rvMiuXb/6D4WFf3DyX7RK7H4OuoD+7umpCdm+84hWZw8c/Fhu3jijLQO0JNACQO//jp1HdRnTs7Py94uhKriByRsGfNj+8dMXF6/F3E70zcPm7lbG7Yp6rMDcTA5ZG7JwGKRtNseATQDocgjEcx5g/8D/baP3/KsroWAZWw0BcOfRE2mxyAVdp8Q6vrv7iTTcOqtkelTLkfQbGx1Y9TFlP0AGeO7cnyKk/twD2aOQ9vV0h3gbDCQf7goQAexjY4xF4YIWFhISxkCWfHjyt2EpTTuYZwx7nmcLNIw5jznWXBf72LZjx38t+QXR1RFQAgDlwnMITwHPpG0kIlDl4Hr4N9wVtvzgqg70A7wHvAe8B7wHvAe8B957D/gEwHu/BbwD3hcPUN0kqKBC/0PajetfK9+AbavBoekLR00AIjWqvSWl1UpUSMBOMoKq7Lnv/kOrsATy33z1v7XiunnL/vDnlVVbFRZOdRaDbwA5tksX/ktOfPjPWiFmPirDJC2wgZFRJVNzDUk14Puz8/Py+fnlKnC8fgQpcGLvDtVpx767cUeGxsbDhzN3a1dPRBsBXxqJQRuZwOelhflKTgiK4My1SJZ5O3GAlBvrBY1gDIQAvAXJSYnhz+Aq+PZ6ZBuBK/VnX2t7b78SzRmjZx3fwIVgG0oBKAa4NjTYI7dvn5XDRz7T4Nlm64/mU7NnQJZcvfxFuF3AjCcoNm0h7hyQUpLowuDCoLXEGIgC9pbNBcB3p07/XveLbUgAmr7/oHWmpWVEIBbcMTbBYdDxw0N9kpScrEkviA0h+YTsk2tmv5II4xnOyysJyRYmpygKx5v3gPeA94D3gPeA94D3QLwe8AmAeD3lx3kPeA+8kgdcJncqrhCkIS8YzajSTk6MqmIBVVQqqqANni0tSmlZtaSkpGvQiIwhKgWws5MkAE5uPoc4rq/3qeqrb912QDKz8rQdAAPZMDY2pG0LBq7N57DxU1F3zZa1c2X1YjlFWdm3bpKqsuIwhBtkAL3zxkw1Pij5gO47knAwvt9vCTHQY8DzYYKHe8Du/ec7m9gP5QKI5GwjcUB13hgtIlxzz2CoHcK2jw7tVWk524bHxuXsjZCuPJaemio/P35QUQp/O38lYuxqKAL1eVdLmHDSHAxBX25ukf6fYePfd+AjKS+v1SEEwlcuf67/Zm9s33FU4BGgtQWVCZMIoM8f9Ie91+bnZuTKlS8UQcD+2rf/I53j0cObAh8A+/PgwU+0yh5kJCzglDBoAVPtJ+FEz/+N61+FWf9pn9lQUaecGrQdrJYAaH50U4aH+6S6ul4gqSTYZ34QC9k5BaFg/8UL6e/v0P0EcuGHTugFOsV/6D3gPeA94D3gPeA98JPxgE8A/GRulV+o98BP1wOgD4A1r1u/TjLSs8M679GuCDI4eqoJAKtrtisXAQEe3AL3714S+AQIEoH+UxmurqmXR003Vnx+6MjP5Gnrg3DVFtj2zPSEdHY2K7EgVdT09EzZtfsDXUpQAiCI1Z5xBOzr162X9QnrpLktMsimen7q4F7J+v/bO9PnNq/szB9i31cS4L5J1GpZkj32OEkn3emamqn5MH9pvqdmqis9STrdbTtt2dZiyaK4LwCIfd+BqeeAoEAQACmOnUh+n1tSkQTe5d7fPffcc87dXM6zIuKYty+/fyHFyttp5pgR8D9/9bmYTb0j9f7t26dykunNWEDCiQC45ttXvd3mr5J+/V8e6k78L7Z29ez44YSAwyd3N9SBxEkAGMmPp98e/zd4PTYK/PvPH4v9dOYCZi386zdPdePIfvrNZ48kfBok2Nw/kqcDJyZcto9A/xmY/l+plNTZDYYi55xaBHBEurrEYzAhD5iCj9Hx4YTPkYbv6V837l5Mqx/1vFHccS0YjnoHvsNUfiw5QMLfCA6YLZazz65Sl7yGBEiABEiABEiABH5qAgwA/NRE+TwSIAF1EAc3LRv8u9OBMzd1KaXBe87f31snjXSVz3Fdf211/6X9v3uOLPLae96oUXiMtK8tjF+3jen1ODpwcCQeI/8PNtZ09Byb6+Hs9eOT1LkyY083bLKXzhUmrqWfBCrg9egygMEj/vC72Ww626hw1P3RUFBcTofsHPV23e+n/vMGP8PzsAQCyxCGZwksz0YkHPTLty83L2yaiGdcZQbApPKlClkJevyCkwqwGWSxWhaPw6UBE/xuMVvEZXdIqVrWzxqtpvjcHj1Cr95sSLVRE7/Lyw30Lm1tvIAESIAESIAESMAoBBgAMEpNs5wk8BMTqDUamI0sjUZDjwaEQwvHHOvO4fw7bFaxWCzSaLWk2WjprvQ4Fg8b4MGhczudetwZjtJ7X9LwTvjI1+D0/3H5xAj6HwdOArhKef7u04+l1WrLn75/MdEBv+xZGNHfPY6PvQxr/l1OuwYaJiUEK774+K7uT3CVYxDnpsPy8PZN+d9/fLsnQn/DxP577q6vyL31lcuKMPL7fKUob4735JMb96XT7crTnZfSbLdkNjijjn2+XNT77i1tyI9H2xogQFqJLGiQ4MX+pgYF5oIzMh++OJ0fAYLdxKHKrNVsEYfNrv/xzrtLNySWTUqz1ZTF6TnZOznSDSBvL67LTuJA5XjGHxa7xSrFaknsVrvYrTbJlQsq//i93qyL2+HS/DKRAAmQAAmQAAmQwPtCgAGA96UmmA8S+MAIxJJpdYQwAo313+r0261SrdbF7/VIoVwWt8MhGGPHiL/VbJZUrqjnmtfqdcFoM67DrvnvS0J5fvfnv5yNnmMKPAIACFhcloY3xht3/drCnGwsL4jX7dJj3r5+/uqyR0vQ55VoOHhhSj+m+v/Vw/u6FwCWGAyn2XBIPvvojgZa/s+f3m58N3zdynxUHt/e0JkDwxsOjsrcrZUlneFw2bX9TQwvLeCIC57tvpJqoy53Fm9Iq92SWOZEVqOLUmvU1Qm/v3JLXh1uq5MO2bu7dFOv8WIjvnpNGm1setmViH9aQl7/hTcggPAmtqtT+B1Wu0QDYXX6MeMAMwt2Ewfic3k0gFDQGQYmsVmsUq5VNdhQqpXFarZqQAuBg1ypIF3pykJ4Vk7yaQm4vHrdjbnrBUCuw4z3kAAJkAAJkAAJkMBlBBgAuIwQvycBEvhZCGAdPUb/MWr8PqWdo7g8edk7Jm7cLvbj8ouRc6yD3xo6Hg97AuBIv6XZGd00r58KpbL87stvLjyuP+0e0/Sxvh6M4Mw+e7Mjm3u9/QbgtD+8dUOsFosGYf7pq7dHziG4gtF3jNL3j4+Hs/58a/fcUgQECDZWFiUSOr8hI/YGeLmzf6EcWApwY2nhbG+DZqst//TVNyNnDPzNo4/0tILrpINkTEfQ4dhnSwXdOwKRpIdrdyVdysle4lDur2zIduxAQh6/HGUSMh+KSCKXlqWZOdk/OZZOtyNr0UW9/+bcytmykX5+EABotpvq0HucbtmJH+jIPZz/Sr0qYV9QZwYk82mdeYBlBQguILDgsjllPhyR7fi+7gMx7Q9pPl4evNH7UVcIXAwug7kOB95DAiRAAiRAAiRAAj81AQYAfmqifB4JkMCVCNTqDZ0N8K4pkc5KJBRUJ2s/npCFyLQ6wZji7nU7z47ae9fnDl4PxxaOMxzx6yTsc9Cfkg4ncNJzsOxgP34iNovldDTZJvNaptHvHpe3/jsvex+O/INzPHgd9jHAhoFLsxEd6d4+ismd1SWdQo9rkfA7ZnLg/TiVAMEALC/A7A/UA+oTyzowBR5H/zkd1z9uslSrSLFSkoNUTPO5EI5KtpRXZ91ld4rP6ZZ4LiXTvqDOEijXerMf4MBjH4D16JLsnhxpHWBJQDQwfaEacR2m7Ef8b09EGL4IMoalBJhBMD/mVIDryAfvIQESIAESIAESIIH/LAIMAPxnked7SYAELiUAZxXny2OaNRL+Pk6m1OmvNZqCYMCt1UXptDvy3astubO+pKO2NptFR2Yx8s50OQEcbYhlGdgHYO84LlarRT7eWL9wBCCe9MP2nhwlkrJ6upTh8qdf7wo435j6b7WMr0M48d9t/6B1/Wj9ro6+XzWli1mxWTDib9a9LDB9H1P8IT/9hOUGCELM+EMScJ8/DvGq7+F1JEACJEACJEACJPA+EWAA4H2qDeaFBEjgHAFMW4+nMrq+HevTsWQAG6+VazXd2b/V6YjrdBQa6/VxxF4mX9Ad6TG1HZ9NSljzj+dgJHtcwpR+7FPwPm1W+FOKCab7//NfvpPP7t8W7GMAhzjg84rTbtPjBAcTAjH/9+tvBfsYoD6wAeF1EzbPy5WLsjQ9d91HSDKf0fo7zp7Ig5Xb7zRjQ2cU1Ksa+ChUS7oHAParWAy/LRPKe5iKaR77J09cO7O8kQRIgARIgARIgATeAwIMALwHlcAskAAJ/LQEXm7vaQBgcOo9pqjbbbazNfEY9f3y6Qsd5b69ujQyA5h98PWzV/Lw9g3dtPCXmHCCQTKTE5/HLdiXAU49NngEk+GgR6Vak6+ev5KZoF9nYWBzwuskjO7vnhzq8YsrM/PXXit/kkvren048veWb+o6fSYSIAESIAESIAESIIHxBBgAoHSQAAn84giM2l9gOCjQP/IPx/HNBM9vgtcHki0UZfswJjeXF37SzQrhAL/egwMsujkgRt77exn0343lDtjcL+S//Bx7BCrg/PZnRWAGRL5U1n0SELjAuv18saROvs1q0d37cbQeNhd8s3+kv8P5x3r7tYVZ3Wjwt58/lmyxJA6bTWdSYI+Bo2RKXu8eiMth1w0Sr3I6wijhwjF+8WxSd8+fC0auLX+ZYk7exPZ0wz3s2M9EAiRAAiRAAiRAAiQwmQADAJQQEiCBXzwBOLg/7h7ojvrYN6DeaOhmddj8DiPe6XxRP8MO99++fC2rC7PqOP/rN091OcGDjRuCVeLY8A4b4b3Y2pX/+uCufPXspR7Dh2uukhB0wLRyOPeZQkHXnAe9Htk6isnGyoJ0213dcR4zFU4yOX1nwOPRNflw7rHJHt4/nJBPbLq3H0vI3bVl8bhc8nRzS48z/M1nj+TJD691GcVHN9d0ucO/v+gdPYhp/5l8UbYOj+Xu2oocnST1ul9/+lB2Y3GpVOt6nONvP/9E/vjts7OjBh/f3ZD1hclT95HfveTR2dp5TPfHWvrXRzuyGlmQrfi+3Flcl63Yge7cny3l9FjJ9dll2T850in3WI+PIAHW9h9nEnJ/eUM3IxxM4HndQMRV6ozXkAAJkAAJkAAJkMAviQADAL+k2mRZSIAERhLA1PXjZFoqtZqOjGO0XWRKR9cxIv67P3+ju9rvHsXl0Z2buiM+Rs9vLC+Ix+mUVC4vpqkpHQl/c3AkXzy4J189f6mj45gqf9Wp8Jv7h1Ku1CQU8GnAoVpr6C77cGBxPGC92VCHF8cJ4lQAnJKAPMORbzSb8un92xecXQQxsC4fzjPW5mP6PmYEIF/7sRO5tbIoB4mkOv+45utnL+XvPn0oT19vyYONdUGeUtm8/P1nj+RfvnmqQZJ7N1bkH//wlTy+c1MO4klZnotIsVyVhei0/PvzV/Lfvvj00vX24PcmtiuFSll34ceIv5bT7hS/26tT9+HY428EOkpVzEroSKlWlkarpY6+w2rXtfkIFgQ9flmemdegCRMJkAAJkAAJkAAJkMD1CDAAcD1uvIsESOADIoCR+99//USn+sOZ/e7VG7m1uiRYFhAJBsRut8n9G6saHPjDk6fy4Oa6Tne3W606YwDH4yXSGZ0BEAkFdKo8ThjABoVwoqPh4M9Ko39M3/0ba2d7GPRf2A8AoDxw3rFkIZnNaRAAgQpsYpjO5+V//PVncnySlm9evpZfPX4gf/7+hc5iwGyAtcV5DYr8y1++03tw75OXm7IYnZFbK0vyx++eycpcVPdL+GFrVwMAVznjHtPz4bBjsz7s0p8p5jUQ4LY7JV8p6rR9HPnncbikUq9pMCDsC+ju/zjyz+N0y078QK/Djv835pbFaZu8sePPWhF8OAmQAAmQAAmQAAl84AQYAPjAK5DZJwES+LAIZDJxMZks0mzUJBiKSr1elUq5IFabQ6qVopjNFnWu/YFpsZ06u1h/D6fYZr04+o3lDb//6okuReifenCSycofnjxTMPfWVyRTKGqwYjYc0s+yxaIGNTDj4YuP78m/fftMAxqYJfDND6/V8Yezj1kCSAhyPNvclvnItKRzefnvf/WZzpxgIgESIAESIAESIAES+LAIMADwYdUXc0sCJPABE2g26xKP7crs3JpkMwkxWyy61AD/nU63lIo58flCksunZHp6/iwA8D4UGacmYNNCBBywHIKJBEiABEiABEiABEjgwyPAAMCHV2fMMQmQwAdKoFopSaGQEbvDKaYpk7z+8YnMRJfE7fKJw+kSfG+xWKVUykl0duW9CgB8oMiZbRIgARIgARIgARIggQECDABQHEiABEjgP5AAdsfHFP9iIaPBgMWlDel02mIa2N2+28U1pv/AXPFV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HAhAJBIZ8XrdorTbpepqSnB35FQUKamLuJotzuSLRSlWKnI6vzchWv6308H/Xpzt9uVzf0j2Vhe0GdfltqdtmRLBZn2BS+7VL9vtJpSrJQkfMXr+w8dLONBIimLkekr5W84U+12Swr5tARDUSmXC9JuNcXnD18p7+MuqlbLksueiM3mkCmTSfPVqFcFsO02p+CdSMFQRNLpuExPz5/lPZ9P6feh0Kxe02o1JZtJ6Peh8KyYTGap1uqSzhfEbrPKTDBwlg18ZrNYxONy6vVXrbvkyaH4AzNis9ml2+3I3u4rZWA2W8TvDwu+DwRnxGq1X5lLpVqTrnTF7XTqPZ1OV0ymy+VHy9xuy0kmJ/MzvXq4yr2DZTg6fCNz82vKCgn8vL6QWCzWdy5LsVKVdrstAa/njOfNpXkxmUxnLEbJH9ijDvKVongcLjGf5qXd6Ui2lD9rH/jebXeKxWyZyDaRS0kkEJYpecsQ7zjOnMh8OKKf4+94NilzociV66l/YT+/73rjYB66XZF0ISMuh0vLdN20HzuRpYHVrHwAABGUSURBVNmZd2rP0CO5ckEiQ2231qirHDptjutmR971GchHp9MRr9MtVov13HsLlaKYpkzicbrH5mdQ5nARGCcyWQn5vGKzWuUyfTdO/9caDUlm87IUnZF0riB+r1ssZvOlz7sM3KT+ZtS91UpJyuW8BEOzYjabVcelU8eqH2dmFs/aVr1elVw2KdHZ5YlZQP2UahWxWazic3n02uE6A3e0wUKlJLOhmXPtaNLDkddOpy1uT68/vGqCDk8mj2R2duWqt1zpumF9cpWbMsWceF0e1WP9tlBvNlQ3ob1kinnlBlkYTpAZyMpCZPrCd5DL7cOYrC+i/7pKTkT7tn5/C71stdnF43nbh13tKaJs+/3m8dG26vur2Cd4fqfbFdNQhgf1Mn4v1crid3llWF+Pyx/Ktbf7UtbWP5LDw00JBqNazvmF9RHcOrK99Vw/X7/x4Fy+B8t1VRbD16EPPzjYlKWlW2fPhj4a7LPe5dmwKyAbfo9b9uMn2i/3ZeUqffPgu9Cm06nYOS7XaWOQvcN0XB+9EI6qTr1uH4ZnjOuHr1r/6HchV2hPw+1oUvsaVw/DNsyoOp6aemuDXKU+IVuhUFTtun66DvurvKt/zVVsx8tkHvK8s/1C21alUrxgo6PeodetFouUqmX1JaDrYWcFPD4pVytSbzUl4Pae2WGTytDvn5wur1pbLrdPLz84eC2RyLLY7Q6VtVIxJx5vYKLegbzXamVxOHr9PXSC1eaQKvojs0Xv9Qem1VcYlaCn0XdZLBa1g31OtxRrFXHZHeIYsMczpfy5zybZIJDpfLkoHqdTbBbbRBt1nOzm82kp450uj6CMdrtTKpWS+HwhqdZKYrM51d6ulAsyE1nUoqEeU6ljcTo8yk3bXT6tvpHT+fazQQ7wJ3OlgqAiYMOBh9vhlGK1on83Wg21sRxWm/b5nS7sLo+UaxWpNRsS8viV8SAfPKNcr4rZZFIdPy7F0xnxu92SLZbOfJHha4d9lf738CUhqzMzC8onHtvTOlxYvHnuEaPa5GXt61wAoFytnl4/JXDe0a/tHMXl41sXOx5ceJhISr3RlGq9LqvzcChN0ml3pNluqROSK5YEnf5sOCgms0nq9d61owyAURlFo0Nn47DbRbpTCr/daamgiXS1Q4URgn/4ToXbbJFpX2hkuVEmvL/Zaun1EPxcqagO4spcVO85PEnJ3bXzRmKplJNuuyNWu10ajYZywf0Qykajro2v2+lIoZDRfKHD3tvrdeAQ5rOKrNakWK6I2WxSx9RiMmvwJBzwKe9mq63lnTt1VnEfKh4N3atBjZ7LBoGw2Z1yktgXs8UqXk9AjWAohtm5VTVoHA6XHOz/KB5vUBtSq9nUIAG+azbr4nR61Uk3W11aTz6366xTB9edw5gywe9et0vyxZI0Wq2JdQfj+/mzP8mNmw/UYYawolFKtyuh8Jw2zB9efCkPH/2tjOtwCuWKKkSLxaz1ig7w5c6+zM2ExOdySbPdVplDcMLhsIndet4pGq54yKhea7chG9LqdMRqMStHm8164f5+GW5uPNS6iB3vyPzcmtidLq2LzR+fyJ27n4vd4bq0LKhTVSSdrthtNvlx90D5IS+FUlnbRsDjEasVCrkzUv7gjEIxmcQk24kDWY0sytRUVyxmq3ZUMFYgx1BWO4lDWZqeOzMa4MQMO42VelVShawEPT79DhxQx/VWQyq1qrYdKErkJ1nIymp0YaKDU6pUtT0hONNqtaTebOnzbBaz/kTbhbJuNtuqeGH4jUvVRk3gYCAPUNT7qWO5Ob8iVrSvLpS2Xcs7zviE3CAvvfZtEuizQqkikVBA3w0HEYp6ksyAT6VRE6vJokEmu9WubdVqNste8lgWQlFx2scHAFCGfmCl3e2o7CP/YIG/YdxF/WGxW23KHM77YCBmmA3qCuVCpwSHHbqv1W5Jq9OWZD4j86HoSGer/5xnmzvajvsODXTXy509ub2ypJ+N0nf9e6Gr9mIJlVnoODBoNJva7jK5gtjtNrGazPJ0c1vu31xVtpOep+2hXlc9gnvbrY6YTVOqw1vtjurA42TqTBcjf06HXZ87LsHxQ5uFPoRcQA9D70Dv1evQtRYNNqZSR9pmoB8nJbRXBMhmYHybTFpHiVxa60wDa1OidRhw+yRXLspatGeQjErQ0512Sx1T9BPQx5HIkuoOlUWzRfM+zmnFd81GXXK5pMqz29MzHt/2PT2DxXkaqBiVB8ijecqk8tfqtNRohQxANKFPbswuQ81qv4XkmhBsg17YPN6TpelZiWWTZw5KsVpWA9Jhs8lO4khuL4x2oI9OUmKzWvQ6JOj4aq0hLqddf6ZzeZmdDmnwBYYV2h1k3u0c3d6gm5FgAMLJmZ9f17oexwM8YUCDJXQS2hWC9PH4viwu9YwpPHPj1uOJMtL/Ek5auVpWmYDsIRAwJSYBD+hPn9srhXJBpkzmnrFdLatjAdnpJ+SjVMr3AsxQcjIlsDdg57hcXi1XODynRj3KOWjcozz5bFIKpaz25T5fWJ+DfKANxGK7srp6b6J8DBcUdkSz2RCH3aXlKhXzkk4fy8rqXb0UctyB7YK+xWpTWX6X9MP2nizPRRA5ke83t+Xz+3fUJuv3zRazSfUZeEJXBLzesQGhRGJfrBab2OyunkzrgMPLszaGZ2i7GeA9mFe0DdQT+s5Cpax9S8Dj1Z+tdlNMU2bV2Qi6j0qQHxj/6EP1XTKlz0O7GuyHof8hK6Pqf/C5aF/1RkNShYy2RjifsBH7di76gDex/bHta1QeIUtHh1tqw7S7bbUL1UZv1lW+EGyCjpkymzU4CVtxXII+Q/uq18pyiGfOr6nu1oGoTi9o1ddv0FHQb9A3k2QEclqtljRf3Q5s+pa+A/cjP/VaVX93jLEd1Ylv9/r7VrN+1pbbrZY62+12U4OVeo3aOm21lUPB2ZE2OliDv9vhkr2TQ9mYW1V7AHYJ6rRSr2n/DztB5XTKrHpEprpiM1+0t/r9E2R1cWlD2w3ycniwqX0R+iRts2aztqdxzjvqBPel0zFtf06nWxrNhv5E8AD1lsunNJA57hno24q1sto2bqdLZQ2+SM+fEvWf7Da7cqo3m9qegh6/2osoI/Qy7I7wqcONexAkgb/nsjnVToWNhD6xP0gFmYc+8jhdY/sG+E3QyxB6DEwiGFBvVJVtNptQ2UAfubX1TD5++LfqD0HuEBCKzq6o0x+JLkshn5JGs6463WKxSSS6dE6UkU8MEKNu0fY9Drfa0H63R38icOe0OdXOxPNhg0aD02rXwqasNes6EIO+G8qx3qxrv1euV1TGUI9+l+eczd3XbS+2dmRuOqws4E8hwf+AbQPxaTabkikU1Tadgb16mlDnGLhAYAeyXi0XpVavaPngE6JtQG5q1bLEYnvaJjFQDDsIA5WXBWrPBQAwWgajF4K9fRSTtYVZ7bCmA6NHLPKlsuSLZR1RghINer1qnDps9rPOvFytqQJrNuEkOCQU8EnY/7YDnNR5JLIpababKky9qItToSNagwYfz57IQnhWas2aWM19mF1ZnJ4b+VgYtLFURpU08h70eaVUrcq036czE+CIr83P6WjWYNreenaqZDAyirI0tLLRmFPJY7E7nKoEwzNz0mw05Ph4W53djx789bmIHt6ZK5S0M8AsC3BuNFvqfONnvlRSVgimDKZ+5BPRbofTrUaj0+HSSOa9j76QbDapxikUqdvtl0RiT8LT8zoShnwgTZmm1EDojZQ4VEDwHUbjMeoGR9nrckm5VhO7tRdNxH8IsE8jV0VZnYvK9MAsgWHIifie5qUXIDFpPtEpgg8CAX5fWIMoGE0YlWDwwUmu1GoqI/liRXLFotxcWVRuIb9HIKNwNpEft8MhH9+6oUbluOd99+MbNSr3jhKno5QWldF4KiNBn0cebJy/v18GdR5MFnG6vapwoYSgxKFUMqmYspxUFuQH8vZ8a1fziRkWhXJZGztmAKDuUV4ojlqjKZl8YaT89Rz2jCogjLxV6zVVGuCLkSU4/3DKoLihoGv1mioqfD8bnFGFNZj2k8eqhNCmcB2ME4z8o83U4LyezvZAW8Pz16LLEx2wVzv7Gszwe5G3unYeDoddgzS1Wl18HrfKdKVWF6fdJvdvrI6NcqODOs4ktLNBJ4t2Yj+NKqOMLodDQp7A2cjscJ0jHy+39zRIFA2HTh2drs5SgsPpsFlVlgcDbOcNsI5sHu/o8xG0QecF4w/yUqiW1NlG4GTSDIvXRzua9/ppYBCdtNfl1nqDsTgbmFGnslc2q3YwkwIAcDb7zjs6KXRO6WJOAwjofFYi42dTITgDZz/s80mhUhW/x6VBJwQak5ncWH3XZwIj4CSVVZ2A+sSsMESyXQ57T0d2Rcr1ugQ9btWfmOk1Sn/2n4f28GJrV/8M+XzqkCI4F0/nxOWwqaw4rFb5ce9QZqeDZ31PaEJ/gTZZq1V0JKVYyKpRi6ArjE7oP8yKQuATBiEMUoySjkuQO8w4gxOCn+g80T7ghFYbdTUEMBqANgXHAHK9Prs0tv62t5/rqEUgMKMG3/LKHWk0amqAwthFYODk5ED+5lf/62yG0WDeoIsQuEDw1uXx9/rBTFxcLp86fDCQ8R36gHHpMBXXdoC2BbmEHGrwqdlUuYRBhOdiJOQonZCP1+6oAzQqpQtZNZIghxgpzVdK+iykfvANz4HeGZVOMlm1FxBUgi0QDvglmc3JnbWejjmIn0it3lBdgr4SbX4pGuk5jCMS6rtQSKuji34Mhh8Mpnv3R/OAA/PPv/8HefT413KSOBCzxSJeb0j7p603T3VEc2n59kQnaFhfHKVjanvAuIReRfuCowUjEwZ2L2hn1TYL3bgxv3YuYIc8vfzhaw3eu5weqdaKGsyCY5BKxXRUDDPoMJLo90+fm8EC+YjH98Tr7RmCmC0I4x/GND5TB7VckPsT5GMY65vN76RYzIrH7e8Zkt2OlMtFfS7aFWwRBPM7nZY++5NPf3vl2RJ41/bhsbYX2IwIxHtcLkHQH7oZwaxStaLyB5sItueyBi9HSzdsL9Q/7AwYxPlcUmdfIqGNaTDI6ZGl5dH2BtoG+kDoexjgcLqh63u2Ty8egwA8gtCjdDTa/5vYrupBnaHogB0Hfe8564dhJ6L+MatoVP0PlgztC3oHbQqOqv4/DVShLtEXoe8Z175GUXqz+b3WY6fVkmIpq7INWwx5QZAUOe8FxLoaNBq2WQef+fT7PyhP6AuHy6OBq1Ixq8EiOCX9maZgj1Fb6GU45Y8++c1YGYH8Hh9tneULbQh58frCKmMmk0WKxYwE/DMj7S0MOKHNwwmC7QudijJHo0sa/KroDNqEyjT0fyAQ0cCwjh6PsNGhJ6Hj4MPA/8BP1AMcYfgd0P/wdVCnJ/mM6sIZX0ga7aYGRIftrX7/5HK6pVDISq1akvD0nOSyKQ2woQ2FQ7OysnZXXjz/Um7f+XTi7Fj4Fmj3CB5YLXZxOF2qG+CLINgDh3hSEAGj8AjAQk/BcYUNAZ0NOzSRT5/NMIU8Q+Yhc+CBNuG2wz+oqM3STxikRUI7ATvwwmc9/VdX+QU3HSQa0zeg/cLpR1BKgz2Ono8DPQYZQvvd23sl0eiy9p8IikZnV6Vcymm5Ua8IjoJDvVHToAh+R8BlOOlMDrdPUsWs6hkEPVC3yDtsXsgebG6UP+QNaB+kswLrZR2EQ9tEG1S5aMOmMPeCQjaHzhpF24Rs9BMCnq1Wb/Cr0WiqjQP7CX5OwOtWmwp6B7YRyv74zsYFfyYe29VA5+HRG5kOz6lPXCkVlBfuRX0jyAnZhzwhIFIuFeTxp7+5dKb1e70HAKJuPpd34gjXWMvnF/iFRhpPFbY2unpVjYV3STAa+9PZ3+U+XksCHxoBOMAIsiDg8qGmUVOMP9SyMN8kQAIkQAIk8D4T+P9Z/vFzlwsBE5vVriPlw7Y8gnVXXcrxLmW8zAa57Pt3YTK4vAgOdm828ORZvv3nv+vSpJ8i34Mz0N+lnO967c/lt/0/WKdp2iDNZ9s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0860862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1"/>
          <p:cNvSpPr txBox="1"/>
          <p:nvPr/>
        </p:nvSpPr>
        <p:spPr>
          <a:xfrm>
            <a:off x="1619672" y="2283718"/>
            <a:ext cx="5904341" cy="366930"/>
          </a:xfrm>
          <a:prstGeom prst="rect">
            <a:avLst/>
          </a:prstGeom>
          <a:noFill/>
          <a:ln>
            <a:noFill/>
          </a:ln>
        </p:spPr>
        <p:txBody>
          <a:bodyPr lIns="0" tIns="0" rIns="0" bIns="0" anchorCtr="1"/>
          <a:lstStyle/>
          <a:p>
            <a:pPr algn="ctr">
              <a:lnSpc>
                <a:spcPct val="100000"/>
              </a:lnSpc>
            </a:pPr>
            <a:r>
              <a:rPr lang="fr-FR" sz="2800" b="1" spc="-1" dirty="0" smtClean="0">
                <a:solidFill>
                  <a:srgbClr val="5A5A5A"/>
                </a:solidFill>
                <a:uFill>
                  <a:solidFill>
                    <a:srgbClr val="FFFFFF"/>
                  </a:solidFill>
                </a:uFill>
                <a:latin typeface="Arial"/>
              </a:rPr>
              <a:t>BACKUP SLIDES</a:t>
            </a:r>
            <a:endParaRPr lang="fr-FR" sz="2800" b="1" spc="-1" dirty="0">
              <a:solidFill>
                <a:srgbClr val="5A5A5A"/>
              </a:solidFill>
              <a:uFill>
                <a:solidFill>
                  <a:srgbClr val="FFFFFF"/>
                </a:solidFill>
              </a:uFill>
              <a:latin typeface="Arial"/>
            </a:endParaRPr>
          </a:p>
        </p:txBody>
      </p:sp>
      <p:sp>
        <p:nvSpPr>
          <p:cNvPr id="3" name="Slide Number Placeholder 2"/>
          <p:cNvSpPr>
            <a:spLocks noGrp="1"/>
          </p:cNvSpPr>
          <p:nvPr>
            <p:ph type="sldNum" sz="quarter" idx="12"/>
          </p:nvPr>
        </p:nvSpPr>
        <p:spPr/>
        <p:txBody>
          <a:bodyPr/>
          <a:lstStyle/>
          <a:p>
            <a:fld id="{BFDCA1C4-9514-7B4F-976F-D92F7E296653}" type="slidenum">
              <a:rPr lang="fr-FR" smtClean="0"/>
              <a:pPr/>
              <a:t>39</a:t>
            </a:fld>
            <a:endParaRPr lang="fr-FR"/>
          </a:p>
        </p:txBody>
      </p:sp>
      <p:sp>
        <p:nvSpPr>
          <p:cNvPr id="2" name="AutoShape 2" descr="data:image/png;base64,iVBORw0KGgoAAAANSUhEUgAABAAAAAMACAYAAAC6uhUNAAAgAElEQVR4Xuy9d1dba5buOw1IQgSRRM7ZgHP2jt57V+5YXd33nPtt7hj37/sx7rgdTsfTVdXVOyfnhG1yzhmEACEhwh3PlF95SUggTNi29cyuHttIK7zrt5ZAMz3z1P/zf/9fO0IjARIgARIgARIgARIgARIgARIgARJ4pwmcYgDgnb6/vDgSIAESIAESIAESIAESIAESIAESUAIMAPBB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jgHSawseEXz9KcZGXnyuqKR9yF5ZKSkhLzigPBDfEF1sVhc0iGI/3IqCx4vJKTnSlpqakJH3Nh2Sura+u6X252VsL7cUMSIAESIIH4BBgA4NNBAiRAAiRAAiRAAu8wgc3NoKx4F2VmZlTS0mxSUFAqW1tb4i4si7jqlfVV6RobCL/WVt0kmQ5nwmQ2NjdE5JTY02wR+2xubcm9Z11yuq5Kgwqbm5uyvbMj6el2SU1JkTWfX06dOiWnTon+N8OZLmu+dZmeX5StnW0pKywQh90uDlvkcRNeGDckARIgARIIE2AAgA8DCZAACZAACZAACbzDBObnJiUlNVWWFmfE6cwUVAQ40jOktLQ2fNWbW5vSPtQtW9tb4dcq3CVSll+cEJnB6VGZ9y7pto1lNZKXlRPeb2dnR0anZ2XVty4Z6Q6Z93jF5/dLZnq6FBXkiWdlVWYXPVLqzhM7nPwdkSXvijid6WJPS9P9TtdWSabz6CoSEroobkQCJEAC7yABBgDewZvKSyIBEiABEiABEiABQ2B7e/tlhv1UXCgTC9MysTAj+dk54nJmy/DsuCQaABibn5KpxdnwsfOzc6WhtPrIbkDn4Ig0VVccqH3gyE7OA5EACZDAO0aAAYB37IbyckiABEiABEiABJKTwI7sSGBjQ/Bfpz1dy+w9q8uSnZElttS0uFAQIGgf7pbgZlBOV9QLqgH6p0YSCgBAM6B9qEtSTqVIVWGpDM9OSGZ6hrRWNcgpiR9wOMgd8gc2JN1hP8gu3JYESIAESCAOAQYA+GiQAAmQAAmQAAmQwBtIwOtblaGZMUEJPcrq4VjHMry/6vepwz3tmZPinAIV+dva3pbJxVl1zBEQQH99LFvz+6RjtE+d+Iv1rbLg9YQqAApKpKxg7xaA8flpmVycEbcrT4rzCqVjpFcKc/KluqhCRmbHZW55UYpz3VJVVHZkAYFY17C1tS0jUzPSOTgsednZcrapTlyZsXm9gbeaSyIBEiCBEyPAAMCJoeaJSIAESIAESIAESCAxAnDqnw/3iD8Y0B3K8oukwl0ac2c4+r0Tg5LlzFQBvs3tLbGnpgkCCAgE+DcCUltcKel2R8z9p5fmZHRuUgMMbVWNmv1fXPFIc3md5GRmx10w1gjdAIj/NZXXii/gl/H5KaktqZS0lFTpmxzWfRFYOF/XsmcVQmJUYm+FdXz7qF1QKXD9bIvqDSyvrMmHl86psCCNBEiABEjgFQEGAPg0kAAJkAAJkAAJkMAbSACK/FDmh9WXVklBdt6xrLJztE8rCCD4V5pfJE8HOwVKfOdrW/fsu0dg4dlwtzr4lYWlMjY3pQ439gsEA1pVAEtNSZWLda1xRw8e9qKGJ6ele2hUfnbjsq53ZHJG+kbH5bPrl+JWPRz2nNyfBEiABN5WAgwAvK13jusmARIgARIgARJ4ZwhgVB5G4lnL9NHD7wusazY9Xvb+sAC0/3+oS4JbmxH9/4kI+aFKANUCVmsorVEhQRgCBKhGcNodGgQ4LnvU2Su52VlSXxkaaxjc3JJgMKjjBJdX17QVIt+VrdME8G+wzs4ItQfgNXBPTU2RrAyntlsselck3W7XqQOoJMjKdMryyqrkuVysKDium8jjkgAJnBgBBgBODDVPRAIkQAIkQAIkQAKRBOBwdo31hzPwUN43hnL6ea9HaksqJCcjWyC4h1J/lPW3VjbKsm9FS/dxjDPVTXLqVIpAzX9maf5lH365vgcdgcWVZRXmy3A4tUx/amlOWisbJC01TQMAMAgAjs1Pypp/XVqrGiUrPUNW19dkYnFGltdWVBQwPytXRQbRnhDP4FDjWAPTo6o9gIkACGygVQCTBnCsnZdtDdAHMAYtAWgKmDGCmC5gvZZY50MA45uH7VJbXiK15ZEtEqNTs/Kgo1t3Q2vAzMKSoFoAVllSJCXufHnwIvS+0+GQX7x3RZ729ItvPSDetTW5dqZF7rR3SFF+rkzOLchvPrguzvTYbRR8rkmABEjgbSHAAMDbcqe4ThIgARIgARIggXeOgGfNK70TQ3pdLZUNku3M1H9Dif/pYJds72xLfWm1FGTnhnvzs51Z4nblytDMeJhHQ1mNTC/OaiABZsru1wLrGmCAnaluFntamjwe6AifDyXzcObhoLsystQ5x/FPV9bJrGdBRmYndjFHj//Q9FjcewEtAQQs4NAjwHChrkWCm5vhQIN1x5K8QqkqLNNqAbQTwJrKamXGM68BDhhaDHAMHCuW3XveJdkZTmmtrwm/jeqJr+49lsutTTI+Mye9I+Oa6T/bWKeZ/aGJKakqKVK9ALz2zcOn8vGVC/Lftx/IxdMNMjY9J3UVpXL/Rbecrq2SselZqa8ok8bqinfuGeQFkQAJJBcBBgCS637zakmABEiABEiABN4gAqb/3ijwm1J5ZN47XzruyNRnpGfIs5eCe4ks34zim1yY0aw7jnupvk0QcIA4n3GqUfofnc1H9l92dsLnR9UAggMQC0SgANUG2B8BCK9vRTLTnVJfUq2VAZhE4LDZpWt8QKsHTDChazRU5YD9MxzpWmVgAhVY19LqcridAEKGG5vB8GXqtVQ2xO3nN5l+OO4lBfla4o9sf/fwmFxta5YV37qsrftlwbMshXk5sh7YkDxXtgYBUE1RXlggvkBAstKd0jE4LBXFhdJUXSkILCAQ84ubV2XJuyL5OS6xpR1fK0Mi95XbkAAJkMBhCTAAcFiC3J8ESIAESIAESIAEXoMAnOfu8cHwnkW5bqkpKtefkX3HKD7jqOO/7cPdEnzpGNtS07Rv35ZmC78GRx0ifHCuczNdqszfMzGoWf28LJc0ltVqtQGCAOk2h5ytadYpA9YAgOn9fz7cLesbgZfnb5Vln1cGpkY1i36hrlUDCmZagHHy4fzD0Gf/7KWuANoGinIKdFrA1vaWVBeV61pQ3WAM51zxrer1GLNelwlmmOPHQj0xOy9PuvsksBEKHNSUlWjf/+PuPnXca8tK5FFXr75XnJ8nM4tL4cPkZGWqVkB9ZblkZ6TL054Bfa+1rlqDBZdaGiNOiaoM3A8aCZAACbyNBBgAeBvvGtdMAiRAAiRAAiTwVhNQJ9ni0JuLMf3vvZND4ln1hjPoW1tb8nSoS9DzDkPpPDLvcMphyKxjbN/I7Lg67jXFFTo1AP39yGLj59zM7LDjXZpXKJWFZZqVRxUCDE7tudrT6tyb/cz4QePsG2ccTfxGuwDVAc0VdZr9h61v+MNBBbQ1IGjwYiTkfBttgY7R3nAVQPSNxLWgDWB2eUErAzCdwKqNcNAbb8YELni88um1i5r9x9SAjoFhudDcoOKB2MYqwBjvHBBlxHSD0xV1em9oJEACJPC2EWAA4G27Y1wvCZAACZAACZDAW0EAziscfbdr9/i+welRmfcuaaa+vKBYMPIPmWU40wgCPBno1J/Ro3+xvk0mF2ZV4M8Y+vlRYo8qARiOg+w6svnYD+9j39BIP1HxP0wSgHI/rLa4QgpzCuTFSI/4An59zYwaRAUBHHQYHHusCRl7VB+Ynn2zfmyDgAF69E37gvU9BCXweudYKMiA40EfYGV9LaxNAD5YA5xrGIIMCBzodILNoI4YLM0reu17DqV/iP9tBDdVLNCVlSkPO3q0HWBnR8LTAxI9AfQKcO+gSZCTmaVChzQSIAESeFsIMADwttwprpMESIAESIAESOCtIYCMMsr7MRLPqnSPC7COz0NmG+X86Kc3Zf3Wi0Q/PBzkycXZ8MtwPC/WtWovP8r5YVDah5NvhPSQNZ/zLobbA6LBwZFHph7tAcYQRCjKLZCxuUmtIoBVuku1MmBkLiQGmJOZreuEA4yMOa4Thn1xTOgEmDXhdby2vOYNHw/6AAg+DE6P61QABBcwMaB/algnFcDqSqokJyNLnrwMXljFEV/nAVhZ88nA2KTMLXnk1tWL2iaB0YHB4Ka0NdRoRcBBDYEJBC0gVGhPsyu3FByYRgIkQAJvOAEGAN7wG8TlkQAJkAAJkAAJvH0EoHo/ODOqY/MKc/IjLgDOM0bzIdMPx9/09Vs3gtONTH6s10wWHgr9UMvHtufrWgRtAiYAYPZDWT7E+eIZ9kUP/rx38cCQG8trZHh6PKJ33xwkev3WYIH1RMa5R+AAIw2x3YXaFtnc3opoIzDTEaz7jo32it+/JhUVjeLMiF+O71v3yx9/vC/nmuqlsapc2ygwOjDdYZeb51oTKv2PBwfTBmaW5jQQgKALAho0EkiEwOLitOxshz6b6c4MyczMCe+2s7OtYz1pJHAcBBgAOA6qPCYJkAAJkAAJkMA7QQDOIvrf4ewueD062q6mqEL6JofkdGWD9I4Paik9+vGR+YZ6Pd5HXz1E7VC+j4x5tJmec5TWIxNuDJl0lMjnZrk0w4/t0EZQXVSmwoBwNNuqGrVMHiKCPRNDGmSoK63UHnxoAiyshATuUHmQk+mS3olBdXKRaYcQnxk7CDE+rBUVBbhGVANgOzjbuKaBqRHJSHdqgAKl+5gogOAFevpxLKwB14vtUNIPQxUC9AZQJo9WAHBx2BxSXVgu0545mXpZyYCseUNplWS9HHtoph7g+sF6a2tbIEQIhpg6gONazeOZk9mZMdncDEpamk0amy7s6TBtb+9ISsqrDH2iPf+JPMQIsKBtYsG7pHoL4A42mEaANoxobQEwRDtHgStPKgpKEjkFt3kHCeAZ3gwGJRDwSWamS1JS0zSYt7O9LQgApNkdsr29JRkZLp1WQSOBoyLAAMBRkeRxSIAESIAESIAE3jkCc8uLMjo3IU3lddIzPqCOMRzlhrJqFanLdGTI+MK0OvlwKgtcubK8tqol4XBq0Ze/l8EhN85zVnqmOox7GTLO+5WaYxu4usbxNOP5zHGxTuQdo4+j5fyn8L+Qoxy9H16Ld368DttvbXtdW7RTrqvEkqJK65H1Hx7qFK93UQoLK6SwqFyysnJ/8mcP61/2rcqsZ17ys3L03yYwYxaHig1UboRYYaJCiwZgaMlHYGlxRoNWNptd5hcmxbM0r0Eqt7tcVlc8EtjwS3DDL+cvfiQpKRw/mXxPyPFdMQMAx8eWRyYBEiABEiABEniLCcCpRWk6Mt+2tDTN6iIbjr78QDCo2fH55QVV00e2F9nuoekxzWojE4ys9X4BgLcYz0+y9K2tTVlYmJLn7T/KrU//TlL3CZgc1SJxf1FZgeqI6GqE6HMgEIBt87PzIgIiqIpAiwaOAS0FCDsyAHBUd+jdOw6e9b7ep9J8+vKh2lTePTK8osMSYADgsAS5PwmQAAmQAAmQwDtNACX4KHuPZ8jiY2QfBO4QJIg3Tu4oy85PGjhG6HlWVqWmrERSU1NkZmFJAhsbUlFceKzlySiFnp0dl4KCUi31X1vzyvTUsMA5ysrKkbLy+hNB0TMxqJUfCOhg/B+EHMEBegymYmK/haD1Am0iTeW1qt0QCG7I2epmOnf7gUvS99F+hBYXu92RpAR42cdFgAGA4yLL45IACZAACZAACSQFAQQIMMIOWX8ECjAWDiJ2cAwxAi8kgLetSvgmkIAqAlua7a3gA+f/m4dPda0fXjor6Kf/8ekL/fmTqxckP8eV0HVMzi3oOL7zTfWS6UxsdB56oLs670tOjlsK3GUyPNQhdnu6jI31yocf/XZXBcCyZ16WlkITEyAMWFRUGdfBTnRb3NsXI6GxiMjem5YNI1iIe7zq96legdPuiFkhgIkLGNGIABEmP/SMD0ptSaUUuiIFIhMCyY1IgARI4BAEGAA4BDzuSgIkQAIkQAIkQAKoAICwG5z6Nb9PFlY8OhYPAnkoF4dYH/6N1wLBgPb9InMcS9neShPZP2S64QSjB9jhcErA75OU1FSx2UJZweifj/puoA3imwdPNdO/Hgiogj6y/y111bK0vKIj9KrLivc97fzSsnz7qF23M2r8++70coP5uUm5d/ePcu36LyU1zSaPHnwun3z2P7QiwGo93Y+kvy8UqDBWU9sqrW03dgUBDrItxiJOLc2Fj4n7jPsJZ76+tEo6RvpUXNEYMvy411YzExtQQYDnwetb0/J/BA9oJEACJHCSBBgAOEnaPBcJkAAJkAAJkMBbSQAZfDPzHpnf6BFdR13e39vzWILBgExODklFRYMy2wxuSJrNLjMzo3LzvT+Tvt4nkpqaFv4ZAYL9DA786qpHj+2wOyUre2/xPJT9f3nvsWb6X/QPy9ySRxx2m3xy9aI86OjWbD6CAHsZ9AG/f/xMyovc4vP7JSM9Xeory+LuopMPtjbDDj7Wev/un6S6pkVfszvSJT8/Uj0fvMAjlt18/88itj/ItlhL+1B3eFJDQ2mNrPrXVBuiNL9YNSCQ+ccIQGT/B6ZH9d/I8qNlANvhfVQRQPQPIyFR/h8rSLDfveP77wYBiIOiFaTcXZJw+8i7ceW8ijeFAAMAb8qd4DpIgARIgARIgAR+cgJwNtFnvra6rCrzcJY9nnnZCKzvWltubqFku/JUgT4/v1iyXQUHEqUbGJtUZxrZdash43/n9h/kvff/XB49+EIuX/1MkAXHWmrrzqjDHwxuqEK4+dnlKhDny5F68SB6lubkwYPPI66lte26HiOe9Y9OSP/YhFw/26Jl/4GNoK4Xjv/vv78rP795RVyZGXveN9+6X/744325ea5VOgaG5Upb855BA1wnrv/qtZ8LGGPcHyYCLHvmJCsrT0rLaiMy+gsL03L39u/jrqG+4Zycbrmq7x9kW2xvhPvw76Jct9QUlcvQzJhgOoQxBIRaKuplZnlBRwHWFlfIWsCv0wBiGao/Kt2l2hKCoEE8zYif/MPABexJAMKQcOTzsnK0tWdpdVnHd674VrWyAxUisQzjLXHvW6saJSvONkRPAsdJgAGA46TLY5MACZAACZAACbzxBODwz86OyfBgh/h8K4da75lz70tFReO+gYCx6VnpGR6TDGe6OsaxnMCNDb+8eH5bLl76RMbHeiXbla8OMWxstCfi5/0WDeX8u7f/EHOzW5/+rWRm5sR87057h05AcNjt0jsypttcamkUh82mzvzPbuyvUI7efxwHBhFB7B8eUYiRhVFj/hAAGRx4ITa7Q3JzCgTz0iEEiEBLS+u1iHWiUuCH7/9dx6bBUCFw7vyH2gqAAA6suLhKLl/9mbZSJLqtWROE+tqHutShMyX7KPef8SwI+vrh8FstPztX8rJcMjA1qtfVVFar4yLhHMLgFLZWNkjX+ICOiTxdUS+ujCzx+lZVRBL/T3s7CIRafbJVABRtIfMrS1KUUyBz3kUpznFr0ArPCqaCGKFI6IXgecIUCOg/4N7TSOCkCTAAcNLEeT4SIAESIAESIIGfnABK+ufnJ3XMFuZxH6XZHU65fuNX4ooj8IaSeIjqnWuqk+7BUXnvQlvMAAAy4TPTo4IM9sTEgGwGA1Jd06pLHRnpFtnZDv+MYAHE8WLZum9VvvryH+Je4rnzH0hlVbP4Axvyon9IRqZm5Eprs5QVueXLe49kbd0vTodDHXdUAWDdqF5AFYDDYZdnvQOy6luX986fkfycbBmfmZOnPf1SlJergRAI/1kNQYDLrU3ysLNHNoKbcvMcrj9yeXD67935o1y/8WuZmOgXXAOc+OhgwcR4vzx98m1458ami9LUfEk6XtyR4aFOfd0EACYnBhLe1hqgwEi/DEeGZDgi+a6sr0rX2ICeo6GsRjUdUOb/bKhLy/5riivUIXwy2KnjIxFEOF/bIr6AT7rHBzVrfKGuTTxryxowQGVAVWGoNQLbQ3+BAYGj/GQe7bEQ1IHw546I4PHFf3UaiN0u9lSbLKwsi9uVK8V57nAAAC047cPdkpfpEgSLGAA42nvCoyVGgAGAxDhxKxIgARIgARIggXeEwOLitLQ/+e7Q2f69cCAT/dGt38Usy4eY3tf3n0pjdYXOiY/XD49ydd+aVyqrmjR73fHirniWZiUlNU1Ky2pkbUZNBfgAACAASURBVNUb/rmsvE5qa9tiLunRwy91dB4M62poPC+Dgx3hVoAzZ29KeWWziv2lO+yq0D81t6iBCfT/wz66dE6dbyPk11RdKbXlJfKn2w90/d5Vn+6L9gBk++sqymRwfFId/dGpWUG5dEttleoo5LqyZWtrS/77zkO50NwQ9/qnp0e0BQLl+zW1bbuqKna2t+X2j/+pFQLGTDUDKidGhrvCAYBLlz+VO7d/n9C2sQINscDiWjrH+mTNH2oPMeKA+DcyvpcazqiDCPV/BDjO1pzWbTrH+jX7X1dSKbmZOfJ0sFO2d7alrapR0lLT9H0EAGCmYoBtAu/GLx9TAYBgEdpA0jni7924sW/ZVTAA8JbdMC6XBEiABEiABEjg9Qkgk/708Tf7HgB95m53mWRmusRud6rjfColRZ3grc2g+HyrgrL6aNV564HhlF+4eGtX1nph2avOthHTg8Md3NyS5ZVVcWVlit2Wptn4Nb9fcrOzdOyePxAQu80m/o0N7bnHaD6M30tJOaXCfDgGxPWizbu8IN9/92/hl+vqz6pD/cN3/xYukUcAIL+wRh3y9y+eEY93VdCicONcq75WXJCn1zA9/6rv/UxDrXjXfDI1tyAfXT6nGf+SgnytFkA1ADQDECy4deWCdA2Nqvjfe+dfBSiQ/R+ZnNF1f3rtol5bLFuYn5LurgfiysmX5tNXIqocoq8NwoA33vu1CjRaKwBwL+vrz2n5v7G9tkXLRaION7L0M0tz4llbEbQLZKany8q6Tx1/68jAbGeWnK6sk0WvR4UCQ9UAp6V3cliDAZgaUF9aHa4eQNk4UsoQD0TrASoKoDsQ3NyULGeGFOUWUEBu30/xT78BgkRG6wFBnmfDPS+rQVLkYl2bpKSk/PSL5AqSjgADAEl3y3nBJEACJEACJJCcBJBFhzNs+sWtFODgN52+LIWF5ZKRka1j9xIxlPSitLz96Xe7NscxP/z4t3o8q6FE/t7zUHYaDjAU9b971C7OdIc6BG11NfLFvUf6Psrlc7IypXt4NHyIghyXzC565NcfXNc+4//89o786v1reqxow7rGx/rCL39863ca1IAzbHrkEQAoKKrVbD4MDj8y89MLi9LeEypxRzuA026XgfHJmFgaKsuluaZSvrr/RNfx8ZXzuh2mCNx++kLL2X/53jWxpaXK875BGRyfkrONdfKku0//21RdERc32hvGRnultLRGMizj9Qb6n2lwwBiuw7RIWKse0AKQl1+c8LaoANjc3JCNjYAeOsOZpcGfRG3ZtyI944O6OVT/rYKB5hhOe7pmf402wJnqZvFv+KV/akSrABAc6Bzt03GDtcWV+rrVaooqNAhAe7MIIMOP4NG8d1HysnKlY6RXJ0hgKsTW1rZqAoS2EakrqXqzFs/VJA0BBgCS5lbzQkmABEiABEgguQlEC8aBBkT1ICwHBzHRrG8siqZcPfq9Dz78K8nJdUe8PDo9K3OLHqkpL9FKABiE9owTDKe5qrRYNoJBLZlfXF7RPvqi/Fx1/KtKi2RucVl++f5VFRLsGhyJWUof3fufmZUjH3/8N+IP+OSrL15pAly7/kvJzHarUj+qEtD/P7OwpOr/MGT7kdlHiX/fyLi483KkrNAt6Xab3G7vkBJ3viAAAMd+eXVN97l4ukGrGqApUF1arLoC+C8CHEMTU6oPkJ/rku6hUW0buHamZZcOwF5Pa6zy/w8++mvJySmQzc2gfP/tv4ZbPBoaL8j83ERE+X+8baEhgMBNV+f98Omh6XDzvd+oCOFBzIyGXFzxhB149H3jZ6tlpjsF4wWhCxAIBqS+tEoKsvNUYR6VAv2Tw1oB0Fxep89o9/hAeNTgQdbDbY+OAFpaoOEAZ35oZlTsaXYpznVLz8SgVn4srixLQ1m1DM9MiDsnT2wpaTK7PC9VRRWyuRWU6aV5aa1qYBXH0d0SHukABBgAOAAsbkoCJEACJEACJPB2E3jx7EcV0IOjeLrlmrhfiq7BaezpfhgWjttPyC+aAqoLvv36n3fpCsQKAKB8/3FXr1w/1ypf338i55rq9edzjXVa8v/9k+daQg/nHv31cKxRXo8sPAT3rp45LS/6hqQwP1cwpu9MQ410Do7IL25e1fYBY8iaP2v/PvyzEciLHoX3yad/p5l1lPijNB+j/vJc2dJYVS73X3Tr+lbWfBqAeNY7KHUVpdqPj/d7R8Z1fTBUK0AXoGdkXCZn5yUtNVU1AODgdw4MaysAXkN1AQINEBSEoVrAnRt7CkG8py06uIH7deuT34nN5tBxibgXxjDqsLPjXoRDH29bMOrrfbLrtPHaORL9NKBSA/9DJUTXWL868uUFxSr+h6yw1UoxJvDlc7myvqbbw6qLymVyYSYcDICSPO34CSCQg0oMCDIOz45LRUGpPB/p0ZGQ814IRKbrVAg4/N1jA5KTkS3BraD4An5dHNo/ygqKpHd8SCt2YBCLPF/XIrbUV5/X478SnoEEQgQYAOCTQAIkQAIkQAIkkFQEUAmQGvXFO7qcHEDgONbWnUmIDY751Zf/GBbWMzvFCgCgFPju8051uN+/cEYK83K1hx5ZfjjGcKTh/LfUVWt2Hxl2BAIgGDiz4JGGqjL5w/f3NBPfXF2pjnRovF5TRBb94YMvZGb6Ven4jZu/lgJ3mVhfN1UB1hJ3k7lGLz/aAkwAAK0BaAmoKSsWm82mAYB4Bt0C6BNYLfo1VBWkpaaoavpBDdMRHj74PLybUfqHY42WjCcWnYez5z+Q5+0/JLRta9sN6ey4u2s51uPjTdxvaBCgcsRqhp15DRMmMrNyxR5H7G1qaVaW11YELQFOR7oMz4zrrhkOp95LIzBojofXMVmgMDef2eODPjQH2B5BmQWvR9s0kOnvmRhSkUaM8GutapTBqVHxBwMayEm3OVTNP9uZIf1To1rBkenIUE2I8YUpvYdw+KEBgaoeVAigzeMwFUcHuBRuSgK7CDAAwIeCBEiABEiABEggqQlgJOCd23/YNQ7wyrWf6wi5RCw662z2gQZAvHGAiRw3kW0gGIjAgdWhQN/8t9/8SzgggbJ2ZPqXvQty/+6fwoeF4B2y27EMWX+IAO5VAZDI+o5jG/T+I2hjrKXtutS9DNZY+/8R4CgprpKBgecJbdvcdEkeP/5615Kjg0FTk0OC58blKtCSbvBFFQkcPXju6ekZWg3S1/NY6hvOS5rNrqPiHOkZep9QqRDLoAmAqgAIxsHg8EMIENZUXitpKakyPDuhM+QxXo52eAJw1NFugdYMtOLUFVfJi5FercxA60VlYamMz0+rav/o3KSOa0Tmv7a4QveDxgNem16a0wqXxrJadfKNoU0AQQQaCbwpBBgAeFPuBNdBAiRAAiRAAiTwkxDw+9fky8//PuLcKCn/+NbfRKjOx1tcMLgh9+/+V0SPObaNlV0/qQuMVsjHWq5e+4WuE44pLDqrHb02tAJ8fvehtgRAnwAtCEaz4NqZ01JZUnRSlxNxnlj9/7i2ouJKiW4NgL4DnHXrqMB428LJr6hs1NGCVqFIiDi+98FfiMPhDK9jxbsky8vzMjk5qBz9fp/4fF4NCOB5SndkyJJnTtcU0PdWJC3VJnZHuqSl2aW2LvbIRnMCtAogYIBgweD0qDqcVkM2GiMCaYcnACe+d2JIxzKOzE4IBBkRADhb06z6Cyjld9hsquaPcn/8DIe/qrBMNQAWvIuytbOtug0wBGmo7n/4+8IjHB8BBgCOjy2PTAIkQAIkQAIk8BYQmJ+blHt3/xix0v2cY7MxnMDHD7/a1fuP903J/U+BILoMHmvIzSsSz9KsLgcBjo8+/m2EUxtrnWhTGJ2akfPN9Vqq3zc6ruJ+p2sqfzInJ1Z1g5m2MDLcJS+e3w5fynvv/7k8fPhlRCVEvG0xISErO1cw2QEVHdtbW5Jmsx1Y/O847je0ADAlAB3kuZnZKjpHOxoC6O9/NtQt52pPq2p/TUml9CEgUFolC94lKc0r0mqAwekxDQrgXmBsI7P6R8OfRzl5AgwAnDxznvGECaBEDzOBYRiFtLUVlLLy+rjldye8PJ6OBEiABEjgJyYA0bfenscRq7COlMMb6O3G3xP0fiPbi4wyRPbQ4x3LkHmuqz97oleGNQY3/HIqJVU6XtyRifGQeFwsu3zlM3G7kcGEmnmqlqjHM1y3oOMcTelvgK2teeWbr/4pvBIEM9DegPVhvKHJ3iOIc7r1mnz79f9KaFuM/3tTrvENwJw0S1jf8Mvz4Z6IdgsINE4szGimHy0Ap7Qeg0YC7wYBBgDejfuY1FeBKD1677Y2N/WLDP54Y34zyq/W11fFlmqXNLtd35+aGtL3S0prxenMUhVjGgmQAAmQQPISgNN8784fZWFhKgKCVbwPjvTTJ98mDOnS5U+ltKw2Yns40fPzU+qUG8ccjmtz8yWpqGzalU1HwBqBCZSOV1Y1ydlzH4SdU1QdDA91alAbx7h48ZYUuEti6hiYRWDqwfLyQsxrMA40/pYaQxn7xPiADA6+CGfPzei8WAdBYGRw4LkMD3fp9hcufizlFQ3hTedmx3X6AkQJcT4wKigoiTgUeuhnZkZVxG92ZkzfKyqqkNq6s+FpDXgtWgAQJfoff/K3sjA/KffvvdI3QAXG5uZmhFjgXttCIBHBBegLTE8N6/lNu0DCN/8n2hBTKPDdh3ZwArOeBVX3L8zJ11F+CIhB8Z9GAu8qAQYA3tU7m0TXhawNnH3P0pyqOkPJGF+0clxuSU1LlY2NgGZugkG/OByZqqqLEUhXr/5ct6WRAAmQAAm8WwQWl1dk3uORpupKWfKuyNxS6N+xLBgMyA/f/XtECb+1/x+OrTWrvBeppuZLUl19Wh1cq8GphGK9ta/c+j6U5OGsGgcuekyftR2hv++p9HQ/ijg++vux//ff/fuuKQSJ3FnrCD38/Rwa7JCuzvu7dkWAIB+q96dOCcbl5eYWhrfp72vXMYrGTAUFnPonj76S2dmQur2x/PwSufHer8MVenNzE6pPEM/MCEO8H93egKo+BBzu3P59uCLD6C8g8G+dCLDXtvhOcBfBoPnJ8DKigy94A33fi6sene2em+WKu2Y8W/HE/va7L55Vr2xub0l+Vs6u4BA0BSAmaAznQVAE+gUwBI0cjgwmOSyQA4F1mZ+bkJwct7Z5WA0aC0ggZTkztdz/sIZnGb83CgsreA8OC5P7HwsBBgCOBSsP+iYTwJcRZCnwRY1GAiRAAiTw7hDYCG6iUl16hkb1i3dzTaWO0UOQuKW2KmZ5dyz1fqtzulcAwCi/g+DHn/wuZq94tChdPNooyS8prdG30cOOXnZjcFovXrqlmWmr8r15Hw78e+/9mXxjKXU/yF01Ti4G1T96+FXE6MB4x7Gq4sdiBIe8rKxOBfWsAnzWNd/65HfqIM/OjsmDe/+975Jvffq3kpmZs4sP1l9e0Sh3b/8+fIxr138phUUVB9oWrR1ffv7/RawjVisIysUxAg7WUFoj+dk54X2gT/D82Y967RD8g7Nud2RIhjNTBSVTUtP0ebS2J0ZfOAT/4JTCKgpKpKzg1ajBUKXFC/F6F/R4EB2cnR2Vmto2ff7wflfHXWlovCi5eYVaCelb80pObqHYkjSrjeqIH7//D/F6FzU4Z547w31Iq01OiS01TSrckVUp+z6UURtMT4/Iowdf6KvRz85Bj8XtSeC4CDAAcFxkedw3lsDW1pb+gYw3k/eNXTgXRgIkQAIksCeBidl5da66h0bV4c/OdMrQxLRkOp1SWx77iz0yxBDxs5o12wxHrf3p93H76REEgFOHsvcbN38jBe7S8KHijRfEWEA4I1YzTjicleiKAwQHkHU3jkU0BLQbYJwfytbhGGIqgTWAgO1xfLS+GcN54Hzn5RWpOCDa41BRh7aDaEMmc24uMoNvdW6ie/Kx/61P/lbGxnpjBizwvqlqALcvopxuvO8uLNeMrdXOX/xYKioaVN8ALRDGwNMfWA9XP1inLxxk21hikFD/ByNjGPWGUXBFuQU6J740rzDCQUc2HpUeyMJvbm7I+rpPKzsmxvv02Qj416W4tFqet/+w63nBOVBd8GyoS+93yqlTKvaH+fHWHnR8h8E9RpBr3bcia2srsrq6rNujigEaEHBmUUFgs9kE11VV1ayZ79etSDjuXz2o1PT6VnUMH0Yf+lG9KTtajo+ACMbruZxZ+prTnn6g5ZiKEXxOMBEiupUFSv84biIVAL51v/g3NnQyRmlhQcQ6kGD68Yf/0OoLfL4wChKfS+pKHOh2ceMTIMAAwAlA5il+GgKIwg8NvtAvCfjSUFJS/dMshGclARIgARJ4bQKrvnV52Nkj7twcqSgulG8ftsuHl86J3ZYmUKhvqCqX9t4BaamtVrX6wvxc+eLuIw0AVBQXydcPnsh7F9pkbd0vW1vbUldRGvGFPJbTa83GWxcOdfhQb3z/LtFAs92tT/9OMjNDZeHWbKB5/9z5D6Syqlmix/QZh9i/viZfffkP4dMiY9l25oZ0vLi7Z3k/lO3hCMNiVR1Y3491M6LbDrANghvXb/5aj2syqGZfK6PonnwEFNAK0f70u7j33QQ8UNWAqjyrvf/BX2r2GiKLz9q/D79lgg7RTn30SazTFw6ybfQEgehJCbj/7cPd2lbYUlkvnaP9UlZQlHDZOBxEOO4wOIVoW4zOypuRdPWlVbK67pNVv09aqxoSFqFDcACGoAACUAhIoAoB4wovXf7sjS1JR+Bj3ruoTjhGHUwtzUpxToGsBwOyubWlY/iWVr36Wro9XQMFiRjuFVpD8J0QuhPff/uvuwIAc8uLqgFwruZ0zN7/Re+KKv5PzS3IemBDXFkZkpGeLqXu0OfN2Pz8pOqJ4LOBAB8+4xSWTOQucZuTJsAAwEkT5/lOhIDpJayuadESOYgOIeLLKOyJ4OdJSIAESODICKCHPxAMypJ3VRaXvdJaVy3TC0sS3NyUdX9AqkqL5VFnj1xpbRZUAJQXuTWbNzI5I2lpaeo45LoyxbceEJ/fLxdPh/qkjT188MWukvf9nGXsC0G9H777t13XCeV/TACARfeTl5XXyYWLt/RvUXTrARzic+c/1Gxt9EhCOKLIlO9nyDbiHLEy8lZRw+jjIFt558ff7yrVNxxitUlYGUVPUbC2RsRbM5z50rI6+fabf4m4NhMgwX7Rvf7m+vZy6qPHNx5k2+jWCwgGfnTrd2Gnec3vk47RPlWGd7vydFZ8S2WDZMNpPSIbm5+SqcVZPe7wzLgUZOdGVBi8zmkQtIKoYlX16dfZ/UT2QcZ/2QdHO1VmPfMqyOcPbujnPN3ukO2dba1qCGxuSKbdKQWuvIh1TU4MqpAnKkSgqWEMvf/fffuvUlZWqwLQjx99tasFYL8LXFnzSWpqiqDFCJl/BCXxc01ZZFXRQH+7dHc9lPc/+AsZGHgubnepVNe07nd4vk8CJ06AAYATR84THjeBiYkBefr4GxUEQgnh7R/+tzSfvqyj/2gkQAIkQAJvFwFk/z3eVVleXdMy/sm5Bbl2tkXml5a1v7/EnS9o7UKAAFUCGc50mVlYlPrKcqksKZTvHz2Twvw8GRibkAvNDVJfWRYGEKt33SoAuB8p9OMjg20144AGAugn//uI90xmGplgqNVbRwgax9fq9KJkO1o4EM7F+Hj/rhJ/nMhkyA8aAMA60KtvtebTV6Sh8by+FJ3hj+6jtjrO0WtOT8+Um+//mXR23IsItOD4qCx4cP9V7z9K2j/57H+Iw+HUIAbWZA18mKDDXk690Qkw15LottY+cbNvdDDBlP83ltXI0uqyLK4sy/naloSz0fs9T3i/Z2JQM//I+nePDUi5u0SKciJLzRM5jnUbZMHfhgTI664TFQ6mjSSk3/Gb8PWurCzJd9/8i5y/8FG4zQXPkXXixUF5xtsek0LwWbp241cq+tnYeFEDcjQSeNMIMADwpt0RrudQBJDpRzZH1YnzClVU6KeYxXyoi+DOJEACJEACSmA9EJAv7z2W986fkfyc7F1UUDaM0lzz33jYUEL8zYOnGgBw570SbIvlKCPrm6iDEEs/wDiNa2vL8u3X/xxeEpxmZOEhyPb48dcRjq016GB1ps3oPqMZYLQJ4jm1rxsAiG6DiA6CRGf4rY6xNYhizfybQMC1G78Ut7tcvvv2X+JOQTCQ0Dpw/fovZXJqSHvkrRY652c6NSDe9be0XZe6ujMR+yW6renftgZcoo/XOdYvPvTw57q1RL2upEorAY7K4AA/HezUbHdZfrGgGqCtukkyo6ZKHNX53pXjIHjzrP0Hbc2JHtsIXYxHD78UBJyWFqd1egIqbY7adra35bvv/lU2g0FpbL6oz290MOqoz8njkcDrEmAA4HXJcb83joC1nxJfQlD+X1nZJBADopEACZAACbx9BGYXl2RkakbO1NeKM93x2hfQNzquFQLnmuok3f5qvnes0vborO9eJ0XGD06H1UyZP0TgvvnqnxJas1U8MLoM3RzA2o8ey6nV9z/6a3VwYl0XsvDIjkYbHJc7d/4QUY0QzSC6TcK0K+BYcL6+//bf9JzRZqYpoHc+0VGKsYDh2j786K8E1QSwWNzxt/7Dj367q8cdwonQYrBarG1jBYOsQodGnC/4ssc+25kllYWlIjsh8ThjcOLRt4//ujJeiS4GghsSCAYkOyNLtrd3BO0EmDVv5s3j+Kvra9I3OawieDC0slQXlWn/f+bLsX/YD2XyKIs3+2B70xMf7/wYc4fKgixnhu6PNZ4SCR/XrC8tNSTCd1SGe49nY3trS1w5BeGRhvh8YEKB3ZYu2ZYgCgIwuAa8hvJ9BMyyXfnhjD10DSDkh2fC7X5VzYOeewiAYhKCMRx/ZLhbUJpf33BOBSlNKwzaIqCVYbM7wvuY1xCIwnONY+KZc768v1gbNBUQJLSOYUTwCJn/p0+/k/yXgpG4Bvb/H9VTxOMcNQEGAI6aKI/3kxDAL18Iu0BMJ7+gBH+PpaCgRIpLqrXkC7/UUYpp7S38SRbKk5IACZAACSRMAMJ9EPqzlu0nvLNlQ7QNwMqiVLtjZfBralul7czNfU8TLVBndkCpMeaxx3Ioow8K5+L6zV+FHRBk07/95p/VMYm2vUrysS3KjgsLy3W3WK0NsbLjZtuvv/xHdbaMnW65IvUNofJ/ODzffP3Pcfv00erw1Rf/qA5TtB1EjC8ecLDEyEGjXg/HEboB2y8dceyHoD90foz4ojlWLJ2GeNtOTAzK08dfRyzDqpuArHz7ULcEN4MR26ScSpELdS0CxxlOdOdon5ggAb5/tFY2qJJ/+1AXhP2lqbxOoDqPbeDEn61pluW1FemdGNLjos/d7A8hwOGZCf0ec7GuVUcPYgRhVnqGtFY1CioSEDTIzXRJU3lt3PMjeID91jf80lRWKzOeee23N2ufXpqXycWZ8HXVllRK4UtByX0/CHtsgNJ8tHHgnsFM4Ki/r116uh+G9zSVLRgXCbFJqPUjiXP39h90G2slp/nMVlU3y9lzH+j75rOGqpOPPv4bfRYRJMNn1GrQBrj53m9kaKhTujruhd+CaB++O+K5AhNUmkDAEg4/glioYsFoR2uwz4h9LsxPyd07oXVazfrsH4Yh9yWB4yDAAMBxUOUxT5yANRtixrxgEaZf0IjAQBzGiDOd+CJ5QhIgARIggTeKQKwAAPRjyisa4q5zfX1N+++RVYw2a5Y+VhbebA9HCBVqZvweXofTj77h6PGAZh/rdAG8BrFbz9KsOsbFJVW7RvxFq/bHa20YGHgm3Z2ROgbWYHksUULzPgINUFhf9szvYhEtoIdAwuNHX+8a7RcLNJz02rozUl5eH1HFt7g4rWKFsbhHz3aPJ9IYaw58vG2tAQA493DirQ461mGcaLQmPBsOBQjys3PEs7qipfwQ80PG/cVIj9jSbKpXgddhcNwxdx5igtGGfc7XnpbnI726z8X6NoEGwcTCtFYWoP3g2VC3HguCeVWF5XHPj4w+RgtiLKA9zaaBAhjOUV9SJb3IqKfZxe3KlcnFWV0TWhAOY8iAQxEfwnwQxkQmH6/hvsJhjhaK/NnP/0/d9snjbyR67KR53lCtgoACAgXXrv9SCosqdIlm2oYJksWrorly7editzn0GLm5hRpo6Oq8r9oZBe4ybdmJHimJz2p2dp5qWODfmNyA6VJ4NlLT0iLafAwv6xjKwzDkviRwXAQYADgusjzuiREwo4vwR/36jV9pqdmTR1/rL3Qo3nY8vyNpNrv2f70NIjgnBo4nIgESIIG3jAAye5ipHs9QHgxHLJahUgyZR2T4MZ8bBgE/lAVbDV/yGxov6N8LHAvHRBAZTiIygFbhvujzmDn1eN1Uppnsp9nWKNmbnzGeDOK1nS/uxr0uU0of79pi7WgUya3vFRVVyNnzH+r1Y139fU93ZUmxPRwjrBNz7OEsRQsRIiMPBX+U18MZi2XxKg5w3q3NTTmVckqCGzj+/961+8e3fqcz643ttVazDZzMpuZL6mSi73uvEYSJbBsdKED2HFl0YxmOdPEF/OpEIzu/sOKRoZmxUFa/ulm6xge0zP9MVZOW2+M9GJ4rzLH3BdZ1mgCy/zg2xP7c2XkaZIAhC1+QlatjB1FGf6a6STP+CDAgAAAhQgQATLUAWgng2Mc6P2r9I9fu1PNnpjv1GUcVAY6HtaESAa0NpS9L2a03Z2ZhSVtxXJmhzw8MvPtGJ6SxqjziO5bJypvA08P7n4sj3amTmeBAY7wkxv2ZiRdw+peWZvWZg8Ehh4AfRCBNIGZ2dky1nWDWgBaceIySRP9/Rma2OuVGx2Jw4IUG60xAqrvrvp4fYpoIrCAYge+L2P7xw6/02AhO5OcXy+zsuD5To6M9shHwyyef/R8yMd6nSv9Y08hIl35+EKBwF1bIV1+ERD8RaEAbDY0E3lQCDAC8qXeG60qYABx+/LHHqBVkTu7e/r1OAEAfZm/PFAAAIABJREFUZvvT72OKwsQ7OPbHHFdEgK29ZQkvhhuSAAmQAAkcCwE470NDHfLxrb9RJ8JqCAzcv/sndUZuvPfrmEEACN0h419V1axZSNh+M+IPciGxWsyiS53N8VDWjqwiMp4Yz7afvU772op3SYX3XtesDtjrHAMl+RAx3MsQXLlzO1J/wGyPnm0EexB0iQ6iYBu8F6vtINb50B4YfJn1TvRa9goApNsc6qB3jfWrCCCy8aYcH6X4LmeWPBns1OcRmXuU3I/PT+mpK92l6qSj199qF+paNZsPpx7HR2sA9n882KGbwSFH9h+GygFk/aOPgfdinX9lfTXcYoB2gLriSnk+8iqYYV0HRDUbSmt0tCF66o1Bj2NheUUy0x2S68pW/QCM2Vxd88nG5qaO37SaCQDguxiCSeAPx7r9KXQzBuSjW3+jLRvRlSrmGCihHxvr00oXVHcENwI6zg9VJ8ZM6wCceJTio+oT4ptw5Gvr2qS17Ub4M24qBpAgmpwcDB/DBArGRnvUsYedPf+BVtTcv/tfMR8XBMjOX/hQW2OwLgQG8Cx+9cU/aMVKLC2KRJ87bkcCJ0GAAYCToMxznBgBzHddWpzV/q2+3qcyOzOqvVuILCODgWgyItB5ecURkWr84kYmaGiwQ0u8ZmbGDjwn9sQukiciARIggSQjAGcWmbvUNJtm5xGktdr4WJ9+8YczffP9P9814suMeKusatYSXvyehyFLjH0PY3Agrlz5LGL2uDlerP75/c6VlmYPZ0HNtqadbb99o98/iutL5JymUsJsC22Djz/5XUKj1kzfdyLnMdugdaK2tk2eRPXsxzoG+r6xLb4fHMSiqy6sFQBw/lNPpUj/1IhUFJSokB7G98HQm48sPZxzvI4S+47RXhXsQ4b9XM1pSUtNlYGpUQlsBmUjGAgHCuaXl2RkbkIDAC1VDTK5MKPBg73sdEW9CgkOz45rNUGs80OXAOX/MOgKFGTnaUBi3hsSbtx4mXWvL60WR5pNeiaGtCLAKmIIHQ1/ICBF+XnyvG9QMp3pYrfZZGHZK801lTqC02qmBQaZ9/c++Asd7ehZmpMff/gP3QxBgdKyGp3ctLgwLddv/FrGx/u0vQZONDL00ABAYgb7YztUA1y9/gutIMH9REABvw/w/Q0jJN//8K+0ygejNDHCEgGCL7/4B90PWfmsrBwNIkCQEAaRPuhF4XujGUeJY35063eqKdXZcVfWfWuyurokfr9PqwSuXP2ZanYMDb4QTMfA5/Wzn/9PTR6hIiZWi8lBnjtuSwInQYABgJOgzHOcGAFEnPGHABUB+JIHISN84Xv04EuZmxsP95xB8KWktEbXhS9o+COzsRGQ9z/8C51TPDzcJR99/Nu4paQndkE8EQmQAAmQgGb+130rmkVENjy6FB6/w92F5ZqxRHl3tKG/HqP3CgpKpaS0Wvt/YwnlHQQ1/oagmgDn3au9DCK0KFuO19tvPSey3ig9fnD/8/DL0b30B1mjdTzaXvtdvHRL/+7Fa2/44KO/UucNvdXRBocH+joowTZmnRKQyHpxXrQaJGIY4YYKCjB/8exHGRnpjrsb2j2g+4Nqgf22NWMLzcGiJyFYAwAQ/fP6VmVw+lX1BtaDjP1eZsrzrc8LMv4Q94tnVs0BBBu866t6bpi1V39kdmLfYAH0CqArAC0CY3PLi9qegDXlZGSLZ82rb6HlwDoNYGtrW6cSIHiRiMUaqxhvP1Ml8Kz9ey2pR4tJTU2rjtWztp+UldWJd2VxV0tKtJ5AIuvDNibhgwABWkU3gxsq+hddRWRahfCsl5RUyejL6ol4533dgF2i6+Z2JHBYAgwAHJYg938jCeAPz9df/ZOkO5zhL13oN8MXK8yD9Xjm5ZNP/07XfufH/9RezStXfy4zMyOqDmsdN/RGXiAXRQIkQAJvMYF575KWMwc3N6W5olYwUi3aUB4P5xf995ipDQcaPyMzCEcLZeE5uW7N+j9/fluzfKa3G2NhMaYL26N/GkHhwYFnku7M0swjsoXxAgCoGINae9hOndLsJUqCUbafkenS4+LLf6KGUnf0E0NvINrJRjVDRVWTlJTUhMeNWTP3Fy9/InB8DmO4fsPIHAfrBy8EyaEJgGAB1odWCWMIlMDhNmPa0DuNtgljp1uuqqYC9jVaATju+x/+ZcQ4tkTWjr/DyNz29DyOmDiAfaFdAGFGiL6ZaQB4HVxRwYEZ8FaDY1dd3aLPh7H9tkXGGuMFjVmnKuA1/0ZARfZMyT/67SHeh/F6eVkuFc3rhbr/ZlDL81GmjyoAON3o7x+bm5Sa4gopimqLgDOPvnuU/5fmFUqBK0+6xgb0uDim0+HQagF8Rk5X1KkQ4Nj8lJ4Dx8OIQJhOIHipERB9flQsDM+MS05mtjSUVu+6HVM45tykvg6RQBwX69/LphcWJd+VrVUAMOgDoDrA+tnBZxTq+fNzE7oNnhU8c6jOfPE89BzV1LZpsgZJG5Th414aDQjT2w/H++zZ97Q18+uv/1f4+cBntai4UnLzCrWVAIaAD4JuqOjEfjdu/Frm5idU9V+f5wsfytrqcsTnAX3+qBSBaGG0RgeOiecbx0MgQBk5nNLaek1/F5jKBGhebG0G9fNjFY9M5NnnNiRw0gQYADhp4jzfkRLY3NqKG41GuZZ3eV6eP7utvWD4f/yixpdF9CbiSxeCAcj44wtLSmqaVFef1u2sXzCOdME8GAmQAAkkOQGMGxufD/UywzA+DSJq1qwohPE+/9P/q7216O1FZhCOA343I0N353YoW1xZ1agz1fF7HKXA6ElGgBcZ/5VVj34Rv3/vv8IZw7Pn3ldxWFis/vPDZNsTva0IPMChgON2KiVFHZ9Yhuo0ZK7jvZ/o+cx2CJqEBNZCLiMUzGOJCmJ9UFvXe2Oz7zoNhNN2trd27Y9Ay9ZWUP+eHkSsMNZ1IBiA9WKdKampewo/hu7ljjpfsP2232tbc+3x2OiaIqJDIts7O5Jiec36MzLmxkGPtW/43iC3voOJAiFnHvvhf+Zc0ftGn9PKMO75LWuJxRzntK7Bug2y/6vr6wCt15vpdEp7b7+01FZLSmqK+P0bMj4zJ+eaYgeq9Hk/lRLBDteEz2C0qGe00Gf0z/jdEPCvi81uF7SaWJ9vQDPPHp5Hq4ZBLAHR3eeK3CeaU6w1R7+GKoJYn5uDfl65PQkcJwEGAI6TLo99rARWfes6H7qhKjT3OJ6hdNSqroz+UFQCoH8LkVqIuaSm2jTDYEbKHOvCeXASIAESSFICUEXvGI3subfOUTdYjHieTnOpOq19u5eufKoZeARukQ2G+BaclkJ3ufzww7/LZz/7nwLn4MvP/17OnH1PJicGpbyiXrN9JWW18vTxNyoSZs3cY045lMXh1CILXuAufe0AMNTY4XSgH/u4bcm7InNLHmmqrjzuUx3p8b1rPslyOtWZtCrJH+lJeLAjJ7Cy5pOx6TnVLICzn5+TLYFgULyra1JSkC8Oh12cDvsuHYAjXwgPSAIkcCQEGAA4Eow8yEkRQMYfX9T8gaD+8Xnc1Ss/u3E5ZhUASs8wIxmVAAMDzyNKCpFRMUqyqAQwvZn4solpAjQSIAESIIGjJwChNAiVoRc6JI7WF56jjkoAGEa7Pnv6nWb80XNeVd0sC/PTKuoFVfnvv/s3uXT5Uy1Xr65p0R5wzBiH4CuEAJ88+kZKS2ulvvGcTgZAv3heXpH09Dw6Vm0XCK1lOTOlJM+tPdYm83vUFJFx7BgY1qz3mYbat2a87aJ3RW4/fSGNVRUyMDYpH185Lw67LeGe8qPmyOORAAmQQLISYAAgWe/8W3jdg+OT4llZ0y89mEPrtNvF6XRIYV6uYGyNMZSUdTy/o18K0Vc2ONihzj/6KPElECJSGAODfj/0o+HLIfr+NoNB+fDjv9ZyNGyPfk+UZ9JIgARIgAQOT8AqolZTVKG9zeh1xu9vjEDDPHUYfjejxBejvWD1Dec1M4+RXMjeo7d7YOCZKnxDhRuiroGAT3uKoQ5fWloj6B2GoR8Y/y4pqZbFpdljm+5irg0j2BDggDibuZ7Dk4s8gm/dL3/88b58cPGsFBfkHdnhMdMeJdEIYhyHQTkefeL+jQ39u42xcdmZGZKTdTzni3UNy74VyUrPCN+bvUrpj4OB9Zh7nRttMvY0u+oNxLO52XHtfY/VsgidCXx/Qc97sho+k1OLs1JZWCYQUjyoWdsullaXZdXv04kPewl+HvQc3J4EfioCDAD8VOR53gMTwJcG/OK1p4V+kcf7JTw1OaRCLTdu/kZnPuPLnxkFiP0gDnPnx98LRF+KS6rl/r0/CcpAIVqEfY3KMURePvror1VIikYCJEACJHA4AhAvG30pNIZRaHPeRf2CjlFjzRV1uzLmCMTa7I5D95ObL/Loa48X1MU2UFFHSwGUz8fmpnQOO8TWIOpW4S5VhXX8Gw7F4opHBQxdGZkyNj+tZf8o/y/OdQscD1Q4WI+ByrXyguLXcq67BkektLBAllfWZD0QkOKCfPnq/mMdw/bR5fM6kg3O9HpgQxAcyHNli8/v1yq5ssICufe8Sz6+fF5Qfo8y7fyc2OJuUIJ3Z+eJ05EuG8GgbO1sqVhi6ikEZnbElmqL6Kne62kwLXpVpcXypLtPXFmZMjA2oS0Lc4seKXHnh0Tv3AXSNzou2P7amRZ51jeg7FrqqqW9p18utTRFCjJGnRTj6xC40MSAPV33jWV4H7Pq+yaHtPIESvbgg4QBngk4iOi/t6rjH+5p33tvfA5mPQu7FPmxF1T58VlBYAyjAGNVkuBZ7up6oNMX8F0IbYwbQb847E7Z2t6U2Zlx1TlyufIkuLmhiQ+XqyDh+3ec134Sx8ZnsX2oSwM9EDS0jjNM5Pxw+CHgiBGLtrQ0FXtEq9I5TFB4jWBCIufkNiRwkgQYADhJ2jzXiRCwzhSGoNP1G79SpdZYNjExoH2h73/wl+JbX9HKACgeQ1UWPaeY7ZyjEfSdfUWITuTieBISIAESeEsJ9IwPCjKwcJZRAWDmpjeU1kh+duQM8ZO+xNX1NZlf8UihK0+GZsZVYR0OPJxUOA8luW5VeMe/kZXFNlBon/cuqpOAYEZuRracSjklC16PjmmzHiM/K0eDCPEc1L2ut390QmYWl7RnHkEAOHz+YCiL7rDZZGJ2TpprqqR3eEyKCvKke2hUHdy2hlqZmV/U4AFK7eGAI3iAme3RhqDFyCxU4HckKz1T1gI+yXZmyopvTR1r/+aGMkjUkXrWNyjr/oDkZmeF14c58pdbGqVjYETaGmrkUWevlLrz5WlPv1SVFIsz3a4OuGdlVdy5Ln39s2uXtOIvlk0tzeo9slp1UbkGYaIN2hMI5uRn58rauk9sNpvMeRYkLztHVnyr4sQow4KSfe8PrmnOsywLnmVZXF7RtRpDJUNhfq4q4RfkuMRui511xlrw/MDBRzAJFQlWezrYJfWlVTolI1ZgDNuihbGr815Ic8LuFFdOvkxNDUu6I0P8AZ84M7I1eDM3M67VM+vrq6qLcRCBY/T9D01O633c3NzSAArOZyzdHql1YUtLldb6GsnKcGqQZ3x2ToNSO9s7WvVhDM8vnlur5WRn6jOMYxxmX3NMjDJEkA7VLI40u04/SNS2trfl2VCXPhv4XYVgGIKCi6seqSupYgAgUZDc7o0mwADAG317uLjXJYCMPr64oYx/L1tb8+roImSaog3qslev/0IePfhCy0oxJ5lGAiRAAiRwcAImIwehPKvBSa4t/umF7KAv0zXWrw4gHBQ4aY1ltbKwsqSZv6VVj2Q7s9WxXlrzyM62aGYQ2+L/8rJytLoBDjKc/8x0p45lM8eAtntJXqFOPDioTc0tyNzSsswsLMrN823i8wdUC2dpZVWdM5TVa0Z9e1sutTZJMLgpD150qwMKByzdYVeHtSDXpRMTcIy9DBnoDEe6ZO5T/abq51Ddj1LF9wc2ZHBiSlC5UFlSLPNLoYx/RrpdllbW1PmbnJuXfJdLeaJ6YXJ+QTP9I5Mzcr6pXlJSTsmT7n75+Y3LWj0QbZOLszI+H+n8m21aqxp3OdXR+6NqYGV9NRwsQPXHXm0bi8teedE/rMKLidq5pnppqCzfVcEAxx4O8eb2pjSVRWo44JmBLgZG9c145vT5iWUIAGCiEUSMj8NQafKH7+8d+NCVJUVSVVokPz55ceB9r7Y1i91ue+19UW1iDNUsGJuIIAACb3ieEzU8F4PTY/r8V7pLpGd8SANHCJI1ltUkehhuRwJvNAEGAN7o28PFnQQBMxJoeLhTxkZ75dr1X+oYIQgFYq4sVKVb227oLGq73SEVlU1JU0Z3Evx5DhIggXeXAPqcPavL4g8GIkb/mSuudJdqlg2OM34XwwGy2+w6ixyGn1F2n25P3yUWh7nsCPRi1Fe6bXeWeA2B3Z0dyUh3qpOOzB6+xCPziqx2tM0uL6hj7crMlkyHM/w2yszhsKE03pT/Yq04PpxfZAethvVuYIydiDjtjggtAKx5c2tTj4XyZBxnHdMMdrZjOtzx1mTOh2vCMbG/lVusJ2qvMXTW7bF2wz/WcXC+8YUpWVxZ1rfRq4759NHVDVibVZ9nv6cc2399/4nAcS7Kz9X7FWt/q5ZErGMW5bqlpmjv6UAI+ODemTFxeM5iTW/AfX/U0SuYef86Vl9ZJuebUKYf2hvOZf/UqD7TuP/napr1OvH5cDmztPICIzLBMjfTpc8WrjcnI1ufKRwHQRw893jPF1jXZwjO6tb2Vujzk2bX1/GZwmsr62th3QP8G/cWx8d70KuAcxttmLD049ODO/FnG+tkc3NTuoZGD4wLopCzC0uvva8791UV0fPhHinKLRAEis5WN2n/PiotEIDDvzPs6coFjBDEMxzxPipFEDiAtVTUa+UPWCFQiUAfglY0EnjbCTAA8LbfQa7/yAhg5jKqAVZXIA7YJhPjfdo3B0OUHfoA0AW49cnvDlRGd2QL5IFIgARI4C0jgC/W6J+1Gpzo6EqA+tJqGZga0c1QWo9sLPq1l1a9+hocnNaX/dBwhLAtvsDD8AUe2XU4NYWufH0N2Xj0UeO9S/VnZNW/JmhBMNZS2aAl7sasGWWUgpcVhLKJ1soFswY4YHAwEBiAmYwzgh0js+Paw20M5z9T1aQOP8qSeyeGQvtUNqjD3jHSG2YR3QoRb03m2NAkQObaaihR3ks47rCPj/UarMeCM3uhruVQwododcCkAMySjy4vt56rf2ok7KDFuh7rs3KY64WewlcPnkhgIxjzMBBghJAlggRwmOPZlbZmqX6ZnTY6GLhHcDZRmm6ey7wsl+Rm5giy1/iMIPvfOdanTEvzC2XBu6TOPdpo4NwiiGXuP1ofEFiaW15SZxV2vrZFng936/OFzwcCCRvBDdU+uFjfKpMLs+IPIqu9u4rACE0ehB+0J26cbZHl1TW53d5xkF2lpqxELjQ3yOzi0mvvm5oaEm02Jfy47sbSGhmeHQ9N5Th1KpTRnxjSAB8CAdAiAU/DsTS/SHVJ8LsBFQTpDocMTr0KZpTlF2lFAY0E3nYCDAC87XcwydePDAxKu+KNW0K03bO2IsgyJWLIoiwtzsqSZ066O+/rXOib7/+59s/dvf0HqaxqUo0AGgmQAAmQwP4E9svW4gjI8uJLtdWZQRk9hLiM4cv46co67ceF840MaLQhAADhPmRE24e6NcuKrC5+/8NptJo1AIBsMATD4DgZoS+TAdcAAJyozWA4CDG/vKROmjFzLDPiMHpdRuRwaHpM5r2hloK60iq9XhzXWGVhqZTmFemPe60J71sFFa3ni56osP8dSnwL/D3F1IZ4dlgtB2gEwCBcGM9QffBsuDv8duh+NWtPPbLZMA0AVIbE8V7Xgptb8s2DJyqcaDW0K0BDAdoG1uNvbW1rW8P9F6/WZvaDWOPPb17R5xzP5tPBTmkqr9M2kf7JEf0vHNTB6VeOZlt1k8wuzb+sJNmRopwCGZ6d0IAUggdLa159dtqqG2VoelxqiytUMwDfd5DRRzAA+8CZhQgeuA1Mj2pgDc8gnH4EB7CmszWnY1Z84JpwHJFT2v//37cfRLCAoGNrfbVeE8yaGQc/TJQ4dSpF5j3LcicqIHDjXKvqPyBodpT74lgmAIDnAKwGZ8aUBQyVQggIoKICQcFzNS3SPtQpLVXgOPaS44xkZ2TqZ9EEMBEQwO+HqsLyhHUwXvfZ434kcBIEGAA4Cco8x7EQ8PpWpHdiWNqqGsVus+3KPOCPEn7R4w9QdWHZgb4MoOx/eKhT6urOSJrNLgsLU/Lw/udy/uLHOk6KRgIkQAIkkBgBfCGfW14ITwDAqDwIzaGDHC4aMqFwqE3mHM43svxWMwEAOP9wZkKOnlOKcwvDjpPJ/CJIAIceBsfK6mSbY0K4zwja4bzGocdaLta1hv9eRAcA8PcmOgMNZy2wEQgHGZCxRUk8/v6s+dfVIW2prJdnQ6GqAaMbEB3EQOUDJgXg/b3WhDJvc33YFn3kcM5RMQCHGJn419Ea2OtuWgMS8baDc4lrOE5DeTacWmMok8fzZL0nR8EAAoXDk9Ph80BE8f0LZ3TCAmwjCMd4R797WG1h2SvfPHi6C8HPrl8WCN3BUBED7Qs806gAcefkSX5Wrl5DVWGpTpVAAAPb4RlBVcfm9paMzk5IVVGZOq/QP4Czj550qNVjGwQQwANVBfiMrAf8muVGJQAE7IZnxjWzjWBb9/iAVssgkFCcUxCueIl37zCl4U9RAQBMaKgtL9n3dk/MzsvdZ50R21l57HWA19332VC3BjtQJYRKGWTuszOytAIHzwc0FhCAc7tyZWJhVoOL6PXPzcoWry/UMoHAScdInwS3goLgFqqKIM5orRza9+K5AQm8oQQYAHhDbwyXtT8B/LFDdgmRXfTCRQsW4T1kSZAVMlmV/Y+6/xYQXIIqMRSZYSgHhWBRov2V+5+BW5AACZDAu0XA6tBGi7SFM/ZbGMsWygjCVIX+ZZk/vsyjLBqZXlgo092mYn1wZmDlBSXqQKN/Nzrjb3W6rVl+q4Nvzmt1ZGMFAKKdUPz9gZOAsYAwlBUjiAEnHWXI+NsExwFOibX9AWtCGTeyjOFzF5RoubapOoi1JivLupJKcbvypX9qWHvyj8L5jfXkoS8ds+mNIcuM7KppacDr8cY5JvIkr/tWNWOM4DuYQ3OnrLwuYlc4w6ayw7yBzHdhTkH4+vH6YVsAUIb+/ePn4XPD+TfTCNbW/fL942eC/8IwrrC1LjIp8LCzR8UMrfbptYvh4IFpo8D9hyMKwTlcG5x+aF0gKABNADigE/PT+gzhswCnHtUm+E6DzwlEKyFmiL50OPjgD6ceuga4L9BCWPOvaRAKz2hORpZMLc2FPyuYfIHydwS19hN8jBXYsF7TXve4f2xC2nteVY6A5y9uXo07JcF6rNfd1/wOwBQA/K5AdQg+G+XuYvH51zUIgs8ngogI2KHiCIbADIKKPeMDyr2qsEwmFmb0Mw1xxubyWm3noZHA206AAYC3/Q6+o+uH847eT1PGhi99Bdk54l1fU5Gm3CyXRm/xhw8lXYW5BdI9NiAooUQmBiOZGkqqpXO8X/+4WUWa0J/WOTgideWlgh6+eIY/sH2jEzqfGD2JKG/DF4OF5RXJwCxll0uj8lvbO5KaEhITynI6xfShvaO3hpdFAiRAAgcmYHVao0vFUSFgMtqhkmPRMmY488j4xzLT627tkzdZfeu5sK/JkuNvBhwrZMeRJYdDgLJpfMGPNnOsUACgS517OFh4vXO0TzOr8QxOA7LURucAzj/+BuFaIDxnyp5rSyol9VRKRLACf8MQA4mlcG/WNL4wLZMv12x6u035eywBPFQdpJxKfW3xMlRQwPG2VixgHjoMQQ1jyD43ltfEbMmDav3a2oqK2OFvJfR17DaHCiXC8R8d6ZaiokpZXJyRzMxsychwSVZ2rtgtYo2x2klMMMlaAWCqReK1Bu718KLSARl8fE8w9vHl8+LOCwnMvegfkp7hV+0fGLF489yrihFsg/exndUSdZYP/ME6xA4oacezmMhc++hMPL4P/ezGZUF7w372tLtfBsYxYjJk+Tku+ejyuYQEIg+z737rMu+biprDPDeJnovbkcCbQoABgDflTnAdEQRQ/okvQMju4A8UnHF80dE5vlm5kuXM0AABorEof0MQIKT0LBrRRtm/y5mpPaQNlrEtEOv5/Xd39Vyx/nBbF2H9I/7J1Qv6Rws9iv5AQOcvP+sdlNLCfNkIbolnZUWgQAvF38P0HfIxIAESIIF3kcCsZ0FL4mFG5M9cJxzlpwOd2hJgDL38cOCs/d7mPbyO95EJ7RzrF2QyYcYZxN8Eq34AggnQATBBBvyMzKtn1Su9kyFHDWXTEEiDIj/MtAJAZwYOPwzZQlQZWLPe+90rc63RVQnIOl6qb9Mxg8gAw5CprC+p3ndNqHgwlRHW8+dn50hJbqEGJ4pz3eG/RWAPLQT8jYzl7MHphf4N2iViGYIZ+NtrzGT6kZG2Bmj2agFYXfXI1OSgOv5paXZZW1sWjNpFpn8zuCFlFfWyEfALxHjxNxSBl5wctxSXVIXPi951a5+8qXZAQMFaGRBdAeBZCWV30beP8XYe76r+/Y9l0er3EKe73Nqkm+K7CIIDS96Q1gAs1veIpz0DMjD2SpwRzvIvbl7RysG31aIDHxA/hK6BLW1vRXwE97592B7BrLK4UK6eadk1HjGazWH2TZQznv2QFkKqtmIcdwtLouvidiRw3AQYADhuwjz+axHQUr/BLs224EshSt3g9NtSbdrrBkM5IlRs8YcIX1zQ74YsC3oh8WUHv9BR+lZdVKYlkjA49fgyACGfgbFJjULHctih+vuf392RDy6elY6BYbl4ukHL9yCKg/VwDMxr3VbuRAIkkKQE4KTDWYdZhceQXe4Y7Q8r6uN9ayk5AsHI8sNYYQhBAAAgAElEQVTwuxrBYDh+F+vbtELMOPUhZ7BVHX+rQB/2a6tq0nOaYEJlYZnkZmTL85FQdQECCpca2lTNvWM0NLFAhfpKKrXlwKiqR986o2WAv1f9k8MRVQEoMS505enfpoUVT3jCgTmGEfyDkwMxMugWQNAWIns4XkhVv1XLvqPXZErGzbGgCF+U49ZrRLACxzQ6ADrqDeXNOzv/P3tv+R3XlqR5h20xsyxmsswMF4u6qhln/r73w0xPr+nu6e4pmKrLtu81s2VZFjMzk/2uX6R2aufWSZDM9omqu2xnboxz8pwdEU88IUtrKwolR4+JcQk6D39SapC+QOm9jLCHW6kM5juDvoCH56lVWWE3FQiI+ne0P5C6+hMxO81tngjWgkPmUFldgPRxi6iRz10HE+/9gtxsRVtMzc5p1Do1JVmdAThEMtIC6XyIC9//s4tnJC0lUOaRc8FX12+HVAU4XFulpIBGvMgDOaP86uLp9/rc4OolWgDF1sc3N+4EUyb4HLZ/giXRBF3utW+0sc33oIU4My4sL2mwiN+gL74GPgYN+A6Aj+Eq+3tUDZgaw1UlRTK3uCgZqalhX0LD45Ny72mHGv53Wp/FnK/mq9rXgK8BXwO+BnZqwC7NxbcYoVmp6cEyf3YPIPO56dvpWYoMeCGK9iJ/GgFuvrq+GozYh9O5ibQD/TfRauNIMH1wOAAD5r9YxYXa2znyjE/6AsY7hgVzu0JOMQgGW8ZmJpTpnf5w27DXWNZUlJ2v2Aki/QHnQcAZwt4ROAbgJADNMDk3ow4NIp/oD6OfPPGMlPStmvCZIZw6rpHP2lg7TnbXID9c0RCzAYXRvrGxFnNJXdo/7m0Lud7ka1Ob3a0M0FBSrYgOI/fbOlQnrFn2vZC5hSXJykjTr0H1Qe7H96R5fHPjbtBYLS3Ml7NWpHp+cUn+dO12yDWDzZ6AgpHWrl5NMbSluaZSGqu2kQyx3mOvsx1cCzPT45pmQenjvPwSTc3wEn673964G1IRwYv7wKuvF3kggZVI6ZdmnJfpG6vuDB8DvyEcg774GvhYNOA7AD6WK+3vU3P5DYstHnny1xLi4zw186i9S571BuCqdg1fX42+BnwN+BrwNbA3Dbi5+fYoGB/Avm0D053FTiOItAKi9yZfHaI6ItOmnJfbD0OeaDTw8nACtB6CPSMY1lQKsA0mAyU2ef/uWLbTwa00YNqCXugc7pOG0mqtmhBpTV6VEsw4hhjQXQOGP2OSHmBIa1kvSArIbHEIkEKH84J68wi8CbCoGyHdjvQLxrrf1RrUs5dO9naXePfy0q9JOTBGHD3dMo58Bpt/RVGgukIkcYnu3Hc/zgK3nB0weEMI3N47IA/bu0KmsEsAunODQJicmdPgBCmG6VtIA9pxXpmaDaQaYCxDnGcEAkLSEPi9ZDv94C7AUYFDKD8rU5ISA9fRlY2NdZmfm5LR0T6Ji4uXktJaWVqck9y8nUbw0vKK/OHHmyFDxFoBwE2pYJBYKwC8TN/d3Hs+gfNutOW3/VA04DsAPpQr+YHvY2J6Vn68/1jqK0rVu36svkZqy0v0JXjjUat8fvqYdA0MS//ImBr2wPwftXfL4vKynGlu1GiHW4aGF/OlE4elpaNHILg51lAjlcVF8t3NUE83qiUHkJf7uaOHJG7/fvn+9gOdZ25h0XNdvJjbegfkSWePrvNoXXXUw8cHfgn97fka8DXga0Ah+hi5xkDH0ITJneg0cP9IRHKoz04JAALeUFKjkXKTG56bniVFOYWaNoaRCms6sHcO+RizwN0R5sVQJvqPgct3trAO+uVmgER4sVUObEOj40D/McBdYT6QALbBTAoA0UXDmE9+PiSBcNpEkmhrwokwBBmgVRIP+HJZXnFI9Hs3txzXhHx/eA4QdKZlFy0Eg4m6948PBRnlafu6SwB6EQDWFFUI1xtOBoMM0fz/sto9vW9dojve8ZlpgdJ9nCE6+gY1JdAWzh6kBhA0MJUBzPekCv783MlgCoHdb2V1TX53JcBHhNh58a7BbTiIaOeiEEwKwur6utx+3CYjk1PBMSM5HybGh2T/gQMyPTUqycmp6gRITEqVTI80EM5TICNsiZXUEOcLJRWN7KYCwMv03c1977f1NfAxasB3AHyMV/093PPA6Lga+pD4pCQlCp56ysjw0h2emNQXLJ50rdV74ojC1ewXzqcnj0r34Ij0Do3IicY6iYs7oNH/e63tIbA2Xmq8mIH9F+XlSvEWtI+4AQ6IX108IxPTM3oIYH6qAnitq62nT3qHR6WmtFgdFnaU4D1Uv79kXwO+BnwNvDINAOkn4kxEFlZ8I0RCgWJHEwxTCNnstnzG/4gAI+6/7TmUiX6rnfmcMmAYukSyKZeGgW2LWXNM6wuzP8aLdY+0jbYm3WeEuaLpMdr3kPHe7wqt347TBCPbJv8Lh2iINv5uvsdxRAqILZA+gkhgjcahZLgVdjO2aWuXnLMNVS9Yf7TxieifP9qkHEVe0jU4rOcPI3ZePCUEybk3YhvbLhnfZyePSmZ6mnx7czt1wfSLZGwbtE00VARjvcoKAJzVcKzE8jtyKwDspq+tc5AEnB3DoSGiXUv/e18DH6IGfAfAh3hVP8A9Ab279fip/OaTczI+PSP3nrarAY6hDVSfl2x+TqYMjU3Kwbwczev79cWz8uBZh7688OIvrazooY8xKNVnPOm8XKfnFnRMPPZ4+vGcN1SWS1VJIBKCAwLWf7z51x62SEJ8vFw42qzOB3ddPz97Sq7eeyhlBwt0XpwJEAnFx3mnG3yAl8vfkq8BXwO+BnwNvOcagBwNUkIjGIukU/SPD4eQNsZSR/5lVeGVPgLnACUO7aoMXtwKsc5tG5zGeN6/f598fT2UxC7SeMD1GyvLg2UDvdpS5vHK3Yd6ljECkoBKQghpBpxhELvcnsuKz3dfnDkuD9o6Q8bycgDgcOPMA6fEyuq6/rm0sqqoBYgRQTFcPH5YivIChMm2uE6HWKP4OBlAS9pVE1xehXC6fJm+9pic5767eU/ysrM0QARhYyzOh1jvGb+dr4H3VQO+A+B9vXIf2bqJovcNj8rPz52Sh886ZX5pSc4faZI//nRbDfZPTx4RGGMNzB9j+y8/O685dD/ceSC8dIj4kyZgvOmjk1Ny9d5j9UbjGf7tD9ekICdLX8IY/LAEY+QTLeIAwMsDAkEi/hDgFGRnyb22Dtnc3AxZ17nDTUoUxLroc6S2WhEHNlHQR3b5/O36GvA14GvA18B7pgGbc8ElTjRbqSuulOy0gOH6OqVzuFerKRjBiDtWdUhTP0Lg/+W1WtVhL2KX7zNGLmcJ11iPNDZnDVIGI1UKAq7/1bXtagLM9cvzp/W8YJcqZh67ggCcAb+/ciM4Pc6GnIx0ae3u81wSgQzON6yFsxHBkGhrt0kPTdv3uQIASCAQHAR5SI9Ax1+cPu6ZlrGXe8bv42vgfdWA7wB4X6/cR7Rum7wPI5qXGA/x9JQUmZqb1zq0oAH4kyj/5Oy8RuUx0iHEmZ1fUOj+6tqavjwp54eX2zD1VhQXSmJ8vCIJ/vyTc1qr13i8ya8j/w2HQCSx10V1AVIU8GCfPdIkIxOTsrS8Kp+dOha17u1HdFn9rfoa8DXwgWuAiCWRRkj2EFjvXWi9qwLTB2I6AO5A8sm7jwZVJv8e44l69gnxCTty9BlvZX1NTUPWYRjy7fkxFpbXVnW95O4ra7yHULpwdWNdv0n2GIs9Q65HekNyQpLn2gMs/IH1JiUkRS0R5+oy0vpYV7Q1hpsfqD0lddH3yPS47iOSVBSU6LsOgRSR6gX2tUKnpBLoOKRtHDigOolV6AuBI5wDXBsjXL+GkiotQ2jg/7VFlQJhoxGvVBH2RwoDHA6B67Su62E82wFgG89r6xvK59M5MBSybAzw0cmd5JHRoOpuTj1BB1OS2IXb29wAnHeIZscqgVJ9zcqFQb+5xaWIXe25TEOvCgCVxQfVyRFNvFj84WQqLyqI1jWEtNk0jrWvPTjXFHLFiZlZOdlUJy2dvXpOvHD0UNRnStRF+g18DbzHGvAdAO/xxftYlo6hjgcXwZMNxB+DHKMb7zg5kOTP2S/9Rx3dStrH96AD0lMDdX6Hxibk2sNATuPR+hpFBdxuCeTaUQqIsRFe+DgR8BjjMKgrL5Gbj58G5+Az/uvaOhC466opK5E7T9oUXschgZdluFzAj+U6+vv0NeBr4OPQAMbl4GQoGZ7ZeWlekRTn7DQAMFIgtIOEzhUMytqiirCRZpsFnr4Y+DDVEwlm3L7xIQFCboRUML63DXwv0j3I/iADtMUu98fn7IU9IZSj6xjukaXVlWAXw5pvjOJY12MGwJBHLzaxoPkOkkJql1PLPtY1Mj8QfkOGSD/Wdri8XvCO2Ln9u71b0evx6iZ18sDRMD4zKb3joeSKjEn0vrG0Rg3xcLK4sqTRfdvot9tC4kipP6olBMY8oHPbjh2uA86ctORUNfbZOyiCpPgEmV9eVCcA5IKVBaXq8PFCAJhKQZwFfrz3OLgE3vmk9lE60C0NSKNILPmukW9K6nmlBnB2wOBGIDk25xCCIMD2STMk0AHRcFpqivx0f3uNhiCQvpfvhKYcuHpnPMrzkStvi4s64DubryDSPQJH0pW7j0KaxEoe+DJ9zYSs/YfbD1R/nNc4i4G+WFtbD54Jd3uP++19DXwoGvAdAB/KlfxA98HD+pvrd9XYJ9/ewNnIZyM3L5KEa0NUwBx6oqmNyIYp9QTJ4Pe376sTAggZpIDR1mX3jzaX/72vAV8Dvgbedw24eeNe+yFqTCk6Ixh7LX3bhGjhdFCcU6hs87YQ/X3Q/VQj3kZg9sfAJHqMQYvh5wrf044I59OBDllcWd7RRhnlLUi5FxO9YfSnfF7bQGgJOAa0jWIcBOzTaz1eLPrhxrQX6pbfi7RGjODHvc+85889qI6TjuHQGva7uR/NXtHpk772qOgBnDAuGgDHQe/YQIjDxmsNbkqCfW9AnoiOedOvrq2qkQ+KIC8jRw19HCbJiUn6Z/fogN5T/N3mAMBhD3kvyELEJQK0Swn3DY/JrZbtAAHtI+XJu+z2xqCOxrZvyhAariLmwWDHCfGrC6elf2Q8hDzQNtQJRoxNzeh+QDwmJMRrAISxcMjYJS1tfbtVB/gORwHGdDSxHRa0tfkMXmdf7j+qQDXXVKhOWjq7tfQg6E5ffA34GghowHcA+HfCO60BXnjdA8OSmpKkhDUmJ/9NL9p+MQPva66tlN7B0be+rjetB38+XwO+BnwNhNOAl/Hp1dY2WjHSH3Y/DcK4o2m3oaQ6pMwdZfUwNm0pyy+WwsxcedDdGtYINeUBH/U8DRtldh0AQOJBE9jSXF6vzuhwkXOM4hM1h5QThjYGru7u03UAxOoUYRwi2AVZuTqk9xrrJDE+UfXh5XygH/NnpqTH5IgJd41w6lBCEJ1GSx1gDNAVoCyMYLi19D4LKTvoNReRe+4b4wTgT8j/DKJjYm5K0RgY+zjhKbnoVo0w45IaYtJSXPb9L8+ckJzMdG16q6VNeYiMBOD1ARg56wZiTyTelnCRcncsQwBok/8xDk4E5ShKCKSiUE4P54Er5440Kc+Ry5pvrz/a7yrc9y5agXaxRvFtRIXZD+maBlURaU0v05dx19bXpaN/SK8/qQjoKFoa0V515PfzNfA+asB3ALyPV+0jWjOkfcASF5eWZfM5UP+aN757yAW/uXFHOQVgy8WLnZqc/NbX9cYV4U/oa8DXgK+BMBrAwMKQh5XdFg7daUmpAjLAiB0Vf9LfIQvLoYZTJCW7kHovgxfjHmj4xNzO/GwzNiXkZhbmZGhq26hz53UN1LbBLpldnA82w5EBQoA8dBuBYI9DdPVIZaO0DXSGdTTQvrKwVPPnES9UA59j+OKUII/dFtt5sHON+9U4bh/ujajn0tyDUpRTINMLc5oXPzo9scMQT09O0xx7k/Nv1oChnZaUoggCYPuu3rkHIAqcskj86Os6WEifmJoP3VssP7i8jGytTuBKgDdhVTkkYhE3Al9TVqxwd8Mkb+fQG9i+GddE5+15OCtQOYiggRHOE3/86ZZyEhkhOk1e+k8PWkKWaaMQ5hYW5avrd3Zsw5AEomPXCRGroR5JN6Q53nvaEWziOiUi9XUdGqRYXjwGsXJ0ksaX6cuaqDzQ3jcoKYmJkp6aLBVbaRSx3Ad+G18DH4MGfAfAx3CV3+M9wrjPCw7G/sbqCoGk5k0LEDgqCZw+1KCwf16qpvTg21zXm9aDP5+vAV8DvgbCacBmjDdtMJAxPqmCcr+rNWgkGwcAsGyMZ1eoNZ+cmKzRYC9prqiX1C2jzjUambMkt3BHpN4eh/mLcwtlYGI44gW1DWuMyYcOooAcdBwSXvn5ZmCMz6zUdM3jjyQGkUAbL6cGxndjabUaTz1jA4K+jeCoqCupFNLe3DVisNO3d2xnLr69HpMSYT4jXQDEgC1l+UVSlB2ewM0LtWAcIDgvcADYKQZ8d7z6kObtu9+ZefMzc6Qsr0ge9T4L62ShHGBKYuzEguGuA4b+97fuh0TyvzxzXOHx39y4G9LNzfEPhwLAYP7s5FHJ2MrVv/moNSoZn5nIkAPieKASkedvoaZSGqvKd6AQ1FA/F6hw9DKy10g8DsFvrt8J2ashJYxm/79MX7PXu63tSvbc0tkjn548qmgKX3wN+BrY1oDvAPDvhndaAyAA7j1tF5uR92UXDFP09Oy88DKKRWwmWxMReB3rimUtfhtfA74GfA28axqAV4U8fDf6b4xK15g0KQAYsm602BjdELg97g0QtLpiouXMR047hpuRcOXq9qKzqoNlkp8RIIYFUv6wJzTP+1XOZYxYL13isDhW1aiQdgRj3nY6GJ15rREnxcLyUljov9HLobJaJcsz4pXO4cVTYOvVXRff2Y4FkAvtQz3BLgYB4OW4oFFOepaSP4I4CJfOYdrs5fp69XHz1sON6xVdHx6f3BHFj3Vdbl4/aASEHH/zd6+xQBjQBuLib2/eVeJhJBIHQaQ1kcYAVwCIBAR9QDZoC2sF1cAcRXm5Ul0aIMGcmJ7VCkhwN3HNFMHpCKSF/G5wTFBWuTg/V7jn99o33F7YB9WcQAJcONYsuZmhZJ6xXpcPod301KjsPxAnmVsIow9hT/4eXl4DvgPg5XXoj/AaNbC5+VzGZ2aE0nopr4DABWN+en5BEuLilBAGMhyqCLx4HsgZy0zfPgDZ28IDv76+ofmAmvP3itf1GlXoD+1rwNeAr4HXqgEvw9OG6hPpx1A3Qk42xqRL3mcbukDq+T5cznysGwLqTzqAqQIA2Zubn15zsFzngRDOFvoCbUfCRahNe5wazeV1imgwjhCTq27m5N3BmFQ6sOHwdiTcS5dEwasKy3Qqryi7IVWMtkb6Mz858jaCwE7JMPvZrQPAK22B3PoT1SZPflMe9rTtIGtsKK2W6fnZHeSDNk+EOgDgFbCIHs06Y43+Ly8vythonxqblCI8WFQp8fE7SeGIPl++80Ag/Q0nkYxrF7oe631KOwx5DOORie2KFZH6G/g/BrlL1rcXB4AL94917SANnnT1CGkQuxHW+GcXz8rtlqd77mtIGu15cZhQPSonI10dEssrq1rhqbmmMqb0g93s4V1qu0CKzVZ2xcbGuiQmJsv62qpMTg5LXn6J/jthFyU436W9+Wt59RrwHQCvXqf+iG9RAzz0gOtx0Nq3b/+OlbT3DUjc/gMyu7ioUSMOPkmJ8dp2ZXVV8/1iyU8Lt0VKDj1tvSX1Dackbita47bd3NwUIHCBg0ho+aa3qDp/al8DvgZ8DexJA5Nz09I50hfS14XPtw91C+zswNVriirUmHMj6gpzL6vW8n1IJII+r4Xu37dPyd6IlDN+QVaeVBaUyLPBbqFUIMIzH2M1OSFRc/JNxQCg6a5RfqzqkHK+IDgQukf79e925N8Y+fXFVUpOeL/riToYvNpATngwO0/udwbaGGENGMLs28uIN+kBGO5dI4E1GLGN92hrBL4PjB+uhpX11eAYWjaxoiHk3bdbB4BXyoC5Byi5xzVwCQjNvrxy/8npJ7cfCecACJf7794bIyO9cufW1yEfJyQmy6ef/Y0kJe10+oMSvHLnYViofn1FqRypq/b8rRCJx4HgEgLajWtKi2VgbHxHZB0yQPrjRPCSw7WV8rhjG0FBBJ3a9sjK6pr87sr1YLfdOgDCpTDE8kCADNGUV46lvWnDGi8dP6LIhd1KpP2ZtE0CNV+cOa66AclwvLE2+Hve7XzvevvNzQ3p6nwknIHj4hJkfn5KUtMyZWJsUAoPVsjS0pzU1h2XlJQAqaUvvgZ8B4B/D3wwGuDh1/rkpu6Hl/qlT//K8+X+Ojc8MT4kfX1P5fCRS5KQsDO6MDbaL7du/im4hAuX/lJycgp3LAlHwsLCrDoR1laXJStC3uXr3I8/tq8BXwO+BqJpwDY8TdtocHEvA9OOGKtR4wG7j7YWvscoRoDNE0mOVA3AlKJr6XsWUgrQJagLZ1zr+2bLgMaoDlcNgHWcrGlWxzPrsZENtq68dAk7P9UOvBj8cabkpmfpfsOtEX3gdCbfniq4bjUAr/KKY7OT0uMgImxHhXsdvK5nQlyCou1YuyvGOePFreCmPHg5AGhztKpRiREjyeTEsFy/9nvPJuUVDXLk6Cee3zEnJeQedXSFGOqHa6sEB0CkQAF9uwdH5H7bNnkek8DUX1teonB0otRX7z3SsXEywVJPlJrAwMP2Luno2+ZsqC0rkbqKUkVBmgoCWo74zHEBUo9wXW8/2a5UUF9RJqw1Wr692Tz9r9x9KOPTM7H8xIJtaspKpLGyLMT5EOsAZ5obpDA3R357+VqsXYLt6Fte5HV2ei5tvQMSd2C/IjXhR/jQZGFhRiP50aL5He0PpKKyUZEuz9ruSnXNkbCBqQ9NR/5+omvAdwBE15Hf4j3QQFfXY2ltuRGy0uKSajl+4ouXiujvduv9fc9kfn5a6htO7njQjo31y60b28Y/Y+ON/fTzv9vRdmUFuGK/zM5OSvPh87J/fyAK5YuvAV8DvgbeNQ14Ga3RCOO8DEag8hiptnFF5J7ocaxiIvzGwIyUSmDyx71KEVLODjJBI5D42aSBdoS/tqhS2fHnluY9SQ0Zw/AJeO3HzpP30mW4vdcVVyq7vpHe8UFl7zdir9FcD68UArN+0y+czt0KDPa6Yi0BSR8cDiV5hYp48Mrvd50vXm3stIlw+llbW5Efvv93daJ7CSiAL778B89UALs9zP0iLxRdyLyxCsb8xubzsH0D32+qA8B1KJg5vb/b0HWwHlfoh9FvkCuxrpV2RMqn5uYFJA2pCETZGYe5zL0EwoZ1G4mPC6AYSZMk8k57HBWU+iPVgrECuPQXis6hL90pnWnW+DJ93f2B3qBqwfPN58rzZPgJdqOHd6Ht8tKCJCal7LjGBIce3L8s2dkFMj09LkePfap6RmZnJ2R2ZkLS0rMkJ+egcP8bJ8HKypIkbaUzvQv789fw9jXgOwDe/jXwV7ClgRcvnuvDKyk5VWFMvPSfb25Kckqa/snDjAebC5ufm52UK5f/Y4ceI73cmQuPKC+j9PRsefLkppw792eCI4HxeWhinC8vL+hDtanprKyuLcvdO9/J+Qu/lr7eNlldXZbKqmbp6W6RoqIqXd/jRz9JQ+MphVrZQtuv//Q/Pa/1J5/+jWRm5e34jpzF8bF+oU5xVRWH4tgPHv5N5WvA14CvgTelAa8KAHbeutc6IP+jZJwtXlB04OOt/aGRVKD06UkpsvF8M6xzwFQKiEQmSM4+xqaX8VqucP1A1ZlITgTbEPXSA/3tNl4Gvs01MDg5IoOT4UsTMh7OjZKcgiApIJ9Fyv+3I+pe89sVCLwcBOYaYQSSKsB1coVSjpR0jCSkeJQXFAcrONB2enFW2ge3Ye18lp6cKo1lNcFUEC9ixEhrMWtoeXxNerqfBJfU1HxOMKx4ZyOcET77/O80N/pjE1JQukf6JSUpWSgB+T5LW0+/rG9saLQfnif+6xkaEVACiQkvVwXhbegFI5+UlbLyBuWqsIXvbt38SghwJSYk63n5yg//R46f+FxGRnr0/i4prZOq6ua3sXR/zvdIA74D4D26WB/6UjGgb1z7gz7YML7HxwdlfX1NmUsxwjMz86Sy8pDExW8/0DkY0AeSE+T8xb9Qoh/SASI5AHAakBdYVFSpaQMlpbXS8vi6els5DJA7xcN3fGxA8vKL1Zs8MNAu+QWlkhCfIA8fXJXKqkPqCEhOTpOSslpZW12R9fVVqa8/oXPbAi9AZ8dD/ejY8c/UyXD3zrf673AOAL7DUTE60itTU2PS2HTaRwJ86D8Cf3++Bt5DDXhFviMZaF7wcrNttxxd20CXzC7NB7Wi5HA1zRpZDBd1tiPVYdtYee8uOz2TGaMc4x8CQ5c40CzIIA34d7joPY4EHApI3/iQlvkzgnHOfnASzC8vSGt/p+cdQDlBoviQEqIDI6QFDEyMRCxFaOfKezkpKNWIUR/J+Dfz2eUIzWfo+Elfh2eKAvujrCP9TLQ48G57IeNzUzvSDPjORQAMTY3qHl1pKKlW3gUvASb9w3f/FvyKM8UXX/6jjI0PyO2bXwU/B4GXsVXp4T386e15yYZfw4sAcs+DvqWOpC0MjU1qKUQQFfyWSLGhdPPLcDq9pe0I+fzA91NTM6S0rE6DYZxNYfMnmAQC4MjRS3ouTEvL1PPq44c/6vk0L69Y+3Om9cXXQCQN+A4A//54ZzQwOtKn0X7zMl5cnJOZ6bGIDzL7Jc9D8PMv/l6etNxUD38kBwCG+p3b30paaobIvv3qYKirO6YPWiD8OBvu3/9BGVRxQKyuBtAH8fEJMjM9rl7ZQ83nZG5uSmH9uXkHZXER6Nx+OX7yC0m2yinZMESzpqmp0eAhJJYDCA4OnfdghT7sffE14GvA13TQWoAAACAASURBVMCb0sDy6qo87e7TnNuM1JQdkOVwufo8D2uKypVoT5+ty4tawi6cMc1+6ENN+8S4BK13D3GgLbbBHc64t3Paw7WxUxS8DHei0MDricZ75d6bNcUC37dL7HkR3oGWiD8QLxi64QTyRNj+Tc47aQuT8zMhaQnh+tqGstf8OCgS4xP02tgSrswhzghKMSIgD2yHhrsGjDHmJ9IM5B9EG9e0Z2wwol7hNshJy5SRmXHpH99ZTo553DQNe+72Z/cU5Wfk6LFP1Kk/PNwtd28HnO9wBX32xd9FTQF4U7+zNzUPKR6dw71Kxtkx1CvHq5sE/o33WeBUuPX4qaYiZGeky+lD9ZKxxY/wvu0LBCxR/cZDZzToMzU5IkXFVTIy3CslpdUaTDp67DNFCXAGJb2CdNeMzBxFioYjoH7f9OCv9/VqwHcAvF79+qPvQgMY5XZZHryY5I6Z/Cavobq7W+TJ4wDzLQY5kPyfrv5fmZkZ1xyo8xd/s2foPB7YublJOXHyyxAvMtEoKgkQpbCFiAaRpPSUNCGX1QiOjdu3AhEHHuInT/1MKwXwEI8lBxEUQG/PU0lMSpapyVFp2nop7EK1flNfA74GfA3sWQPkFeMAoIJJ58CQ5gZTvssuweWy6O95sggdXXK4cPB+2+AO5wAwKQJMFw66H20PGLfhKgWYvkTrMbBM1N6uSBBt/FfxfSDCu13NAKeKXQIw0hw4N9qHeiIa6q9ijXsdw0UKmHE4O1y98p+iZdFE1CDC0Q4KYGiwU+7d/V4/j+X9u5u14Qgj8oyDA6RgZkpaCFpjN2O9zrYY/6TPgMqYnJuSw5UNwXSL1zlvuLG5XqRbpqUFyCwjCRD4SJxIOAD6hkeFCgmpyUnRhnul30M6iCOCctGkIJQfPCgHDmzV5YsyE4EiUmAp10fqSm9Pq6JDh4e6ZW19RZGm5PGTshqfkChPWm7IqdM/k7S0bE/C6Ve6MX+wD1IDvgPgg7ysH8emMIyv/fR7hUUhn372t4og+P67f1PSn7r6E0rGtxfhJUP0AC4AmFONcJhEDuzbL2ub60pmQzkpoGfPX2xK79iwlOcXKbwRuCMsyA8fXBHIAREThbh962uF9ocjAXTXzF59DoC9XEm/j68BXwMvqwEgtjcetSp7ObXHG6vLJcnJrSUiTQm83QgR5rSkVIW+xyL1JVVaRtCIF3mfSw7n5SSwa8wzlhfPQCzrcVnxvZAE2WkZUldcFRzOJRP0mge9QJBGXvNuxJRBtPvEskavOYwTxYurIdKa0pJTBT6ANyGuc8PMSQDgxyv/FVxCdk6hXLj45/oOvXP7GxkZDnAORAsSEJRYW1tVCjtyraOR8eIEQ98rqysyt7wo6NCLqO9V6YZzRiwQd7udVl3oeaq8FojN//Cq1rXbcQi2gPY8deYXYfezurIkq2sr8uL5cw0UcSZC3iYiEoN/bnFREuPj9QxI6UdSEDLT0mRwbFyK8nKV7DA1OVnW1tclLSWQGorDg/2QzgqKFSOftFDuN1JTi4trJD09S6anxwQkbG5ukaYDAPdn729zz7u9tn77d1cDvgPg3b02/sqiaABv6Ddf/bO2wpP/s5//N32Qkh+FxAKtjzRFd1eLFB4sD6mbysM9UE/6hcwszutDPTUp8FCH7JaXwNpGgKEXBun4/QcUyrW0lcOKk4IH+Lff/Iv2wbnQdOisf619Dfga8DXwzmoA+P7luw8lIT5ezh1u0kOtl+FBBBTCvkgQf7NJWPMr8ksU4UWfxRVvpnbT3mW8N5+7Ne1xEOAoMMIzGceEDeN368cTtX3Y3SZrG2ue14C9ksfeORxKWlhZUCoFWbnBPkury8oXYAspELnpgXr2SLTShjiNm8pqFJLdNdIr0wu8b6ILpQSZhxJ/trhrjOao4d0F/0Fywnb0FIg/3AXRxFyj4akx6Z/whu27Y1CJoSK/WNvjbPAS9M+aJmanQrgOwuWvd3c91gipEfhzamqPaf60TcZ7+MgFqag85DmnXVaYBqAIKNsbiS8ABCDnA65dcmKSlmck7SEWIUiAkyE/vySW5tI22KXG5qHyWp1jdGZCEYigNnBEcC4pyi4I8jpg6ONU8ipTCRkmumcM7iHudf4OkoFUmacDXVKYmSu5GdnSPtQtSQlJmtoT694ibQhjGNQmnEqkaIQTkBu0XVlZVmQmhnNDw6kdJHkxKe8VNaLqwZOuXklMTJDV1TUpzs+VxeUVraAwPj0rqUlJ6iDISk+TzPQ0KcrLUcP/++/+VXLzihWxeu/Ot1oKGgREUXG1RvgXFmclOSlV0075ty++Bl6HBnwHwOvQqj/mG9HAxMSQEgAiEAceaj4vl3/4Pxr9Lywsj+hNfpkFvpAX2P8xed7tSISBG3Z2PJLOjgchsMSXWY/f19eArwFfA69bAzBrf3PzrmxoSTTRuuXUNXeFaOPk/LT0jg3tgI7Hx8VLQWaO5GXkaM65LVMLszIwPiwr66shnxdm5Umxw3hvN7CJ6zAImytCjVfamrJ2EMbNLy3K4Yr6HUz2GMZAo0EDGGE8HLkY+aAGMIpMnjwGVmNp7Y6ycJDVDU+PSUpiwIDG8GIcW4iQtw12h+gHwx/0WHZ6ZohhRdvBqVGZXdwmQjRjkYuPfuAqMCXVYlkjOiMVAUcNMHAQGHALkFOfl5ntadjRh31Nzc/q9MyNw8PVkVnb6vqacgOwHlfC3Qc2OST3B2PgICjLK9L7hX/bDg43vYJ5XGJgPrtw8S8kJ/egDPS3BwMEfP7lz/9biIPfrNNFEJjPX9W5gkivnatNMINqBamp6RGNYLMOc8/j9IHvAoHUDyLHqsJydXgV5xbodzgKuOdP1AQcHSPTE0KliaLsfElRQsn9yuPAdYWLguvVVF4nHZTe3LcviBTgmhnUQLjUC/c6G8Z6UBCQHwNtV1Rl9RHp6Hggiwuzel16e58qBxMG8Ycog2MTGv3PTEsVdPLo4Y+SkZkrA/0dsrG+Jl/87B9lY2NNZmcmJTevKKaz5YeoJ39Pb1YDvgPgzerbn+0VagCIPkQ/esg6dFbhU0DJkM+/+Af1nr5twatPCgAC3JAUALy/iB/9f9tXx5/f14CvgVg1sLS8In/48aamAJw53KApAb+6cEbrfYcTIpQ4TIkUEsWNpYZ6IJ3qufYx9cejrZHoPjXG4WYJB4lm3EBN8sjOW3vNXrXUIbFDIpGmmbmiwbPNWAHdbDP7e+1Xa8Y/32I4f05N+n07HAumXyxrpC3tmBd9R5vfjM31BPrMtWGf0erNB9pTm97Ugw+URQwn7JNxaUNf13nCtV5eW8XS1yi7u26i/CYQwBym1B8RfJsXgKABxGle18jmCbDX+aocABARpqZmBtEEpAOCEkxPz9GqQ9EEox6HEHunggMG9sPuVnXgkHoIbwNIAHTY0teuw5mylgaBYqpcaEpAd6tG93FqdY30y9GqRq3qgMGPc2l5dUUdcxj+OB9wytQWVURbpp7Jhoa6ZXNjXUs7k/LIPqlv39XxUI1/2OohXq56y8Y/64JQLykxRcn0gN8HykFnROShiqoEUD+ra4oKQMj1/+qP/0NAn+TkFGk+f5LDJxXLmH4bXwMvqwHfAfCyGvT7vxUNkP9149r/C5b/sxdh8uzfysKcSe38f8q58ALEcRFr7v+7sAd/Db4GfA34Glhb35Afbt+XE011crulTQpycqQoL1uK8rch8L6WfA28bQ3ACfTTj78NLsNUB+rvb5dHD64GP4+UImhXCrD309B4WmrrjoXd4tBQl77fDzdfkPGJQTV8U9IyJT0tS+LiEmRsrE8RComJKVJaVqsliBMSkrXSEMTArCkagztQ/Z7RASnOLdQKEBj98BAB+68uKpehiVFZ3ViTw+X18nSwS7JTM/TfoAAw7EljAfFh0AMgXx50tQadLbXFFepM6xjqUYcZCJb2oV51FjWV10r7YI8UZudqekE0AXFB1J/8ddv4B9ZOXjtl6zjLUZGJ1Iq9cjZFW0cs3+MAYL01tUf1ui0szKqxTsUnV0DOdI/0a2WL0tyDsQwfbEPqAvwUX/zsn7TktC++Bt6WBnwHwNvSvD9vTBrAIzs22i9ra8saESotr9ecKJfll8F4ifJAra07LuPjg5rvV1RU5elRh211dLRP88go+Uc03o0EMO/YaJ+Ss9Q3nlYv8NTUiMDqzwuC3MH0jEB+FuMMDXbpnEQJCgrL9HNefkD7XCEqce78rz3zCfGUj48NKCkOERBKFZWV1wcrJAAh40VF6ULWXl7RqMNPTgyprl6IqDcdQkRffA34GvA18Ko0QL4rea/NNZUyMjklD9o6pTAnW2YWFiQ7PV3JASEK9MXXwNvSAOzpjx/9FJy+vKJB6htOhaACohEEE7nGiWCqCDAYBiwcAOGitZxJKAl87MTn0tF+X3mCJsaHlLCNaH9Wdr7MzU5IeXmDwt8zM/Jk/4E4WVyc1UgzDPhwDkUSw99AKgtlMkmZ8BIi/+Tyj89NycGsfG1nODBAVIDaAOkC5B+HgvmOMpMgAnAsIPBp4CiA14K/wwcAhwBGLw6ISMI5BT4mkI8VlU1v63aIaV6cEFwrnC+czeA8WZif1vNXXl6xXh9bSLcAhRKOgyLSpJwVCV6dOferiHwSsSx8em5eIGitrwicN33xNbAbDfgOgN1oy2/7RjXQ2nJDuroe75gTeH9Karp6UQM1UAMwP3L/XVHv/+d/L/u2IIcY148eXlVj3RUM7U8//1t92M/PTcvlH/5dm5hawZTia3t6O9gNCCElAm2Yv2n/+Zf/oLA8s0azPrzcZs20pXRhVfXh4Jizs5Ny9fJ/eK7N1Cu28xgLD1bIqdM/l5ZHP2kenRFSIuzqBW/0wvmT+RrwNfDBaqC1u0+edPao4Q8kfXJmTk401srm8xfS1tO3ozzgB6sIEc1JBz6vz/2ExKikaER/DccBDuek+MQPWT1vZW8Y/zgBjAC1hkkdUl8kVvQdRiFR4M2NDYmLj1cjPlpKBxF9ze+XfVJbf1zh5HfufKsBCz7jT9jdV1aXNaBADvz6+pqWBwahQKWCSKXwuH+I5kOYCV8FQtWF/IwcmZyfkbktsmGg+pD0YaCSAgCUn7VDflmUU6ApGa39nXrvYtgTze8Y7lFOCNpBzkm1itK8QnUkwClQXlAsGcnpcq+rRUk27WocXhea6DloiIKCsmBA5GVuCLg5RqfHZX1zU9KSUxT5YFJ6Xmbc3faFTwTd1xRVSMdQr6IqZhbmNPWCdIlogmOkr/epBm7CVZWwUwbCjQdKg+cw58ymqvKo92a0dfnff3wa8B0AH981fy923NnxUCFxXsILvaCgPMikH2lDvOw/++If9GXLg/faj78TCH7CieEO6OlukZbH17UZ0P2srPyQqAKfE5WHyfX+Vk1hM6Yh+wM5cOXyf4REEbzmvfTJX2t0wK5q4NUOZwNOB1NCkDakO4A6aHt6J6TLu5QG8V7ccP4ifQ34GtihAa8yY1fvPZLa8hI5mJujKID7TzukqbpCVtfW5WBejmSkpuxKkz1jgzK7OKe5zNEMrF0N/Boba7WDgc4gKRpTkY99pLJByfS8BMMBg8E4DGiDEQVzfrh9o/++4THlWYgl1YJr0D8yJvnZWZKZDuHYc+kfGZfExHi9Xu+aBEq5eVeU2MtaecfbgQGvMaitnpmVt5fh36k+3IMYf+Z+416BWBInQEFWnlQWBKoJEOkHOUCagHufub9vjMpXZVRzLTjHEYjgLOQlo5PTkp6aLClJoRF2t+347KR0jw6EfOyWt3xTFwfjH8cn5JmTc1NSmleknAvxB+LkeM2hqE7AaOvkej3rHZCmqgqtLBVOFpeXpXtwREsMVpXsLg0h2hr87z8ODfgOgI/jOr9Xu8Rb//23/zu4Zl4gBw9WBPP6cADk5ZcG2wDbgkwG+LsrNmkPzPtPW7cj+OTzkTZw88YftZsx3CnTB3SNSHskcaP5pm1gzp9rrp97GGHtRPlBDRgxeYX37/0ggwMdwbVcvPSXMjE+GHQ80LektC6krGBBQamMjYW+GBkA5AOOhXiHafu9uhH8xfoa8DXwWjVARBICLg7oRKP2c3w9sF+dkcnJabK2uoJ9JvL8hSQmpyg6qrWrV6NwTZUVagAvLK9IQc7eCFdhHyd3GVIxDBkO+pWFZVo+7V0Vu+qAu0acACeqD+2o/e5lwJi+bklCe8zHHd3S1hN4r/3mk3OSkhQeMQB0+7ub97QWeV5Wpnx26qimaHQODEliQnxYwkbuAUre9fS0Koru+InPlZgN4TveVQP9z/S9xbvtyLFPQnKXSUUjzY33Je/iw0cvSUlJTdjLt7KyKIMDnYruM6i9Tz77W30XRxMq/zAPKX70pU9j09lgmp9XaiBj0o718w4tPFgpOPiJuDMG5QHrG06ERGOJ4sPUTllh5MzZX4VEsSPpjPak8IHIg9yPc8XJUz+T3DC54iACIR0060GHlMQDGehCzyPpp22gS2a3EADVB8s12v+qBcQLVQKo/sC9DrGgW80j1jkxYJH4A/FKMrj/QIAEMz0lNC9+eW3Fs3QhbQ9XNASrbcQ678u0U8LEnqdBxx/8CKAtxmYmFImR9hJkflQKSE5MkOSkRJmYnhU4V/pGxuSTk0ekpaNHVtfWpLGyXCZmZvVzuFh+uHVfvjx7YtdO15fRgd/3w9GA7wD4cK7lB7MTu4Yv8HtKpHDIIHqPEN3OyS0KcRKE27xh2ufQ8c1X/yvYjOj90WOfyshwj9y5/Y1+btIFyPtyI/dUFLDzAcNB+hkHOB/ReqIbtgOguKRGTpz8YgcvAHuE/Aa+AA4WiIlSUOUAGB3CwSwru0D3zSGBdIZI8qoYiz+YG8vfiK8BXwMhGiAfFScjRh5kV9SihokcxyFIKZwAytoNUVlWnuYoE1X+6UGLEL1DqArwq4uno7LBu6onEv6ge/swbb4nDxk4PaRllJrLTs946aia12U3TPN8Zxj2ieIRgUO82O1xeLBmO4rvjg30Gti0ESKy1FEPJ0RlQT+4hhRlF//40y357ORRefCsU840N2pUP5wQ+W/p7JHTzQ1y/eETOXu4Sa7cfSgXjx+WB20d8smJI1qKzBUq59ipbRjJ8NvgiCcP3k2ts9FlIM8C+e7bYjvS7c95HwLDBybvijrxKWe3b5+Qnw/izpblpQW5efOPYdF05N2Xltbqmu3gAWOYdzXvZeDoOPddufTpX4fM6erEvNNNBD2czngnU9fddcqTB3/+4m+09J+RSOmIev/FxSspICjGaIJRTvnJqsJSdahxP/EbepUyvTCrkW5bvMowxjonyBYqWQCdH56YlLGpGeUWKSkIRWeQmmBKT7pj86ygDGY0oRzl3NKCchjwWyzMzNWqB+1D3ZKUkKTpEusbG9I92q/VFUzFBMgSu0cGFEHBXHzvSvXBMhmcHJUjFQ3KtcA8tLXHJv3DlOc8mJ2vzhmebUYw9kFWlR3M1+cO98nM/LzqJicjXZ+3ZQcLVDeTM7PqYMzJzNBnMOlXvvga2IsGfAfAXrTm93mtGrBz+AxZDwfVH777NyHiffzkl8rOyovejcKfu/Ab9b4T0UAMbN7Om+dAgIGdnJyqhxHTFvbXxqYzOvYP3/+7JCUmh+TrU0sYll+i9Mb4Zqzjxz/Tw7Ix1M0ByYUjmlrELmeA12GIiAjRA/uwRM3i1ZUlPZTZDgkOCucv/rm0P7uvfYz4DoDXepv6g/sa+Cg1sLK2Jr+7fF1qyoqlprRYDhzYL4kJCTGV+LMVZgwK8pQby2pkeGpMD88cjjksmzrz5CMXZkc/5LsXY2phVpijIDNX0pN3Gs6t/R1SW1ypkOe5xQXZfPFc22M4ZaakCxBjV0z5tUgX3i6RhjOBuvWGZC1cv8rCUl2nLV0Dw9LZPyjnjh6Sy3ceRC25iLEP9J/o/72n7ZKfkyVLK6typLZKfgjT3ytizjuTUnS8A714dQ4fuaikbo8f/hjCO2PW7uUAMEzv9vspnC5cXhy3rJ9XP5zo8O7g6Oec4AprKiurF1CAXmKnBbzAwfXjb0NSBY1ThL5eOsM5X1xcvaNfOJ3Eko5IX5AAzYcvRH3OkM+fnpyiyByi84fKa1+p02xheVGe9AfQia64Dq+oi91FA1Oy0HSpKiwTEAEY9IipZBBpSByW/AZxLuHAQ+Lj4oN/J4LfUFqtKAMcgDjicNo1lNbIk752RSctry5r2c+MlHQZnByRoux8SUlK0Wcez6yxmUnlAmjpfabtDDcIY3MtBidGZWhqVCBvxMFQnFOgqQNGpubmpXdoRPjNk07V3jugqJ3F5RU5Wl8tz5/jkNwvg+MTsryyqo48nANTs3NypK56h9NkFyr2m37EGvAdAB/xxX8Xt+6+GMPlslOj9aer/zdkC+THHzn6ifx49b+CkQJT6scux2cMY+oIX7v2e6FsEGJe8sbZYA/O2MeOf7YD0o9n/9yFX4dwC5jDBHv5+k//rKRAiFkLn1+/9ofgvLFcB+aGi6Cvry2klBF9jZOEQ4vZC58b50e48TnIj0/PSllhaLQllvX4bXwN+Br4eDVA7v+P97YJWk821e86D3V0ekJ6xwe1zBgG+rPBbiFPHgFOW11YJhjpRPggLltYWdJSZGlJqXr4jSRdI33Kbk5dcyL95OYThUOI9pN6MLe8KAlb44zPTklRboGmIWxubCpnjEvo5RUBJdKHkYLDwog59DNf79hgyHdEkMn5J1qLoWbEy5DBoCfKl5SQIKNT03Lh6KGwXAHk/v/28jX5/NQxWVpdlaHxSZmZm5eGyjI1UsgVJiXAzQF3I+bqTL7w59LeHupMtnXNu4hxSFnzEi8HAM5x0Gyu5OeXyvh4aAqbbWxzrW5c+4NnuV97LNaN03xudlLu3vk2ZBrWU119OCynEI1tBwBog2+/+ZeQMQzCgA+9UAZffPmP0t//THPevcR1xrsIAvqwB6oC2E6XWAkLicxzfyKHK+pDost7eUrxm2E8nHFqQFuwd3e8WCoC2H2Ar+dmpsvU3ELUswe/EwxnBEfhseomRQaBCkBidgBsrZ/fNOkGEHHyOyWdh0oIPGOodFBbVKHPmcm5aa1y0D8+LI2l1dI10i9ZaRnqpCMF4FB5XRDuj5OAyku0e9jTpo4F+BaoEoDzoCyvSB0QRP4LsnLlYfdTaSyt2eFg5F5HzG+U9B+ck4dqdpYh3Ms19fv4GnA14DsA/HvindIAkQJKpExOBsrQmKi8vUi8/Nd++p0sLc6HrJ2XODlz5uVt0gfIb738/b9rriuCRx3Puku6d+HSX2jJGhABLkzx/IXfKPyecYDEGuHztPRs+fpP/1M/4rDx+Rd/r+sAVsmL3siJU19qlAAh5+/eFnkgh6DcvKLgAcU+CACFbD5yQeGJREJIKQCma8SGCYJMMIeyxqbTUl0TeuDb3Hwuy6ureiBG5haWJCMtRTLTwsNK36mbw1+MrwFfA29NA8+fv5CF5WXZ2NjUPNSBsXG5dCxQwWRmfkHysjN3hQIAVotBb6CwHIBHZiakf3wouEeItoDYcsiGoRwhQkfELhyDPv2Hp8fVsTA6M64RucqC0uCYPP8wIKiPztwJCYnSNdwnDaVV6iTAoKePnQLgla6AcwFDgPZED41gcB+vPqSQYowFW4pzCtVoweFgw4mVDLCkMuikABL87c27GgEkEvjzsyc1NzickDP84/3H8sWZ4xr9L8rLkccdPYJjpqWzW9MHCnN35oRT0vb2ra+Cw/Keycsv2QHrt983vFuePbvviQ6gnYnGm3r2k5Mjcv2nQPqePQ5oPRB8Lk8OVW1M7fWxsX4trWcLZwJ4c0ZGeuTu7W1j/7Mv/l7L8dqfKULvxOfS0/XYkyvHjGuc8/ybcnA3rv8hZE7bQbBDZ9kFUlHR6JlaYAaxHQBLi3PyncVxRBtSEo8cvaTs/Fd++D/BM0a4dAr3PgBhQiQ6OSEpKvQfNn3ubYzLuP1x+rviPz7jtxG3/4DQBicb9yXR7Z4tniGMUxwMROC5h5FwRjhM9vwGIBZkbP7j/EGaSlVJkSTEx0tKUkJYAkCeB/yuTNUMkDk48gbGh/X3HWluWz+GQwAHQlNZjbQP9epzh0oGEPpVFJQKmRntgwGnAs8EUA3DU+MysVVlCk4S0gK6tlIEzJ5NWUYi+tnpmdLS2656rS+pls6RPinLO6g6fjbULYcr6wWd8OwhXSA5MTzxIekQ3YPDUl1apKgeX3wNvA4N+A6A16FVf8yX0oAdrWegs+d/Lfn5JQq9A95vcvbtSUz+/tLyQjAHkJfnmTO/lOGhrpByguQ3Nh8+rxEJOypBxBy5d/e7kPUzzpdf/qOsbqUdmC9NhQEcEibv0Mw5MTG4g5kfBwKHm431Nbl180/Bl/zZ838mKSkZO3IXtxEDz5WrwF0X63BzEw2HgBfrLvW7RyamZG5xSeFkSYmJUl5UoDm8vvga8DXgayCcBji4//7KDYX8Y5A+6dpONTJ9fnnh9EuTURnIL9EyonLE7B/3tSuE/lBZrUbViO4Dmc9Jy9IDOoYCkTYcAyAIQBJUHSxTYxoj+1hVUwgzP7B8oooc6I0wPvnM4cSMa39fW1QpOemZCkm2HQCmNjhl1AxUmX52rr/rALBRA7TlWf2nawHCWvRdnJ8nWelpahDgyG3t7pXO/iE53lCrlReoBU7EkBzqR+3d0lhdLvdaAyS29RWlChP2Eptj5lXd/baxGw7qbt5tXmg72xi3K96wPjsiDmcO5IOIMZQhCbQdAKQq4Fy3P3P36RrZdgUgM7Zx6vNvV2ex8PE0NZ9TFALS3d0iT7YqDPFvU2YY8mE3vSBWBECka4dDY2NzXYmUuc/JV+deB4EC4oWSgpTV4zMcXeS989upK65SY9aO/uMQwHCGZwAUDRIOAQAKBfQAeerc+9y/Hf2D+id57fwOCT6Eq25hjGuzN2D3ZfnFIXMb9BBRdvAyWwAAIABJREFUd+NocH/H5pnC2jHcifTbf2dtJvrObxeHI+gHyioiOPqKcgoVzcM8pA/gqAE5AMoIneJ4Wd/EobkpWanpCu9nHiD/IBbQK5UZ5pfmZXV9XR2EXhwjZq8QeY5NTmu1lfelMsqren7447w5DfgOgDena3+mGDUwMtIrd259HWPrQDPDpO8Fz9vVQB6NDWGge1gxBINeh5hY5zROBEhdblz/fzI5sR39IjqCY8MwEXuNGQ3mH+s6/Ha+BnwN+BpAA1NTI7K2tqqEaTyXECDmX12/rX8iHNw5pJKvWltWotEqStUR2TPCcxGG87zcIjXQYhXXOKYfrOYcrO92tih0t7a4Qh51twXJ+IjYEx18DAR3c0Oy0zJkZnFenQa0t8Um/It1TW7uv4nyY2y4DgC+g53cRi0wj122zN2jW9LMEADa68O4b6gsV2K/6bl5NfwHRsflyzPHZXl1TYn/EKL95AbD/k+bi8eawxoRNt+OYco3/DI4l+vqTsjlH/5dx7X5dgyxHsY6aDYb+m6j9khJIzXNFvOu5jM3mm4b415lcQ16j752pR7jCHdRAe715X0J27x9vjDBg31b97pbAciF79s6c8mBMeYvXPxzRffZ5YYh/4UEGH4BO+2Q9dn6cFMlSD08fuKLPRuBzHf//mUpLCzT+XcrbtpLfXGVZKaly4Oup7K2sabD4RDAoI4mOLWm5xY06IDAep+emhLWaeiSZ+LUy8/I0d8VMH0EJ8Xg5LAsUa1kS2qKKkKqiPB7h7izNK9QyTnvdz1R5x9OQz5nH8D9ge1D+IexnhCXoI4A1oAjD2GP5QXFavzDuUA7PiN9qX9iWP8k9x8nAwSDPJ9ALxRlF+gzwqQ3qbOvrHbP1zSanv3vfQ3EqgHfARCrpvx2b1QDdkk8r4nzC0oVDWDk0id/pRB9r/w92sQnJMr6WiAXPxZJSk6VleVFbWogiRD/2fC802d/qWWRIOb7+qt/3jFsgJzvL6S/r016e1o9p6VUX1Z2IAc/FueFu28qJKSmZsaypahtOHSqBzt9J/lV1M5+A18Dvgbeew3YpVLtXGw2pobz5qYeXIleTc7Myfe3txngzzQ3SHlRoeqAFK7rP/1e/74XMlKgyMB0OVA/HejUXOTphTldA2RbAxPDGqFrLq9XmD+QZQ70Q5OBfGEib3AIEK17WXEjkYxnE/25DgDSFopy8hWJYItdms11AMBOjqFgxHYA1FWUytDYhBr/qcmJcuXuI60MQLWam4+fyi/Pn9aUDBwAqclJShb4sL1LScUaq8olJTlJEQWVRYX6dyN2tNmOYhuj9ouf/ZPmXZuUOuMgMI4AyPoqq5rl6uX/CCHLPXvuz4T3FOIatHaKHN+70XT7XvFyrNtQfMr6gYyjYgWRflBvw8PdwWi/2YfZW4CJ/8/lScsNLQNoxHDo8G8vgj/bQI+mM/ZOtYyv/vg/Qq49ukxNzfAcn9TDxMQULfdLRQ5bLn7yV5Jt3Re7vZfhH2K/OPNwkuxWbAZ+zcGvagTLIve6AvoLV8HCax7SWiAMxUGGAIdPSkwIuyQ79YBGRPsps4cBj5OPcbLSMjVf3xacgZTijCVyTnUBnG92NJ5nTCx97Xax9DFlGkEOQGboJfym+b+ZP5Zxd3tN/fa+BowGfAeAfy+8sxrg5f7o0U8huYZE48srGhU2982W0W1yAs1Dc2CgQx5YBEWU2KOm7uzMhNy9+11wPHIZqQFs5xmanPupqVFpbbkRAs+zDzRE7j/57G8E2B5ClN4mH2JNQP5M5MvlFWAfHDwos2ULTgacBU9bb4V8TvuKiiZJz8jWFIix0f4d8H+vC8lBEkIrasgCxyPvjEM15Fd8DsaWlwwvd+pN11VQgiv8S/mdvVn8hfka8DXwUhqYn5vWaC/PmsmJYamuOazl4CLJ+samUM+b54kxLo2jNCU1Q40yyFZPnflFTIdqr7mA+QNTBsqLoZ+Vlq5lwTDyG0qqNfrH8+txb5s+04jQEZ0zBkskJwDPPqDQGBS8P4DyAou2BagzkGdbDPyfzzBAyPc1QoSP5+zEVo40n7uGEqkJJoea7908auMAwKA/d6RJvr15T3518YwMjIxLe9+A/OVnF+RJV49GUX9x/pQSMpIGYNIwvrp+R+YWAg5sBAOHdoxnxK1SY+/PoN5sg9r+XtPifvZPatAa/hudxypd5xXtdp1BLsTfzMtYXg5x2wHgda9EQg/SNyMzV/mDbLJc48hnPHRC9QPy9I3YjjC+v3L5P2Vhi0/IXkN2TqFG/2emx0NQDzYnQiSdu/ux0wbc7xjn9s2vFc1w7Pin6miBIwiHzKOHV6WsvEGKi6sUVUj5YoIY+/cfUEJikA60P3nySz0PnT79C60q5IpbwSKYgz8xohU7AvdV7Ma21/WK9JmdZmB+y2sbG9LS90y7Ybjze5+eD5AfGrHROfbnWonjhcjaFlSfiH8H3B8lVXt+NsW6J9uRYjsC3f4843h2kYJBVRLObMZhAicDyARffA28Kg34DoBXpUl/nNemAZPXDhzVrqPLwxHSQK98d/Od24cDHy9PDmS8EI1wWOHBa4/FvG5/2vP5buY0c3AwZb2Mac/tpTizTr4LtwevNbhj3XnyTLIz0mVpeUWGJ6ek/GCBxMUd0Jq7K6urCsFLSUqU/fsg6FmR4w11VMvxxdeAr4GPTANEIIeHe9SIeXDvspSW1UZ1AHipyDhDIUgdHx8MGCAv4QAwc5B/Sx4uh36i8uTW1pdUSmJ8ovSNDypCADF5tzzjj1c3hc3tJ3L/tL8zSC5o5nFri7t1yBmXSKg5jAMRBpFgBMIwCNkMaSGfQ1iolQi2Hq42jJnvXaOA/OlrD1rkKCW+CvPlD1dvSGlhvkL+MQhIvSDnHwGxtbiyIuvrG/o5hj/9eYcogeC5k548L5GMUWNou45ts0dTqs+F+NsQft6TP3z3r7K8haSjr3G683eM0e+/+7cQB79d9Wd2dkKuXv7PkFssmgOAigHwALhiHA/M6ZY3tMeEKBiiX1sMOTCfbWysaWUfcyax2xnkg03wy/cuJ8K3X/+LGuvhBCcKqQoFhWVaWeDh/StamQEug+BvYX1Vhoa6RV48l/T0HOUUgti4r7dNSY613OG+fdLQcErJj1kv9x4oBDgITp76uXIKJUJ4V3tUSYZdgSG/pS/AI4FAYAkSxya2jBX+H3azYb7g3sWhB+cHggPgRE2zDE9RTi/gfOB3ivPOdqTxOek/pAa4MjYzoeMtri4rtwiVRij7B9/I6xR4AnhuVRWWqiOR5wCORi9B57QH/cQ6KUe6ug4pabyiisL1e53r98f+cDXgOwA+3Gvr78zXQFADw+OTGqHzGf/9m8LXgK8BVwPGGMvNPahIo+vXfi82lHs3GiOqC9qKyOrd299ISWmtgMJ6lULebktfR7CWtxkbtn9gxp3DfWJH6b3mphyXYRi3vw8YG4fUcUAqwsPu1sjGfH+HUCfdSGF2nlDi0BYIwCoLSvQjDvfkHmtEckvssmJ8ZEgAf33prO7n6+t3lH/h1KF6rRG+tLIqJxrrpK2nT0BhfHH6mHQPjcjT7j51+MLHoGiIjU1prq3Uz1wJ5wCwc+LtfHfTHwP1sy/+QZKTU0Oq2fC9beyCUsMwtcU28L3Y9s33GKyU+YVDwhYbrm9/zl4g1uvtDa26YNqYe9lNK7BTEkgfvHr1v3ZUNzCkhDjvb98CfbeN9jDjGy4fdO7qDMMcoxzp7mqRJy3XPX8KBQWlim7My+cePhCCTHTTcQb62wUSRMoG5uUVKYlwQ+MpAcVz/fof5NChs7K2tqLG//z8jBr+83NTyu2Rl1cs+/bvk4SEZBkf65fGQ2eVZNkVN00FlArIG1O+0k6DeZW/bcbS0oPW7w5UDaXzINs03ANHKxvVqUGFgtmtilDA6ym7BzLhXRFSgVISkzR9am55IaQkqb1GnB5UJagprghWA3lX9uCv48PUgO8A+DCvq78rXwMhGiD/jkOhL74GfA34GnA1YCKflF8jOpmUlCIQl9mIq1i0huFGBJW8bMqjggCwGdSjjYHBvbCyqJGvWIRDNcgtDAMO/yW5hXK/q1VLoR0qrw17kHbz9t25msvrgnXC7Sgo7ewcXi9jnlz+4elAlNKITUxGGkNrf0fwOxwN5CwbwkXzBUaQ+SzWXGDT535bpyK8YHGHQ2A3DgAT3WcdNtO+WZddecZNEcAQJm8dZIBXtR7Tl0g65ICgQ2xh7qLiaiXps0n07DZ2mUAMf+Z6+OBqSHleu72NSnDTCnBmXLj0l9ocuPyaR2SeNZWU1qnhTqldL7GRDa7O2PPRo59IT8+THZWBzFg2zwCfkf5o6892AIBWpHQjCIFIKTpwJMEvZNIUY/k92W1MmorNkm++1xKYZaAFXw9ckDRFHABGINuj1N6Trd+NWzVjt3t7k+3tVIbminpJDUOIuhdy0je5D3+uD08DvgPgw7um/o4cDfBgJUoChBRDWA+Nz19oq/3792m92/i4A0oYtVcj+U3M4V5Y5jTla3gRv66XsX9D+RrwNfDhagDI9OhIb7CkGjuFMwVnQE5OoUK1FxZmNW0JAjjznOHzocEuyck9KOnp2QIp29TksJKOGcEgPHz0koAsoB+QcgwyopCuAJmfgehPXigjN8YvMHuMWHJ3+Z7ntVceLM908tzhC+ga6ddoITnC4YQoJmW6vMSU8SOKSBm/vvFQSLlhI6evy1ROH4wjE5E041MVgCggMjAxomUIjQCrJgXgVQqpX4E0sudaSiwncydLuxfhHWuwy/B5IQAMoz1tw3EERNpLbl6xRqa9jO1YdcA9xD0VqUKOGSsar0Csc0Zq98lnfyuQJCJeTpNY5mCdpAnOTI/tcGYYkmPGAakAxB9HCbn7y8sL6rAjuo+QGshvp+3pHeUHcJ14oFXaBrs1lYQzT2NpdTBNBqb68dlJTQmkAgDONVuAzBsCvpz0bC0vmJKYLCW5B5VbiN8D5fggwjT3u655dUWj30hOWmZYck7OaDjIphZmFG1ghLQeuDkM3L+mqFwZ/UHR0I51kmZDOy8BNbCwvBRE8uBAgFAwnLCO9qFeWd1YkwP79ktDabWWGd2L4NREL6Qq2TrZy1h+H18Dr1IDvgPgVWrTH+ulNMABkpdZYUGZEtXsVTj4LC6vyNTsvIxOTUvf8PZhK9qY5EweqqmUkvw8zZ8MJ29iDq+5IYcam5qW4YkpGZkIhUeWFeZLTXmJ5Hoc9sLtY3llVcZnZmVyZlb1NTMfeEkjpAvk52RJQU62jrlX50g0nfvf+xrwNfB2NIAR+P9+//95To6xDxEZedVGbDizMXROnPpSiour5eb1P8r4+HZlFtOHKOvPfvHfNTebeuzlFQ1y5OgnO+Yk1x7DAcEQGpudVOPCHLwhAsQBwGEckiwvUVK/tZWwUTbTxwvab76zo4tu+T/a2HB9cntHZ7bh/oVZeVof3c7/t0nJTEkyA2NmvLriSslOezWVXMwenvX2y6P2AEfAbz45pzwvXuJW27EJ62jvsvjzmV15JhxHwKu6mzFmvfLtdzO+jRiIpWQvOlhZ2U7piDaXqzMvp4k7RkpKmiwtbb9rI82BY4Dfi3G8oQ9IhatrjurvDc4BnA+UTVxfX5OsrDxZXJiVjKw8KSurDxnajazbzi4agqQBHRNJcBpgIBthDH4T5OwbsctaQmxn8wZ4Oef4PfaPD+lv3ksMr4fyNO3fL8erAyk6IAJM+o3Ls8E4OAZJEeA36QqoAn57buCE3yh6sNOD3BSdaPeE/72vgfdBA74D4H24Sh/BGjva7ytUDQcA+aLRSPK8VEKO5OD4hDzp7AnWq34Z1Z1orJWqkuIQUrw3MYfXmpdXV+Xhsy4lgYomkEWdbKpTZEM4oU70444eZY6OVY7W12jN79eE+ot1GX47XwO+Bl6hBojGUo4NY+7Yic8lIz1bI2rA+H/68XfyfHNDGpvOyLNn9yQ7K18J/VZXl+Sbr/6Xsr5/8eU/SmJSipK9DfQ/U6MRYjHqjj/f3NTvkhKTFfINrHuv3AKvcMs6lImE2rn4EPhBLkYkX/OQe56GGDsYH8eqDinawAv+TyS/y6oIwDy2McScBsbMd64B9qr2qAzubZ3qwIX4NZx0tD+Qtqe3g1/b0XI+9IL4c72Ngz5c2V0zYNOhswIzv826b6+FSjqw5mM0u0KU/9Klv9TI9o9X/yuqaiCywxH15Mk2AsUtOxiNhR8HV0VFoxIFegnjwa7f0/0krM4mJ0fk+k+/C7veM2d/pdD8Wzf+FDbNwXQuLauTI0cv7ek85LUA6tUbBn++VyO4pFIdal7OqahK37q/Sdlh7OC6cw9KcW6gJKiLoqGcX3pyarAtTgnQOPbv0J6X34g+j7bQB5ARwkfglud0f0s4KR72tIUdlznc8pt85qJ6cDR4kYmCIuUZkBD/8qVGY9Gz38bXwKvWgO8AeNUa9cfbtQYM+/SRIxeloLB8Ry5ktAGB9XcODKnh/6qlvqJUjtRVa+rA654j3Nox0i/febirrRXl58qFoztr4a6srcmdlmcyMhmKHoh18JqyYjlWX+s7AWJVmN/O18B7oAETzbfh38b4I/+Y5/LVK/8VdABgNHZ2BJ5JGE2Hms9rJG10pE/zk22yN9rYpVZJC2AenAfvghCtN6VQ7XrgbuSStdroALf8H4YCzgPXAWCX+OM7WL6NvE4itVh0SxqHycXnelz69K8lLW27JBwGsyk7y3gYr+Se24Jxf/v2NyGQfu6JyspDAqEgY3Cv4BgygrF+9NinWtYWwaDmHjSCw4kxTKUbSkviXGp5vJNAj9J3paW1kpmVp2koVy//hw6DsX7y1M80VcAWovsP7l+RifHB4Meku1C2l1J+CGR63MdLS/P6b3QDyV5pWb1W8omkM9oPDXXJvTvfhcxLYAPngikNzDg43VpabuxIhyguqZaKyibJyQldeyzXNFwbL4eVG40HYs/9+fzFppbeNMJvG6P9RSBzUgVnGIZ/Xma2UNXCMPbzHeU5DRzfrnjBOEcqGpSjA8Hoh4zTRsy467cdABvPN4MVOEhRaB/aPvPpb7OMs0kAHWSjA8LpxItLwO1nHA7uGBB1Ts8tSHlReAfby1wvv6+vgdetAd8B8Lo17I8fUQNTkyMK8QPKBhFOLKXt7AENW3I0NRfmBmDsMOHHHzigLLsIkfXx6dmIaQLHGmo0mhJNXmaO80cPSUlB3o4ppubm5bub9zynJkUhPztLo/ggE1z55MQRYU1GKAX47a17YdERtE1OTBScBG56gT326eYGqSgKHJR88TXga+D918DDB1ekv++Z2LnG/X1tSq5my6VP/lrW1lc0emkLJf/I7TZ13W0iOdAC333zv0Og3OHY3N8lTbpl0FibbbA/6nkaYvQQTSSS6nIGmBJ/bsSS8dxo6G72T/rW/NKSGmW8CygHuBcB6bC5ua5GbjjSRxwFoPLCvZ+VwGxjTfcPM71LaMi6eM9DYIfEeeRTa5nc55tyIC4u7DqYZ9PAz/ft0/W4EG6cBbQDwRJJaIfy9h84EDbCzr7Zk7veWHRm2tA/0p5Yo1kzpmuk9ezl+po+pKqQsmKLbajbn7vOL1JzmspqPKdf36CqRWuQLwCDnTKZpAq497wN32cwQzRoDwyfADI4ORL8mPx/xrL5MlwuDdAMlCVE4DKAfd8I9wjOAVKKnvS3B50b7KuxbDulyIsbhDKB5fk7OUtGJ6clKTFBSMtMTkyQzPQ0uf+0Q4431klH34Cm3cC9QblOznb8PjlXwcnhi6+Bd0EDvgPgXbgKH/EaYOUlnw3I5YH4BElOShVgiLEKZEc9Q9svCtNPc/mrKyU/O1ONfl48kQSSwJGJSbn5eGcZIR7klF1y5VXO4RWxZ03f3LijfAa2YKRfPN4ccuAbGpuQaw+3YYm0pyb0oeoK7cpY39+6J3OLSyFj8WJqqCzTseyD1Obmcxkan/DUR2pykvzywumoOo31GvrtfA34Gni7GujtaVUYNozlx098rvnE1378rf6J4JwtK6tTMsAb1wOcAJ99/g/S2/tEo7dEdImednc91u/IiwbezTOFiCzpAaaqwN0734pdNo32HLyBCq+uryu8HsZvonOuAG2nFvjCyrKSghXnFnjWxp5bWlBCQMaDeAujwo7uMy4GPkYR+ce8f4qy84ORSb53y6DxmYEMe0H5MXp6xwdDyMvoY/KHgV7bMGmioERD90LeSrm/Fgfx1lRVrvw1vvgacDUQjvMiHJu/WyUjEuv+wsqSIgCM2Pe1+xuy02GWVldCeAPob4xtQ+Zp78NFD7j8HJWFpVKwRcQY6buWvmdBB4C7L3hIbPJB5sehcaSyYQcJYGtXrxTm5si9p+2KAoCstK1nQAiQUHZZyUwTE2VwbFwaKstlbGpGllZWhGBPtPOofwf7GngTGvAdAG9Cy/4cUTUAjPDune+EnLe4uDgtbxMLRNR1AGDQNlaV7zkaMjkzJ9/fvh+yXq2nvLlds/l1zMGL4hfnT4UQ7dlETmZBB/Nywr5Abj9pk96hbcJD26ng6gnnxaXjh4PloUhxgGrbzWebnJ2T72+F6oO1/OLcKclM387ji3qB/Qa+BnwNvLMacMujuQs15QFNLjfkYv39O1n0qR4Amsst70alAOqSm8+BNp+/+BuN9Gq+endrSK5uOIOjtb9T5rfYxFmjFzzXjQzSzh3PKxoPK3iTVTpwaGpMBqy8ZsYp3cptdg0MnAdl+cVqCGEQ2UKUn9Jfdl1zvt8r+d+j9i551ruTbJExLx5rFp77vnx4GjBVf7zQFdF261XNInim8Ihwuw4AN1Juz+ca+QVZeVJZEIhyuygZIukY+YjLR4ATjnKYGPpezjd7XOXn6G4NSR0wjjb3uwA3QIC3A3QOujBifrf823Vk2Hv0Ihgk8NTeNyg5GekahMIJACogJSlJUZagAzLTUmRkYlqRmkmJ8dI7PCq/vnR2hzMy2vXzv/c18Do04DsAXodW/TF3rQEOhwkJSZoT19vbKpkZuZprCKw0knQNDKsHFuK7xsryoFHqRsTPNDfGlKsFnPLK3Ych5HhxcQdkY2Pztc6BQf6rC2eCDgBeIL+9vJ0TiQ54gf3qwmlJDsPo3DUwJPeebtcpRidnDzfJ+PS0XLn7KKhG5vr52ZM6DugC9mtQBjZqwHRwHQt8/rOzJzxrS+/6wvsdfA34GngnNDA5MSzXr/1e10Ke8unTP1c4N7nZxvCHwb+iokkN98s/bBOlgRzQ/4qqNG/61s0/qbGvudNNp6W0pFa+++5fg7nOZ8//WvLzA0aCVyTQywHgGiX0tUnM+LcL/TWKdQnCxmYmlR3clvzMHKmy8tu9ooHkTIM8sFnNGftoVYPE7Y/bYZQoHLq6SWZBuo30B6ezjZ3dXHxIYG882q6P7vYNOH2bI3K0gAZr6+kT+FxwPBvpHhzRVILi/Fxp7x3QdykVYF5WMMgiGa2gMNA9ujICBP25vJCUhEDpxFgERxLICN57saZDEKUNV1HCzInhvRuUBu0xDGvLinfNZ+S1T/bV2T+kUHKEcwAIQIzKWMSLy8Lt56YCuFD4SAgA17lgOC9clAxzmpQXL8LBqsJSyd+K4LsOgMBvrFF/ewgOvIeadrBVzlmN/CZF8rj7hZuDsUl/sLkG7FQFSAbhImDccBKOC8AuxQxy8sCB8GhTiAOpZOKLr4F3QQO+A+BduAr+GoIagEF3empEc/hKSmpkfHxQyXB2I0Sz/3TtVkiuuzGGY2Gwv/agRYbGt8vRuMa5voBe8xxeuf8c2I431IZVBflnEBUa4TB4prlBfrj9QGYXtssafX7qmORlB8pOcaho69k+mHqlIvC9OXyYsX0HwG7uSL+tr4H3QwOBKCMGW4AjxQhEbhhBdo44hj6O29TUDK3g4gp97HFou7qyLPEJCZoiYMTLsPeKOJITPDgZWtLVNkyisZg3l9cF0wq8yvvZZH2srW2gS2a3SODMWokyUifd1CPncwNb9kIyYHwcrqhXQjK7dFptUaXkpO+u9B98Nb+/ss1w73VHeb2r3HZAl3EkVJYUSd1WPjLvO0h0szPSJTsjTQbHJpQnx4tIdjd3Mu+O9r4B+eX5055ldTE0Kf2Wn5EdvLe4z7jOuWlZEh8fL5hT3EcYTglx4fP677d1ytzCoiIgzL5Y6+LqssKzMfg2nm+IvOA+3iebzzdgLBAqSlJqEpb50Hv+uVy991jPIp+dOrrDCYCxt7C8rAUpcXCQCx8fHydLy6sK9c7LytTv1jY2JDExQTY3nktCQpwk7oI1nmvO+9tNA2SdpOFlpIavZU8bt6QdOijJLQxJRaGdzXRPHxxcsPMbiVStonWgU+atkobGmeCiYWwjnpSE+11Pgqgfrs/Rqqagge86AFzj23Ua2uv3yuN371muf1NpjaRtVSNwnwcgfXBMueSEhysaNKXIF18DH4IGfAfAh3AVP7A9UKsX1mAIflZXliQ9I0fq6o5La+tNoaxQOKIiowYv2HqsxHUz8wvyzY1ttmLG5EXuHgBe9xwcwK47Of224e5ecl7aRPntsn6Ha6skMy1VfrwfyMtFKosPyqlDAY4FvOfA+6fnAkzHiJcDgINVZ/82eVA0JMIHdjv62/E14GvgNWrAywHglt7yKsnHkmwHgEtGZi/ZNmDCMY/bkHyvnGmMBiKUYzMTwaFto8bL8CBimZ6SJlQMMOLCiXGUUL89MTFZS+bl5RV7pr+5Dl6e5ZR7BRHA+wLxSiWz9cC+IJWtLi1W0jbebbwjvrt1X5prKhVNhyPj4rHD6hC4dOLwrqLf9lw4nR+3dwsIOhudZ7cBko3xx1qSE5LU8M9Oy1SDnM8wgClnu7a+JjDAN5RuE7bZ48D1wL5ONNYJ73B4bRD2SxoHDPVpSclq6E4tzCoZ3Or6qv4JOz5jg/6wnQCk02Hgk8/9+emKeYuUAAAgAElEQVTjEh8X6hSDgLh/ZFyNRCLPi0tLiqqDRDczNVU2XzyXlbV1WV1dk5yMDK0rn5+VFXOKhtmTl/HP3tgj7/hIQtQbQ9aIyZN3P+d7A6GHWR+GfVfcigF8T7T9UU+b5rsbYZzVtVXpdMph2gSA88uL0tq/jVbEgQL8n+uDuHwZLhGfW03D5hZwy/i5+yjMylMnCNcMcXVhyATdKgO0dZ2Er/Gx6A/ta+C1a8B3ALx2FfsT7EUDlOp52npbSwUtLs7K0GCn1DeciukwAvzu4bNQ1v4/u3hG0lKSIy6FF/oPdx7sYMn3Yuh/3XO4kXkbth9uEzgMzEEQIx1Ogdbu3hBeAFsPpBl8df12yH45UJjDE/N4kQdyyPzVxdOeeWywJk+MD2n5p4yMnL1cer+PrwFfAx+RBrwcAG7EMdyh3nYAeKUSGDXaDgWv+WhnIwRchwPGv4H6GkZy+tiRSXdcWNBN1N+UMqOPC7emZFxXxyNpPnxey9hVVDbucHJTweUPP94MuStMBNh10EbiZ8Ggvv6wVclxcQD3DY/KpyePybUHj6W5tkpuPmpVJ3FJYZ7MzC0on85epaNvUBZXVjQyfqqpPqZ3917nmpielY7+QZ0DR0a0d30s81B6tyAnS6P7lAOOJjgbQDw0VVW8kjK5Xql39hqipXu4UXQqWNQUlWvKA/flg+6nQeZ+xsUBMrM4K9MLc55b5Td0tBJ2/4DhDMT/6UBXyBiRdGTIAXGUtVikgfSxCf5wKjzufRYybuD3GyDPc/P46W/G5jf4pK/Dc01UCKBsoUnnAO5PFYLZxe0ACLo5URtwRPB3nBuMacR3AET7Ffjfv08a8B0A79PV+sjWCjHVyFC3kko1H74g/f3tQn3gaCQ4LoQ/Ems9hzoORXjyXZg76vaKiPP5657DPdTFAu1cWV1T5n6giYV5OVqaBjSDiSC4aRBeJRRdZwdw0SddvSF3HgescAdD4MODA50KI6Ym+IlTX+66tONHdpv72/U18E5rIFION0Yk+e1ZaRlRc6nDbTK8AyBA3IV4Qfb5PFYHgCnfR6RyXPP/Q8uhxYo4sPfgljQL51iw+3ilNlBZgfSI4aEuTCFJTU2X9PQcyc0rCnZ1Hc42Ks19V4SDhpN/PDg+Ic96+rVEGXwvGDm8/0CJUbIsNSlRMtJSBYTb0foa4drzjiSnnoh+WnKylh7ECcx7eHZ+QdtjVK2srirxGZVm+PfdJ8+0D+/fL8+c8EwB2M2NjzPazJcQH6djY3RDwtY3Mia3Hj+ViuJCqSkt0TQGu727PkoCs29KuOVmZircHV2w343nz4V3I2gInOR1FaVyuKYqau42emJO1vay4iIM0SHvZvZoKvlwDbjWLjKBuV0iPNj+y/KKpXdsIKR0ZaR1goZwIfDokVJ8y6srO8gu7bHCOcxs55k7N2iMwuw86R0djNmpYI9hO9y89gXPRF5Gjjo/4AqZsFA5pj3IABwQk/MznqoxJKDul5D/wZcRS4rpy94bfn9fA69KA74D4FVp0h/ntWgAQ7K/r10ePbwqjU2n1Qnw+Rd/HzYNgNz8b29uG70sCu/9kbpqXR/GMLVYiUpwAIBEMJxgMAOXd8tHvYk5IjH6x6po9xDhpkGQ94kjwxb78AgR1MN2DqXbEq0EIBwOgwPtityYmhxRQjAqO/jia8DXwPunAdA8lP27+MlfSXZ2gW6AAzISgGivyNzyggCr5QC/F/EiKbOZuzHOYPz2EtsBAHQd1nHXaDH9gPZy8PcSl0wwXMqB3Zdoam76NkleLA4Ayv4lh8khnpwYkqzsApmdHpfU9CxNCUAMbN/mcTnZVC9VJYF66bYDIJxRyDvrh9v3g8bjsYYafQ/yblxeWRPeN5+ePCoT0zPS2t0nR+urFYb/sL1TjWDSz0DHgQ6A8RyiwZbOboW84wiAkK5/ZEzW1gMkaqDI7ra26/hUlqksObir3Hf3GnFtgfhj/IJSY5+3WgIle88daRIQAIb/Bmf5z86elB/vPfJcH8bp+SNN8vWNu+qcqCsvVeQcewERUV1WIhsbGwKRcFN1uUaDq0uLXiuCwd6vFxEx1R0O5uVqWWBzH7B2UH7u+UR/mxZLvnFu9YwOhBi2NirF1Td9msvrhZJ5pMzsRTD2QQssrizvpfsb71NRUKK67BzuC87tOixc7g7uS86U3PsVRYVKAEiK6ost4kscYr74GnhXNeA7AN7VK+OvK6iBzc0N4b+Wx9elrLxexkf7JTklXckBXXZeSIC+un4nRHsmqu11kLIbEuUgf5CXAIY/DgAved1z2IcdM384JEKk28TlEeCwQL4nwhxANN1a0p+fPqYHPkpNubmH6OXn506GhVeStnH92h/k88//XvYB1etrk8SEZM0PhPEbTgdffA34Gng/NMAz9+qV/1Rm/+TkVCkrb9CFk3/LcxfIfUZSqiQmJsrQ5KiydNtM7rHuEkcCcGSbJM92AHiR/5mx7Yi61zixrsGF9kZzAMRapcCePxyLeLQ1YvB97bzTTCoXUWcMc8rXIuGQYuSzzy0uysHcHLnT+kyruHx7857wvG/t6lMDhkj+1GxgnNryEiUKxDjGKIZ8lnkogcu1J3LO+8FA48mVZw6IanE24Gxmzbx7oxHVMR9j4ZRnbOD7bp30kckpddaDPqMd1W5OH6rXNVISUQ0v2afcBiAUqkuK1AGB4Y6Y9eE8oFIAZH2gACDpKy8qVEf38sqqIv4Kc7MlPytTvr11T37zyblXWrMd3UAQiCTExUlK8k5COZeHyDh1IEHECWIcANFSAHCcwW2QGBev+e7PBrvDOsBCzkGpGVJTVKH7joVQryinQEanJ3ZE7Ul1wRnH88JLyvNLlJ+B360rhjzz2WCXJ2KB7ynhNzA54jk2xjycEk8HQlNBvRqTPkB70gO8qoOYPi5KiM9BnnDfgJwZHJ9Uvov05GSZnJtX/UHCvJsKEtGeBf73vgZepQZ8B8Cr1KY/1mvVwOTEoHS0P5Sa2mMyMtKjOZMuIaAXeZ6JansZ1u6CTx9qUBhhJHndc3g5KmIh/HHXTE7kg7bAC9A+GHrB+qNdOOCh5482hZSNcvs8abkhKSlp6piZnh6TB/cuy7kLv5a5uWkpLChTp4AvvgZ8DbwfGpiZGVena1ZWntTWHpPEpADjOLm/RLtNya5wu8GIli1yMLeqgN3Hy9g2DgAOz5T7ChfVB9p8qKxOD9nhSgDGom3yg0EBGPEiATTf2fnK9tiREAAYD5CcRUtf81qrW97VRmEBOScqbJy1GM84el0DGmMY5y8RSRy/h2oqlOGeSPitljZFE7BnUAGMRaQfclgI7c4fOaT1y4n88y4F6k/KHP8+WletqQNX7j2UsoOFmjO/uLSsY41NTkt9ZZlC4qku4BWpJm3tdkubjE5tkyTS7v9n772/7LaSe98S2TnnHNjdbOacMylprAn2RNn3p/vPvfXWu7avr8fX9mhGWZTEnHPunHPOTfKtTzV39z44GzjnNEmJATVLS6MGsLFRwAF2VX3r+yUxYUv5kQDgW0bigmQHfDckFyamZzQA4/lAqre8qFCTGFStW7v7IubHNkgCH7V1aJJ7CcmwRRaePtVkgRIIjk9ISWG+JgngXYAEkYRDcf7Lw7tJpOBr2xqqK2XnhvqIINFL9sg+uzY2CKSAX51f4eyJpQrkfZYgA4TwzmtUuSFeJGCGTI+A2DYSc20D3TLsgcXTVkNSC1Z8mw+A30dDWY2wnQQV8pdDEyv3tzA7T6qKyhVhQh9+U0+bQApoDKg+yQGeYdZsJBAMcoexKwvLNPjn//eM9EvHwAqKMz8rRyoLy5eZ+nkOkCn0qodwLuZRklck2S+UAPjb1Ox0FD8Bf+d9hJqH1zdeX7K2omXE9azH8x4K9wk98FN6IEwA/JTeDs+1ag/QIwlBUmvzHcnKzlcuAFdm1UueZ7Mis9A8feVmBOu9d0LxaOy+7nPEgnzG60R7IWESAFQRqMz4MQt7x6YaAoOzkQ0MOjftGv39nYrQyMrOk/KKek0C7D/wdzI1PS5JSch/BcsWxXtt4X6hB0IPxO+BxcUFAaGTlpohExMjkl9QKvyNd2pOTr7KrJG0y80tlJmZKVlcmJeenhZpbbmnJzl+8o/LpJ7K+P18ibjLZXC2PH50Q0aGVyT71tVtkcYNuyXFoevulwDY3bBV+QWe9ERykNjnNGSBJIKDEgWxPGX0yc1+cBtcb7rrhD8bJnXvmEGtCjbBYKy52NtdcHA78POiA6pLi+XA9mjZXILm01duaHBCwMx/52Rl6L95x1eWFmvgDhKAgJ79CPRRlsFIQFNtJwFAYAbPzI2HTzSI5tvCGNVlJZK0Zq0iBai0E8CfuX5blQaO7dnurKRfvfdIx/Cat7pNouPSnfuaoADFUFtRJhdv39O5Htu9TW49albiQiDnKNuQeJh/EeSb+VUUFymCAeP7d+7GHW0p4NonJqc02DdcQMd2b1fEBON6iXHtuXZ2PJai4gr97lVX+xMduvh2zDi2pK43yGcf5oJ/uXZb0Yf7zP22jWCXPne/ABTCu4HxIclKy9TqPkmv/GzkCmNr07MuMUSYPAPe3z/b2Me1jUAec23j72ZsEmSoQnjNbHdd18qxS1KPLuOdxTOLMTz7+b2/SOSBBEAGEyg/0pNFufnLCgVBv18SWiHsP5E3XLjvz+mBMAHwc3o/PHfcHrhz66wkp6RKXl6xlJbVul/yz0XO3byjH0pjLui8Ev08faZwf9QC7N5Kc5wfkRILstd9Dhfzvt3zGa/T7N5QkwBggfTjtVsRcoFB4/nxIMQzhwGSAf0dkpScJm1t9+XDj/5Jni4uyJq1SZKcHPbGxePDcJ/QA6/CAy0td6W7s0nJ5jSoOP57OXfuL5KelqVV6fKKOrlx/fuV92ZFvZLS8Xf60osKyyUntzBwKiiA3Lh2WoMhl6WkpsuRo/8gmValnf384PbIjgERnpyd1uFMz7JNTrZExLdVuof7VDrMNhb4VDapTlJpxCAKo7WBAN+YLeVn/gZBmAu6zLl3NWxxBkwdgz1Rc2A84MVwJKzGqMCTsKVibQxYMbB1DNg9/fvGXIo1sc4L839eTraSyXX3D2kVn779WEi4WOPG2h6EyFtNy1us873q7TxHLc13VKZ4dKRfqqoatTXRhfIgeYJco8vsBED/8Kh+n43Zkrte4mGvshGBcPdQrxTk5Cnk/+nTp/q829KGr9oH4XihB0IPvL0eCBMAb++9e69mTrUKS0pK9r1uLxySHYOy92YgsvyP2yMXrTZxoH3Cn+IcrmqBvUiI98bbCQCbMIg+RDSeDWmSGY8qA2y2XvODlcaaB4iAyYkxGRnpk9u3zsqWbYdkfHRQuQBy84qlorJeK49hj1wsT4bbQw+8nAdu3fxROtofCZX4+fk5qapaL/yNdh2Y58vKajQoPn/2L3L0+O8kPT1L7t45r8R/pvc/aAYkFs6f+0wmfdizzbEkASBxtZEAfnD7INI+Mx7Q+rrSKidKwFvV5xhXssHL5h/USgADen1ZtDQeCYjOQf9+ZG8CgGrp1NyMVsyDYMWQ21FRtw0eFgOPt4NCgkUS1zD8J2IoDLR192rf/8TUjIxNTqqUXWHeSktEIuPFu29QAoAWBHh43mQjAdDael+ePVuU6akJTa6hVpSRkR01bZAVl+4skRZ6zS42eNvz+PZ+cnifIjXs58CVIOF31DPcJxMz05KVnqFV7F31m+OqXL/Jfn6T5zYxMynpKekh5P9Nvknh3Hw9ECYAwofjnfEAxERfnLsccT0sIlhMBBlqAH/98WLELn4ViJ/rHMgoFeRGLyyCrsuFADASRfRUnr1+Z/lwFo9UFOh3/PL8lahhV4NAMIOQvJmcHJWe7lYpr1gn42NDKhM4MT4iDY27FGoHIsDL5/DOPJjhhYQe+Jk9cOf2OZ1BQUGZTE+PC9JzXZ1PZPOWA5KbW6RM//x/eDxOnvpUZman5MH9y1JUVCGVlQ2SlJziDGwYk2D26pVvpK/XH6pvX/7mrQelvn5bhEee9LTK8MRYoJfoDc5Jz5ImH1Ix+2B6e9eVVEaN54c22FK9XrLSM2Vkckwed7f6L5jQma9pXFY8oMeYHuT+sSHfY0gwbKvdqD3PGK0CnAMIdixuAK/8H0guAsbU5GRVsbG/W7Y0YCKPG+PQh887nvc/sq9w4bwKObtY8+BcBL1egwOA63lXDD6Bv529FHU59j3zEjqyc11luaDY8O3Fa8sKDnyr4XkgqR/az+sB2gVQQoHvILTQA2+bB8IEwNt2x8L5+nrAVS2Jp3KeSALgpziHd7HAoo8PflpKYrB5mwPAKw/lrTTYXAntPf3LEkvG2X7s0mY7/XXAbBnHz6iY9Pd3yPBQj7S23JdtO44qoqO99YEcOvLrMAEQ/rZDD7wmD0DmV1JSpe03F859Jo0b9sjs7KSiAqjKp6dl6O+vtKxGHj64KiWl1bJp0z65cvlrWXy6qC0DKAG4rKe7Ra5d/TbumVMhPXHqU038GWvp65CBsZXWLddgBN5IBsZKALjYupffU8+eObkCaAOgajo+PRnXdZBgePbsqVNL3G8AEhj0eI9PTyzvYjgMgGy7zCsHaweMzV09cv3+4+XDXiZJG9dFv4adCHqRo+0fHhG6MtJTU7S94V0MbuEdAGkx+6KdA8RdRXHhMgLO1f/PPZ2amZGHrR3L3vfK+b6G2/LWDDn3IolGwhLeEtqVQBSqfHTHY23LWA3xZjwOAHExOz8rkCvWlVaHSMZ4nBbu80Z5IEwAvFG3I5zMy3ggiJ0/aFxIiCAjsm1zfa1sqY/mGnhd5wAOOTo+KTPz88o+DNGgMYLvjw/sUZ3iROza/UfS0rUCS7VRBLARw0pszEY8+MklIgUFAZXXbI3pXxzcK7nZ7kDBPm56ekKDj4X5WZmdnZbtO4/J/XuXlCjM2yOcyDWH+4YeCD3w03kAdM+P3/+H8HtOxGxSQY4j+CcJ4GdGdm9qZlrudTwJPJUL+m8fEA/awOyPzCAw30TMqx0edKy3/cDel/ewXfll24baatneWKekabYknN0rnshcw33fHA+gaPClB8HonR1rEtYmoS15AEJTiPpIBIAyzMsvluTkVJmZmZThoV4lIsYgH2adkZNT8EpcR1IUwkWSVuUFxcq5EFrogbfNA2EC4G27Y+F8fT2AvM/txyuBs7fq7Tqwo29AIEHy2ok9O6S4IBrW9TrO0dTRrYzKsQwZJ1iMC/NylcHZDxEAzPVJR7fcftwcMaRhj3b1XnoTHlRl6C+1jUUm/af0JRqDEwHSIiSjsERbFWAK7+5ukempMZmantBKYxDPQywfhdtDD4Qe+Ok8AAv6zRs/OE+4cdM+6Wh/6EwOHDr8ayksWkkm+slvmYG31DRKVlqGwudvtrjJ1Ni3prhCyvIjmdG9k4tXLrC6uEKKsvP1fC6tctdFb6yq177+u+0rlfmgu+HHKcAxLgJAU+WnYm4Y+tnXVgagqj45M6skcLyz7fe1mQvVaOD+JCCyM6OVWfhGTM/OKWcCrObeb43Rs6faSrXexc7+7NlzmZpdmgdJbD90GIFv0FyZMySIIPUwrsd7PuaDv5hvRlpazPYFMx5zhBWe5HqiCDva6PqHRrUFBv33xpqqwPMan3ENZo4QEIMqRJ2HPn/kFoNse2O9Kh0gw8HcIenFt4ncc79nwj4vyfm09EwpLo5uo4HnIzMrN66KN1KiQ4M90rB+x2t5Kc1MT0pfX7vew/yCMuntaVWy0JTUVBkZHpD8wlKZGB+W1NQMefp0QXgnvawhhzgHmbGIlMZ417zsucLjQw+8Tg+ECYDX6d1w7JfyQHPTbamsWi+pqSsBZ9CAXv1cFhwfH9qj/ZLG+GiykOBje6+51SmHF9RL+arPATuwHzlQLOfxIWfhh8YyizBg+MPj4ypd5Gcf7t+lkLhvLl6L2MULH/VDAbDYIDmSk5Wp6gkkT5BSMvarowdWBd8kEcCHnA90SAoY686H20MP/PweAAJ/9sf/kvHxaOh+Te1G2b7jmKA+cO/OhajJbtt+WGrXbVl5Lz9/LrdaHsj84nzUvmiNVxWt8Ljcbn0gM/NLwaBtfn3/Lk897GyWsQDUQmPFOlUQwEAA3O9oCnQ4gTRJCrTUsViIBvZBf7yxos6XQMzFN2Pe015GeEMkZ6OxOIcLGeCVsfW2yQ2MjMoPV1eY6O3vIYmBBy3tEZB0F0KNQBZeAdtcSXXv99TVxgBBr/1N29FYrzKFGPMBHs+cjLkS1WYb36q7Ta3S3T8YdT+B5O/c0OBMiHh3ftLeJTcfRT4TfFuRJXSZl9h3qeVuj3x76XrckryucTlnVkaGfH/lRgRHAMSBNmIw1j23x6ZSjvxnZmZ2FAEo3+krV76JIPJE/YP2IW/insr8w4dXlei3ccOuwBY/pEe7u55osjA5OU1lhIuLKiT1hWww75qB/i5dGyBVav4e71sQdMDY6KCuJ21jLRjUtugdH7g/ayPaeUJ1hXi9H+73pnogTAC8qXfmPZsXL/iRkQEpLCzTBWV3V9OLHq71Sk4Vj3kXE/aCwFRBkP4LMj4GHx3c7VsNeNXn8C7k4rnO17GPiyuhZ2BIznlQAEHnhmxxz+bGnySAR293cHRMSgsLVL4qtNADoQd+Wg8MDfUqn4DLDMSfhff33/171C7eBAA7AKt90Nms5HjGXBV9KtdU2E2ygKBgXUmVLsrjNSqmyPYB4zXGOBUFJSrZ54X0wj3QOdQTRVSYkZqux7i01EE1dA71CtrrtnFMdVG55GYGk7p6iVoZg0Af+8oiakULfv+2zVoFbe7slusPVtBk3u+Zi+/Gfve7Er+Mj+Y8FfbTl284A1aD/CIJfeH2vQgpXnPtS21mW3WemIsYz9tmFkS6y7V8f+Wmcz6udjVXq5/reTmxd4cU5/uTupFk+fL85QhpRvz8yZF9vskcbwBeVlQgOzbUy5fnogl3432G2Y8EAGual7nn3vNB5kkgnp1dIEXFkS1/tOnxm963/xfLAX1PT4tkZuZGweunp8alvf2RM5FgnxOUAIlElx049CtFIXjfI3v3/0LKfOSgXeOQpFizJimCd4T9zt64oyTRICuDDOQR7woUO0ryCp0yoInct3Df0ANvggfCBMCbcBfCOagHmp7clAf3r8iGjXukoqJeYWYwxqOzG6sqHCQpFK970T2mArAEsYu2V30OFlssYAx83nVOqhJUYKharMaO79murM4gHvwsiOAv3gQFUMQD2zbFvE/2HFjAsZiitQEkxJOOLjm+Z4fCUl3G4pLF49Nnz+X05euSkZ4mZYUFTl6C1fgqPCb0wPvsgem5Wekd6V8mtqOXnQDcj+Ea6D8tAF7jvX3y5J/kgzVrZGpqXE5/+29R+7gSAGYn3rO87/lnjYkWHTdm4emiEEtC+hfr++B3X2HxBzauFUyLlNB//2fL7QDMjXPHMpINi8+e6m7xHsO+Lr4ZgnXkW9u6V6DihncFGUcCdPt74g1Mva1dtqoA5ySYdKHDaspLovgI7OtmXnnZ2doOBoLAZV5lHdf1kWgg4WCM64QI0TYIcZE6ZJ60MrjMmwDoHRzWYC8ei0W665pTkNqQa90AYo/g/TufhEo880Sm8ciubXLm2u2E77mLVLi3t01amu5ITe0mefTwquzZ97Fcv/ad7Nx5XNVBkO3l32wvKamW4eFeebq4IBlZuVJeXifXrnwj6xt3KpIvJSVdqqrXa2B/9NjvtKLvMgo/589+JiQB/OzYiT9IRkaWnP7u32XeSg7yd9AAqzUSiSBCv7pwZVlZwzXW1OyMtA10SUluoRTm5IXB/2odHh73xnkgTAC8cbfk/Z0QLK5dXU8UGgoMLTUlTReR8ZgfZD2eY8kAA6U32sp+x7yOcwBftAn/7HOzSOBDzcKU4Je+z4dtHYHBvDmeRcyx3dv1mqjc/Hj1VgRU3z7PhtoqobfQZQToP1y9qXB/P+P4bevrElqE24tV5AdJcKSmpEhNWbETRmmqYSwitzXUybUHj6S6tEQX46AAchx9rPHc+3Cf0AOhB0iqPZPrTXe1ukXAD7wVSbz2gW6pK6uWYg95Fprn35/+c8SC3Phx0+Z90rB+p/7nahIAr/J+ECCmJCe/lSghFw8L3yoq2caWUFcbNDHqqqizneDUGGS39vH2N4Z9XMEtwT0J2kdtnb63hiRE/8io3PLA4u0DvHOxZWrNfl4kmlcFQdv6Du6R6w8ea4LEz+wEgKtiH+sZ8yMB9isC8A1zcS1wHheKwaAhRicm9Ls8MzsXleTn272+ujKKfyIpKUm/dyTOV3PPXQl/AvFvvv5Xqa3dJGTV8vKKpfnJbeUBQKK3sKhS0tMzpOnxTU0MkAigp35woFuysvKUfZ9CzeTkiKJngPQjIYrqz9Zth33d7fd+iFgHkVA89ScBcXTx/N+WN1XXbJAdO4/HupXO7bzv/nbmomxtWKdcGIuLT2VLw7rlfUcnxyU7Y0kWlHsOuiieZN+qJhMeFHrgZ/JAmAD4mRwfntbtAT4cly5+LrMzU0KGN15GeNeHmcDZqyUMoRHVA3rY+WD7ERi5Zvc6zkF1iAXZNUvOiXlvrq+RhqpKWbs2OgHCorZvaFjaevpleCyysl9SkCe1LyBtdiWdKldH74DcftIcAV0kcCeAD6qgcSxqAl6iQqr+62sqpdCn7zHoGceXNx82CVBIFjF9wyMqiUQPJQsftrf39kt6SoqUFObL1xeuansBftq/daNWTqj+F+XnalXN9ISGv6vQA6EH3B5goUs/O/J7ORlZUZUsA4snqQakHiMBAGne9nUbI/ZnYX/54pfOEx099lsNCLCfMwEA0dt3l68LsmlZ6elKZvc2GX3tBvnFN4F3IkYAx7VhduDpqnLzrkRWD3MFwnb7APt4W9z4Pm6uq42qwtt+ZD5b6tdpUB5kdlDuSqZ7+bKHVSAAACAASURBVApc39uGqgr9Rly++yDwXKf271r+Lj1u74pKTJBIOLlvhyad8TE9/bZx3bRbeNFofkiCoASAq5XOm2CATZ5n1UZvmNaLoAtdzT33IjHM+A/uX1boPwF9S/MdLcRQmaf6Dtt+QX6ppKVnyZMnN6W8fJ0S+6WlZsjNmz/q+mFyckzS0zJlanpcJfnW1W1WuV9aOMvKV4Jr+3pAHVy9/PXyn1AByi8okTu3zkWQh5489amiCJAlpUUBQ770w4/+KWHSYKr+vOPGJqbk9JUbOhYJFYotZh3UNdSrfB7IglYVlyuxZ2ihB941D4QJgHftjr7l10OvFiyz7e0PVWd51+5TcVWWXfDHwzu2SIWjt6t/dFAKc/I1o8tChCwvbMyxLJFzxBrLu11hoi8WeCyE4oW08jHjGmAFhtzPDz5vnw/m/kT2N8cuzTH6XBDjePvi8GlOZras/cCN4OBaqUYha9Q9MChd/UO6+CktyJddm9YrKoKABSZqqkIkAD46sEdhnOxHwI+MYX1VhWxaV/3atH4TvY/h/qEH3kQPLCwuyPXme/qeG54Yk+ricu119xpEfBDuGdj/0PiIdA/3yTZPAuDunfNKFOY1FuVU61JekOH5JQAOHPylFL9IMrwuf1FBRwr11L5dmkwkkA3oKHBO47k8V/QV/37VpF+gqghCeBeTTPXqlfvxzZiJblxXrcgrYy40GUENlWLMqxzA3+IJys136WXv06EdW5Z7rV1cBCTkma/5hrmq27TpwZrvB/03cwQlQCLZL9Fgq9m45BYZxytp6/r+m/MFtcDdb27TNjzbjuzcKgTixlzz9HImuPzvvOeWFK/rntuKES97T1/2ePgDrl35VoexA3pvz//O3Selqmq92PtzjEkMJDIPg8ggMQiypaK4SIrzcyMQHNwPkqV5mW5Sx0TOF+4beuBN9UCYAHhT78x7PK/Hj64ry2tJSZVcv3pacvMKZW5uVhobd/n2kuEuqiJjk5OqzUoG3wvJI4Clb/Rxd4tsrKzXgHtiZkoryOmpS+zNLMLSklN9vR/rHO/bbYMcB8ZreuNUDmnNWpmam5GRqTGFDZPI4H6kp6SqPI9Z5Jrqzs6NDcrI3NTZo60OVPlBBdDfCbEUPaV8qOFKQO2A/tJ4Fkbv230Irzf0QJAH+J029bbLlur1SrQHAz3JgPHpCaH3nwQeCdEbzfe02m/Y7CG+6h8bikAAPH26KGd+/E9N1HqtoKBMDh359TJBmF8CIN7+XRboVGgPbt+s74ST+3bKyPikooYI8EYmJmVufl4aqiulqaNLUURAqkkecizV4vXVFfptgAdlem5Odm6oVzg7gcDB7VsCpdtQCwASTSKzoaL2lfT/Do9PyLkX/ehUznmnAdP3chC4IPLG39q7f2ifogEw3r3fX70Z0R7mhXpfvvtQk6a22ZB7V8Dtvb8ExR19/csqAFRObRUY9ie4JYC66JHXtQNqfPDdpesRw3ur4vH07RPI8/24b6kA2Nc9NTMjn5+9HHEeL+qBja5A2tuOEGs+Lh4Avn0Xbt0VklHGXMoMq0kArPaeu5QWfq63J2TP16+dXj79vgN/J6WlNfrfoBBoNcAMZ8hAf6dcuvjF8v7wC+QlIMVH4qm9p1/XGKhUwHmxobZatjeuJNJ+Ll+E5w098FN7IEwA/NQeD88Xlwe6upqkr6dNA35gaagDQDSTlLx6GCeszO2D3bLmg7WSkZqmC8enz59KZlq6EsuBDNha0yiwNL8Om5udlubmOwpZAz6HPM7bbvh0cHxEIMpBR3mpSvaBpKSkyNz8nMwvLsj8woLqHhdk5Sn02BjBPYt4kjVoQctzERIC3JevLlwVKkbX7z/WBabpYwU18CYtYN72+xfO//3yABrWzb0dGtDPLsxJz3C/vu9IANDqc6/9iexu2LKMjrrVcl/7X6uKypcdBRz4h9N/djqO99qmzfuXt/X1tsuVy19F7Xvs+O8l14FAsHckSXjuxl1t+bly75G2Kp25flvhuiC7gMgbKVTaqJA9gxeE90d9Vbncb26X3ZsbpaO3X5OQk9PT+u+hsXEhMKRqu2NDQxTRIP2/kPbxrsJftEFQCWysXPfSCQCu6fbjFqksKZTB0XFNTsBR4LIgBIBdTedYF1yeIIdgnCSsK7j3Jgi8veqm1QAEAWgFE6DbPAJmH1jzSWQY2Lo3ebEke7d3OdnCPfHK35LorX3RrsA12SSBdgsE3wwCt6X2tWr5/uqNiMSHLVvoCtpd3w8X34KdAAA1B/GsN9nhvW+g1PJzVr5xrvviUgxwJQCWUAVL6g4uc40NMeCJvTv1mfZL6ATJFf7Ub0OXAoBh/rffHTt2HlNJQpt4lHUUaiMZGcFqGrS+0EoJsgROiYzUVF3v5XGfnj+XkoL85UTaT3394flCD/ycHggTAD+n98Nz+3qgs/OJZGZka6/W2rVJSkrzttujh9cEdAMWzwL4bbjemflZefr0qWSlL8FMYxmLRBbrdRXlCuW/9bhZey2fP3suX1+8KkgwUakDydHZN6gogPTUFF3cs3BnUWxIG/3ORZaf1gEqJLlZWW8lAVgsP4bbQw8k4gGChbb+LhmaGBE07gluvaRWJEA7BntlW+2GJaRUVws5OdlZtzmitQjmfxbiLjMLdbOtve2B3L51NmJXoL4nTv5RUuNItN5+3Ky96/C2wH5/bM8Oaenslp0b1wu/87auXiXvAkpPexAcKMDDc7IyVMqNKvSmdTWqMALvS0FutlQUFcnswryMT05pC5K33ep26wPJz84TpP9IjmSlZcjk7JRUFCz10rvMSNcODqz0khcUlitsOcfDVN7U0S1o2zNvVF5SfRIAVCpdve4uuLl/BXmLXh8QdKDottmBMn93kdXxd4MyAHGQlLQ2UA2AXvjM9HQ5d/NOhBSgF7XlSgB4K+5+CQDmA5rMSCJ+c/FqREsASZ3Gmkq9VJfSgIvgz09xAdQZxnMYRIJo/OrlDuB39+2l6zIxNb3seheCjaTV1xevCfK2xkgUcI1+MrfaunDpuj7HxmyiRdc9J5FCIoZ5+llbT5+iZ4DF15aXxQyO5xYW5EFzu8ry8kzRmhIv38bzZ8/k3Nm/RKkAwAXA++HO7XM6zfKKOkUG3Lj+/fK009Iy5eSHnwZyANC28eW5y5os4ndz6fZ9qSwtlunZWU0GkjBZDYdRIu/ecN/QA2+qB8IEwJt6Z97zeT1//kyhYRDLkAA/dOQ3khwAzX8b3DU01CPXrn4neXlFsmfvx1GatK/zGlhEwzTMonnhBdcAfkXykH/S01KEBUe8xkKFsVhcZmdmBHIPoEIA4d+Oxnr58vwVXaQbSCRZ+Y8P7ZXHbZ3assFCi0XM7k3ro3tiHz5RiO/oxJRWA71GBRMoKJVBYywWgYkmcm3x+iDcL/TA2+KB/tEhae1fYXGnx399eW3E9OHteNy9IjdaWVgqZfklUb9tP/k/BvMmNm/d/FE62h9FnCeehftq/Uqg1dE3ICX5eUoQuhojcUiiBCTA8OSYDtFQXiOF2dE8MXyn0EZvab7reyqCGaRtjfGeunD7vkAO58dTw76uoNRPoo4g7Iuzl2SJ32XJ0JlvrKlStIMXBs92W0GA/ybBioygbabCb4JmWimQTTMkhPa+prec9z2cLfY+Xlk+EhskOGwj2LXVXLy98zYKwFTxQSZwLttQvyGx4udDmN831S3BzI3BOUMbgG0mIeFCB/zq6H7pGx5VhJrX7ATE+OS0+ss2rxoCz9uP125HySfqt+vAHk1+u4ykwd/OXtYEvDHjF7977kVieMeFX4FWEttou/GSKZvthmjT5mSINe+ocw50y8ULK+z+zot1/HFd3ZZAhQFzCM8IPB4kKCpLiuTzs5d0E9eETLKXeyPe84f7hR542z0QJgDe9jv4Ds+fNgDkpsgEZ6RnLTNLx3vJU1NjKieYn18a8ZJn0dbT3aKkM0jV2Ab5zNBgt5SWrZO0tAzdtLi4IONjQ5Kdk69JCKo9fDRgy2Xb2NiQBvX8jf/PPqgX0Cs7PTUhKalpeg0LVJ3GhyU/H8KntTI7OyUz05N6XRAeso3FcbpVTadtYHJqTLKz8nS+iRgEgagFUHG3exD9xmCBRWC9vqYqsGoOodblOysszATuLN68mt0sxgnIqcZQqairLNNF7T+cOKwLHv4+OTMjtx41qwzjzg3rA0m6DPTUZrY218Ki+vytexFVJ7OtrrJcuQVCCz0QeuDlPBDU/6+QXDS7XxBn8U5DB5z3mm1BC3cC2YWFRV9JtaDZgyjiPWMW96CJCFAmpqdVo96vkuo35uLTReU/gE8gKz3DmQAg+G9uuh3TqXZvM+9lOBkIDmHON1Kv3kFcCQAqmVRYvYZCC8gC24DU15SVKo8KyCuv2VB4EgffXbq21IrlMBOc804niesyQzjoQhLY/fHcky/ORSYrvNVuV2BvzmnzH1Cp9nIN2EiC5s5uuf7gScR07QCdDS5yP5NoQR7ui3ORHAImgeAnC2xX+L2yi5zP24LAM9Dc2eP0qZcs0OxE0oDvHUkk2xibBIPfPfdTADBjGNQAgbIts+hNzpj9UU+46ZB+NEkO0Hy0MMDFEWR+pKJBxyRCAKjP9+XrUl5coOpBPQPDsq2xLmrNEvOHHO4QeuAd8kCYAHiHbua7eClITSE5xaKR3lLaAWIZC89bN89IV+fKh3/X7pNSWbVeDzVMsjW1G2X7jmPLw3Hcjz/8XyW3sj8ud+9ckNaWu1rdgpzwm6/+WYwG7YXzf9OEAazWra33pL+vQ6FqW7YdUs1a+AuWiLF+I7dvndFq2JGj/yCZWbmqow2Uce/+jxVSy3nNvlTW21rvL0PgmCQ+2LL1UFwKASzC6JeNxZbs8mVQwOySknLpCjMui/nPz1xS4i4Id1h8tHT2qHQgSQkqNSQP+DjHszjnWsYmJnUcL2z3XlNrBBGUfV1+84v1HIXbQw+EHoj0QJBuNwnKUx9+uozUIrn57Tf/GuXCvfs+9pUFQ+ZzaHRMfnFon/bsgzQqLsiLeRt413x1/opsrK2WjPQ0lXUjUDPVTLsCbSRRl949i0ouamDu9olgAe8e7pekNUnKkQBxom1+1+ea7JatB6WuflvEJqRP7zW1KSKKZKiXC8DFlG/39TMYgSCcArQUJGogslBT4f1LwGhL0NljAZM+uXfnktTb9ExUQMy+djuBi3nesPIT/P9w9WZUL70d1AcF/5yLJPX2xnqdoquV4FdHDyjE3W8cb7LBlUQALr57U6N8f+VGxFy9yW476WR8xrn55oFEcwX2dgIiVmsBc/3o4G7l1zFGWwFJD/gNErVYCgBmPnBMcK0GXWE/A+acNnIBLoYtDbXCd5hWCdMKcedxi7bf2KgMvzmTSCOhFo9t3npQ6j2/J7/jeGYhwKSlgUIISSy/xEo85w73CT3wrnggTAC8K3fyHb0OZAHb2x7K6Ei/8NKPRfiCG0xVpri4SuWb6Ms0LLJ2z5lXisowzBKcI2X1wQdrtDJPUmB+fk4Xt0ODPXL1yjdCr2tFZYMvG7Z9O0gWbN12WM6d+W+ZnZvRKtni4rx8/92/S05Ogf5tfm6p8kKv2+49H0pfX7vq47KoLiurFXppSSzs3f+LmAkAegIh0VutBVUJXJrGfprJnN9UFAw5FB9jegyR+1stRNd7XRBCwRBuDIKwtJTk5cUX8/Orsq3WR+FxoQfeRw+QjCUp67Kl99PHywoAXsZuc8ypj/5RMjOj4fmmokrwhbznl+cva38uwQgBfXJyklY3XQaEG0g5gSbBEVW+20+aVeaOxCE8IgS7GDBn+ADmUY2ZmpLsjAxJTl7rbBOCABCS083VDcvKCOb8Xg3zoOfB9e6mwkqCg0C1vKggQhaOsehR9hLc8XeCOJK0XNetR00xk7wuAj3GocpLZZYqeVCi2A5Y/RIAdlXbhVzgnnJP7re0+Z6LIBICPW9F3+tXG5LuIkoEJUHg7OJPMGMxF5AUINCo0nuNgBXUhN0WYKDtU7Oz0jc0oq1z7GMH4i5VBO/YjGPUH0g+xDL2P7Btk17T8NiEEtnFMvue23PytmJ4xzHfd5PoYC1hvq3eoNkmITT336w9mDOJmIHhUTl3865TuYeCB4SirNFAeGZl52vB5N6dC0K7pJ/RUsM/8UolU7QgkUOii3UAlpIcu5AUy8fh9tADb7sHwgTA234H3/H5A7EnEF5Xt1UVAYCZBpFHmQqV6lGf/KOwSIOEylSd7AUsyQRYZBnTS0ZDEF5RWS9mPCNvdfHCF1rxR34mOSVVTn/7b3oHGKN23Wbp6HiswfxSe0G5dHc1a/KhpKRGq2HA/Q8f+Y0G+Lb+LXMhycG+sN0aJMLhI3+vY/PfXoZt160PYiuGPbm6rFiANfLxpAIFRM9rdoXFu+38zUhJI7Z7IZX2MaaKFU8FYLWP8oVb9yLgin9//JAuqkFAYGECYLWeDY8LPRDpAZBQIKJc5g1yH9y/LE1PbkXsynvuxKlPnfwnhrWcgL97YFADev4/6CBahgy0um94WN9bWenpUlNeogElMG32JfAh8COwpdJ3at9O+eHqLSUNpNJO1bJ/eFQr/0DxMXqsUSohILYNBQBkYkcmx2VDZZ0qx9jmlTALelY2bd4nDet3Ru1C5Z3+eoIp3s92pZed27r74gr4Xudzaqr3nMMvAWBDxF1V+Vc1Py+aKwj5tdpzmgQ4aBSQasa4RhBoXvWC1Z7HexyJHRJCNvR+tWPbCQDD48BYp/bvCiS9s1EnJllgJBJJmJBcAeHRMzisBJrI8/Kt9SYMjA9JjrgSAKgh3X8h8WeukXXOwcO/VsLnmZkpGR8blIcPrmqSwNjR479LiBCaZ5HfO5wPvBcO79gak9RwtT4Pjws98LZ5IEwAvG137D2cL330jx/f0FaAQ4d/LdkOMibjFgPv37hpn6xv3KnV+t6eVg30U1PS5Ltv/017840Zgqbr177TYN3+GH340T/JzOyUnPnhPzW4r6pu1J5Wgnu2wTHANoztJaXVy9UxEAKgB+7cPq+tA8gXkiwoLauVfft/oX2jBu4GOgD+ABIVdmIBmSz+m1YGWgS8DNuuR8G1+KL6sm39OmVnNuZXXaJXs6a81Nkb57f4M5DLn+PR9KIdTO+hXYVytQCgXpCSlBJIXvhzXE94ztADb7IHYOWmNcllBmXFNj+ugPqG7bJ5ywHn8V7oOEEMffwEGxDCUSFGKxSIMe80qqdA0/tHRlXfft+WjQr537p+ndx90qrBDsSnoAMI3iAcdRnvNfhLaB2wzUgm1pVWSUFOXpQE4NBQr1w491lct2v3nlOKGPPazOy8nL91V4ncgPcbaLvZL175OfYnkcH1uuzg9s1aPY7VKgDLPwliY164vIsDwIsAc8Hi43JSHDuBJNtvSeO50AauYZhjPO1w2vt/cK+y2JvA1zyHtIq4evpjTZvj/NorzLFLhIyNy8msWGOa7QTePL/xGioNHBNkdkIdyUDQMhDnQayJcoXhRGAbkHqDkoB0kpZG+CgMV4UhV7RRhRPjI/LD924ZUW8b0eBgt7ZSGtu5+6Qqa8RjtAWRVAStcbdpidz06O5tikQJLfRA6AGRMAEQPgVvvAdAAZw981+ydetBkQ/WyNPFRRkY6JRt249EzR1yv2tXv9VgubikWvv1+agcOvwbuXzxC5mZmZT9Bz/RMdiPrDMLMyD2+fklihS4cOFv2o9PUA+B1chwnxQWlsvE5KhW9znm0JG/lzu3zi7L19DXzzwvXfxCzwfMn+oXFTOq+CARWprvSFX1BmlYv13OnvlvWVyY17FOnPqTNDfd0X2B+I8O90tT0y0pLq4UyKPgGWAOJAPy8oPlEL3VcFsX2HaWSghdvBbR38ji55dHDvj247tkhbwLskQfJkgeSZRAfui1JYbty8p94Nf64WVvNjBF++/evk2uvaWvQ+rLqnXBYtv84oKkJLl1uRO9tnD/0ANvmgd4BxUVVSqhqTH7dwbxKZX7DRv3Rslr+ZH6mXHsBIBL35v9SOAWeohXzfEmmCPgIhi24dFG+519SQSAZAKaTIIAGLjRZ6fvn5YgfuOb62rku8s34uo/dt2nsakJaRvoUtQA0ohe2UTeXfC4mPYtv3sdpHoAEoHgZOeGBunuH1S+Ay8XgLfFyXUeqrEopCAl5zXDGwBqwsvwbu8LSguIvo0K8zLWg1SgL9wOpr2IMXxPZdgv6OX+ci5Y2XlPu4xv0aHtW6LmCxS+uqxk+RAUBz77wY1IYScSGCf37VC0hx95oRmMc57atysiQLY15Nkv0QQAiRf4EZC4dSknMCbBMs80ZHkYiRoI62IZFXoztndfEmQk8s/duLO8KV4uHPt5Mz550NquaBRjRk6Q59duvzPbIWLkGTHtHDZ5ZZCMqEqEnviDci1h3kSiaZGMBf+3CRpJBNJClJuVqUTEqRafQiwfh9tDD7zLHggTAO/y3X2Hro3FFj30kODNzExIWnqWzM5MSX5BqfbRG/NmjL0uKC6pVHgZAb5tsPLX1W3VwDtRU0TAh/8onBvEgYHCGtK/oPG8BIF++5IoOHbiD6ou4Gd2T57ZhwUIiwGvuar5QVB5FyEVYwZJBMXyIwtr/AXkD7SG1/AniQ+UGrjPXqM6ZmtAsyihwsEH3mZBbqiulF0bV6pvyJ2NTU9I8tpkhQxnZ2Sp1OTkzJS2RgD7XVdaFVXxi3U94fbQA2+yB1AyoUUpOztP0Uy88zD7d0Ylur39gWzbflRSUiLlx4IUABjHlgB8/Oi6PHoYGYx6q3teXyHVRdBflA98f0bO3rijv0+CfKqoBKanr6zI1BFU0Dtv+E7o8W+oqtBqZW15qQaYwKqRwluN8T641/FEqorKpLygxPk+MAlnv/G55oOHfhXxjfLuS1X9TlOrkh8W5uUKKidct228ryGVgz/FtvXVlVJfXSHZL6q6Xh8RWG5tqF1WwQHSThCLTB6VUc5D0oRgkb5omzjPFRBzbvreaauorSjV/vcP9++O0pU30q92Ekd73xvWSXVpyXKSuaWrV67dX+nBZx/uK+oFa9Z8oG0gppefRAbfM69vmDP67iSBDDKEhBGwb5IiJljke9HW06uStLaZfalSe5VsvPfKXLvrfjN3nj+QJDmZmZKbnbk8HpVooPDM1Rg8DhDi2tKHZhutANxrEBskDmhfAcqO0TJCYibjhTyg63fB/YV41z5fLAUA+5oM+oG/2e0EZh9bStFVGLDH4vhPDu9bljO0UUT8PnbsOCZdXU9UmcnVImQrBPjxILGWQMGCFhqeY9ZCJKFIksDzMDI2oX5zkX2u5t0QHhN64F3wQJgAeBfu4ntyDZ0djwRiqYWFBRkbH5KKinopKa0SyP6MUaXigwFxYElJlaxv3KVM+lTyt24/LFWV6+W77/7PctWGY9mvunajtgCgW60fvaRkXSSDDuC8jAdpIImIG9e/1yr/tm1H5MH9Swr9B8ZPsHru7F+W+QaA7rMvBloBPgEqcAS8QGFBIBiuAXshyb4QEJJAMBaPdrZLlsiWRLIfExeU05Yv8j5SLrZim/l5NY+g4VcAnVFYVB41BAFESkqa+teFABgen5DvXsh+cbBhKqaCYeTA+LuXvAiN76y0TJlbmJOx6UkN/LPSM2V2fk7SklNV8isrLUOSQyTAam5reMwb6gHePQP9XVJUXCG0F4FqwuzfGSSn9NyiW8870LYgBQD2MwkAv0SBV3UlyE0s6Pkd07ZkCLsMR4ANlUeOlP12b1qvxIG2ZjvB7/bGulXfDQgAeR+Mz0xIbXGl7/sA6djWlnsRrRG5uYVSW7dFv1HxKNdQoSRQJXkJFwHVYHzAO90OeEmS8De283dXJZRqt/7v+fOoYBlnEBzRDrH49JkT7cV2xoB7wa/SyjwI0LGgaixBN/NgvpDmucy+Jtc+VOGxWMRt7MecvT7znpP5cI20wXEN3oRCrAeGoPpxW+dyMga+ifrKckWl0Mo3PTej8pE1xRXRCLMX17J27RrflhRaT0Cilb1A++HDpLVL94t/B91zEhhDY+Ma/HqNABikSDzmJ3HIsV4lCv4GioUElctI4BXnryh52AE93/VTH/6jfLBmzRK6MjllOTFpxrL3dyURuZckpAzihGRDdmbGcgsH6xQIRA/v2BI3cWA8Pgr3CT3wtnsgTAC87XfwPZo/FayxsSGV4INEj2ywn5EIMBUu9gHmSlCNEcTPzc5IckpKBPSchQGLOXkukpWVqx8lY/bx9thLi5sX2D00hZ+xMFo5jv9mu9nHPjbWvlwv5H9YPAoALli/3yLY1TtpZ/Vtv8Ka7YKOUvkpyM32vQfM//Klr+TAwU/k2rXvlNwQtAaqDHNz05rIoW2iorxOxseHZHJqXDZu3KNJlMNH/14rAhjJFZchL2RXc1jgbK6rVfikWQzESwDIfZxdmFNyMBIEJXlFkpka3Cv5Hv30wkt9yz1gJOt4d8KpsmvPKbl394KUl9fJ8PAS0VlWVp4mSzdu2quJU6/xbkS5xGUkC+BZUTLT0QHlSvEarVAFhW4W/3jdC0we/XNjqAQQkH14YLf+CbZvAkEbchzv2Ga/haeLmgzMSE2XjoFuDRbXV8QXOHm/NfGem28BUmVUKAlMeW9R9afCDsqK/w7tzfeAyjK2PtRvyaaqBsnJyEpo0nML83Kz5b4mDnbVg3ZIjK3eIDxcJz2wfbPQshev+aEEPzqwx5mMsVEDnAM0Bm04cAjY5uURcUlkmv3xJxwARhXAlQCgjYS2GdA+JGb4LYE0wVq6elT1A5UCki6hhR4IPbDigTABED4Nb40HCMLplV+Yn5WFxXntUw1SBHhrLswxUW+1zY9F2nuoVxbJr+/PtVBwSQT5Ef8FKQWYOV268IVs2XZQujqbNPB/8vjGkkb4Bx9IefnSBxreBWQQ794+p1VJkgZbtx+RSxc+F9ojdu46Lhk+bQ9ewIg7BQAAIABJREFUvgMq/bPzCxGQ0lhJirf5GQnnHnogXg9QlYdIFEnR6elJTVKCeGpo3CGw2dfUbpLBgW7tud2wYbcinLwWBHcHoXTi1B/1950o+3+812D2Y4FPoo5roFL91YUry/3VwLmpbhM0sy3RRT8Bx9jMpCwuLMjo9IQQkJER3lLT+NpbgngnA/cmaIG3pLyoUBOstD+EtuKBsbFBSU/PUnTYm2aQyz7qatHAvzi3UJFkiVj/6JBMzc1oAmpD5boo3omgsajAG7I7F2wfckPaEhIxElC04hhjPQF/A78zr5miQllxoRzattn3t9fX2y5XLn8VcThkzKAivagjL9GmUWMyxRzDN7F38wZ59vzZC/LGTmmoKteiC2oiH8gHyxKgiVx7uG/ogXfdA2EC4F2/w+/I9VFVWliYUzghOtSbNu9XaCUEce+agVBQtYGUNK2YoRgQRJ5lX7+XSdsvAeDST/YGy3Y/qH0OoPbH9+yIyaDf1dUkvd0tqu9LX/GWLQdlYWFeVRzu3DmnsoaPH16XnNxCqapeL6WltcuyjfTN0lLR2flEe2i9CwMX2sHuk2S+sBKvtv/3XXumwut5vz1AYE/ljd8eWttzczMyOjKgLVQZGTnS1HRbMjIInpMUHZCeHh0oGIUVlydNZY7FNqglzmGbTRD4qu8EFX84StJSkmVkYlLOXl8KWOitRvfbBZnGH7yLMLYnv4AeA9++2/5YK7DlBcVSmlcsLb3t0lBe+9rhw8+eP1cOhBqL5O5V++ptH49v41df/H+yfecxqanZ+MZdDuix8ekpbQPYWFmXcAX/SU+bIs9GpsZlc3VD3EknWw6R596QYtqB+yeH98dso7AdSusBXDouMsf9WzepBKdtNx42SVNH1wu5Tn+4vSF19vIwMRbrusLCMiUB5Pt//drpiHOw3rMRgaBzWMvApwA/CLwUNlkh6x9kLCGDDC30QOiBSA+ECYDwiXgrPEAfGIs2qlBki4tLqpZg+h4Wdy6GD8zE+LAu8KgSpWdkB5LnvWkOQJEAiUBY/yEl7O/vlJOn/hRXxYMECWRDZO4xA4u3uhQUYmqT5JnrN1rOjIGcIJBUr9H/h962n6TWy/qSqt307OxS/2rS2qgP91I/6HOFx8Lwjbk0j4HMktBgcc9YIfnPy96Z8Pi32QO8O0mcwmvCP/EYv5upyTEZGe2XsdFB6elp9WW8z8zK1XcUKAKUUGwzSidUbWMZ8yR5MD01LguLC8u7p6dlaKJQEUQxrGdgSCCho+/YK3lG4gMkEj37XqPtiArj1Oy0dA71yvj0pAZj6alpUleKBKHbCGTgpMFfKAWAWIID4GVtdnZKuWtmpidkfn5J3g8S2PKK+lUnI/g2grJCDee5vjuTJDev2Jnwsec/OzutxLm0bnEcyaL8/NLAeTB/Wk/gvIFllYQTgR1tIlxXZmaujI0OqLKNIi9GB1WdgnuMVFx6RpZK7dKaMj83K0+fLer1U0EuLatR6URaAnNeHBOvv0kiwHuBnCVJaPgu7HZBv3F4LtJS0mRmbkZSNWG0RgljqfLjx8Wni9I52CvTc7PK5VBVWLbMw0BbCXwS7I/KTFpKqqJLQAzkZmSrH6n6P+lp1SRcUU6eIgjiMTv499s/EQJAM4aN/vMm19kHokHaBvnWdvQOqPwfFg86MCiZGHTNXiUkkmbwAIH4gfST5B88B5vqarUVIFEEUDz+DvcJPfCueCBMALwrd/I9uA4WL95KsPey+/s65PKlL6O8wSJkx87jEfJX3p0Yf3Fx3ilJZ+/LwrRtoFsg68Egi8tKS5e8zFyF/rE4eBmDiJCF6rq6rQqF92a9Y43NYoogeu3atcqKaxuVc3Sef7h6M6pKwEcUCCqEfy7NZNj0d26IvfikctAzOKRJBJOIQHu3sbZSSgpW5Me81wHJ17eXry/Deb3oBS+6wT6eJAAfez+pJXoAkQDCEpkfBFWP2ju1ssHY3soHwUZzV49eJ1BdZKpi6SzHun/h9tADr8MDMPNDtkmQG2Qgrbq7W1TmNF6rqKyXXbtPKbFpb8+S5rYxeAd49wYZQT+JT6RTg4zkL0FbPMR63nG4rjM//GcUOsHs5+1F7h8blqQ1azRIq/ThLsBHbW0PoqYMnHnzlgPxum95P9rcSPjSRuGqkLLjrt0npTJOLXR7AjYprf13o0TjQkoQqD9+eE2RWV4jkD96/PdRahHsZ/NFIJHb3v5QkwFI6e7Z86FCwJGD7OttkxOnPpVrV7/R66WV5Mix38q3X/+LlJWv02cJOV6CdfwJae/Vq9/IseO/Uyldjtm4aZ9TRcblfIOusxEqSO0G8QkxDsH9taa7kpeZI6NT41JfWiMdg9367cdvtSUVcq99KQDGaBlp7euUysJSGZ4ck+y0TCWTHJ4Yk+S1SdJYWSf32h9rwgikCf9u6+/SY0Gf7G4gyR6pBOG6Hlcr34f7d0ln36AqCBjbsaFBGmsqE34eQaQMj43L9sZ6XRNQZff7xprBT+7dKUX5uTHPRZEDdGO85seDxBybOrpVIaJ3aFilJSEEjZfwMN7zh/uFHnjXPBAmAN61O/oeX48hugpywclTn0pW9gojLfuy6KLCAks2UoBGg9Y1jk3y43ceyKP48Odl5cQN4bPHIgHQ0b4kjaS6uCf/+Eq4DrxyQYk8Kn5ygt4xkJY6c93/ox7EROzVWKayACrBoA28JEOJzN8sgBKdn/echieBJALSUyw4bIP0yBAQJTK/cN/QA2+CB4I0uoPmR5DfsH6nnP7236J2O3rst5KXHwkXNjuRdH3y+KY0PYlmLfc7H+/Eo0f/wZcbxO84lzShva/dZvX02VMN+Aqy8jShixSg10A7XLzwN+fpXMEK0qMEd9mO9goGoUJ+/dp3vgkKcyKCZJRi4MHB4qni+xEzcrxrrnwTqZJzb4IMskhII7324P4VSUvL0JaTNWvXqoQvc4Z3ombdJrlx7bQG7fx3UlKSZGblaQ/4g3uXFd7Pc0Syn+dD51hWu8wbw7WUlFRLa+s9TQqADoiXXBIeDJ5x2+JpTyEJBLkfajFQ/s4vzsv84qKU5hXpUKBFKgpKZHJ2Wiv5tIzcbLknGyvrlROgoaJWHnU2y9baDao6AxIAVADriZLcQmnubZfNNY3S3NMuJXmFy+MG+d6l5EN/Pi16SGHagfqp/bsEwsx4jcQ3HDuVpUUqOWgMBN7F2/eWJQm94+1orE+o394vKeUd1yYZdV3D4/YuJQA8vme7zC0sKBLg18cOJtTyEK9vwv1CD7wrHggTAO/KnQyvY7nqwMcCeb2CglJl8ifbz+KP9gFXNYpeMype3d1NsmHDHikurlT46dTkqPavQ2BnzCwE4nE3i73GinWSm5kYiRMEgMBUF+bntLoBLPJVmOnRi3csquqb62uktrwsLgi9lzDI7zy/PLI/qkpuJL7sY/Zt3ah63saQyrr5KFLDOd5roRd4ZnYugtAo1vzoLwReaPdTotFdVVYipy/fcPZGGjmyeOcV7hd64E3wAMlTqrJUfFdjtBVQESZotM20BrhatagSnz/3V9+2gqB5cC5UB2IhwswYVP9Pf/fvvudy6Y8393Zo9b8wO29Zks2ekyuYNNu9QTWw8N7RASnOKYhKAMQbbAf5g6RIUJvYlctfa7XdZV60AkE3zOsE2rHMrypLAoDr4vv18P5laW6+I+UVdYreuH71O/2+nvrwUyWg5NsLOSVJeO4TLV5trQ9UCeb+3UtSV79Vhof79Lt8794lqaioUyWL4ZE+OX7ij9LcdEuTBzYpIIE149jPHW0FP3z/Z72kg4d+reoXrAvsBIBXmcf73d9as0GD/4GxYUUCEPSTFCDIRymCCj8JI5IyXYO92sIGPwUJJGQlt63bIGtkjdxqXUKN1JfVqBxt11CfogYed7dKXWmVIg2CzNXGZzhvvKo9fjxArvHxW1tPnwb4IPiwvVs2RCQB+PulOw+U3X98ckr3Ya2wf9smqSj2b1tQWcuni1G/WVpFaMnxQ/9ADrxz1wlNJgXZ8NiEXL33UL/XIPGqQy6NWD/fcPt77oEwAfCePwDv0uXPzU7L11/9s35ggPXRO7i4MK+VkpHhfpW9Qvv64OFfO3sXgQcCvwR6h1zf3PyspKVmKGw2JSVVFxPo895oXukf5WNdmJ0vi88WZXRyQrqGejWzbxsLhPqyau0BfFWGzvPc/LzqPaenpGnfIXPmXH6WaAKAxcvJfTtUizuWzc7Ny2c/XojarbQgX/qGRyL+7g3s2XivuU3uN68sUFm0ELTbLQwkCdp7+7UHta27N6JNgf0bqipUYQBjIYdBiGQ0iBOdn0sB4ZMj+/XcIANctnNDg6wPgFrSR5qanJqw9nQs/4fbQw+s1gP0UZ95ITe62jFIAPDuRMvbtr37PlYot9dIyn73zf9e7en0uB07j6m0aDxGoOklFLOPI2FMG4MxqrgEdblZOVJbXBF1Cr4V35/+s29CgWCXMQ2sfmRyTKiqFuVGBjEERBcvfK6EZy9r3v7o5WuZnZJvvvoX3+FtPzKfC+f+Glfwz4C2+oN9ApLYtK9xn2nb4Pt5987S94Ek++zclGzfcUz/2zC9E8QD+YffB3TF0eO/kwvnPpP9B3+pVfuHD64IbRr37l7UgH9iYkQG+jt1fP4xvraryqAOaCHADOScZM+xE7+Xmzd+1KQI7SklJVX6fCA3xzUdPf7biFZA+vXvtD2S3fVbtPefVrqmnjZNApDoL84tkL7RQakoKNV/gwJceLqgyYD5hXmtShdk58ng+LDuz3oAyD9rhSVEyAfKPZGRmiY5GdlOxIntX1rP4PoxRtUf6D0+8H7nqeATxMdjEOhduRfN/QOygJ5/bHRiUr65eE2LAn93aJ/6I2ntmkA+CNZmFy78TVs2WJ+BGkGC1EZb8uzx3HCfaeU0FoQgiueawn1CD4QecHsgTACET8Zb5QEWUUHELn4cAOYiTa+qq9/R6whIiag8jIz0SWPj7uVK/P2OJpmYmVzePSUpRWqKyyVfSQmXyHwgkTIcAWbHmuIKKc0virstQEm45mYUcrikB/xcIL2hMg3bNhUlIIiQCnUP90lRdv4SRNFm/LMuCsjg1fuPhFaAROzEnh1SXBDZNuE9Ht6AR20rPYdsN6oC3j5Fr9wgi6Ovzq9IeXGsWVz4kfd5FznoG6Nz7GermZ93kVWQmyP1VeVyxUGOaM5L28KpfbtUjshrBj2SnZ6lz0tmghJRidyzcN/QA/F4gCDqh9NLVdEgs+HY3v2oPhP401pl960TSJ388NNoBY+niwoJXy3awJw/XhQAiVFUVfzO59IW57dKwLe5qsGZVCVgP3f2L74uM1VlAkUqvMi7Ae0mMDRGhZzKvB3sxLoPQduPHf+9Sql6zSW7Zu9jjuN7c/XKN75IAde5/RAAL3MdL3Ms3Dlff/m/locwzyB/+PH7/9CEBMkD/jH7gSQhkQDvgrGdu09K1Sp4Fl5m7ivPBciFpUS2n3m/f6bvHvLLz36ITMTbwXvQmKwtvr14TVD/qSwp0kR7d//g8iEfHdgj+TlZSsD7xbnL+o2OV1nAj/QPfiPuhU0Qyj384fv/WE6uxcMh8ir8Ho4ReuB980CYAHjf7vhbfL1UgG88apLDO/wlZrg8SAD9FlXx9PvFchHwRRaH3ko/x5HNL8svFoI8iIOA9iENZIyKwMaq+rjQACweYQXmS5ycRAJAtPLAuAT6BP7MASQA1Qaq3kAKYRhOZPHAvvQIsgD8/kp0z6erGm+P7wrgbdI9Axk0xxCoE7Ab84P2N1RXCMkCl3kXQEEsx6udH4gEkAnGXNrKfn52tTm09HVodaelt0MRAEU5BTErPbGexXB76IHVeiAWKV6i43oTAH7vWtoEgF4HGQkH+rqDgmNX4O4aM6hXn/1dQawmcQd7VI5ta01jRODOMfDFUIn2M4MooPJPMoFgqiK/JCKwi8cPjI8vNm3eJ+1tD32TGEE90kFka3YFP9Y1ua7Vi3RI9Jl51ft7Wz14JuHQAf6PPCXGvSHxRZudtqic/JO0tt2Xey8QCuxz+Mjfx80r8KqvIdZ4rAH4Tht5PpB6cOUkJ61VZBokeMa8PDpBY9tteLS6VZYWawscCQF9Dteu1XXCmg8+kC/PX0koARCLf4PWkNp1W5bVKEjGmJaAeH/nsfwWbg89EHog0gNhAiB8It4aDxCgEpRVlRZLdmaGr77zmR//UytRfFSApiIrZHSeX9XFQhIFcc/IpH81HThfQXa+TExPCgRQthGoFyXY20/fIWO+TOUYH/547bYMjCwpGGCqlXtgj6SnpUr3wJCct6CFZp8g8j4vOz8LhV8e3a/wfaoFXubgXxzcK7nZS60KruDc9hOSg1QjvOZOAGw1HQARu692fugLN3V261hebWUWXRAOQZTk1Vxm/48O7FZVAK9BFsWzw72sKCzVPlEqg6BHQgs98FN6IKiH3Z4HEGnk186f+8x3esje0UpgzK8nHQk6E4j5DQbLfUVlg77fCdzgJrBZ2+3jXKSu9nbed/SzA+32M4JrCAwTsaCeesYxVXV+64NjI/rOzkrPWD6Fgb3HOidJlOqaTQqzbmm+q21sLvMLkp4/e6ZIBb9+fhBxBMSxEA1+83zTEgDMc2CgUyv6oOSA/yPL6GoBIWly7MQf9NmmpQOlARIIOTmFqrIQqwof6969ru1ebhqCfFrT6McHmm9bIr3wdsubSeC7uHnM+IkgAOyAPsgvIAIgfCT4HxxYUkUIEwCv60kKx33fPRAmAN73J+Atu/7mjm7JzsqQwrxczUR7DVglxFIsaOg9ranZqJXtZ8+fSXJSisL4bbKgl718+vba+rtlcnYpS56IleQVSXl+sc6N6j3/JruPTJAryId/gKr/y5iL2M6uILjIhTgfQf0nh/dpksBrXf2DGggbKysqUBIe5Hmu3Y9kXPZW6u0g2++6XNV0bwKApNCBbZudCYDVzI/7YAgA7cq/SQQAq0Qb+esLVxNKAHCNjN091KdtJNXF5fKku01loeCI4FyhhR543R4gQLp08YvA0xAgHTry96ppT2+ui+HfbwA/abZYgbO3F5/xgyrlsfqDg9jvzdwTDWIhyTNwctf128otswtzMjA6JJVF5cvfq1jH6/s2KVmJ6vLyV5BSwPO9Eovm/H5Q/NnZafnmq3/2vc/0/1dVNQpJ89W0ZMRC1PHcTCGDl1Og1V3O8XRxQVn/4QXwGoH47MzSt5T+8FSrZcLel3EHBzolOTlNv/MkSIwxBjDyjIwcmZmekKnpcSWZMwGl2Q/0w67dJ2TNmrXqZ5JMaz5YK+kZWRHTIikASSbf59TUjOUqtdnp6dOnShi8NilZkwmYuY6U1LSYssJmnPHpCU1aZL84P98J1hW5GdmKIuG/s9Iy9N9A9e3Ec0VJUQRcnzETqf6zv60qYPMGgDT49lI0YodvITw98SRKYrWhBL2IwgTA6/4ahOO/rx4IEwDv651/S68bsjlg2bs3NTqDPS6LxQFVDy8hlblkFqcN67dHMAS/rDum52ake7g/qu/fjMtHksCeID4e2167UdJT0+LZdXmf5s5uuf7giQRV613SQd6g3O+D7zeuN8D2m7QiDQ7uUWZkrKWrV67dX5I7DDISCkd2Ut1fSvggbwQEcX5hxZdBLQCrmR+LrG8uXJOJ6emoqRXl5cqJvTuUj8GGSJodzfZYCyM4ImgPgcSRZyfkBoj1JITbX4UHCEDPnvkvX515c44TJ/+0zHuSSALAT7o0Ft8Avb4Qw3l/N1Rm79w+F3XpnIdKO4GlnwUFzfYx9IHbai9Bfo7lCwMrR4EGkriFxUUliTMWD/TfS+gHQZpBtrnm5ue7WAmQE6f+JBPjw4EEiUG+CEoA2LK8eXnFGtDbSgRe9Aaa8LQr2OZCZ9gwf29waIiAGQOJQK4f9R/bDGeF+RttAuXl9fL40bWoajOJg7t3zkccv3nrQZUL5jm1Cw4FBWWqXNDR/lBu3Tyjx/jxS5DwZz0wtzivpIC0iIxOjmviPyU5WXl/kBSEHDAnPVN6RvqlsrBMCwAmOW2g+X73x/ACxPvOoDiAuo0Z9+S+ncK3DPO2FoBuI8mflRGbIJjjXaSZXtSQ3zzzC0rl8JHfvNL1Wrw+CfcLPfAueyBMALzLd/cdvDZgamdv3NHMs9GHd13mwwdXtcfPz7zEMqAE+JgboyqwGqM/n7aAgbGhFx/w1YwisqV6fSCjv3dUL1TPEPB59/P247N92/o62biuOmJX2gBoB/CaqxofT4BdW1EqOxoblnV5B0fHovgGfnV0v57u87MrZEzm/B/u3yWQ8LH4+fHarSgiwyDSwJbuXrl2LzjR4J0fiZKvLlxV9IjXbFJELxKBeeB7qi/xmosboLKwNK7KSrznCPcLPWA80NH+SG7d/DHQIQcO/Upl14zFCnrtwfyq/7F6zE999I+SmRndCuMXxMeqDMbTbmDm7ZIB9HNQrGqm3/Uznh0U+42/ddthAQpt2/TUuHz37b/53jO/QDxI/YAK+MHDv1LiP5u80ZyEVoy+vvaoANqeRBACI9YzY6MWgp4Nr5IEigC0r2DeBIF9b/AJbSk870G2ddtB6Wh/rOgE+5lqabkbwQtgj2HmZN9PyOxQHrJ/W65ntHOwV0CGwBeEbOCaNR/IzNysqgQYtCIcFLQIkmSmhYSkADKDIAQw0HUXb9/3vSwv0a5rR4opJCIyrG/Vo7YOuf14KWFif8tM4SCecf0m9eTxTWX4N3bg0C/1905CDOUGP+O3wG/CZQuLT5X7ILTQA6EHEvdAmABI3GfhET+zBwh2k5OTA1/8VIyoHAHvZEGmUMLnz6Wr64ncub2U0Uc6iMoKTP+jI0uat8aoBtGHykc9ViXXzx0Eqz3DfVrdTcRg/N9Vv1krA/GaV7KOzPySRM9Km4QfvN9VKfBqCZt5MC5VfBuqfvnuA2nvib5G9mmsrVI93myrUoAs4JlrtyMubev6Otn0IgnhIgWElKiqrET5CXoH3VrlLnlBnpVvL19X1IDX/ObnSk6YY72wShZQHb0DMj03JxlpqVJRXLSqBYnNDVCQkye9wwO6AIRQMrTQA6/KA7EY8c17ccPGPRGnjBXMmZ39qv92pdR1LVRPDx1BnjXynRfUqhCLgT5Wu4F3HnDGbNq8lIQMsliJjEOHfy2FRdHSgYxJb7PNNu89j18iIhaRod85qV5TxXYZ/Dj0u7t4BfYf+ERKSqu1+u13fCwEhveZ4Xww61+7dlrReSY4np+fi2gvgYEfBZ7WliWZO/vZ8D6/yP3yHBize80PHPyl3geqzxdfSNBxTSQ2jJHon5+blW+/+Vf9k6k2T09PRsyJNQSVfcNFYbgT+vs75PLFL/VYV0U7VpKK49oHulU+MNH2LxeCjqCdynxJQaTcpPf+20hAm7DXy8nDnEBb9g4OSUffgJLyQs4br3G/SKzQGpG0NjmKj8Igb6amxvQ58z5r+j458YcIuUBzbr69EB5SvEhNiVbdiXeO4X6hB95XD4QJgPf1zr/F140Obd/QiAZcVaUwK0dfjFkIUAWoqd2sme7hoR6FILa1PYj76nfvOaWJgNUaZG9UeDEC+m21G5S5HyWBxWdPZXpuVvpHV6R21pVUKVw00aSDC9q/obZaq/vGP4/bOuXW4+aISyGgBU3hXXyoIsDVm07JQCD8LDI+WPOBEKxTjXAZzMT0CRqbmpmVBy3tgiygbSaoZju3kt5Gm1PA7AsCYHgsWMLQkAYiFwn5n62V7J1jvPOzj9uxoV4aa6pW+zgEHme4AUamxrQaRL9nx0C3NJSvU/JHoMRtA12KfKkrjURsvJYJhYO+cx6IVRX3I++LNwHgql7jxFiVb/Td6+q3Rfh7dGRAWxX8jEAOsjaXxUuy5z3WxUHg3SeorUDZ+E/8QYnnvBZP8sVb7TZj+LVBmO1+LQzxtkDYc7UrrrESAKc+/FRJdl1mPzME3vv2/UL4GJ354f9GVNsHB7vl2pVvdQjzHNgtD3YQ7ZWTs59XkkwXz3+uhI+2KoLtdxffg/2smCSQfR6SQhQCfvj+zxFICQoI3d3NynFgW3FxlYyND2mSg3aQ4yf+KGsDuF1YCySvkttnfmFRpmdn9fR8F0jQx7N2IHAG1m/MTp6TYAdl6TI7WRDPyxHOCp5BbNv2I1JYVB6FODly9B808YLR3gEaZWFhXpKSkzVBxb00xrqE7yCJiuaOHiWEpqCwpb42numE+4QeCD1geSBMAISPw1vnAfTZ0bvl5W/k8bwXQS8gPAB+7NFmfxYERUUVqmGdnpYl9G3y4b548Qv9t2thmojDIHq739G0fEhtSaWUerSaQQggOYWxjX0SNaBwpy9fjyKko1evoapCugeHokiCOIeram7OPTw+oT3uL2Nk5yFrbO/tFwJ8r7HtxL6dcv3+4+Xew3jOR8KCKkf3wEryJJ7jvPvEmp93f9APedmRJFGJnpcgrKPjkTQ27tIqmNcglhwYH9ZWktyMLEFKrKa4Qlr6OjUxQLWIhEBooQcS9UCs6jVBjbf6zzniSQAYzXV7wW7mF+t4u+ed4I+A19sPbl8rlXKCXte5OP7cmf9eFakd5/BrRWBbrF78oIovigYEkX4W1IYArNwPyu53zlhzdc3DDqgJnM+f/cxXQSAWAsNO+kA2WF2zUQO8Mz/8p36XzfW2tz1YRiEY9QQ7aDfXp0np03+O4vYx8yABgMIEAaT9fDx9uiBnfvgvmZwcXarwH/6NfueN2cG+SSrZigumzcGgCoN+c5yXMa5c+UbnGctHif5+X9X+LvJdu7WNNgDaAWwj8U+xICV5SZI4HvMmkLiXrLdoTbETJUHJPPs8PAMkLuD8GR2fFFr3wjaAeO5EuE/ogWgPhAmA8Kl46zwA3J2PwO5N6yPYf70XwgLo87/+P4HXR7XDqAJMTo7ph8kYi8ujx3+nfX2rNZjmnkM5AAAgAElEQVSDb7Y80Iq/saqiMikvKFnu5+Ojdq3prsrDgRIA/k8bQKLmB9v3G0fbBA7vc6opmGMgXER68XUYzM2/PLJPpQKRJkzECMRJHtCnH4+xaKFakoilJidrpcEYC6BPjuxLGKppnxMitAvn/yYF+SVS17BN4a0uo/eTPtD+sSHJSkuXiZkpyUrL1B5RZANDCz2QqAdiScIxnl8lOZ5g0q96zbixCAAJ/KiWUjE0/d1B1we8u7jEjcSJh2QvaGxXkGj2j1XFDwr4Ymmh+3EHxDqn33yDjjNEeIWF5RESicDvgeljsc7rRzxofAX53rWrS5V9w1FgcxIYHh4g9EDp7efPPrcJ5gnA6RXnuwxaBH8a43nAD99+/S9aPS4rq5U9+z7WaviN66elu6tZ352uZMmdO+el7UWbBLKAQPmvXPpK+Q/sOZG8oKhg8yXwDQNdaIzfAIoHRjEDwsB6D7Il3t8thMG0B9SXVsvU3LSMTk1IdVF5vIcH7udKAJBU57vKugAiQBRucrIypTA3R/+GMkAiwT8TILlz+9bZuOZMi8jmLQed6hArv79nyk307NlzqS4rjgvtENfJw51CD7yHHggTAO/hTX/bLxmo9NW7D5XtPtuCmHuvy65AUOnnQzwzO6Xa0lQDgP65lAJKSqpUixZ5oUQkA1nEsFjxJgxge3/SExlEE+ivK61SmDdtAE96WnX6SwmALc4gkwDWQOBLC/OdHz968enJj2VGqs8PQWGOZ9F04+ETae7019Fm34PbNyu7/+kr/sSL9py2NKyTxppKvU4XMaHf/LnuPZsbJSNtqQIe1K9vxigrLJD92zbKxNRM3PPbu2WDQJJ0t2npvmC2NFIs/7q2U6E6d+Yvyk4NwRT/5nkJMhaBSEH1jQzKpqolbfTQQg+sxgOxgviXCXwV4r3/F75M3UFkdIleSxDzfH9/p1z2kTcE3l1UVKn94LHMVKyDvimuMegN37X7lPN3GgSnZywY5F0JwVhSfn7nJIhGOYDvXTzmRSDMzk7JN1/9i++hfj7iAC/rO610JBt++OH/Ln9zSfo8l+dy9seVNg+DuLM5D0iqFBSVy/27F3UuplpMoghCQGx9404NxFESwEgOwWNAkoB/6PXHHxhQ9Np1m/X/A+G/fvW75WukfQM5P1vy0gTxrCfOnPkvnT/riR07jyupnelbBwHz4cf/JP19HRbs/bDUroskdIznXrAPZIGQClcUlEjXcJ/+tmqLK1b9DSDRDnISZn/Ds0M///jktAyMjOq0DPEfSkCQDC6p66B4EO+sI/dDjpmkidfgWPKTneT+0nbp+ta19fRpq0NRfq6khX3/q7sp4VGhB154IEwAhI/CW+mBe01tUlyQK8X5/tV5gvzvv/t3zfqfOPlHp6Ywi4ZI9v81q5KboTrQ3HRHSstqBMkjrxHgw/gby1wIAOb4qK1TpmfnhACYnnug+34qCDOzc9pnT/Xea8DXtzasExIAiRicC9cfPI6A8RO8b6itkrrKcklLXSLhAY7X0dcv95pao4j3CMRrykuktLAgopJAYuPbS9ecLQKlBflSmLdUgaCdwSU7NDM3p4F6W3dfxCVxvoaaCuHfxhKZH/P6/soNbavgWk/t3yW5Wf6SY7H8iQ41i8V1dVu1BYBFcbwGSSB9pJk+utjxjhPu9/56IBYM39UfbbwVK3kQFAwyhrd3e7V3Ye/+X2h112UErN9+878FpIPXqBqfOPWpSgY2N99ZDib95mHvb+8Ty4d+yYlYcHo/7gXOHUvKz++cEOmdO/vfERXqIL97YdixWhZstIB33FitJuzvFwTyHNrSfbwnUfWhbYAq8dq1SYpacCkX+F0fCSoCc2Mk9+fmZoQANR7jvCSXTMHAkC7aSR14Akjq2s96ULIq6Lx88+91PJb8rFxt++odGZC0lFQpzy+JZ7pR+9gkwRDzVpYUqeQfRRQS8d9cdH9/abM8sG3zqhMATGR4uFeuXvnWV5bZdUEko0BjJCevkPuRpJicmtGkhFlvrMoZ4UGhB0IPqAfCBED4ILyVHoCohuovJHd+Zi9ak1PSpKqyYQlmv2atLgRLSqq19/9V2MzMpAZ3yBJ5mawZH0j3o64WGZ+eCDwdOsBIAJrsNxX4K/ceKklQblaGBv30L1aXxmaHByZH6wHnZhyCWOSEXsYIoEVVi8WXf8GMb+8LVDJItpFgu6WrR2hjwPjAV5YWRQTvseYN8R/oEKoV+C8Wq3I888OH6CMnrV0T2G4Sa25shwwpIz1Lurtb5PjJPySELgkaH113tLypFoFYAcIaWugBrwdiBa9eaVT7+FgBbCwG/ZdNAIDK2rbjqKSnu/k3eNd/982/ydwc2unRZgdisRQJzNEu/pdYrQxBCQCS0X6cNEHcAbEIAL3tEFwfPexBHApeD7n4G2LdM9Ov7x2LZPjp7/497oCPZAuoORIdXuOZhFjy4oXPFR0B2uHH7//D98dtWhvsHZaq9ceUz8BVdU5OSZWF+bmoMTkfwavXlhJloDzWqOSf4WYw98H2mx+p5ND4iPSMDEhpXqG2+8HzwrcrJyNLOgZ6ZNu6DXK//Yl+cxrKauR+Z5MiwEAFFGbnajsA3zi4YCZnp2VDZd1yS6HLOSTHWUcYo5BAUp+KP9K+fH8/P3sp6tBESf/8bgzvD9p7rl87HfeL2ZtUpB2PdUxY+Y/bheGOoQcCPRAmAMIH5K30AIEZ/wsKKrkwqkJ8+P0WXnAAsNBzBe2JOAaYIVlrP1ZqMxYogObedoEbwGt80FEJSE9ZIXhjUUC/HhX7po5u2bmxQaH2ifbiJXIt4b6v3gNUm374/j90UUxl49GDK1pRMlU3AhgWe4k+hy6IJfBWFs2x2gWA6RIkbNt+NJCl+tV7Ixzx5/BArARArCr+jevf++p1xyI76+lplWsv2MATuXbTupUXUPkkAXb2x/8UOFxcBrfAyZN/iiB+i6WGwDhGEs78JgmsqWSiJONnfkFxrMSBn/8IeC6e/1tEn7733DZvA9+5q5e/TpgA0ZXssCX1XNd78tSnzgS6X7sHwXlDw3atxFPBx/j+rl+/U2H36MQ3PbmpfycpsGXrIa342+8x3pM/nP5zxPccqb/8/GIllUvPyJZLFz9XdABj8B7km8wYPCc2ZJ/zQHgJn0BX5+NleWCeuU1IB6dlaEsBnBLGSELV1GxcnpN5/5JAOXHqj6qIYLcv+PmoZ7hfMtLSZWpmWmYX5uXps0UZn57SpDXSryQB4HrhvyEJLsjKldTkFEFViO1wA+Rn5Sgjfm5mtlQWurlkzLyDuHyMtJ/p+zfHoM4DJ0CsNsFEfs9Pnz6Vgf4OefjwakwERxDPRyLnDPcNPRB6wO2BMAEQPhnvtAfIPBtmYHOhVJMIvowZ5mtgdzAGs1BgoYEByaeqmmRB0bwOY2H44P4VKS+vkzyPbrupSDOOMRZ1U3Mz0j86JIPjK5r2jRV1+lH3GpXqby5e1d53CHBAPcSqbr/TN/UNujjuPfcTVEmQ0Y5y/txf5fiJ32vFiEplbl6xPHpwTY6d+L1cOP9XXYzOzc5IQUGp5MRRxQ+CBu/cdUIXz0EGDwGVL5sI8w1ybTiVV+yBWAkAPxI6phGrhz9IAWBsbEil3+I1ECwEZUXFlc62LXscflcXzv1V4dx+5heExWJ1t6vyfEdu3TzjmwAx53YFLXbvuN8c/dovYskn2nPs7W3T4H819uHH/yOKjySIs8DvfvsRTXrbC/i+EpR735umJQ+Yv5+BMIC/h3sCcoBWAq8xvt8Yy992T8LVb0683zmXX4LWlbzlOpaQaCvffTNHEGU3W+5r8QJJYGD+kPulJCWrzOvY1IRsqW6Upt52/bbUl1XLvfbHGugPT45JdnqGpCanSWpSsiYF5hbmlVTYZfDYgKZDOclPEhcUwMcH9kh6WqomFEAGYOVFhbJ2bfT8zXkGxoYkLytXkn3uFXPnd5mSkur8PpKsunv7/DIBpD1/kjcnP/xUeM5CCz0QeuD1eCBMALwev4ajviEesNsADhz6pVYJjNls0Sw6Waj6GRBXFsiuqir9ivR079v/dxEwcVveLys9U4pzCyQvMyfigwmkr/tFH6LC/2vWO6F8oxNTcu7mHaksLtLqP71775u1td6T1LRM3x7gIH+wIGMB52dUpebmZ6S6ekNcbmXxQnUIeC4G78OevR9JeoYbosxCHgkwNKXv3b0o+w9+ImvXrHUSJBFE5OYVSVdXkyQnpUglhEieucdi6PZWL70XxfFU/zMycqR23aaYCYy4nBLu9EZ7IFYCwO+ZidWDbi7aFfz6kYC5HMX5IW6z+379HEqSlt8eVeog277zmFZsXTY81Cvnz33me7ghdQMpA1O9H2mZPYBNMMffeU+cPfPfMeHwfgF1rCo8ve07d52UJ4+vK+x/NeZCH5DYvHj+c1/kgV/LAoH5hXOf6fuQpIZpQ/BTl5hfnJep2Rntb7eRb6u5jrflGOD+oAB3rNv80tX10YlJud/SLgU52dJYUyVr1qyw9fUPj6i6ztHd27Rr7+yNOyqdXJyfK9cfPIlw11Kv/6aYqDFNhjx/JkMTo8otUZST76tYZHggCOY3btqrxH5eUmUvWSS/A5QUMjKzX1mL3NvyXITzDD3wU3sgTAD81B4Pz/fSHoDQhso6/eyzc3OSkpSkcm1A6p49f6ofVTLfRiEA2bWhwW6FFFZU1KmmNdVPetKCjAVMamqGtLYsLaxc8E4+iPR2wwhMptsYH8ebrZHyf2YbVf7SvGLJzsiUmblZudP2SDfFkgDkY3/uxl0lxUP/1ia3i8epfGxZNLe23pc8rbJtl6LiCj2UqgqV6aam21oJqq3dtAydZDHY1dkk9+9flmdPF2XDpr2ybt1mAc6HDwcGupRIcWZmSiYnRrQqwz7FxZUR0xodGZC2tvt6DFVumJohY+rpbpUnT24uL5JZXO7YcVSVGIzRV9nW+kBhnSwQYsHb7RMbSOaRY7+VfAeU2LBsB/Xh2uMBX6Xq6LUgbXL2HRrskenpcUWYkATACJp6e1ulv69TNm/ZL48eXZfDR36j7QI1NZt0W2Pjbu19tS1Wf67rWgj6r1z6WtasXSvbdxyVSxc+V/Zs7l9KSrqsq9ssTx7dkMmpcdmz90MNrrbvOJaQr+N5DsN9fh4PxGJ1Z1ZeJvpEqve2bCrPeGfHI7l750JCF+vXM20GYdx4pQJBEBw89Cs9lHff+Niwto3xnk1NSxeScpd8FAPM+UAiEMjEawQwR4//ViuXfHP49sRrXhlFJO9ou3jd5iLzi0X66PeuNEl1UHUkMZHTw1wJgNGpceXFMbatdqP2tNuG3C98N1Snve98OF+CKtRev8GRwrqBqvnPaST8SXqsL699qXcra5zPflz5fR3asUXJ/YxdvfdIyYBBC6LSc+dJi14/0r+tXT1RSYB4+v1pQQDZAFKgKLfAv/r/7JkqUHiTZqDcWFvw/Bjzoov2Hfg7ISkVWuiB0AOv1wNhAuD1+jcc/TV44HF7p0xNz0p+brZABpiSkixDI2NSXVaisLqh0TGZnJlV1nb+m4VvrAoOH6TGxp1auUhLz1KN+XmghoM9AlQU8yYAFhfmZXZuWgb7u6TGU0XlQ3ur5b5C/IIM2B9Sb1iQBCDbWfCMT01Ja3eflBflS2Z6ujR19sjODUjmBDvaVP9IghQWlQvVLyCeJ079STPtX3/5v4RFG+0RBMQkNQxsk97MjvaHWuFmEXb9+mmpr9smzS131F8E8ffuXNB/w9DN8WTwc3NXFiMGbkufMVXn/r521f1GIxj2ZD74HENCZaC/U/9uFo387dyZ/1b5pubm274yWy4PmIUs7RkQP1Y7qoEsQOjRxUckcghk/CxWNTTevkUqg5wH36OVjVQU1724MCcTk6OSmpKuhJJnz/5FTn34qfaWGnPBbEluzExPLJMsuVjFSfJAQCjPn0lubrHcvn1W/UHyZnZmStsOSExAlkkvLbwW8BXgt9Defg+42qFcV8XvnmeB3yitTT+18ezy7PP+AA1A0M9vk957I/sWa04k44AQAzEHqZMIIV6ssV/ndt5xkM+B/jH98K/zfIx96qN/kszMyNazWAgjvwSAkeY7euy3GvzxHnftC2wdGLxt9WU1WlE21tU/qMoz+u3ds0Oy0tOWW9+Qg2vt6pVdm9bHpczSNzoobf1dOlZJXpGsK4lMTsfrYwh1Z+fnBOQCUH6MggPoBb7l8RgIAAzofzw2NDouD9s69PrXVZZLzgvpYy+s3/TymzEJ+EmgYKjXIAE4N78gR3ZuVSZ91lG3HjUvT4FWgE8O7/flF+Lap2anBUWavMxsAbHoMpJtw8N9eu9dMsscA6ISgsfMzFwtPtikkUZNIcg3rK8M/xN8UDbyIR6fhvuEHgg9EKoAhM/AO+ABPoQZ6WmBC4FYvZT6kXzRd+1qBXC1ALCoZOFEcAZawGsPu5q1ny9ei4UAYBxY8snq8wFsrK6kyVCmZ2dVQg+JPQgCvWYYvDdtOaAVeqDwVdUbVOuYtob29oda0YeIqb31viC1RVBKcM/H2P7/jE1VKjMjRx49uiaf/Op/StLaZDn93f+R3Xs/dEogUsm6d++S9r9TGWMhT6Xo6PHfa28l/01VneAbI7Hyxef/rxw9/jsdjwQOlbRdu05oqwVV6XiNgJ0qZF5ekZJNQezkNRIh2dn5Wgk3SQ7X+AQiMFD7EUpyzGpknwjA6RXluSPRwnNAEoDrrqxcr1V62wzM1vzNBDsD/V1y5fJSxQ3zJqwInrjWNWuTpLS0Sp49fabJGhZgXFt5+TqBbA3CNu5Bf3+HJojwTWjvhgd4Zxmt9HfjiqKvIjU1XU599D8kKSlJEwYEpe+rpaVnanLPz1wEiezrhWZ7j3cF9TZqgPcG7/2mJ7c00YsMr93vDwR+cHxEA/7s9Cxp6euQioJSqSpaIbND7raiuEgD1Z7BIZmemZOPDuxe6lH/QGR6ZlY21dXErKJ7kQa0Xu2u35KQqgvoga6hPiGR8P+z9x7OdR1Jmm/RwHvvPQGSoPdOoki12qh7dnbazG7Ei3h/3tvd2YndsW3VcvSeAA1IECQ84Q3hLckXv7ysy7qFOuaCpLpbOtnRIQn3nDp18rjKzC+/z8tSt6eqpooaOZ/3ZQTtv72QiKI5tGuHaqyuVCACke/T9tmJIyov522y1pSxNecDud9nJ49IMgUfX78fS8QgsfuTU+42R34nET+3vKDW19dFmtDL+N5q1GSQHyBwTEtLV0PP3yYi/AhFY8pG67LmWV2jcLJF0eoAL1IyqMCgeUW/Rx74IXggQgD8EK7y9/wc+dAFseLTp08gy8KFCldBfolaWl5QyPdROV1cmFPLK0tSgRXbslWg7Hn07ReUbiBI0i4dHe0XzWKgbQRips0szqnOwbcfNngAQBaQQXdZekqa2lf/lmHY67I97ulXmenpQv5DBr+2okzlZGbIosDlB/Sc2+5+I9VcGKUbmvZKYE3V//SZ/6La2y+os5/8SoJDqr18lKm4Q05HFU5DUWGXb2jcI1JcfGyfP+9WVVWNanFxXki+zp3/zYYAW1cd6X3XsD6OQ9IEn2EE97W1LXIsKgdPu9oEpUA1jEUjQTxBC8gBWhbwM9ctP79U2OsJlEnwcE70ytNqoAP97mf3RJ4RA1FAmwbVxIKCMlkAEsxTqaDSCErAlcjR18HWtoY8r7yiQXpetQHVP3gIiagASIbPM8lCmhYDzvvTz/77Bukzuy9Yy7eZbQH2Ah3UAMkBeoZBG4QxWjzwbzIG4oX7Ozs9U6pFVLnwBfKXOZnZvlJVyRwn2nZzHoA0Dzm6zRqEaySL/JJgmx37fezH+4t3GaStQVXs93G8v9YxQHLtO/CxsN77oSY0Aa59HkH3iSsBIGoMl/5dvXr5UoFIAv7PO8yWlzSr/621zWpxeUn1jg2qnVWNQnRnG4EuDPVDYxOqOD9P3evqFg6clrrqQDJcgtb2nsdSsa8rrRJGfd5rBxt3e/aub/DF0oLqGEjsmfe77iAM6kor38u7Tvfxa9k+fdzj+3ZLawRIiNGJKfn2FxfkyX+DECjIjflxdn5BfXHt9obp7qyviUsos36aX1xU2ZmZnusoCf6XFkSusLKozJf4D/Sgn1JG0DPjUqQg2bO4vCKIhrS0FFWSnyffbwo/3QPD6uielnf65gbNKfo98sD30QNRAuD7eFWjc9rgAR0c2X3amuH35fqaBJssHLXuclBPdxg3Px3uU1NzL2RTKgS7qhsFujY+O61g0WUxhFH13V3T5Amrs481Njmt1l6+VKWFBWpqZlaxQPAy4KQry4sCOSfYJcCnP5Xqf3lFnVTjqTQnVI/fBP96zJmZCekPh2maRSP/10EuPfb3711SZ8/9WgJGxiZAeA3csrRaffnF/1KaiVsnBFpbTwgHAIvGr7/6Z3Xy1OeyWLzXdlFQAlpSiePr5E12Tr7oL1/8NsYoXlu3U9jCdUBz+szfCXRWE/NRzSfpQ1BPEicjPUv+m+va2LRXbd+eGu+xZUF7/tN/9IT/uypiBOfYV3/+p7jrWey+S988PApaxsoFhXQFNbqH1y8BQIIESHFFZaMkVz6UvXz1UvpbWShyfwCLLczOF9Io9JvDwl4/1PyicZUk+nRSLBl/6OdyfW1NffXl23s+7Bi8f06d+TsJEAkU37ch90aLka40h215SHYeIHJoi9qM8X7QuvGb2T/MPibjPs+8XxsH712+B7YFJQB4h+r3vd7X5FIhiGt7o/lu93SPTI+LjB2VeALxjv6nanltRVUUlMp7g3dIc2V9/FvINxqUX3ZWpurqG1S15aXy7aN6vbuhNs714/INicfHg90S7COx+7DviXyXDjbsDoUAcLUqhLkGIBtoaXhXQ/XnavtD1VJXo1rqqtTltodqenZOmcz9+hi0TFy7F0t2nz92UBXmxdo6xqdfqAu3722YyidHD0hCJYzhh+HpMVVdVOGbdLG5I/T3kITA/ftXAskwmYvrnoT3aWp2TuXn5Ki+4RHVUlul0lJJ8r1SnDftn5FFHog8kJwHogRAcv6Ktv4b9YAdwFGpXVtdVePjb+UAWaCyqDGrxvQy+mlQe7mD6j89glRCByeGJQDS1lLVIGoAGFB+TPezhXUvBED3u7pVSWG+HAfyHxf8n/F0AgAoJlUZAmMJiDOyFAu9B/evqqPHPhN4u17ckhzAR7B4A+NkEYdRXWfxbvaNMv5AX6c6cepzgILSb7t163aVl18k8PHLF/9dgmuCbM0Krvv752an1LVrf4j3ubOA+OrL/62OHfss7nedACCJAIkgiQDIGbXkVVPTfkkmAKUnwQHx1/Vrf5CKP3DEwsJS6XWncs4ile2qq3eotrsX1KnTv1APHlwVyTz+5mX9fY9lbG260k+ig1YKbZtpAdD7Mq8rl38rWtmPH99SJ05+vqH/fnFhVhImpmmovwnvtit0+BUURWPT/qSr+uaxeI6AFMMEDU+BrXrAAp5+zOGpcdVQVqMW38izkeCC6wIljMj+sh4g6QYSiIRbWCP4BxEEvB4jiL3XfjHs7vIs847R+2tZTK8e4dADv+kn5r42SVjl3fpyXYjI0IR/H8YzdfTojxRqBTpJHHZc9j1x4qfy7rpx7Y+e7Ppe47F/kK/w8eHD5xOeSbtdyBzfj/Q0qN3JBdN2JVxcSfT7vY/V0uqK9OLzPiAot62ysFRVOxKVwP+HJial6l1fWS7JAKrAXkZrAcR1FQUlKi8rVz0efCbwdQj4wpiZwA+zvbmNi9Qw2TGofP/+8g0JuoHn09aCJDAtfyAg9jW/JYft6n+u7j15Jodge2D+wP0xVxKA9QLbBKEnCf5pf+CaoNbgZ/YzZ15/gnV4RfwSAbQBkjTwMxAhedmgEJP1ZrR95IHIA6YHogRAdD/8YDxA8AI8DQI8L/v47D8IvPzWGz3lzfRAExwBO1x7Q+7HguMtCiBG+kcCoL6sSlABmzUqAU/6BiXT31zrTWpEgA7CAVbmO7e+Eqi+lpVjoUcFncAfBvofffbfBTLa2XlHHTv+Y6keEaSTCAFWj+/a2i4kENMRCBAgaEi/eT6a4IegFvg5ZIwEzbB9C3R/aV6OR2WQKk0/SgRP25WpS80iFoTBiRM/Uxcv/qtI9ZWW1ap7bRdUSWmV2rYNmaGjUs2fm5tSLS2HVWfnbflnf98jlZmVq3buPKIuXfx3OSYcB1TECZgJatrvfquoWLkqYZyLK5DQjN22zJnN5J3MtTWr+15kgvTl40NtJtmfWdn166NMZk56W/ScOx5eS+jV5DeRbTr2ozj3A9U6jFaAsKRYm5lPtM+7eYB7moQW7T1BBoJm//6PBB1lWlhyPYhHaZfZyOIeS0qBQNqMMSYIILv1yhyL99e7kukRkFRXN6uCwtIEXXdNbBo0d/hjdjQfjKOLeM55Vvv7On13RbKWRGMYDgPapWrrNsq4uQhD9UGZE/JsXqYJ/Vy/g7RwEara+yDryHtfG9++tu5YlRpIPsE5ScJd1U1qbGYy/p1sqqhVRT7cI88GhmI8OLVVntBvE/5fU1KhRqcnpRWAtgMS80EmSj4OIt/MtAxVW1KpMtLSBcXAcTiHvrFBtbiyHB82WbLBqZk5tbSyIogGTfQH8d43N9uk6g9x36n9e4Tk+Nvb7dKzD6P/8vKKau/qVq2NtSL7B9EfRvD/6fHD8QC/vfOZejoQI0LUZiIFbH/QwsX1IqkLN0PYtYp9D9htJvgV4l3zvo4hSn6ltm3bHnRZot8jD0QeeE8eiBIA78mR0TB//R6wA7nConJVXFwpTLQQ0VAdpq8MmDRB6ha1xVPX3e9sgxQAUranxJMDVECAPgZl1l3HW1sHBjkmHAB+CAICaKDvMPQTyNkyehPjz6ViruF6LFAJ6iHmYYEI6Y9eRBNwgiAoKnpL1kQggbweVXSXaRk+fjvz0d+rqeKYP5kAACAASURBVOlR9ejhdTke+91rvxTfrb5hj2poaJWgXRvXjfkRbNMC0Pn4tpBUwV+ApB1ydlyvxsa9avD5U1VYUCa7QqR3hDaAO19LFZBFcm9vh/x7RWW9EAjhG+bA+RBMuMwO8mNIkV9Jb77dj3/u09/I/WQa5H5U79ieCqBpmgBQ/42EDAsku5qpf7chvaA6Pj77S+GWMGWXdu85If5IPNZrRZXIXDQPjI6r6tJi3/7JIDgwx7D1z4PeBsA2l5ZXVGFejqhZUIXy4k3oHhxSI5PT6tT+jUFk0HGi3/09gPIEgayrpx9VD55H81m3R6M16NHDGxsq2jwjBJigalzEm+Y4PMs8Y5Bw6vYdr1nzzigrq1OF9CEbyhhe2+u+9LAoABKJ8BwQiECgB0rKJK+zjwMHDAgp5m+aPn+SJ14JCs73wb3LG3zPO3bv3lNq2/bt6uH9q758C4x97MRPhK/Gy+A80e9IvQ1+3MMxfAIukre820FgmUail4QxxKW2xUhd+9X6+qrKyy8RXya8CxfmFOS4ppUXlEhATcIcZIBm1U/m2eWbS0UYpJE22Prv9T5OGKY0r0jVl1WHGnppdVnd701M0vj199O6cPdZh6CjMFjyW2t3hOICMMn42BeJ38OtzYLq60ay71FMDWF/S5O8v2kLmJ6dV8D4bz58rFAK4LeCnGxJDmhDMvjjw/tlfaBVA3Kzs4QbgMLBR4f2ir9dRmLj+dSoJEs0YjGM41zEm67EuC2nu5liS5j5RNtEHog84PZAlACI7ozvnQdYUFIVtgnMzASADTWjUgKTPQthoOMs/Fg88ndY01nQ+cnD2U7U0EPz76bkn709cEcgdh/KdLXu5Kmfb6oHnMUAwarfYngzc4ebYHV1ReUY8k+bGedd97EDcXM85PDMKiUQ4FOnfy73hylf5OqLZRyCAyQlCdJTUtNl0U0fNAv8V+vrantqmhCWQXJIAsrP7OqKrvRzz1/49l/iMGFaG0hwmTa3sCjM0UV5uVI9kwXe+KT00XpZEBu4uV+QhrveluN+fbNNpWzfpsamkDxMUTBYs9AtLy4UQkskL1NTUkT28ttb7erY3l2qsqToXS9ztL+HB0hQEYBx/5GIgR8jmfedVpJgeN4RGuqfrMO5Nwgeeba0MR+eGebjCjqDjsFY9Oz7IQGotrfuPeEbSPsdxzx/vj1eCTzXGLwDYZnH99p3Q0Pd6u7tr31PDalEWh/CEI7iV9BPJBfxYzLXh/kR1PIt5P0FYepmbHR6Qlj06fc3jflr5BABPES4aSmpwo/z5Hm3+KW1pllIReEOIDAHXs82mCbb1So6bH+vp1Oq/V4WBgVg9/8TRB9sbJWqv2lTczNqZW1F5guKQVvYBIBZ5TfHBcZPgA/h71c37gjsHyOghwX/dkdi64SW90MlyPyNQP/43p0iHwyBMEiCk/vCcSBs5jrzLFy68G8bElck10iym+syCg2aE8OLkDJoDqYkYNC20e+RByIPvPVAlACI7obvjQdY6A0PdUswxSLMVZFmIQgzMkYlAzk8PkgiFxdQbaEi1tCwZ0Ng5XIgH/XxF5NqYGI4XhHwc3TYxcL35mL9jZwIiYGrV36XUOED0ouqgV2N9+r/p8q6sroslcDZmQlBHYBwyMstVAvzs/Lb2uqyOnDorG+CxdVjqxdNQCrvviHdMtsCTDdDpEQVaHJmVoIGFsottdUJ0lH2ZQkLc2Y/jgsfAckzP4Oz4mn/c6lu8e8Ly8sqPRUN7S2KJEVrU536+kab+tGJw+rC7XY1u7Cozh07KImLyP7yHiCIvP+0R+1pqg9kYf/Lz/btDEhm8Z6n/YeEI/8ERZCTWxh4z35X58H7htaknu6HgYfUxKqBG/pswLUksAR2/iGNIO3us4ehvoW0A+RmZivdf4+sXnlBseoa6o1P0Qzg7/U8lqQCVermqnqFVBxtBlTkXUai4EDDLgUSz8+kBaD3bSuf6xsN9P+Bg8OAcTmHndWNgQgA3oFf37gr77mT+1sV/D5tnbHWHJIASB8C6zcr+/a8qfR/cgRURqwxHulEFIJcxnOLfOKHNK0cZB+D5FPr3pOquKhSrb9cE04ijT4qLCxXJ0//PFRCyxwX5QPIDDXfwYc8r2jsyAPfJw9ECYDv09WMzkWtra2q2dlJqRQVFJRsqBixwAKyCYx8s2brq/uNo+VzJudg/Z/y3DRKAGz2anzY/WiZQC7RNOCMBA0m+Z+Xnjb7sZD0q+yDTOl60ibtFn7VPCp4KCqYpntx4azQ0kvvQ4qQY8zNTasL3/zfpBxMlQd4sDaqQQT2rqohC1/Ot394VJi5gbnm52SLv2D8RuaKZMX+5qaI8Cmpq7BxY64lxJxb1GtBNKWH6IH2OiTSZL3PR9TBXTsEpfHXYHNL8+rJ8151qKk1AQb+1zC3sHPg2wVUPww5I9wbn5z/dVIoDdc8aK8ZGBlXZ4+EQxKEPRfXdlTvUQDA4MWBmA+D+wVFHCT6NAKA4JzAniq+2TKnxy3NL1L1pdWK6/5oIEZ8R596ZWGs/Qs0y9jMlHo+OSJjor4DgR7fY5B4dhXfNV+TQ0D/vqe2OUGpx9Vm4LWtl+84Dr37EPUd3t2iGqrK1cjElLrc9kB2IbCFrO9Rd59w/tgmCKqTR0RlxbSHz3ql4m9bMuz/m73erLOuX/1DUmSX9rfD79gT0zMqPzdbrm3v8IgqLcgXToTIIg9EHgjvgSgBEN5X0ZZ/Ax6g33xtfVXk5/z6G+ndJPvsZ/RRA7EGzgk/ALJGs7NTQhjn1S/OeEAU0RqGLMgM/PjQQ6rDQghiHQyeAaD/LGiCKhJ/A+7/3k2RxTgqBtqoYAB1py3AXKhrVYPNOICAF/RKEGzY1YuP5FdJSZX6wkhSJENE6Nf64CUhdujIefVyfd3JAm+SD1Jh1XJxXkRwtr8gweKZIDBB5gmoK0EmMlgR6/Nm7q7YPgP9nWpu7oXKzs6TdxlJms228/QNjYok194d9Z79w5ufafg9hXxtdVlR83yxMKfyMrNDy6iGP8p3syXJvauXf+vb72/O5H2QfFKVp/JcV1nuSyL7vjzwWr1W7d2xoL6upEplpWeIRB/VeKDzMM1raUDeAWb1nTnkZGSJFr223TU71MD4kJpfXpQ/EQwi9af5dEi404rH30kMhQn67XMdnhoTFJ82V1V/aGpUDU68JRZmnnWl1SozzVudwD6OZvA32ftHJqfU5buxJACM/61N9dIOBSGgaSClSJzaBuLrj1duSusZiETsSGuLqCd8F5as2ogXsSRzRQ2BcwCtUlKQr0Ynp+TfV9bWJIlMsvhDo1i+C59Fx4g88F16IEoAfJfejo71wT3ARwemf4Igrx5WW+IIQiTIriBva7v7jRoZfgs1dE3Yi6GdbVmUtsEc/KaHFZI/iIOy3shn6W0gF9K9kFQtqF5E9tfnARNaz/1k9ibr2R4/+TMJwj+0Qa5162Zi0griJBIDqDtgLmkvklYp21Olzzg9PUOIIOnx5p9bXr92chBwH3OssdGBhNMyz9UlMWYe356vi5gwyGfMg4WfF8klyRPaKiYmhgWxsP6mv3jb9hRVWdkoahFBvApBc/i+/e6FSCH5QsWQwGF3I8FGm/Qgcw2u338kEGOqlHcfPxX4/7ZtW9XC0ooQONJa8vHhfep+V49wOtB3TBKHYKO6LFbp/RA29mJCWriASFcUlWyAWy8tLYjKB3wbyBBOTY2qJ4/vCBQduVDujd6eDvXs2X1VX79b0VKjjd73np6HamCgS5WV1aimHQekd573AM8OPfrAzOFVITkFPwcyqSQDk+FPCEOyafvOTkKvrq2ru4+7RA52eGJSEjP8LTsjXU3PzYtc3PzCopCA7mtuUNfuPVL1VeVyjZqqKwUSbqOP4C4BLbIwPyMtExApci+glrK6uiQtFCTZ8SFtTGmp6cLnUlbuhpeb5LgE76trq+rZSL9qrdmhxmenBCEH3H9XTaMk0PmOcq9iIAZIlGu4PXOtLipPCM7ZLj0lTe2tb5Ggv2/suXAO8O440NC6qXYVU7VAXwMTaaD/RnJDnqstMQ6NZI1n73cXr8tuwNk1IsOU9qMVgGfr95duJAx/Yt9u5zOmEwDsc/7YIXlOvQj/kp1v2O3DIi61BLPdPsY9zLxJhmzbslVUEtLTUtXo1AvhisFXyECS5Igs8kDkgeQ8ECUAkvNXtPXfgAfo80fyzisoMxdcVDMJFLQND/dIMEW/NszmIAVgcSeAQte+sqpJtO29zEsBANghgX5+dq5AEOeXFlTHQKzPj0ULxEeuhQN9qyxa6REH9llcEpM9kt7NhRlhw8eYU2qqf8VBa7izPT3o9iIVuDbVQcie0Hf3Y9nW5H26gsx4Numiy0dUuugPpO+PxSPkWyWl4ViZY0RWi+ILjCAvy1ALsI+32fOFnXtxYUbaRwgAghjEqcLrflOqTKhI2EHnZv3FOZF04J59PvhM9fYk9gYjz/j06b04/F/zE2hf0F6A5FhubpGcD4tzEmSwk6+vxUiyWLTbHAQu6UNXcoGxzISZuY0d2Hgt8jb7SuG4HN/PmA+EjX4s6Zs9/vdtP2C1tzo6VUFujpBFHty5Q126e18W2TXlpbLIhq9hbW1dNdVWqVsPHquigjxp4UCJJCMtVYIsAg8CDSp1UzOzqrnO//mG8HFtfT1GNEdCats2QX+EMd6jVI5hdtekcOZ+WhqT+72iokHUULQdP/lT1df7OP7smCSeszOT6uKFf90wBZjzkR/kvdDx4Jp8J4Di8424cuk/nAk4v/OwEUZhzpltTp76PEG2FFTGM4L5mkqVun276h8ZU4d3N6uO7j5VVlggffF3Hj1RjTWVanRyWh1tbZHrNLe4JNVll8H+T8IDpYfS0hoFMWF+QYnKyytWKAuQGOD9z3+PjQ2KTOLK8pJIF7rMZNUHSk8C/Nlwv8jy0QJAAgC5PlRxdPCuxyFhkJGaLrJ8vGurisrkumNwBrxYmI23F8jYqyuSXMD4XoIyQMYullB8lRQagOo+VX7TinMLVH1ZTULgKUS5xkaEpMkkAzp7B9SDpzHFhf0tjaq5tlrmS+8/LP/0+cOD4moD4BqSlDO/OyitXLvXIUmDn5w6FpcDDHuPJbOdJpnkG+NqL+JbAJGurSjBMfgunDz9C5WXl0jySovYrYedandDnXoxP696ng9LsoqEQF52tiQCIos8EHlg8x6IEgCb912051+pB5CXmZkelw89C5dc68NCEPnlF/9TFmuffPJL+ac2zXrOf3/6o/8mQSoBGAFRWOZkZI5mFhJheqaraA0gYb2wvCR/1uzF9EKa5urB/vFP/h9ZfN269WWc8V3vQyBaVb3DeVW6ux+I9F58QdV6XDU27ZP/5PyAe5M40cZH+aOz/7AhwJ6cGFIPHlx1BsVHjn0mUoNe5mKUD0P8A/kdkoQuPWySIiAybBWBzZ4vczd7+5O9xe0g+V38RdLg6dN2qVC6LCY1dkChda4tiBhM8w3AIK7NxUGAz2l9AD2gzdV3bCIk2M48f6qkpjIBv3vBPOHIoMoH9DfISCLdvP6nhLkF7cO9bC8wg/b5of1OAoBFN0oMQ+OTEjB+dGifBJFUUQnmWXSz+CZBUJCbrSqKi0RRYmh8Qt5j/H11fT3WApWeLmzjVOhso2JPn3PP0LAEN7YRtNAPzfhexT2CjqfDvaqhrEb6yG3jHgZWH6annn01rB4VAs1izv3c0nJIpBKxo8d/LNtpzg2SASQFtFJIMtB8W17Udb8hG2onIJnTx2f/ISHQgjyTPnKCRPzKNYRMbuLFjMDDBSFRUiioAFpqlldXpW96dGpa5WRmCirgQ1uYBABEfkD4NVcAcyKpeqixVYJbQmzutwe9T6SVIDs9S5XlF6nx2Wk1u+j9zeXdUpSTr7pHBlRuZpZqrkzufDsHu0VtwDSCe+YLSgCFApfxrW+qqJXkRZABZ//i6i25VhjPXllRgRCj/ulq7B1Pnz/XjueDRJlWBuA3/na0dadIqyIRSPIOozcejgAXimpudlr19T1S+fklktwhobWZ1qC2u99KYh/j/gShwrNgFxlIJvFsaeP7L0icbYnKCovLK2r91Ss1NjGlUlK2y7mSUCT4jyzyQOSB9+OBKAHwfvwYjfJX5AHIlJ4Pdikq2rm5xRsgiVQtrlz6T1kY1tXvVnv2noyTBVJZn54eU0uLs6qqulkkqbTUWzIyZ/T4U8VYe7ke6BkhAKzZsaFaQMachWUy5ur/JmFgB7VaBtGv99RktWcxfa/9Uvwj7zUnvUB2/a6rZuZvBw59IlrhXsb8rl/7Q2AV/vyn/yioBuxdzjcjM0eCy82aDoBJHL2Lv7xYlO15cTwk3LAwwYeLb8D9t40JAI5hB9L9fY9FK1ybWUV1JRF0wGSfB1BdKrh5mTm+VTMWrBe+TY6YUC9KwygU6HmxqJ9bnFcFOfkRvNS6WFSTFWSCHpKVkATeePDYWXXkXns6MKTud7kZyu37glaCMwf3OMkGuWdobYYh3mX2/aeDabTpdWILBNKWrVuk1YVWMN6LkMQ+fnRThjzz0d+r9IwsSRhjtNxkZGSry5f+Xd5JJF1BkF248C/y33qMoPdH0H3Mu7f72QMnJ4CWIQ2SRKSiTELm+N5dns/U1PyMGpkai/fRA8FvKKuO99F7nQdBOFV7rgHydwTD5fkl0srmVfX2SgBQsZ+YnZaxTCOhRBK/vKBE1ZZUxn/ib+09j1VBVq4E1n3jz53TrCmplKSAnYy3xwu6VvweSzb1xbl7wuyjtyGhsa/OjfCzx9FVe/33T48flkQbyACuZ15OlsrNyhKEQMq27era/Q5J+PiZH+u/ncBlHJ4J0Bxl5XWKZyXIXN9bvQ8oSooSZiLA5pY59+lvpP1SG0nItsdPJdnYWF0haCCvFrCguUW/Rx6IPODtgSgBEN0d3ysPsOgDMk8AVVXVJJB5l01ODKtrV38nP21PSVUFBaUCdVxdicHLMfpBCU6//uqf5b/DBFj2sV7Mz8rCgUWLNsj+qHMSZGAQCwFjtM2LhM3vgrm06AcHujZUz+lTzczIFpirluGxxzUTALb+vNccOL6rB9bmXWB/Kspnz/3Ss9WAffRCO+gmNRfe73K+hYUVmwow9fyQluS+eRd/hUn8mEGMTgL4cVME+c/+3dUCwDZ28GHqOPO7eR1cCQD7GSJRxkKWQIRqGs+Cl/ktNMOcX5jgDFkvkQWdn1Hbt6ZIxYnqMgEPBpdHMrDeMPP6W9iG6iTBiRAAzsQq9rriSLXZtGcDQ2p2YUFaCExfATm/2v5Q5M6SMVvijH25TtPzswqOFVqqXGbrkcMyDlJIk78SlFB9BEEDakwneJHTJDDS9yrJAfgwdHIPZMu3X/8fOeS5879Ri0tz6sa1P8p/e0mBmvMjqXnxwr9tQHDpbU6d+YVKS8v0RCKF0Uvnfu141ifXyAXxh1fjyfMeZ9Wca0ZQTvXaZfi+o/+pU9LPK5nNOH4IAJJ/9PfDnUPg31JVr4anxqXqbjPvMxYBOfPk/WHKA3Iv5GXlyn2RnZ4pz23XUI+QB4IuKsjOFYI+KsrJGsfR5L3J7Mv57JcWhHCKGbTh8JxhzBOSP1pq/vPCVfkbXAC06Wgj2TYwMuacEs8m0oJeATQStTeux+5dEFK0smhDlWZH88HAUw3zXiaxRhsOz9ziwmx8TcXgyZDWBk4m2iDyQOSB0B6IEgChXRVt+LfiASoxQMqA7PspAZAouH7194pAxWVFRRUC+dRBKP3/hw6f83UDvYeQrZkKACy2RqfHhbCIYEejAqheZKZnSHWDv9s2MtKnbt/8s/N4fEizcwrUi+mNH36bkd4ORgm8P/7kH6Ry60d4qBezXvOgmsvi2EwguPrEOQHNrWCejFc1WG+DHnb3sxiMURvnXV3TvAEWbwaW73K+tXW7FEoStCv09T1WwHRNYxEDsZx9z6SmpEkvLNwJ7+IvV0UmzHMX60X+zXslvPNKYugFmx1g2Ys5VwuAnQBgIY9UV1pKmkB0varKrmOF8Yu9zfkf/TeBubpMBwuwePPvJOh4LhcgTdy6TZ7rxvLawOroZub1Xe6ztv5SmMRn5ucVUFuSkfVVFSrXQwsenW16cb1MQ5X17yAAqMwDX9bG8b66kRyayTyeyV4OX8Dw9Fj8enjNy+agIFgnyUuAj5EQImGng3F+Jxn81Z//SZ7vffs/UrV1OwUNACpAJ7/6+zrjLQFwbhA0TbypQp/+6L9IMtnLSKxdu/I7z7YETbJpI2vM8U6c+lwVF7+tiHsd62n/c1VRUrRBH51nrmOgK96C5trfq2oN1P1hf5fv7ar7+O2N7AQAyAGS4yS/deJPB/Z6X76dQQRvzIlnlQCbBITLGCfZnnxzHK0osJnn1KvFz2ssKuAXbt+Ls/1rEr/B0XFBApDQgdRRG4ocqDmQrKTFQ9veHQ2yrV/CEjTko46bqqf7gXAewccDtwP3dHlFXSjulGRILGk9g5izr/dRfJ5Bqkqb8Xm0T+SByAPBHogSAME+irb4nnrADrYISCHTS0vPVGmpGSozK0eI9ahELy3Nq8zMYKI7tIshN+KjC2txcW5hnJyKhQqaxRoNQJWC/lUvcwXNbFtaVqMOHToni1VXkGzC8F2VXNoeWKTSt+dnEMyRZLj47b9sQAmcOvN3qrCwTJigtdSbHstOQEAqeOVyrOXCNL8EgAsiS+Lio7P/VRI7Y2MDCVB93Z+O3y9d/LeEloGw52sv3qnUffnF/0qYs59UERu6kA78PYy/XL5k3/yCUnXs+I8lCLETInpyH6KK4tWGQBKGa8xCUVePmAfJn7Of/DLOleFKhNhKAAQBJADQ9PZj6zd7TN/ldRSmQpvs+AQfQJhBMCQj/ZXscd7H9kNjE+rqvY2cEvtbmjZIwQHXv/2oS0j+/AziOar9XmYynG/2HNBC//GpoxIMjr2YVFu2KkkakZjxCvrMwCQrO0998smv1P37l9VA/xOZBogZyCH1+4t78/nAEzU7Oy2/834qL6+PI8XokyYByDvXy4I4OFzvaz2W2WKmOQbs49jP2Gb8aRPseY2xv35XQrKL+5zvm4lmc+0LYoaefTvwNAlyed5fvn6lnk+MJFUd38z5+u0DieTIiwkh5SXwzsvKVrUlVRsIJUFLQDRoG+dI2xL3YFoKffnbpdquuUz4nb+5CCr95kWf/zc32+I9/hrJgcpGRlqa9PTrfniT7R+yv61bt4jvg2DzGqFF65wuBAD/p/IPiXJYSwap5xrzQ3y7ws492i7ywA/ZA1EC4Id89X/g564TACYUXZh8X78SToBkob5eCgCgAcryiwV+OLs4L1UPbX79iK4EgA2xd0nDaaZqjuEKKqmgT02O+GpOy0Lz7D9Ir6wZ5DGmmbHXhIr6fFwIABNmaN9yBPRUzm1zweBJSBAMY1Tpr1/7fXw3XVleXlrYkJAIc74MZPe3u6CNQQGk61zD+guiMbMywpzM6+36XW9z9tyvQ6kwmH4mOQR6IyUlVdoxbLOvbdDrwoTYsyi8evk/NxD1uYgqCSioknmZHxImaE72764WmWTHsLfvHR0UHfPN9Bb7HRt2/MWVFbW0vCyVPd4vJElg26cPOFlCrJn5BfXna7edhySAJ5DXxnsQBnHIAINMB+deAQfj0D7wLqb10V9veaUmZ6dVZVGZEzVlHsNMxgH/hzBTv1f0e2p9bW3D+4LnAR4ZP9OSoHYrzrnzv/ZsabKTlub4JqzfRZaqt429534U56xJ1qcEsQSzYQy0C2z32u73PlZLqythdlV76loSpG/ZSffuA/OHlG91bU3aAjTBX6iBQ2wEuS7EkfNLi9IK4PqOc3/3jA5I4s423kWo8phBO9uCAjANcsIDDbs31U4Q4jREpeGPV2JcFLadPbxflRTmy5/tBEDY9wIJAFoAXSo3Xq18XvO2v9d+CEV7DLhZkkk4hPFdtE3kgcgDwR6IEgDBPoq2+J56wKzwspCjwj8y0hs/WxZlDY17fOXwbNcEKQDY27NoPthIj97GnkRXAsAMghnLFRyZQZbfolPPhQ8wcocm4SALZIj1+JtZdaY/Gqg5RFiYHZTaTPFe1X99bBcPgKt3XFfwtmzdKlV2O7hEeurgoXNqfHwwkMQPBm38Zp+vvXjfTAJAw4X1+cWk72LEYX7+gmzSRhuw/blP/zGuxKAlzex7yJayDPO4AvG8ZMicUe0kUWETi2l28zBjauQH6gUkjUwFAfbfjAygXzBkzonnF81yV0uMuZ1Xi0qY8/PaBhQDvcGFOXkiNYaZUGaCHCqCUhncslXYy+EBcbX9sC+s3/TRI+vmZzvra1RLXU3oRIAmEnONaScAOp71qkc9MRm1IPOTGRubeqEu3rnnO8SpA3uE6Gxs8oXIEHqZ7n2GIZ7AzvXOtPfVyBF9b9LSw71Jsmp3K/f7FtXx8Jrq6Y7Ja/LOpw2I1itkRlFigScANMHd21/LPQxx6drqiuzHPadJOGOKJp87g3MvZBDHBNF19Nhn8f3s5KZ5TkEJSD9HS4K697H02ZuGPC3KACSyTDP17iHoAzlgGr7bWdWoJmanNgTSyPbRSmMbye+puRfxP5NgINHgZyTkuT68j3lHebX16WeOSv7YzITKTM1Qedk5G5RF2O7RwNM48aHr2CTrTaUAeA/gKLCNtoOqonJpYeDfky0aBD1bpgKAua3ZBjA5Mytogc3I/XFfjvHt72pLSAQk+57kPY1qjG4HBClz4OBZabmh1dBLSjeIByjIP9HvkQciD2zeA1ECYPO+i/b8HngAqPmN638QfXmXJZsJZ/ExMDG0oVrg5Sq//kBXAsDOlrsq5SYE3xxDV62Yiyb80dVpV3BZUlKlJiaGBRGhjUCLSjn+etRxfYOur71AdRHy2b5gsQD8VS+eXNB7PS4Liju3vtqAXtB+CTrfXbuPifzh1Su/Tejvdy3ejAT0NwAAIABJREFUk00AuJIdcWRCgL/QRzY1yvGR3SLhukZmYkT7leol14z2FZd5VfZj1+FcQgBD771WwQh63JGBJPjXkmn29vRT01edjNkJFde+Mu9D56TCiBa7nXgw9xHpz3O/8vSN3lYHPFT1CVKoBtK+A8cHmvNzS/PyjO+taxGCMSDETRUxCUySgLwHWmt3SPCBjjhtQYzBdiQMQAU1lNckJAHYh8C7q9/Nau7lt48P71OlhW8rta7tCP7oEwYF4DIzAQCr+OW2B6Evk1fgYWqYew0GlDkv+22gSN96+5Nnzs11AkDLrhVkv2UO95ssCcUgaTO24f3jx6xPSwSVZb0NwdPdO18LD4rreTXnRNsBhJm2uSD9Xok+9g1qMfDzw9DUmBqcGE7YhCTK4aY9ck+SHDBNJwDgvmjrfrQB+q9/d/XHeyUAeFYIvrXZbQau+SeqMrxFgdnb8mwuri6r5dVllbY9VeVn5zqTRHYSwnVMF3EfaIHuEf+kGM91RmqaSk1JFWSATlJphZMwDxX3WVvnM2HAR8IRqT+SaC7JP5jybz54LMSatAb85PTRpBEJJLB6ejpUf3+nOn3mF/KsbN+eKsiwMKYTL7Mzk4Io0GZ+11FW6n56TxLvpp089XNVVFwR5jDRNpEHIg+8Zw9ECYD37NBouL8tDxAoXb3yu3gwWFpaLbI1QpTUcUOqOy7YctBZUmVhYTQ4OeK7KVDIHW8CB3vDMAkAV69omAQAC08WOZ+c/7VUtbzg5facqL7gH0iqbCMYpQdcL7apnl34Jpxkm9kH6Aq86b+Fm2HUWkAwBxM+a/qMuQJzx8zz5b9tXgMXEdHw8251587XCaepkQauSo+LbwHfQh4Z5C+X/220hyswgDGc5IU27mfGorJCgMIiTKrjBsLET13CxcsQBkUS9Dzwe7LBSxh2aTug92s30XMMgpwSsA9Njaq8rByREIPLoyA7Xz180ztunisEZn1jg+JfAv6llWWpFJrV0zC+ITBnka81wMPsY25zfN9uVVNW4rnbwtKS+sNlN5xYrs2RA6q4IE/ZWuRh5uGVAJiYnlHf3m73HMI1Z6+KJ4PY7Odh5vahtuHZgkDW5DXx+k54KWowN1ta1i/h5kr2medHFZZjabSR+RvEie09G4P4utIqaU8zCfr0fvoediUOzMQ1Sa0OI6hnf68EAL8hHzi/vKSKcvJUrgchp54D5/TFH/8/4Wsg2Q1RnRdc/LV6rSZmpiToho/DxSkC+sBswfO7P0xywrfv19eCHDCTGGHvMZAW+DTItBSgVgDIzsyQFiAC/ZFJb8m/IC4O+7guaV/epydPfi5qGUFm7s/3uan5gHoxPa76ejviyBi+PzwX+vvD/Y3SEteKb5QpD+h3PEgcp+dfyPsVqUrezZFFHog88G4eiBIA7+a/aO+/cQ+YizMTSj05MaTu3PlGEgAw1zbtOJD0mfKRa+9+LJBfjI8WCzEqKhADUVlk8eXuUXylCO51dUkf3AxeWHwCuzPNRiw86bytup60xTcxUQBAWZE5xMJIz/k5QEP+NDwTSDts2mYvLcElwboJFdRjmoFcmMBP7wdxV0PDnrgPbfZs83w1gZ+LYNCW0JucHFHXrvx2wyn7aXBzL1EBgRwvyGx/2QkAqvfoI6ekpMWHciUJbMJFEBfMEcbrl69eCiQeHfPt21Lk7672CnuuLpjx06521fn4VtBpef6+GehymKQU8lLAubW50CP2pPwSAFRCCZSo/JfmFwnpGTDnnMxstbSyJD3QVAF3VNRLxY1FOs8427O41y1ABCFIf3nB/M05+QW9yTj8/LGDqjAv17kLevBfXr/j/M0MNO53dasnfYlQ8KA5FOfnqbNH9m94j93ueKJ6h9wJUIIaTepnjo+CwMU7icof+vfzxw6pwrwPt/B/9eq1EKgFGUm261f/INKBptnPov7Nhe7hNxcfhR/fhcnt4prjyFCvWltflcAXNncTAUTbRP94YkuJWeV2JQBqSipVWV6RutvdIe8S00rzi1V9aUxiNxkEQJBv7d/huOE9QOB/794l5cWxQMIeyUD6/8sLi9W2LRtb6rw4egj0Z5fm1dBkItmlK4kBSufx4DORoQTyr6V8w5wX74QwfAc6AcCYNuHf04Hnqr1zI0KGJBxygWwf1lz8Qeyr+X9IuPuZX6sK+2mUIYH+ydM/j7eyhZ0fiRren7RX0J6i1ZPYv7qoXHhAIos8EHlg8x6IEgCb91205/fAA2YC4PSZv5MgyYZrAhnf3Xo89NkS8ENAtLiyLJVEba21zaJNHMa8Fo06eGHBQwXKXoSai0T6XWHfd5nd4xcmcHKNw0d+1+7jqrjkLYGYq9+VxSi98DD4ey1y9bmNjz2Xtgw/I4AmmYBqgzYSBygArDsIvMwEg8u3ZlDoShDoY2gGfJeUHD78+qt/Vq9eumUl9aLI9hdVrq+//N9SsdfmSgC4kjSm4oPtL+4RSBFpmyAZVVHRIH2033z1z4G3oI0sYIfu7gfq0cPrgfvaG3gl0CC527bNTf4XZp6uPtUwCQ6/BADP7IO+TiEBg73+2Uif2le3Uyp+MH0DO4cQbE9ti8pKz1Djs1OqZ2RA7a5pkmceqU8SAaAIQA5UB8BbCSiA5gPhfVeDjA9IvUvjHJ1w9MJdRvDwszPH1dLKqvqTB+mY39yqy0rU8b27BR6vLei8bM4BvZ+pgW4eUwKc44dVRnr4ACdZf07NzMUk8ziP1zHSuvX1lyrHkkfU3wfeQSQ1r17+bQJZp31cL0Z/MwHLPjYazR7H5AMBbg0igIQr7w16rFfXVtTi/Izatn27yskpVPkFMUQI53GvpzOeiNbjUiVvqWqQ/3RV8ffUNktrgKtibn7L3mcCgHcWppPipmoCPeUQuprG9pzfyPSEKELADeGlJuJKgmgOArs1gWO4EgAuMsCw9xnnRAKA5L+f8V4EOYN0JoaU46n9MVUFkhhfXb8j74uq0mLFtnk5WSL3B49DMqbRctzHlZWNAsWfnhpTN2/8SQWp3XAcL5Ui3suaFyM7Jz/e/w8SADRcWJ4EW3mB/fT9wbtYt1glc87RtpEHIg+89UCUAIjuhh+8B0xotc5am07xYqq3HUeVhEz1pEFyZG4jfb9l1Z6yVXpbP8IoCOxy84qEFAkSKtPMgGhyYjguX+W6wK6kBrrt6AEPDHSpjPRMlZqaIRVjO8nAeHzMSZbYgTAQQBYQBLWm2VI/Llk34LCZmdnq8qX/cN6TnN/Bg2cFAmpWt1g4Dw/1Sj+ul5nna8s/so/Wh/cL/vXYrl55AtYb1/7gqazg5y/mrcmT9DE4P9oz9Hl6JXNsWb2ghzlMYM0YXnJjIGOuXX2rvhB0PK+FJAvZ2w871YGdO4TEzl4Uhun9N1s/9DzePQEQI/uiwjk990KqTrrSl5GaLgERAQfBU3ZGpgT6GAiBucV52ZbfUAUAqrqrpnEDCZnps87eAdH2fl+2v6VRNddWbxjOLwFQlJ8rLQD3nnQrKozJmhmg6H2DWg5c1Xy/6r+eo1fwQGBANZbgj0Cwe3RAEjBUXWPXb1Vt37rdV2oS5MPz0XGVk50piQAQAfAhnDt2MC6pppnTSaydO/8b6ZsmMeclaerHtA7CJyvrLY/BxMSQJHVdprlE9PnzDuM9yPuK/UgG5OYWKaDYa2vL6uX6uvwNcwX3/L2polYVvUmgIq3YO5aI/KAyTgsb+5tmy/y5CALN4BnCUb6xKNKQWCQJDJqIbxh+g5dFJzIuX/p3VV+/W9XU7nQy1MNRQhBpGso6VOTLCoo9nzWv6v/eup0i3elCQNgJAHrzQQeZlWhzHhB7pr/p/d+6ZZvca8hW4q+U7dtVekqaVLNdBsR/4sWMqigukkSajQqC7HNfcyxZ0/b4qRCEnj64V1UUFyb7uMa31wF80479qq6+VaWlpauxsUEhwAyD2HJ9R/XgrnUUv4EGQNKWNUyQ8a7lnqQNC0MyGSJVElJRAiDIe9HvkQeCPRAlAIJ9FG3xPfcAfWnXrvzOSR6WDEkNfZD2YsnlusbyGlWc6/3hRgrOi0gNqDq99S4tagLyPXtPCjEfxEl+5qrwurZ3zYUqOMF6YVG5SM+x2GROqAXYJD+MWVZeq/YfOKueP38qlYG0tExZECZrevFAVYGFMO0FVCxIhNgBtD22eb4uaDkyYRkZWYrERMJiNyXViSiAK4J9MBZNfvD4ZP2lj8/4JC5evBiTKqPL7MAgyKdhEwCMY7OT67EHB7tU+90LvociENm3/4xzoUd1mAXu4Oi4Sk9NFTkryK60kYj685/+R9CpKBfkOigB4Ifg4ID0mlJ5ml2cE5jp3PKCLEBZuBNo0BYAvHh4ekzmBwx6ZnFeVACoPrLds+EYURitA369qiAMfncxGFFxpLVFLS2vqI7uRAItl4O8+vF10ODap6a8VJE4+O2FxIQi2xIIH23dqa7d7/DkJ0CNYO+OWHCizS+YZ44/PnlUWMu1jU5Oq0t33dB/tjm5v1Uqni6jr7t/fFjlZ+VIiwbXiGTM/PKCQk+d68K/kwgwmd0DbzDHBlpWFTlS9NJ1wO4F//dCVtlqKdy3POMmp4B5+FOnfyHvW228/7MycwWtACeLFzM+28PeT5Bumk1yZxPj8Ttkly7SO7uX/elwr5qae9v2xL7I4xH06vdNWXmdWliYUTU1LaKoAIqC1h3+qSUanw8+lfevRuigTHOv/ZIqK6tR5eX1Mn18YPaN0043PDWmygtLfdttkI58ZhH4geBprWmWb4mL4A8EBIGmabYUIs93Y1mNBPlhK9uu++76/UfyPjSRMZCB3jMIMfe3NAkxILKaJKa8UDR+9zVJDI2QoNBAwsXF0G/fb64xXS2IYZ+pMAgDPRbv3ydDPVL95xkm2UprSrZDZSLs8aPtIg9EHlAqSgBEd0HkgTcegD2cyg6ZcXqpIVc7evwzpT+aZj+27TRYwWEJD2tewUEyrOthj2Vvl4zED3B6+tqDAmyvuVAJOH7yZ86+/83OP9n97PNNhu8AIr67d77Z9PknO9dkt0/mWjJ2MgkAtnfB912kgDD8U81kPnm5RRtIpAjEkISbfDEjgcH2bVtVdmamVFnRtdea1hzTizHd9I0XIVqQbGBY2SkSAVTvMFPSz+v6mNvARs4im8WqnxHQP/IJ6gmQzx09qOiXHx6fVFfaY1J1QfbRoX2qrCiRxKut86lIC7psT1O9ysrMUDfuP0r4WXMDkASAP8BLQeDw7hbVUJVIbmb2MdvHNJMUQJi7+gfVw2dv5Vft7Tk+fAFU/2xbWF5UvWPPBQ5MkJeWkiYyc/i/MDtP9Y0NqaLcfFWUky898EGSc0G+dd1ffi1iXs+b/dz6EXO6FEqYByztfqoFnAtolfaejdJ/6alp0tpC0CqVbUsekOCKdjVg87a11uxICL5s6Vsq3bTQMDZV4ocPr6uPPv57SVrX1u5UDx9ekyo/VWfaI9Tr1yKteOXyf0gwSmJA1EJev1YXLvyLamzcK4gALzOfVa9t7MCd7WpKKlRFQans8nxyRD03OAC85HntNgIziRB073j9TkL0z9dux1n+Pzl6QMGrEdRG48f54TqWZuk30SrcR0i99vZ0xHdp3nlYtbQcCjydIIlfvwGSTVzHSCw7JEFrXrfASUYbRB6IPODpgSgBEN0ckQcMDxCAQ6YE4ZBtJ099roqK3/a6m7+7+iD171RE6B2enJuO7+JFCBQU/Jj9dWEunMmEr7f3Y7J3jblZFviiogp14tTP1OLifKi+c/vYVIsGBjZqL4c5b3Mb+3y9ehftcZE7JIHhR8zlmgukhD094YK1ZM/FtX0Qq725j6si6QXX1PsdO/4TQQNoc6k72HBme54sZqlaUeknAaBh/yQFcrIy4uRVQRV8Pa5LtYHfqC5++/X/8XRrsgmT93F9XGOEYdv/9PhhVZAbQ0YMjU+qqyETAFojHJ/PLy4pquuPevqkX9hlVBJJzAyMJgZ7VPWp7jMOOuNeCYCje3aquopEQq6gBMCnxw7JeLcfPQlUPiD4z7X68PV5UP2lSgvyAuRGfVmVoAEwKrMEtgcbdguKY2V9VUhX39WedrWpzse3ZRieC9qbvGQG/RJu3MO1dbuFNd2F6NLz9EIXhDkPL/16s4qveS/M8UBRgGbjN9PswNgFrdd99exHYqO7+6H69Ef/TVAKwpPy5T+r3a3HJAGAHCvIKxJz83PTqqCwXNBUJF7xHfr0BItw8IRJxLl84jo/tttT16Ky0jJkXJIkmqyX37wg5i41BXxCQl9XpPEJyARaAvk/QStGQpEElSsxSBsQ7UCYScrp1bojKJpTR1VaEn3/z58/U213vhFf810GJcg3mjUNrWYrK4uCaImR9n0emFxirjZZLq0D1TUtotZD4kdzAdjXJSgBECNbfKpSkXPMylX52ZB/bhFSVhJLSFe+C+IizLMTbRN54PvugSgB8H2/wtH5hfbAQH+nQA69jEUI1R6XmRBKFgTVRRVSfclIS1d5mTlOmKFNCmgSEupAHwk3P11zv5MDhr137yl16VKiUoCrjzLISUGcAub+xcVVqmXnIeEIwIKCMvvY9Ni37jmp0tMzpcf2vs81MfelslFbt2uD9KB9vkEQcxZAp07/XGVmvWVUD0rM6HmcOPm5ECIm46+Skmq1e89xqX7duf2V56U4euzHauu2bcI1YJorAUBlh6ACJAvV+eaWw+JPV08y+wPn9Go74VgmD4bd+2nDmYPuJb/fw8JKvYKiIISDrZLxLnN9l339IPKMu7uxTrU21sUPQSD/xyQI+sqLCn0lw4LmbsL0CWggKvRKAHx24ogQkZnmlwAIOrb5O8zmuj2ESnX382E1PTsvUOiivFyBfxOsob1OEHegYZd6MtQr/cIvX62rgfERQQewHZwNQLWpfm8Rpr/NG/DpV/BDpGX4DpLsu88ezItbIOzMXcR37GtK3NnbEFhRGefvfMNMM4kD+TutMo8HuxO2aSivUSVvWtwIBKny02eenVOg2u9+K4mA7Ow8lZdfIvKotAAQ9LMNSDNa2LTxLUDac0fzAUkkeKkA+PnD5QMzAQ+K5GF/V8IQfjKernYCdk5LSZVkQpAyQFNFnSBSTFtbJ8n2lgyU5w9CT9YSoG8WlhITMS7UTdA9YSIA6up3JyRKWWeQzBp63i3JCz8/8w3hu4JKQGlpjep+dk89fvRWIUbLYYoyw8yEGhnu3dCSaHMC2XN3Ja7gWHj5hmBXt5gEnXP0e+SByAPeHogSANHdEXkAybSX6+qrL/+3M2NNgEbgX1RUrrY4YKg40CRR4qN9oAG230QpIj6IbZAIvWF7t0mGwmiY64vFgogKOR9rSOTMPj4C/x3NB+WDzmJO91ayL387fORT355RrxuCRS/Vcz72dmafvkwqOlTbWUyYxoLhxrU/OskE2Y7FSHZ2vsrIzJaKOwGlaUtLC2pw4ImQbdnGsYCMlpXXSyUJC3O+kGfdufOV+I1FJotOjo2WMf2mruoCiRgWrPAiiC9Lq6X/nyBg587DQk6V0J+6CX9BotjefkHmVVxSpSbGn8txWCRDnIQvIeGDFFDbJ+d+reBF0EbwT2XNvCeYF4iGrKxcWZCzMNemkS1BrRG0cmRl5qibN79IGPt9VtVNQk6v+9AviPeSttJjJYt++VAvxyDyPzuoDoIDb3aeBBorq2tSYTeVCMwEBO0bQJTZzmWfHj+kCnIT5fnoZ6avebOGnBnSgrQ/aDOrpMz7p6ePq/VXa+phX5fKz86VYGly9oX0/IPIaqyoEd3wqqJy4WjoGupVWvfeNS+CT57xleUF0OfyLBOoZmXnC9x+M+ZH6Bo0nqlcErSt1+8uXppYj/4uRUDlqn7Hqq45QmRpG7wApQaB28D4kBq22gRoLSDxjfFdRYYWJAAG4V9BQam6ffsr+YaQ6IXZn2QKqCnNXUPSsrq6WUhmb1z/o1wXSD/5f7KV347+LjW/nKiyYSYybA4D5qnRAV5+hQ8EOcDNmBf6b3Z+QX1xLYYswXgG4P+AB2BxeUWdObRX7nHaW/KyE7+RXvMg2U3yGqJcWrSQh+ReBokxNTUq3z0CdNOCqvMmAox79MCBj+Ntk3ocvlckdPS14ru1uroi8hrbt6cmfCddczeVK7hfQY1BCojZJJSbuQbRPpEHIg9EHADRPRB5IO4BSOxgvNeESi/X19SLmcl4sFvfsEd6ol2ES/SdmnJJfLRgWab6r0l39CJUH9BOABDYwbKOEdRyHLM3j48t0EiXBB2tCxg9oWYQqo+lf/fjMTBvha6+QdEUh33bZSJZR5/0tm3SQ+o6prmfrhqgMIA2PdsDFWShZ0r56X1cfZ0sVtfXV+Uc9cLCi/wq7PmyHXOhshB0DnpuzIN7A7ktCBC3hwgOkvWXnhe+tc+RxdwcShOvX0sVBlZt0552tTtJCXVAMTY6oNrb3pL4aTZ9L33zoFfE+0IAhOW/8KuKomLR4SNVmAz5VNB50+uPvCI9z/QQVxWXJ1SWed4JTF3VZi+5O47pReRnBsBBcwv7u04AEFCYFf6fnj4WD75tRnJzbBehH79PvphV39xqCzuNhO0O7WpW9ZXlauvWt1X6yZlZaUMwzZV42MwBV5YXVVvbBUm2eRnPCEngsO8Ic5wwSS3XcXnXQzboZyBDSA6ZJJp6e5LDbd2PNlTxzf5/VwW/vKBEURVHGs82zZrP313ygl7BGe+WQL6CV6/U0uKcvNNsP4fZn8QvSVi+Lzm5hTKGlw90H7lL/o/kQHNVvS9KxKV8EPbeY21wsHG3Uw5wfPqFunDbTeBL1b+ypEi9mJsXpYCczEx5ZksK8oRfhSRcelpioupe+0VJAGjjG4DccW/PQzU7M6VOnv65fFNJCLe3XRSUxukzv1B+64SgFjruWa4Biet9Bz4W5Fmyxnt1dmFewS+BelJtSYVKTUkVGUSUFkiiRBZ5IPLAu3kgQgC8m/+ivb/HHiAgQcIICLomwfMifHJVUuIf3e2pshAx4ZQ2C7MNFYXtf3p6TAh6tAVl5t/XpdDwZJe81/s6ht84kHWBqNBVqu/imN+XYwQRM0EoBjv/1au/iye2SCidPfdrUXQIItFz+el9VdXDImC84KNh+AOS4UsIuidI+MFGTbJqeW1V5WVmi0QYVToSShNz09JzzgLWtKBqvtdzF1SJD5pv2N/t4/u1H3glKxaXltXvL98Ie0jZjpaHxprKDX3N8CXQgmDDoP0SALy7V1eW5Z1LMIPEmSsA9WNCtydPQHni1OcitZeMLS8vqi+/+J/J7CK8AuUVMeZ7bVSB8TeVYpKC6akp0jfeXFclahq2uYJbtkHiEvUKrHOwW80sxmTWMJ247h4ZkP510+zKdbLQ+aQc4LGxTn6SANaoDCrLJNlHhvuk/aqr847a1XpcKt5AyUFB2EbyHZJDE5Gnzz/ou+NKfPidm37+WQPQHkDLyq7qRs8gFjnAb2/FEBOmwdUB2ebAyLhKS0tR6+svVU5WplpdXVNZmTHZShMxw75aThXUH4H4kyd344mumJzt+XgyXSv+BHFOhGlrAZGmEWiHjpxXFRUNSSE3xl5MqL7xIUGoaENxATQP1y2yyAORB97dA1EC4N19GI3wPfIAHzeq7hrmbZ9ajJH5586PmRfhkss9kFbtrH6rEW6yQEsP+plfqLu3v06QhfquEgC3O56owrwc9WJuQaSG3pChfydXmUVlz+igBFE1JZXRxz5Jr2uZMr/dqKAjoUjFTJsZGIftw9f7Hj3+YyHqCmMw0W/btlUqvLa55BldY3oRDgYtTMO2KqDoMTI9IQE9wZKXUeFfXF2WCiwEX3OLC9JnDlEYEGhagIYmR9X+hl0SWGkL6qmvLitRx/fudj53U7NzEgx/SDu+b7eqKXsb5PoREHonAFbUH67cSFjAu+YM8mBHbZWqLCkWYkjbQMBcuHNPEAW2uRIABIiPOm4qkCC2AT+vqWlO6NsPqma6779/lFYa00g4+FVNSSRfuvCvgZeNJAPJX82fYu7QNzyqMtPT1NTMnFpeWZV/n19aUgd3ImW3cWh4DwYmYoSIpoFMK8opkCq/3fsOgR+/UXm1ze7/t+UFCcqB/4Mw+FBGSwHvCZGES00X9BOJw/yCErmuU5Mj0uY2Ntov7QXzqzEtedN08h3/2PKIOyrqVWFOXuD0IZx8sbDxnrR3xCfapzkZWaGDYJJukH6abTlwAmRnZEjVn+QMz0RxQR6oekWSDGQASTSzRYKE7uWL/y4FDFotCgvL4jxHJG5JAGjT7VNB/flcA2STXZKVLtJhxtcSvrSxhTEbLWnugzxrZVEi6WiYMaNtIg9EHkj0QJQAiO6IyAOGByBhM0mITOcQ5NAGQJXBy1hUQYpkV0/M7amkIJOk2YDtyiXw/737zqjLF/8tgQDwXQmhwlxoqplAbQnQWHyzOP8uDSg1lc71V+uqpTK5qsF3Oc+/1mMFkeB5zdu+t3gG/AgJ9Thecnyu4wAlfzY4JIExMnWyOM6PLbbD9kr79f8HETWGQSqYSB4/qO67XP93SQBw3CACwXeZmyYfMyvKQYz+Pzl1LCF45x1y4Xa7M2i350ZQ49XPDDHajQePRD3CZS51gKB7gHE0+z6IFzsBQN9yRWWjSk1NU69evpT3L1VUUwaV9/P+Ax/HpwS7+tzslCQA2N/LSBI8e3o/3g9vbkfgT9W6yuIRMbeZW1xSOQYnQtB1tqv7enutb2/L9/E736UX87POxIEpv0Y1G9JF8zuXk5GtdtW8TWoHze+7+N0k59XH00E5PBGmmciIoLn5Bah++9aWVAoqKAyPAe8igvrl1TW57nZ1n+NoiWKSQ7QAuNQyuO9ImkDwZ5rmrqHlArlfOGC4zyk+UOjwM9Ys/X2divaWZCyZZDGqDFwjU56RY7lIFJOZQ7Rt5IHIAzEPRAmA6E6IPGB4QBPI0b/GQpCMNdA5P80HOsTHAAAgAElEQVRlFvQwA9O3BtwPaSFglc9G+uUDrQ3SpfL8YlVWUBLXGOc3u3JJBr6svE4qRqYCABI7EO1poxKEhnpGeppaWlmRnkWOt/7qlSwYqBYiE8TCgcX0wtKSyqXXd25eNNiXV1akZ5AqA4za2NTMrLp275HKz81W+5sbExYdnCfSUGgfk8QAYkpVA4IlYHksaiBHgg2Z/0PaQ2UKaCKwSXwDSoKFDTBIFo9sA+kUf2fbp8P9QpLI+Pvrdwpkku2RWOKfHJPEiavKxLYTs9MSYEJURXUHQjCz+uq62XXvM8GPC0ob9ICElaeCVIv5vCsDud98wiQApDf2DRGllgDkb0A/TX6JMMFUEFxUzxUf4yf62An6Cfqm31Ss2CYs6sAriGdsJKzg8PCysOoXgxMjamhqVFUUlAgK5X1bUAIA3XsCY5tE1JwHcPivb971ldBj/7rKcukRHh6fVAQJQeZqP0g2AdD2+KkkesLamYN74wkhriPvqtHJKXXjwWPPIfARCQCQQqaZPc8EOFT8geCbaBe257cTJ3+mlpcW1M0bf5IhJJl17lfOVgFTIYZnhZYZTTpKgqCxab9amH8h9x/cJn59zzx78A7wrt6ydYuQom2mT9rPvy55PrbnXXioaY+8bx9Z0PjCnHy1o6JOqv/IJtpmKge40AUtVQ0i2fbXYq62vJRt26VNxzaq/gSWybybhZPmTZsE/843DvQP3zS+k3yLbBUFjsu3jSTM+0RKgAix+//tcwSSPzjYtYGR39zObAcLcx1BGICWdBH0uvZPBsUIx8rU/IwanBiWd3F1cYUMGSZ5Embu0TaRB37oHogSAD/0OyA6/w0eILvtpevschdVazNLzQeKAJQFgK6QVBWVSf+ay0xZNSFq++SXojbwzdf/J4Ft34TmmYtsFsL8N4mA/uFRtbuhVi2urKi+odiCH0Iv4IIE+qWF+RIIFObmqP6RMbW6FmP2/snpY6q986nqHowFUCUF+cLCrY3zQIM31uO8TXSPnwz1iJzUo4Eudahxj+oe7VdTczOyCyzK3cN9EtyTDEFXOiM1XQEbxWDjpoo0PvPWR5WFpVJ5AjIJmRT/B0LNIgrJRPy8urYqcMdDTa3xHsoFkgckUpYXBY5N0gO95YnZqdhYW7fHJBlT6QNOxMr2Do0oWh6wIG3lpWUIA7cJI7E2kg5UKjjGy9evYov6LVuEqIi5EKCwSOTv3A+c94e0MAkAjm8G/joZ4OK3GBrqllYUl6EKUFIS7nwu3b0vQ1DRgk2e4PT88UPxihUM4B0PrgW6xovEb3FhVn391T977m8HbWzIPb2wvCRzMfv0WXiiGQ+Bp/53WnYIDgicuJZa85uFP/cf7wySWjwbOlGlE2HokCNJxz6MEcQB4EWsZ56cLRtm/gZ7+PnjB4VFXNv9rm71pC8RCu1yFi0/TTWJSY8gSb+T+1tVVWmxBO4d3b3qab83mV7gBQ65gT6mvbmZAKAaD+wf45oBC79//0rCO1XLrernAbK/quodggCAxwG4M9eWCumVy/8ZPxxEahqmT4UVxMzMiwnp24clHTnSzRAGep0+SVHuM50QZTvuWVpOXEHr0uqyut/buWG4WP95k/xm6t7zzqL3nfdYO0o1VpBsctYwB74FZnDrxWyvnzOegeVVOBliPd08GySPkyFzs33AnBmD97pc49ev5ftC8kInz3hewxjnR9uO7jnn3VCUW6CAm7+LkQxgTna7gM0B9C7HSHZfzeLPvVpcXCFFBqr5/PeBg2d971vUZzof31apaekiAVhWXivIF56B69f+IM+An4G+aWjcGzhlnYQ1N+Rat1TBnZCY9AscLNog8kDkAacHogRAdGNEHnhHD4TpB/TrWzN7n+lfPHrsM7W4OK++sQIaXW0FSn257YH6+PA+dfHOfXX+2EH17e17Esw3VFUoFuxUCD87eVhdv/dIegapDhxt3amQ54JJmL5egl8W+6tr65I0uNL+UH10aJ9UFj8+vD8Bmjs6PaHmlhcEvoj0E4sjFjcs5KjKE7w/Gngmmtsd/U8FSvqg74ksvAnCpxdmpbK/p65Z9YwMqoayagnoXyzMKSpPJANIKtzt7pB/Zqaly0KUfcdnp6UyRcUKfWb6sw81tkqgTaWLCgHBN8gAFlZSiVlbk0Cdf8cvBOFUqEw0AMEoGsumnT92SPgPTCPhcPH2PfEjC8ufnDoqyRaMBSaJBo5B/yP5BZAVLMxpZVhYWRQfQUBGEshFYMTiCcJHIMcgTlwqD65blOoLBJVULpFdwh9hEwCMh4SiiTDhb67+eiSjqKCOjPSr+blpqXA2NLSqzBDVPoLC3qFhIaxKTYGV+6Wix51ECokaLEz1Xp+/FzN6UALBRg6wIOe51UYgAjM3wRT3HffLwcZW9XSoT80vL8i/kwzQVVPub+4l7nGd5NNB0MiLCbkna6hYbVFqYDyWVDNVP24+7JRknZfxTKPC4WWue1dv6+IQCAri9b6u44bZl2PybvkuDH6CY3t3OSuB6JObChcQ9hHQ84zwXPGs3bzxhVPuVScDgs5Bt2hpdRe9PdwxKyuLQqQ5MtKnjh3/SdKEgfaxeb8QQLoY+dmWexBCOZ2Q0vvbqjT67yRiqYLbsGqg6bD/c4/f692IvDADfBesvqG8RpVY8q+874ccffbmOTaU1Qgqys9IZvSPDSWQFZrb8/1oLK8VFF7P6EDQ5Qv9Owlo3glBCDLXgLzTSEjzjZycm3YiKvi2Me/v2rg/77VfElnjouJK+Q7oNYif8gSJsIsX/jVBApa5t+49qSorGtSjRzfjSBuUcZDTHRsbiD9rGnVjywTb50+Cqa27w+mWv5TPvutrFB0v8sB34YEoAfBdeDk6xvfaAzYZkutkvciFqDBduvhv8Y+qJuaZnZmUj602k8BMB++15aXq4bNetauhVrV3PlMHdjYJlJ9K38DImFRYqerTzz8yOS3BOIt0qmd3H3Up4L6lRQVqYXFJvZhfUNMzc/Ib/bs/PXMsAQ6PhjZBORENfXkE7Cxy+B8LRxaoBEIVBbEqPiQ9JApYWFI9JSAi2G+urBc9bhY+3SP9AhmF3ZeFJ/MDLcB49JM+6OuUVokdlfVqYmZK4IBsm5uRLfDJguxgsib8R5Kgf/y5QsParJZBsoQvD+9ulqo0vrSJxShYXbxzTyHPpM2r+riZmxzpMSonpoWRquO+uXLpP+IBPAmAHc0HpGJp3k+MSyDS1/dIIf8XZGH65IPGsH/Xfjal5cxtwioP8Ayc/eSXG2QPXedsz8HsazWro1ozXvf7U/mkOoq0H0E+bTwEU601O9Tk3AtpK9HVu87BZ2ppdUXuV+TUSPgQMMCgToJBt7zouZgJgKCKPIk5qvFe5icJuL+lSTVb3B300ZM09DNX/z/b8y7xg+Mnez+8y/agGmiPcBEGMm4yrP56HiZjeZi5ecGYIfp78viWWl9fV7tbj6vR0T7VtOPAppEAYb4rer4mPJ+/jUyPK9RUwhioAO7vWAvXnHDY2MY7nGO4et9d1X/QTrzfwxhJ3cpCN6kb3w2SCEHG/EiCgBh7X2bKJSYzJknO+32dkvD2M9Pvru24l3m3aZnXF9Pj6tXrlyojPVttT0nxJZ30Oy4J3S+/+F/xTX76s/9XEuXffvN/VWVlg9qz95Rzd5NQMIw/dMGCxAFrBS/JXnssTaYMerCxvEbeoyTeH/Y/kXUCydhkkCNh5hptE3ngh+iBKAHwQ7zq0Tm/Vw94LZr0QaSS0LBbpIpsswkAdfCnuQj09uaiU8uBFb0hUEMWCs3s0wf2Knpjsa7+QXXvSbdqqatWe3c0qid9A4IMKMjNFpg/kN36qnK1fes29e3tdkkisNCnak4f4/G9uxIqkATmkEphBEBVxWXq+cSoKsrNl4QAyAD+qaHUy2twEsSqniykWABQPQUKSuA+Nf9CEgNUjfAL1VgJ/DOzVNfzXlmMsjDU1VN6AEk2UP2P8QPsSoDi+11Q3atJ5UubliljYUFg+nTguUhq2QmAkckpdfnuA6la00t99/FT5QqwNnNDAac0YcXmGKc/+i+qwEcD3EXSd/LU56qwqGJDLzwLsZzsfJH+45hBBgt5SWm1bMYidGJiSJWV1ajuZ7EAklaBoD5MfA7CBHRJY3Wl+uLaLYFugp6w9w3b/w/k+tSpn0t7jGmavdrrvGyiQo3YIVlVUVgqFX/mBKqEYJ+gXxOC6WrnntoWhTqADqp4pkmCZaSmqd01zdIGA1IExn+Y1fXin6QZ9zzPjCkvFqaq7kWQx/P+xbXbnpfx3LGDcU4PvZGflJ/eBq4QjmlDbEG+/NnneEH3U2VpsaJ9Znp2Y1950L7m767WBtf+3LPAlNE6/xDmSpJR8YcIkNaxnNwC9fD+VXXw0Ceq7e630oaA5Foy9nS4N95OFWY/7keNimJ7v/3NPngbis473FVFhwujKCdPtXU/2jAdEFskZrWNz0yKkktY49njfQ5SyjTY+5GDDWsleUWKY78v43tUBnptalTg8ZA98h2mtQOkCQEthMC2+kPYxE0s6djq5PpYWVlSf/7T/1Akp5A5PHbsx5LE5bjazDaUZM5Zo8TgFIKdn3c9CLWrV36rUlPS1JFjnznf70EqK+YcwiquuOZNwh4EAEkJ2iYLsnIV6wkSq0geRAmAZK52tG3kAW8PRAmA6O6IPPAePNDR3yWQP4yFDIsiPmR8sDLTMzzJhWzItib6syXRwvbOvYdT8RyC4IfKEtUiG3L6IY8bNDZQ6ntd3cJbcGhXs2d10BwHJMT1+4+EkO6jw/tEd5nWChPeb1b/zxzaKzB29jl9YI+gJ5yLl5frsngK4pAI0qwPUnwwe531PFjMAeFHFuv2rS/j09P3DoHR1cv/uQH2b5+H8FCc+5XIbE2MD6mXL9eEqGx2bkp6o3NyCuMVGIJrl8E30T0wpF7Mz6uWuhpBmcC6XldZtiHA1PrTQdfZ5RNk365e8U9smNwZoEzaex9LfzcB+er6ulSWCrJzBWkC5J8qp2Y85zd4AnieaVnRz7hrriSsyvNL1J1nD2XxygKflpjO5z3SR24uXCHt/N3F676nTEX+3NGDCUSc3KMk7ECsuMyLQJBEzFc37khrkJfFoPUb5Qc5Fgkcr2P6nUR5caGgikgGPurpV497wlWF7TF3N9apnXU1IiEZ1qhYzs5MCcHk7OykmoRDJGRP+M5dR6TySnAHAey27SkS+PEcpKXBJZI4D6DOoIsIpqiwPu1qU8NDvQqeDFAByK1t3bYt8L3AuSVTvTd9YSJMzO+RuQ1tUkCstdnIAar2VO9tIxgGAWNXtUHQAOPX5pIWDHO9bBSAVyLCb6zi3EJpx3pX47llPmUFxWp0uE8CfdpHOjquS1JnZXlJjYz0SqsHSA/7XgibvIHUjtY5l+nvA2TAefnFokQBiR/3IJB7WPptKUqIAHk+TI4a19g6kKc9Zs++UyorK08ILC9f+g9JcHglAMIgrfTxYuP8yEmoGeb6eCFIohaAMN6Ltok8EM4DUQIgnJ+irSIP+HpAYH+9MZI8DKZ8FldBUDU7AXDoyHlVUdGwQQHgzEd/L1rHfyljUQrBH/A8k4DvLzUffVwWPb+9+JY8Lqh3Wu+nSRSBWYOK+Ppmm2ifmwGQRgkQiMENcO/JM2kZcEHZqRLduvVlPMBARaKuoVWVlFBd2SjSHVRNCWJLthNE+rwIkiE/MyGeZgU8LIyTiiVBC0gUgibaO7ZtSxGOA6SiSAwQJFEZcxkJAEgodzXUqD9euSlVLi9me6qkNku7a0xXa4QfioIxbFZrzY7OPwnIh6dG1fD0uCQlIBPTAT7QU55d2lVMYwFKbz/b6d941huoDG5j+x5JGGCgCFD9oKfaJZF2q6MzTtTp9xzt3dGg8nOypYJOm4qfHduzU9VWbIRTg8ggcQAZqJe5CADjz0vnM/VsIDlyP1qPaK8x73/QBB3dfWpozJ8sTB8XXXOSRpnpMWTTuxoJI030xljMjaTQ/XuXE+5ByAD5fxDSxZ7P3Oy0BIdUcOEeuHXzz6q19biQBKakpgm82o8c0KsHn+NQZQcqD0rF1q/nd50AkCSXg8jPniuEpCC3TLMVADh/7S87eWAj2yDhgxzQJBfUY/N8wbIPiWvvGyJY87hmAoC+eebvMoJznk1azmwfSNCeXyw8I6DKaAdw+Yl55GZkxQkJ9XFAmPHMm0gx3nMoO/C+5rplZ+dJgictLUv+uWfvycAEAD4EaSRQ9q3b5D2BIpB5HNe5EnBDwvr40S1n4spUYEFpZ+LFjKgBpWzbJslWpFa97FHHDdX9LEbMapqtNGT/juwfXBdBFoRgs/fnOoH2a66qF/JVTK4x6475GLGwKFgA/9+2Lejw0e+RByIPhPBAlAAI4aRok8gDXh7gwwXkj0oIi3z+ncUHFUYWFPS8+0kj2YEgH+DikuoEAkA/7fPv4spQzUTzmcUV7Q4kNv5ajMUe8GRd2fzZmWMqKyPDd3omgzrVyd7nIwqovw251n3T5UWFikpmW+fTDUkCDsQi8fq13zuPmV9QqqhA2zJfQWR9Qb34yC51PbnrPCZyd1Q9e7rfQqA/+vi/SiUJCzq2HpS++Zfr65J4smGuXg4m8CdQhWgSgkWCN67Nkd0tzmAqmaqSi6AKpMPIsHdQbOtOE8zQ4w+k1GX52XnqxZsFp150arZzgpgDDTHIrn4mqIhqWUokMM19eE74jQSA9PvW7khAAuGnr264r+Fmni8vaTw9FoH3o+4+z6EhAPUKGsIgFsyBj7S2CPeIl0lLwNy8op0BAk3emfiVZFt2RoaQbGampznbpswxRfaUa5D6VvFgM75jn0cPr6vu7rc8CTwve1pPSPWf6n1aWkwO1s9gWIcLgF5qUECQDiKnSRCYm1sk7TQNjXsEXeMyr+oxRHdNFbXx+4dkM/wTpukEgIul3z6WS/M+bOJA3+NwZJiwfa+qvSbY1MlwuGFIuplmJgBcJINsy/4HGnbLfeJKlNgoAi8o/vtAsPHeglPF1doBBw4yidqY9+GmPUknk0z/oELBvbW8sqTWVpelxeXsJ79Saelvv3W0FSH/S4CMjyZnZhWtP3UVZfJcJT43L6WdgMSXNtArh4986pug0goCeh/Of8+ek2psfFChxIKJfLJFCBn0TOq2LJBXJABIcuVl5YqkMu8GTWrpSloFjR39Hnkg8oDbA1ECILozIg+8gwe8NJPNIYHL15VUCSrANpuQhyoD0D4Wkdp27zmhGkNI5yR7GiwU5xbnhdFfG/Dn/OzchEBF9Nv7OqXH2V70JXvMD7E98yKgyEhLVWmp/gt0jg+M+k9XbyVMxVX9JFgiaNKmq9iaZ4G/B0H59b42giMIAWAHrkH3jfk79xCLOaqO2mAu33/g4/h/U6m88O3/9b0cQW0I9s4SQDx5JmoJBTk5qqK4UD3pH1StTfUiO+mysMkI9v3k3K+lJ1abvRi1xwcme/L05xsqdCafhd4HwilUIlK3b1cP+rqkiknijoprx0BXHM5vygXy/NAvrTXT6fevKa4UCDcIAapVEoz1PhalC5QsbAsiA0zmeQlCvxAQfHOzzXPIn505HucQcW2k1Uf82gh21tcI5wPBu5/x3IyNDariogoFYzgB1fj4c1VevtFHfuPwHCE9RrX9fdizp/cEbu1lxSVVqqlpv/R+hzVQBzyLT5/eUyXFlWp0bECdOv2LDWSWXuznLpK9joGnojVvmk4AeEkA6m25r6m00rJAkvrlS6RLlXC/iHLLa1rX/M0Oov0Sa3vrWhJkNgmOCZJN08G7HwO8eUyXyoGdAPBKppitEkHnybuCIBS0Q1hzJSdIBGreED0O/40yTBgyW/xLjz7/PH3mF+pRx01VUVEfl6JkTBLbkOaOTk1LIkDQANu3ixwoKkDaTH6ho8d+rHLzCtXVy79VGRnZzvcl+/Fu5z6mHYLEMwlobbRFvOvzx3uUBFK98BFsSeChYD2ybcs2UVPwI4wMe32i7SIPRB6IeSBKAER3QuSBd/CA7ovXQ/Dx4n+uRRRBxo6K2oT++devXgkRHBVblxHMnTv/G5WWnun8nYV0UL+51+nxwWVxmZ6aKv8Enjk+O+UpTcTiI1lI7Du4VnYlsEcyjd5Geu8JLgnMCWboj2Zxc7ujUy2urEivMeeCsajtGxkViDXzBopM4M6CyCZRI7Df3Vgr8P7crCxVUVKorrR5E4iZrQJhCeyYkwnZpGp58dt/ETi9bV6Bq72diwjQ3kbrm/N3O4C2lSbsfYPaEOztb9x/pJZX10Se8tq9DvGnTapo7xNE4Ke3d5FKebVB6H3s8zWPbTJ12wR9bAecmcU0RpDk0lrX48XUMICovm31MJ8Vv+eGeRCUc1+/iwVV3PXYXvKDcGGcPbI/8PnmXCamZ+T545y3b90qwUVOVqZwFWj9dfNcpIXk5UshTSToWVtblcr4rZtfqBOnPldpqRny/qOKjyyZaZDr9Tx7oPYf/Fj1PLuv5hdm1eEj51XHw+uCqikqrpBqOtVMYPc7mg+qsdF+6c+GENPe98jRTz3RLAQ4t299pUZHvFESem5UPvftPxMaGcPYkLlxjkNDPaqqaiOKChk7CCht03wU+u9effattc0iM2pLXJrj6VYU7jsviLzffcj7n0AcRItpXq0LEL3urG6MPz+6BUe3yukxtAyhl3yhjaBxVff1+esxvZAEXgkA2pxAVejnmHu2b3xIWn70fU0gD3zfZZwbycDx2Umn7J+XX/fUtUiSIcjgfYGXgt597n/aBfl3L6P6z/9pcdOJcZeU3yfnf62mJkdUZ+cdde78rzfc0ybPCoSWJJOfPL6t+vreykVuJglAsYG2QgiMqfZnp2co1khjM1NqYXlBEgK2UUiBmyGyyAORB97dA1EC4N19GI3wA/YAFYuHfU/ivf/aFXa/pP67i/nXT8PcSxLO1LuO9Wuf21DpJMj06zdlsUV/HZWk3MwcYetnIWIyOr+vS7u0OK/u3v1GvVxfk4V7bd1uVRZCA7ntTe8xLPwNVeXq4p23fYvSv5+Xo76+cTfeY06QD+HZt7faFHB00yDuO7V/jxocjcmasahjIWwaUMk9TfXqzqO3bMu2D/a3NKrm2hhL/tDzZ+runW9CuQmSPhZb+pq4AnBaBmDhD4Ia6wN69c+bgb/WN3e1FVCBJwHlIkczyfP8TpBky+LyskpPS1OX7t5XpYX5Cm4GEAAwwPtZT/cDWcwGma0AEIQc2LX7qEiwuYyFOm0AulcZZE5rTWKvetB83ufvVOpol9gMyR7z8Or7d82RKiGyliYjf0Fujjp1oFWSae/beAchc0llf25uSlpKsrJjKA5ULgjUhUBvy5YNATXBypd//idVV7dLpWdkCey5uqpJpWVkCVv5zMyEJPeqqpvUlUv/qSqrmqQq2tZ2QXH9uzrvqLr6Vtm3q/OuKigsVS0thxNQJOb5+rXyuPzC83z23C9DJwGCfOsKWG2GfAJtVCYIVk0zUQJeUHwJ/qsb1fT8rKgEJGsco7myTpBgKGJAkkqim28g3DAmt4Ie25S/5bmDN4M2Mtv21u0UmVkvEkLaH4py3iLVIOR8bkj+magGPXayCQDO6dnwgMrNzJJvA/7i+7C0siQtQ5D9xSRqszbMP1nlA3OA6qJykc0NMpJmVN7pwQcJBarM7/vufPe9kYktL6+XVhRQBQ2Ne6UA0NFxw5kA4Nv91Zf/FB+O70lz8wHV1dWu0tMypC2B7wdStPDPhCkSaKZ/8z7mPQw/w8O+LoXqD7wJJGTgAaAwARKAlkq/ZGyQD6PfIw9EHnjrgSgBEN0NkQfegwfo/x2eHgvM/Gu9cRNSyEL3XvulDURoXoQ8uv97777Tanp6TPY7e+5XKufNAgk4rSa1ShbGvVlXTE2NqKlJqu0xmCC8BVTndO84EkptVqBM4oLKgReCAdjhN7faJVjJy87aUCWlukwf8d1HXRK8aH1ws8pJkuBRT58EV5CpAVHWEmyuMWNSY4cEDnul7YH0r8NATvKBQBckghkoDQ/3qDu3voq7DcZ9Ao4H9686g2ok9GCO1saijl5SqpdcPyDGegFFkHu//ZLAo6n24FPb2P/ShX9zIglc15K+fhAGpjE+TPwQQ2lLhgRteHxSXWl/qH586qgsmC/duS9VnZ+ePq5StvsTNrnUDFzzttEIwLSBa7vMJv4zt9FylAsrS8LYzzPLYhOZs7+kkTDBh8lI5RGk0LdflJ+b1NTxwdzikiKCS0mJQYQ/pPF+e9rVnkCqR+sTbShabtLr+FxnUDIQWeblFikQATwfJEAJRKprmoWDo7y8Vt41Y2P9AlemUkrAxrHZtyC/VJUabPWu49nPMuO3tByS55kebN61PCemEfTsaHYnmpL1qQuyDu/Eoaa9cq3GZibjMpT22GaA7CflV5ZXFFepSGZ+BL6F2XkSwNvVe79xdGD/QpIOfU5knMns7tVSZ1f3CRxHX0wqCAMzU9NVaUHRhsAw2QQAaD5aflwoFr9zJIFOS4af0ccuSCGyJpahBIAiQJChYjHzYlwVFVWotrZv1f79HyW0AATtz+8c//rV3wuxId+q/v5OURfAvLiGgtrVzOOSwAahQzuBnwmHSvcjQVOA/iCJBKpDJwRsqD/3xdzigqdsYphzj7aJPBB5INEDUQIguiMiD7xHDwBzhb2W3kHggCxQEj6Q9F+SxXYww1PRAiZKkoAMP4tYlw30d6ri4iqVkZktMDwSAiZ0D2K0qalRtWfPiRhZ0LlfC4sx+w0P96rMjGyB2tZSdXEElcm4AzjvjWt/8GxhQFKI6h8B7pVL/7EhULUDYvPYVAmo7pvwaCr0ulJKSwA9+i/m5lVFcZFUMWE5h+0cI/inH/nL67dlDA2T9tNgj6EEWgUCro99eHeLJABcZgcNVECASVL5vHvnawnubTNbAbx8bS+6CEbOfvJL58JTLJcAACAASURBVD0RBOU3j+EXHBM4UZHl3vS69+z5QpQIiRuJkmeDQ2pHTZWaW1xUKytrauu2reJLr4pQWP4EjmlW9O2KVDL+1Yt1AiaSFSw6bSk0PR6JEXwL+kDbh26DGZ96IXJ549OxRbnLeAZIZtWUlSYli5fMc/0+t8Vn6+ur761Sru8bAhjdMoAaBCz72W/QBaZme9hzMdE8JA0gWSNwM21leVHk4Iaed8uf7dYUAhiCXXQP07anqpX1tbjsZXpKmqCsXKblKW2ZPbYF1r+4suzZm29Xv8deTKrescENh0HKksDLVrYI8g9BMQEZDP9e5JleY/AtAw3ntZ9J7OfVHsDYdgIgaM5ch57RQSGPs82LBBDfe8H7/Y4HouHxYOx+CDLQdSQ8uDf4xtBglIHcZADHgIbh8/7mXicp9uln/z0w0HbNx+t7QdK3ZefhDbt4EbWS6Oc3l8E3Ay+A/fyY29ICoO9FfII/9PWyyf6QteQZONgICWR4Poag6xH9Hnngh+yBKAHwQ7760bl/cA+w+GVho/uIk60u+E1QEwOxKCWoBA4InPbm9T9Jby0VMGCwLbuOiP47BiKAxWZ/32PZnuRAhgFpJAAkqOfjbjPXu+YSxMIui7c9JwRm6JUE+OjsPygg67bZ2uVNNVVqR02lyMrZdnBnk+L3vuFRdethp7AeI9e3traufn85Vtn+0YnDIqdGgNVhyKmdObRXEXg96RuMowRWVldFGpDA1jcBMNSj7tx+iwAwYf5ePcVaYs8PKtnedkGqnKYRlHx89pdOGaQwfAB6LH093vXmN9UUdjXUqurSEnX13kPhaugdGlHZmZly7zfXVjkPFVaSkJ1NNIxf9T9IxorgiErfjso61TMyIItOyPr0QpUF7fLSogSsIDD475LSKknM8TygAU5wt23rdklskITbrAGbXlpZTiDh1GOR5JpfWpJkF885leDUlBSVkZ763ir2aKanbEsROHdaSpoEaqia/P/svYd3Hdlx7lskiJxzBggw55xnGGY0kiXLtjSy7n3/3ltvvetn32vLlq04kRzGYU5gBAgSOefM8NavDvdBnz67E4hJni5bSyJO9+7d1WlX1VffB09GbWmV9pJz/ahQhoH1rtQPUfdD3QLOAO5jElVUMEmEAvenUv5GXiviAIRU2FYa5uAOjA4d/qmS/YFQSlRu+c8aRfZ8+sk/JaftVKegOg6xanZWtsDvQpIJ1BCIIvwLIazN/IJfP//A5t9cVZdS/fYiv6MaP7c4J+196TwDXi1r+s2obtAqe1CVO+p1REGAwN4Ev35JkLB98syBZ/qej9KHsy0h6pxt2/vJFprtnf4lKYKiDuS7tD2ENVB93O8E1nwfYN83yi5hxzDbgcB58fyRygzOTE/oOMeO/9JTYo+ENOsKG2cNvBa8H91Gcuzo0Z9LoYNk2L0NfBYoALhRJZCt5mbnqGwihRQSSDYyzKjnHW8feyD2wLIH4gRAfDfEHvgBeoCgnwCFHj5TRWeRSpWdwIr+bYJz4OZITwFddcK/zWLXyMNRsW67f1klq4wF9aNHgQbCel1WXmOVoHMz1Jvju9n6gfxDNEYCwKAAjE71tpYmZZtHEpBqf31VhZICGng6CQHg0h3dffKsZ5mBmvEY9+y127of21SVlcqFW3dlcHRcF/60AKBHjtH/mp25TAJlY9Pfs++UNLxlJfeC6J/+4B8lP7/YHgy87dM00EznRvhq1+73rAEZgRHXMIyFQSH4jUNAc+l2myZU4GGAAPAnRw5IcWEiwIF8USvsfQPq06zM9KpNUB+/8/jwIgAX96v+h0msuKujMP87ZTq5p2mFyM3Jl+ra9TI60qfJMGDmBPtUmFkEw14/Nj4o23ccDeNu6zYsfmlFqLIkv1Y8aIQdWVj3jg4q7JbKNBU5oN5UQiFd4xrDKA9i6ftktAFgIItI0Bg9c94FIJ8qKupkbm5a1rfsUEWVKOalj+41RlVVg/C8O2X98CPVfpBgMwuzKmtG3/jQ5Ji2m3glU2zM/l7HJYgkieWWmOV9dfvZA4VUu21H0yaVz3MSDSJf2/K2NQL1CpJjbtPEwcKclaAwim+d2wL7hszN2c+d6Au/r0knt4Vl7if4f4hCwnwq/4tzPO5xjh/VVOng6TPZ0FCXppYBsmh8ZioJYWceC0sLMj0366uqACKglfaVEFVtvtEXvvq9ovlI3vMOf1cEH0nqK5f/IiPDvWkksW7/JNQsOhXZFtb8EGfOMXhWSEjaiP/MdrEEYFivx9vFHgjngTgBEM5P8VaxB743HmDR++c//t8p8yH4oQeWyr4x059K8A9j+tFjv9C+fMxA10+8//fKJHzt6qfKfg2EvaFhk1bYqDL4VVTd8Hc/BymJ2/FfKCrBKUPEPm5yPDOOMwHg1Dgn+J+cmdHF442HT1TWD81x+pmfPE9AXyE227d1o9x8+FR/d5P9mWOwTUt9rZKwkQDYvXmDjE1MStfAkAatoBBAbRzcsUXVA2g5AFlA4gAj2XL2y39L6fd3w4Jt5GJe5I6MGaQM4UwwuH1O5fPRw1SJQ9t18er3DHuTqzTk02eKmjh1cI/6iIV7efFywNU9MKTtGZAq2oIeg1YJc0yTqPKr/odJanAfdA33KmkZVW7k+VbDSPQsLsxrQKq14tevZc3atZKdnaP397dlCQTDjMwvzCqSR5na1qzRQMGtzZ0IBp9ry1FFcZkGIZ0D3YnrWFQqg+PDEoagjMCEhCTHA0nBeXPOUarv+MfpQ94T60A8BPQSB/nVOSbwd1AcQdeDBMP1q58GDa2/Q6y5b/+ZUNsGbeTVs+7cj4Cf6nFRfkFazzv39qOedpkBpWIxqu0YcGpjTnZ9L+SALXHA/jw7JIlIIBEcQtjmZ1S7eeZU1m1tOjeIW1HHOVYYng7a79pePA1sUwBCDurH9k6CGJTgnQSO20gID46OabtZFN4N/DO/uCjjMxPSNzqUlhDg+dvRvElys/zRAAT+tPvh6127Tmj7SVQDVWaUM9y8L+YdGzQm7xieD2Q7gyxsAsCMwzunc7BHkyKoMZBMG5kal6bKeqmJ2f+D3B3/HnsgkgfiBEAkd8Ubxx74fngAvgDI3wwjL/B6gj8MyayK8jqtWAKrpLeVYB4jUUDVko/4wMALWb9+m0Jovzr37/obi1kWRvx+7st/k9YNOxPQWou5EwB87EEZkIhwLy7Y3SwwbKzCNvkhIOb07wPDJ4gEZu62K3cfCIFmWKsuL9Wq9aPORG8+wXxuTrZ8cumaHscYiIHDO7cpY7rTCHR/duJQUm6Q32xtEE5yMCfxkhnLJrE3PjaofcwgA4LY8f2C3Qf3r0hHx71Al/glErx2hgjxq5t3lGsBI3nSOzQsv3jviG+/Z5j7x2/CZz78HxrwONmovban8gsCIww8lqCJhX1dZXoLSpADQTDA8fD06W0r4aPZn2cUDoO6ug2eEFuz7cDImML8Z+cXpLSwUFtZggy5MpAK9L2TXPOyoPYI534KSe98KK3VjZ6qIDMzEwLqxE2MZ8Z57+Q/SHGxvwoE76ehwW5pb7+jvc1uCwMjdu9DQqK/r1P1ym2QZar2O3ef8Ewu2AhLvXyakOwksbksARl0vbx+t0nbmW2p0pcXlWiyxmYESe19/vKFBm4PQsAYyI9dzVt0/l4JiB1NmzXodLYAEPxvrE2gojBnP7d7fmzbUt1gDfrZVmHgkAtaUAtmLOa3s2mzwsJtBpqFfnKb/K5tezfyh20gWSQBhrXUNEplUVnKriQ8+UaQDKYlZyVGuwAKJO55kpTY27LN8x1KovmTv/y/+r2vq2tVqUva9zIy/ElWU57pVy/l88/+xfNdRd8+CLMw5iRvzViXmZARXlz+fpoxoibISMyOzUxKXWmi7cip2BIWBRJm/vE2sQdiD4jECYD4LvheesD0zq9mz/z38kRXOCmjn+78aN+/d0n6+54L8HJgyyQFzp39nX7wWfTSQz4xPiL7D36QQvJmZAiPHvt5klTLwPv99H3dCQBkuJAjNNb+9LY8fLBcjTZBsXNebGvTeDdjGEZ/GP5h7Xcb1X1I/ypLS7TKv3tTq7zoH5SxiSntoWbBVpSfp5KAkAA219bIwMioXLh1TzkD9mxu1YXGkxfdcudxgsiJvwP5BwFAQIa0XXVZqYxPT8uRXdv0WE7zqmQ7AyCCG+T2jLlRD05fmd5j4J6Tk+layIzhJ0EWFlpvS0IE3Y748Xlvv/rg7pMOObJ7uy6G83JyKDRHsrBwa86Ve5p7qfPZ/dDHANmyY9cxX61skke0dGRlsYhdq8mgoMU9yTfmMhyiAuacLLDdg4c+SqJw3CcyM5eo3L5+/UbRKMxlcXFJIKa0GWR4kNGZ5F6QY/DjmQ9/66m64dy/e7hfpudntBJH/7LbwqA3grgmUA65fu1z3+SJOS4JoCC4M0FqT/dystPPHzb+E7b3IjyrrGzQhCoIAt6tBF6ZmTlSXFLu2coTdD3cv8O5QD+0zaj8wxTv7Bmn4k3gS+U8DDM/ARSEgreePUgG205VGq8EgC1xoMiBxo3JxActB7c62qxzR9u9taZBCnILtKqrfn79WgN/5PyAf4c1EiFlhcWaCKGyDtoBOUDuVZuR4ADpYjOIDUvzi7XNheSL04duFnr2v972WLlNUJIpKyqUJy965MjubXL7Ubu2nIEQQ5Vm16ZW/eYYM6gjP3g72/oRHZoEwPETv1RVCpLzkAAalZ2w/nMjxGitGhrq1kSeV4KQJN3kxLBMTIwoSgeDXNgYrYKg++ABmJudknnQQC8XVaoTVZuoUoWQTaIiU1FUJqUFxdrO8qDrqSJOnEmnsOccbxd7IPaA3QNxAiC+M76XHmBhTnV3Q2OdbG9db+0h/l5OfIWToheYxZ1b4xaCLnoLGx0yQcCLL136o/bTnzr9cbL/FBg/C1MDSUUmDcg0EnJUDbyM/ZC4clbh+eiTBECazqu6ZZPNospvSAXdi+lEteznKv8F4sCYXwKAbZiLH5uw7bwI/Knek0ByKgCYbW1jEnhB9OU+FpBQs3C1HYuK41dnf5dWbXTC7G2M96dO/0bVHtwEfiY5QB8zCz0v8+p5ZwH2mYOkzGv/qAkAEBkvX76Uz76+IR8dPaiV/8K8PKkotXMZcFw07rl/crKy0qZx6+ZZ34q12QE/7trznspXrcQgg2tevy1tVxbmtx49VUgvSQ2CkhP7dnleaxJXtFc4eTJWMh8v6bgXfYO68FXW/FevpTA/V+YWFqWxujLtMPTs3rjxZajg2bkzx4ZIbGFhNkEuqGSf+ap04CQDHZ4c091g53abre3F5gcvhAmB+uNHN+Xpk1uh3efFUG4GgNQMkjKvhJntQLYx3e8sL36S0BOPuOHdzoe+UHolnszK0aA2bLXbTEETALl5crvjoQB1x0h27W0liZfhiQBIJg462pJBsk3OlqRRrwXF4XQB5G4E7m51nIhuCrU5uvLNlQ3S5iJTDbOzVwJg8eVLqSgukoedXbo2wVBCISmAhGdFSbF+c8w7MYiQ0DkXyBb9+EBI9pn+e3h/UJtZCfKEZ4RxQP5t2XpA3+kkoOENqqlN5fsA5o/Kj58lErS/jYRG8BoP9aRHHooKJK+2NW1MWyOFuZ7xNrEHYg+keyBOAMR3xffWAwRukIvxEaUCHFSZ+96eyNuJsehCZsgE+brQf/1KCZYe93TK7vVbtH/WEALxO3JO9MM2V9al6MN/+fn/FncgYeT/YN7NWLdOCYNYrDsr+24fkdH/8ot/lYqKWtm773SkBYWNkI1g/tDhj5JVV2dlm4UCLQJt968o34CxoARA1OtK0ElPvyEKZH8nQV3U8cJs7wXZd5L2AUmmh9PYydMfq764ExnAb05/wOkA+7OXOeXxzDZh5fWCgirnMUcmJuXLq7eUWBFlhesPHisR1pnD+1JIEZ370P/PdQDG/tNjh1KSeF6VVtt56qL0zRvVgF+pBem1k9wABWLIHt3HGRnuk8uX/rjSw6ftF9R+4SU3SLLpQdsVZfBebTt89G+kstKu2OA8luEUCTq+raeY645qhk0e0288v2QVlcnzjoRi0LzM7yYhyfvVmLtdh2dx375TWskMa53P2uTJk1uSm5OnrQYgUcIaVfH7jh79sPuF2c5AqN2VfsOw78UBYPZzygCSANjTsk0VI4yRUKO9wGi5h5mTbRtD7LrS/dmvMLdAtjS0KFIADXmQElFsfVWDVJWkIm9oG8vNzpI7TzqkqqxE6TVKigql/UWPlBUXSc/gkHLR7N26MblWAdJ+7/kysa7fHGxtCWZ73ulU6Xl+YO4nebyS4H/5Pl9OwjU0bpLNWw6kJADZzo1a85s7z8mJE7+UvIikm+4xISXtHu4TCP/wnRM1sXv9Vk8ZzSjXNt429kDsgYQH4gRAfCd8Lz1ArzGM609fdCvU7syhvfqR/SEbMEMqC4YAiQ+cMkXPzyoMkUUH7MWQPGH8DWZmYIyQJzltbm5GcrJzNWFgbGSkTy5fXA5SSsuqZGx0UH+m7x85s6ysXK1wv371Sth+cWlB7t25YM3+h/E1x2MctwGZpUoBvNCwdHuNZ1uIhzm2bRtI+85eu6WQf2O52dny0bGDkrkufL9k1OP7VUVNsIcag7OKTVBK+wUtGk5zE/QFSS3u2XtSWMQZsyUAWlp3KGmTURYAPbBn7ymt2tCDXVxSKa9fv1RJKKOt7pwTyglA0qtKS7StomdoRLaub/R1EwgMfN8/Mion9u5UYka/OdoGAyFhU0OIen3Y3q/Hleo/vfRI7bmNYPXq139dySE992HBfPLUr1NacYIOQMKNJIStrz1o3zC/h0GEhE0u6fmd/JVk5yxDodn38qU/WXv9g+bnNTfISkl0rsS8Eo82nXQUTEiOcI8sLs4p4eGrtz3r9EAzP+TZ3PNZSXIzTD+/3/lSZefb4jYTyLsr9cuJgU4ZnZrw3M+dILD1ZHNciPiiohPMQWl1oO2EIJCe/JVYXVm11FdUJxPtQMhJXoSdk5fcHKgFzg/JTLd8H8kBEp6Hd25NCcz5htPzbzOKAST7aUEqLyz1JSQ1zx1B/4aNe5SvZzWMlgCS9O52grDPuXMO3OtOBOBK5jcyOaZqE6yBmt7KW/aNDUrXUJ9yVXhxQKzkWPE+sQd+7B6IEwA/9jvgOz5/YNf0as/OzWtgAbt7z+BwSvW2obpS+7d/yHwAVJbo1SzKK1B9bRYllcXlQh8nxEP0uvGfnMwsleaislJdUin3XzwWWJhZ1IUx2gII4lh4FxeXC322t2+eCwwaqM7Tvw8U2FQWWOwC1/Xr4ZuaGvOFqYeZs62KHWY/2zaX77Tp/UMfJgErCBIg1Id2bgvsUae3m+Db2VcJ1wKLeiDk9P/6mV+1HtI+pMLCQPPdlXkvKUHnXJzBrQ2ZYfo7STbQ6AAMHKOijELEho27tCpLHyfJBBjc37x+k9S5Z3ELF8LxPTuV/Z8ql7PP1e0XUBh//OqKvL9/t3IFHN+zQ6+HMT85v5Ve+zD7hVEKcI7zLgFm0Hy27Tgira07gzbT3wn6v/jsX0Jtu9KNwiQAbMGx7Xg29u+wLR+28Wxze9d3j19wTpsSSR/acMIaPAW850FnOS0su7pzHwLHh90dvsR47nnRI02rWNdwn4xOjadN2wTsVFWfDSRIULGwCYDukX7pHVkmavQiZVP5z8FuZW8Pa3zfqPoil2iMNpSO/hdhh1BJRDdPgtkZmT4niaHXoLQNbK5vTZPloxXvQVd7cjeDmuAPJA/b2p8r0mlzc0PK0LYEQBDU3zY3Kv+gzOi933/ggySTf2jn+GyIgoczUcemUSR+nUM71X68Dtk3Oqi8DW/kjUpkct1KC4oUHelEkdB2x5qIdd/A+EjyPl2Nc47HiD0QeyBGAMT3wHfsAUOs4zeNY3t2COztthYAFjoseJCrQrrq+2r0bI5Mjck8VYT5OWV0JkhC2obEAIspFjsQbgFJRUOYjx+LqNUgvgExMDs7qVJlVLAGB7uTMFyk/7q6nmglmkXx5s37NOhva/tatm07lFJdtvnXLesX5RqsRtXAHA+ppT+cu6wSfR8e2S8Xb92XobFxha1D0mQzKh0ENZC6TU2Py4n3/k6DY/7+9eW/SEPjRvXVxo17NDniZyzSLp7/T2sfMgmW/QfOyJ07530r2l5BSRhiP6Dyzc3blFHdTVDnJTtIK8boyIAMj/RKc/NWTX7ABwGB0+LSfIrOPYSIPK8E/0Gs+cNjE/L1vYfq+4u378nPjh9OQWCEOR/jaxJZwLxXw8IsUM1xwva6r3ReYSWymAdV7m+q8m/mHyYBENSSYsZy9867CUGj+sw9NzeRaNTx2N5PClOv/Rf/amU29zoWgT6BlDvJd+K9v5eS0vQ2ANWVf9KhpKO009gM6Hrf2JBMztoh7ATO8DRAjAfZHuZF5heUACApYCOq89pvS32rp0IE86BaPjA+7KntTsDH3MsLSzwT3ASEQxMjGjDaKvicP/uT/MjOTOcZcfqUsQbGh6xSfAW5+VJfVm09H5L0t589TGltcHMEPH3Ro2Sd7uvINWZfw7nAfPjGk+jIyszSORflFgRC20nUXjj/++S3A+6ODz/6vwJJAPkmYST111qkF73u5TASvySKjcqQcxw/4mDWQaiLGC4LJ1KlsrhM13G0Rd5//iTtejuTLit53uN9Yg/EHkj1QIwAiO+I79QDvUMjMjE1LUUF+QoXhnk9IyMBa3/58pWMTU7L1fsP9bcPj+5P6zdmsUPVA9jYtsYN31uCGLOIAAHAh+5Zf5cU5RUqezHwP6D+LIbGZib0HKgqVJdWyMDYsDRX1Skj7mobmX/K4gS8LDCoMDh71Ne3bJdt2w+HWjhAjIY0UFQ7ePgjhc/ajEpBTVll6Gtq+tRBjBDwQyJp6z93HovzXafVbpAO61TyEDUF+nhpY0BKjr+3tO4KRUQ4MtIvly/+IaobktuTgIBV2WbvMrZXEOI8DokcrgX+eFfr6h+U24/bZXNzo4yMT8jR3TtSEBhREgDvOhf3/jBfV1alVupsx3iXinWYOZNkA5Hgx24PAufSxT+uCDbP+Ju37JenT++EIgsM4kngnCAMdfJ3eJ2nk1BseKhXrlxeGYGjGZ930Y6dx/SfhgTVJhsYxu9mGyTKvHhPkE69eePLUMPhZ1oEQOHwLgVRY6QR/Vo9kJ/k2aC1DV15P4QbPDh8Qww3BNVRWrlssoBBvfxuBABs/gTAXhV3rwQAwVpduX9SVK+XvFGiOc6BwE+D0TVrPGUBvZzO+fNdNPt7nX+Yi8ZYOh8R9aNpy7Pti1IBCQiSLEW5hcrLYyMJtO1L0uFpb6dMBiBJSAjQ+uCXxOAbTSIf+c17dy6qMooXOs+G/EMJqLqmWb9rKFr4mTsBALFwYVGpMvxz7fLyipJjgEpwEnr6JRK5fgm1iDeytWGD5GTlaKII8kjD04BkZHlRmYxNj+s9yd/xD/dhbLEHYg+sngfiBMDq+TIe6RvywNTsnPz14lXZv22ztNTXpBxldHpc6GmEGXl9Vb3CyMIaHyMCcGBo34WxmINBmN5oAtV3IfVZrflTMSAxQF+rgYmHHRt2YaTdwsijseg6cPAnUlWd3kdOlQC4KYzIMP+GVQAwpHPO+R7etc3Kom62IZg4/9V/aNWeRQ5BAYEfCx2Y1gkWqTzduX1eznzwW5kYH5YbN74QdJsJ3mwLMJNACOs3s50JmvA/FW+bbwi+CMKiWJR+cxJyVCVh+X/a1a098RBbwcnxxdWb0lJfm2S/hqSzrb1TNev3b9uk9zH39MDomNx93KH3M6iMo7u2pykFvGsCgLYRZCeRfYOZP4qF4ZwII3PnPCZKA/Tlcj8AH4foLkzFPggevpLKuVv+EPKwtvuXA13kJQNmdvRSu3APnJDY+1hycwtSpEgDJ+CzgXNuJO0g1HxX8wtU3AEQKCnuN96JVF95JyXe14mA1m20YfHewAdeQVpbx/NEQnuNKHu8TeZ0JecIksyoODj39wrkmyrrpKa0Uiv1ztYAs6+p9A+Oj2jwa4wgmG8nLUUEhbS1YSQlqMzT6gaK7V3Je0kgkBRn/KnZ6VVD+lFg4B1G8sXLqHDf7nyorRgErCQOKDqESQAwX/r/o5Aibmlota5H3Ggkv/aVMO9WEDq0mnF/2sx2/6M6YDM3oWsQ78XY9IQ86e3UoUBD1L+9j/AXvf60WxDwb+J9mpGhJI60cBi1ipU8E/E+sQdiD6R7IE4AxHfF984DBBtkzhcWF5XMjSD5ed+A7N2yMRl8mEnzYUA6BoIeKunF+d7BPAH/7MKsZGZkJjSElShpjeRn52g1gOz7urUZoQPOd3UcMOm83GyV+lpHNectoV+hQ0OYYyQy/9PaQx41KH/XOa5kf0jbBoe6Vd5ufCxBQmgzm+wQ27EQYPE4Pj2ZkEZcs0YXqH5VGvbjvrl8t03vF2znxhaVZwoyAn1aIKiAA6On/xGCNhZS46ODkpNXoH7nfGCD37X7hFy79qm89/6vVE4NeD9kesbC9Oy75+TUTIeUD6g60mYED/TlZ2VlKxKDe8AtGxh0flGkzC7dvq8L9v3bN8unl6/LpqYGfebgVYBf4cyhfVJWXKjtK/T4g7Qg8QKCh0AfngDaLozRjgEBo1tGMcwi1XZeLC6PHP0bKXqLiEEZ4HrEhAjj+iEiwga6Zn62sUggIXXpJnh0n5NfAiAKC7cZ1010SEIGEskwVfsgFYCwPff5BcVy6tTHSlC6WigK865YTU4GgnqvoAbuj2tXP0lerqjcEUHPJL/fekRP+RspyM2VmooyVaGYnp2TA9u3aBKOZwslkxf9g3Jo5xZ58jzx+5Fd231lcb0CeaMz7/7dBLNe+5lKv1uhgP1K8hM92hiVWu43/k1SoCS/UKbnZvW7BrcNfxubnlQkEL32U7MzyoPjlSDgO0DAzX/nZufK5MyUjgXkt2fkpQAAIABJREFU3218v+Ed4BycBHLO7fg+qHyiyr2ukeHxcU1werWHsa85Z5Ia+zZsl5HJ8QQCIAD9oO0dnY9kfmkhzK2Q3CahrrA1rZDBO+nShf+SQ0d+JlNTo3Lr5jlNSNuSS1HQK7v3vi+NjZvT5mhLgMJZ0tICkis94eVEvfA9PHn6177tCVwHkk2QIBsjGZCfkyckCDC+99xjJAUwEgA/ZB6oSDdCvHHsgW/BA3EC4FtwcnwIfw8Q7Hf29Mvg2LiMTkymEACaPTc01MmeLRvSPj58aPnowwOALJHfB2J2YV5g4s9at06hhEDuWWBMzs0o6Q/oASrOwPS/DZuamdUEx+DomJL+sRBs7+6V04f2JhdFVBPPnV3Wgodoyg8y7Ddv4MSzM1MK8f62EgkckyoKQTEw4GkHy3RQZZpryzWj/xUYPlUYWiFYKPgZSgAY7SRRjHl2dz3WhAsKBiAZrlz+s1b6+/s6NSCnanLt609kw6Y9cv/eZSkpqZDS0mrZuGlPyqGiBG/Am1FpYGFFpYf2g/LyWhke7pH8/GLp7noiBYWl0rphp157+AnoTw5TYWZSYYMXnonPr9xQ2D6B+5fXbmnAX1SQJ198fVPvVdAAVPu7B4YU4g/J382HT6S8uEiK8vPlWtsjObl/t/QNj2pAc3zvTqmtSG9fCRtMOp2qUlPv/V3K/R+mV9V2D/gRT4aVuWNcP4lNWmJojfEzrwSAH5+EbTwCgSPHfp4mORclmRGERgjra54dWodWA/pvzpW5kfQxaJ0oz7XXtn6IB5v/Sa40NGzU5DGJHXzLOwMjMM3KztFkYFiDoHRba7M8ft4l1eVlcuvRU2mqqVY0GJJyTbXVMju3IGvXrtHnEaI5qtXs40fA6a7UJ7+htU2aJPdKAHi1AJgEgZvQjr9jFYVl8vLNS03AEhqSWDcJv4LcApmandJvKsgJkgQEf8V5Bap4Q2LXC/nGPF8M9Uh1aaUG4qAK+E6zj9ucVWUNolu3pRP5zczKvfZOyc/J0W8Dfq4oLZHCPG+CXVrz4OghMIWM1/ArBPEfwE3EtjbjfFH14bqSBKGA4TRUDIxvzd+dJKC5ufnaCgDiKD+/SEA0lZXXJpPQ7ucUAlvuVRLcNktI1Z5Q7iFjXjKtoIu2bj+szyJEsXyL+F6B/DMWhkvEbDu3MK9qD1xrP5UGOB5Wgwsp7LMZbxd74MfggTgB8GO4yt/zcyQQ/uulZRgvUEgYwwnmSQ6Yii4a3RubGtLk3PiAPuru0EXHrvVbA8mAvk/uANkAdNprQecOIvx6xN3nRa8gclV8tAkskaAD6h4E0QvrHwLi8fFhXXjkZOdLTm6+Lgq8DOb38+d/n1IVDdN3zHiQKFF9Ua6E4jJdQH0T1QDO6dKFPyg3wvzctJw+81tVUqCSST91Z+cD2bL1gLIxcy2QOKyra9UeYLeFgV4nFksfpiy+bP4D8tzSulMrPl6LM9t+hw7/1NpKYNvWVPVpm+gbHJbh8Un52fFDiqqYX1jUStn99k754PA+6R0ckYedCYZukgI7N66XC7fuawUQAsbbj9pV/s9W/WefKFUqM1fbvR82KHWfr9ciNYpvg9QrkLwDXeJnXkE3fBxt96+EfRTlvZP/IMXF6USXYdm8eSecOv2xIky87OGDq9L+9E7gnKjW02t8/ty/WwkxAwdwbWDeVyBjwvblhzmGafnx2taGNgjSqA/LL8ExO7p7hTYAkmdUO3m+eodHZN26DOkbHNG2GRLiBhHWWl+rRHNB5masN9ubQD6tkv+2mu0lWddYWavvW1sCoKa0SpPoWFBiNmje7/K785y8ZPxWMn7biyeaqCAory2r0v513nFB1WgvQkXmQPvYvtbtycSH+3ox/72t29IQbyqHukaUX4KgGyMhTTJqYKBLTp35jX4f3Aixo8d+oaoBJOFBtty+dS7NFbSb8dw6iQJX8o7W74GDryOsz2nzWFxa0kQPSX8QnfgloZZUJign0AYSW+yB2AOr54E4AbB6voxHWqEH+KBOz83Luoy1CslzQwL5fXxqRi7cuiu1FeXKBeBEoVG5HJ+ekGcD3cJiBQjgahkVbLLnCfb8eVlYnJfXr15JRWWd72I57PEJrHKyvYNmZyDAx/30mX9Mk+yhZ5w5slA2Abhh6zYL+1s3zsrQ0HL/ZtiqsNd5eAUWVAbQw2bBUVhYmkYg6K6uhmVCZx4E/zlZ2bpwKswtSIOVh/V50HbcbyNDPXL9+ueKBOjouCcF+cVCsgJjAXX46M80+C8rq5bGpi2eQwK/Bj3gZVRvjhz7m0CiRSDlThlC97ggOmBGN0bSh4olxE1hDSnOP11YruRohaykWOH/BB+LL19q5d9pQJc3NzVIR0+f/lZSWKAIAQgYgdqSAMhct9weYfaNGrh7LSqjjmOO7wVTDUu0GCaJxn0CesPPbAmAqBKJe/ad0sq0zdxQdq+5BD2HUVoJgCbT4vH1lb94njrKDsUllcJ7KshoKThy5G/k8qU/+qJeSDrwjg5LDhiEeGBeUfkGolQ/nedtkAT8LSzniZffggJ5NwLAVLMNQ7t7XAKwlurG9ARASBLAoOu7Wr8zfxjkc7OyA9vFwhxT+/+fPZClVy9T+v/DVKPdRIygC0GwGeP7taWhJUni6EwYgGAgAUCiwBiJSXhFkGqlTW10dEA2b94r3d3t8ub1K030G04a9/uDdQPBfUVlvQ5nI/zl7+5kdJRn3unPMM+Vzf+gOEAB4BuTTEIKk0TA7h9YYSfM/RVvE3vgu/ZAnAD4rq9AfHxfD/ARIpAgE3yj7YmMTU3JT48dSoF386G+0X5fNtevl9HpCSnNL9YgMQqBnJkEC8ipqXGZnBiW4eHepFSee5LOnm36MpdevpRsAnnaC9+80ap4YlEHEdqCLkiAUkc1PvxA0YHnISXlrNABC6T/maq+MdPHa5ADBDqbtuyTu7fPpxwaJuBtOw5rkL4SC1sdIHCrqKhPQAazsrVy4SRtCxNImfnhz5UujhP30atIckjA1Km6PHlyS94/+SvlYUCLnQUVkPwdO4+mQa6dvqTicvniHwOroLD+Uzn0Q084x7WxoLN427v/tKIDuFfgDIhqb96IXL5zX4mxdm/eIDcePFZY78Edm1WN41FnQju8prxMNjXXy+jElCICsLqqCiktLEj+2xybBIAN3RI1cPdKWEUdx+kTZzsNi2ISaY8eXdcKWpAFIVfCSAh6tcCErbQzxyBCw7ABbFDVLiwygkTC8ff+TnkHvAJxoMv79p+W6ekJOfflcnuTl8+ZG8/bvTsXPC8LJIxAncMmPMIgHsKiJ5yTSlyPX4QidAXdRtLs4bMXMjM3nxymuqxUeTdIrq2EGNYmW8fg6K1vrm9JawEw5IDOgNd5TsDftzdtlLGpiRRY+8ba9cqM7zTY3CHl3VS3XgkAac1DyYYkQnNVIgAlYU8yd3hyVL/rkL02VNQmE//OMYrzi7RtDylA2OHhDID3B1g+leKdzZs1KUzSA2I5yICBiuO3MHNhPqDLYPkHYUarAkUEAlCjSc82EAB2DffKzPycGC4Fv3eEMwGQCOi3S9/YoKBsY4y/U9nmenE+zr+7EwC8Ty5e+C85cOBDTeSDLkMFgLYKns0EKeUyhN9GHkoyGxQb+2C2NjVnOxrbUAB5/OhmCsu/33kHvUf89r33/LEqAmBw/1SXVCqHAj5DIYGWzdhiD8QeWD0PxAmA1fNlPNIqeIB2ACqO9BvzvyEYcxq9kD85eiANJQBhHOQ8LAYmZ6eVZAiGYhYWQcbCf2ioR54/f+hLWuccZ9ee96TpbeWXBdzk9IwU5OfJ4uKS5gDGJ6ektLhQezcxOA7OHN63IkZkYOmQz1EBLq+o0/H422ef/H9pp2YIuNrarmiwXVPTrNtAlua2KItV977vEng5x4qSAAi6jl6/UzW5ffurZOsBlZCm5i1SXd0cmFBwVl4I1HOycxWKD0mf3+KcZAMQ8LDVSBI1x0/8MlCeiXO0kQwmgqozvnOiksUiP0gv20iNkXijTxXjf0/PzUlOVpYr+aYZr6QfCWTYB9lO4MslhYXJMZzXJ8r94ySVc1/jlZIJMg6VNCCvJLOi2nsnfyVUsb0sTPXfVi0OkzhwHtMPycN1hMiO+z/I/FAE7BvWz/QT19Vt8JT9I0FgKpVhxwTmTP+yF+cFvxPYYGHvqyDEA2N5JQBIAJIwMrZ951Hl7CA5S+I3MzM4+UbyDFUNP0NTnnYa+GH8jEAVRJwhSVXVkmePUrTn2d/0sRN4d/Qv3xMEt4b3xkDencfjm7pr/RYZnRxXuV1jJnFg/u1EEGyua5GB8eFkf7sJgglU71nI8fQYzVsU+o1OPLahtkl6hgeSRHpUhqtLylOSECYpYKT6qJoTPAMnN+N4zYUWMpIJbV3pvfH15TWa3IDIj/c8/oG/wCRDguDoBPQkOTAQjXtbEzKot58lFAX8zIYAAAH22Sf/pDK1JHdpCSPpVVBQIgUFxWmoQL4/tLLRxuI0vrcHD36o3y+MdQQ8N9pe8NbcRKL8eWSkT65e+Yu8evXKc+rMp6l564qSVjqXt+o/8Ce4bX1Vg1SVBLe/+Do2/jH2QOyBFA/ECYD4hvjeeGBkfFKJx5zGR5peSAjyYB+vqSi3Qor52BL0oyvLB4RqB1l8vyCNxTYw7qC+VhZ8CcKdYpXNgYQHiDUs16ttBp43ONgtW7celNKyKrnw1e+1iuwM2J1VQsis5uZmhay/Caip/Jk+QebIgpekBTwAxgxZ10rOISwCIGjsbzoB0PXikUr42cy9GAqa69Wv/yoNDZv0XgiysJXIlHt9XaYiAczizOsYEMuB8HBaGOgxi3v0vpH9+q4tbKDGPJ1oG/e8QUNQGXMvdL/J8/NLSHBc2/WxzWfvvlPaLuO0KKoGQeoO3wUBIME43CO9PR3WS+BUTAibAPC7lu5A3rQ+BV3/MM8LQRTvWaqtNiMBhFwnxjcCIs+Gxk2BAZCb88ZvrpubG2TXplbrJoYAd2FpQRPfVMeNGbI6544EonDkoEtPXztGsLm7ZWsSck21ncDdaWxDAoAK+KiDxJWAPTd7mTPCSXzHt9fIAjKWCZwJ6KnMY7yLCMCN7WzeIvOL857keTYnmCQEQTxjkSTY2tiaglbwmgvBLAE5pI6cY115tXQPJxjnST5AOkgCwGnupIfXtXO3WYC8YE1CgoMx/QjvQESADHAaiWiQSS9fLcmjB9eSCaiqqgYZnxiR8vIa4X3i7OEnUcy70RncmzGdMoC27dwwfjdpK89dQ+NGyczM0aR1aWnVO7dEkhihVYLrQdW/9y1aAn80V9fHHABBL7X499gDET0QJwAiOize/JvzQFf/oHx976Gc2LtTg30qH2EhkFQ2gZABGasrqwqs/JPRBp7tZVR79+x9X3Ky85Q1/5syAtSHD6/Lnj3vK6+ACfY5noF1Xzj/e/2ImyovsDwkxvgbSYFjJ/5We42pOnolACAsa27eJn/58/+TPJVTp38jBRZJpTDnuhIWd9u4zopgmONG2cYLJeEew8CHg8amInjv7iVNzNCO4WcPH1zThMxKDHg5jP/OxZwZx8vvQZB00xdsFqIrmddq7hNFyjCopzRswL1a8/cKHgkYSShCEBlkID4MaZdz2yiyeUHPb1gIexg4fJSEjde5u+HBQe8Qd6XdNq4biRFGeYFxkDRrbd1pnaq2XQ33Ku8HyR6Mdy4tMq9eJfhg8K2ixjofpIzB++zE+3/vGwwhpwnKLYzBw5HW8vbmjQZIS6+WJGPNWiktLJb87LyUb6UfC73zuCZgNhVt5Fcf9wS3wJiKvfP77A56nX3vVNDRuH/Q1a6Buv67vlVu0WP/tiJOQgDfzy2mS+cRoBM0czyQfcwT20ELQGa23Hnbq+8laWibC60KBpIPCgJkFD3/ZlxIhZ0JANNCEea6uZEFTmJC2gVpEXBK4JkxlfCuqsGidvRanj65rYUH0ABPn9ySouJymUNhobhckwMf/OR/pqFPSALCxeGFREMGk+eSd9f5c/+RRNm4OVLc79gwCbQwfjLb0BZys/2+QAbI+q20oERbRExhh8QL90BssQdiD6yeB+IEwOr5Mh7pHT3QNzQiF2/fV+Iw+oadEOQwQ9NLx8Lg+WCvlUXXjAFZ2rmzv0thowf2hqa7WbzX1bcqpHo1bXxsSJ4+vS2lpZWyYeOeFFjt7j3v6ULogYP5m4B/z96TcuH8f8rU5Ohbkp6fyPzcjHz+2T/r1Kj+l5RUqTwWZj7Mt2+elZ6e9mSPoJEro1I6MT6kskEr7f83PrER3FEVY2zIC8NYUOAaZgyvbcJWA9l/tedhYxAnCQM8OojMjPkQlJEUouUDWDEGozxtBTY7ePgjvfZuY1FOBQyILIssJLS4z4YmR2VH02attmVnZmof7qOeZ7K1oVUrX9+0RZFJDEoARKl0r8Z52eTjxscGlaE+rDSjjYE+Cvw/zAI8LJogDBz+XRMABPMnT/9G0VPGglBEJCdJcnolAmwIpvv3LqUgn7yuN+9byDsJ7EErUHWEp4TrBxdHdlau5EBG5sGlQfWdYJX72E126MfLAFzfSGqGuRdtCQCeY6RReU692nn4Ft7qeOBbaeb4LTWNUlm0LNPJ2CaY9pufUQZwbmMk8/gbgTrQ+76xIZ0rqCMQCgTYzM3sTxBuEAHu4xHw8T6iXYHEPkYfOIE47y0TVC+8TFTVMVOhNy0BXnPhPYhyEApCBp1gWhwMBJ+WKTOuGykR5trdefYwOW+255hO9BWQd3reX795o8UO+Au8lBQgJ7329V+FdcmL54+UnBapTar3JATWrctKebac8+Mef9h2VclsvQz0QHZ2nty8+aVugrKASdhxr4McpGhiDFJBWqhWyzjGveePPJM/NlnH1Tp2PE7sgR+rB+IEwI/1yn8Pz5sq/vUHj+VF36D2GaPnTgvAoZ1bpS6E/BGn9HyoV9nhWdSw8KiyKALQT0qlDQOyuWPnMV1kIjNlFnPI4hw89JNAeTYvN1J9Rid+cmIk2fNqZMHM4p3F5pef/28dAugsHAR8eI2x3b4Dp+XzT/9F2a0rqxoEWTeTracKRY//6Nig7mdIxTgXdOIhrTN2+oPfqmZwFGPxTQXMC4Vhq7BTOXj/1K+0Asb5jY0NyuDACyskeMPG3XrehpTIzI0+ctQgnOzxC0sJzW16y4119vbrv6vL7eRAYauBZjw/XfAofjPb9vZ2yM3rX+g/neRKTknGMONC2DgxOZJybzj386rgEmyAimHRnJGxVgpy8lVIieAfckqerayMdTKl0ktzyjrdWFGjMNqVGGOg6ZyZkalVHD/0ThT498nTHwcmqwYHu+Tqlb+uZNqR91kOHt9oMu3RoxtK1BnWvKQfne+foLGCJOzYPywBYBj+CLd6h3t+ziDdCY032zn79M3fgpIK3Ne81wjMnUSn7G8jUOS96ERQ+fnQmVQa7H8hk1OjSjRIJZyAaW5+RvLzilRCkwTTwMALDfaB/JPsCTIvbgYIY/9y8WrQ7snfbQmAsDvb4PzOfb3k8pzBs+1YiZ727WlM+yAHTGWeCv+Gmmbtwye5QrKRKvytt+0UBqXHOwppPar7xfmF2jaANjxWWlCk5G8kMhgDYxzY4kkacAwq98D2DVwcVAFIghvt91SuDwuai0lGGCZ+EAW0PJDQgMQQoyWgvLBUx2Suhm/B71owT4gJneZOAoS9lrwvgfMfOvSRLCzOSdfzR3JA1yfhpfGc36Owx0V6NTevUD796/9K2YVvZWlptSIOSJhlKFrz3Sv0oCJAr/AfEjBYRREqFOmoiLDnEG8XeyD2gN0DcQIgvjO+Vx4wWuRMqrm2WkqLCuXWo6eqR24I9bwmbPrr6OVDCgh2XzgB3Jl158LYyQTuDErC9KZPjA9rkMuiAEg4lTRjBgJuxiHINbB9WwKAXj76/iGoY9uBt6R9xcVlMjGRYPl3JgBgo3fKvplgmqoU2XrngtkLbuy7eBkdkGvXPgvUBre1UhAMHDz0kUoBGiN4J/BlfiywqTbYWO8XFpeUHOvgji0qQYcZdvqy4iLZsr5R/8Z90t7VK/m5udJSX2M9FXc1EB+vb9mhnA/OaoZzZ4OUWMlDQUKGaiJB4eLighQVlynRIFJ8cEc4jaCC67QaveteiQvkk/rHhnXBXF9erf+7KDdfpuZn3lYO16juMtWtiuJSGZuelPVV9creHcaoFhrJTpJtSDYZMyzgXuOEhadHuXcftH2tEPxv2qh8wdPAfeRM2IU5rjNB5t4+Cvt/UEIvCgEgCVASVH527+7FNLh7mPNlm0T1/+O0ZyDK+bqPZYPwh1UqYKwoMqh371wIJVfonCOBE21kbouKAIAIEEScWxo3jO8JoKhCm+DZuQ/PvGHQd4/F9uxnAjD37+xnQwk5me831DRpZd0Q8dWVVcv4zIQy92Mk6TfUNqtqz8jk2FuivO1CEG54BmDz5zhmDBKU+1q3KxEhASK/leQXJoN/xiXA5l1kjsPfguaCrB9JUtP6kLUuSyqKSlLG5VgkLUg8ULEnQRBEBMixH/E9mJlKcWFhbr6eO88oaxaSHqCynNeJBEN5UYkwF2O0nHx9+c/6T1tCLcw9wRrnxrXPApVpzFgUAKj2U7wIeteRSKRFgbUQ5IROxaKgueGL2cV5Wbc2I4lqGZ4YlY6BriRaJGiM+PfYA7EHonkgTgBE81e89TfsAQiSPv/6pjRUV6oSACRI9EyeObRXCAD9jI9I50C3zCxQ0ZzXwKa6tEIGx4dlX+uOJFO5s/LkJOJyBiUs1I3MDscEaoeR8SaQpdroDt6cY5kFszMBYKpT7gSAqXQxPpUpqk2w/LqtqrpJDh3+SGZnJuWLt8gBsw0s3rQGOCX2jERQmGSG+1gEU/gjDAoCTeJLF/4rbb7AFDdu2hOKFdvs3Ds0ovJzsF+bar+pmp08sFsqS0t0U7YDKVBckCdVZXYEgDsB4CRNo4fS1qvtJc0WdNsTeOIzm5F42LPvdBqcmIolcwTSuVJjgXby1K+tfAGMSU8l/2+rFFHJggSrpapBSgrCo0NYAL8Y7NFqf2NlndSUVGgVzxkwsOCnH9fLUN44d+7fAxeVURIAJJZu3/pKGeO/j2Yk8rI9WizCwtfDQPajtEWEgfOGnZvN717SYNeufppMdEa5Xop4OfVrRQE4zfZetI0b9X0YNfkBagCEBokPt5E0+/zKDf22hTE/EsAw+xNcPu7pSAmICWY31jVr77yXAdMHZo+ijjGCUbTrSajbzLQA8K7Z27JNA2XTU2+2N7387v1NFd6MwXZ7WramjFFbWqnvGxvBoXtcEgwc328u/GZQAl5+KMotkEkHko7twioB6Pv3zRtNLNBqENVsbQfaevJy6Z14iXhP9nS3K2dQGDMIybDbmzFBArVs2KWtabZnIeXZXZhTtBrGdSHZApLjae9zJbhEhjJMwiXM+cTbxB6IPZDwQJwAiO+E75UHZufm5U8XvpafHDkgo5NTGgwS+J/Yu0Nh4UGG5jAfEDR30R0mk06fpLO3jn66yxf/oEM5F4PuChI92zAFO6H5p878ozKwe5HqGETBrZtf6keW8c988FtZWlxI9u2bBABs2UD1jRHsnPnwtwozvXj+P5cXXtk5SjzFRxTCuu7up4GQYyoE9AU+aLsiBL67dr9nDQJBGjzvfKjb0EuIpBDBGbJ5SOVt2XooLXAlGQKzPv2xIBYqKuq0sn/39nlFMbht5+4TUl+/IXARML+4KJ9evq7XG/QHiR+C/qcvelSTubmuRoZGxwVYbElhgdx7+kwlIYGy28zdAuAOJr3I4+iz3LvvdGh4ZRiotV/l99LFP8joSH/QrZ32+0qTFWag7pF+JeQCZuvVe8q2upB+uzDj306iMAireC5txGEsYFm42aqFJD8MIiboxIPI7tz7eyV3go7zTf5OMmzL1gPeiZo3bwRODYP88ZtLmPszLMKC44Sphr9LAsAmmRjl+rt94VX9DMsr4SY4c45P4EsiyxnkwmfS5uBm4T0MGgsOFZA92Tm5krkuWzKzsvWdGCQD+Lx3QK61BSf9eM9R/Yej412NCrMJiP2edfdx8AdJC76pQfsZ4jt69DfVr9eAraP/hQxPjumwENw1VtTp+4NEvSH14x3Cb5htDJBFM/MzsrVxo+Rn56ZI9zGn1ppGWXz5Uo+FElB2Zra2AFJ995tLbWm1POxuV/QBlfitjRtkbmFOng106/m2VDcqMoC5kuzEaI/ieEFSqk4/QsD6sKvdE1Hhd21tXAvvei+Y/RMqSPcikdXyzYE8EwWkhbkZmZ6ZCJQZtSEC3edAwQYOAJsZGco4AbBaVz4eJ/ZAwgNxAiC+E753Hrj18Kl0Dw7J0V3bBcbcl69fS2lhQWALACfCIocFx/j0uDRV1mv22GZ375zXyqvpzYaRGuZnJwmfbT/IAo0EG73ZwLudsGM3hD8rO0c++PB/Cu0CBHqYSQDQQw+U31QhnMRetBbwgYaMamioW4Chuo25dHU9TklGUG3euGlvUkqOSqBf9h2iPBayExPDCgvMyMiU+oZWaX96V6F/NrMFF8D/qqoalfyPcejbnV+YS6nwklCprWtNaZVwj3/7cbvs3NgiV+60yYbGejl/865sa2mWuqpyGZ+a1us7MzunQSdEkbU+3BC2AN9d7QRpQQDvtmPH/1bKyr0r2Gb7KL3nXsRtQWRotmsQVE0O81CbhTmLXJsNjo9oD6yBppJQqy4BUTMinW8TPWUFxfLqzes0mKsZzwsJQBXqyqU/e7ZiOOcTRALonvtKoeUEb7RurKaxYN5/4AOV6fKzKPB1w0HgN17YeypsNRxuFDgKohqtEseO/yKtP5h3G4iosKSJzuM627acfw9L+ml7DnkWtGUsM1uyMrOkICcvOTTtS7wfCUCQPPNCcETxzf32Tnn47IXnLvCaHNi+OYXzxL1bHuPDAAAgAElEQVQx1X305lurG5Potihz+Ca25VvmRhu5E4hBx7WN4d4HZBOtYVT6vWylczHfY+d5mCSI3/Fs84Doz7QweM2TJAYJbps0YJCiES1zd592yL6tmzzbRGiX6+wdkG0t6SSxzInEP5LBYVVrqOzzHef7SMGA9QXPCAhEvv0gGG0oLAiN4VzyMkPKSDIIlMXY1ISiL0hQl69QrSjoXot/jz3wY/ZAnAD4MV/97+m58zG52vZIuvuHUmZ4dPd2qa+q8J21gTUX5uZJWWGpEKB4GVUopNbCysW1tO5QyZ3bNxPQOfo8kQh0VvHdxzJVffqFTaBpFAY62u/Ig7ZlQigvvXM+0J998k8pQzv7vk17ApB/m3Sc1/kbmDC9+PQGFhWVy9qMDEVN0L/a3f1EWxLcCYQoBG7O9gYzD5IDrRt3S03N+iTDvfltZHxSvrx2S1rra6VnaFje379bcrKylBeAqj+wf5JC9dWV8ry3X04d2COF+cuLdee5OpEe5u9u2UEC0UsX/5iG6PAKXJzjRwnazH42tn43GRpJGOTGvIz7pHn99m9s0e8HW93etElZvG0Vf4L9oYmRlEoXetYoDNgsbFUZmUuY1cNYWCI4KvLN67fp88Jzg9KC8xkNcyy/bVQXfudRVX0wKg5+2zNv3iNhAuIwZJXAdZEGDbIwCYAgyVS/YzjbopzbRUEoOPdztvG4jxsWqg9fCvJnToMLA8Z6KsyQ0X0bShi0NvUPjybbAUi0FeTmSk1FmXLfBBkM+jyL8HtAsBfbd+sBWuFAhDiVLmxEgF6zBPIOPwDIKZN0hZ/AmYxy70sSifUSyXIQIzZ71Nml38wdG9b7otpIypE0J4Eaxfie19Vv0KJDovc/W4saECC3t99RiUJjXtwlJN8mZ2cUxYHVllZJdWl5CgdClDnF28YeiD0Q7IE4ARDso3iL78AD19seCyzvwLvPHN4nAyOj0js4opDwIOZb+gjRkGURZ9oA/E5hbnY6Cc93bkeFnx72vPxCrfrAcuusLhrorA0CTlUdVAGBwOYtB6Tz2f3k4p5Fd0vL9rQedL+FPUF3X2+HBizl5bVS/FbdgIU0kH1Y3QlkjD79zPSEwvKzc/JkZLhP5YPcNjzUq32AhrU/7GX28pfZnwUB14hWBj9zB+Nhjx92O/zyqStxwr7uCqrX+QQFnkEs5rZ52gIY9zjcH++f/AetRhskCOWuvPwiofoSBDEO6x+v7dDGNuzX7m0aymtUd9ypj802RjoLyS7DBK6+Xr/VE4UTtkrtF/S55xcWBm5DeKzkerqPDxJm/frtUlpapTDZsPbi+QO5e+diqM2DEgBR5ASDEl08w+fP/Xuoebk38mtRiZJEdI7r9UwScIRtofBCUFCBbKis1SRAVBuZmJSlpZcavH8bRtDX1vVE9dJJAKyWAYWHhX/t2jX631RiCUyjmkmu8zwyVwhrbd+gqONG3Z7K+uDouFVFyO+3qMdhe2R+aesjGDZrFOD/7nel19jsAxqrrKBEivILAnvel16+ktuPnioycsv6JvECQ4A2oc3BbxvnnCgMgDoEDTk3N7MSV2hLIUlbnkuDmGQgr3fXg652gbTWbbRcbKxtihNcK7oK8U6xB/w9ECcA4jvke+mBr+8+kJKiQv1woQKAAfc+tnuH54fOnAgfEpiEgYmPTU2qDBCEcmTTvfrIgK69fvVSnjy5lexpsy0UnUHC4SM/015QzPSbs6CGqA+4LLrgbjPa1ubvsOEvLCQIofbtP62LhyhGkDs6NiBvXr/Wnn+TrKCaWVfXqkR+oBA4LgsMZ/D4vLNNpibHZMeuY5ElfMJWGIPOJSq8O2g89+8EBf19qVJMtsDEJnMW1Gttqziy8IGngUUvv7uhkDYCN1sC4PSZ36wo0Icvoby0WPJzclRK02b0A9PTCudCXnaO6nMbHgUWbBADUpHBNte3SPa6LLn7tj+TntqmqjplCXcavbfbGzepnCCLOSC6QdDNsFVgL9I397nZ9Kpt5+9V9YbUE1h6VEMVoKFhk5SWVUVivuY4LLbb7l/WyltYC0oARElk+EkA8m44d/bfwk4rbTu/54fqIBwQUcyP/DAKGsfLf0MTo7L0akn7x8NW1OGsmZqdkxf9g1KQmyNNtVWqTLIaBpqma7hfJdCoJANDR62jvfeF9qs/6Xmm37htDRtXDQ3UNdSrCB5g6RyvvrzGk2PFdo7cz9PTE/qtWbt2rVZ/8/IKJC+vSL9BUZjhV8OH3QNDmpwsKSqQxaUlPRcTnI9NTim/QmVZglj2mzKUA2iboqqPT8MaxYuqknLPNQsIks+u3JCfHj8kL/oGJC8nW4oLCqS9u0f47fDObcqTQyHl9KG9gi9op3N/F0jSQIhLuyJtfNU1Tclvz5XLfw7kGwp7Pmzn9ez5SVZCJgu6LLbYA7EHVtcDcQJgdf0Zj7ZKHujqHxT6wc8c2ieLSy9lbn5eugaGpKa8TOqrK5ScjwVG5rr0IIdAgICFxQs9kgQ5i0uLAnw5SL/XCUu2fayci2vYng8e/IksvVzU/v7pqfFkf7+b4A+30AOPPKAxAvMT7/+9jI0NyKuXL7VCEgXCzzhUr9EFBp0wPTUmk5MjUlRUoRl80AcsuBILnjeybl220MZgDAQAgVplZX3kqwZ0nsUdC4cwsGWvA6w0AUCFieNyfvTxb9122Aq1trUBMBcg4Nu2H05OyyuA8Oo3tkHNE3Jnv0lCQFkMXzj/e70vjNmCT5IEt26eTXHRSv0CTwLPCZwZLAghVOR5oCrP80KPMxUpZ78pz8Te1m36bDh7Vo3sFlVB08dKEg0SLNi9gZUao1KztbE1sGrlPMkoQRvPzoaNe3zvU+7HG9c/D7yXvVjpo1TOOQg9rSt5Zs0EnbJegZN2bOAn2xe2BcIM55UAeNfgn/Ft7S7muGHRH06/bNl6UBFZNotyL3kFIdznL9Gbf/NGK99Oe/06of+O0QfOs4QNj4O0ei0Ek8CwFxYXtDedvuvSoiLJXGcnKA263gSKbS8ey+b6VkXj8L4FIp2ZsU4qiss0QCdJl5mRqQgboOOrYSQGSZLPLy3od6O+rDoQcec8Lkk9klmg0Uiqg4Rh7iREi4srNLj8towKP8UDEjKvX72WgdExyc/LkdKCQpmZn5eFxUXZv22zZ6L0m5qn4S/gnp1fWpSpuRlB8g6fu43ryj1gk4E0CQBUcArycjS5wPv+zuN2aaqplpzsTMnJzpb+oRFpqa+VK/ceyKEdWwV+CWNeZJzavlTbIg8eXE0msSG5bGnZoa1FK/3meyF4uFas2WhpQYoWEk7QExjfnKB12zd1reJxYw/8d/ZAnAD473x1f8DnRtACCzxyb5AhKeSx47lAeuM0MvqHdm5NgfixLwzAsAtPq+Z5dmIBkh/cV+lMANgQAG6+AII+Aj1jTpI5gjpTATbEU5BJoROfl1+sUH6zkPy+XSoWb/gxKzNbia/8jMUAfcJU2gcHukKfSoKN+2OBgyCqUbHv7ekQApi5uWmhr9dWXfILiE689/fJlgmOP9D/Qq5d/SRlKl7Blm1cm2Sduz3ElgBwIwkUoXDyV9q+sRLTBNiTZ9LaUKvwUEOu5DeWqbI4IasEQVvqW6XtxZPk4nRj7XopKyzWv01r60nCokhjOecRlgeAffzk6qIE014a7RwjijQdCUAI/gh2ohjvgDu3vgqtxe0em0o4aiS2d0cYRQrneG65U34bHe2XSxcShKUrtSCFiigoBTMHv6RYlJaCIASF85wJ8EHV9AwOp7iCHv3je3coPwnfqHUZa4UkwYVb91TBhIBm16ZWyc+1S+YxGEmC+YVFDbAJ8HJzslOq7fRDMw6/N1XWafD/oLtdK9ogbUhsExhtqrP3dpM4n+cYi4vy6nVCyYP5eHGm6DtwfFjKC0tDVf3n5hdkYSnx7WOOjO2lyOJ0HtB1zp2edb7n2ZnrJDsr2jcAvxDAMxaWm53lOwZ98ATBXqgo231OYmdWr9GCvHyVSP6AGODa+3APrvSRkZmFObn/VgrPOQgIxi0N6cnVwdExuXb/sby3f6dcvHVfz59rUF9ZLr3DozrH+YUlyVi7RufPeWxubpTmuuVqelQyTtP2CC/R1OSoEiejSrS4MBd43l5qRCTW2l481fnOzCfGgQiwuqRS7/HYYg/EHvhmPBAnAL4Zv8ajrpIHvr73UEADuI1MNguZvuERefK8W37+3pGUjztwTqQAISDjA0pQ5K7quMd0Q4i9Fpw2uDhjJappyMclqkNUPqhAMy79cGHIwFbJbWnDID1FC8XLly+1klWQZw8uCWyBzTsDearlkGYFcS9wUK1qzM3IzOykzM1OaZAOOZLTIElCygvo9Er62U3wXd+wUVEItE04kQ3uk/diB3dDimmjuHQplRAwv6BYTp3+OK1FwpYAsAX37qSCexuOefHCfwnwc2NhiNn87pOJ6RkAH1JcmK9VoVsdbUlSKbMfbP4wnxuyKQKQva3bVQ7L6DG7j0ElZmNtcwpKwGyz0gQAC8grl/4U+rZH+aKhYWOyv57kG89jWOKqoJ73qIEp99DBQx+pGoif8VyMjw3Kk8e3QikfBDnERhjq9V4KGovkGf9ZWloUnhXah97VvBQvzLgr8TPoGq936DeRAIBgjf5pLwOdVlacSCpPTs9I3/CoItSGJya0BWdqdlaD9Q2NdSlDEPxevfdIhsaWkUFmg2O7t0tdANGt7332+rUMjozJkxc91vHZF2LVqneAvUNcSGUdQtaU93p2tvz0+EHPJADvJb7Vz/tSvweMsa21WVnqg74xjPGsu0/au3vT3LBlfaNsb222JsY00eBBkuceaHRiUjq6+6zzNHPlOCs1EqfIDc4tLiiK6vWbV5pIAX1lUwLgODuaN6dxU0zNzGrryaYmpFiDk5AkqOB2cFrYNiz28fsu8R6mHXF+YVYli+F8MOTEJLJLSipVGchmFGcUUfZqGVFmtgOFtqdla4wAWOnNFu8Xe8DHA3ECIL49vrce4GOPLnxDdaVWU4BTfnn1VpI12UyczP7eLRtSPvx8WB/3PpN1azNU1ok+SmOGKIxggqy0MTS4qQBibji320kEyFQvqX7zYWtav02amjZH7qWP4nw+4JyXLhq05z9D8nK8M+RUl6j+ZKxZK73DI1JbUS4dPb1KVJWblaVBFHBWqsTGvCDzK+EnMGPaeuX37DulgZzTaEno7+/U60iFATlDAhISCtt3HpGOp3dlemZSWxY6Ou5JU9MW3Z7fj534pRIw5ebkq4KB0/yg3W5NcbgbkDxzmq0NwAty7A7M3JJ07sDIFrisNjni/RePk5UVzquqpEJhlk6G6gSJ33ZtFWEx5u5VhZyqBb3tpSVNEJjEgfHTSloA2NcoUUSBlPJsNjRuVplMoORRzI36cO8bBUru3BdyxsamLUrSCK8Hyb/FpQSJ4+hIvyYpVtuQ1IJwkKAB+U0n2/ZqHyvqeEFShVETAO6WHfd8oiQAjh77uZRXpAbl7vFGJ6fki69v+p72B4f3Jdn6SQD0DI1o6w3BcUVpsZQWFmpVv84hVUp7wNnrtwS1E5uVlxSpsokzECZ41Yp5ZpbeVwSLtL5lUjnPXGZ+p/UH7pwg43t6cMcWbV1gPBLWfFuDgm/GJRlPUt5mBNg/PXYoLRjlOPfbn2lSws8O79wqjTWp726zPRX/+0875WmX/xgw3W/1kLsL8guBP+TDkzPLyCbbPvAJfXhkn/oN/0HAGya5QID/oOupNdANmptBXjm3476ABPDAji2eEoBB40Z53yW+XR+uyhoHCcuBsSEpKSjW9hUSz4PjwzIwPpKSBGF9sm/DjjgBEHQh499jD6zAA3ECYAVOi3f5djzAouqTy9fllyePJT+wkNrMzi9oWwCLoqx165QIyWbPBroU/j85O5UCoXP2n8L0z0Ka4NGpB+8FV/t2zjz1KCxMnvcNSoel6gHkEl+wqHMb0FR8NDQ6rgtV+sPLS4oVajc9M6cLSPrE19ctS6wRSLTdv5I2ljNwJWgz/ffZ2XAM+LOds0i6feurFEI8G0SYXn4W8rRNNDVvkYqKepmYHJE3r17J2Nig/kbSoKqmSSbGh1XGDSKxioo6RROwPyRGVDPdRlXTq0rs7Eu0BaT7DpxRQkWneckHJhJHH6sclI2Uzt3HbEMn+LHe02tM5RAoZ1gDDcOzYAwuDKSlWHQR7Lv/DmKABZoxYMY7mjfJ5MyUdA4uL8BJGpiKFX3Iu9ZvCeQAoDI0PNSj/cCQgmFPn9yWRw+XuTHCnlfU7YKCSDNeWC6BqMf/MW1voMJe5xw1AeAkXLWNGWW8907+ShM1fkb7mRv279weqPVPjh5IqXa/6BtUwrXC/FxNzPKMuqHivIMhbvMykrGMa3q+gbifv3lX39MEmSQQgLuTJC3My1VUF73gzFeRP+9gpw7ukYoSb9lcWgo+//pGWuXfHNKWAOD7c/7G3cCgmjESJL/b0xIRVLrPXr+d1v5nO1WvJISfW8ImF/zG4Ljv7dulUrU2c5OrRr1MtDNCCPhNWNg2rOPv/Z1yOqyGEezzLcnNypbtTZtlem5GcrNzlNsCHgCS088GupXvorU6/LduNeYWjxF74MfigTgB8GO50j/A82TB8ddLV6WhqlI2NTdoVVL7DhcXpaaiXM5dvy1F+XnKAWCrXrD9gEKr12hPGT2UWFC1iAosi8SV9KYHuZnqAr14LOAIym3kPmYMFj5X7j4ItbADQvkusERzTK/FgEkAUCG+dDEVJk/AWl3drP30yCXajIr+Zy5JPjeqoPNZmxj5RMYYHExoHIOwYHwghf39z4XrMzszKVNT41JZVa/tFQT3BYWlAjT/4KGfpE3BDwWgLPOnP05yCLh94EUa59VvbYjVmOOXX/yflLk4gw8vfgIv7fTXb95IW3sCIREGLmsO7A70N9Q2S3lhifr2dudDQRWA54cAPmNNhtzsuB90Gyu0eWfzZu0ZhoysoaJWiZv8zHm+TjgpSYFP//q/Ao/5LhtEQVXY2jLe5dg/tn3D+DpKkoWk2ukz/+jLiREpAfD+PyRlVG3XhoD6Lxf9tdD3btmYBu1nLJjWkQQElk3Q7jZ4bB50PPe8JWxKN8xndGJKFQbcRtvBxVv3VuUW8wrAzeAkREg0eJl7f4J/kh1u3h7//VNVfkBKfHntVujzi5oAiJJcCJoEyICfnThk/abPLszLvbdKKkHjuH9n7YIiAO/cb8KQKz735bLaB9+vHTuOyuBQt35nsdq6Vk8I/0rmZJLSJKLXVzck285IANSwjsjMkie9nSvmllnJnOJ9Yg/82DwQJwB+bFf8B3a+E1Mz8tWNO0myITN9YJIJUsBFrZjYEgCmnxm4MkRJpQXL1Q3I/Kg8OqG5VIWoEtbUtqw6OR9w/Iu37ytbtDEWKx8c2id5FqKooMWW7TKe3L/7nSWNvBbSBhFBEHf+q/9IYbZ3zsVAoYHh5+cVyrq3BH8EeRfP/2cKe7Ctj/ldbk+qLH4wVhvbvjmekw3d3bfvJT/mpzlPpZ9z7ny2HEwrn8Cpj5P96149217KAzNzc/Ksp19ZrVvql1EbYXzmJO1Dyg95PyfhH4tLqvzP+rtSyP1sYwPZ3Fi3PplQC3N8tjHIG3xNAOhMhkQJ4MIez7ldUEXaPWaU3tiVzOfb2odkUkf73RUTDq5knn4IFjOeV6uR7XhBvA3sE+X+CVLYCArSeW/zzYEA0G0krb36sUlIn712O+Ub4N4f1MCuTS0pfwZCD4OfO1lMsoEE8WpZkMzu1fuPVG7Oy5xJaPxw9lp6u57fXN3HD9OG4R4vSgLAIAxXy3+M85MjB5R7xW1UtZFXdbdOEdznZeeq7CTXVxUm1qzV9Qf976gd9Y8PaQsXfEZsv1pGAhgkGySmoOecCEivJLTz2LbvLWhL5l/wVpWCbwz3PYG+e9/J2WlVsADFSGsESRK3hUWWrZZP4nFiD/yYPBAnAH5MV/sHeK5UzD+5dE02NtVLY3WVLq7oV4TxVnsYkbfL8JZagugMbWPgZTYmXT5iBLUJ3eKVSTYFuRUY55dXb1phkI3VlXJ417aUIYD633z41DosEj6QH9KL6a6sBFVwnAMCddf+T/5v7dokkznQ/i8++5e0Y5sFgZdskJcPqN7n5OTJ4GB32iZBRGFBfo36e1Bl13BCIK34+Wf/nBzeiw/CRhroNydnXzRSWXdufxXJJ1SrPv/6pt4vSD0d3b1dEwIkwbaub5LpuTmFByMF5bb+sSGVxMRYoNFXOTI5Jp2W68I2yAXCmzEyPa5tJCxOIforKShKI6MKcx14zpDKBIkBc/5XZ3+XkgBgDBtXRJixg7Y5euwXUl5RG7RZ2u/jY0Mq4/htGffZ/gMfSlvbZc8EW5S5mHaTlUjuuY9TXFKhkqNcvyCztcy494kiuRhKArLvmdy4FiwByTz8EgC8Uz+5fM23ag2pHwiAqDY7Ny9/uvC1725eyAL3TrQBnbv+7mSNznH9vh9B8H/GOb5nh8L4aVO4fOe+qiNEMefxw/jKNnbYBADcOPALhUUnhD0PJzGkcx9apUgAgLYyZuvrdx/ncc8zlXA1723kWkkMvKs5W9gg+CVp9/jhdXn+fJnfISgJMPE22KdqT5DPmED3i/OLBK5B2i+RsESOmW2CDN+QFDAJD4J/fBQrAQR5Lv499sDKPBAnAFbmt3ivb8kDBM+fXbmupEr1VRUqa0MllOw1FQfIkPyMDDTQ/9X4aK70lOEtQIbIa8HirCZ5VT2Q7tm5oUVyshNVJ86f6o9zkRW0+AH1QODZ2fkgTbaH4IPKLGy9a9dkyO3b55LT5e+7d7+n1fyoCQA/n4VZ2K/U5177TU6MKG+Al1GVJmlx/ty/p1RNjx3/WykrT6+6R6lkUtmnstP+9G4KMsA5F79KNQkAGLRBkZAA43kAkgtxVmt9rdzv6FQWctiw3fa0r1NGpyaSf4bRf3x6MtnDTwKMIN0Y8H4qU1EN1QckIeFqoHJrDDTEubO/k7q6FkXY3Lj+uZw+85sUFQjurcuX/iQgK1bDuKePHv9ba783547me1lBsS/aByQALS9hZK7eZc6QUYI+Ys5B92iY4zgRLUGJr6DxCA527jouX1/5q4wMp7OvO/cPIk91bovaCNKhQRZUsWd/m4Sn17h+z1hHT5/cfPDEd0qgz/geRbW+oRFFgflZGBQXCbk/fpXO0+I1Lq1hDTVVcuvhExkcTVceMPuRjD60c5tV4i6Iu4Ak/E+PHVTSQ8j+SFBGNZNYodWJ9j4vokS/cSG4JRHhhwSLOj7f3g0NdYIk5J3HHZ6H5/v70dGDnoSAPSP90jOy/G4jqbqjabNWwb3s+WCPtlkZ29qwIalqZN7W8PqHIXB0HsOd5KYla9OmPfLkyW3Jyc6V+YU5feeRRIRTxzZ+z3C/TMxNS35OrmSty5Kp2Wn9LkFSnJWRyaRkYWlBNtY1B3LDOOdmkiWgH1Yr4RH1Xoy3jz3wY/BAnAD4MVzlH/g5Do9NKAmQ06hyQn4HB8C3YVQKJqanZWEpIVVTVlToq/Fs5uRerJkqxzMWmm+r/IZN2mth4lUVIhCkImzMbwEyNTkm584u9/mF8RnSevT+uYl/CIpYvE9PeS8mw4zvp+vO/nNzM7K0OC9rMzKUWX21OBn8tNLRRT95+tcqheaUQ/PTDkfGbzWC1iCSOqpWX12/I8WFBaofDtQUGDKL766BQaEHlcTQsT07Utxvqz55XR/QAVsbWpMQzjDX0WyDDNSnb3ke4GU4evwXyYWj6TPds/ek/o1rQCBGwOg0WKlJDjhlKKPMwWxbVdUgu/eetHJSgApCYx1rKK+RuvLlRIXtWKBlHj287pm0Wcn8zD7wS3DdIY10GkmUyxf/uKKhE+06J1LIOYN4T7wO5FRKGRzskqtX/uo7p7r6Vtm7DynUVLkx206ofly57C8B6W6b8Tq4897zm6BXOw/7mGSzW97OPZ4XzDvoYgW1FrA/yeDignQIuRmbHB0tcTYJQffxIYbl22EY6q+1PRLkYL3MD30AweHV+3b2f8Yz6gUQEfqRHPr5yBzfDwEX5OMwKDiS8STlg8xN7Ifv8KGXBSXgCYwhXXVL/dWVVUttWWUa0z3khC+GelSuNch43uBgIRgHfl+Yw7fBO7EQpcWJdr79B86kvaOC5hTmd5LOIAmKeP+tWSO9I/3SO7os+7y9ceOKvkVhjh1vE3vgx+6BOAHwY78DfgDnT6B76XabLjL43yzQkP7b2tLoK4O3GqcG9PHx8y5rBT8MXNO9aDAVHmePv4ENUp1hcec0P1kjG1nVmUN70yDgNjb6KL4BFbB5y36pqKxPWdijnAC0Hy6FqBXSRID4c6uCAJXgB21X0wIu1BoIliAKDDJaGSYnRxXuXlpWlVJpJqAD2u2VwOA4ZWXVcuf2+eRhvPqa3QRKQfPy+p1A5/2Tv/bUOQ8zrhcHAvDMO88eaMXbWeVnTKpQW+pbdfHF/wb6HyZ4s82H64bP4Fo4dPinUuVgb6bSS9KIitLYaL8SuhFcehnb3717MfJ9RUKBcamA28z4gvOl35bK1dbG1lAVKu6nJ49uKBHluxqw27r6DZL7tlfWNh5Ju8uX/xTJB3v3n5b6+g3W6ZEEuHb1k1CJO575PftOSkFBQqkB81K+cB4sKtdCEArAfR/5+d0vsWf2s8mPmt/8JO6cx/WTq/OaH88dSWy/qnZQAMnYQUGoOf7uza1KRGiMYBJZQz+JOwPht53DrYdPpd2iQmO2BY23raXZV+Iw6JmBRZ/kxx++uhy0qefvOze2WBFQZoewff8kTygwONsLg3xgU4ZwTxS2+7Yue3sfUHkC+NGpcUVruRMFUZ3Cu62pslZAe7nNS/6P9yffR5vxXq1v2Liq/Ei8j2+23/c816bKOiUFjC32QOyB1fdAnABYfZ/GI35DHqDqSdDbPTgs7V09Wtn4m85dwQYAACAASURBVBOHfTkAvKZCRR89ZfqnX756Lesy1mpvvZPYiWqGEhAu2j+IjB1UDbp0e7kX0lmhdyYATCLBuS1jBy0IgYT/9dKyfJqSUx05kGwTMOceRevX79IBE9y377RUVKZraFOtn5wYltHRAenufuobtAAp3LhxT5Ig0H3MoKCA/UlIeHE2QHr2oC2119at/+5H4GfzgRNSbX5HlYDq/7siIUAdvHfyHzwVFN71cXKS/TGWke+DDBBFAD8lCq9jEwxC5Mc9gQxjcoFN0mXt2pTAcW5uWp53PpT2p7cVTgqywsC6aUsBjpqZlZ2yD+OBZhgfHxTaCpxknbY5kZxav36bVFQ2+CZR6Kelr3ZDLZwJs0p4uL1pY6gEgDkuyS5kKYeGegLnZfahrYSAn2eHBFZYvhGSKqAhOjrueaJMuAZbtuzXpEdmpnfVj7lw3Xq62+X2reUWH6c/GQNUAgk6m3HP371zQa+905jDkSM/k6IAeT33mLybUN2gNclpBCL79p9JSSKFeQ5QEmE8tzEewX9NTbN1GAIRAuQwUnpuqT6+D1R3TeKMoJF/IwW4lmZoEQnTQx9Uveb7FyY4tinChOmpN0i0tGsUgryQtggC1q9u3A1zmazbgH4gCePVLhdmYL+kfJgkDMeg0PD+/t0p78Uw90cQiWLyu/HypTzq6ZDZhbkwp/TO25BUoHUAOVengQIA0UOy3G2FRaVCAtJtPOdHj/5c+H01jGsCASDvYWMba5ulD9nf+blQCK3VmEc8RuyBH6MH4gTAj/Gq/wDPGWmlL6+mygHR7wcRWtgAho9N//CoPHre5VmJWV9XI7s2tWpiwBlce7nMT37PTTSExvLJA4l+OncCAHI/t/RUkLSfkUk0CQrn+M752hIA27YflobGzdrvubS4oIz1VDh7etoD4exUB3fvfd+3Ek+goAuMrz/R8Z3mVyUMG5gD5T124pdKMOi0Z8/uS9u99AqSW+qPfQhIHz4Ipz/vljbDp1cu/znQV0GPGuOir+yWT6QdhGoR7MkE1O9i7gTA8kJrvZQVRu9lZn/Dut7UvEV27X5PhzQw84LCEjl56mPli7AFd4bV/dmzNnlwf7mX2a8lhGeXwHtxaUHwvZHEyliXKdlZOZ7JJLffIKXqGx2UbY0bpXOgW+UQg1oAgnzPvU7VTIk1X79Obk7ryrp1Wdrm4G51CBrT9jvHWVyY1/PH1qxZK1nZOStKHOFPEjMvlxZ1LPVjdm7oeZK4YS4kadZlZkp+fvGKkSMcH5lQri/jwUqeX1AUOkni9hV+IqmEJeeXV5RU37D5NqrqikFm0TZw/uZdbQcrKShQdNr41JRkZ2fJns0bkm1i7mStbQ5BiDI/LhkzHsmJj44dVHSL02xtdM7f/drHSJRDxOuVCGdfAuabD59Yv6v00FeVlggqAl6G//CXF0cCaIaCvBxPclwz7qmDe4TvoM349l8IkEwkeYP/3BKOJF8+veJPGuiH1rPNB8K89r4X71zpD/MugcDVluhMJHI75eaNL8IMo9v4tdGANHn9+o2SNfOO4d9BPE2M6fRFQ0WNzC3My8jUuJIArvQbFfqE4g1jD/xIPRAnAH6kF/6Hdtr9I6Ny4eY9ObZ7u9RVVejHJQpUmcoOFfag/k78wmKEAGNqdjkrzd9LCgsEMiSneS242Ma9qIScDYgi5uwHBfq4uLQkX99L7bEMQhcwDpDSwbFxRS5ACmeToOIjf+XSn5WczRhVPmDILLbdxgKaSv6z9nsp+7i300r+pr2+QYONe8Cvr/fhg6spvfd+9ylB/fETv5T8/ATrfVCfMxVFepSNRWHxd+rWB5HVUe0lmRJk+L+ldac1wKc6dO/5Yw1Ukd17F5uam5YHXe1CxZ/FGBrMWG1ppTRa0BxBx3KSyh0+8jOprEpAjYHGX7/6qcL8N27a48nqf/DwR5KVma3oCZJJVJ1BbPjxLATNKezvVN6o/LMYftjVLvUVNSqvFduP1wNh4PE27/gFm+7twyQYvCrwjBW2+v/hkf36nXJbZ2+/XG9LRVk4t/GDr/ON+fJaavLduS98PBsaaq0BvkE1wIXzp/PeCghVZSXKJG9rkTDSiGGSKATvNl6gsNX//ds2WyVWg0gQ8YdfC4Xt/kGVBXWWlRrSxsV5hfr9MK1dJI75Pi28XJInvZ0pqgM7mjd7KriQVBzofy73718JbDnySgCAziTJQ/Lp5IE9ypnUOzgs2zesD3WKXP+O/ucyNj0pxfmFsr6qQbLfygiHGiDeKPZA7IFIHogTAJHcFW/8XXmAD9y1tseqQ8wCh6pDeUmxtNTVpEHe3XMcHB17J2giqACqMxkZa5U8yA1R9CJuci/6zOLCLQv4s+OH5OmLnpQeSwjdfnr8YEp7A8RlBCs5WUBL1wrawlR3WQQEmU0KjKok7N7VNc2eQTxB9YvnD1VL3GaMcfDQR74ya/SE37p5NmX3o8d+LuUO6Dg/2hIVQedFYH7ivb/TqkSQ3JktwKTyiCpAEIeBE0HAuXBONmO7kyd/pcSF8CMwJyehHYRKcAzUVDdpH7yXsRgan56Q8rdQS+SRWAzxn5n5Wf1vEmCLL5eU/InfIX+if7S0oDgFFTM4PqJyf1RSSvOLpf0tAZ5XVSjI504yOCcygiCe+4S+7bz8Qjn7xb9qi8Cp0x9LR/s9RVyYxePDB18LcG2uHWzPly/9UZwyiUFzWMnvvENudbRpxQ3iLdAAfovilRzju9iHvm7OzY887ruY1w/lmEEEd17nwTfow8P7lfk+yIKq90EM8mHmyHeKvnWbBfWv+8HXg7gRqstK9dvolv1ztqTZ+GqCfMbvJCYI6kH5Bc3D9s00xwjT+++XBAk6NscJk7A386HiTYDuZbzTefcX5xUIQT0weaeZNi6Sw9UlFSrRCnoBVBAJgNmFeR3/1etXyd2cyWQQPBPjw4KSQE52nr6vs7JydFuS16oW9MyuWEESnWS620jykGC+cueBHN+7U0g6FeblRlbMAJk1NDkq+1q3f6fqTWHuz3ib2AM/ZA/ECYAf8tX7bzx3DYCmprU3t6gg8XFzBvJA5gdGxjQR4LcIczPlG5ex39aWJmVOBx3woMNO7AUZEKRPBm1gG8+rcuOWQzIQTycLMYuOnx4/pPJC8BoYSxw3VZJpam5GtdvR151fmteFQX1ZtS/brxkviMALGbK6ulYBvm0zAmUWBE5mfOd2kPPRl29DFNhaEGyM97btCNqRjevueiKgA2xmmPuHh3t9tcCdjObOccK2HdC3TnX/3LnfWfv+3YgEp+8NYoUFWhgDAvmwu132btgu7X3PkxJ+BKzP+rtkfVV9Uh+6oqhM0QL0tXf0d8n+DakyWFT8nw10KQKgsbJW7nYmoLj0hCKz5O4N9ZufTb+de4drTxA/Mtyn7P4QRKLLjpLE9h1HtRWAgN8gBm5e/0J6e5cltbiG+/aflpLSykjQbxJUmgx7S1zlRRDJ+4SWChbFRt7wjbyRbY0bFBGATjWs2fOLC7L0akkK37Lyc91mFJr+ShfZbl+xwJ5bXFCpURJy/G7Iu3hnQcS1UguLcuJ9Qt8ySaF16zJ0rszDSIau9Pi0GAHrrqssl5GJKW2LaqmvUWQTAd221vVy9totoRI+Njkt9JmjTEEg6meJ9qAJvc48T5wnXA+5uYVKish7gOCEd5EJSmxcEeZvJNU4ZwIX7iM/YkX3vILg7UG+w+9UO92Qe/d+QQz8QeO4+WFs8/KqfofpX/cjzyOw5/hRjWSEuRfCBOBU7t0khU5EQ1ASxC8BQoL9doA04aEdW6Sp1q4IcvdJhzx+3u3pAi++ntGJSSktKkqRVuR+v/f8kb43nMYao7EiQdrH+8hpd549lPml1O2jXo/tTZu0pQw+lXt3L6bt7k6QwxPCd9cYyK6CgmIlA/ZqaQKl0Tc8IpuaGuWLqzfl4I4tigLgOeM9gnQxfBH9I2O+74uFpcW4+h/1Asfbxx6I6IE4ARDRYfHm344H3AsmFhP0lrV1dMoHh/Zp1WVqdk71gndsaLHC9rwWPpubG3QfQ9DEGXUPDOnHyWnA6X967FCKrq9Ng9kr8++uuhzetU1ys7Pk7LVlSUNgg1XlpWkEVH4VGfpaqfxPz89I3+iQ9jAnApY3Wg32MhbeSIv5wdMTesB7Fdadl1eQxtIPYRCBuJsEjGOy+D5y7G/SyNz4zQSAZm7V1U1y4NBPUto4WMRfuvAHGR9fhkXSZgBUHvPTRwdGzphupIHTF2c+/B9agbYZFY87t7/yvblNAuD8V/+R5sPVJvIj0YP+c3N1vTzs6lDIetuLpxqwQ2JH1ef5UK/UlVbJ3NK8ZGZkyujUmC4qjVa0ORmTAFiXsU52NW+Wey+eKDSUKlIUnWWuDwSNIBqOnfhbWZifU8k+FoO0gnBfZGRkyIn3/0GVIUA/0ApAguCzT/9ZURbA/1lEnjv7O3n9KlGdAjEAlwNj7913SuAICGtcs4L8EslYt05mpidk244jaa1BhviPMQnUl9720AOh5VkCEVFXViUNFbVyE4TA61eyr3WHbkdixVTRCKqpSjk5GWivaO/rkqK8fFVZIGEJQoNkS3VpRcrzSAKCBA0JBqP/zTVG6xum64qi0mRyglYFoOmmb5fjPOvvVsTH5voW1QI3duvRU62QZmauk+zMTOkbRv1ijRzZRQIxWI7Py9cwzsP83tpQJ7cfPRV02p/3DeixSosKNUFLUpMeeII3WrNevnwle7bYVQg4jlvekFak5vXbFC2ynEj6k4wM9yoZ4Y6dx5QA0c0VUVZeI2e//De9hw8c+lBJDSHjdMtPBt1HQZXxoP35PYh5PkyLgd/73vbNcc/Lj0DQzUVjOye/4NcPvUDgCzcA6BMngaKzcu/1feXvzv3MWGZ+fKfh41m+z9tTkuTu84APiDY4t3nJ6zq380NghNnfjR4YnZzS53d4dELfH7QxGDlGo0Ri3kPMw4uoz8yRdwTvipUa34vmqnrfbyhj8/5sbd2phxkZ6ZfLF/+QPCTvZlQA/IwEADwLjTVVimrcvqFZ2tqfy46NLTIwPCrcp/iKdVxVWWng+2Kl5xvvF3sg9kCwB+IEQLCP4i2+Aw/Qr0jfI/1jVA/89He9eu9spD+mn9B9SjYN6E3NDbLbsQBhH1tSgcC+sTpdqubWI/8FCxUL2gKozn957bZKHBoLyyjM9oMTI1CC6X9XFpVqcOhlBDdomntB+p37Edg1Nm1ReH9xcbmShJkKNhwBt2+etTIIE9g72bapeFy6+IcUwjxbAoBjU5lwMr67yftIQFw4/59WyP7mLfvk8aOb1lN3Lmy8fGMg7F6/E5geOfpzefL4RhoSwrRTwPT+LkGXOTZBe8/IgFaVCepqSqsUsg5BUu/IgAaCGJUiFpqVxWUa1HNsKta71m9JMtubFgACtz0t27UKTkCZSAAAs0xlh/Y6f6MdTSWop+dpGgrCT0LKa0z2IXljWOBPnf6NJwplJa8hw6Xg3tcE8x0DXdo2QdIEX97pfKjJNKQB73UmqnQE55OzU0Ig5U6Y0MdLOwEBN9enqarOqihgiBipwFHd4nrxzPaODmi/68TMVDIJQQLh/osneq0Z2+xLZXBuYU4y12XqfI0BtW2urUmpMprfFl8uysTMtF5vqnConfAO41xJItA+xHg2YzEPq3tlaYlkZ62T3Zs3CFKlJE0gYKUyfOPBY3lv/2551t0re7Zs9K2EG/TI61cvNan3+PFNKS2plK3bD8vZL/6P8nNs3XpIPv/sn3U6W7cd1IDexhVB+xBJAxAE85BDvmVU93qv2M6vb2jEk3Qu6r3mB/8OU4H3IwAMwx/g1bvOeYTpX/fjHwiTJHFX793fxDDnkPLtyciQ/5+99/Cy20jOvpvk5JxzHoZhTmKWSFHa4I3e4HDO+/99tl/bu353vVGROYqZwziZk3NOHJLf+dVlX/bFNNKdEUVJqGMfrgZAo1HABbqeeuqpHx17L15e8eqVko48IxOTrrfGjQERpPyA7/chB+NOnygIgOL8XvMbgaE4PjWj6qrK5TejS3T433e6HiXU5++q36ay0t3Be2fJQE1xhSotKBZQgO+Bm/E7p5WebgXoBOJtx+kOLQiEUh6nuwRogM7vt8E9uvO4XWVlZqjm6kr1pKdXvmELS8vCSmKdg1DjgR1bfZkzfueKtkceiDyQvAciACB530VHfo0e4KNNZskp2kewwuKTBUdOdpbKzkhXeTnZ1iDGSZuE7s8iITVldcBjW6SRfSALYZptP7fFmxcAAAr+0eEDcdE+5762EgA/dxMAEizkBdAEmJoalWx52BZ2tXVbFZTb/PwSRW7x4cPranTkTemCniNBItl7wA3auDnbjrkt1G2ZeGdtONTf8+f+YAUB6G7gbAHIPJiPX2AeRIOAYBVQ5NqVv1lvB0yAQ4d/GLodmnMwavZHpybU5qp61dbfHc8MQwNl8UewubW6QT3ujbW0I4ibmZ+Vv5PpMUEgLQLI9e9r3K4m52akJCAsAMAcYZGQ5f7yy/+O+7+0tEbatUHfv3j+j3Ip3AfuU2dHq+gA0DpqZLRPMrm6i8TkxLC6e+eC7A/AtH3nUVVc7E0f9/sNOLfDloABQDBdnFuo7nTGWD6NFbXSAeBO5yPRICCwH5ocU31jg4p+3OglUCoB7X9bdZN6+OypBND7m+k68ub9wW8O34vi9csXwjCwGSAMYAHADCwAAAA0PQAXygqKFRRfzgMYQPYfQIDz7GloEYVsjm2paZJjqQ2uLvZmSRD494wMCLjhZ8wF9oPb3PXxL17EyrKK8nOtvyWACwx/OCnM/F13joBqXFZepy6c/6MDAGgWIcgL5/4QDzoys3JE0R+xTwInykzYh2eKEhMMEAkh0KmpMbVj5xER1vQzv6w6WX3A4rM3brt2jDHP4SUGy3NDi0EvAVqvAB4mhhcAzjy8AAgbu82cu9TqHz2Y0ALX3H7z4VPV2fdGQNbpW6c4rq0W3+tbyDcdENM0ZwccWAafXvHuRABbzyaCGwQA8fK/XwcF5g07hnWAaRwHOHdwx7YEcE4AgM6HcSYSx+jfvttzS1tJjtHlRRmp6TGQd8MGefcACPObZ30iv4mNm1R6WnrCb9omesu3cWioJ2EdoJk3jGPq3QQB12BLXLn7QO3d2qSedvepfS1vfMI2r1IZOj3xLACU8E5u7x1QlaVFiveOTdjS7zcebY88EHnA2wMRABA9Ie+0B3j5648e1NugLf9A7f98LrEdnJNSaF64LbC3qTzb9nMuHihVmF1YUHcft6uh8dW9dEW34MgB0R/Q5syyOCmUX9dNGhnulay7rRfwWs/plRE2FxnmeaD/6yBS/12E9U79OqHd2czMhDp35verpsgiZfuOQ2p0dEAWRoWAFQYjgt7t9+9eFFYDAojOfuwEuGQcvYARAt6i4nJhUrgZ2RLo70H7vZvjaLqnrtkMeh9ibZdWVmV0qWsnsy0L1co6CfxhAdgAAFgzZG7SUlIk21tbUWoN9sjmUgKQmpYmpR/aYmrUdOiIaR2w2DUp8zBQTJ+wP8BLMn7y84vOtOGTvY3b5T1CoK0Xz5z7ZnurLM7xNV0BoOUilsVCVGsl6PMQrAOsJKNM/WykXwCG/c075R2GngfCXjtqN6vllRXVPtgtwT6sj7GZCQEhekcH5F/mCVMAI1inzKcgJ0+uw2aj0xMCLoQxAomddVviQJM+lsBsbn5RyqXQAeDeFubGlMfT0mIlBxhq5oAUGM8V/na2/9IAgDmvE+//EiKE/OYRxwRgoze5m2lG0LOex/EWnrv3vi9dJSghcdP5MMfDnzAb3LLJvJcJiAkmg2R/9dhuTLAg6vVeGXjYcASSbuZWf67396tf9xK/I4sNEB/GYIpsqatOeCfQ3o93SxCzteLzC8LdWuByviACfl7+NzV73ObvTAJ09g2quYUF+a23NNavYufwPhgwOgCw356G1b8Z83xtogUTA/TClm9xjFNjB4ZN8+a9UvJ05fJf4ww9U+XfZAwA8r4nZXvuOjb8tm49apPfjdkGUwNuzmfDvD46I9VVlqlXL19JeSdjwaDYUl/tCk4FeZ6ifSIPRB6weyACAKIn4zvpAduiy6/PspnpcFsU2QAAskVQCKn7G5mYUh29sYWwzSqKi0QYR9cDei3SvBYl63nTCMCo92t7ctuz7Z/bOcnekn0LY9SCE6w7zaYDwD42wEC3nXOO4Ta2c3+CDYTnnAsaL4aBPhfHbtt2UPX2PpV6d5sRrBw58uNQbAB61NMGCeq6M9scxr/mviykyHSTISIzS70p57AtIlmElRbkq4yMdBFvIgu6hjLyZKdsPY7gnKA+aACua235F1/CqOge6ZPAeXvdZqHOQqEl+MUvUPOx5oo6NTU/owikMZS268qq1dTstOyPMCMsiDCGpgNaAwTwiBAC8mB09SDDz7URMJPpg3WQnZ75urTnzVlgB9DhAZVst/aQWu8hzNz0vjZRSN6jLOgLcrOFacV1I1AJaFFaUCA1vWgbPHColDt1KDiH2aUDRk5t7Rb1/Pmyunb1b2phYS4+ZYDDo8d/JgKA6EpwHEZpEQyRifFhdf1aDCRg35Ovu0wgUvr+yV8Jm8TL/AI6Z0mZbkHr51NYANDWnUwjMptnrru30WNcTwr+4zbV/sz9m8J5ASxs4HiQ8gNbuRnAD8K0Xpl/mz8I3pkL309tQTQQzLFs2XQ/FoNXyZxf+QFzBpDHj04ja829M8vzbNdNK1+EiU2bmpkTZgMCj07jXaPZSHob7+Od9VtcdXwY61Fvmyj88w6kbCBoQoRzOAEA2Hy797wvz6vZrtdseWsCADEGwMeeAIDbbwQQC9bm6OSU2rW5Sb4pTn+zbuL9MjA2LiwAADiYoPu2bXlnvkF+74Boe+SBb5MHIgDg23S3orkG9oCt7s/2kTYHRPWaDxQfxOL8PCudMOxixhzfbYHIPrZFip+4VBBnQJ2kRVPQOm9U1RF5a2u749saL8j5bftk5+Qr6gzdlITd2vkdO/4zhfiXabaaRjLSp07/NmF8VOLPn/2fVUwHU2TQHFfXu3tdI6UQtDOkQ8LNrz53FVdEBR8Aw68EQWesKwtLpWZ7S1Vjsi5edRzUdrLLpiEKiKid37zWbRJrHOhBz1NpdUhNa1DzU8/WFFrbeLrVFgE7C9a5xQUR90OEz8ucLAhZfL98qXpG+hQBOlZRUKrmlxekfSMlHTO05ZqbUY3lNcKGoPMDxvWW5hWJsGBM60PJ9cNGcJrWCgjqG9t+dImoLCwLNQT3ZXZxXhTMATJgA9gAClhGX37+n7Hrr2xQS0sL8awj+iL8N2aW/AwN9qivrn8qfydgGRp6Ju+llNQ0RY2yFv170HpFukzo+mW3C/BrCevs+qLHCaLCz77OOnS+KdD/YYS5mQjQHXsvzqZw7vfZlRsJAnvO7V7lYkHq353fGbKul+7cF3G/sGabSxAQwjyPrZzBT0/HC9xHp4KMvJt5lQYGYW8wrtmtIKjPTNaMPobftd/7zY9K73Z+WycgWHCIcFIeoMVtAQA++vhfBJy7fPFP8W9mkBIA27kBNf9+6braXFst4qEAcHQrObaHbjVBvRXtF3kg8sB6eyACANbbo9F474QHbAsfv480H0idDQYthy6uxezI4tCGyCu773fhXkrNsAdYKJrm1xva63ws3lBvhjrqBTx4jbGwMKsQ+xse6pE6/vUwaIT7938oC3g3cwvWbYE9lH2zZliP6Wxp5BXQu6kbe3Ud0Ocx1f8HB7qEhmwzrpvzpLrQtjmGwBHaOfWcexpbrHXUyd4DaPC3O97UkDIOgSwBbVgje0VASqaa7C90cAJpMtRhM+NBz62D27BzJsBGBwD6P8AK9fMPn7WLMjcCe4Bjz0YGJKAmu677baMZwH+39XfF23WRva8rrfbMuvX1tsU7UejFtXmNztZ+5mLe3EbZhtDsDYE+v7aAbQNd8XaRQf3q3E8LIAa9j7q8hPu/tzFWwgDI4cZQgCkEaEfrTayufptqatqt+vra1dMnt6QTAP9vglL8ru7duxQHJGk5iSDn1ct/lX7kiAfCFKBFqZeIpF8w51ULH6SOnOsxM/mI2CJc52xt5/S5F4X/QXuXetjpXc7hBQB09A2oWw/ftHKzPRdmu76n3b3q7tPk3/U2QV7aQ/714rVAjyTZctrEOUHJZAEAvn9kn73M0/8d3a4tgs0xk2XroU/SPzYs7yfepzXF5atKuPjd01KYsgr8MjY5Le02g4L6lHFQIsG7jrZ+Tj0eSm9g5Dx+9FW87R/ANp1+urtjpWOYKaQLpX9+YUkV5udKvT5sh9zsrDizkd8a7zaYIGhY0KkEo1MDmf287Gy5Zt4zAN8rL18KQ4CST9gWsI1seg6BHqJop8gDkQcCeSACAAK5Kdrp2+YBGwCgswQEgxgUUwSmQLxfvHgeb0tGkEYtelpaukJtOmwf5PKiQtVUW6WmZmYVlGptXgsNWxcCjnPLSLndDz6gPYNDinKGIOcNel8BRBYX5iTLjW8ABhBxC2pk+PYfPK2KiysDHeLWq7ipebcIzJk2OtKvrl75a8LfnN0DoPV//ul/uJ6b3vUoijvNpkng3EdTlqEeUxtPMKJV7c19tRhebl4iVdTch970/N/XkZWnBGB4alwWXQTrKNKHNRZ11K9q2jx97sniQEmFQh6Unh/mvCyACczJJBKoAwaQVSrOKxCBxO21zRJ4MieUtMlGAxToIBafIk2gBaicPjYD61j2PtH/XDOJKr97Qgb7s0/+LX5pNsAqzHWH2dfWWizM8XpfghDdejDI8brkICMtXe2q36rudj6WNofoGXg9C5T64E+z/MapD+E8v3O7U1/CBHCdx5KJP/vVbc9g/OSBPaq0qMB62TwXZ2/c8RUE1IFgUMBAn8wWQPLteGh8P9zuh1vQzDflzPVbvgAE7IOMtDSpTdf3AwAAIABJREFU9fejuns9E26AdRAWgh7XJsYXhEFgYwAECf45rwA/Rw6KQr1pYYCL04f2izjmehvf8/Gpaamph5W4tLKiHrR1qZ2bG6RkaGVlRbqJ8A6mDSisJfaVUqn0NLW4uKz6hkdUdXmpSpc2oSlWJlyQeWtwzQTS3j+wW7SOALm0blHf0Ki63hoDDvZv2yytRGkPS30/zxntln/2wVF17f4j6fLQMzCkmmur1c7mhvjz+rY0kIJcd7RP5IHvqgciAOC7eme/59flpgHQUFUmtLai4kqVnpahOjpbVWVlg/Qmh/JG0I+AHIvT3XtOSMbWr/6QBURzTZUsHkG2NXJto/VTH6nbATlvUWt7l3pkyfbQLhDxHFv3Aj0GGf/+kdGEwD++qM/MkLrMoBmDoI8OoMCLledqaXlRAt8XKytSZ8hiuffZE2FQmObMynudR7cM0+29zH0PH/mxKi1L7M5AVoPshmla5Ii/MScyhvQhtxnCR4AAtrKEICAAY5rtD0dGetW1K3+3nuvosZ+KCOG30ViMP+3vVI3ltcICmJiblnp1ygloNeWl8ryW66WGnoCS8PxRb7tk7yfnplRhToGcu2vomSrMyRNgAHAD8by3bbBRznz5u3imOie3QMQrvUSz1muO60H/Zy5hAQDNOsDfaCVwb2gvuK2m6WtjgyTjM5TJeR+7mTOAJHiOAUMx4Id3p18WmrE/OLBHxN9MADbIfM32tAR9fAue9vQGOVT2sdHm6RxA9tXPKAHgXMlQ/s2x3VrphQEAfnz80KracN45X1y96QlkmF0DuG/QzPFhUEOXp77yTWcNQL9zAQAfxreJ+gY9r99+rGNgZNCKEyCA9UVWZrpaWFxSeTlZojkEuMUzSnCfmZ6hOvsHxIco5wMSZKalqun5BQE4mqor1fDwM0+hTducTPo/zELKJjj/3MKS6h8eUTs3NypKVTB+K6cP71d3n7QrOinNzM+rZwPD6tjenYrruXD7vvrBkQPqy+u35TpgRop+wiulJmZm5D6gP3FSmCB+Hoq2Rx6IPJCsByIAIFnPRce9dQ+wMILGFsRsGXVbduHunfNq567jglC7mV/dqFsLoenZOfXp64+iHtttXxYcZKiov3QzQIDSwnwBGFjkLD1fUZyDftawFNzMubgJ4r+17gMQcOnC/ybUxdvU/L3O09nZqh7cT+zkwP6MQ61vZuYb9XmYHLp/uB7TyQJA3+DMF//lekpTFMm5U3v7XfXowXVftwA6NDXvkQUZrAMUzWFNOA2KJeySsEZ5BIAEYy4uzArgQgaIbgeUGcBqScbm5qbU+NiQmpocUZR+YBmZ2WpbyyEBxUyjRMHW5k3vwxzpLgFDhNKDTZtSVHlFvWuLP7JVExPDQgvnmgjyS6hzr2iIZ91pt3e367HKpy3c8yVpb8XfUjalimAi1P70lFQBCShRqCwKV8eejM9sxwD8cO2wD6itzUqixCKZuXwTAAB6KPfoZ/5iRdoqDk2Myr2gmwBAwrtifgEoonN7t26WYINMJoEjApimOfvcfx3XRpeanKws1dreGToYJyD74MBuoWEDgt172ukr4AcQPTUbE18kiF0rAODWBcHP/9qXbqVqQRgAjLEW/xG0ohEEm4KA+s6TNin5C2I2Zp9JkQcUpTMQ98Up/htk/DD7EGBPTM9Ktt3L3AR0bccAigOOA5JjAACsP3Y2N0p7StZHp97bJ+uX/S1b1K1HT9WR3dvVpdut8q8Gw04f3ifADAmVPVuaBNgAIJiYmlFlxYWy3+baKil94pvQ0rhaJDiML6J9Iw9EHvD2QAQARE/It8IDBPQgyo3VlYJs05bKy2xifbY2gARQBCh+Rg9ngvRNGzaoL67fSlgsuQkQsZD44trNhP7PbnTNtp4+dedJTO16PQ3UvarUWxU77PnGRvtVZ+cDNTTYLYrbaWmZqqKyXlVVNydk0G2Zc+p7qeENYm5aABxLDfCxYz9VGza+AYSePL4pdcSmOVkHZo22bQ5uLAVbmYHbNdAhYO++k/JcQUsGOOjouL9qd7eyA9u4ZJcROeMavezAwY+klVpQ417ev3/Zte1h0L7q+nymmrQ5By3W5qTRIzipFd2dc/ZTnab+/KV6pbJ8QA9aRoIqkJHn/PzmAYO4P/SP18a9mp+bke0wf+hBj/H3mZlJCerN8g2U65eW5lUOLITXtfrSHnFpQWVl5SWAin5jcx6zBIVxEM1jfqZuBO0p0S/gnCZoSeB9v9u71jnIM+Elcsg7FdVxfQ9RI7/f/ThhWLQTYGe8S+ZVwmWWWPm1mgtyTesRSAc5j9s+ZlAfZBwCX+6rl3HPdX95r/3+4cThBPV/vW9QAMBN9DYoABDkev32sfnP7546AQBq9M98Fev6QHabdnhfvl4zUOoBGNAzOKyaairl9wQwQGZ/aXlZKPFQ+AF0uC9hWXusOUiSBOkOwDuQFsCjDqae6SPea8dO/Dzh3cT9pFyENRFBOuUutHgk2K8uK1GwbdBMqq0oU119g4p2yh29AwJINdVUqaGxcZWelibg8Il9u9SzwREBFUhwsMbD3MAkv/sXbY88EHkguAciACC4r6I9v2EPkKEYGB2Xj1tJYZ709+WDYvtIUsp75W5rQmbcS4Qv6KUBAkBH1JkTv4+VjYa5v2WzzFubs1YRmh7iTWsxFlOAJestpPOw9ao1mGWuLBaOHPuJKih4o1DOAoN6fm1mi6Eg12frHa6Pc+oBOGuw2c/saayPQ6gPYTE3s2Xn5+em1Zce7AHnWFzn8RM/jweYaALANjHNyVBwm0+YbA1jmCrqbmMuLc6r1tYrIvTkZwSmmsVQVlajduw6lhA46+PJCl2+9Oe4wJs5rlNBmnruu3cuKAAZL3OCJJyDwBMAkLr/4pwClZaWptSrlyotJX1V73laNCJuxbP5gx/9H4Ww46WLf4qfUqvGT06MqOvXP03ofEGHCMSxBge71M2vvpBj9HwAv766/pn8TV8b5Sqfffrv8jd0Kng+saBj67mY7boA1WhViZnPAb+zEoNBQrBAWzHAgbVYfWm1Ki8sSRhCazCgrUBwT5CPUQLS2vOm7AZgAI2GiZkpCWA2V8YYHARwKJ6PTo+LwCWtD2tKYsEPLQUZIz87J74/7Rc7BnviIpWwG572daHkIOKCsE/6x4dU7+ig2lLVIGKNz0YHhIGAUGN92Zse9OL/mVn1+dXVwBlgLJR95oH/aPdmvtfX4sfvyrGUJlCPTVbXy8jeoyVgKwEKCgCcPrRPFeWvFiVdS+edtdwHExzxAgFMAECvD0gKEARDuwcQgC6/svJCFeTlqIu37su3ObZtSm2pqxHtBej6aampqu1ZnyrKy5W1yz+cOKSGxydle11ludwL/EnwTVkA7Bvmqf3up1Ni8weg4shon+rteZLAVkNcc89egGx3duRa/Gs7VrfotJW0rPe5ovEiD3zfPRABAN/3J+Bbdv0wAejLjEBPbXmZ1MNhNoVsZ82ml1qynxsAHwimQef/cv5qwu5eHyu38oH6qnJVnJ+vugcGE4SltCARJ4ARAF0uqMGMgOVQXlwUOPCH8pqTmanut3WIEI/Zv9l53qCB6In3f6FokYeRfT135vcJQx078TNp3xXEbK2LzOP27P1A2oNps7EAnO0Dya5ePP/HVS0BzXGd/cTDAgB6rEOHfyTUfAxNhGtX/pZw2bQH3LnrmKsrOjtaFS3OwpiUWpz8lUp3oWFDtTeD4DBjs69bOyivrgkmk4AA98qlv0gpg58527oRDHYOPhOKOXR/lKTnFxdEORtRQ0oBtAEycJ8BL3get27dr65dTdRlYHza7p07m/iM6jEI+CmP0AAA+wOInDv3P3HWhPYHbAbdsk4zSdwYEYxvGzu/oESNjQ2qK5f+LFPQY/O/TQ0Lp1/ww53OR1IWkawhIGbrPoFSOZ0UMFPdf3hyTHVR7rBhg7x/TWOsfU3bxbf3ux6rxedLCdsRDdxdv006BjCG3h8hydudD+U6aI9YVVwu3SsQsMRaapoFALjbFRMZ21rVqIYmR9XUfKx0So+DLoQ2sqKfXL6ewNqqKCkSRXKdKfXrEJCsT7/p48IyAvR8+Q7Rpg2QhO8tQauX2dh1ev8gYnp+rRBR8gcof5sWtETCBAAAKz659JU6sH2L0OMpv7v54InQ5fnm33ncrpZXVtS+bc1qfnFJaPLH9u6QjPrHhw9Ixwcy5XzLAVWyMtIl0VEIMPLqlQKQ0eyCkwf3SIcDWH6PO3tUc121CAXajFa1vPcp7+I3mZGRpXLzihKAXPN9yRhhwfq13hv0KvpHxwQU+dGxQ4HXMGs9b3R85IHvqwciAOD7eue/5ddNrTxUMhZyIOSN1RWCnpuGgrKpwp8sA0CLAEJ3Q6CGnramebUAYl1MK6iRiVjnAT9ztlEC7R+dnJJrZCFgGsI5LBT46NNf16li7HcuMhT0t6ZuDy2BsqJCWfC5GRlPMp9+Zgrq0V/48uW/JGSFw4gBci6vFn5sNzP2Ni0AAAKAAtOCtPg78f4vVcHrfutmP3I9TnV1s7Qv8zOztZkNRDn90T9ba8WDAi6287v5OKigodc1uQEAnR331YPWRHBMj/Pe4R9KMAugw3NEsBzE/Pq6e41hdn4wWQzmMSc++EfVeu9SHIzYu/+UiINqoIDzzy/MJDAAUlPSEvQm9POlW9ExPkKVCD1evvjnwGPrazUFLbWv+Q1oIC07J1+d+vA3q8QFdeY8iF9t+9SWVqrK18Cduf1Bz1PprEBwvb+ZoDmWEdQdAABfnMADgfXexh2S+Sdbj+VkZkvbSG276rcJi6Bz6NnrsXeKhoBuxVhbWqVKcgvUrY4H8WN21m9VS8tLqm0g9h4CDIBVoE1EDGup508sEQO45T0O/ZrAjneduUvQLHUyvoUNQbB272mHp1aL19iIrHX1DSSUk/nNJVndAjQRCFi16GyQAJ76eRFys1iQDgp+32Yo5hdve4MQXv6AEUc7vKDfYT0Wmj19QyNqaHzCdXhnCQAaErr1HuKKCBTqbg5oNCw/f64O72pRbc/6Rb9HfhtZmWr/ti3qyr1WVVdRrrgHn1z+Suj8tEVEj6C8pFBEHaHZp6Rsksw/LR6hy7PGcAuavcreYOu17Dgc12dxfudgH8FC+rpNl3nAjITtQGvKyCIPRB74ej0QAQBfr3+j0b9GD7BoI8OOSj7CMU5zqvB7teFzm6aZGWKRsntzo3yYTfPrARxkAcV41MDR6/dtGQtSGACFuTlSkweY4sYAMGnJ5vyoN7fRyM2FQ3vbHfXo4RufOan7ABFpKSmyCDL7HZvnsVHoze0nT/0mXp/t7AjgRrUPEmATvJOVha7u7EhAwDYzO6nu3Drre8tYaO3df1Jqt53+sFH2/QQL/U5odkDQ+9rAEds4+AuzdWDg7zZAxavLgikiZWNoeF3LWgAAm9o1QMDGTSkiUMh1Hjr8Q2EJYNU1m9W+/adUf1+7unXzjPxtFQBw8lcijvjp3/+/hGlv3rJPNBpWVpal3IDsPj7RopOa6eE3NqwNs5UgAADgSev9yzI+dvC9j1VFZcMqt3E+avIXlhOz7X7PCtvp4NBcWbdKuX96fkY96n3TF76soEQ1vKbYawDANr7uJvDwWbsE/dIZoLopnt3nGAAB6oDRcuD9vb9ph+oc6lXjMzGwFECiPL9EAABd2kDAz3VCfdZmAhBhuxjoMYK+o4P40tyHcq+GqkopWYG2/beL18IOIeJ+ABZvg6VATTbfAdP8Avgg31U/jRu/mu+16ABocAIQiDIP7kMQKynIVyf271Lnbtz1bI/oVf4A4MS9h4WCwSLsHhgSRX+E76iR5zwABQBsBPaHdm4TQP/58xX198vXpcMQiQzWB9TKk4hALI92elwL9P/srEx1bM+OVcBXEKCbedXUblG7dp9QL1+uJHQyCaPZE8SnbvvwjJ2/eU9Nz82pj48ckBKiyCIPRB74ej0QAQBfr3+j0b9BD4CuX7rTGp8BHxXaDAXtJADLAPEebQAAqNeGYQCYC0wyGATcNrMtvLxcxweTRQH/0ls3JztTlNGfDY2ImBCMCAAQQJLtTQ3qxoPHQnnt7BuU7VUlxepa6yOpRcRYpFAKwDgssp09jZ30QI7RmXfAgXt3LybUc5tZSmcdvzODDC2SjActgRaWlqVeEjGkdAejw9bqT/uIYI7SA9gHNoq7zkA7feqVtfbyv0mPDJNVp668tLRGXbn8lzfPVVWj2n/gdHzx5teykAN37T6uamq3qonxQXXVUVbAdqePbUwM5/URuO4/eFqVldVafaj3t7ELnC3wzLFFsPH4T4XaDo09jK0FALDpR5z88Deqr7ddQBincV+KSyriYJU8w6d+owaHuuMMAI7HT1989n9dL0MzYGamx+OlFgBlCGZqIMxt7PHxIXX/7sX42IAtzZv3xoEEm6aFORECJVoijr0OooP4uqmiTpUYpRP6GMaCau/M7uu6+8HJEdUz3B8/xebKekW5AEyEysJSVVVcIboEBPm1JZXSmYG6fc0IMOcGY2BrdZN63NshZR0Ytfx5mTnqnkNo0DyOTD9lAMNTY2pidipBoyDItZv7wIby6qYSdDwytNRrlxXRojKxftr5TfEak3fijqb6BGYbQIXXd8Qcj28KADmgqp9RHkfduptKvVcnHPq3+ym22wRx9ZyCAAjsy7cM+nvQbgXQ5SlNMK8JEODCzXu+Wg8A4WgSAIw7NXqcvnTr7OPnc3M72gG6W4ApcAyTgOvme8g8ttRWqxsPn0jgz7U96Y61iqTkQH/LzXERxfUTjtX7Uya1fcchdeOrL+LgrxvbK8y1hdnXVsoZ5vho38gDkQeCeyACAIL7KtrzW+YBp/gTizHo7qmpKfKxBQjgb/w//5u/sejlg0ug7Ky/B5nPyshQZ2+8CR449gdHD6jszFjW1Mv4uJHthuK28gLRsljWG9p9WLVfro3Fal1FqdQNErQDULCIZeFIloFFNZmE8ekZyTLQDQCFXtR5YRoguAMoQB3i7i2N8t8pKSmqsapC5ee+abHHNdkYAKZAGwCBSXfmmNMf/4sE5Gb2kr8TDJkBL4sY2v7gG+YLeZdF3o7mhoQ6QL/a8YyMbPX+yX9Uaanp6sL5PyQIGtmy1vpePX50Q7U9jak2B7WYqv1P4jRsAmAED/v73mRL3cZy0tGdiyzayDlr1c2xTF0B/H7+3P9bpeLvHLOn+5GANG7G4u/wkR/FFee7OltVq6UFI8fbMtBete5kkWB9nD/7P566C865+YkkQoflmXcTunQCADoLjx/wh5dx7g9O/qPimfrq2qdqaKhHdufax8cHFdoMbqaf74H+jjiTwNzXbWzmR2kE6v/ayMzRrUALafK7QZzLz6DWD0wMq/GZKeuuvC+qispEM0FT+p07IsRHME9ngOrickU2n+CcbD4gwJ2OR2rlZSyzSc39noYWCdYBDDZXNaj8rFx1s/2+gJSIA9aVVonY3u2OBzJOfnauyk7PEkCAQD4rPUPNLS7EpwEoQUmAiD5u2CgCfysvX6i5hfm4pgAZf3QJABo4r1sZA7ofnGNudkr8a6M1ExzSyzxogMlEyfBD644JuKVIwOinwL64tCx13mZ5mr5ovgME0wTkbmws3pXdA8Pq5kN71wdU58ni8w141Bl7br0saKeY9mf96vbjRNFO6O3bG+tWZZ5t57MF8Gb7Qr95sp3nB0DjQbtdxJXyjobqClVdWiJBs814HgmmdXs6cx/8DxBCGz2zjMR27RyHr/neJiO+F+R6/fbhGaK8wE2HCOFZ2HPJmle5nu5wU9+4I94i0O08/P4AI1q2H36rooLJXnd0XOSB74MHIgDg+3CXv0fXyAKBjzsLnzALOT8XaZrf8NhEQi1i0OyF3/hht5NRuXrvgQAILKxoUcb/sQCity6aASwUWQgCZLDgzMvJFrYAixyEncoKC9Tj7mdSc9gzOCQ0UzI9tlpCMsgIx5nCbbFA58N4EOxslUfWvay0JkEwjetE9I5gx2YsZrbU17gCIn40dp19ReUfxoA2P0Gje3cuqJ6exJZmXvcEqjiUcadxXroMhDFnsI5A3tiYvQuEE8iwiSxyblN0z6yFt83L1GzQ273YFk6BRI7x6taAYj2BFwBJGHO7Z2RBAdAGRsdUZUmRAHqvXr5SWZkZCcM756QBK+rpuUeoXxNcAyxpAwjBd4WFZcoP1OH5373nhOK3Mb8wpy6e/4MMo+8nQMMz45kKMzbj0LaQOWrzy/7bfEuwQwZeS/Tx3wT8foAjNHxdZ4/qP+wi6Pn8a9Lv9TnZhww/gn0E4nQLmF2cU9Pzs7IL4GpzZb0an51SY9MTEiTva9qhlp4vJ7QvJJBCzHHG0Arg+N0N21Tm63aPbQNdcWAD9kJ+Vk5cJ8AUKdRzAyS7cf0z6ZqAL0pLq0UAzdb+lW/GvbYOqbX2MrL8vGe9RFP9nnXo4dSD881CjwDw1cl68hpDOmIsLqkXL15ICQUgNgH10vPnItoH0OxlFcVFIlIXpjc93x3mzLnT0lJXzZdvDu1b09LswTcAO9lrQF6511n+wLntGl68eKnml5ZU6qZNMhf+n/cAQExQw/90oeBfbkDKpo3yfXQL5hEghj2HcT4ABr/fUdC5JLMf30q+7fiUDgw24AngUL93ef+8d+gH8tzzHQeYN98vtjl4dZQBqIbVVVFRH9fKcbsO5gHwBgMuzadtazK+iI6JPBB5ILwHIgAgvM+iI95RD7Cw0P1213OKsSz/QVnsOes4Uc5H0ddmUNFT09Kl7lsbtd0vVp6rvPzi9ZziuowFo6C1rVOu1bYIam+7qxA6M43a9t173xdldCdLgI89isMg/6Z5ZTFZgPstSE2VdNuFQ6/evfu4unnzTEIdu7MbgHlsmJp7ssKnTv823vvdOQfaEeKn3mferbP0cWGCdWdbPPQXbt6ItagzDRG60rIa+ZMpTmfzF7T23Nw3Al5ueg8c65aVdzsH++/d+4EsNs3MNmMBBEGnN4Eac35u9FN6ShPcIHImYluF+SKAiRaIaSYAYAueyWA9f76szp75ffw5AWDh90rXh24PlgDzPvnhb1VmZowp48bEMOcTdOympl0KSjAsDNNs7SnX5YdvGYTMP+J8ZPoJ/G3dBUz1fwT9MlLTEur1GdbWIYC/60w9ATmggab9k/Wnrd/T/jcZXpgDMAi0ISzYM9IvY+9r3C6sgHtdMfDOBgB0tN+LtUzcoNTC/JwaGOhQm7fslzKXzMwctWHjRlVUVJ7wzuM9j2Dc9Oy8tB/ECLAAWGlVt5bAP+w9QwSWgBP2md95w5QY6Lp7BPYov6qrrFCbNm0QJhbsNJgNYQ1wbWpy1AqO2sYCMND6PZwXHyNsOzO/IMAG//v7alpI0FayCAh663GbCC8ChmxriHWacdroaH+87ArmEN9e0/hGub1/2U+z+Gxj887nvbethbJK91aBOnkA66axaef39XZG1x154J3zQAQAvHO3JJpQMh4Iq7Yf9BwEo6jwmoshPsyo5pNxJANpEyBkfCjUUJ9fvHidMUlNV52draqxaZdKfy205jYPFkZLS/Nqfn5WLS7MirgYwYqukQNFZ/GalZ0nQQiB9lpsYWlJ3X3SIR0FNrsIEXoFyQABVTXN6oELbdyc26kPfyvZzbWYl7Kx27hegkZBAQAC2uMnfp7QPsntfAjN3blz3jPL4gyo3QJ6zmELiE1ROT0PM6PvVZvP/oA0LdsPJVyCF8siNoePExTovfQFuL6SkspVpRGayeDFmLDdL6EAd/eqlsb6BBV32z0wfeMUnjT39xOYrG/YHqfg6+NsZRBXLv9VjY2+qYlnXwQkCYjcDCZMf3+HWl56I0z20cf/KgwQc2GOv3bved+XakyNPVn17IxM2ffZyIBkz5+NDkhABZUf8T1tCPnlZmaLkj6t9kry3gjA6XeN2YaP4ygJgN7Pop8yAVNA0Kzx5+/U8U/NzaiuoV4J8plTQ1mN0Pm1EcwT1NPWcefrlp73uh7JvsW5BYpuAKYhKvjgWZvMY0t1gwRA7A8zYVf9VpXleLdCP7ZlHfnNk8Vk+5at+1Z1VVjL+2k9j6WEa3n5uYBc+ES+NwACmRkJWV/drSbouRFbI+CGUk/5QlVpTF2+Z2BIShBglRF80l2Hf/GzWW7D7/7evYtSnpGZlSstX6tp05iWIeAn3yu+dWhf2Ixv3OTsnNq0IcZeAICuKClUtIikHA2WBQCAWRMf9Nre1f34TQFeZqZnyO8UBgOMjdysbAHZ+N9k6FdWVlTf8IiqLi9VmzZsEEAwP+eNL7RoJYAQgL2NiQDzi3e52fLVxt4aHemz6si46eZo31JewPfqxAe/VHQPYB0Cs6a784GanZuWzju3bnwh35jHj2+oxYU5dezEz9XwUI/85vjuwE4I8l57V+9nNK/IA99mD0QAwLf57kVzj3sgSP0mLfZQy52cnpUsR0dv4mLddCcfVOri6yUrsrrDQBDXk3nalJKixscGVVpapiouLlfQ5HfuPu66kF9anFe9vW2rMu1+52to3Cm1wVCXkzGonQ87u0V0yotGaVIKkznPqtr5leeqg0xjZYMrkOJ2nrand9TjR4kdGbzmpIXXyPg5zQYAsJBloaKNIKyl5T3JgoexkZFe9fTJ7YRWiBwPkwAwITPrTZaLBZGu93aew1aP6VR5JjN9/MQv4h0RvPQEnFlsfT5nKYc5j+07jygy1KZ5MQZsfjJBD69ODLbrFQX4lReBekTDxLh04X+FeYA2RH5+iettQ3yPjBZZYfN+NzTsELaO+dy7lX8sLMypa1f/JoAPvoXhQJnIxMSw59gmAHHw0A+EUsvzyMKdTgw8d4g+BgH57nY+UqjilxUUqcHxEVWSXyQgAMF3UU6+qimplABLG8J5BCIo8QMalFqCNRT4NSU/JyM7IdjQ4mWmY4WS/Zr2H/R3YhvH61gcY5rfAAAgAElEQVSnWJicUZjcie3/vMYgewmriQ4OYY4Lek0dHffVw9arIvpZXbtZADyei7A2OjElADRtYAmYYa6gNbB7c1McBENFHgA3qAFsQxvHaHM3Njn9WsfmlYAA/Mb4W3p6qsrLypZyMo4xwWHejXTDqKOd49yMaLvMzkzId+jShT8pgDOANwBJm+l6/pHxSVVSSJ97pZZXVuRaUclnDtTYO1kPCD4CKpUXFKs8l7GD+gEq/NjogASpTuP54N1hMvj8xgX0HZ8YVi9frMh145MNG958bwjwz9+4Kzo8+JmSQtgm/DflHJnpaVK6iA/SUjapmflF+X1S5nd41/aE9x7+A8CxPbusIz779N9XTZc50frUWaKBpsmD1ivx/YOI//H9Zb3x1fVPRFOD91NBQZmMU1OzWW1KSVV5+SWS7Lhz+6ywcIoRBr1zQW3fcVhKp54+vS2dVjSTys+/0fbIA5EH1s8DEQCwfr6MRvoGPeClMsy0bH2GdTDBR5mWO/w3H2WyHN9EGxrqhWk3txYjqKS12ddZYuBVH+43dyeFvW9sUDJ31UXlEriENa+A2TbWhx/9szV7bwMACECra7ZIaYPUTaemeU6P58irhpcFM1kQxktJSRMWhHPx5hRMNE/oJsjEYm92bkoW0Hn51MS/CfC8/KNF8ZwX5SUAaCvfsHWIYEwyf1NTYxL0UBeszRzDS6X6+Pu/SBrQ0udikUlwGCR45hitB0CW1Vy46222vzv9J8/LptW1yGHHjtU2Q5EOzu4hI1+QnS+Z+YKcPIUY4JaqRjU2MyF111DpEeyL7Ov3AAwwAkJozzNoKjy9LW0mCZZipREwIuzgMtoJ1KOnpXi/c7gKAn8AgDCGKOzJg3vWBHwAsMHEggmSk1OoyAgTOI6ND6mKijr5DQBeme+jMHO07QtTBRFJDCALdovo3yRhvBvITPP7sjFAAP0QdT16/Ke+fuId/NX1zxI0cpiSkzFFZyKYG5SSYM7/TuIyrIdQinH2y9/JNqfoLH/j3U+3F9YJBOhOENcp1Gs7Cf4BBDh05EeisQGwC8BQUVkvjADu//T0uMrPK1Jp6RkCDjx5ckveP/w3+wLAOUvQ1ssH0TiRByIPeHsgAgCiJ+Q74wH62uu2OOZFkUH46PD+hHZKbDezSND6EcFzJpCg2pE9y8kKXw8ZxrFhs9l+Y7tlKZ3HsYgjA+KmLG7TLNDqv2S4wphTUIisEtl/FnIokkMlDWvM5c7t8wktCL3GoM1dVdVqFXVbSYGXArLzHGRx6LBwcMfWpOtWeR4Rpxsa7LZegg6IEa3imUTokc4ObuZXl+5G8bx966yrP21t+dwAANu8nCwML8BjLS0Awz5H0f4xD3xdbbiGJ0cTOg5It5XFOSklWC/T9eRmXbn5v9frPGHGoauDTf+CMUztDxgWOZlZ8WAW4EaXOWyuqrcGuVwbLeF6BobDTEn2Rb0ftte3zWCKPOnrVNMIylXWS4lIsobOR0/PE5Wdnatq67YlDKPfaXThoIzBy6Danz/3hwS9GXN/85tDosIso3D+t+08XkCR27xMAMDPPwTuW7bsTej6EgQA8Bs3yHbKkrz0A4KMEe0TeSDyQHIeiACA5PwWHfUOeoAFEXWEiDehCYBKb2lhvirOz7fWC0/Nzkkt5YuXr1T/yKiqryyXq4L+/3xlRZSBERyjLjETdeCNsVaBfsrF1F2HyXoMDz9T169+ssqjZE/Ky+slU0x2fMPGTUKTZ5EOxXB+YVbqi/v62lfRy50LTNvtIrifnZ5QGRlZalNKmlp5sazSUqG9L6iMzBz5MIPQu2kWTE2NqrYntxU0bj/btfuEqm9oSdhN9xmnR/jy82U1Mj0uPb17xwaFktxcUace93VIDXAmdaF9naqlpmlVjS8LJHoXuwXO5kmhq1JzaBr368K5P6wSqTNF11h43nr4VOpREeOanpuT7gk8c1BVB0fH1PDEpKKlFoua/uEx2ZdttIkKImblR6XX7AmEvuYXY63RaCEJ8wDRLmqEg1yXPOMpqYrxnPRcrznIMSd/JboTpnlpBjiV7E3QwdZZQo9r6wDAc0+gND47qWYX5kU9XVp4btworenK8ouTYpHYnl0oxqMzE6ISjnEOVOhLC4pVdsgSENv41NtPzE6LSj4UX22FOXlrvg6E9Rh7ZmFWavuZO1nOdCi5WblSb6yzprSkk3fda+N5xvzeddyLuaUFCcTQD3n56gVHyfspKy1DIebHO0tYVi9W1NP+TrW5skHGZk609mNe7Oc05j8Lq2VhXnQJKEHgXUHLP3QFTP/z2ye7TkZ95flzOb8wbFJj9fIvVlZEqCw9PUNlZuV5lhlxH2g7uABTZ3lJzquNrGVGarrMAY2BsOrvzOnWzTPyriXYvH/3opR1oBGBzwn2CWbLCopFALGysExRnpGVkSnPg9Ooxz9/667Q9JMxyuFgxXnZ5Ny0+KK8oFS+e9qkZOT5kkpPSYuXk+jnAV/jIxhT+I97CLDBf3NPGYXt2tiH1o/409Ru4D4wJvvyvDAPWkayH+BIrG1krBRLOgsszgNfxc+tx+cdQclArOVkYukWQfLF839U+/Z/qG7fOqOOHP2JiPbyPYZN1dZ2RzU0bPcsEQkCfiYbTDP2tSt/Fz+YLWeD3G+3b1qQY9mnrLxWWp6GYR8FHTvaL/JA5IF3wwMRAPBu3IdoFt+AB6DfDY1PSECfkZqqHnX3qo0blKqtKJfFKa3y6irKJMCanVuQNkNZGemr1MbNqWvKtW654yf2xwKWekmzvR5Zh+3bD4WqNafu+NbNL4VyZxpCPAAJNiODn5qapp4vL6mZmXFZLBN40ee8soKa/E1qYWHWU7OAcal9hurKNSwuzivokM42djYVdhZuiHc1VtSosWkW8QQP6ap3bEh6grPQpGaZxR2BEoBEbUmFys1crQwdhgkAO6KsvE6uHVr+nVtn1fDwagqtKVZIXeafzl1WjdWVam5hQVWXlcbbUBF0FObmqFuPnkprsImZWTU7P69Gxqdkkd3SUOvak9q8L34AgGZ1IIJHLTDPLYHc+NSUBDZHdm9PoKp6ZYHcWux5iSG6HePWitD5zDmfAdgn587+jzVz5uy0gPDbo96OuFq82+tiW02TNausg0ieo6HJEdVYXifPmNN45h70PLW2utP7riXzSEDybLRfIb7nZcmeo3d0QPWPe2eEqfVvoUZ3Y0x4jQD0UdczefcBasFm8XrXAdR1D/V53gsC5n1N2wVA6RntVxs3EOBlyPPJ+RDwYx/zHnBvAP+4115GMNdcUS/BIL8Z3rmikp+VJ++xzIysmGAqwWZ2voiw8oyiyeAEvAAYRqcnVf/YkO+zZc6JdxCdDGhZGNTQl0DXYcfOowrwtKysRsoBMIJ9Au6i3Hw1ODEq427amKIqClfrVqw1+Od8Pz5+yBPIJuCmswKBO/eRf7H+8SGF0KO2nfVbVcrGTdLKUQMm7Lu/aYdq7XkqgTug7tDkqJqanxHQkvG491wv2XxtHLe3cbtaWF5QD5+1y3u+sqg0vg+CkgB9zIt2lPuad6jFpSV1r/tN+1bGpywAQUmMVpa0tGwsR3gyEfDg/YhYId/Ops17RMCTUiW+eegXAK6jYeBlts44uvRJH+fXNcZtfOY2NzelYJEgnhdWP4LvMNomfIvddGX8nl2EWKurmxXMraDGeR89+kqSIPX1LaGODXqOaL/IA5EH1u6BCABYuw+jEb4jHmBx/qizR+3a3Jj0FdH7u+d1+zA+/B+c+pVn31toiF9+8V/x87nVZbNYgSWAKJEbjV0WPE9vq8ePbiTM31l373VxouablSN1g2sxm5q9swSARTtZfYCApeeLrxdtG1RFQYnQhfVik0wPmdHhqXHVUFYtbcLcDNGtoKUJzoWaOaYzWEVkEqqtZJtzstSNB08UfbTbe/sl8KYnPdtPHtijpufmZZ/JmVlRzm6qqQokWkfG5/LFP6+qI9Xz8upiYPMHgAwZLpu59ZT3agtldhcwx6T2NQj7wglGeYENZtbMrPv1eyYJLAg+nNoKBCco0bOIJpNPJrIkvzCBWk1Zxd3Ox5J19jLnOXiOMT8hOQKgx73BhdqaK+tUsdGeUc+JoJcAl2yyaQPjw6L2H8TqS6tVuRFcBn33wciBHeFnZqDnty9BYvtAt7ACgprbfQ56PEAPviI4XIvBYGgor03IkHuNR2cKEU8rKhMVdJMpRtvFybkZ1VRRK//WlVauov7zrFFqBHDjZmT3aaNHSZzNKIlz6xuv9+8e7pOgvaygRN65GGwPQDjuLc8OzxttF7uGnqmF5SXRl2Af3pUE4QBptGhMS0mNs1x4f+5t3KGev3geb91IRwgAMf3MjM9Mqa7hXsnwwwTQRhAPSIy+BeeCOQYYABsBZsgyQP3inIBLW6sb5Zx3Oh/K73JvY8sqPQUAyCuX/6Ly84rVyGiftMhDsBddEr7DAAEIADq7pOj5QP3//NP/SHDxe4d+KAKsX37+n/G/uwGnfs/dlUt/USWl1QLu+gERfmMBui0szKjJyVFR7g/yvjbHRMiyecteEfHzM2dLWL9uAn7jRdsjD0Qe+Ho8EAEAX49fo1G/hR6gthr6KW2PkjUyylcv/zWeiXeq3jvHdQZBtNPjY0+Lv5TUVAlYEIxDIPBB61U5XOqoP/yNq4CUVp/W5wqi6Kv3DVu+4OUnpwBdYVG5OiaCSsFq/XUWioAujECg8/qTuZdmfS7Hmz2qbeMR6M8tLkpv+rWYl2hfmIXkzPSEunz5L+q50cXAnJftuSS4uHzpz9ZyEo61UVmDAi7M/eSpXye0v/TqNmA+s2S0yWwHtR11W6yZWYKJyVl6nKeqwtz8eFZTj0vAQ+DjZ2Zwi88AKKAxAzIgvEd20mnObKffOdhOsLSvaUfCPAF1yAiyEC+mt/1r471Fuz5AjCBWU1KhqopiJU9YkHcfQRpBahALCgCEAS2c53UDSLzmB9gIsMh518vIXO9pbLHed/McZrcHDeJSWsRcaM9I0IsmAgEugbWznSFjuenc6PMc37dLgMkvr9+SdnM2oyRp37bNrpdP+cPdrkfx7bq1os6m43d+Q2TpYaoA3kDV31bdpB4+eyqMuRZawj57Gh9DB/Pst6Nus3ra1yUMgMrCUlVZVB4P1Pc1bhddGA3M8N4neOW3BTDSOzokAB3nhT0CAEBpBoADQAD/rc8B4KeZNmarSr/7DhAbhPr+5PFNAQu0AZCeOv1PwoD74vP/G/97mPe2Poj2qPfuXRJ2FOuB5s17BZDIyy1UU9NjAkwAQGSkZwm7hW8r7D8YL1OTIwoGIsAB45SW1awSJYWpd/XKX1e1qLUJBpr+Iqmx78CHnkAA3zC6z8BY438zL7Oczs//0fbIA5EH3o4HIgDg7fg5Osv3yANOKrczmDRdEUasxzwORF60AVLTJKiiZR3/AiBQv+vMytr6/34dt4TFz8TkiHr54oXq6nogwSQLIBYyzp73XucnsGIhzAJ5cyU938MpPSNsSHYnGXNSNmfm5tXg6LgqLswXLQIyTWlpKZKxojXWeppfm0UWg2Sk3PzB4rWn+7EIj3mZ7V64aVHoccygnJKLhw+uKdpHBTFEJqm1NedtY4nYzhU066yPJXiit73TyHL3jPSppoq6VdtEj6LzoSf13zxoR+1mlZOZHWvRtUhnh5dCSYeerunSen+diQziJ+c+ziAXwJDWl7ApTErw8OSYBJBBzQkA6OPoRY6fVl6uqNRNqfEa77D+0UGYm0I741HrTsY4WfM7h3NcACCCVrO2P9lzO49zUuWd2/kmnDvze2kLWVHZIGVHZEYBemE+ENQC4gxPjkvmn2fLaTCMrre+Ccyd24/u2aGqy0qU7hHvdm16P7ftZO6p19em2Rb8DinT2Fm3VVpGou3AnAm6TePZgqWl/w6Vn1IG7jfbKgpK1a2OBwJWEfDT+q+154nQ+2PAQVu8DITfMmAA4FzC769uiwBknINyCUA/DVzwXHAeJ9sGDQpKLNbDAPrPnvl9QvmSFo1dBeoXlqnjx38m32VMtExmJqT0jr9lZ+clAKO6nI0sPS0qU1JS1MaNKVIOUFxSqXqftamCwlLV39suJWyMsXffB6IXACjIcac//hcBIhB0/fD0P8XPbV67ZkDotqVmpxY/H1G+IiU1Dj0YjhsY6FQ3v/pC3lHVNc3CamOdc/LD30bt/vwcG22PPPAWPRABAG/R2dGpvh4PIPJDrSk1mckoyYedFR9wFnR8fKW12+K8ZFqh5ZJBz8srlnZsZ7747/jQH370T4LOO439z3z5O1cF4bBz01n22dkpWXBqcystCDu+2/5cR3vbPdXedsdzyDDK7mR9WUiaolFh5su9IRCmlVMYO37i55JRwQiGbj54ojIzM0QwMi8nW3X3D0mmf0t9zaoe1WHOY9t3empMnT/3/zyHAfzZvvOwyn1ND+d5JBs0Otqv7t4+H3gKlBTw/wTluj7Z72Ayl2S67t25sEpvwutYBKUIfExDPJL2UTbTYAMAUJjAnLHcAAACwKHJMVVfVrXqPRE2Q6/Pge8HJ0ckWCa4sL1/nAGVn4/N7QRF6BqYgTRlPiUl1RIEaENLAxp2UHMDAAASEA9cfL4sAn3lBbEadIIwMsBBjWNtQIv+TVEz7ldq4XcuAsuW2kTfuB0T9v76ndu23euaCeouX/qL/GYLCkqk3SvfhIxMAKONqmcYTYVXKjcrx6psTznR51dvuk6LjD6ZfQxtm0t37MAcIBX0f7RsbEZ9PwyJmuIKlZ+Tp1q7n8huUO6HJkalpSairGTuAVLaBnrU1FxMiBBQAG0NzvG4r13EIbEtVQ0S9PL84COe6Y7BZ/Le2d+0U9EKlgCfTjCIVD7qbZfjNPAAEyzGPNkgpRaAEwT8QxMjanR6Qthhexq2qbHpCdU13CfjIz6IwV5AV4LnFxYAYPJ6mK1USn/jne9SNHgIhjHAga+uf7oq8+7s2oOw6oULf1Qf/+BfhY1Ad5j6+u2qv79dhIGHhroVjJJtLe/JNxfQmiAbgAnwGybC9at/Fz2fE+//QhgBNjMZizr7D7AIyEx5ol85HcmNhsadCcAuQMLFC3+UayTzT6tB1jiwliizCAvmr8f9isaIPBB5YLUHIgAgeiq+1R5gUf+kr0sW39TLIhiHkrI2Fn5QBGk1l6wR4PPhnp4alRo66jj97PRH/yxUPZBwzFwEOI91Ugn9xvbbrmv+r1/7ROjCmK3mGz0BsgQsHqj7dzMWI3QaIPtQaFlIQDNkgRLEwugRBBkvyD4IId27e2HVost27NFjP5Xr9LOHHd0CALipgePX/v5O1d/foV69VhOndKOmZovUdbotglgoU0LiFFG0zYeFWk5uoQgwJmvoIDCvsCBJmPMxT1v2x+u514AV9N87XY8Umemg5gQAJEifGFEbNm6QdwE1wk5LlmXA+wX6P8GL7Z6GDZyd87JluXX/dRb7sH6SYRiQaSVQchpjaQE1cxvZVDQMghpgLEr2TiNovNv1ONT9dDunrUTCti8Ce2Sf34btrt+mMi3ikpwbkPT2zTPSJaSxaacqr6iXoHVmcV5t2rBBaNoo/jvfKXQSOXP9lmiL2MxJ6b/9qE20SWxWUpCvTh7cY31WNcsD9gz/23m/eb613oU5NkE54AVlAXxnYQloi5WC7FCTc1MS9AcxwC6ABkpUAKpMQzSQ35w5vrPspbKoTH7vgBZmqYdtvCDzce6jwRwCfW3m99VZA6+De68SKxhZrBk0q4cEwxef/6c6fORHkmS4deOMKimpkuw6YCpaQwTUu/e+L516AAloZbt330kR4MvKzFGzc1OqsLBcASofldI7O4uOgP3a1b8nlH4xn/fe+1gAK/QRHj24vqpLjr52W8eAsbFBdeXSn2UXvvkwAgEFDh/5sZQkRBZ5IPLAN++BCAD45u9BNIM1eIAFZftAj2QLWNCi5kxGgCwf2T5ogSgJ2xb9fqf1ylD6HUsgWVRcoS5d+N+4qJsbC4AFRV9vu3r48HpgJoCXgN2J938p2cHOjvtx3QBnDbZeYJSWVsvCkzq9puZdkl2gdtA0cxyyz1tbDohI4PzcjGptvaJGR/zrpvV4ZACgg4c15jsy0qcqKt5kcKiH5tzNm1nQ+usKcI2ANyyYnAZAQzYcSi4GcLK0vKBqa+0dFGif5my7p8fs7W0Tiq+bkY05cvQfXFWdg2bjw/rwm9rfTfvBS+9AC0auBwDAdSNcR1CBYrmTXh1GZFD7MM4AQGv+lV0AkMDkTmc48MJ5j9xo7tQD62eVILJ9sCfU7bWxJMgWLi7Mr/p90iYQMbWg+gJMxDY+x9/veiK12uth0mmgcbtna7+wwotrnZcbCyBWMnNd3skEeceO/0wyo3y/+saGBAggULYFaY+7nqn7bW/U8s050gnkB0cPCosAAyz4/OoN6eRgM5MpYNtOkMocTBo+39PC7DxFYA2gpYUm+TtMgbzsHBHY1OKQ1OZXFr7WNMjOlaw7wDxdATAy8UU5BaptIAbKoO7P75xx0QooyM6VThZae8CcpzkOAX1RXr56/KxDyhEAGzZX1YuOAs8a3359TrYxnjMRMDE9K/cAYASj809RXq6nDpCt7SnfILLmtvZ7upuMU/DX6X8nON7d9UDdv3dZsvd8p6mr57vf3f1I2FSo82tWFeVbI8Oxb+Hnn/67rD0qKxuFAbd3/ylVU+Ou+cA83Eq6AGJhGfDMktGnrM/WUYDvJ+11zefXBHi5NhIFAOKnTv3GWpKw1t9edHzkgcgD4TwQAQDh/BXt/Y56gCwPixAWBSX5RdI/nnZSCAeVJKlof+f2OWkT5Gd8HEG109OzVFpaunwEyc6xQOejDbqO8SHdvGWv63Asvlboe/3ihZQYgJrz35QWUP+nRQD1AM4e6/zd7O+ua/H0/k76vV5gIO7GcVAKAQq2bTsgaD+ZcAJ+r0DNzzfO7TYmAvR1rj09LSNWf/x8STIai0uwE7LUq5evBETBt1r4jAz7Z5/+uwwfpqwgtth5JUAL9assfNLS0FB4wxCB8cEiKinxJg9au+kLavm37zjs6r71ZoWEuU8wQmpqN4taeVADROKZtVnL9vdExMppLE67Oh9Yj9H1tOsFAOg6a+qFCRxNCyr+Zx7jVmZg7rMetPMgde5anC3ovXIT6APwBHxyPpdhr4PxUV13CneGZVn4XY9fCYAWEfUbZz23u7EStNbLnn0fqJzs/ITabECKWNu/WKs907zq+WEKEPyj6q8NsdIz12+7XpJf+z99IAwAAuiNGzdI1wzTANJofEHmP+Hvr9jy5u/8l1m6IlsNsGzVf78GHxgTRoFzfH0u53Fe+3MNdBwAWHD6F5Ck7VmflHOVFhYIg+HO0za1vbFebdy0Ub1Y4duQotIdosB0yoHGb5oucerqbFWt96/EN5ngZzJtWdfybPJtQ2eA71hQcwOvd+0+rmrrtgnYBgOJbwPXaprzO8z5r17+m7DZmMPWrftlLRGxAILejWi/yANfrwciAODr9W80+lv0AIuGPq0WvkGp2pIqqRGE0moTBfObmrPHL1lvAn2E9ghk0zOyRITPSzHYFAR0a6PmNw+2O8Xh3lCkX8SAgtfBLB0DmBPmBwCwD/Q/KIITE0Oqo6NVFRWVCyMAOqHOXKwnAMA5nZkOgl1ojsybUgvmRMZjYmJYmAZTU2MCquzecyLeNot7o/enZ7Ozv3cQn7rtA0sAkSbm4hRb8xoXAT7a7sE08LMgnRlo50i9d7IGqAPjQqjHHowE5/jcH6ifJnvFaw5kqLgexOlsphkpzm1ez9VaAAC3LgC2uQEG6VZiYfwcBACgblmrkIcZ29zXDwBIhmXgJljH806Wjiyiac9G+tXAxEjgS7DNOWwnhyAn0+3ebPsGbekY5Dxh97E9fxqwJJDCOtrvSVnMpk2rg37zfA86uhXlRjaj/WhN+RsdCPaBKQBjwGbFBXnq1MG9UQ32a+fA4urqH1RZGRmqf2RUFeXnSQvD6dk56aQAaFhaUKAqS9+UFHKok+LP3xDa25SSKsCxaea3zikObO4X5HsQ9jlMdn/WA1ev/t3KRtyx86iqrGqQskHYd1ev/C1+Gv3ONs/Lt5ySNgB8bX6dkZKdd3Rc5IHIA+E8EAEA4fwV7f0t8ACUXhTkQfQRxkpPSVUVRWWSydBUySCXwQcbRPz+3Yuyu5uQ3sLCnNRhk5HXwmzm+Ij0PHoYC47CZqs5xmwfpccNkp0OAgCY8yRzAWqP8jDZWQIBwA4C4ls3zwRxmeyzY9dRVV3VpAYGugTxd1oyPjDHYI6XLvxJbd66Tz15dEMdf/+XvgvpwJNXSq5dah9H+tSBgx8FXjB79bV3nj/I/eOYoaEe9dW1xGyT37UQ+HMPoIDqmlIAHT8QwKQmc44g1xMTEtwn1HGz9ZWeI8CMmwq1yY5xXpMGDZJhANAirDi3wM9Nst2kFAc64PVOfgBAMoG57fx+AICzZVuQa3Abk7aMZD5ZoJsWVmCwrrRK6q+1fV00fDchQ86LsBzU+mQM4UO6OfDswQ6ZWZgLNYzz+vXB/J462++p4ZFedfDgxyr/tcCi2+BLy8/Vp1e+UvzrNKj/iPmZWXI/+v+B7VtVY7V/H/dQF/s92/nVy5fq0sU/JQS0vONOfPBLdfPGl2ps9I32go3xR3CNXg4MO22I6G3dtj8Obr8LLmXtA/jsxgKz6c/YAACuxbZ+eFtdid4FX0ZziDzwrnogAgDe1TsTzWtNHiCzNz47pSgNIPtPf28yRvRbDqsqzwebzJhb0HbzxheKlmZuwY5Z001GmXq5IEbW6O6d82rYaO9l9unVdYduY+l56+1+gTcffcSFCBZhNZz88NfSuYDMNqrV/N3LAEi2bjsQX8i4ZXidH38y1HOz02rjpk3CPqAtEpkDMv95eYUyntnjOCMzS335+X/JVKATkoFme25ugejR8G4AACAASURBVLRDnJmeUFnZuWpudkpKCJaWFkXkkDIK+icvLy2qFy9X4r2UWZgjlgS9kYUZPoBdQABNeURQC9PSMUwWhPuCwj/PmNs9YEFW37BDlZfXxltBOueNXx48uLpKs0GrPlO2YraW43juDb2une3+6uq3ifqzCXg5NTP4vRw7/lPxs5uxyITpYJr5G0kGAKAuuar4TY97r/vHe8HZYizI/fYDANaLfu6nXJ6MyCDBOUGq09C94BlubNoVB72Sqf83M+DJHB/E/+zjbJGoj0sGFOFYVOy3VjWuKl2AxRFToQ9mNmAC0BIgl3cVOgDFxZWqpnaL54Bebf9srfyCqv9TZoVyf2FugZVm76TuB7vqN3vREnN4fEL+4Myehx3rXdsf+vu5s/+TkB3nPVdRUSftV7W56Z7o7bxXebfBxkl5zdh7166V+fBdfXD/SiBRWjdqP6WUrJ/4rvNNx0gs7N1/0vPb8C76I5pT5IHvkgciAOC7dDeja1nlARaDiAshYNQz0q+y0jJEpZmOAW4K7s5BzMDG1s7MbAlE2xtdp67HMcV/yJgSJHuZFgXkw2mareaf+uqm5tWqzraMrx8AANpP4FtYUKbut15W27cfirfDYx6IhBEcIwZkM6j41A8TxGM2AMAGotBhAHVsDGoh2ZSrV/6qMjNyJChv3rJXXbvyt3iP48NH/0H+mwwLoINuOQQAc+zEL9Tnn/6bgCwsuMngA9AglsQihDlSTsE8KeegVSLHIYBI+YTOkjtVmYP8tGyLQ7fjElpDLS1Ii0Fq0xGzQqiOf2N1q4nihqZOBGNTGoG/nYG713xZfAKwIJxIBjFIjSj7s2Cl7BdwSN9j53kAK9CswFCoD9LyiflQU6xevVQbHdeSFABQUiFaIH5G2Qwifcn0hX9bAIBXlpvrSwbAQHRNt/fTPuL+9vQ8lvp07gdgEIaOCoJwQc1ZA+9UbQ86TpD93Eo9wmoicC7RE6DdootSOoJ14zNTQaYlyvXO5w+RtutXP5HfGvoj/F63thxUZaU10oXDZlfuPlB9w6OrNlHzT+2/+f3ivXD2xh01NvlGId88sLa8VB3atV1+v2MzkyK0R8cHAtCVlytKvdog1w4wukFtpOOe6BL4GTR6QJ5YF4AUodDPzC2oqdlZVVJYoCpLivyG+FZsBwTnvUcAe8Fo02r7JmvBXcBoET1ACcHluXobF89vm/cy31LA9GRsanJUBADdNJF4hj84+etVTDxd9rDy/LkkFPgGk0zQ5hTfTWZu0TGRByIPJOeBCABIzm/RUd9CD8AGaB/oVlnpWaowJ6ZqbBoqxihUOxfH1KefPfN7WbjZROzMDL+tzt/MDPvV+iGIR12dV5CNqI65nQUH/XjJtMbAg7ZV4mpurdjM62eeBM3Up2IffvTPgto7zYuWzlyOHv2Jys0rFDEkp1CQTS2YRQFzbtlxWOiVu3cfFxo+wTqLp6ysHClBQECRdnWAFCzEAFNo8ccia+fOY+rc2d/Hp0rAz6ILQT/uD9fPQgij/VZlZYPU+cOygK6NSvLtW+dEnfv+/cuSnfNTTrYu2i/9JVC2RNeGIrZFjTWL8ZzMLFlIz8zPilI9QURQkOpb+HMMNOWvEwBIRj1fT/ptAQBu7fr0PMLS8znOFjizUKe2GSXznu5HwgLAhifHVJfBQPK7aaYwX1jxQL+xze26vZzz90Fb2Puve9cHHY8geH/TDs9uAmGYFjYAgHf23dvn1ZFjP5H3jlnWAyvgvUM/EMBM2/LzFfXFtZtWNX+y6sf20Hv9zRWiXn/x1n3XS6b2v6QwBjTwHeTdSKs8LT4IWw7Acen5kvy7/HxZNVXWuwrx6RMBUNx53K621FULaPDixStVWpSvRsYnpUtKQ1WFiK7ee9qhmmur44KFC0tLqqt/SG1vrAt6m+Sbhx9npselowfvc60/4qUBw/elvf2elOnxHaC8iMCd4/mWwXxBeJYaft77ZWW18TmxDy1kvdqkuoEArBe0vX/yH1V+fomw03p7n8q5EZ6tq2vxbMHLflzz5MSIevGCQP6FtOLl++YH+nIsDEKYY9r8xGf9bgZrIcAA9HmWlmhLuUFKWehIYAOFtS4OzDrdCtapMWBbU/nNI9oeeSDywNo9EAEAa/dhNMK3xAOwAcj6QeesLq5Qw1NjUg7Agm1gfEQWOywgGytqE9SLuTxTld2ZxYce/aD1jfIvtHH68eoPonmsVycAPpJffv6frt6MfSh/o8gm3fzqi1Be9wMeAA5gAEDNW37dr9oNAODEfNihPBKo24zex/QtPnfu/8XpkrpWMpYZeWMPH1yTQB7hP9qbsbBBHZ4sPYuda9c+kew41x4T6JuULD4dClh8DPR3qEOHf6QuXfqzQmTr5lefy75LiwuywAOEOHbiZ+ph6zXpv63Pdf/+FbW4MKsOHvqBorUT82ChRgs/ABUnkyOIw4OUAew/eFpVVYVvhRjk/Ou5j1tP+PU8h99Yujc5jIig5pc11+MkEzzrY98GAODX5x4qN+35wjAY3DoAcF0ECoBfR478WFrUYWGz6bxXKbNKBrgJen/Zz03HIBnhxV312xSt67wsTEmH2/PH+1ULZW7feURKDaBY0z0G9tDOXUfjU5iZm1efXLaLajpb+fEcoPw/NWvXKrDpBeh2f34+h86/9Py52rRpo3RjAXRIT4uJzAa14fFJNTY5JSJ7CBEC2iBUCHNgZ3MMqPUySrRgk3m1m0WcDjaYcyxb/Tlt8SilO3/2f6ynjYHUJ4QhFeR97hxEszzMv/M9qapuVp998m8JuwNGwyp0zluXjMC4s5notZz4uVyHm9m6rPiVDQa9p2H2A4QgsWCCD8wNYJ71RklZTUJ73zBjR/tGHog8kLwHIgAged9FR34LPcDCZ3p+Vvpm15dWKRZ2GWkZsWxIZrb0NbZlXXVrOH3JIPAEkwSjWiTQdAeLgObm3VJTbvbNdRPKAa3XVHabW8vKa9W+/R9K9ptroL5/aNCuDm07nsw2vYG9DNG71nuXpVae+Z94/xe+6vpc360bXyaIIulzsNig3IHMDYspMiXOhY4pNKf1DeobWmJ9oY22hFNTo9JnGNMq/fgMkABfkMUhsKaW/8qlP8cVthFopJyArA9/P3Tkx0JjZCFODSLdBJgfysZkM8bGBgV0KC6uiGdBOSeLFejp9GF2GuABC7as12wJsiTCpOi4Hwc/WLCxAKKVEroE62lk7+h0QekAgmVk9RC3MxXG01LSpJyA7QBd0EEzUtNX9cXW8yLw7h0dUHVlVavAsPWcu99Yyaj0BwEAkskUm3OtLa1UlYWJDCJze5iA0c0HXir3HJPMNfiJCppzScb326qbREAvmdaKfs+Cud2mYwC4e7vjoTB6ghosG54XPwvDFvHSoODdQGs23hW8C5/1PBZKNICpLrtgLrPzC+rvl65bp0Umfd+25vi2B+1d6mFnj+slHN+7M3Qt/ujElOrsH1DoEDgtPS1V7W/ZoqpKSxJYCG4ToJOBtNLboFRJQb7Kz8lWre1d8j7a1lDnOQbZ7yuX/uJ3e2S7Lbutg89AAxg7aaBel26EPd65P99f2H1OMV1bQA4bBxYg3xwv88qcO9crehy3jixe5+F7WV5RF6p8gBbDfIsBEhEX5RuMbd12UNXVbVU3bnwhOhjbWg6u1bXR8ZEHIg8k6YEIAEjScdFh324PwAYgu1WQkys014ayGlWYm+8Z7JAho57czWAGEDx70QWdLfD0WF5K+9Sxa0q73j+oMB/7u3UvcF4H2Q7YCixA9u47JRTFIEbwS/bcKRTHsXQU8PrI6w4JGhgJkpnCV/39nRJI79x1zDeDFOQanPtwTYAWGH5BsZ4FTWpamtS4Z6RnyYJ2GY2JnsdCHYXiaTNzLK+5kMkj8wclmf7bsV7UL9RLybxRR6pUakqKUGu1QecF0MpISxcQACMjTPA4t7gg/5uuGAT7sS7d1PBvVCsrK9IlA9DLZmT/KYnhWP43Amks2J+NDqqy/KLXJQvZ8i+ZPIKoBz1PFYExQSaUaUppnvZ3q5K8AlVqAU6C3pewWeggAEAytfPmfP3OQQux+4YoWNBrNfdzE7nT+4QVp+M4Z8ALgAcABpNmdmYigfUSViMBdsGexhbFv0GYCTzTmyvr5VlFK4BuAUHN5n9+C0/7u4IOIfPc07hNAY75WRhmwdbqRrmmtZgXAEAA/tGh/SozI1219fSpu087XE9ly/57zWt6bl5dvftA8a+f0YLwvZ3bXDvr3HnSrrY31isAAMq0cjIzVX1lucyX9nvv798t/1aXlaxqZ8i5g3Qhcc7RKURny4L7XRfbAcBPffgbedef+SImOJusAUyg1QPQ46yhtyUE0KHxE9zVc3HT9ensbBXxPtP8WIB892HNoQGSnp4h3zZ0D4aGuoVtByifnZPnCQQAWrS13RFAHtAbwV/KCB+2XhVA3LQ9e98XQDyyyAORB74ZD0QAwDfj9+is74AHCDZpE4jA047aLYHqrfmI8TGz2akPfyv1fGQszL63el8WAc2b91qPtQnm2WpDnQebAoS2gaHE19W3+AbJK8+X1Zdf/rcMUVu7VWj1QfpUm+d8+uS2evI4UdGd7fsPfCj0R6cBYrDYIRPAAhEV+yBGlp5svt+CJshYfvuwKLp88U+qvKJB0VaR+tCFhRkRS9uwcaNkN/AviyR8nazIEvMg+B8an1BdfbFFcVpqqgTYK6KqPakqSwqlpjY7802tMJnJpZVlVVFYpkamxiQrTLtLAAGy+KmI6m1KEdVvAp755QWp8S3KyVcj0xOqsrDU+myMzUyoTRs2qa6RPpWekqbKCopU7+igoib94bM2CXAooSGIg/Y9szCriuiwsLIs/bMJHgEXmB+Z8vJCOzji53+2hwUA/LLzYQNb2xz9AIDnK89FYDBMNto8j0n/F+FHFucrzxXA5ezinIAzPBthTWfo9XHUJMOuyX1NJTYZLmFZDDxn1NKT/Udw1ct4FnfWb5FnNZl7bNNGoPXr6HRMfT6I+TEs9BiAYHcD3kt+D3saWuJgXJB52PbxKgEIM+ap9/ZK1j2IEYzfePAkyK7xfXgf0V7QyeKnHOH8zbvq0M4W1d7br3ZvblRPup+pvOxslZ6epgZHxqQkoHtgSG2urVb1VYminYCmly/9xTcL7pwsYnSnTv1G3s2YHwAA3Z96dpvmjhb0ZdvC4pziG2lLABDE5+QUrvqt83tgPpS8uTH8ELSl9E2bW5JBqPKlVava8jmPZxzORXmD2WqQv3uVH7IdoJuOLBRk0N0FxhvrGM7NNq6f0hU3vQXdnpd9ORYNBER9SXqkpqaqyxf/LL7GYDTuP3DaV8cg1MMY7Rx5IPJAKA9EAEAod0U7fxc9QJaUBalfLaK+dqjy0P71Bxakm48ZHzWMDyGt+/iYP19elEUAGXxnf23Tl86Fik1M0M33BKkIIyEuxccf7QHo9nzEgwakHPflF/+lDhw4LfM9++V/q49+8K+Bj9dzQ0AQNoBpiCt99PG/yELINOZNpwOyLC0t7/n2xdbHavYDQEVxCeDB99cI8gFPYA2YFoRJ4eU11N8f9rar/KxcVZJXpAiu8rJzRNSaYJQaeP593NchAANAA7XCC8sLKi8rV4TG+JdgFZABkMA0skwIWmGUKng9p2EBgLysHLUNRXdZyq42gkSuZy3mBwAwNoyI2UX/TKrbPPA9JRvJggjOccMGp2Fo75wLYdXminrJ/vtpNjgD+LD32ClkKJoDAc5r+sSPYaH3hVXA8xzEAN52128L/C1xG9NLBDDIPNinubZKoRcQxKDkP/IoI/Aaw9aSsH94VLU961cT0zOqqaZKdQ8MquL8PHlPLa+sqE0bYTRtVONT02prQ42AAKbBuLp29e+rTkvADtDKNwadGJuZLDsvAABdGL7JbsG5Mzv/6uVLdeH8H0S3wTQ3Vp+5jxubwTyWd+KZL3+X0GKQMdAUokQEf9GBwDw/2jd63aHP5wYiBOlA5HafmT9gAGJ/bkaJw+ef/oeqqm5SO3Yciev/kMg4fORHAi5Qtnj0+E+lvXBkkQciD3yzHogAgG/W/9HZ36IHCMy7ux6JurwZ7ENbg/LHB5jaOcTr/BR2mTb7YwRbBLGACNToJ9PX18kAsLUTdHOVplGiXfCku1eyMVvqahKusWdwWFWVFsdZDsyd+ndE96C2I0ZEJvDG9c/kNCjg79l3MmGMoFT29qd31KNHiQJWtvpMAnmyAqhfHzyEEFJiyzvmQZDI/SGrgBEsIs7npfps+oma27HRARHZ4tic3EKp8Q9i6AegHM2xGDTpIMfyDLFYYmHJM5GRmaXy80tXtUiyzYFjUEnmvkDYJ7jOLyhVmS5UfT0G5yRThTIzx9E5gfsaFNTS4/BcsNhD10CLyxFGs2DLyy8SSmgQI2jl2p2GIjeLd2d2ikUuTBHbMxA2OPSrcyebS7ePtVgQAABdEb9MuNscAFT8guiw8w+idm+OGbbEgPaCPK90WvEyW939496OUCUATRV1qiSvMH4aGCgPn7UHdokuV6AMxsvC3kM/9knQCdIWkwz6yIS95arfOLQK/PjIASkZ8rO7TzrU055ev91ct3OuHx57b1UpAOCks42pOYgGKREanJyZFYFAbQDDTrp8YVG5Onb8p/KO8Krt14wz0bC4e0H0WJzm/L7agAInAKAV7Z0AgF97Xc49NNijvrr+acI0nCA/DDOnuK/ZvYdv2cXzf0x4dzrP7TZHTswah/39viW2Gw1YT82bqSvj3E8LJsLMe+/wD+U7dt5omcj+AC5Hj//E+p5P+gGMDow8EHkgKQ9EAEBSbosO+jZ6gMAGUR9o3Dow4sOG8F117Wap3efjSF0aWXRq4Al4nJlrfe2oybPAcNIHEfbZvHlvKCDASeWHUQCS7mfUjd9v65J2StOzUIPnpLY7LydLUSv6fOWFInPxuLtX7W/ZHF8QEqBev/ap2r//QwEynjy5KcAHNfssIi6c/6M6/dE/x4EQ3ckAoT7YDCzG+N9uvnn44KrqaH9T88fi44OTv1olgOeVqfaqAdVtlbz8Y1uAsD+qy1yDm3H9T5/cWkW3ZH/AIy/dARabLE6dFqTVEXWflEQ4LbZoYuG7OqPNYvTp45tq0CII6dZ1wXbdtJlqb78rfZrdjMXo7r3vJ93BwM03nI8s0dFjP7UuMNcTAAjb197NF34gA8dB17/b9cjvJ/zWttuYEQLyvFJSRiJglaH7EZZST/A7Nj0pZSiuz9DrMgHzWU6m0wNgxt7G7XFAs398WEQrg1qQ+9c/NqR6xwaDDin+29fEnPyD7iCDEhR/fvVmkF0T9gEIJvin/t/P/AQE/Y7X208f2ieUfj8j2F9YXBJwi2cgIy1VjU5Oy2FlRYUqLTVFmW13zfFoocg3CqOzC21mbcZ3CaAXrRib2YT3vm4AQGvdmPNxtsS11f6b+j3OjgTQ60+d/m1CssJPpwi2AC0nbUCr373z2w5Qfu51ZwUNNDi1jfbs/UBx3ZFFHog88M17IAIAvvl7EM3gLXlAK/KTJc3NLZZaboL4hobtKiUFdf2XIoBH9nVifFgWEU3Nu6zZZr8PbRgKP5fv/LjHgrd/FMV2qNYYYAS1dObHG+orIkuZ6elqYmZG5WdnqRcvX6n+kTFVIhmVDaooP1eNTk4JzdJcFKLUe//eZQmGqcPv7n6oFhfmVMuOw+rRg2vxEgB8AvXRVidJzXBN7VYBBJgzDAgMgIFshWlhFYjN9onOR4S2SrpXue3xAfS4dPFPVi0GL+0Agv8rl//qWXvqBiAsLc6rzz79d+vTjH+OHP2JawbF5i89kG2+PKv4h9ZiXubX95nfBK2mvFpsOcdnEYkwpa3vs9tcvHzDMWZ2zzkGGh3jM8Eo2Bxr9qJfPVa3CBSu1bzOoceenp9Rj3rdBdrWOoewx9vU6YcnR0UHZXZhXmWkpanmyvr4sGGBF2rqJ+diwZybOan77AdbBL0EdBPCGAF3aX6RnDOsHoIXABATiO0SLYsw5pf9h6nFe7q8+A1zwW98aPnQ84MaoO+pg3tVbrZ/p5HeoRF19d7DoEN77retoVbt2ty4ap+FpSXV1T8kADWGtsG9p50qMyNNFeblCsOBwJ8Wg4DZm+uqra33tCifBpxHR/vV1csxZfmw5hSfc8uaO0H4tTAAbBo/JsPA7RuryxS4RmepAoCpWQIHkH/h3B9Wsauc/vHTAgjjT0D29vZ7UsKn9Y/o3ECSBaCB3/YXn/+n2rfvpCooLA1dUhhmLtG+kQciD4TzQAQAhPNXtPd3zAN81Mn804LJmWElC0yQ6SwHAOl29vNFKIfsMPoAOvPgbO3k5zra2ZkZWOZDhtw05kJWAJaCGw2eHsuN1ZWSTfEzFhVkf8fHB4WyRx3f3PyMqq9vUS3bD8nhbrWPtrGZH8yFwcGeVbWMQaiSekzOefmyuwhUjDJ+2pXiTtkAAIDNvAAAL9BBj+V2bi9BRhawH57+resC6Kvrn7m2dXQG8dwzFr82oUnn9XpdK0rN16994veIWLeTxSGbE9S8MnaM4SYUybawVHS3OmzE3G532OuGg16H3s8vg8zC927nYxFFfFcsrDr9WjUMnNcNZR/qvtMI3qnff5uGLkVtaSybrA2gdWBiRA2Mr2595zc3sv77GrdLhw2bEQi3P+sXAc/Gav+2g+YYQQN1av53NjcEov17dRnwu1bbdoANygBSUxJLhPgW0SWEeQUtR7Ixv2zvT+f3Mui8ndR+N9E85/eKIB1xPeZnmp8GgBtwYJYhuOkQrKb4vxSGBM+bs9QwTMvDsGC8zbemUKNmI8DyetAaY2awJqJsjjbIYb79Qe9jtF/kgcgDa/NABACszX/R0d9hD1BXbevZ7szW44JYVvRjyfDq+sWg7fe0C2WhcOF/JRAPYm4Aw9Lyc6H/hzE+5ndun5frbWreo86e+Z2UAMA6QLkX9WNUfddifgslc2wv1gH7+XUAsGVc9Phux9ruq+163eoYvYJ4FkgnP0QNeXVrRS2e5OZbM2OFX9y6TNiOdzvvevS3Dno//e6lH1smLADgRsUmsHsWgibu9az7MQDC1o6v5XcV9Nhd9VulAwQCczCCyosK1aZN9oA1DC0/NYVSo1j2Ht/bRAu9BAjXoytDUB/o/dAroE0lBgBBK9iB1wrlYcdi/511W6T9pZvByJpbWFT5OVmS8Q5ri0vLophPrT7vd235OdmqtqJM2uhRix/EAJXP3rijxl5T74Mc47cP35sfHTu0CnSGvYAOwLaGulWdAtzGpJxJa9HofRCm/eDkrxMYVGS8eRc6a/L95uoEANxq73m/mSC7GzhMvTvfFDfju372y9+tysybQbHbtydo4Nz29LaI7JkGQI4wMNuc5vfO9fMh253vdcB/1P9fvnihVgzg0w/8DnKuaJ/IA5EH1t8DEQCw/j6NRvyOe0BnKPiw7dt/Ut2/e0k+7jr73fO6/7dX7bbNRVJDd+b3gvAHNVsf4aDHmvvxMT/zxX+rAwdPC2qPON/hoz8WpWUWPmu1IDXw5jm8xIzYzwsAcKsh1eO7Hfvo4XURRvQzJx2V/ZM9J8faBKLMOehFIAt3sl4oKQc127UGBTr8zhGUBWBb0Jtj+z3DyQEAOxLaeoYJaP2um+1eGd9vIqPtN2ezreDg6LgqKcwX4TX+np6WpnoGhtSW+pq4aJuo6neFp+W7zaOisFTVOTLuet/1PpefL9iOhkBtSaUCqFmrIKRTkNA8P9l7guAdzQ2qta1THd29Q129/1Ad2b1DtT/rE6CWzD1Uf7Ly/N2PuYW/tLkxDrx88GxwWF27769NsWdrs5SNMc87T7wFFtEd+MHRg3EQgjneetSmKHugFWHv0KhaWl5WzbXV6tbDJ6qhOtbOtKO3X1qbAmBoI2jlO2iaWxBpY13xHS4qrpDvMew+pwWh3sNi27cfUdKY7oqXfokf0A+AfunC/666npOnfi0CuJib3k0QAMD2/dAlVdwHzm0DSUxNhSC/Gb0PyYLxsUFVUFiuLl2IlfmZ47Pu2bnrqBoY6BKQoLFxp5QHRBZ5IPLAu+WBCAB4t+5HNJtvgQd0xpYFxvsnfyWiec4FC5fhrDX0uzRKDsIG28zhw9P/pNI9sk9+59XbzQwHGRcWKA9arwqFTxt6AdnZeYECZX0Mi7fjJ34uxwW1tQAATuEh5zltQbFfltocI3Z8YtcCr5IDjvUKllHFp32izcwMfmfHfbkfYcx5rbrzgl/5AEJa0gfaIyvqV4bBPIP08z7x/i9EBNDNyM52DQdXKY8xABIBAOr+qWlfL/MSfKM14tTczHqdal3GMUsWyEavrLxQJYV5IsBGezZo2gW5bxbpydbl2ybrp7i/nudaF2eFGATNhOLcAusR1LRfut2qDu3cpjr7B1VRXq50acnMSBctgOzMdAn683Nz1P2nnaKCv72pXuUFqN/3miJ19mmpqVIKsHFjonAo7I9PLl9PYBHYxiIoP7gjJtbGs/H3S/7HfHR4v9T1Y7AVAJdoB9jSWKe+vH5bgI6uvkG1r2WzAB5ZGRkK7QBaAQI+aXPNhp/8lUJzRhuAKKVQ1Jxri6nm/0aYbJcv2UvITACgs6M1Tlk3/XD8/V/EO764ibPq/W2AsN7mpu3iFPCjdPDalb+tuhV+9fpu4OqpD38rrYAxN70EP+DV7RkbHelXV6/8VUrwAGvm56dVy/bDIn5L69U9+z6wMidD/KyiXSMPRB54Cx6IAIC34OToFN8tD5gCcwTKp079Ri0tL4ggG2g8ixQ0BQiQgpotMCstrVEt299TWdl5Qn1kwTMzPaFu3z6bIMjnp2rPAi5IOyiyBYAbZLNzcgokg+Kk0msVX+Y7PzejxsYHpV2TW6BIIAlIErT+U/vLLyB3y+Ljo8uX/uwp4mcLXMNkxW3nBiTBV27mttjyEitkLDJRLLT8AAa38zrFeYP8sgAAIABJREFUEr0yWYzBPUesEMEmzCt7H4RG6jdvFs9mJsx2HWGV+wk4UYg3n/n1aP1nzs0GMrAdQbonfZ1Bf/ZvbT8E+rZUN8gCHSMz/f+z9x7eeRzJuXeJyDnnHAiCOWeJEqWVvA7XXnvte879Bz/f4HSvrU1aiSIp5giQBAESOeecE7/za3DAeQcTul8AFEhNHfNojbenp7u6Z6ar6qmnMDTTU1Ncx7CTFQzyM3OlMj+yzrvzpugsiEDwvSlL40as/8GyGl/YP908e92uUi6A6oMEwAiemJ6RxIR4mZ6dV8Z1SX6eQmQU5WZr3Dm4yfjUjCrhSf/VpcUR0PtXXT2KhM9PiOb/xaWzaoyW3Gl4oYhl/cTuABidmBLy/3FAgJZJTkpQPABTs3OqvOHhmipp6exWjooLRw9Ksi19wYvMjjQ7vnVWKVK3d5nlnB0e6t1Sds8au+WY9yLytb4PlMfAQYCDNkg2at3/xSYJLo5PIuBPHl3zvJTvImcFL+PfutAtXx8dtb5ulPa2rYg1qtSASuB7DoCB/7qR+Po5ALjGC11iOQD4VqAr9Ei6IO/yUEINhBr4cDQQOgA+nLUKR7qHNGA/PHAwwUjjo7/x4YyR2NhYo1I7ToN3IwL/D64fYavcjpWT7wZBxBCemp9RTgMgyUBwgwRDHjIi+rPEWb7IK9qB04BoB4cle7UADgkXLv11ROQmaBzW7261oK3fvBwAOEhuXI+Ejzrv52a4+pUcdF7vVkbKb6xcf/HSXytYqlPgmfjeo3IAbTmslpbuVwc401xXrrc7h4LSFGjvzOtn/wAhdUMM6OR26hB1BXEJLCwvyrPOFt1to9odLKuVtKQN43ZmYU5e9rT6Xh8XE6tKk+kK0c3jVc40gzXB0WDSj+79ttvOzlDPmgJ9L8zOUw4Bt1Kc0ejca4zHKusjygu6tdurjhO3sWanZUplfmlEiom9ncUpsLq+JqmJyapSwfsUUAUY2uzRQptTYXF5Wb694V46zz4+DHWi9nZ52tKmUgH8xHIADI1NKJ4Dq2qp2/4aHp9QaQhuvAHcw4vDBWK56tqjAoEp3yunkI+fl1eiKtB4vS/z80slK7tQWpofuk6H91pV1SHp6Ghy5b0ByeYkAqQjvnWU0eUc4HWt/YbcJze3yDVNwTkwvjn5BeUqt35spF/a29+V2LW3zcsvVYSqfIdxkPiJn1Oa741FNoxzn/mie84lbuuzv+6k1B049T63eXivUAOhBrapgdABsE0Fhpf/MjXAoQajD3igl8CiX15xQKv0jRMBgJH6+dV/dHUAEKW/eeP/bh5OXCHt6+vSPdIvU3PTAvs3Oa8JcfEytzjvGbXq62sTyrXBOm/JyHCv3L/3x4gpOiMxzvkDZ7dHTYA7fvb5b8Qq4UR7omJPml+r0mOHaipcEQputZmte3nBz3Xy+N0MVxMHgNOYZ+1u3vgP1zKJ1sEQWGpS0tY8SL/yf1zLdTPT4/Lk8Y9RPWh2KGhQasTxk59LaWntlvt4kRv6le6jE7dcXrdJOOthO9tEY4zaHQC6kHwI8vxq2NvHBaLlaMWBCMO2a7hPhiZHjdaptqhC4uPihZKB0/Oz6l+QQLqHw3DdUSHE77rS3EIpzi4QuBCmF2ZkcnZGCjI34NQYLJQWjYvZgI0jY9MT0jbYHTSUwN9BHvD+0ZFnnc2qJOFeFaL+dSWVkp68AXN3k5mFWXnZE5kv71YekHUgqo6RfvrwAWlq61I58uTCP2/tkPNHD6r/8vvZI/XS1T8k3YPDcvbIAXnd1atSBw5WV8qjpha5ePxwRNoAxjUpHhj/9iju6+4+aTTM5bfmqOsAAD0A/B9iQuYYHxsra2vrEhcXq/gOmA9CRYTpuTk5cWBr9R2Td4d9DazvIM6Bhw++25VtRJQfpy1w970m6Rk58tmV34jfd9M+Zi+nNG280h6ufvXfFTGiGxntTlQW2Gs6DccTauBj1kDoAPiYVzec265r4O6d38lYALO47ofRyTKM17+8ol6S3kYyQRdAKIQxaGfkJ02gpva461wpfUZ0beFtTev05FTJeuvFd14AtG9hYVblq1sC1PDHa/+6JRJCFOX4yS8kPn4rqz3XOvPanWXeICAjIjW/sKQiRZQtdIrfQcbN6eE1Vme/bg4A3RSADTLDf5AY2I7X12V1ZUmVUHz08AfPveZVNYAL/IxyHCfnL/5aEf/ZURXWjYjuQz7pBVG155m65cvaB+xF0uhVIotrgyoxBKEi7Pf3S2PZjgNA91oME8jcXvfr11y3OxlmF+eFsnkm4lUWD8OJvHh7CVCA+xjpjFM5Hw0J+iDgAwVEbfsRyn0uLyljH24AItbkq2ckp0pOepbo6kxnrnYdWe151nh+nA4xxvb8LYGqTt/vq018bJwiMMxKy9hMoXC7txf5I87Xk9WHIoxxHKCkYbCWpGHcfvpcpQe09vRJcV6ucgTMLy6phA04A8iTR1KTk1T+PLn249MzkpWWqvLordx7+oNwD8O/KDdr8566uf9lBXly9sjBLYz9QQ4AjPuvzp2SfTH7ZGRsQgbHJ2V1k1fijSyvrkppfp5kZ2zwwOCkwH9VkONdEcGE88RKJYqPS1DlX4M4TqLZO5DikpaHw+zenT9EcA8E9UdKoF+wwLqeb29Q5N7tXvn5ZQL6gbH5OaOta3VSr6z3N2kKIAt6e1ojHPnOcrReKWGUwOwdHFEEkE5OiiC9hb+HGgg1sHsaCB0Au6fbsOcPXAMYeEury5IU715eaWF+Vn74/n9FzDIjI1cSEhJl2EZa5lcCzn5xUL60lzqDyhBx3dT8rCwuLQqGSlVB6RZkAVFsIiewEvf2tkphUYU67CB+B7Ejxy5LUVFlRHSfa5wOAGcu+tramvz4sEERjwE5teebWvP0cwC4GfFeOZ1Ovbld61WH2U3nICTGx4d8CfLs1/k5aPzmWFq2X9LTc1xJqiyDOaiCwK++/h+KIBJkx599Ug28xuhV+or5+eWQUsqSg6iuWISabkSR0TD4HyiployUNOkY6hGqCAQJxnhJTqFRPXrLuMVYb+xokWVb6aug+/mRCAZdGw1rvqWPoL5xGJJuQQ75doXcbwxfJ/8H0dPsnCJXtAkIiOZef8b57Y5L9/q8jBzJz8yRFI3cZvYoevPaA84ygUT0n7a0qjKMwOUp4cd7sGdwRDr7BxTny8g4jpJ9kp+VKRMzs8r4R6pLiqQoL0chAl519sjR/dWbhjQOgPbeAUlKiJfi/I0yhwj3e9gUnEbz6cmjrka5jgPADucHoQAXQXmRN7mnzjpQ2s6tjJ39WvLvz5z9lfp2jY0Nyt3b36qfec/jKIcMz82BqnN/q58LF/5S0tLfOSv4XoCM45sdJNa7+umT675OALhXcvOKAzkB7PdTPEGHzgpcO0gQp4x17dlz36jSxV7iTDO8ePlvJDu7QDXH0Y7zBuc/5wbIi+E/QuyIM3vf7GveLRVFBZ6pM0F6DH8PNRBqYGc1EDoAdlafYW8fkQaIhFE7HGjwG3mjImgWiRbTtMPGMQrrDpzerFPMIZ3oLl505PiJK4JBFyTPG29JV1dwiSarnyAYtv1+HA6B2CYnbHVoEJWDNTkxIUnI52MMwB05vOswx1MdgNxLYP6wMlM+0C7OaDEH5qfNrYr8qm94VC4dP7xFNSYOAB22eesGXrnrzxpvSbeB7oPW0vrdz0GjkyPvvA977eChc+rPfqR+zBOGfSIzQeR/bkz8OIIanlz3nKbXYS8IbeDVoVcEKRqDF9h1Xnq2PG57obVM9aU1ijPgacfLzZr2QRceKquV1KQU6R0dlH4NQ8DeX21RpWSnbeTTmko0+ijNKZTinI0DvJfAXfC8s2XHOAzcoO/cmzQd+Cgqq45I0/M7cu7CryOj46sr0jbQpbgb3rfA6J+bnq32gkmJvZbedsW54iV2JASpG3eevlAQfaL+TvH6nXXHkKJMIA4ANyHaOjg6oQwtK9rKu/ba/SeKF8BPiOK75eTrXI8DgzKApAAgwP6BL1iQf/t95xYW1VhIebAEMkCIEi0nh709ufw4oa2cf8uwJzJdV39aOaotJ5PJ+xQUW0XlIcnNK5GRkV55eD8ybYD+a/Yfl4KCCte9wDcH1BzfSmdpVsZYV3dSkbjGxW2g5GhPmVmcGpbg+DxQf1qRBlvt+G1lZVk5C16/froFfUff1dVHpKCwXJH1OmV0pE/uuVQUsNodOXpJKioP+u4Fy5HCGYBnFefFqdNfKrSb9W3nO0SaI7rHwYJjgPOIm0A8WV26UfoxlFADoQb2hgZCB8DeWIdwFHtUA5TzWl1bVdDYLQc1W+43EdTCoioFbeVDyEdzcWFOfTgRSAI5DOiITtSDfjCYLn/2t1ui7zr3cLbBmXH39u+Uk4KIi9Ngd0M7mNzHGWHGSKQ0FHWm01KSJSt9a368iQMgKJfePlYvB8D9u39UB8GdFq9azkGVDtzG4USTEE0NgoxyQPabF06bz6/+dnMfgRZoarrnS07ll7evi8Rwm58boWU0CICK/BKVI98z0h+4nFak2hRaX1lQqgxFU4JCJyN/4AAdDaJyALzlAPC6FykAz7patJ0fQWN240jgGt6NQLTLy+vVuzIdgrw3byQjM28LUoA0BdKX+OfGjQAXQmZKmmSkpEvcvhh5GQVyAHg/kX7QIsnxiUZGv6WD9sFuGZ2e8FWJ3QEwv7AoLV09Cuafl7XVgPP6HYdpW2+/MrK/uXhGpQboCIz81x9tRGj9xF76z96O5++He49lem7e83IcEhePHd6SOmC/YHRySp68fO3bD6kMx+tqVElEp+CIXl9bk09Ig1lfl9i4d1UKaOvkccGRjSHd2RHpBLxw8S8VISspNXbh+V9bXdno/80bReqnK4yN9zlCkMA5Nns/oAfW11Y3yIIdc3C7n4q4w+i/b58as864pqZGVVR+cOBdSlNl1WHFSZSW5p12Yd3fQiPy7aiqOazKz7qhKE6evirFxd7nGpw9OIFAkJw6WKuqPoQSaiDUwN7QQOgA2BvrEI5ij2oASCcRPgwKcjmdAmz+wf0/BY4+iOnc2QEfcAw7yss5hchEbd1JKcgvU4eCnZKx0X5pbn6kSMmoPwypkF10GPa9xsKhKyc3MtpFTWzKZBE9+vrimS3RIi8maO7hNOL92jrH5OYAsENHd0qf1jg//+IfXJ00HBq92KqtKFdOTlFErqkzV16X8MlvTvEJifLF1X9UB1j2HLB/P9motf3bTW4Ke9vtOoroi6gTOad20SXys67ByCaCrANl59kuyMxVpGWNIAA0qwGACMIw1SUOZGxA/49V1QuGZ7RiOk7uQ67/ofJa1xx2StGRe687b51xq/uVRRK8sbdGR/ukrPyALMzPqIojvN9w+mCcBAkOnQ1G+Q0jy55agAOjoeOl1nrb76NTotBvXK0DnTI+MxU0dDlcUbeZSkB0nHJ8dZVlrhFyt9+JmP/57iO5cvqYNLS0yelDdZt5/0E3v9vYpFBWQQIKyw1ZMD07J9/dfRe1duvnSG2V4iJwExxWGIAdfQNBQ9j8/VB1hRysrtBuT0Oi66BLLOGb0/zy4RY+gC++/CdxSzUyutlH3tgvJY5UBbge7tz61jcNjGe18XW7JMbHSVpKihTl5vg6iD5ylYbTCzWw5zQQOgD23JKEA9prGlBRqNlpIeLnJjr5zn6Mu84+icD297dLTGycFBZWvi0vuLbh/Y+J1Yoa7JYOGRuohtHR4MiqNQZKB2EEOyMuwFX7hkalubNbEUg5I1rOEoT2OdmN+GiMTrtDxs8Q364e/fgfTO/rVhliJxwApnO8dPlvXKGeQFxv/+ROwIXTgINja2vDFris8/5uOtM1tOjLpKSfMxcfIj94MnZLaorKJcclAjcyMalI38oL87dEwt3GYuoQoQ9nHjp/gxy0qafV2HAO0o9FOmhvRzpUSkqGMvwTE5MkNjZeiktqooq675RO6AdOFFAAJoITprm3VeYWFwIv29hjkSUjAy9yNGjp7JHB0XE5eXC/3HjU4Fk+z9kvaILf3wquY++HKmjv7Zcnzf5lNC+dOCJFtpKD1jjIFb/b+EL6R8ZMpyxefARuHbmV0eU99eDenyIcAHZiVOMB/cIugAcAFMH8/LRK7wPh2NH2THr72gREX+PTm6pMLQ49L6Haw8DomKysrsnZwwdcUzx+YWoNpxtqYM9oIHQA7JmlCAeyVzWAJ7t7dEByUjNUzq9TyE20cv35jRJ1ML8TZYCYCBI2/qsrlON7+rbsG4bTmbNfS07uVpZ83f52ox0ESJQIDBIOXBzEkpK3QvyBBxIV4pDgBmkdHOySRw/+7HoLuwPAGfkJGhO/22H5JmzTOn3b23iVK6SNKh94/d9ldjY4gkh7N6b8oNJ+puP1a4/OnWRY9vavmh+pnFU3sepEO8mlvO7nrCsNlH9gYkR7OsDDV1ZXAtsTxcdYtaR1oEvGZyYDr4umgVdJPKLXf7h1X5aWVxQSJj0lObB7Hdi5sxMMUVAAcJqAbIIcsW8smMQscDAuDSiRmOTgGgFW3Nn5UqqqD6ua4n4yMzcvSysrkpupz5MwMTtlVMXBfn/2ACgQJ2Gh2xhJC2Of6KBLuN6tCoCJTvn+AOEvzMmWpIQE6ewfVEgAnbHS9lGTfz14xoKe3fq07j02uVGFwE38nAe693frFz4AeAXceASc7Z0EuiDYqKLz043/EDgELPFK/zJZj2jb6nA4RNv3Tl4HgS+kgvAS2IWKMwkJyfLg3h8VKg1deqHbrOvGpqZlaHRC8VZUlhSGBIA7uVBhX6EGtqmB0AGwTQWGl/8yNEAZo9GpMSnK3hqhs9fMvXDxr7ZtrA8P96jIhV0wJCF+c6sl/3OsgDPyzLhgW4Z1mUh/ZlaeFBVVqVxLp6yvv1GHZwwf8lqRkvy8LYzRAwMd8tinvB41j4mKX7v2L65ESX4M0JYDwJk36hwrDhjy3fv62rfcw2oLYzdVDdzEr1TezMyEcgDYy715raUXQR4G9Z//9P/t+hbgMI1RTt62m0CC9VDDWcO1EGfdu/t73zE7D5cYqzD676RgQB2rrJcEWx5uNIa1zpgwvo9XHVSl91z1NzahykoWasJkd0MfOvPQaePF/q9zLW14L0BaR77wldPHtWHD0XAj2MfEGpXmFgqOGu5tpRnwfMJgTrpH7+iAcaoEfRZ7kKPp6ASk1O9u3pO6ilIF5Scy7kaW5+yL6PvNx40CuiRIvCD8sPn/8fY7WL1bP3AZnHMpHahDHug3Li9SQrdrnNVKIDUlhc1ZEi+odCnfpqnZWVlYWlYlGOGnseuavfC6u0/Qy7G6aiODNloOh6C128nfQVLc+PHfVHnZY8c/2ywJbPG68D3cFxOrvoW8o/mOWmWK3cZB5H9+cVERPIYSaiDUwN7SQOgA2FvrEY5mj2qAD//Q1JjE7osRSobZxUlAB6tvdlaBzM3PyNTkiExNj6uScSbRfC9uAZh3IerTIfJZXJyXubkpWVtdVVwBkL0pREJC4hY4vqnanQ4Av0i3vW/yeCGUovxf18CQymPdX14iqclbiQCDHABXvvgHoXqBm5PAflBxmxspAOjw3p3f+9Zz/vTKbwTOBYTDESRRb952CEs4RiS5kPYok/1+XqXy6OvWzf+UmZngEnX0d/jIRZUr7SbbId0LWncM//KKeuVo8RKYoSGQ9HJkuJWc0mHrtvNGzCzMysuenS0Px3NcXVgeMa3dMqzrSqqUYekm1Gi/9fS5HKmtjCCFW1xaluetHeo5OXPogFQUv2PYnl2YU9D9vSjbzavvHhiWBy+a5cqpY5KXvZUkz2/OQ5Oj0jXct2fU4uZk4jm53fBCEuLiFFElJH1E3+FCcfs7k7Eb4ScO1LpWD3BO2nIc6Cjj89PHVUUWp2DsNr7yf+4uHDskJbaSg1YfOs4Dv7GBLPjq/KlAZ4ez9N1GqtRvZWFhTn784f9E3MLvO8V4f3z4VCFx7HKwqlwOVlcqRxSpGDyTyNWzJyQ7w/2Zds5rOxwOXjpiHy2tLCs+Eb5F7CWIM92q/OjsAauNPfXOQp3hrMYxYAnOgcGBDpmenlC61iEmNBlD2DbUQKiB3ddA6ADYfR2Hd/hINGCxUvPh5aNrrwzgB1e3T1/lw3/+D77kfcqYfPNGqC/+rOEnV+NSlRk6cErl5jmNs8XFOXnx7I4wJi+BdKuEWuku7Ntu15DfPTk5qhwZc7NTMjDYFRERp6YwhwWYjYOEgxaM0hy0ugYGVSUADkjUwbZLkAPgwqW/lpbmh661mDGYObA9f3bHdThcSxTj8aMfPIfrhKG7NQzK43frg2swgHHy6AiHKxwWfkb45MSIPHl8TUVu3MQPpeBszyG5rKxO5fkHHewGB7rk0UP3NA36hXX66LFPtwwJx831a//qO32784Rnr7FTvzxmkF69WOqB/wPv3kkJMoiHxyfk5uNnEQYFUfAfHzyVxIR4ZRgOjIzLN5fOvCuzZkhYuJPzCerrAO+VFG+Hkd/1RAy/v/dIQd11Ye72/kAWNXY0G0fpg+YU7e9u0X8L4cA7sKa0WHqHR+RAZblUlRQq5IPz7+TW4wAgIp6flSk9QyNa+fEDI2PKoRAk9AvUPjE+klXfWgtStbzEL0q/Ew4AxsX+9xO+d99/9z83m+C0pDydG7rLz5EKWoLvENUMMtNTVSlDjP3+kVHFucB3/79u3FG6f9HWKSfra7WJGN04HGJj9ilER0J8vOR7OLq4Z+/wqMTFxqgUEEtIb2rubVfBCFKjjlfVy9DkmIxOj8vRygOuZJ9+OuR9DJKRUsaqpO6tbze5EywHLtUICCqQ1hcXF68qenR3tUh1zZFtBxSC9mj4e6iBUAM7r4HQAbDzOg17/Ig1ACEgrNlJ8YmSmvQuV5eP4Y8//Isq/+cmGFIwm8fHJcjBwxcEg8xNyL9rb3umfoJH4Oz5b5ShiHHnJTgDTp26qlIPTEvLcS2GFmSDXjmlY6MD8vjxNU8IvH1ch45ceFviK9gRwOEGZmuiKEAEa8tLIqaoYyR66eSrr/+HUEnBWdtZd2u6Qe6nJkcVrNSupyAHgBNyamr8M94g2Ko1J/RJpAYHDfchFSMuPl6Sk9MV+/wP3/8v3+njrNi//4RWZQmia69aHm3W5nbrmHQB1oHDolMYaxD6wu4AwBnWgGGnkdevs8ZeRvlOOxqAw5+oOuhLdNczOCwNr9rk6wtnlJGHkAP/pzsP5fLJIzI5PStDYxNb4PCkRIBY2EuykepQL3AwRCMW4dzVsyclO8PdiTA4MSK56dme8Oux6QlpG+yO5vY7eo1bJQRuYEHjgc5j+OPwqCopUjnSOACcfy/IyVIOACLOGWmp8t2dh7K/vDQQBQDzfltPMBqCknsgAJzvfwuJ4acUmPph7HeT7ToAdFMAnClFFjGdkxeAMbpVo+HvllMmJTlJqIZgCQb6k+bXygEwRhnD5lZl+D96+UqbiNGLw4HUDBx/cH7g6HD7/uIMYr3Rxa8vn9vc83OL89IzOiD1pTUCJ0ViQoI0dbdKXnq2SmMxFaucrPXOdeouqNyf6f3C9qEGQg38/BoIHQA//xqEI/iANECprImZKUVwRQ1wS4KMVQxtjKuS0hqJi3Ov3+zGZm+x1Qcx3Vs50xipEPSZCl79s+e+3lL6z4+J3+sejAXiP51SS80dPYoPABSAZfxY/Qbl53vdv7ikWk6euipBCAI/HV28/NfKAWOX0ZE+6el5LWnpWVJefkClVOg4XCxeCNIxSFfwShfwGs+Jk59vIWQyXV8nTNbtetaNPeBH0Ibh39PdIq9fPQkcgv3QyJzhK0AwihOTUuXxw++3lOiyd+pMnwDaDcR7u+JnpO6ko8ELZeAcP7nBsKRjBGA08TwkxifIn+5s5F4X5+dKcV6OgkLn2CDHlDl8ucfSAPzKDQatG6R/GDt5WZmuOeVcj/GM4wPyxriYGFldW5fVtVXFrYBT1jKioqmSEDQ+k98h/oPzARi7Uyxo/rmjByUzNWXT0bO6uib3nr0U599BSj180aIIIonS/+f123LqYJ1CDHiJSf59XUWZHN1fFdGVTvSfuflF6C0nlone7G3Z78x5H1AuH6G8JAasJRa/i5Mg1Q9JZSc7hA+hurRYRd2Zw+jktFQWFyg0AKVrkTOHD0hF0buUHL/xOTkcLp88KmnJSYrzo2dwRKXDZaS558jTBicEKAhnuoGV7kJ6EZVLBsdHJC8jW5bXVmR5ZUVVLWrr75K05FSpLCjxRQUMDXbLwwffqWlYThI4XeB2scSNhDbatQ2vCzUQauDn10DoAPj51yAcwQemAbzvY9OTkp+VI4lvjXlgc7DRE4GNj09SZGnr66vKQMQon5p6VwbJy5vuZvCS586hFlJAL3i3/eAzvzDjmhNPHrt9DF4qx+gqrzio7unM+zNdJnupPa9rMX7IPX3Z3iVfnj8VwfisWPJv/IfMGrKyX/70bxUJoQ7ZnNu4/KD/lEWC7DAjPUdVNuDgCJzfflBy65NrTOdh9XP1y3+SZI/8cZM10eUKKCysUA4Hxsw+xnBnL3DQJjKkI5YO2dMcLKOZ+5lzXyv0gyUccinTt13hYJzvU/ZtpxwNfnn/9jkQqYUo63hdjaoGgGFFBPy7uw8VFP5Efa28aO1QRklN2buKBey9Z50tsriytF2VuF5fklNgXCXADfI+Pj0jdxuaVAoD6Klr958qeD/pDaQ5EEUmh9zKr7YqIVAh5PHL10IEnKhrSlKSynPuelt9JDUxRUamxiQhPkHlPtcUlivHCYIB/KLr1a7pxk/hOJiAYdvJJZ3rTWQehydrDcQeYxKuB8Tt7zg4cAIxfxAjv758VunDS0yi75RnK3cYszq5/6Rs1VdFcmjYx7O4vCzf3rgb9d6EZA+kQ5BY0Wv7dzAjM1ecPDWguq588VtP9J2Vp2/1c6CyTN0/NjZG8dYQjbdY5K8UAAAgAElEQVTLuSP1Qp5ZQ0urMuLRI6U8ceJ8fua4tPcOqLW6ePyQ/Pnu481L4XDgWYZsEEQBz8L07NyW6yyH4N3GJoXQsJfJfdXXIbXFFQIhzZP2F3KwrFaoggHPyPDUuILx876EfHJ6fkaqCsoCq0ZQyYiKRsjnX/xWOEvYyYjt6AnOIisry6pagB25MDTULfn5wfcKWtPw91ADoQZ2XwOhA2D3dRze4SPUwPDkqCqn5VYWMOIQtDgv42MD8uRtWT/rNzejLghF4FRjXl6pTE2PbULzYT7mw2y/F5H9L778J3XoIZqwurosM9Pj0tvb6gnfJgecqDPpCJ0dTVGvng5LMIb/4vKKJMTFKkPAfpggan3nzu+0jU4GaofLR4Mg8Dskwn8wMTGsapfbyzp2dLyQpufRH3T9FKzDGaG7QDpoBd2+/NpBVEnFCuq9U+UgyHHl1Rf71o4i2QmDNy0pVerLqn2jYTtBsBfkZLDPGQcAVSSO1dXIjw+eKOOVwz913zEmEKK0h2sqtqQSTM3PSEtv+04s22YfPIP1pdWSFJ8kDR0vtcvd0cHhijpJcZQ8tVIc/urT89LRNyhPW1rl6wunBQMRCPSX504qZwBM9zg4MJAs+DnEh+ghLTnZmBMAPTb3tsrc4gby5H1IkPHvJOYD3QG03Ek8Z//7+aMbSAKIIpHLJ45IYe67fHC3eenm/3Mt+oeM1ZL5hUX5/a37vurCMWXnpPBq/Ox1+2bU3ET/9I8jiCh8kNgNfQsJFxcbL7dv/VcEwggSVTgA/IS8/8GxcWHcFvcBzril5WUF+y/KzVGIHGR1dVXuP29W3y1SV47ur1aEjtS9B71A6UScOZ+dOqocAKwhf5+cmVXpHCMTU/K6u1elEnA/53X8HScYbdAFpJGWjE5PCKkw9JmVmqFKWMIJgCNs375PJCUhWVbXV1Xliv3Fla4EpLyXb/30n1JdfVhqao+rYAVkrpAaWwJq4vyFXyvEVmLiRsojnAugwHAAVFUffZv2+EaooNDf1yq8/zlr6CAAg9Y2/D3UQKiB3dNA6ADYPd2GPX/EGqCONjW0K/NLt3jWyZnv6XmlSHW8BGM9Mys/4mf4A67/+G+BufZ8lCGxI6qPUYTjgBQBSu7Nz02rqLldIESC9M/JO8D9+vratm288sEnSuw236BDFwemV9296iADIRZREaIjljS/fKCQFbpiRf9pr6tPe98gLrwqLExPjSkUBWUB7bJdpITf3HSICHV1Q7uxMRj7vzW5xKitfbzbScGAgPDipb/aQi4FBwfRr2iEeuLHKr1L8Vl9btfRUJZXLEVZW+vcE2FMTkxQxl5cXKw60APvhdwrJmafALuempmV9NQUVTcbsSor+NV87xnpV0RgOyE4NUEuQHKKmKAhQEMpAjIHZBuSwzsNTYrPoPFVu0xMzygDiIg/FTUuHju0Ca8mzxm4M7XrSQkgH7u9b0Ca2jo3c65xCGCwOlOG3OaP/pjDsA2BtRN6cusjJTFJDpTU+JaGa+3uk4mZGcXrUFdZpiL/jLGtp9/17xEO0TdvtuiW9z7RXidCCLg6+g0SdGjnntAtHahboSFaFAAOMN3ScXYHwIbD+x+V89FZHtWJKLLrBn0B979w7PBm2cnugSF58KJFlV88XFsl3999JLXlpZupF+zRjXKANfLD/cfyxdkT0j88qhweODDysjOkf3hMqkuL1N9wJEwS9X/5Wu0ReAdyMzOUY8tKL7D+zjOA0Q9CjueAZ8T5XL3h6XkDCGFrigTVAUAH8SynJ6e6bgO73nDY8h13c9o6zyp87wgivH71VErLalW1hdzcYunqfKlSCHEUgAzIyX33HQ/ah+HvoQZCDbx/DYQOgPev8/COH7EG7Ll0btPkwwhjfk3NMYl1IUcLyrkPyq9XDL63t0bNcRpA0Ae828lBgKHc3vZcuLepnDr9pYAYQEZG+uT+3T9EdMF4r3z+9xERcxoQaaHQ8sLikjS1d6kIZ2pyooJQQopkiRuRk9cYMcwpT2QXnXJzVnuvHEecG+STMuDk5FQpKIwkvfLSuY4uOTiNjvZ7NvUirdLp26tNV1ezPG+8tZ0utlxLGaqTJ69KYfG7Sg7bcQD4HdY7h3tlePJdSo3ORIjMHqmo24SIB11Dms+LKNINKvJLVDTOKRz2/++1W/LNpbNyr7FJKJ2GI4Byd/yN54HoPzBfdAkTeUDqc8QtXvd3KgjwdqSqoFTyHKkRJqSIVYVlioTMKXMLC/KHWw+UQYcTBCnIzpKh8QkFlcYRAuGhnVAOw4do+cXjh1V6EMgBKyKMQ4FIKsYqUX7QE0Dk0Rt/xNFJqkFyYqKKhiLjs1PS2t+5HfV4XosBBsTaWR7WeQFjBUqOgxMUhBV59/q72w15F0E4y/t8eXlJRWJLSmrV3HmvW2lJ1x81qAh0kFiGJs4xhGgzTho/wSAm2o0w9vmleUX6uL62pqrAwKPBGuyTfWpdQBRQjcBae7++IUAEAaLj3LH6cUL9QdeB/rJz4VjIAHhb3IT9xvjslScs5wXzPVRTqQgak5MSN59NCGytOZ0+VKeY/NnHPMtE/XHoAd+3xOJwgNsDLgeQb5TAxUHw7c276jr2O4iQtfU3CvFDCkVBTrZ6X5i8D3gXUBWAZ9orFcWZOmG9c4eHeuXB/Q0eofz8UsWn4zyrsA/Zg+x9Z+UfzkDsQ846oYQaCDWwdzUQOgD27tqEI/sANUBE/akD7m+fBgY4ZYqc0X+rjROmzUfUIo3jmrNnfyUcZvwkKJUAQ7m0bL+kp+dElHkDEkjEnVxxp/Cx5yCAsctJhEhLWlrmlo+/W565Rcpk7xNoM5Evck9fdfVIblamJCfER0T/aQ8PgL0kkde8Gc+VL/5+i3MjyCFj9ecknHPeh0gbhnpuXrEkJW2NqACbvHXz/xntWLggEhKSPSPyrPMXV3/rSRpJXj0pAl7RYcbc2/taiMo7hcoSD+7/yWi8Xo2PHLusygYqA8wm0ToAdKoetA92CzBYHeEADFu210GYPcbeT02NrDlvwiaPg6GupFLSk92Z64kuks+O4XT/+Uv5+uJZ+elxo4xOTqnI4PLqijxueq2MAfK8vZjV/ebbPdKvYMGmUpSVL0XZeYqc0U36x4eld3TAt1svxnsuspPBYUwRwSefGmPv3JGDKoeaUnj2UnSkRXT1DypmfKLmNWUlcuJAjTKS2nr7FUpgeHxS4mL2qaoVOBGIxoIomJyekYSEeMWpYC8hh7FK6hbILYzU7Up8bLyU5xUpCLYfQsO6z/LKqlx78ETOHDqg6s3/xaWzypHh9Xe38ZFjjVOU9zEcJ+UV9QrphJsDoxcnL44l+COcaQVu/RXl5WwatKyLlWbgpRv0yTpZ5IbzSwuKhR4eCt7n6JWUi6yUdGFP2Evljk9NS9fAsILL2wXHEBwQJQV5Ec5ft3ew2/vs+bPbKvpsCalxEK7aU4+CkGgWYoIUFEgoWZOWzm6VBkD+PTw1VhtIAoHx9w5tPGtwIeC0vtPYpDhs4AwAvk/6AtweyLUHTyUnM0MhgNjPf3n5nNx99lLiY2OVo4v7xMfFKWQMa4CDYGVtTd2H++EoMBEcd2MzkwKPh1NmpickOSVN8dY8a7ylAhL9fRtOn0+v/J1CAZAK4Pbd1hkD+9HL0aJzfdgm1ECogfejgdAB8H70HN7lF6IB8uMgisMYgkAN4YM4PT0h5JBbgjF/5uyvtkTG+d0Z0aiqPiKFRZWSna3HOkwfQNV/cqQCuC0BzgAOTJAmWXXmvWrKW2z2fkvprMlMW7d0ByInfUMj8rJjo1wXVQDQmZONmt+A3jvTGuxj4DB8+bO/3WLA0QaHxb07f5CxMW8Dxiobtd0tqkuyh75xOADb9WPnr91/Qg7Un3YdFkbAw4ffy+df/IPnYYt9uLa2omo7uxkorFXTi3uuDh8dXWBslJbWejoo3PZCUL9eiBG36zjgdg71euaoWwZadlqkYe/sC+OBA/AFlXIQCaeFDwDW+YVld6I9DP/yvGLFvu1nBNqNYPK3MRRAu8Dq3zM0vEkGB/EZxgfQcIxDL9mox/0OKWO1A/oLOmLA9q5x6wPuEogQs1LTBcb6IAFCj67dBKKxktwCT14F0A83HjUq/Vw6cVgeN72SielZ+fL8SWW4wwOAAWgnOCT6+tPjZyrCWlaQJycP7lfRZIxM/jmdTUHjt//O9fPLizI5O6XIXE1IFEmRINIP2ZpFOKh7b/YAkfnK4kJlPBIRZh94/V23X2c7jMbv770jnfPrB/g6xiVpGT/cD67sYRE0evWJk6V7pE8hIvzESm2hjY7zhHZe77OO9ufqPeYnfqldXIdjqbWnTxn5lkA+WV9Zrox/hOfywfNmxRFACgpIhfa+funq3yBvxFCHfR8d8Jtd7M4Vi8PBSjHAEZaUEK8cf1wH4gVUHO8ACDQPVpVLWWFkumC0e8NC1PGtrz90Vp4/u6MM/fa2xgi+H76p6MzN2R3tvcPrQg2EGthbGggdAHtrPcLRfIQa4LCDMQTD7quWdwczr0jn4GCXPHrw53cHkYIyOXXmqy3R9iBVLS3OC6V87KQ+QdfgEIDFFzhpa2uDUPrOEg4F587/hZCf7SVuzPtB5YM48FDqKS87y7P2N6gG4PxONnkiO5RX9ENFgKpoenFXurtaIoaNIc4haCehijheOjteuBIswsOAwYyzxS4Krnr3DxERK9YBwirLieTUNwSN6AQn0iefREberbYciuPjExTBk98hm0gZDhLQEn7VDFj/isqDKmJEqUAn9JP7YrhBboXRhsAL8fTJ9aBtp35nDXEWWY4orYtEBKN3YXlxA4a8vq4MRIwzK4/drx+i/yA3QMTgaPMSOD+IqnG4RzCaQRQ4UQVAYzlkE0UrKCzfdI6gFyDDFUWF0jUwqFjDIRQDCk409cj+KhmbmJKeoREV7T5eV+25ZuxneDFAdnitK/nBGCOMGwMcwxU9YUTjGLEg39Z4cTDiVGDsOblFrk6lDbj3giq7h7FCH6mJyZ7IAfgNiIxSo1yHzM1N9xCLWTB+3f1g2o55raytKD0xN6dxGrsvRu0tlWbwyT4Zn5lUSA+i3aBQWD9nVQn6BIZtTwvAgAT+TWTezrzv9XfTeVjtIV2EnE5H4FhIS0mWP97eKDnpJ5dOHJGiAPJBdLe6viZxHmiSoHv4/e71Pgsie7VISXXubTmYaOvlZOIdY/9Nd4+68Xl4Xev8+9jUtNpndl4E+qPSACkl+C15d5Tm5/q+652lEZknDvDSsjq5d+f3m45yHRSWjj7DNqEGQg3sXQ2EDoC9uzbhyD5gDXAoGRzokKGhHk8We6+8RA74GCWQ7ViCIQgbr5/x7aUuYKMP72/U+I1WGOvy2zruGKcYsxhqGIXIKpHH4Z4t1Q74LagcIMRJz9s6VQ6lM3LiHC+EQ2/W1xTsFyeFdX+deeEQ4YDP4S02Nl7iXDgY7P1gYJN+kZSYou63urIiCYnJMjMzLgnxSbK2uiIxsbGuZEesIciPjYNkjLqXm8Fs3c9yEnG4ZE5WlQHgmo8efS/Hj38mDQ03FfEjUHUcScB/QYXg2Dh24jPpaHsms3PTcur0VZXKQdm+S5f/xmjPqEoRKxi6a5uqwMEAPNyNs0Id+NfWZGFpWcGQZ+YXFIEd+dfk8WIkQor5+PE1X3JLrzQCnXXVbQNUeHFhTg4dOS/trRu6yssrkfb251JZeVCSktPkdctjufTpf3NF5rjdBwOadd4o+7mmntnYmDjldCM3G6itl6A7jD+dfGfIPUdG+2VleUk5FiDhYi8+fnRNrXG0jNuDA53qOUpITFIoiJHhXgUjB13Afk9Lz9JVb0Q7HAQPnzdLWmqKgjMnxsdJfnaW3H/RrKD8z161S1ZGuopyQvwJ7Hq3BZg10fYgBn2/cSija6hHCjJyZHFlWaVuJMbFCwSAGP04XmI+iZGZhTnlMAApYBdSH+A9QRd2sInX36PRCekTlBnUEaLL3YPDm4z3XtfwXrYjNHT6dmvT0f5CUlMz1Duuv79dkceSEofjOCkpRfLyS+X1qyfKubW4MK/efadOfSmdnS9832f0i5PXKVZFG793b7RzeR/Xsd94p4IYqSouVOkFIIfUN3d1TSE3QCogvcOjCi3gJjgkeUfh4MWRbheFurryG4lPSJS+3jb1PuPb4vy2wmmwvIxDkTTAN8opBv8GAokp3wkQbfAkhBJqINTA3tdA6ADY+2sUjvAD04Bu/XoM6aPHLrtGcInKXvv+f7seaA4eOq8OSyaCQUo0lpw/E7Hq/BLZjkaC8tjpk5xQosaQVumUlopmHNFcA/qBAw7ricNgeLhbpUsow215QRni+2JilVG+W0KePgZabl6JMizn5iYViuDFi3uqVOP33/2zVFQeksSkFGlpfiSlJTUqkg4nAuOljRdCYCfGTP1qEBwpyUkqBzsvO1NWVlZldmFRqksKJTtjwwAiFWNmZlIZrowHgxNnDhUX3LgkdmJs9j4wzEE4rCwvqlKOOOjQY35huUxNjipkw5NH19R/cRDpMlgTUSNqTu45B2cqcayvrav9wTMXVHZMd54YSu2tjSq1h8gzUc2ermbJLyhXRnp2dqFuVxHtMLxwclG+i5STpaV5VSkiIz1XMrPzJScnun5xCt1taFJEfyAaeoeGFZw6Pj5OWjq6JSsjTapLiqVrYEgZ5VQIsFAJUU1E4yLSCWDfp7RgtIKRD/8E74CMlDRl9EMYmZGcKp3DfVKSUyhT89MqHWJ/cZVvRYBox+B3HePSIQC02ObpCweUH1+AlSaw3fFiHDY1bZQXxIlFxJmSqmWl+2VomIoFb5RDruHpTTlx6nNpa32mHFH8S0vLDnyfQULb3flSOWsxXouKqpRD4UMW3qmUCMxMT5WM1FTpGRiSmNgYSYqPV2kII5NTMjI+qdIUqoqLJCPN/VyA0Y8TmvcFZwCcxDhELURdcUm1nDj5hT96YGRMPc9rq2tq33N/OA1A+uCYSE1KUggwuDdCCTUQamDvayB0AOz9NQpH+IFpwM0BgCHNYYT/pqRmKgM+iCgHErdbt/5TiFw7pbzigJSX10u6yj12h4C7qY1IwPBQtzIWo63PbrIcJvBLk35/KW3hFYC1n8PbwvyMMuyJ/OJ8IEUjL7dYGYSQAWak5wjpI8DC2TNEvU6f/cpof+xVvQKJtVAJzM8iIdMdL/ueQzDOhoKCCsWkjq5AsRBdxyEAugbnAGkuQegQ3fvuVDvrnXLm7NcKeXLn9req5Nbs7JTK4TV1CO7UuIL6GZmYVGv1Zv2NdA0OqbJng2MTkpGaLENjsPknq7Jq8B3gANDNB+e+RNKJnGN0gD5Rht++fSoCSeqBSV9B87B+x/AZn5nYUi1B9/qdaoeDhUoHpE69k08UwglOBauGvd/9WBcit37GP3wFEFduwNf55y58g6zSlX73JCUNxxijzswqUClKINTm56YkPgFjP0lWlpdlampUpS5BvMrflpcWf/b3GYR+IJs+NLGfR/geg/o5cvSSOov8+bt/3pyOX+WVoDnjBN5fUWr8Xg7qN/w91ECogd3TQOgA2D3dhj3/gjUA7JnDCxDtjMw8ddAxkfHxQRkfG1JwSYyT9rZnm5Byez9EOiySQIwbE2cAUVGcAe3tL3zh2SbjtrfFuAL+bwLTV1D45WUFc+RgyiEXISoLjDglMXHXIYYQQs0vLanIJEaGlffNOMhl5hCYlpykSrbthpFh1yE6YBzog3HE7PtkA1qcnqpqTZuIIj9bhHF6QRaXVtSBHiOAHG36izQmTHreaMtYZxcWlM6IDEFGRk17IkXRRHcZL0zvHX0DKspkF/o8c/iAL2s4TgN0R911DCKMJgTmbcaVnZ6m1lBXiPSnpWcrFENcfIIr6aROX0BpYf6mPBopAKqet6p4sa6YwMnJZn957S2Y/nPTs21M7IsKpQKxn5dY8HdSNcip53lCDyA0osnPR5dz84syt7ionlFr7F46HZ2YUiRrzJdo//jktNx43Ki4Is4cqZfXXb0Kmq9T+52IJ9wJGP9egkMBtnrnvgPtkJKSIVOTI6oSC/YzpKc41dAJiB/SKUCFwNVBGlB8XEJg5RW3cVjPLhBujEdr/zEm9m9xHvnaOjsmsg26anztX6rPvNftX1FTWizHD9S47lvWfVI9h0sR+w9HjfMZZA0oI2gJ+mOPsbcs4R3N+yUnMzLFwj4LrplfWJKZ+Xn1brLe46gcJAoVDfgX9B7leW3t3iDAxCFi8s6wxvM+nj8INXmeExPitywm6XkP7r2r+sK3+fOr/6iQSvfu/kEhAY6fuKK4UNinfAtMiDYXl5Zd77v9XRX2EGog1MBuaSB0AOyWZsN+Qw1EqQEnkR7l94DoATcG+m3l4ju7j5ZEjX5AA3DoJRpDqsB2hfrBx09+oe34AOqIkUcd6qDyVRitR+uqVf5wNIal19y8ylR5tWccdZVlUl6YH1FuzKs9EHEMNaLRCI4Rol1uedbAlWGChh/BS6wyYkFrxQEWCPaLtk5P3QID/uzUMS0DzH4/jHRgoc0d3Z51x9HT+aMHjXKvKY9HDW2/veCsYW6NiwMsRGiU3QsS8meP1la7QmcpJbaysiwpyekqV/ll0z2pP3ROujubpaLqsNp7HJIxHoOEMWG4dvYPSv+IXjrNyfpaKSssiDDQMWL6xwYlKy1DYvfFKidAz+iAFGbmSpJLeVCi7E+aX3tGhL106DUf9mVH74AqxecldRVlqowh0WWnDI9PSEffoDLeMKYw0jD6cXxAjBjEh0C60JNmvffTl+dOKkPbEgz9e3d/r9I7yIW++tV/V/nmIK1mZiel7sApha7g98anNxQXxA/f/2/FvaJLFIqhOzQ2rvRDSpOfHKyuMC732NLZE8FUH7Tv3vfvvzp/OuJZwjFEpRfeD3775UhtpafD69nrDsUPA8IApxh7RZWAjI1R1SPsgmOAPWbynLHnYPDHIeOGYmCv4tBcXWUuXULpxA3OCvLg3UtnWmP6OZ4/9lV9ZdkWA54qCi3NDzfVBc8Ce570LAhAYfxfWV2RJ+1Nqk1pbqEUZed7Vvd433srvF+ogVADO6uB0AGws/oMews1sG0NNDbcVIRHltgZeRue3nBlmLfa7gTknkMbBs/c7JQivJucHFVoBi/Hg3VvDsmlb6sI6JKSEcXDMPUzdL0UysGNGs1ETLcjQYc0nb4xeuqryn2jqUDOR0d6ZWJ8WBHOZWXlqyikM88awqd7z97Vtfa6v9PAcWs3MDImtxte6ExBGZPfXDyjHeHCSH/4okULbswALhw7tOXA7jYwkzJmToMDI5vIsqlgbMOmbZfW108VqR/7mgMy6wUaBwcOKQLAlEmz8MudxflCuS8i1tEIa4LeLKIvHAAD40Myv7SoHBAJcQkyuzivIsnVVB2wsa8/bW71NdQZD88QNcuD4NugOog6W7XPg+YC1P/K6WOuRh1OIwx/eD947pdWVqSqpFieNL9S5UBry+G72FqaULdUnTWvry+ciXAoDAx0yOOHP0hJaa0ipqTs448//B8Fh4YAsbR8vyIzhShyZXVZeO9CLnf+4l8GIn0w/EGq2MvIBekI3f/FpXPaCAzu8cP9x9rPW9D9d+N35ztJl5Dw6tkTm3wh9nHhGMboTk1MEtn3icA5glMnNmafqhoDUgbB8O8eHNJy+vnN+/ShOlWpwwuZwRpQmg8ET1FOtop6gzSivROx83M+fzgpLh47tGVML1/cU6SnljhL9OKobOxsltqiCkVkOTYzIUcrDgTu/93YS2GfoQZCDeyuBkIHwO7qN+w91ICrBjCyJ+emJTM1XZWWssuL53ciavJSdg0yMUjKgkr67Wb5HqLX5G8ydv43/wVOCREe0WwTqD8HKfIGgQVvV746f0pFD00F58P9Zy9VrfGdEA70X5w54Vm/HQMkLTVLUn3q0nOw/N1N/5rW1lj9HAAc5Ij8dg8MG03tcE2lcmT4CeuOofO622ztiDYDy/bL3yfV+ObjRiF3XEfsOtguNJoo4IFK//rlOmOy2oBoAcWwE0JU72BVhTZknCgoueBBouMA0HVIOe+Fc86qoe42DpXus7QirT29yrGAAwao9Mn6/VvmabovgIZfOX08Iq2F56+56YGCOjc3P5TS0v3yrPEngSkeJnrerzh4EJw+pAt8euU3gSSflF/jPRKNnDpYJ6nJibKwuLzJcREbGyupSYmSkRaZlkM6y5/uvIvgRnO/3b7G/jyajHc7VQZw4D540RyIHNOdO6koIJa83lPsW5yUoIwKcrNlYmpmi9NqTzx/Z44rzg2n9HS3SGPDT+rPBYUVQpleu/MCUssX3a+lsqBUpcRMzs1IfVm1ctqBEEjRQDzp6jpsF2og1MDPp4HQAfDz6T688y9UA1PzM6pGN3XKU5OSVU1xuzgRAH5qqqw6pHgC2tueKxg/bOBEtqLJTYf1nkNvVfVhIy4Bxjc81CNLywtSVlYXuKpAY398+DSwnW4DHSPG2Rcw5Mcv36EsdO+l0w4j1y2XGWK+ILg4sH8cIzry9cUzrjnwOBF+evzMN0faq/+NyBHr796CXM+fnjyL2mkShFog4qdTk9wandVf46t2lT6yXYFXgNSS7QjOrQfPm2VwbHw73Wy5Vsc5w0WU4PvxwVNVIixIgpwy29Gr7ng3yiGuSGf/kNK9Ww6zCSqEORPJJcXALuRBjwz3KWOf6hk4VnNzi4X68sixY59KY+NPcvHyX8ur5seSl1+iiOi8BGfFnYYXUT8LOmvz+Znjmznqps9GUP+78bsdkcN7jPeZjpw7elDxQSCLy0tCQcXk+ERVZnFmflaUUyQx8luJIxKEAciLnRaeiy/PnfJFxvCeHRydkMrigojv7V55/vwcmnBbgDIsKalRZKJOQe9N3a2yvLqsfqrIK5HE+ASZmJuSyg+8ssJO75Wwv1ADH6oGQgfAh7I/JDcAACAASURBVLpy4bg/OA0QlR2dHlcfUrzs+Rk5MjI9LsXZkQYHuf5PHv8YOL/TZ38lhYUVm+2A6H/ytuZ84MWOBjCh37zxH6oywadX/k6VntMV4NEcqHVK/g2Ojsutp+8giLr3CGqna2zQD/mopB3slhA5ApUAEZmJYDj+6c4DrUiWl9ODQ+n39x5r9eE2NiKnRG7dHEgYIDhugjga/Oa80w4A9EwE0AR6HbQmutwKbv3gIEFHOizsQeNw+92Z8uDWBojytftPtLr3cvhglD9sajFGkNhv6gVD1hqYo5EulJzLeDac8P9o7ul3zW69x5z3tPME7HUHgD2lgW8de9CPqNE+VzuKq3WgS3JSMyUuLk4W+KZ9sk8gvjxUVruZ1w7k/+aTxkCehe2suxeRZFCfH9PzNzU3I31jQzK7uIGSqy2qlOy0raiCIJ2Ev4caCDWw9zQQOgD23pqEI/pINTA9PytpSSmKZRcUQM5bKLjT2AJmf/f273zh/ucu/FrVTN4pgQyL0nJEyQ4dPm/kAMBhQa408Nljxz/zTAXQhUVGMycOn0TeE+O3MiDb+zMhEYtmHNY1puRqXEfE+NYTPeeIm3GFYX7twZNtGZ9ejgUTOK+f3nbaAbCdNfK6tqqkSE4d3G/cNQ6c6w+fahs9xjcQUVHSs0cO+qYCmKBIjtVVy/7yyFrpwO03jP+haIa4eU1pQZ6cCxirzg1M0mLobztwcp3xkFYD5Px9iP0536lncLfGfenEESnKzVbdmyI27GimidkpmV9akJGpceUkX1hZkoyUNPW9/EQ+Efbn3cYX2mSa25lvTVmx2k8m8rE8f6xBx1Cv7C+uVKUvKVZSmJ1vooqwbaiBUAN7WAOhA2APL044tI9LA9QxH52ekKT4RElP9s9Zh3Tv3p3fb1EAdeDPX/x11CXI3DQKC/Cd27+TwqJKRfx39NhlI8XDWZCWliUjI31y6vSXrtHj93F4JZ+WmuJeQimy648ajOa2ncYmqATu8+x1u7zq0oOxOxnEIYe7/rBBC/btNyc3x4KpAebX/4fgAADBgUEC8zeytLIs62/WFcHeEgSAMbGK/wIkjyVEzMm51+Uu2M6+8kMosA+IvOryWnx68ugmwaA1JpN9aLqXopk3XBONr9q0LjUlstTq1NYoWj4E0/tY7e3PI4SS3997tC0HX7TjCLru7OF6KS96ZxyaOFrdnI7s4+6RPqkq2MrJ8b4rIVw5dUzysmH9D5aP6flr6WtX7zrOLMkJSZKZkq4qA4QSaiDUwMehgdAB8HGsYziLj0wDi4tz8v13/3NzVhj+5KZSv3enBcTBjR//TXEIYMDn5BapVABy1vkb9bBhO3fW0KYEGr8/a7ylWNGLiqoUoZZTQDyQk6xrlEQ7P7/IH9Hx7+4+3BZ8PZpx/fryOa0SgaYHx0vHD6tyVLtttO302n0IDgB0at9L/WNDKgqZkpAkYzOTkhAXL7MLc3Ksqn6TwNPESI1mH9mvOXv4gJR78BSYwMSdjg7u0dU/pKL/OyHk4JOLvx0xZb7XQUhEO56d5i7RGYcToYGD6cYj8yoXOvcybQPxal1FqRTkZG/JlYcbQbfcpRtaCofa6vpaRFULxjc2Na2+Je9TTNBce+n5MykzyXt+3yefRJQOfNXXIVmpGZKcmCTNPW1yvMqbGPF9rkd4r1ADoQZ2RgOhA2Bn9Bj2EmpgRzXAAejO7W9lYvwdDPfsuW8UcdVOC4RA16/962a3R45elOzsIrlx/d/U38rK66S8vH5LDW3G9vTJddWG/P+rX/6TK/y/qa1T1YI2FSJD1GbWJXnygxw/anqlakO/b9GFkJocHJ3pDhy0OXDvhDgPjTsVDbbG9j4dABi45PECRzYVPy4EZ1+UJvvu7iPTW6ja5umpKUKpRhPOAL89ZVJ5wFmqzyR3WWeyQYgcnT5gWr//XB9ur1tqUufe9jbbRcEU5+dKZVGBKmHHfHSRIm5OTZAAs/PzypkJ4RzfCkpCDoyOSXuvHiEez8bxAzWSEE8Zu3UtdXAf6t7z/klOTPQkyDN12gQRj1qDM+UV0JqUZiPdffUhPn8gnBo6NqpYUEo0Nz1L/W+rGgAogJiYGDlaeUClYIQSaiDUwMehgdAB8HGsYziLj0wDwPKpQf2y6X7EzHAA5OQUSWxcvDK2E+ITJTYuQeLjElQUnr/bZXl5UfgXH58k8TbIsr0NufvUwyYFADJAymS1vm6Q4tIaWVlekjfyRvVtr6H92ed/L9ev/YtcvPTX8vz5HSkt2y+lpVtzJaMxKjhgkk+anb6BdqBOOLnxQazmXgfJaKH/HJKB8WdnpAkOBF1CK+dW1CGVwwi8rWnE22HB8wuL8vtbkXtkO4+C3eDYac4GRc528YwkxMV5DtHEEeLVSVJCglw4fmhz/9AnDhKT9dMlksMAu/GowYiMjPF9evKIMv4tiXb9nTqADBGItI4cq6uR/eUbPCKmRptO/7q5+HNLC5KckLjFuDBFxTAmHZJE+9h5t/F/K2urqiqLm2wnvaMgJ0uO19VIWkqy6tq0nKEJ/NzEScEe5L0UExNZglZnXYPamOb/u/FQuN0jWug/zzJrwH91SmO63VsXBfAhPn84Vho6mqS2uFKGJ0dV1B8B+r+wtCgluYWqAgNpAKGEGgg18PFoIHQAfDxrGc7kI9KAMyqvO7XyigNy5OglxZzc19cmT23VBLwQBJYD4Nz5v5CW5odSs/+EPH18TU6euiptrY1SUXlQWlsbZH1tTU6c/FzV0C4urpbmlw/k8qd/K0+f/KiIA3NyiyOGSWTpR8O89OyMdGUcEWmyS3vfgDx5+dpXDW4OgGiMCG5SU1YiR2urNg/I24mE63ABREMchTHx05NGGR6f1N0ege2snPDdMAiDSs4xuO1yRQA7P1n/ji3cmjBOJHLjTSLtQWgF+jbNCQdZgI7daozr7HHu6eXoMik/Rj+UmLPqhD9tbpW23v7A/WHSwN6/13XT8zPyqq9TjlfVS5zDAI+Gaf/q2ZPKYWcXIpz8W1xelIyUdGnqfi1VhWUCwzlGDWuBsVNbXOEa4dRdF+cc3UoRmj5XOnvQuq+J4R1N6VTdtTdFbdhLAHrdI1pHJ2tQUVSoSDN5Pn649zjqVDSqo+RmeTPgf4jPn6VvUpqaelpVRaKhyVHFeQJXEUSAIfO/7s4P24Ua+LA0EDoAPqz1Ckf7C9FAtA4A1PPZld8oUr6fbv5flbdvCfwBV774rYLz2QUHwIP7f5JPP/s7BemfmBiWsrI6aWttkP11J4UKAbX7T8jq6kpEDW0QCKOjA5KVlS85OYVSVX0kol9T44ioFEz+8XGRxj+d6kAr3QjsooHH2yOj1oRMypA5t2gQnNw0wmgdRE2ixrqPjWVwmDgkdPvWgfoCb/7xgX75MPu9Mf5h73crYUg7E2Iy2gdFX01J2fz2N/fTNXK89Li4vCx/vvtIi+fCnkYSLULGb90xqnmWcfr4SftgtywsL8qhssh145mAsJO8exNxQx0MT45J53CvpCWlSnpyiqQkJktrf5f6LzBnjJ2aonLJSduAPtslWkTKF2dOCM+9U0zSRXRRKNY9TAzv3XQAmL4rdVAbpn2q5/f0McnLekfeF60z2NJvUE79Xnr+GLOJ84j2OMlwAqysrkhiXIIcLK9VDoDxmUlXMkaT5zJsG2og1MDe00DoANh7axKOKNSAIuD783f/HJUmiNITob9x499lduZddJg8/S+u/taoxJ/uAEhZAHVgSTSHLb8Ii84B0Ek6Zgq3Zez7K0rl2P7qLdPWub+XroJKFJpEBVVf509LbGyMUZ1tnXXcqON9VhmQf7z9QOcSozZuUF/qeS+vrgjGMRLNvuG6wtxsgRjRy/injakxFwRh13FK2RUUdCDXdQB4cV2YRIAtpxRRS5OqAboLznqS7hEXu+FsXFxeksm5aZVvnp6SJhCMleUWScdQj2SlpktlQVkE4Vu0Tgm32u0DEyPqvpSVY1yUYyXXeXV1VUhpZv+V5BRsEjra52hCZmddd/XsCQHJ5CYme0YHMWO/h0nfu+UAMK1GojMO3kf/deOO7tZT7dxy9qN9t1g3dnJmOAe0l54/XQecm1JBxrQNdqlyxeqbWFy5mRZgtAhh41ADoQb2tAZCB8CeXp5wcL9kDYyPD8r42KBi4Ocfkaq11RVZX19TufnLK0sqZ39qaixCTVQLyM4ulIcP/ixDg12bv+2mA8C5TuTr/3D/ifbyuUXvrYt1D25O0rG5hQX5wy19Q9Yvz3M7DgDm4Wf8mcDeMXC+uXhGugeH5eELf7Z2DoHWIU5nIegbo41Ui90gTHQ7lM/Mz0tn/5AcqalUxrvuWtvng1H31YVTvtwCtN9JB4Cpc4mUkhMHanyXQXcfeD0rJgbggcoyOVJbpZ3CkJ6SbMSh4Bwjtd3nFhdUxH15dVniY+MlLyNbiM7Xl0XqxVS3TqUyL+ZnCQY+DOegCmJjKeG4QZoXJNFwYLjB/u33MckR10HM2Ps2WX8vwxsuBJwlVLpwEy++BqutSRSca/ze+1afpiguL5LMaN4tdh0EOStM9G/6/AXtVefvQWP16m9mYVb6xoaUk4znMjl+I0UmlFADoQY+Pg2EDoCPb03DGf3CNMDBFqcAzoE3IpLwlqxncLBLHj3486Y2cApcuPSXEZH63VKVKYTcD26ta7hhvGKoWGICieUaP6bn7eZIe5VuI/rfPTAkDZp1zim7daimUuWy+pHa0Q5DiNKL3997rLXMGKmVxQWB7WtKixWDuEnfDMAN6kueN0IEH4nmkB4UWbcmr7uPrPZ+CAATwjX6c+5NtwXRNSC8OCVMjEv2OjoP2kcYEiBzkhIT5A+37mulFzA3J1zayjHe98k+ZfhjYKQlpUhsTKwMT40pDoCYfRuGRrTRf7tOvzp/SihTF62YRrKtPeyHQjFNa3BLRfKbj+7+oQ8vAxF+hNSkFCnPi+Rz4Ro/vgZrXCZRcK4JQtnQhrKUlKfUFS/S1Z2oIuD2HLOuvMcbX7dJ98Cw1jB3+/nTcazgjAMVk5OepZ5FAgwN7S8lIS5BcSasrK5uMP/z/4QSaiDUwEengdAB8NEtaTihj1kDfLRhq15cWZIkDe/8zPSETE+PSUxsnOTmFkeU6SOnnzz/oqIqSc/YqCmPI2FsdEAhDpC09CyZnZ1Sf4+PT1SVBOZnp1UULzEhWTKz8gS+gv6+dqndf1xdZ2rEBTEs61QScMuzNzk4BjHUb7c+OgY5tdsXFpcUEd303JziNQDeaiIcHIle3nr63PMyey68Lqyczs4dqZfRySnfUmL2vnUj1n4Gx71nL+Vk/f5N3gfTvWNSam4nHQAmUckgDgj0gwFx/eFTrSi7W6oMUfO7jfq117+5dFbIR7/b2OS5j4j8YUiDDMF4gl9Al0TR6UxjXRs7m6W6oEwyUiJJ+uwDYB7XHz01zv13TkIXPk+0e58LGiAaJ0SQkwciyu/uPNR+5oNI55xz3q4DAC6GZ50tUldSJZkpW1MYvPga7OMwGQPXBRFFmvJsBBm+Jt8EtwcDwsK05CSZ5z0+vyATM7OCo9lUdvv5C+IrYLyv+ztV2svKGgiZfVJbVCGNnS1Smluo0nLYC4fL928h5zSda9g+1ECogb2pgdABsDfXJRxVqAFXDXBIG5ueUIdWPPdrb/P08NLjwecAjYFIVIJ/EF15SWPDTZmfn5WCgrIIAr+B/g5l6C8tLUpiUrIkJCSr+/X3tan+8/JLVWpBTe0x9fc7t38nEAmePfsryczKN2ZyD2LJ1zmMW+z11lxNoahO/gCnzkyM3d3cuhgFLV09YkXOnfdyRvYgUfvx4dPAIXHdoepKedLsXWnBSWJnQvLolj+Lc+JFe5cc3V8lifEbkGNTB4AOgZg1edOUEOeesivRxJDQiXLqIky8HFXoLSiab42fdbx67oTcaWjyLa1pN+KN1+XCacmwlTnsHR2U2cU5lXvvVW6P8Q2OjauSnzshXqSQE9OzCtHAy2x+aUliPtkn8fGxyghCv4jJ+tIeB99RF+4Q+zxAzOBE0RGcLzgUkhmnppgY3873BN+Klz2t6vkrzMpTxIxEgItz8hUJXHpyqrzsaXPla7APzwSFwhxJZ1Jr4SE67377pV5IK6uNyTtLU+3Gzd7H86fjGIWX41lXixwoqZallSWFxKnIK5Wmno1vAKSZ9aXVIQLAeIXDC0INfBgaCB0AH8Y6haMMNaA0wMGMaBxIAA6sCytLMjQxIhX5pTIwPiSJ8QmSnpQq88uLkpue5RrJoR9IBu/c+Z0cPXpJJidHlTFvyehov+o7Li5BZqbHZV9MjMTFbxyYFxcXZH19VVJTMyUru0AZ/lQOoApAcUmNpKdnq4jI/efN2isWxLYeBLd25vxyY1ODPSgSZVriSXvyBg05tB+sqpCnLa2eVwFBJgq2Gwdep45MDA63iNTC4rIMjI1JdUnR5nhNDU1d+D83MDUmvJwLJsY29w2Cozd3dMuLtk6tnWDlDjsbmzi8gP6XFeTLgxfez2hZQZ6cPXJQQYERE/SEG7ycMnsI7yQvMV17HYVR/722vGSzKRF/+DwqigskOSFBOgeGZGR8UqUOQQAKcgBUznd39SP1uoRrJs+LLoLBrgOT/t3WCMcyuf+kkTX3tklJTqHMLc6p701FXol0j/Rv4Wuw3980bSII+UXfJt8SnaoJQd8SnT213TbRPH+me9KtHKbbuGH5f971SrJTM2RxZVmS4hOUk47o/6HyWpWiE0qogVADH6cGQgfAx7mu4axCDfhqYGS4V3p6XqnofmlprWRk5nq2Jzok8saVO2BosFvGxwaUI+D4ySvKaaAbzeSGuofngdFxue0Ce/eKrpochhmHjiFJfqef0fRzbzk3JnwdPegQvLmR2JkQI7rxKxCJnZyZkar35AAwLQPotSdMkAR+ZFwYI4+bXquot474RUxNHF752Zkq0utVYs/tPiYOgCAYttdcIZ581PRKRxVGbfxY+a2OXrZ3KQcAcwdd45di47y5DsEj15hEx+0EgBh/pF7s2/eJQsokKLQM7+PI3GydZ90au7NKA3+n/BsQ8IzkVOVYhpMhLiZWIHDMTstUpeGcfA1OB4AuCoXrnE4mt0U1ecfoEt+ZojuMNptG42ieP5PnmyEEpaM4161/fEgGxjdSGfIzc2R0akJOVB8MHQAa6xk2CTXwoWogdAB8qCsXjjvUwFsNjI32y/LykorCw/S/trYq01NjKj/fXprPrrCO9ufS9OKeiuJfvPhX8sm+feq6qclRlfePIY8MDnQqyH9MTKzAGUDFgfS3v6+sLEl72zNVajAlNVPqD55R1+zGoY1+KRlH7jws3qQ7pKUkb0LHnZvB5DDMwfGrc6d8oajq/uvru1IyTWcj6zD6uxmsr7v7pDGAYJD5Y2QA2Qam7BSvMoa6jh4vOPPNx41SX1W+rVrdOo4baz7ku7MvdMQvmmhiDLsZJezjrsEhVW3BRPxI4XQNBB1nj5tTbWBkTG43vNAark7Kg7MjE51qDcLWyJm64nb94hKcJhtpKLr72upHZw9uhwAQ5ErP0Ijs+0RkZn5BinJzJCZmn5DiYBcTeLvd8ToxPqRSyUj3AtnlFN61IMKCxHQNdfaJybcEro0rp4+rig9+YjrOoHmb/B7t86f7fDMWXUeIfdzsT75vkAJOL8xIfkZOWPrPZGHDtqEGPkANhA6AD3DRwiGHGrA0ADkfRjsGfEJ8kiwvLypSPqCu2dkFigdgdW1F/RYTG6uI/JDnz25LV+dL9b+ra47K/rqTcuun/6eM+cTEFPn86m8V/B94/xdX/1HW1tfU70mJqSrvv67+tNy8/u+bC/HZld9sEgmaRFiijRYG7QBTB8A3F89uEtH59a1DSBg0tmh+h9Echm0vR4CXHoOMGXt/1j2c43M7qJs4Q9xqs7M/O/oHpTQ/921Ec+OuJv3SXsf4oh35zFRD0CWx86v5bYIAwPiElRyDDSfLwOhYVFFuNx3a10l3vwc5e7yg5ybReTv8mPcPJUGTE5Nk/c2axMXGCsZ2fHzcZtlGU+M4mufHqzScsy9TpnhdqL4pAaBXRZLV1TVp7uxWVRacpQxNU1x4dtJTkuTxw+8lKTlNKqsOy+rqsnL2QuaalLTxrtcVU8M6KPWL+5o4AEoL8uScLW3Fb9ymaCBdHQS1i/b5032+ub9OaoV9nLxzX3S9UumDBVm50jc6KIfK9wdNJfw91ECogQ9cA6ED4ANfwHD4oQYw+EEAdLQ/k4yMXMnJKZa5uSlZWJiV+flpyczMk+npcampPS7JyRsM3E8eX5OCgnIV+YEMECkurpaqmiPS3PRAzl/8S7l753cyPjYolz/9WyHa39jwk1RU1ovIJzI+PiiVlYfUPaamRuXosU8VJNX0AG1yaDNZaZ3It9WfacTEpG+TMW+nrRfM2STq7XZ/N6gw7Uxyab2gvhgs2RnpCtpsyW45AMampuXHB8FkiNY4/Fi0TerDoz9IDoH565YIc66DQqicPyX05SUmBoLfPoPlnPVyiq5Tz4kWwfC9+ahRygrzlcE6NjklswuLkpmWIkf31yinm+7zhCOKNBfKEUYjOqz6pkasrmPBhACQuXnxRoAemV9cVOgnp5hWKsEBwDoMDnTJ7MyEciLHxsZJT/crSUpOlUOHL2x+L3T0bRKlpr8gmDqZZ7cbnnsSnjrHZE+bCBqvadWMoP526nev58+EC8FPD5TjxNC35/bPLS5I79iAJMcnycDEsHpOj1UeVM66UEINhBr4eDUQOgA+3rUNZxZqYFMDr1oeq0g/BzykrbVRlfYDJfDs2W3lOMjKylPM/xj7OBWIAqWkZEh/f7sqBUSe/8FD51Tbe3d/L2fPfSMQBpIuQAlAxNSA2y0HQFDk2741TB0AXPvsdbu86urdEzvMq8ycqTPGbTJebNImRrAO1Ne6N/vn+7uPFNRZR3QRACaRRO7rVwFgp4xtnflZjOF+xj/9mIzJC4bsFTk0KcXmjIiTOpCclBhREcA+b9ABP9x/EqgKO4zfNEff6lwnMmqyr+nXy2BzTsgEnh9UktRNWSbvO+v6L86ekJyMreX+AhfDo4HpHINQV6bvLxMHAFNgX5OGxB58n2L6/DE2k/dXXUWZcjq6CXn+0wuzkpeerXgdkOXVFWnoeKmi/lNzM9JLGeBP9qkKAKlJKe9TNeG9Qg2EGniPGggdAO9R2eGtQg38XBpYXJyXRFtJQIz527f+Sw3n0uW/EX6/e/tb5SQg7z8np0gysvLkeeMt5TSoP3ROpiZHVHQInoGKinp5/eqJlJbtl/m5Gblw6a8UAsDUAeBGXGfXEZHbhLg4VYvcREwOxF4OAIsx/GBVmSQlbqRO2KWls0cRe/3c4gUXNo1mOufh5xgxITTzM6ad9zTJNedaHQeACVqBPoPYxE2M7e3sDZjqcZ6QphEkOzGmM4cPSEVRwZZbTc/OyXea5eucRtjyyqpnag2//enOA5UaESTOPQ5pX1N7V9BlW34PckaZRFrpPCiKbQ3AxGGom1Zg9f26u1caX7Ub68KrooRbR6RpDE6MSGF2nnwi7jn2Jnsw6L3PGEyrbZg6ALgH87r5+JmMTEwa62+nL/B6/kyREF57nEo2r/rapSgrX9KSUiLSO6jS0T7YraZUllcsPSP96n/XlVR5VhLa6fmH/YUaCDXwfjUQOgDer77Du4Ua+GA08ObNuqwsLymD3+tQiNGPoWzlipo6APyMTA4+RGgqiwskIzVV1eom/eDN+roALYYR26uGtMmB228M41MzMjE9LRXFhVsMMVNY724svN/YTSG5zvEdrqlUJH1OMYXP6hjp3IOI3O9/uqv+qys6fZs6aoJg3SaGju48nO3OHz0ooGN0BTQKez5a8dtHJvN1K8npNaafnjyTobGN8oB+4sbHwDvnx4cNxtHbILSPieNQh1yQeZmWEDUxZE2i7k4duyGHllaWVYWB2H2xsry2ogzk2H0xMre8IJOzM1JVUOq5VF0Dw/LQp7Sk/UId5Jfpt0SnT7fBm6ZOuPXB9489Ga347UscZT/c1+cv8XIIU+Whc7hXYvbFSkZKmuS8RQBYY15dW5XV9TVV7eFlT6uqBtA13C/Hq+pVRYhQQg2EGvi4NBA6AD6u9QxnE2rgZ9WA6aHNK8ecSWAIkjsNaVj/yKhkpaUqo39sekb977nFRTlaW+0aYTQxWrjXry6c9oQpt3b3KQQCUSu76BJJEcHFqGSukJ/Fx8YqxvHE+DhlAD140RL1mvnlqpvqwD4IL+Z+2phE5oKi6fZ76hqE9muCHADsnW9v3jXSb1AN7e0iK/wGA3yXyCy58bqyuLwsf7r9UBEdRit+FQZMHChBEXZrfCYRfK8oe7QOOD9EignUOsiZYM11fmFRfm/AW3Csrlr2l3sb2la/lHH88aE+r4Vzb/CMQ1BpVT/g967hPllZW1Xl/4gKZ6VmSFxMjHJirK6vqhrxbggAuAm+u/dQ5uYXtbagLvmryXrwfv3m0hktxIx9kHcaXkj/yFjguKmSUpKfq/QVHxennlG+R/z/IDAgyoxW/J4/0/eN1zuRlApy/BeXl6Qyv0Sl9XkJjqBnnS0K1Xey+pARGWS0OgivCzUQauD9aiB0ALxffYd3CzXwUWvANG8TZXgZXERUegZHpLyoQKjsZK/VHaREU2Py0okjUuQw8K17gDZ43dWrIrIw5SNEwa8/eupZS90+PkjVyBV2k+0Y6fTn57jYTt+UGDt9qM51zCYGja6R9KqrR569Nk+nCHIAmKQqMFkvPgW7Ikxh4kF7FUPscG2llObnRRhjQdfxO8YBRqAOjN6rPz9nD9eYGGE6eeUYWxhdOhJkDJuMzbofextuC7dqcdcfNsjo5JTO0LTLrZnuFx0nSrTOD+fELh0/LBjjTplbnJf5pUXJy4h0erophvf0ncYmbbI++tCZI+1uR9lZYwAAIABJREFUP30uA6PjWuthL22odYGIci7rOgjPHj6gvkVuEs0+tPoJev5MOC98y5cuzEnP6KDsL6lQTpygqD7ojzcigWUVdXUdtgs1EGpgb2kgdADsrfUIRxNqYM9rgIMBkQGEaMLMwpwkxSdsEgaZMs8HQa4thdhrdXspCQfEvWcvjQ6j9BUEH+XArSL4byOzuuRl9H3uSL1iQXeT7RjpoBK+uXhmcy2c/W+nbz/GdJOIlE6kbzswZj8HQDQlG70MIku3pIRcexBMWqfzELPv2RdZ6WlRHbLJW77xqFHnVr5tvKo0cBGR3xuPGrQcXbQPcshQyhLSP94hQcL+JvrvV9fdpCSjdT+vZ900l143V183wmyNL8g4Nnn+gnTs9XyCJoENPqgMIO9bnK2gEUzED7lk9RPN/vYiLfUamy6Ki+v9+B5MUkecY/F7/mhr8h53c7jyDJPTTynf9OQ0yU3PMlmqsG2ogVADH6kGQgfAR7qw4bRCDUSjAeDdy6vLm/mMRCdW1tZUtMyCfsINEBsTp6CiEEPRJi89R8EigY5CzkW0Xle4HkPWK59ftx9y3m89fa5d693Z768vn1M1lIPE4ibQIY4KikqZREOd4woyFKKNSgUZNiZM6UGOle0Y/34Gp2neLH0FscRHY5DY18xKBSGVBCSJDrmf214k4krO/4u2zqCtqvW7HyR+J9M9QI788c5DrVzpmJh98vWF05KSFEz+aYryoPTkldPHlIGL4IwAfYIDwER00C3R8HD4oZHmFhaVA2o7iA/nHL1yxoN0wRjgaME5aipBPAfRpjfwDFNdwF5a1GtsILu+u/NQS5dBzqho37WMLYgk1SQFx2tPssdx1PPOSfbg9DFdw7B9qIFQAx+2BkIHwIe9fuHoQw3sqAaAfU7MTMrc0oKK/iTEYuivyfT8jKQnY7TEbpL+Tc1NS0FmnswvL8ryyrKU5xWrGsMmkEVr8Buw3P2e0Wy/SXK4If/y8cvX29KFHzTY3jH13B9okl25EZjZ+9pONC+IgTzaqFRQdM4kIuXnADDRo9fCukWcoy3vtZul/4KcC7obF3j6wxctUTu5nPcJMmJNHCl+jjwqMWBs6RI8njtyUMoK9UgQTfYj87fPGSP2wfNmGRoPJiN0093XF86o/rwkmmfw8zPHhfeGU3Yi3cNtnKwbz1FaSrLuNlRGP8Z/tI4Iv+chWuPfGjypS7zLg+RJ82tp7x0IaqZ+D0pFMd2D1k2Dnj/amewhnf7cJgySr29sSKqLyjyrPGgpKmwUaiDUwAejgdAB8MEsVTjQUAN7VwOQR5XmFqq8QtOya9as6ipKBRZxK71AZ7ZEZR81vdoxgyiIxdw0Yh0UXYvWARAUkVIHx5Y2aevp01FjRJurZ08IUVIvMTHcvQ6kcCo0boO13hqb0wEAId7NR40yPTdvNG8vBxQGa0tntxCF265A8Lexv817wuB69qo9KkPV725VJUXK8eYlphFst+oFwP6/v/dYe9JEh0nF0BUTTgr6hOfhs1PHZGR8UiGGtiN+6T3dg8PKuWAqvAeP7q+OuGwnU0/cxsNzigPM4jjxGjPPQ9fAoDS0tJlOa0v7K6eOSV72Ri16S8j3J+9/uxIUVQc909yxUfZORyBL9CtFG60DIOj5Y2wm7/FoHQBwPozNTEpBZq4kxMXrqCRsE2og1MAHroHQAfCBL2A4/FADe0EDsAZbBwcTiLxz7ORDY5D4HUSJShIJbXzVtmOGv30cHMDrqyokLvZd6SPuCVGdiSHoV+HAul+0DgCvEn32eZgcHK3rdMZsEpGiX1AAJ+v3K1ju5PSsEHkzNdC99rjdAbCdyCE1uIvzchQsnP1LRAxjZCcMHfvYK4oL5EhNlRbZH8zqcE287umT/uHRXXnMgzgPTPcn0WSM66z0VJlfXJKOvgGjZwYD5teXz0tszAY8H8H5gdMJwxOdYIjRLjkxUTLTUwUnBZU6TCQvK3NHar8zji/OnNhiHG4ntYd54DjEEbIQhQ5JMQGFFY3wrMJNkZ6Ssvn+W11bV07dgZExId1ip4S9AtoBdv3ZhUV51dmzLSZ957jOHt7gXrE73NjPvL9MEB9BOfrcN1oHQNDzZ1pVJxoHwPT8rMTHxcuLrleKH6Aiv2SnljjsJ9RAqIE9rIHQAbCHFyccWqiBD1UDJnnibnO08qUz0lJV2TxIqTi8URbQlHAqWh1Sjo0D1eQMBsiQcTcw/3N49BNTA8vqywsmbL9XNA4ArYhUc6u09fYb62M3LsABQCkueCe2U4ZrN8bm1yflxDBOMH7gzsA5gnFLXjJ7guenrWd3dczepooE+vOSaPdnNPok5ejXn56TpLfjgWAOB8yHsK4Ym/k5mbK6uiYdfYPKWfhziMXfQZoIRukvXdjjNaXFEhMToxw+0ThGgqL/0ToAdJ4/Ew4OxqFDuurcE+MzkxIXGyut/V1yuGK/7PskJmp+kl/6fgvnH2rgQ9JA6AD4kFYrHGuogQ9EAzAP//jgqYpg/hIlKPff0okpxJrrdKM80TgAglIWuL9pGsQvcf0/hDnrGAvR7M9o5k5WxJfnT9nKbL6Rm4+f7UiUPprxfIjX8F746vwpVa1kdGJKrj9q+BCnsafGHJQSZg02GgSAzvNnigAIIl11KndheVH9qX9sSEpzi6Sp57VkpqRLVUHZnlqHcDChBkIN7LwGQgfAzus07DHUQKgBkV/sIXSD+f+UFoM5Uc5r958YQeI3Dnn1gVwJpg6AoIoF2znshg/E3tNAUBUJRgzJ23d39ZjStzNDJ6IldDKZadNJ5Ecay/VHT98bWspstB9Ga1JNQMhY1SL8Rj09Oyff3X1kNDGd5w9Okz/ffaRNtuhVXaF/fAPBlpqYIimJyWpOo9MTMrs4L+vra+o3UgGOVBwIo/9Gqxg2DjXw4WogdAB8uGsXjjzUwJ7XwMOmFunqN4fP7+TE9peXGpf42s79daLo9v5N64Tr1ro2zdXXIRZk3NFUediOPvfytURdM1JTFWT/5xbIM6mIoStuFRSc15pCkHXvbbUj8n/FhfV+L7w3TOei0x5uE0gRd1owVEknscv7Qm/s9Fy8+kuIi1MpMu9LdKD/1lgYF45cyjTqis7zZ7qGXg6AgYkR4VmDpDctOUUGxoeVwR8fGycZKWmyvLoqRVl5IQGg7uKF7UINfAQaCB0AH8EihlMINbBXNQBr9I8PzCLcOzkXi5V8u6RcumPShYza+zOtY/6r86clIy3ysO82PtMoalD5v83D7vKK/NeNO7oq+WjbAbW+eu6EOlRff/jUCMWx00qB+G1xaVnbuLSTPeI0wHDxYjnfLWOcnP8vzhwXiD/tEg0qZqf1mZ2RJjDv76Qcq6uR2rISufbgyY6lRhH5/+LsiS3GvzXu9/Xes+53pLZaugcGd/xZgNuA6iSvu/uMSCWjXT+3CgV+fZmmvOmQrXI/UweAVwrA2MyEzC8uSHpymoxOjyskwMLKonIAwPzPOyyUUAOhBn5ZGggdAL+s9Q5nG2rgvWsAGPGNRw07fij0mwgHrM9OHY2obU3ZJ8o/7ZZEY/wzFti1bze80BqWST150/Jon58+LrlZW+uPuw3MNL1AZ3KQ0QF5RYisR1tjXOde222DwU0aBuRZCCSV5Kz/HJwXENCVF+UrhnbdKhWUPaReuiWw7MfE7JOi3BxFSGgX5vTD/SfbVVnE9UmJCfLVuZOS4EJA+HM7AC6fOKKqC3x74+6OzdmetrNdglRrUDwjV8+eFN4JftLe2y9Pmlt3bC5eHaE3nguTMqE6g7I/a+vr63LjceOupjYElRD0GvN2nj+vPqNLATi0JT0MJM/T9iY5WFYro9NjMj4zJUXZ+cr4DyXUQKiBX6YGQgfAL3Pdw1mHGnivGoDh/FFTi/QMjez6fTFsKooKXHPkYYt/2d6142O4eOyQFOdHd5gicvvtTT1jQzdKzwRN8oBxmAAjjo/bMGiDxDQyFdTfh/Q7jh5KRQK5twvGybPWDuOSdNHOnTHUVWxUqkCGxyfl5uNGre7sRg7XYeRXFhfI0sqqpKckR/SxnbKeboNh3JSxBAHw/7P3Ht51XUeab5FEzjlngCRIkARzlBhkWW65u8dtu3vmrfX+vjczPb06eVqWbSWSYs4AA0jknHNOJN761eUGDw5OugAoS9SpXm6RPGnvOuHu+uqrr9zsfbEOvJwDKMK9Nf7cKeAjOyNNWyNaa8m3Oz87AOV3098nCKBg64kjkpqUqMOAUbJTAo5O7xqssptPnu44CMB95z7ZSyn8fGu2b/X98zp/tCKAsEz2ljm38RuZGpeZhVnZvXtPSPcPelPD/UIPfMAeCAGAD/jmhlMLPTA9PS4T44OSX1AhCQkbF/Zu3llbeyN9vW2SkJgsOTlFO+rEroEhoUXV+zB6zdNaLTbGm864kzXsWelpcuZQrSQ5ZOFYCI/OTKiq8vTcjKQlpUhsTCRYs1vQ7NEvz53cFKB5+TLoXA2wMDs7KUuL87JnT4xkZOa9XdC/kY7251JZdWhD0LvTQQUL8CN7q6WxpW1Hs/8siqG333rybFuPHeMjy2mnrNtPOjQ2ITceP93WtbwOri4t1kW+PfNLsHDtQYMvC8G0ioM+bow+733DY9LR1y+n62o1OE+1AAE70Q4Q/509fDAQywSqd2Nz23vzofXEtPssLypYD2DnlxZkeGpMynKLtAwAn27VyPyfrNu/SUiOIJaykanZuahPfWRfldSUAkBtPvT1m9fSPTIgeelZKvZmtaDfgmgGdKy2RiqKCjexRrZSE2+9Ls/K+fpDQimGk/Ftbe8dkCevdobZUF1apOCPeScW5meF38Gk5DS9vP3vTmPazvvn5fOgvw2cw09XYG5xXhLi4kPKfzQPebhv6IEP1AMhAPCB3thwWqEHCOauffev6oi9+47Jvv3HAzmlq+ulPGu8KXHxiXL5yu8lNjY+0HHsNDM9Ic2vHkpZxQHJzXXORJDx7ugb0N7t27X87EypKSuW3MyMQGrN5nowEugvvtUFJAtUxPiKcrM9pwDVcml1WZZXllV8afeu3QoI2C0I1ZPM6eG9VZ7XI6DAr1XFhYJvML9sI3P55dmTEdr94ryMjQ1KbGycJCal6PGrqysyPz+j99P+LODDhy+at3sb9XgysKUFuZo93Ak7WFUulcWFkhAf6XNPEIvg4vTcfFSnN/e6MCfLt/OC9fnqHxmVhuadATMITOpqKqQ4L0fbvLnZ2OS0XH3wxHN+5+vrtF+4k+Ej7inPNeCW1djGuaMtzWDs9furpawgf1Og6DbQ96kdwnuRl5UhtOpMS0neoHpOYPm085UsrixJbUm1gnZbfW6M/ojbHPkGPWsLzhgBeDp5cJ+O2c1aB7pkeXVF0hJTpCSnYNNu3DvuL0HldoxgmffVsCWczgUIcPPxM19Aynoszwrq+AC59lIUp2sAXL3q7JW2nr4tTYdngbkgzmhseWlBWlqeSHFxjcTERgDbrs4mKS6pkaSkVFl8C5AmJCTLHguIxn7bff/c5vjH7+/6zi9odxjfE4U7hB4IPfCz8EAIAPwsbnM4yR+jB1iIUfcMnXOrRqaMwMRJwOvRw28lLi5BMrPypafrlZw597lvAEOw9/21f5e9+49LR9tTOXv+14EBgKWlBfn6L/9Tp5KfXyYnTn3qeT0WwJOzszI0Oi7tfQOBAgsWiGTr8rMyNBNrgrut+o9645HxSV0UI5jlZyx6ywryJDszXXY7peAsJ1hcXlKlZXotZ6SkSUpCkiwsLUpKovMCnkDjTuMLx6xgpKyhwDHrZy4JiGDqlq09pqGms+DnWbEbi8b6fdXrfpyfm5Zdu3bL6Gi/zM5OyO7dMRKzJ0a4MNTRyqq6Tedg3K3dfdLW2+/pPsoLlldWXfeBfvv69evAeghOJ+L+FOfnaHBnzXCbfQnwEEcMEpiTGSYQzkxLc/X7yuqKtA/1yN5Cd0r73MKCjE3OyODYuPQMDvs9YuvbC7KzpDA3S3IyMzQ7bS85cDuRGwMhSAYe3YiRiSkpL8p3PD3vbNfgkLxo6/R9X2EqlOTlSFZGmu+74nQxwCxaoG3HCMIJ7tA34Hngf15+5F1t7uvQwD83PVvfWWP6nRgY1Bp3N+Nae8tL9Llxev6cjhufmpZnrZ0yMjHpeFqe6YriAsm2ATL2nXkWn3Y1S01huUzNz0hpTqHrOLmPXLdvZFTaerzfW3MSv3fL7WLMi++rl99K83P1u44GSZC2e/ZrASrzfnX0Deq8/Ix3uzQ/b5OYKr9/d+/8Sb9zy0uLEh+fIIMDXfob+vo136416e1tkYT4ZDl95leyy6GMZTvvn9u4AToePm+WIZduIzAxADuDfiP8/BNuDz0QeuDD90AIAHz49zic4Y/QAyy0CXqTExOlsnhzpibIkFkU3Hv6UrNr1gwGx5pgnKB/dKRf4uLipar6sO9pyeDfufOlnDr1S3n44Bu5ePm3gQGAttZGmZoalcLCSunseKHgQTQLErJ+LGIJEqFTytuOZizeofXHxcaui675TmQLOwAGkCFbXlmRN28iFydg3L1ntyTExkp8fFxUi1PTkg1aLirLQX1BQM043qy90eulJCUFqs1HAI4WY2SJWdRfPHFkwzU55/zios6Nc6ckJgpibDtlAA0LS7Ad3vmPOXPvXr9Zk2/uugdzZLVpu8UiHhAkiJGhPrq/Wp8J83wE9TH3Zn5xSf2BwczAYmL2SEJcrD5rQc7VNzYoK69XpTgr37W8wzoXrstzTnYUsINAzNiu3bskdg/PeYzExMRE9azZ/cU9npmfl9XV13qv8RGZYz/QKojfzT48TwRevDfG8B/jB9gM4j+/63mBYl7HAmzBlkmK8vlGLX16fk4oA9hfDCV8syYG8+U5X1lZXW+7qM9NfJzQqm6rhi/5pnPv8J36MT4uOJAwMymTc9NK/ef4vHRvdpIZJ88k31yeSZ4XaytJcz+Zl5dmQ5A52/3G876V76rftcxcrPeHY/gdAQTbzrMJq258bEgWF+c8GXXv6/2jWwfPCWbea8D/oGCTn+/C7aEHQg/8fDwQAgA/n3sdzvRH5IG+4VHNBh7eW6kgwFZsbGpaOvsGlQJvFy4i6H/8+KoG8g0N1+VI/ceS+bam2+taAwMd8uLZXTl0+Lw0Nd2TS5d/pxlhP3vz5rXc/P4PUla+X8sAUtMypbzioOdhBMYzC3OaZWPBurSyLHExcbr4Tk5I3PB3MnJk1KHmQm9lMTq7OC9JcQn6X+j1u2SXjE5PSGbK1rJIfnP8MW83YlFkgabn5iQtOVmoa91p4x6syZokxm1WHifryL10aikFQ4Csu5uRkYOKy3sRFAAga3j68AHfKS4vL8rAQKc+/2lpW2fb2C8E4EH2n5raoqy8dRDBd0A/kh14Z/v72iU+PlFy80q01GOgv0N9lL4D6uAEfLOLc5Icn6jgSKT+OEEWlha037j5NwJOw4pxe3/Jvrf29PmydGizV1lS6CBkuKbfGgL6pPgE4dtj/d7wfVl9vSq9o4MyT+Y3Lk6q8kv1GFqlcY+dvjfmVvIswJzIy8p0ZIswR0QFeU+z09MD0dujfUwAo2hHNz4zKQdKqyNA3Nqashkw2A10q3D7ezTXI8ve3NWr7ysGGHe4pjKQvoPXdfCjHWiYGB+S3XtiJCUlXaanxiQjMzfQb1KQ+dCBBSAefQQts6mukKqSItf7s7KyJGtriC+sKai+XRsZ6RVKCVJTI+Va9vmPjPSpDs9OgGnbHWt4fOiB0AMflgdCAODDup/hbH7EHiAzgfATdM6khAQNdFDjRpSLBQiBPK3qyMSwHZZAeio1qPOa4QcoGBob1+1QTK8/bNSFLurt9gVC86tHQi1/cXG1sgGOHb8cyDMtzY9lZmZCEhNTNPNfs7c+0HFzc9Ny9dt/0X1Z0PgxB1iAN3a81CCAsacnp8ro1IQuzE32imDA/H1fUaW86GnR82empEl+Rq686mvX4IKFeX3lAQUHWvu75Hh13Y4smFhs3r/3lZw+85k8evSdlJbtjyyk52fUN8ND3XLi1C+l6cVdZT2kpWfL8HCPVFZupskHcuI2drKKtEWr6B/NZakxLszM1SCfzDcMhZjdezQLTDB8sLRm0wI+SFs3I14VDQBArbAfyEGQe/vmFzI5OSLJKely6dLvHGm7bj7gGewfH1KK/8veNinNLdS5T8xO6ZznlualJLtQFpcXJT42Xp9NN6HHaPzstq8J2rNzCvUdxRAra3pxX9LTs7VOOag9e3pLa5vR+gDoe9p4UwYHOvX9vXTl9xLjIlgZROcD3zztfPn2Gdkjh8v3yZOOJtW/IEtdXVim/usZGdBM5sGyvfqu+72/fEMXFpf0WL4TBNZkkslQJ8bHuWap+VZMzc2oaw6V75eJ2UkZsXxv9hVVyIued4JyjIeAGu0Ovrc1ReXS0t+54XsDiGHYDyjAj05MCQJ9dqOLAjoc3QNDugkqPfohPhVEQW/j+n6tA53a3q0gM1dBi+6RCLW/sqBUctOy9HtL67fc9AgIZv970At6tVOlVIn5uRlg3Mum+5KamuVYTjQxPqz3kFp77i/7Dw11S2ZmvswvzMjr1VXJSM+RXXv2CO/CVgE97tvdxiZlHNmNkryzRw5ui4ETxJeA9BMTQ5KYmCwpqZkqvMpvNWK9e/agxzKngNyBujNBThfuE3og9EDogag8EAIAUbkr3Dn0wNY9QH0iFETqZwnmWSzSlx5KItRP2nDdaWxS6ioieSxEWGzR0o7sRM/QsNJD62oqtW6+MC9bUhMTJTcrY9OgzOKeDSzooeMnJ6dJX2+rBqlHj12WF8/v6AKKwBaRN4L/3rdBNov/jy/9VrODLc1PpKenWQ4cOCV5+aWqK0Dm8PnzO5Keli2FRRXS2HBjwxhYwF28/PtNIklmJ7JUHUM9WmeLEUBNzs3o4nVoclQXf2RDzN+hLtOzmAxi+2D3+rWguY7NTEp+RrYGZQvL78S7tn6nIkfeu/NnOXjojHZEwE+tLU+EDFBhUZX09rZKSUmN+oJFWvXeIzI2OiALC7Ny4uQvtF7ebtSeIzqYl5khJ+r2y9LSsjS2tGsWjTKO6pJizdpdf9ggpw8dUAo3AntXTh+TuJgYreOni8LJg/s31Gg7Bc2ASrWVZTI8NiGnDh3Q7DsskQhwtPn8AEm0aGx41apg06m6/Y492vHx/PKiLCwuSmxsrKyuripdfnZhXvIysiQrNUOZGFYjMLr20F1JnbHS3QAwYacBABgtL1/clyNHLwqaGNGIWvL8PWp7rgET2dPs1ExZXiUgXNZgFao4M91XUilDk2Oq70Dm1YkB4fUsAp6x6KfGGKZCYUG5ghS8j3RfqK45onRjnqmhwW55cP8r+eTT/7EOABCQX7/2b3Luwt9KVlawciIAERg7p05/pkwfNDt6elqkvv5jaWj43tVPQXU+eL8HJ0akPK9YnndHgDsMhg+Axd7iSmnt75SctEwZmZ5Q4IggHYaJEd/b7vtrjud+IexXV75XXva2a5kR94h7uP69EZGy3GIFERkD427oaFIhPUAgAMeu4V6l1ZvvTUlOoXQPDut7TDSfmZai2hN2I8P8uOmdD/gN+OzcKceyHnwGgJSduvGbDtDB97IoK1/ZCE6GdgGMhfrKWnna9Ur2F1fp93B8ZkK/s2xPTUyR2tIq/VYCtujfS6oCA6b8djV1vPv+Oo0DQNqplR5zuHv7SxkbG3AVmO1ofybj40NvM+JryiZLS8/R0rKiokr9TeAby7l4FmGqRZsdD9Km0Kud3k49l0ODXSooCJg3PjYo8/Por+zR/6an5ygwEJ+QtOmdRhtjamZORV69RBh3apzheUIPhB74MD0QAgAf5n0NZ/Uj9AC90wmEaHVG0EOrsNOHamViZlZ701cWFwmCYfGxMUrdhN6sqtQtHZKbma700ruNL3ThuLy6qrXEKJ0btXfrlJ8/u611+GQFp6bGdBGBHsC9O3+S5JQ0qT1wSq5+969y4OBpVXc34n3mHFD5Dx2+oAs2Fl9Z2QUyPNQjFz76e1lcWpCH97/WzgKwDGpq6nXRAnjAgmxPTKwGJ1zbzcgCsiCFOp2alCLNvR1KA95bVCE9o/26cCXorymM/J1FObRz6P2ahc7Kk4HxIc38s+hFbI+FPYvBuaUFOVyxf0MgSq01AAr1kk6LdKdx9vW1yWB/h2ZnurtfysGDZ4S2itnZhZp9GhzsWgcAsnMKFCzp7W2TK5/806bsKQKDKNBDL6V93sfHD0vDq7YNivRkwalLp00i4A+AAXbl1DF51NSs9cA8NwMj4/LZ+ZPvWlYtLsmrrl7p6h8UWiFSt0tt/9Pmdp0v1Pq/3L6vwBJAkv38XJeaZsZHO0DGx74AT37WNdynQZJX0AuIgQiYmwGE7S0r0c1PXrUFVvQGpCjzGeOd218qhZaSlPbWiKhlNAEDQRfPHs8iOgYLywuaxSb4i90TI839nRqUEDiSET5YVrMJALHOmyAfIKm1pUGOHruk7+W33/yzHDt+RdpaG/T5+ujj30hn5wvNxhcWVUpPd7Mcqf9Igbonj68piHf23K81cMA47mXTA90Xpk+Qkh2+D7Q2qz14ar1TSEXlQamqOiw3bvzBFQAIqvMBANA53KfB/IvuFqnIL5b2wR7ZV1wpnUN9Up5XpAEoWfAa3vmRAZ0L9Hyn99fvOfTaDgDQ2PlSWQbtA90KJE7OT+t94/vSPdInE7PTKp43Mj2u9xFNCBgAqYnJeq9b+jqVqXC0KvK9IXAOUncNe+Cr2w9U64HuC09bO1R3wgkAYJy9Y4Na1sT3jb8zFoyAnW8mAFt6knNrPN5Ffi9y0rOkqbtVM/+UU/FvgKqAGuyDIOnk7PT63w+U1ug8/Yzv0d2nTX67iVu3ErqLPHl0VY4evySPHn4XFRjne9EodkCM8P7zl55HWEFJdoR5gs6I07eD3+HV+WaPAAAgAElEQVQ9uxFJfVcqR6nH9Oyc7m/X5zEX5lvAvTFMG3QFeOcrPBhkVqYXnW8QTuUdQo8DsUV0PgBzQws9EHog9ICfB0IAwM9D4fbQAz+AB1gweKkfU59qajhZVCTFJ64vDp2GZxb4BA7Xrv270NqILDbZxsNHPtJg9e6dLzXL39/Xptk/Ag8owQQUly7/XrMT7HP23OcCjRVNgStX/lFevLgrc7PTmh2/cf0/5fyFv9NszNOnt+STX/x3pTL6GfNtG+jSRS2LbWr4WdxCVdWgZqBL0pJT1/9OEEYmUenCpTW6OEawa29Rpe5PGcDM/Kz0jA7owpZFvtXM4tWtZMJvvEG3O9WwcixBMIs3VMkBgcji01KN4HtielYev2zRgMIqqEY9M3XP5r8cyzlQmb54on4DhZha1odNzfL5hTMqdmVo97AAyBLRWu/TMydkbnFRA32Mfycw+cWZ44KAIOcm8/XtvUe+/aSNP6xBipOPrJ0J3HxI9t8sWqMBAJhPeqp74AJbA5Crru6s9Pe3S25uka8uRdD7bN8PVgr15fSO9zLeS4AymDSLC/NSd/icdt2w2slTn0pjw/ea+a+sOiy3bvxfbcm4d99xuX410tYT++TT/0dmZsbl/t2/SG5uiVBPDF24quqQ5xhMp4/qvfUK3AAqYIAQsXHxygy6eOm3m4CEaHQ+ADCbelpkbnFBKvNLJC0pVd/fIxW1CgjQqo5yCgJSLCc1QxIA0Fze363eF3Mctf2UcsA4IDAGCLB+X9jGPmTYCZb5vqYlJUvfWIS2n5+ZK8srS+vfm6DjMYwWQMcLxw7J1ftPhHfCCQAwrKi6sn3KAsAXZXlFCigZIIqsvpsYH78PMB34nhrfAiDsK65Sdsmrvg5lPQCyFGUV6DmpZa+vPOgLZsBQC9KKDr9QgmQFKI2vnj+7I6ury5KRmScDfe2ButIE9XPQ/Qjk+b4hpudnpiyJ8o7vHzUKmiOwqaylG4bdFOm6QukZbLZlvc/mGpQpUa7kZ7yXgHf21oLW4/gd4beMbgmwAGBbcE+/uftIQQAvdonf9cPtoQdCD/y8PBACAD+v+x3O9ifmAX7cqeUcmdpcq0i9cXVhuaP4GAHE8vKSEEyQtaPusqi4Uvr7OuTk6V9Kd9dLmZ4al8uf/JPcvf1HXVSePf+3GnjQ/oh9CAQIVj797P8VNAUGBzvl+PErcu/unzXgxxAXJJi5c+uPgkIyQQnURa3N3ekiV597xzUBSpxqsAl0WThlpqf+4BkSQzklg3SuPqIPYBgBLODI7P/Xtdvam5wSj9HJKc3E0wv7L7fub5h1UV6O0vjJ7FvbgpnzmUUrWhE3Hj/T61FOwmLxVxdOyc3HT1WsDLGr5KREed7aofT77+49Xm8/SFtAWARcfystuawD9qP0Mw+ub9TpowEAYEZkpW/MhhoFc549Q3NnPDyjJ09+GlX9f9BPBdnZwYlRZbOgZeFmBGE3vv9PKS8/IGnpWcqoKSndqxl46vCPHbusgBvG+3iw7qyUVxyQWzf/SxITk2RpcVFZNbBxHtz/WrJzirSGOCE+SQ4dOa8lK0Hab6Jt8f31/1BWAUyEgsIKaW97qgBge/tTycrKdwRKotX5COo/s5/X+xvtuX7o/XlnEfezf/Ko/e/qH9IAEHHCb+48VE0BJwCAbzxBuQbtRZXKNOB8PaODKq4JWEo5SkV+iSfLxG3ufBt5Lwxbx/53L5+ZeVj3odYf3RoARWtA7RSE8uwDZMFwwT66+Bulue+0uQGw5jrcC+ZiNRgLiKba/918Sym9AiB1AgDMNmuQb/4NZh5g7U4F5aj/f/H9HTlQWSbZGenKYuA5amxpUw2hotwc6R8ZdS0v2Wlfh+cLPRB64KftgRAA+Gnfv3D0H7AHTNYbEMDN3Go4OzqeS/PLh1JZdUgpwwRA0HuhGxsj6MjOLtAadhgB7AtQwL8XFVVJZ8dzzebvrz2pf0YnAINJwEJuf+0JpcdTDkDNP9sJJljIE0QEaTv4Q90+sjI3Hj3VsgqyzSzYocJDo6TneWpSknx3/7EGzCwGrz18orR0Wuo1NrdH6L8Bsjhu8zGBLf2aoYyySMS4NgJmKGr/+qMz0tbbr4tNs/hE8Iyxf3vvsWbWjtbWaNBOKYFVAM9k6DLTUqUwJ0tetHdtGAqLUOZqygrI+nf2D0nv0LCWlpj+9NDxyTi+7OzetJBkHGhSUB4QBBiANXLjcaOQQXMzK/2ffZ68bFUf+BnzgQEAeGKMDNrNG3+QiooDGsDCbHn86Kpuzi8oV4Dq6NGLmoEE2Gpqui9JiSly9PhliY2N05r4E6c+1frj27e+0Ew6z3PT87t6/+sOnXMcFur21IWTdbXrH1gPMACAGR/bEN4DjCsqrtIMPKrfAHCwcJaWF3UugG91h85KW+tTKa+olVcv37VTTEnNkAMHTsv9e3/RS1GWg16AlzH3hifX1/enAwClQftqT+g3A+0O6vT5FlAmULP3qGaQHz/6bsNp/XQ+/O7hdrfDIgAcRa0fMUY0RErflkVs99zRHM/3rr13QN9JKwDAe07rS4Jj3mfe8y9v3pNItvjgJoB0eHJMWQqo9KN1wv6wEiijaEP3ZE2Uvg/Q9EPa+PSMAoRWg6302bmTWmpkB+3sAa8VOLKe4+OLv5WhoS59viur6rQcrbenVUEtnuHnT29LQmKyFBfX6LNHCRtgNsyew0cuKGiFFg0sNmj0iNdev/pvCmQ5dbEwnVKoobfaZ+dPaevPP9+6r1l0YwZgNPNDuNHaspfv253G5wrmmm0G7AVAhbGF39wYH9HeQ8M2oGwQJsPQ+IQcqq6Qr+48lCN7qyQlOUkevngVAgDROjbcP/TAz9QDIQDwM73x4bR/3B5gsULdKnXtxqClssAlQzQ6PS7948O6yamGkwU72XwWSNQGQ/tnkfTwwTcyMz2utfpP3gYBBPJPG268zUJe0gCD7OnxE59Ic/MjmZ2JBHAcX3/skoIGL57fXRcMRE+A+mGuxTUBEM6e/Vzrrn8sRstEaJks6likQb8nm94/PKqaAATmLKTIRpNFglLJoo5gmqxLEMV5r7kSoLOQ5HosnlHLJttvalEvHD2kdf+oUhMEG1E8c05r/e2+8lKpqy7fRAXm3LcbX+ghUPmpCaUOFdAAsAOjJICWfGSORiehtj5VYAHVawS+WFSygIfOmp2RtmFKLd19KlJISQI+tAbfTnOniwUBj5dZafxuC3Sn452yagBd0NlNAIAA4KMH3244nHIW2CsGGGAjdfiHjlxQev3Fy7+TtTdv1jPkeXml8vVX/0sOHT637fIBzks2f35hVmprTyplH/ANs5+fLP3du3/W0h0AOMoByN4CYiDKmZmZK0XF1apBQbA+PNQru/fsCdQyzAiEKivi1KcyPNwrD+59tT6OgsJKuX7t3yURYcI3r2VxYU7Of/T3ClREo/OxU+++MgPevFbNBcz8fWhiVBk/BMR940NKny7Pfb8t03iPyaDzXtFSb2xqRlKSErQzAawdq5lvjnlWKdMhy2wPJM0x6A9Qa9U9MqAigPzd1PsDLFBGMbswp6yvH9LuP3/XwcBc11rn7wcAAMzx3FD+UnvgpHYAAFhGjBYxVQNywQrg/Y2PT9JgnmcfYIyOK7zbtALk3/gdMn/mt8YIewJq8Sw7abAw7smZWf2uW80wkHimrCwo9jH3yczf/htgLScw20zpFd17KPOi3GCnAACjXQCYBOBEqRdg9uOXrXLx+BHpHBgS2jMCzPzQ7Lsf8nkMrxV6IPTAznggBAB2xo/hWUIP7KgHDB3UnNRa1059bf8YNa0RAABxKyiiTkbdrpMifdDB0oaJzCjZfbKjBQXvFp9OdEsvCiaLwPyCMl3QYSPDvdrT2fw96Ji2sh9UdOrsf3HmhFJWyWCfP1qnATCUejLx1LgSCLNQJNN9sm6/rK6+lqaOLvnl2ZM7orhM0L9790aV/KDzsdLb3Y4Jso/X9dzuH8H57SfPpSA3S9t8wVg4UFnu2coMVsG9Z+5iW3ahrWgAAPuxJvsPWFVatk8BL0pWDADAvyGmR7YQNgtZdrKI16//hwYVZP0JOgC9YLcg1AfY9Xp1WZqbn2ibPILt7drkxIjcv/+VXpO6fcC3iYlhpe5T5283gvsgon5O44J+7NSX3ugQ0OIzKSktEoj1tEhE+PO8AgyIewKk9HS/0u4WZ89/rh0IotH52K6vzPEI2UGHN7oe/B3RT0BQREHRDkE9H3X8wsydz44T9EdEREcUbNkliL2tSUpSkiQnxktSYoLExsRsYsVY6//51lx70KBlNn9z4ZR2gQliXJdWE26MGycBuiDnZR8ADMBIr2DRDcSDQWTE7fwAAK4FkwT2Ge8fDDLDhiG7D1CMOODlT/5Ry1h4/2hnyW8OoBkGIJ2Rkauq+KjnE/hjMHdo7Tk7N6XZf4yyNN53uyG0a2dGAdogpOv07WGOAAQAA9Nz89qy1yq4awUUYJZRIoDR3pf7zO8HoLMb4yPofTL7GT8DHsMgo1RrcGxCQeXyogIVT710sj6wyG201w/3Dz0QeuDD8kAIAHxY9zOczQfiAZTuEYXC8jJypCKvWP8MFbmh4x0zAOGxY1Wb6aR+biBQnJqfUfVnNwV3gqrbN/9rvW4TvQBaCUZjnIOsFgu00ZE+yc0rjWRwdu9WpkH90Y+3HOCwGCeDisr7yuqyrKwsS1patqNIFir0L9q65PThWi0FQBm/pCBXvrh+Rxd2UECvPoi0qjNCfLSyYiFnp6nb5w8lFZrr6spy5B69eaML1bTUzPdScx6N/3dqXxbI3959JDExMbqwnZyeUQYAquAIEjopT7MQJghyM7P4NttN9ozFtp+V5Odqq0RDuW56cU9mZyYkM6tAXr18oN0q6OJAJwzYKTwjz57e1iADvQqy5efO/+26gj619gBSAF76zFpKXYII6/mN1759O4G917XwIdTkielpGRydcOxLj6+gT1uNgArhz7i4eLlx/T8U7Dh15lf6Z8onKOfhzzznW9H5QOGcIJCMPUZgl5yS7vo9GZue0O8C36j05BSJj4mT+aVFZT8ZNgBtBPmOVBeUSVNvm1LlocznpGWstxeN9r447Q/1emp2VhITErSmm5adRrPC6/wm4KRUB5ARsNHUkXN/KPWBJZCZmiq1VWUbND0479jktDKV3GrI6dZB9hcG08UTEYaI+hYWwcCw0H6QbxFaHjWlRevfRbbzbkJd92t3x3cT4Tmr2cE3uz4ATCY6HliBBVMGYJgusHC+++b/KBDAswfw9ub1qurL8PsAEwd9ClgnPAe8L5QA8I7y7J4+8ysFAmJi46Sq+oh8+/X/lrLyWi0PgAVgB+zcwEUT1DttJ9OOqr5hBlhBD/wBk4r2qpiVycR9NSVebAMwJWjH+LatrKxqNxfDoOLfuCf83sAWmJtf1OuiGWPu58z8gjS+apPJ2Vm9n90DQ1JXXSkv2js3lC1QwoY2TNgecCfe/PAcoQc+bA+EAMCHfX/D2f1EPUCLPESfMHuGv3WgU8ZnprQVVU1hmYreocZOZoyAHlAgiJE1o6xAFx8O4mVkCnVbeo5mRC9d+UdXBWq36xGEzc9NqSBhXFzi2x7H2TI3OyVpGTlSWro5UxNk7GYfFoSpaVnS29OsGVwymE6MAmuWiqwXtf1rIrqQMoF+QlycLsAoDWAftkGPR6iP1ot2Gx8flPa2Z7oQdTIj7JbjowwfzXz/WvuSaUQvAAYD7AjaDXb0D0hhTrb2P0d7wGqm/Zm1ptY+9ksn6lXN2hhtMv9y+0GgKVpFt+grTlAPTZ6soaHVmxNBXyfj/+D+V1oOw3artgV1/tQcI9AHgwCWC60soR0nJCTLxcu//UFYKoEm7rMTfenxIxR1BNrQfbCaUfIny8rzSVcPgDOyszm5xRr4o53AO1VYWKH12YZyDaA1OtofWOeDaw0NdcvLF/fX9UPswyeriwaDHVicmpvR7x9MqMS4eFXDbxvolpy0LFlaXVYxvOm5Gf0ewYTKSklXcID9YQHkZ+68wBxjp2MHz3sQM3oWZI15f6BnE0Qi5nbzybNNp7hy6qhkpUcAVkAcdEgAAQggjx/YuyGgNoJw7EtwyT6R49bkVsNzFYWzGnXjBI6YqSXnz5+cPu46H8aA+j2lRFazAndOoJ1VEd8cZy1/gfIP44QuMzwjtMMEdKM0BTNClmxbmJ+RJ4+va2B/7sLfascL9jV/5jnmXQU84B2G5cM3wDANzPWt7fOsc/nV+VOa5XfqDmAHAIwuC8fDwiO7PzEd0cXZsO3NG7n+qFHvnTEAUvw5M/8O3OTatPMFYADQrCoplOsPG/UQavr3lpcIDAyeFTsoynd3YHTM8TG0jiXIcxruE3og9MDP0wMhAPDzvO/hrP/KHugaGFKqOQHVoZoKpZBaDUGozuFe/aeqgjJtX2U10zYQocCukT5hwYzRAupIZa3ExcR6zpCF4vT8jIpN0aorK/VdIMaBZGagVB48dFZam59o4PRDifqxwON/LOoI0lnkx8bEabZnK0YWjNp4Fr6nDtVqve6TV61SXVKkIlaGTknw39bTr4v04fEJza45USrJXjW+rTcNMp73kUEOcl2zD/fy9eqK1nPjC/Oc7Nq9W8GiIH7leSHTx/NK/S8L1dzMdEEgzEnR3NQ/u43TKavptkh3Ooe1HpdnhfkhfIlIGAadPTEhRXp6mhW4gmZ/59YXGvSeOPELaWl5rIwUnusj6GPExqnoHW0wP7r4D7qNgOTchb9TQUur4UOeTbLZZCbXfbqbFl6xypLYTtmN373VGvjV5cg78gZKumhNNIG66SnudQ50QIhGGD9aBAimkVWFGYB/+De0PAjOyysPSsPja9qtgJKJvt62QDofU1Nj8ujBN66Bv318p8/+jeTmRlhOmBFAhd00PDUmAxMjkhyfqKAA3U9gA8TFRL4HVQWl2loQEHN8dkoKM3OlODsSEHuZ03uh78YO3Uc7NZ7s/5F9NfL13QeatQU0qygukMdNLTpMa+BsFd5z0h+xZp+tAZ81Yw8tfWJqWtDusJ6DEiiy/7yDvzp/ej3TbPeVW+s/6zfRqa7eCkhYzzkzPSF37nyp5S9Q9MvLauVJw3UF3XhuKdvpaH+mQB6gnLGXTQ/k9esVFeEElMb4M+BUS/Nj1QnYt++4PHr4rbLVjLaFtXTGqqFizmttV2j/9uAbyr4Q84P5RABuzfLb521vSWq6sth9ClBDmz/o+tw3rkuZlOkYYPZHfwBQ4Or9SPmB3fiNAujjWECjo/urFWCANZCa7FwO6Pc+hNtDD4Qe+Hl5IAQAfl73O5ztj8gDLN6ppYYyaeopzfDIrDR0NGnQhqEBkJeRva4yThBA5qtvbHDTjA6V79PMvufi980braEla8a5qKW1GtkXWoWxOEPtm6CIekvGxSKcutsgNNgg7mYhPjk5KmOj/Vp7zALRyWiBBs2TxWHQemzqXE3trVV8y1qLH03LwonxIRVyi9aiAQGgezLuLEtW3a2e2z4O7ht0W2pmpyZGZGCwy9Wf1mNZkOfkFKsmA/c7iLHIfdrS7ig61dzVI09bIgJ3TubUUstJbdzteHs9LvvxPpExpPzCBMJWqr2ddu/XMsxcm+dxenpCJieHZWioRyYnItobXkadM89pdk6hlqUECcy9zkdpAs8eXQIAKdwsL69E3xFKbdz6xRNEkX1lO50/CPSN/8wx1nfC/n74+Q3dgMaGG34u2rSdrC6CjG62Bhy4JlsWOGPOU5MjMj4+pOJzbt8Z6/X55nAfs7K5j1lR3Uc7AEDGl++nEaJD6JPMMHXplAtYqfUmSGcsBKOIl7Ids7NrEOv8+PgR1QkwZTeUOO2vKFWRUcoBDABgB+bsZTjWuTsFsSYwNhRzO90d5hSMKTNWp3u5+T3cuk6N9VkEEFtanJek5NRNZWVO3UWstfkwJqysDMABbU+6e9d6CcD5o4dUFBazn8+6zcqKoBQiLztzvRsAvqEVIaAzAEDXwLCCARhtYCk5AxyyggMAAfx2wcaAcWDYT0afgW8pYE9ooQdCD4QeiMYDIQAQjbfCfUMP7LAHUF2Pi4nZRKHmMig+v+hpXb8i2X2orYhd9Y4MyMrbelp2oN6SDgF56c418E7DJpBfWFrUjGVuWmRhYzUWUzMzk5Kekb1OgabdWXJCogIRy6vLet24PbFal8tiLCUxObCHqAuGskkmJ1o7dfozzfR4GQsxMtWGpsniC7r/Vo2+7abd2lbOYaelcg6owSsrK7qoh5aOFgGLahaDSQkRsUT26RsZlf3lpY6lCOwzNTkqqN6bDPhWxmeOIQuMNgMidW4CYWQHCfABKaCaW82NOmzdxylL6CcaaD3ennHbznydjiXgNsE2gfd2jaxmRWWdJLiIdbqdn4wmWVEo09EY9/Dc+V9LSsrGEgDOQXafoB6wqLKyTtsi7pSZrOxWzke5xaUrv48qyPa7DtRxyoTQGzFtTP2O8doezX20AgBGR8Q845Qb0X6OjK0RCzQZacA+AnmrWYP8u41N0js8smF7XXWFvodGsI6NZIYpOzAt+wAIvnvwRLPOVnMC09huBzD4N2vQ7E7/j16TZjv3xO9Yt/p/q7aLHbC01u0bPxiwhN8T2rIC3Jfm5ynIYgVSAEUB9o2vKBcwLAIz1oiGSa3cePx0vU2qUfIfGhtXVhUgQUffgIrVFmRnydd3Hsr84tJ6+0WYHY3NbRuYI36+CLeHHgg9EHrAeCAEAMJnIfTAX9EDtIYicM7OSHdsq7awvCgve9o2BPtOwy3Kzpc9u3YL+0ObT4pL0Kw+YIGbjc1MaEaK+ll0BIIYoAH0XMAHroc6d2pSspYRUHYAU8HPCK6onafX+XbMTe3ZnJMFFLR+lNCftXTIZ+dP6mJ4K7bd4J9rIkZn7yXP/R8YnZCkhDjN/BD0I/REV4f+0VGl2aMyzk1lIQn93moEN1DVdyK4sfuFzPCx45clyUH4kZpZFs1kGe3lK8zjqzsRmrObOQXwJhDyuz9uomh+xwXZDuhlLSUIckw0+6BRQYber03X3NyUBq12PYNorsW+tFZDw8NqgESUO2CffPo/JDExWE2737W3E/ybc584+YsN9G+/a7ptX1iYk67OFzsCiDldg7p1lOq9zGSJTas5GFMm28936POPziigZ/YjYDxUXanvDoYmwMjE1Lqg3C/PnpDuwRF51dmtrAA0NBpb2rXeH/AAlsDXdx9qq05jBI7HD+7Vd/Qvt+7LwtKylBXkyb6KUs0o8446qdS7CXIaZgHnd2IIkPHmfFs1gKmOoR4pysrf8NtFO9z2oR6pyC2RzpFe2VtYEViPxq2TgWGEAVjeaYyURRizqvob0AafH6yq0O/e3MKitt7j2/ynm/f0d+VU3X4tiQLAtTIhrL7UFqv1dcr8oNzseVunXpJnhPt3/WGkUwTaDIyJgB+RVYBh9FE4/vLJowriwFjgOrQD5FhseHxSKov9y1+2en/C40IPhB74cDwQAgAfzr0MZ/IT9ADBf2tvvyTGxalgl1NvdRZFBNpQ9kenJ6KapbV9oPVAzjk+O6m9pdEPsGsMeF2kfbBbA31r94Cu4T4pySlw7Shgzkcmk37NO2WoQefmbQyKObdRrWfBSqYkJyNNDla/qyuN5vr0ZKccYrsWUVrf2E6OoJfFX7TMBEozHj/6br1Dw3bH5nW8vT7b71p+VH63AN4p4+h0Lbvqud94gmyHltzV+XK9xjjIMVvdB92B+qMXlfFhN8phaMO3XXDMnDeiqP57SbQwc7gGZQDZOUVSXFy91WlsOA4mD8yC7ZoRgPMDSNyuQ8a/rfXpjvnPaz50jqg7dNa1i4kJHAnSYLwQCFoV9Q9UlqnaO500MNrRDYyOK2MJIdKKwnzN9EPhtxsZajoLoEJPMOpkCMmVFebJ6OT0BkYBXQxgIJjrOgEAbnocBL25WRmObfPs3QHsY1Kw2IchNjE7tV5ilm4pRaLUDdAZFhydcIqz8gOD1ui50IHBbkY7wQmwNOKAHOO0PSLMuE9L9BADJGi3GgF5Vvq7UirAaIABvn1FuTma2cf4O+enGwPU/m/uPHSs+Xe6v/ibNQO6D8YAFmC6bfX92e77Gx4feiD0wE/HAyEA8NO5V+FIP0APAAD0DY+p2FBqUqIGg25GZgSVa7shipWelKYZExZKLLSMebUJJJM/szgnObSrM/3UAviYjgNoB1iNDI0Xi4CF+ZPH14RM+k4a9eoEOAgrWc2q0kx27Bdnj0t8bDCWw4Z5rSzJjev/GSjDjlAaoAg6Bm527PgVFa0yhpq3E+jj5SNa2xkxrJ30pde57OP22pf2Y0bYzGk/t77YQQEAWAcAO3YD1ALs2VtWrM8zPdQR64I+7WVoJtAhAFDlhzKrroa55uzspKqc7zSbA0FEBNbel0UDkCEkSrkKnRvcjFaNyckbNUmCjL2/r11BsR/SIoDFLxxBANhHtBm1G98jSmisFuk2clxLlng/UhITVXTTySqLCzXrixBgtAbtnEDUGrA66XE4ZfcBMhCf4zcKUALqu9W8sv+8m6/62mV/cZXnbw2/cfwusZ/Ro+A3kuw/vzlLK0sqXFuUladgQBBzKy0yAMDg2LjcfPyuK4MTkGEFEfj2wMQyv5mI8V172KCBPNT+wzWVEdaWxRTo7+lb10Uh8D+yt1oBhEdNLao3QPAOo6Olq1eBAXQbOvsGhTJBc14AH+4NAMThvfhShJIQ9jHsAtoAhhZ6IPRA6AE/D4QAgJ+Hwu2hB96zB2jnMzUzJ9Wlxa6KzAyhdaBLxt8GKShgl+cVCVkSs1AamRqTjqFI5wBjZPbpImA3AuSpuWlJjE/QBVeGA817p6ZNQHP39pc7HtiY8bmxAFiQ0b87PTVlS8E/54de7yW6ZsZw4tSn2j4Oc+qzbvYzfbC34lvatT159J32uf5r2Ecf/1v8zbwAACAASURBVEYV4/2MLKc1K2Xfn3rl2sqNz6Rbna7Ttaz0XOt2FuIENmRVWQyPjE/qIp2Wj262E6Udfv5w2w4TAGCFMdJ14O6dP231VJ7Hmb7qTlR/SjnQn6A3OUEalHSCF+rFgxhsgls3/q8vEwX2y9mzn0tqWqZ2GKFtI0KVThb0OTPHvi9wMcj82Wd/7Ump2VvvuPv41Ix8d/+x5GdlCgJ8MAFofdnwqk2p+wTytHQjqOSZNeKk9qw1IrEoxRfn5kpmeoqWBRDIG4MxQOAHvR/aeGNLm/6mcC0YBZyfQJ/uFIzH6KLYBQbN+ezn59+NMB4Z+K9ubyzxcQP1OI7nam5xXts3ErzTzcHNTPtbU0rWMzIgiNo29bZJcXa+9I0NqdbN5NyUPre56dmSEBunHW3Sk9O0Ha6dzeYELKqY4bmT+rtgF/RzE0bk3hBwO4HlzJH/uQlvmvk67WcX1Yz275zbT5gz6LMc7hd6IPTAz8cDIQDw87nX4Ux/pB4gU0l2ABEnr4U32YKxaerFk7RG3GqUBkDNN8YipSq/VLJt7QOtC5FZFJPjE3TR5NQ1YHBiRLP62ambhcSCupKs5rXv/jXo7lvaj4z60WOXA7MYVABtbc03yAmq+G8P6ufnpuW7b//FcS4H686o8nq0Rpaa7gNBlMujPXfQ/d3YFtbjgwTyTgG8W82x09hMtsy+DdoyYBrtHglkczIzVAgNZo2TtbY0yKuXkXrrv5ZR805U8fD+1+91CPXHLkmJpWYdZgRCc4Y+ToaROnHeDcCboIKZCBS+eH7Xd+wXPvpv2mHC2OBgl+ucz3/095IZUJiQ78vtW3/8q74XzMlJ4NP6rY2GYWWOA8wyDCF7iRD3iSAegVAyx7QztZtbUMgxkzORtrEZqambQGe+jdSiW/vYsy9BPll+OzjgpvxvOtUsLC0o0JwYl6DdY7wMlgC/gZSmjUyOSU56lgAC8G8HSqulqbddKvNLZGJ2Wltw8huWEBsvy8pAi5HqgvJNOi8wKVDet1qkBeIpbZ33l9v3N+iVWNsq+j7Y4Q6hB0IPhB74iXogBAB+ojcuHPaH5QEW49Sos5jbirFwopYfS01Mkf0llSqAN7c4py3l4mLjVL2fRVgQAxToHRtUMcHCrK2phBO0XnUJhIOMIeg+ZBcvX/n9eqcCv+NYmHaPoLuQoACJE+iy9uaNBtxuWUpzDdqWnT3/+QYKMOrqN7//g2NWdCs1zgvzs/LtN//sN60fZLs9kLRflIzyt/ceudYls79TAO9Wc2w/v8lCop6+HfsxBP+Mn3aWiGK+b7M+d4A0X964K3XVldI3NKKZaSjNZP65fyiLBxFzC/pcOmXIvb4NQVkykxMjcvPGH9636wKd38rmCHTAj3gnt3cYFgHlNLRVtdrJuv1SXpjvOCNq+gnmd4n4Zsc5QUt/p/7eIHybkZwqc0sLcrB0r7QNdis4RQaeTDxgOKB1UXaevOrt0Ew+bAB79t8NWITm/9m5kyqyiBK/Matg44/4FoVDCz0QeiD0wLY9EAIA23ZheILQA9v3AIrAtOMrL9wcbFPXPD1LiUCRQAV1Mmr/oUdiCC2RESGIt1tBZq6U5hZqGz8vo9SAesyDZXsDgwbW8xHUEATvdD2z25itGTgCHOuCk8WiVbCQc0zOzcjw5KiKGdr1DNjulaG0jsEp8+cFAEQbKNDbmiBnO/XpUMC5LhTw2NhIpnBmZkK6PbQK3Pzs16rNL5CP1Dqf2NTO0N6f3O36XlRjc8zc7JTSzNPSndXI+3pbVY9iO0aLxJTUDG3rB616dXVZW1r+UM97tGO3gmSmLdnxA3slJSlJVl+/eduKclm/CwRH9hpmp+uhQ4EehZfxvFy8/NtN4Nx2AYCdDP7pdkHveN6TxYW5LZfYuLEATCY8KzWiawDwGAlmvb/B0d5jr/1hA2Bc0++6bu8wpTQwR6yig0Hex52cR7TncgMAKIeAiWRnBzi1J432mtvZn+8HrT8T4pNkZTWiE5GamqXfMwC3+IRE1T7YExMjk5Ojkp1dEBj43s64wmNDD4Qe+PA8EAIAH949DWf0E/QACxUy0W71hdOz89riyY3+zKL+edcrWVjeKC7l5ApAgLLcok2bKC8YmBiR/AwCp10KACAwWJpbJE3drQocJCckqQ5BcXaBZtFhF1QVlm4AFAiA79z+UoL2Tyc4OXDglGRm5Ut8fKIsLMzKk0dXfeuKrRMw7cOm5mdkaGJUdu/epfWmyyvLMrswL4XZeZKblqWHmAV5Xnr2phZ2bPcK4K3XLC3bJ7QitNtOMgDomBBtD3jGg0/r6s5IVnaBEIQ5GeDC4EBn1F0Z3DQXuIZfIO/WAcBNqMs+boSxAMKMQQOenhrX5wbUZ+3NmnR1NUlp6V5JTtlMNwb4uH7137b0haiorFMafXJKumuveoCa58/vaE3/ThqAA6rz6RnZEhMTp+/Wvbt/DnwJgtuPLv6DJL/V+phbXJRv7jzS9xdz01Vwu0BQdo8bY2Q7AMDM9IRcv7a1e2jeDb43kXcjAuBYjfeC9pqPHn4b2L/suHffMdm3//iGYwBiF5YWZXZxTr/NhZm5Wq+9a/cuBSXtjCwo/ybIBsiE6VJWkK9aAVuxobEJbT04PjW9fvj5o4ekMCfyLXQyN9V89oWhNj03r4fxLgPm0VHA6K0sLtGCcE1Sk5MlMy14e0my+rMLC9rezjyTcTExkpmequeP1jgP+gtD4+OOXRRKC/JUrO+PN96Vr1jnE+31rPszF7RnaLnIbzp+iAsoQAsAwPcewJbng5a+aFzQnjQ+IUkG+toFIU1KX/jg8Qz7ATrbmUt4bOiB0AMfrgdCAODDvbfhzD4QD7Dgau7skdHJKe0PTH2zkyHm19i5UZk5PyNH8jKytTc09EoEnFiU1Fce3FQrOTA+LEkJiTK3EFng0U0gJTFJ6yyzUjJkeXVZ5pcWZfX1qhRk5ErrYJcQRAMmWBch9Bin17ifEaQeO3ZZchzAiGhBBEMbnlmY1ez+zPyczC8tSGFWriTGJUpmato6SIFYIoAJvnGyoNl/Aqp0hywzCza3zgHRMACGBrtVnT5aswoSBjl2cXFOBeiCsgxYgB44eNrx1H6BvFursKct7dLc5S9uaG+vRWYMkCQ1JUN27d4t4+NDEhcbr39Gb8EwHhgsz9Ttm1/4lnXYJ8Y9O1h3VoPFoLZTbfEyMvPkSP1HkpqauenSBAs3b/zfwPXvVnE9BBNvNTwX6p0HRsakqaNbKdFBg4ntZP+ZCKU1MIScjPmWlu13/sYtzsk3X/3voLdhw35k+nkmABqDGEAAIqAwRoIYwNClS7/TZ88YoCo0dr6ZqUkpyswCkIyPidPAFjAWo96fQL1/eHTTpUy/erRiADaD3iO0MFCntxst5+iU4Wa0JqUkzc8unaiXzLRU1QRAw8ZuBdlZcupQrevvVeSdfCM9gyOuHQ/Yh/aI+yvKdO5+BuDx+GWLZwkS50CENCkhXhX4jQEsAjBux5x8DrDwi9PHHXUarNcCzBwdgQkYq0wigKm4+AQBLFMAID5RWVwA2PzGAGbSeSbFAejczhzCY0MPhB74eXggBAB+Hvc5nOVP0AOoOL/oeLcopO8zARR9hFF3tlvXcJ8MTUYWkNAEa0uqJMXSd7ltoEvG3nYROFBas6EnMwyEho4mBQfot5yZkq6L0/aBbomPi9OWagvLC1rPSV0n2wEcWMRWFZSv19EHbQlWUXlQag+ccuyFbubFYujunS8D3Tlr3TDdEgAsADvSkpKFjgnGAAVgMBRl5zu2kdpO7b+5xnaym+YcXiCCm0PI9J+/8HeSmBQ882bOFY1Yo1OgY87jFzwgNnf60AGt5TXGgpZAxS46Zp+nG3sg0AMiot0cCOiisaD16E7nDNpBwm08sEtgmXhZ86tH0tL8ONCUrAAAmeYvvr8jNaXFGrxFWsHVBgouAYyCBOG1B05KdY2zOv7AQIc8euCcYXfrArBVAAfnHD/xiRQUVgSan9WZ0ZTgRLot/F4SfXrdW89PAAz48rLjnYCr3808Vbdfylxq7t+9UyLXHj5xfKcunayXnAz3NotN7V0KRngZgXJedqZce/Bkg4Ce/Rhq6mEJOOmsAHp8/6jR83hzPr9SA9oqPnzerO3wghidSAjWrft/euaEpKc6s6WCnJP5fH3noTIjaLeIACkaA7eePFNgAYABXZ7+4THJzUyX1C3q/QQZS7hP6IHQA6EH/DwQAgB+Hgq3hx74gT3AYoa+xCwo6PdbUVyg1EsWUdAKaeN0vv6QZKWnro+MYLeh46WsrELBFKktqZY0SyAInRR2gNlObb+1kwBBPV0EjlQccKTFb1i0rr1x7cEchLLuleGzXieaINh6ThbVzBV6LfX/B8pq1rP/lDgkxsW7tj0MqvxvSg6cHg2vcwQNKKMJ7BgDCv0XPv5vKiqHcT8zUt6xHux/dxp3NMwNN9FFp/7h1mtFFvJ1GwAARMfsStxO43MCD4K+mouL8/LNV/8r6O66nzUAp/6WDF2SQ7tM7vfuPTGb2CBBRfKcBgWQEyRTHRRw4xr2wJrvTN/QqAIAZ48cFCjXQWr/YffwrPjZ5U/+ab3kwL6vV/cANwAg2neCa+bllcjh+o83sDegWOfmFWu2tai4WiYnhrVcJC5us5I+5xga7JIHAbs02LsdePkIqjuCenznozG/YFjf/+kZ+fbeZmCoICdLBR69WARObfOs4+M3qawwT64/9Gd5cRzPlr0VJ5o2X915GM205aNjh7UVot3c5hrNyQFELp444uqXNVnT3xAAdhh10Pz5phrRQX5fuZeMxVqmB9PmL7cfiGFdPG/rVLDHqRVqNOMN9w09EHog9MB2PRACANv1YHh86IEd9gALwt6hEakuKZKE+I31j9Ryfnf/idiVlzXA72jS7D21g8eq62T32zQrdPe2gU5tnYTp9qqDG1SZ+8eHZG5xQWoKy6POkpnpBwl4jp24IkVFVYE8FrQWn5PZqfWwIWL3xGjbKdpUxexxLpuwDyQIgEHpwqXLv1sPtu3n8BKZCwJ+BPGj9ZqM58JHf68gAIAHzIzhqTHJS8/RQHvl9YqMz0xpH20rG8I+7rGxQblz6wvfe+PVdcEve+gEAARdwLtlPu2ij04TaHpxT9rb3ql9+03SWs9N68WWlidSXFyj7wwUbwIowJalpQUZHe6VrJwipeLu2fOunhxmw93bX8rY2IDf5da3k0U+d+HvJO2tXoXfgUFr8TmPHXyiHRzB/4u2Tr2Ml5q7GQcZ8e+v/buv2KFftwuv98yptMarZMDNR7AnDh+5sKFDByUjgA/pGbmClgAAQdOLu9qaMyY2TuLjEuX1m1W9twZMi8bHbuCFfYyAlNcfNfqyXpzmFgQAcGp9x7n8ujswrqtvA1mna5PVPrKvSm43PA+Uuddvsw3047n75u5DX5q+/fpO3w4TYPu9J9btZOjRLMjNzJCRCWrpZR1c4J2l9A3WG2A5QT9suqXVZf0NgT1G2Rv70HYw4y0gaIQT6ZSwv6J0/XJLKyvysr1bs/+wIQDdKFOgPML+2x7NHMJ9Qw+EHgg9sF0PhADAdj0YHh964D17gAUTtaEs6rBjtTVSWVy4KVC3tgKsyC9RGjw18e2DPRoYGqvIK9EshtXIZmBQ+7dqfgvl+qMXtWYxqEUDANjpxtrPfLhXtQAS4uKlpqhiHRBxu77f+M1xbuJ/ZrtncPPxbyTdRXvAHB9tsGplI9DZgEUngSj3NDk+UbLTMnThOT47KftLqlw7QMzPTct3Ads2uukfPHzRrH3k3cwpi08Q2vCqzfex+JsLp7UExm7UVz/tapbqglJJSUje1G4smnlxboAUqNz4kIAXfYTKqjpZXlrUOuTZ2Smtz0VfoLe3RYpLqmV0ZEDOnPnVhvpvzhWkVt46Hze/bveZ5fhz5/9WRcOMGbYG94SaaHwLWOZlQfUxjh2/IkXFzkCfF4jgBC5F8x0wY48Agpc3BP9sAwDo7GzSrg0Ed7OzE1JQWClTkyOqsk4Zzdj4oAIwRkOCY258/5+BNDKCAgBQ7AHLnIx7ANgVHx8nV+8/2bRLpFxjYxmNdSevThxuIrLmeDfVfLbTwYMseUNzmwyOjvu+r+v3wgYAoBnwqrPH8fgzhw+oZgC1+dZuA+xsBwC8xsr+eVkZMjweCfC9zKpLAoD+rKtZM/sxu/fI/PKCyNou7RQDIEDQP70wp11m9hZVrr8vRjjRr4tA98CwsgTq91fL/eevJD8rQ0oL8uVRU7OWDtCas3d4RBpetWrHH56D+cUlufu0SSjdaO8dEHRWKKvwe1f95h1uDz0QeuDn7YEQAPh53/9w9j9yDyD8B7WQxQFiUFAgneopmcbk3LQ093V4zoiFTWXBRtX+nXKBV82+Uy9wv+tGs/B3yqz3jw/L4MSI1FcekNmFOUlPflcy4XRtL1qydX8vFXzKFq5+96+OwmxemXNzfjLKX//lf/q5Zn27Vz1+4JO83TEoAMLuboEOC3sW+G5mFwFcW3OvVbaew4uiC9Bh2pulJ22+x22tDfKy6UFgd5w6/Znk5b/L4rkdiG7C1OSo5BeUK7vArgDPcdEAAG7PFaUHi4sLMjk5LAUFG+vYt3vPABZvvxV8I6D4/KMzrqJtQRkNfrXwXtl8J+YAlH1AtaAGgPPRxd94tkfDb69XV1xbRVqvFc13KAgAMD49I9850PO5plU4z40ZY++EYfeLV4DtV+cOm4ax2csSjJAdY3cSCNxXXip9wyOOWX0r6OeWsefZu3L6mJa6YU5ienYAwAtEqS4tlvp9VVrjTzmdl1lLFBBtBDCm2000BmOPIP0XZ46vt+qF6g/lH6Ns4ljtPrnxuFFiYgB4auXq/ceyr6JU0lOS5Zu7jxTgKC8skDuNz+VAVbm09/bL4b1V6ouB0TFlEKCTsl0tlGjmFe4beiD0wIfrgRAA+HDvbTizD8ADNx4/1fpJMv7QM1+/WdPWUG42Oj2htfxOVplfIrkOqvUs+haWF/X8Vt2AaN3nFoxEFvW/2JSN8zt/NAtvO715cnZaphdmtWaTxVxCbERxO4l2cQ4W9Fp+QbwXCOJHi2ZYXuJoTuP20iJgf8QbaSuWnZGmh3v1Hw+aKfcqgfDTAGChTxYSBW4saC2wl/AZzzwZOej5dgZL0PtqfGvN/vs9n4A9u3dHSkvIEjvVkAcFAPILyuTkqV86XnJlZVn6elv0/cnNLd6gQ7AdAMAqvkhAkp+dodRnNwtamuL3nHvV8pN1h45vzAtQcxsnwX96unOHD797CjuhtaVBECk1XR+iEQL0AwAoxyKrT3BvNzs4BpMGRo3dnGrqzT4wff74/bvWdvZjI8G4u9ijGwBA27xjtXs3UfcJRunMwdjdWoBaSxbcSoTsbSj5ZhEUW816Hi/qP8H28QN7FRT0EyW1+xw2UdByMevYYETctIj9sQ1QgICd4D0tJVlOHtyvWid0NKgqKVSgpbwoXwUZrXoNyYmJAhPi23uP5PKpo8r+o0MK305YD4w5ZAD4vcnh9tADoQf8PBACAH4eCreHHvgregDK4Iv2TqksKZRnLZHMql8bJ1pNTc3NyNLKkgYNifEJkp6UEukrvLamLfCgM84tzitNfPwt/Z9zb4ch4ETt9auX93JtNMGbFQCgTpOyBzL+CP5B62RhSw9usjvUyNszPEH7w2+H/h9EADCIBoHxGXTlS1d+79qT3ixCuedkjyL3/40enhAfH6ljt7SUDNp1wQsE8Vtwc21rBtOtVtn6XBBk/PLsSc18ORnzm19eVM2HuJiN+wS9r+a8bn3rt/IJwNe3b/1REAn0s7pDZ6Wism7TbvSjj42Lk9npKYmNj5P09NwNgnbbAQC4GL3SyRibWmh7DbN1QF7aFtb9vHzopyFgF9ELysox198K08g6dsAJQLiysv3rQMR2fWw9v6GKOz0PBHVkg425ldP86vwpfZ+dzCsrbvb3oqlTbkZmmtazVqsqKZL0lCR5/PJdS0QCUjLeZixGBd8+LvNMuYELlBZ8dv7kBkr7k5et0tbbv+FU1tIHp+3sbA/o/b5HBNqAItu1+YVF+fLmPf1GfXz8yPp9NAynrLQ07TDw4PkrBUzYjw4KAG50A6AVZ3lRgYxMTMj0bMT33CfKGBARBMhFBBGQBXDELqS63fGHx4ceCD3w8/NACAD8/O55OOOfmAdGJ6flxqNG+cWZE7K8siKwAryoutbpERy1D/UI1MYghuDR0aoDW8qCcH6rAj6B4rnzv/bsU0zveWjsTqrUy8uL2iucnsh+Zg+u0Twg4MUoi0hJTFLhpsyUNInZHaPggNnOPkFbxHnVNvu10rt4+XeO/dzN3PyCI7sPggQ7LMonp2cVBIFKmpWRJixWWYASMNdY+oF3d72Up403/VwtXgCAocL6nYR6Vmp8WRD72b7yEqXCOhllLzA9ctOyFeyxWzT0ceZ18dJvtd/2Tlg0XSzcwCHzDlBeAHBXWFixAfCJRhzPKztNZpFa45WV1XW2iN0HKOGjiO9nlz/5R0lOdtYSGejvkEcPndv/2QEt5n7t6r85ltM4jSEIIGY9DoCREg4EAWGPGMCxtGy/tic1LRiDdgbh3H4aDm6Al70HvVuwbA9wrfOZW1iQP930787AMQSh1i4y5jzRiOrZBQXdgnIDbLhpE0B3P1hVvj6Vtp5+efLqHdBgNhjmg1fXEHuLQy8AwMuXfs+403Yo+wYggYUAy4mSCbteAln/rv4hBQlMqYW5H6Z8gy4BlENQnkPJX1xsrFw5fVTLDPjzuSMHtyzWu5W5hceEHgg98OF5IAQAPrx7Gs7oA/MAWZmvbj+Qk3X7VCwtPydLjuytUso+C1cvg9L4qO25r0dYZFQVlGkJgDUw9j3QYQfo0NTXxsaRZXYfHwvrBw++cVXU9wuorZf2yjrip0ftz6W2pEpe9XaooBPZK+ZalJWvrIigau1uwQ3nePjgG9cAKSurQM6e/9zTH9G0dGPuH1/6raNaPAtkxOqiFYkK2rfeay5BKf3RPFduwmUESYhckh2jrtap/v/J42tC5jqIIVp39BjCcRQUbN+iyRyfPfe5ZOcUbbpob2+rxMbGSV5eqeO4+vva5PGjq4EG6wdAeZ0kaDDuVULhdw47oBUUkDLj9iuHsc/PBPbmPaLE4dGj7yQ7u1AKCsslIyOSGQ7qYz8AwitwtT/jblR+JyV8xkimmdpxSnCCGFl3AnMrA4jjnIJ0xOjIOhsKOvvZOxG0dPVKY0v7pksHoe2b8h7AB37fqNu3GywDfERnGyd9APa37mOORzDv3rOXji5xayvotPPU1Jj0dL8SnmHEP+kSYkpErPuPjE9qZw3uAwG8YVJkpqVql422nj4V8oMVkZqUqAG+lZHBM9LY0qYAAcZ+gP6U/tXvq5bvHzVKZlqKKyAa5N6H+4QeCD0QegAPhABA+ByEHvgJeICFGdkMFmEt3b26cCvKzVH1bj+jJAAgwNR/E+CQ6Uft2HQHOFJRq/T4H9JQuyfIP3nqU8fAOGhNOmN2C4bNfGYX56R9oEdKcgqkd2xQSrILJT05Anb4BSbmHF7BTU93szQ2fO/qvjPnPpcchwDPekBQijXHMBbmjOCa3XhOWAxb6cR+9xW6+t3bfwrUss6rleHi8rJ8fedh4BZhfuOK1PPu03aGdkO3YnpuVhAAoN0jjAarRaPeznFHj12S4pIavyEF3r4TbRUnJ0YkNS1rQ3tB6wCCqvITnF68/FtPYTyviQWdi1eJjBcYYxcOjKb8h3G7iWECwqwsL0pGZp5Oj+/N2ps1SU3LFBgak5OjqqsASDg40CntbY2SkJgiMH1MS8egwJhfeRD14FcfbFb1dwpc3falBd/espJNtypoJw3rgU7MGq8OAtZjTRkCGeynze2OQbsKB545rt0DMK9sPPT+nqER10fQWh7hVubgJI7opkvgp4VgHYgTayXI+2S9h9YOJl46LOa6b96sKYgbWuiB0AOhB96XB0IA4H15Njxv6IH34AFTZ0k2gfpAzCywvC5HvX/v6KBkpKRJfkaOzC0uyPPuiMBUQmy8HK7YH3Xmk4z1/Xtfyekzn2nmDOos7bNGR/q0P3plZd36dvqo5+eXazZ295492lbtzq0/Sln5ftlfe8pRQI3653t3/xzIi34AwNLKsvSPD+nc6QiQk5a1zp6IJrg5fOSjTX7yowhnZuVrKYQXG4JJBg002DfS5uzKhrHQnutAZbl0DwxJQU6WAkUs6AmgoY5CtZ2amdU2gUf2Vm8IqqMJlr0o3ozNrxVgoBv6dqcgbcum52dU/M+euY8mA8/l/Ojb0YybfYNmjhGcqzt0LtrT6/5egnrWEwYJWLwG0NbaKC+b/OnlbkwcvxIbMqrWLgrRsmGcOigQaN2+9YV+awoLK/XbAwiBAfbwzFNeVF1zRG7d/K/1Nn+Hj1yQsvLadXcEfS9Pnv6lIIDoZm7ZaDsFnuPdBAAdg1wXYOHKqaOSEBenteluZqfMBwEAKFcgM803xa0dIMH/5ZNHN2gVeGXj3cZnr6lnP7dSA6sCvzmfW1kEwCKZdz/zKrHxAgytIoY7XWrgN+Zwe+iB0AOhB4J4IAQAgngp3Cf0wI/EAyy6EOwi8w9dksXFZ+dP+fa4f9r5SpX+sYq8EiEjjno6lpueJZUB2p7ZXXDvzp/l4KEz0tfbpoF/a8uTSIZx1y6tVSYAOlz/kfT3tcvwUI9UVB3UXupk1jIz86W1tVGOn7ji6tmgAZSfMr+5gGmTSLaYevHitz3RgwqNOdVpz0xPyPVr/+b5dJy78LcCbd7PoqGr29XSAYagh6I0TaaNdpHU0ZYV5Cs9Hhovdv/ZS209VVuxkVLuV8Jgxh6EJj84Nu7besvPF2x3CoyCHGf2iSaIdBOrnFtakKT4BO0ZbzVKDybnZqQ0p9B1SH7AkDnQD7zymnPQ4NQJMS64KAAAIABJREFUMLKfF/0GMuFFeTka2AEiwTiKpkTGSWfAq+6fMTj5PijgwPFuzBwD7DH3I/Ufy3ff/B85e/7X0vT8nhw4eFpaWh5Laek+WVycV2ZAQWGFPHl0dROzJkgnBy9GjvGzWwYcgK6yeOP3gVZ77G83e8C+vLwif7x5V8tgrGZlzngF3nSXQTHfmJtKv/Xcn507KSMTU/L4ZYvjo5mVnqY16gnxGztKuFH33Z5vWgvyO2fvenPvWZP0DG5mC3xy+phAtd/wns7Nq4ie3bzaipp9/UBRt28hehoo/DP+8elpBX6P7q+O5tMV7ht6IPRA6IH37oEQAHjvLg4vEHpg5zxAjSBZGqjWBHOoGAMCoCTsZa/62rUzgJPVFFZIVqqzaJfXOfv62mSwv0NSUjOlu/ulHDx4RmhZlpqaKc+e3ZLc3BJZmJ/R7YixJSenyuTUmAps5eeXSkpqhnR3vdKe8k5U9iALb8YXNLuJiFrHYLekJqYo6EHGOGjgy3UufPT361Ri/j42OiB3bv/R0+9BAmZO4LfYtF/EnvGkVVRrT7+2F2NxGxsTo+0j+0fHVEQKgCAzNUWm5+YkJSlJoBLbNQL8srT4+eNL/yBxcQmeczYLYLuSeDRvwU60ugoKIDEuZWmc+7XssmhqwCxo7uuU+spaiX1basHcRNakZ3RAF/bluUWuzJkgLeyCdIZw81s0NHnrc0h2MikhQRYWl7R8Qv/f2prWLUM7zsvOlOGxCdlfUaqXDloi4xTId3W+kGdPb3veejtrYO3NG83Ik30NYnYwzIz5qz//f5rpB1grLq6W/v52OX32b+Th/a+VPYMYIdn+Fy/uSVVVnQoXvnr1UIUgrWydIAwh+7fBadxuAIA9q7+4tCxffH/HceqfnjmhavIY3y6y+3ofLUZ5GMwZsv8YoM7VBw2OrQetNfpurAPruU3g3NDcrvXsdjtQWSYHqys2/TtjQLwW4MDLyPhzfFFO9iYAgeMGRsfl1pNnjqdwYgC0dvcJzCi7cZ3Pzp3apIFg3c+uQQFQNzc7tS5i6dbuEi2Daw8btN3i94+eCkwMQJHQQg+EHgg98GPyQAgA/JjuRjiW0AMBPUDG56s7DzUYyc5Il6y0VIGa6WZ0AWgb7N68EIqNU/o/mgB2o1Ugyvn8D8E8e4/1gEPV3VjUP7j/leTll0p5xcFAhwZtiefXd9x6MRbNmKGLB1VqV4X4i/8g8QlJGqzDdqBfuJdFoyofTTDHNZ0yrYjiEexv1RhDY8MNR9E85kKQQ6YziJm+2EH2te9jby+2lXNwDO3cHj1wVpy3n9PpGWof7FbWzMHSSE9xbGRqPAKozM+oZkbh29pytzGOjw/J7Zv/5bjZKXC17giDgPp/J3CM/aLpGmEFGui8AGCoYFBiouzZs1uWV19L7J49fE6EVnXF+TlC6zcsKJPCWuqyuDgnTxtuyPBwr+ftcxKURIzv22/+OfBtd2JQAFosLMzJowffKM2f7w61/1PTY1JcXCVodlRWHZKW5sey/8BJedX0QAoKymV8YlguX/n9Jq0ELyADUAEdAT9zAwDsbV1fdfZoa0Ynu3DskBRkZ2lQ/939JyrOZ7dz9XVSlJu94Z9pM3erYbMYLEAbrIKOvkEh++9nRrDPjYYPawS1fut3CNCa4B9w0s0Yh2mP57QPoMjztk4tjXAzu6gfCvxk4t3MCqbY97EDsub7MDjYuf5NcfvdsZZR8Jtcv6/GUcPEz9fh9tADoQdCD7xPD4QAwPv0bnju0APvyQNkV1nclBbkKcWbBRIZBy8bm5mUtoGNi7yy3CLJSI5kJ16vvVGxQGrkx6YnZXFlY2Zpq0wBzs2ivq21QQqLqiTbgzZtxk8w+v31/1ivy/WaF+JbTrX5QVwftE88wQ1Z94mJYc0oLi8t+J7eqS7Z7aBo6tXd6Oq+Awq4A60ZJyaGlM3BfUhJyZDcvNJNQnToKgASpSS+611uvcTLjm5dtEdj6FlcPlkvSYneLIMg5wzKIOFc9kw8FP+mnjYFvSgZ6RjskYNlNTI+OyUZSWnS1Nsqh8r3Sf/YsJTnFXm2zSRQHxsbEO6xyrWLqKo/DBi7oZ2xurqs//zi2R05fvJTVwHAaJ4Zk2UnOBmdnBIo4kEtqDglNfw1NfXS09McqJ2kXfjPjCca4MZLmJPzAfCRzXcDUcw1jTAbQKWVBWL1EaACrITl5SUlTqACn5GZ73p/7P51o+Jb6+X92mhSFpOflSkPX7ySmfnN3yDE7WCFoUZPtnxN1iQxPk56h0Y3BeBWlfogzwLAHGJ8BOteooPMB40awCWCfjcVfus1OTc1+abshG0I4c0tLgp+CwJOKIhw+pjEx8bqM37tgTdAa9oKOs3dzvowHSasz6ZXWQ2/z0vLy8rG2qmuIkHuUbhP6IHQA6EHgnogBACCeircL/TAj8gDBPwoSl84ekgXSiwyyAaV5Od4tgZkods3Nij948NRz6aqoFTF87ZiZFTa255KVfWRQAvmpcV5uX79PwIF2tuhUQcJNgjUCIrNf4PMP9oxRRPMBdU8CDLO7ewDUERADIjkZm49vZ32p2aWfuBkpHfCgtbHcy37/eI9edXXIfuKKqSpNwIE0D5yfGZSctIyZWJ2SjJTMqRtoFOqC8u3xY6xznVoqFsmJ4Y1aE3PyHFt/8cxQUpQzLkNYwTmEEFhNC0io/Ejz2YQcIxxudHmowFutiOguBPPWDTnsArDRXNc0H3p+gENvrmr15VBEPRcTvtlZ6TJpRP1+lvjxijYzvnNseiXoLmBlshWDABiaXnF91CnLgjmIOszaGVyWcuKomGe2QcDMIKWD9+80EIPhB4IPfDX8EAIAPw1vB5eM/TADnjAtBmiBGBsckrI/lBPygLIzwhg2ga65c3aRvGomD0xygIwxmKvhp7YyWmumQyCJcTSYnbv2bFWgohyXfvuX/2moduj7f9tPSnK5giO7aRtpZ1cNABAtAvP169fBwJddtIH1nNRo9w9OKxdCZwW5tSak5GmHZqfray+lonpadU7ILsG1Zi+2E41ttEEkk4lFXSNIMMfFxsrsXtiZV4FARMlLiZGpudnJTkhUbtpFGXlS35mjt/Qd3x7UI0Dst90OEh+y/SJZiDRlqYEPfeFj/+bZGTkbto92utt5V0LOsad3g8Nkqv3n3hS4bd6TRWDPXdSlldX5YvrzvoBQc+9e9cuYax2s7YgpNyIDLsXrd/teox1biEiSPvXNDd1fjv931qmYgXDag+clOqa+qinwO8lzCj+SzeFkCEQtQvDA0IPhB7YAQ+EAMAOODE8ReiBv5YHUHqHNlpbUSYz8/PS3jsgpkdzkDFB4V55vaoLvuT4RF2MDE2OStdwROCJ4KYkx5su/Kq3XWuig+4fZFxBMvPmPE7BW5BrmDZh1FrvlAWtB7ZfL6hiPMdFAwDQkvHunT+9bRt42bcVoXVcBGP0RqezQ27e5t7jfj6j7INz0KPdGAE89csUm5PlRuE7yAIY4AAAgcAB6vLK69cyPTsneVmZQquvo/up0383omjEHTnK7xlizNCK4+PihEyrMbee3mTaEQwMAsb5+dFte1CAYzuMEWjviOntlPlpSaAd8M1X/zvQ5QA2qP9306Xg3pB13717t4JL29HHsA6I8z5taZfq0mKlw3vZwtKSgl4wLhgD+goIw/kZ54XdRTcAPzHN3MwMof4dAUcE6JxU7/2uZ7YDpCEW2tbbv+kQu5idX4290zWrS4qkrrpCbjY8EwDsrRi+KS/MlxcBNAs4P10WWrt7N/mRd/OXZ09uekftmhcm0LeDU1sFn+YXFlW80a5ZsBVfhMeEHgg9EHpgqx4IAYCtei48LvTAj8AD0P/5P3q/P2pq0QXphWOHJTVANpXhv0b4rfOV1nLvK67UTH9jx8v1+v/akmoVAHQzMkFP2l/oeTCCuSMVtUqX3o6hF/CyaXP7Jvs5Uaa/dOX3rjW+a2tvNOBk8UYmnPpq6qxpR0j9PyJgO2GMgxZjfllWmBeMJzstc8Nlg2ZzOYi+5bUHTvkOm9rzmzf+oJlWxNgQN+PaCwuzWr+MKNrrN6uaiYp/C/5oG8e3ZvQRKH24eOl3joE6vpyZHpectyJo6tvlJVl781prwal1RziRIIyA388/bpNCQA1xNBb+K6sRwIpaX0AvJ5GtaLoq+AWS+Oz6o8b1gOWXZ09ImgUEsI+ZrOi3b8XHrHXGAAK8r6i0b9eiAa+8apU5T+R/kXeEZ4b/UYLDvQSY6up6ud3h6vHaju/IRxLj8W2IhvnjBWwwJ4JnOhtgsKPQSAkCNvlNdmhsQsanphV8ghbvZtbngH0QuctKT5X23n55/LLV9Th0MK6cPir81w8wICtfU1qyDn4BsH1z92HUGXaC4WO1e6UolxaQmwUD3bLlgACo8geh3FPjb9We6Ogb0N+soMYYCeYLc7J1vkE0RgBR0BVw6gYQ0TQ4LsmJG5lHdKxBgNbYmXOfS05OkbaKNKw0t29GBKRc0necMolTh2r1WQEQ5N7fbnih/3b9YYO2LAQE2InvQVAfhvuFHgg9EHrAeCAEAMJnIfTAT9wD1Eqi7I2aNAuxxuY27e1Mj2cWwohFkS0lYMrN2ig8Rquzl73t6gE6AeRn5MjAREQfgL8fqayVuLct0KxuQgBuz+49mtl60dOqwoHGDpXv197p0ZjJCmsw8uaNPHt221GN3umcxSU1kpiYIivLi7K8siSvCWCWFmRqKrL4f99WVX1YEECjvaGXQSFvH+zR7Pfeokr1qwlIomE8HKn/SErL9vtOi7IC2ql9fPE3cv/uXxSgQNwKsCEtLUv9A913T0ys+i8mJk4qq+rWz0sQPTTYpUr0tHZEUG1wsEvbAMJCwBobvpf5uRlhkazskcEuFUocHe2XqqrD2kJubm5KWQRcA8HG7RgZVajHiIxxPTKePIOo2lsz89FQyf3aSJqAjeAFFfLThw9Iaf5m+jrz4v376s6D9YDItFmj3tdkfu293IP4wwTpposFIMudW1+own0Q2197Ut+P1dcrKu6IQj7HBq3XD3INr32CZkujeQ+sXQfs127p7tPvoLEgbd+CzpHMM8wVgmU3BgDK99/ee7QhELe2+xufmlEhP3t2n3KY/RVlen5jsBho+Wrdt7woX+vHYcPYrXtgWO4/9wZtEBNk7LQKBCy2im7yjDW2tGvQbMzrmSW4hYX2tLV9ExDAu3mgqkzKCvId2/rxvvQMDWsw7wQicHxlcYEU5+dqpxs7gMN79fBF8ybAo6a0WPaWF2u7Swxg5NqDJ9oO1ZhV08Dqw4cPvlHmk7HLn/yTApfWtoBOzx5VE9cePtFyJAD5ssJ8/SbNv23TSGtNfpfpvgGYmZqcLMdqazbocQAS0nkk1UVYNegzGu4XeiD0QOgBPw+EAICfh8LtoQd+Ih4wGZXDeyt1wUWm6sGLV4KoEmAAtFUUosk8GGOx8bTzleMMkxOSVPkcQSZjtATsGu6V+aVFBQhoIYhuQPdIv0zNzWi5ACJpfjY9Pa6LrJGRPhU9+ykaGcjjJz6R7GzvEgnYFbOLkUCVNnIE/ikJyTK/vChFWXk69WgCn6AAwPBwjzx/eluOnbgi9+995djezO53hOWg7CtDYO2N9nCnxRkZftgEiCFiUK9ZFN/4/j9ldWVFPrr4G2URYLRHLK+o3dRKbafuMYFJc3ev9j+nhpYMGgtqep8bmvdOAQAmo0rGn2t9dfuB6my4tdwkOESx/OPjR2RobFzBt/p9VfKnm/f1/rPA9zre+AjfA9bwjvB+/FBg1k7dI3OejMw8OXbskiQF1B+IhgnjxmxAIPWL7++ov2Fg8N1bXF5e7/sOa4mg8VRdrQyMjklLV6/kZKZLbma6zM4vaqDKv52o2yfNnWR0FzTL/rDplVw8US9d/YPK5KjfX+3qLitoBAh0u+G5432PBL0wMES7uXiJMwIqEJwjkukn4ki5yuOmlk0AA8/t3rIS39IFJmbGFhMTE7h8IjLGiK5MNCU+7M+xMMkAJUV2aUlDbEwwtowZK8cBnsA4shv3bGJmRlZXX6v/MtJSNs0LkPPqd/+6DoyZLhOMCTCVLhCYk8gr9xAQJC8zQ3jG+kdG9ToAMsyjKC9bFpaWJS0pSa9NlwB+l62gBsf1jg5IeZ5/W8mdflfD84UeCD3w8/JACAD8vO53ONsP1AMsHL68cVfOHDqgC0lDQSbTQzumvpFRzfRQf2nPorT0d6qqudXY51DZPkl8m8kn498x1KPiZ1YryS6Qouz8wF5lcUhQulO04sAX3uEdDx0+LyWl+3zF9ViwoxzfNtgt8bHxsrK6LDF7YmXP7l1SkV+6nunp6mwSBKaCmF+9ujkHoMKLZ3c1GIf2T6tEYyx0ycoTWELhLyndq23qrn77L+v18IZGX1FxQOITkqXh8TU5e+7X8uTJNQU+VleWdVGMsVBGaC42Nk6z/rAE3pd1DQxpz3oCjNGpKV3Qk+GlJaYpfWEMN7//Q6AMuZemwujElFx72KDU47ysDPnTzXtir4U281xaWVGAgMX+5VNH5fuHjQq+8S7BHDhff0jQ7KCMwQ1A0EBoeVFu3/oiUAvM9+Xj7Z4XcKz+6MdaAuJlvB+DEyNSkJWrQGM0HQfc7pvJgCMSeeHYIRXeswIAZKsbm9vlbP1Bufn4md4LniECx0h2P0Zqyoo1O97c1SMZqSmaOTaBM8E91Hs7ddzMk28xLVo5BtX81f+fvffwjhtLsrxDovfee1KURHlH2WqZcj1tp83M7Nn/7zs7uzvb3dMz7ctKJe9FOZISvffek9J3fpF6KRAEMpGUKan0oruOyEzg4SHwACIibtz7bE2PEyTx86p+N/uTaBoen1SizFBAvkX/LmyGByGSNOLrmu+7Mo6bjNWsMQL/yxf/OzzNc5/8my/3xGbPZflFonhhaVGT6K/aRrfZedj9rAesBz4MD9gEwIdxne1ZfgAeQOOb6igETvQWggCgXxpYKVVS2Mz9DOK/npGBsCoAL4q1xZUvpM+mBEZ0t5XkFGrFP5a+WieM8n28JLv2HJfy8m2BqtskTUBXgJIgAZCdmqG9/8OTo5KdnikZKS+5FWIJfGJJANy++bW6GQg20O/S0hqZnBqVe3e/k48/+Td59PCaBpq0Bwz0t8ud298KyY2q6gbtCf/uwn8KCQACugdNl+TcJ/9Dtm6N06ACcjj4CID20zPrJ+v2uq8zAdaFW01aQYNYrbQwX/tsa0pLwj3ZsfSSR0oAPHjaEUYXzM0vyOV7D+WfTjV6Bn+Do+Ny6e4DTbKRjCBZQKsCFWiI2rgPv7p2Oyr5lxuC/Lr99ybHY53s3XdKigorZItHFZZjgyLi+YJqyNzygkzOzkhFQbFsla3y+NE16ex4FGiKfteNaju9/7REVRYXyp8uXNF1QTBOwoFkDIE+ATwKElSP6bdHEYUg/f6TDplfXNS1lZeVqUkcrjvVXFpQ6EFn/B8d2utZiTdEfKbtoK2nT49nSN9QTKHGHRcXJysrK8rhkhBPUjBOEnzaiFQS77kovNzZM875TM/Oa088z2H+o1pNb75Xy1cgxzo2MqSMu3Yfk5raPbHu7rk9icWpyVFtDYJvgiSRkyjUuROJSpAwbJeelikgSozRxjI1NaotX7Qp0dbkZ0GP6SYArN9+UNu7eL7BDYDRxkQy1fzdo32NJCotNSAYSILm5hYF+hvBePyNHpuZkMXlJW2dy0zLkGQHF8trcbodxHrAesB6wOUBmwCwS8J64AfkAdoAeKGlqvX3yzdk//Y6DUaCGIEVaAB4ASIZRIFAFGOtUBA0Xrn8FyUWe5+MoObgwbOSm1ekwW80o/o2ODkiWanpMjQ5pvwIBP74za+3MyijO+RTp8/+VlIcPaL4lRfqhMRk5U2g+k4APzjYKSYBYOZMkL6wOKfIgB+d+ZXcvvWNtnAcOvKJXL/6NxkbG9BNkVZEh/7Ct7+XXXtOyLO1Va3O7j9wWvLyS+Tu7W+113/7jsPS0hwia3zVBIAhbKTiGBcf76tYAAHg3eanUl1apORa/I7PywpfSvHFIqtoXvLd19XItgEp/+T4IYVU04/tbDVw7nO3pU0I9gg0gZajyNG4e4dcaXokDTWVMr+0JCAKPj1+2BfCDfnel1/8e7Ql9s59X1hYLjsaGiMGYUyaAKlvbEiDHhKSBE+LK0uSlpSqZKM97fcDJwC8rptBYfAM/PjoQe0Nv3b/sYCE2lVbFfYb6wYo/ZuwnsFhuf6gWYD+H9yxTb66flvbpT4/eUSDxp6R/lCfd2qaxG3ZSlyvcpIV+SWeMqokHdivqaVN1xDrywSfrHtQJcDP05KTtMo/t7gkS0vLilp5VYI5OD7S07NlfHxInwmxJHu9fNvfR5Lxm3VfwcGxa88xJSXNzy/RZKOulbVVbTEybUeGjJRMSGvLHXn65O66cc59/K+erSZex+QYu3cf04RQYVFFOFh3t6CEnnel8vWXL5UpQDplZeXpsUdGeuXunQueXBonTv1cEwF+RuKHtjmCfwL+4pzCTSE03sQatmNaD1gP/PA9YBMAP/xrbM/wA/IAL77f3W4Kkx0d37tLMtNTlSQtqPFCMjQxqn3rTqNqhyoA3ADGeIGfmJuSmflQkBuJvCgWZvagc30b2/kFiH7Hbulr1x5QAn98lZ6SJkMTI7K7artKLXpZ0ASAF/O5V7UbUj6qZyQAqJoZngXQA/MLM9L86IY0HvtcyQEJ9Kurd8mtW19LY+Nncr/polazSCSAGiDZAGcDxzakcby0Hzn6qUKLSQyUltXqGF4BgqowrK3K6tqqzgmIO+MuLc7J4uK8th7Mz02v63Mn0UFSAv4Bz0BieFSRLpB9Uakl0EGiz1gsCQA/TgUCr798d02Zy0moUb03MG76lfmeVgQI1OAK+PbGHSEAhZyNqj+cAVRjIVQzRk96aQEs5g7NQscJxoJceBtrP+gxjp/4iQZKr2pB7wOO43XdqJQDt6f6TsUdclTg/yRdgPS/DYN3pat/SPbW1+pz4FFbpyJBaP3wM2RXQVOBAiCox0heQNT34Gmn5Gdn6jOdJBctCW/DaPH55pv/JzU1uyQru2DDvcj84FKAiI/7Y199rWfvPXMluQfqiARlJGvYdVQgVcVGhnvl+rW/hzc3z+G7d857juNGRgU9prOf383Fsnf/R/rMa2m+pfNwok6itW1FUqmYWZiVyblZVUspzi30JNp9G9fYHsN6wHrgw/WATQB8uNfenvkP2ANUuL6+cUcrbcCPYVCO1HfsdgVw2HsdzSoPiBVm50tVQem6wGV0ekLaB7vX7RopyDWQclPReV/cH5R0D4K/lMQkeTrQJbsqtgk9nb1jg5o0oR0gEmIiKOzbi7F+YX5Wvv7q/ygcf1v9ASXrM7B9ZwsAL85nz/2LMvm3ttySsvJ66eluUXk2XvZhtoZ0jmAfo6+/HvjrnfPhsUkMQLCVlpa1IYgF0js9Na4Ig6WFOQ3sJyZHXolpHrJBL2gvAfilu/cFNnUg9ztrQqoExujZhQMgiPldX1pqQNEgIcc5Q+r3+YlGlWajqmwMeTmINdnWGIRyIxPreTXMdyQATux/qbbgnGMsiYsg5/a2tnFWRc0xQU487emT+sqydckZvse37X0DsrO6QsnfzM9PWm4GRgB4EbEhF4n8H5D+2vISedjWqSgMGNnfhhG80//vZOwPIkFong/sz/zhGyB5AKHc7eYnSohXXligknbGQOtwj9KCA1SfRFuIg2NJIfMk0UiwUYVG/nRudlq2xsWpWgkEniThuNczMrI12TczPSGpaRkyOzslSYnJ+pwgIYNR/S8uqQ4fG8QBiWaCf+d94Ic2a225HUhy1XlNmx/fkLanTeHxjxz9TJ8pjx9e87yUpz76pWTnvFTnCHpM5/3f092qyiYY/oMbxdmSYpIMQZ8v7jmFn09z09oKU5pbZKv+b+PGtMewHrAe2OABmwCwi8J64AfoAV5AeRHlhQxYKC/jBCpBjeD1bnuoFxf46oHaBoWKY3zX2teuSgBOI8BtqNjmW814FxIAvNRRreaFF7b6IOYVaDj3MzDmlr6OF4oJz/TlHUlFfAWXQiSLBRnhxXxuGO+ra3ZJSUmNVu3QW19ampf7TZc0sN+9+7jCaamidXe16HfGGHPnzkZJSk6V1uabqncdBM5t9g+pBVzWcV+3UQ2kKuhlVCAhBISUDVg+Pc/GYmGT9wpeGcf0cpsx0TEn0P/y6i2tMO+srpTmzm7ty64qKZarTQ91U4JPZNMgm0MXHFQOqACK/jCRV5YU+lZx34UEAAmXgsJyQRHCsJ5Hu64bq6/PlTxxbHJ6A/kd98bX125LQkK87KmrljvNT/VnKsgDPQ8DJwC8EjemDcM5XyTz9m6r1WuGgQi4fr9Z79HTh/fpZ7cetmjfPEgBUBvMiTaOT44ekq1xW+Vxe7e2d5w8sEdKXgThJC5oueI6kyCCGDAzLU2RIM4EAO0HyLAiB3fywO6oSAQUCECSwE/QOzSqkpOJiQlK6GcMFA0cHIaM7vrVv0tN3R6tmmdm5siT1rthAkz4P1h8tO1gJBFP/eiXcu3qXxVeTxLhxKlfyFdf/C/tbycIPnTonLQ+uaOEpWXldbqPMwFAKwyIGKcxz8Y9DbrOnUYPP5KV67at3C6795zQAP9J653wVwZJQhuQk3Wfavq2+v3y6MFVz6XI96xB0xrld0z4TUgMOBMLzrVL8M/5Ow24P2Sp/N04cPCsqja4W9l4Tu1saJTxcc71L+Hd/fhaaC+CeDcvY70sb7T7zH5vPWA9YD3wujxgEwCvy5N2HOuBd8gDBPzf3rwrpw7s0aADyPH49LSSYnlJJHlN/X5nsywsL+lXJAHyMrO1yjT2QgrO7APsvzy/JJB28ZskAczOLtAKVkpKhiQmJulLa1JSsga2MN5THTM9/PR+wuocJMCJlgCgf/ewOjs5AAAgAElEQVRhd6vkZmRrLycvwMmJSbK8sqLIiWjM27FI1nkRny0tLciF83/QSh//QexXXFylFbz4hETJyyuRAwdOK6EfFXxUAfARP3M9IpHgBVnSzqpZkO1j2SbS3CBiQ1ub6j/SbU6LRVbRr0pnerkZFyg2SQaCQEjigJenJifJP67clO1V5ZoEoHJrpOcgnaMt4OLtJg3mfnLqWOCe86BokFj8yLYkv3JyiiQ5JVUlG5OSUlXukeCJ37lHkHwz94ghgAtyHHegQ+BP9R+CxvitW7Uf3hhVYwgTszMzlMgROUd+TklKlKHeR4ETACYgc7ZTwA1Ba4jbuH6GewGi1HutbXpNPz9xRCZmZlUpwJD2jU1OKekfiRyUAq7ffxzWmec8TuzbrYk9EqwkoYwx3vH9u+WrqyG4uJedazwouVkvZVjd24TI++JVNvKXZ0/q3PqHR7WdwPkcIXkJ9wbPJtRIvjv/B22Zob/+SOOncvP6l6rU0dX5SFuA4NTo722TnbuOamC9d+9J6elp1cTfhfO/D0+DIB9/zs1OSf32Q9Lb+0THcxvqCNwHoBtqyorlu9v39Rqf2Le+DYhn25VLf173nA3d058oqaEzyOcYBvETi4oH+znh9tGOSSLUoJy4J0gAgojAIrWgnP34XxT5NDMzodwoxoxUIKSO8NsYZRS+93u2BLmn7DbWA9YD1gNv0gM2AfAmvWvHth74Hj3ASzhJgLzsLOGllkrYvvq6wMRQvOQ+7H4SbgPwOxWqGBB5EQhjqUkpWv0uyPJmZYaU6eHDq68EDec4J079TAj6Q+zXsRF6xRJ0+yUApuZnlLmZ83zQ2apyXwdrvfvgIy2DWOays+GI1G3bv244Av1bN77ccAj6V8fHBqWsfJv279J/v7a2pkEfCZBrV/6qpH/REhzRlnAsCgbRxnJ/75UAMFrjJLLo94bfAqZ2ghFjQRMA7sqh8/hA/QlssE+OHdKq/Y2Hzarr7bQfn2wUoOcoBriNhACyciQPkJkLYiBC2tvua6XyVSxU6f2Fol02c4/Ay/DN1/8RaAruBAC+ICAm0Cd4hafBGN+RMBkYGdN5AWvnZ1QSutrvBk4AeKFhnAgA1gPVeWOnD+2TgtxsMSoBtETB6fC4vUtZ+k0Ay++PO7o1mQNRYEhjPmSGA+LGwxbpHhjSbQ7urJeWzm5N9Jw6sFe+vn5bPze9/E4HQkwIisTPRienwkz+T7r7dDOQJ87gn+p2090L2ivPvVdRWS9DQ72SnZ0vk5OjsmPHQbnfdFmRM/Sp79h5RB48uKyVfhj3kQQlyUO7z8lTP5fLl/+syh+3b36lATjPBpKla6urcvPGFwL0np+d8HrDcwA/BteN9heTHHEiALyg8iaQNolLJ6/ImXO/1USVkwsD8j9n2xjPBKrt57/9XdiNzudExGMuzsuFC/8Z/tvj7tP3SwDgQxAImPvZYhQSmDPIAHM+jH36zK81uWbNesB6wHrgXfOATQC8a1fEzsd64DV6AIZoCKmoUvIiS3WMYCQzBlJAehWBK6LXHYtREd9W8pJ5270vgQ5QTwzJMF486V8PwhHAyxWsz7wsbsZiqW56BcjDk2OKhFhcXpTKglLt8afff1dlvaQ7SBKDzI3A/OKFPwbSrPeai3lpxRfHT/5MGarxZSTGbiqIJAdgoi4urpSq6l1Bprphm1iSF5s5gFtyizHovycwY11TtSUIoRJ71AE/Doo0iUTUZTgAtFJ8slGQAQT2DHTcBGYEPVSw3XBoAkBDTogeO9XnrPQ0nWdqMgF5dG9wDfGvuUfo30b67NuAQblXgGyOCgS5a7hXsl4oU3jJz7lJ2CLN2JkAMOoJE9Mzyr4PcR1oCZ4/QP2pqNOTD9QdJQASk/xMkoW1TNAaxJyVV7O9SQAAlwfef/vxE5X9w0jgpKelSt/giK77o3sbdG5U7IHsGy4JdxsB+wF5N9e8rLBAvrp2S68lTPuM8d/nL2vCA24HWkS8jLX62fEj4VYEr21YcyQtWCO0btFu4L6PCTSXFhfk6pUQ1Ly2bp9MTg5rgA8fCOocrBs955xClajjWYvR3kH1G5UQth0e7pGDh88pMgSYPgojVLIx9gEST8LWSfJoWjjwGVKLnP9fL17zTAC4+/DhKSF4x9ySe84g3pl8MuSjZu4kEJaXFtdV2ht2H5PaFzKFmz0mc6JlimeH0/AriRHzt8bNTUArA/fqo4fr2xNep3RikPvBbmM9YD1gPRCLB2wCIBZv2W2tB94zDwD/h0AK0iZeWqmWQooVtA3AnG5rX4dMzk2vO3vY7fMzcyQzJV1fUpEQnF8KoQAwGK2piAc9lrsiFMnVrwpbj6XX2h1087J3t+OxFOfkS05alsL/8UVRVr6kp6SGuRKCLpVYmN/3Hzwj5eXbwkMbXoXc3GKF/AdJikAQRmX36LHP5UHTZdW5pud7s+bHyr3Z8Zz7eSU8aG+ZnpvTdQWzO4EVVXanefXyes2HKrmpOrq/9yJ0c25DXz9BrpMIra68VHqHR+THJ49qxd/AzQkiqfzSMw5iwFkRj8VPXr3NfvtHCkCQ42vqbJGc9EzJSs2QnPSX/eVmvKAoCrZ3JgBofeBZA4Senvf/+vayJlCuNT2Sxt075fqDxxpw00bR1NqmPyNtl5+TJY8fXVf0QxDzksQ0wTv96AT4BNNOwkbnuP90qlFm5xfl4p3Q8QxCgFYOEB0YSIUDO+p0DAL+T48d1ucprR8Yv2dlpMnI+KSqQfBscJJBEiCTbOUY+INEkJ80H4StoEuGxic08GeNQODqZ1SaExJpOXqJfjIyks7EVtvTe9L8ONQuQKIvWnIwmu/nFxblr5eu62aoG0BU+JdwAmA9AsqNDnLyNrh5OuAwIZjGkNeD18BtlVU7ZO++j8Sck/keNBjPQMx97wc9JogI2m/c9tHpf5asrJcSo0GeLSQ6QA3QLsAzhpY0a9YD1gPWA++SB2wC4F26GnYu1gNv0AMwptNnm5Ic+8tI7+ig9I8P6exK84qkMCtXEuNDfdcE/W0DXWG+AHMK1UXlUvhCLznIabn7JyPt4wWFD3IMs82rJAAYA+j/g65WqSosEyS8inMLpDwv9AIaq8UyFzcrPsE8/b87dh6Whw+vydlzvw1rWvvNw0BVt28/KFSzUAaAJ2Gz9qZaANyVt1jmF1ROLlKVnOMR4H99PURSRgAPHJuAlSq2sZqyEkE1o29oVKvI9JebIJ9g+PzNu2FZTuDuJ/fv3rSeemfHQ3noQ4Tm9s+Jkz+TXJ81SbD5qOepLK8uy57K7ZKSlLzBvZtNABjyRCr7yESOT05roEjgT5X/mxt3JS8rU/bvqFPf8jN+xWI5Jtsjd5nvkB80HAAmAWASn04JPZQBMLgjJqZmNODGSAgQTP/t0nUNkjEq/PTsU9UngGcbEj4X7zzQ703SwDiP9oaWzh79FRQI6wAuBD4LqQFsJMkz+xL8zy4s6H4gtjZj+A+4fkf7Azl+8qfK+E+CDh4Qmu43i/RxzsUgY/iM6wq648KtJlWZoUXCae770JkocicOnYH6zetfyNDQeoUZxjXPP/czx3wOauGbr/6vkEw25jzmvbsXpLfnSfg7CBLhPTBIB7fPvUhIb974UoYGuzwvDy1ptF5w33V0PFTSQi+uis1cW7uP9YD1gPXA6/SATQC8Tm/asawHfsAeWFheVIZ/KvsYFVJkAN3IABID28tqJNUjqIjknqCwbcY4euzHG6rWswtzsry2KskJicpDEMliCbr9euQNKgKZv8zUzWtzxzIXd681L7q0D0CqdeP6F4ESAE6SLKfutvEX3A9AwoFyj89MKsojUjvB6Ei/Moq/LqOFobJqp5SW1W26xSNoAiAIkgQUDQE+gZkxAsTVtWdaDaY/21Sej+/bFdZ9N73eQKYJitkuPTU1EPzfz5dBCQJD1fHfqEScl3GvkACoL632rP6zTyzBuHNdmgARZEZ9Rbk8aAtxI5D8AC5Ov/2hhnpZXV1TIjkSAVTFczIyZHpqZB20O9qacgdohriRa9W4Z6fKDd5/0q7D/PSjY/rMMtV759hsv7e+Rp729Ou1MvaTj47KxPSsEjxyPrtqq1RaEB4KjKTAif2h9pnWrt51nAOmJ56EEOSRkRIA+ISxQlJ+8UrWuhmjqj4zM6mw/8ONn2orAEEvkn87dx6RrOyXlezNjM8+7gQA98KtR62aLIEQ0Gnu+9C0EnihnkwCoKX5ljx9cnfD9KjwHz/5k1Cr2Hf/FSbyA+1w5syvZWtcvPKauIldIx0TmT9aoSBE9TKq9z868yvl0cCXoFOYn9toqaivPxBOpDqJUYM8YzZ7Lex+1gPWA9YDm/WATQBs1nN2P+uBH4gHxqamNTgBpjw0NqFyU/RYY3wH03pdRdk66CpBYlNHswZGxlAKqCup9A0oornLXZ2JtP3Zj/81zNxsthubmZC8jByZnp/VHl+gzX72qtJ7jNs3Nih9Y0NSnl+ses6bNXcvrN84+qJ79jf6MmrMtADk55cpbJbvgxAiEmg8W1tVlQC3gehYWFpUREdacopkp2VGrVj7vbQ7xzYqDUa7nPPgnIDHxscnausEbOXu+cMJAWdDfkGZIDnY0/NEKiq2R5xT0LYEZ+9wtOtH4AEPBmiPLbK+id9UnpH/a2ptl4M7t3mSvb0K/NqgPfyCFef8vfrjnd8T/BdnF0jf2IBKdxqJT+c2sSSmnEkyAmh8ANJoR3W5VvyRSewaGFRIO9X5K02PNCCuLC6Sy/ceaHIAZATylF998b+jXYrw9+57Ap6BL67eXEfcx8ZU1CEjBJHx98vXN3zvPCCBPuOg5EBrAggByCadBp8DqIJIdmxvg56jWRteLPnsT1KitbNHlRAgQyQ54pVwQ2Kuve1BuPrM/bR77wklQjVGT/+Na/+Qkx/9QnJyCjVohYUfIjqShEGeDdGc72wBIOifnJmR9t6BcDuEc383XJ6AumFXowbR7nVM0oog3pDouedhEgSxPLsZw+uYHIv7CXOSDLKekD6cn3/Z7sZnZWW10tfX7ju3goJyqVOSwOcqI9jX+zQ8fSeBYDTf2u+tB6wHrAfelgdsAuBtedoex3rgHfGAViPjIN1Dl/yZMnUX5efI6uoz6RsekbKiAkmIi0OlSQZGxoV+4YqiQklNSQqzUQN7H5oM9cliBMEluYXhwIhAhwASiDFGRRlpPIMecLsilpc6P2g4sOaJ2UmZW1qU6sKyiAFiLOR1fhWc6fkZmV2cl6HJMdlTWS8JmyQkDKpZ70dYZxInBw+dU7jpqxrXjso/QWFWmn8SxX0cAnVe6rds3SIJ8Unan8yLNjBk/ouEIog0Z6TMioqrZXV1WYnJ6NWl4kZVk3Gfra0piSTVbngBYllLkRQQ8AFrNn5rnBI+Inc5Mj0hNUUb4dmm8gwE+kl3r/a308NNcMd9try8LMurqyE2fgfpJYFkUIuFKwLyxH37f+Q7NAoWnUO9kpeZ49u68ioJgPO37mmwD0O+X8+71+Tc+u9BfOO+hjzfLt19EJboIxlTU1YaRl5ACkjFGoQGHAVcOxIW2J5tNUpMePtxq8Lbq0qKtNpPDz/tICAFQCyQuIDPAZJVpA5VZaWkWAkNbz5skfnFRe33h6PCtAXQ5gBhpdNQmpiZW5DV1VXpGxkTEkhesqGREmxHj/+TqnwYY/1zXxh7laST2/8kRkjkgNzAUN+AIJHk7+cnj6xDyfB90GdbkOsMoiUjI0eTGk4EQJB9zTaGUJDf3QkHAvXauj1KQomUaiTjOcPfziB25uxvNclgzXrAesB64F3ygE0AvEtXw87FeuANe4CA5PajVq02QWqFVj3kVfybk5EuifHxMj2/oBrNk7OzoSrm8+eKBDh5YI9sfUFf7iQFLMkpkIqCUp05sPGB8WGtjnsZlfKy/KINFdRYgptIPZXArSdnp2R5bUWlCHkx5Zyd8G3mFUuQ6JcA4AWwtb9DkEHkvDleEIPJnUAQ3XUYt4NCrY1+truKp3D01eWovf9B5sZYc4vz0jM6IPWlNRv85hyDavz83IwQWRkd7SDHiGUbE/CT9Bka6tEky8zs5AsUBCz5z/RnmM0hvWO7WAIEJ3mYe16j0xPaTkIwNTI1Jrnp2TI0NSq1xRUb1i/3B1ryGBVkQwLYPTiskHIDK+d+gsSQoJgAGeI7p0HitryypFKNrA+nDfR3yO1bXwdyH8E/SQAvA7Vzr/2xFGTlaeLOzzabAFhcXpY/X7iqfvj8RGNMCQDm4iZ4i3bCXsgYfRY9e/ZC/nCj5II7KHZvy+9u8lKvz8w4mw2yST7w/IWLoKq02FMqMhoxot/5R/Ob73VfWFTfQRjrNDehIuSG8GFgXv3/oWvgH6wDv0eW0GtNk8zj3l9eXtTx3YgWVExamkNEjG6rqd0jo6P92gZhzK/iz/f4r/HoZ2EkBce9fPG/wy0G7vFBFNCCdv/+JYG3JpKdOPVzyX0FdNhmr6Hdz3rAesB6IJoHbAIgmofs99YDH4AH6EEFJusOlDl1YLNUNel/NUbfP0kAjGAWFnH4AZDHc7YFeLkuIyVddpbXrqsIBw2CGS+abj0vr1RqkxISZWZ+VnIysjZI81FpvHLlL1Ff4MwLoht67/YDZIBBEgCPH16T9vYQnDgnt0hfJMdGB1RvO5q9aTIpgpjZxTkZnZ5U2D/ID/r/vYwXc/ptCbyxVyVljHTuIUI2ZA1fsp1H3P7ZM7n43R99X+Cd+7pJFaNdg0jfG234E/t2aVU4VgM2TOuCWXOnPvqFBj7GgvIasL2bK4LPuJ4YCbF7HSQAcqWyoMyz4sx2sUhlupNTaNiTLCQwjMWQxCT4mp2dimU3qd9+UNUs3jdjbQOfp92AFiy3OddEpHM7eOiscmbEYmtrz6Sjf0ARCPu21wpcF5BbDo6F7mlaMmhbwCKpKbi3dc8BqD3BemfHo/BXddv2y/YdB2Xr1jjp72+XO7e+CX+3a89xqapqkL7eJ9J076J+7kY3EaSjbAAppjEIPWtqdutz1euYXr6BrZ+140RMsB3rsO1pk/5njETB7t3HpLikJpwcQiLx4cOr61oDSDZsqz8gZeXbNJFnzXrAesB64F30gE0AvItXxc7JeuAte4CqZHLSxn5wpkFVfW1tTaGxTqNCCgmgn1F9RzGAPnKCcnr0x2emNOA4ULtrXTtAtCqX8xgERuhbRzJerKcXZpWt3y8wj4W9PtIxVyDNCwD/b225I09ab6+b9vadh4WqbxDtcydL9ptYHviKHveyPCqR8RowerVs8HJ95dKf1gXYfu0JkeY5MtIneXnFGgRs1ugXplK9uDgvK6vL4c785uZbvv265lhU8tAUd7/8b3Yu8GcU5ubI+PS0zM4tSEZ6quSCoAlgXtV9Z6IrFlSDX0X4cU+bcihwH5fkFKmqByodfm0ehl+C1o5oFrQKjfY8c0hNy9wwZCxJOa/5REJzeG3PPLo6m7WdxN2ewhpfXJhT6LZX5T+aP17H9/jq66/+T6ChSA4SJLsNNAYJhvbefuU1gMtld12V3t9GotLIE95pfrKOxJB2FhI4Sysr8sWVl7wKps0FBBkG0uOz40f030hG0M41pl3Hfc8ZThI3B4jp0yeo9jIz5ta4OM/nCGt4dWVZiRCHh3vXDREkaWnmBcrJbw4MqvMkURllu0AX025kPWA9YD3wFjxgEwBvwcn2ENYDP1QPrKytapV9ZGpc6Cs2VllQKkU5+eug0hOzU/KkPyTBta20WnJfaI87Wemj+SlooBFtHL4n6CYJEMSCvCz6jTM5MaykV8BSX8WAdJeW1klqWoZWll4lcPabB8kerx5ksz1999ev/m0D0zbfexEzghCgRz8lNV3/BTkQBwHXypKSalVWbJe4hERZWV7UajckYLRFRDLGgAeA6lwQQjy/sXih37X7uGRm5UlKClrdG6XwIs0DNnR4J5KSEmVxcVn6R0a1ZxxOjbXnzyQ3M1OTakClI5kftN+pix5LMGjY0t2ICfg4OoZ6ZWpuRmqLK2VxeVEyUzMiKlgEVR3g/LxkB1GpoJqKr5eXl6Snu0Uro/z+/NlzyXAgTB40XZKuruZN3yKMCeQ6MzM30BgkjiDNA4ZOu8Xy0qKsri3rOpibndI1SyKRzxkbwsyEhMTA64TgcXJyWMdCDpE2GT9ZRq8Je8nNoXpAv/+1q39bt4sXL4qTrd+5cUNtlaK5DDkhCYAd1RXKZ+A0kwBwVv9JIOzfXiff3LijnAiYH/w/0EV4wxsRmF+/9ndPpJcXSuYNT8cObz1gPWA98M54wCYA3plLYSdiPfD+eqClr10DC4zgwgkdh1UepMD8UqhihEEKeKBulyYIYoEa+wU3m/FcLPJ1vGCfOfcvG/qCIx13bLRfIayvEqRGGh/m6bz8EsnOzpe09Cxl+g4Kk9+MvwiYCP79zufUR7+U7JyXjORU54CtkzRA2m9qalSysvJlaWlR0tOzVKmB4Irgi17atPRMAUruh+4g8AdG/KT1zmamH3UfgjwqqWimp2fkaEIiUtWvuaNbpmfnJD0tVSuqKYkJSuRGTzdcGkCqSZDtqav2XTfIioF+8TIn98TIcK8GMkEsGut479hgKMnzXJS4M5K1ttwO7G9nwsKMiZY71xY/cr8h77iwMCsLCzNSUlqnCBDM2RoT5BwjbWNk36KNwzomCYjyQGZGnszMjmuSAr9nZRdosoI1DFIEPgCq1mlpWVJUXBlxaBA9nPf9pksbtgs6t7GxQbl6+c/r9neibNyKKW4EDsXo7243ychECL2BGgE/gwIwagT3Wtqkrdc/KWkSACZRwDifHjssWRlp4eQBn0FciHLMu2ZeSCUzx9eZSH7XztvOx3rAesB6IIgHbAIgiJfsNtYD1gMRPQB0vHsk9DIJSzpyfEgFDkwMKzrAabQGNFTUSdqL/shYAvHX2esbS+KB+R8+8okUl1RHXQkEDbdvfrUBchp1x1fcgCALYi0CWALt5BQ054P1zUc7tLtP12t7LwQASQMQEFR9X8WGh3rkxvV/vMoQm9qXJEthUblkZxdqkoUK8Osw1t79excjrhFnQB1LIA6vREHhRqUC5k1V+l5ns+yq2KYtANWF5RHVGWJJPLD+Pjr9q5gIIYHhP7x/5ZUq/17XA8QO1fLXtf6jXXOCzcmJEUGxYnCwy3dziCohqYtmXtV/575uPgh3AsBZ/a8pK1FpQZQMaFMhAXB8b4NcvPMgnCBgPrlZmZqsunA71Pd++tA+KcjNDgf7TnJLo3rBdiZREO2c3ub3oMquXvnrhsq/kfx7nYnkt3le9ljWA9YD1gOvywM2AfC6PGnHsR74gD0AdLyps1noh49kbrlAtn1dwY1RNeBFleorvc6RJMiA90JkNzY2EOjKEeBAGuckZvPaMRbYdKADv8JGBJEkBDIycxXmHkvbAImMiYlhreJH6wP34wBgDODP0WD9kU5xcnJEZb/eBQPJANkaRGNUgxMT1zP1R5sjChC9Pa265qOZ4QAgSL5yORhhJWsUuTRY1P2sf3xYhiZGVAKQVh3DXbC0sqxs9Ib4jf1BXZz/9vdR+RTMsfDLiRM/1T7vaMbYaNZzff2Mcegb34yxJg8d/jiMMtjMGJH2obVhanJMBgc7A3F4MJafoojzOH6KKOc++bfwsydaAqBveFSuNoVI9841HtAkz9fXQ8gZkxC49bhVOvteqrUc3dug8q9IKGKm2v/NjbsyPjWtKIjPTxyR1ORkuXzvgba6YMhdfnbiSFgh5nX7mfH4+wJBaZaDFDPScZwICe6JPftOydMnd8PPsWgomTdxDnZM6wHrAeuBd8kDNgHwLl0NOxfrgXfYA5DEwf4/szAnBAsoAibEJSjbfmpyisL5+Q7JNLdBNAYyIDF+fQU11uAmUgAOxBXNbiT54pCmS0kh9pRIWutBWbbN+QAHPnnq59of7GVU/27d+PKdvYogGOghphKWkpwu8QkJ4aQAVTN6tulZhqAvCDGhOVE/icJXdUQs5HeveqzN7E9wAYlcdnZBKCGQlKzEiSZwXV1b1RaXqckRaW97EFM7yMmPfiE5OYVKEvnlF/8eaHqgFH50+te+CRfu20fdT6QY6P/z55KelC5dA0PKXTA1G5KnNJwFJNBIprnh5tEmAhv7/gOnfckVueeHBruFRFk0o8UFlYxXMZI21TW7tf+eJNhmUQEks2gbIGEBBwWolFgtiJJHR/uDDTr07op1LAkA5xxReSGIT05Kkr9cvKqSlBif//hko/b1X74XYtY/c3i/tulcuPWSCb8oL0cTqyAAnGaSBZH8ASJsaWVJkuIT9RmNWgxjbXm+RWVbjVxr3JatsrS6HLqPtmzRzxeWF/W6ZadlaPtYJOvual7XfgE3BSSBziSiF1+FGZOE8KMHVxXN4iaHjPV62+2tB6wHrAfeVQ/YBMC7emXsvKwH3hEPUClHFx6Yf6wG3L++rNq3chNLcOPWgnbPZXRiShmrqUhRyULaEBK23XXVvi9ysRzfeTwgxshBJb0gjqOaSbWcvt9Q1fvDMucLdU93qySnpGmiIZKBKiBgjfSS3d/XJnduf/thORM4dm6xHD/5Ew16II8EqRLEvPrw5xbnZWxmUsn+UpNSpKW3TRaWl5SrA0nOkbEJ5S4AAg6KZmxySmXpqkqKJSczXXv3r10NdnwzR1N1pcc/Pj5Rmf9RahgfG5TW1juBEQXHTvxEVpaXPLXig/jDvY3hecjJKVIlAhAcfGaSAjzrnq2tqgIG9zRKABBZjo8PaSvLq1p0CdM1DVSNvKY5nlsBxN0i4E4QOBEAZoyywnw5uLNeUVE3H7VI98DL8+GZSWKgf2QsjByI5VyP7NohVaVFEXdBNYZ2MFRhZhfnZatsUTQBfAX8npaUomoq+H5ucUF5KlafrWpiOTcjWwkZV5+tSfkL3givg5HA/PIf/yv8lWmbaH58IyzpF02xBBGE0AMAACAASURBVHQOzySk/JzPJtYwGeXV1WVZWlzQZxfrmfaPaLwQsfjSbms9YD1gPfA2PGATAG/Dy/YY1gPvsQeGJ8ek84WEEi9EFfklkp6cKvFx8VohGpoYlWGPqn9pbpGU5RVFDPC8yK78XOUV3LwOt8YiB/g6jvdDG8MJpyXIg6gvLS1DKip3+J4qxHA3b34lZ87+xpdVnRd+qsRDEXqqf2i+5HwIUGAop1qNtT29p5rnQcyLp2KWtoOxQU3CTc/PSlVRmXQO9Up9abWnzKP7OCS0Ln73x6htIEHmF8s2Tr6Pp0/uqZb8+26R+Bk4Nz/4/5mzv1XUDuYlz+huLZiZm5d/XHnpL9o6Du/aLlMzc3L9wWMlA3QaJIFH9zTI9NycfHn11rrvQIFsryyX+0879HPQAif275KCnBxp6+2T1dU1VQKACPP7Nid6ggD9zJnfyOrainz7ze/CSSfUVPbt/9GGqbLOIaikLQXbf+CMTE+PCgocS8uLikTZs++k3Lz+hd6jR499Lih4sB+Jhs0iS75vn9njWw9YD3yYHrAJgA/zutuzth4I7IHWvg6F/gPJPFi7K8xoTmVxYGJExl064dlpmVJVWKatAdHsVYMbxodJHag0/cebsZmZCbnw7e83s+sHvw8v03v3fRRO8hCsA5POyMiV/IJSX//AfE+wc6TxU98X5+8r8Py+LyrQY2DrWCwtMmx/9uN/0VYEtyEBSKJuaHJModcgASACpK/bbV73U6ytMq/qQ/e6YjykNOnjfl9NA9Kzv4kYKLrh65yrW+LPi5fB7S+SZ9/dvr+O5M/tt8LcbBkeD6kE7Kuvlfqqcq2yE+g/6erVz5EHrK8s11aQtbVnunbehUDfbw04+VdM9d/tUy8lBiNF23jscwEtsHffKenpeaIBPi1R2bmFkpdbJDMzkwKxKSomy0sLKg2JqgmJN9su8L7emXbe1gMfpgdsAuDDvO72rK0HAnugY6hHoZu84BRm5SkMc2x6YsP+wIkhFQPiGcQg97p86U8RScCc43gFNwYeHYRcK9Kc3D21Qeb/NraB1T8xIUna20PEXO+S0et98NDZdQENL8y8QB868oncuf2NHDr0sXR2PpTExBTZvuOggLYAGXD54n9LZdUO2bGz0ZdI700kAIB7b6vfL91dLTH1478tv5849TOF/xuLRakiWosMY/aODihyBy4AknRu87uf3iYXg9e6MvOEl4I19L4ZFeNTH/0iKoGoF/u/u2LthZpytwjgH9qhLt15oH39bmvcvVMqSwqltatXUAzYWV2h8pXGIFGF4+VdCWqZD/9T+Uofcz8vCMqRc/z6y/8d3sOgAtwklahd3L71texsaJSJiSFJTc2UmelxqarepYlM2gK4B1BwmJubksSEkK96e58IZJAkQa1ZD1gPWA+8Tx6wCYD36WrZuVoPfA8eIFi439mi1R8vK8rOF/5LjpERPZagwi+4abr3nRKw0TO7e88J3xdWqmYwsJvKqvs8ImlGfw8u10Pysnr6zG+0ShtUZuxtzdUvSOvteaJEeO1P7ysPADD2lJQMfWmGmb7taZM0Hv1Mnjy5q1WzSBZr9TvIuR85+pkysWMgFSCje/TwapBd3/g2J079XHJdKBaqjd9+/R+Bjh2tRQYm9cc9T2RxeVly0rOktqRC+6udFul+8oOnB5pcwI0iBf9mCKDYV6/8JeCI3/9mPLtI7EAgGsn8FBeAq5MEMMY9RJLNaZCjZmbmeg4/PTcvC4tLytKfmJigHCmRAunNegySWNABIMWchvTk445u5ZdAZtCZaDDboUTR2T+osoO1ZSXh3SF1bXrSJl39Q/rZnm01sr2qQpMTbguSMHQn2MLHH+oWuEt4RpGopJUpPZ2WCxIh3kmHlZVlaW25pdtBBGrNesB6wHrgffKATQC8T1fLztV64HvyAPJ+yIdNzE7pS15qUqrkpGVKRmpaoD5ir2nHIjHmJdsEXJVKcnnl9lB1pma3r3c6Oh4KfcTnPv5XJf3yMqqt3134Y2CCsjd9KZx9v85j8XI6NNQtD5ouvekpeI6PvjqVMq/qIL3916/9XStnsKUnQ/g1Mym8LOfkFsrISL9WQQsLy6Wvr0173f2uBwd/ncgMvwCZACXE0n8/oob7m3I25w+JYuYL2L/zOPgTlEwQ84I2u/ejFWB0elJy0jMl5QWBpdkmyP0EQ/rVy28m+K7btk+4z4NUnSF7I3HT39cexDXfyzZKhLj3pJSU1nq2Wrgn5XetuUeysvN1c6+kWBDkx5t2AH8fmjpbZFtJlaD44jTIWc/fuqcfHWrYLjVlLxEufEZi6utrt4VERX52lpw+vE/XAOsRKUOICZ320cG9ghqBl0VSrHBySrwOf5AQg7Dx1Ee/DPMzvI5x7RjWA9YD1gNvwwM2AfA2vGyPYT3wA/UABElUd7NziiTeQQJFJRhm5IQEf510qtrfnf9DICi2V4ULVu5bN7/Wqj4BKZJ2VExh+J6eGtOXZoVrJiYrozeBHlUy0AK8XLIfQb/Zh0o7PxNw0d/5fVrj0c+lsKgi4hQ4n/HxQXnaelcIzN6GHTh4RsrKt236UFTp4qLIeDkHj6UCHmlS2TmFcvzET33l8cy+oERQHnBXWDd9wlF2ZF7wICQlebfNsI6/u/CfUQ9PdfnMud+uS6bMTE+oXCX3AFXK5aVFWXu2qj9zHaYmRyUjMyd8j0a6n5xcAcjf3bgeIkp7XXbw8DkpLa2NeTjQAKAWQHO8KwaKgWRkdk7BhuoxXAqlZXWeSQ4v+T9aB5xEmTxvv/7q/6w7VRInPP9isen5GW0FIQkUJOESbWwY/iGW3Fu9YwP3C9V7VAews40HJC8rc91w8wuL8tdL1/UzyAQP7Ag9X2hN+PvlG0o6uLOmUp509yp5Id+znZf5PS9I/u3afTziuZKIIMGdn5mjijf5mbl6bGxtbU1ml+Y3qNnE+jyL5kf7vfWA9YD1wNvygE0AvC1P2+NYD/wAPUDVikB+a1y8vlBSjaI6NzTUJYVFlZKR4V2pwRVebNZeLvLq76f63dXVrJsT1B84dFaJ/Dg+L3v0bEKmdv3q37Rvk6CFyjX9mvR6Up07evzHcvnin3Sf2ro9WrXGkAakiu2W4npbl88JUw96TAIg038fdJ9YtiNQPXjwjEqnxWpUnZHPSvRBXsBYzou26oDHxwmwXyDKKclJ+i/nxTXbrJFIOXjoXESkgXtsXuyR+GKNvSkVAqDdcDxECsCCJkBof2HdG2Od/+Nv/58Ul1SrZj0QZfrnG3YdlcqqnXLp4n8pMsMkDpofXfe9n5z3hhl/cmJEx3hVo30HHonNrCvnsUletIHgGOh81Sltan/8XFZWJ7l5xRtULagUP197JrJ1i4wM90lJSbUmJGH1dybDvPr/3T3rwNRJeDgtkqY9280vLShyIDE+UZZXV2Xr1i3SNzYkxaAKtojEb43X9i53MoAEY9dIn0Dqik3OzUhJboE87n4qFQUl2kpCe1hyYqIMjI9ISlKyVBWUSvoL9Qozx7vNT6Wtt19//ezEEclMS103fz+EwODouFy6+0CqS4tVwYAkAskEEgCgCJB5benskV21VZogMPcRaKPh4R59jnMOuXlF63g1zMGXV1dkaWVJkuITZWVtVeaXFvU5xHMKYtvczJDqAjqF0wtzErc1XtVvUpNeciVsarHYnawHrAesB94BD9gEwDtwEewUrAfeVw8ARQeSvra6IhMTw9qPv7Awo33f/f3tSny11dUT6jxXr35W5/cE6lT/CdKN8ULNy/KRI5/K+W9/J0DlYWxeXprXF9ny8nqBZZ6g7+aNL7Q6GBefIKfP/FolnGB4ptILRJ0XcV6O2aegsDx8DD7r620TIKWbsby8kpir8gQRDQ2NrxQM8cI7PT2mgRC+fVUrKCiXbdv3e75ABxm7fbBbqA5iyM7Re+40gv7bj1olKyNd2nr65cCOOu0Fphp36uBe7VvGxkb75fbtb2NGZoBY8Ku4mnnMLMxqcIO8pZcRSIyODWgATcLrVY1qbQXkjj5Vf+f4IFWuXflrxLXkhW4wiQPuHxJ0WFFxlQafoTUyKmXl9dL86EZY2uxI42e+95Pz3jDzI8nQ0f5QnrTeidklnPv+Az+SwsL1KBdloX/SLnUVZZLmIKUDHp6RmurZ++08OMgdiAw7X9O18jsxko5U+nPzSjTJmRBB8YTWEhJK9JOjeT8zMy5ZWflSXb1LWeQxv/51J2zdizTVC/nhnjPEj5Do4bzZhVlJS07V52SoV/+5LK+sKLHr9rIa2erod+daPB3olOn5OeV4oSqelJAgxTmFEmolmdCkQnFOvpLE1hZXhivmzjncbWmTtp4+SUlK0gRAQvx6joD23n650/xUd3FW93sGh+X6g2ZtGyAJ8NW1WzI1O6fbZKSlqMoBhkLB5ycaJTEhNhlC5s+8CeqXVpc1AZmfma1KGXxGQoDzhdx29dmqxG3ZKnNLi1JT9PLvRMwL3+5gPWA9YD3wjnjAJgDekQthp2E98EPwwMBAh8qQ+RFSuc+RQLu15Y6nvBfJhEOHP1YYs9MGB7tUE3z//tNy48YXqsdMxR6I8+HGT2UV0sKmS4owoKe4oLBMbt/6RnbtOqaVZODG+XklcuH8H1T3md9HR/pk956TGyDijEHQNzDQqQFgJCOAp6JL8E/gRRDW090SMRBnOxAKVA+p9r1OY+5UecfGB/X8QEEEMQKb4uIqycktDmvRB9nPvU3P6IAMjA+HP87NyNYe4Wi2srqmcF8qe07jfDgHFBEiBeLwC1Dlzi8ojwr5J8jpHO7VlpCaIsjFPNjFHJMgGUDiCCZ2OAyCtIpwL7A2CgrKtM8/UkLMyzckqe7dOS/DwyFpNqdR9aeq7x7TJAAgPXv88LrU1O6W8fEhnUNT0yWprd0tq6uriojhHDinQ4c/2XA/Rbo3zDwYY3SkX/0RDS1RXbNbSktrhKSFl6+RpRubnJLC3BzJyw5VnsempuXKvYdy9sgBSU5K9AwyvfzGvFj/nBtJgaDr3zkW145WItom+C81LUNRE5F4K/zWN9eERKkX14Mf0sPZcsN50HPutNfR106yrXukT6qLyjeQQj4d6NKKOIHygdoG6R8blpmFOVlYXpD05DQpyMoTknyVhaXSNdwneyq3KxLAaSYB4Beoc21Nnz+VfoJ9bHh8QoP8koI8ObJrh3x9/bYSCZ45vF8SEuLly6u3dDsSRSQW3gSxofM8kL0lKVCQ5U22GO25Zr+3HrAesB54lzxgEwDv0tWwc7EeeM89QICUlLwe4hnklEwvPlUpKpRU7P0Y+2kxgPyPRAMv52iDHzp8Tlpb7+gLPwEsFTmQCaAEgLnCFUAVmWCJ5AC2e89xrWCCEAjS2868VpYXtaLKz9iWrVskPj5Rpez8Aju2Zc7saxil2Q9+BL/e70g+Qw7LaHJTsePFN1rgynjMY21tRedPxfE5VcEXtjUuTn3Gf76s12urMj0/q9UxXoap5vsdF2jwvY7HWlGsLCiRzuE+rTzuqty2IchwnysBCT23iQneZI1sHwpcF/U8dL5AmeMSJCExKabgDObyps5mT3RCkHXL8YEcE9iZNcH1oWeedUGg6A4WOebc0oLkuvxHEmJ0ZkLSklJl7dmakm0mOzg0WNvcJ+Y4QMidyBjnfEG4XLv6VyUou3r5z9J47McCLweJs4ZdjfL40Q1tiQEpQosEwbHzfgKW39J8y/feYD3Tf19atr5vH38sLy/JKm0fL5aXWevcI35ry8wdWLdWmfNzwwgAEAEgAKpKiiQjLVWy0iOz6ftdN/zL/HT9v7heJCDN+mEtA/PmXuA5xL/ue5rEU1p6tq90ZZA147WNl7Qf2zm5T4D+0wLgND+iUOc2JM4wv+cTfgEBkBADN0cs52mg+14JANp9/nHlhvb2Y58cOyTZGaGEr+EAcB/LtBGQDFhZXVVVA9OrH8u8Yt2WY/GsdfJhxDqG3d56wHrAeuBd8YBNALwrV8LOw3rAesB6IIIHjBLD0OTohq2AqRZl50lORlbUAHuzTiYonVtcUKIsgqWMF72+blg/4/eODkr/+JASahXlFMjDrlatnFUVlkvXcK9WFIEVUzl0S9Ftdn5B9uO4SQmJ2lrQ0tcu20qq9V8Cvj1V26V9sEfyMrK0JYBzJAAnWK/IL5aWvg7ZWV4rqQGg+35zMdVWjleaWyjLayRj6L8mON4iU3Oz2qNNsEEiodBDGSDIeb7JbahWQzBIQE/ChT52zieWxN+z58+lqbVdlpaXFe4PRLysMF9GJ6cVlg7cv3twWPbW18j5m/ekpqxEEwL8R2JkZGJSKooK5Or9x3Ji/+4NfeWv8/xpOWKNEig/fnRN6rbt1z5/EDvuBBiJqenpCZmfm9LEELB72i6Ql4tkIKdu39zIc2EUALzI/0i+HDh41jMJR2Kju6tZWlvvhlEqtF2cPPVzSYuRxwMEyvTUuLZ2mZRhSnKaIhmiJTCB1X9z/Y4mcEB0nD68P9zWgz9AfHx3+2Wr0sdHD0pO5st2L5M8cPru9KF9Oo9H7Z2SmZYmB3duUx/QQnS35akYlYDWrl5p7eqR2vJSRRNx/boHhqW9j5aIZ1JRXCjbKkptQP86bxY7lvWA9cB74wGbAHhvLpWdqPWA9cCH6oGp+Rlp6Y0ueUbFfUd5jfatvm4j8Cc4hfALuDwEWksrKxsgsbxo3+to1j5h+oqBzdKHXFNcIfFb4+RJf4iojbnur214Y5VH9/kTjDzoatWkxPjspNSVVOrc+kYHJTM1XRLiE2RsekKKcwqke6RfpfIgOsvLzNHP4+LiNBHwKr4l8OV4JCEI8OlDJlgjEbH2fE3mFhb0OwjKmGcQZMfrvs7RxqMSnZmZF24fAEiyurKkRJxB50vF92+XriubO5wPED7urK7UAK22vEQGRse0qlteVCAEckd275A7j59IUW6OTM3NSUffgCJEIJTbUV2xLmiMNv9Yv6eHn+b9hcU5yckp1NYeUEMQLxp0B8gnpEa9eDcMiSnXWde9BycKqhPufZ0KAG1P70nz45vrpg66A6UBL0PyFLSH2+Bkof0iiIEiQece5Iif0YJSX3/Al8/CmQAgYdO4p2Edj4OTIJBjuBMAtAORIJiY9lZ5oPr/6fHDsrS0HFYSIEHQOTAk3QMhvg6QB58dP6IkghALOu3onp2aCLBmPWA9YD3woXnAJgA+tCtuz9d6wHrgvfKAgdPHMumKglIp8QkOYhnHuS2BPQZjth+jP98bWD0BPmzhPSMD+tK/v2aXJg0edocCCqrGB2t3vbUKHGR/gxOjimAAfg8jOsF2VnqGzC3MK6P59MKsZKSkSlJCsiTGx2u1v22gW5EVU3MzUl1YtoHIcLP+dO9n/Bs0iH5dx/0+xiGx0t7TL7vqqmVqZk7Z3g3sn6otVX7g/jDMAwl/3NEl2RkZkpqcpL3hwMD7hkeltbNH9tbX+urCv41zQ9rv7p3zgQ8VkqQ7tq4d4sH9yxs4RkgAnPv4X5XL5Py3v1/HNxFKKnzi2VJBMuLLL/59w3zckoKRJhyr8gaKK34tW6aK7yYBXFxalj9/d3XdNJwtAOaLB087lO3fy0gQHd3TIENjIcUAjPUyOTMb3hwOgZL8PLn9ONQ+cXRvg0xMTcuT7r6IkoKBL6jd0HrAesB64D30gE0AvIcXzU7ZeuCH5gFg0FR5MtPTwmzOvOAX5+VKXNxWPV3zO1VotiUggBWanuCZ+XlJTU7WvlGqgkCLgVsTRLANwZXpLQU+DJSY7V/FkKTi5RIyNaq5aSneWu5ex4DYjACTChZV9JGJKWXHzk5Pk+SkpHW79EE4NxY7+/yOslrJSnsJp32Vc41lXyS0IA9zGhXu3IwQySEJAnqOgb2HmMjfnnGd+H+kIJu1Mj83rTKQc3NTsrgwp9cX27o1XtLSMpT5PSMz77X2gtObTmV5bnZKjwv0OsQeHzqutiQkp0pGZo6yyANDD2qR9OfdY3BcMw96/ZkDQSiVa+bAcYG0Q4qXnAIzf+j+fBVTZYKpUZmaGtUKu+nVz8kpkrLyOuXLCGL4ELI8ZAEh+MSA4sNtkV9QJqhauDkZQNfAa+Feizw/ZhfnVPvdqRHvnMfjh9eUlDIWIxA/e+634XPyUwBgu48/+Tft+3/44Mq6Q0DumJsbIstzG2SlJBTctrPhiLYvRDNIVm/d+DLaZuu+Z66orHi1BJgqv5sDwMn+bwajel+Q+0J+T0SmZ+fkixdkfw21VQrlpz3m2xt3ta3AqAbwt+Fq06PwnPibwHMfo/WAvv2R8UlFnLDPjYfNijZxqg7EdMJ2Y+sB6wHrgffcAzYB8J5fQDt964H33QPAPL+9EeoTpUr0+ckjWhXkJe3zk43aMzo2OR3+fW5+QS7feygnD+yR7241ycfHDsqfL1zVHmJeBOn55OVyX32tJCUmStOTNiWZoroE1PhP56/IP506uk5mLJIPmRdBIcEP5HQwUD9be64wZSpL9JSWFeZJXlaWQuQjmRJura3Jo7YuJTVjTMZPS02Wp929sq2iTAORxMR4hcgjbWXg9GZcPi/NK5LkhESVr6JvfHp+I0T2bVfYTeXf7/wh0NpZXidtg92qOY4iAGH1036kxmZlX80OlSuDMHB2YU4aKuqUOBCYPEkQIOEN5dvCiIHJ2WnlGQAun5acItWF5Qrj36xBsIf0I3DsoFZRuV227zisgbkxgneCzuSkVFl9ETwrZ0JGzoZhCVjHxwc1yItVw76yaocGdE4iQKq/K6vLSvCIxJxRKRgZ6ZOq6p2+gTTnDhEgMHSC/1gMJnqIN73OL9o4BL8kJwwxp9f2BOzHT/7Mt8LMPozjFSh7jYeyCPPV/Z49k8c9T6WuuFLXFW0rSuAYFy+TM1OyZWucZKakKfM9qIRsR/98a8vtTUsgOhMAJFdg9yfh5DSq/EiWXrjwn4Gr/6yn787/YcM19JJT9fKNF9dAtGtovgfZQFuE20wF30Dx+RcECCz+PJd5TpPQ7RkakT3barSlw1wb+B/4zrmvkxzQtAygGgKnhDGe9b1DI57IgdysTBmfmtYxzzUeDPx3IKgf7HbWA9YD1gPvgwdsAuB9uEp2jtYDP2APUEmfmJmVqpJCuf+kQ350aJ9cuHVPRien9AUNUqgLt+/J6ETo99mFBZlfXJTUpCQZn55VIqe/X76hASLBNVZakKf/tfUOSHlRvlZ7Th3Yo/3GMI27Kz8EECPDvVopzMsvDXub8YCfcjx9cV1c1iQCn6cmJUvv8Ii+sHb2DykZFcgCXuRnpsd1HGdgyKBUtJo7ulX33iQDCHpTkhJlYXlZ4uO2yujEtKIY6qvKVfasqeOxwu4xAkkvqS3g6x1DPRpIO81ZeX/TS2h+aUF77P2MYJ5qKkE7ARayYhMzU5oQIDmAjjhwezTKsbK8UIWT4N/YnqodIb+/IBl0HovgDM6BWI2Kd3vbA6HPerN2/MRPJS+/RHdHlWJmZkKlMEkYra2uyuhon5z60S/D/d/0g/f0PJH79y5u9pDh/ajs1tbt07UBmdyjB9dU9s8krCCmo2pPBZ/PnQbBHUF/pD7voBMkqN6z91RgVASV+hvXvwgkpRhJ7356akyuqQzoQtCpipHPU+WF6QlNOMXHx6vW+8j0uLaIsApJso3NQAIoUl9aE2abHx7ukRvX/uF7vJ0NjSr9eP3q3zYE4+5z8UsAkFxi2yetd9YdJ1Lvvx+ZIEkiFAWiyRfevPGlr5QjEH+IHiPJKXqpEgyMjGnCFiPA57l2remRSv/xTP3xyaPyqK1Tnvb06fPz46OH9Hlwu/lJuI//+L5dmuDFnAkAJAGzM9PlrxevCYoCGKisk/t3S3vvgNxp9uYvoHWA5/bDtk6VHTRjB15AdkPrAesB64H33AM2AfCeX0A7feuB990Dtx8/kcx0YPsrsrKyKtNzc1oFBx7fMzSsDNy52Zka8PM7L4fA5mkb4IVyanZWegZH5MyR/VoFqq8sU8RAYV6O3HjQrNvzAtnW26+s07vrqjQJ8PmJRq2wP3/2TK5c+UtYW/7osR9LQWG5p1upGJIQaKipWkdmZTZGDx35NQyW8DNnf7MpiPTj9i59UQb9cK+zWVAAwPDLobpQcOdlTwc6ZXxmKvxVeV6xogU2YwRHMOBTxabnPxr7PdtTje8Y6lVEAlX5umKq/M/1GtJv/7i3TYMtiPR2VtSqdvjw5Fig6YF8OFC7SxaXF+VRz1PdpzA7X4M0SPuCygw6D9bf1y53bn8T6PjRNvro9D8rND+aUW0neHRXfKPtF+n7UF/58cAkfCQFHj+6vkFW7lXmwL5AwSGa85MnNOPH2mPOfkeOfiZUxZ22Gbi62d8LRm9UGiC59DMSRu6efLMt53/8+E+0TQMff/vN7zYkJgwpoLmH2e7ihT+uSxQg8Yjso9siMv8/eyaXL/1JWyDcFimBYrZF4pD9vcwpk0oC4MZ17+QHCADWotPmFxbDBH3usSF3BAkFigqSRy/jOQhKwJgzAbC7rloTw0PjE+HvnckC0AO0DDxs69KqP3Z413YpzM3W4J/EcOPuHVJZsrln5KveL3Z/6wHrAeuB78sDNgHwfXneHtd6wHpAPcAL3Plb9zTg7R8elfzsbMnNytDqDVX97S8q4SQK+L22olS6+ge1cqPBeG2V9AwOK4M0kNFTB/foix3QUxIE/IvVV5ZLcX6OfHf7vu57qGG7BvFAh2E2pyoIHLm2bo9UVa9/iTWXiiCXlgUSB24z8Fv01DMysqW3r21dr28slxuCLKr/BCROBABjVBaUKlO9lyHT99ChFV6eXyylubG/3IIkaO3rCFfjORbjMF40o/8fHgAT5BuZP+e5mHmZbZ1jEhgZQjwg/XAFMB+SH6AGSBj0jA5IcmKS7K3aIQMTI6oyEEsCgAr8w/tXpKurOdrpBP5eEz5nfiNbtvr3xFNxP//NyRiKAQAAIABJREFU7wKPGcuGh498olXnaEbF/LsL/xlts01/T7D5ozO/8uUoiJU0z0xkz94T6+7LzY5jxvMi0lNUzrO1iMoUXoz9jEl1HTI8I7Pn5+faur3SsOto2L9ea8IvAXD2438Rni9e5kw+en3v9p97GxJCqnjgMoOWcH7spUrA9+7khtnHi8gv9Ayu16QVz7svr4VaApyGROT+7bXrElugr2gfmFtYDG8Knwqknvx9+PGpRiWPdNogJIF3NnI1gEBARcC9/aYXv93ResB6wHrgPfGATQC8JxfKTtN64EPygFaTV1YVIoq5f38VX/Cyybi8eBr4LRr3R49+Lteu/k221e+XisodMR/CwG+pVC4vLUpz881NJwCcB3dX9fkOuHtlYanq1EfadjMJgMm5aQ3+PYOIFxD8SM4x80Vab0d5rVb/sYXlRbnf2aI/N1Rsk4yUNHnc0yaw82MgBqoKy+XRC5UAPqsuKlfSwMGJET1nIP7MjTlitAMg5YfVl1YHZui/d/dCYNg7gV1ubpFMTo1FhZl7VamNr+it/+ar/xt4XQGpJ5gEug8xHgFvJAsF3r+OCMEfHenTNR7EIMwjEEX+EBsdHVByvSDmV6mOFqRGGht/HDx0Tu9bqtz0zb+KxcKKb46zuDgvX3kw7PP9/oNnpLx8W3hK/X1tcuf2txumePDwOSktfVnR5tp++/V/bNiOFhInSsQrEDc7gWLyq/47B/Zj6/cjImTtnz77W0lJSVs3P785uwkOzU6gta7efxSW4aNdqqasdB2KCub+r67d1l0gbN29rVpJYL2M9oEr9x6+UI5I0TYvkr/OxK57v6GxCeWRMUkG2gD2bKuOibz1Vdab3dd6wHrAeuBd8oBNALxLV8POxXrAeuCtemBmekIunP+97Nh5RIqLq+T8t7+Tj370z5KVHYJyE2j0drdKTl6xlJXVRZwbQeXwcK+cPv0raWm5pUmAw42fBoZl+w0+tzgfls5zb0OFPDstQ6vjI1PjQiLDaQTQhVl5gX0ajcgPWb+SKDri7YPd2ldtKvaGXd18zmRQKEhJSpG77aHeYIy5wsZueATYb1/1DmnubZOF5SWpKiyToux8udv+SFsNjCXGJ0pNcbmiBOBCgFwwkvlVL537EMhAwAbTemLiyyQLBH+PHlzV6+xlfhVQEljXrvxVxsYGIs6N6nBFxXZJS8/c0DpCkEYAffPGF75jRNJ5DxL8m9711NR0z9YV4O+QFUYi7TOTc/eDR0qAGH/DDXHnznnPRIvxLUm7i9/90RMizzjbtu2XzMwcmZ6Z0GsVyZz3epCbBK4E7nO30fJAoGySJXwPc39nx0tmerOPu4rvF0w7j0Fy5/TZX/uSOAZthfBDZ/jNobCoQo7oM2w9qsWPt8AvAWDOheo9LVl+LUzcJ8+eP9dtYjW4VKKRsDImihMYZI/WrAesB6wHPlQP2ATAh3rl7XlbD1gPaBWYF/pjJ36iJIC9vU+1bx/SNGDily+Gemqjvti+YN+GCX37jkMKsUbru6Z2T1QvE7SHXozjwiRj7p2AvA+MB6u+mn3pmd9Xs1P794MavfX06GO8pBdn58vQ5Fi4FSAIosApA0jVnnYFKvimas/YfIb82sKL6j3H2l+zU4P49sGQ5ndBVq4y+xPwQ4KYmxGSB2N8Y4xPYmBkakz6x4fDKAG/8x0bG5Srl/8c0R30O5eW1fkGKQQ/Vy792bPXOie3SE6c+OmGNoBoxyWAPHb8nyTVwTLvN8lIvdr79n/kiV4xiS6/MffsPSll5duiksSZ/UkE3Ltz3jcRwnbOirUmQK7+TcZG+zdMAWh6ZVVD2N/Nj296EjKSAABh4Sdz53XdorVcxJoA8CPJO3jorK4ZY34Vea/nSBDm/Ui8JJE4Cbyutxc6wy8B4Ifk2GwCIOhzyG5nPWA9YD1gPfBmPWATAG/Wv3Z06wHrgbfoAXTLqZKiHR7Ebt38SsbHh6S2do/Kv7n7qDvaH8ijh9ckmoa26feFAIs5TE2Oyplz/xK1ykSwbQjtmG+kCruzgh7k3Kj8U1UPau655GfmKDP/HQLwFxX3IAkAL94CMweSEobln89Mvz+tDHurd8jE7JTAC4CBEshMS5e77Y/Dx492LuyTlZbhuZkX2ZpzQ4Kzk6d+Hu7hjnQsP3i3X6KIdeYn8+esylKdHJ+akZysDJmcnlUuDHzUPTisqhb0OEdCE3j1ecNNcenif3lWzLNzCnXNu9UqSH4JzRs+ZJP4Jlrg6URD+CUgjh7/sdBq4DQ/JnuSGyUlNfLNN/9vHUIAmPqJUz9X1QUviyTXF0sCwO98QzD530hKSnr48H7belXUDaIBH3kZagD79v/IdzneufWN9Pe/lMCLdo/wvfs5F8nnXu1QNgEQxMt2G+sB6wHrgXfXAzYB8O5eGzsz6wHrgQgeoGpF1Zzq+dYtokHi/Ny0Bt0pqRka1NCz6xcYuPte6THeVn8AwgHJfAGbB7aMtjqVXWP8Pjs3JRnp2YoMwJwBIQEB/cApyWmSkpruS4bGfvS7zy7OrzvLXZX1CoX3sqm5GQ2Q3VB/97aw41cVlob774MspJa+dmF8Y7urtktqYrLcRYbQJAACqgoA0W8b6FL9dAwFAdPPTyKDfv+khCQdv3dsMAzvh7G7qbNZNdd3V9br9R2aHFW1AAxiQeD+BMqMT2sABsqB8Z067e5z9iNvY7ugOulmTGT+Lnz7+w1u9UoA+PVXm51PnPyZ5L6QPOSzjr5BVV6gDzolKUnXI6oVR/bsVFUIzA9e7pUAePrknrQ039wwV9b0seM/WQdbHxsd0PYVUAYY9wSEdc7g1jmQIdD0Wl9O6TmvhEnj0c+FgNhtfue2/8BpReU0OaQTuW7I4sFV4GdDg92+bROxJAD80AReqA8/AkCvFhGC6S//8e+qGuC2aND/7q7mDe0YZg2Ojw35njfbnD7za0l68fzySwD4EQf6JTj8EDBBnj92G+sB6wHrAeuBt+cBmwB4e762R7IesB54jR5ob3+gwT699jPT40qWxgtzUnKKLCzMSlJSqqytrWh/v5dFq2LFxcUrlH9xYU4+/vR/aP+tG35s5NeGhrrl1o0vNxyG4Im+bi/zq5RHq7JTASawHp+dlNmFeZl36Z8X5eRLVUHZukNyrrQ7pKdnrws2zUbu3n96sQ/W7pKl1WVp6njJlL+tpFpyM7xZyD19/Py5fmwCV79tIn3PPpwzI7m3o1842vh87xewm/lEglh7zdlPB94rARCpAu8V4EFWRpy/uLwicwsLsri0ogmPvfU1kpiQECau9JIRdAdskcjanAEg5+hH0McaR97NyyJB7J2+cPsrEiP9g/uX9T5zW1V1g7bpkJQLX7fj/yQFrrXu3i9S4gfSRL8EoXscP186yQnNPl6BOd95IYmetN4RUApeFklaEpQRXAhuc5IR+vmSfSBUBOKPDQ52yq0bX20Yy68FwK8NJZJMoXNwkmJcy4SERMnLL/U8981+uLy6rJwFCXEblVpAGPHcBd1kzXrAesB64EP2gE0AfMhX35679cAPxAO8nMNQTh+zMYITXpKdnzlPFz32r77431o9dGpum8BlZXlJvvn6P7T6f+LkT2VoqEeDfL6HMJCXfFPR4yWe/9wWKdDxSwDsLK8TGPTpaUfeLi8jWwqy8pQ13wuSTbWdIN1A64HZ008PQaDTxscGNTniJSNGj373yMv+bBAE1YVl2rfvVAQApp+SmPzerZpIEPygQYvzpP3I4LwSANH60D/57H9ugOCbY/UNj0p6aopkpb9kYafF5ML5P3gS5bmZ6P0CwOMnfrIh8PLrb/cjNmSOkQjsnL5wtl8QyJNQ8Gsv8EMAuBedW07Pb1H6+SAar4d7vKAJAJJVVy7/OYyicI7j5mjw4zMw+4BuyPaQ/ATZhKIEiT2nZWXlyakf/TJM2heJX8BwlICquHXzaxkaDLXeOM2L3JDv/SQD4WHwe96acd0cGl5r0e9ajo8PyvLykhQWVmxoryIZ+LjnqeSkZ6pU6PayWlUJMcZ1ae5t1wQmZKLWrAesB6wHPmQP2ATAh3z17blbD/xAPEBFiZ5lJws3QcfWrfHrPnOervuFPr+gTGBKNy+9/AzjOmRmSAOCBiBRAGQb6DG/G6IzZ5BBRXFrXLwmJJxVNrereSFFFm/RBf31gt6zLwFTWV6xkuO5q1tUtp70d4YP4cX+PzExrBDqnJyiDcGXuxUBuT3g9M7PDSogUl940OVE0gKlAHraI6kUUPkG5cH1BVZtWjGo6AMJyAhQyYvGsn72438N1PfvPDe/oNIrWI7UAhAtCEWyMjlpvaZ5pITCuU/+Tdcv5nfe9JTv3ffRujUQiR8hUgKAlhuSZF7m3o9rubqyFG6b8dqH9Xnl8l/WBc/ca6AoMALcqakxHcOQdUZac34oH/YBfXHm3G8DEx/6+dN9npEIH6trdsvuPcd1ytGCf7bxulbz87Py3fnfh31izp/7Ei4CUD5O80NAMDboKJJjpuXDy5fuZ1gkEkrn+vO7LoZXhWdnV1ezbN9+QKqqd0V9dDjVO7wSq7Qp3e9qVeTSxNy0pCQkSYojAUB7UftQt+Smk1D15ouIOgm7gfWA9YD1wA/EAzYB8AO5kPY0rAesB2LzgPOFnsBy9+7jCqk1lUX6pumfpmqXm1eiWt2w/AMbRpMd9QA0valGIfGGWgAGnJxgG0RANIgx8H0je8e+BN31ZdWCpFUTvfea2NhoMOJTxYIrgBd/Xm7vdTwOowBAEOwor13HAbC8tCATEyNSWFS+TtbLvS/jHahpkJnFeXkaJakQyeMgHBaXFyVE/Lcm8XEJAjwXZAJs/3A3ZKWmS5oP3wFjT4wPawKAa0XET/KC/mMg5QReiUnJsrwcGpPtkjzGihRoBa0iu8/TLwHgVQGNFIQybsPuY0pCGdSCMra3PW1SYku3eSU8IiUVIqlZAOO+fu3vnlOP1Drgd674yiTazDYk1Ey7g0kAmAAQNATrFSj5zMzkBji/Qfl4HS8auZ57n0g+MmSGzPO783/wvZTFJdX6fOnpbhH4E4IY86yt3av3Nv72uqaMY9YyfAuhZ9EWQc7xoYcUohv1FG0ePAOLiqv0fvSToQziTxI5+If7lHvl0sX/DpQAMCSSHAOeitq6PRuSBgvLi/Ko+6kUZudJRX6JEoqCYCLZiJoIyUyepwfrdnu2B0Tzgf3eesB6wHrgh+QBmwD4IV1Ney7WA9YDgT3gDKRgxd4aFyc3rv1DCC4yMnNV6g3ju5WVZWm6951kZxfIiVM/k6tX/qpVM+Cu/Gv6kqm+0rcLpBbJsyAkYwTKob7VLQIbPgaclYDekO9FOimSBvTwO5EEBNW7KrcFIgF0s/9T6W+oqNOXaUM2GMt4Zq68kNPGQKVeEQtbQv+G5rlFifvoxU1KWF/hdp4r1UJUGmi5ADExNNQlWVn5Mjc7pVVg5BrheQARAAfEgYNn11W2IzHmcxy3Vn3QxePFLO8kvXOP09HxMKIm/eHGT/Ucg9rjh9cEDgxjsPmTeCIQ1vXzbE0uffdf4cDZbOcXlEciyovEj+DXNsDxkNbMj7G/O4gknhM1QSsGCAESQQTHbr6PSNV4mPUJKIOaCV6dHARB9w2yHZwjISRT7IafG4/9WK5eWY+eiH2kze0RlETToAdIKhUWVWpS1U2C6TUDEm4DA53ainXvzgUpr9i2IQEAmmpbaVW4RaljqEc5UvIys2VqblYTAzzrkA21Zj1gPWA98KF7wCYAPvQVYM/feuAD9YAzAfDpZ/9Tq/bAYY1B+ufFzO12Fy+/oACQ4qIKt3PnEblw4Q/aqxoEpuzn/qWVZYEx3zDpx3KZYgnY6ZftHO5dNzxBOcfHqODvq9mpAfu7YlRPyyvqI8rUMVd6pb/64t89p52WniWnz/wmqlSj184E2B3tDzUIB1lBIAnhI2vGy6JJ5rEPcnh19fsV5s6aimYEoqgkLK8sKezb2ZrhV632Q6T4oQWYA7BykC9uixRcR0qGRDqvaO0a7OtFpOfH9xEp8RIkOeeeayRJwWjXK9L3JDX27/9Iblz/IuZh4AhAvnJ8fFiuXg4lLTdriYlJ+tyK1dzcE377Gxj/8ZM/08Qp1+f06V95InfMGDyDv/3md5KXVyxVVQ2a5PBKSk3Nz0jnUK8+p6j6JyYkSklOgXQM9kh6Spoqa6BGYhMAsV5du731gPXAD9EDNgHwQ7yq9pysB6wHonrAVBsNdBa4MFV/AqvKqh1St22/oLENnJYALzMzT+XXnMbnu3Ydk8nJUbl29a9y6qNfSFZ2gZKAMX4sPcZ+E6ZNoH98SMZnpqKek9mgoqBESnIKfbenMs4LMWzZyOnx8uxntcUVkp2WpRBkkgH07b8v5sdsz/zrtu2TnQ2Nb+1U6F2/eOE/Ax2PZEBKaoj4j+QS8OtYzEt2z4/QjXFpZ6Ga7jY/joJolXq3znzQuUdCIpgxvPrM/fg+/Mgfg3IIuOcdqaXAvS1IIBJVXooGzm3hIoC4D9nSSIoFXj4sLatTKD3JH69rHtTvbMdzsKpqpy+ng99Yhgcl2rEM+d/8wqzs3XdKQLF4Qfnd4xgFD9onaPnATwcPgfTZGu2Q9nvrAesB6wHrAR8P2ASAXRrWA9YDH6wHDMmc0wG8qAInN+b83anvnZtbLMdP/jRceXWPBaHZZl9SEb2jRz5u61YNujHaAbpG+mV8ZjLi9aIqfKC2QavDXuZHPmi2NRU0r31DaIAd0jHUK1NzoaQBFTU3qzZJi8c9bdpCkJacIg3l29ZV2ucW5xXdsLC8pOdHy4GbC4B5InU4NDEqs4vzeiwCHUgDi3MKIrYOmLlHYpQ/cvQz5RF4m0almjaTWGDk0YgCvebvFfj6wf8jcRSE1vhP1q1jzgGiPpAPXrYZVQUzzkB/h9y+9bXvJfGS3PPbOBJk3+u8gq6DSCR4ZowTp34uublFEi1hwPns2/eRxDtaN7h2w0M9UafTePRzKSyqCG/nfDZF3dmxAcmm+u0HwgSbsazRA4fOSllZXaDDmXXG2i8oLBeutTuZwzOU46+trmgbFslX1Ak6Ox6Fj1FTu0dIBuBfbG5uSpE+8IPAA2LNesB6wHrAeiC6B2wCILqP7BbWA9YD1gMbWNW9oMivw00EzU2dLeH+f3r8CXgzUtNkeWVFuQGMAdVPjE/UQJvAnW3pq4/0IuyWDYxlzgTrFQXF0jX8UjLQq90AWULDScA+JCTgFtAX9sV5edi9vtrsVhiA0wBJLz8SRMapKSpXecRIFikB8NHpXync3ss0SfKkQ+oqSiUtxV/2cHpuXjJSIWIM7kVDaBZ0j1gTAF5EehyLqikVY7dRVf3yH//LczrbdxxSpQuMYJaKtp9mPdsYDgy/Voho5xxNAjASH4F77EikfZGq1qb1hftpaHJUE018xr856VlhXzx6eE2DWKcRmDY0NEpqWmb4Y/xLZd+JsIBLBL6C/IJST5cMDXUrZ4Q7UcR6ranbq4krrzYRPySHOQhrqb5+vyQmpkhySqq2jsCj4TbWEHNob3ugaiZOY4zt2w8KiZ5YrjNtMPBSmHNiHJJIpi3FicAKraV0QfHAyyCGPPnRL+R+0yUlZDUWSXUl2tqz31sPWA9YD3xIHrAJgA/pattztR6wHtiUB8zLKy/LuXnF0t52X2LRr47loGPTE9I22L1hFwLplKQkmVt8WXmNpdffDAjr/532h7FMKbwtCQZ0tkEAGMtISZedFS8VB9zKBsx7f81OZer3Qx84kwQE/SQQDAFhpIk2VGyTjJQQVN7LYoW2mzEGx8ZldGJKSgvyJTU5aYMUH9uNTU3LlXsP5bPjRyQpMXrPPqSQLS23tffZKW0X7ULEmgDwqzq7CQ8JTJG1JCCD4NLLODYBbXd3S0SpOPYl+CcoS0pKiXZKvt/fvXN+XUDn3DBW2b6BgQ65fdMbTeDVohBikX8i+Zm52hIDsgW0Dckp2mWSE5M2tNXQekDVGiPpFikgBpEAyR/IHFPxj+Yosw/bQRIYjRsC1FFfb5u2dLiNdhdam2IJ2hlj3RximLv7+M6EjFFzYBvTxoCSytjYgCZG+BdFhSONnyjXBokWeAYyM3K0FSktLVMVWngOg2BYWprX7b3kAaP52H5vPWA9YD3wIXrAJgA+xKtuz9l6wHogJg90dzXL40fX5dRHv5S2tiYZHu7dQPBHZX1mflbyfLTph6fGVH96C3T4EWxkalxgsA5im0kAMO7I1JgmEghsxmfXcwsQ5DuZ+VEkSIiLk8zUDEUhjE5NrJufOwHQM9IvAxMhSURjJlCnst/U2bzh1JwJgKcDnYH5DtzIAefABFvIOhLkui1aUE31n0BjV22VPG7vkt3barQdw2n3n7QLCICT+3dHJCOE2O72za82MPIHub5sE7TH2oznVfkmeD599tfh4A9oNdXY12UgBeDMWF5dlbHJaSkrzNehSfg4yQmRt9y61Xv9+yEXzBxjlWyM1E/vToYo6qajWfZW75TVZ6tCEg5FDlpUkLDcuiVOW1kMAuB1+A3fzCzMamIs5UUVHkWQ2cU5yUrNeKVDMPbK8iICHNq+kZCQ4NmONL+wKLMLC5KfnR3hujx7LdB6Q/Bo1mLTvYsyONCpSY2CwjIZ6O+UvLwSOdL4qaAuMTM7KWfP/VYRJ7QAOAkszVjK5XDm1zI42KVogFiVHV7JyXZn6wHrAeuB99gDNgHwHl88O3XrAeuBt+MBKqRUTKtrdsv1q38T009tJPzo10fzPm5rvCQnJoZemJ+LrMED8GKKBPZBGKhHpye0Pz6IwXJd4YARz84vyOQMQUW8pKemaPV6de2ZJMR78wF4BeS7KuslPTnV9/DuBAUVzYO1u/Sc8QMtCu7qvUkAUGVFrsttJpExv7iwoT2A8XdX1qs0Im0B7rH95hupt90rATA1OydfXr0lZ47sl67+IekdGpFzjQeke3BYKooL5WrTIzmye4fca2nT35ta26SmrET2bKuWxARvBACVzKuX/xLkUuo2kEoaWDaBc0pqutCvHot5Mem7zzdWsjnn8YFfU201862r2ycoKmB9w6OSmBC6B+Lj42RuYUkS4rYqIzvtK6wPEgBpKSn6O2vUWDRiwVgQN8+fPZPLl/6kPeRu80IS0JYCySbkmahiQHTJvd090q+f9YwMyI6yGnnU81TqS2tkcm5K221IQIESQHc+Wv85Up8kSOK3xmlrC+uYZBntPanJqfqcgOsChE5WWoZKZrJdpHsxlnXhtS0oFo6XmZYma2vP9Ly5LomJ8bKyuibPnz3X+y4+bqs+U5KT/CU7o83FJKZoHQCqH+3eoJpfWdUgFy/8Uaanx5RgFblLrKe7RUgg7Nh5WLbVH1BZVpVdjdDWE21+9nvrAesB64EPyQM2AfAhXW17rtYD1gOb8gAJAPqfMYKp/5+99/yS40qufQNAe++9N2gD7wiABgTHSZq5946kkdZ6H96f9/Su0ZOupCvNaIZDTwIg4Rq+G+29994Bb/2icApZ2ZlZWQ2AhDmhNQvsyjwnT0aeLFVE7NjbSFcBdx+YGtUf79kZWUJAzQ/q7PQM/W9guwurSwpT54d+mB/zflVyr4UfrW2RjNTnPbw9Q6MyPjMrBLObW9tSW14qMwuL8suLZ/dUsJnPKyCPB6t3JwCc1XuCoZ7xwT1LNXOubW7I/cG9CQCCqcbyGuUWmHkWXDIJcx+ra4kiEpbWlqVzpC9m/iYIwbIjAajTEk0AfH/vkdRVlMm3t++p32orSuVKxwOpryyTxeVVSUtL1SCopCBPEyud/UNy4Xi7734KQxZHL3hD0zHJzy8RAtMwRnW3b3JYKvJLZGx+SioLShWebixMAgBd9Xjs9F5rycrOU0QFcH+I7mBkd9rU3Lz6iqQJfmKtBJAkBKbmFqQoL1eWVlclLztLcrOzpLyoIDo8iBshUdZ+knVff/W/PYkK6Z8/c+4XMcgEEgCzywtSU1whHX2PVE9+fmVBMlMzZHVzXTJT0xXVUlFQIt1jA/o+855npWeotBzvdjwjsbC5s6UoIWTpaB1I13f3gPA9QgIR/g5QB2bupbUVXUs81FC8a/sdH5+elfXNLQ3sZxcXNaExPbcgednsxQNSkJstJBVZD+edO9ISV3rT71q0SxDMgzri+5Nn9M3X/yIQIULsd+Xb/6NDITZEWYU2Cb53DSEi56F4AOEfKisb66ty9Nj7Sij4xWf/S8fuR9pxv76z46wHrAesB95kD9gEwJv89OzarQesB34UDxBU9XR3aA8vcGeqtK/Sukb7oiz7XIcqOEz7yAFiBMbI8xVk710HlbwDBw9I9+CIVluHJ6blw1PHtDLrtpedAKCH2jD2O69lEgC0SXT0PWf0judDEgOHK+ujp1GVvdv/KIYcsKqwTCoKI4zgTgtKAHhVgcemZ+XWo8fy0enjMruwKJ39w/LesVb57vZ9aWuokcnZeclIT5OllVUpzM3Vvv+BsQn5+fnTe6QRjXa5H1M+63SzuMfzhTk+v7IoBIZUa6mo52XlxEDGvaT03BKALyoZx1pUAvPIBd++dFonmmurPGUjQQpQ/c/Nep70COrZN6z9PcPjmjRwIge8/BaUfGk/cl4DTqexr0CXQOaI5OXo7ISUF5TIxPy09v2Pz08p4eTM4pwqVpAMgCSQZJhBv4R9fuY8EiNTCzNSml/0ygL8RNf0qs/3InmkrSont0BbUkCWwA8AomRsNJLoA23lVAHwW2O8tp5XfW92fusB6wHrgTfJAzYB8CY9LbtW6wHrgXfCA+7AnJ78IzWHNZgicDgYgnaeIGt+aVkrscDJ+R+BE9VYY/tJAFDJHJh6TgJIMuJUY7tsbm97Vve51nMEwLrcH4wgKZzmJz0I/JoALBo0PXkidwY6owoJfF5VVCYVzyTBYoK6AA4A+o7pKSYw9rOt7R3509XrmjyhYp2I9fc/UBZ3LyOWUe+6AAAgAElEQVRQufj+r/edRBqcGtVKLUgRKv+F2XkxCACvQNrArp3rof+6q+umJ0dC2HvFf/jRi5xu41ll2Wsur2P0enc/vu15aaO4AWR9YmZOGqrKlRDTz2Dc9yLC4/wwrQQvqxc/rB/flfMgFLx391sN7tkztAIYKUO3WkJRcaXC+wsLy2R2ZlyuXY200vD+nD59WYaHu5Uwsqq6WeZmJxRR8fEnv4tLlPiu+Nrep/WA9YD1QJAHbALA7g/rAesB64HXxAP0BRN8EBBT6QVubIxA+0htc5QwLN6SIfi6evehcgLk52QrlL13eEzOtB/WvzEvSH5LZYP2IPtZ7/igwqWNQY53suGIDE2PakVUf6QnJQvVfmOmT58e6pX11XhLjx53B/cQ893pD5cACOoDDxMIPuwdkJX1DTnd1uxZxfa7CRQjvvrynz3h54y5+MFvPPv6CWBonwDy3TM2qAkbiOiAoCN5CLqChMjC6nLMpZvKa2P+9koA+AXqXu0CZjIQCvkFJQIzf5AuveHDCP1QfU4MkrBzyv+NTk4rZL0gN8cXju4nJxiU+OG9W9tc015+CDIhLCS5QtuH2ziXd5V+fnfvP8dAn5CkcRIguucACm/e9aDzGEcrheG+MHKazvk4vvMEssKDMa0+T+WpokRoISB56DQ+h6jEPR/XYT5QR851Pb/GAT1mzHzOZ+7EJMlK46dYMki4ILx5SSKqCpBFxh7nOqgcOD/Hz+ZvjkF4aM16wHrAesB6IL4HbAIgvo/sGdYD1gPWAz+KByDIoyqfkpQijeXVWlV3EwI2V9SFYiOHA+Dmwy4pKciXovxcoeqKFeblRkkBvSD1VNMJvL1sZHZCxmYjbQjG+OHfWtUgj4Z7lTmfIIR/DYkZ57FmzJnQ4G+CAn7Yo44wu7Sg45zmRgCgxw7JoNPqy6qlOOd5L7nzWJCufGPTcUEazc+GxqckPS1FivMTa/cICqoNlN0rUCF5QhKFgL5rtF/lFje2tlRVArb4gqw8gUhucXVZ6kqrVYmBNhDDIG/uY2pqWK5//6eY2/KDRwfB7g3rOkEWJGvA6v3sRXuvgxQANGi/9NeSkZmj0ouoDLCX6ypKJcfRQmDWRuLn6tXfe643v6BULl78tRxwKTowlj78hZUllQCkF39lY11y0jP3qHrwLNjrGHv/ZENbNCCmZQDiQK9jfMZejzznseheh7+iuqhCxzjVN/ibIH18bkpbEJ6/bweFhJp57k7ZzQgfR/szEsNduTvQpWgZJ08H8/CdAtko5nzHnPweztYaWk46RyL3DOoEXg5ITmmVGJuLrI1rHK09rMf5XhmZGZfJhZnoMSeXh+9GsgesB6wHrAesB34UD9gEwI/iZnsR6wHrAeuBYA94BeP8yCfo1YA6KVl2d3f1v+mNpyrMZ35G8HD9fqdUlhbLwOiE9ra7Owe8KuruoMbMPzLDj33/IDDo7iBK4z6cDP7cQ3NlJDFAhVKl2J4FLGaunIwsaalqiPZIEwwNz4xHL0UC4VhtSwwE3rmOIFh5osRyYfevVw++GXv8xIdSXdOyZyoqpQSPJFeo1OZl5UpKUpISzPWODynpHM9zfWtdeR9IlhTnFWjAStDlrMh6JSC8OA9YhJ9/3AmDoKQG83gR64X1F+dtbKzKZ5/+D88hXmufW1pWTobDNZVyyFXZDkomvOg6WaCzBcYZWEP2+Xi0P+YenISaEOndH3oc077C+0uAbsxJ6kmLB+0y7qQY5/K8TzdG5CedfCERNE67HkfKsPeZmohznc6EAXNBfAiJofu7wJkAuDfQqeSEGESm3BecCW6+D5OYQOrTeV+Mi0cumsh+sedaD1gPWA9YD7yYB2wC4MX8Z0dbD1gPWA+8FA94JQDiTUylHnJAZwDoHHPz4WNJT02RzIx0Zbb3MqTIIDVzGoHn4co6RSIQiFCxJMAJY+ilF2bnRyuhXmMISI7Xt2qrgNPc5IccQzqRe/QKsLQaWevPTL68PC9ff/nPvstuaT0rTc0nwtxW6HOCqurNh08piaSfsQcI4l7EjNyae47LP/t7yczMifkYvfXJib2qDV5IhaBkCpMmggJYXJyVudlxoc87Oztfgp6TX9A+PDElaxub0lJXHXNPQcmKeKgPMxH8CJuba1JZ2aRs9E5zVsmdFXeCf/c7YoJeguu7/V2K4Agy5/nuVhf3uCO1hyU1KVlbYkxizZkwo50EVQ7M+Z64k2hIbCLD6eYDgXyTJJ2buJNkAUgGU913rqu1qlERC6Ao3GYTAC/yVtux1gPWA9YDL9cDNgHwcv1pZ7MesB6wHti3B4B1mz565yTO6r/X5KaK5z6Glj2ya8iVVZYUyaFDe4NLJNAeDHUntGb6niO9uhEzsH/+Gwg7Vdkul1yf8wKN5bXaX+02t8RgvEURcBD0+FmQEoAZ8+Gl30publG8S4U+HobN/lX2KqNU8e03/7qH3A/CNcgAjfmdx3EY/o+f+CjmniFp+/Of/l9fP4Stri8sTCvjOxZJNPxaJiYG5NaNzz3nNgSA7oNU1JG9hBAQfxqVi6AEgB8Cwzl3b88d6Xx0Qz9Ci762Llbq0blHTcWdSrw7YOcziDuR6XQn2QyfB3OB/DDv0In6NuUccAfpBOK8405EAAE18qPwahgz3wOgRWiVMYkBp5oG76UJ0J2IAWf7AvORYED+kHOd7zL3A3dIomYTAIl6zJ5vPWA9YD3w6jxgEwCvzrd2ZusB6wHrgYQ8QGWNH//02idqTeV1Qj+x05ZX15T4D4m7n50/FaMA4DzPq/Lud/3y/GINALyqfAaavLG9KfAZeBkQdjdxnfM8J9w4yAcleUVSV1IZ103DQ49VT9zP6DG/8P5vVH7sZdjYWJ/cvvmF71Rol9fWtb2MS+2ZA/nBmekxZcAnwHeau6q/trokX3z+j57r8Ap8ObG/7748fPC979rjSRu60Qmm1QDWfr953YkL58Wn5uYFrouyooIoWV9QAsBLAtA5n3uvxEsAOFtQvCQw2ecb21vaD2/Mb4xpvSGZcbe/M4oWIFlwor5Vyfo6kMB09PTPLS/GKHK0VzdJVnrmHrSMQdG4UUbZ6VnSWh1pseGavLeYsw3InYzweviGy4NjzmSg856P17Xu4TjwmgulAPauIfhLpX1oY00OHjokycmpeoxz+K7EUlPTLPnfK/k2sZNaD1gPvM0esAmAt/np2nuzHrAeeCM9QOVuZnFe+929eoC9bsqLvR8lgPu9A0rK1d5QG6O77pyDHvTu0X7PoN55HrwD6KG7q4XmHFOR92tngNX+aN1hDRL8DK4AkgdB9w1JG+R/BC7xjGDhu2//La7cHRXvqqomT4K4eNcgKEHDHFmywYFYkkKvsQSW1TWtexjk413H6/jGxposLkzLyEiPAF0PMidMf3Z2Qq5d+Q/P0/2k8uIpHBDQc4309Mw98y4vzcvXX8W2Y6BOcOny7+TRw+99/RavtYDkFqSAIAEwvxYIjnG9y5/8necz5rndv3clZt3xEgCcbPY81Xn66+OZUbbgHe/o21uld0PxTcIMxA1V/e3dHSXNrCutEhQ5SAJgzj5/d0LPD+Zv1uJGARl+Dt4v09rg5ivg+rQH8V1gVD9MIoDvovnVReVLeL62CDlhkNFmQhJrbKxf30VsZ3tL2zAmJ4ekqemE/kvyimcJMWRNbeue1pZ4z8Aetx6wHrAeeNc9YBMA7/oOsPdvPWA98Np6gCoXMnDzywvac0ug7mdGas95fGt7W650PJCkpEPSVl8rhXmxPeDuuWAGH5gciQm++VFfklso5QXFyglgDF4AA1/mHKqd+VnPEQjI/TnhyQQtVCKDgn8zN8HRxPyMsow7DTK8qqJyJcVLxJyw86BxBLCtrWeloLBMg1g/qTICfiDxy0tzMj09Giro97ounAAlJdWSmZUrya5ec/f5BIC7u9tCwL+yvCDcE0H/Voig08xF0PThpb/Wa3U+ui69PXc93WEUALwOMoaxfoYPL1z4K8nOyY+eQmLi5o3P9gypqGyUEyc/0pYAEihuC0vUeK+7X0oK8qS0MF+rw0EJH3gf4AIwsnQkNbgfqv9uO3P251JWHiGqNOZuU+G9IwDu6HsYd0tyzZMK80/e03NvgnF3AsDJ0u+UCeViqGogF4pRtT/V0K6Ig/uDz9E3zsSAe26DDOgZH4gmEpjLKb9puAQI3iPSgc9JCFETcEqCckx5CCobdA2GOBCOgfYaWhb8E3ZU/K9e+b28/8F/kZvX/yxnzv1c0SwkdOobjmrgPzzYJSdPX9Z9C4omLS0jrs/tCdYD1gPWA9YDez1gEwB2V1gPWA9YD7wmHiDgD9IEd0qQmSUTnFMl9OqFVyWAB12SmpysknIXj7cHzs+caIejNgA3f+TH/kHfMSYg8KvsGf1yOAPCBP7uxxBZS4Rr4ODBA/uaw8wZrxXAawvk5RVLTm6hQo+fPNnR4JvqIyR2L9toRSgprZb09GzlUKDyubO7LdvbWy/1mtxTaVmNdHXe9LwFP8lAc3I8FIA5j8A5KytXhoYe+yYpqO6TKPBLAJCwIBmBb4LsyRN04yP7NUgFwMzBPdbVtQntAqA2vMzv2k4VAMYBu59YmI4JoP3WaoJ03geSbU6JT8OL4Q7SncG4c16SgR19D6JBOe8/aASSbiTfjGnwDV/AgQMxygAcR3WAd/SBK/nhRBPd7nsg8C1g8BPw3yQOSvIKFcFg2P6N7CcJkYyUtChagXFuNY+gZ8n+AolB68fI8GPJzikQ9qwx1nvrxmdy4tTHcffFy35H7XzWA9YD1gNviwdsAuBteZL2PqwHrAfeaA/wQxoiMYJegvqi3AIl4XKbuwIJHL6hrMb33umTTk1JkayM9BdmmH+dHUxgAIliRUGpryxgT/cd6eqMELxZ8/ZAGDI/guaO21+9kAtNb38QUWOYtXgtIh5XQbyFk3Ag8UASwG1uZIv7uOGmIDlGGwvBtQmgTZDOGHegDmEgChpuNQF6/6nsOxODfFd0jfbHtByAzsnLzJapxdkoJJ/r6PjGdlnf3FASQafB6I9c4M6T3WhPPcdNAoAEBYkKpxlOApIZpiXBHDdqA1T+nSgEvySG13Og4o+UJiiN0dFe2dnejBIxkhw4dChJbl7/TM6d/1XcZGa852yPWw9YD1gPvKsesAmAd/XJ2/u2HrAeeK084MWAD7S4uqhc8rJyYqT+nEze5gc5sOJ32YBCI8MGGiLXI3Azvunruy+PAojsXqYPgbiPjfa+zClDz0V7QVZ2XiAhoddkcCGgAhBkJFu+v/oHmZ19Tm4XemEi4mTjD0oAxJNN9LsmgeKnf/yHRJYUPZfg//0P/mtMC4NzIggwncGt85iTPI/PtW9/oDNaJSeIJ7imyj84NRqzPoJxPl9c3SuhR8tLbUmVHDggKu03Ojvpe2+GhM9U5Pm7srBU+US8zIvAj+o+CQwjI+gcZ6r5T588jbk3zjEtBWFRDF7rgZsClA17kL3x4P41WZifkoOHklTFoqK8Xjo7b8iJk5f29XztIOsB6wHrAesBEZsAsLvAesB6wHrgJ/aA0dWmr97PkM2DgC8jNV0eDXdH+2s5/6eS2FpfW5GnT58oGRdGP3xBQalW6cIYQTvJDXqDqVzCExCG2M9rbqr/kJIRYAGxDrK5uUm5c/srWfPQKw+z7njnELzU1bVr+wDXoKfZq8c93jz7OV5V3aw90zk5BTocYrXux7dDTUXwCymfF4mfewKCbKD7ifrwzLlfSFlZbXS6IDnCIAWAeDc0OTEoN67/Od5pMcdpDfjgg/8S3c9eg3d2dxSpYyT2nOd4yVL6SXsmtLDX6OS6kiqF/3sRfR6rbZH01DRxtyolggB4jW7VLsV6wHrAeuCt9YBNALy1j9bemPWA9cCb4AE/xvxE1v5jJAAI9BcXZiQtPVO2NjeUSX1osFMqq5qUjAuW95mZcamoqNdjT5880f5dZzBOomMFSa8DB7Q6OrM8L6V5RXqrICCoIPoZYyE9o2KJmgDkiKgSIL8GURps6CAASCLQQgFEurWqQRMmfkZlcXCwU5Che1Gj572yslEJBFNS0vZMx7Ug7QujEpDoWkg4lJbWSn5Biee1/Uj43Nc5eepjfZ5hjSTA7Vtfysx0bDXba3xaWqa8d/4v9lTWg9AEl3/2d5KZGSttGXZtnDc7My7Xrv4+1BAg5yAOwiSvvKQqQeqUF5TsuRbKAG7oPSdRmc/NzI6S+DkHlueXqCJHPFUBrodMn9NAwBRk5QrkfW6Dz4OWAJQ2nEbiAvJPIwPoPAb6YNnBKQBvQEZqmrYMkAjZ2onMZSRAeT/dCQAnkWGoh2FPsh6wHrAesB54pR6wCYBX6l47ufWA9YD1QLAH/AKEsH7jB3dYjW33nNs7u7K8uioLyyuyub0jKUlJUlNeKslJe+W6CPaAfQPDhUV+ZWVRCgvL9V+SAwQ0JAdW15aV9G11ZUlOnbmsBHrGSHY8Hu1TkjsQDfw9Njup2uVAoLMCWL3pe77d91Dys3KU0LAwJ18DjYKsPA1CCFIgg8vNzNJkANeoLioTtM7jGdJjJDdABoBiIFgPsuLiKq3u5+TkS1Z2vvaKxyOqM/MBa4Z8bmlxVubnp5RQMN71zFiui2IAxHkQ7HFddNLRjo9nkAmOj/VJV9etPaR8zNvafi6KGog3l/v47MyY9Pc/FKrubiuvqJeamlYpLCr37dkmeXTt2h9i1hWmFSHMOlEFIMHz4P7VPafzzBoaj2nSw6vf329+IO4PBrtVjYJ9R4BrElleY+ANICFlUAP065Ocomd+bG5SRmYiahe8Q00VtYIMHza9NCeDk6MxqhzpKWlSmleo+5+g2zmecYxnnt5xGPoj/ft8R1QWlklZXpHKCJI0418+b66o0+sZbgPTOsC9VRdXSGpSstwd6NK1O+UBmRcED0k5DFlAEm8Y7ypjWOvq5pocrTmsyAA/47uF94IkkTXrAesB6wHrgVfvAZsAePU+tlewHrAesB7w9YC7XxYIe3pqqsrgGZm9IPeV5xfrD/VEbH5pWXqHx2RwfG8vMWSBv7hwZg9hIMRc6RlZ+w4SE1mf17lbO9sqhUgVk6o+AQ5BCr3K61vrkpuZo38PT49LUW6+zK8sSV1JZYw0Ydg1EIwATQeloIHZs5YCZAH5X5BSQ9hrOM8jgcK1QE1AAsl/w2kPkoKWiIOHItd9WYbCgAlGuTdnkuZFroHPCLgxkhJJSUmh101FeWdnS++de40ni5joOpl/m0Dz6VNFoHAN9OX3azwnnk085Q7n/OxV+vgJ3GOff0Te029fmXEc91LT4J50vzC5w4xsKPcbcz122dOIzodzDPeCcW/O60TUPJ6Il9oHxxjldY0w/mE8EpEw/Tc1n9jv47DjrAesB6wHrAcS8IBNACTgLHuq9YD1gPXAy/aAGwFAle1wZb1ehh/dCyuLMjA1uqfnmEC4uaLeU/7Pb43zSytyr7tPpucXoqc0VldKQ1W5Vv+/uXVXNre35VcXz0lKcmwfP1XyFwkUuRcC662dHdne3dbAnUohgSj/TRBhAu7o4g5EqqIYAQb3zN9U94EyU60kKIEAMSmBwJzACL6Aja0NhT3D0u4M5LhOSnKKypmlpaR5Bj6J7gNg15vbm3qvXJ+gPxJueVskoHoeuPFnVlqmpHoEraa1AkTE+uamPHmKT59IekqqVopJjLyowQY/szSngSOV68rCEqGSHcbM+iC4I+GlIeZT0Yqy8j64AlSvOdkbVNuBxuNH837kZGRLcU6BStSFMa958BWw9qKcAmXif9mmyY0n7PediLTjLs9nR/9m/7MfnHufpIwJzo2EJvtc9z+JC/737B3gM3dCId76l9aW9Z2hQm8SGfHGvKrjoGG+/Pwf5cLFXytKxJr1gPWA9YD1wKv3gE0AvHof2ytYD1gPWA/4esCLVMxogjsHETx1jfZFP1J975qmUKR5m1vbcr+nXwbGIlBj7GhTvdRXlmugD6T+xv0umZybl8O1VXKsueGFnhgBD1JgBKTLayva908F/1UbASVwbAIbt7GmpbUVmV6clbmVxYSWQnBYll+i7QeJBlvcN20PsMe/DKsvq9aAFyOpAipixIfh3VwPv7CnCBb3YyBR3ASVJGJONrQHJkfwOTB2+sv9jDXRV+6V2GCMzrE4JwNT/nNwntc747wm80A06Wbfd68LWc260uo9Fe1E/EaSZ21zTRZWl5WXgmTTqzaecU1JhfJjeBn7kFaZpINJ0j3WL6X5xfqeKOnmAVGo/+bOtmcbDu0q13/4VN47/yu5desLqa5pkZzsApmYGFB0zMbGmrZSPO68pWiVI0cvyqOH30t5eb1sbKzK+vqKZGcXKD/G1NSw1Na2yv17VyQ5OU1WVxcVNcJn/DftAG3t50MlhV61T+381gPWA9YDb6sHbALgbX2y9r6sB6wHfnQPEChRWaO/3RiBR9/ksFQG6NMT2Lvlv1qqGvbI2ZneY/TFI0FPjRRm5wfe5+TsvHx7+170nMO11dJaX6N9/iQGSAqQHMCqSovl7JGWfQeKaI0T8IVpXXiVD+dEfVs0oFSywaX5uAFk2PU0lNUIQaLbuM7wxLRWcyuKCyU1JSLL6EUYF/ZaXueZxA/JDOQgw5qRb9uPyoLfPTj7vt3rIOh9NNyjvebxzEvrnjEErQ/oVw+ZPPJ7NqAvHrKWkPOoj6ubEgpCec95hycWZoQK+09hQUnB2aV5TQDQGgPSAfQJHAGgQ7a2txTNARqBZ+q2H679UdqPnpfRkV5tAerp7lA0EJwfoyM9UlPbIpWVTcppQdvH9taWTEwMSmPzMenrua+tQyQNxsf6tc0jL79Ekg4la8CPgkh+XrEmeiBsJJFAK0AYXoufwsf2mtYD1gPWA2+DB2wC4G14ivYerAesB35yDxBkjMxOKGzcyQYOURbBGnJ3fvr0VMgh5nIbxGJoeBMgGXs82q9VRSxeUNc3Mia3O3uiY9871iZ5WZkyv7wiHJtdiMxDsPre0VYpKQhOJvg5mSCvf2I4uq6f+mGYwJRKf88zkrKXuSYv3gWTAFheW5OSgjz15ctQeHCvmyCPBES8SrbX/YZVi0Cy0BAbBsne+cm7sd87R3oTcjncF7DiG9sPOSZoghP1saiE1Y01TSIkamGSa2ZOEkx9E0OJXuKlnw865WRDWyBKhQTV1MKMlOYXxaCHQKiA2PEiMxwd7ZWJsX4lvBwa6pT29vMCqWR2dr4sPyMaHB7qUknIg4eSVAp0YX5aSkqrNJAvLa2R27e/UoUQVDDKymsFCVHmqKtvl4H+h1JUXKkJgczMHGk/ciGUGsNLd6Cd0HrAesB64B3xgE0AvCMP2t6m9YD1wKv1wNzygqD53V7THANBJ1AjgAcVQO+0nwXphTOWBIImGZ4xhjNPUMVvam5evrn1vPLvdd2m6kqpKiuWgpwcJScjWFrdWFeo++7TJ75wYudc+wn2Xu2TEGkor5Gl1WWt/L8qqymuUOUCp83ML0pGWqpkpEdaEF5FAgCZN/bafqyioFQI2v2Mai5kbMsrC5KZkaNqA26SSudYrwSAWwIu7Dqdc7HP7w10xbDfh53HiQIAQXC3v3Nf8/CuomsfxE9A1Rq5PZJ8r4PFawsCXk8Vv7ikUrKynqOUWDttCxFyxMTbRCCvvHH9UykprZbauvZAV8AD8jIJLV8Hv9s1WA9YD1gPvGkesAmAN+2J2fVaD1gP/OQeoNo7OD0aleui1zcrLV36J0c0eAYB8HCoR6hqAonH6NFFsutITbNnhU6DxYHO0DBl5kTirrW6YQ8PAD/mv/jhtiytrkledpYU5eVqr39aaorA8s//0lJS9gQ3QIAJLunfhzwuMzWYEG2/wd6rfoBIjtGOEM9o1+Ae+RfSNZAMiQRzJHuc0oXrG5ty9e5D+ej08aiUold7R7x1+R2n99/sp/3MES9A3NxYkx9++JO0tJzRYA5zSr25r+lOAAD7Zw/vx0ryilS1AXuRtgnnOwHsH3m7/ViE46AtBn3jnIfgnxYH0Duvi5GQIjHlZ7DtT4wPSEFBmVx4/9ehWxxIHHQ+uq59/PUNR/ZMTzW/t+eOlFc0WCK/12Uz2HVYD1gPWA8EeMAmAOz2sB6wHrAeSNADkcrfgCytrSpklp737PQMZW3PSs9Q8q+KghLVyIZoC+I2goX8rFz9gZ6SFOkPdxus4MCV6dUNY7UllZ6Q3eXVNfnT1Rsa6P/y4tmECM0I4mB7Z60EjH4WtrpNcJ2TnqnSfakpqZKizP1JyubuB2MnkKFabaTq4DzA5xG29F2trCuL+jMmdSq9nEv/8er6miIl/Ix18Gxon3C2VpjzDWM9coIrG8HBo1OxwYzvHhqVnMwMKS183k7Besy9sEeAqvdODPkGp03ldS51h6eqnnB/sMvztujfbiirVoQJvd7DPqSAfgkjMykQbvq0G5uOR68ztTDry5/gTADwjO72d3nuXaro1UXlugeGpkc9CRFNcmJmcV6RNF6GYgByj6vrqzI+P+15DvOQZPNLXLAWnj++GpoaC+QoYB6/dwAkDgm9eMY909pAomlweswzwUey4WjtYcd+jEjrqcSe7vsn0T1P8pF9b1Q0UNTgfSjIypPivAJfUtDlpXm5du0PcvToRYXch00AcP3vr/5BZmfHJSU1XS5/8rs9aiDIP/b13pOGxuOq0GHNesB6wHrAeuD19oBNALzez8euznrAeuA19QDQXwJ5GMqpFI7NTWnQ3Ic+fUamzC4tSFt1owa6Y7NTkpuZpRJ79BZ7sdQ7b3N8bso3iDPnBfX7mgQAvf2Xz57URACEf8MTUzI8OS1zi0vK3t5YXSHNNVVRwjozNxwD3BcJBqT2vGDQXszwZjzn1xZXSkF2rm8Flfn9Aj0CYMYmakHVdoLkpopaT5Zzv+vE6+0mcDtWF8tgj2/HZ+akpa46kCGfnnGvFgXmPF7fusT6V/YAACAASURBVCdJBEeEV7XZ3YoQlJgJQgCQWLl/7zupqGjUfmxj7HO/loPWqsZoooL976VGQPDbWFYb9QVzMafbSMg0V9QpZN9NHIg0H8ecsoN++4d7bKtqlLsDe5MRtE/Ul1ZHSS6D+A1Ynx9nAmSCdwJaCyDWI4lFwoX3zJhfm08YRYVE3wX3+SPD3TI89FgOt5yShw++lw8v/XUoBMDs7IR03PpSTp7+WG7d/EIuffzXMjsTSQYUFfmjDV50vXa89YD1gPWA9cCr84BNALw639qZrQesB95CD0BOhpwYgZfRqDe3Sb80wXt1cYUGzi9iBBnTS/MyOjuhVUCnEciY4NzvGrc7u6VvZFwPU41GDcDLnEkC5/Hd3V1NQqQkp0h5QfGeyqJfsE2w1lLZGBj8cp2gwBJZOKT3ErGgSrUfUgK/xtOgj1fpdQeJVGgf9g1IfWWFpCQnR1sB3PfiF9B7JXYgaPOq/jdV1ElBVmyihOvf8WklCUoAwNq+u7st5eUN0T5w/MN1aQnxsiO1h7Wy7Zd0AB2D753m1ybAefSg00YTu9dzVeLPrV5ABfxO/yMHsiIyCnQFko28N04rySuUupK9DPdB+9AvARCUvHKTGTrX4HeteO0GibwHfuc+uH9V5fZyc4tUau9wy+lQ0z64fy3K3D8+2ieNzSfkh2v/KVnZeXLp47+N+/6Euog9yXrAesB6wHrgR/WATQD8qO62F7MesB54kz1AQAQ52cb2pjirn9yTBl79j7S/HxZ6KppBBtyfgGBze1MImpHz84Olu6vFfnJnzuux1oGxSensH5S1jecB3Jn2w8oJgAzg2PSc3Hr0WC4cb5fKkqKY5QJbX1xbkczUNIVuOwNlv4CPQOZEfav21AcZa6OC6tXqQACHvjx+DGu0AHT0PfQ83a0PT+BIcDi5MKPnc18kc7zYzznuF2iai3lJ4SGtCB8AnAs15aV7ZBXNXvGSyPMK0r0CTj/de+Di+NZL8s4vAUAPd8ftr+TMuZ9LSsrzxAttC14Vee7dWbX2Yuz3C7j9EAAoGyCj5/RJkByfX6KDvcex5y0XwWoZtKGYveDeQH4JgOHpMc8WhKD3MiiZEo+bIex74Hce17565T+kpKRKJieGpLXtrBSGqN4D7b/y7f8RVCGwDy/9Vpn/x0b7JCe3UCUBrVkPWA9YD1gPvHkesAmAN++Z2RVbD1gP/EQeoMKPDB+BenFuYQycHNg8wU1WeqakJqXESJp5LXdoeky5A9xGdR8SQScBnzsIDcNQbuY1agCZ6WnyybmTkpqSoocWllekZ2hUBscnhWNwBRB8Ow1VgNG5Sa2cOnkL/IIvXVddi28fspk7iJ19P8GQX2XVzXoflHg4Xtfqq9IA38PcsjfTu58UXtAWJblCssjLvCQG3UFz0DWD5mZvNZXX7rks8PBDh5KkvKI+5liQAoBzD7qr+kGBe1D13Hlxv1YIc45XEgrUjTupEq+67vdsI8msNklO2ovk8RoTL/m139YMrz0ClH9+flKr+A/uXZW09EyVzoO/4cGDa5KbUygnTl2S1NR0mZubkM5HN2T+GV9BZlaufPDBf5UrV/5dTp/5mSQdSpYr3/27XLr8N5o4gewPosD2oxflbsfXey5/5szPpbfvnly4+GtYCqSnu0N6uu9ITW2rtLW/pxwdJBtOnf5EVlYW5N6db+WDD/+bIgasWQ9YD1gPWA+8Hh6wCYDX4znYVVgPWA+8AR6YXZ5X4j8qni2V9TH97fT30vNLsFalhGfBEPagoBJXGLI6eqiphpN4IMmAxQtqnK5cXFmVP1+7Kfk52UL1f3t7Rx72Dcr0/HMpubaGWmmrr/GE86IZjmxXYU5eNLD3rb4eSpKTje1xEwAws8PQHjYADtoafnrxacnPkhHoGz6z5fVVJWP0Mr9qL+cGwcT3kwAI0rj3aldw9qrDjeAFiTf3tLS2LJ0jfZ73WF1cLuX5JTHHlhZnZXl5QUrLaiTJhdzwq9YzAUmwlqrnChRdI33Kd8FeJXB29r47LxiUACDJRHII80JWOOfxaosw40F1mLYZCDhRT/Azs2738aB3zOvdjYdcCWrNcPsyaL8TYH/z9b9IamqGLC/Py9bmulRUNigD/83rf5bmw6dkcLBTg/H09Cy5duU/YqY7dfqypKZl6ueXP/k7Jffrftyh1X2g/Rub69rbDyqkvLJeHt6/pogBFABIEs3PT0l//wMlA+zqvCmDA88TWe1Hzmsy4m7HN1JcUqUJCezDj34ruXmxCKM34OveLtF6wHrAeuCt9YBNALy1j9bemPWA9UA8D0Cqlp6SKqsb60rcB4N8anKKBvYEi/xrAnmCMPrBCTyoopflFUlqcqrAwp10MEk6R3oF2DNkaCfqWpWwjYCESqmXxUsAOMeQDCBoNOaEXwP13nmyG0gsCCT95sPHe5ZRV1EmrfU1igDAdnefyMGDB6KJAINqAO0AsZkxv2omwd+phva4WuJB/fph2hucN+LnRy8G9yDiwv0mANytIPH2HMeDgmC/dRDQsgfjtVcEEUh6rZUqLQmejIzsPUsP4j/wSnywF3lngngV3M+A+zHtCuxrWhjC7KMgdIK5EdbCfvRbT1BVnrGQe7p5Ppjbj8AxaA8FrdcrMeO3j0gAfPfNvyksv7KqSVBueKotDzvyZHdXTp35RL79+l/l4vu/kUcPf9Bne+bcL+T693/U3v+PPv4bmZ4aeUYE+FtBGjA9PVMTB1998U9y8YPfyNrqsp5bXl4vn3/2P3WMgfvfuP5n5Ank5OnL8t23/yb19UckN69Yvv36X3TJSckpsvNMhQOiQBIUly7/rbYOWLMesB6wHrAeeD08YBMAr8dzsKuwHrAe+JE9YDTsCfiBTSPpRsBLkDQ+P6X9yBiEdE+fPlF5PmOcQ8DPMcjwmsvrpHusX+HHkIBNLEzL1vaWsv6favTuZ6fv2E8GL54rTHVyYn5Gpcjon4bdPCjwogKJRN39nn5JT02V908ekbzsCE8B/eq9I2PSNTCsyYBP3jslqcn+ffxB/cyoHMBnEGRBFfX2mubQTP0Ejrc9ev/9oO77gXs7eR+87ulYbYukJ0hY6MeYHw/2Hm9fcNyPnJG9QZsD+z2s+VXHGb9fpQb3M/CC7cer2nP9eAoNnBMvmRQUlJfkFUmdi8DQ+M0vgRMksxh0rarCMqkoLA31WFZXl+TLz/9R0RoE1sDvhwY75eChJHmyu6NzHD/xkRQWlcvXX/6TtLWfV3j+11/9szQ0HJXqmhb56st/krTUDP381s3P5eSpjyUpKUVuXP9U1QFycwt1HpIDtAMcPXZRauvaZXNzXb747H9q6wHzfPbpf5fWtnN6DNg/ayORtDA/JS2tZ5RwsKPja/nkZ3+/B10S6mbtSdYD1gPWA9YDr8QDNgHwStxqJ7UesB543T1gfsSDAIDlnOCLIKmhvEZ6xwYEhnOg1ASZBw8elPrSKkUK0O9M9bN7bFA/6x4bUMjz3YFODVyBcNPfzTkE6H4VyKBe7Xi+0+pkfZvsUPV78lSvHSYQJfgnyG+sqpD2xjoBHd8/Oi73uiNQXYxWgYsn2jVJEGR+RGjxeviD+vATaW1gbWje904M7VmmVz9/EDmeV7uAmTSobSBoXJDv/BIRQdKO8fYEx4Mq2mGq6s5rBM3FeUYBIMy6zDl+yRQnCiAelN7MFY9LIMw8QS0OQUkIkzz0unc/BYugMWGSZuZaQPOpypeW1mhlH0TA5saawv77eu9p4J2Vna/tAAcOHtQqflpahh5D3hGSx4nxfu33Nwb3w8zMuGxvbUhZWa1UVDVKz+MObQdIS03Xf+vq2gSuiI2NNSkoKJWNzVVZW13Ryj4tCKANzr73S+Ua6O25q6iByYlBGRh4pO0CycnB3yeJ7CN7rvWA9YD1gPXAi3nAJgBezH92tPWA9cAb6gECCIj40Benmk/lHgmyisISGZgckSO1zdI3PiwluYVKhNdYViPTS3PRCipQa8ww+I/OTmpCgMAe+Tx693PSs7QFIN8l1WZcxnlmHj6DtA7JvdmlBV0bQauXOSHDsJ2ThKCyi/Z4uoPF3T0W4r/Pvr/l+8ROtTZJcX6eHDp0UNsc3KSAzoHA0Tv6Hu1ZY1DllPGoH5CwcLK0m3kTITdkjFcg7ddPHUQ8CPrjcGUsAR7zx5PB85MXDHol9sPSH/YVC6oy+92j39xBPAWJJmrMNYLUD8w5buJGv/XBucE77GdeZIruc4MUAOIlOO4NdO6RRwwiAgxqe0kE9QLcH9K+xqbjUlZeF72l7e1NhfUTpGNU5kEJ3L93Rckdq2sOyw/X/ihpaZly5NhFTRAcP/GhBvSPu27pfJlZeVHiP84/3HJGtrc25dq1PyiUn8/y8orl3t3vdM66una5efNzPcb1GhqPycz0qF4TfoG+vvsyPPxYLn38N9qKYM16wHrAesB64PXwgE0AvB7Pwa7CesB64Ef2ANW/+ZVFJewD3o983YPBbiUhA1I/tTgbgdaXVWuQTj80wQnQfYLstc01KczJ12CdqndxboH2BgMDhjeA86i6Uo32YhI3t4vMGrKCXgEQPAJmnSQWQChUFpZpksDoooNIuD/4WNcKFN1Pzs7Mv7m1LTPzi3LncY+sb275eh0St49OH5eC3L294WYQLROQExoD+l9fVuXZN23O8dO057gfdN9rkX4Vaj/yOBQNnG0czjn9iPyCAsREK+rmeiBKkOnzSu6ECVqDXpOgijZShySIwlpQwJpoosZc060W4LWWMEgWxsXj0PCrxDuv6RXEczwMeoDvid7xQeUKweD7oJLP++9lQYiFRBIA8Z4fSRYQS8acf5PQCmoTCpqbNqgDByLzuq/hPBZvffa49YD1gPWA9cBP7wGbAPjpn4FdgfWA9cA75AEC13sDXSqhRfKBijWJg6W1lagXqNbC9B5UgXe6DLQA5yJVR1WaOYNsYnZOvrt9P3rK4dpqKSvMl/S0VHnYOyDDkxF5wpzMDPnFhTOBQQNIALgPaEugnzue+cH2GZcIGZqfkoBf4BcUgIH+ALHh9qmXTKM5J4jwLcgHQQmQ/SAKnNcKSli0VzepRGVY8+MSYDz7s7mybo/aAwE+BrojQuj3VEklCTxN8Emyys/itY+YcUEoCs4Jk6AAiUKrjlciJuw6IvcaQel4vatGiYDjvRODvlKS7CUSCE/lqc4V8Zf+1zO/HVRODpJO1qwHrAesB6wHrAde1AM2AfCiHrTjrQesB15bD8BkTY8ssNfXxdwBIIESVXuIB6nOEQhQ7edzYOnxgnkTcJFEQNN7eW1FjtW1BAbtsP33DI8qCWBhXk5Usg0ugMeDw1FXfXDyqJQV+Uuo7cenfgR4zJUIo75XQB/UQ+/HWRAh3muRlKQUDbaQsuufGN6jJ++81zCBOsSKaakRwj1n1TUoAbLfpIJZm19F2w3ZJ0Cngu3XLuKUHfR6xn6ICZ4tSAsNYJ8Fs9lpmbK2taEIFYJuoPt+Fob8j7E7u7savHu1kXA8zPMJkqIM24bgdx9udMB+3hOvMUdrD6s86Ks2UA1pySlxFSde9Trs/NYD1gPWA9YDr8YDNgHwavxqZ7UesB74iT1AEAKLNT2rVdXNSoT1OlhQb7XX+tB9ry6qiMveTtBBdZVgjwCNgCsRW15dkz9dvaFD2htqpaWuOq6cXyLzm3P9oNsEycC//WQT3dfyqnZ79bkTzBAojsyMq4Sjl5UXlKjEXlBPuRkXD0pvKt09Q6OSlZkum5vbUlvxnOF9ZHZCxmYn9yyD50biJhGWfuckfpwMnKMV7eqmaCJifXND1SMIuL1k7miNgVfCz7wUAICFw2lRU1KxBxlg5glK/iSigBDEdRBW7SBIEpLEG3tpvwbChzW+bEtELWC/1yZJc7vvgVQXlQvvhTXrAesB6wHrgbfPAzYB8PY9U3tH1gPWAyIqSYVc1nvn/0Lm56dU53q//a8v06FBgRrVfwJ5L6M/vra4IrAqR1WTwCY3M0c5CRKx7Z1d+ez7m7K6viE15aWSlZ4WhTejDFBSkC/JSeEhyFTSkw4e0uDTWBB0O0zftfN+vBIJ7haCh8M9gk9ehhGgtlY1xIXRr61vyNzysuRkZsnK2ppsbW9LQW6OtlNgcCbAneC2RO/fPT6oou3mFqDdhP+RKPKyIPg/53shFUh87DzZDWwDCerbTwR2H8R1EAb+zz28rESU23/x1BNeZC/6IS/CzMmewzcoV/CsSIzxfcNncI1kpKTpZ7SJzK8sqJQn76t+lpahLT4kNUgQhEElhVmTPcd6wHrAesB64KfxgE0A/DR+t1e1HrAeeEEPwIZ97953WsFMz8iW5eV5aWw8rnrXF97/tfT3PZCdnW2pKK+XpORk/dH78OEP8tGl36pM1fb2ltQ3HI1qXrMc88MYBnzI2jBk9tJSgIeLHDxwQIMcoOb8eHYaLNy7u7QbxEcaEHwRCPqx/Pu5hiDxRH17FLLvPo+ge3J+RpMIVJIhJfOq8PrNP7e0LF/fvCO0CLgtNSVZLp89KVkZ3hBk+r3pAR+eGRMqlRCRwQlA4GAsCFqeSAAYCeDoqV6IWaYzQApDOBe0BU0yhqQRVX/UIOIlkNgrwNMHxiaU+LG2nArqAX3OkCq+SgWAINI+d8WedhHaTpzJGeOLeH6LMN23BRJbevmV/QHh5daON/FkIsHt6OyEoLrhZWHg+8GJqEMq3ekk0kvkq+pVJgDqSqqkJK8wkeXouaaqb+QxSfBsbW/J5va2NFXUKtojMzVdEwGooqCGcryuRblKkGhk37fXNMm9/i5FBSSaXEx4wXaA9YD1gPWA9cAr9YBNALxS99rJrQesB16VB+jv//SP/yA1tS2yurqsslRTE4NS13BUfrj2n1rxR9MaJAA/YIeGuqSyslGlshhbW9emslUZGc/J3yCzM4z6VK9XNtdkZW1VinILNKBGDYB/SQbww9mQ3o2O9EjH7a/0Vrnu4ZbTcW+bZANQa6DsXDeMhYE302NNhW5oelyO1R7WAJyglORBvAC2o6tXeodHdSkpyclypKlOMtPSZGl1Te4+7pX6ynI53dbsuVSqgyQf4C+AiZ/KIcRlTlb0IOh2PPlA90XjJQCCyPbC+JpzkHUszg0fcJEAmF9eltW1dSkrKpSU5FhSxCAFgHj3j857SnKq7nMvC1vRRo+e4Bm+BS8LCq45f79IBdowSAD47XUvVAFqFRtbW1JVGqteEITs8CJ0dN9nUJIjSC6R4B4VjYy0iKY97xUIj/TU1Jh3Kx6CIuz+c55H5R4OAK/EBO8VLRheCR3mgCQUZBBJFir78Cfw3zNL81KaVyyDUyO6z0mo8XxBBZDw6puMyKBi2emZmijgfQYJE++7ZD/3aMdYD1gPWA9YD/w4HrAJgB/Hz/Yq1gPWAy/ZA5ub60LgfejQIcnKype7d76RispGDfTPX/hLrcR/982/SV5+iUxNDumxpaU5OXHyI5mcGNIfsOhaJydHfsxjELTx49f8kHb/7XULs7MTcu3Kf0QPkVC4dPl3uq6wtrq5LjOLcyodGGRh9NcJUpbWlhVmTmBAlS8rLV12dp9Ia3WDb38253169YYGOKdam6S+skIOHIisZnRqRq7dfahQ9g9OHtHkgJ9xfYIIJYF7GkuAFwTdTkQBgAru3f6uPdXkhrKaKPfBy6jEskeaymslPys37qNcXV+Xja0dmZ6bl8bqSs92iaCkRFAFfHNjTUbH+qSqslFSPEjgwla0qcIjXVeWX+QpVxfGZ4kiNYzjgpI/fvv6Uf+Qtk5UlhRF/R9EABiWR4DAFxSEl/ntQ1pjfrjfKYW52ZKZnq6KGSMTU5KXky19I2Pyy4tno0oAJPfmVhYErgXQQnAj+Flhdp6kpaT5HkdiLyM1Q/KzczzfXRJtj4Z7dDyIn4KsvJjgnO+B3vEhlQ5FyjQ3M0sWV1c0oEeFpHt0QJEpJxvaVPp0bWNdq/4k8hhbUVAi6anpum9AwpBMeFGyyrgvkz3BesB6wHrAeuCVesAmAF6pe+3k1gPWAz+GBwh4D8gByc7I0uCXQIAfr5VFZb4Br9e6gKi7IevOv91jaEO48t2/y8LCtJw89bH09d6Tjc11ufzJ72ISC+5xQPQ3tzd1bUlJSdqXixE48MN7cHpUFleXY4aBPABaXxiS3I8AJy8rV2C/h9CLH/z8sPczKq3/8fU1Aer/8/dOS0pKskzOzsutR481KYBx7JNzpyQz3T9gCXreQTD1RIIKv0DVradOpXdiYUam4iRW4u1REA2mEup1Ls+tb2RcUlOTI7wH6WmS/azn33l+UOAZpIAwOPBI1tdWpKXtrGfllT1DVdfL4I4giYERPC+sLkp+Vp6nbJ1zfX58FM754vnNeTyIWNAvqdA9NCK5WVlSUpAXnSookcB7FE8Bg4lAyfgRPvo9h5sPH0trfbUmv/rHJuSgvruHpDg/Tzo6e+Tc0dY9iA+z6KDEl3vPJuJTziUwRxmA/00vzel7DtqCVgiMpBNtF7QcYcD3ebamhaI0v1i2tjel+RmyhDairpE+Kc4pULQG36N8n9aVVsrg1JhKEwa1ISW6fnu+9YD1gPWA9cCP7wGbAPjxfW6vaD1gPfASPEAQTcCOzS4tKOla0sEkmVmaUwbvje0tyc3IimGVp5pG/39X502pbzgirW3n5OALaGvPz01qAiAzK1cuvv8buXb19xrEf3TpbzwRABwD8k+lzWlKMFfdqGRbGPfW0fcwegpVxET6kqno8YO/tqRKEyL4w8kuzzo2NiM9wFS5IfeD92BofEoDfi87cbhRWwAOHTq476fnBds3k6EAkJ4aLrHglwDwC9T94PH4BFi1qZIG3Vi89VEhJvBnbfiXnn+30ULiVw0+UtPsCeGmXaW/775UV7dIRubzdhXn3KzfBHjuazol8UgA8H7QbgCfhdO8UAS0uLgh+4n06jvnD2Ldd5MUmnEjk9PqU0gojQXJKIZNTvjthwi/QatnoowEwLHmBg3yaYlZWFpRyUye+4Xj7VJamK9ImfTUFEXKOM1P/SAsYiFoX+LXuZVFTVAR+JOAWt5YFfgCnEb7CcnMF4Hu833LeL6PrFkPWA9YD1gPvLkesAmAN/fZ2ZVbD7zTHiAQIGihksUPf3pgkdgDBUDgQrBDZRRYrLGVlQX56ot/0j+BUser1MdzcOej65pQaG07K4WF5fLdt/9H6urb5cjRi55DgyrgDHBWH91VykQq5MzFD/57g48lJz1TEwptNU2KOIDo70rH/WhV37lQgpiVtXUNaowdbarXwJ/AB6UAoO70uqenpWjvc1gjKIZUbGN7c8+QCAQ8Qm4IAeHYzKz20RfkRtQH3ObXAuAVnLIvqI579Z7DldBCPzN+WV5QYkE/2y/03TlfUOBp7t99/TXaOeantfffL3jzkkQ084TdN1TE2XNcg2el74iHKoWXBGCYPRCU/OEdpTfdaeyDbzvuyZm2wzHEk34yiowN00ai+2GgM0ry6bymn4IACJirdx/IuSOtmpCYmJmTre0dmZ5fkNysTElLTZGivFz5/v4jKSssUAnNMM99v3wKzE1SAeWHysJSeTDUrZfje3BhZUnqy6r2+DPMM7LnWA9YD1gPWA+8Gx6wCYB34znbu7QesB5wSAPiDHr1P/r4byQpABYf5DQn/P/4iQ9laLBLWwGYMydnrwQfQdWdABZ0ruXshXbLuu2n8orWOxVpKqxU/wha/nT1ugb/BPb0Vh88eEArmt/dvu95u2faD0thbo5MzS1IR1ek19gYve4nDocjBCMhc4/Ay4Pw0Bl4kVwgcbO+sSkLy6tSUVyoAZbbvAJKrwAwCB7v1lUPClK5fhBMP94LFsSCz7M5Wd8WQ/BG4D81OazoEhIURcUVvpfYT0XbOVmQOoP7ou3VTXGlEN1j4u39I7WHlYXeaexJKuoNVeVKJmksiGAvzPMJ4ktwJoTM9XhuX17vkOL8XE1O9Y6MSUNVhcwvLev7c7i2Wr662aHJMfgKSDBcPHEkut6ge3+RpBKEfLRVYFTkSZ6x10kIVBZ6yzvG26P2uPWA9YD1gPXAu+EBmwB4N56zvUvrAeuBZx7Y2FiVzc0NyczM2Xfwz1QEaF989r9i/NrUfFJaWs94+tqLvIx+XUi8nGakvtxBGb279aWxlcUwD5WAx0gBrm9uyu+/+V4hyuePtmoLAH3+PcOjUUQAKICmmkqZX1yWh317K+J52VlSXVYsEzPzWgE92dIkjdX+walZY1Dvtl8gBFoBxEF1KXJ6seYV9HpBwGG9fzTc6+mqw5X12h5hLChZwDmJBGwEjtMLs6gAKjw7kgDwRiL43v/shEyMD0hzy2lJTt6bBGFNQcR9YXvi3b6knxw0jZeFSQAgcwnqJNKbnqZoHL/kjx8B4Nr6htx53CvvHWuL8hUEVe+Zh/5/Z6uL1/qDnnEYBAFzzi7P6zuVk5Edw6VAsO9GaSDBBwLFS/KzLL9YifUSMXgt2EspSUmKqOH508ZCEs2a9YD1gPWA9YD1QBgP2ARAGC/Zc6wHrAdeuQeA51+98nv9YX3sxAfS13tfZmfG5Oix91WyD3vyZFfu37sik5PD8uFHv9U+++7Ht2Wg/6Gce+9XUlJaLbu7OzI89FhGR3tlZXle6huOSmPTcTn0TI+e/v+Z6VE5cfKSZGVHyMXos4ZobXJiUA4cOCiNzSdUQhDb3t7U6v74WJ8cOHhIWlvPCtB/qv1+5oUCcDPAG8Z6ftAjPWgCBBMMmsohUH4sSJ4skYfjlPpzjmuqrpS6ijLJzc6Mfswaxmfm5OqdB/oZVcZfXDijMGgqtKgGAH2+dOZ43N7ioD51P+32xZVVGRyflKONdXvkz1BMAPruNCqhsJk7e5SD2i68Ks+QJo7P+z/bMFVm1gSRGoRqGGOSnwVsXs/Krwe+p/uO5OeXSGFRue8jDgqKVbItQPmBSd1+xHeQ5684EwAAIABJREFUBlJpd1sYyLrzOSuyo65F2OMEq17mB7ufXViS8ZlZRaoYI6mAlKBXMB1mbcyzXyUG3sPt3V2ZXJiOEgiGSRgEkR96tT7Ee5dNaxDfH7mZ2XK794GcqG+Lm/iIN689bj1gPWA9YD3w7njAJgDenWdt79R64LX2wNhor9y+9aXnGiHYKygsU/m+G9c/lbS0TDlz7udy++YXWonHSktr5NSZT+T7a/8pkPM5raCgTC68/1eCdOBnn/4PPUQCITevSD/7+qv/LVuuiufln/2dMvkjJWiuwbiMjCyhrOv8zHktuAU+vvy3kuKS9nIHHk5IvzNoMv3wsG139D2vHIYJNsI+YIL6ldU1ZfqnhxnGegIoLxuemFL5M5ABoAUwdNkhaMNa62vkSGNd3EubHnOvE4PubWRyRlKTk6TYwQTPHO4WCTOvWwfeD9bv5B1wrimoYst5wPUhZAwiU0OBAUZ9YzxrCB47R/YG1erPorIoa7tzLTsQt8VpUQlKAMRDLHg9E0gD4dDw4kPgniFD9Ks2u5+JSUCgaOFHUuhGbdACQoAPxH5tfVNqKyJs9phT8s69j+Ldqzk/CInitw+R87s3uDeBEaYt5+FQt6xsrO3Z9vF86fWeGIRBz9igygySAFhZX1PugyCVCr+X81HfoDTXVnkSVsZ9oe0J1gPWA9YD1gNvrAdsAuCNfXR24dYDb5cHxsf75daNz/WmCPDbj5zXSjuBNqR6kOs97rqlFX+CooP0tDuC9qPHLmr/7cMH3+scZeV1Cp82RkBP4P7l5/+oH5kEQMftr2R0pEdJAZHye9x5U6v7HO/vf6DHuB5IhJ6eO7K1tSnvf/AbmZ4alQf3r+q48+f/QpJTUgVeAP72Ctq8WgCaK+pUY94J4yYwPd10RMm8nEGYu1/9x3r6JgEQIQMsk4d9Q9I7HKm8wwFwtKlOe6PXNjaE9gC/wNgdFDvXH0RUt7axqVDwc0daYgIVPz14Z9U7iHjQr/LMutBLhz/Bz4Kg2173WV9WTT5HSfa8LCyqwGtsUALAL8jEL6Oz3ONUzJTsvVONR2R+ZUH6JrzXyr0gEec2Ix/n/NwE5TOL87737g6iaUt51DekpJN52ZlSUVwUnTIoiYSyQV1JZdzXIlBGEMRCbcuePeyn3hDvnUSBwy/pE7T/vG4CslOeWVZ6ppCQKMjOjSIRnEoPcR3w7AT2DWSGRfl5vvKFYeey51kPWA9YD1gPvFkesAmAN+t52dVaD7y1HjAJAILnDy/9VjIycuTbr/9FlpbmhOC+tq5dA27g/sZycwtl8ZmkXvPhU9oyMDc3KeXldXLy9Cfy3Tf/quMxEgI721syMzOm1fkPL/21JCUlybdf/6smGS5+8BvJzs5//vf7v5E7HV/rMUj+GP+n//x/lDzw0uXfydTUkCYsCPg/+dnfx63UsgYvAjN6+wleOod7VcYLK8krVGlD8zefuSvbfhtheXVNCNpb6mv2VPXpHXbLv7nnIbDu7B+S6rISRQdAGPjF9duqDADUH91zAkjm2t7ekc6B4WhCALWA023NnksLIm+Lx1T/oGdAyosLVRXAaX7s90YOEOj53YFOz/XQUtFcWacEe25zyzB6TQBsv6qoPBosorVO0Ez/u9toNZhamPHVnj9a26K98vuxoAQA84HsOFzZoPwFtNCwvv7JkZi9Za5r/BYUaJMkaK9p0v5+jOvTRuAlb2jaVoLIFb32NQkl9nBFSaGkOAgAvdo+zNrDVOM5N2hPcJx2lMqi0ui+gDMAln0jOep8RrDtF+cUej42Eg0PBrs92xUYkAj83yAr8L1pf2DPwHewtrkmWWmZcVtwzCJp3eEdR+1jeWVNyosL9sgW7mcf2jHWA9YD1gPWA2+OB2wC4M15Vnal1gNvtQdMAoDq/8ef/E7v9Zuv/rcG4KAB6OW//sOflBkdIxAnaL95/bM9/fhHjl6Quvoj0td3Xx49QwQ4nZeSkio/+8X/JWurSwr/x5yoApjXz5z9uXz95T/rMdPTT4IhPSNbr9316IYiAljvpct/o+0C8Syo+hg01g+u7h5DYP7VzTtC//Qn507G/LA3BIDHDzdKc41/pRSOgI3NTSnMy42eB9nf1zfv6uUg/KstL1WI9u3O56oAtAUgfwYKwG1BRHV+JHDOOVAEeNA7IMea6yU15TkZXhChG0mV5bVlWd/aKzvI3PFaKuKhAJiDCntRTr6SKVLt9bKM1AypK62UkZlxz+QAY4pzCyOwehI0Bw+q/B4BO//GsyCZw3hjnce1Wl/dpPcUTxKRcUD3ORc5Tj87UtOs9xGUADDnOOfgnh4PjuhegzvBmJ/aAcfDoijC+Is9SWJudWPNE75v1kMyraWqUSDzdNrcyqL0jD1HH7n9A88CbSQ86zBGQoYEC1KRcBEMTY9JekqqJqDC2sbWlibxqPqDhCopyNXvB7/Wn7Dz2vOsB6wHrAesB948D9gEwJv3zOyKrQfeCA+sLC9EJMwOPK+wQr5HJc0Q7JkbIXC9eeMzJeEjoP7k538vY6N9WoHHPr78O9nZ3dZ+fGMGFXDt6h+08u80kzCg4v/FF/+ftgpUVUcq0yPD3aqpDmP/zRt/lrXV2MCtsemEtLSeltmZCfn+2h90zPkLfxUjw+ZMLJA4uPzJ30mqVlifaJU1qG97Yn5af8AnYn4kce45qOpdf9ClkmUw5zsJ/W4+fKwyZTMLi3Lh+BFxPBZd9/zyilahv751R+H2nIfEmbG5xWW5cud+VC3Aee2a8lIpKypQdAHs5AV5sYFFPPZ2iPvorQ8y5vAKmOKR9vnNGQ91APoCwjkv2cJEnt2LnBtvjWZuQwy332sR8B6vb40mHPabqHJe31nhTpSHwe8+Ek0k+M0zMDUikEO+LCNRQysPBveDE7njdY2w1X/QCvOri1KQladKAiQlQGlMzs/IxvamoBgSz0iejU7PKGqH5BnShTboj+c1e9x6wHrAeuDt9oBNALzdz9fenfXAj+KBzY01hcKbYB8Svhs3Poshw6M//vbtL5Wsr7KqKWZdM9Nj0WCbAy2tZ6Wr84aeQzDd2v6e3L/7XcyYyz/7e5Xy293dVQQA1+7p7pDpqZFoPz//3d93X5MKoArgFIDt32mM48cx9t6Fv9Q2gPGxfnn44Fr0NEM6yAd9vff0uNPgJygprdE1otd+7PiHgX4fn5+S4enxUM9GNeIb2qJSfkGDxqdnZXZxSRn6z7a3RHt7Ibb745XrAtN/fk62Evo5jTFonZ9qaZLVjQ3JycrUYLu6tDjmPPzU0dUjfSPBa09PTZWfnz8VrdYH6czr/dW3ha6Guu8/CF3g56uwjPFefe2hHtpLOilsXzuSfShJ7McI/o/UNku6i7TSj7wuzDVMK4E51y9wB8J+vK41NHz9ZSUS4sk9hrnH/Z4DcoIEgFfriXvO3vFBmV1ekIqCEm0fcSaj3BKW7rG07oxNz8jW9o5kZaRLQU62pKfFRynt977sOOsB6wHrAeuBN8cDNgHw5jwru1LrgdfWAxDzAdE3le9HD38QZP3OnvuFyuphSO3xOVJ95eXPpb2ePn2i8n9u5n6vm83KypWVlUXJLyiVi+//Ojq3OdedSDCf08NfXdMihvDPfE6iATPJBvc1QTCsrix6+v3se79UkkEQBU5jzqbmE3GfFVXWgckRZTb3M6DFzRX1oVi6+aHfPTSiwX9mWqq0NdTJIlX99DQhMUDgjl043q5VQLgC6OOnz5+xQPrNZ6NTM3LxeLv2Cm9tb0dbCciTfHWzQ1sMkAREAYDefGQBJ5ELvPucn+Hn509H2wGCKsph2duDHJpoxRrGdILUMIYkICiDn8JyMrKkpaohVLC4n6o2UHRk+rxaDRL1qfFPY3mtFD6T1zSf+UH3E5W29JvHTagHhwDUDkGV7iA+Ab9n7UwW7mc/QNzXWFYbN+HBe7m5vSlICC6vrcbISZIEIFkTxBkB3B8ixcLcbCkrgkchGF2zn3uxY6wHrAesB6wH3lwP2ATAm/vs7MqtB16pB5YWZ+X6D5/Ke+d/JbdufaEBNGD+9fUVyc4uUFm+qalhqatt0174ispG/RvdcqD6NbWtUlBQKkODXXL85Ecq30dbwK/+8v+O6Zeneu+E9kcDiabjsjA/LbOz45pYQAmAZMHdO9/KiVMfS5ULRWDGTUwMyr273ynsn3HHT3ykkH/IAiEVxEArvHf+LwQSQYx2gwcPrklaarqqCzCusfG4FBaVyeBAp5IP0rYwNz8l1dXNem/wAOzu7sjdO98oLwHjKioapKX1zJ4WACrn00tzMr04K1TjU5NTNUgC0gvhHEkAIL0Tc9MxpGFe/dFeD31xZVX+fO1m9NDHZ0/I7Ufd0YofMOBDhw5JTXmJZKSlyc7Orlx/ECHHA+5PFX1lbUPRFL0jYyrr11JXo8F+c02VJgyMwSWwvrmlwb0hFCTBcOXOg+g5H50+JiUFz1EGihzof6T9y26DdA0Ctxc1/EjFNCihwjUIeoG7I3UX1nhuEOf92ObHuO+3DlpLaDEJY0p2V1gaGIzSA/9ouNeXyM55HUgBqWy7kQScQ/86TPpuS/T+/OahQk4/PIms6/c7ZWI2QvyJcgW8FH5GgN0d0KvvHFeaVyTVxRWyuLokveNDoXziHI9CAYiOMAaiA+LBopwCSU1KloKcPEEeMRGiSJJ3JOmsWQ9YD1gPWA9YD7g9YBMAdk9YD1gPeHrgh2t/lPaj52V0pFdycgoUXr+9vSl5+SWaDAAGv7OzJbV1bbK4MKMVf3TLD7eclu7HHXLi5Efy2af/Xdn7YeKvqWmRxcUZga3faffvXVGpveKSKp2TFoEz534ere4T9BsUAePosT94MLEftgToEAgag1Mgy1Wl5BjXonTolrIz+tvmX7fDWBNr9JPA82OrBwINm7epVLoDEhIE9aX+AYxZx3cd96WxqkJIBMADUFlaJLcePpaGqgo9JSszXYbHp+TiiSNa1f/P736QS2dOyN3HvXKsuUFZ/9FbH52cEQj/fnHhjNDz/82tuwK533tHg2Hag2OTcuNhRCe9KC9XSEC4DSbzrtH+mP5oE1QFKRMYIraCrFxJDkGKB8s9LRZoz7uNgLe8oNRTCYEEAv5HZi3zGcO9czzH6b1mbrdFSOPyZfIl9pWX5xPUlsWtFrvXQvBIoOx1/+xPJAxL8wolJek5mWLQVyDV6JlnJHReve0ksghs3UR4zjlpAekc6ZW1zY3ox/lZOdJYXhdXlcI9z/3BbkFxwRjXryut1neob2QshpgyNSVZfnXxXGAFnLWNz017PlfjLxAjvKvG+B7AvxMLM77kj5xLUoSxVP7jcVw475P5H430Cu9MGJJM+//CrAesB6wHrAesBxLxgE0AJOIte671wDvkgdHRXpkY65es7HwZGuqU9vbzGsgXFVXI7dtfSUVFvfbT19S2yPTUqOTlF2sATz98ZmaudHd3SHFRhVbKCNgJkumvdyYANjZW5bNP/4dW6AsLy4VkQCQBQOvAXnm2/bgfYsEb1/8cHUrlHlb/IKK+/VzHb0y8fmMnezk//O/0d0YDHKrV9P/zr59Rvf/8+1tyqrVZRqZmJCMtVWH7XQPDcry5QeH7kPcRIH3y3inpGhiRwbEJef/kEbnS8UDOH2uT7+89kpOtTcq0X1VSrIR+BP9nj7TIjQdd8rP3Til3gO8adp/IyOS0suEX5eX4yoo9laeys7MjMC5wT/HIyJwwdFjPj9aBQgm3LwhcQWhE2B1EAzC/RIPyCAx0KkIhnuIC9wBSgvkxzjeVVjgDDLkcsHqq4RCv8d/cL+eyrw2UnOet/8e/z+aLrBXfJJbkcj8b7ong1rxHznXud38zH/MyJ75kjYm8p4zHbzzBMMkcv3VG5zlwIAbJwZ6/3/OcnwMuil9ePCvJSfF96dyb+ozkQKgKusph7myrX3hurA2/sN/i7W/3/THP5OKsZKdlSlZ6htwd6NK5E+EN2O+zteOsB6wHrAesB94dD9gEwLvzrO2dWg/E9QBVzoXVJa1aYbBQ88OYQGZueVHoSXbCSt3V+ESr86Zn/8TJS7K6uqQoA8PgH3exIp5rco6DV+DKd/8eM1VFZYOcPHU5ocAlzFr8zoEVvG9iyHcKN9O7WyUADXmvirRzQlP5ROKvd3hU4flJSYeEyjxV0A9PHVPivv7RcWmurZaVtTWZW1yS6rISGRidULm/R/1Dcqq1SSuoKSnJcrbtsNx53KvQYxABP0Uf8ePRfu1/BvrMXjxR3x4YlPG8Cc7T0jMkKytPXQSqY3i4W6qrD/s+c9MPnp2eJcvrKyqHBxLgVZrXulg/vBMpLkK+l7EOJODghIDccXt3VwkeJ2fntVXDmWuD3yE7M8P3ed/r7tNg98RhJAP9V8Y8k7NzUldRpjwUP4YtLK/IZ9/fil7qTPthvf5PacjuwcvBOxYvWWJI/1gvHBX5WXnS0ftA/YwEYCIogp/ynu21rQesB6wHrAdebw/YBMDr/Xzs6qwHXqkHCPgJRAgI+JGJZnrKoSSFB/MjH7hzaS4kUsnSPzkqLZX1cX/EJrLg8fF+uXXjc/no0l/L2Fif9Pbc9e3vpxIGfH3nyY5WD4k9gtYE6eCnf/wHXc6Fi3+l6ITBwU45dfqy8hV4GfMPTUzJwtKKXqupplLZs1/EYO9Gpg0jAGivaZZDBw4qHwB/VxSWxVSmneczJqwU3Ius0W8sPdUHD4arhL7s67M3O/oeSkleoeSkZ2sSJRIEeVdzqfbfuvGZpGdkS0Pjcdnd3Vb/8jlkjXX1RyTVA9pP5f3eQJfsPNkVmNVhv3+RBAA+W1xZ0cQJawU5gQ/dRsJrZPixVFUfVk4MOCtQnmhsPiXJycmSkpKqyJmgZADXWlheFsADhw4dlMLcHN/3kwTA4PikSkGS4Ek6eEhRG/TIgxjZffJU9yEBfkt9tb7zSDqmpT6HvvNOXL3zQKvj7Y21WunOzsqI7l+O43Pm+9OVG1JSkKckdPWVLy8IN0gJv2Ca46yDREeiFfgX3cMkIODYgISPJw4T/9DEpBTn50leTrZkZ6R7XoI1j81NKU8CiJ+pxTkZm52UhrJq6ZsYjko0Mu/axqaAbNja2lI0RWpqij4P7tlv/he9LzveesB6wHrAeuDt8oBNALxdz9PejfWAeoAf+/yAd0Jf0VG/19OvBG8miAKuDPkcPx5hnc7NzNbAnx/wfF6SWyAb21v6d2ZauvYPv0yDXG9srF/OX/hLuXfnW5Xz+/Cj30quB1kWa6U6m56aJsDq+dFMj63fmiAkvP79n1RSsKq6WfkIgP1fuvy3kp6etTcgW99Q2Du+cxoQYoKm/Zo7oHdLpLnnfZ0SAEH3bAJrt6SjewzPbGJ+RnIzskKToDEHSBQQAGidk/SZX1mS9pom3xYAElkT44OysjwvBw8dkvn5aSVqTE1Jk5XVRd0vR45eiCGg5Dom0QAjfVl+kTweHdAgbD/VVirq396+F+MCFBJovUhNTo75nAQA6hmsOzenSNY3VpSUEpULyC9pvWloPKr34GXjM3NypeN+zKHCvBxFe7iTJNz71NyCokJASBD452VnS05WhmSlp0vf6Li2Zuw+fSpFuTnPCCF3ZGV9Q1tETLBNwgFUSF1FqaIHgNz/5tIF9S0JD1pJQBaQNNjY3BLWwzlwT+zZF6tr0j86oZwQh2urVUkC4zMUKfJysqShsjxmmLPCT2X/dBuojuenrK1vSM8wig1PpbaiTBUuMAJxyC1ZU1VpkaIe+D7EhzMLixqst9TX7HlG3Nfk3LxMzS4I5Je15aXaHuNntMuAngBdg28riov0XnZ2I9+pkBJ6GW1Sd/oeqcwfqg+5GdnS0fdIW4GA/zeV1+qwselZGZ6YUoSPknFubEludqYmYPgO95t/v99ddpz1gPWA9YD1wNvpAZsAeDufq72rd9gD/Nj94vpt7d+GkM3Y1Ny8/rgG5k1y4HUwev7HxwcU9t9x60tJS8uUjz/5nWd/PkG/k4gr3vo7H11XRAFyfXMz49LXd1/84P8ENp//cGtP8M81DtdWKVGe29Y3NwT5sXiwXkjsYPR2mpdUmjnu1l93cgTEu+cf6zjB/+1bX6rcYdKhZElKTtGKNQHTIQe7vpPTIFEyMwPLBwFBZZSKrgmEXuZ9QrT2cLhHaksqddqRmQk51dCu10vEgHpDxuhlSCUiqxhvrzjHuqU1nccIBKnEe5nffg26F5J+BOpt9UjU+Z9JkPnVjTsaeE/NzUlhXq7kZmUpd4QGy7NzipipKS+Vmw8f63cQ//7q/bOxrUNPnypvBaSV2CfnTipvxOziknx5vUM/47vr0pnjUZ+xxi9+uB0d09ZQK+0NkcDYGESUtL1gtMMAu8dITJD0wFg7xJZfXr+t0HxjJ1uapLE6QpqJIYnJ83QnBDnmlXyAfBPiTJQ23La0sqrX4rpuY/+BaAJN0TM2IEvrK4I6wsLKkrb+lBeWxOW9CJo/6LnbY9YD1gPWA9YD76YHbALg3Xzu9q7fYg8QHNx69FjQYQcqamxgbEL4odjuQAD81G7o7bkjnY9uRJdx9NhFVQ14Geaemzk/+dnfS0Zmzp7pO7p6tXfey7yCNyp2QHZplYCFPAhq7CSYc85Pj3lVYZkiK/jxT3BFy4VTLo2gGZ32RBIfYXznJp0zxHRhxnIOahBTUyManKGwMD09ouSNSUkpmhRwwtYJqMfmJqU8v1hl1MJaz/igzC0vSE1xhQbl/Es7wMu2maU5hVkjJbewuqyEfbQCJGIEf3+8cj1wyF+8f06yfCDgXgM3NtYkLW0v8oTA9E9Xn78z7rFhmO/dY9gP2zu7cXkegJwToIMA4L9ZS0FOjiILrt19KO+fOKLJgNLCfJmYndfvGwwOCVON52/3PRjfOEn8nAE8Y0AwgNDBQDgwp0EN6J7c2ZXPvr8ZDdhZC+8uxJSfXr2hKADs0unj8qBvQOAocJozAQCS4A/f/eD7PL2+E3Z3nyAg4vldwBoixI6xSSVT+ec7wkhTXu+O3CN2or4t1LvvN38ie9ieaz1gPWA9YD3w7njAJgDenWdt7/QN9ADybPy4o3L0qHdQYZ/HDjdKZ/+gVsiAzt7u7JaK4kKtMKExT6WLahpwVRixgd/OzC8ouRvw/9b6mpfmCQIHdNdhOgdajKGvHmF5P6htBASxyn7Oj3RlEd/VildacqosL83JN1//i47LLyiV8xf+SvXqX4YhS3j1yu+1txq78P6vVWnAbe5g5INTR0EQR6u5ERk8YNCxI7l3qnUgAQqz82V+dVH/9UoGEMgS0CZqIAyO1bYkVDn2ugbw7PnlZZmeW1DYMxBlt5UVFkhFSaHCo52BVZg1K6HdULekpWdKSUlVzBDI+zZ3thTWjCFTh+8y0zIUfg/Tf1ZaRpT1nmNrWxvSPzGkvdT5Wbkqzwcsn/OBbpM8IWECugL5OVOtZ272GJVTA+HnPD4HJp2ZnhFTTUWWbnxuUuZWFqUoJ19ov0i0/5/+ewJT5BONRdjgI++DsY/PnJCi/OeInDB+dZ9D0P31zTt7glf3efFUGxK9Ns+EdgAUJh4PDMvDvkF5j9YAiDi16l2qwTfXpTWASj6tA8Drv7t9X5ORwNaN8R1FVR5jr9FmQzKJ5AKQeX1fj7dLZUlRdAw+JgmAeSU53O/xL86fUXg8KIM/X7up43guOVmZnvv//ZNHpbyoQPfmVy4fk0xgHpIb2H4QHZ7vJdD//oj6BPv1ZH2bPBzujsolWvb/RHeqPd96wHrAesB6IIwHbAIgjJfsOdYDP4EH+EH7+Q+3FX6elpKsP8CB15IQIKBeWFnRYJMf0wSpm1tb0lBVLo/6huRUW7P2BxNAFhfkaeJgc3NLgM3y4zmsUdUi6CJ4Ish3G8HW/cHHGjylJafI6OyktFY3qg45AT4M7gTT9H+TFCBZkJ2WISub69JQWq3r24Hcb2dbe7UPxIFd009Olba66HkgzxoICr2q5Hy+s70ph4DYOqDpzvtwVv8JRtANB8p85RnEOujHPsECUN2VjVUpzi2QtAD29p7xAVUtSMSAAhfnxPYczy0tS2Ya8nLxnyOtDUPjk9q3nYhRwUVCkGAprMFgn5dfEpOswP93+h8pwR4EfhtbG/JouFdg2y8vKNYef4zqe1VRuTL9Pxru0SDeaaV5RcL/kOojwXSq8YgYxnRUEjJS0qRrtD+qyc57wfXYb+YazGf6qQmkgVvDM+A00Bjt1c0JJVzccHwTnLKHfrjfGZ3eDTEP61fnec7Amc9N8Ay53+1Hz9tMTPC7n2t4jTHQeggN+Q6in/5XF8/K8tq6tiKQgMTn9NE7K/33uvuVh4S+eGcw73zngN3jG2egzhqciAlna4BZH8nPY83PkRrO5+BMEIxOzSg6IZ6ZpMnE7JwmLYyR6IDXgFYGUFSYG50Qb26v47Sd8J0FN0BlYan0TgxpIoBECMkAuE2Gp8f0X9Av1qwHrAesB6wHrAdelgdsAuBledLOYz3wkj0ApPX7uw8VlkvAQgD95BmZFJBRfjC3NdTIwOiksm3TqwrxFIzTVNfqK8tldX1dgzhY7bH3jrZKetrztoCgJbuDDcivqOo5CcZml+Y1iKea6zYq/f2TIy+tb5tge0Bh5weltrgiGqTRM09FmAAxUag8pGD/8c216NJNXzHICeDIWBjUxNLaigAlryqqUOZ0L2P9fZPDgs/CGD6lGu3uG6eyfPdxnxw/3ODLiE/gTVB4yxEUhrmm+xz61iscVdhE56C6D8M+ySBaGaiw8wwhb6Qqb6y6uFylJ+9SDXUF/xpw1bVqMI+aQkVBqQZMKATwHpxqbJfxuWltM8hKy5S0lBRNtBypbZYHg90qY1lZWKas6hBIQiRI8sArGdNYXqMojrBmIPGmaq1rfdZ77g48XzQB4O6B51rnjrRo9d19LXrvQQDt1wxBHoE0bQtU0EES3Xr4WPLYEOhVAAAgAElEQVRzs4XEEjB5voO4X/Zka111zF5lvZDiQaBJ9Z9EGub2GZwkDVUVilYy7xyJDSD+fNd4+djclxMlAFrKq0LfMzSqCTDuhTYA1sOcfBeSYMU49ssLZ/VfJ4+A4SHgfCf/gEkKvIh/SYyZvU5CszAnT/draX6Rvi+TC7NSXVSm/BS0pEBSac16wHrAesB6wHrgZXjAJgBehhftHO+MB4C0JiclxVS5nDcfT0M7nqPW11aUFZw+9empEcnLL45hLaeSj871+yeOSkHu/uXpnjxBJuuQjAx3S2lZzR5mdK7z+2++37Nc4PFAxY3t7O4EsqXT4wpa4WUYweTE/LQmHMrzI0RbJsBsqqiV5bVVqSmpiEuY5VyLO8nx8dkTUpibK1/d7IjCrA00ON49sBaCSoLTIAMV0TM2qK0Qfgas/XBlQ0w7AUEZSR6QGKNT05KTmaks627j2X17614MwVm8tQcdxydOMslE5iLZQWWzJK9I6koqtQ2CdggsPSWi5sAegeiPVgqSA6ADmivqFFniZEE3YzkXAylAkqS1qkHuDnRp9ZREwezyvCYESCoMTo1KVVGZBvX/P3vv4R3XkaT5BgnvvSUMAdCB3luJpEyr3fTMttnZfef9fW93+82b6e6ZbqlbhqLoPUEHkCAIwnvvHcl3flHMQlbiVqFAUhJFZuzOEVGVN2/euHmrb0R88X0kIkgAoMLwoL1Zfcv4ruE+TUwYCPZayP9c3XnW9YsTh7Uy7wblrwvLd6vgBKsEySQ83HO9aoA6MwfMPzUiGCe5yO/ax0cOyODIqLYB0CbCs0MyIJZCxuOObuXW4NoN8SjJAoJpQ8DHdyQl/3ZuOREXQt3s0LYbWpxau3oDt53tg+sPHkpH74COs9EBNgGgmeTD/bsV1QTUHzMoH5IWJDsM8Z9J2riJwrXcSxJ/7MO8rBxtg+E3AsQQCTCC+o5BVAtEE2Q8E8ZArrBfM1LS9bmAmHItJJJreU79WO8B7wHvAe+B98sDPgHwft1vf7Wv4QGq6SG97QRZVN3s55KYmKi971R955eWpLGlTTW0SRJgvJzbUO15epTpi1+fKIsLcyHmdKpiBIMvRNrbmwRZNfTKHz28KXv2fqgVb2Mw+VPZ3VlXs6KSj6yYIZNbWpqX5KRUWXqphU6wT2CzuDAv69YnyIvnz+X5i2cyPNSjmunui2U0orED27coA/brmnkppjpLNbhzsFdfgGkdIJAD9jo0MaqQcNjZCf4IIAkmd1RtVlI4fEzQyH2gBYFrZz57Lu4NATkIgSCzq33cJ2DH45PT4cCACiSf2Vrosa6d64r3JX16flYmZ6ZkanZGRqaW+8ejseVTce3sHwxXMtFvd80kiAzhmfs9MGz+j4CLa2McfdXN7SG0Q5BpdfTYwRUSafHsASNpSDBO0uZBR7NMz4Uq/1vKawSmfyr79PeDFqHXnyo8UP2GJ43aOkCQDrIDJQV6/rdXbZbu4T4Zn57U4L40t0hutz7QZ5PWAAI7kgpDE2PSPtAVsUwUFQi8CLpAHJAMMImFtVb/mZhe+KbWZW4Hm7keaT0blr+WoDHIt/cet0pz+/L1AEs/9JKbwm1DeJUWABNoIyPY9LRdYfkkOJibc9HOQGLj48P7VyULjLU3XCQDpHxdA4MRQb5BUfBbB4oAAwn1qw+OSntfZLsD/fmoEfz94lUlAsRg+q/ZUKqB/N8dMj+ugWeaNoY7j0KtMSZhMAXB4pWbygOAfXRonyZabQJCO+kQzzPAfiOZZdpc2OOPe0JcArT40L7C3oYHg71tDNTBg/ZHMrswr8kpnwCIx9t+jPeA94D3gPdAPB7wCYB4vOTHeA+gF764FCb6gkwtOTlJ0lKSFU7K31Rk09NSVJuZIIdADhh+XvYy+VV/f4eMjw1pxZ2eaXS/Z+emZWSkX4qKKrTiPzM9IXOzU5KdWyiVlVsifM8LLXJjtlyVGYDMHUH+wvycQICXmpKuyQZeZY3WeILqgD/XhMPo6IAUFVfIxo31K+5vNBbstTKZR9s4SF8NTY5JUXaeBn70zxO4E8AXZucrTJ5AOj0lVav8VMFyMrI0eAMey3d8ToUsKzVD/025sH90KDwXQWB+Zo72loMacM2tRFIFBFKNzJmRJ4sH/v8mHo6BsWGt8hnbWFyxgvGepEzv4LCkp6VKWWGBJCREIisIflxpMzMfAQ6SaNESGextiCWp2AaZCajWeq0mAVBbWqkJGhP4ENAQ2N9rD1Xuqeo/7nmqUPKtG2o1uUPQxDNEwof7a0gUSeawfzBUAQicYPHHjGQiyAKONygLEkr8H4iVxo4WTRCQGCrLLw6TsJkkRbzXGATJNxVjlxgwnqCRZxsST/Y2sHubTNJluGeNdpXfZs/nO5INyPNNzc4qPwZz0YcfzfD7l5duyNE929X3DQ8f6/EEv6MTU9prz++Gu+fi9ZU9Lshv7jzo2dM2cOH2vfBXrAGuk9n5hbBUoPnSwPvN3xCdVpUWB8r4mZYDu6ef80EAeO7W3bBagPEx/AYQEBrVALs9IZ7rJ5kA6ockFq1CtCqRgALNRLIKpn+SvPz2wW/hGjwV/OYF/YbFc34/xnvAe8B7wHvAe8D1gE8A+D3hPbAGD5jKULxV3jVM/dYNpdp851GLvhDzMs4LONDfN2EEHEC4eanFl1R2N5fXyMD4kBD8Qqz37MVzldgjiORlGWZ3XqSBx0/NzWjln35Zgv7M1DSZmJ2WvIxsobLOXEDBYSkn8DOM8PbaXek29NNBd5iKriFYiyXx97q+IPhdfPZMoe42WV12eqZsragNtzMAQcZPVES5F8CyXWt42KJVTduo8n+wf5cU5MTXP9z4pE2annasmJuAFBQAAQvW2dGs/83IzFHfpqVnSVJSiCSSBBZoFJJLbmKDa+AZsvv4g3r+g/xqjl3tO4Iod05VDVhaUlWKaOb6fLV7G4SSMVV+N4FmV+vdebm3VLn7R5a5IbhvtF4Y5nw4Bky/ujneTsZdf/BIyR4xjoUDgIq+jQQJVe+Xofj2OniWkMoDdk+QT8AL4R9BP3PFQzi5mr/M95zrzNVbES0qtBGYloCgedjvKIfQ+vK6ZvwW9LxEm9tWdbDbE9ayFtOuBKEfv0kPu55oQsCt/K9lTj/We8B7wHvAe8B74FU84BMAr+K19+gYeiorS4vCsGZYn6lSwQT9qrawMCe9vW2Sl1cs2Q7DebxzUi1Zp+GdKGw4NzNbVOrspZxXtHkmJ0ZlcKhbKjbUSXJKWryn8+PeQQ9QTTdM/+7lEfAA/12rHJ6Zh0ozPedA2UEg2EkEAmD2KW0M0QJSJQCs2hTe4/R/jyGPtm6d1G4oW9FmQGvI+VvL1VLWkZaSIp8c2RdWb6BPnATCi+cvtMJMC4GLCAAJcObarXAPtLkeV3Ztbm5axsaGFGEy0N8pz5YWJSs7T/LzS+Vx8205evzXkpiYpBX3++2PNcFBvzPXBXx/J8z9KWnS2tehrR5U+quLy7UlAGk+kjw1JZX6PckejgUlAoIApv7a0ip52NWq6AF8XFVYru0jJH0w5ibQImEBOsD4OS8zW8rzS6VvbFBRJtyX6uIK7dEmGWX7fLUtz28jfedBPmrp7A7Dy/keWD3KCkFmV6Lt7+1AE2TGXUvJwU5OuegA7ntiYoKQoHAtFhEhCQQSCdxrJAuDEAOglrKy8+XZsyUZHuqV8g21egoQRlSx+XxwsFtKS6tjuo8kG+0Ttu+2122MaJkw31GZP7J7+4qkgXsCkpM8B64hiWpkL22/uagJcxxSjUOjy2odJB+M/CBjQAsEtd+Q2KC338hdBjmgZ2RAuoZ6leOC/dbU0aJcFUU5IYJEb94D3gPeA94D3gM/hAd8AuCH8PJP9Bz0E3f1DUl5cb4G15CP8dJUlJejL4kZaWkqYUQwEc14MXza+kArgtt3HNHA5fLFv8nY2KBWD0+d+l1M6Tcg35BHrZf1CrWfXwz1Q/LfpMRklY8bnBjRiiK9xMBXo7Els4azZ/5Nl1q//bDU1u0KXDaVYapRJDqA1BdkZyns2jXGIPW19Oy5+qM4LzfCF3w/NDom84tLyhFQWVoc7p3l5ZwKO+eAtR+YKfJ+tBJQteO8vPjG6j3nnoxPTWmwxssn56AXll5Z2wjqIC/kXFnpacILsbHZuXkZnZzS6iiQX3SzjdH/CxSeIAkpwZSkZdk5glhekmfm4RpIktKCvHBQynqoWAI9zs1eSRJGjz367iRxcjMzo15jPPch1jq4bl788Wt6SooU5uUKJGeP27tk3fp1ukYD6zXXjISZgf/zko/PgK7v2LQxIog35IGG3by+ploJy4xBdGcg6wS3vPCnp6bJ+PSEtPV3KwQ9lrkJABATY5PTKgfpPm9uKwPzUrFEe92MDZJCiyZlZrOxmzUG6a7b6+c5nJ+bETgueOYLCiNly3h2DXrA/jdzrOVvO/GnuhgvyIksOz4aQodzMModa/7m+eH7tRAA2vwRXIchkiMgt5MoBOSfHT8YqNgQdO+MX818Iuu0Ij84uswTAQ8HfByYK58H9L2jL0SG59pqSgSxYP4E97dufCPb6g/r7zlomZzcIk0CPVtckMTkFG1vwoe0Ms3NzmiCN0jaEx9du9ckSO6xt0iQ8CzdfdyqzyfG3wTbJE64rxD2uc8rfsjKSNPfUBALNmcA83K9/N5xP/hdtTlM7DWY86ECwm/x0+7eqAoa0QgWQSrRbpWVlq6tLEYtxSb24zxt/V0yMD6s10gLC4gnb94D3gPeA94D3gM/pAd8AuCH9PZP7Fy8WAK5HJ+aCeuOT0xPK2RxfHpKX9BykHcqjNQpty/zSctdedh0XT868cFvtN/9YeN12b33pNy6eUZOf/T7FQz05nheyukLpg+cYBcIJcFYVnqGJh54yaIHnCiAPkkQAUC/bZk6ey1375xXLXiqlG1PG+Xo8V9FBAQE5TBGmwDQPtb0jZrPeMG+bml8m8954aytKJPbD1v0JdI2A6OeX1iIYNhHXg8ZrEsNy9rT5jhDQuVunf7hUa0+BpG92aztboAB1BbmcIwKHNJZthl4rBtUuIGDXbXE37/84IgmHmwpLua1A0cC8Rv3H+lLvzF8gp64HZit5T5EW4fL7s/5kAzD99ybWMb1AIO2fWuTqrnVdhOo2ddget9f9ZE3evUcr0mOsXEZHB2X7bUrK6utXT0rrskla3SDVeaNFgyeuxkZbLr38VWv6V06LihwNwkVt1ofS5IvVgLABPkky2Cmt/ejzcng3n9+q6LtcaTvSES+ipHY6ettl/6+dsnNK5b+/nZNpLI/B/o6ZX5hVpEgKJiQHJicHJP6+kMxkVZcPwlG+9nhM8z9HSc50Ts0rH4A4QDhYhBCh//dYE328fzvB0m3oP9tiHY+1sDvLDwEdotCNIJF2phAq4BooV1JE9fr1ivc37WRqXGZmJlUecqgvv9XuT/+GO8B7wHvAe8B74F4PeATAPF66j0cRwWWlyPTh+q6gKoiARxV0yAD6v/VP/4fOXzk59L86Jbs3HVcmpquS2FhucKFW1vurQjCvy83m7UATR4bHdAXxE2b94RPF9Rj667F9PfGemmPtX4TDBOEfnn5RlyXGlQ9DAr47MnsoJtg++Lt5cSC0bm3e4bNsTbs3YXH2sGiKxGIFB2Q4TvNrSr55RqVaJAMbhATFFiu5T646zDJBBIvQQEQ10ASwmZtj+cm2PfAJXfj+KAA73UTAARFe2u3K6s5AQ+9+ZzHqEuYdXM99G67vd7065u2g6Cea46PlgBoePRkxX1cDQEQjx/fpTEufwTXRhUbBI0tZ+dyJwT5wFUSMGNMIs+V/+P7jw7t1co2yIaz1xsUzWKeJ36nrtxtCn9mP99GNvBduhff17WAuCAZFu239fs6r5/Xe8B7wHvAe8B74Pv2gE8AfN8efofnh7wqFkS9v69D7t+7pIH/3bsXFAFw8cJ/yY4dR6Wnp1WKisqleuP2H8RD9K5eu/oPOf3RH6Sx8aoy7ldUhiSXovU9uwszAVM0ibzVLsQEUaAX/nEphIqIx+z+4XgC5FCAEJKvcuHcSGbBDH63uTXw1Eh85WZlrIDb2qgCt3cexu3MtDShyuya6Se+2dS8Ar5rApbPjh1S9MBa74O7jvqaKoUCw+QdZNw/+ntJbpAAAiVgGwzjtgEJp4WBz9E+x1zd92iBMezzRps+1j2mQggreO/oSsg2kmCgbYA9JyUmSHZAoq2zb0Dl2WwD6YDUn7Foig7R+tKD0AI+ARB5F4P4I6gMk3yyiRjjkeNjLyK1B7KEBBPKIlVlJeHqdhDXgAnk3d8DQzZIkrK9t08mpkI8ACRp7RakeH533ucxPHNnbzSo3wwijGcgKz1dTh5YKZtqfDU7M6UtMKAgDC9CV+djKSmtkqnJMeVPgBvDm/eA94D3gPeA98CP6QGfAPgxvf+On7up8Zq0PgkRk+3Ze1Iys3Ll4vn/1L+LSyrl4MFPY/b/v0n30IrQ2dks+w98LOe/+5Oc/vgPkpGRo6dwq93ASqlaAzn9+uoy9NYkAEh8/O38lfDydm+plfae/hWtA/Sk0r9qYPZGI5we+aAEAC+WHEMbAlJ/xpalxVb2wcJcT58sEHG7WqUyYFmZK6qD2zZWyR2LTMz2sZEq4zO3Wk9FGRgs5lYs6yrKVcc7qB3BcCPAdxBkNnx+rffBXQcQ7Lbu3qhs4uiNw2WAUTmFidx+uf/58cMaaMcyl7ANSPEvThwOZEnnHB0D3eF+X3teAv/6yjolxcMaWpuUKM8Y3++p2abM57Hs8p0HGjwaC1IuGJmYlG+v3V4xTVBw6qIqzEHA0YGd2zwHb/L5/KnN5cL8eW7pHX/wJKTvjkUji1vrtbqIDFAFJABAeLjfxSIbXOt539fxdoKX3y/8bbgHVpMFfXD/spSUVElKcppKUCYkJspAf4dyYjx+dEv2H/xU2yO8eQ94D3gPeA94D/yYHvAJgB/T++/oudGYP3/uz1rxsA29+ba2Jv2opLRater37j2p/aQ93a3y4MEVyckukD37Tsrs7JTcvvmtHDvxT9Le1qjff3jqt4oooIUgPSNLyQT5nmDp9q1vZeu2g8pKDVnV4+YGPW7HzmOabICHgEobQf/k5Kjs239a1xGknW6CXRdebUOmkdhq7eoV+vepqlOlcyvgBJy52ZnyzdUQqzoBPhXqaPBhwxLuBrbmvBNT0/LVlZuBwZ4LE1YG+/RUDfw4dzxm4Mq8AJMAMOYGlW7QGc/c0cbYFUtXw361+7DWdZgWDtZChRTotJ0AMEiEaGuNhvxYLdCDn8KW+DPzQwyYl5mjTPl3nj4Ma9bzPXuaFoBofBaMIeHy1ZVI+H8QrD8IJRCtoh8Njh4UWPLsgC5YWFpUbg6C4FgJAvY9yQgSa6BMGG+ewamZGb0nzAOMfq3Si+xxeuUhngSNkvYSsRF0L/Ebzwv/BdkBezzrpk8cdAwtOlh2RkZU+Ts78Lb7w40evWlHoaI/PTcnz54907loJwky1FUYw/22SR75zULdwSYABJFyeGe9rtNORNrPqbkW/BF03jfhA64Dkk3WjvHbZpAyJEm5bs5PL3y0NjHXF1zvzNy8crzgu/Xr1ykSwm19CTpuCjLUAB+asewRSD0hSw0idWUc7TL8ZprfBX4zQHsYaUxanUARRTMUEIYGuyU3t1BGRwbk+YtnkpqaKb29T6WubpeUldeuUPB4nd9Pf6z3gPeA94D3gPfAq3jAJwBexWv+mFU90N/fIXfvXJCSkkopLd0YetFfnJeG299FHHv02C9Vyuvm9a9l85Z90t7+UImlRoZ7pb+/UzIysgX4PpJ9R478XBMLOTkFMv6SRbmwaIO+cGEE+9Ub6+Xq5S9kfHxIdch7e55q6wGygwaNQCLByA+6wbiR3iIYuXY/shLvvvzxsmrIq1yWdV70qdIZRn57bPA5t4fncqt6Jqhzz2FIxwhMYcg2FXhTyV9cXApzDbg621zn7s21CnM1x9FTfHD7FmXithEItoa5zX8QBI/dtblGvr3eoPfDBENmHBVkWkZsskNDZrbW+0BihRd1lBZsjW6jV3764F5NyJjKHZ//7OjBcEDnvujHA3EPgsabzWyjC4IeDvb4o+5Wlbizra6sWiXvGlobIz5HyWLLhpqYzxkqDNx322ykhvk8qKff8DbY5Gvc84sBRJRuAgjliEftXSt4AuAooPWAve4GbC6M3QTIsLaDqrCN+0nLSTTuEXssz4Srd8+z9/GRfZpEIYC0kyhuEo25/unkMQ38SSi5KJZDO7ZJVVkkaR5B7dkbd1b02Jt1sZfYf6hrwHRvW1AixdWjtwn+gvgbeB5hom/p6I5A8xzasVVbB9zkFue30R5vwgfM6a6bFpxttdVyHyb/jkguEH5bju/ZHpakdDe2tuQMDMmdRy2BSCKIDWsC5C+Zh9ah7240hJE/3G+IRe0kkNsKZchO3XWApmEfYPizvLhQ/n7xmq4pnt8IMx9J8JbHd/R/0+xnbNX/4fQDvAe8B7wHvAe8B34AD/gEwA/g5PfxFC+eP5dz5/4ktbU7pbJqq7qAKsitG2f035VVW6Szo1mr+m1PH8j01IRs33lELpz7ixw/8U/S19euAXtqaoYUFJYp83RVdb20Pgn1dyPhZwL6svIaDfQPHv6ZJKxPlKtXvhASC1SQbt8+K6dO/061yWH+31izXRMFxtygp7q8REoL8hWGb5sNVeeFk17w9LQUrTZibpXVVOmCKqJusOuOdSvbJmhwX2JJDPDi7EL6TWJgenZW/n4xxDXgBuO8ACPL9sXFa6tuT7uqbAfOBGj4wQTgVMsI8D8/fzUiKCf5AByel3Ig0kD9jZmq/FrvA/OZSp27DoKjkvw8+a/vLoXPY9ovzMs4QdKZa7fDWumrvdwHyejZjnMTDEFO5V61DXTL4MvklRmzraJOVSz6RkNtEgSuO6u3qE54LIulDW+OCyIt5DtbRo6K/OOOrgj4un1eGzlhy6zFWpvdMuAS1a264V4OiBak8TUVZtjZgxQ73PlJxJkKdDSEQ6w1uZwKbvLIPZbAcWhsYoUKCONcxYggfoZYhJvMQYKgsrRIUToG3WMTVQbxE9j38E34IFqrSCw/BrWnMJ6qPCgHQ2QYbY4gtQ3GuqSoJgGUmpysUwWt1faHfT6T5ON5RtmkZ2AozLFRV1muxJnxGM/60tJCVIWbeObwY7wHvAe8B7wHvAe+Lw/4BMD35dn3fF4qIPT7p6VlyoFDn2oV5NqVvwsQSYJwYPz3713WXvwrlz6XsbFQ8LN7z4dSWFQu33377wrlP3IUhMB8OHHAGHosN2/dLxfO/Vnh/XWbdms7wCc/+7/kaes9TSx8+tn/rcoDfX1t8uHJ3+rYhcV5+fiTf5X16xPCVZkgeLR766hendi7Q6GshhyKMVQ5f/XhEQ123WpYtAQAAdm5mw0aIBgzqAOSBUHVORPAuP3nQVvMcALgbySzLjWEqlm2mRfZeF/ibd1r4LlfXLi6Yk4TYBPIX3pZQWOQCc5JYgC1/vb67QjGcgO7X+t9iLZ2ggzmBJpsV8fhadhcFdLb5h5cuRvZO8/n0YICN2FDgogKut3vzfHxBggkAQbGhsI+JODfXbNNkzkEl2nJKatWDYN00W2kBgEygTd76sKteyt4Edgnm6srFOnhVuDtm2tXwEkSRCOPdDeEnVAJgrHH8/NIxXd/fYio0zbuPW01QZwTQfPaFXWXZyKedaxAQMzPR8h42nNQBZ+Zn1dOkCBzg9igxJL9vAW1CyHlh09R8jBmyz66v0WMsZEhb8IH7C+bHyUePzLGvrbQs7iyxSHWXG4PflByyVVOsav6Zu6gZ91GNwUhpOxEUrzX68d5D3gPeA94D3gPvI0e8AmAt/GuvCNreth0Q5603JFt9QcVsk+VHjv+wW9kYX5Oblz/Skz1ns+3bjsgmVl52g5AkA5bMgmCxMRkmZ2ZlNHRQWm4fVb799cnJOo4+9/A+icmRiQhIVGhl/T9Y7QMTE2HAm76MOEhOHL0F9oGEI0gjbEE9lR8gAATUPOy+vmFq1p9xEgIkAAAEmz6/M2ts4N6+3YGwbHtoMCV57Mr18CzbWi+PS/91ED6TX9qiFGf/v9Qf65tdjAQtB53vA0fhs2/rbtvxZymShoU0JignOD2m6vLVUs+56UaP8dKALj3gZMj80flzzUjyeeuww4C7z1uleb2rhXHGuSE/cXS0pKiJPCnMSrTGWlpEckMvlsNRWDP29LbJiOT4+GPstIyZVtlrawTtAdWtyApSnON0aD8q88aOcL2WbQ5uTe1FeXS3L6M6mAWNwEWa59Rnad/3w3o8adLzMge+i4K/L66rETJMF3OCzvYCwoGzVVzLSgtkDyK9QxE44IgwcSaQepEMztJw5ggv9jrtVE8Zk58CyeA8Zcd8AahE9x9+SZ8sBoKojg/VwZGIjlggvZFW09fzASU60cX3h+EoLDRLerjhy0Rygx8FkSAGU0uk/HunGt9lvx47wHvAe8B7wHvgbfJAz4B8DbdjXdsLdrzf+usDAx0SW5ukRL0AcM/9dEfZHR0QK5c+pv29qMG0NHxUJBLwrbVH5KFBQiknkXA9efmpuWbr/6PfPTJv2qgdOabP8rHn/4PPebM13/UhMHO3Sek5XGDzM1Oq/xgS8sdWVpclMNHfi4Pm67pWqqqt+q8JBmCKmwqXXdwr2Slh+D9GL3mV+82RlRS87Iy5eMj+1dAUM0xRoqPv4FZA9VHJsw183IJqSD9zLYZvW8qr1RgXSN5QJXUwF35vn94VOHRQeZC4RlDsIwEGZXotNRkGZ2YipDIM/3t0aDDNvydyqdLhhhNPtEkScanpjSB4lq0+0BfdRD023Af4Au3XcJcA1V7o8rgns/tPQ+qctoVSJd4cS0JAJJJjZ2PZXpuOUFjZP/i+RkICsBM4BgU8MQzpxmDH/kLX8MAACAASURBVI7t2a6IDSyIbJDPIcCkGo25CbB4Al2Ow59bN1Yq8gEVCxsGzjpIEJEoMua2PZjPj+3ZoSz8rd29crsp8hmyg71orRzmWkD1BCWIIPpkv2JBvxk8wyAWQLjEsmjtNLbv7f51nkvg8a7ZnB4RCJ3ZuRVtPS7fw5vwQawEwIm9O3VvBCVKbAUDl2TVXOOW6krZsrFCzt24E6joYbgOGB+UmLK/D5IWjfWcBv3GkWD55Oh+SUny8n1r+R3xY70HvAe8B7wH3l4P+ATA23tv3pmVEcgTbGNGG9n9N39TSV+/fv33et32WjhREGEWgQdkdkD/edlHwo5eUNcYt6GkMCrcl/HAxWE1p9IVC7JMAMEY10AfENBHO5aXWSq1aIePTU7Lo7aOmKz/dlU3mqODqpKGQyDoGDvYCyLKM4iDoMCJXv3+kdHApcR7H8zBdtU5niAYkjAI7Vyrq9yge9FN1sBwvmfrJrnV1BxV8nA1JQH7XOy9e20PZfFZCF1QX7lJCQHjMYInV+HBJABepcebc3KP92ypU+Izm4XfTaYw1g7k4IFwEziuGkHQntpUuUH2bK0LX27QGDuJFlTt5WA7OL9yt1ETWsbcYC8aQsUgUTguqIfevp6gwPb0ob26X6JB/816DEKFv4PaWGy/MmY17gmj3AGfBxaUMKDdY9fm2rBP3oQPoiUAbL6E1dAIQX4OPcPbwjKdJF5XPp+hXnyen8Yn7SsSozZUP8gfro/t+UnMkYg1v8UklTZVVawqDxrPM+vHeA94D3gPeA94D7wtHvAJgLflTvh1/Gge6BsekYu37/9o51/LiRMS1iua4FUtiCXenWs1f5h2iKCgxkUA2P3T0aDTr3otsdYRFLTa59Gq3pF92kpgB4zR1kJlGOj/+Vt3w+gDW32A49xgLJ7rIogZnRqX5MQkyckIyeLFY0G+NAkAkAtcP4R9qxnSk2WFBdo6guydS1pJ4umv5y6vmMauqge1b8DiD9rEmBvcB5EmBiUA7P1Km8G9x5Hw+mgKFea8LuIlKPg1KBtzTBBE3q4qu3OwD6rLSyNUEQiE2Z+GUd7MbcP7g9qP6murZXttddhvqyUA3LW3dHbLnUdPIu6XqzzwJnwQFNy7/AZBY+y2n+CEz15NvEYjr1xtP7sJn6CEZLT2rNXm9t97D3gPeA94D3gPvCse8AmAd+VOvuPXATSYvlfgofEaFcP2vgGBmGs1i5fdvCAnWzXEgwwirsftXYGwVTMeWUDTTx6rqh40Py/Ppw7sluaObpUAW832bdssja1t4Wp1NBZud56g/nIzhjkInum1NmaztbvBBdX0vS+rvKvJpwEdprJ9wyI3i3aN7AOzJ4LWESSRZ8bZpI5o2RPUx2IgJ2AgAASdcubqraj312WLX+3+vM73QWgKt685Wr98XUW5VoSRyFtNoiwoGHbJDl8luHcDNcjczt28E5ZtxDfsMxIASYkJK/TZg+55kE9s8keOCQp+XUK4IARFPG0EBpZPFfvIrnoNxAnIjWnS49jBMJQ8KHFiIwQ4LhY3RhDpZGC/u6WC8KZ8EBTcu7wPQQgHMwYkmCul6O6JaO0esZ4bWg9AhLCvoyFGgrg+XudZ9Md6D3gPeA94D3gP/NQ84BMAP7U79h6ul5dN+nIh3SOYXy1oMS6C7RqJKfqM4zkG8jBeOp9YL+3MxYspBF9IbxGUABFteNQSvhO81HIOKsAEz8BH6TO3Yft5WVkyOjkZ8+7RLkA/NCzi1+8/DI+FJG1bTZVqrJvrgKgMIju3eg35VlVpifYrk2x42t2nkHXMZeCOtRhe3kFFmF57fLB7c536AMg3BIMYQcieLZvClWOC/Mt3G7U3l8oowVVWRnr4VPj4UsP9iCCaawYOjoQgFs99SE9N1aA92jqYx752/kaRAD+WF+HH5as3sF/7nvKtuR+GWJHPgiqKfL5zU43eux/K3GA3qK+Z5IZNumjWFk8biBkbFFDaVed4WNiZy1WwcNcb1KvNswacm30cFNy7FeegfnA3oI4nAeDKcLL+eBIAxmcmIebO4643KLh3kxFBqiDmNymo3cS9X0H74k34gN/kry7fiGg3civr9vNpfGMQG8+eP9MWFhviz+/FL04c1t9bLBbhY7TnzPZxtFaYtez/H+p59ufxHvAe8B7wHvAe+CE94BMAP6S3/bleyQO8BBOYE9xWlhbHPcfd5ieaNNi6kaRB3IfJ8+fIsT3TAwi4eTF1jTHPXzzX7+1+aXscyQCCSyrHBL1BrNiMd6uUfGbWEO385jy0A7AOjPMErYVAkOsPuo7VvEICJWgN5rxA44OM4zhftMQLaxJ5EXNMPPdhtXXE60fjc+4ZvormS+ZDXpHeYuDlBDAkZkgu/JAWFBC7wWPQGNZo99WvtubVYPmw96NHbye73Erw5PSsfHXlhj4LxtzA1NVyZ5zNvB50LW4FPKhF4JMj+8P3hvPDVeASSNp+Cwpabdg66wJV09TaEeE6g+Yx0oVBBHfucw7SxW3TcFt0Ovr65fr9Zbk/c1K3xYLP2btfXrqh3ALG3LXjg6+u3FSCPtvW6oMgSUg3ARCUSKG/n9/wIASBmwBgfUH7K9aeNT6OVv3n2Ghyn2beuYV5eS4vJD05VSZmJpUcNTNObo7Vnif/vfeA94D3gPeA98Db4AGfAHgb7oJfQ9gDBPq8vCFrNzM3p5Dw/Owsrajz8njlXpPsq98s3f2DWhWsq9ggw+Pj+vILaznQ+ON7d6heOZV4yLmA7f+YZvdrU1WGONDWXncJ037Mtfpzv3kPTE9PyMPGa9LX166T7z/wscpfxrLhoV65e+e8zMxMqlLGseO/kszM3PAh8SQAgiriroxarDUEBWk2LJ9jg0jW7Cosz+XfL14LlPgzFexobPB2ogJmfxj+bbMruUFIBDfYgz/AlSu0x0TrO7efz+GxCTl7oyGq2wxSIOj+2PNwzV9euh4hL+n6lkQFyRXXaDUAGeEm13oGhuXy3QcRw+NVYzBBcTw+IJFJ24xr9n0PasGxkz4kCL+4cE0RWsZg2f/02IEIRZMgZAjtPyTdONZVOwHxAQKK9dEyFmQ2moOEyOTstCaK18s6mV9akP6xYSnIzJXk5GQZnRyT3IwcXROJgO+bpPbN//r4Gb0HvAe8B7wHvAdWesAnAPyueGs8wMvndzcbpCgvVwP+EAt8rVYOYdgmIMnPzpbc7EyF6ZskQU5mpgYivCxuqtqg18NLMsz9h3Zuiwv+/306we5lRbKPF/2LDcukgzbB2Pe5jlhzdw31SUFWrqSlLEuu/VhreZfOOzk5KufO/seKSzrxwW8kNy8YzdLf1y43rn8dcUxqaoac+uj3KnWJBenDu4RwQVV1tyIcy9dBEGyCuJ8fPxxmRQ+q8ppAF3TGtzduy/jk9IrTmHkSE9YLzP1wDdhmB5NPOnsiWm7MODugDqrch85xSECpdPcPyZV7jYGXa1ACJA+R6rTNDloJKJEqjGa23F4QwZ+5PwT/528uk0ma+WxixGjBP2NtuUtzbFf/oFy917RiaTYJYiyekzfhA+4Z/fdU7c9eb1ihRmLvi1sPm6Wjd2DFet1kaNAeNi0W0RAusfa0izxBgeN+e7NkpKZJWnKqJCUkajIAFMDC4qL+b8fswpx+l5eZI9npPyzS5136LfTX4j3gPeA94D3w9njAJwDennvx3q+EBEDDo8cqtba4uKR98PT/JiUlqSwbjOUkAlJTUqSiuFD73KnoVZQUa//4g5Y2RQ3Qi09AQLXm2Es27h/LuSQvvrPIzYD4Ts/MyqU7y5W61SCp3/fa5xcX5FF3q9QUV0hqSugleC3GNS49f7bm49Zyjp/i2KWlRbl44T9lanJlJbKyaovs3vPhissCLXD2zL8FXu7RY7+UgsJy/Y7g3CUkdOXe3L57jgtiQF96RrtG8D0PagGg8l5dVqJJuLuPW1eslcQcTPYoEbhwezvYhZ3+wZM25YtwDTZ8nnd4LoIkOBmvpJgH92i7DBVfuCNcAxK+TtatCOztcSf27ZTJqZnAayGoh+Oie2BQ4BSJZXbwGtTfT2tEVVmJ3HnUElWqk+p2XnZmYDBvnxsfI6HI7yKcJCQAohn8FASz+DKavQkfQMC3vXajXL3XGHh9kGTSogTXRtC9Mms7tGOblBTkSnvvgHK/2GYnWWIlAGyFDtpz4C3B3ATA8MSopCanSEbqMk/JT/G3xq/Ze8B7wHvAe8B7YC0e8AmAtXjLj/1RPEB1EGmzmg2l2jf+tPWB1NTujKjsP3/+TIaH+6SwsFw/7+5qkdKyjZLwMrCZn58VYNXlG5b1sAlc4yEHDLpoOAI6BnulOCc/5sujzYRtZOJoT7CJBuOR5ovmeCpVL+SFVqhe1YDA9o4MKAKAQL4kt3BNU83MzyqMdq3HrXaSZ8+WZGJ8WPLyS3Ro0D1cbY61fg87eWfnY6ms3KJ7g3OOjQ5KSWlISaKnu1Xh+/Hsm+ZHt+Rxc4gsMTe3SI9rarymf5eUVMmBQ5+umIfKPwgArKJys+7f9rZQZXfnrmNSvXF7+JKuP3gkHZbUH8iSz44fVORMNJ12tw+d/TM+MyHr1ydIcsJKKcJoRGpr9ev7MN6GlkeryL+rfjAKCN/39dncB7HUSqKtw00AxEp+fd/X4uf3HvAe8B7wHvAe+LE84BMAP5bn/Xnj9gDVfKqEVAWnpsZkfHxIsrMLNHhKTk6V2dlpmZudltHRfqmq2ioEjv39nZoMWJ+QIMnJKTIy3CeZWXmSnZ0fCiYXF+TO0yYpzy+RikISC2uzlt52WVhalOy0zJjH2z3ShiDMrqq6fb8EbnOLc+Q5ZN269fLs+ZIkrk/UIJ/r5aU3LTlF+1FnF+ald3RASnJg/E+SpISkNfeojk1PSHP3U63eV5dskJTEZJmZn5OUJHpe1ykyYHN5jRDks7bSvEJ50tshmzdslKHxUR1H0iAlMUnXAry5trRKuoZ6FUZbX7kpKvkg92lubkbvFxyNSckp8kyJE5/rf4HPswaCZ+6jew/XdsdWH806RkcGZHi4Ryoqt2hQzL8TE5IkKzs/tK/62mXzln2rTjY/NyNff/W/w+MOH/m5ZOcUyNdf/i/9jGTAvv0fRSQAxsYG5eL5/9Tvgfqf/vi/awLk2tV/6GduAoCeeHrjbTNKD9Gqo0FShW0DXZpACkrgvArMelXncH0JCbqX12LIAYbII9+srVWOkyo2z4JtrsRmNPb+V1k5XAit3T3S3tO/6uG0O9h99ase8HLAWn0QNC9qJdEQH9HWASKl12n/iDY2SGmD9hFXCcUcD1IFxJgt8RmkihCvj/w47wHvAe8B7wHvgXfFAz4B8K7cyffkOoBID/R3aNAPxD8pKUU6O5ulomKTpGdkS1fnY8lIz5bs3AIhCBsa7NHAi+C5pnaH0EuNEfSmp8DyPCX1VZsUJhyvLS4tyr32ZtlUVi3jM5NSWVgW9VD6XK8/CEn68UIKs/m312+HX0pdaTCC78HxYVl6viQJ6xNlbiEUjJNsAHXAOtNT0nS+6bkZKcrJl7nFBU0GlOYWrqlHFfgwAX5uRrbCYEenxnU+AvzC7HwZmRqTurIqGZ+eEuDscLgDFe8bHZDN5Rulta9Tx0GclZORKZMzMxq8T81NK+Q4NzNH6kqjyzaSzBkc6NJAn2tNSU3TijfojfSMHMmCkyAtU4Nu7i1m30P+5nxNjddlY812SU/PinofCK5BgBQUlul/6zbtXjGW9fT2tMr09KTOm5NTqEH/0uKCLCzArP5Caup2hZNIsfYL+/BOwzkdYvr3Fxfm5cw3f9TPghAAD+5flranoT51EgSQBfb2PpVbN87oZ24CIBrTOb3mELUBr3fNrlKb70jUDE6MSH5mTiCaJagP2xxrOAXosUciMZbZUOx4nzUzDsb/zdUV2jsfDT5O8qOsMF+J84LG8BsA6udVAlWzDqD3dRVlcqMxJK1pzNWWj0ZKaMYTiNIC0T88qq0SQcaYUwf2qIxmEBmeewwQ/IPbt2r7QDQCPH4zee5fxwcJCesFfgfsdRIHB7aHfg/hewnaq/b17dlSF+Z3sT8P4lrQ56eoQElj4SKwkxJuwnWt+9CP9x7wHvAe8B7wHngXPOATAO/CXXyPr0ERAWNDsqFiU9xeoPLY0NooxbkFkpWWoeROa7GRyTGhck7fKEFFcU5B1MNtXW4ClNKCPPnHpethVnQ3cHAn4mW9c6hXqorL15SkiOd6CIYaO1u0+j85OyUFWXkyynWlpOn1ERAuLC1pcmD4ZTU+Oz1LxqcnJSEhQRMo/DsvM1tRA6ASSE4UZOdqwmJmblZRBWtJrrBukjxjowNx3dOhoR4ZHelXtIdpFXCv/QWJjkc3FVHxgiTK+gSpqdmu7Pqva9yfZ88W9RoTk5J1Ovx6+dLfdF2Y6fcnGXX1yhf62fYdR7SNxRhJhvPn/qys/9iBg59oC0usBADjgnr0o11TrOonbQAkcMryiwOlJAlUSWTZcn/0q2+rqQoTAtKOQFvCWoJL1sQclSXFMjw+IZAK2kaAWFtRpoSfGIEwbQl2Cw1zHN21XQrzQs8xbTc3HzRL/8ioZKSlKWFiPLZ1Y6W2GS09ey7X7jVFaNRz/vqaKiktLNAK+5lrt8JJBpBJ2zZWrkDf4Cv63e3+fNZKJRspPCPZ+bS7T241LScUzBjY7NevX05Mcu1cN9dvG4z4myo3hK+f4JykQktndzyXHTEmlg/iRW2U5OdJbWW5FOZmS1tP/4o+fs5RW1Eu6akp4XMTpD9u71ohi8j9J/FDi0E0c5Uo2Jc76qr1fritGEd21QtcDN68B7wHvAe8B7wH3mcP+ATA+3z334FrX1ycl/XrEzUgtY0gn0o0wWxSYpJWz+lTBz4/NDEm3cN9OrymtFL1nlOSUmTx2aIkrEtQ1mcg9fSHZqWFWJ+ptj9/8Vz/5lgqfCQC6ivrNCAg6DNa0UMTo5pUCBFePQkHK58dPyTPnz2Xr68uS3u5zO3uLfk+CfaAMeOjHKdyTrtBqAUhGBXBcVzbauNedXtRdRdZt+KeBs1Hnz1tIMUllVERADPTE9LR0axkkouLiwo/T0vPiivBEOsaQBJcufx5eEjdpj2yddsBbUcxlX6+3HfgIykvrxW7wm8T+jGGZMGli3/VuYD/f3jqt3o9cAa0Prmnnx//4DeS5ygH2BwTq/mbYIqqazQj6UNrDImxoKQNe9FA8AlM8aNrEPKBkEFr3iQLdtRtVESCXZWmWk0w5s7B8Ty7bD0COBMku+dhDGMxiEKDjDGXGh6Ez8v18zvhJg+A2INkcI2AGwu6Vs6t/+/Fi6gtLmY+fBbiGxFVJAgygnaeq1hjzHHGR/xNNT6aj8x5r9zFB+N6+Kv6ABI9I/3HPSOJ0fS0PSIhxGcE67Tt2GZfG8fG4s+I99qC9h33O+hecX6WxG920J5d7bnx33sPeA94D3gPeA+8ax7wCYB37Y7669EA4l7bQ0HiKWF9guzeuE3utz/Sv6nWA3WnGlyUkyfJiUnytL9LdlZvVTh8ddEGaeldhk7vqN4iU7PT0j4QqqbVlFQo7H9kclxK84oUnt852KvJge1VmzXR0NLTLvvrduiLrp0AoP8alQJIALHvG45KQDEzPxMKpNaFgjUTtJAUGZua0DUWZuf9ZHcNQTUGO/7TJ/clv6BUCgrKZGZ2UhMDfLZj5zG5fOmvsv/gJ3LrxjeyfedRhfED04fkb9PmvTI60iddXU/kyNFfhKX2YjkF0kkq9jbDP4iC0x/9XkaG++XG9a/Ch586/XtJTU2Xb7/9/2RhflaRB6dO/07XZ+xJyx152HRD/8zIzJEPT/5WgxY4ASYmQiz5zJOZlbtiWX3DI3Lx9rKsZLR1n9y/W4ryVx7PePa0MqInpWgbCUiOV9U8t6uuVLM/3LdbbjY1R/Riu3Jv38cGnJyekS8vh3yKwXQ/MjYhTU87wp+5LTjfxzp+zDnflA9sJBPSgtw/O5HJNZJIyc+J3obzY/rBn9t7wHvAe8B7wHvAe2DZAz4B4HfDO+cBKvN9o4NSXbxBHnSESNII9OlbJ0CHqI4+ewJ2yO0e97RrYP+4p022V26SB52PNWnwoL1Zj3nc2yabyjbqMVT3qY4SHO2pIbHQrAH04MSoHksSgZ7qbRV1GkjZL86uo4EOI5f2qgZsFo314vxclUF0jWsjyB8YH1Z0ApVCoPrA80FG5GRkKaIBKP+bNKrSgyPjkpudGRO6+ybOefvWt7Jp8x65culzZcgHjp+YmCwgA5KSkmVjzQ7Jys7TNpGi4krlj8D499XLn0v5hjopK9soIyP9ygKxacte5ZVYzUApXDj/l8AEwKOHN8PM/QT7H3/yr8pjcPvWWZ22tm6X1G8/HD4FfAOXL30ebhmAz4CkBciFb19KApIUOHXqd7Ju/frApQ2NjQuEaDZE3x4ILJoKbRRQR3goybHhyTGpKirXZ2athpTndzcbZHhsQg+tLClS8k47EOfzHyIBgGyf6a8n2QaDPP3xNincu54AeBM+mFtYkL+duxLeCvvrN2vy8mJDZNLpx5YzXete9eO9B7wHvAe8B7wH3lcP+ATA+3rn3+HrJgHQNtCtQXhjx2Mpyy+S/rEh2b2xXiZmp6Stv0sr9ruqtypbPQEPlpGaJqlJqQrtLysolv7RISX4gyUdMjwC24WlBa2a8/8Kc/KlqaNFg6pN5RsVCYARUE/Pz8qujVulb3BELjl9zYwBivrZsYOSZvXBruWW2H2vyAsyVyxoLSgGWhuKYvAVrOX80cbakPQfgnEbibzm5ttSWloli4sLkpqWIfT8E0A/bLquPfX5BWXS3tYopaXV0tfXLlmZuTI9M6XHEOz397crbD8jIydQmi/oWjkHkH3IBY1B7Ld3/2m5eOE/w4mBktJq2bf/tFy68F9aybfh/eY4lBC+sRQDdu/5QCqrtkpH+0O5d/eiDtu67aAmOmIZfAT06ncNDAks9Bh7o66iPNwfHs89JtHFXirIzlszf4OrGgDvRWFOtnx+4WrEqY1aQTzreZUxrgwi0Pd92zZr775NCge5IMmId9HelA+QYbW5GX5+/JCALHB/115HzvRd9L+/Ju8B7wHvAe8B74G31QM+AfC23hm/rlf2AL2eTZ2PZXpuViv7+Vm58rDrif4NtHlzWbV0QB43NSEFWbnaEkCwMzwxpokBzAT5/Jdq6NP+ToX776jaolwB99oeKeldVREJglB7QGEWlfg0TSqAPkBWjXYEl4mascf37lTGcvgD6M9F4qwgJyeC9Iu+YViuqdxT4aeqCuEXvb3fXL2pwV12RoZ09PXLZ8cORe2F5nzfV7++e5OoQlONJuCi+vhTqQqSLED2b8vW/XHvO/gnICFEsjAlOVWJCGdmp+Tsy6o9E6E2QEuCkfLbVn9Q4AqwzSYH5PMPPvwXVa64cO7PYfg/nABGwjLuBb7CQFoBRifHNbmVmRqdeC3a1J19A3Ltfkj1AvvFicOKrPji4rWIQ151X/AM5GRlrNrL7ULfab8pLyqQb65GJgC+DyQCZIiQ/MF5MD07LxUlhdr7Ty866ANDVvgKt2dNh7wpH9goJrgS4DLpH4pMbP4Qyb41Xbwf7D3gPeA94D3gPeA9ENUDPgHgN4f3wEsPkAigDQB2/+1VoargWhnslbTv2ZISDxojCdDW0ydz8wtKLgjsOCs9xEAP0RjflRTkyXpZJ0vPn6nUHnOQfKDSX5iXK7Ozc5KSkiz036J7TaB9fM8ObWcA5rxaAuCHuMkm4ADyDdP2V5dvRE0A4KeZmQmVJMvMyFFoO/8mqMZSVmHoN+z7VOJh3yd4j2XA7IeH+5SMjbntYJognmp7dXW9ygRiszNTIXnChETJzsmP2hZAKwDtIHBKYCgY2AkAoP7DQz0yMNClcoCnP/6DzmmbzfRveASmpsYVNYChbnDs+K/C5+AzzgsPARZPy8IPcf85h9srfvLAbk1ikQQzBvrlkyP7NYFlG/dmYnpGEhPW6/MzP7+gz0NKcrI+h6BLmlrbZefmGg2oSYzxjASRANqJCILTnx0NIWS+vLyswMG5SQyQVHtTxjPQOzQspQX5Ars/CB+UP9gjo5NT+htQnJcjyUh7Li5qMuP7sjfhA367vr12O6yIQBsJLP4oDNx59CS8dBIDIACiERKagaCpIFTdWFwhvaODShi5oaBEuocHpDA7V1uVQGCRPKU1i8/4jYOcMj01VeYXFjSZSetSz0i/7KjarDwv3rwHvAe8B7wHvAe8B+L3gE8AxO8rP/Id90BLb7vkpGfKwPiIJgDWGvy/intg1wY2jXQa5IBlRfkyO78g03yWlamSZBNTU1JckCcpSUkaWKO33jc0Imi6o5/NC/Kx3dtjtgDEs7bO/kEZHBmT6vISKcjJjueQiDGt3b1yu+mxBv2s6erdpsA2B4LXq1f+Hu5537P3pAblpkrOpLl5xXLo0KcrpPqWlhblaet97fG3jco9vfVucG3G3L93KaIv/6OP/3uY7G9yYlQGB7tUlo8gEWnJ77799/D0BpJvn4/g+8rlL8LXYFj9aTG4ef3rqL4rKqqQ7TuPSGbmMhkf19P4IASRJ0lw6qPfq2IAJIXYwcM/E9oLMBIMLY8bwt+pr3KLZO++U0oe+GOaGyzu3lIrm6sqwgkrszb6xz87fnBFFX96dk77ytNSklVuj2cjPztLZubmde9DdlhRWiRDo+OSlZ6ugWByYmKgPrydiEBxgGQZ8yPBaRvPUDxBOAEoCQokMWMZmvagdVo6uiUvO1OTd/wb9EFuVqa2H8DTAD/GyPiEth9Ea92BtJREF8ijIFvt+zfhAxdFAI8CSUiX2wSuh0M761flmOgY7FFkCYkdiFULs/OVfJKk0IaCUkGOElQUiQA+5zMC/eTEZMnNyFIOk9L8QmnsaFGllVflqvgxnxN/bu8B7wHvAe8B74Ef2wM+43ndvQAAIABJREFUAfBj3wF//rfGAy09bRpUZKSkS3lByVuzLnshBv6fnZmhBIJAmndvqZPNVRtea71UJv92PkT0xQv+yQN7Vn2Zd09InzBa7qARQDUQ+FAVpL3BNjfAjrbw/PxSOXr8l+HK98LCnLLi09cfZATAJ0/9dgUaYGJ8WBn7jQHL31Z/KKq/bt74RvpeKkEE9exzIL3/rMXY4SM/lyKqmr1P5daNM5pcIFmB5eQUyPj4cMT5jp34J8nPD+0xOzmB9N/OXcfDyRD+Pnn69ypfB5HgjSjJBYMcWAsaoHdwWEj6ENiis05l91WZ/7kON1hEcpBWEPbCzcZlnfsQ8R4qGZG3gONHJ6akqqz4tfaym4ggOIVzgIQCz4ux1WDrVKLxDWSZDa1NGqjvq90el49YA0m619Gch7+EQJggN8hiff+mfGDQRub8JmFy/cEjodXBWDytFFT+IWWFXBIy1tzMHKkrrVJEAC1amWnpkpSQLEMTI+pzZFtJyOL3/Mw8ae3rUOQHbVw0NZFkhJslzVLTeK2N4w/2HvAe8B7wHvAeeE884BMA78mN9pe5ugfo84cHAHZ/G8K/+pE/3AgTxEBeRiWRnmICbvSvX8eoNCLV1tE7ICf27hSqpmsxmMK/vnJTK7PH9uyQczfvSHpaamCg58LkY53n5OnfSVZWSKaQ4JcgOJZB/geLvm12gM3n9pzuXO7aKqu2yO49H644pV2150v69nNyC5VkMBYCwExks/pT7W972qhflZZtFHnxQufBDhz8RD+LJ2ly4oN/lty8orhuG2iTxx1dEWPjreJGO4FLAAjMn6o3iJX2nuVgMVrCinaYWLr2cV0Y7RHPnyts3ZD97a/fIjUbSnVvX3+wzE8QSwGAiv/dtoeKAiLIpPIMiWZFQWlUFADcIxiVbbhBXgeazrngGdmyoUZyM1aicVb7/k34gGuxEwAkTH5+/LAmbuy2AMZ9dGiv5K+CGqL6Dw/LtsramOgqeFjgV/HmPeA94D3gPeA94D3w/XjAJwC+H7/6WX+iHuAlfn0UrTSqgZMzs1oVTEpKlIR10XuQ6VcGupyfna39/PQ2Z6alCS/RBMsLC4saIAN9xQh+JmdmtIc2J5OqV8iB5nPG0SZg9/Xy2aEdW7XPmP5Y5jZGMMYabGJB0APjk1PaWkBVHglBGNqYFyNg4tqzMkLkb8+fv9CqLsEEgZxJMlBdZCzwazPWBH8kJkgeoEtviA7drRCUACgurpCdu05Id/cTefRwWbt93/6PpHxDrfbvX7n0t/BUQOUPHf6ZkvA1NS4TzBkIPRV4jF7+M9/8MXwcn1NRT0sL7r2GDPBJy93w+M1b9gUSA9ooAarvIA9oY3jSckceNi2vn4kI4ru6WlYkL+ADQHngTsM5hfRnZuVGyAraSQL7fMxJWwAIApQIpl6qWAS1KgQ9hq1dPXL7YUvgExrE5D47Ny/tvf0v+/MTFHkSJDvpssXTCsJe++bKzXAPOSc9fWjvK7WYxPuT4iYiTHXaha3HQs5Q/ScJMLc4r4F8UkKizC8tquSnTY44Nj2hFWlUNlATqSgslabOJ4oUiKXKEe1aBsdHtELePdynzx298JyDynd5fokQRCMzyrPI81maVxio7PEmfMAa7z1uleb2UKLIJAAWFhfk7xeXWykMx4L9++NeH0E9iRH4TVBW8eY94D3gPeA94D3gPfDjecAnAH483/sz/8Q8YHqU6e3Ny8qUhaVngT3IQFMhwKOKdXjnNrlyL6TPjn42AfN3N+7olZvABLbwczeXg04jTQbj+dkby+RpBPuJiYkRklzGhbs318rm6grtGTaVfPPdoR3bFFZ9/tZdGRgZk5P7d0tbb79CeA0MGkIy+qOBgn969ICul3NzzRhQbiDd7loh//r48H6Zm5+Xr67cFNYBKgHCs2jShG4CAJj7Byf/myQlJa+odG/fcUR78+0qOesxrPgkY65e/kKGh0MSjC4U3g3oGUNCYe++0ysCNDdZYPz3wcl/kZycZaI4OAwunP9LOPC2A3UXbWASCO76mRuCwJzsArl9+6zMz8+ueBqOHf+15BeUyvzcjHxtyQTCdcCxtBic/+5P4ZaIEx/8RrkTYpkL03fHmmq5+dyWmzSfcc/ZIyZ5ZT534eLIxZFQshUAVoPdx/OTQCvI/NysJCUnK2eCa27we2RXvWwoLlLlDFsC8KND+yQ/JyvwlEiAErSSAEhKSNKEHAmByqJy6R8dVAK7zeUbNehPS0qRlOQUDXCri8uVxG5zeU3gvJBczs5OS3Jyyoq1k1i7396sSQaQEJmpGQqPZ49T8acdoHOwRxMO2elZkp2eKVlREllvwgdcwAoFgGMHVWrSlgCMhaSwndA13CeFWXmr8ijEswf8GO8B7wHvAe8B7wHvgVf3gE8AvLrv/JHvmQfi7VFeLcgybju4Y6uyhX915YZKhO3aXCONre0Kpd2/bbN8ffWmBuIwbz/t7lVCNZILMKG7ZpIJpmKHqoC8EOkfGdVEA8R+wHZBJcAfAAEZBiEbwRzSffTw76jbKFs3VmmygGB/S3WFTM3OaRDC+r68FKpu0y+OzJ8J6PqHRyLk3z7Yt0uVDYLMTQDYlWubEZ9j6a2HmZ8eflPpdlnxOzua5e6d8+FTkUyg7z4WbD6oWu4G72ZCgsyTp38bZtt312+jBFgH6zFmEhU93U/k9q2zcT8xtB7s2v2BJilcmUDmTEvLlPv3LkpPd2t4TogN0wPg4vZJucdU6u17z56hTx+ze7ndnnl7Hkj1CPxscxMAIADYbyhWGDOJpLgd4QwcGuxWAkljhw5/JsUllRGj3OePa2Iv2gSA0ZIYZiISAAT/sNTnZeVq/3lqUrKS0vWPDSkPwPh0iIuCRB/96xMzU/p3TWmlFGWvbKFxE0yHj/5CioqWuTsmZ6ekb3RIZUlhxuff6SmpmngADZCflaOBP9KlrOtu2yOVGyVh4Nqb8AFz2gkAU+lHdcTsF8aQmKwqezs5U151n/njvAe8B7wHvAe8B95lD/gEwLt8d/21vVEPxNujbAdCQOeL8nLkcUe3rqUkP08ZsKnu2wESQQoB1ZlrtzQBUFVaIlfvNWoAvmVjpfz1u8tCdRYI/5OuHp0L6D7kcATzyJnxN0GOeVHvHhxSVn77O+MQEg+wqpvqHS/1QH2B7SNRyDwmSLrU8EBSk5P0XLz4k5CorShTQjUCVBIIEJ6ZQG+1iqAbCO3cdUyqN4b69p+2PpDGByEyQoze+qzsPCXcm5gY0c/KymuE1gADse7uapGG29+FjyFAzsrMlcuXPw+z9AdthFOnf6+wewzSP2D20QxeAfgFMDcBYK8fOcF7dy/qODtxQLX+8sW/hq8h1sa0WwoY5yZFkDA0vjDz2GuINndQUAjapOHRE3nSGdqfJgHg9pC7cwaRvrloAfYj7S4ksYwZFvlY1x/tu6CEDuoIBw59GoHmoPXl8/MhVQUMpAKSgyQ0jBmFAvdc4zOT2tpDN39TZ4ukJqXIpvJqrcznZ+VKVmqGTM5NS01Jhdx+0ih1ZdWaHCBBVpJXKCQO9tTUK2TfNhepwnchkkvkHZf5OyAh5f8HtQ8gZUnLC8dFU7sw53wdH9jrJtlIUtIYv2e2H+OB/9vzPXv2TKbmZyQ7LUTu5817wHvAe8B7wHvAe+CH94BPAPzwPvdnfMc9YCcADu3cpnrmdx+HKrWnDuyRpz29CqMFIt0zMKwkabYBTZ6YnlbmdNoGajaUaRDFy/alhvvSOxQKhE/s26mJBKTHfvnBYf33tfsPpb62Wvu0CchZCwE6L9u0JWAwk0OKdv7WvXDAx78J4GD5Bn5MAgDpMgj9kOVC5/7M1ZsqUfiLE4cVicB8hmH9XkurNLd1abAVpPFuX59bsTfBK9Du787+hyy8hMMTCJ86/Ttl1P/2m/9X5uZmdJrS0mrZf/CTcABhV91NCwCBuOnF57Njx38ld+9ciEgI0ApAIiEooE9Ly5Lr176MuC+mmt/SclceNS33QNvQ+4aGc9L9Ur4vOSVVTp76nXIDYMgNnvvuP1bsfqr5s7PLwalbGX769IE03l9OirgT7DvwkRQXVUhj41UpK6+NqCrbY0FskOgxxv4jMA5KALhcE58e3a+69syBBSUA3KDTXWdBbrbu/1cJ/OwAGtnDvPxiTRbRPsJ9MZwPnBMej7PXG7QVJcjYo1y7y2NAf33f6KCur76iTho7W7Tvviy/WG63PlDGetjrW/s6NRlAxZ9ef3r0ab0pyM7TtoEgAjubwwJ0B8/AWpUbSAD09XWIvHguJaXVK9Qu7Gtdqw9oGeA3Bm4BOEgM3wdJQvg8opn5rTHf45/ZBdomQgmQhaUFRUsgZQjKaWRqTNbJeiULTUlMVk4Ab94D3gPeA94D3gPeAz+sB3wC4If1tz/be+ABkwAw1THY1gmckNc7vneHcgBQGSUYopeWl28M+D0Q6YWlJWXR54W8uqxEe++xjr4BufEglCygOg+ZGtV5JPxOHtitvf9opO/ZUqdBPrJ+rOH0wb3S2NomnX2DeuyH+3cpgRia6yAMivJz9SWfF3WC96ddvdLS2a3tAZ8c2ScpyckyODqua6Kn+9cnj8qTzh6tDNLzn5+brQEXRkBJwmFsYkqDIua2ze1n5zsDx3ch+Nt3HJWa2h3S3fVEGm4vw+eTk1Pl1Ee/F/5L7/y57/4UThrQHlC3aZfcuPZ1+LRGom9yclTOnV0OwBkLw//F838JS/YRrH/y6f+UdevXy/27F6W9fZk1HuK99esT5JoFQVd/nvqtUJV3Ext8Z0gM+Xdvz1O5dfOMrouA9cSH/yyZmbkRxIGu7GC0NobCog2yYUOdKgSAzLh8KYR2CKqIcz63om8H4zbMm8B+44bSCBZ9A9sPShS4j7PhmQh6zOGKgD/jVcyWcjx46GcyNz+j98dtzzBzI0F5p/lJ4KlcngMGsVcJ8ndUbZGHXa2yo2qz3G1rUoj9IqSX0xMa8BPcowowt7ggRdl5cQewhuiRdoWNNTt0D601ARBa5zMlyoS9s6KiTmZmpnQNKakh4k7b1uID0CH8JpHkUTnIl2SgoJ6+vHw9AsVhzmHah5KTloN42hie9HZKdnqGKqmApgBVkZGahriFJCclqQ9pa0DqLyc9mIPhVfaIP8Z7wHvAe8B7wHvAeyA+D/gEQHx+8qO8B+L2gKmeGij8rabHCp0nuKoBOu+wopuJNxQX6ks4lfxoRvUSsjAC9x2baqLOFe34EJP3ISUDtHuzExMTZGnpWfgwXup5+Y/XmBfYs0lmcBytAgQTtjU/uiWPm29HfFZRuVl72t3Pd+0+oQEOzPquEUht3rxXHty/ImNjocQGBmlg44Nl+Df9+QUFZTI6OiCQ97U8DiUqgmD0fE5CgCou4GQD5V/NB7QHpKSkR6gXmGMI6EErLC7MRXAA2G0MrsIBFe5t2w/LxMRw1Mo/yQj6x0EvNNw6G24J2LrtoGzavGfFkiemppWk0Zi5N65ePASRwN8J5I3xWWFernx7/Xa4qs5nbnKH8SSjOBbVi7APEhI08VWUF5kMcheJSgXqFEFm9o0JmgcHutSf0RIeITLMxxFa9cwbTa+eBMmdp02ydUONNHc/VRRAWnKKjM9MafBaX7lJg1YY+tcq7wfx34Vzf1GyRvYjCIAzX/9RII/88ORvNYGzFmMfs+eHh3q1HQCOjCBUxVp9wBpI7I1OTkrthnLJy85S8kOXjJRxJCDZAyiZ2AaKAtSESxC5luvzY70HvAe8B7wHvAe8B75fD/gEwPfrXz/7e+gBoMdnrt2Ww7vqFSJvZNcM5JrKJNU5gmZUAqiKNTxqCQf+QP5h9IdZ/+q9Jq2+8UJdX1sls/OL0tLRpUE81XbQBWi6M9febZtlYHhUCQPp8d9WW6UcADCf79lap+dEoo8giM++fhkQ1lVukMrSonAVH3m0ssJ8JQCDRBCjV5wAziQNIP4iaCK5AcEaKAUSBgR/rJfPaF9AntAYEP5vLDb7N701gIMfOPipnD/3J526tnanFJdWR8gHxjpnff0hGR0bVD6A17GMjGwNzGPZiQ/+WXLzinSIqyoQdBwtGEDAVzO3fcCMb+/pj2g1AX1SmJejCRubHA8ZwNbOnjDPhEGxkBGBhwJjLzIuPTUlcDkEniPjk7o/VL4yK2PVgJDgn7YX2k1Ap9B+Yoyqt+GAMAE/bR9IJ0aTaTTHjk5MCQoXQNpR4EhNTo7qQiD/yPlR9TcSfFTCY7Us0Jpgvh8c7JbCwnKd3z7GRp4gCZmUlCJXLn8eNXkR2hPPpelpu1SWFusz9KitQ9FBPPPG2DcuFwC+B8ljW7w+wPdIg/LbwG+QaQNgLlp+4B9ZJ+tUAtWWKrXPBTkhlX9v3gPeA94D3gPeA94Db68HfALg7b03fmU/YQ8QxNgv0HagwGUFvajzGYGDG3C4Y1f+HXku93tzbncN/G0HK+7fZp32mtwxQdfJGDcIYa4nLXe1Ag8hHkY11/T7r3arqZhnZeUJleAgo9IO+396eqZC7fHBhopN0tfXJrduhGD3sWzXng+ksmKznDv3p7DaQLTxIBYWFxekv2+lGgPVXarwBHhGtcCdJ0iBwEUB2Mfgp/0HPpK7DefDkn9Ba9u567hUb6wPXPb1B4/C1XCC+k8O75e01BTp6h/UJBNGcAn/BESURv6RtpWTB/bI445Oufc4xB/AuGgSj6v52f6eJAGkclTWZ2bntb+ez8oKCzRpYMwmjYQvoqi4UjkhMNN+sZbzRhvLvjVJi+hjnsvk5Jg+o8hWsraExCR5/mxJ+/MrKjcJRHfPny9JTk6RPgc2iePJ07+TyYkRRS/U7ziiSaogo90C1EZZUb5MTs/K9OyslBYWyOaqZdUA9zjajEgI/uzoQU0IrtUI/ElesmbQS0lrRCas9Xx+vPeA94D3gPeA94D3wI/jAZ8A+HH87s/qPfBeecDAoNcnJEQNjLfVH1JYdNODq+FAFzk/qryQnmED/Z3y4P7liEB4y9b9AgyfyqprruKA+Z7eedoAcnIKJb+gNEwi97DpuiYqbCO5UFG5RbKycgXeABIRJDHu3b0QluFjnVu2HZDi4lDLA9+jZmBLAhYVVci2+oOSnRMpn2fOBaSbxIExzrt12wGprNqqlV7mhNywqfGaDsnNK5ax0QGFlFdX10tObmHgngKZYQf1wLep4CesXx8miuRACN0qigsjWgVAg1CN//vF0DmxaPD/tWxoYOW0WtBHDooEUsqCnOwVkHLm7Otrl5vXQ5wOx47/Wnp6WqW9rWmFGsRazv+qY6m6w1VBsgAOCgxkRnp6tqSkpil6JDu7QIaGusVU+2ltIXFFIufosV/Kg3uXZXi4V45/8BvJyytesRTaKM7eaFAuDzhCCMbrKsqVfd9tqTEHE7zff/xUaOXZtrFKiRBBaKw1EcBx8IzAR0JLj93f/6o+88d5D3gPeA94D3gPeA+8XR7wCYC363741XgPvJMesKugBOs9PU/D1f9jJ36tvczGtBL7DOWBdVHlzvgeo1oJPD6Wzc5OKxIAtAGBNIF4tGBZpdYGe2RkpJ/QToP94pKqCJZ5+1wE5bHWqWgHYOLr168q3ca8IBdYA9cUhKIIBZwh/9A7HkJbxO4hH5mYVFI/Y7Rz0AYyMzsnX1iBvS1LacYyDolH2OAxc+zrblIUJ7i+0fFJ2VheJklJ0a+BhE/b00YNoMvLa6Xt6QO9HydP/17S0paRAq+7pu/reENuSYvKnn0n5fLFvyl5IUSWtnqBOX/v4LCqhBC8Q7QJaeH8woKSiNK2EWS090zPzWkLxa5NNfLXc1fCCiJrvS7uN3sGnhHfy79W7/nx3gPeA94D3gPeA2+/B3wC4O2/R36F75kHqFprVTEjW//b2flYKiu3hFsD6H0uKa0KV7xNwIib+O7Zs0Up31AXWBEPcqV9fND3VN3nF2Z1DfEYPdt2UGpLuBH4wOxvqtjM9zowbqQDUQkoKt6gjPrGon0etH7k+UZGeqWsvE6Sk4P72uO57rd1jC1LyRoNEZ7NEm9QAei+AyU3ZJP2NcEfgSwkffGvayQ6pmbnJDtjmb2+p7tVlpYWwigLzsHeuXnjGxke6gm3jug17DslBYXlmtTJyMxdQaQH4R57AMZ5kjgkYIyhREFSKD0jK6KKD7SfBBEcDsZmkPh78Vwy0rMj5iABwzlePH+uDPxG6tH2C2MmJkbkxvWvdZ0kMAoLyxQ14nIXIKEIH0NBTo4qdnAP4PGYmZuTbbXV8uhph6p+UOmHx4D7xTG0TsDPYLg+VB3k4F4ZHp+Qkvw8mZyZUTI/eACyM9OVX4Fe/uzMjKjVffgYeoeGBVJSUCLevAe8B7wHvAe8B7wH3i0P+ATAu3U//dW8Ax6g4kn/OtVBgghgxeZviPQIhqhi04NM3/SLZ88lMTlZni0tab8xFenSshpl1o/FME6gfu3KPzTIOnr8l4GVdCPbF69kWcvjO4Ju/anTvwsHVzYMv27TboU9ExRh8c4b7bYSHOIfEARHj/8qnCSJ9rk7D60JZ7/9dw3QUBCoedmTDWx+aGxcK6pZ6WmSn7McFM7Ozcvo5JQsLS0pGZrdr27mJ5iDCZ/jqXQXZGcFwtvDQenCotx6+FimZ2YVxn1kV73C413jXiH1ODM/r0E68HzDGUFQPTA6piSM6SkpYZb+1u5eDRCNAeFHuvHM1Vthtv6ivBzJycoUFCw43jaCdK6F9VSVFSvZI8HkpsrlfnTWRbWapAJke7u31GrFOl5DbhFZP4w+/+qN2/Xf0QgSi4srZGCgS8eAKNmx85j+G/LFG9e/imgzYY8dP/FPGtiz58+f+7N+bysIkDhDqs/ej7Zihb2m7q4Wabj9XcSlHTj0qZS+bFPhC/YkezCanTr9e8nMCiWsjEIDwfvmqgpl4acK/+H+3XKzsVn78k8d3KNKIgT8kCUe37tLvr0W4sOgLYCEARV7CEWReOS4Y7u3y7X7D+Xgjq3yzdVbKhUKsSfcD+zJY7t3KMt/0B670fhIkRkpSYmSkZ7mEwHxbmQ/znvAe8B7wHvAe+An4AGfAPgJ3CS/xPfLA7CJo3s+Nzet/cT0C9NvnJKcqvrnyclpMjMzoQkCKuoGNr64OCcpKRkh6a7hPjl06GcRVUvXiwQ909Pj2ld/7MQ/BcORe5/qWpDjQ5YvCLJs5qWS/rDpmpKibdq8V3vsMRv+f+TYL7Vqeu3qP/S7aDru8dxxznflyheyc+cxhYibBEC0z4Pm7Oxslo72R1JRsUmDQxIArjQeAfCnRw/o4QS5D592RExlFBn4ED11SPWo1Lq2b9smqa0IscTbRvD83c07EfKPnx45EJhYoELPGozZ4+63PNVAEAuR9+3W5ADBIMGjsc+OH5Kp6RntL8cIBtlDsSwnMyPimoCnf3bsULiKzJpYmzFg6/T1x2O0SZz/7k9aUScAP3nqt+GKuq0AEG0uE8iTzPnu7H8EEksCv6dlgGfDVRSgRePSxb+qtB7n/+jj/y6LC/Ny5ps/hk9ZvqFW9u47LQT/JApcsyH9QVKXBPuGFNKWgGQe7ht9/9yDqrISufu4VVEWSIKaZAwcAE+6eoQ91Nk3KPk5WZqQIfnEf7mXR3dvV0RFW0+/Vvlp10AhhMQA+wujr5+/6fXfXhvi1QgyZEJJXpFkYi8lJHgkQDx72Y/xHvAe8B7wHvAe+Cl4wCcAfgp3ya/ReyDAA5CLEbC6QTkBVeuTewI5Xiy7culzKSzaoAFgbd2uwKEQ2QGtJymx/8DHMSXRqPzPzkwqQz5M96Y33/RAm+Cqp/uJ3HtZ7Y2m4x7PDSeBAcnelq37pPHBVVUBIOCN9nnQnFRpIfBLTEzWBAB+oN/94u374eGQ4xEs2Uz65ksCYZjzqd4a+cdYa6fPHki2bVT0TYDG58xFwsHtv6by/uXl6+Gg0A7CgW1/c/VmmL0f4jgqwPgDRvknnd3hU4IAeNDaFk44QBY3Mzcfj8vDY5C3ROYSQyLuq8s3IpADkAza8P5Yk9sJIkggT536XThxZSMASCgBqXcNYsW6TXuUHJJEEAZCJis7T58DY7SaZGbmrEgAjI8P6WcYe/TjT/5VRob7wkkqPt+z75TC97/56v/oOJ65Q0c+k7HRQW1nMciB8bFhuXrli/A5gfrznNrmkv+RtCEJwP1afP5cbjc2a6KIZEVzewjlsK2mShNPFSVFsqW6Ui7duS/F+blyoH6rPGzrkK6+AdlaU6VIFQgfQWcgf9ja1avHMzeJLfYw6Az2UnVZSYSs4Jo2gB/sPeA94D3gPeA94D3wk/WATwD8ZG+dX/j77gHaAVJTl3uojT+QISNwcvvZSQwQ2BSXVCpE+d69S1otJeg18nG0FSwszCtcmoosgTqflZXVSFFxhYyPD0t2dp4G9yAUUlPSBZ1zeqzv3bmgARrV1hMf/EaDIruCa4K7xsar4UCNc9dvP/xKt5KAj2uCyZ9+b5PwiPa5exIDB6+p2aEJjo01O6SgoFSDMVNJ55jje3bI1OysVlOD7OPD+zVot5n2o12Q6b+3v79yt1Ho0zcG836Q3Bt93WevN4TH2VV+N/lgkhYMdiUAy4sK5Wl3KDAkibBzU630D49ogAj03BgJiLLCfAmJRYbMVITLiwslKTFE3Oe2GNjJh9VubFCF34bbT02NyXff/vuKaWwJSZJNtMgYaL8JxiFyvHHtq/CxJAWyc/Kl9cl95dYwySeSXCZxYBIA01PjOp9tKEfw3GAw/PO3ndw6eeq/aUuNSVLAUwAXx4Vzfw5/FmpViWy3QXLxUsN9bbOg735iakbq66qVpBFZPz7bvblOURwNj1r0/CAsHrV1aMKHe12Ymy3nb93T+7N32yZl8t+ysVL6h0akurxU9xNJottNzdLZPyh1lRtkz5bamAm91e6d/957wHvAe8B7wHvAe+Cn6QGfAPhp3je/au+BNXvOaELCAAAgAElEQVQAeTtaB9CLv9NwXnXsgeonJiZKf1+H1NTtksGBLsnNLVReANPnTLXz1Ed/0MpmWmpmqKf9JZkZgTdGbz/JAgJ65Piqqrdq24Id4BEM7d13Ui5dCMGtsd17PlQZu7Ua67t86W9CLzhrpwoMKVy0z4Pmn52dkjNf/1F7zpubGxR6npScqkE2ATVGgIys2p3mJ4FL5Huq9e09/Zo4MEZC4JMj++XZs+fy9dWb4eq4mwAw/d/25EiwUfF1zSbtU99ZiQJTRTbH0PdNhdduZ7CJ/Vg38PID27fIxvIQVN9VBaDaDBdBLHPbJRhrJyZWu6/I+RFEu3big3+W3Lwi7ek/e+bfdC+ZvUbCCMj97Vvf6mEffPgvkpaeGYb/m8Ce9pag5IE5F/tu67aD8vWX/yt8ekWpfPQHGRrqidnDv2XrAX2WQJtgmkSr3ibfnvk3/Ru5yGPHf6X70bQcmLVGU6Dge/z59ZWbev/XyTpNAMDzsKG4KLAlZDX/+u+9B7wHvAe8B7wHvAe8B1wP+ASA3xPeA++BB+bnZzXQMT338/NzGkB/8un/0CCFHuz9Bz/RoIrqJlJl9Os33r+iwTxB/d07F6R64zaBdpzgiuAHAjYQA3v3npRzOsfHyrpujPPyOUgDqp/7D3wk5879OdynHUsBAATCw6brAokgiQoQCCQfRkb65GHTDRlVqT4RgywYHRsI/Ly3t00ePLgiOdkFKsMGYztrb2q6Hl6HYWUHzo5kHpXVeCwzPU1bAL670RAm1OM4A4F34fFuAsDtz+dYgnOSBy4JoNuCcOrAHpWFe/b8ua7Z5h0w3ABB35nrMsz/hukd4sJ/XLoevux4Kvld/YPKeeAabQZF+cuqDEG+JAlkoPcVlZv1PsN3Eb6np3+ngThVdWOmut/86LbKAZq/2Wcm2GefHDr8mVa3aRG5e+d8xOlh+gchY+QgWx4voyoYePDwz6SluSGcpFptH2hP/77TMjE5IhfO/UWHG2QLfBcXzv9FEQCxpP/MOV68EDl/667C9/dsqZN7LU8lNSVZDtRv0X3hzXvAe8B7wHvAe8B7wHvgdT3gEwCv60F/vPfAW+4BUxWH6I6Ka1p6loyPDWl1/vDRnyuU/9aNb6WwsFzGxodk69Z9cv/eZe2pv3P7O9lWf0ja2hqVLJDqKyz+V678XSo21GnVnUoobQdDg92KBCBZQPWWQMtWACBQopXg1s0z6jFDzBakVGASB2mp6ap0MDc7LR9/+j9kAuK/S3+L8Pi+/aclJTUj8PP1CYly8/rXKrsG0zzrn5+b1kQBvf+0NGCnP/6DZGTkKInfl5dv6GeG/d6cjIB49+ZaOXujIVzRp+d6e22VXLA4A0IV8D1azb12vykCVm+CduYcm5xSdvYgg8mdsYbhn0DeZu3XJMHh/cro7rYGkDggAQFEP1YCwA3S3QQACIDDO+sDmeJZs8s7YF+Hvb6g62PPnT/3F03AhPbB77Tl5NzZ/9DhBPZ79nwo9+9dVMk+Y9xH/s/A6k0CgIQOPBB6bHKKEv6R6EGV4tHD0P08duLXes9BoHAu2kcwsw9AupjPzPnYL1XV2zRhgNxkU2PoHFht7U6p2rhN9w2tCnBqsG8xVAlIjpGkgmDQXNPJk/9NZQNj2eDomDzt6pUDO7aqKgP8DPUgAt6A/GLME/svvQe8B7wHvAe8B7wH3gsP+ATAe3Gb/UW+zx4g0IeBvLX1vrKYE/AQoExMDGugn5tXrKzj6RnZGrBPTo1Jfl6xjIwOyKbNexQFgEQevf5UVAm6ioo2yIYNdUKATUAOlJp5Yfen0n/k2C9k/fqECNk19x5ArEZSIshgUidgB97d2fFIhod65cjRn8vlS5/rvMiuXb/6D4WFf3DyX7RK7H4OuoD+7umpCdm+84hWZw8c/Fhu3jijLQO0JNACQO//jp1HdRnTs7Py94uhKriByRsGfNj+8dMXF6/F3E70zcPm7lbG7Yp6rMDcTA5ZG7JwGKRtNseATQDocgjEcx5g/8D/baP3/KsroWAZWw0BcOfRE2mxyAVdp8Q6vrv7iTTcOqtkelTLkfQbGx1Y9TFlP0AGeO7cnyKk/twD2aOQ9vV0h3gbDCQf7goQAexjY4xF4YIWFhISxkCWfHjyt2EpTTuYZwx7nmcLNIw5jznWXBf72LZjx38t+QXR1RFQAgDlwnMITwHPpG0kIlDl4Hr4N9wVtvzgqg70A7wHvAe8B7wHvAe8B957D/gEwHu/BbwD3hcPUN0kqKBC/0PajetfK9+AbavBoekLR00AIjWqvSWl1UpUSMBOMoKq7Lnv/kOrsATy33z1v7XiunnL/vDnlVVbFRZOdRaDbwA5tksX/ktOfPjPWiFmPirDJC2wgZFRJVNzDUk14Puz8/Py+fnlKnC8fgQpcGLvDtVpx767cUeGxsbDhzN3a1dPRBsBXxqJQRuZwOelhflKTgiK4My1SJZ5O3GAlBvrBY1gDIQAvAXJSYnhz+Aq+PZ6ZBuBK/VnX2t7b78SzRmjZx3fwIVgG0oBKAa4NjTYI7dvn5XDRz7T4Nlm64/mU7NnQJZcvfxFuF3AjCcoNm0h7hyQUpLowuDCoLXEGIgC9pbNBcB3p07/XveLbUgAmr7/oHWmpWVEIBbcMTbBYdDxw0N9kpScrEkviA0h+YTsk2tmv5II4xnOyysJyRYmpygKx5v3gPeA94D3gPeA94D3QLwe8AmAeD3lx3kPeA+8kgdcJncqrhCkIS8YzajSTk6MqmIBVVQqqqANni0tSmlZtaSkpGvQiIwhKgWws5MkAE5uPoc4rq/3qeqrb912QDKz8rQdAAPZMDY2pG0LBq7N57DxU1F3zZa1c2X1YjlFWdm3bpKqsuIwhBtkAL3zxkw1Pij5gO47knAwvt9vCTHQY8DzYYKHe8Du/ec7m9gP5QKI5GwjcUB13hgtIlxzz2CoHcK2jw7tVWk524bHxuXsjZCuPJaemio/P35QUQp/O38lYuxqKAL1eVdLmHDSHAxBX25ukf6fYePfd+AjKS+v1SEEwlcuf67/Zm9s33FU4BGgtQWVCZMIoM8f9Ie91+bnZuTKlS8UQcD+2rf/I53j0cObAh8A+/PgwU+0yh5kJCzglDBoAVPtJ+FEz/+N61+FWf9pn9lQUaecGrQdrJYAaH50U4aH+6S6ul4gqSTYZ34QC9k5BaFg/8UL6e/v0P0EcuGHTugFOsV/6D3gPeA94D3gPeA98JPxgE8A/GRulV+o98BP1wOgD4A1r1u/TjLSs8M679GuCDI4eqoJAKtrtisXAQEe3AL3714S+AQIEoH+UxmurqmXR003Vnx+6MjP5Gnrg3DVFtj2zPSEdHY2K7EgVdT09EzZtfsDXUpQAiCI1Z5xBOzr162X9QnrpLktMsimen7q4F7J+v/bO9PnNq/szB9i31cS4L5J1GpZkj32OEkn3emamqn5MH9pvqdmqis9STrdbTtt2dZiyaK4LwCIfd+BqeeAoEAQACmOnUh+n1tSkQTe5d7fPffcc87dXM6zIuKYty+/fyHFyttp5pgR8D9/9bmYTb0j9f7t26dykunNWEDCiQC45ttXvd3mr5J+/V8e6k78L7Z29ez44YSAwyd3N9SBxEkAGMmPp98e/zd4PTYK/PvPH4v9dOYCZi386zdPdePIfvrNZ48kfBok2Nw/kqcDJyZcto9A/xmY/l+plNTZDYYi55xaBHBEurrEYzAhD5iCj9Hx4YTPkYbv6V837l5Mqx/1vFHccS0YjnoHvsNUfiw5QMLfCA6YLZazz65Sl7yGBEiABEiABEiABH5qAgwA/NRE+TwSIAF1EAc3LRv8u9OBMzd1KaXBe87f31snjXSVz3Fdf211/6X9v3uOLPLae96oUXiMtK8tjF+3jen1ODpwcCQeI/8PNtZ09Byb6+Hs9eOT1LkyY083bLKXzhUmrqWfBCrg9egygMEj/vC72Ww626hw1P3RUFBcTofsHPV23e+n/vMGP8PzsAQCyxCGZwksz0YkHPTLty83L2yaiGdcZQbApPKlClkJevyCkwqwGWSxWhaPw6UBE/xuMVvEZXdIqVrWzxqtpvjcHj1Cr95sSLVRE7/Lyw30Lm1tvIAESIAESIAESMAoBBgAMEpNs5wk8BMTqDUamI0sjUZDjwaEQwvHHOvO4fw7bFaxWCzSaLWk2WjprvQ4Fg8b4MGhczudetwZjtJ7X9LwTvjI1+D0/3H5xAj6HwdOArhKef7u04+l1WrLn75/MdEBv+xZGNHfPY6PvQxr/l1OuwYaJiUEK774+K7uT3CVYxDnpsPy8PZN+d9/fLsnQn/DxP577q6vyL31lcuKMPL7fKUob4735JMb96XT7crTnZfSbLdkNjijjn2+XNT77i1tyI9H2xogQFqJLGiQ4MX+pgYF5oIzMh++OJ0fAYLdxKHKrNVsEYfNrv/xzrtLNySWTUqz1ZTF6TnZOznSDSBvL67LTuJA5XjGHxa7xSrFaknsVrvYrTbJlQsq//i93qyL2+HS/DKRAAmQAAmQAAmQwPtCgAGA96UmmA8S+MAIxJJpdYQwAo313+r0261SrdbF7/VIoVwWt8MhGGPHiL/VbJZUrqjnmtfqdcFoM67DrvnvS0J5fvfnv5yNnmMKPAIACFhcloY3xht3/drCnGwsL4jX7dJj3r5+/uqyR0vQ55VoOHhhSj+m+v/Vw/u6FwCWGAyn2XBIPvvojgZa/s+f3m58N3zdynxUHt/e0JkDwxsOjsrcrZUlneFw2bX9TQwvLeCIC57tvpJqoy53Fm9Iq92SWOZEVqOLUmvU1Qm/v3JLXh1uq5MO2bu7dFOv8WIjvnpNGm1setmViH9aQl7/hTcggPAmtqtT+B1Wu0QDYXX6MeMAMwt2Ewfic3k0gFDQGQYmsVmsUq5VNdhQqpXFarZqQAuBg1ypIF3pykJ4Vk7yaQm4vHrdjbnrBUCuw4z3kAAJkAAJkAAJkMBlBBgAuIwQvycBEvhZCGAdPUb/MWr8PqWdo7g8edk7Jm7cLvbj8ouRc6yD3xo6Hg97AuBIv6XZGd00r58KpbL87stvLjyuP+0e0/Sxvh6M4Mw+e7Mjm3u9/QbgtD+8dUOsFosGYf7pq7dHziG4gtF3jNL3j4+Hs/58a/fcUgQECDZWFiUSOr8hI/YGeLmzf6EcWApwY2nhbG+DZqst//TVNyNnDPzNo4/0tILrpINkTEfQ4dhnSwXdOwKRpIdrdyVdysle4lDur2zIduxAQh6/HGUSMh+KSCKXlqWZOdk/OZZOtyNr0UW9/+bcytmykX5+EABotpvq0HucbtmJH+jIPZz/Sr0qYV9QZwYk82mdeYBlBQguILDgsjllPhyR7fi+7gMx7Q9pPl4evNH7UVcIXAwug7kOB95DAiRAAiRAAiRAAj81AQYAfmqifB4JkMCVCNTqDZ0N8K4pkc5KJBRUJ2s/npCFyLQ6wZji7nU7z47ae9fnDl4PxxaOMxzx6yTsc9Cfkg4ncNJzsOxgP34iNovldDTZJvNaptHvHpe3/jsvex+O/INzPHgd9jHAhoFLsxEd6d4+ismd1SWdQo9rkfA7ZnLg/TiVAMEALC/A7A/UA+oTyzowBR5H/zkd1z9uslSrSLFSkoNUTPO5EI5KtpRXZ91ld4rP6ZZ4LiXTvqDOEijXerMf4MBjH4D16JLsnhxpHWBJQDQwfaEacR2m7Ef8b09EGL4IMoalBJhBMD/mVIDryAfvIQESIAESIAESIIH/LAIMAPxnked7SYAELiUAZxXny2OaNRL+Pk6m1OmvNZqCYMCt1UXptDvy3astubO+pKO2NptFR2Yx8s50OQEcbYhlGdgHYO84LlarRT7eWL9wBCCe9MP2nhwlkrJ6upTh8qdf7wo435j6b7WMr0M48d9t/6B1/Wj9ro6+XzWli1mxWTDib9a9LDB9H1P8IT/9hOUGCELM+EMScJ8/DvGq7+F1JEACJEACJEACJPA+EWAA4H2qDeaFBEjgHAFMW4+nMrq+HevTsWQAG6+VazXd2b/V6YjrdBQa6/VxxF4mX9Ad6TG1HZ9NSljzj+dgJHtcwpR+7FPwPm1W+FOKCab7//NfvpPP7t8W7GMAhzjg84rTbtPjBAcTAjH/9+tvBfsYoD6wAeF1EzbPy5WLsjQ9d91HSDKf0fo7zp7Ig5Xb7zRjQ2cU1Ksa+ChUS7oHAParWAy/LRPKe5iKaR77J09cO7O8kQRIgARIgARIgATeAwIMALwHlcAskAAJ/LQEXm7vaQBgcOo9pqjbbbazNfEY9f3y6Qsd5b69ujQyA5h98PWzV/Lw9g3dtPCXmHCCQTKTE5/HLdiXAU49NngEk+GgR6Vak6+ev5KZoF9nYWBzwuskjO7vnhzq8YsrM/PXXit/kkvren048veWb+o6fSYSIAESIAESIAESIIHxBBgAoHSQAAn84giM2l9gOCjQP/IPx/HNBM9vgtcHki0UZfswJjeXF37SzQrhAL/egwMsujkgRt77exn0343lDtjcL+S//Bx7BCrg/PZnRWAGRL5U1n0SELjAuv18saROvs1q0d37cbQeNhd8s3+kv8P5x3r7tYVZ3Wjwt58/lmyxJA6bTWdSYI+Bo2RKXu8eiMth1w0Sr3I6wijhwjF+8WxSd8+fC0auLX+ZYk7exPZ0wz3s2M9EAiRAAiRAAiRAAiQwmQADAJQQEiCBXzwBOLg/7h7ojvrYN6DeaOhmddj8DiPe6XxRP8MO99++fC2rC7PqOP/rN091OcGDjRuCVeLY8A4b4b3Y2pX/+uCufPXspR7Dh2uukhB0wLRyOPeZQkHXnAe9Htk6isnGyoJ0213dcR4zFU4yOX1nwOPRNflw7rHJHt4/nJBPbLq3H0vI3bVl8bhc8nRzS48z/M1nj+TJD691GcVHN9d0ucO/v+gdPYhp/5l8UbYOj+Xu2oocnST1ul9/+lB2Y3GpVOt6nONvP/9E/vjts7OjBh/f3ZD1hclT95HfveTR2dp5TPfHWvrXRzuyGlmQrfi+3Flcl63Yge7cny3l9FjJ9dll2T850in3WI+PIAHW9h9nEnJ/eUM3IxxM4HndQMRV6ozXkAAJkAAJkAAJkMAviQADAL+k2mRZSIAERhLA1PXjZFoqtZqOjGO0XWRKR9cxIv67P3+ju9rvHsXl0Z2buiM+Rs9vLC+Ix+mUVC4vpqkpHQl/c3AkXzy4J189f6mj45gqf9Wp8Jv7h1Ku1CQU8GnAoVpr6C77cGBxPGC92VCHF8cJ4lQAnJKAPMORbzSb8un92xecXQQxsC4fzjPW5mP6PmYEIF/7sRO5tbIoB4mkOv+45utnL+XvPn0oT19vyYONdUGeUtm8/P1nj+RfvnmqQZJ7N1bkH//wlTy+c1MO4klZnotIsVyVhei0/PvzV/Lfvvj00vX24PcmtiuFSll34ceIv5bT7hS/26tT9+HY428EOkpVzEroSKlWlkarpY6+w2rXtfkIFgQ9flmemdegCRMJkAAJkAAJkAAJkMD1CDAAcD1uvIsESOADIoCR+99//USn+sOZ/e7VG7m1uiRYFhAJBsRut8n9G6saHPjDk6fy4Oa6Tne3W606YwDH4yXSGZ0BEAkFdKo8ThjABoVwoqPh4M9Ko39M3/0ba2d7GPRf2A8AoDxw3rFkIZnNaRAAgQpsYpjO5+V//PVncnySlm9evpZfPX4gf/7+hc5iwGyAtcV5DYr8y1++03tw75OXm7IYnZFbK0vyx++eycpcVPdL+GFrVwMAVznjHtPz4bBjsz7s0p8p5jUQ4LY7JV8p6rR9HPnncbikUq9pMCDsC+ju/zjyz+N0y078QK/Djv835pbFaZu8sePPWhF8OAmQAAmQAAmQAAl84AQYAPjAK5DZJwES+LAIZDJxMZks0mzUJBiKSr1elUq5IFabQ6qVopjNFnWu/YFpsZ06u1h/D6fYZr04+o3lDb//6okuReifenCSycofnjxTMPfWVyRTKGqwYjYc0s+yxaIGNTDj4YuP78m/fftMAxqYJfDND6/V8Yezj1kCSAhyPNvclvnItKRzefnvf/WZzpxgIgESIAESIAESIAES+LAIMADwYdUXc0sCJPABE2g26xKP7crs3JpkMwkxWyy61AD/nU63lIo58flCksunZHp6/iwA8D4UGacmYNNCBBywHIKJBEiABEiABEiABEjgwyPAAMCHV2fMMQmQwAdKoFopSaGQEbvDKaYpk7z+8YnMRJfE7fKJw+kSfG+xWKVUykl0duW9CgB8oMiZbRIgARIgARIgARIggQECDABQHEiABEjgP5AAdsfHFP9iIaPBgMWlDel02mIa2N2+28U1pv/AXPFV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HAhAJBIZ8XrdorTbpepqSnB35FQUKamLuJotzuSLRSlWKnI6vzchWv6308H/Xpzt9uVzf0j2Vhe0GdfltqdtmRLBZn2BS+7VL9vtJpSrJQkfMXr+w8dLONBIimLkekr5W84U+12Swr5tARDUSmXC9JuNcXnD18p7+MuqlbLksueiM3mkCmTSfPVqFcFsO02p+CdSMFQRNLpuExPz5/lPZ9P6feh0Kxe02o1JZtJ6Peh8KyYTGap1uqSzhfEbrPKTDBwlg18ZrNYxONy6vVXrbvkyaH4AzNis9ml2+3I3u4rZWA2W8TvDwu+DwRnxGq1X5lLpVqTrnTF7XTqPZ1OV0ymy+VHy9xuy0kmJ/MzvXq4yr2DZTg6fCNz82vKCgn8vL6QWCzWdy5LsVKVdrstAa/njOfNpXkxmUxnLEbJH9ijDvKVongcLjGf5qXd6Ui2lD9rH/jebXeKxWyZyDaRS0kkEJYpecsQ7zjOnMh8OKKf4+94NilzociV66l/YT+/73rjYB66XZF0ISMuh0vLdN20HzuRpYHVrHwAABGUSURBVNmZd2rP0CO5ckEiQ2231qirHDptjutmR971GchHp9MRr9MtVov13HsLlaKYpkzicbrH5mdQ5nARGCcyWQn5vGKzWuUyfTdO/9caDUlm87IUnZF0riB+r1ssZvOlz7sM3KT+ZtS91UpJyuW8BEOzYjabVcelU8eqH2dmFs/aVr1elVw2KdHZ5YlZQP2UahWxWazic3n02uE6A3e0wUKlJLOhmXPtaNLDkddOpy1uT68/vGqCDk8mj2R2duWqt1zpumF9cpWbMsWceF0e1WP9tlBvNlQ3ob1kinnlBlkYTpAZyMpCZPrCd5DL7cOYrC+i/7pKTkT7tn5/C71stdnF43nbh13tKaJs+/3m8dG26vur2Cd4fqfbFdNQhgf1Mn4v1crid3llWF+Pyx/Ktbf7UtbWP5LDw00JBqNazvmF9RHcOrK99Vw/X7/x4Fy+B8t1VRbD16EPPzjYlKWlW2fPhj4a7LPe5dmwKyAbfo9b9uMn2i/3ZeUqffPgu9Cm06nYOS7XaWOQvcN0XB+9EI6qTr1uH4ZnjOuHr1r/6HchV2hPw+1oUvsaVw/DNsyoOp6aemuDXKU+IVuhUFTtun66DvurvKt/zVVsx8tkHvK8s/1C21alUrxgo6PeodetFouUqmX1JaDrYWcFPD4pVytSbzUl4Pae2WGTytDvn5wur1pbLrdPLz84eC2RyLLY7Q6VtVIxJx5vYKLegbzXamVxOHr9PXSC1eaQKvojs0Xv9Qem1VcYlaCn0XdZLBa1g31OtxRrFXHZHeIYsMczpfy5zybZIJDpfLkoHqdTbBbbRBt1nOzm82kp450uj6CMdrtTKpWS+HwhqdZKYrM51d6ulAsyE1nUoqEeU6ljcTo8yk3bXT6tvpHT+fazQQ7wJ3OlgqAiYMOBh9vhlGK1on83Wg21sRxWm/b5nS7sLo+UaxWpNRsS8viV8SAfPKNcr4rZZFIdPy7F0xnxu92SLZbOfJHha4d9lf738CUhqzMzC8onHtvTOlxYvHnuEaPa5GXt61wAoFytnl4/JXDe0a/tHMXl41sXOx5ceJhISr3RlGq9LqvzcChN0ml3pNluqROSK5YEnf5sOCgms0nq9d61owyAURlFo0Nn47DbRbpTCr/daamgiXS1Q4URgn/4ToXbbJFpX2hkuVEmvL/Zaun1EPxcqagO4spcVO85PEnJ3bXzRmKplJNuuyNWu10ajYZywf0Qykajro2v2+lIoZDRfKHD3tvrdeAQ5rOKrNakWK6I2WxSx9RiMmvwJBzwKe9mq63lnTt1VnEfKh4N3atBjZ7LBoGw2Z1yktgXs8UqXk9AjWAohtm5VTVoHA6XHOz/KB5vUBtSq9nUIAG+azbr4nR61Uk3W11aTz6366xTB9edw5gywe9et0vyxZI0Wq2JdQfj+/mzP8mNmw/UYYawolFKtyuh8Jw2zB9efCkPH/2tjOtwCuWKKkSLxaz1ig7w5c6+zM2ExOdySbPdVplDcMLhsIndet4pGq54yKhea7chG9LqdMRqMStHm8164f5+GW5uPNS6iB3vyPzcmtidLq2LzR+fyJ27n4vd4bq0LKhTVSSdrthtNvlx90D5IS+FUlnbRsDjEasVCrkzUv7gjEIxmcQk24kDWY0sytRUVyxmq3ZUMFYgx1BWO4lDWZqeOzMa4MQMO42VelVShawEPT79DhxQx/VWQyq1qrYdKErkJ1nIymp0YaKDU6pUtT0hONNqtaTebOnzbBaz/kTbhbJuNtuqeGH4jUvVRk3gYCAPUNT7qWO5Ob8iVrSvLpS2Xcs7zviE3CAvvfZtEuizQqkikVBA3w0HEYp6ksyAT6VRE6vJokEmu9WubdVqNste8lgWQlFx2scHAFCGfmCl3e2o7CP/YIG/YdxF/WGxW23KHM77YCBmmA3qCuVCpwSHHbqv1W5Jq9OWZD4j86HoSGer/5xnmzvajvsODXTXy509ub2ypJ+N0nf9e6Gr9mIJlVnoODBoNJva7jK5gtjtNrGazPJ0c1vu31xVtpOep+2hXlc9gnvbrY6YTVOqw1vtjurA42TqTBcjf06HXZ87LsHxQ5uFPoRcQA9D70Dv1evQtRYNNqZSR9pmoB8nJbRXBMhmYHybTFpHiVxa60wDa1OidRhw+yRXLspatGeQjErQ0512Sx1T9BPQx5HIkuoOlUWzRfM+zmnFd81GXXK5pMqz29MzHt/2PT2DxXkaqBiVB8ijecqk8tfqtNRohQxANKFPbswuQ81qv4XkmhBsg17YPN6TpelZiWWTZw5KsVpWA9Jhs8lO4khuL4x2oI9OUmKzWvQ6JOj4aq0hLqddf6ZzeZmdDmnwBYYV2h1k3u0c3d6gm5FgAMLJmZ9f17oexwM8YUCDJXQS2hWC9PH4viwu9YwpPHPj1uOJMtL/Ek5auVpWmYDsIRAwJSYBD+hPn9srhXJBpkzmnrFdLatjAdnpJ+SjVMr3AsxQcjIlsDdg57hcXi1XODynRj3KOWjcozz5bFIKpaz25T5fWJ+DfKANxGK7srp6b6J8DBcUdkSz2RCH3aXlKhXzkk4fy8rqXb0UctyB7YK+xWpTWX6X9MP2nizPRRA5ke83t+Xz+3fUJuv3zRazSfUZeEJXBLzesQGhRGJfrBab2OyunkzrgMPLszaGZ2i7GeA9mFe0DdQT+s5Cpax9S8Dj1Z+tdlNMU2bV2Qi6j0qQHxj/6EP1XTKlz0O7GuyHof8hK6Pqf/C5aF/1RkNShYy2RjifsBH7di76gDex/bHta1QeIUtHh1tqw7S7bbUL1UZv1lW+EGyCjpkymzU4CVtxXII+Q/uq18pyiGfOr6nu1oGoTi9o1ddv0FHQb9A3k2QEclqtljRf3Q5s+pa+A/cjP/VaVX93jLEd1Ylv9/r7VrN+1pbbrZY62+12U4OVeo3aOm21lUPB2ZE2OliDv9vhkr2TQ9mYW1V7AHYJ6rRSr2n/DztB5XTKrHpEprpiM1+0t/r9E2R1cWlD2w3ycniwqX0R+iRts2aztqdxzjvqBPel0zFtf06nWxrNhv5E8AD1lsunNJA57hno24q1sto2bqdLZQ2+SM+fEvWf7Da7cqo3m9qegh6/2osoI/Qy7I7wqcONexAkgb/nsjnVToWNhD6xP0gFmYc+8jhdY/sG+E3QyxB6DEwiGFBvVJVtNptQ2UAfubX1TD5++LfqD0HuEBCKzq6o0x+JLkshn5JGs6463WKxSSS6dE6UkU8MEKNu0fY9Drfa0H63R38icOe0OdXOxPNhg0aD02rXwqasNes6EIO+G8qx3qxrv1euV1TGUI9+l+eczd3XbS+2dmRuOqws4E8hwf+AbQPxaTabkikU1Tadgb16mlDnGLhAYAeyXi0XpVavaPngE6JtQG5q1bLEYnvaJjFQDDsIA5WXBWrPBQAwWgajF4K9fRSTtYVZ7bCmA6NHLPKlsuSLZR1RghINer1qnDps9rPOvFytqQJrNuEkOCQU8EnY/7YDnNR5JLIpababKky9qItToSNagwYfz57IQnhWas2aWM19mF1ZnJ4b+VgYtLFURpU08h70eaVUrcq036czE+CIr83P6WjWYNreenaqZDAyirI0tLLRmFPJY7E7nKoEwzNz0mw05Ph4W53djx789bmIHt6ZK5S0M8AsC3BuNFvqfONnvlRSVgimDKZ+5BPRbofTrUaj0+HSSOa9j76QbDapxikUqdvtl0RiT8LT8zoShnwgTZmm1EDojZQ4VEDwHUbjMeoGR9nrckm5VhO7tRdNxH8IsE8jV0VZnYvK9MAsgWHIifie5qUXIDFpPtEpgg8CAX5fWIMoGE0YlWDwwUmu1GoqI/liRXLFotxcWVRuIb9HIKNwNpEft8MhH9+6oUbluOd99+MbNSr3jhKno5QWldF4KiNBn0cebJy/v18GdR5MFnG6vapwoYSgxKFUMqmYspxUFuQH8vZ8a1fziRkWhXJZGztmAKDuUV4ojlqjKZl8YaT89Rz2jCogjLxV6zVVGuCLkSU4/3DKoLihoGv1mioqfD8bnFGFNZj2k8eqhNCmcB2ME4z8o83U4LyezvZAW8Pz16LLEx2wVzv7Gszwe5G3unYeDoddgzS1Wl18HrfKdKVWF6fdJvdvrI6NcqODOs4ktLNBJ4t2Yj+NKqOMLodDQp7A2cjscJ0jHy+39zRIFA2HTh2drs5SgsPpsFlVlgcDbOcNsI5sHu/o8xG0QecF4w/yUqiW1NlG4GTSDIvXRzua9/ppYBCdtNfl1nqDsTgbmFGnslc2q3YwkwIAcDb7zjs6KXRO6WJOAwjofFYi42dTITgDZz/s80mhUhW/x6VBJwQak5ncWH3XZwIj4CSVVZ2A+sSsMESyXQ57T0d2Rcr1ugQ9btWfmOk1Sn/2n4f28GJrV/8M+XzqkCI4F0/nxOWwqaw4rFb5ce9QZqeDZ31PaEJ/gTZZq1V0JKVYyKpRi6ArjE7oP8yKQuATBiEMUoySjkuQO8w4gxOCn+g80T7ghFYbdTUEMBqANgXHAHK9Prs0tv62t5/rqEUgMKMG3/LKHWk0amqAwthFYODk5ED+5lf/62yG0WDeoIsQuEDw1uXx9/rBTFxcLp86fDCQ8R36gHHpMBXXdoC2BbmEHGrwqdlUuYRBhOdiJOQonZCP1+6oAzQqpQtZNZIghxgpzVdK+iykfvANz4HeGZVOMlm1FxBUgi0QDvglmc3JnbWejjmIn0it3lBdgr4SbX4pGuk5jCMS6rtQSKuji34Mhh8Mpnv3R/OAA/PPv/8HefT413KSOBCzxSJeb0j7p603T3VEc2n59kQnaFhfHKVjanvAuIReRfuCowUjEwZ2L2hn1TYL3bgxv3YuYIc8vfzhaw3eu5weqdaKGsyCY5BKxXRUDDPoMJLo90+fm8EC+YjH98Tr7RmCmC0I4x/GND5TB7VckPsT5GMY65vN76RYzIrH7e8Zkt2OlMtFfS7aFWwRBPM7nZY++5NPf3vl2RJ41/bhsbYX2IwIxHtcLkHQH7oZwaxStaLyB5sItueyBi9HSzdsL9Q/7AwYxPlcUmdfIqGNaTDI6ZGl5dH2BtoG+kDoexjgcLqh63u2Ty8egwA8gtCjdDTa/5vYrupBnaHogB0Hfe8564dhJ6L+MatoVP0PlgztC3oHbQqOqv4/DVShLtEXoe8Z175GUXqz+b3WY6fVkmIpq7INWwx5QZAUOe8FxLoaNBq2WQef+fT7PyhP6AuHy6OBq1Ixq8EiOCX9maZgj1Fb6GU45Y8++c1YGYH8Hh9tneULbQh58frCKmMmk0WKxYwE/DMj7S0MOKHNwwmC7QudijJHo0sa/KroDNqEyjT0fyAQ0cCwjh6PsNGhJ6Hj4MPA/8BP1AMcYfgd0P/wdVCnJ/mM6sIZX0ga7aYGRIftrX7/5HK6pVDISq1akvD0nOSyKQ2woQ2FQ7OysnZXXjz/Um7f+XTi7Fj4Fmj3CB5YLXZxOF2qG+CLINgDh3hSEAGj8AjAQk/BcYUNAZ0NOzSRT5/NMIU8Q+Yhc+CBNuG2wz+oqM3STxikRUI7ATvwwmc9/VdX+QU3HSQa0zeg/cLpR1BKgz2Ono8DPQYZQvvd23sl0eiy9p8IikZnV6Vcymm5Ua8IjoJDvVHToAh+R8BlOOlMDrdPUsWs6hkEPVC3yDtsXsgebG6UP+QNaB+kswLrZR2EQ9tEG1S5aMOmMPeCQjaHzhpF24Rs9BMCnq1Wb/Cr0WiqjQP7CX5OwOtWmwp6B7YRyv74zsYFfyYe29VA5+HRG5kOz6lPXCkVlBfuRX0jyAnZhzwhIFIuFeTxp7+5dKb1e70HAKJuPpd34gjXWMvnF/iFRhpPFbY2unpVjYV3STAa+9PZ3+U+XksCHxoBOMAIsiDg8qGmUVOMP9SyMN8kQAIkQAIk8D4T+P9Z/vFzlwsBE5vVriPlw7Y8gnVXXcrxLmW8zAa57Pt3YTK4vAgOdm828ORZvv3nv+vSpJ8i34Mz0N+lnO967c/lt/0/WKdp2iDNZ9s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0739985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Shape 1"/>
          <p:cNvSpPr txBox="1"/>
          <p:nvPr/>
        </p:nvSpPr>
        <p:spPr>
          <a:xfrm>
            <a:off x="1547664" y="87803"/>
            <a:ext cx="6279880" cy="539730"/>
          </a:xfrm>
          <a:prstGeom prst="rect">
            <a:avLst/>
          </a:prstGeom>
          <a:noFill/>
          <a:ln>
            <a:noFill/>
          </a:ln>
        </p:spPr>
        <p:txBody>
          <a:bodyPr lIns="0" tIns="0" rIns="0" bIns="0" anchor="ctr" anchorCtr="1"/>
          <a:lstStyle/>
          <a:p>
            <a:pPr>
              <a:lnSpc>
                <a:spcPct val="100000"/>
              </a:lnSpc>
            </a:pPr>
            <a:r>
              <a:rPr lang="en-US" sz="2800" b="1" spc="-1" dirty="0" smtClean="0">
                <a:solidFill>
                  <a:schemeClr val="bg2"/>
                </a:solidFill>
                <a:uFill>
                  <a:solidFill>
                    <a:srgbClr val="FFFFFF"/>
                  </a:solidFill>
                </a:uFill>
              </a:rPr>
              <a:t>HL-LHC management perspective</a:t>
            </a:r>
            <a:endParaRPr lang="en-US" sz="2800" spc="-1" dirty="0">
              <a:solidFill>
                <a:schemeClr val="bg2"/>
              </a:solidFill>
              <a:uFill>
                <a:solidFill>
                  <a:srgbClr val="FFFFFF"/>
                </a:solidFill>
              </a:u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2" name="TextBox 1"/>
          <p:cNvSpPr txBox="1"/>
          <p:nvPr/>
        </p:nvSpPr>
        <p:spPr>
          <a:xfrm>
            <a:off x="611560" y="699542"/>
            <a:ext cx="8352928" cy="367240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defPPr>
              <a:defRPr lang="fr-FR"/>
            </a:defPPr>
            <a:lvl1pPr marL="214583" indent="-214313">
              <a:spcBef>
                <a:spcPts val="300"/>
              </a:spcBef>
              <a:buClr>
                <a:srgbClr val="FB963C"/>
              </a:buClr>
              <a:buSzPct val="100000"/>
              <a:buFont typeface="Wingdings" panose="05000000000000000000" pitchFamily="2" charset="2"/>
              <a:buChar char="q"/>
              <a:defRPr sz="2400">
                <a:solidFill>
                  <a:srgbClr val="5EB5D2"/>
                </a:solidFill>
              </a:defRPr>
            </a:lvl1pPr>
          </a:lstStyle>
          <a:p>
            <a:r>
              <a:rPr lang="en-US" sz="2200" dirty="0" smtClean="0"/>
              <a:t> </a:t>
            </a:r>
            <a:r>
              <a:rPr lang="en-US" sz="2200" dirty="0" smtClean="0">
                <a:solidFill>
                  <a:schemeClr val="bg2"/>
                </a:solidFill>
              </a:rPr>
              <a:t>The wire compensation option </a:t>
            </a:r>
            <a:r>
              <a:rPr lang="en-US" sz="2200" b="1" dirty="0" smtClean="0">
                <a:solidFill>
                  <a:schemeClr val="bg2"/>
                </a:solidFill>
              </a:rPr>
              <a:t>is NOT in the HL-LHC baseline.</a:t>
            </a:r>
          </a:p>
          <a:p>
            <a:r>
              <a:rPr lang="en-US" sz="2200" b="1" dirty="0" smtClean="0">
                <a:solidFill>
                  <a:schemeClr val="bg2"/>
                </a:solidFill>
              </a:rPr>
              <a:t> HL-LHC </a:t>
            </a:r>
            <a:r>
              <a:rPr lang="en-US" sz="2200" b="1" dirty="0">
                <a:solidFill>
                  <a:schemeClr val="bg2"/>
                </a:solidFill>
              </a:rPr>
              <a:t>supported the demonstrators constructions and the </a:t>
            </a:r>
            <a:r>
              <a:rPr lang="en-US" sz="2200" b="1" dirty="0" smtClean="0">
                <a:solidFill>
                  <a:schemeClr val="bg2"/>
                </a:solidFill>
              </a:rPr>
              <a:t>studies but cannot support the HL-LHC compensators.</a:t>
            </a:r>
            <a:endParaRPr lang="en-US" sz="2200" b="1" dirty="0">
              <a:solidFill>
                <a:schemeClr val="bg2"/>
              </a:solidFill>
            </a:endParaRPr>
          </a:p>
          <a:p>
            <a:r>
              <a:rPr lang="en-US" sz="2200" dirty="0" smtClean="0">
                <a:solidFill>
                  <a:schemeClr val="bg2"/>
                </a:solidFill>
              </a:rPr>
              <a:t> It can </a:t>
            </a:r>
            <a:r>
              <a:rPr lang="en-US" sz="2200" b="1" dirty="0">
                <a:solidFill>
                  <a:schemeClr val="bg2"/>
                </a:solidFill>
              </a:rPr>
              <a:t>be envisaged only if additional resources </a:t>
            </a:r>
            <a:r>
              <a:rPr lang="en-US" sz="2200" dirty="0">
                <a:solidFill>
                  <a:schemeClr val="bg2"/>
                </a:solidFill>
              </a:rPr>
              <a:t>(in-kind contributions) could be allocated.</a:t>
            </a:r>
          </a:p>
          <a:p>
            <a:r>
              <a:rPr lang="en-US" sz="2200" dirty="0" smtClean="0">
                <a:solidFill>
                  <a:schemeClr val="bg2"/>
                </a:solidFill>
              </a:rPr>
              <a:t> The </a:t>
            </a:r>
            <a:r>
              <a:rPr lang="en-US" sz="2200" b="1" dirty="0">
                <a:solidFill>
                  <a:schemeClr val="bg2"/>
                </a:solidFill>
              </a:rPr>
              <a:t>HL-LHC management supports and recommends initiatives along this direction</a:t>
            </a:r>
            <a:r>
              <a:rPr lang="en-US" sz="2200" dirty="0">
                <a:solidFill>
                  <a:schemeClr val="bg2"/>
                </a:solidFill>
              </a:rPr>
              <a:t>. In particular a potential contribution from TRIUMF in the Beam Dynamics studies, in the wire compensator technical design and in its fabrication is welcome, desired and praised</a:t>
            </a:r>
            <a:r>
              <a:rPr lang="en-US" sz="2200" dirty="0" smtClean="0">
                <a:solidFill>
                  <a:schemeClr val="bg2"/>
                </a:solidFill>
              </a:rPr>
              <a:t>.</a:t>
            </a:r>
            <a:endParaRPr lang="en-US" sz="2200" dirty="0">
              <a:solidFill>
                <a:schemeClr val="bg2"/>
              </a:solidFill>
            </a:endParaRPr>
          </a:p>
        </p:txBody>
      </p:sp>
      <p:sp>
        <p:nvSpPr>
          <p:cNvPr id="19" name="TextBox 18"/>
          <p:cNvSpPr txBox="1"/>
          <p:nvPr/>
        </p:nvSpPr>
        <p:spPr>
          <a:xfrm>
            <a:off x="7092280" y="4443958"/>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O. </a:t>
            </a:r>
            <a:r>
              <a:rPr lang="en-US" sz="1000" dirty="0" err="1" smtClean="0">
                <a:solidFill>
                  <a:srgbClr val="F8F3E9"/>
                </a:solidFill>
              </a:rPr>
              <a:t>Brüning</a:t>
            </a:r>
            <a:endParaRPr lang="en-US" sz="1000" dirty="0">
              <a:solidFill>
                <a:srgbClr val="F8F3E9"/>
              </a:solidFill>
            </a:endParaRPr>
          </a:p>
        </p:txBody>
      </p:sp>
    </p:spTree>
    <p:extLst>
      <p:ext uri="{BB962C8B-B14F-4D97-AF65-F5344CB8AC3E}">
        <p14:creationId xmlns:p14="http://schemas.microsoft.com/office/powerpoint/2010/main" val="2651017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100" dirty="0"/>
              <a:t>Main Design Features: Vacuum Chamber</a:t>
            </a:r>
          </a:p>
        </p:txBody>
      </p:sp>
      <p:sp>
        <p:nvSpPr>
          <p:cNvPr id="4" name="Footer Placeholder 3"/>
          <p:cNvSpPr>
            <a:spLocks noGrp="1"/>
          </p:cNvSpPr>
          <p:nvPr>
            <p:ph type="ftr" sz="quarter" idx="11"/>
          </p:nvPr>
        </p:nvSpPr>
        <p:spPr/>
        <p:txBody>
          <a:bodyPr/>
          <a:lstStyle/>
          <a:p>
            <a:r>
              <a:rPr lang="en-GB" noProof="0" smtClean="0"/>
              <a:t>A. Bertarelli - 9th HL-LHC Collaboration Meeting</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40</a:t>
            </a:fld>
            <a:endParaRPr lang="fr-F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5002" r="4990" b="9397"/>
          <a:stretch/>
        </p:blipFill>
        <p:spPr>
          <a:xfrm>
            <a:off x="1357108" y="2395928"/>
            <a:ext cx="4223755" cy="2700000"/>
          </a:xfrm>
          <a:prstGeom prst="rect">
            <a:avLst/>
          </a:prstGeom>
        </p:spPr>
      </p:pic>
      <p:sp>
        <p:nvSpPr>
          <p:cNvPr id="8" name="AutoShape 1"/>
          <p:cNvSpPr>
            <a:spLocks/>
          </p:cNvSpPr>
          <p:nvPr/>
        </p:nvSpPr>
        <p:spPr bwMode="auto">
          <a:xfrm>
            <a:off x="1168513" y="4755721"/>
            <a:ext cx="688732" cy="253916"/>
          </a:xfrm>
          <a:prstGeom prst="borderCallout2">
            <a:avLst>
              <a:gd name="adj1" fmla="val 50000"/>
              <a:gd name="adj2" fmla="val 100000"/>
              <a:gd name="adj3" fmla="val 50000"/>
              <a:gd name="adj4" fmla="val 115874"/>
              <a:gd name="adj5" fmla="val 68603"/>
              <a:gd name="adj6" fmla="val 173172"/>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defTabSz="685800" eaLnBrk="0" fontAlgn="base" hangingPunct="0">
              <a:spcBef>
                <a:spcPct val="0"/>
              </a:spcBef>
              <a:defRPr/>
            </a:pPr>
            <a:r>
              <a:rPr lang="en-US" sz="1050" kern="0" dirty="0">
                <a:solidFill>
                  <a:srgbClr val="FFFFFF"/>
                </a:solidFill>
                <a:latin typeface="Arial"/>
              </a:rPr>
              <a:t>Weld</a:t>
            </a:r>
          </a:p>
        </p:txBody>
      </p:sp>
      <p:sp>
        <p:nvSpPr>
          <p:cNvPr id="10" name="AutoShape 7"/>
          <p:cNvSpPr>
            <a:spLocks/>
          </p:cNvSpPr>
          <p:nvPr/>
        </p:nvSpPr>
        <p:spPr bwMode="auto">
          <a:xfrm>
            <a:off x="3869922" y="4685010"/>
            <a:ext cx="972108" cy="253916"/>
          </a:xfrm>
          <a:prstGeom prst="borderCallout2">
            <a:avLst>
              <a:gd name="adj1" fmla="val 50000"/>
              <a:gd name="adj2" fmla="val 0"/>
              <a:gd name="adj3" fmla="val 47187"/>
              <a:gd name="adj4" fmla="val -24891"/>
              <a:gd name="adj5" fmla="val -113538"/>
              <a:gd name="adj6" fmla="val -68871"/>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1050" kern="0" dirty="0">
                <a:solidFill>
                  <a:srgbClr val="FFFFFF"/>
                </a:solidFill>
                <a:latin typeface="Arial"/>
              </a:rPr>
              <a:t>Weld</a:t>
            </a:r>
          </a:p>
        </p:txBody>
      </p:sp>
      <p:sp>
        <p:nvSpPr>
          <p:cNvPr id="11" name="AutoShape 1"/>
          <p:cNvSpPr>
            <a:spLocks/>
          </p:cNvSpPr>
          <p:nvPr/>
        </p:nvSpPr>
        <p:spPr bwMode="auto">
          <a:xfrm>
            <a:off x="1751010" y="3051068"/>
            <a:ext cx="688732" cy="253916"/>
          </a:xfrm>
          <a:prstGeom prst="borderCallout2">
            <a:avLst>
              <a:gd name="adj1" fmla="val 50000"/>
              <a:gd name="adj2" fmla="val 100000"/>
              <a:gd name="adj3" fmla="val 50000"/>
              <a:gd name="adj4" fmla="val 115874"/>
              <a:gd name="adj5" fmla="val -5154"/>
              <a:gd name="adj6" fmla="val 227169"/>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defTabSz="685800" eaLnBrk="0" fontAlgn="base" hangingPunct="0">
              <a:spcBef>
                <a:spcPct val="0"/>
              </a:spcBef>
              <a:defRPr/>
            </a:pPr>
            <a:r>
              <a:rPr lang="en-US" sz="1050" kern="0" dirty="0">
                <a:solidFill>
                  <a:srgbClr val="FFFFFF"/>
                </a:solidFill>
                <a:latin typeface="Arial"/>
              </a:rPr>
              <a:t>Weld</a:t>
            </a:r>
          </a:p>
        </p:txBody>
      </p:sp>
      <p:sp>
        <p:nvSpPr>
          <p:cNvPr id="12" name="AutoShape 7"/>
          <p:cNvSpPr>
            <a:spLocks/>
          </p:cNvSpPr>
          <p:nvPr/>
        </p:nvSpPr>
        <p:spPr bwMode="auto">
          <a:xfrm>
            <a:off x="4666805" y="2820235"/>
            <a:ext cx="972108" cy="253916"/>
          </a:xfrm>
          <a:prstGeom prst="borderCallout2">
            <a:avLst>
              <a:gd name="adj1" fmla="val 50000"/>
              <a:gd name="adj2" fmla="val 0"/>
              <a:gd name="adj3" fmla="val 47187"/>
              <a:gd name="adj4" fmla="val -24891"/>
              <a:gd name="adj5" fmla="val 259109"/>
              <a:gd name="adj6" fmla="val -14303"/>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1050" kern="0" dirty="0">
                <a:solidFill>
                  <a:srgbClr val="FFFFFF"/>
                </a:solidFill>
                <a:latin typeface="Arial"/>
              </a:rPr>
              <a:t>Brazing</a:t>
            </a:r>
          </a:p>
        </p:txBody>
      </p:sp>
      <p:sp>
        <p:nvSpPr>
          <p:cNvPr id="13" name="AutoShape 7"/>
          <p:cNvSpPr>
            <a:spLocks/>
          </p:cNvSpPr>
          <p:nvPr/>
        </p:nvSpPr>
        <p:spPr bwMode="auto">
          <a:xfrm>
            <a:off x="5338055" y="4640304"/>
            <a:ext cx="972108" cy="253916"/>
          </a:xfrm>
          <a:prstGeom prst="borderCallout2">
            <a:avLst>
              <a:gd name="adj1" fmla="val 50000"/>
              <a:gd name="adj2" fmla="val 0"/>
              <a:gd name="adj3" fmla="val 47187"/>
              <a:gd name="adj4" fmla="val -24891"/>
              <a:gd name="adj5" fmla="val -276942"/>
              <a:gd name="adj6" fmla="val -94738"/>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1050" kern="0" dirty="0">
                <a:solidFill>
                  <a:srgbClr val="FFFFFF"/>
                </a:solidFill>
                <a:latin typeface="Arial"/>
              </a:rPr>
              <a:t>Feedthrough</a:t>
            </a:r>
          </a:p>
        </p:txBody>
      </p:sp>
      <p:pic>
        <p:nvPicPr>
          <p:cNvPr id="14" name="Picture 13"/>
          <p:cNvPicPr>
            <a:picLocks noChangeAspect="1"/>
          </p:cNvPicPr>
          <p:nvPr/>
        </p:nvPicPr>
        <p:blipFill>
          <a:blip r:embed="rId4"/>
          <a:stretch>
            <a:fillRect/>
          </a:stretch>
        </p:blipFill>
        <p:spPr>
          <a:xfrm>
            <a:off x="5614394" y="3119831"/>
            <a:ext cx="2160000" cy="1213724"/>
          </a:xfrm>
          <a:prstGeom prst="rect">
            <a:avLst/>
          </a:prstGeom>
        </p:spPr>
      </p:pic>
      <p:sp>
        <p:nvSpPr>
          <p:cNvPr id="9" name="Content Placeholder 8"/>
          <p:cNvSpPr>
            <a:spLocks noGrp="1"/>
          </p:cNvSpPr>
          <p:nvPr>
            <p:ph idx="1"/>
          </p:nvPr>
        </p:nvSpPr>
        <p:spPr/>
        <p:txBody>
          <a:bodyPr>
            <a:normAutofit/>
          </a:bodyPr>
          <a:lstStyle/>
          <a:p>
            <a:r>
              <a:rPr lang="en-US" sz="1500" dirty="0"/>
              <a:t>Water cooling channel obtained by housing machining and cover welding.</a:t>
            </a:r>
          </a:p>
          <a:p>
            <a:r>
              <a:rPr lang="en-US" sz="1500" b="1" dirty="0"/>
              <a:t>Commercial feedthrough </a:t>
            </a:r>
            <a:r>
              <a:rPr lang="en-US" sz="1500" dirty="0"/>
              <a:t>connection carrying up to 185 A. If more current is needed, liquid-cooled feedthroughs should be adopted</a:t>
            </a:r>
          </a:p>
          <a:p>
            <a:r>
              <a:rPr lang="en-US" sz="1500" dirty="0"/>
              <a:t>Cu half-shell welded to the housing</a:t>
            </a:r>
          </a:p>
          <a:p>
            <a:r>
              <a:rPr lang="en-US" sz="1500" dirty="0"/>
              <a:t>Stainless steel flange brazed to copper and then welded to vacuum chamber.</a:t>
            </a:r>
          </a:p>
          <a:p>
            <a:pPr marL="0" indent="0">
              <a:buNone/>
            </a:pPr>
            <a:endParaRPr lang="en-US" sz="1500" dirty="0"/>
          </a:p>
          <a:p>
            <a:endParaRPr lang="en-GB" sz="1500" dirty="0"/>
          </a:p>
          <a:p>
            <a:endParaRPr lang="en-GB" sz="1500" dirty="0"/>
          </a:p>
          <a:p>
            <a:endParaRPr lang="en-GB" sz="1500" dirty="0"/>
          </a:p>
        </p:txBody>
      </p:sp>
    </p:spTree>
    <p:extLst>
      <p:ext uri="{BB962C8B-B14F-4D97-AF65-F5344CB8AC3E}">
        <p14:creationId xmlns:p14="http://schemas.microsoft.com/office/powerpoint/2010/main" val="10763892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6D214608-7D4F-4A0B-B431-6B8CA435272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923036" y="892453"/>
            <a:ext cx="1870409" cy="1633432"/>
          </a:xfrm>
          <a:prstGeom prst="rect">
            <a:avLst/>
          </a:prstGeom>
        </p:spPr>
      </p:pic>
      <p:sp>
        <p:nvSpPr>
          <p:cNvPr id="9" name="TextBox 8">
            <a:extLst>
              <a:ext uri="{FF2B5EF4-FFF2-40B4-BE49-F238E27FC236}">
                <a16:creationId xmlns="" xmlns:a16="http://schemas.microsoft.com/office/drawing/2014/main" id="{FA5968F4-3F00-42C7-A71C-09ED9D6B9B8C}"/>
              </a:ext>
            </a:extLst>
          </p:cNvPr>
          <p:cNvSpPr txBox="1"/>
          <p:nvPr/>
        </p:nvSpPr>
        <p:spPr>
          <a:xfrm>
            <a:off x="350556" y="923705"/>
            <a:ext cx="6387244" cy="1579920"/>
          </a:xfrm>
          <a:prstGeom prst="rect">
            <a:avLst/>
          </a:prstGeom>
          <a:noFill/>
        </p:spPr>
        <p:txBody>
          <a:bodyPr wrap="square" rtlCol="0">
            <a:spAutoFit/>
          </a:bodyPr>
          <a:lstStyle/>
          <a:p>
            <a:pPr marL="214313" indent="-214313">
              <a:spcBef>
                <a:spcPts val="225"/>
              </a:spcBef>
              <a:buFont typeface="Arial" panose="020B0604020202020204" pitchFamily="34" charset="0"/>
              <a:buChar char="•"/>
            </a:pPr>
            <a:r>
              <a:rPr lang="en-US" sz="1500" dirty="0"/>
              <a:t>Beam optics design</a:t>
            </a:r>
          </a:p>
          <a:p>
            <a:pPr marL="214313" indent="-214313">
              <a:spcBef>
                <a:spcPts val="225"/>
              </a:spcBef>
              <a:buFont typeface="Arial" panose="020B0604020202020204" pitchFamily="34" charset="0"/>
              <a:buChar char="•"/>
            </a:pPr>
            <a:r>
              <a:rPr lang="en-US" sz="1500" dirty="0"/>
              <a:t>Hardware design, engineering and installation of  electrostatic and magnetic beam line systems</a:t>
            </a:r>
          </a:p>
          <a:p>
            <a:pPr marL="214313" indent="-214313">
              <a:spcBef>
                <a:spcPts val="225"/>
              </a:spcBef>
              <a:buFont typeface="Arial" panose="020B0604020202020204" pitchFamily="34" charset="0"/>
              <a:buChar char="•"/>
            </a:pPr>
            <a:r>
              <a:rPr lang="en-US" sz="1500" dirty="0"/>
              <a:t>OPERA® Elektra calculation for electric field</a:t>
            </a:r>
          </a:p>
          <a:p>
            <a:pPr marL="214313" indent="-214313">
              <a:spcBef>
                <a:spcPts val="225"/>
              </a:spcBef>
              <a:buFont typeface="Arial" panose="020B0604020202020204" pitchFamily="34" charset="0"/>
              <a:buChar char="•"/>
            </a:pPr>
            <a:r>
              <a:rPr lang="en-US" sz="1500" dirty="0"/>
              <a:t>Custom feedthrough developed in collaboration with vender </a:t>
            </a:r>
          </a:p>
          <a:p>
            <a:pPr marL="214313" indent="-214313">
              <a:spcBef>
                <a:spcPts val="225"/>
              </a:spcBef>
              <a:buFont typeface="Arial" panose="020B0604020202020204" pitchFamily="34" charset="0"/>
              <a:buChar char="•"/>
            </a:pPr>
            <a:r>
              <a:rPr lang="en-US" sz="1500" dirty="0"/>
              <a:t>UHV assembly procedure</a:t>
            </a:r>
          </a:p>
        </p:txBody>
      </p:sp>
      <p:pic>
        <p:nvPicPr>
          <p:cNvPr id="11" name="Picture 10">
            <a:extLst>
              <a:ext uri="{FF2B5EF4-FFF2-40B4-BE49-F238E27FC236}">
                <a16:creationId xmlns="" xmlns:a16="http://schemas.microsoft.com/office/drawing/2014/main" id="{2FC64DA8-A4C1-4792-9A3F-740506F5C2E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 y="2652565"/>
            <a:ext cx="8983980" cy="2309204"/>
          </a:xfrm>
          <a:prstGeom prst="rect">
            <a:avLst/>
          </a:prstGeom>
        </p:spPr>
      </p:pic>
      <p:sp>
        <p:nvSpPr>
          <p:cNvPr id="3" name="Title 2">
            <a:extLst>
              <a:ext uri="{FF2B5EF4-FFF2-40B4-BE49-F238E27FC236}">
                <a16:creationId xmlns="" xmlns:a16="http://schemas.microsoft.com/office/drawing/2014/main" id="{B0E35865-F8D4-4C50-B150-E7D10DEF8F88}"/>
              </a:ext>
            </a:extLst>
          </p:cNvPr>
          <p:cNvSpPr>
            <a:spLocks noGrp="1"/>
          </p:cNvSpPr>
          <p:nvPr>
            <p:ph type="title"/>
          </p:nvPr>
        </p:nvSpPr>
        <p:spPr>
          <a:xfrm>
            <a:off x="427521" y="181731"/>
            <a:ext cx="6715370" cy="487747"/>
          </a:xfrm>
        </p:spPr>
        <p:txBody>
          <a:bodyPr>
            <a:normAutofit fontScale="90000"/>
          </a:bodyPr>
          <a:lstStyle/>
          <a:p>
            <a:r>
              <a:rPr lang="en-US" sz="1800" dirty="0"/>
              <a:t>Expertise in beam transport and accelerator systems</a:t>
            </a:r>
            <a:br>
              <a:rPr lang="en-US" sz="1800" dirty="0"/>
            </a:br>
            <a:r>
              <a:rPr lang="en-US" sz="1800" dirty="0"/>
              <a:t>Beam line engineering physics group (M. Marchetto)</a:t>
            </a:r>
            <a:endParaRPr lang="en-CA" sz="1800" dirty="0"/>
          </a:p>
        </p:txBody>
      </p:sp>
    </p:spTree>
    <p:extLst>
      <p:ext uri="{BB962C8B-B14F-4D97-AF65-F5344CB8AC3E}">
        <p14:creationId xmlns:p14="http://schemas.microsoft.com/office/powerpoint/2010/main" val="13116086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ADDE47C3-05EF-49A0-9F82-4EA2AE72819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0010" y="3647704"/>
            <a:ext cx="8983980" cy="1325186"/>
          </a:xfrm>
          <a:prstGeom prst="rect">
            <a:avLst/>
          </a:prstGeom>
        </p:spPr>
      </p:pic>
      <p:sp>
        <p:nvSpPr>
          <p:cNvPr id="5" name="TextBox 4">
            <a:extLst>
              <a:ext uri="{FF2B5EF4-FFF2-40B4-BE49-F238E27FC236}">
                <a16:creationId xmlns="" xmlns:a16="http://schemas.microsoft.com/office/drawing/2014/main" id="{EA91A4C4-D6E1-4BC1-A185-883B13109872}"/>
              </a:ext>
            </a:extLst>
          </p:cNvPr>
          <p:cNvSpPr txBox="1"/>
          <p:nvPr/>
        </p:nvSpPr>
        <p:spPr>
          <a:xfrm>
            <a:off x="219854" y="681375"/>
            <a:ext cx="3735458" cy="2657138"/>
          </a:xfrm>
          <a:prstGeom prst="rect">
            <a:avLst/>
          </a:prstGeom>
          <a:noFill/>
        </p:spPr>
        <p:txBody>
          <a:bodyPr wrap="square" rtlCol="0">
            <a:spAutoFit/>
          </a:bodyPr>
          <a:lstStyle/>
          <a:p>
            <a:pPr marL="214313" indent="-214313">
              <a:spcBef>
                <a:spcPts val="450"/>
              </a:spcBef>
              <a:buFont typeface="Arial" panose="020B0604020202020204" pitchFamily="34" charset="0"/>
              <a:buChar char="•"/>
            </a:pPr>
            <a:r>
              <a:rPr lang="en-US" sz="1500" dirty="0"/>
              <a:t>Ion source design and engineering</a:t>
            </a:r>
          </a:p>
          <a:p>
            <a:pPr marL="214313" indent="-214313">
              <a:spcBef>
                <a:spcPts val="450"/>
              </a:spcBef>
              <a:buFont typeface="Arial" panose="020B0604020202020204" pitchFamily="34" charset="0"/>
              <a:buChar char="•"/>
            </a:pPr>
            <a:r>
              <a:rPr lang="en-US" sz="1500" dirty="0"/>
              <a:t>Optics and magnetic dipole design of the high resolution mass separator system (20,000 resolving power for 3 </a:t>
            </a:r>
            <a:r>
              <a:rPr lang="en-US" sz="1500" dirty="0">
                <a:latin typeface="Symbol" panose="05050102010706020507" pitchFamily="18" charset="2"/>
              </a:rPr>
              <a:t>m</a:t>
            </a:r>
            <a:r>
              <a:rPr lang="en-US" sz="1500" dirty="0"/>
              <a:t>m transmitted emittance)</a:t>
            </a:r>
          </a:p>
          <a:p>
            <a:pPr marL="214313" indent="-214313">
              <a:spcBef>
                <a:spcPts val="450"/>
              </a:spcBef>
              <a:buFont typeface="Arial" panose="020B0604020202020204" pitchFamily="34" charset="0"/>
              <a:buChar char="•"/>
            </a:pPr>
            <a:r>
              <a:rPr lang="en-US" sz="1500" dirty="0"/>
              <a:t>Design of multipole corrector</a:t>
            </a:r>
          </a:p>
          <a:p>
            <a:pPr marL="214313" indent="-214313">
              <a:spcBef>
                <a:spcPts val="450"/>
              </a:spcBef>
              <a:buFont typeface="Arial" panose="020B0604020202020204" pitchFamily="34" charset="0"/>
              <a:buChar char="•"/>
            </a:pPr>
            <a:r>
              <a:rPr lang="en-US" sz="1500" dirty="0"/>
              <a:t>OPERA® Tosca calculation for magnetic field </a:t>
            </a:r>
          </a:p>
          <a:p>
            <a:pPr marL="214313" indent="-214313">
              <a:spcBef>
                <a:spcPts val="450"/>
              </a:spcBef>
              <a:buFont typeface="Arial" panose="020B0604020202020204" pitchFamily="34" charset="0"/>
              <a:buChar char="•"/>
            </a:pPr>
            <a:r>
              <a:rPr lang="en-US" sz="1500" dirty="0"/>
              <a:t>High manufacturing tolerances</a:t>
            </a:r>
            <a:br>
              <a:rPr lang="en-US" sz="1500" dirty="0"/>
            </a:br>
            <a:r>
              <a:rPr lang="en-US" sz="1500" dirty="0"/>
              <a:t>(less than 10 </a:t>
            </a:r>
            <a:r>
              <a:rPr lang="en-US" sz="1500" dirty="0">
                <a:latin typeface="Symbol" panose="05050102010706020507" pitchFamily="18" charset="2"/>
              </a:rPr>
              <a:t>m</a:t>
            </a:r>
            <a:r>
              <a:rPr lang="en-US" sz="1500" dirty="0"/>
              <a:t>m)</a:t>
            </a:r>
          </a:p>
        </p:txBody>
      </p:sp>
      <p:pic>
        <p:nvPicPr>
          <p:cNvPr id="1027" name="x_F5B4307C-241A-4C75-A559-79D1E684608B" descr="Image">
            <a:extLst>
              <a:ext uri="{FF2B5EF4-FFF2-40B4-BE49-F238E27FC236}">
                <a16:creationId xmlns="" xmlns:a16="http://schemas.microsoft.com/office/drawing/2014/main" id="{D45E0A56-52B5-46DE-A19A-00259CF2F1F0}"/>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16509" y="833203"/>
            <a:ext cx="3452764" cy="260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 xmlns:a16="http://schemas.microsoft.com/office/drawing/2014/main" id="{0C5ADB06-27B0-4982-B24E-F28D7EE37AE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045121" y="965777"/>
            <a:ext cx="1336451" cy="2400300"/>
          </a:xfrm>
          <a:prstGeom prst="rect">
            <a:avLst/>
          </a:prstGeom>
        </p:spPr>
      </p:pic>
      <p:sp>
        <p:nvSpPr>
          <p:cNvPr id="6" name="Title 2">
            <a:extLst>
              <a:ext uri="{FF2B5EF4-FFF2-40B4-BE49-F238E27FC236}">
                <a16:creationId xmlns="" xmlns:a16="http://schemas.microsoft.com/office/drawing/2014/main" id="{67AC6FAB-362F-4AA7-ABFF-125CDAABD029}"/>
              </a:ext>
            </a:extLst>
          </p:cNvPr>
          <p:cNvSpPr>
            <a:spLocks noGrp="1"/>
          </p:cNvSpPr>
          <p:nvPr>
            <p:ph type="title"/>
          </p:nvPr>
        </p:nvSpPr>
        <p:spPr>
          <a:xfrm>
            <a:off x="427521" y="181731"/>
            <a:ext cx="6715370" cy="487747"/>
          </a:xfrm>
        </p:spPr>
        <p:txBody>
          <a:bodyPr>
            <a:normAutofit/>
          </a:bodyPr>
          <a:lstStyle/>
          <a:p>
            <a:r>
              <a:rPr lang="en-US" sz="1800" dirty="0"/>
              <a:t>Expertise in special element’s design and construction</a:t>
            </a:r>
            <a:endParaRPr lang="en-CA" sz="1800" dirty="0"/>
          </a:p>
        </p:txBody>
      </p:sp>
    </p:spTree>
    <p:extLst>
      <p:ext uri="{BB962C8B-B14F-4D97-AF65-F5344CB8AC3E}">
        <p14:creationId xmlns:p14="http://schemas.microsoft.com/office/powerpoint/2010/main" val="2872970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100" dirty="0"/>
              <a:t>Numerical simulations</a:t>
            </a:r>
          </a:p>
        </p:txBody>
      </p:sp>
      <p:sp>
        <p:nvSpPr>
          <p:cNvPr id="9" name="Content Placeholder 8"/>
          <p:cNvSpPr>
            <a:spLocks noGrp="1"/>
          </p:cNvSpPr>
          <p:nvPr>
            <p:ph idx="1"/>
          </p:nvPr>
        </p:nvSpPr>
        <p:spPr/>
        <p:txBody>
          <a:bodyPr>
            <a:normAutofit/>
          </a:bodyPr>
          <a:lstStyle/>
          <a:p>
            <a:r>
              <a:rPr lang="en-US" sz="1500" dirty="0"/>
              <a:t>Estimated deflection of the vacuum chamber in operating conditions is ~ 30 </a:t>
            </a:r>
            <a:r>
              <a:rPr lang="en-US" sz="1500" dirty="0">
                <a:sym typeface="Symbol" panose="05050102010706020507" pitchFamily="18" charset="2"/>
              </a:rPr>
              <a:t>m</a:t>
            </a:r>
            <a:endParaRPr lang="en-GB" sz="1500" dirty="0"/>
          </a:p>
          <a:p>
            <a:pPr marL="0" indent="0">
              <a:buNone/>
            </a:pPr>
            <a:endParaRPr lang="en-US" sz="1500" dirty="0"/>
          </a:p>
          <a:p>
            <a:endParaRPr lang="en-GB" sz="1500" dirty="0"/>
          </a:p>
          <a:p>
            <a:endParaRPr lang="en-GB" sz="1500" dirty="0"/>
          </a:p>
          <a:p>
            <a:endParaRPr lang="en-GB" sz="1500" dirty="0"/>
          </a:p>
        </p:txBody>
      </p:sp>
      <p:sp>
        <p:nvSpPr>
          <p:cNvPr id="4" name="Footer Placeholder 3"/>
          <p:cNvSpPr>
            <a:spLocks noGrp="1"/>
          </p:cNvSpPr>
          <p:nvPr>
            <p:ph type="ftr" sz="quarter" idx="11"/>
          </p:nvPr>
        </p:nvSpPr>
        <p:spPr/>
        <p:txBody>
          <a:bodyPr/>
          <a:lstStyle/>
          <a:p>
            <a:r>
              <a:rPr lang="en-GB" noProof="0" smtClean="0"/>
              <a:t>A. Bertarelli - 9th HL-LHC Collaboration Meeting</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43</a:t>
            </a:fld>
            <a:endParaRPr lang="fr-F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8736" t="14964" r="11413" b="16628"/>
          <a:stretch/>
        </p:blipFill>
        <p:spPr>
          <a:xfrm>
            <a:off x="1143000" y="1653648"/>
            <a:ext cx="6885000" cy="1728192"/>
          </a:xfrm>
          <a:prstGeom prst="rect">
            <a:avLst/>
          </a:prstGeom>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1" r="83992" b="9011"/>
          <a:stretch/>
        </p:blipFill>
        <p:spPr>
          <a:xfrm>
            <a:off x="3569443" y="2712488"/>
            <a:ext cx="1649577" cy="2403000"/>
          </a:xfrm>
          <a:prstGeom prst="rect">
            <a:avLst/>
          </a:prstGeom>
        </p:spPr>
      </p:pic>
    </p:spTree>
    <p:extLst>
      <p:ext uri="{BB962C8B-B14F-4D97-AF65-F5344CB8AC3E}">
        <p14:creationId xmlns:p14="http://schemas.microsoft.com/office/powerpoint/2010/main" val="1507433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6" name="CustomShape 2"/>
          <p:cNvSpPr/>
          <p:nvPr/>
        </p:nvSpPr>
        <p:spPr>
          <a:xfrm>
            <a:off x="1602000" y="135000"/>
            <a:ext cx="635437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3000" b="1" spc="-1" dirty="0" smtClean="0">
                <a:solidFill>
                  <a:srgbClr val="0093BE"/>
                </a:solidFill>
                <a:uFill>
                  <a:solidFill>
                    <a:srgbClr val="FFFFFF"/>
                  </a:solidFill>
                </a:uFill>
                <a:latin typeface="Arial"/>
              </a:rPr>
              <a:t>The goal of the meeting</a:t>
            </a:r>
            <a:endParaRPr lang="en-US" sz="3000" spc="-1" dirty="0">
              <a:solidFill>
                <a:srgbClr val="000000"/>
              </a:solidFill>
              <a:uFill>
                <a:solidFill>
                  <a:srgbClr val="FFFFFF"/>
                </a:solidFill>
              </a:uFill>
              <a:latin typeface="Arial"/>
            </a:endParaRPr>
          </a:p>
        </p:txBody>
      </p:sp>
      <p:sp>
        <p:nvSpPr>
          <p:cNvPr id="7" name="CustomShape 3"/>
          <p:cNvSpPr/>
          <p:nvPr/>
        </p:nvSpPr>
        <p:spPr>
          <a:xfrm>
            <a:off x="467544" y="771550"/>
            <a:ext cx="8424936" cy="3726414"/>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214583" indent="-214313">
              <a:spcBef>
                <a:spcPts val="300"/>
              </a:spcBef>
              <a:buClr>
                <a:srgbClr val="FB963C"/>
              </a:buClr>
              <a:buSzPct val="100000"/>
              <a:buFont typeface="Wingdings" panose="05000000000000000000" pitchFamily="2" charset="2"/>
              <a:buChar char="q"/>
            </a:pPr>
            <a:r>
              <a:rPr lang="en-GB" sz="2400" dirty="0">
                <a:solidFill>
                  <a:srgbClr val="5EB5D2"/>
                </a:solidFill>
              </a:rPr>
              <a:t> </a:t>
            </a:r>
            <a:r>
              <a:rPr lang="en-GB" sz="2400" dirty="0" smtClean="0">
                <a:solidFill>
                  <a:schemeClr val="bg2"/>
                </a:solidFill>
              </a:rPr>
              <a:t>To present/discuss </a:t>
            </a:r>
            <a:r>
              <a:rPr lang="en-GB" sz="2400" b="1" dirty="0">
                <a:solidFill>
                  <a:schemeClr val="bg2"/>
                </a:solidFill>
              </a:rPr>
              <a:t>the latest experimental and simulation results at LHC</a:t>
            </a:r>
            <a:r>
              <a:rPr lang="en-GB" sz="2400" dirty="0">
                <a:solidFill>
                  <a:schemeClr val="bg2"/>
                </a:solidFill>
              </a:rPr>
              <a:t> with the present demonstrator of wire for Beam-Beam Long Range Compensation.</a:t>
            </a:r>
          </a:p>
          <a:p>
            <a:pPr marL="214583" indent="-214313">
              <a:spcBef>
                <a:spcPts val="1350"/>
              </a:spcBef>
              <a:buClr>
                <a:srgbClr val="FB963C"/>
              </a:buClr>
              <a:buSzPct val="100000"/>
              <a:buFont typeface="Wingdings" panose="05000000000000000000" pitchFamily="2" charset="2"/>
              <a:buChar char="q"/>
            </a:pPr>
            <a:r>
              <a:rPr lang="en-GB" sz="2400" dirty="0">
                <a:solidFill>
                  <a:schemeClr val="bg2"/>
                </a:solidFill>
              </a:rPr>
              <a:t> To present/discuss the </a:t>
            </a:r>
            <a:r>
              <a:rPr lang="en-GB" sz="2400" b="1" dirty="0">
                <a:solidFill>
                  <a:schemeClr val="bg2"/>
                </a:solidFill>
              </a:rPr>
              <a:t>predictions for the HL-LHC, together with first ideas for the wire </a:t>
            </a:r>
            <a:r>
              <a:rPr lang="en-GB" sz="2400" b="1" dirty="0" smtClean="0">
                <a:solidFill>
                  <a:schemeClr val="bg2"/>
                </a:solidFill>
              </a:rPr>
              <a:t>hardware </a:t>
            </a:r>
            <a:r>
              <a:rPr lang="en-GB" sz="2400" b="1" dirty="0">
                <a:solidFill>
                  <a:schemeClr val="bg2"/>
                </a:solidFill>
              </a:rPr>
              <a:t>design</a:t>
            </a:r>
            <a:r>
              <a:rPr lang="en-GB" sz="2400" dirty="0">
                <a:solidFill>
                  <a:schemeClr val="bg2"/>
                </a:solidFill>
              </a:rPr>
              <a:t> and possible implementation. </a:t>
            </a:r>
          </a:p>
          <a:p>
            <a:pPr marL="214583" indent="-214313">
              <a:spcBef>
                <a:spcPts val="1350"/>
              </a:spcBef>
              <a:buClr>
                <a:srgbClr val="FB963C"/>
              </a:buClr>
              <a:buSzPct val="100000"/>
              <a:buFont typeface="Wingdings" panose="05000000000000000000" pitchFamily="2" charset="2"/>
              <a:buChar char="q"/>
            </a:pPr>
            <a:r>
              <a:rPr lang="en-GB" sz="2400" dirty="0" smtClean="0">
                <a:solidFill>
                  <a:schemeClr val="bg2"/>
                </a:solidFill>
              </a:rPr>
              <a:t> To </a:t>
            </a:r>
            <a:r>
              <a:rPr lang="en-GB" sz="2400" dirty="0">
                <a:solidFill>
                  <a:schemeClr val="bg2"/>
                </a:solidFill>
              </a:rPr>
              <a:t>b</a:t>
            </a:r>
            <a:r>
              <a:rPr lang="en-GB" sz="2400" dirty="0" smtClean="0">
                <a:solidFill>
                  <a:schemeClr val="bg2"/>
                </a:solidFill>
              </a:rPr>
              <a:t>uild </a:t>
            </a:r>
            <a:r>
              <a:rPr lang="en-GB" sz="2400" dirty="0">
                <a:solidFill>
                  <a:schemeClr val="bg2"/>
                </a:solidFill>
              </a:rPr>
              <a:t>u</a:t>
            </a:r>
            <a:r>
              <a:rPr lang="en-GB" sz="2400" dirty="0" smtClean="0">
                <a:solidFill>
                  <a:schemeClr val="bg2"/>
                </a:solidFill>
              </a:rPr>
              <a:t>pon </a:t>
            </a:r>
            <a:r>
              <a:rPr lang="en-GB" sz="2400" dirty="0">
                <a:solidFill>
                  <a:schemeClr val="bg2"/>
                </a:solidFill>
              </a:rPr>
              <a:t>the existing </a:t>
            </a:r>
            <a:r>
              <a:rPr lang="en-GB" sz="2400" b="1" dirty="0">
                <a:solidFill>
                  <a:schemeClr val="bg2"/>
                </a:solidFill>
              </a:rPr>
              <a:t>collaboration between TRIUMF and CERN</a:t>
            </a:r>
            <a:r>
              <a:rPr lang="en-GB" sz="2400" dirty="0">
                <a:solidFill>
                  <a:schemeClr val="bg2"/>
                </a:solidFill>
              </a:rPr>
              <a:t>, look for a framework for future contributions from </a:t>
            </a:r>
            <a:r>
              <a:rPr lang="en-GB" sz="2400" dirty="0" smtClean="0">
                <a:solidFill>
                  <a:schemeClr val="bg2"/>
                </a:solidFill>
              </a:rPr>
              <a:t>TRIUMF </a:t>
            </a:r>
            <a:r>
              <a:rPr lang="en-GB" sz="2400" dirty="0">
                <a:solidFill>
                  <a:schemeClr val="bg2"/>
                </a:solidFill>
              </a:rPr>
              <a:t>to HL-LHC for BBLR wire compensation.</a:t>
            </a:r>
          </a:p>
          <a:p>
            <a:pPr marL="270">
              <a:spcBef>
                <a:spcPts val="300"/>
              </a:spcBef>
              <a:buClr>
                <a:srgbClr val="FB963C"/>
              </a:buClr>
              <a:buSzPct val="160000"/>
            </a:pPr>
            <a:endParaRPr lang="en-US" sz="2400" dirty="0"/>
          </a:p>
          <a:p>
            <a:pPr marL="270">
              <a:spcBef>
                <a:spcPts val="300"/>
              </a:spcBef>
              <a:buClr>
                <a:srgbClr val="FB963C"/>
              </a:buClr>
              <a:buSzPct val="160000"/>
            </a:pPr>
            <a:endParaRPr lang="en-US" sz="2400" spc="-1" dirty="0">
              <a:solidFill>
                <a:srgbClr val="338CB7"/>
              </a:solidFill>
              <a:uFill>
                <a:solidFill>
                  <a:srgbClr val="FFFFFF"/>
                </a:solidFill>
              </a:uFill>
            </a:endParaRPr>
          </a:p>
        </p:txBody>
      </p:sp>
      <p:sp>
        <p:nvSpPr>
          <p:cNvPr id="8" name="TextBox 7"/>
          <p:cNvSpPr txBox="1"/>
          <p:nvPr/>
        </p:nvSpPr>
        <p:spPr>
          <a:xfrm>
            <a:off x="6876256" y="459478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A</a:t>
            </a:r>
            <a:r>
              <a:rPr lang="en-US" sz="1000" dirty="0" smtClean="0">
                <a:solidFill>
                  <a:srgbClr val="F8F3E9"/>
                </a:solidFill>
              </a:rPr>
              <a:t>. Rossi</a:t>
            </a:r>
            <a:endParaRPr lang="en-US" sz="1000" dirty="0">
              <a:solidFill>
                <a:srgbClr val="F8F3E9"/>
              </a:solidFill>
            </a:endParaRPr>
          </a:p>
        </p:txBody>
      </p:sp>
    </p:spTree>
    <p:extLst>
      <p:ext uri="{BB962C8B-B14F-4D97-AF65-F5344CB8AC3E}">
        <p14:creationId xmlns:p14="http://schemas.microsoft.com/office/powerpoint/2010/main" val="3806333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60117" y="3904441"/>
            <a:ext cx="7837726" cy="584775"/>
          </a:xfrm>
          <a:prstGeom prst="rect">
            <a:avLst/>
          </a:prstGeom>
        </p:spPr>
        <p:txBody>
          <a:bodyPr wrap="square">
            <a:spAutoFit/>
          </a:bodyPr>
          <a:lstStyle/>
          <a:p>
            <a:pPr marL="214583" indent="-214313">
              <a:spcBef>
                <a:spcPts val="211"/>
              </a:spcBef>
              <a:buClr>
                <a:srgbClr val="FB963C"/>
              </a:buClr>
              <a:buFont typeface="Wingdings" charset="2"/>
              <a:buChar char="§"/>
            </a:pPr>
            <a:r>
              <a:rPr lang="en-US" sz="1600" b="1" spc="-1" dirty="0">
                <a:solidFill>
                  <a:srgbClr val="5A5A5A"/>
                </a:solidFill>
                <a:uFill>
                  <a:solidFill>
                    <a:srgbClr val="FFFFFF"/>
                  </a:solidFill>
                </a:uFill>
              </a:rPr>
              <a:t>Since 2018 four </a:t>
            </a:r>
            <a:r>
              <a:rPr lang="en-US" sz="1600" b="1" spc="-1" dirty="0" smtClean="0">
                <a:solidFill>
                  <a:srgbClr val="5A5A5A"/>
                </a:solidFill>
                <a:uFill>
                  <a:solidFill>
                    <a:srgbClr val="FFFFFF"/>
                  </a:solidFill>
                </a:uFill>
              </a:rPr>
              <a:t>wire demonstrators are </a:t>
            </a:r>
            <a:r>
              <a:rPr lang="en-US" sz="1600" b="1" spc="-1" dirty="0">
                <a:solidFill>
                  <a:srgbClr val="5A5A5A"/>
                </a:solidFill>
                <a:uFill>
                  <a:solidFill>
                    <a:srgbClr val="FFFFFF"/>
                  </a:solidFill>
                </a:uFill>
              </a:rPr>
              <a:t>installed in LHC (B2, IR1+IR5)</a:t>
            </a:r>
            <a:r>
              <a:rPr lang="en-US" sz="1600" spc="-1" dirty="0">
                <a:solidFill>
                  <a:srgbClr val="5A5A5A"/>
                </a:solidFill>
                <a:uFill>
                  <a:solidFill>
                    <a:srgbClr val="FFFFFF"/>
                  </a:solidFill>
                </a:uFill>
              </a:rPr>
              <a:t> with the aim to explore </a:t>
            </a:r>
            <a:r>
              <a:rPr lang="en-US" sz="1600" spc="-1" dirty="0" smtClean="0">
                <a:solidFill>
                  <a:srgbClr val="5A5A5A"/>
                </a:solidFill>
                <a:uFill>
                  <a:solidFill>
                    <a:srgbClr val="FFFFFF"/>
                  </a:solidFill>
                </a:uFill>
              </a:rPr>
              <a:t>the potential of the wires in</a:t>
            </a:r>
          </a:p>
        </p:txBody>
      </p:sp>
      <p:sp>
        <p:nvSpPr>
          <p:cNvPr id="268" name="TextShape 1"/>
          <p:cNvSpPr txBox="1"/>
          <p:nvPr/>
        </p:nvSpPr>
        <p:spPr>
          <a:xfrm>
            <a:off x="1432060" y="119311"/>
            <a:ext cx="6279880" cy="539730"/>
          </a:xfrm>
          <a:prstGeom prst="rect">
            <a:avLst/>
          </a:prstGeom>
          <a:noFill/>
          <a:ln>
            <a:noFill/>
          </a:ln>
        </p:spPr>
        <p:txBody>
          <a:bodyPr lIns="0" tIns="0" rIns="0" bIns="0" anchor="ctr" anchorCtr="1"/>
          <a:lstStyle/>
          <a:p>
            <a:pPr>
              <a:lnSpc>
                <a:spcPct val="100000"/>
              </a:lnSpc>
            </a:pPr>
            <a:r>
              <a:rPr lang="en-US" sz="2800" b="1" spc="-1" dirty="0" smtClean="0">
                <a:solidFill>
                  <a:srgbClr val="0093BE"/>
                </a:solidFill>
                <a:uFill>
                  <a:solidFill>
                    <a:srgbClr val="FFFFFF"/>
                  </a:solidFill>
                </a:uFill>
              </a:rPr>
              <a:t>The LHC wire demonstrators</a:t>
            </a:r>
            <a:endParaRPr lang="en-US" sz="2800" spc="-1" dirty="0">
              <a:solidFill>
                <a:srgbClr val="000000"/>
              </a:solidFill>
              <a:uFill>
                <a:solidFill>
                  <a:srgbClr val="FFFFFF"/>
                </a:solidFill>
              </a:u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a:hlinkClick r:id="rId3"/>
          </p:cNvPr>
          <p:cNvPicPr>
            <a:picLocks noChangeAspect="1"/>
          </p:cNvPicPr>
          <p:nvPr/>
        </p:nvPicPr>
        <p:blipFill>
          <a:blip r:embed="rId4">
            <a:clrChange>
              <a:clrFrom>
                <a:srgbClr val="FFFFFF"/>
              </a:clrFrom>
              <a:clrTo>
                <a:srgbClr val="FFFFFF">
                  <a:alpha val="0"/>
                </a:srgbClr>
              </a:clrTo>
            </a:clrChange>
          </a:blip>
          <a:stretch>
            <a:fillRect/>
          </a:stretch>
        </p:blipFill>
        <p:spPr>
          <a:xfrm>
            <a:off x="5292080" y="4112986"/>
            <a:ext cx="976612" cy="434049"/>
          </a:xfrm>
          <a:prstGeom prst="rect">
            <a:avLst/>
          </a:prstGeom>
        </p:spPr>
      </p:pic>
      <p:pic>
        <p:nvPicPr>
          <p:cNvPr id="8" name="Picture 7"/>
          <p:cNvPicPr>
            <a:picLocks noChangeAspect="1"/>
          </p:cNvPicPr>
          <p:nvPr/>
        </p:nvPicPr>
        <p:blipFill>
          <a:blip r:embed="rId5"/>
          <a:stretch>
            <a:fillRect/>
          </a:stretch>
        </p:blipFill>
        <p:spPr>
          <a:xfrm>
            <a:off x="539552" y="639754"/>
            <a:ext cx="3168863" cy="3192050"/>
          </a:xfrm>
          <a:prstGeom prst="rect">
            <a:avLst/>
          </a:prstGeom>
        </p:spPr>
      </p:pic>
      <p:sp>
        <p:nvSpPr>
          <p:cNvPr id="13" name="CustomShape 4"/>
          <p:cNvSpPr/>
          <p:nvPr/>
        </p:nvSpPr>
        <p:spPr>
          <a:xfrm>
            <a:off x="759600" y="3648414"/>
            <a:ext cx="2827487" cy="248367"/>
          </a:xfrm>
          <a:prstGeom prst="rect">
            <a:avLst/>
          </a:prstGeom>
          <a:solidFill>
            <a:srgbClr val="0074A4"/>
          </a:solidFill>
          <a:ln w="28575">
            <a:solidFill>
              <a:srgbClr val="5EB5D2"/>
            </a:solidFill>
          </a:ln>
        </p:spPr>
        <p:style>
          <a:lnRef idx="0">
            <a:scrgbClr r="0" g="0" b="0"/>
          </a:lnRef>
          <a:fillRef idx="0">
            <a:scrgbClr r="0" g="0" b="0"/>
          </a:fillRef>
          <a:effectRef idx="0">
            <a:scrgbClr r="0" g="0" b="0"/>
          </a:effectRef>
          <a:fontRef idx="minor"/>
        </p:style>
        <p:txBody>
          <a:bodyPr lIns="67500" tIns="33750" rIns="67500" bIns="33750"/>
          <a:lstStyle/>
          <a:p>
            <a:pPr algn="ctr"/>
            <a:r>
              <a:rPr lang="en-US" sz="1050" b="1" spc="-1" dirty="0" smtClean="0">
                <a:solidFill>
                  <a:srgbClr val="FFFFFF"/>
                </a:solidFill>
                <a:uFill>
                  <a:solidFill>
                    <a:srgbClr val="FFFFFF"/>
                  </a:solidFill>
                </a:uFill>
                <a:latin typeface="Arial"/>
              </a:rPr>
              <a:t>Layout of the </a:t>
            </a:r>
            <a:r>
              <a:rPr lang="en-US" sz="1050" b="1" spc="-1" smtClean="0">
                <a:solidFill>
                  <a:srgbClr val="FFFFFF"/>
                </a:solidFill>
                <a:uFill>
                  <a:solidFill>
                    <a:srgbClr val="FFFFFF"/>
                  </a:solidFill>
                </a:uFill>
                <a:latin typeface="Arial"/>
              </a:rPr>
              <a:t>wire installation, not to scale</a:t>
            </a:r>
            <a:endParaRPr lang="en-US" sz="1050" b="1" spc="-1" dirty="0">
              <a:solidFill>
                <a:schemeClr val="bg1"/>
              </a:solidFill>
              <a:uFill>
                <a:solidFill>
                  <a:srgbClr val="FFFFFF"/>
                </a:solidFill>
              </a:uFill>
              <a:latin typeface="Arial"/>
            </a:endParaRPr>
          </a:p>
        </p:txBody>
      </p:sp>
      <p:cxnSp>
        <p:nvCxnSpPr>
          <p:cNvPr id="15" name="Straight Connector 14"/>
          <p:cNvCxnSpPr>
            <a:stCxn id="18" idx="0"/>
            <a:endCxn id="20" idx="1"/>
          </p:cNvCxnSpPr>
          <p:nvPr/>
        </p:nvCxnSpPr>
        <p:spPr>
          <a:xfrm flipV="1">
            <a:off x="5916408" y="1887674"/>
            <a:ext cx="599808" cy="17260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Picture 6" descr="\\cern.ch\dfs\Users\l\lgentini\Desktop\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200" t="12282" r="31997" b="5253"/>
          <a:stretch/>
        </p:blipFill>
        <p:spPr bwMode="auto">
          <a:xfrm flipH="1">
            <a:off x="6516215" y="880223"/>
            <a:ext cx="1978998" cy="227883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cern.ch\dfs\Users\l\lgentini\Desktop\CATIA V5 R23 64 -  CERN   Small Assembly - Luca R23 - Small Assembly - 2014.5.22_17.47.43  started 12112014 at 120811 AM on PCCA80.jpg"/>
          <p:cNvPicPr preferRelativeResize="0">
            <a:picLocks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rot="5400000">
            <a:off x="4184260" y="1316068"/>
            <a:ext cx="1975872" cy="1488424"/>
          </a:xfrm>
          <a:prstGeom prst="rect">
            <a:avLst/>
          </a:prstGeom>
          <a:solidFill>
            <a:schemeClr val="bg1"/>
          </a:solidFill>
          <a:ln w="28575">
            <a:solidFill>
              <a:srgbClr val="FF0000"/>
            </a:solidFill>
          </a:ln>
          <a:extLst>
            <a:ext uri="{909E8E84-426E-40dd-AFC4-6F175D3DCCD1}">
              <a14:hiddenFill xmlns:a14="http://schemas.microsoft.com/office/drawing/2010/main" xmlns="">
                <a:solidFill>
                  <a:srgbClr val="FFFFFF"/>
                </a:solidFill>
              </a14:hiddenFill>
            </a:ext>
          </a:extLst>
        </p:spPr>
      </p:pic>
      <p:sp>
        <p:nvSpPr>
          <p:cNvPr id="20" name="TextBox 19"/>
          <p:cNvSpPr txBox="1"/>
          <p:nvPr/>
        </p:nvSpPr>
        <p:spPr>
          <a:xfrm>
            <a:off x="6516216" y="1779662"/>
            <a:ext cx="119761" cy="216024"/>
          </a:xfrm>
          <a:prstGeom prst="rect">
            <a:avLst/>
          </a:prstGeom>
          <a:noFill/>
          <a:ln w="19050">
            <a:solidFill>
              <a:srgbClr val="FF0000"/>
            </a:solidFill>
          </a:ln>
        </p:spPr>
        <p:txBody>
          <a:bodyPr wrap="square" rtlCol="0">
            <a:spAutoFit/>
          </a:bodyPr>
          <a:lstStyle/>
          <a:p>
            <a:endParaRPr lang="en-US" sz="300" dirty="0"/>
          </a:p>
        </p:txBody>
      </p:sp>
      <p:sp>
        <p:nvSpPr>
          <p:cNvPr id="21" name="TextBox 20"/>
          <p:cNvSpPr txBox="1"/>
          <p:nvPr/>
        </p:nvSpPr>
        <p:spPr>
          <a:xfrm>
            <a:off x="4370754" y="2067694"/>
            <a:ext cx="721672" cy="338554"/>
          </a:xfrm>
          <a:prstGeom prst="rect">
            <a:avLst/>
          </a:prstGeom>
          <a:noFill/>
        </p:spPr>
        <p:txBody>
          <a:bodyPr wrap="none" rtlCol="0">
            <a:spAutoFit/>
          </a:bodyPr>
          <a:lstStyle/>
          <a:p>
            <a:r>
              <a:rPr lang="en-US" sz="1600" b="1" dirty="0">
                <a:solidFill>
                  <a:srgbClr val="FF0000"/>
                </a:solidFill>
              </a:rPr>
              <a:t>3 mm</a:t>
            </a:r>
          </a:p>
        </p:txBody>
      </p:sp>
      <p:cxnSp>
        <p:nvCxnSpPr>
          <p:cNvPr id="22" name="Straight Arrow Connector 21"/>
          <p:cNvCxnSpPr/>
          <p:nvPr/>
        </p:nvCxnSpPr>
        <p:spPr>
          <a:xfrm>
            <a:off x="4541618" y="2081850"/>
            <a:ext cx="379945"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85618" y="1855698"/>
            <a:ext cx="180732" cy="21483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390533" y="1585124"/>
            <a:ext cx="1062060" cy="338554"/>
          </a:xfrm>
          <a:prstGeom prst="rect">
            <a:avLst/>
          </a:prstGeom>
          <a:noFill/>
        </p:spPr>
        <p:txBody>
          <a:bodyPr wrap="square" rtlCol="0">
            <a:spAutoFit/>
          </a:bodyPr>
          <a:lstStyle/>
          <a:p>
            <a:r>
              <a:rPr lang="en-US" sz="1600" b="1" dirty="0">
                <a:solidFill>
                  <a:srgbClr val="FF0000"/>
                </a:solidFill>
              </a:rPr>
              <a:t>2.48 mm</a:t>
            </a:r>
          </a:p>
        </p:txBody>
      </p:sp>
      <p:sp>
        <p:nvSpPr>
          <p:cNvPr id="25" name="CustomShape 4"/>
          <p:cNvSpPr/>
          <p:nvPr/>
        </p:nvSpPr>
        <p:spPr>
          <a:xfrm>
            <a:off x="4802155" y="3556254"/>
            <a:ext cx="3096620" cy="247229"/>
          </a:xfrm>
          <a:prstGeom prst="rect">
            <a:avLst/>
          </a:prstGeom>
          <a:solidFill>
            <a:srgbClr val="0074A4"/>
          </a:solidFill>
          <a:ln w="28575">
            <a:solidFill>
              <a:srgbClr val="5EB5D2"/>
            </a:solidFill>
          </a:ln>
        </p:spPr>
        <p:style>
          <a:lnRef idx="0">
            <a:scrgbClr r="0" g="0" b="0"/>
          </a:lnRef>
          <a:fillRef idx="0">
            <a:scrgbClr r="0" g="0" b="0"/>
          </a:fillRef>
          <a:effectRef idx="0">
            <a:scrgbClr r="0" g="0" b="0"/>
          </a:effectRef>
          <a:fontRef idx="minor"/>
        </p:style>
        <p:txBody>
          <a:bodyPr lIns="67500" tIns="33750" rIns="67500" bIns="33750"/>
          <a:lstStyle/>
          <a:p>
            <a:pPr algn="ctr"/>
            <a:r>
              <a:rPr lang="en-US" sz="1050" b="1" spc="-1" dirty="0" smtClean="0">
                <a:solidFill>
                  <a:srgbClr val="FFFFFF"/>
                </a:solidFill>
                <a:uFill>
                  <a:solidFill>
                    <a:srgbClr val="FFFFFF"/>
                  </a:solidFill>
                </a:uFill>
                <a:latin typeface="Arial"/>
              </a:rPr>
              <a:t>Front view</a:t>
            </a:r>
            <a:endParaRPr lang="en-US" sz="1050" b="1" spc="-1" dirty="0">
              <a:solidFill>
                <a:srgbClr val="FFFFFF"/>
              </a:solidFill>
              <a:uFill>
                <a:solidFill>
                  <a:srgbClr val="FFFFFF"/>
                </a:solidFill>
              </a:uFill>
              <a:latin typeface="Arial"/>
            </a:endParaRPr>
          </a:p>
        </p:txBody>
      </p:sp>
      <p:sp>
        <p:nvSpPr>
          <p:cNvPr id="26" name="TextBox 25"/>
          <p:cNvSpPr txBox="1"/>
          <p:nvPr/>
        </p:nvSpPr>
        <p:spPr>
          <a:xfrm>
            <a:off x="5515140" y="3108032"/>
            <a:ext cx="1670650" cy="276999"/>
          </a:xfrm>
          <a:prstGeom prst="rect">
            <a:avLst/>
          </a:prstGeom>
          <a:solidFill>
            <a:schemeClr val="bg1"/>
          </a:solidFill>
        </p:spPr>
        <p:txBody>
          <a:bodyPr wrap="none" rtlCol="0">
            <a:spAutoFit/>
          </a:bodyPr>
          <a:lstStyle/>
          <a:p>
            <a:r>
              <a:rPr lang="en-US" sz="1200" dirty="0" smtClean="0"/>
              <a:t>Courtesy of L. </a:t>
            </a:r>
            <a:r>
              <a:rPr lang="en-US" sz="1200" dirty="0" err="1" smtClean="0"/>
              <a:t>Gentini</a:t>
            </a:r>
            <a:endParaRPr lang="en-US" sz="1200" dirty="0"/>
          </a:p>
        </p:txBody>
      </p:sp>
    </p:spTree>
    <p:extLst>
      <p:ext uri="{BB962C8B-B14F-4D97-AF65-F5344CB8AC3E}">
        <p14:creationId xmlns:p14="http://schemas.microsoft.com/office/powerpoint/2010/main" val="1501166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4" descr="data:image/png;base64,iVBORw0KGgoAAAANSUhEUgAAA+YAAAPCCAYAAAD1XcIHAAAABHNCSVQICAgIfAhkiAAAAAlwSFlz%0AAAAWJQAAFiUBSVIk8AAAADl0RVh0U29mdHdhcmUAbWF0cGxvdGxpYiB2ZXJzaW9uIDIuMS4wLCBo%0AdHRwOi8vbWF0cGxvdGxpYi5vcmcvpW3flQAAIABJREFUeJzs3Xl4VOX99/HPHbKREAirBEEEREUq%0AZXHHYhCKfUCtorZeaMU19qn4c/dHFTT4A0XFrdpWkfpj8WltaUFcqKhgELRWBKkLCJFFRUDWhOxk%0AuZ8/ThIyyYRMYJI7M+f9uq5zTc463+8Qhc/cZzHWWgEAAAAAADdiXBcAAAAAAICfEcwBAAAAAHCI%0AYA4AAAAAgEMEcwAAAAAAHCKYAwAAAADgEMEcAAAAAACHCOYAAAAAADhEMAcAAAAAwCGCOQAAAAAA%0ADhHMAQAAAABwiGAOAAAAAIBDBHMAAAAAABwimAMAAAAA4BDBHAAAAAAAhwjmAAAAAAA4RDAHAAAA%0AAMChWNcFRBtjzBZJbSVtdVwKAAAAACD8jpd0wFrbK1wHJJiHX9vWrVt36NevXwfXhYQiLy9PkpSS%0AkuK4kvCJxp6k6OyLniJHNPZFT5EjGvuip8gQjT1J0dkXPUWOaOhr/fr1KioqCusxCebht7Vfv34d%0AVq9e7bqOkGRlZUmS0tPTndYRTtHYkxSdfdFT5IjGvugpckRjX/QUGaKxJyk6+6KnyBENfQ0ZMkRr%0A1qzZGs5j+vYac2PMGGPM28aYbcaYImPMZmPMfGPM2a5rAwAAAAD4hy+DuTHmUUlvSBos6S1Jz0ha%0AI+nnkj4wxlztsDwAAAAAgI/47lR2Y0xXSXdL+kHSAGvtrhrrhktaJukhSS+7qRAAAAAA4Cd+HDHv%0AKa/vf9cM5ZJkrX1PUp6kzi4KAwAAAAD4jx+Debakg5LOMMZ0qrnCGDNMUoqkd10UBgAAAADwH9+d%0Aym6t3WeM+W9JT0paZ4x5VdJeSX0kXSzpHUk3OywRAAAAAOAjxlrrugYnjDGXSHpJUvsai7+W9KC1%0A9s8h7F/f89BO7tu3b9LMmTPDUGXTi4bnCNYWjT1J0dkXPUWOaOyLniJHNPZFT5EhGnuSorMveooc%0A0dBXRkaGsrOz11hrh4TrmH48lV3GmHsl/V3SbHkj5cmShkjaLOn/GWMec1cdAAAAAMBPfHcquzEm%0AXdKjkhZaa++ssWqNMeZSSRsl3WWMed5au7m+49T37YgxZnVKSsrg9PT0MFbddLKysiRJkVJvKKKx%0AJyk6+6KnyBGNfdFT5IjGvugpMkRjT1J09kVPkSMa+mqK0X7fBXNJF1a+vld7hbW20BjzsaRLJQ2S%0AN4IOAADCzFqppEQqKKg7FRUFbvvZZx0kScXFTVtTXJyUnFx3SkqSYnx5jiEAoLn4MZgnVL7W90i0%0AquUHm6EWAAAikrXSvn3Stm2Hpu3bpby84GE72FReHuq7DWjKVkLSurXUpk3w4F576txZ6t7dm3r0%0AkNLSpFg//osLABAyP/41sULSBEkZxpgXrLXfV60wxvwfSUMlFUv60FF9AAC0OLm50t//Ln34ofTR%0AR9LmzU0/gt2SFBV50+7djd83Jkbq2lUaPFg65xzpwgsb3gcA4C9+DOZ/l/ec8pGS1htjFkraKamf%0AvNPcjaSJ1tq97koEAKDl+OoraeRI6fvvG94WdVVUeGcTbN8uvfGGNGmSdMstx2rsWD5QAIDHd8Hc%0AWlthjBkt6RZJV8q7njxJ0j5JiyX9zlr7tsMSAQBoMayVMjKaJpTXd01369bNf023tdLBg6Fd8360%0AKiqk55/vo9NO2xfeAwMAIpbvgrkkWWtLJT1dOQEAgHqsXy+tWBF8XZs2h66l7t5dOvZYKTU1tOuw%0Ak5Ol+Pjm7eVIlZdLhYWhXTeflyft3Hnouvvvv5d++KHuMUtLY7RkSVddc03z9wMAaHl8GcwBAEBo%0AVq8OnO/aVXr5ZWnIEC+E+0GrVlJKijcdiZISacMGado06W9/O7R848bwP24HABCZePgHAACoV+1g%0Afv310ogR/gnl4ZCQIA0YIE2ZErh848YUWeumJgBAy0IwBwAA9aodzIcMcVNHU0pPl4xp+vc58UTv%0A9P8qBw7E6Ztvmv59AQAtH8EcAAAEZa20dm3gstrB3JjAqVUrqUMHL+zOnq16R4T/9Cfp5pulM8+U%0AkpK8fSdNaoouWo6YGGnQoMBla9a4qQUA0LJwjTkAAAjqwAEpP//QfFKSdNxxwbd98EHvtbRU+vpr%0AaeFCafly6ZNPpOeeq7v9XXd5z0Zv317q1k3atCn89Ydq7lzv5m7N4ZRTAm+mt31787wvAKBlI5gD%0AAICg9uwJnO/cuf5TvjMzA+c/+EAaNkz6wx+8EN6rV+D6V16R+vWTevb0Rtavuy5cVTdefV82NIXO%0AnQPna3/GAAB/4lR2AAAQ1N69gfMdO4a+79Ch0skne6ey175OXZJ+9jMvlB+N/HzvkWtDhwYuLyqS%0AEhO9LxHmzQtc94c/eMtfeunQsmDXmGdlecsyM6WPP5bGjPFO0TdG2rr10HbbtkkTJki9e3s3eevY%0AUbr4YmnVquA11/4Ma3/GAAB/IpgDAICgao/mdurUuP2rri+PiwtPPbW1aSOdcYYXnPPyDi3/4APv%0AEWWStHRp4D7LlnmvI0aE9h7/+pf0k59IxcXeHenHjz/0/PU1a6SBA72wf9JJ0q23ShddJL3/vnTu%0AudLixXWPV/szZMQcACBxKjsAAKjH0YyYv/++9+zu+HgvPDeV88/3gvj773uj2pIXxlu18k6lrxnM%0AKyq8kfDevUMfrX/7ben5570b1dVUVib94hfeqP1770nnnXdo3fbt0umnSzfc4I2uJyQcWseIOQAg%0AGEbMAQBAUI0ZMc/M9Kb775d++Utp5EhvxHzGDCktrelqrBr5rhnAly717h5/2WXeqeYbN3rL1671%0AgnCoo+WSNyJeO5RL0ptvejesu/XWwFAueTezu/deaefOuiP2jJgDAIJhxBwAAATVmBHzKVMC543x%0AHonW1Dd1O/tsqXXrQwE4N9c7xfzee73RdMlbd+KJh05jr1oeivpG+//1L+/1m2/q3vhOkrKzvdf1%0A66XRow8tZ8QcABAMwRwAAATVmBHzquvJCwq80HrDDdKvf+2dMt6YINxY8fHe9dzvvivt2uW9d3m5%0ANyrer583er10qfR//6/3akzj6unaNfjyqkA9f/7h96/5uDmJEXMAQHCcyg4AAIKqHRpDucY8Odk7%0Ajf31172APH580z8j/PzzvS8Gli3zwndCwqE7tQ8f7l0DXlLiPT+8f3+pS5fQj13f4+HatfNeFy3y%0A3ru+qer57lVSUqTYGsMihYXeXeQBAP5GMAcAAEHVPs26MXdlHzBAuukm7xrvp54Kb1211bzOfNky%0AL5QnJh5at2+f9Mc/eqP5jbm+/HDOOst7XbGicfsZU/dz5HR2AADBHAAABFV7pLtNm8btP2mSF5Bn%0AzJD27w9fXbUNGSKlpnqj119+GRi+q35+5BHvNVyn1f/851KfPtLvfx/8sWiSd1p9sLMFUlIC5wsK%0AwlMTACBycY05AABR4MsvpX/841gVFsbqs8+8QNq/f3jfo77Tuutz7LHeHc2feUZ67LFD4ViSZs2S%0AVq70fv76a+/19de9EXZJOvlkaeLE0N4nJsa7M/qiRd58zWB+3HFegN60yXuEWu07qB+puDhpwQLp%0Aggu8x7Sdc453B/ekJOm776RVq6TNm6UdO7xlNTX2cwQARD+COQAAEWzpUumhh7zneEt9A9YNGyY9%0A8ED4Tt8+Er/9rfTii9Lvfifdfrt0zDHe8pUrpTlzArf97DNvkrwAHWowl7weFy2S2raVTjut7rpN%0Am7yR9aprw8NhwADpP/+RnnxSeuMN6X//1/uSIC1NGjTIu1N9Y07/BwD4F8EcAIAI9ac/SRkZUkVF%0A8PXvvy+NGuUF4+uvb5oaqu7GXp9jjgl+qvbs2d4ULrfe6k3BvPCCN9UnK6vusvT0hnuTvBvJTZ/u%0ATQAAHCmuMQcAIAItXXr4UF6losK7CVvVc74BAEDLQzAHACACPfRQw6G8SkWF9D//07T1AACAI0cw%0ABwAgwnz5ZdU15aFbvtzbDwAAtDwEcwAAIsyRnpbO6ewAALRMBHMAACLMgQPNux8AAGhaBHMAACJM%0A27bNux8AAGhaBHMAACLMkT6X3OXzzAEAQP0I5gAARJj+/aVhwxq3z3nnefu1dNdeKxkT+pSe7rpi%0AAACOXqzrAgAAQOM98IA0alRoj0yLiZEmT276msLhkkuk448PXJaV5d1V/rzz6gbx2tsCABCJCOYA%0AAESgESOkmTOljIzDh/OYGOnFFyPnNPZLLvGmmjIzvWCenu79DABAtOFUdgAAItQNN0hvv+2NJAdz%0A3nne+uuvb966XCkslB56yDtlv3VrqV07afhwadGiutt+8YV3KvyECdJnn0ljxkjt20tt2nhfACxf%0A3uzlAwB8jBFzAAAi2IgR3vTll9Lzz2ersDBWP/5xL40YERnXlIdLUZEXwj/+WDr1VOnWW73Hw82f%0A743AT5sm3Xdf3f3Wr5fOOUc680zp17+WvvvO22fkSGnBAumii5q/FwCA/xDMAQCIAv37S5dd9r0k%0AKT29V5O8RyjXs7sydaoXyi+7TPrrX6VWrbzlkydLp53mvY4eLQ0cGLjfsmXSgw8GniJ/883e2QY3%0A3ih9842UmBjeWsvLw3s8AEDk41R2AAAQVLt2gfM5OW7qCMVLL0mxsdITTxwK5ZJ07LHSxInelwov%0AvVR3vy5dvPU1/eQn0tix0q5d0ptvhr/W2p9jamr43wMAEFkI5gAAIKiOHQPn9+xxU0dDduyQdu6U%0A+vSRevasu/78873XTz+tu+7MM4OPiFfd/T3YPkejvFzaty9wWYcO4X0PAEDkIZgDAICgOnUKnN+7%0A100dDcnN9V7T0oKvr1oebMT/mGOC79O1a+CxwyUnR7L20Hy7dlJcXHjfAwAQeQjmAAAgqEgZMa86%0A5X7nzuDrd+wI3K6mH34Ivk/VsYLtczRqf4a1P2MAgD8RzAEAQFCRMmKeluaNcG/a5N1Vvbb33vNe%0ABw+uu+7f/5aKi+suz8ryXgcNCluZkup+hrU/YwCAPxHMAQBAUJEyYi5J110nlZZK//3fgXeP375d%0Amj7de2b5ddfV3W/XLm99TStWSAsXejeGGzMmvHUyYg4ACIbHpQEAgKAiZcRckiZNkt55R/rLX6R1%0A66QLLpDy8qS//c2re8qU4KPf558vzZjhhfEzz5S+/dZ7jnlMjDRrVvgflcaIOQAgGN+NmBtjrjXG%0A2AYmnjAKAPC92qGxJY+YJyV5p58/+KBUUiI984z08sve893/8Q/pgQeC79evn/TBB14A/8MfvJHy%0As87yQv5FF4W/ztqfIcEcACD5c8R8raQp9az7iaTzJf2z+coBAKBlqn2atasR88xMb2pIcnLo29b0%0A4x83zfPKg6n9GXIqOwBA8mEwt9aulRfO6zDG/Kvyx5nNVxEAAC1T7dHc3bulsjIp1nf/egif2neO%0AZ8QcACD58FT2+hhjfiTpLEnfS2qm780BAGi5kpK8G6BVKS2VvvrKXT3R4D//CZzv1ctNHQCAloVg%0AfsjNla9/stZyjTkAAJKGDAmcX73aTR3RoLhY+uKLwGW1P18AgD8RzCUZY1pLulpShaRZjssBAKDF%0AiNZg/qMfSdZKzz3XfO/5+efepQBVjjmmmGvMAQCSJGOtdV2Dc8aY8ZJmS3rTWnthiPvU90+Tk/v2%0A7Zs0c2ZkXKael5cnSUpJSXFcSfhEY09SdPZFT5EjGvuip9CsXNlJkyf/KGDZ/fd7gb1HD6l7d+90%0A9xi+6q/jwAHp+++lbduk9eu9u75v2HBo/dln79DDD2+o/wARhv+mIkc09kVPkSMa+srIyFB2dvYa%0Aa23Yznvi9i2ejMrXF5xWAQBAC3PSSXl1lk2bFjgfFyd16yYde6yUmurdHb2hqU2b+te5urmctVJh%0AoVRQUHfKzw++PNh2O3Z4YTyv7kcXoG/fnOZpDADQ4vk+mBtjTpF0jqRtkhaHul99344YY1anpKQM%0ATk9PD0+BTSwrK0uSFCn1hiIae5Kisy96ihzR2Bc9he6mm6QXX6x/fWmp9M033hQOcXHNPwJvrXTw%0AYPO9X4cOJbriir38/rVw0diTFJ190VPkiIa+mmK03/fBXNz0DQCAw3rsMemHH6TXXmue9ystbZ73%0AcaVHD+muu9apTZuyhjcGAPiCr4O5MSZR0q/k3fTtT47LAQCgRUpNlV59VdqyRfrwQ+lf//J+3rbN%0Am/bvd11hy5SQ4F2DXzUNHiwNHSoNGiR9+GGu6/IAAC2Ir4O5pCsktZf0hrX2O9fFAADQUhkj9e7t%0ATVdfHbiuoMC7ydn27d511aFei13fOpf3pU1MPLLr4mtOnTt7QbxTJ+9zAwCgIX4P5lU3fYuMW6gD%0AANACJSdLJ57oTUfLWqmkJHDZ+++/L0kaNmzY0b/BYcTFSa1aNelbAAAQlG+DuTGmn6Rz1cibvgEA%0AgKZjjDdqXVN8fIWkussBAIgWvg3m1tr1kjjBDAAAAADgVDM/jAQAAAAAANREMAcAAAAAwCGCOQAA%0AAAAADhHMAQAAAABwiGAOAAAAAIBDBHMAAAAAABwimAMAAAAA4BDBHAAAAAAAhwjmAAAAAAA4RDAH%0AAAAAAMAhgjkAAAAAAA4RzAEAAAAAcIhgDgAAAACAQwRzAAAAAAAcIpgDAAAAAOAQwRwAAAAAAIcI%0A5gAAAAAAOEQwBwAAAADAIYI5AAAAAAAOEcwBAAAAAHCIYA4AAAAAgEMEcwAAAAAAHCKYAwAAAADg%0AEMEcAAAAAACHCOYAAAAAADhEMAcAAAAAwCGCOQAAAAAADhHMAQAAAABwiGAOAAAAAIBDBHMAAAAA%0AABwimAMAAAAA4BDBHAAAAAAAhwjmAAAAAAA4RDAHAAAAAMAhgjkAAAAAAA4RzAEAAAAAcIhgDgAA%0AAACAQwRzAAAAAAAcIpgDAAAAAOCQr4O5MWaEMWahMWanMabEGLPdGLPEGDPadW0AAAAAAH+IdV2A%0AK8aYxyTdI2mbpNck7ZHUWdJgSemSFjsrDgAAAADgG74M5saYm+SF8jmSMqy1B2utj3NSGAAAAADA%0Ad3x3KrsxJkHSNEnfKkgolyRrbWmzFwYAAAAA8CU/jpj/VN4p609LqjDGjJH0I0nFkj621v7LZXEA%0AAAAAAH8x1lrXNTQrY8wUSQ9Imi7pQnmhvKb3JV1urd3dwHFW17Pq5L59+ybNnDnzqGttDnl5eZKk%0AlJQUx5WETzT2JEVnX/QUOaKxL3qKHNHYFz1FhmjsSYrOvugpckRDXxkZGcrOzl5jrR0SrmP67lR2%0ASV0qX++RZCX9RFKKpAGS3pY0TNJ8N6UBAAAAAPzGj6eyt6p8LZN0sbV2a+X858aYSyRtlHSeMebs%0Aw53WXt+3I8aY1SkpKYPT09PDWHLTycrKkiRFSr2hiMaepOjsi54iRzT2RU+RIxr7oqfIEI09SdHZ%0AFz1FjmjoqylG+/04Yr6/8vXTGqFckmStLZK0pHL2jOYsCgAAAADgT34M5hsqX3PqWV8V3Fs3Qy0A%0AAAAAAJ/zYzBfKu/a8lOMMcH6r7oZ3JbmKwkAAAAA4Fe+C+bW2m8kvS7pOEm31VxnjBkl6QJ5o+lv%0ANX91AAAAAAC/8ePN3yTpFkmDJD1Z+RzzTyX1knSJpHJJN1prcx3WBwAAAADwCV8Gc2vtNmPMEHnP%0AM79Y3iPSDsgbSX/EWvuxy/oAAAAAAP7hy2AuSdba3ZJurZwAAAAAAHDCd9eYAwAAAADQkhDMAQAA%0AAABwiGAOAAAAAIBDBHMAAAAAABwimAMAAAAA4BDBHAAAAAAAhwjmAAAAAAA4RDAHAAAAAMAhgjkA%0AAAAAAA4RzAEAAAAAcIhgDgAAAACAQwRzAAAAAAAcIpgDAAAAAOAQwRwAAAAAAIcI5gAAAAAAOEQw%0ABwAAAADAIYI5AAAAAAAOEcwBAAAAAHCIYA4AAAAAgEMEcwAAAAAAHCKYAwAAAADgEMEcAAAAAACH%0ACOYAAAAAADhEMAcAAAAAwCGCOQAAAAAADhHMAQAAAABwiGAOAAAAAIBDBHMAAAAAABwimAMAAAAA%0A4BDBHAAAAAAAhwjmAAAAAAA4RDAHAAAAAMChWNcFAAAQTtZaFRQUKDc3Vzk5OSooKNDBgwerp5KS%0AEh08eFBr165VWVmZNmzYELA+lKnqGKFOFRUVzda7JBljmuX9JCkuLk7x8fFKSEhQfHz8EU+H23/T%0Apk2KjY3V/v3766xLTExUu3btlJqaqnbt2qlVq1bN1jsAAOFCMAcAtHgVFRX67rvvtGnTJm3evFmb%0ANm3SDz/8oJycnOoAXvPn8vJy1yX7RmlpqQoLC12XUa1NmzZKTU2tDupVP3fo0EHHH3+8+vTpo969%0Ae6tPnz5KSkpyXS4AAJII5gCAFu7dd9/VhAkTtGHDBtelIALk5+crPz9f27ZtO+x2rVu31q233qpH%0AHnlEMTFc2QcAcItgDgBosTZs2KBLL71U+fn5rktBlCkqKtJjjz2m5ORkPfDAA67LAQD4HMEcANBi%0ATZ8+/YhCeevWratPY27Tpk291y8f7XXRoRwnLi4uaq97ttaqtLS00dfoH8l1+vVNhYWF1Zcw5Obm%0ANrqHRx55RHfccYdSUlKa4BMCACA0BHMAQItUXFysBQsWBCw7/vjjdfbZZ6tPnz7q0aOH2rdvX+d6%0A4nbt2ikhIcFR1f7Tkj7r8vJy5eXlBb3vwM6dO6vvT/Duu+9W71NcXKxFixbp6quvdlg5AMDvfBnM%0AjTFbJfWsZ/UP1tquzVgOACCIt956SwcOHKie79Kli7KzsxUb68u/uhCCVq1aVX9R07NnfX/NSxMn%0ATtSjjz5aPf/KK68QzAEATvn5Xze5kp4OspwLGQGgBfj3v/8dMH/FFVcQyhEWV155ZUAwr/27BgBA%0Ac/PzbUhzrLWZQaYZrgsDAEgbN24MmD/99NOrfzbGNGqaPXt2wLHy8/P15JNPavjw4erSpYvi4uKU%0AmpqqM888U5MmTdLWrVslSVdffXWj3mfkyJGSvDvJ114XHx+v7t276xe/+EV1ECwrK9Oxxx4rY0yd%0AfmsrKChQ27ZtlZCQoL179zbqsywvL9fQoUNljFFiYmLQbU477bQ6NaekpGjIkCF65JFHVFRUFHS/%0AxYsX64477lB6errat28vY4x+9rOfNaq+Kp06dQr6ufXo0UNXXnml1qxZU2efb7/9Vk899ZRGjRql%0Anj17KiEhQZ06ddLPfvYzvfHGG0Hf59RTTw04BX/Pnj3at2/fEdUMAEA4MPQAAGiRsrOzA+ZPPPHE%0A6p8ffPDBOts//fTTys3N1W233abU1NSAdQMHDqz++cMPP9Tll1+uHTt2qEePHhozZozS0tJUUFCg%0ANWvWaPr06Xr88ce1atUqjR07VieccELAsZYtW6YVK1Zo+PDhGjZsWMC63r17B8z36tVL11xzjSTv%0Ay4CPPvpI8+fP14IFC7Rw4UJddNFFuu666zRt2jTNmjVLjz32WL2fxyuvvKK8vDxdeeWV6tixY73b%0ABfPYY49p1apVio+Pb3Dbm266Sd26dVNFRYW+//57LViwQPfdd5/efPNNLV++vM6N7J588kktXbpU%0ASUlJ6tWrl3JychpVWzD33HNP9TPG8/Ly9Omnn+qvf/2rFi5cqCVLlig9PT2gt9///vc64YQTNHLk%0ASHXp0kWbN2+u3nby5Ml66KGHAo7fqlUr9enTR+vWratelp2drTPPPPOoawcA4Ej4OZgnGGOulnSc%0ApAJJn0l631pb7rYsAEBFRUWdYN63b9/qnzMzM+vsM3v2bOXm5ur222/X8ccfH/S4X375pS644AIV%0AFhbq8ccf1+23317n9PjNmzfrnnvu0YEDBzR27FiNHTs2YH1ZWZlWrFih888/X5MmTTpsH717965T%0A6/3336+HH35Yd911ly666CLdeOONeuSRRzRnzhxNmzZNcXFxQY81a9YsSVJGRsZh37O2tWvXKjMz%0AUw888ICefvrpBu9yn5GRodNOO616furUqRowYIA++OADvfrqq7rssssCts/MzNSzzz6rk046SevW%0ArdOpp57aqPqCuffee9WpU6eAZVOmTFFmZqZmzJgREMzPPfdcXXXVVTr77LMDtv/000917rnnaurU%0AqRo3bpxOPvnkgPUnnngiwRwA0GL4OZh3lTSv1rItxpjrrLXLG9rZGLO6nlUn5+XlKSsr62jraxZ5%0AeXmSFDH1hiIae5Kisy96ihzN3deuXbtUXFxcPd++fftGjxIHM2HCBOXn52vy5Mm6++67g27Tu3dv%0A/eMf/1BJSclRv18wt9xyix5++GFlZ2dr//79Ov744/XTn/5US5Ys0WuvvVYn+EreFwofffSR+vbt%0AGxBKG1JSUqJf/epXOvXUUzVx4kQ9/XSwW6scXlpamkaPHq25c+dq1apVdeo799xzG33MIzFq1Chl%0AZmZq9+7dAcuvvPLKoNsPGjRIP//5z/WXv/xFy5cvDxrMa3r77bfVvXv38BZ9GNH4/wp6ihzR2Bc9%0ARY5o6Kuqh3Dy6zXm/ytphLxwnizpVEkvSDpe0j+NMT92VxoA4IcffgiY79Onj4wxR3XM7OxsZWVl%0AKSkpqd5QXlNTPQbMWlv9c1VPN910k6RDo+K1vfjii5KkG2+8sVGfw/3336/s7GzNmTPnqG6cV1Vz%0AfaP5zaHqEWc1R/MbUlVvsN5rX6Kwc+fOo6gOAICj48sRc2vtlFqLvpD0a2NMvqS7JGVKurSBYwwJ%0AttwYszolJWVwY0Y0XKr6pipS6g1FNPYkRWdf9BQ5mruv2uGz6nrjo7Fy5UpJ3k3k2rZte9THO1K/%0A//3vJXmn5lddC3/xxRera9euevvtt/Xtt9/quOOOq96+pKRE8+bNU1xcnK699tqQ32f58uV66qmn%0A9PDDD6t///5HXO/333+vxYsXS2q+0fHHHnus+s88Pz9fa9eu1bJly5Senh70MoZg9uzZo9dee02x%0AsbHVN+WrqfbvVOfOnZv1v9to/H8FPUWOaOyLniJHNPSVkpIS9mP6MpgfxvPygvmwhjYEAESWHTt2%0ASFKznq68efPm6iBZdfO3Dz70HdU3AAAgAElEQVT4QK1atdITTzxRvV1V6J4+fbpeeumlgPC5YMEC%0A7du3T1dccYW6dOkS0vseOHBA1157rc4444yQzg6oaebMmXrjjTcCbv6Wk5Oja6+9VhdccEGjjnWk%0AHn/88TrLevfurXHjxtW59jyY8vJyXXvttcrJydG999572GeaAwDQEhDMA+2qfE12WgUAIOyqTsc+%0A2lPiG2PLli2aMsU7SSs2NlZdunTR5ZdfrrvuuktnnXVWwLY33nijHn30Ub300kt64IEHFBPjXW1W%0AdRp7Y276dtttt2nnzp1666236txFvSFV71fThAkT9OyzzzbqOEdj9+7d1QG8qKhIGzZs0AMPPKCM%0AjAx98skneuGFF+rd11qr3/zmN3rzzTc1atQoTZs2rbnKBgDgiPn1GvP6VN3SdbPTKgAAYdetWzdJ%0A0rZt25rtPUeMGCFrray1Ki0t1ffff6/58+fXCeWSdx39+eefr++++05LliyRJG3atElZWVnq3bu3%0ARowYEdJ7Ll68WLNnz9a0adN00kknNbrmVatWyVqrkpISrV69WkOHDtVzzz13RDeOC4fWrVtr4MCB%0A+utf/6quXbtq5syZ+uyzz4Jua63VLbfcopkzZ2rUqFFatGjRUV1bDwBAc/FdMDfG9DPG1BkRN8b0%0AlPRc5ezLzVsVAKCpVV0f/fHHHzfJ3VTDoWpUvGrUetasWbLWNuqmb2vWrJEk3XXXXTLGBEx79+5V%0ASUlJ9fzXX39d73Hi4+M1ePBgvfnmm+ratavuvfdebdiw4Sg7PHKtW7fWgAEDJHlfHtRmrdXNN9+s%0AP/7xjxo9erRee+01JSYmNneZAAAcET9+jfxLSXcZY96X9I2kPEl9JI2RlChpsaQZ7soDADSFqkeN%0AZWVl6YknnmjwJmIHDx5UfHx88xRX6ZJLLlHnzp31+uuva9u2bdV3U7/uuutCPsagQYN0ww03BF33%0A8ssvq6ysrPomcu3atWvweO3atdPUqVN14403auLEiVq4cGHItYTb/v37JXnPua+poqJC119/vebM%0AmaOLL75Y8+fPb/Y/OwAAjoYfg/l7kk6SNEjSUHnXk+dIWinvuebzbM1n2QAAosZzzz2ns846S1On%0ATlVqaqpuvfXWOtdgf/PNN7r77rt12223NdtdyKvEx8dr/PjxmjFjhsaNG6cdO3bo0ksvVdeuXYNu%0Av3v3bu3du1ddunRRhw4dJEljxozRmDFjgm7/6quvKj8/v97HstVn/Pjxmj59ul599VWtWrVKp59+%0AeuMaq8Faqw0bNigmJqbOs8QPZ/ny5Vq9erWMMRo27NA9WsvLy3XNNdfoz3/+sy677DL95S9/cfpY%0ANwAAjoTvgrm1drmk5a7rAACErry8PCzH6d+/v5YsWaLLL79cd9xxh5566imNGDFCaWlpKigo0Nq1%0Aa/XBBx8oJiZGkydPDst7NlZGRoZmzJihFStWVM/X59FHH9UTTzyhxx9/vNF3X2+M2NhYPfjgg/rV%0Ar36l++67T++88071uqVLl2revHmSpJycHEnS559/Xj0qn5iYqOeff756+4KCAvXr10/JycnKz88P%0A+n41H5dWVFSkjRs36vXXX1dFRYUmTpwYcO38xIkT9ec//1kpKSk6+eSTg97s7YwzztDo0aMDloXr%0AdwoAgHDwXTAHALR8tR+JFc4btp1zzjnasGGDXnzxRb322mt6/fXXlZOTo6SkJPXt21f33HOPbr75%0AZmeP2Kp5yn3Pnj01atQoJ3XUNm7cOD388MN69913lZWVVf382fXr12vOnDkB227fvr16WXJyckAw%0AD0XNx6W1atVKHTp00E9/+lPdfPPNuuSSSwK23bJliyQpLy+v3juw33LLLXWC+XfffRcw37lz50bV%0ACABAOBHMAQAtTp8+fWSMqX7E2bfffquioiK1bt263n22bt0a8vFTUlJ055136s4772x0bVOnTtXU%0AqVMPu83IkSN1NFdFvffeeyFtN2PGDM2YEfptUfbs2VPvuk8++eSw+8bExGjdunV1lk+YMEETJkwI%0AuYY2bdrU+9kcrr76/P3vf2/0PpK0cePGgPnGnFYPAEC4+e6u7ACAli8xMVHHHXdc9by1Vps2bXJY%0AEaINwRwA0JIQzAEALVLtoJSdne2oEkQjgjkAoCUhmAMAWqTaQenLL790VAmizQ8//KB9+/ZVzycm%0AJqp79+4OKwIA+B3BHADQIvXv3z9gftGiRY4qQbR59dVXA+b79eunmBj+SQQAcIe/hQAALdLPf/5z%0AGWOq5z/55BP99re/1eLFi7VhwwYVFRU5rA6RpLy8XNu3b9fKlSs1Z84cZWZmBqwfO3asm8IAAKjE%0AXdkBAC1St27ddN555ykrK6t62fTp0zV9+vTq+fj4eKWmpio1NVXt2rWr/rnmfEpKiuLj449oSkhI%0AqP45Li6OUdUwsdaqrKxMBw8ePOqpsLBQubm5ysnJqZ5qzufm5iovL++w9Vx55ZXN1DkAAMERzAEA%0ALdavf/3rgGBe28GDB7Vr1y7t2rWrWeqJjY09ooDfqlWrZqmvuVVUVKi0tPSIAnVLMXLkSJ1wwgmu%0AywAA+BzBHADQYv3yl7/UBx98oGeffdZ1KZKksrIylZWVqbCw0HUpCINevXpp3rx5rssAAIBgDgBo%0A2X73u9/p6quv1jvvvKNNmzZp8+bN2rRpk3bu3KmysjLX5SFCpKamqlevXurTp4969+6tU089VVdc%0AcYUSEhJclwYAAMEcANDynXHGGTrjjDMClllrVVRUVOd64to/5+fnBz3deufOnSotLVVycrJKSkoi%0A6vTraNCYywLy8/MVFxentLS0OusSExMD7i8Q7OeUlJSovZwAABAdCOYAgIhkjFFSUpKSkpKUlpbW%0A6P2rrl1PT08PafsjvWFZSUmJKioqGl3fkah61nvtR801pfpulne4qbE30mvsnxUAAJGGYA4AQAiM%0AMYqLi1NcXJySk5NdlxMUARYAgMjEc18AAAAAAHCIYA4AQASZO3eujDFBp+HDh2v48OH1rp87d67r%0A8gEAQBAEcwAAIsi4ceOO6LnbJ5xwgsaNG9cEFQEAgKNFMAcAIILExsZq8uTJjd5v8uTJio3l1jIA%0AALREBHMAACJMY0fNGS0HAKBlI5gDABBhGjtqzmg5AAAtG8EcAIAIFOqoOaPlAAC0fARzAAAiUKij%0A5oyWAwDQ8hHMAQCIUA2NmjNaDgBAZCCYAwAQoRoaNWe0HACAyEAwBwAggtU3as5oOQAAkYNgDgBA%0ABKtv1JzRcgAAIgfBHACACFd71JzRcgAAIgvBHACACFd71JzRcgAAIgt/awMAEAXGjRunjz/+uPpn%0AAAAQOQjmAABEgdjYWF1++eXVPwMAgMjBqewAAAAAADhEMAcAAAAAwCGCOQAAAAAADhHMAQAAAABw%0AiGAOAAAAAIBDBHMAAAAAABwimAMAAAAA4BDBHAAAAAAAhwjmkowxvzLG2MrpRtf1AAAAAAD8w/fB%0A3BjTQ9KzkvJd1wIAAAAA8B9fB3NjjJH0v5L2SnrecTkAAAAAAB/ydTCX9F+Szpd0naQCx7UAAAAA%0AAHzIt8HcGNNP0nRJz1hr33ddDwAAAADAn3wZzI0xsZLmSfpW0n2OywEAAAAA+Jix1rquodkZYx6S%0AdL+kc621/6pclinpQUk3WWtnhXCM1fWsOrlv375JM2fODFe5TSovL0+SlJKS4riS8InGnqTo7Iue%0AIkc09kVPkSMa+6KnyBCNPUnR2Rc9RY5o6CsjI0PZ2dlrrLVDwnVM342YG2POkDdK/kRVKAcAAAAA%0AwJVY1wU0pxqnsG+UNPlojlXftyPGmNUpKSmD09PTj+bwzSYrK0uSFCn1hiIae5Kisy96ihzR2Bc9%0ARY5o7IueIkM09iRFZ1/0FDmioa+mGO3324h5G0knSuonqdgYY6smeaexS9KLlcuedlYlAAAAAMA3%0AfDViLqlE0p/qWTdY0iBJKyVtkMRp7gAAAACAJuerYG6tLZJ0Y7B1lTd/GyRpTig3fwMAAAAAIBz8%0Adio7AAAAAAAtCsEcAAAAAACHCOaVrLWZ1lrDaewAAAAAgOZEMAcAAAAAwCGCOQAAAAAADhHMAQAA%0AAABwiGAOAAAAAIBDBHMAAAAAABwimAMAAAAA4BDBHAAAAAAAhwjmAAAAAAA4RDAHAAAAAMAhgjkA%0AAAAAAA4RzAEAAAAAcIhgDgAAAACAQwRzAAAAAAAcIpgDAAAAAOAQwRwAAAAAAIcI5gAAAAAAOEQw%0ABwAAAADAIYI5AAAAAAAOEcwBAAAAAHCIYA4AAAAAgEMEcwAAAAAAHCKYAwAAAADgEMEcAAAAAACH%0ACOYAAAAAADhEMAcAAAAAwCGCOQAAAAAADhHMAQAAAABwiGAOAAAAAIBDBHMAAAAAABwimAMAAAAA%0A4BDBHAAAAAAAhwjmAAAAAAA4RDAHAAAAAMAhgjkAAAAAAA4RzAEAAAAAcIhgDgAAAACAQwRzAAAA%0AAAAcIpgDAAAAAOAQwRwAAAAAAId8GcyNMY8aY5YaY74zxhQZY/YZYz41xjxojOnouj4AAAAAgH/4%0AMphLukNSsqR3JD0j6f9JKpOUKekzY0wPd6UBAAAAAPwk1nUBjrS11hbXXmiMmSbpPkm/lfSbZq8K%0AAAAAAOA7vhwxDxbKK/2t8rVvc9UCAAAAAPA3Xwbzw7io8vUzp1UAAAAAAHzDWGtd1+CMMeZuSW0k%0AtZN0mqRz5YXykdba3Q3su7qeVSf37ds3aebMmWGttank5eVJklJSUhxXEj7R2JMUnX3RU+SIxr7o%0AKXJEY1/0FBmisScpOvuip8gRDX1lZGQoOzt7jbV2SLiO6ddrzKvcLemYGvNvSbq2oVAOAAAAAEC4%0A+DqYW2u7SpIx5hhJ50iaLulTY8yF1to1Dewb9NsRY8zqlJSUwenp6eEut0lkZWVJkiKl3lBEY09S%0AdPZFT5EjGvuip8gRjX3RU2SIxp6k6OyLniJHNPTVFKP9XGMuyVr7g7V2oaRRkjpKmuu4JAAAAACA%0ATxDMa7DWfiNpnaT+xphOrusBAAAAAEQ/gnld3Spfy51WAQAAAADwBd8Fc2PMicaYdkGWxxhjpknq%0AIulDa+3+5q8OAAAAAOA3frz522hJjxhjVkraImmvvDuznyept6Sdkm5yVx4AAAAAwE/8GMzfldRX%0A0lBJgySlSiqQtFHSPEm/s9buc1ceAAAAAMBPfBfMrbVfSLrFdR0AAAAAAEg+vMYcAAAAAICWhGAO%0AAAAAAIBDBHMAAAAAABwimAMAAAAA4BDBHAAAAAAAhwjmAAAAAAA4RDAHAAAAAMAhgjkAAAAAAA4R%0AzAEAAAAAcIhgDgAAAACAQwRzAAAAAAAcIpgDAAAAAOAQwRwAAAAAAIcI5gAAAAAAOEQwBwAAAADA%0AIYI5AAAAAAAOEcwBAAAAAHCIYA4AAAAAgEMEcwAAAAAAHCKYAwAAAADgEMEcAAAAAACHCOYAAAAA%0AADhEMAcAAAAAwCGCOQAAAAAADhHMAQAAAABwiGAOAAAAAIBDBHMAAAAAABwimAMAAAAA4BDBHAAA%0AAAAAhwjmAAAAAAA4RDAHAAAAAMAhgjkAAAAAAA4RzAEAAAAAcIhgDgAAAACAQwRzAAAAAAAcIpgD%0AAAAAAOAQwRwAAAAAAIcI5gAAAAAAOOS7YG6M6WiMudEYs9AY87UxpsgYk2uMWWmMucEY47vPBAAA%0AAADgTqzrAhy4QtIfJe2Q9J6kbyUdI2mspFmS/o8x5gprrXVXIgAAAADAL/wYzDdKuljSm9baiqqF%0Axpj7JH0s6TJ5If0fbsoDAAAAAPiJ707bttYus9a+XjOUVy7fKen5ytn0Zi8MAAAAAOBLvgvmDSit%0AfC1zWgUAAAAAwDcMl1J7jDGxkj6V9CNJP7PWLmlg+9X1rDq5b9++STNnzgx3iU0iLy9PkpSSkuK4%0AkvCJxp6k6OyLniJHNPZFT5EjGvuip8gQjT1J0dkXPUWOaOgrIyND2dnZa6y1Q8J1TEbMD5kuL5Qv%0AbiiUAwAAAAAQLn68+Vsdxpj/knSXpK8k/SqUfer7dsQYszolJWVwenp6+ApsQllZWZKkSKk3FNHY%0AkxSdfdFT5IjGvugpckRjX/QUGaKxJyk6+6KnyBENfTXFaL/vR8yNMbdIekbSOknDrbX7HJcEAAAA%0AAPARXwdzY8ztkp6T9IW8UL7TcUkAAAAAAJ/xbTA3xvy3pKckrZUXync5LgkAAAAA4EO+DObGmMny%0Abva2WtIIa+0exyUBAAAAAHzKdzd/M8aMl/SQpHJJKyT9lzGm9mZbrbWzm7k0AAAAAIAP+S6YS+pV%0A+dpK0u31bLNc0uxmqQYAAAAA4Gu+O5XdWptprTUNTOmu6wQAAAAA+IPvgjkAAAAAAC0JwRwAAAAA%0AAIcI5gAAAAAAOEQwBwAAAADAIYI5AAAAAAAOEcwBAAAAAHCIYA4AAAAAgEMEcwAAAAAAHCKYAwAA%0AAADgEMEcAAAAAACHCOYAAAAAADhEMAcAAAAAwCGCOQAAAAAADhHMAQAAAABwiGAOAAAAAIBDBHMA%0AAAAAABwimAMAAAAA4FCs6wKiiTFqJfWILS7urs8+kwoLj34qKpKsbbqaS0rOkiQlJBy2LyUlhW9q%0A21bq2FGK4WuhwyorK9O+fftUUFCg4uJiZWdnq7S0VJJUUlKi4uLiBl9D2abqtaysrNl7LCkpkSQl%0AHO4XsB5xcXFKTExUYmKiEhISQnptzLZVr23btlVqaqpi+IUFAMj7uys3N1eFhYU6ePDgEU2lpaVH%0AvG/Nqby8/Ih7kI7s79/mYoxRfHx8wBQXF1dnWdW0Z88excXF6bXXXqt3m8ZOCQkJatu2rdq0aSNj%0AjOuPpNmUlEi7d0sFBeHJM4WF3jEPHb/h/NEUYmPDl2dKStIkdYgxRsZahSWtEcwbwRgZSd0lnSFp%0AgKRuktIqp26SukjfxqxbJ/34x+7qbJxEJ+8aGyt17SqlpR2auneXBg6UTj9dOuYYJ2U1i4qKCm3d%0AulXr1q3T+vXrtXPnTu3Zs0d79+4NeM3JyXFdKirFxMSoQ4cO6tSpkzp27Fj92rFjR3Xv3l2nnHKK%0ATjnlFKWlpbkuFQDQSPv379fmzZurpz179ig3N1c5OTnasmWL8vPzZa1VTk6OcnNzVVxc7LpkNLOY%0AmBi1a9dOqamp9b4ed9xx6t27t/r06aNjjz1WrVq1cl12vcrLpfXrpY8/ljZulLZvl3bsODTt29fU%0AFbjJH+H1hiQNlFRgjLZL2lFj+kbSJ5LWWKv8UI9IMA+RMRoj6VlJvVzXEg3KyqRt27wpmB//WHr+%0Aeemss5q3rqZUWlqqKVOm6JlnnlF+fsj/jaIFqKio0J49e7Rnz57DbpeWlqarrrpKY8aMaabKAABH%0Aau7cuZoyZYo2b97suhS0cBUVFdq/f7/2798f0vaJiYkaP368Hn74YXXo0KGJqwtdRYU0fbo35eW5%0AriZqtJbUp3KqrcIYLZL0G2u1s6EDEcxDYIz6SVooKc51LX7xn/9IF14offWV1KmT62rCY8aMGZo2%0AbZrrMtCEduzYoRkzZqhz585KT093XQ4AoB7vv/++xo8f77oMRKni4mK98MILKiws1Ny5c12XU+3F%0AF6X773ddha/ESLpUUhtjdEFDp7wTzEMzVSGG8g4dpPbtw3f9QmKi+2uxy8u9a93DcX1JQYG0f7+U%0Am9vw++7d632jN2NG0/fY1A4cOKCHHnqo0fu1b99ebdu2bdJrqat+jo2NjZjrp6y1Ki0tPeLr6UPd%0Apri4WDk5Ocpr5NfKL7zwgu69994m6h4AcLSO5v/RsbGxateunZKTk5WQkBDStcqHuzb6aKaWfLr0%0A0aqoqGjUtfjhum6/5lRUVKQDBw6osLDwiHqYN2+e7r77bg0YMCDMn07jlZVJEyeGtm1MjNSli5SS%0AEr5Mk5Dg3bfKpdLS8GWa/HzvOvwQr2z5aeX09uE2Ipg3oPK68qE1l/XtK40ZI51wgndtdLdu3mvX%0Ars1/E4NIVVgYeC3Ljh3Shg3S3/8u7dp1aLsPP3RXYzh9+umnda5JO/fcc9W/f3/16tVLnTp1qnP9%0Acvv27RUby3+iLcHBgwe1d+/eOvcB2L17t77++mutWbNGn3/+efX2mzdv1oEDB9S2bVuHVQMAgiku%0ALtbq1asDlnXv3l0DBgxQnz591K1bt8NeS5yUlBQxX2QjPEpLS6vvO1B1r4Gar3v27NGWLVu0efNm%0AffzxxwH7fvjhhy0imK9bJ9W+fdEFF3j3durZ89A9n7p1kzp3lqL4O5+wsdYbbNyx49B1+tu3S59/%0ALr38cp3Nh4pgftS6Saq+FVlioveLTV46OklJUp8+3lTTxInScccdml+71vuGL9I/79r/ALjqqqv0%0AcpD/YtEyxcfHKy0t7bA3d+vXr5+++uqr6vlPP/1U5513XnOUBwBohM8++yzgSSTHHXecvvnmG4cV%0AoaWLi4urHkRpyNSpUzV58uTq+dr/BnSldhmjR0tvvummlmhhjJSa6k39+gWuGz5cuuGGgEVDGjoe%0Az/9pWMCHOHBg5IfEw8nM9H7JsrLcvH/37t6pM1WKirzrzCNd7f8pn3baaY4qQVOp/WfaUv4iBgAE%0Aqv3/59NPP91RJYhGtX+fWsq/B2qX4Zd/iqanuzmFPsjnSzAPg4APcUiDH6nHmNB/Cap+Yeqb/PRU%0ADmPqfsYt5P9nR2XNmjUB80MqmzTGNGqaPXt2wHHy8/P15JNPavjw4erSpYvi4uKUmpqqM888U5Mm%0ATdLWrVsDtr/66qtljAn7aP348eOra6z9no1931mzZh32M5g1a1bIdU2aNKnO/jExMUpNTdXQoUP1%0Axz/+sc4zYA8ePKgFCxbo+uuvV//+/ZWSkqLk5GQNGDBAmZmZ9d5Rf0itX9zaf+YAgJahvr+Tpeb7%0Ae7nq78VQp5EjR0qS3n333Trr4uPj1b17d/3iF7/Qv//974B6qrav2j+Yr7/+WsYYnXDCCUf8mS5b%0AtkwxMTEyxigzM7PO+mB1x8XF6dhjj9Vll12mlStXBj1usP1qTpMmTQq5xvr+fZGSkqIhQ4Zo+vTp%0AKioqCtjHWqt//vOfmjBhggYOHKj27dsrMTFRJ510ku68807tqnn9ZaXa/x744osvqp8b71Ltf5aE%0AkmlqZ5JWrbz7aaWnS7Nne6dyh7JfzSmanrh0OKec4p1pXUNXY3TY5+pG8dhv2JxYc2bgwKZ7owcf%0ADL68OUfoJ0yQrrwy8HTy5jZokPTPfx6a37DBXS3hUFFRoezs7IBlAyt/kR4M8of+9NNPKzc3V7fd%0AdptSU1OD7id51yxdfvnl2rFjh3r06KExY8YoLS1NBQUFWrNmjaZPn67HH39cq1atatJrmxYuXKi5%0Ac+cqOTlZBQUFYTvupZdeGrTuwYMHN/pYw4cP17BhwyRJZWVl+u6777Ro0SL95je/0UcffaQ5c+ZU%0Ab7tx40ZddtllatOmjYYPH64LL7xQ+fn5euuttzRlyhT97W9/08qVK+s8/mTQoEEB8xsi/RcXAKLU%0Axo0bA+Zr/t3aXH8vjx07tk4QXrZsmVasWBHwd1aV3r17B8z36tVL11xzjSTvy4CPPvpI8+fP14IF%0AC7Rw4UJddNFFjfhEjk5ubq6uu+46JScnN/g42Jp1FxQU6JNPPtGCBQv06quvav78+Ro7dmzQ/YJ9%0AJpKCLmvIoEGDdPHFF0uSysvLtXPnTr3++uv67W9/qyVLlmjp0qWKqbzzckFBgUaPHq2EhAQNGzZM%0AI0eOVFlZmZYtW6annnpKr7zyilauXBnw59OpUyd1795d2yqfCVxaWqqtW7fqpJNOanSt4VTr175R%0AmabqP4vSUunrr6WFC6Xly6VPPpGeey74Pj17StdeW3d59+6hv284zJ3r3duqucXGSqeeKq1aFbD4%0AJHnPOQ/OWst0mEmy73jfB3nT4sU2JFXbh+K880Lf1g+ee+7Q5ydZm5HRuP3fe+89+9577zVJbUdi%0A3759VlL1lJKSctjte/bsaSXZLVu21LvNF198Ydu0aWNjYmLs448/bktLS+tss2nTJjt27Fi7YsWK%0A6mVXXXWVlWTnzZt3xP3UtHPnTtupUyd71VVX2aFDh9Zbd2Pe98UXXwxbjffff7+V9P/Zu+/4qKr8%0A/+PvkwRCgACCFClSJNa1fMWK/DCQFbHjig0VC4K6smvXr7q6Ita1sovli+IqKu4udtRdxEBoFqq4%0AgkBAxEKT3iHl/P44mWRmMpNMkpncKa/n43Efk7n1nJmbufdzT7MjR46stOz777+3WVlZVpL98ccf%0Ay+evWrXKvvDCC3bnzp0B6+/Zs8f279/fSrI333xzpf0tW7Ys4Hvu2rVrndMfT+Lt/yoayFPiSMZ8%0AkSfvHH744QG/1wsXLqxy/Vhel/1Vdc3ymTx5spVk8/LyKi275557rCSbk5MT0fo+hYWFVpI96KCD%0Awq5TlSuuuMK2atXKjhw50kqyf/7zn2uUbt923bt3D7tdVZ9JpHz3F0OGDKm0bNOmTbZ9+/ZWUsD3%0As3v3bvvII4/YzZs3B6xfUlJihwwZYiXZAQMGVNrfCSecEHCOzZo1q1Zpjtb/VHGxtcYE3l/v21f9%0AduHimZkzrU1Lc/v8/vvQ2516ap2TnfDOOy/wM5fsBbaKuJOq7NUL6OUhnsfUPvlk1yt8cKFl796u%0A6khQBwRavNjNL3twKSl8G3NjXLWVtWula6+VOnRw1Vn8a3Dt2iU9+qh7AtekidS0qUvTW2/VLB+t%0AWgW+37ixZtvHmw0bNgS8bxWcwVoYPny4duzYoXvvvVe33357yN7bu3XrpnfeeSembeeGDh2qBg0a%0A6G9/+1vMjhErXbt2VU5OjqTA7+jAAw/U9ddfr8aNGwesn5mZqbvvvluSVBCiE4bg7zX4ewdqZd06%0AafZs6Z13pFGjpNtvd9WaTjlF6tbNVW/ym066+GKddPHFlebrwAPdj/M550g33CA98ogrRpg6VSos%0AdL1sAikiWa/LN954o7mBwdkAACAASURBVCSpsLBQmzdvjskxgr3zzjt6/fXXNXr0aLVr165W+xhS%0AdoO6fPlybQnuNrye7LfffuV9xfz666/l8xs1aqS77767Uk2JtLQ03X///ZIS455g8+bAaufNm0sN%0AIhoIOrRTTpEOPdTtM1ZNTnfskBo2dMfyt3u3qyJujPT664HLnn/ezX/llYp5odqYFxS4eQ884C6x%0AZ53lqugbI/m3yPz5Z1ebuFs3F2O1aiWde26lUvCwQvy0VBlJUpW9egEfaRR+u8P65z+llSvdSXjY%0AYVLfvjUbfi0vT/ryS2nGDKl/fzdv1y7J19woPz9w/SlTKraLxKZNrl1I06bS737nxjhsW9Zf/ZYt%0ALr0LFkjHHitdc41UWipNmiQNGiQtWiQ99FBkxwl++JHo8c3GoCcLkfToWZXCwkIVFBSocePGuv32%0A26tdPzNGY/i9/PLLmjhxoiZOnKj99tsv6vtfsGCBNmzYoD179qhjx47q06ePOnToELX9r1q1SsuX%0AL1ezZs3KA/TqNCi7ioW64WrRooXS0tJUWloqSdq+fbv27dunhg0bRi3NSAF79rgf60mT3BRc97Aa%0Ajapa+NNP0sKFoZc1b+4uBv36ua56O3Wq0XGBRGGtrXRdrmtgHi/XZesXedXHcG5r167V9ddfr4ED%0AB+qSSy6pUR8w/vzTHW6Y2GXLlmn06NHavn272rZtq969e9epTXywLVu2aN68eUpPT6/UNC2cqu4J%0Agu/1gs+5+hZ8+GgUNPq+tnAB/pYtLkBeu9ZdYnr0qFn78qZNpRNOcHHM9u1uTHVJmjVL8jXZz8+X%0ArriiYpuaxjZffOEKFXv1crHLhg0uDpNcm/x+/Vz8c/rpLvbZsEF6/323/nvvuctlVUJ8zlX+2BCY%0AV6/eSswvuSTwfZs20nPPSQMHRrZ9377Sww+7k9QXmM+YIe3bJ512mjR5srRiRcUQZb5AvW/fyPb/%0A3/+6k/+VVyq3e7/5ZheUP/64dOedFfP37JEGDHCFMwMHRtaehRLzqvk6SDn++OM9Gyd75cqVuuWW%0AW3TVVVfp7LPPjskxnn766YD36enpGjZsmJ555pka39RMmTKlfGic4uJi/fzzz/rwww+VlZWlsWPH%0AqmnTphHt55WyR7D9ff9gftLS0tSyZcuA73vjxo1VDrEGBPj2W+mii6Tvvqv/Y2/dKr37rpsaNpSe%0AeEL64x/rPx1AjG3dujWg088mTZqoUaMqH2lVKx6uy5L03HPPSZJycnIqlfB+//33ITtlk6RNmzbV%0A6njXXnutjDF6/vnna7W9z5gxYyS59vrhrsevv/66XvcrHjXGaODAgRozZkylvFZn/vz55Z9FaWmp%0A1q5dq48++kjbt2/X6NGj1aVLl4j2U9U9QbyVmAcfvq4FjdOnuz6gGjZ0wXMoCxdWrq179NGulPvI%0AIyM7Tt++LhCfPt2VaksufklPdzWC/QsdS0tdSXi3bq59eyQ+/VR68UXpuusC5xcXu8vxjh2uYpn/%0A6LerV7ux34cMcaXrVd2SUmIeRcaosaQs3/uMjIqnNdF03nmuduL//I/7Aletkl57TXrqKenii6WP%0APpLOOKP6/fTs6ap2+J+k+fku3SNGuMA8P98F5r6TNycn8oKRhg2lJ5+sHJRv3Ci98YYbFsA/KJdc%0Aeh5/3BX8jB8fWWBOiXnV1qxxfUZ0rO/eM8qUlpZq8ODBatGihZ599tmo7/+ggw7S6NGj1a9fP3Xs%0A2FFbtmzR9OnTdffdd+uFF17Qjh07NG7cuBrtc+rUqZo6dWrAvIyMDA0bNiziKoXvvfeexo4dqwMP%0APDBsicj+++9PYI7aWbvWPZpfE75PmHqzb590002uTVLwXRWQ4KJ9TZa8uS77B9q+zt9mzZql9PR0%0APfXUU5XWX7lypUaMGBG1448ZM0Yff/yx3n77bbVu3Tri7fzTvXPnTs2ZM0fTpk1TixYt9OKLL1Za%0Av23btvrLX/6iM888U507d9bu3bs1Z84c3XPPPZowYYLWrVungoKCGtUQWLBggRYsWBAwzxijQYMG%0AKTc3N6J9fPnllxo5cqSaN2+ukSNHVlqebCXmvmc6/p2/WeviglC3ObfeKl1wgXTwwS4WWLLExQNv%0Av+2C7a+/ds1iq5OXJ40c6eIX/8C8Rw+3/+HDXcWygw92+9y40ZVsR+qYYyoH5ZIb333FChef+Qfl%0AktS+vYt3br7ZpaWqUnNKzKMr4MPbf//YjIN3yy2B7w85xJUwt28v/eEP0j33RBaYN2rkgvOpU92J%0A2aqVq9Jx/PGurXfbtu4EGjbMVc/YssUF/pHq0iVwjHGfOXOkkpKKthrBiorca6SFQKFKzK31ZgzC%0AaIh2ibmvyld9VFML5YknntDMmTM1adIkNW/ePOr779Onj/r06VP+PisrSxdffLFOOukkHX300Xr9%0A9dd111136Ygjjoh4nyNHjiwfUqW0tFRr1qzRu+++q9tvv13vv/++Zs+eXWU1+ZkzZ+ryyy9X06ZN%0A9e6774bNd7w9IUcCeeKJ0EF5RoZr29SpU8XUsaN77dBBysqqvE0opaWuvfpPP7lGc/6vS5e6unrB%0A7rzTdUJSl4aIQJyJRftyL67L/oF2RkaG2rRpo4EDB+q2227TSSHqC+fl5emzzz4Lua/ly5dH3KRL%0AklasWKHbbrtNl156qS644IJap9unZcuWmjp1asiRWI488kgd6Ve82rRpU5155pk65ZRTdPTRR2v6%0A9On65JNPdJYvaovAkCFDyqvdW2u1fv16ffrpp7rppps0ceJETZ8+XUcffXTY7ZcsWaJzzz1XpaWl%0AevPNN0OWsMfb/UBdS8yDn+kYI40dK119dej1g58NHXecNGGCqz37zjsuoH/mmeqPe/LJ7jLnK3Tc%0AutXFMHfeWVHjNz/fBea+auyR1gSWwpf2f/GFe121KnRs4xts6bvvqg7MKTGPrkqBeX269loXtH/9%0AdWDbiqrk5bkTc+pU9/eCBS6wl9yJOrmsj3nfCR5pGwxJCtenh+8p3Jw5VXeGUM0IGuUaN3b/hL6h%0AJIuKXP49rB1WJ9F+Ot++fXtJKh+Goz4tWbJE999/v4YOHap+/frV67E7d+6s/v3765///KemT59e%0Ao8DcX1pamjp06KA//OEP+uWXX/T444/rkUceKa8CGGzWrFk644wzlJGRoUmTJlUan9RfvD0hR4Io%0ALXWdjPg7/XTXSVufPtH78evSRTrxxNDHX7BA+vBD19jO9zR10yZ30aiuER2QQGJRYu7FdbmqQDvW%0Arr76ajVt2lSjw42TVQX/dG/cuFETJkzQH//4R51zzjmaM2eO2oQqAQqhefPmuuSSS/T4449r+vTp%0ANQrM/Rlj1LZtW11xxRXauXOnbrjhBt1zzz36+OOPQ66/ZMkS9enTR1u3btW//vWvsMeNt/uBupaY%0A+9qT79zpgtYhQ6Trr3dVxmsSCF9/vQvMp0+PbP2GDV177s8+k9avd8cuKXHxy2GHuULM/Hx3uczP%0Adw8MapKe6mKbCROq3r662KamJeb0yl61gI8zlh2/hdKoUUUwHunw0L6T8bPPXHBeWloRfPft656Y%0ALVxYcfL6FUxWK9yDYF/h4S23BA0IEDQF1SSuUjK1M4/20/levXpJkmbPnq3t27fXaV819e2332rf%0Avn166aWXZIwJmGbNmiXJ9XZujNFHH30U9eP7qstFa7z0E8uClNmzZ4dcPm3aNPXv318ZGRn67LPP%0AQpZC+Iu3J+RIEDNnSr/8UvG+SRN353LeefXzRDItzdULHDFCuvLKwGU1HVYDiHOxKDH38rrshfnz%0A52vt2rVq1apVwH3A0KFDJUkjRowobwNelVatWun666/XE088oR9//FHDhw+vUTrq+55g0aJFys3N%0A1ebNm/XOO+9owIABYfcVb/cD0Wpj3qSJ9NvfShMnugD5yitrNka4r9VDTb6yvn1dHDFliotfMjMr%0Aemrv08fFF3v3un61jjgidO3ecKqLbT74oOrYxje+eziUmEeXpyXmS5e64Q2ysyM/9vHHu/s4X9vy%0ArCxXDUSqCNA/+cR1pHDUUdHJ0wknuPu6GTPqvi+f/fd3tSx9Nm6UunaN3v7rU7Sfzufk5Cg3N1cF%0ABQV66qmnwnbm4hPNnsG7du1aPqxJsI8++kjr1q3TxRdfrKZNm+rAAw+MyjH9fVU2xEC3bt2isj/f%0AcDK+ntT9TZ48Weedd56ysrI0efJkHXvssdXuL96ekCNBlHUcVe7cc93djxcGDZL8e1Yue+AGJItY%0AlJh7eV32wlVXXaU9e/ZUmr906VLNnDlT//M//6Njjz22fPix6gwfPlwvvviiJkyYoK+++qo8QK7O%0Al19+Kal+7gkWLlyo3/72t9qxY4fee+89nVFNG9N4ux+Idq/sRx0lDR3qOk575hnp3nsj267sK1NN%0AvjJf/JKf70rMTznFFV76lr35pvTCCy7Yr0lN4Kr4ymFmzHCX5NqixDy6AsaAisGIUFq5MnTTvg0b%0AKtptXHJJ5Q7XwvH1Urh8uat+0atXRW+BXbu6moyjRrmnWzWp6lGVNm2kyy6T5s51HTSEGg53xQqX%0A10i1bBn4vp6G44yJ4LFEozG02OjRo9W0aVM99NBDevbZZwN6mPVZtWqVLrzwwrBPfquzdetWLVmy%0ARGvXri2f16NHD7388sshJ9+wJY899phefvnlkG3FqmOt1fz58yvNLy0t1ciRI8uruQVXo1+zZo2W%0ALFmibdu2RXysPXv2lPckG9zZy7///W+de+65atKkiaZMmRJRUC65dnL+6mscWSQ4X2M1n549K69j%0ATOUpM9P9qF95ZehOPAoLXW87ffu6NukNG7rORs47L3wVpuAb4lWrKsalAZJALK7JUv1cl72wZMkS%0ALV26NGDe6NGjQ94HXFlW4+bcc8/Vyy+/rOuvvz6iY6Snp5c/zLjH1/6yzNy5c0Nu89prr+ntt99W%0Ao0aNKpXMb9iwQUuWLKlRMFxSUqJRo0ZJqnxPMH/+fPXt21e7du3SxIkTqw3Kpfi7Hwg+fDRO+z/9%0AyQXITz4ZuP9vvqloEeXvm28qAvjLL4/8OD16SC1auNLrRYsCg2/f348+6l6jFducd57rLPu551yB%0AZihffFF9bYEQn3MLY8LH35SYVy2ggkOkwbG/q64Kv+z556Vp01x7i1693NOjli2lH390J8HWra6z%0AhL/8pWbHzMtzPbmvX1/5yVFenuuswfd3tIwe7e4B77/fDYPQq5e7/1u92t0vzpnjakRGWuod/FmH%0AeHiZMPzH55TCj9FZE0cccYQmTZqkgQMH6pZbbtEzzzyjvLw8HXDAAdq5c6e+/vprzZo1S2lpabrv%0AvvsqbT9mzJiwbdOuuOIK5eXlacKECRo6dGhAJyl1Vd1xTz31VPXo0UNHHnmkjjrqKHXo0EFbtmzR%0AzJkztXjxYjVp0kTjx4+vNJzKHXfcoTfffFOvv/66Lg/xa+8/XJpvaJRPPvlEv/zyi7p376677767%0AfN3Fixfr/PPP1969e3XOOefovffe03vvvRewv7S0NN1///2VjhP83YZ66g5UEjxWeVWdMPnXm9u6%0AVZo9Wxo3zlV9nzkzcOiL++5zbdcPP9y1E2/Z0lXF+vBDN40aVXlItMaNXRD/00/ufWmp9P33rjEf%0AkARicU2W6n5djkfFxcU67LDDlJ6eXn4NjZWLLrpIDz/8sKZMmaL8/Hzlld2kDhgwQFlZWerRo4c6%0AduyoPXv2aPbs2ZozZ44aNGigMWPGVKqh9+yzz+rhhx8O6PjVn/9waZK0fv165efna9myZWrdurUe%0Ae+yx8mUbNmxQXl6etmzZotNOO00zZ84sHx7P36233howVF683Q8Enfa1immCdejgejQfNcrFKr7g%0A+OmnXVX3//f/3OUkM9P1yv6f/7jq70OHSpdeGvlx0tJcz+gffODe+8cvBx7oAugVK1zhZHAP6rXV%0AoIEbPfT0011v8D17ustr48bu8jhnjrs0rlnj5oWTnu6eowd//uGkXGBujBko6VRJx0g6WlK2pDet%0AtTV4dhO5114Lv+zZZ91ToEsukebNc33vbNvmqq4feaQbP++66yoGuo+U/wkb/OTIF5hnZLiS9Whp%0A1sw9ZBgzxg2L9s47bgzztm3dPeYzz7ix1BE9PXv21NKlS/XSSy/pww8/1MSJE7VlyxY1btxYOTk5%0AuuOOO3Tdddepc4jBHGfMmKEZYdoeHHfcceUXxGir7rh9+/bVbbfdptmzZ2vKlCnauHGj0tPT1blz%0AZ/3hD3/QrbfeGvH4ov6Ch0tr0qSJunfvrmuuuUa33XZbQC/rq1ev1t6yEsIJYXr9SE9PDxmYA7US%0AXGJ+8MHh1w1VRfYPf3BPR599Vnr11Yr5/ftLd93lxuL0N22a+0G+4w7pwgsrj3Vz8MEVgbnkHhwQ%0AmAPVqst1OdUZYzRixAj97ne/07333lt+H3LjjTcqPz9fs2bN0oYNG2StVceOHXXNNdfo5ptvDuix%0APVLBw6U1atRIXbp00c0336y77rpL7fx6BNuyZYu2bNkiyTVxmzx5csh9XnvttZ6OYe+Vu++WXnpJ%0A+utf3fBhbdtKAwa4eOabb1y78D17XFvrM85wQXltqobn5bnAvFkzV2gZvGzFChdTRXOwoKOOcv1y%0APf20K/D8+9/dQ4IDDnCX1REjYtDM2VqbUpOkryVZSdslfVf29xuh17U3+Dfxv/56i3rSr19g9wr/%0A+U/k206dOtVOnTo1ZmmrqdzcXFt2nllJdsqUKV4nCTHy5JNPBnzXt956q9dJipp4+7+KhrjI06ZN%0AgT92DRtaW1xceT3f8lA+/NAtO/PMyI972mlum7ffrrzshhsC0/SXv0S+3xiJi+8qysiTN/70pz8F%0A/E4/+OCDXicJSWjt2rUB51mbNm1qtZ9o/U+df37gz/o779R5l4iQMZW6jUuzYeLUVGxjfoukgyU1%0Ak3SDx2kBAKSyH34IfN+tm6v7VhO+5iERdrQkqWJs8lD1GYOr0n//fc3SAwAAaizlqrJba8vrs5pw%0AfeQDAFAfgtttBvWfUIl/VfZt21xDt1mzpLPPlm6/PbJjrlrlurdt3Dh0m6bgNMS4bSkAAEjBwBwA%0AgIQ1YkTleYcf7nrSyc6ufvu9e90wGnv3ut56YjHcCAAAqLFUrMoOAEBi8m+mtmOH9NVXrredyy6r%0AfiDZkhLpiitcCfvFF0dewg4AAGKOEnMkhIULFyozM7IxILdv3y5JKigoiGGKIufrzROp56effoqb%0A87Cu4u3/KhriIU/ZS5aoR203btJEOuEEN6ZLx46uBPz66934NMFKStzAsRMmuCE/3njDjeESgdVr%0A1miZx997PHxX0UaevLFq1Sqvk4AUVFRUVKv/i2j9T23YcISk1nXaB2KPEnMAABJZixbSIYe4tuDz%0A51deXlzsqrr/4x/SoEFuTMsojd0MAACigyszPFNQIPXpI/35z6GH5vV39NFHKzc30v0WSJJyI90g%0Axlq0aOF1EqIqNzdX06ZN8w0/iCp06tQpbs7Duoq3/6toiIs8NWkSnf1sLqtRVFoaOH/fPldC/sEH%0A0uDBFQOx1kD7Aw5Qe4+/97j4rqKMPHkjPz/f6yTEDa7n9adBgwa1+r+I1v9U1MfbRrmaxDPVocQ8%0Ahq66ytUUfPXVuu/LGEUcmAIAUsj770srV7oh0Hr2rJi/d690/vkuKB8ypFZBOQAgtRHP1B9KzAHU%0AyLhx47Rr1y6vkwEkp+AS72D+j+N37pQWL5b+/W/3/pFHXEdwPtdfL33yiSsq6dBBevDByvvLza18%0Al1RdGgAkBa7nQHwhMAdQIwceeKDXSQCSR/BwZatXV72+/3Bp6elS69bSOedIw4dLp50WuO7Kle51%0Aw4bQQblPcGD+yy9VpxFAUuB6DsSXlKvTZowZYIx51RjzqqT/LZt9sm+eMebJWKchN9dV5SgudgUc%0AOTlSZqbrSPeuu1yTQJ9XX63oOHfaNPe3bwpux/DVV9LAgVK7dlLDhm5/110X+j7Pl4Z9+9z92iGH%0AuDRcdVXgcV99VZo61a2fnS01ayaddZb03XeV97lsmfS//ysdd5y7V8zMlDp3loYNk37+uW6fGeJH%0Abm6uTFBvzvv27dPo0aN15plnqnPnzsrMzFTLli3129/+Vv/2leb5Ofnkk5WZmamdO3cGzO/du7eM%0AMRoyZEjA/MWLF8sYo8GDB0c/Q4CXunQJ7Iht7Vpp27bK6/kPk+abioulNWtcVfXgoFxyDd9Cbec/%0AhWoQt2xZ4PuDD65DBgHEK67nqAvimehLxRLzYyRdGTSvW9kkSask1cvgroMGSTNmSGec4U6QTz5x%0Ao92sX++aAkrSMce4zgRGjHAnhe9EkwILOf7+d2noUHfynHuuO4kLC6WXX5YmTpS+/FIK9WD0gguk%0AOXNcGgYMkNq0CVz+0Ufunu+MM1ytyMWLXTrnzHF/+3cm8e670osvug4QevZ0/0yLFlWkYe5cV5sS%0AyWfTpk266aab1LNnT5122mlq3bq11qxZo4kTJ+rMM8/USy+9pGuvvbZ8/by8PH355ZeaMWOG+vfv%0AL0natWuXvvrqK0mVO+eZMmVK+XZAUsnIkLp1CwyGly+Xjj3WuzQRmAMpi+s5aop4JnpSLjC31j4g%0A6YHabRvVpGjFCvdFt2zp3j/8sHT00dK4cdKjj7onRccc46YRI1zBSrjCjeuuc8unTQs8WaZMcQUp%0AN90kvfde5W1XrZK+/TZ8b43vvy9NmiT5/37efbf02GPSK69Id95ZMf+KK6RbbnH/TP4+/dT9Izz0%0AkPTCCxF8MIr+Zx1PkrH30/3220+rVq1Sx44dA+Zv3bpVp5xyiu68805ddtllysrKkiT17dtXDz/8%0AsPLz88sv5DNmzNC+fft02mmnafLkyVqxYoUOOuggSRUX9r59+9ZjrmouGb9b1IOcnMBgeNky7wJz%0Aa91dkD8CcyQxfrcDcT2Pjng/r6KZPOKZqtXks065quw1tNf/TbT7x3j88YqTWHKj5lx2met3Z+7c%0AyPfzwgtSUZE0alTlJzh9+7onThMnStu3V9525Miqh1C45JLAk1hyVTkkafbswPkdOlQ+iSWpXz/p%0AiCPcP0SkgmpEqVGjyLeNN5lBH0oydrSSmZlZ6SIuSc2bN9c111yjzZs3a86cOeXze/bsqUaNGgU8%0ASc/Pz1dGRoZGlLWh9S0rLS1VQUGBcnJy1KlTpxjnpG6Cq/I1SuQTF/UnOPANVbeuvvzyi7RjR8X7%0A7OzADuWABJcK1+S64HoeHfF2PxB8fx7N0554JrwQn3ORpLChesqVmNfQBv83GzdGd+fHHVd5nu93%0AyjckbSS++MK9TpvmqmQEW79eKilxT6J69AhcdsIJ0UujtdKbb7p2HAsXuuUlJRXLGzas+lj+gj/r%0AVq0i3zbe7B/0S7Ex2idSnFi0aJGeeOIJTZ8+XWvWrNGePXsClv/i16FUo0aN1LNnT02dOlUbN25U%0Aq1atNGXKFB1//PE6+eST1bZtW+Xn52vYsGGaP3++tmzZoosvvri+s1Rjwd9t8HcPhHTYYYHvP/oo%0AsJO3+jRxYuD7ww6raBgIJIFUuSbXBdfzuou3+4Hgw0fztCeeCS/E57zBWgLz2gr4ODdsCLda7bRo%0AUXmerw8g/xOgOr4v/Yknql7PvxDEp127qrepSRpvvVV69lnpgAOk0093T5zKajrp1VddNZNIBX/W%0AiRzftAp6qrAh2idSHPjyyy/Vt29fFRcXKy8vT+eee66aNWumtLQ0ff311/rggw+0d29ABRTl5eVp%0AypQpmjp1qvLy8rRgwQLdc889klwVt8mTJ8taW/6kPRHaowV/t8HfPRDS2We78cV9w5TNn+/uUE4+%0AuX7TsXev9NJLgfPOO69+0wDEWCpck+uC63l0xNv9QPDho3naE8+EF+JzrvKRCIF51WJaYh4tzZu7%0A161bXacLNRGtgpD166W//lX6zW+kzz93tR/9vfVW5PsqKan89Mq/ikyiSYWn8w899JB2796tqVOn%0AKjdo6KVHH31UH3zwQaVtfO3LPvvsM6Wlpam0tLT8Yt23b1+99dZbWrhwofLz82WMUZ8+fWKej7qK%0AtyfkSBAHHOB6vynrFEmS63GmZ093V3Diie7RfseONf+RD6eoyHVx+9NP0pIl0uTJrn7e1q2B611y%0ASXSOB8SJVLgm1wXX8+iIt/uBWJaYR0uyxTNS6BLzqtYnMK9aTEvMayItLfxTp5NOkubNcz0innVW%0A/abL5/vvXWFPv36VT+Kff3bLI7VlS0XBkeT+OWtSbSTepMLT+eXLl6tly5aVLuKSNG3atJDbHH/8%0A8WrWrFl5W7SsrCydXFZC6Lugf/LJJ5o1a5aOOuoozy9qkYi3J+RIIEOGBAbmkrsr+PzzwHnNmlUE%0A6Z06VTzGr05JibRunQvEf/rJDctWXY80ffq4HuOBJJIK1+S64HoeHfF2PxDLEvOaSKV4RqLEPNo2%0AyzXQN5J7glNUJDVoUP8JadXK3UuFMny4NGaM60EwJ6dyP0L79rkxAf/f/4td+rp0ca8zZ7p/uPR0%0A937HDjfsQXFx5PtKpvblUmo8ne/SpYuWLl2qb775RkcddVT5/LFjx2pSmF4y0tPT1bt3b3300Ufa%0Atm2bevXqVd4pT9euXdWlSxeNGjVKu3btSpjeW+PtCTkSyKWXusB87Niq19u2zXV/u2hRbNPTvr3r%0AUhdIMqlwTa4LrufREW/3A/FSYp5K8YxEiXlUWasSY7RZUnlF6k2bvOmgNi9P+sc/pHPOcR0eZGRI%0AvXu76dBDXVf/11zjegvs39+dzEVF0o8/uidPrVu72oqx0q6dq/H4j3+44RD69XMPMiZPdj2qH3OM%0A9PXXke0rmdqXS6nxdP7mm2/WpEmT1KtXL1100UVq3ry55s6dq5kzZ2rgwIF6++23Q26Xl5enjz76%0ASOvXr6/U5iwvL09jy4KURGmPFm9PyJFAjHHtu3v0kP72N+96Zm/RwnV9++ST7sIBJJng3+WNGzfK%0AWitDJ4eSuJ5HzLNs3QAAIABJREFUS7zdD8RLiXkqxTNSzUvMGS6tegEfqVcn8qhRrkBl9mw3JMB9%0A9wXWerz8clf947LLpG++kUaPlt54Q1q+XBo4UHr++dincexY6Z57pN27peeec80Vzz7b1cT0tRuJ%0ABCXmiad///6aOHGiDj/8cP3zn//U2LFjlZmZqalTp+qsKuoj+V+gg5+i+5ZlZGSod+/esUl4FO3d%0AuzdgeJT09HQ1r8mJDxgj3XCDtHixuwt5+WVp8GDp1FNdlfJot+lp29bdGQ0Y4AaV/eILd5F77TWC%0AciStzMxMNW3atPx9SUmJtgb3rZDCuJ5HByXmoaVSPCPVvMTc2GiOMJ+EjNHnksq7xp02zT3VQey8%0A+qp09dUV7y+7zP1TRqqgoECSQraP8sLPP/8cMF5nu3bttGbNGg9TVDcnnXSSFixYUKlX1lS3evVq%0AdfAbeLNNmzZat26dhymKrnj7v4qGhMtTaakLnH3txFevrlSvrrCwUJKUk5NTeftWrSrap4cbqDVO%0AJdx3FQHy5J0uXbpolV/XysuXL9dBBx3kYYq8wfU8dvr27aupU6eWv//000912mmn1Xg/0fqf2rlT%0A8nsepcxMF3hSUSS2LrtMGj8+YNaV1ipsOzGqslcv4MnGr796lYzUkQpV2RO12lxJSYm+//57dezY%0A0eukxJ3gamtePx1HEkpLk9q0cVPwIK5lfim7icuJ88AI8NL+++8fEJj/+uuvKReYcz2PrXi7J2jc%0A2FXF9g1Jv3evazcd3MEZoitETesqS8ypyl69tf5vli3zKhmpY+nSwPfVjU0Y77KysgKqNBcXF2vl%0AypUepqh2HnjgAZ1++un69ddfNXDgQK+TE3eWBp247RL9xAWAJBX8+7wsxW7uuJ7HVnFxsZYvXx4w%0Az+t7AmMq30+n2GnvieCYRkFxZTAC8+oFNPGfP9+rZKSO4M/4mGO8SUc0HROUifkJeCI9+OCDWr58%0AuW6//XaNGDHC6+TEneDvNPg7BwDEh2S4JtcF1/PYWrp0qXbv3l3+vk2bNp4H5lLl++kUO+3r3caN%0Akl/FHEkqlrS4qm2oyl69eQFv5oVbDdGwd6/03/8GzgtTYzOh9OjRI2D8z3nz5iXcU+pS/8HlUcm8%0AoB+HHslw4gJAEgr+fQ7+/U52XM9jK9T9QDw0X+zRQ3r//Yr38+a5IcAQGyEefHxrrfZUtQ0l5tX7%0ARlKJ783KldK777oOExBd27a53heLiirmdeqUHJ0DB98EvPrqq/ryyy/pCTbBWWu1fv16ffrpp5o8%0AeXLAMgJzAIhPwb/PM2fO1IQJE7R48eKAkk4gUqWlpfr55581bdo0PfXUUwHL4uV+IDgZEyZI337r%0AxutGdK1eLb3wQqXZ1T4BpMS8GtZqtzFaJOko37wLLnADznfoIB1wgNS+feDrfvu5ThbCTVlZrg+f%0AZFRSIu3aVfW0aZO0Zo07aYNfgwcJiJPfsjo79thjA96vXbtWJ5/sOvtv1aqVWrVqpf3337/S3/vv%0Av7+aNWumRo0aqVGjRsrMzAx4DZ6XmZmp9PR0L7KYMIqLi7V3717t2bOn/NX/b//X3bt3a8uWLdq4%0AcaM2bNhQ6XXDhg3atm1bpWNkZWWF7hUbAOC5Tp06qVWrVgFDWl100UXlf++3335q0aKFmjdvXuVr%0A06ZN1bBhw1pNacl6IxiHrLUqKirSvn37ajzt2bNHW7du1ZYtWyq9+v+9efNm7du3L+Txg+8BvRKc%0AjE2bpCOPdHFJx46VY5p27VzncFXFNI0aJW/P7kVFVcczO3dK69dXjmVWrw47HF21jQcIzCMzXn6B%0AueQC0B9/dFNtNGpU9YkeT0F8JMG2bwrzm1Rrl14a3f155eCDD1aPHj1CVpfbuHGjNm7cGLXOZxo0%0AaFApgA8XyPvPa9CgQVxUtYqEtbb8ghkuqA63rKQeHg336dOHmy4AiFPGGA0aNEh/+9vfQi7fvHmz%0ANm/eHNM0pKen1zqo95/S09MT5tpdU6WlpbUKpoOnIv+qmPWsbdu26tOnj2fH99e2rdS3b+C44ZKr%0ABVxY6KaaMsbFKpHENPEQxFcXbPtPQaOR1tVOSROrW4nAPDJPS7pA0vHR2uGePW7atClae0w+v/ud%0AdOGFXqciOtLS0vR///d/6t27t3bt2hXTYxUVFamoqEg7duyI6XEQWps2bXTdddd5nQwAQBUeeugh%0ATZw4UT/88IMnxy8pKdHu3bupOp/E0tLS9Ne//lUtWrTwOinlXnhBOvFEacuW6OzP2opAFlW6w1r9%0AVN1KBOYRsFZFxqiXpCGSTpUL0Lt5m6rkY4x06KHS8cdL/fq50nKvn6xFU48ePVRYWKgxY8bo22+/%0A1eLFi1VYWKjiKD+SQ/1q1KiRDjvsMB1++OE67rjjdMghhygrK8vrZAEAqtCsWTMtXrxY48aN09y5%0Ac/X9999rxYoV+umnn+gcDbXSsmVLdevWTQcddJC6d++uwYMH6+CDD/Y6WQEOPlhassQF6LNnuylM%0AtWvUzT5JCyTNkfQPazUrko0IzCNkrfZJeqFskjFqKumAsql9xev71zRv3rzliSf2qbJ6RLIypvqq%0ALNnZFW1Y/NuzHHCAqw6TzNq3b68HHnig/H1RUZE2bdoUsv2y73Xnzp3as2eP1qxZo6KiImVmZlZZ%0AVRtVM8ZUqtYfqoq/r81+8+bNA9r8B/cH0LJly4Bq6wUFBd5lDgAQsaysLF133XUBtZyKiooC2g5P%0AmzZNO3bsUKdOnSq1L969e3etqlbv3bvXw1ynpgYNGtS6uUB1fQ34Xps0aeJ1NiPStq3kuxW1Vtq8%0AuXK/T2vWSOvWVV/dO5lP5fR0qUmT8PHM559/pi1bft0gXfqcpDVl0+qy13XWqsYlbwTmtWStdkgq%0ALJvKGXN+34MOOrblpEnhO96z1lVjj7SNQ3CHaNFUWNagpKqOqtLSIms70rixlJmZXKXcsdagQQO1%0AbdtWbdu2rXZdX8CXm5sbdh1fBye1aXvtRRusSM6/cHyBc6Rt6X2vGRkZSdseDwBQNw0aNFDr1q3V%0AumxIGF+zsKquvTVlrVVJSUlU2k/XttZdXa6/9cUYo8zMzIgD6AULFigjI0OnnnpqwPxE6kOnvhkj%0AtWzppt/8pubbl5S4NuqRxDP+ZUdenX8ZGVUH2/5TgwZV76tHj7s0f/78H6299IGopS9aO0LkfB0l%0AZGVJrVp5m5aCgl8kSbm58fvDjMgZY8ovRM2aNfM6OdWK5GEDAADJxBijjIwMZWRkqHHjxp6kIRmv%0Av+vXr5cktWvXzuOUpI70dKlpUzfVBPFHaHQbDAAAAACAh+ocmBtjSqIw3R+NzAAAAAAAkGiiUZXd%0ASFol6Ydabts7CmkAAAAAACAhRauN+d+ttQ/WZkNjDGNSAAAAAABSFm3MAQAAAADwUDRKzFtLqsvI%0A3HXdHgAAAACAhFXnwNxau9HL7QEAAAAASGRUZQcAAAAAwEPR6vytEmNMmqQOkjpKahBqHWvt9Fgd%0AHwAAAACARBCTwNwYc4ek2yXtX82q6bE4PgAAAAAAiSLqgbkx5gFJ90vaKOk1Sb9IKo72cQAAAAAA%0ASAaxKDEfIul7ST2stVtjsH8AAAAAAJJGLDp/ayXpQ4JyAAAAAACqF4vAfLmk/WKwXwAAAAAAkk4s%0AAvPnJZ1tjGkXg30DAAAAAJBUot7G3Fr7ojHmYEmzjDEPSpovKWS1dmvtj9E+PgAAAAAAiSQWJeaS%0AtFCuOvsrkr6WtDLE9H2Mjg2gno0bN07FxQy+AABAqikuLta4ceO8TgaQ8GIxXNq1kv5Pboi0Akmr%0AxXBpnli0SMrPl7Ztk5o1k/LypCOO8DpVSEZXXnmlRo4cqfvuu0+DBg1SRkYsBnwAUM6YkLNzq9vO%0A2minBECKKi4u1vjx4zVy5EgtX75cgwcP9jpJSFKpEtPE4u75NknrJfW01q6Mwf7rzBjTUdKDkvrL%0A9SK/RtL7kkZYazd7mbZoyM+XHnxQmj698rLevaX773cnNBBNy5cvJ0AHACDJBQfkQKykWkwTi6rs%0AXSS9HcdB+UGS5km6WtJsSc/IVau/SdIXxphWHiavzsaOlfr1C30CS25+v37SK6/Ub7qQOnwB+mGH%0AHUYVdwAAkoSvyvphhx2mK6+8kqAcMZWKMU0sAvNfJDWIwX6j5XlJbST90Vo7wFr7v9bavnIB+iGS%0AHvY0dXWQny8NGyaVlla9XmmpNHSoWx+IFQJ0AAASHwE56luqxjSxCMzHSTrTGJMdg33XiTGmm6R+%0Akn6Q9FzQ4j9L2inpCmNMk3pOWlQ8+GD1J7BPaak0cmRs0wNIBOgAACQiAnJ4JVVjmlgE5o/IVRH/%0AzBiTG2cBet+y10+ttQFft7V2u6RZkhpLOqm+E1ZXixaFr+oRzrRp0sqVjWOTICAIAToAAPGPgBxe%0Aqm1Ms2hRbNJTn4yNcg+txpgS35+Sqtq5tdbWa89QxpgnJN0u6XZr7VMhlo+WdKOk31trX6hmX/PC%0ALDo0Jyen8ZgxY+qc3pp4550OGj06p8bbDR36rc45Z6Wys+Pp+UndbN++XZKSKk9SfOerT58+Nd7m%0Axhtv1Omnny4pPvNUW/H8PdVFMuYrkfOUW4v/OUkqmDo1yimpH4n8XYVDnhJDMuZJqjpfb7/9tp57%0ALrhiafWmevz7kozfVTLmSao6X7WNaYYPL9QFF/xS57RFatiwYSosLJxvre0RrX3GIjCeoaoDci81%0AL3vdGma5b36LekhLVO3aVbuvsrbbAQAAAEA0pXJME/UcWGtzo73PeuQbGLbaBwvhno4YY+ZlZ2cf%0Am5ubG810Veubb2q33X77pSs7O1v1nd5YKigokKSkypOUPPnq3r17+XBqM2fOlJT4efKXLN9TsGTM%0AVzLmqTqJmtdk/K7IU2JIxjxJVeerV69eOuGEE2o8HJrXn1EyflfJmCep6nzVNqY5+uiuys3tWvtE%0A1VAsajHEoo15PPOViDcPs7xZ0HoJo7Zj+B17bMIP244E0b17d7322mv67rvvNHjwYMY4BwAgDmVk%0AZGjw4MH67rvv9Nprr6l79+5eJwkppLYxTTKMZ55qgfnSsteDwyz3NWhYVg9piaojjpB6967ZNqee%0AKnXtuis2CQLKEJADAJB4CNDhhdrGNEccEZv01KeYBebGmHOMMfcZY/7PGPNKiGlsrI5dBV+vFP2M%0AMQF5L+s9/hRJuyV9Wd8Ji4b775fSIvxG09Kk++6LbXqQ2gjIAQBIfAToqG+pGtNEPTA3xnQ2xvxX%0A0vuSRkgaKumqMFO9staukPSppC5yva/7GyGpiaRx1tqd9Zy0qMjLk8aMqf5ETkuTXnopOap8IP4Q%0AkAMAkHwI0FFfUjWmiUWJ+V8lHSHp75Jy5aqHdw0xdYvBsSPxe0nrJf3VGPO+MeZRY8wUSbfIVWG/%0A16N0RcWQIdKnn7oqHaGceqpbfs019ZsuJD8CcgAAkh8BOupDKsY0sbhz7itpkrX22hjsu86stSuM%0AMcdJelBSf0lnSloj90BhhLV2k5fpi4a8PDctWiTl50vbtknNmrl5ydD+AvHntdde06BBgwjGgfpi%0AQw8ekqw9+AKIP74AfdCgQRo/frzXyUESSrWYJhZ30UWS/huD/UaNtfYnSVd7nY5YO+KI5DxpEX8G%0ADx7sdRIAAIAHfAE6ECupEtPEoir7LEm/icF+AQAAAABIOrEIzO+X1NsYc0kM9g0AAAAAQFKJelV2%0Aa+0CY0yepI+NMddJmi9pa+hV7choHx8AAAAAgEQS9cDcGNNc0qOSWko6tWwKxUoiMAcAAAAApLRY%0AdP72jNwwaZ9Jel3SaknFMTgOAAAAAAAJLxaB+dmSPrfW9ovBvgEAAAAASCqx6PwtS9LnMdgvAAAA%0AAABJJxaB+QJJ3WKwXwAAAAAAkk4sAvORks4xxvSKwb4BAAAAAEgqsWhjfoCkjyRNMcaMlzRPoYdL%0Ak7V2XAyODwAAAABAwohFYP6q3FBoRtLgsskGrWPK5hGYAwAAAABSWiwC86tjsE8AAAAAAJJS1ANz%0Aa+1r0d4nAAAAAADJKhadvwEAAAAAgAjVOTA3xiw2xvzeq+0BAAAAAEhk0SgxP1TS/h5uDwAAAABA%0AwopWG/NcY0xttw3usR0AAAAAgJQRtcC8bAIAAAAAADUQjcC8TxT28UMU9gEAAAAAQMKpc2BurZ0W%0AjYQAAAAAAJCKGC4NAAAAAAAPEZgDAAAAAOAhAnMAAAAAADxEYA4AAAAAgIcIzAEAAAAA8BCBOQAA%0AAAAAHiIwBwAAAADAQwTmAAAAAAB4iMAcAAAAAAAPEZgDAAAAAOAhAnMAAAAAADxEYA4AAAAAgIcI%0AzAEAAAAA8BCBOQAAAAAAHiIwBwAAAADAQwTmAAAAAAB4iMAcAAAAAAAPEZgDAAAAAOChlArMjTEN%0AjDE3GWP+boz52hizzxhjjTHXep02AAAAAEBqyvA6AfWsiaRny/5eJ2mtpE7eJQcAAAAAkOpSqsRc%0A0i5JZ0pqb61tJ+kVj9MDAAAAAEhxKVVibq3dJ+nfXqcDAAAAAACfVCsxBwAAAAAgrhhrrddp8Iwx%0A5gFJf5Y01Fr7cg23nRdm0aE5OTmNx4wZU9fk1Yvt27dLkrKzsz1OSfQkY56k5MwXeUocyZgv8pQ4%0AkjFf5CkxJGOepOTMF3lKHMmQr2HDhqmwsHC+tbZHtPZJiTkAAAAAAB5KuDbmxpgfJHWuwSZvWmsv%0Aj3Y6wj0dMcbMy87OPjY3Nzfah4yJgoICSVKipDcSyZgnKTnzRZ4SRzLmizwljmTMF3lKDMmYJyk5%0A80WeEkcy5CsWpf0JF5hLWiFpTw3WXx2rhAAAAAAAUFcJF5hba/O8TgMAAAAAANFCG3MAAAAAADxE%0AYA4AAAAAgIcSrip7XRlj/lfSoWVvjyl7vdoY06vs75k1HToNAAAAAIDaSrnAXFJ/SacGzetZNvkQ%0AmAMAAAAA6kXKBebW2lyv0wAAAAAAgA9tzAEAAAAA8BCBOQAAAAAAHiIwBwAAAADAQwTmAAAAAAB4%0AiMAcAAAAAAAPEZgDAAAAAOAhAnMAAAAAADxEYA4AAAAAgIcIzAEAAAAA8BCBOQAAAAAAHiIwBwAA%0AAADAQwTmAAAAAAB4iMAcAAAAAAAPEZgDAAAAAOAhAnMAAAAAADxEYA4AAAAAgIcIzAEAAAAA8BCB%0AOQAAAAAAHiIwBwAAAADAQwTmAAAAAAB4iMAcAAAAAAAPEZgDAAAAAOAhAnMAAAAAADxEYA4AAAAA%0AgIcIzAEAAAAA8BCBOQAAAAAAHiIwBwAAAADAQwTmAAAAAAB4iMAcAAAAAAAPEZgDAAAAAOAhAnMA%0AAAAAADxEYA4AAAAAgIcIzAEAAAAA8BCBOQAAAAAAHiIwBwAAAADAQwTmAAAAAAB4iMAcAAAAAAAP%0AEZgDAAAAAOChlArMjTE5xpi7jDFTjDE/GWP2GWPWGWM+MMb08Tp9AAAAAIDUk+F1AurZSEkXS1os%0A6RNJmyQdIulcSecaY26y1v7Vw/QBAAAAAFJMqgXm/5H0uLV2gf9MY8ypkiZLesIYM8Fau8aT1AEA%0AAAAAUk5KVWW31r4aHJSXzZ8mqUBSQ0k96ztdAAAAAIDUlVKBeTWKyl6LPU0FAAAAACClEJhLMsZ0%0AlpQnaZek6R4nBwAAAACQQoy11us0eMoYkykpX9Ipku601j4R4Xbzwiw6NCcnp/GYMWOilcSY2r59%0AuyQpOzvb45RETzLmSUrOfJGnxJGM+SJPiSMZ80WeEkMy5klKznyRp8SRDPkaNmyYCgsL51tre0Rr%0AnwlXYm6M+cEYY2swvVHFvtIlvS4XlP9T0pP1lQ8AAAAAAKTE7JV9haQ9NVh/daiZZUH5G5IulPQv%0ASZfbGlQfCPd0xBgzLzs7+9jc3NwaJNE7BQUFkqRESW8kkjFPUnLmizwljmTMF3lKHMmYL/KUGJIx%0AT1Jy5os8JY5kyFcsSvsTLjC31ubVdR/GmAxJ4+WC8vGSBltrS+q6XwAAAAAAairhAvO6MsY0lCsh%0AP0/SOElXW2tLvU0VAAAAACBVJVwb87oo6+jtPbmgfKwIygEAAAAAHku1EvMXJZ0paYOkXyTdb4wJ%0AXqfAWltQz+kCAAAAAKSoVAvMu5a97i/p/irWK4h9UgAAAAAASLHA3Fqb63UaAAAAAADwl1JtzAEA%0AAAAAiDcE5gAAAAAAeIjAHAAAAAAADxGYAwAAAADgIQJzAAAAAAA8RGAOAAAAAICHCMwBAAAAAPAQ%0AgTkAAAAAAB4iMAcAAAAAwEME5gAAAAAAeIjAHAAAAAAADxGYAwAAAADgIQJzAAAAAAA8RGAOAAAA%0AAICHCMwBAAAAAPAQgTkAAAAAAB4iMAcAAAAAwEME5gAAAAAAeIjAHAAAAAAADxGYAwAAAADgIQJz%0AAAAAAAA8RGAOAAAAAICHCMwBAAAAAPAQgTkAAAAAAB4iMAcAAAAAwEME5gAAAAAAeIjAHAAAAAAA%0ADxGYAwAAAADgIQJzAAAAAAA8RGAOAAAAAICHCMwBAAAAAPAQgTkAAAAAAB4iMAcAAAAAwEME5gAA%0AAAAAeIjAHAAAAAAADxGYAwAAAADgIQJzAAAAAAA8RGAOAAAAAICHCMwBAAAAAPBQSgXmxphOxpjn%0AjTFfGWPWGmP2GmNWG2NmGGOuNsY08DqNAAAAAIDUklKBuaSDJF0maauk9yU9JWmipM6SXpH0qTEm%0Aw7vkAQAAAABSTaoFoZ9L2s9aW+o/s6yk/FNJuZJ+J+lf9Z80AAAAAEAqSqkSc2vtvuCgvGx+kVwJ%0AuiTl1G+qAAAAAACpLKUC83CMMemSzix7+42XaQEAAAAApBZjrfU6DfXOGLO/pOGSjKTWkk6T1F3S%0AeEmX2wg+FGPMvDCLDs3JyWk8ZsyYaCU3prZv3y5Jys7O9jgl0ZOMeZKSM1/kKXEkY77IU+JIxnyR%0Ap8SQjHmSkjNf5ClxJEO+hg0bpsLCwvnW2h7R2meqtTH32V/Sn/3eW0lPSronkqAcAAAAAIBoSbjA%0A3Bjzg1wv6pF601p7uf8Ma+0StyuTLqmDpPMlPSiplzHmLGvtpup2Gu7piDFmXnZ29rG5ubk1SKJ3%0ACgoKJEmJkt5IJGOepOTMF3lKHMmYL/KUOJIxX+QpMSRjnqTkzBd5ShzJkK9YlPYnXGAuaYWkPTVY%0Af3W4BdbaEkk/ShpljFkn6S25AH14nVIIAAAAAECEEi4wt9bmxWjX/y57zY3R/gEAAAAAqIRe2St0%0AKHst9jQVAAAAAICUklKBuTHm2LJ25cHzm0oaVfb24/pNFQAAAAAglSVcVfY6ul/SKcaYz+Xalu+S%0A1EnSGZJaSPpc0qPeJQ8AAAAAkGpSLTB/SdJOScfLtSVvLGmzpHmS/iXpFWstVdkBAAAAAPUmpQJz%0Aa+3Hoqo6AAAAACCOpFQbcwAAAAAA4g2BOQAAAAAAHiIwBwAAAADAQwTmAAAAAAB4iMAcAAAAAAAP%0AEZgDAAAAAOAhAnMAAAAAADxEYA4AAAAAgIcIzAEAAAAA8BCBOQAAAAAAHiIwBwAAAADAQwTmAAAA%0AAAB4iMAcAAAAAAAPEZgDAAAAAOAhAnMAAAAAADxEYA4AAAAAgIcIzAEAAAAA8BCBOQAAAAAAHiIw%0ABwAAAADAQwTmAAAAAAB4iMAcAAAAAAAPEZgDAAAAAOAhAnMAAAAAADxEYA4AAAAAgIcIzAEAAAAA%0A8BCBOQAAAAAAHiIwBwAAAADAQwTmAAAAAAB4iMAcAAAAAAAPEZgDAAAAAOAhAnMAAAAAADxEYA4A%0AAAAAgIcIzAEAAAAA8BCBOQAAAAAAHiIwBwAAAADAQwTmAAAAAAB4iMAcAAAAAAAPEZgDAAAAAOCh%0AlA/MjTFjjTG2bOrudXoAAAAAAKklpQNzY8w5kq6RtMPrtAAAAAAAUlPKBubGmNaSXpL0T0nzPE4O%0AAAAAACBFpWxgLmlM2euNnqYCAAAAAJDSMrxOgBeMMVdJGiDpfGvtRmOMxykCAAAAAKQqY631Og31%0AyhjTWdI3kj601l5RNq9A0qmScqy1yyPcT7jq74fm5OQ0HjNmTJjF8WX79u2SpOzsbI9TEj3JmCcp%0AOfNFnhJHMuaLPCWOZMwXeUoMyZgnKTnzRZ4SRzLka9iwYSosLJxvre0RrX2mVFV2Y0yapNfkOnv7%0Ao8fJAQAAAAAg8aqyG2N+kNS5Bpu8aa29vOzvW+RKxs+y1m6uSzrCPR0xxszLzs4+Njc3ty67rzcF%0ABQWSpERJbySSMU9ScuaLPCWOZMwXeUocyZgv8pQYkjFPUnLmizwljmTIVyxK+xMuMJe0QtKeGqy/%0AWpKMMTmSHpb0d2vtJ7FIGAAAAAAANZVwgbm1Nq+Wmx4hKVPS1caYq8OsU1jWEdz51tr3a3kcAAAA%0AAAAilnCBeR38IGlsmGVnSWonaYKkbWXrAgAAAAAQcykTmFtrv5Z0bahlZb2yt5N0T6S9sgMAAAAA%0AEA0p1Ss7AAAAAADxhsAcAAAAAAAPpUxV9qpYa3O9TgMAAAAAIDVRYg4AAAAAgIcIzAEAAAAA8BCB%0AOQAAAAAAHiIwBwAAAADAQwTmAAAAAAB4iMAcAAAAAAAPMVwaAABJoLi4WG+//bYkqVevXsrI4BIP%0AAECi4KoNAEASGD9+vJ577jlJ0gknnKDBgwd7nCIAABApqrIDAJDgiouLNXLkyPL3I0eOVHFxsYcp%0AAgAANUFgDgBAghs/fryWL19e/n758uUaP368hykCAAA1QWAOAEACCy4t96HUHACAxEFgDgBAAgsu%0ALfeh1BwAgMRBYA4AQIIKV1ruQ6k5AACJgcAcAIAEFa603IdScwAAEgOBOQAACai60nIfSs0BAIh/%0ABOYAACSg6krLfSg1BwAg/hGYAwCQYCItLfeh1BwAgPhGYA4AQIKJtLTch1JzAADiG4E5AAAJpKal%0A5T6UmgMAEL8IzAEASCA1LS33odQcAID4leF1AgAAQOQGDx6swYMHh1xWUFAgScrNza2/BAEAgDqj%0AxBwAAADSts2SAAAgAElEQVQAAA8RmAMAAAAA4CGqsgMAEpK1Vjt37tS2bdu0e/duFRUVad++fQGv%0AVc1btGiRioqKNHfu3BpvG8lyL+zbt0+S1LBhQ0+On56ergYNGqhhw4YBr3Wd98MPPygjI0MrV66s%0A0X4yMzOVnZ2t7OxsZWRwywMAiF9cpQAAnisuLtbPP/+sVatWadWqVfrxxx+1efNmbdu2rXzaunVr%0AwPvt27ertLTU66QjQTRu3FjNmjWrcmrfvr26dOmizp07q3PnzsrOzvY62QCAFEFgDgDwzLp163TH%0AHXfoH//4h2elzEgNu3bt0q5du7R27dqItzn66KP12GOPqX///jFMGQAAtDEHAHikqKhIF154oV5/%0A/XWCcsSlhQsXasCAAZo3b57XSQEAJDlKzAEAnvjggw80Y8aMOu3DVz05KyurUjvjUG2Qa9PWubbL%0AjTFR+qQSg7VWJSUlUW2nX5tt/P/es2ePtm/frm3btslaW6t87d27V/fee6/+85//RPkTAwCgAoE5%0AAMATb731VqV5J5xwQnkb3zZt2oRsB9y8eXM1a9aMDr0QMf+OAsNNmzZt0k8//aRVq1Zp0aJFAVXe%0AP/vsM/36669q3bq1h7kAACQz7mgAAPVu27Zt+vjjjwPmffHFFzrppJM8ShGSmTFGTZs2VdOmTdW+%0AffuItvnNb36jRYsWSZJKSko0YcIE/f73v49lMgEAKYw25gCAejd//nzt3bu3/H3Xrl114oknepgi%0AINCgQYMC3n/++ecepQQAkAoIzAEA9W7ZsmUB70866aTyNtnGmBpNr776asC+duzYoaefflp9+vRR%0AmzZt1KBBA7Vo0UInnnii/vSnP+mHH34IWP/yyy+XMUZvvPFG2PQuWLBAxhh179692rbKkyZNkjFG%0AvXr10qpVq8q3C+XTTz8tz8fcuXMrLbfWqnXr1kpLS9PGjRurPG6wUaNGle97/vz5YdebO3dulZ/v%0A8OHDK20zfPhwGWM0evToatOxbt06PfbYY7r44ot1yCGHKC0tTcaY/8/encfVlP9/AH+dNu2hSVki%0AS34a+5o1SmMZxBjGFrLFd2asY8bY12HMGMyYsSYMhiZmZF8rEhIpZMsWQ5YsSaHt8/vjuFe3e8uN%0AdFtez8fjPG73fM75nM/nuOW+z2dDZGRkruoDAAsWLFArn56eHiwtLeHs7IxFixYp13JXSE9Px44d%0AOzB8+HDUrl0bVlZWMDU1Rc2aNfH999/jyZMnGq+VtfdG1s8sERFRXmJXdiIiyncxMTEq76tXr678%0Aefr06WrHL168GAkJCRg9ejRKliypklavXj3lz8eOHUOPHj0QFxcHe3t7dOrUCWXLlkVSUhIiIiLw%0A448/4ueff0Z4eDjq1KmjdXnr16+Phg0b4vTp0wgKCoKbm1u2x/r4+AAAhg0bhkqVKqFq1aq4du0a%0AYmNjUalSJZVjAwMDIUkShBA4dOgQGjVqpJIeFRWF+Ph41K9fH9bW1lqXFwBWrVqlzHvlypVYvnx5%0Ajsc3a9YM7dq1U9vfpEmTXF03q3PnzmHixIkAAAcHB5QuXTrXDxmyylzW9PR03LlzBwEBARg3bhyC%0Ag4MREBCgPDYuLg4eHh4wMTGBq6srOnTogFevXmH//v2YP38+/Pz8EBoaqtbFPfNnEpADcyFEsZvU%0Aj4iI8gcDcyIiyndZWx8dHR2VP8+YMUPt+LVr1yIhIQFjxoyBg4ODxjyjo6PRvn17JCcn4+eff8aY%0AMWPUJoe7fv06vv32Wzx79izXZfb29sbw4cPh4+OTbWD+8OFDbN++HSVLlsQXX3wBAHBzc8O1a9cQ%0AGBiIQYMGqRwfGBiIOnXqIDk5GYGBgZgwYYJaOgC0bds2V2UNDQ1FdHQ0evXqhbCwMPz111/45Zdf%0AYGZmlu05zZs313jv31etWrUQHByMevXqwcrKCp07d1abXyC3NJU1Li4ONWvWxPbt23H+/HnUqlUL%0AAGBiYoKFCxdi6NChsLCwUB6flpaGvn37wt/fH5MnT8aaNWtU8itXrhxMTU2RnJwMAEhISEB8fDwn%0AgCMiog+CXdmJiCjfZQ3Ms7ZOvouvv/4az58/x+TJkzF+/HiNM7ZXqVIFW7duRePGjXOdf9++fWFu%0Abo5//vkHjx8/1njMunXrkJKSAk9PT5iYmAB4E1QrgmyFhIQEREREwNXVFa6urjh69KhaN+x3DcxX%0ArVoFABg8eDAGDBiAxMREbN68OVd55BU7Ozu0bt0aVlZWH/Q6ZcuWRe3atQHID0gUrK2tMXbsWJWg%0AHAAMDAwwZcoUAEBwcLBafnp6eioPjAB2Zyciog+HgTkREeW7rOO8sxuDra2YmBgEBwfD1NQU48eP%0Af+vxJUqUyPU1zM3N0bt3b7x69Qrr16/XeMzq1asByN3YFdzc3CBJklpgHhwcjPT0dLi5ucHV1RXJ%0Ayck4ceKEMj0tLQ1HjhyBoaEhWrVqpXU5ExIS4O/vjwoVKsDd3R1eXl6QJAkrV67M8bybN29i6dKl%0AmDt3Lnx8fHDx4kWtr1kQ3L9/H+fOnYOxsbGytfxtDA0NASDbZfeyBubXr19/v0ISERFlg13ZiYgo%0A36Wlpam8Nzc3f6/8jh49CgBo3LgxLC0t3yuvnHh7e8PHxwerVq3C6NGjVdJCQkJw6dIlODs7q4xf%0At7GxQa1atXDu3DlcunQJNWrUACC3huvr68PFxQUvX75U7nNxcQEAhIeHIzExEa1atcqxC3pW69ev%0AR3JyMsaMGQM9PT1UrlwZrVq1wpEjRxAVFYW6detqPG/r1q3YunWryr7OnTvD19e3wHXfPnbsmLIr%0Ae3p6Ou7evYsdO3YgIyMDq1at0rq8vr6+AIAOHTpoTM/6ucz6uSUiIsorbDEnIqJCLy4uDgBQoUKF%0AD3qdxo0bo169eoiOjlZp3QbeTPrm7e2tdp5iTHrmVvPAwEA0aNAAVlZWsLW1hZOTk1o68O7d2L28%0AvJT7FD8r0jIrVaoU5syZg6ioKDx79gzx8fE4cOAAnJ2dsXPnTnTo0KHABaTHjx/HzJkzMXPmTMyZ%0AMwe+vr549OgRPv/8c7Ro0UKrPA4ePIjFixejTJkyyi7tREREulKsAnNJkhwkSRI5bLoZgEdERO9F%0AsYRZfsyYreimnjnIVXQft7S0RK9evdTOyTrO/MGDB4iOjoarq6vyGFdXV4SFhSknG1Mc6+7urnXZ%0AwsLCcPbsWbRo0UKlG3bPnj1hZmaGDRs2KPNXqFq1KiZPnow6derAwsIC1tbWcHd3R2BgIJycnBAR%0AEQE/Pz+ty5AfvvnmGwghIIRARkYG7t69i+XLl8PPzw9NmjRRm/U/q4iICPTo0QOGhob4+++/YWtr%0Am08lJyIi0qxYBeaZRAGYqWHbostCERHRu1EsdfXff/998Gt5enrC1NQUfn5+SExMBABs3LgRL168%0AQN++fTV2O2/dujX09fURFBQEIQQCAwMhhFCZ3b1NmzZISUlBSEgIXr58iWPHjsHc3DxXy5UpxpFn%0Abi0H5C7ZPXr0QEJCAv7++2+t8jI1NcWAAQMAAEeOHNG6DPlNkiSULVsWw4YNw5QpUxAfH5/j7PJn%0AzpzBJ598gtTUVOzYsQOtW7fOv8ISERFlo7gG5pFCiBkaNgbmRESFUMuWLQEAJ0+eVAbLH4qiVTwp%0AKQmbNm0CkHM3dsU5jRo1wuPHjxEZGYnAwEAYGhoqyw3Igblikrhjx47h5cuXcHFxUU5Q9jbPnj1T%0AtmwPGzYMkiSpbOvWrQOAt04Cl5lirHZSUpLW5+iSs7MzAPlzoEl4eDjatm2LV69eYdeuXbkeJkBE%0ARPShcPI3IiIq9BwdHdGmTRsEBwfjl19+eet63CkpKTAyMnrn63l7e2PNmjXw8fFBw4YNcebMGTRq%0A1Aj169fP9py2bdsiLCwMgYGBCAwMRJMmTVRa121sbFCzZk1l0K44R1t//fUXkpKSUKdOnWyXg9uz%0AZw+OHz+O6Oho1KxZ8615KsbRV6lSRety6NKTJ08AABkZGWppx48fR4cOHZCRkYE9e/bkaqZ7IiKi%0AD624tpiXkyRpuCRJk16/1nn7KUREVJD9/vvvMDc3x5w5c7B48WKkp6erHRMbG4uePXtm26KqraZN%0Am6J27doIDw/H2LFjAagukaaJotv6unXrcO3aNZXx5Qqurq6IiIjAv//+C0BzYJ6eno5Lly7h6tWr%0AKvsVY94XLVoEHx8fjduoUaMAqLaanz59WmN5//nnH/j6+kJfXx99+vTJsW557f79+7h06RKePn2q%0A9Tmpqan4/fffAci9DzILCQlBu3btAAD79+9nUE5ERAVOcW0x/+T1piRJUjCAgUKIWzopERFRMaap%0AhTO3atasiX379qFHjx4YO3YsFi1ahLZt26Js2bJISkpCZGQkQkNDoaenh6lTp6qdv3LlShw8eFBj%0A3v3791cLkocNG4ZRo0YhJCQE5ubm6Nu3b47la9GiBYyNjXHu3DkAUBlfruDq6oolS5bgwoUL+Oij%0Aj1SWXVN48uQJnJycYG1tjfj4eADAqVOnEBERgSpVqmgM+BW8vLwwZcoUrF+/HvPnz4exsTEGDhyI%0ApKQkNGnSBBUqVEBqaioiIiKU9+q3336Dk5OTxvw2bNiAU6dOaUz7/PPP0aVLFwDAiBEjlEvCRUVF%0AAQCmTZuG0qVLA1C/v7Nnz8Yff/yBJUuW4Ouvv1bLO/NyaUII3L9/H/v27cPNmzdRoUIFzJw5U3ls%0AbGwsOnbsiKSkJHTp0gX79u3Dvn371PKcNGmSWi+KvPhcEhERaaO4BebJAGYD2Abg+ut9dQDMAOAK%0A4JAkSfWEEG8dTCdJkuYmBqBGYmIigoOD37+0+UAxFrOwlFcbRbFOQNGsF+tUeOR1vczNzVVaQ+/e%0AvYvKlSu/d77NmzfH5cuXsWrVKmzfvh07duzA06dPYWpqCkdHR3z77bcYPnw4KlWqpHZuSEgIQkJC%0ANObbqFEjtcC8f//+mDBhAl68eIE+ffq8dS12Y2NjNG/eHIGBgShRogSaNWumdkzr1q0hSZJyYjht%0AZ5lXtJYPGTIkx3NsbW3RpUsX/Pvvv/D390f//v0xbNgw7N69G8ePH0d8fDwyMjJQtmxZeHp6YvTo%0A0WjUqFG2+YWFhSEsLExjWrVq1ZSB+YYNG9TGqe/YsUP5s6b7m5Pjx4/j+PHjyvcmJiaoUqUKvvvu%0AO3z33XewtrZWpj18+FB57R07dqhcN7Px48erBeZ37txRe59XvwNF8W8F61R4FMV6sU6FR1Go14eY%0Az0ZSLDFTWEiSdBOA+jeq7G0UQni+JU8DAEcBOAMYI4T4VYtyZBuYOzo6muZmch1dUnyoLCwsdFyS%0AvFMU6wQUzXqxToVHXtdr5MiROH/+vPL93r170b59+zzJmyivVKxYEbdv31a+X7t2rcaHOu+iKP6t%0AYJ0Kj6JYL9ap8CgK9fL29kZMTEyEEKJhXuVZGFvMrwF4mYvj777tACFEmiRJPpADcxcAbw3Ms/tH%0AkCTptIWFRYOs49sKKsWTqsJSXm0UxToBRbNerFPhkdf1atSokUpgfuXKFQbmVKAkJyerBOV6enro%0A3bs3SpQokSf5F8W/FaxT4VEU68U6FR5FoV4f4qFCoQvMhRAfam2Th69f1RegJSKiPFW9enWV9zEx%0AMToqCZFmWSfXc3BwyLOgnIiIKKviOiu7Jk1fv17P8SgiInpvjo6OKu8vXryoo5IQaZb1M5n1M0tE%0ARJSXilVgLklSA0mS1OosSZIbgLGv327I31IRERU/H3/8scr7I0eO5GppLKIPLeskcdnNTE9ERJQX%0ACl1X9ve0EICjJEnHAPz3el8dAIo1a6YKIY7ppGRERMWIk5MTqlWrpuwunJKSgv/9738YPHgwHBwc%0AULFiRXYbpnyVkZGB+/fvIzY2FtHR0di4caNKerdu3XRUMiIiKg6KW2C+HsBnABoD6AjAEMB9AH8D%0A+F0IoXmdHCIiylOSJKFPnz6YPXu2ct/mzZuxefNm5XsrKytYWlqqbZr2m5qawtDQEIaGhjAyMtL4%0A+rZ9+vr6urgVlA0hBFJTU5GamoqUlBSNr2/b9/LlSyQmJuLZs2dv3Z4+fYrU1FSNZSlXrhxatWqV%0Az3eAiIiKk2IVmAshVgNYretyEBGRvA74/PnzkZKSojE9ISEBCQkJ+VYePT09rQJ4bQN+Pb1iNVoM%0AQgikpaW9UwCtaV9aWpquq6Q0ePDgYvfvSURE+atYBeZERFRwODo64o8//sCwYcN0XRQAclfmV69e%0A4dWrV7ouChUgrVq1wtSpU3VdDCIiKuIYmBMRkc4MHToULVq0wF9//YUbN24gNjYWsbGxuHPnDjIy%0AMnRdPCpmSpYsCQcHB1SqVAmVKlVCq1at8Nlnn3GYAxERfXAMzImISKecnJxUxpoDQFpamtrY4ISE%0ABI1jgxMSEvDy5ctcj0VOTk5GWloaMjIykJKSAiGEju4AZcfAwABGRkaQJAmGhoYwNTXN1fACIyMj%0AjfMUZLeZmJjouspERFRMMTAnIqICx8DAAKVKlUKpUqU+2DWCg4MBAG3atAEApKenv/PYaE1pugj0%0Ar1y5AgCoXr16vl8bkP/dcjseP7s0AwMDSJIEQP3fioiIqKhhYE5ERARAX18fJiYmhbrVlAEsERFR%0A4cQpRomIiIiIiIh0iIE5ERERERERkQ4xMCciIiIiIiLSIQbmRERERERERDrEwJyIiIiIiIhIhxiY%0AExEREREREekQA3MiIiIiIiIiHWJgTkRERERERKRDDMyJiIiIiIiIdIiBOREREREREZEOMTAnIiIi%0AIiIi0iEG5kREREREREQ6xMCciIiIiIiISIcYmBMRERERERHpEANzIiIiIiIiIh1iYE5ERERERESk%0AQwzMiYiIiIiIiHSIgTkRERERERGRDjEwJyIiIiIiItIhBuZEREREREREOsTAnIiIiIiIiEiHGJgT%0AERERERER6RADcyIiIiIiIiIdYmBOREREREREpEMMzImIiIiIiIh0iIE5ERERERERkQ4xMCciIiIi%0AIiLSIQbmRERERERERDrEwJyIiIiIiIhIhxiYExEREREREekQA3MiIiIiIiIiHWJgTkRERERERKRD%0ADMyJiIiIiIiIdIiBOREREREREZEOFcvAXJIkfUmShkqSdESSpCeSJL2QJOm6JEl+kiRV13X5iIiI%0AiIiIqPgw0HUB8pskSeYAAgC4AYgEsA7ASwDlAbQCUB3AFZ0VkIiIiIiIiIqVYheYA1gBOSgfIYRY%0AkTVRkiTD/C8SERERERERFVfFqiu7JEn1AfQF4KcpKAcAIURq/paKiIiIiIiIirPi1mLe7/XrJkmS%0ArAB0AWAP4BGAQCHEVZ2VjIiIiIiIiIolSQih6zLkG0mSDgNwATAawDQA1pmSBYBlAEYJIdK1yOt0%0ANkk1HB0dTVeuXPm+xc0XiYmJAAALCwsdlyTvFMU6AUWzXqxT4VEU68U6FR5FsV6sU+FQFOsEFM16%0AsU6FR1Gol7e3N2JiYiKEEA3zKs9i1ZUdQJnXrwsBBANwAmABwB3ANQBfApiqk5IRERERERFRsVTo%0AurJLknQTQKVcnLJRCOH5+mf916+XAfTK1DJ+SJKkHgAiAIyTJGmuECIlp0yzezoiSdJpCwuLBm3a%0AtMlFEXUnODgYAFBYyquNolgnoGjWi3UqPIpivVinwqMo1ot1KhyKYp2Aolkv1qnwKAr1+hCt/YUu%0AMIfcsv0yF8ffzfTzk9ev27N2VxdCREmSdANAVcgt6VHvVUoiIiIiIiIiLRS6wFwI0fY9Tr8MoAmA%0Ap9mkKwJ3k/e4BhEREREREZHWitsY84OvX2tlTZAkqQQAx9dvb+ZXgYiIiIiIiKh4K26B+VbIXdt7%0ASZLUJEvaVABWAIKEEPfyvWRERERERERULBW6ruzvQwiRJEmSF4CdAEIkSfoHwB0AzgBaAngAYLju%0ASkhERERERETFTXFrMYcQ4gDkceY7IC+TNgryLO/LAdQXQsTosHhERERERERUzBSrFnMFIUQUgB66%0ALgcRERERERFRsWsxJyIiIiIiIipIGJgTERERERER6RADcyIiIiIiIiIdYmBOREREREREpEMMzImI%0AiIiIiIh0iIE5ERERERERkQ4xMCciIiIiIiLSIQbmRERERERERDrEwJyIiIiIiIhIhxiYExERERER%0AEekQA3MiIiIiIiIiHWJgTkRERERERKRDDMyJiIiIiIiIdIiBOREREREREZEOMTAnIiIiIiIi0iEG%0A5kREREREREQ6xMCciIiIiIiISIcYmBMRERERERHpEANzIiIiIiIiIh1iYE5ERERERESkQwzMiYiI%0AiIiIiHSIgTkRERERERGRDjEwJyIiIiIiItIhBuZEREREREREOsTAnIiIiIiIiEiHGJgTERERERER%0A6RADcyIiIiIiIiIdYmBOREREREREpEMMzImIiIiIiIh0iIE5ERERERERkQ4xMCciIiIiIiLSIQbm%0ARERERERERDrEwJyIiIiIiIhIhxiYExEREREREekQA3MiIiIiIiIiHWJgTkRERERERKRDDMyJiIiI%0AiIiIdIiBOREREREREZEOGei6APlJkqS1AAa+5bBAIUTbfCgOEVGRlpYGJCcDSUm5e01OBoT48OW7%0Ae9cRAODnp7rfyAgwMwNMTVVfNe3L/FqiBCBJH77cREREVPQUq8AcwDYAN7NJ6w+gCoA9+VYaIqJC%0AJCMDuHQJiI0F7twB7t6VX+/cAeLigGfPVIPslBRdl/htyudpbnp66gF7mTJA+fJAuXKqrzVrAhYW%0AeXp5IiIiKsSKVWAuhNgGOThXIUlSSQDfAUgBsDafi0VEVGAJAWzaBCxaVAcXL1oiKUnXJSq4MjKA%0A58/l7W309OTgvG1bYMoUwNr6w5ePiIiICq5iFZjnoD8AEwCbhRDxui4MEVFBMW8eMHkyAJTWdVGK%0AlIwM4Nw5edu+XX41NdV1qYiIiEhXGJjLhr1+XanTUhARFSA3bwKzZr37+ZL09nHZml5NTAB9/Tyr%0ARq4IAbx69fax8Jr2paa+2zWvX5cfgMyenbd1ISIiosJDEvkxw04BJklSMwDHAFwRQvxfLs47nU1S%0ADUdHR9OVKwtHjJ+YmAgAsChCgx2LYp2Aolkv1qlg27XLDgsW1FDZV6oUUKeOPE5asSnGTZcurRpk%0AGxsXr8nQUlPfTF6XlAQkJgL37r0Zh68Yk3/1KnD5suq5jo6JWLkyu/9WtFeUPn+ZFcV6sU6FQ1Gs%0AE1A068U6FR5FoV7e3t6IiYmJEEI0zKs82WIOeL9+XaXTUhARFTBXrqj+hzlsGLBiRfEKtnPD0BCw%0AspK3tzl/Hqhd+837GzfMkJIiwcioeD8sJyIiKq4KXWAuSdJNAJVyccpGIYRnNnlZAfgC7zDpW3ZP%0ARyRJOm1hYdGgTZs2uclOZ4KDgwEAhaW82iiKdQKKZr1Yp4JtwgTV9x4eDMrzSq1aQMWKwK1b8vu0%0AND2ULt0ajRq9X75F6fOXWVGsF+tUOBTFOgFFs16sU+FRFOr1IVr79fI8xw/vGoDLudju5pCXJwBT%0AAP9w0jciojdSU4GoKNV9DfOss1bBMmOG/MDh9feEfJP1fkZE5O/1iYiIqOAodC3mQoi2eZidYtK3%0AFXmYJxFRoXftmjwJmkLZsvKWE0VrujZTlxw4AOzdC0RGAmfOAE+eAC1aAEePvnuZC5uGDYF//33z%0A/uxZ3ZWFiIiIdKvQBeZ5RZIkZwB1IU/6Fqzj4hARFSgPHqi+r1w5b/P/4w8gIECeIK5aNTkw15Wv%0AvwZ695a7luenrPf04cP8vT4REREVHIWxK3teUUz6VjimTyciykfxWQb3fPRR3uY/YYI8Adrz58CO%0AHXmbd2599BFQo0b+ryOe9Z5mvedERERUfBTLwFySJEsAvSBP+rZOx8UhIipwHj1SfW9tnbf5N2sG%0A1Kz5/uuVN2sGlCghL0+WmYuL3LV+yBDV/RcuyPsHDHizL7sx5pIEtGkjL3k2dKi8JJy+PrB27Ztj%0AkpPlNcjr1ZOXiTM3l8u0adPby571nma950RERFR8FNeu7P0AmAHYzEnfiIjUfegW87zSti1w4gQQ%0AEgJ06CDvS04GwsLknw8dUj0+MPDNedp4/Bho2lQOuLt3B/T0AFtbOe3pU8DNTR4j36ABMHgwkJEB%0A7NsH9O0LREcDc+ZknzdbzImIiEihWAbmQohlAJbpuhxERAXVh24xzytubsAPP8gBuCIwDwkBUlKA%0ATz6RJ5m7dg2oWlVOUwTqbm7a5X/uHNC/P+DrCxhk+R9zzBg5KJ8/H/juuzf7X74EunUD5s4FevSQ%0AW9M10dRiLgSXpCMiIiqOimVXdiIiyllhaTFv3lyeQC5zy/ihQ3IQPXPmm/eA3JodHAw4OgL29trl%0Ab2QELFigHpQ/egRs2AA0aqQalANyeebPl4Psv/7KPm8zM7kbvsLLl3JrPxERERU/xbLFnIiIclZY%0AWsyNjeXgPChILrO1tdxdvXFjeay3ra0cmHt7y+uEP30K9Oqlff4ODkCZMur7w8OB9HS5dXvGDPX0%0A1FT59eLF7POWJLm8d+++2ffokRywExERUfHCwJyIiNQUlhZzQB4vHhgoB+dt28rdyydNktPc3OTu%0A7EK8aTnXdnw5ANjZad6veHARHi5v2Xn+POf8P/pINTCPj8//ZduIiIhI99iVnYiI1GQNzAtqiznw%0AZrz4wYNycJ6R8Sb4dnOT6xIVJQfmkgS4umqfd3bjva2s5NexY+WgP7stKCjn/LPeV04AR0REVDyx%0AxZyIiNQ8fqz6viAH5o0bA5aWb8aWm5jI3diBNwH67t1AaChQp07etP43aSLP0B4S8n75cMk0IiIi%0AAthiTkREGijGSCsYG+umHNrQ15fXLb96FfD3B1q2fDOpWuXK8jjxX3+VJ1bTdjb2tylTBujXDzh1%0ACpg9G0hLUz/m2jXgxo2c8zExUX2f9b4TERFR8cAWcyIiylNeXtmnLV0KmJoCR48CPj7yPsU47JgY%0A1d5PmuMAACAASURBVHPXrtX+mm3bAjt3Ag8eqI8hb9sWWL36zc955fff5TJPmwasXy8/ELC1lceM%0AX7wojz3ftEl+OJAfoqOBrVvLIznZAGfPynWtWTN/rk1ERETvh4E5ERHlqXXrsk9bvFgOzK9eVT/u%0AwQPVfbkNzBWytoorAnMDA7llPa9YWgKHDwMrV8rLom3dKi95ZmsrL8m2aJG8lvqHdugQMGsWcOQI%0AADiqpLm4yA8O8vKBBBEREeU9BuZERJQnhND+WC+vnFvWc6t27eyv36ePvGVnxgzNS55pUx8jI+Dr%0Ar+VNF1avlpeCy8jQnH7kCNCuHbBqFTB4cP6WjYiIiLTHMeZERESFkGJ99uyCcoWMDGDYsDfLxRER%0AEVHBw8CciIioEJo16+1BuUJGhjxJHRERERVMDMyJiIgKmehoxZhy7R0+LJ9HREREBQ8DcyIiokLm%0AXbulszs7ERFRwcTAnIiIqJB59ix/zyMiIqIPi4E5ERFRIWNpmb/nERU0Dg4OWLBgwXsfk5UkSdiy%0AZcv7FI2I8snVq1chSRIiIyN1XZQ8wcCciIiokHnXdcm5nnnORowYgbFjx+brNTdv3oz69evn6zVz%0AUqNGDQQEBGh9fIcOHfDrr7++9bg2bdrg63xeVzA8PBxffvllrs6Ji4tDly5dVPalpqbCysoKUVFR%0ACA4OhiRJsLKyQnJysspxFy9ehCRJkCQJ8fHxAICbN28q90mSBHNzc/zf//0fhg4dirNnz75TverU%0AqQMDAwNcuXJFLc3LywuSJGHOnDkq+xXlVpQrMw8PD+jr6+PAgQNqaTNmzECtWrXU9qenp6NFixbw%0A8PBQS1uxYgUsLS1x8+ZNAMDKlStRr149mJubw8rKCnXr1sX06dOVx/v4+KBkyZIqebztHIUNGzag%0AcePGyp+HDx8OCwsL2NjYwMPDAxcuXFA5PiMjA9OmTUO5cuVgYmICV1dXXLx4UeWYWbNmoXnz5jAz%0AM4OBgeaVpcPCwuDm5oaSJUuiVKlScHd3x6lTp9SOO3r0KGxtbZGRkYEpU6agXr16GvMDgJYtW2LM%0AmDFq+wMDA9XKIYTAypUr0bRpU1hYWMDKygoNGzbEggULkJiYqDH/tLQ05efwxIkTaml2dnaQJAnb%0Atm1T7q9QoYLyHGNjY1SsWBHdu3fHrl27sq1HZo8fP8a4ceNQuXJllChRAra2tujbty9u3bql1fmZ%0Aabo/lStXRlxcnMbP6Lv677//YGRkhKdPn+ZZntpiYE5ERHnKywuQJNVNXx+wtgbc3ICNG/PmOm3a%0AyHlnx8FB3oqimjUBF5fcndO6tXweaSaEwI4dO9C1a9d8vW5AQEC+XzOzlJQU5c+XL1/GrVu38Mkn%0An2h1bmJiIoKCgjQGZx9K5vK+jY2NDUxNTXOVv52dHUqUKKGy78yZMyhVqhTq1q2r3GdlZQV/f3+V%0A41avXo2KFStqzHfv3r2Ii4vDuXPnsGjRIjx48AANGzbE5s2bc1W+kydP4uHDhxgwYABWr16t8Rhj%0AY2P89NNPePjw4Vvzi4uLw6FDhzB27Fj4+PhoXQ59fX38+eefCAwMxJo1a5T7b968ifHjx2Px4sVw%0AcHDAypUrMXbsWHz11VeIjIzE8ePHMXnyZCQlJWWbd27Oyfz7ExkZic8++wwnTpzAoUOHIEkS3N3d%0AVQKsefPm4ddff8Xvv/+OkydPonTp0mjXrp1K3ikpKejRowdGjRqlsXwJCQno0KEDKlWqhBMnTiA0%0ANBQ2NjZo3769WhkDAgLQpUsX6OnlXcglhECfPn0wZswYdOnSBYcOHUJUVBRmzpyJAwcOvPXBmr29%0AvdpnZ+fOnWqfe4VZs2YhLi4OV65cwaZNm2Bvb4+uXbtqfIiQ2aNHj9C0aVPs27cPS5YsQUxMDLZt%0A24anT5/iyy+/1PhgKbf09fVhZ2eX7QOUdxEQEAAXFxe1h0X5QgjBLQ83AKcbNGggCougoCARFBSk%0A62LkqaJYJyGKZr1Yp4LLwkII4M2WkKD9uQMHyud07SrE9OnyNnGiEL16CWFiIqdNmvT+ZWzdWs4r%0AO5UqyVtB1r+/6n1et077cw8eFEJPT/X87DY9Pfn4wio/fq/CwsJE6dKlRWpqqhBCiKdPn4phw4YJ%0AGxsbYW5uLlxcXER4eLjKOVu3bhW1atUSRkZGokKFCmLOnDkiIyNDJb127drC2NhYlCpVSri4uIh7%0A9+4p63TgwAFhZWUlIiIihBBCtG7dWnz11Vcq1xg4cKDo1KmT8v3hw4eFs7OzMDMzE5aWlqJJkybi%0A3LlzyvTQ0FDh4uIiTExMRLly5cSIESNEQqZf4NatW4sRI0aIb775Rnz00UeiUaNGyrT58+cLDw8P%0AIYQQKSkpYuTIkaJs2bLK+k2YMEGlbH5+fqJOnTrK915eXsLW1lYYGRkJW1tb0b9/f2UdAKhsN27c%0AEEIIER0dLT799FNhbm4ubGxsRO/evUVcXJxa/X/88UdRvnx5YWNjI4QQolKlSmL69OmiX79+wszM%0ATNja2oqff/5ZpXyVKlVS2QdArFixQvTo0UOYmpqKypUri/Xr16ucA0D4+/sr3wcFBQkPDw8xatQo%0A5XsAYurUqcLFxUV5XEpKiihTpoyYNm2aACAePnwohBDixo0bAoDaZ0cIIfr06SOsrKzEkydP1NKy%0A4+3tLcaNGyeOHDkibG1tlZ/XzPerY8eOonbt2mLkyJEq9chcLsXv1Ny5c0X37t1FbGysMDY2FvHx%0A8Sr5TZ8+XdSsWTPb8ixfvlxYWlqKW7duiYyMDNGmTRvRpUsXZXqnTp3EwIEDc6zTqlWrhJWVVa7O%0AEUKIly9fCnNzc3H27FmVOik8ffpUSJIkdu/eLYQQIj09XdjY2Igff/xReczz58+Fqamp8PHxUct/%0A06ZNQl9fX23/8ePHBQBx69Yt5b4rV64IAOLMmTMqxzo6Oort27cLIYSYPHmyqFu3brb1adGihRg9%0AerTKvqCgIDF16lSVcmzcuFEAEAEBARrzye7zlJqaqvzsWlhYiKSkJGVa586dlZ/df//9V7m/fPny%0AYtGiRWp5/fHHHwKAOHLkSLb1GTZsmDAzM1P5fRZCiLS0NFGlShVRtWpV5b5+/fqJrl27ihkzZij/%0A5g4ZMkS8ePFCmZ71b8jt27dFTEyM2n2Pjo4WnTt3FhYWFsLMzEw0a9ZMREdHCyGEiIyMFK6ursLC%0AwkKYm5uLunXriuDgYJXyffLJJ+K3337Ltl4KDRo0EABOizyMI9liTkREH0S3bsCMGfI2dy6weTMQ%0AEiKnLVwIvHypy9IVfm3bAitXAm9riNHTA1atYjf2t9m2bRs6deoEAwMDCCHQqVMn3LlzBzt37sSZ%0AM2fg4uICNzc3xMXFAQBOnz6Nnj17onv37jh37hx+/PFHzJs3D7///jsA4N69e+jduzcGDhyIixcv%0A4siRI+jfv7/KNc+cOQMrKyutu7KnpaWha9euaNmyJaKiohAWFobRo0dDX18fAHDu3Dm0a9cOHh4e%0AiIqKwj///IPIyEgMHjxYJZ8NGzZACIGQkBD8+eefKvdA0fr422+/4d9//8XmzZsRExMDPz8//N//%0A/Z/aPVMcv3XrVvz9998YPXo0YmJisHPnTjRp0gQA8Ouvv6JZs2YYNGgQ4uLiEBcXB3t7e8TFxcHF%0AxQW1atXCyZMncfDgQTx//hweHh7IyMhQXufw4cM4e/Ys9u7di0OZlhZYuHAhnJycEBERgZkzZ2LS%0ApEn4559/cryHs2bNQteuXREVFYVevXph8ODBiI2NzfZ4IQSOHTum1qvB09MTJ0+exLVr1wDILY7m%0A5uZo06ZNjtfPbPz48UhISMDBgwe1Oj45ORmbN2+Gp6cnWrZsCVNTU+zcuVPtOD09Pfz4449Yvny5%0AsnzZ1c3X1xeenp6oWLEinJ2dsX79eq3LDwDDhw9Hy5YtMWjQIPz666+Ijo7GqlWrlOl2dnYICwtT%0AdmvXhrbnHDp0CGXKlEHt2rU1picmJkIIgVKlSgGQxyM/fPgQ7dq1Ux5jZmaGli1b4tixY1qXz8nJ%0ACdbW1li9ejVSUlLw8uVL+Pj4oHLlyqhRo4byuAsXLuDOnTtwd3fXOm9tbNy4EU5OTtn2VHlbS2+D%0ABg1QtWpVZY+PuLg47N+/H15eXlqXwdvbG5aWlti6davG9PT0dPj5+WHAgAGws7NTSdPX10fPnj1x%0A7do1RGdaw/PQoUO4ePEigoKC4O/vj927d2PSpEkAgD/++ANNmjTBsGHDlH9DypUrp3bd27dvo2XL%0AljA0NMShQ4cQERGB//3vf0hLSwMA9O7dG/b29jh58iTOnDmDadOmwdjYWHl+QkICDh8+nK+9gDJj%0AYE5ERPmmYUOgdGk5KNc0DO7QIaBDB/kYY2OgenXg+++BhIQ3x9y8KXdhP3xYfp+5y3ybNkBwsPxz%0AbKy8ZU7P+r1Dm+spKLrOp6YCs2YBVavK59SoIQe+CsuXA7VrAyYmQIUKwPTpQKYYI08NGQLs3y93%0AU9ekdWs5PUtcRhoEBASgW7duAICgoCBERkZiy5YtaNKkCapVq4bZs2ejSpUqysBl4cKFaN26NWbO%0AnInq1aujX79+GD9+PObPnw8AuHv3LlJTU9GjRw84ODigVq1aGDp0KGxtbZXXDA0NzVU39mfPnuHp%0A06fo0qULqlatiho1aqBv375wcnICAPz888/o1asXvvnmGzg6OsLZ2RnLli3D1q1b8eDBA2U+lStX%0Axi+//IIaNWooz71//z7Cw8OV46tjY2NRvXp1tGrVChUrVkTz5s0xaNAgZR6pqanYs2eP8p7FxsbC%0A2toajRs3RsWKFdGoUSPlmHIrKysYGRnB1NQUdnZ2sLOzg76+PpYtW4a6deti/vz5cHJyQp06dfDn%0An38iPDxcZbyusbExfH19UatWLZUgzNnZGZMnT0b16tUxfPhwDBgwAAsXLszxHvbv3x+enp7Kf1MD%0AAwOEKJ4YanD58mW8evUKLlnGjpQuXRoeHh7w9fUFIHdjHzRoEKScxtdk8fHHHwMArl+/rtXxfn5+%0AsLe3R/369SFJEjw9PbPtzv7pp5+iRYsWmDx5crb5RUZG4vHjx+jUqRMA5Ng9Pic+Pj6IjIzEN998%0AgxUrVqh8xmfOnAlLS0tUrlwZjo6O6N+/PzZs2IDU1NRs89P2nJyGgQghMGrUKDRs2FD5gOjevXsA%0AoFI+xXtFmjasrKwQHByMDRs2wMTEBGZmZvjnn39w4MABlSAvICAA7du3h4mJidZ5L126FObm5sqt%0AY8eO+PHHH1WOiYmJUf7evqvBgwcrP7vr1q2Dq6sr7O3ttT7fwMAAjo6O2X527927h2fPnmVbTofX%0A48wuX76s3GdkZARfX1/UrFkTHTp0wNy5c7Fs2TK8ePECVlZWMDQ0VPkboml4wO+//46SJUvCz88P%0AjRs3RvXq1dG/f3/UqVMHAHDr1i20a9cONWrUQLVq1dC9e3c4Ozsrz9+9ezdq1qyJSpUqaX0v8hID%0AcyIiyjcREcDjx0ClSoCNjWraihXAJ58AoaFya/uYMXLAPH8+0Lw5oBgmWLKkHOwq/t+cPv3N5uUl%0AjyufPh2wspK3zOmvY4hcXS+r3r3lluq2beXA+MkTwNsbWLsWGDcOmDwZaNAAGD4cMDKSg/iff87j%0AG5lJ27byw4jz54Gvv47B4ME38Ouv8vvgYLaUa+Pq1au4fv062rdvD0BuDU9OToaNjY3Kl+Tz588r%0AWyAvXryIFi1aqOTTsmVL3LlzB8+ePUPdunXh7u6OWrVq4fPPP8eyZcvUxvxqaonNSenSpeHl5YX2%0A7dujU6dOWLhwIW7fvq1MP336NDZs2KBSZkUZM7ecNmzYUC3vHTt2oGnTprB5/Yvp5eWFyMhIVK9e%0AHV999RV27dql1optbm6OBg0aAAB69uyJlJQU9OnTB0OGDIG/vz9evXqVY31Onz6NI0eOqJRXERxk%0ALm+tWrU0jn9t1qyZ2vusk31lpfiCDsjBhY2NjcpDi6xCQ0PRtGlTjWNYhwwZgnXr1uH27ds4cOBA%0ArlocASiGQGodzK9evVql10X//v2xd+9e3L17V+PxP/30E/z9/TVOSgbIQcgXX3wBIyMjAECPHj1w%0A7do1hIWF5aYaKFu2LIYOHQonJyd89tlnKmnly5dHWFgYzp49izFjxiA9PR1Dhw5Fs2bN8DKbblPa%0AnCNEznNCjB49GidPnsSWLVvUAris91sIkasHKklJSRg0aBBatWqFsLAwhIaGolatWujatStevHih%0APO5d5o/o168fIiMjlZuPjw+8vb3Vyvu++vXrh5MnT+Lq1avw9fXFkCFDcp2HNvctu3RNn/26deuq%0AzAmh+Pe+ceOG1mU6c+YMWrVqBUNDQ43p48aNg5eXF9zd3TF37ly1ce66nvMj70bKExFRkfG6Z6xS%0ALuZbUtq2TW7dVpx/8yawfbvcipy1t2RsLDBqFGBuDpw8KbdCK3z5JbBsGfDdd3JAXLKk3D0+OFg+%0Ab8YM9WvPmCEHyoqfs8rN9bK6dUsOehW9Bb/5Rj5/7Fh539mzQPnyb65drRqwYIF8XNbv9lnva9b7%0Anhs1awKff34HANCmTeV3z6gY2rZtG9q2bQszMzMA8szNtra2GltSLV+vOZfTl1JJkqCvr4/9+/fj%0AxIkT2L9/P1avXo2JEyfi8OHDqFu3Li5fvowXL16gdabuDnp6empfurO2Eq5ZswZjxozB3r17sX37%0AdkyePBnbtm1D+/btkZGRgaFDh2qcWb684kMJKOuZ9R5k/kLaoEED3Lx5E3v37kVgYCAGDhyIunXr%0A4sCBA9DT01M73t7eHn/++SdOnz6NBw8e4JtvvsHMmTMRFham8XqAfJ87deqkcUmzzK2a2Z3/LrJ+%0AYZckSeWBQ1ZHjx7NNuB2d3eHvr4+BgwYADc3N1SoUAFXr17VuiyKhwhVqlR567GXLl1CaGiociI0%0AhfT0dKxZs0Zjy3jjxo3x+eefY8KECZg6dapK2vPnz3HkyBEEBgaqdD1PT0+Hj4+PSiuiNgwMDHKc%0AgKt27dqoXbs2vvrqKwQHB8PV1RVbtmyBp6fnO50TFhaGlJQUtGzZUu28UaNGYcuWLQgODla2zAJQ%0Adqm+d+8eypYtq9z/4MEDVKhQQeu6btiwAbdv30ZYWJgy6N+0aRNKliyJgIAA9O7dG3FxcYiIiEDn%0Azp21zheQW+OrVaumfP/ff/+hdOnSKsdUr15dbSb53CpdujS6du2KYcOG4fHjx7kORtPS0hATE6PW%0Ak0TBzs4OFhYWKl3VM1MMH3F0dMxdwd/ibQ8tZs+ejf79+2P37t3Yv38/ZsyYgVWrVmHgwIFISUnB%0Anj178P333+dpmXKDLeZERKQmy/cAPH6c+zwCAoCZM+Vt3jxg0ya5S3ffvnJX78w2bJCD1K+/Vg2S%0AAeCHHwALCzmYf0sDnNbe53o//vgmKAeAKlWAli3lFvapU98E5YB8XJcuQHw8cOeOel6PHqm+t7Z+%0A9zrRu8vcjR2Qg9L79+9DT08P1apVU9nKlCkDQO6GfPToUZV8jh49igoVKsDCwgKAHPQ1a9YM06dP%0AR3h4OMqVKwc/Pz8AmltibWxslGPYFaKiotTKW7duXUyYMAHBwcFo06YN1q1bpyx3dHS0WpmrVauW%0AY3fapKQkHDp0SOUeAICFhQV69uyJZcuWYdeuXQgMDFQGntu3b1c73sjICM2aNcOiRYsQHh6O6Oho%0AhIaGKtPS09NVjleUt1KlSmrlVdzDnGRd8unEiRPv3cU3s2vXruHOnTvKrtBZ6enpwcvLC8HBwe/U%0A4rhgwQJYWVlpNQZ59erVcHZ2RlRUlEqL6owZM+Dr65ttQDJ37lyEhIRg7969KvsPHDiAkiVLquW3%0AcuVK+Pn55Thr+vtSdOF//vz5O58TEBCAzp07K+dXAOSgbPHixfD390dQUBCqV6+ukke1atVgY2Oj%0AsixccnIyQkND0bx5c63LkpycrFxCTEFPT0/lIc/27dvRvHlzWH+AP+p9+/bFxYsXsX37do3p2i7z%0ANWTIEAQHB8PT01PZa0JbK1asQGJiIj7//HON6fr6+ujVqxfWr1+vNkwgPT0d/v7+qFKlisoyZ1FR%0AUSo9Dk6cOIESJUqgcmX5QbOmvyFZNWjQACEhITkOlahevTrGjBmD3bt3Y+DAgcrhG0FBQShVqlSO%0AS9p9aAzMiYhITdbvEhqWvn2rNWvezAuelia3mH//vdytu2lTIPN3sogI+dXNTT2fUqWA+vXlcemX%0ALuW+HJq8z/UaNVLfp5iDRkMPYWWg/t9/6mlZ7ysD8/z38OFDnDhxQmXtand3d7Ro0QJdu3bFnj17%0AcOPGDRw/fhzTp09XtqJ/8803OHz4MGbMmIErV65g48aN+OWXX/Ddd98BkL9UzpkzB+Hh4bh16xa2%0Ab9+O27dvKwOM0NBQta7wbm5u2LNnD7Zv347Lly9j3LhxKl3Vb9y4ge+//x7Hjh1DbGwsgoKCcPbs%0AWWWeEyZMwMmTJzFixAicOXMGV69exc6dOzF8+PAc78G+fftQpUoVlZa6hQsXYtOmTbh48SKuXr2K%0Av/76C5aWlqhQoQIiIiLw7Nkzldb+tWvXYteuXbh+/Tpu3LiBNWvWwNDQUNki5uDggJMnT+LmzZuI%0Aj49HRkYGvvrqKyQkJKBXr14ICwvD9evXcfDgQXh7e2e7FnNmJ06cwLx58xATE4NVq1bhzz//zNN1%0A6AMCAtCgQYMcH2pMmTIFDx8+RPfu3XPM69GjR7h37x5u3LiBPXv2wMPDA1u2bMHy5cthZWWV47mp%0Aqan4888/0bdvX9SqVUtl8/b2xs2bNxEUFKTx3GrVqsHb21ttrfk9e/YoJ97LvA0cOBB6enrKB0gA%0A8PLlS5XgPTIyUuulroYPH445c+YgNDQUsbGxOH78OLy8vGBmZpbtsnzanKOpy/GiRYtw8OBBbNq0%0ACVZWVrh37x7u3bunfMigp6eH0aNHY+7cudi2bRvOnz+PgQMHolSpUujdu7cyn1u3biEyMlLZqquo%0AsyKfdu3a4fHjxxg5ciQuXbqE8+fPY9CgQShRogRcXV2zLR8AvHjxQu1exsTEaHUvFfr27YsePXqg%0Ad+/e+OGHHxAeHo7Y2Fjs3r0bHTp00DghoCbu7u54+PChcl6M7CQmJuLevXu4ffs2QkNDMXr0aIwe%0APRpjxozR2GNBYd68ebCzs4O7uzt27dqF27dv4/jx4/Dw8MD9+/eVfysVUlJSMGTIEFy4cAH79u3D%0ApEmTMGLECOXvn4ODA8LCwhAbG6v8G5LV119/jSdPnqBXr144deqU8m/X2bNn8fz5c4wcORKHDx9G%0AbGyscqk7xd9PXXdjB9iVnYiINPjoI9X3WVt2c0tfXx4TPm0acOWKvJb5kiXAxIlyumKytUy9C1Uo%0A9mvZEPBW73M9Td+hFY2eOaVpeoCf9b5mve/04e3YsQONGzdW6TotSRJ2796NKVOmYNiwYXjw4AFs%0AbW3RokULDBgwAIDcMuPv74/p06dj7ty5sLW1xffff68y4VloaCiWLFmCp0+fwt7eHlOnToWnpydu%0A3LiB27dvq7XEDh48GGfPnlXOov7ll1/is88+Q/zrJzimpqa4cuUKevbsifj4eNja2qJfv36YMGEC%0AAHn89JEjRzBlyhS0bt0a6enpqFKlitq436yydksH5Nbyn3/+GTExMZAkCfXr18eePXtgamqKbdu2%0A4dNPP1XpFl6yZEns3r0by5YtgxACH3/8Mf755x9la9f48eMxcOBAfPzxx3jx4gVu3LgBBwcHhIaG%0AYuLEiejQoQNevnyJihUrol27dtmuqZzZuHHjcPbsWfzwww8wMzPDrFmz0KNHj7eep61t27apPTzJ%0AytDQEB9p8YvboUMHAICJiQkqVKiAVq1a4dSpUypro2dnx44dePjwocbWybJly6JFixbw8fGBm6Yn%0AjQCmTZum7FUBABEREYiJidG4TreRkRE8PDzg4+Oj/Bxeu3ZNbeWAhg0bZjt2PTN3d3esXbsWS5cu%0AxaNHj2BtbY2GDRvi4MGDqFq16judExMTgxs3bqjMrp6WloYdO3YAgDI4Vpg9ezamTJkCAJg4cSJe%0AvnyJESNG4OnTp2jWrBn27dunMlxi0qRJ2Lhxo/K9ou4hISFo2bIlatasie3bt2PWrFlo2rQp9PT0%0AUL9+fezduxdly5ZFYmIiAgMDlSs0ZHblyhW1e+ns7KzW+yMnkiTBz88PK1euhK+vL+bNm6fs3dO3%0Ab1+1niw55aPNZ3fatGmYNm0ajIyMUKZMGTRq1Ajbtm17azf9jz76CGFhYZg9eza++uor3L17V9lD%0AZOnSpahYsaLK8W3btoWjoyNat26NFy9e4IsvvsC8efOU6d999x28vLzg5OSEFy9eqDy0VLC3t8eR%0AI0fw7bffok2bNpAkCXXq1MGqVatgYGCA+Ph4DBgwAPfu3YO1tTW6dOmCBQsWQAiB7du3q6xSoRN5%0AufYaN65jXhAUxToJUTTrxToVXFnX1/b11f5cxTrma9ZoTv/tNzm9W7c3+7p3l/dlt9a2i4ucnnmJ%0A2PdZxzyvr6eo8+ulmVVMny6nafpYKNZ1V2zPnmVTGS0Vlc9fVh+yXh4eHmL+/PkfJO/sLFy4UDg7%0AOxeIf6u0tDRRunRpERYWpvU5derUEX5+fmr7i9Ln7+HDh8LAwEBs3bq1yNQps8L8b/XTTz+prJWu%0AUFDq9Pfff4vatWvnSV4FpU55LWu9FOuY68rJkydFqVKlRGpqqtbncB1zIiLKF1m7VL9vi3lmT57I%0Ar5l7oSkaEIKD1Y9/+hSIjJSXJss8fFQxtDC7IWf6+tmnvcv18lpyMpBpOB0MDeXJ6Ch/tWjRAn36%0A9MnXa5YvXx59+/bN12tm59GjRxg7diwaN26s1fEpKSno3r07Onbs+IFLpluPHz/GwoUL1SbeIt2z%0At7dX9hIpiCwsLFRaeqngS09Px5IlS3KcwDA/MDAnIiI1WXu3vcsYc02ePJHHngPyuuAKnp5yQQY/%0AVgAAIABJREFUYLpkCZB1UuOpU4Fnz+RjMvduVTw8uHVL87WsrYGHD1WD3/e5Xl7T1I09Fyv2UB75%0A7rvvcrV+b1744osvVJbt0qUyZcpgypQpWi8XZWRkhOnTp2s1OVthVr16dYwcOTLfrtexY0eVZeMy%0Ab3Pnzs23chQGvXv3fusQA13q0KGDcm14KhyaNm2Kfv366boYHGNORETq8qLFPPNyaenp8uRnO3bI%0AeTVuDIwY8eZYBwdg8WLgq6/kNcC/+EJe5/zwYeD4cXnm9Kzz07RtC/j7A927A59+CpiYyOPYFcv8%0Atm0LhIcDHToALi5ykF23rjxL+rtcL69xRnYiUvDx8VGZkTozttpTUbdhwwZdF6FAYGBORERq8qLF%0APCBA3hQsLOSAd8IEYORIuat4Zl9++WbN761b5a7e9vbAt98CkyapLlEGAEOHyuuRb94M/PSTPPN7%0A69ZvAvMpU+Ru6Tt2AKGh8sOBgQPlwPxdrpfXst5TTvxGVHxlXmeeiIondmUnIiI179NivnZt5unM%0A3mzPngEnT8qBb9agXKFdO2D/frnL+6tXcjfzn37SHCTr6wNz5wLXr8sznguhOmbczAxYtkxuqU9L%0Ak9PXrn336wUHy3nkVGcHB/W0GTPktMxd9wG2mBMR5TU/Pz84ZPlDPGPGDNja2kKSJKzN+p9AIbFg%0AwQK1ehUFN2/ehCRJWs3wn5eCg4MhSZJyxYuCgoE5ERGpsbFRff96OVfKQ1nHxrPFnIiKEi8vL0iS%0ApLZFRkbmWxnOnz+PmTNnYvny5YiLi0OvXr3y7dq64u/vj0aNGqFkyZIwMzNDvXr1VJbLU1i6dCkq%0AV64MY2NjNGzYECEhIfleVnt7e8TFxaFevXr5fu2CiF3ZiYhITbVq8vrbaWny+1u35BZeturmndOn%0AVd/XrKmbchARfSju7u5Yv369yj5t1s7OK1dfz+7ZrVs3rSc41CQ1NRWGhoZ5VawPeh1ra2tMmTIF%0ANWrUgKGhIXbu3IkhQ4bAxsYGn376KQC5Z8Ho0aOxdOlStGzZEkuXLkXHjh1x4cIFtfXFPyR9fX3Y%0A2dnl2/UKOraYExGRGmNjoFYt1X0REbopS1GV9X42bKibchARfSglSpSAnZ2dymZgYAAhBH766SdU%0ArVoVJiYmqF27ttoEYHfu3EHv3r1RqlQplCpVCp06dUJMTIzKMT/99BPs7OyUs9dnnkBvxowZ+Oyz%0AzwAAenp6ysA8IyMDs2fPhr29PUqUKIHatWsjINOEKIru1Zs2bYKbmxtMTEywYsUK2NnZwc/PT3lc%0AixYtYGFhgbTXT7BjYmIgSRLu3LkDQJ7QrHHjxrCwsECZMmXQs2dPZRrwpjv17t270aRJExgZGWHf%0Avn0q9erYsSPmzp2L58+fa33P3dzc0K1bN9SoUQNVq1bF6NGjUadOHZUW8YULF8LLywvDhg2Dk5MT%0AlixZgrJly2LZsmXKY549e4b//e9/KFu2LIyNjeHk5KSs/9q1a2Fubo49e/agRo0aMDU1hYeHBxIS%0AErBlyxY4OjrCysoK/fv3z3ZSw8z3WtGVXXFPdu7ciXr16ilb80+/fpKdlJQES0tLbNmyRSWfAwcO%0AwNDQEPfv31fmuXXrVnzyyScwNTXFxx9/jAMHDqhd/8SJExqvoysMzImISKOsgeLRo7opR1H06BGQ%0A+fulnp48YzwRUXEwZcoUrF69Gn/88QcuXLiAiRMnYvjw4di1axcAIDk5Ga6urjA2Nsbhw4dx/Phx%0AlC1bFu7u7khOTgYA/P3335gyZQpmzpyJiIgIVKxYEf7+/sprjB8/HqtWrQIAxMXFIS4uDgDw66+/%0A4ueff8b8+fNx7tw5fPbZZ+jevbtaF/uJEyfiyy+/xIULF9CtWze0bt0aQUFByvKdOnUKJUqUUAkq%0Aq1WrppzILyUlBTNnzkRUVBR27tyJ+Ph49OnTR+1eTJgwAXPmzMGlS5fg7OysUq+VK1eiYsWKWLhw%0A4TvdZyEEDh06hMuXL8PFxUVZrtOnT6Ndu3Yqx7Zr1w7Hjh1TntexY0ccPnwYa9aswYULF7Bw4UIY%0AGRkpj3/16hV++eUXbNy4EYcOHcKpU6fQo0cPrFu3Dlu3bsW2bduwc+dOLF26NNflHj9+PObPn49T%0Ap06hSpUq6NSpE5KTk2FmZoY+ffrA19dX5XhfX1907twZtra2yn2TJ0/GqFGjEBUVhcaNG6N3795q%0ADziyu46usCs7ERFp1KABsHr1m/ezZskznNetC5Qv/2YrV05+LV0aMDLiWtyAPAN8YiJw7x5w5468%0A3b0rv169CrxuFFGqUUOerI6IqCjZu3cvzM3Nle9btWqFLVu2YOHChdi/fz9atWoFAKhcuTJOnjyJ%0AP/74A506dcLmzZshhMCaNWuULd0rVqxAmTJlsHPnTnzxxRdYvHgxBg4ciOHDhwMAPD09cebMGTx6%0APbOmubk5Sr6eyTNzd+kFCxZg/Pjx6Nu3LwBg1qxZOHLkCBYsWKDSaj9y5Ej06NHj/9u78/io6nv/%0A468PKBEE17AUXCiCEBcuBVkEhFCuC23dfkq5j4oWFHCrG6C1WrjgQtVaRYUrtVdFXIrtbatVsVYo%0AYanbrYC3SqAiogIKAopAAFE+vz++Z+IkJJBkkpycyfv5eMzjJHMmM58Pw5w5n3O+388p/j0/P5/J%0AkycD8Pe//5127drRo0cP5s6dS69evSgoKCA/rcvnxRdfXPxzu3btePDBB8nLy2P16tUcccQRxesm%0ATJhQokhOz6ugoIChQ4eyatWq4mH5FbF582batGnDzp07adiwIVOnTmXQoEEAbNiwga+//rpEEQvQ%0AsmVLZs+eDcDs2bN59dVXeeedd8jLyyvOId1XX33F1KlT6dixIwA/+tGPuPfee1m3bl3xdIWzzz6b%0AuXPnMmbMmArHDjBu3DhOP/10AB599FGOOOIInnrqKUaMGMHIkSPp1asXa9asoU2bNnz22Wc888wz%0AJQ7KAFx33XWcGV2GZdKkScyYMYMlS5bQt2/fCr1OHFSYi4hImQYMCGdyd+/+5r7Fi8OtPA0bQpMm%0A4XbggeGW+rkyy4YNaz6/srjDjh3h0mnbtpW/3Nu6oqLQ4b0yBg6smXxEROLUr18/HnrooeLfGzdu%0AzNKlS9mxYwdnnHFGiXnfu3btKu48/uabb/L+++/TrFmzEs9XVFTEe++9B0BhYeEeBdTxxx/P/Pnz%0Ay43niy++YO3atfTp06fE/X379mXWrFkl7jvppJNK/J6fn88VV1zB2rVrKSgoYMCAAXTv3p2ZM2fy%0As5/9jHnz5nHnnXcWP37RokVMnDiRJUuWsGnTJjy6rMeHH35YojAv/Tpl5XXyySdXqjBv1qwZS5Ys%0AYevWrcyZM4fRo0fTtm1bBqZ92ZSec+/uxfctXryYb33rW8VFeVlycnKKi3IIhX2rVq1K9BBo2bIl%0AS5curXDcKSeffHLxz02bNuXEE08sfp6TTjqJE088kccee4ybbrqJp556ikMPPbT4wENK586di39u%0A3bo1AOvXr6/w68RBhbmIiJQpLw9+8hO4//6K/03qTPGWLTUXV7Zp3jxcUk1EJNs0adKE9u3bl7hv%0A9erVADz33HN7NBpLNT7bvXs3Xbp0YebMmXs852GHHZZxXGU1git934GlhjHl5eXRsmVLCgoKKCgo%0A4Nprr6V79+5cddVVLF26lDVr1hSfMd+2bRunn356cfO7Fi1asGHDBk455RS+/PLLvb5OdWjQoEHx%0Av3uXLl0oLCxk0qRJDBw4kNzcXBo2bMgnn3xS4m/Wr19ffBbdy7s2aJr99itZRprZHo3rzIzd6Uf3%0Aq8mIESOYPHkyN910E4888gjDhg2jYakj+umxpPcXqMvq3RxzM8sxsyvN7A0z22BmW82s0MzuN7Oj%0A445PRKQu+eUv4bbboE2b+OZcZatmzeCss8Lc/WrYzxQRSYTjjjuOnJwcPvjgA9q3b1/idvTRYVe8%0Aa9eurFixgtzc3D0ekyrM8/LyeO2110o8977Odh500EG0bt2ahaWapixcuJDjjjtun7H379+fF154%0AgX/84x/079+ftm3bkpuby1133VVifvmyZcvYsGEDkyZNol+/fnTq1GmPs7XlKSuv0r9X1u7du9kZ%0ADeVq1KgR3bp126MZ2ssvv0zv3r2B8O//8ccfU1hYmNHrVlV6vtu2bePtt98ucfZ+6NChrFmzhilT%0AprBo0SKGDx9eI69T2+rVGXMz2w+YA/QBlgG/BXYC3YGrgIvMrLe7xzeGQUSkDmnUCG6+Gfr0eYPP%0AP9+fnJw+fPBByTnTqZ+3bIFdu+KOuG4wC0PyW7QoOQ8/tezcOcwrj2vIvohIXJo1a8bYsWMZO3Ys%0A7k6/fv3YunUrr732Gg0aNGDUqFFccMEF3H333Zx99tnccsstHHXUUXz00Uc8++yzXHbZZXTo0IFr%0ArrmGiy66iO7du5Ofn8+TTz5JYWEhzZs33+vrX3/99YwfP54OHTrQrVs3nnjiCRYsWFChjtz5+flc%0AddVVdOrUiRYtWgChWH/iiSdKFIdHHXUUOTk5TJkyhSuvvJLCwkLGjRtXoX+f9LwaN27MvHnzeP31%0A1ys8UuD222+nZ8+etGvXjp07dzJr1iwef/xxHnjggeLHjB49mgsvvJAePXrQp08fpk2bxtq1a7ns%0AsssAGDhwID179uS8887j3nvv5dhjj2XFihVs27aNc845p0JxlGXKlClMmTKFadOm7fVxt912G82b%0AN6d169bccsstNGrUqLgnAMDBBx/M4MGDGTNmDP369aNDhw5Vimdfr1Pb6lVhDpxLKMrnAKe5e/F4%0ABjObCIwHxgIXl/3nIiL11yGH7CKtr02Zdu2q/Hzs0suiopLz2mvKpk2bgD2HRebk7H0OfEXmyR9w%0AgJrgiYiU59Zbb6Vly5bcfffdXH755Rx00EF06dKFG264AQhD4OfPn8+NN97I4MGD2bx5M61bt2bA%0AgAEceuihAAwZMoSVK1dy8803U1RURM+ePRk8eDAFBQV7fe2rr76aLVu2cMMNN7Bu3To6duzIH/7w%0AB7p06bLPuAcMGMDXX39dosnbgAEDmDFjRon7mjdvXjwHeurUqXTu3Jl77rmHM844Y5+vkZ7Xli1b%0A6N27N6NHj2b69On7/FuArVu3cvnll7N69WoaN25Mp06dmDFjRomO8EOGDGHjxo3cdtttfPzxx5xw%0AwgnMmjWreMRCgwYNePHFF7n++usZOnQoW7ZsoV27dkzIcN7Vhg0bWL58+T4fd8cddzBmzBiWL1/O%0A8ccfz/PPP7/HkP9LLrmEGTNmcMkll1Q5noq8Tm2yiswhyBZm9lPgDmC0u99bal1X4E3geXc/M4PX%0AeLNr165d474OXkWlNl75+9rbTpBszAmyMy/llBzZmJdySo5szEs5JUM25gTZmZdySo7y8ko11fv0%0A009LNJEry9NPP82ll17K2rVradKkSQ1FWr5u3bqxaNGiRe7ebd+Prpj6Nsf8nWg5yMxK5/6DaDm7%0AFuMRERERERGRCigqKmLlypVMmjSJkSNHxlKU15T6Vpi/APwROBX4p5ndZ2a/NLO/AT8HHgCmxBmg%0AiIiIiIhIWZo2bVrubcGCBXGHV+PuuusuOnbsyGGHHVbheftJUa+GsgNY6Jc/HhgHpLfdmQP83N0r%0A1PbQzMobq96pQ4cOTdKv2ViXbYmuaVT6OpFJlo05QXbmpZySIxvzUk7JkY15KadkyMacIDvzqi85%0ArVmzptzH5+bmkpOTU+NxZSob3qtRo0bx7rvvVutQ9sQ1fzOzVUBlLmv2pLsPjf72AGAGMAi4EngW%0AKCI0hLsfmG9mg9392WoNWkREREREJEOpS7JJ9klcYQ68B+yoxOPXpv18IzAYuMbdf512/4tmdj6w%0ABLiPULDvVXlHR8zszWbNmnVNSpOGbGwqkY05QXbmpZySIxvzUk7JkY15KadkyMacIDvzUk7JkQ15%0A1cTZ/sQV5u4+MIM/TzV4m1vG875lZpuAo83scHffmMHriIiIiIiIiFRIfWv+lpp00bz0CjPLAQ6K%0Afv2y1iISERERERGReq2+FeapVoU3RYV4ugmEEQT/6+5bajUqERERERERqbcSN5Q9Q7cDZwIDgWVm%0A9hdgO6H5W4/o52viC09ERERERETqm3p1xtzd1wBdgV8RGsgNB34CtAKmA13d/dXYAhQREREREZF6%0Ap95dx7ymmdnGxo0bH5aXlxd3KBWSDdcRLC0bc4LszEs5JUc25qWckiMb81JOyZCNOUF25qWckiMb%0A8iosLGT79u2b3P3w6npOFebVzMzeJzSRWxVzKBXVKVouizWK6pWNOUF25qWckiMb81JOyZGNeSmn%0AZMjGnCA781JOyZENebUFvnD3b1fXE6owr+fM7E0o/7rsSZSNOUF25qWckiMb81JOyZGNeSmnZMjG%0AnCA781JOyZGteWWqXs0xFxEREREREalrVJiLiIiIiIiIxEiFuYiIiIiIiEiMVJiLiIiIiIiIxEiF%0AuYiIiIiIiEiM1JVdREREREREJEY6Yy4iIiIiIiISIxXmIiIiIiIiIjFSYS4iIiIiIiISIxXmIiIi%0AIiIiIjFSYS4iIiIiIiISIxXmIiIiIiIiIjFSYS4iIiIiIiISIxXmUszMppuZ7+M2J+44q8rMGprZ%0ACDObb2afmdl2M1tpZk+b2bFxx1cZZtZ2H+/TzLhjrA5m9nBaTu3jjqcqzOxIM/svM3vdzD4xs51m%0AttbMFpjZcDPbP+4YK8vMOpjZT83sb2b2kZl9aWbrzOxZMxsQd3xVYWb7m9k1ZvaomS2JcnIzGxF3%0AbBVhZkeY2SPR/62dZrbKzCab2aFxx1YVZna+mT0QfU6+iN6LJ+KOKxNmdnj0HfQnM1sRfQdtNrOF%0AZnaJmSVyn8zM7jSzOdG2YLuZbTKzxWb2n2Z2eNzxVRczuzDt+ygR24XSou1CefsNn8QdXybMbGD0%0A2Ur/nn3JzL4Xd2yVZWbDKrA//nXccVaFmX3fzP5qZqvT9sN/b2Ynxx1bXbBf3AFInfIMsKqcdRcC%0A7YAXay2aamRmTYFnge8CS4DHgB1AG+AU4FjgX7EFWHVvEd630t6u7UCqm5mdCVwMbAWaxhxOJo4B%0ALgBeJ7xXm4DDgUHAI8BFZnaqu38VX4iVdiswBFgKzCLk1BE4CzjLzK5x9/tjjK8qDgQmRz+vAz4B%0AjowvnIozs2OAV4AWhO3cMqAHcA1whpn1cfeNMYZYFT8H/o3w+V8NdIo3nGoxGHgQ+BiYC3wItAT+%0AH/DfwCAzG+zuHl+IVXIdsAh4GVhP+Cz1AiYAo8ysl7t/FF94mTOzI4EHSP73EcBmvtnWpdta24FU%0AFzO7C7iesK34M7ABaA50BfIJ31NJsgSYWM66Uwj7sonbHzezO4EbgI2E/aENQHvgbOA8M7vI3RN9%0AADZj7q6bbnu9AYcARcBOIDfueKqYw5OAA5eWs37/uGOsZD5to3ymxx1LDeXXnFAYzQQKolzbxx1X%0AFXNpBDQo4/79CTvnDvww7jgrmdMw4Dtl3N8f+DLaVnwr7jir8D4NSsVNKCocGBF3bBWI/aUo1qtK%0A3X9PdP+0uGOsQk4DgA6AEXasHXgi7rgyzOm7wJmltwdAK0KR7sB5ccdZhbwOKOf+26Oc/ivuGDPM%0Az4DZwHvAL5OyXSgnl1XAqrjjqOacRqb2h4BGZaxP1P5dBfJ9Ncr3rLhjqWTcrYCvo327FqXWDYhy%0AWhl3nHHfEjlsSmrdhUBj4I/uviHuYCrLzL4D/Ah42t1/XdZj3H1X7UYl+/BQtLwy1iiqgbt/6e67%0Ay7h/F9+MduhQu1Flxt2nu/viMu6fRziQ0gjoXdtxZSJ6n15094/jjqUyzKwdcBphh3tqqdX/CWwD%0ALjSzA2s5tIy4+1x3f9ejvbZs4O5/c/fnSm8P3P0TYFr0a36tB5Yhd99RzqrfRctEbd/KcDXhoMpw%0AwudJ6ggzyyEcAPoQGOXuX5Z+TDbt35nZCYTRKGuAF2IOp7KOJkyhft3d16evcPe5wBbCSZl6TUPZ%0ApSJGRsuH9vqouuuCaPlbMzuYcMbiSMJQmr+5+4rYIstcazO7lDA0eiPwqrv/X8wxZcTMhgHnAOe6%0A+0YzizmimmFmDYHU3LdEv2elpHaCkjQ0P8m+Gy3/WkbBt8XM/k4o3HsBie0RUg9k4+fmzGiZ2O2b%0AmeUBdwD3uft8M/vuvv4mAXLMbChwFOFAw/8B8909iXOWTyUUc5OB3Wb2feAEwlTFN9z91TiDqwGX%0ARsuHE/h+vUsYUdfDzHLTT/SZWT+gGWVPzaxXVJjLXkXNGE4E/hUd0Uqi7tHyaMJQtPRmNG5mDwJX%0AJ3AjB+FL6dT0O8ysAPixu38YS0QZMLOjgfsIQ1azagNtZrnATwjDIpsT3rf2wFPA8zGGVm2i928g%0AYerL/JjDqS86RsvyemS8SyjMj0WFeZ1kZvsBF0W//iXOWDJhZmMJ868PBk4C+hKKvjvijKuqovfl%0AccLZ2JtiDqc6tSLkle59MxsejXpKktT+3Q5gMaEoL2Zm84Hz3f3T2g6suplZY2AosJvQkyJR3H2T%0Amf2UMMVqqZk9QzihdAyhP83LfHPgod5SYS77Mipa/ibWKDLTIlreQzga93NCg5CehOGDVwCfEuaU%0AJkURoQHXM8DK6L7OhBwGAHPMrIu7J2bYXdSR+DFCA5qrYw6nJuQShhanOHA3cFM2DNeNhhQ+CeQA%0AN7j7ZzGHVF8cHC03l7M+df8htRCLVM0dhIJilru/FHcwGRhLaGaX8hdgWIKLovHAd4C+7r497mCq%0AyaPAAuAdwtDhdoQDxqOAF83sZHd/K8b4Kiu1f3c9oRnpKYTGad8mfL+eBvyeBE4RKcMPCdvxFzyh%0AzRTdfbKZrSI0vh2ZtmoFoWfS+jL/sB7RHPMss49LYZR1K7f7YTTs+4eEoSfTayuHcmLJJK+G0XI5%0AMMTdl7n7VnefA5xPOPo42swaJSUnd1/v7uPdfZG7fx7d5hO+hF4nnImt9cu5ZPg+XUdoHjayrhV1%0A1fG5iv7fGeGA6NGEfEcB883ssFpOqbq3FQ0JZ2D6AE8TdohqXXXmlEVSc0ESf/AnG5nZ1cAYQif9%0AC2MOJyPu3iraxrUidJpvByw2s67xRlZ5ZtaDcJb8V9k0HNrdJ0a9Dta5e5G7v+3ulxFOXDQmWSco%0A4Jv9u68IzdAWRvt3/yRMiVsN9LfsuBRX6kRZmb2SksDMbgD+h1BTHEO4gkM3wgmmJy1016/XdMY8%0A+7xHGNJTUWv3sm4o0ASYWQeavmWSV6rI+3Pp4eru/paZvU/YQOQRLj9WW6rzvQLA3b8ys/8mjAbo%0ARxgWXpuqlJOZdSA0cHnU3eviZU2q7b2K/g9+CNxnZuuA3wK3EM5a1KZqySkqyp8gXArqd8DQGEcA%0AVPtnKgFSZ8QPLmf9QaUeJ3WEmV1J2EYvBQa6+6aYQ6oW7r4O+JOZLSJMsZhBqSHGdVnaEPZ/AeNi%0ADqe2TCMcIOoXdyCVlNq/W+zuq9JXuPt2M3sJuIRw+cjEHmAxs+MIDVVXk7xLvwFgZvnAncCf3H10%0A2qpFZnYu4fM2xsymufvKsp6jPlBhnmXcfWA1Pl1qmEnsR+cyzGs5YaP8eTnrUxv2xhm8RqVV83uV%0ALjVssNa7MGeQ0/GEIdDDzWx4OY9510IjuHNre/55Db5XqeuQ5tfQ85erOnKKdmCfIhTlTwEXxdmr%0AoQbfp7psebQ8tpz1qY7Y5c1BlxiY2bXAvcDbhKI864ZwuvsHZrYU6GKlmj3VcU355vO0w8puQPob%0AM/sNoSnctbUWWc1J/f9L1NUb+Gb7V6f272pAkpu+pfwgWu7Rr8rdi8zsDeBcwvQRFeYi6cysJ/Bv%0AhKZvBTGHk6nZhCGCexyxtzAvNrXjuqoWY6pJvaJlkjZsq4CHy1n3fcLQyN8DX5A97xNAm2iZuE7M%0A0dSP3wFnE86IDS/rsnBS41I7OaeZWYP098DMmhGmF2wHXosjONmThQZIdxDmwp6aoIK1KlpHyyQV%0AEzsp//uoK6FwWEgoChN7FraU1FDvJO03QGho6cBxpbd/kdR+3/u1G1b1MbMDCPuwuyn//2US5ETL%0A8i6Jlrp/j0ve1ScqzKU8qbksSb1EWro/AL8AhpjZA+7+Rtq6cYQhoHOja8kmQjRnb0npLyELl3K5%0ALvo1MfNn3X0J5cyJt9BlvhWhSVriLm0XvVdvlT7KbWZN+WaqQaKuRxod0Poj4XJvDxOuH6uiPAbu%0A/p6Z/ZXQX+JK4IG01RMJZ8B+naRGkNnMzMYRpq68CZyW9OHrZnYssM7dN5e6vwGhQWkL4JW61jdk%0Ab6JGb+V9H00gFOaPuXuiOmNbuPTbh6W3BRaupjEl+jUx+w1QPCrjOUJX72sIo1AAMLPTgNMJZ9MT%0Ae7UDwoi0Q4Hnk9r0LbKAqNGgmf3a3dekVpjZIMJB5B3AKzHFVyeoMJc9mNlBwBDCUavHYg4nY+6+%0AzcK1sZ8HFpjZH4E1hHnYfQlDuJJ2iYZ7gA5m9gphzhGEruypa6yOc/d6vXGrQ8YDfaL36kNCR/0j%0AgUGEDquvEA4cJck0QlG+gfBZGl/GcM+CpI22MbMbgU7Rr12i5XAz6xv9vLCO7oxfQfh/dL+ZDQQK%0ACdu3AYQh7DfHGFuVmNk5hOZNEA7MAZxsZtOjnze4+9haDywDZvZjQlH+NWEn9eoyPjer3H16LYeW%0Aie8BvzCzhYSzkhsJndn7E5q/fULJ7ssSnyGEObzzgQ8IXdmPIYxKO4AwdzmWxp0ZupJwsOQeC9cx%0AX0zoyn4O4bM2ovSBo4TJlhNl/0MYwfrvQKGZ/YmwfcgjDHM34EZ33xhfiPFTYS5luYBwlqUuNH2r%0AFu7+ctRldRxho3AwYYMwDbjV3ZPWBOpxwlyc7oQCb39gHWFo8RR3XxBjbFLSb4BthPcqn9BQ8TPC%0AGbPfAY+4e9KGsn87WuYSDjyUp6DmQ6lWZxAKinS9o1tKnSvMo7PmJxGKvjMIxdLHwP0RfRTZAAAE%0ADUlEQVTAxISele0C/LjUfe2iG4TCIlGFOd98bhoC5c1LnkfMV0GppNmE6WB9CMXRIYTt3b8I31P3%0AJ/T/XzaaC3QkvE99CPt5nxOG5T8OPJ7ES3e6+2oz60b4LjqL0MDuC+A54BelRkkmSjTKoS8JbvqW%0A4u67zex7hAMp/0HYh20CbCLkdr+7/zXGEOsES+BnUERERERERCRr6DrmIiIiIiIiIjFSYS4iIiIi%0AIiISIxXmIiIiIiIiIjFSYS4iIiIiIiISIxXmIiIiIiIiIjFSYS4iIiIiIiISIxXmIiIiIiIiIjFS%0AYS4iIiIiIiISIxXmIiIiIiIiIjFSYS4iIiIiIiISIxXmIiIiIiIiIjFSYS4iIpLFzCzfzDzttizu%0AmCrCzHJLxe1xxyQiIlJT9os7ABEREakV84ACYEPMcVRUETAx+nkYcHR8oYiIiNQsFeYiIiL1Q4G7%0AT4g7iIpy9yJgAoSz/qgwFxGRLKah7CIiIiIiIiIxUmEuIiJST5nZsGj+9jAzO9XMFpjZVjP71Mwe%0ANbNDosd9x8yeN7PPovV/NrO2ZTxfQfR8+5vZeDN7z8x2mNkyMxuZ9rjLzOyfZrbdzFab2UQz0z6J%0AiIjUWxrKLiIiImcBPwCeB6YBvQnzur9tZjcCc4AFwMPAicCZwDFmdqK77y7j+WYCPYFZwC7gfOAh%0AM9sFdAZ+HL3WnOi1xxPmlN9ZQ/mJiIjUaSrMRURE5CxgoLvPA4jOXr8E/DuhuB7l7k+mHmxmDwMX%0AEwr0Z8t4vqOAE9z98+jxvwKWAfcCnwOd3X1NtG4CsAIYa2a/cvevaiRDERGROkzDxkREROS3qaIc%0AIDoL/nj069vpRXlkRrTsUs7z3ZgqyqPnWwksBA4Bbk0V5dG6z4HngFygTUZZiIiIJJQKcxEREflH%0AGfetjZZvlrEuVVgfUUvPJyIiktVUmIuIiMjmMu77qgLr9i/rydy9Wp9PREQk26kwFxEREREREYmR%0ACnMRERERERGRGKkwFxEREREREYmRCnMRERERERGRGKkwFxEREREREYmRuXvcMYiIiEgNMbN8YC4w%0A0d0nxBtN1ZhZAdDf3S3uWERERGqCCnMREZEsllaYpyx3904xhVNhZpYLfJp+nwpzERHJVvvFHYCI%0AiIjUqFXAxLTfN8QUR2UVUTJuERGRrKUz5iIiIiIiIiIxUvM3ERERERERkRipMBcRERERERGJkQpz%0AERERERERkRipMBcRERERERGJkQpzERERERERkRipMBcRERERERGJkQpzERERERERkRipMBcRERER%0AERGJkQpzERERERERkRipMBcRERERERGJkQpzERERERERkRipMBcRERERERGJkQpzERERERERkRip%0AMBcRERERERGJ0f8H2xfg539oPM0AAAAASUVORK5CYII="/>
          <p:cNvSpPr>
            <a:spLocks noChangeAspect="1" noChangeArrowheads="1"/>
          </p:cNvSpPr>
          <p:nvPr/>
        </p:nvSpPr>
        <p:spPr bwMode="auto">
          <a:xfrm>
            <a:off x="1257300" y="1143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4393176" y="1045589"/>
            <a:ext cx="2738924" cy="1570965"/>
          </a:xfrm>
          <a:prstGeom prst="rect">
            <a:avLst/>
          </a:prstGeom>
        </p:spPr>
      </p:pic>
      <p:sp>
        <p:nvSpPr>
          <p:cNvPr id="3" name="Slide Number Placeholder 2"/>
          <p:cNvSpPr>
            <a:spLocks noGrp="1"/>
          </p:cNvSpPr>
          <p:nvPr>
            <p:ph type="sldNum" sz="quarter" idx="12"/>
          </p:nvPr>
        </p:nvSpPr>
        <p:spPr/>
        <p:txBody>
          <a:bodyPr/>
          <a:lstStyle/>
          <a:p>
            <a:fld id="{BFDCA1C4-9514-7B4F-976F-D92F7E296653}" type="slidenum">
              <a:rPr lang="fr-FR" smtClean="0"/>
              <a:pPr/>
              <a:t>7</a:t>
            </a:fld>
            <a:endParaRPr lang="fr-FR"/>
          </a:p>
        </p:txBody>
      </p:sp>
      <p:sp>
        <p:nvSpPr>
          <p:cNvPr id="26"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Transverse positions of the wires</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5" name="TextBox 4"/>
          <p:cNvSpPr txBox="1"/>
          <p:nvPr/>
        </p:nvSpPr>
        <p:spPr>
          <a:xfrm rot="16200000">
            <a:off x="3679429" y="1801345"/>
            <a:ext cx="2225289" cy="307777"/>
          </a:xfrm>
          <a:prstGeom prst="rect">
            <a:avLst/>
          </a:prstGeom>
          <a:noFill/>
        </p:spPr>
        <p:txBody>
          <a:bodyPr wrap="none" rtlCol="0">
            <a:spAutoFit/>
          </a:bodyPr>
          <a:lstStyle/>
          <a:p>
            <a:r>
              <a:rPr lang="en-US" sz="1400" dirty="0" smtClean="0"/>
              <a:t>LHC collimation hierarchy</a:t>
            </a:r>
            <a:endParaRPr lang="en-US" sz="1400" dirty="0"/>
          </a:p>
        </p:txBody>
      </p:sp>
      <p:sp>
        <p:nvSpPr>
          <p:cNvPr id="6" name="Rectangle 5"/>
          <p:cNvSpPr/>
          <p:nvPr/>
        </p:nvSpPr>
        <p:spPr>
          <a:xfrm>
            <a:off x="4623030" y="386939"/>
            <a:ext cx="4063769" cy="3045844"/>
          </a:xfrm>
          <a:prstGeom prst="rect">
            <a:avLst/>
          </a:prstGeom>
          <a:noFill/>
          <a:ln>
            <a:solidFill>
              <a:schemeClr val="tx1"/>
            </a:solidFill>
          </a:ln>
          <a:effectLst>
            <a:outerShdw blurRad="40000"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597270" y="3185835"/>
            <a:ext cx="1611339" cy="276999"/>
          </a:xfrm>
          <a:prstGeom prst="rect">
            <a:avLst/>
          </a:prstGeom>
          <a:noFill/>
        </p:spPr>
        <p:txBody>
          <a:bodyPr wrap="none" rtlCol="0">
            <a:spAutoFit/>
          </a:bodyPr>
          <a:lstStyle/>
          <a:p>
            <a:r>
              <a:rPr lang="en-US" sz="1200" dirty="0" smtClean="0"/>
              <a:t>Courtesy of R. Bruce</a:t>
            </a:r>
            <a:endParaRPr lang="en-US" sz="1200" dirty="0"/>
          </a:p>
        </p:txBody>
      </p:sp>
      <p:sp>
        <p:nvSpPr>
          <p:cNvPr id="12" name="TextBox 11"/>
          <p:cNvSpPr txBox="1"/>
          <p:nvPr/>
        </p:nvSpPr>
        <p:spPr>
          <a:xfrm>
            <a:off x="6783051" y="2313587"/>
            <a:ext cx="1802159" cy="646331"/>
          </a:xfrm>
          <a:prstGeom prst="rect">
            <a:avLst/>
          </a:prstGeom>
          <a:solidFill>
            <a:srgbClr val="02558C"/>
          </a:solidFill>
          <a:ln>
            <a:solidFill>
              <a:schemeClr val="tx1"/>
            </a:solidFill>
          </a:ln>
        </p:spPr>
        <p:txBody>
          <a:bodyPr wrap="square" rtlCol="0">
            <a:spAutoFit/>
          </a:bodyPr>
          <a:lstStyle>
            <a:defPPr>
              <a:defRPr lang="fr-FR"/>
            </a:defPPr>
            <a:lvl1pPr algn="ctr">
              <a:defRPr sz="1200">
                <a:solidFill>
                  <a:schemeClr val="bg1"/>
                </a:solidFill>
              </a:defRPr>
            </a:lvl1pPr>
          </a:lstStyle>
          <a:p>
            <a:r>
              <a:rPr lang="en-US" b="1" dirty="0"/>
              <a:t>LI </a:t>
            </a:r>
            <a:r>
              <a:rPr lang="en-US" b="1" dirty="0" smtClean="0"/>
              <a:t>experiment</a:t>
            </a:r>
            <a:endParaRPr lang="en-US" dirty="0" smtClean="0"/>
          </a:p>
          <a:p>
            <a:r>
              <a:rPr lang="en-US" dirty="0" smtClean="0"/>
              <a:t>wire </a:t>
            </a:r>
            <a:r>
              <a:rPr lang="en-US" dirty="0"/>
              <a:t>collimator position at 5.5 </a:t>
            </a:r>
            <a:r>
              <a:rPr lang="en-US" b="1" dirty="0" smtClean="0">
                <a:latin typeface="Symbol" charset="2"/>
                <a:ea typeface="Symbol" charset="2"/>
                <a:cs typeface="Symbol" charset="2"/>
              </a:rPr>
              <a:t>s</a:t>
            </a:r>
            <a:r>
              <a:rPr lang="en-US" b="1" baseline="30000" dirty="0" smtClean="0"/>
              <a:t>1</a:t>
            </a:r>
            <a:endParaRPr lang="en-US" dirty="0"/>
          </a:p>
        </p:txBody>
      </p:sp>
      <p:cxnSp>
        <p:nvCxnSpPr>
          <p:cNvPr id="28" name="Straight Arrow Connector 27"/>
          <p:cNvCxnSpPr/>
          <p:nvPr/>
        </p:nvCxnSpPr>
        <p:spPr>
          <a:xfrm flipH="1">
            <a:off x="6557392" y="2365758"/>
            <a:ext cx="216388"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783051" y="1419622"/>
            <a:ext cx="1802159" cy="646331"/>
          </a:xfrm>
          <a:prstGeom prst="rect">
            <a:avLst/>
          </a:prstGeom>
          <a:solidFill>
            <a:srgbClr val="02558C"/>
          </a:solidFill>
          <a:ln>
            <a:solidFill>
              <a:schemeClr val="tx1"/>
            </a:solidFill>
          </a:ln>
        </p:spPr>
        <p:txBody>
          <a:bodyPr wrap="square" rtlCol="0">
            <a:spAutoFit/>
          </a:bodyPr>
          <a:lstStyle/>
          <a:p>
            <a:pPr algn="ctr"/>
            <a:r>
              <a:rPr lang="en-US" sz="1200" b="1" dirty="0">
                <a:solidFill>
                  <a:schemeClr val="bg1"/>
                </a:solidFill>
              </a:rPr>
              <a:t>HI </a:t>
            </a:r>
            <a:r>
              <a:rPr lang="en-US" sz="1200" b="1" dirty="0" smtClean="0">
                <a:solidFill>
                  <a:schemeClr val="bg1"/>
                </a:solidFill>
              </a:rPr>
              <a:t>experiment</a:t>
            </a:r>
            <a:endParaRPr lang="en-US" sz="1200" dirty="0" smtClean="0">
              <a:solidFill>
                <a:schemeClr val="bg1"/>
              </a:solidFill>
            </a:endParaRPr>
          </a:p>
          <a:p>
            <a:pPr algn="ctr"/>
            <a:r>
              <a:rPr lang="en-US" sz="1200" dirty="0" smtClean="0">
                <a:solidFill>
                  <a:schemeClr val="bg1"/>
                </a:solidFill>
              </a:rPr>
              <a:t>wire collimator at operational positions</a:t>
            </a:r>
          </a:p>
        </p:txBody>
      </p:sp>
      <p:cxnSp>
        <p:nvCxnSpPr>
          <p:cNvPr id="34" name="Straight Arrow Connector 33"/>
          <p:cNvCxnSpPr/>
          <p:nvPr/>
        </p:nvCxnSpPr>
        <p:spPr>
          <a:xfrm flipH="1">
            <a:off x="6557392" y="2005718"/>
            <a:ext cx="216388"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392818" y="558258"/>
            <a:ext cx="4002866" cy="3883114"/>
          </a:xfrm>
          <a:prstGeom prst="rect">
            <a:avLst/>
          </a:prstGeom>
        </p:spPr>
        <p:txBody>
          <a:bodyPr wrap="square">
            <a:spAutoFit/>
          </a:bodyPr>
          <a:lstStyle/>
          <a:p>
            <a:pPr marL="214583"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The wire are installed in the crossing plane of the Interaction Region, i.e.,</a:t>
            </a:r>
          </a:p>
          <a:p>
            <a:pPr marL="671783" lvl="1"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vertical in IR1,</a:t>
            </a:r>
          </a:p>
          <a:p>
            <a:pPr marL="671783" lvl="1"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horizontal in IR5.</a:t>
            </a:r>
          </a:p>
          <a:p>
            <a:pPr marL="214583"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Given the constraints of the LHC collimation hierarchy, two classes of experiments were performed</a:t>
            </a:r>
          </a:p>
          <a:p>
            <a:pPr marL="800370" lvl="1" indent="-342900">
              <a:spcBef>
                <a:spcPts val="211"/>
              </a:spcBef>
              <a:buClr>
                <a:srgbClr val="FB963C"/>
              </a:buClr>
              <a:buFont typeface="+mj-lt"/>
              <a:buAutoNum type="arabicPeriod"/>
            </a:pPr>
            <a:r>
              <a:rPr lang="en-US" sz="1700" b="1" spc="-1" dirty="0" smtClean="0">
                <a:solidFill>
                  <a:srgbClr val="5A5A5A"/>
                </a:solidFill>
                <a:uFill>
                  <a:solidFill>
                    <a:srgbClr val="FFFFFF"/>
                  </a:solidFill>
                </a:uFill>
              </a:rPr>
              <a:t>LI</a:t>
            </a:r>
            <a:r>
              <a:rPr lang="en-US" sz="1700" spc="-1" dirty="0" smtClean="0">
                <a:solidFill>
                  <a:srgbClr val="5A5A5A"/>
                </a:solidFill>
                <a:uFill>
                  <a:solidFill>
                    <a:srgbClr val="FFFFFF"/>
                  </a:solidFill>
                </a:uFill>
              </a:rPr>
              <a:t>: </a:t>
            </a:r>
            <a:r>
              <a:rPr lang="en-US" sz="1700" b="1" spc="-1" dirty="0" smtClean="0">
                <a:solidFill>
                  <a:srgbClr val="5A5A5A"/>
                </a:solidFill>
                <a:uFill>
                  <a:solidFill>
                    <a:srgbClr val="FFFFFF"/>
                  </a:solidFill>
                </a:uFill>
              </a:rPr>
              <a:t>Low Intensity </a:t>
            </a:r>
            <a:r>
              <a:rPr lang="en-US" sz="1700" spc="-1" dirty="0" smtClean="0">
                <a:solidFill>
                  <a:srgbClr val="5A5A5A"/>
                </a:solidFill>
                <a:uFill>
                  <a:solidFill>
                    <a:srgbClr val="FFFFFF"/>
                  </a:solidFill>
                </a:uFill>
              </a:rPr>
              <a:t>experiment with wire-collimator just in the shadow of the primary collimators</a:t>
            </a:r>
          </a:p>
          <a:p>
            <a:pPr marL="800370" lvl="1" indent="-342900">
              <a:spcBef>
                <a:spcPts val="211"/>
              </a:spcBef>
              <a:buClr>
                <a:srgbClr val="FB963C"/>
              </a:buClr>
              <a:buFont typeface="+mj-lt"/>
              <a:buAutoNum type="arabicPeriod"/>
            </a:pPr>
            <a:r>
              <a:rPr lang="en-US" sz="1700" b="1" spc="-1" dirty="0" smtClean="0">
                <a:solidFill>
                  <a:srgbClr val="5A5A5A"/>
                </a:solidFill>
                <a:uFill>
                  <a:solidFill>
                    <a:srgbClr val="FFFFFF"/>
                  </a:solidFill>
                </a:uFill>
              </a:rPr>
              <a:t>HI</a:t>
            </a:r>
            <a:r>
              <a:rPr lang="en-US" sz="1700" spc="-1" dirty="0" smtClean="0">
                <a:solidFill>
                  <a:srgbClr val="5A5A5A"/>
                </a:solidFill>
                <a:uFill>
                  <a:solidFill>
                    <a:srgbClr val="FFFFFF"/>
                  </a:solidFill>
                </a:uFill>
              </a:rPr>
              <a:t>: </a:t>
            </a:r>
            <a:r>
              <a:rPr lang="en-US" sz="1700" b="1" spc="-1" dirty="0" smtClean="0">
                <a:solidFill>
                  <a:srgbClr val="5A5A5A"/>
                </a:solidFill>
                <a:uFill>
                  <a:solidFill>
                    <a:srgbClr val="FFFFFF"/>
                  </a:solidFill>
                </a:uFill>
              </a:rPr>
              <a:t>High-Intensity </a:t>
            </a:r>
            <a:r>
              <a:rPr lang="en-US" sz="1700" spc="-1" dirty="0" smtClean="0">
                <a:solidFill>
                  <a:srgbClr val="5A5A5A"/>
                </a:solidFill>
                <a:uFill>
                  <a:solidFill>
                    <a:srgbClr val="FFFFFF"/>
                  </a:solidFill>
                </a:uFill>
              </a:rPr>
              <a:t>experiment with wire-collimator at the operational position.</a:t>
            </a:r>
          </a:p>
        </p:txBody>
      </p:sp>
      <p:pic>
        <p:nvPicPr>
          <p:cNvPr id="31" name="Picture 30"/>
          <p:cNvPicPr>
            <a:picLocks noChangeAspect="1"/>
          </p:cNvPicPr>
          <p:nvPr/>
        </p:nvPicPr>
        <p:blipFill>
          <a:blip r:embed="rId4"/>
          <a:stretch>
            <a:fillRect/>
          </a:stretch>
        </p:blipFill>
        <p:spPr>
          <a:xfrm>
            <a:off x="4760421" y="3860282"/>
            <a:ext cx="3850179" cy="910042"/>
          </a:xfrm>
          <a:prstGeom prst="rect">
            <a:avLst/>
          </a:prstGeom>
        </p:spPr>
      </p:pic>
      <p:sp>
        <p:nvSpPr>
          <p:cNvPr id="4" name="TextBox 3"/>
          <p:cNvSpPr txBox="1"/>
          <p:nvPr/>
        </p:nvSpPr>
        <p:spPr>
          <a:xfrm>
            <a:off x="1828800" y="4912756"/>
            <a:ext cx="1968809" cy="246221"/>
          </a:xfrm>
          <a:prstGeom prst="rect">
            <a:avLst/>
          </a:prstGeom>
          <a:noFill/>
        </p:spPr>
        <p:txBody>
          <a:bodyPr wrap="none" rtlCol="0">
            <a:spAutoFit/>
          </a:bodyPr>
          <a:lstStyle/>
          <a:p>
            <a:r>
              <a:rPr lang="en-US" sz="1000" baseline="30000" dirty="0" smtClean="0">
                <a:solidFill>
                  <a:schemeClr val="tx1">
                    <a:lumMod val="65000"/>
                    <a:lumOff val="35000"/>
                  </a:schemeClr>
                </a:solidFill>
              </a:rPr>
              <a:t>1 </a:t>
            </a:r>
            <a:r>
              <a:rPr lang="en-US" sz="1000" dirty="0" smtClean="0">
                <a:solidFill>
                  <a:schemeClr val="tx1">
                    <a:lumMod val="65000"/>
                    <a:lumOff val="35000"/>
                  </a:schemeClr>
                </a:solidFill>
              </a:rPr>
              <a:t>An </a:t>
            </a:r>
            <a:r>
              <a:rPr lang="en-US" sz="1000" dirty="0" err="1" smtClean="0">
                <a:solidFill>
                  <a:schemeClr val="tx1">
                    <a:lumMod val="65000"/>
                    <a:lumOff val="35000"/>
                  </a:schemeClr>
                </a:solidFill>
                <a:latin typeface="Symbol" charset="2"/>
                <a:ea typeface="Symbol" charset="2"/>
                <a:cs typeface="Symbol" charset="2"/>
              </a:rPr>
              <a:t>e</a:t>
            </a:r>
            <a:r>
              <a:rPr lang="en-US" sz="1000" baseline="-25000" dirty="0" err="1" smtClean="0">
                <a:solidFill>
                  <a:schemeClr val="tx1">
                    <a:lumMod val="65000"/>
                    <a:lumOff val="35000"/>
                  </a:schemeClr>
                </a:solidFill>
              </a:rPr>
              <a:t>n</a:t>
            </a:r>
            <a:r>
              <a:rPr lang="en-US" sz="1000" dirty="0" smtClean="0">
                <a:solidFill>
                  <a:schemeClr val="tx1">
                    <a:lumMod val="65000"/>
                    <a:lumOff val="35000"/>
                  </a:schemeClr>
                </a:solidFill>
              </a:rPr>
              <a:t>=3.5 mm </a:t>
            </a:r>
            <a:r>
              <a:rPr lang="en-US" sz="1000" dirty="0" err="1" smtClean="0">
                <a:solidFill>
                  <a:schemeClr val="tx1">
                    <a:lumMod val="65000"/>
                    <a:lumOff val="35000"/>
                  </a:schemeClr>
                </a:solidFill>
              </a:rPr>
              <a:t>mrad</a:t>
            </a:r>
            <a:r>
              <a:rPr lang="en-US" sz="1000" dirty="0" smtClean="0">
                <a:solidFill>
                  <a:schemeClr val="tx1">
                    <a:lumMod val="65000"/>
                    <a:lumOff val="35000"/>
                  </a:schemeClr>
                </a:solidFill>
              </a:rPr>
              <a:t> assumed.</a:t>
            </a:r>
            <a:endParaRPr lang="en-US" sz="1000" baseline="30000" dirty="0">
              <a:solidFill>
                <a:schemeClr val="tx1">
                  <a:lumMod val="65000"/>
                  <a:lumOff val="35000"/>
                </a:schemeClr>
              </a:solidFill>
            </a:endParaRPr>
          </a:p>
        </p:txBody>
      </p:sp>
      <p:pic>
        <p:nvPicPr>
          <p:cNvPr id="7" name="Picture 6"/>
          <p:cNvPicPr>
            <a:picLocks noChangeAspect="1"/>
          </p:cNvPicPr>
          <p:nvPr/>
        </p:nvPicPr>
        <p:blipFill>
          <a:blip r:embed="rId5"/>
          <a:stretch>
            <a:fillRect/>
          </a:stretch>
        </p:blipFill>
        <p:spPr>
          <a:xfrm>
            <a:off x="5202090" y="2998388"/>
            <a:ext cx="203480" cy="221434"/>
          </a:xfrm>
          <a:prstGeom prst="rect">
            <a:avLst/>
          </a:prstGeom>
          <a:solidFill>
            <a:schemeClr val="bg1"/>
          </a:solidFill>
        </p:spPr>
      </p:pic>
      <p:graphicFrame>
        <p:nvGraphicFramePr>
          <p:cNvPr id="20" name="Table 19"/>
          <p:cNvGraphicFramePr>
            <a:graphicFrameLocks noGrp="1"/>
          </p:cNvGraphicFramePr>
          <p:nvPr>
            <p:extLst>
              <p:ext uri="{D42A27DB-BD31-4B8C-83A1-F6EECF244321}">
                <p14:modId xmlns:p14="http://schemas.microsoft.com/office/powerpoint/2010/main" val="1265925985"/>
              </p:ext>
            </p:extLst>
          </p:nvPr>
        </p:nvGraphicFramePr>
        <p:xfrm>
          <a:off x="4528326" y="3478496"/>
          <a:ext cx="4253175" cy="1344653"/>
        </p:xfrm>
        <a:graphic>
          <a:graphicData uri="http://schemas.openxmlformats.org/drawingml/2006/table">
            <a:tbl>
              <a:tblPr firstRow="1" bandRow="1">
                <a:tableStyleId>{5C22544A-7EE6-4342-B048-85BDC9FD1C3A}</a:tableStyleId>
              </a:tblPr>
              <a:tblGrid>
                <a:gridCol w="1084853"/>
                <a:gridCol w="1638729"/>
                <a:gridCol w="1529593"/>
              </a:tblGrid>
              <a:tr h="236863">
                <a:tc rowSpan="2">
                  <a:txBody>
                    <a:bodyPr/>
                    <a:lstStyle/>
                    <a:p>
                      <a:pPr algn="ctr"/>
                      <a:r>
                        <a:rPr lang="en-US" sz="1100" dirty="0" smtClean="0"/>
                        <a:t>Wire</a:t>
                      </a:r>
                      <a:r>
                        <a:rPr lang="en-US" sz="1100" baseline="0" dirty="0" smtClean="0"/>
                        <a:t> </a:t>
                      </a:r>
                      <a:r>
                        <a:rPr lang="en-US" sz="1100" dirty="0" smtClean="0"/>
                        <a:t>demonstrator</a:t>
                      </a:r>
                      <a:endParaRPr lang="en-US" sz="1100" dirty="0"/>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LI experiment</a:t>
                      </a:r>
                    </a:p>
                  </a:txBody>
                  <a:tcPr marL="53918" marR="53918" marT="26959" marB="26959">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HI experiment</a:t>
                      </a:r>
                    </a:p>
                  </a:txBody>
                  <a:tcPr marL="53918" marR="53918" marT="26959" marB="26959">
                    <a:lnL w="38100" cap="flat" cmpd="sng" algn="ctr">
                      <a:solidFill>
                        <a:schemeClr val="bg1"/>
                      </a:solidFill>
                      <a:prstDash val="solid"/>
                      <a:round/>
                      <a:headEnd type="none" w="med" len="med"/>
                      <a:tailEnd type="none" w="med" len="med"/>
                    </a:lnL>
                    <a:lnR w="12700" cmpd="sng">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20809">
                <a:tc vMerge="1">
                  <a:txBody>
                    <a:bodyPr/>
                    <a:lstStyle/>
                    <a:p>
                      <a:pPr algn="ctr"/>
                      <a:endParaRPr lang="en-US" sz="1100" dirty="0"/>
                    </a:p>
                  </a:txBody>
                  <a:tcPr marL="53918" marR="53918" marT="26959" marB="26959"/>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beam-wire distance [mm]</a:t>
                      </a:r>
                    </a:p>
                  </a:txBody>
                  <a:tcPr marL="53918" marR="53918" marT="26959" marB="26959">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c hMerge="1">
                  <a:txBody>
                    <a:bodyPr/>
                    <a:lstStyle/>
                    <a:p>
                      <a:endParaRPr lang="en-US" dirty="0"/>
                    </a:p>
                  </a:txBody>
                  <a:tcPr marL="53918" marR="53918" marT="26959" marB="26959">
                    <a:solidFill>
                      <a:schemeClr val="bg2"/>
                    </a:solidFill>
                  </a:tcPr>
                </a:tc>
              </a:tr>
              <a:tr h="220809">
                <a:tc>
                  <a:txBody>
                    <a:bodyPr/>
                    <a:lstStyle/>
                    <a:p>
                      <a:pPr algn="ctr"/>
                      <a:r>
                        <a:rPr lang="en-US" sz="1100" b="1" dirty="0" smtClean="0"/>
                        <a:t>L1</a:t>
                      </a:r>
                      <a:endParaRPr lang="en-US" sz="1100" b="1" dirty="0"/>
                    </a:p>
                  </a:txBody>
                  <a:tcPr marL="53918" marR="53918" marT="26959" marB="26959"/>
                </a:tc>
                <a:tc>
                  <a:txBody>
                    <a:bodyPr/>
                    <a:lstStyle/>
                    <a:p>
                      <a:pPr algn="ctr"/>
                      <a:r>
                        <a:rPr lang="en-US" sz="1100" b="1" dirty="0" smtClean="0"/>
                        <a:t>-7.41</a:t>
                      </a:r>
                      <a:endParaRPr lang="en-US" sz="1100" b="1" dirty="0">
                        <a:solidFill>
                          <a:srgbClr val="FF0000"/>
                        </a:solidFill>
                      </a:endParaRPr>
                    </a:p>
                  </a:txBody>
                  <a:tcPr marL="53918" marR="53918" marT="26959" marB="26959">
                    <a:lnT w="38100" cap="flat" cmpd="sng" algn="ctr">
                      <a:solidFill>
                        <a:schemeClr val="bg1"/>
                      </a:solidFill>
                      <a:prstDash val="solid"/>
                      <a:round/>
                      <a:headEnd type="none" w="med" len="med"/>
                      <a:tailEnd type="none" w="med" len="med"/>
                    </a:lnT>
                  </a:tcPr>
                </a:tc>
                <a:tc>
                  <a:txBody>
                    <a:bodyPr/>
                    <a:lstStyle/>
                    <a:p>
                      <a:pPr algn="ct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r>
              <a:tr h="220809">
                <a:tc>
                  <a:txBody>
                    <a:bodyPr/>
                    <a:lstStyle/>
                    <a:p>
                      <a:pPr algn="ctr"/>
                      <a:r>
                        <a:rPr lang="en-US" sz="1100" b="1" dirty="0" smtClean="0"/>
                        <a:t>R1</a:t>
                      </a:r>
                      <a:endParaRPr lang="en-US" sz="1100" b="1" dirty="0"/>
                    </a:p>
                  </a:txBody>
                  <a:tcPr marL="53918" marR="53918" marT="26959" marB="26959"/>
                </a:tc>
                <a:tc>
                  <a:txBody>
                    <a:bodyPr/>
                    <a:lstStyle/>
                    <a:p>
                      <a:pPr algn="ctr"/>
                      <a:r>
                        <a:rPr lang="en-US" sz="1100" b="1" dirty="0" smtClean="0"/>
                        <a:t>7.42</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9.83</a:t>
                      </a:r>
                      <a:endParaRPr lang="en-US" sz="1100" b="1" dirty="0" smtClean="0">
                        <a:solidFill>
                          <a:srgbClr val="FF0000"/>
                        </a:solidFill>
                      </a:endParaRPr>
                    </a:p>
                  </a:txBody>
                  <a:tcPr marL="53918" marR="53918" marT="26959" marB="26959"/>
                </a:tc>
              </a:tr>
              <a:tr h="220809">
                <a:tc>
                  <a:txBody>
                    <a:bodyPr/>
                    <a:lstStyle/>
                    <a:p>
                      <a:pPr algn="ctr"/>
                      <a:r>
                        <a:rPr lang="en-US" sz="1100" b="1" dirty="0" smtClean="0"/>
                        <a:t>L5</a:t>
                      </a:r>
                      <a:endParaRPr lang="en-US" sz="1100" b="1" dirty="0"/>
                    </a:p>
                  </a:txBody>
                  <a:tcPr marL="53918" marR="53918" marT="26959" marB="26959"/>
                </a:tc>
                <a:tc>
                  <a:txBody>
                    <a:bodyPr/>
                    <a:lstStyle/>
                    <a:p>
                      <a:pPr algn="ctr"/>
                      <a:r>
                        <a:rPr lang="en-US" sz="1100" b="1" dirty="0" smtClean="0">
                          <a:solidFill>
                            <a:schemeClr val="dk1"/>
                          </a:solidFill>
                        </a:rPr>
                        <a:t>-7.15</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smtClean="0">
                        <a:solidFill>
                          <a:schemeClr val="tx1">
                            <a:lumMod val="50000"/>
                            <a:lumOff val="50000"/>
                          </a:schemeClr>
                        </a:solidFill>
                      </a:endParaRPr>
                    </a:p>
                  </a:txBody>
                  <a:tcPr marL="53918" marR="53918" marT="26959" marB="26959"/>
                </a:tc>
              </a:tr>
              <a:tr h="220809">
                <a:tc>
                  <a:txBody>
                    <a:bodyPr/>
                    <a:lstStyle/>
                    <a:p>
                      <a:pPr algn="ctr"/>
                      <a:r>
                        <a:rPr lang="en-US" sz="1100" b="1" dirty="0" smtClean="0"/>
                        <a:t>R5</a:t>
                      </a:r>
                      <a:endParaRPr lang="en-US" sz="11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8.24</a:t>
                      </a:r>
                      <a:endParaRPr lang="en-US" sz="1100" b="1" dirty="0" smtClean="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11.10</a:t>
                      </a:r>
                      <a:endParaRPr lang="en-US" sz="1100" b="1" dirty="0" smtClean="0">
                        <a:solidFill>
                          <a:srgbClr val="FF0000"/>
                        </a:solidFill>
                      </a:endParaRPr>
                    </a:p>
                  </a:txBody>
                  <a:tcPr marL="53918" marR="53918" marT="26959" marB="26959"/>
                </a:tc>
              </a:tr>
            </a:tbl>
          </a:graphicData>
        </a:graphic>
      </p:graphicFrame>
    </p:spTree>
    <p:extLst>
      <p:ext uri="{BB962C8B-B14F-4D97-AF65-F5344CB8AC3E}">
        <p14:creationId xmlns:p14="http://schemas.microsoft.com/office/powerpoint/2010/main" val="8506129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38" name="TextBox 37"/>
          <p:cNvSpPr txBox="1"/>
          <p:nvPr/>
        </p:nvSpPr>
        <p:spPr>
          <a:xfrm>
            <a:off x="3293893" y="400872"/>
            <a:ext cx="2750821" cy="276999"/>
          </a:xfrm>
          <a:prstGeom prst="rect">
            <a:avLst/>
          </a:prstGeom>
          <a:solidFill>
            <a:srgbClr val="02558C"/>
          </a:solidFill>
          <a:ln>
            <a:solidFill>
              <a:schemeClr val="tx1"/>
            </a:solidFill>
          </a:ln>
        </p:spPr>
        <p:txBody>
          <a:bodyPr wrap="square" rtlCol="0">
            <a:spAutoFit/>
          </a:bodyPr>
          <a:lstStyle/>
          <a:p>
            <a:pPr algn="ctr"/>
            <a:r>
              <a:rPr lang="en-US" sz="1200" b="1" dirty="0">
                <a:solidFill>
                  <a:schemeClr val="bg1"/>
                </a:solidFill>
              </a:rPr>
              <a:t>L</a:t>
            </a:r>
            <a:r>
              <a:rPr lang="en-US" sz="1200" b="1" dirty="0" smtClean="0">
                <a:solidFill>
                  <a:schemeClr val="bg1"/>
                </a:solidFill>
              </a:rPr>
              <a:t>I experiment: 1-jaw powered</a:t>
            </a:r>
            <a:endParaRPr lang="en-US" sz="1200" b="1" dirty="0">
              <a:solidFill>
                <a:schemeClr val="bg1"/>
              </a:solidFill>
            </a:endParaRPr>
          </a:p>
        </p:txBody>
      </p:sp>
      <p:grpSp>
        <p:nvGrpSpPr>
          <p:cNvPr id="40" name="Group 39"/>
          <p:cNvGrpSpPr/>
          <p:nvPr/>
        </p:nvGrpSpPr>
        <p:grpSpPr>
          <a:xfrm>
            <a:off x="6078584" y="702445"/>
            <a:ext cx="2787063" cy="2979142"/>
            <a:chOff x="6105417" y="569298"/>
            <a:chExt cx="2787063" cy="2979142"/>
          </a:xfrm>
        </p:grpSpPr>
        <p:grpSp>
          <p:nvGrpSpPr>
            <p:cNvPr id="18" name="Group 17"/>
            <p:cNvGrpSpPr/>
            <p:nvPr/>
          </p:nvGrpSpPr>
          <p:grpSpPr>
            <a:xfrm>
              <a:off x="6156176" y="614747"/>
              <a:ext cx="2690290" cy="1544490"/>
              <a:chOff x="6156176" y="614747"/>
              <a:chExt cx="2690290" cy="1544490"/>
            </a:xfrm>
          </p:grpSpPr>
          <p:pic>
            <p:nvPicPr>
              <p:cNvPr id="32"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flipH="1">
                <a:off x="7507393" y="614747"/>
                <a:ext cx="1339073" cy="154195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a:off x="6156176" y="617281"/>
                <a:ext cx="1339073" cy="1541956"/>
              </a:xfrm>
              <a:prstGeom prst="rect">
                <a:avLst/>
              </a:prstGeom>
              <a:noFill/>
              <a:extLst>
                <a:ext uri="{909E8E84-426E-40DD-AFC4-6F175D3DCCD1}">
                  <a14:hiddenFill xmlns:a14="http://schemas.microsoft.com/office/drawing/2010/main">
                    <a:solidFill>
                      <a:srgbClr val="FFFFFF"/>
                    </a:solidFill>
                  </a14:hiddenFill>
                </a:ext>
              </a:extLst>
            </p:spPr>
          </p:pic>
        </p:grpSp>
        <p:sp>
          <p:nvSpPr>
            <p:cNvPr id="39" name="Rectangle 38"/>
            <p:cNvSpPr/>
            <p:nvPr/>
          </p:nvSpPr>
          <p:spPr>
            <a:xfrm>
              <a:off x="6105417" y="569298"/>
              <a:ext cx="2787063" cy="2979142"/>
            </a:xfrm>
            <a:prstGeom prst="rect">
              <a:avLst/>
            </a:prstGeom>
            <a:noFill/>
            <a:ln>
              <a:solidFill>
                <a:schemeClr val="tx1"/>
              </a:solid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3245507" y="702445"/>
            <a:ext cx="2787063" cy="2991846"/>
            <a:chOff x="3272340" y="569298"/>
            <a:chExt cx="2787063" cy="2991846"/>
          </a:xfrm>
        </p:grpSpPr>
        <p:grpSp>
          <p:nvGrpSpPr>
            <p:cNvPr id="3" name="Group 2"/>
            <p:cNvGrpSpPr/>
            <p:nvPr/>
          </p:nvGrpSpPr>
          <p:grpSpPr>
            <a:xfrm>
              <a:off x="3725458" y="2292173"/>
              <a:ext cx="1890072" cy="1268971"/>
              <a:chOff x="5580112" y="1628800"/>
              <a:chExt cx="2520096" cy="1691961"/>
            </a:xfrm>
          </p:grpSpPr>
          <p:sp>
            <p:nvSpPr>
              <p:cNvPr id="20" name="Rectangle 19"/>
              <p:cNvSpPr/>
              <p:nvPr/>
            </p:nvSpPr>
            <p:spPr>
              <a:xfrm>
                <a:off x="5580112" y="1628800"/>
                <a:ext cx="647888" cy="181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20"/>
              <p:cNvSpPr/>
              <p:nvPr/>
            </p:nvSpPr>
            <p:spPr>
              <a:xfrm>
                <a:off x="7452320" y="3134119"/>
                <a:ext cx="647888" cy="1866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3" name="Group 12"/>
            <p:cNvGrpSpPr/>
            <p:nvPr/>
          </p:nvGrpSpPr>
          <p:grpSpPr>
            <a:xfrm>
              <a:off x="3320726" y="596599"/>
              <a:ext cx="2690290" cy="1544490"/>
              <a:chOff x="1384326" y="632012"/>
              <a:chExt cx="2690290" cy="1544490"/>
            </a:xfrm>
          </p:grpSpPr>
          <p:pic>
            <p:nvPicPr>
              <p:cNvPr id="28"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flipH="1">
                <a:off x="2735543" y="632012"/>
                <a:ext cx="1339073" cy="154195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cern.ch\dfs\Users\l\lgentini\Desktop\4.jpg"/>
              <p:cNvPicPr>
                <a:picLocks noChangeAspect="1" noChangeArrowheads="1"/>
              </p:cNvPicPr>
              <p:nvPr/>
            </p:nvPicPr>
            <p:blipFill rotWithShape="1">
              <a:blip r:embed="rId3" cstate="print">
                <a:grayscl/>
                <a:extLst>
                  <a:ext uri="{28A0092B-C50C-407E-A947-70E740481C1C}">
                    <a14:useLocalDpi xmlns:a14="http://schemas.microsoft.com/office/drawing/2010/main" val="0"/>
                  </a:ext>
                </a:extLst>
              </a:blip>
              <a:srcRect l="27200" t="12282" r="31997" b="5253"/>
              <a:stretch/>
            </p:blipFill>
            <p:spPr bwMode="auto">
              <a:xfrm>
                <a:off x="1384326" y="634546"/>
                <a:ext cx="1339073" cy="1541956"/>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Rectangle 44"/>
            <p:cNvSpPr/>
            <p:nvPr/>
          </p:nvSpPr>
          <p:spPr>
            <a:xfrm>
              <a:off x="3272340" y="569298"/>
              <a:ext cx="2787063" cy="2979142"/>
            </a:xfrm>
            <a:prstGeom prst="rect">
              <a:avLst/>
            </a:prstGeom>
            <a:noFill/>
            <a:ln>
              <a:solidFill>
                <a:schemeClr val="tx1"/>
              </a:solid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9" name="TextBox 48"/>
          <p:cNvSpPr txBox="1"/>
          <p:nvPr/>
        </p:nvSpPr>
        <p:spPr>
          <a:xfrm>
            <a:off x="6145546" y="400872"/>
            <a:ext cx="2479464" cy="276999"/>
          </a:xfrm>
          <a:prstGeom prst="rect">
            <a:avLst/>
          </a:prstGeom>
          <a:solidFill>
            <a:srgbClr val="02558C"/>
          </a:solidFill>
          <a:ln>
            <a:solidFill>
              <a:schemeClr val="tx1"/>
            </a:solidFill>
          </a:ln>
        </p:spPr>
        <p:txBody>
          <a:bodyPr wrap="square" rtlCol="0">
            <a:spAutoFit/>
          </a:bodyPr>
          <a:lstStyle/>
          <a:p>
            <a:pPr algn="ctr"/>
            <a:r>
              <a:rPr lang="en-US" sz="1200" b="1" smtClean="0">
                <a:solidFill>
                  <a:schemeClr val="bg1"/>
                </a:solidFill>
              </a:rPr>
              <a:t>HI experiment: 2-jaws powered</a:t>
            </a:r>
            <a:endParaRPr lang="en-US" sz="1200" b="1" dirty="0">
              <a:solidFill>
                <a:schemeClr val="bg1"/>
              </a:solidFill>
            </a:endParaRPr>
          </a:p>
        </p:txBody>
      </p:sp>
      <p:sp>
        <p:nvSpPr>
          <p:cNvPr id="50" name="Rectangle 49"/>
          <p:cNvSpPr/>
          <p:nvPr/>
        </p:nvSpPr>
        <p:spPr>
          <a:xfrm>
            <a:off x="336299" y="676598"/>
            <a:ext cx="2710762" cy="3913892"/>
          </a:xfrm>
          <a:prstGeom prst="rect">
            <a:avLst/>
          </a:prstGeom>
        </p:spPr>
        <p:txBody>
          <a:bodyPr wrap="square">
            <a:spAutoFit/>
          </a:bodyPr>
          <a:lstStyle/>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wire-collimator, both jaws house a wire.</a:t>
            </a:r>
          </a:p>
          <a:p>
            <a:pPr marL="214583" indent="-214313">
              <a:spcBef>
                <a:spcPts val="211"/>
              </a:spcBef>
              <a:buClr>
                <a:srgbClr val="FB963C"/>
              </a:buClr>
              <a:buFont typeface="Wingdings" charset="2"/>
              <a:buChar char="§"/>
            </a:pPr>
            <a:endParaRPr lang="en-US" sz="1600" spc="-1" dirty="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a:t>
            </a:r>
            <a:r>
              <a:rPr lang="en-US" sz="1600" b="1" spc="-1" dirty="0" smtClean="0">
                <a:solidFill>
                  <a:srgbClr val="5A5A5A"/>
                </a:solidFill>
                <a:uFill>
                  <a:solidFill>
                    <a:srgbClr val="FFFFFF"/>
                  </a:solidFill>
                </a:uFill>
              </a:rPr>
              <a:t>LI experiment </a:t>
            </a:r>
            <a:r>
              <a:rPr lang="en-US" sz="1600" spc="-1" dirty="0" smtClean="0">
                <a:solidFill>
                  <a:srgbClr val="5A5A5A"/>
                </a:solidFill>
                <a:uFill>
                  <a:solidFill>
                    <a:srgbClr val="FFFFFF"/>
                  </a:solidFill>
                </a:uFill>
              </a:rPr>
              <a:t>only the wire of one single jaw was powered.</a:t>
            </a:r>
          </a:p>
          <a:p>
            <a:pPr marL="214583"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For the </a:t>
            </a:r>
            <a:r>
              <a:rPr lang="en-US" sz="1600" b="1" spc="-1" dirty="0" smtClean="0">
                <a:solidFill>
                  <a:srgbClr val="5A5A5A"/>
                </a:solidFill>
                <a:uFill>
                  <a:solidFill>
                    <a:srgbClr val="FFFFFF"/>
                  </a:solidFill>
                </a:uFill>
              </a:rPr>
              <a:t>HI experiments </a:t>
            </a:r>
            <a:r>
              <a:rPr lang="en-US" sz="1600" spc="-1" dirty="0" smtClean="0">
                <a:solidFill>
                  <a:srgbClr val="5A5A5A"/>
                </a:solidFill>
                <a:uFill>
                  <a:solidFill>
                    <a:srgbClr val="FFFFFF"/>
                  </a:solidFill>
                </a:uFill>
              </a:rPr>
              <a:t>the wires of both jaws where powered: this allowed to double the integrated strength of the </a:t>
            </a:r>
            <a:r>
              <a:rPr lang="en-US" sz="1600" spc="-1" dirty="0" err="1" smtClean="0">
                <a:solidFill>
                  <a:srgbClr val="5A5A5A"/>
                </a:solidFill>
                <a:uFill>
                  <a:solidFill>
                    <a:srgbClr val="FFFFFF"/>
                  </a:solidFill>
                </a:uFill>
              </a:rPr>
              <a:t>quadrupolar</a:t>
            </a:r>
            <a:r>
              <a:rPr lang="en-US" sz="1600" spc="-1" dirty="0" smtClean="0">
                <a:solidFill>
                  <a:srgbClr val="5A5A5A"/>
                </a:solidFill>
                <a:uFill>
                  <a:solidFill>
                    <a:srgbClr val="FFFFFF"/>
                  </a:solidFill>
                </a:uFill>
              </a:rPr>
              <a:t>, </a:t>
            </a:r>
            <a:r>
              <a:rPr lang="en-US" sz="1600" spc="-1" dirty="0" err="1" smtClean="0">
                <a:solidFill>
                  <a:srgbClr val="5A5A5A"/>
                </a:solidFill>
                <a:uFill>
                  <a:solidFill>
                    <a:srgbClr val="FFFFFF"/>
                  </a:solidFill>
                </a:uFill>
              </a:rPr>
              <a:t>octupolar</a:t>
            </a:r>
            <a:r>
              <a:rPr lang="en-US" sz="1600" spc="-1" dirty="0" smtClean="0">
                <a:solidFill>
                  <a:srgbClr val="5A5A5A"/>
                </a:solidFill>
                <a:uFill>
                  <a:solidFill>
                    <a:srgbClr val="FFFFFF"/>
                  </a:solidFill>
                </a:uFill>
              </a:rPr>
              <a:t>, etc., components.</a:t>
            </a:r>
          </a:p>
          <a:p>
            <a:pPr marL="214583"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p:txBody>
      </p:sp>
      <p:cxnSp>
        <p:nvCxnSpPr>
          <p:cNvPr id="51" name="Straight Connector 50"/>
          <p:cNvCxnSpPr>
            <a:stCxn id="54" idx="0"/>
            <a:endCxn id="51" idx="1"/>
          </p:cNvCxnSpPr>
          <p:nvPr/>
        </p:nvCxnSpPr>
        <p:spPr>
          <a:xfrm flipV="1">
            <a:off x="4225921" y="1408110"/>
            <a:ext cx="306943" cy="7681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532864" y="1338860"/>
            <a:ext cx="88099" cy="138499"/>
          </a:xfrm>
          <a:prstGeom prst="rect">
            <a:avLst/>
          </a:prstGeom>
          <a:noFill/>
          <a:ln w="19050">
            <a:solidFill>
              <a:srgbClr val="FF0000"/>
            </a:solidFill>
          </a:ln>
        </p:spPr>
        <p:txBody>
          <a:bodyPr wrap="square" rtlCol="0">
            <a:spAutoFit/>
          </a:bodyPr>
          <a:lstStyle/>
          <a:p>
            <a:endParaRPr lang="en-US" sz="300" dirty="0"/>
          </a:p>
        </p:txBody>
      </p:sp>
      <p:sp>
        <p:nvSpPr>
          <p:cNvPr id="54" name="TextBox 53"/>
          <p:cNvSpPr txBox="1"/>
          <p:nvPr/>
        </p:nvSpPr>
        <p:spPr>
          <a:xfrm>
            <a:off x="4005178" y="2176251"/>
            <a:ext cx="441486" cy="200055"/>
          </a:xfrm>
          <a:prstGeom prst="rect">
            <a:avLst/>
          </a:prstGeom>
          <a:solidFill>
            <a:srgbClr val="FF0000"/>
          </a:solidFill>
          <a:ln>
            <a:noFill/>
          </a:ln>
        </p:spPr>
        <p:txBody>
          <a:bodyPr wrap="square" rtlCol="0">
            <a:spAutoFit/>
          </a:bodyPr>
          <a:lstStyle/>
          <a:p>
            <a:pPr algn="ctr"/>
            <a:r>
              <a:rPr lang="en-US" sz="700" b="1" dirty="0" smtClean="0">
                <a:solidFill>
                  <a:schemeClr val="bg1"/>
                </a:solidFill>
              </a:rPr>
              <a:t>OFF</a:t>
            </a:r>
            <a:endParaRPr lang="en-US" sz="700" b="1" dirty="0">
              <a:solidFill>
                <a:schemeClr val="bg1"/>
              </a:solidFill>
            </a:endParaRPr>
          </a:p>
        </p:txBody>
      </p:sp>
      <p:sp>
        <p:nvSpPr>
          <p:cNvPr id="57" name="TextBox 56"/>
          <p:cNvSpPr txBox="1"/>
          <p:nvPr/>
        </p:nvSpPr>
        <p:spPr>
          <a:xfrm>
            <a:off x="4661643" y="1338860"/>
            <a:ext cx="88099" cy="138499"/>
          </a:xfrm>
          <a:prstGeom prst="rect">
            <a:avLst/>
          </a:prstGeom>
          <a:noFill/>
          <a:ln w="19050">
            <a:solidFill>
              <a:srgbClr val="00B050"/>
            </a:solidFill>
          </a:ln>
        </p:spPr>
        <p:txBody>
          <a:bodyPr wrap="square" rtlCol="0">
            <a:spAutoFit/>
          </a:bodyPr>
          <a:lstStyle/>
          <a:p>
            <a:endParaRPr lang="en-US" sz="300" dirty="0"/>
          </a:p>
        </p:txBody>
      </p:sp>
      <p:sp>
        <p:nvSpPr>
          <p:cNvPr id="58" name="TextBox 57"/>
          <p:cNvSpPr txBox="1"/>
          <p:nvPr/>
        </p:nvSpPr>
        <p:spPr>
          <a:xfrm>
            <a:off x="4824490" y="2180819"/>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cxnSp>
        <p:nvCxnSpPr>
          <p:cNvPr id="59" name="Straight Connector 58"/>
          <p:cNvCxnSpPr>
            <a:stCxn id="58" idx="0"/>
            <a:endCxn id="57" idx="3"/>
          </p:cNvCxnSpPr>
          <p:nvPr/>
        </p:nvCxnSpPr>
        <p:spPr>
          <a:xfrm flipH="1" flipV="1">
            <a:off x="4749742" y="1408110"/>
            <a:ext cx="295491" cy="77270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7481275" y="1358732"/>
            <a:ext cx="88099" cy="138499"/>
          </a:xfrm>
          <a:prstGeom prst="rect">
            <a:avLst/>
          </a:prstGeom>
          <a:noFill/>
          <a:ln w="19050">
            <a:solidFill>
              <a:srgbClr val="00B050"/>
            </a:solidFill>
          </a:ln>
        </p:spPr>
        <p:txBody>
          <a:bodyPr wrap="square" rtlCol="0">
            <a:spAutoFit/>
          </a:bodyPr>
          <a:lstStyle/>
          <a:p>
            <a:endParaRPr lang="en-US" sz="300" dirty="0"/>
          </a:p>
        </p:txBody>
      </p:sp>
      <p:sp>
        <p:nvSpPr>
          <p:cNvPr id="64" name="TextBox 63"/>
          <p:cNvSpPr txBox="1"/>
          <p:nvPr/>
        </p:nvSpPr>
        <p:spPr>
          <a:xfrm>
            <a:off x="7644122" y="2200691"/>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cxnSp>
        <p:nvCxnSpPr>
          <p:cNvPr id="65" name="Straight Connector 64"/>
          <p:cNvCxnSpPr/>
          <p:nvPr/>
        </p:nvCxnSpPr>
        <p:spPr>
          <a:xfrm flipH="1" flipV="1">
            <a:off x="7569374" y="1427982"/>
            <a:ext cx="295491" cy="77270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7057278" y="1432550"/>
            <a:ext cx="306943" cy="76814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364221" y="1363300"/>
            <a:ext cx="88099" cy="138499"/>
          </a:xfrm>
          <a:prstGeom prst="rect">
            <a:avLst/>
          </a:prstGeom>
          <a:noFill/>
          <a:ln w="19050">
            <a:solidFill>
              <a:srgbClr val="00B050"/>
            </a:solidFill>
          </a:ln>
        </p:spPr>
        <p:txBody>
          <a:bodyPr wrap="square" rtlCol="0">
            <a:spAutoFit/>
          </a:bodyPr>
          <a:lstStyle/>
          <a:p>
            <a:endParaRPr lang="en-US" sz="300" dirty="0"/>
          </a:p>
        </p:txBody>
      </p:sp>
      <p:sp>
        <p:nvSpPr>
          <p:cNvPr id="68" name="TextBox 67"/>
          <p:cNvSpPr txBox="1"/>
          <p:nvPr/>
        </p:nvSpPr>
        <p:spPr>
          <a:xfrm>
            <a:off x="6836535" y="2200691"/>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sp>
        <p:nvSpPr>
          <p:cNvPr id="71" name="CustomShape 2"/>
          <p:cNvSpPr/>
          <p:nvPr/>
        </p:nvSpPr>
        <p:spPr>
          <a:xfrm>
            <a:off x="2005555" y="-72067"/>
            <a:ext cx="5132891"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Wire current settings </a:t>
            </a:r>
            <a:endParaRPr lang="en-US" sz="2800" spc="-1" baseline="-25000" dirty="0">
              <a:solidFill>
                <a:srgbClr val="000000"/>
              </a:solidFill>
              <a:uFill>
                <a:solidFill>
                  <a:srgbClr val="FFFFFF"/>
                </a:solidFill>
              </a:uFill>
              <a:latin typeface="Symbol" charset="2"/>
              <a:ea typeface="Symbol" charset="2"/>
              <a:cs typeface="Symbol" charset="2"/>
            </a:endParaRPr>
          </a:p>
        </p:txBody>
      </p:sp>
      <p:pic>
        <p:nvPicPr>
          <p:cNvPr id="6" name="Picture 5"/>
          <p:cNvPicPr>
            <a:picLocks noChangeAspect="1"/>
          </p:cNvPicPr>
          <p:nvPr/>
        </p:nvPicPr>
        <p:blipFill rotWithShape="1">
          <a:blip r:embed="rId4"/>
          <a:srcRect l="16398" t="17179" r="7988" b="21153"/>
          <a:stretch/>
        </p:blipFill>
        <p:spPr>
          <a:xfrm>
            <a:off x="6482590" y="2544983"/>
            <a:ext cx="2085467" cy="1056818"/>
          </a:xfrm>
          <a:prstGeom prst="rect">
            <a:avLst/>
          </a:prstGeom>
        </p:spPr>
      </p:pic>
      <p:pic>
        <p:nvPicPr>
          <p:cNvPr id="7" name="Picture 6"/>
          <p:cNvPicPr>
            <a:picLocks noChangeAspect="1"/>
          </p:cNvPicPr>
          <p:nvPr/>
        </p:nvPicPr>
        <p:blipFill rotWithShape="1">
          <a:blip r:embed="rId5"/>
          <a:srcRect l="15603" t="17775" r="8706" b="18806"/>
          <a:stretch/>
        </p:blipFill>
        <p:spPr>
          <a:xfrm>
            <a:off x="3566076" y="2548050"/>
            <a:ext cx="2133780" cy="1110863"/>
          </a:xfrm>
          <a:prstGeom prst="rect">
            <a:avLst/>
          </a:prstGeom>
        </p:spPr>
      </p:pic>
      <p:graphicFrame>
        <p:nvGraphicFramePr>
          <p:cNvPr id="42" name="Table 41"/>
          <p:cNvGraphicFramePr>
            <a:graphicFrameLocks noGrp="1"/>
          </p:cNvGraphicFramePr>
          <p:nvPr>
            <p:extLst>
              <p:ext uri="{D42A27DB-BD31-4B8C-83A1-F6EECF244321}">
                <p14:modId xmlns:p14="http://schemas.microsoft.com/office/powerpoint/2010/main" val="1634065466"/>
              </p:ext>
            </p:extLst>
          </p:nvPr>
        </p:nvGraphicFramePr>
        <p:xfrm>
          <a:off x="3545718" y="3750837"/>
          <a:ext cx="5065731" cy="1329348"/>
        </p:xfrm>
        <a:graphic>
          <a:graphicData uri="http://schemas.openxmlformats.org/drawingml/2006/table">
            <a:tbl>
              <a:tblPr firstRow="1" bandRow="1">
                <a:tableStyleId>{5C22544A-7EE6-4342-B048-85BDC9FD1C3A}</a:tableStyleId>
              </a:tblPr>
              <a:tblGrid>
                <a:gridCol w="1292111"/>
                <a:gridCol w="1951802"/>
                <a:gridCol w="1821818"/>
              </a:tblGrid>
              <a:tr h="0">
                <a:tc rowSpan="2">
                  <a:txBody>
                    <a:bodyPr/>
                    <a:lstStyle/>
                    <a:p>
                      <a:pPr algn="ctr"/>
                      <a:r>
                        <a:rPr lang="en-US" sz="1100" dirty="0" smtClean="0"/>
                        <a:t>Wire</a:t>
                      </a:r>
                      <a:r>
                        <a:rPr lang="en-US" sz="1100" baseline="0" dirty="0" smtClean="0"/>
                        <a:t> </a:t>
                      </a:r>
                      <a:r>
                        <a:rPr lang="en-US" sz="1100" dirty="0" smtClean="0"/>
                        <a:t>demonstrator</a:t>
                      </a:r>
                      <a:endParaRPr lang="en-US" sz="1100" dirty="0"/>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LI experiment</a:t>
                      </a:r>
                    </a:p>
                  </a:txBody>
                  <a:tcPr marL="53918" marR="53918" marT="26959" marB="26959">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HI experiment</a:t>
                      </a:r>
                    </a:p>
                  </a:txBody>
                  <a:tcPr marL="53918" marR="53918" marT="26959" marB="26959">
                    <a:lnL w="38100" cap="flat" cmpd="sng" algn="ctr">
                      <a:solidFill>
                        <a:schemeClr val="bg1"/>
                      </a:solidFill>
                      <a:prstDash val="solid"/>
                      <a:round/>
                      <a:headEnd type="none" w="med" len="med"/>
                      <a:tailEnd type="none" w="med" len="med"/>
                    </a:lnL>
                    <a:lnR w="12700" cmpd="sng">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16024">
                <a:tc vMerge="1">
                  <a:txBody>
                    <a:bodyPr/>
                    <a:lstStyle/>
                    <a:p>
                      <a:pPr algn="ctr"/>
                      <a:endParaRPr lang="en-US" sz="1100" dirty="0"/>
                    </a:p>
                  </a:txBody>
                  <a:tcPr marL="53918" marR="53918" marT="26959" marB="26959"/>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Current [A]</a:t>
                      </a:r>
                    </a:p>
                  </a:txBody>
                  <a:tcPr marL="53918" marR="53918" marT="26959" marB="26959">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c hMerge="1">
                  <a:txBody>
                    <a:bodyPr/>
                    <a:lstStyle/>
                    <a:p>
                      <a:endParaRPr lang="en-US" dirty="0"/>
                    </a:p>
                  </a:txBody>
                  <a:tcPr marL="53918" marR="53918" marT="26959" marB="26959">
                    <a:solidFill>
                      <a:schemeClr val="bg2"/>
                    </a:solidFill>
                  </a:tcPr>
                </a:tc>
              </a:tr>
              <a:tr h="216324">
                <a:tc>
                  <a:txBody>
                    <a:bodyPr/>
                    <a:lstStyle/>
                    <a:p>
                      <a:pPr algn="ctr"/>
                      <a:r>
                        <a:rPr lang="en-US" sz="1100" b="1" dirty="0" smtClean="0"/>
                        <a:t>L1</a:t>
                      </a:r>
                      <a:endParaRPr lang="en-US" sz="1100" b="1" dirty="0"/>
                    </a:p>
                  </a:txBody>
                  <a:tcPr marL="53918" marR="53918" marT="26959" marB="26959"/>
                </a:tc>
                <a:tc>
                  <a:txBody>
                    <a:bodyPr/>
                    <a:lstStyle/>
                    <a:p>
                      <a:pPr algn="ctr"/>
                      <a:r>
                        <a:rPr lang="en-US" sz="1100" b="1" dirty="0" smtClean="0"/>
                        <a:t>350 </a:t>
                      </a:r>
                      <a:r>
                        <a:rPr lang="en-US" sz="1100" b="1" dirty="0" smtClean="0">
                          <a:solidFill>
                            <a:srgbClr val="FF0000"/>
                          </a:solidFill>
                        </a:rPr>
                        <a:t>x 1</a:t>
                      </a:r>
                      <a:endParaRPr lang="en-US" sz="1100" b="1" dirty="0">
                        <a:solidFill>
                          <a:srgbClr val="FF0000"/>
                        </a:solidFill>
                      </a:endParaRPr>
                    </a:p>
                  </a:txBody>
                  <a:tcPr marL="53918" marR="53918" marT="26959" marB="26959">
                    <a:lnT w="38100" cap="flat" cmpd="sng" algn="ctr">
                      <a:solidFill>
                        <a:schemeClr val="bg1"/>
                      </a:solidFill>
                      <a:prstDash val="solid"/>
                      <a:round/>
                      <a:headEnd type="none" w="med" len="med"/>
                      <a:tailEnd type="none" w="med" len="med"/>
                    </a:lnT>
                  </a:tcPr>
                </a:tc>
                <a:tc>
                  <a:txBody>
                    <a:bodyPr/>
                    <a:lstStyle/>
                    <a:p>
                      <a:pPr algn="ct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r>
              <a:tr h="216324">
                <a:tc>
                  <a:txBody>
                    <a:bodyPr/>
                    <a:lstStyle/>
                    <a:p>
                      <a:pPr algn="ctr"/>
                      <a:r>
                        <a:rPr lang="en-US" sz="1100" b="1" dirty="0" smtClean="0"/>
                        <a:t>R1</a:t>
                      </a:r>
                      <a:endParaRPr lang="en-US" sz="1100" b="1" dirty="0"/>
                    </a:p>
                  </a:txBody>
                  <a:tcPr marL="53918" marR="53918" marT="26959" marB="26959"/>
                </a:tc>
                <a:tc>
                  <a:txBody>
                    <a:bodyPr/>
                    <a:lstStyle/>
                    <a:p>
                      <a:pPr algn="ctr"/>
                      <a:r>
                        <a:rPr lang="en-US" sz="1100" b="1" dirty="0" smtClean="0"/>
                        <a:t>320 </a:t>
                      </a:r>
                      <a:r>
                        <a:rPr lang="en-US" sz="1100" b="1" dirty="0" smtClean="0">
                          <a:solidFill>
                            <a:srgbClr val="FF0000"/>
                          </a:solidFill>
                        </a:rPr>
                        <a:t>x 1</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350 </a:t>
                      </a:r>
                      <a:r>
                        <a:rPr lang="en-US" sz="1100" b="1" dirty="0" smtClean="0">
                          <a:solidFill>
                            <a:srgbClr val="FF0000"/>
                          </a:solidFill>
                        </a:rPr>
                        <a:t>x 2</a:t>
                      </a:r>
                    </a:p>
                  </a:txBody>
                  <a:tcPr marL="53918" marR="53918" marT="26959" marB="26959"/>
                </a:tc>
              </a:tr>
              <a:tr h="216324">
                <a:tc>
                  <a:txBody>
                    <a:bodyPr/>
                    <a:lstStyle/>
                    <a:p>
                      <a:pPr algn="ctr"/>
                      <a:r>
                        <a:rPr lang="en-US" sz="1100" b="1" dirty="0" smtClean="0"/>
                        <a:t>L5</a:t>
                      </a:r>
                      <a:endParaRPr lang="en-US" sz="1100" b="1" dirty="0"/>
                    </a:p>
                  </a:txBody>
                  <a:tcPr marL="53918" marR="53918" marT="26959" marB="26959"/>
                </a:tc>
                <a:tc>
                  <a:txBody>
                    <a:bodyPr/>
                    <a:lstStyle/>
                    <a:p>
                      <a:pPr algn="ctr"/>
                      <a:r>
                        <a:rPr lang="en-US" sz="1100" b="1" dirty="0" smtClean="0"/>
                        <a:t>190 </a:t>
                      </a:r>
                      <a:r>
                        <a:rPr lang="en-US" sz="1100" b="1" dirty="0" smtClean="0">
                          <a:solidFill>
                            <a:srgbClr val="FF0000"/>
                          </a:solidFill>
                        </a:rPr>
                        <a:t>x 1</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smtClean="0">
                        <a:solidFill>
                          <a:schemeClr val="tx1">
                            <a:lumMod val="50000"/>
                            <a:lumOff val="50000"/>
                          </a:schemeClr>
                        </a:solidFill>
                      </a:endParaRPr>
                    </a:p>
                  </a:txBody>
                  <a:tcPr marL="53918" marR="53918" marT="26959" marB="26959"/>
                </a:tc>
              </a:tr>
              <a:tr h="216324">
                <a:tc>
                  <a:txBody>
                    <a:bodyPr/>
                    <a:lstStyle/>
                    <a:p>
                      <a:pPr algn="ctr"/>
                      <a:r>
                        <a:rPr lang="en-US" sz="1100" b="1" dirty="0" smtClean="0"/>
                        <a:t>R5</a:t>
                      </a:r>
                      <a:endParaRPr lang="en-US" sz="11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340 </a:t>
                      </a:r>
                      <a:r>
                        <a:rPr lang="en-US" sz="1100" b="1" dirty="0" smtClean="0">
                          <a:solidFill>
                            <a:srgbClr val="FF0000"/>
                          </a:solidFill>
                        </a:rPr>
                        <a:t>x 1</a:t>
                      </a: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350 </a:t>
                      </a:r>
                      <a:r>
                        <a:rPr lang="en-US" sz="1100" b="1" dirty="0" smtClean="0">
                          <a:solidFill>
                            <a:srgbClr val="FF0000"/>
                          </a:solidFill>
                        </a:rPr>
                        <a:t>x 2</a:t>
                      </a:r>
                    </a:p>
                  </a:txBody>
                  <a:tcPr marL="53918" marR="53918" marT="26959" marB="26959"/>
                </a:tc>
              </a:tr>
            </a:tbl>
          </a:graphicData>
        </a:graphic>
      </p:graphicFrame>
    </p:spTree>
    <p:extLst>
      <p:ext uri="{BB962C8B-B14F-4D97-AF65-F5344CB8AC3E}">
        <p14:creationId xmlns:p14="http://schemas.microsoft.com/office/powerpoint/2010/main" val="318153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Straight Arrow Connector 61"/>
          <p:cNvCxnSpPr/>
          <p:nvPr/>
        </p:nvCxnSpPr>
        <p:spPr>
          <a:xfrm>
            <a:off x="382783" y="1663908"/>
            <a:ext cx="8261253" cy="0"/>
          </a:xfrm>
          <a:prstGeom prst="straightConnector1">
            <a:avLst/>
          </a:prstGeom>
          <a:ln w="57150">
            <a:gradFill flip="none" rotWithShape="1">
              <a:gsLst>
                <a:gs pos="50000">
                  <a:srgbClr val="5EB5D2"/>
                </a:gs>
                <a:gs pos="0">
                  <a:schemeClr val="bg1"/>
                </a:gs>
                <a:gs pos="100000">
                  <a:srgbClr val="0074A4"/>
                </a:gs>
              </a:gsLst>
              <a:lin ang="0" scaled="1"/>
              <a:tileRect/>
            </a:gradFill>
            <a:tailEnd type="arrow" w="med" len="med"/>
          </a:ln>
        </p:spPr>
        <p:style>
          <a:lnRef idx="1">
            <a:schemeClr val="accent1"/>
          </a:lnRef>
          <a:fillRef idx="0">
            <a:schemeClr val="accent1"/>
          </a:fillRef>
          <a:effectRef idx="0">
            <a:schemeClr val="accent1"/>
          </a:effectRef>
          <a:fontRef idx="minor">
            <a:schemeClr val="tx1"/>
          </a:fontRef>
        </p:style>
      </p:cxnSp>
      <p:sp>
        <p:nvSpPr>
          <p:cNvPr id="255" name="TextShape 1"/>
          <p:cNvSpPr txBox="1"/>
          <p:nvPr/>
        </p:nvSpPr>
        <p:spPr>
          <a:xfrm>
            <a:off x="1273756" y="41894"/>
            <a:ext cx="6596489" cy="539730"/>
          </a:xfrm>
          <a:prstGeom prst="rect">
            <a:avLst/>
          </a:prstGeom>
          <a:noFill/>
          <a:ln>
            <a:noFill/>
          </a:ln>
        </p:spPr>
        <p:txBody>
          <a:bodyPr lIns="0" tIns="0" rIns="0" bIns="0" anchor="ctr" anchorCtr="1"/>
          <a:lstStyle/>
          <a:p>
            <a:pPr algn="ctr">
              <a:lnSpc>
                <a:spcPct val="100000"/>
              </a:lnSpc>
            </a:pPr>
            <a:r>
              <a:rPr lang="en-US" sz="2800" b="1" spc="-1" dirty="0" smtClean="0">
                <a:solidFill>
                  <a:srgbClr val="0093BE"/>
                </a:solidFill>
                <a:uFill>
                  <a:solidFill>
                    <a:srgbClr val="FFFFFF"/>
                  </a:solidFill>
                </a:uFill>
              </a:rPr>
              <a:t>The experimental campaign</a:t>
            </a:r>
            <a:endParaRPr lang="en-US" sz="2800" b="1" spc="-1" dirty="0">
              <a:solidFill>
                <a:srgbClr val="000000"/>
              </a:solidFill>
              <a:uFill>
                <a:solidFill>
                  <a:srgbClr val="FFFFFF"/>
                </a:solidFill>
              </a:uFill>
              <a:latin typeface="Arial"/>
            </a:endParaRPr>
          </a:p>
        </p:txBody>
      </p:sp>
      <p:cxnSp>
        <p:nvCxnSpPr>
          <p:cNvPr id="61" name="Straight Arrow Connector 60"/>
          <p:cNvCxnSpPr/>
          <p:nvPr/>
        </p:nvCxnSpPr>
        <p:spPr>
          <a:xfrm flipV="1">
            <a:off x="6336595" y="1712224"/>
            <a:ext cx="0" cy="17588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flipV="1">
            <a:off x="5208573" y="1712224"/>
            <a:ext cx="0" cy="141122"/>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V="1">
            <a:off x="3896780" y="1712224"/>
            <a:ext cx="0" cy="154305"/>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211963" y="663392"/>
            <a:ext cx="1301447" cy="300082"/>
          </a:xfrm>
          <a:prstGeom prst="rect">
            <a:avLst/>
          </a:prstGeom>
          <a:noFill/>
          <a:ln w="28575">
            <a:solidFill>
              <a:srgbClr val="FF0000"/>
            </a:solidFill>
          </a:ln>
        </p:spPr>
        <p:txBody>
          <a:bodyPr wrap="none" rtlCol="0">
            <a:spAutoFit/>
          </a:bodyPr>
          <a:lstStyle>
            <a:defPPr>
              <a:defRPr lang="en-US"/>
            </a:defPPr>
            <a:lvl1pPr algn="ctr">
              <a:defRPr sz="1050" b="1" spc="-1">
                <a:solidFill>
                  <a:srgbClr val="5A5A5A"/>
                </a:solidFill>
                <a:uFill>
                  <a:solidFill>
                    <a:srgbClr val="FFFFFF"/>
                  </a:solidFill>
                </a:uFill>
              </a:defRPr>
            </a:lvl1pPr>
          </a:lstStyle>
          <a:p>
            <a:r>
              <a:rPr lang="en-US" sz="675" dirty="0" smtClean="0">
                <a:solidFill>
                  <a:schemeClr val="accent2">
                    <a:lumMod val="60000"/>
                    <a:lumOff val="40000"/>
                  </a:schemeClr>
                </a:solidFill>
              </a:rPr>
              <a:t>Winter 2017-18</a:t>
            </a:r>
            <a:endParaRPr lang="en-US" sz="675" dirty="0">
              <a:solidFill>
                <a:schemeClr val="accent2">
                  <a:lumMod val="60000"/>
                  <a:lumOff val="40000"/>
                </a:schemeClr>
              </a:solidFill>
            </a:endParaRPr>
          </a:p>
          <a:p>
            <a:r>
              <a:rPr lang="en-US" sz="675" dirty="0">
                <a:solidFill>
                  <a:schemeClr val="accent2">
                    <a:lumMod val="60000"/>
                    <a:lumOff val="40000"/>
                  </a:schemeClr>
                </a:solidFill>
              </a:rPr>
              <a:t>Installation of the IR1 wires</a:t>
            </a:r>
          </a:p>
        </p:txBody>
      </p:sp>
      <p:cxnSp>
        <p:nvCxnSpPr>
          <p:cNvPr id="35" name="Straight Arrow Connector 34"/>
          <p:cNvCxnSpPr/>
          <p:nvPr/>
        </p:nvCxnSpPr>
        <p:spPr>
          <a:xfrm>
            <a:off x="3287956" y="965891"/>
            <a:ext cx="0" cy="173103"/>
          </a:xfrm>
          <a:prstGeom prst="straightConnector1">
            <a:avLst/>
          </a:prstGeom>
          <a:ln w="2857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5478603" y="1712224"/>
            <a:ext cx="0" cy="814354"/>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922859" y="2516339"/>
            <a:ext cx="945285" cy="300082"/>
          </a:xfrm>
          <a:prstGeom prst="rect">
            <a:avLst/>
          </a:prstGeom>
          <a:no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26</a:t>
            </a:r>
            <a:r>
              <a:rPr lang="en-US" sz="675" baseline="30000" dirty="0"/>
              <a:t>th</a:t>
            </a:r>
            <a:r>
              <a:rPr lang="en-US" sz="675" dirty="0"/>
              <a:t> July 2018</a:t>
            </a:r>
          </a:p>
          <a:p>
            <a:r>
              <a:rPr lang="en-US" sz="675" dirty="0">
                <a:solidFill>
                  <a:srgbClr val="5A5A5A"/>
                </a:solidFill>
              </a:rPr>
              <a:t>FILL6984</a:t>
            </a:r>
          </a:p>
        </p:txBody>
      </p:sp>
      <p:sp>
        <p:nvSpPr>
          <p:cNvPr id="55" name="TextBox 54"/>
          <p:cNvSpPr txBox="1"/>
          <p:nvPr/>
        </p:nvSpPr>
        <p:spPr>
          <a:xfrm>
            <a:off x="3013563" y="2163247"/>
            <a:ext cx="950790"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From 2 to 4 wires</a:t>
            </a:r>
          </a:p>
          <a:p>
            <a:r>
              <a:rPr lang="en-US" sz="750" dirty="0">
                <a:solidFill>
                  <a:schemeClr val="bg1"/>
                </a:solidFill>
              </a:rPr>
              <a:t>(validation)</a:t>
            </a:r>
          </a:p>
        </p:txBody>
      </p:sp>
      <p:sp>
        <p:nvSpPr>
          <p:cNvPr id="56" name="TextBox 55"/>
          <p:cNvSpPr txBox="1"/>
          <p:nvPr/>
        </p:nvSpPr>
        <p:spPr>
          <a:xfrm>
            <a:off x="4452489" y="2154399"/>
            <a:ext cx="843942"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4 wires compensation</a:t>
            </a:r>
          </a:p>
        </p:txBody>
      </p:sp>
      <p:sp>
        <p:nvSpPr>
          <p:cNvPr id="57" name="TextBox 56"/>
          <p:cNvSpPr txBox="1"/>
          <p:nvPr/>
        </p:nvSpPr>
        <p:spPr>
          <a:xfrm>
            <a:off x="4922859" y="2796115"/>
            <a:ext cx="945285"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a:solidFill>
                  <a:schemeClr val="bg1"/>
                </a:solidFill>
              </a:rPr>
              <a:t>From SETUP BEAM to TRAINS</a:t>
            </a:r>
            <a:endParaRPr lang="en-US" sz="750" dirty="0">
              <a:solidFill>
                <a:schemeClr val="bg1"/>
              </a:solidFill>
            </a:endParaRPr>
          </a:p>
        </p:txBody>
      </p:sp>
      <p:sp>
        <p:nvSpPr>
          <p:cNvPr id="59" name="TextBox 58"/>
          <p:cNvSpPr txBox="1"/>
          <p:nvPr/>
        </p:nvSpPr>
        <p:spPr>
          <a:xfrm>
            <a:off x="6264517" y="2185394"/>
            <a:ext cx="843942"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Reducing crossing angle</a:t>
            </a:r>
          </a:p>
        </p:txBody>
      </p:sp>
      <p:cxnSp>
        <p:nvCxnSpPr>
          <p:cNvPr id="5" name="Straight Arrow Connector 4"/>
          <p:cNvCxnSpPr/>
          <p:nvPr/>
        </p:nvCxnSpPr>
        <p:spPr>
          <a:xfrm>
            <a:off x="3304629" y="1167749"/>
            <a:ext cx="5166316"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990144" y="1362807"/>
            <a:ext cx="5745087" cy="4344"/>
          </a:xfrm>
          <a:prstGeom prst="straightConnector1">
            <a:avLst/>
          </a:prstGeom>
          <a:ln w="28575">
            <a:solidFill>
              <a:srgbClr val="FF7F0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6735231" y="1361785"/>
            <a:ext cx="1735714" cy="5367"/>
          </a:xfrm>
          <a:prstGeom prst="straightConnector1">
            <a:avLst/>
          </a:prstGeom>
          <a:ln w="28575">
            <a:solidFill>
              <a:schemeClr val="accent6">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040343" y="1069645"/>
            <a:ext cx="1694888" cy="196208"/>
          </a:xfrm>
          <a:prstGeom prst="rect">
            <a:avLst/>
          </a:prstGeom>
          <a:solidFill>
            <a:srgbClr val="FFFFFF"/>
          </a:solidFill>
          <a:ln w="28575">
            <a:solidFill>
              <a:srgbClr val="FF0000"/>
            </a:solidFill>
          </a:ln>
        </p:spPr>
        <p:txBody>
          <a:bodyPr wrap="none" rtlCol="0">
            <a:spAutoFit/>
          </a:bodyPr>
          <a:lstStyle/>
          <a:p>
            <a:pPr algn="ctr"/>
            <a:r>
              <a:rPr lang="en-US" sz="675" b="1" spc="-1" dirty="0" smtClean="0">
                <a:solidFill>
                  <a:srgbClr val="FF0000"/>
                </a:solidFill>
                <a:uFill>
                  <a:solidFill>
                    <a:srgbClr val="FFFFFF"/>
                  </a:solidFill>
                </a:uFill>
              </a:rPr>
              <a:t>Experiment with wires in IR1 and IR5</a:t>
            </a:r>
            <a:endParaRPr lang="en-US" sz="675" b="1" spc="-1" dirty="0">
              <a:solidFill>
                <a:srgbClr val="FF0000"/>
              </a:solidFill>
              <a:uFill>
                <a:solidFill>
                  <a:srgbClr val="FFFFFF"/>
                </a:solidFill>
              </a:uFill>
            </a:endParaRPr>
          </a:p>
        </p:txBody>
      </p:sp>
      <p:sp>
        <p:nvSpPr>
          <p:cNvPr id="64" name="TextBox 63"/>
          <p:cNvSpPr txBox="1"/>
          <p:nvPr/>
        </p:nvSpPr>
        <p:spPr>
          <a:xfrm>
            <a:off x="2934188" y="1305058"/>
            <a:ext cx="793615" cy="196208"/>
          </a:xfrm>
          <a:prstGeom prst="rect">
            <a:avLst/>
          </a:prstGeom>
          <a:solidFill>
            <a:srgbClr val="FFFFFF"/>
          </a:solidFill>
          <a:ln w="28575">
            <a:solidFill>
              <a:srgbClr val="FF7F01"/>
            </a:solidFill>
          </a:ln>
        </p:spPr>
        <p:txBody>
          <a:bodyPr wrap="none" rtlCol="0">
            <a:spAutoFit/>
          </a:bodyPr>
          <a:lstStyle/>
          <a:p>
            <a:pPr algn="ctr"/>
            <a:r>
              <a:rPr lang="en-US" sz="675" b="1" spc="-1" dirty="0" smtClean="0">
                <a:solidFill>
                  <a:srgbClr val="FF7F01"/>
                </a:solidFill>
                <a:uFill>
                  <a:solidFill>
                    <a:srgbClr val="FFFFFF"/>
                  </a:solidFill>
                </a:uFill>
              </a:rPr>
              <a:t>LI experiments</a:t>
            </a:r>
            <a:endParaRPr lang="en-US" sz="675" b="1" spc="-1" dirty="0">
              <a:solidFill>
                <a:srgbClr val="FF7F01"/>
              </a:solidFill>
              <a:uFill>
                <a:solidFill>
                  <a:srgbClr val="FFFFFF"/>
                </a:solidFill>
              </a:uFill>
            </a:endParaRPr>
          </a:p>
        </p:txBody>
      </p:sp>
      <p:sp>
        <p:nvSpPr>
          <p:cNvPr id="65" name="TextBox 64"/>
          <p:cNvSpPr txBox="1"/>
          <p:nvPr/>
        </p:nvSpPr>
        <p:spPr>
          <a:xfrm>
            <a:off x="7181589" y="1273203"/>
            <a:ext cx="803233" cy="196208"/>
          </a:xfrm>
          <a:prstGeom prst="rect">
            <a:avLst/>
          </a:prstGeom>
          <a:solidFill>
            <a:schemeClr val="accent6">
              <a:lumMod val="50000"/>
            </a:schemeClr>
          </a:solidFill>
          <a:ln w="28575">
            <a:solidFill>
              <a:schemeClr val="accent3">
                <a:lumMod val="75000"/>
              </a:schemeClr>
            </a:solidFill>
          </a:ln>
        </p:spPr>
        <p:txBody>
          <a:bodyPr wrap="none" rtlCol="0">
            <a:spAutoFit/>
          </a:bodyPr>
          <a:lstStyle/>
          <a:p>
            <a:pPr algn="ctr"/>
            <a:r>
              <a:rPr lang="en-US" sz="675" b="1" spc="-1" dirty="0" smtClean="0">
                <a:solidFill>
                  <a:schemeClr val="bg1"/>
                </a:solidFill>
                <a:uFill>
                  <a:solidFill>
                    <a:srgbClr val="FFFFFF"/>
                  </a:solidFill>
                </a:uFill>
              </a:rPr>
              <a:t>HI experiments</a:t>
            </a:r>
            <a:endParaRPr lang="en-US" sz="675" b="1" spc="-1" dirty="0">
              <a:solidFill>
                <a:schemeClr val="bg1"/>
              </a:solidFill>
              <a:uFill>
                <a:solidFill>
                  <a:srgbClr val="FFFFFF"/>
                </a:solidFill>
              </a:uFill>
            </a:endParaRPr>
          </a:p>
        </p:txBody>
      </p:sp>
      <p:cxnSp>
        <p:nvCxnSpPr>
          <p:cNvPr id="45" name="Straight Arrow Connector 44"/>
          <p:cNvCxnSpPr/>
          <p:nvPr/>
        </p:nvCxnSpPr>
        <p:spPr>
          <a:xfrm flipV="1">
            <a:off x="7460644" y="1712224"/>
            <a:ext cx="0" cy="17588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388566" y="2183480"/>
            <a:ext cx="843942"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TRAINS and NEW cabling</a:t>
            </a:r>
          </a:p>
        </p:txBody>
      </p:sp>
      <p:sp>
        <p:nvSpPr>
          <p:cNvPr id="47" name="Rounded Rectangle 46"/>
          <p:cNvSpPr/>
          <p:nvPr/>
        </p:nvSpPr>
        <p:spPr>
          <a:xfrm>
            <a:off x="4096887" y="2441695"/>
            <a:ext cx="379247" cy="18040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7 </a:t>
            </a:r>
            <a:r>
              <a:rPr lang="en-US" sz="825" b="1" dirty="0"/>
              <a:t>h</a:t>
            </a:r>
          </a:p>
        </p:txBody>
      </p:sp>
      <p:sp>
        <p:nvSpPr>
          <p:cNvPr id="48" name="Rounded Rectangle 47"/>
          <p:cNvSpPr/>
          <p:nvPr/>
        </p:nvSpPr>
        <p:spPr>
          <a:xfrm>
            <a:off x="6023918" y="2479421"/>
            <a:ext cx="428677" cy="195306"/>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7 </a:t>
            </a:r>
            <a:r>
              <a:rPr lang="en-US" sz="825" b="1" dirty="0"/>
              <a:t>h</a:t>
            </a:r>
          </a:p>
        </p:txBody>
      </p:sp>
      <p:sp>
        <p:nvSpPr>
          <p:cNvPr id="49" name="Rounded Rectangle 48"/>
          <p:cNvSpPr/>
          <p:nvPr/>
        </p:nvSpPr>
        <p:spPr>
          <a:xfrm>
            <a:off x="7232436" y="2477434"/>
            <a:ext cx="427165" cy="208543"/>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smtClean="0"/>
              <a:t>10 </a:t>
            </a:r>
            <a:r>
              <a:rPr lang="en-US" sz="825" b="1" dirty="0"/>
              <a:t>h</a:t>
            </a:r>
            <a:endParaRPr lang="en-US" sz="1350" b="1" dirty="0"/>
          </a:p>
        </p:txBody>
      </p:sp>
      <p:sp>
        <p:nvSpPr>
          <p:cNvPr id="50" name="Rounded Rectangle 49"/>
          <p:cNvSpPr/>
          <p:nvPr/>
        </p:nvSpPr>
        <p:spPr>
          <a:xfrm>
            <a:off x="4614071" y="3098978"/>
            <a:ext cx="358278" cy="17550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a:t>1</a:t>
            </a:r>
            <a:r>
              <a:rPr lang="en-US" sz="825" b="1" dirty="0" smtClean="0"/>
              <a:t> </a:t>
            </a:r>
            <a:r>
              <a:rPr lang="en-US" sz="825" b="1" dirty="0"/>
              <a:t>h</a:t>
            </a:r>
          </a:p>
        </p:txBody>
      </p:sp>
      <p:sp>
        <p:nvSpPr>
          <p:cNvPr id="58" name="TextBox 57"/>
          <p:cNvSpPr txBox="1"/>
          <p:nvPr/>
        </p:nvSpPr>
        <p:spPr>
          <a:xfrm>
            <a:off x="1043608" y="2178297"/>
            <a:ext cx="1123337"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smtClean="0">
                <a:solidFill>
                  <a:schemeClr val="bg1"/>
                </a:solidFill>
              </a:rPr>
              <a:t>Compensation with 2 wires </a:t>
            </a:r>
            <a:r>
              <a:rPr lang="en-US" sz="750" smtClean="0">
                <a:solidFill>
                  <a:schemeClr val="bg1"/>
                </a:solidFill>
              </a:rPr>
              <a:t>(validation)</a:t>
            </a:r>
            <a:endParaRPr lang="en-US" sz="750" dirty="0">
              <a:solidFill>
                <a:schemeClr val="bg1"/>
              </a:solidFill>
            </a:endParaRPr>
          </a:p>
        </p:txBody>
      </p:sp>
      <p:sp>
        <p:nvSpPr>
          <p:cNvPr id="71" name="TextBox 70"/>
          <p:cNvSpPr txBox="1"/>
          <p:nvPr/>
        </p:nvSpPr>
        <p:spPr>
          <a:xfrm>
            <a:off x="2366256" y="2661084"/>
            <a:ext cx="950790" cy="300082"/>
          </a:xfrm>
          <a:prstGeom prst="rect">
            <a:avLst/>
          </a:prstGeom>
          <a:no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smtClean="0"/>
              <a:t>29</a:t>
            </a:r>
            <a:r>
              <a:rPr lang="en-US" sz="675" baseline="30000" dirty="0" smtClean="0"/>
              <a:t>th</a:t>
            </a:r>
            <a:r>
              <a:rPr lang="en-US" sz="675" dirty="0" smtClean="0"/>
              <a:t> Nov 2017</a:t>
            </a:r>
            <a:endParaRPr lang="en-US" sz="675" dirty="0"/>
          </a:p>
          <a:p>
            <a:r>
              <a:rPr lang="en-US" sz="675" dirty="0" smtClean="0">
                <a:solidFill>
                  <a:srgbClr val="5A5A5A"/>
                </a:solidFill>
              </a:rPr>
              <a:t>FILL6434-6435</a:t>
            </a:r>
            <a:endParaRPr lang="en-US" sz="675" dirty="0">
              <a:solidFill>
                <a:srgbClr val="5A5A5A"/>
              </a:solidFill>
            </a:endParaRPr>
          </a:p>
        </p:txBody>
      </p:sp>
      <p:sp>
        <p:nvSpPr>
          <p:cNvPr id="72" name="TextBox 71"/>
          <p:cNvSpPr txBox="1"/>
          <p:nvPr/>
        </p:nvSpPr>
        <p:spPr>
          <a:xfrm>
            <a:off x="2366256" y="2952484"/>
            <a:ext cx="950790"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smtClean="0">
                <a:solidFill>
                  <a:schemeClr val="bg1"/>
                </a:solidFill>
              </a:rPr>
              <a:t>Compensation with 2</a:t>
            </a:r>
            <a:r>
              <a:rPr lang="en-US" sz="750" dirty="0">
                <a:solidFill>
                  <a:schemeClr val="bg1"/>
                </a:solidFill>
              </a:rPr>
              <a:t> </a:t>
            </a:r>
            <a:r>
              <a:rPr lang="en-US" sz="750" dirty="0" smtClean="0">
                <a:solidFill>
                  <a:schemeClr val="bg1"/>
                </a:solidFill>
              </a:rPr>
              <a:t>wires</a:t>
            </a:r>
            <a:endParaRPr lang="en-US" sz="750" dirty="0">
              <a:solidFill>
                <a:schemeClr val="bg1"/>
              </a:solidFill>
            </a:endParaRPr>
          </a:p>
        </p:txBody>
      </p:sp>
      <p:cxnSp>
        <p:nvCxnSpPr>
          <p:cNvPr id="74" name="Straight Arrow Connector 73"/>
          <p:cNvCxnSpPr/>
          <p:nvPr/>
        </p:nvCxnSpPr>
        <p:spPr>
          <a:xfrm flipV="1">
            <a:off x="2399007" y="1712224"/>
            <a:ext cx="0" cy="94886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2030978" y="1712224"/>
            <a:ext cx="0" cy="215336"/>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990144" y="1167749"/>
            <a:ext cx="2297812" cy="0"/>
          </a:xfrm>
          <a:prstGeom prst="straightConnector1">
            <a:avLst/>
          </a:prstGeom>
          <a:ln w="28575">
            <a:solidFill>
              <a:schemeClr val="accent2">
                <a:lumMod val="20000"/>
                <a:lumOff val="8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1520713" y="1073985"/>
            <a:ext cx="1354473" cy="196208"/>
          </a:xfrm>
          <a:prstGeom prst="rect">
            <a:avLst/>
          </a:prstGeom>
          <a:solidFill>
            <a:srgbClr val="FFFFFF"/>
          </a:solidFill>
          <a:ln w="28575">
            <a:solidFill>
              <a:schemeClr val="accent2">
                <a:lumMod val="20000"/>
                <a:lumOff val="80000"/>
              </a:schemeClr>
            </a:solidFill>
          </a:ln>
        </p:spPr>
        <p:txBody>
          <a:bodyPr wrap="none" rtlCol="0">
            <a:spAutoFit/>
          </a:bodyPr>
          <a:lstStyle/>
          <a:p>
            <a:pPr algn="ctr"/>
            <a:r>
              <a:rPr lang="en-US" sz="675" b="1" spc="-1" dirty="0" smtClean="0">
                <a:solidFill>
                  <a:schemeClr val="accent2">
                    <a:lumMod val="40000"/>
                    <a:lumOff val="60000"/>
                  </a:schemeClr>
                </a:solidFill>
                <a:uFill>
                  <a:solidFill>
                    <a:srgbClr val="FFFFFF"/>
                  </a:solidFill>
                </a:uFill>
              </a:rPr>
              <a:t>Experiment with wires in IR5</a:t>
            </a:r>
            <a:endParaRPr lang="en-US" sz="675" b="1" spc="-1" dirty="0">
              <a:solidFill>
                <a:schemeClr val="accent2">
                  <a:lumMod val="40000"/>
                  <a:lumOff val="60000"/>
                </a:schemeClr>
              </a:solidFill>
              <a:uFill>
                <a:solidFill>
                  <a:srgbClr val="FFFFFF"/>
                </a:solidFill>
              </a:uFill>
            </a:endParaRPr>
          </a:p>
        </p:txBody>
      </p:sp>
      <p:sp>
        <p:nvSpPr>
          <p:cNvPr id="86" name="Espace réservé du contenu 8"/>
          <p:cNvSpPr txBox="1">
            <a:spLocks/>
          </p:cNvSpPr>
          <p:nvPr/>
        </p:nvSpPr>
        <p:spPr>
          <a:xfrm>
            <a:off x="221583" y="3702372"/>
            <a:ext cx="8784976" cy="1535235"/>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3080" indent="-342720" algn="l">
              <a:spcBef>
                <a:spcPts val="660"/>
              </a:spcBef>
              <a:buClr>
                <a:srgbClr val="FB963C"/>
              </a:buClr>
              <a:buFont typeface="Wingdings" charset="2"/>
              <a:buChar char=""/>
            </a:pPr>
            <a:r>
              <a:rPr lang="en-US" sz="2000" spc="-1" dirty="0" smtClean="0">
                <a:solidFill>
                  <a:srgbClr val="5A5A5A"/>
                </a:solidFill>
                <a:uFill>
                  <a:solidFill>
                    <a:srgbClr val="FFFFFF"/>
                  </a:solidFill>
                </a:uFill>
              </a:rPr>
              <a:t>A rich experimental campaign was performed during the last 2 years</a:t>
            </a:r>
            <a:r>
              <a:rPr lang="en-US" sz="2000" spc="-1" dirty="0" smtClean="0">
                <a:solidFill>
                  <a:srgbClr val="00B050"/>
                </a:solidFill>
                <a:uFill>
                  <a:solidFill>
                    <a:srgbClr val="FFFFFF"/>
                  </a:solidFill>
                </a:uFill>
              </a:rPr>
              <a:t>: the compensation effect was systematically observed. </a:t>
            </a:r>
            <a:endParaRPr lang="en-US" sz="2000" spc="-1" dirty="0">
              <a:solidFill>
                <a:srgbClr val="00B050"/>
              </a:solidFill>
              <a:uFill>
                <a:solidFill>
                  <a:srgbClr val="FFFFFF"/>
                </a:solidFill>
              </a:uFill>
            </a:endParaRPr>
          </a:p>
        </p:txBody>
      </p:sp>
      <p:sp>
        <p:nvSpPr>
          <p:cNvPr id="53" name="TextBox 52"/>
          <p:cNvSpPr txBox="1"/>
          <p:nvPr/>
        </p:nvSpPr>
        <p:spPr>
          <a:xfrm>
            <a:off x="5220685" y="3214939"/>
            <a:ext cx="803233" cy="196208"/>
          </a:xfrm>
          <a:prstGeom prst="rect">
            <a:avLst/>
          </a:prstGeom>
          <a:solidFill>
            <a:schemeClr val="accent6">
              <a:lumMod val="50000"/>
            </a:schemeClr>
          </a:solidFill>
          <a:ln w="28575">
            <a:solidFill>
              <a:schemeClr val="accent3">
                <a:lumMod val="75000"/>
              </a:schemeClr>
            </a:solidFill>
          </a:ln>
        </p:spPr>
        <p:txBody>
          <a:bodyPr wrap="none" rtlCol="0">
            <a:spAutoFit/>
          </a:bodyPr>
          <a:lstStyle/>
          <a:p>
            <a:pPr algn="ctr"/>
            <a:r>
              <a:rPr lang="en-US" sz="675" b="1" spc="-1" dirty="0" smtClean="0">
                <a:solidFill>
                  <a:schemeClr val="bg1"/>
                </a:solidFill>
                <a:uFill>
                  <a:solidFill>
                    <a:srgbClr val="FFFFFF"/>
                  </a:solidFill>
                </a:uFill>
              </a:rPr>
              <a:t>HI experiments</a:t>
            </a:r>
            <a:endParaRPr lang="en-US" sz="675" b="1" spc="-1" dirty="0">
              <a:solidFill>
                <a:schemeClr val="bg1"/>
              </a:solidFill>
              <a:uFill>
                <a:solidFill>
                  <a:srgbClr val="FFFFFF"/>
                </a:solidFill>
              </a:uFill>
            </a:endParaRPr>
          </a:p>
        </p:txBody>
      </p:sp>
      <p:sp>
        <p:nvSpPr>
          <p:cNvPr id="73" name="Rounded Rectangle 72"/>
          <p:cNvSpPr/>
          <p:nvPr/>
        </p:nvSpPr>
        <p:spPr>
          <a:xfrm>
            <a:off x="2000124" y="2584908"/>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10 </a:t>
            </a:r>
            <a:r>
              <a:rPr lang="en-US" sz="825" b="1" dirty="0"/>
              <a:t>h</a:t>
            </a:r>
          </a:p>
        </p:txBody>
      </p:sp>
      <p:sp>
        <p:nvSpPr>
          <p:cNvPr id="51" name="TextBox 50"/>
          <p:cNvSpPr txBox="1"/>
          <p:nvPr/>
        </p:nvSpPr>
        <p:spPr>
          <a:xfrm>
            <a:off x="6264517" y="1889168"/>
            <a:ext cx="843942"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14</a:t>
            </a:r>
            <a:r>
              <a:rPr lang="en-US" sz="675" baseline="30000" dirty="0"/>
              <a:t>th</a:t>
            </a:r>
            <a:r>
              <a:rPr lang="en-US" sz="675" dirty="0"/>
              <a:t> September</a:t>
            </a:r>
          </a:p>
          <a:p>
            <a:r>
              <a:rPr lang="en-US" sz="675" dirty="0">
                <a:solidFill>
                  <a:srgbClr val="5A5A5A"/>
                </a:solidFill>
              </a:rPr>
              <a:t>FILL7169</a:t>
            </a:r>
          </a:p>
        </p:txBody>
      </p:sp>
      <p:sp>
        <p:nvSpPr>
          <p:cNvPr id="77" name="TextBox 76"/>
          <p:cNvSpPr txBox="1"/>
          <p:nvPr/>
        </p:nvSpPr>
        <p:spPr>
          <a:xfrm>
            <a:off x="4452490" y="1871847"/>
            <a:ext cx="843941"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24</a:t>
            </a:r>
            <a:r>
              <a:rPr lang="en-US" sz="675" baseline="30000" dirty="0"/>
              <a:t>th</a:t>
            </a:r>
            <a:r>
              <a:rPr lang="en-US" sz="675" dirty="0"/>
              <a:t> July 2018</a:t>
            </a:r>
          </a:p>
          <a:p>
            <a:r>
              <a:rPr lang="en-US" sz="675" dirty="0">
                <a:solidFill>
                  <a:srgbClr val="5A5A5A"/>
                </a:solidFill>
              </a:rPr>
              <a:t>FILL6972</a:t>
            </a:r>
          </a:p>
        </p:txBody>
      </p:sp>
      <p:sp>
        <p:nvSpPr>
          <p:cNvPr id="92" name="TextBox 91"/>
          <p:cNvSpPr txBox="1"/>
          <p:nvPr/>
        </p:nvSpPr>
        <p:spPr>
          <a:xfrm>
            <a:off x="3013563" y="1871847"/>
            <a:ext cx="950790"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14</a:t>
            </a:r>
            <a:r>
              <a:rPr lang="en-US" sz="675" baseline="30000" dirty="0"/>
              <a:t>th</a:t>
            </a:r>
            <a:r>
              <a:rPr lang="en-US" sz="675" dirty="0"/>
              <a:t> June 2018</a:t>
            </a:r>
          </a:p>
          <a:p>
            <a:r>
              <a:rPr lang="en-US" sz="675" dirty="0">
                <a:solidFill>
                  <a:srgbClr val="5A5A5A"/>
                </a:solidFill>
              </a:rPr>
              <a:t>FILL6797-8-9</a:t>
            </a:r>
          </a:p>
        </p:txBody>
      </p:sp>
      <p:sp>
        <p:nvSpPr>
          <p:cNvPr id="43" name="TextBox 42"/>
          <p:cNvSpPr txBox="1"/>
          <p:nvPr/>
        </p:nvSpPr>
        <p:spPr>
          <a:xfrm>
            <a:off x="7388566" y="1887254"/>
            <a:ext cx="843942"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29</a:t>
            </a:r>
            <a:r>
              <a:rPr lang="en-US" sz="675" baseline="30000" dirty="0"/>
              <a:t>th</a:t>
            </a:r>
            <a:r>
              <a:rPr lang="en-US" sz="675" dirty="0"/>
              <a:t> October</a:t>
            </a:r>
          </a:p>
          <a:p>
            <a:r>
              <a:rPr lang="en-US" sz="675" dirty="0">
                <a:solidFill>
                  <a:schemeClr val="tx1">
                    <a:lumMod val="50000"/>
                    <a:lumOff val="50000"/>
                  </a:schemeClr>
                </a:solidFill>
              </a:rPr>
              <a:t>FILL7386</a:t>
            </a:r>
          </a:p>
        </p:txBody>
      </p:sp>
      <p:sp>
        <p:nvSpPr>
          <p:cNvPr id="54" name="TextBox 53"/>
          <p:cNvSpPr txBox="1"/>
          <p:nvPr/>
        </p:nvSpPr>
        <p:spPr>
          <a:xfrm>
            <a:off x="1043607" y="1886897"/>
            <a:ext cx="1123338"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smtClean="0"/>
              <a:t>1</a:t>
            </a:r>
            <a:r>
              <a:rPr lang="en-US" sz="675" baseline="30000" dirty="0" smtClean="0"/>
              <a:t>st</a:t>
            </a:r>
            <a:r>
              <a:rPr lang="en-US" sz="675" dirty="0" smtClean="0"/>
              <a:t> July 2017</a:t>
            </a:r>
            <a:endParaRPr lang="en-US" sz="675" dirty="0"/>
          </a:p>
          <a:p>
            <a:r>
              <a:rPr lang="en-US" sz="675" dirty="0" smtClean="0">
                <a:solidFill>
                  <a:srgbClr val="5A5A5A"/>
                </a:solidFill>
              </a:rPr>
              <a:t>FILL5898-5900</a:t>
            </a:r>
            <a:endParaRPr lang="en-US" sz="675" dirty="0">
              <a:solidFill>
                <a:srgbClr val="5A5A5A"/>
              </a:solidFill>
            </a:endParaRPr>
          </a:p>
        </p:txBody>
      </p:sp>
      <p:sp>
        <p:nvSpPr>
          <p:cNvPr id="41" name="Rounded Rectangle 40"/>
          <p:cNvSpPr/>
          <p:nvPr/>
        </p:nvSpPr>
        <p:spPr>
          <a:xfrm>
            <a:off x="2650515" y="1812589"/>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smtClean="0"/>
              <a:t>12 </a:t>
            </a:r>
            <a:r>
              <a:rPr lang="en-US" sz="825" b="1" dirty="0"/>
              <a:t>h</a:t>
            </a:r>
          </a:p>
        </p:txBody>
      </p:sp>
      <p:sp>
        <p:nvSpPr>
          <p:cNvPr id="70" name="Rounded Rectangle 69"/>
          <p:cNvSpPr/>
          <p:nvPr/>
        </p:nvSpPr>
        <p:spPr>
          <a:xfrm>
            <a:off x="846149" y="1810120"/>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a:t>9</a:t>
            </a:r>
            <a:r>
              <a:rPr lang="en-US" sz="825" b="1" dirty="0" smtClean="0"/>
              <a:t> </a:t>
            </a:r>
            <a:r>
              <a:rPr lang="en-US" sz="825" b="1" dirty="0"/>
              <a:t>h</a:t>
            </a:r>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12000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35361</TotalTime>
  <Words>3094</Words>
  <Application>Microsoft Macintosh PowerPoint</Application>
  <PresentationFormat>On-screen Show (16:9)</PresentationFormat>
  <Paragraphs>522</Paragraphs>
  <Slides>43</Slides>
  <Notes>29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Book Antiqua</vt:lpstr>
      <vt:lpstr>Bookman Old Style</vt:lpstr>
      <vt:lpstr>Calibri</vt:lpstr>
      <vt:lpstr>Georgia</vt:lpstr>
      <vt:lpstr>Helvetica Neue</vt:lpstr>
      <vt:lpstr>Symbol</vt:lpstr>
      <vt:lpstr>Times New Roman</vt:lpstr>
      <vt:lpstr>Wingdings</vt:lpstr>
      <vt:lpstr>Arial</vt:lpstr>
      <vt:lpstr>Thème Office</vt:lpstr>
      <vt:lpstr>Summary of the HL-LHC Wire Compensation Meeting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 experiment (operational conditions)</vt:lpstr>
      <vt:lpstr>Simulating the HI experiment</vt:lpstr>
      <vt:lpstr>PowerPoint Presentation</vt:lpstr>
      <vt:lpstr>PowerPoint Presentation</vt:lpstr>
      <vt:lpstr>Towards Run III: Compromise wires/octupoles</vt:lpstr>
      <vt:lpstr>Run III: Effect on the crossing angle</vt:lpstr>
      <vt:lpstr>PowerPoint Presentation</vt:lpstr>
      <vt:lpstr>Correction of resonant driving terms with wires</vt:lpstr>
      <vt:lpstr>PowerPoint Presentation</vt:lpstr>
      <vt:lpstr>PowerPoint Presentation</vt:lpstr>
      <vt:lpstr>PowerPoint Presentation</vt:lpstr>
      <vt:lpstr>PowerPoint Presentation</vt:lpstr>
      <vt:lpstr>Wire and Flat Optics</vt:lpstr>
      <vt:lpstr>BBLR Compensation</vt:lpstr>
      <vt:lpstr>BBLR Compensation</vt:lpstr>
      <vt:lpstr>Wire impact on luminosity</vt:lpstr>
      <vt:lpstr>PowerPoint Presentation</vt:lpstr>
      <vt:lpstr>PowerPoint Presentation</vt:lpstr>
      <vt:lpstr>PowerPoint Presentation</vt:lpstr>
      <vt:lpstr>Wire radius vs temperature/power</vt:lpstr>
      <vt:lpstr>Possible Assembly Layout</vt:lpstr>
      <vt:lpstr>Proof of Concept of the wire design</vt:lpstr>
      <vt:lpstr>PowerPoint Presentation</vt:lpstr>
      <vt:lpstr>PowerPoint Presentation</vt:lpstr>
      <vt:lpstr>PowerPoint Presentation</vt:lpstr>
      <vt:lpstr>Summary of wire impact</vt:lpstr>
      <vt:lpstr>Timeline</vt:lpstr>
      <vt:lpstr>Main outcome of the discussion</vt:lpstr>
      <vt:lpstr>PowerPoint Presentation</vt:lpstr>
      <vt:lpstr>PowerPoint Presentation</vt:lpstr>
      <vt:lpstr>Main Design Features: Vacuum Chamber</vt:lpstr>
      <vt:lpstr>Expertise in beam transport and accelerator systems Beam line engineering physics group (M. Marchetto)</vt:lpstr>
      <vt:lpstr>Expertise in special element’s design and construction</vt:lpstr>
      <vt:lpstr>Numerical simulations</vt:lpstr>
    </vt:vector>
  </TitlesOfParts>
  <Company>APO</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Microsoft Office User</cp:lastModifiedBy>
  <cp:revision>306</cp:revision>
  <cp:lastPrinted>2019-05-14T05:50:10Z</cp:lastPrinted>
  <dcterms:created xsi:type="dcterms:W3CDTF">2016-02-12T09:02:01Z</dcterms:created>
  <dcterms:modified xsi:type="dcterms:W3CDTF">2019-11-26T08:35:03Z</dcterms:modified>
</cp:coreProperties>
</file>