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8"/>
  </p:notesMasterIdLst>
  <p:sldIdLst>
    <p:sldId id="435" r:id="rId2"/>
    <p:sldId id="468" r:id="rId3"/>
    <p:sldId id="445" r:id="rId4"/>
    <p:sldId id="469" r:id="rId5"/>
    <p:sldId id="470" r:id="rId6"/>
    <p:sldId id="443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000"/>
    <a:srgbClr val="2454DC"/>
    <a:srgbClr val="FF9933"/>
    <a:srgbClr val="F9B223"/>
    <a:srgbClr val="FF00FF"/>
    <a:srgbClr val="0000FF"/>
    <a:srgbClr val="00FF00"/>
    <a:srgbClr val="F3900D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41" autoAdjust="0"/>
    <p:restoredTop sz="96568" autoAdjust="0"/>
  </p:normalViewPr>
  <p:slideViewPr>
    <p:cSldViewPr snapToGrid="0" snapToObjects="1">
      <p:cViewPr varScale="1">
        <p:scale>
          <a:sx n="97" d="100"/>
          <a:sy n="97" d="100"/>
        </p:scale>
        <p:origin x="102" y="20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12/10/2019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51F81B-0188-F944-95C5-D896A11FCE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0072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215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0" y="6569116"/>
            <a:ext cx="12192000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>
                <a:solidFill>
                  <a:schemeClr val="bg1"/>
                </a:solidFill>
              </a:rPr>
              <a:t>Davide Tommasini                                                                                        </a:t>
            </a:r>
            <a:r>
              <a:rPr lang="en-GB" sz="1200" dirty="0" smtClean="0"/>
              <a:t>1</a:t>
            </a:r>
            <a:r>
              <a:rPr lang="en-GB" sz="1200" baseline="30000" dirty="0" smtClean="0"/>
              <a:t>st</a:t>
            </a:r>
            <a:r>
              <a:rPr lang="en-GB" sz="1200" dirty="0" smtClean="0"/>
              <a:t> FCC Magnets Collaboration Me</a:t>
            </a:r>
            <a:r>
              <a:rPr lang="fr-CH" sz="1200" dirty="0" smtClean="0">
                <a:solidFill>
                  <a:schemeClr val="bg1"/>
                </a:solidFill>
              </a:rPr>
              <a:t>FCC </a:t>
            </a:r>
            <a:r>
              <a:rPr lang="fr-CH" sz="1200" dirty="0">
                <a:solidFill>
                  <a:schemeClr val="bg1"/>
                </a:solidFill>
              </a:rPr>
              <a:t>Week 2019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851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21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84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9" r:id="rId2"/>
    <p:sldLayoutId id="2147483698" r:id="rId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89982" y="5524145"/>
            <a:ext cx="609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en-US" sz="3200" dirty="0" smtClean="0">
                <a:solidFill>
                  <a:srgbClr val="FFFFFF"/>
                </a:solidFill>
              </a:rPr>
              <a:t>Introduction to the meeting</a:t>
            </a:r>
            <a:endParaRPr lang="en-US" sz="3200" dirty="0">
              <a:solidFill>
                <a:srgbClr val="FFFFFF"/>
              </a:solidFill>
            </a:endParaRPr>
          </a:p>
          <a:p>
            <a:pPr lvl="0" algn="ctr">
              <a:defRPr/>
            </a:pPr>
            <a:r>
              <a:rPr lang="en-US" i="1" dirty="0">
                <a:solidFill>
                  <a:prstClr val="white"/>
                </a:solidFill>
              </a:rPr>
              <a:t>Davide </a:t>
            </a:r>
            <a:r>
              <a:rPr lang="en-US" i="1" dirty="0" smtClean="0">
                <a:solidFill>
                  <a:prstClr val="white"/>
                </a:solidFill>
              </a:rPr>
              <a:t>Tommasini</a:t>
            </a:r>
            <a:endParaRPr lang="en-US" i="1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2883" y="188986"/>
            <a:ext cx="2637950" cy="11032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987" y="94268"/>
            <a:ext cx="4441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FCC Magnets Collaboration Meeting</a:t>
            </a:r>
            <a:endParaRPr lang="en-GB" dirty="0"/>
          </a:p>
          <a:p>
            <a:r>
              <a:rPr lang="en-GB" dirty="0" smtClean="0"/>
              <a:t>December 10</a:t>
            </a:r>
            <a:r>
              <a:rPr lang="en-GB" baseline="30000" dirty="0" smtClean="0"/>
              <a:t>th</a:t>
            </a:r>
            <a:r>
              <a:rPr lang="en-GB" dirty="0" smtClean="0"/>
              <a:t> ,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89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52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b="1" dirty="0"/>
              <a:t>Content</a:t>
            </a:r>
            <a:endParaRPr lang="en-GB" sz="4000" b="1" dirty="0"/>
          </a:p>
        </p:txBody>
      </p:sp>
      <p:sp>
        <p:nvSpPr>
          <p:cNvPr id="4" name="Rectangle 3"/>
          <p:cNvSpPr/>
          <p:nvPr/>
        </p:nvSpPr>
        <p:spPr>
          <a:xfrm>
            <a:off x="521109" y="886793"/>
            <a:ext cx="111694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Motivation</a:t>
            </a:r>
          </a:p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Reminder: considerations about a next machine</a:t>
            </a:r>
            <a:endParaRPr lang="en-GB" sz="24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chemeClr val="accent6">
                    <a:lumMod val="50000"/>
                  </a:schemeClr>
                </a:solidFill>
              </a:rPr>
              <a:t>“Active”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280221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52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b="1" dirty="0" smtClean="0"/>
              <a:t>Motivation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86" y="1063538"/>
            <a:ext cx="5372768" cy="30070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162" y="981306"/>
            <a:ext cx="5511754" cy="30892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686" y="4316361"/>
            <a:ext cx="114949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err="1" smtClean="0">
                <a:solidFill>
                  <a:schemeClr val="accent6">
                    <a:lumMod val="50000"/>
                  </a:schemeClr>
                </a:solidFill>
              </a:rPr>
              <a:t>EuroCirCol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 WP5 is now completed</a:t>
            </a:r>
          </a:p>
          <a:p>
            <a:pPr algn="ctr"/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W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e 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do not have a “new </a:t>
            </a:r>
            <a:r>
              <a:rPr lang="en-GB" sz="1600" b="1" dirty="0" err="1">
                <a:solidFill>
                  <a:schemeClr val="accent6">
                    <a:lumMod val="50000"/>
                  </a:schemeClr>
                </a:solidFill>
              </a:rPr>
              <a:t>EuroCirCol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”, however we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do have 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established collaboration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agreements. </a:t>
            </a:r>
          </a:p>
          <a:p>
            <a:pPr algn="ctr"/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An approval 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of a next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project for HEP will not come tomorrow, but these 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collaborations are real and do exist. </a:t>
            </a:r>
          </a:p>
          <a:p>
            <a:pPr algn="ctr"/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I would like to keep and maintain a “collaborative” forum for sharing information, similar to that of </a:t>
            </a:r>
            <a:r>
              <a:rPr lang="en-GB" sz="1600" b="1" dirty="0" err="1" smtClean="0">
                <a:solidFill>
                  <a:schemeClr val="accent6">
                    <a:lumMod val="50000"/>
                  </a:schemeClr>
                </a:solidFill>
              </a:rPr>
              <a:t>EuroCirCol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GB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45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52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b="1" dirty="0" err="1" smtClean="0"/>
              <a:t>Reminder</a:t>
            </a:r>
            <a:r>
              <a:rPr lang="fr-CH" sz="4000" b="1" dirty="0" smtClean="0"/>
              <a:t>: </a:t>
            </a:r>
            <a:r>
              <a:rPr lang="fr-CH" sz="4000" b="1" dirty="0" err="1" smtClean="0"/>
              <a:t>considerations</a:t>
            </a:r>
            <a:r>
              <a:rPr lang="fr-CH" sz="4000" b="1" dirty="0" smtClean="0"/>
              <a:t> about a </a:t>
            </a:r>
            <a:r>
              <a:rPr lang="fr-CH" sz="4000" b="1" dirty="0" err="1" smtClean="0"/>
              <a:t>next</a:t>
            </a:r>
            <a:r>
              <a:rPr lang="fr-CH" sz="4000" b="1" dirty="0" smtClean="0"/>
              <a:t> machine</a:t>
            </a:r>
            <a:endParaRPr lang="en-GB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13657" y="1427951"/>
                <a:ext cx="11364686" cy="4951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Electrons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CH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CH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 511 </m:t>
                    </m:r>
                    <m:r>
                      <a:rPr lang="fr-CH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𝑘𝑒𝑉</m:t>
                    </m:r>
                    <m:r>
                      <a:rPr lang="fr-CH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b="1" dirty="0" smtClean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e</a:t>
                </a: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lementary particles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linear : energy limited by the length. CLIC in 50 km would give (1.5+1.5 </a:t>
                </a:r>
                <a:r>
                  <a:rPr lang="en-GB" dirty="0" err="1" smtClean="0">
                    <a:solidFill>
                      <a:schemeClr val="accent6">
                        <a:lumMod val="50000"/>
                      </a:schemeClr>
                    </a:solidFill>
                  </a:rPr>
                  <a:t>TeV</a:t>
                </a: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). ILC is much lower energy.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circular 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: energy limited by synchrotron radiation. </a:t>
                </a: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For a FCC 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e-e in 100 km </a:t>
                </a: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with 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200+200 </a:t>
                </a: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GeV 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t</a:t>
                </a: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he 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required RF voltage is 11 GeV/turn (three times more than that for LEP 200). With a beam current of 5.4 mA this gives about 60 MW RF power!</a:t>
                </a:r>
              </a:p>
              <a:p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r>
                  <a:rPr lang="en-GB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Protons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CH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CH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=938 </m:t>
                    </m:r>
                    <m:r>
                      <a:rPr lang="fr-CH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fr-CH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b="1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state of the art is LHC : length 27 km, energy 7+7 </a:t>
                </a:r>
                <a:r>
                  <a:rPr lang="en-GB" dirty="0" err="1">
                    <a:solidFill>
                      <a:schemeClr val="accent6">
                        <a:lumMod val="50000"/>
                      </a:schemeClr>
                    </a:solidFill>
                  </a:rPr>
                  <a:t>TeV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fr-CH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fr-CH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=8.3 </m:t>
                    </m:r>
                    <m:r>
                      <a:rPr lang="fr-CH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FCC-</a:t>
                </a:r>
                <a:r>
                  <a:rPr lang="en-GB" dirty="0" err="1">
                    <a:solidFill>
                      <a:schemeClr val="accent6">
                        <a:lumMod val="50000"/>
                      </a:schemeClr>
                    </a:solidFill>
                  </a:rPr>
                  <a:t>hh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 would give 50+50 </a:t>
                </a:r>
                <a:r>
                  <a:rPr lang="en-GB" dirty="0" err="1">
                    <a:solidFill>
                      <a:schemeClr val="accent6">
                        <a:lumMod val="50000"/>
                      </a:schemeClr>
                    </a:solidFill>
                  </a:rPr>
                  <a:t>TeV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, length </a:t>
                </a: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100 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km, </a:t>
                </a:r>
                <a14:m>
                  <m:oMath xmlns:m="http://schemas.openxmlformats.org/officeDocument/2006/math">
                    <m:r>
                      <a:rPr lang="fr-CH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fr-CH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=16 </m:t>
                    </m:r>
                    <m:r>
                      <a:rPr lang="fr-CH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 : the limit is the magnetic field.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r>
                  <a:rPr lang="en-GB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Muons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CH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H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106 </m:t>
                    </m:r>
                    <m:r>
                      <a:rPr lang="fr-CH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en-GB" b="1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e</a:t>
                </a: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lementary particles, synchrotron radiation 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much </a:t>
                </a: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lower than with electrons</a:t>
                </a:r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muon colliders up 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to multiple </a:t>
                </a:r>
                <a:r>
                  <a:rPr lang="en-GB" dirty="0" err="1">
                    <a:solidFill>
                      <a:schemeClr val="accent6">
                        <a:lumMod val="50000"/>
                      </a:schemeClr>
                    </a:solidFill>
                  </a:rPr>
                  <a:t>TeV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 energies </a:t>
                </a: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shall be compact machines and fast ramping : muon lifetime </a:t>
                </a:r>
                <a:r>
                  <a:rPr lang="en-GB" dirty="0">
                    <a:solidFill>
                      <a:schemeClr val="accent6">
                        <a:lumMod val="50000"/>
                      </a:schemeClr>
                    </a:solidFill>
                  </a:rPr>
                  <a:t>is very short (only </a:t>
                </a:r>
                <a14:m>
                  <m:oMath xmlns:m="http://schemas.openxmlformats.org/officeDocument/2006/math">
                    <m:r>
                      <a:rPr lang="fr-CH" b="0" i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2.2 </m:t>
                    </m:r>
                    <m:r>
                      <a:rPr lang="en-GB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fr-CH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), though increases with the Lorenz factor. At 1 </a:t>
                </a:r>
                <a:r>
                  <a:rPr lang="en-GB" dirty="0" err="1" smtClean="0">
                    <a:solidFill>
                      <a:schemeClr val="accent6">
                        <a:lumMod val="50000"/>
                      </a:schemeClr>
                    </a:solidFill>
                  </a:rPr>
                  <a:t>TeV</a:t>
                </a: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GB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fr-CH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fr-CH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fr-CH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~10000</m:t>
                    </m:r>
                  </m:oMath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endParaRPr lang="en-GB" b="1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r>
                  <a:rPr lang="en-GB" b="1" dirty="0">
                    <a:solidFill>
                      <a:schemeClr val="accent6">
                        <a:lumMod val="50000"/>
                      </a:schemeClr>
                    </a:solidFill>
                  </a:rPr>
                  <a:t>Other types of particle acceleration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657" y="1427951"/>
                <a:ext cx="11364686" cy="4951997"/>
              </a:xfrm>
              <a:prstGeom prst="rect">
                <a:avLst/>
              </a:prstGeom>
              <a:blipFill>
                <a:blip r:embed="rId2"/>
                <a:stretch>
                  <a:fillRect l="-483" t="-615" b="-9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31156" y="694617"/>
                <a:ext cx="10346102" cy="7153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𝑆𝑦𝑛𝑐h𝑟𝑜𝑡𝑟𝑜𝑛</m:t>
                      </m:r>
                      <m:r>
                        <a:rPr lang="fr-CH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𝑟𝑎𝑑𝑖𝑎𝑡𝑖𝑜𝑛</m:t>
                      </m:r>
                      <m:r>
                        <a:rPr lang="fr-CH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1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fr-CH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fr-CH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𝒕𝒖𝒓𝒏</m:t>
                          </m:r>
                        </m:sub>
                      </m:sSub>
                      <m:r>
                        <a:rPr lang="fr-CH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f>
                        <m:fPr>
                          <m:ctrlPr>
                            <a:rPr lang="fr-CH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CH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𝜋𝜌</m:t>
                          </m:r>
                        </m:num>
                        <m:den>
                          <m:r>
                            <a:rPr lang="fr-CH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fr-CH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CH" b="0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fr-CH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fr-CH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fr-CH" b="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; </m:t>
                      </m:r>
                      <m:r>
                        <a:rPr lang="fr-CH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𝑀𝑎𝑔𝑛𝑒𝑡𝑖𝑐</m:t>
                      </m:r>
                      <m:r>
                        <a:rPr lang="fr-CH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𝑟𝑖𝑔𝑖𝑑𝑖𝑡𝑦</m:t>
                      </m:r>
                      <m:r>
                        <a:rPr lang="fr-CH" b="1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1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</m:t>
                      </m:r>
                      <m:r>
                        <a:rPr lang="fr-CH" b="1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𝝆</m:t>
                      </m:r>
                      <m:d>
                        <m:dPr>
                          <m:begChr m:val="["/>
                          <m:endChr m:val="]"/>
                          <m:ctrlPr>
                            <a:rPr lang="fr-CH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b="1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𝑻𝒎</m:t>
                          </m:r>
                        </m:e>
                      </m:d>
                      <m:r>
                        <a:rPr lang="fr-CH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fr-CH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9</m:t>
                              </m:r>
                            </m:sup>
                          </m:sSup>
                          <m:r>
                            <a:rPr lang="fr-CH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fr-CH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𝑐𝑧</m:t>
                          </m:r>
                        </m:den>
                      </m:f>
                      <m:r>
                        <a:rPr lang="fr-CH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CH" b="0" i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3.3356</m:t>
                      </m:r>
                      <m:f>
                        <m:fPr>
                          <m:ctrlPr>
                            <a:rPr lang="fr-CH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b="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fr-CH" b="0" i="1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56" y="694617"/>
                <a:ext cx="10346102" cy="7153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437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523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b="1" dirty="0" smtClean="0"/>
              <a:t>Active collaborations</a:t>
            </a:r>
            <a:endParaRPr lang="en-GB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510" y="719409"/>
            <a:ext cx="10450271" cy="576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11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002" y="184438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Thank you for your attention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497" y="5078652"/>
            <a:ext cx="2295969" cy="11032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8612" y="5139026"/>
            <a:ext cx="2637950" cy="1103225"/>
          </a:xfrm>
          <a:prstGeom prst="rect">
            <a:avLst/>
          </a:prstGeom>
        </p:spPr>
      </p:pic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158" y="5038358"/>
            <a:ext cx="1155128" cy="114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40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239140</TotalTime>
  <Words>115</Words>
  <Application>Microsoft Office PowerPoint</Application>
  <PresentationFormat>Widescreen</PresentationFormat>
  <Paragraphs>34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Cambria Math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Davide Tommasini</dc:creator>
  <cp:lastModifiedBy>Davide Tommasini</cp:lastModifiedBy>
  <cp:revision>1444</cp:revision>
  <cp:lastPrinted>2016-03-30T08:21:38Z</cp:lastPrinted>
  <dcterms:created xsi:type="dcterms:W3CDTF">2015-01-22T10:26:45Z</dcterms:created>
  <dcterms:modified xsi:type="dcterms:W3CDTF">2019-12-10T06:46:15Z</dcterms:modified>
</cp:coreProperties>
</file>