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3"/>
  </p:notesMasterIdLst>
  <p:sldIdLst>
    <p:sldId id="274" r:id="rId2"/>
    <p:sldId id="378" r:id="rId3"/>
    <p:sldId id="737" r:id="rId4"/>
    <p:sldId id="258" r:id="rId5"/>
    <p:sldId id="688" r:id="rId6"/>
    <p:sldId id="721" r:id="rId7"/>
    <p:sldId id="689" r:id="rId8"/>
    <p:sldId id="459" r:id="rId9"/>
    <p:sldId id="456" r:id="rId10"/>
    <p:sldId id="457" r:id="rId11"/>
    <p:sldId id="722" r:id="rId12"/>
    <p:sldId id="293" r:id="rId13"/>
    <p:sldId id="294" r:id="rId14"/>
    <p:sldId id="431" r:id="rId15"/>
    <p:sldId id="387" r:id="rId16"/>
    <p:sldId id="731" r:id="rId17"/>
    <p:sldId id="259" r:id="rId18"/>
    <p:sldId id="698" r:id="rId19"/>
    <p:sldId id="728" r:id="rId20"/>
    <p:sldId id="730" r:id="rId21"/>
    <p:sldId id="260" r:id="rId22"/>
    <p:sldId id="276" r:id="rId23"/>
    <p:sldId id="275" r:id="rId24"/>
    <p:sldId id="732" r:id="rId25"/>
    <p:sldId id="371" r:id="rId26"/>
    <p:sldId id="265" r:id="rId27"/>
    <p:sldId id="266" r:id="rId28"/>
    <p:sldId id="267" r:id="rId29"/>
    <p:sldId id="268" r:id="rId30"/>
    <p:sldId id="713" r:id="rId31"/>
    <p:sldId id="735" r:id="rId32"/>
    <p:sldId id="738" r:id="rId33"/>
    <p:sldId id="699" r:id="rId34"/>
    <p:sldId id="736" r:id="rId35"/>
    <p:sldId id="733" r:id="rId36"/>
    <p:sldId id="388" r:id="rId37"/>
    <p:sldId id="739" r:id="rId38"/>
    <p:sldId id="734" r:id="rId39"/>
    <p:sldId id="729" r:id="rId40"/>
    <p:sldId id="724" r:id="rId41"/>
    <p:sldId id="373" r:id="rId42"/>
    <p:sldId id="372" r:id="rId43"/>
    <p:sldId id="375" r:id="rId44"/>
    <p:sldId id="374" r:id="rId45"/>
    <p:sldId id="703" r:id="rId46"/>
    <p:sldId id="377" r:id="rId47"/>
    <p:sldId id="701" r:id="rId48"/>
    <p:sldId id="429" r:id="rId49"/>
    <p:sldId id="430" r:id="rId50"/>
    <p:sldId id="335" r:id="rId51"/>
    <p:sldId id="563" r:id="rId52"/>
    <p:sldId id="725" r:id="rId53"/>
    <p:sldId id="564" r:id="rId54"/>
    <p:sldId id="726" r:id="rId55"/>
    <p:sldId id="339" r:id="rId56"/>
    <p:sldId id="342" r:id="rId57"/>
    <p:sldId id="643" r:id="rId58"/>
    <p:sldId id="602" r:id="rId59"/>
    <p:sldId id="607" r:id="rId60"/>
    <p:sldId id="492" r:id="rId61"/>
    <p:sldId id="399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FF7E79"/>
    <a:srgbClr val="002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925"/>
    <p:restoredTop sz="97156" autoAdjust="0"/>
  </p:normalViewPr>
  <p:slideViewPr>
    <p:cSldViewPr snapToGrid="0" snapToObjects="1">
      <p:cViewPr varScale="1">
        <p:scale>
          <a:sx n="128" d="100"/>
          <a:sy n="128" d="100"/>
        </p:scale>
        <p:origin x="104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12/10/19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Please convey my apologies and best wishes for a successful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912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424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29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912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443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23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145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12/10/19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12/10/19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12/10/19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12/10/19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12/10/19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893175" y="6597650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36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12/10/19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12/10/19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12/10/19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12/10/19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12/10/19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03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57482"/>
            <a:ext cx="8226854" cy="50355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12/10/19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9.jpeg"/><Relationship Id="rId3" Type="http://schemas.openxmlformats.org/officeDocument/2006/relationships/image" Target="../media/image59.png"/><Relationship Id="rId7" Type="http://schemas.openxmlformats.org/officeDocument/2006/relationships/image" Target="../media/image63.jpeg"/><Relationship Id="rId12" Type="http://schemas.openxmlformats.org/officeDocument/2006/relationships/image" Target="../media/image68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.jpeg"/><Relationship Id="rId11" Type="http://schemas.openxmlformats.org/officeDocument/2006/relationships/image" Target="../media/image67.png"/><Relationship Id="rId5" Type="http://schemas.openxmlformats.org/officeDocument/2006/relationships/image" Target="../media/image61.jpe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3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6.png"/><Relationship Id="rId5" Type="http://schemas.openxmlformats.org/officeDocument/2006/relationships/image" Target="../media/image47.png"/><Relationship Id="rId4" Type="http://schemas.openxmlformats.org/officeDocument/2006/relationships/image" Target="../media/image72.gi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gif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4.jpeg"/><Relationship Id="rId4" Type="http://schemas.openxmlformats.org/officeDocument/2006/relationships/image" Target="../media/image83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jpeg"/><Relationship Id="rId7" Type="http://schemas.openxmlformats.org/officeDocument/2006/relationships/image" Target="../media/image90.jpg"/><Relationship Id="rId12" Type="http://schemas.openxmlformats.org/officeDocument/2006/relationships/image" Target="../media/image94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9.jpg"/><Relationship Id="rId11" Type="http://schemas.openxmlformats.org/officeDocument/2006/relationships/image" Target="../media/image93.png"/><Relationship Id="rId5" Type="http://schemas.openxmlformats.org/officeDocument/2006/relationships/image" Target="../media/image88.png"/><Relationship Id="rId10" Type="http://schemas.openxmlformats.org/officeDocument/2006/relationships/image" Target="../media/image92.jpg"/><Relationship Id="rId4" Type="http://schemas.openxmlformats.org/officeDocument/2006/relationships/image" Target="../media/image87.jpeg"/><Relationship Id="rId9" Type="http://schemas.microsoft.com/office/2007/relationships/hdphoto" Target="../media/hdphoto2.wdp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01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emf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9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emf"/><Relationship Id="rId2" Type="http://schemas.openxmlformats.org/officeDocument/2006/relationships/image" Target="../media/image106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0.emf"/><Relationship Id="rId5" Type="http://schemas.openxmlformats.org/officeDocument/2006/relationships/image" Target="../media/image109.emf"/><Relationship Id="rId4" Type="http://schemas.openxmlformats.org/officeDocument/2006/relationships/image" Target="../media/image10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43" y="1186543"/>
            <a:ext cx="8676418" cy="2242458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High Field Magnet </a:t>
            </a:r>
            <a:br>
              <a:rPr lang="en-US" dirty="0"/>
            </a:br>
            <a:r>
              <a:rPr lang="en-US" dirty="0"/>
              <a:t>R&amp;D Program </a:t>
            </a:r>
            <a:br>
              <a:rPr lang="en-US" dirty="0"/>
            </a:br>
            <a:r>
              <a:rPr lang="en-US" dirty="0"/>
              <a:t>A view from CERN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0371" y="3429000"/>
            <a:ext cx="8545790" cy="2242457"/>
          </a:xfrm>
        </p:spPr>
        <p:txBody>
          <a:bodyPr/>
          <a:lstStyle/>
          <a:p>
            <a:pPr algn="r"/>
            <a:r>
              <a:rPr lang="en-US" dirty="0"/>
              <a:t>Presented by L. </a:t>
            </a:r>
            <a:r>
              <a:rPr lang="en-US" dirty="0" err="1"/>
              <a:t>Bottura</a:t>
            </a:r>
            <a:r>
              <a:rPr lang="en-US" dirty="0"/>
              <a:t> </a:t>
            </a:r>
          </a:p>
          <a:p>
            <a:pPr algn="r"/>
            <a:r>
              <a:rPr lang="en-US" dirty="0"/>
              <a:t>With crucial contributions from CERN TE-MSC and FCC collaborators</a:t>
            </a:r>
          </a:p>
          <a:p>
            <a:pPr algn="r"/>
            <a:endParaRPr lang="en-US" dirty="0"/>
          </a:p>
          <a:p>
            <a:pPr algn="r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US-MDP Workshop Washington, DC, 4-5 December 2019</a:t>
            </a:r>
          </a:p>
          <a:p>
            <a:pPr algn="r"/>
            <a:r>
              <a:rPr lang="en-US" sz="1800" dirty="0"/>
              <a:t>FCC Magnets Collaboration Meetings/Kick-off, 10 December 2019</a:t>
            </a:r>
          </a:p>
        </p:txBody>
      </p:sp>
    </p:spTree>
    <p:extLst>
      <p:ext uri="{BB962C8B-B14F-4D97-AF65-F5344CB8AC3E}">
        <p14:creationId xmlns:p14="http://schemas.microsoft.com/office/powerpoint/2010/main" val="3492847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244" y="1722492"/>
            <a:ext cx="3950208" cy="29682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4AB7D7-3D16-482D-A9FD-E2A2237DF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LMBHB002 Field Quality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891714" y="4829105"/>
            <a:ext cx="3925726" cy="81136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600" i="1" dirty="0"/>
              <a:t>b</a:t>
            </a:r>
            <a:r>
              <a:rPr lang="en-US" sz="1600" baseline="-25000" dirty="0"/>
              <a:t>3</a:t>
            </a:r>
            <a:r>
              <a:rPr lang="en-US" sz="1600" dirty="0"/>
              <a:t> time decay at injection is “reversed” due to the initial point, and relatively small when compared to the LHC </a:t>
            </a:r>
            <a:r>
              <a:rPr lang="en-US" sz="1600" dirty="0" err="1"/>
              <a:t>Nb</a:t>
            </a:r>
            <a:r>
              <a:rPr lang="en-US" sz="1600" dirty="0" err="1">
                <a:sym typeface="Symbol" panose="05050102010706020507" pitchFamily="18" charset="2"/>
              </a:rPr>
              <a:t>-</a:t>
            </a:r>
            <a:r>
              <a:rPr lang="en-US" sz="1600" dirty="0" err="1"/>
              <a:t>Ti</a:t>
            </a:r>
            <a:r>
              <a:rPr lang="en-US" sz="1600" dirty="0"/>
              <a:t> dipoles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88464" y="4829105"/>
            <a:ext cx="4382163" cy="130380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600" dirty="0"/>
              <a:t>The injection current is on the “wrong side” of the peak of persistent current </a:t>
            </a:r>
            <a:r>
              <a:rPr lang="en-US" sz="1600" dirty="0" err="1"/>
              <a:t>sextupole</a:t>
            </a:r>
            <a:r>
              <a:rPr lang="en-US" sz="1600" dirty="0"/>
              <a:t> due to the inherent magnetic moment of the SC filaments (approximately 50 </a:t>
            </a:r>
            <a:r>
              <a:rPr lang="en-US" sz="1600" dirty="0">
                <a:latin typeface="Symbol" pitchFamily="2" charset="2"/>
              </a:rPr>
              <a:t>m</a:t>
            </a:r>
            <a:r>
              <a:rPr lang="en-US" sz="1600" dirty="0"/>
              <a:t>m diameter), and ≈ 2.5 times larger than in the LHC </a:t>
            </a:r>
            <a:r>
              <a:rPr lang="en-US" sz="1600" dirty="0" err="1"/>
              <a:t>Nb</a:t>
            </a:r>
            <a:r>
              <a:rPr lang="en-US" sz="1600" dirty="0" err="1">
                <a:sym typeface="Symbol" panose="05050102010706020507" pitchFamily="18" charset="2"/>
              </a:rPr>
              <a:t>-</a:t>
            </a:r>
            <a:r>
              <a:rPr lang="en-US" sz="1600" dirty="0" err="1"/>
              <a:t>Ti</a:t>
            </a:r>
            <a:r>
              <a:rPr lang="en-US" sz="1600" dirty="0"/>
              <a:t> dipoles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6928" y="1100111"/>
            <a:ext cx="3469701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/>
              <a:t>Persistent Magnetization Currents</a:t>
            </a:r>
          </a:p>
          <a:p>
            <a:pPr algn="ctr"/>
            <a:r>
              <a:rPr lang="en-US" sz="1400" dirty="0"/>
              <a:t>(2</a:t>
            </a:r>
            <a:r>
              <a:rPr lang="en-US" sz="1400" baseline="30000" dirty="0"/>
              <a:t>nd</a:t>
            </a:r>
            <a:r>
              <a:rPr lang="en-US" sz="1400" dirty="0"/>
              <a:t> cycle, both apertures)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116317" y="1169698"/>
            <a:ext cx="3116825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/>
              <a:t>Time decay at Injection (760 A)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21074" y="2394860"/>
            <a:ext cx="789210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Injection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0418" y="1722492"/>
            <a:ext cx="3925717" cy="293948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46CD42A-04E5-584C-A0BD-4F5BE8D107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37" t="5921"/>
          <a:stretch/>
        </p:blipFill>
        <p:spPr>
          <a:xfrm>
            <a:off x="7830466" y="0"/>
            <a:ext cx="1313534" cy="61182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642B5D6-157F-0041-8083-35D91D8F038D}"/>
              </a:ext>
            </a:extLst>
          </p:cNvPr>
          <p:cNvSpPr/>
          <p:nvPr/>
        </p:nvSpPr>
        <p:spPr>
          <a:xfrm>
            <a:off x="1133367" y="2484934"/>
            <a:ext cx="108000" cy="10800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6633" y="2586898"/>
            <a:ext cx="2332074" cy="164067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" name="TextBox 19"/>
          <p:cNvSpPr txBox="1"/>
          <p:nvPr/>
        </p:nvSpPr>
        <p:spPr>
          <a:xfrm>
            <a:off x="6034401" y="2648769"/>
            <a:ext cx="1267549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/>
              <a:t>LHC Dipoles</a:t>
            </a:r>
          </a:p>
        </p:txBody>
      </p:sp>
      <p:pic>
        <p:nvPicPr>
          <p:cNvPr id="22" name="Picture 21" descr="Picture 1">
            <a:extLst>
              <a:ext uri="{FF2B5EF4-FFF2-40B4-BE49-F238E27FC236}">
                <a16:creationId xmlns:a16="http://schemas.microsoft.com/office/drawing/2014/main" id="{A8E66432-A58E-604F-AD71-0213B16227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"/>
          <a:stretch>
            <a:fillRect/>
          </a:stretch>
        </p:blipFill>
        <p:spPr bwMode="auto">
          <a:xfrm>
            <a:off x="2394191" y="2910038"/>
            <a:ext cx="1568495" cy="1317534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25410F1-E3B9-DB4B-8584-4460ABCFEDC4}"/>
              </a:ext>
            </a:extLst>
          </p:cNvPr>
          <p:cNvSpPr txBox="1"/>
          <p:nvPr/>
        </p:nvSpPr>
        <p:spPr>
          <a:xfrm>
            <a:off x="2718843" y="2941005"/>
            <a:ext cx="1267549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/>
              <a:t>LHC Dipoles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15B63F-9B87-664D-B0DA-50A956A6F707}"/>
              </a:ext>
            </a:extLst>
          </p:cNvPr>
          <p:cNvSpPr txBox="1"/>
          <p:nvPr/>
        </p:nvSpPr>
        <p:spPr>
          <a:xfrm>
            <a:off x="2480883" y="6253826"/>
            <a:ext cx="61221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>
                <a:solidFill>
                  <a:schemeClr val="bg1"/>
                </a:solidFill>
              </a:rPr>
              <a:t>This is an accelerator worthy dipole ! </a:t>
            </a:r>
          </a:p>
        </p:txBody>
      </p:sp>
    </p:spTree>
    <p:extLst>
      <p:ext uri="{BB962C8B-B14F-4D97-AF65-F5344CB8AC3E}">
        <p14:creationId xmlns:p14="http://schemas.microsoft.com/office/powerpoint/2010/main" val="850986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5BE75D3-7FE7-8648-9D99-70F444A58E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44" y="1122734"/>
            <a:ext cx="8268910" cy="48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9684CC-7079-2245-9101-DC143D4D7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HL-LHC 11T significance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43E30F-5E73-2244-810F-8F11BCC983C7}"/>
              </a:ext>
            </a:extLst>
          </p:cNvPr>
          <p:cNvGrpSpPr/>
          <p:nvPr/>
        </p:nvGrpSpPr>
        <p:grpSpPr>
          <a:xfrm>
            <a:off x="1328899" y="3552734"/>
            <a:ext cx="7020000" cy="543329"/>
            <a:chOff x="1328899" y="3552734"/>
            <a:chExt cx="7020000" cy="54332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300453F-A793-6F4C-90EC-888C19E8E794}"/>
                </a:ext>
              </a:extLst>
            </p:cNvPr>
            <p:cNvCxnSpPr/>
            <p:nvPr/>
          </p:nvCxnSpPr>
          <p:spPr>
            <a:xfrm>
              <a:off x="1328899" y="3552734"/>
              <a:ext cx="7020000" cy="0"/>
            </a:xfrm>
            <a:prstGeom prst="line">
              <a:avLst/>
            </a:prstGeom>
            <a:ln w="34925"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CC4D566-CEE9-2246-9A4C-C6BAB57FB952}"/>
                </a:ext>
              </a:extLst>
            </p:cNvPr>
            <p:cNvSpPr txBox="1"/>
            <p:nvPr/>
          </p:nvSpPr>
          <p:spPr>
            <a:xfrm>
              <a:off x="1455898" y="3634398"/>
              <a:ext cx="92666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err="1">
                  <a:solidFill>
                    <a:srgbClr val="7030A0"/>
                  </a:solidFill>
                </a:rPr>
                <a:t>Nb-Ti</a:t>
              </a:r>
              <a:endParaRPr lang="en-US" sz="2400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4A6F13F-6214-7247-8CE2-BD33EE065951}"/>
              </a:ext>
            </a:extLst>
          </p:cNvPr>
          <p:cNvGrpSpPr/>
          <p:nvPr/>
        </p:nvGrpSpPr>
        <p:grpSpPr>
          <a:xfrm>
            <a:off x="7021556" y="2520074"/>
            <a:ext cx="869149" cy="551117"/>
            <a:chOff x="7084376" y="2520074"/>
            <a:chExt cx="869149" cy="551117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4893CDD-FF1F-1D44-83DC-C2A7FE673EFF}"/>
                </a:ext>
              </a:extLst>
            </p:cNvPr>
            <p:cNvSpPr txBox="1"/>
            <p:nvPr/>
          </p:nvSpPr>
          <p:spPr>
            <a:xfrm>
              <a:off x="7084376" y="2520074"/>
              <a:ext cx="86914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0432FF"/>
                  </a:solidFill>
                  <a:latin typeface="Helvetica" pitchFamily="2" charset="0"/>
                </a:rPr>
                <a:t>MBH</a:t>
              </a:r>
            </a:p>
          </p:txBody>
        </p:sp>
        <p:sp>
          <p:nvSpPr>
            <p:cNvPr id="8" name="Triangle 7">
              <a:extLst>
                <a:ext uri="{FF2B5EF4-FFF2-40B4-BE49-F238E27FC236}">
                  <a16:creationId xmlns:a16="http://schemas.microsoft.com/office/drawing/2014/main" id="{940EE77B-C0E5-584B-A949-0DFD2D76B62A}"/>
                </a:ext>
              </a:extLst>
            </p:cNvPr>
            <p:cNvSpPr/>
            <p:nvPr/>
          </p:nvSpPr>
          <p:spPr>
            <a:xfrm>
              <a:off x="7434469" y="2892287"/>
              <a:ext cx="168965" cy="178904"/>
            </a:xfrm>
            <a:prstGeom prst="triangle">
              <a:avLst/>
            </a:prstGeom>
            <a:solidFill>
              <a:schemeClr val="bg1"/>
            </a:solidFill>
            <a:ln w="22225">
              <a:solidFill>
                <a:srgbClr val="0432FF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1E6E8384-4D02-C642-A5D8-23946D1E90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37" t="5921"/>
          <a:stretch/>
        </p:blipFill>
        <p:spPr>
          <a:xfrm>
            <a:off x="7830466" y="0"/>
            <a:ext cx="1313534" cy="6118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EED80AD-6D84-5545-BA20-B4F2ECDAE2F2}"/>
              </a:ext>
            </a:extLst>
          </p:cNvPr>
          <p:cNvSpPr txBox="1"/>
          <p:nvPr/>
        </p:nvSpPr>
        <p:spPr>
          <a:xfrm>
            <a:off x="1701800" y="1040228"/>
            <a:ext cx="7377824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800" dirty="0"/>
              <a:t>We are confident that the 11T production will achieve consistently nominal performance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D29BA4-9500-D246-98B7-DD9FD8667CD9}"/>
              </a:ext>
            </a:extLst>
          </p:cNvPr>
          <p:cNvSpPr txBox="1"/>
          <p:nvPr/>
        </p:nvSpPr>
        <p:spPr>
          <a:xfrm>
            <a:off x="1255648" y="6253826"/>
            <a:ext cx="7308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>
                <a:solidFill>
                  <a:schemeClr val="bg1"/>
                </a:solidFill>
              </a:rPr>
              <a:t>The 11T MBH is a technology breakthrough !</a:t>
            </a:r>
          </a:p>
        </p:txBody>
      </p:sp>
    </p:spTree>
    <p:extLst>
      <p:ext uri="{BB962C8B-B14F-4D97-AF65-F5344CB8AC3E}">
        <p14:creationId xmlns:p14="http://schemas.microsoft.com/office/powerpoint/2010/main" val="268220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program for the long term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long and winding road of 11 T has reminded us that </a:t>
            </a:r>
            <a:r>
              <a:rPr lang="en-US" b="1" dirty="0"/>
              <a:t>there is a long way from demonstrators to model, prototype magnets, pre-series and industrial production. </a:t>
            </a:r>
            <a:r>
              <a:rPr lang="en-US" dirty="0"/>
              <a:t>We need continuity, because:</a:t>
            </a:r>
          </a:p>
          <a:p>
            <a:pPr lvl="1"/>
            <a:r>
              <a:rPr lang="en-US" b="1" dirty="0"/>
              <a:t>Lead times for the development of high-field magnets are long</a:t>
            </a:r>
            <a:r>
              <a:rPr lang="en-US" dirty="0"/>
              <a:t>, a typical cycle lasts ten years. Another ten years will be required for industrialization (see later). Not pursuing technology R&amp;D in-synch with HEP scoping studies of new accelerators may result in </a:t>
            </a:r>
            <a:r>
              <a:rPr lang="en-US" u="sng" dirty="0"/>
              <a:t>missed opportunities.</a:t>
            </a:r>
          </a:p>
          <a:p>
            <a:pPr lvl="1"/>
            <a:r>
              <a:rPr lang="en-US" dirty="0"/>
              <a:t>Development of high-field superconducting magnet technology requires </a:t>
            </a:r>
            <a:r>
              <a:rPr lang="en-US" b="1" dirty="0"/>
              <a:t>infrastructure of large size and cost</a:t>
            </a:r>
            <a:r>
              <a:rPr lang="en-US" dirty="0"/>
              <a:t>. A program that requires such infrastructure is </a:t>
            </a:r>
            <a:r>
              <a:rPr lang="en-US" u="sng" dirty="0"/>
              <a:t>most profitable if pursued with continuity</a:t>
            </a:r>
            <a:r>
              <a:rPr lang="en-US" dirty="0"/>
              <a:t>, rather than executed in bursts.</a:t>
            </a:r>
          </a:p>
          <a:p>
            <a:pPr lvl="1"/>
            <a:r>
              <a:rPr lang="en-US" dirty="0"/>
              <a:t>High-field superconducting accelerator magnet development relies on many fields of science and engineering, i.e. </a:t>
            </a:r>
            <a:r>
              <a:rPr lang="en-US" b="1" dirty="0"/>
              <a:t>a team that is assembled in collaboration with organizations</a:t>
            </a:r>
            <a:r>
              <a:rPr lang="en-US" dirty="0"/>
              <a:t>. Such research team also </a:t>
            </a:r>
            <a:r>
              <a:rPr lang="en-US" u="sng" dirty="0"/>
              <a:t>operates most effectively in a continuous mode</a:t>
            </a:r>
          </a:p>
        </p:txBody>
      </p:sp>
    </p:spTree>
    <p:extLst>
      <p:ext uri="{BB962C8B-B14F-4D97-AF65-F5344CB8AC3E}">
        <p14:creationId xmlns:p14="http://schemas.microsoft.com/office/powerpoint/2010/main" val="4081616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Cycle time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946578-2237-F040-BD74-8327092FF755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68" y="975696"/>
            <a:ext cx="8001000" cy="5025876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27AABC4-369F-0045-A7AA-949B68902F77}"/>
              </a:ext>
            </a:extLst>
          </p:cNvPr>
          <p:cNvCxnSpPr>
            <a:cxnSpLocks/>
          </p:cNvCxnSpPr>
          <p:nvPr/>
        </p:nvCxnSpPr>
        <p:spPr>
          <a:xfrm flipV="1">
            <a:off x="4621696" y="2305055"/>
            <a:ext cx="700709" cy="969065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headEnd type="none" w="med" len="lg"/>
            <a:tailEnd type="non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9CE3393-E796-234A-B173-CD25044EB82C}"/>
              </a:ext>
            </a:extLst>
          </p:cNvPr>
          <p:cNvCxnSpPr>
            <a:cxnSpLocks/>
          </p:cNvCxnSpPr>
          <p:nvPr/>
        </p:nvCxnSpPr>
        <p:spPr>
          <a:xfrm flipV="1">
            <a:off x="5998266" y="2285594"/>
            <a:ext cx="700709" cy="969065"/>
          </a:xfrm>
          <a:prstGeom prst="straightConnector1">
            <a:avLst/>
          </a:prstGeom>
          <a:ln w="28575">
            <a:solidFill>
              <a:srgbClr val="0024F4"/>
            </a:solidFill>
            <a:prstDash val="sysDash"/>
            <a:headEnd type="none" w="med" len="lg"/>
            <a:tailEnd type="non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8F5E8A-B1C1-214E-B953-B0C8B3536B40}"/>
              </a:ext>
            </a:extLst>
          </p:cNvPr>
          <p:cNvGrpSpPr/>
          <p:nvPr/>
        </p:nvGrpSpPr>
        <p:grpSpPr>
          <a:xfrm>
            <a:off x="3146827" y="118987"/>
            <a:ext cx="2851439" cy="3259520"/>
            <a:chOff x="3146827" y="118987"/>
            <a:chExt cx="2851439" cy="325952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867DEAC-86A8-D045-BFE4-FFF06DE29419}"/>
                </a:ext>
              </a:extLst>
            </p:cNvPr>
            <p:cNvSpPr txBox="1"/>
            <p:nvPr/>
          </p:nvSpPr>
          <p:spPr>
            <a:xfrm>
              <a:off x="3146827" y="118987"/>
              <a:ext cx="28371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FF0000"/>
                  </a:solidFill>
                </a:rPr>
                <a:t>It took ≈ 10 years to establish Nb</a:t>
              </a:r>
              <a:r>
                <a:rPr lang="en-US" baseline="-25000" dirty="0">
                  <a:solidFill>
                    <a:srgbClr val="FF0000"/>
                  </a:solidFill>
                </a:rPr>
                <a:t>3</a:t>
              </a:r>
              <a:r>
                <a:rPr lang="en-US" dirty="0">
                  <a:solidFill>
                    <a:srgbClr val="FF0000"/>
                  </a:solidFill>
                </a:rPr>
                <a:t>Sn magnet technology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5D271CE-3D03-7043-8C0C-B6F12A2EB325}"/>
                </a:ext>
              </a:extLst>
            </p:cNvPr>
            <p:cNvGrpSpPr/>
            <p:nvPr/>
          </p:nvGrpSpPr>
          <p:grpSpPr>
            <a:xfrm>
              <a:off x="4852284" y="1038507"/>
              <a:ext cx="1145982" cy="2340000"/>
              <a:chOff x="4852284" y="1038507"/>
              <a:chExt cx="1145982" cy="2340000"/>
            </a:xfrm>
          </p:grpSpPr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868A2BF9-E398-FC4D-979B-C8F287E51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52284" y="1204593"/>
                <a:ext cx="1145982" cy="0"/>
              </a:xfrm>
              <a:prstGeom prst="straightConnector1">
                <a:avLst/>
              </a:prstGeom>
              <a:ln w="44450">
                <a:solidFill>
                  <a:srgbClr val="FF0000"/>
                </a:solidFill>
                <a:headEnd type="oval" w="med" len="med"/>
                <a:tailEnd type="triangle" w="med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BBFE35E5-FDA1-A946-82D7-D6264C3DB2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63859" y="1038507"/>
                <a:ext cx="0" cy="234000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prstDash val="solid"/>
                <a:headEnd type="none" w="med" len="lg"/>
                <a:tailEnd type="none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6DAA5287-46C7-804D-8B83-7D4930C9BB4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83946" y="1038507"/>
                <a:ext cx="0" cy="234000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prstDash val="solid"/>
                <a:headEnd type="none" w="med" len="lg"/>
                <a:tailEnd type="none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5A2562B-0798-C541-991E-4CE5237B2BF3}"/>
              </a:ext>
            </a:extLst>
          </p:cNvPr>
          <p:cNvGrpSpPr/>
          <p:nvPr/>
        </p:nvGrpSpPr>
        <p:grpSpPr>
          <a:xfrm>
            <a:off x="5995521" y="143174"/>
            <a:ext cx="2837119" cy="3235333"/>
            <a:chOff x="5995521" y="143174"/>
            <a:chExt cx="2837119" cy="323533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2EB1337-3212-374A-9B12-5087D90B1674}"/>
                </a:ext>
              </a:extLst>
            </p:cNvPr>
            <p:cNvSpPr txBox="1"/>
            <p:nvPr/>
          </p:nvSpPr>
          <p:spPr>
            <a:xfrm>
              <a:off x="5995521" y="143174"/>
              <a:ext cx="28371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It took ≈ 10 years to make Nb</a:t>
              </a:r>
              <a:r>
                <a:rPr lang="en-US" baseline="-25000" dirty="0">
                  <a:solidFill>
                    <a:srgbClr val="FF0000"/>
                  </a:solidFill>
                </a:rPr>
                <a:t>3</a:t>
              </a:r>
              <a:r>
                <a:rPr lang="en-US" dirty="0">
                  <a:solidFill>
                    <a:srgbClr val="FF0000"/>
                  </a:solidFill>
                </a:rPr>
                <a:t>Sn accelerator magnets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2166AFB-E2FB-AC46-9F95-59E9AA27846A}"/>
                </a:ext>
              </a:extLst>
            </p:cNvPr>
            <p:cNvGrpSpPr/>
            <p:nvPr/>
          </p:nvGrpSpPr>
          <p:grpSpPr>
            <a:xfrm>
              <a:off x="5998266" y="1038507"/>
              <a:ext cx="983483" cy="2340000"/>
              <a:chOff x="5998266" y="1038507"/>
              <a:chExt cx="983483" cy="2340000"/>
            </a:xfrm>
          </p:grpSpPr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B2D44547-5670-954D-88C6-C913059250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1749" y="1038507"/>
                <a:ext cx="0" cy="234000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prstDash val="solid"/>
                <a:headEnd type="none" w="med" len="lg"/>
                <a:tailEnd type="none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C4F5ABF3-C9A2-1B42-905C-B3AB45A004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8266" y="1218923"/>
                <a:ext cx="983483" cy="0"/>
              </a:xfrm>
              <a:prstGeom prst="straightConnector1">
                <a:avLst/>
              </a:prstGeom>
              <a:ln w="44450">
                <a:solidFill>
                  <a:srgbClr val="FF0000"/>
                </a:solidFill>
                <a:headEnd type="oval" w="med" len="med"/>
                <a:tailEnd type="triangle" w="med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0D39AC4-9724-F54C-821C-07044DE2DD76}"/>
              </a:ext>
            </a:extLst>
          </p:cNvPr>
          <p:cNvGrpSpPr/>
          <p:nvPr/>
        </p:nvGrpSpPr>
        <p:grpSpPr>
          <a:xfrm>
            <a:off x="518593" y="5032506"/>
            <a:ext cx="5484642" cy="1084959"/>
            <a:chOff x="518593" y="5032506"/>
            <a:chExt cx="5484642" cy="108495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CC16C40-A474-5043-9EFF-87463CDBF265}"/>
                </a:ext>
              </a:extLst>
            </p:cNvPr>
            <p:cNvSpPr txBox="1"/>
            <p:nvPr/>
          </p:nvSpPr>
          <p:spPr>
            <a:xfrm>
              <a:off x="518593" y="5471134"/>
              <a:ext cx="32302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HL-LHC is possible thanks to ≈ 20 years of Nb</a:t>
              </a:r>
              <a:r>
                <a:rPr lang="en-US" baseline="-25000" dirty="0">
                  <a:solidFill>
                    <a:srgbClr val="FF0000"/>
                  </a:solidFill>
                </a:rPr>
                <a:t>3</a:t>
              </a:r>
              <a:r>
                <a:rPr lang="en-US" dirty="0">
                  <a:solidFill>
                    <a:srgbClr val="FF0000"/>
                  </a:solidFill>
                </a:rPr>
                <a:t>Sn R&amp;D 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479D0D9-9927-6142-96AD-E2265557E019}"/>
                </a:ext>
              </a:extLst>
            </p:cNvPr>
            <p:cNvGrpSpPr/>
            <p:nvPr/>
          </p:nvGrpSpPr>
          <p:grpSpPr>
            <a:xfrm>
              <a:off x="3745416" y="5032506"/>
              <a:ext cx="2257819" cy="969065"/>
              <a:chOff x="3745416" y="5032506"/>
              <a:chExt cx="2257819" cy="969065"/>
            </a:xfrm>
          </p:grpSpPr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A48E1D3D-50CD-8643-925F-30F70A2360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6991" y="5874026"/>
                <a:ext cx="2246244" cy="0"/>
              </a:xfrm>
              <a:prstGeom prst="straightConnector1">
                <a:avLst/>
              </a:prstGeom>
              <a:ln w="44450">
                <a:solidFill>
                  <a:srgbClr val="FF0000"/>
                </a:solidFill>
                <a:headEnd type="oval" w="med" len="med"/>
                <a:tailEnd type="triangle" w="med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DEA9C040-9D1A-7948-BE03-EF17DCDA4A1D}"/>
                  </a:ext>
                </a:extLst>
              </p:cNvPr>
              <p:cNvGrpSpPr/>
              <p:nvPr/>
            </p:nvGrpSpPr>
            <p:grpSpPr>
              <a:xfrm>
                <a:off x="3745416" y="5032506"/>
                <a:ext cx="2238530" cy="969065"/>
                <a:chOff x="3745416" y="4849792"/>
                <a:chExt cx="2238530" cy="1151780"/>
              </a:xfrm>
            </p:grpSpPr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95FC240E-A18A-3F48-A1D3-ECE5841A05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45416" y="4849792"/>
                  <a:ext cx="0" cy="1151780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prstDash val="solid"/>
                  <a:headEnd type="none" w="med" len="lg"/>
                  <a:tailEnd type="none" w="med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2BB7AB56-7B8A-9647-B950-554F4DD368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83946" y="4849792"/>
                  <a:ext cx="0" cy="1151780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prstDash val="solid"/>
                  <a:headEnd type="none" w="med" len="lg"/>
                  <a:tailEnd type="none" w="med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278208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1D81CB-7C22-9A4E-8BBD-4802FA6E1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program in collaboration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0A3BF58-D17F-3643-BDAF-744D0303A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This is a proposal for a </a:t>
            </a:r>
            <a:r>
              <a:rPr lang="en-US" b="1" dirty="0"/>
              <a:t>collaborative program.</a:t>
            </a:r>
            <a:r>
              <a:rPr lang="en-US" dirty="0"/>
              <a:t> We wish to profit from the competences developed and the team built over the last 15 years (EU-FP6 CARE and NED-JRA, EU-FP7 </a:t>
            </a:r>
            <a:r>
              <a:rPr lang="en-US" dirty="0" err="1"/>
              <a:t>EuCARD</a:t>
            </a:r>
            <a:r>
              <a:rPr lang="en-US" dirty="0"/>
              <a:t> and EuCARD2, EU-H2020 ARIES), and boosted by the FCC activities (EU-H2020 </a:t>
            </a:r>
            <a:r>
              <a:rPr lang="en-US" dirty="0" err="1"/>
              <a:t>EuroCirCol</a:t>
            </a:r>
            <a:r>
              <a:rPr lang="en-US" dirty="0"/>
              <a:t>)</a:t>
            </a:r>
          </a:p>
          <a:p>
            <a:r>
              <a:rPr lang="en-US" dirty="0"/>
              <a:t>Today, collaborators have key roles in:</a:t>
            </a:r>
          </a:p>
          <a:p>
            <a:pPr lvl="1"/>
            <a:r>
              <a:rPr lang="en-US" dirty="0"/>
              <a:t>Conductor development and characterization (FCC Conductor Development Program)</a:t>
            </a:r>
          </a:p>
          <a:p>
            <a:pPr lvl="1"/>
            <a:r>
              <a:rPr lang="en-US" dirty="0"/>
              <a:t>Develop, demonstrate and decide the technology suitable for future accelerator magnets (model developments at CEA, INFN, CIEMAT, CHART/PSI)</a:t>
            </a:r>
          </a:p>
          <a:p>
            <a:r>
              <a:rPr lang="en-US" dirty="0"/>
              <a:t>CERN is also a collaborator</a:t>
            </a:r>
          </a:p>
        </p:txBody>
      </p:sp>
    </p:spTree>
    <p:extLst>
      <p:ext uri="{BB962C8B-B14F-4D97-AF65-F5344CB8AC3E}">
        <p14:creationId xmlns:p14="http://schemas.microsoft.com/office/powerpoint/2010/main" val="42809587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next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The HL-LHC Nb3Sn program has set a new benchmark</a:t>
            </a:r>
            <a:r>
              <a:rPr lang="en-US" dirty="0"/>
              <a:t>: we have completed the initial model and prototype magnet development for operation in the 11-12 T field range and the next step is to capitalize on it, </a:t>
            </a:r>
            <a:r>
              <a:rPr lang="en-US" b="1" dirty="0"/>
              <a:t>use this benchmark to develop industrial, robust and efficient techniques</a:t>
            </a:r>
            <a:r>
              <a:rPr lang="en-US" dirty="0"/>
              <a:t>.</a:t>
            </a:r>
          </a:p>
          <a:p>
            <a:r>
              <a:rPr lang="en-US" dirty="0"/>
              <a:t>We have a few demonstrators showing that Nb3Sn has the potential to operate at fields beyond 14 T, the next step is to </a:t>
            </a:r>
            <a:r>
              <a:rPr lang="en-US" b="1" dirty="0"/>
              <a:t>confirm this potential with model magnets and prototypes</a:t>
            </a:r>
            <a:r>
              <a:rPr lang="en-US" dirty="0"/>
              <a:t>.</a:t>
            </a:r>
          </a:p>
          <a:p>
            <a:r>
              <a:rPr lang="en-US" dirty="0"/>
              <a:t>We have not yet had the opportunity to explore the potentials of HTS, the next step is to </a:t>
            </a:r>
            <a:r>
              <a:rPr lang="en-US" b="1" dirty="0"/>
              <a:t>develop demonstrators to assess this technology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518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1D81CB-7C22-9A4E-8BBD-4802FA6E1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0A3BF58-D17F-3643-BDAF-744D0303A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The nature of the program</a:t>
            </a:r>
          </a:p>
          <a:p>
            <a:r>
              <a:rPr lang="en-US" dirty="0">
                <a:solidFill>
                  <a:srgbClr val="FF0000"/>
                </a:solidFill>
              </a:rPr>
              <a:t>The leading questions for the R&amp;D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The R&amp;D lines responding to the questions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The R&amp;D vehicles 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Deliverables and timeline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098997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“leading questions” – 1/3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Q1: What are the </a:t>
            </a:r>
            <a:r>
              <a:rPr lang="en-US" b="1" dirty="0"/>
              <a:t>performance limits </a:t>
            </a:r>
            <a:r>
              <a:rPr lang="en-US" dirty="0"/>
              <a:t>of Nb</a:t>
            </a:r>
            <a:r>
              <a:rPr lang="en-US" baseline="-25000" dirty="0"/>
              <a:t>3</a:t>
            </a:r>
            <a:r>
              <a:rPr lang="en-US" dirty="0"/>
              <a:t>Sn ? </a:t>
            </a:r>
          </a:p>
          <a:p>
            <a:pPr lvl="1"/>
            <a:r>
              <a:rPr lang="en-US" dirty="0"/>
              <a:t>Is the target of 16T for accelerator magnets realistic ?</a:t>
            </a:r>
          </a:p>
          <a:p>
            <a:r>
              <a:rPr lang="en-US" dirty="0"/>
              <a:t>Q2: Can we improve </a:t>
            </a:r>
            <a:r>
              <a:rPr lang="en-US" b="1" dirty="0"/>
              <a:t>training</a:t>
            </a:r>
            <a:r>
              <a:rPr lang="en-US" dirty="0"/>
              <a:t> of Nb</a:t>
            </a:r>
            <a:r>
              <a:rPr lang="en-US" baseline="-25000" dirty="0"/>
              <a:t>3</a:t>
            </a:r>
            <a:r>
              <a:rPr lang="en-US" dirty="0"/>
              <a:t>Sn magnets ?</a:t>
            </a:r>
          </a:p>
          <a:p>
            <a:r>
              <a:rPr lang="en-US" dirty="0"/>
              <a:t>Q3: How do we manage the </a:t>
            </a:r>
            <a:r>
              <a:rPr lang="en-US" b="1" dirty="0"/>
              <a:t>forces and stresses </a:t>
            </a:r>
            <a:r>
              <a:rPr lang="en-US" dirty="0"/>
              <a:t>in a high-field Nb</a:t>
            </a:r>
            <a:r>
              <a:rPr lang="en-US" baseline="-25000" dirty="0"/>
              <a:t>3</a:t>
            </a:r>
            <a:r>
              <a:rPr lang="en-US" dirty="0"/>
              <a:t>Sn accelerator magnet ?</a:t>
            </a:r>
          </a:p>
          <a:p>
            <a:r>
              <a:rPr lang="en-US" dirty="0"/>
              <a:t>Q4: How do we </a:t>
            </a:r>
            <a:r>
              <a:rPr lang="en-US" b="1" dirty="0"/>
              <a:t>protect</a:t>
            </a:r>
            <a:r>
              <a:rPr lang="en-US" dirty="0"/>
              <a:t> a high-field Nb</a:t>
            </a:r>
            <a:r>
              <a:rPr lang="en-US" baseline="-25000" dirty="0"/>
              <a:t>3</a:t>
            </a:r>
            <a:r>
              <a:rPr lang="en-US" dirty="0"/>
              <a:t>Sn accelerator magnet ?</a:t>
            </a:r>
          </a:p>
          <a:p>
            <a:r>
              <a:rPr lang="en-US" dirty="0"/>
              <a:t>Q5: Can we improve the design and manufacturing processes to </a:t>
            </a:r>
            <a:r>
              <a:rPr lang="en-US" b="1" dirty="0"/>
              <a:t>achieve</a:t>
            </a:r>
            <a:r>
              <a:rPr lang="en-US" dirty="0"/>
              <a:t> </a:t>
            </a:r>
            <a:r>
              <a:rPr lang="en-US" b="1" dirty="0"/>
              <a:t>robustness, reduce risk, increase efficiency and decrease cost </a:t>
            </a:r>
            <a:r>
              <a:rPr lang="en-US" dirty="0"/>
              <a:t>as required by a large-scale industrial production ?</a:t>
            </a:r>
          </a:p>
        </p:txBody>
      </p:sp>
    </p:spTree>
    <p:extLst>
      <p:ext uri="{BB962C8B-B14F-4D97-AF65-F5344CB8AC3E}">
        <p14:creationId xmlns:p14="http://schemas.microsoft.com/office/powerpoint/2010/main" val="2525822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“leading questions” – 2/3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195" y="962251"/>
            <a:ext cx="8808333" cy="519548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Q6: What is the potential of HTS materials to </a:t>
            </a:r>
            <a:r>
              <a:rPr lang="en-US" b="1" dirty="0"/>
              <a:t>extend the performance reach </a:t>
            </a:r>
            <a:r>
              <a:rPr lang="en-US" dirty="0"/>
              <a:t>of high-field superconducting accelerator magnets ?</a:t>
            </a:r>
          </a:p>
          <a:p>
            <a:pPr lvl="1"/>
            <a:r>
              <a:rPr lang="en-US" dirty="0"/>
              <a:t>Basic material and conductor properties</a:t>
            </a:r>
          </a:p>
          <a:p>
            <a:r>
              <a:rPr lang="en-US" dirty="0"/>
              <a:t>Q7: Are HTS conductors, cables, coils </a:t>
            </a:r>
            <a:r>
              <a:rPr lang="en-US" b="1" dirty="0"/>
              <a:t>suitable</a:t>
            </a:r>
            <a:r>
              <a:rPr lang="en-US" dirty="0"/>
              <a:t> for accelerator magnet applications ?</a:t>
            </a:r>
          </a:p>
          <a:p>
            <a:pPr lvl="1"/>
            <a:r>
              <a:rPr lang="en-US" dirty="0"/>
              <a:t>Cable concept</a:t>
            </a:r>
          </a:p>
          <a:p>
            <a:pPr lvl="1"/>
            <a:r>
              <a:rPr lang="en-US" dirty="0"/>
              <a:t>Field quality</a:t>
            </a:r>
          </a:p>
          <a:p>
            <a:r>
              <a:rPr lang="en-US" dirty="0"/>
              <a:t>Q8: What </a:t>
            </a:r>
            <a:r>
              <a:rPr lang="en-US" b="1" dirty="0"/>
              <a:t>engineering</a:t>
            </a:r>
            <a:r>
              <a:rPr lang="en-US" dirty="0"/>
              <a:t> solutions are required to build such magnets, including consideration of material and manufacturing </a:t>
            </a:r>
            <a:r>
              <a:rPr lang="en-US" b="1" dirty="0"/>
              <a:t>cost</a:t>
            </a:r>
            <a:r>
              <a:rPr lang="en-US" dirty="0"/>
              <a:t> ?</a:t>
            </a:r>
          </a:p>
          <a:p>
            <a:pPr lvl="1"/>
            <a:r>
              <a:rPr lang="en-US" dirty="0"/>
              <a:t>Winding and mechanics</a:t>
            </a:r>
          </a:p>
          <a:p>
            <a:pPr lvl="1"/>
            <a:r>
              <a:rPr lang="en-US" dirty="0"/>
              <a:t>Quench detection and protection</a:t>
            </a:r>
          </a:p>
          <a:p>
            <a:pPr lvl="1"/>
            <a:r>
              <a:rPr lang="en-US" dirty="0"/>
              <a:t>Splice and joint technology</a:t>
            </a:r>
          </a:p>
          <a:p>
            <a:pPr lvl="1"/>
            <a:r>
              <a:rPr lang="en-US" dirty="0"/>
              <a:t>Insulation and impregnation</a:t>
            </a:r>
          </a:p>
        </p:txBody>
      </p:sp>
    </p:spTree>
    <p:extLst>
      <p:ext uri="{BB962C8B-B14F-4D97-AF65-F5344CB8AC3E}">
        <p14:creationId xmlns:p14="http://schemas.microsoft.com/office/powerpoint/2010/main" val="4277474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“leading questions” – 3/3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Q9: What is the specific </a:t>
            </a:r>
            <a:r>
              <a:rPr lang="en-US" b="1" dirty="0"/>
              <a:t>infrastructure</a:t>
            </a:r>
            <a:r>
              <a:rPr lang="en-US" dirty="0"/>
              <a:t> required for this conductor and magnet R&amp;D, production and test ?</a:t>
            </a:r>
          </a:p>
        </p:txBody>
      </p:sp>
    </p:spTree>
    <p:extLst>
      <p:ext uri="{BB962C8B-B14F-4D97-AF65-F5344CB8AC3E}">
        <p14:creationId xmlns:p14="http://schemas.microsoft.com/office/powerpoint/2010/main" val="3019980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1D81CB-7C22-9A4E-8BBD-4802FA6E1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0A3BF58-D17F-3643-BDAF-744D0303A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The nature of the program</a:t>
            </a:r>
          </a:p>
          <a:p>
            <a:r>
              <a:rPr lang="en-US" dirty="0"/>
              <a:t>The leading questions for the R&amp;D</a:t>
            </a:r>
          </a:p>
          <a:p>
            <a:r>
              <a:rPr lang="en-US" dirty="0"/>
              <a:t>The R&amp;D lines responding to the questions</a:t>
            </a:r>
          </a:p>
          <a:p>
            <a:r>
              <a:rPr lang="en-US" dirty="0"/>
              <a:t>The R&amp;D vehicles </a:t>
            </a:r>
          </a:p>
          <a:p>
            <a:r>
              <a:rPr lang="en-US" dirty="0"/>
              <a:t>Deliverables and timeline</a:t>
            </a:r>
          </a:p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810557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1D81CB-7C22-9A4E-8BBD-4802FA6E1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0A3BF58-D17F-3643-BDAF-744D0303A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The nature of the program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The leading questions for the R&amp;D</a:t>
            </a:r>
          </a:p>
          <a:p>
            <a:r>
              <a:rPr lang="en-US" dirty="0">
                <a:solidFill>
                  <a:srgbClr val="FF0000"/>
                </a:solidFill>
              </a:rPr>
              <a:t>The R&amp;D lines responding to the questions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The R&amp;D vehicles 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Deliverables and timeline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5883938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From leading questions to R&amp;D lines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1" y="957481"/>
            <a:ext cx="8607286" cy="518317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R&amp;D-1: Nb</a:t>
            </a:r>
            <a:r>
              <a:rPr lang="en-US" baseline="-25000" dirty="0"/>
              <a:t>3</a:t>
            </a:r>
            <a:r>
              <a:rPr lang="en-US" dirty="0"/>
              <a:t>Sn </a:t>
            </a:r>
            <a:r>
              <a:rPr lang="en-US" b="1" dirty="0"/>
              <a:t>conductor</a:t>
            </a:r>
            <a:r>
              <a:rPr lang="en-US" dirty="0"/>
              <a:t> research and development</a:t>
            </a:r>
          </a:p>
          <a:p>
            <a:r>
              <a:rPr lang="en-US" dirty="0"/>
              <a:t>R&amp;D-2: Nb</a:t>
            </a:r>
            <a:r>
              <a:rPr lang="en-US" baseline="-25000" dirty="0"/>
              <a:t>3</a:t>
            </a:r>
            <a:r>
              <a:rPr lang="en-US" dirty="0"/>
              <a:t>Sn </a:t>
            </a:r>
            <a:r>
              <a:rPr lang="en-US" b="1" dirty="0"/>
              <a:t>magnet technology </a:t>
            </a:r>
            <a:r>
              <a:rPr lang="en-US" dirty="0"/>
              <a:t>research and development, exploring performance limits</a:t>
            </a:r>
          </a:p>
          <a:p>
            <a:r>
              <a:rPr lang="en-US" dirty="0"/>
              <a:t>R&amp;D-3: Nb</a:t>
            </a:r>
            <a:r>
              <a:rPr lang="en-US" baseline="-25000" dirty="0"/>
              <a:t>3</a:t>
            </a:r>
            <a:r>
              <a:rPr lang="en-US" dirty="0"/>
              <a:t>Sn </a:t>
            </a:r>
            <a:r>
              <a:rPr lang="en-US" b="1" dirty="0"/>
              <a:t>accelerator magnet </a:t>
            </a:r>
            <a:r>
              <a:rPr lang="en-US" dirty="0"/>
              <a:t>development for robust and cost-effective industrial production at large scale</a:t>
            </a:r>
          </a:p>
          <a:p>
            <a:r>
              <a:rPr lang="en-US" dirty="0"/>
              <a:t>R&amp;D-4: HTS </a:t>
            </a:r>
            <a:r>
              <a:rPr lang="en-US" b="1" dirty="0"/>
              <a:t>material, conductor and coil technology and accelerator magnet </a:t>
            </a:r>
            <a:r>
              <a:rPr lang="en-US" dirty="0"/>
              <a:t>research and development</a:t>
            </a:r>
          </a:p>
          <a:p>
            <a:pPr lvl="1"/>
            <a:r>
              <a:rPr lang="en-US" sz="2800" dirty="0"/>
              <a:t>R&amp;D-4.1: Review engineering specifications for HTS conductor (wires, tapes and cables) and pursue the ensuing development</a:t>
            </a:r>
          </a:p>
          <a:p>
            <a:pPr lvl="1"/>
            <a:r>
              <a:rPr lang="en-US" sz="2800" dirty="0"/>
              <a:t>R&amp;D-4.2: Develop HTS coil and magnet technology in the form of small-scale demonstrators</a:t>
            </a:r>
          </a:p>
          <a:p>
            <a:r>
              <a:rPr lang="en-US" dirty="0"/>
              <a:t>R&amp;D-5: </a:t>
            </a:r>
            <a:r>
              <a:rPr lang="en-US" b="1" dirty="0"/>
              <a:t>Insulating materials</a:t>
            </a:r>
            <a:r>
              <a:rPr lang="en-US" dirty="0"/>
              <a:t>, polymers and composites. </a:t>
            </a:r>
          </a:p>
          <a:p>
            <a:r>
              <a:rPr lang="en-US" dirty="0"/>
              <a:t>R&amp;D-6: </a:t>
            </a:r>
            <a:r>
              <a:rPr lang="en-US" b="1" dirty="0"/>
              <a:t>Infrastructure</a:t>
            </a:r>
            <a:r>
              <a:rPr lang="en-US" dirty="0"/>
              <a:t> for development, manufacture, test and measurement. </a:t>
            </a:r>
          </a:p>
        </p:txBody>
      </p:sp>
    </p:spTree>
    <p:extLst>
      <p:ext uri="{BB962C8B-B14F-4D97-AF65-F5344CB8AC3E}">
        <p14:creationId xmlns:p14="http://schemas.microsoft.com/office/powerpoint/2010/main" val="5288686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992318"/>
              </p:ext>
            </p:extLst>
          </p:nvPr>
        </p:nvGraphicFramePr>
        <p:xfrm>
          <a:off x="1336062" y="160752"/>
          <a:ext cx="7376804" cy="5831258"/>
        </p:xfrm>
        <a:graphic>
          <a:graphicData uri="http://schemas.openxmlformats.org/drawingml/2006/table">
            <a:tbl>
              <a:tblPr/>
              <a:tblGrid>
                <a:gridCol w="38817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4556">
                  <a:extLst>
                    <a:ext uri="{9D8B030D-6E8A-4147-A177-3AD203B41FA5}">
                      <a16:colId xmlns:a16="http://schemas.microsoft.com/office/drawing/2014/main" val="3521109247"/>
                    </a:ext>
                  </a:extLst>
                </a:gridCol>
                <a:gridCol w="398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7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72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87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291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084148">
                <a:tc gridSpan="2"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vert="vert27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vert="vert27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Q1: Performance limits of Nb</a:t>
                      </a:r>
                      <a:r>
                        <a:rPr lang="en-US" sz="2000" b="0" i="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Sn</a:t>
                      </a: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Q2: Training origins and cures</a:t>
                      </a: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Q3: Mechanics</a:t>
                      </a: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Q4: Protection</a:t>
                      </a: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Q5: Production robustness, risk, cost</a:t>
                      </a: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422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R&amp;D-1: Wire and conductor R&amp;D</a:t>
                      </a: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422">
                <a:tc rowSpan="3"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R&amp;D-2: Magnet technology</a:t>
                      </a: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SMC</a:t>
                      </a:r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9422">
                <a:tc vMerge="1"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eRMC/RMM</a:t>
                      </a:r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422">
                <a:tc vMerge="1"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Models</a:t>
                      </a: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9422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R&amp;D-3: Accelerator magnet development (VE)</a:t>
                      </a: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72092" y="196432"/>
            <a:ext cx="6200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LTS (Nb</a:t>
            </a:r>
            <a:r>
              <a:rPr lang="en-US" sz="2800" baseline="-25000" dirty="0"/>
              <a:t>3</a:t>
            </a:r>
            <a:r>
              <a:rPr lang="en-US" sz="2800" dirty="0"/>
              <a:t>Sn) development matrix</a:t>
            </a:r>
          </a:p>
        </p:txBody>
      </p:sp>
    </p:spTree>
    <p:extLst>
      <p:ext uri="{BB962C8B-B14F-4D97-AF65-F5344CB8AC3E}">
        <p14:creationId xmlns:p14="http://schemas.microsoft.com/office/powerpoint/2010/main" val="25426785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068269"/>
              </p:ext>
            </p:extLst>
          </p:nvPr>
        </p:nvGraphicFramePr>
        <p:xfrm>
          <a:off x="432052" y="271994"/>
          <a:ext cx="8549903" cy="5858986"/>
        </p:xfrm>
        <a:graphic>
          <a:graphicData uri="http://schemas.openxmlformats.org/drawingml/2006/table">
            <a:tbl>
              <a:tblPr/>
              <a:tblGrid>
                <a:gridCol w="2195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5049">
                  <a:extLst>
                    <a:ext uri="{9D8B030D-6E8A-4147-A177-3AD203B41FA5}">
                      <a16:colId xmlns:a16="http://schemas.microsoft.com/office/drawing/2014/main" val="2165709342"/>
                    </a:ext>
                  </a:extLst>
                </a:gridCol>
                <a:gridCol w="591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16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76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16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16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16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3691">
                  <a:extLst>
                    <a:ext uri="{9D8B030D-6E8A-4147-A177-3AD203B41FA5}">
                      <a16:colId xmlns:a16="http://schemas.microsoft.com/office/drawing/2014/main" val="2736680087"/>
                    </a:ext>
                  </a:extLst>
                </a:gridCol>
              </a:tblGrid>
              <a:tr h="3334906">
                <a:tc gridSpan="2"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vert="vert27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vert="vert27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Basic conductor properties </a:t>
                      </a:r>
                      <a:r>
                        <a:rPr lang="en-US" sz="11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100" b="0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Ic</a:t>
                      </a:r>
                      <a:r>
                        <a:rPr lang="en-US" sz="11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100" b="0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B,T,</a:t>
                      </a:r>
                      <a:r>
                        <a:rPr lang="en-US" sz="1100" b="0" i="0" u="none" strike="noStrike" dirty="0" err="1">
                          <a:solidFill>
                            <a:srgbClr val="0055A0"/>
                          </a:solidFill>
                          <a:effectLst/>
                          <a:latin typeface="Symbol" pitchFamily="2" charset="2"/>
                        </a:rPr>
                        <a:t>a</a:t>
                      </a:r>
                      <a:r>
                        <a:rPr lang="en-US" sz="1100" b="0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,</a:t>
                      </a:r>
                      <a:r>
                        <a:rPr lang="en-US" sz="1100" b="0" i="0" u="none" strike="noStrike" dirty="0" err="1">
                          <a:solidFill>
                            <a:srgbClr val="0055A0"/>
                          </a:solidFill>
                          <a:effectLst/>
                          <a:latin typeface="Symbol" pitchFamily="2" charset="2"/>
                        </a:rPr>
                        <a:t>e</a:t>
                      </a:r>
                      <a:r>
                        <a:rPr lang="en-US" sz="11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), RRR, k, M, R, …)</a:t>
                      </a:r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Cable concept </a:t>
                      </a:r>
                      <a:r>
                        <a:rPr lang="en-US" sz="1200" b="0" i="0" u="none" strike="noStrike" kern="1200" baseline="0" dirty="0">
                          <a:solidFill>
                            <a:srgbClr val="0055A0"/>
                          </a:solidFill>
                          <a:latin typeface="Calibri" panose="020F0502020204030204" pitchFamily="34" charset="0"/>
                        </a:rPr>
                        <a:t>(stacks, </a:t>
                      </a:r>
                      <a:r>
                        <a:rPr lang="en-US" sz="1200" b="0" i="0" u="none" strike="noStrike" kern="1200" baseline="0" dirty="0" err="1">
                          <a:solidFill>
                            <a:srgbClr val="0055A0"/>
                          </a:solidFill>
                          <a:latin typeface="Calibri" panose="020F0502020204030204" pitchFamily="34" charset="0"/>
                        </a:rPr>
                        <a:t>Roebel</a:t>
                      </a:r>
                      <a:r>
                        <a:rPr lang="en-US" sz="1200" b="0" i="0" u="none" strike="noStrike" kern="1200" baseline="0" dirty="0">
                          <a:solidFill>
                            <a:srgbClr val="0055A0"/>
                          </a:solidFill>
                          <a:latin typeface="Calibri" panose="020F0502020204030204" pitchFamily="34" charset="0"/>
                        </a:rPr>
                        <a:t>, transposition, defects, current sharing…)</a:t>
                      </a:r>
                      <a:endParaRPr lang="en-US" sz="2400" b="0" i="0" u="none" strike="noStrike" kern="1200" baseline="0" dirty="0">
                        <a:solidFill>
                          <a:srgbClr val="0055A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Splice and joint technology</a:t>
                      </a: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Insulation / impregnation</a:t>
                      </a: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Quench detection and protection</a:t>
                      </a: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Winding and mechanics</a:t>
                      </a: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Field quality</a:t>
                      </a: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210">
                <a:tc gridSpan="2"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vert="vert27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Q1</a:t>
                      </a: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i="0" u="none" strike="noStrike" kern="1200" baseline="0" dirty="0">
                          <a:solidFill>
                            <a:srgbClr val="0055A0"/>
                          </a:solidFill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Q3</a:t>
                      </a: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Q2</a:t>
                      </a:r>
                    </a:p>
                  </a:txBody>
                  <a:tcPr marL="12700" marR="12700" marT="12700" marB="936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62021233"/>
                  </a:ext>
                </a:extLst>
              </a:tr>
              <a:tr h="418174">
                <a:tc rowSpan="3"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R&amp;D-4.1: </a:t>
                      </a:r>
                    </a:p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Conductor R&amp;D</a:t>
                      </a: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Tape/Wire</a:t>
                      </a: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174">
                <a:tc vMerge="1"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Cables</a:t>
                      </a: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174">
                <a:tc vMerge="1"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Joints</a:t>
                      </a: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8174">
                <a:tc rowSpan="2"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R&amp;D-4.2: </a:t>
                      </a:r>
                    </a:p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Magnet technology</a:t>
                      </a: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Small coils </a:t>
                      </a:r>
                      <a:r>
                        <a:rPr lang="en-US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(I, PI, NI)</a:t>
                      </a:r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8174">
                <a:tc vMerge="1"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/>
                        </a:rPr>
                        <a:t>Demo coils</a:t>
                      </a:r>
                    </a:p>
                  </a:txBody>
                  <a:tcPr marL="12700" marR="720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55A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7122" y="212327"/>
            <a:ext cx="4481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HTS development matrix </a:t>
            </a:r>
          </a:p>
        </p:txBody>
      </p:sp>
    </p:spTree>
    <p:extLst>
      <p:ext uri="{BB962C8B-B14F-4D97-AF65-F5344CB8AC3E}">
        <p14:creationId xmlns:p14="http://schemas.microsoft.com/office/powerpoint/2010/main" val="15349587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1D81CB-7C22-9A4E-8BBD-4802FA6E1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0A3BF58-D17F-3643-BDAF-744D0303A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The nature of the program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The leading questions for the R&amp;D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The R&amp;D lines responding to the questions</a:t>
            </a:r>
          </a:p>
          <a:p>
            <a:r>
              <a:rPr lang="en-US" dirty="0">
                <a:solidFill>
                  <a:srgbClr val="FF0000"/>
                </a:solidFill>
              </a:rPr>
              <a:t>The R&amp;D vehicles 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Deliverables and timeline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0046853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F9483-F20B-254C-ABC1-182ED116A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R&amp;D Vehicles –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8DD5D-D6AD-5647-8C26-0D0A2002A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33062"/>
            <a:ext cx="8226854" cy="5015489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Cables</a:t>
            </a:r>
          </a:p>
          <a:p>
            <a:r>
              <a:rPr lang="en-US" sz="2400" dirty="0"/>
              <a:t>Model Coils</a:t>
            </a:r>
          </a:p>
          <a:p>
            <a:pPr lvl="1"/>
            <a:r>
              <a:rPr lang="en-US" sz="2000" dirty="0"/>
              <a:t>Short Model Coil (SMC) </a:t>
            </a:r>
          </a:p>
          <a:p>
            <a:pPr lvl="1"/>
            <a:r>
              <a:rPr lang="en-US" sz="2000" dirty="0"/>
              <a:t>Racetrack Model Coil (RMC)</a:t>
            </a:r>
          </a:p>
          <a:p>
            <a:pPr lvl="1"/>
            <a:r>
              <a:rPr lang="en-US" sz="2000" dirty="0"/>
              <a:t>Racetrack Model Magnet (RMM)</a:t>
            </a:r>
          </a:p>
          <a:p>
            <a:r>
              <a:rPr lang="en-US" sz="2400" dirty="0"/>
              <a:t>Ultimate Nb</a:t>
            </a:r>
            <a:r>
              <a:rPr lang="en-US" sz="2400" baseline="-25000" dirty="0"/>
              <a:t>3</a:t>
            </a:r>
            <a:r>
              <a:rPr lang="en-US" sz="2400" dirty="0"/>
              <a:t>Sn Dipole Models</a:t>
            </a:r>
          </a:p>
          <a:p>
            <a:r>
              <a:rPr lang="en-US" sz="2400" dirty="0"/>
              <a:t>Value Engineered Dipole Prototype</a:t>
            </a:r>
          </a:p>
          <a:p>
            <a:r>
              <a:rPr lang="en-US" sz="2400" dirty="0"/>
              <a:t>HTS Demonstrator Magnets</a:t>
            </a:r>
          </a:p>
          <a:p>
            <a:pPr marL="36576" indent="0" algn="ctr">
              <a:buNone/>
            </a:pPr>
            <a:r>
              <a:rPr lang="en-US" sz="2400" dirty="0"/>
              <a:t>Heritage realizations</a:t>
            </a:r>
          </a:p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Very High Field Test Station for high field inserts</a:t>
            </a:r>
          </a:p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HTS wiggler/undulator</a:t>
            </a:r>
          </a:p>
        </p:txBody>
      </p:sp>
    </p:spTree>
    <p:extLst>
      <p:ext uri="{BB962C8B-B14F-4D97-AF65-F5344CB8AC3E}">
        <p14:creationId xmlns:p14="http://schemas.microsoft.com/office/powerpoint/2010/main" val="24902074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7482"/>
            <a:ext cx="8226854" cy="4947927"/>
          </a:xfrm>
        </p:spPr>
        <p:txBody>
          <a:bodyPr>
            <a:normAutofit/>
          </a:bodyPr>
          <a:lstStyle/>
          <a:p>
            <a:r>
              <a:rPr lang="en-US" dirty="0"/>
              <a:t>Measurement of properties and validation of variants at cable level</a:t>
            </a:r>
          </a:p>
          <a:p>
            <a:pPr lvl="1"/>
            <a:r>
              <a:rPr lang="en-US" dirty="0"/>
              <a:t>Critical current and stability in FRESCA (FRESCA2) under relevant operation conditions, including sample preparation (resin), deformation, transverse stress and strain, joints</a:t>
            </a:r>
          </a:p>
          <a:p>
            <a:pPr lvl="2"/>
            <a:r>
              <a:rPr lang="en-US" dirty="0" err="1"/>
              <a:t>B</a:t>
            </a:r>
            <a:r>
              <a:rPr lang="en-US" baseline="-25000" dirty="0" err="1"/>
              <a:t>peak</a:t>
            </a:r>
            <a:r>
              <a:rPr lang="en-US" dirty="0"/>
              <a:t> = 12 T (16 T)</a:t>
            </a:r>
          </a:p>
          <a:p>
            <a:pPr lvl="3"/>
            <a:r>
              <a:rPr lang="en-US" dirty="0" err="1"/>
              <a:t>L</a:t>
            </a:r>
            <a:r>
              <a:rPr lang="en-US" baseline="-25000" dirty="0" err="1"/>
              <a:t>sample</a:t>
            </a:r>
            <a:r>
              <a:rPr lang="en-US" dirty="0"/>
              <a:t> = 2 m</a:t>
            </a:r>
          </a:p>
          <a:p>
            <a:pPr lvl="3"/>
            <a:r>
              <a:rPr lang="en-US" dirty="0" err="1"/>
              <a:t>W</a:t>
            </a:r>
            <a:r>
              <a:rPr lang="en-US" baseline="-25000" dirty="0" err="1"/>
              <a:t>strand</a:t>
            </a:r>
            <a:r>
              <a:rPr lang="en-US" dirty="0"/>
              <a:t> ≈ 1 kg </a:t>
            </a:r>
            <a:r>
              <a:rPr lang="en-US" sz="1300" dirty="0"/>
              <a:t>(2 </a:t>
            </a:r>
            <a:r>
              <a:rPr lang="en-US" sz="1300" dirty="0" err="1"/>
              <a:t>kCHF</a:t>
            </a:r>
            <a:r>
              <a:rPr lang="en-US" sz="1300" dirty="0"/>
              <a:t>)</a:t>
            </a:r>
          </a:p>
          <a:p>
            <a:pPr lvl="2"/>
            <a:endParaRPr lang="en-US" dirty="0"/>
          </a:p>
        </p:txBody>
      </p:sp>
      <p:pic>
        <p:nvPicPr>
          <p:cNvPr id="5" name="Picture 4" descr="Screen Shot 2018-06-30 at 09.33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545" y="3757822"/>
            <a:ext cx="1774773" cy="2898983"/>
          </a:xfrm>
          <a:prstGeom prst="rect">
            <a:avLst/>
          </a:prstGeom>
        </p:spPr>
      </p:pic>
      <p:pic>
        <p:nvPicPr>
          <p:cNvPr id="12" name="Picture 11" descr="Screen Shot 2018-06-30 at 09.39.00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46" y="4573021"/>
            <a:ext cx="5320799" cy="161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7321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SMC technology exploration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4276" y="957482"/>
            <a:ext cx="5013879" cy="503554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“Short Model Coil” is an intermediate step between cable and magnet, used to test rapidly technology and manufacturing variants (turnover of three months):</a:t>
            </a:r>
          </a:p>
          <a:p>
            <a:pPr lvl="1"/>
            <a:r>
              <a:rPr lang="en-US" dirty="0"/>
              <a:t>Conductor variants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Insulation systems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Impregnation resins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Sliding and separating surfaces</a:t>
            </a:r>
          </a:p>
        </p:txBody>
      </p:sp>
      <p:pic>
        <p:nvPicPr>
          <p:cNvPr id="6" name="Picture 5" descr="Fresca2vsSMCvsRM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76"/>
          <a:stretch>
            <a:fillRect/>
          </a:stretch>
        </p:blipFill>
        <p:spPr bwMode="auto">
          <a:xfrm>
            <a:off x="5278155" y="1417638"/>
            <a:ext cx="2513246" cy="22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278155" y="3681498"/>
            <a:ext cx="3640706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0055A0"/>
                </a:solidFill>
              </a:rPr>
              <a:t>OD = 530 mm</a:t>
            </a:r>
          </a:p>
          <a:p>
            <a:r>
              <a:rPr lang="en-GB" sz="2800" dirty="0">
                <a:solidFill>
                  <a:srgbClr val="0055A0"/>
                </a:solidFill>
              </a:rPr>
              <a:t>L = 500 mm</a:t>
            </a:r>
          </a:p>
          <a:p>
            <a:r>
              <a:rPr lang="en-GB" sz="2800" dirty="0">
                <a:solidFill>
                  <a:srgbClr val="0055A0"/>
                </a:solidFill>
              </a:rPr>
              <a:t>No free bore</a:t>
            </a:r>
          </a:p>
          <a:p>
            <a:r>
              <a:rPr lang="en-GB" sz="2800" dirty="0" err="1">
                <a:solidFill>
                  <a:srgbClr val="0055A0"/>
                </a:solidFill>
              </a:rPr>
              <a:t>B</a:t>
            </a:r>
            <a:r>
              <a:rPr lang="en-GB" sz="2800" baseline="-25000" dirty="0" err="1">
                <a:solidFill>
                  <a:srgbClr val="0055A0"/>
                </a:solidFill>
              </a:rPr>
              <a:t>ultimate</a:t>
            </a:r>
            <a:r>
              <a:rPr lang="en-GB" sz="2800" dirty="0">
                <a:solidFill>
                  <a:srgbClr val="0055A0"/>
                </a:solidFill>
              </a:rPr>
              <a:t> = 14 T</a:t>
            </a:r>
          </a:p>
          <a:p>
            <a:r>
              <a:rPr lang="en-GB" sz="2800" dirty="0" err="1">
                <a:solidFill>
                  <a:srgbClr val="0055A0"/>
                </a:solidFill>
              </a:rPr>
              <a:t>W</a:t>
            </a:r>
            <a:r>
              <a:rPr lang="en-GB" sz="2800" baseline="-25000" dirty="0" err="1">
                <a:solidFill>
                  <a:srgbClr val="0055A0"/>
                </a:solidFill>
              </a:rPr>
              <a:t>strand</a:t>
            </a:r>
            <a:r>
              <a:rPr lang="en-GB" sz="2800" dirty="0">
                <a:solidFill>
                  <a:srgbClr val="0055A0"/>
                </a:solidFill>
              </a:rPr>
              <a:t> ≈ 10 kg </a:t>
            </a:r>
            <a:r>
              <a:rPr lang="en-GB" dirty="0">
                <a:solidFill>
                  <a:srgbClr val="0055A0"/>
                </a:solidFill>
              </a:rPr>
              <a:t>(20 </a:t>
            </a:r>
            <a:r>
              <a:rPr lang="en-GB" dirty="0" err="1">
                <a:solidFill>
                  <a:srgbClr val="0055A0"/>
                </a:solidFill>
              </a:rPr>
              <a:t>kCHF</a:t>
            </a:r>
            <a:r>
              <a:rPr lang="en-GB" dirty="0">
                <a:solidFill>
                  <a:srgbClr val="0055A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767687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5289559" y="769505"/>
            <a:ext cx="3132000" cy="289831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eRMC</a:t>
            </a:r>
            <a:r>
              <a:rPr lang="en-US" dirty="0"/>
              <a:t> high-field operation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4276" y="957482"/>
            <a:ext cx="5013879" cy="503554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“extended Racetrack Model Coil” is a test-bed for full size conductors reproducing full field and force conditions over a representative length, including transitions, used to test manufacturing solutions: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Conductor grading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Layer jumps and splices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Loading conditions</a:t>
            </a:r>
          </a:p>
          <a:p>
            <a:pPr lvl="1"/>
            <a:r>
              <a:rPr lang="en-US" dirty="0"/>
              <a:t>Conductor interfaces to pole and end-spacers</a:t>
            </a:r>
          </a:p>
          <a:p>
            <a:pPr lvl="1"/>
            <a:r>
              <a:rPr lang="en-US" dirty="0"/>
              <a:t>Heat treatment and impregnation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5278155" y="3681498"/>
            <a:ext cx="3968783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0055A0"/>
                </a:solidFill>
              </a:rPr>
              <a:t>OD = 800 mm</a:t>
            </a:r>
          </a:p>
          <a:p>
            <a:r>
              <a:rPr lang="en-GB" sz="2800" dirty="0">
                <a:solidFill>
                  <a:srgbClr val="0055A0"/>
                </a:solidFill>
              </a:rPr>
              <a:t>L = 1.5 m</a:t>
            </a:r>
          </a:p>
          <a:p>
            <a:r>
              <a:rPr lang="en-GB" sz="2800" dirty="0">
                <a:solidFill>
                  <a:srgbClr val="0055A0"/>
                </a:solidFill>
              </a:rPr>
              <a:t>No free bore</a:t>
            </a:r>
          </a:p>
          <a:p>
            <a:r>
              <a:rPr lang="en-GB" sz="2800" dirty="0" err="1">
                <a:solidFill>
                  <a:srgbClr val="0055A0"/>
                </a:solidFill>
              </a:rPr>
              <a:t>B</a:t>
            </a:r>
            <a:r>
              <a:rPr lang="en-GB" sz="2800" baseline="-25000" dirty="0" err="1">
                <a:solidFill>
                  <a:srgbClr val="0055A0"/>
                </a:solidFill>
              </a:rPr>
              <a:t>ultimate</a:t>
            </a:r>
            <a:r>
              <a:rPr lang="en-GB" sz="2800" dirty="0">
                <a:solidFill>
                  <a:srgbClr val="0055A0"/>
                </a:solidFill>
              </a:rPr>
              <a:t> = 18 T</a:t>
            </a:r>
          </a:p>
          <a:p>
            <a:r>
              <a:rPr lang="en-GB" sz="2800" dirty="0" err="1">
                <a:solidFill>
                  <a:srgbClr val="0055A0"/>
                </a:solidFill>
              </a:rPr>
              <a:t>W</a:t>
            </a:r>
            <a:r>
              <a:rPr lang="en-GB" sz="2800" baseline="-25000" dirty="0" err="1">
                <a:solidFill>
                  <a:srgbClr val="0055A0"/>
                </a:solidFill>
              </a:rPr>
              <a:t>strand</a:t>
            </a:r>
            <a:r>
              <a:rPr lang="en-GB" sz="2800" dirty="0">
                <a:solidFill>
                  <a:srgbClr val="0055A0"/>
                </a:solidFill>
              </a:rPr>
              <a:t> ≈ 120 kg </a:t>
            </a:r>
            <a:r>
              <a:rPr lang="en-GB" dirty="0">
                <a:solidFill>
                  <a:srgbClr val="0055A0"/>
                </a:solidFill>
              </a:rPr>
              <a:t>(250 </a:t>
            </a:r>
            <a:r>
              <a:rPr lang="en-GB" dirty="0" err="1">
                <a:solidFill>
                  <a:srgbClr val="0055A0"/>
                </a:solidFill>
              </a:rPr>
              <a:t>kCHF</a:t>
            </a:r>
            <a:r>
              <a:rPr lang="en-GB" dirty="0">
                <a:solidFill>
                  <a:srgbClr val="0055A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377233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8973" y="812750"/>
            <a:ext cx="3455999" cy="289801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RMM x-section demonstration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4276" y="957482"/>
            <a:ext cx="5013879" cy="503554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“Racetrack Model Magnet” is a full size test of a block-coil magnet, including a reproduction of the 2D cross section (with a cavity, no bore), and optimized ends (0.5 T field drop) used to validate and test:</a:t>
            </a:r>
          </a:p>
          <a:p>
            <a:pPr lvl="1"/>
            <a:r>
              <a:rPr lang="en-US" dirty="0"/>
              <a:t>Force and stress management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Magnet loading in 3D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Field quality in 2D</a:t>
            </a:r>
          </a:p>
        </p:txBody>
      </p:sp>
      <p:sp>
        <p:nvSpPr>
          <p:cNvPr id="7" name="Rectangle 6"/>
          <p:cNvSpPr/>
          <p:nvPr/>
        </p:nvSpPr>
        <p:spPr>
          <a:xfrm>
            <a:off x="5278155" y="3681498"/>
            <a:ext cx="3968783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OD = 800 mm</a:t>
            </a:r>
          </a:p>
          <a:p>
            <a:r>
              <a:rPr lang="en-GB" sz="2800" dirty="0"/>
              <a:t>L = 1.5 m</a:t>
            </a:r>
          </a:p>
          <a:p>
            <a:r>
              <a:rPr lang="en-GB" sz="2800" dirty="0"/>
              <a:t>50 mm free cavity</a:t>
            </a:r>
          </a:p>
          <a:p>
            <a:r>
              <a:rPr lang="en-GB" sz="2800" dirty="0" err="1"/>
              <a:t>B</a:t>
            </a:r>
            <a:r>
              <a:rPr lang="en-GB" sz="2800" baseline="-25000" dirty="0" err="1"/>
              <a:t>ultimate</a:t>
            </a:r>
            <a:r>
              <a:rPr lang="en-GB" sz="2800" dirty="0"/>
              <a:t> = 18 T</a:t>
            </a:r>
          </a:p>
          <a:p>
            <a:r>
              <a:rPr lang="en-GB" sz="2800" dirty="0" err="1"/>
              <a:t>W</a:t>
            </a:r>
            <a:r>
              <a:rPr lang="en-GB" sz="2800" baseline="-25000" dirty="0" err="1"/>
              <a:t>strand</a:t>
            </a:r>
            <a:r>
              <a:rPr lang="en-GB" sz="2800" dirty="0"/>
              <a:t> ≈ 180 kg </a:t>
            </a:r>
            <a:r>
              <a:rPr lang="en-GB" dirty="0"/>
              <a:t>(350 </a:t>
            </a:r>
            <a:r>
              <a:rPr lang="en-GB" dirty="0" err="1"/>
              <a:t>kCHF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72978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1D81CB-7C22-9A4E-8BBD-4802FA6E1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0A3BF58-D17F-3643-BDAF-744D0303A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0000"/>
                </a:solidFill>
              </a:rPr>
              <a:t>The nature of the program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The leading questions for the R&amp;D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The R&amp;D lines responding to the questions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The R&amp;D vehicles 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Deliverables and timeline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7487821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684CC-7079-2245-9101-DC143D4D7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Models – 1/2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3A65D26-8614-EE4D-9DCE-B328E91E8FBB}"/>
              </a:ext>
            </a:extLst>
          </p:cNvPr>
          <p:cNvGrpSpPr/>
          <p:nvPr/>
        </p:nvGrpSpPr>
        <p:grpSpPr>
          <a:xfrm>
            <a:off x="2447093" y="816260"/>
            <a:ext cx="6802592" cy="2381688"/>
            <a:chOff x="2447093" y="816260"/>
            <a:chExt cx="6802592" cy="238168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C22B18C-5581-A849-82DC-77BB0C44E9C6}"/>
                </a:ext>
              </a:extLst>
            </p:cNvPr>
            <p:cNvGrpSpPr/>
            <p:nvPr/>
          </p:nvGrpSpPr>
          <p:grpSpPr>
            <a:xfrm>
              <a:off x="2447093" y="1505948"/>
              <a:ext cx="6802592" cy="1692000"/>
              <a:chOff x="2447093" y="1381964"/>
              <a:chExt cx="6802592" cy="1692000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6B561FE5-7C65-694B-A57F-01BA9DBFB9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460" t="14168" b="12286"/>
              <a:stretch/>
            </p:blipFill>
            <p:spPr bwMode="auto">
              <a:xfrm>
                <a:off x="4118334" y="1381964"/>
                <a:ext cx="1757743" cy="1692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A6117810-DAA9-7244-ABEF-B44DB0149E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557" r="12381" b="-1"/>
              <a:stretch/>
            </p:blipFill>
            <p:spPr bwMode="auto">
              <a:xfrm>
                <a:off x="2447093" y="1382312"/>
                <a:ext cx="1789370" cy="16913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17" descr="Common">
                <a:extLst>
                  <a:ext uri="{FF2B5EF4-FFF2-40B4-BE49-F238E27FC236}">
                    <a16:creationId xmlns:a16="http://schemas.microsoft.com/office/drawing/2014/main" id="{FA9315A8-E850-5A47-B06D-B4589FA13C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959" t="11660" r="3203" b="11119"/>
              <a:stretch/>
            </p:blipFill>
            <p:spPr bwMode="auto">
              <a:xfrm>
                <a:off x="5757948" y="1381964"/>
                <a:ext cx="1730475" cy="1692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F2679512-C263-9F4F-8C78-9300F7E47D2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370294" y="1381964"/>
                <a:ext cx="1879391" cy="1692000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EDE658E-6030-EA45-B924-A0CFF87BAF69}"/>
                </a:ext>
              </a:extLst>
            </p:cNvPr>
            <p:cNvGrpSpPr/>
            <p:nvPr/>
          </p:nvGrpSpPr>
          <p:grpSpPr>
            <a:xfrm>
              <a:off x="3001180" y="816260"/>
              <a:ext cx="6014538" cy="615660"/>
              <a:chOff x="3001180" y="1124954"/>
              <a:chExt cx="6014538" cy="615660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CA085B71-AB96-0A4E-8021-D73B84C72AE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26146" b="23042"/>
              <a:stretch/>
            </p:blipFill>
            <p:spPr>
              <a:xfrm>
                <a:off x="6077480" y="1124954"/>
                <a:ext cx="1211639" cy="615660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437570B7-BF69-6B4D-A025-9F63A062A8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001180" y="1139597"/>
                <a:ext cx="796011" cy="586374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C5013C07-0DF7-7443-A24D-A5D516CE8D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52628" y="1135479"/>
                <a:ext cx="729349" cy="594610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D4935A4-13DB-4149-9D1D-A02EBA9E14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604262" y="1174081"/>
                <a:ext cx="1411456" cy="517407"/>
              </a:xfrm>
              <a:prstGeom prst="rect">
                <a:avLst/>
              </a:prstGeom>
            </p:spPr>
          </p:pic>
        </p:grpSp>
      </p:grp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637CB245-2926-2C4F-AA60-0D2A035C071B}"/>
              </a:ext>
            </a:extLst>
          </p:cNvPr>
          <p:cNvGraphicFramePr>
            <a:graphicFrameLocks noGrp="1"/>
          </p:cNvGraphicFramePr>
          <p:nvPr/>
        </p:nvGraphicFramePr>
        <p:xfrm>
          <a:off x="23341" y="3639904"/>
          <a:ext cx="9057569" cy="228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5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79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1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87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23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09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/>
                        <a:t>cos</a:t>
                      </a:r>
                      <a:r>
                        <a:rPr lang="en-US" sz="2000" dirty="0"/>
                        <a:t>(</a:t>
                      </a:r>
                      <a:r>
                        <a:rPr lang="en-US" sz="2000" dirty="0">
                          <a:latin typeface="Symbol" charset="2"/>
                          <a:cs typeface="Symbol" charset="2"/>
                        </a:rPr>
                        <a:t>q</a:t>
                      </a:r>
                      <a:r>
                        <a:rPr lang="en-US" sz="2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blocks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common coil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11230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16100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18055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Inductance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</a:t>
                      </a:r>
                      <a:r>
                        <a:rPr lang="en-US" sz="2000" dirty="0" err="1"/>
                        <a:t>mH</a:t>
                      </a:r>
                      <a:r>
                        <a:rPr lang="en-US" sz="2000" dirty="0"/>
                        <a:t>/m)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19.2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Stored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(kJ/m)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2520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2490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Coil 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(tons)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7400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7400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9200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9770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8B37C0A2-033C-B445-A7FA-FE275115BF6D}"/>
              </a:ext>
            </a:extLst>
          </p:cNvPr>
          <p:cNvSpPr/>
          <p:nvPr/>
        </p:nvSpPr>
        <p:spPr>
          <a:xfrm>
            <a:off x="61762" y="1579306"/>
            <a:ext cx="345318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OD = 600 mm</a:t>
            </a:r>
          </a:p>
          <a:p>
            <a:r>
              <a:rPr lang="en-GB" sz="2400" dirty="0"/>
              <a:t>L = 2 m</a:t>
            </a:r>
          </a:p>
          <a:p>
            <a:r>
              <a:rPr lang="en-GB" sz="2400" dirty="0"/>
              <a:t>50 mm aperture</a:t>
            </a:r>
          </a:p>
          <a:p>
            <a:r>
              <a:rPr lang="en-GB" sz="2400" dirty="0" err="1"/>
              <a:t>B</a:t>
            </a:r>
            <a:r>
              <a:rPr lang="en-GB" sz="2400" baseline="-25000" dirty="0" err="1"/>
              <a:t>ultimate</a:t>
            </a:r>
            <a:r>
              <a:rPr lang="en-GB" sz="2400" dirty="0"/>
              <a:t> = 16 T</a:t>
            </a:r>
          </a:p>
          <a:p>
            <a:r>
              <a:rPr lang="en-GB" sz="2400" dirty="0" err="1"/>
              <a:t>W</a:t>
            </a:r>
            <a:r>
              <a:rPr lang="en-GB" sz="2400" baseline="-25000" dirty="0" err="1"/>
              <a:t>strand</a:t>
            </a:r>
            <a:r>
              <a:rPr lang="en-GB" sz="2400" dirty="0"/>
              <a:t> ≈ 350 kg </a:t>
            </a:r>
            <a:r>
              <a:rPr lang="en-GB" sz="1600" dirty="0"/>
              <a:t>(700 </a:t>
            </a:r>
            <a:r>
              <a:rPr lang="en-GB" sz="1600" dirty="0" err="1"/>
              <a:t>kCHF</a:t>
            </a:r>
            <a:r>
              <a:rPr lang="en-GB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032179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684CC-7079-2245-9101-DC143D4D7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Models – 2/2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F0112A8-8739-5244-AC6E-F24E9D721C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998" t="33210" r="57002" b="22661"/>
          <a:stretch/>
        </p:blipFill>
        <p:spPr>
          <a:xfrm>
            <a:off x="3099884" y="971784"/>
            <a:ext cx="2692320" cy="2475197"/>
          </a:xfrm>
          <a:prstGeom prst="rect">
            <a:avLst/>
          </a:prstGeom>
        </p:spPr>
      </p:pic>
      <p:graphicFrame>
        <p:nvGraphicFramePr>
          <p:cNvPr id="18" name="Content Placeholder 5">
            <a:extLst>
              <a:ext uri="{FF2B5EF4-FFF2-40B4-BE49-F238E27FC236}">
                <a16:creationId xmlns:a16="http://schemas.microsoft.com/office/drawing/2014/main" id="{46FF1292-83F6-B14E-8B36-916C02EF24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0716652"/>
              </p:ext>
            </p:extLst>
          </p:nvPr>
        </p:nvGraphicFramePr>
        <p:xfrm>
          <a:off x="349402" y="3658140"/>
          <a:ext cx="8408276" cy="11776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92566">
                  <a:extLst>
                    <a:ext uri="{9D8B030D-6E8A-4147-A177-3AD203B41FA5}">
                      <a16:colId xmlns:a16="http://schemas.microsoft.com/office/drawing/2014/main" val="137448478"/>
                    </a:ext>
                  </a:extLst>
                </a:gridCol>
                <a:gridCol w="1672376">
                  <a:extLst>
                    <a:ext uri="{9D8B030D-6E8A-4147-A177-3AD203B41FA5}">
                      <a16:colId xmlns:a16="http://schemas.microsoft.com/office/drawing/2014/main" val="1210060251"/>
                    </a:ext>
                  </a:extLst>
                </a:gridCol>
                <a:gridCol w="853334">
                  <a:extLst>
                    <a:ext uri="{9D8B030D-6E8A-4147-A177-3AD203B41FA5}">
                      <a16:colId xmlns:a16="http://schemas.microsoft.com/office/drawing/2014/main" val="2075397585"/>
                    </a:ext>
                  </a:extLst>
                </a:gridCol>
                <a:gridCol w="865440">
                  <a:extLst>
                    <a:ext uri="{9D8B030D-6E8A-4147-A177-3AD203B41FA5}">
                      <a16:colId xmlns:a16="http://schemas.microsoft.com/office/drawing/2014/main" val="3771311845"/>
                    </a:ext>
                  </a:extLst>
                </a:gridCol>
                <a:gridCol w="766589">
                  <a:extLst>
                    <a:ext uri="{9D8B030D-6E8A-4147-A177-3AD203B41FA5}">
                      <a16:colId xmlns:a16="http://schemas.microsoft.com/office/drawing/2014/main" val="401011856"/>
                    </a:ext>
                  </a:extLst>
                </a:gridCol>
                <a:gridCol w="766589">
                  <a:extLst>
                    <a:ext uri="{9D8B030D-6E8A-4147-A177-3AD203B41FA5}">
                      <a16:colId xmlns:a16="http://schemas.microsoft.com/office/drawing/2014/main" val="2953447511"/>
                    </a:ext>
                  </a:extLst>
                </a:gridCol>
                <a:gridCol w="1091382">
                  <a:extLst>
                    <a:ext uri="{9D8B030D-6E8A-4147-A177-3AD203B41FA5}">
                      <a16:colId xmlns:a16="http://schemas.microsoft.com/office/drawing/2014/main" val="752240835"/>
                    </a:ext>
                  </a:extLst>
                </a:gridCol>
              </a:tblGrid>
              <a:tr h="320927">
                <a:tc rowSpan="2" gridSpan="2"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Strands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err="1">
                          <a:effectLst/>
                        </a:rPr>
                        <a:t>Dstrand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CU/SC</a:t>
                      </a:r>
                      <a:endParaRPr kumimoji="0" lang="en-GB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Width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Thickness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0648699"/>
                  </a:ext>
                </a:extLst>
              </a:tr>
              <a:tr h="308090">
                <a:tc gridSpan="2" v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(-)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(mm)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GB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(mm)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(mm)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8597308"/>
                  </a:ext>
                </a:extLst>
              </a:tr>
              <a:tr h="168487">
                <a:tc rowSpan="2">
                  <a:txBody>
                    <a:bodyPr/>
                    <a:lstStyle/>
                    <a:p>
                      <a:r>
                        <a:rPr lang="en-US" dirty="0"/>
                        <a:t>Cable geometry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DEMO</a:t>
                      </a:r>
                      <a:r>
                        <a:rPr lang="en-GB" sz="1800" u="none" strike="noStrike" baseline="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GB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HF</a:t>
                      </a:r>
                      <a:endParaRPr lang="en-GB" sz="1800" b="0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44</a:t>
                      </a:r>
                      <a:endParaRPr lang="en-GB" sz="1800" b="0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1.10</a:t>
                      </a:r>
                      <a:endParaRPr lang="en-GB" sz="1800" b="0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8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</a:t>
                      </a:r>
                      <a:endParaRPr kumimoji="0" lang="en-GB" sz="1800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25.700</a:t>
                      </a:r>
                      <a:endParaRPr lang="en-GB" sz="1800" b="0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2.002</a:t>
                      </a:r>
                      <a:endParaRPr lang="en-GB" sz="1800" b="0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1532365"/>
                  </a:ext>
                </a:extLst>
              </a:tr>
              <a:tr h="1684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DEMO LF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56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0.85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</a:t>
                      </a:r>
                      <a:endParaRPr kumimoji="0" lang="en-GB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25.700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1.547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041046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8C999C81-F7AE-FE48-A097-EEDB40D305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4053" y="997711"/>
            <a:ext cx="3416143" cy="2561350"/>
          </a:xfrm>
          <a:prstGeom prst="rect">
            <a:avLst/>
          </a:prstGeom>
        </p:spPr>
      </p:pic>
      <p:pic>
        <p:nvPicPr>
          <p:cNvPr id="21" name="Content Placeholder 6">
            <a:extLst>
              <a:ext uri="{FF2B5EF4-FFF2-40B4-BE49-F238E27FC236}">
                <a16:creationId xmlns:a16="http://schemas.microsoft.com/office/drawing/2014/main" id="{1D415EB8-195F-274E-8B30-296558C52E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675" t="45569" r="37285" b="13580"/>
          <a:stretch/>
        </p:blipFill>
        <p:spPr>
          <a:xfrm>
            <a:off x="349402" y="1223491"/>
            <a:ext cx="2655177" cy="2312817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2A7E18A-A29E-1442-8CE5-86BF22322E93}"/>
              </a:ext>
            </a:extLst>
          </p:cNvPr>
          <p:cNvCxnSpPr/>
          <p:nvPr/>
        </p:nvCxnSpPr>
        <p:spPr>
          <a:xfrm>
            <a:off x="197071" y="2029389"/>
            <a:ext cx="720000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E50FA15-5CB0-2342-8629-EBB80E4C1312}"/>
              </a:ext>
            </a:extLst>
          </p:cNvPr>
          <p:cNvSpPr txBox="1"/>
          <p:nvPr/>
        </p:nvSpPr>
        <p:spPr>
          <a:xfrm>
            <a:off x="39455" y="1762766"/>
            <a:ext cx="9364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R= 13.5 mm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2870E2E-69E8-C946-B6F7-0431BF066337}"/>
              </a:ext>
            </a:extLst>
          </p:cNvPr>
          <p:cNvSpPr txBox="1"/>
          <p:nvPr/>
        </p:nvSpPr>
        <p:spPr>
          <a:xfrm>
            <a:off x="583501" y="2463731"/>
            <a:ext cx="8194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R= 34 mm</a:t>
            </a:r>
            <a:endParaRPr lang="en-GB" sz="1200" dirty="0">
              <a:solidFill>
                <a:srgbClr val="00000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686D596-A629-9D46-84E7-296044633B60}"/>
              </a:ext>
            </a:extLst>
          </p:cNvPr>
          <p:cNvCxnSpPr>
            <a:cxnSpLocks/>
          </p:cNvCxnSpPr>
          <p:nvPr/>
        </p:nvCxnSpPr>
        <p:spPr>
          <a:xfrm>
            <a:off x="609599" y="2726142"/>
            <a:ext cx="720000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icture containing indoor, sitting, table, wooden&#10;&#10;Description automatically generated">
            <a:extLst>
              <a:ext uri="{FF2B5EF4-FFF2-40B4-BE49-F238E27FC236}">
                <a16:creationId xmlns:a16="http://schemas.microsoft.com/office/drawing/2014/main" id="{16817BE5-E8C7-334F-81DF-CA7EDEF7F27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58" b="39565"/>
          <a:stretch/>
        </p:blipFill>
        <p:spPr>
          <a:xfrm>
            <a:off x="110865" y="4974633"/>
            <a:ext cx="6858000" cy="10634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8EECB0-3F89-4A42-A65B-B6867A9983DB}"/>
              </a:ext>
            </a:extLst>
          </p:cNvPr>
          <p:cNvSpPr txBox="1"/>
          <p:nvPr/>
        </p:nvSpPr>
        <p:spPr>
          <a:xfrm>
            <a:off x="6968865" y="5207123"/>
            <a:ext cx="20913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DEMO-HF prototype</a:t>
            </a:r>
          </a:p>
          <a:p>
            <a:r>
              <a:rPr lang="en-US" sz="1600" dirty="0"/>
              <a:t>Courtesy of I. Pong LBNL</a:t>
            </a:r>
          </a:p>
        </p:txBody>
      </p:sp>
    </p:spTree>
    <p:extLst>
      <p:ext uri="{BB962C8B-B14F-4D97-AF65-F5344CB8AC3E}">
        <p14:creationId xmlns:p14="http://schemas.microsoft.com/office/powerpoint/2010/main" val="29817755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8A9D8-C1CA-D14C-9DFD-534DCC6E1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0"/>
            <a:ext cx="8348597" cy="859638"/>
          </a:xfrm>
        </p:spPr>
        <p:txBody>
          <a:bodyPr/>
          <a:lstStyle/>
          <a:p>
            <a:r>
              <a:rPr lang="en-US" i="1" dirty="0"/>
              <a:t>Value Engineered </a:t>
            </a:r>
            <a:r>
              <a:rPr lang="en-US" dirty="0"/>
              <a:t>Dipole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734A3B2-DCAF-CE43-B2A3-A7DE28269C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687" y="3537402"/>
            <a:ext cx="4350634" cy="258876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One mold for HT and impregnation </a:t>
            </a:r>
          </a:p>
          <a:p>
            <a:r>
              <a:rPr lang="en-US" i="1" dirty="0"/>
              <a:t>Armored</a:t>
            </a:r>
            <a:r>
              <a:rPr lang="en-US" dirty="0"/>
              <a:t> coils</a:t>
            </a:r>
          </a:p>
          <a:p>
            <a:r>
              <a:rPr lang="en-US" dirty="0"/>
              <a:t>Magnet assembly (collaring, bladder-and-keys, …)</a:t>
            </a:r>
          </a:p>
          <a:p>
            <a:r>
              <a:rPr lang="en-US" dirty="0"/>
              <a:t>Cold mass construction</a:t>
            </a:r>
          </a:p>
          <a:p>
            <a:r>
              <a:rPr lang="en-US" dirty="0"/>
              <a:t>…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CC6A003-31C4-3041-B9AB-AF0B2C68FA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859639"/>
            <a:ext cx="4413792" cy="256936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Insulation system, fibers, sizing, binder and resins</a:t>
            </a:r>
          </a:p>
          <a:p>
            <a:r>
              <a:rPr lang="en-US" dirty="0"/>
              <a:t>Coil handling (especially after heat treatment)</a:t>
            </a:r>
          </a:p>
          <a:p>
            <a:r>
              <a:rPr lang="en-US" dirty="0"/>
              <a:t>Coil geometry measurement and shimming</a:t>
            </a:r>
          </a:p>
          <a:p>
            <a:r>
              <a:rPr lang="en-US" dirty="0"/>
              <a:t>Splices and instrumentation</a:t>
            </a:r>
          </a:p>
          <a:p>
            <a:r>
              <a:rPr lang="en-US" dirty="0"/>
              <a:t>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E13F59-6D20-1A41-B819-FCCA23FAEE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687" y="859638"/>
            <a:ext cx="4353996" cy="2588761"/>
          </a:xfrm>
          <a:prstGeom prst="rect">
            <a:avLst/>
          </a:prstGeom>
          <a:effectLst>
            <a:outerShdw blurRad="50800" dist="50800" dir="5400000" sx="45000" sy="45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6" name="Picture 5" descr="C:\Users\flackner\AppData\Local\Microsoft\Windows\Temporary Internet Files\Content.Outlook\CHXVO6E3\IMG_1023 (002).JPG">
            <a:extLst>
              <a:ext uri="{FF2B5EF4-FFF2-40B4-BE49-F238E27FC236}">
                <a16:creationId xmlns:a16="http://schemas.microsoft.com/office/drawing/2014/main" id="{96EF9586-F200-3243-BE7A-108FE551C1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1" r="4176" b="4628"/>
          <a:stretch/>
        </p:blipFill>
        <p:spPr bwMode="auto">
          <a:xfrm>
            <a:off x="4663679" y="3429000"/>
            <a:ext cx="4350634" cy="2592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47C5A7-7394-F043-93DB-F15FE2EF4BC3}"/>
              </a:ext>
            </a:extLst>
          </p:cNvPr>
          <p:cNvSpPr txBox="1"/>
          <p:nvPr/>
        </p:nvSpPr>
        <p:spPr>
          <a:xfrm>
            <a:off x="2370917" y="6215166"/>
            <a:ext cx="4402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Just ideas for the moment</a:t>
            </a:r>
          </a:p>
        </p:txBody>
      </p:sp>
    </p:spTree>
    <p:extLst>
      <p:ext uri="{BB962C8B-B14F-4D97-AF65-F5344CB8AC3E}">
        <p14:creationId xmlns:p14="http://schemas.microsoft.com/office/powerpoint/2010/main" val="246504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095F18C-221A-1742-B784-F3C95609A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1"/>
            <a:ext cx="8684054" cy="814552"/>
          </a:xfrm>
        </p:spPr>
        <p:txBody>
          <a:bodyPr>
            <a:normAutofit/>
          </a:bodyPr>
          <a:lstStyle/>
          <a:p>
            <a:r>
              <a:rPr lang="en-US" dirty="0"/>
              <a:t>HTS demonstrator magnets</a:t>
            </a:r>
          </a:p>
        </p:txBody>
      </p:sp>
      <p:pic>
        <p:nvPicPr>
          <p:cNvPr id="9" name="Content Placeholder 9">
            <a:extLst>
              <a:ext uri="{FF2B5EF4-FFF2-40B4-BE49-F238E27FC236}">
                <a16:creationId xmlns:a16="http://schemas.microsoft.com/office/drawing/2014/main" id="{63EB5106-5EDE-F540-9480-D05E04BCA4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476" y="3264991"/>
            <a:ext cx="3801072" cy="2849861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C585DB3-2BC6-A24A-824B-63F064D0F01C}"/>
              </a:ext>
            </a:extLst>
          </p:cNvPr>
          <p:cNvSpPr txBox="1"/>
          <p:nvPr/>
        </p:nvSpPr>
        <p:spPr>
          <a:xfrm>
            <a:off x="192541" y="762117"/>
            <a:ext cx="3801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Small coils to test basic magnet properties and technology variants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B236E5-F79A-6B4B-B7A2-6F979BA113CB}"/>
              </a:ext>
            </a:extLst>
          </p:cNvPr>
          <p:cNvSpPr txBox="1"/>
          <p:nvPr/>
        </p:nvSpPr>
        <p:spPr>
          <a:xfrm>
            <a:off x="180476" y="3300300"/>
            <a:ext cx="3801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00"/>
                </a:solidFill>
              </a:rPr>
              <a:t>Test solenoids with insulation variants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6D5359-955F-C346-8771-29ADEBB968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09" y="1518540"/>
            <a:ext cx="3825204" cy="15451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B1086E-B4F3-5244-928B-59DEAE92AFAF}"/>
              </a:ext>
            </a:extLst>
          </p:cNvPr>
          <p:cNvSpPr txBox="1"/>
          <p:nvPr/>
        </p:nvSpPr>
        <p:spPr>
          <a:xfrm>
            <a:off x="5186483" y="762117"/>
            <a:ext cx="3801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Insert coils to test in-field behavior and performance reach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F8D7EA9-201A-304C-9002-936BAAD81D6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6484" y="1419127"/>
            <a:ext cx="3801071" cy="2877082"/>
          </a:xfrm>
          <a:prstGeom prst="rect">
            <a:avLst/>
          </a:prstGeom>
        </p:spPr>
      </p:pic>
      <p:pic>
        <p:nvPicPr>
          <p:cNvPr id="15" name="Picture 2" descr="G:\Dropbox\My Presentation Slides\EUCAS 2015 Presentation\Screen Shot 2015-09-04 at 16.27.02.png">
            <a:extLst>
              <a:ext uri="{FF2B5EF4-FFF2-40B4-BE49-F238E27FC236}">
                <a16:creationId xmlns:a16="http://schemas.microsoft.com/office/drawing/2014/main" id="{F4BD1B66-144C-B84E-BC65-6FB911725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4799" y="3612323"/>
            <a:ext cx="2385303" cy="25076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FAD7898-3449-9C46-9D4E-FF67549074BD}"/>
              </a:ext>
            </a:extLst>
          </p:cNvPr>
          <p:cNvSpPr txBox="1"/>
          <p:nvPr/>
        </p:nvSpPr>
        <p:spPr>
          <a:xfrm>
            <a:off x="4388828" y="1854806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Aligned-blocks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0A7CA9-2388-E142-BA44-9855B5803CE2}"/>
              </a:ext>
            </a:extLst>
          </p:cNvPr>
          <p:cNvSpPr txBox="1"/>
          <p:nvPr/>
        </p:nvSpPr>
        <p:spPr>
          <a:xfrm>
            <a:off x="6587953" y="4478172"/>
            <a:ext cx="2530647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Field generated by Feather-M2 as </a:t>
            </a:r>
            <a:r>
              <a:rPr lang="en-US" sz="2000" b="1" dirty="0">
                <a:solidFill>
                  <a:srgbClr val="FF0000"/>
                </a:solidFill>
              </a:rPr>
              <a:t>insert</a:t>
            </a:r>
            <a:r>
              <a:rPr lang="en-US" dirty="0"/>
              <a:t> in a magnet providing </a:t>
            </a:r>
            <a:r>
              <a:rPr lang="en-US" sz="2000" b="1" dirty="0">
                <a:solidFill>
                  <a:srgbClr val="FF0000"/>
                </a:solidFill>
              </a:rPr>
              <a:t>background field </a:t>
            </a:r>
            <a:r>
              <a:rPr lang="en-US" dirty="0"/>
              <a:t>FRESCA2 (13 T)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615B57-806F-0443-9697-CD548ECC28B2}"/>
              </a:ext>
            </a:extLst>
          </p:cNvPr>
          <p:cNvSpPr txBox="1"/>
          <p:nvPr/>
        </p:nvSpPr>
        <p:spPr>
          <a:xfrm>
            <a:off x="1827870" y="2659817"/>
            <a:ext cx="5121915" cy="39703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Let us make a simple exercise:</a:t>
            </a:r>
          </a:p>
          <a:p>
            <a:r>
              <a:rPr lang="en-US" sz="2800" dirty="0"/>
              <a:t>A 20 T dipole with 50 mm bore</a:t>
            </a:r>
          </a:p>
          <a:p>
            <a:endParaRPr lang="en-US" sz="2800" dirty="0"/>
          </a:p>
          <a:p>
            <a:r>
              <a:rPr lang="en-US" sz="2800" dirty="0"/>
              <a:t>	J</a:t>
            </a:r>
            <a:r>
              <a:rPr lang="en-US" sz="2800" baseline="-25000" dirty="0"/>
              <a:t>E</a:t>
            </a:r>
            <a:r>
              <a:rPr lang="en-US" sz="2800" dirty="0"/>
              <a:t> = 600 A/mm</a:t>
            </a:r>
            <a:r>
              <a:rPr lang="en-US" sz="2800" baseline="30000" dirty="0"/>
              <a:t>2</a:t>
            </a:r>
          </a:p>
          <a:p>
            <a:r>
              <a:rPr lang="en-US" sz="2800" dirty="0"/>
              <a:t>	</a:t>
            </a:r>
            <a:r>
              <a:rPr lang="en-US" sz="2800" dirty="0" err="1"/>
              <a:t>J</a:t>
            </a:r>
            <a:r>
              <a:rPr lang="en-US" sz="2800" baseline="-25000" dirty="0" err="1"/>
              <a:t>coil</a:t>
            </a:r>
            <a:r>
              <a:rPr lang="en-US" sz="2800" dirty="0"/>
              <a:t> = 400 A/mm</a:t>
            </a:r>
            <a:r>
              <a:rPr lang="en-US" sz="2800" baseline="30000" dirty="0"/>
              <a:t>2</a:t>
            </a:r>
          </a:p>
          <a:p>
            <a:r>
              <a:rPr lang="en-US" sz="2800" dirty="0"/>
              <a:t>	</a:t>
            </a:r>
            <a:r>
              <a:rPr lang="en-US" sz="2800" dirty="0" err="1"/>
              <a:t>w</a:t>
            </a:r>
            <a:r>
              <a:rPr lang="en-US" sz="2800" baseline="-25000" dirty="0" err="1"/>
              <a:t>coil</a:t>
            </a:r>
            <a:r>
              <a:rPr lang="en-US" sz="2800" dirty="0"/>
              <a:t> = 80 mm</a:t>
            </a:r>
          </a:p>
          <a:p>
            <a:r>
              <a:rPr lang="en-US" sz="2800" dirty="0"/>
              <a:t>	</a:t>
            </a:r>
            <a:r>
              <a:rPr lang="en-US" sz="2800" dirty="0" err="1"/>
              <a:t>A</a:t>
            </a:r>
            <a:r>
              <a:rPr lang="en-US" sz="2800" baseline="-25000" dirty="0" err="1"/>
              <a:t>coil</a:t>
            </a:r>
            <a:r>
              <a:rPr lang="en-US" sz="2800" dirty="0"/>
              <a:t> = 400 mm</a:t>
            </a:r>
            <a:r>
              <a:rPr lang="en-US" sz="2800" baseline="30000" dirty="0"/>
              <a:t>2</a:t>
            </a:r>
          </a:p>
          <a:p>
            <a:r>
              <a:rPr lang="en-US" sz="2800" dirty="0"/>
              <a:t>	</a:t>
            </a:r>
            <a:r>
              <a:rPr lang="en-US" sz="2800" dirty="0" err="1"/>
              <a:t>L</a:t>
            </a:r>
            <a:r>
              <a:rPr lang="en-US" sz="2800" baseline="-25000" dirty="0" err="1"/>
              <a:t>tape</a:t>
            </a:r>
            <a:r>
              <a:rPr lang="en-US" sz="2800" dirty="0"/>
              <a:t> = 20 km/m</a:t>
            </a:r>
          </a:p>
          <a:p>
            <a:r>
              <a:rPr lang="en-US" sz="2800" dirty="0"/>
              <a:t>	</a:t>
            </a:r>
            <a:r>
              <a:rPr lang="en-US" sz="2800" b="1" dirty="0">
                <a:solidFill>
                  <a:srgbClr val="FF0000"/>
                </a:solidFill>
              </a:rPr>
              <a:t>Cost : o(2 MUSD/m) ?!?</a:t>
            </a:r>
          </a:p>
        </p:txBody>
      </p:sp>
    </p:spTree>
    <p:extLst>
      <p:ext uri="{BB962C8B-B14F-4D97-AF65-F5344CB8AC3E}">
        <p14:creationId xmlns:p14="http://schemas.microsoft.com/office/powerpoint/2010/main" val="421928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7-12-13 at 22.35.44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06" y="818577"/>
            <a:ext cx="4175042" cy="2836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EuCARD</a:t>
            </a:r>
            <a:r>
              <a:rPr lang="en-US" dirty="0"/>
              <a:t>/EuCARD</a:t>
            </a:r>
            <a:r>
              <a:rPr lang="en-US" baseline="30000" dirty="0"/>
              <a:t>2</a:t>
            </a:r>
            <a:r>
              <a:rPr lang="en-US" dirty="0"/>
              <a:t> - HTS inserts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8974" y="1132792"/>
            <a:ext cx="959815" cy="4559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6564" y="862514"/>
            <a:ext cx="120417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5.37 T</a:t>
            </a:r>
          </a:p>
        </p:txBody>
      </p:sp>
      <p:pic>
        <p:nvPicPr>
          <p:cNvPr id="7" name="Picture 6" descr="Screen Shot 2017-08-29 at 11.45.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019" y="863057"/>
            <a:ext cx="1719508" cy="2591812"/>
          </a:xfrm>
          <a:prstGeom prst="rect">
            <a:avLst/>
          </a:prstGeom>
        </p:spPr>
      </p:pic>
      <p:pic>
        <p:nvPicPr>
          <p:cNvPr id="12" name="Picture 2" descr="Bildergebnis für logo cea">
            <a:extLst>
              <a:ext uri="{FF2B5EF4-FFF2-40B4-BE49-F238E27FC236}">
                <a16:creationId xmlns:a16="http://schemas.microsoft.com/office/drawing/2014/main" id="{851733D5-7772-B94F-AE85-041356EFC5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94" y="1162368"/>
            <a:ext cx="489076" cy="396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4">
            <a:extLst>
              <a:ext uri="{FF2B5EF4-FFF2-40B4-BE49-F238E27FC236}">
                <a16:creationId xmlns:a16="http://schemas.microsoft.com/office/drawing/2014/main" id="{8268EE42-A883-2E45-9ABC-B88006C3C34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2" t="7318" r="11413" b="8740"/>
          <a:stretch/>
        </p:blipFill>
        <p:spPr>
          <a:xfrm>
            <a:off x="956720" y="1153487"/>
            <a:ext cx="2607324" cy="1398474"/>
          </a:xfrm>
          <a:prstGeom prst="rect">
            <a:avLst/>
          </a:prstGeom>
        </p:spPr>
      </p:pic>
      <p:pic>
        <p:nvPicPr>
          <p:cNvPr id="13" name="Picture 10" descr="C:\Users\jfleiter\JEROME\fotos\These\EUCARD CONDUCTOR\Cross section\E\CERN_98.jpg">
            <a:extLst>
              <a:ext uri="{FF2B5EF4-FFF2-40B4-BE49-F238E27FC236}">
                <a16:creationId xmlns:a16="http://schemas.microsoft.com/office/drawing/2014/main" id="{18F73200-E23C-2A4B-96D9-C4E176D7B5F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6200000">
            <a:off x="2244356" y="2398945"/>
            <a:ext cx="930916" cy="478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F7B2BF-B722-4340-8BE7-A06481D12517}"/>
              </a:ext>
            </a:extLst>
          </p:cNvPr>
          <p:cNvSpPr txBox="1"/>
          <p:nvPr/>
        </p:nvSpPr>
        <p:spPr>
          <a:xfrm>
            <a:off x="1088264" y="2535450"/>
            <a:ext cx="1301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REBCO tapes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1B7BE00-1975-F04D-8CC3-7AA0A9FDB72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690" t="2634" r="3723" b="1759"/>
          <a:stretch/>
        </p:blipFill>
        <p:spPr>
          <a:xfrm>
            <a:off x="5033723" y="3429000"/>
            <a:ext cx="3856123" cy="2692616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B763863-196B-BD42-BC29-3AA5E8B4C453}"/>
              </a:ext>
            </a:extLst>
          </p:cNvPr>
          <p:cNvSpPr txBox="1"/>
          <p:nvPr/>
        </p:nvSpPr>
        <p:spPr>
          <a:xfrm>
            <a:off x="5666214" y="3601018"/>
            <a:ext cx="116009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4.2 T</a:t>
            </a:r>
          </a:p>
        </p:txBody>
      </p:sp>
      <p:pic>
        <p:nvPicPr>
          <p:cNvPr id="1026" name="Picture 2" descr="Bildergebnis für eucard insert design">
            <a:extLst>
              <a:ext uri="{FF2B5EF4-FFF2-40B4-BE49-F238E27FC236}">
                <a16:creationId xmlns:a16="http://schemas.microsoft.com/office/drawing/2014/main" id="{EE75EA0B-F8EF-4145-9185-C92CD2CFE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089" y="1162368"/>
            <a:ext cx="2242625" cy="2070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C:\Users\jfleiter\JEROME\fotos\These\EUCARD CONDUCTOR\Cross section\E\CERN_98.jpg">
            <a:extLst>
              <a:ext uri="{FF2B5EF4-FFF2-40B4-BE49-F238E27FC236}">
                <a16:creationId xmlns:a16="http://schemas.microsoft.com/office/drawing/2014/main" id="{0AF0C157-1588-ED40-BB3C-CBCBFCD7337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 flipH="1">
            <a:off x="2722976" y="2402515"/>
            <a:ext cx="930916" cy="478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Picture 35" descr="Screen Shot 2014-03-09 at 7.29.11 PM.png">
            <a:extLst>
              <a:ext uri="{FF2B5EF4-FFF2-40B4-BE49-F238E27FC236}">
                <a16:creationId xmlns:a16="http://schemas.microsoft.com/office/drawing/2014/main" id="{272CE07A-28E0-2047-9DC9-93B55DA0594B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088" y="3803317"/>
            <a:ext cx="2923761" cy="214331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02D712D-ADC6-4C46-A82F-E55BDB9E29BD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8"/>
          <a:stretch/>
        </p:blipFill>
        <p:spPr>
          <a:xfrm>
            <a:off x="273242" y="3587452"/>
            <a:ext cx="1547560" cy="2428510"/>
          </a:xfrm>
          <a:prstGeom prst="rect">
            <a:avLst/>
          </a:prstGeom>
        </p:spPr>
      </p:pic>
      <p:pic>
        <p:nvPicPr>
          <p:cNvPr id="38" name="Image 10">
            <a:extLst>
              <a:ext uri="{FF2B5EF4-FFF2-40B4-BE49-F238E27FC236}">
                <a16:creationId xmlns:a16="http://schemas.microsoft.com/office/drawing/2014/main" id="{FA8143F3-3579-5C4E-A913-1BCECA93D873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83" b="61594"/>
          <a:stretch/>
        </p:blipFill>
        <p:spPr>
          <a:xfrm>
            <a:off x="6985887" y="4528681"/>
            <a:ext cx="1979772" cy="419052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0D11A5D-2FE3-6741-BA9B-CA10A3B6E36B}"/>
              </a:ext>
            </a:extLst>
          </p:cNvPr>
          <p:cNvSpPr txBox="1"/>
          <p:nvPr/>
        </p:nvSpPr>
        <p:spPr>
          <a:xfrm>
            <a:off x="6985886" y="4190127"/>
            <a:ext cx="1698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REBCO </a:t>
            </a:r>
            <a:r>
              <a:rPr lang="en-US" sz="1600" dirty="0" err="1"/>
              <a:t>Roebel</a:t>
            </a:r>
            <a:endParaRPr lang="en-US" sz="1600" dirty="0"/>
          </a:p>
        </p:txBody>
      </p:sp>
      <p:pic>
        <p:nvPicPr>
          <p:cNvPr id="40" name="Picture 39" descr="logoEuCARD2.jpg">
            <a:extLst>
              <a:ext uri="{FF2B5EF4-FFF2-40B4-BE49-F238E27FC236}">
                <a16:creationId xmlns:a16="http://schemas.microsoft.com/office/drawing/2014/main" id="{F561426D-D4C8-FF42-A0A1-C9377C096DAC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836" y="3782246"/>
            <a:ext cx="910888" cy="40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5808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1D81CB-7C22-9A4E-8BBD-4802FA6E1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0A3BF58-D17F-3643-BDAF-744D0303A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The nature of the program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The leading questions for the R&amp;D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The R&amp;D lines responding to the questions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The R&amp;D vehicles </a:t>
            </a:r>
          </a:p>
          <a:p>
            <a:r>
              <a:rPr lang="en-US" dirty="0">
                <a:solidFill>
                  <a:srgbClr val="FF0000"/>
                </a:solidFill>
              </a:rPr>
              <a:t>Deliverables and timeline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3532708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1D81CB-7C22-9A4E-8BBD-4802FA6E1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After 5 years – </a:t>
            </a:r>
            <a:r>
              <a:rPr lang="en-US" dirty="0">
                <a:solidFill>
                  <a:srgbClr val="FF0000"/>
                </a:solidFill>
              </a:rPr>
              <a:t>PROVISIONAL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0A9D64-7DF1-2B42-92C6-435417473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269" y="879424"/>
            <a:ext cx="8820614" cy="528720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LTS program deliverables </a:t>
            </a:r>
          </a:p>
          <a:p>
            <a:pPr lvl="1"/>
            <a:r>
              <a:rPr lang="en-US" u="sng" dirty="0"/>
              <a:t>Conductor R&amp;D</a:t>
            </a:r>
            <a:r>
              <a:rPr lang="en-US" dirty="0"/>
              <a:t> → HL-LHC Nb</a:t>
            </a:r>
            <a:r>
              <a:rPr lang="en-US" baseline="-25000" dirty="0"/>
              <a:t>3</a:t>
            </a:r>
            <a:r>
              <a:rPr lang="en-US" dirty="0"/>
              <a:t>Sn at multiple suppliers, reduced cost. Superconductor with properties approaching FCC targets</a:t>
            </a:r>
          </a:p>
          <a:p>
            <a:pPr lvl="1"/>
            <a:r>
              <a:rPr lang="en-US" u="sng" dirty="0"/>
              <a:t>Insulating materials R&amp;D</a:t>
            </a:r>
            <a:r>
              <a:rPr lang="en-US" dirty="0"/>
              <a:t> → Upgrade of the insulation scheme</a:t>
            </a:r>
          </a:p>
          <a:p>
            <a:pPr lvl="1"/>
            <a:r>
              <a:rPr lang="en-US" u="sng" dirty="0"/>
              <a:t>Magnet technology R&amp;D</a:t>
            </a:r>
            <a:r>
              <a:rPr lang="en-US" dirty="0"/>
              <a:t> → An answer to basic questions on training, protection, and mechanics (SMC, </a:t>
            </a:r>
            <a:r>
              <a:rPr lang="en-US" dirty="0" err="1"/>
              <a:t>eRMC</a:t>
            </a:r>
            <a:r>
              <a:rPr lang="en-US" dirty="0"/>
              <a:t>, RMM). Model magnet results beyond HL-LHC (model magnet results) ready for </a:t>
            </a:r>
            <a:r>
              <a:rPr lang="en-US" i="1" dirty="0"/>
              <a:t>critical decision</a:t>
            </a:r>
          </a:p>
          <a:p>
            <a:pPr lvl="1"/>
            <a:r>
              <a:rPr lang="en-US" u="sng" dirty="0"/>
              <a:t>Accelerator magnet R&amp;D</a:t>
            </a:r>
            <a:r>
              <a:rPr lang="en-US" dirty="0"/>
              <a:t> → Engineering upgrade and optimization of design, methods, materials and tooling for large series production of long magnets, ready for long magnet prototyping</a:t>
            </a:r>
          </a:p>
          <a:p>
            <a:pPr lvl="1"/>
            <a:r>
              <a:rPr lang="en-US" u="sng" dirty="0"/>
              <a:t>Infrastructure R&amp;D</a:t>
            </a:r>
            <a:r>
              <a:rPr lang="en-US" dirty="0"/>
              <a:t> → New very high-field test station</a:t>
            </a:r>
          </a:p>
          <a:p>
            <a:r>
              <a:rPr lang="en-US" dirty="0"/>
              <a:t>HTS program deliverables</a:t>
            </a:r>
          </a:p>
          <a:p>
            <a:pPr lvl="1"/>
            <a:r>
              <a:rPr lang="en-US" u="sng" dirty="0"/>
              <a:t>Conductor R&amp;D</a:t>
            </a:r>
            <a:r>
              <a:rPr lang="en-US" dirty="0"/>
              <a:t> → Consolidated development targets. Exploration of alternatives for materials and cables, and associated characterization</a:t>
            </a:r>
          </a:p>
          <a:p>
            <a:pPr lvl="1"/>
            <a:r>
              <a:rPr lang="en-US" u="sng" dirty="0"/>
              <a:t>Coil and magnet technology R&amp;D</a:t>
            </a:r>
            <a:r>
              <a:rPr lang="en-US" dirty="0"/>
              <a:t> → exploration of basic design concepts. Coil and magnet fabrication technology. An answer to basic questions on suitability for accelerator operation (small coils, coil inserts, small models)</a:t>
            </a:r>
          </a:p>
          <a:p>
            <a:pPr lvl="1"/>
            <a:r>
              <a:rPr lang="en-US" u="sng" dirty="0"/>
              <a:t>Demonstrator undulator </a:t>
            </a:r>
            <a:r>
              <a:rPr lang="en-US" dirty="0"/>
              <a:t>ready for test in a beam line</a:t>
            </a:r>
          </a:p>
          <a:p>
            <a:r>
              <a:rPr lang="en-US" dirty="0"/>
              <a:t>Review the High Field Magnet program at the end of this phase (Gate Review in 2024)</a:t>
            </a:r>
          </a:p>
        </p:txBody>
      </p:sp>
    </p:spTree>
    <p:extLst>
      <p:ext uri="{BB962C8B-B14F-4D97-AF65-F5344CB8AC3E}">
        <p14:creationId xmlns:p14="http://schemas.microsoft.com/office/powerpoint/2010/main" val="15556475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0FEBB1A-B127-B049-BA2F-FA8586DF570B}"/>
              </a:ext>
            </a:extLst>
          </p:cNvPr>
          <p:cNvGrpSpPr/>
          <p:nvPr/>
        </p:nvGrpSpPr>
        <p:grpSpPr>
          <a:xfrm>
            <a:off x="725450" y="1382725"/>
            <a:ext cx="8292662" cy="369332"/>
            <a:chOff x="725450" y="1415383"/>
            <a:chExt cx="8292662" cy="369332"/>
          </a:xfrm>
        </p:grpSpPr>
        <p:sp>
          <p:nvSpPr>
            <p:cNvPr id="6" name="Pentagon 5">
              <a:extLst>
                <a:ext uri="{FF2B5EF4-FFF2-40B4-BE49-F238E27FC236}">
                  <a16:creationId xmlns:a16="http://schemas.microsoft.com/office/drawing/2014/main" id="{01185493-6815-064A-B962-5E12D9F6ABF5}"/>
                </a:ext>
              </a:extLst>
            </p:cNvPr>
            <p:cNvSpPr/>
            <p:nvPr/>
          </p:nvSpPr>
          <p:spPr>
            <a:xfrm>
              <a:off x="725450" y="1431099"/>
              <a:ext cx="8292662" cy="325820"/>
            </a:xfrm>
            <a:prstGeom prst="homePlat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1FF2BB2-0E96-6147-A35B-6F48E513CFB7}"/>
                </a:ext>
              </a:extLst>
            </p:cNvPr>
            <p:cNvSpPr txBox="1"/>
            <p:nvPr/>
          </p:nvSpPr>
          <p:spPr>
            <a:xfrm>
              <a:off x="998717" y="1415383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2020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5B50C22-1CFB-9540-AE1A-E5965B4293EE}"/>
                </a:ext>
              </a:extLst>
            </p:cNvPr>
            <p:cNvSpPr txBox="1"/>
            <p:nvPr/>
          </p:nvSpPr>
          <p:spPr>
            <a:xfrm>
              <a:off x="1978782" y="1415383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2021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C6221A3-4415-BC4E-A5E2-09DA3077F24D}"/>
                </a:ext>
              </a:extLst>
            </p:cNvPr>
            <p:cNvSpPr txBox="1"/>
            <p:nvPr/>
          </p:nvSpPr>
          <p:spPr>
            <a:xfrm>
              <a:off x="2958847" y="1415383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2022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251DA48-49E8-7445-99CC-ED6231DCE7F8}"/>
                </a:ext>
              </a:extLst>
            </p:cNvPr>
            <p:cNvSpPr txBox="1"/>
            <p:nvPr/>
          </p:nvSpPr>
          <p:spPr>
            <a:xfrm>
              <a:off x="3938912" y="1415383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2023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4CEF652-082D-654F-94EB-86D9F994D8AA}"/>
                </a:ext>
              </a:extLst>
            </p:cNvPr>
            <p:cNvSpPr txBox="1"/>
            <p:nvPr/>
          </p:nvSpPr>
          <p:spPr>
            <a:xfrm>
              <a:off x="4918977" y="1415383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2024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68DA2BD-7E2A-514E-8987-67D0BE8D3A41}"/>
                </a:ext>
              </a:extLst>
            </p:cNvPr>
            <p:cNvSpPr txBox="1"/>
            <p:nvPr/>
          </p:nvSpPr>
          <p:spPr>
            <a:xfrm>
              <a:off x="5899042" y="1415383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2025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0B7BBF5-B44B-A141-94C3-E8A406ED75F1}"/>
                </a:ext>
              </a:extLst>
            </p:cNvPr>
            <p:cNvSpPr txBox="1"/>
            <p:nvPr/>
          </p:nvSpPr>
          <p:spPr>
            <a:xfrm>
              <a:off x="6879107" y="1415383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2026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B08FE11-95A5-A541-B080-3B5965F8483B}"/>
                </a:ext>
              </a:extLst>
            </p:cNvPr>
            <p:cNvSpPr txBox="1"/>
            <p:nvPr/>
          </p:nvSpPr>
          <p:spPr>
            <a:xfrm>
              <a:off x="7859171" y="1415383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2027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7D0990A-5BBE-7B4F-B211-720F9B1921EF}"/>
              </a:ext>
            </a:extLst>
          </p:cNvPr>
          <p:cNvGrpSpPr/>
          <p:nvPr/>
        </p:nvGrpSpPr>
        <p:grpSpPr>
          <a:xfrm>
            <a:off x="8735" y="1842502"/>
            <a:ext cx="5758754" cy="3163247"/>
            <a:chOff x="8735" y="1875160"/>
            <a:chExt cx="5758754" cy="3163247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0514EB8C-D5D0-A94B-BEF6-40DF68D76762}"/>
                </a:ext>
              </a:extLst>
            </p:cNvPr>
            <p:cNvSpPr/>
            <p:nvPr/>
          </p:nvSpPr>
          <p:spPr>
            <a:xfrm flipV="1">
              <a:off x="347080" y="2140933"/>
              <a:ext cx="4917793" cy="2617492"/>
            </a:xfrm>
            <a:custGeom>
              <a:avLst/>
              <a:gdLst>
                <a:gd name="connsiteX0" fmla="*/ 3280144 w 3280144"/>
                <a:gd name="connsiteY0" fmla="*/ 1642730 h 1642730"/>
                <a:gd name="connsiteX1" fmla="*/ 3280144 w 3280144"/>
                <a:gd name="connsiteY1" fmla="*/ 0 h 1642730"/>
                <a:gd name="connsiteX2" fmla="*/ 0 w 3280144"/>
                <a:gd name="connsiteY2" fmla="*/ 0 h 1642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0144" h="1642730">
                  <a:moveTo>
                    <a:pt x="3280144" y="1642730"/>
                  </a:moveTo>
                  <a:lnTo>
                    <a:pt x="3280144" y="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26159F2-4298-7D44-B769-17B9F8DEE416}"/>
                </a:ext>
              </a:extLst>
            </p:cNvPr>
            <p:cNvSpPr/>
            <p:nvPr/>
          </p:nvSpPr>
          <p:spPr>
            <a:xfrm>
              <a:off x="5136123" y="1875160"/>
              <a:ext cx="257503" cy="252249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tx1"/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2CE474A-8EED-254B-9624-DB051464AB2B}"/>
                </a:ext>
              </a:extLst>
            </p:cNvPr>
            <p:cNvSpPr txBox="1"/>
            <p:nvPr/>
          </p:nvSpPr>
          <p:spPr>
            <a:xfrm>
              <a:off x="8735" y="4730630"/>
              <a:ext cx="57587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/>
                <a:t>Gate</a:t>
              </a:r>
              <a:r>
                <a:rPr lang="en-US" sz="1400" dirty="0"/>
                <a:t>: Evaluate design options for ultimate Nb</a:t>
              </a:r>
              <a:r>
                <a:rPr lang="en-US" sz="1400" baseline="-25000" dirty="0"/>
                <a:t>3</a:t>
              </a:r>
              <a:r>
                <a:rPr lang="en-US" sz="1400" dirty="0"/>
                <a:t>Sn performance (16 T)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547F241-2017-EB43-BA75-823B36BBCF1C}"/>
              </a:ext>
            </a:extLst>
          </p:cNvPr>
          <p:cNvGrpSpPr/>
          <p:nvPr/>
        </p:nvGrpSpPr>
        <p:grpSpPr>
          <a:xfrm>
            <a:off x="41748" y="57170"/>
            <a:ext cx="2351678" cy="1268824"/>
            <a:chOff x="41748" y="89828"/>
            <a:chExt cx="2351678" cy="1268824"/>
          </a:xfrm>
        </p:grpSpPr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0AA39BA-5DA1-3D41-A5BA-A4EF16B37BA0}"/>
                </a:ext>
              </a:extLst>
            </p:cNvPr>
            <p:cNvSpPr/>
            <p:nvPr/>
          </p:nvSpPr>
          <p:spPr>
            <a:xfrm>
              <a:off x="191197" y="602848"/>
              <a:ext cx="1633756" cy="608148"/>
            </a:xfrm>
            <a:custGeom>
              <a:avLst/>
              <a:gdLst>
                <a:gd name="connsiteX0" fmla="*/ 3280144 w 3280144"/>
                <a:gd name="connsiteY0" fmla="*/ 1642730 h 1642730"/>
                <a:gd name="connsiteX1" fmla="*/ 3280144 w 3280144"/>
                <a:gd name="connsiteY1" fmla="*/ 0 h 1642730"/>
                <a:gd name="connsiteX2" fmla="*/ 0 w 3280144"/>
                <a:gd name="connsiteY2" fmla="*/ 0 h 1642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0144" h="1642730">
                  <a:moveTo>
                    <a:pt x="3280144" y="1642730"/>
                  </a:moveTo>
                  <a:lnTo>
                    <a:pt x="3280144" y="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" descr="Home">
              <a:extLst>
                <a:ext uri="{FF2B5EF4-FFF2-40B4-BE49-F238E27FC236}">
                  <a16:creationId xmlns:a16="http://schemas.microsoft.com/office/drawing/2014/main" id="{A4B32E83-0F2B-8745-AD4C-4B4F11DFE37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264" b="20356"/>
            <a:stretch/>
          </p:blipFill>
          <p:spPr bwMode="auto">
            <a:xfrm>
              <a:off x="583699" y="668583"/>
              <a:ext cx="1106248" cy="6900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E467A616-FDB9-C147-AED1-9BD36745AB45}"/>
                </a:ext>
              </a:extLst>
            </p:cNvPr>
            <p:cNvSpPr/>
            <p:nvPr/>
          </p:nvSpPr>
          <p:spPr>
            <a:xfrm>
              <a:off x="1696202" y="1103021"/>
              <a:ext cx="257503" cy="252249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tx1"/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6E2243B-CCFE-1A42-B910-D343326D0C44}"/>
                </a:ext>
              </a:extLst>
            </p:cNvPr>
            <p:cNvSpPr txBox="1"/>
            <p:nvPr/>
          </p:nvSpPr>
          <p:spPr>
            <a:xfrm>
              <a:off x="41748" y="89828"/>
              <a:ext cx="23516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/>
                <a:t>European Strategy for Particle Physics 2018-2020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1D8A1C4-8CC0-7445-98B8-4EEAA131D4AC}"/>
              </a:ext>
            </a:extLst>
          </p:cNvPr>
          <p:cNvGrpSpPr/>
          <p:nvPr/>
        </p:nvGrpSpPr>
        <p:grpSpPr>
          <a:xfrm>
            <a:off x="6321165" y="57170"/>
            <a:ext cx="2448762" cy="1268824"/>
            <a:chOff x="6321165" y="89828"/>
            <a:chExt cx="2448762" cy="1268824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4E6E08F-7CB6-6C4A-8054-3694475113EA}"/>
                </a:ext>
              </a:extLst>
            </p:cNvPr>
            <p:cNvSpPr/>
            <p:nvPr/>
          </p:nvSpPr>
          <p:spPr>
            <a:xfrm>
              <a:off x="6551785" y="611543"/>
              <a:ext cx="1633756" cy="599453"/>
            </a:xfrm>
            <a:custGeom>
              <a:avLst/>
              <a:gdLst>
                <a:gd name="connsiteX0" fmla="*/ 3280144 w 3280144"/>
                <a:gd name="connsiteY0" fmla="*/ 1642730 h 1642730"/>
                <a:gd name="connsiteX1" fmla="*/ 3280144 w 3280144"/>
                <a:gd name="connsiteY1" fmla="*/ 0 h 1642730"/>
                <a:gd name="connsiteX2" fmla="*/ 0 w 3280144"/>
                <a:gd name="connsiteY2" fmla="*/ 0 h 1642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0144" h="1642730">
                  <a:moveTo>
                    <a:pt x="3280144" y="1642730"/>
                  </a:moveTo>
                  <a:lnTo>
                    <a:pt x="3280144" y="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F0FB868-9287-8045-B391-4617CAB6B25B}"/>
                </a:ext>
              </a:extLst>
            </p:cNvPr>
            <p:cNvSpPr/>
            <p:nvPr/>
          </p:nvSpPr>
          <p:spPr>
            <a:xfrm>
              <a:off x="8056790" y="1103021"/>
              <a:ext cx="257503" cy="252249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tx1"/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F98E704-D157-E447-AE72-C0A016B50A05}"/>
                </a:ext>
              </a:extLst>
            </p:cNvPr>
            <p:cNvSpPr txBox="1"/>
            <p:nvPr/>
          </p:nvSpPr>
          <p:spPr>
            <a:xfrm>
              <a:off x="6321165" y="89828"/>
              <a:ext cx="24487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/>
                <a:t>European Strategy for Particle Physics 2025-2027</a:t>
              </a:r>
            </a:p>
          </p:txBody>
        </p:sp>
        <p:pic>
          <p:nvPicPr>
            <p:cNvPr id="25" name="Picture 2" descr="Home">
              <a:extLst>
                <a:ext uri="{FF2B5EF4-FFF2-40B4-BE49-F238E27FC236}">
                  <a16:creationId xmlns:a16="http://schemas.microsoft.com/office/drawing/2014/main" id="{5A320004-4CE8-6444-9A1F-92D2A01B6B4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264" b="20356"/>
            <a:stretch/>
          </p:blipFill>
          <p:spPr bwMode="auto">
            <a:xfrm>
              <a:off x="6950542" y="668583"/>
              <a:ext cx="1106248" cy="6900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C6F3234-8A15-D143-B71E-3F95AC4D40AE}"/>
              </a:ext>
            </a:extLst>
          </p:cNvPr>
          <p:cNvGrpSpPr/>
          <p:nvPr/>
        </p:nvGrpSpPr>
        <p:grpSpPr>
          <a:xfrm>
            <a:off x="998717" y="1856029"/>
            <a:ext cx="6847908" cy="4219209"/>
            <a:chOff x="998717" y="1888687"/>
            <a:chExt cx="6847908" cy="42192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ACC5F37-1A97-0047-AA4D-14CC39FC915B}"/>
                </a:ext>
              </a:extLst>
            </p:cNvPr>
            <p:cNvSpPr/>
            <p:nvPr/>
          </p:nvSpPr>
          <p:spPr>
            <a:xfrm>
              <a:off x="7589122" y="1888687"/>
              <a:ext cx="257503" cy="252249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tx1"/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6C2A928-1104-F04C-9578-F04F1188C44B}"/>
                </a:ext>
              </a:extLst>
            </p:cNvPr>
            <p:cNvSpPr/>
            <p:nvPr/>
          </p:nvSpPr>
          <p:spPr>
            <a:xfrm flipV="1">
              <a:off x="1689947" y="2145423"/>
              <a:ext cx="6027926" cy="3609555"/>
            </a:xfrm>
            <a:custGeom>
              <a:avLst/>
              <a:gdLst>
                <a:gd name="connsiteX0" fmla="*/ 3280144 w 3280144"/>
                <a:gd name="connsiteY0" fmla="*/ 1642730 h 1642730"/>
                <a:gd name="connsiteX1" fmla="*/ 3280144 w 3280144"/>
                <a:gd name="connsiteY1" fmla="*/ 0 h 1642730"/>
                <a:gd name="connsiteX2" fmla="*/ 0 w 3280144"/>
                <a:gd name="connsiteY2" fmla="*/ 0 h 1642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0144" h="1642730">
                  <a:moveTo>
                    <a:pt x="3280144" y="1642730"/>
                  </a:moveTo>
                  <a:lnTo>
                    <a:pt x="3280144" y="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CB617BE-8A57-AB48-BF58-3FC841D2752D}"/>
                </a:ext>
              </a:extLst>
            </p:cNvPr>
            <p:cNvSpPr txBox="1"/>
            <p:nvPr/>
          </p:nvSpPr>
          <p:spPr>
            <a:xfrm>
              <a:off x="998717" y="5800119"/>
              <a:ext cx="67876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/>
                <a:t>Gate</a:t>
              </a:r>
              <a:r>
                <a:rPr lang="en-US" sz="1400" dirty="0"/>
                <a:t>: Demonstrate technology for large scale, ultimate Nb</a:t>
              </a:r>
              <a:r>
                <a:rPr lang="en-US" sz="1400" baseline="-25000" dirty="0"/>
                <a:t>3</a:t>
              </a:r>
              <a:r>
                <a:rPr lang="en-US" sz="1400" dirty="0"/>
                <a:t>Sn accelerator magnets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32E0410-5F7A-8C41-9157-E4B74AE5FA46}"/>
              </a:ext>
            </a:extLst>
          </p:cNvPr>
          <p:cNvGrpSpPr/>
          <p:nvPr/>
        </p:nvGrpSpPr>
        <p:grpSpPr>
          <a:xfrm>
            <a:off x="1824953" y="5050736"/>
            <a:ext cx="3439920" cy="409971"/>
            <a:chOff x="1845735" y="4933001"/>
            <a:chExt cx="3439920" cy="409971"/>
          </a:xfrm>
        </p:grpSpPr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93574073-F8B3-E442-B04E-7F6391208578}"/>
                </a:ext>
              </a:extLst>
            </p:cNvPr>
            <p:cNvSpPr/>
            <p:nvPr/>
          </p:nvSpPr>
          <p:spPr>
            <a:xfrm>
              <a:off x="1845735" y="5198972"/>
              <a:ext cx="3439920" cy="144000"/>
            </a:xfrm>
            <a:prstGeom prst="roundRect">
              <a:avLst/>
            </a:prstGeom>
            <a:solidFill>
              <a:srgbClr val="0070C0">
                <a:alpha val="50000"/>
              </a:srgbClr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B4FECBB-8F55-5D48-9B7D-70A0AADF0074}"/>
                </a:ext>
              </a:extLst>
            </p:cNvPr>
            <p:cNvSpPr txBox="1"/>
            <p:nvPr/>
          </p:nvSpPr>
          <p:spPr>
            <a:xfrm>
              <a:off x="3129518" y="4933001"/>
              <a:ext cx="952505" cy="307777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VE dipole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511790F-BA13-584E-828F-1BF046B92FE4}"/>
              </a:ext>
            </a:extLst>
          </p:cNvPr>
          <p:cNvGrpSpPr/>
          <p:nvPr/>
        </p:nvGrpSpPr>
        <p:grpSpPr>
          <a:xfrm>
            <a:off x="5644195" y="5050736"/>
            <a:ext cx="2004057" cy="416045"/>
            <a:chOff x="5160489" y="5353411"/>
            <a:chExt cx="2004057" cy="416045"/>
          </a:xfrm>
        </p:grpSpPr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A0C44D0D-755A-8749-B27B-D6D9570BB427}"/>
                </a:ext>
              </a:extLst>
            </p:cNvPr>
            <p:cNvSpPr/>
            <p:nvPr/>
          </p:nvSpPr>
          <p:spPr>
            <a:xfrm>
              <a:off x="5160489" y="5625456"/>
              <a:ext cx="1980000" cy="144000"/>
            </a:xfrm>
            <a:prstGeom prst="roundRect">
              <a:avLst/>
            </a:prstGeom>
            <a:solidFill>
              <a:srgbClr val="0070C0">
                <a:alpha val="50000"/>
              </a:srgbClr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ABD8742-AB47-0B4A-AFA0-1327F7DADC1F}"/>
                </a:ext>
              </a:extLst>
            </p:cNvPr>
            <p:cNvSpPr txBox="1"/>
            <p:nvPr/>
          </p:nvSpPr>
          <p:spPr>
            <a:xfrm>
              <a:off x="5170089" y="5353411"/>
              <a:ext cx="1994457" cy="307777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Models and prototypes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5886C43-4264-BC40-BBE7-361DE18A28B1}"/>
              </a:ext>
            </a:extLst>
          </p:cNvPr>
          <p:cNvGrpSpPr/>
          <p:nvPr/>
        </p:nvGrpSpPr>
        <p:grpSpPr>
          <a:xfrm>
            <a:off x="215911" y="2708043"/>
            <a:ext cx="4703066" cy="530783"/>
            <a:chOff x="215911" y="2703123"/>
            <a:chExt cx="4703066" cy="530783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37099B6-05F8-8446-B934-64ECC17162C5}"/>
                </a:ext>
              </a:extLst>
            </p:cNvPr>
            <p:cNvGrpSpPr/>
            <p:nvPr/>
          </p:nvGrpSpPr>
          <p:grpSpPr>
            <a:xfrm>
              <a:off x="974577" y="2703123"/>
              <a:ext cx="3944400" cy="407110"/>
              <a:chOff x="995359" y="2999005"/>
              <a:chExt cx="3944400" cy="407110"/>
            </a:xfrm>
          </p:grpSpPr>
          <p:sp>
            <p:nvSpPr>
              <p:cNvPr id="30" name="Rounded Rectangle 29">
                <a:extLst>
                  <a:ext uri="{FF2B5EF4-FFF2-40B4-BE49-F238E27FC236}">
                    <a16:creationId xmlns:a16="http://schemas.microsoft.com/office/drawing/2014/main" id="{C7F56B62-3763-F44D-A736-312E88092C30}"/>
                  </a:ext>
                </a:extLst>
              </p:cNvPr>
              <p:cNvSpPr/>
              <p:nvPr/>
            </p:nvSpPr>
            <p:spPr>
              <a:xfrm>
                <a:off x="995359" y="3262115"/>
                <a:ext cx="3944400" cy="144000"/>
              </a:xfrm>
              <a:prstGeom prst="roundRect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2237AA8-90E1-1447-A02A-2CEBD0E33F6D}"/>
                  </a:ext>
                </a:extLst>
              </p:cNvPr>
              <p:cNvSpPr txBox="1"/>
              <p:nvPr/>
            </p:nvSpPr>
            <p:spPr>
              <a:xfrm>
                <a:off x="2641124" y="2999005"/>
                <a:ext cx="721672" cy="307777"/>
              </a:xfrm>
              <a:prstGeom prst="rect">
                <a:avLst/>
              </a:prstGeom>
              <a:noFill/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Falcon</a:t>
                </a:r>
              </a:p>
            </p:txBody>
          </p:sp>
        </p:grpSp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F380DC02-3B48-1C40-B952-5D1359B369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53" t="17579" r="12485" b="14481"/>
            <a:stretch/>
          </p:blipFill>
          <p:spPr>
            <a:xfrm>
              <a:off x="215911" y="2859419"/>
              <a:ext cx="705537" cy="374487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5A31903-6576-7C41-BBA1-B84F3E501A91}"/>
              </a:ext>
            </a:extLst>
          </p:cNvPr>
          <p:cNvGrpSpPr/>
          <p:nvPr/>
        </p:nvGrpSpPr>
        <p:grpSpPr>
          <a:xfrm>
            <a:off x="21045" y="3679767"/>
            <a:ext cx="4570610" cy="386594"/>
            <a:chOff x="21045" y="3679767"/>
            <a:chExt cx="4570610" cy="386594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3029424A-0A97-F74F-99AC-BF4DED1321B4}"/>
                </a:ext>
              </a:extLst>
            </p:cNvPr>
            <p:cNvGrpSpPr/>
            <p:nvPr/>
          </p:nvGrpSpPr>
          <p:grpSpPr>
            <a:xfrm>
              <a:off x="974577" y="3679767"/>
              <a:ext cx="3617078" cy="386594"/>
              <a:chOff x="1002774" y="3919169"/>
              <a:chExt cx="3617078" cy="386594"/>
            </a:xfrm>
          </p:grpSpPr>
          <p:sp>
            <p:nvSpPr>
              <p:cNvPr id="47" name="Rounded Rectangle 46">
                <a:extLst>
                  <a:ext uri="{FF2B5EF4-FFF2-40B4-BE49-F238E27FC236}">
                    <a16:creationId xmlns:a16="http://schemas.microsoft.com/office/drawing/2014/main" id="{FC2E86C6-4E22-634B-A838-6209568CA30C}"/>
                  </a:ext>
                </a:extLst>
              </p:cNvPr>
              <p:cNvSpPr/>
              <p:nvPr/>
            </p:nvSpPr>
            <p:spPr>
              <a:xfrm>
                <a:off x="1002774" y="4161763"/>
                <a:ext cx="3617078" cy="144000"/>
              </a:xfrm>
              <a:prstGeom prst="roundRect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3565B35-6E19-1848-BE34-81F75B115DB8}"/>
                  </a:ext>
                </a:extLst>
              </p:cNvPr>
              <p:cNvSpPr txBox="1"/>
              <p:nvPr/>
            </p:nvSpPr>
            <p:spPr>
              <a:xfrm>
                <a:off x="2421623" y="3919169"/>
                <a:ext cx="912429" cy="307777"/>
              </a:xfrm>
              <a:prstGeom prst="rect">
                <a:avLst/>
              </a:prstGeom>
              <a:noFill/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RMC-CC</a:t>
                </a:r>
              </a:p>
            </p:txBody>
          </p:sp>
        </p:grpSp>
        <p:pic>
          <p:nvPicPr>
            <p:cNvPr id="68" name="Picture 4" descr="\\cern.ch\dfs\Users\e\etodesco\Desktop\logo_ciemat.gif">
              <a:extLst>
                <a:ext uri="{FF2B5EF4-FFF2-40B4-BE49-F238E27FC236}">
                  <a16:creationId xmlns:a16="http://schemas.microsoft.com/office/drawing/2014/main" id="{BFB37AFC-96C3-6444-8B69-42736124F67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02" r="7225" b="52071"/>
            <a:stretch/>
          </p:blipFill>
          <p:spPr bwMode="auto">
            <a:xfrm>
              <a:off x="21045" y="3772104"/>
              <a:ext cx="942443" cy="2933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95B6154B-D141-CE4E-ABE9-C9C3D7D2C8E2}"/>
              </a:ext>
            </a:extLst>
          </p:cNvPr>
          <p:cNvGrpSpPr/>
          <p:nvPr/>
        </p:nvGrpSpPr>
        <p:grpSpPr>
          <a:xfrm>
            <a:off x="143969" y="4153912"/>
            <a:ext cx="4784530" cy="413016"/>
            <a:chOff x="143969" y="4123940"/>
            <a:chExt cx="4784530" cy="413016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3E6F0AC-63D1-A64A-A0E5-E22B42704ED3}"/>
                </a:ext>
              </a:extLst>
            </p:cNvPr>
            <p:cNvGrpSpPr/>
            <p:nvPr/>
          </p:nvGrpSpPr>
          <p:grpSpPr>
            <a:xfrm>
              <a:off x="974577" y="4123940"/>
              <a:ext cx="3953922" cy="387489"/>
              <a:chOff x="995359" y="4387900"/>
              <a:chExt cx="3953922" cy="387489"/>
            </a:xfrm>
          </p:grpSpPr>
          <p:sp>
            <p:nvSpPr>
              <p:cNvPr id="50" name="Triangle 49">
                <a:extLst>
                  <a:ext uri="{FF2B5EF4-FFF2-40B4-BE49-F238E27FC236}">
                    <a16:creationId xmlns:a16="http://schemas.microsoft.com/office/drawing/2014/main" id="{70212C3F-1E0B-3C48-8E09-C6A77A558A84}"/>
                  </a:ext>
                </a:extLst>
              </p:cNvPr>
              <p:cNvSpPr/>
              <p:nvPr/>
            </p:nvSpPr>
            <p:spPr>
              <a:xfrm>
                <a:off x="3176980" y="4556771"/>
                <a:ext cx="216000" cy="2160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tx1"/>
                  </a:gs>
                  <a:gs pos="82000">
                    <a:schemeClr val="tx1">
                      <a:lumMod val="20000"/>
                      <a:lumOff val="80000"/>
                    </a:schemeClr>
                  </a:gs>
                  <a:gs pos="100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outerShdw blurRad="76200" dist="38100" dir="7200000" sx="105000" sy="105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A92DC402-5F49-B64B-AE3F-6915E7DE57CA}"/>
                  </a:ext>
                </a:extLst>
              </p:cNvPr>
              <p:cNvGrpSpPr/>
              <p:nvPr/>
            </p:nvGrpSpPr>
            <p:grpSpPr>
              <a:xfrm>
                <a:off x="995359" y="4631389"/>
                <a:ext cx="3953922" cy="144000"/>
                <a:chOff x="995359" y="4631389"/>
                <a:chExt cx="3953922" cy="144000"/>
              </a:xfrm>
            </p:grpSpPr>
            <p:sp>
              <p:nvSpPr>
                <p:cNvPr id="53" name="Rounded Rectangle 52">
                  <a:extLst>
                    <a:ext uri="{FF2B5EF4-FFF2-40B4-BE49-F238E27FC236}">
                      <a16:creationId xmlns:a16="http://schemas.microsoft.com/office/drawing/2014/main" id="{34BBF3FD-577B-E849-A7FC-9F8184EC83ED}"/>
                    </a:ext>
                  </a:extLst>
                </p:cNvPr>
                <p:cNvSpPr/>
                <p:nvPr/>
              </p:nvSpPr>
              <p:spPr>
                <a:xfrm>
                  <a:off x="995359" y="4631389"/>
                  <a:ext cx="2160000" cy="144000"/>
                </a:xfrm>
                <a:prstGeom prst="roundRect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noFill/>
                </a:ln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887D8FE2-CA1B-9D46-80C5-C4748A9698C3}"/>
                    </a:ext>
                  </a:extLst>
                </p:cNvPr>
                <p:cNvGrpSpPr/>
                <p:nvPr/>
              </p:nvGrpSpPr>
              <p:grpSpPr>
                <a:xfrm>
                  <a:off x="3416303" y="4631389"/>
                  <a:ext cx="1532978" cy="144000"/>
                  <a:chOff x="3416303" y="4494759"/>
                  <a:chExt cx="1532978" cy="144000"/>
                </a:xfrm>
              </p:grpSpPr>
              <p:sp>
                <p:nvSpPr>
                  <p:cNvPr id="55" name="Rounded Rectangle 54">
                    <a:extLst>
                      <a:ext uri="{FF2B5EF4-FFF2-40B4-BE49-F238E27FC236}">
                        <a16:creationId xmlns:a16="http://schemas.microsoft.com/office/drawing/2014/main" id="{64C08519-F926-6040-8F7F-4E2D0D21E489}"/>
                      </a:ext>
                    </a:extLst>
                  </p:cNvPr>
                  <p:cNvSpPr/>
                  <p:nvPr/>
                </p:nvSpPr>
                <p:spPr>
                  <a:xfrm>
                    <a:off x="3416303" y="4494759"/>
                    <a:ext cx="288000" cy="144000"/>
                  </a:xfrm>
                  <a:prstGeom prst="roundRect">
                    <a:avLst/>
                  </a:prstGeom>
                  <a:solidFill>
                    <a:srgbClr val="FF0000">
                      <a:alpha val="29000"/>
                    </a:srgbClr>
                  </a:solidFill>
                  <a:ln>
                    <a:noFill/>
                  </a:ln>
                  <a:effectLst>
                    <a:outerShdw blurRad="50800" dist="889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" name="Rounded Rectangle 55">
                    <a:extLst>
                      <a:ext uri="{FF2B5EF4-FFF2-40B4-BE49-F238E27FC236}">
                        <a16:creationId xmlns:a16="http://schemas.microsoft.com/office/drawing/2014/main" id="{47D53CB9-E914-954E-B65C-BEEEB7965641}"/>
                      </a:ext>
                    </a:extLst>
                  </p:cNvPr>
                  <p:cNvSpPr/>
                  <p:nvPr/>
                </p:nvSpPr>
                <p:spPr>
                  <a:xfrm>
                    <a:off x="3831296" y="4494759"/>
                    <a:ext cx="288000" cy="144000"/>
                  </a:xfrm>
                  <a:prstGeom prst="roundRect">
                    <a:avLst/>
                  </a:prstGeom>
                  <a:solidFill>
                    <a:srgbClr val="FF0000">
                      <a:alpha val="29000"/>
                    </a:srgbClr>
                  </a:solidFill>
                  <a:ln>
                    <a:noFill/>
                  </a:ln>
                  <a:effectLst>
                    <a:outerShdw blurRad="50800" dist="889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" name="Rounded Rectangle 56">
                    <a:extLst>
                      <a:ext uri="{FF2B5EF4-FFF2-40B4-BE49-F238E27FC236}">
                        <a16:creationId xmlns:a16="http://schemas.microsoft.com/office/drawing/2014/main" id="{22D9A77B-4E0C-AE4D-88AB-BB323F8CA2DB}"/>
                      </a:ext>
                    </a:extLst>
                  </p:cNvPr>
                  <p:cNvSpPr/>
                  <p:nvPr/>
                </p:nvSpPr>
                <p:spPr>
                  <a:xfrm>
                    <a:off x="4235779" y="4494759"/>
                    <a:ext cx="288000" cy="144000"/>
                  </a:xfrm>
                  <a:prstGeom prst="roundRect">
                    <a:avLst/>
                  </a:prstGeom>
                  <a:solidFill>
                    <a:srgbClr val="FF0000">
                      <a:alpha val="29000"/>
                    </a:srgbClr>
                  </a:solidFill>
                  <a:ln>
                    <a:noFill/>
                  </a:ln>
                  <a:effectLst>
                    <a:outerShdw blurRad="50800" dist="889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" name="Rounded Rectangle 57">
                    <a:extLst>
                      <a:ext uri="{FF2B5EF4-FFF2-40B4-BE49-F238E27FC236}">
                        <a16:creationId xmlns:a16="http://schemas.microsoft.com/office/drawing/2014/main" id="{03BAFF57-8585-E94A-921F-2DC030249EE6}"/>
                      </a:ext>
                    </a:extLst>
                  </p:cNvPr>
                  <p:cNvSpPr/>
                  <p:nvPr/>
                </p:nvSpPr>
                <p:spPr>
                  <a:xfrm>
                    <a:off x="4661281" y="4494759"/>
                    <a:ext cx="288000" cy="144000"/>
                  </a:xfrm>
                  <a:prstGeom prst="roundRect">
                    <a:avLst/>
                  </a:prstGeom>
                  <a:solidFill>
                    <a:srgbClr val="FF0000">
                      <a:alpha val="29000"/>
                    </a:srgbClr>
                  </a:solidFill>
                  <a:ln>
                    <a:noFill/>
                  </a:ln>
                  <a:effectLst>
                    <a:outerShdw blurRad="50800" dist="889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07B54E54-D2EE-5347-80FC-FAB8364E3EB5}"/>
                  </a:ext>
                </a:extLst>
              </p:cNvPr>
              <p:cNvSpPr txBox="1"/>
              <p:nvPr/>
            </p:nvSpPr>
            <p:spPr>
              <a:xfrm>
                <a:off x="1940490" y="4387900"/>
                <a:ext cx="553357" cy="307777"/>
              </a:xfrm>
              <a:prstGeom prst="rect">
                <a:avLst/>
              </a:prstGeom>
              <a:noFill/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CCT</a:t>
                </a:r>
              </a:p>
            </p:txBody>
          </p:sp>
        </p:grp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B22F01EB-AE1B-FE4A-8F8F-674AD180934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3969" y="4251950"/>
              <a:ext cx="777479" cy="285006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8944BCD-F8DC-AF4C-96B3-AB332F12605C}"/>
              </a:ext>
            </a:extLst>
          </p:cNvPr>
          <p:cNvGrpSpPr/>
          <p:nvPr/>
        </p:nvGrpSpPr>
        <p:grpSpPr>
          <a:xfrm>
            <a:off x="424875" y="3176121"/>
            <a:ext cx="4512517" cy="539233"/>
            <a:chOff x="424875" y="3158675"/>
            <a:chExt cx="4512517" cy="539233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890F2DEC-E18D-D44E-B5D2-E69769C56CC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4875" y="3293071"/>
              <a:ext cx="496573" cy="404837"/>
            </a:xfrm>
            <a:prstGeom prst="rect">
              <a:avLst/>
            </a:prstGeom>
          </p:spPr>
        </p:pic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385CC61-FB93-CC4F-97F2-76270F740EE9}"/>
                </a:ext>
              </a:extLst>
            </p:cNvPr>
            <p:cNvGrpSpPr/>
            <p:nvPr/>
          </p:nvGrpSpPr>
          <p:grpSpPr>
            <a:xfrm>
              <a:off x="974577" y="3158675"/>
              <a:ext cx="3962815" cy="403569"/>
              <a:chOff x="974577" y="3158675"/>
              <a:chExt cx="3962815" cy="403569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9322E95B-8975-9E4D-9F0E-2A5731AE04BD}"/>
                  </a:ext>
                </a:extLst>
              </p:cNvPr>
              <p:cNvGrpSpPr/>
              <p:nvPr/>
            </p:nvGrpSpPr>
            <p:grpSpPr>
              <a:xfrm>
                <a:off x="974577" y="3162222"/>
                <a:ext cx="3962815" cy="400022"/>
                <a:chOff x="995359" y="3424110"/>
                <a:chExt cx="3962815" cy="400022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1DBE6F6A-E877-194C-9C4D-415167A34EFB}"/>
                    </a:ext>
                  </a:extLst>
                </p:cNvPr>
                <p:cNvGrpSpPr/>
                <p:nvPr/>
              </p:nvGrpSpPr>
              <p:grpSpPr>
                <a:xfrm>
                  <a:off x="995359" y="3680132"/>
                  <a:ext cx="3962815" cy="144000"/>
                  <a:chOff x="995359" y="3680132"/>
                  <a:chExt cx="3962815" cy="144000"/>
                </a:xfrm>
              </p:grpSpPr>
              <p:sp>
                <p:nvSpPr>
                  <p:cNvPr id="40" name="Rounded Rectangle 39">
                    <a:extLst>
                      <a:ext uri="{FF2B5EF4-FFF2-40B4-BE49-F238E27FC236}">
                        <a16:creationId xmlns:a16="http://schemas.microsoft.com/office/drawing/2014/main" id="{4B709AE4-92EC-6341-B285-2B483399309D}"/>
                      </a:ext>
                    </a:extLst>
                  </p:cNvPr>
                  <p:cNvSpPr/>
                  <p:nvPr/>
                </p:nvSpPr>
                <p:spPr>
                  <a:xfrm>
                    <a:off x="995359" y="3680132"/>
                    <a:ext cx="2232000" cy="144000"/>
                  </a:xfrm>
                  <a:prstGeom prst="roundRect">
                    <a:avLst/>
                  </a:prstGeom>
                  <a:solidFill>
                    <a:srgbClr val="FF0000">
                      <a:alpha val="50000"/>
                    </a:srgbClr>
                  </a:solidFill>
                  <a:ln>
                    <a:noFill/>
                  </a:ln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41" name="Group 40">
                    <a:extLst>
                      <a:ext uri="{FF2B5EF4-FFF2-40B4-BE49-F238E27FC236}">
                        <a16:creationId xmlns:a16="http://schemas.microsoft.com/office/drawing/2014/main" id="{BD2B8CE8-2F3A-6242-AE13-0C63393335A4}"/>
                      </a:ext>
                    </a:extLst>
                  </p:cNvPr>
                  <p:cNvGrpSpPr/>
                  <p:nvPr/>
                </p:nvGrpSpPr>
                <p:grpSpPr>
                  <a:xfrm>
                    <a:off x="3360192" y="3680132"/>
                    <a:ext cx="1597982" cy="144000"/>
                    <a:chOff x="3433762" y="3575032"/>
                    <a:chExt cx="1597982" cy="144000"/>
                  </a:xfrm>
                </p:grpSpPr>
                <p:sp>
                  <p:nvSpPr>
                    <p:cNvPr id="42" name="Rounded Rectangle 41">
                      <a:extLst>
                        <a:ext uri="{FF2B5EF4-FFF2-40B4-BE49-F238E27FC236}">
                          <a16:creationId xmlns:a16="http://schemas.microsoft.com/office/drawing/2014/main" id="{C43F01BC-83AC-5044-999C-35AF4F6364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33762" y="3575032"/>
                      <a:ext cx="288000" cy="144000"/>
                    </a:xfrm>
                    <a:prstGeom prst="roundRect">
                      <a:avLst/>
                    </a:prstGeom>
                    <a:solidFill>
                      <a:srgbClr val="FF0000">
                        <a:alpha val="29000"/>
                      </a:srgbClr>
                    </a:solidFill>
                    <a:ln>
                      <a:noFill/>
                    </a:ln>
                    <a:effectLst>
                      <a:outerShdw blurRad="50800" dist="762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3" name="Rounded Rectangle 42">
                      <a:extLst>
                        <a:ext uri="{FF2B5EF4-FFF2-40B4-BE49-F238E27FC236}">
                          <a16:creationId xmlns:a16="http://schemas.microsoft.com/office/drawing/2014/main" id="{7F3A55E2-5FDE-484C-A834-4AF9EA1698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70423" y="3575032"/>
                      <a:ext cx="288000" cy="144000"/>
                    </a:xfrm>
                    <a:prstGeom prst="roundRect">
                      <a:avLst/>
                    </a:prstGeom>
                    <a:solidFill>
                      <a:srgbClr val="FF0000">
                        <a:alpha val="29000"/>
                      </a:srgbClr>
                    </a:solidFill>
                    <a:ln>
                      <a:noFill/>
                    </a:ln>
                    <a:effectLst>
                      <a:outerShdw blurRad="50800" dist="762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4" name="Rounded Rectangle 43">
                      <a:extLst>
                        <a:ext uri="{FF2B5EF4-FFF2-40B4-BE49-F238E27FC236}">
                          <a16:creationId xmlns:a16="http://schemas.microsoft.com/office/drawing/2014/main" id="{64801894-F8C8-E144-BB4B-0B205DE6E6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7084" y="3575032"/>
                      <a:ext cx="288000" cy="144000"/>
                    </a:xfrm>
                    <a:prstGeom prst="roundRect">
                      <a:avLst/>
                    </a:prstGeom>
                    <a:solidFill>
                      <a:srgbClr val="FF0000">
                        <a:alpha val="29000"/>
                      </a:srgbClr>
                    </a:solidFill>
                    <a:ln>
                      <a:noFill/>
                    </a:ln>
                    <a:effectLst>
                      <a:outerShdw blurRad="50800" dist="762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5" name="Rounded Rectangle 44">
                      <a:extLst>
                        <a:ext uri="{FF2B5EF4-FFF2-40B4-BE49-F238E27FC236}">
                          <a16:creationId xmlns:a16="http://schemas.microsoft.com/office/drawing/2014/main" id="{084FA6FD-C4B2-9142-ABCF-BFD74E30C1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43744" y="3575032"/>
                      <a:ext cx="288000" cy="144000"/>
                    </a:xfrm>
                    <a:prstGeom prst="roundRect">
                      <a:avLst/>
                    </a:prstGeom>
                    <a:solidFill>
                      <a:srgbClr val="FF0000">
                        <a:alpha val="29000"/>
                      </a:srgbClr>
                    </a:solidFill>
                    <a:ln>
                      <a:noFill/>
                    </a:ln>
                    <a:effectLst>
                      <a:outerShdw blurRad="50800" dist="762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8D381FA7-C307-AA43-AE9E-3A4AFEEA4012}"/>
                    </a:ext>
                  </a:extLst>
                </p:cNvPr>
                <p:cNvSpPr txBox="1"/>
                <p:nvPr/>
              </p:nvSpPr>
              <p:spPr>
                <a:xfrm>
                  <a:off x="1726820" y="3424110"/>
                  <a:ext cx="941283" cy="307777"/>
                </a:xfrm>
                <a:prstGeom prst="rect">
                  <a:avLst/>
                </a:prstGeom>
                <a:noFill/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R2D2-FD</a:t>
                  </a:r>
                </a:p>
              </p:txBody>
            </p:sp>
          </p:grp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0C5A5E7-2802-5840-BCE9-6814BB6C5CA3}"/>
                  </a:ext>
                </a:extLst>
              </p:cNvPr>
              <p:cNvSpPr txBox="1"/>
              <p:nvPr/>
            </p:nvSpPr>
            <p:spPr>
              <a:xfrm>
                <a:off x="3910604" y="3158675"/>
                <a:ext cx="622286" cy="307777"/>
              </a:xfrm>
              <a:prstGeom prst="rect">
                <a:avLst/>
              </a:prstGeom>
              <a:noFill/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F2D2</a:t>
                </a:r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14594C4C-5754-3E44-B770-8C7D4E9F6133}"/>
              </a:ext>
            </a:extLst>
          </p:cNvPr>
          <p:cNvGrpSpPr/>
          <p:nvPr/>
        </p:nvGrpSpPr>
        <p:grpSpPr>
          <a:xfrm>
            <a:off x="429207" y="1874991"/>
            <a:ext cx="5792011" cy="831035"/>
            <a:chOff x="429207" y="1907649"/>
            <a:chExt cx="5792011" cy="831035"/>
          </a:xfrm>
        </p:grpSpPr>
        <p:pic>
          <p:nvPicPr>
            <p:cNvPr id="66" name="Picture 10" descr="Resultado de imagen de cern logo">
              <a:extLst>
                <a:ext uri="{FF2B5EF4-FFF2-40B4-BE49-F238E27FC236}">
                  <a16:creationId xmlns:a16="http://schemas.microsoft.com/office/drawing/2014/main" id="{0D92E116-BC00-344D-AB7D-59AC30CC42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207" y="2257285"/>
              <a:ext cx="492241" cy="4813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6F6C705-75D6-324D-AFF2-ECA391635D37}"/>
                </a:ext>
              </a:extLst>
            </p:cNvPr>
            <p:cNvGrpSpPr/>
            <p:nvPr/>
          </p:nvGrpSpPr>
          <p:grpSpPr>
            <a:xfrm>
              <a:off x="974577" y="1907649"/>
              <a:ext cx="5246641" cy="813469"/>
              <a:chOff x="974577" y="1907649"/>
              <a:chExt cx="5246641" cy="813469"/>
            </a:xfrm>
          </p:grpSpPr>
          <p:sp>
            <p:nvSpPr>
              <p:cNvPr id="33" name="Rounded Rectangle 32">
                <a:extLst>
                  <a:ext uri="{FF2B5EF4-FFF2-40B4-BE49-F238E27FC236}">
                    <a16:creationId xmlns:a16="http://schemas.microsoft.com/office/drawing/2014/main" id="{B48E15B3-FE65-DB43-B9C4-8D32CAA0F8B6}"/>
                  </a:ext>
                </a:extLst>
              </p:cNvPr>
              <p:cNvSpPr/>
              <p:nvPr/>
            </p:nvSpPr>
            <p:spPr>
              <a:xfrm>
                <a:off x="974577" y="2184847"/>
                <a:ext cx="3240000" cy="144000"/>
              </a:xfrm>
              <a:prstGeom prst="roundRect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A0EB057-0568-4840-807F-E54D6C7869A0}"/>
                  </a:ext>
                </a:extLst>
              </p:cNvPr>
              <p:cNvSpPr txBox="1"/>
              <p:nvPr/>
            </p:nvSpPr>
            <p:spPr>
              <a:xfrm>
                <a:off x="1875438" y="1907649"/>
                <a:ext cx="1619354" cy="307777"/>
              </a:xfrm>
              <a:prstGeom prst="rect">
                <a:avLst/>
              </a:prstGeom>
              <a:noFill/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SMC, RMC, RMM</a:t>
                </a:r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id="{94351FFD-D597-544C-B64A-3EC4E3CCCC3E}"/>
                  </a:ext>
                </a:extLst>
              </p:cNvPr>
              <p:cNvSpPr/>
              <p:nvPr/>
            </p:nvSpPr>
            <p:spPr>
              <a:xfrm>
                <a:off x="2248678" y="2577118"/>
                <a:ext cx="2700000" cy="144000"/>
              </a:xfrm>
              <a:prstGeom prst="roundRect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C40A575-5080-1F4C-9D91-85061273F726}"/>
                  </a:ext>
                </a:extLst>
              </p:cNvPr>
              <p:cNvSpPr txBox="1"/>
              <p:nvPr/>
            </p:nvSpPr>
            <p:spPr>
              <a:xfrm>
                <a:off x="3165148" y="2312530"/>
                <a:ext cx="723275" cy="307777"/>
              </a:xfrm>
              <a:prstGeom prst="rect">
                <a:avLst/>
              </a:prstGeom>
              <a:noFill/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DEMO</a:t>
                </a:r>
              </a:p>
            </p:txBody>
          </p: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8EB03A8A-5B95-D742-A03D-1B853ABCD9B1}"/>
                  </a:ext>
                </a:extLst>
              </p:cNvPr>
              <p:cNvGrpSpPr/>
              <p:nvPr/>
            </p:nvGrpSpPr>
            <p:grpSpPr>
              <a:xfrm>
                <a:off x="4326373" y="2184847"/>
                <a:ext cx="1894845" cy="144000"/>
                <a:chOff x="4326373" y="2163827"/>
                <a:chExt cx="1894845" cy="144000"/>
              </a:xfrm>
            </p:grpSpPr>
            <p:sp>
              <p:nvSpPr>
                <p:cNvPr id="71" name="Rounded Rectangle 70">
                  <a:extLst>
                    <a:ext uri="{FF2B5EF4-FFF2-40B4-BE49-F238E27FC236}">
                      <a16:creationId xmlns:a16="http://schemas.microsoft.com/office/drawing/2014/main" id="{4FEFF839-7F7D-F142-9A01-E7424A1CED42}"/>
                    </a:ext>
                  </a:extLst>
                </p:cNvPr>
                <p:cNvSpPr/>
                <p:nvPr/>
              </p:nvSpPr>
              <p:spPr>
                <a:xfrm>
                  <a:off x="4326373" y="2163827"/>
                  <a:ext cx="288000" cy="144000"/>
                </a:xfrm>
                <a:prstGeom prst="roundRect">
                  <a:avLst/>
                </a:prstGeom>
                <a:solidFill>
                  <a:srgbClr val="FF0000">
                    <a:alpha val="29000"/>
                  </a:srgbClr>
                </a:solidFill>
                <a:ln>
                  <a:noFill/>
                </a:ln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" name="Rounded Rectangle 71">
                  <a:extLst>
                    <a:ext uri="{FF2B5EF4-FFF2-40B4-BE49-F238E27FC236}">
                      <a16:creationId xmlns:a16="http://schemas.microsoft.com/office/drawing/2014/main" id="{1F688896-2A59-AC45-9CAF-7DD623BAD562}"/>
                    </a:ext>
                  </a:extLst>
                </p:cNvPr>
                <p:cNvSpPr/>
                <p:nvPr/>
              </p:nvSpPr>
              <p:spPr>
                <a:xfrm>
                  <a:off x="4728084" y="2163827"/>
                  <a:ext cx="288000" cy="144000"/>
                </a:xfrm>
                <a:prstGeom prst="roundRect">
                  <a:avLst/>
                </a:prstGeom>
                <a:solidFill>
                  <a:srgbClr val="FF0000">
                    <a:alpha val="29000"/>
                  </a:srgbClr>
                </a:solidFill>
                <a:ln>
                  <a:noFill/>
                </a:ln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" name="Rounded Rectangle 72">
                  <a:extLst>
                    <a:ext uri="{FF2B5EF4-FFF2-40B4-BE49-F238E27FC236}">
                      <a16:creationId xmlns:a16="http://schemas.microsoft.com/office/drawing/2014/main" id="{4D3050BA-8733-B14F-8C3B-E608D3B42BC3}"/>
                    </a:ext>
                  </a:extLst>
                </p:cNvPr>
                <p:cNvSpPr/>
                <p:nvPr/>
              </p:nvSpPr>
              <p:spPr>
                <a:xfrm>
                  <a:off x="5129795" y="2163827"/>
                  <a:ext cx="288000" cy="144000"/>
                </a:xfrm>
                <a:prstGeom prst="roundRect">
                  <a:avLst/>
                </a:prstGeom>
                <a:solidFill>
                  <a:srgbClr val="FF0000">
                    <a:alpha val="29000"/>
                  </a:srgbClr>
                </a:solidFill>
                <a:ln>
                  <a:noFill/>
                </a:ln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4" name="Rounded Rectangle 73">
                  <a:extLst>
                    <a:ext uri="{FF2B5EF4-FFF2-40B4-BE49-F238E27FC236}">
                      <a16:creationId xmlns:a16="http://schemas.microsoft.com/office/drawing/2014/main" id="{5810A9FC-1273-BA40-98BE-3540B01A8399}"/>
                    </a:ext>
                  </a:extLst>
                </p:cNvPr>
                <p:cNvSpPr/>
                <p:nvPr/>
              </p:nvSpPr>
              <p:spPr>
                <a:xfrm>
                  <a:off x="5531506" y="2163827"/>
                  <a:ext cx="288000" cy="144000"/>
                </a:xfrm>
                <a:prstGeom prst="roundRect">
                  <a:avLst/>
                </a:prstGeom>
                <a:solidFill>
                  <a:srgbClr val="FF0000">
                    <a:alpha val="29000"/>
                  </a:srgbClr>
                </a:solidFill>
                <a:ln>
                  <a:noFill/>
                </a:ln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Rounded Rectangle 74">
                  <a:extLst>
                    <a:ext uri="{FF2B5EF4-FFF2-40B4-BE49-F238E27FC236}">
                      <a16:creationId xmlns:a16="http://schemas.microsoft.com/office/drawing/2014/main" id="{26AD1FB6-8C98-E54D-A985-86A70CA06028}"/>
                    </a:ext>
                  </a:extLst>
                </p:cNvPr>
                <p:cNvSpPr/>
                <p:nvPr/>
              </p:nvSpPr>
              <p:spPr>
                <a:xfrm>
                  <a:off x="5933218" y="2163827"/>
                  <a:ext cx="288000" cy="144000"/>
                </a:xfrm>
                <a:prstGeom prst="roundRect">
                  <a:avLst/>
                </a:prstGeom>
                <a:solidFill>
                  <a:srgbClr val="FF0000">
                    <a:alpha val="29000"/>
                  </a:srgbClr>
                </a:solidFill>
                <a:ln>
                  <a:noFill/>
                </a:ln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EA632E09-AE10-FB44-8107-4162BF26557D}"/>
              </a:ext>
            </a:extLst>
          </p:cNvPr>
          <p:cNvSpPr txBox="1"/>
          <p:nvPr/>
        </p:nvSpPr>
        <p:spPr>
          <a:xfrm>
            <a:off x="1273244" y="6280239"/>
            <a:ext cx="6597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We need to develop a similar roadmap for HTS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662D710-05DE-414B-83FF-5398B5B59472}"/>
              </a:ext>
            </a:extLst>
          </p:cNvPr>
          <p:cNvSpPr txBox="1"/>
          <p:nvPr/>
        </p:nvSpPr>
        <p:spPr>
          <a:xfrm>
            <a:off x="3133144" y="313907"/>
            <a:ext cx="2877712" cy="523220"/>
          </a:xfrm>
          <a:prstGeom prst="rect">
            <a:avLst/>
          </a:prstGeom>
          <a:noFill/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Nb</a:t>
            </a:r>
            <a:r>
              <a:rPr lang="en-US" sz="2800" baseline="-25000" dirty="0"/>
              <a:t>3</a:t>
            </a:r>
            <a:r>
              <a:rPr lang="en-US" sz="2800" dirty="0"/>
              <a:t>Sn Roadmap</a:t>
            </a:r>
          </a:p>
        </p:txBody>
      </p:sp>
    </p:spTree>
    <p:extLst>
      <p:ext uri="{BB962C8B-B14F-4D97-AF65-F5344CB8AC3E}">
        <p14:creationId xmlns:p14="http://schemas.microsoft.com/office/powerpoint/2010/main" val="421856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1D81CB-7C22-9A4E-8BBD-4802FA6E1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0A3BF58-D17F-3643-BDAF-744D0303A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The nature of the program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The leading questions for the R&amp;D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The R&amp;D lines responding to the questions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The R&amp;D vehicles 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Deliverables and timeline</a:t>
            </a:r>
          </a:p>
          <a:p>
            <a:r>
              <a:rPr lang="en-US" dirty="0">
                <a:solidFill>
                  <a:srgbClr val="FF0000"/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0264580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1D81CB-7C22-9A4E-8BBD-4802FA6E1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0A3BF58-D17F-3643-BDAF-744D0303A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379" y="957482"/>
            <a:ext cx="8847117" cy="503554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Two main aims:</a:t>
            </a:r>
          </a:p>
          <a:p>
            <a:pPr lvl="1"/>
            <a:r>
              <a:rPr lang="en-US" dirty="0"/>
              <a:t>Exploit Nb</a:t>
            </a:r>
            <a:r>
              <a:rPr lang="en-US" baseline="-25000" dirty="0"/>
              <a:t>3</a:t>
            </a:r>
            <a:r>
              <a:rPr lang="en-US" dirty="0"/>
              <a:t>Sn magnet technology up to its practical upper limit, both in terms of maximum performance (maximum field target 16 T) as well as scale (production in large series o(10</a:t>
            </a:r>
            <a:r>
              <a:rPr lang="en-US" baseline="30000" dirty="0"/>
              <a:t>3</a:t>
            </a:r>
            <a:r>
              <a:rPr lang="en-US" dirty="0"/>
              <a:t>) units)</a:t>
            </a:r>
          </a:p>
          <a:p>
            <a:pPr lvl="1"/>
            <a:r>
              <a:rPr lang="en-US" dirty="0"/>
              <a:t>Provide a proof-of-principle for HTS magnet technology beyond the reach of Nb</a:t>
            </a:r>
            <a:r>
              <a:rPr lang="en-US" baseline="-25000" dirty="0"/>
              <a:t>3</a:t>
            </a:r>
            <a:r>
              <a:rPr lang="en-US" dirty="0"/>
              <a:t>Sn, with a target of 20 T dipole field, and sufficient field quality for accelerator application</a:t>
            </a:r>
          </a:p>
          <a:p>
            <a:r>
              <a:rPr lang="en-US" dirty="0"/>
              <a:t>The program targets to reach critical results for the </a:t>
            </a:r>
            <a:r>
              <a:rPr lang="en-US" i="1" dirty="0"/>
              <a:t>next season </a:t>
            </a:r>
            <a:r>
              <a:rPr lang="en-US" dirty="0"/>
              <a:t>of the European Strategy for Particle Physics (2025-2027)</a:t>
            </a:r>
          </a:p>
          <a:p>
            <a:r>
              <a:rPr lang="en-US" dirty="0"/>
              <a:t>It will be highly beneficial to integrate programs into a joint High Field Magnet Development Plan</a:t>
            </a:r>
          </a:p>
        </p:txBody>
      </p:sp>
    </p:spTree>
    <p:extLst>
      <p:ext uri="{BB962C8B-B14F-4D97-AF65-F5344CB8AC3E}">
        <p14:creationId xmlns:p14="http://schemas.microsoft.com/office/powerpoint/2010/main" val="196432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program responding to demands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57" y="957481"/>
            <a:ext cx="8897257" cy="5203475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FCC-</a:t>
            </a:r>
            <a:r>
              <a:rPr lang="en-US" sz="2400" dirty="0" err="1"/>
              <a:t>hh</a:t>
            </a:r>
            <a:r>
              <a:rPr lang="en-US" sz="2400" dirty="0"/>
              <a:t>, including the specific demands from HE-LHC, has been </a:t>
            </a:r>
            <a:r>
              <a:rPr lang="en-US" sz="2400" b="1" dirty="0"/>
              <a:t>the main driver of the development of HFM</a:t>
            </a:r>
          </a:p>
          <a:p>
            <a:pPr lvl="1"/>
            <a:r>
              <a:rPr lang="en-US" sz="2000" dirty="0"/>
              <a:t>We have shown that </a:t>
            </a:r>
            <a:r>
              <a:rPr lang="en-US" sz="2000" u="sng" dirty="0"/>
              <a:t>a field of 16 T can be generated by Nb</a:t>
            </a:r>
            <a:r>
              <a:rPr lang="en-US" sz="2000" u="sng" baseline="-25000" dirty="0"/>
              <a:t>3</a:t>
            </a:r>
            <a:r>
              <a:rPr lang="en-US" sz="2000" u="sng" dirty="0"/>
              <a:t>Sn </a:t>
            </a:r>
            <a:r>
              <a:rPr lang="en-US" sz="2000" dirty="0"/>
              <a:t>(RMC-03, 2015)</a:t>
            </a:r>
          </a:p>
          <a:p>
            <a:pPr lvl="1"/>
            <a:r>
              <a:rPr lang="en-US" sz="2000" dirty="0"/>
              <a:t>We have produced </a:t>
            </a:r>
            <a:r>
              <a:rPr lang="en-US" sz="2000" u="sng" dirty="0"/>
              <a:t>14.6 T in a 100 mm aperture </a:t>
            </a:r>
            <a:r>
              <a:rPr lang="en-US" sz="2000" dirty="0"/>
              <a:t>(FRESCA2, 2018) and 14.1 T in a 60 mm aperture (US-MDP CT1 2019)</a:t>
            </a:r>
          </a:p>
          <a:p>
            <a:pPr lvl="1"/>
            <a:r>
              <a:rPr lang="en-US" sz="2000" dirty="0"/>
              <a:t>We have </a:t>
            </a:r>
            <a:r>
              <a:rPr lang="en-US" sz="2000" u="sng" dirty="0"/>
              <a:t>demonstrated that the J</a:t>
            </a:r>
            <a:r>
              <a:rPr lang="en-US" sz="2000" u="sng" baseline="-25000" dirty="0"/>
              <a:t>C</a:t>
            </a:r>
            <a:r>
              <a:rPr lang="en-US" sz="2000" u="sng" dirty="0"/>
              <a:t> target of 1500 A/mm</a:t>
            </a:r>
            <a:r>
              <a:rPr lang="en-US" sz="2000" u="sng" baseline="30000" dirty="0"/>
              <a:t>2</a:t>
            </a:r>
            <a:r>
              <a:rPr lang="en-US" sz="2000" u="sng" dirty="0"/>
              <a:t> </a:t>
            </a:r>
            <a:r>
              <a:rPr lang="en-US" sz="2000" dirty="0"/>
              <a:t>at 16 T and 4.2 K is within reach (2018, 2019), and we have two additional potential suppliers of HL-LHC class wire (TVEL, JASTEC)</a:t>
            </a:r>
          </a:p>
          <a:p>
            <a:r>
              <a:rPr lang="en-US" sz="2400" dirty="0"/>
              <a:t>All of the above </a:t>
            </a:r>
            <a:r>
              <a:rPr lang="en-US" sz="2400" b="1" dirty="0"/>
              <a:t>in collaboration </a:t>
            </a:r>
            <a:r>
              <a:rPr lang="en-US" sz="2400" dirty="0"/>
              <a:t>with the whole-world community</a:t>
            </a:r>
          </a:p>
          <a:p>
            <a:r>
              <a:rPr lang="en-US" sz="2400" dirty="0"/>
              <a:t>The HFM development activities have been </a:t>
            </a:r>
            <a:r>
              <a:rPr lang="en-US" sz="2400" b="1" dirty="0"/>
              <a:t>instrumental to HL-LHC</a:t>
            </a:r>
            <a:r>
              <a:rPr lang="en-US" sz="2400" dirty="0"/>
              <a:t>, and in particular the success of the 11T MBH long magnet</a:t>
            </a:r>
          </a:p>
          <a:p>
            <a:endParaRPr lang="en-US" sz="2400" dirty="0"/>
          </a:p>
          <a:p>
            <a:pPr marL="36576" indent="0" algn="ctr">
              <a:buNone/>
            </a:pPr>
            <a:r>
              <a:rPr lang="en-US" sz="2400" dirty="0"/>
              <a:t>CERN has completed the production of the first accelerator Nb</a:t>
            </a:r>
            <a:r>
              <a:rPr lang="en-US" sz="2400" baseline="-25000" dirty="0"/>
              <a:t>3</a:t>
            </a:r>
            <a:r>
              <a:rPr lang="en-US" sz="2400" dirty="0"/>
              <a:t>Sn dipole magnet, </a:t>
            </a:r>
            <a:r>
              <a:rPr lang="en-US" sz="2400" b="1" dirty="0">
                <a:solidFill>
                  <a:srgbClr val="FF0000"/>
                </a:solidFill>
              </a:rPr>
              <a:t>an historical milestone for accelerator technology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8524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Marine map of Scandinavia, drawn up at Venice in 1539.">
            <a:extLst>
              <a:ext uri="{FF2B5EF4-FFF2-40B4-BE49-F238E27FC236}">
                <a16:creationId xmlns:a16="http://schemas.microsoft.com/office/drawing/2014/main" id="{3E535F80-BE1B-2049-8DC3-82D3BD6042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08"/>
          <a:stretch/>
        </p:blipFill>
        <p:spPr bwMode="auto">
          <a:xfrm>
            <a:off x="1" y="0"/>
            <a:ext cx="9144000" cy="6166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D1BADC-4EC8-3744-B5BB-B1AE540B323A}"/>
              </a:ext>
            </a:extLst>
          </p:cNvPr>
          <p:cNvSpPr txBox="1"/>
          <p:nvPr/>
        </p:nvSpPr>
        <p:spPr>
          <a:xfrm>
            <a:off x="5365119" y="6178538"/>
            <a:ext cx="3749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>
                <a:solidFill>
                  <a:schemeClr val="bg1"/>
                </a:solidFill>
              </a:rPr>
              <a:t>Here Be Dragons</a:t>
            </a:r>
          </a:p>
        </p:txBody>
      </p:sp>
    </p:spTree>
    <p:extLst>
      <p:ext uri="{BB962C8B-B14F-4D97-AF65-F5344CB8AC3E}">
        <p14:creationId xmlns:p14="http://schemas.microsoft.com/office/powerpoint/2010/main" val="23248984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F9483-F20B-254C-ABC1-182ED116A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Ultimate </a:t>
            </a:r>
            <a:r>
              <a:rPr lang="en-US" sz="4800" dirty="0"/>
              <a:t>Nb</a:t>
            </a:r>
            <a:r>
              <a:rPr lang="en-US" sz="4800" baseline="-25000" dirty="0"/>
              <a:t>3</a:t>
            </a:r>
            <a:r>
              <a:rPr lang="en-US" sz="4800" dirty="0"/>
              <a:t>Sn HF </a:t>
            </a:r>
            <a:r>
              <a:rPr lang="en-US" dirty="0"/>
              <a:t>dipole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8DD5D-D6AD-5647-8C26-0D0A2002A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33063"/>
            <a:ext cx="8226854" cy="5004978"/>
          </a:xfrm>
        </p:spPr>
        <p:txBody>
          <a:bodyPr>
            <a:normAutofit/>
          </a:bodyPr>
          <a:lstStyle/>
          <a:p>
            <a:r>
              <a:rPr lang="en-US" u="sng" dirty="0"/>
              <a:t>Objective</a:t>
            </a:r>
            <a:r>
              <a:rPr lang="en-US" dirty="0"/>
              <a:t>: Explore conductor and magnet technology at the upper limit of Nb</a:t>
            </a:r>
            <a:r>
              <a:rPr lang="en-US" baseline="-25000" dirty="0"/>
              <a:t>3</a:t>
            </a:r>
            <a:r>
              <a:rPr lang="en-US" dirty="0"/>
              <a:t>Sn (LTS) with a projected upper target of 16 T</a:t>
            </a:r>
          </a:p>
          <a:p>
            <a:r>
              <a:rPr lang="en-US" u="sng" dirty="0"/>
              <a:t>Scope</a:t>
            </a:r>
            <a:r>
              <a:rPr lang="en-US" dirty="0"/>
              <a:t>: Produce accelerator-relevant short models as technology demonstrators, in connection with progression in basic R&amp;D (conductor and cable, SMC, RMC, RMM,…)</a:t>
            </a:r>
          </a:p>
          <a:p>
            <a:r>
              <a:rPr lang="en-US" u="sng" dirty="0">
                <a:solidFill>
                  <a:schemeClr val="bg1">
                    <a:lumMod val="50000"/>
                  </a:schemeClr>
                </a:solidFill>
              </a:rPr>
              <a:t>Time scale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: 2020…2024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5F04A9-90B5-EE47-8ECC-34F3937E2A69}"/>
              </a:ext>
            </a:extLst>
          </p:cNvPr>
          <p:cNvSpPr txBox="1"/>
          <p:nvPr/>
        </p:nvSpPr>
        <p:spPr>
          <a:xfrm>
            <a:off x="743646" y="6313623"/>
            <a:ext cx="3296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R&amp;D themes: 1, 2, 3, 8</a:t>
            </a:r>
          </a:p>
        </p:txBody>
      </p:sp>
    </p:spTree>
    <p:extLst>
      <p:ext uri="{BB962C8B-B14F-4D97-AF65-F5344CB8AC3E}">
        <p14:creationId xmlns:p14="http://schemas.microsoft.com/office/powerpoint/2010/main" val="8945311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F9483-F20B-254C-ABC1-182ED116A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Value engineered HF dipole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8DD5D-D6AD-5647-8C26-0D0A2002A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33062"/>
            <a:ext cx="8226854" cy="5025999"/>
          </a:xfrm>
        </p:spPr>
        <p:txBody>
          <a:bodyPr>
            <a:normAutofit lnSpcReduction="10000"/>
          </a:bodyPr>
          <a:lstStyle/>
          <a:p>
            <a:r>
              <a:rPr lang="en-US" u="sng" dirty="0"/>
              <a:t>Objective</a:t>
            </a:r>
            <a:r>
              <a:rPr lang="en-US" dirty="0"/>
              <a:t>: Develop cost-effective design features and robust manufacturing processes that apply to large scale production (10</a:t>
            </a:r>
            <a:r>
              <a:rPr lang="en-US" baseline="30000" dirty="0"/>
              <a:t>3</a:t>
            </a:r>
            <a:r>
              <a:rPr lang="en-US" dirty="0"/>
              <a:t> magnets) of high-field accelerator magnets, </a:t>
            </a:r>
            <a:r>
              <a:rPr lang="en-US" i="1" dirty="0"/>
              <a:t>securing</a:t>
            </a:r>
            <a:r>
              <a:rPr lang="en-US" dirty="0"/>
              <a:t> the field range achieved with HL-LHC </a:t>
            </a:r>
          </a:p>
          <a:p>
            <a:r>
              <a:rPr lang="en-US" u="sng" dirty="0"/>
              <a:t>Scope</a:t>
            </a:r>
            <a:r>
              <a:rPr lang="en-US" dirty="0"/>
              <a:t>: Study engineering processes and solutions. Demonstrate initially at small scale (e.g. SMC). Progress to scale increase, from models to long prototypes</a:t>
            </a:r>
            <a:endParaRPr lang="en-US" i="1" dirty="0"/>
          </a:p>
          <a:p>
            <a:r>
              <a:rPr lang="en-US" u="sng" dirty="0">
                <a:solidFill>
                  <a:schemeClr val="bg1">
                    <a:lumMod val="50000"/>
                  </a:schemeClr>
                </a:solidFill>
              </a:rPr>
              <a:t>Time scale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: 2020…2027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414D91-74D3-6944-909B-ACD0B41EE82A}"/>
              </a:ext>
            </a:extLst>
          </p:cNvPr>
          <p:cNvSpPr txBox="1"/>
          <p:nvPr/>
        </p:nvSpPr>
        <p:spPr>
          <a:xfrm>
            <a:off x="743646" y="6313623"/>
            <a:ext cx="3637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R&amp;D themes: 1, 2, 3, 6, 8</a:t>
            </a:r>
          </a:p>
        </p:txBody>
      </p:sp>
    </p:spTree>
    <p:extLst>
      <p:ext uri="{BB962C8B-B14F-4D97-AF65-F5344CB8AC3E}">
        <p14:creationId xmlns:p14="http://schemas.microsoft.com/office/powerpoint/2010/main" val="5012045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F9483-F20B-254C-ABC1-182ED116A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HTS HF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8DD5D-D6AD-5647-8C26-0D0A2002A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33063"/>
            <a:ext cx="8226854" cy="5004978"/>
          </a:xfrm>
        </p:spPr>
        <p:txBody>
          <a:bodyPr>
            <a:normAutofit/>
          </a:bodyPr>
          <a:lstStyle/>
          <a:p>
            <a:r>
              <a:rPr lang="en-US" u="sng" dirty="0"/>
              <a:t>Objective</a:t>
            </a:r>
            <a:r>
              <a:rPr lang="en-US" dirty="0"/>
              <a:t>: Explore conductor and magnet technology at field beyond Nb</a:t>
            </a:r>
            <a:r>
              <a:rPr lang="en-US" baseline="-25000" dirty="0"/>
              <a:t>3</a:t>
            </a:r>
            <a:r>
              <a:rPr lang="en-US" dirty="0"/>
              <a:t>Sn, using HTS, with a projected upper target of 20 T for dipoles </a:t>
            </a:r>
            <a:r>
              <a:rPr lang="en-US" sz="2800" dirty="0"/>
              <a:t>(and equivalent for other magnets)</a:t>
            </a:r>
            <a:endParaRPr lang="en-US" dirty="0"/>
          </a:p>
          <a:p>
            <a:r>
              <a:rPr lang="en-US" u="sng" dirty="0"/>
              <a:t>Scope</a:t>
            </a:r>
            <a:r>
              <a:rPr lang="en-US" dirty="0"/>
              <a:t>: Demonstrators are small coils and high-field inserts to be tested in background facilities, relatively small amount of HTS</a:t>
            </a:r>
          </a:p>
          <a:p>
            <a:r>
              <a:rPr lang="en-US" u="sng" dirty="0">
                <a:solidFill>
                  <a:schemeClr val="bg1">
                    <a:lumMod val="50000"/>
                  </a:schemeClr>
                </a:solidFill>
              </a:rPr>
              <a:t>Time scale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: 2020…2024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B8CC92-D62E-CC45-825B-ABC5E7E5D612}"/>
              </a:ext>
            </a:extLst>
          </p:cNvPr>
          <p:cNvSpPr txBox="1"/>
          <p:nvPr/>
        </p:nvSpPr>
        <p:spPr>
          <a:xfrm>
            <a:off x="743646" y="6313623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R&amp;D themes: 4, 7, 8</a:t>
            </a:r>
          </a:p>
        </p:txBody>
      </p:sp>
    </p:spTree>
    <p:extLst>
      <p:ext uri="{BB962C8B-B14F-4D97-AF65-F5344CB8AC3E}">
        <p14:creationId xmlns:p14="http://schemas.microsoft.com/office/powerpoint/2010/main" val="368134480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F9483-F20B-254C-ABC1-182ED116A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Very High Field Test Facility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8DD5D-D6AD-5647-8C26-0D0A2002A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33063"/>
            <a:ext cx="8226854" cy="4994468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/>
              <a:t>Objective</a:t>
            </a:r>
            <a:r>
              <a:rPr lang="en-US" dirty="0"/>
              <a:t>: a new test bed, mostly dedicated to HTS cables and inserts, approaching operating conditions of very high-field accelerator magnets</a:t>
            </a:r>
          </a:p>
          <a:p>
            <a:pPr lvl="1"/>
            <a:r>
              <a:rPr lang="en-US" dirty="0" err="1"/>
              <a:t>B</a:t>
            </a:r>
            <a:r>
              <a:rPr lang="en-US" baseline="-25000" dirty="0" err="1"/>
              <a:t>bkg</a:t>
            </a:r>
            <a:r>
              <a:rPr lang="en-US" dirty="0"/>
              <a:t> ≈ 15 T</a:t>
            </a:r>
          </a:p>
          <a:p>
            <a:pPr lvl="1"/>
            <a:r>
              <a:rPr lang="en-US" dirty="0" err="1"/>
              <a:t>I</a:t>
            </a:r>
            <a:r>
              <a:rPr lang="en-US" baseline="-25000" dirty="0" err="1"/>
              <a:t>op</a:t>
            </a:r>
            <a:r>
              <a:rPr lang="en-US" dirty="0"/>
              <a:t> &gt; 20 kA </a:t>
            </a:r>
          </a:p>
          <a:p>
            <a:pPr lvl="1"/>
            <a:r>
              <a:rPr lang="en-US" dirty="0"/>
              <a:t>T</a:t>
            </a:r>
            <a:r>
              <a:rPr lang="en-US" baseline="-25000" dirty="0"/>
              <a:t>op</a:t>
            </a:r>
            <a:r>
              <a:rPr lang="en-US" dirty="0"/>
              <a:t> ≈ 1.9 K … 100 K</a:t>
            </a:r>
          </a:p>
          <a:p>
            <a:pPr lvl="1"/>
            <a:r>
              <a:rPr lang="en-US" dirty="0"/>
              <a:t>Large aperture (≈ 150 mm)</a:t>
            </a:r>
          </a:p>
          <a:p>
            <a:r>
              <a:rPr lang="en-US" u="sng" dirty="0"/>
              <a:t>Scope</a:t>
            </a:r>
            <a:r>
              <a:rPr lang="en-US" dirty="0"/>
              <a:t>: conductor procurement and magnet construction, this project materializes the R&amp;D on the ultimate Nb</a:t>
            </a:r>
            <a:r>
              <a:rPr lang="en-US" baseline="-25000" dirty="0"/>
              <a:t>3</a:t>
            </a:r>
            <a:r>
              <a:rPr lang="en-US" dirty="0"/>
              <a:t>Sn dipole</a:t>
            </a:r>
          </a:p>
          <a:p>
            <a:r>
              <a:rPr lang="en-US" u="sng" dirty="0">
                <a:solidFill>
                  <a:schemeClr val="bg1">
                    <a:lumMod val="50000"/>
                  </a:schemeClr>
                </a:solidFill>
              </a:rPr>
              <a:t>Time scale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: 2021…2025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918EBB-A3DA-E94F-BA84-FDF9937A2381}"/>
              </a:ext>
            </a:extLst>
          </p:cNvPr>
          <p:cNvSpPr txBox="1"/>
          <p:nvPr/>
        </p:nvSpPr>
        <p:spPr>
          <a:xfrm>
            <a:off x="743646" y="6313623"/>
            <a:ext cx="3381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R&amp;D themes: 2, 3, 5, 8</a:t>
            </a:r>
          </a:p>
        </p:txBody>
      </p:sp>
    </p:spTree>
    <p:extLst>
      <p:ext uri="{BB962C8B-B14F-4D97-AF65-F5344CB8AC3E}">
        <p14:creationId xmlns:p14="http://schemas.microsoft.com/office/powerpoint/2010/main" val="4598776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095F18C-221A-1742-B784-F3C95609A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1"/>
            <a:ext cx="8684054" cy="814552"/>
          </a:xfrm>
        </p:spPr>
        <p:txBody>
          <a:bodyPr>
            <a:normAutofit/>
          </a:bodyPr>
          <a:lstStyle/>
          <a:p>
            <a:r>
              <a:rPr lang="en-US" dirty="0"/>
              <a:t>The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AEF2D-1E08-1448-B370-965874445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84622"/>
            <a:ext cx="8226854" cy="217007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Specific issues (e.g. winding geometry, field quality, …) may require to realize small magnets with aperture and intermediate field (range of 5 to 10 T)</a:t>
            </a:r>
          </a:p>
          <a:p>
            <a:r>
              <a:rPr lang="en-US" dirty="0"/>
              <a:t>Given the charting nature of this R&amp;D, it is important to approach problems gradually, especially in terms of force and energy density</a:t>
            </a:r>
          </a:p>
          <a:p>
            <a:r>
              <a:rPr lang="en-US" dirty="0"/>
              <a:t>This is best achieved testing at variable temperature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F5572082-BDD1-434C-BE55-0BE75BBCE3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06915"/>
            <a:ext cx="8378687" cy="2696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193666-CAB7-F44B-B7C2-65F34BF925A3}"/>
              </a:ext>
            </a:extLst>
          </p:cNvPr>
          <p:cNvSpPr txBox="1"/>
          <p:nvPr/>
        </p:nvSpPr>
        <p:spPr>
          <a:xfrm>
            <a:off x="6422233" y="3102722"/>
            <a:ext cx="2261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Inspirations towards novel geometries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7A59B8-C4EC-8F48-B19E-5EB3FB7117F2}"/>
              </a:ext>
            </a:extLst>
          </p:cNvPr>
          <p:cNvSpPr txBox="1"/>
          <p:nvPr/>
        </p:nvSpPr>
        <p:spPr>
          <a:xfrm>
            <a:off x="49695" y="5562621"/>
            <a:ext cx="2425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J. Van </a:t>
            </a:r>
            <a:r>
              <a:rPr lang="en-US" sz="1400" dirty="0" err="1"/>
              <a:t>Nugteren</a:t>
            </a:r>
            <a:r>
              <a:rPr lang="en-US" sz="1400" dirty="0"/>
              <a:t>, IEEE TAS, 28(4), 2018, 4008509</a:t>
            </a:r>
          </a:p>
        </p:txBody>
      </p:sp>
    </p:spTree>
    <p:extLst>
      <p:ext uri="{BB962C8B-B14F-4D97-AF65-F5344CB8AC3E}">
        <p14:creationId xmlns:p14="http://schemas.microsoft.com/office/powerpoint/2010/main" val="14103412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F9483-F20B-254C-ABC1-182ED116A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HTS wiggler/undulator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8DD5D-D6AD-5647-8C26-0D0A2002A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33062"/>
            <a:ext cx="8226854" cy="5036509"/>
          </a:xfrm>
        </p:spPr>
        <p:txBody>
          <a:bodyPr>
            <a:normAutofit/>
          </a:bodyPr>
          <a:lstStyle/>
          <a:p>
            <a:r>
              <a:rPr lang="en-US" u="sng" dirty="0"/>
              <a:t>Objective</a:t>
            </a:r>
            <a:r>
              <a:rPr lang="en-US" dirty="0"/>
              <a:t>: design and prototype a HTS wiggler/undulator with a combination of field/period/gap that cannot be achieved by LTS</a:t>
            </a:r>
          </a:p>
          <a:p>
            <a:r>
              <a:rPr lang="en-US" u="sng" dirty="0"/>
              <a:t>Scope</a:t>
            </a:r>
            <a:r>
              <a:rPr lang="en-US" dirty="0"/>
              <a:t>: design a wiggler/undulator demonstrator for a test in a beam line (synchrotron light source or free electron laser). This project materializes the R&amp;D on the HTS dipole</a:t>
            </a:r>
          </a:p>
          <a:p>
            <a:r>
              <a:rPr lang="en-US" u="sng" dirty="0">
                <a:solidFill>
                  <a:schemeClr val="bg1">
                    <a:lumMod val="50000"/>
                  </a:schemeClr>
                </a:solidFill>
              </a:rPr>
              <a:t>Time scale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: 2019…2024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382B27-2BC7-F641-88AE-46E9407582D4}"/>
              </a:ext>
            </a:extLst>
          </p:cNvPr>
          <p:cNvSpPr txBox="1"/>
          <p:nvPr/>
        </p:nvSpPr>
        <p:spPr>
          <a:xfrm>
            <a:off x="743646" y="6313623"/>
            <a:ext cx="3296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R&amp;D themes: 4, 5, 7, 8</a:t>
            </a:r>
          </a:p>
        </p:txBody>
      </p:sp>
    </p:spTree>
    <p:extLst>
      <p:ext uri="{BB962C8B-B14F-4D97-AF65-F5344CB8AC3E}">
        <p14:creationId xmlns:p14="http://schemas.microsoft.com/office/powerpoint/2010/main" val="7139420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095F18C-221A-1742-B784-F3C95609A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demonstrations </a:t>
            </a:r>
            <a:r>
              <a:rPr lang="en-US" sz="2000" dirty="0"/>
              <a:t>(one example)</a:t>
            </a:r>
            <a:endParaRPr lang="en-US" dirty="0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77D12A83-C13E-4044-A0A8-D427B93FE5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292" y="705942"/>
            <a:ext cx="4495599" cy="416361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B22FB4-A909-6846-A183-BC07204404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64117" y="1958203"/>
            <a:ext cx="3066942" cy="15992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B84090-BED4-1940-889C-20B5D7A411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389" y="355144"/>
            <a:ext cx="2814319" cy="196502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B7D772-7C0E-8047-AC54-F84A08BB5014}"/>
              </a:ext>
            </a:extLst>
          </p:cNvPr>
          <p:cNvSpPr txBox="1"/>
          <p:nvPr/>
        </p:nvSpPr>
        <p:spPr>
          <a:xfrm>
            <a:off x="5433552" y="1402789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HR coil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124A66-0C77-E94C-82B1-6315AFD0E15B}"/>
              </a:ext>
            </a:extLst>
          </p:cNvPr>
          <p:cNvSpPr txBox="1"/>
          <p:nvPr/>
        </p:nvSpPr>
        <p:spPr>
          <a:xfrm>
            <a:off x="7189730" y="2420796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VR coil</a:t>
            </a:r>
          </a:p>
        </p:txBody>
      </p:sp>
      <p:pic>
        <p:nvPicPr>
          <p:cNvPr id="6" name="Picture 5" descr="A close up of a device&#10;&#10;Description automatically generated">
            <a:extLst>
              <a:ext uri="{FF2B5EF4-FFF2-40B4-BE49-F238E27FC236}">
                <a16:creationId xmlns:a16="http://schemas.microsoft.com/office/drawing/2014/main" id="{1163D0E6-1D9B-EB46-BBB7-D4B00C1535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31625"/>
            <a:ext cx="2910245" cy="26220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3EA0C30-5CDF-6042-8EE2-F2DC44F90C8A}"/>
              </a:ext>
            </a:extLst>
          </p:cNvPr>
          <p:cNvSpPr txBox="1"/>
          <p:nvPr/>
        </p:nvSpPr>
        <p:spPr>
          <a:xfrm>
            <a:off x="7429080" y="5501955"/>
            <a:ext cx="1217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C. Boffo IDMAX10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E0C510-8AEB-E842-B224-6029944833CE}"/>
              </a:ext>
            </a:extLst>
          </p:cNvPr>
          <p:cNvSpPr txBox="1"/>
          <p:nvPr/>
        </p:nvSpPr>
        <p:spPr>
          <a:xfrm>
            <a:off x="517060" y="6184233"/>
            <a:ext cx="8109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This is the right scale for a </a:t>
            </a:r>
            <a:r>
              <a:rPr lang="en-US" sz="3600" b="1" dirty="0">
                <a:solidFill>
                  <a:schemeClr val="bg1"/>
                </a:solidFill>
              </a:rPr>
              <a:t>beam test </a:t>
            </a:r>
            <a:r>
              <a:rPr lang="en-US" sz="3600" dirty="0">
                <a:solidFill>
                  <a:schemeClr val="bg1"/>
                </a:solidFill>
              </a:rPr>
              <a:t>!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FD44726-47DF-7847-B6F0-3E4FDA5024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" y="5019188"/>
            <a:ext cx="1311208" cy="96379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A41D00F-A461-EC4A-A169-B6AC2142C3EC}"/>
              </a:ext>
            </a:extLst>
          </p:cNvPr>
          <p:cNvSpPr txBox="1"/>
          <p:nvPr/>
        </p:nvSpPr>
        <p:spPr>
          <a:xfrm>
            <a:off x="1600200" y="5143500"/>
            <a:ext cx="26981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HTSCU H2020 Proposal</a:t>
            </a:r>
          </a:p>
          <a:p>
            <a:r>
              <a:rPr lang="en-US" dirty="0" err="1"/>
              <a:t>B</a:t>
            </a:r>
            <a:r>
              <a:rPr lang="en-US" baseline="-25000" dirty="0" err="1"/>
              <a:t>gap</a:t>
            </a:r>
            <a:r>
              <a:rPr lang="en-US" dirty="0"/>
              <a:t> ≈ 3 T</a:t>
            </a:r>
          </a:p>
          <a:p>
            <a:r>
              <a:rPr lang="en-US" dirty="0"/>
              <a:t>Gap ≈ 15 mm</a:t>
            </a:r>
          </a:p>
        </p:txBody>
      </p:sp>
    </p:spTree>
    <p:extLst>
      <p:ext uri="{BB962C8B-B14F-4D97-AF65-F5344CB8AC3E}">
        <p14:creationId xmlns:p14="http://schemas.microsoft.com/office/powerpoint/2010/main" val="70555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AB7D7-3D16-482D-A9FD-E2A2237DF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33492"/>
            <a:ext cx="8686801" cy="940443"/>
          </a:xfrm>
        </p:spPr>
        <p:txBody>
          <a:bodyPr>
            <a:normAutofit/>
          </a:bodyPr>
          <a:lstStyle/>
          <a:p>
            <a:r>
              <a:rPr lang="en-US" dirty="0"/>
              <a:t>R&amp;D Plan Overview </a:t>
            </a:r>
            <a:r>
              <a:rPr lang="en-US" dirty="0">
                <a:sym typeface="Symbol" panose="05050102010706020507" pitchFamily="18" charset="2"/>
              </a:rPr>
              <a:t> 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136F7-3419-4C84-827A-644532A10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27" y="1076353"/>
            <a:ext cx="8623751" cy="508738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95000"/>
              </a:lnSpc>
              <a:buNone/>
            </a:pPr>
            <a:r>
              <a:rPr lang="en-GB" sz="2000" u="sng" dirty="0">
                <a:sym typeface="Symbol" panose="05050102010706020507" pitchFamily="18" charset="2"/>
              </a:rPr>
              <a:t>1. Nb</a:t>
            </a:r>
            <a:r>
              <a:rPr lang="en-GB" sz="2000" u="sng" baseline="-25000" dirty="0">
                <a:sym typeface="Symbol" panose="05050102010706020507" pitchFamily="18" charset="2"/>
              </a:rPr>
              <a:t>3</a:t>
            </a:r>
            <a:r>
              <a:rPr lang="en-GB" sz="2000" u="sng" dirty="0">
                <a:sym typeface="Symbol" panose="05050102010706020507" pitchFamily="18" charset="2"/>
              </a:rPr>
              <a:t>Sn Conductors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2000" dirty="0">
                <a:sym typeface="Symbol" panose="05050102010706020507" pitchFamily="18" charset="2"/>
              </a:rPr>
              <a:t>- Bring multiple suppliers to HL-LHC performances (2022), aim at stable production and reduced cost w/r to HL-LHC;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2000" dirty="0">
                <a:sym typeface="Symbol" panose="05050102010706020507" pitchFamily="18" charset="2"/>
              </a:rPr>
              <a:t>- Support development towards 1500 A/mm</a:t>
            </a:r>
            <a:r>
              <a:rPr lang="en-GB" sz="2000" baseline="30000" dirty="0">
                <a:sym typeface="Symbol" panose="05050102010706020507" pitchFamily="18" charset="2"/>
              </a:rPr>
              <a:t>2</a:t>
            </a:r>
            <a:r>
              <a:rPr lang="en-GB" sz="2000" dirty="0">
                <a:sym typeface="Symbol" panose="05050102010706020507" pitchFamily="18" charset="2"/>
              </a:rPr>
              <a:t> at 4.2 K and 16 T (2024), including through </a:t>
            </a:r>
            <a:r>
              <a:rPr lang="en-GB" sz="2000" u="sng" dirty="0">
                <a:sym typeface="Symbol" panose="05050102010706020507" pitchFamily="18" charset="2"/>
              </a:rPr>
              <a:t>SC Open Laboratory </a:t>
            </a:r>
            <a:r>
              <a:rPr lang="en-GB" sz="2000" dirty="0">
                <a:sym typeface="Symbol" panose="05050102010706020507" pitchFamily="18" charset="2"/>
              </a:rPr>
              <a:t>initiative;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2000" dirty="0">
                <a:sym typeface="Symbol" panose="05050102010706020507" pitchFamily="18" charset="2"/>
              </a:rPr>
              <a:t>- Initiate and support parallel R&amp;D efforts on cabling and cabling degradation (2022-2024).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GB" sz="2000" u="sng" dirty="0">
                <a:sym typeface="Symbol" panose="05050102010706020507" pitchFamily="18" charset="2"/>
              </a:rPr>
              <a:t>2. Nb</a:t>
            </a:r>
            <a:r>
              <a:rPr lang="en-GB" sz="2000" u="sng" baseline="-25000" dirty="0">
                <a:sym typeface="Symbol" panose="05050102010706020507" pitchFamily="18" charset="2"/>
              </a:rPr>
              <a:t>3</a:t>
            </a:r>
            <a:r>
              <a:rPr lang="en-GB" sz="2000" u="sng" dirty="0">
                <a:sym typeface="Symbol" panose="05050102010706020507" pitchFamily="18" charset="2"/>
              </a:rPr>
              <a:t>Sn Magnet Technology 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2000" dirty="0">
                <a:sym typeface="Symbol" panose="05050102010706020507" pitchFamily="18" charset="2"/>
              </a:rPr>
              <a:t>- Consolidate technology development program and carry out value engineering effort to bring Nb</a:t>
            </a:r>
            <a:r>
              <a:rPr lang="en-GB" sz="2000" baseline="-25000" dirty="0">
                <a:sym typeface="Symbol" panose="05050102010706020507" pitchFamily="18" charset="2"/>
              </a:rPr>
              <a:t>3</a:t>
            </a:r>
            <a:r>
              <a:rPr lang="en-GB" sz="2000" dirty="0">
                <a:sym typeface="Symbol" panose="05050102010706020507" pitchFamily="18" charset="2"/>
              </a:rPr>
              <a:t>Sn accelerator magnet technology to full maturity and enable industrialization (2020-2024);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2000" dirty="0">
                <a:sym typeface="Symbol" panose="05050102010706020507" pitchFamily="18" charset="2"/>
              </a:rPr>
              <a:t>- Build model dipoles at increasing performances (up to 16 T) devoted at exploring design variants (2020-2024);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2000" dirty="0">
                <a:sym typeface="Symbol" panose="05050102010706020507" pitchFamily="18" charset="2"/>
              </a:rPr>
              <a:t>- Build a sequence of model dipoles aiming at optimization and proof of reproducibility (2024-2027).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GB" sz="2000" u="sng" dirty="0">
                <a:sym typeface="Symbol" panose="05050102010706020507" pitchFamily="18" charset="2"/>
              </a:rPr>
              <a:t>3. Nb</a:t>
            </a:r>
            <a:r>
              <a:rPr lang="en-GB" sz="2000" u="sng" baseline="-25000" dirty="0">
                <a:sym typeface="Symbol" panose="05050102010706020507" pitchFamily="18" charset="2"/>
              </a:rPr>
              <a:t>3</a:t>
            </a:r>
            <a:r>
              <a:rPr lang="en-GB" sz="2000" u="sng" dirty="0">
                <a:sym typeface="Symbol" panose="05050102010706020507" pitchFamily="18" charset="2"/>
              </a:rPr>
              <a:t>Sn Accelerator Magnet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US" sz="2000" dirty="0">
                <a:sym typeface="Symbol" panose="05050102010706020507" pitchFamily="18" charset="2"/>
              </a:rPr>
              <a:t>- Introduce engineering solutions for risk- and cost-reduction, robust production on a large scale, and </a:t>
            </a:r>
            <a:r>
              <a:rPr lang="en-US" sz="2000" i="1" dirty="0">
                <a:sym typeface="Symbol" panose="05050102010706020507" pitchFamily="18" charset="2"/>
              </a:rPr>
              <a:t>secure</a:t>
            </a:r>
            <a:r>
              <a:rPr lang="en-US" sz="2000" dirty="0">
                <a:sym typeface="Symbol" panose="05050102010706020507" pitchFamily="18" charset="2"/>
              </a:rPr>
              <a:t> the field range achieved with HL-LHC (11 T to 12 T; 2020-2024)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2000" dirty="0"/>
              <a:t>- Initiate construction of long prototypes (2024-2027)</a:t>
            </a:r>
          </a:p>
        </p:txBody>
      </p:sp>
    </p:spTree>
    <p:extLst>
      <p:ext uri="{BB962C8B-B14F-4D97-AF65-F5344CB8AC3E}">
        <p14:creationId xmlns:p14="http://schemas.microsoft.com/office/powerpoint/2010/main" val="155466944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AB7D7-3D16-482D-A9FD-E2A2237DF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33492"/>
            <a:ext cx="8686801" cy="940443"/>
          </a:xfrm>
        </p:spPr>
        <p:txBody>
          <a:bodyPr>
            <a:normAutofit/>
          </a:bodyPr>
          <a:lstStyle/>
          <a:p>
            <a:r>
              <a:rPr lang="en-US" dirty="0"/>
              <a:t>R&amp;D Plan Overview </a:t>
            </a:r>
            <a:r>
              <a:rPr lang="en-US" dirty="0">
                <a:sym typeface="Symbol" panose="05050102010706020507" pitchFamily="18" charset="2"/>
              </a:rPr>
              <a:t> 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136F7-3419-4C84-827A-644532A10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27" y="1076353"/>
            <a:ext cx="8623751" cy="507609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5000"/>
              </a:lnSpc>
              <a:buNone/>
            </a:pPr>
            <a:r>
              <a:rPr lang="en-GB" sz="1825" u="sng" dirty="0">
                <a:sym typeface="Symbol" panose="05050102010706020507" pitchFamily="18" charset="2"/>
              </a:rPr>
              <a:t>4. Non-LTS Conductors and HTS Coil/Magnet Technology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1825" dirty="0">
                <a:sym typeface="Symbol" panose="05050102010706020507" pitchFamily="18" charset="2"/>
              </a:rPr>
              <a:t>- Review and consolidate engineering specifications for HTS development (2020) and support development of non-LTS conductors;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1825" dirty="0">
                <a:sym typeface="Symbol" panose="05050102010706020507" pitchFamily="18" charset="2"/>
              </a:rPr>
              <a:t>- define and initiate HTS technology development program (2020); 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1825" dirty="0">
                <a:sym typeface="Symbol" panose="05050102010706020507" pitchFamily="18" charset="2"/>
              </a:rPr>
              <a:t>- explore potential of HTS through small coils and inserts aiming at boosting field (3 T to 7 T) in a background magnet (13 T to 15 T) (2020-2025).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GB" sz="1825" u="sng" dirty="0">
                <a:sym typeface="Symbol" panose="05050102010706020507" pitchFamily="18" charset="2"/>
              </a:rPr>
              <a:t>5. Special HEP Magnets and Know-How Valorisation</a:t>
            </a:r>
            <a:endParaRPr lang="en-GB" sz="1825" b="1" u="sng" dirty="0">
              <a:sym typeface="Symbol" panose="05050102010706020507" pitchFamily="18" charset="2"/>
            </a:endParaRP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1825" dirty="0">
                <a:sym typeface="Symbol" panose="05050102010706020507" pitchFamily="18" charset="2"/>
              </a:rPr>
              <a:t>- special magnets for future HEP projects: </a:t>
            </a:r>
            <a:r>
              <a:rPr lang="en-GB" sz="1825" i="1" dirty="0">
                <a:sym typeface="Symbol" panose="05050102010706020507" pitchFamily="18" charset="2"/>
              </a:rPr>
              <a:t>e.g.</a:t>
            </a:r>
            <a:r>
              <a:rPr lang="en-GB" sz="1825" dirty="0">
                <a:sym typeface="Symbol" panose="05050102010706020507" pitchFamily="18" charset="2"/>
              </a:rPr>
              <a:t>, FCC e-e, CLIC, wigglers, spectrometers; 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1825" dirty="0">
                <a:sym typeface="Symbol" panose="05050102010706020507" pitchFamily="18" charset="2"/>
              </a:rPr>
              <a:t>- </a:t>
            </a:r>
            <a:r>
              <a:rPr lang="en-GB" sz="1825" dirty="0" err="1">
                <a:sym typeface="Symbol" panose="05050102010706020507" pitchFamily="18" charset="2"/>
              </a:rPr>
              <a:t>valorize</a:t>
            </a:r>
            <a:r>
              <a:rPr lang="en-GB" sz="1825" dirty="0">
                <a:sym typeface="Symbol" panose="05050102010706020507" pitchFamily="18" charset="2"/>
              </a:rPr>
              <a:t> Nb</a:t>
            </a:r>
            <a:r>
              <a:rPr lang="en-GB" sz="1825" baseline="-25000" dirty="0">
                <a:sym typeface="Symbol" panose="05050102010706020507" pitchFamily="18" charset="2"/>
              </a:rPr>
              <a:t>3</a:t>
            </a:r>
            <a:r>
              <a:rPr lang="en-GB" sz="1825" dirty="0">
                <a:sym typeface="Symbol" panose="05050102010706020507" pitchFamily="18" charset="2"/>
              </a:rPr>
              <a:t>Sn know-how by supporting other high-field applications: </a:t>
            </a:r>
            <a:r>
              <a:rPr lang="en-GB" sz="1825" i="1" dirty="0">
                <a:sym typeface="Symbol" panose="05050102010706020507" pitchFamily="18" charset="2"/>
              </a:rPr>
              <a:t>e.g.</a:t>
            </a:r>
            <a:r>
              <a:rPr lang="en-GB" sz="1825" dirty="0">
                <a:sym typeface="Symbol" panose="05050102010706020507" pitchFamily="18" charset="2"/>
              </a:rPr>
              <a:t>,   14 T MRI;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1825" dirty="0">
                <a:sym typeface="Symbol" panose="05050102010706020507" pitchFamily="18" charset="2"/>
              </a:rPr>
              <a:t>- valorise development of Medium Temperature Superconductors (MgB</a:t>
            </a:r>
            <a:r>
              <a:rPr lang="en-GB" sz="1825" baseline="-25000" dirty="0">
                <a:sym typeface="Symbol" panose="05050102010706020507" pitchFamily="18" charset="2"/>
              </a:rPr>
              <a:t>2</a:t>
            </a:r>
            <a:r>
              <a:rPr lang="en-GB" sz="1825" dirty="0">
                <a:sym typeface="Symbol" panose="05050102010706020507" pitchFamily="18" charset="2"/>
              </a:rPr>
              <a:t> or HTS) by exploring new potential applications: </a:t>
            </a:r>
            <a:r>
              <a:rPr lang="en-GB" sz="1825" i="1" dirty="0">
                <a:sym typeface="Symbol" panose="05050102010706020507" pitchFamily="18" charset="2"/>
              </a:rPr>
              <a:t>e.g.</a:t>
            </a:r>
            <a:r>
              <a:rPr lang="en-GB" sz="1825" dirty="0">
                <a:sym typeface="Symbol" panose="05050102010706020507" pitchFamily="18" charset="2"/>
              </a:rPr>
              <a:t>, large super-ferric magnets (2020-2030);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US" sz="1825" dirty="0">
                <a:sym typeface="Symbol" panose="05050102010706020507" pitchFamily="18" charset="2"/>
              </a:rPr>
              <a:t>- valorize SC magnet know-how by supporting new medical applications and HTS undulators;</a:t>
            </a:r>
            <a:endParaRPr lang="en-GB" sz="1825" dirty="0">
              <a:sym typeface="Symbol" panose="05050102010706020507" pitchFamily="18" charset="2"/>
            </a:endParaRP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1825" dirty="0">
                <a:sym typeface="Symbol" panose="05050102010706020507" pitchFamily="18" charset="2"/>
              </a:rPr>
              <a:t>- networking with magnet community and industry.</a:t>
            </a:r>
          </a:p>
        </p:txBody>
      </p:sp>
    </p:spTree>
    <p:extLst>
      <p:ext uri="{BB962C8B-B14F-4D97-AF65-F5344CB8AC3E}">
        <p14:creationId xmlns:p14="http://schemas.microsoft.com/office/powerpoint/2010/main" val="1414269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684CC-7079-2245-9101-DC143D4D7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HL-LHC wires and cables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1369FEA-FFE8-7842-BDD2-F45D59683AD9}"/>
              </a:ext>
            </a:extLst>
          </p:cNvPr>
          <p:cNvGrpSpPr/>
          <p:nvPr/>
        </p:nvGrpSpPr>
        <p:grpSpPr>
          <a:xfrm>
            <a:off x="5058869" y="1274698"/>
            <a:ext cx="3925325" cy="1908000"/>
            <a:chOff x="1495713" y="3462305"/>
            <a:chExt cx="3925325" cy="1908000"/>
          </a:xfrm>
        </p:grpSpPr>
        <p:pic>
          <p:nvPicPr>
            <p:cNvPr id="16" name="Picture 15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113F9FE1-9541-0145-B872-30341E1CE1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95713" y="3462305"/>
              <a:ext cx="3816000" cy="19080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683EF8E-72D4-6F44-AFC1-DD9257352F35}"/>
                </a:ext>
              </a:extLst>
            </p:cNvPr>
            <p:cNvCxnSpPr>
              <a:cxnSpLocks/>
            </p:cNvCxnSpPr>
            <p:nvPr/>
          </p:nvCxnSpPr>
          <p:spPr>
            <a:xfrm>
              <a:off x="1825515" y="4810109"/>
              <a:ext cx="3486198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0E0CE5A-16A4-BB49-9084-5D28A1EBE54E}"/>
                </a:ext>
              </a:extLst>
            </p:cNvPr>
            <p:cNvSpPr txBox="1"/>
            <p:nvPr/>
          </p:nvSpPr>
          <p:spPr>
            <a:xfrm>
              <a:off x="3968396" y="4610054"/>
              <a:ext cx="145264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RRR ≥ 150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974D17D-4AC9-7343-AFD0-CFA5844F0525}"/>
              </a:ext>
            </a:extLst>
          </p:cNvPr>
          <p:cNvGrpSpPr/>
          <p:nvPr/>
        </p:nvGrpSpPr>
        <p:grpSpPr>
          <a:xfrm>
            <a:off x="18215" y="1274698"/>
            <a:ext cx="4938084" cy="2060666"/>
            <a:chOff x="227615" y="1176978"/>
            <a:chExt cx="4938084" cy="2060666"/>
          </a:xfrm>
        </p:grpSpPr>
        <p:pic>
          <p:nvPicPr>
            <p:cNvPr id="15" name="Picture 14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CD770F36-6BFC-FE48-B936-3B93E3EEE5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615" y="1176978"/>
              <a:ext cx="3816000" cy="1908000"/>
            </a:xfrm>
            <a:prstGeom prst="rect">
              <a:avLst/>
            </a:prstGeom>
          </p:spPr>
        </p:pic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DC27199E-7DD7-6944-996E-7F5AD3CCF6C4}"/>
                </a:ext>
              </a:extLst>
            </p:cNvPr>
            <p:cNvCxnSpPr>
              <a:cxnSpLocks/>
            </p:cNvCxnSpPr>
            <p:nvPr/>
          </p:nvCxnSpPr>
          <p:spPr>
            <a:xfrm>
              <a:off x="569271" y="3068367"/>
              <a:ext cx="3539050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682012A-B45C-5E48-96A2-A27BD51C40AA}"/>
                </a:ext>
              </a:extLst>
            </p:cNvPr>
            <p:cNvSpPr txBox="1"/>
            <p:nvPr/>
          </p:nvSpPr>
          <p:spPr>
            <a:xfrm>
              <a:off x="3023061" y="2837534"/>
              <a:ext cx="214263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I</a:t>
              </a:r>
              <a:r>
                <a:rPr lang="en-US" sz="2000" baseline="-25000" dirty="0">
                  <a:solidFill>
                    <a:srgbClr val="FF0000"/>
                  </a:solidFill>
                </a:rPr>
                <a:t>C</a:t>
              </a:r>
              <a:r>
                <a:rPr lang="en-US" sz="1200" dirty="0">
                  <a:solidFill>
                    <a:srgbClr val="FF0000"/>
                  </a:solidFill>
                </a:rPr>
                <a:t>(4.2 K, 15 T) </a:t>
              </a:r>
              <a:r>
                <a:rPr lang="en-US" sz="2000" dirty="0">
                  <a:solidFill>
                    <a:srgbClr val="FF0000"/>
                  </a:solidFill>
                </a:rPr>
                <a:t>≥ 331 A</a:t>
              </a: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833AA1D2-246D-1146-8F82-783C066BF7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10" y="3384514"/>
            <a:ext cx="4324772" cy="2736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EADB2C5-77BE-E144-89A0-9466AB5315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5166" y="3507202"/>
            <a:ext cx="3910255" cy="2295649"/>
          </a:xfrm>
          <a:prstGeom prst="rect">
            <a:avLst/>
          </a:prstGeom>
        </p:spPr>
      </p:pic>
      <p:pic>
        <p:nvPicPr>
          <p:cNvPr id="25" name="Picture 21" descr="C:\Documents and Settings\bbordini\Local Settings\Temporary Internet Files\Content.Word\001.jpg">
            <a:extLst>
              <a:ext uri="{FF2B5EF4-FFF2-40B4-BE49-F238E27FC236}">
                <a16:creationId xmlns:a16="http://schemas.microsoft.com/office/drawing/2014/main" id="{0B12B2B9-8FDF-2D44-8D75-B1BC8EC4C6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0959" r="89315"/>
                    </a14:imgEffect>
                  </a14:imgLayer>
                </a14:imgProps>
              </a:ext>
            </a:extLst>
          </a:blip>
          <a:srcRect l="13051" r="13051"/>
          <a:stretch>
            <a:fillRect/>
          </a:stretch>
        </p:blipFill>
        <p:spPr>
          <a:xfrm>
            <a:off x="3888576" y="906107"/>
            <a:ext cx="1231928" cy="125372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8A1BABF-835A-1243-9D2D-6FA9BA9ADB02}"/>
              </a:ext>
            </a:extLst>
          </p:cNvPr>
          <p:cNvSpPr txBox="1"/>
          <p:nvPr/>
        </p:nvSpPr>
        <p:spPr>
          <a:xfrm>
            <a:off x="3799315" y="2171863"/>
            <a:ext cx="1410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RRP 108/127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B0D0A7-6CFF-8D44-86EB-59EA2D32F46E}"/>
              </a:ext>
            </a:extLst>
          </p:cNvPr>
          <p:cNvSpPr txBox="1"/>
          <p:nvPr/>
        </p:nvSpPr>
        <p:spPr>
          <a:xfrm rot="16200000">
            <a:off x="4121710" y="4449196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20 </a:t>
            </a:r>
            <a:r>
              <a:rPr lang="en-US" dirty="0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en-US" dirty="0">
                <a:solidFill>
                  <a:srgbClr val="FF0000"/>
                </a:solidFill>
              </a:rPr>
              <a:t>m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0417D12-F7BC-9345-AB30-8DBD333E9EB0}"/>
              </a:ext>
            </a:extLst>
          </p:cNvPr>
          <p:cNvCxnSpPr>
            <a:cxnSpLocks/>
          </p:cNvCxnSpPr>
          <p:nvPr/>
        </p:nvCxnSpPr>
        <p:spPr>
          <a:xfrm>
            <a:off x="5388671" y="5081533"/>
            <a:ext cx="319691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AB99472-18D2-5D44-AE2E-1A7B2F357579}"/>
              </a:ext>
            </a:extLst>
          </p:cNvPr>
          <p:cNvSpPr txBox="1"/>
          <p:nvPr/>
        </p:nvSpPr>
        <p:spPr>
          <a:xfrm>
            <a:off x="6974811" y="5149004"/>
            <a:ext cx="214263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</a:t>
            </a:r>
            <a:r>
              <a:rPr lang="en-US" sz="2000" baseline="-25000" dirty="0">
                <a:solidFill>
                  <a:srgbClr val="FF0000"/>
                </a:solidFill>
              </a:rPr>
              <a:t>C</a:t>
            </a:r>
            <a:r>
              <a:rPr lang="en-US" sz="1200" dirty="0">
                <a:solidFill>
                  <a:srgbClr val="FF0000"/>
                </a:solidFill>
              </a:rPr>
              <a:t>(4.2 K, 15 T) </a:t>
            </a:r>
            <a:r>
              <a:rPr lang="en-US" sz="2000" dirty="0">
                <a:solidFill>
                  <a:srgbClr val="FF0000"/>
                </a:solidFill>
              </a:rPr>
              <a:t>≥ 410 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91E2B71-286F-8F44-ACF8-8D3C2B7F5838}"/>
              </a:ext>
            </a:extLst>
          </p:cNvPr>
          <p:cNvSpPr txBox="1"/>
          <p:nvPr/>
        </p:nvSpPr>
        <p:spPr>
          <a:xfrm>
            <a:off x="3154063" y="6253826"/>
            <a:ext cx="53431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>
                <a:solidFill>
                  <a:schemeClr val="bg1"/>
                </a:solidFill>
              </a:rPr>
              <a:t>This is an industrial production !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6527DCE-C192-D344-B61A-62FD6ABF4104}"/>
              </a:ext>
            </a:extLst>
          </p:cNvPr>
          <p:cNvCxnSpPr>
            <a:cxnSpLocks/>
          </p:cNvCxnSpPr>
          <p:nvPr/>
        </p:nvCxnSpPr>
        <p:spPr>
          <a:xfrm flipV="1">
            <a:off x="6039291" y="3967863"/>
            <a:ext cx="0" cy="13320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0841DCD-3E7A-6F45-BE76-AC7107B351E5}"/>
              </a:ext>
            </a:extLst>
          </p:cNvPr>
          <p:cNvSpPr txBox="1"/>
          <p:nvPr/>
        </p:nvSpPr>
        <p:spPr>
          <a:xfrm rot="16200000">
            <a:off x="5052426" y="4101647"/>
            <a:ext cx="14526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RRR ≥ 100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6C667B-C5D7-3249-AF4E-6DDD6411688B}"/>
              </a:ext>
            </a:extLst>
          </p:cNvPr>
          <p:cNvCxnSpPr>
            <a:cxnSpLocks/>
          </p:cNvCxnSpPr>
          <p:nvPr/>
        </p:nvCxnSpPr>
        <p:spPr>
          <a:xfrm>
            <a:off x="4058427" y="4291612"/>
            <a:ext cx="396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D6F08C9-3E4B-4942-B6DE-41B97AC2C092}"/>
              </a:ext>
            </a:extLst>
          </p:cNvPr>
          <p:cNvCxnSpPr>
            <a:cxnSpLocks/>
          </p:cNvCxnSpPr>
          <p:nvPr/>
        </p:nvCxnSpPr>
        <p:spPr>
          <a:xfrm>
            <a:off x="4058427" y="4977413"/>
            <a:ext cx="396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2D41589-5F52-C449-9F06-F1B61183020C}"/>
              </a:ext>
            </a:extLst>
          </p:cNvPr>
          <p:cNvCxnSpPr>
            <a:cxnSpLocks/>
          </p:cNvCxnSpPr>
          <p:nvPr/>
        </p:nvCxnSpPr>
        <p:spPr>
          <a:xfrm flipV="1">
            <a:off x="4363227" y="4148667"/>
            <a:ext cx="0" cy="98114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460E6EA2-7D7D-AA40-B68D-589E67FF776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37" t="5921"/>
          <a:stretch/>
        </p:blipFill>
        <p:spPr>
          <a:xfrm>
            <a:off x="7830466" y="0"/>
            <a:ext cx="1313534" cy="611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4915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AB7D7-3D16-482D-A9FD-E2A2237DF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33492"/>
            <a:ext cx="8686801" cy="940443"/>
          </a:xfrm>
        </p:spPr>
        <p:txBody>
          <a:bodyPr>
            <a:normAutofit/>
          </a:bodyPr>
          <a:lstStyle/>
          <a:p>
            <a:r>
              <a:rPr lang="en-US" dirty="0"/>
              <a:t>R&amp;D Plan Overview </a:t>
            </a:r>
            <a:r>
              <a:rPr lang="en-US" dirty="0">
                <a:sym typeface="Symbol" panose="05050102010706020507" pitchFamily="18" charset="2"/>
              </a:rPr>
              <a:t> 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136F7-3419-4C84-827A-644532A10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27" y="1076353"/>
            <a:ext cx="8623751" cy="5098670"/>
          </a:xfrm>
        </p:spPr>
        <p:txBody>
          <a:bodyPr>
            <a:normAutofit/>
          </a:bodyPr>
          <a:lstStyle/>
          <a:p>
            <a:pPr marL="0" indent="0">
              <a:lnSpc>
                <a:spcPct val="95000"/>
              </a:lnSpc>
              <a:buNone/>
            </a:pPr>
            <a:r>
              <a:rPr lang="en-GB" sz="2000" u="sng" dirty="0">
                <a:sym typeface="Symbol" panose="05050102010706020507" pitchFamily="18" charset="2"/>
              </a:rPr>
              <a:t>6. Infrastructures</a:t>
            </a:r>
            <a:endParaRPr lang="en-GB" sz="2000" b="1" u="sng" dirty="0">
              <a:sym typeface="Symbol" panose="05050102010706020507" pitchFamily="18" charset="2"/>
            </a:endParaRP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2000" dirty="0">
                <a:sym typeface="Symbol" panose="05050102010706020507" pitchFamily="18" charset="2"/>
              </a:rPr>
              <a:t>- maintenance/upgrade of large manufacturing and test infrastructures.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US" sz="2000" u="sng" dirty="0">
                <a:sym typeface="Symbol" panose="05050102010706020507" pitchFamily="18" charset="2"/>
              </a:rPr>
              <a:t>7. Instruments, design &amp; analysis software tools and databases</a:t>
            </a:r>
            <a:endParaRPr lang="en-GB" sz="2000" u="sng" dirty="0">
              <a:sym typeface="Symbol" panose="05050102010706020507" pitchFamily="18" charset="2"/>
            </a:endParaRP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2000" dirty="0">
                <a:sym typeface="Symbol" panose="05050102010706020507" pitchFamily="18" charset="2"/>
              </a:rPr>
              <a:t>- develop/upgrade specific instruments for qualification, quality control and testing;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2000" dirty="0">
                <a:sym typeface="Symbol" panose="05050102010706020507" pitchFamily="18" charset="2"/>
              </a:rPr>
              <a:t>- maintain/consolidate/develop suites of software tools and databases used for design, analysis, data acquisition, data storage and production follow up.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US" sz="2000" u="sng" dirty="0">
                <a:sym typeface="Symbol" panose="05050102010706020507" pitchFamily="18" charset="2"/>
              </a:rPr>
              <a:t>8. Polymers &amp; radiation hard materials and cryostat components  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GB" sz="2000" dirty="0">
                <a:sym typeface="Symbol" panose="05050102010706020507" pitchFamily="18" charset="2"/>
              </a:rPr>
              <a:t>- develop and qualify polymers and radiation hard materials for magnets and other applications at CERN;</a:t>
            </a:r>
          </a:p>
          <a:p>
            <a:pPr marL="360000" lvl="1" indent="0">
              <a:lnSpc>
                <a:spcPct val="95000"/>
              </a:lnSpc>
              <a:buNone/>
            </a:pPr>
            <a:r>
              <a:rPr lang="en-US" sz="2000" dirty="0">
                <a:sym typeface="Symbol" panose="05050102010706020507" pitchFamily="18" charset="2"/>
              </a:rPr>
              <a:t>- develop and qualify </a:t>
            </a:r>
            <a:r>
              <a:rPr lang="en-GB" sz="2000" dirty="0">
                <a:sym typeface="Symbol" panose="05050102010706020507" pitchFamily="18" charset="2"/>
              </a:rPr>
              <a:t>designs and materials for seals, feedthroughs and multilayer insulation.</a:t>
            </a:r>
          </a:p>
        </p:txBody>
      </p:sp>
    </p:spTree>
    <p:extLst>
      <p:ext uri="{BB962C8B-B14F-4D97-AF65-F5344CB8AC3E}">
        <p14:creationId xmlns:p14="http://schemas.microsoft.com/office/powerpoint/2010/main" val="330457587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“Virtuous Circle”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A4C582-7415-114D-B90E-14931092A054}"/>
              </a:ext>
            </a:extLst>
          </p:cNvPr>
          <p:cNvGrpSpPr>
            <a:grpSpLocks noChangeAspect="1"/>
          </p:cNvGrpSpPr>
          <p:nvPr/>
        </p:nvGrpSpPr>
        <p:grpSpPr>
          <a:xfrm>
            <a:off x="2723338" y="1499318"/>
            <a:ext cx="3383280" cy="3385408"/>
            <a:chOff x="1978025" y="1492250"/>
            <a:chExt cx="5038725" cy="5041900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72622FA-71E4-F347-A7C9-AA63BC112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025" y="1495425"/>
              <a:ext cx="3063875" cy="3778250"/>
            </a:xfrm>
            <a:custGeom>
              <a:avLst/>
              <a:gdLst>
                <a:gd name="T0" fmla="*/ 2520950 w 1930"/>
                <a:gd name="T1" fmla="*/ 0 h 2380"/>
                <a:gd name="T2" fmla="*/ 2520950 w 1930"/>
                <a:gd name="T3" fmla="*/ 0 h 2380"/>
                <a:gd name="T4" fmla="*/ 2263775 w 1930"/>
                <a:gd name="T5" fmla="*/ 12700 h 2380"/>
                <a:gd name="T6" fmla="*/ 2012950 w 1930"/>
                <a:gd name="T7" fmla="*/ 50800 h 2380"/>
                <a:gd name="T8" fmla="*/ 1771650 w 1930"/>
                <a:gd name="T9" fmla="*/ 114300 h 2380"/>
                <a:gd name="T10" fmla="*/ 1539875 w 1930"/>
                <a:gd name="T11" fmla="*/ 200025 h 2380"/>
                <a:gd name="T12" fmla="*/ 1320800 w 1930"/>
                <a:gd name="T13" fmla="*/ 304800 h 2380"/>
                <a:gd name="T14" fmla="*/ 1111250 w 1930"/>
                <a:gd name="T15" fmla="*/ 431800 h 2380"/>
                <a:gd name="T16" fmla="*/ 917575 w 1930"/>
                <a:gd name="T17" fmla="*/ 574675 h 2380"/>
                <a:gd name="T18" fmla="*/ 736600 w 1930"/>
                <a:gd name="T19" fmla="*/ 739775 h 2380"/>
                <a:gd name="T20" fmla="*/ 574675 w 1930"/>
                <a:gd name="T21" fmla="*/ 917575 h 2380"/>
                <a:gd name="T22" fmla="*/ 428625 w 1930"/>
                <a:gd name="T23" fmla="*/ 1111250 h 2380"/>
                <a:gd name="T24" fmla="*/ 304800 w 1930"/>
                <a:gd name="T25" fmla="*/ 1317625 h 2380"/>
                <a:gd name="T26" fmla="*/ 196850 w 1930"/>
                <a:gd name="T27" fmla="*/ 1539875 h 2380"/>
                <a:gd name="T28" fmla="*/ 111125 w 1930"/>
                <a:gd name="T29" fmla="*/ 1771650 h 2380"/>
                <a:gd name="T30" fmla="*/ 50800 w 1930"/>
                <a:gd name="T31" fmla="*/ 2012950 h 2380"/>
                <a:gd name="T32" fmla="*/ 12700 w 1930"/>
                <a:gd name="T33" fmla="*/ 2260600 h 2380"/>
                <a:gd name="T34" fmla="*/ 0 w 1930"/>
                <a:gd name="T35" fmla="*/ 2517775 h 2380"/>
                <a:gd name="T36" fmla="*/ 0 w 1930"/>
                <a:gd name="T37" fmla="*/ 2603500 h 2380"/>
                <a:gd name="T38" fmla="*/ 12700 w 1930"/>
                <a:gd name="T39" fmla="*/ 2774950 h 2380"/>
                <a:gd name="T40" fmla="*/ 34925 w 1930"/>
                <a:gd name="T41" fmla="*/ 2940050 h 2380"/>
                <a:gd name="T42" fmla="*/ 66675 w 1930"/>
                <a:gd name="T43" fmla="*/ 3101975 h 2380"/>
                <a:gd name="T44" fmla="*/ 111125 w 1930"/>
                <a:gd name="T45" fmla="*/ 3260725 h 2380"/>
                <a:gd name="T46" fmla="*/ 161925 w 1930"/>
                <a:gd name="T47" fmla="*/ 3413125 h 2380"/>
                <a:gd name="T48" fmla="*/ 225425 w 1930"/>
                <a:gd name="T49" fmla="*/ 3565525 h 2380"/>
                <a:gd name="T50" fmla="*/ 298450 w 1930"/>
                <a:gd name="T51" fmla="*/ 3708400 h 2380"/>
                <a:gd name="T52" fmla="*/ 342900 w 1930"/>
                <a:gd name="T53" fmla="*/ 3775075 h 2380"/>
                <a:gd name="T54" fmla="*/ 1270000 w 1930"/>
                <a:gd name="T55" fmla="*/ 3235325 h 2380"/>
                <a:gd name="T56" fmla="*/ 1228725 w 1930"/>
                <a:gd name="T57" fmla="*/ 3152775 h 2380"/>
                <a:gd name="T58" fmla="*/ 1155700 w 1930"/>
                <a:gd name="T59" fmla="*/ 2984500 h 2380"/>
                <a:gd name="T60" fmla="*/ 1108075 w 1930"/>
                <a:gd name="T61" fmla="*/ 2803525 h 2380"/>
                <a:gd name="T62" fmla="*/ 1082675 w 1930"/>
                <a:gd name="T63" fmla="*/ 2616200 h 2380"/>
                <a:gd name="T64" fmla="*/ 1079500 w 1930"/>
                <a:gd name="T65" fmla="*/ 2517775 h 2380"/>
                <a:gd name="T66" fmla="*/ 1089025 w 1930"/>
                <a:gd name="T67" fmla="*/ 2371725 h 2380"/>
                <a:gd name="T68" fmla="*/ 1108075 w 1930"/>
                <a:gd name="T69" fmla="*/ 2228850 h 2380"/>
                <a:gd name="T70" fmla="*/ 1146175 w 1930"/>
                <a:gd name="T71" fmla="*/ 2092325 h 2380"/>
                <a:gd name="T72" fmla="*/ 1193800 w 1930"/>
                <a:gd name="T73" fmla="*/ 1958975 h 2380"/>
                <a:gd name="T74" fmla="*/ 1254125 w 1930"/>
                <a:gd name="T75" fmla="*/ 1831975 h 2380"/>
                <a:gd name="T76" fmla="*/ 1327150 w 1930"/>
                <a:gd name="T77" fmla="*/ 1714500 h 2380"/>
                <a:gd name="T78" fmla="*/ 1409700 w 1930"/>
                <a:gd name="T79" fmla="*/ 1603375 h 2380"/>
                <a:gd name="T80" fmla="*/ 1501775 w 1930"/>
                <a:gd name="T81" fmla="*/ 1501775 h 2380"/>
                <a:gd name="T82" fmla="*/ 1606550 w 1930"/>
                <a:gd name="T83" fmla="*/ 1409700 h 2380"/>
                <a:gd name="T84" fmla="*/ 1714500 w 1930"/>
                <a:gd name="T85" fmla="*/ 1323975 h 2380"/>
                <a:gd name="T86" fmla="*/ 1835150 w 1930"/>
                <a:gd name="T87" fmla="*/ 1254125 h 2380"/>
                <a:gd name="T88" fmla="*/ 1962150 w 1930"/>
                <a:gd name="T89" fmla="*/ 1193800 h 2380"/>
                <a:gd name="T90" fmla="*/ 2092325 w 1930"/>
                <a:gd name="T91" fmla="*/ 1143000 h 2380"/>
                <a:gd name="T92" fmla="*/ 2232025 w 1930"/>
                <a:gd name="T93" fmla="*/ 1108075 h 2380"/>
                <a:gd name="T94" fmla="*/ 2374900 w 1930"/>
                <a:gd name="T95" fmla="*/ 1085850 h 2380"/>
                <a:gd name="T96" fmla="*/ 2520950 w 1930"/>
                <a:gd name="T97" fmla="*/ 1079500 h 2380"/>
                <a:gd name="T98" fmla="*/ 2520950 w 1930"/>
                <a:gd name="T99" fmla="*/ 1079500 h 2380"/>
                <a:gd name="T100" fmla="*/ 2520950 w 1930"/>
                <a:gd name="T101" fmla="*/ 0 h 238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930" h="2380">
                  <a:moveTo>
                    <a:pt x="1588" y="0"/>
                  </a:moveTo>
                  <a:lnTo>
                    <a:pt x="1588" y="0"/>
                  </a:lnTo>
                  <a:lnTo>
                    <a:pt x="1508" y="2"/>
                  </a:lnTo>
                  <a:lnTo>
                    <a:pt x="1426" y="8"/>
                  </a:lnTo>
                  <a:lnTo>
                    <a:pt x="1346" y="18"/>
                  </a:lnTo>
                  <a:lnTo>
                    <a:pt x="1268" y="32"/>
                  </a:lnTo>
                  <a:lnTo>
                    <a:pt x="1192" y="50"/>
                  </a:lnTo>
                  <a:lnTo>
                    <a:pt x="1116" y="72"/>
                  </a:lnTo>
                  <a:lnTo>
                    <a:pt x="1042" y="96"/>
                  </a:lnTo>
                  <a:lnTo>
                    <a:pt x="970" y="126"/>
                  </a:lnTo>
                  <a:lnTo>
                    <a:pt x="900" y="156"/>
                  </a:lnTo>
                  <a:lnTo>
                    <a:pt x="832" y="192"/>
                  </a:lnTo>
                  <a:lnTo>
                    <a:pt x="764" y="230"/>
                  </a:lnTo>
                  <a:lnTo>
                    <a:pt x="700" y="272"/>
                  </a:lnTo>
                  <a:lnTo>
                    <a:pt x="638" y="316"/>
                  </a:lnTo>
                  <a:lnTo>
                    <a:pt x="578" y="362"/>
                  </a:lnTo>
                  <a:lnTo>
                    <a:pt x="520" y="412"/>
                  </a:lnTo>
                  <a:lnTo>
                    <a:pt x="464" y="466"/>
                  </a:lnTo>
                  <a:lnTo>
                    <a:pt x="412" y="520"/>
                  </a:lnTo>
                  <a:lnTo>
                    <a:pt x="362" y="578"/>
                  </a:lnTo>
                  <a:lnTo>
                    <a:pt x="316" y="638"/>
                  </a:lnTo>
                  <a:lnTo>
                    <a:pt x="270" y="700"/>
                  </a:lnTo>
                  <a:lnTo>
                    <a:pt x="230" y="764"/>
                  </a:lnTo>
                  <a:lnTo>
                    <a:pt x="192" y="830"/>
                  </a:lnTo>
                  <a:lnTo>
                    <a:pt x="156" y="900"/>
                  </a:lnTo>
                  <a:lnTo>
                    <a:pt x="124" y="970"/>
                  </a:lnTo>
                  <a:lnTo>
                    <a:pt x="96" y="1042"/>
                  </a:lnTo>
                  <a:lnTo>
                    <a:pt x="70" y="1116"/>
                  </a:lnTo>
                  <a:lnTo>
                    <a:pt x="50" y="1190"/>
                  </a:lnTo>
                  <a:lnTo>
                    <a:pt x="32" y="1268"/>
                  </a:lnTo>
                  <a:lnTo>
                    <a:pt x="18" y="1346"/>
                  </a:lnTo>
                  <a:lnTo>
                    <a:pt x="8" y="1424"/>
                  </a:lnTo>
                  <a:lnTo>
                    <a:pt x="2" y="1506"/>
                  </a:lnTo>
                  <a:lnTo>
                    <a:pt x="0" y="1586"/>
                  </a:lnTo>
                  <a:lnTo>
                    <a:pt x="0" y="1640"/>
                  </a:lnTo>
                  <a:lnTo>
                    <a:pt x="2" y="1694"/>
                  </a:lnTo>
                  <a:lnTo>
                    <a:pt x="8" y="1748"/>
                  </a:lnTo>
                  <a:lnTo>
                    <a:pt x="14" y="1800"/>
                  </a:lnTo>
                  <a:lnTo>
                    <a:pt x="22" y="1852"/>
                  </a:lnTo>
                  <a:lnTo>
                    <a:pt x="30" y="1904"/>
                  </a:lnTo>
                  <a:lnTo>
                    <a:pt x="42" y="1954"/>
                  </a:lnTo>
                  <a:lnTo>
                    <a:pt x="54" y="2004"/>
                  </a:lnTo>
                  <a:lnTo>
                    <a:pt x="70" y="2054"/>
                  </a:lnTo>
                  <a:lnTo>
                    <a:pt x="86" y="2102"/>
                  </a:lnTo>
                  <a:lnTo>
                    <a:pt x="102" y="2150"/>
                  </a:lnTo>
                  <a:lnTo>
                    <a:pt x="122" y="2198"/>
                  </a:lnTo>
                  <a:lnTo>
                    <a:pt x="142" y="2246"/>
                  </a:lnTo>
                  <a:lnTo>
                    <a:pt x="164" y="2290"/>
                  </a:lnTo>
                  <a:lnTo>
                    <a:pt x="188" y="2336"/>
                  </a:lnTo>
                  <a:lnTo>
                    <a:pt x="212" y="2380"/>
                  </a:lnTo>
                  <a:lnTo>
                    <a:pt x="216" y="2378"/>
                  </a:lnTo>
                  <a:lnTo>
                    <a:pt x="338" y="1912"/>
                  </a:lnTo>
                  <a:lnTo>
                    <a:pt x="800" y="2038"/>
                  </a:lnTo>
                  <a:lnTo>
                    <a:pt x="774" y="1986"/>
                  </a:lnTo>
                  <a:lnTo>
                    <a:pt x="750" y="1934"/>
                  </a:lnTo>
                  <a:lnTo>
                    <a:pt x="728" y="1880"/>
                  </a:lnTo>
                  <a:lnTo>
                    <a:pt x="712" y="1824"/>
                  </a:lnTo>
                  <a:lnTo>
                    <a:pt x="698" y="1766"/>
                  </a:lnTo>
                  <a:lnTo>
                    <a:pt x="688" y="1708"/>
                  </a:lnTo>
                  <a:lnTo>
                    <a:pt x="682" y="1648"/>
                  </a:lnTo>
                  <a:lnTo>
                    <a:pt x="680" y="1586"/>
                  </a:lnTo>
                  <a:lnTo>
                    <a:pt x="682" y="1540"/>
                  </a:lnTo>
                  <a:lnTo>
                    <a:pt x="686" y="1494"/>
                  </a:lnTo>
                  <a:lnTo>
                    <a:pt x="690" y="1448"/>
                  </a:lnTo>
                  <a:lnTo>
                    <a:pt x="698" y="1404"/>
                  </a:lnTo>
                  <a:lnTo>
                    <a:pt x="708" y="1360"/>
                  </a:lnTo>
                  <a:lnTo>
                    <a:pt x="722" y="1318"/>
                  </a:lnTo>
                  <a:lnTo>
                    <a:pt x="736" y="1274"/>
                  </a:lnTo>
                  <a:lnTo>
                    <a:pt x="752" y="1234"/>
                  </a:lnTo>
                  <a:lnTo>
                    <a:pt x="770" y="1194"/>
                  </a:lnTo>
                  <a:lnTo>
                    <a:pt x="790" y="1154"/>
                  </a:lnTo>
                  <a:lnTo>
                    <a:pt x="812" y="1116"/>
                  </a:lnTo>
                  <a:lnTo>
                    <a:pt x="836" y="1080"/>
                  </a:lnTo>
                  <a:lnTo>
                    <a:pt x="860" y="1044"/>
                  </a:lnTo>
                  <a:lnTo>
                    <a:pt x="888" y="1010"/>
                  </a:lnTo>
                  <a:lnTo>
                    <a:pt x="916" y="978"/>
                  </a:lnTo>
                  <a:lnTo>
                    <a:pt x="946" y="946"/>
                  </a:lnTo>
                  <a:lnTo>
                    <a:pt x="978" y="916"/>
                  </a:lnTo>
                  <a:lnTo>
                    <a:pt x="1012" y="888"/>
                  </a:lnTo>
                  <a:lnTo>
                    <a:pt x="1046" y="860"/>
                  </a:lnTo>
                  <a:lnTo>
                    <a:pt x="1080" y="834"/>
                  </a:lnTo>
                  <a:lnTo>
                    <a:pt x="1118" y="812"/>
                  </a:lnTo>
                  <a:lnTo>
                    <a:pt x="1156" y="790"/>
                  </a:lnTo>
                  <a:lnTo>
                    <a:pt x="1196" y="770"/>
                  </a:lnTo>
                  <a:lnTo>
                    <a:pt x="1236" y="752"/>
                  </a:lnTo>
                  <a:lnTo>
                    <a:pt x="1276" y="736"/>
                  </a:lnTo>
                  <a:lnTo>
                    <a:pt x="1318" y="720"/>
                  </a:lnTo>
                  <a:lnTo>
                    <a:pt x="1362" y="708"/>
                  </a:lnTo>
                  <a:lnTo>
                    <a:pt x="1406" y="698"/>
                  </a:lnTo>
                  <a:lnTo>
                    <a:pt x="1450" y="690"/>
                  </a:lnTo>
                  <a:lnTo>
                    <a:pt x="1496" y="684"/>
                  </a:lnTo>
                  <a:lnTo>
                    <a:pt x="1542" y="682"/>
                  </a:lnTo>
                  <a:lnTo>
                    <a:pt x="1588" y="680"/>
                  </a:lnTo>
                  <a:lnTo>
                    <a:pt x="1930" y="340"/>
                  </a:lnTo>
                  <a:lnTo>
                    <a:pt x="1588" y="0"/>
                  </a:lnTo>
                  <a:close/>
                </a:path>
              </a:pathLst>
            </a:custGeom>
            <a:solidFill>
              <a:srgbClr val="DCE4F2"/>
            </a:solidFill>
            <a:ln w="1270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8225CAA1-0801-6D48-9C73-88A38B75E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975" y="1492250"/>
              <a:ext cx="2517775" cy="3981450"/>
            </a:xfrm>
            <a:custGeom>
              <a:avLst/>
              <a:gdLst>
                <a:gd name="T0" fmla="*/ 2178050 w 1586"/>
                <a:gd name="T1" fmla="*/ 3781425 h 2508"/>
                <a:gd name="T2" fmla="*/ 2178050 w 1586"/>
                <a:gd name="T3" fmla="*/ 3781425 h 2508"/>
                <a:gd name="T4" fmla="*/ 2295525 w 1586"/>
                <a:gd name="T5" fmla="*/ 3552825 h 2508"/>
                <a:gd name="T6" fmla="*/ 2387600 w 1586"/>
                <a:gd name="T7" fmla="*/ 3314700 h 2508"/>
                <a:gd name="T8" fmla="*/ 2457450 w 1586"/>
                <a:gd name="T9" fmla="*/ 3076575 h 2508"/>
                <a:gd name="T10" fmla="*/ 2498725 w 1586"/>
                <a:gd name="T11" fmla="*/ 2832100 h 2508"/>
                <a:gd name="T12" fmla="*/ 2517775 w 1586"/>
                <a:gd name="T13" fmla="*/ 2587625 h 2508"/>
                <a:gd name="T14" fmla="*/ 2511425 w 1586"/>
                <a:gd name="T15" fmla="*/ 2346325 h 2508"/>
                <a:gd name="T16" fmla="*/ 2482850 w 1586"/>
                <a:gd name="T17" fmla="*/ 2105025 h 2508"/>
                <a:gd name="T18" fmla="*/ 2432050 w 1586"/>
                <a:gd name="T19" fmla="*/ 1866900 h 2508"/>
                <a:gd name="T20" fmla="*/ 2359025 w 1586"/>
                <a:gd name="T21" fmla="*/ 1638300 h 2508"/>
                <a:gd name="T22" fmla="*/ 2263775 w 1586"/>
                <a:gd name="T23" fmla="*/ 1416050 h 2508"/>
                <a:gd name="T24" fmla="*/ 2146300 w 1586"/>
                <a:gd name="T25" fmla="*/ 1200150 h 2508"/>
                <a:gd name="T26" fmla="*/ 2009775 w 1586"/>
                <a:gd name="T27" fmla="*/ 1000125 h 2508"/>
                <a:gd name="T28" fmla="*/ 1851025 w 1586"/>
                <a:gd name="T29" fmla="*/ 809625 h 2508"/>
                <a:gd name="T30" fmla="*/ 1673225 w 1586"/>
                <a:gd name="T31" fmla="*/ 635000 h 2508"/>
                <a:gd name="T32" fmla="*/ 1476375 w 1586"/>
                <a:gd name="T33" fmla="*/ 476250 h 2508"/>
                <a:gd name="T34" fmla="*/ 1260475 w 1586"/>
                <a:gd name="T35" fmla="*/ 336550 h 2508"/>
                <a:gd name="T36" fmla="*/ 1184275 w 1586"/>
                <a:gd name="T37" fmla="*/ 295275 h 2508"/>
                <a:gd name="T38" fmla="*/ 1031875 w 1586"/>
                <a:gd name="T39" fmla="*/ 222250 h 2508"/>
                <a:gd name="T40" fmla="*/ 876300 w 1586"/>
                <a:gd name="T41" fmla="*/ 158750 h 2508"/>
                <a:gd name="T42" fmla="*/ 720725 w 1586"/>
                <a:gd name="T43" fmla="*/ 104775 h 2508"/>
                <a:gd name="T44" fmla="*/ 561975 w 1586"/>
                <a:gd name="T45" fmla="*/ 63500 h 2508"/>
                <a:gd name="T46" fmla="*/ 403225 w 1586"/>
                <a:gd name="T47" fmla="*/ 31750 h 2508"/>
                <a:gd name="T48" fmla="*/ 241300 w 1586"/>
                <a:gd name="T49" fmla="*/ 12700 h 2508"/>
                <a:gd name="T50" fmla="*/ 79375 w 1586"/>
                <a:gd name="T51" fmla="*/ 3175 h 2508"/>
                <a:gd name="T52" fmla="*/ 0 w 1586"/>
                <a:gd name="T53" fmla="*/ 6350 h 2508"/>
                <a:gd name="T54" fmla="*/ 3175 w 1586"/>
                <a:gd name="T55" fmla="*/ 1082675 h 2508"/>
                <a:gd name="T56" fmla="*/ 95250 w 1586"/>
                <a:gd name="T57" fmla="*/ 1085850 h 2508"/>
                <a:gd name="T58" fmla="*/ 279400 w 1586"/>
                <a:gd name="T59" fmla="*/ 1108075 h 2508"/>
                <a:gd name="T60" fmla="*/ 457200 w 1586"/>
                <a:gd name="T61" fmla="*/ 1155700 h 2508"/>
                <a:gd name="T62" fmla="*/ 635000 w 1586"/>
                <a:gd name="T63" fmla="*/ 1228725 h 2508"/>
                <a:gd name="T64" fmla="*/ 720725 w 1586"/>
                <a:gd name="T65" fmla="*/ 1273175 h 2508"/>
                <a:gd name="T66" fmla="*/ 844550 w 1586"/>
                <a:gd name="T67" fmla="*/ 1355725 h 2508"/>
                <a:gd name="T68" fmla="*/ 955675 w 1586"/>
                <a:gd name="T69" fmla="*/ 1444625 h 2508"/>
                <a:gd name="T70" fmla="*/ 1057275 w 1586"/>
                <a:gd name="T71" fmla="*/ 1543050 h 2508"/>
                <a:gd name="T72" fmla="*/ 1146175 w 1586"/>
                <a:gd name="T73" fmla="*/ 1651000 h 2508"/>
                <a:gd name="T74" fmla="*/ 1225550 w 1586"/>
                <a:gd name="T75" fmla="*/ 1768475 h 2508"/>
                <a:gd name="T76" fmla="*/ 1292225 w 1586"/>
                <a:gd name="T77" fmla="*/ 1889125 h 2508"/>
                <a:gd name="T78" fmla="*/ 1346200 w 1586"/>
                <a:gd name="T79" fmla="*/ 2016125 h 2508"/>
                <a:gd name="T80" fmla="*/ 1390650 w 1586"/>
                <a:gd name="T81" fmla="*/ 2149475 h 2508"/>
                <a:gd name="T82" fmla="*/ 1419225 w 1586"/>
                <a:gd name="T83" fmla="*/ 2282825 h 2508"/>
                <a:gd name="T84" fmla="*/ 1435100 w 1586"/>
                <a:gd name="T85" fmla="*/ 2422525 h 2508"/>
                <a:gd name="T86" fmla="*/ 1438275 w 1586"/>
                <a:gd name="T87" fmla="*/ 2559050 h 2508"/>
                <a:gd name="T88" fmla="*/ 1428750 w 1586"/>
                <a:gd name="T89" fmla="*/ 2698750 h 2508"/>
                <a:gd name="T90" fmla="*/ 1403350 w 1586"/>
                <a:gd name="T91" fmla="*/ 2838450 h 2508"/>
                <a:gd name="T92" fmla="*/ 1365250 w 1586"/>
                <a:gd name="T93" fmla="*/ 2974975 h 2508"/>
                <a:gd name="T94" fmla="*/ 1311275 w 1586"/>
                <a:gd name="T95" fmla="*/ 3111500 h 2508"/>
                <a:gd name="T96" fmla="*/ 1244600 w 1586"/>
                <a:gd name="T97" fmla="*/ 3241675 h 2508"/>
                <a:gd name="T98" fmla="*/ 1244600 w 1586"/>
                <a:gd name="T99" fmla="*/ 3241675 h 2508"/>
                <a:gd name="T100" fmla="*/ 2178050 w 1586"/>
                <a:gd name="T101" fmla="*/ 3781425 h 250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586" h="2508">
                  <a:moveTo>
                    <a:pt x="1372" y="2382"/>
                  </a:moveTo>
                  <a:lnTo>
                    <a:pt x="1372" y="2382"/>
                  </a:lnTo>
                  <a:lnTo>
                    <a:pt x="1412" y="2310"/>
                  </a:lnTo>
                  <a:lnTo>
                    <a:pt x="1446" y="2238"/>
                  </a:lnTo>
                  <a:lnTo>
                    <a:pt x="1478" y="2164"/>
                  </a:lnTo>
                  <a:lnTo>
                    <a:pt x="1504" y="2088"/>
                  </a:lnTo>
                  <a:lnTo>
                    <a:pt x="1528" y="2014"/>
                  </a:lnTo>
                  <a:lnTo>
                    <a:pt x="1548" y="1938"/>
                  </a:lnTo>
                  <a:lnTo>
                    <a:pt x="1562" y="1862"/>
                  </a:lnTo>
                  <a:lnTo>
                    <a:pt x="1574" y="1784"/>
                  </a:lnTo>
                  <a:lnTo>
                    <a:pt x="1582" y="1708"/>
                  </a:lnTo>
                  <a:lnTo>
                    <a:pt x="1586" y="1630"/>
                  </a:lnTo>
                  <a:lnTo>
                    <a:pt x="1586" y="1554"/>
                  </a:lnTo>
                  <a:lnTo>
                    <a:pt x="1582" y="1478"/>
                  </a:lnTo>
                  <a:lnTo>
                    <a:pt x="1576" y="1402"/>
                  </a:lnTo>
                  <a:lnTo>
                    <a:pt x="1564" y="1326"/>
                  </a:lnTo>
                  <a:lnTo>
                    <a:pt x="1550" y="1250"/>
                  </a:lnTo>
                  <a:lnTo>
                    <a:pt x="1532" y="1176"/>
                  </a:lnTo>
                  <a:lnTo>
                    <a:pt x="1510" y="1104"/>
                  </a:lnTo>
                  <a:lnTo>
                    <a:pt x="1486" y="1032"/>
                  </a:lnTo>
                  <a:lnTo>
                    <a:pt x="1458" y="960"/>
                  </a:lnTo>
                  <a:lnTo>
                    <a:pt x="1426" y="892"/>
                  </a:lnTo>
                  <a:lnTo>
                    <a:pt x="1390" y="824"/>
                  </a:lnTo>
                  <a:lnTo>
                    <a:pt x="1352" y="756"/>
                  </a:lnTo>
                  <a:lnTo>
                    <a:pt x="1310" y="692"/>
                  </a:lnTo>
                  <a:lnTo>
                    <a:pt x="1266" y="630"/>
                  </a:lnTo>
                  <a:lnTo>
                    <a:pt x="1218" y="568"/>
                  </a:lnTo>
                  <a:lnTo>
                    <a:pt x="1166" y="510"/>
                  </a:lnTo>
                  <a:lnTo>
                    <a:pt x="1112" y="454"/>
                  </a:lnTo>
                  <a:lnTo>
                    <a:pt x="1054" y="400"/>
                  </a:lnTo>
                  <a:lnTo>
                    <a:pt x="994" y="350"/>
                  </a:lnTo>
                  <a:lnTo>
                    <a:pt x="930" y="300"/>
                  </a:lnTo>
                  <a:lnTo>
                    <a:pt x="864" y="256"/>
                  </a:lnTo>
                  <a:lnTo>
                    <a:pt x="794" y="212"/>
                  </a:lnTo>
                  <a:lnTo>
                    <a:pt x="746" y="186"/>
                  </a:lnTo>
                  <a:lnTo>
                    <a:pt x="698" y="162"/>
                  </a:lnTo>
                  <a:lnTo>
                    <a:pt x="650" y="140"/>
                  </a:lnTo>
                  <a:lnTo>
                    <a:pt x="602" y="118"/>
                  </a:lnTo>
                  <a:lnTo>
                    <a:pt x="552" y="100"/>
                  </a:lnTo>
                  <a:lnTo>
                    <a:pt x="504" y="82"/>
                  </a:lnTo>
                  <a:lnTo>
                    <a:pt x="454" y="66"/>
                  </a:lnTo>
                  <a:lnTo>
                    <a:pt x="404" y="52"/>
                  </a:lnTo>
                  <a:lnTo>
                    <a:pt x="354" y="40"/>
                  </a:lnTo>
                  <a:lnTo>
                    <a:pt x="304" y="30"/>
                  </a:lnTo>
                  <a:lnTo>
                    <a:pt x="254" y="20"/>
                  </a:lnTo>
                  <a:lnTo>
                    <a:pt x="202" y="14"/>
                  </a:lnTo>
                  <a:lnTo>
                    <a:pt x="152" y="8"/>
                  </a:lnTo>
                  <a:lnTo>
                    <a:pt x="102" y="4"/>
                  </a:lnTo>
                  <a:lnTo>
                    <a:pt x="50" y="2"/>
                  </a:lnTo>
                  <a:lnTo>
                    <a:pt x="0" y="0"/>
                  </a:lnTo>
                  <a:lnTo>
                    <a:pt x="0" y="4"/>
                  </a:lnTo>
                  <a:lnTo>
                    <a:pt x="342" y="344"/>
                  </a:lnTo>
                  <a:lnTo>
                    <a:pt x="2" y="682"/>
                  </a:lnTo>
                  <a:lnTo>
                    <a:pt x="60" y="684"/>
                  </a:lnTo>
                  <a:lnTo>
                    <a:pt x="118" y="688"/>
                  </a:lnTo>
                  <a:lnTo>
                    <a:pt x="176" y="698"/>
                  </a:lnTo>
                  <a:lnTo>
                    <a:pt x="232" y="712"/>
                  </a:lnTo>
                  <a:lnTo>
                    <a:pt x="288" y="728"/>
                  </a:lnTo>
                  <a:lnTo>
                    <a:pt x="344" y="750"/>
                  </a:lnTo>
                  <a:lnTo>
                    <a:pt x="400" y="774"/>
                  </a:lnTo>
                  <a:lnTo>
                    <a:pt x="454" y="802"/>
                  </a:lnTo>
                  <a:lnTo>
                    <a:pt x="492" y="828"/>
                  </a:lnTo>
                  <a:lnTo>
                    <a:pt x="532" y="854"/>
                  </a:lnTo>
                  <a:lnTo>
                    <a:pt x="568" y="880"/>
                  </a:lnTo>
                  <a:lnTo>
                    <a:pt x="602" y="910"/>
                  </a:lnTo>
                  <a:lnTo>
                    <a:pt x="636" y="940"/>
                  </a:lnTo>
                  <a:lnTo>
                    <a:pt x="666" y="972"/>
                  </a:lnTo>
                  <a:lnTo>
                    <a:pt x="696" y="1006"/>
                  </a:lnTo>
                  <a:lnTo>
                    <a:pt x="722" y="1040"/>
                  </a:lnTo>
                  <a:lnTo>
                    <a:pt x="748" y="1076"/>
                  </a:lnTo>
                  <a:lnTo>
                    <a:pt x="772" y="1114"/>
                  </a:lnTo>
                  <a:lnTo>
                    <a:pt x="794" y="1152"/>
                  </a:lnTo>
                  <a:lnTo>
                    <a:pt x="814" y="1190"/>
                  </a:lnTo>
                  <a:lnTo>
                    <a:pt x="832" y="1230"/>
                  </a:lnTo>
                  <a:lnTo>
                    <a:pt x="848" y="1270"/>
                  </a:lnTo>
                  <a:lnTo>
                    <a:pt x="862" y="1312"/>
                  </a:lnTo>
                  <a:lnTo>
                    <a:pt x="876" y="1354"/>
                  </a:lnTo>
                  <a:lnTo>
                    <a:pt x="886" y="1396"/>
                  </a:lnTo>
                  <a:lnTo>
                    <a:pt x="894" y="1438"/>
                  </a:lnTo>
                  <a:lnTo>
                    <a:pt x="900" y="1482"/>
                  </a:lnTo>
                  <a:lnTo>
                    <a:pt x="904" y="1526"/>
                  </a:lnTo>
                  <a:lnTo>
                    <a:pt x="906" y="1570"/>
                  </a:lnTo>
                  <a:lnTo>
                    <a:pt x="906" y="1612"/>
                  </a:lnTo>
                  <a:lnTo>
                    <a:pt x="904" y="1656"/>
                  </a:lnTo>
                  <a:lnTo>
                    <a:pt x="900" y="1700"/>
                  </a:lnTo>
                  <a:lnTo>
                    <a:pt x="892" y="1744"/>
                  </a:lnTo>
                  <a:lnTo>
                    <a:pt x="884" y="1788"/>
                  </a:lnTo>
                  <a:lnTo>
                    <a:pt x="872" y="1832"/>
                  </a:lnTo>
                  <a:lnTo>
                    <a:pt x="860" y="1874"/>
                  </a:lnTo>
                  <a:lnTo>
                    <a:pt x="844" y="1918"/>
                  </a:lnTo>
                  <a:lnTo>
                    <a:pt x="826" y="1960"/>
                  </a:lnTo>
                  <a:lnTo>
                    <a:pt x="806" y="2002"/>
                  </a:lnTo>
                  <a:lnTo>
                    <a:pt x="784" y="2042"/>
                  </a:lnTo>
                  <a:lnTo>
                    <a:pt x="908" y="2508"/>
                  </a:lnTo>
                  <a:lnTo>
                    <a:pt x="1372" y="2382"/>
                  </a:lnTo>
                  <a:close/>
                </a:path>
              </a:pathLst>
            </a:custGeom>
            <a:solidFill>
              <a:srgbClr val="B7C7E4"/>
            </a:solidFill>
            <a:ln w="1270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8A6C4DA0-8E81-1848-B1E7-7440DF061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4575" y="4533900"/>
              <a:ext cx="4365625" cy="2000250"/>
            </a:xfrm>
            <a:custGeom>
              <a:avLst/>
              <a:gdLst>
                <a:gd name="T0" fmla="*/ 0 w 2750"/>
                <a:gd name="T1" fmla="*/ 736600 h 1260"/>
                <a:gd name="T2" fmla="*/ 0 w 2750"/>
                <a:gd name="T3" fmla="*/ 736600 h 1260"/>
                <a:gd name="T4" fmla="*/ 139700 w 2750"/>
                <a:gd name="T5" fmla="*/ 955675 h 1260"/>
                <a:gd name="T6" fmla="*/ 298450 w 2750"/>
                <a:gd name="T7" fmla="*/ 1152525 h 1260"/>
                <a:gd name="T8" fmla="*/ 473075 w 2750"/>
                <a:gd name="T9" fmla="*/ 1330325 h 1260"/>
                <a:gd name="T10" fmla="*/ 663575 w 2750"/>
                <a:gd name="T11" fmla="*/ 1489075 h 1260"/>
                <a:gd name="T12" fmla="*/ 866775 w 2750"/>
                <a:gd name="T13" fmla="*/ 1628775 h 1260"/>
                <a:gd name="T14" fmla="*/ 1079500 w 2750"/>
                <a:gd name="T15" fmla="*/ 1746250 h 1260"/>
                <a:gd name="T16" fmla="*/ 1301750 w 2750"/>
                <a:gd name="T17" fmla="*/ 1841500 h 1260"/>
                <a:gd name="T18" fmla="*/ 1530350 w 2750"/>
                <a:gd name="T19" fmla="*/ 1914525 h 1260"/>
                <a:gd name="T20" fmla="*/ 1768475 w 2750"/>
                <a:gd name="T21" fmla="*/ 1965325 h 1260"/>
                <a:gd name="T22" fmla="*/ 2009775 w 2750"/>
                <a:gd name="T23" fmla="*/ 1993900 h 1260"/>
                <a:gd name="T24" fmla="*/ 2251075 w 2750"/>
                <a:gd name="T25" fmla="*/ 2000250 h 1260"/>
                <a:gd name="T26" fmla="*/ 2495550 w 2750"/>
                <a:gd name="T27" fmla="*/ 1981200 h 1260"/>
                <a:gd name="T28" fmla="*/ 2736850 w 2750"/>
                <a:gd name="T29" fmla="*/ 1939925 h 1260"/>
                <a:gd name="T30" fmla="*/ 2978150 w 2750"/>
                <a:gd name="T31" fmla="*/ 1873250 h 1260"/>
                <a:gd name="T32" fmla="*/ 3213100 w 2750"/>
                <a:gd name="T33" fmla="*/ 1781175 h 1260"/>
                <a:gd name="T34" fmla="*/ 3441700 w 2750"/>
                <a:gd name="T35" fmla="*/ 1663700 h 1260"/>
                <a:gd name="T36" fmla="*/ 3517900 w 2750"/>
                <a:gd name="T37" fmla="*/ 1619250 h 1260"/>
                <a:gd name="T38" fmla="*/ 3657600 w 2750"/>
                <a:gd name="T39" fmla="*/ 1527175 h 1260"/>
                <a:gd name="T40" fmla="*/ 3790950 w 2750"/>
                <a:gd name="T41" fmla="*/ 1422400 h 1260"/>
                <a:gd name="T42" fmla="*/ 3914775 w 2750"/>
                <a:gd name="T43" fmla="*/ 1314450 h 1260"/>
                <a:gd name="T44" fmla="*/ 4029075 w 2750"/>
                <a:gd name="T45" fmla="*/ 1196975 h 1260"/>
                <a:gd name="T46" fmla="*/ 4137025 w 2750"/>
                <a:gd name="T47" fmla="*/ 1073150 h 1260"/>
                <a:gd name="T48" fmla="*/ 4235450 w 2750"/>
                <a:gd name="T49" fmla="*/ 946150 h 1260"/>
                <a:gd name="T50" fmla="*/ 4324350 w 2750"/>
                <a:gd name="T51" fmla="*/ 809625 h 1260"/>
                <a:gd name="T52" fmla="*/ 4359275 w 2750"/>
                <a:gd name="T53" fmla="*/ 739775 h 1260"/>
                <a:gd name="T54" fmla="*/ 3425825 w 2750"/>
                <a:gd name="T55" fmla="*/ 206375 h 1260"/>
                <a:gd name="T56" fmla="*/ 3378200 w 2750"/>
                <a:gd name="T57" fmla="*/ 282575 h 1260"/>
                <a:gd name="T58" fmla="*/ 3267075 w 2750"/>
                <a:gd name="T59" fmla="*/ 428625 h 1260"/>
                <a:gd name="T60" fmla="*/ 3133725 w 2750"/>
                <a:gd name="T61" fmla="*/ 561975 h 1260"/>
                <a:gd name="T62" fmla="*/ 2984500 w 2750"/>
                <a:gd name="T63" fmla="*/ 676275 h 1260"/>
                <a:gd name="T64" fmla="*/ 2901950 w 2750"/>
                <a:gd name="T65" fmla="*/ 727075 h 1260"/>
                <a:gd name="T66" fmla="*/ 2771775 w 2750"/>
                <a:gd name="T67" fmla="*/ 793750 h 1260"/>
                <a:gd name="T68" fmla="*/ 2635250 w 2750"/>
                <a:gd name="T69" fmla="*/ 847725 h 1260"/>
                <a:gd name="T70" fmla="*/ 2498725 w 2750"/>
                <a:gd name="T71" fmla="*/ 885825 h 1260"/>
                <a:gd name="T72" fmla="*/ 2359025 w 2750"/>
                <a:gd name="T73" fmla="*/ 911225 h 1260"/>
                <a:gd name="T74" fmla="*/ 2222500 w 2750"/>
                <a:gd name="T75" fmla="*/ 920750 h 1260"/>
                <a:gd name="T76" fmla="*/ 2082800 w 2750"/>
                <a:gd name="T77" fmla="*/ 917575 h 1260"/>
                <a:gd name="T78" fmla="*/ 1946275 w 2750"/>
                <a:gd name="T79" fmla="*/ 901700 h 1260"/>
                <a:gd name="T80" fmla="*/ 1809750 w 2750"/>
                <a:gd name="T81" fmla="*/ 869950 h 1260"/>
                <a:gd name="T82" fmla="*/ 1679575 w 2750"/>
                <a:gd name="T83" fmla="*/ 828675 h 1260"/>
                <a:gd name="T84" fmla="*/ 1549400 w 2750"/>
                <a:gd name="T85" fmla="*/ 774700 h 1260"/>
                <a:gd name="T86" fmla="*/ 1428750 w 2750"/>
                <a:gd name="T87" fmla="*/ 708025 h 1260"/>
                <a:gd name="T88" fmla="*/ 1314450 w 2750"/>
                <a:gd name="T89" fmla="*/ 628650 h 1260"/>
                <a:gd name="T90" fmla="*/ 1206500 w 2750"/>
                <a:gd name="T91" fmla="*/ 536575 h 1260"/>
                <a:gd name="T92" fmla="*/ 1104900 w 2750"/>
                <a:gd name="T93" fmla="*/ 434975 h 1260"/>
                <a:gd name="T94" fmla="*/ 1016000 w 2750"/>
                <a:gd name="T95" fmla="*/ 323850 h 1260"/>
                <a:gd name="T96" fmla="*/ 933450 w 2750"/>
                <a:gd name="T97" fmla="*/ 196850 h 1260"/>
                <a:gd name="T98" fmla="*/ 933450 w 2750"/>
                <a:gd name="T99" fmla="*/ 196850 h 1260"/>
                <a:gd name="T100" fmla="*/ 0 w 2750"/>
                <a:gd name="T101" fmla="*/ 736600 h 126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750" h="1260">
                  <a:moveTo>
                    <a:pt x="0" y="464"/>
                  </a:moveTo>
                  <a:lnTo>
                    <a:pt x="0" y="464"/>
                  </a:lnTo>
                  <a:lnTo>
                    <a:pt x="44" y="534"/>
                  </a:lnTo>
                  <a:lnTo>
                    <a:pt x="88" y="602"/>
                  </a:lnTo>
                  <a:lnTo>
                    <a:pt x="138" y="666"/>
                  </a:lnTo>
                  <a:lnTo>
                    <a:pt x="188" y="726"/>
                  </a:lnTo>
                  <a:lnTo>
                    <a:pt x="242" y="784"/>
                  </a:lnTo>
                  <a:lnTo>
                    <a:pt x="298" y="838"/>
                  </a:lnTo>
                  <a:lnTo>
                    <a:pt x="356" y="890"/>
                  </a:lnTo>
                  <a:lnTo>
                    <a:pt x="418" y="938"/>
                  </a:lnTo>
                  <a:lnTo>
                    <a:pt x="480" y="984"/>
                  </a:lnTo>
                  <a:lnTo>
                    <a:pt x="546" y="1026"/>
                  </a:lnTo>
                  <a:lnTo>
                    <a:pt x="612" y="1064"/>
                  </a:lnTo>
                  <a:lnTo>
                    <a:pt x="680" y="1100"/>
                  </a:lnTo>
                  <a:lnTo>
                    <a:pt x="748" y="1130"/>
                  </a:lnTo>
                  <a:lnTo>
                    <a:pt x="820" y="1160"/>
                  </a:lnTo>
                  <a:lnTo>
                    <a:pt x="892" y="1184"/>
                  </a:lnTo>
                  <a:lnTo>
                    <a:pt x="964" y="1206"/>
                  </a:lnTo>
                  <a:lnTo>
                    <a:pt x="1038" y="1224"/>
                  </a:lnTo>
                  <a:lnTo>
                    <a:pt x="1114" y="1238"/>
                  </a:lnTo>
                  <a:lnTo>
                    <a:pt x="1190" y="1250"/>
                  </a:lnTo>
                  <a:lnTo>
                    <a:pt x="1266" y="1256"/>
                  </a:lnTo>
                  <a:lnTo>
                    <a:pt x="1342" y="1260"/>
                  </a:lnTo>
                  <a:lnTo>
                    <a:pt x="1418" y="1260"/>
                  </a:lnTo>
                  <a:lnTo>
                    <a:pt x="1494" y="1256"/>
                  </a:lnTo>
                  <a:lnTo>
                    <a:pt x="1572" y="1248"/>
                  </a:lnTo>
                  <a:lnTo>
                    <a:pt x="1648" y="1238"/>
                  </a:lnTo>
                  <a:lnTo>
                    <a:pt x="1724" y="1222"/>
                  </a:lnTo>
                  <a:lnTo>
                    <a:pt x="1800" y="1204"/>
                  </a:lnTo>
                  <a:lnTo>
                    <a:pt x="1876" y="1180"/>
                  </a:lnTo>
                  <a:lnTo>
                    <a:pt x="1950" y="1154"/>
                  </a:lnTo>
                  <a:lnTo>
                    <a:pt x="2024" y="1122"/>
                  </a:lnTo>
                  <a:lnTo>
                    <a:pt x="2098" y="1088"/>
                  </a:lnTo>
                  <a:lnTo>
                    <a:pt x="2168" y="1048"/>
                  </a:lnTo>
                  <a:lnTo>
                    <a:pt x="2216" y="1020"/>
                  </a:lnTo>
                  <a:lnTo>
                    <a:pt x="2260" y="992"/>
                  </a:lnTo>
                  <a:lnTo>
                    <a:pt x="2304" y="962"/>
                  </a:lnTo>
                  <a:lnTo>
                    <a:pt x="2346" y="930"/>
                  </a:lnTo>
                  <a:lnTo>
                    <a:pt x="2388" y="896"/>
                  </a:lnTo>
                  <a:lnTo>
                    <a:pt x="2428" y="862"/>
                  </a:lnTo>
                  <a:lnTo>
                    <a:pt x="2466" y="828"/>
                  </a:lnTo>
                  <a:lnTo>
                    <a:pt x="2502" y="792"/>
                  </a:lnTo>
                  <a:lnTo>
                    <a:pt x="2538" y="754"/>
                  </a:lnTo>
                  <a:lnTo>
                    <a:pt x="2572" y="716"/>
                  </a:lnTo>
                  <a:lnTo>
                    <a:pt x="2606" y="676"/>
                  </a:lnTo>
                  <a:lnTo>
                    <a:pt x="2638" y="636"/>
                  </a:lnTo>
                  <a:lnTo>
                    <a:pt x="2668" y="596"/>
                  </a:lnTo>
                  <a:lnTo>
                    <a:pt x="2696" y="554"/>
                  </a:lnTo>
                  <a:lnTo>
                    <a:pt x="2724" y="510"/>
                  </a:lnTo>
                  <a:lnTo>
                    <a:pt x="2750" y="468"/>
                  </a:lnTo>
                  <a:lnTo>
                    <a:pt x="2746" y="466"/>
                  </a:lnTo>
                  <a:lnTo>
                    <a:pt x="2280" y="592"/>
                  </a:lnTo>
                  <a:lnTo>
                    <a:pt x="2158" y="130"/>
                  </a:lnTo>
                  <a:lnTo>
                    <a:pt x="2128" y="178"/>
                  </a:lnTo>
                  <a:lnTo>
                    <a:pt x="2094" y="226"/>
                  </a:lnTo>
                  <a:lnTo>
                    <a:pt x="2058" y="270"/>
                  </a:lnTo>
                  <a:lnTo>
                    <a:pt x="2018" y="312"/>
                  </a:lnTo>
                  <a:lnTo>
                    <a:pt x="1974" y="354"/>
                  </a:lnTo>
                  <a:lnTo>
                    <a:pt x="1928" y="392"/>
                  </a:lnTo>
                  <a:lnTo>
                    <a:pt x="1880" y="426"/>
                  </a:lnTo>
                  <a:lnTo>
                    <a:pt x="1828" y="458"/>
                  </a:lnTo>
                  <a:lnTo>
                    <a:pt x="1788" y="480"/>
                  </a:lnTo>
                  <a:lnTo>
                    <a:pt x="1746" y="500"/>
                  </a:lnTo>
                  <a:lnTo>
                    <a:pt x="1704" y="518"/>
                  </a:lnTo>
                  <a:lnTo>
                    <a:pt x="1660" y="534"/>
                  </a:lnTo>
                  <a:lnTo>
                    <a:pt x="1618" y="548"/>
                  </a:lnTo>
                  <a:lnTo>
                    <a:pt x="1574" y="558"/>
                  </a:lnTo>
                  <a:lnTo>
                    <a:pt x="1530" y="566"/>
                  </a:lnTo>
                  <a:lnTo>
                    <a:pt x="1486" y="574"/>
                  </a:lnTo>
                  <a:lnTo>
                    <a:pt x="1444" y="578"/>
                  </a:lnTo>
                  <a:lnTo>
                    <a:pt x="1400" y="580"/>
                  </a:lnTo>
                  <a:lnTo>
                    <a:pt x="1356" y="580"/>
                  </a:lnTo>
                  <a:lnTo>
                    <a:pt x="1312" y="578"/>
                  </a:lnTo>
                  <a:lnTo>
                    <a:pt x="1268" y="574"/>
                  </a:lnTo>
                  <a:lnTo>
                    <a:pt x="1226" y="568"/>
                  </a:lnTo>
                  <a:lnTo>
                    <a:pt x="1182" y="558"/>
                  </a:lnTo>
                  <a:lnTo>
                    <a:pt x="1140" y="548"/>
                  </a:lnTo>
                  <a:lnTo>
                    <a:pt x="1098" y="536"/>
                  </a:lnTo>
                  <a:lnTo>
                    <a:pt x="1058" y="522"/>
                  </a:lnTo>
                  <a:lnTo>
                    <a:pt x="1016" y="506"/>
                  </a:lnTo>
                  <a:lnTo>
                    <a:pt x="976" y="488"/>
                  </a:lnTo>
                  <a:lnTo>
                    <a:pt x="938" y="468"/>
                  </a:lnTo>
                  <a:lnTo>
                    <a:pt x="900" y="446"/>
                  </a:lnTo>
                  <a:lnTo>
                    <a:pt x="864" y="422"/>
                  </a:lnTo>
                  <a:lnTo>
                    <a:pt x="828" y="396"/>
                  </a:lnTo>
                  <a:lnTo>
                    <a:pt x="792" y="368"/>
                  </a:lnTo>
                  <a:lnTo>
                    <a:pt x="760" y="338"/>
                  </a:lnTo>
                  <a:lnTo>
                    <a:pt x="728" y="308"/>
                  </a:lnTo>
                  <a:lnTo>
                    <a:pt x="696" y="274"/>
                  </a:lnTo>
                  <a:lnTo>
                    <a:pt x="668" y="240"/>
                  </a:lnTo>
                  <a:lnTo>
                    <a:pt x="640" y="204"/>
                  </a:lnTo>
                  <a:lnTo>
                    <a:pt x="614" y="164"/>
                  </a:lnTo>
                  <a:lnTo>
                    <a:pt x="588" y="124"/>
                  </a:lnTo>
                  <a:lnTo>
                    <a:pt x="124" y="0"/>
                  </a:lnTo>
                  <a:lnTo>
                    <a:pt x="0" y="464"/>
                  </a:lnTo>
                  <a:close/>
                </a:path>
              </a:pathLst>
            </a:custGeom>
            <a:solidFill>
              <a:srgbClr val="93AAD7"/>
            </a:solidFill>
            <a:ln w="1270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11" name="Text Box 6">
            <a:extLst>
              <a:ext uri="{FF2B5EF4-FFF2-40B4-BE49-F238E27FC236}">
                <a16:creationId xmlns:a16="http://schemas.microsoft.com/office/drawing/2014/main" id="{3C2CE635-2766-B94C-8251-D6FA9FB9A0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733" y="1490872"/>
            <a:ext cx="2438605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000" dirty="0"/>
              <a:t>The </a:t>
            </a:r>
            <a:r>
              <a:rPr lang="en-GB" altLang="en-US" sz="2000" i="1" dirty="0"/>
              <a:t>pull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GB" altLang="en-US" sz="1200" dirty="0"/>
              <a:t>Set the performance targets for the specific project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GB" altLang="en-US" sz="1200" dirty="0"/>
              <a:t>Provide a finite time scale, quantity and budget for the realization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GB" altLang="en-US" sz="1200" dirty="0"/>
              <a:t>Exploit the technology in the scope of the specific project</a:t>
            </a:r>
          </a:p>
        </p:txBody>
      </p:sp>
      <p:sp>
        <p:nvSpPr>
          <p:cNvPr id="12" name="Text Box 6">
            <a:extLst>
              <a:ext uri="{FF2B5EF4-FFF2-40B4-BE49-F238E27FC236}">
                <a16:creationId xmlns:a16="http://schemas.microsoft.com/office/drawing/2014/main" id="{ABF053B2-EA70-EE45-A791-9D885C1EF3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7322" y="1490871"/>
            <a:ext cx="287735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000" dirty="0"/>
              <a:t>The </a:t>
            </a:r>
            <a:r>
              <a:rPr lang="en-GB" altLang="en-US" sz="2000" i="1" dirty="0"/>
              <a:t>scout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GB" altLang="en-US" sz="1200" dirty="0"/>
              <a:t>Search for the materials that have the potential to meet the performance targets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GB" altLang="en-US" sz="1200" dirty="0"/>
              <a:t>Perform material R&amp;D and characterization</a:t>
            </a: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id="{58DC8459-07C7-944C-9D0D-8E7A599010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7737" y="4708966"/>
            <a:ext cx="310290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000" dirty="0"/>
              <a:t>The </a:t>
            </a:r>
            <a:r>
              <a:rPr lang="en-GB" altLang="en-US" sz="2000" i="1" dirty="0"/>
              <a:t>run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GB" altLang="en-US" sz="1200" dirty="0"/>
              <a:t>Adopt and </a:t>
            </a:r>
            <a:r>
              <a:rPr lang="en-GB" altLang="en-US" sz="1200" b="1" dirty="0"/>
              <a:t>adapt the technology for scaling-up to production needs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GB" altLang="en-US" sz="1200" dirty="0"/>
              <a:t>Produce as from the project demands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GB" altLang="en-US" sz="1200" dirty="0"/>
              <a:t>Exploit the opportunities and alternative applications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68412C-0DBA-7841-BE80-6862E7EC2668}"/>
              </a:ext>
            </a:extLst>
          </p:cNvPr>
          <p:cNvSpPr txBox="1"/>
          <p:nvPr/>
        </p:nvSpPr>
        <p:spPr>
          <a:xfrm rot="18041721">
            <a:off x="2820793" y="2308404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Projects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711D10-51AC-A64D-A0E0-6672754FCBC8}"/>
              </a:ext>
            </a:extLst>
          </p:cNvPr>
          <p:cNvSpPr txBox="1"/>
          <p:nvPr/>
        </p:nvSpPr>
        <p:spPr>
          <a:xfrm rot="3596143">
            <a:off x="4947976" y="2422708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Academia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9C4D55-8631-E14D-BE01-FE04E41F01B7}"/>
              </a:ext>
            </a:extLst>
          </p:cNvPr>
          <p:cNvSpPr txBox="1"/>
          <p:nvPr/>
        </p:nvSpPr>
        <p:spPr>
          <a:xfrm>
            <a:off x="3952559" y="431719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Industry</a:t>
            </a:r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40C83A9A-BDA6-5A45-A057-D80A19099061}"/>
              </a:ext>
            </a:extLst>
          </p:cNvPr>
          <p:cNvSpPr>
            <a:spLocks noChangeAspect="1"/>
          </p:cNvSpPr>
          <p:nvPr/>
        </p:nvSpPr>
        <p:spPr>
          <a:xfrm>
            <a:off x="2551176" y="1327025"/>
            <a:ext cx="3732722" cy="3735069"/>
          </a:xfrm>
          <a:prstGeom prst="arc">
            <a:avLst>
              <a:gd name="adj1" fmla="val 511121"/>
              <a:gd name="adj2" fmla="val 2870130"/>
            </a:avLst>
          </a:prstGeom>
          <a:ln w="60325"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id="{93673AAE-C1C9-8345-BCC9-DE621C1648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4668" y="3939525"/>
            <a:ext cx="287735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000" dirty="0"/>
              <a:t>The </a:t>
            </a:r>
            <a:r>
              <a:rPr lang="en-GB" altLang="en-US" sz="2000" i="1" dirty="0"/>
              <a:t>bridge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1200" dirty="0"/>
              <a:t>Overlap between the fields of academia (material research) and industry (large scale production)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GB" altLang="en-US" sz="1200" b="1" dirty="0"/>
              <a:t>Demonstrate the viability of the technology on a small scale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EE6995C1-A078-ED4E-9F07-A6EDF4978B0C}"/>
              </a:ext>
            </a:extLst>
          </p:cNvPr>
          <p:cNvSpPr/>
          <p:nvPr/>
        </p:nvSpPr>
        <p:spPr>
          <a:xfrm>
            <a:off x="5257800" y="3692145"/>
            <a:ext cx="617855" cy="480314"/>
          </a:xfrm>
          <a:custGeom>
            <a:avLst/>
            <a:gdLst>
              <a:gd name="connsiteX0" fmla="*/ 0 w 640080"/>
              <a:gd name="connsiteY0" fmla="*/ 0 h 512064"/>
              <a:gd name="connsiteX1" fmla="*/ 118872 w 640080"/>
              <a:gd name="connsiteY1" fmla="*/ 512064 h 512064"/>
              <a:gd name="connsiteX2" fmla="*/ 640080 w 640080"/>
              <a:gd name="connsiteY2" fmla="*/ 384048 h 512064"/>
              <a:gd name="connsiteX3" fmla="*/ 640080 w 640080"/>
              <a:gd name="connsiteY3" fmla="*/ 384048 h 512064"/>
              <a:gd name="connsiteX4" fmla="*/ 640080 w 640080"/>
              <a:gd name="connsiteY4" fmla="*/ 384048 h 512064"/>
              <a:gd name="connsiteX0" fmla="*/ 0 w 640080"/>
              <a:gd name="connsiteY0" fmla="*/ 0 h 518414"/>
              <a:gd name="connsiteX1" fmla="*/ 137922 w 640080"/>
              <a:gd name="connsiteY1" fmla="*/ 518414 h 518414"/>
              <a:gd name="connsiteX2" fmla="*/ 640080 w 640080"/>
              <a:gd name="connsiteY2" fmla="*/ 384048 h 518414"/>
              <a:gd name="connsiteX3" fmla="*/ 640080 w 640080"/>
              <a:gd name="connsiteY3" fmla="*/ 384048 h 518414"/>
              <a:gd name="connsiteX4" fmla="*/ 640080 w 640080"/>
              <a:gd name="connsiteY4" fmla="*/ 384048 h 518414"/>
              <a:gd name="connsiteX0" fmla="*/ 0 w 630555"/>
              <a:gd name="connsiteY0" fmla="*/ 0 h 477139"/>
              <a:gd name="connsiteX1" fmla="*/ 128397 w 630555"/>
              <a:gd name="connsiteY1" fmla="*/ 477139 h 477139"/>
              <a:gd name="connsiteX2" fmla="*/ 630555 w 630555"/>
              <a:gd name="connsiteY2" fmla="*/ 342773 h 477139"/>
              <a:gd name="connsiteX3" fmla="*/ 630555 w 630555"/>
              <a:gd name="connsiteY3" fmla="*/ 342773 h 477139"/>
              <a:gd name="connsiteX4" fmla="*/ 630555 w 630555"/>
              <a:gd name="connsiteY4" fmla="*/ 342773 h 477139"/>
              <a:gd name="connsiteX0" fmla="*/ 0 w 630555"/>
              <a:gd name="connsiteY0" fmla="*/ 0 h 477139"/>
              <a:gd name="connsiteX1" fmla="*/ 128397 w 630555"/>
              <a:gd name="connsiteY1" fmla="*/ 477139 h 477139"/>
              <a:gd name="connsiteX2" fmla="*/ 630555 w 630555"/>
              <a:gd name="connsiteY2" fmla="*/ 342773 h 477139"/>
              <a:gd name="connsiteX3" fmla="*/ 630555 w 630555"/>
              <a:gd name="connsiteY3" fmla="*/ 342773 h 477139"/>
              <a:gd name="connsiteX4" fmla="*/ 614680 w 630555"/>
              <a:gd name="connsiteY4" fmla="*/ 342773 h 477139"/>
              <a:gd name="connsiteX0" fmla="*/ 0 w 630555"/>
              <a:gd name="connsiteY0" fmla="*/ 0 h 477139"/>
              <a:gd name="connsiteX1" fmla="*/ 128397 w 630555"/>
              <a:gd name="connsiteY1" fmla="*/ 477139 h 477139"/>
              <a:gd name="connsiteX2" fmla="*/ 630555 w 630555"/>
              <a:gd name="connsiteY2" fmla="*/ 342773 h 477139"/>
              <a:gd name="connsiteX3" fmla="*/ 630555 w 630555"/>
              <a:gd name="connsiteY3" fmla="*/ 342773 h 477139"/>
              <a:gd name="connsiteX0" fmla="*/ 0 w 630555"/>
              <a:gd name="connsiteY0" fmla="*/ 0 h 480314"/>
              <a:gd name="connsiteX1" fmla="*/ 141097 w 630555"/>
              <a:gd name="connsiteY1" fmla="*/ 480314 h 480314"/>
              <a:gd name="connsiteX2" fmla="*/ 630555 w 630555"/>
              <a:gd name="connsiteY2" fmla="*/ 342773 h 480314"/>
              <a:gd name="connsiteX3" fmla="*/ 630555 w 630555"/>
              <a:gd name="connsiteY3" fmla="*/ 342773 h 480314"/>
              <a:gd name="connsiteX0" fmla="*/ 0 w 617855"/>
              <a:gd name="connsiteY0" fmla="*/ 0 h 480314"/>
              <a:gd name="connsiteX1" fmla="*/ 128397 w 617855"/>
              <a:gd name="connsiteY1" fmla="*/ 480314 h 480314"/>
              <a:gd name="connsiteX2" fmla="*/ 617855 w 617855"/>
              <a:gd name="connsiteY2" fmla="*/ 342773 h 480314"/>
              <a:gd name="connsiteX3" fmla="*/ 617855 w 617855"/>
              <a:gd name="connsiteY3" fmla="*/ 342773 h 480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855" h="480314">
                <a:moveTo>
                  <a:pt x="0" y="0"/>
                </a:moveTo>
                <a:lnTo>
                  <a:pt x="128397" y="480314"/>
                </a:lnTo>
                <a:lnTo>
                  <a:pt x="617855" y="342773"/>
                </a:lnTo>
                <a:lnTo>
                  <a:pt x="617855" y="342773"/>
                </a:lnTo>
              </a:path>
            </a:pathLst>
          </a:custGeom>
          <a:noFill/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5EC23EB1-64DA-1A4A-9883-38BE40A1A9A6}"/>
              </a:ext>
            </a:extLst>
          </p:cNvPr>
          <p:cNvSpPr/>
          <p:nvPr/>
        </p:nvSpPr>
        <p:spPr>
          <a:xfrm rot="541503">
            <a:off x="5135844" y="3834584"/>
            <a:ext cx="625600" cy="497450"/>
          </a:xfrm>
          <a:custGeom>
            <a:avLst/>
            <a:gdLst>
              <a:gd name="connsiteX0" fmla="*/ 0 w 640080"/>
              <a:gd name="connsiteY0" fmla="*/ 0 h 512064"/>
              <a:gd name="connsiteX1" fmla="*/ 118872 w 640080"/>
              <a:gd name="connsiteY1" fmla="*/ 512064 h 512064"/>
              <a:gd name="connsiteX2" fmla="*/ 640080 w 640080"/>
              <a:gd name="connsiteY2" fmla="*/ 384048 h 512064"/>
              <a:gd name="connsiteX3" fmla="*/ 640080 w 640080"/>
              <a:gd name="connsiteY3" fmla="*/ 384048 h 512064"/>
              <a:gd name="connsiteX4" fmla="*/ 640080 w 640080"/>
              <a:gd name="connsiteY4" fmla="*/ 384048 h 512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512064">
                <a:moveTo>
                  <a:pt x="0" y="0"/>
                </a:moveTo>
                <a:lnTo>
                  <a:pt x="118872" y="512064"/>
                </a:lnTo>
                <a:lnTo>
                  <a:pt x="640080" y="384048"/>
                </a:lnTo>
                <a:lnTo>
                  <a:pt x="640080" y="384048"/>
                </a:lnTo>
                <a:lnTo>
                  <a:pt x="640080" y="384048"/>
                </a:lnTo>
              </a:path>
            </a:pathLst>
          </a:custGeom>
          <a:noFill/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6A34B024-648C-6342-9B03-A1B4064538F3}"/>
              </a:ext>
            </a:extLst>
          </p:cNvPr>
          <p:cNvSpPr/>
          <p:nvPr/>
        </p:nvSpPr>
        <p:spPr>
          <a:xfrm rot="842469">
            <a:off x="5000503" y="3959001"/>
            <a:ext cx="621957" cy="504687"/>
          </a:xfrm>
          <a:custGeom>
            <a:avLst/>
            <a:gdLst>
              <a:gd name="connsiteX0" fmla="*/ 0 w 640080"/>
              <a:gd name="connsiteY0" fmla="*/ 0 h 512064"/>
              <a:gd name="connsiteX1" fmla="*/ 118872 w 640080"/>
              <a:gd name="connsiteY1" fmla="*/ 512064 h 512064"/>
              <a:gd name="connsiteX2" fmla="*/ 640080 w 640080"/>
              <a:gd name="connsiteY2" fmla="*/ 384048 h 512064"/>
              <a:gd name="connsiteX3" fmla="*/ 640080 w 640080"/>
              <a:gd name="connsiteY3" fmla="*/ 384048 h 512064"/>
              <a:gd name="connsiteX4" fmla="*/ 640080 w 640080"/>
              <a:gd name="connsiteY4" fmla="*/ 384048 h 512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512064">
                <a:moveTo>
                  <a:pt x="0" y="0"/>
                </a:moveTo>
                <a:lnTo>
                  <a:pt x="118872" y="512064"/>
                </a:lnTo>
                <a:lnTo>
                  <a:pt x="640080" y="384048"/>
                </a:lnTo>
                <a:lnTo>
                  <a:pt x="640080" y="384048"/>
                </a:lnTo>
                <a:lnTo>
                  <a:pt x="640080" y="384048"/>
                </a:lnTo>
              </a:path>
            </a:pathLst>
          </a:custGeom>
          <a:noFill/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EE3572E-009B-EE48-AD4B-4CCB5F968821}"/>
              </a:ext>
            </a:extLst>
          </p:cNvPr>
          <p:cNvSpPr/>
          <p:nvPr/>
        </p:nvSpPr>
        <p:spPr>
          <a:xfrm rot="20974903">
            <a:off x="5365211" y="3449338"/>
            <a:ext cx="635302" cy="505868"/>
          </a:xfrm>
          <a:custGeom>
            <a:avLst/>
            <a:gdLst>
              <a:gd name="connsiteX0" fmla="*/ 0 w 640080"/>
              <a:gd name="connsiteY0" fmla="*/ 0 h 512064"/>
              <a:gd name="connsiteX1" fmla="*/ 118872 w 640080"/>
              <a:gd name="connsiteY1" fmla="*/ 512064 h 512064"/>
              <a:gd name="connsiteX2" fmla="*/ 640080 w 640080"/>
              <a:gd name="connsiteY2" fmla="*/ 384048 h 512064"/>
              <a:gd name="connsiteX3" fmla="*/ 640080 w 640080"/>
              <a:gd name="connsiteY3" fmla="*/ 384048 h 512064"/>
              <a:gd name="connsiteX4" fmla="*/ 640080 w 640080"/>
              <a:gd name="connsiteY4" fmla="*/ 384048 h 512064"/>
              <a:gd name="connsiteX0" fmla="*/ 0 w 640080"/>
              <a:gd name="connsiteY0" fmla="*/ 0 h 498677"/>
              <a:gd name="connsiteX1" fmla="*/ 98736 w 640080"/>
              <a:gd name="connsiteY1" fmla="*/ 498677 h 498677"/>
              <a:gd name="connsiteX2" fmla="*/ 640080 w 640080"/>
              <a:gd name="connsiteY2" fmla="*/ 384048 h 498677"/>
              <a:gd name="connsiteX3" fmla="*/ 640080 w 640080"/>
              <a:gd name="connsiteY3" fmla="*/ 384048 h 498677"/>
              <a:gd name="connsiteX4" fmla="*/ 640080 w 640080"/>
              <a:gd name="connsiteY4" fmla="*/ 384048 h 498677"/>
              <a:gd name="connsiteX0" fmla="*/ 0 w 622814"/>
              <a:gd name="connsiteY0" fmla="*/ 0 h 469677"/>
              <a:gd name="connsiteX1" fmla="*/ 81470 w 622814"/>
              <a:gd name="connsiteY1" fmla="*/ 469677 h 469677"/>
              <a:gd name="connsiteX2" fmla="*/ 622814 w 622814"/>
              <a:gd name="connsiteY2" fmla="*/ 355048 h 469677"/>
              <a:gd name="connsiteX3" fmla="*/ 622814 w 622814"/>
              <a:gd name="connsiteY3" fmla="*/ 355048 h 469677"/>
              <a:gd name="connsiteX4" fmla="*/ 622814 w 622814"/>
              <a:gd name="connsiteY4" fmla="*/ 355048 h 469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814" h="469677">
                <a:moveTo>
                  <a:pt x="0" y="0"/>
                </a:moveTo>
                <a:lnTo>
                  <a:pt x="81470" y="469677"/>
                </a:lnTo>
                <a:lnTo>
                  <a:pt x="622814" y="355048"/>
                </a:lnTo>
                <a:lnTo>
                  <a:pt x="622814" y="355048"/>
                </a:lnTo>
                <a:lnTo>
                  <a:pt x="622814" y="355048"/>
                </a:lnTo>
              </a:path>
            </a:pathLst>
          </a:custGeom>
          <a:noFill/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BF8980B1-6D56-7A4D-AF7A-C6C72F9664F9}"/>
              </a:ext>
            </a:extLst>
          </p:cNvPr>
          <p:cNvSpPr/>
          <p:nvPr/>
        </p:nvSpPr>
        <p:spPr>
          <a:xfrm rot="20843755">
            <a:off x="5400745" y="3234231"/>
            <a:ext cx="648182" cy="511389"/>
          </a:xfrm>
          <a:custGeom>
            <a:avLst/>
            <a:gdLst>
              <a:gd name="connsiteX0" fmla="*/ 0 w 640080"/>
              <a:gd name="connsiteY0" fmla="*/ 0 h 512064"/>
              <a:gd name="connsiteX1" fmla="*/ 118872 w 640080"/>
              <a:gd name="connsiteY1" fmla="*/ 512064 h 512064"/>
              <a:gd name="connsiteX2" fmla="*/ 640080 w 640080"/>
              <a:gd name="connsiteY2" fmla="*/ 384048 h 512064"/>
              <a:gd name="connsiteX3" fmla="*/ 640080 w 640080"/>
              <a:gd name="connsiteY3" fmla="*/ 384048 h 512064"/>
              <a:gd name="connsiteX4" fmla="*/ 640080 w 640080"/>
              <a:gd name="connsiteY4" fmla="*/ 384048 h 512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512064">
                <a:moveTo>
                  <a:pt x="0" y="0"/>
                </a:moveTo>
                <a:lnTo>
                  <a:pt x="118872" y="512064"/>
                </a:lnTo>
                <a:lnTo>
                  <a:pt x="640080" y="384048"/>
                </a:lnTo>
                <a:lnTo>
                  <a:pt x="640080" y="384048"/>
                </a:lnTo>
                <a:lnTo>
                  <a:pt x="640080" y="384048"/>
                </a:lnTo>
              </a:path>
            </a:pathLst>
          </a:custGeom>
          <a:noFill/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6DDAB10C-BD32-D24E-ABFA-A335DD40FEC7}"/>
              </a:ext>
            </a:extLst>
          </p:cNvPr>
          <p:cNvSpPr/>
          <p:nvPr/>
        </p:nvSpPr>
        <p:spPr>
          <a:xfrm rot="20433795">
            <a:off x="5450162" y="3090376"/>
            <a:ext cx="621642" cy="494093"/>
          </a:xfrm>
          <a:custGeom>
            <a:avLst/>
            <a:gdLst>
              <a:gd name="connsiteX0" fmla="*/ 0 w 640080"/>
              <a:gd name="connsiteY0" fmla="*/ 0 h 512064"/>
              <a:gd name="connsiteX1" fmla="*/ 118872 w 640080"/>
              <a:gd name="connsiteY1" fmla="*/ 512064 h 512064"/>
              <a:gd name="connsiteX2" fmla="*/ 640080 w 640080"/>
              <a:gd name="connsiteY2" fmla="*/ 384048 h 512064"/>
              <a:gd name="connsiteX3" fmla="*/ 640080 w 640080"/>
              <a:gd name="connsiteY3" fmla="*/ 384048 h 512064"/>
              <a:gd name="connsiteX4" fmla="*/ 640080 w 640080"/>
              <a:gd name="connsiteY4" fmla="*/ 384048 h 512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512064">
                <a:moveTo>
                  <a:pt x="0" y="0"/>
                </a:moveTo>
                <a:lnTo>
                  <a:pt x="118872" y="512064"/>
                </a:lnTo>
                <a:lnTo>
                  <a:pt x="640080" y="384048"/>
                </a:lnTo>
                <a:lnTo>
                  <a:pt x="640080" y="384048"/>
                </a:lnTo>
                <a:lnTo>
                  <a:pt x="640080" y="384048"/>
                </a:lnTo>
              </a:path>
            </a:pathLst>
          </a:custGeom>
          <a:noFill/>
          <a:ln w="63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A47B2F1E-E5D3-E94D-9412-4129A0CF7D61}"/>
              </a:ext>
            </a:extLst>
          </p:cNvPr>
          <p:cNvSpPr/>
          <p:nvPr/>
        </p:nvSpPr>
        <p:spPr>
          <a:xfrm rot="1227283">
            <a:off x="4876149" y="4053916"/>
            <a:ext cx="626654" cy="515686"/>
          </a:xfrm>
          <a:custGeom>
            <a:avLst/>
            <a:gdLst>
              <a:gd name="connsiteX0" fmla="*/ 0 w 640080"/>
              <a:gd name="connsiteY0" fmla="*/ 0 h 512064"/>
              <a:gd name="connsiteX1" fmla="*/ 118872 w 640080"/>
              <a:gd name="connsiteY1" fmla="*/ 512064 h 512064"/>
              <a:gd name="connsiteX2" fmla="*/ 640080 w 640080"/>
              <a:gd name="connsiteY2" fmla="*/ 384048 h 512064"/>
              <a:gd name="connsiteX3" fmla="*/ 640080 w 640080"/>
              <a:gd name="connsiteY3" fmla="*/ 384048 h 512064"/>
              <a:gd name="connsiteX4" fmla="*/ 640080 w 640080"/>
              <a:gd name="connsiteY4" fmla="*/ 384048 h 512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512064">
                <a:moveTo>
                  <a:pt x="0" y="0"/>
                </a:moveTo>
                <a:lnTo>
                  <a:pt x="118872" y="512064"/>
                </a:lnTo>
                <a:lnTo>
                  <a:pt x="640080" y="384048"/>
                </a:lnTo>
                <a:lnTo>
                  <a:pt x="640080" y="384048"/>
                </a:lnTo>
                <a:lnTo>
                  <a:pt x="640080" y="384048"/>
                </a:lnTo>
              </a:path>
            </a:pathLst>
          </a:custGeom>
          <a:noFill/>
          <a:ln w="63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D24057-CA9B-DD4B-9B0F-1420E8CD1063}"/>
              </a:ext>
            </a:extLst>
          </p:cNvPr>
          <p:cNvSpPr txBox="1"/>
          <p:nvPr/>
        </p:nvSpPr>
        <p:spPr>
          <a:xfrm>
            <a:off x="866274" y="6362300"/>
            <a:ext cx="55002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https://</a:t>
            </a:r>
            <a:r>
              <a:rPr lang="en-US" sz="1600" dirty="0" err="1">
                <a:solidFill>
                  <a:schemeClr val="bg1"/>
                </a:solidFill>
              </a:rPr>
              <a:t>indico.cern.ch</a:t>
            </a:r>
            <a:r>
              <a:rPr lang="en-US" sz="1600" dirty="0">
                <a:solidFill>
                  <a:schemeClr val="bg1"/>
                </a:solidFill>
              </a:rPr>
              <a:t>/event/765096/contributions/3295748/</a:t>
            </a:r>
          </a:p>
        </p:txBody>
      </p:sp>
    </p:spTree>
    <p:extLst>
      <p:ext uri="{BB962C8B-B14F-4D97-AF65-F5344CB8AC3E}">
        <p14:creationId xmlns:p14="http://schemas.microsoft.com/office/powerpoint/2010/main" val="4644450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Future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EDC1C-5E72-0349-BC9D-C620E63B9E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Realize </a:t>
            </a:r>
            <a:r>
              <a:rPr lang="en-US" b="1" dirty="0"/>
              <a:t>ultimate performance in Nb</a:t>
            </a:r>
            <a:r>
              <a:rPr lang="en-US" b="1" baseline="-25000" dirty="0"/>
              <a:t>3</a:t>
            </a:r>
            <a:r>
              <a:rPr lang="en-US" b="1" dirty="0"/>
              <a:t>Sn</a:t>
            </a:r>
            <a:r>
              <a:rPr lang="en-US" dirty="0"/>
              <a:t>, as it has been specified for the main magnets of a Future Circular Collider in a new (FCC) or existing (HE-LHC) tunnel</a:t>
            </a:r>
          </a:p>
          <a:p>
            <a:r>
              <a:rPr lang="en-US" dirty="0"/>
              <a:t>Demonstrate the </a:t>
            </a:r>
            <a:r>
              <a:rPr lang="en-US" b="1" dirty="0"/>
              <a:t>potential of HTS </a:t>
            </a:r>
            <a:r>
              <a:rPr lang="en-US" dirty="0"/>
              <a:t>materials to complement and possibly surpass LTS accelerator magnet technology, providing efficient very-high-field or high operating margin options for specific locations in existing and future colliders, and eventually extending the energy reach of circular synchrotrons</a:t>
            </a:r>
          </a:p>
          <a:p>
            <a:r>
              <a:rPr lang="en-US" b="1" dirty="0"/>
              <a:t>Preserve our accelerators </a:t>
            </a:r>
            <a:r>
              <a:rPr lang="en-US" dirty="0"/>
              <a:t>in the long-term, including LHC and HL-LHC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4B5F7F-4440-944D-953D-0E0898968A3C}"/>
              </a:ext>
            </a:extLst>
          </p:cNvPr>
          <p:cNvSpPr txBox="1"/>
          <p:nvPr/>
        </p:nvSpPr>
        <p:spPr>
          <a:xfrm>
            <a:off x="866274" y="6362300"/>
            <a:ext cx="55002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https://</a:t>
            </a:r>
            <a:r>
              <a:rPr lang="en-US" sz="1600" dirty="0" err="1">
                <a:solidFill>
                  <a:schemeClr val="bg1"/>
                </a:solidFill>
              </a:rPr>
              <a:t>indico.cern.ch</a:t>
            </a:r>
            <a:r>
              <a:rPr lang="en-US" sz="1600" dirty="0">
                <a:solidFill>
                  <a:schemeClr val="bg1"/>
                </a:solidFill>
              </a:rPr>
              <a:t>/event/765096/contributions/3295748/</a:t>
            </a:r>
          </a:p>
        </p:txBody>
      </p:sp>
    </p:spTree>
    <p:extLst>
      <p:ext uri="{BB962C8B-B14F-4D97-AF65-F5344CB8AC3E}">
        <p14:creationId xmlns:p14="http://schemas.microsoft.com/office/powerpoint/2010/main" val="283169145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Comments on the present landscape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EDC1C-5E72-0349-BC9D-C620E63B9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7482"/>
            <a:ext cx="8226854" cy="5114134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Expertise and IP on superconducting wires and tapes is essentially localized in industry</a:t>
            </a:r>
          </a:p>
          <a:p>
            <a:r>
              <a:rPr lang="en-US" dirty="0"/>
              <a:t>The industry of superconductors produces</a:t>
            </a:r>
          </a:p>
          <a:p>
            <a:pPr lvl="1"/>
            <a:r>
              <a:rPr lang="en-US" u="sng" dirty="0"/>
              <a:t>LTS for MRI, NMR and science</a:t>
            </a:r>
            <a:r>
              <a:rPr lang="en-US" dirty="0"/>
              <a:t> as a </a:t>
            </a:r>
            <a:r>
              <a:rPr lang="en-US" i="1" dirty="0"/>
              <a:t>commodity</a:t>
            </a:r>
            <a:r>
              <a:rPr lang="en-US" dirty="0"/>
              <a:t>: highly competitive, under pressure for continuous cost-reduction, relatively small profit margins</a:t>
            </a:r>
          </a:p>
          <a:p>
            <a:pPr lvl="1"/>
            <a:r>
              <a:rPr lang="en-US" u="sng" dirty="0"/>
              <a:t>Advanced superconductors, LTS and HTS</a:t>
            </a:r>
            <a:r>
              <a:rPr lang="en-US" dirty="0"/>
              <a:t> as a </a:t>
            </a:r>
            <a:r>
              <a:rPr lang="en-US" i="1" dirty="0"/>
              <a:t>niche</a:t>
            </a:r>
            <a:r>
              <a:rPr lang="en-US" dirty="0"/>
              <a:t>: small production volume, material cost negligible, wires/tapes sold under cost, highly subsidized to support operations</a:t>
            </a:r>
          </a:p>
          <a:p>
            <a:pPr lvl="1"/>
            <a:r>
              <a:rPr lang="en-US" u="sng" dirty="0"/>
              <a:t>Big Science (e.g. LHC and ITER)</a:t>
            </a:r>
            <a:r>
              <a:rPr lang="en-US" dirty="0"/>
              <a:t> as </a:t>
            </a:r>
            <a:r>
              <a:rPr lang="en-US" i="1" dirty="0"/>
              <a:t>one-off</a:t>
            </a:r>
            <a:r>
              <a:rPr lang="en-US" dirty="0"/>
              <a:t>: these productions call for specific arrangements, fast production scaling up, and are often followed by dramatic consolidation among suppliers</a:t>
            </a:r>
            <a:endParaRPr lang="en-US" u="sng" dirty="0"/>
          </a:p>
          <a:p>
            <a:r>
              <a:rPr lang="en-US" dirty="0"/>
              <a:t>The market of advanced superconductors is not sustainable (missing </a:t>
            </a:r>
            <a:r>
              <a:rPr lang="en-US" i="1" dirty="0"/>
              <a:t>killer application</a:t>
            </a:r>
            <a:r>
              <a:rPr lang="en-US" dirty="0"/>
              <a:t>), and industry is no longer willing to pay material R&amp;D (superconductivity is no longer a </a:t>
            </a:r>
            <a:r>
              <a:rPr lang="en-US" i="1" dirty="0"/>
              <a:t>high-tech jewel</a:t>
            </a:r>
            <a:r>
              <a:rPr lang="en-US" dirty="0"/>
              <a:t> as it was the case </a:t>
            </a:r>
            <a:r>
              <a:rPr lang="en-US" dirty="0">
                <a:solidFill>
                  <a:srgbClr val="00B050"/>
                </a:solidFill>
              </a:rPr>
              <a:t>30-50 </a:t>
            </a:r>
            <a:r>
              <a:rPr lang="en-US" dirty="0"/>
              <a:t>years ago)</a:t>
            </a:r>
          </a:p>
          <a:p>
            <a:r>
              <a:rPr lang="en-US" dirty="0"/>
              <a:t>Academia is attracted by fundamental physics (e.g. “</a:t>
            </a:r>
            <a:r>
              <a:rPr lang="en-US" i="1" dirty="0"/>
              <a:t>anomalous electronic properties” </a:t>
            </a:r>
            <a:r>
              <a:rPr lang="en-US" dirty="0"/>
              <a:t>rather than “superconductivity”), not by metallurgy</a:t>
            </a:r>
          </a:p>
          <a:p>
            <a:r>
              <a:rPr lang="en-US" dirty="0"/>
              <a:t>The virtuous circle is broken, </a:t>
            </a:r>
            <a:r>
              <a:rPr lang="en-US" b="1" dirty="0"/>
              <a:t>a gap has formed between academia and industry</a:t>
            </a:r>
            <a:r>
              <a:rPr lang="en-US" baseline="30000" dirty="0"/>
              <a:t>(1)</a:t>
            </a:r>
            <a:r>
              <a:rPr lang="en-US" dirty="0"/>
              <a:t>. In practice we witness</a:t>
            </a:r>
          </a:p>
          <a:p>
            <a:pPr lvl="1"/>
            <a:r>
              <a:rPr lang="en-US" dirty="0"/>
              <a:t>High volatility of scientific engagements, results and prices</a:t>
            </a:r>
          </a:p>
          <a:p>
            <a:pPr lvl="1"/>
            <a:r>
              <a:rPr lang="en-US" dirty="0"/>
              <a:t>Loss of general knowledge, specific IP and technology of relevance for HEP (e.g. recent examples of PIT Nb</a:t>
            </a:r>
            <a:r>
              <a:rPr lang="en-US" baseline="-25000" dirty="0"/>
              <a:t>3</a:t>
            </a:r>
            <a:r>
              <a:rPr lang="en-US" dirty="0"/>
              <a:t>Sn, BSCCO powders and wires, Rutherford cables)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EC1FEF-246E-254A-BC9A-6C407C4BA320}"/>
              </a:ext>
            </a:extLst>
          </p:cNvPr>
          <p:cNvSpPr txBox="1"/>
          <p:nvPr/>
        </p:nvSpPr>
        <p:spPr>
          <a:xfrm>
            <a:off x="312564" y="5425285"/>
            <a:ext cx="8371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/>
              <a:t>(1) </a:t>
            </a:r>
            <a:r>
              <a:rPr lang="en-US" sz="1200" dirty="0"/>
              <a:t>China may represent an exception, in that government has promoted a new supplier to fulfill the in-kind superconductor contribution to ITER, and is now moving aggressively into the commercial market while maintaining a very high level of R&amp;D.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D28F09-5904-F14E-9894-0DA45F1D95EE}"/>
              </a:ext>
            </a:extLst>
          </p:cNvPr>
          <p:cNvSpPr txBox="1"/>
          <p:nvPr/>
        </p:nvSpPr>
        <p:spPr>
          <a:xfrm>
            <a:off x="866274" y="6362300"/>
            <a:ext cx="55002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https://</a:t>
            </a:r>
            <a:r>
              <a:rPr lang="en-US" sz="1600" dirty="0" err="1">
                <a:solidFill>
                  <a:schemeClr val="bg1"/>
                </a:solidFill>
              </a:rPr>
              <a:t>indico.cern.ch</a:t>
            </a:r>
            <a:r>
              <a:rPr lang="en-US" sz="1600" dirty="0">
                <a:solidFill>
                  <a:schemeClr val="bg1"/>
                </a:solidFill>
              </a:rPr>
              <a:t>/event/765096/contributions/3295748/</a:t>
            </a:r>
          </a:p>
        </p:txBody>
      </p:sp>
    </p:spTree>
    <p:extLst>
      <p:ext uri="{BB962C8B-B14F-4D97-AF65-F5344CB8AC3E}">
        <p14:creationId xmlns:p14="http://schemas.microsoft.com/office/powerpoint/2010/main" val="135384907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Comments on the present landscape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D28F09-5904-F14E-9894-0DA45F1D95EE}"/>
              </a:ext>
            </a:extLst>
          </p:cNvPr>
          <p:cNvSpPr txBox="1"/>
          <p:nvPr/>
        </p:nvSpPr>
        <p:spPr>
          <a:xfrm>
            <a:off x="866274" y="6362300"/>
            <a:ext cx="55002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https://</a:t>
            </a:r>
            <a:r>
              <a:rPr lang="en-US" sz="1600" dirty="0" err="1">
                <a:solidFill>
                  <a:schemeClr val="bg1"/>
                </a:solidFill>
              </a:rPr>
              <a:t>indico.cern.ch</a:t>
            </a:r>
            <a:r>
              <a:rPr lang="en-US" sz="1600" dirty="0">
                <a:solidFill>
                  <a:schemeClr val="bg1"/>
                </a:solidFill>
              </a:rPr>
              <a:t>/event/765096/contributions/3295748/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D946ED-DF5B-F142-AAE6-8832973294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27" y="1728377"/>
            <a:ext cx="6341165" cy="31792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939F66-1490-0248-9997-36B4282F77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91808" y="2120538"/>
            <a:ext cx="1806807" cy="119747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643FFA-7C0A-1D4E-8516-07A10ABBD1B9}"/>
              </a:ext>
            </a:extLst>
          </p:cNvPr>
          <p:cNvSpPr txBox="1"/>
          <p:nvPr/>
        </p:nvSpPr>
        <p:spPr>
          <a:xfrm>
            <a:off x="1606659" y="177407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7ECD4B-0B04-794A-BC33-44AE71352F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784" y="1016603"/>
            <a:ext cx="1196257" cy="11027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6AB6EAA-CFF6-5941-8E26-9A7D6A8BF007}"/>
              </a:ext>
            </a:extLst>
          </p:cNvPr>
          <p:cNvSpPr txBox="1"/>
          <p:nvPr/>
        </p:nvSpPr>
        <p:spPr>
          <a:xfrm>
            <a:off x="3802301" y="138331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ITER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EBA4F0F-AE1C-D64A-84D2-F493BA15C882}"/>
              </a:ext>
            </a:extLst>
          </p:cNvPr>
          <p:cNvSpPr/>
          <p:nvPr/>
        </p:nvSpPr>
        <p:spPr>
          <a:xfrm>
            <a:off x="5694369" y="2182419"/>
            <a:ext cx="1586312" cy="3011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forecast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60E42D9-22F7-024A-907A-F4915054C76E}"/>
              </a:ext>
            </a:extLst>
          </p:cNvPr>
          <p:cNvCxnSpPr/>
          <p:nvPr/>
        </p:nvCxnSpPr>
        <p:spPr>
          <a:xfrm>
            <a:off x="6198157" y="2492597"/>
            <a:ext cx="1116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63F3EFA-02F8-AF45-8703-D87D102C4B8A}"/>
              </a:ext>
            </a:extLst>
          </p:cNvPr>
          <p:cNvCxnSpPr>
            <a:cxnSpLocks/>
          </p:cNvCxnSpPr>
          <p:nvPr/>
        </p:nvCxnSpPr>
        <p:spPr>
          <a:xfrm flipV="1">
            <a:off x="1351063" y="1786772"/>
            <a:ext cx="0" cy="2621896"/>
          </a:xfrm>
          <a:prstGeom prst="line">
            <a:avLst/>
          </a:prstGeom>
          <a:ln w="15875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D59399F-2A98-8141-AFC3-0372706D9FBE}"/>
              </a:ext>
            </a:extLst>
          </p:cNvPr>
          <p:cNvCxnSpPr>
            <a:cxnSpLocks/>
          </p:cNvCxnSpPr>
          <p:nvPr/>
        </p:nvCxnSpPr>
        <p:spPr>
          <a:xfrm flipV="1">
            <a:off x="7450946" y="1786772"/>
            <a:ext cx="0" cy="2621896"/>
          </a:xfrm>
          <a:prstGeom prst="line">
            <a:avLst/>
          </a:prstGeom>
          <a:ln w="15875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Ähnliches Foto">
            <a:extLst>
              <a:ext uri="{FF2B5EF4-FFF2-40B4-BE49-F238E27FC236}">
                <a16:creationId xmlns:a16="http://schemas.microsoft.com/office/drawing/2014/main" id="{21CCE9CF-1CF0-CE4F-A4AE-62B730B298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902" y="2632034"/>
            <a:ext cx="1298509" cy="112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EC3B224-6B91-464B-B3B1-D3A97AB58614}"/>
              </a:ext>
            </a:extLst>
          </p:cNvPr>
          <p:cNvSpPr txBox="1"/>
          <p:nvPr/>
        </p:nvSpPr>
        <p:spPr>
          <a:xfrm>
            <a:off x="7112042" y="3699532"/>
            <a:ext cx="10182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HL-LHC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0F4C0A-B576-9A47-9EF8-1A3F013E2468}"/>
              </a:ext>
            </a:extLst>
          </p:cNvPr>
          <p:cNvSpPr txBox="1"/>
          <p:nvPr/>
        </p:nvSpPr>
        <p:spPr>
          <a:xfrm rot="16200000">
            <a:off x="316568" y="2943831"/>
            <a:ext cx="1557799" cy="307777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Total value (A.U.)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0544CE-D0D7-1C4A-ADFB-EDF0395E5711}"/>
              </a:ext>
            </a:extLst>
          </p:cNvPr>
          <p:cNvSpPr txBox="1"/>
          <p:nvPr/>
        </p:nvSpPr>
        <p:spPr>
          <a:xfrm>
            <a:off x="1351063" y="4996161"/>
            <a:ext cx="65093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Superconductivity for Big Science is </a:t>
            </a:r>
            <a:r>
              <a:rPr lang="en-US" sz="3200" b="1" dirty="0">
                <a:solidFill>
                  <a:srgbClr val="FF0000"/>
                </a:solidFill>
              </a:rPr>
              <a:t>not an attractive market </a:t>
            </a:r>
          </a:p>
        </p:txBody>
      </p:sp>
    </p:spTree>
    <p:extLst>
      <p:ext uri="{BB962C8B-B14F-4D97-AF65-F5344CB8AC3E}">
        <p14:creationId xmlns:p14="http://schemas.microsoft.com/office/powerpoint/2010/main" val="405683192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8-31 at 08.52.39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1" y="597574"/>
            <a:ext cx="8928000" cy="5215932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5159180" y="1573660"/>
            <a:ext cx="1086840" cy="1403863"/>
            <a:chOff x="5159180" y="1573660"/>
            <a:chExt cx="1086840" cy="1403863"/>
          </a:xfrm>
        </p:grpSpPr>
        <p:pic>
          <p:nvPicPr>
            <p:cNvPr id="33" name="Picture 8" descr="DSC007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4020" y="1573660"/>
              <a:ext cx="792000" cy="807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9" descr="DSC0070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9180" y="2288982"/>
              <a:ext cx="792000" cy="688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" name="Picture 2" descr="Screen Shot 2017-08-31 at 08.52.2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097"/>
            <a:ext cx="9144000" cy="532135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5995" y="68618"/>
            <a:ext cx="6170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"/>
                <a:cs typeface="Times"/>
              </a:rPr>
              <a:t>“So I tell you: Ask and it will be given to you” (Luke 11:9)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995" y="5739156"/>
            <a:ext cx="8989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>
                <a:latin typeface="Times"/>
                <a:cs typeface="Times"/>
              </a:rPr>
              <a:t>“And this may be known to you: What you do not ask, will not be given to you” (</a:t>
            </a:r>
            <a:r>
              <a:rPr lang="en-US" i="1" dirty="0" err="1">
                <a:latin typeface="Times"/>
                <a:cs typeface="Times"/>
              </a:rPr>
              <a:t>Lucio</a:t>
            </a:r>
            <a:r>
              <a:rPr lang="en-US" i="1" dirty="0">
                <a:latin typeface="Times"/>
                <a:cs typeface="Times"/>
              </a:rPr>
              <a:t> 1:3)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13345" y="6245494"/>
            <a:ext cx="6552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>
                <a:solidFill>
                  <a:schemeClr val="bg1"/>
                </a:solidFill>
              </a:rPr>
              <a:t>On the unreasonable request of high J</a:t>
            </a:r>
            <a:r>
              <a:rPr lang="en-US" sz="2800" baseline="-25000" dirty="0">
                <a:solidFill>
                  <a:schemeClr val="bg1"/>
                </a:solidFill>
              </a:rPr>
              <a:t>C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5819772" y="3323884"/>
            <a:ext cx="1493017" cy="693664"/>
            <a:chOff x="5887836" y="3304984"/>
            <a:chExt cx="1493017" cy="693664"/>
          </a:xfrm>
        </p:grpSpPr>
        <p:sp>
          <p:nvSpPr>
            <p:cNvPr id="21" name="TextBox 20"/>
            <p:cNvSpPr txBox="1"/>
            <p:nvPr/>
          </p:nvSpPr>
          <p:spPr>
            <a:xfrm>
              <a:off x="5887836" y="3304984"/>
              <a:ext cx="149301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US-CDP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EU-FP6/FP7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6037667" y="3998648"/>
              <a:ext cx="1210788" cy="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2958968" y="3711195"/>
            <a:ext cx="1630922" cy="1098296"/>
            <a:chOff x="438929" y="915462"/>
            <a:chExt cx="1630922" cy="1098296"/>
          </a:xfrm>
        </p:grpSpPr>
        <p:sp>
          <p:nvSpPr>
            <p:cNvPr id="28" name="TextBox 27"/>
            <p:cNvSpPr txBox="1"/>
            <p:nvPr/>
          </p:nvSpPr>
          <p:spPr>
            <a:xfrm>
              <a:off x="484289" y="915462"/>
              <a:ext cx="158556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>
                  <a:solidFill>
                    <a:srgbClr val="FF0000"/>
                  </a:solidFill>
                </a:rPr>
                <a:t>ITER wires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5" descr="hitachi nb3sn unreacted - peter lee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7851" y="1221758"/>
              <a:ext cx="792000" cy="792000"/>
            </a:xfrm>
            <a:prstGeom prst="rect">
              <a:avLst/>
            </a:prstGeom>
          </p:spPr>
        </p:pic>
        <p:pic>
          <p:nvPicPr>
            <p:cNvPr id="27" name="Picture 26" descr="ost nb3sn unreacted - peter lee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8929" y="1228094"/>
              <a:ext cx="792000" cy="785664"/>
            </a:xfrm>
            <a:prstGeom prst="rect">
              <a:avLst/>
            </a:prstGeom>
          </p:spPr>
        </p:pic>
      </p:grpSp>
      <p:grpSp>
        <p:nvGrpSpPr>
          <p:cNvPr id="32" name="Group 31"/>
          <p:cNvGrpSpPr/>
          <p:nvPr/>
        </p:nvGrpSpPr>
        <p:grpSpPr>
          <a:xfrm>
            <a:off x="6299761" y="1524854"/>
            <a:ext cx="1497630" cy="1779987"/>
            <a:chOff x="6299761" y="1524854"/>
            <a:chExt cx="1497630" cy="1779987"/>
          </a:xfrm>
        </p:grpSpPr>
        <p:sp>
          <p:nvSpPr>
            <p:cNvPr id="29" name="TextBox 28"/>
            <p:cNvSpPr txBox="1"/>
            <p:nvPr/>
          </p:nvSpPr>
          <p:spPr>
            <a:xfrm>
              <a:off x="6877483" y="2781621"/>
              <a:ext cx="919908" cy="52322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>
                  <a:solidFill>
                    <a:srgbClr val="FF0000"/>
                  </a:solidFill>
                </a:rPr>
                <a:t>HL-LHC</a:t>
              </a:r>
            </a:p>
            <a:p>
              <a:pPr algn="ctr"/>
              <a:r>
                <a:rPr lang="en-US" sz="1400" i="1" dirty="0">
                  <a:solidFill>
                    <a:srgbClr val="FF0000"/>
                  </a:solidFill>
                </a:rPr>
                <a:t>wires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pic>
          <p:nvPicPr>
            <p:cNvPr id="30" name="Picture 29" descr="Screen shot 2012-05-03 at 12.36.42 AM.png"/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429" b="98929" l="734" r="9908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21"/>
            <a:stretch/>
          </p:blipFill>
          <p:spPr>
            <a:xfrm>
              <a:off x="6299761" y="2196815"/>
              <a:ext cx="812499" cy="792109"/>
            </a:xfrm>
            <a:prstGeom prst="rect">
              <a:avLst/>
            </a:prstGeom>
          </p:spPr>
        </p:pic>
        <p:pic>
          <p:nvPicPr>
            <p:cNvPr id="31" name="Picture 30" descr="Round Sub.jpg"/>
            <p:cNvPicPr>
              <a:picLocks noChangeAspect="1"/>
            </p:cNvPicPr>
            <p:nvPr/>
          </p:nvPicPr>
          <p:blipFill rotWithShape="1">
            <a:blip r:embed="rId10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36" r="16804"/>
            <a:stretch/>
          </p:blipFill>
          <p:spPr>
            <a:xfrm>
              <a:off x="6742866" y="1524854"/>
              <a:ext cx="769904" cy="791999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2719740" y="2700628"/>
            <a:ext cx="1210788" cy="426034"/>
            <a:chOff x="2948301" y="2596912"/>
            <a:chExt cx="1210788" cy="426034"/>
          </a:xfrm>
        </p:grpSpPr>
        <p:sp>
          <p:nvSpPr>
            <p:cNvPr id="4" name="TextBox 3"/>
            <p:cNvSpPr txBox="1"/>
            <p:nvPr/>
          </p:nvSpPr>
          <p:spPr>
            <a:xfrm>
              <a:off x="2948301" y="2596912"/>
              <a:ext cx="121078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SSC R&amp;D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2948301" y="3022946"/>
              <a:ext cx="1210788" cy="0"/>
            </a:xfrm>
            <a:prstGeom prst="straightConnector1">
              <a:avLst/>
            </a:prstGeom>
            <a:ln w="57150" cmpd="sng">
              <a:tailEnd type="triangle" w="med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662288" y="1086730"/>
            <a:ext cx="5583732" cy="1551249"/>
            <a:chOff x="783955" y="608513"/>
            <a:chExt cx="5583732" cy="1551249"/>
          </a:xfrm>
        </p:grpSpPr>
        <p:sp>
          <p:nvSpPr>
            <p:cNvPr id="44" name="Rectangle 43"/>
            <p:cNvSpPr/>
            <p:nvPr/>
          </p:nvSpPr>
          <p:spPr>
            <a:xfrm>
              <a:off x="783955" y="608513"/>
              <a:ext cx="5583732" cy="155124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FF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936896" y="740324"/>
              <a:ext cx="5304175" cy="1276845"/>
              <a:chOff x="1482952" y="1365427"/>
              <a:chExt cx="5304175" cy="1276845"/>
            </a:xfrm>
            <a:solidFill>
              <a:srgbClr val="FFFFFF"/>
            </a:solidFill>
          </p:grpSpPr>
          <p:pic>
            <p:nvPicPr>
              <p:cNvPr id="37" name="Picture 36" descr="Screen Shot 2017-08-31 at 09.26.22.png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82952" y="1365427"/>
                <a:ext cx="2425363" cy="1276845"/>
              </a:xfrm>
              <a:prstGeom prst="rect">
                <a:avLst/>
              </a:prstGeom>
              <a:grpFill/>
            </p:spPr>
          </p:pic>
          <p:pic>
            <p:nvPicPr>
              <p:cNvPr id="38" name="Picture 37" descr="Screen Shot 2017-08-31 at 09.27.30.png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54520" y="1403680"/>
                <a:ext cx="1132607" cy="1200338"/>
              </a:xfrm>
              <a:prstGeom prst="rect">
                <a:avLst/>
              </a:prstGeom>
              <a:grpFill/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3811962" y="1526796"/>
                <a:ext cx="1892046" cy="954107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>
                    <a:solidFill>
                      <a:srgbClr val="0000FF"/>
                    </a:solidFill>
                  </a:rPr>
                  <a:t>≈ 6 BEUR business</a:t>
                </a: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5159180" y="4170221"/>
            <a:ext cx="3368661" cy="1370204"/>
            <a:chOff x="1888493" y="4694246"/>
            <a:chExt cx="3368661" cy="1370204"/>
          </a:xfrm>
        </p:grpSpPr>
        <p:sp>
          <p:nvSpPr>
            <p:cNvPr id="47" name="Rectangle 46"/>
            <p:cNvSpPr/>
            <p:nvPr/>
          </p:nvSpPr>
          <p:spPr>
            <a:xfrm>
              <a:off x="1888493" y="4694246"/>
              <a:ext cx="3368661" cy="137020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1982050" y="4784731"/>
              <a:ext cx="3222192" cy="1200338"/>
              <a:chOff x="3554364" y="1325718"/>
              <a:chExt cx="3222192" cy="1200338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4704081" y="1448834"/>
                <a:ext cx="2072475" cy="954107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>
                    <a:solidFill>
                      <a:srgbClr val="FF0000"/>
                    </a:solidFill>
                  </a:rPr>
                  <a:t>≈ 0.7 BEUR business</a:t>
                </a:r>
              </a:p>
            </p:txBody>
          </p:sp>
          <p:pic>
            <p:nvPicPr>
              <p:cNvPr id="43" name="Picture 42" descr="Screen Shot 2017-08-31 at 09.27.30.png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4364" y="1325718"/>
                <a:ext cx="1132607" cy="120033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225288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1CFEC8B7-FD45-8E4E-A27E-5AF81A1506A0}"/>
              </a:ext>
            </a:extLst>
          </p:cNvPr>
          <p:cNvSpPr>
            <a:spLocks/>
          </p:cNvSpPr>
          <p:nvPr/>
        </p:nvSpPr>
        <p:spPr bwMode="auto">
          <a:xfrm>
            <a:off x="2124782" y="1483106"/>
            <a:ext cx="1690574" cy="2352727"/>
          </a:xfrm>
          <a:custGeom>
            <a:avLst/>
            <a:gdLst>
              <a:gd name="T0" fmla="*/ 2178050 w 1586"/>
              <a:gd name="T1" fmla="*/ 3781425 h 2508"/>
              <a:gd name="T2" fmla="*/ 2178050 w 1586"/>
              <a:gd name="T3" fmla="*/ 3781425 h 2508"/>
              <a:gd name="T4" fmla="*/ 2295525 w 1586"/>
              <a:gd name="T5" fmla="*/ 3552825 h 2508"/>
              <a:gd name="T6" fmla="*/ 2387600 w 1586"/>
              <a:gd name="T7" fmla="*/ 3314700 h 2508"/>
              <a:gd name="T8" fmla="*/ 2457450 w 1586"/>
              <a:gd name="T9" fmla="*/ 3076575 h 2508"/>
              <a:gd name="T10" fmla="*/ 2498725 w 1586"/>
              <a:gd name="T11" fmla="*/ 2832100 h 2508"/>
              <a:gd name="T12" fmla="*/ 2517775 w 1586"/>
              <a:gd name="T13" fmla="*/ 2587625 h 2508"/>
              <a:gd name="T14" fmla="*/ 2511425 w 1586"/>
              <a:gd name="T15" fmla="*/ 2346325 h 2508"/>
              <a:gd name="T16" fmla="*/ 2482850 w 1586"/>
              <a:gd name="T17" fmla="*/ 2105025 h 2508"/>
              <a:gd name="T18" fmla="*/ 2432050 w 1586"/>
              <a:gd name="T19" fmla="*/ 1866900 h 2508"/>
              <a:gd name="T20" fmla="*/ 2359025 w 1586"/>
              <a:gd name="T21" fmla="*/ 1638300 h 2508"/>
              <a:gd name="T22" fmla="*/ 2263775 w 1586"/>
              <a:gd name="T23" fmla="*/ 1416050 h 2508"/>
              <a:gd name="T24" fmla="*/ 2146300 w 1586"/>
              <a:gd name="T25" fmla="*/ 1200150 h 2508"/>
              <a:gd name="T26" fmla="*/ 2009775 w 1586"/>
              <a:gd name="T27" fmla="*/ 1000125 h 2508"/>
              <a:gd name="T28" fmla="*/ 1851025 w 1586"/>
              <a:gd name="T29" fmla="*/ 809625 h 2508"/>
              <a:gd name="T30" fmla="*/ 1673225 w 1586"/>
              <a:gd name="T31" fmla="*/ 635000 h 2508"/>
              <a:gd name="T32" fmla="*/ 1476375 w 1586"/>
              <a:gd name="T33" fmla="*/ 476250 h 2508"/>
              <a:gd name="T34" fmla="*/ 1260475 w 1586"/>
              <a:gd name="T35" fmla="*/ 336550 h 2508"/>
              <a:gd name="T36" fmla="*/ 1184275 w 1586"/>
              <a:gd name="T37" fmla="*/ 295275 h 2508"/>
              <a:gd name="T38" fmla="*/ 1031875 w 1586"/>
              <a:gd name="T39" fmla="*/ 222250 h 2508"/>
              <a:gd name="T40" fmla="*/ 876300 w 1586"/>
              <a:gd name="T41" fmla="*/ 158750 h 2508"/>
              <a:gd name="T42" fmla="*/ 720725 w 1586"/>
              <a:gd name="T43" fmla="*/ 104775 h 2508"/>
              <a:gd name="T44" fmla="*/ 561975 w 1586"/>
              <a:gd name="T45" fmla="*/ 63500 h 2508"/>
              <a:gd name="T46" fmla="*/ 403225 w 1586"/>
              <a:gd name="T47" fmla="*/ 31750 h 2508"/>
              <a:gd name="T48" fmla="*/ 241300 w 1586"/>
              <a:gd name="T49" fmla="*/ 12700 h 2508"/>
              <a:gd name="T50" fmla="*/ 79375 w 1586"/>
              <a:gd name="T51" fmla="*/ 3175 h 2508"/>
              <a:gd name="T52" fmla="*/ 0 w 1586"/>
              <a:gd name="T53" fmla="*/ 6350 h 2508"/>
              <a:gd name="T54" fmla="*/ 3175 w 1586"/>
              <a:gd name="T55" fmla="*/ 1082675 h 2508"/>
              <a:gd name="T56" fmla="*/ 95250 w 1586"/>
              <a:gd name="T57" fmla="*/ 1085850 h 2508"/>
              <a:gd name="T58" fmla="*/ 279400 w 1586"/>
              <a:gd name="T59" fmla="*/ 1108075 h 2508"/>
              <a:gd name="T60" fmla="*/ 457200 w 1586"/>
              <a:gd name="T61" fmla="*/ 1155700 h 2508"/>
              <a:gd name="T62" fmla="*/ 635000 w 1586"/>
              <a:gd name="T63" fmla="*/ 1228725 h 2508"/>
              <a:gd name="T64" fmla="*/ 720725 w 1586"/>
              <a:gd name="T65" fmla="*/ 1273175 h 2508"/>
              <a:gd name="T66" fmla="*/ 844550 w 1586"/>
              <a:gd name="T67" fmla="*/ 1355725 h 2508"/>
              <a:gd name="T68" fmla="*/ 955675 w 1586"/>
              <a:gd name="T69" fmla="*/ 1444625 h 2508"/>
              <a:gd name="T70" fmla="*/ 1057275 w 1586"/>
              <a:gd name="T71" fmla="*/ 1543050 h 2508"/>
              <a:gd name="T72" fmla="*/ 1146175 w 1586"/>
              <a:gd name="T73" fmla="*/ 1651000 h 2508"/>
              <a:gd name="T74" fmla="*/ 1225550 w 1586"/>
              <a:gd name="T75" fmla="*/ 1768475 h 2508"/>
              <a:gd name="T76" fmla="*/ 1292225 w 1586"/>
              <a:gd name="T77" fmla="*/ 1889125 h 2508"/>
              <a:gd name="T78" fmla="*/ 1346200 w 1586"/>
              <a:gd name="T79" fmla="*/ 2016125 h 2508"/>
              <a:gd name="T80" fmla="*/ 1390650 w 1586"/>
              <a:gd name="T81" fmla="*/ 2149475 h 2508"/>
              <a:gd name="T82" fmla="*/ 1419225 w 1586"/>
              <a:gd name="T83" fmla="*/ 2282825 h 2508"/>
              <a:gd name="T84" fmla="*/ 1435100 w 1586"/>
              <a:gd name="T85" fmla="*/ 2422525 h 2508"/>
              <a:gd name="T86" fmla="*/ 1438275 w 1586"/>
              <a:gd name="T87" fmla="*/ 2559050 h 2508"/>
              <a:gd name="T88" fmla="*/ 1428750 w 1586"/>
              <a:gd name="T89" fmla="*/ 2698750 h 2508"/>
              <a:gd name="T90" fmla="*/ 1403350 w 1586"/>
              <a:gd name="T91" fmla="*/ 2838450 h 2508"/>
              <a:gd name="T92" fmla="*/ 1365250 w 1586"/>
              <a:gd name="T93" fmla="*/ 2974975 h 2508"/>
              <a:gd name="T94" fmla="*/ 1311275 w 1586"/>
              <a:gd name="T95" fmla="*/ 3111500 h 2508"/>
              <a:gd name="T96" fmla="*/ 1244600 w 1586"/>
              <a:gd name="T97" fmla="*/ 3241675 h 2508"/>
              <a:gd name="T98" fmla="*/ 1244600 w 1586"/>
              <a:gd name="T99" fmla="*/ 3241675 h 2508"/>
              <a:gd name="T100" fmla="*/ 2178050 w 1586"/>
              <a:gd name="T101" fmla="*/ 3781425 h 250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connsiteX0" fmla="*/ 8651 w 10000"/>
              <a:gd name="connsiteY0" fmla="*/ 9498 h 9498"/>
              <a:gd name="connsiteX1" fmla="*/ 8651 w 10000"/>
              <a:gd name="connsiteY1" fmla="*/ 9498 h 9498"/>
              <a:gd name="connsiteX2" fmla="*/ 8903 w 10000"/>
              <a:gd name="connsiteY2" fmla="*/ 9211 h 9498"/>
              <a:gd name="connsiteX3" fmla="*/ 9117 w 10000"/>
              <a:gd name="connsiteY3" fmla="*/ 8923 h 9498"/>
              <a:gd name="connsiteX4" fmla="*/ 9319 w 10000"/>
              <a:gd name="connsiteY4" fmla="*/ 8628 h 9498"/>
              <a:gd name="connsiteX5" fmla="*/ 9483 w 10000"/>
              <a:gd name="connsiteY5" fmla="*/ 8325 h 9498"/>
              <a:gd name="connsiteX6" fmla="*/ 9634 w 10000"/>
              <a:gd name="connsiteY6" fmla="*/ 8030 h 9498"/>
              <a:gd name="connsiteX7" fmla="*/ 9760 w 10000"/>
              <a:gd name="connsiteY7" fmla="*/ 7727 h 9498"/>
              <a:gd name="connsiteX8" fmla="*/ 9849 w 10000"/>
              <a:gd name="connsiteY8" fmla="*/ 7424 h 9498"/>
              <a:gd name="connsiteX9" fmla="*/ 9924 w 10000"/>
              <a:gd name="connsiteY9" fmla="*/ 7113 h 9498"/>
              <a:gd name="connsiteX10" fmla="*/ 9975 w 10000"/>
              <a:gd name="connsiteY10" fmla="*/ 6810 h 9498"/>
              <a:gd name="connsiteX11" fmla="*/ 10000 w 10000"/>
              <a:gd name="connsiteY11" fmla="*/ 6499 h 9498"/>
              <a:gd name="connsiteX12" fmla="*/ 10000 w 10000"/>
              <a:gd name="connsiteY12" fmla="*/ 6196 h 9498"/>
              <a:gd name="connsiteX13" fmla="*/ 9975 w 10000"/>
              <a:gd name="connsiteY13" fmla="*/ 5893 h 9498"/>
              <a:gd name="connsiteX14" fmla="*/ 9937 w 10000"/>
              <a:gd name="connsiteY14" fmla="*/ 5590 h 9498"/>
              <a:gd name="connsiteX15" fmla="*/ 9861 w 10000"/>
              <a:gd name="connsiteY15" fmla="*/ 5287 h 9498"/>
              <a:gd name="connsiteX16" fmla="*/ 9773 w 10000"/>
              <a:gd name="connsiteY16" fmla="*/ 4984 h 9498"/>
              <a:gd name="connsiteX17" fmla="*/ 9660 w 10000"/>
              <a:gd name="connsiteY17" fmla="*/ 4689 h 9498"/>
              <a:gd name="connsiteX18" fmla="*/ 9521 w 10000"/>
              <a:gd name="connsiteY18" fmla="*/ 4402 h 9498"/>
              <a:gd name="connsiteX19" fmla="*/ 9369 w 10000"/>
              <a:gd name="connsiteY19" fmla="*/ 4115 h 9498"/>
              <a:gd name="connsiteX20" fmla="*/ 9193 w 10000"/>
              <a:gd name="connsiteY20" fmla="*/ 3828 h 9498"/>
              <a:gd name="connsiteX21" fmla="*/ 8991 w 10000"/>
              <a:gd name="connsiteY21" fmla="*/ 3557 h 9498"/>
              <a:gd name="connsiteX22" fmla="*/ 8764 w 10000"/>
              <a:gd name="connsiteY22" fmla="*/ 3285 h 9498"/>
              <a:gd name="connsiteX23" fmla="*/ 8525 w 10000"/>
              <a:gd name="connsiteY23" fmla="*/ 3014 h 9498"/>
              <a:gd name="connsiteX24" fmla="*/ 8260 w 10000"/>
              <a:gd name="connsiteY24" fmla="*/ 2759 h 9498"/>
              <a:gd name="connsiteX25" fmla="*/ 7982 w 10000"/>
              <a:gd name="connsiteY25" fmla="*/ 2512 h 9498"/>
              <a:gd name="connsiteX26" fmla="*/ 7680 w 10000"/>
              <a:gd name="connsiteY26" fmla="*/ 2265 h 9498"/>
              <a:gd name="connsiteX27" fmla="*/ 7352 w 10000"/>
              <a:gd name="connsiteY27" fmla="*/ 2033 h 9498"/>
              <a:gd name="connsiteX28" fmla="*/ 7011 w 10000"/>
              <a:gd name="connsiteY28" fmla="*/ 1810 h 9498"/>
              <a:gd name="connsiteX29" fmla="*/ 6646 w 10000"/>
              <a:gd name="connsiteY29" fmla="*/ 1595 h 9498"/>
              <a:gd name="connsiteX30" fmla="*/ 6267 w 10000"/>
              <a:gd name="connsiteY30" fmla="*/ 1396 h 9498"/>
              <a:gd name="connsiteX31" fmla="*/ 5864 w 10000"/>
              <a:gd name="connsiteY31" fmla="*/ 1196 h 9498"/>
              <a:gd name="connsiteX32" fmla="*/ 5448 w 10000"/>
              <a:gd name="connsiteY32" fmla="*/ 1021 h 9498"/>
              <a:gd name="connsiteX33" fmla="*/ 5006 w 10000"/>
              <a:gd name="connsiteY33" fmla="*/ 845 h 9498"/>
              <a:gd name="connsiteX34" fmla="*/ 4704 w 10000"/>
              <a:gd name="connsiteY34" fmla="*/ 742 h 9498"/>
              <a:gd name="connsiteX35" fmla="*/ 4401 w 10000"/>
              <a:gd name="connsiteY35" fmla="*/ 646 h 9498"/>
              <a:gd name="connsiteX36" fmla="*/ 4098 w 10000"/>
              <a:gd name="connsiteY36" fmla="*/ 558 h 9498"/>
              <a:gd name="connsiteX37" fmla="*/ 3796 w 10000"/>
              <a:gd name="connsiteY37" fmla="*/ 470 h 9498"/>
              <a:gd name="connsiteX38" fmla="*/ 3480 w 10000"/>
              <a:gd name="connsiteY38" fmla="*/ 399 h 9498"/>
              <a:gd name="connsiteX39" fmla="*/ 3178 w 10000"/>
              <a:gd name="connsiteY39" fmla="*/ 327 h 9498"/>
              <a:gd name="connsiteX40" fmla="*/ 2863 w 10000"/>
              <a:gd name="connsiteY40" fmla="*/ 263 h 9498"/>
              <a:gd name="connsiteX41" fmla="*/ 2547 w 10000"/>
              <a:gd name="connsiteY41" fmla="*/ 207 h 9498"/>
              <a:gd name="connsiteX42" fmla="*/ 2232 w 10000"/>
              <a:gd name="connsiteY42" fmla="*/ 159 h 9498"/>
              <a:gd name="connsiteX43" fmla="*/ 1917 w 10000"/>
              <a:gd name="connsiteY43" fmla="*/ 120 h 9498"/>
              <a:gd name="connsiteX44" fmla="*/ 1602 w 10000"/>
              <a:gd name="connsiteY44" fmla="*/ 80 h 9498"/>
              <a:gd name="connsiteX45" fmla="*/ 1274 w 10000"/>
              <a:gd name="connsiteY45" fmla="*/ 56 h 9498"/>
              <a:gd name="connsiteX46" fmla="*/ 958 w 10000"/>
              <a:gd name="connsiteY46" fmla="*/ 32 h 9498"/>
              <a:gd name="connsiteX47" fmla="*/ 643 w 10000"/>
              <a:gd name="connsiteY47" fmla="*/ 16 h 9498"/>
              <a:gd name="connsiteX48" fmla="*/ 315 w 10000"/>
              <a:gd name="connsiteY48" fmla="*/ 8 h 9498"/>
              <a:gd name="connsiteX49" fmla="*/ 0 w 10000"/>
              <a:gd name="connsiteY49" fmla="*/ 0 h 9498"/>
              <a:gd name="connsiteX50" fmla="*/ 0 w 10000"/>
              <a:gd name="connsiteY50" fmla="*/ 16 h 9498"/>
              <a:gd name="connsiteX51" fmla="*/ 2156 w 10000"/>
              <a:gd name="connsiteY51" fmla="*/ 1372 h 9498"/>
              <a:gd name="connsiteX52" fmla="*/ 13 w 10000"/>
              <a:gd name="connsiteY52" fmla="*/ 2719 h 9498"/>
              <a:gd name="connsiteX53" fmla="*/ 378 w 10000"/>
              <a:gd name="connsiteY53" fmla="*/ 2727 h 9498"/>
              <a:gd name="connsiteX54" fmla="*/ 744 w 10000"/>
              <a:gd name="connsiteY54" fmla="*/ 2743 h 9498"/>
              <a:gd name="connsiteX55" fmla="*/ 1110 w 10000"/>
              <a:gd name="connsiteY55" fmla="*/ 2783 h 9498"/>
              <a:gd name="connsiteX56" fmla="*/ 1463 w 10000"/>
              <a:gd name="connsiteY56" fmla="*/ 2839 h 9498"/>
              <a:gd name="connsiteX57" fmla="*/ 1816 w 10000"/>
              <a:gd name="connsiteY57" fmla="*/ 2903 h 9498"/>
              <a:gd name="connsiteX58" fmla="*/ 2169 w 10000"/>
              <a:gd name="connsiteY58" fmla="*/ 2990 h 9498"/>
              <a:gd name="connsiteX59" fmla="*/ 2522 w 10000"/>
              <a:gd name="connsiteY59" fmla="*/ 3086 h 9498"/>
              <a:gd name="connsiteX60" fmla="*/ 2863 w 10000"/>
              <a:gd name="connsiteY60" fmla="*/ 3198 h 9498"/>
              <a:gd name="connsiteX61" fmla="*/ 3102 w 10000"/>
              <a:gd name="connsiteY61" fmla="*/ 3301 h 9498"/>
              <a:gd name="connsiteX62" fmla="*/ 3354 w 10000"/>
              <a:gd name="connsiteY62" fmla="*/ 3405 h 9498"/>
              <a:gd name="connsiteX63" fmla="*/ 3581 w 10000"/>
              <a:gd name="connsiteY63" fmla="*/ 3509 h 9498"/>
              <a:gd name="connsiteX64" fmla="*/ 3796 w 10000"/>
              <a:gd name="connsiteY64" fmla="*/ 3628 h 9498"/>
              <a:gd name="connsiteX65" fmla="*/ 4010 w 10000"/>
              <a:gd name="connsiteY65" fmla="*/ 3748 h 9498"/>
              <a:gd name="connsiteX66" fmla="*/ 4199 w 10000"/>
              <a:gd name="connsiteY66" fmla="*/ 3876 h 9498"/>
              <a:gd name="connsiteX67" fmla="*/ 4388 w 10000"/>
              <a:gd name="connsiteY67" fmla="*/ 4011 h 9498"/>
              <a:gd name="connsiteX68" fmla="*/ 4552 w 10000"/>
              <a:gd name="connsiteY68" fmla="*/ 4147 h 9498"/>
              <a:gd name="connsiteX69" fmla="*/ 4716 w 10000"/>
              <a:gd name="connsiteY69" fmla="*/ 4290 h 9498"/>
              <a:gd name="connsiteX70" fmla="*/ 4868 w 10000"/>
              <a:gd name="connsiteY70" fmla="*/ 4442 h 9498"/>
              <a:gd name="connsiteX71" fmla="*/ 5006 w 10000"/>
              <a:gd name="connsiteY71" fmla="*/ 4593 h 9498"/>
              <a:gd name="connsiteX72" fmla="*/ 5132 w 10000"/>
              <a:gd name="connsiteY72" fmla="*/ 4745 h 9498"/>
              <a:gd name="connsiteX73" fmla="*/ 5246 w 10000"/>
              <a:gd name="connsiteY73" fmla="*/ 4904 h 9498"/>
              <a:gd name="connsiteX74" fmla="*/ 5347 w 10000"/>
              <a:gd name="connsiteY74" fmla="*/ 5064 h 9498"/>
              <a:gd name="connsiteX75" fmla="*/ 5435 w 10000"/>
              <a:gd name="connsiteY75" fmla="*/ 5231 h 9498"/>
              <a:gd name="connsiteX76" fmla="*/ 5523 w 10000"/>
              <a:gd name="connsiteY76" fmla="*/ 5399 h 9498"/>
              <a:gd name="connsiteX77" fmla="*/ 5586 w 10000"/>
              <a:gd name="connsiteY77" fmla="*/ 5566 h 9498"/>
              <a:gd name="connsiteX78" fmla="*/ 5637 w 10000"/>
              <a:gd name="connsiteY78" fmla="*/ 5734 h 9498"/>
              <a:gd name="connsiteX79" fmla="*/ 5675 w 10000"/>
              <a:gd name="connsiteY79" fmla="*/ 5909 h 9498"/>
              <a:gd name="connsiteX80" fmla="*/ 5700 w 10000"/>
              <a:gd name="connsiteY80" fmla="*/ 6085 h 9498"/>
              <a:gd name="connsiteX81" fmla="*/ 5712 w 10000"/>
              <a:gd name="connsiteY81" fmla="*/ 6260 h 9498"/>
              <a:gd name="connsiteX82" fmla="*/ 5712 w 10000"/>
              <a:gd name="connsiteY82" fmla="*/ 6427 h 9498"/>
              <a:gd name="connsiteX83" fmla="*/ 5700 w 10000"/>
              <a:gd name="connsiteY83" fmla="*/ 6603 h 9498"/>
              <a:gd name="connsiteX84" fmla="*/ 5675 w 10000"/>
              <a:gd name="connsiteY84" fmla="*/ 6778 h 9498"/>
              <a:gd name="connsiteX85" fmla="*/ 5624 w 10000"/>
              <a:gd name="connsiteY85" fmla="*/ 6954 h 9498"/>
              <a:gd name="connsiteX86" fmla="*/ 5574 w 10000"/>
              <a:gd name="connsiteY86" fmla="*/ 7129 h 9498"/>
              <a:gd name="connsiteX87" fmla="*/ 5498 w 10000"/>
              <a:gd name="connsiteY87" fmla="*/ 7305 h 9498"/>
              <a:gd name="connsiteX88" fmla="*/ 5422 w 10000"/>
              <a:gd name="connsiteY88" fmla="*/ 7472 h 9498"/>
              <a:gd name="connsiteX89" fmla="*/ 5322 w 10000"/>
              <a:gd name="connsiteY89" fmla="*/ 7648 h 9498"/>
              <a:gd name="connsiteX90" fmla="*/ 5208 w 10000"/>
              <a:gd name="connsiteY90" fmla="*/ 7815 h 9498"/>
              <a:gd name="connsiteX91" fmla="*/ 5082 w 10000"/>
              <a:gd name="connsiteY91" fmla="*/ 7982 h 9498"/>
              <a:gd name="connsiteX92" fmla="*/ 4943 w 10000"/>
              <a:gd name="connsiteY92" fmla="*/ 8142 h 9498"/>
              <a:gd name="connsiteX93" fmla="*/ 6702 w 10000"/>
              <a:gd name="connsiteY93" fmla="*/ 8800 h 9498"/>
              <a:gd name="connsiteX94" fmla="*/ 8651 w 10000"/>
              <a:gd name="connsiteY94" fmla="*/ 9498 h 9498"/>
              <a:gd name="connsiteX0" fmla="*/ 6702 w 10000"/>
              <a:gd name="connsiteY0" fmla="*/ 9265 h 10000"/>
              <a:gd name="connsiteX1" fmla="*/ 8651 w 10000"/>
              <a:gd name="connsiteY1" fmla="*/ 10000 h 10000"/>
              <a:gd name="connsiteX2" fmla="*/ 8903 w 10000"/>
              <a:gd name="connsiteY2" fmla="*/ 9698 h 10000"/>
              <a:gd name="connsiteX3" fmla="*/ 9117 w 10000"/>
              <a:gd name="connsiteY3" fmla="*/ 9395 h 10000"/>
              <a:gd name="connsiteX4" fmla="*/ 9319 w 10000"/>
              <a:gd name="connsiteY4" fmla="*/ 9084 h 10000"/>
              <a:gd name="connsiteX5" fmla="*/ 9483 w 10000"/>
              <a:gd name="connsiteY5" fmla="*/ 8765 h 10000"/>
              <a:gd name="connsiteX6" fmla="*/ 9634 w 10000"/>
              <a:gd name="connsiteY6" fmla="*/ 8454 h 10000"/>
              <a:gd name="connsiteX7" fmla="*/ 9760 w 10000"/>
              <a:gd name="connsiteY7" fmla="*/ 8135 h 10000"/>
              <a:gd name="connsiteX8" fmla="*/ 9849 w 10000"/>
              <a:gd name="connsiteY8" fmla="*/ 7816 h 10000"/>
              <a:gd name="connsiteX9" fmla="*/ 9924 w 10000"/>
              <a:gd name="connsiteY9" fmla="*/ 7489 h 10000"/>
              <a:gd name="connsiteX10" fmla="*/ 9975 w 10000"/>
              <a:gd name="connsiteY10" fmla="*/ 7170 h 10000"/>
              <a:gd name="connsiteX11" fmla="*/ 10000 w 10000"/>
              <a:gd name="connsiteY11" fmla="*/ 6842 h 10000"/>
              <a:gd name="connsiteX12" fmla="*/ 10000 w 10000"/>
              <a:gd name="connsiteY12" fmla="*/ 6523 h 10000"/>
              <a:gd name="connsiteX13" fmla="*/ 9975 w 10000"/>
              <a:gd name="connsiteY13" fmla="*/ 6204 h 10000"/>
              <a:gd name="connsiteX14" fmla="*/ 9937 w 10000"/>
              <a:gd name="connsiteY14" fmla="*/ 5885 h 10000"/>
              <a:gd name="connsiteX15" fmla="*/ 9861 w 10000"/>
              <a:gd name="connsiteY15" fmla="*/ 5566 h 10000"/>
              <a:gd name="connsiteX16" fmla="*/ 9773 w 10000"/>
              <a:gd name="connsiteY16" fmla="*/ 5247 h 10000"/>
              <a:gd name="connsiteX17" fmla="*/ 9660 w 10000"/>
              <a:gd name="connsiteY17" fmla="*/ 4937 h 10000"/>
              <a:gd name="connsiteX18" fmla="*/ 9521 w 10000"/>
              <a:gd name="connsiteY18" fmla="*/ 4635 h 10000"/>
              <a:gd name="connsiteX19" fmla="*/ 9369 w 10000"/>
              <a:gd name="connsiteY19" fmla="*/ 4332 h 10000"/>
              <a:gd name="connsiteX20" fmla="*/ 9193 w 10000"/>
              <a:gd name="connsiteY20" fmla="*/ 4030 h 10000"/>
              <a:gd name="connsiteX21" fmla="*/ 8991 w 10000"/>
              <a:gd name="connsiteY21" fmla="*/ 3745 h 10000"/>
              <a:gd name="connsiteX22" fmla="*/ 8764 w 10000"/>
              <a:gd name="connsiteY22" fmla="*/ 3459 h 10000"/>
              <a:gd name="connsiteX23" fmla="*/ 8525 w 10000"/>
              <a:gd name="connsiteY23" fmla="*/ 3173 h 10000"/>
              <a:gd name="connsiteX24" fmla="*/ 8260 w 10000"/>
              <a:gd name="connsiteY24" fmla="*/ 2905 h 10000"/>
              <a:gd name="connsiteX25" fmla="*/ 7982 w 10000"/>
              <a:gd name="connsiteY25" fmla="*/ 2645 h 10000"/>
              <a:gd name="connsiteX26" fmla="*/ 7680 w 10000"/>
              <a:gd name="connsiteY26" fmla="*/ 2385 h 10000"/>
              <a:gd name="connsiteX27" fmla="*/ 7352 w 10000"/>
              <a:gd name="connsiteY27" fmla="*/ 2140 h 10000"/>
              <a:gd name="connsiteX28" fmla="*/ 7011 w 10000"/>
              <a:gd name="connsiteY28" fmla="*/ 1906 h 10000"/>
              <a:gd name="connsiteX29" fmla="*/ 6646 w 10000"/>
              <a:gd name="connsiteY29" fmla="*/ 1679 h 10000"/>
              <a:gd name="connsiteX30" fmla="*/ 6267 w 10000"/>
              <a:gd name="connsiteY30" fmla="*/ 1470 h 10000"/>
              <a:gd name="connsiteX31" fmla="*/ 5864 w 10000"/>
              <a:gd name="connsiteY31" fmla="*/ 1259 h 10000"/>
              <a:gd name="connsiteX32" fmla="*/ 5448 w 10000"/>
              <a:gd name="connsiteY32" fmla="*/ 1075 h 10000"/>
              <a:gd name="connsiteX33" fmla="*/ 5006 w 10000"/>
              <a:gd name="connsiteY33" fmla="*/ 890 h 10000"/>
              <a:gd name="connsiteX34" fmla="*/ 4704 w 10000"/>
              <a:gd name="connsiteY34" fmla="*/ 781 h 10000"/>
              <a:gd name="connsiteX35" fmla="*/ 4401 w 10000"/>
              <a:gd name="connsiteY35" fmla="*/ 680 h 10000"/>
              <a:gd name="connsiteX36" fmla="*/ 4098 w 10000"/>
              <a:gd name="connsiteY36" fmla="*/ 587 h 10000"/>
              <a:gd name="connsiteX37" fmla="*/ 3796 w 10000"/>
              <a:gd name="connsiteY37" fmla="*/ 495 h 10000"/>
              <a:gd name="connsiteX38" fmla="*/ 3480 w 10000"/>
              <a:gd name="connsiteY38" fmla="*/ 420 h 10000"/>
              <a:gd name="connsiteX39" fmla="*/ 3178 w 10000"/>
              <a:gd name="connsiteY39" fmla="*/ 344 h 10000"/>
              <a:gd name="connsiteX40" fmla="*/ 2863 w 10000"/>
              <a:gd name="connsiteY40" fmla="*/ 277 h 10000"/>
              <a:gd name="connsiteX41" fmla="*/ 2547 w 10000"/>
              <a:gd name="connsiteY41" fmla="*/ 218 h 10000"/>
              <a:gd name="connsiteX42" fmla="*/ 2232 w 10000"/>
              <a:gd name="connsiteY42" fmla="*/ 167 h 10000"/>
              <a:gd name="connsiteX43" fmla="*/ 1917 w 10000"/>
              <a:gd name="connsiteY43" fmla="*/ 126 h 10000"/>
              <a:gd name="connsiteX44" fmla="*/ 1602 w 10000"/>
              <a:gd name="connsiteY44" fmla="*/ 84 h 10000"/>
              <a:gd name="connsiteX45" fmla="*/ 1274 w 10000"/>
              <a:gd name="connsiteY45" fmla="*/ 59 h 10000"/>
              <a:gd name="connsiteX46" fmla="*/ 958 w 10000"/>
              <a:gd name="connsiteY46" fmla="*/ 34 h 10000"/>
              <a:gd name="connsiteX47" fmla="*/ 643 w 10000"/>
              <a:gd name="connsiteY47" fmla="*/ 17 h 10000"/>
              <a:gd name="connsiteX48" fmla="*/ 315 w 10000"/>
              <a:gd name="connsiteY48" fmla="*/ 8 h 10000"/>
              <a:gd name="connsiteX49" fmla="*/ 0 w 10000"/>
              <a:gd name="connsiteY49" fmla="*/ 0 h 10000"/>
              <a:gd name="connsiteX50" fmla="*/ 0 w 10000"/>
              <a:gd name="connsiteY50" fmla="*/ 17 h 10000"/>
              <a:gd name="connsiteX51" fmla="*/ 2156 w 10000"/>
              <a:gd name="connsiteY51" fmla="*/ 1445 h 10000"/>
              <a:gd name="connsiteX52" fmla="*/ 13 w 10000"/>
              <a:gd name="connsiteY52" fmla="*/ 2863 h 10000"/>
              <a:gd name="connsiteX53" fmla="*/ 378 w 10000"/>
              <a:gd name="connsiteY53" fmla="*/ 2871 h 10000"/>
              <a:gd name="connsiteX54" fmla="*/ 744 w 10000"/>
              <a:gd name="connsiteY54" fmla="*/ 2888 h 10000"/>
              <a:gd name="connsiteX55" fmla="*/ 1110 w 10000"/>
              <a:gd name="connsiteY55" fmla="*/ 2930 h 10000"/>
              <a:gd name="connsiteX56" fmla="*/ 1463 w 10000"/>
              <a:gd name="connsiteY56" fmla="*/ 2989 h 10000"/>
              <a:gd name="connsiteX57" fmla="*/ 1816 w 10000"/>
              <a:gd name="connsiteY57" fmla="*/ 3056 h 10000"/>
              <a:gd name="connsiteX58" fmla="*/ 2169 w 10000"/>
              <a:gd name="connsiteY58" fmla="*/ 3148 h 10000"/>
              <a:gd name="connsiteX59" fmla="*/ 2522 w 10000"/>
              <a:gd name="connsiteY59" fmla="*/ 3249 h 10000"/>
              <a:gd name="connsiteX60" fmla="*/ 2863 w 10000"/>
              <a:gd name="connsiteY60" fmla="*/ 3367 h 10000"/>
              <a:gd name="connsiteX61" fmla="*/ 3102 w 10000"/>
              <a:gd name="connsiteY61" fmla="*/ 3475 h 10000"/>
              <a:gd name="connsiteX62" fmla="*/ 3354 w 10000"/>
              <a:gd name="connsiteY62" fmla="*/ 3585 h 10000"/>
              <a:gd name="connsiteX63" fmla="*/ 3581 w 10000"/>
              <a:gd name="connsiteY63" fmla="*/ 3694 h 10000"/>
              <a:gd name="connsiteX64" fmla="*/ 3796 w 10000"/>
              <a:gd name="connsiteY64" fmla="*/ 3820 h 10000"/>
              <a:gd name="connsiteX65" fmla="*/ 4010 w 10000"/>
              <a:gd name="connsiteY65" fmla="*/ 3946 h 10000"/>
              <a:gd name="connsiteX66" fmla="*/ 4199 w 10000"/>
              <a:gd name="connsiteY66" fmla="*/ 4081 h 10000"/>
              <a:gd name="connsiteX67" fmla="*/ 4388 w 10000"/>
              <a:gd name="connsiteY67" fmla="*/ 4223 h 10000"/>
              <a:gd name="connsiteX68" fmla="*/ 4552 w 10000"/>
              <a:gd name="connsiteY68" fmla="*/ 4366 h 10000"/>
              <a:gd name="connsiteX69" fmla="*/ 4716 w 10000"/>
              <a:gd name="connsiteY69" fmla="*/ 4517 h 10000"/>
              <a:gd name="connsiteX70" fmla="*/ 4868 w 10000"/>
              <a:gd name="connsiteY70" fmla="*/ 4677 h 10000"/>
              <a:gd name="connsiteX71" fmla="*/ 5006 w 10000"/>
              <a:gd name="connsiteY71" fmla="*/ 4836 h 10000"/>
              <a:gd name="connsiteX72" fmla="*/ 5132 w 10000"/>
              <a:gd name="connsiteY72" fmla="*/ 4996 h 10000"/>
              <a:gd name="connsiteX73" fmla="*/ 5246 w 10000"/>
              <a:gd name="connsiteY73" fmla="*/ 5163 h 10000"/>
              <a:gd name="connsiteX74" fmla="*/ 5347 w 10000"/>
              <a:gd name="connsiteY74" fmla="*/ 5332 h 10000"/>
              <a:gd name="connsiteX75" fmla="*/ 5435 w 10000"/>
              <a:gd name="connsiteY75" fmla="*/ 5507 h 10000"/>
              <a:gd name="connsiteX76" fmla="*/ 5523 w 10000"/>
              <a:gd name="connsiteY76" fmla="*/ 5684 h 10000"/>
              <a:gd name="connsiteX77" fmla="*/ 5586 w 10000"/>
              <a:gd name="connsiteY77" fmla="*/ 5860 h 10000"/>
              <a:gd name="connsiteX78" fmla="*/ 5637 w 10000"/>
              <a:gd name="connsiteY78" fmla="*/ 6037 h 10000"/>
              <a:gd name="connsiteX79" fmla="*/ 5675 w 10000"/>
              <a:gd name="connsiteY79" fmla="*/ 6221 h 10000"/>
              <a:gd name="connsiteX80" fmla="*/ 5700 w 10000"/>
              <a:gd name="connsiteY80" fmla="*/ 6407 h 10000"/>
              <a:gd name="connsiteX81" fmla="*/ 5712 w 10000"/>
              <a:gd name="connsiteY81" fmla="*/ 6591 h 10000"/>
              <a:gd name="connsiteX82" fmla="*/ 5712 w 10000"/>
              <a:gd name="connsiteY82" fmla="*/ 6767 h 10000"/>
              <a:gd name="connsiteX83" fmla="*/ 5700 w 10000"/>
              <a:gd name="connsiteY83" fmla="*/ 6952 h 10000"/>
              <a:gd name="connsiteX84" fmla="*/ 5675 w 10000"/>
              <a:gd name="connsiteY84" fmla="*/ 7136 h 10000"/>
              <a:gd name="connsiteX85" fmla="*/ 5624 w 10000"/>
              <a:gd name="connsiteY85" fmla="*/ 7322 h 10000"/>
              <a:gd name="connsiteX86" fmla="*/ 5574 w 10000"/>
              <a:gd name="connsiteY86" fmla="*/ 7506 h 10000"/>
              <a:gd name="connsiteX87" fmla="*/ 5498 w 10000"/>
              <a:gd name="connsiteY87" fmla="*/ 7691 h 10000"/>
              <a:gd name="connsiteX88" fmla="*/ 5422 w 10000"/>
              <a:gd name="connsiteY88" fmla="*/ 7867 h 10000"/>
              <a:gd name="connsiteX89" fmla="*/ 5322 w 10000"/>
              <a:gd name="connsiteY89" fmla="*/ 8052 h 10000"/>
              <a:gd name="connsiteX90" fmla="*/ 5208 w 10000"/>
              <a:gd name="connsiteY90" fmla="*/ 8228 h 10000"/>
              <a:gd name="connsiteX91" fmla="*/ 5082 w 10000"/>
              <a:gd name="connsiteY91" fmla="*/ 8404 h 10000"/>
              <a:gd name="connsiteX92" fmla="*/ 4943 w 10000"/>
              <a:gd name="connsiteY92" fmla="*/ 8572 h 10000"/>
              <a:gd name="connsiteX93" fmla="*/ 6702 w 10000"/>
              <a:gd name="connsiteY93" fmla="*/ 9265 h 10000"/>
              <a:gd name="connsiteX0" fmla="*/ 6702 w 10000"/>
              <a:gd name="connsiteY0" fmla="*/ 9265 h 9698"/>
              <a:gd name="connsiteX1" fmla="*/ 8903 w 10000"/>
              <a:gd name="connsiteY1" fmla="*/ 9698 h 9698"/>
              <a:gd name="connsiteX2" fmla="*/ 9117 w 10000"/>
              <a:gd name="connsiteY2" fmla="*/ 9395 h 9698"/>
              <a:gd name="connsiteX3" fmla="*/ 9319 w 10000"/>
              <a:gd name="connsiteY3" fmla="*/ 9084 h 9698"/>
              <a:gd name="connsiteX4" fmla="*/ 9483 w 10000"/>
              <a:gd name="connsiteY4" fmla="*/ 8765 h 9698"/>
              <a:gd name="connsiteX5" fmla="*/ 9634 w 10000"/>
              <a:gd name="connsiteY5" fmla="*/ 8454 h 9698"/>
              <a:gd name="connsiteX6" fmla="*/ 9760 w 10000"/>
              <a:gd name="connsiteY6" fmla="*/ 8135 h 9698"/>
              <a:gd name="connsiteX7" fmla="*/ 9849 w 10000"/>
              <a:gd name="connsiteY7" fmla="*/ 7816 h 9698"/>
              <a:gd name="connsiteX8" fmla="*/ 9924 w 10000"/>
              <a:gd name="connsiteY8" fmla="*/ 7489 h 9698"/>
              <a:gd name="connsiteX9" fmla="*/ 9975 w 10000"/>
              <a:gd name="connsiteY9" fmla="*/ 7170 h 9698"/>
              <a:gd name="connsiteX10" fmla="*/ 10000 w 10000"/>
              <a:gd name="connsiteY10" fmla="*/ 6842 h 9698"/>
              <a:gd name="connsiteX11" fmla="*/ 10000 w 10000"/>
              <a:gd name="connsiteY11" fmla="*/ 6523 h 9698"/>
              <a:gd name="connsiteX12" fmla="*/ 9975 w 10000"/>
              <a:gd name="connsiteY12" fmla="*/ 6204 h 9698"/>
              <a:gd name="connsiteX13" fmla="*/ 9937 w 10000"/>
              <a:gd name="connsiteY13" fmla="*/ 5885 h 9698"/>
              <a:gd name="connsiteX14" fmla="*/ 9861 w 10000"/>
              <a:gd name="connsiteY14" fmla="*/ 5566 h 9698"/>
              <a:gd name="connsiteX15" fmla="*/ 9773 w 10000"/>
              <a:gd name="connsiteY15" fmla="*/ 5247 h 9698"/>
              <a:gd name="connsiteX16" fmla="*/ 9660 w 10000"/>
              <a:gd name="connsiteY16" fmla="*/ 4937 h 9698"/>
              <a:gd name="connsiteX17" fmla="*/ 9521 w 10000"/>
              <a:gd name="connsiteY17" fmla="*/ 4635 h 9698"/>
              <a:gd name="connsiteX18" fmla="*/ 9369 w 10000"/>
              <a:gd name="connsiteY18" fmla="*/ 4332 h 9698"/>
              <a:gd name="connsiteX19" fmla="*/ 9193 w 10000"/>
              <a:gd name="connsiteY19" fmla="*/ 4030 h 9698"/>
              <a:gd name="connsiteX20" fmla="*/ 8991 w 10000"/>
              <a:gd name="connsiteY20" fmla="*/ 3745 h 9698"/>
              <a:gd name="connsiteX21" fmla="*/ 8764 w 10000"/>
              <a:gd name="connsiteY21" fmla="*/ 3459 h 9698"/>
              <a:gd name="connsiteX22" fmla="*/ 8525 w 10000"/>
              <a:gd name="connsiteY22" fmla="*/ 3173 h 9698"/>
              <a:gd name="connsiteX23" fmla="*/ 8260 w 10000"/>
              <a:gd name="connsiteY23" fmla="*/ 2905 h 9698"/>
              <a:gd name="connsiteX24" fmla="*/ 7982 w 10000"/>
              <a:gd name="connsiteY24" fmla="*/ 2645 h 9698"/>
              <a:gd name="connsiteX25" fmla="*/ 7680 w 10000"/>
              <a:gd name="connsiteY25" fmla="*/ 2385 h 9698"/>
              <a:gd name="connsiteX26" fmla="*/ 7352 w 10000"/>
              <a:gd name="connsiteY26" fmla="*/ 2140 h 9698"/>
              <a:gd name="connsiteX27" fmla="*/ 7011 w 10000"/>
              <a:gd name="connsiteY27" fmla="*/ 1906 h 9698"/>
              <a:gd name="connsiteX28" fmla="*/ 6646 w 10000"/>
              <a:gd name="connsiteY28" fmla="*/ 1679 h 9698"/>
              <a:gd name="connsiteX29" fmla="*/ 6267 w 10000"/>
              <a:gd name="connsiteY29" fmla="*/ 1470 h 9698"/>
              <a:gd name="connsiteX30" fmla="*/ 5864 w 10000"/>
              <a:gd name="connsiteY30" fmla="*/ 1259 h 9698"/>
              <a:gd name="connsiteX31" fmla="*/ 5448 w 10000"/>
              <a:gd name="connsiteY31" fmla="*/ 1075 h 9698"/>
              <a:gd name="connsiteX32" fmla="*/ 5006 w 10000"/>
              <a:gd name="connsiteY32" fmla="*/ 890 h 9698"/>
              <a:gd name="connsiteX33" fmla="*/ 4704 w 10000"/>
              <a:gd name="connsiteY33" fmla="*/ 781 h 9698"/>
              <a:gd name="connsiteX34" fmla="*/ 4401 w 10000"/>
              <a:gd name="connsiteY34" fmla="*/ 680 h 9698"/>
              <a:gd name="connsiteX35" fmla="*/ 4098 w 10000"/>
              <a:gd name="connsiteY35" fmla="*/ 587 h 9698"/>
              <a:gd name="connsiteX36" fmla="*/ 3796 w 10000"/>
              <a:gd name="connsiteY36" fmla="*/ 495 h 9698"/>
              <a:gd name="connsiteX37" fmla="*/ 3480 w 10000"/>
              <a:gd name="connsiteY37" fmla="*/ 420 h 9698"/>
              <a:gd name="connsiteX38" fmla="*/ 3178 w 10000"/>
              <a:gd name="connsiteY38" fmla="*/ 344 h 9698"/>
              <a:gd name="connsiteX39" fmla="*/ 2863 w 10000"/>
              <a:gd name="connsiteY39" fmla="*/ 277 h 9698"/>
              <a:gd name="connsiteX40" fmla="*/ 2547 w 10000"/>
              <a:gd name="connsiteY40" fmla="*/ 218 h 9698"/>
              <a:gd name="connsiteX41" fmla="*/ 2232 w 10000"/>
              <a:gd name="connsiteY41" fmla="*/ 167 h 9698"/>
              <a:gd name="connsiteX42" fmla="*/ 1917 w 10000"/>
              <a:gd name="connsiteY42" fmla="*/ 126 h 9698"/>
              <a:gd name="connsiteX43" fmla="*/ 1602 w 10000"/>
              <a:gd name="connsiteY43" fmla="*/ 84 h 9698"/>
              <a:gd name="connsiteX44" fmla="*/ 1274 w 10000"/>
              <a:gd name="connsiteY44" fmla="*/ 59 h 9698"/>
              <a:gd name="connsiteX45" fmla="*/ 958 w 10000"/>
              <a:gd name="connsiteY45" fmla="*/ 34 h 9698"/>
              <a:gd name="connsiteX46" fmla="*/ 643 w 10000"/>
              <a:gd name="connsiteY46" fmla="*/ 17 h 9698"/>
              <a:gd name="connsiteX47" fmla="*/ 315 w 10000"/>
              <a:gd name="connsiteY47" fmla="*/ 8 h 9698"/>
              <a:gd name="connsiteX48" fmla="*/ 0 w 10000"/>
              <a:gd name="connsiteY48" fmla="*/ 0 h 9698"/>
              <a:gd name="connsiteX49" fmla="*/ 0 w 10000"/>
              <a:gd name="connsiteY49" fmla="*/ 17 h 9698"/>
              <a:gd name="connsiteX50" fmla="*/ 2156 w 10000"/>
              <a:gd name="connsiteY50" fmla="*/ 1445 h 9698"/>
              <a:gd name="connsiteX51" fmla="*/ 13 w 10000"/>
              <a:gd name="connsiteY51" fmla="*/ 2863 h 9698"/>
              <a:gd name="connsiteX52" fmla="*/ 378 w 10000"/>
              <a:gd name="connsiteY52" fmla="*/ 2871 h 9698"/>
              <a:gd name="connsiteX53" fmla="*/ 744 w 10000"/>
              <a:gd name="connsiteY53" fmla="*/ 2888 h 9698"/>
              <a:gd name="connsiteX54" fmla="*/ 1110 w 10000"/>
              <a:gd name="connsiteY54" fmla="*/ 2930 h 9698"/>
              <a:gd name="connsiteX55" fmla="*/ 1463 w 10000"/>
              <a:gd name="connsiteY55" fmla="*/ 2989 h 9698"/>
              <a:gd name="connsiteX56" fmla="*/ 1816 w 10000"/>
              <a:gd name="connsiteY56" fmla="*/ 3056 h 9698"/>
              <a:gd name="connsiteX57" fmla="*/ 2169 w 10000"/>
              <a:gd name="connsiteY57" fmla="*/ 3148 h 9698"/>
              <a:gd name="connsiteX58" fmla="*/ 2522 w 10000"/>
              <a:gd name="connsiteY58" fmla="*/ 3249 h 9698"/>
              <a:gd name="connsiteX59" fmla="*/ 2863 w 10000"/>
              <a:gd name="connsiteY59" fmla="*/ 3367 h 9698"/>
              <a:gd name="connsiteX60" fmla="*/ 3102 w 10000"/>
              <a:gd name="connsiteY60" fmla="*/ 3475 h 9698"/>
              <a:gd name="connsiteX61" fmla="*/ 3354 w 10000"/>
              <a:gd name="connsiteY61" fmla="*/ 3585 h 9698"/>
              <a:gd name="connsiteX62" fmla="*/ 3581 w 10000"/>
              <a:gd name="connsiteY62" fmla="*/ 3694 h 9698"/>
              <a:gd name="connsiteX63" fmla="*/ 3796 w 10000"/>
              <a:gd name="connsiteY63" fmla="*/ 3820 h 9698"/>
              <a:gd name="connsiteX64" fmla="*/ 4010 w 10000"/>
              <a:gd name="connsiteY64" fmla="*/ 3946 h 9698"/>
              <a:gd name="connsiteX65" fmla="*/ 4199 w 10000"/>
              <a:gd name="connsiteY65" fmla="*/ 4081 h 9698"/>
              <a:gd name="connsiteX66" fmla="*/ 4388 w 10000"/>
              <a:gd name="connsiteY66" fmla="*/ 4223 h 9698"/>
              <a:gd name="connsiteX67" fmla="*/ 4552 w 10000"/>
              <a:gd name="connsiteY67" fmla="*/ 4366 h 9698"/>
              <a:gd name="connsiteX68" fmla="*/ 4716 w 10000"/>
              <a:gd name="connsiteY68" fmla="*/ 4517 h 9698"/>
              <a:gd name="connsiteX69" fmla="*/ 4868 w 10000"/>
              <a:gd name="connsiteY69" fmla="*/ 4677 h 9698"/>
              <a:gd name="connsiteX70" fmla="*/ 5006 w 10000"/>
              <a:gd name="connsiteY70" fmla="*/ 4836 h 9698"/>
              <a:gd name="connsiteX71" fmla="*/ 5132 w 10000"/>
              <a:gd name="connsiteY71" fmla="*/ 4996 h 9698"/>
              <a:gd name="connsiteX72" fmla="*/ 5246 w 10000"/>
              <a:gd name="connsiteY72" fmla="*/ 5163 h 9698"/>
              <a:gd name="connsiteX73" fmla="*/ 5347 w 10000"/>
              <a:gd name="connsiteY73" fmla="*/ 5332 h 9698"/>
              <a:gd name="connsiteX74" fmla="*/ 5435 w 10000"/>
              <a:gd name="connsiteY74" fmla="*/ 5507 h 9698"/>
              <a:gd name="connsiteX75" fmla="*/ 5523 w 10000"/>
              <a:gd name="connsiteY75" fmla="*/ 5684 h 9698"/>
              <a:gd name="connsiteX76" fmla="*/ 5586 w 10000"/>
              <a:gd name="connsiteY76" fmla="*/ 5860 h 9698"/>
              <a:gd name="connsiteX77" fmla="*/ 5637 w 10000"/>
              <a:gd name="connsiteY77" fmla="*/ 6037 h 9698"/>
              <a:gd name="connsiteX78" fmla="*/ 5675 w 10000"/>
              <a:gd name="connsiteY78" fmla="*/ 6221 h 9698"/>
              <a:gd name="connsiteX79" fmla="*/ 5700 w 10000"/>
              <a:gd name="connsiteY79" fmla="*/ 6407 h 9698"/>
              <a:gd name="connsiteX80" fmla="*/ 5712 w 10000"/>
              <a:gd name="connsiteY80" fmla="*/ 6591 h 9698"/>
              <a:gd name="connsiteX81" fmla="*/ 5712 w 10000"/>
              <a:gd name="connsiteY81" fmla="*/ 6767 h 9698"/>
              <a:gd name="connsiteX82" fmla="*/ 5700 w 10000"/>
              <a:gd name="connsiteY82" fmla="*/ 6952 h 9698"/>
              <a:gd name="connsiteX83" fmla="*/ 5675 w 10000"/>
              <a:gd name="connsiteY83" fmla="*/ 7136 h 9698"/>
              <a:gd name="connsiteX84" fmla="*/ 5624 w 10000"/>
              <a:gd name="connsiteY84" fmla="*/ 7322 h 9698"/>
              <a:gd name="connsiteX85" fmla="*/ 5574 w 10000"/>
              <a:gd name="connsiteY85" fmla="*/ 7506 h 9698"/>
              <a:gd name="connsiteX86" fmla="*/ 5498 w 10000"/>
              <a:gd name="connsiteY86" fmla="*/ 7691 h 9698"/>
              <a:gd name="connsiteX87" fmla="*/ 5422 w 10000"/>
              <a:gd name="connsiteY87" fmla="*/ 7867 h 9698"/>
              <a:gd name="connsiteX88" fmla="*/ 5322 w 10000"/>
              <a:gd name="connsiteY88" fmla="*/ 8052 h 9698"/>
              <a:gd name="connsiteX89" fmla="*/ 5208 w 10000"/>
              <a:gd name="connsiteY89" fmla="*/ 8228 h 9698"/>
              <a:gd name="connsiteX90" fmla="*/ 5082 w 10000"/>
              <a:gd name="connsiteY90" fmla="*/ 8404 h 9698"/>
              <a:gd name="connsiteX91" fmla="*/ 4943 w 10000"/>
              <a:gd name="connsiteY91" fmla="*/ 8572 h 9698"/>
              <a:gd name="connsiteX92" fmla="*/ 6702 w 10000"/>
              <a:gd name="connsiteY92" fmla="*/ 9265 h 9698"/>
              <a:gd name="connsiteX0" fmla="*/ 6702 w 10000"/>
              <a:gd name="connsiteY0" fmla="*/ 9554 h 9688"/>
              <a:gd name="connsiteX1" fmla="*/ 9117 w 10000"/>
              <a:gd name="connsiteY1" fmla="*/ 9688 h 9688"/>
              <a:gd name="connsiteX2" fmla="*/ 9319 w 10000"/>
              <a:gd name="connsiteY2" fmla="*/ 9367 h 9688"/>
              <a:gd name="connsiteX3" fmla="*/ 9483 w 10000"/>
              <a:gd name="connsiteY3" fmla="*/ 9038 h 9688"/>
              <a:gd name="connsiteX4" fmla="*/ 9634 w 10000"/>
              <a:gd name="connsiteY4" fmla="*/ 8717 h 9688"/>
              <a:gd name="connsiteX5" fmla="*/ 9760 w 10000"/>
              <a:gd name="connsiteY5" fmla="*/ 8388 h 9688"/>
              <a:gd name="connsiteX6" fmla="*/ 9849 w 10000"/>
              <a:gd name="connsiteY6" fmla="*/ 8059 h 9688"/>
              <a:gd name="connsiteX7" fmla="*/ 9924 w 10000"/>
              <a:gd name="connsiteY7" fmla="*/ 7722 h 9688"/>
              <a:gd name="connsiteX8" fmla="*/ 9975 w 10000"/>
              <a:gd name="connsiteY8" fmla="*/ 7393 h 9688"/>
              <a:gd name="connsiteX9" fmla="*/ 10000 w 10000"/>
              <a:gd name="connsiteY9" fmla="*/ 7055 h 9688"/>
              <a:gd name="connsiteX10" fmla="*/ 10000 w 10000"/>
              <a:gd name="connsiteY10" fmla="*/ 6726 h 9688"/>
              <a:gd name="connsiteX11" fmla="*/ 9975 w 10000"/>
              <a:gd name="connsiteY11" fmla="*/ 6397 h 9688"/>
              <a:gd name="connsiteX12" fmla="*/ 9937 w 10000"/>
              <a:gd name="connsiteY12" fmla="*/ 6068 h 9688"/>
              <a:gd name="connsiteX13" fmla="*/ 9861 w 10000"/>
              <a:gd name="connsiteY13" fmla="*/ 5739 h 9688"/>
              <a:gd name="connsiteX14" fmla="*/ 9773 w 10000"/>
              <a:gd name="connsiteY14" fmla="*/ 5410 h 9688"/>
              <a:gd name="connsiteX15" fmla="*/ 9660 w 10000"/>
              <a:gd name="connsiteY15" fmla="*/ 5091 h 9688"/>
              <a:gd name="connsiteX16" fmla="*/ 9521 w 10000"/>
              <a:gd name="connsiteY16" fmla="*/ 4779 h 9688"/>
              <a:gd name="connsiteX17" fmla="*/ 9369 w 10000"/>
              <a:gd name="connsiteY17" fmla="*/ 4467 h 9688"/>
              <a:gd name="connsiteX18" fmla="*/ 9193 w 10000"/>
              <a:gd name="connsiteY18" fmla="*/ 4155 h 9688"/>
              <a:gd name="connsiteX19" fmla="*/ 8991 w 10000"/>
              <a:gd name="connsiteY19" fmla="*/ 3862 h 9688"/>
              <a:gd name="connsiteX20" fmla="*/ 8764 w 10000"/>
              <a:gd name="connsiteY20" fmla="*/ 3567 h 9688"/>
              <a:gd name="connsiteX21" fmla="*/ 8525 w 10000"/>
              <a:gd name="connsiteY21" fmla="*/ 3272 h 9688"/>
              <a:gd name="connsiteX22" fmla="*/ 8260 w 10000"/>
              <a:gd name="connsiteY22" fmla="*/ 2995 h 9688"/>
              <a:gd name="connsiteX23" fmla="*/ 7982 w 10000"/>
              <a:gd name="connsiteY23" fmla="*/ 2727 h 9688"/>
              <a:gd name="connsiteX24" fmla="*/ 7680 w 10000"/>
              <a:gd name="connsiteY24" fmla="*/ 2459 h 9688"/>
              <a:gd name="connsiteX25" fmla="*/ 7352 w 10000"/>
              <a:gd name="connsiteY25" fmla="*/ 2207 h 9688"/>
              <a:gd name="connsiteX26" fmla="*/ 7011 w 10000"/>
              <a:gd name="connsiteY26" fmla="*/ 1965 h 9688"/>
              <a:gd name="connsiteX27" fmla="*/ 6646 w 10000"/>
              <a:gd name="connsiteY27" fmla="*/ 1731 h 9688"/>
              <a:gd name="connsiteX28" fmla="*/ 6267 w 10000"/>
              <a:gd name="connsiteY28" fmla="*/ 1516 h 9688"/>
              <a:gd name="connsiteX29" fmla="*/ 5864 w 10000"/>
              <a:gd name="connsiteY29" fmla="*/ 1298 h 9688"/>
              <a:gd name="connsiteX30" fmla="*/ 5448 w 10000"/>
              <a:gd name="connsiteY30" fmla="*/ 1108 h 9688"/>
              <a:gd name="connsiteX31" fmla="*/ 5006 w 10000"/>
              <a:gd name="connsiteY31" fmla="*/ 918 h 9688"/>
              <a:gd name="connsiteX32" fmla="*/ 4704 w 10000"/>
              <a:gd name="connsiteY32" fmla="*/ 805 h 9688"/>
              <a:gd name="connsiteX33" fmla="*/ 4401 w 10000"/>
              <a:gd name="connsiteY33" fmla="*/ 701 h 9688"/>
              <a:gd name="connsiteX34" fmla="*/ 4098 w 10000"/>
              <a:gd name="connsiteY34" fmla="*/ 605 h 9688"/>
              <a:gd name="connsiteX35" fmla="*/ 3796 w 10000"/>
              <a:gd name="connsiteY35" fmla="*/ 510 h 9688"/>
              <a:gd name="connsiteX36" fmla="*/ 3480 w 10000"/>
              <a:gd name="connsiteY36" fmla="*/ 433 h 9688"/>
              <a:gd name="connsiteX37" fmla="*/ 3178 w 10000"/>
              <a:gd name="connsiteY37" fmla="*/ 355 h 9688"/>
              <a:gd name="connsiteX38" fmla="*/ 2863 w 10000"/>
              <a:gd name="connsiteY38" fmla="*/ 286 h 9688"/>
              <a:gd name="connsiteX39" fmla="*/ 2547 w 10000"/>
              <a:gd name="connsiteY39" fmla="*/ 225 h 9688"/>
              <a:gd name="connsiteX40" fmla="*/ 2232 w 10000"/>
              <a:gd name="connsiteY40" fmla="*/ 172 h 9688"/>
              <a:gd name="connsiteX41" fmla="*/ 1917 w 10000"/>
              <a:gd name="connsiteY41" fmla="*/ 130 h 9688"/>
              <a:gd name="connsiteX42" fmla="*/ 1602 w 10000"/>
              <a:gd name="connsiteY42" fmla="*/ 87 h 9688"/>
              <a:gd name="connsiteX43" fmla="*/ 1274 w 10000"/>
              <a:gd name="connsiteY43" fmla="*/ 61 h 9688"/>
              <a:gd name="connsiteX44" fmla="*/ 958 w 10000"/>
              <a:gd name="connsiteY44" fmla="*/ 35 h 9688"/>
              <a:gd name="connsiteX45" fmla="*/ 643 w 10000"/>
              <a:gd name="connsiteY45" fmla="*/ 18 h 9688"/>
              <a:gd name="connsiteX46" fmla="*/ 315 w 10000"/>
              <a:gd name="connsiteY46" fmla="*/ 8 h 9688"/>
              <a:gd name="connsiteX47" fmla="*/ 0 w 10000"/>
              <a:gd name="connsiteY47" fmla="*/ 0 h 9688"/>
              <a:gd name="connsiteX48" fmla="*/ 0 w 10000"/>
              <a:gd name="connsiteY48" fmla="*/ 18 h 9688"/>
              <a:gd name="connsiteX49" fmla="*/ 2156 w 10000"/>
              <a:gd name="connsiteY49" fmla="*/ 1490 h 9688"/>
              <a:gd name="connsiteX50" fmla="*/ 13 w 10000"/>
              <a:gd name="connsiteY50" fmla="*/ 2952 h 9688"/>
              <a:gd name="connsiteX51" fmla="*/ 378 w 10000"/>
              <a:gd name="connsiteY51" fmla="*/ 2960 h 9688"/>
              <a:gd name="connsiteX52" fmla="*/ 744 w 10000"/>
              <a:gd name="connsiteY52" fmla="*/ 2978 h 9688"/>
              <a:gd name="connsiteX53" fmla="*/ 1110 w 10000"/>
              <a:gd name="connsiteY53" fmla="*/ 3021 h 9688"/>
              <a:gd name="connsiteX54" fmla="*/ 1463 w 10000"/>
              <a:gd name="connsiteY54" fmla="*/ 3082 h 9688"/>
              <a:gd name="connsiteX55" fmla="*/ 1816 w 10000"/>
              <a:gd name="connsiteY55" fmla="*/ 3151 h 9688"/>
              <a:gd name="connsiteX56" fmla="*/ 2169 w 10000"/>
              <a:gd name="connsiteY56" fmla="*/ 3246 h 9688"/>
              <a:gd name="connsiteX57" fmla="*/ 2522 w 10000"/>
              <a:gd name="connsiteY57" fmla="*/ 3350 h 9688"/>
              <a:gd name="connsiteX58" fmla="*/ 2863 w 10000"/>
              <a:gd name="connsiteY58" fmla="*/ 3472 h 9688"/>
              <a:gd name="connsiteX59" fmla="*/ 3102 w 10000"/>
              <a:gd name="connsiteY59" fmla="*/ 3583 h 9688"/>
              <a:gd name="connsiteX60" fmla="*/ 3354 w 10000"/>
              <a:gd name="connsiteY60" fmla="*/ 3697 h 9688"/>
              <a:gd name="connsiteX61" fmla="*/ 3581 w 10000"/>
              <a:gd name="connsiteY61" fmla="*/ 3809 h 9688"/>
              <a:gd name="connsiteX62" fmla="*/ 3796 w 10000"/>
              <a:gd name="connsiteY62" fmla="*/ 3939 h 9688"/>
              <a:gd name="connsiteX63" fmla="*/ 4010 w 10000"/>
              <a:gd name="connsiteY63" fmla="*/ 4069 h 9688"/>
              <a:gd name="connsiteX64" fmla="*/ 4199 w 10000"/>
              <a:gd name="connsiteY64" fmla="*/ 4208 h 9688"/>
              <a:gd name="connsiteX65" fmla="*/ 4388 w 10000"/>
              <a:gd name="connsiteY65" fmla="*/ 4355 h 9688"/>
              <a:gd name="connsiteX66" fmla="*/ 4552 w 10000"/>
              <a:gd name="connsiteY66" fmla="*/ 4502 h 9688"/>
              <a:gd name="connsiteX67" fmla="*/ 4716 w 10000"/>
              <a:gd name="connsiteY67" fmla="*/ 4658 h 9688"/>
              <a:gd name="connsiteX68" fmla="*/ 4868 w 10000"/>
              <a:gd name="connsiteY68" fmla="*/ 4823 h 9688"/>
              <a:gd name="connsiteX69" fmla="*/ 5006 w 10000"/>
              <a:gd name="connsiteY69" fmla="*/ 4987 h 9688"/>
              <a:gd name="connsiteX70" fmla="*/ 5132 w 10000"/>
              <a:gd name="connsiteY70" fmla="*/ 5152 h 9688"/>
              <a:gd name="connsiteX71" fmla="*/ 5246 w 10000"/>
              <a:gd name="connsiteY71" fmla="*/ 5324 h 9688"/>
              <a:gd name="connsiteX72" fmla="*/ 5347 w 10000"/>
              <a:gd name="connsiteY72" fmla="*/ 5498 h 9688"/>
              <a:gd name="connsiteX73" fmla="*/ 5435 w 10000"/>
              <a:gd name="connsiteY73" fmla="*/ 5678 h 9688"/>
              <a:gd name="connsiteX74" fmla="*/ 5523 w 10000"/>
              <a:gd name="connsiteY74" fmla="*/ 5861 h 9688"/>
              <a:gd name="connsiteX75" fmla="*/ 5586 w 10000"/>
              <a:gd name="connsiteY75" fmla="*/ 6042 h 9688"/>
              <a:gd name="connsiteX76" fmla="*/ 5637 w 10000"/>
              <a:gd name="connsiteY76" fmla="*/ 6225 h 9688"/>
              <a:gd name="connsiteX77" fmla="*/ 5675 w 10000"/>
              <a:gd name="connsiteY77" fmla="*/ 6415 h 9688"/>
              <a:gd name="connsiteX78" fmla="*/ 5700 w 10000"/>
              <a:gd name="connsiteY78" fmla="*/ 6607 h 9688"/>
              <a:gd name="connsiteX79" fmla="*/ 5712 w 10000"/>
              <a:gd name="connsiteY79" fmla="*/ 6796 h 9688"/>
              <a:gd name="connsiteX80" fmla="*/ 5712 w 10000"/>
              <a:gd name="connsiteY80" fmla="*/ 6978 h 9688"/>
              <a:gd name="connsiteX81" fmla="*/ 5700 w 10000"/>
              <a:gd name="connsiteY81" fmla="*/ 7168 h 9688"/>
              <a:gd name="connsiteX82" fmla="*/ 5675 w 10000"/>
              <a:gd name="connsiteY82" fmla="*/ 7358 h 9688"/>
              <a:gd name="connsiteX83" fmla="*/ 5624 w 10000"/>
              <a:gd name="connsiteY83" fmla="*/ 7550 h 9688"/>
              <a:gd name="connsiteX84" fmla="*/ 5574 w 10000"/>
              <a:gd name="connsiteY84" fmla="*/ 7740 h 9688"/>
              <a:gd name="connsiteX85" fmla="*/ 5498 w 10000"/>
              <a:gd name="connsiteY85" fmla="*/ 7931 h 9688"/>
              <a:gd name="connsiteX86" fmla="*/ 5422 w 10000"/>
              <a:gd name="connsiteY86" fmla="*/ 8112 h 9688"/>
              <a:gd name="connsiteX87" fmla="*/ 5322 w 10000"/>
              <a:gd name="connsiteY87" fmla="*/ 8303 h 9688"/>
              <a:gd name="connsiteX88" fmla="*/ 5208 w 10000"/>
              <a:gd name="connsiteY88" fmla="*/ 8484 h 9688"/>
              <a:gd name="connsiteX89" fmla="*/ 5082 w 10000"/>
              <a:gd name="connsiteY89" fmla="*/ 8666 h 9688"/>
              <a:gd name="connsiteX90" fmla="*/ 4943 w 10000"/>
              <a:gd name="connsiteY90" fmla="*/ 8839 h 9688"/>
              <a:gd name="connsiteX91" fmla="*/ 6702 w 10000"/>
              <a:gd name="connsiteY91" fmla="*/ 9554 h 9688"/>
              <a:gd name="connsiteX0" fmla="*/ 6702 w 10000"/>
              <a:gd name="connsiteY0" fmla="*/ 9862 h 9862"/>
              <a:gd name="connsiteX1" fmla="*/ 9319 w 10000"/>
              <a:gd name="connsiteY1" fmla="*/ 9669 h 9862"/>
              <a:gd name="connsiteX2" fmla="*/ 9483 w 10000"/>
              <a:gd name="connsiteY2" fmla="*/ 9329 h 9862"/>
              <a:gd name="connsiteX3" fmla="*/ 9634 w 10000"/>
              <a:gd name="connsiteY3" fmla="*/ 8998 h 9862"/>
              <a:gd name="connsiteX4" fmla="*/ 9760 w 10000"/>
              <a:gd name="connsiteY4" fmla="*/ 8658 h 9862"/>
              <a:gd name="connsiteX5" fmla="*/ 9849 w 10000"/>
              <a:gd name="connsiteY5" fmla="*/ 8319 h 9862"/>
              <a:gd name="connsiteX6" fmla="*/ 9924 w 10000"/>
              <a:gd name="connsiteY6" fmla="*/ 7971 h 9862"/>
              <a:gd name="connsiteX7" fmla="*/ 9975 w 10000"/>
              <a:gd name="connsiteY7" fmla="*/ 7631 h 9862"/>
              <a:gd name="connsiteX8" fmla="*/ 10000 w 10000"/>
              <a:gd name="connsiteY8" fmla="*/ 7282 h 9862"/>
              <a:gd name="connsiteX9" fmla="*/ 10000 w 10000"/>
              <a:gd name="connsiteY9" fmla="*/ 6943 h 9862"/>
              <a:gd name="connsiteX10" fmla="*/ 9975 w 10000"/>
              <a:gd name="connsiteY10" fmla="*/ 6603 h 9862"/>
              <a:gd name="connsiteX11" fmla="*/ 9937 w 10000"/>
              <a:gd name="connsiteY11" fmla="*/ 6263 h 9862"/>
              <a:gd name="connsiteX12" fmla="*/ 9861 w 10000"/>
              <a:gd name="connsiteY12" fmla="*/ 5924 h 9862"/>
              <a:gd name="connsiteX13" fmla="*/ 9773 w 10000"/>
              <a:gd name="connsiteY13" fmla="*/ 5584 h 9862"/>
              <a:gd name="connsiteX14" fmla="*/ 9660 w 10000"/>
              <a:gd name="connsiteY14" fmla="*/ 5255 h 9862"/>
              <a:gd name="connsiteX15" fmla="*/ 9521 w 10000"/>
              <a:gd name="connsiteY15" fmla="*/ 4933 h 9862"/>
              <a:gd name="connsiteX16" fmla="*/ 9369 w 10000"/>
              <a:gd name="connsiteY16" fmla="*/ 4611 h 9862"/>
              <a:gd name="connsiteX17" fmla="*/ 9193 w 10000"/>
              <a:gd name="connsiteY17" fmla="*/ 4289 h 9862"/>
              <a:gd name="connsiteX18" fmla="*/ 8991 w 10000"/>
              <a:gd name="connsiteY18" fmla="*/ 3986 h 9862"/>
              <a:gd name="connsiteX19" fmla="*/ 8764 w 10000"/>
              <a:gd name="connsiteY19" fmla="*/ 3682 h 9862"/>
              <a:gd name="connsiteX20" fmla="*/ 8525 w 10000"/>
              <a:gd name="connsiteY20" fmla="*/ 3377 h 9862"/>
              <a:gd name="connsiteX21" fmla="*/ 8260 w 10000"/>
              <a:gd name="connsiteY21" fmla="*/ 3091 h 9862"/>
              <a:gd name="connsiteX22" fmla="*/ 7982 w 10000"/>
              <a:gd name="connsiteY22" fmla="*/ 2815 h 9862"/>
              <a:gd name="connsiteX23" fmla="*/ 7680 w 10000"/>
              <a:gd name="connsiteY23" fmla="*/ 2538 h 9862"/>
              <a:gd name="connsiteX24" fmla="*/ 7352 w 10000"/>
              <a:gd name="connsiteY24" fmla="*/ 2278 h 9862"/>
              <a:gd name="connsiteX25" fmla="*/ 7011 w 10000"/>
              <a:gd name="connsiteY25" fmla="*/ 2028 h 9862"/>
              <a:gd name="connsiteX26" fmla="*/ 6646 w 10000"/>
              <a:gd name="connsiteY26" fmla="*/ 1787 h 9862"/>
              <a:gd name="connsiteX27" fmla="*/ 6267 w 10000"/>
              <a:gd name="connsiteY27" fmla="*/ 1565 h 9862"/>
              <a:gd name="connsiteX28" fmla="*/ 5864 w 10000"/>
              <a:gd name="connsiteY28" fmla="*/ 1340 h 9862"/>
              <a:gd name="connsiteX29" fmla="*/ 5448 w 10000"/>
              <a:gd name="connsiteY29" fmla="*/ 1144 h 9862"/>
              <a:gd name="connsiteX30" fmla="*/ 5006 w 10000"/>
              <a:gd name="connsiteY30" fmla="*/ 948 h 9862"/>
              <a:gd name="connsiteX31" fmla="*/ 4704 w 10000"/>
              <a:gd name="connsiteY31" fmla="*/ 831 h 9862"/>
              <a:gd name="connsiteX32" fmla="*/ 4401 w 10000"/>
              <a:gd name="connsiteY32" fmla="*/ 724 h 9862"/>
              <a:gd name="connsiteX33" fmla="*/ 4098 w 10000"/>
              <a:gd name="connsiteY33" fmla="*/ 624 h 9862"/>
              <a:gd name="connsiteX34" fmla="*/ 3796 w 10000"/>
              <a:gd name="connsiteY34" fmla="*/ 526 h 9862"/>
              <a:gd name="connsiteX35" fmla="*/ 3480 w 10000"/>
              <a:gd name="connsiteY35" fmla="*/ 447 h 9862"/>
              <a:gd name="connsiteX36" fmla="*/ 3178 w 10000"/>
              <a:gd name="connsiteY36" fmla="*/ 366 h 9862"/>
              <a:gd name="connsiteX37" fmla="*/ 2863 w 10000"/>
              <a:gd name="connsiteY37" fmla="*/ 295 h 9862"/>
              <a:gd name="connsiteX38" fmla="*/ 2547 w 10000"/>
              <a:gd name="connsiteY38" fmla="*/ 232 h 9862"/>
              <a:gd name="connsiteX39" fmla="*/ 2232 w 10000"/>
              <a:gd name="connsiteY39" fmla="*/ 178 h 9862"/>
              <a:gd name="connsiteX40" fmla="*/ 1917 w 10000"/>
              <a:gd name="connsiteY40" fmla="*/ 134 h 9862"/>
              <a:gd name="connsiteX41" fmla="*/ 1602 w 10000"/>
              <a:gd name="connsiteY41" fmla="*/ 90 h 9862"/>
              <a:gd name="connsiteX42" fmla="*/ 1274 w 10000"/>
              <a:gd name="connsiteY42" fmla="*/ 63 h 9862"/>
              <a:gd name="connsiteX43" fmla="*/ 958 w 10000"/>
              <a:gd name="connsiteY43" fmla="*/ 36 h 9862"/>
              <a:gd name="connsiteX44" fmla="*/ 643 w 10000"/>
              <a:gd name="connsiteY44" fmla="*/ 19 h 9862"/>
              <a:gd name="connsiteX45" fmla="*/ 315 w 10000"/>
              <a:gd name="connsiteY45" fmla="*/ 8 h 9862"/>
              <a:gd name="connsiteX46" fmla="*/ 0 w 10000"/>
              <a:gd name="connsiteY46" fmla="*/ 0 h 9862"/>
              <a:gd name="connsiteX47" fmla="*/ 0 w 10000"/>
              <a:gd name="connsiteY47" fmla="*/ 19 h 9862"/>
              <a:gd name="connsiteX48" fmla="*/ 2156 w 10000"/>
              <a:gd name="connsiteY48" fmla="*/ 1538 h 9862"/>
              <a:gd name="connsiteX49" fmla="*/ 13 w 10000"/>
              <a:gd name="connsiteY49" fmla="*/ 3047 h 9862"/>
              <a:gd name="connsiteX50" fmla="*/ 378 w 10000"/>
              <a:gd name="connsiteY50" fmla="*/ 3055 h 9862"/>
              <a:gd name="connsiteX51" fmla="*/ 744 w 10000"/>
              <a:gd name="connsiteY51" fmla="*/ 3074 h 9862"/>
              <a:gd name="connsiteX52" fmla="*/ 1110 w 10000"/>
              <a:gd name="connsiteY52" fmla="*/ 3118 h 9862"/>
              <a:gd name="connsiteX53" fmla="*/ 1463 w 10000"/>
              <a:gd name="connsiteY53" fmla="*/ 3181 h 9862"/>
              <a:gd name="connsiteX54" fmla="*/ 1816 w 10000"/>
              <a:gd name="connsiteY54" fmla="*/ 3252 h 9862"/>
              <a:gd name="connsiteX55" fmla="*/ 2169 w 10000"/>
              <a:gd name="connsiteY55" fmla="*/ 3351 h 9862"/>
              <a:gd name="connsiteX56" fmla="*/ 2522 w 10000"/>
              <a:gd name="connsiteY56" fmla="*/ 3458 h 9862"/>
              <a:gd name="connsiteX57" fmla="*/ 2863 w 10000"/>
              <a:gd name="connsiteY57" fmla="*/ 3584 h 9862"/>
              <a:gd name="connsiteX58" fmla="*/ 3102 w 10000"/>
              <a:gd name="connsiteY58" fmla="*/ 3698 h 9862"/>
              <a:gd name="connsiteX59" fmla="*/ 3354 w 10000"/>
              <a:gd name="connsiteY59" fmla="*/ 3816 h 9862"/>
              <a:gd name="connsiteX60" fmla="*/ 3581 w 10000"/>
              <a:gd name="connsiteY60" fmla="*/ 3932 h 9862"/>
              <a:gd name="connsiteX61" fmla="*/ 3796 w 10000"/>
              <a:gd name="connsiteY61" fmla="*/ 4066 h 9862"/>
              <a:gd name="connsiteX62" fmla="*/ 4010 w 10000"/>
              <a:gd name="connsiteY62" fmla="*/ 4200 h 9862"/>
              <a:gd name="connsiteX63" fmla="*/ 4199 w 10000"/>
              <a:gd name="connsiteY63" fmla="*/ 4344 h 9862"/>
              <a:gd name="connsiteX64" fmla="*/ 4388 w 10000"/>
              <a:gd name="connsiteY64" fmla="*/ 4495 h 9862"/>
              <a:gd name="connsiteX65" fmla="*/ 4552 w 10000"/>
              <a:gd name="connsiteY65" fmla="*/ 4647 h 9862"/>
              <a:gd name="connsiteX66" fmla="*/ 4716 w 10000"/>
              <a:gd name="connsiteY66" fmla="*/ 4808 h 9862"/>
              <a:gd name="connsiteX67" fmla="*/ 4868 w 10000"/>
              <a:gd name="connsiteY67" fmla="*/ 4978 h 9862"/>
              <a:gd name="connsiteX68" fmla="*/ 5006 w 10000"/>
              <a:gd name="connsiteY68" fmla="*/ 5148 h 9862"/>
              <a:gd name="connsiteX69" fmla="*/ 5132 w 10000"/>
              <a:gd name="connsiteY69" fmla="*/ 5318 h 9862"/>
              <a:gd name="connsiteX70" fmla="*/ 5246 w 10000"/>
              <a:gd name="connsiteY70" fmla="*/ 5495 h 9862"/>
              <a:gd name="connsiteX71" fmla="*/ 5347 w 10000"/>
              <a:gd name="connsiteY71" fmla="*/ 5675 h 9862"/>
              <a:gd name="connsiteX72" fmla="*/ 5435 w 10000"/>
              <a:gd name="connsiteY72" fmla="*/ 5861 h 9862"/>
              <a:gd name="connsiteX73" fmla="*/ 5523 w 10000"/>
              <a:gd name="connsiteY73" fmla="*/ 6050 h 9862"/>
              <a:gd name="connsiteX74" fmla="*/ 5586 w 10000"/>
              <a:gd name="connsiteY74" fmla="*/ 6237 h 9862"/>
              <a:gd name="connsiteX75" fmla="*/ 5637 w 10000"/>
              <a:gd name="connsiteY75" fmla="*/ 6425 h 9862"/>
              <a:gd name="connsiteX76" fmla="*/ 5675 w 10000"/>
              <a:gd name="connsiteY76" fmla="*/ 6622 h 9862"/>
              <a:gd name="connsiteX77" fmla="*/ 5700 w 10000"/>
              <a:gd name="connsiteY77" fmla="*/ 6820 h 9862"/>
              <a:gd name="connsiteX78" fmla="*/ 5712 w 10000"/>
              <a:gd name="connsiteY78" fmla="*/ 7015 h 9862"/>
              <a:gd name="connsiteX79" fmla="*/ 5712 w 10000"/>
              <a:gd name="connsiteY79" fmla="*/ 7203 h 9862"/>
              <a:gd name="connsiteX80" fmla="*/ 5700 w 10000"/>
              <a:gd name="connsiteY80" fmla="*/ 7399 h 9862"/>
              <a:gd name="connsiteX81" fmla="*/ 5675 w 10000"/>
              <a:gd name="connsiteY81" fmla="*/ 7595 h 9862"/>
              <a:gd name="connsiteX82" fmla="*/ 5624 w 10000"/>
              <a:gd name="connsiteY82" fmla="*/ 7793 h 9862"/>
              <a:gd name="connsiteX83" fmla="*/ 5574 w 10000"/>
              <a:gd name="connsiteY83" fmla="*/ 7989 h 9862"/>
              <a:gd name="connsiteX84" fmla="*/ 5498 w 10000"/>
              <a:gd name="connsiteY84" fmla="*/ 8186 h 9862"/>
              <a:gd name="connsiteX85" fmla="*/ 5422 w 10000"/>
              <a:gd name="connsiteY85" fmla="*/ 8373 h 9862"/>
              <a:gd name="connsiteX86" fmla="*/ 5322 w 10000"/>
              <a:gd name="connsiteY86" fmla="*/ 8570 h 9862"/>
              <a:gd name="connsiteX87" fmla="*/ 5208 w 10000"/>
              <a:gd name="connsiteY87" fmla="*/ 8757 h 9862"/>
              <a:gd name="connsiteX88" fmla="*/ 5082 w 10000"/>
              <a:gd name="connsiteY88" fmla="*/ 8945 h 9862"/>
              <a:gd name="connsiteX89" fmla="*/ 4943 w 10000"/>
              <a:gd name="connsiteY89" fmla="*/ 9124 h 9862"/>
              <a:gd name="connsiteX90" fmla="*/ 6702 w 10000"/>
              <a:gd name="connsiteY90" fmla="*/ 9862 h 9862"/>
              <a:gd name="connsiteX0" fmla="*/ 6702 w 10000"/>
              <a:gd name="connsiteY0" fmla="*/ 10000 h 10000"/>
              <a:gd name="connsiteX1" fmla="*/ 9483 w 10000"/>
              <a:gd name="connsiteY1" fmla="*/ 9460 h 10000"/>
              <a:gd name="connsiteX2" fmla="*/ 9634 w 10000"/>
              <a:gd name="connsiteY2" fmla="*/ 9124 h 10000"/>
              <a:gd name="connsiteX3" fmla="*/ 9760 w 10000"/>
              <a:gd name="connsiteY3" fmla="*/ 8779 h 10000"/>
              <a:gd name="connsiteX4" fmla="*/ 9849 w 10000"/>
              <a:gd name="connsiteY4" fmla="*/ 8435 h 10000"/>
              <a:gd name="connsiteX5" fmla="*/ 9924 w 10000"/>
              <a:gd name="connsiteY5" fmla="*/ 8083 h 10000"/>
              <a:gd name="connsiteX6" fmla="*/ 9975 w 10000"/>
              <a:gd name="connsiteY6" fmla="*/ 7738 h 10000"/>
              <a:gd name="connsiteX7" fmla="*/ 10000 w 10000"/>
              <a:gd name="connsiteY7" fmla="*/ 7384 h 10000"/>
              <a:gd name="connsiteX8" fmla="*/ 10000 w 10000"/>
              <a:gd name="connsiteY8" fmla="*/ 7040 h 10000"/>
              <a:gd name="connsiteX9" fmla="*/ 9975 w 10000"/>
              <a:gd name="connsiteY9" fmla="*/ 6695 h 10000"/>
              <a:gd name="connsiteX10" fmla="*/ 9937 w 10000"/>
              <a:gd name="connsiteY10" fmla="*/ 6351 h 10000"/>
              <a:gd name="connsiteX11" fmla="*/ 9861 w 10000"/>
              <a:gd name="connsiteY11" fmla="*/ 6007 h 10000"/>
              <a:gd name="connsiteX12" fmla="*/ 9773 w 10000"/>
              <a:gd name="connsiteY12" fmla="*/ 5662 h 10000"/>
              <a:gd name="connsiteX13" fmla="*/ 9660 w 10000"/>
              <a:gd name="connsiteY13" fmla="*/ 5329 h 10000"/>
              <a:gd name="connsiteX14" fmla="*/ 9521 w 10000"/>
              <a:gd name="connsiteY14" fmla="*/ 5002 h 10000"/>
              <a:gd name="connsiteX15" fmla="*/ 9369 w 10000"/>
              <a:gd name="connsiteY15" fmla="*/ 4676 h 10000"/>
              <a:gd name="connsiteX16" fmla="*/ 9193 w 10000"/>
              <a:gd name="connsiteY16" fmla="*/ 4349 h 10000"/>
              <a:gd name="connsiteX17" fmla="*/ 8991 w 10000"/>
              <a:gd name="connsiteY17" fmla="*/ 4042 h 10000"/>
              <a:gd name="connsiteX18" fmla="*/ 8764 w 10000"/>
              <a:gd name="connsiteY18" fmla="*/ 3734 h 10000"/>
              <a:gd name="connsiteX19" fmla="*/ 8525 w 10000"/>
              <a:gd name="connsiteY19" fmla="*/ 3424 h 10000"/>
              <a:gd name="connsiteX20" fmla="*/ 8260 w 10000"/>
              <a:gd name="connsiteY20" fmla="*/ 3134 h 10000"/>
              <a:gd name="connsiteX21" fmla="*/ 7982 w 10000"/>
              <a:gd name="connsiteY21" fmla="*/ 2854 h 10000"/>
              <a:gd name="connsiteX22" fmla="*/ 7680 w 10000"/>
              <a:gd name="connsiteY22" fmla="*/ 2574 h 10000"/>
              <a:gd name="connsiteX23" fmla="*/ 7352 w 10000"/>
              <a:gd name="connsiteY23" fmla="*/ 2310 h 10000"/>
              <a:gd name="connsiteX24" fmla="*/ 7011 w 10000"/>
              <a:gd name="connsiteY24" fmla="*/ 2056 h 10000"/>
              <a:gd name="connsiteX25" fmla="*/ 6646 w 10000"/>
              <a:gd name="connsiteY25" fmla="*/ 1812 h 10000"/>
              <a:gd name="connsiteX26" fmla="*/ 6267 w 10000"/>
              <a:gd name="connsiteY26" fmla="*/ 1587 h 10000"/>
              <a:gd name="connsiteX27" fmla="*/ 5864 w 10000"/>
              <a:gd name="connsiteY27" fmla="*/ 1359 h 10000"/>
              <a:gd name="connsiteX28" fmla="*/ 5448 w 10000"/>
              <a:gd name="connsiteY28" fmla="*/ 1160 h 10000"/>
              <a:gd name="connsiteX29" fmla="*/ 5006 w 10000"/>
              <a:gd name="connsiteY29" fmla="*/ 961 h 10000"/>
              <a:gd name="connsiteX30" fmla="*/ 4704 w 10000"/>
              <a:gd name="connsiteY30" fmla="*/ 843 h 10000"/>
              <a:gd name="connsiteX31" fmla="*/ 4401 w 10000"/>
              <a:gd name="connsiteY31" fmla="*/ 734 h 10000"/>
              <a:gd name="connsiteX32" fmla="*/ 4098 w 10000"/>
              <a:gd name="connsiteY32" fmla="*/ 633 h 10000"/>
              <a:gd name="connsiteX33" fmla="*/ 3796 w 10000"/>
              <a:gd name="connsiteY33" fmla="*/ 533 h 10000"/>
              <a:gd name="connsiteX34" fmla="*/ 3480 w 10000"/>
              <a:gd name="connsiteY34" fmla="*/ 453 h 10000"/>
              <a:gd name="connsiteX35" fmla="*/ 3178 w 10000"/>
              <a:gd name="connsiteY35" fmla="*/ 371 h 10000"/>
              <a:gd name="connsiteX36" fmla="*/ 2863 w 10000"/>
              <a:gd name="connsiteY36" fmla="*/ 299 h 10000"/>
              <a:gd name="connsiteX37" fmla="*/ 2547 w 10000"/>
              <a:gd name="connsiteY37" fmla="*/ 235 h 10000"/>
              <a:gd name="connsiteX38" fmla="*/ 2232 w 10000"/>
              <a:gd name="connsiteY38" fmla="*/ 180 h 10000"/>
              <a:gd name="connsiteX39" fmla="*/ 1917 w 10000"/>
              <a:gd name="connsiteY39" fmla="*/ 136 h 10000"/>
              <a:gd name="connsiteX40" fmla="*/ 1602 w 10000"/>
              <a:gd name="connsiteY40" fmla="*/ 91 h 10000"/>
              <a:gd name="connsiteX41" fmla="*/ 1274 w 10000"/>
              <a:gd name="connsiteY41" fmla="*/ 64 h 10000"/>
              <a:gd name="connsiteX42" fmla="*/ 958 w 10000"/>
              <a:gd name="connsiteY42" fmla="*/ 37 h 10000"/>
              <a:gd name="connsiteX43" fmla="*/ 643 w 10000"/>
              <a:gd name="connsiteY43" fmla="*/ 19 h 10000"/>
              <a:gd name="connsiteX44" fmla="*/ 315 w 10000"/>
              <a:gd name="connsiteY44" fmla="*/ 8 h 10000"/>
              <a:gd name="connsiteX45" fmla="*/ 0 w 10000"/>
              <a:gd name="connsiteY45" fmla="*/ 0 h 10000"/>
              <a:gd name="connsiteX46" fmla="*/ 0 w 10000"/>
              <a:gd name="connsiteY46" fmla="*/ 19 h 10000"/>
              <a:gd name="connsiteX47" fmla="*/ 2156 w 10000"/>
              <a:gd name="connsiteY47" fmla="*/ 1560 h 10000"/>
              <a:gd name="connsiteX48" fmla="*/ 13 w 10000"/>
              <a:gd name="connsiteY48" fmla="*/ 3090 h 10000"/>
              <a:gd name="connsiteX49" fmla="*/ 378 w 10000"/>
              <a:gd name="connsiteY49" fmla="*/ 3098 h 10000"/>
              <a:gd name="connsiteX50" fmla="*/ 744 w 10000"/>
              <a:gd name="connsiteY50" fmla="*/ 3117 h 10000"/>
              <a:gd name="connsiteX51" fmla="*/ 1110 w 10000"/>
              <a:gd name="connsiteY51" fmla="*/ 3162 h 10000"/>
              <a:gd name="connsiteX52" fmla="*/ 1463 w 10000"/>
              <a:gd name="connsiteY52" fmla="*/ 3226 h 10000"/>
              <a:gd name="connsiteX53" fmla="*/ 1816 w 10000"/>
              <a:gd name="connsiteY53" fmla="*/ 3298 h 10000"/>
              <a:gd name="connsiteX54" fmla="*/ 2169 w 10000"/>
              <a:gd name="connsiteY54" fmla="*/ 3398 h 10000"/>
              <a:gd name="connsiteX55" fmla="*/ 2522 w 10000"/>
              <a:gd name="connsiteY55" fmla="*/ 3506 h 10000"/>
              <a:gd name="connsiteX56" fmla="*/ 2863 w 10000"/>
              <a:gd name="connsiteY56" fmla="*/ 3634 h 10000"/>
              <a:gd name="connsiteX57" fmla="*/ 3102 w 10000"/>
              <a:gd name="connsiteY57" fmla="*/ 3750 h 10000"/>
              <a:gd name="connsiteX58" fmla="*/ 3354 w 10000"/>
              <a:gd name="connsiteY58" fmla="*/ 3869 h 10000"/>
              <a:gd name="connsiteX59" fmla="*/ 3581 w 10000"/>
              <a:gd name="connsiteY59" fmla="*/ 3987 h 10000"/>
              <a:gd name="connsiteX60" fmla="*/ 3796 w 10000"/>
              <a:gd name="connsiteY60" fmla="*/ 4123 h 10000"/>
              <a:gd name="connsiteX61" fmla="*/ 4010 w 10000"/>
              <a:gd name="connsiteY61" fmla="*/ 4259 h 10000"/>
              <a:gd name="connsiteX62" fmla="*/ 4199 w 10000"/>
              <a:gd name="connsiteY62" fmla="*/ 4405 h 10000"/>
              <a:gd name="connsiteX63" fmla="*/ 4388 w 10000"/>
              <a:gd name="connsiteY63" fmla="*/ 4558 h 10000"/>
              <a:gd name="connsiteX64" fmla="*/ 4552 w 10000"/>
              <a:gd name="connsiteY64" fmla="*/ 4712 h 10000"/>
              <a:gd name="connsiteX65" fmla="*/ 4716 w 10000"/>
              <a:gd name="connsiteY65" fmla="*/ 4875 h 10000"/>
              <a:gd name="connsiteX66" fmla="*/ 4868 w 10000"/>
              <a:gd name="connsiteY66" fmla="*/ 5048 h 10000"/>
              <a:gd name="connsiteX67" fmla="*/ 5006 w 10000"/>
              <a:gd name="connsiteY67" fmla="*/ 5220 h 10000"/>
              <a:gd name="connsiteX68" fmla="*/ 5132 w 10000"/>
              <a:gd name="connsiteY68" fmla="*/ 5392 h 10000"/>
              <a:gd name="connsiteX69" fmla="*/ 5246 w 10000"/>
              <a:gd name="connsiteY69" fmla="*/ 5572 h 10000"/>
              <a:gd name="connsiteX70" fmla="*/ 5347 w 10000"/>
              <a:gd name="connsiteY70" fmla="*/ 5754 h 10000"/>
              <a:gd name="connsiteX71" fmla="*/ 5435 w 10000"/>
              <a:gd name="connsiteY71" fmla="*/ 5943 h 10000"/>
              <a:gd name="connsiteX72" fmla="*/ 5523 w 10000"/>
              <a:gd name="connsiteY72" fmla="*/ 6135 h 10000"/>
              <a:gd name="connsiteX73" fmla="*/ 5586 w 10000"/>
              <a:gd name="connsiteY73" fmla="*/ 6324 h 10000"/>
              <a:gd name="connsiteX74" fmla="*/ 5637 w 10000"/>
              <a:gd name="connsiteY74" fmla="*/ 6515 h 10000"/>
              <a:gd name="connsiteX75" fmla="*/ 5675 w 10000"/>
              <a:gd name="connsiteY75" fmla="*/ 6715 h 10000"/>
              <a:gd name="connsiteX76" fmla="*/ 5700 w 10000"/>
              <a:gd name="connsiteY76" fmla="*/ 6915 h 10000"/>
              <a:gd name="connsiteX77" fmla="*/ 5712 w 10000"/>
              <a:gd name="connsiteY77" fmla="*/ 7113 h 10000"/>
              <a:gd name="connsiteX78" fmla="*/ 5712 w 10000"/>
              <a:gd name="connsiteY78" fmla="*/ 7304 h 10000"/>
              <a:gd name="connsiteX79" fmla="*/ 5700 w 10000"/>
              <a:gd name="connsiteY79" fmla="*/ 7503 h 10000"/>
              <a:gd name="connsiteX80" fmla="*/ 5675 w 10000"/>
              <a:gd name="connsiteY80" fmla="*/ 7701 h 10000"/>
              <a:gd name="connsiteX81" fmla="*/ 5624 w 10000"/>
              <a:gd name="connsiteY81" fmla="*/ 7902 h 10000"/>
              <a:gd name="connsiteX82" fmla="*/ 5574 w 10000"/>
              <a:gd name="connsiteY82" fmla="*/ 8101 h 10000"/>
              <a:gd name="connsiteX83" fmla="*/ 5498 w 10000"/>
              <a:gd name="connsiteY83" fmla="*/ 8301 h 10000"/>
              <a:gd name="connsiteX84" fmla="*/ 5422 w 10000"/>
              <a:gd name="connsiteY84" fmla="*/ 8490 h 10000"/>
              <a:gd name="connsiteX85" fmla="*/ 5322 w 10000"/>
              <a:gd name="connsiteY85" fmla="*/ 8690 h 10000"/>
              <a:gd name="connsiteX86" fmla="*/ 5208 w 10000"/>
              <a:gd name="connsiteY86" fmla="*/ 8880 h 10000"/>
              <a:gd name="connsiteX87" fmla="*/ 5082 w 10000"/>
              <a:gd name="connsiteY87" fmla="*/ 9070 h 10000"/>
              <a:gd name="connsiteX88" fmla="*/ 4943 w 10000"/>
              <a:gd name="connsiteY88" fmla="*/ 9252 h 10000"/>
              <a:gd name="connsiteX89" fmla="*/ 6702 w 10000"/>
              <a:gd name="connsiteY89" fmla="*/ 10000 h 10000"/>
              <a:gd name="connsiteX0" fmla="*/ 6702 w 10000"/>
              <a:gd name="connsiteY0" fmla="*/ 10000 h 10000"/>
              <a:gd name="connsiteX1" fmla="*/ 9483 w 10000"/>
              <a:gd name="connsiteY1" fmla="*/ 9460 h 10000"/>
              <a:gd name="connsiteX2" fmla="*/ 9634 w 10000"/>
              <a:gd name="connsiteY2" fmla="*/ 9124 h 10000"/>
              <a:gd name="connsiteX3" fmla="*/ 9760 w 10000"/>
              <a:gd name="connsiteY3" fmla="*/ 8779 h 10000"/>
              <a:gd name="connsiteX4" fmla="*/ 9849 w 10000"/>
              <a:gd name="connsiteY4" fmla="*/ 8435 h 10000"/>
              <a:gd name="connsiteX5" fmla="*/ 9924 w 10000"/>
              <a:gd name="connsiteY5" fmla="*/ 8083 h 10000"/>
              <a:gd name="connsiteX6" fmla="*/ 9975 w 10000"/>
              <a:gd name="connsiteY6" fmla="*/ 7738 h 10000"/>
              <a:gd name="connsiteX7" fmla="*/ 10000 w 10000"/>
              <a:gd name="connsiteY7" fmla="*/ 7384 h 10000"/>
              <a:gd name="connsiteX8" fmla="*/ 10000 w 10000"/>
              <a:gd name="connsiteY8" fmla="*/ 7040 h 10000"/>
              <a:gd name="connsiteX9" fmla="*/ 9975 w 10000"/>
              <a:gd name="connsiteY9" fmla="*/ 6695 h 10000"/>
              <a:gd name="connsiteX10" fmla="*/ 9937 w 10000"/>
              <a:gd name="connsiteY10" fmla="*/ 6351 h 10000"/>
              <a:gd name="connsiteX11" fmla="*/ 9861 w 10000"/>
              <a:gd name="connsiteY11" fmla="*/ 6007 h 10000"/>
              <a:gd name="connsiteX12" fmla="*/ 9773 w 10000"/>
              <a:gd name="connsiteY12" fmla="*/ 5662 h 10000"/>
              <a:gd name="connsiteX13" fmla="*/ 9660 w 10000"/>
              <a:gd name="connsiteY13" fmla="*/ 5329 h 10000"/>
              <a:gd name="connsiteX14" fmla="*/ 9521 w 10000"/>
              <a:gd name="connsiteY14" fmla="*/ 5002 h 10000"/>
              <a:gd name="connsiteX15" fmla="*/ 9369 w 10000"/>
              <a:gd name="connsiteY15" fmla="*/ 4676 h 10000"/>
              <a:gd name="connsiteX16" fmla="*/ 9193 w 10000"/>
              <a:gd name="connsiteY16" fmla="*/ 4349 h 10000"/>
              <a:gd name="connsiteX17" fmla="*/ 8991 w 10000"/>
              <a:gd name="connsiteY17" fmla="*/ 4042 h 10000"/>
              <a:gd name="connsiteX18" fmla="*/ 8764 w 10000"/>
              <a:gd name="connsiteY18" fmla="*/ 3734 h 10000"/>
              <a:gd name="connsiteX19" fmla="*/ 8525 w 10000"/>
              <a:gd name="connsiteY19" fmla="*/ 3424 h 10000"/>
              <a:gd name="connsiteX20" fmla="*/ 8260 w 10000"/>
              <a:gd name="connsiteY20" fmla="*/ 3134 h 10000"/>
              <a:gd name="connsiteX21" fmla="*/ 7982 w 10000"/>
              <a:gd name="connsiteY21" fmla="*/ 2854 h 10000"/>
              <a:gd name="connsiteX22" fmla="*/ 7680 w 10000"/>
              <a:gd name="connsiteY22" fmla="*/ 2574 h 10000"/>
              <a:gd name="connsiteX23" fmla="*/ 7352 w 10000"/>
              <a:gd name="connsiteY23" fmla="*/ 2310 h 10000"/>
              <a:gd name="connsiteX24" fmla="*/ 7011 w 10000"/>
              <a:gd name="connsiteY24" fmla="*/ 2056 h 10000"/>
              <a:gd name="connsiteX25" fmla="*/ 6646 w 10000"/>
              <a:gd name="connsiteY25" fmla="*/ 1812 h 10000"/>
              <a:gd name="connsiteX26" fmla="*/ 6267 w 10000"/>
              <a:gd name="connsiteY26" fmla="*/ 1587 h 10000"/>
              <a:gd name="connsiteX27" fmla="*/ 5864 w 10000"/>
              <a:gd name="connsiteY27" fmla="*/ 1359 h 10000"/>
              <a:gd name="connsiteX28" fmla="*/ 5448 w 10000"/>
              <a:gd name="connsiteY28" fmla="*/ 1160 h 10000"/>
              <a:gd name="connsiteX29" fmla="*/ 5006 w 10000"/>
              <a:gd name="connsiteY29" fmla="*/ 961 h 10000"/>
              <a:gd name="connsiteX30" fmla="*/ 4704 w 10000"/>
              <a:gd name="connsiteY30" fmla="*/ 843 h 10000"/>
              <a:gd name="connsiteX31" fmla="*/ 4401 w 10000"/>
              <a:gd name="connsiteY31" fmla="*/ 734 h 10000"/>
              <a:gd name="connsiteX32" fmla="*/ 4098 w 10000"/>
              <a:gd name="connsiteY32" fmla="*/ 633 h 10000"/>
              <a:gd name="connsiteX33" fmla="*/ 3796 w 10000"/>
              <a:gd name="connsiteY33" fmla="*/ 533 h 10000"/>
              <a:gd name="connsiteX34" fmla="*/ 3480 w 10000"/>
              <a:gd name="connsiteY34" fmla="*/ 453 h 10000"/>
              <a:gd name="connsiteX35" fmla="*/ 3178 w 10000"/>
              <a:gd name="connsiteY35" fmla="*/ 371 h 10000"/>
              <a:gd name="connsiteX36" fmla="*/ 2863 w 10000"/>
              <a:gd name="connsiteY36" fmla="*/ 299 h 10000"/>
              <a:gd name="connsiteX37" fmla="*/ 2547 w 10000"/>
              <a:gd name="connsiteY37" fmla="*/ 235 h 10000"/>
              <a:gd name="connsiteX38" fmla="*/ 2232 w 10000"/>
              <a:gd name="connsiteY38" fmla="*/ 180 h 10000"/>
              <a:gd name="connsiteX39" fmla="*/ 1917 w 10000"/>
              <a:gd name="connsiteY39" fmla="*/ 136 h 10000"/>
              <a:gd name="connsiteX40" fmla="*/ 1602 w 10000"/>
              <a:gd name="connsiteY40" fmla="*/ 91 h 10000"/>
              <a:gd name="connsiteX41" fmla="*/ 1274 w 10000"/>
              <a:gd name="connsiteY41" fmla="*/ 64 h 10000"/>
              <a:gd name="connsiteX42" fmla="*/ 958 w 10000"/>
              <a:gd name="connsiteY42" fmla="*/ 37 h 10000"/>
              <a:gd name="connsiteX43" fmla="*/ 643 w 10000"/>
              <a:gd name="connsiteY43" fmla="*/ 19 h 10000"/>
              <a:gd name="connsiteX44" fmla="*/ 315 w 10000"/>
              <a:gd name="connsiteY44" fmla="*/ 8 h 10000"/>
              <a:gd name="connsiteX45" fmla="*/ 0 w 10000"/>
              <a:gd name="connsiteY45" fmla="*/ 0 h 10000"/>
              <a:gd name="connsiteX46" fmla="*/ 0 w 10000"/>
              <a:gd name="connsiteY46" fmla="*/ 19 h 10000"/>
              <a:gd name="connsiteX47" fmla="*/ 2156 w 10000"/>
              <a:gd name="connsiteY47" fmla="*/ 1560 h 10000"/>
              <a:gd name="connsiteX48" fmla="*/ 13 w 10000"/>
              <a:gd name="connsiteY48" fmla="*/ 3090 h 10000"/>
              <a:gd name="connsiteX49" fmla="*/ 378 w 10000"/>
              <a:gd name="connsiteY49" fmla="*/ 3098 h 10000"/>
              <a:gd name="connsiteX50" fmla="*/ 744 w 10000"/>
              <a:gd name="connsiteY50" fmla="*/ 3117 h 10000"/>
              <a:gd name="connsiteX51" fmla="*/ 1110 w 10000"/>
              <a:gd name="connsiteY51" fmla="*/ 3162 h 10000"/>
              <a:gd name="connsiteX52" fmla="*/ 1463 w 10000"/>
              <a:gd name="connsiteY52" fmla="*/ 3226 h 10000"/>
              <a:gd name="connsiteX53" fmla="*/ 1816 w 10000"/>
              <a:gd name="connsiteY53" fmla="*/ 3298 h 10000"/>
              <a:gd name="connsiteX54" fmla="*/ 2169 w 10000"/>
              <a:gd name="connsiteY54" fmla="*/ 3398 h 10000"/>
              <a:gd name="connsiteX55" fmla="*/ 2522 w 10000"/>
              <a:gd name="connsiteY55" fmla="*/ 3506 h 10000"/>
              <a:gd name="connsiteX56" fmla="*/ 2863 w 10000"/>
              <a:gd name="connsiteY56" fmla="*/ 3634 h 10000"/>
              <a:gd name="connsiteX57" fmla="*/ 3102 w 10000"/>
              <a:gd name="connsiteY57" fmla="*/ 3750 h 10000"/>
              <a:gd name="connsiteX58" fmla="*/ 3354 w 10000"/>
              <a:gd name="connsiteY58" fmla="*/ 3869 h 10000"/>
              <a:gd name="connsiteX59" fmla="*/ 3581 w 10000"/>
              <a:gd name="connsiteY59" fmla="*/ 3987 h 10000"/>
              <a:gd name="connsiteX60" fmla="*/ 3796 w 10000"/>
              <a:gd name="connsiteY60" fmla="*/ 4123 h 10000"/>
              <a:gd name="connsiteX61" fmla="*/ 4010 w 10000"/>
              <a:gd name="connsiteY61" fmla="*/ 4259 h 10000"/>
              <a:gd name="connsiteX62" fmla="*/ 4199 w 10000"/>
              <a:gd name="connsiteY62" fmla="*/ 4405 h 10000"/>
              <a:gd name="connsiteX63" fmla="*/ 4388 w 10000"/>
              <a:gd name="connsiteY63" fmla="*/ 4558 h 10000"/>
              <a:gd name="connsiteX64" fmla="*/ 4552 w 10000"/>
              <a:gd name="connsiteY64" fmla="*/ 4712 h 10000"/>
              <a:gd name="connsiteX65" fmla="*/ 4716 w 10000"/>
              <a:gd name="connsiteY65" fmla="*/ 4875 h 10000"/>
              <a:gd name="connsiteX66" fmla="*/ 4868 w 10000"/>
              <a:gd name="connsiteY66" fmla="*/ 5048 h 10000"/>
              <a:gd name="connsiteX67" fmla="*/ 5006 w 10000"/>
              <a:gd name="connsiteY67" fmla="*/ 5220 h 10000"/>
              <a:gd name="connsiteX68" fmla="*/ 5132 w 10000"/>
              <a:gd name="connsiteY68" fmla="*/ 5392 h 10000"/>
              <a:gd name="connsiteX69" fmla="*/ 5246 w 10000"/>
              <a:gd name="connsiteY69" fmla="*/ 5572 h 10000"/>
              <a:gd name="connsiteX70" fmla="*/ 5347 w 10000"/>
              <a:gd name="connsiteY70" fmla="*/ 5754 h 10000"/>
              <a:gd name="connsiteX71" fmla="*/ 5435 w 10000"/>
              <a:gd name="connsiteY71" fmla="*/ 5943 h 10000"/>
              <a:gd name="connsiteX72" fmla="*/ 5523 w 10000"/>
              <a:gd name="connsiteY72" fmla="*/ 6135 h 10000"/>
              <a:gd name="connsiteX73" fmla="*/ 5586 w 10000"/>
              <a:gd name="connsiteY73" fmla="*/ 6324 h 10000"/>
              <a:gd name="connsiteX74" fmla="*/ 5637 w 10000"/>
              <a:gd name="connsiteY74" fmla="*/ 6515 h 10000"/>
              <a:gd name="connsiteX75" fmla="*/ 5675 w 10000"/>
              <a:gd name="connsiteY75" fmla="*/ 6715 h 10000"/>
              <a:gd name="connsiteX76" fmla="*/ 5700 w 10000"/>
              <a:gd name="connsiteY76" fmla="*/ 6915 h 10000"/>
              <a:gd name="connsiteX77" fmla="*/ 5712 w 10000"/>
              <a:gd name="connsiteY77" fmla="*/ 7113 h 10000"/>
              <a:gd name="connsiteX78" fmla="*/ 5712 w 10000"/>
              <a:gd name="connsiteY78" fmla="*/ 7304 h 10000"/>
              <a:gd name="connsiteX79" fmla="*/ 5700 w 10000"/>
              <a:gd name="connsiteY79" fmla="*/ 7503 h 10000"/>
              <a:gd name="connsiteX80" fmla="*/ 5675 w 10000"/>
              <a:gd name="connsiteY80" fmla="*/ 7701 h 10000"/>
              <a:gd name="connsiteX81" fmla="*/ 5624 w 10000"/>
              <a:gd name="connsiteY81" fmla="*/ 7902 h 10000"/>
              <a:gd name="connsiteX82" fmla="*/ 5574 w 10000"/>
              <a:gd name="connsiteY82" fmla="*/ 8101 h 10000"/>
              <a:gd name="connsiteX83" fmla="*/ 5498 w 10000"/>
              <a:gd name="connsiteY83" fmla="*/ 8301 h 10000"/>
              <a:gd name="connsiteX84" fmla="*/ 5422 w 10000"/>
              <a:gd name="connsiteY84" fmla="*/ 8490 h 10000"/>
              <a:gd name="connsiteX85" fmla="*/ 5322 w 10000"/>
              <a:gd name="connsiteY85" fmla="*/ 8690 h 10000"/>
              <a:gd name="connsiteX86" fmla="*/ 5208 w 10000"/>
              <a:gd name="connsiteY86" fmla="*/ 8880 h 10000"/>
              <a:gd name="connsiteX87" fmla="*/ 5082 w 10000"/>
              <a:gd name="connsiteY87" fmla="*/ 9070 h 10000"/>
              <a:gd name="connsiteX88" fmla="*/ 6702 w 10000"/>
              <a:gd name="connsiteY88" fmla="*/ 10000 h 10000"/>
              <a:gd name="connsiteX0" fmla="*/ 6702 w 10000"/>
              <a:gd name="connsiteY0" fmla="*/ 10000 h 10000"/>
              <a:gd name="connsiteX1" fmla="*/ 9483 w 10000"/>
              <a:gd name="connsiteY1" fmla="*/ 9460 h 10000"/>
              <a:gd name="connsiteX2" fmla="*/ 9634 w 10000"/>
              <a:gd name="connsiteY2" fmla="*/ 9124 h 10000"/>
              <a:gd name="connsiteX3" fmla="*/ 9760 w 10000"/>
              <a:gd name="connsiteY3" fmla="*/ 8779 h 10000"/>
              <a:gd name="connsiteX4" fmla="*/ 9849 w 10000"/>
              <a:gd name="connsiteY4" fmla="*/ 8435 h 10000"/>
              <a:gd name="connsiteX5" fmla="*/ 9924 w 10000"/>
              <a:gd name="connsiteY5" fmla="*/ 8083 h 10000"/>
              <a:gd name="connsiteX6" fmla="*/ 9975 w 10000"/>
              <a:gd name="connsiteY6" fmla="*/ 7738 h 10000"/>
              <a:gd name="connsiteX7" fmla="*/ 10000 w 10000"/>
              <a:gd name="connsiteY7" fmla="*/ 7384 h 10000"/>
              <a:gd name="connsiteX8" fmla="*/ 10000 w 10000"/>
              <a:gd name="connsiteY8" fmla="*/ 7040 h 10000"/>
              <a:gd name="connsiteX9" fmla="*/ 9975 w 10000"/>
              <a:gd name="connsiteY9" fmla="*/ 6695 h 10000"/>
              <a:gd name="connsiteX10" fmla="*/ 9937 w 10000"/>
              <a:gd name="connsiteY10" fmla="*/ 6351 h 10000"/>
              <a:gd name="connsiteX11" fmla="*/ 9861 w 10000"/>
              <a:gd name="connsiteY11" fmla="*/ 6007 h 10000"/>
              <a:gd name="connsiteX12" fmla="*/ 9773 w 10000"/>
              <a:gd name="connsiteY12" fmla="*/ 5662 h 10000"/>
              <a:gd name="connsiteX13" fmla="*/ 9660 w 10000"/>
              <a:gd name="connsiteY13" fmla="*/ 5329 h 10000"/>
              <a:gd name="connsiteX14" fmla="*/ 9521 w 10000"/>
              <a:gd name="connsiteY14" fmla="*/ 5002 h 10000"/>
              <a:gd name="connsiteX15" fmla="*/ 9369 w 10000"/>
              <a:gd name="connsiteY15" fmla="*/ 4676 h 10000"/>
              <a:gd name="connsiteX16" fmla="*/ 9193 w 10000"/>
              <a:gd name="connsiteY16" fmla="*/ 4349 h 10000"/>
              <a:gd name="connsiteX17" fmla="*/ 8991 w 10000"/>
              <a:gd name="connsiteY17" fmla="*/ 4042 h 10000"/>
              <a:gd name="connsiteX18" fmla="*/ 8764 w 10000"/>
              <a:gd name="connsiteY18" fmla="*/ 3734 h 10000"/>
              <a:gd name="connsiteX19" fmla="*/ 8525 w 10000"/>
              <a:gd name="connsiteY19" fmla="*/ 3424 h 10000"/>
              <a:gd name="connsiteX20" fmla="*/ 8260 w 10000"/>
              <a:gd name="connsiteY20" fmla="*/ 3134 h 10000"/>
              <a:gd name="connsiteX21" fmla="*/ 7982 w 10000"/>
              <a:gd name="connsiteY21" fmla="*/ 2854 h 10000"/>
              <a:gd name="connsiteX22" fmla="*/ 7680 w 10000"/>
              <a:gd name="connsiteY22" fmla="*/ 2574 h 10000"/>
              <a:gd name="connsiteX23" fmla="*/ 7352 w 10000"/>
              <a:gd name="connsiteY23" fmla="*/ 2310 h 10000"/>
              <a:gd name="connsiteX24" fmla="*/ 7011 w 10000"/>
              <a:gd name="connsiteY24" fmla="*/ 2056 h 10000"/>
              <a:gd name="connsiteX25" fmla="*/ 6646 w 10000"/>
              <a:gd name="connsiteY25" fmla="*/ 1812 h 10000"/>
              <a:gd name="connsiteX26" fmla="*/ 6267 w 10000"/>
              <a:gd name="connsiteY26" fmla="*/ 1587 h 10000"/>
              <a:gd name="connsiteX27" fmla="*/ 5864 w 10000"/>
              <a:gd name="connsiteY27" fmla="*/ 1359 h 10000"/>
              <a:gd name="connsiteX28" fmla="*/ 5448 w 10000"/>
              <a:gd name="connsiteY28" fmla="*/ 1160 h 10000"/>
              <a:gd name="connsiteX29" fmla="*/ 5006 w 10000"/>
              <a:gd name="connsiteY29" fmla="*/ 961 h 10000"/>
              <a:gd name="connsiteX30" fmla="*/ 4704 w 10000"/>
              <a:gd name="connsiteY30" fmla="*/ 843 h 10000"/>
              <a:gd name="connsiteX31" fmla="*/ 4401 w 10000"/>
              <a:gd name="connsiteY31" fmla="*/ 734 h 10000"/>
              <a:gd name="connsiteX32" fmla="*/ 4098 w 10000"/>
              <a:gd name="connsiteY32" fmla="*/ 633 h 10000"/>
              <a:gd name="connsiteX33" fmla="*/ 3796 w 10000"/>
              <a:gd name="connsiteY33" fmla="*/ 533 h 10000"/>
              <a:gd name="connsiteX34" fmla="*/ 3480 w 10000"/>
              <a:gd name="connsiteY34" fmla="*/ 453 h 10000"/>
              <a:gd name="connsiteX35" fmla="*/ 3178 w 10000"/>
              <a:gd name="connsiteY35" fmla="*/ 371 h 10000"/>
              <a:gd name="connsiteX36" fmla="*/ 2863 w 10000"/>
              <a:gd name="connsiteY36" fmla="*/ 299 h 10000"/>
              <a:gd name="connsiteX37" fmla="*/ 2547 w 10000"/>
              <a:gd name="connsiteY37" fmla="*/ 235 h 10000"/>
              <a:gd name="connsiteX38" fmla="*/ 2232 w 10000"/>
              <a:gd name="connsiteY38" fmla="*/ 180 h 10000"/>
              <a:gd name="connsiteX39" fmla="*/ 1917 w 10000"/>
              <a:gd name="connsiteY39" fmla="*/ 136 h 10000"/>
              <a:gd name="connsiteX40" fmla="*/ 1602 w 10000"/>
              <a:gd name="connsiteY40" fmla="*/ 91 h 10000"/>
              <a:gd name="connsiteX41" fmla="*/ 1274 w 10000"/>
              <a:gd name="connsiteY41" fmla="*/ 64 h 10000"/>
              <a:gd name="connsiteX42" fmla="*/ 958 w 10000"/>
              <a:gd name="connsiteY42" fmla="*/ 37 h 10000"/>
              <a:gd name="connsiteX43" fmla="*/ 643 w 10000"/>
              <a:gd name="connsiteY43" fmla="*/ 19 h 10000"/>
              <a:gd name="connsiteX44" fmla="*/ 315 w 10000"/>
              <a:gd name="connsiteY44" fmla="*/ 8 h 10000"/>
              <a:gd name="connsiteX45" fmla="*/ 0 w 10000"/>
              <a:gd name="connsiteY45" fmla="*/ 0 h 10000"/>
              <a:gd name="connsiteX46" fmla="*/ 0 w 10000"/>
              <a:gd name="connsiteY46" fmla="*/ 19 h 10000"/>
              <a:gd name="connsiteX47" fmla="*/ 2156 w 10000"/>
              <a:gd name="connsiteY47" fmla="*/ 1560 h 10000"/>
              <a:gd name="connsiteX48" fmla="*/ 13 w 10000"/>
              <a:gd name="connsiteY48" fmla="*/ 3090 h 10000"/>
              <a:gd name="connsiteX49" fmla="*/ 378 w 10000"/>
              <a:gd name="connsiteY49" fmla="*/ 3098 h 10000"/>
              <a:gd name="connsiteX50" fmla="*/ 744 w 10000"/>
              <a:gd name="connsiteY50" fmla="*/ 3117 h 10000"/>
              <a:gd name="connsiteX51" fmla="*/ 1110 w 10000"/>
              <a:gd name="connsiteY51" fmla="*/ 3162 h 10000"/>
              <a:gd name="connsiteX52" fmla="*/ 1463 w 10000"/>
              <a:gd name="connsiteY52" fmla="*/ 3226 h 10000"/>
              <a:gd name="connsiteX53" fmla="*/ 1816 w 10000"/>
              <a:gd name="connsiteY53" fmla="*/ 3298 h 10000"/>
              <a:gd name="connsiteX54" fmla="*/ 2169 w 10000"/>
              <a:gd name="connsiteY54" fmla="*/ 3398 h 10000"/>
              <a:gd name="connsiteX55" fmla="*/ 2522 w 10000"/>
              <a:gd name="connsiteY55" fmla="*/ 3506 h 10000"/>
              <a:gd name="connsiteX56" fmla="*/ 2863 w 10000"/>
              <a:gd name="connsiteY56" fmla="*/ 3634 h 10000"/>
              <a:gd name="connsiteX57" fmla="*/ 3102 w 10000"/>
              <a:gd name="connsiteY57" fmla="*/ 3750 h 10000"/>
              <a:gd name="connsiteX58" fmla="*/ 3354 w 10000"/>
              <a:gd name="connsiteY58" fmla="*/ 3869 h 10000"/>
              <a:gd name="connsiteX59" fmla="*/ 3581 w 10000"/>
              <a:gd name="connsiteY59" fmla="*/ 3987 h 10000"/>
              <a:gd name="connsiteX60" fmla="*/ 3796 w 10000"/>
              <a:gd name="connsiteY60" fmla="*/ 4123 h 10000"/>
              <a:gd name="connsiteX61" fmla="*/ 4010 w 10000"/>
              <a:gd name="connsiteY61" fmla="*/ 4259 h 10000"/>
              <a:gd name="connsiteX62" fmla="*/ 4199 w 10000"/>
              <a:gd name="connsiteY62" fmla="*/ 4405 h 10000"/>
              <a:gd name="connsiteX63" fmla="*/ 4388 w 10000"/>
              <a:gd name="connsiteY63" fmla="*/ 4558 h 10000"/>
              <a:gd name="connsiteX64" fmla="*/ 4552 w 10000"/>
              <a:gd name="connsiteY64" fmla="*/ 4712 h 10000"/>
              <a:gd name="connsiteX65" fmla="*/ 4716 w 10000"/>
              <a:gd name="connsiteY65" fmla="*/ 4875 h 10000"/>
              <a:gd name="connsiteX66" fmla="*/ 4868 w 10000"/>
              <a:gd name="connsiteY66" fmla="*/ 5048 h 10000"/>
              <a:gd name="connsiteX67" fmla="*/ 5006 w 10000"/>
              <a:gd name="connsiteY67" fmla="*/ 5220 h 10000"/>
              <a:gd name="connsiteX68" fmla="*/ 5132 w 10000"/>
              <a:gd name="connsiteY68" fmla="*/ 5392 h 10000"/>
              <a:gd name="connsiteX69" fmla="*/ 5246 w 10000"/>
              <a:gd name="connsiteY69" fmla="*/ 5572 h 10000"/>
              <a:gd name="connsiteX70" fmla="*/ 5347 w 10000"/>
              <a:gd name="connsiteY70" fmla="*/ 5754 h 10000"/>
              <a:gd name="connsiteX71" fmla="*/ 5435 w 10000"/>
              <a:gd name="connsiteY71" fmla="*/ 5943 h 10000"/>
              <a:gd name="connsiteX72" fmla="*/ 5523 w 10000"/>
              <a:gd name="connsiteY72" fmla="*/ 6135 h 10000"/>
              <a:gd name="connsiteX73" fmla="*/ 5586 w 10000"/>
              <a:gd name="connsiteY73" fmla="*/ 6324 h 10000"/>
              <a:gd name="connsiteX74" fmla="*/ 5637 w 10000"/>
              <a:gd name="connsiteY74" fmla="*/ 6515 h 10000"/>
              <a:gd name="connsiteX75" fmla="*/ 5675 w 10000"/>
              <a:gd name="connsiteY75" fmla="*/ 6715 h 10000"/>
              <a:gd name="connsiteX76" fmla="*/ 5700 w 10000"/>
              <a:gd name="connsiteY76" fmla="*/ 6915 h 10000"/>
              <a:gd name="connsiteX77" fmla="*/ 5712 w 10000"/>
              <a:gd name="connsiteY77" fmla="*/ 7113 h 10000"/>
              <a:gd name="connsiteX78" fmla="*/ 5712 w 10000"/>
              <a:gd name="connsiteY78" fmla="*/ 7304 h 10000"/>
              <a:gd name="connsiteX79" fmla="*/ 5700 w 10000"/>
              <a:gd name="connsiteY79" fmla="*/ 7503 h 10000"/>
              <a:gd name="connsiteX80" fmla="*/ 5675 w 10000"/>
              <a:gd name="connsiteY80" fmla="*/ 7701 h 10000"/>
              <a:gd name="connsiteX81" fmla="*/ 5624 w 10000"/>
              <a:gd name="connsiteY81" fmla="*/ 7902 h 10000"/>
              <a:gd name="connsiteX82" fmla="*/ 5574 w 10000"/>
              <a:gd name="connsiteY82" fmla="*/ 8101 h 10000"/>
              <a:gd name="connsiteX83" fmla="*/ 5498 w 10000"/>
              <a:gd name="connsiteY83" fmla="*/ 8301 h 10000"/>
              <a:gd name="connsiteX84" fmla="*/ 5422 w 10000"/>
              <a:gd name="connsiteY84" fmla="*/ 8490 h 10000"/>
              <a:gd name="connsiteX85" fmla="*/ 5322 w 10000"/>
              <a:gd name="connsiteY85" fmla="*/ 8690 h 10000"/>
              <a:gd name="connsiteX86" fmla="*/ 5208 w 10000"/>
              <a:gd name="connsiteY86" fmla="*/ 8880 h 10000"/>
              <a:gd name="connsiteX87" fmla="*/ 6702 w 10000"/>
              <a:gd name="connsiteY87" fmla="*/ 10000 h 10000"/>
              <a:gd name="connsiteX0" fmla="*/ 6702 w 10000"/>
              <a:gd name="connsiteY0" fmla="*/ 10000 h 10000"/>
              <a:gd name="connsiteX1" fmla="*/ 9483 w 10000"/>
              <a:gd name="connsiteY1" fmla="*/ 9460 h 10000"/>
              <a:gd name="connsiteX2" fmla="*/ 9634 w 10000"/>
              <a:gd name="connsiteY2" fmla="*/ 9124 h 10000"/>
              <a:gd name="connsiteX3" fmla="*/ 9760 w 10000"/>
              <a:gd name="connsiteY3" fmla="*/ 8779 h 10000"/>
              <a:gd name="connsiteX4" fmla="*/ 9849 w 10000"/>
              <a:gd name="connsiteY4" fmla="*/ 8435 h 10000"/>
              <a:gd name="connsiteX5" fmla="*/ 9924 w 10000"/>
              <a:gd name="connsiteY5" fmla="*/ 8083 h 10000"/>
              <a:gd name="connsiteX6" fmla="*/ 9975 w 10000"/>
              <a:gd name="connsiteY6" fmla="*/ 7738 h 10000"/>
              <a:gd name="connsiteX7" fmla="*/ 10000 w 10000"/>
              <a:gd name="connsiteY7" fmla="*/ 7384 h 10000"/>
              <a:gd name="connsiteX8" fmla="*/ 10000 w 10000"/>
              <a:gd name="connsiteY8" fmla="*/ 7040 h 10000"/>
              <a:gd name="connsiteX9" fmla="*/ 9975 w 10000"/>
              <a:gd name="connsiteY9" fmla="*/ 6695 h 10000"/>
              <a:gd name="connsiteX10" fmla="*/ 9937 w 10000"/>
              <a:gd name="connsiteY10" fmla="*/ 6351 h 10000"/>
              <a:gd name="connsiteX11" fmla="*/ 9861 w 10000"/>
              <a:gd name="connsiteY11" fmla="*/ 6007 h 10000"/>
              <a:gd name="connsiteX12" fmla="*/ 9773 w 10000"/>
              <a:gd name="connsiteY12" fmla="*/ 5662 h 10000"/>
              <a:gd name="connsiteX13" fmla="*/ 9660 w 10000"/>
              <a:gd name="connsiteY13" fmla="*/ 5329 h 10000"/>
              <a:gd name="connsiteX14" fmla="*/ 9521 w 10000"/>
              <a:gd name="connsiteY14" fmla="*/ 5002 h 10000"/>
              <a:gd name="connsiteX15" fmla="*/ 9369 w 10000"/>
              <a:gd name="connsiteY15" fmla="*/ 4676 h 10000"/>
              <a:gd name="connsiteX16" fmla="*/ 9193 w 10000"/>
              <a:gd name="connsiteY16" fmla="*/ 4349 h 10000"/>
              <a:gd name="connsiteX17" fmla="*/ 8991 w 10000"/>
              <a:gd name="connsiteY17" fmla="*/ 4042 h 10000"/>
              <a:gd name="connsiteX18" fmla="*/ 8764 w 10000"/>
              <a:gd name="connsiteY18" fmla="*/ 3734 h 10000"/>
              <a:gd name="connsiteX19" fmla="*/ 8525 w 10000"/>
              <a:gd name="connsiteY19" fmla="*/ 3424 h 10000"/>
              <a:gd name="connsiteX20" fmla="*/ 8260 w 10000"/>
              <a:gd name="connsiteY20" fmla="*/ 3134 h 10000"/>
              <a:gd name="connsiteX21" fmla="*/ 7982 w 10000"/>
              <a:gd name="connsiteY21" fmla="*/ 2854 h 10000"/>
              <a:gd name="connsiteX22" fmla="*/ 7680 w 10000"/>
              <a:gd name="connsiteY22" fmla="*/ 2574 h 10000"/>
              <a:gd name="connsiteX23" fmla="*/ 7352 w 10000"/>
              <a:gd name="connsiteY23" fmla="*/ 2310 h 10000"/>
              <a:gd name="connsiteX24" fmla="*/ 7011 w 10000"/>
              <a:gd name="connsiteY24" fmla="*/ 2056 h 10000"/>
              <a:gd name="connsiteX25" fmla="*/ 6646 w 10000"/>
              <a:gd name="connsiteY25" fmla="*/ 1812 h 10000"/>
              <a:gd name="connsiteX26" fmla="*/ 6267 w 10000"/>
              <a:gd name="connsiteY26" fmla="*/ 1587 h 10000"/>
              <a:gd name="connsiteX27" fmla="*/ 5864 w 10000"/>
              <a:gd name="connsiteY27" fmla="*/ 1359 h 10000"/>
              <a:gd name="connsiteX28" fmla="*/ 5448 w 10000"/>
              <a:gd name="connsiteY28" fmla="*/ 1160 h 10000"/>
              <a:gd name="connsiteX29" fmla="*/ 5006 w 10000"/>
              <a:gd name="connsiteY29" fmla="*/ 961 h 10000"/>
              <a:gd name="connsiteX30" fmla="*/ 4704 w 10000"/>
              <a:gd name="connsiteY30" fmla="*/ 843 h 10000"/>
              <a:gd name="connsiteX31" fmla="*/ 4401 w 10000"/>
              <a:gd name="connsiteY31" fmla="*/ 734 h 10000"/>
              <a:gd name="connsiteX32" fmla="*/ 4098 w 10000"/>
              <a:gd name="connsiteY32" fmla="*/ 633 h 10000"/>
              <a:gd name="connsiteX33" fmla="*/ 3796 w 10000"/>
              <a:gd name="connsiteY33" fmla="*/ 533 h 10000"/>
              <a:gd name="connsiteX34" fmla="*/ 3480 w 10000"/>
              <a:gd name="connsiteY34" fmla="*/ 453 h 10000"/>
              <a:gd name="connsiteX35" fmla="*/ 3178 w 10000"/>
              <a:gd name="connsiteY35" fmla="*/ 371 h 10000"/>
              <a:gd name="connsiteX36" fmla="*/ 2863 w 10000"/>
              <a:gd name="connsiteY36" fmla="*/ 299 h 10000"/>
              <a:gd name="connsiteX37" fmla="*/ 2547 w 10000"/>
              <a:gd name="connsiteY37" fmla="*/ 235 h 10000"/>
              <a:gd name="connsiteX38" fmla="*/ 2232 w 10000"/>
              <a:gd name="connsiteY38" fmla="*/ 180 h 10000"/>
              <a:gd name="connsiteX39" fmla="*/ 1917 w 10000"/>
              <a:gd name="connsiteY39" fmla="*/ 136 h 10000"/>
              <a:gd name="connsiteX40" fmla="*/ 1602 w 10000"/>
              <a:gd name="connsiteY40" fmla="*/ 91 h 10000"/>
              <a:gd name="connsiteX41" fmla="*/ 1274 w 10000"/>
              <a:gd name="connsiteY41" fmla="*/ 64 h 10000"/>
              <a:gd name="connsiteX42" fmla="*/ 958 w 10000"/>
              <a:gd name="connsiteY42" fmla="*/ 37 h 10000"/>
              <a:gd name="connsiteX43" fmla="*/ 643 w 10000"/>
              <a:gd name="connsiteY43" fmla="*/ 19 h 10000"/>
              <a:gd name="connsiteX44" fmla="*/ 315 w 10000"/>
              <a:gd name="connsiteY44" fmla="*/ 8 h 10000"/>
              <a:gd name="connsiteX45" fmla="*/ 0 w 10000"/>
              <a:gd name="connsiteY45" fmla="*/ 0 h 10000"/>
              <a:gd name="connsiteX46" fmla="*/ 0 w 10000"/>
              <a:gd name="connsiteY46" fmla="*/ 19 h 10000"/>
              <a:gd name="connsiteX47" fmla="*/ 2156 w 10000"/>
              <a:gd name="connsiteY47" fmla="*/ 1560 h 10000"/>
              <a:gd name="connsiteX48" fmla="*/ 13 w 10000"/>
              <a:gd name="connsiteY48" fmla="*/ 3090 h 10000"/>
              <a:gd name="connsiteX49" fmla="*/ 378 w 10000"/>
              <a:gd name="connsiteY49" fmla="*/ 3098 h 10000"/>
              <a:gd name="connsiteX50" fmla="*/ 744 w 10000"/>
              <a:gd name="connsiteY50" fmla="*/ 3117 h 10000"/>
              <a:gd name="connsiteX51" fmla="*/ 1110 w 10000"/>
              <a:gd name="connsiteY51" fmla="*/ 3162 h 10000"/>
              <a:gd name="connsiteX52" fmla="*/ 1463 w 10000"/>
              <a:gd name="connsiteY52" fmla="*/ 3226 h 10000"/>
              <a:gd name="connsiteX53" fmla="*/ 1816 w 10000"/>
              <a:gd name="connsiteY53" fmla="*/ 3298 h 10000"/>
              <a:gd name="connsiteX54" fmla="*/ 2169 w 10000"/>
              <a:gd name="connsiteY54" fmla="*/ 3398 h 10000"/>
              <a:gd name="connsiteX55" fmla="*/ 2522 w 10000"/>
              <a:gd name="connsiteY55" fmla="*/ 3506 h 10000"/>
              <a:gd name="connsiteX56" fmla="*/ 2863 w 10000"/>
              <a:gd name="connsiteY56" fmla="*/ 3634 h 10000"/>
              <a:gd name="connsiteX57" fmla="*/ 3102 w 10000"/>
              <a:gd name="connsiteY57" fmla="*/ 3750 h 10000"/>
              <a:gd name="connsiteX58" fmla="*/ 3354 w 10000"/>
              <a:gd name="connsiteY58" fmla="*/ 3869 h 10000"/>
              <a:gd name="connsiteX59" fmla="*/ 3581 w 10000"/>
              <a:gd name="connsiteY59" fmla="*/ 3987 h 10000"/>
              <a:gd name="connsiteX60" fmla="*/ 3796 w 10000"/>
              <a:gd name="connsiteY60" fmla="*/ 4123 h 10000"/>
              <a:gd name="connsiteX61" fmla="*/ 4010 w 10000"/>
              <a:gd name="connsiteY61" fmla="*/ 4259 h 10000"/>
              <a:gd name="connsiteX62" fmla="*/ 4199 w 10000"/>
              <a:gd name="connsiteY62" fmla="*/ 4405 h 10000"/>
              <a:gd name="connsiteX63" fmla="*/ 4388 w 10000"/>
              <a:gd name="connsiteY63" fmla="*/ 4558 h 10000"/>
              <a:gd name="connsiteX64" fmla="*/ 4552 w 10000"/>
              <a:gd name="connsiteY64" fmla="*/ 4712 h 10000"/>
              <a:gd name="connsiteX65" fmla="*/ 4716 w 10000"/>
              <a:gd name="connsiteY65" fmla="*/ 4875 h 10000"/>
              <a:gd name="connsiteX66" fmla="*/ 4868 w 10000"/>
              <a:gd name="connsiteY66" fmla="*/ 5048 h 10000"/>
              <a:gd name="connsiteX67" fmla="*/ 5006 w 10000"/>
              <a:gd name="connsiteY67" fmla="*/ 5220 h 10000"/>
              <a:gd name="connsiteX68" fmla="*/ 5132 w 10000"/>
              <a:gd name="connsiteY68" fmla="*/ 5392 h 10000"/>
              <a:gd name="connsiteX69" fmla="*/ 5246 w 10000"/>
              <a:gd name="connsiteY69" fmla="*/ 5572 h 10000"/>
              <a:gd name="connsiteX70" fmla="*/ 5347 w 10000"/>
              <a:gd name="connsiteY70" fmla="*/ 5754 h 10000"/>
              <a:gd name="connsiteX71" fmla="*/ 5435 w 10000"/>
              <a:gd name="connsiteY71" fmla="*/ 5943 h 10000"/>
              <a:gd name="connsiteX72" fmla="*/ 5523 w 10000"/>
              <a:gd name="connsiteY72" fmla="*/ 6135 h 10000"/>
              <a:gd name="connsiteX73" fmla="*/ 5586 w 10000"/>
              <a:gd name="connsiteY73" fmla="*/ 6324 h 10000"/>
              <a:gd name="connsiteX74" fmla="*/ 5637 w 10000"/>
              <a:gd name="connsiteY74" fmla="*/ 6515 h 10000"/>
              <a:gd name="connsiteX75" fmla="*/ 5675 w 10000"/>
              <a:gd name="connsiteY75" fmla="*/ 6715 h 10000"/>
              <a:gd name="connsiteX76" fmla="*/ 5700 w 10000"/>
              <a:gd name="connsiteY76" fmla="*/ 6915 h 10000"/>
              <a:gd name="connsiteX77" fmla="*/ 5712 w 10000"/>
              <a:gd name="connsiteY77" fmla="*/ 7113 h 10000"/>
              <a:gd name="connsiteX78" fmla="*/ 5712 w 10000"/>
              <a:gd name="connsiteY78" fmla="*/ 7304 h 10000"/>
              <a:gd name="connsiteX79" fmla="*/ 5700 w 10000"/>
              <a:gd name="connsiteY79" fmla="*/ 7503 h 10000"/>
              <a:gd name="connsiteX80" fmla="*/ 5675 w 10000"/>
              <a:gd name="connsiteY80" fmla="*/ 7701 h 10000"/>
              <a:gd name="connsiteX81" fmla="*/ 5624 w 10000"/>
              <a:gd name="connsiteY81" fmla="*/ 7902 h 10000"/>
              <a:gd name="connsiteX82" fmla="*/ 5574 w 10000"/>
              <a:gd name="connsiteY82" fmla="*/ 8101 h 10000"/>
              <a:gd name="connsiteX83" fmla="*/ 5498 w 10000"/>
              <a:gd name="connsiteY83" fmla="*/ 8301 h 10000"/>
              <a:gd name="connsiteX84" fmla="*/ 5422 w 10000"/>
              <a:gd name="connsiteY84" fmla="*/ 8490 h 10000"/>
              <a:gd name="connsiteX85" fmla="*/ 5322 w 10000"/>
              <a:gd name="connsiteY85" fmla="*/ 8690 h 10000"/>
              <a:gd name="connsiteX86" fmla="*/ 6702 w 10000"/>
              <a:gd name="connsiteY86" fmla="*/ 10000 h 10000"/>
              <a:gd name="connsiteX0" fmla="*/ 6702 w 10000"/>
              <a:gd name="connsiteY0" fmla="*/ 10000 h 10000"/>
              <a:gd name="connsiteX1" fmla="*/ 9483 w 10000"/>
              <a:gd name="connsiteY1" fmla="*/ 9460 h 10000"/>
              <a:gd name="connsiteX2" fmla="*/ 9634 w 10000"/>
              <a:gd name="connsiteY2" fmla="*/ 9124 h 10000"/>
              <a:gd name="connsiteX3" fmla="*/ 9760 w 10000"/>
              <a:gd name="connsiteY3" fmla="*/ 8779 h 10000"/>
              <a:gd name="connsiteX4" fmla="*/ 9849 w 10000"/>
              <a:gd name="connsiteY4" fmla="*/ 8435 h 10000"/>
              <a:gd name="connsiteX5" fmla="*/ 9924 w 10000"/>
              <a:gd name="connsiteY5" fmla="*/ 8083 h 10000"/>
              <a:gd name="connsiteX6" fmla="*/ 9975 w 10000"/>
              <a:gd name="connsiteY6" fmla="*/ 7738 h 10000"/>
              <a:gd name="connsiteX7" fmla="*/ 10000 w 10000"/>
              <a:gd name="connsiteY7" fmla="*/ 7384 h 10000"/>
              <a:gd name="connsiteX8" fmla="*/ 10000 w 10000"/>
              <a:gd name="connsiteY8" fmla="*/ 7040 h 10000"/>
              <a:gd name="connsiteX9" fmla="*/ 9975 w 10000"/>
              <a:gd name="connsiteY9" fmla="*/ 6695 h 10000"/>
              <a:gd name="connsiteX10" fmla="*/ 9937 w 10000"/>
              <a:gd name="connsiteY10" fmla="*/ 6351 h 10000"/>
              <a:gd name="connsiteX11" fmla="*/ 9861 w 10000"/>
              <a:gd name="connsiteY11" fmla="*/ 6007 h 10000"/>
              <a:gd name="connsiteX12" fmla="*/ 9773 w 10000"/>
              <a:gd name="connsiteY12" fmla="*/ 5662 h 10000"/>
              <a:gd name="connsiteX13" fmla="*/ 9660 w 10000"/>
              <a:gd name="connsiteY13" fmla="*/ 5329 h 10000"/>
              <a:gd name="connsiteX14" fmla="*/ 9521 w 10000"/>
              <a:gd name="connsiteY14" fmla="*/ 5002 h 10000"/>
              <a:gd name="connsiteX15" fmla="*/ 9369 w 10000"/>
              <a:gd name="connsiteY15" fmla="*/ 4676 h 10000"/>
              <a:gd name="connsiteX16" fmla="*/ 9193 w 10000"/>
              <a:gd name="connsiteY16" fmla="*/ 4349 h 10000"/>
              <a:gd name="connsiteX17" fmla="*/ 8991 w 10000"/>
              <a:gd name="connsiteY17" fmla="*/ 4042 h 10000"/>
              <a:gd name="connsiteX18" fmla="*/ 8764 w 10000"/>
              <a:gd name="connsiteY18" fmla="*/ 3734 h 10000"/>
              <a:gd name="connsiteX19" fmla="*/ 8525 w 10000"/>
              <a:gd name="connsiteY19" fmla="*/ 3424 h 10000"/>
              <a:gd name="connsiteX20" fmla="*/ 8260 w 10000"/>
              <a:gd name="connsiteY20" fmla="*/ 3134 h 10000"/>
              <a:gd name="connsiteX21" fmla="*/ 7982 w 10000"/>
              <a:gd name="connsiteY21" fmla="*/ 2854 h 10000"/>
              <a:gd name="connsiteX22" fmla="*/ 7680 w 10000"/>
              <a:gd name="connsiteY22" fmla="*/ 2574 h 10000"/>
              <a:gd name="connsiteX23" fmla="*/ 7352 w 10000"/>
              <a:gd name="connsiteY23" fmla="*/ 2310 h 10000"/>
              <a:gd name="connsiteX24" fmla="*/ 7011 w 10000"/>
              <a:gd name="connsiteY24" fmla="*/ 2056 h 10000"/>
              <a:gd name="connsiteX25" fmla="*/ 6646 w 10000"/>
              <a:gd name="connsiteY25" fmla="*/ 1812 h 10000"/>
              <a:gd name="connsiteX26" fmla="*/ 6267 w 10000"/>
              <a:gd name="connsiteY26" fmla="*/ 1587 h 10000"/>
              <a:gd name="connsiteX27" fmla="*/ 5864 w 10000"/>
              <a:gd name="connsiteY27" fmla="*/ 1359 h 10000"/>
              <a:gd name="connsiteX28" fmla="*/ 5448 w 10000"/>
              <a:gd name="connsiteY28" fmla="*/ 1160 h 10000"/>
              <a:gd name="connsiteX29" fmla="*/ 5006 w 10000"/>
              <a:gd name="connsiteY29" fmla="*/ 961 h 10000"/>
              <a:gd name="connsiteX30" fmla="*/ 4704 w 10000"/>
              <a:gd name="connsiteY30" fmla="*/ 843 h 10000"/>
              <a:gd name="connsiteX31" fmla="*/ 4401 w 10000"/>
              <a:gd name="connsiteY31" fmla="*/ 734 h 10000"/>
              <a:gd name="connsiteX32" fmla="*/ 4098 w 10000"/>
              <a:gd name="connsiteY32" fmla="*/ 633 h 10000"/>
              <a:gd name="connsiteX33" fmla="*/ 3796 w 10000"/>
              <a:gd name="connsiteY33" fmla="*/ 533 h 10000"/>
              <a:gd name="connsiteX34" fmla="*/ 3480 w 10000"/>
              <a:gd name="connsiteY34" fmla="*/ 453 h 10000"/>
              <a:gd name="connsiteX35" fmla="*/ 3178 w 10000"/>
              <a:gd name="connsiteY35" fmla="*/ 371 h 10000"/>
              <a:gd name="connsiteX36" fmla="*/ 2863 w 10000"/>
              <a:gd name="connsiteY36" fmla="*/ 299 h 10000"/>
              <a:gd name="connsiteX37" fmla="*/ 2547 w 10000"/>
              <a:gd name="connsiteY37" fmla="*/ 235 h 10000"/>
              <a:gd name="connsiteX38" fmla="*/ 2232 w 10000"/>
              <a:gd name="connsiteY38" fmla="*/ 180 h 10000"/>
              <a:gd name="connsiteX39" fmla="*/ 1917 w 10000"/>
              <a:gd name="connsiteY39" fmla="*/ 136 h 10000"/>
              <a:gd name="connsiteX40" fmla="*/ 1602 w 10000"/>
              <a:gd name="connsiteY40" fmla="*/ 91 h 10000"/>
              <a:gd name="connsiteX41" fmla="*/ 1274 w 10000"/>
              <a:gd name="connsiteY41" fmla="*/ 64 h 10000"/>
              <a:gd name="connsiteX42" fmla="*/ 958 w 10000"/>
              <a:gd name="connsiteY42" fmla="*/ 37 h 10000"/>
              <a:gd name="connsiteX43" fmla="*/ 643 w 10000"/>
              <a:gd name="connsiteY43" fmla="*/ 19 h 10000"/>
              <a:gd name="connsiteX44" fmla="*/ 315 w 10000"/>
              <a:gd name="connsiteY44" fmla="*/ 8 h 10000"/>
              <a:gd name="connsiteX45" fmla="*/ 0 w 10000"/>
              <a:gd name="connsiteY45" fmla="*/ 0 h 10000"/>
              <a:gd name="connsiteX46" fmla="*/ 0 w 10000"/>
              <a:gd name="connsiteY46" fmla="*/ 19 h 10000"/>
              <a:gd name="connsiteX47" fmla="*/ 2156 w 10000"/>
              <a:gd name="connsiteY47" fmla="*/ 1560 h 10000"/>
              <a:gd name="connsiteX48" fmla="*/ 13 w 10000"/>
              <a:gd name="connsiteY48" fmla="*/ 3090 h 10000"/>
              <a:gd name="connsiteX49" fmla="*/ 378 w 10000"/>
              <a:gd name="connsiteY49" fmla="*/ 3098 h 10000"/>
              <a:gd name="connsiteX50" fmla="*/ 744 w 10000"/>
              <a:gd name="connsiteY50" fmla="*/ 3117 h 10000"/>
              <a:gd name="connsiteX51" fmla="*/ 1110 w 10000"/>
              <a:gd name="connsiteY51" fmla="*/ 3162 h 10000"/>
              <a:gd name="connsiteX52" fmla="*/ 1463 w 10000"/>
              <a:gd name="connsiteY52" fmla="*/ 3226 h 10000"/>
              <a:gd name="connsiteX53" fmla="*/ 1816 w 10000"/>
              <a:gd name="connsiteY53" fmla="*/ 3298 h 10000"/>
              <a:gd name="connsiteX54" fmla="*/ 2169 w 10000"/>
              <a:gd name="connsiteY54" fmla="*/ 3398 h 10000"/>
              <a:gd name="connsiteX55" fmla="*/ 2522 w 10000"/>
              <a:gd name="connsiteY55" fmla="*/ 3506 h 10000"/>
              <a:gd name="connsiteX56" fmla="*/ 2863 w 10000"/>
              <a:gd name="connsiteY56" fmla="*/ 3634 h 10000"/>
              <a:gd name="connsiteX57" fmla="*/ 3102 w 10000"/>
              <a:gd name="connsiteY57" fmla="*/ 3750 h 10000"/>
              <a:gd name="connsiteX58" fmla="*/ 3354 w 10000"/>
              <a:gd name="connsiteY58" fmla="*/ 3869 h 10000"/>
              <a:gd name="connsiteX59" fmla="*/ 3581 w 10000"/>
              <a:gd name="connsiteY59" fmla="*/ 3987 h 10000"/>
              <a:gd name="connsiteX60" fmla="*/ 3796 w 10000"/>
              <a:gd name="connsiteY60" fmla="*/ 4123 h 10000"/>
              <a:gd name="connsiteX61" fmla="*/ 4010 w 10000"/>
              <a:gd name="connsiteY61" fmla="*/ 4259 h 10000"/>
              <a:gd name="connsiteX62" fmla="*/ 4199 w 10000"/>
              <a:gd name="connsiteY62" fmla="*/ 4405 h 10000"/>
              <a:gd name="connsiteX63" fmla="*/ 4388 w 10000"/>
              <a:gd name="connsiteY63" fmla="*/ 4558 h 10000"/>
              <a:gd name="connsiteX64" fmla="*/ 4552 w 10000"/>
              <a:gd name="connsiteY64" fmla="*/ 4712 h 10000"/>
              <a:gd name="connsiteX65" fmla="*/ 4716 w 10000"/>
              <a:gd name="connsiteY65" fmla="*/ 4875 h 10000"/>
              <a:gd name="connsiteX66" fmla="*/ 4868 w 10000"/>
              <a:gd name="connsiteY66" fmla="*/ 5048 h 10000"/>
              <a:gd name="connsiteX67" fmla="*/ 5006 w 10000"/>
              <a:gd name="connsiteY67" fmla="*/ 5220 h 10000"/>
              <a:gd name="connsiteX68" fmla="*/ 5132 w 10000"/>
              <a:gd name="connsiteY68" fmla="*/ 5392 h 10000"/>
              <a:gd name="connsiteX69" fmla="*/ 5246 w 10000"/>
              <a:gd name="connsiteY69" fmla="*/ 5572 h 10000"/>
              <a:gd name="connsiteX70" fmla="*/ 5347 w 10000"/>
              <a:gd name="connsiteY70" fmla="*/ 5754 h 10000"/>
              <a:gd name="connsiteX71" fmla="*/ 5435 w 10000"/>
              <a:gd name="connsiteY71" fmla="*/ 5943 h 10000"/>
              <a:gd name="connsiteX72" fmla="*/ 5523 w 10000"/>
              <a:gd name="connsiteY72" fmla="*/ 6135 h 10000"/>
              <a:gd name="connsiteX73" fmla="*/ 5586 w 10000"/>
              <a:gd name="connsiteY73" fmla="*/ 6324 h 10000"/>
              <a:gd name="connsiteX74" fmla="*/ 5637 w 10000"/>
              <a:gd name="connsiteY74" fmla="*/ 6515 h 10000"/>
              <a:gd name="connsiteX75" fmla="*/ 5675 w 10000"/>
              <a:gd name="connsiteY75" fmla="*/ 6715 h 10000"/>
              <a:gd name="connsiteX76" fmla="*/ 5700 w 10000"/>
              <a:gd name="connsiteY76" fmla="*/ 6915 h 10000"/>
              <a:gd name="connsiteX77" fmla="*/ 5712 w 10000"/>
              <a:gd name="connsiteY77" fmla="*/ 7113 h 10000"/>
              <a:gd name="connsiteX78" fmla="*/ 5712 w 10000"/>
              <a:gd name="connsiteY78" fmla="*/ 7304 h 10000"/>
              <a:gd name="connsiteX79" fmla="*/ 5700 w 10000"/>
              <a:gd name="connsiteY79" fmla="*/ 7503 h 10000"/>
              <a:gd name="connsiteX80" fmla="*/ 5675 w 10000"/>
              <a:gd name="connsiteY80" fmla="*/ 7701 h 10000"/>
              <a:gd name="connsiteX81" fmla="*/ 5624 w 10000"/>
              <a:gd name="connsiteY81" fmla="*/ 7902 h 10000"/>
              <a:gd name="connsiteX82" fmla="*/ 5574 w 10000"/>
              <a:gd name="connsiteY82" fmla="*/ 8101 h 10000"/>
              <a:gd name="connsiteX83" fmla="*/ 5498 w 10000"/>
              <a:gd name="connsiteY83" fmla="*/ 8301 h 10000"/>
              <a:gd name="connsiteX84" fmla="*/ 5422 w 10000"/>
              <a:gd name="connsiteY84" fmla="*/ 8490 h 10000"/>
              <a:gd name="connsiteX85" fmla="*/ 6702 w 10000"/>
              <a:gd name="connsiteY85" fmla="*/ 10000 h 10000"/>
              <a:gd name="connsiteX0" fmla="*/ 6702 w 10000"/>
              <a:gd name="connsiteY0" fmla="*/ 10000 h 10000"/>
              <a:gd name="connsiteX1" fmla="*/ 9483 w 10000"/>
              <a:gd name="connsiteY1" fmla="*/ 9460 h 10000"/>
              <a:gd name="connsiteX2" fmla="*/ 9634 w 10000"/>
              <a:gd name="connsiteY2" fmla="*/ 9124 h 10000"/>
              <a:gd name="connsiteX3" fmla="*/ 9760 w 10000"/>
              <a:gd name="connsiteY3" fmla="*/ 8779 h 10000"/>
              <a:gd name="connsiteX4" fmla="*/ 9849 w 10000"/>
              <a:gd name="connsiteY4" fmla="*/ 8435 h 10000"/>
              <a:gd name="connsiteX5" fmla="*/ 9924 w 10000"/>
              <a:gd name="connsiteY5" fmla="*/ 8083 h 10000"/>
              <a:gd name="connsiteX6" fmla="*/ 9975 w 10000"/>
              <a:gd name="connsiteY6" fmla="*/ 7738 h 10000"/>
              <a:gd name="connsiteX7" fmla="*/ 10000 w 10000"/>
              <a:gd name="connsiteY7" fmla="*/ 7384 h 10000"/>
              <a:gd name="connsiteX8" fmla="*/ 10000 w 10000"/>
              <a:gd name="connsiteY8" fmla="*/ 7040 h 10000"/>
              <a:gd name="connsiteX9" fmla="*/ 9975 w 10000"/>
              <a:gd name="connsiteY9" fmla="*/ 6695 h 10000"/>
              <a:gd name="connsiteX10" fmla="*/ 9937 w 10000"/>
              <a:gd name="connsiteY10" fmla="*/ 6351 h 10000"/>
              <a:gd name="connsiteX11" fmla="*/ 9861 w 10000"/>
              <a:gd name="connsiteY11" fmla="*/ 6007 h 10000"/>
              <a:gd name="connsiteX12" fmla="*/ 9773 w 10000"/>
              <a:gd name="connsiteY12" fmla="*/ 5662 h 10000"/>
              <a:gd name="connsiteX13" fmla="*/ 9660 w 10000"/>
              <a:gd name="connsiteY13" fmla="*/ 5329 h 10000"/>
              <a:gd name="connsiteX14" fmla="*/ 9521 w 10000"/>
              <a:gd name="connsiteY14" fmla="*/ 5002 h 10000"/>
              <a:gd name="connsiteX15" fmla="*/ 9369 w 10000"/>
              <a:gd name="connsiteY15" fmla="*/ 4676 h 10000"/>
              <a:gd name="connsiteX16" fmla="*/ 9193 w 10000"/>
              <a:gd name="connsiteY16" fmla="*/ 4349 h 10000"/>
              <a:gd name="connsiteX17" fmla="*/ 8991 w 10000"/>
              <a:gd name="connsiteY17" fmla="*/ 4042 h 10000"/>
              <a:gd name="connsiteX18" fmla="*/ 8764 w 10000"/>
              <a:gd name="connsiteY18" fmla="*/ 3734 h 10000"/>
              <a:gd name="connsiteX19" fmla="*/ 8525 w 10000"/>
              <a:gd name="connsiteY19" fmla="*/ 3424 h 10000"/>
              <a:gd name="connsiteX20" fmla="*/ 8260 w 10000"/>
              <a:gd name="connsiteY20" fmla="*/ 3134 h 10000"/>
              <a:gd name="connsiteX21" fmla="*/ 7982 w 10000"/>
              <a:gd name="connsiteY21" fmla="*/ 2854 h 10000"/>
              <a:gd name="connsiteX22" fmla="*/ 7680 w 10000"/>
              <a:gd name="connsiteY22" fmla="*/ 2574 h 10000"/>
              <a:gd name="connsiteX23" fmla="*/ 7352 w 10000"/>
              <a:gd name="connsiteY23" fmla="*/ 2310 h 10000"/>
              <a:gd name="connsiteX24" fmla="*/ 7011 w 10000"/>
              <a:gd name="connsiteY24" fmla="*/ 2056 h 10000"/>
              <a:gd name="connsiteX25" fmla="*/ 6646 w 10000"/>
              <a:gd name="connsiteY25" fmla="*/ 1812 h 10000"/>
              <a:gd name="connsiteX26" fmla="*/ 6267 w 10000"/>
              <a:gd name="connsiteY26" fmla="*/ 1587 h 10000"/>
              <a:gd name="connsiteX27" fmla="*/ 5864 w 10000"/>
              <a:gd name="connsiteY27" fmla="*/ 1359 h 10000"/>
              <a:gd name="connsiteX28" fmla="*/ 5448 w 10000"/>
              <a:gd name="connsiteY28" fmla="*/ 1160 h 10000"/>
              <a:gd name="connsiteX29" fmla="*/ 5006 w 10000"/>
              <a:gd name="connsiteY29" fmla="*/ 961 h 10000"/>
              <a:gd name="connsiteX30" fmla="*/ 4704 w 10000"/>
              <a:gd name="connsiteY30" fmla="*/ 843 h 10000"/>
              <a:gd name="connsiteX31" fmla="*/ 4401 w 10000"/>
              <a:gd name="connsiteY31" fmla="*/ 734 h 10000"/>
              <a:gd name="connsiteX32" fmla="*/ 4098 w 10000"/>
              <a:gd name="connsiteY32" fmla="*/ 633 h 10000"/>
              <a:gd name="connsiteX33" fmla="*/ 3796 w 10000"/>
              <a:gd name="connsiteY33" fmla="*/ 533 h 10000"/>
              <a:gd name="connsiteX34" fmla="*/ 3480 w 10000"/>
              <a:gd name="connsiteY34" fmla="*/ 453 h 10000"/>
              <a:gd name="connsiteX35" fmla="*/ 3178 w 10000"/>
              <a:gd name="connsiteY35" fmla="*/ 371 h 10000"/>
              <a:gd name="connsiteX36" fmla="*/ 2863 w 10000"/>
              <a:gd name="connsiteY36" fmla="*/ 299 h 10000"/>
              <a:gd name="connsiteX37" fmla="*/ 2547 w 10000"/>
              <a:gd name="connsiteY37" fmla="*/ 235 h 10000"/>
              <a:gd name="connsiteX38" fmla="*/ 2232 w 10000"/>
              <a:gd name="connsiteY38" fmla="*/ 180 h 10000"/>
              <a:gd name="connsiteX39" fmla="*/ 1917 w 10000"/>
              <a:gd name="connsiteY39" fmla="*/ 136 h 10000"/>
              <a:gd name="connsiteX40" fmla="*/ 1602 w 10000"/>
              <a:gd name="connsiteY40" fmla="*/ 91 h 10000"/>
              <a:gd name="connsiteX41" fmla="*/ 1274 w 10000"/>
              <a:gd name="connsiteY41" fmla="*/ 64 h 10000"/>
              <a:gd name="connsiteX42" fmla="*/ 958 w 10000"/>
              <a:gd name="connsiteY42" fmla="*/ 37 h 10000"/>
              <a:gd name="connsiteX43" fmla="*/ 643 w 10000"/>
              <a:gd name="connsiteY43" fmla="*/ 19 h 10000"/>
              <a:gd name="connsiteX44" fmla="*/ 315 w 10000"/>
              <a:gd name="connsiteY44" fmla="*/ 8 h 10000"/>
              <a:gd name="connsiteX45" fmla="*/ 0 w 10000"/>
              <a:gd name="connsiteY45" fmla="*/ 0 h 10000"/>
              <a:gd name="connsiteX46" fmla="*/ 0 w 10000"/>
              <a:gd name="connsiteY46" fmla="*/ 19 h 10000"/>
              <a:gd name="connsiteX47" fmla="*/ 2156 w 10000"/>
              <a:gd name="connsiteY47" fmla="*/ 1560 h 10000"/>
              <a:gd name="connsiteX48" fmla="*/ 13 w 10000"/>
              <a:gd name="connsiteY48" fmla="*/ 3090 h 10000"/>
              <a:gd name="connsiteX49" fmla="*/ 378 w 10000"/>
              <a:gd name="connsiteY49" fmla="*/ 3098 h 10000"/>
              <a:gd name="connsiteX50" fmla="*/ 744 w 10000"/>
              <a:gd name="connsiteY50" fmla="*/ 3117 h 10000"/>
              <a:gd name="connsiteX51" fmla="*/ 1110 w 10000"/>
              <a:gd name="connsiteY51" fmla="*/ 3162 h 10000"/>
              <a:gd name="connsiteX52" fmla="*/ 1463 w 10000"/>
              <a:gd name="connsiteY52" fmla="*/ 3226 h 10000"/>
              <a:gd name="connsiteX53" fmla="*/ 1816 w 10000"/>
              <a:gd name="connsiteY53" fmla="*/ 3298 h 10000"/>
              <a:gd name="connsiteX54" fmla="*/ 2169 w 10000"/>
              <a:gd name="connsiteY54" fmla="*/ 3398 h 10000"/>
              <a:gd name="connsiteX55" fmla="*/ 2522 w 10000"/>
              <a:gd name="connsiteY55" fmla="*/ 3506 h 10000"/>
              <a:gd name="connsiteX56" fmla="*/ 2863 w 10000"/>
              <a:gd name="connsiteY56" fmla="*/ 3634 h 10000"/>
              <a:gd name="connsiteX57" fmla="*/ 3102 w 10000"/>
              <a:gd name="connsiteY57" fmla="*/ 3750 h 10000"/>
              <a:gd name="connsiteX58" fmla="*/ 3354 w 10000"/>
              <a:gd name="connsiteY58" fmla="*/ 3869 h 10000"/>
              <a:gd name="connsiteX59" fmla="*/ 3581 w 10000"/>
              <a:gd name="connsiteY59" fmla="*/ 3987 h 10000"/>
              <a:gd name="connsiteX60" fmla="*/ 3796 w 10000"/>
              <a:gd name="connsiteY60" fmla="*/ 4123 h 10000"/>
              <a:gd name="connsiteX61" fmla="*/ 4010 w 10000"/>
              <a:gd name="connsiteY61" fmla="*/ 4259 h 10000"/>
              <a:gd name="connsiteX62" fmla="*/ 4199 w 10000"/>
              <a:gd name="connsiteY62" fmla="*/ 4405 h 10000"/>
              <a:gd name="connsiteX63" fmla="*/ 4388 w 10000"/>
              <a:gd name="connsiteY63" fmla="*/ 4558 h 10000"/>
              <a:gd name="connsiteX64" fmla="*/ 4552 w 10000"/>
              <a:gd name="connsiteY64" fmla="*/ 4712 h 10000"/>
              <a:gd name="connsiteX65" fmla="*/ 4716 w 10000"/>
              <a:gd name="connsiteY65" fmla="*/ 4875 h 10000"/>
              <a:gd name="connsiteX66" fmla="*/ 4868 w 10000"/>
              <a:gd name="connsiteY66" fmla="*/ 5048 h 10000"/>
              <a:gd name="connsiteX67" fmla="*/ 5006 w 10000"/>
              <a:gd name="connsiteY67" fmla="*/ 5220 h 10000"/>
              <a:gd name="connsiteX68" fmla="*/ 5132 w 10000"/>
              <a:gd name="connsiteY68" fmla="*/ 5392 h 10000"/>
              <a:gd name="connsiteX69" fmla="*/ 5246 w 10000"/>
              <a:gd name="connsiteY69" fmla="*/ 5572 h 10000"/>
              <a:gd name="connsiteX70" fmla="*/ 5347 w 10000"/>
              <a:gd name="connsiteY70" fmla="*/ 5754 h 10000"/>
              <a:gd name="connsiteX71" fmla="*/ 5435 w 10000"/>
              <a:gd name="connsiteY71" fmla="*/ 5943 h 10000"/>
              <a:gd name="connsiteX72" fmla="*/ 5523 w 10000"/>
              <a:gd name="connsiteY72" fmla="*/ 6135 h 10000"/>
              <a:gd name="connsiteX73" fmla="*/ 5586 w 10000"/>
              <a:gd name="connsiteY73" fmla="*/ 6324 h 10000"/>
              <a:gd name="connsiteX74" fmla="*/ 5637 w 10000"/>
              <a:gd name="connsiteY74" fmla="*/ 6515 h 10000"/>
              <a:gd name="connsiteX75" fmla="*/ 5675 w 10000"/>
              <a:gd name="connsiteY75" fmla="*/ 6715 h 10000"/>
              <a:gd name="connsiteX76" fmla="*/ 5700 w 10000"/>
              <a:gd name="connsiteY76" fmla="*/ 6915 h 10000"/>
              <a:gd name="connsiteX77" fmla="*/ 5712 w 10000"/>
              <a:gd name="connsiteY77" fmla="*/ 7113 h 10000"/>
              <a:gd name="connsiteX78" fmla="*/ 5712 w 10000"/>
              <a:gd name="connsiteY78" fmla="*/ 7304 h 10000"/>
              <a:gd name="connsiteX79" fmla="*/ 5700 w 10000"/>
              <a:gd name="connsiteY79" fmla="*/ 7503 h 10000"/>
              <a:gd name="connsiteX80" fmla="*/ 5675 w 10000"/>
              <a:gd name="connsiteY80" fmla="*/ 7701 h 10000"/>
              <a:gd name="connsiteX81" fmla="*/ 5624 w 10000"/>
              <a:gd name="connsiteY81" fmla="*/ 7902 h 10000"/>
              <a:gd name="connsiteX82" fmla="*/ 5574 w 10000"/>
              <a:gd name="connsiteY82" fmla="*/ 8101 h 10000"/>
              <a:gd name="connsiteX83" fmla="*/ 5498 w 10000"/>
              <a:gd name="connsiteY83" fmla="*/ 8301 h 10000"/>
              <a:gd name="connsiteX84" fmla="*/ 6702 w 10000"/>
              <a:gd name="connsiteY84" fmla="*/ 10000 h 10000"/>
              <a:gd name="connsiteX0" fmla="*/ 6702 w 10000"/>
              <a:gd name="connsiteY0" fmla="*/ 10000 h 10000"/>
              <a:gd name="connsiteX1" fmla="*/ 9483 w 10000"/>
              <a:gd name="connsiteY1" fmla="*/ 9460 h 10000"/>
              <a:gd name="connsiteX2" fmla="*/ 9634 w 10000"/>
              <a:gd name="connsiteY2" fmla="*/ 9124 h 10000"/>
              <a:gd name="connsiteX3" fmla="*/ 9760 w 10000"/>
              <a:gd name="connsiteY3" fmla="*/ 8779 h 10000"/>
              <a:gd name="connsiteX4" fmla="*/ 9849 w 10000"/>
              <a:gd name="connsiteY4" fmla="*/ 8435 h 10000"/>
              <a:gd name="connsiteX5" fmla="*/ 9924 w 10000"/>
              <a:gd name="connsiteY5" fmla="*/ 8083 h 10000"/>
              <a:gd name="connsiteX6" fmla="*/ 9975 w 10000"/>
              <a:gd name="connsiteY6" fmla="*/ 7738 h 10000"/>
              <a:gd name="connsiteX7" fmla="*/ 10000 w 10000"/>
              <a:gd name="connsiteY7" fmla="*/ 7384 h 10000"/>
              <a:gd name="connsiteX8" fmla="*/ 10000 w 10000"/>
              <a:gd name="connsiteY8" fmla="*/ 7040 h 10000"/>
              <a:gd name="connsiteX9" fmla="*/ 9975 w 10000"/>
              <a:gd name="connsiteY9" fmla="*/ 6695 h 10000"/>
              <a:gd name="connsiteX10" fmla="*/ 9937 w 10000"/>
              <a:gd name="connsiteY10" fmla="*/ 6351 h 10000"/>
              <a:gd name="connsiteX11" fmla="*/ 9861 w 10000"/>
              <a:gd name="connsiteY11" fmla="*/ 6007 h 10000"/>
              <a:gd name="connsiteX12" fmla="*/ 9773 w 10000"/>
              <a:gd name="connsiteY12" fmla="*/ 5662 h 10000"/>
              <a:gd name="connsiteX13" fmla="*/ 9660 w 10000"/>
              <a:gd name="connsiteY13" fmla="*/ 5329 h 10000"/>
              <a:gd name="connsiteX14" fmla="*/ 9521 w 10000"/>
              <a:gd name="connsiteY14" fmla="*/ 5002 h 10000"/>
              <a:gd name="connsiteX15" fmla="*/ 9369 w 10000"/>
              <a:gd name="connsiteY15" fmla="*/ 4676 h 10000"/>
              <a:gd name="connsiteX16" fmla="*/ 9193 w 10000"/>
              <a:gd name="connsiteY16" fmla="*/ 4349 h 10000"/>
              <a:gd name="connsiteX17" fmla="*/ 8991 w 10000"/>
              <a:gd name="connsiteY17" fmla="*/ 4042 h 10000"/>
              <a:gd name="connsiteX18" fmla="*/ 8764 w 10000"/>
              <a:gd name="connsiteY18" fmla="*/ 3734 h 10000"/>
              <a:gd name="connsiteX19" fmla="*/ 8525 w 10000"/>
              <a:gd name="connsiteY19" fmla="*/ 3424 h 10000"/>
              <a:gd name="connsiteX20" fmla="*/ 8260 w 10000"/>
              <a:gd name="connsiteY20" fmla="*/ 3134 h 10000"/>
              <a:gd name="connsiteX21" fmla="*/ 7982 w 10000"/>
              <a:gd name="connsiteY21" fmla="*/ 2854 h 10000"/>
              <a:gd name="connsiteX22" fmla="*/ 7680 w 10000"/>
              <a:gd name="connsiteY22" fmla="*/ 2574 h 10000"/>
              <a:gd name="connsiteX23" fmla="*/ 7352 w 10000"/>
              <a:gd name="connsiteY23" fmla="*/ 2310 h 10000"/>
              <a:gd name="connsiteX24" fmla="*/ 7011 w 10000"/>
              <a:gd name="connsiteY24" fmla="*/ 2056 h 10000"/>
              <a:gd name="connsiteX25" fmla="*/ 6646 w 10000"/>
              <a:gd name="connsiteY25" fmla="*/ 1812 h 10000"/>
              <a:gd name="connsiteX26" fmla="*/ 6267 w 10000"/>
              <a:gd name="connsiteY26" fmla="*/ 1587 h 10000"/>
              <a:gd name="connsiteX27" fmla="*/ 5864 w 10000"/>
              <a:gd name="connsiteY27" fmla="*/ 1359 h 10000"/>
              <a:gd name="connsiteX28" fmla="*/ 5448 w 10000"/>
              <a:gd name="connsiteY28" fmla="*/ 1160 h 10000"/>
              <a:gd name="connsiteX29" fmla="*/ 5006 w 10000"/>
              <a:gd name="connsiteY29" fmla="*/ 961 h 10000"/>
              <a:gd name="connsiteX30" fmla="*/ 4704 w 10000"/>
              <a:gd name="connsiteY30" fmla="*/ 843 h 10000"/>
              <a:gd name="connsiteX31" fmla="*/ 4401 w 10000"/>
              <a:gd name="connsiteY31" fmla="*/ 734 h 10000"/>
              <a:gd name="connsiteX32" fmla="*/ 4098 w 10000"/>
              <a:gd name="connsiteY32" fmla="*/ 633 h 10000"/>
              <a:gd name="connsiteX33" fmla="*/ 3796 w 10000"/>
              <a:gd name="connsiteY33" fmla="*/ 533 h 10000"/>
              <a:gd name="connsiteX34" fmla="*/ 3480 w 10000"/>
              <a:gd name="connsiteY34" fmla="*/ 453 h 10000"/>
              <a:gd name="connsiteX35" fmla="*/ 3178 w 10000"/>
              <a:gd name="connsiteY35" fmla="*/ 371 h 10000"/>
              <a:gd name="connsiteX36" fmla="*/ 2863 w 10000"/>
              <a:gd name="connsiteY36" fmla="*/ 299 h 10000"/>
              <a:gd name="connsiteX37" fmla="*/ 2547 w 10000"/>
              <a:gd name="connsiteY37" fmla="*/ 235 h 10000"/>
              <a:gd name="connsiteX38" fmla="*/ 2232 w 10000"/>
              <a:gd name="connsiteY38" fmla="*/ 180 h 10000"/>
              <a:gd name="connsiteX39" fmla="*/ 1917 w 10000"/>
              <a:gd name="connsiteY39" fmla="*/ 136 h 10000"/>
              <a:gd name="connsiteX40" fmla="*/ 1602 w 10000"/>
              <a:gd name="connsiteY40" fmla="*/ 91 h 10000"/>
              <a:gd name="connsiteX41" fmla="*/ 1274 w 10000"/>
              <a:gd name="connsiteY41" fmla="*/ 64 h 10000"/>
              <a:gd name="connsiteX42" fmla="*/ 958 w 10000"/>
              <a:gd name="connsiteY42" fmla="*/ 37 h 10000"/>
              <a:gd name="connsiteX43" fmla="*/ 643 w 10000"/>
              <a:gd name="connsiteY43" fmla="*/ 19 h 10000"/>
              <a:gd name="connsiteX44" fmla="*/ 315 w 10000"/>
              <a:gd name="connsiteY44" fmla="*/ 8 h 10000"/>
              <a:gd name="connsiteX45" fmla="*/ 0 w 10000"/>
              <a:gd name="connsiteY45" fmla="*/ 0 h 10000"/>
              <a:gd name="connsiteX46" fmla="*/ 0 w 10000"/>
              <a:gd name="connsiteY46" fmla="*/ 19 h 10000"/>
              <a:gd name="connsiteX47" fmla="*/ 2156 w 10000"/>
              <a:gd name="connsiteY47" fmla="*/ 1560 h 10000"/>
              <a:gd name="connsiteX48" fmla="*/ 13 w 10000"/>
              <a:gd name="connsiteY48" fmla="*/ 3090 h 10000"/>
              <a:gd name="connsiteX49" fmla="*/ 378 w 10000"/>
              <a:gd name="connsiteY49" fmla="*/ 3098 h 10000"/>
              <a:gd name="connsiteX50" fmla="*/ 744 w 10000"/>
              <a:gd name="connsiteY50" fmla="*/ 3117 h 10000"/>
              <a:gd name="connsiteX51" fmla="*/ 1110 w 10000"/>
              <a:gd name="connsiteY51" fmla="*/ 3162 h 10000"/>
              <a:gd name="connsiteX52" fmla="*/ 1463 w 10000"/>
              <a:gd name="connsiteY52" fmla="*/ 3226 h 10000"/>
              <a:gd name="connsiteX53" fmla="*/ 1816 w 10000"/>
              <a:gd name="connsiteY53" fmla="*/ 3298 h 10000"/>
              <a:gd name="connsiteX54" fmla="*/ 2169 w 10000"/>
              <a:gd name="connsiteY54" fmla="*/ 3398 h 10000"/>
              <a:gd name="connsiteX55" fmla="*/ 2522 w 10000"/>
              <a:gd name="connsiteY55" fmla="*/ 3506 h 10000"/>
              <a:gd name="connsiteX56" fmla="*/ 2863 w 10000"/>
              <a:gd name="connsiteY56" fmla="*/ 3634 h 10000"/>
              <a:gd name="connsiteX57" fmla="*/ 3102 w 10000"/>
              <a:gd name="connsiteY57" fmla="*/ 3750 h 10000"/>
              <a:gd name="connsiteX58" fmla="*/ 3354 w 10000"/>
              <a:gd name="connsiteY58" fmla="*/ 3869 h 10000"/>
              <a:gd name="connsiteX59" fmla="*/ 3581 w 10000"/>
              <a:gd name="connsiteY59" fmla="*/ 3987 h 10000"/>
              <a:gd name="connsiteX60" fmla="*/ 3796 w 10000"/>
              <a:gd name="connsiteY60" fmla="*/ 4123 h 10000"/>
              <a:gd name="connsiteX61" fmla="*/ 4010 w 10000"/>
              <a:gd name="connsiteY61" fmla="*/ 4259 h 10000"/>
              <a:gd name="connsiteX62" fmla="*/ 4199 w 10000"/>
              <a:gd name="connsiteY62" fmla="*/ 4405 h 10000"/>
              <a:gd name="connsiteX63" fmla="*/ 4388 w 10000"/>
              <a:gd name="connsiteY63" fmla="*/ 4558 h 10000"/>
              <a:gd name="connsiteX64" fmla="*/ 4552 w 10000"/>
              <a:gd name="connsiteY64" fmla="*/ 4712 h 10000"/>
              <a:gd name="connsiteX65" fmla="*/ 4716 w 10000"/>
              <a:gd name="connsiteY65" fmla="*/ 4875 h 10000"/>
              <a:gd name="connsiteX66" fmla="*/ 4868 w 10000"/>
              <a:gd name="connsiteY66" fmla="*/ 5048 h 10000"/>
              <a:gd name="connsiteX67" fmla="*/ 5006 w 10000"/>
              <a:gd name="connsiteY67" fmla="*/ 5220 h 10000"/>
              <a:gd name="connsiteX68" fmla="*/ 5132 w 10000"/>
              <a:gd name="connsiteY68" fmla="*/ 5392 h 10000"/>
              <a:gd name="connsiteX69" fmla="*/ 5246 w 10000"/>
              <a:gd name="connsiteY69" fmla="*/ 5572 h 10000"/>
              <a:gd name="connsiteX70" fmla="*/ 5347 w 10000"/>
              <a:gd name="connsiteY70" fmla="*/ 5754 h 10000"/>
              <a:gd name="connsiteX71" fmla="*/ 5435 w 10000"/>
              <a:gd name="connsiteY71" fmla="*/ 5943 h 10000"/>
              <a:gd name="connsiteX72" fmla="*/ 5523 w 10000"/>
              <a:gd name="connsiteY72" fmla="*/ 6135 h 10000"/>
              <a:gd name="connsiteX73" fmla="*/ 5586 w 10000"/>
              <a:gd name="connsiteY73" fmla="*/ 6324 h 10000"/>
              <a:gd name="connsiteX74" fmla="*/ 5637 w 10000"/>
              <a:gd name="connsiteY74" fmla="*/ 6515 h 10000"/>
              <a:gd name="connsiteX75" fmla="*/ 5675 w 10000"/>
              <a:gd name="connsiteY75" fmla="*/ 6715 h 10000"/>
              <a:gd name="connsiteX76" fmla="*/ 5700 w 10000"/>
              <a:gd name="connsiteY76" fmla="*/ 6915 h 10000"/>
              <a:gd name="connsiteX77" fmla="*/ 5712 w 10000"/>
              <a:gd name="connsiteY77" fmla="*/ 7113 h 10000"/>
              <a:gd name="connsiteX78" fmla="*/ 5712 w 10000"/>
              <a:gd name="connsiteY78" fmla="*/ 7304 h 10000"/>
              <a:gd name="connsiteX79" fmla="*/ 5700 w 10000"/>
              <a:gd name="connsiteY79" fmla="*/ 7503 h 10000"/>
              <a:gd name="connsiteX80" fmla="*/ 5675 w 10000"/>
              <a:gd name="connsiteY80" fmla="*/ 7701 h 10000"/>
              <a:gd name="connsiteX81" fmla="*/ 5624 w 10000"/>
              <a:gd name="connsiteY81" fmla="*/ 7902 h 10000"/>
              <a:gd name="connsiteX82" fmla="*/ 5574 w 10000"/>
              <a:gd name="connsiteY82" fmla="*/ 8101 h 10000"/>
              <a:gd name="connsiteX83" fmla="*/ 6702 w 10000"/>
              <a:gd name="connsiteY83" fmla="*/ 10000 h 10000"/>
              <a:gd name="connsiteX0" fmla="*/ 6702 w 10000"/>
              <a:gd name="connsiteY0" fmla="*/ 10000 h 10000"/>
              <a:gd name="connsiteX1" fmla="*/ 9483 w 10000"/>
              <a:gd name="connsiteY1" fmla="*/ 9460 h 10000"/>
              <a:gd name="connsiteX2" fmla="*/ 9634 w 10000"/>
              <a:gd name="connsiteY2" fmla="*/ 9124 h 10000"/>
              <a:gd name="connsiteX3" fmla="*/ 9760 w 10000"/>
              <a:gd name="connsiteY3" fmla="*/ 8779 h 10000"/>
              <a:gd name="connsiteX4" fmla="*/ 9849 w 10000"/>
              <a:gd name="connsiteY4" fmla="*/ 8435 h 10000"/>
              <a:gd name="connsiteX5" fmla="*/ 9924 w 10000"/>
              <a:gd name="connsiteY5" fmla="*/ 8083 h 10000"/>
              <a:gd name="connsiteX6" fmla="*/ 9975 w 10000"/>
              <a:gd name="connsiteY6" fmla="*/ 7738 h 10000"/>
              <a:gd name="connsiteX7" fmla="*/ 10000 w 10000"/>
              <a:gd name="connsiteY7" fmla="*/ 7384 h 10000"/>
              <a:gd name="connsiteX8" fmla="*/ 10000 w 10000"/>
              <a:gd name="connsiteY8" fmla="*/ 7040 h 10000"/>
              <a:gd name="connsiteX9" fmla="*/ 9975 w 10000"/>
              <a:gd name="connsiteY9" fmla="*/ 6695 h 10000"/>
              <a:gd name="connsiteX10" fmla="*/ 9937 w 10000"/>
              <a:gd name="connsiteY10" fmla="*/ 6351 h 10000"/>
              <a:gd name="connsiteX11" fmla="*/ 9861 w 10000"/>
              <a:gd name="connsiteY11" fmla="*/ 6007 h 10000"/>
              <a:gd name="connsiteX12" fmla="*/ 9773 w 10000"/>
              <a:gd name="connsiteY12" fmla="*/ 5662 h 10000"/>
              <a:gd name="connsiteX13" fmla="*/ 9660 w 10000"/>
              <a:gd name="connsiteY13" fmla="*/ 5329 h 10000"/>
              <a:gd name="connsiteX14" fmla="*/ 9521 w 10000"/>
              <a:gd name="connsiteY14" fmla="*/ 5002 h 10000"/>
              <a:gd name="connsiteX15" fmla="*/ 9369 w 10000"/>
              <a:gd name="connsiteY15" fmla="*/ 4676 h 10000"/>
              <a:gd name="connsiteX16" fmla="*/ 9193 w 10000"/>
              <a:gd name="connsiteY16" fmla="*/ 4349 h 10000"/>
              <a:gd name="connsiteX17" fmla="*/ 8991 w 10000"/>
              <a:gd name="connsiteY17" fmla="*/ 4042 h 10000"/>
              <a:gd name="connsiteX18" fmla="*/ 8764 w 10000"/>
              <a:gd name="connsiteY18" fmla="*/ 3734 h 10000"/>
              <a:gd name="connsiteX19" fmla="*/ 8525 w 10000"/>
              <a:gd name="connsiteY19" fmla="*/ 3424 h 10000"/>
              <a:gd name="connsiteX20" fmla="*/ 8260 w 10000"/>
              <a:gd name="connsiteY20" fmla="*/ 3134 h 10000"/>
              <a:gd name="connsiteX21" fmla="*/ 7982 w 10000"/>
              <a:gd name="connsiteY21" fmla="*/ 2854 h 10000"/>
              <a:gd name="connsiteX22" fmla="*/ 7680 w 10000"/>
              <a:gd name="connsiteY22" fmla="*/ 2574 h 10000"/>
              <a:gd name="connsiteX23" fmla="*/ 7352 w 10000"/>
              <a:gd name="connsiteY23" fmla="*/ 2310 h 10000"/>
              <a:gd name="connsiteX24" fmla="*/ 7011 w 10000"/>
              <a:gd name="connsiteY24" fmla="*/ 2056 h 10000"/>
              <a:gd name="connsiteX25" fmla="*/ 6646 w 10000"/>
              <a:gd name="connsiteY25" fmla="*/ 1812 h 10000"/>
              <a:gd name="connsiteX26" fmla="*/ 6267 w 10000"/>
              <a:gd name="connsiteY26" fmla="*/ 1587 h 10000"/>
              <a:gd name="connsiteX27" fmla="*/ 5864 w 10000"/>
              <a:gd name="connsiteY27" fmla="*/ 1359 h 10000"/>
              <a:gd name="connsiteX28" fmla="*/ 5448 w 10000"/>
              <a:gd name="connsiteY28" fmla="*/ 1160 h 10000"/>
              <a:gd name="connsiteX29" fmla="*/ 5006 w 10000"/>
              <a:gd name="connsiteY29" fmla="*/ 961 h 10000"/>
              <a:gd name="connsiteX30" fmla="*/ 4704 w 10000"/>
              <a:gd name="connsiteY30" fmla="*/ 843 h 10000"/>
              <a:gd name="connsiteX31" fmla="*/ 4401 w 10000"/>
              <a:gd name="connsiteY31" fmla="*/ 734 h 10000"/>
              <a:gd name="connsiteX32" fmla="*/ 4098 w 10000"/>
              <a:gd name="connsiteY32" fmla="*/ 633 h 10000"/>
              <a:gd name="connsiteX33" fmla="*/ 3796 w 10000"/>
              <a:gd name="connsiteY33" fmla="*/ 533 h 10000"/>
              <a:gd name="connsiteX34" fmla="*/ 3480 w 10000"/>
              <a:gd name="connsiteY34" fmla="*/ 453 h 10000"/>
              <a:gd name="connsiteX35" fmla="*/ 3178 w 10000"/>
              <a:gd name="connsiteY35" fmla="*/ 371 h 10000"/>
              <a:gd name="connsiteX36" fmla="*/ 2863 w 10000"/>
              <a:gd name="connsiteY36" fmla="*/ 299 h 10000"/>
              <a:gd name="connsiteX37" fmla="*/ 2547 w 10000"/>
              <a:gd name="connsiteY37" fmla="*/ 235 h 10000"/>
              <a:gd name="connsiteX38" fmla="*/ 2232 w 10000"/>
              <a:gd name="connsiteY38" fmla="*/ 180 h 10000"/>
              <a:gd name="connsiteX39" fmla="*/ 1917 w 10000"/>
              <a:gd name="connsiteY39" fmla="*/ 136 h 10000"/>
              <a:gd name="connsiteX40" fmla="*/ 1602 w 10000"/>
              <a:gd name="connsiteY40" fmla="*/ 91 h 10000"/>
              <a:gd name="connsiteX41" fmla="*/ 1274 w 10000"/>
              <a:gd name="connsiteY41" fmla="*/ 64 h 10000"/>
              <a:gd name="connsiteX42" fmla="*/ 958 w 10000"/>
              <a:gd name="connsiteY42" fmla="*/ 37 h 10000"/>
              <a:gd name="connsiteX43" fmla="*/ 643 w 10000"/>
              <a:gd name="connsiteY43" fmla="*/ 19 h 10000"/>
              <a:gd name="connsiteX44" fmla="*/ 315 w 10000"/>
              <a:gd name="connsiteY44" fmla="*/ 8 h 10000"/>
              <a:gd name="connsiteX45" fmla="*/ 0 w 10000"/>
              <a:gd name="connsiteY45" fmla="*/ 0 h 10000"/>
              <a:gd name="connsiteX46" fmla="*/ 0 w 10000"/>
              <a:gd name="connsiteY46" fmla="*/ 19 h 10000"/>
              <a:gd name="connsiteX47" fmla="*/ 2156 w 10000"/>
              <a:gd name="connsiteY47" fmla="*/ 1560 h 10000"/>
              <a:gd name="connsiteX48" fmla="*/ 13 w 10000"/>
              <a:gd name="connsiteY48" fmla="*/ 3090 h 10000"/>
              <a:gd name="connsiteX49" fmla="*/ 378 w 10000"/>
              <a:gd name="connsiteY49" fmla="*/ 3098 h 10000"/>
              <a:gd name="connsiteX50" fmla="*/ 744 w 10000"/>
              <a:gd name="connsiteY50" fmla="*/ 3117 h 10000"/>
              <a:gd name="connsiteX51" fmla="*/ 1110 w 10000"/>
              <a:gd name="connsiteY51" fmla="*/ 3162 h 10000"/>
              <a:gd name="connsiteX52" fmla="*/ 1463 w 10000"/>
              <a:gd name="connsiteY52" fmla="*/ 3226 h 10000"/>
              <a:gd name="connsiteX53" fmla="*/ 1816 w 10000"/>
              <a:gd name="connsiteY53" fmla="*/ 3298 h 10000"/>
              <a:gd name="connsiteX54" fmla="*/ 2169 w 10000"/>
              <a:gd name="connsiteY54" fmla="*/ 3398 h 10000"/>
              <a:gd name="connsiteX55" fmla="*/ 2522 w 10000"/>
              <a:gd name="connsiteY55" fmla="*/ 3506 h 10000"/>
              <a:gd name="connsiteX56" fmla="*/ 2863 w 10000"/>
              <a:gd name="connsiteY56" fmla="*/ 3634 h 10000"/>
              <a:gd name="connsiteX57" fmla="*/ 3102 w 10000"/>
              <a:gd name="connsiteY57" fmla="*/ 3750 h 10000"/>
              <a:gd name="connsiteX58" fmla="*/ 3354 w 10000"/>
              <a:gd name="connsiteY58" fmla="*/ 3869 h 10000"/>
              <a:gd name="connsiteX59" fmla="*/ 3581 w 10000"/>
              <a:gd name="connsiteY59" fmla="*/ 3987 h 10000"/>
              <a:gd name="connsiteX60" fmla="*/ 3796 w 10000"/>
              <a:gd name="connsiteY60" fmla="*/ 4123 h 10000"/>
              <a:gd name="connsiteX61" fmla="*/ 4010 w 10000"/>
              <a:gd name="connsiteY61" fmla="*/ 4259 h 10000"/>
              <a:gd name="connsiteX62" fmla="*/ 4199 w 10000"/>
              <a:gd name="connsiteY62" fmla="*/ 4405 h 10000"/>
              <a:gd name="connsiteX63" fmla="*/ 4388 w 10000"/>
              <a:gd name="connsiteY63" fmla="*/ 4558 h 10000"/>
              <a:gd name="connsiteX64" fmla="*/ 4552 w 10000"/>
              <a:gd name="connsiteY64" fmla="*/ 4712 h 10000"/>
              <a:gd name="connsiteX65" fmla="*/ 4716 w 10000"/>
              <a:gd name="connsiteY65" fmla="*/ 4875 h 10000"/>
              <a:gd name="connsiteX66" fmla="*/ 4868 w 10000"/>
              <a:gd name="connsiteY66" fmla="*/ 5048 h 10000"/>
              <a:gd name="connsiteX67" fmla="*/ 5006 w 10000"/>
              <a:gd name="connsiteY67" fmla="*/ 5220 h 10000"/>
              <a:gd name="connsiteX68" fmla="*/ 5132 w 10000"/>
              <a:gd name="connsiteY68" fmla="*/ 5392 h 10000"/>
              <a:gd name="connsiteX69" fmla="*/ 5246 w 10000"/>
              <a:gd name="connsiteY69" fmla="*/ 5572 h 10000"/>
              <a:gd name="connsiteX70" fmla="*/ 5347 w 10000"/>
              <a:gd name="connsiteY70" fmla="*/ 5754 h 10000"/>
              <a:gd name="connsiteX71" fmla="*/ 5435 w 10000"/>
              <a:gd name="connsiteY71" fmla="*/ 5943 h 10000"/>
              <a:gd name="connsiteX72" fmla="*/ 5523 w 10000"/>
              <a:gd name="connsiteY72" fmla="*/ 6135 h 10000"/>
              <a:gd name="connsiteX73" fmla="*/ 5586 w 10000"/>
              <a:gd name="connsiteY73" fmla="*/ 6324 h 10000"/>
              <a:gd name="connsiteX74" fmla="*/ 5637 w 10000"/>
              <a:gd name="connsiteY74" fmla="*/ 6515 h 10000"/>
              <a:gd name="connsiteX75" fmla="*/ 5675 w 10000"/>
              <a:gd name="connsiteY75" fmla="*/ 6715 h 10000"/>
              <a:gd name="connsiteX76" fmla="*/ 5700 w 10000"/>
              <a:gd name="connsiteY76" fmla="*/ 6915 h 10000"/>
              <a:gd name="connsiteX77" fmla="*/ 5712 w 10000"/>
              <a:gd name="connsiteY77" fmla="*/ 7113 h 10000"/>
              <a:gd name="connsiteX78" fmla="*/ 5712 w 10000"/>
              <a:gd name="connsiteY78" fmla="*/ 7304 h 10000"/>
              <a:gd name="connsiteX79" fmla="*/ 5700 w 10000"/>
              <a:gd name="connsiteY79" fmla="*/ 7503 h 10000"/>
              <a:gd name="connsiteX80" fmla="*/ 5675 w 10000"/>
              <a:gd name="connsiteY80" fmla="*/ 7701 h 10000"/>
              <a:gd name="connsiteX81" fmla="*/ 5624 w 10000"/>
              <a:gd name="connsiteY81" fmla="*/ 7902 h 10000"/>
              <a:gd name="connsiteX82" fmla="*/ 5574 w 10000"/>
              <a:gd name="connsiteY82" fmla="*/ 8101 h 10000"/>
              <a:gd name="connsiteX83" fmla="*/ 6702 w 10000"/>
              <a:gd name="connsiteY83" fmla="*/ 10000 h 10000"/>
              <a:gd name="connsiteX0" fmla="*/ 6702 w 10000"/>
              <a:gd name="connsiteY0" fmla="*/ 10000 h 10000"/>
              <a:gd name="connsiteX1" fmla="*/ 9483 w 10000"/>
              <a:gd name="connsiteY1" fmla="*/ 9460 h 10000"/>
              <a:gd name="connsiteX2" fmla="*/ 9634 w 10000"/>
              <a:gd name="connsiteY2" fmla="*/ 9124 h 10000"/>
              <a:gd name="connsiteX3" fmla="*/ 9760 w 10000"/>
              <a:gd name="connsiteY3" fmla="*/ 8779 h 10000"/>
              <a:gd name="connsiteX4" fmla="*/ 9849 w 10000"/>
              <a:gd name="connsiteY4" fmla="*/ 8435 h 10000"/>
              <a:gd name="connsiteX5" fmla="*/ 9924 w 10000"/>
              <a:gd name="connsiteY5" fmla="*/ 8083 h 10000"/>
              <a:gd name="connsiteX6" fmla="*/ 9975 w 10000"/>
              <a:gd name="connsiteY6" fmla="*/ 7738 h 10000"/>
              <a:gd name="connsiteX7" fmla="*/ 10000 w 10000"/>
              <a:gd name="connsiteY7" fmla="*/ 7384 h 10000"/>
              <a:gd name="connsiteX8" fmla="*/ 10000 w 10000"/>
              <a:gd name="connsiteY8" fmla="*/ 7040 h 10000"/>
              <a:gd name="connsiteX9" fmla="*/ 9975 w 10000"/>
              <a:gd name="connsiteY9" fmla="*/ 6695 h 10000"/>
              <a:gd name="connsiteX10" fmla="*/ 9937 w 10000"/>
              <a:gd name="connsiteY10" fmla="*/ 6351 h 10000"/>
              <a:gd name="connsiteX11" fmla="*/ 9861 w 10000"/>
              <a:gd name="connsiteY11" fmla="*/ 6007 h 10000"/>
              <a:gd name="connsiteX12" fmla="*/ 9773 w 10000"/>
              <a:gd name="connsiteY12" fmla="*/ 5662 h 10000"/>
              <a:gd name="connsiteX13" fmla="*/ 9660 w 10000"/>
              <a:gd name="connsiteY13" fmla="*/ 5329 h 10000"/>
              <a:gd name="connsiteX14" fmla="*/ 9521 w 10000"/>
              <a:gd name="connsiteY14" fmla="*/ 5002 h 10000"/>
              <a:gd name="connsiteX15" fmla="*/ 9369 w 10000"/>
              <a:gd name="connsiteY15" fmla="*/ 4676 h 10000"/>
              <a:gd name="connsiteX16" fmla="*/ 9193 w 10000"/>
              <a:gd name="connsiteY16" fmla="*/ 4349 h 10000"/>
              <a:gd name="connsiteX17" fmla="*/ 8991 w 10000"/>
              <a:gd name="connsiteY17" fmla="*/ 4042 h 10000"/>
              <a:gd name="connsiteX18" fmla="*/ 8764 w 10000"/>
              <a:gd name="connsiteY18" fmla="*/ 3734 h 10000"/>
              <a:gd name="connsiteX19" fmla="*/ 8525 w 10000"/>
              <a:gd name="connsiteY19" fmla="*/ 3424 h 10000"/>
              <a:gd name="connsiteX20" fmla="*/ 8260 w 10000"/>
              <a:gd name="connsiteY20" fmla="*/ 3134 h 10000"/>
              <a:gd name="connsiteX21" fmla="*/ 7982 w 10000"/>
              <a:gd name="connsiteY21" fmla="*/ 2854 h 10000"/>
              <a:gd name="connsiteX22" fmla="*/ 7680 w 10000"/>
              <a:gd name="connsiteY22" fmla="*/ 2574 h 10000"/>
              <a:gd name="connsiteX23" fmla="*/ 7352 w 10000"/>
              <a:gd name="connsiteY23" fmla="*/ 2310 h 10000"/>
              <a:gd name="connsiteX24" fmla="*/ 7011 w 10000"/>
              <a:gd name="connsiteY24" fmla="*/ 2056 h 10000"/>
              <a:gd name="connsiteX25" fmla="*/ 6646 w 10000"/>
              <a:gd name="connsiteY25" fmla="*/ 1812 h 10000"/>
              <a:gd name="connsiteX26" fmla="*/ 6267 w 10000"/>
              <a:gd name="connsiteY26" fmla="*/ 1587 h 10000"/>
              <a:gd name="connsiteX27" fmla="*/ 5864 w 10000"/>
              <a:gd name="connsiteY27" fmla="*/ 1359 h 10000"/>
              <a:gd name="connsiteX28" fmla="*/ 5448 w 10000"/>
              <a:gd name="connsiteY28" fmla="*/ 1160 h 10000"/>
              <a:gd name="connsiteX29" fmla="*/ 5006 w 10000"/>
              <a:gd name="connsiteY29" fmla="*/ 961 h 10000"/>
              <a:gd name="connsiteX30" fmla="*/ 4704 w 10000"/>
              <a:gd name="connsiteY30" fmla="*/ 843 h 10000"/>
              <a:gd name="connsiteX31" fmla="*/ 4401 w 10000"/>
              <a:gd name="connsiteY31" fmla="*/ 734 h 10000"/>
              <a:gd name="connsiteX32" fmla="*/ 4098 w 10000"/>
              <a:gd name="connsiteY32" fmla="*/ 633 h 10000"/>
              <a:gd name="connsiteX33" fmla="*/ 3796 w 10000"/>
              <a:gd name="connsiteY33" fmla="*/ 533 h 10000"/>
              <a:gd name="connsiteX34" fmla="*/ 3480 w 10000"/>
              <a:gd name="connsiteY34" fmla="*/ 453 h 10000"/>
              <a:gd name="connsiteX35" fmla="*/ 3178 w 10000"/>
              <a:gd name="connsiteY35" fmla="*/ 371 h 10000"/>
              <a:gd name="connsiteX36" fmla="*/ 2863 w 10000"/>
              <a:gd name="connsiteY36" fmla="*/ 299 h 10000"/>
              <a:gd name="connsiteX37" fmla="*/ 2547 w 10000"/>
              <a:gd name="connsiteY37" fmla="*/ 235 h 10000"/>
              <a:gd name="connsiteX38" fmla="*/ 2232 w 10000"/>
              <a:gd name="connsiteY38" fmla="*/ 180 h 10000"/>
              <a:gd name="connsiteX39" fmla="*/ 1917 w 10000"/>
              <a:gd name="connsiteY39" fmla="*/ 136 h 10000"/>
              <a:gd name="connsiteX40" fmla="*/ 1602 w 10000"/>
              <a:gd name="connsiteY40" fmla="*/ 91 h 10000"/>
              <a:gd name="connsiteX41" fmla="*/ 1274 w 10000"/>
              <a:gd name="connsiteY41" fmla="*/ 64 h 10000"/>
              <a:gd name="connsiteX42" fmla="*/ 958 w 10000"/>
              <a:gd name="connsiteY42" fmla="*/ 37 h 10000"/>
              <a:gd name="connsiteX43" fmla="*/ 643 w 10000"/>
              <a:gd name="connsiteY43" fmla="*/ 19 h 10000"/>
              <a:gd name="connsiteX44" fmla="*/ 315 w 10000"/>
              <a:gd name="connsiteY44" fmla="*/ 8 h 10000"/>
              <a:gd name="connsiteX45" fmla="*/ 0 w 10000"/>
              <a:gd name="connsiteY45" fmla="*/ 0 h 10000"/>
              <a:gd name="connsiteX46" fmla="*/ 0 w 10000"/>
              <a:gd name="connsiteY46" fmla="*/ 19 h 10000"/>
              <a:gd name="connsiteX47" fmla="*/ 2156 w 10000"/>
              <a:gd name="connsiteY47" fmla="*/ 1560 h 10000"/>
              <a:gd name="connsiteX48" fmla="*/ 13 w 10000"/>
              <a:gd name="connsiteY48" fmla="*/ 3090 h 10000"/>
              <a:gd name="connsiteX49" fmla="*/ 378 w 10000"/>
              <a:gd name="connsiteY49" fmla="*/ 3098 h 10000"/>
              <a:gd name="connsiteX50" fmla="*/ 744 w 10000"/>
              <a:gd name="connsiteY50" fmla="*/ 3117 h 10000"/>
              <a:gd name="connsiteX51" fmla="*/ 1110 w 10000"/>
              <a:gd name="connsiteY51" fmla="*/ 3162 h 10000"/>
              <a:gd name="connsiteX52" fmla="*/ 1463 w 10000"/>
              <a:gd name="connsiteY52" fmla="*/ 3226 h 10000"/>
              <a:gd name="connsiteX53" fmla="*/ 1816 w 10000"/>
              <a:gd name="connsiteY53" fmla="*/ 3298 h 10000"/>
              <a:gd name="connsiteX54" fmla="*/ 2169 w 10000"/>
              <a:gd name="connsiteY54" fmla="*/ 3398 h 10000"/>
              <a:gd name="connsiteX55" fmla="*/ 2522 w 10000"/>
              <a:gd name="connsiteY55" fmla="*/ 3506 h 10000"/>
              <a:gd name="connsiteX56" fmla="*/ 2863 w 10000"/>
              <a:gd name="connsiteY56" fmla="*/ 3634 h 10000"/>
              <a:gd name="connsiteX57" fmla="*/ 3102 w 10000"/>
              <a:gd name="connsiteY57" fmla="*/ 3750 h 10000"/>
              <a:gd name="connsiteX58" fmla="*/ 3354 w 10000"/>
              <a:gd name="connsiteY58" fmla="*/ 3869 h 10000"/>
              <a:gd name="connsiteX59" fmla="*/ 3581 w 10000"/>
              <a:gd name="connsiteY59" fmla="*/ 3987 h 10000"/>
              <a:gd name="connsiteX60" fmla="*/ 3796 w 10000"/>
              <a:gd name="connsiteY60" fmla="*/ 4123 h 10000"/>
              <a:gd name="connsiteX61" fmla="*/ 4010 w 10000"/>
              <a:gd name="connsiteY61" fmla="*/ 4259 h 10000"/>
              <a:gd name="connsiteX62" fmla="*/ 4199 w 10000"/>
              <a:gd name="connsiteY62" fmla="*/ 4405 h 10000"/>
              <a:gd name="connsiteX63" fmla="*/ 4388 w 10000"/>
              <a:gd name="connsiteY63" fmla="*/ 4558 h 10000"/>
              <a:gd name="connsiteX64" fmla="*/ 4552 w 10000"/>
              <a:gd name="connsiteY64" fmla="*/ 4712 h 10000"/>
              <a:gd name="connsiteX65" fmla="*/ 4716 w 10000"/>
              <a:gd name="connsiteY65" fmla="*/ 4875 h 10000"/>
              <a:gd name="connsiteX66" fmla="*/ 4868 w 10000"/>
              <a:gd name="connsiteY66" fmla="*/ 5048 h 10000"/>
              <a:gd name="connsiteX67" fmla="*/ 5006 w 10000"/>
              <a:gd name="connsiteY67" fmla="*/ 5220 h 10000"/>
              <a:gd name="connsiteX68" fmla="*/ 5132 w 10000"/>
              <a:gd name="connsiteY68" fmla="*/ 5392 h 10000"/>
              <a:gd name="connsiteX69" fmla="*/ 5246 w 10000"/>
              <a:gd name="connsiteY69" fmla="*/ 5572 h 10000"/>
              <a:gd name="connsiteX70" fmla="*/ 5347 w 10000"/>
              <a:gd name="connsiteY70" fmla="*/ 5754 h 10000"/>
              <a:gd name="connsiteX71" fmla="*/ 5435 w 10000"/>
              <a:gd name="connsiteY71" fmla="*/ 5943 h 10000"/>
              <a:gd name="connsiteX72" fmla="*/ 5523 w 10000"/>
              <a:gd name="connsiteY72" fmla="*/ 6135 h 10000"/>
              <a:gd name="connsiteX73" fmla="*/ 5586 w 10000"/>
              <a:gd name="connsiteY73" fmla="*/ 6324 h 10000"/>
              <a:gd name="connsiteX74" fmla="*/ 5637 w 10000"/>
              <a:gd name="connsiteY74" fmla="*/ 6515 h 10000"/>
              <a:gd name="connsiteX75" fmla="*/ 5675 w 10000"/>
              <a:gd name="connsiteY75" fmla="*/ 6715 h 10000"/>
              <a:gd name="connsiteX76" fmla="*/ 5700 w 10000"/>
              <a:gd name="connsiteY76" fmla="*/ 6915 h 10000"/>
              <a:gd name="connsiteX77" fmla="*/ 5712 w 10000"/>
              <a:gd name="connsiteY77" fmla="*/ 7113 h 10000"/>
              <a:gd name="connsiteX78" fmla="*/ 5712 w 10000"/>
              <a:gd name="connsiteY78" fmla="*/ 7304 h 10000"/>
              <a:gd name="connsiteX79" fmla="*/ 5700 w 10000"/>
              <a:gd name="connsiteY79" fmla="*/ 7503 h 10000"/>
              <a:gd name="connsiteX80" fmla="*/ 5675 w 10000"/>
              <a:gd name="connsiteY80" fmla="*/ 7701 h 10000"/>
              <a:gd name="connsiteX81" fmla="*/ 5624 w 10000"/>
              <a:gd name="connsiteY81" fmla="*/ 7902 h 10000"/>
              <a:gd name="connsiteX82" fmla="*/ 5574 w 10000"/>
              <a:gd name="connsiteY82" fmla="*/ 8101 h 10000"/>
              <a:gd name="connsiteX83" fmla="*/ 5522 w 10000"/>
              <a:gd name="connsiteY83" fmla="*/ 8259 h 10000"/>
              <a:gd name="connsiteX84" fmla="*/ 6702 w 10000"/>
              <a:gd name="connsiteY84" fmla="*/ 10000 h 10000"/>
              <a:gd name="connsiteX0" fmla="*/ 6702 w 10000"/>
              <a:gd name="connsiteY0" fmla="*/ 10000 h 10000"/>
              <a:gd name="connsiteX1" fmla="*/ 9483 w 10000"/>
              <a:gd name="connsiteY1" fmla="*/ 9460 h 10000"/>
              <a:gd name="connsiteX2" fmla="*/ 9634 w 10000"/>
              <a:gd name="connsiteY2" fmla="*/ 9124 h 10000"/>
              <a:gd name="connsiteX3" fmla="*/ 9760 w 10000"/>
              <a:gd name="connsiteY3" fmla="*/ 8779 h 10000"/>
              <a:gd name="connsiteX4" fmla="*/ 9849 w 10000"/>
              <a:gd name="connsiteY4" fmla="*/ 8435 h 10000"/>
              <a:gd name="connsiteX5" fmla="*/ 9924 w 10000"/>
              <a:gd name="connsiteY5" fmla="*/ 8083 h 10000"/>
              <a:gd name="connsiteX6" fmla="*/ 9975 w 10000"/>
              <a:gd name="connsiteY6" fmla="*/ 7738 h 10000"/>
              <a:gd name="connsiteX7" fmla="*/ 10000 w 10000"/>
              <a:gd name="connsiteY7" fmla="*/ 7384 h 10000"/>
              <a:gd name="connsiteX8" fmla="*/ 10000 w 10000"/>
              <a:gd name="connsiteY8" fmla="*/ 7040 h 10000"/>
              <a:gd name="connsiteX9" fmla="*/ 9975 w 10000"/>
              <a:gd name="connsiteY9" fmla="*/ 6695 h 10000"/>
              <a:gd name="connsiteX10" fmla="*/ 9937 w 10000"/>
              <a:gd name="connsiteY10" fmla="*/ 6351 h 10000"/>
              <a:gd name="connsiteX11" fmla="*/ 9861 w 10000"/>
              <a:gd name="connsiteY11" fmla="*/ 6007 h 10000"/>
              <a:gd name="connsiteX12" fmla="*/ 9773 w 10000"/>
              <a:gd name="connsiteY12" fmla="*/ 5662 h 10000"/>
              <a:gd name="connsiteX13" fmla="*/ 9660 w 10000"/>
              <a:gd name="connsiteY13" fmla="*/ 5329 h 10000"/>
              <a:gd name="connsiteX14" fmla="*/ 9521 w 10000"/>
              <a:gd name="connsiteY14" fmla="*/ 5002 h 10000"/>
              <a:gd name="connsiteX15" fmla="*/ 9369 w 10000"/>
              <a:gd name="connsiteY15" fmla="*/ 4676 h 10000"/>
              <a:gd name="connsiteX16" fmla="*/ 9193 w 10000"/>
              <a:gd name="connsiteY16" fmla="*/ 4349 h 10000"/>
              <a:gd name="connsiteX17" fmla="*/ 8991 w 10000"/>
              <a:gd name="connsiteY17" fmla="*/ 4042 h 10000"/>
              <a:gd name="connsiteX18" fmla="*/ 8764 w 10000"/>
              <a:gd name="connsiteY18" fmla="*/ 3734 h 10000"/>
              <a:gd name="connsiteX19" fmla="*/ 8525 w 10000"/>
              <a:gd name="connsiteY19" fmla="*/ 3424 h 10000"/>
              <a:gd name="connsiteX20" fmla="*/ 8260 w 10000"/>
              <a:gd name="connsiteY20" fmla="*/ 3134 h 10000"/>
              <a:gd name="connsiteX21" fmla="*/ 7982 w 10000"/>
              <a:gd name="connsiteY21" fmla="*/ 2854 h 10000"/>
              <a:gd name="connsiteX22" fmla="*/ 7680 w 10000"/>
              <a:gd name="connsiteY22" fmla="*/ 2574 h 10000"/>
              <a:gd name="connsiteX23" fmla="*/ 7352 w 10000"/>
              <a:gd name="connsiteY23" fmla="*/ 2310 h 10000"/>
              <a:gd name="connsiteX24" fmla="*/ 7011 w 10000"/>
              <a:gd name="connsiteY24" fmla="*/ 2056 h 10000"/>
              <a:gd name="connsiteX25" fmla="*/ 6646 w 10000"/>
              <a:gd name="connsiteY25" fmla="*/ 1812 h 10000"/>
              <a:gd name="connsiteX26" fmla="*/ 6267 w 10000"/>
              <a:gd name="connsiteY26" fmla="*/ 1587 h 10000"/>
              <a:gd name="connsiteX27" fmla="*/ 5864 w 10000"/>
              <a:gd name="connsiteY27" fmla="*/ 1359 h 10000"/>
              <a:gd name="connsiteX28" fmla="*/ 5448 w 10000"/>
              <a:gd name="connsiteY28" fmla="*/ 1160 h 10000"/>
              <a:gd name="connsiteX29" fmla="*/ 5006 w 10000"/>
              <a:gd name="connsiteY29" fmla="*/ 961 h 10000"/>
              <a:gd name="connsiteX30" fmla="*/ 4704 w 10000"/>
              <a:gd name="connsiteY30" fmla="*/ 843 h 10000"/>
              <a:gd name="connsiteX31" fmla="*/ 4401 w 10000"/>
              <a:gd name="connsiteY31" fmla="*/ 734 h 10000"/>
              <a:gd name="connsiteX32" fmla="*/ 4098 w 10000"/>
              <a:gd name="connsiteY32" fmla="*/ 633 h 10000"/>
              <a:gd name="connsiteX33" fmla="*/ 3796 w 10000"/>
              <a:gd name="connsiteY33" fmla="*/ 533 h 10000"/>
              <a:gd name="connsiteX34" fmla="*/ 3480 w 10000"/>
              <a:gd name="connsiteY34" fmla="*/ 453 h 10000"/>
              <a:gd name="connsiteX35" fmla="*/ 3178 w 10000"/>
              <a:gd name="connsiteY35" fmla="*/ 371 h 10000"/>
              <a:gd name="connsiteX36" fmla="*/ 2863 w 10000"/>
              <a:gd name="connsiteY36" fmla="*/ 299 h 10000"/>
              <a:gd name="connsiteX37" fmla="*/ 2547 w 10000"/>
              <a:gd name="connsiteY37" fmla="*/ 235 h 10000"/>
              <a:gd name="connsiteX38" fmla="*/ 2232 w 10000"/>
              <a:gd name="connsiteY38" fmla="*/ 180 h 10000"/>
              <a:gd name="connsiteX39" fmla="*/ 1917 w 10000"/>
              <a:gd name="connsiteY39" fmla="*/ 136 h 10000"/>
              <a:gd name="connsiteX40" fmla="*/ 1602 w 10000"/>
              <a:gd name="connsiteY40" fmla="*/ 91 h 10000"/>
              <a:gd name="connsiteX41" fmla="*/ 1274 w 10000"/>
              <a:gd name="connsiteY41" fmla="*/ 64 h 10000"/>
              <a:gd name="connsiteX42" fmla="*/ 958 w 10000"/>
              <a:gd name="connsiteY42" fmla="*/ 37 h 10000"/>
              <a:gd name="connsiteX43" fmla="*/ 643 w 10000"/>
              <a:gd name="connsiteY43" fmla="*/ 19 h 10000"/>
              <a:gd name="connsiteX44" fmla="*/ 315 w 10000"/>
              <a:gd name="connsiteY44" fmla="*/ 8 h 10000"/>
              <a:gd name="connsiteX45" fmla="*/ 0 w 10000"/>
              <a:gd name="connsiteY45" fmla="*/ 0 h 10000"/>
              <a:gd name="connsiteX46" fmla="*/ 0 w 10000"/>
              <a:gd name="connsiteY46" fmla="*/ 19 h 10000"/>
              <a:gd name="connsiteX47" fmla="*/ 2156 w 10000"/>
              <a:gd name="connsiteY47" fmla="*/ 1560 h 10000"/>
              <a:gd name="connsiteX48" fmla="*/ 13 w 10000"/>
              <a:gd name="connsiteY48" fmla="*/ 3090 h 10000"/>
              <a:gd name="connsiteX49" fmla="*/ 378 w 10000"/>
              <a:gd name="connsiteY49" fmla="*/ 3098 h 10000"/>
              <a:gd name="connsiteX50" fmla="*/ 744 w 10000"/>
              <a:gd name="connsiteY50" fmla="*/ 3117 h 10000"/>
              <a:gd name="connsiteX51" fmla="*/ 1110 w 10000"/>
              <a:gd name="connsiteY51" fmla="*/ 3162 h 10000"/>
              <a:gd name="connsiteX52" fmla="*/ 1463 w 10000"/>
              <a:gd name="connsiteY52" fmla="*/ 3226 h 10000"/>
              <a:gd name="connsiteX53" fmla="*/ 1816 w 10000"/>
              <a:gd name="connsiteY53" fmla="*/ 3298 h 10000"/>
              <a:gd name="connsiteX54" fmla="*/ 2169 w 10000"/>
              <a:gd name="connsiteY54" fmla="*/ 3398 h 10000"/>
              <a:gd name="connsiteX55" fmla="*/ 2522 w 10000"/>
              <a:gd name="connsiteY55" fmla="*/ 3506 h 10000"/>
              <a:gd name="connsiteX56" fmla="*/ 2863 w 10000"/>
              <a:gd name="connsiteY56" fmla="*/ 3634 h 10000"/>
              <a:gd name="connsiteX57" fmla="*/ 3102 w 10000"/>
              <a:gd name="connsiteY57" fmla="*/ 3750 h 10000"/>
              <a:gd name="connsiteX58" fmla="*/ 3354 w 10000"/>
              <a:gd name="connsiteY58" fmla="*/ 3869 h 10000"/>
              <a:gd name="connsiteX59" fmla="*/ 3581 w 10000"/>
              <a:gd name="connsiteY59" fmla="*/ 3987 h 10000"/>
              <a:gd name="connsiteX60" fmla="*/ 3796 w 10000"/>
              <a:gd name="connsiteY60" fmla="*/ 4123 h 10000"/>
              <a:gd name="connsiteX61" fmla="*/ 4010 w 10000"/>
              <a:gd name="connsiteY61" fmla="*/ 4259 h 10000"/>
              <a:gd name="connsiteX62" fmla="*/ 4199 w 10000"/>
              <a:gd name="connsiteY62" fmla="*/ 4405 h 10000"/>
              <a:gd name="connsiteX63" fmla="*/ 4388 w 10000"/>
              <a:gd name="connsiteY63" fmla="*/ 4558 h 10000"/>
              <a:gd name="connsiteX64" fmla="*/ 4552 w 10000"/>
              <a:gd name="connsiteY64" fmla="*/ 4712 h 10000"/>
              <a:gd name="connsiteX65" fmla="*/ 4716 w 10000"/>
              <a:gd name="connsiteY65" fmla="*/ 4875 h 10000"/>
              <a:gd name="connsiteX66" fmla="*/ 4868 w 10000"/>
              <a:gd name="connsiteY66" fmla="*/ 5048 h 10000"/>
              <a:gd name="connsiteX67" fmla="*/ 5006 w 10000"/>
              <a:gd name="connsiteY67" fmla="*/ 5220 h 10000"/>
              <a:gd name="connsiteX68" fmla="*/ 5132 w 10000"/>
              <a:gd name="connsiteY68" fmla="*/ 5392 h 10000"/>
              <a:gd name="connsiteX69" fmla="*/ 5246 w 10000"/>
              <a:gd name="connsiteY69" fmla="*/ 5572 h 10000"/>
              <a:gd name="connsiteX70" fmla="*/ 5347 w 10000"/>
              <a:gd name="connsiteY70" fmla="*/ 5754 h 10000"/>
              <a:gd name="connsiteX71" fmla="*/ 5435 w 10000"/>
              <a:gd name="connsiteY71" fmla="*/ 5943 h 10000"/>
              <a:gd name="connsiteX72" fmla="*/ 5523 w 10000"/>
              <a:gd name="connsiteY72" fmla="*/ 6135 h 10000"/>
              <a:gd name="connsiteX73" fmla="*/ 5586 w 10000"/>
              <a:gd name="connsiteY73" fmla="*/ 6324 h 10000"/>
              <a:gd name="connsiteX74" fmla="*/ 5637 w 10000"/>
              <a:gd name="connsiteY74" fmla="*/ 6515 h 10000"/>
              <a:gd name="connsiteX75" fmla="*/ 5675 w 10000"/>
              <a:gd name="connsiteY75" fmla="*/ 6715 h 10000"/>
              <a:gd name="connsiteX76" fmla="*/ 5700 w 10000"/>
              <a:gd name="connsiteY76" fmla="*/ 6915 h 10000"/>
              <a:gd name="connsiteX77" fmla="*/ 5712 w 10000"/>
              <a:gd name="connsiteY77" fmla="*/ 7113 h 10000"/>
              <a:gd name="connsiteX78" fmla="*/ 5712 w 10000"/>
              <a:gd name="connsiteY78" fmla="*/ 7304 h 10000"/>
              <a:gd name="connsiteX79" fmla="*/ 5700 w 10000"/>
              <a:gd name="connsiteY79" fmla="*/ 7503 h 10000"/>
              <a:gd name="connsiteX80" fmla="*/ 5675 w 10000"/>
              <a:gd name="connsiteY80" fmla="*/ 7701 h 10000"/>
              <a:gd name="connsiteX81" fmla="*/ 5624 w 10000"/>
              <a:gd name="connsiteY81" fmla="*/ 7902 h 10000"/>
              <a:gd name="connsiteX82" fmla="*/ 5574 w 10000"/>
              <a:gd name="connsiteY82" fmla="*/ 8101 h 10000"/>
              <a:gd name="connsiteX83" fmla="*/ 5522 w 10000"/>
              <a:gd name="connsiteY83" fmla="*/ 8259 h 10000"/>
              <a:gd name="connsiteX84" fmla="*/ 6702 w 10000"/>
              <a:gd name="connsiteY84" fmla="*/ 10000 h 10000"/>
              <a:gd name="connsiteX0" fmla="*/ 6702 w 10000"/>
              <a:gd name="connsiteY0" fmla="*/ 10000 h 10000"/>
              <a:gd name="connsiteX1" fmla="*/ 9483 w 10000"/>
              <a:gd name="connsiteY1" fmla="*/ 9460 h 10000"/>
              <a:gd name="connsiteX2" fmla="*/ 9634 w 10000"/>
              <a:gd name="connsiteY2" fmla="*/ 9124 h 10000"/>
              <a:gd name="connsiteX3" fmla="*/ 9760 w 10000"/>
              <a:gd name="connsiteY3" fmla="*/ 8779 h 10000"/>
              <a:gd name="connsiteX4" fmla="*/ 9849 w 10000"/>
              <a:gd name="connsiteY4" fmla="*/ 8435 h 10000"/>
              <a:gd name="connsiteX5" fmla="*/ 9924 w 10000"/>
              <a:gd name="connsiteY5" fmla="*/ 8083 h 10000"/>
              <a:gd name="connsiteX6" fmla="*/ 9975 w 10000"/>
              <a:gd name="connsiteY6" fmla="*/ 7738 h 10000"/>
              <a:gd name="connsiteX7" fmla="*/ 10000 w 10000"/>
              <a:gd name="connsiteY7" fmla="*/ 7384 h 10000"/>
              <a:gd name="connsiteX8" fmla="*/ 10000 w 10000"/>
              <a:gd name="connsiteY8" fmla="*/ 7040 h 10000"/>
              <a:gd name="connsiteX9" fmla="*/ 9975 w 10000"/>
              <a:gd name="connsiteY9" fmla="*/ 6695 h 10000"/>
              <a:gd name="connsiteX10" fmla="*/ 9937 w 10000"/>
              <a:gd name="connsiteY10" fmla="*/ 6351 h 10000"/>
              <a:gd name="connsiteX11" fmla="*/ 9861 w 10000"/>
              <a:gd name="connsiteY11" fmla="*/ 6007 h 10000"/>
              <a:gd name="connsiteX12" fmla="*/ 9773 w 10000"/>
              <a:gd name="connsiteY12" fmla="*/ 5662 h 10000"/>
              <a:gd name="connsiteX13" fmla="*/ 9660 w 10000"/>
              <a:gd name="connsiteY13" fmla="*/ 5329 h 10000"/>
              <a:gd name="connsiteX14" fmla="*/ 9521 w 10000"/>
              <a:gd name="connsiteY14" fmla="*/ 5002 h 10000"/>
              <a:gd name="connsiteX15" fmla="*/ 9369 w 10000"/>
              <a:gd name="connsiteY15" fmla="*/ 4676 h 10000"/>
              <a:gd name="connsiteX16" fmla="*/ 9193 w 10000"/>
              <a:gd name="connsiteY16" fmla="*/ 4349 h 10000"/>
              <a:gd name="connsiteX17" fmla="*/ 8991 w 10000"/>
              <a:gd name="connsiteY17" fmla="*/ 4042 h 10000"/>
              <a:gd name="connsiteX18" fmla="*/ 8764 w 10000"/>
              <a:gd name="connsiteY18" fmla="*/ 3734 h 10000"/>
              <a:gd name="connsiteX19" fmla="*/ 8525 w 10000"/>
              <a:gd name="connsiteY19" fmla="*/ 3424 h 10000"/>
              <a:gd name="connsiteX20" fmla="*/ 8260 w 10000"/>
              <a:gd name="connsiteY20" fmla="*/ 3134 h 10000"/>
              <a:gd name="connsiteX21" fmla="*/ 7982 w 10000"/>
              <a:gd name="connsiteY21" fmla="*/ 2854 h 10000"/>
              <a:gd name="connsiteX22" fmla="*/ 7680 w 10000"/>
              <a:gd name="connsiteY22" fmla="*/ 2574 h 10000"/>
              <a:gd name="connsiteX23" fmla="*/ 7352 w 10000"/>
              <a:gd name="connsiteY23" fmla="*/ 2310 h 10000"/>
              <a:gd name="connsiteX24" fmla="*/ 7011 w 10000"/>
              <a:gd name="connsiteY24" fmla="*/ 2056 h 10000"/>
              <a:gd name="connsiteX25" fmla="*/ 6646 w 10000"/>
              <a:gd name="connsiteY25" fmla="*/ 1812 h 10000"/>
              <a:gd name="connsiteX26" fmla="*/ 6267 w 10000"/>
              <a:gd name="connsiteY26" fmla="*/ 1587 h 10000"/>
              <a:gd name="connsiteX27" fmla="*/ 5864 w 10000"/>
              <a:gd name="connsiteY27" fmla="*/ 1359 h 10000"/>
              <a:gd name="connsiteX28" fmla="*/ 5448 w 10000"/>
              <a:gd name="connsiteY28" fmla="*/ 1160 h 10000"/>
              <a:gd name="connsiteX29" fmla="*/ 5006 w 10000"/>
              <a:gd name="connsiteY29" fmla="*/ 961 h 10000"/>
              <a:gd name="connsiteX30" fmla="*/ 4704 w 10000"/>
              <a:gd name="connsiteY30" fmla="*/ 843 h 10000"/>
              <a:gd name="connsiteX31" fmla="*/ 4401 w 10000"/>
              <a:gd name="connsiteY31" fmla="*/ 734 h 10000"/>
              <a:gd name="connsiteX32" fmla="*/ 4098 w 10000"/>
              <a:gd name="connsiteY32" fmla="*/ 633 h 10000"/>
              <a:gd name="connsiteX33" fmla="*/ 3796 w 10000"/>
              <a:gd name="connsiteY33" fmla="*/ 533 h 10000"/>
              <a:gd name="connsiteX34" fmla="*/ 3480 w 10000"/>
              <a:gd name="connsiteY34" fmla="*/ 453 h 10000"/>
              <a:gd name="connsiteX35" fmla="*/ 3178 w 10000"/>
              <a:gd name="connsiteY35" fmla="*/ 371 h 10000"/>
              <a:gd name="connsiteX36" fmla="*/ 2863 w 10000"/>
              <a:gd name="connsiteY36" fmla="*/ 299 h 10000"/>
              <a:gd name="connsiteX37" fmla="*/ 2547 w 10000"/>
              <a:gd name="connsiteY37" fmla="*/ 235 h 10000"/>
              <a:gd name="connsiteX38" fmla="*/ 2232 w 10000"/>
              <a:gd name="connsiteY38" fmla="*/ 180 h 10000"/>
              <a:gd name="connsiteX39" fmla="*/ 1917 w 10000"/>
              <a:gd name="connsiteY39" fmla="*/ 136 h 10000"/>
              <a:gd name="connsiteX40" fmla="*/ 1602 w 10000"/>
              <a:gd name="connsiteY40" fmla="*/ 91 h 10000"/>
              <a:gd name="connsiteX41" fmla="*/ 1274 w 10000"/>
              <a:gd name="connsiteY41" fmla="*/ 64 h 10000"/>
              <a:gd name="connsiteX42" fmla="*/ 958 w 10000"/>
              <a:gd name="connsiteY42" fmla="*/ 37 h 10000"/>
              <a:gd name="connsiteX43" fmla="*/ 643 w 10000"/>
              <a:gd name="connsiteY43" fmla="*/ 19 h 10000"/>
              <a:gd name="connsiteX44" fmla="*/ 315 w 10000"/>
              <a:gd name="connsiteY44" fmla="*/ 8 h 10000"/>
              <a:gd name="connsiteX45" fmla="*/ 0 w 10000"/>
              <a:gd name="connsiteY45" fmla="*/ 0 h 10000"/>
              <a:gd name="connsiteX46" fmla="*/ 0 w 10000"/>
              <a:gd name="connsiteY46" fmla="*/ 19 h 10000"/>
              <a:gd name="connsiteX47" fmla="*/ 2156 w 10000"/>
              <a:gd name="connsiteY47" fmla="*/ 1560 h 10000"/>
              <a:gd name="connsiteX48" fmla="*/ 13 w 10000"/>
              <a:gd name="connsiteY48" fmla="*/ 3090 h 10000"/>
              <a:gd name="connsiteX49" fmla="*/ 378 w 10000"/>
              <a:gd name="connsiteY49" fmla="*/ 3098 h 10000"/>
              <a:gd name="connsiteX50" fmla="*/ 744 w 10000"/>
              <a:gd name="connsiteY50" fmla="*/ 3117 h 10000"/>
              <a:gd name="connsiteX51" fmla="*/ 1110 w 10000"/>
              <a:gd name="connsiteY51" fmla="*/ 3162 h 10000"/>
              <a:gd name="connsiteX52" fmla="*/ 1463 w 10000"/>
              <a:gd name="connsiteY52" fmla="*/ 3226 h 10000"/>
              <a:gd name="connsiteX53" fmla="*/ 1816 w 10000"/>
              <a:gd name="connsiteY53" fmla="*/ 3298 h 10000"/>
              <a:gd name="connsiteX54" fmla="*/ 2169 w 10000"/>
              <a:gd name="connsiteY54" fmla="*/ 3398 h 10000"/>
              <a:gd name="connsiteX55" fmla="*/ 2522 w 10000"/>
              <a:gd name="connsiteY55" fmla="*/ 3506 h 10000"/>
              <a:gd name="connsiteX56" fmla="*/ 2863 w 10000"/>
              <a:gd name="connsiteY56" fmla="*/ 3634 h 10000"/>
              <a:gd name="connsiteX57" fmla="*/ 3102 w 10000"/>
              <a:gd name="connsiteY57" fmla="*/ 3750 h 10000"/>
              <a:gd name="connsiteX58" fmla="*/ 3354 w 10000"/>
              <a:gd name="connsiteY58" fmla="*/ 3869 h 10000"/>
              <a:gd name="connsiteX59" fmla="*/ 3581 w 10000"/>
              <a:gd name="connsiteY59" fmla="*/ 3987 h 10000"/>
              <a:gd name="connsiteX60" fmla="*/ 3796 w 10000"/>
              <a:gd name="connsiteY60" fmla="*/ 4123 h 10000"/>
              <a:gd name="connsiteX61" fmla="*/ 4010 w 10000"/>
              <a:gd name="connsiteY61" fmla="*/ 4259 h 10000"/>
              <a:gd name="connsiteX62" fmla="*/ 4199 w 10000"/>
              <a:gd name="connsiteY62" fmla="*/ 4405 h 10000"/>
              <a:gd name="connsiteX63" fmla="*/ 4388 w 10000"/>
              <a:gd name="connsiteY63" fmla="*/ 4558 h 10000"/>
              <a:gd name="connsiteX64" fmla="*/ 4552 w 10000"/>
              <a:gd name="connsiteY64" fmla="*/ 4712 h 10000"/>
              <a:gd name="connsiteX65" fmla="*/ 4716 w 10000"/>
              <a:gd name="connsiteY65" fmla="*/ 4875 h 10000"/>
              <a:gd name="connsiteX66" fmla="*/ 4868 w 10000"/>
              <a:gd name="connsiteY66" fmla="*/ 5048 h 10000"/>
              <a:gd name="connsiteX67" fmla="*/ 5006 w 10000"/>
              <a:gd name="connsiteY67" fmla="*/ 5220 h 10000"/>
              <a:gd name="connsiteX68" fmla="*/ 5132 w 10000"/>
              <a:gd name="connsiteY68" fmla="*/ 5392 h 10000"/>
              <a:gd name="connsiteX69" fmla="*/ 5246 w 10000"/>
              <a:gd name="connsiteY69" fmla="*/ 5572 h 10000"/>
              <a:gd name="connsiteX70" fmla="*/ 5347 w 10000"/>
              <a:gd name="connsiteY70" fmla="*/ 5754 h 10000"/>
              <a:gd name="connsiteX71" fmla="*/ 5435 w 10000"/>
              <a:gd name="connsiteY71" fmla="*/ 5943 h 10000"/>
              <a:gd name="connsiteX72" fmla="*/ 5523 w 10000"/>
              <a:gd name="connsiteY72" fmla="*/ 6135 h 10000"/>
              <a:gd name="connsiteX73" fmla="*/ 5586 w 10000"/>
              <a:gd name="connsiteY73" fmla="*/ 6324 h 10000"/>
              <a:gd name="connsiteX74" fmla="*/ 5637 w 10000"/>
              <a:gd name="connsiteY74" fmla="*/ 6515 h 10000"/>
              <a:gd name="connsiteX75" fmla="*/ 5675 w 10000"/>
              <a:gd name="connsiteY75" fmla="*/ 6715 h 10000"/>
              <a:gd name="connsiteX76" fmla="*/ 5700 w 10000"/>
              <a:gd name="connsiteY76" fmla="*/ 6915 h 10000"/>
              <a:gd name="connsiteX77" fmla="*/ 5712 w 10000"/>
              <a:gd name="connsiteY77" fmla="*/ 7113 h 10000"/>
              <a:gd name="connsiteX78" fmla="*/ 5712 w 10000"/>
              <a:gd name="connsiteY78" fmla="*/ 7304 h 10000"/>
              <a:gd name="connsiteX79" fmla="*/ 5700 w 10000"/>
              <a:gd name="connsiteY79" fmla="*/ 7503 h 10000"/>
              <a:gd name="connsiteX80" fmla="*/ 5675 w 10000"/>
              <a:gd name="connsiteY80" fmla="*/ 7701 h 10000"/>
              <a:gd name="connsiteX81" fmla="*/ 5624 w 10000"/>
              <a:gd name="connsiteY81" fmla="*/ 7902 h 10000"/>
              <a:gd name="connsiteX82" fmla="*/ 5574 w 10000"/>
              <a:gd name="connsiteY82" fmla="*/ 8101 h 10000"/>
              <a:gd name="connsiteX83" fmla="*/ 5522 w 10000"/>
              <a:gd name="connsiteY83" fmla="*/ 8259 h 10000"/>
              <a:gd name="connsiteX84" fmla="*/ 6702 w 10000"/>
              <a:gd name="connsiteY84" fmla="*/ 10000 h 10000"/>
              <a:gd name="connsiteX0" fmla="*/ 6702 w 10000"/>
              <a:gd name="connsiteY0" fmla="*/ 10000 h 10000"/>
              <a:gd name="connsiteX1" fmla="*/ 9483 w 10000"/>
              <a:gd name="connsiteY1" fmla="*/ 9460 h 10000"/>
              <a:gd name="connsiteX2" fmla="*/ 9634 w 10000"/>
              <a:gd name="connsiteY2" fmla="*/ 9124 h 10000"/>
              <a:gd name="connsiteX3" fmla="*/ 9760 w 10000"/>
              <a:gd name="connsiteY3" fmla="*/ 8779 h 10000"/>
              <a:gd name="connsiteX4" fmla="*/ 9849 w 10000"/>
              <a:gd name="connsiteY4" fmla="*/ 8435 h 10000"/>
              <a:gd name="connsiteX5" fmla="*/ 9924 w 10000"/>
              <a:gd name="connsiteY5" fmla="*/ 8083 h 10000"/>
              <a:gd name="connsiteX6" fmla="*/ 9975 w 10000"/>
              <a:gd name="connsiteY6" fmla="*/ 7738 h 10000"/>
              <a:gd name="connsiteX7" fmla="*/ 10000 w 10000"/>
              <a:gd name="connsiteY7" fmla="*/ 7384 h 10000"/>
              <a:gd name="connsiteX8" fmla="*/ 10000 w 10000"/>
              <a:gd name="connsiteY8" fmla="*/ 7040 h 10000"/>
              <a:gd name="connsiteX9" fmla="*/ 9975 w 10000"/>
              <a:gd name="connsiteY9" fmla="*/ 6695 h 10000"/>
              <a:gd name="connsiteX10" fmla="*/ 9937 w 10000"/>
              <a:gd name="connsiteY10" fmla="*/ 6351 h 10000"/>
              <a:gd name="connsiteX11" fmla="*/ 9861 w 10000"/>
              <a:gd name="connsiteY11" fmla="*/ 6007 h 10000"/>
              <a:gd name="connsiteX12" fmla="*/ 9773 w 10000"/>
              <a:gd name="connsiteY12" fmla="*/ 5662 h 10000"/>
              <a:gd name="connsiteX13" fmla="*/ 9660 w 10000"/>
              <a:gd name="connsiteY13" fmla="*/ 5329 h 10000"/>
              <a:gd name="connsiteX14" fmla="*/ 9521 w 10000"/>
              <a:gd name="connsiteY14" fmla="*/ 5002 h 10000"/>
              <a:gd name="connsiteX15" fmla="*/ 9369 w 10000"/>
              <a:gd name="connsiteY15" fmla="*/ 4676 h 10000"/>
              <a:gd name="connsiteX16" fmla="*/ 9193 w 10000"/>
              <a:gd name="connsiteY16" fmla="*/ 4349 h 10000"/>
              <a:gd name="connsiteX17" fmla="*/ 8991 w 10000"/>
              <a:gd name="connsiteY17" fmla="*/ 4042 h 10000"/>
              <a:gd name="connsiteX18" fmla="*/ 8764 w 10000"/>
              <a:gd name="connsiteY18" fmla="*/ 3734 h 10000"/>
              <a:gd name="connsiteX19" fmla="*/ 8525 w 10000"/>
              <a:gd name="connsiteY19" fmla="*/ 3424 h 10000"/>
              <a:gd name="connsiteX20" fmla="*/ 8260 w 10000"/>
              <a:gd name="connsiteY20" fmla="*/ 3134 h 10000"/>
              <a:gd name="connsiteX21" fmla="*/ 7982 w 10000"/>
              <a:gd name="connsiteY21" fmla="*/ 2854 h 10000"/>
              <a:gd name="connsiteX22" fmla="*/ 7680 w 10000"/>
              <a:gd name="connsiteY22" fmla="*/ 2574 h 10000"/>
              <a:gd name="connsiteX23" fmla="*/ 7352 w 10000"/>
              <a:gd name="connsiteY23" fmla="*/ 2310 h 10000"/>
              <a:gd name="connsiteX24" fmla="*/ 7011 w 10000"/>
              <a:gd name="connsiteY24" fmla="*/ 2056 h 10000"/>
              <a:gd name="connsiteX25" fmla="*/ 6646 w 10000"/>
              <a:gd name="connsiteY25" fmla="*/ 1812 h 10000"/>
              <a:gd name="connsiteX26" fmla="*/ 6267 w 10000"/>
              <a:gd name="connsiteY26" fmla="*/ 1587 h 10000"/>
              <a:gd name="connsiteX27" fmla="*/ 5864 w 10000"/>
              <a:gd name="connsiteY27" fmla="*/ 1359 h 10000"/>
              <a:gd name="connsiteX28" fmla="*/ 5448 w 10000"/>
              <a:gd name="connsiteY28" fmla="*/ 1160 h 10000"/>
              <a:gd name="connsiteX29" fmla="*/ 5006 w 10000"/>
              <a:gd name="connsiteY29" fmla="*/ 961 h 10000"/>
              <a:gd name="connsiteX30" fmla="*/ 4704 w 10000"/>
              <a:gd name="connsiteY30" fmla="*/ 843 h 10000"/>
              <a:gd name="connsiteX31" fmla="*/ 4401 w 10000"/>
              <a:gd name="connsiteY31" fmla="*/ 734 h 10000"/>
              <a:gd name="connsiteX32" fmla="*/ 4098 w 10000"/>
              <a:gd name="connsiteY32" fmla="*/ 633 h 10000"/>
              <a:gd name="connsiteX33" fmla="*/ 3796 w 10000"/>
              <a:gd name="connsiteY33" fmla="*/ 533 h 10000"/>
              <a:gd name="connsiteX34" fmla="*/ 3480 w 10000"/>
              <a:gd name="connsiteY34" fmla="*/ 453 h 10000"/>
              <a:gd name="connsiteX35" fmla="*/ 3178 w 10000"/>
              <a:gd name="connsiteY35" fmla="*/ 371 h 10000"/>
              <a:gd name="connsiteX36" fmla="*/ 2863 w 10000"/>
              <a:gd name="connsiteY36" fmla="*/ 299 h 10000"/>
              <a:gd name="connsiteX37" fmla="*/ 2547 w 10000"/>
              <a:gd name="connsiteY37" fmla="*/ 235 h 10000"/>
              <a:gd name="connsiteX38" fmla="*/ 2232 w 10000"/>
              <a:gd name="connsiteY38" fmla="*/ 180 h 10000"/>
              <a:gd name="connsiteX39" fmla="*/ 1917 w 10000"/>
              <a:gd name="connsiteY39" fmla="*/ 136 h 10000"/>
              <a:gd name="connsiteX40" fmla="*/ 1602 w 10000"/>
              <a:gd name="connsiteY40" fmla="*/ 91 h 10000"/>
              <a:gd name="connsiteX41" fmla="*/ 1274 w 10000"/>
              <a:gd name="connsiteY41" fmla="*/ 64 h 10000"/>
              <a:gd name="connsiteX42" fmla="*/ 958 w 10000"/>
              <a:gd name="connsiteY42" fmla="*/ 37 h 10000"/>
              <a:gd name="connsiteX43" fmla="*/ 643 w 10000"/>
              <a:gd name="connsiteY43" fmla="*/ 19 h 10000"/>
              <a:gd name="connsiteX44" fmla="*/ 315 w 10000"/>
              <a:gd name="connsiteY44" fmla="*/ 8 h 10000"/>
              <a:gd name="connsiteX45" fmla="*/ 0 w 10000"/>
              <a:gd name="connsiteY45" fmla="*/ 0 h 10000"/>
              <a:gd name="connsiteX46" fmla="*/ 0 w 10000"/>
              <a:gd name="connsiteY46" fmla="*/ 19 h 10000"/>
              <a:gd name="connsiteX47" fmla="*/ 2156 w 10000"/>
              <a:gd name="connsiteY47" fmla="*/ 1560 h 10000"/>
              <a:gd name="connsiteX48" fmla="*/ 13 w 10000"/>
              <a:gd name="connsiteY48" fmla="*/ 3090 h 10000"/>
              <a:gd name="connsiteX49" fmla="*/ 378 w 10000"/>
              <a:gd name="connsiteY49" fmla="*/ 3098 h 10000"/>
              <a:gd name="connsiteX50" fmla="*/ 744 w 10000"/>
              <a:gd name="connsiteY50" fmla="*/ 3117 h 10000"/>
              <a:gd name="connsiteX51" fmla="*/ 1110 w 10000"/>
              <a:gd name="connsiteY51" fmla="*/ 3162 h 10000"/>
              <a:gd name="connsiteX52" fmla="*/ 1463 w 10000"/>
              <a:gd name="connsiteY52" fmla="*/ 3226 h 10000"/>
              <a:gd name="connsiteX53" fmla="*/ 1816 w 10000"/>
              <a:gd name="connsiteY53" fmla="*/ 3298 h 10000"/>
              <a:gd name="connsiteX54" fmla="*/ 2169 w 10000"/>
              <a:gd name="connsiteY54" fmla="*/ 3398 h 10000"/>
              <a:gd name="connsiteX55" fmla="*/ 2522 w 10000"/>
              <a:gd name="connsiteY55" fmla="*/ 3506 h 10000"/>
              <a:gd name="connsiteX56" fmla="*/ 2863 w 10000"/>
              <a:gd name="connsiteY56" fmla="*/ 3634 h 10000"/>
              <a:gd name="connsiteX57" fmla="*/ 3102 w 10000"/>
              <a:gd name="connsiteY57" fmla="*/ 3750 h 10000"/>
              <a:gd name="connsiteX58" fmla="*/ 3354 w 10000"/>
              <a:gd name="connsiteY58" fmla="*/ 3869 h 10000"/>
              <a:gd name="connsiteX59" fmla="*/ 3581 w 10000"/>
              <a:gd name="connsiteY59" fmla="*/ 3987 h 10000"/>
              <a:gd name="connsiteX60" fmla="*/ 3796 w 10000"/>
              <a:gd name="connsiteY60" fmla="*/ 4123 h 10000"/>
              <a:gd name="connsiteX61" fmla="*/ 4010 w 10000"/>
              <a:gd name="connsiteY61" fmla="*/ 4259 h 10000"/>
              <a:gd name="connsiteX62" fmla="*/ 4199 w 10000"/>
              <a:gd name="connsiteY62" fmla="*/ 4405 h 10000"/>
              <a:gd name="connsiteX63" fmla="*/ 4388 w 10000"/>
              <a:gd name="connsiteY63" fmla="*/ 4558 h 10000"/>
              <a:gd name="connsiteX64" fmla="*/ 4552 w 10000"/>
              <a:gd name="connsiteY64" fmla="*/ 4712 h 10000"/>
              <a:gd name="connsiteX65" fmla="*/ 4716 w 10000"/>
              <a:gd name="connsiteY65" fmla="*/ 4875 h 10000"/>
              <a:gd name="connsiteX66" fmla="*/ 4868 w 10000"/>
              <a:gd name="connsiteY66" fmla="*/ 5048 h 10000"/>
              <a:gd name="connsiteX67" fmla="*/ 5006 w 10000"/>
              <a:gd name="connsiteY67" fmla="*/ 5220 h 10000"/>
              <a:gd name="connsiteX68" fmla="*/ 5132 w 10000"/>
              <a:gd name="connsiteY68" fmla="*/ 5392 h 10000"/>
              <a:gd name="connsiteX69" fmla="*/ 5246 w 10000"/>
              <a:gd name="connsiteY69" fmla="*/ 5572 h 10000"/>
              <a:gd name="connsiteX70" fmla="*/ 5347 w 10000"/>
              <a:gd name="connsiteY70" fmla="*/ 5754 h 10000"/>
              <a:gd name="connsiteX71" fmla="*/ 5435 w 10000"/>
              <a:gd name="connsiteY71" fmla="*/ 5943 h 10000"/>
              <a:gd name="connsiteX72" fmla="*/ 5523 w 10000"/>
              <a:gd name="connsiteY72" fmla="*/ 6135 h 10000"/>
              <a:gd name="connsiteX73" fmla="*/ 5586 w 10000"/>
              <a:gd name="connsiteY73" fmla="*/ 6324 h 10000"/>
              <a:gd name="connsiteX74" fmla="*/ 5637 w 10000"/>
              <a:gd name="connsiteY74" fmla="*/ 6515 h 10000"/>
              <a:gd name="connsiteX75" fmla="*/ 5675 w 10000"/>
              <a:gd name="connsiteY75" fmla="*/ 6715 h 10000"/>
              <a:gd name="connsiteX76" fmla="*/ 5700 w 10000"/>
              <a:gd name="connsiteY76" fmla="*/ 6915 h 10000"/>
              <a:gd name="connsiteX77" fmla="*/ 5712 w 10000"/>
              <a:gd name="connsiteY77" fmla="*/ 7113 h 10000"/>
              <a:gd name="connsiteX78" fmla="*/ 5712 w 10000"/>
              <a:gd name="connsiteY78" fmla="*/ 7304 h 10000"/>
              <a:gd name="connsiteX79" fmla="*/ 5700 w 10000"/>
              <a:gd name="connsiteY79" fmla="*/ 7503 h 10000"/>
              <a:gd name="connsiteX80" fmla="*/ 5675 w 10000"/>
              <a:gd name="connsiteY80" fmla="*/ 7701 h 10000"/>
              <a:gd name="connsiteX81" fmla="*/ 5624 w 10000"/>
              <a:gd name="connsiteY81" fmla="*/ 7902 h 10000"/>
              <a:gd name="connsiteX82" fmla="*/ 5574 w 10000"/>
              <a:gd name="connsiteY82" fmla="*/ 8101 h 10000"/>
              <a:gd name="connsiteX83" fmla="*/ 5522 w 10000"/>
              <a:gd name="connsiteY83" fmla="*/ 8259 h 10000"/>
              <a:gd name="connsiteX84" fmla="*/ 6702 w 10000"/>
              <a:gd name="connsiteY84" fmla="*/ 10000 h 10000"/>
              <a:gd name="connsiteX0" fmla="*/ 6702 w 10000"/>
              <a:gd name="connsiteY0" fmla="*/ 10000 h 10000"/>
              <a:gd name="connsiteX1" fmla="*/ 9483 w 10000"/>
              <a:gd name="connsiteY1" fmla="*/ 9460 h 10000"/>
              <a:gd name="connsiteX2" fmla="*/ 9634 w 10000"/>
              <a:gd name="connsiteY2" fmla="*/ 9124 h 10000"/>
              <a:gd name="connsiteX3" fmla="*/ 9760 w 10000"/>
              <a:gd name="connsiteY3" fmla="*/ 8779 h 10000"/>
              <a:gd name="connsiteX4" fmla="*/ 9849 w 10000"/>
              <a:gd name="connsiteY4" fmla="*/ 8435 h 10000"/>
              <a:gd name="connsiteX5" fmla="*/ 9924 w 10000"/>
              <a:gd name="connsiteY5" fmla="*/ 8083 h 10000"/>
              <a:gd name="connsiteX6" fmla="*/ 9975 w 10000"/>
              <a:gd name="connsiteY6" fmla="*/ 7738 h 10000"/>
              <a:gd name="connsiteX7" fmla="*/ 10000 w 10000"/>
              <a:gd name="connsiteY7" fmla="*/ 7384 h 10000"/>
              <a:gd name="connsiteX8" fmla="*/ 10000 w 10000"/>
              <a:gd name="connsiteY8" fmla="*/ 7040 h 10000"/>
              <a:gd name="connsiteX9" fmla="*/ 9975 w 10000"/>
              <a:gd name="connsiteY9" fmla="*/ 6695 h 10000"/>
              <a:gd name="connsiteX10" fmla="*/ 9937 w 10000"/>
              <a:gd name="connsiteY10" fmla="*/ 6351 h 10000"/>
              <a:gd name="connsiteX11" fmla="*/ 9861 w 10000"/>
              <a:gd name="connsiteY11" fmla="*/ 6007 h 10000"/>
              <a:gd name="connsiteX12" fmla="*/ 9773 w 10000"/>
              <a:gd name="connsiteY12" fmla="*/ 5662 h 10000"/>
              <a:gd name="connsiteX13" fmla="*/ 9660 w 10000"/>
              <a:gd name="connsiteY13" fmla="*/ 5329 h 10000"/>
              <a:gd name="connsiteX14" fmla="*/ 9521 w 10000"/>
              <a:gd name="connsiteY14" fmla="*/ 5002 h 10000"/>
              <a:gd name="connsiteX15" fmla="*/ 9369 w 10000"/>
              <a:gd name="connsiteY15" fmla="*/ 4676 h 10000"/>
              <a:gd name="connsiteX16" fmla="*/ 9193 w 10000"/>
              <a:gd name="connsiteY16" fmla="*/ 4349 h 10000"/>
              <a:gd name="connsiteX17" fmla="*/ 8991 w 10000"/>
              <a:gd name="connsiteY17" fmla="*/ 4042 h 10000"/>
              <a:gd name="connsiteX18" fmla="*/ 8764 w 10000"/>
              <a:gd name="connsiteY18" fmla="*/ 3734 h 10000"/>
              <a:gd name="connsiteX19" fmla="*/ 8525 w 10000"/>
              <a:gd name="connsiteY19" fmla="*/ 3424 h 10000"/>
              <a:gd name="connsiteX20" fmla="*/ 8260 w 10000"/>
              <a:gd name="connsiteY20" fmla="*/ 3134 h 10000"/>
              <a:gd name="connsiteX21" fmla="*/ 7982 w 10000"/>
              <a:gd name="connsiteY21" fmla="*/ 2854 h 10000"/>
              <a:gd name="connsiteX22" fmla="*/ 7680 w 10000"/>
              <a:gd name="connsiteY22" fmla="*/ 2574 h 10000"/>
              <a:gd name="connsiteX23" fmla="*/ 7352 w 10000"/>
              <a:gd name="connsiteY23" fmla="*/ 2310 h 10000"/>
              <a:gd name="connsiteX24" fmla="*/ 7011 w 10000"/>
              <a:gd name="connsiteY24" fmla="*/ 2056 h 10000"/>
              <a:gd name="connsiteX25" fmla="*/ 6646 w 10000"/>
              <a:gd name="connsiteY25" fmla="*/ 1812 h 10000"/>
              <a:gd name="connsiteX26" fmla="*/ 6267 w 10000"/>
              <a:gd name="connsiteY26" fmla="*/ 1587 h 10000"/>
              <a:gd name="connsiteX27" fmla="*/ 5864 w 10000"/>
              <a:gd name="connsiteY27" fmla="*/ 1359 h 10000"/>
              <a:gd name="connsiteX28" fmla="*/ 5448 w 10000"/>
              <a:gd name="connsiteY28" fmla="*/ 1160 h 10000"/>
              <a:gd name="connsiteX29" fmla="*/ 5006 w 10000"/>
              <a:gd name="connsiteY29" fmla="*/ 961 h 10000"/>
              <a:gd name="connsiteX30" fmla="*/ 4704 w 10000"/>
              <a:gd name="connsiteY30" fmla="*/ 843 h 10000"/>
              <a:gd name="connsiteX31" fmla="*/ 4401 w 10000"/>
              <a:gd name="connsiteY31" fmla="*/ 734 h 10000"/>
              <a:gd name="connsiteX32" fmla="*/ 4098 w 10000"/>
              <a:gd name="connsiteY32" fmla="*/ 633 h 10000"/>
              <a:gd name="connsiteX33" fmla="*/ 3796 w 10000"/>
              <a:gd name="connsiteY33" fmla="*/ 533 h 10000"/>
              <a:gd name="connsiteX34" fmla="*/ 3480 w 10000"/>
              <a:gd name="connsiteY34" fmla="*/ 453 h 10000"/>
              <a:gd name="connsiteX35" fmla="*/ 3178 w 10000"/>
              <a:gd name="connsiteY35" fmla="*/ 371 h 10000"/>
              <a:gd name="connsiteX36" fmla="*/ 2863 w 10000"/>
              <a:gd name="connsiteY36" fmla="*/ 299 h 10000"/>
              <a:gd name="connsiteX37" fmla="*/ 2547 w 10000"/>
              <a:gd name="connsiteY37" fmla="*/ 235 h 10000"/>
              <a:gd name="connsiteX38" fmla="*/ 2232 w 10000"/>
              <a:gd name="connsiteY38" fmla="*/ 180 h 10000"/>
              <a:gd name="connsiteX39" fmla="*/ 1917 w 10000"/>
              <a:gd name="connsiteY39" fmla="*/ 136 h 10000"/>
              <a:gd name="connsiteX40" fmla="*/ 1602 w 10000"/>
              <a:gd name="connsiteY40" fmla="*/ 91 h 10000"/>
              <a:gd name="connsiteX41" fmla="*/ 1274 w 10000"/>
              <a:gd name="connsiteY41" fmla="*/ 64 h 10000"/>
              <a:gd name="connsiteX42" fmla="*/ 958 w 10000"/>
              <a:gd name="connsiteY42" fmla="*/ 37 h 10000"/>
              <a:gd name="connsiteX43" fmla="*/ 643 w 10000"/>
              <a:gd name="connsiteY43" fmla="*/ 19 h 10000"/>
              <a:gd name="connsiteX44" fmla="*/ 315 w 10000"/>
              <a:gd name="connsiteY44" fmla="*/ 8 h 10000"/>
              <a:gd name="connsiteX45" fmla="*/ 0 w 10000"/>
              <a:gd name="connsiteY45" fmla="*/ 0 h 10000"/>
              <a:gd name="connsiteX46" fmla="*/ 0 w 10000"/>
              <a:gd name="connsiteY46" fmla="*/ 19 h 10000"/>
              <a:gd name="connsiteX47" fmla="*/ 2156 w 10000"/>
              <a:gd name="connsiteY47" fmla="*/ 1560 h 10000"/>
              <a:gd name="connsiteX48" fmla="*/ 13 w 10000"/>
              <a:gd name="connsiteY48" fmla="*/ 3090 h 10000"/>
              <a:gd name="connsiteX49" fmla="*/ 378 w 10000"/>
              <a:gd name="connsiteY49" fmla="*/ 3098 h 10000"/>
              <a:gd name="connsiteX50" fmla="*/ 744 w 10000"/>
              <a:gd name="connsiteY50" fmla="*/ 3117 h 10000"/>
              <a:gd name="connsiteX51" fmla="*/ 1110 w 10000"/>
              <a:gd name="connsiteY51" fmla="*/ 3162 h 10000"/>
              <a:gd name="connsiteX52" fmla="*/ 1463 w 10000"/>
              <a:gd name="connsiteY52" fmla="*/ 3226 h 10000"/>
              <a:gd name="connsiteX53" fmla="*/ 1816 w 10000"/>
              <a:gd name="connsiteY53" fmla="*/ 3298 h 10000"/>
              <a:gd name="connsiteX54" fmla="*/ 2169 w 10000"/>
              <a:gd name="connsiteY54" fmla="*/ 3398 h 10000"/>
              <a:gd name="connsiteX55" fmla="*/ 2522 w 10000"/>
              <a:gd name="connsiteY55" fmla="*/ 3506 h 10000"/>
              <a:gd name="connsiteX56" fmla="*/ 2863 w 10000"/>
              <a:gd name="connsiteY56" fmla="*/ 3634 h 10000"/>
              <a:gd name="connsiteX57" fmla="*/ 3102 w 10000"/>
              <a:gd name="connsiteY57" fmla="*/ 3750 h 10000"/>
              <a:gd name="connsiteX58" fmla="*/ 3354 w 10000"/>
              <a:gd name="connsiteY58" fmla="*/ 3869 h 10000"/>
              <a:gd name="connsiteX59" fmla="*/ 3581 w 10000"/>
              <a:gd name="connsiteY59" fmla="*/ 3987 h 10000"/>
              <a:gd name="connsiteX60" fmla="*/ 3796 w 10000"/>
              <a:gd name="connsiteY60" fmla="*/ 4123 h 10000"/>
              <a:gd name="connsiteX61" fmla="*/ 4010 w 10000"/>
              <a:gd name="connsiteY61" fmla="*/ 4259 h 10000"/>
              <a:gd name="connsiteX62" fmla="*/ 4199 w 10000"/>
              <a:gd name="connsiteY62" fmla="*/ 4405 h 10000"/>
              <a:gd name="connsiteX63" fmla="*/ 4388 w 10000"/>
              <a:gd name="connsiteY63" fmla="*/ 4558 h 10000"/>
              <a:gd name="connsiteX64" fmla="*/ 4552 w 10000"/>
              <a:gd name="connsiteY64" fmla="*/ 4712 h 10000"/>
              <a:gd name="connsiteX65" fmla="*/ 4716 w 10000"/>
              <a:gd name="connsiteY65" fmla="*/ 4875 h 10000"/>
              <a:gd name="connsiteX66" fmla="*/ 4868 w 10000"/>
              <a:gd name="connsiteY66" fmla="*/ 5048 h 10000"/>
              <a:gd name="connsiteX67" fmla="*/ 5006 w 10000"/>
              <a:gd name="connsiteY67" fmla="*/ 5220 h 10000"/>
              <a:gd name="connsiteX68" fmla="*/ 5132 w 10000"/>
              <a:gd name="connsiteY68" fmla="*/ 5392 h 10000"/>
              <a:gd name="connsiteX69" fmla="*/ 5246 w 10000"/>
              <a:gd name="connsiteY69" fmla="*/ 5572 h 10000"/>
              <a:gd name="connsiteX70" fmla="*/ 5347 w 10000"/>
              <a:gd name="connsiteY70" fmla="*/ 5754 h 10000"/>
              <a:gd name="connsiteX71" fmla="*/ 5435 w 10000"/>
              <a:gd name="connsiteY71" fmla="*/ 5943 h 10000"/>
              <a:gd name="connsiteX72" fmla="*/ 5523 w 10000"/>
              <a:gd name="connsiteY72" fmla="*/ 6135 h 10000"/>
              <a:gd name="connsiteX73" fmla="*/ 5586 w 10000"/>
              <a:gd name="connsiteY73" fmla="*/ 6324 h 10000"/>
              <a:gd name="connsiteX74" fmla="*/ 5637 w 10000"/>
              <a:gd name="connsiteY74" fmla="*/ 6515 h 10000"/>
              <a:gd name="connsiteX75" fmla="*/ 5675 w 10000"/>
              <a:gd name="connsiteY75" fmla="*/ 6715 h 10000"/>
              <a:gd name="connsiteX76" fmla="*/ 5700 w 10000"/>
              <a:gd name="connsiteY76" fmla="*/ 6915 h 10000"/>
              <a:gd name="connsiteX77" fmla="*/ 5712 w 10000"/>
              <a:gd name="connsiteY77" fmla="*/ 7113 h 10000"/>
              <a:gd name="connsiteX78" fmla="*/ 5712 w 10000"/>
              <a:gd name="connsiteY78" fmla="*/ 7304 h 10000"/>
              <a:gd name="connsiteX79" fmla="*/ 5700 w 10000"/>
              <a:gd name="connsiteY79" fmla="*/ 7503 h 10000"/>
              <a:gd name="connsiteX80" fmla="*/ 5675 w 10000"/>
              <a:gd name="connsiteY80" fmla="*/ 7701 h 10000"/>
              <a:gd name="connsiteX81" fmla="*/ 5624 w 10000"/>
              <a:gd name="connsiteY81" fmla="*/ 7902 h 10000"/>
              <a:gd name="connsiteX82" fmla="*/ 5574 w 10000"/>
              <a:gd name="connsiteY82" fmla="*/ 8101 h 10000"/>
              <a:gd name="connsiteX83" fmla="*/ 5522 w 10000"/>
              <a:gd name="connsiteY83" fmla="*/ 8259 h 10000"/>
              <a:gd name="connsiteX84" fmla="*/ 6702 w 10000"/>
              <a:gd name="connsiteY84" fmla="*/ 10000 h 10000"/>
              <a:gd name="connsiteX0" fmla="*/ 6702 w 10000"/>
              <a:gd name="connsiteY0" fmla="*/ 10000 h 10000"/>
              <a:gd name="connsiteX1" fmla="*/ 9483 w 10000"/>
              <a:gd name="connsiteY1" fmla="*/ 9460 h 10000"/>
              <a:gd name="connsiteX2" fmla="*/ 9634 w 10000"/>
              <a:gd name="connsiteY2" fmla="*/ 9124 h 10000"/>
              <a:gd name="connsiteX3" fmla="*/ 9760 w 10000"/>
              <a:gd name="connsiteY3" fmla="*/ 8779 h 10000"/>
              <a:gd name="connsiteX4" fmla="*/ 9849 w 10000"/>
              <a:gd name="connsiteY4" fmla="*/ 8435 h 10000"/>
              <a:gd name="connsiteX5" fmla="*/ 9924 w 10000"/>
              <a:gd name="connsiteY5" fmla="*/ 8083 h 10000"/>
              <a:gd name="connsiteX6" fmla="*/ 9975 w 10000"/>
              <a:gd name="connsiteY6" fmla="*/ 7738 h 10000"/>
              <a:gd name="connsiteX7" fmla="*/ 10000 w 10000"/>
              <a:gd name="connsiteY7" fmla="*/ 7384 h 10000"/>
              <a:gd name="connsiteX8" fmla="*/ 10000 w 10000"/>
              <a:gd name="connsiteY8" fmla="*/ 7040 h 10000"/>
              <a:gd name="connsiteX9" fmla="*/ 9975 w 10000"/>
              <a:gd name="connsiteY9" fmla="*/ 6695 h 10000"/>
              <a:gd name="connsiteX10" fmla="*/ 9937 w 10000"/>
              <a:gd name="connsiteY10" fmla="*/ 6351 h 10000"/>
              <a:gd name="connsiteX11" fmla="*/ 9861 w 10000"/>
              <a:gd name="connsiteY11" fmla="*/ 6007 h 10000"/>
              <a:gd name="connsiteX12" fmla="*/ 9773 w 10000"/>
              <a:gd name="connsiteY12" fmla="*/ 5662 h 10000"/>
              <a:gd name="connsiteX13" fmla="*/ 9660 w 10000"/>
              <a:gd name="connsiteY13" fmla="*/ 5329 h 10000"/>
              <a:gd name="connsiteX14" fmla="*/ 9521 w 10000"/>
              <a:gd name="connsiteY14" fmla="*/ 5002 h 10000"/>
              <a:gd name="connsiteX15" fmla="*/ 9369 w 10000"/>
              <a:gd name="connsiteY15" fmla="*/ 4676 h 10000"/>
              <a:gd name="connsiteX16" fmla="*/ 9193 w 10000"/>
              <a:gd name="connsiteY16" fmla="*/ 4349 h 10000"/>
              <a:gd name="connsiteX17" fmla="*/ 8991 w 10000"/>
              <a:gd name="connsiteY17" fmla="*/ 4042 h 10000"/>
              <a:gd name="connsiteX18" fmla="*/ 8764 w 10000"/>
              <a:gd name="connsiteY18" fmla="*/ 3734 h 10000"/>
              <a:gd name="connsiteX19" fmla="*/ 8525 w 10000"/>
              <a:gd name="connsiteY19" fmla="*/ 3424 h 10000"/>
              <a:gd name="connsiteX20" fmla="*/ 8260 w 10000"/>
              <a:gd name="connsiteY20" fmla="*/ 3134 h 10000"/>
              <a:gd name="connsiteX21" fmla="*/ 7982 w 10000"/>
              <a:gd name="connsiteY21" fmla="*/ 2854 h 10000"/>
              <a:gd name="connsiteX22" fmla="*/ 7680 w 10000"/>
              <a:gd name="connsiteY22" fmla="*/ 2574 h 10000"/>
              <a:gd name="connsiteX23" fmla="*/ 7352 w 10000"/>
              <a:gd name="connsiteY23" fmla="*/ 2310 h 10000"/>
              <a:gd name="connsiteX24" fmla="*/ 7011 w 10000"/>
              <a:gd name="connsiteY24" fmla="*/ 2056 h 10000"/>
              <a:gd name="connsiteX25" fmla="*/ 6646 w 10000"/>
              <a:gd name="connsiteY25" fmla="*/ 1812 h 10000"/>
              <a:gd name="connsiteX26" fmla="*/ 6267 w 10000"/>
              <a:gd name="connsiteY26" fmla="*/ 1587 h 10000"/>
              <a:gd name="connsiteX27" fmla="*/ 5864 w 10000"/>
              <a:gd name="connsiteY27" fmla="*/ 1359 h 10000"/>
              <a:gd name="connsiteX28" fmla="*/ 5448 w 10000"/>
              <a:gd name="connsiteY28" fmla="*/ 1160 h 10000"/>
              <a:gd name="connsiteX29" fmla="*/ 5006 w 10000"/>
              <a:gd name="connsiteY29" fmla="*/ 961 h 10000"/>
              <a:gd name="connsiteX30" fmla="*/ 4704 w 10000"/>
              <a:gd name="connsiteY30" fmla="*/ 843 h 10000"/>
              <a:gd name="connsiteX31" fmla="*/ 4401 w 10000"/>
              <a:gd name="connsiteY31" fmla="*/ 734 h 10000"/>
              <a:gd name="connsiteX32" fmla="*/ 4098 w 10000"/>
              <a:gd name="connsiteY32" fmla="*/ 633 h 10000"/>
              <a:gd name="connsiteX33" fmla="*/ 3796 w 10000"/>
              <a:gd name="connsiteY33" fmla="*/ 533 h 10000"/>
              <a:gd name="connsiteX34" fmla="*/ 3480 w 10000"/>
              <a:gd name="connsiteY34" fmla="*/ 453 h 10000"/>
              <a:gd name="connsiteX35" fmla="*/ 3178 w 10000"/>
              <a:gd name="connsiteY35" fmla="*/ 371 h 10000"/>
              <a:gd name="connsiteX36" fmla="*/ 2863 w 10000"/>
              <a:gd name="connsiteY36" fmla="*/ 299 h 10000"/>
              <a:gd name="connsiteX37" fmla="*/ 2547 w 10000"/>
              <a:gd name="connsiteY37" fmla="*/ 235 h 10000"/>
              <a:gd name="connsiteX38" fmla="*/ 2232 w 10000"/>
              <a:gd name="connsiteY38" fmla="*/ 180 h 10000"/>
              <a:gd name="connsiteX39" fmla="*/ 1917 w 10000"/>
              <a:gd name="connsiteY39" fmla="*/ 136 h 10000"/>
              <a:gd name="connsiteX40" fmla="*/ 1602 w 10000"/>
              <a:gd name="connsiteY40" fmla="*/ 91 h 10000"/>
              <a:gd name="connsiteX41" fmla="*/ 1274 w 10000"/>
              <a:gd name="connsiteY41" fmla="*/ 64 h 10000"/>
              <a:gd name="connsiteX42" fmla="*/ 958 w 10000"/>
              <a:gd name="connsiteY42" fmla="*/ 37 h 10000"/>
              <a:gd name="connsiteX43" fmla="*/ 643 w 10000"/>
              <a:gd name="connsiteY43" fmla="*/ 19 h 10000"/>
              <a:gd name="connsiteX44" fmla="*/ 315 w 10000"/>
              <a:gd name="connsiteY44" fmla="*/ 8 h 10000"/>
              <a:gd name="connsiteX45" fmla="*/ 0 w 10000"/>
              <a:gd name="connsiteY45" fmla="*/ 0 h 10000"/>
              <a:gd name="connsiteX46" fmla="*/ 0 w 10000"/>
              <a:gd name="connsiteY46" fmla="*/ 19 h 10000"/>
              <a:gd name="connsiteX47" fmla="*/ 2156 w 10000"/>
              <a:gd name="connsiteY47" fmla="*/ 1560 h 10000"/>
              <a:gd name="connsiteX48" fmla="*/ 13 w 10000"/>
              <a:gd name="connsiteY48" fmla="*/ 3090 h 10000"/>
              <a:gd name="connsiteX49" fmla="*/ 378 w 10000"/>
              <a:gd name="connsiteY49" fmla="*/ 3098 h 10000"/>
              <a:gd name="connsiteX50" fmla="*/ 744 w 10000"/>
              <a:gd name="connsiteY50" fmla="*/ 3117 h 10000"/>
              <a:gd name="connsiteX51" fmla="*/ 1110 w 10000"/>
              <a:gd name="connsiteY51" fmla="*/ 3162 h 10000"/>
              <a:gd name="connsiteX52" fmla="*/ 1463 w 10000"/>
              <a:gd name="connsiteY52" fmla="*/ 3226 h 10000"/>
              <a:gd name="connsiteX53" fmla="*/ 1816 w 10000"/>
              <a:gd name="connsiteY53" fmla="*/ 3298 h 10000"/>
              <a:gd name="connsiteX54" fmla="*/ 2169 w 10000"/>
              <a:gd name="connsiteY54" fmla="*/ 3398 h 10000"/>
              <a:gd name="connsiteX55" fmla="*/ 2522 w 10000"/>
              <a:gd name="connsiteY55" fmla="*/ 3506 h 10000"/>
              <a:gd name="connsiteX56" fmla="*/ 2863 w 10000"/>
              <a:gd name="connsiteY56" fmla="*/ 3634 h 10000"/>
              <a:gd name="connsiteX57" fmla="*/ 3102 w 10000"/>
              <a:gd name="connsiteY57" fmla="*/ 3750 h 10000"/>
              <a:gd name="connsiteX58" fmla="*/ 3354 w 10000"/>
              <a:gd name="connsiteY58" fmla="*/ 3869 h 10000"/>
              <a:gd name="connsiteX59" fmla="*/ 3581 w 10000"/>
              <a:gd name="connsiteY59" fmla="*/ 3987 h 10000"/>
              <a:gd name="connsiteX60" fmla="*/ 3796 w 10000"/>
              <a:gd name="connsiteY60" fmla="*/ 4123 h 10000"/>
              <a:gd name="connsiteX61" fmla="*/ 4010 w 10000"/>
              <a:gd name="connsiteY61" fmla="*/ 4259 h 10000"/>
              <a:gd name="connsiteX62" fmla="*/ 4199 w 10000"/>
              <a:gd name="connsiteY62" fmla="*/ 4405 h 10000"/>
              <a:gd name="connsiteX63" fmla="*/ 4388 w 10000"/>
              <a:gd name="connsiteY63" fmla="*/ 4558 h 10000"/>
              <a:gd name="connsiteX64" fmla="*/ 4552 w 10000"/>
              <a:gd name="connsiteY64" fmla="*/ 4712 h 10000"/>
              <a:gd name="connsiteX65" fmla="*/ 4716 w 10000"/>
              <a:gd name="connsiteY65" fmla="*/ 4875 h 10000"/>
              <a:gd name="connsiteX66" fmla="*/ 4868 w 10000"/>
              <a:gd name="connsiteY66" fmla="*/ 5048 h 10000"/>
              <a:gd name="connsiteX67" fmla="*/ 5006 w 10000"/>
              <a:gd name="connsiteY67" fmla="*/ 5220 h 10000"/>
              <a:gd name="connsiteX68" fmla="*/ 5132 w 10000"/>
              <a:gd name="connsiteY68" fmla="*/ 5392 h 10000"/>
              <a:gd name="connsiteX69" fmla="*/ 5246 w 10000"/>
              <a:gd name="connsiteY69" fmla="*/ 5572 h 10000"/>
              <a:gd name="connsiteX70" fmla="*/ 5347 w 10000"/>
              <a:gd name="connsiteY70" fmla="*/ 5754 h 10000"/>
              <a:gd name="connsiteX71" fmla="*/ 5435 w 10000"/>
              <a:gd name="connsiteY71" fmla="*/ 5943 h 10000"/>
              <a:gd name="connsiteX72" fmla="*/ 5523 w 10000"/>
              <a:gd name="connsiteY72" fmla="*/ 6135 h 10000"/>
              <a:gd name="connsiteX73" fmla="*/ 5586 w 10000"/>
              <a:gd name="connsiteY73" fmla="*/ 6324 h 10000"/>
              <a:gd name="connsiteX74" fmla="*/ 5637 w 10000"/>
              <a:gd name="connsiteY74" fmla="*/ 6515 h 10000"/>
              <a:gd name="connsiteX75" fmla="*/ 5675 w 10000"/>
              <a:gd name="connsiteY75" fmla="*/ 6715 h 10000"/>
              <a:gd name="connsiteX76" fmla="*/ 5700 w 10000"/>
              <a:gd name="connsiteY76" fmla="*/ 6915 h 10000"/>
              <a:gd name="connsiteX77" fmla="*/ 5712 w 10000"/>
              <a:gd name="connsiteY77" fmla="*/ 7113 h 10000"/>
              <a:gd name="connsiteX78" fmla="*/ 5712 w 10000"/>
              <a:gd name="connsiteY78" fmla="*/ 7304 h 10000"/>
              <a:gd name="connsiteX79" fmla="*/ 5700 w 10000"/>
              <a:gd name="connsiteY79" fmla="*/ 7503 h 10000"/>
              <a:gd name="connsiteX80" fmla="*/ 5675 w 10000"/>
              <a:gd name="connsiteY80" fmla="*/ 7701 h 10000"/>
              <a:gd name="connsiteX81" fmla="*/ 5624 w 10000"/>
              <a:gd name="connsiteY81" fmla="*/ 7902 h 10000"/>
              <a:gd name="connsiteX82" fmla="*/ 5574 w 10000"/>
              <a:gd name="connsiteY82" fmla="*/ 8101 h 10000"/>
              <a:gd name="connsiteX83" fmla="*/ 5522 w 10000"/>
              <a:gd name="connsiteY83" fmla="*/ 8259 h 10000"/>
              <a:gd name="connsiteX84" fmla="*/ 6702 w 10000"/>
              <a:gd name="connsiteY8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10000" h="10000">
                <a:moveTo>
                  <a:pt x="6702" y="10000"/>
                </a:moveTo>
                <a:lnTo>
                  <a:pt x="9483" y="9460"/>
                </a:lnTo>
                <a:cubicBezTo>
                  <a:pt x="9533" y="9348"/>
                  <a:pt x="9584" y="9236"/>
                  <a:pt x="9634" y="9124"/>
                </a:cubicBezTo>
                <a:lnTo>
                  <a:pt x="9760" y="8779"/>
                </a:lnTo>
                <a:cubicBezTo>
                  <a:pt x="9790" y="8666"/>
                  <a:pt x="9819" y="8551"/>
                  <a:pt x="9849" y="8435"/>
                </a:cubicBezTo>
                <a:cubicBezTo>
                  <a:pt x="9874" y="8318"/>
                  <a:pt x="9899" y="8199"/>
                  <a:pt x="9924" y="8083"/>
                </a:cubicBezTo>
                <a:lnTo>
                  <a:pt x="9975" y="7738"/>
                </a:lnTo>
                <a:cubicBezTo>
                  <a:pt x="9983" y="7619"/>
                  <a:pt x="9992" y="7503"/>
                  <a:pt x="10000" y="7384"/>
                </a:cubicBezTo>
                <a:lnTo>
                  <a:pt x="10000" y="7040"/>
                </a:lnTo>
                <a:cubicBezTo>
                  <a:pt x="9992" y="6926"/>
                  <a:pt x="9983" y="6812"/>
                  <a:pt x="9975" y="6695"/>
                </a:cubicBezTo>
                <a:cubicBezTo>
                  <a:pt x="9962" y="6582"/>
                  <a:pt x="9950" y="6467"/>
                  <a:pt x="9937" y="6351"/>
                </a:cubicBezTo>
                <a:cubicBezTo>
                  <a:pt x="9912" y="6237"/>
                  <a:pt x="9886" y="6122"/>
                  <a:pt x="9861" y="6007"/>
                </a:cubicBezTo>
                <a:cubicBezTo>
                  <a:pt x="9832" y="5892"/>
                  <a:pt x="9802" y="5779"/>
                  <a:pt x="9773" y="5662"/>
                </a:cubicBezTo>
                <a:cubicBezTo>
                  <a:pt x="9735" y="5552"/>
                  <a:pt x="9698" y="5439"/>
                  <a:pt x="9660" y="5329"/>
                </a:cubicBezTo>
                <a:cubicBezTo>
                  <a:pt x="9614" y="5220"/>
                  <a:pt x="9567" y="5111"/>
                  <a:pt x="9521" y="5002"/>
                </a:cubicBezTo>
                <a:cubicBezTo>
                  <a:pt x="9470" y="4894"/>
                  <a:pt x="9420" y="4784"/>
                  <a:pt x="9369" y="4676"/>
                </a:cubicBezTo>
                <a:cubicBezTo>
                  <a:pt x="9310" y="4567"/>
                  <a:pt x="9252" y="4458"/>
                  <a:pt x="9193" y="4349"/>
                </a:cubicBezTo>
                <a:lnTo>
                  <a:pt x="8991" y="4042"/>
                </a:lnTo>
                <a:lnTo>
                  <a:pt x="8764" y="3734"/>
                </a:lnTo>
                <a:lnTo>
                  <a:pt x="8525" y="3424"/>
                </a:lnTo>
                <a:lnTo>
                  <a:pt x="8260" y="3134"/>
                </a:lnTo>
                <a:lnTo>
                  <a:pt x="7982" y="2854"/>
                </a:lnTo>
                <a:lnTo>
                  <a:pt x="7680" y="2574"/>
                </a:lnTo>
                <a:lnTo>
                  <a:pt x="7352" y="2310"/>
                </a:lnTo>
                <a:lnTo>
                  <a:pt x="7011" y="2056"/>
                </a:lnTo>
                <a:lnTo>
                  <a:pt x="6646" y="1812"/>
                </a:lnTo>
                <a:lnTo>
                  <a:pt x="6267" y="1587"/>
                </a:lnTo>
                <a:lnTo>
                  <a:pt x="5864" y="1359"/>
                </a:lnTo>
                <a:lnTo>
                  <a:pt x="5448" y="1160"/>
                </a:lnTo>
                <a:lnTo>
                  <a:pt x="5006" y="961"/>
                </a:lnTo>
                <a:lnTo>
                  <a:pt x="4704" y="843"/>
                </a:lnTo>
                <a:lnTo>
                  <a:pt x="4401" y="734"/>
                </a:lnTo>
                <a:lnTo>
                  <a:pt x="4098" y="633"/>
                </a:lnTo>
                <a:lnTo>
                  <a:pt x="3796" y="533"/>
                </a:lnTo>
                <a:lnTo>
                  <a:pt x="3480" y="453"/>
                </a:lnTo>
                <a:lnTo>
                  <a:pt x="3178" y="371"/>
                </a:lnTo>
                <a:lnTo>
                  <a:pt x="2863" y="299"/>
                </a:lnTo>
                <a:lnTo>
                  <a:pt x="2547" y="235"/>
                </a:lnTo>
                <a:lnTo>
                  <a:pt x="2232" y="180"/>
                </a:lnTo>
                <a:lnTo>
                  <a:pt x="1917" y="136"/>
                </a:lnTo>
                <a:lnTo>
                  <a:pt x="1602" y="91"/>
                </a:lnTo>
                <a:lnTo>
                  <a:pt x="1274" y="64"/>
                </a:lnTo>
                <a:lnTo>
                  <a:pt x="958" y="37"/>
                </a:lnTo>
                <a:lnTo>
                  <a:pt x="643" y="19"/>
                </a:lnTo>
                <a:lnTo>
                  <a:pt x="315" y="8"/>
                </a:lnTo>
                <a:lnTo>
                  <a:pt x="0" y="0"/>
                </a:lnTo>
                <a:lnTo>
                  <a:pt x="0" y="19"/>
                </a:lnTo>
                <a:lnTo>
                  <a:pt x="2156" y="1560"/>
                </a:lnTo>
                <a:lnTo>
                  <a:pt x="13" y="3090"/>
                </a:lnTo>
                <a:lnTo>
                  <a:pt x="378" y="3098"/>
                </a:lnTo>
                <a:lnTo>
                  <a:pt x="744" y="3117"/>
                </a:lnTo>
                <a:lnTo>
                  <a:pt x="1110" y="3162"/>
                </a:lnTo>
                <a:lnTo>
                  <a:pt x="1463" y="3226"/>
                </a:lnTo>
                <a:lnTo>
                  <a:pt x="1816" y="3298"/>
                </a:lnTo>
                <a:lnTo>
                  <a:pt x="2169" y="3398"/>
                </a:lnTo>
                <a:lnTo>
                  <a:pt x="2522" y="3506"/>
                </a:lnTo>
                <a:lnTo>
                  <a:pt x="2863" y="3634"/>
                </a:lnTo>
                <a:lnTo>
                  <a:pt x="3102" y="3750"/>
                </a:lnTo>
                <a:lnTo>
                  <a:pt x="3354" y="3869"/>
                </a:lnTo>
                <a:lnTo>
                  <a:pt x="3581" y="3987"/>
                </a:lnTo>
                <a:lnTo>
                  <a:pt x="3796" y="4123"/>
                </a:lnTo>
                <a:lnTo>
                  <a:pt x="4010" y="4259"/>
                </a:lnTo>
                <a:lnTo>
                  <a:pt x="4199" y="4405"/>
                </a:lnTo>
                <a:lnTo>
                  <a:pt x="4388" y="4558"/>
                </a:lnTo>
                <a:cubicBezTo>
                  <a:pt x="4443" y="4609"/>
                  <a:pt x="4497" y="4660"/>
                  <a:pt x="4552" y="4712"/>
                </a:cubicBezTo>
                <a:cubicBezTo>
                  <a:pt x="4607" y="4766"/>
                  <a:pt x="4661" y="4821"/>
                  <a:pt x="4716" y="4875"/>
                </a:cubicBezTo>
                <a:cubicBezTo>
                  <a:pt x="4767" y="4932"/>
                  <a:pt x="4817" y="4991"/>
                  <a:pt x="4868" y="5048"/>
                </a:cubicBezTo>
                <a:lnTo>
                  <a:pt x="5006" y="5220"/>
                </a:lnTo>
                <a:lnTo>
                  <a:pt x="5132" y="5392"/>
                </a:lnTo>
                <a:lnTo>
                  <a:pt x="5246" y="5572"/>
                </a:lnTo>
                <a:cubicBezTo>
                  <a:pt x="5280" y="5633"/>
                  <a:pt x="5313" y="5694"/>
                  <a:pt x="5347" y="5754"/>
                </a:cubicBezTo>
                <a:cubicBezTo>
                  <a:pt x="5376" y="5818"/>
                  <a:pt x="5406" y="5881"/>
                  <a:pt x="5435" y="5943"/>
                </a:cubicBezTo>
                <a:cubicBezTo>
                  <a:pt x="5464" y="6007"/>
                  <a:pt x="5494" y="6071"/>
                  <a:pt x="5523" y="6135"/>
                </a:cubicBezTo>
                <a:cubicBezTo>
                  <a:pt x="5544" y="6199"/>
                  <a:pt x="5565" y="6261"/>
                  <a:pt x="5586" y="6324"/>
                </a:cubicBezTo>
                <a:cubicBezTo>
                  <a:pt x="5603" y="6388"/>
                  <a:pt x="5620" y="6451"/>
                  <a:pt x="5637" y="6515"/>
                </a:cubicBezTo>
                <a:cubicBezTo>
                  <a:pt x="5650" y="6582"/>
                  <a:pt x="5662" y="6649"/>
                  <a:pt x="5675" y="6715"/>
                </a:cubicBezTo>
                <a:cubicBezTo>
                  <a:pt x="5683" y="6782"/>
                  <a:pt x="5692" y="6847"/>
                  <a:pt x="5700" y="6915"/>
                </a:cubicBezTo>
                <a:cubicBezTo>
                  <a:pt x="5704" y="6980"/>
                  <a:pt x="5708" y="7047"/>
                  <a:pt x="5712" y="7113"/>
                </a:cubicBezTo>
                <a:lnTo>
                  <a:pt x="5712" y="7304"/>
                </a:lnTo>
                <a:cubicBezTo>
                  <a:pt x="5708" y="7371"/>
                  <a:pt x="5704" y="7437"/>
                  <a:pt x="5700" y="7503"/>
                </a:cubicBezTo>
                <a:cubicBezTo>
                  <a:pt x="5692" y="7568"/>
                  <a:pt x="5683" y="7635"/>
                  <a:pt x="5675" y="7701"/>
                </a:cubicBezTo>
                <a:cubicBezTo>
                  <a:pt x="5658" y="7768"/>
                  <a:pt x="5641" y="7834"/>
                  <a:pt x="5624" y="7902"/>
                </a:cubicBezTo>
                <a:cubicBezTo>
                  <a:pt x="5607" y="7968"/>
                  <a:pt x="5591" y="8035"/>
                  <a:pt x="5574" y="8101"/>
                </a:cubicBezTo>
                <a:cubicBezTo>
                  <a:pt x="5579" y="8160"/>
                  <a:pt x="5653" y="7983"/>
                  <a:pt x="5522" y="8259"/>
                </a:cubicBezTo>
                <a:cubicBezTo>
                  <a:pt x="6668" y="9978"/>
                  <a:pt x="5557" y="8288"/>
                  <a:pt x="6702" y="10000"/>
                </a:cubicBezTo>
                <a:close/>
              </a:path>
            </a:pathLst>
          </a:custGeom>
          <a:solidFill>
            <a:srgbClr val="B7C7E4"/>
          </a:solidFill>
          <a:ln w="12700" cmpd="sng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response: SC Open Lab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44C4E70-1D58-AA43-A031-0475109C0315}"/>
              </a:ext>
            </a:extLst>
          </p:cNvPr>
          <p:cNvGrpSpPr>
            <a:grpSpLocks noChangeAspect="1"/>
          </p:cNvGrpSpPr>
          <p:nvPr/>
        </p:nvGrpSpPr>
        <p:grpSpPr>
          <a:xfrm>
            <a:off x="432076" y="1485238"/>
            <a:ext cx="3004071" cy="3383276"/>
            <a:chOff x="1978025" y="1495425"/>
            <a:chExt cx="4473969" cy="5038725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4A7329FE-5CF4-3141-B6AE-F6BDC5668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025" y="1495425"/>
              <a:ext cx="3063875" cy="3778250"/>
            </a:xfrm>
            <a:custGeom>
              <a:avLst/>
              <a:gdLst>
                <a:gd name="T0" fmla="*/ 2520950 w 1930"/>
                <a:gd name="T1" fmla="*/ 0 h 2380"/>
                <a:gd name="T2" fmla="*/ 2520950 w 1930"/>
                <a:gd name="T3" fmla="*/ 0 h 2380"/>
                <a:gd name="T4" fmla="*/ 2263775 w 1930"/>
                <a:gd name="T5" fmla="*/ 12700 h 2380"/>
                <a:gd name="T6" fmla="*/ 2012950 w 1930"/>
                <a:gd name="T7" fmla="*/ 50800 h 2380"/>
                <a:gd name="T8" fmla="*/ 1771650 w 1930"/>
                <a:gd name="T9" fmla="*/ 114300 h 2380"/>
                <a:gd name="T10" fmla="*/ 1539875 w 1930"/>
                <a:gd name="T11" fmla="*/ 200025 h 2380"/>
                <a:gd name="T12" fmla="*/ 1320800 w 1930"/>
                <a:gd name="T13" fmla="*/ 304800 h 2380"/>
                <a:gd name="T14" fmla="*/ 1111250 w 1930"/>
                <a:gd name="T15" fmla="*/ 431800 h 2380"/>
                <a:gd name="T16" fmla="*/ 917575 w 1930"/>
                <a:gd name="T17" fmla="*/ 574675 h 2380"/>
                <a:gd name="T18" fmla="*/ 736600 w 1930"/>
                <a:gd name="T19" fmla="*/ 739775 h 2380"/>
                <a:gd name="T20" fmla="*/ 574675 w 1930"/>
                <a:gd name="T21" fmla="*/ 917575 h 2380"/>
                <a:gd name="T22" fmla="*/ 428625 w 1930"/>
                <a:gd name="T23" fmla="*/ 1111250 h 2380"/>
                <a:gd name="T24" fmla="*/ 304800 w 1930"/>
                <a:gd name="T25" fmla="*/ 1317625 h 2380"/>
                <a:gd name="T26" fmla="*/ 196850 w 1930"/>
                <a:gd name="T27" fmla="*/ 1539875 h 2380"/>
                <a:gd name="T28" fmla="*/ 111125 w 1930"/>
                <a:gd name="T29" fmla="*/ 1771650 h 2380"/>
                <a:gd name="T30" fmla="*/ 50800 w 1930"/>
                <a:gd name="T31" fmla="*/ 2012950 h 2380"/>
                <a:gd name="T32" fmla="*/ 12700 w 1930"/>
                <a:gd name="T33" fmla="*/ 2260600 h 2380"/>
                <a:gd name="T34" fmla="*/ 0 w 1930"/>
                <a:gd name="T35" fmla="*/ 2517775 h 2380"/>
                <a:gd name="T36" fmla="*/ 0 w 1930"/>
                <a:gd name="T37" fmla="*/ 2603500 h 2380"/>
                <a:gd name="T38" fmla="*/ 12700 w 1930"/>
                <a:gd name="T39" fmla="*/ 2774950 h 2380"/>
                <a:gd name="T40" fmla="*/ 34925 w 1930"/>
                <a:gd name="T41" fmla="*/ 2940050 h 2380"/>
                <a:gd name="T42" fmla="*/ 66675 w 1930"/>
                <a:gd name="T43" fmla="*/ 3101975 h 2380"/>
                <a:gd name="T44" fmla="*/ 111125 w 1930"/>
                <a:gd name="T45" fmla="*/ 3260725 h 2380"/>
                <a:gd name="T46" fmla="*/ 161925 w 1930"/>
                <a:gd name="T47" fmla="*/ 3413125 h 2380"/>
                <a:gd name="T48" fmla="*/ 225425 w 1930"/>
                <a:gd name="T49" fmla="*/ 3565525 h 2380"/>
                <a:gd name="T50" fmla="*/ 298450 w 1930"/>
                <a:gd name="T51" fmla="*/ 3708400 h 2380"/>
                <a:gd name="T52" fmla="*/ 342900 w 1930"/>
                <a:gd name="T53" fmla="*/ 3775075 h 2380"/>
                <a:gd name="T54" fmla="*/ 1270000 w 1930"/>
                <a:gd name="T55" fmla="*/ 3235325 h 2380"/>
                <a:gd name="T56" fmla="*/ 1228725 w 1930"/>
                <a:gd name="T57" fmla="*/ 3152775 h 2380"/>
                <a:gd name="T58" fmla="*/ 1155700 w 1930"/>
                <a:gd name="T59" fmla="*/ 2984500 h 2380"/>
                <a:gd name="T60" fmla="*/ 1108075 w 1930"/>
                <a:gd name="T61" fmla="*/ 2803525 h 2380"/>
                <a:gd name="T62" fmla="*/ 1082675 w 1930"/>
                <a:gd name="T63" fmla="*/ 2616200 h 2380"/>
                <a:gd name="T64" fmla="*/ 1079500 w 1930"/>
                <a:gd name="T65" fmla="*/ 2517775 h 2380"/>
                <a:gd name="T66" fmla="*/ 1089025 w 1930"/>
                <a:gd name="T67" fmla="*/ 2371725 h 2380"/>
                <a:gd name="T68" fmla="*/ 1108075 w 1930"/>
                <a:gd name="T69" fmla="*/ 2228850 h 2380"/>
                <a:gd name="T70" fmla="*/ 1146175 w 1930"/>
                <a:gd name="T71" fmla="*/ 2092325 h 2380"/>
                <a:gd name="T72" fmla="*/ 1193800 w 1930"/>
                <a:gd name="T73" fmla="*/ 1958975 h 2380"/>
                <a:gd name="T74" fmla="*/ 1254125 w 1930"/>
                <a:gd name="T75" fmla="*/ 1831975 h 2380"/>
                <a:gd name="T76" fmla="*/ 1327150 w 1930"/>
                <a:gd name="T77" fmla="*/ 1714500 h 2380"/>
                <a:gd name="T78" fmla="*/ 1409700 w 1930"/>
                <a:gd name="T79" fmla="*/ 1603375 h 2380"/>
                <a:gd name="T80" fmla="*/ 1501775 w 1930"/>
                <a:gd name="T81" fmla="*/ 1501775 h 2380"/>
                <a:gd name="T82" fmla="*/ 1606550 w 1930"/>
                <a:gd name="T83" fmla="*/ 1409700 h 2380"/>
                <a:gd name="T84" fmla="*/ 1714500 w 1930"/>
                <a:gd name="T85" fmla="*/ 1323975 h 2380"/>
                <a:gd name="T86" fmla="*/ 1835150 w 1930"/>
                <a:gd name="T87" fmla="*/ 1254125 h 2380"/>
                <a:gd name="T88" fmla="*/ 1962150 w 1930"/>
                <a:gd name="T89" fmla="*/ 1193800 h 2380"/>
                <a:gd name="T90" fmla="*/ 2092325 w 1930"/>
                <a:gd name="T91" fmla="*/ 1143000 h 2380"/>
                <a:gd name="T92" fmla="*/ 2232025 w 1930"/>
                <a:gd name="T93" fmla="*/ 1108075 h 2380"/>
                <a:gd name="T94" fmla="*/ 2374900 w 1930"/>
                <a:gd name="T95" fmla="*/ 1085850 h 2380"/>
                <a:gd name="T96" fmla="*/ 2520950 w 1930"/>
                <a:gd name="T97" fmla="*/ 1079500 h 2380"/>
                <a:gd name="T98" fmla="*/ 2520950 w 1930"/>
                <a:gd name="T99" fmla="*/ 1079500 h 2380"/>
                <a:gd name="T100" fmla="*/ 2520950 w 1930"/>
                <a:gd name="T101" fmla="*/ 0 h 238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930" h="2380">
                  <a:moveTo>
                    <a:pt x="1588" y="0"/>
                  </a:moveTo>
                  <a:lnTo>
                    <a:pt x="1588" y="0"/>
                  </a:lnTo>
                  <a:lnTo>
                    <a:pt x="1508" y="2"/>
                  </a:lnTo>
                  <a:lnTo>
                    <a:pt x="1426" y="8"/>
                  </a:lnTo>
                  <a:lnTo>
                    <a:pt x="1346" y="18"/>
                  </a:lnTo>
                  <a:lnTo>
                    <a:pt x="1268" y="32"/>
                  </a:lnTo>
                  <a:lnTo>
                    <a:pt x="1192" y="50"/>
                  </a:lnTo>
                  <a:lnTo>
                    <a:pt x="1116" y="72"/>
                  </a:lnTo>
                  <a:lnTo>
                    <a:pt x="1042" y="96"/>
                  </a:lnTo>
                  <a:lnTo>
                    <a:pt x="970" y="126"/>
                  </a:lnTo>
                  <a:lnTo>
                    <a:pt x="900" y="156"/>
                  </a:lnTo>
                  <a:lnTo>
                    <a:pt x="832" y="192"/>
                  </a:lnTo>
                  <a:lnTo>
                    <a:pt x="764" y="230"/>
                  </a:lnTo>
                  <a:lnTo>
                    <a:pt x="700" y="272"/>
                  </a:lnTo>
                  <a:lnTo>
                    <a:pt x="638" y="316"/>
                  </a:lnTo>
                  <a:lnTo>
                    <a:pt x="578" y="362"/>
                  </a:lnTo>
                  <a:lnTo>
                    <a:pt x="520" y="412"/>
                  </a:lnTo>
                  <a:lnTo>
                    <a:pt x="464" y="466"/>
                  </a:lnTo>
                  <a:lnTo>
                    <a:pt x="412" y="520"/>
                  </a:lnTo>
                  <a:lnTo>
                    <a:pt x="362" y="578"/>
                  </a:lnTo>
                  <a:lnTo>
                    <a:pt x="316" y="638"/>
                  </a:lnTo>
                  <a:lnTo>
                    <a:pt x="270" y="700"/>
                  </a:lnTo>
                  <a:lnTo>
                    <a:pt x="230" y="764"/>
                  </a:lnTo>
                  <a:lnTo>
                    <a:pt x="192" y="830"/>
                  </a:lnTo>
                  <a:lnTo>
                    <a:pt x="156" y="900"/>
                  </a:lnTo>
                  <a:lnTo>
                    <a:pt x="124" y="970"/>
                  </a:lnTo>
                  <a:lnTo>
                    <a:pt x="96" y="1042"/>
                  </a:lnTo>
                  <a:lnTo>
                    <a:pt x="70" y="1116"/>
                  </a:lnTo>
                  <a:lnTo>
                    <a:pt x="50" y="1190"/>
                  </a:lnTo>
                  <a:lnTo>
                    <a:pt x="32" y="1268"/>
                  </a:lnTo>
                  <a:lnTo>
                    <a:pt x="18" y="1346"/>
                  </a:lnTo>
                  <a:lnTo>
                    <a:pt x="8" y="1424"/>
                  </a:lnTo>
                  <a:lnTo>
                    <a:pt x="2" y="1506"/>
                  </a:lnTo>
                  <a:lnTo>
                    <a:pt x="0" y="1586"/>
                  </a:lnTo>
                  <a:lnTo>
                    <a:pt x="0" y="1640"/>
                  </a:lnTo>
                  <a:lnTo>
                    <a:pt x="2" y="1694"/>
                  </a:lnTo>
                  <a:lnTo>
                    <a:pt x="8" y="1748"/>
                  </a:lnTo>
                  <a:lnTo>
                    <a:pt x="14" y="1800"/>
                  </a:lnTo>
                  <a:lnTo>
                    <a:pt x="22" y="1852"/>
                  </a:lnTo>
                  <a:lnTo>
                    <a:pt x="30" y="1904"/>
                  </a:lnTo>
                  <a:lnTo>
                    <a:pt x="42" y="1954"/>
                  </a:lnTo>
                  <a:lnTo>
                    <a:pt x="54" y="2004"/>
                  </a:lnTo>
                  <a:lnTo>
                    <a:pt x="70" y="2054"/>
                  </a:lnTo>
                  <a:lnTo>
                    <a:pt x="86" y="2102"/>
                  </a:lnTo>
                  <a:lnTo>
                    <a:pt x="102" y="2150"/>
                  </a:lnTo>
                  <a:lnTo>
                    <a:pt x="122" y="2198"/>
                  </a:lnTo>
                  <a:lnTo>
                    <a:pt x="142" y="2246"/>
                  </a:lnTo>
                  <a:lnTo>
                    <a:pt x="164" y="2290"/>
                  </a:lnTo>
                  <a:lnTo>
                    <a:pt x="188" y="2336"/>
                  </a:lnTo>
                  <a:lnTo>
                    <a:pt x="212" y="2380"/>
                  </a:lnTo>
                  <a:lnTo>
                    <a:pt x="216" y="2378"/>
                  </a:lnTo>
                  <a:lnTo>
                    <a:pt x="338" y="1912"/>
                  </a:lnTo>
                  <a:lnTo>
                    <a:pt x="800" y="2038"/>
                  </a:lnTo>
                  <a:lnTo>
                    <a:pt x="774" y="1986"/>
                  </a:lnTo>
                  <a:lnTo>
                    <a:pt x="750" y="1934"/>
                  </a:lnTo>
                  <a:lnTo>
                    <a:pt x="728" y="1880"/>
                  </a:lnTo>
                  <a:lnTo>
                    <a:pt x="712" y="1824"/>
                  </a:lnTo>
                  <a:lnTo>
                    <a:pt x="698" y="1766"/>
                  </a:lnTo>
                  <a:lnTo>
                    <a:pt x="688" y="1708"/>
                  </a:lnTo>
                  <a:lnTo>
                    <a:pt x="682" y="1648"/>
                  </a:lnTo>
                  <a:lnTo>
                    <a:pt x="680" y="1586"/>
                  </a:lnTo>
                  <a:lnTo>
                    <a:pt x="682" y="1540"/>
                  </a:lnTo>
                  <a:lnTo>
                    <a:pt x="686" y="1494"/>
                  </a:lnTo>
                  <a:lnTo>
                    <a:pt x="690" y="1448"/>
                  </a:lnTo>
                  <a:lnTo>
                    <a:pt x="698" y="1404"/>
                  </a:lnTo>
                  <a:lnTo>
                    <a:pt x="708" y="1360"/>
                  </a:lnTo>
                  <a:lnTo>
                    <a:pt x="722" y="1318"/>
                  </a:lnTo>
                  <a:lnTo>
                    <a:pt x="736" y="1274"/>
                  </a:lnTo>
                  <a:lnTo>
                    <a:pt x="752" y="1234"/>
                  </a:lnTo>
                  <a:lnTo>
                    <a:pt x="770" y="1194"/>
                  </a:lnTo>
                  <a:lnTo>
                    <a:pt x="790" y="1154"/>
                  </a:lnTo>
                  <a:lnTo>
                    <a:pt x="812" y="1116"/>
                  </a:lnTo>
                  <a:lnTo>
                    <a:pt x="836" y="1080"/>
                  </a:lnTo>
                  <a:lnTo>
                    <a:pt x="860" y="1044"/>
                  </a:lnTo>
                  <a:lnTo>
                    <a:pt x="888" y="1010"/>
                  </a:lnTo>
                  <a:lnTo>
                    <a:pt x="916" y="978"/>
                  </a:lnTo>
                  <a:lnTo>
                    <a:pt x="946" y="946"/>
                  </a:lnTo>
                  <a:lnTo>
                    <a:pt x="978" y="916"/>
                  </a:lnTo>
                  <a:lnTo>
                    <a:pt x="1012" y="888"/>
                  </a:lnTo>
                  <a:lnTo>
                    <a:pt x="1046" y="860"/>
                  </a:lnTo>
                  <a:lnTo>
                    <a:pt x="1080" y="834"/>
                  </a:lnTo>
                  <a:lnTo>
                    <a:pt x="1118" y="812"/>
                  </a:lnTo>
                  <a:lnTo>
                    <a:pt x="1156" y="790"/>
                  </a:lnTo>
                  <a:lnTo>
                    <a:pt x="1196" y="770"/>
                  </a:lnTo>
                  <a:lnTo>
                    <a:pt x="1236" y="752"/>
                  </a:lnTo>
                  <a:lnTo>
                    <a:pt x="1276" y="736"/>
                  </a:lnTo>
                  <a:lnTo>
                    <a:pt x="1318" y="720"/>
                  </a:lnTo>
                  <a:lnTo>
                    <a:pt x="1362" y="708"/>
                  </a:lnTo>
                  <a:lnTo>
                    <a:pt x="1406" y="698"/>
                  </a:lnTo>
                  <a:lnTo>
                    <a:pt x="1450" y="690"/>
                  </a:lnTo>
                  <a:lnTo>
                    <a:pt x="1496" y="684"/>
                  </a:lnTo>
                  <a:lnTo>
                    <a:pt x="1542" y="682"/>
                  </a:lnTo>
                  <a:lnTo>
                    <a:pt x="1588" y="680"/>
                  </a:lnTo>
                  <a:lnTo>
                    <a:pt x="1930" y="340"/>
                  </a:lnTo>
                  <a:lnTo>
                    <a:pt x="1588" y="0"/>
                  </a:lnTo>
                  <a:close/>
                </a:path>
              </a:pathLst>
            </a:custGeom>
            <a:solidFill>
              <a:srgbClr val="DCE4F2"/>
            </a:solidFill>
            <a:ln w="1270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601753EF-001E-0845-8D7A-4DA6154FB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4573" y="4533901"/>
              <a:ext cx="4137421" cy="2000249"/>
            </a:xfrm>
            <a:custGeom>
              <a:avLst/>
              <a:gdLst>
                <a:gd name="T0" fmla="*/ 0 w 2750"/>
                <a:gd name="T1" fmla="*/ 736600 h 1260"/>
                <a:gd name="T2" fmla="*/ 0 w 2750"/>
                <a:gd name="T3" fmla="*/ 736600 h 1260"/>
                <a:gd name="T4" fmla="*/ 139700 w 2750"/>
                <a:gd name="T5" fmla="*/ 955675 h 1260"/>
                <a:gd name="T6" fmla="*/ 298450 w 2750"/>
                <a:gd name="T7" fmla="*/ 1152525 h 1260"/>
                <a:gd name="T8" fmla="*/ 473075 w 2750"/>
                <a:gd name="T9" fmla="*/ 1330325 h 1260"/>
                <a:gd name="T10" fmla="*/ 663575 w 2750"/>
                <a:gd name="T11" fmla="*/ 1489075 h 1260"/>
                <a:gd name="T12" fmla="*/ 866775 w 2750"/>
                <a:gd name="T13" fmla="*/ 1628775 h 1260"/>
                <a:gd name="T14" fmla="*/ 1079500 w 2750"/>
                <a:gd name="T15" fmla="*/ 1746250 h 1260"/>
                <a:gd name="T16" fmla="*/ 1301750 w 2750"/>
                <a:gd name="T17" fmla="*/ 1841500 h 1260"/>
                <a:gd name="T18" fmla="*/ 1530350 w 2750"/>
                <a:gd name="T19" fmla="*/ 1914525 h 1260"/>
                <a:gd name="T20" fmla="*/ 1768475 w 2750"/>
                <a:gd name="T21" fmla="*/ 1965325 h 1260"/>
                <a:gd name="T22" fmla="*/ 2009775 w 2750"/>
                <a:gd name="T23" fmla="*/ 1993900 h 1260"/>
                <a:gd name="T24" fmla="*/ 2251075 w 2750"/>
                <a:gd name="T25" fmla="*/ 2000250 h 1260"/>
                <a:gd name="T26" fmla="*/ 2495550 w 2750"/>
                <a:gd name="T27" fmla="*/ 1981200 h 1260"/>
                <a:gd name="T28" fmla="*/ 2736850 w 2750"/>
                <a:gd name="T29" fmla="*/ 1939925 h 1260"/>
                <a:gd name="T30" fmla="*/ 2978150 w 2750"/>
                <a:gd name="T31" fmla="*/ 1873250 h 1260"/>
                <a:gd name="T32" fmla="*/ 3213100 w 2750"/>
                <a:gd name="T33" fmla="*/ 1781175 h 1260"/>
                <a:gd name="T34" fmla="*/ 3441700 w 2750"/>
                <a:gd name="T35" fmla="*/ 1663700 h 1260"/>
                <a:gd name="T36" fmla="*/ 3517900 w 2750"/>
                <a:gd name="T37" fmla="*/ 1619250 h 1260"/>
                <a:gd name="T38" fmla="*/ 3657600 w 2750"/>
                <a:gd name="T39" fmla="*/ 1527175 h 1260"/>
                <a:gd name="T40" fmla="*/ 3790950 w 2750"/>
                <a:gd name="T41" fmla="*/ 1422400 h 1260"/>
                <a:gd name="T42" fmla="*/ 3914775 w 2750"/>
                <a:gd name="T43" fmla="*/ 1314450 h 1260"/>
                <a:gd name="T44" fmla="*/ 4029075 w 2750"/>
                <a:gd name="T45" fmla="*/ 1196975 h 1260"/>
                <a:gd name="T46" fmla="*/ 4137025 w 2750"/>
                <a:gd name="T47" fmla="*/ 1073150 h 1260"/>
                <a:gd name="T48" fmla="*/ 4235450 w 2750"/>
                <a:gd name="T49" fmla="*/ 946150 h 1260"/>
                <a:gd name="T50" fmla="*/ 4324350 w 2750"/>
                <a:gd name="T51" fmla="*/ 809625 h 1260"/>
                <a:gd name="T52" fmla="*/ 4359275 w 2750"/>
                <a:gd name="T53" fmla="*/ 739775 h 1260"/>
                <a:gd name="T54" fmla="*/ 3425825 w 2750"/>
                <a:gd name="T55" fmla="*/ 206375 h 1260"/>
                <a:gd name="T56" fmla="*/ 3378200 w 2750"/>
                <a:gd name="T57" fmla="*/ 282575 h 1260"/>
                <a:gd name="T58" fmla="*/ 3267075 w 2750"/>
                <a:gd name="T59" fmla="*/ 428625 h 1260"/>
                <a:gd name="T60" fmla="*/ 3133725 w 2750"/>
                <a:gd name="T61" fmla="*/ 561975 h 1260"/>
                <a:gd name="T62" fmla="*/ 2984500 w 2750"/>
                <a:gd name="T63" fmla="*/ 676275 h 1260"/>
                <a:gd name="T64" fmla="*/ 2901950 w 2750"/>
                <a:gd name="T65" fmla="*/ 727075 h 1260"/>
                <a:gd name="T66" fmla="*/ 2771775 w 2750"/>
                <a:gd name="T67" fmla="*/ 793750 h 1260"/>
                <a:gd name="T68" fmla="*/ 2635250 w 2750"/>
                <a:gd name="T69" fmla="*/ 847725 h 1260"/>
                <a:gd name="T70" fmla="*/ 2498725 w 2750"/>
                <a:gd name="T71" fmla="*/ 885825 h 1260"/>
                <a:gd name="T72" fmla="*/ 2359025 w 2750"/>
                <a:gd name="T73" fmla="*/ 911225 h 1260"/>
                <a:gd name="T74" fmla="*/ 2222500 w 2750"/>
                <a:gd name="T75" fmla="*/ 920750 h 1260"/>
                <a:gd name="T76" fmla="*/ 2082800 w 2750"/>
                <a:gd name="T77" fmla="*/ 917575 h 1260"/>
                <a:gd name="T78" fmla="*/ 1946275 w 2750"/>
                <a:gd name="T79" fmla="*/ 901700 h 1260"/>
                <a:gd name="T80" fmla="*/ 1809750 w 2750"/>
                <a:gd name="T81" fmla="*/ 869950 h 1260"/>
                <a:gd name="T82" fmla="*/ 1679575 w 2750"/>
                <a:gd name="T83" fmla="*/ 828675 h 1260"/>
                <a:gd name="T84" fmla="*/ 1549400 w 2750"/>
                <a:gd name="T85" fmla="*/ 774700 h 1260"/>
                <a:gd name="T86" fmla="*/ 1428750 w 2750"/>
                <a:gd name="T87" fmla="*/ 708025 h 1260"/>
                <a:gd name="T88" fmla="*/ 1314450 w 2750"/>
                <a:gd name="T89" fmla="*/ 628650 h 1260"/>
                <a:gd name="T90" fmla="*/ 1206500 w 2750"/>
                <a:gd name="T91" fmla="*/ 536575 h 1260"/>
                <a:gd name="T92" fmla="*/ 1104900 w 2750"/>
                <a:gd name="T93" fmla="*/ 434975 h 1260"/>
                <a:gd name="T94" fmla="*/ 1016000 w 2750"/>
                <a:gd name="T95" fmla="*/ 323850 h 1260"/>
                <a:gd name="T96" fmla="*/ 933450 w 2750"/>
                <a:gd name="T97" fmla="*/ 196850 h 1260"/>
                <a:gd name="T98" fmla="*/ 933450 w 2750"/>
                <a:gd name="T99" fmla="*/ 196850 h 1260"/>
                <a:gd name="T100" fmla="*/ 0 w 2750"/>
                <a:gd name="T101" fmla="*/ 736600 h 126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60 w 10000"/>
                <a:gd name="connsiteY2" fmla="*/ 4238 h 10000"/>
                <a:gd name="connsiteX3" fmla="*/ 320 w 10000"/>
                <a:gd name="connsiteY3" fmla="*/ 4778 h 10000"/>
                <a:gd name="connsiteX4" fmla="*/ 502 w 10000"/>
                <a:gd name="connsiteY4" fmla="*/ 5286 h 10000"/>
                <a:gd name="connsiteX5" fmla="*/ 684 w 10000"/>
                <a:gd name="connsiteY5" fmla="*/ 5762 h 10000"/>
                <a:gd name="connsiteX6" fmla="*/ 880 w 10000"/>
                <a:gd name="connsiteY6" fmla="*/ 6222 h 10000"/>
                <a:gd name="connsiteX7" fmla="*/ 1084 w 10000"/>
                <a:gd name="connsiteY7" fmla="*/ 6651 h 10000"/>
                <a:gd name="connsiteX8" fmla="*/ 1295 w 10000"/>
                <a:gd name="connsiteY8" fmla="*/ 7063 h 10000"/>
                <a:gd name="connsiteX9" fmla="*/ 1520 w 10000"/>
                <a:gd name="connsiteY9" fmla="*/ 7444 h 10000"/>
                <a:gd name="connsiteX10" fmla="*/ 1745 w 10000"/>
                <a:gd name="connsiteY10" fmla="*/ 7810 h 10000"/>
                <a:gd name="connsiteX11" fmla="*/ 1985 w 10000"/>
                <a:gd name="connsiteY11" fmla="*/ 8143 h 10000"/>
                <a:gd name="connsiteX12" fmla="*/ 2225 w 10000"/>
                <a:gd name="connsiteY12" fmla="*/ 8444 h 10000"/>
                <a:gd name="connsiteX13" fmla="*/ 2473 w 10000"/>
                <a:gd name="connsiteY13" fmla="*/ 8730 h 10000"/>
                <a:gd name="connsiteX14" fmla="*/ 2720 w 10000"/>
                <a:gd name="connsiteY14" fmla="*/ 8968 h 10000"/>
                <a:gd name="connsiteX15" fmla="*/ 2982 w 10000"/>
                <a:gd name="connsiteY15" fmla="*/ 9206 h 10000"/>
                <a:gd name="connsiteX16" fmla="*/ 3244 w 10000"/>
                <a:gd name="connsiteY16" fmla="*/ 9397 h 10000"/>
                <a:gd name="connsiteX17" fmla="*/ 3505 w 10000"/>
                <a:gd name="connsiteY17" fmla="*/ 9571 h 10000"/>
                <a:gd name="connsiteX18" fmla="*/ 3775 w 10000"/>
                <a:gd name="connsiteY18" fmla="*/ 9714 h 10000"/>
                <a:gd name="connsiteX19" fmla="*/ 4051 w 10000"/>
                <a:gd name="connsiteY19" fmla="*/ 9825 h 10000"/>
                <a:gd name="connsiteX20" fmla="*/ 4327 w 10000"/>
                <a:gd name="connsiteY20" fmla="*/ 9921 h 10000"/>
                <a:gd name="connsiteX21" fmla="*/ 4604 w 10000"/>
                <a:gd name="connsiteY21" fmla="*/ 9968 h 10000"/>
                <a:gd name="connsiteX22" fmla="*/ 4880 w 10000"/>
                <a:gd name="connsiteY22" fmla="*/ 10000 h 10000"/>
                <a:gd name="connsiteX23" fmla="*/ 5156 w 10000"/>
                <a:gd name="connsiteY23" fmla="*/ 10000 h 10000"/>
                <a:gd name="connsiteX24" fmla="*/ 5433 w 10000"/>
                <a:gd name="connsiteY24" fmla="*/ 9968 h 10000"/>
                <a:gd name="connsiteX25" fmla="*/ 5716 w 10000"/>
                <a:gd name="connsiteY25" fmla="*/ 9905 h 10000"/>
                <a:gd name="connsiteX26" fmla="*/ 5993 w 10000"/>
                <a:gd name="connsiteY26" fmla="*/ 9825 h 10000"/>
                <a:gd name="connsiteX27" fmla="*/ 6269 w 10000"/>
                <a:gd name="connsiteY27" fmla="*/ 9698 h 10000"/>
                <a:gd name="connsiteX28" fmla="*/ 6545 w 10000"/>
                <a:gd name="connsiteY28" fmla="*/ 9556 h 10000"/>
                <a:gd name="connsiteX29" fmla="*/ 6822 w 10000"/>
                <a:gd name="connsiteY29" fmla="*/ 9365 h 10000"/>
                <a:gd name="connsiteX30" fmla="*/ 7091 w 10000"/>
                <a:gd name="connsiteY30" fmla="*/ 9159 h 10000"/>
                <a:gd name="connsiteX31" fmla="*/ 7360 w 10000"/>
                <a:gd name="connsiteY31" fmla="*/ 8905 h 10000"/>
                <a:gd name="connsiteX32" fmla="*/ 7629 w 10000"/>
                <a:gd name="connsiteY32" fmla="*/ 8635 h 10000"/>
                <a:gd name="connsiteX33" fmla="*/ 7884 w 10000"/>
                <a:gd name="connsiteY33" fmla="*/ 8317 h 10000"/>
                <a:gd name="connsiteX34" fmla="*/ 8058 w 10000"/>
                <a:gd name="connsiteY34" fmla="*/ 8095 h 10000"/>
                <a:gd name="connsiteX35" fmla="*/ 8218 w 10000"/>
                <a:gd name="connsiteY35" fmla="*/ 7873 h 10000"/>
                <a:gd name="connsiteX36" fmla="*/ 8378 w 10000"/>
                <a:gd name="connsiteY36" fmla="*/ 7635 h 10000"/>
                <a:gd name="connsiteX37" fmla="*/ 8531 w 10000"/>
                <a:gd name="connsiteY37" fmla="*/ 7381 h 10000"/>
                <a:gd name="connsiteX38" fmla="*/ 8684 w 10000"/>
                <a:gd name="connsiteY38" fmla="*/ 7111 h 10000"/>
                <a:gd name="connsiteX39" fmla="*/ 8829 w 10000"/>
                <a:gd name="connsiteY39" fmla="*/ 6841 h 10000"/>
                <a:gd name="connsiteX40" fmla="*/ 8967 w 10000"/>
                <a:gd name="connsiteY40" fmla="*/ 6571 h 10000"/>
                <a:gd name="connsiteX41" fmla="*/ 9098 w 10000"/>
                <a:gd name="connsiteY41" fmla="*/ 6286 h 10000"/>
                <a:gd name="connsiteX42" fmla="*/ 9229 w 10000"/>
                <a:gd name="connsiteY42" fmla="*/ 5984 h 10000"/>
                <a:gd name="connsiteX43" fmla="*/ 9353 w 10000"/>
                <a:gd name="connsiteY43" fmla="*/ 5683 h 10000"/>
                <a:gd name="connsiteX44" fmla="*/ 9476 w 10000"/>
                <a:gd name="connsiteY44" fmla="*/ 5365 h 10000"/>
                <a:gd name="connsiteX45" fmla="*/ 9593 w 10000"/>
                <a:gd name="connsiteY45" fmla="*/ 5048 h 10000"/>
                <a:gd name="connsiteX46" fmla="*/ 9702 w 10000"/>
                <a:gd name="connsiteY46" fmla="*/ 4730 h 10000"/>
                <a:gd name="connsiteX47" fmla="*/ 9804 w 10000"/>
                <a:gd name="connsiteY47" fmla="*/ 4397 h 10000"/>
                <a:gd name="connsiteX48" fmla="*/ 9905 w 10000"/>
                <a:gd name="connsiteY48" fmla="*/ 4048 h 10000"/>
                <a:gd name="connsiteX49" fmla="*/ 10000 w 10000"/>
                <a:gd name="connsiteY49" fmla="*/ 3714 h 10000"/>
                <a:gd name="connsiteX50" fmla="*/ 9985 w 10000"/>
                <a:gd name="connsiteY50" fmla="*/ 3698 h 10000"/>
                <a:gd name="connsiteX51" fmla="*/ 8291 w 10000"/>
                <a:gd name="connsiteY51" fmla="*/ 4698 h 10000"/>
                <a:gd name="connsiteX52" fmla="*/ 7738 w 10000"/>
                <a:gd name="connsiteY52" fmla="*/ 1413 h 10000"/>
                <a:gd name="connsiteX53" fmla="*/ 7615 w 10000"/>
                <a:gd name="connsiteY53" fmla="*/ 1794 h 10000"/>
                <a:gd name="connsiteX54" fmla="*/ 7484 w 10000"/>
                <a:gd name="connsiteY54" fmla="*/ 2143 h 10000"/>
                <a:gd name="connsiteX55" fmla="*/ 7338 w 10000"/>
                <a:gd name="connsiteY55" fmla="*/ 2476 h 10000"/>
                <a:gd name="connsiteX56" fmla="*/ 7178 w 10000"/>
                <a:gd name="connsiteY56" fmla="*/ 2810 h 10000"/>
                <a:gd name="connsiteX57" fmla="*/ 7011 w 10000"/>
                <a:gd name="connsiteY57" fmla="*/ 3111 h 10000"/>
                <a:gd name="connsiteX58" fmla="*/ 6836 w 10000"/>
                <a:gd name="connsiteY58" fmla="*/ 3381 h 10000"/>
                <a:gd name="connsiteX59" fmla="*/ 6647 w 10000"/>
                <a:gd name="connsiteY59" fmla="*/ 3635 h 10000"/>
                <a:gd name="connsiteX60" fmla="*/ 6502 w 10000"/>
                <a:gd name="connsiteY60" fmla="*/ 3810 h 10000"/>
                <a:gd name="connsiteX61" fmla="*/ 6349 w 10000"/>
                <a:gd name="connsiteY61" fmla="*/ 3968 h 10000"/>
                <a:gd name="connsiteX62" fmla="*/ 6196 w 10000"/>
                <a:gd name="connsiteY62" fmla="*/ 4111 h 10000"/>
                <a:gd name="connsiteX63" fmla="*/ 6036 w 10000"/>
                <a:gd name="connsiteY63" fmla="*/ 4238 h 10000"/>
                <a:gd name="connsiteX64" fmla="*/ 5884 w 10000"/>
                <a:gd name="connsiteY64" fmla="*/ 4349 h 10000"/>
                <a:gd name="connsiteX65" fmla="*/ 5724 w 10000"/>
                <a:gd name="connsiteY65" fmla="*/ 4429 h 10000"/>
                <a:gd name="connsiteX66" fmla="*/ 5564 w 10000"/>
                <a:gd name="connsiteY66" fmla="*/ 4492 h 10000"/>
                <a:gd name="connsiteX67" fmla="*/ 5404 w 10000"/>
                <a:gd name="connsiteY67" fmla="*/ 4556 h 10000"/>
                <a:gd name="connsiteX68" fmla="*/ 5251 w 10000"/>
                <a:gd name="connsiteY68" fmla="*/ 4587 h 10000"/>
                <a:gd name="connsiteX69" fmla="*/ 5091 w 10000"/>
                <a:gd name="connsiteY69" fmla="*/ 4603 h 10000"/>
                <a:gd name="connsiteX70" fmla="*/ 4931 w 10000"/>
                <a:gd name="connsiteY70" fmla="*/ 4603 h 10000"/>
                <a:gd name="connsiteX71" fmla="*/ 4771 w 10000"/>
                <a:gd name="connsiteY71" fmla="*/ 4587 h 10000"/>
                <a:gd name="connsiteX72" fmla="*/ 4611 w 10000"/>
                <a:gd name="connsiteY72" fmla="*/ 4556 h 10000"/>
                <a:gd name="connsiteX73" fmla="*/ 4458 w 10000"/>
                <a:gd name="connsiteY73" fmla="*/ 4508 h 10000"/>
                <a:gd name="connsiteX74" fmla="*/ 4298 w 10000"/>
                <a:gd name="connsiteY74" fmla="*/ 4429 h 10000"/>
                <a:gd name="connsiteX75" fmla="*/ 4145 w 10000"/>
                <a:gd name="connsiteY75" fmla="*/ 4349 h 10000"/>
                <a:gd name="connsiteX76" fmla="*/ 3993 w 10000"/>
                <a:gd name="connsiteY76" fmla="*/ 4254 h 10000"/>
                <a:gd name="connsiteX77" fmla="*/ 3847 w 10000"/>
                <a:gd name="connsiteY77" fmla="*/ 4143 h 10000"/>
                <a:gd name="connsiteX78" fmla="*/ 3695 w 10000"/>
                <a:gd name="connsiteY78" fmla="*/ 4016 h 10000"/>
                <a:gd name="connsiteX79" fmla="*/ 3549 w 10000"/>
                <a:gd name="connsiteY79" fmla="*/ 3873 h 10000"/>
                <a:gd name="connsiteX80" fmla="*/ 3411 w 10000"/>
                <a:gd name="connsiteY80" fmla="*/ 3714 h 10000"/>
                <a:gd name="connsiteX81" fmla="*/ 3273 w 10000"/>
                <a:gd name="connsiteY81" fmla="*/ 3540 h 10000"/>
                <a:gd name="connsiteX82" fmla="*/ 3142 w 10000"/>
                <a:gd name="connsiteY82" fmla="*/ 3349 h 10000"/>
                <a:gd name="connsiteX83" fmla="*/ 3011 w 10000"/>
                <a:gd name="connsiteY83" fmla="*/ 3143 h 10000"/>
                <a:gd name="connsiteX84" fmla="*/ 2880 w 10000"/>
                <a:gd name="connsiteY84" fmla="*/ 2921 h 10000"/>
                <a:gd name="connsiteX85" fmla="*/ 2764 w 10000"/>
                <a:gd name="connsiteY85" fmla="*/ 2683 h 10000"/>
                <a:gd name="connsiteX86" fmla="*/ 2647 w 10000"/>
                <a:gd name="connsiteY86" fmla="*/ 2444 h 10000"/>
                <a:gd name="connsiteX87" fmla="*/ 2531 w 10000"/>
                <a:gd name="connsiteY87" fmla="*/ 2175 h 10000"/>
                <a:gd name="connsiteX88" fmla="*/ 2429 w 10000"/>
                <a:gd name="connsiteY88" fmla="*/ 1905 h 10000"/>
                <a:gd name="connsiteX89" fmla="*/ 2327 w 10000"/>
                <a:gd name="connsiteY89" fmla="*/ 1619 h 10000"/>
                <a:gd name="connsiteX90" fmla="*/ 2233 w 10000"/>
                <a:gd name="connsiteY90" fmla="*/ 1302 h 10000"/>
                <a:gd name="connsiteX91" fmla="*/ 2138 w 10000"/>
                <a:gd name="connsiteY91" fmla="*/ 984 h 10000"/>
                <a:gd name="connsiteX92" fmla="*/ 451 w 10000"/>
                <a:gd name="connsiteY92" fmla="*/ 0 h 10000"/>
                <a:gd name="connsiteX93" fmla="*/ 0 w 10000"/>
                <a:gd name="connsiteY93" fmla="*/ 3683 h 10000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60 w 10000"/>
                <a:gd name="connsiteY2" fmla="*/ 4238 h 10000"/>
                <a:gd name="connsiteX3" fmla="*/ 320 w 10000"/>
                <a:gd name="connsiteY3" fmla="*/ 4778 h 10000"/>
                <a:gd name="connsiteX4" fmla="*/ 502 w 10000"/>
                <a:gd name="connsiteY4" fmla="*/ 5286 h 10000"/>
                <a:gd name="connsiteX5" fmla="*/ 684 w 10000"/>
                <a:gd name="connsiteY5" fmla="*/ 5762 h 10000"/>
                <a:gd name="connsiteX6" fmla="*/ 880 w 10000"/>
                <a:gd name="connsiteY6" fmla="*/ 6222 h 10000"/>
                <a:gd name="connsiteX7" fmla="*/ 1084 w 10000"/>
                <a:gd name="connsiteY7" fmla="*/ 6651 h 10000"/>
                <a:gd name="connsiteX8" fmla="*/ 1295 w 10000"/>
                <a:gd name="connsiteY8" fmla="*/ 7063 h 10000"/>
                <a:gd name="connsiteX9" fmla="*/ 1520 w 10000"/>
                <a:gd name="connsiteY9" fmla="*/ 7444 h 10000"/>
                <a:gd name="connsiteX10" fmla="*/ 1745 w 10000"/>
                <a:gd name="connsiteY10" fmla="*/ 7810 h 10000"/>
                <a:gd name="connsiteX11" fmla="*/ 1985 w 10000"/>
                <a:gd name="connsiteY11" fmla="*/ 8143 h 10000"/>
                <a:gd name="connsiteX12" fmla="*/ 2225 w 10000"/>
                <a:gd name="connsiteY12" fmla="*/ 8444 h 10000"/>
                <a:gd name="connsiteX13" fmla="*/ 2473 w 10000"/>
                <a:gd name="connsiteY13" fmla="*/ 8730 h 10000"/>
                <a:gd name="connsiteX14" fmla="*/ 2720 w 10000"/>
                <a:gd name="connsiteY14" fmla="*/ 8968 h 10000"/>
                <a:gd name="connsiteX15" fmla="*/ 2982 w 10000"/>
                <a:gd name="connsiteY15" fmla="*/ 9206 h 10000"/>
                <a:gd name="connsiteX16" fmla="*/ 3244 w 10000"/>
                <a:gd name="connsiteY16" fmla="*/ 9397 h 10000"/>
                <a:gd name="connsiteX17" fmla="*/ 3505 w 10000"/>
                <a:gd name="connsiteY17" fmla="*/ 9571 h 10000"/>
                <a:gd name="connsiteX18" fmla="*/ 3775 w 10000"/>
                <a:gd name="connsiteY18" fmla="*/ 9714 h 10000"/>
                <a:gd name="connsiteX19" fmla="*/ 4051 w 10000"/>
                <a:gd name="connsiteY19" fmla="*/ 9825 h 10000"/>
                <a:gd name="connsiteX20" fmla="*/ 4327 w 10000"/>
                <a:gd name="connsiteY20" fmla="*/ 9921 h 10000"/>
                <a:gd name="connsiteX21" fmla="*/ 4604 w 10000"/>
                <a:gd name="connsiteY21" fmla="*/ 9968 h 10000"/>
                <a:gd name="connsiteX22" fmla="*/ 4880 w 10000"/>
                <a:gd name="connsiteY22" fmla="*/ 10000 h 10000"/>
                <a:gd name="connsiteX23" fmla="*/ 5156 w 10000"/>
                <a:gd name="connsiteY23" fmla="*/ 10000 h 10000"/>
                <a:gd name="connsiteX24" fmla="*/ 5433 w 10000"/>
                <a:gd name="connsiteY24" fmla="*/ 9968 h 10000"/>
                <a:gd name="connsiteX25" fmla="*/ 5716 w 10000"/>
                <a:gd name="connsiteY25" fmla="*/ 9905 h 10000"/>
                <a:gd name="connsiteX26" fmla="*/ 5993 w 10000"/>
                <a:gd name="connsiteY26" fmla="*/ 9825 h 10000"/>
                <a:gd name="connsiteX27" fmla="*/ 6269 w 10000"/>
                <a:gd name="connsiteY27" fmla="*/ 9698 h 10000"/>
                <a:gd name="connsiteX28" fmla="*/ 6545 w 10000"/>
                <a:gd name="connsiteY28" fmla="*/ 9556 h 10000"/>
                <a:gd name="connsiteX29" fmla="*/ 6822 w 10000"/>
                <a:gd name="connsiteY29" fmla="*/ 9365 h 10000"/>
                <a:gd name="connsiteX30" fmla="*/ 7091 w 10000"/>
                <a:gd name="connsiteY30" fmla="*/ 9159 h 10000"/>
                <a:gd name="connsiteX31" fmla="*/ 7360 w 10000"/>
                <a:gd name="connsiteY31" fmla="*/ 8905 h 10000"/>
                <a:gd name="connsiteX32" fmla="*/ 7629 w 10000"/>
                <a:gd name="connsiteY32" fmla="*/ 8635 h 10000"/>
                <a:gd name="connsiteX33" fmla="*/ 7884 w 10000"/>
                <a:gd name="connsiteY33" fmla="*/ 8317 h 10000"/>
                <a:gd name="connsiteX34" fmla="*/ 8058 w 10000"/>
                <a:gd name="connsiteY34" fmla="*/ 8095 h 10000"/>
                <a:gd name="connsiteX35" fmla="*/ 8218 w 10000"/>
                <a:gd name="connsiteY35" fmla="*/ 7873 h 10000"/>
                <a:gd name="connsiteX36" fmla="*/ 8378 w 10000"/>
                <a:gd name="connsiteY36" fmla="*/ 7635 h 10000"/>
                <a:gd name="connsiteX37" fmla="*/ 8531 w 10000"/>
                <a:gd name="connsiteY37" fmla="*/ 7381 h 10000"/>
                <a:gd name="connsiteX38" fmla="*/ 8684 w 10000"/>
                <a:gd name="connsiteY38" fmla="*/ 7111 h 10000"/>
                <a:gd name="connsiteX39" fmla="*/ 8829 w 10000"/>
                <a:gd name="connsiteY39" fmla="*/ 6841 h 10000"/>
                <a:gd name="connsiteX40" fmla="*/ 8967 w 10000"/>
                <a:gd name="connsiteY40" fmla="*/ 6571 h 10000"/>
                <a:gd name="connsiteX41" fmla="*/ 9098 w 10000"/>
                <a:gd name="connsiteY41" fmla="*/ 6286 h 10000"/>
                <a:gd name="connsiteX42" fmla="*/ 9229 w 10000"/>
                <a:gd name="connsiteY42" fmla="*/ 5984 h 10000"/>
                <a:gd name="connsiteX43" fmla="*/ 9353 w 10000"/>
                <a:gd name="connsiteY43" fmla="*/ 5683 h 10000"/>
                <a:gd name="connsiteX44" fmla="*/ 9476 w 10000"/>
                <a:gd name="connsiteY44" fmla="*/ 5365 h 10000"/>
                <a:gd name="connsiteX45" fmla="*/ 9593 w 10000"/>
                <a:gd name="connsiteY45" fmla="*/ 5048 h 10000"/>
                <a:gd name="connsiteX46" fmla="*/ 9702 w 10000"/>
                <a:gd name="connsiteY46" fmla="*/ 4730 h 10000"/>
                <a:gd name="connsiteX47" fmla="*/ 9804 w 10000"/>
                <a:gd name="connsiteY47" fmla="*/ 4397 h 10000"/>
                <a:gd name="connsiteX48" fmla="*/ 9905 w 10000"/>
                <a:gd name="connsiteY48" fmla="*/ 4048 h 10000"/>
                <a:gd name="connsiteX49" fmla="*/ 10000 w 10000"/>
                <a:gd name="connsiteY49" fmla="*/ 3714 h 10000"/>
                <a:gd name="connsiteX50" fmla="*/ 9985 w 10000"/>
                <a:gd name="connsiteY50" fmla="*/ 3698 h 10000"/>
                <a:gd name="connsiteX51" fmla="*/ 8291 w 10000"/>
                <a:gd name="connsiteY51" fmla="*/ 4698 h 10000"/>
                <a:gd name="connsiteX52" fmla="*/ 7615 w 10000"/>
                <a:gd name="connsiteY52" fmla="*/ 1794 h 10000"/>
                <a:gd name="connsiteX53" fmla="*/ 7484 w 10000"/>
                <a:gd name="connsiteY53" fmla="*/ 2143 h 10000"/>
                <a:gd name="connsiteX54" fmla="*/ 7338 w 10000"/>
                <a:gd name="connsiteY54" fmla="*/ 2476 h 10000"/>
                <a:gd name="connsiteX55" fmla="*/ 7178 w 10000"/>
                <a:gd name="connsiteY55" fmla="*/ 2810 h 10000"/>
                <a:gd name="connsiteX56" fmla="*/ 7011 w 10000"/>
                <a:gd name="connsiteY56" fmla="*/ 3111 h 10000"/>
                <a:gd name="connsiteX57" fmla="*/ 6836 w 10000"/>
                <a:gd name="connsiteY57" fmla="*/ 3381 h 10000"/>
                <a:gd name="connsiteX58" fmla="*/ 6647 w 10000"/>
                <a:gd name="connsiteY58" fmla="*/ 3635 h 10000"/>
                <a:gd name="connsiteX59" fmla="*/ 6502 w 10000"/>
                <a:gd name="connsiteY59" fmla="*/ 3810 h 10000"/>
                <a:gd name="connsiteX60" fmla="*/ 6349 w 10000"/>
                <a:gd name="connsiteY60" fmla="*/ 3968 h 10000"/>
                <a:gd name="connsiteX61" fmla="*/ 6196 w 10000"/>
                <a:gd name="connsiteY61" fmla="*/ 4111 h 10000"/>
                <a:gd name="connsiteX62" fmla="*/ 6036 w 10000"/>
                <a:gd name="connsiteY62" fmla="*/ 4238 h 10000"/>
                <a:gd name="connsiteX63" fmla="*/ 5884 w 10000"/>
                <a:gd name="connsiteY63" fmla="*/ 4349 h 10000"/>
                <a:gd name="connsiteX64" fmla="*/ 5724 w 10000"/>
                <a:gd name="connsiteY64" fmla="*/ 4429 h 10000"/>
                <a:gd name="connsiteX65" fmla="*/ 5564 w 10000"/>
                <a:gd name="connsiteY65" fmla="*/ 4492 h 10000"/>
                <a:gd name="connsiteX66" fmla="*/ 5404 w 10000"/>
                <a:gd name="connsiteY66" fmla="*/ 4556 h 10000"/>
                <a:gd name="connsiteX67" fmla="*/ 5251 w 10000"/>
                <a:gd name="connsiteY67" fmla="*/ 4587 h 10000"/>
                <a:gd name="connsiteX68" fmla="*/ 5091 w 10000"/>
                <a:gd name="connsiteY68" fmla="*/ 4603 h 10000"/>
                <a:gd name="connsiteX69" fmla="*/ 4931 w 10000"/>
                <a:gd name="connsiteY69" fmla="*/ 4603 h 10000"/>
                <a:gd name="connsiteX70" fmla="*/ 4771 w 10000"/>
                <a:gd name="connsiteY70" fmla="*/ 4587 h 10000"/>
                <a:gd name="connsiteX71" fmla="*/ 4611 w 10000"/>
                <a:gd name="connsiteY71" fmla="*/ 4556 h 10000"/>
                <a:gd name="connsiteX72" fmla="*/ 4458 w 10000"/>
                <a:gd name="connsiteY72" fmla="*/ 4508 h 10000"/>
                <a:gd name="connsiteX73" fmla="*/ 4298 w 10000"/>
                <a:gd name="connsiteY73" fmla="*/ 4429 h 10000"/>
                <a:gd name="connsiteX74" fmla="*/ 4145 w 10000"/>
                <a:gd name="connsiteY74" fmla="*/ 4349 h 10000"/>
                <a:gd name="connsiteX75" fmla="*/ 3993 w 10000"/>
                <a:gd name="connsiteY75" fmla="*/ 4254 h 10000"/>
                <a:gd name="connsiteX76" fmla="*/ 3847 w 10000"/>
                <a:gd name="connsiteY76" fmla="*/ 4143 h 10000"/>
                <a:gd name="connsiteX77" fmla="*/ 3695 w 10000"/>
                <a:gd name="connsiteY77" fmla="*/ 4016 h 10000"/>
                <a:gd name="connsiteX78" fmla="*/ 3549 w 10000"/>
                <a:gd name="connsiteY78" fmla="*/ 3873 h 10000"/>
                <a:gd name="connsiteX79" fmla="*/ 3411 w 10000"/>
                <a:gd name="connsiteY79" fmla="*/ 3714 h 10000"/>
                <a:gd name="connsiteX80" fmla="*/ 3273 w 10000"/>
                <a:gd name="connsiteY80" fmla="*/ 3540 h 10000"/>
                <a:gd name="connsiteX81" fmla="*/ 3142 w 10000"/>
                <a:gd name="connsiteY81" fmla="*/ 3349 h 10000"/>
                <a:gd name="connsiteX82" fmla="*/ 3011 w 10000"/>
                <a:gd name="connsiteY82" fmla="*/ 3143 h 10000"/>
                <a:gd name="connsiteX83" fmla="*/ 2880 w 10000"/>
                <a:gd name="connsiteY83" fmla="*/ 2921 h 10000"/>
                <a:gd name="connsiteX84" fmla="*/ 2764 w 10000"/>
                <a:gd name="connsiteY84" fmla="*/ 2683 h 10000"/>
                <a:gd name="connsiteX85" fmla="*/ 2647 w 10000"/>
                <a:gd name="connsiteY85" fmla="*/ 2444 h 10000"/>
                <a:gd name="connsiteX86" fmla="*/ 2531 w 10000"/>
                <a:gd name="connsiteY86" fmla="*/ 2175 h 10000"/>
                <a:gd name="connsiteX87" fmla="*/ 2429 w 10000"/>
                <a:gd name="connsiteY87" fmla="*/ 1905 h 10000"/>
                <a:gd name="connsiteX88" fmla="*/ 2327 w 10000"/>
                <a:gd name="connsiteY88" fmla="*/ 1619 h 10000"/>
                <a:gd name="connsiteX89" fmla="*/ 2233 w 10000"/>
                <a:gd name="connsiteY89" fmla="*/ 1302 h 10000"/>
                <a:gd name="connsiteX90" fmla="*/ 2138 w 10000"/>
                <a:gd name="connsiteY90" fmla="*/ 984 h 10000"/>
                <a:gd name="connsiteX91" fmla="*/ 451 w 10000"/>
                <a:gd name="connsiteY91" fmla="*/ 0 h 10000"/>
                <a:gd name="connsiteX92" fmla="*/ 0 w 10000"/>
                <a:gd name="connsiteY92" fmla="*/ 3683 h 10000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60 w 10000"/>
                <a:gd name="connsiteY2" fmla="*/ 4238 h 10000"/>
                <a:gd name="connsiteX3" fmla="*/ 320 w 10000"/>
                <a:gd name="connsiteY3" fmla="*/ 4778 h 10000"/>
                <a:gd name="connsiteX4" fmla="*/ 502 w 10000"/>
                <a:gd name="connsiteY4" fmla="*/ 5286 h 10000"/>
                <a:gd name="connsiteX5" fmla="*/ 684 w 10000"/>
                <a:gd name="connsiteY5" fmla="*/ 5762 h 10000"/>
                <a:gd name="connsiteX6" fmla="*/ 880 w 10000"/>
                <a:gd name="connsiteY6" fmla="*/ 6222 h 10000"/>
                <a:gd name="connsiteX7" fmla="*/ 1084 w 10000"/>
                <a:gd name="connsiteY7" fmla="*/ 6651 h 10000"/>
                <a:gd name="connsiteX8" fmla="*/ 1295 w 10000"/>
                <a:gd name="connsiteY8" fmla="*/ 7063 h 10000"/>
                <a:gd name="connsiteX9" fmla="*/ 1520 w 10000"/>
                <a:gd name="connsiteY9" fmla="*/ 7444 h 10000"/>
                <a:gd name="connsiteX10" fmla="*/ 1745 w 10000"/>
                <a:gd name="connsiteY10" fmla="*/ 7810 h 10000"/>
                <a:gd name="connsiteX11" fmla="*/ 1985 w 10000"/>
                <a:gd name="connsiteY11" fmla="*/ 8143 h 10000"/>
                <a:gd name="connsiteX12" fmla="*/ 2225 w 10000"/>
                <a:gd name="connsiteY12" fmla="*/ 8444 h 10000"/>
                <a:gd name="connsiteX13" fmla="*/ 2473 w 10000"/>
                <a:gd name="connsiteY13" fmla="*/ 8730 h 10000"/>
                <a:gd name="connsiteX14" fmla="*/ 2720 w 10000"/>
                <a:gd name="connsiteY14" fmla="*/ 8968 h 10000"/>
                <a:gd name="connsiteX15" fmla="*/ 2982 w 10000"/>
                <a:gd name="connsiteY15" fmla="*/ 9206 h 10000"/>
                <a:gd name="connsiteX16" fmla="*/ 3244 w 10000"/>
                <a:gd name="connsiteY16" fmla="*/ 9397 h 10000"/>
                <a:gd name="connsiteX17" fmla="*/ 3505 w 10000"/>
                <a:gd name="connsiteY17" fmla="*/ 9571 h 10000"/>
                <a:gd name="connsiteX18" fmla="*/ 3775 w 10000"/>
                <a:gd name="connsiteY18" fmla="*/ 9714 h 10000"/>
                <a:gd name="connsiteX19" fmla="*/ 4051 w 10000"/>
                <a:gd name="connsiteY19" fmla="*/ 9825 h 10000"/>
                <a:gd name="connsiteX20" fmla="*/ 4327 w 10000"/>
                <a:gd name="connsiteY20" fmla="*/ 9921 h 10000"/>
                <a:gd name="connsiteX21" fmla="*/ 4604 w 10000"/>
                <a:gd name="connsiteY21" fmla="*/ 9968 h 10000"/>
                <a:gd name="connsiteX22" fmla="*/ 4880 w 10000"/>
                <a:gd name="connsiteY22" fmla="*/ 10000 h 10000"/>
                <a:gd name="connsiteX23" fmla="*/ 5156 w 10000"/>
                <a:gd name="connsiteY23" fmla="*/ 10000 h 10000"/>
                <a:gd name="connsiteX24" fmla="*/ 5433 w 10000"/>
                <a:gd name="connsiteY24" fmla="*/ 9968 h 10000"/>
                <a:gd name="connsiteX25" fmla="*/ 5716 w 10000"/>
                <a:gd name="connsiteY25" fmla="*/ 9905 h 10000"/>
                <a:gd name="connsiteX26" fmla="*/ 5993 w 10000"/>
                <a:gd name="connsiteY26" fmla="*/ 9825 h 10000"/>
                <a:gd name="connsiteX27" fmla="*/ 6269 w 10000"/>
                <a:gd name="connsiteY27" fmla="*/ 9698 h 10000"/>
                <a:gd name="connsiteX28" fmla="*/ 6545 w 10000"/>
                <a:gd name="connsiteY28" fmla="*/ 9556 h 10000"/>
                <a:gd name="connsiteX29" fmla="*/ 6822 w 10000"/>
                <a:gd name="connsiteY29" fmla="*/ 9365 h 10000"/>
                <a:gd name="connsiteX30" fmla="*/ 7091 w 10000"/>
                <a:gd name="connsiteY30" fmla="*/ 9159 h 10000"/>
                <a:gd name="connsiteX31" fmla="*/ 7360 w 10000"/>
                <a:gd name="connsiteY31" fmla="*/ 8905 h 10000"/>
                <a:gd name="connsiteX32" fmla="*/ 7629 w 10000"/>
                <a:gd name="connsiteY32" fmla="*/ 8635 h 10000"/>
                <a:gd name="connsiteX33" fmla="*/ 7884 w 10000"/>
                <a:gd name="connsiteY33" fmla="*/ 8317 h 10000"/>
                <a:gd name="connsiteX34" fmla="*/ 8058 w 10000"/>
                <a:gd name="connsiteY34" fmla="*/ 8095 h 10000"/>
                <a:gd name="connsiteX35" fmla="*/ 8218 w 10000"/>
                <a:gd name="connsiteY35" fmla="*/ 7873 h 10000"/>
                <a:gd name="connsiteX36" fmla="*/ 8378 w 10000"/>
                <a:gd name="connsiteY36" fmla="*/ 7635 h 10000"/>
                <a:gd name="connsiteX37" fmla="*/ 8531 w 10000"/>
                <a:gd name="connsiteY37" fmla="*/ 7381 h 10000"/>
                <a:gd name="connsiteX38" fmla="*/ 8684 w 10000"/>
                <a:gd name="connsiteY38" fmla="*/ 7111 h 10000"/>
                <a:gd name="connsiteX39" fmla="*/ 8829 w 10000"/>
                <a:gd name="connsiteY39" fmla="*/ 6841 h 10000"/>
                <a:gd name="connsiteX40" fmla="*/ 8967 w 10000"/>
                <a:gd name="connsiteY40" fmla="*/ 6571 h 10000"/>
                <a:gd name="connsiteX41" fmla="*/ 9098 w 10000"/>
                <a:gd name="connsiteY41" fmla="*/ 6286 h 10000"/>
                <a:gd name="connsiteX42" fmla="*/ 9229 w 10000"/>
                <a:gd name="connsiteY42" fmla="*/ 5984 h 10000"/>
                <a:gd name="connsiteX43" fmla="*/ 9353 w 10000"/>
                <a:gd name="connsiteY43" fmla="*/ 5683 h 10000"/>
                <a:gd name="connsiteX44" fmla="*/ 9476 w 10000"/>
                <a:gd name="connsiteY44" fmla="*/ 5365 h 10000"/>
                <a:gd name="connsiteX45" fmla="*/ 9593 w 10000"/>
                <a:gd name="connsiteY45" fmla="*/ 5048 h 10000"/>
                <a:gd name="connsiteX46" fmla="*/ 9702 w 10000"/>
                <a:gd name="connsiteY46" fmla="*/ 4730 h 10000"/>
                <a:gd name="connsiteX47" fmla="*/ 9804 w 10000"/>
                <a:gd name="connsiteY47" fmla="*/ 4397 h 10000"/>
                <a:gd name="connsiteX48" fmla="*/ 9905 w 10000"/>
                <a:gd name="connsiteY48" fmla="*/ 4048 h 10000"/>
                <a:gd name="connsiteX49" fmla="*/ 10000 w 10000"/>
                <a:gd name="connsiteY49" fmla="*/ 3714 h 10000"/>
                <a:gd name="connsiteX50" fmla="*/ 9985 w 10000"/>
                <a:gd name="connsiteY50" fmla="*/ 3698 h 10000"/>
                <a:gd name="connsiteX51" fmla="*/ 8291 w 10000"/>
                <a:gd name="connsiteY51" fmla="*/ 4698 h 10000"/>
                <a:gd name="connsiteX52" fmla="*/ 7484 w 10000"/>
                <a:gd name="connsiteY52" fmla="*/ 2143 h 10000"/>
                <a:gd name="connsiteX53" fmla="*/ 7338 w 10000"/>
                <a:gd name="connsiteY53" fmla="*/ 2476 h 10000"/>
                <a:gd name="connsiteX54" fmla="*/ 7178 w 10000"/>
                <a:gd name="connsiteY54" fmla="*/ 2810 h 10000"/>
                <a:gd name="connsiteX55" fmla="*/ 7011 w 10000"/>
                <a:gd name="connsiteY55" fmla="*/ 3111 h 10000"/>
                <a:gd name="connsiteX56" fmla="*/ 6836 w 10000"/>
                <a:gd name="connsiteY56" fmla="*/ 3381 h 10000"/>
                <a:gd name="connsiteX57" fmla="*/ 6647 w 10000"/>
                <a:gd name="connsiteY57" fmla="*/ 3635 h 10000"/>
                <a:gd name="connsiteX58" fmla="*/ 6502 w 10000"/>
                <a:gd name="connsiteY58" fmla="*/ 3810 h 10000"/>
                <a:gd name="connsiteX59" fmla="*/ 6349 w 10000"/>
                <a:gd name="connsiteY59" fmla="*/ 3968 h 10000"/>
                <a:gd name="connsiteX60" fmla="*/ 6196 w 10000"/>
                <a:gd name="connsiteY60" fmla="*/ 4111 h 10000"/>
                <a:gd name="connsiteX61" fmla="*/ 6036 w 10000"/>
                <a:gd name="connsiteY61" fmla="*/ 4238 h 10000"/>
                <a:gd name="connsiteX62" fmla="*/ 5884 w 10000"/>
                <a:gd name="connsiteY62" fmla="*/ 4349 h 10000"/>
                <a:gd name="connsiteX63" fmla="*/ 5724 w 10000"/>
                <a:gd name="connsiteY63" fmla="*/ 4429 h 10000"/>
                <a:gd name="connsiteX64" fmla="*/ 5564 w 10000"/>
                <a:gd name="connsiteY64" fmla="*/ 4492 h 10000"/>
                <a:gd name="connsiteX65" fmla="*/ 5404 w 10000"/>
                <a:gd name="connsiteY65" fmla="*/ 4556 h 10000"/>
                <a:gd name="connsiteX66" fmla="*/ 5251 w 10000"/>
                <a:gd name="connsiteY66" fmla="*/ 4587 h 10000"/>
                <a:gd name="connsiteX67" fmla="*/ 5091 w 10000"/>
                <a:gd name="connsiteY67" fmla="*/ 4603 h 10000"/>
                <a:gd name="connsiteX68" fmla="*/ 4931 w 10000"/>
                <a:gd name="connsiteY68" fmla="*/ 4603 h 10000"/>
                <a:gd name="connsiteX69" fmla="*/ 4771 w 10000"/>
                <a:gd name="connsiteY69" fmla="*/ 4587 h 10000"/>
                <a:gd name="connsiteX70" fmla="*/ 4611 w 10000"/>
                <a:gd name="connsiteY70" fmla="*/ 4556 h 10000"/>
                <a:gd name="connsiteX71" fmla="*/ 4458 w 10000"/>
                <a:gd name="connsiteY71" fmla="*/ 4508 h 10000"/>
                <a:gd name="connsiteX72" fmla="*/ 4298 w 10000"/>
                <a:gd name="connsiteY72" fmla="*/ 4429 h 10000"/>
                <a:gd name="connsiteX73" fmla="*/ 4145 w 10000"/>
                <a:gd name="connsiteY73" fmla="*/ 4349 h 10000"/>
                <a:gd name="connsiteX74" fmla="*/ 3993 w 10000"/>
                <a:gd name="connsiteY74" fmla="*/ 4254 h 10000"/>
                <a:gd name="connsiteX75" fmla="*/ 3847 w 10000"/>
                <a:gd name="connsiteY75" fmla="*/ 4143 h 10000"/>
                <a:gd name="connsiteX76" fmla="*/ 3695 w 10000"/>
                <a:gd name="connsiteY76" fmla="*/ 4016 h 10000"/>
                <a:gd name="connsiteX77" fmla="*/ 3549 w 10000"/>
                <a:gd name="connsiteY77" fmla="*/ 3873 h 10000"/>
                <a:gd name="connsiteX78" fmla="*/ 3411 w 10000"/>
                <a:gd name="connsiteY78" fmla="*/ 3714 h 10000"/>
                <a:gd name="connsiteX79" fmla="*/ 3273 w 10000"/>
                <a:gd name="connsiteY79" fmla="*/ 3540 h 10000"/>
                <a:gd name="connsiteX80" fmla="*/ 3142 w 10000"/>
                <a:gd name="connsiteY80" fmla="*/ 3349 h 10000"/>
                <a:gd name="connsiteX81" fmla="*/ 3011 w 10000"/>
                <a:gd name="connsiteY81" fmla="*/ 3143 h 10000"/>
                <a:gd name="connsiteX82" fmla="*/ 2880 w 10000"/>
                <a:gd name="connsiteY82" fmla="*/ 2921 h 10000"/>
                <a:gd name="connsiteX83" fmla="*/ 2764 w 10000"/>
                <a:gd name="connsiteY83" fmla="*/ 2683 h 10000"/>
                <a:gd name="connsiteX84" fmla="*/ 2647 w 10000"/>
                <a:gd name="connsiteY84" fmla="*/ 2444 h 10000"/>
                <a:gd name="connsiteX85" fmla="*/ 2531 w 10000"/>
                <a:gd name="connsiteY85" fmla="*/ 2175 h 10000"/>
                <a:gd name="connsiteX86" fmla="*/ 2429 w 10000"/>
                <a:gd name="connsiteY86" fmla="*/ 1905 h 10000"/>
                <a:gd name="connsiteX87" fmla="*/ 2327 w 10000"/>
                <a:gd name="connsiteY87" fmla="*/ 1619 h 10000"/>
                <a:gd name="connsiteX88" fmla="*/ 2233 w 10000"/>
                <a:gd name="connsiteY88" fmla="*/ 1302 h 10000"/>
                <a:gd name="connsiteX89" fmla="*/ 2138 w 10000"/>
                <a:gd name="connsiteY89" fmla="*/ 984 h 10000"/>
                <a:gd name="connsiteX90" fmla="*/ 451 w 10000"/>
                <a:gd name="connsiteY90" fmla="*/ 0 h 10000"/>
                <a:gd name="connsiteX91" fmla="*/ 0 w 10000"/>
                <a:gd name="connsiteY91" fmla="*/ 3683 h 10000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60 w 10000"/>
                <a:gd name="connsiteY2" fmla="*/ 4238 h 10000"/>
                <a:gd name="connsiteX3" fmla="*/ 320 w 10000"/>
                <a:gd name="connsiteY3" fmla="*/ 4778 h 10000"/>
                <a:gd name="connsiteX4" fmla="*/ 502 w 10000"/>
                <a:gd name="connsiteY4" fmla="*/ 5286 h 10000"/>
                <a:gd name="connsiteX5" fmla="*/ 684 w 10000"/>
                <a:gd name="connsiteY5" fmla="*/ 5762 h 10000"/>
                <a:gd name="connsiteX6" fmla="*/ 880 w 10000"/>
                <a:gd name="connsiteY6" fmla="*/ 6222 h 10000"/>
                <a:gd name="connsiteX7" fmla="*/ 1084 w 10000"/>
                <a:gd name="connsiteY7" fmla="*/ 6651 h 10000"/>
                <a:gd name="connsiteX8" fmla="*/ 1295 w 10000"/>
                <a:gd name="connsiteY8" fmla="*/ 7063 h 10000"/>
                <a:gd name="connsiteX9" fmla="*/ 1520 w 10000"/>
                <a:gd name="connsiteY9" fmla="*/ 7444 h 10000"/>
                <a:gd name="connsiteX10" fmla="*/ 1745 w 10000"/>
                <a:gd name="connsiteY10" fmla="*/ 7810 h 10000"/>
                <a:gd name="connsiteX11" fmla="*/ 1985 w 10000"/>
                <a:gd name="connsiteY11" fmla="*/ 8143 h 10000"/>
                <a:gd name="connsiteX12" fmla="*/ 2225 w 10000"/>
                <a:gd name="connsiteY12" fmla="*/ 8444 h 10000"/>
                <a:gd name="connsiteX13" fmla="*/ 2473 w 10000"/>
                <a:gd name="connsiteY13" fmla="*/ 8730 h 10000"/>
                <a:gd name="connsiteX14" fmla="*/ 2720 w 10000"/>
                <a:gd name="connsiteY14" fmla="*/ 8968 h 10000"/>
                <a:gd name="connsiteX15" fmla="*/ 2982 w 10000"/>
                <a:gd name="connsiteY15" fmla="*/ 9206 h 10000"/>
                <a:gd name="connsiteX16" fmla="*/ 3244 w 10000"/>
                <a:gd name="connsiteY16" fmla="*/ 9397 h 10000"/>
                <a:gd name="connsiteX17" fmla="*/ 3505 w 10000"/>
                <a:gd name="connsiteY17" fmla="*/ 9571 h 10000"/>
                <a:gd name="connsiteX18" fmla="*/ 3775 w 10000"/>
                <a:gd name="connsiteY18" fmla="*/ 9714 h 10000"/>
                <a:gd name="connsiteX19" fmla="*/ 4051 w 10000"/>
                <a:gd name="connsiteY19" fmla="*/ 9825 h 10000"/>
                <a:gd name="connsiteX20" fmla="*/ 4327 w 10000"/>
                <a:gd name="connsiteY20" fmla="*/ 9921 h 10000"/>
                <a:gd name="connsiteX21" fmla="*/ 4604 w 10000"/>
                <a:gd name="connsiteY21" fmla="*/ 9968 h 10000"/>
                <a:gd name="connsiteX22" fmla="*/ 4880 w 10000"/>
                <a:gd name="connsiteY22" fmla="*/ 10000 h 10000"/>
                <a:gd name="connsiteX23" fmla="*/ 5156 w 10000"/>
                <a:gd name="connsiteY23" fmla="*/ 10000 h 10000"/>
                <a:gd name="connsiteX24" fmla="*/ 5433 w 10000"/>
                <a:gd name="connsiteY24" fmla="*/ 9968 h 10000"/>
                <a:gd name="connsiteX25" fmla="*/ 5716 w 10000"/>
                <a:gd name="connsiteY25" fmla="*/ 9905 h 10000"/>
                <a:gd name="connsiteX26" fmla="*/ 5993 w 10000"/>
                <a:gd name="connsiteY26" fmla="*/ 9825 h 10000"/>
                <a:gd name="connsiteX27" fmla="*/ 6269 w 10000"/>
                <a:gd name="connsiteY27" fmla="*/ 9698 h 10000"/>
                <a:gd name="connsiteX28" fmla="*/ 6545 w 10000"/>
                <a:gd name="connsiteY28" fmla="*/ 9556 h 10000"/>
                <a:gd name="connsiteX29" fmla="*/ 6822 w 10000"/>
                <a:gd name="connsiteY29" fmla="*/ 9365 h 10000"/>
                <a:gd name="connsiteX30" fmla="*/ 7091 w 10000"/>
                <a:gd name="connsiteY30" fmla="*/ 9159 h 10000"/>
                <a:gd name="connsiteX31" fmla="*/ 7360 w 10000"/>
                <a:gd name="connsiteY31" fmla="*/ 8905 h 10000"/>
                <a:gd name="connsiteX32" fmla="*/ 7629 w 10000"/>
                <a:gd name="connsiteY32" fmla="*/ 8635 h 10000"/>
                <a:gd name="connsiteX33" fmla="*/ 7884 w 10000"/>
                <a:gd name="connsiteY33" fmla="*/ 8317 h 10000"/>
                <a:gd name="connsiteX34" fmla="*/ 8058 w 10000"/>
                <a:gd name="connsiteY34" fmla="*/ 8095 h 10000"/>
                <a:gd name="connsiteX35" fmla="*/ 8218 w 10000"/>
                <a:gd name="connsiteY35" fmla="*/ 7873 h 10000"/>
                <a:gd name="connsiteX36" fmla="*/ 8378 w 10000"/>
                <a:gd name="connsiteY36" fmla="*/ 7635 h 10000"/>
                <a:gd name="connsiteX37" fmla="*/ 8531 w 10000"/>
                <a:gd name="connsiteY37" fmla="*/ 7381 h 10000"/>
                <a:gd name="connsiteX38" fmla="*/ 8684 w 10000"/>
                <a:gd name="connsiteY38" fmla="*/ 7111 h 10000"/>
                <a:gd name="connsiteX39" fmla="*/ 8829 w 10000"/>
                <a:gd name="connsiteY39" fmla="*/ 6841 h 10000"/>
                <a:gd name="connsiteX40" fmla="*/ 8967 w 10000"/>
                <a:gd name="connsiteY40" fmla="*/ 6571 h 10000"/>
                <a:gd name="connsiteX41" fmla="*/ 9098 w 10000"/>
                <a:gd name="connsiteY41" fmla="*/ 6286 h 10000"/>
                <a:gd name="connsiteX42" fmla="*/ 9229 w 10000"/>
                <a:gd name="connsiteY42" fmla="*/ 5984 h 10000"/>
                <a:gd name="connsiteX43" fmla="*/ 9353 w 10000"/>
                <a:gd name="connsiteY43" fmla="*/ 5683 h 10000"/>
                <a:gd name="connsiteX44" fmla="*/ 9476 w 10000"/>
                <a:gd name="connsiteY44" fmla="*/ 5365 h 10000"/>
                <a:gd name="connsiteX45" fmla="*/ 9593 w 10000"/>
                <a:gd name="connsiteY45" fmla="*/ 5048 h 10000"/>
                <a:gd name="connsiteX46" fmla="*/ 9702 w 10000"/>
                <a:gd name="connsiteY46" fmla="*/ 4730 h 10000"/>
                <a:gd name="connsiteX47" fmla="*/ 9804 w 10000"/>
                <a:gd name="connsiteY47" fmla="*/ 4397 h 10000"/>
                <a:gd name="connsiteX48" fmla="*/ 9905 w 10000"/>
                <a:gd name="connsiteY48" fmla="*/ 4048 h 10000"/>
                <a:gd name="connsiteX49" fmla="*/ 10000 w 10000"/>
                <a:gd name="connsiteY49" fmla="*/ 3714 h 10000"/>
                <a:gd name="connsiteX50" fmla="*/ 9985 w 10000"/>
                <a:gd name="connsiteY50" fmla="*/ 3698 h 10000"/>
                <a:gd name="connsiteX51" fmla="*/ 8291 w 10000"/>
                <a:gd name="connsiteY51" fmla="*/ 4698 h 10000"/>
                <a:gd name="connsiteX52" fmla="*/ 7338 w 10000"/>
                <a:gd name="connsiteY52" fmla="*/ 2476 h 10000"/>
                <a:gd name="connsiteX53" fmla="*/ 7178 w 10000"/>
                <a:gd name="connsiteY53" fmla="*/ 2810 h 10000"/>
                <a:gd name="connsiteX54" fmla="*/ 7011 w 10000"/>
                <a:gd name="connsiteY54" fmla="*/ 3111 h 10000"/>
                <a:gd name="connsiteX55" fmla="*/ 6836 w 10000"/>
                <a:gd name="connsiteY55" fmla="*/ 3381 h 10000"/>
                <a:gd name="connsiteX56" fmla="*/ 6647 w 10000"/>
                <a:gd name="connsiteY56" fmla="*/ 3635 h 10000"/>
                <a:gd name="connsiteX57" fmla="*/ 6502 w 10000"/>
                <a:gd name="connsiteY57" fmla="*/ 3810 h 10000"/>
                <a:gd name="connsiteX58" fmla="*/ 6349 w 10000"/>
                <a:gd name="connsiteY58" fmla="*/ 3968 h 10000"/>
                <a:gd name="connsiteX59" fmla="*/ 6196 w 10000"/>
                <a:gd name="connsiteY59" fmla="*/ 4111 h 10000"/>
                <a:gd name="connsiteX60" fmla="*/ 6036 w 10000"/>
                <a:gd name="connsiteY60" fmla="*/ 4238 h 10000"/>
                <a:gd name="connsiteX61" fmla="*/ 5884 w 10000"/>
                <a:gd name="connsiteY61" fmla="*/ 4349 h 10000"/>
                <a:gd name="connsiteX62" fmla="*/ 5724 w 10000"/>
                <a:gd name="connsiteY62" fmla="*/ 4429 h 10000"/>
                <a:gd name="connsiteX63" fmla="*/ 5564 w 10000"/>
                <a:gd name="connsiteY63" fmla="*/ 4492 h 10000"/>
                <a:gd name="connsiteX64" fmla="*/ 5404 w 10000"/>
                <a:gd name="connsiteY64" fmla="*/ 4556 h 10000"/>
                <a:gd name="connsiteX65" fmla="*/ 5251 w 10000"/>
                <a:gd name="connsiteY65" fmla="*/ 4587 h 10000"/>
                <a:gd name="connsiteX66" fmla="*/ 5091 w 10000"/>
                <a:gd name="connsiteY66" fmla="*/ 4603 h 10000"/>
                <a:gd name="connsiteX67" fmla="*/ 4931 w 10000"/>
                <a:gd name="connsiteY67" fmla="*/ 4603 h 10000"/>
                <a:gd name="connsiteX68" fmla="*/ 4771 w 10000"/>
                <a:gd name="connsiteY68" fmla="*/ 4587 h 10000"/>
                <a:gd name="connsiteX69" fmla="*/ 4611 w 10000"/>
                <a:gd name="connsiteY69" fmla="*/ 4556 h 10000"/>
                <a:gd name="connsiteX70" fmla="*/ 4458 w 10000"/>
                <a:gd name="connsiteY70" fmla="*/ 4508 h 10000"/>
                <a:gd name="connsiteX71" fmla="*/ 4298 w 10000"/>
                <a:gd name="connsiteY71" fmla="*/ 4429 h 10000"/>
                <a:gd name="connsiteX72" fmla="*/ 4145 w 10000"/>
                <a:gd name="connsiteY72" fmla="*/ 4349 h 10000"/>
                <a:gd name="connsiteX73" fmla="*/ 3993 w 10000"/>
                <a:gd name="connsiteY73" fmla="*/ 4254 h 10000"/>
                <a:gd name="connsiteX74" fmla="*/ 3847 w 10000"/>
                <a:gd name="connsiteY74" fmla="*/ 4143 h 10000"/>
                <a:gd name="connsiteX75" fmla="*/ 3695 w 10000"/>
                <a:gd name="connsiteY75" fmla="*/ 4016 h 10000"/>
                <a:gd name="connsiteX76" fmla="*/ 3549 w 10000"/>
                <a:gd name="connsiteY76" fmla="*/ 3873 h 10000"/>
                <a:gd name="connsiteX77" fmla="*/ 3411 w 10000"/>
                <a:gd name="connsiteY77" fmla="*/ 3714 h 10000"/>
                <a:gd name="connsiteX78" fmla="*/ 3273 w 10000"/>
                <a:gd name="connsiteY78" fmla="*/ 3540 h 10000"/>
                <a:gd name="connsiteX79" fmla="*/ 3142 w 10000"/>
                <a:gd name="connsiteY79" fmla="*/ 3349 h 10000"/>
                <a:gd name="connsiteX80" fmla="*/ 3011 w 10000"/>
                <a:gd name="connsiteY80" fmla="*/ 3143 h 10000"/>
                <a:gd name="connsiteX81" fmla="*/ 2880 w 10000"/>
                <a:gd name="connsiteY81" fmla="*/ 2921 h 10000"/>
                <a:gd name="connsiteX82" fmla="*/ 2764 w 10000"/>
                <a:gd name="connsiteY82" fmla="*/ 2683 h 10000"/>
                <a:gd name="connsiteX83" fmla="*/ 2647 w 10000"/>
                <a:gd name="connsiteY83" fmla="*/ 2444 h 10000"/>
                <a:gd name="connsiteX84" fmla="*/ 2531 w 10000"/>
                <a:gd name="connsiteY84" fmla="*/ 2175 h 10000"/>
                <a:gd name="connsiteX85" fmla="*/ 2429 w 10000"/>
                <a:gd name="connsiteY85" fmla="*/ 1905 h 10000"/>
                <a:gd name="connsiteX86" fmla="*/ 2327 w 10000"/>
                <a:gd name="connsiteY86" fmla="*/ 1619 h 10000"/>
                <a:gd name="connsiteX87" fmla="*/ 2233 w 10000"/>
                <a:gd name="connsiteY87" fmla="*/ 1302 h 10000"/>
                <a:gd name="connsiteX88" fmla="*/ 2138 w 10000"/>
                <a:gd name="connsiteY88" fmla="*/ 984 h 10000"/>
                <a:gd name="connsiteX89" fmla="*/ 451 w 10000"/>
                <a:gd name="connsiteY89" fmla="*/ 0 h 10000"/>
                <a:gd name="connsiteX90" fmla="*/ 0 w 10000"/>
                <a:gd name="connsiteY90" fmla="*/ 3683 h 10000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60 w 10000"/>
                <a:gd name="connsiteY2" fmla="*/ 4238 h 10000"/>
                <a:gd name="connsiteX3" fmla="*/ 320 w 10000"/>
                <a:gd name="connsiteY3" fmla="*/ 4778 h 10000"/>
                <a:gd name="connsiteX4" fmla="*/ 502 w 10000"/>
                <a:gd name="connsiteY4" fmla="*/ 5286 h 10000"/>
                <a:gd name="connsiteX5" fmla="*/ 684 w 10000"/>
                <a:gd name="connsiteY5" fmla="*/ 5762 h 10000"/>
                <a:gd name="connsiteX6" fmla="*/ 880 w 10000"/>
                <a:gd name="connsiteY6" fmla="*/ 6222 h 10000"/>
                <a:gd name="connsiteX7" fmla="*/ 1084 w 10000"/>
                <a:gd name="connsiteY7" fmla="*/ 6651 h 10000"/>
                <a:gd name="connsiteX8" fmla="*/ 1295 w 10000"/>
                <a:gd name="connsiteY8" fmla="*/ 7063 h 10000"/>
                <a:gd name="connsiteX9" fmla="*/ 1520 w 10000"/>
                <a:gd name="connsiteY9" fmla="*/ 7444 h 10000"/>
                <a:gd name="connsiteX10" fmla="*/ 1745 w 10000"/>
                <a:gd name="connsiteY10" fmla="*/ 7810 h 10000"/>
                <a:gd name="connsiteX11" fmla="*/ 1985 w 10000"/>
                <a:gd name="connsiteY11" fmla="*/ 8143 h 10000"/>
                <a:gd name="connsiteX12" fmla="*/ 2225 w 10000"/>
                <a:gd name="connsiteY12" fmla="*/ 8444 h 10000"/>
                <a:gd name="connsiteX13" fmla="*/ 2473 w 10000"/>
                <a:gd name="connsiteY13" fmla="*/ 8730 h 10000"/>
                <a:gd name="connsiteX14" fmla="*/ 2720 w 10000"/>
                <a:gd name="connsiteY14" fmla="*/ 8968 h 10000"/>
                <a:gd name="connsiteX15" fmla="*/ 2982 w 10000"/>
                <a:gd name="connsiteY15" fmla="*/ 9206 h 10000"/>
                <a:gd name="connsiteX16" fmla="*/ 3244 w 10000"/>
                <a:gd name="connsiteY16" fmla="*/ 9397 h 10000"/>
                <a:gd name="connsiteX17" fmla="*/ 3505 w 10000"/>
                <a:gd name="connsiteY17" fmla="*/ 9571 h 10000"/>
                <a:gd name="connsiteX18" fmla="*/ 3775 w 10000"/>
                <a:gd name="connsiteY18" fmla="*/ 9714 h 10000"/>
                <a:gd name="connsiteX19" fmla="*/ 4051 w 10000"/>
                <a:gd name="connsiteY19" fmla="*/ 9825 h 10000"/>
                <a:gd name="connsiteX20" fmla="*/ 4327 w 10000"/>
                <a:gd name="connsiteY20" fmla="*/ 9921 h 10000"/>
                <a:gd name="connsiteX21" fmla="*/ 4604 w 10000"/>
                <a:gd name="connsiteY21" fmla="*/ 9968 h 10000"/>
                <a:gd name="connsiteX22" fmla="*/ 4880 w 10000"/>
                <a:gd name="connsiteY22" fmla="*/ 10000 h 10000"/>
                <a:gd name="connsiteX23" fmla="*/ 5156 w 10000"/>
                <a:gd name="connsiteY23" fmla="*/ 10000 h 10000"/>
                <a:gd name="connsiteX24" fmla="*/ 5433 w 10000"/>
                <a:gd name="connsiteY24" fmla="*/ 9968 h 10000"/>
                <a:gd name="connsiteX25" fmla="*/ 5716 w 10000"/>
                <a:gd name="connsiteY25" fmla="*/ 9905 h 10000"/>
                <a:gd name="connsiteX26" fmla="*/ 5993 w 10000"/>
                <a:gd name="connsiteY26" fmla="*/ 9825 h 10000"/>
                <a:gd name="connsiteX27" fmla="*/ 6269 w 10000"/>
                <a:gd name="connsiteY27" fmla="*/ 9698 h 10000"/>
                <a:gd name="connsiteX28" fmla="*/ 6545 w 10000"/>
                <a:gd name="connsiteY28" fmla="*/ 9556 h 10000"/>
                <a:gd name="connsiteX29" fmla="*/ 6822 w 10000"/>
                <a:gd name="connsiteY29" fmla="*/ 9365 h 10000"/>
                <a:gd name="connsiteX30" fmla="*/ 7091 w 10000"/>
                <a:gd name="connsiteY30" fmla="*/ 9159 h 10000"/>
                <a:gd name="connsiteX31" fmla="*/ 7360 w 10000"/>
                <a:gd name="connsiteY31" fmla="*/ 8905 h 10000"/>
                <a:gd name="connsiteX32" fmla="*/ 7629 w 10000"/>
                <a:gd name="connsiteY32" fmla="*/ 8635 h 10000"/>
                <a:gd name="connsiteX33" fmla="*/ 7884 w 10000"/>
                <a:gd name="connsiteY33" fmla="*/ 8317 h 10000"/>
                <a:gd name="connsiteX34" fmla="*/ 8058 w 10000"/>
                <a:gd name="connsiteY34" fmla="*/ 8095 h 10000"/>
                <a:gd name="connsiteX35" fmla="*/ 8218 w 10000"/>
                <a:gd name="connsiteY35" fmla="*/ 7873 h 10000"/>
                <a:gd name="connsiteX36" fmla="*/ 8378 w 10000"/>
                <a:gd name="connsiteY36" fmla="*/ 7635 h 10000"/>
                <a:gd name="connsiteX37" fmla="*/ 8531 w 10000"/>
                <a:gd name="connsiteY37" fmla="*/ 7381 h 10000"/>
                <a:gd name="connsiteX38" fmla="*/ 8684 w 10000"/>
                <a:gd name="connsiteY38" fmla="*/ 7111 h 10000"/>
                <a:gd name="connsiteX39" fmla="*/ 8829 w 10000"/>
                <a:gd name="connsiteY39" fmla="*/ 6841 h 10000"/>
                <a:gd name="connsiteX40" fmla="*/ 8967 w 10000"/>
                <a:gd name="connsiteY40" fmla="*/ 6571 h 10000"/>
                <a:gd name="connsiteX41" fmla="*/ 9098 w 10000"/>
                <a:gd name="connsiteY41" fmla="*/ 6286 h 10000"/>
                <a:gd name="connsiteX42" fmla="*/ 9229 w 10000"/>
                <a:gd name="connsiteY42" fmla="*/ 5984 h 10000"/>
                <a:gd name="connsiteX43" fmla="*/ 9353 w 10000"/>
                <a:gd name="connsiteY43" fmla="*/ 5683 h 10000"/>
                <a:gd name="connsiteX44" fmla="*/ 9476 w 10000"/>
                <a:gd name="connsiteY44" fmla="*/ 5365 h 10000"/>
                <a:gd name="connsiteX45" fmla="*/ 9593 w 10000"/>
                <a:gd name="connsiteY45" fmla="*/ 5048 h 10000"/>
                <a:gd name="connsiteX46" fmla="*/ 9702 w 10000"/>
                <a:gd name="connsiteY46" fmla="*/ 4730 h 10000"/>
                <a:gd name="connsiteX47" fmla="*/ 9804 w 10000"/>
                <a:gd name="connsiteY47" fmla="*/ 4397 h 10000"/>
                <a:gd name="connsiteX48" fmla="*/ 9905 w 10000"/>
                <a:gd name="connsiteY48" fmla="*/ 4048 h 10000"/>
                <a:gd name="connsiteX49" fmla="*/ 10000 w 10000"/>
                <a:gd name="connsiteY49" fmla="*/ 3714 h 10000"/>
                <a:gd name="connsiteX50" fmla="*/ 9985 w 10000"/>
                <a:gd name="connsiteY50" fmla="*/ 3698 h 10000"/>
                <a:gd name="connsiteX51" fmla="*/ 8291 w 10000"/>
                <a:gd name="connsiteY51" fmla="*/ 4698 h 10000"/>
                <a:gd name="connsiteX52" fmla="*/ 7178 w 10000"/>
                <a:gd name="connsiteY52" fmla="*/ 2810 h 10000"/>
                <a:gd name="connsiteX53" fmla="*/ 7011 w 10000"/>
                <a:gd name="connsiteY53" fmla="*/ 3111 h 10000"/>
                <a:gd name="connsiteX54" fmla="*/ 6836 w 10000"/>
                <a:gd name="connsiteY54" fmla="*/ 3381 h 10000"/>
                <a:gd name="connsiteX55" fmla="*/ 6647 w 10000"/>
                <a:gd name="connsiteY55" fmla="*/ 3635 h 10000"/>
                <a:gd name="connsiteX56" fmla="*/ 6502 w 10000"/>
                <a:gd name="connsiteY56" fmla="*/ 3810 h 10000"/>
                <a:gd name="connsiteX57" fmla="*/ 6349 w 10000"/>
                <a:gd name="connsiteY57" fmla="*/ 3968 h 10000"/>
                <a:gd name="connsiteX58" fmla="*/ 6196 w 10000"/>
                <a:gd name="connsiteY58" fmla="*/ 4111 h 10000"/>
                <a:gd name="connsiteX59" fmla="*/ 6036 w 10000"/>
                <a:gd name="connsiteY59" fmla="*/ 4238 h 10000"/>
                <a:gd name="connsiteX60" fmla="*/ 5884 w 10000"/>
                <a:gd name="connsiteY60" fmla="*/ 4349 h 10000"/>
                <a:gd name="connsiteX61" fmla="*/ 5724 w 10000"/>
                <a:gd name="connsiteY61" fmla="*/ 4429 h 10000"/>
                <a:gd name="connsiteX62" fmla="*/ 5564 w 10000"/>
                <a:gd name="connsiteY62" fmla="*/ 4492 h 10000"/>
                <a:gd name="connsiteX63" fmla="*/ 5404 w 10000"/>
                <a:gd name="connsiteY63" fmla="*/ 4556 h 10000"/>
                <a:gd name="connsiteX64" fmla="*/ 5251 w 10000"/>
                <a:gd name="connsiteY64" fmla="*/ 4587 h 10000"/>
                <a:gd name="connsiteX65" fmla="*/ 5091 w 10000"/>
                <a:gd name="connsiteY65" fmla="*/ 4603 h 10000"/>
                <a:gd name="connsiteX66" fmla="*/ 4931 w 10000"/>
                <a:gd name="connsiteY66" fmla="*/ 4603 h 10000"/>
                <a:gd name="connsiteX67" fmla="*/ 4771 w 10000"/>
                <a:gd name="connsiteY67" fmla="*/ 4587 h 10000"/>
                <a:gd name="connsiteX68" fmla="*/ 4611 w 10000"/>
                <a:gd name="connsiteY68" fmla="*/ 4556 h 10000"/>
                <a:gd name="connsiteX69" fmla="*/ 4458 w 10000"/>
                <a:gd name="connsiteY69" fmla="*/ 4508 h 10000"/>
                <a:gd name="connsiteX70" fmla="*/ 4298 w 10000"/>
                <a:gd name="connsiteY70" fmla="*/ 4429 h 10000"/>
                <a:gd name="connsiteX71" fmla="*/ 4145 w 10000"/>
                <a:gd name="connsiteY71" fmla="*/ 4349 h 10000"/>
                <a:gd name="connsiteX72" fmla="*/ 3993 w 10000"/>
                <a:gd name="connsiteY72" fmla="*/ 4254 h 10000"/>
                <a:gd name="connsiteX73" fmla="*/ 3847 w 10000"/>
                <a:gd name="connsiteY73" fmla="*/ 4143 h 10000"/>
                <a:gd name="connsiteX74" fmla="*/ 3695 w 10000"/>
                <a:gd name="connsiteY74" fmla="*/ 4016 h 10000"/>
                <a:gd name="connsiteX75" fmla="*/ 3549 w 10000"/>
                <a:gd name="connsiteY75" fmla="*/ 3873 h 10000"/>
                <a:gd name="connsiteX76" fmla="*/ 3411 w 10000"/>
                <a:gd name="connsiteY76" fmla="*/ 3714 h 10000"/>
                <a:gd name="connsiteX77" fmla="*/ 3273 w 10000"/>
                <a:gd name="connsiteY77" fmla="*/ 3540 h 10000"/>
                <a:gd name="connsiteX78" fmla="*/ 3142 w 10000"/>
                <a:gd name="connsiteY78" fmla="*/ 3349 h 10000"/>
                <a:gd name="connsiteX79" fmla="*/ 3011 w 10000"/>
                <a:gd name="connsiteY79" fmla="*/ 3143 h 10000"/>
                <a:gd name="connsiteX80" fmla="*/ 2880 w 10000"/>
                <a:gd name="connsiteY80" fmla="*/ 2921 h 10000"/>
                <a:gd name="connsiteX81" fmla="*/ 2764 w 10000"/>
                <a:gd name="connsiteY81" fmla="*/ 2683 h 10000"/>
                <a:gd name="connsiteX82" fmla="*/ 2647 w 10000"/>
                <a:gd name="connsiteY82" fmla="*/ 2444 h 10000"/>
                <a:gd name="connsiteX83" fmla="*/ 2531 w 10000"/>
                <a:gd name="connsiteY83" fmla="*/ 2175 h 10000"/>
                <a:gd name="connsiteX84" fmla="*/ 2429 w 10000"/>
                <a:gd name="connsiteY84" fmla="*/ 1905 h 10000"/>
                <a:gd name="connsiteX85" fmla="*/ 2327 w 10000"/>
                <a:gd name="connsiteY85" fmla="*/ 1619 h 10000"/>
                <a:gd name="connsiteX86" fmla="*/ 2233 w 10000"/>
                <a:gd name="connsiteY86" fmla="*/ 1302 h 10000"/>
                <a:gd name="connsiteX87" fmla="*/ 2138 w 10000"/>
                <a:gd name="connsiteY87" fmla="*/ 984 h 10000"/>
                <a:gd name="connsiteX88" fmla="*/ 451 w 10000"/>
                <a:gd name="connsiteY88" fmla="*/ 0 h 10000"/>
                <a:gd name="connsiteX89" fmla="*/ 0 w 10000"/>
                <a:gd name="connsiteY89" fmla="*/ 3683 h 10000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60 w 10000"/>
                <a:gd name="connsiteY2" fmla="*/ 4238 h 10000"/>
                <a:gd name="connsiteX3" fmla="*/ 320 w 10000"/>
                <a:gd name="connsiteY3" fmla="*/ 4778 h 10000"/>
                <a:gd name="connsiteX4" fmla="*/ 502 w 10000"/>
                <a:gd name="connsiteY4" fmla="*/ 5286 h 10000"/>
                <a:gd name="connsiteX5" fmla="*/ 684 w 10000"/>
                <a:gd name="connsiteY5" fmla="*/ 5762 h 10000"/>
                <a:gd name="connsiteX6" fmla="*/ 880 w 10000"/>
                <a:gd name="connsiteY6" fmla="*/ 6222 h 10000"/>
                <a:gd name="connsiteX7" fmla="*/ 1084 w 10000"/>
                <a:gd name="connsiteY7" fmla="*/ 6651 h 10000"/>
                <a:gd name="connsiteX8" fmla="*/ 1295 w 10000"/>
                <a:gd name="connsiteY8" fmla="*/ 7063 h 10000"/>
                <a:gd name="connsiteX9" fmla="*/ 1520 w 10000"/>
                <a:gd name="connsiteY9" fmla="*/ 7444 h 10000"/>
                <a:gd name="connsiteX10" fmla="*/ 1745 w 10000"/>
                <a:gd name="connsiteY10" fmla="*/ 7810 h 10000"/>
                <a:gd name="connsiteX11" fmla="*/ 1985 w 10000"/>
                <a:gd name="connsiteY11" fmla="*/ 8143 h 10000"/>
                <a:gd name="connsiteX12" fmla="*/ 2225 w 10000"/>
                <a:gd name="connsiteY12" fmla="*/ 8444 h 10000"/>
                <a:gd name="connsiteX13" fmla="*/ 2473 w 10000"/>
                <a:gd name="connsiteY13" fmla="*/ 8730 h 10000"/>
                <a:gd name="connsiteX14" fmla="*/ 2720 w 10000"/>
                <a:gd name="connsiteY14" fmla="*/ 8968 h 10000"/>
                <a:gd name="connsiteX15" fmla="*/ 2982 w 10000"/>
                <a:gd name="connsiteY15" fmla="*/ 9206 h 10000"/>
                <a:gd name="connsiteX16" fmla="*/ 3244 w 10000"/>
                <a:gd name="connsiteY16" fmla="*/ 9397 h 10000"/>
                <a:gd name="connsiteX17" fmla="*/ 3505 w 10000"/>
                <a:gd name="connsiteY17" fmla="*/ 9571 h 10000"/>
                <a:gd name="connsiteX18" fmla="*/ 3775 w 10000"/>
                <a:gd name="connsiteY18" fmla="*/ 9714 h 10000"/>
                <a:gd name="connsiteX19" fmla="*/ 4051 w 10000"/>
                <a:gd name="connsiteY19" fmla="*/ 9825 h 10000"/>
                <a:gd name="connsiteX20" fmla="*/ 4327 w 10000"/>
                <a:gd name="connsiteY20" fmla="*/ 9921 h 10000"/>
                <a:gd name="connsiteX21" fmla="*/ 4604 w 10000"/>
                <a:gd name="connsiteY21" fmla="*/ 9968 h 10000"/>
                <a:gd name="connsiteX22" fmla="*/ 4880 w 10000"/>
                <a:gd name="connsiteY22" fmla="*/ 10000 h 10000"/>
                <a:gd name="connsiteX23" fmla="*/ 5156 w 10000"/>
                <a:gd name="connsiteY23" fmla="*/ 10000 h 10000"/>
                <a:gd name="connsiteX24" fmla="*/ 5433 w 10000"/>
                <a:gd name="connsiteY24" fmla="*/ 9968 h 10000"/>
                <a:gd name="connsiteX25" fmla="*/ 5716 w 10000"/>
                <a:gd name="connsiteY25" fmla="*/ 9905 h 10000"/>
                <a:gd name="connsiteX26" fmla="*/ 5993 w 10000"/>
                <a:gd name="connsiteY26" fmla="*/ 9825 h 10000"/>
                <a:gd name="connsiteX27" fmla="*/ 6269 w 10000"/>
                <a:gd name="connsiteY27" fmla="*/ 9698 h 10000"/>
                <a:gd name="connsiteX28" fmla="*/ 6545 w 10000"/>
                <a:gd name="connsiteY28" fmla="*/ 9556 h 10000"/>
                <a:gd name="connsiteX29" fmla="*/ 6822 w 10000"/>
                <a:gd name="connsiteY29" fmla="*/ 9365 h 10000"/>
                <a:gd name="connsiteX30" fmla="*/ 7091 w 10000"/>
                <a:gd name="connsiteY30" fmla="*/ 9159 h 10000"/>
                <a:gd name="connsiteX31" fmla="*/ 7360 w 10000"/>
                <a:gd name="connsiteY31" fmla="*/ 8905 h 10000"/>
                <a:gd name="connsiteX32" fmla="*/ 7629 w 10000"/>
                <a:gd name="connsiteY32" fmla="*/ 8635 h 10000"/>
                <a:gd name="connsiteX33" fmla="*/ 7884 w 10000"/>
                <a:gd name="connsiteY33" fmla="*/ 8317 h 10000"/>
                <a:gd name="connsiteX34" fmla="*/ 8058 w 10000"/>
                <a:gd name="connsiteY34" fmla="*/ 8095 h 10000"/>
                <a:gd name="connsiteX35" fmla="*/ 8218 w 10000"/>
                <a:gd name="connsiteY35" fmla="*/ 7873 h 10000"/>
                <a:gd name="connsiteX36" fmla="*/ 8378 w 10000"/>
                <a:gd name="connsiteY36" fmla="*/ 7635 h 10000"/>
                <a:gd name="connsiteX37" fmla="*/ 8531 w 10000"/>
                <a:gd name="connsiteY37" fmla="*/ 7381 h 10000"/>
                <a:gd name="connsiteX38" fmla="*/ 8684 w 10000"/>
                <a:gd name="connsiteY38" fmla="*/ 7111 h 10000"/>
                <a:gd name="connsiteX39" fmla="*/ 8829 w 10000"/>
                <a:gd name="connsiteY39" fmla="*/ 6841 h 10000"/>
                <a:gd name="connsiteX40" fmla="*/ 8967 w 10000"/>
                <a:gd name="connsiteY40" fmla="*/ 6571 h 10000"/>
                <a:gd name="connsiteX41" fmla="*/ 9098 w 10000"/>
                <a:gd name="connsiteY41" fmla="*/ 6286 h 10000"/>
                <a:gd name="connsiteX42" fmla="*/ 9229 w 10000"/>
                <a:gd name="connsiteY42" fmla="*/ 5984 h 10000"/>
                <a:gd name="connsiteX43" fmla="*/ 9353 w 10000"/>
                <a:gd name="connsiteY43" fmla="*/ 5683 h 10000"/>
                <a:gd name="connsiteX44" fmla="*/ 9476 w 10000"/>
                <a:gd name="connsiteY44" fmla="*/ 5365 h 10000"/>
                <a:gd name="connsiteX45" fmla="*/ 9593 w 10000"/>
                <a:gd name="connsiteY45" fmla="*/ 5048 h 10000"/>
                <a:gd name="connsiteX46" fmla="*/ 9702 w 10000"/>
                <a:gd name="connsiteY46" fmla="*/ 4730 h 10000"/>
                <a:gd name="connsiteX47" fmla="*/ 9804 w 10000"/>
                <a:gd name="connsiteY47" fmla="*/ 4397 h 10000"/>
                <a:gd name="connsiteX48" fmla="*/ 9905 w 10000"/>
                <a:gd name="connsiteY48" fmla="*/ 4048 h 10000"/>
                <a:gd name="connsiteX49" fmla="*/ 10000 w 10000"/>
                <a:gd name="connsiteY49" fmla="*/ 3714 h 10000"/>
                <a:gd name="connsiteX50" fmla="*/ 8291 w 10000"/>
                <a:gd name="connsiteY50" fmla="*/ 4698 h 10000"/>
                <a:gd name="connsiteX51" fmla="*/ 7178 w 10000"/>
                <a:gd name="connsiteY51" fmla="*/ 2810 h 10000"/>
                <a:gd name="connsiteX52" fmla="*/ 7011 w 10000"/>
                <a:gd name="connsiteY52" fmla="*/ 3111 h 10000"/>
                <a:gd name="connsiteX53" fmla="*/ 6836 w 10000"/>
                <a:gd name="connsiteY53" fmla="*/ 3381 h 10000"/>
                <a:gd name="connsiteX54" fmla="*/ 6647 w 10000"/>
                <a:gd name="connsiteY54" fmla="*/ 3635 h 10000"/>
                <a:gd name="connsiteX55" fmla="*/ 6502 w 10000"/>
                <a:gd name="connsiteY55" fmla="*/ 3810 h 10000"/>
                <a:gd name="connsiteX56" fmla="*/ 6349 w 10000"/>
                <a:gd name="connsiteY56" fmla="*/ 3968 h 10000"/>
                <a:gd name="connsiteX57" fmla="*/ 6196 w 10000"/>
                <a:gd name="connsiteY57" fmla="*/ 4111 h 10000"/>
                <a:gd name="connsiteX58" fmla="*/ 6036 w 10000"/>
                <a:gd name="connsiteY58" fmla="*/ 4238 h 10000"/>
                <a:gd name="connsiteX59" fmla="*/ 5884 w 10000"/>
                <a:gd name="connsiteY59" fmla="*/ 4349 h 10000"/>
                <a:gd name="connsiteX60" fmla="*/ 5724 w 10000"/>
                <a:gd name="connsiteY60" fmla="*/ 4429 h 10000"/>
                <a:gd name="connsiteX61" fmla="*/ 5564 w 10000"/>
                <a:gd name="connsiteY61" fmla="*/ 4492 h 10000"/>
                <a:gd name="connsiteX62" fmla="*/ 5404 w 10000"/>
                <a:gd name="connsiteY62" fmla="*/ 4556 h 10000"/>
                <a:gd name="connsiteX63" fmla="*/ 5251 w 10000"/>
                <a:gd name="connsiteY63" fmla="*/ 4587 h 10000"/>
                <a:gd name="connsiteX64" fmla="*/ 5091 w 10000"/>
                <a:gd name="connsiteY64" fmla="*/ 4603 h 10000"/>
                <a:gd name="connsiteX65" fmla="*/ 4931 w 10000"/>
                <a:gd name="connsiteY65" fmla="*/ 4603 h 10000"/>
                <a:gd name="connsiteX66" fmla="*/ 4771 w 10000"/>
                <a:gd name="connsiteY66" fmla="*/ 4587 h 10000"/>
                <a:gd name="connsiteX67" fmla="*/ 4611 w 10000"/>
                <a:gd name="connsiteY67" fmla="*/ 4556 h 10000"/>
                <a:gd name="connsiteX68" fmla="*/ 4458 w 10000"/>
                <a:gd name="connsiteY68" fmla="*/ 4508 h 10000"/>
                <a:gd name="connsiteX69" fmla="*/ 4298 w 10000"/>
                <a:gd name="connsiteY69" fmla="*/ 4429 h 10000"/>
                <a:gd name="connsiteX70" fmla="*/ 4145 w 10000"/>
                <a:gd name="connsiteY70" fmla="*/ 4349 h 10000"/>
                <a:gd name="connsiteX71" fmla="*/ 3993 w 10000"/>
                <a:gd name="connsiteY71" fmla="*/ 4254 h 10000"/>
                <a:gd name="connsiteX72" fmla="*/ 3847 w 10000"/>
                <a:gd name="connsiteY72" fmla="*/ 4143 h 10000"/>
                <a:gd name="connsiteX73" fmla="*/ 3695 w 10000"/>
                <a:gd name="connsiteY73" fmla="*/ 4016 h 10000"/>
                <a:gd name="connsiteX74" fmla="*/ 3549 w 10000"/>
                <a:gd name="connsiteY74" fmla="*/ 3873 h 10000"/>
                <a:gd name="connsiteX75" fmla="*/ 3411 w 10000"/>
                <a:gd name="connsiteY75" fmla="*/ 3714 h 10000"/>
                <a:gd name="connsiteX76" fmla="*/ 3273 w 10000"/>
                <a:gd name="connsiteY76" fmla="*/ 3540 h 10000"/>
                <a:gd name="connsiteX77" fmla="*/ 3142 w 10000"/>
                <a:gd name="connsiteY77" fmla="*/ 3349 h 10000"/>
                <a:gd name="connsiteX78" fmla="*/ 3011 w 10000"/>
                <a:gd name="connsiteY78" fmla="*/ 3143 h 10000"/>
                <a:gd name="connsiteX79" fmla="*/ 2880 w 10000"/>
                <a:gd name="connsiteY79" fmla="*/ 2921 h 10000"/>
                <a:gd name="connsiteX80" fmla="*/ 2764 w 10000"/>
                <a:gd name="connsiteY80" fmla="*/ 2683 h 10000"/>
                <a:gd name="connsiteX81" fmla="*/ 2647 w 10000"/>
                <a:gd name="connsiteY81" fmla="*/ 2444 h 10000"/>
                <a:gd name="connsiteX82" fmla="*/ 2531 w 10000"/>
                <a:gd name="connsiteY82" fmla="*/ 2175 h 10000"/>
                <a:gd name="connsiteX83" fmla="*/ 2429 w 10000"/>
                <a:gd name="connsiteY83" fmla="*/ 1905 h 10000"/>
                <a:gd name="connsiteX84" fmla="*/ 2327 w 10000"/>
                <a:gd name="connsiteY84" fmla="*/ 1619 h 10000"/>
                <a:gd name="connsiteX85" fmla="*/ 2233 w 10000"/>
                <a:gd name="connsiteY85" fmla="*/ 1302 h 10000"/>
                <a:gd name="connsiteX86" fmla="*/ 2138 w 10000"/>
                <a:gd name="connsiteY86" fmla="*/ 984 h 10000"/>
                <a:gd name="connsiteX87" fmla="*/ 451 w 10000"/>
                <a:gd name="connsiteY87" fmla="*/ 0 h 10000"/>
                <a:gd name="connsiteX88" fmla="*/ 0 w 10000"/>
                <a:gd name="connsiteY88" fmla="*/ 3683 h 10000"/>
                <a:gd name="connsiteX0" fmla="*/ 0 w 9905"/>
                <a:gd name="connsiteY0" fmla="*/ 3683 h 10000"/>
                <a:gd name="connsiteX1" fmla="*/ 0 w 9905"/>
                <a:gd name="connsiteY1" fmla="*/ 3683 h 10000"/>
                <a:gd name="connsiteX2" fmla="*/ 160 w 9905"/>
                <a:gd name="connsiteY2" fmla="*/ 4238 h 10000"/>
                <a:gd name="connsiteX3" fmla="*/ 320 w 9905"/>
                <a:gd name="connsiteY3" fmla="*/ 4778 h 10000"/>
                <a:gd name="connsiteX4" fmla="*/ 502 w 9905"/>
                <a:gd name="connsiteY4" fmla="*/ 5286 h 10000"/>
                <a:gd name="connsiteX5" fmla="*/ 684 w 9905"/>
                <a:gd name="connsiteY5" fmla="*/ 5762 h 10000"/>
                <a:gd name="connsiteX6" fmla="*/ 880 w 9905"/>
                <a:gd name="connsiteY6" fmla="*/ 6222 h 10000"/>
                <a:gd name="connsiteX7" fmla="*/ 1084 w 9905"/>
                <a:gd name="connsiteY7" fmla="*/ 6651 h 10000"/>
                <a:gd name="connsiteX8" fmla="*/ 1295 w 9905"/>
                <a:gd name="connsiteY8" fmla="*/ 7063 h 10000"/>
                <a:gd name="connsiteX9" fmla="*/ 1520 w 9905"/>
                <a:gd name="connsiteY9" fmla="*/ 7444 h 10000"/>
                <a:gd name="connsiteX10" fmla="*/ 1745 w 9905"/>
                <a:gd name="connsiteY10" fmla="*/ 7810 h 10000"/>
                <a:gd name="connsiteX11" fmla="*/ 1985 w 9905"/>
                <a:gd name="connsiteY11" fmla="*/ 8143 h 10000"/>
                <a:gd name="connsiteX12" fmla="*/ 2225 w 9905"/>
                <a:gd name="connsiteY12" fmla="*/ 8444 h 10000"/>
                <a:gd name="connsiteX13" fmla="*/ 2473 w 9905"/>
                <a:gd name="connsiteY13" fmla="*/ 8730 h 10000"/>
                <a:gd name="connsiteX14" fmla="*/ 2720 w 9905"/>
                <a:gd name="connsiteY14" fmla="*/ 8968 h 10000"/>
                <a:gd name="connsiteX15" fmla="*/ 2982 w 9905"/>
                <a:gd name="connsiteY15" fmla="*/ 9206 h 10000"/>
                <a:gd name="connsiteX16" fmla="*/ 3244 w 9905"/>
                <a:gd name="connsiteY16" fmla="*/ 9397 h 10000"/>
                <a:gd name="connsiteX17" fmla="*/ 3505 w 9905"/>
                <a:gd name="connsiteY17" fmla="*/ 9571 h 10000"/>
                <a:gd name="connsiteX18" fmla="*/ 3775 w 9905"/>
                <a:gd name="connsiteY18" fmla="*/ 9714 h 10000"/>
                <a:gd name="connsiteX19" fmla="*/ 4051 w 9905"/>
                <a:gd name="connsiteY19" fmla="*/ 9825 h 10000"/>
                <a:gd name="connsiteX20" fmla="*/ 4327 w 9905"/>
                <a:gd name="connsiteY20" fmla="*/ 9921 h 10000"/>
                <a:gd name="connsiteX21" fmla="*/ 4604 w 9905"/>
                <a:gd name="connsiteY21" fmla="*/ 9968 h 10000"/>
                <a:gd name="connsiteX22" fmla="*/ 4880 w 9905"/>
                <a:gd name="connsiteY22" fmla="*/ 10000 h 10000"/>
                <a:gd name="connsiteX23" fmla="*/ 5156 w 9905"/>
                <a:gd name="connsiteY23" fmla="*/ 10000 h 10000"/>
                <a:gd name="connsiteX24" fmla="*/ 5433 w 9905"/>
                <a:gd name="connsiteY24" fmla="*/ 9968 h 10000"/>
                <a:gd name="connsiteX25" fmla="*/ 5716 w 9905"/>
                <a:gd name="connsiteY25" fmla="*/ 9905 h 10000"/>
                <a:gd name="connsiteX26" fmla="*/ 5993 w 9905"/>
                <a:gd name="connsiteY26" fmla="*/ 9825 h 10000"/>
                <a:gd name="connsiteX27" fmla="*/ 6269 w 9905"/>
                <a:gd name="connsiteY27" fmla="*/ 9698 h 10000"/>
                <a:gd name="connsiteX28" fmla="*/ 6545 w 9905"/>
                <a:gd name="connsiteY28" fmla="*/ 9556 h 10000"/>
                <a:gd name="connsiteX29" fmla="*/ 6822 w 9905"/>
                <a:gd name="connsiteY29" fmla="*/ 9365 h 10000"/>
                <a:gd name="connsiteX30" fmla="*/ 7091 w 9905"/>
                <a:gd name="connsiteY30" fmla="*/ 9159 h 10000"/>
                <a:gd name="connsiteX31" fmla="*/ 7360 w 9905"/>
                <a:gd name="connsiteY31" fmla="*/ 8905 h 10000"/>
                <a:gd name="connsiteX32" fmla="*/ 7629 w 9905"/>
                <a:gd name="connsiteY32" fmla="*/ 8635 h 10000"/>
                <a:gd name="connsiteX33" fmla="*/ 7884 w 9905"/>
                <a:gd name="connsiteY33" fmla="*/ 8317 h 10000"/>
                <a:gd name="connsiteX34" fmla="*/ 8058 w 9905"/>
                <a:gd name="connsiteY34" fmla="*/ 8095 h 10000"/>
                <a:gd name="connsiteX35" fmla="*/ 8218 w 9905"/>
                <a:gd name="connsiteY35" fmla="*/ 7873 h 10000"/>
                <a:gd name="connsiteX36" fmla="*/ 8378 w 9905"/>
                <a:gd name="connsiteY36" fmla="*/ 7635 h 10000"/>
                <a:gd name="connsiteX37" fmla="*/ 8531 w 9905"/>
                <a:gd name="connsiteY37" fmla="*/ 7381 h 10000"/>
                <a:gd name="connsiteX38" fmla="*/ 8684 w 9905"/>
                <a:gd name="connsiteY38" fmla="*/ 7111 h 10000"/>
                <a:gd name="connsiteX39" fmla="*/ 8829 w 9905"/>
                <a:gd name="connsiteY39" fmla="*/ 6841 h 10000"/>
                <a:gd name="connsiteX40" fmla="*/ 8967 w 9905"/>
                <a:gd name="connsiteY40" fmla="*/ 6571 h 10000"/>
                <a:gd name="connsiteX41" fmla="*/ 9098 w 9905"/>
                <a:gd name="connsiteY41" fmla="*/ 6286 h 10000"/>
                <a:gd name="connsiteX42" fmla="*/ 9229 w 9905"/>
                <a:gd name="connsiteY42" fmla="*/ 5984 h 10000"/>
                <a:gd name="connsiteX43" fmla="*/ 9353 w 9905"/>
                <a:gd name="connsiteY43" fmla="*/ 5683 h 10000"/>
                <a:gd name="connsiteX44" fmla="*/ 9476 w 9905"/>
                <a:gd name="connsiteY44" fmla="*/ 5365 h 10000"/>
                <a:gd name="connsiteX45" fmla="*/ 9593 w 9905"/>
                <a:gd name="connsiteY45" fmla="*/ 5048 h 10000"/>
                <a:gd name="connsiteX46" fmla="*/ 9702 w 9905"/>
                <a:gd name="connsiteY46" fmla="*/ 4730 h 10000"/>
                <a:gd name="connsiteX47" fmla="*/ 9804 w 9905"/>
                <a:gd name="connsiteY47" fmla="*/ 4397 h 10000"/>
                <a:gd name="connsiteX48" fmla="*/ 9905 w 9905"/>
                <a:gd name="connsiteY48" fmla="*/ 4048 h 10000"/>
                <a:gd name="connsiteX49" fmla="*/ 8291 w 9905"/>
                <a:gd name="connsiteY49" fmla="*/ 4698 h 10000"/>
                <a:gd name="connsiteX50" fmla="*/ 7178 w 9905"/>
                <a:gd name="connsiteY50" fmla="*/ 2810 h 10000"/>
                <a:gd name="connsiteX51" fmla="*/ 7011 w 9905"/>
                <a:gd name="connsiteY51" fmla="*/ 3111 h 10000"/>
                <a:gd name="connsiteX52" fmla="*/ 6836 w 9905"/>
                <a:gd name="connsiteY52" fmla="*/ 3381 h 10000"/>
                <a:gd name="connsiteX53" fmla="*/ 6647 w 9905"/>
                <a:gd name="connsiteY53" fmla="*/ 3635 h 10000"/>
                <a:gd name="connsiteX54" fmla="*/ 6502 w 9905"/>
                <a:gd name="connsiteY54" fmla="*/ 3810 h 10000"/>
                <a:gd name="connsiteX55" fmla="*/ 6349 w 9905"/>
                <a:gd name="connsiteY55" fmla="*/ 3968 h 10000"/>
                <a:gd name="connsiteX56" fmla="*/ 6196 w 9905"/>
                <a:gd name="connsiteY56" fmla="*/ 4111 h 10000"/>
                <a:gd name="connsiteX57" fmla="*/ 6036 w 9905"/>
                <a:gd name="connsiteY57" fmla="*/ 4238 h 10000"/>
                <a:gd name="connsiteX58" fmla="*/ 5884 w 9905"/>
                <a:gd name="connsiteY58" fmla="*/ 4349 h 10000"/>
                <a:gd name="connsiteX59" fmla="*/ 5724 w 9905"/>
                <a:gd name="connsiteY59" fmla="*/ 4429 h 10000"/>
                <a:gd name="connsiteX60" fmla="*/ 5564 w 9905"/>
                <a:gd name="connsiteY60" fmla="*/ 4492 h 10000"/>
                <a:gd name="connsiteX61" fmla="*/ 5404 w 9905"/>
                <a:gd name="connsiteY61" fmla="*/ 4556 h 10000"/>
                <a:gd name="connsiteX62" fmla="*/ 5251 w 9905"/>
                <a:gd name="connsiteY62" fmla="*/ 4587 h 10000"/>
                <a:gd name="connsiteX63" fmla="*/ 5091 w 9905"/>
                <a:gd name="connsiteY63" fmla="*/ 4603 h 10000"/>
                <a:gd name="connsiteX64" fmla="*/ 4931 w 9905"/>
                <a:gd name="connsiteY64" fmla="*/ 4603 h 10000"/>
                <a:gd name="connsiteX65" fmla="*/ 4771 w 9905"/>
                <a:gd name="connsiteY65" fmla="*/ 4587 h 10000"/>
                <a:gd name="connsiteX66" fmla="*/ 4611 w 9905"/>
                <a:gd name="connsiteY66" fmla="*/ 4556 h 10000"/>
                <a:gd name="connsiteX67" fmla="*/ 4458 w 9905"/>
                <a:gd name="connsiteY67" fmla="*/ 4508 h 10000"/>
                <a:gd name="connsiteX68" fmla="*/ 4298 w 9905"/>
                <a:gd name="connsiteY68" fmla="*/ 4429 h 10000"/>
                <a:gd name="connsiteX69" fmla="*/ 4145 w 9905"/>
                <a:gd name="connsiteY69" fmla="*/ 4349 h 10000"/>
                <a:gd name="connsiteX70" fmla="*/ 3993 w 9905"/>
                <a:gd name="connsiteY70" fmla="*/ 4254 h 10000"/>
                <a:gd name="connsiteX71" fmla="*/ 3847 w 9905"/>
                <a:gd name="connsiteY71" fmla="*/ 4143 h 10000"/>
                <a:gd name="connsiteX72" fmla="*/ 3695 w 9905"/>
                <a:gd name="connsiteY72" fmla="*/ 4016 h 10000"/>
                <a:gd name="connsiteX73" fmla="*/ 3549 w 9905"/>
                <a:gd name="connsiteY73" fmla="*/ 3873 h 10000"/>
                <a:gd name="connsiteX74" fmla="*/ 3411 w 9905"/>
                <a:gd name="connsiteY74" fmla="*/ 3714 h 10000"/>
                <a:gd name="connsiteX75" fmla="*/ 3273 w 9905"/>
                <a:gd name="connsiteY75" fmla="*/ 3540 h 10000"/>
                <a:gd name="connsiteX76" fmla="*/ 3142 w 9905"/>
                <a:gd name="connsiteY76" fmla="*/ 3349 h 10000"/>
                <a:gd name="connsiteX77" fmla="*/ 3011 w 9905"/>
                <a:gd name="connsiteY77" fmla="*/ 3143 h 10000"/>
                <a:gd name="connsiteX78" fmla="*/ 2880 w 9905"/>
                <a:gd name="connsiteY78" fmla="*/ 2921 h 10000"/>
                <a:gd name="connsiteX79" fmla="*/ 2764 w 9905"/>
                <a:gd name="connsiteY79" fmla="*/ 2683 h 10000"/>
                <a:gd name="connsiteX80" fmla="*/ 2647 w 9905"/>
                <a:gd name="connsiteY80" fmla="*/ 2444 h 10000"/>
                <a:gd name="connsiteX81" fmla="*/ 2531 w 9905"/>
                <a:gd name="connsiteY81" fmla="*/ 2175 h 10000"/>
                <a:gd name="connsiteX82" fmla="*/ 2429 w 9905"/>
                <a:gd name="connsiteY82" fmla="*/ 1905 h 10000"/>
                <a:gd name="connsiteX83" fmla="*/ 2327 w 9905"/>
                <a:gd name="connsiteY83" fmla="*/ 1619 h 10000"/>
                <a:gd name="connsiteX84" fmla="*/ 2233 w 9905"/>
                <a:gd name="connsiteY84" fmla="*/ 1302 h 10000"/>
                <a:gd name="connsiteX85" fmla="*/ 2138 w 9905"/>
                <a:gd name="connsiteY85" fmla="*/ 984 h 10000"/>
                <a:gd name="connsiteX86" fmla="*/ 451 w 9905"/>
                <a:gd name="connsiteY86" fmla="*/ 0 h 10000"/>
                <a:gd name="connsiteX87" fmla="*/ 0 w 9905"/>
                <a:gd name="connsiteY87" fmla="*/ 3683 h 10000"/>
                <a:gd name="connsiteX0" fmla="*/ 0 w 9898"/>
                <a:gd name="connsiteY0" fmla="*/ 3683 h 10000"/>
                <a:gd name="connsiteX1" fmla="*/ 0 w 9898"/>
                <a:gd name="connsiteY1" fmla="*/ 3683 h 10000"/>
                <a:gd name="connsiteX2" fmla="*/ 162 w 9898"/>
                <a:gd name="connsiteY2" fmla="*/ 4238 h 10000"/>
                <a:gd name="connsiteX3" fmla="*/ 323 w 9898"/>
                <a:gd name="connsiteY3" fmla="*/ 4778 h 10000"/>
                <a:gd name="connsiteX4" fmla="*/ 507 w 9898"/>
                <a:gd name="connsiteY4" fmla="*/ 5286 h 10000"/>
                <a:gd name="connsiteX5" fmla="*/ 691 w 9898"/>
                <a:gd name="connsiteY5" fmla="*/ 5762 h 10000"/>
                <a:gd name="connsiteX6" fmla="*/ 888 w 9898"/>
                <a:gd name="connsiteY6" fmla="*/ 6222 h 10000"/>
                <a:gd name="connsiteX7" fmla="*/ 1094 w 9898"/>
                <a:gd name="connsiteY7" fmla="*/ 6651 h 10000"/>
                <a:gd name="connsiteX8" fmla="*/ 1307 w 9898"/>
                <a:gd name="connsiteY8" fmla="*/ 7063 h 10000"/>
                <a:gd name="connsiteX9" fmla="*/ 1535 w 9898"/>
                <a:gd name="connsiteY9" fmla="*/ 7444 h 10000"/>
                <a:gd name="connsiteX10" fmla="*/ 1762 w 9898"/>
                <a:gd name="connsiteY10" fmla="*/ 7810 h 10000"/>
                <a:gd name="connsiteX11" fmla="*/ 2004 w 9898"/>
                <a:gd name="connsiteY11" fmla="*/ 8143 h 10000"/>
                <a:gd name="connsiteX12" fmla="*/ 2246 w 9898"/>
                <a:gd name="connsiteY12" fmla="*/ 8444 h 10000"/>
                <a:gd name="connsiteX13" fmla="*/ 2497 w 9898"/>
                <a:gd name="connsiteY13" fmla="*/ 8730 h 10000"/>
                <a:gd name="connsiteX14" fmla="*/ 2746 w 9898"/>
                <a:gd name="connsiteY14" fmla="*/ 8968 h 10000"/>
                <a:gd name="connsiteX15" fmla="*/ 3011 w 9898"/>
                <a:gd name="connsiteY15" fmla="*/ 9206 h 10000"/>
                <a:gd name="connsiteX16" fmla="*/ 3275 w 9898"/>
                <a:gd name="connsiteY16" fmla="*/ 9397 h 10000"/>
                <a:gd name="connsiteX17" fmla="*/ 3539 w 9898"/>
                <a:gd name="connsiteY17" fmla="*/ 9571 h 10000"/>
                <a:gd name="connsiteX18" fmla="*/ 3811 w 9898"/>
                <a:gd name="connsiteY18" fmla="*/ 9714 h 10000"/>
                <a:gd name="connsiteX19" fmla="*/ 4090 w 9898"/>
                <a:gd name="connsiteY19" fmla="*/ 9825 h 10000"/>
                <a:gd name="connsiteX20" fmla="*/ 4369 w 9898"/>
                <a:gd name="connsiteY20" fmla="*/ 9921 h 10000"/>
                <a:gd name="connsiteX21" fmla="*/ 4648 w 9898"/>
                <a:gd name="connsiteY21" fmla="*/ 9968 h 10000"/>
                <a:gd name="connsiteX22" fmla="*/ 4927 w 9898"/>
                <a:gd name="connsiteY22" fmla="*/ 10000 h 10000"/>
                <a:gd name="connsiteX23" fmla="*/ 5205 w 9898"/>
                <a:gd name="connsiteY23" fmla="*/ 10000 h 10000"/>
                <a:gd name="connsiteX24" fmla="*/ 5485 w 9898"/>
                <a:gd name="connsiteY24" fmla="*/ 9968 h 10000"/>
                <a:gd name="connsiteX25" fmla="*/ 5771 w 9898"/>
                <a:gd name="connsiteY25" fmla="*/ 9905 h 10000"/>
                <a:gd name="connsiteX26" fmla="*/ 6050 w 9898"/>
                <a:gd name="connsiteY26" fmla="*/ 9825 h 10000"/>
                <a:gd name="connsiteX27" fmla="*/ 6329 w 9898"/>
                <a:gd name="connsiteY27" fmla="*/ 9698 h 10000"/>
                <a:gd name="connsiteX28" fmla="*/ 6608 w 9898"/>
                <a:gd name="connsiteY28" fmla="*/ 9556 h 10000"/>
                <a:gd name="connsiteX29" fmla="*/ 6887 w 9898"/>
                <a:gd name="connsiteY29" fmla="*/ 9365 h 10000"/>
                <a:gd name="connsiteX30" fmla="*/ 7159 w 9898"/>
                <a:gd name="connsiteY30" fmla="*/ 9159 h 10000"/>
                <a:gd name="connsiteX31" fmla="*/ 7431 w 9898"/>
                <a:gd name="connsiteY31" fmla="*/ 8905 h 10000"/>
                <a:gd name="connsiteX32" fmla="*/ 7702 w 9898"/>
                <a:gd name="connsiteY32" fmla="*/ 8635 h 10000"/>
                <a:gd name="connsiteX33" fmla="*/ 7960 w 9898"/>
                <a:gd name="connsiteY33" fmla="*/ 8317 h 10000"/>
                <a:gd name="connsiteX34" fmla="*/ 8135 w 9898"/>
                <a:gd name="connsiteY34" fmla="*/ 8095 h 10000"/>
                <a:gd name="connsiteX35" fmla="*/ 8297 w 9898"/>
                <a:gd name="connsiteY35" fmla="*/ 7873 h 10000"/>
                <a:gd name="connsiteX36" fmla="*/ 8458 w 9898"/>
                <a:gd name="connsiteY36" fmla="*/ 7635 h 10000"/>
                <a:gd name="connsiteX37" fmla="*/ 8613 w 9898"/>
                <a:gd name="connsiteY37" fmla="*/ 7381 h 10000"/>
                <a:gd name="connsiteX38" fmla="*/ 8767 w 9898"/>
                <a:gd name="connsiteY38" fmla="*/ 7111 h 10000"/>
                <a:gd name="connsiteX39" fmla="*/ 8914 w 9898"/>
                <a:gd name="connsiteY39" fmla="*/ 6841 h 10000"/>
                <a:gd name="connsiteX40" fmla="*/ 9053 w 9898"/>
                <a:gd name="connsiteY40" fmla="*/ 6571 h 10000"/>
                <a:gd name="connsiteX41" fmla="*/ 9185 w 9898"/>
                <a:gd name="connsiteY41" fmla="*/ 6286 h 10000"/>
                <a:gd name="connsiteX42" fmla="*/ 9318 w 9898"/>
                <a:gd name="connsiteY42" fmla="*/ 5984 h 10000"/>
                <a:gd name="connsiteX43" fmla="*/ 9443 w 9898"/>
                <a:gd name="connsiteY43" fmla="*/ 5683 h 10000"/>
                <a:gd name="connsiteX44" fmla="*/ 9567 w 9898"/>
                <a:gd name="connsiteY44" fmla="*/ 5365 h 10000"/>
                <a:gd name="connsiteX45" fmla="*/ 9685 w 9898"/>
                <a:gd name="connsiteY45" fmla="*/ 5048 h 10000"/>
                <a:gd name="connsiteX46" fmla="*/ 9795 w 9898"/>
                <a:gd name="connsiteY46" fmla="*/ 4730 h 10000"/>
                <a:gd name="connsiteX47" fmla="*/ 9898 w 9898"/>
                <a:gd name="connsiteY47" fmla="*/ 4397 h 10000"/>
                <a:gd name="connsiteX48" fmla="*/ 8371 w 9898"/>
                <a:gd name="connsiteY48" fmla="*/ 4698 h 10000"/>
                <a:gd name="connsiteX49" fmla="*/ 7247 w 9898"/>
                <a:gd name="connsiteY49" fmla="*/ 2810 h 10000"/>
                <a:gd name="connsiteX50" fmla="*/ 7078 w 9898"/>
                <a:gd name="connsiteY50" fmla="*/ 3111 h 10000"/>
                <a:gd name="connsiteX51" fmla="*/ 6902 w 9898"/>
                <a:gd name="connsiteY51" fmla="*/ 3381 h 10000"/>
                <a:gd name="connsiteX52" fmla="*/ 6711 w 9898"/>
                <a:gd name="connsiteY52" fmla="*/ 3635 h 10000"/>
                <a:gd name="connsiteX53" fmla="*/ 6564 w 9898"/>
                <a:gd name="connsiteY53" fmla="*/ 3810 h 10000"/>
                <a:gd name="connsiteX54" fmla="*/ 6410 w 9898"/>
                <a:gd name="connsiteY54" fmla="*/ 3968 h 10000"/>
                <a:gd name="connsiteX55" fmla="*/ 6255 w 9898"/>
                <a:gd name="connsiteY55" fmla="*/ 4111 h 10000"/>
                <a:gd name="connsiteX56" fmla="*/ 6094 w 9898"/>
                <a:gd name="connsiteY56" fmla="*/ 4238 h 10000"/>
                <a:gd name="connsiteX57" fmla="*/ 5940 w 9898"/>
                <a:gd name="connsiteY57" fmla="*/ 4349 h 10000"/>
                <a:gd name="connsiteX58" fmla="*/ 5779 w 9898"/>
                <a:gd name="connsiteY58" fmla="*/ 4429 h 10000"/>
                <a:gd name="connsiteX59" fmla="*/ 5617 w 9898"/>
                <a:gd name="connsiteY59" fmla="*/ 4492 h 10000"/>
                <a:gd name="connsiteX60" fmla="*/ 5456 w 9898"/>
                <a:gd name="connsiteY60" fmla="*/ 4556 h 10000"/>
                <a:gd name="connsiteX61" fmla="*/ 5301 w 9898"/>
                <a:gd name="connsiteY61" fmla="*/ 4587 h 10000"/>
                <a:gd name="connsiteX62" fmla="*/ 5140 w 9898"/>
                <a:gd name="connsiteY62" fmla="*/ 4603 h 10000"/>
                <a:gd name="connsiteX63" fmla="*/ 4978 w 9898"/>
                <a:gd name="connsiteY63" fmla="*/ 4603 h 10000"/>
                <a:gd name="connsiteX64" fmla="*/ 4817 w 9898"/>
                <a:gd name="connsiteY64" fmla="*/ 4587 h 10000"/>
                <a:gd name="connsiteX65" fmla="*/ 4655 w 9898"/>
                <a:gd name="connsiteY65" fmla="*/ 4556 h 10000"/>
                <a:gd name="connsiteX66" fmla="*/ 4501 w 9898"/>
                <a:gd name="connsiteY66" fmla="*/ 4508 h 10000"/>
                <a:gd name="connsiteX67" fmla="*/ 4339 w 9898"/>
                <a:gd name="connsiteY67" fmla="*/ 4429 h 10000"/>
                <a:gd name="connsiteX68" fmla="*/ 4185 w 9898"/>
                <a:gd name="connsiteY68" fmla="*/ 4349 h 10000"/>
                <a:gd name="connsiteX69" fmla="*/ 4031 w 9898"/>
                <a:gd name="connsiteY69" fmla="*/ 4254 h 10000"/>
                <a:gd name="connsiteX70" fmla="*/ 3884 w 9898"/>
                <a:gd name="connsiteY70" fmla="*/ 4143 h 10000"/>
                <a:gd name="connsiteX71" fmla="*/ 3730 w 9898"/>
                <a:gd name="connsiteY71" fmla="*/ 4016 h 10000"/>
                <a:gd name="connsiteX72" fmla="*/ 3583 w 9898"/>
                <a:gd name="connsiteY72" fmla="*/ 3873 h 10000"/>
                <a:gd name="connsiteX73" fmla="*/ 3444 w 9898"/>
                <a:gd name="connsiteY73" fmla="*/ 3714 h 10000"/>
                <a:gd name="connsiteX74" fmla="*/ 3304 w 9898"/>
                <a:gd name="connsiteY74" fmla="*/ 3540 h 10000"/>
                <a:gd name="connsiteX75" fmla="*/ 3172 w 9898"/>
                <a:gd name="connsiteY75" fmla="*/ 3349 h 10000"/>
                <a:gd name="connsiteX76" fmla="*/ 3040 w 9898"/>
                <a:gd name="connsiteY76" fmla="*/ 3143 h 10000"/>
                <a:gd name="connsiteX77" fmla="*/ 2908 w 9898"/>
                <a:gd name="connsiteY77" fmla="*/ 2921 h 10000"/>
                <a:gd name="connsiteX78" fmla="*/ 2791 w 9898"/>
                <a:gd name="connsiteY78" fmla="*/ 2683 h 10000"/>
                <a:gd name="connsiteX79" fmla="*/ 2672 w 9898"/>
                <a:gd name="connsiteY79" fmla="*/ 2444 h 10000"/>
                <a:gd name="connsiteX80" fmla="*/ 2555 w 9898"/>
                <a:gd name="connsiteY80" fmla="*/ 2175 h 10000"/>
                <a:gd name="connsiteX81" fmla="*/ 2452 w 9898"/>
                <a:gd name="connsiteY81" fmla="*/ 1905 h 10000"/>
                <a:gd name="connsiteX82" fmla="*/ 2349 w 9898"/>
                <a:gd name="connsiteY82" fmla="*/ 1619 h 10000"/>
                <a:gd name="connsiteX83" fmla="*/ 2254 w 9898"/>
                <a:gd name="connsiteY83" fmla="*/ 1302 h 10000"/>
                <a:gd name="connsiteX84" fmla="*/ 2159 w 9898"/>
                <a:gd name="connsiteY84" fmla="*/ 984 h 10000"/>
                <a:gd name="connsiteX85" fmla="*/ 455 w 9898"/>
                <a:gd name="connsiteY85" fmla="*/ 0 h 10000"/>
                <a:gd name="connsiteX86" fmla="*/ 0 w 9898"/>
                <a:gd name="connsiteY86" fmla="*/ 3683 h 10000"/>
                <a:gd name="connsiteX0" fmla="*/ 0 w 9896"/>
                <a:gd name="connsiteY0" fmla="*/ 3683 h 10000"/>
                <a:gd name="connsiteX1" fmla="*/ 0 w 9896"/>
                <a:gd name="connsiteY1" fmla="*/ 3683 h 10000"/>
                <a:gd name="connsiteX2" fmla="*/ 164 w 9896"/>
                <a:gd name="connsiteY2" fmla="*/ 4238 h 10000"/>
                <a:gd name="connsiteX3" fmla="*/ 326 w 9896"/>
                <a:gd name="connsiteY3" fmla="*/ 4778 h 10000"/>
                <a:gd name="connsiteX4" fmla="*/ 512 w 9896"/>
                <a:gd name="connsiteY4" fmla="*/ 5286 h 10000"/>
                <a:gd name="connsiteX5" fmla="*/ 698 w 9896"/>
                <a:gd name="connsiteY5" fmla="*/ 5762 h 10000"/>
                <a:gd name="connsiteX6" fmla="*/ 897 w 9896"/>
                <a:gd name="connsiteY6" fmla="*/ 6222 h 10000"/>
                <a:gd name="connsiteX7" fmla="*/ 1105 w 9896"/>
                <a:gd name="connsiteY7" fmla="*/ 6651 h 10000"/>
                <a:gd name="connsiteX8" fmla="*/ 1320 w 9896"/>
                <a:gd name="connsiteY8" fmla="*/ 7063 h 10000"/>
                <a:gd name="connsiteX9" fmla="*/ 1551 w 9896"/>
                <a:gd name="connsiteY9" fmla="*/ 7444 h 10000"/>
                <a:gd name="connsiteX10" fmla="*/ 1780 w 9896"/>
                <a:gd name="connsiteY10" fmla="*/ 7810 h 10000"/>
                <a:gd name="connsiteX11" fmla="*/ 2025 w 9896"/>
                <a:gd name="connsiteY11" fmla="*/ 8143 h 10000"/>
                <a:gd name="connsiteX12" fmla="*/ 2269 w 9896"/>
                <a:gd name="connsiteY12" fmla="*/ 8444 h 10000"/>
                <a:gd name="connsiteX13" fmla="*/ 2523 w 9896"/>
                <a:gd name="connsiteY13" fmla="*/ 8730 h 10000"/>
                <a:gd name="connsiteX14" fmla="*/ 2774 w 9896"/>
                <a:gd name="connsiteY14" fmla="*/ 8968 h 10000"/>
                <a:gd name="connsiteX15" fmla="*/ 3042 w 9896"/>
                <a:gd name="connsiteY15" fmla="*/ 9206 h 10000"/>
                <a:gd name="connsiteX16" fmla="*/ 3309 w 9896"/>
                <a:gd name="connsiteY16" fmla="*/ 9397 h 10000"/>
                <a:gd name="connsiteX17" fmla="*/ 3575 w 9896"/>
                <a:gd name="connsiteY17" fmla="*/ 9571 h 10000"/>
                <a:gd name="connsiteX18" fmla="*/ 3850 w 9896"/>
                <a:gd name="connsiteY18" fmla="*/ 9714 h 10000"/>
                <a:gd name="connsiteX19" fmla="*/ 4132 w 9896"/>
                <a:gd name="connsiteY19" fmla="*/ 9825 h 10000"/>
                <a:gd name="connsiteX20" fmla="*/ 4414 w 9896"/>
                <a:gd name="connsiteY20" fmla="*/ 9921 h 10000"/>
                <a:gd name="connsiteX21" fmla="*/ 4696 w 9896"/>
                <a:gd name="connsiteY21" fmla="*/ 9968 h 10000"/>
                <a:gd name="connsiteX22" fmla="*/ 4978 w 9896"/>
                <a:gd name="connsiteY22" fmla="*/ 10000 h 10000"/>
                <a:gd name="connsiteX23" fmla="*/ 5259 w 9896"/>
                <a:gd name="connsiteY23" fmla="*/ 10000 h 10000"/>
                <a:gd name="connsiteX24" fmla="*/ 5542 w 9896"/>
                <a:gd name="connsiteY24" fmla="*/ 9968 h 10000"/>
                <a:gd name="connsiteX25" fmla="*/ 5830 w 9896"/>
                <a:gd name="connsiteY25" fmla="*/ 9905 h 10000"/>
                <a:gd name="connsiteX26" fmla="*/ 6112 w 9896"/>
                <a:gd name="connsiteY26" fmla="*/ 9825 h 10000"/>
                <a:gd name="connsiteX27" fmla="*/ 6394 w 9896"/>
                <a:gd name="connsiteY27" fmla="*/ 9698 h 10000"/>
                <a:gd name="connsiteX28" fmla="*/ 6676 w 9896"/>
                <a:gd name="connsiteY28" fmla="*/ 9556 h 10000"/>
                <a:gd name="connsiteX29" fmla="*/ 6958 w 9896"/>
                <a:gd name="connsiteY29" fmla="*/ 9365 h 10000"/>
                <a:gd name="connsiteX30" fmla="*/ 7233 w 9896"/>
                <a:gd name="connsiteY30" fmla="*/ 9159 h 10000"/>
                <a:gd name="connsiteX31" fmla="*/ 7508 w 9896"/>
                <a:gd name="connsiteY31" fmla="*/ 8905 h 10000"/>
                <a:gd name="connsiteX32" fmla="*/ 7781 w 9896"/>
                <a:gd name="connsiteY32" fmla="*/ 8635 h 10000"/>
                <a:gd name="connsiteX33" fmla="*/ 8042 w 9896"/>
                <a:gd name="connsiteY33" fmla="*/ 8317 h 10000"/>
                <a:gd name="connsiteX34" fmla="*/ 8219 w 9896"/>
                <a:gd name="connsiteY34" fmla="*/ 8095 h 10000"/>
                <a:gd name="connsiteX35" fmla="*/ 8383 w 9896"/>
                <a:gd name="connsiteY35" fmla="*/ 7873 h 10000"/>
                <a:gd name="connsiteX36" fmla="*/ 8545 w 9896"/>
                <a:gd name="connsiteY36" fmla="*/ 7635 h 10000"/>
                <a:gd name="connsiteX37" fmla="*/ 8702 w 9896"/>
                <a:gd name="connsiteY37" fmla="*/ 7381 h 10000"/>
                <a:gd name="connsiteX38" fmla="*/ 8857 w 9896"/>
                <a:gd name="connsiteY38" fmla="*/ 7111 h 10000"/>
                <a:gd name="connsiteX39" fmla="*/ 9006 w 9896"/>
                <a:gd name="connsiteY39" fmla="*/ 6841 h 10000"/>
                <a:gd name="connsiteX40" fmla="*/ 9146 w 9896"/>
                <a:gd name="connsiteY40" fmla="*/ 6571 h 10000"/>
                <a:gd name="connsiteX41" fmla="*/ 9280 w 9896"/>
                <a:gd name="connsiteY41" fmla="*/ 6286 h 10000"/>
                <a:gd name="connsiteX42" fmla="*/ 9414 w 9896"/>
                <a:gd name="connsiteY42" fmla="*/ 5984 h 10000"/>
                <a:gd name="connsiteX43" fmla="*/ 9540 w 9896"/>
                <a:gd name="connsiteY43" fmla="*/ 5683 h 10000"/>
                <a:gd name="connsiteX44" fmla="*/ 9666 w 9896"/>
                <a:gd name="connsiteY44" fmla="*/ 5365 h 10000"/>
                <a:gd name="connsiteX45" fmla="*/ 9785 w 9896"/>
                <a:gd name="connsiteY45" fmla="*/ 5048 h 10000"/>
                <a:gd name="connsiteX46" fmla="*/ 9896 w 9896"/>
                <a:gd name="connsiteY46" fmla="*/ 4730 h 10000"/>
                <a:gd name="connsiteX47" fmla="*/ 8457 w 9896"/>
                <a:gd name="connsiteY47" fmla="*/ 4698 h 10000"/>
                <a:gd name="connsiteX48" fmla="*/ 7322 w 9896"/>
                <a:gd name="connsiteY48" fmla="*/ 2810 h 10000"/>
                <a:gd name="connsiteX49" fmla="*/ 7151 w 9896"/>
                <a:gd name="connsiteY49" fmla="*/ 3111 h 10000"/>
                <a:gd name="connsiteX50" fmla="*/ 6973 w 9896"/>
                <a:gd name="connsiteY50" fmla="*/ 3381 h 10000"/>
                <a:gd name="connsiteX51" fmla="*/ 6780 w 9896"/>
                <a:gd name="connsiteY51" fmla="*/ 3635 h 10000"/>
                <a:gd name="connsiteX52" fmla="*/ 6632 w 9896"/>
                <a:gd name="connsiteY52" fmla="*/ 3810 h 10000"/>
                <a:gd name="connsiteX53" fmla="*/ 6476 w 9896"/>
                <a:gd name="connsiteY53" fmla="*/ 3968 h 10000"/>
                <a:gd name="connsiteX54" fmla="*/ 6319 w 9896"/>
                <a:gd name="connsiteY54" fmla="*/ 4111 h 10000"/>
                <a:gd name="connsiteX55" fmla="*/ 6157 w 9896"/>
                <a:gd name="connsiteY55" fmla="*/ 4238 h 10000"/>
                <a:gd name="connsiteX56" fmla="*/ 6001 w 9896"/>
                <a:gd name="connsiteY56" fmla="*/ 4349 h 10000"/>
                <a:gd name="connsiteX57" fmla="*/ 5839 w 9896"/>
                <a:gd name="connsiteY57" fmla="*/ 4429 h 10000"/>
                <a:gd name="connsiteX58" fmla="*/ 5675 w 9896"/>
                <a:gd name="connsiteY58" fmla="*/ 4492 h 10000"/>
                <a:gd name="connsiteX59" fmla="*/ 5512 w 9896"/>
                <a:gd name="connsiteY59" fmla="*/ 4556 h 10000"/>
                <a:gd name="connsiteX60" fmla="*/ 5356 w 9896"/>
                <a:gd name="connsiteY60" fmla="*/ 4587 h 10000"/>
                <a:gd name="connsiteX61" fmla="*/ 5193 w 9896"/>
                <a:gd name="connsiteY61" fmla="*/ 4603 h 10000"/>
                <a:gd name="connsiteX62" fmla="*/ 5029 w 9896"/>
                <a:gd name="connsiteY62" fmla="*/ 4603 h 10000"/>
                <a:gd name="connsiteX63" fmla="*/ 4867 w 9896"/>
                <a:gd name="connsiteY63" fmla="*/ 4587 h 10000"/>
                <a:gd name="connsiteX64" fmla="*/ 4703 w 9896"/>
                <a:gd name="connsiteY64" fmla="*/ 4556 h 10000"/>
                <a:gd name="connsiteX65" fmla="*/ 4547 w 9896"/>
                <a:gd name="connsiteY65" fmla="*/ 4508 h 10000"/>
                <a:gd name="connsiteX66" fmla="*/ 4384 w 9896"/>
                <a:gd name="connsiteY66" fmla="*/ 4429 h 10000"/>
                <a:gd name="connsiteX67" fmla="*/ 4228 w 9896"/>
                <a:gd name="connsiteY67" fmla="*/ 4349 h 10000"/>
                <a:gd name="connsiteX68" fmla="*/ 4073 w 9896"/>
                <a:gd name="connsiteY68" fmla="*/ 4254 h 10000"/>
                <a:gd name="connsiteX69" fmla="*/ 3924 w 9896"/>
                <a:gd name="connsiteY69" fmla="*/ 4143 h 10000"/>
                <a:gd name="connsiteX70" fmla="*/ 3768 w 9896"/>
                <a:gd name="connsiteY70" fmla="*/ 4016 h 10000"/>
                <a:gd name="connsiteX71" fmla="*/ 3620 w 9896"/>
                <a:gd name="connsiteY71" fmla="*/ 3873 h 10000"/>
                <a:gd name="connsiteX72" fmla="*/ 3479 w 9896"/>
                <a:gd name="connsiteY72" fmla="*/ 3714 h 10000"/>
                <a:gd name="connsiteX73" fmla="*/ 3338 w 9896"/>
                <a:gd name="connsiteY73" fmla="*/ 3540 h 10000"/>
                <a:gd name="connsiteX74" fmla="*/ 3205 w 9896"/>
                <a:gd name="connsiteY74" fmla="*/ 3349 h 10000"/>
                <a:gd name="connsiteX75" fmla="*/ 3071 w 9896"/>
                <a:gd name="connsiteY75" fmla="*/ 3143 h 10000"/>
                <a:gd name="connsiteX76" fmla="*/ 2938 w 9896"/>
                <a:gd name="connsiteY76" fmla="*/ 2921 h 10000"/>
                <a:gd name="connsiteX77" fmla="*/ 2820 w 9896"/>
                <a:gd name="connsiteY77" fmla="*/ 2683 h 10000"/>
                <a:gd name="connsiteX78" fmla="*/ 2700 w 9896"/>
                <a:gd name="connsiteY78" fmla="*/ 2444 h 10000"/>
                <a:gd name="connsiteX79" fmla="*/ 2581 w 9896"/>
                <a:gd name="connsiteY79" fmla="*/ 2175 h 10000"/>
                <a:gd name="connsiteX80" fmla="*/ 2477 w 9896"/>
                <a:gd name="connsiteY80" fmla="*/ 1905 h 10000"/>
                <a:gd name="connsiteX81" fmla="*/ 2373 w 9896"/>
                <a:gd name="connsiteY81" fmla="*/ 1619 h 10000"/>
                <a:gd name="connsiteX82" fmla="*/ 2277 w 9896"/>
                <a:gd name="connsiteY82" fmla="*/ 1302 h 10000"/>
                <a:gd name="connsiteX83" fmla="*/ 2181 w 9896"/>
                <a:gd name="connsiteY83" fmla="*/ 984 h 10000"/>
                <a:gd name="connsiteX84" fmla="*/ 460 w 9896"/>
                <a:gd name="connsiteY84" fmla="*/ 0 h 10000"/>
                <a:gd name="connsiteX85" fmla="*/ 0 w 9896"/>
                <a:gd name="connsiteY85" fmla="*/ 3683 h 10000"/>
                <a:gd name="connsiteX0" fmla="*/ 0 w 9888"/>
                <a:gd name="connsiteY0" fmla="*/ 3683 h 10000"/>
                <a:gd name="connsiteX1" fmla="*/ 0 w 9888"/>
                <a:gd name="connsiteY1" fmla="*/ 3683 h 10000"/>
                <a:gd name="connsiteX2" fmla="*/ 166 w 9888"/>
                <a:gd name="connsiteY2" fmla="*/ 4238 h 10000"/>
                <a:gd name="connsiteX3" fmla="*/ 329 w 9888"/>
                <a:gd name="connsiteY3" fmla="*/ 4778 h 10000"/>
                <a:gd name="connsiteX4" fmla="*/ 517 w 9888"/>
                <a:gd name="connsiteY4" fmla="*/ 5286 h 10000"/>
                <a:gd name="connsiteX5" fmla="*/ 705 w 9888"/>
                <a:gd name="connsiteY5" fmla="*/ 5762 h 10000"/>
                <a:gd name="connsiteX6" fmla="*/ 906 w 9888"/>
                <a:gd name="connsiteY6" fmla="*/ 6222 h 10000"/>
                <a:gd name="connsiteX7" fmla="*/ 1117 w 9888"/>
                <a:gd name="connsiteY7" fmla="*/ 6651 h 10000"/>
                <a:gd name="connsiteX8" fmla="*/ 1334 w 9888"/>
                <a:gd name="connsiteY8" fmla="*/ 7063 h 10000"/>
                <a:gd name="connsiteX9" fmla="*/ 1567 w 9888"/>
                <a:gd name="connsiteY9" fmla="*/ 7444 h 10000"/>
                <a:gd name="connsiteX10" fmla="*/ 1799 w 9888"/>
                <a:gd name="connsiteY10" fmla="*/ 7810 h 10000"/>
                <a:gd name="connsiteX11" fmla="*/ 2046 w 9888"/>
                <a:gd name="connsiteY11" fmla="*/ 8143 h 10000"/>
                <a:gd name="connsiteX12" fmla="*/ 2293 w 9888"/>
                <a:gd name="connsiteY12" fmla="*/ 8444 h 10000"/>
                <a:gd name="connsiteX13" fmla="*/ 2550 w 9888"/>
                <a:gd name="connsiteY13" fmla="*/ 8730 h 10000"/>
                <a:gd name="connsiteX14" fmla="*/ 2803 w 9888"/>
                <a:gd name="connsiteY14" fmla="*/ 8968 h 10000"/>
                <a:gd name="connsiteX15" fmla="*/ 3074 w 9888"/>
                <a:gd name="connsiteY15" fmla="*/ 9206 h 10000"/>
                <a:gd name="connsiteX16" fmla="*/ 3344 w 9888"/>
                <a:gd name="connsiteY16" fmla="*/ 9397 h 10000"/>
                <a:gd name="connsiteX17" fmla="*/ 3613 w 9888"/>
                <a:gd name="connsiteY17" fmla="*/ 9571 h 10000"/>
                <a:gd name="connsiteX18" fmla="*/ 3890 w 9888"/>
                <a:gd name="connsiteY18" fmla="*/ 9714 h 10000"/>
                <a:gd name="connsiteX19" fmla="*/ 4175 w 9888"/>
                <a:gd name="connsiteY19" fmla="*/ 9825 h 10000"/>
                <a:gd name="connsiteX20" fmla="*/ 4460 w 9888"/>
                <a:gd name="connsiteY20" fmla="*/ 9921 h 10000"/>
                <a:gd name="connsiteX21" fmla="*/ 4745 w 9888"/>
                <a:gd name="connsiteY21" fmla="*/ 9968 h 10000"/>
                <a:gd name="connsiteX22" fmla="*/ 5030 w 9888"/>
                <a:gd name="connsiteY22" fmla="*/ 10000 h 10000"/>
                <a:gd name="connsiteX23" fmla="*/ 5314 w 9888"/>
                <a:gd name="connsiteY23" fmla="*/ 10000 h 10000"/>
                <a:gd name="connsiteX24" fmla="*/ 5600 w 9888"/>
                <a:gd name="connsiteY24" fmla="*/ 9968 h 10000"/>
                <a:gd name="connsiteX25" fmla="*/ 5891 w 9888"/>
                <a:gd name="connsiteY25" fmla="*/ 9905 h 10000"/>
                <a:gd name="connsiteX26" fmla="*/ 6176 w 9888"/>
                <a:gd name="connsiteY26" fmla="*/ 9825 h 10000"/>
                <a:gd name="connsiteX27" fmla="*/ 6461 w 9888"/>
                <a:gd name="connsiteY27" fmla="*/ 9698 h 10000"/>
                <a:gd name="connsiteX28" fmla="*/ 6746 w 9888"/>
                <a:gd name="connsiteY28" fmla="*/ 9556 h 10000"/>
                <a:gd name="connsiteX29" fmla="*/ 7031 w 9888"/>
                <a:gd name="connsiteY29" fmla="*/ 9365 h 10000"/>
                <a:gd name="connsiteX30" fmla="*/ 7309 w 9888"/>
                <a:gd name="connsiteY30" fmla="*/ 9159 h 10000"/>
                <a:gd name="connsiteX31" fmla="*/ 7587 w 9888"/>
                <a:gd name="connsiteY31" fmla="*/ 8905 h 10000"/>
                <a:gd name="connsiteX32" fmla="*/ 7863 w 9888"/>
                <a:gd name="connsiteY32" fmla="*/ 8635 h 10000"/>
                <a:gd name="connsiteX33" fmla="*/ 8127 w 9888"/>
                <a:gd name="connsiteY33" fmla="*/ 8317 h 10000"/>
                <a:gd name="connsiteX34" fmla="*/ 8305 w 9888"/>
                <a:gd name="connsiteY34" fmla="*/ 8095 h 10000"/>
                <a:gd name="connsiteX35" fmla="*/ 8471 w 9888"/>
                <a:gd name="connsiteY35" fmla="*/ 7873 h 10000"/>
                <a:gd name="connsiteX36" fmla="*/ 8635 w 9888"/>
                <a:gd name="connsiteY36" fmla="*/ 7635 h 10000"/>
                <a:gd name="connsiteX37" fmla="*/ 8793 w 9888"/>
                <a:gd name="connsiteY37" fmla="*/ 7381 h 10000"/>
                <a:gd name="connsiteX38" fmla="*/ 8950 w 9888"/>
                <a:gd name="connsiteY38" fmla="*/ 7111 h 10000"/>
                <a:gd name="connsiteX39" fmla="*/ 9101 w 9888"/>
                <a:gd name="connsiteY39" fmla="*/ 6841 h 10000"/>
                <a:gd name="connsiteX40" fmla="*/ 9242 w 9888"/>
                <a:gd name="connsiteY40" fmla="*/ 6571 h 10000"/>
                <a:gd name="connsiteX41" fmla="*/ 9378 w 9888"/>
                <a:gd name="connsiteY41" fmla="*/ 6286 h 10000"/>
                <a:gd name="connsiteX42" fmla="*/ 9513 w 9888"/>
                <a:gd name="connsiteY42" fmla="*/ 5984 h 10000"/>
                <a:gd name="connsiteX43" fmla="*/ 9640 w 9888"/>
                <a:gd name="connsiteY43" fmla="*/ 5683 h 10000"/>
                <a:gd name="connsiteX44" fmla="*/ 9768 w 9888"/>
                <a:gd name="connsiteY44" fmla="*/ 5365 h 10000"/>
                <a:gd name="connsiteX45" fmla="*/ 9888 w 9888"/>
                <a:gd name="connsiteY45" fmla="*/ 5048 h 10000"/>
                <a:gd name="connsiteX46" fmla="*/ 8546 w 9888"/>
                <a:gd name="connsiteY46" fmla="*/ 4698 h 10000"/>
                <a:gd name="connsiteX47" fmla="*/ 7399 w 9888"/>
                <a:gd name="connsiteY47" fmla="*/ 2810 h 10000"/>
                <a:gd name="connsiteX48" fmla="*/ 7226 w 9888"/>
                <a:gd name="connsiteY48" fmla="*/ 3111 h 10000"/>
                <a:gd name="connsiteX49" fmla="*/ 7046 w 9888"/>
                <a:gd name="connsiteY49" fmla="*/ 3381 h 10000"/>
                <a:gd name="connsiteX50" fmla="*/ 6851 w 9888"/>
                <a:gd name="connsiteY50" fmla="*/ 3635 h 10000"/>
                <a:gd name="connsiteX51" fmla="*/ 6702 w 9888"/>
                <a:gd name="connsiteY51" fmla="*/ 3810 h 10000"/>
                <a:gd name="connsiteX52" fmla="*/ 6544 w 9888"/>
                <a:gd name="connsiteY52" fmla="*/ 3968 h 10000"/>
                <a:gd name="connsiteX53" fmla="*/ 6385 w 9888"/>
                <a:gd name="connsiteY53" fmla="*/ 4111 h 10000"/>
                <a:gd name="connsiteX54" fmla="*/ 6222 w 9888"/>
                <a:gd name="connsiteY54" fmla="*/ 4238 h 10000"/>
                <a:gd name="connsiteX55" fmla="*/ 6064 w 9888"/>
                <a:gd name="connsiteY55" fmla="*/ 4349 h 10000"/>
                <a:gd name="connsiteX56" fmla="*/ 5900 w 9888"/>
                <a:gd name="connsiteY56" fmla="*/ 4429 h 10000"/>
                <a:gd name="connsiteX57" fmla="*/ 5735 w 9888"/>
                <a:gd name="connsiteY57" fmla="*/ 4492 h 10000"/>
                <a:gd name="connsiteX58" fmla="*/ 5570 w 9888"/>
                <a:gd name="connsiteY58" fmla="*/ 4556 h 10000"/>
                <a:gd name="connsiteX59" fmla="*/ 5412 w 9888"/>
                <a:gd name="connsiteY59" fmla="*/ 4587 h 10000"/>
                <a:gd name="connsiteX60" fmla="*/ 5248 w 9888"/>
                <a:gd name="connsiteY60" fmla="*/ 4603 h 10000"/>
                <a:gd name="connsiteX61" fmla="*/ 5082 w 9888"/>
                <a:gd name="connsiteY61" fmla="*/ 4603 h 10000"/>
                <a:gd name="connsiteX62" fmla="*/ 4918 w 9888"/>
                <a:gd name="connsiteY62" fmla="*/ 4587 h 10000"/>
                <a:gd name="connsiteX63" fmla="*/ 4752 w 9888"/>
                <a:gd name="connsiteY63" fmla="*/ 4556 h 10000"/>
                <a:gd name="connsiteX64" fmla="*/ 4595 w 9888"/>
                <a:gd name="connsiteY64" fmla="*/ 4508 h 10000"/>
                <a:gd name="connsiteX65" fmla="*/ 4430 w 9888"/>
                <a:gd name="connsiteY65" fmla="*/ 4429 h 10000"/>
                <a:gd name="connsiteX66" fmla="*/ 4272 w 9888"/>
                <a:gd name="connsiteY66" fmla="*/ 4349 h 10000"/>
                <a:gd name="connsiteX67" fmla="*/ 4116 w 9888"/>
                <a:gd name="connsiteY67" fmla="*/ 4254 h 10000"/>
                <a:gd name="connsiteX68" fmla="*/ 3965 w 9888"/>
                <a:gd name="connsiteY68" fmla="*/ 4143 h 10000"/>
                <a:gd name="connsiteX69" fmla="*/ 3808 w 9888"/>
                <a:gd name="connsiteY69" fmla="*/ 4016 h 10000"/>
                <a:gd name="connsiteX70" fmla="*/ 3658 w 9888"/>
                <a:gd name="connsiteY70" fmla="*/ 3873 h 10000"/>
                <a:gd name="connsiteX71" fmla="*/ 3516 w 9888"/>
                <a:gd name="connsiteY71" fmla="*/ 3714 h 10000"/>
                <a:gd name="connsiteX72" fmla="*/ 3373 w 9888"/>
                <a:gd name="connsiteY72" fmla="*/ 3540 h 10000"/>
                <a:gd name="connsiteX73" fmla="*/ 3239 w 9888"/>
                <a:gd name="connsiteY73" fmla="*/ 3349 h 10000"/>
                <a:gd name="connsiteX74" fmla="*/ 3103 w 9888"/>
                <a:gd name="connsiteY74" fmla="*/ 3143 h 10000"/>
                <a:gd name="connsiteX75" fmla="*/ 2969 w 9888"/>
                <a:gd name="connsiteY75" fmla="*/ 2921 h 10000"/>
                <a:gd name="connsiteX76" fmla="*/ 2850 w 9888"/>
                <a:gd name="connsiteY76" fmla="*/ 2683 h 10000"/>
                <a:gd name="connsiteX77" fmla="*/ 2728 w 9888"/>
                <a:gd name="connsiteY77" fmla="*/ 2444 h 10000"/>
                <a:gd name="connsiteX78" fmla="*/ 2608 w 9888"/>
                <a:gd name="connsiteY78" fmla="*/ 2175 h 10000"/>
                <a:gd name="connsiteX79" fmla="*/ 2503 w 9888"/>
                <a:gd name="connsiteY79" fmla="*/ 1905 h 10000"/>
                <a:gd name="connsiteX80" fmla="*/ 2398 w 9888"/>
                <a:gd name="connsiteY80" fmla="*/ 1619 h 10000"/>
                <a:gd name="connsiteX81" fmla="*/ 2301 w 9888"/>
                <a:gd name="connsiteY81" fmla="*/ 1302 h 10000"/>
                <a:gd name="connsiteX82" fmla="*/ 2204 w 9888"/>
                <a:gd name="connsiteY82" fmla="*/ 984 h 10000"/>
                <a:gd name="connsiteX83" fmla="*/ 465 w 9888"/>
                <a:gd name="connsiteY83" fmla="*/ 0 h 10000"/>
                <a:gd name="connsiteX84" fmla="*/ 0 w 9888"/>
                <a:gd name="connsiteY84" fmla="*/ 3683 h 10000"/>
                <a:gd name="connsiteX0" fmla="*/ 0 w 9879"/>
                <a:gd name="connsiteY0" fmla="*/ 3683 h 10000"/>
                <a:gd name="connsiteX1" fmla="*/ 0 w 9879"/>
                <a:gd name="connsiteY1" fmla="*/ 3683 h 10000"/>
                <a:gd name="connsiteX2" fmla="*/ 168 w 9879"/>
                <a:gd name="connsiteY2" fmla="*/ 4238 h 10000"/>
                <a:gd name="connsiteX3" fmla="*/ 333 w 9879"/>
                <a:gd name="connsiteY3" fmla="*/ 4778 h 10000"/>
                <a:gd name="connsiteX4" fmla="*/ 523 w 9879"/>
                <a:gd name="connsiteY4" fmla="*/ 5286 h 10000"/>
                <a:gd name="connsiteX5" fmla="*/ 713 w 9879"/>
                <a:gd name="connsiteY5" fmla="*/ 5762 h 10000"/>
                <a:gd name="connsiteX6" fmla="*/ 916 w 9879"/>
                <a:gd name="connsiteY6" fmla="*/ 6222 h 10000"/>
                <a:gd name="connsiteX7" fmla="*/ 1130 w 9879"/>
                <a:gd name="connsiteY7" fmla="*/ 6651 h 10000"/>
                <a:gd name="connsiteX8" fmla="*/ 1349 w 9879"/>
                <a:gd name="connsiteY8" fmla="*/ 7063 h 10000"/>
                <a:gd name="connsiteX9" fmla="*/ 1585 w 9879"/>
                <a:gd name="connsiteY9" fmla="*/ 7444 h 10000"/>
                <a:gd name="connsiteX10" fmla="*/ 1819 w 9879"/>
                <a:gd name="connsiteY10" fmla="*/ 7810 h 10000"/>
                <a:gd name="connsiteX11" fmla="*/ 2069 w 9879"/>
                <a:gd name="connsiteY11" fmla="*/ 8143 h 10000"/>
                <a:gd name="connsiteX12" fmla="*/ 2319 w 9879"/>
                <a:gd name="connsiteY12" fmla="*/ 8444 h 10000"/>
                <a:gd name="connsiteX13" fmla="*/ 2579 w 9879"/>
                <a:gd name="connsiteY13" fmla="*/ 8730 h 10000"/>
                <a:gd name="connsiteX14" fmla="*/ 2835 w 9879"/>
                <a:gd name="connsiteY14" fmla="*/ 8968 h 10000"/>
                <a:gd name="connsiteX15" fmla="*/ 3109 w 9879"/>
                <a:gd name="connsiteY15" fmla="*/ 9206 h 10000"/>
                <a:gd name="connsiteX16" fmla="*/ 3382 w 9879"/>
                <a:gd name="connsiteY16" fmla="*/ 9397 h 10000"/>
                <a:gd name="connsiteX17" fmla="*/ 3654 w 9879"/>
                <a:gd name="connsiteY17" fmla="*/ 9571 h 10000"/>
                <a:gd name="connsiteX18" fmla="*/ 3934 w 9879"/>
                <a:gd name="connsiteY18" fmla="*/ 9714 h 10000"/>
                <a:gd name="connsiteX19" fmla="*/ 4222 w 9879"/>
                <a:gd name="connsiteY19" fmla="*/ 9825 h 10000"/>
                <a:gd name="connsiteX20" fmla="*/ 4511 w 9879"/>
                <a:gd name="connsiteY20" fmla="*/ 9921 h 10000"/>
                <a:gd name="connsiteX21" fmla="*/ 4799 w 9879"/>
                <a:gd name="connsiteY21" fmla="*/ 9968 h 10000"/>
                <a:gd name="connsiteX22" fmla="*/ 5087 w 9879"/>
                <a:gd name="connsiteY22" fmla="*/ 10000 h 10000"/>
                <a:gd name="connsiteX23" fmla="*/ 5374 w 9879"/>
                <a:gd name="connsiteY23" fmla="*/ 10000 h 10000"/>
                <a:gd name="connsiteX24" fmla="*/ 5663 w 9879"/>
                <a:gd name="connsiteY24" fmla="*/ 9968 h 10000"/>
                <a:gd name="connsiteX25" fmla="*/ 5958 w 9879"/>
                <a:gd name="connsiteY25" fmla="*/ 9905 h 10000"/>
                <a:gd name="connsiteX26" fmla="*/ 6246 w 9879"/>
                <a:gd name="connsiteY26" fmla="*/ 9825 h 10000"/>
                <a:gd name="connsiteX27" fmla="*/ 6534 w 9879"/>
                <a:gd name="connsiteY27" fmla="*/ 9698 h 10000"/>
                <a:gd name="connsiteX28" fmla="*/ 6822 w 9879"/>
                <a:gd name="connsiteY28" fmla="*/ 9556 h 10000"/>
                <a:gd name="connsiteX29" fmla="*/ 7111 w 9879"/>
                <a:gd name="connsiteY29" fmla="*/ 9365 h 10000"/>
                <a:gd name="connsiteX30" fmla="*/ 7392 w 9879"/>
                <a:gd name="connsiteY30" fmla="*/ 9159 h 10000"/>
                <a:gd name="connsiteX31" fmla="*/ 7673 w 9879"/>
                <a:gd name="connsiteY31" fmla="*/ 8905 h 10000"/>
                <a:gd name="connsiteX32" fmla="*/ 7952 w 9879"/>
                <a:gd name="connsiteY32" fmla="*/ 8635 h 10000"/>
                <a:gd name="connsiteX33" fmla="*/ 8219 w 9879"/>
                <a:gd name="connsiteY33" fmla="*/ 8317 h 10000"/>
                <a:gd name="connsiteX34" fmla="*/ 8399 w 9879"/>
                <a:gd name="connsiteY34" fmla="*/ 8095 h 10000"/>
                <a:gd name="connsiteX35" fmla="*/ 8567 w 9879"/>
                <a:gd name="connsiteY35" fmla="*/ 7873 h 10000"/>
                <a:gd name="connsiteX36" fmla="*/ 8733 w 9879"/>
                <a:gd name="connsiteY36" fmla="*/ 7635 h 10000"/>
                <a:gd name="connsiteX37" fmla="*/ 8893 w 9879"/>
                <a:gd name="connsiteY37" fmla="*/ 7381 h 10000"/>
                <a:gd name="connsiteX38" fmla="*/ 9051 w 9879"/>
                <a:gd name="connsiteY38" fmla="*/ 7111 h 10000"/>
                <a:gd name="connsiteX39" fmla="*/ 9204 w 9879"/>
                <a:gd name="connsiteY39" fmla="*/ 6841 h 10000"/>
                <a:gd name="connsiteX40" fmla="*/ 9347 w 9879"/>
                <a:gd name="connsiteY40" fmla="*/ 6571 h 10000"/>
                <a:gd name="connsiteX41" fmla="*/ 9484 w 9879"/>
                <a:gd name="connsiteY41" fmla="*/ 6286 h 10000"/>
                <a:gd name="connsiteX42" fmla="*/ 9621 w 9879"/>
                <a:gd name="connsiteY42" fmla="*/ 5984 h 10000"/>
                <a:gd name="connsiteX43" fmla="*/ 9749 w 9879"/>
                <a:gd name="connsiteY43" fmla="*/ 5683 h 10000"/>
                <a:gd name="connsiteX44" fmla="*/ 9879 w 9879"/>
                <a:gd name="connsiteY44" fmla="*/ 5365 h 10000"/>
                <a:gd name="connsiteX45" fmla="*/ 8643 w 9879"/>
                <a:gd name="connsiteY45" fmla="*/ 4698 h 10000"/>
                <a:gd name="connsiteX46" fmla="*/ 7483 w 9879"/>
                <a:gd name="connsiteY46" fmla="*/ 2810 h 10000"/>
                <a:gd name="connsiteX47" fmla="*/ 7308 w 9879"/>
                <a:gd name="connsiteY47" fmla="*/ 3111 h 10000"/>
                <a:gd name="connsiteX48" fmla="*/ 7126 w 9879"/>
                <a:gd name="connsiteY48" fmla="*/ 3381 h 10000"/>
                <a:gd name="connsiteX49" fmla="*/ 6929 w 9879"/>
                <a:gd name="connsiteY49" fmla="*/ 3635 h 10000"/>
                <a:gd name="connsiteX50" fmla="*/ 6778 w 9879"/>
                <a:gd name="connsiteY50" fmla="*/ 3810 h 10000"/>
                <a:gd name="connsiteX51" fmla="*/ 6618 w 9879"/>
                <a:gd name="connsiteY51" fmla="*/ 3968 h 10000"/>
                <a:gd name="connsiteX52" fmla="*/ 6457 w 9879"/>
                <a:gd name="connsiteY52" fmla="*/ 4111 h 10000"/>
                <a:gd name="connsiteX53" fmla="*/ 6292 w 9879"/>
                <a:gd name="connsiteY53" fmla="*/ 4238 h 10000"/>
                <a:gd name="connsiteX54" fmla="*/ 6133 w 9879"/>
                <a:gd name="connsiteY54" fmla="*/ 4349 h 10000"/>
                <a:gd name="connsiteX55" fmla="*/ 5967 w 9879"/>
                <a:gd name="connsiteY55" fmla="*/ 4429 h 10000"/>
                <a:gd name="connsiteX56" fmla="*/ 5800 w 9879"/>
                <a:gd name="connsiteY56" fmla="*/ 4492 h 10000"/>
                <a:gd name="connsiteX57" fmla="*/ 5633 w 9879"/>
                <a:gd name="connsiteY57" fmla="*/ 4556 h 10000"/>
                <a:gd name="connsiteX58" fmla="*/ 5473 w 9879"/>
                <a:gd name="connsiteY58" fmla="*/ 4587 h 10000"/>
                <a:gd name="connsiteX59" fmla="*/ 5307 w 9879"/>
                <a:gd name="connsiteY59" fmla="*/ 4603 h 10000"/>
                <a:gd name="connsiteX60" fmla="*/ 5140 w 9879"/>
                <a:gd name="connsiteY60" fmla="*/ 4603 h 10000"/>
                <a:gd name="connsiteX61" fmla="*/ 4974 w 9879"/>
                <a:gd name="connsiteY61" fmla="*/ 4587 h 10000"/>
                <a:gd name="connsiteX62" fmla="*/ 4806 w 9879"/>
                <a:gd name="connsiteY62" fmla="*/ 4556 h 10000"/>
                <a:gd name="connsiteX63" fmla="*/ 4647 w 9879"/>
                <a:gd name="connsiteY63" fmla="*/ 4508 h 10000"/>
                <a:gd name="connsiteX64" fmla="*/ 4480 w 9879"/>
                <a:gd name="connsiteY64" fmla="*/ 4429 h 10000"/>
                <a:gd name="connsiteX65" fmla="*/ 4320 w 9879"/>
                <a:gd name="connsiteY65" fmla="*/ 4349 h 10000"/>
                <a:gd name="connsiteX66" fmla="*/ 4163 w 9879"/>
                <a:gd name="connsiteY66" fmla="*/ 4254 h 10000"/>
                <a:gd name="connsiteX67" fmla="*/ 4010 w 9879"/>
                <a:gd name="connsiteY67" fmla="*/ 4143 h 10000"/>
                <a:gd name="connsiteX68" fmla="*/ 3851 w 9879"/>
                <a:gd name="connsiteY68" fmla="*/ 4016 h 10000"/>
                <a:gd name="connsiteX69" fmla="*/ 3699 w 9879"/>
                <a:gd name="connsiteY69" fmla="*/ 3873 h 10000"/>
                <a:gd name="connsiteX70" fmla="*/ 3556 w 9879"/>
                <a:gd name="connsiteY70" fmla="*/ 3714 h 10000"/>
                <a:gd name="connsiteX71" fmla="*/ 3411 w 9879"/>
                <a:gd name="connsiteY71" fmla="*/ 3540 h 10000"/>
                <a:gd name="connsiteX72" fmla="*/ 3276 w 9879"/>
                <a:gd name="connsiteY72" fmla="*/ 3349 h 10000"/>
                <a:gd name="connsiteX73" fmla="*/ 3138 w 9879"/>
                <a:gd name="connsiteY73" fmla="*/ 3143 h 10000"/>
                <a:gd name="connsiteX74" fmla="*/ 3003 w 9879"/>
                <a:gd name="connsiteY74" fmla="*/ 2921 h 10000"/>
                <a:gd name="connsiteX75" fmla="*/ 2882 w 9879"/>
                <a:gd name="connsiteY75" fmla="*/ 2683 h 10000"/>
                <a:gd name="connsiteX76" fmla="*/ 2759 w 9879"/>
                <a:gd name="connsiteY76" fmla="*/ 2444 h 10000"/>
                <a:gd name="connsiteX77" fmla="*/ 2638 w 9879"/>
                <a:gd name="connsiteY77" fmla="*/ 2175 h 10000"/>
                <a:gd name="connsiteX78" fmla="*/ 2531 w 9879"/>
                <a:gd name="connsiteY78" fmla="*/ 1905 h 10000"/>
                <a:gd name="connsiteX79" fmla="*/ 2425 w 9879"/>
                <a:gd name="connsiteY79" fmla="*/ 1619 h 10000"/>
                <a:gd name="connsiteX80" fmla="*/ 2327 w 9879"/>
                <a:gd name="connsiteY80" fmla="*/ 1302 h 10000"/>
                <a:gd name="connsiteX81" fmla="*/ 2229 w 9879"/>
                <a:gd name="connsiteY81" fmla="*/ 984 h 10000"/>
                <a:gd name="connsiteX82" fmla="*/ 470 w 9879"/>
                <a:gd name="connsiteY82" fmla="*/ 0 h 10000"/>
                <a:gd name="connsiteX83" fmla="*/ 0 w 9879"/>
                <a:gd name="connsiteY83" fmla="*/ 3683 h 10000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70 w 10000"/>
                <a:gd name="connsiteY2" fmla="*/ 4238 h 10000"/>
                <a:gd name="connsiteX3" fmla="*/ 337 w 10000"/>
                <a:gd name="connsiteY3" fmla="*/ 4778 h 10000"/>
                <a:gd name="connsiteX4" fmla="*/ 529 w 10000"/>
                <a:gd name="connsiteY4" fmla="*/ 5286 h 10000"/>
                <a:gd name="connsiteX5" fmla="*/ 722 w 10000"/>
                <a:gd name="connsiteY5" fmla="*/ 5762 h 10000"/>
                <a:gd name="connsiteX6" fmla="*/ 927 w 10000"/>
                <a:gd name="connsiteY6" fmla="*/ 6222 h 10000"/>
                <a:gd name="connsiteX7" fmla="*/ 1144 w 10000"/>
                <a:gd name="connsiteY7" fmla="*/ 6651 h 10000"/>
                <a:gd name="connsiteX8" fmla="*/ 1366 w 10000"/>
                <a:gd name="connsiteY8" fmla="*/ 7063 h 10000"/>
                <a:gd name="connsiteX9" fmla="*/ 1604 w 10000"/>
                <a:gd name="connsiteY9" fmla="*/ 7444 h 10000"/>
                <a:gd name="connsiteX10" fmla="*/ 1841 w 10000"/>
                <a:gd name="connsiteY10" fmla="*/ 7810 h 10000"/>
                <a:gd name="connsiteX11" fmla="*/ 2094 w 10000"/>
                <a:gd name="connsiteY11" fmla="*/ 8143 h 10000"/>
                <a:gd name="connsiteX12" fmla="*/ 2347 w 10000"/>
                <a:gd name="connsiteY12" fmla="*/ 8444 h 10000"/>
                <a:gd name="connsiteX13" fmla="*/ 2611 w 10000"/>
                <a:gd name="connsiteY13" fmla="*/ 8730 h 10000"/>
                <a:gd name="connsiteX14" fmla="*/ 2870 w 10000"/>
                <a:gd name="connsiteY14" fmla="*/ 8968 h 10000"/>
                <a:gd name="connsiteX15" fmla="*/ 3147 w 10000"/>
                <a:gd name="connsiteY15" fmla="*/ 9206 h 10000"/>
                <a:gd name="connsiteX16" fmla="*/ 3423 w 10000"/>
                <a:gd name="connsiteY16" fmla="*/ 9397 h 10000"/>
                <a:gd name="connsiteX17" fmla="*/ 3699 w 10000"/>
                <a:gd name="connsiteY17" fmla="*/ 9571 h 10000"/>
                <a:gd name="connsiteX18" fmla="*/ 3982 w 10000"/>
                <a:gd name="connsiteY18" fmla="*/ 9714 h 10000"/>
                <a:gd name="connsiteX19" fmla="*/ 4274 w 10000"/>
                <a:gd name="connsiteY19" fmla="*/ 9825 h 10000"/>
                <a:gd name="connsiteX20" fmla="*/ 4566 w 10000"/>
                <a:gd name="connsiteY20" fmla="*/ 9921 h 10000"/>
                <a:gd name="connsiteX21" fmla="*/ 4858 w 10000"/>
                <a:gd name="connsiteY21" fmla="*/ 9968 h 10000"/>
                <a:gd name="connsiteX22" fmla="*/ 5149 w 10000"/>
                <a:gd name="connsiteY22" fmla="*/ 10000 h 10000"/>
                <a:gd name="connsiteX23" fmla="*/ 5440 w 10000"/>
                <a:gd name="connsiteY23" fmla="*/ 10000 h 10000"/>
                <a:gd name="connsiteX24" fmla="*/ 5732 w 10000"/>
                <a:gd name="connsiteY24" fmla="*/ 9968 h 10000"/>
                <a:gd name="connsiteX25" fmla="*/ 6031 w 10000"/>
                <a:gd name="connsiteY25" fmla="*/ 9905 h 10000"/>
                <a:gd name="connsiteX26" fmla="*/ 6323 w 10000"/>
                <a:gd name="connsiteY26" fmla="*/ 9825 h 10000"/>
                <a:gd name="connsiteX27" fmla="*/ 6614 w 10000"/>
                <a:gd name="connsiteY27" fmla="*/ 9698 h 10000"/>
                <a:gd name="connsiteX28" fmla="*/ 6906 w 10000"/>
                <a:gd name="connsiteY28" fmla="*/ 9556 h 10000"/>
                <a:gd name="connsiteX29" fmla="*/ 7198 w 10000"/>
                <a:gd name="connsiteY29" fmla="*/ 9365 h 10000"/>
                <a:gd name="connsiteX30" fmla="*/ 7483 w 10000"/>
                <a:gd name="connsiteY30" fmla="*/ 9159 h 10000"/>
                <a:gd name="connsiteX31" fmla="*/ 7767 w 10000"/>
                <a:gd name="connsiteY31" fmla="*/ 8905 h 10000"/>
                <a:gd name="connsiteX32" fmla="*/ 8049 w 10000"/>
                <a:gd name="connsiteY32" fmla="*/ 8635 h 10000"/>
                <a:gd name="connsiteX33" fmla="*/ 8320 w 10000"/>
                <a:gd name="connsiteY33" fmla="*/ 8317 h 10000"/>
                <a:gd name="connsiteX34" fmla="*/ 8502 w 10000"/>
                <a:gd name="connsiteY34" fmla="*/ 8095 h 10000"/>
                <a:gd name="connsiteX35" fmla="*/ 8672 w 10000"/>
                <a:gd name="connsiteY35" fmla="*/ 7873 h 10000"/>
                <a:gd name="connsiteX36" fmla="*/ 8840 w 10000"/>
                <a:gd name="connsiteY36" fmla="*/ 7635 h 10000"/>
                <a:gd name="connsiteX37" fmla="*/ 9002 w 10000"/>
                <a:gd name="connsiteY37" fmla="*/ 7381 h 10000"/>
                <a:gd name="connsiteX38" fmla="*/ 9162 w 10000"/>
                <a:gd name="connsiteY38" fmla="*/ 7111 h 10000"/>
                <a:gd name="connsiteX39" fmla="*/ 9317 w 10000"/>
                <a:gd name="connsiteY39" fmla="*/ 6841 h 10000"/>
                <a:gd name="connsiteX40" fmla="*/ 9461 w 10000"/>
                <a:gd name="connsiteY40" fmla="*/ 6571 h 10000"/>
                <a:gd name="connsiteX41" fmla="*/ 9600 w 10000"/>
                <a:gd name="connsiteY41" fmla="*/ 6286 h 10000"/>
                <a:gd name="connsiteX42" fmla="*/ 9739 w 10000"/>
                <a:gd name="connsiteY42" fmla="*/ 5984 h 10000"/>
                <a:gd name="connsiteX43" fmla="*/ 9868 w 10000"/>
                <a:gd name="connsiteY43" fmla="*/ 5683 h 10000"/>
                <a:gd name="connsiteX44" fmla="*/ 10000 w 10000"/>
                <a:gd name="connsiteY44" fmla="*/ 5365 h 10000"/>
                <a:gd name="connsiteX45" fmla="*/ 8006 w 10000"/>
                <a:gd name="connsiteY45" fmla="*/ 6022 h 10000"/>
                <a:gd name="connsiteX46" fmla="*/ 7575 w 10000"/>
                <a:gd name="connsiteY46" fmla="*/ 2810 h 10000"/>
                <a:gd name="connsiteX47" fmla="*/ 7398 w 10000"/>
                <a:gd name="connsiteY47" fmla="*/ 3111 h 10000"/>
                <a:gd name="connsiteX48" fmla="*/ 7213 w 10000"/>
                <a:gd name="connsiteY48" fmla="*/ 3381 h 10000"/>
                <a:gd name="connsiteX49" fmla="*/ 7014 w 10000"/>
                <a:gd name="connsiteY49" fmla="*/ 3635 h 10000"/>
                <a:gd name="connsiteX50" fmla="*/ 6861 w 10000"/>
                <a:gd name="connsiteY50" fmla="*/ 3810 h 10000"/>
                <a:gd name="connsiteX51" fmla="*/ 6699 w 10000"/>
                <a:gd name="connsiteY51" fmla="*/ 3968 h 10000"/>
                <a:gd name="connsiteX52" fmla="*/ 6536 w 10000"/>
                <a:gd name="connsiteY52" fmla="*/ 4111 h 10000"/>
                <a:gd name="connsiteX53" fmla="*/ 6369 w 10000"/>
                <a:gd name="connsiteY53" fmla="*/ 4238 h 10000"/>
                <a:gd name="connsiteX54" fmla="*/ 6208 w 10000"/>
                <a:gd name="connsiteY54" fmla="*/ 4349 h 10000"/>
                <a:gd name="connsiteX55" fmla="*/ 6040 w 10000"/>
                <a:gd name="connsiteY55" fmla="*/ 4429 h 10000"/>
                <a:gd name="connsiteX56" fmla="*/ 5871 w 10000"/>
                <a:gd name="connsiteY56" fmla="*/ 4492 h 10000"/>
                <a:gd name="connsiteX57" fmla="*/ 5702 w 10000"/>
                <a:gd name="connsiteY57" fmla="*/ 4556 h 10000"/>
                <a:gd name="connsiteX58" fmla="*/ 5540 w 10000"/>
                <a:gd name="connsiteY58" fmla="*/ 4587 h 10000"/>
                <a:gd name="connsiteX59" fmla="*/ 5372 w 10000"/>
                <a:gd name="connsiteY59" fmla="*/ 4603 h 10000"/>
                <a:gd name="connsiteX60" fmla="*/ 5203 w 10000"/>
                <a:gd name="connsiteY60" fmla="*/ 4603 h 10000"/>
                <a:gd name="connsiteX61" fmla="*/ 5035 w 10000"/>
                <a:gd name="connsiteY61" fmla="*/ 4587 h 10000"/>
                <a:gd name="connsiteX62" fmla="*/ 4865 w 10000"/>
                <a:gd name="connsiteY62" fmla="*/ 4556 h 10000"/>
                <a:gd name="connsiteX63" fmla="*/ 4704 w 10000"/>
                <a:gd name="connsiteY63" fmla="*/ 4508 h 10000"/>
                <a:gd name="connsiteX64" fmla="*/ 4535 w 10000"/>
                <a:gd name="connsiteY64" fmla="*/ 4429 h 10000"/>
                <a:gd name="connsiteX65" fmla="*/ 4373 w 10000"/>
                <a:gd name="connsiteY65" fmla="*/ 4349 h 10000"/>
                <a:gd name="connsiteX66" fmla="*/ 4214 w 10000"/>
                <a:gd name="connsiteY66" fmla="*/ 4254 h 10000"/>
                <a:gd name="connsiteX67" fmla="*/ 4059 w 10000"/>
                <a:gd name="connsiteY67" fmla="*/ 4143 h 10000"/>
                <a:gd name="connsiteX68" fmla="*/ 3898 w 10000"/>
                <a:gd name="connsiteY68" fmla="*/ 4016 h 10000"/>
                <a:gd name="connsiteX69" fmla="*/ 3744 w 10000"/>
                <a:gd name="connsiteY69" fmla="*/ 3873 h 10000"/>
                <a:gd name="connsiteX70" fmla="*/ 3600 w 10000"/>
                <a:gd name="connsiteY70" fmla="*/ 3714 h 10000"/>
                <a:gd name="connsiteX71" fmla="*/ 3453 w 10000"/>
                <a:gd name="connsiteY71" fmla="*/ 3540 h 10000"/>
                <a:gd name="connsiteX72" fmla="*/ 3316 w 10000"/>
                <a:gd name="connsiteY72" fmla="*/ 3349 h 10000"/>
                <a:gd name="connsiteX73" fmla="*/ 3176 w 10000"/>
                <a:gd name="connsiteY73" fmla="*/ 3143 h 10000"/>
                <a:gd name="connsiteX74" fmla="*/ 3040 w 10000"/>
                <a:gd name="connsiteY74" fmla="*/ 2921 h 10000"/>
                <a:gd name="connsiteX75" fmla="*/ 2917 w 10000"/>
                <a:gd name="connsiteY75" fmla="*/ 2683 h 10000"/>
                <a:gd name="connsiteX76" fmla="*/ 2793 w 10000"/>
                <a:gd name="connsiteY76" fmla="*/ 2444 h 10000"/>
                <a:gd name="connsiteX77" fmla="*/ 2670 w 10000"/>
                <a:gd name="connsiteY77" fmla="*/ 2175 h 10000"/>
                <a:gd name="connsiteX78" fmla="*/ 2562 w 10000"/>
                <a:gd name="connsiteY78" fmla="*/ 1905 h 10000"/>
                <a:gd name="connsiteX79" fmla="*/ 2455 w 10000"/>
                <a:gd name="connsiteY79" fmla="*/ 1619 h 10000"/>
                <a:gd name="connsiteX80" fmla="*/ 2356 w 10000"/>
                <a:gd name="connsiteY80" fmla="*/ 1302 h 10000"/>
                <a:gd name="connsiteX81" fmla="*/ 2256 w 10000"/>
                <a:gd name="connsiteY81" fmla="*/ 984 h 10000"/>
                <a:gd name="connsiteX82" fmla="*/ 476 w 10000"/>
                <a:gd name="connsiteY82" fmla="*/ 0 h 10000"/>
                <a:gd name="connsiteX83" fmla="*/ 0 w 10000"/>
                <a:gd name="connsiteY83" fmla="*/ 3683 h 10000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70 w 10000"/>
                <a:gd name="connsiteY2" fmla="*/ 4238 h 10000"/>
                <a:gd name="connsiteX3" fmla="*/ 337 w 10000"/>
                <a:gd name="connsiteY3" fmla="*/ 4778 h 10000"/>
                <a:gd name="connsiteX4" fmla="*/ 529 w 10000"/>
                <a:gd name="connsiteY4" fmla="*/ 5286 h 10000"/>
                <a:gd name="connsiteX5" fmla="*/ 722 w 10000"/>
                <a:gd name="connsiteY5" fmla="*/ 5762 h 10000"/>
                <a:gd name="connsiteX6" fmla="*/ 927 w 10000"/>
                <a:gd name="connsiteY6" fmla="*/ 6222 h 10000"/>
                <a:gd name="connsiteX7" fmla="*/ 1144 w 10000"/>
                <a:gd name="connsiteY7" fmla="*/ 6651 h 10000"/>
                <a:gd name="connsiteX8" fmla="*/ 1366 w 10000"/>
                <a:gd name="connsiteY8" fmla="*/ 7063 h 10000"/>
                <a:gd name="connsiteX9" fmla="*/ 1604 w 10000"/>
                <a:gd name="connsiteY9" fmla="*/ 7444 h 10000"/>
                <a:gd name="connsiteX10" fmla="*/ 1841 w 10000"/>
                <a:gd name="connsiteY10" fmla="*/ 7810 h 10000"/>
                <a:gd name="connsiteX11" fmla="*/ 2094 w 10000"/>
                <a:gd name="connsiteY11" fmla="*/ 8143 h 10000"/>
                <a:gd name="connsiteX12" fmla="*/ 2347 w 10000"/>
                <a:gd name="connsiteY12" fmla="*/ 8444 h 10000"/>
                <a:gd name="connsiteX13" fmla="*/ 2611 w 10000"/>
                <a:gd name="connsiteY13" fmla="*/ 8730 h 10000"/>
                <a:gd name="connsiteX14" fmla="*/ 2870 w 10000"/>
                <a:gd name="connsiteY14" fmla="*/ 8968 h 10000"/>
                <a:gd name="connsiteX15" fmla="*/ 3147 w 10000"/>
                <a:gd name="connsiteY15" fmla="*/ 9206 h 10000"/>
                <a:gd name="connsiteX16" fmla="*/ 3423 w 10000"/>
                <a:gd name="connsiteY16" fmla="*/ 9397 h 10000"/>
                <a:gd name="connsiteX17" fmla="*/ 3699 w 10000"/>
                <a:gd name="connsiteY17" fmla="*/ 9571 h 10000"/>
                <a:gd name="connsiteX18" fmla="*/ 3982 w 10000"/>
                <a:gd name="connsiteY18" fmla="*/ 9714 h 10000"/>
                <a:gd name="connsiteX19" fmla="*/ 4274 w 10000"/>
                <a:gd name="connsiteY19" fmla="*/ 9825 h 10000"/>
                <a:gd name="connsiteX20" fmla="*/ 4566 w 10000"/>
                <a:gd name="connsiteY20" fmla="*/ 9921 h 10000"/>
                <a:gd name="connsiteX21" fmla="*/ 4858 w 10000"/>
                <a:gd name="connsiteY21" fmla="*/ 9968 h 10000"/>
                <a:gd name="connsiteX22" fmla="*/ 5149 w 10000"/>
                <a:gd name="connsiteY22" fmla="*/ 10000 h 10000"/>
                <a:gd name="connsiteX23" fmla="*/ 5440 w 10000"/>
                <a:gd name="connsiteY23" fmla="*/ 10000 h 10000"/>
                <a:gd name="connsiteX24" fmla="*/ 5732 w 10000"/>
                <a:gd name="connsiteY24" fmla="*/ 9968 h 10000"/>
                <a:gd name="connsiteX25" fmla="*/ 6031 w 10000"/>
                <a:gd name="connsiteY25" fmla="*/ 9905 h 10000"/>
                <a:gd name="connsiteX26" fmla="*/ 6323 w 10000"/>
                <a:gd name="connsiteY26" fmla="*/ 9825 h 10000"/>
                <a:gd name="connsiteX27" fmla="*/ 6614 w 10000"/>
                <a:gd name="connsiteY27" fmla="*/ 9698 h 10000"/>
                <a:gd name="connsiteX28" fmla="*/ 6906 w 10000"/>
                <a:gd name="connsiteY28" fmla="*/ 9556 h 10000"/>
                <a:gd name="connsiteX29" fmla="*/ 7198 w 10000"/>
                <a:gd name="connsiteY29" fmla="*/ 9365 h 10000"/>
                <a:gd name="connsiteX30" fmla="*/ 7483 w 10000"/>
                <a:gd name="connsiteY30" fmla="*/ 9159 h 10000"/>
                <a:gd name="connsiteX31" fmla="*/ 7767 w 10000"/>
                <a:gd name="connsiteY31" fmla="*/ 8905 h 10000"/>
                <a:gd name="connsiteX32" fmla="*/ 8049 w 10000"/>
                <a:gd name="connsiteY32" fmla="*/ 8635 h 10000"/>
                <a:gd name="connsiteX33" fmla="*/ 8320 w 10000"/>
                <a:gd name="connsiteY33" fmla="*/ 8317 h 10000"/>
                <a:gd name="connsiteX34" fmla="*/ 8502 w 10000"/>
                <a:gd name="connsiteY34" fmla="*/ 8095 h 10000"/>
                <a:gd name="connsiteX35" fmla="*/ 8672 w 10000"/>
                <a:gd name="connsiteY35" fmla="*/ 7873 h 10000"/>
                <a:gd name="connsiteX36" fmla="*/ 8840 w 10000"/>
                <a:gd name="connsiteY36" fmla="*/ 7635 h 10000"/>
                <a:gd name="connsiteX37" fmla="*/ 9002 w 10000"/>
                <a:gd name="connsiteY37" fmla="*/ 7381 h 10000"/>
                <a:gd name="connsiteX38" fmla="*/ 9162 w 10000"/>
                <a:gd name="connsiteY38" fmla="*/ 7111 h 10000"/>
                <a:gd name="connsiteX39" fmla="*/ 9317 w 10000"/>
                <a:gd name="connsiteY39" fmla="*/ 6841 h 10000"/>
                <a:gd name="connsiteX40" fmla="*/ 9461 w 10000"/>
                <a:gd name="connsiteY40" fmla="*/ 6571 h 10000"/>
                <a:gd name="connsiteX41" fmla="*/ 9600 w 10000"/>
                <a:gd name="connsiteY41" fmla="*/ 6286 h 10000"/>
                <a:gd name="connsiteX42" fmla="*/ 9739 w 10000"/>
                <a:gd name="connsiteY42" fmla="*/ 5984 h 10000"/>
                <a:gd name="connsiteX43" fmla="*/ 9868 w 10000"/>
                <a:gd name="connsiteY43" fmla="*/ 5683 h 10000"/>
                <a:gd name="connsiteX44" fmla="*/ 10000 w 10000"/>
                <a:gd name="connsiteY44" fmla="*/ 5365 h 10000"/>
                <a:gd name="connsiteX45" fmla="*/ 8006 w 10000"/>
                <a:gd name="connsiteY45" fmla="*/ 6022 h 10000"/>
                <a:gd name="connsiteX46" fmla="*/ 7575 w 10000"/>
                <a:gd name="connsiteY46" fmla="*/ 2810 h 10000"/>
                <a:gd name="connsiteX47" fmla="*/ 7398 w 10000"/>
                <a:gd name="connsiteY47" fmla="*/ 3111 h 10000"/>
                <a:gd name="connsiteX48" fmla="*/ 7213 w 10000"/>
                <a:gd name="connsiteY48" fmla="*/ 3381 h 10000"/>
                <a:gd name="connsiteX49" fmla="*/ 7014 w 10000"/>
                <a:gd name="connsiteY49" fmla="*/ 3635 h 10000"/>
                <a:gd name="connsiteX50" fmla="*/ 6861 w 10000"/>
                <a:gd name="connsiteY50" fmla="*/ 3810 h 10000"/>
                <a:gd name="connsiteX51" fmla="*/ 6699 w 10000"/>
                <a:gd name="connsiteY51" fmla="*/ 3968 h 10000"/>
                <a:gd name="connsiteX52" fmla="*/ 6536 w 10000"/>
                <a:gd name="connsiteY52" fmla="*/ 4111 h 10000"/>
                <a:gd name="connsiteX53" fmla="*/ 6369 w 10000"/>
                <a:gd name="connsiteY53" fmla="*/ 4238 h 10000"/>
                <a:gd name="connsiteX54" fmla="*/ 6208 w 10000"/>
                <a:gd name="connsiteY54" fmla="*/ 4349 h 10000"/>
                <a:gd name="connsiteX55" fmla="*/ 6040 w 10000"/>
                <a:gd name="connsiteY55" fmla="*/ 4429 h 10000"/>
                <a:gd name="connsiteX56" fmla="*/ 5871 w 10000"/>
                <a:gd name="connsiteY56" fmla="*/ 4492 h 10000"/>
                <a:gd name="connsiteX57" fmla="*/ 5702 w 10000"/>
                <a:gd name="connsiteY57" fmla="*/ 4556 h 10000"/>
                <a:gd name="connsiteX58" fmla="*/ 5540 w 10000"/>
                <a:gd name="connsiteY58" fmla="*/ 4587 h 10000"/>
                <a:gd name="connsiteX59" fmla="*/ 5372 w 10000"/>
                <a:gd name="connsiteY59" fmla="*/ 4603 h 10000"/>
                <a:gd name="connsiteX60" fmla="*/ 5203 w 10000"/>
                <a:gd name="connsiteY60" fmla="*/ 4603 h 10000"/>
                <a:gd name="connsiteX61" fmla="*/ 5035 w 10000"/>
                <a:gd name="connsiteY61" fmla="*/ 4587 h 10000"/>
                <a:gd name="connsiteX62" fmla="*/ 4865 w 10000"/>
                <a:gd name="connsiteY62" fmla="*/ 4556 h 10000"/>
                <a:gd name="connsiteX63" fmla="*/ 4704 w 10000"/>
                <a:gd name="connsiteY63" fmla="*/ 4508 h 10000"/>
                <a:gd name="connsiteX64" fmla="*/ 4535 w 10000"/>
                <a:gd name="connsiteY64" fmla="*/ 4429 h 10000"/>
                <a:gd name="connsiteX65" fmla="*/ 4373 w 10000"/>
                <a:gd name="connsiteY65" fmla="*/ 4349 h 10000"/>
                <a:gd name="connsiteX66" fmla="*/ 4214 w 10000"/>
                <a:gd name="connsiteY66" fmla="*/ 4254 h 10000"/>
                <a:gd name="connsiteX67" fmla="*/ 4059 w 10000"/>
                <a:gd name="connsiteY67" fmla="*/ 4143 h 10000"/>
                <a:gd name="connsiteX68" fmla="*/ 3898 w 10000"/>
                <a:gd name="connsiteY68" fmla="*/ 4016 h 10000"/>
                <a:gd name="connsiteX69" fmla="*/ 3744 w 10000"/>
                <a:gd name="connsiteY69" fmla="*/ 3873 h 10000"/>
                <a:gd name="connsiteX70" fmla="*/ 3600 w 10000"/>
                <a:gd name="connsiteY70" fmla="*/ 3714 h 10000"/>
                <a:gd name="connsiteX71" fmla="*/ 3453 w 10000"/>
                <a:gd name="connsiteY71" fmla="*/ 3540 h 10000"/>
                <a:gd name="connsiteX72" fmla="*/ 3316 w 10000"/>
                <a:gd name="connsiteY72" fmla="*/ 3349 h 10000"/>
                <a:gd name="connsiteX73" fmla="*/ 3176 w 10000"/>
                <a:gd name="connsiteY73" fmla="*/ 3143 h 10000"/>
                <a:gd name="connsiteX74" fmla="*/ 3040 w 10000"/>
                <a:gd name="connsiteY74" fmla="*/ 2921 h 10000"/>
                <a:gd name="connsiteX75" fmla="*/ 2917 w 10000"/>
                <a:gd name="connsiteY75" fmla="*/ 2683 h 10000"/>
                <a:gd name="connsiteX76" fmla="*/ 2793 w 10000"/>
                <a:gd name="connsiteY76" fmla="*/ 2444 h 10000"/>
                <a:gd name="connsiteX77" fmla="*/ 2670 w 10000"/>
                <a:gd name="connsiteY77" fmla="*/ 2175 h 10000"/>
                <a:gd name="connsiteX78" fmla="*/ 2562 w 10000"/>
                <a:gd name="connsiteY78" fmla="*/ 1905 h 10000"/>
                <a:gd name="connsiteX79" fmla="*/ 2455 w 10000"/>
                <a:gd name="connsiteY79" fmla="*/ 1619 h 10000"/>
                <a:gd name="connsiteX80" fmla="*/ 2356 w 10000"/>
                <a:gd name="connsiteY80" fmla="*/ 1302 h 10000"/>
                <a:gd name="connsiteX81" fmla="*/ 2256 w 10000"/>
                <a:gd name="connsiteY81" fmla="*/ 984 h 10000"/>
                <a:gd name="connsiteX82" fmla="*/ 476 w 10000"/>
                <a:gd name="connsiteY82" fmla="*/ 0 h 10000"/>
                <a:gd name="connsiteX83" fmla="*/ 0 w 10000"/>
                <a:gd name="connsiteY83" fmla="*/ 3683 h 10000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70 w 10000"/>
                <a:gd name="connsiteY2" fmla="*/ 4238 h 10000"/>
                <a:gd name="connsiteX3" fmla="*/ 337 w 10000"/>
                <a:gd name="connsiteY3" fmla="*/ 4778 h 10000"/>
                <a:gd name="connsiteX4" fmla="*/ 529 w 10000"/>
                <a:gd name="connsiteY4" fmla="*/ 5286 h 10000"/>
                <a:gd name="connsiteX5" fmla="*/ 722 w 10000"/>
                <a:gd name="connsiteY5" fmla="*/ 5762 h 10000"/>
                <a:gd name="connsiteX6" fmla="*/ 927 w 10000"/>
                <a:gd name="connsiteY6" fmla="*/ 6222 h 10000"/>
                <a:gd name="connsiteX7" fmla="*/ 1144 w 10000"/>
                <a:gd name="connsiteY7" fmla="*/ 6651 h 10000"/>
                <a:gd name="connsiteX8" fmla="*/ 1366 w 10000"/>
                <a:gd name="connsiteY8" fmla="*/ 7063 h 10000"/>
                <a:gd name="connsiteX9" fmla="*/ 1604 w 10000"/>
                <a:gd name="connsiteY9" fmla="*/ 7444 h 10000"/>
                <a:gd name="connsiteX10" fmla="*/ 1841 w 10000"/>
                <a:gd name="connsiteY10" fmla="*/ 7810 h 10000"/>
                <a:gd name="connsiteX11" fmla="*/ 2094 w 10000"/>
                <a:gd name="connsiteY11" fmla="*/ 8143 h 10000"/>
                <a:gd name="connsiteX12" fmla="*/ 2347 w 10000"/>
                <a:gd name="connsiteY12" fmla="*/ 8444 h 10000"/>
                <a:gd name="connsiteX13" fmla="*/ 2611 w 10000"/>
                <a:gd name="connsiteY13" fmla="*/ 8730 h 10000"/>
                <a:gd name="connsiteX14" fmla="*/ 2870 w 10000"/>
                <a:gd name="connsiteY14" fmla="*/ 8968 h 10000"/>
                <a:gd name="connsiteX15" fmla="*/ 3147 w 10000"/>
                <a:gd name="connsiteY15" fmla="*/ 9206 h 10000"/>
                <a:gd name="connsiteX16" fmla="*/ 3423 w 10000"/>
                <a:gd name="connsiteY16" fmla="*/ 9397 h 10000"/>
                <a:gd name="connsiteX17" fmla="*/ 3699 w 10000"/>
                <a:gd name="connsiteY17" fmla="*/ 9571 h 10000"/>
                <a:gd name="connsiteX18" fmla="*/ 3982 w 10000"/>
                <a:gd name="connsiteY18" fmla="*/ 9714 h 10000"/>
                <a:gd name="connsiteX19" fmla="*/ 4274 w 10000"/>
                <a:gd name="connsiteY19" fmla="*/ 9825 h 10000"/>
                <a:gd name="connsiteX20" fmla="*/ 4566 w 10000"/>
                <a:gd name="connsiteY20" fmla="*/ 9921 h 10000"/>
                <a:gd name="connsiteX21" fmla="*/ 4858 w 10000"/>
                <a:gd name="connsiteY21" fmla="*/ 9968 h 10000"/>
                <a:gd name="connsiteX22" fmla="*/ 5149 w 10000"/>
                <a:gd name="connsiteY22" fmla="*/ 10000 h 10000"/>
                <a:gd name="connsiteX23" fmla="*/ 5440 w 10000"/>
                <a:gd name="connsiteY23" fmla="*/ 10000 h 10000"/>
                <a:gd name="connsiteX24" fmla="*/ 5732 w 10000"/>
                <a:gd name="connsiteY24" fmla="*/ 9968 h 10000"/>
                <a:gd name="connsiteX25" fmla="*/ 6031 w 10000"/>
                <a:gd name="connsiteY25" fmla="*/ 9905 h 10000"/>
                <a:gd name="connsiteX26" fmla="*/ 6323 w 10000"/>
                <a:gd name="connsiteY26" fmla="*/ 9825 h 10000"/>
                <a:gd name="connsiteX27" fmla="*/ 6614 w 10000"/>
                <a:gd name="connsiteY27" fmla="*/ 9698 h 10000"/>
                <a:gd name="connsiteX28" fmla="*/ 6906 w 10000"/>
                <a:gd name="connsiteY28" fmla="*/ 9556 h 10000"/>
                <a:gd name="connsiteX29" fmla="*/ 7198 w 10000"/>
                <a:gd name="connsiteY29" fmla="*/ 9365 h 10000"/>
                <a:gd name="connsiteX30" fmla="*/ 7483 w 10000"/>
                <a:gd name="connsiteY30" fmla="*/ 9159 h 10000"/>
                <a:gd name="connsiteX31" fmla="*/ 7767 w 10000"/>
                <a:gd name="connsiteY31" fmla="*/ 8905 h 10000"/>
                <a:gd name="connsiteX32" fmla="*/ 8049 w 10000"/>
                <a:gd name="connsiteY32" fmla="*/ 8635 h 10000"/>
                <a:gd name="connsiteX33" fmla="*/ 8320 w 10000"/>
                <a:gd name="connsiteY33" fmla="*/ 8317 h 10000"/>
                <a:gd name="connsiteX34" fmla="*/ 8502 w 10000"/>
                <a:gd name="connsiteY34" fmla="*/ 8095 h 10000"/>
                <a:gd name="connsiteX35" fmla="*/ 8672 w 10000"/>
                <a:gd name="connsiteY35" fmla="*/ 7873 h 10000"/>
                <a:gd name="connsiteX36" fmla="*/ 8840 w 10000"/>
                <a:gd name="connsiteY36" fmla="*/ 7635 h 10000"/>
                <a:gd name="connsiteX37" fmla="*/ 9002 w 10000"/>
                <a:gd name="connsiteY37" fmla="*/ 7381 h 10000"/>
                <a:gd name="connsiteX38" fmla="*/ 9162 w 10000"/>
                <a:gd name="connsiteY38" fmla="*/ 7111 h 10000"/>
                <a:gd name="connsiteX39" fmla="*/ 9317 w 10000"/>
                <a:gd name="connsiteY39" fmla="*/ 6841 h 10000"/>
                <a:gd name="connsiteX40" fmla="*/ 9461 w 10000"/>
                <a:gd name="connsiteY40" fmla="*/ 6571 h 10000"/>
                <a:gd name="connsiteX41" fmla="*/ 9600 w 10000"/>
                <a:gd name="connsiteY41" fmla="*/ 6286 h 10000"/>
                <a:gd name="connsiteX42" fmla="*/ 9739 w 10000"/>
                <a:gd name="connsiteY42" fmla="*/ 5984 h 10000"/>
                <a:gd name="connsiteX43" fmla="*/ 9868 w 10000"/>
                <a:gd name="connsiteY43" fmla="*/ 5683 h 10000"/>
                <a:gd name="connsiteX44" fmla="*/ 10000 w 10000"/>
                <a:gd name="connsiteY44" fmla="*/ 5365 h 10000"/>
                <a:gd name="connsiteX45" fmla="*/ 8006 w 10000"/>
                <a:gd name="connsiteY45" fmla="*/ 6022 h 10000"/>
                <a:gd name="connsiteX46" fmla="*/ 7575 w 10000"/>
                <a:gd name="connsiteY46" fmla="*/ 2810 h 10000"/>
                <a:gd name="connsiteX47" fmla="*/ 7398 w 10000"/>
                <a:gd name="connsiteY47" fmla="*/ 3111 h 10000"/>
                <a:gd name="connsiteX48" fmla="*/ 7213 w 10000"/>
                <a:gd name="connsiteY48" fmla="*/ 3381 h 10000"/>
                <a:gd name="connsiteX49" fmla="*/ 7014 w 10000"/>
                <a:gd name="connsiteY49" fmla="*/ 3635 h 10000"/>
                <a:gd name="connsiteX50" fmla="*/ 6861 w 10000"/>
                <a:gd name="connsiteY50" fmla="*/ 3810 h 10000"/>
                <a:gd name="connsiteX51" fmla="*/ 6699 w 10000"/>
                <a:gd name="connsiteY51" fmla="*/ 3968 h 10000"/>
                <a:gd name="connsiteX52" fmla="*/ 6536 w 10000"/>
                <a:gd name="connsiteY52" fmla="*/ 4111 h 10000"/>
                <a:gd name="connsiteX53" fmla="*/ 6369 w 10000"/>
                <a:gd name="connsiteY53" fmla="*/ 4238 h 10000"/>
                <a:gd name="connsiteX54" fmla="*/ 6208 w 10000"/>
                <a:gd name="connsiteY54" fmla="*/ 4349 h 10000"/>
                <a:gd name="connsiteX55" fmla="*/ 6040 w 10000"/>
                <a:gd name="connsiteY55" fmla="*/ 4429 h 10000"/>
                <a:gd name="connsiteX56" fmla="*/ 5871 w 10000"/>
                <a:gd name="connsiteY56" fmla="*/ 4492 h 10000"/>
                <a:gd name="connsiteX57" fmla="*/ 5702 w 10000"/>
                <a:gd name="connsiteY57" fmla="*/ 4556 h 10000"/>
                <a:gd name="connsiteX58" fmla="*/ 5540 w 10000"/>
                <a:gd name="connsiteY58" fmla="*/ 4587 h 10000"/>
                <a:gd name="connsiteX59" fmla="*/ 5372 w 10000"/>
                <a:gd name="connsiteY59" fmla="*/ 4603 h 10000"/>
                <a:gd name="connsiteX60" fmla="*/ 5203 w 10000"/>
                <a:gd name="connsiteY60" fmla="*/ 4603 h 10000"/>
                <a:gd name="connsiteX61" fmla="*/ 5035 w 10000"/>
                <a:gd name="connsiteY61" fmla="*/ 4587 h 10000"/>
                <a:gd name="connsiteX62" fmla="*/ 4865 w 10000"/>
                <a:gd name="connsiteY62" fmla="*/ 4556 h 10000"/>
                <a:gd name="connsiteX63" fmla="*/ 4704 w 10000"/>
                <a:gd name="connsiteY63" fmla="*/ 4508 h 10000"/>
                <a:gd name="connsiteX64" fmla="*/ 4535 w 10000"/>
                <a:gd name="connsiteY64" fmla="*/ 4429 h 10000"/>
                <a:gd name="connsiteX65" fmla="*/ 4373 w 10000"/>
                <a:gd name="connsiteY65" fmla="*/ 4349 h 10000"/>
                <a:gd name="connsiteX66" fmla="*/ 4214 w 10000"/>
                <a:gd name="connsiteY66" fmla="*/ 4254 h 10000"/>
                <a:gd name="connsiteX67" fmla="*/ 4059 w 10000"/>
                <a:gd name="connsiteY67" fmla="*/ 4143 h 10000"/>
                <a:gd name="connsiteX68" fmla="*/ 3898 w 10000"/>
                <a:gd name="connsiteY68" fmla="*/ 4016 h 10000"/>
                <a:gd name="connsiteX69" fmla="*/ 3744 w 10000"/>
                <a:gd name="connsiteY69" fmla="*/ 3873 h 10000"/>
                <a:gd name="connsiteX70" fmla="*/ 3600 w 10000"/>
                <a:gd name="connsiteY70" fmla="*/ 3714 h 10000"/>
                <a:gd name="connsiteX71" fmla="*/ 3453 w 10000"/>
                <a:gd name="connsiteY71" fmla="*/ 3540 h 10000"/>
                <a:gd name="connsiteX72" fmla="*/ 3316 w 10000"/>
                <a:gd name="connsiteY72" fmla="*/ 3349 h 10000"/>
                <a:gd name="connsiteX73" fmla="*/ 3176 w 10000"/>
                <a:gd name="connsiteY73" fmla="*/ 3143 h 10000"/>
                <a:gd name="connsiteX74" fmla="*/ 3040 w 10000"/>
                <a:gd name="connsiteY74" fmla="*/ 2921 h 10000"/>
                <a:gd name="connsiteX75" fmla="*/ 2917 w 10000"/>
                <a:gd name="connsiteY75" fmla="*/ 2683 h 10000"/>
                <a:gd name="connsiteX76" fmla="*/ 2793 w 10000"/>
                <a:gd name="connsiteY76" fmla="*/ 2444 h 10000"/>
                <a:gd name="connsiteX77" fmla="*/ 2670 w 10000"/>
                <a:gd name="connsiteY77" fmla="*/ 2175 h 10000"/>
                <a:gd name="connsiteX78" fmla="*/ 2562 w 10000"/>
                <a:gd name="connsiteY78" fmla="*/ 1905 h 10000"/>
                <a:gd name="connsiteX79" fmla="*/ 2455 w 10000"/>
                <a:gd name="connsiteY79" fmla="*/ 1619 h 10000"/>
                <a:gd name="connsiteX80" fmla="*/ 2356 w 10000"/>
                <a:gd name="connsiteY80" fmla="*/ 1302 h 10000"/>
                <a:gd name="connsiteX81" fmla="*/ 2256 w 10000"/>
                <a:gd name="connsiteY81" fmla="*/ 984 h 10000"/>
                <a:gd name="connsiteX82" fmla="*/ 476 w 10000"/>
                <a:gd name="connsiteY82" fmla="*/ 0 h 10000"/>
                <a:gd name="connsiteX83" fmla="*/ 0 w 10000"/>
                <a:gd name="connsiteY83" fmla="*/ 3683 h 10000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70 w 10000"/>
                <a:gd name="connsiteY2" fmla="*/ 4238 h 10000"/>
                <a:gd name="connsiteX3" fmla="*/ 337 w 10000"/>
                <a:gd name="connsiteY3" fmla="*/ 4778 h 10000"/>
                <a:gd name="connsiteX4" fmla="*/ 529 w 10000"/>
                <a:gd name="connsiteY4" fmla="*/ 5286 h 10000"/>
                <a:gd name="connsiteX5" fmla="*/ 722 w 10000"/>
                <a:gd name="connsiteY5" fmla="*/ 5762 h 10000"/>
                <a:gd name="connsiteX6" fmla="*/ 927 w 10000"/>
                <a:gd name="connsiteY6" fmla="*/ 6222 h 10000"/>
                <a:gd name="connsiteX7" fmla="*/ 1144 w 10000"/>
                <a:gd name="connsiteY7" fmla="*/ 6651 h 10000"/>
                <a:gd name="connsiteX8" fmla="*/ 1366 w 10000"/>
                <a:gd name="connsiteY8" fmla="*/ 7063 h 10000"/>
                <a:gd name="connsiteX9" fmla="*/ 1604 w 10000"/>
                <a:gd name="connsiteY9" fmla="*/ 7444 h 10000"/>
                <a:gd name="connsiteX10" fmla="*/ 1841 w 10000"/>
                <a:gd name="connsiteY10" fmla="*/ 7810 h 10000"/>
                <a:gd name="connsiteX11" fmla="*/ 2094 w 10000"/>
                <a:gd name="connsiteY11" fmla="*/ 8143 h 10000"/>
                <a:gd name="connsiteX12" fmla="*/ 2347 w 10000"/>
                <a:gd name="connsiteY12" fmla="*/ 8444 h 10000"/>
                <a:gd name="connsiteX13" fmla="*/ 2611 w 10000"/>
                <a:gd name="connsiteY13" fmla="*/ 8730 h 10000"/>
                <a:gd name="connsiteX14" fmla="*/ 2870 w 10000"/>
                <a:gd name="connsiteY14" fmla="*/ 8968 h 10000"/>
                <a:gd name="connsiteX15" fmla="*/ 3147 w 10000"/>
                <a:gd name="connsiteY15" fmla="*/ 9206 h 10000"/>
                <a:gd name="connsiteX16" fmla="*/ 3423 w 10000"/>
                <a:gd name="connsiteY16" fmla="*/ 9397 h 10000"/>
                <a:gd name="connsiteX17" fmla="*/ 3699 w 10000"/>
                <a:gd name="connsiteY17" fmla="*/ 9571 h 10000"/>
                <a:gd name="connsiteX18" fmla="*/ 3982 w 10000"/>
                <a:gd name="connsiteY18" fmla="*/ 9714 h 10000"/>
                <a:gd name="connsiteX19" fmla="*/ 4274 w 10000"/>
                <a:gd name="connsiteY19" fmla="*/ 9825 h 10000"/>
                <a:gd name="connsiteX20" fmla="*/ 4566 w 10000"/>
                <a:gd name="connsiteY20" fmla="*/ 9921 h 10000"/>
                <a:gd name="connsiteX21" fmla="*/ 4858 w 10000"/>
                <a:gd name="connsiteY21" fmla="*/ 9968 h 10000"/>
                <a:gd name="connsiteX22" fmla="*/ 5149 w 10000"/>
                <a:gd name="connsiteY22" fmla="*/ 10000 h 10000"/>
                <a:gd name="connsiteX23" fmla="*/ 5440 w 10000"/>
                <a:gd name="connsiteY23" fmla="*/ 10000 h 10000"/>
                <a:gd name="connsiteX24" fmla="*/ 5732 w 10000"/>
                <a:gd name="connsiteY24" fmla="*/ 9968 h 10000"/>
                <a:gd name="connsiteX25" fmla="*/ 6031 w 10000"/>
                <a:gd name="connsiteY25" fmla="*/ 9905 h 10000"/>
                <a:gd name="connsiteX26" fmla="*/ 6323 w 10000"/>
                <a:gd name="connsiteY26" fmla="*/ 9825 h 10000"/>
                <a:gd name="connsiteX27" fmla="*/ 6614 w 10000"/>
                <a:gd name="connsiteY27" fmla="*/ 9698 h 10000"/>
                <a:gd name="connsiteX28" fmla="*/ 6906 w 10000"/>
                <a:gd name="connsiteY28" fmla="*/ 9556 h 10000"/>
                <a:gd name="connsiteX29" fmla="*/ 7198 w 10000"/>
                <a:gd name="connsiteY29" fmla="*/ 9365 h 10000"/>
                <a:gd name="connsiteX30" fmla="*/ 7483 w 10000"/>
                <a:gd name="connsiteY30" fmla="*/ 9159 h 10000"/>
                <a:gd name="connsiteX31" fmla="*/ 7767 w 10000"/>
                <a:gd name="connsiteY31" fmla="*/ 8905 h 10000"/>
                <a:gd name="connsiteX32" fmla="*/ 8049 w 10000"/>
                <a:gd name="connsiteY32" fmla="*/ 8635 h 10000"/>
                <a:gd name="connsiteX33" fmla="*/ 8320 w 10000"/>
                <a:gd name="connsiteY33" fmla="*/ 8317 h 10000"/>
                <a:gd name="connsiteX34" fmla="*/ 8502 w 10000"/>
                <a:gd name="connsiteY34" fmla="*/ 8095 h 10000"/>
                <a:gd name="connsiteX35" fmla="*/ 8672 w 10000"/>
                <a:gd name="connsiteY35" fmla="*/ 7873 h 10000"/>
                <a:gd name="connsiteX36" fmla="*/ 8840 w 10000"/>
                <a:gd name="connsiteY36" fmla="*/ 7635 h 10000"/>
                <a:gd name="connsiteX37" fmla="*/ 9002 w 10000"/>
                <a:gd name="connsiteY37" fmla="*/ 7381 h 10000"/>
                <a:gd name="connsiteX38" fmla="*/ 9162 w 10000"/>
                <a:gd name="connsiteY38" fmla="*/ 7111 h 10000"/>
                <a:gd name="connsiteX39" fmla="*/ 9317 w 10000"/>
                <a:gd name="connsiteY39" fmla="*/ 6841 h 10000"/>
                <a:gd name="connsiteX40" fmla="*/ 9461 w 10000"/>
                <a:gd name="connsiteY40" fmla="*/ 6571 h 10000"/>
                <a:gd name="connsiteX41" fmla="*/ 9600 w 10000"/>
                <a:gd name="connsiteY41" fmla="*/ 6286 h 10000"/>
                <a:gd name="connsiteX42" fmla="*/ 9739 w 10000"/>
                <a:gd name="connsiteY42" fmla="*/ 5984 h 10000"/>
                <a:gd name="connsiteX43" fmla="*/ 9868 w 10000"/>
                <a:gd name="connsiteY43" fmla="*/ 5683 h 10000"/>
                <a:gd name="connsiteX44" fmla="*/ 10000 w 10000"/>
                <a:gd name="connsiteY44" fmla="*/ 5365 h 10000"/>
                <a:gd name="connsiteX45" fmla="*/ 8006 w 10000"/>
                <a:gd name="connsiteY45" fmla="*/ 6022 h 10000"/>
                <a:gd name="connsiteX46" fmla="*/ 7575 w 10000"/>
                <a:gd name="connsiteY46" fmla="*/ 2810 h 10000"/>
                <a:gd name="connsiteX47" fmla="*/ 7398 w 10000"/>
                <a:gd name="connsiteY47" fmla="*/ 3111 h 10000"/>
                <a:gd name="connsiteX48" fmla="*/ 7213 w 10000"/>
                <a:gd name="connsiteY48" fmla="*/ 3381 h 10000"/>
                <a:gd name="connsiteX49" fmla="*/ 7014 w 10000"/>
                <a:gd name="connsiteY49" fmla="*/ 3635 h 10000"/>
                <a:gd name="connsiteX50" fmla="*/ 6861 w 10000"/>
                <a:gd name="connsiteY50" fmla="*/ 3810 h 10000"/>
                <a:gd name="connsiteX51" fmla="*/ 6699 w 10000"/>
                <a:gd name="connsiteY51" fmla="*/ 3968 h 10000"/>
                <a:gd name="connsiteX52" fmla="*/ 6536 w 10000"/>
                <a:gd name="connsiteY52" fmla="*/ 4111 h 10000"/>
                <a:gd name="connsiteX53" fmla="*/ 6369 w 10000"/>
                <a:gd name="connsiteY53" fmla="*/ 4238 h 10000"/>
                <a:gd name="connsiteX54" fmla="*/ 6208 w 10000"/>
                <a:gd name="connsiteY54" fmla="*/ 4349 h 10000"/>
                <a:gd name="connsiteX55" fmla="*/ 6040 w 10000"/>
                <a:gd name="connsiteY55" fmla="*/ 4429 h 10000"/>
                <a:gd name="connsiteX56" fmla="*/ 5871 w 10000"/>
                <a:gd name="connsiteY56" fmla="*/ 4492 h 10000"/>
                <a:gd name="connsiteX57" fmla="*/ 5702 w 10000"/>
                <a:gd name="connsiteY57" fmla="*/ 4556 h 10000"/>
                <a:gd name="connsiteX58" fmla="*/ 5540 w 10000"/>
                <a:gd name="connsiteY58" fmla="*/ 4587 h 10000"/>
                <a:gd name="connsiteX59" fmla="*/ 5372 w 10000"/>
                <a:gd name="connsiteY59" fmla="*/ 4603 h 10000"/>
                <a:gd name="connsiteX60" fmla="*/ 5203 w 10000"/>
                <a:gd name="connsiteY60" fmla="*/ 4603 h 10000"/>
                <a:gd name="connsiteX61" fmla="*/ 5035 w 10000"/>
                <a:gd name="connsiteY61" fmla="*/ 4587 h 10000"/>
                <a:gd name="connsiteX62" fmla="*/ 4865 w 10000"/>
                <a:gd name="connsiteY62" fmla="*/ 4556 h 10000"/>
                <a:gd name="connsiteX63" fmla="*/ 4704 w 10000"/>
                <a:gd name="connsiteY63" fmla="*/ 4508 h 10000"/>
                <a:gd name="connsiteX64" fmla="*/ 4535 w 10000"/>
                <a:gd name="connsiteY64" fmla="*/ 4429 h 10000"/>
                <a:gd name="connsiteX65" fmla="*/ 4373 w 10000"/>
                <a:gd name="connsiteY65" fmla="*/ 4349 h 10000"/>
                <a:gd name="connsiteX66" fmla="*/ 4214 w 10000"/>
                <a:gd name="connsiteY66" fmla="*/ 4254 h 10000"/>
                <a:gd name="connsiteX67" fmla="*/ 4059 w 10000"/>
                <a:gd name="connsiteY67" fmla="*/ 4143 h 10000"/>
                <a:gd name="connsiteX68" fmla="*/ 3898 w 10000"/>
                <a:gd name="connsiteY68" fmla="*/ 4016 h 10000"/>
                <a:gd name="connsiteX69" fmla="*/ 3744 w 10000"/>
                <a:gd name="connsiteY69" fmla="*/ 3873 h 10000"/>
                <a:gd name="connsiteX70" fmla="*/ 3600 w 10000"/>
                <a:gd name="connsiteY70" fmla="*/ 3714 h 10000"/>
                <a:gd name="connsiteX71" fmla="*/ 3453 w 10000"/>
                <a:gd name="connsiteY71" fmla="*/ 3540 h 10000"/>
                <a:gd name="connsiteX72" fmla="*/ 3316 w 10000"/>
                <a:gd name="connsiteY72" fmla="*/ 3349 h 10000"/>
                <a:gd name="connsiteX73" fmla="*/ 3176 w 10000"/>
                <a:gd name="connsiteY73" fmla="*/ 3143 h 10000"/>
                <a:gd name="connsiteX74" fmla="*/ 3040 w 10000"/>
                <a:gd name="connsiteY74" fmla="*/ 2921 h 10000"/>
                <a:gd name="connsiteX75" fmla="*/ 2917 w 10000"/>
                <a:gd name="connsiteY75" fmla="*/ 2683 h 10000"/>
                <a:gd name="connsiteX76" fmla="*/ 2793 w 10000"/>
                <a:gd name="connsiteY76" fmla="*/ 2444 h 10000"/>
                <a:gd name="connsiteX77" fmla="*/ 2670 w 10000"/>
                <a:gd name="connsiteY77" fmla="*/ 2175 h 10000"/>
                <a:gd name="connsiteX78" fmla="*/ 2562 w 10000"/>
                <a:gd name="connsiteY78" fmla="*/ 1905 h 10000"/>
                <a:gd name="connsiteX79" fmla="*/ 2455 w 10000"/>
                <a:gd name="connsiteY79" fmla="*/ 1619 h 10000"/>
                <a:gd name="connsiteX80" fmla="*/ 2356 w 10000"/>
                <a:gd name="connsiteY80" fmla="*/ 1302 h 10000"/>
                <a:gd name="connsiteX81" fmla="*/ 2256 w 10000"/>
                <a:gd name="connsiteY81" fmla="*/ 984 h 10000"/>
                <a:gd name="connsiteX82" fmla="*/ 476 w 10000"/>
                <a:gd name="connsiteY82" fmla="*/ 0 h 10000"/>
                <a:gd name="connsiteX83" fmla="*/ 0 w 10000"/>
                <a:gd name="connsiteY83" fmla="*/ 3683 h 10000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70 w 10000"/>
                <a:gd name="connsiteY2" fmla="*/ 4238 h 10000"/>
                <a:gd name="connsiteX3" fmla="*/ 337 w 10000"/>
                <a:gd name="connsiteY3" fmla="*/ 4778 h 10000"/>
                <a:gd name="connsiteX4" fmla="*/ 529 w 10000"/>
                <a:gd name="connsiteY4" fmla="*/ 5286 h 10000"/>
                <a:gd name="connsiteX5" fmla="*/ 722 w 10000"/>
                <a:gd name="connsiteY5" fmla="*/ 5762 h 10000"/>
                <a:gd name="connsiteX6" fmla="*/ 927 w 10000"/>
                <a:gd name="connsiteY6" fmla="*/ 6222 h 10000"/>
                <a:gd name="connsiteX7" fmla="*/ 1144 w 10000"/>
                <a:gd name="connsiteY7" fmla="*/ 6651 h 10000"/>
                <a:gd name="connsiteX8" fmla="*/ 1366 w 10000"/>
                <a:gd name="connsiteY8" fmla="*/ 7063 h 10000"/>
                <a:gd name="connsiteX9" fmla="*/ 1604 w 10000"/>
                <a:gd name="connsiteY9" fmla="*/ 7444 h 10000"/>
                <a:gd name="connsiteX10" fmla="*/ 1841 w 10000"/>
                <a:gd name="connsiteY10" fmla="*/ 7810 h 10000"/>
                <a:gd name="connsiteX11" fmla="*/ 2094 w 10000"/>
                <a:gd name="connsiteY11" fmla="*/ 8143 h 10000"/>
                <a:gd name="connsiteX12" fmla="*/ 2347 w 10000"/>
                <a:gd name="connsiteY12" fmla="*/ 8444 h 10000"/>
                <a:gd name="connsiteX13" fmla="*/ 2611 w 10000"/>
                <a:gd name="connsiteY13" fmla="*/ 8730 h 10000"/>
                <a:gd name="connsiteX14" fmla="*/ 2870 w 10000"/>
                <a:gd name="connsiteY14" fmla="*/ 8968 h 10000"/>
                <a:gd name="connsiteX15" fmla="*/ 3147 w 10000"/>
                <a:gd name="connsiteY15" fmla="*/ 9206 h 10000"/>
                <a:gd name="connsiteX16" fmla="*/ 3423 w 10000"/>
                <a:gd name="connsiteY16" fmla="*/ 9397 h 10000"/>
                <a:gd name="connsiteX17" fmla="*/ 3699 w 10000"/>
                <a:gd name="connsiteY17" fmla="*/ 9571 h 10000"/>
                <a:gd name="connsiteX18" fmla="*/ 3982 w 10000"/>
                <a:gd name="connsiteY18" fmla="*/ 9714 h 10000"/>
                <a:gd name="connsiteX19" fmla="*/ 4274 w 10000"/>
                <a:gd name="connsiteY19" fmla="*/ 9825 h 10000"/>
                <a:gd name="connsiteX20" fmla="*/ 4566 w 10000"/>
                <a:gd name="connsiteY20" fmla="*/ 9921 h 10000"/>
                <a:gd name="connsiteX21" fmla="*/ 4858 w 10000"/>
                <a:gd name="connsiteY21" fmla="*/ 9968 h 10000"/>
                <a:gd name="connsiteX22" fmla="*/ 5149 w 10000"/>
                <a:gd name="connsiteY22" fmla="*/ 10000 h 10000"/>
                <a:gd name="connsiteX23" fmla="*/ 5440 w 10000"/>
                <a:gd name="connsiteY23" fmla="*/ 10000 h 10000"/>
                <a:gd name="connsiteX24" fmla="*/ 5732 w 10000"/>
                <a:gd name="connsiteY24" fmla="*/ 9968 h 10000"/>
                <a:gd name="connsiteX25" fmla="*/ 6031 w 10000"/>
                <a:gd name="connsiteY25" fmla="*/ 9905 h 10000"/>
                <a:gd name="connsiteX26" fmla="*/ 6323 w 10000"/>
                <a:gd name="connsiteY26" fmla="*/ 9825 h 10000"/>
                <a:gd name="connsiteX27" fmla="*/ 6614 w 10000"/>
                <a:gd name="connsiteY27" fmla="*/ 9698 h 10000"/>
                <a:gd name="connsiteX28" fmla="*/ 6906 w 10000"/>
                <a:gd name="connsiteY28" fmla="*/ 9556 h 10000"/>
                <a:gd name="connsiteX29" fmla="*/ 7198 w 10000"/>
                <a:gd name="connsiteY29" fmla="*/ 9365 h 10000"/>
                <a:gd name="connsiteX30" fmla="*/ 7483 w 10000"/>
                <a:gd name="connsiteY30" fmla="*/ 9159 h 10000"/>
                <a:gd name="connsiteX31" fmla="*/ 7767 w 10000"/>
                <a:gd name="connsiteY31" fmla="*/ 8905 h 10000"/>
                <a:gd name="connsiteX32" fmla="*/ 8049 w 10000"/>
                <a:gd name="connsiteY32" fmla="*/ 8635 h 10000"/>
                <a:gd name="connsiteX33" fmla="*/ 8320 w 10000"/>
                <a:gd name="connsiteY33" fmla="*/ 8317 h 10000"/>
                <a:gd name="connsiteX34" fmla="*/ 8502 w 10000"/>
                <a:gd name="connsiteY34" fmla="*/ 8095 h 10000"/>
                <a:gd name="connsiteX35" fmla="*/ 8672 w 10000"/>
                <a:gd name="connsiteY35" fmla="*/ 7873 h 10000"/>
                <a:gd name="connsiteX36" fmla="*/ 8840 w 10000"/>
                <a:gd name="connsiteY36" fmla="*/ 7635 h 10000"/>
                <a:gd name="connsiteX37" fmla="*/ 9002 w 10000"/>
                <a:gd name="connsiteY37" fmla="*/ 7381 h 10000"/>
                <a:gd name="connsiteX38" fmla="*/ 9162 w 10000"/>
                <a:gd name="connsiteY38" fmla="*/ 7111 h 10000"/>
                <a:gd name="connsiteX39" fmla="*/ 9317 w 10000"/>
                <a:gd name="connsiteY39" fmla="*/ 6841 h 10000"/>
                <a:gd name="connsiteX40" fmla="*/ 9461 w 10000"/>
                <a:gd name="connsiteY40" fmla="*/ 6571 h 10000"/>
                <a:gd name="connsiteX41" fmla="*/ 9600 w 10000"/>
                <a:gd name="connsiteY41" fmla="*/ 6286 h 10000"/>
                <a:gd name="connsiteX42" fmla="*/ 9739 w 10000"/>
                <a:gd name="connsiteY42" fmla="*/ 5984 h 10000"/>
                <a:gd name="connsiteX43" fmla="*/ 9868 w 10000"/>
                <a:gd name="connsiteY43" fmla="*/ 5683 h 10000"/>
                <a:gd name="connsiteX44" fmla="*/ 10000 w 10000"/>
                <a:gd name="connsiteY44" fmla="*/ 5365 h 10000"/>
                <a:gd name="connsiteX45" fmla="*/ 8006 w 10000"/>
                <a:gd name="connsiteY45" fmla="*/ 6022 h 10000"/>
                <a:gd name="connsiteX46" fmla="*/ 7575 w 10000"/>
                <a:gd name="connsiteY46" fmla="*/ 2810 h 10000"/>
                <a:gd name="connsiteX47" fmla="*/ 7398 w 10000"/>
                <a:gd name="connsiteY47" fmla="*/ 3111 h 10000"/>
                <a:gd name="connsiteX48" fmla="*/ 7213 w 10000"/>
                <a:gd name="connsiteY48" fmla="*/ 3381 h 10000"/>
                <a:gd name="connsiteX49" fmla="*/ 7014 w 10000"/>
                <a:gd name="connsiteY49" fmla="*/ 3635 h 10000"/>
                <a:gd name="connsiteX50" fmla="*/ 6861 w 10000"/>
                <a:gd name="connsiteY50" fmla="*/ 3810 h 10000"/>
                <a:gd name="connsiteX51" fmla="*/ 6699 w 10000"/>
                <a:gd name="connsiteY51" fmla="*/ 3968 h 10000"/>
                <a:gd name="connsiteX52" fmla="*/ 6536 w 10000"/>
                <a:gd name="connsiteY52" fmla="*/ 4111 h 10000"/>
                <a:gd name="connsiteX53" fmla="*/ 6369 w 10000"/>
                <a:gd name="connsiteY53" fmla="*/ 4238 h 10000"/>
                <a:gd name="connsiteX54" fmla="*/ 6208 w 10000"/>
                <a:gd name="connsiteY54" fmla="*/ 4349 h 10000"/>
                <a:gd name="connsiteX55" fmla="*/ 6040 w 10000"/>
                <a:gd name="connsiteY55" fmla="*/ 4429 h 10000"/>
                <a:gd name="connsiteX56" fmla="*/ 5871 w 10000"/>
                <a:gd name="connsiteY56" fmla="*/ 4492 h 10000"/>
                <a:gd name="connsiteX57" fmla="*/ 5702 w 10000"/>
                <a:gd name="connsiteY57" fmla="*/ 4556 h 10000"/>
                <a:gd name="connsiteX58" fmla="*/ 5540 w 10000"/>
                <a:gd name="connsiteY58" fmla="*/ 4587 h 10000"/>
                <a:gd name="connsiteX59" fmla="*/ 5372 w 10000"/>
                <a:gd name="connsiteY59" fmla="*/ 4603 h 10000"/>
                <a:gd name="connsiteX60" fmla="*/ 5203 w 10000"/>
                <a:gd name="connsiteY60" fmla="*/ 4603 h 10000"/>
                <a:gd name="connsiteX61" fmla="*/ 5035 w 10000"/>
                <a:gd name="connsiteY61" fmla="*/ 4587 h 10000"/>
                <a:gd name="connsiteX62" fmla="*/ 4865 w 10000"/>
                <a:gd name="connsiteY62" fmla="*/ 4556 h 10000"/>
                <a:gd name="connsiteX63" fmla="*/ 4704 w 10000"/>
                <a:gd name="connsiteY63" fmla="*/ 4508 h 10000"/>
                <a:gd name="connsiteX64" fmla="*/ 4535 w 10000"/>
                <a:gd name="connsiteY64" fmla="*/ 4429 h 10000"/>
                <a:gd name="connsiteX65" fmla="*/ 4373 w 10000"/>
                <a:gd name="connsiteY65" fmla="*/ 4349 h 10000"/>
                <a:gd name="connsiteX66" fmla="*/ 4214 w 10000"/>
                <a:gd name="connsiteY66" fmla="*/ 4254 h 10000"/>
                <a:gd name="connsiteX67" fmla="*/ 4059 w 10000"/>
                <a:gd name="connsiteY67" fmla="*/ 4143 h 10000"/>
                <a:gd name="connsiteX68" fmla="*/ 3898 w 10000"/>
                <a:gd name="connsiteY68" fmla="*/ 4016 h 10000"/>
                <a:gd name="connsiteX69" fmla="*/ 3744 w 10000"/>
                <a:gd name="connsiteY69" fmla="*/ 3873 h 10000"/>
                <a:gd name="connsiteX70" fmla="*/ 3600 w 10000"/>
                <a:gd name="connsiteY70" fmla="*/ 3714 h 10000"/>
                <a:gd name="connsiteX71" fmla="*/ 3453 w 10000"/>
                <a:gd name="connsiteY71" fmla="*/ 3540 h 10000"/>
                <a:gd name="connsiteX72" fmla="*/ 3316 w 10000"/>
                <a:gd name="connsiteY72" fmla="*/ 3349 h 10000"/>
                <a:gd name="connsiteX73" fmla="*/ 3176 w 10000"/>
                <a:gd name="connsiteY73" fmla="*/ 3143 h 10000"/>
                <a:gd name="connsiteX74" fmla="*/ 3040 w 10000"/>
                <a:gd name="connsiteY74" fmla="*/ 2921 h 10000"/>
                <a:gd name="connsiteX75" fmla="*/ 2917 w 10000"/>
                <a:gd name="connsiteY75" fmla="*/ 2683 h 10000"/>
                <a:gd name="connsiteX76" fmla="*/ 2793 w 10000"/>
                <a:gd name="connsiteY76" fmla="*/ 2444 h 10000"/>
                <a:gd name="connsiteX77" fmla="*/ 2670 w 10000"/>
                <a:gd name="connsiteY77" fmla="*/ 2175 h 10000"/>
                <a:gd name="connsiteX78" fmla="*/ 2562 w 10000"/>
                <a:gd name="connsiteY78" fmla="*/ 1905 h 10000"/>
                <a:gd name="connsiteX79" fmla="*/ 2455 w 10000"/>
                <a:gd name="connsiteY79" fmla="*/ 1619 h 10000"/>
                <a:gd name="connsiteX80" fmla="*/ 2356 w 10000"/>
                <a:gd name="connsiteY80" fmla="*/ 1302 h 10000"/>
                <a:gd name="connsiteX81" fmla="*/ 2256 w 10000"/>
                <a:gd name="connsiteY81" fmla="*/ 984 h 10000"/>
                <a:gd name="connsiteX82" fmla="*/ 476 w 10000"/>
                <a:gd name="connsiteY82" fmla="*/ 0 h 10000"/>
                <a:gd name="connsiteX83" fmla="*/ 0 w 10000"/>
                <a:gd name="connsiteY83" fmla="*/ 3683 h 10000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70 w 10000"/>
                <a:gd name="connsiteY2" fmla="*/ 4238 h 10000"/>
                <a:gd name="connsiteX3" fmla="*/ 337 w 10000"/>
                <a:gd name="connsiteY3" fmla="*/ 4778 h 10000"/>
                <a:gd name="connsiteX4" fmla="*/ 529 w 10000"/>
                <a:gd name="connsiteY4" fmla="*/ 5286 h 10000"/>
                <a:gd name="connsiteX5" fmla="*/ 722 w 10000"/>
                <a:gd name="connsiteY5" fmla="*/ 5762 h 10000"/>
                <a:gd name="connsiteX6" fmla="*/ 927 w 10000"/>
                <a:gd name="connsiteY6" fmla="*/ 6222 h 10000"/>
                <a:gd name="connsiteX7" fmla="*/ 1144 w 10000"/>
                <a:gd name="connsiteY7" fmla="*/ 6651 h 10000"/>
                <a:gd name="connsiteX8" fmla="*/ 1366 w 10000"/>
                <a:gd name="connsiteY8" fmla="*/ 7063 h 10000"/>
                <a:gd name="connsiteX9" fmla="*/ 1604 w 10000"/>
                <a:gd name="connsiteY9" fmla="*/ 7444 h 10000"/>
                <a:gd name="connsiteX10" fmla="*/ 1841 w 10000"/>
                <a:gd name="connsiteY10" fmla="*/ 7810 h 10000"/>
                <a:gd name="connsiteX11" fmla="*/ 2094 w 10000"/>
                <a:gd name="connsiteY11" fmla="*/ 8143 h 10000"/>
                <a:gd name="connsiteX12" fmla="*/ 2347 w 10000"/>
                <a:gd name="connsiteY12" fmla="*/ 8444 h 10000"/>
                <a:gd name="connsiteX13" fmla="*/ 2611 w 10000"/>
                <a:gd name="connsiteY13" fmla="*/ 8730 h 10000"/>
                <a:gd name="connsiteX14" fmla="*/ 2870 w 10000"/>
                <a:gd name="connsiteY14" fmla="*/ 8968 h 10000"/>
                <a:gd name="connsiteX15" fmla="*/ 3147 w 10000"/>
                <a:gd name="connsiteY15" fmla="*/ 9206 h 10000"/>
                <a:gd name="connsiteX16" fmla="*/ 3423 w 10000"/>
                <a:gd name="connsiteY16" fmla="*/ 9397 h 10000"/>
                <a:gd name="connsiteX17" fmla="*/ 3699 w 10000"/>
                <a:gd name="connsiteY17" fmla="*/ 9571 h 10000"/>
                <a:gd name="connsiteX18" fmla="*/ 3982 w 10000"/>
                <a:gd name="connsiteY18" fmla="*/ 9714 h 10000"/>
                <a:gd name="connsiteX19" fmla="*/ 4274 w 10000"/>
                <a:gd name="connsiteY19" fmla="*/ 9825 h 10000"/>
                <a:gd name="connsiteX20" fmla="*/ 4566 w 10000"/>
                <a:gd name="connsiteY20" fmla="*/ 9921 h 10000"/>
                <a:gd name="connsiteX21" fmla="*/ 4858 w 10000"/>
                <a:gd name="connsiteY21" fmla="*/ 9968 h 10000"/>
                <a:gd name="connsiteX22" fmla="*/ 5149 w 10000"/>
                <a:gd name="connsiteY22" fmla="*/ 10000 h 10000"/>
                <a:gd name="connsiteX23" fmla="*/ 5440 w 10000"/>
                <a:gd name="connsiteY23" fmla="*/ 10000 h 10000"/>
                <a:gd name="connsiteX24" fmla="*/ 5732 w 10000"/>
                <a:gd name="connsiteY24" fmla="*/ 9968 h 10000"/>
                <a:gd name="connsiteX25" fmla="*/ 6031 w 10000"/>
                <a:gd name="connsiteY25" fmla="*/ 9905 h 10000"/>
                <a:gd name="connsiteX26" fmla="*/ 6323 w 10000"/>
                <a:gd name="connsiteY26" fmla="*/ 9825 h 10000"/>
                <a:gd name="connsiteX27" fmla="*/ 6614 w 10000"/>
                <a:gd name="connsiteY27" fmla="*/ 9698 h 10000"/>
                <a:gd name="connsiteX28" fmla="*/ 6906 w 10000"/>
                <a:gd name="connsiteY28" fmla="*/ 9556 h 10000"/>
                <a:gd name="connsiteX29" fmla="*/ 7198 w 10000"/>
                <a:gd name="connsiteY29" fmla="*/ 9365 h 10000"/>
                <a:gd name="connsiteX30" fmla="*/ 7483 w 10000"/>
                <a:gd name="connsiteY30" fmla="*/ 9159 h 10000"/>
                <a:gd name="connsiteX31" fmla="*/ 7767 w 10000"/>
                <a:gd name="connsiteY31" fmla="*/ 8905 h 10000"/>
                <a:gd name="connsiteX32" fmla="*/ 8049 w 10000"/>
                <a:gd name="connsiteY32" fmla="*/ 8635 h 10000"/>
                <a:gd name="connsiteX33" fmla="*/ 8320 w 10000"/>
                <a:gd name="connsiteY33" fmla="*/ 8317 h 10000"/>
                <a:gd name="connsiteX34" fmla="*/ 8502 w 10000"/>
                <a:gd name="connsiteY34" fmla="*/ 8095 h 10000"/>
                <a:gd name="connsiteX35" fmla="*/ 8672 w 10000"/>
                <a:gd name="connsiteY35" fmla="*/ 7873 h 10000"/>
                <a:gd name="connsiteX36" fmla="*/ 8840 w 10000"/>
                <a:gd name="connsiteY36" fmla="*/ 7635 h 10000"/>
                <a:gd name="connsiteX37" fmla="*/ 9002 w 10000"/>
                <a:gd name="connsiteY37" fmla="*/ 7381 h 10000"/>
                <a:gd name="connsiteX38" fmla="*/ 9162 w 10000"/>
                <a:gd name="connsiteY38" fmla="*/ 7111 h 10000"/>
                <a:gd name="connsiteX39" fmla="*/ 9317 w 10000"/>
                <a:gd name="connsiteY39" fmla="*/ 6841 h 10000"/>
                <a:gd name="connsiteX40" fmla="*/ 9461 w 10000"/>
                <a:gd name="connsiteY40" fmla="*/ 6571 h 10000"/>
                <a:gd name="connsiteX41" fmla="*/ 9600 w 10000"/>
                <a:gd name="connsiteY41" fmla="*/ 6286 h 10000"/>
                <a:gd name="connsiteX42" fmla="*/ 9739 w 10000"/>
                <a:gd name="connsiteY42" fmla="*/ 5984 h 10000"/>
                <a:gd name="connsiteX43" fmla="*/ 9868 w 10000"/>
                <a:gd name="connsiteY43" fmla="*/ 5683 h 10000"/>
                <a:gd name="connsiteX44" fmla="*/ 10000 w 10000"/>
                <a:gd name="connsiteY44" fmla="*/ 5365 h 10000"/>
                <a:gd name="connsiteX45" fmla="*/ 8006 w 10000"/>
                <a:gd name="connsiteY45" fmla="*/ 6022 h 10000"/>
                <a:gd name="connsiteX46" fmla="*/ 7575 w 10000"/>
                <a:gd name="connsiteY46" fmla="*/ 2810 h 10000"/>
                <a:gd name="connsiteX47" fmla="*/ 7398 w 10000"/>
                <a:gd name="connsiteY47" fmla="*/ 3111 h 10000"/>
                <a:gd name="connsiteX48" fmla="*/ 7213 w 10000"/>
                <a:gd name="connsiteY48" fmla="*/ 3381 h 10000"/>
                <a:gd name="connsiteX49" fmla="*/ 7014 w 10000"/>
                <a:gd name="connsiteY49" fmla="*/ 3635 h 10000"/>
                <a:gd name="connsiteX50" fmla="*/ 6861 w 10000"/>
                <a:gd name="connsiteY50" fmla="*/ 3810 h 10000"/>
                <a:gd name="connsiteX51" fmla="*/ 6699 w 10000"/>
                <a:gd name="connsiteY51" fmla="*/ 3968 h 10000"/>
                <a:gd name="connsiteX52" fmla="*/ 6536 w 10000"/>
                <a:gd name="connsiteY52" fmla="*/ 4111 h 10000"/>
                <a:gd name="connsiteX53" fmla="*/ 6369 w 10000"/>
                <a:gd name="connsiteY53" fmla="*/ 4238 h 10000"/>
                <a:gd name="connsiteX54" fmla="*/ 6208 w 10000"/>
                <a:gd name="connsiteY54" fmla="*/ 4349 h 10000"/>
                <a:gd name="connsiteX55" fmla="*/ 6040 w 10000"/>
                <a:gd name="connsiteY55" fmla="*/ 4429 h 10000"/>
                <a:gd name="connsiteX56" fmla="*/ 5871 w 10000"/>
                <a:gd name="connsiteY56" fmla="*/ 4492 h 10000"/>
                <a:gd name="connsiteX57" fmla="*/ 5702 w 10000"/>
                <a:gd name="connsiteY57" fmla="*/ 4556 h 10000"/>
                <a:gd name="connsiteX58" fmla="*/ 5540 w 10000"/>
                <a:gd name="connsiteY58" fmla="*/ 4587 h 10000"/>
                <a:gd name="connsiteX59" fmla="*/ 5372 w 10000"/>
                <a:gd name="connsiteY59" fmla="*/ 4603 h 10000"/>
                <a:gd name="connsiteX60" fmla="*/ 5203 w 10000"/>
                <a:gd name="connsiteY60" fmla="*/ 4603 h 10000"/>
                <a:gd name="connsiteX61" fmla="*/ 5035 w 10000"/>
                <a:gd name="connsiteY61" fmla="*/ 4587 h 10000"/>
                <a:gd name="connsiteX62" fmla="*/ 4865 w 10000"/>
                <a:gd name="connsiteY62" fmla="*/ 4556 h 10000"/>
                <a:gd name="connsiteX63" fmla="*/ 4704 w 10000"/>
                <a:gd name="connsiteY63" fmla="*/ 4508 h 10000"/>
                <a:gd name="connsiteX64" fmla="*/ 4535 w 10000"/>
                <a:gd name="connsiteY64" fmla="*/ 4429 h 10000"/>
                <a:gd name="connsiteX65" fmla="*/ 4373 w 10000"/>
                <a:gd name="connsiteY65" fmla="*/ 4349 h 10000"/>
                <a:gd name="connsiteX66" fmla="*/ 4214 w 10000"/>
                <a:gd name="connsiteY66" fmla="*/ 4254 h 10000"/>
                <a:gd name="connsiteX67" fmla="*/ 4059 w 10000"/>
                <a:gd name="connsiteY67" fmla="*/ 4143 h 10000"/>
                <a:gd name="connsiteX68" fmla="*/ 3898 w 10000"/>
                <a:gd name="connsiteY68" fmla="*/ 4016 h 10000"/>
                <a:gd name="connsiteX69" fmla="*/ 3744 w 10000"/>
                <a:gd name="connsiteY69" fmla="*/ 3873 h 10000"/>
                <a:gd name="connsiteX70" fmla="*/ 3600 w 10000"/>
                <a:gd name="connsiteY70" fmla="*/ 3714 h 10000"/>
                <a:gd name="connsiteX71" fmla="*/ 3453 w 10000"/>
                <a:gd name="connsiteY71" fmla="*/ 3540 h 10000"/>
                <a:gd name="connsiteX72" fmla="*/ 3316 w 10000"/>
                <a:gd name="connsiteY72" fmla="*/ 3349 h 10000"/>
                <a:gd name="connsiteX73" fmla="*/ 3176 w 10000"/>
                <a:gd name="connsiteY73" fmla="*/ 3143 h 10000"/>
                <a:gd name="connsiteX74" fmla="*/ 3040 w 10000"/>
                <a:gd name="connsiteY74" fmla="*/ 2921 h 10000"/>
                <a:gd name="connsiteX75" fmla="*/ 2917 w 10000"/>
                <a:gd name="connsiteY75" fmla="*/ 2683 h 10000"/>
                <a:gd name="connsiteX76" fmla="*/ 2793 w 10000"/>
                <a:gd name="connsiteY76" fmla="*/ 2444 h 10000"/>
                <a:gd name="connsiteX77" fmla="*/ 2670 w 10000"/>
                <a:gd name="connsiteY77" fmla="*/ 2175 h 10000"/>
                <a:gd name="connsiteX78" fmla="*/ 2562 w 10000"/>
                <a:gd name="connsiteY78" fmla="*/ 1905 h 10000"/>
                <a:gd name="connsiteX79" fmla="*/ 2455 w 10000"/>
                <a:gd name="connsiteY79" fmla="*/ 1619 h 10000"/>
                <a:gd name="connsiteX80" fmla="*/ 2356 w 10000"/>
                <a:gd name="connsiteY80" fmla="*/ 1302 h 10000"/>
                <a:gd name="connsiteX81" fmla="*/ 2256 w 10000"/>
                <a:gd name="connsiteY81" fmla="*/ 984 h 10000"/>
                <a:gd name="connsiteX82" fmla="*/ 476 w 10000"/>
                <a:gd name="connsiteY82" fmla="*/ 0 h 10000"/>
                <a:gd name="connsiteX83" fmla="*/ 0 w 10000"/>
                <a:gd name="connsiteY83" fmla="*/ 3683 h 10000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70 w 10000"/>
                <a:gd name="connsiteY2" fmla="*/ 4238 h 10000"/>
                <a:gd name="connsiteX3" fmla="*/ 337 w 10000"/>
                <a:gd name="connsiteY3" fmla="*/ 4778 h 10000"/>
                <a:gd name="connsiteX4" fmla="*/ 529 w 10000"/>
                <a:gd name="connsiteY4" fmla="*/ 5286 h 10000"/>
                <a:gd name="connsiteX5" fmla="*/ 722 w 10000"/>
                <a:gd name="connsiteY5" fmla="*/ 5762 h 10000"/>
                <a:gd name="connsiteX6" fmla="*/ 927 w 10000"/>
                <a:gd name="connsiteY6" fmla="*/ 6222 h 10000"/>
                <a:gd name="connsiteX7" fmla="*/ 1144 w 10000"/>
                <a:gd name="connsiteY7" fmla="*/ 6651 h 10000"/>
                <a:gd name="connsiteX8" fmla="*/ 1366 w 10000"/>
                <a:gd name="connsiteY8" fmla="*/ 7063 h 10000"/>
                <a:gd name="connsiteX9" fmla="*/ 1604 w 10000"/>
                <a:gd name="connsiteY9" fmla="*/ 7444 h 10000"/>
                <a:gd name="connsiteX10" fmla="*/ 1841 w 10000"/>
                <a:gd name="connsiteY10" fmla="*/ 7810 h 10000"/>
                <a:gd name="connsiteX11" fmla="*/ 2094 w 10000"/>
                <a:gd name="connsiteY11" fmla="*/ 8143 h 10000"/>
                <a:gd name="connsiteX12" fmla="*/ 2347 w 10000"/>
                <a:gd name="connsiteY12" fmla="*/ 8444 h 10000"/>
                <a:gd name="connsiteX13" fmla="*/ 2611 w 10000"/>
                <a:gd name="connsiteY13" fmla="*/ 8730 h 10000"/>
                <a:gd name="connsiteX14" fmla="*/ 2870 w 10000"/>
                <a:gd name="connsiteY14" fmla="*/ 8968 h 10000"/>
                <a:gd name="connsiteX15" fmla="*/ 3147 w 10000"/>
                <a:gd name="connsiteY15" fmla="*/ 9206 h 10000"/>
                <a:gd name="connsiteX16" fmla="*/ 3423 w 10000"/>
                <a:gd name="connsiteY16" fmla="*/ 9397 h 10000"/>
                <a:gd name="connsiteX17" fmla="*/ 3699 w 10000"/>
                <a:gd name="connsiteY17" fmla="*/ 9571 h 10000"/>
                <a:gd name="connsiteX18" fmla="*/ 3982 w 10000"/>
                <a:gd name="connsiteY18" fmla="*/ 9714 h 10000"/>
                <a:gd name="connsiteX19" fmla="*/ 4274 w 10000"/>
                <a:gd name="connsiteY19" fmla="*/ 9825 h 10000"/>
                <a:gd name="connsiteX20" fmla="*/ 4566 w 10000"/>
                <a:gd name="connsiteY20" fmla="*/ 9921 h 10000"/>
                <a:gd name="connsiteX21" fmla="*/ 4858 w 10000"/>
                <a:gd name="connsiteY21" fmla="*/ 9968 h 10000"/>
                <a:gd name="connsiteX22" fmla="*/ 5149 w 10000"/>
                <a:gd name="connsiteY22" fmla="*/ 10000 h 10000"/>
                <a:gd name="connsiteX23" fmla="*/ 5440 w 10000"/>
                <a:gd name="connsiteY23" fmla="*/ 10000 h 10000"/>
                <a:gd name="connsiteX24" fmla="*/ 5732 w 10000"/>
                <a:gd name="connsiteY24" fmla="*/ 9968 h 10000"/>
                <a:gd name="connsiteX25" fmla="*/ 6031 w 10000"/>
                <a:gd name="connsiteY25" fmla="*/ 9905 h 10000"/>
                <a:gd name="connsiteX26" fmla="*/ 6323 w 10000"/>
                <a:gd name="connsiteY26" fmla="*/ 9825 h 10000"/>
                <a:gd name="connsiteX27" fmla="*/ 6614 w 10000"/>
                <a:gd name="connsiteY27" fmla="*/ 9698 h 10000"/>
                <a:gd name="connsiteX28" fmla="*/ 6906 w 10000"/>
                <a:gd name="connsiteY28" fmla="*/ 9556 h 10000"/>
                <a:gd name="connsiteX29" fmla="*/ 7198 w 10000"/>
                <a:gd name="connsiteY29" fmla="*/ 9365 h 10000"/>
                <a:gd name="connsiteX30" fmla="*/ 7483 w 10000"/>
                <a:gd name="connsiteY30" fmla="*/ 9159 h 10000"/>
                <a:gd name="connsiteX31" fmla="*/ 7767 w 10000"/>
                <a:gd name="connsiteY31" fmla="*/ 8905 h 10000"/>
                <a:gd name="connsiteX32" fmla="*/ 8049 w 10000"/>
                <a:gd name="connsiteY32" fmla="*/ 8635 h 10000"/>
                <a:gd name="connsiteX33" fmla="*/ 8320 w 10000"/>
                <a:gd name="connsiteY33" fmla="*/ 8317 h 10000"/>
                <a:gd name="connsiteX34" fmla="*/ 8502 w 10000"/>
                <a:gd name="connsiteY34" fmla="*/ 8095 h 10000"/>
                <a:gd name="connsiteX35" fmla="*/ 8672 w 10000"/>
                <a:gd name="connsiteY35" fmla="*/ 7873 h 10000"/>
                <a:gd name="connsiteX36" fmla="*/ 8840 w 10000"/>
                <a:gd name="connsiteY36" fmla="*/ 7635 h 10000"/>
                <a:gd name="connsiteX37" fmla="*/ 9002 w 10000"/>
                <a:gd name="connsiteY37" fmla="*/ 7381 h 10000"/>
                <a:gd name="connsiteX38" fmla="*/ 9162 w 10000"/>
                <a:gd name="connsiteY38" fmla="*/ 7111 h 10000"/>
                <a:gd name="connsiteX39" fmla="*/ 9317 w 10000"/>
                <a:gd name="connsiteY39" fmla="*/ 6841 h 10000"/>
                <a:gd name="connsiteX40" fmla="*/ 9461 w 10000"/>
                <a:gd name="connsiteY40" fmla="*/ 6571 h 10000"/>
                <a:gd name="connsiteX41" fmla="*/ 9600 w 10000"/>
                <a:gd name="connsiteY41" fmla="*/ 6286 h 10000"/>
                <a:gd name="connsiteX42" fmla="*/ 9739 w 10000"/>
                <a:gd name="connsiteY42" fmla="*/ 5984 h 10000"/>
                <a:gd name="connsiteX43" fmla="*/ 9868 w 10000"/>
                <a:gd name="connsiteY43" fmla="*/ 5683 h 10000"/>
                <a:gd name="connsiteX44" fmla="*/ 10000 w 10000"/>
                <a:gd name="connsiteY44" fmla="*/ 5365 h 10000"/>
                <a:gd name="connsiteX45" fmla="*/ 8017 w 10000"/>
                <a:gd name="connsiteY45" fmla="*/ 5786 h 10000"/>
                <a:gd name="connsiteX46" fmla="*/ 7575 w 10000"/>
                <a:gd name="connsiteY46" fmla="*/ 2810 h 10000"/>
                <a:gd name="connsiteX47" fmla="*/ 7398 w 10000"/>
                <a:gd name="connsiteY47" fmla="*/ 3111 h 10000"/>
                <a:gd name="connsiteX48" fmla="*/ 7213 w 10000"/>
                <a:gd name="connsiteY48" fmla="*/ 3381 h 10000"/>
                <a:gd name="connsiteX49" fmla="*/ 7014 w 10000"/>
                <a:gd name="connsiteY49" fmla="*/ 3635 h 10000"/>
                <a:gd name="connsiteX50" fmla="*/ 6861 w 10000"/>
                <a:gd name="connsiteY50" fmla="*/ 3810 h 10000"/>
                <a:gd name="connsiteX51" fmla="*/ 6699 w 10000"/>
                <a:gd name="connsiteY51" fmla="*/ 3968 h 10000"/>
                <a:gd name="connsiteX52" fmla="*/ 6536 w 10000"/>
                <a:gd name="connsiteY52" fmla="*/ 4111 h 10000"/>
                <a:gd name="connsiteX53" fmla="*/ 6369 w 10000"/>
                <a:gd name="connsiteY53" fmla="*/ 4238 h 10000"/>
                <a:gd name="connsiteX54" fmla="*/ 6208 w 10000"/>
                <a:gd name="connsiteY54" fmla="*/ 4349 h 10000"/>
                <a:gd name="connsiteX55" fmla="*/ 6040 w 10000"/>
                <a:gd name="connsiteY55" fmla="*/ 4429 h 10000"/>
                <a:gd name="connsiteX56" fmla="*/ 5871 w 10000"/>
                <a:gd name="connsiteY56" fmla="*/ 4492 h 10000"/>
                <a:gd name="connsiteX57" fmla="*/ 5702 w 10000"/>
                <a:gd name="connsiteY57" fmla="*/ 4556 h 10000"/>
                <a:gd name="connsiteX58" fmla="*/ 5540 w 10000"/>
                <a:gd name="connsiteY58" fmla="*/ 4587 h 10000"/>
                <a:gd name="connsiteX59" fmla="*/ 5372 w 10000"/>
                <a:gd name="connsiteY59" fmla="*/ 4603 h 10000"/>
                <a:gd name="connsiteX60" fmla="*/ 5203 w 10000"/>
                <a:gd name="connsiteY60" fmla="*/ 4603 h 10000"/>
                <a:gd name="connsiteX61" fmla="*/ 5035 w 10000"/>
                <a:gd name="connsiteY61" fmla="*/ 4587 h 10000"/>
                <a:gd name="connsiteX62" fmla="*/ 4865 w 10000"/>
                <a:gd name="connsiteY62" fmla="*/ 4556 h 10000"/>
                <a:gd name="connsiteX63" fmla="*/ 4704 w 10000"/>
                <a:gd name="connsiteY63" fmla="*/ 4508 h 10000"/>
                <a:gd name="connsiteX64" fmla="*/ 4535 w 10000"/>
                <a:gd name="connsiteY64" fmla="*/ 4429 h 10000"/>
                <a:gd name="connsiteX65" fmla="*/ 4373 w 10000"/>
                <a:gd name="connsiteY65" fmla="*/ 4349 h 10000"/>
                <a:gd name="connsiteX66" fmla="*/ 4214 w 10000"/>
                <a:gd name="connsiteY66" fmla="*/ 4254 h 10000"/>
                <a:gd name="connsiteX67" fmla="*/ 4059 w 10000"/>
                <a:gd name="connsiteY67" fmla="*/ 4143 h 10000"/>
                <a:gd name="connsiteX68" fmla="*/ 3898 w 10000"/>
                <a:gd name="connsiteY68" fmla="*/ 4016 h 10000"/>
                <a:gd name="connsiteX69" fmla="*/ 3744 w 10000"/>
                <a:gd name="connsiteY69" fmla="*/ 3873 h 10000"/>
                <a:gd name="connsiteX70" fmla="*/ 3600 w 10000"/>
                <a:gd name="connsiteY70" fmla="*/ 3714 h 10000"/>
                <a:gd name="connsiteX71" fmla="*/ 3453 w 10000"/>
                <a:gd name="connsiteY71" fmla="*/ 3540 h 10000"/>
                <a:gd name="connsiteX72" fmla="*/ 3316 w 10000"/>
                <a:gd name="connsiteY72" fmla="*/ 3349 h 10000"/>
                <a:gd name="connsiteX73" fmla="*/ 3176 w 10000"/>
                <a:gd name="connsiteY73" fmla="*/ 3143 h 10000"/>
                <a:gd name="connsiteX74" fmla="*/ 3040 w 10000"/>
                <a:gd name="connsiteY74" fmla="*/ 2921 h 10000"/>
                <a:gd name="connsiteX75" fmla="*/ 2917 w 10000"/>
                <a:gd name="connsiteY75" fmla="*/ 2683 h 10000"/>
                <a:gd name="connsiteX76" fmla="*/ 2793 w 10000"/>
                <a:gd name="connsiteY76" fmla="*/ 2444 h 10000"/>
                <a:gd name="connsiteX77" fmla="*/ 2670 w 10000"/>
                <a:gd name="connsiteY77" fmla="*/ 2175 h 10000"/>
                <a:gd name="connsiteX78" fmla="*/ 2562 w 10000"/>
                <a:gd name="connsiteY78" fmla="*/ 1905 h 10000"/>
                <a:gd name="connsiteX79" fmla="*/ 2455 w 10000"/>
                <a:gd name="connsiteY79" fmla="*/ 1619 h 10000"/>
                <a:gd name="connsiteX80" fmla="*/ 2356 w 10000"/>
                <a:gd name="connsiteY80" fmla="*/ 1302 h 10000"/>
                <a:gd name="connsiteX81" fmla="*/ 2256 w 10000"/>
                <a:gd name="connsiteY81" fmla="*/ 984 h 10000"/>
                <a:gd name="connsiteX82" fmla="*/ 476 w 10000"/>
                <a:gd name="connsiteY82" fmla="*/ 0 h 10000"/>
                <a:gd name="connsiteX83" fmla="*/ 0 w 10000"/>
                <a:gd name="connsiteY83" fmla="*/ 3683 h 10000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70 w 10000"/>
                <a:gd name="connsiteY2" fmla="*/ 4238 h 10000"/>
                <a:gd name="connsiteX3" fmla="*/ 337 w 10000"/>
                <a:gd name="connsiteY3" fmla="*/ 4778 h 10000"/>
                <a:gd name="connsiteX4" fmla="*/ 529 w 10000"/>
                <a:gd name="connsiteY4" fmla="*/ 5286 h 10000"/>
                <a:gd name="connsiteX5" fmla="*/ 722 w 10000"/>
                <a:gd name="connsiteY5" fmla="*/ 5762 h 10000"/>
                <a:gd name="connsiteX6" fmla="*/ 927 w 10000"/>
                <a:gd name="connsiteY6" fmla="*/ 6222 h 10000"/>
                <a:gd name="connsiteX7" fmla="*/ 1144 w 10000"/>
                <a:gd name="connsiteY7" fmla="*/ 6651 h 10000"/>
                <a:gd name="connsiteX8" fmla="*/ 1366 w 10000"/>
                <a:gd name="connsiteY8" fmla="*/ 7063 h 10000"/>
                <a:gd name="connsiteX9" fmla="*/ 1604 w 10000"/>
                <a:gd name="connsiteY9" fmla="*/ 7444 h 10000"/>
                <a:gd name="connsiteX10" fmla="*/ 1841 w 10000"/>
                <a:gd name="connsiteY10" fmla="*/ 7810 h 10000"/>
                <a:gd name="connsiteX11" fmla="*/ 2094 w 10000"/>
                <a:gd name="connsiteY11" fmla="*/ 8143 h 10000"/>
                <a:gd name="connsiteX12" fmla="*/ 2347 w 10000"/>
                <a:gd name="connsiteY12" fmla="*/ 8444 h 10000"/>
                <a:gd name="connsiteX13" fmla="*/ 2611 w 10000"/>
                <a:gd name="connsiteY13" fmla="*/ 8730 h 10000"/>
                <a:gd name="connsiteX14" fmla="*/ 2870 w 10000"/>
                <a:gd name="connsiteY14" fmla="*/ 8968 h 10000"/>
                <a:gd name="connsiteX15" fmla="*/ 3147 w 10000"/>
                <a:gd name="connsiteY15" fmla="*/ 9206 h 10000"/>
                <a:gd name="connsiteX16" fmla="*/ 3423 w 10000"/>
                <a:gd name="connsiteY16" fmla="*/ 9397 h 10000"/>
                <a:gd name="connsiteX17" fmla="*/ 3699 w 10000"/>
                <a:gd name="connsiteY17" fmla="*/ 9571 h 10000"/>
                <a:gd name="connsiteX18" fmla="*/ 3982 w 10000"/>
                <a:gd name="connsiteY18" fmla="*/ 9714 h 10000"/>
                <a:gd name="connsiteX19" fmla="*/ 4274 w 10000"/>
                <a:gd name="connsiteY19" fmla="*/ 9825 h 10000"/>
                <a:gd name="connsiteX20" fmla="*/ 4566 w 10000"/>
                <a:gd name="connsiteY20" fmla="*/ 9921 h 10000"/>
                <a:gd name="connsiteX21" fmla="*/ 4858 w 10000"/>
                <a:gd name="connsiteY21" fmla="*/ 9968 h 10000"/>
                <a:gd name="connsiteX22" fmla="*/ 5149 w 10000"/>
                <a:gd name="connsiteY22" fmla="*/ 10000 h 10000"/>
                <a:gd name="connsiteX23" fmla="*/ 5440 w 10000"/>
                <a:gd name="connsiteY23" fmla="*/ 10000 h 10000"/>
                <a:gd name="connsiteX24" fmla="*/ 5732 w 10000"/>
                <a:gd name="connsiteY24" fmla="*/ 9968 h 10000"/>
                <a:gd name="connsiteX25" fmla="*/ 6031 w 10000"/>
                <a:gd name="connsiteY25" fmla="*/ 9905 h 10000"/>
                <a:gd name="connsiteX26" fmla="*/ 6323 w 10000"/>
                <a:gd name="connsiteY26" fmla="*/ 9825 h 10000"/>
                <a:gd name="connsiteX27" fmla="*/ 6614 w 10000"/>
                <a:gd name="connsiteY27" fmla="*/ 9698 h 10000"/>
                <a:gd name="connsiteX28" fmla="*/ 6906 w 10000"/>
                <a:gd name="connsiteY28" fmla="*/ 9556 h 10000"/>
                <a:gd name="connsiteX29" fmla="*/ 7198 w 10000"/>
                <a:gd name="connsiteY29" fmla="*/ 9365 h 10000"/>
                <a:gd name="connsiteX30" fmla="*/ 7483 w 10000"/>
                <a:gd name="connsiteY30" fmla="*/ 9159 h 10000"/>
                <a:gd name="connsiteX31" fmla="*/ 7767 w 10000"/>
                <a:gd name="connsiteY31" fmla="*/ 8905 h 10000"/>
                <a:gd name="connsiteX32" fmla="*/ 8049 w 10000"/>
                <a:gd name="connsiteY32" fmla="*/ 8635 h 10000"/>
                <a:gd name="connsiteX33" fmla="*/ 8320 w 10000"/>
                <a:gd name="connsiteY33" fmla="*/ 8317 h 10000"/>
                <a:gd name="connsiteX34" fmla="*/ 8502 w 10000"/>
                <a:gd name="connsiteY34" fmla="*/ 8095 h 10000"/>
                <a:gd name="connsiteX35" fmla="*/ 8672 w 10000"/>
                <a:gd name="connsiteY35" fmla="*/ 7873 h 10000"/>
                <a:gd name="connsiteX36" fmla="*/ 8840 w 10000"/>
                <a:gd name="connsiteY36" fmla="*/ 7635 h 10000"/>
                <a:gd name="connsiteX37" fmla="*/ 9002 w 10000"/>
                <a:gd name="connsiteY37" fmla="*/ 7381 h 10000"/>
                <a:gd name="connsiteX38" fmla="*/ 9162 w 10000"/>
                <a:gd name="connsiteY38" fmla="*/ 7111 h 10000"/>
                <a:gd name="connsiteX39" fmla="*/ 9317 w 10000"/>
                <a:gd name="connsiteY39" fmla="*/ 6841 h 10000"/>
                <a:gd name="connsiteX40" fmla="*/ 9461 w 10000"/>
                <a:gd name="connsiteY40" fmla="*/ 6571 h 10000"/>
                <a:gd name="connsiteX41" fmla="*/ 9600 w 10000"/>
                <a:gd name="connsiteY41" fmla="*/ 6286 h 10000"/>
                <a:gd name="connsiteX42" fmla="*/ 9739 w 10000"/>
                <a:gd name="connsiteY42" fmla="*/ 5984 h 10000"/>
                <a:gd name="connsiteX43" fmla="*/ 9868 w 10000"/>
                <a:gd name="connsiteY43" fmla="*/ 5683 h 10000"/>
                <a:gd name="connsiteX44" fmla="*/ 10000 w 10000"/>
                <a:gd name="connsiteY44" fmla="*/ 5365 h 10000"/>
                <a:gd name="connsiteX45" fmla="*/ 8017 w 10000"/>
                <a:gd name="connsiteY45" fmla="*/ 5786 h 10000"/>
                <a:gd name="connsiteX46" fmla="*/ 7575 w 10000"/>
                <a:gd name="connsiteY46" fmla="*/ 2810 h 10000"/>
                <a:gd name="connsiteX47" fmla="*/ 7398 w 10000"/>
                <a:gd name="connsiteY47" fmla="*/ 3111 h 10000"/>
                <a:gd name="connsiteX48" fmla="*/ 7213 w 10000"/>
                <a:gd name="connsiteY48" fmla="*/ 3381 h 10000"/>
                <a:gd name="connsiteX49" fmla="*/ 7014 w 10000"/>
                <a:gd name="connsiteY49" fmla="*/ 3635 h 10000"/>
                <a:gd name="connsiteX50" fmla="*/ 6861 w 10000"/>
                <a:gd name="connsiteY50" fmla="*/ 3810 h 10000"/>
                <a:gd name="connsiteX51" fmla="*/ 6699 w 10000"/>
                <a:gd name="connsiteY51" fmla="*/ 3968 h 10000"/>
                <a:gd name="connsiteX52" fmla="*/ 6536 w 10000"/>
                <a:gd name="connsiteY52" fmla="*/ 4111 h 10000"/>
                <a:gd name="connsiteX53" fmla="*/ 6369 w 10000"/>
                <a:gd name="connsiteY53" fmla="*/ 4238 h 10000"/>
                <a:gd name="connsiteX54" fmla="*/ 6208 w 10000"/>
                <a:gd name="connsiteY54" fmla="*/ 4349 h 10000"/>
                <a:gd name="connsiteX55" fmla="*/ 6040 w 10000"/>
                <a:gd name="connsiteY55" fmla="*/ 4429 h 10000"/>
                <a:gd name="connsiteX56" fmla="*/ 5871 w 10000"/>
                <a:gd name="connsiteY56" fmla="*/ 4492 h 10000"/>
                <a:gd name="connsiteX57" fmla="*/ 5702 w 10000"/>
                <a:gd name="connsiteY57" fmla="*/ 4556 h 10000"/>
                <a:gd name="connsiteX58" fmla="*/ 5540 w 10000"/>
                <a:gd name="connsiteY58" fmla="*/ 4587 h 10000"/>
                <a:gd name="connsiteX59" fmla="*/ 5372 w 10000"/>
                <a:gd name="connsiteY59" fmla="*/ 4603 h 10000"/>
                <a:gd name="connsiteX60" fmla="*/ 5203 w 10000"/>
                <a:gd name="connsiteY60" fmla="*/ 4603 h 10000"/>
                <a:gd name="connsiteX61" fmla="*/ 5035 w 10000"/>
                <a:gd name="connsiteY61" fmla="*/ 4587 h 10000"/>
                <a:gd name="connsiteX62" fmla="*/ 4865 w 10000"/>
                <a:gd name="connsiteY62" fmla="*/ 4556 h 10000"/>
                <a:gd name="connsiteX63" fmla="*/ 4704 w 10000"/>
                <a:gd name="connsiteY63" fmla="*/ 4508 h 10000"/>
                <a:gd name="connsiteX64" fmla="*/ 4535 w 10000"/>
                <a:gd name="connsiteY64" fmla="*/ 4429 h 10000"/>
                <a:gd name="connsiteX65" fmla="*/ 4373 w 10000"/>
                <a:gd name="connsiteY65" fmla="*/ 4349 h 10000"/>
                <a:gd name="connsiteX66" fmla="*/ 4214 w 10000"/>
                <a:gd name="connsiteY66" fmla="*/ 4254 h 10000"/>
                <a:gd name="connsiteX67" fmla="*/ 4059 w 10000"/>
                <a:gd name="connsiteY67" fmla="*/ 4143 h 10000"/>
                <a:gd name="connsiteX68" fmla="*/ 3898 w 10000"/>
                <a:gd name="connsiteY68" fmla="*/ 4016 h 10000"/>
                <a:gd name="connsiteX69" fmla="*/ 3744 w 10000"/>
                <a:gd name="connsiteY69" fmla="*/ 3873 h 10000"/>
                <a:gd name="connsiteX70" fmla="*/ 3600 w 10000"/>
                <a:gd name="connsiteY70" fmla="*/ 3714 h 10000"/>
                <a:gd name="connsiteX71" fmla="*/ 3453 w 10000"/>
                <a:gd name="connsiteY71" fmla="*/ 3540 h 10000"/>
                <a:gd name="connsiteX72" fmla="*/ 3316 w 10000"/>
                <a:gd name="connsiteY72" fmla="*/ 3349 h 10000"/>
                <a:gd name="connsiteX73" fmla="*/ 3176 w 10000"/>
                <a:gd name="connsiteY73" fmla="*/ 3143 h 10000"/>
                <a:gd name="connsiteX74" fmla="*/ 3040 w 10000"/>
                <a:gd name="connsiteY74" fmla="*/ 2921 h 10000"/>
                <a:gd name="connsiteX75" fmla="*/ 2917 w 10000"/>
                <a:gd name="connsiteY75" fmla="*/ 2683 h 10000"/>
                <a:gd name="connsiteX76" fmla="*/ 2793 w 10000"/>
                <a:gd name="connsiteY76" fmla="*/ 2444 h 10000"/>
                <a:gd name="connsiteX77" fmla="*/ 2670 w 10000"/>
                <a:gd name="connsiteY77" fmla="*/ 2175 h 10000"/>
                <a:gd name="connsiteX78" fmla="*/ 2562 w 10000"/>
                <a:gd name="connsiteY78" fmla="*/ 1905 h 10000"/>
                <a:gd name="connsiteX79" fmla="*/ 2455 w 10000"/>
                <a:gd name="connsiteY79" fmla="*/ 1619 h 10000"/>
                <a:gd name="connsiteX80" fmla="*/ 2356 w 10000"/>
                <a:gd name="connsiteY80" fmla="*/ 1302 h 10000"/>
                <a:gd name="connsiteX81" fmla="*/ 2256 w 10000"/>
                <a:gd name="connsiteY81" fmla="*/ 984 h 10000"/>
                <a:gd name="connsiteX82" fmla="*/ 476 w 10000"/>
                <a:gd name="connsiteY82" fmla="*/ 0 h 10000"/>
                <a:gd name="connsiteX83" fmla="*/ 0 w 10000"/>
                <a:gd name="connsiteY83" fmla="*/ 3683 h 10000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70 w 10000"/>
                <a:gd name="connsiteY2" fmla="*/ 4238 h 10000"/>
                <a:gd name="connsiteX3" fmla="*/ 337 w 10000"/>
                <a:gd name="connsiteY3" fmla="*/ 4778 h 10000"/>
                <a:gd name="connsiteX4" fmla="*/ 529 w 10000"/>
                <a:gd name="connsiteY4" fmla="*/ 5286 h 10000"/>
                <a:gd name="connsiteX5" fmla="*/ 722 w 10000"/>
                <a:gd name="connsiteY5" fmla="*/ 5762 h 10000"/>
                <a:gd name="connsiteX6" fmla="*/ 927 w 10000"/>
                <a:gd name="connsiteY6" fmla="*/ 6222 h 10000"/>
                <a:gd name="connsiteX7" fmla="*/ 1144 w 10000"/>
                <a:gd name="connsiteY7" fmla="*/ 6651 h 10000"/>
                <a:gd name="connsiteX8" fmla="*/ 1366 w 10000"/>
                <a:gd name="connsiteY8" fmla="*/ 7063 h 10000"/>
                <a:gd name="connsiteX9" fmla="*/ 1604 w 10000"/>
                <a:gd name="connsiteY9" fmla="*/ 7444 h 10000"/>
                <a:gd name="connsiteX10" fmla="*/ 1841 w 10000"/>
                <a:gd name="connsiteY10" fmla="*/ 7810 h 10000"/>
                <a:gd name="connsiteX11" fmla="*/ 2094 w 10000"/>
                <a:gd name="connsiteY11" fmla="*/ 8143 h 10000"/>
                <a:gd name="connsiteX12" fmla="*/ 2347 w 10000"/>
                <a:gd name="connsiteY12" fmla="*/ 8444 h 10000"/>
                <a:gd name="connsiteX13" fmla="*/ 2611 w 10000"/>
                <a:gd name="connsiteY13" fmla="*/ 8730 h 10000"/>
                <a:gd name="connsiteX14" fmla="*/ 2870 w 10000"/>
                <a:gd name="connsiteY14" fmla="*/ 8968 h 10000"/>
                <a:gd name="connsiteX15" fmla="*/ 3147 w 10000"/>
                <a:gd name="connsiteY15" fmla="*/ 9206 h 10000"/>
                <a:gd name="connsiteX16" fmla="*/ 3423 w 10000"/>
                <a:gd name="connsiteY16" fmla="*/ 9397 h 10000"/>
                <a:gd name="connsiteX17" fmla="*/ 3699 w 10000"/>
                <a:gd name="connsiteY17" fmla="*/ 9571 h 10000"/>
                <a:gd name="connsiteX18" fmla="*/ 3982 w 10000"/>
                <a:gd name="connsiteY18" fmla="*/ 9714 h 10000"/>
                <a:gd name="connsiteX19" fmla="*/ 4274 w 10000"/>
                <a:gd name="connsiteY19" fmla="*/ 9825 h 10000"/>
                <a:gd name="connsiteX20" fmla="*/ 4566 w 10000"/>
                <a:gd name="connsiteY20" fmla="*/ 9921 h 10000"/>
                <a:gd name="connsiteX21" fmla="*/ 4858 w 10000"/>
                <a:gd name="connsiteY21" fmla="*/ 9968 h 10000"/>
                <a:gd name="connsiteX22" fmla="*/ 5149 w 10000"/>
                <a:gd name="connsiteY22" fmla="*/ 10000 h 10000"/>
                <a:gd name="connsiteX23" fmla="*/ 5440 w 10000"/>
                <a:gd name="connsiteY23" fmla="*/ 10000 h 10000"/>
                <a:gd name="connsiteX24" fmla="*/ 5732 w 10000"/>
                <a:gd name="connsiteY24" fmla="*/ 9968 h 10000"/>
                <a:gd name="connsiteX25" fmla="*/ 6031 w 10000"/>
                <a:gd name="connsiteY25" fmla="*/ 9905 h 10000"/>
                <a:gd name="connsiteX26" fmla="*/ 6323 w 10000"/>
                <a:gd name="connsiteY26" fmla="*/ 9825 h 10000"/>
                <a:gd name="connsiteX27" fmla="*/ 6614 w 10000"/>
                <a:gd name="connsiteY27" fmla="*/ 9698 h 10000"/>
                <a:gd name="connsiteX28" fmla="*/ 6906 w 10000"/>
                <a:gd name="connsiteY28" fmla="*/ 9556 h 10000"/>
                <a:gd name="connsiteX29" fmla="*/ 7198 w 10000"/>
                <a:gd name="connsiteY29" fmla="*/ 9365 h 10000"/>
                <a:gd name="connsiteX30" fmla="*/ 7483 w 10000"/>
                <a:gd name="connsiteY30" fmla="*/ 9159 h 10000"/>
                <a:gd name="connsiteX31" fmla="*/ 7767 w 10000"/>
                <a:gd name="connsiteY31" fmla="*/ 8905 h 10000"/>
                <a:gd name="connsiteX32" fmla="*/ 8049 w 10000"/>
                <a:gd name="connsiteY32" fmla="*/ 8635 h 10000"/>
                <a:gd name="connsiteX33" fmla="*/ 8320 w 10000"/>
                <a:gd name="connsiteY33" fmla="*/ 8317 h 10000"/>
                <a:gd name="connsiteX34" fmla="*/ 8502 w 10000"/>
                <a:gd name="connsiteY34" fmla="*/ 8095 h 10000"/>
                <a:gd name="connsiteX35" fmla="*/ 8672 w 10000"/>
                <a:gd name="connsiteY35" fmla="*/ 7873 h 10000"/>
                <a:gd name="connsiteX36" fmla="*/ 8840 w 10000"/>
                <a:gd name="connsiteY36" fmla="*/ 7635 h 10000"/>
                <a:gd name="connsiteX37" fmla="*/ 9002 w 10000"/>
                <a:gd name="connsiteY37" fmla="*/ 7381 h 10000"/>
                <a:gd name="connsiteX38" fmla="*/ 9162 w 10000"/>
                <a:gd name="connsiteY38" fmla="*/ 7111 h 10000"/>
                <a:gd name="connsiteX39" fmla="*/ 9317 w 10000"/>
                <a:gd name="connsiteY39" fmla="*/ 6841 h 10000"/>
                <a:gd name="connsiteX40" fmla="*/ 9461 w 10000"/>
                <a:gd name="connsiteY40" fmla="*/ 6571 h 10000"/>
                <a:gd name="connsiteX41" fmla="*/ 9600 w 10000"/>
                <a:gd name="connsiteY41" fmla="*/ 6286 h 10000"/>
                <a:gd name="connsiteX42" fmla="*/ 9739 w 10000"/>
                <a:gd name="connsiteY42" fmla="*/ 5984 h 10000"/>
                <a:gd name="connsiteX43" fmla="*/ 9868 w 10000"/>
                <a:gd name="connsiteY43" fmla="*/ 5683 h 10000"/>
                <a:gd name="connsiteX44" fmla="*/ 10000 w 10000"/>
                <a:gd name="connsiteY44" fmla="*/ 5365 h 10000"/>
                <a:gd name="connsiteX45" fmla="*/ 8017 w 10000"/>
                <a:gd name="connsiteY45" fmla="*/ 5786 h 10000"/>
                <a:gd name="connsiteX46" fmla="*/ 7575 w 10000"/>
                <a:gd name="connsiteY46" fmla="*/ 2810 h 10000"/>
                <a:gd name="connsiteX47" fmla="*/ 7398 w 10000"/>
                <a:gd name="connsiteY47" fmla="*/ 3111 h 10000"/>
                <a:gd name="connsiteX48" fmla="*/ 7213 w 10000"/>
                <a:gd name="connsiteY48" fmla="*/ 3381 h 10000"/>
                <a:gd name="connsiteX49" fmla="*/ 7014 w 10000"/>
                <a:gd name="connsiteY49" fmla="*/ 3635 h 10000"/>
                <a:gd name="connsiteX50" fmla="*/ 6861 w 10000"/>
                <a:gd name="connsiteY50" fmla="*/ 3810 h 10000"/>
                <a:gd name="connsiteX51" fmla="*/ 6699 w 10000"/>
                <a:gd name="connsiteY51" fmla="*/ 3968 h 10000"/>
                <a:gd name="connsiteX52" fmla="*/ 6536 w 10000"/>
                <a:gd name="connsiteY52" fmla="*/ 4111 h 10000"/>
                <a:gd name="connsiteX53" fmla="*/ 6369 w 10000"/>
                <a:gd name="connsiteY53" fmla="*/ 4238 h 10000"/>
                <a:gd name="connsiteX54" fmla="*/ 6208 w 10000"/>
                <a:gd name="connsiteY54" fmla="*/ 4349 h 10000"/>
                <a:gd name="connsiteX55" fmla="*/ 6040 w 10000"/>
                <a:gd name="connsiteY55" fmla="*/ 4429 h 10000"/>
                <a:gd name="connsiteX56" fmla="*/ 5871 w 10000"/>
                <a:gd name="connsiteY56" fmla="*/ 4492 h 10000"/>
                <a:gd name="connsiteX57" fmla="*/ 5702 w 10000"/>
                <a:gd name="connsiteY57" fmla="*/ 4556 h 10000"/>
                <a:gd name="connsiteX58" fmla="*/ 5540 w 10000"/>
                <a:gd name="connsiteY58" fmla="*/ 4587 h 10000"/>
                <a:gd name="connsiteX59" fmla="*/ 5372 w 10000"/>
                <a:gd name="connsiteY59" fmla="*/ 4603 h 10000"/>
                <a:gd name="connsiteX60" fmla="*/ 5203 w 10000"/>
                <a:gd name="connsiteY60" fmla="*/ 4603 h 10000"/>
                <a:gd name="connsiteX61" fmla="*/ 5035 w 10000"/>
                <a:gd name="connsiteY61" fmla="*/ 4587 h 10000"/>
                <a:gd name="connsiteX62" fmla="*/ 4865 w 10000"/>
                <a:gd name="connsiteY62" fmla="*/ 4556 h 10000"/>
                <a:gd name="connsiteX63" fmla="*/ 4704 w 10000"/>
                <a:gd name="connsiteY63" fmla="*/ 4508 h 10000"/>
                <a:gd name="connsiteX64" fmla="*/ 4535 w 10000"/>
                <a:gd name="connsiteY64" fmla="*/ 4429 h 10000"/>
                <a:gd name="connsiteX65" fmla="*/ 4373 w 10000"/>
                <a:gd name="connsiteY65" fmla="*/ 4349 h 10000"/>
                <a:gd name="connsiteX66" fmla="*/ 4214 w 10000"/>
                <a:gd name="connsiteY66" fmla="*/ 4254 h 10000"/>
                <a:gd name="connsiteX67" fmla="*/ 4059 w 10000"/>
                <a:gd name="connsiteY67" fmla="*/ 4143 h 10000"/>
                <a:gd name="connsiteX68" fmla="*/ 3898 w 10000"/>
                <a:gd name="connsiteY68" fmla="*/ 4016 h 10000"/>
                <a:gd name="connsiteX69" fmla="*/ 3744 w 10000"/>
                <a:gd name="connsiteY69" fmla="*/ 3873 h 10000"/>
                <a:gd name="connsiteX70" fmla="*/ 3600 w 10000"/>
                <a:gd name="connsiteY70" fmla="*/ 3714 h 10000"/>
                <a:gd name="connsiteX71" fmla="*/ 3453 w 10000"/>
                <a:gd name="connsiteY71" fmla="*/ 3540 h 10000"/>
                <a:gd name="connsiteX72" fmla="*/ 3316 w 10000"/>
                <a:gd name="connsiteY72" fmla="*/ 3349 h 10000"/>
                <a:gd name="connsiteX73" fmla="*/ 3176 w 10000"/>
                <a:gd name="connsiteY73" fmla="*/ 3143 h 10000"/>
                <a:gd name="connsiteX74" fmla="*/ 3040 w 10000"/>
                <a:gd name="connsiteY74" fmla="*/ 2921 h 10000"/>
                <a:gd name="connsiteX75" fmla="*/ 2917 w 10000"/>
                <a:gd name="connsiteY75" fmla="*/ 2683 h 10000"/>
                <a:gd name="connsiteX76" fmla="*/ 2793 w 10000"/>
                <a:gd name="connsiteY76" fmla="*/ 2444 h 10000"/>
                <a:gd name="connsiteX77" fmla="*/ 2670 w 10000"/>
                <a:gd name="connsiteY77" fmla="*/ 2175 h 10000"/>
                <a:gd name="connsiteX78" fmla="*/ 2562 w 10000"/>
                <a:gd name="connsiteY78" fmla="*/ 1905 h 10000"/>
                <a:gd name="connsiteX79" fmla="*/ 2455 w 10000"/>
                <a:gd name="connsiteY79" fmla="*/ 1619 h 10000"/>
                <a:gd name="connsiteX80" fmla="*/ 2356 w 10000"/>
                <a:gd name="connsiteY80" fmla="*/ 1302 h 10000"/>
                <a:gd name="connsiteX81" fmla="*/ 2256 w 10000"/>
                <a:gd name="connsiteY81" fmla="*/ 984 h 10000"/>
                <a:gd name="connsiteX82" fmla="*/ 476 w 10000"/>
                <a:gd name="connsiteY82" fmla="*/ 0 h 10000"/>
                <a:gd name="connsiteX83" fmla="*/ 0 w 10000"/>
                <a:gd name="connsiteY83" fmla="*/ 3683 h 10000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70 w 10000"/>
                <a:gd name="connsiteY2" fmla="*/ 4238 h 10000"/>
                <a:gd name="connsiteX3" fmla="*/ 337 w 10000"/>
                <a:gd name="connsiteY3" fmla="*/ 4778 h 10000"/>
                <a:gd name="connsiteX4" fmla="*/ 529 w 10000"/>
                <a:gd name="connsiteY4" fmla="*/ 5286 h 10000"/>
                <a:gd name="connsiteX5" fmla="*/ 722 w 10000"/>
                <a:gd name="connsiteY5" fmla="*/ 5762 h 10000"/>
                <a:gd name="connsiteX6" fmla="*/ 927 w 10000"/>
                <a:gd name="connsiteY6" fmla="*/ 6222 h 10000"/>
                <a:gd name="connsiteX7" fmla="*/ 1144 w 10000"/>
                <a:gd name="connsiteY7" fmla="*/ 6651 h 10000"/>
                <a:gd name="connsiteX8" fmla="*/ 1366 w 10000"/>
                <a:gd name="connsiteY8" fmla="*/ 7063 h 10000"/>
                <a:gd name="connsiteX9" fmla="*/ 1604 w 10000"/>
                <a:gd name="connsiteY9" fmla="*/ 7444 h 10000"/>
                <a:gd name="connsiteX10" fmla="*/ 1841 w 10000"/>
                <a:gd name="connsiteY10" fmla="*/ 7810 h 10000"/>
                <a:gd name="connsiteX11" fmla="*/ 2094 w 10000"/>
                <a:gd name="connsiteY11" fmla="*/ 8143 h 10000"/>
                <a:gd name="connsiteX12" fmla="*/ 2347 w 10000"/>
                <a:gd name="connsiteY12" fmla="*/ 8444 h 10000"/>
                <a:gd name="connsiteX13" fmla="*/ 2611 w 10000"/>
                <a:gd name="connsiteY13" fmla="*/ 8730 h 10000"/>
                <a:gd name="connsiteX14" fmla="*/ 2870 w 10000"/>
                <a:gd name="connsiteY14" fmla="*/ 8968 h 10000"/>
                <a:gd name="connsiteX15" fmla="*/ 3147 w 10000"/>
                <a:gd name="connsiteY15" fmla="*/ 9206 h 10000"/>
                <a:gd name="connsiteX16" fmla="*/ 3423 w 10000"/>
                <a:gd name="connsiteY16" fmla="*/ 9397 h 10000"/>
                <a:gd name="connsiteX17" fmla="*/ 3699 w 10000"/>
                <a:gd name="connsiteY17" fmla="*/ 9571 h 10000"/>
                <a:gd name="connsiteX18" fmla="*/ 3982 w 10000"/>
                <a:gd name="connsiteY18" fmla="*/ 9714 h 10000"/>
                <a:gd name="connsiteX19" fmla="*/ 4274 w 10000"/>
                <a:gd name="connsiteY19" fmla="*/ 9825 h 10000"/>
                <a:gd name="connsiteX20" fmla="*/ 4566 w 10000"/>
                <a:gd name="connsiteY20" fmla="*/ 9921 h 10000"/>
                <a:gd name="connsiteX21" fmla="*/ 4858 w 10000"/>
                <a:gd name="connsiteY21" fmla="*/ 9968 h 10000"/>
                <a:gd name="connsiteX22" fmla="*/ 5149 w 10000"/>
                <a:gd name="connsiteY22" fmla="*/ 10000 h 10000"/>
                <a:gd name="connsiteX23" fmla="*/ 5440 w 10000"/>
                <a:gd name="connsiteY23" fmla="*/ 10000 h 10000"/>
                <a:gd name="connsiteX24" fmla="*/ 5732 w 10000"/>
                <a:gd name="connsiteY24" fmla="*/ 9968 h 10000"/>
                <a:gd name="connsiteX25" fmla="*/ 6031 w 10000"/>
                <a:gd name="connsiteY25" fmla="*/ 9905 h 10000"/>
                <a:gd name="connsiteX26" fmla="*/ 6323 w 10000"/>
                <a:gd name="connsiteY26" fmla="*/ 9825 h 10000"/>
                <a:gd name="connsiteX27" fmla="*/ 6614 w 10000"/>
                <a:gd name="connsiteY27" fmla="*/ 9698 h 10000"/>
                <a:gd name="connsiteX28" fmla="*/ 6906 w 10000"/>
                <a:gd name="connsiteY28" fmla="*/ 9556 h 10000"/>
                <a:gd name="connsiteX29" fmla="*/ 7198 w 10000"/>
                <a:gd name="connsiteY29" fmla="*/ 9365 h 10000"/>
                <a:gd name="connsiteX30" fmla="*/ 7483 w 10000"/>
                <a:gd name="connsiteY30" fmla="*/ 9159 h 10000"/>
                <a:gd name="connsiteX31" fmla="*/ 7767 w 10000"/>
                <a:gd name="connsiteY31" fmla="*/ 8905 h 10000"/>
                <a:gd name="connsiteX32" fmla="*/ 8049 w 10000"/>
                <a:gd name="connsiteY32" fmla="*/ 8635 h 10000"/>
                <a:gd name="connsiteX33" fmla="*/ 8320 w 10000"/>
                <a:gd name="connsiteY33" fmla="*/ 8317 h 10000"/>
                <a:gd name="connsiteX34" fmla="*/ 8502 w 10000"/>
                <a:gd name="connsiteY34" fmla="*/ 8095 h 10000"/>
                <a:gd name="connsiteX35" fmla="*/ 8672 w 10000"/>
                <a:gd name="connsiteY35" fmla="*/ 7873 h 10000"/>
                <a:gd name="connsiteX36" fmla="*/ 8840 w 10000"/>
                <a:gd name="connsiteY36" fmla="*/ 7635 h 10000"/>
                <a:gd name="connsiteX37" fmla="*/ 9002 w 10000"/>
                <a:gd name="connsiteY37" fmla="*/ 7381 h 10000"/>
                <a:gd name="connsiteX38" fmla="*/ 9162 w 10000"/>
                <a:gd name="connsiteY38" fmla="*/ 7111 h 10000"/>
                <a:gd name="connsiteX39" fmla="*/ 9317 w 10000"/>
                <a:gd name="connsiteY39" fmla="*/ 6841 h 10000"/>
                <a:gd name="connsiteX40" fmla="*/ 9461 w 10000"/>
                <a:gd name="connsiteY40" fmla="*/ 6571 h 10000"/>
                <a:gd name="connsiteX41" fmla="*/ 9600 w 10000"/>
                <a:gd name="connsiteY41" fmla="*/ 6286 h 10000"/>
                <a:gd name="connsiteX42" fmla="*/ 9739 w 10000"/>
                <a:gd name="connsiteY42" fmla="*/ 5984 h 10000"/>
                <a:gd name="connsiteX43" fmla="*/ 9868 w 10000"/>
                <a:gd name="connsiteY43" fmla="*/ 5683 h 10000"/>
                <a:gd name="connsiteX44" fmla="*/ 10000 w 10000"/>
                <a:gd name="connsiteY44" fmla="*/ 5365 h 10000"/>
                <a:gd name="connsiteX45" fmla="*/ 8017 w 10000"/>
                <a:gd name="connsiteY45" fmla="*/ 5786 h 10000"/>
                <a:gd name="connsiteX46" fmla="*/ 7575 w 10000"/>
                <a:gd name="connsiteY46" fmla="*/ 2810 h 10000"/>
                <a:gd name="connsiteX47" fmla="*/ 7398 w 10000"/>
                <a:gd name="connsiteY47" fmla="*/ 3111 h 10000"/>
                <a:gd name="connsiteX48" fmla="*/ 7213 w 10000"/>
                <a:gd name="connsiteY48" fmla="*/ 3381 h 10000"/>
                <a:gd name="connsiteX49" fmla="*/ 7014 w 10000"/>
                <a:gd name="connsiteY49" fmla="*/ 3635 h 10000"/>
                <a:gd name="connsiteX50" fmla="*/ 6861 w 10000"/>
                <a:gd name="connsiteY50" fmla="*/ 3810 h 10000"/>
                <a:gd name="connsiteX51" fmla="*/ 6699 w 10000"/>
                <a:gd name="connsiteY51" fmla="*/ 3968 h 10000"/>
                <a:gd name="connsiteX52" fmla="*/ 6536 w 10000"/>
                <a:gd name="connsiteY52" fmla="*/ 4111 h 10000"/>
                <a:gd name="connsiteX53" fmla="*/ 6369 w 10000"/>
                <a:gd name="connsiteY53" fmla="*/ 4238 h 10000"/>
                <a:gd name="connsiteX54" fmla="*/ 6208 w 10000"/>
                <a:gd name="connsiteY54" fmla="*/ 4349 h 10000"/>
                <a:gd name="connsiteX55" fmla="*/ 6040 w 10000"/>
                <a:gd name="connsiteY55" fmla="*/ 4429 h 10000"/>
                <a:gd name="connsiteX56" fmla="*/ 5871 w 10000"/>
                <a:gd name="connsiteY56" fmla="*/ 4492 h 10000"/>
                <a:gd name="connsiteX57" fmla="*/ 5702 w 10000"/>
                <a:gd name="connsiteY57" fmla="*/ 4556 h 10000"/>
                <a:gd name="connsiteX58" fmla="*/ 5540 w 10000"/>
                <a:gd name="connsiteY58" fmla="*/ 4587 h 10000"/>
                <a:gd name="connsiteX59" fmla="*/ 5372 w 10000"/>
                <a:gd name="connsiteY59" fmla="*/ 4603 h 10000"/>
                <a:gd name="connsiteX60" fmla="*/ 5203 w 10000"/>
                <a:gd name="connsiteY60" fmla="*/ 4603 h 10000"/>
                <a:gd name="connsiteX61" fmla="*/ 5035 w 10000"/>
                <a:gd name="connsiteY61" fmla="*/ 4587 h 10000"/>
                <a:gd name="connsiteX62" fmla="*/ 4865 w 10000"/>
                <a:gd name="connsiteY62" fmla="*/ 4556 h 10000"/>
                <a:gd name="connsiteX63" fmla="*/ 4704 w 10000"/>
                <a:gd name="connsiteY63" fmla="*/ 4508 h 10000"/>
                <a:gd name="connsiteX64" fmla="*/ 4535 w 10000"/>
                <a:gd name="connsiteY64" fmla="*/ 4429 h 10000"/>
                <a:gd name="connsiteX65" fmla="*/ 4373 w 10000"/>
                <a:gd name="connsiteY65" fmla="*/ 4349 h 10000"/>
                <a:gd name="connsiteX66" fmla="*/ 4214 w 10000"/>
                <a:gd name="connsiteY66" fmla="*/ 4254 h 10000"/>
                <a:gd name="connsiteX67" fmla="*/ 4059 w 10000"/>
                <a:gd name="connsiteY67" fmla="*/ 4143 h 10000"/>
                <a:gd name="connsiteX68" fmla="*/ 3898 w 10000"/>
                <a:gd name="connsiteY68" fmla="*/ 4016 h 10000"/>
                <a:gd name="connsiteX69" fmla="*/ 3744 w 10000"/>
                <a:gd name="connsiteY69" fmla="*/ 3873 h 10000"/>
                <a:gd name="connsiteX70" fmla="*/ 3600 w 10000"/>
                <a:gd name="connsiteY70" fmla="*/ 3714 h 10000"/>
                <a:gd name="connsiteX71" fmla="*/ 3453 w 10000"/>
                <a:gd name="connsiteY71" fmla="*/ 3540 h 10000"/>
                <a:gd name="connsiteX72" fmla="*/ 3316 w 10000"/>
                <a:gd name="connsiteY72" fmla="*/ 3349 h 10000"/>
                <a:gd name="connsiteX73" fmla="*/ 3176 w 10000"/>
                <a:gd name="connsiteY73" fmla="*/ 3143 h 10000"/>
                <a:gd name="connsiteX74" fmla="*/ 3040 w 10000"/>
                <a:gd name="connsiteY74" fmla="*/ 2921 h 10000"/>
                <a:gd name="connsiteX75" fmla="*/ 2917 w 10000"/>
                <a:gd name="connsiteY75" fmla="*/ 2683 h 10000"/>
                <a:gd name="connsiteX76" fmla="*/ 2793 w 10000"/>
                <a:gd name="connsiteY76" fmla="*/ 2444 h 10000"/>
                <a:gd name="connsiteX77" fmla="*/ 2670 w 10000"/>
                <a:gd name="connsiteY77" fmla="*/ 2175 h 10000"/>
                <a:gd name="connsiteX78" fmla="*/ 2562 w 10000"/>
                <a:gd name="connsiteY78" fmla="*/ 1905 h 10000"/>
                <a:gd name="connsiteX79" fmla="*/ 2455 w 10000"/>
                <a:gd name="connsiteY79" fmla="*/ 1619 h 10000"/>
                <a:gd name="connsiteX80" fmla="*/ 2356 w 10000"/>
                <a:gd name="connsiteY80" fmla="*/ 1302 h 10000"/>
                <a:gd name="connsiteX81" fmla="*/ 2256 w 10000"/>
                <a:gd name="connsiteY81" fmla="*/ 984 h 10000"/>
                <a:gd name="connsiteX82" fmla="*/ 476 w 10000"/>
                <a:gd name="connsiteY82" fmla="*/ 0 h 10000"/>
                <a:gd name="connsiteX83" fmla="*/ 0 w 10000"/>
                <a:gd name="connsiteY83" fmla="*/ 3683 h 10000"/>
                <a:gd name="connsiteX0" fmla="*/ 0 w 10000"/>
                <a:gd name="connsiteY0" fmla="*/ 3683 h 10000"/>
                <a:gd name="connsiteX1" fmla="*/ 0 w 10000"/>
                <a:gd name="connsiteY1" fmla="*/ 3683 h 10000"/>
                <a:gd name="connsiteX2" fmla="*/ 170 w 10000"/>
                <a:gd name="connsiteY2" fmla="*/ 4238 h 10000"/>
                <a:gd name="connsiteX3" fmla="*/ 337 w 10000"/>
                <a:gd name="connsiteY3" fmla="*/ 4778 h 10000"/>
                <a:gd name="connsiteX4" fmla="*/ 529 w 10000"/>
                <a:gd name="connsiteY4" fmla="*/ 5286 h 10000"/>
                <a:gd name="connsiteX5" fmla="*/ 722 w 10000"/>
                <a:gd name="connsiteY5" fmla="*/ 5762 h 10000"/>
                <a:gd name="connsiteX6" fmla="*/ 927 w 10000"/>
                <a:gd name="connsiteY6" fmla="*/ 6222 h 10000"/>
                <a:gd name="connsiteX7" fmla="*/ 1144 w 10000"/>
                <a:gd name="connsiteY7" fmla="*/ 6651 h 10000"/>
                <a:gd name="connsiteX8" fmla="*/ 1366 w 10000"/>
                <a:gd name="connsiteY8" fmla="*/ 7063 h 10000"/>
                <a:gd name="connsiteX9" fmla="*/ 1604 w 10000"/>
                <a:gd name="connsiteY9" fmla="*/ 7444 h 10000"/>
                <a:gd name="connsiteX10" fmla="*/ 1841 w 10000"/>
                <a:gd name="connsiteY10" fmla="*/ 7810 h 10000"/>
                <a:gd name="connsiteX11" fmla="*/ 2094 w 10000"/>
                <a:gd name="connsiteY11" fmla="*/ 8143 h 10000"/>
                <a:gd name="connsiteX12" fmla="*/ 2347 w 10000"/>
                <a:gd name="connsiteY12" fmla="*/ 8444 h 10000"/>
                <a:gd name="connsiteX13" fmla="*/ 2611 w 10000"/>
                <a:gd name="connsiteY13" fmla="*/ 8730 h 10000"/>
                <a:gd name="connsiteX14" fmla="*/ 2870 w 10000"/>
                <a:gd name="connsiteY14" fmla="*/ 8968 h 10000"/>
                <a:gd name="connsiteX15" fmla="*/ 3147 w 10000"/>
                <a:gd name="connsiteY15" fmla="*/ 9206 h 10000"/>
                <a:gd name="connsiteX16" fmla="*/ 3423 w 10000"/>
                <a:gd name="connsiteY16" fmla="*/ 9397 h 10000"/>
                <a:gd name="connsiteX17" fmla="*/ 3699 w 10000"/>
                <a:gd name="connsiteY17" fmla="*/ 9571 h 10000"/>
                <a:gd name="connsiteX18" fmla="*/ 3982 w 10000"/>
                <a:gd name="connsiteY18" fmla="*/ 9714 h 10000"/>
                <a:gd name="connsiteX19" fmla="*/ 4274 w 10000"/>
                <a:gd name="connsiteY19" fmla="*/ 9825 h 10000"/>
                <a:gd name="connsiteX20" fmla="*/ 4566 w 10000"/>
                <a:gd name="connsiteY20" fmla="*/ 9921 h 10000"/>
                <a:gd name="connsiteX21" fmla="*/ 4858 w 10000"/>
                <a:gd name="connsiteY21" fmla="*/ 9968 h 10000"/>
                <a:gd name="connsiteX22" fmla="*/ 5149 w 10000"/>
                <a:gd name="connsiteY22" fmla="*/ 10000 h 10000"/>
                <a:gd name="connsiteX23" fmla="*/ 5440 w 10000"/>
                <a:gd name="connsiteY23" fmla="*/ 10000 h 10000"/>
                <a:gd name="connsiteX24" fmla="*/ 5732 w 10000"/>
                <a:gd name="connsiteY24" fmla="*/ 9968 h 10000"/>
                <a:gd name="connsiteX25" fmla="*/ 6031 w 10000"/>
                <a:gd name="connsiteY25" fmla="*/ 9905 h 10000"/>
                <a:gd name="connsiteX26" fmla="*/ 6323 w 10000"/>
                <a:gd name="connsiteY26" fmla="*/ 9825 h 10000"/>
                <a:gd name="connsiteX27" fmla="*/ 6614 w 10000"/>
                <a:gd name="connsiteY27" fmla="*/ 9698 h 10000"/>
                <a:gd name="connsiteX28" fmla="*/ 6906 w 10000"/>
                <a:gd name="connsiteY28" fmla="*/ 9556 h 10000"/>
                <a:gd name="connsiteX29" fmla="*/ 7198 w 10000"/>
                <a:gd name="connsiteY29" fmla="*/ 9365 h 10000"/>
                <a:gd name="connsiteX30" fmla="*/ 7483 w 10000"/>
                <a:gd name="connsiteY30" fmla="*/ 9159 h 10000"/>
                <a:gd name="connsiteX31" fmla="*/ 7767 w 10000"/>
                <a:gd name="connsiteY31" fmla="*/ 8905 h 10000"/>
                <a:gd name="connsiteX32" fmla="*/ 8049 w 10000"/>
                <a:gd name="connsiteY32" fmla="*/ 8635 h 10000"/>
                <a:gd name="connsiteX33" fmla="*/ 8320 w 10000"/>
                <a:gd name="connsiteY33" fmla="*/ 8317 h 10000"/>
                <a:gd name="connsiteX34" fmla="*/ 8502 w 10000"/>
                <a:gd name="connsiteY34" fmla="*/ 8095 h 10000"/>
                <a:gd name="connsiteX35" fmla="*/ 8672 w 10000"/>
                <a:gd name="connsiteY35" fmla="*/ 7873 h 10000"/>
                <a:gd name="connsiteX36" fmla="*/ 8840 w 10000"/>
                <a:gd name="connsiteY36" fmla="*/ 7635 h 10000"/>
                <a:gd name="connsiteX37" fmla="*/ 9002 w 10000"/>
                <a:gd name="connsiteY37" fmla="*/ 7381 h 10000"/>
                <a:gd name="connsiteX38" fmla="*/ 9162 w 10000"/>
                <a:gd name="connsiteY38" fmla="*/ 7111 h 10000"/>
                <a:gd name="connsiteX39" fmla="*/ 9317 w 10000"/>
                <a:gd name="connsiteY39" fmla="*/ 6841 h 10000"/>
                <a:gd name="connsiteX40" fmla="*/ 9461 w 10000"/>
                <a:gd name="connsiteY40" fmla="*/ 6571 h 10000"/>
                <a:gd name="connsiteX41" fmla="*/ 9600 w 10000"/>
                <a:gd name="connsiteY41" fmla="*/ 6286 h 10000"/>
                <a:gd name="connsiteX42" fmla="*/ 9739 w 10000"/>
                <a:gd name="connsiteY42" fmla="*/ 5984 h 10000"/>
                <a:gd name="connsiteX43" fmla="*/ 9868 w 10000"/>
                <a:gd name="connsiteY43" fmla="*/ 5683 h 10000"/>
                <a:gd name="connsiteX44" fmla="*/ 10000 w 10000"/>
                <a:gd name="connsiteY44" fmla="*/ 5365 h 10000"/>
                <a:gd name="connsiteX45" fmla="*/ 8017 w 10000"/>
                <a:gd name="connsiteY45" fmla="*/ 5786 h 10000"/>
                <a:gd name="connsiteX46" fmla="*/ 7575 w 10000"/>
                <a:gd name="connsiteY46" fmla="*/ 2810 h 10000"/>
                <a:gd name="connsiteX47" fmla="*/ 7398 w 10000"/>
                <a:gd name="connsiteY47" fmla="*/ 3111 h 10000"/>
                <a:gd name="connsiteX48" fmla="*/ 7213 w 10000"/>
                <a:gd name="connsiteY48" fmla="*/ 3381 h 10000"/>
                <a:gd name="connsiteX49" fmla="*/ 7014 w 10000"/>
                <a:gd name="connsiteY49" fmla="*/ 3635 h 10000"/>
                <a:gd name="connsiteX50" fmla="*/ 6861 w 10000"/>
                <a:gd name="connsiteY50" fmla="*/ 3810 h 10000"/>
                <a:gd name="connsiteX51" fmla="*/ 6699 w 10000"/>
                <a:gd name="connsiteY51" fmla="*/ 3968 h 10000"/>
                <a:gd name="connsiteX52" fmla="*/ 6536 w 10000"/>
                <a:gd name="connsiteY52" fmla="*/ 4111 h 10000"/>
                <a:gd name="connsiteX53" fmla="*/ 6369 w 10000"/>
                <a:gd name="connsiteY53" fmla="*/ 4238 h 10000"/>
                <a:gd name="connsiteX54" fmla="*/ 6208 w 10000"/>
                <a:gd name="connsiteY54" fmla="*/ 4349 h 10000"/>
                <a:gd name="connsiteX55" fmla="*/ 6040 w 10000"/>
                <a:gd name="connsiteY55" fmla="*/ 4429 h 10000"/>
                <a:gd name="connsiteX56" fmla="*/ 5871 w 10000"/>
                <a:gd name="connsiteY56" fmla="*/ 4492 h 10000"/>
                <a:gd name="connsiteX57" fmla="*/ 5702 w 10000"/>
                <a:gd name="connsiteY57" fmla="*/ 4556 h 10000"/>
                <a:gd name="connsiteX58" fmla="*/ 5540 w 10000"/>
                <a:gd name="connsiteY58" fmla="*/ 4587 h 10000"/>
                <a:gd name="connsiteX59" fmla="*/ 5372 w 10000"/>
                <a:gd name="connsiteY59" fmla="*/ 4603 h 10000"/>
                <a:gd name="connsiteX60" fmla="*/ 5203 w 10000"/>
                <a:gd name="connsiteY60" fmla="*/ 4603 h 10000"/>
                <a:gd name="connsiteX61" fmla="*/ 5035 w 10000"/>
                <a:gd name="connsiteY61" fmla="*/ 4587 h 10000"/>
                <a:gd name="connsiteX62" fmla="*/ 4865 w 10000"/>
                <a:gd name="connsiteY62" fmla="*/ 4556 h 10000"/>
                <a:gd name="connsiteX63" fmla="*/ 4704 w 10000"/>
                <a:gd name="connsiteY63" fmla="*/ 4508 h 10000"/>
                <a:gd name="connsiteX64" fmla="*/ 4535 w 10000"/>
                <a:gd name="connsiteY64" fmla="*/ 4429 h 10000"/>
                <a:gd name="connsiteX65" fmla="*/ 4373 w 10000"/>
                <a:gd name="connsiteY65" fmla="*/ 4349 h 10000"/>
                <a:gd name="connsiteX66" fmla="*/ 4214 w 10000"/>
                <a:gd name="connsiteY66" fmla="*/ 4254 h 10000"/>
                <a:gd name="connsiteX67" fmla="*/ 4059 w 10000"/>
                <a:gd name="connsiteY67" fmla="*/ 4143 h 10000"/>
                <a:gd name="connsiteX68" fmla="*/ 3898 w 10000"/>
                <a:gd name="connsiteY68" fmla="*/ 4016 h 10000"/>
                <a:gd name="connsiteX69" fmla="*/ 3744 w 10000"/>
                <a:gd name="connsiteY69" fmla="*/ 3873 h 10000"/>
                <a:gd name="connsiteX70" fmla="*/ 3600 w 10000"/>
                <a:gd name="connsiteY70" fmla="*/ 3714 h 10000"/>
                <a:gd name="connsiteX71" fmla="*/ 3453 w 10000"/>
                <a:gd name="connsiteY71" fmla="*/ 3540 h 10000"/>
                <a:gd name="connsiteX72" fmla="*/ 3316 w 10000"/>
                <a:gd name="connsiteY72" fmla="*/ 3349 h 10000"/>
                <a:gd name="connsiteX73" fmla="*/ 3176 w 10000"/>
                <a:gd name="connsiteY73" fmla="*/ 3143 h 10000"/>
                <a:gd name="connsiteX74" fmla="*/ 3040 w 10000"/>
                <a:gd name="connsiteY74" fmla="*/ 2921 h 10000"/>
                <a:gd name="connsiteX75" fmla="*/ 2917 w 10000"/>
                <a:gd name="connsiteY75" fmla="*/ 2683 h 10000"/>
                <a:gd name="connsiteX76" fmla="*/ 2793 w 10000"/>
                <a:gd name="connsiteY76" fmla="*/ 2444 h 10000"/>
                <a:gd name="connsiteX77" fmla="*/ 2670 w 10000"/>
                <a:gd name="connsiteY77" fmla="*/ 2175 h 10000"/>
                <a:gd name="connsiteX78" fmla="*/ 2562 w 10000"/>
                <a:gd name="connsiteY78" fmla="*/ 1905 h 10000"/>
                <a:gd name="connsiteX79" fmla="*/ 2455 w 10000"/>
                <a:gd name="connsiteY79" fmla="*/ 1619 h 10000"/>
                <a:gd name="connsiteX80" fmla="*/ 2356 w 10000"/>
                <a:gd name="connsiteY80" fmla="*/ 1302 h 10000"/>
                <a:gd name="connsiteX81" fmla="*/ 2256 w 10000"/>
                <a:gd name="connsiteY81" fmla="*/ 984 h 10000"/>
                <a:gd name="connsiteX82" fmla="*/ 476 w 10000"/>
                <a:gd name="connsiteY82" fmla="*/ 0 h 10000"/>
                <a:gd name="connsiteX83" fmla="*/ 0 w 10000"/>
                <a:gd name="connsiteY83" fmla="*/ 3683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0000" h="10000">
                  <a:moveTo>
                    <a:pt x="0" y="3683"/>
                  </a:moveTo>
                  <a:lnTo>
                    <a:pt x="0" y="3683"/>
                  </a:lnTo>
                  <a:cubicBezTo>
                    <a:pt x="58" y="3868"/>
                    <a:pt x="112" y="4053"/>
                    <a:pt x="170" y="4238"/>
                  </a:cubicBezTo>
                  <a:cubicBezTo>
                    <a:pt x="224" y="4418"/>
                    <a:pt x="282" y="4598"/>
                    <a:pt x="337" y="4778"/>
                  </a:cubicBezTo>
                  <a:cubicBezTo>
                    <a:pt x="402" y="4947"/>
                    <a:pt x="466" y="5117"/>
                    <a:pt x="529" y="5286"/>
                  </a:cubicBezTo>
                  <a:cubicBezTo>
                    <a:pt x="593" y="5445"/>
                    <a:pt x="658" y="5603"/>
                    <a:pt x="722" y="5762"/>
                  </a:cubicBezTo>
                  <a:cubicBezTo>
                    <a:pt x="792" y="5915"/>
                    <a:pt x="859" y="6069"/>
                    <a:pt x="927" y="6222"/>
                  </a:cubicBezTo>
                  <a:cubicBezTo>
                    <a:pt x="1000" y="6365"/>
                    <a:pt x="1072" y="6508"/>
                    <a:pt x="1144" y="6651"/>
                  </a:cubicBezTo>
                  <a:cubicBezTo>
                    <a:pt x="1217" y="6788"/>
                    <a:pt x="1291" y="6926"/>
                    <a:pt x="1366" y="7063"/>
                  </a:cubicBezTo>
                  <a:lnTo>
                    <a:pt x="1604" y="7444"/>
                  </a:lnTo>
                  <a:lnTo>
                    <a:pt x="1841" y="7810"/>
                  </a:lnTo>
                  <a:lnTo>
                    <a:pt x="2094" y="8143"/>
                  </a:lnTo>
                  <a:lnTo>
                    <a:pt x="2347" y="8444"/>
                  </a:lnTo>
                  <a:lnTo>
                    <a:pt x="2611" y="8730"/>
                  </a:lnTo>
                  <a:lnTo>
                    <a:pt x="2870" y="8968"/>
                  </a:lnTo>
                  <a:lnTo>
                    <a:pt x="3147" y="9206"/>
                  </a:lnTo>
                  <a:lnTo>
                    <a:pt x="3423" y="9397"/>
                  </a:lnTo>
                  <a:lnTo>
                    <a:pt x="3699" y="9571"/>
                  </a:lnTo>
                  <a:lnTo>
                    <a:pt x="3982" y="9714"/>
                  </a:lnTo>
                  <a:lnTo>
                    <a:pt x="4274" y="9825"/>
                  </a:lnTo>
                  <a:lnTo>
                    <a:pt x="4566" y="9921"/>
                  </a:lnTo>
                  <a:lnTo>
                    <a:pt x="4858" y="9968"/>
                  </a:lnTo>
                  <a:lnTo>
                    <a:pt x="5149" y="10000"/>
                  </a:lnTo>
                  <a:lnTo>
                    <a:pt x="5440" y="10000"/>
                  </a:lnTo>
                  <a:lnTo>
                    <a:pt x="5732" y="9968"/>
                  </a:lnTo>
                  <a:lnTo>
                    <a:pt x="6031" y="9905"/>
                  </a:lnTo>
                  <a:lnTo>
                    <a:pt x="6323" y="9825"/>
                  </a:lnTo>
                  <a:lnTo>
                    <a:pt x="6614" y="9698"/>
                  </a:lnTo>
                  <a:lnTo>
                    <a:pt x="6906" y="9556"/>
                  </a:lnTo>
                  <a:lnTo>
                    <a:pt x="7198" y="9365"/>
                  </a:lnTo>
                  <a:lnTo>
                    <a:pt x="7483" y="9159"/>
                  </a:lnTo>
                  <a:lnTo>
                    <a:pt x="7767" y="8905"/>
                  </a:lnTo>
                  <a:lnTo>
                    <a:pt x="8049" y="8635"/>
                  </a:lnTo>
                  <a:lnTo>
                    <a:pt x="8320" y="8317"/>
                  </a:lnTo>
                  <a:lnTo>
                    <a:pt x="8502" y="8095"/>
                  </a:lnTo>
                  <a:lnTo>
                    <a:pt x="8672" y="7873"/>
                  </a:lnTo>
                  <a:cubicBezTo>
                    <a:pt x="8729" y="7794"/>
                    <a:pt x="8783" y="7714"/>
                    <a:pt x="8840" y="7635"/>
                  </a:cubicBezTo>
                  <a:cubicBezTo>
                    <a:pt x="8893" y="7550"/>
                    <a:pt x="8948" y="7466"/>
                    <a:pt x="9002" y="7381"/>
                  </a:cubicBezTo>
                  <a:cubicBezTo>
                    <a:pt x="9055" y="7291"/>
                    <a:pt x="9110" y="7201"/>
                    <a:pt x="9162" y="7111"/>
                  </a:cubicBezTo>
                  <a:cubicBezTo>
                    <a:pt x="9214" y="7021"/>
                    <a:pt x="9265" y="6931"/>
                    <a:pt x="9317" y="6841"/>
                  </a:cubicBezTo>
                  <a:cubicBezTo>
                    <a:pt x="9364" y="6751"/>
                    <a:pt x="9414" y="6661"/>
                    <a:pt x="9461" y="6571"/>
                  </a:cubicBezTo>
                  <a:cubicBezTo>
                    <a:pt x="9508" y="6476"/>
                    <a:pt x="9554" y="6381"/>
                    <a:pt x="9600" y="6286"/>
                  </a:cubicBezTo>
                  <a:cubicBezTo>
                    <a:pt x="9646" y="6185"/>
                    <a:pt x="9692" y="6085"/>
                    <a:pt x="9739" y="5984"/>
                  </a:cubicBezTo>
                  <a:cubicBezTo>
                    <a:pt x="9780" y="5884"/>
                    <a:pt x="9826" y="5783"/>
                    <a:pt x="9868" y="5683"/>
                  </a:cubicBezTo>
                  <a:cubicBezTo>
                    <a:pt x="9913" y="5577"/>
                    <a:pt x="9955" y="5471"/>
                    <a:pt x="10000" y="5365"/>
                  </a:cubicBezTo>
                  <a:cubicBezTo>
                    <a:pt x="8923" y="5674"/>
                    <a:pt x="9644" y="5432"/>
                    <a:pt x="8017" y="5786"/>
                  </a:cubicBezTo>
                  <a:cubicBezTo>
                    <a:pt x="7682" y="3558"/>
                    <a:pt x="7866" y="4752"/>
                    <a:pt x="7575" y="2810"/>
                  </a:cubicBezTo>
                  <a:cubicBezTo>
                    <a:pt x="7514" y="2910"/>
                    <a:pt x="7458" y="3011"/>
                    <a:pt x="7398" y="3111"/>
                  </a:cubicBezTo>
                  <a:lnTo>
                    <a:pt x="7213" y="3381"/>
                  </a:lnTo>
                  <a:cubicBezTo>
                    <a:pt x="7147" y="3466"/>
                    <a:pt x="7080" y="3550"/>
                    <a:pt x="7014" y="3635"/>
                  </a:cubicBezTo>
                  <a:cubicBezTo>
                    <a:pt x="6962" y="3693"/>
                    <a:pt x="6912" y="3752"/>
                    <a:pt x="6861" y="3810"/>
                  </a:cubicBezTo>
                  <a:lnTo>
                    <a:pt x="6699" y="3968"/>
                  </a:lnTo>
                  <a:cubicBezTo>
                    <a:pt x="6646" y="4016"/>
                    <a:pt x="6591" y="4063"/>
                    <a:pt x="6536" y="4111"/>
                  </a:cubicBezTo>
                  <a:cubicBezTo>
                    <a:pt x="6480" y="4153"/>
                    <a:pt x="6425" y="4196"/>
                    <a:pt x="6369" y="4238"/>
                  </a:cubicBezTo>
                  <a:lnTo>
                    <a:pt x="6208" y="4349"/>
                  </a:lnTo>
                  <a:lnTo>
                    <a:pt x="6040" y="4429"/>
                  </a:lnTo>
                  <a:lnTo>
                    <a:pt x="5871" y="4492"/>
                  </a:lnTo>
                  <a:lnTo>
                    <a:pt x="5702" y="4556"/>
                  </a:lnTo>
                  <a:lnTo>
                    <a:pt x="5540" y="4587"/>
                  </a:lnTo>
                  <a:lnTo>
                    <a:pt x="5372" y="4603"/>
                  </a:lnTo>
                  <a:lnTo>
                    <a:pt x="5203" y="4603"/>
                  </a:lnTo>
                  <a:lnTo>
                    <a:pt x="5035" y="4587"/>
                  </a:lnTo>
                  <a:lnTo>
                    <a:pt x="4865" y="4556"/>
                  </a:lnTo>
                  <a:lnTo>
                    <a:pt x="4704" y="4508"/>
                  </a:lnTo>
                  <a:lnTo>
                    <a:pt x="4535" y="4429"/>
                  </a:lnTo>
                  <a:lnTo>
                    <a:pt x="4373" y="4349"/>
                  </a:lnTo>
                  <a:cubicBezTo>
                    <a:pt x="4321" y="4317"/>
                    <a:pt x="4266" y="4286"/>
                    <a:pt x="4214" y="4254"/>
                  </a:cubicBezTo>
                  <a:lnTo>
                    <a:pt x="4059" y="4143"/>
                  </a:lnTo>
                  <a:cubicBezTo>
                    <a:pt x="4004" y="4101"/>
                    <a:pt x="3953" y="4058"/>
                    <a:pt x="3898" y="4016"/>
                  </a:cubicBezTo>
                  <a:cubicBezTo>
                    <a:pt x="3847" y="3968"/>
                    <a:pt x="3795" y="3921"/>
                    <a:pt x="3744" y="3873"/>
                  </a:cubicBezTo>
                  <a:lnTo>
                    <a:pt x="3600" y="3714"/>
                  </a:lnTo>
                  <a:lnTo>
                    <a:pt x="3453" y="3540"/>
                  </a:lnTo>
                  <a:cubicBezTo>
                    <a:pt x="3408" y="3476"/>
                    <a:pt x="3361" y="3413"/>
                    <a:pt x="3316" y="3349"/>
                  </a:cubicBezTo>
                  <a:lnTo>
                    <a:pt x="3176" y="3143"/>
                  </a:lnTo>
                  <a:cubicBezTo>
                    <a:pt x="3131" y="3069"/>
                    <a:pt x="3084" y="2995"/>
                    <a:pt x="3040" y="2921"/>
                  </a:cubicBezTo>
                  <a:cubicBezTo>
                    <a:pt x="2997" y="2842"/>
                    <a:pt x="2958" y="2762"/>
                    <a:pt x="2917" y="2683"/>
                  </a:cubicBezTo>
                  <a:cubicBezTo>
                    <a:pt x="2876" y="2603"/>
                    <a:pt x="2834" y="2524"/>
                    <a:pt x="2793" y="2444"/>
                  </a:cubicBezTo>
                  <a:cubicBezTo>
                    <a:pt x="2751" y="2354"/>
                    <a:pt x="2713" y="2265"/>
                    <a:pt x="2670" y="2175"/>
                  </a:cubicBezTo>
                  <a:cubicBezTo>
                    <a:pt x="2635" y="2085"/>
                    <a:pt x="2598" y="1995"/>
                    <a:pt x="2562" y="1905"/>
                  </a:cubicBezTo>
                  <a:cubicBezTo>
                    <a:pt x="2528" y="1810"/>
                    <a:pt x="2491" y="1714"/>
                    <a:pt x="2455" y="1619"/>
                  </a:cubicBezTo>
                  <a:cubicBezTo>
                    <a:pt x="2423" y="1513"/>
                    <a:pt x="2389" y="1408"/>
                    <a:pt x="2356" y="1302"/>
                  </a:cubicBezTo>
                  <a:cubicBezTo>
                    <a:pt x="2323" y="1196"/>
                    <a:pt x="2290" y="1090"/>
                    <a:pt x="2256" y="984"/>
                  </a:cubicBezTo>
                  <a:lnTo>
                    <a:pt x="476" y="0"/>
                  </a:lnTo>
                  <a:cubicBezTo>
                    <a:pt x="317" y="1228"/>
                    <a:pt x="159" y="2455"/>
                    <a:pt x="0" y="3683"/>
                  </a:cubicBezTo>
                  <a:close/>
                </a:path>
              </a:pathLst>
            </a:custGeom>
            <a:solidFill>
              <a:srgbClr val="93AAD7"/>
            </a:solidFill>
            <a:ln w="1270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3" name="Text Box 6">
            <a:extLst>
              <a:ext uri="{FF2B5EF4-FFF2-40B4-BE49-F238E27FC236}">
                <a16:creationId xmlns:a16="http://schemas.microsoft.com/office/drawing/2014/main" id="{2F707828-D6FE-C04A-BD16-3B4D6DC8A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7759" y="951397"/>
            <a:ext cx="4737953" cy="49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600" dirty="0">
                <a:solidFill>
                  <a:srgbClr val="FF0000"/>
                </a:solidFill>
              </a:rPr>
              <a:t>The </a:t>
            </a:r>
            <a:r>
              <a:rPr lang="en-GB" altLang="en-US" sz="3600" i="1" dirty="0">
                <a:solidFill>
                  <a:srgbClr val="FF0000"/>
                </a:solidFill>
              </a:rPr>
              <a:t>bridge</a:t>
            </a:r>
          </a:p>
          <a:p>
            <a:pPr eaLnBrk="1" hangingPunct="1"/>
            <a:r>
              <a:rPr lang="en-GB" altLang="en-US" sz="2000" dirty="0">
                <a:solidFill>
                  <a:srgbClr val="FF0000"/>
                </a:solidFill>
              </a:rPr>
              <a:t>An </a:t>
            </a:r>
            <a:r>
              <a:rPr lang="en-GB" altLang="en-US" sz="2000" i="1" dirty="0">
                <a:solidFill>
                  <a:srgbClr val="FF0000"/>
                </a:solidFill>
              </a:rPr>
              <a:t>open laboratory </a:t>
            </a:r>
            <a:r>
              <a:rPr lang="en-GB" altLang="en-US" sz="2000" dirty="0">
                <a:solidFill>
                  <a:srgbClr val="FF0000"/>
                </a:solidFill>
              </a:rPr>
              <a:t>for R&amp;D on applied superconductivity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GB" altLang="en-US" sz="2000" dirty="0">
                <a:solidFill>
                  <a:srgbClr val="FF0000"/>
                </a:solidFill>
              </a:rPr>
              <a:t>Research and development of technical superconductors (LTS and HTS) and cables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GB" altLang="en-US" sz="2000" dirty="0">
                <a:solidFill>
                  <a:srgbClr val="FF0000"/>
                </a:solidFill>
              </a:rPr>
              <a:t>Demonstration on a  small scale (10…100 m) of the viability of a technology, in view of the extrapolation to an industrial production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GB" altLang="en-US" sz="2000" dirty="0">
                <a:solidFill>
                  <a:srgbClr val="FF0000"/>
                </a:solidFill>
              </a:rPr>
              <a:t>Secure on the long term the intellectual property and the expertise required for a production on large scale (</a:t>
            </a:r>
            <a:r>
              <a:rPr lang="en-GB" altLang="en-US" sz="2000" i="1" dirty="0">
                <a:solidFill>
                  <a:srgbClr val="FF0000"/>
                </a:solidFill>
              </a:rPr>
              <a:t>SC production kit</a:t>
            </a:r>
            <a:r>
              <a:rPr lang="en-GB" altLang="en-US" sz="2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0D26F6A-8523-C34F-B614-BFC93E942174}"/>
              </a:ext>
            </a:extLst>
          </p:cNvPr>
          <p:cNvSpPr txBox="1"/>
          <p:nvPr/>
        </p:nvSpPr>
        <p:spPr>
          <a:xfrm rot="18041721">
            <a:off x="516505" y="229926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Projects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6A18E2-FDC5-1C4D-AF7D-4B7AE957DD2F}"/>
              </a:ext>
            </a:extLst>
          </p:cNvPr>
          <p:cNvSpPr txBox="1"/>
          <p:nvPr/>
        </p:nvSpPr>
        <p:spPr>
          <a:xfrm rot="3596143">
            <a:off x="2643690" y="2413564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Academia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15D6F5E-9AC9-2B49-836D-652A20DCC32E}"/>
              </a:ext>
            </a:extLst>
          </p:cNvPr>
          <p:cNvSpPr txBox="1"/>
          <p:nvPr/>
        </p:nvSpPr>
        <p:spPr>
          <a:xfrm>
            <a:off x="1648271" y="4308048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Industry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E6B41BE7-D1CC-B84A-87EB-BF46B7B6D813}"/>
              </a:ext>
            </a:extLst>
          </p:cNvPr>
          <p:cNvSpPr>
            <a:spLocks/>
          </p:cNvSpPr>
          <p:nvPr/>
        </p:nvSpPr>
        <p:spPr bwMode="auto">
          <a:xfrm rot="10634569">
            <a:off x="2573908" y="3187237"/>
            <a:ext cx="1240887" cy="1255596"/>
          </a:xfrm>
          <a:custGeom>
            <a:avLst/>
            <a:gdLst>
              <a:gd name="T0" fmla="*/ 2520950 w 1930"/>
              <a:gd name="T1" fmla="*/ 0 h 2380"/>
              <a:gd name="T2" fmla="*/ 2520950 w 1930"/>
              <a:gd name="T3" fmla="*/ 0 h 2380"/>
              <a:gd name="T4" fmla="*/ 2263775 w 1930"/>
              <a:gd name="T5" fmla="*/ 12700 h 2380"/>
              <a:gd name="T6" fmla="*/ 2012950 w 1930"/>
              <a:gd name="T7" fmla="*/ 50800 h 2380"/>
              <a:gd name="T8" fmla="*/ 1771650 w 1930"/>
              <a:gd name="T9" fmla="*/ 114300 h 2380"/>
              <a:gd name="T10" fmla="*/ 1539875 w 1930"/>
              <a:gd name="T11" fmla="*/ 200025 h 2380"/>
              <a:gd name="T12" fmla="*/ 1320800 w 1930"/>
              <a:gd name="T13" fmla="*/ 304800 h 2380"/>
              <a:gd name="T14" fmla="*/ 1111250 w 1930"/>
              <a:gd name="T15" fmla="*/ 431800 h 2380"/>
              <a:gd name="T16" fmla="*/ 917575 w 1930"/>
              <a:gd name="T17" fmla="*/ 574675 h 2380"/>
              <a:gd name="T18" fmla="*/ 736600 w 1930"/>
              <a:gd name="T19" fmla="*/ 739775 h 2380"/>
              <a:gd name="T20" fmla="*/ 574675 w 1930"/>
              <a:gd name="T21" fmla="*/ 917575 h 2380"/>
              <a:gd name="T22" fmla="*/ 428625 w 1930"/>
              <a:gd name="T23" fmla="*/ 1111250 h 2380"/>
              <a:gd name="T24" fmla="*/ 304800 w 1930"/>
              <a:gd name="T25" fmla="*/ 1317625 h 2380"/>
              <a:gd name="T26" fmla="*/ 196850 w 1930"/>
              <a:gd name="T27" fmla="*/ 1539875 h 2380"/>
              <a:gd name="T28" fmla="*/ 111125 w 1930"/>
              <a:gd name="T29" fmla="*/ 1771650 h 2380"/>
              <a:gd name="T30" fmla="*/ 50800 w 1930"/>
              <a:gd name="T31" fmla="*/ 2012950 h 2380"/>
              <a:gd name="T32" fmla="*/ 12700 w 1930"/>
              <a:gd name="T33" fmla="*/ 2260600 h 2380"/>
              <a:gd name="T34" fmla="*/ 0 w 1930"/>
              <a:gd name="T35" fmla="*/ 2517775 h 2380"/>
              <a:gd name="T36" fmla="*/ 0 w 1930"/>
              <a:gd name="T37" fmla="*/ 2603500 h 2380"/>
              <a:gd name="T38" fmla="*/ 12700 w 1930"/>
              <a:gd name="T39" fmla="*/ 2774950 h 2380"/>
              <a:gd name="T40" fmla="*/ 34925 w 1930"/>
              <a:gd name="T41" fmla="*/ 2940050 h 2380"/>
              <a:gd name="T42" fmla="*/ 66675 w 1930"/>
              <a:gd name="T43" fmla="*/ 3101975 h 2380"/>
              <a:gd name="T44" fmla="*/ 111125 w 1930"/>
              <a:gd name="T45" fmla="*/ 3260725 h 2380"/>
              <a:gd name="T46" fmla="*/ 161925 w 1930"/>
              <a:gd name="T47" fmla="*/ 3413125 h 2380"/>
              <a:gd name="T48" fmla="*/ 225425 w 1930"/>
              <a:gd name="T49" fmla="*/ 3565525 h 2380"/>
              <a:gd name="T50" fmla="*/ 298450 w 1930"/>
              <a:gd name="T51" fmla="*/ 3708400 h 2380"/>
              <a:gd name="T52" fmla="*/ 342900 w 1930"/>
              <a:gd name="T53" fmla="*/ 3775075 h 2380"/>
              <a:gd name="T54" fmla="*/ 1270000 w 1930"/>
              <a:gd name="T55" fmla="*/ 3235325 h 2380"/>
              <a:gd name="T56" fmla="*/ 1228725 w 1930"/>
              <a:gd name="T57" fmla="*/ 3152775 h 2380"/>
              <a:gd name="T58" fmla="*/ 1155700 w 1930"/>
              <a:gd name="T59" fmla="*/ 2984500 h 2380"/>
              <a:gd name="T60" fmla="*/ 1108075 w 1930"/>
              <a:gd name="T61" fmla="*/ 2803525 h 2380"/>
              <a:gd name="T62" fmla="*/ 1082675 w 1930"/>
              <a:gd name="T63" fmla="*/ 2616200 h 2380"/>
              <a:gd name="T64" fmla="*/ 1079500 w 1930"/>
              <a:gd name="T65" fmla="*/ 2517775 h 2380"/>
              <a:gd name="T66" fmla="*/ 1089025 w 1930"/>
              <a:gd name="T67" fmla="*/ 2371725 h 2380"/>
              <a:gd name="T68" fmla="*/ 1108075 w 1930"/>
              <a:gd name="T69" fmla="*/ 2228850 h 2380"/>
              <a:gd name="T70" fmla="*/ 1146175 w 1930"/>
              <a:gd name="T71" fmla="*/ 2092325 h 2380"/>
              <a:gd name="T72" fmla="*/ 1193800 w 1930"/>
              <a:gd name="T73" fmla="*/ 1958975 h 2380"/>
              <a:gd name="T74" fmla="*/ 1254125 w 1930"/>
              <a:gd name="T75" fmla="*/ 1831975 h 2380"/>
              <a:gd name="T76" fmla="*/ 1327150 w 1930"/>
              <a:gd name="T77" fmla="*/ 1714500 h 2380"/>
              <a:gd name="T78" fmla="*/ 1409700 w 1930"/>
              <a:gd name="T79" fmla="*/ 1603375 h 2380"/>
              <a:gd name="T80" fmla="*/ 1501775 w 1930"/>
              <a:gd name="T81" fmla="*/ 1501775 h 2380"/>
              <a:gd name="T82" fmla="*/ 1606550 w 1930"/>
              <a:gd name="T83" fmla="*/ 1409700 h 2380"/>
              <a:gd name="T84" fmla="*/ 1714500 w 1930"/>
              <a:gd name="T85" fmla="*/ 1323975 h 2380"/>
              <a:gd name="T86" fmla="*/ 1835150 w 1930"/>
              <a:gd name="T87" fmla="*/ 1254125 h 2380"/>
              <a:gd name="T88" fmla="*/ 1962150 w 1930"/>
              <a:gd name="T89" fmla="*/ 1193800 h 2380"/>
              <a:gd name="T90" fmla="*/ 2092325 w 1930"/>
              <a:gd name="T91" fmla="*/ 1143000 h 2380"/>
              <a:gd name="T92" fmla="*/ 2232025 w 1930"/>
              <a:gd name="T93" fmla="*/ 1108075 h 2380"/>
              <a:gd name="T94" fmla="*/ 2374900 w 1930"/>
              <a:gd name="T95" fmla="*/ 1085850 h 2380"/>
              <a:gd name="T96" fmla="*/ 2520950 w 1930"/>
              <a:gd name="T97" fmla="*/ 1079500 h 2380"/>
              <a:gd name="T98" fmla="*/ 2520950 w 1930"/>
              <a:gd name="T99" fmla="*/ 1079500 h 2380"/>
              <a:gd name="T100" fmla="*/ 2520950 w 1930"/>
              <a:gd name="T101" fmla="*/ 0 h 238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connsiteX0" fmla="*/ 8228 w 10000"/>
              <a:gd name="connsiteY0" fmla="*/ 0 h 10000"/>
              <a:gd name="connsiteX1" fmla="*/ 8228 w 10000"/>
              <a:gd name="connsiteY1" fmla="*/ 0 h 10000"/>
              <a:gd name="connsiteX2" fmla="*/ 7813 w 10000"/>
              <a:gd name="connsiteY2" fmla="*/ 8 h 10000"/>
              <a:gd name="connsiteX3" fmla="*/ 7389 w 10000"/>
              <a:gd name="connsiteY3" fmla="*/ 34 h 10000"/>
              <a:gd name="connsiteX4" fmla="*/ 6974 w 10000"/>
              <a:gd name="connsiteY4" fmla="*/ 76 h 10000"/>
              <a:gd name="connsiteX5" fmla="*/ 6570 w 10000"/>
              <a:gd name="connsiteY5" fmla="*/ 134 h 10000"/>
              <a:gd name="connsiteX6" fmla="*/ 6176 w 10000"/>
              <a:gd name="connsiteY6" fmla="*/ 210 h 10000"/>
              <a:gd name="connsiteX7" fmla="*/ 5782 w 10000"/>
              <a:gd name="connsiteY7" fmla="*/ 303 h 10000"/>
              <a:gd name="connsiteX8" fmla="*/ 5399 w 10000"/>
              <a:gd name="connsiteY8" fmla="*/ 403 h 10000"/>
              <a:gd name="connsiteX9" fmla="*/ 5026 w 10000"/>
              <a:gd name="connsiteY9" fmla="*/ 529 h 10000"/>
              <a:gd name="connsiteX10" fmla="*/ 4663 w 10000"/>
              <a:gd name="connsiteY10" fmla="*/ 655 h 10000"/>
              <a:gd name="connsiteX11" fmla="*/ 4311 w 10000"/>
              <a:gd name="connsiteY11" fmla="*/ 807 h 10000"/>
              <a:gd name="connsiteX12" fmla="*/ 3959 w 10000"/>
              <a:gd name="connsiteY12" fmla="*/ 966 h 10000"/>
              <a:gd name="connsiteX13" fmla="*/ 3627 w 10000"/>
              <a:gd name="connsiteY13" fmla="*/ 1143 h 10000"/>
              <a:gd name="connsiteX14" fmla="*/ 3306 w 10000"/>
              <a:gd name="connsiteY14" fmla="*/ 1328 h 10000"/>
              <a:gd name="connsiteX15" fmla="*/ 2995 w 10000"/>
              <a:gd name="connsiteY15" fmla="*/ 1521 h 10000"/>
              <a:gd name="connsiteX16" fmla="*/ 2694 w 10000"/>
              <a:gd name="connsiteY16" fmla="*/ 1731 h 10000"/>
              <a:gd name="connsiteX17" fmla="*/ 2404 w 10000"/>
              <a:gd name="connsiteY17" fmla="*/ 1958 h 10000"/>
              <a:gd name="connsiteX18" fmla="*/ 2135 w 10000"/>
              <a:gd name="connsiteY18" fmla="*/ 2185 h 10000"/>
              <a:gd name="connsiteX19" fmla="*/ 1876 w 10000"/>
              <a:gd name="connsiteY19" fmla="*/ 2429 h 10000"/>
              <a:gd name="connsiteX20" fmla="*/ 1637 w 10000"/>
              <a:gd name="connsiteY20" fmla="*/ 2681 h 10000"/>
              <a:gd name="connsiteX21" fmla="*/ 1399 w 10000"/>
              <a:gd name="connsiteY21" fmla="*/ 2941 h 10000"/>
              <a:gd name="connsiteX22" fmla="*/ 1192 w 10000"/>
              <a:gd name="connsiteY22" fmla="*/ 3210 h 10000"/>
              <a:gd name="connsiteX23" fmla="*/ 995 w 10000"/>
              <a:gd name="connsiteY23" fmla="*/ 3487 h 10000"/>
              <a:gd name="connsiteX24" fmla="*/ 808 w 10000"/>
              <a:gd name="connsiteY24" fmla="*/ 3782 h 10000"/>
              <a:gd name="connsiteX25" fmla="*/ 642 w 10000"/>
              <a:gd name="connsiteY25" fmla="*/ 4076 h 10000"/>
              <a:gd name="connsiteX26" fmla="*/ 497 w 10000"/>
              <a:gd name="connsiteY26" fmla="*/ 4378 h 10000"/>
              <a:gd name="connsiteX27" fmla="*/ 363 w 10000"/>
              <a:gd name="connsiteY27" fmla="*/ 4689 h 10000"/>
              <a:gd name="connsiteX28" fmla="*/ 259 w 10000"/>
              <a:gd name="connsiteY28" fmla="*/ 5000 h 10000"/>
              <a:gd name="connsiteX29" fmla="*/ 166 w 10000"/>
              <a:gd name="connsiteY29" fmla="*/ 5328 h 10000"/>
              <a:gd name="connsiteX30" fmla="*/ 93 w 10000"/>
              <a:gd name="connsiteY30" fmla="*/ 5655 h 10000"/>
              <a:gd name="connsiteX31" fmla="*/ 41 w 10000"/>
              <a:gd name="connsiteY31" fmla="*/ 5983 h 10000"/>
              <a:gd name="connsiteX32" fmla="*/ 10 w 10000"/>
              <a:gd name="connsiteY32" fmla="*/ 6328 h 10000"/>
              <a:gd name="connsiteX33" fmla="*/ 0 w 10000"/>
              <a:gd name="connsiteY33" fmla="*/ 6664 h 10000"/>
              <a:gd name="connsiteX34" fmla="*/ 0 w 10000"/>
              <a:gd name="connsiteY34" fmla="*/ 6891 h 10000"/>
              <a:gd name="connsiteX35" fmla="*/ 10 w 10000"/>
              <a:gd name="connsiteY35" fmla="*/ 7118 h 10000"/>
              <a:gd name="connsiteX36" fmla="*/ 41 w 10000"/>
              <a:gd name="connsiteY36" fmla="*/ 7345 h 10000"/>
              <a:gd name="connsiteX37" fmla="*/ 73 w 10000"/>
              <a:gd name="connsiteY37" fmla="*/ 7563 h 10000"/>
              <a:gd name="connsiteX38" fmla="*/ 114 w 10000"/>
              <a:gd name="connsiteY38" fmla="*/ 7782 h 10000"/>
              <a:gd name="connsiteX39" fmla="*/ 155 w 10000"/>
              <a:gd name="connsiteY39" fmla="*/ 8000 h 10000"/>
              <a:gd name="connsiteX40" fmla="*/ 218 w 10000"/>
              <a:gd name="connsiteY40" fmla="*/ 8210 h 10000"/>
              <a:gd name="connsiteX41" fmla="*/ 280 w 10000"/>
              <a:gd name="connsiteY41" fmla="*/ 8420 h 10000"/>
              <a:gd name="connsiteX42" fmla="*/ 363 w 10000"/>
              <a:gd name="connsiteY42" fmla="*/ 8630 h 10000"/>
              <a:gd name="connsiteX43" fmla="*/ 446 w 10000"/>
              <a:gd name="connsiteY43" fmla="*/ 8832 h 10000"/>
              <a:gd name="connsiteX44" fmla="*/ 528 w 10000"/>
              <a:gd name="connsiteY44" fmla="*/ 9034 h 10000"/>
              <a:gd name="connsiteX45" fmla="*/ 632 w 10000"/>
              <a:gd name="connsiteY45" fmla="*/ 9235 h 10000"/>
              <a:gd name="connsiteX46" fmla="*/ 736 w 10000"/>
              <a:gd name="connsiteY46" fmla="*/ 9437 h 10000"/>
              <a:gd name="connsiteX47" fmla="*/ 850 w 10000"/>
              <a:gd name="connsiteY47" fmla="*/ 9622 h 10000"/>
              <a:gd name="connsiteX48" fmla="*/ 974 w 10000"/>
              <a:gd name="connsiteY48" fmla="*/ 9815 h 10000"/>
              <a:gd name="connsiteX49" fmla="*/ 1098 w 10000"/>
              <a:gd name="connsiteY49" fmla="*/ 10000 h 10000"/>
              <a:gd name="connsiteX50" fmla="*/ 1119 w 10000"/>
              <a:gd name="connsiteY50" fmla="*/ 9992 h 10000"/>
              <a:gd name="connsiteX51" fmla="*/ 1751 w 10000"/>
              <a:gd name="connsiteY51" fmla="*/ 8034 h 10000"/>
              <a:gd name="connsiteX52" fmla="*/ 4010 w 10000"/>
              <a:gd name="connsiteY52" fmla="*/ 8345 h 10000"/>
              <a:gd name="connsiteX53" fmla="*/ 3886 w 10000"/>
              <a:gd name="connsiteY53" fmla="*/ 8126 h 10000"/>
              <a:gd name="connsiteX54" fmla="*/ 3772 w 10000"/>
              <a:gd name="connsiteY54" fmla="*/ 7899 h 10000"/>
              <a:gd name="connsiteX55" fmla="*/ 3689 w 10000"/>
              <a:gd name="connsiteY55" fmla="*/ 7664 h 10000"/>
              <a:gd name="connsiteX56" fmla="*/ 3617 w 10000"/>
              <a:gd name="connsiteY56" fmla="*/ 7420 h 10000"/>
              <a:gd name="connsiteX57" fmla="*/ 3565 w 10000"/>
              <a:gd name="connsiteY57" fmla="*/ 7176 h 10000"/>
              <a:gd name="connsiteX58" fmla="*/ 3534 w 10000"/>
              <a:gd name="connsiteY58" fmla="*/ 6924 h 10000"/>
              <a:gd name="connsiteX59" fmla="*/ 3523 w 10000"/>
              <a:gd name="connsiteY59" fmla="*/ 6664 h 10000"/>
              <a:gd name="connsiteX60" fmla="*/ 3534 w 10000"/>
              <a:gd name="connsiteY60" fmla="*/ 6471 h 10000"/>
              <a:gd name="connsiteX61" fmla="*/ 3554 w 10000"/>
              <a:gd name="connsiteY61" fmla="*/ 6277 h 10000"/>
              <a:gd name="connsiteX62" fmla="*/ 3575 w 10000"/>
              <a:gd name="connsiteY62" fmla="*/ 6084 h 10000"/>
              <a:gd name="connsiteX63" fmla="*/ 3617 w 10000"/>
              <a:gd name="connsiteY63" fmla="*/ 5899 h 10000"/>
              <a:gd name="connsiteX64" fmla="*/ 3668 w 10000"/>
              <a:gd name="connsiteY64" fmla="*/ 5714 h 10000"/>
              <a:gd name="connsiteX65" fmla="*/ 3741 w 10000"/>
              <a:gd name="connsiteY65" fmla="*/ 5538 h 10000"/>
              <a:gd name="connsiteX66" fmla="*/ 3813 w 10000"/>
              <a:gd name="connsiteY66" fmla="*/ 5353 h 10000"/>
              <a:gd name="connsiteX67" fmla="*/ 3896 w 10000"/>
              <a:gd name="connsiteY67" fmla="*/ 5185 h 10000"/>
              <a:gd name="connsiteX68" fmla="*/ 3990 w 10000"/>
              <a:gd name="connsiteY68" fmla="*/ 5017 h 10000"/>
              <a:gd name="connsiteX69" fmla="*/ 4093 w 10000"/>
              <a:gd name="connsiteY69" fmla="*/ 4849 h 10000"/>
              <a:gd name="connsiteX70" fmla="*/ 4207 w 10000"/>
              <a:gd name="connsiteY70" fmla="*/ 4689 h 10000"/>
              <a:gd name="connsiteX71" fmla="*/ 4332 w 10000"/>
              <a:gd name="connsiteY71" fmla="*/ 4538 h 10000"/>
              <a:gd name="connsiteX72" fmla="*/ 4456 w 10000"/>
              <a:gd name="connsiteY72" fmla="*/ 4387 h 10000"/>
              <a:gd name="connsiteX73" fmla="*/ 4601 w 10000"/>
              <a:gd name="connsiteY73" fmla="*/ 4244 h 10000"/>
              <a:gd name="connsiteX74" fmla="*/ 4746 w 10000"/>
              <a:gd name="connsiteY74" fmla="*/ 4109 h 10000"/>
              <a:gd name="connsiteX75" fmla="*/ 4902 w 10000"/>
              <a:gd name="connsiteY75" fmla="*/ 3975 h 10000"/>
              <a:gd name="connsiteX76" fmla="*/ 5067 w 10000"/>
              <a:gd name="connsiteY76" fmla="*/ 3849 h 10000"/>
              <a:gd name="connsiteX77" fmla="*/ 5244 w 10000"/>
              <a:gd name="connsiteY77" fmla="*/ 3731 h 10000"/>
              <a:gd name="connsiteX78" fmla="*/ 5420 w 10000"/>
              <a:gd name="connsiteY78" fmla="*/ 3613 h 10000"/>
              <a:gd name="connsiteX79" fmla="*/ 5596 w 10000"/>
              <a:gd name="connsiteY79" fmla="*/ 3504 h 10000"/>
              <a:gd name="connsiteX80" fmla="*/ 5793 w 10000"/>
              <a:gd name="connsiteY80" fmla="*/ 3412 h 10000"/>
              <a:gd name="connsiteX81" fmla="*/ 5990 w 10000"/>
              <a:gd name="connsiteY81" fmla="*/ 3319 h 10000"/>
              <a:gd name="connsiteX82" fmla="*/ 6197 w 10000"/>
              <a:gd name="connsiteY82" fmla="*/ 3235 h 10000"/>
              <a:gd name="connsiteX83" fmla="*/ 6404 w 10000"/>
              <a:gd name="connsiteY83" fmla="*/ 3160 h 10000"/>
              <a:gd name="connsiteX84" fmla="*/ 6611 w 10000"/>
              <a:gd name="connsiteY84" fmla="*/ 3092 h 10000"/>
              <a:gd name="connsiteX85" fmla="*/ 6829 w 10000"/>
              <a:gd name="connsiteY85" fmla="*/ 3025 h 10000"/>
              <a:gd name="connsiteX86" fmla="*/ 7057 w 10000"/>
              <a:gd name="connsiteY86" fmla="*/ 2975 h 10000"/>
              <a:gd name="connsiteX87" fmla="*/ 7285 w 10000"/>
              <a:gd name="connsiteY87" fmla="*/ 2933 h 10000"/>
              <a:gd name="connsiteX88" fmla="*/ 7513 w 10000"/>
              <a:gd name="connsiteY88" fmla="*/ 2899 h 10000"/>
              <a:gd name="connsiteX89" fmla="*/ 7751 w 10000"/>
              <a:gd name="connsiteY89" fmla="*/ 2874 h 10000"/>
              <a:gd name="connsiteX90" fmla="*/ 7990 w 10000"/>
              <a:gd name="connsiteY90" fmla="*/ 2866 h 10000"/>
              <a:gd name="connsiteX91" fmla="*/ 8228 w 10000"/>
              <a:gd name="connsiteY91" fmla="*/ 2857 h 10000"/>
              <a:gd name="connsiteX92" fmla="*/ 10000 w 10000"/>
              <a:gd name="connsiteY92" fmla="*/ 1429 h 10000"/>
              <a:gd name="connsiteX93" fmla="*/ 8228 w 10000"/>
              <a:gd name="connsiteY93" fmla="*/ 0 h 10000"/>
              <a:gd name="connsiteX0" fmla="*/ 8228 w 10000"/>
              <a:gd name="connsiteY0" fmla="*/ 0 h 10000"/>
              <a:gd name="connsiteX1" fmla="*/ 8228 w 10000"/>
              <a:gd name="connsiteY1" fmla="*/ 0 h 10000"/>
              <a:gd name="connsiteX2" fmla="*/ 7813 w 10000"/>
              <a:gd name="connsiteY2" fmla="*/ 8 h 10000"/>
              <a:gd name="connsiteX3" fmla="*/ 7389 w 10000"/>
              <a:gd name="connsiteY3" fmla="*/ 34 h 10000"/>
              <a:gd name="connsiteX4" fmla="*/ 6974 w 10000"/>
              <a:gd name="connsiteY4" fmla="*/ 76 h 10000"/>
              <a:gd name="connsiteX5" fmla="*/ 6570 w 10000"/>
              <a:gd name="connsiteY5" fmla="*/ 134 h 10000"/>
              <a:gd name="connsiteX6" fmla="*/ 6176 w 10000"/>
              <a:gd name="connsiteY6" fmla="*/ 210 h 10000"/>
              <a:gd name="connsiteX7" fmla="*/ 5782 w 10000"/>
              <a:gd name="connsiteY7" fmla="*/ 303 h 10000"/>
              <a:gd name="connsiteX8" fmla="*/ 5399 w 10000"/>
              <a:gd name="connsiteY8" fmla="*/ 403 h 10000"/>
              <a:gd name="connsiteX9" fmla="*/ 5026 w 10000"/>
              <a:gd name="connsiteY9" fmla="*/ 529 h 10000"/>
              <a:gd name="connsiteX10" fmla="*/ 4663 w 10000"/>
              <a:gd name="connsiteY10" fmla="*/ 655 h 10000"/>
              <a:gd name="connsiteX11" fmla="*/ 4311 w 10000"/>
              <a:gd name="connsiteY11" fmla="*/ 807 h 10000"/>
              <a:gd name="connsiteX12" fmla="*/ 3959 w 10000"/>
              <a:gd name="connsiteY12" fmla="*/ 966 h 10000"/>
              <a:gd name="connsiteX13" fmla="*/ 3627 w 10000"/>
              <a:gd name="connsiteY13" fmla="*/ 1143 h 10000"/>
              <a:gd name="connsiteX14" fmla="*/ 3306 w 10000"/>
              <a:gd name="connsiteY14" fmla="*/ 1328 h 10000"/>
              <a:gd name="connsiteX15" fmla="*/ 2995 w 10000"/>
              <a:gd name="connsiteY15" fmla="*/ 1521 h 10000"/>
              <a:gd name="connsiteX16" fmla="*/ 2694 w 10000"/>
              <a:gd name="connsiteY16" fmla="*/ 1731 h 10000"/>
              <a:gd name="connsiteX17" fmla="*/ 2404 w 10000"/>
              <a:gd name="connsiteY17" fmla="*/ 1958 h 10000"/>
              <a:gd name="connsiteX18" fmla="*/ 2135 w 10000"/>
              <a:gd name="connsiteY18" fmla="*/ 2185 h 10000"/>
              <a:gd name="connsiteX19" fmla="*/ 1876 w 10000"/>
              <a:gd name="connsiteY19" fmla="*/ 2429 h 10000"/>
              <a:gd name="connsiteX20" fmla="*/ 1637 w 10000"/>
              <a:gd name="connsiteY20" fmla="*/ 2681 h 10000"/>
              <a:gd name="connsiteX21" fmla="*/ 1399 w 10000"/>
              <a:gd name="connsiteY21" fmla="*/ 2941 h 10000"/>
              <a:gd name="connsiteX22" fmla="*/ 1192 w 10000"/>
              <a:gd name="connsiteY22" fmla="*/ 3210 h 10000"/>
              <a:gd name="connsiteX23" fmla="*/ 995 w 10000"/>
              <a:gd name="connsiteY23" fmla="*/ 3487 h 10000"/>
              <a:gd name="connsiteX24" fmla="*/ 808 w 10000"/>
              <a:gd name="connsiteY24" fmla="*/ 3782 h 10000"/>
              <a:gd name="connsiteX25" fmla="*/ 642 w 10000"/>
              <a:gd name="connsiteY25" fmla="*/ 4076 h 10000"/>
              <a:gd name="connsiteX26" fmla="*/ 497 w 10000"/>
              <a:gd name="connsiteY26" fmla="*/ 4378 h 10000"/>
              <a:gd name="connsiteX27" fmla="*/ 363 w 10000"/>
              <a:gd name="connsiteY27" fmla="*/ 4689 h 10000"/>
              <a:gd name="connsiteX28" fmla="*/ 259 w 10000"/>
              <a:gd name="connsiteY28" fmla="*/ 5000 h 10000"/>
              <a:gd name="connsiteX29" fmla="*/ 166 w 10000"/>
              <a:gd name="connsiteY29" fmla="*/ 5328 h 10000"/>
              <a:gd name="connsiteX30" fmla="*/ 93 w 10000"/>
              <a:gd name="connsiteY30" fmla="*/ 5655 h 10000"/>
              <a:gd name="connsiteX31" fmla="*/ 41 w 10000"/>
              <a:gd name="connsiteY31" fmla="*/ 5983 h 10000"/>
              <a:gd name="connsiteX32" fmla="*/ 10 w 10000"/>
              <a:gd name="connsiteY32" fmla="*/ 6328 h 10000"/>
              <a:gd name="connsiteX33" fmla="*/ 0 w 10000"/>
              <a:gd name="connsiteY33" fmla="*/ 6664 h 10000"/>
              <a:gd name="connsiteX34" fmla="*/ 0 w 10000"/>
              <a:gd name="connsiteY34" fmla="*/ 6891 h 10000"/>
              <a:gd name="connsiteX35" fmla="*/ 10 w 10000"/>
              <a:gd name="connsiteY35" fmla="*/ 7118 h 10000"/>
              <a:gd name="connsiteX36" fmla="*/ 41 w 10000"/>
              <a:gd name="connsiteY36" fmla="*/ 7345 h 10000"/>
              <a:gd name="connsiteX37" fmla="*/ 73 w 10000"/>
              <a:gd name="connsiteY37" fmla="*/ 7563 h 10000"/>
              <a:gd name="connsiteX38" fmla="*/ 114 w 10000"/>
              <a:gd name="connsiteY38" fmla="*/ 7782 h 10000"/>
              <a:gd name="connsiteX39" fmla="*/ 155 w 10000"/>
              <a:gd name="connsiteY39" fmla="*/ 8000 h 10000"/>
              <a:gd name="connsiteX40" fmla="*/ 218 w 10000"/>
              <a:gd name="connsiteY40" fmla="*/ 8210 h 10000"/>
              <a:gd name="connsiteX41" fmla="*/ 280 w 10000"/>
              <a:gd name="connsiteY41" fmla="*/ 8420 h 10000"/>
              <a:gd name="connsiteX42" fmla="*/ 363 w 10000"/>
              <a:gd name="connsiteY42" fmla="*/ 8630 h 10000"/>
              <a:gd name="connsiteX43" fmla="*/ 446 w 10000"/>
              <a:gd name="connsiteY43" fmla="*/ 8832 h 10000"/>
              <a:gd name="connsiteX44" fmla="*/ 528 w 10000"/>
              <a:gd name="connsiteY44" fmla="*/ 9034 h 10000"/>
              <a:gd name="connsiteX45" fmla="*/ 632 w 10000"/>
              <a:gd name="connsiteY45" fmla="*/ 9235 h 10000"/>
              <a:gd name="connsiteX46" fmla="*/ 736 w 10000"/>
              <a:gd name="connsiteY46" fmla="*/ 9437 h 10000"/>
              <a:gd name="connsiteX47" fmla="*/ 850 w 10000"/>
              <a:gd name="connsiteY47" fmla="*/ 9622 h 10000"/>
              <a:gd name="connsiteX48" fmla="*/ 974 w 10000"/>
              <a:gd name="connsiteY48" fmla="*/ 9815 h 10000"/>
              <a:gd name="connsiteX49" fmla="*/ 1098 w 10000"/>
              <a:gd name="connsiteY49" fmla="*/ 10000 h 10000"/>
              <a:gd name="connsiteX50" fmla="*/ 1119 w 10000"/>
              <a:gd name="connsiteY50" fmla="*/ 9992 h 10000"/>
              <a:gd name="connsiteX51" fmla="*/ 1751 w 10000"/>
              <a:gd name="connsiteY51" fmla="*/ 8034 h 10000"/>
              <a:gd name="connsiteX52" fmla="*/ 3886 w 10000"/>
              <a:gd name="connsiteY52" fmla="*/ 8126 h 10000"/>
              <a:gd name="connsiteX53" fmla="*/ 3772 w 10000"/>
              <a:gd name="connsiteY53" fmla="*/ 7899 h 10000"/>
              <a:gd name="connsiteX54" fmla="*/ 3689 w 10000"/>
              <a:gd name="connsiteY54" fmla="*/ 7664 h 10000"/>
              <a:gd name="connsiteX55" fmla="*/ 3617 w 10000"/>
              <a:gd name="connsiteY55" fmla="*/ 7420 h 10000"/>
              <a:gd name="connsiteX56" fmla="*/ 3565 w 10000"/>
              <a:gd name="connsiteY56" fmla="*/ 7176 h 10000"/>
              <a:gd name="connsiteX57" fmla="*/ 3534 w 10000"/>
              <a:gd name="connsiteY57" fmla="*/ 6924 h 10000"/>
              <a:gd name="connsiteX58" fmla="*/ 3523 w 10000"/>
              <a:gd name="connsiteY58" fmla="*/ 6664 h 10000"/>
              <a:gd name="connsiteX59" fmla="*/ 3534 w 10000"/>
              <a:gd name="connsiteY59" fmla="*/ 6471 h 10000"/>
              <a:gd name="connsiteX60" fmla="*/ 3554 w 10000"/>
              <a:gd name="connsiteY60" fmla="*/ 6277 h 10000"/>
              <a:gd name="connsiteX61" fmla="*/ 3575 w 10000"/>
              <a:gd name="connsiteY61" fmla="*/ 6084 h 10000"/>
              <a:gd name="connsiteX62" fmla="*/ 3617 w 10000"/>
              <a:gd name="connsiteY62" fmla="*/ 5899 h 10000"/>
              <a:gd name="connsiteX63" fmla="*/ 3668 w 10000"/>
              <a:gd name="connsiteY63" fmla="*/ 5714 h 10000"/>
              <a:gd name="connsiteX64" fmla="*/ 3741 w 10000"/>
              <a:gd name="connsiteY64" fmla="*/ 5538 h 10000"/>
              <a:gd name="connsiteX65" fmla="*/ 3813 w 10000"/>
              <a:gd name="connsiteY65" fmla="*/ 5353 h 10000"/>
              <a:gd name="connsiteX66" fmla="*/ 3896 w 10000"/>
              <a:gd name="connsiteY66" fmla="*/ 5185 h 10000"/>
              <a:gd name="connsiteX67" fmla="*/ 3990 w 10000"/>
              <a:gd name="connsiteY67" fmla="*/ 5017 h 10000"/>
              <a:gd name="connsiteX68" fmla="*/ 4093 w 10000"/>
              <a:gd name="connsiteY68" fmla="*/ 4849 h 10000"/>
              <a:gd name="connsiteX69" fmla="*/ 4207 w 10000"/>
              <a:gd name="connsiteY69" fmla="*/ 4689 h 10000"/>
              <a:gd name="connsiteX70" fmla="*/ 4332 w 10000"/>
              <a:gd name="connsiteY70" fmla="*/ 4538 h 10000"/>
              <a:gd name="connsiteX71" fmla="*/ 4456 w 10000"/>
              <a:gd name="connsiteY71" fmla="*/ 4387 h 10000"/>
              <a:gd name="connsiteX72" fmla="*/ 4601 w 10000"/>
              <a:gd name="connsiteY72" fmla="*/ 4244 h 10000"/>
              <a:gd name="connsiteX73" fmla="*/ 4746 w 10000"/>
              <a:gd name="connsiteY73" fmla="*/ 4109 h 10000"/>
              <a:gd name="connsiteX74" fmla="*/ 4902 w 10000"/>
              <a:gd name="connsiteY74" fmla="*/ 3975 h 10000"/>
              <a:gd name="connsiteX75" fmla="*/ 5067 w 10000"/>
              <a:gd name="connsiteY75" fmla="*/ 3849 h 10000"/>
              <a:gd name="connsiteX76" fmla="*/ 5244 w 10000"/>
              <a:gd name="connsiteY76" fmla="*/ 3731 h 10000"/>
              <a:gd name="connsiteX77" fmla="*/ 5420 w 10000"/>
              <a:gd name="connsiteY77" fmla="*/ 3613 h 10000"/>
              <a:gd name="connsiteX78" fmla="*/ 5596 w 10000"/>
              <a:gd name="connsiteY78" fmla="*/ 3504 h 10000"/>
              <a:gd name="connsiteX79" fmla="*/ 5793 w 10000"/>
              <a:gd name="connsiteY79" fmla="*/ 3412 h 10000"/>
              <a:gd name="connsiteX80" fmla="*/ 5990 w 10000"/>
              <a:gd name="connsiteY80" fmla="*/ 3319 h 10000"/>
              <a:gd name="connsiteX81" fmla="*/ 6197 w 10000"/>
              <a:gd name="connsiteY81" fmla="*/ 3235 h 10000"/>
              <a:gd name="connsiteX82" fmla="*/ 6404 w 10000"/>
              <a:gd name="connsiteY82" fmla="*/ 3160 h 10000"/>
              <a:gd name="connsiteX83" fmla="*/ 6611 w 10000"/>
              <a:gd name="connsiteY83" fmla="*/ 3092 h 10000"/>
              <a:gd name="connsiteX84" fmla="*/ 6829 w 10000"/>
              <a:gd name="connsiteY84" fmla="*/ 3025 h 10000"/>
              <a:gd name="connsiteX85" fmla="*/ 7057 w 10000"/>
              <a:gd name="connsiteY85" fmla="*/ 2975 h 10000"/>
              <a:gd name="connsiteX86" fmla="*/ 7285 w 10000"/>
              <a:gd name="connsiteY86" fmla="*/ 2933 h 10000"/>
              <a:gd name="connsiteX87" fmla="*/ 7513 w 10000"/>
              <a:gd name="connsiteY87" fmla="*/ 2899 h 10000"/>
              <a:gd name="connsiteX88" fmla="*/ 7751 w 10000"/>
              <a:gd name="connsiteY88" fmla="*/ 2874 h 10000"/>
              <a:gd name="connsiteX89" fmla="*/ 7990 w 10000"/>
              <a:gd name="connsiteY89" fmla="*/ 2866 h 10000"/>
              <a:gd name="connsiteX90" fmla="*/ 8228 w 10000"/>
              <a:gd name="connsiteY90" fmla="*/ 2857 h 10000"/>
              <a:gd name="connsiteX91" fmla="*/ 10000 w 10000"/>
              <a:gd name="connsiteY91" fmla="*/ 1429 h 10000"/>
              <a:gd name="connsiteX92" fmla="*/ 8228 w 10000"/>
              <a:gd name="connsiteY92" fmla="*/ 0 h 10000"/>
              <a:gd name="connsiteX0" fmla="*/ 8228 w 10000"/>
              <a:gd name="connsiteY0" fmla="*/ 0 h 10000"/>
              <a:gd name="connsiteX1" fmla="*/ 8228 w 10000"/>
              <a:gd name="connsiteY1" fmla="*/ 0 h 10000"/>
              <a:gd name="connsiteX2" fmla="*/ 7813 w 10000"/>
              <a:gd name="connsiteY2" fmla="*/ 8 h 10000"/>
              <a:gd name="connsiteX3" fmla="*/ 7389 w 10000"/>
              <a:gd name="connsiteY3" fmla="*/ 34 h 10000"/>
              <a:gd name="connsiteX4" fmla="*/ 6974 w 10000"/>
              <a:gd name="connsiteY4" fmla="*/ 76 h 10000"/>
              <a:gd name="connsiteX5" fmla="*/ 6570 w 10000"/>
              <a:gd name="connsiteY5" fmla="*/ 134 h 10000"/>
              <a:gd name="connsiteX6" fmla="*/ 6176 w 10000"/>
              <a:gd name="connsiteY6" fmla="*/ 210 h 10000"/>
              <a:gd name="connsiteX7" fmla="*/ 5782 w 10000"/>
              <a:gd name="connsiteY7" fmla="*/ 303 h 10000"/>
              <a:gd name="connsiteX8" fmla="*/ 5399 w 10000"/>
              <a:gd name="connsiteY8" fmla="*/ 403 h 10000"/>
              <a:gd name="connsiteX9" fmla="*/ 5026 w 10000"/>
              <a:gd name="connsiteY9" fmla="*/ 529 h 10000"/>
              <a:gd name="connsiteX10" fmla="*/ 4663 w 10000"/>
              <a:gd name="connsiteY10" fmla="*/ 655 h 10000"/>
              <a:gd name="connsiteX11" fmla="*/ 4311 w 10000"/>
              <a:gd name="connsiteY11" fmla="*/ 807 h 10000"/>
              <a:gd name="connsiteX12" fmla="*/ 3959 w 10000"/>
              <a:gd name="connsiteY12" fmla="*/ 966 h 10000"/>
              <a:gd name="connsiteX13" fmla="*/ 3627 w 10000"/>
              <a:gd name="connsiteY13" fmla="*/ 1143 h 10000"/>
              <a:gd name="connsiteX14" fmla="*/ 3306 w 10000"/>
              <a:gd name="connsiteY14" fmla="*/ 1328 h 10000"/>
              <a:gd name="connsiteX15" fmla="*/ 2995 w 10000"/>
              <a:gd name="connsiteY15" fmla="*/ 1521 h 10000"/>
              <a:gd name="connsiteX16" fmla="*/ 2694 w 10000"/>
              <a:gd name="connsiteY16" fmla="*/ 1731 h 10000"/>
              <a:gd name="connsiteX17" fmla="*/ 2404 w 10000"/>
              <a:gd name="connsiteY17" fmla="*/ 1958 h 10000"/>
              <a:gd name="connsiteX18" fmla="*/ 2135 w 10000"/>
              <a:gd name="connsiteY18" fmla="*/ 2185 h 10000"/>
              <a:gd name="connsiteX19" fmla="*/ 1876 w 10000"/>
              <a:gd name="connsiteY19" fmla="*/ 2429 h 10000"/>
              <a:gd name="connsiteX20" fmla="*/ 1637 w 10000"/>
              <a:gd name="connsiteY20" fmla="*/ 2681 h 10000"/>
              <a:gd name="connsiteX21" fmla="*/ 1399 w 10000"/>
              <a:gd name="connsiteY21" fmla="*/ 2941 h 10000"/>
              <a:gd name="connsiteX22" fmla="*/ 1192 w 10000"/>
              <a:gd name="connsiteY22" fmla="*/ 3210 h 10000"/>
              <a:gd name="connsiteX23" fmla="*/ 995 w 10000"/>
              <a:gd name="connsiteY23" fmla="*/ 3487 h 10000"/>
              <a:gd name="connsiteX24" fmla="*/ 808 w 10000"/>
              <a:gd name="connsiteY24" fmla="*/ 3782 h 10000"/>
              <a:gd name="connsiteX25" fmla="*/ 642 w 10000"/>
              <a:gd name="connsiteY25" fmla="*/ 4076 h 10000"/>
              <a:gd name="connsiteX26" fmla="*/ 497 w 10000"/>
              <a:gd name="connsiteY26" fmla="*/ 4378 h 10000"/>
              <a:gd name="connsiteX27" fmla="*/ 363 w 10000"/>
              <a:gd name="connsiteY27" fmla="*/ 4689 h 10000"/>
              <a:gd name="connsiteX28" fmla="*/ 259 w 10000"/>
              <a:gd name="connsiteY28" fmla="*/ 5000 h 10000"/>
              <a:gd name="connsiteX29" fmla="*/ 166 w 10000"/>
              <a:gd name="connsiteY29" fmla="*/ 5328 h 10000"/>
              <a:gd name="connsiteX30" fmla="*/ 93 w 10000"/>
              <a:gd name="connsiteY30" fmla="*/ 5655 h 10000"/>
              <a:gd name="connsiteX31" fmla="*/ 41 w 10000"/>
              <a:gd name="connsiteY31" fmla="*/ 5983 h 10000"/>
              <a:gd name="connsiteX32" fmla="*/ 10 w 10000"/>
              <a:gd name="connsiteY32" fmla="*/ 6328 h 10000"/>
              <a:gd name="connsiteX33" fmla="*/ 0 w 10000"/>
              <a:gd name="connsiteY33" fmla="*/ 6664 h 10000"/>
              <a:gd name="connsiteX34" fmla="*/ 0 w 10000"/>
              <a:gd name="connsiteY34" fmla="*/ 6891 h 10000"/>
              <a:gd name="connsiteX35" fmla="*/ 10 w 10000"/>
              <a:gd name="connsiteY35" fmla="*/ 7118 h 10000"/>
              <a:gd name="connsiteX36" fmla="*/ 41 w 10000"/>
              <a:gd name="connsiteY36" fmla="*/ 7345 h 10000"/>
              <a:gd name="connsiteX37" fmla="*/ 73 w 10000"/>
              <a:gd name="connsiteY37" fmla="*/ 7563 h 10000"/>
              <a:gd name="connsiteX38" fmla="*/ 114 w 10000"/>
              <a:gd name="connsiteY38" fmla="*/ 7782 h 10000"/>
              <a:gd name="connsiteX39" fmla="*/ 155 w 10000"/>
              <a:gd name="connsiteY39" fmla="*/ 8000 h 10000"/>
              <a:gd name="connsiteX40" fmla="*/ 218 w 10000"/>
              <a:gd name="connsiteY40" fmla="*/ 8210 h 10000"/>
              <a:gd name="connsiteX41" fmla="*/ 280 w 10000"/>
              <a:gd name="connsiteY41" fmla="*/ 8420 h 10000"/>
              <a:gd name="connsiteX42" fmla="*/ 363 w 10000"/>
              <a:gd name="connsiteY42" fmla="*/ 8630 h 10000"/>
              <a:gd name="connsiteX43" fmla="*/ 446 w 10000"/>
              <a:gd name="connsiteY43" fmla="*/ 8832 h 10000"/>
              <a:gd name="connsiteX44" fmla="*/ 528 w 10000"/>
              <a:gd name="connsiteY44" fmla="*/ 9034 h 10000"/>
              <a:gd name="connsiteX45" fmla="*/ 632 w 10000"/>
              <a:gd name="connsiteY45" fmla="*/ 9235 h 10000"/>
              <a:gd name="connsiteX46" fmla="*/ 736 w 10000"/>
              <a:gd name="connsiteY46" fmla="*/ 9437 h 10000"/>
              <a:gd name="connsiteX47" fmla="*/ 850 w 10000"/>
              <a:gd name="connsiteY47" fmla="*/ 9622 h 10000"/>
              <a:gd name="connsiteX48" fmla="*/ 974 w 10000"/>
              <a:gd name="connsiteY48" fmla="*/ 9815 h 10000"/>
              <a:gd name="connsiteX49" fmla="*/ 1098 w 10000"/>
              <a:gd name="connsiteY49" fmla="*/ 10000 h 10000"/>
              <a:gd name="connsiteX50" fmla="*/ 1119 w 10000"/>
              <a:gd name="connsiteY50" fmla="*/ 9992 h 10000"/>
              <a:gd name="connsiteX51" fmla="*/ 1751 w 10000"/>
              <a:gd name="connsiteY51" fmla="*/ 8034 h 10000"/>
              <a:gd name="connsiteX52" fmla="*/ 3772 w 10000"/>
              <a:gd name="connsiteY52" fmla="*/ 7899 h 10000"/>
              <a:gd name="connsiteX53" fmla="*/ 3689 w 10000"/>
              <a:gd name="connsiteY53" fmla="*/ 7664 h 10000"/>
              <a:gd name="connsiteX54" fmla="*/ 3617 w 10000"/>
              <a:gd name="connsiteY54" fmla="*/ 7420 h 10000"/>
              <a:gd name="connsiteX55" fmla="*/ 3565 w 10000"/>
              <a:gd name="connsiteY55" fmla="*/ 7176 h 10000"/>
              <a:gd name="connsiteX56" fmla="*/ 3534 w 10000"/>
              <a:gd name="connsiteY56" fmla="*/ 6924 h 10000"/>
              <a:gd name="connsiteX57" fmla="*/ 3523 w 10000"/>
              <a:gd name="connsiteY57" fmla="*/ 6664 h 10000"/>
              <a:gd name="connsiteX58" fmla="*/ 3534 w 10000"/>
              <a:gd name="connsiteY58" fmla="*/ 6471 h 10000"/>
              <a:gd name="connsiteX59" fmla="*/ 3554 w 10000"/>
              <a:gd name="connsiteY59" fmla="*/ 6277 h 10000"/>
              <a:gd name="connsiteX60" fmla="*/ 3575 w 10000"/>
              <a:gd name="connsiteY60" fmla="*/ 6084 h 10000"/>
              <a:gd name="connsiteX61" fmla="*/ 3617 w 10000"/>
              <a:gd name="connsiteY61" fmla="*/ 5899 h 10000"/>
              <a:gd name="connsiteX62" fmla="*/ 3668 w 10000"/>
              <a:gd name="connsiteY62" fmla="*/ 5714 h 10000"/>
              <a:gd name="connsiteX63" fmla="*/ 3741 w 10000"/>
              <a:gd name="connsiteY63" fmla="*/ 5538 h 10000"/>
              <a:gd name="connsiteX64" fmla="*/ 3813 w 10000"/>
              <a:gd name="connsiteY64" fmla="*/ 5353 h 10000"/>
              <a:gd name="connsiteX65" fmla="*/ 3896 w 10000"/>
              <a:gd name="connsiteY65" fmla="*/ 5185 h 10000"/>
              <a:gd name="connsiteX66" fmla="*/ 3990 w 10000"/>
              <a:gd name="connsiteY66" fmla="*/ 5017 h 10000"/>
              <a:gd name="connsiteX67" fmla="*/ 4093 w 10000"/>
              <a:gd name="connsiteY67" fmla="*/ 4849 h 10000"/>
              <a:gd name="connsiteX68" fmla="*/ 4207 w 10000"/>
              <a:gd name="connsiteY68" fmla="*/ 4689 h 10000"/>
              <a:gd name="connsiteX69" fmla="*/ 4332 w 10000"/>
              <a:gd name="connsiteY69" fmla="*/ 4538 h 10000"/>
              <a:gd name="connsiteX70" fmla="*/ 4456 w 10000"/>
              <a:gd name="connsiteY70" fmla="*/ 4387 h 10000"/>
              <a:gd name="connsiteX71" fmla="*/ 4601 w 10000"/>
              <a:gd name="connsiteY71" fmla="*/ 4244 h 10000"/>
              <a:gd name="connsiteX72" fmla="*/ 4746 w 10000"/>
              <a:gd name="connsiteY72" fmla="*/ 4109 h 10000"/>
              <a:gd name="connsiteX73" fmla="*/ 4902 w 10000"/>
              <a:gd name="connsiteY73" fmla="*/ 3975 h 10000"/>
              <a:gd name="connsiteX74" fmla="*/ 5067 w 10000"/>
              <a:gd name="connsiteY74" fmla="*/ 3849 h 10000"/>
              <a:gd name="connsiteX75" fmla="*/ 5244 w 10000"/>
              <a:gd name="connsiteY75" fmla="*/ 3731 h 10000"/>
              <a:gd name="connsiteX76" fmla="*/ 5420 w 10000"/>
              <a:gd name="connsiteY76" fmla="*/ 3613 h 10000"/>
              <a:gd name="connsiteX77" fmla="*/ 5596 w 10000"/>
              <a:gd name="connsiteY77" fmla="*/ 3504 h 10000"/>
              <a:gd name="connsiteX78" fmla="*/ 5793 w 10000"/>
              <a:gd name="connsiteY78" fmla="*/ 3412 h 10000"/>
              <a:gd name="connsiteX79" fmla="*/ 5990 w 10000"/>
              <a:gd name="connsiteY79" fmla="*/ 3319 h 10000"/>
              <a:gd name="connsiteX80" fmla="*/ 6197 w 10000"/>
              <a:gd name="connsiteY80" fmla="*/ 3235 h 10000"/>
              <a:gd name="connsiteX81" fmla="*/ 6404 w 10000"/>
              <a:gd name="connsiteY81" fmla="*/ 3160 h 10000"/>
              <a:gd name="connsiteX82" fmla="*/ 6611 w 10000"/>
              <a:gd name="connsiteY82" fmla="*/ 3092 h 10000"/>
              <a:gd name="connsiteX83" fmla="*/ 6829 w 10000"/>
              <a:gd name="connsiteY83" fmla="*/ 3025 h 10000"/>
              <a:gd name="connsiteX84" fmla="*/ 7057 w 10000"/>
              <a:gd name="connsiteY84" fmla="*/ 2975 h 10000"/>
              <a:gd name="connsiteX85" fmla="*/ 7285 w 10000"/>
              <a:gd name="connsiteY85" fmla="*/ 2933 h 10000"/>
              <a:gd name="connsiteX86" fmla="*/ 7513 w 10000"/>
              <a:gd name="connsiteY86" fmla="*/ 2899 h 10000"/>
              <a:gd name="connsiteX87" fmla="*/ 7751 w 10000"/>
              <a:gd name="connsiteY87" fmla="*/ 2874 h 10000"/>
              <a:gd name="connsiteX88" fmla="*/ 7990 w 10000"/>
              <a:gd name="connsiteY88" fmla="*/ 2866 h 10000"/>
              <a:gd name="connsiteX89" fmla="*/ 8228 w 10000"/>
              <a:gd name="connsiteY89" fmla="*/ 2857 h 10000"/>
              <a:gd name="connsiteX90" fmla="*/ 10000 w 10000"/>
              <a:gd name="connsiteY90" fmla="*/ 1429 h 10000"/>
              <a:gd name="connsiteX91" fmla="*/ 8228 w 10000"/>
              <a:gd name="connsiteY91" fmla="*/ 0 h 10000"/>
              <a:gd name="connsiteX0" fmla="*/ 8228 w 10000"/>
              <a:gd name="connsiteY0" fmla="*/ 0 h 10000"/>
              <a:gd name="connsiteX1" fmla="*/ 8228 w 10000"/>
              <a:gd name="connsiteY1" fmla="*/ 0 h 10000"/>
              <a:gd name="connsiteX2" fmla="*/ 7813 w 10000"/>
              <a:gd name="connsiteY2" fmla="*/ 8 h 10000"/>
              <a:gd name="connsiteX3" fmla="*/ 7389 w 10000"/>
              <a:gd name="connsiteY3" fmla="*/ 34 h 10000"/>
              <a:gd name="connsiteX4" fmla="*/ 6974 w 10000"/>
              <a:gd name="connsiteY4" fmla="*/ 76 h 10000"/>
              <a:gd name="connsiteX5" fmla="*/ 6570 w 10000"/>
              <a:gd name="connsiteY5" fmla="*/ 134 h 10000"/>
              <a:gd name="connsiteX6" fmla="*/ 6176 w 10000"/>
              <a:gd name="connsiteY6" fmla="*/ 210 h 10000"/>
              <a:gd name="connsiteX7" fmla="*/ 5782 w 10000"/>
              <a:gd name="connsiteY7" fmla="*/ 303 h 10000"/>
              <a:gd name="connsiteX8" fmla="*/ 5399 w 10000"/>
              <a:gd name="connsiteY8" fmla="*/ 403 h 10000"/>
              <a:gd name="connsiteX9" fmla="*/ 5026 w 10000"/>
              <a:gd name="connsiteY9" fmla="*/ 529 h 10000"/>
              <a:gd name="connsiteX10" fmla="*/ 4663 w 10000"/>
              <a:gd name="connsiteY10" fmla="*/ 655 h 10000"/>
              <a:gd name="connsiteX11" fmla="*/ 4311 w 10000"/>
              <a:gd name="connsiteY11" fmla="*/ 807 h 10000"/>
              <a:gd name="connsiteX12" fmla="*/ 3959 w 10000"/>
              <a:gd name="connsiteY12" fmla="*/ 966 h 10000"/>
              <a:gd name="connsiteX13" fmla="*/ 3627 w 10000"/>
              <a:gd name="connsiteY13" fmla="*/ 1143 h 10000"/>
              <a:gd name="connsiteX14" fmla="*/ 3306 w 10000"/>
              <a:gd name="connsiteY14" fmla="*/ 1328 h 10000"/>
              <a:gd name="connsiteX15" fmla="*/ 2995 w 10000"/>
              <a:gd name="connsiteY15" fmla="*/ 1521 h 10000"/>
              <a:gd name="connsiteX16" fmla="*/ 2694 w 10000"/>
              <a:gd name="connsiteY16" fmla="*/ 1731 h 10000"/>
              <a:gd name="connsiteX17" fmla="*/ 2404 w 10000"/>
              <a:gd name="connsiteY17" fmla="*/ 1958 h 10000"/>
              <a:gd name="connsiteX18" fmla="*/ 2135 w 10000"/>
              <a:gd name="connsiteY18" fmla="*/ 2185 h 10000"/>
              <a:gd name="connsiteX19" fmla="*/ 1876 w 10000"/>
              <a:gd name="connsiteY19" fmla="*/ 2429 h 10000"/>
              <a:gd name="connsiteX20" fmla="*/ 1637 w 10000"/>
              <a:gd name="connsiteY20" fmla="*/ 2681 h 10000"/>
              <a:gd name="connsiteX21" fmla="*/ 1399 w 10000"/>
              <a:gd name="connsiteY21" fmla="*/ 2941 h 10000"/>
              <a:gd name="connsiteX22" fmla="*/ 1192 w 10000"/>
              <a:gd name="connsiteY22" fmla="*/ 3210 h 10000"/>
              <a:gd name="connsiteX23" fmla="*/ 995 w 10000"/>
              <a:gd name="connsiteY23" fmla="*/ 3487 h 10000"/>
              <a:gd name="connsiteX24" fmla="*/ 808 w 10000"/>
              <a:gd name="connsiteY24" fmla="*/ 3782 h 10000"/>
              <a:gd name="connsiteX25" fmla="*/ 642 w 10000"/>
              <a:gd name="connsiteY25" fmla="*/ 4076 h 10000"/>
              <a:gd name="connsiteX26" fmla="*/ 497 w 10000"/>
              <a:gd name="connsiteY26" fmla="*/ 4378 h 10000"/>
              <a:gd name="connsiteX27" fmla="*/ 363 w 10000"/>
              <a:gd name="connsiteY27" fmla="*/ 4689 h 10000"/>
              <a:gd name="connsiteX28" fmla="*/ 259 w 10000"/>
              <a:gd name="connsiteY28" fmla="*/ 5000 h 10000"/>
              <a:gd name="connsiteX29" fmla="*/ 166 w 10000"/>
              <a:gd name="connsiteY29" fmla="*/ 5328 h 10000"/>
              <a:gd name="connsiteX30" fmla="*/ 93 w 10000"/>
              <a:gd name="connsiteY30" fmla="*/ 5655 h 10000"/>
              <a:gd name="connsiteX31" fmla="*/ 41 w 10000"/>
              <a:gd name="connsiteY31" fmla="*/ 5983 h 10000"/>
              <a:gd name="connsiteX32" fmla="*/ 10 w 10000"/>
              <a:gd name="connsiteY32" fmla="*/ 6328 h 10000"/>
              <a:gd name="connsiteX33" fmla="*/ 0 w 10000"/>
              <a:gd name="connsiteY33" fmla="*/ 6664 h 10000"/>
              <a:gd name="connsiteX34" fmla="*/ 0 w 10000"/>
              <a:gd name="connsiteY34" fmla="*/ 6891 h 10000"/>
              <a:gd name="connsiteX35" fmla="*/ 10 w 10000"/>
              <a:gd name="connsiteY35" fmla="*/ 7118 h 10000"/>
              <a:gd name="connsiteX36" fmla="*/ 41 w 10000"/>
              <a:gd name="connsiteY36" fmla="*/ 7345 h 10000"/>
              <a:gd name="connsiteX37" fmla="*/ 73 w 10000"/>
              <a:gd name="connsiteY37" fmla="*/ 7563 h 10000"/>
              <a:gd name="connsiteX38" fmla="*/ 114 w 10000"/>
              <a:gd name="connsiteY38" fmla="*/ 7782 h 10000"/>
              <a:gd name="connsiteX39" fmla="*/ 155 w 10000"/>
              <a:gd name="connsiteY39" fmla="*/ 8000 h 10000"/>
              <a:gd name="connsiteX40" fmla="*/ 218 w 10000"/>
              <a:gd name="connsiteY40" fmla="*/ 8210 h 10000"/>
              <a:gd name="connsiteX41" fmla="*/ 280 w 10000"/>
              <a:gd name="connsiteY41" fmla="*/ 8420 h 10000"/>
              <a:gd name="connsiteX42" fmla="*/ 363 w 10000"/>
              <a:gd name="connsiteY42" fmla="*/ 8630 h 10000"/>
              <a:gd name="connsiteX43" fmla="*/ 446 w 10000"/>
              <a:gd name="connsiteY43" fmla="*/ 8832 h 10000"/>
              <a:gd name="connsiteX44" fmla="*/ 528 w 10000"/>
              <a:gd name="connsiteY44" fmla="*/ 9034 h 10000"/>
              <a:gd name="connsiteX45" fmla="*/ 632 w 10000"/>
              <a:gd name="connsiteY45" fmla="*/ 9235 h 10000"/>
              <a:gd name="connsiteX46" fmla="*/ 736 w 10000"/>
              <a:gd name="connsiteY46" fmla="*/ 9437 h 10000"/>
              <a:gd name="connsiteX47" fmla="*/ 850 w 10000"/>
              <a:gd name="connsiteY47" fmla="*/ 9622 h 10000"/>
              <a:gd name="connsiteX48" fmla="*/ 974 w 10000"/>
              <a:gd name="connsiteY48" fmla="*/ 9815 h 10000"/>
              <a:gd name="connsiteX49" fmla="*/ 1098 w 10000"/>
              <a:gd name="connsiteY49" fmla="*/ 10000 h 10000"/>
              <a:gd name="connsiteX50" fmla="*/ 1119 w 10000"/>
              <a:gd name="connsiteY50" fmla="*/ 9992 h 10000"/>
              <a:gd name="connsiteX51" fmla="*/ 1751 w 10000"/>
              <a:gd name="connsiteY51" fmla="*/ 8034 h 10000"/>
              <a:gd name="connsiteX52" fmla="*/ 3689 w 10000"/>
              <a:gd name="connsiteY52" fmla="*/ 7664 h 10000"/>
              <a:gd name="connsiteX53" fmla="*/ 3617 w 10000"/>
              <a:gd name="connsiteY53" fmla="*/ 7420 h 10000"/>
              <a:gd name="connsiteX54" fmla="*/ 3565 w 10000"/>
              <a:gd name="connsiteY54" fmla="*/ 7176 h 10000"/>
              <a:gd name="connsiteX55" fmla="*/ 3534 w 10000"/>
              <a:gd name="connsiteY55" fmla="*/ 6924 h 10000"/>
              <a:gd name="connsiteX56" fmla="*/ 3523 w 10000"/>
              <a:gd name="connsiteY56" fmla="*/ 6664 h 10000"/>
              <a:gd name="connsiteX57" fmla="*/ 3534 w 10000"/>
              <a:gd name="connsiteY57" fmla="*/ 6471 h 10000"/>
              <a:gd name="connsiteX58" fmla="*/ 3554 w 10000"/>
              <a:gd name="connsiteY58" fmla="*/ 6277 h 10000"/>
              <a:gd name="connsiteX59" fmla="*/ 3575 w 10000"/>
              <a:gd name="connsiteY59" fmla="*/ 6084 h 10000"/>
              <a:gd name="connsiteX60" fmla="*/ 3617 w 10000"/>
              <a:gd name="connsiteY60" fmla="*/ 5899 h 10000"/>
              <a:gd name="connsiteX61" fmla="*/ 3668 w 10000"/>
              <a:gd name="connsiteY61" fmla="*/ 5714 h 10000"/>
              <a:gd name="connsiteX62" fmla="*/ 3741 w 10000"/>
              <a:gd name="connsiteY62" fmla="*/ 5538 h 10000"/>
              <a:gd name="connsiteX63" fmla="*/ 3813 w 10000"/>
              <a:gd name="connsiteY63" fmla="*/ 5353 h 10000"/>
              <a:gd name="connsiteX64" fmla="*/ 3896 w 10000"/>
              <a:gd name="connsiteY64" fmla="*/ 5185 h 10000"/>
              <a:gd name="connsiteX65" fmla="*/ 3990 w 10000"/>
              <a:gd name="connsiteY65" fmla="*/ 5017 h 10000"/>
              <a:gd name="connsiteX66" fmla="*/ 4093 w 10000"/>
              <a:gd name="connsiteY66" fmla="*/ 4849 h 10000"/>
              <a:gd name="connsiteX67" fmla="*/ 4207 w 10000"/>
              <a:gd name="connsiteY67" fmla="*/ 4689 h 10000"/>
              <a:gd name="connsiteX68" fmla="*/ 4332 w 10000"/>
              <a:gd name="connsiteY68" fmla="*/ 4538 h 10000"/>
              <a:gd name="connsiteX69" fmla="*/ 4456 w 10000"/>
              <a:gd name="connsiteY69" fmla="*/ 4387 h 10000"/>
              <a:gd name="connsiteX70" fmla="*/ 4601 w 10000"/>
              <a:gd name="connsiteY70" fmla="*/ 4244 h 10000"/>
              <a:gd name="connsiteX71" fmla="*/ 4746 w 10000"/>
              <a:gd name="connsiteY71" fmla="*/ 4109 h 10000"/>
              <a:gd name="connsiteX72" fmla="*/ 4902 w 10000"/>
              <a:gd name="connsiteY72" fmla="*/ 3975 h 10000"/>
              <a:gd name="connsiteX73" fmla="*/ 5067 w 10000"/>
              <a:gd name="connsiteY73" fmla="*/ 3849 h 10000"/>
              <a:gd name="connsiteX74" fmla="*/ 5244 w 10000"/>
              <a:gd name="connsiteY74" fmla="*/ 3731 h 10000"/>
              <a:gd name="connsiteX75" fmla="*/ 5420 w 10000"/>
              <a:gd name="connsiteY75" fmla="*/ 3613 h 10000"/>
              <a:gd name="connsiteX76" fmla="*/ 5596 w 10000"/>
              <a:gd name="connsiteY76" fmla="*/ 3504 h 10000"/>
              <a:gd name="connsiteX77" fmla="*/ 5793 w 10000"/>
              <a:gd name="connsiteY77" fmla="*/ 3412 h 10000"/>
              <a:gd name="connsiteX78" fmla="*/ 5990 w 10000"/>
              <a:gd name="connsiteY78" fmla="*/ 3319 h 10000"/>
              <a:gd name="connsiteX79" fmla="*/ 6197 w 10000"/>
              <a:gd name="connsiteY79" fmla="*/ 3235 h 10000"/>
              <a:gd name="connsiteX80" fmla="*/ 6404 w 10000"/>
              <a:gd name="connsiteY80" fmla="*/ 3160 h 10000"/>
              <a:gd name="connsiteX81" fmla="*/ 6611 w 10000"/>
              <a:gd name="connsiteY81" fmla="*/ 3092 h 10000"/>
              <a:gd name="connsiteX82" fmla="*/ 6829 w 10000"/>
              <a:gd name="connsiteY82" fmla="*/ 3025 h 10000"/>
              <a:gd name="connsiteX83" fmla="*/ 7057 w 10000"/>
              <a:gd name="connsiteY83" fmla="*/ 2975 h 10000"/>
              <a:gd name="connsiteX84" fmla="*/ 7285 w 10000"/>
              <a:gd name="connsiteY84" fmla="*/ 2933 h 10000"/>
              <a:gd name="connsiteX85" fmla="*/ 7513 w 10000"/>
              <a:gd name="connsiteY85" fmla="*/ 2899 h 10000"/>
              <a:gd name="connsiteX86" fmla="*/ 7751 w 10000"/>
              <a:gd name="connsiteY86" fmla="*/ 2874 h 10000"/>
              <a:gd name="connsiteX87" fmla="*/ 7990 w 10000"/>
              <a:gd name="connsiteY87" fmla="*/ 2866 h 10000"/>
              <a:gd name="connsiteX88" fmla="*/ 8228 w 10000"/>
              <a:gd name="connsiteY88" fmla="*/ 2857 h 10000"/>
              <a:gd name="connsiteX89" fmla="*/ 10000 w 10000"/>
              <a:gd name="connsiteY89" fmla="*/ 1429 h 10000"/>
              <a:gd name="connsiteX90" fmla="*/ 8228 w 10000"/>
              <a:gd name="connsiteY90" fmla="*/ 0 h 10000"/>
              <a:gd name="connsiteX0" fmla="*/ 8228 w 10000"/>
              <a:gd name="connsiteY0" fmla="*/ 0 h 10000"/>
              <a:gd name="connsiteX1" fmla="*/ 8228 w 10000"/>
              <a:gd name="connsiteY1" fmla="*/ 0 h 10000"/>
              <a:gd name="connsiteX2" fmla="*/ 7813 w 10000"/>
              <a:gd name="connsiteY2" fmla="*/ 8 h 10000"/>
              <a:gd name="connsiteX3" fmla="*/ 7389 w 10000"/>
              <a:gd name="connsiteY3" fmla="*/ 34 h 10000"/>
              <a:gd name="connsiteX4" fmla="*/ 6974 w 10000"/>
              <a:gd name="connsiteY4" fmla="*/ 76 h 10000"/>
              <a:gd name="connsiteX5" fmla="*/ 6570 w 10000"/>
              <a:gd name="connsiteY5" fmla="*/ 134 h 10000"/>
              <a:gd name="connsiteX6" fmla="*/ 6176 w 10000"/>
              <a:gd name="connsiteY6" fmla="*/ 210 h 10000"/>
              <a:gd name="connsiteX7" fmla="*/ 5782 w 10000"/>
              <a:gd name="connsiteY7" fmla="*/ 303 h 10000"/>
              <a:gd name="connsiteX8" fmla="*/ 5399 w 10000"/>
              <a:gd name="connsiteY8" fmla="*/ 403 h 10000"/>
              <a:gd name="connsiteX9" fmla="*/ 5026 w 10000"/>
              <a:gd name="connsiteY9" fmla="*/ 529 h 10000"/>
              <a:gd name="connsiteX10" fmla="*/ 4663 w 10000"/>
              <a:gd name="connsiteY10" fmla="*/ 655 h 10000"/>
              <a:gd name="connsiteX11" fmla="*/ 4311 w 10000"/>
              <a:gd name="connsiteY11" fmla="*/ 807 h 10000"/>
              <a:gd name="connsiteX12" fmla="*/ 3959 w 10000"/>
              <a:gd name="connsiteY12" fmla="*/ 966 h 10000"/>
              <a:gd name="connsiteX13" fmla="*/ 3627 w 10000"/>
              <a:gd name="connsiteY13" fmla="*/ 1143 h 10000"/>
              <a:gd name="connsiteX14" fmla="*/ 3306 w 10000"/>
              <a:gd name="connsiteY14" fmla="*/ 1328 h 10000"/>
              <a:gd name="connsiteX15" fmla="*/ 2995 w 10000"/>
              <a:gd name="connsiteY15" fmla="*/ 1521 h 10000"/>
              <a:gd name="connsiteX16" fmla="*/ 2694 w 10000"/>
              <a:gd name="connsiteY16" fmla="*/ 1731 h 10000"/>
              <a:gd name="connsiteX17" fmla="*/ 2404 w 10000"/>
              <a:gd name="connsiteY17" fmla="*/ 1958 h 10000"/>
              <a:gd name="connsiteX18" fmla="*/ 2135 w 10000"/>
              <a:gd name="connsiteY18" fmla="*/ 2185 h 10000"/>
              <a:gd name="connsiteX19" fmla="*/ 1876 w 10000"/>
              <a:gd name="connsiteY19" fmla="*/ 2429 h 10000"/>
              <a:gd name="connsiteX20" fmla="*/ 1637 w 10000"/>
              <a:gd name="connsiteY20" fmla="*/ 2681 h 10000"/>
              <a:gd name="connsiteX21" fmla="*/ 1399 w 10000"/>
              <a:gd name="connsiteY21" fmla="*/ 2941 h 10000"/>
              <a:gd name="connsiteX22" fmla="*/ 1192 w 10000"/>
              <a:gd name="connsiteY22" fmla="*/ 3210 h 10000"/>
              <a:gd name="connsiteX23" fmla="*/ 995 w 10000"/>
              <a:gd name="connsiteY23" fmla="*/ 3487 h 10000"/>
              <a:gd name="connsiteX24" fmla="*/ 808 w 10000"/>
              <a:gd name="connsiteY24" fmla="*/ 3782 h 10000"/>
              <a:gd name="connsiteX25" fmla="*/ 642 w 10000"/>
              <a:gd name="connsiteY25" fmla="*/ 4076 h 10000"/>
              <a:gd name="connsiteX26" fmla="*/ 497 w 10000"/>
              <a:gd name="connsiteY26" fmla="*/ 4378 h 10000"/>
              <a:gd name="connsiteX27" fmla="*/ 363 w 10000"/>
              <a:gd name="connsiteY27" fmla="*/ 4689 h 10000"/>
              <a:gd name="connsiteX28" fmla="*/ 259 w 10000"/>
              <a:gd name="connsiteY28" fmla="*/ 5000 h 10000"/>
              <a:gd name="connsiteX29" fmla="*/ 166 w 10000"/>
              <a:gd name="connsiteY29" fmla="*/ 5328 h 10000"/>
              <a:gd name="connsiteX30" fmla="*/ 93 w 10000"/>
              <a:gd name="connsiteY30" fmla="*/ 5655 h 10000"/>
              <a:gd name="connsiteX31" fmla="*/ 41 w 10000"/>
              <a:gd name="connsiteY31" fmla="*/ 5983 h 10000"/>
              <a:gd name="connsiteX32" fmla="*/ 10 w 10000"/>
              <a:gd name="connsiteY32" fmla="*/ 6328 h 10000"/>
              <a:gd name="connsiteX33" fmla="*/ 0 w 10000"/>
              <a:gd name="connsiteY33" fmla="*/ 6664 h 10000"/>
              <a:gd name="connsiteX34" fmla="*/ 0 w 10000"/>
              <a:gd name="connsiteY34" fmla="*/ 6891 h 10000"/>
              <a:gd name="connsiteX35" fmla="*/ 10 w 10000"/>
              <a:gd name="connsiteY35" fmla="*/ 7118 h 10000"/>
              <a:gd name="connsiteX36" fmla="*/ 41 w 10000"/>
              <a:gd name="connsiteY36" fmla="*/ 7345 h 10000"/>
              <a:gd name="connsiteX37" fmla="*/ 73 w 10000"/>
              <a:gd name="connsiteY37" fmla="*/ 7563 h 10000"/>
              <a:gd name="connsiteX38" fmla="*/ 114 w 10000"/>
              <a:gd name="connsiteY38" fmla="*/ 7782 h 10000"/>
              <a:gd name="connsiteX39" fmla="*/ 155 w 10000"/>
              <a:gd name="connsiteY39" fmla="*/ 8000 h 10000"/>
              <a:gd name="connsiteX40" fmla="*/ 218 w 10000"/>
              <a:gd name="connsiteY40" fmla="*/ 8210 h 10000"/>
              <a:gd name="connsiteX41" fmla="*/ 280 w 10000"/>
              <a:gd name="connsiteY41" fmla="*/ 8420 h 10000"/>
              <a:gd name="connsiteX42" fmla="*/ 363 w 10000"/>
              <a:gd name="connsiteY42" fmla="*/ 8630 h 10000"/>
              <a:gd name="connsiteX43" fmla="*/ 446 w 10000"/>
              <a:gd name="connsiteY43" fmla="*/ 8832 h 10000"/>
              <a:gd name="connsiteX44" fmla="*/ 528 w 10000"/>
              <a:gd name="connsiteY44" fmla="*/ 9034 h 10000"/>
              <a:gd name="connsiteX45" fmla="*/ 632 w 10000"/>
              <a:gd name="connsiteY45" fmla="*/ 9235 h 10000"/>
              <a:gd name="connsiteX46" fmla="*/ 736 w 10000"/>
              <a:gd name="connsiteY46" fmla="*/ 9437 h 10000"/>
              <a:gd name="connsiteX47" fmla="*/ 850 w 10000"/>
              <a:gd name="connsiteY47" fmla="*/ 9622 h 10000"/>
              <a:gd name="connsiteX48" fmla="*/ 974 w 10000"/>
              <a:gd name="connsiteY48" fmla="*/ 9815 h 10000"/>
              <a:gd name="connsiteX49" fmla="*/ 1098 w 10000"/>
              <a:gd name="connsiteY49" fmla="*/ 10000 h 10000"/>
              <a:gd name="connsiteX50" fmla="*/ 1119 w 10000"/>
              <a:gd name="connsiteY50" fmla="*/ 9992 h 10000"/>
              <a:gd name="connsiteX51" fmla="*/ 1751 w 10000"/>
              <a:gd name="connsiteY51" fmla="*/ 8034 h 10000"/>
              <a:gd name="connsiteX52" fmla="*/ 3617 w 10000"/>
              <a:gd name="connsiteY52" fmla="*/ 7420 h 10000"/>
              <a:gd name="connsiteX53" fmla="*/ 3565 w 10000"/>
              <a:gd name="connsiteY53" fmla="*/ 7176 h 10000"/>
              <a:gd name="connsiteX54" fmla="*/ 3534 w 10000"/>
              <a:gd name="connsiteY54" fmla="*/ 6924 h 10000"/>
              <a:gd name="connsiteX55" fmla="*/ 3523 w 10000"/>
              <a:gd name="connsiteY55" fmla="*/ 6664 h 10000"/>
              <a:gd name="connsiteX56" fmla="*/ 3534 w 10000"/>
              <a:gd name="connsiteY56" fmla="*/ 6471 h 10000"/>
              <a:gd name="connsiteX57" fmla="*/ 3554 w 10000"/>
              <a:gd name="connsiteY57" fmla="*/ 6277 h 10000"/>
              <a:gd name="connsiteX58" fmla="*/ 3575 w 10000"/>
              <a:gd name="connsiteY58" fmla="*/ 6084 h 10000"/>
              <a:gd name="connsiteX59" fmla="*/ 3617 w 10000"/>
              <a:gd name="connsiteY59" fmla="*/ 5899 h 10000"/>
              <a:gd name="connsiteX60" fmla="*/ 3668 w 10000"/>
              <a:gd name="connsiteY60" fmla="*/ 5714 h 10000"/>
              <a:gd name="connsiteX61" fmla="*/ 3741 w 10000"/>
              <a:gd name="connsiteY61" fmla="*/ 5538 h 10000"/>
              <a:gd name="connsiteX62" fmla="*/ 3813 w 10000"/>
              <a:gd name="connsiteY62" fmla="*/ 5353 h 10000"/>
              <a:gd name="connsiteX63" fmla="*/ 3896 w 10000"/>
              <a:gd name="connsiteY63" fmla="*/ 5185 h 10000"/>
              <a:gd name="connsiteX64" fmla="*/ 3990 w 10000"/>
              <a:gd name="connsiteY64" fmla="*/ 5017 h 10000"/>
              <a:gd name="connsiteX65" fmla="*/ 4093 w 10000"/>
              <a:gd name="connsiteY65" fmla="*/ 4849 h 10000"/>
              <a:gd name="connsiteX66" fmla="*/ 4207 w 10000"/>
              <a:gd name="connsiteY66" fmla="*/ 4689 h 10000"/>
              <a:gd name="connsiteX67" fmla="*/ 4332 w 10000"/>
              <a:gd name="connsiteY67" fmla="*/ 4538 h 10000"/>
              <a:gd name="connsiteX68" fmla="*/ 4456 w 10000"/>
              <a:gd name="connsiteY68" fmla="*/ 4387 h 10000"/>
              <a:gd name="connsiteX69" fmla="*/ 4601 w 10000"/>
              <a:gd name="connsiteY69" fmla="*/ 4244 h 10000"/>
              <a:gd name="connsiteX70" fmla="*/ 4746 w 10000"/>
              <a:gd name="connsiteY70" fmla="*/ 4109 h 10000"/>
              <a:gd name="connsiteX71" fmla="*/ 4902 w 10000"/>
              <a:gd name="connsiteY71" fmla="*/ 3975 h 10000"/>
              <a:gd name="connsiteX72" fmla="*/ 5067 w 10000"/>
              <a:gd name="connsiteY72" fmla="*/ 3849 h 10000"/>
              <a:gd name="connsiteX73" fmla="*/ 5244 w 10000"/>
              <a:gd name="connsiteY73" fmla="*/ 3731 h 10000"/>
              <a:gd name="connsiteX74" fmla="*/ 5420 w 10000"/>
              <a:gd name="connsiteY74" fmla="*/ 3613 h 10000"/>
              <a:gd name="connsiteX75" fmla="*/ 5596 w 10000"/>
              <a:gd name="connsiteY75" fmla="*/ 3504 h 10000"/>
              <a:gd name="connsiteX76" fmla="*/ 5793 w 10000"/>
              <a:gd name="connsiteY76" fmla="*/ 3412 h 10000"/>
              <a:gd name="connsiteX77" fmla="*/ 5990 w 10000"/>
              <a:gd name="connsiteY77" fmla="*/ 3319 h 10000"/>
              <a:gd name="connsiteX78" fmla="*/ 6197 w 10000"/>
              <a:gd name="connsiteY78" fmla="*/ 3235 h 10000"/>
              <a:gd name="connsiteX79" fmla="*/ 6404 w 10000"/>
              <a:gd name="connsiteY79" fmla="*/ 3160 h 10000"/>
              <a:gd name="connsiteX80" fmla="*/ 6611 w 10000"/>
              <a:gd name="connsiteY80" fmla="*/ 3092 h 10000"/>
              <a:gd name="connsiteX81" fmla="*/ 6829 w 10000"/>
              <a:gd name="connsiteY81" fmla="*/ 3025 h 10000"/>
              <a:gd name="connsiteX82" fmla="*/ 7057 w 10000"/>
              <a:gd name="connsiteY82" fmla="*/ 2975 h 10000"/>
              <a:gd name="connsiteX83" fmla="*/ 7285 w 10000"/>
              <a:gd name="connsiteY83" fmla="*/ 2933 h 10000"/>
              <a:gd name="connsiteX84" fmla="*/ 7513 w 10000"/>
              <a:gd name="connsiteY84" fmla="*/ 2899 h 10000"/>
              <a:gd name="connsiteX85" fmla="*/ 7751 w 10000"/>
              <a:gd name="connsiteY85" fmla="*/ 2874 h 10000"/>
              <a:gd name="connsiteX86" fmla="*/ 7990 w 10000"/>
              <a:gd name="connsiteY86" fmla="*/ 2866 h 10000"/>
              <a:gd name="connsiteX87" fmla="*/ 8228 w 10000"/>
              <a:gd name="connsiteY87" fmla="*/ 2857 h 10000"/>
              <a:gd name="connsiteX88" fmla="*/ 10000 w 10000"/>
              <a:gd name="connsiteY88" fmla="*/ 1429 h 10000"/>
              <a:gd name="connsiteX89" fmla="*/ 8228 w 10000"/>
              <a:gd name="connsiteY89" fmla="*/ 0 h 10000"/>
              <a:gd name="connsiteX0" fmla="*/ 8228 w 10000"/>
              <a:gd name="connsiteY0" fmla="*/ 0 h 10000"/>
              <a:gd name="connsiteX1" fmla="*/ 8228 w 10000"/>
              <a:gd name="connsiteY1" fmla="*/ 0 h 10000"/>
              <a:gd name="connsiteX2" fmla="*/ 7813 w 10000"/>
              <a:gd name="connsiteY2" fmla="*/ 8 h 10000"/>
              <a:gd name="connsiteX3" fmla="*/ 7389 w 10000"/>
              <a:gd name="connsiteY3" fmla="*/ 34 h 10000"/>
              <a:gd name="connsiteX4" fmla="*/ 6974 w 10000"/>
              <a:gd name="connsiteY4" fmla="*/ 76 h 10000"/>
              <a:gd name="connsiteX5" fmla="*/ 6570 w 10000"/>
              <a:gd name="connsiteY5" fmla="*/ 134 h 10000"/>
              <a:gd name="connsiteX6" fmla="*/ 6176 w 10000"/>
              <a:gd name="connsiteY6" fmla="*/ 210 h 10000"/>
              <a:gd name="connsiteX7" fmla="*/ 5782 w 10000"/>
              <a:gd name="connsiteY7" fmla="*/ 303 h 10000"/>
              <a:gd name="connsiteX8" fmla="*/ 5399 w 10000"/>
              <a:gd name="connsiteY8" fmla="*/ 403 h 10000"/>
              <a:gd name="connsiteX9" fmla="*/ 5026 w 10000"/>
              <a:gd name="connsiteY9" fmla="*/ 529 h 10000"/>
              <a:gd name="connsiteX10" fmla="*/ 4663 w 10000"/>
              <a:gd name="connsiteY10" fmla="*/ 655 h 10000"/>
              <a:gd name="connsiteX11" fmla="*/ 4311 w 10000"/>
              <a:gd name="connsiteY11" fmla="*/ 807 h 10000"/>
              <a:gd name="connsiteX12" fmla="*/ 3959 w 10000"/>
              <a:gd name="connsiteY12" fmla="*/ 966 h 10000"/>
              <a:gd name="connsiteX13" fmla="*/ 3627 w 10000"/>
              <a:gd name="connsiteY13" fmla="*/ 1143 h 10000"/>
              <a:gd name="connsiteX14" fmla="*/ 3306 w 10000"/>
              <a:gd name="connsiteY14" fmla="*/ 1328 h 10000"/>
              <a:gd name="connsiteX15" fmla="*/ 2995 w 10000"/>
              <a:gd name="connsiteY15" fmla="*/ 1521 h 10000"/>
              <a:gd name="connsiteX16" fmla="*/ 2694 w 10000"/>
              <a:gd name="connsiteY16" fmla="*/ 1731 h 10000"/>
              <a:gd name="connsiteX17" fmla="*/ 2404 w 10000"/>
              <a:gd name="connsiteY17" fmla="*/ 1958 h 10000"/>
              <a:gd name="connsiteX18" fmla="*/ 2135 w 10000"/>
              <a:gd name="connsiteY18" fmla="*/ 2185 h 10000"/>
              <a:gd name="connsiteX19" fmla="*/ 1876 w 10000"/>
              <a:gd name="connsiteY19" fmla="*/ 2429 h 10000"/>
              <a:gd name="connsiteX20" fmla="*/ 1637 w 10000"/>
              <a:gd name="connsiteY20" fmla="*/ 2681 h 10000"/>
              <a:gd name="connsiteX21" fmla="*/ 1399 w 10000"/>
              <a:gd name="connsiteY21" fmla="*/ 2941 h 10000"/>
              <a:gd name="connsiteX22" fmla="*/ 1192 w 10000"/>
              <a:gd name="connsiteY22" fmla="*/ 3210 h 10000"/>
              <a:gd name="connsiteX23" fmla="*/ 995 w 10000"/>
              <a:gd name="connsiteY23" fmla="*/ 3487 h 10000"/>
              <a:gd name="connsiteX24" fmla="*/ 808 w 10000"/>
              <a:gd name="connsiteY24" fmla="*/ 3782 h 10000"/>
              <a:gd name="connsiteX25" fmla="*/ 642 w 10000"/>
              <a:gd name="connsiteY25" fmla="*/ 4076 h 10000"/>
              <a:gd name="connsiteX26" fmla="*/ 497 w 10000"/>
              <a:gd name="connsiteY26" fmla="*/ 4378 h 10000"/>
              <a:gd name="connsiteX27" fmla="*/ 363 w 10000"/>
              <a:gd name="connsiteY27" fmla="*/ 4689 h 10000"/>
              <a:gd name="connsiteX28" fmla="*/ 259 w 10000"/>
              <a:gd name="connsiteY28" fmla="*/ 5000 h 10000"/>
              <a:gd name="connsiteX29" fmla="*/ 166 w 10000"/>
              <a:gd name="connsiteY29" fmla="*/ 5328 h 10000"/>
              <a:gd name="connsiteX30" fmla="*/ 93 w 10000"/>
              <a:gd name="connsiteY30" fmla="*/ 5655 h 10000"/>
              <a:gd name="connsiteX31" fmla="*/ 41 w 10000"/>
              <a:gd name="connsiteY31" fmla="*/ 5983 h 10000"/>
              <a:gd name="connsiteX32" fmla="*/ 10 w 10000"/>
              <a:gd name="connsiteY32" fmla="*/ 6328 h 10000"/>
              <a:gd name="connsiteX33" fmla="*/ 0 w 10000"/>
              <a:gd name="connsiteY33" fmla="*/ 6664 h 10000"/>
              <a:gd name="connsiteX34" fmla="*/ 0 w 10000"/>
              <a:gd name="connsiteY34" fmla="*/ 6891 h 10000"/>
              <a:gd name="connsiteX35" fmla="*/ 10 w 10000"/>
              <a:gd name="connsiteY35" fmla="*/ 7118 h 10000"/>
              <a:gd name="connsiteX36" fmla="*/ 41 w 10000"/>
              <a:gd name="connsiteY36" fmla="*/ 7345 h 10000"/>
              <a:gd name="connsiteX37" fmla="*/ 73 w 10000"/>
              <a:gd name="connsiteY37" fmla="*/ 7563 h 10000"/>
              <a:gd name="connsiteX38" fmla="*/ 114 w 10000"/>
              <a:gd name="connsiteY38" fmla="*/ 7782 h 10000"/>
              <a:gd name="connsiteX39" fmla="*/ 155 w 10000"/>
              <a:gd name="connsiteY39" fmla="*/ 8000 h 10000"/>
              <a:gd name="connsiteX40" fmla="*/ 218 w 10000"/>
              <a:gd name="connsiteY40" fmla="*/ 8210 h 10000"/>
              <a:gd name="connsiteX41" fmla="*/ 280 w 10000"/>
              <a:gd name="connsiteY41" fmla="*/ 8420 h 10000"/>
              <a:gd name="connsiteX42" fmla="*/ 363 w 10000"/>
              <a:gd name="connsiteY42" fmla="*/ 8630 h 10000"/>
              <a:gd name="connsiteX43" fmla="*/ 446 w 10000"/>
              <a:gd name="connsiteY43" fmla="*/ 8832 h 10000"/>
              <a:gd name="connsiteX44" fmla="*/ 528 w 10000"/>
              <a:gd name="connsiteY44" fmla="*/ 9034 h 10000"/>
              <a:gd name="connsiteX45" fmla="*/ 632 w 10000"/>
              <a:gd name="connsiteY45" fmla="*/ 9235 h 10000"/>
              <a:gd name="connsiteX46" fmla="*/ 736 w 10000"/>
              <a:gd name="connsiteY46" fmla="*/ 9437 h 10000"/>
              <a:gd name="connsiteX47" fmla="*/ 850 w 10000"/>
              <a:gd name="connsiteY47" fmla="*/ 9622 h 10000"/>
              <a:gd name="connsiteX48" fmla="*/ 974 w 10000"/>
              <a:gd name="connsiteY48" fmla="*/ 9815 h 10000"/>
              <a:gd name="connsiteX49" fmla="*/ 1098 w 10000"/>
              <a:gd name="connsiteY49" fmla="*/ 10000 h 10000"/>
              <a:gd name="connsiteX50" fmla="*/ 1119 w 10000"/>
              <a:gd name="connsiteY50" fmla="*/ 9992 h 10000"/>
              <a:gd name="connsiteX51" fmla="*/ 1751 w 10000"/>
              <a:gd name="connsiteY51" fmla="*/ 8034 h 10000"/>
              <a:gd name="connsiteX52" fmla="*/ 3565 w 10000"/>
              <a:gd name="connsiteY52" fmla="*/ 7176 h 10000"/>
              <a:gd name="connsiteX53" fmla="*/ 3534 w 10000"/>
              <a:gd name="connsiteY53" fmla="*/ 6924 h 10000"/>
              <a:gd name="connsiteX54" fmla="*/ 3523 w 10000"/>
              <a:gd name="connsiteY54" fmla="*/ 6664 h 10000"/>
              <a:gd name="connsiteX55" fmla="*/ 3534 w 10000"/>
              <a:gd name="connsiteY55" fmla="*/ 6471 h 10000"/>
              <a:gd name="connsiteX56" fmla="*/ 3554 w 10000"/>
              <a:gd name="connsiteY56" fmla="*/ 6277 h 10000"/>
              <a:gd name="connsiteX57" fmla="*/ 3575 w 10000"/>
              <a:gd name="connsiteY57" fmla="*/ 6084 h 10000"/>
              <a:gd name="connsiteX58" fmla="*/ 3617 w 10000"/>
              <a:gd name="connsiteY58" fmla="*/ 5899 h 10000"/>
              <a:gd name="connsiteX59" fmla="*/ 3668 w 10000"/>
              <a:gd name="connsiteY59" fmla="*/ 5714 h 10000"/>
              <a:gd name="connsiteX60" fmla="*/ 3741 w 10000"/>
              <a:gd name="connsiteY60" fmla="*/ 5538 h 10000"/>
              <a:gd name="connsiteX61" fmla="*/ 3813 w 10000"/>
              <a:gd name="connsiteY61" fmla="*/ 5353 h 10000"/>
              <a:gd name="connsiteX62" fmla="*/ 3896 w 10000"/>
              <a:gd name="connsiteY62" fmla="*/ 5185 h 10000"/>
              <a:gd name="connsiteX63" fmla="*/ 3990 w 10000"/>
              <a:gd name="connsiteY63" fmla="*/ 5017 h 10000"/>
              <a:gd name="connsiteX64" fmla="*/ 4093 w 10000"/>
              <a:gd name="connsiteY64" fmla="*/ 4849 h 10000"/>
              <a:gd name="connsiteX65" fmla="*/ 4207 w 10000"/>
              <a:gd name="connsiteY65" fmla="*/ 4689 h 10000"/>
              <a:gd name="connsiteX66" fmla="*/ 4332 w 10000"/>
              <a:gd name="connsiteY66" fmla="*/ 4538 h 10000"/>
              <a:gd name="connsiteX67" fmla="*/ 4456 w 10000"/>
              <a:gd name="connsiteY67" fmla="*/ 4387 h 10000"/>
              <a:gd name="connsiteX68" fmla="*/ 4601 w 10000"/>
              <a:gd name="connsiteY68" fmla="*/ 4244 h 10000"/>
              <a:gd name="connsiteX69" fmla="*/ 4746 w 10000"/>
              <a:gd name="connsiteY69" fmla="*/ 4109 h 10000"/>
              <a:gd name="connsiteX70" fmla="*/ 4902 w 10000"/>
              <a:gd name="connsiteY70" fmla="*/ 3975 h 10000"/>
              <a:gd name="connsiteX71" fmla="*/ 5067 w 10000"/>
              <a:gd name="connsiteY71" fmla="*/ 3849 h 10000"/>
              <a:gd name="connsiteX72" fmla="*/ 5244 w 10000"/>
              <a:gd name="connsiteY72" fmla="*/ 3731 h 10000"/>
              <a:gd name="connsiteX73" fmla="*/ 5420 w 10000"/>
              <a:gd name="connsiteY73" fmla="*/ 3613 h 10000"/>
              <a:gd name="connsiteX74" fmla="*/ 5596 w 10000"/>
              <a:gd name="connsiteY74" fmla="*/ 3504 h 10000"/>
              <a:gd name="connsiteX75" fmla="*/ 5793 w 10000"/>
              <a:gd name="connsiteY75" fmla="*/ 3412 h 10000"/>
              <a:gd name="connsiteX76" fmla="*/ 5990 w 10000"/>
              <a:gd name="connsiteY76" fmla="*/ 3319 h 10000"/>
              <a:gd name="connsiteX77" fmla="*/ 6197 w 10000"/>
              <a:gd name="connsiteY77" fmla="*/ 3235 h 10000"/>
              <a:gd name="connsiteX78" fmla="*/ 6404 w 10000"/>
              <a:gd name="connsiteY78" fmla="*/ 3160 h 10000"/>
              <a:gd name="connsiteX79" fmla="*/ 6611 w 10000"/>
              <a:gd name="connsiteY79" fmla="*/ 3092 h 10000"/>
              <a:gd name="connsiteX80" fmla="*/ 6829 w 10000"/>
              <a:gd name="connsiteY80" fmla="*/ 3025 h 10000"/>
              <a:gd name="connsiteX81" fmla="*/ 7057 w 10000"/>
              <a:gd name="connsiteY81" fmla="*/ 2975 h 10000"/>
              <a:gd name="connsiteX82" fmla="*/ 7285 w 10000"/>
              <a:gd name="connsiteY82" fmla="*/ 2933 h 10000"/>
              <a:gd name="connsiteX83" fmla="*/ 7513 w 10000"/>
              <a:gd name="connsiteY83" fmla="*/ 2899 h 10000"/>
              <a:gd name="connsiteX84" fmla="*/ 7751 w 10000"/>
              <a:gd name="connsiteY84" fmla="*/ 2874 h 10000"/>
              <a:gd name="connsiteX85" fmla="*/ 7990 w 10000"/>
              <a:gd name="connsiteY85" fmla="*/ 2866 h 10000"/>
              <a:gd name="connsiteX86" fmla="*/ 8228 w 10000"/>
              <a:gd name="connsiteY86" fmla="*/ 2857 h 10000"/>
              <a:gd name="connsiteX87" fmla="*/ 10000 w 10000"/>
              <a:gd name="connsiteY87" fmla="*/ 1429 h 10000"/>
              <a:gd name="connsiteX88" fmla="*/ 8228 w 10000"/>
              <a:gd name="connsiteY88" fmla="*/ 0 h 10000"/>
              <a:gd name="connsiteX0" fmla="*/ 8228 w 10000"/>
              <a:gd name="connsiteY0" fmla="*/ 0 h 10000"/>
              <a:gd name="connsiteX1" fmla="*/ 8228 w 10000"/>
              <a:gd name="connsiteY1" fmla="*/ 0 h 10000"/>
              <a:gd name="connsiteX2" fmla="*/ 7813 w 10000"/>
              <a:gd name="connsiteY2" fmla="*/ 8 h 10000"/>
              <a:gd name="connsiteX3" fmla="*/ 7389 w 10000"/>
              <a:gd name="connsiteY3" fmla="*/ 34 h 10000"/>
              <a:gd name="connsiteX4" fmla="*/ 6974 w 10000"/>
              <a:gd name="connsiteY4" fmla="*/ 76 h 10000"/>
              <a:gd name="connsiteX5" fmla="*/ 6570 w 10000"/>
              <a:gd name="connsiteY5" fmla="*/ 134 h 10000"/>
              <a:gd name="connsiteX6" fmla="*/ 6176 w 10000"/>
              <a:gd name="connsiteY6" fmla="*/ 210 h 10000"/>
              <a:gd name="connsiteX7" fmla="*/ 5782 w 10000"/>
              <a:gd name="connsiteY7" fmla="*/ 303 h 10000"/>
              <a:gd name="connsiteX8" fmla="*/ 5399 w 10000"/>
              <a:gd name="connsiteY8" fmla="*/ 403 h 10000"/>
              <a:gd name="connsiteX9" fmla="*/ 5026 w 10000"/>
              <a:gd name="connsiteY9" fmla="*/ 529 h 10000"/>
              <a:gd name="connsiteX10" fmla="*/ 4663 w 10000"/>
              <a:gd name="connsiteY10" fmla="*/ 655 h 10000"/>
              <a:gd name="connsiteX11" fmla="*/ 4311 w 10000"/>
              <a:gd name="connsiteY11" fmla="*/ 807 h 10000"/>
              <a:gd name="connsiteX12" fmla="*/ 3959 w 10000"/>
              <a:gd name="connsiteY12" fmla="*/ 966 h 10000"/>
              <a:gd name="connsiteX13" fmla="*/ 3627 w 10000"/>
              <a:gd name="connsiteY13" fmla="*/ 1143 h 10000"/>
              <a:gd name="connsiteX14" fmla="*/ 3306 w 10000"/>
              <a:gd name="connsiteY14" fmla="*/ 1328 h 10000"/>
              <a:gd name="connsiteX15" fmla="*/ 2995 w 10000"/>
              <a:gd name="connsiteY15" fmla="*/ 1521 h 10000"/>
              <a:gd name="connsiteX16" fmla="*/ 2694 w 10000"/>
              <a:gd name="connsiteY16" fmla="*/ 1731 h 10000"/>
              <a:gd name="connsiteX17" fmla="*/ 2404 w 10000"/>
              <a:gd name="connsiteY17" fmla="*/ 1958 h 10000"/>
              <a:gd name="connsiteX18" fmla="*/ 2135 w 10000"/>
              <a:gd name="connsiteY18" fmla="*/ 2185 h 10000"/>
              <a:gd name="connsiteX19" fmla="*/ 1876 w 10000"/>
              <a:gd name="connsiteY19" fmla="*/ 2429 h 10000"/>
              <a:gd name="connsiteX20" fmla="*/ 1637 w 10000"/>
              <a:gd name="connsiteY20" fmla="*/ 2681 h 10000"/>
              <a:gd name="connsiteX21" fmla="*/ 1399 w 10000"/>
              <a:gd name="connsiteY21" fmla="*/ 2941 h 10000"/>
              <a:gd name="connsiteX22" fmla="*/ 1192 w 10000"/>
              <a:gd name="connsiteY22" fmla="*/ 3210 h 10000"/>
              <a:gd name="connsiteX23" fmla="*/ 995 w 10000"/>
              <a:gd name="connsiteY23" fmla="*/ 3487 h 10000"/>
              <a:gd name="connsiteX24" fmla="*/ 808 w 10000"/>
              <a:gd name="connsiteY24" fmla="*/ 3782 h 10000"/>
              <a:gd name="connsiteX25" fmla="*/ 642 w 10000"/>
              <a:gd name="connsiteY25" fmla="*/ 4076 h 10000"/>
              <a:gd name="connsiteX26" fmla="*/ 497 w 10000"/>
              <a:gd name="connsiteY26" fmla="*/ 4378 h 10000"/>
              <a:gd name="connsiteX27" fmla="*/ 363 w 10000"/>
              <a:gd name="connsiteY27" fmla="*/ 4689 h 10000"/>
              <a:gd name="connsiteX28" fmla="*/ 259 w 10000"/>
              <a:gd name="connsiteY28" fmla="*/ 5000 h 10000"/>
              <a:gd name="connsiteX29" fmla="*/ 166 w 10000"/>
              <a:gd name="connsiteY29" fmla="*/ 5328 h 10000"/>
              <a:gd name="connsiteX30" fmla="*/ 93 w 10000"/>
              <a:gd name="connsiteY30" fmla="*/ 5655 h 10000"/>
              <a:gd name="connsiteX31" fmla="*/ 41 w 10000"/>
              <a:gd name="connsiteY31" fmla="*/ 5983 h 10000"/>
              <a:gd name="connsiteX32" fmla="*/ 10 w 10000"/>
              <a:gd name="connsiteY32" fmla="*/ 6328 h 10000"/>
              <a:gd name="connsiteX33" fmla="*/ 0 w 10000"/>
              <a:gd name="connsiteY33" fmla="*/ 6664 h 10000"/>
              <a:gd name="connsiteX34" fmla="*/ 0 w 10000"/>
              <a:gd name="connsiteY34" fmla="*/ 6891 h 10000"/>
              <a:gd name="connsiteX35" fmla="*/ 10 w 10000"/>
              <a:gd name="connsiteY35" fmla="*/ 7118 h 10000"/>
              <a:gd name="connsiteX36" fmla="*/ 41 w 10000"/>
              <a:gd name="connsiteY36" fmla="*/ 7345 h 10000"/>
              <a:gd name="connsiteX37" fmla="*/ 73 w 10000"/>
              <a:gd name="connsiteY37" fmla="*/ 7563 h 10000"/>
              <a:gd name="connsiteX38" fmla="*/ 114 w 10000"/>
              <a:gd name="connsiteY38" fmla="*/ 7782 h 10000"/>
              <a:gd name="connsiteX39" fmla="*/ 155 w 10000"/>
              <a:gd name="connsiteY39" fmla="*/ 8000 h 10000"/>
              <a:gd name="connsiteX40" fmla="*/ 218 w 10000"/>
              <a:gd name="connsiteY40" fmla="*/ 8210 h 10000"/>
              <a:gd name="connsiteX41" fmla="*/ 280 w 10000"/>
              <a:gd name="connsiteY41" fmla="*/ 8420 h 10000"/>
              <a:gd name="connsiteX42" fmla="*/ 363 w 10000"/>
              <a:gd name="connsiteY42" fmla="*/ 8630 h 10000"/>
              <a:gd name="connsiteX43" fmla="*/ 446 w 10000"/>
              <a:gd name="connsiteY43" fmla="*/ 8832 h 10000"/>
              <a:gd name="connsiteX44" fmla="*/ 528 w 10000"/>
              <a:gd name="connsiteY44" fmla="*/ 9034 h 10000"/>
              <a:gd name="connsiteX45" fmla="*/ 632 w 10000"/>
              <a:gd name="connsiteY45" fmla="*/ 9235 h 10000"/>
              <a:gd name="connsiteX46" fmla="*/ 736 w 10000"/>
              <a:gd name="connsiteY46" fmla="*/ 9437 h 10000"/>
              <a:gd name="connsiteX47" fmla="*/ 850 w 10000"/>
              <a:gd name="connsiteY47" fmla="*/ 9622 h 10000"/>
              <a:gd name="connsiteX48" fmla="*/ 974 w 10000"/>
              <a:gd name="connsiteY48" fmla="*/ 9815 h 10000"/>
              <a:gd name="connsiteX49" fmla="*/ 1098 w 10000"/>
              <a:gd name="connsiteY49" fmla="*/ 10000 h 10000"/>
              <a:gd name="connsiteX50" fmla="*/ 1119 w 10000"/>
              <a:gd name="connsiteY50" fmla="*/ 9992 h 10000"/>
              <a:gd name="connsiteX51" fmla="*/ 1751 w 10000"/>
              <a:gd name="connsiteY51" fmla="*/ 8034 h 10000"/>
              <a:gd name="connsiteX52" fmla="*/ 3534 w 10000"/>
              <a:gd name="connsiteY52" fmla="*/ 6924 h 10000"/>
              <a:gd name="connsiteX53" fmla="*/ 3523 w 10000"/>
              <a:gd name="connsiteY53" fmla="*/ 6664 h 10000"/>
              <a:gd name="connsiteX54" fmla="*/ 3534 w 10000"/>
              <a:gd name="connsiteY54" fmla="*/ 6471 h 10000"/>
              <a:gd name="connsiteX55" fmla="*/ 3554 w 10000"/>
              <a:gd name="connsiteY55" fmla="*/ 6277 h 10000"/>
              <a:gd name="connsiteX56" fmla="*/ 3575 w 10000"/>
              <a:gd name="connsiteY56" fmla="*/ 6084 h 10000"/>
              <a:gd name="connsiteX57" fmla="*/ 3617 w 10000"/>
              <a:gd name="connsiteY57" fmla="*/ 5899 h 10000"/>
              <a:gd name="connsiteX58" fmla="*/ 3668 w 10000"/>
              <a:gd name="connsiteY58" fmla="*/ 5714 h 10000"/>
              <a:gd name="connsiteX59" fmla="*/ 3741 w 10000"/>
              <a:gd name="connsiteY59" fmla="*/ 5538 h 10000"/>
              <a:gd name="connsiteX60" fmla="*/ 3813 w 10000"/>
              <a:gd name="connsiteY60" fmla="*/ 5353 h 10000"/>
              <a:gd name="connsiteX61" fmla="*/ 3896 w 10000"/>
              <a:gd name="connsiteY61" fmla="*/ 5185 h 10000"/>
              <a:gd name="connsiteX62" fmla="*/ 3990 w 10000"/>
              <a:gd name="connsiteY62" fmla="*/ 5017 h 10000"/>
              <a:gd name="connsiteX63" fmla="*/ 4093 w 10000"/>
              <a:gd name="connsiteY63" fmla="*/ 4849 h 10000"/>
              <a:gd name="connsiteX64" fmla="*/ 4207 w 10000"/>
              <a:gd name="connsiteY64" fmla="*/ 4689 h 10000"/>
              <a:gd name="connsiteX65" fmla="*/ 4332 w 10000"/>
              <a:gd name="connsiteY65" fmla="*/ 4538 h 10000"/>
              <a:gd name="connsiteX66" fmla="*/ 4456 w 10000"/>
              <a:gd name="connsiteY66" fmla="*/ 4387 h 10000"/>
              <a:gd name="connsiteX67" fmla="*/ 4601 w 10000"/>
              <a:gd name="connsiteY67" fmla="*/ 4244 h 10000"/>
              <a:gd name="connsiteX68" fmla="*/ 4746 w 10000"/>
              <a:gd name="connsiteY68" fmla="*/ 4109 h 10000"/>
              <a:gd name="connsiteX69" fmla="*/ 4902 w 10000"/>
              <a:gd name="connsiteY69" fmla="*/ 3975 h 10000"/>
              <a:gd name="connsiteX70" fmla="*/ 5067 w 10000"/>
              <a:gd name="connsiteY70" fmla="*/ 3849 h 10000"/>
              <a:gd name="connsiteX71" fmla="*/ 5244 w 10000"/>
              <a:gd name="connsiteY71" fmla="*/ 3731 h 10000"/>
              <a:gd name="connsiteX72" fmla="*/ 5420 w 10000"/>
              <a:gd name="connsiteY72" fmla="*/ 3613 h 10000"/>
              <a:gd name="connsiteX73" fmla="*/ 5596 w 10000"/>
              <a:gd name="connsiteY73" fmla="*/ 3504 h 10000"/>
              <a:gd name="connsiteX74" fmla="*/ 5793 w 10000"/>
              <a:gd name="connsiteY74" fmla="*/ 3412 h 10000"/>
              <a:gd name="connsiteX75" fmla="*/ 5990 w 10000"/>
              <a:gd name="connsiteY75" fmla="*/ 3319 h 10000"/>
              <a:gd name="connsiteX76" fmla="*/ 6197 w 10000"/>
              <a:gd name="connsiteY76" fmla="*/ 3235 h 10000"/>
              <a:gd name="connsiteX77" fmla="*/ 6404 w 10000"/>
              <a:gd name="connsiteY77" fmla="*/ 3160 h 10000"/>
              <a:gd name="connsiteX78" fmla="*/ 6611 w 10000"/>
              <a:gd name="connsiteY78" fmla="*/ 3092 h 10000"/>
              <a:gd name="connsiteX79" fmla="*/ 6829 w 10000"/>
              <a:gd name="connsiteY79" fmla="*/ 3025 h 10000"/>
              <a:gd name="connsiteX80" fmla="*/ 7057 w 10000"/>
              <a:gd name="connsiteY80" fmla="*/ 2975 h 10000"/>
              <a:gd name="connsiteX81" fmla="*/ 7285 w 10000"/>
              <a:gd name="connsiteY81" fmla="*/ 2933 h 10000"/>
              <a:gd name="connsiteX82" fmla="*/ 7513 w 10000"/>
              <a:gd name="connsiteY82" fmla="*/ 2899 h 10000"/>
              <a:gd name="connsiteX83" fmla="*/ 7751 w 10000"/>
              <a:gd name="connsiteY83" fmla="*/ 2874 h 10000"/>
              <a:gd name="connsiteX84" fmla="*/ 7990 w 10000"/>
              <a:gd name="connsiteY84" fmla="*/ 2866 h 10000"/>
              <a:gd name="connsiteX85" fmla="*/ 8228 w 10000"/>
              <a:gd name="connsiteY85" fmla="*/ 2857 h 10000"/>
              <a:gd name="connsiteX86" fmla="*/ 10000 w 10000"/>
              <a:gd name="connsiteY86" fmla="*/ 1429 h 10000"/>
              <a:gd name="connsiteX87" fmla="*/ 8228 w 10000"/>
              <a:gd name="connsiteY87" fmla="*/ 0 h 10000"/>
              <a:gd name="connsiteX0" fmla="*/ 8228 w 10000"/>
              <a:gd name="connsiteY0" fmla="*/ 0 h 10000"/>
              <a:gd name="connsiteX1" fmla="*/ 8228 w 10000"/>
              <a:gd name="connsiteY1" fmla="*/ 0 h 10000"/>
              <a:gd name="connsiteX2" fmla="*/ 7813 w 10000"/>
              <a:gd name="connsiteY2" fmla="*/ 8 h 10000"/>
              <a:gd name="connsiteX3" fmla="*/ 7389 w 10000"/>
              <a:gd name="connsiteY3" fmla="*/ 34 h 10000"/>
              <a:gd name="connsiteX4" fmla="*/ 6974 w 10000"/>
              <a:gd name="connsiteY4" fmla="*/ 76 h 10000"/>
              <a:gd name="connsiteX5" fmla="*/ 6570 w 10000"/>
              <a:gd name="connsiteY5" fmla="*/ 134 h 10000"/>
              <a:gd name="connsiteX6" fmla="*/ 6176 w 10000"/>
              <a:gd name="connsiteY6" fmla="*/ 210 h 10000"/>
              <a:gd name="connsiteX7" fmla="*/ 5782 w 10000"/>
              <a:gd name="connsiteY7" fmla="*/ 303 h 10000"/>
              <a:gd name="connsiteX8" fmla="*/ 5399 w 10000"/>
              <a:gd name="connsiteY8" fmla="*/ 403 h 10000"/>
              <a:gd name="connsiteX9" fmla="*/ 5026 w 10000"/>
              <a:gd name="connsiteY9" fmla="*/ 529 h 10000"/>
              <a:gd name="connsiteX10" fmla="*/ 4663 w 10000"/>
              <a:gd name="connsiteY10" fmla="*/ 655 h 10000"/>
              <a:gd name="connsiteX11" fmla="*/ 4311 w 10000"/>
              <a:gd name="connsiteY11" fmla="*/ 807 h 10000"/>
              <a:gd name="connsiteX12" fmla="*/ 3959 w 10000"/>
              <a:gd name="connsiteY12" fmla="*/ 966 h 10000"/>
              <a:gd name="connsiteX13" fmla="*/ 3627 w 10000"/>
              <a:gd name="connsiteY13" fmla="*/ 1143 h 10000"/>
              <a:gd name="connsiteX14" fmla="*/ 3306 w 10000"/>
              <a:gd name="connsiteY14" fmla="*/ 1328 h 10000"/>
              <a:gd name="connsiteX15" fmla="*/ 2995 w 10000"/>
              <a:gd name="connsiteY15" fmla="*/ 1521 h 10000"/>
              <a:gd name="connsiteX16" fmla="*/ 2694 w 10000"/>
              <a:gd name="connsiteY16" fmla="*/ 1731 h 10000"/>
              <a:gd name="connsiteX17" fmla="*/ 2404 w 10000"/>
              <a:gd name="connsiteY17" fmla="*/ 1958 h 10000"/>
              <a:gd name="connsiteX18" fmla="*/ 2135 w 10000"/>
              <a:gd name="connsiteY18" fmla="*/ 2185 h 10000"/>
              <a:gd name="connsiteX19" fmla="*/ 1876 w 10000"/>
              <a:gd name="connsiteY19" fmla="*/ 2429 h 10000"/>
              <a:gd name="connsiteX20" fmla="*/ 1637 w 10000"/>
              <a:gd name="connsiteY20" fmla="*/ 2681 h 10000"/>
              <a:gd name="connsiteX21" fmla="*/ 1399 w 10000"/>
              <a:gd name="connsiteY21" fmla="*/ 2941 h 10000"/>
              <a:gd name="connsiteX22" fmla="*/ 1192 w 10000"/>
              <a:gd name="connsiteY22" fmla="*/ 3210 h 10000"/>
              <a:gd name="connsiteX23" fmla="*/ 995 w 10000"/>
              <a:gd name="connsiteY23" fmla="*/ 3487 h 10000"/>
              <a:gd name="connsiteX24" fmla="*/ 808 w 10000"/>
              <a:gd name="connsiteY24" fmla="*/ 3782 h 10000"/>
              <a:gd name="connsiteX25" fmla="*/ 642 w 10000"/>
              <a:gd name="connsiteY25" fmla="*/ 4076 h 10000"/>
              <a:gd name="connsiteX26" fmla="*/ 497 w 10000"/>
              <a:gd name="connsiteY26" fmla="*/ 4378 h 10000"/>
              <a:gd name="connsiteX27" fmla="*/ 363 w 10000"/>
              <a:gd name="connsiteY27" fmla="*/ 4689 h 10000"/>
              <a:gd name="connsiteX28" fmla="*/ 259 w 10000"/>
              <a:gd name="connsiteY28" fmla="*/ 5000 h 10000"/>
              <a:gd name="connsiteX29" fmla="*/ 166 w 10000"/>
              <a:gd name="connsiteY29" fmla="*/ 5328 h 10000"/>
              <a:gd name="connsiteX30" fmla="*/ 93 w 10000"/>
              <a:gd name="connsiteY30" fmla="*/ 5655 h 10000"/>
              <a:gd name="connsiteX31" fmla="*/ 41 w 10000"/>
              <a:gd name="connsiteY31" fmla="*/ 5983 h 10000"/>
              <a:gd name="connsiteX32" fmla="*/ 10 w 10000"/>
              <a:gd name="connsiteY32" fmla="*/ 6328 h 10000"/>
              <a:gd name="connsiteX33" fmla="*/ 0 w 10000"/>
              <a:gd name="connsiteY33" fmla="*/ 6664 h 10000"/>
              <a:gd name="connsiteX34" fmla="*/ 0 w 10000"/>
              <a:gd name="connsiteY34" fmla="*/ 6891 h 10000"/>
              <a:gd name="connsiteX35" fmla="*/ 10 w 10000"/>
              <a:gd name="connsiteY35" fmla="*/ 7118 h 10000"/>
              <a:gd name="connsiteX36" fmla="*/ 41 w 10000"/>
              <a:gd name="connsiteY36" fmla="*/ 7345 h 10000"/>
              <a:gd name="connsiteX37" fmla="*/ 73 w 10000"/>
              <a:gd name="connsiteY37" fmla="*/ 7563 h 10000"/>
              <a:gd name="connsiteX38" fmla="*/ 114 w 10000"/>
              <a:gd name="connsiteY38" fmla="*/ 7782 h 10000"/>
              <a:gd name="connsiteX39" fmla="*/ 155 w 10000"/>
              <a:gd name="connsiteY39" fmla="*/ 8000 h 10000"/>
              <a:gd name="connsiteX40" fmla="*/ 218 w 10000"/>
              <a:gd name="connsiteY40" fmla="*/ 8210 h 10000"/>
              <a:gd name="connsiteX41" fmla="*/ 280 w 10000"/>
              <a:gd name="connsiteY41" fmla="*/ 8420 h 10000"/>
              <a:gd name="connsiteX42" fmla="*/ 363 w 10000"/>
              <a:gd name="connsiteY42" fmla="*/ 8630 h 10000"/>
              <a:gd name="connsiteX43" fmla="*/ 446 w 10000"/>
              <a:gd name="connsiteY43" fmla="*/ 8832 h 10000"/>
              <a:gd name="connsiteX44" fmla="*/ 528 w 10000"/>
              <a:gd name="connsiteY44" fmla="*/ 9034 h 10000"/>
              <a:gd name="connsiteX45" fmla="*/ 632 w 10000"/>
              <a:gd name="connsiteY45" fmla="*/ 9235 h 10000"/>
              <a:gd name="connsiteX46" fmla="*/ 736 w 10000"/>
              <a:gd name="connsiteY46" fmla="*/ 9437 h 10000"/>
              <a:gd name="connsiteX47" fmla="*/ 850 w 10000"/>
              <a:gd name="connsiteY47" fmla="*/ 9622 h 10000"/>
              <a:gd name="connsiteX48" fmla="*/ 974 w 10000"/>
              <a:gd name="connsiteY48" fmla="*/ 9815 h 10000"/>
              <a:gd name="connsiteX49" fmla="*/ 1098 w 10000"/>
              <a:gd name="connsiteY49" fmla="*/ 10000 h 10000"/>
              <a:gd name="connsiteX50" fmla="*/ 1119 w 10000"/>
              <a:gd name="connsiteY50" fmla="*/ 9992 h 10000"/>
              <a:gd name="connsiteX51" fmla="*/ 1751 w 10000"/>
              <a:gd name="connsiteY51" fmla="*/ 8034 h 10000"/>
              <a:gd name="connsiteX52" fmla="*/ 3523 w 10000"/>
              <a:gd name="connsiteY52" fmla="*/ 6664 h 10000"/>
              <a:gd name="connsiteX53" fmla="*/ 3534 w 10000"/>
              <a:gd name="connsiteY53" fmla="*/ 6471 h 10000"/>
              <a:gd name="connsiteX54" fmla="*/ 3554 w 10000"/>
              <a:gd name="connsiteY54" fmla="*/ 6277 h 10000"/>
              <a:gd name="connsiteX55" fmla="*/ 3575 w 10000"/>
              <a:gd name="connsiteY55" fmla="*/ 6084 h 10000"/>
              <a:gd name="connsiteX56" fmla="*/ 3617 w 10000"/>
              <a:gd name="connsiteY56" fmla="*/ 5899 h 10000"/>
              <a:gd name="connsiteX57" fmla="*/ 3668 w 10000"/>
              <a:gd name="connsiteY57" fmla="*/ 5714 h 10000"/>
              <a:gd name="connsiteX58" fmla="*/ 3741 w 10000"/>
              <a:gd name="connsiteY58" fmla="*/ 5538 h 10000"/>
              <a:gd name="connsiteX59" fmla="*/ 3813 w 10000"/>
              <a:gd name="connsiteY59" fmla="*/ 5353 h 10000"/>
              <a:gd name="connsiteX60" fmla="*/ 3896 w 10000"/>
              <a:gd name="connsiteY60" fmla="*/ 5185 h 10000"/>
              <a:gd name="connsiteX61" fmla="*/ 3990 w 10000"/>
              <a:gd name="connsiteY61" fmla="*/ 5017 h 10000"/>
              <a:gd name="connsiteX62" fmla="*/ 4093 w 10000"/>
              <a:gd name="connsiteY62" fmla="*/ 4849 h 10000"/>
              <a:gd name="connsiteX63" fmla="*/ 4207 w 10000"/>
              <a:gd name="connsiteY63" fmla="*/ 4689 h 10000"/>
              <a:gd name="connsiteX64" fmla="*/ 4332 w 10000"/>
              <a:gd name="connsiteY64" fmla="*/ 4538 h 10000"/>
              <a:gd name="connsiteX65" fmla="*/ 4456 w 10000"/>
              <a:gd name="connsiteY65" fmla="*/ 4387 h 10000"/>
              <a:gd name="connsiteX66" fmla="*/ 4601 w 10000"/>
              <a:gd name="connsiteY66" fmla="*/ 4244 h 10000"/>
              <a:gd name="connsiteX67" fmla="*/ 4746 w 10000"/>
              <a:gd name="connsiteY67" fmla="*/ 4109 h 10000"/>
              <a:gd name="connsiteX68" fmla="*/ 4902 w 10000"/>
              <a:gd name="connsiteY68" fmla="*/ 3975 h 10000"/>
              <a:gd name="connsiteX69" fmla="*/ 5067 w 10000"/>
              <a:gd name="connsiteY69" fmla="*/ 3849 h 10000"/>
              <a:gd name="connsiteX70" fmla="*/ 5244 w 10000"/>
              <a:gd name="connsiteY70" fmla="*/ 3731 h 10000"/>
              <a:gd name="connsiteX71" fmla="*/ 5420 w 10000"/>
              <a:gd name="connsiteY71" fmla="*/ 3613 h 10000"/>
              <a:gd name="connsiteX72" fmla="*/ 5596 w 10000"/>
              <a:gd name="connsiteY72" fmla="*/ 3504 h 10000"/>
              <a:gd name="connsiteX73" fmla="*/ 5793 w 10000"/>
              <a:gd name="connsiteY73" fmla="*/ 3412 h 10000"/>
              <a:gd name="connsiteX74" fmla="*/ 5990 w 10000"/>
              <a:gd name="connsiteY74" fmla="*/ 3319 h 10000"/>
              <a:gd name="connsiteX75" fmla="*/ 6197 w 10000"/>
              <a:gd name="connsiteY75" fmla="*/ 3235 h 10000"/>
              <a:gd name="connsiteX76" fmla="*/ 6404 w 10000"/>
              <a:gd name="connsiteY76" fmla="*/ 3160 h 10000"/>
              <a:gd name="connsiteX77" fmla="*/ 6611 w 10000"/>
              <a:gd name="connsiteY77" fmla="*/ 3092 h 10000"/>
              <a:gd name="connsiteX78" fmla="*/ 6829 w 10000"/>
              <a:gd name="connsiteY78" fmla="*/ 3025 h 10000"/>
              <a:gd name="connsiteX79" fmla="*/ 7057 w 10000"/>
              <a:gd name="connsiteY79" fmla="*/ 2975 h 10000"/>
              <a:gd name="connsiteX80" fmla="*/ 7285 w 10000"/>
              <a:gd name="connsiteY80" fmla="*/ 2933 h 10000"/>
              <a:gd name="connsiteX81" fmla="*/ 7513 w 10000"/>
              <a:gd name="connsiteY81" fmla="*/ 2899 h 10000"/>
              <a:gd name="connsiteX82" fmla="*/ 7751 w 10000"/>
              <a:gd name="connsiteY82" fmla="*/ 2874 h 10000"/>
              <a:gd name="connsiteX83" fmla="*/ 7990 w 10000"/>
              <a:gd name="connsiteY83" fmla="*/ 2866 h 10000"/>
              <a:gd name="connsiteX84" fmla="*/ 8228 w 10000"/>
              <a:gd name="connsiteY84" fmla="*/ 2857 h 10000"/>
              <a:gd name="connsiteX85" fmla="*/ 10000 w 10000"/>
              <a:gd name="connsiteY85" fmla="*/ 1429 h 10000"/>
              <a:gd name="connsiteX86" fmla="*/ 8228 w 10000"/>
              <a:gd name="connsiteY86" fmla="*/ 0 h 10000"/>
              <a:gd name="connsiteX0" fmla="*/ 8228 w 10000"/>
              <a:gd name="connsiteY0" fmla="*/ 0 h 10000"/>
              <a:gd name="connsiteX1" fmla="*/ 8228 w 10000"/>
              <a:gd name="connsiteY1" fmla="*/ 0 h 10000"/>
              <a:gd name="connsiteX2" fmla="*/ 7813 w 10000"/>
              <a:gd name="connsiteY2" fmla="*/ 8 h 10000"/>
              <a:gd name="connsiteX3" fmla="*/ 7389 w 10000"/>
              <a:gd name="connsiteY3" fmla="*/ 34 h 10000"/>
              <a:gd name="connsiteX4" fmla="*/ 6974 w 10000"/>
              <a:gd name="connsiteY4" fmla="*/ 76 h 10000"/>
              <a:gd name="connsiteX5" fmla="*/ 6570 w 10000"/>
              <a:gd name="connsiteY5" fmla="*/ 134 h 10000"/>
              <a:gd name="connsiteX6" fmla="*/ 6176 w 10000"/>
              <a:gd name="connsiteY6" fmla="*/ 210 h 10000"/>
              <a:gd name="connsiteX7" fmla="*/ 5782 w 10000"/>
              <a:gd name="connsiteY7" fmla="*/ 303 h 10000"/>
              <a:gd name="connsiteX8" fmla="*/ 5399 w 10000"/>
              <a:gd name="connsiteY8" fmla="*/ 403 h 10000"/>
              <a:gd name="connsiteX9" fmla="*/ 5026 w 10000"/>
              <a:gd name="connsiteY9" fmla="*/ 529 h 10000"/>
              <a:gd name="connsiteX10" fmla="*/ 4663 w 10000"/>
              <a:gd name="connsiteY10" fmla="*/ 655 h 10000"/>
              <a:gd name="connsiteX11" fmla="*/ 4311 w 10000"/>
              <a:gd name="connsiteY11" fmla="*/ 807 h 10000"/>
              <a:gd name="connsiteX12" fmla="*/ 3959 w 10000"/>
              <a:gd name="connsiteY12" fmla="*/ 966 h 10000"/>
              <a:gd name="connsiteX13" fmla="*/ 3627 w 10000"/>
              <a:gd name="connsiteY13" fmla="*/ 1143 h 10000"/>
              <a:gd name="connsiteX14" fmla="*/ 3306 w 10000"/>
              <a:gd name="connsiteY14" fmla="*/ 1328 h 10000"/>
              <a:gd name="connsiteX15" fmla="*/ 2995 w 10000"/>
              <a:gd name="connsiteY15" fmla="*/ 1521 h 10000"/>
              <a:gd name="connsiteX16" fmla="*/ 2694 w 10000"/>
              <a:gd name="connsiteY16" fmla="*/ 1731 h 10000"/>
              <a:gd name="connsiteX17" fmla="*/ 2404 w 10000"/>
              <a:gd name="connsiteY17" fmla="*/ 1958 h 10000"/>
              <a:gd name="connsiteX18" fmla="*/ 2135 w 10000"/>
              <a:gd name="connsiteY18" fmla="*/ 2185 h 10000"/>
              <a:gd name="connsiteX19" fmla="*/ 1876 w 10000"/>
              <a:gd name="connsiteY19" fmla="*/ 2429 h 10000"/>
              <a:gd name="connsiteX20" fmla="*/ 1637 w 10000"/>
              <a:gd name="connsiteY20" fmla="*/ 2681 h 10000"/>
              <a:gd name="connsiteX21" fmla="*/ 1399 w 10000"/>
              <a:gd name="connsiteY21" fmla="*/ 2941 h 10000"/>
              <a:gd name="connsiteX22" fmla="*/ 1192 w 10000"/>
              <a:gd name="connsiteY22" fmla="*/ 3210 h 10000"/>
              <a:gd name="connsiteX23" fmla="*/ 995 w 10000"/>
              <a:gd name="connsiteY23" fmla="*/ 3487 h 10000"/>
              <a:gd name="connsiteX24" fmla="*/ 808 w 10000"/>
              <a:gd name="connsiteY24" fmla="*/ 3782 h 10000"/>
              <a:gd name="connsiteX25" fmla="*/ 642 w 10000"/>
              <a:gd name="connsiteY25" fmla="*/ 4076 h 10000"/>
              <a:gd name="connsiteX26" fmla="*/ 497 w 10000"/>
              <a:gd name="connsiteY26" fmla="*/ 4378 h 10000"/>
              <a:gd name="connsiteX27" fmla="*/ 363 w 10000"/>
              <a:gd name="connsiteY27" fmla="*/ 4689 h 10000"/>
              <a:gd name="connsiteX28" fmla="*/ 259 w 10000"/>
              <a:gd name="connsiteY28" fmla="*/ 5000 h 10000"/>
              <a:gd name="connsiteX29" fmla="*/ 166 w 10000"/>
              <a:gd name="connsiteY29" fmla="*/ 5328 h 10000"/>
              <a:gd name="connsiteX30" fmla="*/ 93 w 10000"/>
              <a:gd name="connsiteY30" fmla="*/ 5655 h 10000"/>
              <a:gd name="connsiteX31" fmla="*/ 41 w 10000"/>
              <a:gd name="connsiteY31" fmla="*/ 5983 h 10000"/>
              <a:gd name="connsiteX32" fmla="*/ 10 w 10000"/>
              <a:gd name="connsiteY32" fmla="*/ 6328 h 10000"/>
              <a:gd name="connsiteX33" fmla="*/ 0 w 10000"/>
              <a:gd name="connsiteY33" fmla="*/ 6664 h 10000"/>
              <a:gd name="connsiteX34" fmla="*/ 0 w 10000"/>
              <a:gd name="connsiteY34" fmla="*/ 6891 h 10000"/>
              <a:gd name="connsiteX35" fmla="*/ 10 w 10000"/>
              <a:gd name="connsiteY35" fmla="*/ 7118 h 10000"/>
              <a:gd name="connsiteX36" fmla="*/ 41 w 10000"/>
              <a:gd name="connsiteY36" fmla="*/ 7345 h 10000"/>
              <a:gd name="connsiteX37" fmla="*/ 73 w 10000"/>
              <a:gd name="connsiteY37" fmla="*/ 7563 h 10000"/>
              <a:gd name="connsiteX38" fmla="*/ 114 w 10000"/>
              <a:gd name="connsiteY38" fmla="*/ 7782 h 10000"/>
              <a:gd name="connsiteX39" fmla="*/ 155 w 10000"/>
              <a:gd name="connsiteY39" fmla="*/ 8000 h 10000"/>
              <a:gd name="connsiteX40" fmla="*/ 218 w 10000"/>
              <a:gd name="connsiteY40" fmla="*/ 8210 h 10000"/>
              <a:gd name="connsiteX41" fmla="*/ 280 w 10000"/>
              <a:gd name="connsiteY41" fmla="*/ 8420 h 10000"/>
              <a:gd name="connsiteX42" fmla="*/ 363 w 10000"/>
              <a:gd name="connsiteY42" fmla="*/ 8630 h 10000"/>
              <a:gd name="connsiteX43" fmla="*/ 446 w 10000"/>
              <a:gd name="connsiteY43" fmla="*/ 8832 h 10000"/>
              <a:gd name="connsiteX44" fmla="*/ 528 w 10000"/>
              <a:gd name="connsiteY44" fmla="*/ 9034 h 10000"/>
              <a:gd name="connsiteX45" fmla="*/ 632 w 10000"/>
              <a:gd name="connsiteY45" fmla="*/ 9235 h 10000"/>
              <a:gd name="connsiteX46" fmla="*/ 736 w 10000"/>
              <a:gd name="connsiteY46" fmla="*/ 9437 h 10000"/>
              <a:gd name="connsiteX47" fmla="*/ 850 w 10000"/>
              <a:gd name="connsiteY47" fmla="*/ 9622 h 10000"/>
              <a:gd name="connsiteX48" fmla="*/ 974 w 10000"/>
              <a:gd name="connsiteY48" fmla="*/ 9815 h 10000"/>
              <a:gd name="connsiteX49" fmla="*/ 1098 w 10000"/>
              <a:gd name="connsiteY49" fmla="*/ 10000 h 10000"/>
              <a:gd name="connsiteX50" fmla="*/ 1119 w 10000"/>
              <a:gd name="connsiteY50" fmla="*/ 9992 h 10000"/>
              <a:gd name="connsiteX51" fmla="*/ 1751 w 10000"/>
              <a:gd name="connsiteY51" fmla="*/ 8034 h 10000"/>
              <a:gd name="connsiteX52" fmla="*/ 3534 w 10000"/>
              <a:gd name="connsiteY52" fmla="*/ 6471 h 10000"/>
              <a:gd name="connsiteX53" fmla="*/ 3554 w 10000"/>
              <a:gd name="connsiteY53" fmla="*/ 6277 h 10000"/>
              <a:gd name="connsiteX54" fmla="*/ 3575 w 10000"/>
              <a:gd name="connsiteY54" fmla="*/ 6084 h 10000"/>
              <a:gd name="connsiteX55" fmla="*/ 3617 w 10000"/>
              <a:gd name="connsiteY55" fmla="*/ 5899 h 10000"/>
              <a:gd name="connsiteX56" fmla="*/ 3668 w 10000"/>
              <a:gd name="connsiteY56" fmla="*/ 5714 h 10000"/>
              <a:gd name="connsiteX57" fmla="*/ 3741 w 10000"/>
              <a:gd name="connsiteY57" fmla="*/ 5538 h 10000"/>
              <a:gd name="connsiteX58" fmla="*/ 3813 w 10000"/>
              <a:gd name="connsiteY58" fmla="*/ 5353 h 10000"/>
              <a:gd name="connsiteX59" fmla="*/ 3896 w 10000"/>
              <a:gd name="connsiteY59" fmla="*/ 5185 h 10000"/>
              <a:gd name="connsiteX60" fmla="*/ 3990 w 10000"/>
              <a:gd name="connsiteY60" fmla="*/ 5017 h 10000"/>
              <a:gd name="connsiteX61" fmla="*/ 4093 w 10000"/>
              <a:gd name="connsiteY61" fmla="*/ 4849 h 10000"/>
              <a:gd name="connsiteX62" fmla="*/ 4207 w 10000"/>
              <a:gd name="connsiteY62" fmla="*/ 4689 h 10000"/>
              <a:gd name="connsiteX63" fmla="*/ 4332 w 10000"/>
              <a:gd name="connsiteY63" fmla="*/ 4538 h 10000"/>
              <a:gd name="connsiteX64" fmla="*/ 4456 w 10000"/>
              <a:gd name="connsiteY64" fmla="*/ 4387 h 10000"/>
              <a:gd name="connsiteX65" fmla="*/ 4601 w 10000"/>
              <a:gd name="connsiteY65" fmla="*/ 4244 h 10000"/>
              <a:gd name="connsiteX66" fmla="*/ 4746 w 10000"/>
              <a:gd name="connsiteY66" fmla="*/ 4109 h 10000"/>
              <a:gd name="connsiteX67" fmla="*/ 4902 w 10000"/>
              <a:gd name="connsiteY67" fmla="*/ 3975 h 10000"/>
              <a:gd name="connsiteX68" fmla="*/ 5067 w 10000"/>
              <a:gd name="connsiteY68" fmla="*/ 3849 h 10000"/>
              <a:gd name="connsiteX69" fmla="*/ 5244 w 10000"/>
              <a:gd name="connsiteY69" fmla="*/ 3731 h 10000"/>
              <a:gd name="connsiteX70" fmla="*/ 5420 w 10000"/>
              <a:gd name="connsiteY70" fmla="*/ 3613 h 10000"/>
              <a:gd name="connsiteX71" fmla="*/ 5596 w 10000"/>
              <a:gd name="connsiteY71" fmla="*/ 3504 h 10000"/>
              <a:gd name="connsiteX72" fmla="*/ 5793 w 10000"/>
              <a:gd name="connsiteY72" fmla="*/ 3412 h 10000"/>
              <a:gd name="connsiteX73" fmla="*/ 5990 w 10000"/>
              <a:gd name="connsiteY73" fmla="*/ 3319 h 10000"/>
              <a:gd name="connsiteX74" fmla="*/ 6197 w 10000"/>
              <a:gd name="connsiteY74" fmla="*/ 3235 h 10000"/>
              <a:gd name="connsiteX75" fmla="*/ 6404 w 10000"/>
              <a:gd name="connsiteY75" fmla="*/ 3160 h 10000"/>
              <a:gd name="connsiteX76" fmla="*/ 6611 w 10000"/>
              <a:gd name="connsiteY76" fmla="*/ 3092 h 10000"/>
              <a:gd name="connsiteX77" fmla="*/ 6829 w 10000"/>
              <a:gd name="connsiteY77" fmla="*/ 3025 h 10000"/>
              <a:gd name="connsiteX78" fmla="*/ 7057 w 10000"/>
              <a:gd name="connsiteY78" fmla="*/ 2975 h 10000"/>
              <a:gd name="connsiteX79" fmla="*/ 7285 w 10000"/>
              <a:gd name="connsiteY79" fmla="*/ 2933 h 10000"/>
              <a:gd name="connsiteX80" fmla="*/ 7513 w 10000"/>
              <a:gd name="connsiteY80" fmla="*/ 2899 h 10000"/>
              <a:gd name="connsiteX81" fmla="*/ 7751 w 10000"/>
              <a:gd name="connsiteY81" fmla="*/ 2874 h 10000"/>
              <a:gd name="connsiteX82" fmla="*/ 7990 w 10000"/>
              <a:gd name="connsiteY82" fmla="*/ 2866 h 10000"/>
              <a:gd name="connsiteX83" fmla="*/ 8228 w 10000"/>
              <a:gd name="connsiteY83" fmla="*/ 2857 h 10000"/>
              <a:gd name="connsiteX84" fmla="*/ 10000 w 10000"/>
              <a:gd name="connsiteY84" fmla="*/ 1429 h 10000"/>
              <a:gd name="connsiteX85" fmla="*/ 8228 w 10000"/>
              <a:gd name="connsiteY85" fmla="*/ 0 h 10000"/>
              <a:gd name="connsiteX0" fmla="*/ 8228 w 10000"/>
              <a:gd name="connsiteY0" fmla="*/ 0 h 10000"/>
              <a:gd name="connsiteX1" fmla="*/ 8228 w 10000"/>
              <a:gd name="connsiteY1" fmla="*/ 0 h 10000"/>
              <a:gd name="connsiteX2" fmla="*/ 7813 w 10000"/>
              <a:gd name="connsiteY2" fmla="*/ 8 h 10000"/>
              <a:gd name="connsiteX3" fmla="*/ 7389 w 10000"/>
              <a:gd name="connsiteY3" fmla="*/ 34 h 10000"/>
              <a:gd name="connsiteX4" fmla="*/ 6974 w 10000"/>
              <a:gd name="connsiteY4" fmla="*/ 76 h 10000"/>
              <a:gd name="connsiteX5" fmla="*/ 6570 w 10000"/>
              <a:gd name="connsiteY5" fmla="*/ 134 h 10000"/>
              <a:gd name="connsiteX6" fmla="*/ 6176 w 10000"/>
              <a:gd name="connsiteY6" fmla="*/ 210 h 10000"/>
              <a:gd name="connsiteX7" fmla="*/ 5782 w 10000"/>
              <a:gd name="connsiteY7" fmla="*/ 303 h 10000"/>
              <a:gd name="connsiteX8" fmla="*/ 5399 w 10000"/>
              <a:gd name="connsiteY8" fmla="*/ 403 h 10000"/>
              <a:gd name="connsiteX9" fmla="*/ 5026 w 10000"/>
              <a:gd name="connsiteY9" fmla="*/ 529 h 10000"/>
              <a:gd name="connsiteX10" fmla="*/ 4663 w 10000"/>
              <a:gd name="connsiteY10" fmla="*/ 655 h 10000"/>
              <a:gd name="connsiteX11" fmla="*/ 4311 w 10000"/>
              <a:gd name="connsiteY11" fmla="*/ 807 h 10000"/>
              <a:gd name="connsiteX12" fmla="*/ 3959 w 10000"/>
              <a:gd name="connsiteY12" fmla="*/ 966 h 10000"/>
              <a:gd name="connsiteX13" fmla="*/ 3627 w 10000"/>
              <a:gd name="connsiteY13" fmla="*/ 1143 h 10000"/>
              <a:gd name="connsiteX14" fmla="*/ 3306 w 10000"/>
              <a:gd name="connsiteY14" fmla="*/ 1328 h 10000"/>
              <a:gd name="connsiteX15" fmla="*/ 2995 w 10000"/>
              <a:gd name="connsiteY15" fmla="*/ 1521 h 10000"/>
              <a:gd name="connsiteX16" fmla="*/ 2694 w 10000"/>
              <a:gd name="connsiteY16" fmla="*/ 1731 h 10000"/>
              <a:gd name="connsiteX17" fmla="*/ 2404 w 10000"/>
              <a:gd name="connsiteY17" fmla="*/ 1958 h 10000"/>
              <a:gd name="connsiteX18" fmla="*/ 2135 w 10000"/>
              <a:gd name="connsiteY18" fmla="*/ 2185 h 10000"/>
              <a:gd name="connsiteX19" fmla="*/ 1876 w 10000"/>
              <a:gd name="connsiteY19" fmla="*/ 2429 h 10000"/>
              <a:gd name="connsiteX20" fmla="*/ 1637 w 10000"/>
              <a:gd name="connsiteY20" fmla="*/ 2681 h 10000"/>
              <a:gd name="connsiteX21" fmla="*/ 1399 w 10000"/>
              <a:gd name="connsiteY21" fmla="*/ 2941 h 10000"/>
              <a:gd name="connsiteX22" fmla="*/ 1192 w 10000"/>
              <a:gd name="connsiteY22" fmla="*/ 3210 h 10000"/>
              <a:gd name="connsiteX23" fmla="*/ 995 w 10000"/>
              <a:gd name="connsiteY23" fmla="*/ 3487 h 10000"/>
              <a:gd name="connsiteX24" fmla="*/ 808 w 10000"/>
              <a:gd name="connsiteY24" fmla="*/ 3782 h 10000"/>
              <a:gd name="connsiteX25" fmla="*/ 642 w 10000"/>
              <a:gd name="connsiteY25" fmla="*/ 4076 h 10000"/>
              <a:gd name="connsiteX26" fmla="*/ 497 w 10000"/>
              <a:gd name="connsiteY26" fmla="*/ 4378 h 10000"/>
              <a:gd name="connsiteX27" fmla="*/ 363 w 10000"/>
              <a:gd name="connsiteY27" fmla="*/ 4689 h 10000"/>
              <a:gd name="connsiteX28" fmla="*/ 259 w 10000"/>
              <a:gd name="connsiteY28" fmla="*/ 5000 h 10000"/>
              <a:gd name="connsiteX29" fmla="*/ 166 w 10000"/>
              <a:gd name="connsiteY29" fmla="*/ 5328 h 10000"/>
              <a:gd name="connsiteX30" fmla="*/ 93 w 10000"/>
              <a:gd name="connsiteY30" fmla="*/ 5655 h 10000"/>
              <a:gd name="connsiteX31" fmla="*/ 41 w 10000"/>
              <a:gd name="connsiteY31" fmla="*/ 5983 h 10000"/>
              <a:gd name="connsiteX32" fmla="*/ 10 w 10000"/>
              <a:gd name="connsiteY32" fmla="*/ 6328 h 10000"/>
              <a:gd name="connsiteX33" fmla="*/ 0 w 10000"/>
              <a:gd name="connsiteY33" fmla="*/ 6664 h 10000"/>
              <a:gd name="connsiteX34" fmla="*/ 0 w 10000"/>
              <a:gd name="connsiteY34" fmla="*/ 6891 h 10000"/>
              <a:gd name="connsiteX35" fmla="*/ 10 w 10000"/>
              <a:gd name="connsiteY35" fmla="*/ 7118 h 10000"/>
              <a:gd name="connsiteX36" fmla="*/ 41 w 10000"/>
              <a:gd name="connsiteY36" fmla="*/ 7345 h 10000"/>
              <a:gd name="connsiteX37" fmla="*/ 73 w 10000"/>
              <a:gd name="connsiteY37" fmla="*/ 7563 h 10000"/>
              <a:gd name="connsiteX38" fmla="*/ 114 w 10000"/>
              <a:gd name="connsiteY38" fmla="*/ 7782 h 10000"/>
              <a:gd name="connsiteX39" fmla="*/ 155 w 10000"/>
              <a:gd name="connsiteY39" fmla="*/ 8000 h 10000"/>
              <a:gd name="connsiteX40" fmla="*/ 218 w 10000"/>
              <a:gd name="connsiteY40" fmla="*/ 8210 h 10000"/>
              <a:gd name="connsiteX41" fmla="*/ 280 w 10000"/>
              <a:gd name="connsiteY41" fmla="*/ 8420 h 10000"/>
              <a:gd name="connsiteX42" fmla="*/ 363 w 10000"/>
              <a:gd name="connsiteY42" fmla="*/ 8630 h 10000"/>
              <a:gd name="connsiteX43" fmla="*/ 446 w 10000"/>
              <a:gd name="connsiteY43" fmla="*/ 8832 h 10000"/>
              <a:gd name="connsiteX44" fmla="*/ 528 w 10000"/>
              <a:gd name="connsiteY44" fmla="*/ 9034 h 10000"/>
              <a:gd name="connsiteX45" fmla="*/ 632 w 10000"/>
              <a:gd name="connsiteY45" fmla="*/ 9235 h 10000"/>
              <a:gd name="connsiteX46" fmla="*/ 736 w 10000"/>
              <a:gd name="connsiteY46" fmla="*/ 9437 h 10000"/>
              <a:gd name="connsiteX47" fmla="*/ 850 w 10000"/>
              <a:gd name="connsiteY47" fmla="*/ 9622 h 10000"/>
              <a:gd name="connsiteX48" fmla="*/ 974 w 10000"/>
              <a:gd name="connsiteY48" fmla="*/ 9815 h 10000"/>
              <a:gd name="connsiteX49" fmla="*/ 1098 w 10000"/>
              <a:gd name="connsiteY49" fmla="*/ 10000 h 10000"/>
              <a:gd name="connsiteX50" fmla="*/ 1751 w 10000"/>
              <a:gd name="connsiteY50" fmla="*/ 8034 h 10000"/>
              <a:gd name="connsiteX51" fmla="*/ 3534 w 10000"/>
              <a:gd name="connsiteY51" fmla="*/ 6471 h 10000"/>
              <a:gd name="connsiteX52" fmla="*/ 3554 w 10000"/>
              <a:gd name="connsiteY52" fmla="*/ 6277 h 10000"/>
              <a:gd name="connsiteX53" fmla="*/ 3575 w 10000"/>
              <a:gd name="connsiteY53" fmla="*/ 6084 h 10000"/>
              <a:gd name="connsiteX54" fmla="*/ 3617 w 10000"/>
              <a:gd name="connsiteY54" fmla="*/ 5899 h 10000"/>
              <a:gd name="connsiteX55" fmla="*/ 3668 w 10000"/>
              <a:gd name="connsiteY55" fmla="*/ 5714 h 10000"/>
              <a:gd name="connsiteX56" fmla="*/ 3741 w 10000"/>
              <a:gd name="connsiteY56" fmla="*/ 5538 h 10000"/>
              <a:gd name="connsiteX57" fmla="*/ 3813 w 10000"/>
              <a:gd name="connsiteY57" fmla="*/ 5353 h 10000"/>
              <a:gd name="connsiteX58" fmla="*/ 3896 w 10000"/>
              <a:gd name="connsiteY58" fmla="*/ 5185 h 10000"/>
              <a:gd name="connsiteX59" fmla="*/ 3990 w 10000"/>
              <a:gd name="connsiteY59" fmla="*/ 5017 h 10000"/>
              <a:gd name="connsiteX60" fmla="*/ 4093 w 10000"/>
              <a:gd name="connsiteY60" fmla="*/ 4849 h 10000"/>
              <a:gd name="connsiteX61" fmla="*/ 4207 w 10000"/>
              <a:gd name="connsiteY61" fmla="*/ 4689 h 10000"/>
              <a:gd name="connsiteX62" fmla="*/ 4332 w 10000"/>
              <a:gd name="connsiteY62" fmla="*/ 4538 h 10000"/>
              <a:gd name="connsiteX63" fmla="*/ 4456 w 10000"/>
              <a:gd name="connsiteY63" fmla="*/ 4387 h 10000"/>
              <a:gd name="connsiteX64" fmla="*/ 4601 w 10000"/>
              <a:gd name="connsiteY64" fmla="*/ 4244 h 10000"/>
              <a:gd name="connsiteX65" fmla="*/ 4746 w 10000"/>
              <a:gd name="connsiteY65" fmla="*/ 4109 h 10000"/>
              <a:gd name="connsiteX66" fmla="*/ 4902 w 10000"/>
              <a:gd name="connsiteY66" fmla="*/ 3975 h 10000"/>
              <a:gd name="connsiteX67" fmla="*/ 5067 w 10000"/>
              <a:gd name="connsiteY67" fmla="*/ 3849 h 10000"/>
              <a:gd name="connsiteX68" fmla="*/ 5244 w 10000"/>
              <a:gd name="connsiteY68" fmla="*/ 3731 h 10000"/>
              <a:gd name="connsiteX69" fmla="*/ 5420 w 10000"/>
              <a:gd name="connsiteY69" fmla="*/ 3613 h 10000"/>
              <a:gd name="connsiteX70" fmla="*/ 5596 w 10000"/>
              <a:gd name="connsiteY70" fmla="*/ 3504 h 10000"/>
              <a:gd name="connsiteX71" fmla="*/ 5793 w 10000"/>
              <a:gd name="connsiteY71" fmla="*/ 3412 h 10000"/>
              <a:gd name="connsiteX72" fmla="*/ 5990 w 10000"/>
              <a:gd name="connsiteY72" fmla="*/ 3319 h 10000"/>
              <a:gd name="connsiteX73" fmla="*/ 6197 w 10000"/>
              <a:gd name="connsiteY73" fmla="*/ 3235 h 10000"/>
              <a:gd name="connsiteX74" fmla="*/ 6404 w 10000"/>
              <a:gd name="connsiteY74" fmla="*/ 3160 h 10000"/>
              <a:gd name="connsiteX75" fmla="*/ 6611 w 10000"/>
              <a:gd name="connsiteY75" fmla="*/ 3092 h 10000"/>
              <a:gd name="connsiteX76" fmla="*/ 6829 w 10000"/>
              <a:gd name="connsiteY76" fmla="*/ 3025 h 10000"/>
              <a:gd name="connsiteX77" fmla="*/ 7057 w 10000"/>
              <a:gd name="connsiteY77" fmla="*/ 2975 h 10000"/>
              <a:gd name="connsiteX78" fmla="*/ 7285 w 10000"/>
              <a:gd name="connsiteY78" fmla="*/ 2933 h 10000"/>
              <a:gd name="connsiteX79" fmla="*/ 7513 w 10000"/>
              <a:gd name="connsiteY79" fmla="*/ 2899 h 10000"/>
              <a:gd name="connsiteX80" fmla="*/ 7751 w 10000"/>
              <a:gd name="connsiteY80" fmla="*/ 2874 h 10000"/>
              <a:gd name="connsiteX81" fmla="*/ 7990 w 10000"/>
              <a:gd name="connsiteY81" fmla="*/ 2866 h 10000"/>
              <a:gd name="connsiteX82" fmla="*/ 8228 w 10000"/>
              <a:gd name="connsiteY82" fmla="*/ 2857 h 10000"/>
              <a:gd name="connsiteX83" fmla="*/ 10000 w 10000"/>
              <a:gd name="connsiteY83" fmla="*/ 1429 h 10000"/>
              <a:gd name="connsiteX84" fmla="*/ 8228 w 10000"/>
              <a:gd name="connsiteY84" fmla="*/ 0 h 10000"/>
              <a:gd name="connsiteX0" fmla="*/ 8228 w 10000"/>
              <a:gd name="connsiteY0" fmla="*/ 0 h 10000"/>
              <a:gd name="connsiteX1" fmla="*/ 8228 w 10000"/>
              <a:gd name="connsiteY1" fmla="*/ 0 h 10000"/>
              <a:gd name="connsiteX2" fmla="*/ 7813 w 10000"/>
              <a:gd name="connsiteY2" fmla="*/ 8 h 10000"/>
              <a:gd name="connsiteX3" fmla="*/ 7389 w 10000"/>
              <a:gd name="connsiteY3" fmla="*/ 34 h 10000"/>
              <a:gd name="connsiteX4" fmla="*/ 6974 w 10000"/>
              <a:gd name="connsiteY4" fmla="*/ 76 h 10000"/>
              <a:gd name="connsiteX5" fmla="*/ 6570 w 10000"/>
              <a:gd name="connsiteY5" fmla="*/ 134 h 10000"/>
              <a:gd name="connsiteX6" fmla="*/ 6176 w 10000"/>
              <a:gd name="connsiteY6" fmla="*/ 210 h 10000"/>
              <a:gd name="connsiteX7" fmla="*/ 5782 w 10000"/>
              <a:gd name="connsiteY7" fmla="*/ 303 h 10000"/>
              <a:gd name="connsiteX8" fmla="*/ 5399 w 10000"/>
              <a:gd name="connsiteY8" fmla="*/ 403 h 10000"/>
              <a:gd name="connsiteX9" fmla="*/ 5026 w 10000"/>
              <a:gd name="connsiteY9" fmla="*/ 529 h 10000"/>
              <a:gd name="connsiteX10" fmla="*/ 4663 w 10000"/>
              <a:gd name="connsiteY10" fmla="*/ 655 h 10000"/>
              <a:gd name="connsiteX11" fmla="*/ 4311 w 10000"/>
              <a:gd name="connsiteY11" fmla="*/ 807 h 10000"/>
              <a:gd name="connsiteX12" fmla="*/ 3959 w 10000"/>
              <a:gd name="connsiteY12" fmla="*/ 966 h 10000"/>
              <a:gd name="connsiteX13" fmla="*/ 3627 w 10000"/>
              <a:gd name="connsiteY13" fmla="*/ 1143 h 10000"/>
              <a:gd name="connsiteX14" fmla="*/ 3306 w 10000"/>
              <a:gd name="connsiteY14" fmla="*/ 1328 h 10000"/>
              <a:gd name="connsiteX15" fmla="*/ 2995 w 10000"/>
              <a:gd name="connsiteY15" fmla="*/ 1521 h 10000"/>
              <a:gd name="connsiteX16" fmla="*/ 2694 w 10000"/>
              <a:gd name="connsiteY16" fmla="*/ 1731 h 10000"/>
              <a:gd name="connsiteX17" fmla="*/ 2404 w 10000"/>
              <a:gd name="connsiteY17" fmla="*/ 1958 h 10000"/>
              <a:gd name="connsiteX18" fmla="*/ 2135 w 10000"/>
              <a:gd name="connsiteY18" fmla="*/ 2185 h 10000"/>
              <a:gd name="connsiteX19" fmla="*/ 1876 w 10000"/>
              <a:gd name="connsiteY19" fmla="*/ 2429 h 10000"/>
              <a:gd name="connsiteX20" fmla="*/ 1637 w 10000"/>
              <a:gd name="connsiteY20" fmla="*/ 2681 h 10000"/>
              <a:gd name="connsiteX21" fmla="*/ 1399 w 10000"/>
              <a:gd name="connsiteY21" fmla="*/ 2941 h 10000"/>
              <a:gd name="connsiteX22" fmla="*/ 1192 w 10000"/>
              <a:gd name="connsiteY22" fmla="*/ 3210 h 10000"/>
              <a:gd name="connsiteX23" fmla="*/ 995 w 10000"/>
              <a:gd name="connsiteY23" fmla="*/ 3487 h 10000"/>
              <a:gd name="connsiteX24" fmla="*/ 808 w 10000"/>
              <a:gd name="connsiteY24" fmla="*/ 3782 h 10000"/>
              <a:gd name="connsiteX25" fmla="*/ 642 w 10000"/>
              <a:gd name="connsiteY25" fmla="*/ 4076 h 10000"/>
              <a:gd name="connsiteX26" fmla="*/ 497 w 10000"/>
              <a:gd name="connsiteY26" fmla="*/ 4378 h 10000"/>
              <a:gd name="connsiteX27" fmla="*/ 363 w 10000"/>
              <a:gd name="connsiteY27" fmla="*/ 4689 h 10000"/>
              <a:gd name="connsiteX28" fmla="*/ 259 w 10000"/>
              <a:gd name="connsiteY28" fmla="*/ 5000 h 10000"/>
              <a:gd name="connsiteX29" fmla="*/ 166 w 10000"/>
              <a:gd name="connsiteY29" fmla="*/ 5328 h 10000"/>
              <a:gd name="connsiteX30" fmla="*/ 93 w 10000"/>
              <a:gd name="connsiteY30" fmla="*/ 5655 h 10000"/>
              <a:gd name="connsiteX31" fmla="*/ 41 w 10000"/>
              <a:gd name="connsiteY31" fmla="*/ 5983 h 10000"/>
              <a:gd name="connsiteX32" fmla="*/ 10 w 10000"/>
              <a:gd name="connsiteY32" fmla="*/ 6328 h 10000"/>
              <a:gd name="connsiteX33" fmla="*/ 0 w 10000"/>
              <a:gd name="connsiteY33" fmla="*/ 6664 h 10000"/>
              <a:gd name="connsiteX34" fmla="*/ 0 w 10000"/>
              <a:gd name="connsiteY34" fmla="*/ 6891 h 10000"/>
              <a:gd name="connsiteX35" fmla="*/ 10 w 10000"/>
              <a:gd name="connsiteY35" fmla="*/ 7118 h 10000"/>
              <a:gd name="connsiteX36" fmla="*/ 41 w 10000"/>
              <a:gd name="connsiteY36" fmla="*/ 7345 h 10000"/>
              <a:gd name="connsiteX37" fmla="*/ 73 w 10000"/>
              <a:gd name="connsiteY37" fmla="*/ 7563 h 10000"/>
              <a:gd name="connsiteX38" fmla="*/ 114 w 10000"/>
              <a:gd name="connsiteY38" fmla="*/ 7782 h 10000"/>
              <a:gd name="connsiteX39" fmla="*/ 155 w 10000"/>
              <a:gd name="connsiteY39" fmla="*/ 8000 h 10000"/>
              <a:gd name="connsiteX40" fmla="*/ 218 w 10000"/>
              <a:gd name="connsiteY40" fmla="*/ 8210 h 10000"/>
              <a:gd name="connsiteX41" fmla="*/ 280 w 10000"/>
              <a:gd name="connsiteY41" fmla="*/ 8420 h 10000"/>
              <a:gd name="connsiteX42" fmla="*/ 363 w 10000"/>
              <a:gd name="connsiteY42" fmla="*/ 8630 h 10000"/>
              <a:gd name="connsiteX43" fmla="*/ 446 w 10000"/>
              <a:gd name="connsiteY43" fmla="*/ 8832 h 10000"/>
              <a:gd name="connsiteX44" fmla="*/ 528 w 10000"/>
              <a:gd name="connsiteY44" fmla="*/ 9034 h 10000"/>
              <a:gd name="connsiteX45" fmla="*/ 632 w 10000"/>
              <a:gd name="connsiteY45" fmla="*/ 9235 h 10000"/>
              <a:gd name="connsiteX46" fmla="*/ 736 w 10000"/>
              <a:gd name="connsiteY46" fmla="*/ 9437 h 10000"/>
              <a:gd name="connsiteX47" fmla="*/ 850 w 10000"/>
              <a:gd name="connsiteY47" fmla="*/ 9622 h 10000"/>
              <a:gd name="connsiteX48" fmla="*/ 1098 w 10000"/>
              <a:gd name="connsiteY48" fmla="*/ 10000 h 10000"/>
              <a:gd name="connsiteX49" fmla="*/ 1751 w 10000"/>
              <a:gd name="connsiteY49" fmla="*/ 8034 h 10000"/>
              <a:gd name="connsiteX50" fmla="*/ 3534 w 10000"/>
              <a:gd name="connsiteY50" fmla="*/ 6471 h 10000"/>
              <a:gd name="connsiteX51" fmla="*/ 3554 w 10000"/>
              <a:gd name="connsiteY51" fmla="*/ 6277 h 10000"/>
              <a:gd name="connsiteX52" fmla="*/ 3575 w 10000"/>
              <a:gd name="connsiteY52" fmla="*/ 6084 h 10000"/>
              <a:gd name="connsiteX53" fmla="*/ 3617 w 10000"/>
              <a:gd name="connsiteY53" fmla="*/ 5899 h 10000"/>
              <a:gd name="connsiteX54" fmla="*/ 3668 w 10000"/>
              <a:gd name="connsiteY54" fmla="*/ 5714 h 10000"/>
              <a:gd name="connsiteX55" fmla="*/ 3741 w 10000"/>
              <a:gd name="connsiteY55" fmla="*/ 5538 h 10000"/>
              <a:gd name="connsiteX56" fmla="*/ 3813 w 10000"/>
              <a:gd name="connsiteY56" fmla="*/ 5353 h 10000"/>
              <a:gd name="connsiteX57" fmla="*/ 3896 w 10000"/>
              <a:gd name="connsiteY57" fmla="*/ 5185 h 10000"/>
              <a:gd name="connsiteX58" fmla="*/ 3990 w 10000"/>
              <a:gd name="connsiteY58" fmla="*/ 5017 h 10000"/>
              <a:gd name="connsiteX59" fmla="*/ 4093 w 10000"/>
              <a:gd name="connsiteY59" fmla="*/ 4849 h 10000"/>
              <a:gd name="connsiteX60" fmla="*/ 4207 w 10000"/>
              <a:gd name="connsiteY60" fmla="*/ 4689 h 10000"/>
              <a:gd name="connsiteX61" fmla="*/ 4332 w 10000"/>
              <a:gd name="connsiteY61" fmla="*/ 4538 h 10000"/>
              <a:gd name="connsiteX62" fmla="*/ 4456 w 10000"/>
              <a:gd name="connsiteY62" fmla="*/ 4387 h 10000"/>
              <a:gd name="connsiteX63" fmla="*/ 4601 w 10000"/>
              <a:gd name="connsiteY63" fmla="*/ 4244 h 10000"/>
              <a:gd name="connsiteX64" fmla="*/ 4746 w 10000"/>
              <a:gd name="connsiteY64" fmla="*/ 4109 h 10000"/>
              <a:gd name="connsiteX65" fmla="*/ 4902 w 10000"/>
              <a:gd name="connsiteY65" fmla="*/ 3975 h 10000"/>
              <a:gd name="connsiteX66" fmla="*/ 5067 w 10000"/>
              <a:gd name="connsiteY66" fmla="*/ 3849 h 10000"/>
              <a:gd name="connsiteX67" fmla="*/ 5244 w 10000"/>
              <a:gd name="connsiteY67" fmla="*/ 3731 h 10000"/>
              <a:gd name="connsiteX68" fmla="*/ 5420 w 10000"/>
              <a:gd name="connsiteY68" fmla="*/ 3613 h 10000"/>
              <a:gd name="connsiteX69" fmla="*/ 5596 w 10000"/>
              <a:gd name="connsiteY69" fmla="*/ 3504 h 10000"/>
              <a:gd name="connsiteX70" fmla="*/ 5793 w 10000"/>
              <a:gd name="connsiteY70" fmla="*/ 3412 h 10000"/>
              <a:gd name="connsiteX71" fmla="*/ 5990 w 10000"/>
              <a:gd name="connsiteY71" fmla="*/ 3319 h 10000"/>
              <a:gd name="connsiteX72" fmla="*/ 6197 w 10000"/>
              <a:gd name="connsiteY72" fmla="*/ 3235 h 10000"/>
              <a:gd name="connsiteX73" fmla="*/ 6404 w 10000"/>
              <a:gd name="connsiteY73" fmla="*/ 3160 h 10000"/>
              <a:gd name="connsiteX74" fmla="*/ 6611 w 10000"/>
              <a:gd name="connsiteY74" fmla="*/ 3092 h 10000"/>
              <a:gd name="connsiteX75" fmla="*/ 6829 w 10000"/>
              <a:gd name="connsiteY75" fmla="*/ 3025 h 10000"/>
              <a:gd name="connsiteX76" fmla="*/ 7057 w 10000"/>
              <a:gd name="connsiteY76" fmla="*/ 2975 h 10000"/>
              <a:gd name="connsiteX77" fmla="*/ 7285 w 10000"/>
              <a:gd name="connsiteY77" fmla="*/ 2933 h 10000"/>
              <a:gd name="connsiteX78" fmla="*/ 7513 w 10000"/>
              <a:gd name="connsiteY78" fmla="*/ 2899 h 10000"/>
              <a:gd name="connsiteX79" fmla="*/ 7751 w 10000"/>
              <a:gd name="connsiteY79" fmla="*/ 2874 h 10000"/>
              <a:gd name="connsiteX80" fmla="*/ 7990 w 10000"/>
              <a:gd name="connsiteY80" fmla="*/ 2866 h 10000"/>
              <a:gd name="connsiteX81" fmla="*/ 8228 w 10000"/>
              <a:gd name="connsiteY81" fmla="*/ 2857 h 10000"/>
              <a:gd name="connsiteX82" fmla="*/ 10000 w 10000"/>
              <a:gd name="connsiteY82" fmla="*/ 1429 h 10000"/>
              <a:gd name="connsiteX83" fmla="*/ 8228 w 10000"/>
              <a:gd name="connsiteY83" fmla="*/ 0 h 10000"/>
              <a:gd name="connsiteX0" fmla="*/ 8228 w 10000"/>
              <a:gd name="connsiteY0" fmla="*/ 0 h 9622"/>
              <a:gd name="connsiteX1" fmla="*/ 8228 w 10000"/>
              <a:gd name="connsiteY1" fmla="*/ 0 h 9622"/>
              <a:gd name="connsiteX2" fmla="*/ 7813 w 10000"/>
              <a:gd name="connsiteY2" fmla="*/ 8 h 9622"/>
              <a:gd name="connsiteX3" fmla="*/ 7389 w 10000"/>
              <a:gd name="connsiteY3" fmla="*/ 34 h 9622"/>
              <a:gd name="connsiteX4" fmla="*/ 6974 w 10000"/>
              <a:gd name="connsiteY4" fmla="*/ 76 h 9622"/>
              <a:gd name="connsiteX5" fmla="*/ 6570 w 10000"/>
              <a:gd name="connsiteY5" fmla="*/ 134 h 9622"/>
              <a:gd name="connsiteX6" fmla="*/ 6176 w 10000"/>
              <a:gd name="connsiteY6" fmla="*/ 210 h 9622"/>
              <a:gd name="connsiteX7" fmla="*/ 5782 w 10000"/>
              <a:gd name="connsiteY7" fmla="*/ 303 h 9622"/>
              <a:gd name="connsiteX8" fmla="*/ 5399 w 10000"/>
              <a:gd name="connsiteY8" fmla="*/ 403 h 9622"/>
              <a:gd name="connsiteX9" fmla="*/ 5026 w 10000"/>
              <a:gd name="connsiteY9" fmla="*/ 529 h 9622"/>
              <a:gd name="connsiteX10" fmla="*/ 4663 w 10000"/>
              <a:gd name="connsiteY10" fmla="*/ 655 h 9622"/>
              <a:gd name="connsiteX11" fmla="*/ 4311 w 10000"/>
              <a:gd name="connsiteY11" fmla="*/ 807 h 9622"/>
              <a:gd name="connsiteX12" fmla="*/ 3959 w 10000"/>
              <a:gd name="connsiteY12" fmla="*/ 966 h 9622"/>
              <a:gd name="connsiteX13" fmla="*/ 3627 w 10000"/>
              <a:gd name="connsiteY13" fmla="*/ 1143 h 9622"/>
              <a:gd name="connsiteX14" fmla="*/ 3306 w 10000"/>
              <a:gd name="connsiteY14" fmla="*/ 1328 h 9622"/>
              <a:gd name="connsiteX15" fmla="*/ 2995 w 10000"/>
              <a:gd name="connsiteY15" fmla="*/ 1521 h 9622"/>
              <a:gd name="connsiteX16" fmla="*/ 2694 w 10000"/>
              <a:gd name="connsiteY16" fmla="*/ 1731 h 9622"/>
              <a:gd name="connsiteX17" fmla="*/ 2404 w 10000"/>
              <a:gd name="connsiteY17" fmla="*/ 1958 h 9622"/>
              <a:gd name="connsiteX18" fmla="*/ 2135 w 10000"/>
              <a:gd name="connsiteY18" fmla="*/ 2185 h 9622"/>
              <a:gd name="connsiteX19" fmla="*/ 1876 w 10000"/>
              <a:gd name="connsiteY19" fmla="*/ 2429 h 9622"/>
              <a:gd name="connsiteX20" fmla="*/ 1637 w 10000"/>
              <a:gd name="connsiteY20" fmla="*/ 2681 h 9622"/>
              <a:gd name="connsiteX21" fmla="*/ 1399 w 10000"/>
              <a:gd name="connsiteY21" fmla="*/ 2941 h 9622"/>
              <a:gd name="connsiteX22" fmla="*/ 1192 w 10000"/>
              <a:gd name="connsiteY22" fmla="*/ 3210 h 9622"/>
              <a:gd name="connsiteX23" fmla="*/ 995 w 10000"/>
              <a:gd name="connsiteY23" fmla="*/ 3487 h 9622"/>
              <a:gd name="connsiteX24" fmla="*/ 808 w 10000"/>
              <a:gd name="connsiteY24" fmla="*/ 3782 h 9622"/>
              <a:gd name="connsiteX25" fmla="*/ 642 w 10000"/>
              <a:gd name="connsiteY25" fmla="*/ 4076 h 9622"/>
              <a:gd name="connsiteX26" fmla="*/ 497 w 10000"/>
              <a:gd name="connsiteY26" fmla="*/ 4378 h 9622"/>
              <a:gd name="connsiteX27" fmla="*/ 363 w 10000"/>
              <a:gd name="connsiteY27" fmla="*/ 4689 h 9622"/>
              <a:gd name="connsiteX28" fmla="*/ 259 w 10000"/>
              <a:gd name="connsiteY28" fmla="*/ 5000 h 9622"/>
              <a:gd name="connsiteX29" fmla="*/ 166 w 10000"/>
              <a:gd name="connsiteY29" fmla="*/ 5328 h 9622"/>
              <a:gd name="connsiteX30" fmla="*/ 93 w 10000"/>
              <a:gd name="connsiteY30" fmla="*/ 5655 h 9622"/>
              <a:gd name="connsiteX31" fmla="*/ 41 w 10000"/>
              <a:gd name="connsiteY31" fmla="*/ 5983 h 9622"/>
              <a:gd name="connsiteX32" fmla="*/ 10 w 10000"/>
              <a:gd name="connsiteY32" fmla="*/ 6328 h 9622"/>
              <a:gd name="connsiteX33" fmla="*/ 0 w 10000"/>
              <a:gd name="connsiteY33" fmla="*/ 6664 h 9622"/>
              <a:gd name="connsiteX34" fmla="*/ 0 w 10000"/>
              <a:gd name="connsiteY34" fmla="*/ 6891 h 9622"/>
              <a:gd name="connsiteX35" fmla="*/ 10 w 10000"/>
              <a:gd name="connsiteY35" fmla="*/ 7118 h 9622"/>
              <a:gd name="connsiteX36" fmla="*/ 41 w 10000"/>
              <a:gd name="connsiteY36" fmla="*/ 7345 h 9622"/>
              <a:gd name="connsiteX37" fmla="*/ 73 w 10000"/>
              <a:gd name="connsiteY37" fmla="*/ 7563 h 9622"/>
              <a:gd name="connsiteX38" fmla="*/ 114 w 10000"/>
              <a:gd name="connsiteY38" fmla="*/ 7782 h 9622"/>
              <a:gd name="connsiteX39" fmla="*/ 155 w 10000"/>
              <a:gd name="connsiteY39" fmla="*/ 8000 h 9622"/>
              <a:gd name="connsiteX40" fmla="*/ 218 w 10000"/>
              <a:gd name="connsiteY40" fmla="*/ 8210 h 9622"/>
              <a:gd name="connsiteX41" fmla="*/ 280 w 10000"/>
              <a:gd name="connsiteY41" fmla="*/ 8420 h 9622"/>
              <a:gd name="connsiteX42" fmla="*/ 363 w 10000"/>
              <a:gd name="connsiteY42" fmla="*/ 8630 h 9622"/>
              <a:gd name="connsiteX43" fmla="*/ 446 w 10000"/>
              <a:gd name="connsiteY43" fmla="*/ 8832 h 9622"/>
              <a:gd name="connsiteX44" fmla="*/ 528 w 10000"/>
              <a:gd name="connsiteY44" fmla="*/ 9034 h 9622"/>
              <a:gd name="connsiteX45" fmla="*/ 632 w 10000"/>
              <a:gd name="connsiteY45" fmla="*/ 9235 h 9622"/>
              <a:gd name="connsiteX46" fmla="*/ 736 w 10000"/>
              <a:gd name="connsiteY46" fmla="*/ 9437 h 9622"/>
              <a:gd name="connsiteX47" fmla="*/ 850 w 10000"/>
              <a:gd name="connsiteY47" fmla="*/ 9622 h 9622"/>
              <a:gd name="connsiteX48" fmla="*/ 1751 w 10000"/>
              <a:gd name="connsiteY48" fmla="*/ 8034 h 9622"/>
              <a:gd name="connsiteX49" fmla="*/ 3534 w 10000"/>
              <a:gd name="connsiteY49" fmla="*/ 6471 h 9622"/>
              <a:gd name="connsiteX50" fmla="*/ 3554 w 10000"/>
              <a:gd name="connsiteY50" fmla="*/ 6277 h 9622"/>
              <a:gd name="connsiteX51" fmla="*/ 3575 w 10000"/>
              <a:gd name="connsiteY51" fmla="*/ 6084 h 9622"/>
              <a:gd name="connsiteX52" fmla="*/ 3617 w 10000"/>
              <a:gd name="connsiteY52" fmla="*/ 5899 h 9622"/>
              <a:gd name="connsiteX53" fmla="*/ 3668 w 10000"/>
              <a:gd name="connsiteY53" fmla="*/ 5714 h 9622"/>
              <a:gd name="connsiteX54" fmla="*/ 3741 w 10000"/>
              <a:gd name="connsiteY54" fmla="*/ 5538 h 9622"/>
              <a:gd name="connsiteX55" fmla="*/ 3813 w 10000"/>
              <a:gd name="connsiteY55" fmla="*/ 5353 h 9622"/>
              <a:gd name="connsiteX56" fmla="*/ 3896 w 10000"/>
              <a:gd name="connsiteY56" fmla="*/ 5185 h 9622"/>
              <a:gd name="connsiteX57" fmla="*/ 3990 w 10000"/>
              <a:gd name="connsiteY57" fmla="*/ 5017 h 9622"/>
              <a:gd name="connsiteX58" fmla="*/ 4093 w 10000"/>
              <a:gd name="connsiteY58" fmla="*/ 4849 h 9622"/>
              <a:gd name="connsiteX59" fmla="*/ 4207 w 10000"/>
              <a:gd name="connsiteY59" fmla="*/ 4689 h 9622"/>
              <a:gd name="connsiteX60" fmla="*/ 4332 w 10000"/>
              <a:gd name="connsiteY60" fmla="*/ 4538 h 9622"/>
              <a:gd name="connsiteX61" fmla="*/ 4456 w 10000"/>
              <a:gd name="connsiteY61" fmla="*/ 4387 h 9622"/>
              <a:gd name="connsiteX62" fmla="*/ 4601 w 10000"/>
              <a:gd name="connsiteY62" fmla="*/ 4244 h 9622"/>
              <a:gd name="connsiteX63" fmla="*/ 4746 w 10000"/>
              <a:gd name="connsiteY63" fmla="*/ 4109 h 9622"/>
              <a:gd name="connsiteX64" fmla="*/ 4902 w 10000"/>
              <a:gd name="connsiteY64" fmla="*/ 3975 h 9622"/>
              <a:gd name="connsiteX65" fmla="*/ 5067 w 10000"/>
              <a:gd name="connsiteY65" fmla="*/ 3849 h 9622"/>
              <a:gd name="connsiteX66" fmla="*/ 5244 w 10000"/>
              <a:gd name="connsiteY66" fmla="*/ 3731 h 9622"/>
              <a:gd name="connsiteX67" fmla="*/ 5420 w 10000"/>
              <a:gd name="connsiteY67" fmla="*/ 3613 h 9622"/>
              <a:gd name="connsiteX68" fmla="*/ 5596 w 10000"/>
              <a:gd name="connsiteY68" fmla="*/ 3504 h 9622"/>
              <a:gd name="connsiteX69" fmla="*/ 5793 w 10000"/>
              <a:gd name="connsiteY69" fmla="*/ 3412 h 9622"/>
              <a:gd name="connsiteX70" fmla="*/ 5990 w 10000"/>
              <a:gd name="connsiteY70" fmla="*/ 3319 h 9622"/>
              <a:gd name="connsiteX71" fmla="*/ 6197 w 10000"/>
              <a:gd name="connsiteY71" fmla="*/ 3235 h 9622"/>
              <a:gd name="connsiteX72" fmla="*/ 6404 w 10000"/>
              <a:gd name="connsiteY72" fmla="*/ 3160 h 9622"/>
              <a:gd name="connsiteX73" fmla="*/ 6611 w 10000"/>
              <a:gd name="connsiteY73" fmla="*/ 3092 h 9622"/>
              <a:gd name="connsiteX74" fmla="*/ 6829 w 10000"/>
              <a:gd name="connsiteY74" fmla="*/ 3025 h 9622"/>
              <a:gd name="connsiteX75" fmla="*/ 7057 w 10000"/>
              <a:gd name="connsiteY75" fmla="*/ 2975 h 9622"/>
              <a:gd name="connsiteX76" fmla="*/ 7285 w 10000"/>
              <a:gd name="connsiteY76" fmla="*/ 2933 h 9622"/>
              <a:gd name="connsiteX77" fmla="*/ 7513 w 10000"/>
              <a:gd name="connsiteY77" fmla="*/ 2899 h 9622"/>
              <a:gd name="connsiteX78" fmla="*/ 7751 w 10000"/>
              <a:gd name="connsiteY78" fmla="*/ 2874 h 9622"/>
              <a:gd name="connsiteX79" fmla="*/ 7990 w 10000"/>
              <a:gd name="connsiteY79" fmla="*/ 2866 h 9622"/>
              <a:gd name="connsiteX80" fmla="*/ 8228 w 10000"/>
              <a:gd name="connsiteY80" fmla="*/ 2857 h 9622"/>
              <a:gd name="connsiteX81" fmla="*/ 10000 w 10000"/>
              <a:gd name="connsiteY81" fmla="*/ 1429 h 9622"/>
              <a:gd name="connsiteX82" fmla="*/ 8228 w 10000"/>
              <a:gd name="connsiteY82" fmla="*/ 0 h 9622"/>
              <a:gd name="connsiteX0" fmla="*/ 8228 w 10000"/>
              <a:gd name="connsiteY0" fmla="*/ 0 h 9808"/>
              <a:gd name="connsiteX1" fmla="*/ 8228 w 10000"/>
              <a:gd name="connsiteY1" fmla="*/ 0 h 9808"/>
              <a:gd name="connsiteX2" fmla="*/ 7813 w 10000"/>
              <a:gd name="connsiteY2" fmla="*/ 8 h 9808"/>
              <a:gd name="connsiteX3" fmla="*/ 7389 w 10000"/>
              <a:gd name="connsiteY3" fmla="*/ 35 h 9808"/>
              <a:gd name="connsiteX4" fmla="*/ 6974 w 10000"/>
              <a:gd name="connsiteY4" fmla="*/ 79 h 9808"/>
              <a:gd name="connsiteX5" fmla="*/ 6570 w 10000"/>
              <a:gd name="connsiteY5" fmla="*/ 139 h 9808"/>
              <a:gd name="connsiteX6" fmla="*/ 6176 w 10000"/>
              <a:gd name="connsiteY6" fmla="*/ 218 h 9808"/>
              <a:gd name="connsiteX7" fmla="*/ 5782 w 10000"/>
              <a:gd name="connsiteY7" fmla="*/ 315 h 9808"/>
              <a:gd name="connsiteX8" fmla="*/ 5399 w 10000"/>
              <a:gd name="connsiteY8" fmla="*/ 419 h 9808"/>
              <a:gd name="connsiteX9" fmla="*/ 5026 w 10000"/>
              <a:gd name="connsiteY9" fmla="*/ 550 h 9808"/>
              <a:gd name="connsiteX10" fmla="*/ 4663 w 10000"/>
              <a:gd name="connsiteY10" fmla="*/ 681 h 9808"/>
              <a:gd name="connsiteX11" fmla="*/ 4311 w 10000"/>
              <a:gd name="connsiteY11" fmla="*/ 839 h 9808"/>
              <a:gd name="connsiteX12" fmla="*/ 3959 w 10000"/>
              <a:gd name="connsiteY12" fmla="*/ 1004 h 9808"/>
              <a:gd name="connsiteX13" fmla="*/ 3627 w 10000"/>
              <a:gd name="connsiteY13" fmla="*/ 1188 h 9808"/>
              <a:gd name="connsiteX14" fmla="*/ 3306 w 10000"/>
              <a:gd name="connsiteY14" fmla="*/ 1380 h 9808"/>
              <a:gd name="connsiteX15" fmla="*/ 2995 w 10000"/>
              <a:gd name="connsiteY15" fmla="*/ 1581 h 9808"/>
              <a:gd name="connsiteX16" fmla="*/ 2694 w 10000"/>
              <a:gd name="connsiteY16" fmla="*/ 1799 h 9808"/>
              <a:gd name="connsiteX17" fmla="*/ 2404 w 10000"/>
              <a:gd name="connsiteY17" fmla="*/ 2035 h 9808"/>
              <a:gd name="connsiteX18" fmla="*/ 2135 w 10000"/>
              <a:gd name="connsiteY18" fmla="*/ 2271 h 9808"/>
              <a:gd name="connsiteX19" fmla="*/ 1876 w 10000"/>
              <a:gd name="connsiteY19" fmla="*/ 2524 h 9808"/>
              <a:gd name="connsiteX20" fmla="*/ 1637 w 10000"/>
              <a:gd name="connsiteY20" fmla="*/ 2786 h 9808"/>
              <a:gd name="connsiteX21" fmla="*/ 1399 w 10000"/>
              <a:gd name="connsiteY21" fmla="*/ 3057 h 9808"/>
              <a:gd name="connsiteX22" fmla="*/ 1192 w 10000"/>
              <a:gd name="connsiteY22" fmla="*/ 3336 h 9808"/>
              <a:gd name="connsiteX23" fmla="*/ 995 w 10000"/>
              <a:gd name="connsiteY23" fmla="*/ 3624 h 9808"/>
              <a:gd name="connsiteX24" fmla="*/ 808 w 10000"/>
              <a:gd name="connsiteY24" fmla="*/ 3931 h 9808"/>
              <a:gd name="connsiteX25" fmla="*/ 642 w 10000"/>
              <a:gd name="connsiteY25" fmla="*/ 4236 h 9808"/>
              <a:gd name="connsiteX26" fmla="*/ 497 w 10000"/>
              <a:gd name="connsiteY26" fmla="*/ 4550 h 9808"/>
              <a:gd name="connsiteX27" fmla="*/ 363 w 10000"/>
              <a:gd name="connsiteY27" fmla="*/ 4873 h 9808"/>
              <a:gd name="connsiteX28" fmla="*/ 259 w 10000"/>
              <a:gd name="connsiteY28" fmla="*/ 5196 h 9808"/>
              <a:gd name="connsiteX29" fmla="*/ 166 w 10000"/>
              <a:gd name="connsiteY29" fmla="*/ 5537 h 9808"/>
              <a:gd name="connsiteX30" fmla="*/ 93 w 10000"/>
              <a:gd name="connsiteY30" fmla="*/ 5877 h 9808"/>
              <a:gd name="connsiteX31" fmla="*/ 41 w 10000"/>
              <a:gd name="connsiteY31" fmla="*/ 6218 h 9808"/>
              <a:gd name="connsiteX32" fmla="*/ 10 w 10000"/>
              <a:gd name="connsiteY32" fmla="*/ 6577 h 9808"/>
              <a:gd name="connsiteX33" fmla="*/ 0 w 10000"/>
              <a:gd name="connsiteY33" fmla="*/ 6926 h 9808"/>
              <a:gd name="connsiteX34" fmla="*/ 0 w 10000"/>
              <a:gd name="connsiteY34" fmla="*/ 7162 h 9808"/>
              <a:gd name="connsiteX35" fmla="*/ 10 w 10000"/>
              <a:gd name="connsiteY35" fmla="*/ 7398 h 9808"/>
              <a:gd name="connsiteX36" fmla="*/ 41 w 10000"/>
              <a:gd name="connsiteY36" fmla="*/ 7634 h 9808"/>
              <a:gd name="connsiteX37" fmla="*/ 73 w 10000"/>
              <a:gd name="connsiteY37" fmla="*/ 7860 h 9808"/>
              <a:gd name="connsiteX38" fmla="*/ 114 w 10000"/>
              <a:gd name="connsiteY38" fmla="*/ 8088 h 9808"/>
              <a:gd name="connsiteX39" fmla="*/ 155 w 10000"/>
              <a:gd name="connsiteY39" fmla="*/ 8314 h 9808"/>
              <a:gd name="connsiteX40" fmla="*/ 218 w 10000"/>
              <a:gd name="connsiteY40" fmla="*/ 8533 h 9808"/>
              <a:gd name="connsiteX41" fmla="*/ 280 w 10000"/>
              <a:gd name="connsiteY41" fmla="*/ 8751 h 9808"/>
              <a:gd name="connsiteX42" fmla="*/ 363 w 10000"/>
              <a:gd name="connsiteY42" fmla="*/ 8969 h 9808"/>
              <a:gd name="connsiteX43" fmla="*/ 446 w 10000"/>
              <a:gd name="connsiteY43" fmla="*/ 9179 h 9808"/>
              <a:gd name="connsiteX44" fmla="*/ 528 w 10000"/>
              <a:gd name="connsiteY44" fmla="*/ 9389 h 9808"/>
              <a:gd name="connsiteX45" fmla="*/ 632 w 10000"/>
              <a:gd name="connsiteY45" fmla="*/ 9598 h 9808"/>
              <a:gd name="connsiteX46" fmla="*/ 736 w 10000"/>
              <a:gd name="connsiteY46" fmla="*/ 9808 h 9808"/>
              <a:gd name="connsiteX47" fmla="*/ 1751 w 10000"/>
              <a:gd name="connsiteY47" fmla="*/ 8350 h 9808"/>
              <a:gd name="connsiteX48" fmla="*/ 3534 w 10000"/>
              <a:gd name="connsiteY48" fmla="*/ 6725 h 9808"/>
              <a:gd name="connsiteX49" fmla="*/ 3554 w 10000"/>
              <a:gd name="connsiteY49" fmla="*/ 6524 h 9808"/>
              <a:gd name="connsiteX50" fmla="*/ 3575 w 10000"/>
              <a:gd name="connsiteY50" fmla="*/ 6323 h 9808"/>
              <a:gd name="connsiteX51" fmla="*/ 3617 w 10000"/>
              <a:gd name="connsiteY51" fmla="*/ 6131 h 9808"/>
              <a:gd name="connsiteX52" fmla="*/ 3668 w 10000"/>
              <a:gd name="connsiteY52" fmla="*/ 5938 h 9808"/>
              <a:gd name="connsiteX53" fmla="*/ 3741 w 10000"/>
              <a:gd name="connsiteY53" fmla="*/ 5756 h 9808"/>
              <a:gd name="connsiteX54" fmla="*/ 3813 w 10000"/>
              <a:gd name="connsiteY54" fmla="*/ 5563 h 9808"/>
              <a:gd name="connsiteX55" fmla="*/ 3896 w 10000"/>
              <a:gd name="connsiteY55" fmla="*/ 5389 h 9808"/>
              <a:gd name="connsiteX56" fmla="*/ 3990 w 10000"/>
              <a:gd name="connsiteY56" fmla="*/ 5214 h 9808"/>
              <a:gd name="connsiteX57" fmla="*/ 4093 w 10000"/>
              <a:gd name="connsiteY57" fmla="*/ 5039 h 9808"/>
              <a:gd name="connsiteX58" fmla="*/ 4207 w 10000"/>
              <a:gd name="connsiteY58" fmla="*/ 4873 h 9808"/>
              <a:gd name="connsiteX59" fmla="*/ 4332 w 10000"/>
              <a:gd name="connsiteY59" fmla="*/ 4716 h 9808"/>
              <a:gd name="connsiteX60" fmla="*/ 4456 w 10000"/>
              <a:gd name="connsiteY60" fmla="*/ 4559 h 9808"/>
              <a:gd name="connsiteX61" fmla="*/ 4601 w 10000"/>
              <a:gd name="connsiteY61" fmla="*/ 4411 h 9808"/>
              <a:gd name="connsiteX62" fmla="*/ 4746 w 10000"/>
              <a:gd name="connsiteY62" fmla="*/ 4270 h 9808"/>
              <a:gd name="connsiteX63" fmla="*/ 4902 w 10000"/>
              <a:gd name="connsiteY63" fmla="*/ 4131 h 9808"/>
              <a:gd name="connsiteX64" fmla="*/ 5067 w 10000"/>
              <a:gd name="connsiteY64" fmla="*/ 4000 h 9808"/>
              <a:gd name="connsiteX65" fmla="*/ 5244 w 10000"/>
              <a:gd name="connsiteY65" fmla="*/ 3878 h 9808"/>
              <a:gd name="connsiteX66" fmla="*/ 5420 w 10000"/>
              <a:gd name="connsiteY66" fmla="*/ 3755 h 9808"/>
              <a:gd name="connsiteX67" fmla="*/ 5596 w 10000"/>
              <a:gd name="connsiteY67" fmla="*/ 3642 h 9808"/>
              <a:gd name="connsiteX68" fmla="*/ 5793 w 10000"/>
              <a:gd name="connsiteY68" fmla="*/ 3546 h 9808"/>
              <a:gd name="connsiteX69" fmla="*/ 5990 w 10000"/>
              <a:gd name="connsiteY69" fmla="*/ 3449 h 9808"/>
              <a:gd name="connsiteX70" fmla="*/ 6197 w 10000"/>
              <a:gd name="connsiteY70" fmla="*/ 3362 h 9808"/>
              <a:gd name="connsiteX71" fmla="*/ 6404 w 10000"/>
              <a:gd name="connsiteY71" fmla="*/ 3284 h 9808"/>
              <a:gd name="connsiteX72" fmla="*/ 6611 w 10000"/>
              <a:gd name="connsiteY72" fmla="*/ 3213 h 9808"/>
              <a:gd name="connsiteX73" fmla="*/ 6829 w 10000"/>
              <a:gd name="connsiteY73" fmla="*/ 3144 h 9808"/>
              <a:gd name="connsiteX74" fmla="*/ 7057 w 10000"/>
              <a:gd name="connsiteY74" fmla="*/ 3092 h 9808"/>
              <a:gd name="connsiteX75" fmla="*/ 7285 w 10000"/>
              <a:gd name="connsiteY75" fmla="*/ 3048 h 9808"/>
              <a:gd name="connsiteX76" fmla="*/ 7513 w 10000"/>
              <a:gd name="connsiteY76" fmla="*/ 3013 h 9808"/>
              <a:gd name="connsiteX77" fmla="*/ 7751 w 10000"/>
              <a:gd name="connsiteY77" fmla="*/ 2987 h 9808"/>
              <a:gd name="connsiteX78" fmla="*/ 7990 w 10000"/>
              <a:gd name="connsiteY78" fmla="*/ 2979 h 9808"/>
              <a:gd name="connsiteX79" fmla="*/ 8228 w 10000"/>
              <a:gd name="connsiteY79" fmla="*/ 2969 h 9808"/>
              <a:gd name="connsiteX80" fmla="*/ 10000 w 10000"/>
              <a:gd name="connsiteY80" fmla="*/ 1485 h 9808"/>
              <a:gd name="connsiteX81" fmla="*/ 8228 w 10000"/>
              <a:gd name="connsiteY81" fmla="*/ 0 h 9808"/>
              <a:gd name="connsiteX0" fmla="*/ 8228 w 10000"/>
              <a:gd name="connsiteY0" fmla="*/ 0 h 9786"/>
              <a:gd name="connsiteX1" fmla="*/ 8228 w 10000"/>
              <a:gd name="connsiteY1" fmla="*/ 0 h 9786"/>
              <a:gd name="connsiteX2" fmla="*/ 7813 w 10000"/>
              <a:gd name="connsiteY2" fmla="*/ 8 h 9786"/>
              <a:gd name="connsiteX3" fmla="*/ 7389 w 10000"/>
              <a:gd name="connsiteY3" fmla="*/ 36 h 9786"/>
              <a:gd name="connsiteX4" fmla="*/ 6974 w 10000"/>
              <a:gd name="connsiteY4" fmla="*/ 81 h 9786"/>
              <a:gd name="connsiteX5" fmla="*/ 6570 w 10000"/>
              <a:gd name="connsiteY5" fmla="*/ 142 h 9786"/>
              <a:gd name="connsiteX6" fmla="*/ 6176 w 10000"/>
              <a:gd name="connsiteY6" fmla="*/ 222 h 9786"/>
              <a:gd name="connsiteX7" fmla="*/ 5782 w 10000"/>
              <a:gd name="connsiteY7" fmla="*/ 321 h 9786"/>
              <a:gd name="connsiteX8" fmla="*/ 5399 w 10000"/>
              <a:gd name="connsiteY8" fmla="*/ 427 h 9786"/>
              <a:gd name="connsiteX9" fmla="*/ 5026 w 10000"/>
              <a:gd name="connsiteY9" fmla="*/ 561 h 9786"/>
              <a:gd name="connsiteX10" fmla="*/ 4663 w 10000"/>
              <a:gd name="connsiteY10" fmla="*/ 694 h 9786"/>
              <a:gd name="connsiteX11" fmla="*/ 4311 w 10000"/>
              <a:gd name="connsiteY11" fmla="*/ 855 h 9786"/>
              <a:gd name="connsiteX12" fmla="*/ 3959 w 10000"/>
              <a:gd name="connsiteY12" fmla="*/ 1024 h 9786"/>
              <a:gd name="connsiteX13" fmla="*/ 3627 w 10000"/>
              <a:gd name="connsiteY13" fmla="*/ 1211 h 9786"/>
              <a:gd name="connsiteX14" fmla="*/ 3306 w 10000"/>
              <a:gd name="connsiteY14" fmla="*/ 1407 h 9786"/>
              <a:gd name="connsiteX15" fmla="*/ 2995 w 10000"/>
              <a:gd name="connsiteY15" fmla="*/ 1612 h 9786"/>
              <a:gd name="connsiteX16" fmla="*/ 2694 w 10000"/>
              <a:gd name="connsiteY16" fmla="*/ 1834 h 9786"/>
              <a:gd name="connsiteX17" fmla="*/ 2404 w 10000"/>
              <a:gd name="connsiteY17" fmla="*/ 2075 h 9786"/>
              <a:gd name="connsiteX18" fmla="*/ 2135 w 10000"/>
              <a:gd name="connsiteY18" fmla="*/ 2315 h 9786"/>
              <a:gd name="connsiteX19" fmla="*/ 1876 w 10000"/>
              <a:gd name="connsiteY19" fmla="*/ 2573 h 9786"/>
              <a:gd name="connsiteX20" fmla="*/ 1637 w 10000"/>
              <a:gd name="connsiteY20" fmla="*/ 2841 h 9786"/>
              <a:gd name="connsiteX21" fmla="*/ 1399 w 10000"/>
              <a:gd name="connsiteY21" fmla="*/ 3117 h 9786"/>
              <a:gd name="connsiteX22" fmla="*/ 1192 w 10000"/>
              <a:gd name="connsiteY22" fmla="*/ 3401 h 9786"/>
              <a:gd name="connsiteX23" fmla="*/ 995 w 10000"/>
              <a:gd name="connsiteY23" fmla="*/ 3695 h 9786"/>
              <a:gd name="connsiteX24" fmla="*/ 808 w 10000"/>
              <a:gd name="connsiteY24" fmla="*/ 4008 h 9786"/>
              <a:gd name="connsiteX25" fmla="*/ 642 w 10000"/>
              <a:gd name="connsiteY25" fmla="*/ 4319 h 9786"/>
              <a:gd name="connsiteX26" fmla="*/ 497 w 10000"/>
              <a:gd name="connsiteY26" fmla="*/ 4639 h 9786"/>
              <a:gd name="connsiteX27" fmla="*/ 363 w 10000"/>
              <a:gd name="connsiteY27" fmla="*/ 4968 h 9786"/>
              <a:gd name="connsiteX28" fmla="*/ 259 w 10000"/>
              <a:gd name="connsiteY28" fmla="*/ 5298 h 9786"/>
              <a:gd name="connsiteX29" fmla="*/ 166 w 10000"/>
              <a:gd name="connsiteY29" fmla="*/ 5645 h 9786"/>
              <a:gd name="connsiteX30" fmla="*/ 93 w 10000"/>
              <a:gd name="connsiteY30" fmla="*/ 5992 h 9786"/>
              <a:gd name="connsiteX31" fmla="*/ 41 w 10000"/>
              <a:gd name="connsiteY31" fmla="*/ 6340 h 9786"/>
              <a:gd name="connsiteX32" fmla="*/ 10 w 10000"/>
              <a:gd name="connsiteY32" fmla="*/ 6706 h 9786"/>
              <a:gd name="connsiteX33" fmla="*/ 0 w 10000"/>
              <a:gd name="connsiteY33" fmla="*/ 7062 h 9786"/>
              <a:gd name="connsiteX34" fmla="*/ 0 w 10000"/>
              <a:gd name="connsiteY34" fmla="*/ 7302 h 9786"/>
              <a:gd name="connsiteX35" fmla="*/ 10 w 10000"/>
              <a:gd name="connsiteY35" fmla="*/ 7543 h 9786"/>
              <a:gd name="connsiteX36" fmla="*/ 41 w 10000"/>
              <a:gd name="connsiteY36" fmla="*/ 7783 h 9786"/>
              <a:gd name="connsiteX37" fmla="*/ 73 w 10000"/>
              <a:gd name="connsiteY37" fmla="*/ 8014 h 9786"/>
              <a:gd name="connsiteX38" fmla="*/ 114 w 10000"/>
              <a:gd name="connsiteY38" fmla="*/ 8246 h 9786"/>
              <a:gd name="connsiteX39" fmla="*/ 155 w 10000"/>
              <a:gd name="connsiteY39" fmla="*/ 8477 h 9786"/>
              <a:gd name="connsiteX40" fmla="*/ 218 w 10000"/>
              <a:gd name="connsiteY40" fmla="*/ 8700 h 9786"/>
              <a:gd name="connsiteX41" fmla="*/ 280 w 10000"/>
              <a:gd name="connsiteY41" fmla="*/ 8922 h 9786"/>
              <a:gd name="connsiteX42" fmla="*/ 363 w 10000"/>
              <a:gd name="connsiteY42" fmla="*/ 9145 h 9786"/>
              <a:gd name="connsiteX43" fmla="*/ 446 w 10000"/>
              <a:gd name="connsiteY43" fmla="*/ 9359 h 9786"/>
              <a:gd name="connsiteX44" fmla="*/ 528 w 10000"/>
              <a:gd name="connsiteY44" fmla="*/ 9573 h 9786"/>
              <a:gd name="connsiteX45" fmla="*/ 632 w 10000"/>
              <a:gd name="connsiteY45" fmla="*/ 9786 h 9786"/>
              <a:gd name="connsiteX46" fmla="*/ 1751 w 10000"/>
              <a:gd name="connsiteY46" fmla="*/ 8513 h 9786"/>
              <a:gd name="connsiteX47" fmla="*/ 3534 w 10000"/>
              <a:gd name="connsiteY47" fmla="*/ 6857 h 9786"/>
              <a:gd name="connsiteX48" fmla="*/ 3554 w 10000"/>
              <a:gd name="connsiteY48" fmla="*/ 6652 h 9786"/>
              <a:gd name="connsiteX49" fmla="*/ 3575 w 10000"/>
              <a:gd name="connsiteY49" fmla="*/ 6447 h 9786"/>
              <a:gd name="connsiteX50" fmla="*/ 3617 w 10000"/>
              <a:gd name="connsiteY50" fmla="*/ 6251 h 9786"/>
              <a:gd name="connsiteX51" fmla="*/ 3668 w 10000"/>
              <a:gd name="connsiteY51" fmla="*/ 6054 h 9786"/>
              <a:gd name="connsiteX52" fmla="*/ 3741 w 10000"/>
              <a:gd name="connsiteY52" fmla="*/ 5869 h 9786"/>
              <a:gd name="connsiteX53" fmla="*/ 3813 w 10000"/>
              <a:gd name="connsiteY53" fmla="*/ 5672 h 9786"/>
              <a:gd name="connsiteX54" fmla="*/ 3896 w 10000"/>
              <a:gd name="connsiteY54" fmla="*/ 5494 h 9786"/>
              <a:gd name="connsiteX55" fmla="*/ 3990 w 10000"/>
              <a:gd name="connsiteY55" fmla="*/ 5316 h 9786"/>
              <a:gd name="connsiteX56" fmla="*/ 4093 w 10000"/>
              <a:gd name="connsiteY56" fmla="*/ 5138 h 9786"/>
              <a:gd name="connsiteX57" fmla="*/ 4207 w 10000"/>
              <a:gd name="connsiteY57" fmla="*/ 4968 h 9786"/>
              <a:gd name="connsiteX58" fmla="*/ 4332 w 10000"/>
              <a:gd name="connsiteY58" fmla="*/ 4808 h 9786"/>
              <a:gd name="connsiteX59" fmla="*/ 4456 w 10000"/>
              <a:gd name="connsiteY59" fmla="*/ 4648 h 9786"/>
              <a:gd name="connsiteX60" fmla="*/ 4601 w 10000"/>
              <a:gd name="connsiteY60" fmla="*/ 4497 h 9786"/>
              <a:gd name="connsiteX61" fmla="*/ 4746 w 10000"/>
              <a:gd name="connsiteY61" fmla="*/ 4354 h 9786"/>
              <a:gd name="connsiteX62" fmla="*/ 4902 w 10000"/>
              <a:gd name="connsiteY62" fmla="*/ 4212 h 9786"/>
              <a:gd name="connsiteX63" fmla="*/ 5067 w 10000"/>
              <a:gd name="connsiteY63" fmla="*/ 4078 h 9786"/>
              <a:gd name="connsiteX64" fmla="*/ 5244 w 10000"/>
              <a:gd name="connsiteY64" fmla="*/ 3954 h 9786"/>
              <a:gd name="connsiteX65" fmla="*/ 5420 w 10000"/>
              <a:gd name="connsiteY65" fmla="*/ 3829 h 9786"/>
              <a:gd name="connsiteX66" fmla="*/ 5596 w 10000"/>
              <a:gd name="connsiteY66" fmla="*/ 3713 h 9786"/>
              <a:gd name="connsiteX67" fmla="*/ 5793 w 10000"/>
              <a:gd name="connsiteY67" fmla="*/ 3615 h 9786"/>
              <a:gd name="connsiteX68" fmla="*/ 5990 w 10000"/>
              <a:gd name="connsiteY68" fmla="*/ 3517 h 9786"/>
              <a:gd name="connsiteX69" fmla="*/ 6197 w 10000"/>
              <a:gd name="connsiteY69" fmla="*/ 3428 h 9786"/>
              <a:gd name="connsiteX70" fmla="*/ 6404 w 10000"/>
              <a:gd name="connsiteY70" fmla="*/ 3348 h 9786"/>
              <a:gd name="connsiteX71" fmla="*/ 6611 w 10000"/>
              <a:gd name="connsiteY71" fmla="*/ 3276 h 9786"/>
              <a:gd name="connsiteX72" fmla="*/ 6829 w 10000"/>
              <a:gd name="connsiteY72" fmla="*/ 3206 h 9786"/>
              <a:gd name="connsiteX73" fmla="*/ 7057 w 10000"/>
              <a:gd name="connsiteY73" fmla="*/ 3153 h 9786"/>
              <a:gd name="connsiteX74" fmla="*/ 7285 w 10000"/>
              <a:gd name="connsiteY74" fmla="*/ 3108 h 9786"/>
              <a:gd name="connsiteX75" fmla="*/ 7513 w 10000"/>
              <a:gd name="connsiteY75" fmla="*/ 3072 h 9786"/>
              <a:gd name="connsiteX76" fmla="*/ 7751 w 10000"/>
              <a:gd name="connsiteY76" fmla="*/ 3045 h 9786"/>
              <a:gd name="connsiteX77" fmla="*/ 7990 w 10000"/>
              <a:gd name="connsiteY77" fmla="*/ 3037 h 9786"/>
              <a:gd name="connsiteX78" fmla="*/ 8228 w 10000"/>
              <a:gd name="connsiteY78" fmla="*/ 3027 h 9786"/>
              <a:gd name="connsiteX79" fmla="*/ 10000 w 10000"/>
              <a:gd name="connsiteY79" fmla="*/ 1514 h 9786"/>
              <a:gd name="connsiteX80" fmla="*/ 8228 w 10000"/>
              <a:gd name="connsiteY80" fmla="*/ 0 h 9786"/>
              <a:gd name="connsiteX0" fmla="*/ 8228 w 10000"/>
              <a:gd name="connsiteY0" fmla="*/ 0 h 9782"/>
              <a:gd name="connsiteX1" fmla="*/ 8228 w 10000"/>
              <a:gd name="connsiteY1" fmla="*/ 0 h 9782"/>
              <a:gd name="connsiteX2" fmla="*/ 7813 w 10000"/>
              <a:gd name="connsiteY2" fmla="*/ 8 h 9782"/>
              <a:gd name="connsiteX3" fmla="*/ 7389 w 10000"/>
              <a:gd name="connsiteY3" fmla="*/ 37 h 9782"/>
              <a:gd name="connsiteX4" fmla="*/ 6974 w 10000"/>
              <a:gd name="connsiteY4" fmla="*/ 83 h 9782"/>
              <a:gd name="connsiteX5" fmla="*/ 6570 w 10000"/>
              <a:gd name="connsiteY5" fmla="*/ 145 h 9782"/>
              <a:gd name="connsiteX6" fmla="*/ 6176 w 10000"/>
              <a:gd name="connsiteY6" fmla="*/ 227 h 9782"/>
              <a:gd name="connsiteX7" fmla="*/ 5782 w 10000"/>
              <a:gd name="connsiteY7" fmla="*/ 328 h 9782"/>
              <a:gd name="connsiteX8" fmla="*/ 5399 w 10000"/>
              <a:gd name="connsiteY8" fmla="*/ 436 h 9782"/>
              <a:gd name="connsiteX9" fmla="*/ 5026 w 10000"/>
              <a:gd name="connsiteY9" fmla="*/ 573 h 9782"/>
              <a:gd name="connsiteX10" fmla="*/ 4663 w 10000"/>
              <a:gd name="connsiteY10" fmla="*/ 709 h 9782"/>
              <a:gd name="connsiteX11" fmla="*/ 4311 w 10000"/>
              <a:gd name="connsiteY11" fmla="*/ 874 h 9782"/>
              <a:gd name="connsiteX12" fmla="*/ 3959 w 10000"/>
              <a:gd name="connsiteY12" fmla="*/ 1046 h 9782"/>
              <a:gd name="connsiteX13" fmla="*/ 3627 w 10000"/>
              <a:gd name="connsiteY13" fmla="*/ 1237 h 9782"/>
              <a:gd name="connsiteX14" fmla="*/ 3306 w 10000"/>
              <a:gd name="connsiteY14" fmla="*/ 1438 h 9782"/>
              <a:gd name="connsiteX15" fmla="*/ 2995 w 10000"/>
              <a:gd name="connsiteY15" fmla="*/ 1647 h 9782"/>
              <a:gd name="connsiteX16" fmla="*/ 2694 w 10000"/>
              <a:gd name="connsiteY16" fmla="*/ 1874 h 9782"/>
              <a:gd name="connsiteX17" fmla="*/ 2404 w 10000"/>
              <a:gd name="connsiteY17" fmla="*/ 2120 h 9782"/>
              <a:gd name="connsiteX18" fmla="*/ 2135 w 10000"/>
              <a:gd name="connsiteY18" fmla="*/ 2366 h 9782"/>
              <a:gd name="connsiteX19" fmla="*/ 1876 w 10000"/>
              <a:gd name="connsiteY19" fmla="*/ 2629 h 9782"/>
              <a:gd name="connsiteX20" fmla="*/ 1637 w 10000"/>
              <a:gd name="connsiteY20" fmla="*/ 2903 h 9782"/>
              <a:gd name="connsiteX21" fmla="*/ 1399 w 10000"/>
              <a:gd name="connsiteY21" fmla="*/ 3185 h 9782"/>
              <a:gd name="connsiteX22" fmla="*/ 1192 w 10000"/>
              <a:gd name="connsiteY22" fmla="*/ 3475 h 9782"/>
              <a:gd name="connsiteX23" fmla="*/ 995 w 10000"/>
              <a:gd name="connsiteY23" fmla="*/ 3776 h 9782"/>
              <a:gd name="connsiteX24" fmla="*/ 808 w 10000"/>
              <a:gd name="connsiteY24" fmla="*/ 4096 h 9782"/>
              <a:gd name="connsiteX25" fmla="*/ 642 w 10000"/>
              <a:gd name="connsiteY25" fmla="*/ 4413 h 9782"/>
              <a:gd name="connsiteX26" fmla="*/ 497 w 10000"/>
              <a:gd name="connsiteY26" fmla="*/ 4740 h 9782"/>
              <a:gd name="connsiteX27" fmla="*/ 363 w 10000"/>
              <a:gd name="connsiteY27" fmla="*/ 5077 h 9782"/>
              <a:gd name="connsiteX28" fmla="*/ 259 w 10000"/>
              <a:gd name="connsiteY28" fmla="*/ 5414 h 9782"/>
              <a:gd name="connsiteX29" fmla="*/ 166 w 10000"/>
              <a:gd name="connsiteY29" fmla="*/ 5768 h 9782"/>
              <a:gd name="connsiteX30" fmla="*/ 93 w 10000"/>
              <a:gd name="connsiteY30" fmla="*/ 6123 h 9782"/>
              <a:gd name="connsiteX31" fmla="*/ 41 w 10000"/>
              <a:gd name="connsiteY31" fmla="*/ 6479 h 9782"/>
              <a:gd name="connsiteX32" fmla="*/ 10 w 10000"/>
              <a:gd name="connsiteY32" fmla="*/ 6853 h 9782"/>
              <a:gd name="connsiteX33" fmla="*/ 0 w 10000"/>
              <a:gd name="connsiteY33" fmla="*/ 7216 h 9782"/>
              <a:gd name="connsiteX34" fmla="*/ 0 w 10000"/>
              <a:gd name="connsiteY34" fmla="*/ 7462 h 9782"/>
              <a:gd name="connsiteX35" fmla="*/ 10 w 10000"/>
              <a:gd name="connsiteY35" fmla="*/ 7708 h 9782"/>
              <a:gd name="connsiteX36" fmla="*/ 41 w 10000"/>
              <a:gd name="connsiteY36" fmla="*/ 7953 h 9782"/>
              <a:gd name="connsiteX37" fmla="*/ 73 w 10000"/>
              <a:gd name="connsiteY37" fmla="*/ 8189 h 9782"/>
              <a:gd name="connsiteX38" fmla="*/ 114 w 10000"/>
              <a:gd name="connsiteY38" fmla="*/ 8426 h 9782"/>
              <a:gd name="connsiteX39" fmla="*/ 155 w 10000"/>
              <a:gd name="connsiteY39" fmla="*/ 8662 h 9782"/>
              <a:gd name="connsiteX40" fmla="*/ 218 w 10000"/>
              <a:gd name="connsiteY40" fmla="*/ 8890 h 9782"/>
              <a:gd name="connsiteX41" fmla="*/ 280 w 10000"/>
              <a:gd name="connsiteY41" fmla="*/ 9117 h 9782"/>
              <a:gd name="connsiteX42" fmla="*/ 363 w 10000"/>
              <a:gd name="connsiteY42" fmla="*/ 9345 h 9782"/>
              <a:gd name="connsiteX43" fmla="*/ 446 w 10000"/>
              <a:gd name="connsiteY43" fmla="*/ 9564 h 9782"/>
              <a:gd name="connsiteX44" fmla="*/ 528 w 10000"/>
              <a:gd name="connsiteY44" fmla="*/ 9782 h 9782"/>
              <a:gd name="connsiteX45" fmla="*/ 1751 w 10000"/>
              <a:gd name="connsiteY45" fmla="*/ 8699 h 9782"/>
              <a:gd name="connsiteX46" fmla="*/ 3534 w 10000"/>
              <a:gd name="connsiteY46" fmla="*/ 7007 h 9782"/>
              <a:gd name="connsiteX47" fmla="*/ 3554 w 10000"/>
              <a:gd name="connsiteY47" fmla="*/ 6797 h 9782"/>
              <a:gd name="connsiteX48" fmla="*/ 3575 w 10000"/>
              <a:gd name="connsiteY48" fmla="*/ 6588 h 9782"/>
              <a:gd name="connsiteX49" fmla="*/ 3617 w 10000"/>
              <a:gd name="connsiteY49" fmla="*/ 6388 h 9782"/>
              <a:gd name="connsiteX50" fmla="*/ 3668 w 10000"/>
              <a:gd name="connsiteY50" fmla="*/ 6186 h 9782"/>
              <a:gd name="connsiteX51" fmla="*/ 3741 w 10000"/>
              <a:gd name="connsiteY51" fmla="*/ 5997 h 9782"/>
              <a:gd name="connsiteX52" fmla="*/ 3813 w 10000"/>
              <a:gd name="connsiteY52" fmla="*/ 5796 h 9782"/>
              <a:gd name="connsiteX53" fmla="*/ 3896 w 10000"/>
              <a:gd name="connsiteY53" fmla="*/ 5614 h 9782"/>
              <a:gd name="connsiteX54" fmla="*/ 3990 w 10000"/>
              <a:gd name="connsiteY54" fmla="*/ 5432 h 9782"/>
              <a:gd name="connsiteX55" fmla="*/ 4093 w 10000"/>
              <a:gd name="connsiteY55" fmla="*/ 5250 h 9782"/>
              <a:gd name="connsiteX56" fmla="*/ 4207 w 10000"/>
              <a:gd name="connsiteY56" fmla="*/ 5077 h 9782"/>
              <a:gd name="connsiteX57" fmla="*/ 4332 w 10000"/>
              <a:gd name="connsiteY57" fmla="*/ 4913 h 9782"/>
              <a:gd name="connsiteX58" fmla="*/ 4456 w 10000"/>
              <a:gd name="connsiteY58" fmla="*/ 4750 h 9782"/>
              <a:gd name="connsiteX59" fmla="*/ 4601 w 10000"/>
              <a:gd name="connsiteY59" fmla="*/ 4595 h 9782"/>
              <a:gd name="connsiteX60" fmla="*/ 4746 w 10000"/>
              <a:gd name="connsiteY60" fmla="*/ 4449 h 9782"/>
              <a:gd name="connsiteX61" fmla="*/ 4902 w 10000"/>
              <a:gd name="connsiteY61" fmla="*/ 4304 h 9782"/>
              <a:gd name="connsiteX62" fmla="*/ 5067 w 10000"/>
              <a:gd name="connsiteY62" fmla="*/ 4167 h 9782"/>
              <a:gd name="connsiteX63" fmla="*/ 5244 w 10000"/>
              <a:gd name="connsiteY63" fmla="*/ 4040 h 9782"/>
              <a:gd name="connsiteX64" fmla="*/ 5420 w 10000"/>
              <a:gd name="connsiteY64" fmla="*/ 3913 h 9782"/>
              <a:gd name="connsiteX65" fmla="*/ 5596 w 10000"/>
              <a:gd name="connsiteY65" fmla="*/ 3794 h 9782"/>
              <a:gd name="connsiteX66" fmla="*/ 5793 w 10000"/>
              <a:gd name="connsiteY66" fmla="*/ 3694 h 9782"/>
              <a:gd name="connsiteX67" fmla="*/ 5990 w 10000"/>
              <a:gd name="connsiteY67" fmla="*/ 3594 h 9782"/>
              <a:gd name="connsiteX68" fmla="*/ 6197 w 10000"/>
              <a:gd name="connsiteY68" fmla="*/ 3503 h 9782"/>
              <a:gd name="connsiteX69" fmla="*/ 6404 w 10000"/>
              <a:gd name="connsiteY69" fmla="*/ 3421 h 9782"/>
              <a:gd name="connsiteX70" fmla="*/ 6611 w 10000"/>
              <a:gd name="connsiteY70" fmla="*/ 3348 h 9782"/>
              <a:gd name="connsiteX71" fmla="*/ 6829 w 10000"/>
              <a:gd name="connsiteY71" fmla="*/ 3276 h 9782"/>
              <a:gd name="connsiteX72" fmla="*/ 7057 w 10000"/>
              <a:gd name="connsiteY72" fmla="*/ 3222 h 9782"/>
              <a:gd name="connsiteX73" fmla="*/ 7285 w 10000"/>
              <a:gd name="connsiteY73" fmla="*/ 3176 h 9782"/>
              <a:gd name="connsiteX74" fmla="*/ 7513 w 10000"/>
              <a:gd name="connsiteY74" fmla="*/ 3139 h 9782"/>
              <a:gd name="connsiteX75" fmla="*/ 7751 w 10000"/>
              <a:gd name="connsiteY75" fmla="*/ 3112 h 9782"/>
              <a:gd name="connsiteX76" fmla="*/ 7990 w 10000"/>
              <a:gd name="connsiteY76" fmla="*/ 3103 h 9782"/>
              <a:gd name="connsiteX77" fmla="*/ 8228 w 10000"/>
              <a:gd name="connsiteY77" fmla="*/ 3093 h 9782"/>
              <a:gd name="connsiteX78" fmla="*/ 10000 w 10000"/>
              <a:gd name="connsiteY78" fmla="*/ 1547 h 9782"/>
              <a:gd name="connsiteX79" fmla="*/ 8228 w 10000"/>
              <a:gd name="connsiteY79" fmla="*/ 0 h 9782"/>
              <a:gd name="connsiteX0" fmla="*/ 8228 w 10000"/>
              <a:gd name="connsiteY0" fmla="*/ 0 h 9777"/>
              <a:gd name="connsiteX1" fmla="*/ 8228 w 10000"/>
              <a:gd name="connsiteY1" fmla="*/ 0 h 9777"/>
              <a:gd name="connsiteX2" fmla="*/ 7813 w 10000"/>
              <a:gd name="connsiteY2" fmla="*/ 8 h 9777"/>
              <a:gd name="connsiteX3" fmla="*/ 7389 w 10000"/>
              <a:gd name="connsiteY3" fmla="*/ 38 h 9777"/>
              <a:gd name="connsiteX4" fmla="*/ 6974 w 10000"/>
              <a:gd name="connsiteY4" fmla="*/ 85 h 9777"/>
              <a:gd name="connsiteX5" fmla="*/ 6570 w 10000"/>
              <a:gd name="connsiteY5" fmla="*/ 148 h 9777"/>
              <a:gd name="connsiteX6" fmla="*/ 6176 w 10000"/>
              <a:gd name="connsiteY6" fmla="*/ 232 h 9777"/>
              <a:gd name="connsiteX7" fmla="*/ 5782 w 10000"/>
              <a:gd name="connsiteY7" fmla="*/ 335 h 9777"/>
              <a:gd name="connsiteX8" fmla="*/ 5399 w 10000"/>
              <a:gd name="connsiteY8" fmla="*/ 446 h 9777"/>
              <a:gd name="connsiteX9" fmla="*/ 5026 w 10000"/>
              <a:gd name="connsiteY9" fmla="*/ 586 h 9777"/>
              <a:gd name="connsiteX10" fmla="*/ 4663 w 10000"/>
              <a:gd name="connsiteY10" fmla="*/ 725 h 9777"/>
              <a:gd name="connsiteX11" fmla="*/ 4311 w 10000"/>
              <a:gd name="connsiteY11" fmla="*/ 893 h 9777"/>
              <a:gd name="connsiteX12" fmla="*/ 3959 w 10000"/>
              <a:gd name="connsiteY12" fmla="*/ 1069 h 9777"/>
              <a:gd name="connsiteX13" fmla="*/ 3627 w 10000"/>
              <a:gd name="connsiteY13" fmla="*/ 1265 h 9777"/>
              <a:gd name="connsiteX14" fmla="*/ 3306 w 10000"/>
              <a:gd name="connsiteY14" fmla="*/ 1470 h 9777"/>
              <a:gd name="connsiteX15" fmla="*/ 2995 w 10000"/>
              <a:gd name="connsiteY15" fmla="*/ 1684 h 9777"/>
              <a:gd name="connsiteX16" fmla="*/ 2694 w 10000"/>
              <a:gd name="connsiteY16" fmla="*/ 1916 h 9777"/>
              <a:gd name="connsiteX17" fmla="*/ 2404 w 10000"/>
              <a:gd name="connsiteY17" fmla="*/ 2167 h 9777"/>
              <a:gd name="connsiteX18" fmla="*/ 2135 w 10000"/>
              <a:gd name="connsiteY18" fmla="*/ 2419 h 9777"/>
              <a:gd name="connsiteX19" fmla="*/ 1876 w 10000"/>
              <a:gd name="connsiteY19" fmla="*/ 2688 h 9777"/>
              <a:gd name="connsiteX20" fmla="*/ 1637 w 10000"/>
              <a:gd name="connsiteY20" fmla="*/ 2968 h 9777"/>
              <a:gd name="connsiteX21" fmla="*/ 1399 w 10000"/>
              <a:gd name="connsiteY21" fmla="*/ 3256 h 9777"/>
              <a:gd name="connsiteX22" fmla="*/ 1192 w 10000"/>
              <a:gd name="connsiteY22" fmla="*/ 3552 h 9777"/>
              <a:gd name="connsiteX23" fmla="*/ 995 w 10000"/>
              <a:gd name="connsiteY23" fmla="*/ 3860 h 9777"/>
              <a:gd name="connsiteX24" fmla="*/ 808 w 10000"/>
              <a:gd name="connsiteY24" fmla="*/ 4187 h 9777"/>
              <a:gd name="connsiteX25" fmla="*/ 642 w 10000"/>
              <a:gd name="connsiteY25" fmla="*/ 4511 h 9777"/>
              <a:gd name="connsiteX26" fmla="*/ 497 w 10000"/>
              <a:gd name="connsiteY26" fmla="*/ 4846 h 9777"/>
              <a:gd name="connsiteX27" fmla="*/ 363 w 10000"/>
              <a:gd name="connsiteY27" fmla="*/ 5190 h 9777"/>
              <a:gd name="connsiteX28" fmla="*/ 259 w 10000"/>
              <a:gd name="connsiteY28" fmla="*/ 5535 h 9777"/>
              <a:gd name="connsiteX29" fmla="*/ 166 w 10000"/>
              <a:gd name="connsiteY29" fmla="*/ 5897 h 9777"/>
              <a:gd name="connsiteX30" fmla="*/ 93 w 10000"/>
              <a:gd name="connsiteY30" fmla="*/ 6259 h 9777"/>
              <a:gd name="connsiteX31" fmla="*/ 41 w 10000"/>
              <a:gd name="connsiteY31" fmla="*/ 6623 h 9777"/>
              <a:gd name="connsiteX32" fmla="*/ 10 w 10000"/>
              <a:gd name="connsiteY32" fmla="*/ 7006 h 9777"/>
              <a:gd name="connsiteX33" fmla="*/ 0 w 10000"/>
              <a:gd name="connsiteY33" fmla="*/ 7377 h 9777"/>
              <a:gd name="connsiteX34" fmla="*/ 0 w 10000"/>
              <a:gd name="connsiteY34" fmla="*/ 7628 h 9777"/>
              <a:gd name="connsiteX35" fmla="*/ 10 w 10000"/>
              <a:gd name="connsiteY35" fmla="*/ 7880 h 9777"/>
              <a:gd name="connsiteX36" fmla="*/ 41 w 10000"/>
              <a:gd name="connsiteY36" fmla="*/ 8130 h 9777"/>
              <a:gd name="connsiteX37" fmla="*/ 73 w 10000"/>
              <a:gd name="connsiteY37" fmla="*/ 8371 h 9777"/>
              <a:gd name="connsiteX38" fmla="*/ 114 w 10000"/>
              <a:gd name="connsiteY38" fmla="*/ 8614 h 9777"/>
              <a:gd name="connsiteX39" fmla="*/ 155 w 10000"/>
              <a:gd name="connsiteY39" fmla="*/ 8855 h 9777"/>
              <a:gd name="connsiteX40" fmla="*/ 218 w 10000"/>
              <a:gd name="connsiteY40" fmla="*/ 9088 h 9777"/>
              <a:gd name="connsiteX41" fmla="*/ 280 w 10000"/>
              <a:gd name="connsiteY41" fmla="*/ 9320 h 9777"/>
              <a:gd name="connsiteX42" fmla="*/ 363 w 10000"/>
              <a:gd name="connsiteY42" fmla="*/ 9553 h 9777"/>
              <a:gd name="connsiteX43" fmla="*/ 446 w 10000"/>
              <a:gd name="connsiteY43" fmla="*/ 9777 h 9777"/>
              <a:gd name="connsiteX44" fmla="*/ 1751 w 10000"/>
              <a:gd name="connsiteY44" fmla="*/ 8893 h 9777"/>
              <a:gd name="connsiteX45" fmla="*/ 3534 w 10000"/>
              <a:gd name="connsiteY45" fmla="*/ 7163 h 9777"/>
              <a:gd name="connsiteX46" fmla="*/ 3554 w 10000"/>
              <a:gd name="connsiteY46" fmla="*/ 6948 h 9777"/>
              <a:gd name="connsiteX47" fmla="*/ 3575 w 10000"/>
              <a:gd name="connsiteY47" fmla="*/ 6735 h 9777"/>
              <a:gd name="connsiteX48" fmla="*/ 3617 w 10000"/>
              <a:gd name="connsiteY48" fmla="*/ 6530 h 9777"/>
              <a:gd name="connsiteX49" fmla="*/ 3668 w 10000"/>
              <a:gd name="connsiteY49" fmla="*/ 6324 h 9777"/>
              <a:gd name="connsiteX50" fmla="*/ 3741 w 10000"/>
              <a:gd name="connsiteY50" fmla="*/ 6131 h 9777"/>
              <a:gd name="connsiteX51" fmla="*/ 3813 w 10000"/>
              <a:gd name="connsiteY51" fmla="*/ 5925 h 9777"/>
              <a:gd name="connsiteX52" fmla="*/ 3896 w 10000"/>
              <a:gd name="connsiteY52" fmla="*/ 5739 h 9777"/>
              <a:gd name="connsiteX53" fmla="*/ 3990 w 10000"/>
              <a:gd name="connsiteY53" fmla="*/ 5553 h 9777"/>
              <a:gd name="connsiteX54" fmla="*/ 4093 w 10000"/>
              <a:gd name="connsiteY54" fmla="*/ 5367 h 9777"/>
              <a:gd name="connsiteX55" fmla="*/ 4207 w 10000"/>
              <a:gd name="connsiteY55" fmla="*/ 5190 h 9777"/>
              <a:gd name="connsiteX56" fmla="*/ 4332 w 10000"/>
              <a:gd name="connsiteY56" fmla="*/ 5022 h 9777"/>
              <a:gd name="connsiteX57" fmla="*/ 4456 w 10000"/>
              <a:gd name="connsiteY57" fmla="*/ 4856 h 9777"/>
              <a:gd name="connsiteX58" fmla="*/ 4601 w 10000"/>
              <a:gd name="connsiteY58" fmla="*/ 4697 h 9777"/>
              <a:gd name="connsiteX59" fmla="*/ 4746 w 10000"/>
              <a:gd name="connsiteY59" fmla="*/ 4548 h 9777"/>
              <a:gd name="connsiteX60" fmla="*/ 4902 w 10000"/>
              <a:gd name="connsiteY60" fmla="*/ 4400 h 9777"/>
              <a:gd name="connsiteX61" fmla="*/ 5067 w 10000"/>
              <a:gd name="connsiteY61" fmla="*/ 4260 h 9777"/>
              <a:gd name="connsiteX62" fmla="*/ 5244 w 10000"/>
              <a:gd name="connsiteY62" fmla="*/ 4130 h 9777"/>
              <a:gd name="connsiteX63" fmla="*/ 5420 w 10000"/>
              <a:gd name="connsiteY63" fmla="*/ 4000 h 9777"/>
              <a:gd name="connsiteX64" fmla="*/ 5596 w 10000"/>
              <a:gd name="connsiteY64" fmla="*/ 3879 h 9777"/>
              <a:gd name="connsiteX65" fmla="*/ 5793 w 10000"/>
              <a:gd name="connsiteY65" fmla="*/ 3776 h 9777"/>
              <a:gd name="connsiteX66" fmla="*/ 5990 w 10000"/>
              <a:gd name="connsiteY66" fmla="*/ 3674 h 9777"/>
              <a:gd name="connsiteX67" fmla="*/ 6197 w 10000"/>
              <a:gd name="connsiteY67" fmla="*/ 3581 h 9777"/>
              <a:gd name="connsiteX68" fmla="*/ 6404 w 10000"/>
              <a:gd name="connsiteY68" fmla="*/ 3497 h 9777"/>
              <a:gd name="connsiteX69" fmla="*/ 6611 w 10000"/>
              <a:gd name="connsiteY69" fmla="*/ 3423 h 9777"/>
              <a:gd name="connsiteX70" fmla="*/ 6829 w 10000"/>
              <a:gd name="connsiteY70" fmla="*/ 3349 h 9777"/>
              <a:gd name="connsiteX71" fmla="*/ 7057 w 10000"/>
              <a:gd name="connsiteY71" fmla="*/ 3294 h 9777"/>
              <a:gd name="connsiteX72" fmla="*/ 7285 w 10000"/>
              <a:gd name="connsiteY72" fmla="*/ 3247 h 9777"/>
              <a:gd name="connsiteX73" fmla="*/ 7513 w 10000"/>
              <a:gd name="connsiteY73" fmla="*/ 3209 h 9777"/>
              <a:gd name="connsiteX74" fmla="*/ 7751 w 10000"/>
              <a:gd name="connsiteY74" fmla="*/ 3181 h 9777"/>
              <a:gd name="connsiteX75" fmla="*/ 7990 w 10000"/>
              <a:gd name="connsiteY75" fmla="*/ 3172 h 9777"/>
              <a:gd name="connsiteX76" fmla="*/ 8228 w 10000"/>
              <a:gd name="connsiteY76" fmla="*/ 3162 h 9777"/>
              <a:gd name="connsiteX77" fmla="*/ 10000 w 10000"/>
              <a:gd name="connsiteY77" fmla="*/ 1581 h 9777"/>
              <a:gd name="connsiteX78" fmla="*/ 8228 w 10000"/>
              <a:gd name="connsiteY78" fmla="*/ 0 h 9777"/>
              <a:gd name="connsiteX0" fmla="*/ 8228 w 10000"/>
              <a:gd name="connsiteY0" fmla="*/ 0 h 9771"/>
              <a:gd name="connsiteX1" fmla="*/ 8228 w 10000"/>
              <a:gd name="connsiteY1" fmla="*/ 0 h 9771"/>
              <a:gd name="connsiteX2" fmla="*/ 7813 w 10000"/>
              <a:gd name="connsiteY2" fmla="*/ 8 h 9771"/>
              <a:gd name="connsiteX3" fmla="*/ 7389 w 10000"/>
              <a:gd name="connsiteY3" fmla="*/ 39 h 9771"/>
              <a:gd name="connsiteX4" fmla="*/ 6974 w 10000"/>
              <a:gd name="connsiteY4" fmla="*/ 87 h 9771"/>
              <a:gd name="connsiteX5" fmla="*/ 6570 w 10000"/>
              <a:gd name="connsiteY5" fmla="*/ 151 h 9771"/>
              <a:gd name="connsiteX6" fmla="*/ 6176 w 10000"/>
              <a:gd name="connsiteY6" fmla="*/ 237 h 9771"/>
              <a:gd name="connsiteX7" fmla="*/ 5782 w 10000"/>
              <a:gd name="connsiteY7" fmla="*/ 343 h 9771"/>
              <a:gd name="connsiteX8" fmla="*/ 5399 w 10000"/>
              <a:gd name="connsiteY8" fmla="*/ 456 h 9771"/>
              <a:gd name="connsiteX9" fmla="*/ 5026 w 10000"/>
              <a:gd name="connsiteY9" fmla="*/ 599 h 9771"/>
              <a:gd name="connsiteX10" fmla="*/ 4663 w 10000"/>
              <a:gd name="connsiteY10" fmla="*/ 742 h 9771"/>
              <a:gd name="connsiteX11" fmla="*/ 4311 w 10000"/>
              <a:gd name="connsiteY11" fmla="*/ 913 h 9771"/>
              <a:gd name="connsiteX12" fmla="*/ 3959 w 10000"/>
              <a:gd name="connsiteY12" fmla="*/ 1093 h 9771"/>
              <a:gd name="connsiteX13" fmla="*/ 3627 w 10000"/>
              <a:gd name="connsiteY13" fmla="*/ 1294 h 9771"/>
              <a:gd name="connsiteX14" fmla="*/ 3306 w 10000"/>
              <a:gd name="connsiteY14" fmla="*/ 1504 h 9771"/>
              <a:gd name="connsiteX15" fmla="*/ 2995 w 10000"/>
              <a:gd name="connsiteY15" fmla="*/ 1722 h 9771"/>
              <a:gd name="connsiteX16" fmla="*/ 2694 w 10000"/>
              <a:gd name="connsiteY16" fmla="*/ 1960 h 9771"/>
              <a:gd name="connsiteX17" fmla="*/ 2404 w 10000"/>
              <a:gd name="connsiteY17" fmla="*/ 2216 h 9771"/>
              <a:gd name="connsiteX18" fmla="*/ 2135 w 10000"/>
              <a:gd name="connsiteY18" fmla="*/ 2474 h 9771"/>
              <a:gd name="connsiteX19" fmla="*/ 1876 w 10000"/>
              <a:gd name="connsiteY19" fmla="*/ 2749 h 9771"/>
              <a:gd name="connsiteX20" fmla="*/ 1637 w 10000"/>
              <a:gd name="connsiteY20" fmla="*/ 3036 h 9771"/>
              <a:gd name="connsiteX21" fmla="*/ 1399 w 10000"/>
              <a:gd name="connsiteY21" fmla="*/ 3330 h 9771"/>
              <a:gd name="connsiteX22" fmla="*/ 1192 w 10000"/>
              <a:gd name="connsiteY22" fmla="*/ 3633 h 9771"/>
              <a:gd name="connsiteX23" fmla="*/ 995 w 10000"/>
              <a:gd name="connsiteY23" fmla="*/ 3948 h 9771"/>
              <a:gd name="connsiteX24" fmla="*/ 808 w 10000"/>
              <a:gd name="connsiteY24" fmla="*/ 4282 h 9771"/>
              <a:gd name="connsiteX25" fmla="*/ 642 w 10000"/>
              <a:gd name="connsiteY25" fmla="*/ 4614 h 9771"/>
              <a:gd name="connsiteX26" fmla="*/ 497 w 10000"/>
              <a:gd name="connsiteY26" fmla="*/ 4957 h 9771"/>
              <a:gd name="connsiteX27" fmla="*/ 363 w 10000"/>
              <a:gd name="connsiteY27" fmla="*/ 5308 h 9771"/>
              <a:gd name="connsiteX28" fmla="*/ 259 w 10000"/>
              <a:gd name="connsiteY28" fmla="*/ 5661 h 9771"/>
              <a:gd name="connsiteX29" fmla="*/ 166 w 10000"/>
              <a:gd name="connsiteY29" fmla="*/ 6032 h 9771"/>
              <a:gd name="connsiteX30" fmla="*/ 93 w 10000"/>
              <a:gd name="connsiteY30" fmla="*/ 6402 h 9771"/>
              <a:gd name="connsiteX31" fmla="*/ 41 w 10000"/>
              <a:gd name="connsiteY31" fmla="*/ 6774 h 9771"/>
              <a:gd name="connsiteX32" fmla="*/ 10 w 10000"/>
              <a:gd name="connsiteY32" fmla="*/ 7166 h 9771"/>
              <a:gd name="connsiteX33" fmla="*/ 0 w 10000"/>
              <a:gd name="connsiteY33" fmla="*/ 7545 h 9771"/>
              <a:gd name="connsiteX34" fmla="*/ 0 w 10000"/>
              <a:gd name="connsiteY34" fmla="*/ 7802 h 9771"/>
              <a:gd name="connsiteX35" fmla="*/ 10 w 10000"/>
              <a:gd name="connsiteY35" fmla="*/ 8060 h 9771"/>
              <a:gd name="connsiteX36" fmla="*/ 41 w 10000"/>
              <a:gd name="connsiteY36" fmla="*/ 8315 h 9771"/>
              <a:gd name="connsiteX37" fmla="*/ 73 w 10000"/>
              <a:gd name="connsiteY37" fmla="*/ 8562 h 9771"/>
              <a:gd name="connsiteX38" fmla="*/ 114 w 10000"/>
              <a:gd name="connsiteY38" fmla="*/ 8810 h 9771"/>
              <a:gd name="connsiteX39" fmla="*/ 155 w 10000"/>
              <a:gd name="connsiteY39" fmla="*/ 9057 h 9771"/>
              <a:gd name="connsiteX40" fmla="*/ 218 w 10000"/>
              <a:gd name="connsiteY40" fmla="*/ 9295 h 9771"/>
              <a:gd name="connsiteX41" fmla="*/ 280 w 10000"/>
              <a:gd name="connsiteY41" fmla="*/ 9533 h 9771"/>
              <a:gd name="connsiteX42" fmla="*/ 363 w 10000"/>
              <a:gd name="connsiteY42" fmla="*/ 9771 h 9771"/>
              <a:gd name="connsiteX43" fmla="*/ 1751 w 10000"/>
              <a:gd name="connsiteY43" fmla="*/ 9096 h 9771"/>
              <a:gd name="connsiteX44" fmla="*/ 3534 w 10000"/>
              <a:gd name="connsiteY44" fmla="*/ 7326 h 9771"/>
              <a:gd name="connsiteX45" fmla="*/ 3554 w 10000"/>
              <a:gd name="connsiteY45" fmla="*/ 7106 h 9771"/>
              <a:gd name="connsiteX46" fmla="*/ 3575 w 10000"/>
              <a:gd name="connsiteY46" fmla="*/ 6889 h 9771"/>
              <a:gd name="connsiteX47" fmla="*/ 3617 w 10000"/>
              <a:gd name="connsiteY47" fmla="*/ 6679 h 9771"/>
              <a:gd name="connsiteX48" fmla="*/ 3668 w 10000"/>
              <a:gd name="connsiteY48" fmla="*/ 6468 h 9771"/>
              <a:gd name="connsiteX49" fmla="*/ 3741 w 10000"/>
              <a:gd name="connsiteY49" fmla="*/ 6271 h 9771"/>
              <a:gd name="connsiteX50" fmla="*/ 3813 w 10000"/>
              <a:gd name="connsiteY50" fmla="*/ 6060 h 9771"/>
              <a:gd name="connsiteX51" fmla="*/ 3896 w 10000"/>
              <a:gd name="connsiteY51" fmla="*/ 5870 h 9771"/>
              <a:gd name="connsiteX52" fmla="*/ 3990 w 10000"/>
              <a:gd name="connsiteY52" fmla="*/ 5680 h 9771"/>
              <a:gd name="connsiteX53" fmla="*/ 4093 w 10000"/>
              <a:gd name="connsiteY53" fmla="*/ 5489 h 9771"/>
              <a:gd name="connsiteX54" fmla="*/ 4207 w 10000"/>
              <a:gd name="connsiteY54" fmla="*/ 5308 h 9771"/>
              <a:gd name="connsiteX55" fmla="*/ 4332 w 10000"/>
              <a:gd name="connsiteY55" fmla="*/ 5137 h 9771"/>
              <a:gd name="connsiteX56" fmla="*/ 4456 w 10000"/>
              <a:gd name="connsiteY56" fmla="*/ 4967 h 9771"/>
              <a:gd name="connsiteX57" fmla="*/ 4601 w 10000"/>
              <a:gd name="connsiteY57" fmla="*/ 4804 h 9771"/>
              <a:gd name="connsiteX58" fmla="*/ 4746 w 10000"/>
              <a:gd name="connsiteY58" fmla="*/ 4652 h 9771"/>
              <a:gd name="connsiteX59" fmla="*/ 4902 w 10000"/>
              <a:gd name="connsiteY59" fmla="*/ 4500 h 9771"/>
              <a:gd name="connsiteX60" fmla="*/ 5067 w 10000"/>
              <a:gd name="connsiteY60" fmla="*/ 4357 h 9771"/>
              <a:gd name="connsiteX61" fmla="*/ 5244 w 10000"/>
              <a:gd name="connsiteY61" fmla="*/ 4224 h 9771"/>
              <a:gd name="connsiteX62" fmla="*/ 5420 w 10000"/>
              <a:gd name="connsiteY62" fmla="*/ 4091 h 9771"/>
              <a:gd name="connsiteX63" fmla="*/ 5596 w 10000"/>
              <a:gd name="connsiteY63" fmla="*/ 3967 h 9771"/>
              <a:gd name="connsiteX64" fmla="*/ 5793 w 10000"/>
              <a:gd name="connsiteY64" fmla="*/ 3862 h 9771"/>
              <a:gd name="connsiteX65" fmla="*/ 5990 w 10000"/>
              <a:gd name="connsiteY65" fmla="*/ 3758 h 9771"/>
              <a:gd name="connsiteX66" fmla="*/ 6197 w 10000"/>
              <a:gd name="connsiteY66" fmla="*/ 3663 h 9771"/>
              <a:gd name="connsiteX67" fmla="*/ 6404 w 10000"/>
              <a:gd name="connsiteY67" fmla="*/ 3577 h 9771"/>
              <a:gd name="connsiteX68" fmla="*/ 6611 w 10000"/>
              <a:gd name="connsiteY68" fmla="*/ 3501 h 9771"/>
              <a:gd name="connsiteX69" fmla="*/ 6829 w 10000"/>
              <a:gd name="connsiteY69" fmla="*/ 3425 h 9771"/>
              <a:gd name="connsiteX70" fmla="*/ 7057 w 10000"/>
              <a:gd name="connsiteY70" fmla="*/ 3369 h 9771"/>
              <a:gd name="connsiteX71" fmla="*/ 7285 w 10000"/>
              <a:gd name="connsiteY71" fmla="*/ 3321 h 9771"/>
              <a:gd name="connsiteX72" fmla="*/ 7513 w 10000"/>
              <a:gd name="connsiteY72" fmla="*/ 3282 h 9771"/>
              <a:gd name="connsiteX73" fmla="*/ 7751 w 10000"/>
              <a:gd name="connsiteY73" fmla="*/ 3254 h 9771"/>
              <a:gd name="connsiteX74" fmla="*/ 7990 w 10000"/>
              <a:gd name="connsiteY74" fmla="*/ 3244 h 9771"/>
              <a:gd name="connsiteX75" fmla="*/ 8228 w 10000"/>
              <a:gd name="connsiteY75" fmla="*/ 3234 h 9771"/>
              <a:gd name="connsiteX76" fmla="*/ 10000 w 10000"/>
              <a:gd name="connsiteY76" fmla="*/ 1617 h 9771"/>
              <a:gd name="connsiteX77" fmla="*/ 8228 w 10000"/>
              <a:gd name="connsiteY77" fmla="*/ 0 h 9771"/>
              <a:gd name="connsiteX0" fmla="*/ 8228 w 10000"/>
              <a:gd name="connsiteY0" fmla="*/ 0 h 9756"/>
              <a:gd name="connsiteX1" fmla="*/ 8228 w 10000"/>
              <a:gd name="connsiteY1" fmla="*/ 0 h 9756"/>
              <a:gd name="connsiteX2" fmla="*/ 7813 w 10000"/>
              <a:gd name="connsiteY2" fmla="*/ 8 h 9756"/>
              <a:gd name="connsiteX3" fmla="*/ 7389 w 10000"/>
              <a:gd name="connsiteY3" fmla="*/ 40 h 9756"/>
              <a:gd name="connsiteX4" fmla="*/ 6974 w 10000"/>
              <a:gd name="connsiteY4" fmla="*/ 89 h 9756"/>
              <a:gd name="connsiteX5" fmla="*/ 6570 w 10000"/>
              <a:gd name="connsiteY5" fmla="*/ 155 h 9756"/>
              <a:gd name="connsiteX6" fmla="*/ 6176 w 10000"/>
              <a:gd name="connsiteY6" fmla="*/ 243 h 9756"/>
              <a:gd name="connsiteX7" fmla="*/ 5782 w 10000"/>
              <a:gd name="connsiteY7" fmla="*/ 351 h 9756"/>
              <a:gd name="connsiteX8" fmla="*/ 5399 w 10000"/>
              <a:gd name="connsiteY8" fmla="*/ 467 h 9756"/>
              <a:gd name="connsiteX9" fmla="*/ 5026 w 10000"/>
              <a:gd name="connsiteY9" fmla="*/ 613 h 9756"/>
              <a:gd name="connsiteX10" fmla="*/ 4663 w 10000"/>
              <a:gd name="connsiteY10" fmla="*/ 759 h 9756"/>
              <a:gd name="connsiteX11" fmla="*/ 4311 w 10000"/>
              <a:gd name="connsiteY11" fmla="*/ 934 h 9756"/>
              <a:gd name="connsiteX12" fmla="*/ 3959 w 10000"/>
              <a:gd name="connsiteY12" fmla="*/ 1119 h 9756"/>
              <a:gd name="connsiteX13" fmla="*/ 3627 w 10000"/>
              <a:gd name="connsiteY13" fmla="*/ 1324 h 9756"/>
              <a:gd name="connsiteX14" fmla="*/ 3306 w 10000"/>
              <a:gd name="connsiteY14" fmla="*/ 1539 h 9756"/>
              <a:gd name="connsiteX15" fmla="*/ 2995 w 10000"/>
              <a:gd name="connsiteY15" fmla="*/ 1762 h 9756"/>
              <a:gd name="connsiteX16" fmla="*/ 2694 w 10000"/>
              <a:gd name="connsiteY16" fmla="*/ 2006 h 9756"/>
              <a:gd name="connsiteX17" fmla="*/ 2404 w 10000"/>
              <a:gd name="connsiteY17" fmla="*/ 2268 h 9756"/>
              <a:gd name="connsiteX18" fmla="*/ 2135 w 10000"/>
              <a:gd name="connsiteY18" fmla="*/ 2532 h 9756"/>
              <a:gd name="connsiteX19" fmla="*/ 1876 w 10000"/>
              <a:gd name="connsiteY19" fmla="*/ 2813 h 9756"/>
              <a:gd name="connsiteX20" fmla="*/ 1637 w 10000"/>
              <a:gd name="connsiteY20" fmla="*/ 3107 h 9756"/>
              <a:gd name="connsiteX21" fmla="*/ 1399 w 10000"/>
              <a:gd name="connsiteY21" fmla="*/ 3408 h 9756"/>
              <a:gd name="connsiteX22" fmla="*/ 1192 w 10000"/>
              <a:gd name="connsiteY22" fmla="*/ 3718 h 9756"/>
              <a:gd name="connsiteX23" fmla="*/ 995 w 10000"/>
              <a:gd name="connsiteY23" fmla="*/ 4041 h 9756"/>
              <a:gd name="connsiteX24" fmla="*/ 808 w 10000"/>
              <a:gd name="connsiteY24" fmla="*/ 4382 h 9756"/>
              <a:gd name="connsiteX25" fmla="*/ 642 w 10000"/>
              <a:gd name="connsiteY25" fmla="*/ 4722 h 9756"/>
              <a:gd name="connsiteX26" fmla="*/ 497 w 10000"/>
              <a:gd name="connsiteY26" fmla="*/ 5073 h 9756"/>
              <a:gd name="connsiteX27" fmla="*/ 363 w 10000"/>
              <a:gd name="connsiteY27" fmla="*/ 5432 h 9756"/>
              <a:gd name="connsiteX28" fmla="*/ 259 w 10000"/>
              <a:gd name="connsiteY28" fmla="*/ 5794 h 9756"/>
              <a:gd name="connsiteX29" fmla="*/ 166 w 10000"/>
              <a:gd name="connsiteY29" fmla="*/ 6173 h 9756"/>
              <a:gd name="connsiteX30" fmla="*/ 93 w 10000"/>
              <a:gd name="connsiteY30" fmla="*/ 6552 h 9756"/>
              <a:gd name="connsiteX31" fmla="*/ 41 w 10000"/>
              <a:gd name="connsiteY31" fmla="*/ 6933 h 9756"/>
              <a:gd name="connsiteX32" fmla="*/ 10 w 10000"/>
              <a:gd name="connsiteY32" fmla="*/ 7334 h 9756"/>
              <a:gd name="connsiteX33" fmla="*/ 0 w 10000"/>
              <a:gd name="connsiteY33" fmla="*/ 7722 h 9756"/>
              <a:gd name="connsiteX34" fmla="*/ 0 w 10000"/>
              <a:gd name="connsiteY34" fmla="*/ 7985 h 9756"/>
              <a:gd name="connsiteX35" fmla="*/ 10 w 10000"/>
              <a:gd name="connsiteY35" fmla="*/ 8249 h 9756"/>
              <a:gd name="connsiteX36" fmla="*/ 41 w 10000"/>
              <a:gd name="connsiteY36" fmla="*/ 8510 h 9756"/>
              <a:gd name="connsiteX37" fmla="*/ 73 w 10000"/>
              <a:gd name="connsiteY37" fmla="*/ 8763 h 9756"/>
              <a:gd name="connsiteX38" fmla="*/ 114 w 10000"/>
              <a:gd name="connsiteY38" fmla="*/ 9016 h 9756"/>
              <a:gd name="connsiteX39" fmla="*/ 155 w 10000"/>
              <a:gd name="connsiteY39" fmla="*/ 9269 h 9756"/>
              <a:gd name="connsiteX40" fmla="*/ 218 w 10000"/>
              <a:gd name="connsiteY40" fmla="*/ 9513 h 9756"/>
              <a:gd name="connsiteX41" fmla="*/ 280 w 10000"/>
              <a:gd name="connsiteY41" fmla="*/ 9756 h 9756"/>
              <a:gd name="connsiteX42" fmla="*/ 1751 w 10000"/>
              <a:gd name="connsiteY42" fmla="*/ 9309 h 9756"/>
              <a:gd name="connsiteX43" fmla="*/ 3534 w 10000"/>
              <a:gd name="connsiteY43" fmla="*/ 7498 h 9756"/>
              <a:gd name="connsiteX44" fmla="*/ 3554 w 10000"/>
              <a:gd name="connsiteY44" fmla="*/ 7273 h 9756"/>
              <a:gd name="connsiteX45" fmla="*/ 3575 w 10000"/>
              <a:gd name="connsiteY45" fmla="*/ 7050 h 9756"/>
              <a:gd name="connsiteX46" fmla="*/ 3617 w 10000"/>
              <a:gd name="connsiteY46" fmla="*/ 6836 h 9756"/>
              <a:gd name="connsiteX47" fmla="*/ 3668 w 10000"/>
              <a:gd name="connsiteY47" fmla="*/ 6620 h 9756"/>
              <a:gd name="connsiteX48" fmla="*/ 3741 w 10000"/>
              <a:gd name="connsiteY48" fmla="*/ 6418 h 9756"/>
              <a:gd name="connsiteX49" fmla="*/ 3813 w 10000"/>
              <a:gd name="connsiteY49" fmla="*/ 6202 h 9756"/>
              <a:gd name="connsiteX50" fmla="*/ 3896 w 10000"/>
              <a:gd name="connsiteY50" fmla="*/ 6008 h 9756"/>
              <a:gd name="connsiteX51" fmla="*/ 3990 w 10000"/>
              <a:gd name="connsiteY51" fmla="*/ 5813 h 9756"/>
              <a:gd name="connsiteX52" fmla="*/ 4093 w 10000"/>
              <a:gd name="connsiteY52" fmla="*/ 5618 h 9756"/>
              <a:gd name="connsiteX53" fmla="*/ 4207 w 10000"/>
              <a:gd name="connsiteY53" fmla="*/ 5432 h 9756"/>
              <a:gd name="connsiteX54" fmla="*/ 4332 w 10000"/>
              <a:gd name="connsiteY54" fmla="*/ 5257 h 9756"/>
              <a:gd name="connsiteX55" fmla="*/ 4456 w 10000"/>
              <a:gd name="connsiteY55" fmla="*/ 5083 h 9756"/>
              <a:gd name="connsiteX56" fmla="*/ 4601 w 10000"/>
              <a:gd name="connsiteY56" fmla="*/ 4917 h 9756"/>
              <a:gd name="connsiteX57" fmla="*/ 4746 w 10000"/>
              <a:gd name="connsiteY57" fmla="*/ 4761 h 9756"/>
              <a:gd name="connsiteX58" fmla="*/ 4902 w 10000"/>
              <a:gd name="connsiteY58" fmla="*/ 4605 h 9756"/>
              <a:gd name="connsiteX59" fmla="*/ 5067 w 10000"/>
              <a:gd name="connsiteY59" fmla="*/ 4459 h 9756"/>
              <a:gd name="connsiteX60" fmla="*/ 5244 w 10000"/>
              <a:gd name="connsiteY60" fmla="*/ 4323 h 9756"/>
              <a:gd name="connsiteX61" fmla="*/ 5420 w 10000"/>
              <a:gd name="connsiteY61" fmla="*/ 4187 h 9756"/>
              <a:gd name="connsiteX62" fmla="*/ 5596 w 10000"/>
              <a:gd name="connsiteY62" fmla="*/ 4060 h 9756"/>
              <a:gd name="connsiteX63" fmla="*/ 5793 w 10000"/>
              <a:gd name="connsiteY63" fmla="*/ 3953 h 9756"/>
              <a:gd name="connsiteX64" fmla="*/ 5990 w 10000"/>
              <a:gd name="connsiteY64" fmla="*/ 3846 h 9756"/>
              <a:gd name="connsiteX65" fmla="*/ 6197 w 10000"/>
              <a:gd name="connsiteY65" fmla="*/ 3749 h 9756"/>
              <a:gd name="connsiteX66" fmla="*/ 6404 w 10000"/>
              <a:gd name="connsiteY66" fmla="*/ 3661 h 9756"/>
              <a:gd name="connsiteX67" fmla="*/ 6611 w 10000"/>
              <a:gd name="connsiteY67" fmla="*/ 3583 h 9756"/>
              <a:gd name="connsiteX68" fmla="*/ 6829 w 10000"/>
              <a:gd name="connsiteY68" fmla="*/ 3505 h 9756"/>
              <a:gd name="connsiteX69" fmla="*/ 7057 w 10000"/>
              <a:gd name="connsiteY69" fmla="*/ 3448 h 9756"/>
              <a:gd name="connsiteX70" fmla="*/ 7285 w 10000"/>
              <a:gd name="connsiteY70" fmla="*/ 3399 h 9756"/>
              <a:gd name="connsiteX71" fmla="*/ 7513 w 10000"/>
              <a:gd name="connsiteY71" fmla="*/ 3359 h 9756"/>
              <a:gd name="connsiteX72" fmla="*/ 7751 w 10000"/>
              <a:gd name="connsiteY72" fmla="*/ 3330 h 9756"/>
              <a:gd name="connsiteX73" fmla="*/ 7990 w 10000"/>
              <a:gd name="connsiteY73" fmla="*/ 3320 h 9756"/>
              <a:gd name="connsiteX74" fmla="*/ 8228 w 10000"/>
              <a:gd name="connsiteY74" fmla="*/ 3310 h 9756"/>
              <a:gd name="connsiteX75" fmla="*/ 10000 w 10000"/>
              <a:gd name="connsiteY75" fmla="*/ 1655 h 9756"/>
              <a:gd name="connsiteX76" fmla="*/ 8228 w 10000"/>
              <a:gd name="connsiteY76" fmla="*/ 0 h 9756"/>
              <a:gd name="connsiteX0" fmla="*/ 8228 w 10000"/>
              <a:gd name="connsiteY0" fmla="*/ 0 h 9780"/>
              <a:gd name="connsiteX1" fmla="*/ 8228 w 10000"/>
              <a:gd name="connsiteY1" fmla="*/ 0 h 9780"/>
              <a:gd name="connsiteX2" fmla="*/ 7813 w 10000"/>
              <a:gd name="connsiteY2" fmla="*/ 8 h 9780"/>
              <a:gd name="connsiteX3" fmla="*/ 7389 w 10000"/>
              <a:gd name="connsiteY3" fmla="*/ 41 h 9780"/>
              <a:gd name="connsiteX4" fmla="*/ 6974 w 10000"/>
              <a:gd name="connsiteY4" fmla="*/ 91 h 9780"/>
              <a:gd name="connsiteX5" fmla="*/ 6570 w 10000"/>
              <a:gd name="connsiteY5" fmla="*/ 159 h 9780"/>
              <a:gd name="connsiteX6" fmla="*/ 6176 w 10000"/>
              <a:gd name="connsiteY6" fmla="*/ 249 h 9780"/>
              <a:gd name="connsiteX7" fmla="*/ 5782 w 10000"/>
              <a:gd name="connsiteY7" fmla="*/ 360 h 9780"/>
              <a:gd name="connsiteX8" fmla="*/ 5399 w 10000"/>
              <a:gd name="connsiteY8" fmla="*/ 479 h 9780"/>
              <a:gd name="connsiteX9" fmla="*/ 5026 w 10000"/>
              <a:gd name="connsiteY9" fmla="*/ 628 h 9780"/>
              <a:gd name="connsiteX10" fmla="*/ 4663 w 10000"/>
              <a:gd name="connsiteY10" fmla="*/ 778 h 9780"/>
              <a:gd name="connsiteX11" fmla="*/ 4311 w 10000"/>
              <a:gd name="connsiteY11" fmla="*/ 957 h 9780"/>
              <a:gd name="connsiteX12" fmla="*/ 3959 w 10000"/>
              <a:gd name="connsiteY12" fmla="*/ 1147 h 9780"/>
              <a:gd name="connsiteX13" fmla="*/ 3627 w 10000"/>
              <a:gd name="connsiteY13" fmla="*/ 1357 h 9780"/>
              <a:gd name="connsiteX14" fmla="*/ 3306 w 10000"/>
              <a:gd name="connsiteY14" fmla="*/ 1577 h 9780"/>
              <a:gd name="connsiteX15" fmla="*/ 2995 w 10000"/>
              <a:gd name="connsiteY15" fmla="*/ 1806 h 9780"/>
              <a:gd name="connsiteX16" fmla="*/ 2694 w 10000"/>
              <a:gd name="connsiteY16" fmla="*/ 2056 h 9780"/>
              <a:gd name="connsiteX17" fmla="*/ 2404 w 10000"/>
              <a:gd name="connsiteY17" fmla="*/ 2325 h 9780"/>
              <a:gd name="connsiteX18" fmla="*/ 2135 w 10000"/>
              <a:gd name="connsiteY18" fmla="*/ 2595 h 9780"/>
              <a:gd name="connsiteX19" fmla="*/ 1876 w 10000"/>
              <a:gd name="connsiteY19" fmla="*/ 2883 h 9780"/>
              <a:gd name="connsiteX20" fmla="*/ 1637 w 10000"/>
              <a:gd name="connsiteY20" fmla="*/ 3185 h 9780"/>
              <a:gd name="connsiteX21" fmla="*/ 1399 w 10000"/>
              <a:gd name="connsiteY21" fmla="*/ 3493 h 9780"/>
              <a:gd name="connsiteX22" fmla="*/ 1192 w 10000"/>
              <a:gd name="connsiteY22" fmla="*/ 3811 h 9780"/>
              <a:gd name="connsiteX23" fmla="*/ 995 w 10000"/>
              <a:gd name="connsiteY23" fmla="*/ 4142 h 9780"/>
              <a:gd name="connsiteX24" fmla="*/ 808 w 10000"/>
              <a:gd name="connsiteY24" fmla="*/ 4492 h 9780"/>
              <a:gd name="connsiteX25" fmla="*/ 642 w 10000"/>
              <a:gd name="connsiteY25" fmla="*/ 4840 h 9780"/>
              <a:gd name="connsiteX26" fmla="*/ 497 w 10000"/>
              <a:gd name="connsiteY26" fmla="*/ 5200 h 9780"/>
              <a:gd name="connsiteX27" fmla="*/ 363 w 10000"/>
              <a:gd name="connsiteY27" fmla="*/ 5568 h 9780"/>
              <a:gd name="connsiteX28" fmla="*/ 259 w 10000"/>
              <a:gd name="connsiteY28" fmla="*/ 5939 h 9780"/>
              <a:gd name="connsiteX29" fmla="*/ 166 w 10000"/>
              <a:gd name="connsiteY29" fmla="*/ 6327 h 9780"/>
              <a:gd name="connsiteX30" fmla="*/ 93 w 10000"/>
              <a:gd name="connsiteY30" fmla="*/ 6716 h 9780"/>
              <a:gd name="connsiteX31" fmla="*/ 41 w 10000"/>
              <a:gd name="connsiteY31" fmla="*/ 7106 h 9780"/>
              <a:gd name="connsiteX32" fmla="*/ 10 w 10000"/>
              <a:gd name="connsiteY32" fmla="*/ 7517 h 9780"/>
              <a:gd name="connsiteX33" fmla="*/ 0 w 10000"/>
              <a:gd name="connsiteY33" fmla="*/ 7915 h 9780"/>
              <a:gd name="connsiteX34" fmla="*/ 0 w 10000"/>
              <a:gd name="connsiteY34" fmla="*/ 8185 h 9780"/>
              <a:gd name="connsiteX35" fmla="*/ 10 w 10000"/>
              <a:gd name="connsiteY35" fmla="*/ 8455 h 9780"/>
              <a:gd name="connsiteX36" fmla="*/ 41 w 10000"/>
              <a:gd name="connsiteY36" fmla="*/ 8723 h 9780"/>
              <a:gd name="connsiteX37" fmla="*/ 73 w 10000"/>
              <a:gd name="connsiteY37" fmla="*/ 8982 h 9780"/>
              <a:gd name="connsiteX38" fmla="*/ 114 w 10000"/>
              <a:gd name="connsiteY38" fmla="*/ 9241 h 9780"/>
              <a:gd name="connsiteX39" fmla="*/ 155 w 10000"/>
              <a:gd name="connsiteY39" fmla="*/ 9501 h 9780"/>
              <a:gd name="connsiteX40" fmla="*/ 218 w 10000"/>
              <a:gd name="connsiteY40" fmla="*/ 9751 h 9780"/>
              <a:gd name="connsiteX41" fmla="*/ 1751 w 10000"/>
              <a:gd name="connsiteY41" fmla="*/ 9542 h 9780"/>
              <a:gd name="connsiteX42" fmla="*/ 3534 w 10000"/>
              <a:gd name="connsiteY42" fmla="*/ 7686 h 9780"/>
              <a:gd name="connsiteX43" fmla="*/ 3554 w 10000"/>
              <a:gd name="connsiteY43" fmla="*/ 7455 h 9780"/>
              <a:gd name="connsiteX44" fmla="*/ 3575 w 10000"/>
              <a:gd name="connsiteY44" fmla="*/ 7226 h 9780"/>
              <a:gd name="connsiteX45" fmla="*/ 3617 w 10000"/>
              <a:gd name="connsiteY45" fmla="*/ 7007 h 9780"/>
              <a:gd name="connsiteX46" fmla="*/ 3668 w 10000"/>
              <a:gd name="connsiteY46" fmla="*/ 6786 h 9780"/>
              <a:gd name="connsiteX47" fmla="*/ 3741 w 10000"/>
              <a:gd name="connsiteY47" fmla="*/ 6579 h 9780"/>
              <a:gd name="connsiteX48" fmla="*/ 3813 w 10000"/>
              <a:gd name="connsiteY48" fmla="*/ 6357 h 9780"/>
              <a:gd name="connsiteX49" fmla="*/ 3896 w 10000"/>
              <a:gd name="connsiteY49" fmla="*/ 6158 h 9780"/>
              <a:gd name="connsiteX50" fmla="*/ 3990 w 10000"/>
              <a:gd name="connsiteY50" fmla="*/ 5958 h 9780"/>
              <a:gd name="connsiteX51" fmla="*/ 4093 w 10000"/>
              <a:gd name="connsiteY51" fmla="*/ 5759 h 9780"/>
              <a:gd name="connsiteX52" fmla="*/ 4207 w 10000"/>
              <a:gd name="connsiteY52" fmla="*/ 5568 h 9780"/>
              <a:gd name="connsiteX53" fmla="*/ 4332 w 10000"/>
              <a:gd name="connsiteY53" fmla="*/ 5388 h 9780"/>
              <a:gd name="connsiteX54" fmla="*/ 4456 w 10000"/>
              <a:gd name="connsiteY54" fmla="*/ 5210 h 9780"/>
              <a:gd name="connsiteX55" fmla="*/ 4601 w 10000"/>
              <a:gd name="connsiteY55" fmla="*/ 5040 h 9780"/>
              <a:gd name="connsiteX56" fmla="*/ 4746 w 10000"/>
              <a:gd name="connsiteY56" fmla="*/ 4880 h 9780"/>
              <a:gd name="connsiteX57" fmla="*/ 4902 w 10000"/>
              <a:gd name="connsiteY57" fmla="*/ 4720 h 9780"/>
              <a:gd name="connsiteX58" fmla="*/ 5067 w 10000"/>
              <a:gd name="connsiteY58" fmla="*/ 4571 h 9780"/>
              <a:gd name="connsiteX59" fmla="*/ 5244 w 10000"/>
              <a:gd name="connsiteY59" fmla="*/ 4431 h 9780"/>
              <a:gd name="connsiteX60" fmla="*/ 5420 w 10000"/>
              <a:gd name="connsiteY60" fmla="*/ 4292 h 9780"/>
              <a:gd name="connsiteX61" fmla="*/ 5596 w 10000"/>
              <a:gd name="connsiteY61" fmla="*/ 4162 h 9780"/>
              <a:gd name="connsiteX62" fmla="*/ 5793 w 10000"/>
              <a:gd name="connsiteY62" fmla="*/ 4052 h 9780"/>
              <a:gd name="connsiteX63" fmla="*/ 5990 w 10000"/>
              <a:gd name="connsiteY63" fmla="*/ 3942 h 9780"/>
              <a:gd name="connsiteX64" fmla="*/ 6197 w 10000"/>
              <a:gd name="connsiteY64" fmla="*/ 3843 h 9780"/>
              <a:gd name="connsiteX65" fmla="*/ 6404 w 10000"/>
              <a:gd name="connsiteY65" fmla="*/ 3753 h 9780"/>
              <a:gd name="connsiteX66" fmla="*/ 6611 w 10000"/>
              <a:gd name="connsiteY66" fmla="*/ 3673 h 9780"/>
              <a:gd name="connsiteX67" fmla="*/ 6829 w 10000"/>
              <a:gd name="connsiteY67" fmla="*/ 3593 h 9780"/>
              <a:gd name="connsiteX68" fmla="*/ 7057 w 10000"/>
              <a:gd name="connsiteY68" fmla="*/ 3534 h 9780"/>
              <a:gd name="connsiteX69" fmla="*/ 7285 w 10000"/>
              <a:gd name="connsiteY69" fmla="*/ 3484 h 9780"/>
              <a:gd name="connsiteX70" fmla="*/ 7513 w 10000"/>
              <a:gd name="connsiteY70" fmla="*/ 3443 h 9780"/>
              <a:gd name="connsiteX71" fmla="*/ 7751 w 10000"/>
              <a:gd name="connsiteY71" fmla="*/ 3413 h 9780"/>
              <a:gd name="connsiteX72" fmla="*/ 7990 w 10000"/>
              <a:gd name="connsiteY72" fmla="*/ 3403 h 9780"/>
              <a:gd name="connsiteX73" fmla="*/ 8228 w 10000"/>
              <a:gd name="connsiteY73" fmla="*/ 3393 h 9780"/>
              <a:gd name="connsiteX74" fmla="*/ 10000 w 10000"/>
              <a:gd name="connsiteY74" fmla="*/ 1696 h 9780"/>
              <a:gd name="connsiteX75" fmla="*/ 8228 w 10000"/>
              <a:gd name="connsiteY75" fmla="*/ 0 h 9780"/>
              <a:gd name="connsiteX0" fmla="*/ 8228 w 10000"/>
              <a:gd name="connsiteY0" fmla="*/ 0 h 9894"/>
              <a:gd name="connsiteX1" fmla="*/ 8228 w 10000"/>
              <a:gd name="connsiteY1" fmla="*/ 0 h 9894"/>
              <a:gd name="connsiteX2" fmla="*/ 7813 w 10000"/>
              <a:gd name="connsiteY2" fmla="*/ 8 h 9894"/>
              <a:gd name="connsiteX3" fmla="*/ 7389 w 10000"/>
              <a:gd name="connsiteY3" fmla="*/ 42 h 9894"/>
              <a:gd name="connsiteX4" fmla="*/ 6974 w 10000"/>
              <a:gd name="connsiteY4" fmla="*/ 93 h 9894"/>
              <a:gd name="connsiteX5" fmla="*/ 6570 w 10000"/>
              <a:gd name="connsiteY5" fmla="*/ 163 h 9894"/>
              <a:gd name="connsiteX6" fmla="*/ 6176 w 10000"/>
              <a:gd name="connsiteY6" fmla="*/ 255 h 9894"/>
              <a:gd name="connsiteX7" fmla="*/ 5782 w 10000"/>
              <a:gd name="connsiteY7" fmla="*/ 368 h 9894"/>
              <a:gd name="connsiteX8" fmla="*/ 5399 w 10000"/>
              <a:gd name="connsiteY8" fmla="*/ 490 h 9894"/>
              <a:gd name="connsiteX9" fmla="*/ 5026 w 10000"/>
              <a:gd name="connsiteY9" fmla="*/ 642 h 9894"/>
              <a:gd name="connsiteX10" fmla="*/ 4663 w 10000"/>
              <a:gd name="connsiteY10" fmla="*/ 796 h 9894"/>
              <a:gd name="connsiteX11" fmla="*/ 4311 w 10000"/>
              <a:gd name="connsiteY11" fmla="*/ 979 h 9894"/>
              <a:gd name="connsiteX12" fmla="*/ 3959 w 10000"/>
              <a:gd name="connsiteY12" fmla="*/ 1173 h 9894"/>
              <a:gd name="connsiteX13" fmla="*/ 3627 w 10000"/>
              <a:gd name="connsiteY13" fmla="*/ 1388 h 9894"/>
              <a:gd name="connsiteX14" fmla="*/ 3306 w 10000"/>
              <a:gd name="connsiteY14" fmla="*/ 1612 h 9894"/>
              <a:gd name="connsiteX15" fmla="*/ 2995 w 10000"/>
              <a:gd name="connsiteY15" fmla="*/ 1847 h 9894"/>
              <a:gd name="connsiteX16" fmla="*/ 2694 w 10000"/>
              <a:gd name="connsiteY16" fmla="*/ 2102 h 9894"/>
              <a:gd name="connsiteX17" fmla="*/ 2404 w 10000"/>
              <a:gd name="connsiteY17" fmla="*/ 2377 h 9894"/>
              <a:gd name="connsiteX18" fmla="*/ 2135 w 10000"/>
              <a:gd name="connsiteY18" fmla="*/ 2653 h 9894"/>
              <a:gd name="connsiteX19" fmla="*/ 1876 w 10000"/>
              <a:gd name="connsiteY19" fmla="*/ 2948 h 9894"/>
              <a:gd name="connsiteX20" fmla="*/ 1637 w 10000"/>
              <a:gd name="connsiteY20" fmla="*/ 3257 h 9894"/>
              <a:gd name="connsiteX21" fmla="*/ 1399 w 10000"/>
              <a:gd name="connsiteY21" fmla="*/ 3572 h 9894"/>
              <a:gd name="connsiteX22" fmla="*/ 1192 w 10000"/>
              <a:gd name="connsiteY22" fmla="*/ 3897 h 9894"/>
              <a:gd name="connsiteX23" fmla="*/ 995 w 10000"/>
              <a:gd name="connsiteY23" fmla="*/ 4235 h 9894"/>
              <a:gd name="connsiteX24" fmla="*/ 808 w 10000"/>
              <a:gd name="connsiteY24" fmla="*/ 4593 h 9894"/>
              <a:gd name="connsiteX25" fmla="*/ 642 w 10000"/>
              <a:gd name="connsiteY25" fmla="*/ 4949 h 9894"/>
              <a:gd name="connsiteX26" fmla="*/ 497 w 10000"/>
              <a:gd name="connsiteY26" fmla="*/ 5317 h 9894"/>
              <a:gd name="connsiteX27" fmla="*/ 363 w 10000"/>
              <a:gd name="connsiteY27" fmla="*/ 5693 h 9894"/>
              <a:gd name="connsiteX28" fmla="*/ 259 w 10000"/>
              <a:gd name="connsiteY28" fmla="*/ 6073 h 9894"/>
              <a:gd name="connsiteX29" fmla="*/ 166 w 10000"/>
              <a:gd name="connsiteY29" fmla="*/ 6469 h 9894"/>
              <a:gd name="connsiteX30" fmla="*/ 93 w 10000"/>
              <a:gd name="connsiteY30" fmla="*/ 6867 h 9894"/>
              <a:gd name="connsiteX31" fmla="*/ 41 w 10000"/>
              <a:gd name="connsiteY31" fmla="*/ 7266 h 9894"/>
              <a:gd name="connsiteX32" fmla="*/ 10 w 10000"/>
              <a:gd name="connsiteY32" fmla="*/ 7686 h 9894"/>
              <a:gd name="connsiteX33" fmla="*/ 0 w 10000"/>
              <a:gd name="connsiteY33" fmla="*/ 8093 h 9894"/>
              <a:gd name="connsiteX34" fmla="*/ 0 w 10000"/>
              <a:gd name="connsiteY34" fmla="*/ 8369 h 9894"/>
              <a:gd name="connsiteX35" fmla="*/ 10 w 10000"/>
              <a:gd name="connsiteY35" fmla="*/ 8645 h 9894"/>
              <a:gd name="connsiteX36" fmla="*/ 41 w 10000"/>
              <a:gd name="connsiteY36" fmla="*/ 8919 h 9894"/>
              <a:gd name="connsiteX37" fmla="*/ 73 w 10000"/>
              <a:gd name="connsiteY37" fmla="*/ 9184 h 9894"/>
              <a:gd name="connsiteX38" fmla="*/ 114 w 10000"/>
              <a:gd name="connsiteY38" fmla="*/ 9449 h 9894"/>
              <a:gd name="connsiteX39" fmla="*/ 155 w 10000"/>
              <a:gd name="connsiteY39" fmla="*/ 9715 h 9894"/>
              <a:gd name="connsiteX40" fmla="*/ 1751 w 10000"/>
              <a:gd name="connsiteY40" fmla="*/ 9757 h 9894"/>
              <a:gd name="connsiteX41" fmla="*/ 3534 w 10000"/>
              <a:gd name="connsiteY41" fmla="*/ 7859 h 9894"/>
              <a:gd name="connsiteX42" fmla="*/ 3554 w 10000"/>
              <a:gd name="connsiteY42" fmla="*/ 7623 h 9894"/>
              <a:gd name="connsiteX43" fmla="*/ 3575 w 10000"/>
              <a:gd name="connsiteY43" fmla="*/ 7389 h 9894"/>
              <a:gd name="connsiteX44" fmla="*/ 3617 w 10000"/>
              <a:gd name="connsiteY44" fmla="*/ 7165 h 9894"/>
              <a:gd name="connsiteX45" fmla="*/ 3668 w 10000"/>
              <a:gd name="connsiteY45" fmla="*/ 6939 h 9894"/>
              <a:gd name="connsiteX46" fmla="*/ 3741 w 10000"/>
              <a:gd name="connsiteY46" fmla="*/ 6727 h 9894"/>
              <a:gd name="connsiteX47" fmla="*/ 3813 w 10000"/>
              <a:gd name="connsiteY47" fmla="*/ 6500 h 9894"/>
              <a:gd name="connsiteX48" fmla="*/ 3896 w 10000"/>
              <a:gd name="connsiteY48" fmla="*/ 6297 h 9894"/>
              <a:gd name="connsiteX49" fmla="*/ 3990 w 10000"/>
              <a:gd name="connsiteY49" fmla="*/ 6092 h 9894"/>
              <a:gd name="connsiteX50" fmla="*/ 4093 w 10000"/>
              <a:gd name="connsiteY50" fmla="*/ 5889 h 9894"/>
              <a:gd name="connsiteX51" fmla="*/ 4207 w 10000"/>
              <a:gd name="connsiteY51" fmla="*/ 5693 h 9894"/>
              <a:gd name="connsiteX52" fmla="*/ 4332 w 10000"/>
              <a:gd name="connsiteY52" fmla="*/ 5509 h 9894"/>
              <a:gd name="connsiteX53" fmla="*/ 4456 w 10000"/>
              <a:gd name="connsiteY53" fmla="*/ 5327 h 9894"/>
              <a:gd name="connsiteX54" fmla="*/ 4601 w 10000"/>
              <a:gd name="connsiteY54" fmla="*/ 5153 h 9894"/>
              <a:gd name="connsiteX55" fmla="*/ 4746 w 10000"/>
              <a:gd name="connsiteY55" fmla="*/ 4990 h 9894"/>
              <a:gd name="connsiteX56" fmla="*/ 4902 w 10000"/>
              <a:gd name="connsiteY56" fmla="*/ 4826 h 9894"/>
              <a:gd name="connsiteX57" fmla="*/ 5067 w 10000"/>
              <a:gd name="connsiteY57" fmla="*/ 4674 h 9894"/>
              <a:gd name="connsiteX58" fmla="*/ 5244 w 10000"/>
              <a:gd name="connsiteY58" fmla="*/ 4531 h 9894"/>
              <a:gd name="connsiteX59" fmla="*/ 5420 w 10000"/>
              <a:gd name="connsiteY59" fmla="*/ 4389 h 9894"/>
              <a:gd name="connsiteX60" fmla="*/ 5596 w 10000"/>
              <a:gd name="connsiteY60" fmla="*/ 4256 h 9894"/>
              <a:gd name="connsiteX61" fmla="*/ 5793 w 10000"/>
              <a:gd name="connsiteY61" fmla="*/ 4143 h 9894"/>
              <a:gd name="connsiteX62" fmla="*/ 5990 w 10000"/>
              <a:gd name="connsiteY62" fmla="*/ 4031 h 9894"/>
              <a:gd name="connsiteX63" fmla="*/ 6197 w 10000"/>
              <a:gd name="connsiteY63" fmla="*/ 3929 h 9894"/>
              <a:gd name="connsiteX64" fmla="*/ 6404 w 10000"/>
              <a:gd name="connsiteY64" fmla="*/ 3837 h 9894"/>
              <a:gd name="connsiteX65" fmla="*/ 6611 w 10000"/>
              <a:gd name="connsiteY65" fmla="*/ 3756 h 9894"/>
              <a:gd name="connsiteX66" fmla="*/ 6829 w 10000"/>
              <a:gd name="connsiteY66" fmla="*/ 3674 h 9894"/>
              <a:gd name="connsiteX67" fmla="*/ 7057 w 10000"/>
              <a:gd name="connsiteY67" fmla="*/ 3613 h 9894"/>
              <a:gd name="connsiteX68" fmla="*/ 7285 w 10000"/>
              <a:gd name="connsiteY68" fmla="*/ 3562 h 9894"/>
              <a:gd name="connsiteX69" fmla="*/ 7513 w 10000"/>
              <a:gd name="connsiteY69" fmla="*/ 3520 h 9894"/>
              <a:gd name="connsiteX70" fmla="*/ 7751 w 10000"/>
              <a:gd name="connsiteY70" fmla="*/ 3490 h 9894"/>
              <a:gd name="connsiteX71" fmla="*/ 7990 w 10000"/>
              <a:gd name="connsiteY71" fmla="*/ 3480 h 9894"/>
              <a:gd name="connsiteX72" fmla="*/ 8228 w 10000"/>
              <a:gd name="connsiteY72" fmla="*/ 3469 h 9894"/>
              <a:gd name="connsiteX73" fmla="*/ 10000 w 10000"/>
              <a:gd name="connsiteY73" fmla="*/ 1734 h 9894"/>
              <a:gd name="connsiteX74" fmla="*/ 8228 w 10000"/>
              <a:gd name="connsiteY74" fmla="*/ 0 h 9894"/>
              <a:gd name="connsiteX0" fmla="*/ 8228 w 10000"/>
              <a:gd name="connsiteY0" fmla="*/ 0 h 9942"/>
              <a:gd name="connsiteX1" fmla="*/ 8228 w 10000"/>
              <a:gd name="connsiteY1" fmla="*/ 0 h 9942"/>
              <a:gd name="connsiteX2" fmla="*/ 7813 w 10000"/>
              <a:gd name="connsiteY2" fmla="*/ 8 h 9942"/>
              <a:gd name="connsiteX3" fmla="*/ 7389 w 10000"/>
              <a:gd name="connsiteY3" fmla="*/ 42 h 9942"/>
              <a:gd name="connsiteX4" fmla="*/ 6974 w 10000"/>
              <a:gd name="connsiteY4" fmla="*/ 94 h 9942"/>
              <a:gd name="connsiteX5" fmla="*/ 6570 w 10000"/>
              <a:gd name="connsiteY5" fmla="*/ 165 h 9942"/>
              <a:gd name="connsiteX6" fmla="*/ 6176 w 10000"/>
              <a:gd name="connsiteY6" fmla="*/ 258 h 9942"/>
              <a:gd name="connsiteX7" fmla="*/ 5782 w 10000"/>
              <a:gd name="connsiteY7" fmla="*/ 372 h 9942"/>
              <a:gd name="connsiteX8" fmla="*/ 5399 w 10000"/>
              <a:gd name="connsiteY8" fmla="*/ 495 h 9942"/>
              <a:gd name="connsiteX9" fmla="*/ 5026 w 10000"/>
              <a:gd name="connsiteY9" fmla="*/ 649 h 9942"/>
              <a:gd name="connsiteX10" fmla="*/ 4663 w 10000"/>
              <a:gd name="connsiteY10" fmla="*/ 805 h 9942"/>
              <a:gd name="connsiteX11" fmla="*/ 4311 w 10000"/>
              <a:gd name="connsiteY11" fmla="*/ 989 h 9942"/>
              <a:gd name="connsiteX12" fmla="*/ 3959 w 10000"/>
              <a:gd name="connsiteY12" fmla="*/ 1186 h 9942"/>
              <a:gd name="connsiteX13" fmla="*/ 3627 w 10000"/>
              <a:gd name="connsiteY13" fmla="*/ 1403 h 9942"/>
              <a:gd name="connsiteX14" fmla="*/ 3306 w 10000"/>
              <a:gd name="connsiteY14" fmla="*/ 1629 h 9942"/>
              <a:gd name="connsiteX15" fmla="*/ 2995 w 10000"/>
              <a:gd name="connsiteY15" fmla="*/ 1867 h 9942"/>
              <a:gd name="connsiteX16" fmla="*/ 2694 w 10000"/>
              <a:gd name="connsiteY16" fmla="*/ 2125 h 9942"/>
              <a:gd name="connsiteX17" fmla="*/ 2404 w 10000"/>
              <a:gd name="connsiteY17" fmla="*/ 2402 h 9942"/>
              <a:gd name="connsiteX18" fmla="*/ 2135 w 10000"/>
              <a:gd name="connsiteY18" fmla="*/ 2681 h 9942"/>
              <a:gd name="connsiteX19" fmla="*/ 1876 w 10000"/>
              <a:gd name="connsiteY19" fmla="*/ 2980 h 9942"/>
              <a:gd name="connsiteX20" fmla="*/ 1637 w 10000"/>
              <a:gd name="connsiteY20" fmla="*/ 3292 h 9942"/>
              <a:gd name="connsiteX21" fmla="*/ 1399 w 10000"/>
              <a:gd name="connsiteY21" fmla="*/ 3610 h 9942"/>
              <a:gd name="connsiteX22" fmla="*/ 1192 w 10000"/>
              <a:gd name="connsiteY22" fmla="*/ 3939 h 9942"/>
              <a:gd name="connsiteX23" fmla="*/ 995 w 10000"/>
              <a:gd name="connsiteY23" fmla="*/ 4280 h 9942"/>
              <a:gd name="connsiteX24" fmla="*/ 808 w 10000"/>
              <a:gd name="connsiteY24" fmla="*/ 4642 h 9942"/>
              <a:gd name="connsiteX25" fmla="*/ 642 w 10000"/>
              <a:gd name="connsiteY25" fmla="*/ 5002 h 9942"/>
              <a:gd name="connsiteX26" fmla="*/ 497 w 10000"/>
              <a:gd name="connsiteY26" fmla="*/ 5374 h 9942"/>
              <a:gd name="connsiteX27" fmla="*/ 363 w 10000"/>
              <a:gd name="connsiteY27" fmla="*/ 5754 h 9942"/>
              <a:gd name="connsiteX28" fmla="*/ 259 w 10000"/>
              <a:gd name="connsiteY28" fmla="*/ 6138 h 9942"/>
              <a:gd name="connsiteX29" fmla="*/ 166 w 10000"/>
              <a:gd name="connsiteY29" fmla="*/ 6538 h 9942"/>
              <a:gd name="connsiteX30" fmla="*/ 93 w 10000"/>
              <a:gd name="connsiteY30" fmla="*/ 6941 h 9942"/>
              <a:gd name="connsiteX31" fmla="*/ 41 w 10000"/>
              <a:gd name="connsiteY31" fmla="*/ 7344 h 9942"/>
              <a:gd name="connsiteX32" fmla="*/ 10 w 10000"/>
              <a:gd name="connsiteY32" fmla="*/ 7768 h 9942"/>
              <a:gd name="connsiteX33" fmla="*/ 0 w 10000"/>
              <a:gd name="connsiteY33" fmla="*/ 8180 h 9942"/>
              <a:gd name="connsiteX34" fmla="*/ 0 w 10000"/>
              <a:gd name="connsiteY34" fmla="*/ 8459 h 9942"/>
              <a:gd name="connsiteX35" fmla="*/ 10 w 10000"/>
              <a:gd name="connsiteY35" fmla="*/ 8738 h 9942"/>
              <a:gd name="connsiteX36" fmla="*/ 41 w 10000"/>
              <a:gd name="connsiteY36" fmla="*/ 9015 h 9942"/>
              <a:gd name="connsiteX37" fmla="*/ 73 w 10000"/>
              <a:gd name="connsiteY37" fmla="*/ 9282 h 9942"/>
              <a:gd name="connsiteX38" fmla="*/ 114 w 10000"/>
              <a:gd name="connsiteY38" fmla="*/ 9550 h 9942"/>
              <a:gd name="connsiteX39" fmla="*/ 1751 w 10000"/>
              <a:gd name="connsiteY39" fmla="*/ 9862 h 9942"/>
              <a:gd name="connsiteX40" fmla="*/ 3534 w 10000"/>
              <a:gd name="connsiteY40" fmla="*/ 7943 h 9942"/>
              <a:gd name="connsiteX41" fmla="*/ 3554 w 10000"/>
              <a:gd name="connsiteY41" fmla="*/ 7705 h 9942"/>
              <a:gd name="connsiteX42" fmla="*/ 3575 w 10000"/>
              <a:gd name="connsiteY42" fmla="*/ 7468 h 9942"/>
              <a:gd name="connsiteX43" fmla="*/ 3617 w 10000"/>
              <a:gd name="connsiteY43" fmla="*/ 7242 h 9942"/>
              <a:gd name="connsiteX44" fmla="*/ 3668 w 10000"/>
              <a:gd name="connsiteY44" fmla="*/ 7013 h 9942"/>
              <a:gd name="connsiteX45" fmla="*/ 3741 w 10000"/>
              <a:gd name="connsiteY45" fmla="*/ 6799 h 9942"/>
              <a:gd name="connsiteX46" fmla="*/ 3813 w 10000"/>
              <a:gd name="connsiteY46" fmla="*/ 6570 h 9942"/>
              <a:gd name="connsiteX47" fmla="*/ 3896 w 10000"/>
              <a:gd name="connsiteY47" fmla="*/ 6364 h 9942"/>
              <a:gd name="connsiteX48" fmla="*/ 3990 w 10000"/>
              <a:gd name="connsiteY48" fmla="*/ 6157 h 9942"/>
              <a:gd name="connsiteX49" fmla="*/ 4093 w 10000"/>
              <a:gd name="connsiteY49" fmla="*/ 5952 h 9942"/>
              <a:gd name="connsiteX50" fmla="*/ 4207 w 10000"/>
              <a:gd name="connsiteY50" fmla="*/ 5754 h 9942"/>
              <a:gd name="connsiteX51" fmla="*/ 4332 w 10000"/>
              <a:gd name="connsiteY51" fmla="*/ 5568 h 9942"/>
              <a:gd name="connsiteX52" fmla="*/ 4456 w 10000"/>
              <a:gd name="connsiteY52" fmla="*/ 5384 h 9942"/>
              <a:gd name="connsiteX53" fmla="*/ 4601 w 10000"/>
              <a:gd name="connsiteY53" fmla="*/ 5208 h 9942"/>
              <a:gd name="connsiteX54" fmla="*/ 4746 w 10000"/>
              <a:gd name="connsiteY54" fmla="*/ 5043 h 9942"/>
              <a:gd name="connsiteX55" fmla="*/ 4902 w 10000"/>
              <a:gd name="connsiteY55" fmla="*/ 4878 h 9942"/>
              <a:gd name="connsiteX56" fmla="*/ 5067 w 10000"/>
              <a:gd name="connsiteY56" fmla="*/ 4724 h 9942"/>
              <a:gd name="connsiteX57" fmla="*/ 5244 w 10000"/>
              <a:gd name="connsiteY57" fmla="*/ 4580 h 9942"/>
              <a:gd name="connsiteX58" fmla="*/ 5420 w 10000"/>
              <a:gd name="connsiteY58" fmla="*/ 4436 h 9942"/>
              <a:gd name="connsiteX59" fmla="*/ 5596 w 10000"/>
              <a:gd name="connsiteY59" fmla="*/ 4302 h 9942"/>
              <a:gd name="connsiteX60" fmla="*/ 5793 w 10000"/>
              <a:gd name="connsiteY60" fmla="*/ 4187 h 9942"/>
              <a:gd name="connsiteX61" fmla="*/ 5990 w 10000"/>
              <a:gd name="connsiteY61" fmla="*/ 4074 h 9942"/>
              <a:gd name="connsiteX62" fmla="*/ 6197 w 10000"/>
              <a:gd name="connsiteY62" fmla="*/ 3971 h 9942"/>
              <a:gd name="connsiteX63" fmla="*/ 6404 w 10000"/>
              <a:gd name="connsiteY63" fmla="*/ 3878 h 9942"/>
              <a:gd name="connsiteX64" fmla="*/ 6611 w 10000"/>
              <a:gd name="connsiteY64" fmla="*/ 3796 h 9942"/>
              <a:gd name="connsiteX65" fmla="*/ 6829 w 10000"/>
              <a:gd name="connsiteY65" fmla="*/ 3713 h 9942"/>
              <a:gd name="connsiteX66" fmla="*/ 7057 w 10000"/>
              <a:gd name="connsiteY66" fmla="*/ 3652 h 9942"/>
              <a:gd name="connsiteX67" fmla="*/ 7285 w 10000"/>
              <a:gd name="connsiteY67" fmla="*/ 3600 h 9942"/>
              <a:gd name="connsiteX68" fmla="*/ 7513 w 10000"/>
              <a:gd name="connsiteY68" fmla="*/ 3558 h 9942"/>
              <a:gd name="connsiteX69" fmla="*/ 7751 w 10000"/>
              <a:gd name="connsiteY69" fmla="*/ 3527 h 9942"/>
              <a:gd name="connsiteX70" fmla="*/ 7990 w 10000"/>
              <a:gd name="connsiteY70" fmla="*/ 3517 h 9942"/>
              <a:gd name="connsiteX71" fmla="*/ 8228 w 10000"/>
              <a:gd name="connsiteY71" fmla="*/ 3506 h 9942"/>
              <a:gd name="connsiteX72" fmla="*/ 10000 w 10000"/>
              <a:gd name="connsiteY72" fmla="*/ 1753 h 9942"/>
              <a:gd name="connsiteX73" fmla="*/ 8228 w 10000"/>
              <a:gd name="connsiteY73" fmla="*/ 0 h 9942"/>
              <a:gd name="connsiteX0" fmla="*/ 8228 w 10000"/>
              <a:gd name="connsiteY0" fmla="*/ 0 h 9965"/>
              <a:gd name="connsiteX1" fmla="*/ 8228 w 10000"/>
              <a:gd name="connsiteY1" fmla="*/ 0 h 9965"/>
              <a:gd name="connsiteX2" fmla="*/ 7813 w 10000"/>
              <a:gd name="connsiteY2" fmla="*/ 8 h 9965"/>
              <a:gd name="connsiteX3" fmla="*/ 7389 w 10000"/>
              <a:gd name="connsiteY3" fmla="*/ 42 h 9965"/>
              <a:gd name="connsiteX4" fmla="*/ 6974 w 10000"/>
              <a:gd name="connsiteY4" fmla="*/ 95 h 9965"/>
              <a:gd name="connsiteX5" fmla="*/ 6570 w 10000"/>
              <a:gd name="connsiteY5" fmla="*/ 166 h 9965"/>
              <a:gd name="connsiteX6" fmla="*/ 6176 w 10000"/>
              <a:gd name="connsiteY6" fmla="*/ 260 h 9965"/>
              <a:gd name="connsiteX7" fmla="*/ 5782 w 10000"/>
              <a:gd name="connsiteY7" fmla="*/ 374 h 9965"/>
              <a:gd name="connsiteX8" fmla="*/ 5399 w 10000"/>
              <a:gd name="connsiteY8" fmla="*/ 498 h 9965"/>
              <a:gd name="connsiteX9" fmla="*/ 5026 w 10000"/>
              <a:gd name="connsiteY9" fmla="*/ 653 h 9965"/>
              <a:gd name="connsiteX10" fmla="*/ 4663 w 10000"/>
              <a:gd name="connsiteY10" fmla="*/ 810 h 9965"/>
              <a:gd name="connsiteX11" fmla="*/ 4311 w 10000"/>
              <a:gd name="connsiteY11" fmla="*/ 995 h 9965"/>
              <a:gd name="connsiteX12" fmla="*/ 3959 w 10000"/>
              <a:gd name="connsiteY12" fmla="*/ 1193 h 9965"/>
              <a:gd name="connsiteX13" fmla="*/ 3627 w 10000"/>
              <a:gd name="connsiteY13" fmla="*/ 1411 h 9965"/>
              <a:gd name="connsiteX14" fmla="*/ 3306 w 10000"/>
              <a:gd name="connsiteY14" fmla="*/ 1639 h 9965"/>
              <a:gd name="connsiteX15" fmla="*/ 2995 w 10000"/>
              <a:gd name="connsiteY15" fmla="*/ 1878 h 9965"/>
              <a:gd name="connsiteX16" fmla="*/ 2694 w 10000"/>
              <a:gd name="connsiteY16" fmla="*/ 2137 h 9965"/>
              <a:gd name="connsiteX17" fmla="*/ 2404 w 10000"/>
              <a:gd name="connsiteY17" fmla="*/ 2416 h 9965"/>
              <a:gd name="connsiteX18" fmla="*/ 2135 w 10000"/>
              <a:gd name="connsiteY18" fmla="*/ 2697 h 9965"/>
              <a:gd name="connsiteX19" fmla="*/ 1876 w 10000"/>
              <a:gd name="connsiteY19" fmla="*/ 2997 h 9965"/>
              <a:gd name="connsiteX20" fmla="*/ 1637 w 10000"/>
              <a:gd name="connsiteY20" fmla="*/ 3311 h 9965"/>
              <a:gd name="connsiteX21" fmla="*/ 1399 w 10000"/>
              <a:gd name="connsiteY21" fmla="*/ 3631 h 9965"/>
              <a:gd name="connsiteX22" fmla="*/ 1192 w 10000"/>
              <a:gd name="connsiteY22" fmla="*/ 3962 h 9965"/>
              <a:gd name="connsiteX23" fmla="*/ 995 w 10000"/>
              <a:gd name="connsiteY23" fmla="*/ 4305 h 9965"/>
              <a:gd name="connsiteX24" fmla="*/ 808 w 10000"/>
              <a:gd name="connsiteY24" fmla="*/ 4669 h 9965"/>
              <a:gd name="connsiteX25" fmla="*/ 642 w 10000"/>
              <a:gd name="connsiteY25" fmla="*/ 5031 h 9965"/>
              <a:gd name="connsiteX26" fmla="*/ 497 w 10000"/>
              <a:gd name="connsiteY26" fmla="*/ 5405 h 9965"/>
              <a:gd name="connsiteX27" fmla="*/ 363 w 10000"/>
              <a:gd name="connsiteY27" fmla="*/ 5788 h 9965"/>
              <a:gd name="connsiteX28" fmla="*/ 259 w 10000"/>
              <a:gd name="connsiteY28" fmla="*/ 6174 h 9965"/>
              <a:gd name="connsiteX29" fmla="*/ 166 w 10000"/>
              <a:gd name="connsiteY29" fmla="*/ 6576 h 9965"/>
              <a:gd name="connsiteX30" fmla="*/ 93 w 10000"/>
              <a:gd name="connsiteY30" fmla="*/ 6981 h 9965"/>
              <a:gd name="connsiteX31" fmla="*/ 41 w 10000"/>
              <a:gd name="connsiteY31" fmla="*/ 7387 h 9965"/>
              <a:gd name="connsiteX32" fmla="*/ 10 w 10000"/>
              <a:gd name="connsiteY32" fmla="*/ 7813 h 9965"/>
              <a:gd name="connsiteX33" fmla="*/ 0 w 10000"/>
              <a:gd name="connsiteY33" fmla="*/ 8228 h 9965"/>
              <a:gd name="connsiteX34" fmla="*/ 0 w 10000"/>
              <a:gd name="connsiteY34" fmla="*/ 8508 h 9965"/>
              <a:gd name="connsiteX35" fmla="*/ 10 w 10000"/>
              <a:gd name="connsiteY35" fmla="*/ 8789 h 9965"/>
              <a:gd name="connsiteX36" fmla="*/ 41 w 10000"/>
              <a:gd name="connsiteY36" fmla="*/ 9068 h 9965"/>
              <a:gd name="connsiteX37" fmla="*/ 73 w 10000"/>
              <a:gd name="connsiteY37" fmla="*/ 9336 h 9965"/>
              <a:gd name="connsiteX38" fmla="*/ 1751 w 10000"/>
              <a:gd name="connsiteY38" fmla="*/ 9920 h 9965"/>
              <a:gd name="connsiteX39" fmla="*/ 3534 w 10000"/>
              <a:gd name="connsiteY39" fmla="*/ 7989 h 9965"/>
              <a:gd name="connsiteX40" fmla="*/ 3554 w 10000"/>
              <a:gd name="connsiteY40" fmla="*/ 7750 h 9965"/>
              <a:gd name="connsiteX41" fmla="*/ 3575 w 10000"/>
              <a:gd name="connsiteY41" fmla="*/ 7512 h 9965"/>
              <a:gd name="connsiteX42" fmla="*/ 3617 w 10000"/>
              <a:gd name="connsiteY42" fmla="*/ 7284 h 9965"/>
              <a:gd name="connsiteX43" fmla="*/ 3668 w 10000"/>
              <a:gd name="connsiteY43" fmla="*/ 7054 h 9965"/>
              <a:gd name="connsiteX44" fmla="*/ 3741 w 10000"/>
              <a:gd name="connsiteY44" fmla="*/ 6839 h 9965"/>
              <a:gd name="connsiteX45" fmla="*/ 3813 w 10000"/>
              <a:gd name="connsiteY45" fmla="*/ 6608 h 9965"/>
              <a:gd name="connsiteX46" fmla="*/ 3896 w 10000"/>
              <a:gd name="connsiteY46" fmla="*/ 6401 h 9965"/>
              <a:gd name="connsiteX47" fmla="*/ 3990 w 10000"/>
              <a:gd name="connsiteY47" fmla="*/ 6193 h 9965"/>
              <a:gd name="connsiteX48" fmla="*/ 4093 w 10000"/>
              <a:gd name="connsiteY48" fmla="*/ 5987 h 9965"/>
              <a:gd name="connsiteX49" fmla="*/ 4207 w 10000"/>
              <a:gd name="connsiteY49" fmla="*/ 5788 h 9965"/>
              <a:gd name="connsiteX50" fmla="*/ 4332 w 10000"/>
              <a:gd name="connsiteY50" fmla="*/ 5600 h 9965"/>
              <a:gd name="connsiteX51" fmla="*/ 4456 w 10000"/>
              <a:gd name="connsiteY51" fmla="*/ 5415 h 9965"/>
              <a:gd name="connsiteX52" fmla="*/ 4601 w 10000"/>
              <a:gd name="connsiteY52" fmla="*/ 5238 h 9965"/>
              <a:gd name="connsiteX53" fmla="*/ 4746 w 10000"/>
              <a:gd name="connsiteY53" fmla="*/ 5072 h 9965"/>
              <a:gd name="connsiteX54" fmla="*/ 4902 w 10000"/>
              <a:gd name="connsiteY54" fmla="*/ 4906 h 9965"/>
              <a:gd name="connsiteX55" fmla="*/ 5067 w 10000"/>
              <a:gd name="connsiteY55" fmla="*/ 4752 h 9965"/>
              <a:gd name="connsiteX56" fmla="*/ 5244 w 10000"/>
              <a:gd name="connsiteY56" fmla="*/ 4607 h 9965"/>
              <a:gd name="connsiteX57" fmla="*/ 5420 w 10000"/>
              <a:gd name="connsiteY57" fmla="*/ 4462 h 9965"/>
              <a:gd name="connsiteX58" fmla="*/ 5596 w 10000"/>
              <a:gd name="connsiteY58" fmla="*/ 4327 h 9965"/>
              <a:gd name="connsiteX59" fmla="*/ 5793 w 10000"/>
              <a:gd name="connsiteY59" fmla="*/ 4211 h 9965"/>
              <a:gd name="connsiteX60" fmla="*/ 5990 w 10000"/>
              <a:gd name="connsiteY60" fmla="*/ 4098 h 9965"/>
              <a:gd name="connsiteX61" fmla="*/ 6197 w 10000"/>
              <a:gd name="connsiteY61" fmla="*/ 3994 h 9965"/>
              <a:gd name="connsiteX62" fmla="*/ 6404 w 10000"/>
              <a:gd name="connsiteY62" fmla="*/ 3901 h 9965"/>
              <a:gd name="connsiteX63" fmla="*/ 6611 w 10000"/>
              <a:gd name="connsiteY63" fmla="*/ 3818 h 9965"/>
              <a:gd name="connsiteX64" fmla="*/ 6829 w 10000"/>
              <a:gd name="connsiteY64" fmla="*/ 3735 h 9965"/>
              <a:gd name="connsiteX65" fmla="*/ 7057 w 10000"/>
              <a:gd name="connsiteY65" fmla="*/ 3673 h 9965"/>
              <a:gd name="connsiteX66" fmla="*/ 7285 w 10000"/>
              <a:gd name="connsiteY66" fmla="*/ 3621 h 9965"/>
              <a:gd name="connsiteX67" fmla="*/ 7513 w 10000"/>
              <a:gd name="connsiteY67" fmla="*/ 3579 h 9965"/>
              <a:gd name="connsiteX68" fmla="*/ 7751 w 10000"/>
              <a:gd name="connsiteY68" fmla="*/ 3548 h 9965"/>
              <a:gd name="connsiteX69" fmla="*/ 7990 w 10000"/>
              <a:gd name="connsiteY69" fmla="*/ 3538 h 9965"/>
              <a:gd name="connsiteX70" fmla="*/ 8228 w 10000"/>
              <a:gd name="connsiteY70" fmla="*/ 3526 h 9965"/>
              <a:gd name="connsiteX71" fmla="*/ 10000 w 10000"/>
              <a:gd name="connsiteY71" fmla="*/ 1763 h 9965"/>
              <a:gd name="connsiteX72" fmla="*/ 8228 w 10000"/>
              <a:gd name="connsiteY72" fmla="*/ 0 h 9965"/>
              <a:gd name="connsiteX0" fmla="*/ 8228 w 10000"/>
              <a:gd name="connsiteY0" fmla="*/ 0 h 9980"/>
              <a:gd name="connsiteX1" fmla="*/ 8228 w 10000"/>
              <a:gd name="connsiteY1" fmla="*/ 0 h 9980"/>
              <a:gd name="connsiteX2" fmla="*/ 7813 w 10000"/>
              <a:gd name="connsiteY2" fmla="*/ 8 h 9980"/>
              <a:gd name="connsiteX3" fmla="*/ 7389 w 10000"/>
              <a:gd name="connsiteY3" fmla="*/ 42 h 9980"/>
              <a:gd name="connsiteX4" fmla="*/ 6974 w 10000"/>
              <a:gd name="connsiteY4" fmla="*/ 95 h 9980"/>
              <a:gd name="connsiteX5" fmla="*/ 6570 w 10000"/>
              <a:gd name="connsiteY5" fmla="*/ 167 h 9980"/>
              <a:gd name="connsiteX6" fmla="*/ 6176 w 10000"/>
              <a:gd name="connsiteY6" fmla="*/ 261 h 9980"/>
              <a:gd name="connsiteX7" fmla="*/ 5782 w 10000"/>
              <a:gd name="connsiteY7" fmla="*/ 375 h 9980"/>
              <a:gd name="connsiteX8" fmla="*/ 5399 w 10000"/>
              <a:gd name="connsiteY8" fmla="*/ 500 h 9980"/>
              <a:gd name="connsiteX9" fmla="*/ 5026 w 10000"/>
              <a:gd name="connsiteY9" fmla="*/ 655 h 9980"/>
              <a:gd name="connsiteX10" fmla="*/ 4663 w 10000"/>
              <a:gd name="connsiteY10" fmla="*/ 813 h 9980"/>
              <a:gd name="connsiteX11" fmla="*/ 4311 w 10000"/>
              <a:gd name="connsiteY11" fmla="*/ 998 h 9980"/>
              <a:gd name="connsiteX12" fmla="*/ 3959 w 10000"/>
              <a:gd name="connsiteY12" fmla="*/ 1197 h 9980"/>
              <a:gd name="connsiteX13" fmla="*/ 3627 w 10000"/>
              <a:gd name="connsiteY13" fmla="*/ 1416 h 9980"/>
              <a:gd name="connsiteX14" fmla="*/ 3306 w 10000"/>
              <a:gd name="connsiteY14" fmla="*/ 1645 h 9980"/>
              <a:gd name="connsiteX15" fmla="*/ 2995 w 10000"/>
              <a:gd name="connsiteY15" fmla="*/ 1885 h 9980"/>
              <a:gd name="connsiteX16" fmla="*/ 2694 w 10000"/>
              <a:gd name="connsiteY16" fmla="*/ 2145 h 9980"/>
              <a:gd name="connsiteX17" fmla="*/ 2404 w 10000"/>
              <a:gd name="connsiteY17" fmla="*/ 2424 h 9980"/>
              <a:gd name="connsiteX18" fmla="*/ 2135 w 10000"/>
              <a:gd name="connsiteY18" fmla="*/ 2706 h 9980"/>
              <a:gd name="connsiteX19" fmla="*/ 1876 w 10000"/>
              <a:gd name="connsiteY19" fmla="*/ 3008 h 9980"/>
              <a:gd name="connsiteX20" fmla="*/ 1637 w 10000"/>
              <a:gd name="connsiteY20" fmla="*/ 3323 h 9980"/>
              <a:gd name="connsiteX21" fmla="*/ 1399 w 10000"/>
              <a:gd name="connsiteY21" fmla="*/ 3644 h 9980"/>
              <a:gd name="connsiteX22" fmla="*/ 1192 w 10000"/>
              <a:gd name="connsiteY22" fmla="*/ 3976 h 9980"/>
              <a:gd name="connsiteX23" fmla="*/ 995 w 10000"/>
              <a:gd name="connsiteY23" fmla="*/ 4320 h 9980"/>
              <a:gd name="connsiteX24" fmla="*/ 808 w 10000"/>
              <a:gd name="connsiteY24" fmla="*/ 4685 h 9980"/>
              <a:gd name="connsiteX25" fmla="*/ 642 w 10000"/>
              <a:gd name="connsiteY25" fmla="*/ 5049 h 9980"/>
              <a:gd name="connsiteX26" fmla="*/ 497 w 10000"/>
              <a:gd name="connsiteY26" fmla="*/ 5424 h 9980"/>
              <a:gd name="connsiteX27" fmla="*/ 363 w 10000"/>
              <a:gd name="connsiteY27" fmla="*/ 5808 h 9980"/>
              <a:gd name="connsiteX28" fmla="*/ 259 w 10000"/>
              <a:gd name="connsiteY28" fmla="*/ 6196 h 9980"/>
              <a:gd name="connsiteX29" fmla="*/ 166 w 10000"/>
              <a:gd name="connsiteY29" fmla="*/ 6599 h 9980"/>
              <a:gd name="connsiteX30" fmla="*/ 93 w 10000"/>
              <a:gd name="connsiteY30" fmla="*/ 7006 h 9980"/>
              <a:gd name="connsiteX31" fmla="*/ 41 w 10000"/>
              <a:gd name="connsiteY31" fmla="*/ 7413 h 9980"/>
              <a:gd name="connsiteX32" fmla="*/ 10 w 10000"/>
              <a:gd name="connsiteY32" fmla="*/ 7840 h 9980"/>
              <a:gd name="connsiteX33" fmla="*/ 0 w 10000"/>
              <a:gd name="connsiteY33" fmla="*/ 8257 h 9980"/>
              <a:gd name="connsiteX34" fmla="*/ 0 w 10000"/>
              <a:gd name="connsiteY34" fmla="*/ 8538 h 9980"/>
              <a:gd name="connsiteX35" fmla="*/ 10 w 10000"/>
              <a:gd name="connsiteY35" fmla="*/ 8820 h 9980"/>
              <a:gd name="connsiteX36" fmla="*/ 41 w 10000"/>
              <a:gd name="connsiteY36" fmla="*/ 9100 h 9980"/>
              <a:gd name="connsiteX37" fmla="*/ 1751 w 10000"/>
              <a:gd name="connsiteY37" fmla="*/ 9955 h 9980"/>
              <a:gd name="connsiteX38" fmla="*/ 3534 w 10000"/>
              <a:gd name="connsiteY38" fmla="*/ 8017 h 9980"/>
              <a:gd name="connsiteX39" fmla="*/ 3554 w 10000"/>
              <a:gd name="connsiteY39" fmla="*/ 7777 h 9980"/>
              <a:gd name="connsiteX40" fmla="*/ 3575 w 10000"/>
              <a:gd name="connsiteY40" fmla="*/ 7538 h 9980"/>
              <a:gd name="connsiteX41" fmla="*/ 3617 w 10000"/>
              <a:gd name="connsiteY41" fmla="*/ 7310 h 9980"/>
              <a:gd name="connsiteX42" fmla="*/ 3668 w 10000"/>
              <a:gd name="connsiteY42" fmla="*/ 7079 h 9980"/>
              <a:gd name="connsiteX43" fmla="*/ 3741 w 10000"/>
              <a:gd name="connsiteY43" fmla="*/ 6863 h 9980"/>
              <a:gd name="connsiteX44" fmla="*/ 3813 w 10000"/>
              <a:gd name="connsiteY44" fmla="*/ 6631 h 9980"/>
              <a:gd name="connsiteX45" fmla="*/ 3896 w 10000"/>
              <a:gd name="connsiteY45" fmla="*/ 6423 h 9980"/>
              <a:gd name="connsiteX46" fmla="*/ 3990 w 10000"/>
              <a:gd name="connsiteY46" fmla="*/ 6215 h 9980"/>
              <a:gd name="connsiteX47" fmla="*/ 4093 w 10000"/>
              <a:gd name="connsiteY47" fmla="*/ 6008 h 9980"/>
              <a:gd name="connsiteX48" fmla="*/ 4207 w 10000"/>
              <a:gd name="connsiteY48" fmla="*/ 5808 h 9980"/>
              <a:gd name="connsiteX49" fmla="*/ 4332 w 10000"/>
              <a:gd name="connsiteY49" fmla="*/ 5620 h 9980"/>
              <a:gd name="connsiteX50" fmla="*/ 4456 w 10000"/>
              <a:gd name="connsiteY50" fmla="*/ 5434 h 9980"/>
              <a:gd name="connsiteX51" fmla="*/ 4601 w 10000"/>
              <a:gd name="connsiteY51" fmla="*/ 5256 h 9980"/>
              <a:gd name="connsiteX52" fmla="*/ 4746 w 10000"/>
              <a:gd name="connsiteY52" fmla="*/ 5090 h 9980"/>
              <a:gd name="connsiteX53" fmla="*/ 4902 w 10000"/>
              <a:gd name="connsiteY53" fmla="*/ 4923 h 9980"/>
              <a:gd name="connsiteX54" fmla="*/ 5067 w 10000"/>
              <a:gd name="connsiteY54" fmla="*/ 4769 h 9980"/>
              <a:gd name="connsiteX55" fmla="*/ 5244 w 10000"/>
              <a:gd name="connsiteY55" fmla="*/ 4623 h 9980"/>
              <a:gd name="connsiteX56" fmla="*/ 5420 w 10000"/>
              <a:gd name="connsiteY56" fmla="*/ 4478 h 9980"/>
              <a:gd name="connsiteX57" fmla="*/ 5596 w 10000"/>
              <a:gd name="connsiteY57" fmla="*/ 4342 h 9980"/>
              <a:gd name="connsiteX58" fmla="*/ 5793 w 10000"/>
              <a:gd name="connsiteY58" fmla="*/ 4226 h 9980"/>
              <a:gd name="connsiteX59" fmla="*/ 5990 w 10000"/>
              <a:gd name="connsiteY59" fmla="*/ 4112 h 9980"/>
              <a:gd name="connsiteX60" fmla="*/ 6197 w 10000"/>
              <a:gd name="connsiteY60" fmla="*/ 4008 h 9980"/>
              <a:gd name="connsiteX61" fmla="*/ 6404 w 10000"/>
              <a:gd name="connsiteY61" fmla="*/ 3915 h 9980"/>
              <a:gd name="connsiteX62" fmla="*/ 6611 w 10000"/>
              <a:gd name="connsiteY62" fmla="*/ 3831 h 9980"/>
              <a:gd name="connsiteX63" fmla="*/ 6829 w 10000"/>
              <a:gd name="connsiteY63" fmla="*/ 3748 h 9980"/>
              <a:gd name="connsiteX64" fmla="*/ 7057 w 10000"/>
              <a:gd name="connsiteY64" fmla="*/ 3686 h 9980"/>
              <a:gd name="connsiteX65" fmla="*/ 7285 w 10000"/>
              <a:gd name="connsiteY65" fmla="*/ 3634 h 9980"/>
              <a:gd name="connsiteX66" fmla="*/ 7513 w 10000"/>
              <a:gd name="connsiteY66" fmla="*/ 3592 h 9980"/>
              <a:gd name="connsiteX67" fmla="*/ 7751 w 10000"/>
              <a:gd name="connsiteY67" fmla="*/ 3560 h 9980"/>
              <a:gd name="connsiteX68" fmla="*/ 7990 w 10000"/>
              <a:gd name="connsiteY68" fmla="*/ 3550 h 9980"/>
              <a:gd name="connsiteX69" fmla="*/ 8228 w 10000"/>
              <a:gd name="connsiteY69" fmla="*/ 3538 h 9980"/>
              <a:gd name="connsiteX70" fmla="*/ 10000 w 10000"/>
              <a:gd name="connsiteY70" fmla="*/ 1769 h 9980"/>
              <a:gd name="connsiteX71" fmla="*/ 8228 w 10000"/>
              <a:gd name="connsiteY71" fmla="*/ 0 h 9980"/>
              <a:gd name="connsiteX0" fmla="*/ 8228 w 10000"/>
              <a:gd name="connsiteY0" fmla="*/ 0 h 9986"/>
              <a:gd name="connsiteX1" fmla="*/ 8228 w 10000"/>
              <a:gd name="connsiteY1" fmla="*/ 0 h 9986"/>
              <a:gd name="connsiteX2" fmla="*/ 7813 w 10000"/>
              <a:gd name="connsiteY2" fmla="*/ 8 h 9986"/>
              <a:gd name="connsiteX3" fmla="*/ 7389 w 10000"/>
              <a:gd name="connsiteY3" fmla="*/ 42 h 9986"/>
              <a:gd name="connsiteX4" fmla="*/ 6974 w 10000"/>
              <a:gd name="connsiteY4" fmla="*/ 95 h 9986"/>
              <a:gd name="connsiteX5" fmla="*/ 6570 w 10000"/>
              <a:gd name="connsiteY5" fmla="*/ 167 h 9986"/>
              <a:gd name="connsiteX6" fmla="*/ 6176 w 10000"/>
              <a:gd name="connsiteY6" fmla="*/ 262 h 9986"/>
              <a:gd name="connsiteX7" fmla="*/ 5782 w 10000"/>
              <a:gd name="connsiteY7" fmla="*/ 376 h 9986"/>
              <a:gd name="connsiteX8" fmla="*/ 5399 w 10000"/>
              <a:gd name="connsiteY8" fmla="*/ 501 h 9986"/>
              <a:gd name="connsiteX9" fmla="*/ 5026 w 10000"/>
              <a:gd name="connsiteY9" fmla="*/ 656 h 9986"/>
              <a:gd name="connsiteX10" fmla="*/ 4663 w 10000"/>
              <a:gd name="connsiteY10" fmla="*/ 815 h 9986"/>
              <a:gd name="connsiteX11" fmla="*/ 4311 w 10000"/>
              <a:gd name="connsiteY11" fmla="*/ 1000 h 9986"/>
              <a:gd name="connsiteX12" fmla="*/ 3959 w 10000"/>
              <a:gd name="connsiteY12" fmla="*/ 1199 h 9986"/>
              <a:gd name="connsiteX13" fmla="*/ 3627 w 10000"/>
              <a:gd name="connsiteY13" fmla="*/ 1419 h 9986"/>
              <a:gd name="connsiteX14" fmla="*/ 3306 w 10000"/>
              <a:gd name="connsiteY14" fmla="*/ 1648 h 9986"/>
              <a:gd name="connsiteX15" fmla="*/ 2995 w 10000"/>
              <a:gd name="connsiteY15" fmla="*/ 1889 h 9986"/>
              <a:gd name="connsiteX16" fmla="*/ 2694 w 10000"/>
              <a:gd name="connsiteY16" fmla="*/ 2149 h 9986"/>
              <a:gd name="connsiteX17" fmla="*/ 2404 w 10000"/>
              <a:gd name="connsiteY17" fmla="*/ 2429 h 9986"/>
              <a:gd name="connsiteX18" fmla="*/ 2135 w 10000"/>
              <a:gd name="connsiteY18" fmla="*/ 2711 h 9986"/>
              <a:gd name="connsiteX19" fmla="*/ 1876 w 10000"/>
              <a:gd name="connsiteY19" fmla="*/ 3014 h 9986"/>
              <a:gd name="connsiteX20" fmla="*/ 1637 w 10000"/>
              <a:gd name="connsiteY20" fmla="*/ 3330 h 9986"/>
              <a:gd name="connsiteX21" fmla="*/ 1399 w 10000"/>
              <a:gd name="connsiteY21" fmla="*/ 3651 h 9986"/>
              <a:gd name="connsiteX22" fmla="*/ 1192 w 10000"/>
              <a:gd name="connsiteY22" fmla="*/ 3984 h 9986"/>
              <a:gd name="connsiteX23" fmla="*/ 995 w 10000"/>
              <a:gd name="connsiteY23" fmla="*/ 4329 h 9986"/>
              <a:gd name="connsiteX24" fmla="*/ 808 w 10000"/>
              <a:gd name="connsiteY24" fmla="*/ 4694 h 9986"/>
              <a:gd name="connsiteX25" fmla="*/ 642 w 10000"/>
              <a:gd name="connsiteY25" fmla="*/ 5059 h 9986"/>
              <a:gd name="connsiteX26" fmla="*/ 497 w 10000"/>
              <a:gd name="connsiteY26" fmla="*/ 5435 h 9986"/>
              <a:gd name="connsiteX27" fmla="*/ 363 w 10000"/>
              <a:gd name="connsiteY27" fmla="*/ 5820 h 9986"/>
              <a:gd name="connsiteX28" fmla="*/ 259 w 10000"/>
              <a:gd name="connsiteY28" fmla="*/ 6208 h 9986"/>
              <a:gd name="connsiteX29" fmla="*/ 166 w 10000"/>
              <a:gd name="connsiteY29" fmla="*/ 6612 h 9986"/>
              <a:gd name="connsiteX30" fmla="*/ 93 w 10000"/>
              <a:gd name="connsiteY30" fmla="*/ 7020 h 9986"/>
              <a:gd name="connsiteX31" fmla="*/ 41 w 10000"/>
              <a:gd name="connsiteY31" fmla="*/ 7428 h 9986"/>
              <a:gd name="connsiteX32" fmla="*/ 10 w 10000"/>
              <a:gd name="connsiteY32" fmla="*/ 7856 h 9986"/>
              <a:gd name="connsiteX33" fmla="*/ 0 w 10000"/>
              <a:gd name="connsiteY33" fmla="*/ 8274 h 9986"/>
              <a:gd name="connsiteX34" fmla="*/ 0 w 10000"/>
              <a:gd name="connsiteY34" fmla="*/ 8555 h 9986"/>
              <a:gd name="connsiteX35" fmla="*/ 10 w 10000"/>
              <a:gd name="connsiteY35" fmla="*/ 8838 h 9986"/>
              <a:gd name="connsiteX36" fmla="*/ 1751 w 10000"/>
              <a:gd name="connsiteY36" fmla="*/ 9975 h 9986"/>
              <a:gd name="connsiteX37" fmla="*/ 3534 w 10000"/>
              <a:gd name="connsiteY37" fmla="*/ 8033 h 9986"/>
              <a:gd name="connsiteX38" fmla="*/ 3554 w 10000"/>
              <a:gd name="connsiteY38" fmla="*/ 7793 h 9986"/>
              <a:gd name="connsiteX39" fmla="*/ 3575 w 10000"/>
              <a:gd name="connsiteY39" fmla="*/ 7553 h 9986"/>
              <a:gd name="connsiteX40" fmla="*/ 3617 w 10000"/>
              <a:gd name="connsiteY40" fmla="*/ 7325 h 9986"/>
              <a:gd name="connsiteX41" fmla="*/ 3668 w 10000"/>
              <a:gd name="connsiteY41" fmla="*/ 7093 h 9986"/>
              <a:gd name="connsiteX42" fmla="*/ 3741 w 10000"/>
              <a:gd name="connsiteY42" fmla="*/ 6877 h 9986"/>
              <a:gd name="connsiteX43" fmla="*/ 3813 w 10000"/>
              <a:gd name="connsiteY43" fmla="*/ 6644 h 9986"/>
              <a:gd name="connsiteX44" fmla="*/ 3896 w 10000"/>
              <a:gd name="connsiteY44" fmla="*/ 6436 h 9986"/>
              <a:gd name="connsiteX45" fmla="*/ 3990 w 10000"/>
              <a:gd name="connsiteY45" fmla="*/ 6227 h 9986"/>
              <a:gd name="connsiteX46" fmla="*/ 4093 w 10000"/>
              <a:gd name="connsiteY46" fmla="*/ 6020 h 9986"/>
              <a:gd name="connsiteX47" fmla="*/ 4207 w 10000"/>
              <a:gd name="connsiteY47" fmla="*/ 5820 h 9986"/>
              <a:gd name="connsiteX48" fmla="*/ 4332 w 10000"/>
              <a:gd name="connsiteY48" fmla="*/ 5631 h 9986"/>
              <a:gd name="connsiteX49" fmla="*/ 4456 w 10000"/>
              <a:gd name="connsiteY49" fmla="*/ 5445 h 9986"/>
              <a:gd name="connsiteX50" fmla="*/ 4601 w 10000"/>
              <a:gd name="connsiteY50" fmla="*/ 5267 h 9986"/>
              <a:gd name="connsiteX51" fmla="*/ 4746 w 10000"/>
              <a:gd name="connsiteY51" fmla="*/ 5100 h 9986"/>
              <a:gd name="connsiteX52" fmla="*/ 4902 w 10000"/>
              <a:gd name="connsiteY52" fmla="*/ 4933 h 9986"/>
              <a:gd name="connsiteX53" fmla="*/ 5067 w 10000"/>
              <a:gd name="connsiteY53" fmla="*/ 4779 h 9986"/>
              <a:gd name="connsiteX54" fmla="*/ 5244 w 10000"/>
              <a:gd name="connsiteY54" fmla="*/ 4632 h 9986"/>
              <a:gd name="connsiteX55" fmla="*/ 5420 w 10000"/>
              <a:gd name="connsiteY55" fmla="*/ 4487 h 9986"/>
              <a:gd name="connsiteX56" fmla="*/ 5596 w 10000"/>
              <a:gd name="connsiteY56" fmla="*/ 4351 h 9986"/>
              <a:gd name="connsiteX57" fmla="*/ 5793 w 10000"/>
              <a:gd name="connsiteY57" fmla="*/ 4234 h 9986"/>
              <a:gd name="connsiteX58" fmla="*/ 5990 w 10000"/>
              <a:gd name="connsiteY58" fmla="*/ 4120 h 9986"/>
              <a:gd name="connsiteX59" fmla="*/ 6197 w 10000"/>
              <a:gd name="connsiteY59" fmla="*/ 4016 h 9986"/>
              <a:gd name="connsiteX60" fmla="*/ 6404 w 10000"/>
              <a:gd name="connsiteY60" fmla="*/ 3923 h 9986"/>
              <a:gd name="connsiteX61" fmla="*/ 6611 w 10000"/>
              <a:gd name="connsiteY61" fmla="*/ 3839 h 9986"/>
              <a:gd name="connsiteX62" fmla="*/ 6829 w 10000"/>
              <a:gd name="connsiteY62" fmla="*/ 3756 h 9986"/>
              <a:gd name="connsiteX63" fmla="*/ 7057 w 10000"/>
              <a:gd name="connsiteY63" fmla="*/ 3693 h 9986"/>
              <a:gd name="connsiteX64" fmla="*/ 7285 w 10000"/>
              <a:gd name="connsiteY64" fmla="*/ 3641 h 9986"/>
              <a:gd name="connsiteX65" fmla="*/ 7513 w 10000"/>
              <a:gd name="connsiteY65" fmla="*/ 3599 h 9986"/>
              <a:gd name="connsiteX66" fmla="*/ 7751 w 10000"/>
              <a:gd name="connsiteY66" fmla="*/ 3567 h 9986"/>
              <a:gd name="connsiteX67" fmla="*/ 7990 w 10000"/>
              <a:gd name="connsiteY67" fmla="*/ 3557 h 9986"/>
              <a:gd name="connsiteX68" fmla="*/ 8228 w 10000"/>
              <a:gd name="connsiteY68" fmla="*/ 3545 h 9986"/>
              <a:gd name="connsiteX69" fmla="*/ 10000 w 10000"/>
              <a:gd name="connsiteY69" fmla="*/ 1773 h 9986"/>
              <a:gd name="connsiteX70" fmla="*/ 8228 w 10000"/>
              <a:gd name="connsiteY70" fmla="*/ 0 h 9986"/>
              <a:gd name="connsiteX0" fmla="*/ 8228 w 10000"/>
              <a:gd name="connsiteY0" fmla="*/ 0 h 9993"/>
              <a:gd name="connsiteX1" fmla="*/ 8228 w 10000"/>
              <a:gd name="connsiteY1" fmla="*/ 0 h 9993"/>
              <a:gd name="connsiteX2" fmla="*/ 7813 w 10000"/>
              <a:gd name="connsiteY2" fmla="*/ 8 h 9993"/>
              <a:gd name="connsiteX3" fmla="*/ 7389 w 10000"/>
              <a:gd name="connsiteY3" fmla="*/ 42 h 9993"/>
              <a:gd name="connsiteX4" fmla="*/ 6974 w 10000"/>
              <a:gd name="connsiteY4" fmla="*/ 95 h 9993"/>
              <a:gd name="connsiteX5" fmla="*/ 6570 w 10000"/>
              <a:gd name="connsiteY5" fmla="*/ 167 h 9993"/>
              <a:gd name="connsiteX6" fmla="*/ 6176 w 10000"/>
              <a:gd name="connsiteY6" fmla="*/ 262 h 9993"/>
              <a:gd name="connsiteX7" fmla="*/ 5782 w 10000"/>
              <a:gd name="connsiteY7" fmla="*/ 377 h 9993"/>
              <a:gd name="connsiteX8" fmla="*/ 5399 w 10000"/>
              <a:gd name="connsiteY8" fmla="*/ 502 h 9993"/>
              <a:gd name="connsiteX9" fmla="*/ 5026 w 10000"/>
              <a:gd name="connsiteY9" fmla="*/ 657 h 9993"/>
              <a:gd name="connsiteX10" fmla="*/ 4663 w 10000"/>
              <a:gd name="connsiteY10" fmla="*/ 816 h 9993"/>
              <a:gd name="connsiteX11" fmla="*/ 4311 w 10000"/>
              <a:gd name="connsiteY11" fmla="*/ 1001 h 9993"/>
              <a:gd name="connsiteX12" fmla="*/ 3959 w 10000"/>
              <a:gd name="connsiteY12" fmla="*/ 1201 h 9993"/>
              <a:gd name="connsiteX13" fmla="*/ 3627 w 10000"/>
              <a:gd name="connsiteY13" fmla="*/ 1421 h 9993"/>
              <a:gd name="connsiteX14" fmla="*/ 3306 w 10000"/>
              <a:gd name="connsiteY14" fmla="*/ 1650 h 9993"/>
              <a:gd name="connsiteX15" fmla="*/ 2995 w 10000"/>
              <a:gd name="connsiteY15" fmla="*/ 1892 h 9993"/>
              <a:gd name="connsiteX16" fmla="*/ 2694 w 10000"/>
              <a:gd name="connsiteY16" fmla="*/ 2152 h 9993"/>
              <a:gd name="connsiteX17" fmla="*/ 2404 w 10000"/>
              <a:gd name="connsiteY17" fmla="*/ 2432 h 9993"/>
              <a:gd name="connsiteX18" fmla="*/ 2135 w 10000"/>
              <a:gd name="connsiteY18" fmla="*/ 2715 h 9993"/>
              <a:gd name="connsiteX19" fmla="*/ 1876 w 10000"/>
              <a:gd name="connsiteY19" fmla="*/ 3018 h 9993"/>
              <a:gd name="connsiteX20" fmla="*/ 1637 w 10000"/>
              <a:gd name="connsiteY20" fmla="*/ 3335 h 9993"/>
              <a:gd name="connsiteX21" fmla="*/ 1399 w 10000"/>
              <a:gd name="connsiteY21" fmla="*/ 3656 h 9993"/>
              <a:gd name="connsiteX22" fmla="*/ 1192 w 10000"/>
              <a:gd name="connsiteY22" fmla="*/ 3990 h 9993"/>
              <a:gd name="connsiteX23" fmla="*/ 995 w 10000"/>
              <a:gd name="connsiteY23" fmla="*/ 4335 h 9993"/>
              <a:gd name="connsiteX24" fmla="*/ 808 w 10000"/>
              <a:gd name="connsiteY24" fmla="*/ 4701 h 9993"/>
              <a:gd name="connsiteX25" fmla="*/ 642 w 10000"/>
              <a:gd name="connsiteY25" fmla="*/ 5066 h 9993"/>
              <a:gd name="connsiteX26" fmla="*/ 497 w 10000"/>
              <a:gd name="connsiteY26" fmla="*/ 5443 h 9993"/>
              <a:gd name="connsiteX27" fmla="*/ 363 w 10000"/>
              <a:gd name="connsiteY27" fmla="*/ 5828 h 9993"/>
              <a:gd name="connsiteX28" fmla="*/ 259 w 10000"/>
              <a:gd name="connsiteY28" fmla="*/ 6217 h 9993"/>
              <a:gd name="connsiteX29" fmla="*/ 166 w 10000"/>
              <a:gd name="connsiteY29" fmla="*/ 6621 h 9993"/>
              <a:gd name="connsiteX30" fmla="*/ 93 w 10000"/>
              <a:gd name="connsiteY30" fmla="*/ 7030 h 9993"/>
              <a:gd name="connsiteX31" fmla="*/ 41 w 10000"/>
              <a:gd name="connsiteY31" fmla="*/ 7438 h 9993"/>
              <a:gd name="connsiteX32" fmla="*/ 10 w 10000"/>
              <a:gd name="connsiteY32" fmla="*/ 7867 h 9993"/>
              <a:gd name="connsiteX33" fmla="*/ 0 w 10000"/>
              <a:gd name="connsiteY33" fmla="*/ 8286 h 9993"/>
              <a:gd name="connsiteX34" fmla="*/ 0 w 10000"/>
              <a:gd name="connsiteY34" fmla="*/ 8567 h 9993"/>
              <a:gd name="connsiteX35" fmla="*/ 1751 w 10000"/>
              <a:gd name="connsiteY35" fmla="*/ 9989 h 9993"/>
              <a:gd name="connsiteX36" fmla="*/ 3534 w 10000"/>
              <a:gd name="connsiteY36" fmla="*/ 8044 h 9993"/>
              <a:gd name="connsiteX37" fmla="*/ 3554 w 10000"/>
              <a:gd name="connsiteY37" fmla="*/ 7804 h 9993"/>
              <a:gd name="connsiteX38" fmla="*/ 3575 w 10000"/>
              <a:gd name="connsiteY38" fmla="*/ 7564 h 9993"/>
              <a:gd name="connsiteX39" fmla="*/ 3617 w 10000"/>
              <a:gd name="connsiteY39" fmla="*/ 7335 h 9993"/>
              <a:gd name="connsiteX40" fmla="*/ 3668 w 10000"/>
              <a:gd name="connsiteY40" fmla="*/ 7103 h 9993"/>
              <a:gd name="connsiteX41" fmla="*/ 3741 w 10000"/>
              <a:gd name="connsiteY41" fmla="*/ 6887 h 9993"/>
              <a:gd name="connsiteX42" fmla="*/ 3813 w 10000"/>
              <a:gd name="connsiteY42" fmla="*/ 6653 h 9993"/>
              <a:gd name="connsiteX43" fmla="*/ 3896 w 10000"/>
              <a:gd name="connsiteY43" fmla="*/ 6445 h 9993"/>
              <a:gd name="connsiteX44" fmla="*/ 3990 w 10000"/>
              <a:gd name="connsiteY44" fmla="*/ 6236 h 9993"/>
              <a:gd name="connsiteX45" fmla="*/ 4093 w 10000"/>
              <a:gd name="connsiteY45" fmla="*/ 6028 h 9993"/>
              <a:gd name="connsiteX46" fmla="*/ 4207 w 10000"/>
              <a:gd name="connsiteY46" fmla="*/ 5828 h 9993"/>
              <a:gd name="connsiteX47" fmla="*/ 4332 w 10000"/>
              <a:gd name="connsiteY47" fmla="*/ 5639 h 9993"/>
              <a:gd name="connsiteX48" fmla="*/ 4456 w 10000"/>
              <a:gd name="connsiteY48" fmla="*/ 5453 h 9993"/>
              <a:gd name="connsiteX49" fmla="*/ 4601 w 10000"/>
              <a:gd name="connsiteY49" fmla="*/ 5274 h 9993"/>
              <a:gd name="connsiteX50" fmla="*/ 4746 w 10000"/>
              <a:gd name="connsiteY50" fmla="*/ 5107 h 9993"/>
              <a:gd name="connsiteX51" fmla="*/ 4902 w 10000"/>
              <a:gd name="connsiteY51" fmla="*/ 4940 h 9993"/>
              <a:gd name="connsiteX52" fmla="*/ 5067 w 10000"/>
              <a:gd name="connsiteY52" fmla="*/ 4786 h 9993"/>
              <a:gd name="connsiteX53" fmla="*/ 5244 w 10000"/>
              <a:gd name="connsiteY53" fmla="*/ 4638 h 9993"/>
              <a:gd name="connsiteX54" fmla="*/ 5420 w 10000"/>
              <a:gd name="connsiteY54" fmla="*/ 4493 h 9993"/>
              <a:gd name="connsiteX55" fmla="*/ 5596 w 10000"/>
              <a:gd name="connsiteY55" fmla="*/ 4357 h 9993"/>
              <a:gd name="connsiteX56" fmla="*/ 5793 w 10000"/>
              <a:gd name="connsiteY56" fmla="*/ 4240 h 9993"/>
              <a:gd name="connsiteX57" fmla="*/ 5990 w 10000"/>
              <a:gd name="connsiteY57" fmla="*/ 4126 h 9993"/>
              <a:gd name="connsiteX58" fmla="*/ 6197 w 10000"/>
              <a:gd name="connsiteY58" fmla="*/ 4022 h 9993"/>
              <a:gd name="connsiteX59" fmla="*/ 6404 w 10000"/>
              <a:gd name="connsiteY59" fmla="*/ 3928 h 9993"/>
              <a:gd name="connsiteX60" fmla="*/ 6611 w 10000"/>
              <a:gd name="connsiteY60" fmla="*/ 3844 h 9993"/>
              <a:gd name="connsiteX61" fmla="*/ 6829 w 10000"/>
              <a:gd name="connsiteY61" fmla="*/ 3761 h 9993"/>
              <a:gd name="connsiteX62" fmla="*/ 7057 w 10000"/>
              <a:gd name="connsiteY62" fmla="*/ 3698 h 9993"/>
              <a:gd name="connsiteX63" fmla="*/ 7285 w 10000"/>
              <a:gd name="connsiteY63" fmla="*/ 3646 h 9993"/>
              <a:gd name="connsiteX64" fmla="*/ 7513 w 10000"/>
              <a:gd name="connsiteY64" fmla="*/ 3604 h 9993"/>
              <a:gd name="connsiteX65" fmla="*/ 7751 w 10000"/>
              <a:gd name="connsiteY65" fmla="*/ 3572 h 9993"/>
              <a:gd name="connsiteX66" fmla="*/ 7990 w 10000"/>
              <a:gd name="connsiteY66" fmla="*/ 3562 h 9993"/>
              <a:gd name="connsiteX67" fmla="*/ 8228 w 10000"/>
              <a:gd name="connsiteY67" fmla="*/ 3550 h 9993"/>
              <a:gd name="connsiteX68" fmla="*/ 10000 w 10000"/>
              <a:gd name="connsiteY68" fmla="*/ 1775 h 9993"/>
              <a:gd name="connsiteX69" fmla="*/ 8228 w 10000"/>
              <a:gd name="connsiteY69" fmla="*/ 0 h 9993"/>
              <a:gd name="connsiteX0" fmla="*/ 8228 w 10000"/>
              <a:gd name="connsiteY0" fmla="*/ 0 h 9996"/>
              <a:gd name="connsiteX1" fmla="*/ 8228 w 10000"/>
              <a:gd name="connsiteY1" fmla="*/ 0 h 9996"/>
              <a:gd name="connsiteX2" fmla="*/ 7813 w 10000"/>
              <a:gd name="connsiteY2" fmla="*/ 8 h 9996"/>
              <a:gd name="connsiteX3" fmla="*/ 7389 w 10000"/>
              <a:gd name="connsiteY3" fmla="*/ 42 h 9996"/>
              <a:gd name="connsiteX4" fmla="*/ 6974 w 10000"/>
              <a:gd name="connsiteY4" fmla="*/ 95 h 9996"/>
              <a:gd name="connsiteX5" fmla="*/ 6570 w 10000"/>
              <a:gd name="connsiteY5" fmla="*/ 167 h 9996"/>
              <a:gd name="connsiteX6" fmla="*/ 6176 w 10000"/>
              <a:gd name="connsiteY6" fmla="*/ 262 h 9996"/>
              <a:gd name="connsiteX7" fmla="*/ 5782 w 10000"/>
              <a:gd name="connsiteY7" fmla="*/ 377 h 9996"/>
              <a:gd name="connsiteX8" fmla="*/ 5399 w 10000"/>
              <a:gd name="connsiteY8" fmla="*/ 502 h 9996"/>
              <a:gd name="connsiteX9" fmla="*/ 5026 w 10000"/>
              <a:gd name="connsiteY9" fmla="*/ 657 h 9996"/>
              <a:gd name="connsiteX10" fmla="*/ 4663 w 10000"/>
              <a:gd name="connsiteY10" fmla="*/ 817 h 9996"/>
              <a:gd name="connsiteX11" fmla="*/ 4311 w 10000"/>
              <a:gd name="connsiteY11" fmla="*/ 1002 h 9996"/>
              <a:gd name="connsiteX12" fmla="*/ 3959 w 10000"/>
              <a:gd name="connsiteY12" fmla="*/ 1202 h 9996"/>
              <a:gd name="connsiteX13" fmla="*/ 3627 w 10000"/>
              <a:gd name="connsiteY13" fmla="*/ 1422 h 9996"/>
              <a:gd name="connsiteX14" fmla="*/ 3306 w 10000"/>
              <a:gd name="connsiteY14" fmla="*/ 1651 h 9996"/>
              <a:gd name="connsiteX15" fmla="*/ 2995 w 10000"/>
              <a:gd name="connsiteY15" fmla="*/ 1893 h 9996"/>
              <a:gd name="connsiteX16" fmla="*/ 2694 w 10000"/>
              <a:gd name="connsiteY16" fmla="*/ 2154 h 9996"/>
              <a:gd name="connsiteX17" fmla="*/ 2404 w 10000"/>
              <a:gd name="connsiteY17" fmla="*/ 2434 h 9996"/>
              <a:gd name="connsiteX18" fmla="*/ 2135 w 10000"/>
              <a:gd name="connsiteY18" fmla="*/ 2717 h 9996"/>
              <a:gd name="connsiteX19" fmla="*/ 1876 w 10000"/>
              <a:gd name="connsiteY19" fmla="*/ 3020 h 9996"/>
              <a:gd name="connsiteX20" fmla="*/ 1637 w 10000"/>
              <a:gd name="connsiteY20" fmla="*/ 3337 h 9996"/>
              <a:gd name="connsiteX21" fmla="*/ 1399 w 10000"/>
              <a:gd name="connsiteY21" fmla="*/ 3659 h 9996"/>
              <a:gd name="connsiteX22" fmla="*/ 1192 w 10000"/>
              <a:gd name="connsiteY22" fmla="*/ 3993 h 9996"/>
              <a:gd name="connsiteX23" fmla="*/ 995 w 10000"/>
              <a:gd name="connsiteY23" fmla="*/ 4338 h 9996"/>
              <a:gd name="connsiteX24" fmla="*/ 808 w 10000"/>
              <a:gd name="connsiteY24" fmla="*/ 4704 h 9996"/>
              <a:gd name="connsiteX25" fmla="*/ 642 w 10000"/>
              <a:gd name="connsiteY25" fmla="*/ 5070 h 9996"/>
              <a:gd name="connsiteX26" fmla="*/ 497 w 10000"/>
              <a:gd name="connsiteY26" fmla="*/ 5447 h 9996"/>
              <a:gd name="connsiteX27" fmla="*/ 363 w 10000"/>
              <a:gd name="connsiteY27" fmla="*/ 5832 h 9996"/>
              <a:gd name="connsiteX28" fmla="*/ 259 w 10000"/>
              <a:gd name="connsiteY28" fmla="*/ 6221 h 9996"/>
              <a:gd name="connsiteX29" fmla="*/ 166 w 10000"/>
              <a:gd name="connsiteY29" fmla="*/ 6626 h 9996"/>
              <a:gd name="connsiteX30" fmla="*/ 93 w 10000"/>
              <a:gd name="connsiteY30" fmla="*/ 7035 h 9996"/>
              <a:gd name="connsiteX31" fmla="*/ 41 w 10000"/>
              <a:gd name="connsiteY31" fmla="*/ 7443 h 9996"/>
              <a:gd name="connsiteX32" fmla="*/ 10 w 10000"/>
              <a:gd name="connsiteY32" fmla="*/ 7873 h 9996"/>
              <a:gd name="connsiteX33" fmla="*/ 0 w 10000"/>
              <a:gd name="connsiteY33" fmla="*/ 8292 h 9996"/>
              <a:gd name="connsiteX34" fmla="*/ 1751 w 10000"/>
              <a:gd name="connsiteY34" fmla="*/ 9996 h 9996"/>
              <a:gd name="connsiteX35" fmla="*/ 3534 w 10000"/>
              <a:gd name="connsiteY35" fmla="*/ 8050 h 9996"/>
              <a:gd name="connsiteX36" fmla="*/ 3554 w 10000"/>
              <a:gd name="connsiteY36" fmla="*/ 7809 h 9996"/>
              <a:gd name="connsiteX37" fmla="*/ 3575 w 10000"/>
              <a:gd name="connsiteY37" fmla="*/ 7569 h 9996"/>
              <a:gd name="connsiteX38" fmla="*/ 3617 w 10000"/>
              <a:gd name="connsiteY38" fmla="*/ 7340 h 9996"/>
              <a:gd name="connsiteX39" fmla="*/ 3668 w 10000"/>
              <a:gd name="connsiteY39" fmla="*/ 7108 h 9996"/>
              <a:gd name="connsiteX40" fmla="*/ 3741 w 10000"/>
              <a:gd name="connsiteY40" fmla="*/ 6892 h 9996"/>
              <a:gd name="connsiteX41" fmla="*/ 3813 w 10000"/>
              <a:gd name="connsiteY41" fmla="*/ 6658 h 9996"/>
              <a:gd name="connsiteX42" fmla="*/ 3896 w 10000"/>
              <a:gd name="connsiteY42" fmla="*/ 6450 h 9996"/>
              <a:gd name="connsiteX43" fmla="*/ 3990 w 10000"/>
              <a:gd name="connsiteY43" fmla="*/ 6240 h 9996"/>
              <a:gd name="connsiteX44" fmla="*/ 4093 w 10000"/>
              <a:gd name="connsiteY44" fmla="*/ 6032 h 9996"/>
              <a:gd name="connsiteX45" fmla="*/ 4207 w 10000"/>
              <a:gd name="connsiteY45" fmla="*/ 5832 h 9996"/>
              <a:gd name="connsiteX46" fmla="*/ 4332 w 10000"/>
              <a:gd name="connsiteY46" fmla="*/ 5643 h 9996"/>
              <a:gd name="connsiteX47" fmla="*/ 4456 w 10000"/>
              <a:gd name="connsiteY47" fmla="*/ 5457 h 9996"/>
              <a:gd name="connsiteX48" fmla="*/ 4601 w 10000"/>
              <a:gd name="connsiteY48" fmla="*/ 5278 h 9996"/>
              <a:gd name="connsiteX49" fmla="*/ 4746 w 10000"/>
              <a:gd name="connsiteY49" fmla="*/ 5111 h 9996"/>
              <a:gd name="connsiteX50" fmla="*/ 4902 w 10000"/>
              <a:gd name="connsiteY50" fmla="*/ 4943 h 9996"/>
              <a:gd name="connsiteX51" fmla="*/ 5067 w 10000"/>
              <a:gd name="connsiteY51" fmla="*/ 4789 h 9996"/>
              <a:gd name="connsiteX52" fmla="*/ 5244 w 10000"/>
              <a:gd name="connsiteY52" fmla="*/ 4641 h 9996"/>
              <a:gd name="connsiteX53" fmla="*/ 5420 w 10000"/>
              <a:gd name="connsiteY53" fmla="*/ 4496 h 9996"/>
              <a:gd name="connsiteX54" fmla="*/ 5596 w 10000"/>
              <a:gd name="connsiteY54" fmla="*/ 4360 h 9996"/>
              <a:gd name="connsiteX55" fmla="*/ 5793 w 10000"/>
              <a:gd name="connsiteY55" fmla="*/ 4243 h 9996"/>
              <a:gd name="connsiteX56" fmla="*/ 5990 w 10000"/>
              <a:gd name="connsiteY56" fmla="*/ 4129 h 9996"/>
              <a:gd name="connsiteX57" fmla="*/ 6197 w 10000"/>
              <a:gd name="connsiteY57" fmla="*/ 4025 h 9996"/>
              <a:gd name="connsiteX58" fmla="*/ 6404 w 10000"/>
              <a:gd name="connsiteY58" fmla="*/ 3931 h 9996"/>
              <a:gd name="connsiteX59" fmla="*/ 6611 w 10000"/>
              <a:gd name="connsiteY59" fmla="*/ 3847 h 9996"/>
              <a:gd name="connsiteX60" fmla="*/ 6829 w 10000"/>
              <a:gd name="connsiteY60" fmla="*/ 3764 h 9996"/>
              <a:gd name="connsiteX61" fmla="*/ 7057 w 10000"/>
              <a:gd name="connsiteY61" fmla="*/ 3701 h 9996"/>
              <a:gd name="connsiteX62" fmla="*/ 7285 w 10000"/>
              <a:gd name="connsiteY62" fmla="*/ 3649 h 9996"/>
              <a:gd name="connsiteX63" fmla="*/ 7513 w 10000"/>
              <a:gd name="connsiteY63" fmla="*/ 3607 h 9996"/>
              <a:gd name="connsiteX64" fmla="*/ 7751 w 10000"/>
              <a:gd name="connsiteY64" fmla="*/ 3575 h 9996"/>
              <a:gd name="connsiteX65" fmla="*/ 7990 w 10000"/>
              <a:gd name="connsiteY65" fmla="*/ 3564 h 9996"/>
              <a:gd name="connsiteX66" fmla="*/ 8228 w 10000"/>
              <a:gd name="connsiteY66" fmla="*/ 3552 h 9996"/>
              <a:gd name="connsiteX67" fmla="*/ 10000 w 10000"/>
              <a:gd name="connsiteY67" fmla="*/ 1776 h 9996"/>
              <a:gd name="connsiteX68" fmla="*/ 8228 w 10000"/>
              <a:gd name="connsiteY68" fmla="*/ 0 h 9996"/>
              <a:gd name="connsiteX0" fmla="*/ 8218 w 9990"/>
              <a:gd name="connsiteY0" fmla="*/ 0 h 10000"/>
              <a:gd name="connsiteX1" fmla="*/ 8218 w 9990"/>
              <a:gd name="connsiteY1" fmla="*/ 0 h 10000"/>
              <a:gd name="connsiteX2" fmla="*/ 7803 w 9990"/>
              <a:gd name="connsiteY2" fmla="*/ 8 h 10000"/>
              <a:gd name="connsiteX3" fmla="*/ 7379 w 9990"/>
              <a:gd name="connsiteY3" fmla="*/ 42 h 10000"/>
              <a:gd name="connsiteX4" fmla="*/ 6964 w 9990"/>
              <a:gd name="connsiteY4" fmla="*/ 95 h 10000"/>
              <a:gd name="connsiteX5" fmla="*/ 6560 w 9990"/>
              <a:gd name="connsiteY5" fmla="*/ 167 h 10000"/>
              <a:gd name="connsiteX6" fmla="*/ 6166 w 9990"/>
              <a:gd name="connsiteY6" fmla="*/ 262 h 10000"/>
              <a:gd name="connsiteX7" fmla="*/ 5772 w 9990"/>
              <a:gd name="connsiteY7" fmla="*/ 377 h 10000"/>
              <a:gd name="connsiteX8" fmla="*/ 5389 w 9990"/>
              <a:gd name="connsiteY8" fmla="*/ 502 h 10000"/>
              <a:gd name="connsiteX9" fmla="*/ 5016 w 9990"/>
              <a:gd name="connsiteY9" fmla="*/ 657 h 10000"/>
              <a:gd name="connsiteX10" fmla="*/ 4653 w 9990"/>
              <a:gd name="connsiteY10" fmla="*/ 817 h 10000"/>
              <a:gd name="connsiteX11" fmla="*/ 4301 w 9990"/>
              <a:gd name="connsiteY11" fmla="*/ 1002 h 10000"/>
              <a:gd name="connsiteX12" fmla="*/ 3949 w 9990"/>
              <a:gd name="connsiteY12" fmla="*/ 1202 h 10000"/>
              <a:gd name="connsiteX13" fmla="*/ 3617 w 9990"/>
              <a:gd name="connsiteY13" fmla="*/ 1423 h 10000"/>
              <a:gd name="connsiteX14" fmla="*/ 3296 w 9990"/>
              <a:gd name="connsiteY14" fmla="*/ 1652 h 10000"/>
              <a:gd name="connsiteX15" fmla="*/ 2985 w 9990"/>
              <a:gd name="connsiteY15" fmla="*/ 1894 h 10000"/>
              <a:gd name="connsiteX16" fmla="*/ 2684 w 9990"/>
              <a:gd name="connsiteY16" fmla="*/ 2155 h 10000"/>
              <a:gd name="connsiteX17" fmla="*/ 2394 w 9990"/>
              <a:gd name="connsiteY17" fmla="*/ 2435 h 10000"/>
              <a:gd name="connsiteX18" fmla="*/ 2125 w 9990"/>
              <a:gd name="connsiteY18" fmla="*/ 2718 h 10000"/>
              <a:gd name="connsiteX19" fmla="*/ 1866 w 9990"/>
              <a:gd name="connsiteY19" fmla="*/ 3021 h 10000"/>
              <a:gd name="connsiteX20" fmla="*/ 1627 w 9990"/>
              <a:gd name="connsiteY20" fmla="*/ 3338 h 10000"/>
              <a:gd name="connsiteX21" fmla="*/ 1389 w 9990"/>
              <a:gd name="connsiteY21" fmla="*/ 3660 h 10000"/>
              <a:gd name="connsiteX22" fmla="*/ 1182 w 9990"/>
              <a:gd name="connsiteY22" fmla="*/ 3995 h 10000"/>
              <a:gd name="connsiteX23" fmla="*/ 985 w 9990"/>
              <a:gd name="connsiteY23" fmla="*/ 4340 h 10000"/>
              <a:gd name="connsiteX24" fmla="*/ 798 w 9990"/>
              <a:gd name="connsiteY24" fmla="*/ 4706 h 10000"/>
              <a:gd name="connsiteX25" fmla="*/ 632 w 9990"/>
              <a:gd name="connsiteY25" fmla="*/ 5072 h 10000"/>
              <a:gd name="connsiteX26" fmla="*/ 487 w 9990"/>
              <a:gd name="connsiteY26" fmla="*/ 5449 h 10000"/>
              <a:gd name="connsiteX27" fmla="*/ 353 w 9990"/>
              <a:gd name="connsiteY27" fmla="*/ 5834 h 10000"/>
              <a:gd name="connsiteX28" fmla="*/ 249 w 9990"/>
              <a:gd name="connsiteY28" fmla="*/ 6223 h 10000"/>
              <a:gd name="connsiteX29" fmla="*/ 156 w 9990"/>
              <a:gd name="connsiteY29" fmla="*/ 6629 h 10000"/>
              <a:gd name="connsiteX30" fmla="*/ 83 w 9990"/>
              <a:gd name="connsiteY30" fmla="*/ 7038 h 10000"/>
              <a:gd name="connsiteX31" fmla="*/ 31 w 9990"/>
              <a:gd name="connsiteY31" fmla="*/ 7446 h 10000"/>
              <a:gd name="connsiteX32" fmla="*/ 0 w 9990"/>
              <a:gd name="connsiteY32" fmla="*/ 7876 h 10000"/>
              <a:gd name="connsiteX33" fmla="*/ 1741 w 9990"/>
              <a:gd name="connsiteY33" fmla="*/ 10000 h 10000"/>
              <a:gd name="connsiteX34" fmla="*/ 3524 w 9990"/>
              <a:gd name="connsiteY34" fmla="*/ 8053 h 10000"/>
              <a:gd name="connsiteX35" fmla="*/ 3544 w 9990"/>
              <a:gd name="connsiteY35" fmla="*/ 7812 h 10000"/>
              <a:gd name="connsiteX36" fmla="*/ 3565 w 9990"/>
              <a:gd name="connsiteY36" fmla="*/ 7572 h 10000"/>
              <a:gd name="connsiteX37" fmla="*/ 3607 w 9990"/>
              <a:gd name="connsiteY37" fmla="*/ 7343 h 10000"/>
              <a:gd name="connsiteX38" fmla="*/ 3658 w 9990"/>
              <a:gd name="connsiteY38" fmla="*/ 7111 h 10000"/>
              <a:gd name="connsiteX39" fmla="*/ 3731 w 9990"/>
              <a:gd name="connsiteY39" fmla="*/ 6895 h 10000"/>
              <a:gd name="connsiteX40" fmla="*/ 3803 w 9990"/>
              <a:gd name="connsiteY40" fmla="*/ 6661 h 10000"/>
              <a:gd name="connsiteX41" fmla="*/ 3886 w 9990"/>
              <a:gd name="connsiteY41" fmla="*/ 6453 h 10000"/>
              <a:gd name="connsiteX42" fmla="*/ 3980 w 9990"/>
              <a:gd name="connsiteY42" fmla="*/ 6242 h 10000"/>
              <a:gd name="connsiteX43" fmla="*/ 4083 w 9990"/>
              <a:gd name="connsiteY43" fmla="*/ 6034 h 10000"/>
              <a:gd name="connsiteX44" fmla="*/ 4197 w 9990"/>
              <a:gd name="connsiteY44" fmla="*/ 5834 h 10000"/>
              <a:gd name="connsiteX45" fmla="*/ 4322 w 9990"/>
              <a:gd name="connsiteY45" fmla="*/ 5645 h 10000"/>
              <a:gd name="connsiteX46" fmla="*/ 4446 w 9990"/>
              <a:gd name="connsiteY46" fmla="*/ 5459 h 10000"/>
              <a:gd name="connsiteX47" fmla="*/ 4591 w 9990"/>
              <a:gd name="connsiteY47" fmla="*/ 5280 h 10000"/>
              <a:gd name="connsiteX48" fmla="*/ 4736 w 9990"/>
              <a:gd name="connsiteY48" fmla="*/ 5113 h 10000"/>
              <a:gd name="connsiteX49" fmla="*/ 4892 w 9990"/>
              <a:gd name="connsiteY49" fmla="*/ 4945 h 10000"/>
              <a:gd name="connsiteX50" fmla="*/ 5057 w 9990"/>
              <a:gd name="connsiteY50" fmla="*/ 4791 h 10000"/>
              <a:gd name="connsiteX51" fmla="*/ 5234 w 9990"/>
              <a:gd name="connsiteY51" fmla="*/ 4643 h 10000"/>
              <a:gd name="connsiteX52" fmla="*/ 5410 w 9990"/>
              <a:gd name="connsiteY52" fmla="*/ 4498 h 10000"/>
              <a:gd name="connsiteX53" fmla="*/ 5586 w 9990"/>
              <a:gd name="connsiteY53" fmla="*/ 4362 h 10000"/>
              <a:gd name="connsiteX54" fmla="*/ 5783 w 9990"/>
              <a:gd name="connsiteY54" fmla="*/ 4245 h 10000"/>
              <a:gd name="connsiteX55" fmla="*/ 5980 w 9990"/>
              <a:gd name="connsiteY55" fmla="*/ 4131 h 10000"/>
              <a:gd name="connsiteX56" fmla="*/ 6187 w 9990"/>
              <a:gd name="connsiteY56" fmla="*/ 4027 h 10000"/>
              <a:gd name="connsiteX57" fmla="*/ 6394 w 9990"/>
              <a:gd name="connsiteY57" fmla="*/ 3933 h 10000"/>
              <a:gd name="connsiteX58" fmla="*/ 6601 w 9990"/>
              <a:gd name="connsiteY58" fmla="*/ 3849 h 10000"/>
              <a:gd name="connsiteX59" fmla="*/ 6819 w 9990"/>
              <a:gd name="connsiteY59" fmla="*/ 3766 h 10000"/>
              <a:gd name="connsiteX60" fmla="*/ 7047 w 9990"/>
              <a:gd name="connsiteY60" fmla="*/ 3702 h 10000"/>
              <a:gd name="connsiteX61" fmla="*/ 7275 w 9990"/>
              <a:gd name="connsiteY61" fmla="*/ 3650 h 10000"/>
              <a:gd name="connsiteX62" fmla="*/ 7503 w 9990"/>
              <a:gd name="connsiteY62" fmla="*/ 3608 h 10000"/>
              <a:gd name="connsiteX63" fmla="*/ 7741 w 9990"/>
              <a:gd name="connsiteY63" fmla="*/ 3576 h 10000"/>
              <a:gd name="connsiteX64" fmla="*/ 7980 w 9990"/>
              <a:gd name="connsiteY64" fmla="*/ 3565 h 10000"/>
              <a:gd name="connsiteX65" fmla="*/ 8218 w 9990"/>
              <a:gd name="connsiteY65" fmla="*/ 3553 h 10000"/>
              <a:gd name="connsiteX66" fmla="*/ 9990 w 9990"/>
              <a:gd name="connsiteY66" fmla="*/ 1777 h 10000"/>
              <a:gd name="connsiteX67" fmla="*/ 8218 w 9990"/>
              <a:gd name="connsiteY67" fmla="*/ 0 h 10000"/>
              <a:gd name="connsiteX0" fmla="*/ 8226 w 10000"/>
              <a:gd name="connsiteY0" fmla="*/ 0 h 8053"/>
              <a:gd name="connsiteX1" fmla="*/ 8226 w 10000"/>
              <a:gd name="connsiteY1" fmla="*/ 0 h 8053"/>
              <a:gd name="connsiteX2" fmla="*/ 7811 w 10000"/>
              <a:gd name="connsiteY2" fmla="*/ 8 h 8053"/>
              <a:gd name="connsiteX3" fmla="*/ 7386 w 10000"/>
              <a:gd name="connsiteY3" fmla="*/ 42 h 8053"/>
              <a:gd name="connsiteX4" fmla="*/ 6971 w 10000"/>
              <a:gd name="connsiteY4" fmla="*/ 95 h 8053"/>
              <a:gd name="connsiteX5" fmla="*/ 6567 w 10000"/>
              <a:gd name="connsiteY5" fmla="*/ 167 h 8053"/>
              <a:gd name="connsiteX6" fmla="*/ 6172 w 10000"/>
              <a:gd name="connsiteY6" fmla="*/ 262 h 8053"/>
              <a:gd name="connsiteX7" fmla="*/ 5778 w 10000"/>
              <a:gd name="connsiteY7" fmla="*/ 377 h 8053"/>
              <a:gd name="connsiteX8" fmla="*/ 5394 w 10000"/>
              <a:gd name="connsiteY8" fmla="*/ 502 h 8053"/>
              <a:gd name="connsiteX9" fmla="*/ 5021 w 10000"/>
              <a:gd name="connsiteY9" fmla="*/ 657 h 8053"/>
              <a:gd name="connsiteX10" fmla="*/ 4658 w 10000"/>
              <a:gd name="connsiteY10" fmla="*/ 817 h 8053"/>
              <a:gd name="connsiteX11" fmla="*/ 4305 w 10000"/>
              <a:gd name="connsiteY11" fmla="*/ 1002 h 8053"/>
              <a:gd name="connsiteX12" fmla="*/ 3953 w 10000"/>
              <a:gd name="connsiteY12" fmla="*/ 1202 h 8053"/>
              <a:gd name="connsiteX13" fmla="*/ 3621 w 10000"/>
              <a:gd name="connsiteY13" fmla="*/ 1423 h 8053"/>
              <a:gd name="connsiteX14" fmla="*/ 3299 w 10000"/>
              <a:gd name="connsiteY14" fmla="*/ 1652 h 8053"/>
              <a:gd name="connsiteX15" fmla="*/ 2988 w 10000"/>
              <a:gd name="connsiteY15" fmla="*/ 1894 h 8053"/>
              <a:gd name="connsiteX16" fmla="*/ 2687 w 10000"/>
              <a:gd name="connsiteY16" fmla="*/ 2155 h 8053"/>
              <a:gd name="connsiteX17" fmla="*/ 2396 w 10000"/>
              <a:gd name="connsiteY17" fmla="*/ 2435 h 8053"/>
              <a:gd name="connsiteX18" fmla="*/ 2127 w 10000"/>
              <a:gd name="connsiteY18" fmla="*/ 2718 h 8053"/>
              <a:gd name="connsiteX19" fmla="*/ 1868 w 10000"/>
              <a:gd name="connsiteY19" fmla="*/ 3021 h 8053"/>
              <a:gd name="connsiteX20" fmla="*/ 1629 w 10000"/>
              <a:gd name="connsiteY20" fmla="*/ 3338 h 8053"/>
              <a:gd name="connsiteX21" fmla="*/ 1390 w 10000"/>
              <a:gd name="connsiteY21" fmla="*/ 3660 h 8053"/>
              <a:gd name="connsiteX22" fmla="*/ 1183 w 10000"/>
              <a:gd name="connsiteY22" fmla="*/ 3995 h 8053"/>
              <a:gd name="connsiteX23" fmla="*/ 986 w 10000"/>
              <a:gd name="connsiteY23" fmla="*/ 4340 h 8053"/>
              <a:gd name="connsiteX24" fmla="*/ 799 w 10000"/>
              <a:gd name="connsiteY24" fmla="*/ 4706 h 8053"/>
              <a:gd name="connsiteX25" fmla="*/ 633 w 10000"/>
              <a:gd name="connsiteY25" fmla="*/ 5072 h 8053"/>
              <a:gd name="connsiteX26" fmla="*/ 487 w 10000"/>
              <a:gd name="connsiteY26" fmla="*/ 5449 h 8053"/>
              <a:gd name="connsiteX27" fmla="*/ 353 w 10000"/>
              <a:gd name="connsiteY27" fmla="*/ 5834 h 8053"/>
              <a:gd name="connsiteX28" fmla="*/ 249 w 10000"/>
              <a:gd name="connsiteY28" fmla="*/ 6223 h 8053"/>
              <a:gd name="connsiteX29" fmla="*/ 156 w 10000"/>
              <a:gd name="connsiteY29" fmla="*/ 6629 h 8053"/>
              <a:gd name="connsiteX30" fmla="*/ 83 w 10000"/>
              <a:gd name="connsiteY30" fmla="*/ 7038 h 8053"/>
              <a:gd name="connsiteX31" fmla="*/ 31 w 10000"/>
              <a:gd name="connsiteY31" fmla="*/ 7446 h 8053"/>
              <a:gd name="connsiteX32" fmla="*/ 0 w 10000"/>
              <a:gd name="connsiteY32" fmla="*/ 7876 h 8053"/>
              <a:gd name="connsiteX33" fmla="*/ 2474 w 10000"/>
              <a:gd name="connsiteY33" fmla="*/ 6028 h 8053"/>
              <a:gd name="connsiteX34" fmla="*/ 3528 w 10000"/>
              <a:gd name="connsiteY34" fmla="*/ 8053 h 8053"/>
              <a:gd name="connsiteX35" fmla="*/ 3548 w 10000"/>
              <a:gd name="connsiteY35" fmla="*/ 7812 h 8053"/>
              <a:gd name="connsiteX36" fmla="*/ 3569 w 10000"/>
              <a:gd name="connsiteY36" fmla="*/ 7572 h 8053"/>
              <a:gd name="connsiteX37" fmla="*/ 3611 w 10000"/>
              <a:gd name="connsiteY37" fmla="*/ 7343 h 8053"/>
              <a:gd name="connsiteX38" fmla="*/ 3662 w 10000"/>
              <a:gd name="connsiteY38" fmla="*/ 7111 h 8053"/>
              <a:gd name="connsiteX39" fmla="*/ 3735 w 10000"/>
              <a:gd name="connsiteY39" fmla="*/ 6895 h 8053"/>
              <a:gd name="connsiteX40" fmla="*/ 3807 w 10000"/>
              <a:gd name="connsiteY40" fmla="*/ 6661 h 8053"/>
              <a:gd name="connsiteX41" fmla="*/ 3890 w 10000"/>
              <a:gd name="connsiteY41" fmla="*/ 6453 h 8053"/>
              <a:gd name="connsiteX42" fmla="*/ 3984 w 10000"/>
              <a:gd name="connsiteY42" fmla="*/ 6242 h 8053"/>
              <a:gd name="connsiteX43" fmla="*/ 4087 w 10000"/>
              <a:gd name="connsiteY43" fmla="*/ 6034 h 8053"/>
              <a:gd name="connsiteX44" fmla="*/ 4201 w 10000"/>
              <a:gd name="connsiteY44" fmla="*/ 5834 h 8053"/>
              <a:gd name="connsiteX45" fmla="*/ 4326 w 10000"/>
              <a:gd name="connsiteY45" fmla="*/ 5645 h 8053"/>
              <a:gd name="connsiteX46" fmla="*/ 4450 w 10000"/>
              <a:gd name="connsiteY46" fmla="*/ 5459 h 8053"/>
              <a:gd name="connsiteX47" fmla="*/ 4596 w 10000"/>
              <a:gd name="connsiteY47" fmla="*/ 5280 h 8053"/>
              <a:gd name="connsiteX48" fmla="*/ 4741 w 10000"/>
              <a:gd name="connsiteY48" fmla="*/ 5113 h 8053"/>
              <a:gd name="connsiteX49" fmla="*/ 4897 w 10000"/>
              <a:gd name="connsiteY49" fmla="*/ 4945 h 8053"/>
              <a:gd name="connsiteX50" fmla="*/ 5062 w 10000"/>
              <a:gd name="connsiteY50" fmla="*/ 4791 h 8053"/>
              <a:gd name="connsiteX51" fmla="*/ 5239 w 10000"/>
              <a:gd name="connsiteY51" fmla="*/ 4643 h 8053"/>
              <a:gd name="connsiteX52" fmla="*/ 5415 w 10000"/>
              <a:gd name="connsiteY52" fmla="*/ 4498 h 8053"/>
              <a:gd name="connsiteX53" fmla="*/ 5592 w 10000"/>
              <a:gd name="connsiteY53" fmla="*/ 4362 h 8053"/>
              <a:gd name="connsiteX54" fmla="*/ 5789 w 10000"/>
              <a:gd name="connsiteY54" fmla="*/ 4245 h 8053"/>
              <a:gd name="connsiteX55" fmla="*/ 5986 w 10000"/>
              <a:gd name="connsiteY55" fmla="*/ 4131 h 8053"/>
              <a:gd name="connsiteX56" fmla="*/ 6193 w 10000"/>
              <a:gd name="connsiteY56" fmla="*/ 4027 h 8053"/>
              <a:gd name="connsiteX57" fmla="*/ 6400 w 10000"/>
              <a:gd name="connsiteY57" fmla="*/ 3933 h 8053"/>
              <a:gd name="connsiteX58" fmla="*/ 6608 w 10000"/>
              <a:gd name="connsiteY58" fmla="*/ 3849 h 8053"/>
              <a:gd name="connsiteX59" fmla="*/ 6826 w 10000"/>
              <a:gd name="connsiteY59" fmla="*/ 3766 h 8053"/>
              <a:gd name="connsiteX60" fmla="*/ 7054 w 10000"/>
              <a:gd name="connsiteY60" fmla="*/ 3702 h 8053"/>
              <a:gd name="connsiteX61" fmla="*/ 7282 w 10000"/>
              <a:gd name="connsiteY61" fmla="*/ 3650 h 8053"/>
              <a:gd name="connsiteX62" fmla="*/ 7511 w 10000"/>
              <a:gd name="connsiteY62" fmla="*/ 3608 h 8053"/>
              <a:gd name="connsiteX63" fmla="*/ 7749 w 10000"/>
              <a:gd name="connsiteY63" fmla="*/ 3576 h 8053"/>
              <a:gd name="connsiteX64" fmla="*/ 7988 w 10000"/>
              <a:gd name="connsiteY64" fmla="*/ 3565 h 8053"/>
              <a:gd name="connsiteX65" fmla="*/ 8226 w 10000"/>
              <a:gd name="connsiteY65" fmla="*/ 3553 h 8053"/>
              <a:gd name="connsiteX66" fmla="*/ 10000 w 10000"/>
              <a:gd name="connsiteY66" fmla="*/ 1777 h 8053"/>
              <a:gd name="connsiteX67" fmla="*/ 8226 w 10000"/>
              <a:gd name="connsiteY67" fmla="*/ 0 h 8053"/>
              <a:gd name="connsiteX0" fmla="*/ 8195 w 9969"/>
              <a:gd name="connsiteY0" fmla="*/ 0 h 10000"/>
              <a:gd name="connsiteX1" fmla="*/ 8195 w 9969"/>
              <a:gd name="connsiteY1" fmla="*/ 0 h 10000"/>
              <a:gd name="connsiteX2" fmla="*/ 7780 w 9969"/>
              <a:gd name="connsiteY2" fmla="*/ 10 h 10000"/>
              <a:gd name="connsiteX3" fmla="*/ 7355 w 9969"/>
              <a:gd name="connsiteY3" fmla="*/ 52 h 10000"/>
              <a:gd name="connsiteX4" fmla="*/ 6940 w 9969"/>
              <a:gd name="connsiteY4" fmla="*/ 118 h 10000"/>
              <a:gd name="connsiteX5" fmla="*/ 6536 w 9969"/>
              <a:gd name="connsiteY5" fmla="*/ 207 h 10000"/>
              <a:gd name="connsiteX6" fmla="*/ 6141 w 9969"/>
              <a:gd name="connsiteY6" fmla="*/ 325 h 10000"/>
              <a:gd name="connsiteX7" fmla="*/ 5747 w 9969"/>
              <a:gd name="connsiteY7" fmla="*/ 468 h 10000"/>
              <a:gd name="connsiteX8" fmla="*/ 5363 w 9969"/>
              <a:gd name="connsiteY8" fmla="*/ 623 h 10000"/>
              <a:gd name="connsiteX9" fmla="*/ 4990 w 9969"/>
              <a:gd name="connsiteY9" fmla="*/ 816 h 10000"/>
              <a:gd name="connsiteX10" fmla="*/ 4627 w 9969"/>
              <a:gd name="connsiteY10" fmla="*/ 1015 h 10000"/>
              <a:gd name="connsiteX11" fmla="*/ 4274 w 9969"/>
              <a:gd name="connsiteY11" fmla="*/ 1244 h 10000"/>
              <a:gd name="connsiteX12" fmla="*/ 3922 w 9969"/>
              <a:gd name="connsiteY12" fmla="*/ 1493 h 10000"/>
              <a:gd name="connsiteX13" fmla="*/ 3590 w 9969"/>
              <a:gd name="connsiteY13" fmla="*/ 1767 h 10000"/>
              <a:gd name="connsiteX14" fmla="*/ 3268 w 9969"/>
              <a:gd name="connsiteY14" fmla="*/ 2051 h 10000"/>
              <a:gd name="connsiteX15" fmla="*/ 2957 w 9969"/>
              <a:gd name="connsiteY15" fmla="*/ 2352 h 10000"/>
              <a:gd name="connsiteX16" fmla="*/ 2656 w 9969"/>
              <a:gd name="connsiteY16" fmla="*/ 2676 h 10000"/>
              <a:gd name="connsiteX17" fmla="*/ 2365 w 9969"/>
              <a:gd name="connsiteY17" fmla="*/ 3024 h 10000"/>
              <a:gd name="connsiteX18" fmla="*/ 2096 w 9969"/>
              <a:gd name="connsiteY18" fmla="*/ 3375 h 10000"/>
              <a:gd name="connsiteX19" fmla="*/ 1837 w 9969"/>
              <a:gd name="connsiteY19" fmla="*/ 3751 h 10000"/>
              <a:gd name="connsiteX20" fmla="*/ 1598 w 9969"/>
              <a:gd name="connsiteY20" fmla="*/ 4145 h 10000"/>
              <a:gd name="connsiteX21" fmla="*/ 1359 w 9969"/>
              <a:gd name="connsiteY21" fmla="*/ 4545 h 10000"/>
              <a:gd name="connsiteX22" fmla="*/ 1152 w 9969"/>
              <a:gd name="connsiteY22" fmla="*/ 4961 h 10000"/>
              <a:gd name="connsiteX23" fmla="*/ 955 w 9969"/>
              <a:gd name="connsiteY23" fmla="*/ 5389 h 10000"/>
              <a:gd name="connsiteX24" fmla="*/ 768 w 9969"/>
              <a:gd name="connsiteY24" fmla="*/ 5844 h 10000"/>
              <a:gd name="connsiteX25" fmla="*/ 602 w 9969"/>
              <a:gd name="connsiteY25" fmla="*/ 6298 h 10000"/>
              <a:gd name="connsiteX26" fmla="*/ 456 w 9969"/>
              <a:gd name="connsiteY26" fmla="*/ 6766 h 10000"/>
              <a:gd name="connsiteX27" fmla="*/ 322 w 9969"/>
              <a:gd name="connsiteY27" fmla="*/ 7245 h 10000"/>
              <a:gd name="connsiteX28" fmla="*/ 218 w 9969"/>
              <a:gd name="connsiteY28" fmla="*/ 7728 h 10000"/>
              <a:gd name="connsiteX29" fmla="*/ 125 w 9969"/>
              <a:gd name="connsiteY29" fmla="*/ 8232 h 10000"/>
              <a:gd name="connsiteX30" fmla="*/ 52 w 9969"/>
              <a:gd name="connsiteY30" fmla="*/ 8740 h 10000"/>
              <a:gd name="connsiteX31" fmla="*/ 0 w 9969"/>
              <a:gd name="connsiteY31" fmla="*/ 9246 h 10000"/>
              <a:gd name="connsiteX32" fmla="*/ 2443 w 9969"/>
              <a:gd name="connsiteY32" fmla="*/ 7485 h 10000"/>
              <a:gd name="connsiteX33" fmla="*/ 3497 w 9969"/>
              <a:gd name="connsiteY33" fmla="*/ 10000 h 10000"/>
              <a:gd name="connsiteX34" fmla="*/ 3517 w 9969"/>
              <a:gd name="connsiteY34" fmla="*/ 9701 h 10000"/>
              <a:gd name="connsiteX35" fmla="*/ 3538 w 9969"/>
              <a:gd name="connsiteY35" fmla="*/ 9403 h 10000"/>
              <a:gd name="connsiteX36" fmla="*/ 3580 w 9969"/>
              <a:gd name="connsiteY36" fmla="*/ 9118 h 10000"/>
              <a:gd name="connsiteX37" fmla="*/ 3631 w 9969"/>
              <a:gd name="connsiteY37" fmla="*/ 8830 h 10000"/>
              <a:gd name="connsiteX38" fmla="*/ 3704 w 9969"/>
              <a:gd name="connsiteY38" fmla="*/ 8562 h 10000"/>
              <a:gd name="connsiteX39" fmla="*/ 3776 w 9969"/>
              <a:gd name="connsiteY39" fmla="*/ 8271 h 10000"/>
              <a:gd name="connsiteX40" fmla="*/ 3859 w 9969"/>
              <a:gd name="connsiteY40" fmla="*/ 8013 h 10000"/>
              <a:gd name="connsiteX41" fmla="*/ 3953 w 9969"/>
              <a:gd name="connsiteY41" fmla="*/ 7751 h 10000"/>
              <a:gd name="connsiteX42" fmla="*/ 4056 w 9969"/>
              <a:gd name="connsiteY42" fmla="*/ 7493 h 10000"/>
              <a:gd name="connsiteX43" fmla="*/ 4170 w 9969"/>
              <a:gd name="connsiteY43" fmla="*/ 7245 h 10000"/>
              <a:gd name="connsiteX44" fmla="*/ 4295 w 9969"/>
              <a:gd name="connsiteY44" fmla="*/ 7010 h 10000"/>
              <a:gd name="connsiteX45" fmla="*/ 4419 w 9969"/>
              <a:gd name="connsiteY45" fmla="*/ 6779 h 10000"/>
              <a:gd name="connsiteX46" fmla="*/ 4565 w 9969"/>
              <a:gd name="connsiteY46" fmla="*/ 6557 h 10000"/>
              <a:gd name="connsiteX47" fmla="*/ 4710 w 9969"/>
              <a:gd name="connsiteY47" fmla="*/ 6349 h 10000"/>
              <a:gd name="connsiteX48" fmla="*/ 4866 w 9969"/>
              <a:gd name="connsiteY48" fmla="*/ 6141 h 10000"/>
              <a:gd name="connsiteX49" fmla="*/ 5031 w 9969"/>
              <a:gd name="connsiteY49" fmla="*/ 5949 h 10000"/>
              <a:gd name="connsiteX50" fmla="*/ 5208 w 9969"/>
              <a:gd name="connsiteY50" fmla="*/ 5766 h 10000"/>
              <a:gd name="connsiteX51" fmla="*/ 5384 w 9969"/>
              <a:gd name="connsiteY51" fmla="*/ 5585 h 10000"/>
              <a:gd name="connsiteX52" fmla="*/ 5561 w 9969"/>
              <a:gd name="connsiteY52" fmla="*/ 5417 h 10000"/>
              <a:gd name="connsiteX53" fmla="*/ 5758 w 9969"/>
              <a:gd name="connsiteY53" fmla="*/ 5271 h 10000"/>
              <a:gd name="connsiteX54" fmla="*/ 5955 w 9969"/>
              <a:gd name="connsiteY54" fmla="*/ 5130 h 10000"/>
              <a:gd name="connsiteX55" fmla="*/ 6162 w 9969"/>
              <a:gd name="connsiteY55" fmla="*/ 5001 h 10000"/>
              <a:gd name="connsiteX56" fmla="*/ 6369 w 9969"/>
              <a:gd name="connsiteY56" fmla="*/ 4884 h 10000"/>
              <a:gd name="connsiteX57" fmla="*/ 6577 w 9969"/>
              <a:gd name="connsiteY57" fmla="*/ 4780 h 10000"/>
              <a:gd name="connsiteX58" fmla="*/ 6795 w 9969"/>
              <a:gd name="connsiteY58" fmla="*/ 4677 h 10000"/>
              <a:gd name="connsiteX59" fmla="*/ 7023 w 9969"/>
              <a:gd name="connsiteY59" fmla="*/ 4597 h 10000"/>
              <a:gd name="connsiteX60" fmla="*/ 7251 w 9969"/>
              <a:gd name="connsiteY60" fmla="*/ 4532 h 10000"/>
              <a:gd name="connsiteX61" fmla="*/ 7480 w 9969"/>
              <a:gd name="connsiteY61" fmla="*/ 4480 h 10000"/>
              <a:gd name="connsiteX62" fmla="*/ 7718 w 9969"/>
              <a:gd name="connsiteY62" fmla="*/ 4441 h 10000"/>
              <a:gd name="connsiteX63" fmla="*/ 7957 w 9969"/>
              <a:gd name="connsiteY63" fmla="*/ 4427 h 10000"/>
              <a:gd name="connsiteX64" fmla="*/ 8195 w 9969"/>
              <a:gd name="connsiteY64" fmla="*/ 4412 h 10000"/>
              <a:gd name="connsiteX65" fmla="*/ 9969 w 9969"/>
              <a:gd name="connsiteY65" fmla="*/ 2207 h 10000"/>
              <a:gd name="connsiteX66" fmla="*/ 8195 w 9969"/>
              <a:gd name="connsiteY66" fmla="*/ 0 h 10000"/>
              <a:gd name="connsiteX0" fmla="*/ 8168 w 9948"/>
              <a:gd name="connsiteY0" fmla="*/ 0 h 10000"/>
              <a:gd name="connsiteX1" fmla="*/ 8168 w 9948"/>
              <a:gd name="connsiteY1" fmla="*/ 0 h 10000"/>
              <a:gd name="connsiteX2" fmla="*/ 7752 w 9948"/>
              <a:gd name="connsiteY2" fmla="*/ 10 h 10000"/>
              <a:gd name="connsiteX3" fmla="*/ 7326 w 9948"/>
              <a:gd name="connsiteY3" fmla="*/ 52 h 10000"/>
              <a:gd name="connsiteX4" fmla="*/ 6910 w 9948"/>
              <a:gd name="connsiteY4" fmla="*/ 118 h 10000"/>
              <a:gd name="connsiteX5" fmla="*/ 6504 w 9948"/>
              <a:gd name="connsiteY5" fmla="*/ 207 h 10000"/>
              <a:gd name="connsiteX6" fmla="*/ 6108 w 9948"/>
              <a:gd name="connsiteY6" fmla="*/ 325 h 10000"/>
              <a:gd name="connsiteX7" fmla="*/ 5713 w 9948"/>
              <a:gd name="connsiteY7" fmla="*/ 468 h 10000"/>
              <a:gd name="connsiteX8" fmla="*/ 5328 w 9948"/>
              <a:gd name="connsiteY8" fmla="*/ 623 h 10000"/>
              <a:gd name="connsiteX9" fmla="*/ 4954 w 9948"/>
              <a:gd name="connsiteY9" fmla="*/ 816 h 10000"/>
              <a:gd name="connsiteX10" fmla="*/ 4589 w 9948"/>
              <a:gd name="connsiteY10" fmla="*/ 1015 h 10000"/>
              <a:gd name="connsiteX11" fmla="*/ 4235 w 9948"/>
              <a:gd name="connsiteY11" fmla="*/ 1244 h 10000"/>
              <a:gd name="connsiteX12" fmla="*/ 3882 w 9948"/>
              <a:gd name="connsiteY12" fmla="*/ 1493 h 10000"/>
              <a:gd name="connsiteX13" fmla="*/ 3549 w 9948"/>
              <a:gd name="connsiteY13" fmla="*/ 1767 h 10000"/>
              <a:gd name="connsiteX14" fmla="*/ 3226 w 9948"/>
              <a:gd name="connsiteY14" fmla="*/ 2051 h 10000"/>
              <a:gd name="connsiteX15" fmla="*/ 2914 w 9948"/>
              <a:gd name="connsiteY15" fmla="*/ 2352 h 10000"/>
              <a:gd name="connsiteX16" fmla="*/ 2612 w 9948"/>
              <a:gd name="connsiteY16" fmla="*/ 2676 h 10000"/>
              <a:gd name="connsiteX17" fmla="*/ 2320 w 9948"/>
              <a:gd name="connsiteY17" fmla="*/ 3024 h 10000"/>
              <a:gd name="connsiteX18" fmla="*/ 2051 w 9948"/>
              <a:gd name="connsiteY18" fmla="*/ 3375 h 10000"/>
              <a:gd name="connsiteX19" fmla="*/ 1791 w 9948"/>
              <a:gd name="connsiteY19" fmla="*/ 3751 h 10000"/>
              <a:gd name="connsiteX20" fmla="*/ 1551 w 9948"/>
              <a:gd name="connsiteY20" fmla="*/ 4145 h 10000"/>
              <a:gd name="connsiteX21" fmla="*/ 1311 w 9948"/>
              <a:gd name="connsiteY21" fmla="*/ 4545 h 10000"/>
              <a:gd name="connsiteX22" fmla="*/ 1104 w 9948"/>
              <a:gd name="connsiteY22" fmla="*/ 4961 h 10000"/>
              <a:gd name="connsiteX23" fmla="*/ 906 w 9948"/>
              <a:gd name="connsiteY23" fmla="*/ 5389 h 10000"/>
              <a:gd name="connsiteX24" fmla="*/ 718 w 9948"/>
              <a:gd name="connsiteY24" fmla="*/ 5844 h 10000"/>
              <a:gd name="connsiteX25" fmla="*/ 552 w 9948"/>
              <a:gd name="connsiteY25" fmla="*/ 6298 h 10000"/>
              <a:gd name="connsiteX26" fmla="*/ 405 w 9948"/>
              <a:gd name="connsiteY26" fmla="*/ 6766 h 10000"/>
              <a:gd name="connsiteX27" fmla="*/ 271 w 9948"/>
              <a:gd name="connsiteY27" fmla="*/ 7245 h 10000"/>
              <a:gd name="connsiteX28" fmla="*/ 167 w 9948"/>
              <a:gd name="connsiteY28" fmla="*/ 7728 h 10000"/>
              <a:gd name="connsiteX29" fmla="*/ 73 w 9948"/>
              <a:gd name="connsiteY29" fmla="*/ 8232 h 10000"/>
              <a:gd name="connsiteX30" fmla="*/ 0 w 9948"/>
              <a:gd name="connsiteY30" fmla="*/ 8740 h 10000"/>
              <a:gd name="connsiteX31" fmla="*/ 2399 w 9948"/>
              <a:gd name="connsiteY31" fmla="*/ 7485 h 10000"/>
              <a:gd name="connsiteX32" fmla="*/ 3456 w 9948"/>
              <a:gd name="connsiteY32" fmla="*/ 10000 h 10000"/>
              <a:gd name="connsiteX33" fmla="*/ 3476 w 9948"/>
              <a:gd name="connsiteY33" fmla="*/ 9701 h 10000"/>
              <a:gd name="connsiteX34" fmla="*/ 3497 w 9948"/>
              <a:gd name="connsiteY34" fmla="*/ 9403 h 10000"/>
              <a:gd name="connsiteX35" fmla="*/ 3539 w 9948"/>
              <a:gd name="connsiteY35" fmla="*/ 9118 h 10000"/>
              <a:gd name="connsiteX36" fmla="*/ 3590 w 9948"/>
              <a:gd name="connsiteY36" fmla="*/ 8830 h 10000"/>
              <a:gd name="connsiteX37" fmla="*/ 3664 w 9948"/>
              <a:gd name="connsiteY37" fmla="*/ 8562 h 10000"/>
              <a:gd name="connsiteX38" fmla="*/ 3736 w 9948"/>
              <a:gd name="connsiteY38" fmla="*/ 8271 h 10000"/>
              <a:gd name="connsiteX39" fmla="*/ 3819 w 9948"/>
              <a:gd name="connsiteY39" fmla="*/ 8013 h 10000"/>
              <a:gd name="connsiteX40" fmla="*/ 3913 w 9948"/>
              <a:gd name="connsiteY40" fmla="*/ 7751 h 10000"/>
              <a:gd name="connsiteX41" fmla="*/ 4017 w 9948"/>
              <a:gd name="connsiteY41" fmla="*/ 7493 h 10000"/>
              <a:gd name="connsiteX42" fmla="*/ 4131 w 9948"/>
              <a:gd name="connsiteY42" fmla="*/ 7245 h 10000"/>
              <a:gd name="connsiteX43" fmla="*/ 4256 w 9948"/>
              <a:gd name="connsiteY43" fmla="*/ 7010 h 10000"/>
              <a:gd name="connsiteX44" fmla="*/ 4381 w 9948"/>
              <a:gd name="connsiteY44" fmla="*/ 6779 h 10000"/>
              <a:gd name="connsiteX45" fmla="*/ 4527 w 9948"/>
              <a:gd name="connsiteY45" fmla="*/ 6557 h 10000"/>
              <a:gd name="connsiteX46" fmla="*/ 4673 w 9948"/>
              <a:gd name="connsiteY46" fmla="*/ 6349 h 10000"/>
              <a:gd name="connsiteX47" fmla="*/ 4829 w 9948"/>
              <a:gd name="connsiteY47" fmla="*/ 6141 h 10000"/>
              <a:gd name="connsiteX48" fmla="*/ 4995 w 9948"/>
              <a:gd name="connsiteY48" fmla="*/ 5949 h 10000"/>
              <a:gd name="connsiteX49" fmla="*/ 5172 w 9948"/>
              <a:gd name="connsiteY49" fmla="*/ 5766 h 10000"/>
              <a:gd name="connsiteX50" fmla="*/ 5349 w 9948"/>
              <a:gd name="connsiteY50" fmla="*/ 5585 h 10000"/>
              <a:gd name="connsiteX51" fmla="*/ 5526 w 9948"/>
              <a:gd name="connsiteY51" fmla="*/ 5417 h 10000"/>
              <a:gd name="connsiteX52" fmla="*/ 5724 w 9948"/>
              <a:gd name="connsiteY52" fmla="*/ 5271 h 10000"/>
              <a:gd name="connsiteX53" fmla="*/ 5922 w 9948"/>
              <a:gd name="connsiteY53" fmla="*/ 5130 h 10000"/>
              <a:gd name="connsiteX54" fmla="*/ 6129 w 9948"/>
              <a:gd name="connsiteY54" fmla="*/ 5001 h 10000"/>
              <a:gd name="connsiteX55" fmla="*/ 6337 w 9948"/>
              <a:gd name="connsiteY55" fmla="*/ 4884 h 10000"/>
              <a:gd name="connsiteX56" fmla="*/ 6545 w 9948"/>
              <a:gd name="connsiteY56" fmla="*/ 4780 h 10000"/>
              <a:gd name="connsiteX57" fmla="*/ 6764 w 9948"/>
              <a:gd name="connsiteY57" fmla="*/ 4677 h 10000"/>
              <a:gd name="connsiteX58" fmla="*/ 6993 w 9948"/>
              <a:gd name="connsiteY58" fmla="*/ 4597 h 10000"/>
              <a:gd name="connsiteX59" fmla="*/ 7222 w 9948"/>
              <a:gd name="connsiteY59" fmla="*/ 4532 h 10000"/>
              <a:gd name="connsiteX60" fmla="*/ 7451 w 9948"/>
              <a:gd name="connsiteY60" fmla="*/ 4480 h 10000"/>
              <a:gd name="connsiteX61" fmla="*/ 7690 w 9948"/>
              <a:gd name="connsiteY61" fmla="*/ 4441 h 10000"/>
              <a:gd name="connsiteX62" fmla="*/ 7930 w 9948"/>
              <a:gd name="connsiteY62" fmla="*/ 4427 h 10000"/>
              <a:gd name="connsiteX63" fmla="*/ 8168 w 9948"/>
              <a:gd name="connsiteY63" fmla="*/ 4412 h 10000"/>
              <a:gd name="connsiteX64" fmla="*/ 9948 w 9948"/>
              <a:gd name="connsiteY64" fmla="*/ 2207 h 10000"/>
              <a:gd name="connsiteX65" fmla="*/ 8168 w 9948"/>
              <a:gd name="connsiteY65" fmla="*/ 0 h 10000"/>
              <a:gd name="connsiteX0" fmla="*/ 8138 w 9927"/>
              <a:gd name="connsiteY0" fmla="*/ 0 h 10000"/>
              <a:gd name="connsiteX1" fmla="*/ 8138 w 9927"/>
              <a:gd name="connsiteY1" fmla="*/ 0 h 10000"/>
              <a:gd name="connsiteX2" fmla="*/ 7720 w 9927"/>
              <a:gd name="connsiteY2" fmla="*/ 10 h 10000"/>
              <a:gd name="connsiteX3" fmla="*/ 7291 w 9927"/>
              <a:gd name="connsiteY3" fmla="*/ 52 h 10000"/>
              <a:gd name="connsiteX4" fmla="*/ 6873 w 9927"/>
              <a:gd name="connsiteY4" fmla="*/ 118 h 10000"/>
              <a:gd name="connsiteX5" fmla="*/ 6465 w 9927"/>
              <a:gd name="connsiteY5" fmla="*/ 207 h 10000"/>
              <a:gd name="connsiteX6" fmla="*/ 6067 w 9927"/>
              <a:gd name="connsiteY6" fmla="*/ 325 h 10000"/>
              <a:gd name="connsiteX7" fmla="*/ 5670 w 9927"/>
              <a:gd name="connsiteY7" fmla="*/ 468 h 10000"/>
              <a:gd name="connsiteX8" fmla="*/ 5283 w 9927"/>
              <a:gd name="connsiteY8" fmla="*/ 623 h 10000"/>
              <a:gd name="connsiteX9" fmla="*/ 4907 w 9927"/>
              <a:gd name="connsiteY9" fmla="*/ 816 h 10000"/>
              <a:gd name="connsiteX10" fmla="*/ 4540 w 9927"/>
              <a:gd name="connsiteY10" fmla="*/ 1015 h 10000"/>
              <a:gd name="connsiteX11" fmla="*/ 4184 w 9927"/>
              <a:gd name="connsiteY11" fmla="*/ 1244 h 10000"/>
              <a:gd name="connsiteX12" fmla="*/ 3829 w 9927"/>
              <a:gd name="connsiteY12" fmla="*/ 1493 h 10000"/>
              <a:gd name="connsiteX13" fmla="*/ 3495 w 9927"/>
              <a:gd name="connsiteY13" fmla="*/ 1767 h 10000"/>
              <a:gd name="connsiteX14" fmla="*/ 3170 w 9927"/>
              <a:gd name="connsiteY14" fmla="*/ 2051 h 10000"/>
              <a:gd name="connsiteX15" fmla="*/ 2856 w 9927"/>
              <a:gd name="connsiteY15" fmla="*/ 2352 h 10000"/>
              <a:gd name="connsiteX16" fmla="*/ 2553 w 9927"/>
              <a:gd name="connsiteY16" fmla="*/ 2676 h 10000"/>
              <a:gd name="connsiteX17" fmla="*/ 2259 w 9927"/>
              <a:gd name="connsiteY17" fmla="*/ 3024 h 10000"/>
              <a:gd name="connsiteX18" fmla="*/ 1989 w 9927"/>
              <a:gd name="connsiteY18" fmla="*/ 3375 h 10000"/>
              <a:gd name="connsiteX19" fmla="*/ 1727 w 9927"/>
              <a:gd name="connsiteY19" fmla="*/ 3751 h 10000"/>
              <a:gd name="connsiteX20" fmla="*/ 1486 w 9927"/>
              <a:gd name="connsiteY20" fmla="*/ 4145 h 10000"/>
              <a:gd name="connsiteX21" fmla="*/ 1245 w 9927"/>
              <a:gd name="connsiteY21" fmla="*/ 4545 h 10000"/>
              <a:gd name="connsiteX22" fmla="*/ 1037 w 9927"/>
              <a:gd name="connsiteY22" fmla="*/ 4961 h 10000"/>
              <a:gd name="connsiteX23" fmla="*/ 838 w 9927"/>
              <a:gd name="connsiteY23" fmla="*/ 5389 h 10000"/>
              <a:gd name="connsiteX24" fmla="*/ 649 w 9927"/>
              <a:gd name="connsiteY24" fmla="*/ 5844 h 10000"/>
              <a:gd name="connsiteX25" fmla="*/ 482 w 9927"/>
              <a:gd name="connsiteY25" fmla="*/ 6298 h 10000"/>
              <a:gd name="connsiteX26" fmla="*/ 334 w 9927"/>
              <a:gd name="connsiteY26" fmla="*/ 6766 h 10000"/>
              <a:gd name="connsiteX27" fmla="*/ 199 w 9927"/>
              <a:gd name="connsiteY27" fmla="*/ 7245 h 10000"/>
              <a:gd name="connsiteX28" fmla="*/ 95 w 9927"/>
              <a:gd name="connsiteY28" fmla="*/ 7728 h 10000"/>
              <a:gd name="connsiteX29" fmla="*/ 0 w 9927"/>
              <a:gd name="connsiteY29" fmla="*/ 8232 h 10000"/>
              <a:gd name="connsiteX30" fmla="*/ 2339 w 9927"/>
              <a:gd name="connsiteY30" fmla="*/ 7485 h 10000"/>
              <a:gd name="connsiteX31" fmla="*/ 3401 w 9927"/>
              <a:gd name="connsiteY31" fmla="*/ 10000 h 10000"/>
              <a:gd name="connsiteX32" fmla="*/ 3421 w 9927"/>
              <a:gd name="connsiteY32" fmla="*/ 9701 h 10000"/>
              <a:gd name="connsiteX33" fmla="*/ 3442 w 9927"/>
              <a:gd name="connsiteY33" fmla="*/ 9403 h 10000"/>
              <a:gd name="connsiteX34" fmla="*/ 3484 w 9927"/>
              <a:gd name="connsiteY34" fmla="*/ 9118 h 10000"/>
              <a:gd name="connsiteX35" fmla="*/ 3536 w 9927"/>
              <a:gd name="connsiteY35" fmla="*/ 8830 h 10000"/>
              <a:gd name="connsiteX36" fmla="*/ 3610 w 9927"/>
              <a:gd name="connsiteY36" fmla="*/ 8562 h 10000"/>
              <a:gd name="connsiteX37" fmla="*/ 3683 w 9927"/>
              <a:gd name="connsiteY37" fmla="*/ 8271 h 10000"/>
              <a:gd name="connsiteX38" fmla="*/ 3766 w 9927"/>
              <a:gd name="connsiteY38" fmla="*/ 8013 h 10000"/>
              <a:gd name="connsiteX39" fmla="*/ 3860 w 9927"/>
              <a:gd name="connsiteY39" fmla="*/ 7751 h 10000"/>
              <a:gd name="connsiteX40" fmla="*/ 3965 w 9927"/>
              <a:gd name="connsiteY40" fmla="*/ 7493 h 10000"/>
              <a:gd name="connsiteX41" fmla="*/ 4080 w 9927"/>
              <a:gd name="connsiteY41" fmla="*/ 7245 h 10000"/>
              <a:gd name="connsiteX42" fmla="*/ 4205 w 9927"/>
              <a:gd name="connsiteY42" fmla="*/ 7010 h 10000"/>
              <a:gd name="connsiteX43" fmla="*/ 4331 w 9927"/>
              <a:gd name="connsiteY43" fmla="*/ 6779 h 10000"/>
              <a:gd name="connsiteX44" fmla="*/ 4478 w 9927"/>
              <a:gd name="connsiteY44" fmla="*/ 6557 h 10000"/>
              <a:gd name="connsiteX45" fmla="*/ 4624 w 9927"/>
              <a:gd name="connsiteY45" fmla="*/ 6349 h 10000"/>
              <a:gd name="connsiteX46" fmla="*/ 4781 w 9927"/>
              <a:gd name="connsiteY46" fmla="*/ 6141 h 10000"/>
              <a:gd name="connsiteX47" fmla="*/ 4948 w 9927"/>
              <a:gd name="connsiteY47" fmla="*/ 5949 h 10000"/>
              <a:gd name="connsiteX48" fmla="*/ 5126 w 9927"/>
              <a:gd name="connsiteY48" fmla="*/ 5766 h 10000"/>
              <a:gd name="connsiteX49" fmla="*/ 5304 w 9927"/>
              <a:gd name="connsiteY49" fmla="*/ 5585 h 10000"/>
              <a:gd name="connsiteX50" fmla="*/ 5482 w 9927"/>
              <a:gd name="connsiteY50" fmla="*/ 5417 h 10000"/>
              <a:gd name="connsiteX51" fmla="*/ 5681 w 9927"/>
              <a:gd name="connsiteY51" fmla="*/ 5271 h 10000"/>
              <a:gd name="connsiteX52" fmla="*/ 5880 w 9927"/>
              <a:gd name="connsiteY52" fmla="*/ 5130 h 10000"/>
              <a:gd name="connsiteX53" fmla="*/ 6088 w 9927"/>
              <a:gd name="connsiteY53" fmla="*/ 5001 h 10000"/>
              <a:gd name="connsiteX54" fmla="*/ 6297 w 9927"/>
              <a:gd name="connsiteY54" fmla="*/ 4884 h 10000"/>
              <a:gd name="connsiteX55" fmla="*/ 6506 w 9927"/>
              <a:gd name="connsiteY55" fmla="*/ 4780 h 10000"/>
              <a:gd name="connsiteX56" fmla="*/ 6726 w 9927"/>
              <a:gd name="connsiteY56" fmla="*/ 4677 h 10000"/>
              <a:gd name="connsiteX57" fmla="*/ 6957 w 9927"/>
              <a:gd name="connsiteY57" fmla="*/ 4597 h 10000"/>
              <a:gd name="connsiteX58" fmla="*/ 7187 w 9927"/>
              <a:gd name="connsiteY58" fmla="*/ 4532 h 10000"/>
              <a:gd name="connsiteX59" fmla="*/ 7417 w 9927"/>
              <a:gd name="connsiteY59" fmla="*/ 4480 h 10000"/>
              <a:gd name="connsiteX60" fmla="*/ 7657 w 9927"/>
              <a:gd name="connsiteY60" fmla="*/ 4441 h 10000"/>
              <a:gd name="connsiteX61" fmla="*/ 7898 w 9927"/>
              <a:gd name="connsiteY61" fmla="*/ 4427 h 10000"/>
              <a:gd name="connsiteX62" fmla="*/ 8138 w 9927"/>
              <a:gd name="connsiteY62" fmla="*/ 4412 h 10000"/>
              <a:gd name="connsiteX63" fmla="*/ 9927 w 9927"/>
              <a:gd name="connsiteY63" fmla="*/ 2207 h 10000"/>
              <a:gd name="connsiteX64" fmla="*/ 8138 w 9927"/>
              <a:gd name="connsiteY64" fmla="*/ 0 h 10000"/>
              <a:gd name="connsiteX0" fmla="*/ 8198 w 10000"/>
              <a:gd name="connsiteY0" fmla="*/ 0 h 10000"/>
              <a:gd name="connsiteX1" fmla="*/ 8198 w 10000"/>
              <a:gd name="connsiteY1" fmla="*/ 0 h 10000"/>
              <a:gd name="connsiteX2" fmla="*/ 7777 w 10000"/>
              <a:gd name="connsiteY2" fmla="*/ 10 h 10000"/>
              <a:gd name="connsiteX3" fmla="*/ 7345 w 10000"/>
              <a:gd name="connsiteY3" fmla="*/ 52 h 10000"/>
              <a:gd name="connsiteX4" fmla="*/ 6924 w 10000"/>
              <a:gd name="connsiteY4" fmla="*/ 118 h 10000"/>
              <a:gd name="connsiteX5" fmla="*/ 6513 w 10000"/>
              <a:gd name="connsiteY5" fmla="*/ 207 h 10000"/>
              <a:gd name="connsiteX6" fmla="*/ 6112 w 10000"/>
              <a:gd name="connsiteY6" fmla="*/ 325 h 10000"/>
              <a:gd name="connsiteX7" fmla="*/ 5712 w 10000"/>
              <a:gd name="connsiteY7" fmla="*/ 468 h 10000"/>
              <a:gd name="connsiteX8" fmla="*/ 5322 w 10000"/>
              <a:gd name="connsiteY8" fmla="*/ 623 h 10000"/>
              <a:gd name="connsiteX9" fmla="*/ 4943 w 10000"/>
              <a:gd name="connsiteY9" fmla="*/ 816 h 10000"/>
              <a:gd name="connsiteX10" fmla="*/ 4573 w 10000"/>
              <a:gd name="connsiteY10" fmla="*/ 1015 h 10000"/>
              <a:gd name="connsiteX11" fmla="*/ 4215 w 10000"/>
              <a:gd name="connsiteY11" fmla="*/ 1244 h 10000"/>
              <a:gd name="connsiteX12" fmla="*/ 3857 w 10000"/>
              <a:gd name="connsiteY12" fmla="*/ 1493 h 10000"/>
              <a:gd name="connsiteX13" fmla="*/ 3521 w 10000"/>
              <a:gd name="connsiteY13" fmla="*/ 1767 h 10000"/>
              <a:gd name="connsiteX14" fmla="*/ 3193 w 10000"/>
              <a:gd name="connsiteY14" fmla="*/ 2051 h 10000"/>
              <a:gd name="connsiteX15" fmla="*/ 2877 w 10000"/>
              <a:gd name="connsiteY15" fmla="*/ 2352 h 10000"/>
              <a:gd name="connsiteX16" fmla="*/ 2572 w 10000"/>
              <a:gd name="connsiteY16" fmla="*/ 2676 h 10000"/>
              <a:gd name="connsiteX17" fmla="*/ 2276 w 10000"/>
              <a:gd name="connsiteY17" fmla="*/ 3024 h 10000"/>
              <a:gd name="connsiteX18" fmla="*/ 2004 w 10000"/>
              <a:gd name="connsiteY18" fmla="*/ 3375 h 10000"/>
              <a:gd name="connsiteX19" fmla="*/ 1740 w 10000"/>
              <a:gd name="connsiteY19" fmla="*/ 3751 h 10000"/>
              <a:gd name="connsiteX20" fmla="*/ 1497 w 10000"/>
              <a:gd name="connsiteY20" fmla="*/ 4145 h 10000"/>
              <a:gd name="connsiteX21" fmla="*/ 1254 w 10000"/>
              <a:gd name="connsiteY21" fmla="*/ 4545 h 10000"/>
              <a:gd name="connsiteX22" fmla="*/ 1045 w 10000"/>
              <a:gd name="connsiteY22" fmla="*/ 4961 h 10000"/>
              <a:gd name="connsiteX23" fmla="*/ 844 w 10000"/>
              <a:gd name="connsiteY23" fmla="*/ 5389 h 10000"/>
              <a:gd name="connsiteX24" fmla="*/ 654 w 10000"/>
              <a:gd name="connsiteY24" fmla="*/ 5844 h 10000"/>
              <a:gd name="connsiteX25" fmla="*/ 486 w 10000"/>
              <a:gd name="connsiteY25" fmla="*/ 6298 h 10000"/>
              <a:gd name="connsiteX26" fmla="*/ 336 w 10000"/>
              <a:gd name="connsiteY26" fmla="*/ 6766 h 10000"/>
              <a:gd name="connsiteX27" fmla="*/ 200 w 10000"/>
              <a:gd name="connsiteY27" fmla="*/ 7245 h 10000"/>
              <a:gd name="connsiteX28" fmla="*/ 96 w 10000"/>
              <a:gd name="connsiteY28" fmla="*/ 7728 h 10000"/>
              <a:gd name="connsiteX29" fmla="*/ 0 w 10000"/>
              <a:gd name="connsiteY29" fmla="*/ 8232 h 10000"/>
              <a:gd name="connsiteX30" fmla="*/ 2356 w 10000"/>
              <a:gd name="connsiteY30" fmla="*/ 7485 h 10000"/>
              <a:gd name="connsiteX31" fmla="*/ 3426 w 10000"/>
              <a:gd name="connsiteY31" fmla="*/ 10000 h 10000"/>
              <a:gd name="connsiteX32" fmla="*/ 3446 w 10000"/>
              <a:gd name="connsiteY32" fmla="*/ 9701 h 10000"/>
              <a:gd name="connsiteX33" fmla="*/ 3467 w 10000"/>
              <a:gd name="connsiteY33" fmla="*/ 9403 h 10000"/>
              <a:gd name="connsiteX34" fmla="*/ 3510 w 10000"/>
              <a:gd name="connsiteY34" fmla="*/ 9118 h 10000"/>
              <a:gd name="connsiteX35" fmla="*/ 3562 w 10000"/>
              <a:gd name="connsiteY35" fmla="*/ 8830 h 10000"/>
              <a:gd name="connsiteX36" fmla="*/ 3637 w 10000"/>
              <a:gd name="connsiteY36" fmla="*/ 8562 h 10000"/>
              <a:gd name="connsiteX37" fmla="*/ 3710 w 10000"/>
              <a:gd name="connsiteY37" fmla="*/ 8271 h 10000"/>
              <a:gd name="connsiteX38" fmla="*/ 3794 w 10000"/>
              <a:gd name="connsiteY38" fmla="*/ 8013 h 10000"/>
              <a:gd name="connsiteX39" fmla="*/ 3888 w 10000"/>
              <a:gd name="connsiteY39" fmla="*/ 7751 h 10000"/>
              <a:gd name="connsiteX40" fmla="*/ 3994 w 10000"/>
              <a:gd name="connsiteY40" fmla="*/ 7493 h 10000"/>
              <a:gd name="connsiteX41" fmla="*/ 4110 w 10000"/>
              <a:gd name="connsiteY41" fmla="*/ 7245 h 10000"/>
              <a:gd name="connsiteX42" fmla="*/ 4236 w 10000"/>
              <a:gd name="connsiteY42" fmla="*/ 7010 h 10000"/>
              <a:gd name="connsiteX43" fmla="*/ 4363 w 10000"/>
              <a:gd name="connsiteY43" fmla="*/ 6779 h 10000"/>
              <a:gd name="connsiteX44" fmla="*/ 4511 w 10000"/>
              <a:gd name="connsiteY44" fmla="*/ 6557 h 10000"/>
              <a:gd name="connsiteX45" fmla="*/ 4658 w 10000"/>
              <a:gd name="connsiteY45" fmla="*/ 6349 h 10000"/>
              <a:gd name="connsiteX46" fmla="*/ 4816 w 10000"/>
              <a:gd name="connsiteY46" fmla="*/ 6141 h 10000"/>
              <a:gd name="connsiteX47" fmla="*/ 4984 w 10000"/>
              <a:gd name="connsiteY47" fmla="*/ 5949 h 10000"/>
              <a:gd name="connsiteX48" fmla="*/ 5164 w 10000"/>
              <a:gd name="connsiteY48" fmla="*/ 5766 h 10000"/>
              <a:gd name="connsiteX49" fmla="*/ 5343 w 10000"/>
              <a:gd name="connsiteY49" fmla="*/ 5585 h 10000"/>
              <a:gd name="connsiteX50" fmla="*/ 5522 w 10000"/>
              <a:gd name="connsiteY50" fmla="*/ 5417 h 10000"/>
              <a:gd name="connsiteX51" fmla="*/ 5723 w 10000"/>
              <a:gd name="connsiteY51" fmla="*/ 5271 h 10000"/>
              <a:gd name="connsiteX52" fmla="*/ 5923 w 10000"/>
              <a:gd name="connsiteY52" fmla="*/ 5130 h 10000"/>
              <a:gd name="connsiteX53" fmla="*/ 6133 w 10000"/>
              <a:gd name="connsiteY53" fmla="*/ 5001 h 10000"/>
              <a:gd name="connsiteX54" fmla="*/ 6343 w 10000"/>
              <a:gd name="connsiteY54" fmla="*/ 4884 h 10000"/>
              <a:gd name="connsiteX55" fmla="*/ 6554 w 10000"/>
              <a:gd name="connsiteY55" fmla="*/ 4780 h 10000"/>
              <a:gd name="connsiteX56" fmla="*/ 6775 w 10000"/>
              <a:gd name="connsiteY56" fmla="*/ 4677 h 10000"/>
              <a:gd name="connsiteX57" fmla="*/ 7008 w 10000"/>
              <a:gd name="connsiteY57" fmla="*/ 4597 h 10000"/>
              <a:gd name="connsiteX58" fmla="*/ 7240 w 10000"/>
              <a:gd name="connsiteY58" fmla="*/ 4532 h 10000"/>
              <a:gd name="connsiteX59" fmla="*/ 7472 w 10000"/>
              <a:gd name="connsiteY59" fmla="*/ 4480 h 10000"/>
              <a:gd name="connsiteX60" fmla="*/ 7713 w 10000"/>
              <a:gd name="connsiteY60" fmla="*/ 4441 h 10000"/>
              <a:gd name="connsiteX61" fmla="*/ 7956 w 10000"/>
              <a:gd name="connsiteY61" fmla="*/ 4427 h 10000"/>
              <a:gd name="connsiteX62" fmla="*/ 8198 w 10000"/>
              <a:gd name="connsiteY62" fmla="*/ 4412 h 10000"/>
              <a:gd name="connsiteX63" fmla="*/ 10000 w 10000"/>
              <a:gd name="connsiteY63" fmla="*/ 2207 h 10000"/>
              <a:gd name="connsiteX64" fmla="*/ 8198 w 10000"/>
              <a:gd name="connsiteY64" fmla="*/ 0 h 10000"/>
              <a:gd name="connsiteX0" fmla="*/ 8198 w 10000"/>
              <a:gd name="connsiteY0" fmla="*/ 0 h 10000"/>
              <a:gd name="connsiteX1" fmla="*/ 8198 w 10000"/>
              <a:gd name="connsiteY1" fmla="*/ 0 h 10000"/>
              <a:gd name="connsiteX2" fmla="*/ 7777 w 10000"/>
              <a:gd name="connsiteY2" fmla="*/ 10 h 10000"/>
              <a:gd name="connsiteX3" fmla="*/ 7345 w 10000"/>
              <a:gd name="connsiteY3" fmla="*/ 52 h 10000"/>
              <a:gd name="connsiteX4" fmla="*/ 6924 w 10000"/>
              <a:gd name="connsiteY4" fmla="*/ 118 h 10000"/>
              <a:gd name="connsiteX5" fmla="*/ 6513 w 10000"/>
              <a:gd name="connsiteY5" fmla="*/ 207 h 10000"/>
              <a:gd name="connsiteX6" fmla="*/ 6112 w 10000"/>
              <a:gd name="connsiteY6" fmla="*/ 325 h 10000"/>
              <a:gd name="connsiteX7" fmla="*/ 5712 w 10000"/>
              <a:gd name="connsiteY7" fmla="*/ 468 h 10000"/>
              <a:gd name="connsiteX8" fmla="*/ 5322 w 10000"/>
              <a:gd name="connsiteY8" fmla="*/ 623 h 10000"/>
              <a:gd name="connsiteX9" fmla="*/ 4943 w 10000"/>
              <a:gd name="connsiteY9" fmla="*/ 816 h 10000"/>
              <a:gd name="connsiteX10" fmla="*/ 4573 w 10000"/>
              <a:gd name="connsiteY10" fmla="*/ 1015 h 10000"/>
              <a:gd name="connsiteX11" fmla="*/ 4215 w 10000"/>
              <a:gd name="connsiteY11" fmla="*/ 1244 h 10000"/>
              <a:gd name="connsiteX12" fmla="*/ 3857 w 10000"/>
              <a:gd name="connsiteY12" fmla="*/ 1493 h 10000"/>
              <a:gd name="connsiteX13" fmla="*/ 3521 w 10000"/>
              <a:gd name="connsiteY13" fmla="*/ 1767 h 10000"/>
              <a:gd name="connsiteX14" fmla="*/ 3193 w 10000"/>
              <a:gd name="connsiteY14" fmla="*/ 2051 h 10000"/>
              <a:gd name="connsiteX15" fmla="*/ 2877 w 10000"/>
              <a:gd name="connsiteY15" fmla="*/ 2352 h 10000"/>
              <a:gd name="connsiteX16" fmla="*/ 2572 w 10000"/>
              <a:gd name="connsiteY16" fmla="*/ 2676 h 10000"/>
              <a:gd name="connsiteX17" fmla="*/ 2276 w 10000"/>
              <a:gd name="connsiteY17" fmla="*/ 3024 h 10000"/>
              <a:gd name="connsiteX18" fmla="*/ 2004 w 10000"/>
              <a:gd name="connsiteY18" fmla="*/ 3375 h 10000"/>
              <a:gd name="connsiteX19" fmla="*/ 1740 w 10000"/>
              <a:gd name="connsiteY19" fmla="*/ 3751 h 10000"/>
              <a:gd name="connsiteX20" fmla="*/ 1497 w 10000"/>
              <a:gd name="connsiteY20" fmla="*/ 4145 h 10000"/>
              <a:gd name="connsiteX21" fmla="*/ 1254 w 10000"/>
              <a:gd name="connsiteY21" fmla="*/ 4545 h 10000"/>
              <a:gd name="connsiteX22" fmla="*/ 1045 w 10000"/>
              <a:gd name="connsiteY22" fmla="*/ 4961 h 10000"/>
              <a:gd name="connsiteX23" fmla="*/ 844 w 10000"/>
              <a:gd name="connsiteY23" fmla="*/ 5389 h 10000"/>
              <a:gd name="connsiteX24" fmla="*/ 654 w 10000"/>
              <a:gd name="connsiteY24" fmla="*/ 5844 h 10000"/>
              <a:gd name="connsiteX25" fmla="*/ 486 w 10000"/>
              <a:gd name="connsiteY25" fmla="*/ 6298 h 10000"/>
              <a:gd name="connsiteX26" fmla="*/ 336 w 10000"/>
              <a:gd name="connsiteY26" fmla="*/ 6766 h 10000"/>
              <a:gd name="connsiteX27" fmla="*/ 200 w 10000"/>
              <a:gd name="connsiteY27" fmla="*/ 7245 h 10000"/>
              <a:gd name="connsiteX28" fmla="*/ 96 w 10000"/>
              <a:gd name="connsiteY28" fmla="*/ 7728 h 10000"/>
              <a:gd name="connsiteX29" fmla="*/ 0 w 10000"/>
              <a:gd name="connsiteY29" fmla="*/ 8232 h 10000"/>
              <a:gd name="connsiteX30" fmla="*/ 2356 w 10000"/>
              <a:gd name="connsiteY30" fmla="*/ 7485 h 10000"/>
              <a:gd name="connsiteX31" fmla="*/ 3426 w 10000"/>
              <a:gd name="connsiteY31" fmla="*/ 10000 h 10000"/>
              <a:gd name="connsiteX32" fmla="*/ 3446 w 10000"/>
              <a:gd name="connsiteY32" fmla="*/ 9701 h 10000"/>
              <a:gd name="connsiteX33" fmla="*/ 3467 w 10000"/>
              <a:gd name="connsiteY33" fmla="*/ 9403 h 10000"/>
              <a:gd name="connsiteX34" fmla="*/ 3510 w 10000"/>
              <a:gd name="connsiteY34" fmla="*/ 9118 h 10000"/>
              <a:gd name="connsiteX35" fmla="*/ 3562 w 10000"/>
              <a:gd name="connsiteY35" fmla="*/ 8830 h 10000"/>
              <a:gd name="connsiteX36" fmla="*/ 3637 w 10000"/>
              <a:gd name="connsiteY36" fmla="*/ 8562 h 10000"/>
              <a:gd name="connsiteX37" fmla="*/ 3710 w 10000"/>
              <a:gd name="connsiteY37" fmla="*/ 8271 h 10000"/>
              <a:gd name="connsiteX38" fmla="*/ 3794 w 10000"/>
              <a:gd name="connsiteY38" fmla="*/ 8013 h 10000"/>
              <a:gd name="connsiteX39" fmla="*/ 3888 w 10000"/>
              <a:gd name="connsiteY39" fmla="*/ 7751 h 10000"/>
              <a:gd name="connsiteX40" fmla="*/ 3994 w 10000"/>
              <a:gd name="connsiteY40" fmla="*/ 7493 h 10000"/>
              <a:gd name="connsiteX41" fmla="*/ 4110 w 10000"/>
              <a:gd name="connsiteY41" fmla="*/ 7245 h 10000"/>
              <a:gd name="connsiteX42" fmla="*/ 4236 w 10000"/>
              <a:gd name="connsiteY42" fmla="*/ 7010 h 10000"/>
              <a:gd name="connsiteX43" fmla="*/ 4363 w 10000"/>
              <a:gd name="connsiteY43" fmla="*/ 6779 h 10000"/>
              <a:gd name="connsiteX44" fmla="*/ 4511 w 10000"/>
              <a:gd name="connsiteY44" fmla="*/ 6557 h 10000"/>
              <a:gd name="connsiteX45" fmla="*/ 4658 w 10000"/>
              <a:gd name="connsiteY45" fmla="*/ 6349 h 10000"/>
              <a:gd name="connsiteX46" fmla="*/ 4816 w 10000"/>
              <a:gd name="connsiteY46" fmla="*/ 6141 h 10000"/>
              <a:gd name="connsiteX47" fmla="*/ 4984 w 10000"/>
              <a:gd name="connsiteY47" fmla="*/ 5949 h 10000"/>
              <a:gd name="connsiteX48" fmla="*/ 5164 w 10000"/>
              <a:gd name="connsiteY48" fmla="*/ 5766 h 10000"/>
              <a:gd name="connsiteX49" fmla="*/ 5343 w 10000"/>
              <a:gd name="connsiteY49" fmla="*/ 5585 h 10000"/>
              <a:gd name="connsiteX50" fmla="*/ 5522 w 10000"/>
              <a:gd name="connsiteY50" fmla="*/ 5417 h 10000"/>
              <a:gd name="connsiteX51" fmla="*/ 5723 w 10000"/>
              <a:gd name="connsiteY51" fmla="*/ 5271 h 10000"/>
              <a:gd name="connsiteX52" fmla="*/ 5923 w 10000"/>
              <a:gd name="connsiteY52" fmla="*/ 5130 h 10000"/>
              <a:gd name="connsiteX53" fmla="*/ 6133 w 10000"/>
              <a:gd name="connsiteY53" fmla="*/ 5001 h 10000"/>
              <a:gd name="connsiteX54" fmla="*/ 6343 w 10000"/>
              <a:gd name="connsiteY54" fmla="*/ 4884 h 10000"/>
              <a:gd name="connsiteX55" fmla="*/ 6554 w 10000"/>
              <a:gd name="connsiteY55" fmla="*/ 4780 h 10000"/>
              <a:gd name="connsiteX56" fmla="*/ 6775 w 10000"/>
              <a:gd name="connsiteY56" fmla="*/ 4677 h 10000"/>
              <a:gd name="connsiteX57" fmla="*/ 7008 w 10000"/>
              <a:gd name="connsiteY57" fmla="*/ 4597 h 10000"/>
              <a:gd name="connsiteX58" fmla="*/ 7240 w 10000"/>
              <a:gd name="connsiteY58" fmla="*/ 4532 h 10000"/>
              <a:gd name="connsiteX59" fmla="*/ 7472 w 10000"/>
              <a:gd name="connsiteY59" fmla="*/ 4480 h 10000"/>
              <a:gd name="connsiteX60" fmla="*/ 7713 w 10000"/>
              <a:gd name="connsiteY60" fmla="*/ 4441 h 10000"/>
              <a:gd name="connsiteX61" fmla="*/ 7956 w 10000"/>
              <a:gd name="connsiteY61" fmla="*/ 4427 h 10000"/>
              <a:gd name="connsiteX62" fmla="*/ 8198 w 10000"/>
              <a:gd name="connsiteY62" fmla="*/ 4412 h 10000"/>
              <a:gd name="connsiteX63" fmla="*/ 10000 w 10000"/>
              <a:gd name="connsiteY63" fmla="*/ 2207 h 10000"/>
              <a:gd name="connsiteX64" fmla="*/ 8198 w 10000"/>
              <a:gd name="connsiteY64" fmla="*/ 0 h 10000"/>
              <a:gd name="connsiteX0" fmla="*/ 8198 w 10000"/>
              <a:gd name="connsiteY0" fmla="*/ 0 h 10000"/>
              <a:gd name="connsiteX1" fmla="*/ 8198 w 10000"/>
              <a:gd name="connsiteY1" fmla="*/ 0 h 10000"/>
              <a:gd name="connsiteX2" fmla="*/ 7777 w 10000"/>
              <a:gd name="connsiteY2" fmla="*/ 10 h 10000"/>
              <a:gd name="connsiteX3" fmla="*/ 7345 w 10000"/>
              <a:gd name="connsiteY3" fmla="*/ 52 h 10000"/>
              <a:gd name="connsiteX4" fmla="*/ 6924 w 10000"/>
              <a:gd name="connsiteY4" fmla="*/ 118 h 10000"/>
              <a:gd name="connsiteX5" fmla="*/ 6513 w 10000"/>
              <a:gd name="connsiteY5" fmla="*/ 207 h 10000"/>
              <a:gd name="connsiteX6" fmla="*/ 6112 w 10000"/>
              <a:gd name="connsiteY6" fmla="*/ 325 h 10000"/>
              <a:gd name="connsiteX7" fmla="*/ 5712 w 10000"/>
              <a:gd name="connsiteY7" fmla="*/ 468 h 10000"/>
              <a:gd name="connsiteX8" fmla="*/ 5322 w 10000"/>
              <a:gd name="connsiteY8" fmla="*/ 623 h 10000"/>
              <a:gd name="connsiteX9" fmla="*/ 4943 w 10000"/>
              <a:gd name="connsiteY9" fmla="*/ 816 h 10000"/>
              <a:gd name="connsiteX10" fmla="*/ 4573 w 10000"/>
              <a:gd name="connsiteY10" fmla="*/ 1015 h 10000"/>
              <a:gd name="connsiteX11" fmla="*/ 4215 w 10000"/>
              <a:gd name="connsiteY11" fmla="*/ 1244 h 10000"/>
              <a:gd name="connsiteX12" fmla="*/ 3857 w 10000"/>
              <a:gd name="connsiteY12" fmla="*/ 1493 h 10000"/>
              <a:gd name="connsiteX13" fmla="*/ 3521 w 10000"/>
              <a:gd name="connsiteY13" fmla="*/ 1767 h 10000"/>
              <a:gd name="connsiteX14" fmla="*/ 3193 w 10000"/>
              <a:gd name="connsiteY14" fmla="*/ 2051 h 10000"/>
              <a:gd name="connsiteX15" fmla="*/ 2877 w 10000"/>
              <a:gd name="connsiteY15" fmla="*/ 2352 h 10000"/>
              <a:gd name="connsiteX16" fmla="*/ 2572 w 10000"/>
              <a:gd name="connsiteY16" fmla="*/ 2676 h 10000"/>
              <a:gd name="connsiteX17" fmla="*/ 2276 w 10000"/>
              <a:gd name="connsiteY17" fmla="*/ 3024 h 10000"/>
              <a:gd name="connsiteX18" fmla="*/ 2004 w 10000"/>
              <a:gd name="connsiteY18" fmla="*/ 3375 h 10000"/>
              <a:gd name="connsiteX19" fmla="*/ 1740 w 10000"/>
              <a:gd name="connsiteY19" fmla="*/ 3751 h 10000"/>
              <a:gd name="connsiteX20" fmla="*/ 1497 w 10000"/>
              <a:gd name="connsiteY20" fmla="*/ 4145 h 10000"/>
              <a:gd name="connsiteX21" fmla="*/ 1254 w 10000"/>
              <a:gd name="connsiteY21" fmla="*/ 4545 h 10000"/>
              <a:gd name="connsiteX22" fmla="*/ 1045 w 10000"/>
              <a:gd name="connsiteY22" fmla="*/ 4961 h 10000"/>
              <a:gd name="connsiteX23" fmla="*/ 844 w 10000"/>
              <a:gd name="connsiteY23" fmla="*/ 5389 h 10000"/>
              <a:gd name="connsiteX24" fmla="*/ 654 w 10000"/>
              <a:gd name="connsiteY24" fmla="*/ 5844 h 10000"/>
              <a:gd name="connsiteX25" fmla="*/ 486 w 10000"/>
              <a:gd name="connsiteY25" fmla="*/ 6298 h 10000"/>
              <a:gd name="connsiteX26" fmla="*/ 336 w 10000"/>
              <a:gd name="connsiteY26" fmla="*/ 6766 h 10000"/>
              <a:gd name="connsiteX27" fmla="*/ 200 w 10000"/>
              <a:gd name="connsiteY27" fmla="*/ 7245 h 10000"/>
              <a:gd name="connsiteX28" fmla="*/ 96 w 10000"/>
              <a:gd name="connsiteY28" fmla="*/ 7728 h 10000"/>
              <a:gd name="connsiteX29" fmla="*/ 0 w 10000"/>
              <a:gd name="connsiteY29" fmla="*/ 8232 h 10000"/>
              <a:gd name="connsiteX30" fmla="*/ 2356 w 10000"/>
              <a:gd name="connsiteY30" fmla="*/ 7485 h 10000"/>
              <a:gd name="connsiteX31" fmla="*/ 3426 w 10000"/>
              <a:gd name="connsiteY31" fmla="*/ 10000 h 10000"/>
              <a:gd name="connsiteX32" fmla="*/ 3446 w 10000"/>
              <a:gd name="connsiteY32" fmla="*/ 9701 h 10000"/>
              <a:gd name="connsiteX33" fmla="*/ 3467 w 10000"/>
              <a:gd name="connsiteY33" fmla="*/ 9403 h 10000"/>
              <a:gd name="connsiteX34" fmla="*/ 3510 w 10000"/>
              <a:gd name="connsiteY34" fmla="*/ 9118 h 10000"/>
              <a:gd name="connsiteX35" fmla="*/ 3562 w 10000"/>
              <a:gd name="connsiteY35" fmla="*/ 8830 h 10000"/>
              <a:gd name="connsiteX36" fmla="*/ 3637 w 10000"/>
              <a:gd name="connsiteY36" fmla="*/ 8562 h 10000"/>
              <a:gd name="connsiteX37" fmla="*/ 3710 w 10000"/>
              <a:gd name="connsiteY37" fmla="*/ 8271 h 10000"/>
              <a:gd name="connsiteX38" fmla="*/ 3794 w 10000"/>
              <a:gd name="connsiteY38" fmla="*/ 8013 h 10000"/>
              <a:gd name="connsiteX39" fmla="*/ 3888 w 10000"/>
              <a:gd name="connsiteY39" fmla="*/ 7751 h 10000"/>
              <a:gd name="connsiteX40" fmla="*/ 3994 w 10000"/>
              <a:gd name="connsiteY40" fmla="*/ 7493 h 10000"/>
              <a:gd name="connsiteX41" fmla="*/ 4110 w 10000"/>
              <a:gd name="connsiteY41" fmla="*/ 7245 h 10000"/>
              <a:gd name="connsiteX42" fmla="*/ 4236 w 10000"/>
              <a:gd name="connsiteY42" fmla="*/ 7010 h 10000"/>
              <a:gd name="connsiteX43" fmla="*/ 4363 w 10000"/>
              <a:gd name="connsiteY43" fmla="*/ 6779 h 10000"/>
              <a:gd name="connsiteX44" fmla="*/ 4511 w 10000"/>
              <a:gd name="connsiteY44" fmla="*/ 6557 h 10000"/>
              <a:gd name="connsiteX45" fmla="*/ 4658 w 10000"/>
              <a:gd name="connsiteY45" fmla="*/ 6349 h 10000"/>
              <a:gd name="connsiteX46" fmla="*/ 4816 w 10000"/>
              <a:gd name="connsiteY46" fmla="*/ 6141 h 10000"/>
              <a:gd name="connsiteX47" fmla="*/ 4984 w 10000"/>
              <a:gd name="connsiteY47" fmla="*/ 5949 h 10000"/>
              <a:gd name="connsiteX48" fmla="*/ 5164 w 10000"/>
              <a:gd name="connsiteY48" fmla="*/ 5766 h 10000"/>
              <a:gd name="connsiteX49" fmla="*/ 5343 w 10000"/>
              <a:gd name="connsiteY49" fmla="*/ 5585 h 10000"/>
              <a:gd name="connsiteX50" fmla="*/ 5522 w 10000"/>
              <a:gd name="connsiteY50" fmla="*/ 5417 h 10000"/>
              <a:gd name="connsiteX51" fmla="*/ 5723 w 10000"/>
              <a:gd name="connsiteY51" fmla="*/ 5271 h 10000"/>
              <a:gd name="connsiteX52" fmla="*/ 5923 w 10000"/>
              <a:gd name="connsiteY52" fmla="*/ 5130 h 10000"/>
              <a:gd name="connsiteX53" fmla="*/ 6133 w 10000"/>
              <a:gd name="connsiteY53" fmla="*/ 5001 h 10000"/>
              <a:gd name="connsiteX54" fmla="*/ 6343 w 10000"/>
              <a:gd name="connsiteY54" fmla="*/ 4884 h 10000"/>
              <a:gd name="connsiteX55" fmla="*/ 6554 w 10000"/>
              <a:gd name="connsiteY55" fmla="*/ 4780 h 10000"/>
              <a:gd name="connsiteX56" fmla="*/ 6775 w 10000"/>
              <a:gd name="connsiteY56" fmla="*/ 4677 h 10000"/>
              <a:gd name="connsiteX57" fmla="*/ 7008 w 10000"/>
              <a:gd name="connsiteY57" fmla="*/ 4597 h 10000"/>
              <a:gd name="connsiteX58" fmla="*/ 7240 w 10000"/>
              <a:gd name="connsiteY58" fmla="*/ 4532 h 10000"/>
              <a:gd name="connsiteX59" fmla="*/ 7472 w 10000"/>
              <a:gd name="connsiteY59" fmla="*/ 4480 h 10000"/>
              <a:gd name="connsiteX60" fmla="*/ 7713 w 10000"/>
              <a:gd name="connsiteY60" fmla="*/ 4441 h 10000"/>
              <a:gd name="connsiteX61" fmla="*/ 7956 w 10000"/>
              <a:gd name="connsiteY61" fmla="*/ 4427 h 10000"/>
              <a:gd name="connsiteX62" fmla="*/ 8198 w 10000"/>
              <a:gd name="connsiteY62" fmla="*/ 4412 h 10000"/>
              <a:gd name="connsiteX63" fmla="*/ 10000 w 10000"/>
              <a:gd name="connsiteY63" fmla="*/ 2207 h 10000"/>
              <a:gd name="connsiteX64" fmla="*/ 8198 w 10000"/>
              <a:gd name="connsiteY64" fmla="*/ 0 h 10000"/>
              <a:gd name="connsiteX0" fmla="*/ 10000 w 10000"/>
              <a:gd name="connsiteY0" fmla="*/ 2207 h 10000"/>
              <a:gd name="connsiteX1" fmla="*/ 8198 w 10000"/>
              <a:gd name="connsiteY1" fmla="*/ 0 h 10000"/>
              <a:gd name="connsiteX2" fmla="*/ 7777 w 10000"/>
              <a:gd name="connsiteY2" fmla="*/ 10 h 10000"/>
              <a:gd name="connsiteX3" fmla="*/ 7345 w 10000"/>
              <a:gd name="connsiteY3" fmla="*/ 52 h 10000"/>
              <a:gd name="connsiteX4" fmla="*/ 6924 w 10000"/>
              <a:gd name="connsiteY4" fmla="*/ 118 h 10000"/>
              <a:gd name="connsiteX5" fmla="*/ 6513 w 10000"/>
              <a:gd name="connsiteY5" fmla="*/ 207 h 10000"/>
              <a:gd name="connsiteX6" fmla="*/ 6112 w 10000"/>
              <a:gd name="connsiteY6" fmla="*/ 325 h 10000"/>
              <a:gd name="connsiteX7" fmla="*/ 5712 w 10000"/>
              <a:gd name="connsiteY7" fmla="*/ 468 h 10000"/>
              <a:gd name="connsiteX8" fmla="*/ 5322 w 10000"/>
              <a:gd name="connsiteY8" fmla="*/ 623 h 10000"/>
              <a:gd name="connsiteX9" fmla="*/ 4943 w 10000"/>
              <a:gd name="connsiteY9" fmla="*/ 816 h 10000"/>
              <a:gd name="connsiteX10" fmla="*/ 4573 w 10000"/>
              <a:gd name="connsiteY10" fmla="*/ 1015 h 10000"/>
              <a:gd name="connsiteX11" fmla="*/ 4215 w 10000"/>
              <a:gd name="connsiteY11" fmla="*/ 1244 h 10000"/>
              <a:gd name="connsiteX12" fmla="*/ 3857 w 10000"/>
              <a:gd name="connsiteY12" fmla="*/ 1493 h 10000"/>
              <a:gd name="connsiteX13" fmla="*/ 3521 w 10000"/>
              <a:gd name="connsiteY13" fmla="*/ 1767 h 10000"/>
              <a:gd name="connsiteX14" fmla="*/ 3193 w 10000"/>
              <a:gd name="connsiteY14" fmla="*/ 2051 h 10000"/>
              <a:gd name="connsiteX15" fmla="*/ 2877 w 10000"/>
              <a:gd name="connsiteY15" fmla="*/ 2352 h 10000"/>
              <a:gd name="connsiteX16" fmla="*/ 2572 w 10000"/>
              <a:gd name="connsiteY16" fmla="*/ 2676 h 10000"/>
              <a:gd name="connsiteX17" fmla="*/ 2276 w 10000"/>
              <a:gd name="connsiteY17" fmla="*/ 3024 h 10000"/>
              <a:gd name="connsiteX18" fmla="*/ 2004 w 10000"/>
              <a:gd name="connsiteY18" fmla="*/ 3375 h 10000"/>
              <a:gd name="connsiteX19" fmla="*/ 1740 w 10000"/>
              <a:gd name="connsiteY19" fmla="*/ 3751 h 10000"/>
              <a:gd name="connsiteX20" fmla="*/ 1497 w 10000"/>
              <a:gd name="connsiteY20" fmla="*/ 4145 h 10000"/>
              <a:gd name="connsiteX21" fmla="*/ 1254 w 10000"/>
              <a:gd name="connsiteY21" fmla="*/ 4545 h 10000"/>
              <a:gd name="connsiteX22" fmla="*/ 1045 w 10000"/>
              <a:gd name="connsiteY22" fmla="*/ 4961 h 10000"/>
              <a:gd name="connsiteX23" fmla="*/ 844 w 10000"/>
              <a:gd name="connsiteY23" fmla="*/ 5389 h 10000"/>
              <a:gd name="connsiteX24" fmla="*/ 654 w 10000"/>
              <a:gd name="connsiteY24" fmla="*/ 5844 h 10000"/>
              <a:gd name="connsiteX25" fmla="*/ 486 w 10000"/>
              <a:gd name="connsiteY25" fmla="*/ 6298 h 10000"/>
              <a:gd name="connsiteX26" fmla="*/ 336 w 10000"/>
              <a:gd name="connsiteY26" fmla="*/ 6766 h 10000"/>
              <a:gd name="connsiteX27" fmla="*/ 200 w 10000"/>
              <a:gd name="connsiteY27" fmla="*/ 7245 h 10000"/>
              <a:gd name="connsiteX28" fmla="*/ 96 w 10000"/>
              <a:gd name="connsiteY28" fmla="*/ 7728 h 10000"/>
              <a:gd name="connsiteX29" fmla="*/ 0 w 10000"/>
              <a:gd name="connsiteY29" fmla="*/ 8232 h 10000"/>
              <a:gd name="connsiteX30" fmla="*/ 2356 w 10000"/>
              <a:gd name="connsiteY30" fmla="*/ 7485 h 10000"/>
              <a:gd name="connsiteX31" fmla="*/ 3426 w 10000"/>
              <a:gd name="connsiteY31" fmla="*/ 10000 h 10000"/>
              <a:gd name="connsiteX32" fmla="*/ 3446 w 10000"/>
              <a:gd name="connsiteY32" fmla="*/ 9701 h 10000"/>
              <a:gd name="connsiteX33" fmla="*/ 3467 w 10000"/>
              <a:gd name="connsiteY33" fmla="*/ 9403 h 10000"/>
              <a:gd name="connsiteX34" fmla="*/ 3510 w 10000"/>
              <a:gd name="connsiteY34" fmla="*/ 9118 h 10000"/>
              <a:gd name="connsiteX35" fmla="*/ 3562 w 10000"/>
              <a:gd name="connsiteY35" fmla="*/ 8830 h 10000"/>
              <a:gd name="connsiteX36" fmla="*/ 3637 w 10000"/>
              <a:gd name="connsiteY36" fmla="*/ 8562 h 10000"/>
              <a:gd name="connsiteX37" fmla="*/ 3710 w 10000"/>
              <a:gd name="connsiteY37" fmla="*/ 8271 h 10000"/>
              <a:gd name="connsiteX38" fmla="*/ 3794 w 10000"/>
              <a:gd name="connsiteY38" fmla="*/ 8013 h 10000"/>
              <a:gd name="connsiteX39" fmla="*/ 3888 w 10000"/>
              <a:gd name="connsiteY39" fmla="*/ 7751 h 10000"/>
              <a:gd name="connsiteX40" fmla="*/ 3994 w 10000"/>
              <a:gd name="connsiteY40" fmla="*/ 7493 h 10000"/>
              <a:gd name="connsiteX41" fmla="*/ 4110 w 10000"/>
              <a:gd name="connsiteY41" fmla="*/ 7245 h 10000"/>
              <a:gd name="connsiteX42" fmla="*/ 4236 w 10000"/>
              <a:gd name="connsiteY42" fmla="*/ 7010 h 10000"/>
              <a:gd name="connsiteX43" fmla="*/ 4363 w 10000"/>
              <a:gd name="connsiteY43" fmla="*/ 6779 h 10000"/>
              <a:gd name="connsiteX44" fmla="*/ 4511 w 10000"/>
              <a:gd name="connsiteY44" fmla="*/ 6557 h 10000"/>
              <a:gd name="connsiteX45" fmla="*/ 4658 w 10000"/>
              <a:gd name="connsiteY45" fmla="*/ 6349 h 10000"/>
              <a:gd name="connsiteX46" fmla="*/ 4816 w 10000"/>
              <a:gd name="connsiteY46" fmla="*/ 6141 h 10000"/>
              <a:gd name="connsiteX47" fmla="*/ 4984 w 10000"/>
              <a:gd name="connsiteY47" fmla="*/ 5949 h 10000"/>
              <a:gd name="connsiteX48" fmla="*/ 5164 w 10000"/>
              <a:gd name="connsiteY48" fmla="*/ 5766 h 10000"/>
              <a:gd name="connsiteX49" fmla="*/ 5343 w 10000"/>
              <a:gd name="connsiteY49" fmla="*/ 5585 h 10000"/>
              <a:gd name="connsiteX50" fmla="*/ 5522 w 10000"/>
              <a:gd name="connsiteY50" fmla="*/ 5417 h 10000"/>
              <a:gd name="connsiteX51" fmla="*/ 5723 w 10000"/>
              <a:gd name="connsiteY51" fmla="*/ 5271 h 10000"/>
              <a:gd name="connsiteX52" fmla="*/ 5923 w 10000"/>
              <a:gd name="connsiteY52" fmla="*/ 5130 h 10000"/>
              <a:gd name="connsiteX53" fmla="*/ 6133 w 10000"/>
              <a:gd name="connsiteY53" fmla="*/ 5001 h 10000"/>
              <a:gd name="connsiteX54" fmla="*/ 6343 w 10000"/>
              <a:gd name="connsiteY54" fmla="*/ 4884 h 10000"/>
              <a:gd name="connsiteX55" fmla="*/ 6554 w 10000"/>
              <a:gd name="connsiteY55" fmla="*/ 4780 h 10000"/>
              <a:gd name="connsiteX56" fmla="*/ 6775 w 10000"/>
              <a:gd name="connsiteY56" fmla="*/ 4677 h 10000"/>
              <a:gd name="connsiteX57" fmla="*/ 7008 w 10000"/>
              <a:gd name="connsiteY57" fmla="*/ 4597 h 10000"/>
              <a:gd name="connsiteX58" fmla="*/ 7240 w 10000"/>
              <a:gd name="connsiteY58" fmla="*/ 4532 h 10000"/>
              <a:gd name="connsiteX59" fmla="*/ 7472 w 10000"/>
              <a:gd name="connsiteY59" fmla="*/ 4480 h 10000"/>
              <a:gd name="connsiteX60" fmla="*/ 7713 w 10000"/>
              <a:gd name="connsiteY60" fmla="*/ 4441 h 10000"/>
              <a:gd name="connsiteX61" fmla="*/ 7956 w 10000"/>
              <a:gd name="connsiteY61" fmla="*/ 4427 h 10000"/>
              <a:gd name="connsiteX62" fmla="*/ 8198 w 10000"/>
              <a:gd name="connsiteY62" fmla="*/ 4412 h 10000"/>
              <a:gd name="connsiteX63" fmla="*/ 10000 w 10000"/>
              <a:gd name="connsiteY63" fmla="*/ 2207 h 10000"/>
              <a:gd name="connsiteX0" fmla="*/ 10000 w 10000"/>
              <a:gd name="connsiteY0" fmla="*/ 2197 h 9990"/>
              <a:gd name="connsiteX1" fmla="*/ 7777 w 10000"/>
              <a:gd name="connsiteY1" fmla="*/ 0 h 9990"/>
              <a:gd name="connsiteX2" fmla="*/ 7345 w 10000"/>
              <a:gd name="connsiteY2" fmla="*/ 42 h 9990"/>
              <a:gd name="connsiteX3" fmla="*/ 6924 w 10000"/>
              <a:gd name="connsiteY3" fmla="*/ 108 h 9990"/>
              <a:gd name="connsiteX4" fmla="*/ 6513 w 10000"/>
              <a:gd name="connsiteY4" fmla="*/ 197 h 9990"/>
              <a:gd name="connsiteX5" fmla="*/ 6112 w 10000"/>
              <a:gd name="connsiteY5" fmla="*/ 315 h 9990"/>
              <a:gd name="connsiteX6" fmla="*/ 5712 w 10000"/>
              <a:gd name="connsiteY6" fmla="*/ 458 h 9990"/>
              <a:gd name="connsiteX7" fmla="*/ 5322 w 10000"/>
              <a:gd name="connsiteY7" fmla="*/ 613 h 9990"/>
              <a:gd name="connsiteX8" fmla="*/ 4943 w 10000"/>
              <a:gd name="connsiteY8" fmla="*/ 806 h 9990"/>
              <a:gd name="connsiteX9" fmla="*/ 4573 w 10000"/>
              <a:gd name="connsiteY9" fmla="*/ 1005 h 9990"/>
              <a:gd name="connsiteX10" fmla="*/ 4215 w 10000"/>
              <a:gd name="connsiteY10" fmla="*/ 1234 h 9990"/>
              <a:gd name="connsiteX11" fmla="*/ 3857 w 10000"/>
              <a:gd name="connsiteY11" fmla="*/ 1483 h 9990"/>
              <a:gd name="connsiteX12" fmla="*/ 3521 w 10000"/>
              <a:gd name="connsiteY12" fmla="*/ 1757 h 9990"/>
              <a:gd name="connsiteX13" fmla="*/ 3193 w 10000"/>
              <a:gd name="connsiteY13" fmla="*/ 2041 h 9990"/>
              <a:gd name="connsiteX14" fmla="*/ 2877 w 10000"/>
              <a:gd name="connsiteY14" fmla="*/ 2342 h 9990"/>
              <a:gd name="connsiteX15" fmla="*/ 2572 w 10000"/>
              <a:gd name="connsiteY15" fmla="*/ 2666 h 9990"/>
              <a:gd name="connsiteX16" fmla="*/ 2276 w 10000"/>
              <a:gd name="connsiteY16" fmla="*/ 3014 h 9990"/>
              <a:gd name="connsiteX17" fmla="*/ 2004 w 10000"/>
              <a:gd name="connsiteY17" fmla="*/ 3365 h 9990"/>
              <a:gd name="connsiteX18" fmla="*/ 1740 w 10000"/>
              <a:gd name="connsiteY18" fmla="*/ 3741 h 9990"/>
              <a:gd name="connsiteX19" fmla="*/ 1497 w 10000"/>
              <a:gd name="connsiteY19" fmla="*/ 4135 h 9990"/>
              <a:gd name="connsiteX20" fmla="*/ 1254 w 10000"/>
              <a:gd name="connsiteY20" fmla="*/ 4535 h 9990"/>
              <a:gd name="connsiteX21" fmla="*/ 1045 w 10000"/>
              <a:gd name="connsiteY21" fmla="*/ 4951 h 9990"/>
              <a:gd name="connsiteX22" fmla="*/ 844 w 10000"/>
              <a:gd name="connsiteY22" fmla="*/ 5379 h 9990"/>
              <a:gd name="connsiteX23" fmla="*/ 654 w 10000"/>
              <a:gd name="connsiteY23" fmla="*/ 5834 h 9990"/>
              <a:gd name="connsiteX24" fmla="*/ 486 w 10000"/>
              <a:gd name="connsiteY24" fmla="*/ 6288 h 9990"/>
              <a:gd name="connsiteX25" fmla="*/ 336 w 10000"/>
              <a:gd name="connsiteY25" fmla="*/ 6756 h 9990"/>
              <a:gd name="connsiteX26" fmla="*/ 200 w 10000"/>
              <a:gd name="connsiteY26" fmla="*/ 7235 h 9990"/>
              <a:gd name="connsiteX27" fmla="*/ 96 w 10000"/>
              <a:gd name="connsiteY27" fmla="*/ 7718 h 9990"/>
              <a:gd name="connsiteX28" fmla="*/ 0 w 10000"/>
              <a:gd name="connsiteY28" fmla="*/ 8222 h 9990"/>
              <a:gd name="connsiteX29" fmla="*/ 2356 w 10000"/>
              <a:gd name="connsiteY29" fmla="*/ 7475 h 9990"/>
              <a:gd name="connsiteX30" fmla="*/ 3426 w 10000"/>
              <a:gd name="connsiteY30" fmla="*/ 9990 h 9990"/>
              <a:gd name="connsiteX31" fmla="*/ 3446 w 10000"/>
              <a:gd name="connsiteY31" fmla="*/ 9691 h 9990"/>
              <a:gd name="connsiteX32" fmla="*/ 3467 w 10000"/>
              <a:gd name="connsiteY32" fmla="*/ 9393 h 9990"/>
              <a:gd name="connsiteX33" fmla="*/ 3510 w 10000"/>
              <a:gd name="connsiteY33" fmla="*/ 9108 h 9990"/>
              <a:gd name="connsiteX34" fmla="*/ 3562 w 10000"/>
              <a:gd name="connsiteY34" fmla="*/ 8820 h 9990"/>
              <a:gd name="connsiteX35" fmla="*/ 3637 w 10000"/>
              <a:gd name="connsiteY35" fmla="*/ 8552 h 9990"/>
              <a:gd name="connsiteX36" fmla="*/ 3710 w 10000"/>
              <a:gd name="connsiteY36" fmla="*/ 8261 h 9990"/>
              <a:gd name="connsiteX37" fmla="*/ 3794 w 10000"/>
              <a:gd name="connsiteY37" fmla="*/ 8003 h 9990"/>
              <a:gd name="connsiteX38" fmla="*/ 3888 w 10000"/>
              <a:gd name="connsiteY38" fmla="*/ 7741 h 9990"/>
              <a:gd name="connsiteX39" fmla="*/ 3994 w 10000"/>
              <a:gd name="connsiteY39" fmla="*/ 7483 h 9990"/>
              <a:gd name="connsiteX40" fmla="*/ 4110 w 10000"/>
              <a:gd name="connsiteY40" fmla="*/ 7235 h 9990"/>
              <a:gd name="connsiteX41" fmla="*/ 4236 w 10000"/>
              <a:gd name="connsiteY41" fmla="*/ 7000 h 9990"/>
              <a:gd name="connsiteX42" fmla="*/ 4363 w 10000"/>
              <a:gd name="connsiteY42" fmla="*/ 6769 h 9990"/>
              <a:gd name="connsiteX43" fmla="*/ 4511 w 10000"/>
              <a:gd name="connsiteY43" fmla="*/ 6547 h 9990"/>
              <a:gd name="connsiteX44" fmla="*/ 4658 w 10000"/>
              <a:gd name="connsiteY44" fmla="*/ 6339 h 9990"/>
              <a:gd name="connsiteX45" fmla="*/ 4816 w 10000"/>
              <a:gd name="connsiteY45" fmla="*/ 6131 h 9990"/>
              <a:gd name="connsiteX46" fmla="*/ 4984 w 10000"/>
              <a:gd name="connsiteY46" fmla="*/ 5939 h 9990"/>
              <a:gd name="connsiteX47" fmla="*/ 5164 w 10000"/>
              <a:gd name="connsiteY47" fmla="*/ 5756 h 9990"/>
              <a:gd name="connsiteX48" fmla="*/ 5343 w 10000"/>
              <a:gd name="connsiteY48" fmla="*/ 5575 h 9990"/>
              <a:gd name="connsiteX49" fmla="*/ 5522 w 10000"/>
              <a:gd name="connsiteY49" fmla="*/ 5407 h 9990"/>
              <a:gd name="connsiteX50" fmla="*/ 5723 w 10000"/>
              <a:gd name="connsiteY50" fmla="*/ 5261 h 9990"/>
              <a:gd name="connsiteX51" fmla="*/ 5923 w 10000"/>
              <a:gd name="connsiteY51" fmla="*/ 5120 h 9990"/>
              <a:gd name="connsiteX52" fmla="*/ 6133 w 10000"/>
              <a:gd name="connsiteY52" fmla="*/ 4991 h 9990"/>
              <a:gd name="connsiteX53" fmla="*/ 6343 w 10000"/>
              <a:gd name="connsiteY53" fmla="*/ 4874 h 9990"/>
              <a:gd name="connsiteX54" fmla="*/ 6554 w 10000"/>
              <a:gd name="connsiteY54" fmla="*/ 4770 h 9990"/>
              <a:gd name="connsiteX55" fmla="*/ 6775 w 10000"/>
              <a:gd name="connsiteY55" fmla="*/ 4667 h 9990"/>
              <a:gd name="connsiteX56" fmla="*/ 7008 w 10000"/>
              <a:gd name="connsiteY56" fmla="*/ 4587 h 9990"/>
              <a:gd name="connsiteX57" fmla="*/ 7240 w 10000"/>
              <a:gd name="connsiteY57" fmla="*/ 4522 h 9990"/>
              <a:gd name="connsiteX58" fmla="*/ 7472 w 10000"/>
              <a:gd name="connsiteY58" fmla="*/ 4470 h 9990"/>
              <a:gd name="connsiteX59" fmla="*/ 7713 w 10000"/>
              <a:gd name="connsiteY59" fmla="*/ 4431 h 9990"/>
              <a:gd name="connsiteX60" fmla="*/ 7956 w 10000"/>
              <a:gd name="connsiteY60" fmla="*/ 4417 h 9990"/>
              <a:gd name="connsiteX61" fmla="*/ 8198 w 10000"/>
              <a:gd name="connsiteY61" fmla="*/ 4402 h 9990"/>
              <a:gd name="connsiteX62" fmla="*/ 10000 w 10000"/>
              <a:gd name="connsiteY62" fmla="*/ 2197 h 9990"/>
              <a:gd name="connsiteX0" fmla="*/ 10000 w 10000"/>
              <a:gd name="connsiteY0" fmla="*/ 2157 h 9958"/>
              <a:gd name="connsiteX1" fmla="*/ 7345 w 10000"/>
              <a:gd name="connsiteY1" fmla="*/ 0 h 9958"/>
              <a:gd name="connsiteX2" fmla="*/ 6924 w 10000"/>
              <a:gd name="connsiteY2" fmla="*/ 66 h 9958"/>
              <a:gd name="connsiteX3" fmla="*/ 6513 w 10000"/>
              <a:gd name="connsiteY3" fmla="*/ 155 h 9958"/>
              <a:gd name="connsiteX4" fmla="*/ 6112 w 10000"/>
              <a:gd name="connsiteY4" fmla="*/ 273 h 9958"/>
              <a:gd name="connsiteX5" fmla="*/ 5712 w 10000"/>
              <a:gd name="connsiteY5" fmla="*/ 416 h 9958"/>
              <a:gd name="connsiteX6" fmla="*/ 5322 w 10000"/>
              <a:gd name="connsiteY6" fmla="*/ 572 h 9958"/>
              <a:gd name="connsiteX7" fmla="*/ 4943 w 10000"/>
              <a:gd name="connsiteY7" fmla="*/ 765 h 9958"/>
              <a:gd name="connsiteX8" fmla="*/ 4573 w 10000"/>
              <a:gd name="connsiteY8" fmla="*/ 964 h 9958"/>
              <a:gd name="connsiteX9" fmla="*/ 4215 w 10000"/>
              <a:gd name="connsiteY9" fmla="*/ 1193 h 9958"/>
              <a:gd name="connsiteX10" fmla="*/ 3857 w 10000"/>
              <a:gd name="connsiteY10" fmla="*/ 1442 h 9958"/>
              <a:gd name="connsiteX11" fmla="*/ 3521 w 10000"/>
              <a:gd name="connsiteY11" fmla="*/ 1717 h 9958"/>
              <a:gd name="connsiteX12" fmla="*/ 3193 w 10000"/>
              <a:gd name="connsiteY12" fmla="*/ 2001 h 9958"/>
              <a:gd name="connsiteX13" fmla="*/ 2877 w 10000"/>
              <a:gd name="connsiteY13" fmla="*/ 2302 h 9958"/>
              <a:gd name="connsiteX14" fmla="*/ 2572 w 10000"/>
              <a:gd name="connsiteY14" fmla="*/ 2627 h 9958"/>
              <a:gd name="connsiteX15" fmla="*/ 2276 w 10000"/>
              <a:gd name="connsiteY15" fmla="*/ 2975 h 9958"/>
              <a:gd name="connsiteX16" fmla="*/ 2004 w 10000"/>
              <a:gd name="connsiteY16" fmla="*/ 3326 h 9958"/>
              <a:gd name="connsiteX17" fmla="*/ 1740 w 10000"/>
              <a:gd name="connsiteY17" fmla="*/ 3703 h 9958"/>
              <a:gd name="connsiteX18" fmla="*/ 1497 w 10000"/>
              <a:gd name="connsiteY18" fmla="*/ 4097 h 9958"/>
              <a:gd name="connsiteX19" fmla="*/ 1254 w 10000"/>
              <a:gd name="connsiteY19" fmla="*/ 4498 h 9958"/>
              <a:gd name="connsiteX20" fmla="*/ 1045 w 10000"/>
              <a:gd name="connsiteY20" fmla="*/ 4914 h 9958"/>
              <a:gd name="connsiteX21" fmla="*/ 844 w 10000"/>
              <a:gd name="connsiteY21" fmla="*/ 5342 h 9958"/>
              <a:gd name="connsiteX22" fmla="*/ 654 w 10000"/>
              <a:gd name="connsiteY22" fmla="*/ 5798 h 9958"/>
              <a:gd name="connsiteX23" fmla="*/ 486 w 10000"/>
              <a:gd name="connsiteY23" fmla="*/ 6252 h 9958"/>
              <a:gd name="connsiteX24" fmla="*/ 336 w 10000"/>
              <a:gd name="connsiteY24" fmla="*/ 6721 h 9958"/>
              <a:gd name="connsiteX25" fmla="*/ 200 w 10000"/>
              <a:gd name="connsiteY25" fmla="*/ 7200 h 9958"/>
              <a:gd name="connsiteX26" fmla="*/ 96 w 10000"/>
              <a:gd name="connsiteY26" fmla="*/ 7684 h 9958"/>
              <a:gd name="connsiteX27" fmla="*/ 0 w 10000"/>
              <a:gd name="connsiteY27" fmla="*/ 8188 h 9958"/>
              <a:gd name="connsiteX28" fmla="*/ 2356 w 10000"/>
              <a:gd name="connsiteY28" fmla="*/ 7440 h 9958"/>
              <a:gd name="connsiteX29" fmla="*/ 3426 w 10000"/>
              <a:gd name="connsiteY29" fmla="*/ 9958 h 9958"/>
              <a:gd name="connsiteX30" fmla="*/ 3446 w 10000"/>
              <a:gd name="connsiteY30" fmla="*/ 9659 h 9958"/>
              <a:gd name="connsiteX31" fmla="*/ 3467 w 10000"/>
              <a:gd name="connsiteY31" fmla="*/ 9360 h 9958"/>
              <a:gd name="connsiteX32" fmla="*/ 3510 w 10000"/>
              <a:gd name="connsiteY32" fmla="*/ 9075 h 9958"/>
              <a:gd name="connsiteX33" fmla="*/ 3562 w 10000"/>
              <a:gd name="connsiteY33" fmla="*/ 8787 h 9958"/>
              <a:gd name="connsiteX34" fmla="*/ 3637 w 10000"/>
              <a:gd name="connsiteY34" fmla="*/ 8519 h 9958"/>
              <a:gd name="connsiteX35" fmla="*/ 3710 w 10000"/>
              <a:gd name="connsiteY35" fmla="*/ 8227 h 9958"/>
              <a:gd name="connsiteX36" fmla="*/ 3794 w 10000"/>
              <a:gd name="connsiteY36" fmla="*/ 7969 h 9958"/>
              <a:gd name="connsiteX37" fmla="*/ 3888 w 10000"/>
              <a:gd name="connsiteY37" fmla="*/ 7707 h 9958"/>
              <a:gd name="connsiteX38" fmla="*/ 3994 w 10000"/>
              <a:gd name="connsiteY38" fmla="*/ 7448 h 9958"/>
              <a:gd name="connsiteX39" fmla="*/ 4110 w 10000"/>
              <a:gd name="connsiteY39" fmla="*/ 7200 h 9958"/>
              <a:gd name="connsiteX40" fmla="*/ 4236 w 10000"/>
              <a:gd name="connsiteY40" fmla="*/ 6965 h 9958"/>
              <a:gd name="connsiteX41" fmla="*/ 4363 w 10000"/>
              <a:gd name="connsiteY41" fmla="*/ 6734 h 9958"/>
              <a:gd name="connsiteX42" fmla="*/ 4511 w 10000"/>
              <a:gd name="connsiteY42" fmla="*/ 6512 h 9958"/>
              <a:gd name="connsiteX43" fmla="*/ 4658 w 10000"/>
              <a:gd name="connsiteY43" fmla="*/ 6303 h 9958"/>
              <a:gd name="connsiteX44" fmla="*/ 4816 w 10000"/>
              <a:gd name="connsiteY44" fmla="*/ 6095 h 9958"/>
              <a:gd name="connsiteX45" fmla="*/ 4984 w 10000"/>
              <a:gd name="connsiteY45" fmla="*/ 5903 h 9958"/>
              <a:gd name="connsiteX46" fmla="*/ 5164 w 10000"/>
              <a:gd name="connsiteY46" fmla="*/ 5720 h 9958"/>
              <a:gd name="connsiteX47" fmla="*/ 5343 w 10000"/>
              <a:gd name="connsiteY47" fmla="*/ 5539 h 9958"/>
              <a:gd name="connsiteX48" fmla="*/ 5522 w 10000"/>
              <a:gd name="connsiteY48" fmla="*/ 5370 h 9958"/>
              <a:gd name="connsiteX49" fmla="*/ 5723 w 10000"/>
              <a:gd name="connsiteY49" fmla="*/ 5224 h 9958"/>
              <a:gd name="connsiteX50" fmla="*/ 5923 w 10000"/>
              <a:gd name="connsiteY50" fmla="*/ 5083 h 9958"/>
              <a:gd name="connsiteX51" fmla="*/ 6133 w 10000"/>
              <a:gd name="connsiteY51" fmla="*/ 4954 h 9958"/>
              <a:gd name="connsiteX52" fmla="*/ 6343 w 10000"/>
              <a:gd name="connsiteY52" fmla="*/ 4837 h 9958"/>
              <a:gd name="connsiteX53" fmla="*/ 6554 w 10000"/>
              <a:gd name="connsiteY53" fmla="*/ 4733 h 9958"/>
              <a:gd name="connsiteX54" fmla="*/ 6775 w 10000"/>
              <a:gd name="connsiteY54" fmla="*/ 4630 h 9958"/>
              <a:gd name="connsiteX55" fmla="*/ 7008 w 10000"/>
              <a:gd name="connsiteY55" fmla="*/ 4550 h 9958"/>
              <a:gd name="connsiteX56" fmla="*/ 7240 w 10000"/>
              <a:gd name="connsiteY56" fmla="*/ 4485 h 9958"/>
              <a:gd name="connsiteX57" fmla="*/ 7472 w 10000"/>
              <a:gd name="connsiteY57" fmla="*/ 4432 h 9958"/>
              <a:gd name="connsiteX58" fmla="*/ 7713 w 10000"/>
              <a:gd name="connsiteY58" fmla="*/ 4393 h 9958"/>
              <a:gd name="connsiteX59" fmla="*/ 7956 w 10000"/>
              <a:gd name="connsiteY59" fmla="*/ 4379 h 9958"/>
              <a:gd name="connsiteX60" fmla="*/ 8198 w 10000"/>
              <a:gd name="connsiteY60" fmla="*/ 4364 h 9958"/>
              <a:gd name="connsiteX61" fmla="*/ 10000 w 10000"/>
              <a:gd name="connsiteY61" fmla="*/ 2157 h 9958"/>
              <a:gd name="connsiteX0" fmla="*/ 10000 w 10000"/>
              <a:gd name="connsiteY0" fmla="*/ 2100 h 9934"/>
              <a:gd name="connsiteX1" fmla="*/ 6924 w 10000"/>
              <a:gd name="connsiteY1" fmla="*/ 0 h 9934"/>
              <a:gd name="connsiteX2" fmla="*/ 6513 w 10000"/>
              <a:gd name="connsiteY2" fmla="*/ 90 h 9934"/>
              <a:gd name="connsiteX3" fmla="*/ 6112 w 10000"/>
              <a:gd name="connsiteY3" fmla="*/ 208 h 9934"/>
              <a:gd name="connsiteX4" fmla="*/ 5712 w 10000"/>
              <a:gd name="connsiteY4" fmla="*/ 352 h 9934"/>
              <a:gd name="connsiteX5" fmla="*/ 5322 w 10000"/>
              <a:gd name="connsiteY5" fmla="*/ 508 h 9934"/>
              <a:gd name="connsiteX6" fmla="*/ 4943 w 10000"/>
              <a:gd name="connsiteY6" fmla="*/ 702 h 9934"/>
              <a:gd name="connsiteX7" fmla="*/ 4573 w 10000"/>
              <a:gd name="connsiteY7" fmla="*/ 902 h 9934"/>
              <a:gd name="connsiteX8" fmla="*/ 4215 w 10000"/>
              <a:gd name="connsiteY8" fmla="*/ 1132 h 9934"/>
              <a:gd name="connsiteX9" fmla="*/ 3857 w 10000"/>
              <a:gd name="connsiteY9" fmla="*/ 1382 h 9934"/>
              <a:gd name="connsiteX10" fmla="*/ 3521 w 10000"/>
              <a:gd name="connsiteY10" fmla="*/ 1658 h 9934"/>
              <a:gd name="connsiteX11" fmla="*/ 3193 w 10000"/>
              <a:gd name="connsiteY11" fmla="*/ 1943 h 9934"/>
              <a:gd name="connsiteX12" fmla="*/ 2877 w 10000"/>
              <a:gd name="connsiteY12" fmla="*/ 2246 h 9934"/>
              <a:gd name="connsiteX13" fmla="*/ 2572 w 10000"/>
              <a:gd name="connsiteY13" fmla="*/ 2572 h 9934"/>
              <a:gd name="connsiteX14" fmla="*/ 2276 w 10000"/>
              <a:gd name="connsiteY14" fmla="*/ 2922 h 9934"/>
              <a:gd name="connsiteX15" fmla="*/ 2004 w 10000"/>
              <a:gd name="connsiteY15" fmla="*/ 3274 h 9934"/>
              <a:gd name="connsiteX16" fmla="*/ 1740 w 10000"/>
              <a:gd name="connsiteY16" fmla="*/ 3653 h 9934"/>
              <a:gd name="connsiteX17" fmla="*/ 1497 w 10000"/>
              <a:gd name="connsiteY17" fmla="*/ 4048 h 9934"/>
              <a:gd name="connsiteX18" fmla="*/ 1254 w 10000"/>
              <a:gd name="connsiteY18" fmla="*/ 4451 h 9934"/>
              <a:gd name="connsiteX19" fmla="*/ 1045 w 10000"/>
              <a:gd name="connsiteY19" fmla="*/ 4869 h 9934"/>
              <a:gd name="connsiteX20" fmla="*/ 844 w 10000"/>
              <a:gd name="connsiteY20" fmla="*/ 5299 h 9934"/>
              <a:gd name="connsiteX21" fmla="*/ 654 w 10000"/>
              <a:gd name="connsiteY21" fmla="*/ 5756 h 9934"/>
              <a:gd name="connsiteX22" fmla="*/ 486 w 10000"/>
              <a:gd name="connsiteY22" fmla="*/ 6212 h 9934"/>
              <a:gd name="connsiteX23" fmla="*/ 336 w 10000"/>
              <a:gd name="connsiteY23" fmla="*/ 6683 h 9934"/>
              <a:gd name="connsiteX24" fmla="*/ 200 w 10000"/>
              <a:gd name="connsiteY24" fmla="*/ 7164 h 9934"/>
              <a:gd name="connsiteX25" fmla="*/ 96 w 10000"/>
              <a:gd name="connsiteY25" fmla="*/ 7650 h 9934"/>
              <a:gd name="connsiteX26" fmla="*/ 0 w 10000"/>
              <a:gd name="connsiteY26" fmla="*/ 8157 h 9934"/>
              <a:gd name="connsiteX27" fmla="*/ 2356 w 10000"/>
              <a:gd name="connsiteY27" fmla="*/ 7405 h 9934"/>
              <a:gd name="connsiteX28" fmla="*/ 3426 w 10000"/>
              <a:gd name="connsiteY28" fmla="*/ 9934 h 9934"/>
              <a:gd name="connsiteX29" fmla="*/ 3446 w 10000"/>
              <a:gd name="connsiteY29" fmla="*/ 9634 h 9934"/>
              <a:gd name="connsiteX30" fmla="*/ 3467 w 10000"/>
              <a:gd name="connsiteY30" fmla="*/ 9333 h 9934"/>
              <a:gd name="connsiteX31" fmla="*/ 3510 w 10000"/>
              <a:gd name="connsiteY31" fmla="*/ 9047 h 9934"/>
              <a:gd name="connsiteX32" fmla="*/ 3562 w 10000"/>
              <a:gd name="connsiteY32" fmla="*/ 8758 h 9934"/>
              <a:gd name="connsiteX33" fmla="*/ 3637 w 10000"/>
              <a:gd name="connsiteY33" fmla="*/ 8489 h 9934"/>
              <a:gd name="connsiteX34" fmla="*/ 3710 w 10000"/>
              <a:gd name="connsiteY34" fmla="*/ 8196 h 9934"/>
              <a:gd name="connsiteX35" fmla="*/ 3794 w 10000"/>
              <a:gd name="connsiteY35" fmla="*/ 7937 h 9934"/>
              <a:gd name="connsiteX36" fmla="*/ 3888 w 10000"/>
              <a:gd name="connsiteY36" fmla="*/ 7674 h 9934"/>
              <a:gd name="connsiteX37" fmla="*/ 3994 w 10000"/>
              <a:gd name="connsiteY37" fmla="*/ 7413 h 9934"/>
              <a:gd name="connsiteX38" fmla="*/ 4110 w 10000"/>
              <a:gd name="connsiteY38" fmla="*/ 7164 h 9934"/>
              <a:gd name="connsiteX39" fmla="*/ 4236 w 10000"/>
              <a:gd name="connsiteY39" fmla="*/ 6928 h 9934"/>
              <a:gd name="connsiteX40" fmla="*/ 4363 w 10000"/>
              <a:gd name="connsiteY40" fmla="*/ 6696 h 9934"/>
              <a:gd name="connsiteX41" fmla="*/ 4511 w 10000"/>
              <a:gd name="connsiteY41" fmla="*/ 6473 h 9934"/>
              <a:gd name="connsiteX42" fmla="*/ 4658 w 10000"/>
              <a:gd name="connsiteY42" fmla="*/ 6264 h 9934"/>
              <a:gd name="connsiteX43" fmla="*/ 4816 w 10000"/>
              <a:gd name="connsiteY43" fmla="*/ 6055 h 9934"/>
              <a:gd name="connsiteX44" fmla="*/ 4984 w 10000"/>
              <a:gd name="connsiteY44" fmla="*/ 5862 h 9934"/>
              <a:gd name="connsiteX45" fmla="*/ 5164 w 10000"/>
              <a:gd name="connsiteY45" fmla="*/ 5678 h 9934"/>
              <a:gd name="connsiteX46" fmla="*/ 5343 w 10000"/>
              <a:gd name="connsiteY46" fmla="*/ 5496 h 9934"/>
              <a:gd name="connsiteX47" fmla="*/ 5522 w 10000"/>
              <a:gd name="connsiteY47" fmla="*/ 5327 h 9934"/>
              <a:gd name="connsiteX48" fmla="*/ 5723 w 10000"/>
              <a:gd name="connsiteY48" fmla="*/ 5180 h 9934"/>
              <a:gd name="connsiteX49" fmla="*/ 5923 w 10000"/>
              <a:gd name="connsiteY49" fmla="*/ 5038 h 9934"/>
              <a:gd name="connsiteX50" fmla="*/ 6133 w 10000"/>
              <a:gd name="connsiteY50" fmla="*/ 4909 h 9934"/>
              <a:gd name="connsiteX51" fmla="*/ 6343 w 10000"/>
              <a:gd name="connsiteY51" fmla="*/ 4791 h 9934"/>
              <a:gd name="connsiteX52" fmla="*/ 6554 w 10000"/>
              <a:gd name="connsiteY52" fmla="*/ 4687 h 9934"/>
              <a:gd name="connsiteX53" fmla="*/ 6775 w 10000"/>
              <a:gd name="connsiteY53" fmla="*/ 4584 h 9934"/>
              <a:gd name="connsiteX54" fmla="*/ 7008 w 10000"/>
              <a:gd name="connsiteY54" fmla="*/ 4503 h 9934"/>
              <a:gd name="connsiteX55" fmla="*/ 7240 w 10000"/>
              <a:gd name="connsiteY55" fmla="*/ 4438 h 9934"/>
              <a:gd name="connsiteX56" fmla="*/ 7472 w 10000"/>
              <a:gd name="connsiteY56" fmla="*/ 4385 h 9934"/>
              <a:gd name="connsiteX57" fmla="*/ 7713 w 10000"/>
              <a:gd name="connsiteY57" fmla="*/ 4346 h 9934"/>
              <a:gd name="connsiteX58" fmla="*/ 7956 w 10000"/>
              <a:gd name="connsiteY58" fmla="*/ 4331 h 9934"/>
              <a:gd name="connsiteX59" fmla="*/ 8198 w 10000"/>
              <a:gd name="connsiteY59" fmla="*/ 4316 h 9934"/>
              <a:gd name="connsiteX60" fmla="*/ 10000 w 10000"/>
              <a:gd name="connsiteY60" fmla="*/ 2100 h 9934"/>
              <a:gd name="connsiteX0" fmla="*/ 10000 w 10000"/>
              <a:gd name="connsiteY0" fmla="*/ 2023 h 9909"/>
              <a:gd name="connsiteX1" fmla="*/ 6513 w 10000"/>
              <a:gd name="connsiteY1" fmla="*/ 0 h 9909"/>
              <a:gd name="connsiteX2" fmla="*/ 6112 w 10000"/>
              <a:gd name="connsiteY2" fmla="*/ 118 h 9909"/>
              <a:gd name="connsiteX3" fmla="*/ 5712 w 10000"/>
              <a:gd name="connsiteY3" fmla="*/ 263 h 9909"/>
              <a:gd name="connsiteX4" fmla="*/ 5322 w 10000"/>
              <a:gd name="connsiteY4" fmla="*/ 420 h 9909"/>
              <a:gd name="connsiteX5" fmla="*/ 4943 w 10000"/>
              <a:gd name="connsiteY5" fmla="*/ 616 h 9909"/>
              <a:gd name="connsiteX6" fmla="*/ 4573 w 10000"/>
              <a:gd name="connsiteY6" fmla="*/ 817 h 9909"/>
              <a:gd name="connsiteX7" fmla="*/ 4215 w 10000"/>
              <a:gd name="connsiteY7" fmla="*/ 1049 h 9909"/>
              <a:gd name="connsiteX8" fmla="*/ 3857 w 10000"/>
              <a:gd name="connsiteY8" fmla="*/ 1300 h 9909"/>
              <a:gd name="connsiteX9" fmla="*/ 3521 w 10000"/>
              <a:gd name="connsiteY9" fmla="*/ 1578 h 9909"/>
              <a:gd name="connsiteX10" fmla="*/ 3193 w 10000"/>
              <a:gd name="connsiteY10" fmla="*/ 1865 h 9909"/>
              <a:gd name="connsiteX11" fmla="*/ 2877 w 10000"/>
              <a:gd name="connsiteY11" fmla="*/ 2170 h 9909"/>
              <a:gd name="connsiteX12" fmla="*/ 2572 w 10000"/>
              <a:gd name="connsiteY12" fmla="*/ 2498 h 9909"/>
              <a:gd name="connsiteX13" fmla="*/ 2276 w 10000"/>
              <a:gd name="connsiteY13" fmla="*/ 2850 h 9909"/>
              <a:gd name="connsiteX14" fmla="*/ 2004 w 10000"/>
              <a:gd name="connsiteY14" fmla="*/ 3205 h 9909"/>
              <a:gd name="connsiteX15" fmla="*/ 1740 w 10000"/>
              <a:gd name="connsiteY15" fmla="*/ 3586 h 9909"/>
              <a:gd name="connsiteX16" fmla="*/ 1497 w 10000"/>
              <a:gd name="connsiteY16" fmla="*/ 3984 h 9909"/>
              <a:gd name="connsiteX17" fmla="*/ 1254 w 10000"/>
              <a:gd name="connsiteY17" fmla="*/ 4390 h 9909"/>
              <a:gd name="connsiteX18" fmla="*/ 1045 w 10000"/>
              <a:gd name="connsiteY18" fmla="*/ 4810 h 9909"/>
              <a:gd name="connsiteX19" fmla="*/ 844 w 10000"/>
              <a:gd name="connsiteY19" fmla="*/ 5243 h 9909"/>
              <a:gd name="connsiteX20" fmla="*/ 654 w 10000"/>
              <a:gd name="connsiteY20" fmla="*/ 5703 h 9909"/>
              <a:gd name="connsiteX21" fmla="*/ 486 w 10000"/>
              <a:gd name="connsiteY21" fmla="*/ 6162 h 9909"/>
              <a:gd name="connsiteX22" fmla="*/ 336 w 10000"/>
              <a:gd name="connsiteY22" fmla="*/ 6636 h 9909"/>
              <a:gd name="connsiteX23" fmla="*/ 200 w 10000"/>
              <a:gd name="connsiteY23" fmla="*/ 7121 h 9909"/>
              <a:gd name="connsiteX24" fmla="*/ 96 w 10000"/>
              <a:gd name="connsiteY24" fmla="*/ 7610 h 9909"/>
              <a:gd name="connsiteX25" fmla="*/ 0 w 10000"/>
              <a:gd name="connsiteY25" fmla="*/ 8120 h 9909"/>
              <a:gd name="connsiteX26" fmla="*/ 2356 w 10000"/>
              <a:gd name="connsiteY26" fmla="*/ 7363 h 9909"/>
              <a:gd name="connsiteX27" fmla="*/ 3426 w 10000"/>
              <a:gd name="connsiteY27" fmla="*/ 9909 h 9909"/>
              <a:gd name="connsiteX28" fmla="*/ 3446 w 10000"/>
              <a:gd name="connsiteY28" fmla="*/ 9607 h 9909"/>
              <a:gd name="connsiteX29" fmla="*/ 3467 w 10000"/>
              <a:gd name="connsiteY29" fmla="*/ 9304 h 9909"/>
              <a:gd name="connsiteX30" fmla="*/ 3510 w 10000"/>
              <a:gd name="connsiteY30" fmla="*/ 9016 h 9909"/>
              <a:gd name="connsiteX31" fmla="*/ 3562 w 10000"/>
              <a:gd name="connsiteY31" fmla="*/ 8725 h 9909"/>
              <a:gd name="connsiteX32" fmla="*/ 3637 w 10000"/>
              <a:gd name="connsiteY32" fmla="*/ 8454 h 9909"/>
              <a:gd name="connsiteX33" fmla="*/ 3710 w 10000"/>
              <a:gd name="connsiteY33" fmla="*/ 8159 h 9909"/>
              <a:gd name="connsiteX34" fmla="*/ 3794 w 10000"/>
              <a:gd name="connsiteY34" fmla="*/ 7899 h 9909"/>
              <a:gd name="connsiteX35" fmla="*/ 3888 w 10000"/>
              <a:gd name="connsiteY35" fmla="*/ 7634 h 9909"/>
              <a:gd name="connsiteX36" fmla="*/ 3994 w 10000"/>
              <a:gd name="connsiteY36" fmla="*/ 7371 h 9909"/>
              <a:gd name="connsiteX37" fmla="*/ 4110 w 10000"/>
              <a:gd name="connsiteY37" fmla="*/ 7121 h 9909"/>
              <a:gd name="connsiteX38" fmla="*/ 4236 w 10000"/>
              <a:gd name="connsiteY38" fmla="*/ 6883 h 9909"/>
              <a:gd name="connsiteX39" fmla="*/ 4363 w 10000"/>
              <a:gd name="connsiteY39" fmla="*/ 6649 h 9909"/>
              <a:gd name="connsiteX40" fmla="*/ 4511 w 10000"/>
              <a:gd name="connsiteY40" fmla="*/ 6425 h 9909"/>
              <a:gd name="connsiteX41" fmla="*/ 4658 w 10000"/>
              <a:gd name="connsiteY41" fmla="*/ 6215 h 9909"/>
              <a:gd name="connsiteX42" fmla="*/ 4816 w 10000"/>
              <a:gd name="connsiteY42" fmla="*/ 6004 h 9909"/>
              <a:gd name="connsiteX43" fmla="*/ 4984 w 10000"/>
              <a:gd name="connsiteY43" fmla="*/ 5810 h 9909"/>
              <a:gd name="connsiteX44" fmla="*/ 5164 w 10000"/>
              <a:gd name="connsiteY44" fmla="*/ 5625 h 9909"/>
              <a:gd name="connsiteX45" fmla="*/ 5343 w 10000"/>
              <a:gd name="connsiteY45" fmla="*/ 5442 h 9909"/>
              <a:gd name="connsiteX46" fmla="*/ 5522 w 10000"/>
              <a:gd name="connsiteY46" fmla="*/ 5271 h 9909"/>
              <a:gd name="connsiteX47" fmla="*/ 5723 w 10000"/>
              <a:gd name="connsiteY47" fmla="*/ 5123 h 9909"/>
              <a:gd name="connsiteX48" fmla="*/ 5923 w 10000"/>
              <a:gd name="connsiteY48" fmla="*/ 4980 h 9909"/>
              <a:gd name="connsiteX49" fmla="*/ 6133 w 10000"/>
              <a:gd name="connsiteY49" fmla="*/ 4851 h 9909"/>
              <a:gd name="connsiteX50" fmla="*/ 6343 w 10000"/>
              <a:gd name="connsiteY50" fmla="*/ 4732 h 9909"/>
              <a:gd name="connsiteX51" fmla="*/ 6554 w 10000"/>
              <a:gd name="connsiteY51" fmla="*/ 4627 h 9909"/>
              <a:gd name="connsiteX52" fmla="*/ 6775 w 10000"/>
              <a:gd name="connsiteY52" fmla="*/ 4523 h 9909"/>
              <a:gd name="connsiteX53" fmla="*/ 7008 w 10000"/>
              <a:gd name="connsiteY53" fmla="*/ 4442 h 9909"/>
              <a:gd name="connsiteX54" fmla="*/ 7240 w 10000"/>
              <a:gd name="connsiteY54" fmla="*/ 4376 h 9909"/>
              <a:gd name="connsiteX55" fmla="*/ 7472 w 10000"/>
              <a:gd name="connsiteY55" fmla="*/ 4323 h 9909"/>
              <a:gd name="connsiteX56" fmla="*/ 7713 w 10000"/>
              <a:gd name="connsiteY56" fmla="*/ 4284 h 9909"/>
              <a:gd name="connsiteX57" fmla="*/ 7956 w 10000"/>
              <a:gd name="connsiteY57" fmla="*/ 4269 h 9909"/>
              <a:gd name="connsiteX58" fmla="*/ 8198 w 10000"/>
              <a:gd name="connsiteY58" fmla="*/ 4254 h 9909"/>
              <a:gd name="connsiteX59" fmla="*/ 10000 w 10000"/>
              <a:gd name="connsiteY59" fmla="*/ 2023 h 9909"/>
              <a:gd name="connsiteX0" fmla="*/ 10000 w 10000"/>
              <a:gd name="connsiteY0" fmla="*/ 1923 h 9881"/>
              <a:gd name="connsiteX1" fmla="*/ 6112 w 10000"/>
              <a:gd name="connsiteY1" fmla="*/ 0 h 9881"/>
              <a:gd name="connsiteX2" fmla="*/ 5712 w 10000"/>
              <a:gd name="connsiteY2" fmla="*/ 146 h 9881"/>
              <a:gd name="connsiteX3" fmla="*/ 5322 w 10000"/>
              <a:gd name="connsiteY3" fmla="*/ 305 h 9881"/>
              <a:gd name="connsiteX4" fmla="*/ 4943 w 10000"/>
              <a:gd name="connsiteY4" fmla="*/ 503 h 9881"/>
              <a:gd name="connsiteX5" fmla="*/ 4573 w 10000"/>
              <a:gd name="connsiteY5" fmla="*/ 706 h 9881"/>
              <a:gd name="connsiteX6" fmla="*/ 4215 w 10000"/>
              <a:gd name="connsiteY6" fmla="*/ 940 h 9881"/>
              <a:gd name="connsiteX7" fmla="*/ 3857 w 10000"/>
              <a:gd name="connsiteY7" fmla="*/ 1193 h 9881"/>
              <a:gd name="connsiteX8" fmla="*/ 3521 w 10000"/>
              <a:gd name="connsiteY8" fmla="*/ 1473 h 9881"/>
              <a:gd name="connsiteX9" fmla="*/ 3193 w 10000"/>
              <a:gd name="connsiteY9" fmla="*/ 1763 h 9881"/>
              <a:gd name="connsiteX10" fmla="*/ 2877 w 10000"/>
              <a:gd name="connsiteY10" fmla="*/ 2071 h 9881"/>
              <a:gd name="connsiteX11" fmla="*/ 2572 w 10000"/>
              <a:gd name="connsiteY11" fmla="*/ 2402 h 9881"/>
              <a:gd name="connsiteX12" fmla="*/ 2276 w 10000"/>
              <a:gd name="connsiteY12" fmla="*/ 2757 h 9881"/>
              <a:gd name="connsiteX13" fmla="*/ 2004 w 10000"/>
              <a:gd name="connsiteY13" fmla="*/ 3115 h 9881"/>
              <a:gd name="connsiteX14" fmla="*/ 1740 w 10000"/>
              <a:gd name="connsiteY14" fmla="*/ 3500 h 9881"/>
              <a:gd name="connsiteX15" fmla="*/ 1497 w 10000"/>
              <a:gd name="connsiteY15" fmla="*/ 3902 h 9881"/>
              <a:gd name="connsiteX16" fmla="*/ 1254 w 10000"/>
              <a:gd name="connsiteY16" fmla="*/ 4311 h 9881"/>
              <a:gd name="connsiteX17" fmla="*/ 1045 w 10000"/>
              <a:gd name="connsiteY17" fmla="*/ 4735 h 9881"/>
              <a:gd name="connsiteX18" fmla="*/ 844 w 10000"/>
              <a:gd name="connsiteY18" fmla="*/ 5172 h 9881"/>
              <a:gd name="connsiteX19" fmla="*/ 654 w 10000"/>
              <a:gd name="connsiteY19" fmla="*/ 5636 h 9881"/>
              <a:gd name="connsiteX20" fmla="*/ 486 w 10000"/>
              <a:gd name="connsiteY20" fmla="*/ 6100 h 9881"/>
              <a:gd name="connsiteX21" fmla="*/ 336 w 10000"/>
              <a:gd name="connsiteY21" fmla="*/ 6578 h 9881"/>
              <a:gd name="connsiteX22" fmla="*/ 200 w 10000"/>
              <a:gd name="connsiteY22" fmla="*/ 7067 h 9881"/>
              <a:gd name="connsiteX23" fmla="*/ 96 w 10000"/>
              <a:gd name="connsiteY23" fmla="*/ 7561 h 9881"/>
              <a:gd name="connsiteX24" fmla="*/ 0 w 10000"/>
              <a:gd name="connsiteY24" fmla="*/ 8076 h 9881"/>
              <a:gd name="connsiteX25" fmla="*/ 2356 w 10000"/>
              <a:gd name="connsiteY25" fmla="*/ 7312 h 9881"/>
              <a:gd name="connsiteX26" fmla="*/ 3426 w 10000"/>
              <a:gd name="connsiteY26" fmla="*/ 9881 h 9881"/>
              <a:gd name="connsiteX27" fmla="*/ 3446 w 10000"/>
              <a:gd name="connsiteY27" fmla="*/ 9576 h 9881"/>
              <a:gd name="connsiteX28" fmla="*/ 3467 w 10000"/>
              <a:gd name="connsiteY28" fmla="*/ 9270 h 9881"/>
              <a:gd name="connsiteX29" fmla="*/ 3510 w 10000"/>
              <a:gd name="connsiteY29" fmla="*/ 8980 h 9881"/>
              <a:gd name="connsiteX30" fmla="*/ 3562 w 10000"/>
              <a:gd name="connsiteY30" fmla="*/ 8686 h 9881"/>
              <a:gd name="connsiteX31" fmla="*/ 3637 w 10000"/>
              <a:gd name="connsiteY31" fmla="*/ 8413 h 9881"/>
              <a:gd name="connsiteX32" fmla="*/ 3710 w 10000"/>
              <a:gd name="connsiteY32" fmla="*/ 8115 h 9881"/>
              <a:gd name="connsiteX33" fmla="*/ 3794 w 10000"/>
              <a:gd name="connsiteY33" fmla="*/ 7853 h 9881"/>
              <a:gd name="connsiteX34" fmla="*/ 3888 w 10000"/>
              <a:gd name="connsiteY34" fmla="*/ 7585 h 9881"/>
              <a:gd name="connsiteX35" fmla="*/ 3994 w 10000"/>
              <a:gd name="connsiteY35" fmla="*/ 7320 h 9881"/>
              <a:gd name="connsiteX36" fmla="*/ 4110 w 10000"/>
              <a:gd name="connsiteY36" fmla="*/ 7067 h 9881"/>
              <a:gd name="connsiteX37" fmla="*/ 4236 w 10000"/>
              <a:gd name="connsiteY37" fmla="*/ 6827 h 9881"/>
              <a:gd name="connsiteX38" fmla="*/ 4363 w 10000"/>
              <a:gd name="connsiteY38" fmla="*/ 6591 h 9881"/>
              <a:gd name="connsiteX39" fmla="*/ 4511 w 10000"/>
              <a:gd name="connsiteY39" fmla="*/ 6365 h 9881"/>
              <a:gd name="connsiteX40" fmla="*/ 4658 w 10000"/>
              <a:gd name="connsiteY40" fmla="*/ 6153 h 9881"/>
              <a:gd name="connsiteX41" fmla="*/ 4816 w 10000"/>
              <a:gd name="connsiteY41" fmla="*/ 5940 h 9881"/>
              <a:gd name="connsiteX42" fmla="*/ 4984 w 10000"/>
              <a:gd name="connsiteY42" fmla="*/ 5744 h 9881"/>
              <a:gd name="connsiteX43" fmla="*/ 5164 w 10000"/>
              <a:gd name="connsiteY43" fmla="*/ 5558 h 9881"/>
              <a:gd name="connsiteX44" fmla="*/ 5343 w 10000"/>
              <a:gd name="connsiteY44" fmla="*/ 5373 h 9881"/>
              <a:gd name="connsiteX45" fmla="*/ 5522 w 10000"/>
              <a:gd name="connsiteY45" fmla="*/ 5200 h 9881"/>
              <a:gd name="connsiteX46" fmla="*/ 5723 w 10000"/>
              <a:gd name="connsiteY46" fmla="*/ 5051 h 9881"/>
              <a:gd name="connsiteX47" fmla="*/ 5923 w 10000"/>
              <a:gd name="connsiteY47" fmla="*/ 4907 h 9881"/>
              <a:gd name="connsiteX48" fmla="*/ 6133 w 10000"/>
              <a:gd name="connsiteY48" fmla="*/ 4777 h 9881"/>
              <a:gd name="connsiteX49" fmla="*/ 6343 w 10000"/>
              <a:gd name="connsiteY49" fmla="*/ 4656 h 9881"/>
              <a:gd name="connsiteX50" fmla="*/ 6554 w 10000"/>
              <a:gd name="connsiteY50" fmla="*/ 4550 h 9881"/>
              <a:gd name="connsiteX51" fmla="*/ 6775 w 10000"/>
              <a:gd name="connsiteY51" fmla="*/ 4446 h 9881"/>
              <a:gd name="connsiteX52" fmla="*/ 7008 w 10000"/>
              <a:gd name="connsiteY52" fmla="*/ 4364 h 9881"/>
              <a:gd name="connsiteX53" fmla="*/ 7240 w 10000"/>
              <a:gd name="connsiteY53" fmla="*/ 4297 h 9881"/>
              <a:gd name="connsiteX54" fmla="*/ 7472 w 10000"/>
              <a:gd name="connsiteY54" fmla="*/ 4244 h 9881"/>
              <a:gd name="connsiteX55" fmla="*/ 7713 w 10000"/>
              <a:gd name="connsiteY55" fmla="*/ 4204 h 9881"/>
              <a:gd name="connsiteX56" fmla="*/ 7956 w 10000"/>
              <a:gd name="connsiteY56" fmla="*/ 4189 h 9881"/>
              <a:gd name="connsiteX57" fmla="*/ 8198 w 10000"/>
              <a:gd name="connsiteY57" fmla="*/ 4174 h 9881"/>
              <a:gd name="connsiteX58" fmla="*/ 10000 w 10000"/>
              <a:gd name="connsiteY58" fmla="*/ 1923 h 9881"/>
              <a:gd name="connsiteX0" fmla="*/ 10000 w 10000"/>
              <a:gd name="connsiteY0" fmla="*/ 1798 h 9852"/>
              <a:gd name="connsiteX1" fmla="*/ 5712 w 10000"/>
              <a:gd name="connsiteY1" fmla="*/ 0 h 9852"/>
              <a:gd name="connsiteX2" fmla="*/ 5322 w 10000"/>
              <a:gd name="connsiteY2" fmla="*/ 161 h 9852"/>
              <a:gd name="connsiteX3" fmla="*/ 4943 w 10000"/>
              <a:gd name="connsiteY3" fmla="*/ 361 h 9852"/>
              <a:gd name="connsiteX4" fmla="*/ 4573 w 10000"/>
              <a:gd name="connsiteY4" fmla="*/ 567 h 9852"/>
              <a:gd name="connsiteX5" fmla="*/ 4215 w 10000"/>
              <a:gd name="connsiteY5" fmla="*/ 803 h 9852"/>
              <a:gd name="connsiteX6" fmla="*/ 3857 w 10000"/>
              <a:gd name="connsiteY6" fmla="*/ 1059 h 9852"/>
              <a:gd name="connsiteX7" fmla="*/ 3521 w 10000"/>
              <a:gd name="connsiteY7" fmla="*/ 1343 h 9852"/>
              <a:gd name="connsiteX8" fmla="*/ 3193 w 10000"/>
              <a:gd name="connsiteY8" fmla="*/ 1636 h 9852"/>
              <a:gd name="connsiteX9" fmla="*/ 2877 w 10000"/>
              <a:gd name="connsiteY9" fmla="*/ 1948 h 9852"/>
              <a:gd name="connsiteX10" fmla="*/ 2572 w 10000"/>
              <a:gd name="connsiteY10" fmla="*/ 2283 h 9852"/>
              <a:gd name="connsiteX11" fmla="*/ 2276 w 10000"/>
              <a:gd name="connsiteY11" fmla="*/ 2642 h 9852"/>
              <a:gd name="connsiteX12" fmla="*/ 2004 w 10000"/>
              <a:gd name="connsiteY12" fmla="*/ 3005 h 9852"/>
              <a:gd name="connsiteX13" fmla="*/ 1740 w 10000"/>
              <a:gd name="connsiteY13" fmla="*/ 3394 h 9852"/>
              <a:gd name="connsiteX14" fmla="*/ 1497 w 10000"/>
              <a:gd name="connsiteY14" fmla="*/ 3801 h 9852"/>
              <a:gd name="connsiteX15" fmla="*/ 1254 w 10000"/>
              <a:gd name="connsiteY15" fmla="*/ 4215 h 9852"/>
              <a:gd name="connsiteX16" fmla="*/ 1045 w 10000"/>
              <a:gd name="connsiteY16" fmla="*/ 4644 h 9852"/>
              <a:gd name="connsiteX17" fmla="*/ 844 w 10000"/>
              <a:gd name="connsiteY17" fmla="*/ 5086 h 9852"/>
              <a:gd name="connsiteX18" fmla="*/ 654 w 10000"/>
              <a:gd name="connsiteY18" fmla="*/ 5556 h 9852"/>
              <a:gd name="connsiteX19" fmla="*/ 486 w 10000"/>
              <a:gd name="connsiteY19" fmla="*/ 6025 h 9852"/>
              <a:gd name="connsiteX20" fmla="*/ 336 w 10000"/>
              <a:gd name="connsiteY20" fmla="*/ 6509 h 9852"/>
              <a:gd name="connsiteX21" fmla="*/ 200 w 10000"/>
              <a:gd name="connsiteY21" fmla="*/ 7004 h 9852"/>
              <a:gd name="connsiteX22" fmla="*/ 96 w 10000"/>
              <a:gd name="connsiteY22" fmla="*/ 7504 h 9852"/>
              <a:gd name="connsiteX23" fmla="*/ 0 w 10000"/>
              <a:gd name="connsiteY23" fmla="*/ 8025 h 9852"/>
              <a:gd name="connsiteX24" fmla="*/ 2356 w 10000"/>
              <a:gd name="connsiteY24" fmla="*/ 7252 h 9852"/>
              <a:gd name="connsiteX25" fmla="*/ 3426 w 10000"/>
              <a:gd name="connsiteY25" fmla="*/ 9852 h 9852"/>
              <a:gd name="connsiteX26" fmla="*/ 3446 w 10000"/>
              <a:gd name="connsiteY26" fmla="*/ 9543 h 9852"/>
              <a:gd name="connsiteX27" fmla="*/ 3467 w 10000"/>
              <a:gd name="connsiteY27" fmla="*/ 9234 h 9852"/>
              <a:gd name="connsiteX28" fmla="*/ 3510 w 10000"/>
              <a:gd name="connsiteY28" fmla="*/ 8940 h 9852"/>
              <a:gd name="connsiteX29" fmla="*/ 3562 w 10000"/>
              <a:gd name="connsiteY29" fmla="*/ 8643 h 9852"/>
              <a:gd name="connsiteX30" fmla="*/ 3637 w 10000"/>
              <a:gd name="connsiteY30" fmla="*/ 8366 h 9852"/>
              <a:gd name="connsiteX31" fmla="*/ 3710 w 10000"/>
              <a:gd name="connsiteY31" fmla="*/ 8065 h 9852"/>
              <a:gd name="connsiteX32" fmla="*/ 3794 w 10000"/>
              <a:gd name="connsiteY32" fmla="*/ 7800 h 9852"/>
              <a:gd name="connsiteX33" fmla="*/ 3888 w 10000"/>
              <a:gd name="connsiteY33" fmla="*/ 7528 h 9852"/>
              <a:gd name="connsiteX34" fmla="*/ 3994 w 10000"/>
              <a:gd name="connsiteY34" fmla="*/ 7260 h 9852"/>
              <a:gd name="connsiteX35" fmla="*/ 4110 w 10000"/>
              <a:gd name="connsiteY35" fmla="*/ 7004 h 9852"/>
              <a:gd name="connsiteX36" fmla="*/ 4236 w 10000"/>
              <a:gd name="connsiteY36" fmla="*/ 6761 h 9852"/>
              <a:gd name="connsiteX37" fmla="*/ 4363 w 10000"/>
              <a:gd name="connsiteY37" fmla="*/ 6522 h 9852"/>
              <a:gd name="connsiteX38" fmla="*/ 4511 w 10000"/>
              <a:gd name="connsiteY38" fmla="*/ 6294 h 9852"/>
              <a:gd name="connsiteX39" fmla="*/ 4658 w 10000"/>
              <a:gd name="connsiteY39" fmla="*/ 6079 h 9852"/>
              <a:gd name="connsiteX40" fmla="*/ 4816 w 10000"/>
              <a:gd name="connsiteY40" fmla="*/ 5864 h 9852"/>
              <a:gd name="connsiteX41" fmla="*/ 4984 w 10000"/>
              <a:gd name="connsiteY41" fmla="*/ 5665 h 9852"/>
              <a:gd name="connsiteX42" fmla="*/ 5164 w 10000"/>
              <a:gd name="connsiteY42" fmla="*/ 5477 h 9852"/>
              <a:gd name="connsiteX43" fmla="*/ 5343 w 10000"/>
              <a:gd name="connsiteY43" fmla="*/ 5290 h 9852"/>
              <a:gd name="connsiteX44" fmla="*/ 5522 w 10000"/>
              <a:gd name="connsiteY44" fmla="*/ 5115 h 9852"/>
              <a:gd name="connsiteX45" fmla="*/ 5723 w 10000"/>
              <a:gd name="connsiteY45" fmla="*/ 4964 h 9852"/>
              <a:gd name="connsiteX46" fmla="*/ 5923 w 10000"/>
              <a:gd name="connsiteY46" fmla="*/ 4818 h 9852"/>
              <a:gd name="connsiteX47" fmla="*/ 6133 w 10000"/>
              <a:gd name="connsiteY47" fmla="*/ 4687 h 9852"/>
              <a:gd name="connsiteX48" fmla="*/ 6343 w 10000"/>
              <a:gd name="connsiteY48" fmla="*/ 4564 h 9852"/>
              <a:gd name="connsiteX49" fmla="*/ 6554 w 10000"/>
              <a:gd name="connsiteY49" fmla="*/ 4457 h 9852"/>
              <a:gd name="connsiteX50" fmla="*/ 6775 w 10000"/>
              <a:gd name="connsiteY50" fmla="*/ 4352 h 9852"/>
              <a:gd name="connsiteX51" fmla="*/ 7008 w 10000"/>
              <a:gd name="connsiteY51" fmla="*/ 4269 h 9852"/>
              <a:gd name="connsiteX52" fmla="*/ 7240 w 10000"/>
              <a:gd name="connsiteY52" fmla="*/ 4201 h 9852"/>
              <a:gd name="connsiteX53" fmla="*/ 7472 w 10000"/>
              <a:gd name="connsiteY53" fmla="*/ 4147 h 9852"/>
              <a:gd name="connsiteX54" fmla="*/ 7713 w 10000"/>
              <a:gd name="connsiteY54" fmla="*/ 4107 h 9852"/>
              <a:gd name="connsiteX55" fmla="*/ 7956 w 10000"/>
              <a:gd name="connsiteY55" fmla="*/ 4091 h 9852"/>
              <a:gd name="connsiteX56" fmla="*/ 8198 w 10000"/>
              <a:gd name="connsiteY56" fmla="*/ 4076 h 9852"/>
              <a:gd name="connsiteX57" fmla="*/ 10000 w 10000"/>
              <a:gd name="connsiteY57" fmla="*/ 1798 h 9852"/>
              <a:gd name="connsiteX0" fmla="*/ 10000 w 10000"/>
              <a:gd name="connsiteY0" fmla="*/ 1662 h 9837"/>
              <a:gd name="connsiteX1" fmla="*/ 5322 w 10000"/>
              <a:gd name="connsiteY1" fmla="*/ 0 h 9837"/>
              <a:gd name="connsiteX2" fmla="*/ 4943 w 10000"/>
              <a:gd name="connsiteY2" fmla="*/ 203 h 9837"/>
              <a:gd name="connsiteX3" fmla="*/ 4573 w 10000"/>
              <a:gd name="connsiteY3" fmla="*/ 413 h 9837"/>
              <a:gd name="connsiteX4" fmla="*/ 4215 w 10000"/>
              <a:gd name="connsiteY4" fmla="*/ 652 h 9837"/>
              <a:gd name="connsiteX5" fmla="*/ 3857 w 10000"/>
              <a:gd name="connsiteY5" fmla="*/ 912 h 9837"/>
              <a:gd name="connsiteX6" fmla="*/ 3521 w 10000"/>
              <a:gd name="connsiteY6" fmla="*/ 1200 h 9837"/>
              <a:gd name="connsiteX7" fmla="*/ 3193 w 10000"/>
              <a:gd name="connsiteY7" fmla="*/ 1498 h 9837"/>
              <a:gd name="connsiteX8" fmla="*/ 2877 w 10000"/>
              <a:gd name="connsiteY8" fmla="*/ 1814 h 9837"/>
              <a:gd name="connsiteX9" fmla="*/ 2572 w 10000"/>
              <a:gd name="connsiteY9" fmla="*/ 2154 h 9837"/>
              <a:gd name="connsiteX10" fmla="*/ 2276 w 10000"/>
              <a:gd name="connsiteY10" fmla="*/ 2519 h 9837"/>
              <a:gd name="connsiteX11" fmla="*/ 2004 w 10000"/>
              <a:gd name="connsiteY11" fmla="*/ 2887 h 9837"/>
              <a:gd name="connsiteX12" fmla="*/ 1740 w 10000"/>
              <a:gd name="connsiteY12" fmla="*/ 3282 h 9837"/>
              <a:gd name="connsiteX13" fmla="*/ 1497 w 10000"/>
              <a:gd name="connsiteY13" fmla="*/ 3695 h 9837"/>
              <a:gd name="connsiteX14" fmla="*/ 1254 w 10000"/>
              <a:gd name="connsiteY14" fmla="*/ 4115 h 9837"/>
              <a:gd name="connsiteX15" fmla="*/ 1045 w 10000"/>
              <a:gd name="connsiteY15" fmla="*/ 4551 h 9837"/>
              <a:gd name="connsiteX16" fmla="*/ 844 w 10000"/>
              <a:gd name="connsiteY16" fmla="*/ 4999 h 9837"/>
              <a:gd name="connsiteX17" fmla="*/ 654 w 10000"/>
              <a:gd name="connsiteY17" fmla="*/ 5476 h 9837"/>
              <a:gd name="connsiteX18" fmla="*/ 486 w 10000"/>
              <a:gd name="connsiteY18" fmla="*/ 5953 h 9837"/>
              <a:gd name="connsiteX19" fmla="*/ 336 w 10000"/>
              <a:gd name="connsiteY19" fmla="*/ 6444 h 9837"/>
              <a:gd name="connsiteX20" fmla="*/ 200 w 10000"/>
              <a:gd name="connsiteY20" fmla="*/ 6946 h 9837"/>
              <a:gd name="connsiteX21" fmla="*/ 96 w 10000"/>
              <a:gd name="connsiteY21" fmla="*/ 7454 h 9837"/>
              <a:gd name="connsiteX22" fmla="*/ 0 w 10000"/>
              <a:gd name="connsiteY22" fmla="*/ 7983 h 9837"/>
              <a:gd name="connsiteX23" fmla="*/ 2356 w 10000"/>
              <a:gd name="connsiteY23" fmla="*/ 7198 h 9837"/>
              <a:gd name="connsiteX24" fmla="*/ 3426 w 10000"/>
              <a:gd name="connsiteY24" fmla="*/ 9837 h 9837"/>
              <a:gd name="connsiteX25" fmla="*/ 3446 w 10000"/>
              <a:gd name="connsiteY25" fmla="*/ 9523 h 9837"/>
              <a:gd name="connsiteX26" fmla="*/ 3467 w 10000"/>
              <a:gd name="connsiteY26" fmla="*/ 9210 h 9837"/>
              <a:gd name="connsiteX27" fmla="*/ 3510 w 10000"/>
              <a:gd name="connsiteY27" fmla="*/ 8911 h 9837"/>
              <a:gd name="connsiteX28" fmla="*/ 3562 w 10000"/>
              <a:gd name="connsiteY28" fmla="*/ 8610 h 9837"/>
              <a:gd name="connsiteX29" fmla="*/ 3637 w 10000"/>
              <a:gd name="connsiteY29" fmla="*/ 8329 h 9837"/>
              <a:gd name="connsiteX30" fmla="*/ 3710 w 10000"/>
              <a:gd name="connsiteY30" fmla="*/ 8023 h 9837"/>
              <a:gd name="connsiteX31" fmla="*/ 3794 w 10000"/>
              <a:gd name="connsiteY31" fmla="*/ 7754 h 9837"/>
              <a:gd name="connsiteX32" fmla="*/ 3888 w 10000"/>
              <a:gd name="connsiteY32" fmla="*/ 7478 h 9837"/>
              <a:gd name="connsiteX33" fmla="*/ 3994 w 10000"/>
              <a:gd name="connsiteY33" fmla="*/ 7206 h 9837"/>
              <a:gd name="connsiteX34" fmla="*/ 4110 w 10000"/>
              <a:gd name="connsiteY34" fmla="*/ 6946 h 9837"/>
              <a:gd name="connsiteX35" fmla="*/ 4236 w 10000"/>
              <a:gd name="connsiteY35" fmla="*/ 6700 h 9837"/>
              <a:gd name="connsiteX36" fmla="*/ 4363 w 10000"/>
              <a:gd name="connsiteY36" fmla="*/ 6457 h 9837"/>
              <a:gd name="connsiteX37" fmla="*/ 4511 w 10000"/>
              <a:gd name="connsiteY37" fmla="*/ 6226 h 9837"/>
              <a:gd name="connsiteX38" fmla="*/ 4658 w 10000"/>
              <a:gd name="connsiteY38" fmla="*/ 6007 h 9837"/>
              <a:gd name="connsiteX39" fmla="*/ 4816 w 10000"/>
              <a:gd name="connsiteY39" fmla="*/ 5789 h 9837"/>
              <a:gd name="connsiteX40" fmla="*/ 4984 w 10000"/>
              <a:gd name="connsiteY40" fmla="*/ 5587 h 9837"/>
              <a:gd name="connsiteX41" fmla="*/ 5164 w 10000"/>
              <a:gd name="connsiteY41" fmla="*/ 5396 h 9837"/>
              <a:gd name="connsiteX42" fmla="*/ 5343 w 10000"/>
              <a:gd name="connsiteY42" fmla="*/ 5206 h 9837"/>
              <a:gd name="connsiteX43" fmla="*/ 5522 w 10000"/>
              <a:gd name="connsiteY43" fmla="*/ 5029 h 9837"/>
              <a:gd name="connsiteX44" fmla="*/ 5723 w 10000"/>
              <a:gd name="connsiteY44" fmla="*/ 4876 h 9837"/>
              <a:gd name="connsiteX45" fmla="*/ 5923 w 10000"/>
              <a:gd name="connsiteY45" fmla="*/ 4727 h 9837"/>
              <a:gd name="connsiteX46" fmla="*/ 6133 w 10000"/>
              <a:gd name="connsiteY46" fmla="*/ 4594 h 9837"/>
              <a:gd name="connsiteX47" fmla="*/ 6343 w 10000"/>
              <a:gd name="connsiteY47" fmla="*/ 4470 h 9837"/>
              <a:gd name="connsiteX48" fmla="*/ 6554 w 10000"/>
              <a:gd name="connsiteY48" fmla="*/ 4361 h 9837"/>
              <a:gd name="connsiteX49" fmla="*/ 6775 w 10000"/>
              <a:gd name="connsiteY49" fmla="*/ 4254 h 9837"/>
              <a:gd name="connsiteX50" fmla="*/ 7008 w 10000"/>
              <a:gd name="connsiteY50" fmla="*/ 4170 h 9837"/>
              <a:gd name="connsiteX51" fmla="*/ 7240 w 10000"/>
              <a:gd name="connsiteY51" fmla="*/ 4101 h 9837"/>
              <a:gd name="connsiteX52" fmla="*/ 7472 w 10000"/>
              <a:gd name="connsiteY52" fmla="*/ 4046 h 9837"/>
              <a:gd name="connsiteX53" fmla="*/ 7713 w 10000"/>
              <a:gd name="connsiteY53" fmla="*/ 4006 h 9837"/>
              <a:gd name="connsiteX54" fmla="*/ 7956 w 10000"/>
              <a:gd name="connsiteY54" fmla="*/ 3989 h 9837"/>
              <a:gd name="connsiteX55" fmla="*/ 8198 w 10000"/>
              <a:gd name="connsiteY55" fmla="*/ 3974 h 9837"/>
              <a:gd name="connsiteX56" fmla="*/ 10000 w 10000"/>
              <a:gd name="connsiteY56" fmla="*/ 1662 h 9837"/>
              <a:gd name="connsiteX0" fmla="*/ 10000 w 10000"/>
              <a:gd name="connsiteY0" fmla="*/ 1484 h 9794"/>
              <a:gd name="connsiteX1" fmla="*/ 4943 w 10000"/>
              <a:gd name="connsiteY1" fmla="*/ 0 h 9794"/>
              <a:gd name="connsiteX2" fmla="*/ 4573 w 10000"/>
              <a:gd name="connsiteY2" fmla="*/ 214 h 9794"/>
              <a:gd name="connsiteX3" fmla="*/ 4215 w 10000"/>
              <a:gd name="connsiteY3" fmla="*/ 457 h 9794"/>
              <a:gd name="connsiteX4" fmla="*/ 3857 w 10000"/>
              <a:gd name="connsiteY4" fmla="*/ 721 h 9794"/>
              <a:gd name="connsiteX5" fmla="*/ 3521 w 10000"/>
              <a:gd name="connsiteY5" fmla="*/ 1014 h 9794"/>
              <a:gd name="connsiteX6" fmla="*/ 3193 w 10000"/>
              <a:gd name="connsiteY6" fmla="*/ 1317 h 9794"/>
              <a:gd name="connsiteX7" fmla="*/ 2877 w 10000"/>
              <a:gd name="connsiteY7" fmla="*/ 1638 h 9794"/>
              <a:gd name="connsiteX8" fmla="*/ 2572 w 10000"/>
              <a:gd name="connsiteY8" fmla="*/ 1984 h 9794"/>
              <a:gd name="connsiteX9" fmla="*/ 2276 w 10000"/>
              <a:gd name="connsiteY9" fmla="*/ 2355 h 9794"/>
              <a:gd name="connsiteX10" fmla="*/ 2004 w 10000"/>
              <a:gd name="connsiteY10" fmla="*/ 2729 h 9794"/>
              <a:gd name="connsiteX11" fmla="*/ 1740 w 10000"/>
              <a:gd name="connsiteY11" fmla="*/ 3130 h 9794"/>
              <a:gd name="connsiteX12" fmla="*/ 1497 w 10000"/>
              <a:gd name="connsiteY12" fmla="*/ 3550 h 9794"/>
              <a:gd name="connsiteX13" fmla="*/ 1254 w 10000"/>
              <a:gd name="connsiteY13" fmla="*/ 3977 h 9794"/>
              <a:gd name="connsiteX14" fmla="*/ 1045 w 10000"/>
              <a:gd name="connsiteY14" fmla="*/ 4420 h 9794"/>
              <a:gd name="connsiteX15" fmla="*/ 844 w 10000"/>
              <a:gd name="connsiteY15" fmla="*/ 4876 h 9794"/>
              <a:gd name="connsiteX16" fmla="*/ 654 w 10000"/>
              <a:gd name="connsiteY16" fmla="*/ 5361 h 9794"/>
              <a:gd name="connsiteX17" fmla="*/ 486 w 10000"/>
              <a:gd name="connsiteY17" fmla="*/ 5846 h 9794"/>
              <a:gd name="connsiteX18" fmla="*/ 336 w 10000"/>
              <a:gd name="connsiteY18" fmla="*/ 6345 h 9794"/>
              <a:gd name="connsiteX19" fmla="*/ 200 w 10000"/>
              <a:gd name="connsiteY19" fmla="*/ 6855 h 9794"/>
              <a:gd name="connsiteX20" fmla="*/ 96 w 10000"/>
              <a:gd name="connsiteY20" fmla="*/ 7372 h 9794"/>
              <a:gd name="connsiteX21" fmla="*/ 0 w 10000"/>
              <a:gd name="connsiteY21" fmla="*/ 7909 h 9794"/>
              <a:gd name="connsiteX22" fmla="*/ 2356 w 10000"/>
              <a:gd name="connsiteY22" fmla="*/ 7111 h 9794"/>
              <a:gd name="connsiteX23" fmla="*/ 3426 w 10000"/>
              <a:gd name="connsiteY23" fmla="*/ 9794 h 9794"/>
              <a:gd name="connsiteX24" fmla="*/ 3446 w 10000"/>
              <a:gd name="connsiteY24" fmla="*/ 9475 h 9794"/>
              <a:gd name="connsiteX25" fmla="*/ 3467 w 10000"/>
              <a:gd name="connsiteY25" fmla="*/ 9157 h 9794"/>
              <a:gd name="connsiteX26" fmla="*/ 3510 w 10000"/>
              <a:gd name="connsiteY26" fmla="*/ 8853 h 9794"/>
              <a:gd name="connsiteX27" fmla="*/ 3562 w 10000"/>
              <a:gd name="connsiteY27" fmla="*/ 8547 h 9794"/>
              <a:gd name="connsiteX28" fmla="*/ 3637 w 10000"/>
              <a:gd name="connsiteY28" fmla="*/ 8261 h 9794"/>
              <a:gd name="connsiteX29" fmla="*/ 3710 w 10000"/>
              <a:gd name="connsiteY29" fmla="*/ 7950 h 9794"/>
              <a:gd name="connsiteX30" fmla="*/ 3794 w 10000"/>
              <a:gd name="connsiteY30" fmla="*/ 7676 h 9794"/>
              <a:gd name="connsiteX31" fmla="*/ 3888 w 10000"/>
              <a:gd name="connsiteY31" fmla="*/ 7396 h 9794"/>
              <a:gd name="connsiteX32" fmla="*/ 3994 w 10000"/>
              <a:gd name="connsiteY32" fmla="*/ 7119 h 9794"/>
              <a:gd name="connsiteX33" fmla="*/ 4110 w 10000"/>
              <a:gd name="connsiteY33" fmla="*/ 6855 h 9794"/>
              <a:gd name="connsiteX34" fmla="*/ 4236 w 10000"/>
              <a:gd name="connsiteY34" fmla="*/ 6605 h 9794"/>
              <a:gd name="connsiteX35" fmla="*/ 4363 w 10000"/>
              <a:gd name="connsiteY35" fmla="*/ 6358 h 9794"/>
              <a:gd name="connsiteX36" fmla="*/ 4511 w 10000"/>
              <a:gd name="connsiteY36" fmla="*/ 6123 h 9794"/>
              <a:gd name="connsiteX37" fmla="*/ 4658 w 10000"/>
              <a:gd name="connsiteY37" fmla="*/ 5901 h 9794"/>
              <a:gd name="connsiteX38" fmla="*/ 4816 w 10000"/>
              <a:gd name="connsiteY38" fmla="*/ 5679 h 9794"/>
              <a:gd name="connsiteX39" fmla="*/ 4984 w 10000"/>
              <a:gd name="connsiteY39" fmla="*/ 5474 h 9794"/>
              <a:gd name="connsiteX40" fmla="*/ 5164 w 10000"/>
              <a:gd name="connsiteY40" fmla="*/ 5279 h 9794"/>
              <a:gd name="connsiteX41" fmla="*/ 5343 w 10000"/>
              <a:gd name="connsiteY41" fmla="*/ 5086 h 9794"/>
              <a:gd name="connsiteX42" fmla="*/ 5522 w 10000"/>
              <a:gd name="connsiteY42" fmla="*/ 4906 h 9794"/>
              <a:gd name="connsiteX43" fmla="*/ 5723 w 10000"/>
              <a:gd name="connsiteY43" fmla="*/ 4751 h 9794"/>
              <a:gd name="connsiteX44" fmla="*/ 5923 w 10000"/>
              <a:gd name="connsiteY44" fmla="*/ 4599 h 9794"/>
              <a:gd name="connsiteX45" fmla="*/ 6133 w 10000"/>
              <a:gd name="connsiteY45" fmla="*/ 4464 h 9794"/>
              <a:gd name="connsiteX46" fmla="*/ 6343 w 10000"/>
              <a:gd name="connsiteY46" fmla="*/ 4338 h 9794"/>
              <a:gd name="connsiteX47" fmla="*/ 6554 w 10000"/>
              <a:gd name="connsiteY47" fmla="*/ 4227 h 9794"/>
              <a:gd name="connsiteX48" fmla="*/ 6775 w 10000"/>
              <a:gd name="connsiteY48" fmla="*/ 4118 h 9794"/>
              <a:gd name="connsiteX49" fmla="*/ 7008 w 10000"/>
              <a:gd name="connsiteY49" fmla="*/ 4033 h 9794"/>
              <a:gd name="connsiteX50" fmla="*/ 7240 w 10000"/>
              <a:gd name="connsiteY50" fmla="*/ 3963 h 9794"/>
              <a:gd name="connsiteX51" fmla="*/ 7472 w 10000"/>
              <a:gd name="connsiteY51" fmla="*/ 3907 h 9794"/>
              <a:gd name="connsiteX52" fmla="*/ 7713 w 10000"/>
              <a:gd name="connsiteY52" fmla="*/ 3866 h 9794"/>
              <a:gd name="connsiteX53" fmla="*/ 7956 w 10000"/>
              <a:gd name="connsiteY53" fmla="*/ 3849 h 9794"/>
              <a:gd name="connsiteX54" fmla="*/ 8198 w 10000"/>
              <a:gd name="connsiteY54" fmla="*/ 3834 h 9794"/>
              <a:gd name="connsiteX55" fmla="*/ 10000 w 10000"/>
              <a:gd name="connsiteY55" fmla="*/ 1484 h 9794"/>
              <a:gd name="connsiteX0" fmla="*/ 10000 w 10000"/>
              <a:gd name="connsiteY0" fmla="*/ 1296 h 9781"/>
              <a:gd name="connsiteX1" fmla="*/ 4573 w 10000"/>
              <a:gd name="connsiteY1" fmla="*/ 0 h 9781"/>
              <a:gd name="connsiteX2" fmla="*/ 4215 w 10000"/>
              <a:gd name="connsiteY2" fmla="*/ 248 h 9781"/>
              <a:gd name="connsiteX3" fmla="*/ 3857 w 10000"/>
              <a:gd name="connsiteY3" fmla="*/ 517 h 9781"/>
              <a:gd name="connsiteX4" fmla="*/ 3521 w 10000"/>
              <a:gd name="connsiteY4" fmla="*/ 816 h 9781"/>
              <a:gd name="connsiteX5" fmla="*/ 3193 w 10000"/>
              <a:gd name="connsiteY5" fmla="*/ 1126 h 9781"/>
              <a:gd name="connsiteX6" fmla="*/ 2877 w 10000"/>
              <a:gd name="connsiteY6" fmla="*/ 1453 h 9781"/>
              <a:gd name="connsiteX7" fmla="*/ 2572 w 10000"/>
              <a:gd name="connsiteY7" fmla="*/ 1807 h 9781"/>
              <a:gd name="connsiteX8" fmla="*/ 2276 w 10000"/>
              <a:gd name="connsiteY8" fmla="*/ 2186 h 9781"/>
              <a:gd name="connsiteX9" fmla="*/ 2004 w 10000"/>
              <a:gd name="connsiteY9" fmla="*/ 2567 h 9781"/>
              <a:gd name="connsiteX10" fmla="*/ 1740 w 10000"/>
              <a:gd name="connsiteY10" fmla="*/ 2977 h 9781"/>
              <a:gd name="connsiteX11" fmla="*/ 1497 w 10000"/>
              <a:gd name="connsiteY11" fmla="*/ 3406 h 9781"/>
              <a:gd name="connsiteX12" fmla="*/ 1254 w 10000"/>
              <a:gd name="connsiteY12" fmla="*/ 3842 h 9781"/>
              <a:gd name="connsiteX13" fmla="*/ 1045 w 10000"/>
              <a:gd name="connsiteY13" fmla="*/ 4294 h 9781"/>
              <a:gd name="connsiteX14" fmla="*/ 844 w 10000"/>
              <a:gd name="connsiteY14" fmla="*/ 4760 h 9781"/>
              <a:gd name="connsiteX15" fmla="*/ 654 w 10000"/>
              <a:gd name="connsiteY15" fmla="*/ 5255 h 9781"/>
              <a:gd name="connsiteX16" fmla="*/ 486 w 10000"/>
              <a:gd name="connsiteY16" fmla="*/ 5750 h 9781"/>
              <a:gd name="connsiteX17" fmla="*/ 336 w 10000"/>
              <a:gd name="connsiteY17" fmla="*/ 6259 h 9781"/>
              <a:gd name="connsiteX18" fmla="*/ 200 w 10000"/>
              <a:gd name="connsiteY18" fmla="*/ 6780 h 9781"/>
              <a:gd name="connsiteX19" fmla="*/ 96 w 10000"/>
              <a:gd name="connsiteY19" fmla="*/ 7308 h 9781"/>
              <a:gd name="connsiteX20" fmla="*/ 0 w 10000"/>
              <a:gd name="connsiteY20" fmla="*/ 7856 h 9781"/>
              <a:gd name="connsiteX21" fmla="*/ 2356 w 10000"/>
              <a:gd name="connsiteY21" fmla="*/ 7042 h 9781"/>
              <a:gd name="connsiteX22" fmla="*/ 3426 w 10000"/>
              <a:gd name="connsiteY22" fmla="*/ 9781 h 9781"/>
              <a:gd name="connsiteX23" fmla="*/ 3446 w 10000"/>
              <a:gd name="connsiteY23" fmla="*/ 9455 h 9781"/>
              <a:gd name="connsiteX24" fmla="*/ 3467 w 10000"/>
              <a:gd name="connsiteY24" fmla="*/ 9131 h 9781"/>
              <a:gd name="connsiteX25" fmla="*/ 3510 w 10000"/>
              <a:gd name="connsiteY25" fmla="*/ 8820 h 9781"/>
              <a:gd name="connsiteX26" fmla="*/ 3562 w 10000"/>
              <a:gd name="connsiteY26" fmla="*/ 8508 h 9781"/>
              <a:gd name="connsiteX27" fmla="*/ 3637 w 10000"/>
              <a:gd name="connsiteY27" fmla="*/ 8216 h 9781"/>
              <a:gd name="connsiteX28" fmla="*/ 3710 w 10000"/>
              <a:gd name="connsiteY28" fmla="*/ 7898 h 9781"/>
              <a:gd name="connsiteX29" fmla="*/ 3794 w 10000"/>
              <a:gd name="connsiteY29" fmla="*/ 7618 h 9781"/>
              <a:gd name="connsiteX30" fmla="*/ 3888 w 10000"/>
              <a:gd name="connsiteY30" fmla="*/ 7333 h 9781"/>
              <a:gd name="connsiteX31" fmla="*/ 3994 w 10000"/>
              <a:gd name="connsiteY31" fmla="*/ 7050 h 9781"/>
              <a:gd name="connsiteX32" fmla="*/ 4110 w 10000"/>
              <a:gd name="connsiteY32" fmla="*/ 6780 h 9781"/>
              <a:gd name="connsiteX33" fmla="*/ 4236 w 10000"/>
              <a:gd name="connsiteY33" fmla="*/ 6525 h 9781"/>
              <a:gd name="connsiteX34" fmla="*/ 4363 w 10000"/>
              <a:gd name="connsiteY34" fmla="*/ 6273 h 9781"/>
              <a:gd name="connsiteX35" fmla="*/ 4511 w 10000"/>
              <a:gd name="connsiteY35" fmla="*/ 6033 h 9781"/>
              <a:gd name="connsiteX36" fmla="*/ 4658 w 10000"/>
              <a:gd name="connsiteY36" fmla="*/ 5806 h 9781"/>
              <a:gd name="connsiteX37" fmla="*/ 4816 w 10000"/>
              <a:gd name="connsiteY37" fmla="*/ 5579 h 9781"/>
              <a:gd name="connsiteX38" fmla="*/ 4984 w 10000"/>
              <a:gd name="connsiteY38" fmla="*/ 5370 h 9781"/>
              <a:gd name="connsiteX39" fmla="*/ 5164 w 10000"/>
              <a:gd name="connsiteY39" fmla="*/ 5171 h 9781"/>
              <a:gd name="connsiteX40" fmla="*/ 5343 w 10000"/>
              <a:gd name="connsiteY40" fmla="*/ 4974 h 9781"/>
              <a:gd name="connsiteX41" fmla="*/ 5522 w 10000"/>
              <a:gd name="connsiteY41" fmla="*/ 4790 h 9781"/>
              <a:gd name="connsiteX42" fmla="*/ 5723 w 10000"/>
              <a:gd name="connsiteY42" fmla="*/ 4632 h 9781"/>
              <a:gd name="connsiteX43" fmla="*/ 5923 w 10000"/>
              <a:gd name="connsiteY43" fmla="*/ 4477 h 9781"/>
              <a:gd name="connsiteX44" fmla="*/ 6133 w 10000"/>
              <a:gd name="connsiteY44" fmla="*/ 4339 h 9781"/>
              <a:gd name="connsiteX45" fmla="*/ 6343 w 10000"/>
              <a:gd name="connsiteY45" fmla="*/ 4210 h 9781"/>
              <a:gd name="connsiteX46" fmla="*/ 6554 w 10000"/>
              <a:gd name="connsiteY46" fmla="*/ 4097 h 9781"/>
              <a:gd name="connsiteX47" fmla="*/ 6775 w 10000"/>
              <a:gd name="connsiteY47" fmla="*/ 3986 h 9781"/>
              <a:gd name="connsiteX48" fmla="*/ 7008 w 10000"/>
              <a:gd name="connsiteY48" fmla="*/ 3899 h 9781"/>
              <a:gd name="connsiteX49" fmla="*/ 7240 w 10000"/>
              <a:gd name="connsiteY49" fmla="*/ 3827 h 9781"/>
              <a:gd name="connsiteX50" fmla="*/ 7472 w 10000"/>
              <a:gd name="connsiteY50" fmla="*/ 3770 h 9781"/>
              <a:gd name="connsiteX51" fmla="*/ 7713 w 10000"/>
              <a:gd name="connsiteY51" fmla="*/ 3728 h 9781"/>
              <a:gd name="connsiteX52" fmla="*/ 7956 w 10000"/>
              <a:gd name="connsiteY52" fmla="*/ 3711 h 9781"/>
              <a:gd name="connsiteX53" fmla="*/ 8198 w 10000"/>
              <a:gd name="connsiteY53" fmla="*/ 3696 h 9781"/>
              <a:gd name="connsiteX54" fmla="*/ 10000 w 10000"/>
              <a:gd name="connsiteY54" fmla="*/ 1296 h 9781"/>
              <a:gd name="connsiteX0" fmla="*/ 10000 w 10000"/>
              <a:gd name="connsiteY0" fmla="*/ 1071 h 9746"/>
              <a:gd name="connsiteX1" fmla="*/ 4215 w 10000"/>
              <a:gd name="connsiteY1" fmla="*/ 0 h 9746"/>
              <a:gd name="connsiteX2" fmla="*/ 3857 w 10000"/>
              <a:gd name="connsiteY2" fmla="*/ 275 h 9746"/>
              <a:gd name="connsiteX3" fmla="*/ 3521 w 10000"/>
              <a:gd name="connsiteY3" fmla="*/ 580 h 9746"/>
              <a:gd name="connsiteX4" fmla="*/ 3193 w 10000"/>
              <a:gd name="connsiteY4" fmla="*/ 897 h 9746"/>
              <a:gd name="connsiteX5" fmla="*/ 2877 w 10000"/>
              <a:gd name="connsiteY5" fmla="*/ 1232 h 9746"/>
              <a:gd name="connsiteX6" fmla="*/ 2572 w 10000"/>
              <a:gd name="connsiteY6" fmla="*/ 1593 h 9746"/>
              <a:gd name="connsiteX7" fmla="*/ 2276 w 10000"/>
              <a:gd name="connsiteY7" fmla="*/ 1981 h 9746"/>
              <a:gd name="connsiteX8" fmla="*/ 2004 w 10000"/>
              <a:gd name="connsiteY8" fmla="*/ 2370 h 9746"/>
              <a:gd name="connsiteX9" fmla="*/ 1740 w 10000"/>
              <a:gd name="connsiteY9" fmla="*/ 2790 h 9746"/>
              <a:gd name="connsiteX10" fmla="*/ 1497 w 10000"/>
              <a:gd name="connsiteY10" fmla="*/ 3228 h 9746"/>
              <a:gd name="connsiteX11" fmla="*/ 1254 w 10000"/>
              <a:gd name="connsiteY11" fmla="*/ 3674 h 9746"/>
              <a:gd name="connsiteX12" fmla="*/ 1045 w 10000"/>
              <a:gd name="connsiteY12" fmla="*/ 4136 h 9746"/>
              <a:gd name="connsiteX13" fmla="*/ 844 w 10000"/>
              <a:gd name="connsiteY13" fmla="*/ 4613 h 9746"/>
              <a:gd name="connsiteX14" fmla="*/ 654 w 10000"/>
              <a:gd name="connsiteY14" fmla="*/ 5119 h 9746"/>
              <a:gd name="connsiteX15" fmla="*/ 486 w 10000"/>
              <a:gd name="connsiteY15" fmla="*/ 5625 h 9746"/>
              <a:gd name="connsiteX16" fmla="*/ 336 w 10000"/>
              <a:gd name="connsiteY16" fmla="*/ 6145 h 9746"/>
              <a:gd name="connsiteX17" fmla="*/ 200 w 10000"/>
              <a:gd name="connsiteY17" fmla="*/ 6678 h 9746"/>
              <a:gd name="connsiteX18" fmla="*/ 96 w 10000"/>
              <a:gd name="connsiteY18" fmla="*/ 7218 h 9746"/>
              <a:gd name="connsiteX19" fmla="*/ 0 w 10000"/>
              <a:gd name="connsiteY19" fmla="*/ 7778 h 9746"/>
              <a:gd name="connsiteX20" fmla="*/ 2356 w 10000"/>
              <a:gd name="connsiteY20" fmla="*/ 6946 h 9746"/>
              <a:gd name="connsiteX21" fmla="*/ 3426 w 10000"/>
              <a:gd name="connsiteY21" fmla="*/ 9746 h 9746"/>
              <a:gd name="connsiteX22" fmla="*/ 3446 w 10000"/>
              <a:gd name="connsiteY22" fmla="*/ 9413 h 9746"/>
              <a:gd name="connsiteX23" fmla="*/ 3467 w 10000"/>
              <a:gd name="connsiteY23" fmla="*/ 9081 h 9746"/>
              <a:gd name="connsiteX24" fmla="*/ 3510 w 10000"/>
              <a:gd name="connsiteY24" fmla="*/ 8763 h 9746"/>
              <a:gd name="connsiteX25" fmla="*/ 3562 w 10000"/>
              <a:gd name="connsiteY25" fmla="*/ 8444 h 9746"/>
              <a:gd name="connsiteX26" fmla="*/ 3637 w 10000"/>
              <a:gd name="connsiteY26" fmla="*/ 8146 h 9746"/>
              <a:gd name="connsiteX27" fmla="*/ 3710 w 10000"/>
              <a:gd name="connsiteY27" fmla="*/ 7821 h 9746"/>
              <a:gd name="connsiteX28" fmla="*/ 3794 w 10000"/>
              <a:gd name="connsiteY28" fmla="*/ 7535 h 9746"/>
              <a:gd name="connsiteX29" fmla="*/ 3888 w 10000"/>
              <a:gd name="connsiteY29" fmla="*/ 7243 h 9746"/>
              <a:gd name="connsiteX30" fmla="*/ 3994 w 10000"/>
              <a:gd name="connsiteY30" fmla="*/ 6954 h 9746"/>
              <a:gd name="connsiteX31" fmla="*/ 4110 w 10000"/>
              <a:gd name="connsiteY31" fmla="*/ 6678 h 9746"/>
              <a:gd name="connsiteX32" fmla="*/ 4236 w 10000"/>
              <a:gd name="connsiteY32" fmla="*/ 6417 h 9746"/>
              <a:gd name="connsiteX33" fmla="*/ 4363 w 10000"/>
              <a:gd name="connsiteY33" fmla="*/ 6159 h 9746"/>
              <a:gd name="connsiteX34" fmla="*/ 4511 w 10000"/>
              <a:gd name="connsiteY34" fmla="*/ 5914 h 9746"/>
              <a:gd name="connsiteX35" fmla="*/ 4658 w 10000"/>
              <a:gd name="connsiteY35" fmla="*/ 5682 h 9746"/>
              <a:gd name="connsiteX36" fmla="*/ 4816 w 10000"/>
              <a:gd name="connsiteY36" fmla="*/ 5450 h 9746"/>
              <a:gd name="connsiteX37" fmla="*/ 4984 w 10000"/>
              <a:gd name="connsiteY37" fmla="*/ 5236 h 9746"/>
              <a:gd name="connsiteX38" fmla="*/ 5164 w 10000"/>
              <a:gd name="connsiteY38" fmla="*/ 5033 h 9746"/>
              <a:gd name="connsiteX39" fmla="*/ 5343 w 10000"/>
              <a:gd name="connsiteY39" fmla="*/ 4831 h 9746"/>
              <a:gd name="connsiteX40" fmla="*/ 5522 w 10000"/>
              <a:gd name="connsiteY40" fmla="*/ 4643 h 9746"/>
              <a:gd name="connsiteX41" fmla="*/ 5723 w 10000"/>
              <a:gd name="connsiteY41" fmla="*/ 4482 h 9746"/>
              <a:gd name="connsiteX42" fmla="*/ 5923 w 10000"/>
              <a:gd name="connsiteY42" fmla="*/ 4323 h 9746"/>
              <a:gd name="connsiteX43" fmla="*/ 6133 w 10000"/>
              <a:gd name="connsiteY43" fmla="*/ 4182 h 9746"/>
              <a:gd name="connsiteX44" fmla="*/ 6343 w 10000"/>
              <a:gd name="connsiteY44" fmla="*/ 4050 h 9746"/>
              <a:gd name="connsiteX45" fmla="*/ 6554 w 10000"/>
              <a:gd name="connsiteY45" fmla="*/ 3935 h 9746"/>
              <a:gd name="connsiteX46" fmla="*/ 6775 w 10000"/>
              <a:gd name="connsiteY46" fmla="*/ 3821 h 9746"/>
              <a:gd name="connsiteX47" fmla="*/ 7008 w 10000"/>
              <a:gd name="connsiteY47" fmla="*/ 3732 h 9746"/>
              <a:gd name="connsiteX48" fmla="*/ 7240 w 10000"/>
              <a:gd name="connsiteY48" fmla="*/ 3659 h 9746"/>
              <a:gd name="connsiteX49" fmla="*/ 7472 w 10000"/>
              <a:gd name="connsiteY49" fmla="*/ 3600 h 9746"/>
              <a:gd name="connsiteX50" fmla="*/ 7713 w 10000"/>
              <a:gd name="connsiteY50" fmla="*/ 3557 h 9746"/>
              <a:gd name="connsiteX51" fmla="*/ 7956 w 10000"/>
              <a:gd name="connsiteY51" fmla="*/ 3540 h 9746"/>
              <a:gd name="connsiteX52" fmla="*/ 8198 w 10000"/>
              <a:gd name="connsiteY52" fmla="*/ 3525 h 9746"/>
              <a:gd name="connsiteX53" fmla="*/ 10000 w 10000"/>
              <a:gd name="connsiteY53" fmla="*/ 1071 h 9746"/>
              <a:gd name="connsiteX0" fmla="*/ 10000 w 10000"/>
              <a:gd name="connsiteY0" fmla="*/ 817 h 9718"/>
              <a:gd name="connsiteX1" fmla="*/ 3857 w 10000"/>
              <a:gd name="connsiteY1" fmla="*/ 0 h 9718"/>
              <a:gd name="connsiteX2" fmla="*/ 3521 w 10000"/>
              <a:gd name="connsiteY2" fmla="*/ 313 h 9718"/>
              <a:gd name="connsiteX3" fmla="*/ 3193 w 10000"/>
              <a:gd name="connsiteY3" fmla="*/ 638 h 9718"/>
              <a:gd name="connsiteX4" fmla="*/ 2877 w 10000"/>
              <a:gd name="connsiteY4" fmla="*/ 982 h 9718"/>
              <a:gd name="connsiteX5" fmla="*/ 2572 w 10000"/>
              <a:gd name="connsiteY5" fmla="*/ 1353 h 9718"/>
              <a:gd name="connsiteX6" fmla="*/ 2276 w 10000"/>
              <a:gd name="connsiteY6" fmla="*/ 1751 h 9718"/>
              <a:gd name="connsiteX7" fmla="*/ 2004 w 10000"/>
              <a:gd name="connsiteY7" fmla="*/ 2150 h 9718"/>
              <a:gd name="connsiteX8" fmla="*/ 1740 w 10000"/>
              <a:gd name="connsiteY8" fmla="*/ 2581 h 9718"/>
              <a:gd name="connsiteX9" fmla="*/ 1497 w 10000"/>
              <a:gd name="connsiteY9" fmla="*/ 3030 h 9718"/>
              <a:gd name="connsiteX10" fmla="*/ 1254 w 10000"/>
              <a:gd name="connsiteY10" fmla="*/ 3488 h 9718"/>
              <a:gd name="connsiteX11" fmla="*/ 1045 w 10000"/>
              <a:gd name="connsiteY11" fmla="*/ 3962 h 9718"/>
              <a:gd name="connsiteX12" fmla="*/ 844 w 10000"/>
              <a:gd name="connsiteY12" fmla="*/ 4451 h 9718"/>
              <a:gd name="connsiteX13" fmla="*/ 654 w 10000"/>
              <a:gd name="connsiteY13" fmla="*/ 4970 h 9718"/>
              <a:gd name="connsiteX14" fmla="*/ 486 w 10000"/>
              <a:gd name="connsiteY14" fmla="*/ 5490 h 9718"/>
              <a:gd name="connsiteX15" fmla="*/ 336 w 10000"/>
              <a:gd name="connsiteY15" fmla="*/ 6023 h 9718"/>
              <a:gd name="connsiteX16" fmla="*/ 200 w 10000"/>
              <a:gd name="connsiteY16" fmla="*/ 6570 h 9718"/>
              <a:gd name="connsiteX17" fmla="*/ 96 w 10000"/>
              <a:gd name="connsiteY17" fmla="*/ 7124 h 9718"/>
              <a:gd name="connsiteX18" fmla="*/ 0 w 10000"/>
              <a:gd name="connsiteY18" fmla="*/ 7699 h 9718"/>
              <a:gd name="connsiteX19" fmla="*/ 2356 w 10000"/>
              <a:gd name="connsiteY19" fmla="*/ 6845 h 9718"/>
              <a:gd name="connsiteX20" fmla="*/ 3426 w 10000"/>
              <a:gd name="connsiteY20" fmla="*/ 9718 h 9718"/>
              <a:gd name="connsiteX21" fmla="*/ 3446 w 10000"/>
              <a:gd name="connsiteY21" fmla="*/ 9376 h 9718"/>
              <a:gd name="connsiteX22" fmla="*/ 3467 w 10000"/>
              <a:gd name="connsiteY22" fmla="*/ 9036 h 9718"/>
              <a:gd name="connsiteX23" fmla="*/ 3510 w 10000"/>
              <a:gd name="connsiteY23" fmla="*/ 8709 h 9718"/>
              <a:gd name="connsiteX24" fmla="*/ 3562 w 10000"/>
              <a:gd name="connsiteY24" fmla="*/ 8382 h 9718"/>
              <a:gd name="connsiteX25" fmla="*/ 3637 w 10000"/>
              <a:gd name="connsiteY25" fmla="*/ 8076 h 9718"/>
              <a:gd name="connsiteX26" fmla="*/ 3710 w 10000"/>
              <a:gd name="connsiteY26" fmla="*/ 7743 h 9718"/>
              <a:gd name="connsiteX27" fmla="*/ 3794 w 10000"/>
              <a:gd name="connsiteY27" fmla="*/ 7449 h 9718"/>
              <a:gd name="connsiteX28" fmla="*/ 3888 w 10000"/>
              <a:gd name="connsiteY28" fmla="*/ 7150 h 9718"/>
              <a:gd name="connsiteX29" fmla="*/ 3994 w 10000"/>
              <a:gd name="connsiteY29" fmla="*/ 6853 h 9718"/>
              <a:gd name="connsiteX30" fmla="*/ 4110 w 10000"/>
              <a:gd name="connsiteY30" fmla="*/ 6570 h 9718"/>
              <a:gd name="connsiteX31" fmla="*/ 4236 w 10000"/>
              <a:gd name="connsiteY31" fmla="*/ 6302 h 9718"/>
              <a:gd name="connsiteX32" fmla="*/ 4363 w 10000"/>
              <a:gd name="connsiteY32" fmla="*/ 6038 h 9718"/>
              <a:gd name="connsiteX33" fmla="*/ 4511 w 10000"/>
              <a:gd name="connsiteY33" fmla="*/ 5786 h 9718"/>
              <a:gd name="connsiteX34" fmla="*/ 4658 w 10000"/>
              <a:gd name="connsiteY34" fmla="*/ 5548 h 9718"/>
              <a:gd name="connsiteX35" fmla="*/ 4816 w 10000"/>
              <a:gd name="connsiteY35" fmla="*/ 5310 h 9718"/>
              <a:gd name="connsiteX36" fmla="*/ 4984 w 10000"/>
              <a:gd name="connsiteY36" fmla="*/ 5090 h 9718"/>
              <a:gd name="connsiteX37" fmla="*/ 5164 w 10000"/>
              <a:gd name="connsiteY37" fmla="*/ 4882 h 9718"/>
              <a:gd name="connsiteX38" fmla="*/ 5343 w 10000"/>
              <a:gd name="connsiteY38" fmla="*/ 4675 h 9718"/>
              <a:gd name="connsiteX39" fmla="*/ 5522 w 10000"/>
              <a:gd name="connsiteY39" fmla="*/ 4482 h 9718"/>
              <a:gd name="connsiteX40" fmla="*/ 5723 w 10000"/>
              <a:gd name="connsiteY40" fmla="*/ 4317 h 9718"/>
              <a:gd name="connsiteX41" fmla="*/ 5923 w 10000"/>
              <a:gd name="connsiteY41" fmla="*/ 4154 h 9718"/>
              <a:gd name="connsiteX42" fmla="*/ 6133 w 10000"/>
              <a:gd name="connsiteY42" fmla="*/ 4009 h 9718"/>
              <a:gd name="connsiteX43" fmla="*/ 6343 w 10000"/>
              <a:gd name="connsiteY43" fmla="*/ 3874 h 9718"/>
              <a:gd name="connsiteX44" fmla="*/ 6554 w 10000"/>
              <a:gd name="connsiteY44" fmla="*/ 3756 h 9718"/>
              <a:gd name="connsiteX45" fmla="*/ 6775 w 10000"/>
              <a:gd name="connsiteY45" fmla="*/ 3639 h 9718"/>
              <a:gd name="connsiteX46" fmla="*/ 7008 w 10000"/>
              <a:gd name="connsiteY46" fmla="*/ 3547 h 9718"/>
              <a:gd name="connsiteX47" fmla="*/ 7240 w 10000"/>
              <a:gd name="connsiteY47" fmla="*/ 3472 h 9718"/>
              <a:gd name="connsiteX48" fmla="*/ 7472 w 10000"/>
              <a:gd name="connsiteY48" fmla="*/ 3412 h 9718"/>
              <a:gd name="connsiteX49" fmla="*/ 7713 w 10000"/>
              <a:gd name="connsiteY49" fmla="*/ 3368 h 9718"/>
              <a:gd name="connsiteX50" fmla="*/ 7956 w 10000"/>
              <a:gd name="connsiteY50" fmla="*/ 3350 h 9718"/>
              <a:gd name="connsiteX51" fmla="*/ 8198 w 10000"/>
              <a:gd name="connsiteY51" fmla="*/ 3335 h 9718"/>
              <a:gd name="connsiteX52" fmla="*/ 10000 w 10000"/>
              <a:gd name="connsiteY52" fmla="*/ 817 h 9718"/>
              <a:gd name="connsiteX0" fmla="*/ 10000 w 10000"/>
              <a:gd name="connsiteY0" fmla="*/ 519 h 9678"/>
              <a:gd name="connsiteX1" fmla="*/ 3521 w 10000"/>
              <a:gd name="connsiteY1" fmla="*/ 0 h 9678"/>
              <a:gd name="connsiteX2" fmla="*/ 3193 w 10000"/>
              <a:gd name="connsiteY2" fmla="*/ 335 h 9678"/>
              <a:gd name="connsiteX3" fmla="*/ 2877 w 10000"/>
              <a:gd name="connsiteY3" fmla="*/ 688 h 9678"/>
              <a:gd name="connsiteX4" fmla="*/ 2572 w 10000"/>
              <a:gd name="connsiteY4" fmla="*/ 1070 h 9678"/>
              <a:gd name="connsiteX5" fmla="*/ 2276 w 10000"/>
              <a:gd name="connsiteY5" fmla="*/ 1480 h 9678"/>
              <a:gd name="connsiteX6" fmla="*/ 2004 w 10000"/>
              <a:gd name="connsiteY6" fmla="*/ 1890 h 9678"/>
              <a:gd name="connsiteX7" fmla="*/ 1740 w 10000"/>
              <a:gd name="connsiteY7" fmla="*/ 2334 h 9678"/>
              <a:gd name="connsiteX8" fmla="*/ 1497 w 10000"/>
              <a:gd name="connsiteY8" fmla="*/ 2796 h 9678"/>
              <a:gd name="connsiteX9" fmla="*/ 1254 w 10000"/>
              <a:gd name="connsiteY9" fmla="*/ 3267 h 9678"/>
              <a:gd name="connsiteX10" fmla="*/ 1045 w 10000"/>
              <a:gd name="connsiteY10" fmla="*/ 3755 h 9678"/>
              <a:gd name="connsiteX11" fmla="*/ 844 w 10000"/>
              <a:gd name="connsiteY11" fmla="*/ 4258 h 9678"/>
              <a:gd name="connsiteX12" fmla="*/ 654 w 10000"/>
              <a:gd name="connsiteY12" fmla="*/ 4792 h 9678"/>
              <a:gd name="connsiteX13" fmla="*/ 486 w 10000"/>
              <a:gd name="connsiteY13" fmla="*/ 5327 h 9678"/>
              <a:gd name="connsiteX14" fmla="*/ 336 w 10000"/>
              <a:gd name="connsiteY14" fmla="*/ 5876 h 9678"/>
              <a:gd name="connsiteX15" fmla="*/ 200 w 10000"/>
              <a:gd name="connsiteY15" fmla="*/ 6439 h 9678"/>
              <a:gd name="connsiteX16" fmla="*/ 96 w 10000"/>
              <a:gd name="connsiteY16" fmla="*/ 7009 h 9678"/>
              <a:gd name="connsiteX17" fmla="*/ 0 w 10000"/>
              <a:gd name="connsiteY17" fmla="*/ 7600 h 9678"/>
              <a:gd name="connsiteX18" fmla="*/ 2356 w 10000"/>
              <a:gd name="connsiteY18" fmla="*/ 6722 h 9678"/>
              <a:gd name="connsiteX19" fmla="*/ 3426 w 10000"/>
              <a:gd name="connsiteY19" fmla="*/ 9678 h 9678"/>
              <a:gd name="connsiteX20" fmla="*/ 3446 w 10000"/>
              <a:gd name="connsiteY20" fmla="*/ 9326 h 9678"/>
              <a:gd name="connsiteX21" fmla="*/ 3467 w 10000"/>
              <a:gd name="connsiteY21" fmla="*/ 8976 h 9678"/>
              <a:gd name="connsiteX22" fmla="*/ 3510 w 10000"/>
              <a:gd name="connsiteY22" fmla="*/ 8640 h 9678"/>
              <a:gd name="connsiteX23" fmla="*/ 3562 w 10000"/>
              <a:gd name="connsiteY23" fmla="*/ 8303 h 9678"/>
              <a:gd name="connsiteX24" fmla="*/ 3637 w 10000"/>
              <a:gd name="connsiteY24" fmla="*/ 7988 h 9678"/>
              <a:gd name="connsiteX25" fmla="*/ 3710 w 10000"/>
              <a:gd name="connsiteY25" fmla="*/ 7646 h 9678"/>
              <a:gd name="connsiteX26" fmla="*/ 3794 w 10000"/>
              <a:gd name="connsiteY26" fmla="*/ 7343 h 9678"/>
              <a:gd name="connsiteX27" fmla="*/ 3888 w 10000"/>
              <a:gd name="connsiteY27" fmla="*/ 7035 h 9678"/>
              <a:gd name="connsiteX28" fmla="*/ 3994 w 10000"/>
              <a:gd name="connsiteY28" fmla="*/ 6730 h 9678"/>
              <a:gd name="connsiteX29" fmla="*/ 4110 w 10000"/>
              <a:gd name="connsiteY29" fmla="*/ 6439 h 9678"/>
              <a:gd name="connsiteX30" fmla="*/ 4236 w 10000"/>
              <a:gd name="connsiteY30" fmla="*/ 6163 h 9678"/>
              <a:gd name="connsiteX31" fmla="*/ 4363 w 10000"/>
              <a:gd name="connsiteY31" fmla="*/ 5891 h 9678"/>
              <a:gd name="connsiteX32" fmla="*/ 4511 w 10000"/>
              <a:gd name="connsiteY32" fmla="*/ 5632 h 9678"/>
              <a:gd name="connsiteX33" fmla="*/ 4658 w 10000"/>
              <a:gd name="connsiteY33" fmla="*/ 5387 h 9678"/>
              <a:gd name="connsiteX34" fmla="*/ 4816 w 10000"/>
              <a:gd name="connsiteY34" fmla="*/ 5142 h 9678"/>
              <a:gd name="connsiteX35" fmla="*/ 4984 w 10000"/>
              <a:gd name="connsiteY35" fmla="*/ 4916 h 9678"/>
              <a:gd name="connsiteX36" fmla="*/ 5164 w 10000"/>
              <a:gd name="connsiteY36" fmla="*/ 4702 h 9678"/>
              <a:gd name="connsiteX37" fmla="*/ 5343 w 10000"/>
              <a:gd name="connsiteY37" fmla="*/ 4489 h 9678"/>
              <a:gd name="connsiteX38" fmla="*/ 5522 w 10000"/>
              <a:gd name="connsiteY38" fmla="*/ 4290 h 9678"/>
              <a:gd name="connsiteX39" fmla="*/ 5723 w 10000"/>
              <a:gd name="connsiteY39" fmla="*/ 4120 h 9678"/>
              <a:gd name="connsiteX40" fmla="*/ 5923 w 10000"/>
              <a:gd name="connsiteY40" fmla="*/ 3953 h 9678"/>
              <a:gd name="connsiteX41" fmla="*/ 6133 w 10000"/>
              <a:gd name="connsiteY41" fmla="*/ 3803 h 9678"/>
              <a:gd name="connsiteX42" fmla="*/ 6343 w 10000"/>
              <a:gd name="connsiteY42" fmla="*/ 3664 h 9678"/>
              <a:gd name="connsiteX43" fmla="*/ 6554 w 10000"/>
              <a:gd name="connsiteY43" fmla="*/ 3543 h 9678"/>
              <a:gd name="connsiteX44" fmla="*/ 6775 w 10000"/>
              <a:gd name="connsiteY44" fmla="*/ 3423 h 9678"/>
              <a:gd name="connsiteX45" fmla="*/ 7008 w 10000"/>
              <a:gd name="connsiteY45" fmla="*/ 3328 h 9678"/>
              <a:gd name="connsiteX46" fmla="*/ 7240 w 10000"/>
              <a:gd name="connsiteY46" fmla="*/ 3251 h 9678"/>
              <a:gd name="connsiteX47" fmla="*/ 7472 w 10000"/>
              <a:gd name="connsiteY47" fmla="*/ 3189 h 9678"/>
              <a:gd name="connsiteX48" fmla="*/ 7713 w 10000"/>
              <a:gd name="connsiteY48" fmla="*/ 3144 h 9678"/>
              <a:gd name="connsiteX49" fmla="*/ 7956 w 10000"/>
              <a:gd name="connsiteY49" fmla="*/ 3125 h 9678"/>
              <a:gd name="connsiteX50" fmla="*/ 8198 w 10000"/>
              <a:gd name="connsiteY50" fmla="*/ 3110 h 9678"/>
              <a:gd name="connsiteX51" fmla="*/ 10000 w 10000"/>
              <a:gd name="connsiteY51" fmla="*/ 519 h 9678"/>
              <a:gd name="connsiteX0" fmla="*/ 10000 w 10000"/>
              <a:gd name="connsiteY0" fmla="*/ 536 h 10000"/>
              <a:gd name="connsiteX1" fmla="*/ 3521 w 10000"/>
              <a:gd name="connsiteY1" fmla="*/ 0 h 10000"/>
              <a:gd name="connsiteX2" fmla="*/ 3193 w 10000"/>
              <a:gd name="connsiteY2" fmla="*/ 346 h 10000"/>
              <a:gd name="connsiteX3" fmla="*/ 2877 w 10000"/>
              <a:gd name="connsiteY3" fmla="*/ 711 h 10000"/>
              <a:gd name="connsiteX4" fmla="*/ 2572 w 10000"/>
              <a:gd name="connsiteY4" fmla="*/ 1106 h 10000"/>
              <a:gd name="connsiteX5" fmla="*/ 2276 w 10000"/>
              <a:gd name="connsiteY5" fmla="*/ 1529 h 10000"/>
              <a:gd name="connsiteX6" fmla="*/ 2004 w 10000"/>
              <a:gd name="connsiteY6" fmla="*/ 1953 h 10000"/>
              <a:gd name="connsiteX7" fmla="*/ 1740 w 10000"/>
              <a:gd name="connsiteY7" fmla="*/ 2412 h 10000"/>
              <a:gd name="connsiteX8" fmla="*/ 1497 w 10000"/>
              <a:gd name="connsiteY8" fmla="*/ 2889 h 10000"/>
              <a:gd name="connsiteX9" fmla="*/ 1254 w 10000"/>
              <a:gd name="connsiteY9" fmla="*/ 3376 h 10000"/>
              <a:gd name="connsiteX10" fmla="*/ 1045 w 10000"/>
              <a:gd name="connsiteY10" fmla="*/ 3880 h 10000"/>
              <a:gd name="connsiteX11" fmla="*/ 844 w 10000"/>
              <a:gd name="connsiteY11" fmla="*/ 4400 h 10000"/>
              <a:gd name="connsiteX12" fmla="*/ 654 w 10000"/>
              <a:gd name="connsiteY12" fmla="*/ 4951 h 10000"/>
              <a:gd name="connsiteX13" fmla="*/ 486 w 10000"/>
              <a:gd name="connsiteY13" fmla="*/ 5504 h 10000"/>
              <a:gd name="connsiteX14" fmla="*/ 336 w 10000"/>
              <a:gd name="connsiteY14" fmla="*/ 6072 h 10000"/>
              <a:gd name="connsiteX15" fmla="*/ 200 w 10000"/>
              <a:gd name="connsiteY15" fmla="*/ 6653 h 10000"/>
              <a:gd name="connsiteX16" fmla="*/ 96 w 10000"/>
              <a:gd name="connsiteY16" fmla="*/ 7242 h 10000"/>
              <a:gd name="connsiteX17" fmla="*/ 0 w 10000"/>
              <a:gd name="connsiteY17" fmla="*/ 7853 h 10000"/>
              <a:gd name="connsiteX18" fmla="*/ 2356 w 10000"/>
              <a:gd name="connsiteY18" fmla="*/ 6946 h 10000"/>
              <a:gd name="connsiteX19" fmla="*/ 3426 w 10000"/>
              <a:gd name="connsiteY19" fmla="*/ 10000 h 10000"/>
              <a:gd name="connsiteX20" fmla="*/ 3446 w 10000"/>
              <a:gd name="connsiteY20" fmla="*/ 9636 h 10000"/>
              <a:gd name="connsiteX21" fmla="*/ 3467 w 10000"/>
              <a:gd name="connsiteY21" fmla="*/ 9275 h 10000"/>
              <a:gd name="connsiteX22" fmla="*/ 3510 w 10000"/>
              <a:gd name="connsiteY22" fmla="*/ 8927 h 10000"/>
              <a:gd name="connsiteX23" fmla="*/ 3562 w 10000"/>
              <a:gd name="connsiteY23" fmla="*/ 8579 h 10000"/>
              <a:gd name="connsiteX24" fmla="*/ 3637 w 10000"/>
              <a:gd name="connsiteY24" fmla="*/ 8254 h 10000"/>
              <a:gd name="connsiteX25" fmla="*/ 3710 w 10000"/>
              <a:gd name="connsiteY25" fmla="*/ 7900 h 10000"/>
              <a:gd name="connsiteX26" fmla="*/ 3794 w 10000"/>
              <a:gd name="connsiteY26" fmla="*/ 7587 h 10000"/>
              <a:gd name="connsiteX27" fmla="*/ 3888 w 10000"/>
              <a:gd name="connsiteY27" fmla="*/ 7269 h 10000"/>
              <a:gd name="connsiteX28" fmla="*/ 3994 w 10000"/>
              <a:gd name="connsiteY28" fmla="*/ 6954 h 10000"/>
              <a:gd name="connsiteX29" fmla="*/ 4110 w 10000"/>
              <a:gd name="connsiteY29" fmla="*/ 6653 h 10000"/>
              <a:gd name="connsiteX30" fmla="*/ 4236 w 10000"/>
              <a:gd name="connsiteY30" fmla="*/ 6368 h 10000"/>
              <a:gd name="connsiteX31" fmla="*/ 4363 w 10000"/>
              <a:gd name="connsiteY31" fmla="*/ 6087 h 10000"/>
              <a:gd name="connsiteX32" fmla="*/ 4511 w 10000"/>
              <a:gd name="connsiteY32" fmla="*/ 5819 h 10000"/>
              <a:gd name="connsiteX33" fmla="*/ 4658 w 10000"/>
              <a:gd name="connsiteY33" fmla="*/ 5566 h 10000"/>
              <a:gd name="connsiteX34" fmla="*/ 4816 w 10000"/>
              <a:gd name="connsiteY34" fmla="*/ 5313 h 10000"/>
              <a:gd name="connsiteX35" fmla="*/ 4984 w 10000"/>
              <a:gd name="connsiteY35" fmla="*/ 5080 h 10000"/>
              <a:gd name="connsiteX36" fmla="*/ 5164 w 10000"/>
              <a:gd name="connsiteY36" fmla="*/ 4858 h 10000"/>
              <a:gd name="connsiteX37" fmla="*/ 5343 w 10000"/>
              <a:gd name="connsiteY37" fmla="*/ 4638 h 10000"/>
              <a:gd name="connsiteX38" fmla="*/ 5522 w 10000"/>
              <a:gd name="connsiteY38" fmla="*/ 4433 h 10000"/>
              <a:gd name="connsiteX39" fmla="*/ 5723 w 10000"/>
              <a:gd name="connsiteY39" fmla="*/ 4257 h 10000"/>
              <a:gd name="connsiteX40" fmla="*/ 5923 w 10000"/>
              <a:gd name="connsiteY40" fmla="*/ 4085 h 10000"/>
              <a:gd name="connsiteX41" fmla="*/ 6133 w 10000"/>
              <a:gd name="connsiteY41" fmla="*/ 3930 h 10000"/>
              <a:gd name="connsiteX42" fmla="*/ 6343 w 10000"/>
              <a:gd name="connsiteY42" fmla="*/ 3786 h 10000"/>
              <a:gd name="connsiteX43" fmla="*/ 6554 w 10000"/>
              <a:gd name="connsiteY43" fmla="*/ 3661 h 10000"/>
              <a:gd name="connsiteX44" fmla="*/ 6775 w 10000"/>
              <a:gd name="connsiteY44" fmla="*/ 3537 h 10000"/>
              <a:gd name="connsiteX45" fmla="*/ 7008 w 10000"/>
              <a:gd name="connsiteY45" fmla="*/ 3439 h 10000"/>
              <a:gd name="connsiteX46" fmla="*/ 7240 w 10000"/>
              <a:gd name="connsiteY46" fmla="*/ 3359 h 10000"/>
              <a:gd name="connsiteX47" fmla="*/ 7472 w 10000"/>
              <a:gd name="connsiteY47" fmla="*/ 3295 h 10000"/>
              <a:gd name="connsiteX48" fmla="*/ 7713 w 10000"/>
              <a:gd name="connsiteY48" fmla="*/ 3249 h 10000"/>
              <a:gd name="connsiteX49" fmla="*/ 7956 w 10000"/>
              <a:gd name="connsiteY49" fmla="*/ 3229 h 10000"/>
              <a:gd name="connsiteX50" fmla="*/ 10000 w 10000"/>
              <a:gd name="connsiteY50" fmla="*/ 536 h 10000"/>
              <a:gd name="connsiteX0" fmla="*/ 10000 w 10000"/>
              <a:gd name="connsiteY0" fmla="*/ 536 h 10000"/>
              <a:gd name="connsiteX1" fmla="*/ 3521 w 10000"/>
              <a:gd name="connsiteY1" fmla="*/ 0 h 10000"/>
              <a:gd name="connsiteX2" fmla="*/ 3193 w 10000"/>
              <a:gd name="connsiteY2" fmla="*/ 346 h 10000"/>
              <a:gd name="connsiteX3" fmla="*/ 2877 w 10000"/>
              <a:gd name="connsiteY3" fmla="*/ 711 h 10000"/>
              <a:gd name="connsiteX4" fmla="*/ 2572 w 10000"/>
              <a:gd name="connsiteY4" fmla="*/ 1106 h 10000"/>
              <a:gd name="connsiteX5" fmla="*/ 2276 w 10000"/>
              <a:gd name="connsiteY5" fmla="*/ 1529 h 10000"/>
              <a:gd name="connsiteX6" fmla="*/ 2004 w 10000"/>
              <a:gd name="connsiteY6" fmla="*/ 1953 h 10000"/>
              <a:gd name="connsiteX7" fmla="*/ 1740 w 10000"/>
              <a:gd name="connsiteY7" fmla="*/ 2412 h 10000"/>
              <a:gd name="connsiteX8" fmla="*/ 1497 w 10000"/>
              <a:gd name="connsiteY8" fmla="*/ 2889 h 10000"/>
              <a:gd name="connsiteX9" fmla="*/ 1254 w 10000"/>
              <a:gd name="connsiteY9" fmla="*/ 3376 h 10000"/>
              <a:gd name="connsiteX10" fmla="*/ 1045 w 10000"/>
              <a:gd name="connsiteY10" fmla="*/ 3880 h 10000"/>
              <a:gd name="connsiteX11" fmla="*/ 844 w 10000"/>
              <a:gd name="connsiteY11" fmla="*/ 4400 h 10000"/>
              <a:gd name="connsiteX12" fmla="*/ 654 w 10000"/>
              <a:gd name="connsiteY12" fmla="*/ 4951 h 10000"/>
              <a:gd name="connsiteX13" fmla="*/ 486 w 10000"/>
              <a:gd name="connsiteY13" fmla="*/ 5504 h 10000"/>
              <a:gd name="connsiteX14" fmla="*/ 336 w 10000"/>
              <a:gd name="connsiteY14" fmla="*/ 6072 h 10000"/>
              <a:gd name="connsiteX15" fmla="*/ 200 w 10000"/>
              <a:gd name="connsiteY15" fmla="*/ 6653 h 10000"/>
              <a:gd name="connsiteX16" fmla="*/ 96 w 10000"/>
              <a:gd name="connsiteY16" fmla="*/ 7242 h 10000"/>
              <a:gd name="connsiteX17" fmla="*/ 0 w 10000"/>
              <a:gd name="connsiteY17" fmla="*/ 7853 h 10000"/>
              <a:gd name="connsiteX18" fmla="*/ 2356 w 10000"/>
              <a:gd name="connsiteY18" fmla="*/ 6946 h 10000"/>
              <a:gd name="connsiteX19" fmla="*/ 3426 w 10000"/>
              <a:gd name="connsiteY19" fmla="*/ 10000 h 10000"/>
              <a:gd name="connsiteX20" fmla="*/ 3446 w 10000"/>
              <a:gd name="connsiteY20" fmla="*/ 9636 h 10000"/>
              <a:gd name="connsiteX21" fmla="*/ 3467 w 10000"/>
              <a:gd name="connsiteY21" fmla="*/ 9275 h 10000"/>
              <a:gd name="connsiteX22" fmla="*/ 3510 w 10000"/>
              <a:gd name="connsiteY22" fmla="*/ 8927 h 10000"/>
              <a:gd name="connsiteX23" fmla="*/ 3562 w 10000"/>
              <a:gd name="connsiteY23" fmla="*/ 8579 h 10000"/>
              <a:gd name="connsiteX24" fmla="*/ 3637 w 10000"/>
              <a:gd name="connsiteY24" fmla="*/ 8254 h 10000"/>
              <a:gd name="connsiteX25" fmla="*/ 3710 w 10000"/>
              <a:gd name="connsiteY25" fmla="*/ 7900 h 10000"/>
              <a:gd name="connsiteX26" fmla="*/ 3794 w 10000"/>
              <a:gd name="connsiteY26" fmla="*/ 7587 h 10000"/>
              <a:gd name="connsiteX27" fmla="*/ 3888 w 10000"/>
              <a:gd name="connsiteY27" fmla="*/ 7269 h 10000"/>
              <a:gd name="connsiteX28" fmla="*/ 3994 w 10000"/>
              <a:gd name="connsiteY28" fmla="*/ 6954 h 10000"/>
              <a:gd name="connsiteX29" fmla="*/ 4110 w 10000"/>
              <a:gd name="connsiteY29" fmla="*/ 6653 h 10000"/>
              <a:gd name="connsiteX30" fmla="*/ 4236 w 10000"/>
              <a:gd name="connsiteY30" fmla="*/ 6368 h 10000"/>
              <a:gd name="connsiteX31" fmla="*/ 4363 w 10000"/>
              <a:gd name="connsiteY31" fmla="*/ 6087 h 10000"/>
              <a:gd name="connsiteX32" fmla="*/ 4511 w 10000"/>
              <a:gd name="connsiteY32" fmla="*/ 5819 h 10000"/>
              <a:gd name="connsiteX33" fmla="*/ 4658 w 10000"/>
              <a:gd name="connsiteY33" fmla="*/ 5566 h 10000"/>
              <a:gd name="connsiteX34" fmla="*/ 4816 w 10000"/>
              <a:gd name="connsiteY34" fmla="*/ 5313 h 10000"/>
              <a:gd name="connsiteX35" fmla="*/ 4984 w 10000"/>
              <a:gd name="connsiteY35" fmla="*/ 5080 h 10000"/>
              <a:gd name="connsiteX36" fmla="*/ 5164 w 10000"/>
              <a:gd name="connsiteY36" fmla="*/ 4858 h 10000"/>
              <a:gd name="connsiteX37" fmla="*/ 5343 w 10000"/>
              <a:gd name="connsiteY37" fmla="*/ 4638 h 10000"/>
              <a:gd name="connsiteX38" fmla="*/ 5522 w 10000"/>
              <a:gd name="connsiteY38" fmla="*/ 4433 h 10000"/>
              <a:gd name="connsiteX39" fmla="*/ 5723 w 10000"/>
              <a:gd name="connsiteY39" fmla="*/ 4257 h 10000"/>
              <a:gd name="connsiteX40" fmla="*/ 5923 w 10000"/>
              <a:gd name="connsiteY40" fmla="*/ 4085 h 10000"/>
              <a:gd name="connsiteX41" fmla="*/ 6133 w 10000"/>
              <a:gd name="connsiteY41" fmla="*/ 3930 h 10000"/>
              <a:gd name="connsiteX42" fmla="*/ 6343 w 10000"/>
              <a:gd name="connsiteY42" fmla="*/ 3786 h 10000"/>
              <a:gd name="connsiteX43" fmla="*/ 6554 w 10000"/>
              <a:gd name="connsiteY43" fmla="*/ 3661 h 10000"/>
              <a:gd name="connsiteX44" fmla="*/ 6775 w 10000"/>
              <a:gd name="connsiteY44" fmla="*/ 3537 h 10000"/>
              <a:gd name="connsiteX45" fmla="*/ 7008 w 10000"/>
              <a:gd name="connsiteY45" fmla="*/ 3439 h 10000"/>
              <a:gd name="connsiteX46" fmla="*/ 7240 w 10000"/>
              <a:gd name="connsiteY46" fmla="*/ 3359 h 10000"/>
              <a:gd name="connsiteX47" fmla="*/ 7472 w 10000"/>
              <a:gd name="connsiteY47" fmla="*/ 3295 h 10000"/>
              <a:gd name="connsiteX48" fmla="*/ 7713 w 10000"/>
              <a:gd name="connsiteY48" fmla="*/ 3249 h 10000"/>
              <a:gd name="connsiteX49" fmla="*/ 10000 w 10000"/>
              <a:gd name="connsiteY49" fmla="*/ 536 h 10000"/>
              <a:gd name="connsiteX0" fmla="*/ 10000 w 10000"/>
              <a:gd name="connsiteY0" fmla="*/ 536 h 10000"/>
              <a:gd name="connsiteX1" fmla="*/ 3521 w 10000"/>
              <a:gd name="connsiteY1" fmla="*/ 0 h 10000"/>
              <a:gd name="connsiteX2" fmla="*/ 3193 w 10000"/>
              <a:gd name="connsiteY2" fmla="*/ 346 h 10000"/>
              <a:gd name="connsiteX3" fmla="*/ 2877 w 10000"/>
              <a:gd name="connsiteY3" fmla="*/ 711 h 10000"/>
              <a:gd name="connsiteX4" fmla="*/ 2572 w 10000"/>
              <a:gd name="connsiteY4" fmla="*/ 1106 h 10000"/>
              <a:gd name="connsiteX5" fmla="*/ 2276 w 10000"/>
              <a:gd name="connsiteY5" fmla="*/ 1529 h 10000"/>
              <a:gd name="connsiteX6" fmla="*/ 2004 w 10000"/>
              <a:gd name="connsiteY6" fmla="*/ 1953 h 10000"/>
              <a:gd name="connsiteX7" fmla="*/ 1740 w 10000"/>
              <a:gd name="connsiteY7" fmla="*/ 2412 h 10000"/>
              <a:gd name="connsiteX8" fmla="*/ 1497 w 10000"/>
              <a:gd name="connsiteY8" fmla="*/ 2889 h 10000"/>
              <a:gd name="connsiteX9" fmla="*/ 1254 w 10000"/>
              <a:gd name="connsiteY9" fmla="*/ 3376 h 10000"/>
              <a:gd name="connsiteX10" fmla="*/ 1045 w 10000"/>
              <a:gd name="connsiteY10" fmla="*/ 3880 h 10000"/>
              <a:gd name="connsiteX11" fmla="*/ 844 w 10000"/>
              <a:gd name="connsiteY11" fmla="*/ 4400 h 10000"/>
              <a:gd name="connsiteX12" fmla="*/ 654 w 10000"/>
              <a:gd name="connsiteY12" fmla="*/ 4951 h 10000"/>
              <a:gd name="connsiteX13" fmla="*/ 486 w 10000"/>
              <a:gd name="connsiteY13" fmla="*/ 5504 h 10000"/>
              <a:gd name="connsiteX14" fmla="*/ 336 w 10000"/>
              <a:gd name="connsiteY14" fmla="*/ 6072 h 10000"/>
              <a:gd name="connsiteX15" fmla="*/ 200 w 10000"/>
              <a:gd name="connsiteY15" fmla="*/ 6653 h 10000"/>
              <a:gd name="connsiteX16" fmla="*/ 96 w 10000"/>
              <a:gd name="connsiteY16" fmla="*/ 7242 h 10000"/>
              <a:gd name="connsiteX17" fmla="*/ 0 w 10000"/>
              <a:gd name="connsiteY17" fmla="*/ 7853 h 10000"/>
              <a:gd name="connsiteX18" fmla="*/ 2356 w 10000"/>
              <a:gd name="connsiteY18" fmla="*/ 6946 h 10000"/>
              <a:gd name="connsiteX19" fmla="*/ 3426 w 10000"/>
              <a:gd name="connsiteY19" fmla="*/ 10000 h 10000"/>
              <a:gd name="connsiteX20" fmla="*/ 3446 w 10000"/>
              <a:gd name="connsiteY20" fmla="*/ 9636 h 10000"/>
              <a:gd name="connsiteX21" fmla="*/ 3467 w 10000"/>
              <a:gd name="connsiteY21" fmla="*/ 9275 h 10000"/>
              <a:gd name="connsiteX22" fmla="*/ 3510 w 10000"/>
              <a:gd name="connsiteY22" fmla="*/ 8927 h 10000"/>
              <a:gd name="connsiteX23" fmla="*/ 3562 w 10000"/>
              <a:gd name="connsiteY23" fmla="*/ 8579 h 10000"/>
              <a:gd name="connsiteX24" fmla="*/ 3637 w 10000"/>
              <a:gd name="connsiteY24" fmla="*/ 8254 h 10000"/>
              <a:gd name="connsiteX25" fmla="*/ 3710 w 10000"/>
              <a:gd name="connsiteY25" fmla="*/ 7900 h 10000"/>
              <a:gd name="connsiteX26" fmla="*/ 3794 w 10000"/>
              <a:gd name="connsiteY26" fmla="*/ 7587 h 10000"/>
              <a:gd name="connsiteX27" fmla="*/ 3888 w 10000"/>
              <a:gd name="connsiteY27" fmla="*/ 7269 h 10000"/>
              <a:gd name="connsiteX28" fmla="*/ 3994 w 10000"/>
              <a:gd name="connsiteY28" fmla="*/ 6954 h 10000"/>
              <a:gd name="connsiteX29" fmla="*/ 4110 w 10000"/>
              <a:gd name="connsiteY29" fmla="*/ 6653 h 10000"/>
              <a:gd name="connsiteX30" fmla="*/ 4236 w 10000"/>
              <a:gd name="connsiteY30" fmla="*/ 6368 h 10000"/>
              <a:gd name="connsiteX31" fmla="*/ 4363 w 10000"/>
              <a:gd name="connsiteY31" fmla="*/ 6087 h 10000"/>
              <a:gd name="connsiteX32" fmla="*/ 4511 w 10000"/>
              <a:gd name="connsiteY32" fmla="*/ 5819 h 10000"/>
              <a:gd name="connsiteX33" fmla="*/ 4658 w 10000"/>
              <a:gd name="connsiteY33" fmla="*/ 5566 h 10000"/>
              <a:gd name="connsiteX34" fmla="*/ 4816 w 10000"/>
              <a:gd name="connsiteY34" fmla="*/ 5313 h 10000"/>
              <a:gd name="connsiteX35" fmla="*/ 4984 w 10000"/>
              <a:gd name="connsiteY35" fmla="*/ 5080 h 10000"/>
              <a:gd name="connsiteX36" fmla="*/ 5164 w 10000"/>
              <a:gd name="connsiteY36" fmla="*/ 4858 h 10000"/>
              <a:gd name="connsiteX37" fmla="*/ 5343 w 10000"/>
              <a:gd name="connsiteY37" fmla="*/ 4638 h 10000"/>
              <a:gd name="connsiteX38" fmla="*/ 5522 w 10000"/>
              <a:gd name="connsiteY38" fmla="*/ 4433 h 10000"/>
              <a:gd name="connsiteX39" fmla="*/ 5723 w 10000"/>
              <a:gd name="connsiteY39" fmla="*/ 4257 h 10000"/>
              <a:gd name="connsiteX40" fmla="*/ 5923 w 10000"/>
              <a:gd name="connsiteY40" fmla="*/ 4085 h 10000"/>
              <a:gd name="connsiteX41" fmla="*/ 6133 w 10000"/>
              <a:gd name="connsiteY41" fmla="*/ 3930 h 10000"/>
              <a:gd name="connsiteX42" fmla="*/ 6343 w 10000"/>
              <a:gd name="connsiteY42" fmla="*/ 3786 h 10000"/>
              <a:gd name="connsiteX43" fmla="*/ 6554 w 10000"/>
              <a:gd name="connsiteY43" fmla="*/ 3661 h 10000"/>
              <a:gd name="connsiteX44" fmla="*/ 6775 w 10000"/>
              <a:gd name="connsiteY44" fmla="*/ 3537 h 10000"/>
              <a:gd name="connsiteX45" fmla="*/ 7008 w 10000"/>
              <a:gd name="connsiteY45" fmla="*/ 3439 h 10000"/>
              <a:gd name="connsiteX46" fmla="*/ 7240 w 10000"/>
              <a:gd name="connsiteY46" fmla="*/ 3359 h 10000"/>
              <a:gd name="connsiteX47" fmla="*/ 7472 w 10000"/>
              <a:gd name="connsiteY47" fmla="*/ 3295 h 10000"/>
              <a:gd name="connsiteX48" fmla="*/ 10000 w 10000"/>
              <a:gd name="connsiteY48" fmla="*/ 536 h 10000"/>
              <a:gd name="connsiteX0" fmla="*/ 10000 w 10000"/>
              <a:gd name="connsiteY0" fmla="*/ 536 h 10000"/>
              <a:gd name="connsiteX1" fmla="*/ 3521 w 10000"/>
              <a:gd name="connsiteY1" fmla="*/ 0 h 10000"/>
              <a:gd name="connsiteX2" fmla="*/ 3193 w 10000"/>
              <a:gd name="connsiteY2" fmla="*/ 346 h 10000"/>
              <a:gd name="connsiteX3" fmla="*/ 2877 w 10000"/>
              <a:gd name="connsiteY3" fmla="*/ 711 h 10000"/>
              <a:gd name="connsiteX4" fmla="*/ 2572 w 10000"/>
              <a:gd name="connsiteY4" fmla="*/ 1106 h 10000"/>
              <a:gd name="connsiteX5" fmla="*/ 2276 w 10000"/>
              <a:gd name="connsiteY5" fmla="*/ 1529 h 10000"/>
              <a:gd name="connsiteX6" fmla="*/ 2004 w 10000"/>
              <a:gd name="connsiteY6" fmla="*/ 1953 h 10000"/>
              <a:gd name="connsiteX7" fmla="*/ 1740 w 10000"/>
              <a:gd name="connsiteY7" fmla="*/ 2412 h 10000"/>
              <a:gd name="connsiteX8" fmla="*/ 1497 w 10000"/>
              <a:gd name="connsiteY8" fmla="*/ 2889 h 10000"/>
              <a:gd name="connsiteX9" fmla="*/ 1254 w 10000"/>
              <a:gd name="connsiteY9" fmla="*/ 3376 h 10000"/>
              <a:gd name="connsiteX10" fmla="*/ 1045 w 10000"/>
              <a:gd name="connsiteY10" fmla="*/ 3880 h 10000"/>
              <a:gd name="connsiteX11" fmla="*/ 844 w 10000"/>
              <a:gd name="connsiteY11" fmla="*/ 4400 h 10000"/>
              <a:gd name="connsiteX12" fmla="*/ 654 w 10000"/>
              <a:gd name="connsiteY12" fmla="*/ 4951 h 10000"/>
              <a:gd name="connsiteX13" fmla="*/ 486 w 10000"/>
              <a:gd name="connsiteY13" fmla="*/ 5504 h 10000"/>
              <a:gd name="connsiteX14" fmla="*/ 336 w 10000"/>
              <a:gd name="connsiteY14" fmla="*/ 6072 h 10000"/>
              <a:gd name="connsiteX15" fmla="*/ 200 w 10000"/>
              <a:gd name="connsiteY15" fmla="*/ 6653 h 10000"/>
              <a:gd name="connsiteX16" fmla="*/ 96 w 10000"/>
              <a:gd name="connsiteY16" fmla="*/ 7242 h 10000"/>
              <a:gd name="connsiteX17" fmla="*/ 0 w 10000"/>
              <a:gd name="connsiteY17" fmla="*/ 7853 h 10000"/>
              <a:gd name="connsiteX18" fmla="*/ 2356 w 10000"/>
              <a:gd name="connsiteY18" fmla="*/ 6946 h 10000"/>
              <a:gd name="connsiteX19" fmla="*/ 3426 w 10000"/>
              <a:gd name="connsiteY19" fmla="*/ 10000 h 10000"/>
              <a:gd name="connsiteX20" fmla="*/ 3446 w 10000"/>
              <a:gd name="connsiteY20" fmla="*/ 9636 h 10000"/>
              <a:gd name="connsiteX21" fmla="*/ 3467 w 10000"/>
              <a:gd name="connsiteY21" fmla="*/ 9275 h 10000"/>
              <a:gd name="connsiteX22" fmla="*/ 3510 w 10000"/>
              <a:gd name="connsiteY22" fmla="*/ 8927 h 10000"/>
              <a:gd name="connsiteX23" fmla="*/ 3562 w 10000"/>
              <a:gd name="connsiteY23" fmla="*/ 8579 h 10000"/>
              <a:gd name="connsiteX24" fmla="*/ 3637 w 10000"/>
              <a:gd name="connsiteY24" fmla="*/ 8254 h 10000"/>
              <a:gd name="connsiteX25" fmla="*/ 3710 w 10000"/>
              <a:gd name="connsiteY25" fmla="*/ 7900 h 10000"/>
              <a:gd name="connsiteX26" fmla="*/ 3794 w 10000"/>
              <a:gd name="connsiteY26" fmla="*/ 7587 h 10000"/>
              <a:gd name="connsiteX27" fmla="*/ 3888 w 10000"/>
              <a:gd name="connsiteY27" fmla="*/ 7269 h 10000"/>
              <a:gd name="connsiteX28" fmla="*/ 3994 w 10000"/>
              <a:gd name="connsiteY28" fmla="*/ 6954 h 10000"/>
              <a:gd name="connsiteX29" fmla="*/ 4110 w 10000"/>
              <a:gd name="connsiteY29" fmla="*/ 6653 h 10000"/>
              <a:gd name="connsiteX30" fmla="*/ 4236 w 10000"/>
              <a:gd name="connsiteY30" fmla="*/ 6368 h 10000"/>
              <a:gd name="connsiteX31" fmla="*/ 4363 w 10000"/>
              <a:gd name="connsiteY31" fmla="*/ 6087 h 10000"/>
              <a:gd name="connsiteX32" fmla="*/ 4511 w 10000"/>
              <a:gd name="connsiteY32" fmla="*/ 5819 h 10000"/>
              <a:gd name="connsiteX33" fmla="*/ 4658 w 10000"/>
              <a:gd name="connsiteY33" fmla="*/ 5566 h 10000"/>
              <a:gd name="connsiteX34" fmla="*/ 4816 w 10000"/>
              <a:gd name="connsiteY34" fmla="*/ 5313 h 10000"/>
              <a:gd name="connsiteX35" fmla="*/ 4984 w 10000"/>
              <a:gd name="connsiteY35" fmla="*/ 5080 h 10000"/>
              <a:gd name="connsiteX36" fmla="*/ 5164 w 10000"/>
              <a:gd name="connsiteY36" fmla="*/ 4858 h 10000"/>
              <a:gd name="connsiteX37" fmla="*/ 5343 w 10000"/>
              <a:gd name="connsiteY37" fmla="*/ 4638 h 10000"/>
              <a:gd name="connsiteX38" fmla="*/ 5522 w 10000"/>
              <a:gd name="connsiteY38" fmla="*/ 4433 h 10000"/>
              <a:gd name="connsiteX39" fmla="*/ 5723 w 10000"/>
              <a:gd name="connsiteY39" fmla="*/ 4257 h 10000"/>
              <a:gd name="connsiteX40" fmla="*/ 5923 w 10000"/>
              <a:gd name="connsiteY40" fmla="*/ 4085 h 10000"/>
              <a:gd name="connsiteX41" fmla="*/ 6133 w 10000"/>
              <a:gd name="connsiteY41" fmla="*/ 3930 h 10000"/>
              <a:gd name="connsiteX42" fmla="*/ 6343 w 10000"/>
              <a:gd name="connsiteY42" fmla="*/ 3786 h 10000"/>
              <a:gd name="connsiteX43" fmla="*/ 6554 w 10000"/>
              <a:gd name="connsiteY43" fmla="*/ 3661 h 10000"/>
              <a:gd name="connsiteX44" fmla="*/ 6775 w 10000"/>
              <a:gd name="connsiteY44" fmla="*/ 3537 h 10000"/>
              <a:gd name="connsiteX45" fmla="*/ 7008 w 10000"/>
              <a:gd name="connsiteY45" fmla="*/ 3439 h 10000"/>
              <a:gd name="connsiteX46" fmla="*/ 7240 w 10000"/>
              <a:gd name="connsiteY46" fmla="*/ 3359 h 10000"/>
              <a:gd name="connsiteX47" fmla="*/ 10000 w 10000"/>
              <a:gd name="connsiteY47" fmla="*/ 536 h 10000"/>
              <a:gd name="connsiteX0" fmla="*/ 10000 w 10000"/>
              <a:gd name="connsiteY0" fmla="*/ 536 h 10000"/>
              <a:gd name="connsiteX1" fmla="*/ 3521 w 10000"/>
              <a:gd name="connsiteY1" fmla="*/ 0 h 10000"/>
              <a:gd name="connsiteX2" fmla="*/ 3193 w 10000"/>
              <a:gd name="connsiteY2" fmla="*/ 346 h 10000"/>
              <a:gd name="connsiteX3" fmla="*/ 2877 w 10000"/>
              <a:gd name="connsiteY3" fmla="*/ 711 h 10000"/>
              <a:gd name="connsiteX4" fmla="*/ 2572 w 10000"/>
              <a:gd name="connsiteY4" fmla="*/ 1106 h 10000"/>
              <a:gd name="connsiteX5" fmla="*/ 2276 w 10000"/>
              <a:gd name="connsiteY5" fmla="*/ 1529 h 10000"/>
              <a:gd name="connsiteX6" fmla="*/ 2004 w 10000"/>
              <a:gd name="connsiteY6" fmla="*/ 1953 h 10000"/>
              <a:gd name="connsiteX7" fmla="*/ 1740 w 10000"/>
              <a:gd name="connsiteY7" fmla="*/ 2412 h 10000"/>
              <a:gd name="connsiteX8" fmla="*/ 1497 w 10000"/>
              <a:gd name="connsiteY8" fmla="*/ 2889 h 10000"/>
              <a:gd name="connsiteX9" fmla="*/ 1254 w 10000"/>
              <a:gd name="connsiteY9" fmla="*/ 3376 h 10000"/>
              <a:gd name="connsiteX10" fmla="*/ 1045 w 10000"/>
              <a:gd name="connsiteY10" fmla="*/ 3880 h 10000"/>
              <a:gd name="connsiteX11" fmla="*/ 844 w 10000"/>
              <a:gd name="connsiteY11" fmla="*/ 4400 h 10000"/>
              <a:gd name="connsiteX12" fmla="*/ 654 w 10000"/>
              <a:gd name="connsiteY12" fmla="*/ 4951 h 10000"/>
              <a:gd name="connsiteX13" fmla="*/ 486 w 10000"/>
              <a:gd name="connsiteY13" fmla="*/ 5504 h 10000"/>
              <a:gd name="connsiteX14" fmla="*/ 336 w 10000"/>
              <a:gd name="connsiteY14" fmla="*/ 6072 h 10000"/>
              <a:gd name="connsiteX15" fmla="*/ 200 w 10000"/>
              <a:gd name="connsiteY15" fmla="*/ 6653 h 10000"/>
              <a:gd name="connsiteX16" fmla="*/ 96 w 10000"/>
              <a:gd name="connsiteY16" fmla="*/ 7242 h 10000"/>
              <a:gd name="connsiteX17" fmla="*/ 0 w 10000"/>
              <a:gd name="connsiteY17" fmla="*/ 7853 h 10000"/>
              <a:gd name="connsiteX18" fmla="*/ 2356 w 10000"/>
              <a:gd name="connsiteY18" fmla="*/ 6946 h 10000"/>
              <a:gd name="connsiteX19" fmla="*/ 3426 w 10000"/>
              <a:gd name="connsiteY19" fmla="*/ 10000 h 10000"/>
              <a:gd name="connsiteX20" fmla="*/ 3446 w 10000"/>
              <a:gd name="connsiteY20" fmla="*/ 9636 h 10000"/>
              <a:gd name="connsiteX21" fmla="*/ 3467 w 10000"/>
              <a:gd name="connsiteY21" fmla="*/ 9275 h 10000"/>
              <a:gd name="connsiteX22" fmla="*/ 3510 w 10000"/>
              <a:gd name="connsiteY22" fmla="*/ 8927 h 10000"/>
              <a:gd name="connsiteX23" fmla="*/ 3562 w 10000"/>
              <a:gd name="connsiteY23" fmla="*/ 8579 h 10000"/>
              <a:gd name="connsiteX24" fmla="*/ 3637 w 10000"/>
              <a:gd name="connsiteY24" fmla="*/ 8254 h 10000"/>
              <a:gd name="connsiteX25" fmla="*/ 3710 w 10000"/>
              <a:gd name="connsiteY25" fmla="*/ 7900 h 10000"/>
              <a:gd name="connsiteX26" fmla="*/ 3794 w 10000"/>
              <a:gd name="connsiteY26" fmla="*/ 7587 h 10000"/>
              <a:gd name="connsiteX27" fmla="*/ 3888 w 10000"/>
              <a:gd name="connsiteY27" fmla="*/ 7269 h 10000"/>
              <a:gd name="connsiteX28" fmla="*/ 3994 w 10000"/>
              <a:gd name="connsiteY28" fmla="*/ 6954 h 10000"/>
              <a:gd name="connsiteX29" fmla="*/ 4110 w 10000"/>
              <a:gd name="connsiteY29" fmla="*/ 6653 h 10000"/>
              <a:gd name="connsiteX30" fmla="*/ 4236 w 10000"/>
              <a:gd name="connsiteY30" fmla="*/ 6368 h 10000"/>
              <a:gd name="connsiteX31" fmla="*/ 4363 w 10000"/>
              <a:gd name="connsiteY31" fmla="*/ 6087 h 10000"/>
              <a:gd name="connsiteX32" fmla="*/ 4511 w 10000"/>
              <a:gd name="connsiteY32" fmla="*/ 5819 h 10000"/>
              <a:gd name="connsiteX33" fmla="*/ 4658 w 10000"/>
              <a:gd name="connsiteY33" fmla="*/ 5566 h 10000"/>
              <a:gd name="connsiteX34" fmla="*/ 4816 w 10000"/>
              <a:gd name="connsiteY34" fmla="*/ 5313 h 10000"/>
              <a:gd name="connsiteX35" fmla="*/ 4984 w 10000"/>
              <a:gd name="connsiteY35" fmla="*/ 5080 h 10000"/>
              <a:gd name="connsiteX36" fmla="*/ 5164 w 10000"/>
              <a:gd name="connsiteY36" fmla="*/ 4858 h 10000"/>
              <a:gd name="connsiteX37" fmla="*/ 5343 w 10000"/>
              <a:gd name="connsiteY37" fmla="*/ 4638 h 10000"/>
              <a:gd name="connsiteX38" fmla="*/ 5522 w 10000"/>
              <a:gd name="connsiteY38" fmla="*/ 4433 h 10000"/>
              <a:gd name="connsiteX39" fmla="*/ 5723 w 10000"/>
              <a:gd name="connsiteY39" fmla="*/ 4257 h 10000"/>
              <a:gd name="connsiteX40" fmla="*/ 5923 w 10000"/>
              <a:gd name="connsiteY40" fmla="*/ 4085 h 10000"/>
              <a:gd name="connsiteX41" fmla="*/ 6133 w 10000"/>
              <a:gd name="connsiteY41" fmla="*/ 3930 h 10000"/>
              <a:gd name="connsiteX42" fmla="*/ 6343 w 10000"/>
              <a:gd name="connsiteY42" fmla="*/ 3786 h 10000"/>
              <a:gd name="connsiteX43" fmla="*/ 6554 w 10000"/>
              <a:gd name="connsiteY43" fmla="*/ 3661 h 10000"/>
              <a:gd name="connsiteX44" fmla="*/ 6775 w 10000"/>
              <a:gd name="connsiteY44" fmla="*/ 3537 h 10000"/>
              <a:gd name="connsiteX45" fmla="*/ 7008 w 10000"/>
              <a:gd name="connsiteY45" fmla="*/ 3439 h 10000"/>
              <a:gd name="connsiteX46" fmla="*/ 10000 w 10000"/>
              <a:gd name="connsiteY46" fmla="*/ 536 h 10000"/>
              <a:gd name="connsiteX0" fmla="*/ 10000 w 10000"/>
              <a:gd name="connsiteY0" fmla="*/ 536 h 10000"/>
              <a:gd name="connsiteX1" fmla="*/ 3521 w 10000"/>
              <a:gd name="connsiteY1" fmla="*/ 0 h 10000"/>
              <a:gd name="connsiteX2" fmla="*/ 3193 w 10000"/>
              <a:gd name="connsiteY2" fmla="*/ 346 h 10000"/>
              <a:gd name="connsiteX3" fmla="*/ 2877 w 10000"/>
              <a:gd name="connsiteY3" fmla="*/ 711 h 10000"/>
              <a:gd name="connsiteX4" fmla="*/ 2572 w 10000"/>
              <a:gd name="connsiteY4" fmla="*/ 1106 h 10000"/>
              <a:gd name="connsiteX5" fmla="*/ 2276 w 10000"/>
              <a:gd name="connsiteY5" fmla="*/ 1529 h 10000"/>
              <a:gd name="connsiteX6" fmla="*/ 2004 w 10000"/>
              <a:gd name="connsiteY6" fmla="*/ 1953 h 10000"/>
              <a:gd name="connsiteX7" fmla="*/ 1740 w 10000"/>
              <a:gd name="connsiteY7" fmla="*/ 2412 h 10000"/>
              <a:gd name="connsiteX8" fmla="*/ 1497 w 10000"/>
              <a:gd name="connsiteY8" fmla="*/ 2889 h 10000"/>
              <a:gd name="connsiteX9" fmla="*/ 1254 w 10000"/>
              <a:gd name="connsiteY9" fmla="*/ 3376 h 10000"/>
              <a:gd name="connsiteX10" fmla="*/ 1045 w 10000"/>
              <a:gd name="connsiteY10" fmla="*/ 3880 h 10000"/>
              <a:gd name="connsiteX11" fmla="*/ 844 w 10000"/>
              <a:gd name="connsiteY11" fmla="*/ 4400 h 10000"/>
              <a:gd name="connsiteX12" fmla="*/ 654 w 10000"/>
              <a:gd name="connsiteY12" fmla="*/ 4951 h 10000"/>
              <a:gd name="connsiteX13" fmla="*/ 486 w 10000"/>
              <a:gd name="connsiteY13" fmla="*/ 5504 h 10000"/>
              <a:gd name="connsiteX14" fmla="*/ 336 w 10000"/>
              <a:gd name="connsiteY14" fmla="*/ 6072 h 10000"/>
              <a:gd name="connsiteX15" fmla="*/ 200 w 10000"/>
              <a:gd name="connsiteY15" fmla="*/ 6653 h 10000"/>
              <a:gd name="connsiteX16" fmla="*/ 96 w 10000"/>
              <a:gd name="connsiteY16" fmla="*/ 7242 h 10000"/>
              <a:gd name="connsiteX17" fmla="*/ 0 w 10000"/>
              <a:gd name="connsiteY17" fmla="*/ 7853 h 10000"/>
              <a:gd name="connsiteX18" fmla="*/ 2356 w 10000"/>
              <a:gd name="connsiteY18" fmla="*/ 6946 h 10000"/>
              <a:gd name="connsiteX19" fmla="*/ 3426 w 10000"/>
              <a:gd name="connsiteY19" fmla="*/ 10000 h 10000"/>
              <a:gd name="connsiteX20" fmla="*/ 3446 w 10000"/>
              <a:gd name="connsiteY20" fmla="*/ 9636 h 10000"/>
              <a:gd name="connsiteX21" fmla="*/ 3467 w 10000"/>
              <a:gd name="connsiteY21" fmla="*/ 9275 h 10000"/>
              <a:gd name="connsiteX22" fmla="*/ 3510 w 10000"/>
              <a:gd name="connsiteY22" fmla="*/ 8927 h 10000"/>
              <a:gd name="connsiteX23" fmla="*/ 3562 w 10000"/>
              <a:gd name="connsiteY23" fmla="*/ 8579 h 10000"/>
              <a:gd name="connsiteX24" fmla="*/ 3637 w 10000"/>
              <a:gd name="connsiteY24" fmla="*/ 8254 h 10000"/>
              <a:gd name="connsiteX25" fmla="*/ 3710 w 10000"/>
              <a:gd name="connsiteY25" fmla="*/ 7900 h 10000"/>
              <a:gd name="connsiteX26" fmla="*/ 3794 w 10000"/>
              <a:gd name="connsiteY26" fmla="*/ 7587 h 10000"/>
              <a:gd name="connsiteX27" fmla="*/ 3888 w 10000"/>
              <a:gd name="connsiteY27" fmla="*/ 7269 h 10000"/>
              <a:gd name="connsiteX28" fmla="*/ 3994 w 10000"/>
              <a:gd name="connsiteY28" fmla="*/ 6954 h 10000"/>
              <a:gd name="connsiteX29" fmla="*/ 4110 w 10000"/>
              <a:gd name="connsiteY29" fmla="*/ 6653 h 10000"/>
              <a:gd name="connsiteX30" fmla="*/ 4236 w 10000"/>
              <a:gd name="connsiteY30" fmla="*/ 6368 h 10000"/>
              <a:gd name="connsiteX31" fmla="*/ 4363 w 10000"/>
              <a:gd name="connsiteY31" fmla="*/ 6087 h 10000"/>
              <a:gd name="connsiteX32" fmla="*/ 4511 w 10000"/>
              <a:gd name="connsiteY32" fmla="*/ 5819 h 10000"/>
              <a:gd name="connsiteX33" fmla="*/ 4658 w 10000"/>
              <a:gd name="connsiteY33" fmla="*/ 5566 h 10000"/>
              <a:gd name="connsiteX34" fmla="*/ 4816 w 10000"/>
              <a:gd name="connsiteY34" fmla="*/ 5313 h 10000"/>
              <a:gd name="connsiteX35" fmla="*/ 4984 w 10000"/>
              <a:gd name="connsiteY35" fmla="*/ 5080 h 10000"/>
              <a:gd name="connsiteX36" fmla="*/ 5164 w 10000"/>
              <a:gd name="connsiteY36" fmla="*/ 4858 h 10000"/>
              <a:gd name="connsiteX37" fmla="*/ 5343 w 10000"/>
              <a:gd name="connsiteY37" fmla="*/ 4638 h 10000"/>
              <a:gd name="connsiteX38" fmla="*/ 5522 w 10000"/>
              <a:gd name="connsiteY38" fmla="*/ 4433 h 10000"/>
              <a:gd name="connsiteX39" fmla="*/ 5723 w 10000"/>
              <a:gd name="connsiteY39" fmla="*/ 4257 h 10000"/>
              <a:gd name="connsiteX40" fmla="*/ 5923 w 10000"/>
              <a:gd name="connsiteY40" fmla="*/ 4085 h 10000"/>
              <a:gd name="connsiteX41" fmla="*/ 6133 w 10000"/>
              <a:gd name="connsiteY41" fmla="*/ 3930 h 10000"/>
              <a:gd name="connsiteX42" fmla="*/ 6343 w 10000"/>
              <a:gd name="connsiteY42" fmla="*/ 3786 h 10000"/>
              <a:gd name="connsiteX43" fmla="*/ 6554 w 10000"/>
              <a:gd name="connsiteY43" fmla="*/ 3661 h 10000"/>
              <a:gd name="connsiteX44" fmla="*/ 6775 w 10000"/>
              <a:gd name="connsiteY44" fmla="*/ 3537 h 10000"/>
              <a:gd name="connsiteX45" fmla="*/ 10000 w 10000"/>
              <a:gd name="connsiteY45" fmla="*/ 536 h 10000"/>
              <a:gd name="connsiteX0" fmla="*/ 10000 w 10000"/>
              <a:gd name="connsiteY0" fmla="*/ 536 h 10000"/>
              <a:gd name="connsiteX1" fmla="*/ 3521 w 10000"/>
              <a:gd name="connsiteY1" fmla="*/ 0 h 10000"/>
              <a:gd name="connsiteX2" fmla="*/ 3193 w 10000"/>
              <a:gd name="connsiteY2" fmla="*/ 346 h 10000"/>
              <a:gd name="connsiteX3" fmla="*/ 2877 w 10000"/>
              <a:gd name="connsiteY3" fmla="*/ 711 h 10000"/>
              <a:gd name="connsiteX4" fmla="*/ 2572 w 10000"/>
              <a:gd name="connsiteY4" fmla="*/ 1106 h 10000"/>
              <a:gd name="connsiteX5" fmla="*/ 2276 w 10000"/>
              <a:gd name="connsiteY5" fmla="*/ 1529 h 10000"/>
              <a:gd name="connsiteX6" fmla="*/ 2004 w 10000"/>
              <a:gd name="connsiteY6" fmla="*/ 1953 h 10000"/>
              <a:gd name="connsiteX7" fmla="*/ 1740 w 10000"/>
              <a:gd name="connsiteY7" fmla="*/ 2412 h 10000"/>
              <a:gd name="connsiteX8" fmla="*/ 1497 w 10000"/>
              <a:gd name="connsiteY8" fmla="*/ 2889 h 10000"/>
              <a:gd name="connsiteX9" fmla="*/ 1254 w 10000"/>
              <a:gd name="connsiteY9" fmla="*/ 3376 h 10000"/>
              <a:gd name="connsiteX10" fmla="*/ 1045 w 10000"/>
              <a:gd name="connsiteY10" fmla="*/ 3880 h 10000"/>
              <a:gd name="connsiteX11" fmla="*/ 844 w 10000"/>
              <a:gd name="connsiteY11" fmla="*/ 4400 h 10000"/>
              <a:gd name="connsiteX12" fmla="*/ 654 w 10000"/>
              <a:gd name="connsiteY12" fmla="*/ 4951 h 10000"/>
              <a:gd name="connsiteX13" fmla="*/ 486 w 10000"/>
              <a:gd name="connsiteY13" fmla="*/ 5504 h 10000"/>
              <a:gd name="connsiteX14" fmla="*/ 336 w 10000"/>
              <a:gd name="connsiteY14" fmla="*/ 6072 h 10000"/>
              <a:gd name="connsiteX15" fmla="*/ 200 w 10000"/>
              <a:gd name="connsiteY15" fmla="*/ 6653 h 10000"/>
              <a:gd name="connsiteX16" fmla="*/ 96 w 10000"/>
              <a:gd name="connsiteY16" fmla="*/ 7242 h 10000"/>
              <a:gd name="connsiteX17" fmla="*/ 0 w 10000"/>
              <a:gd name="connsiteY17" fmla="*/ 7853 h 10000"/>
              <a:gd name="connsiteX18" fmla="*/ 2356 w 10000"/>
              <a:gd name="connsiteY18" fmla="*/ 6946 h 10000"/>
              <a:gd name="connsiteX19" fmla="*/ 3426 w 10000"/>
              <a:gd name="connsiteY19" fmla="*/ 10000 h 10000"/>
              <a:gd name="connsiteX20" fmla="*/ 3446 w 10000"/>
              <a:gd name="connsiteY20" fmla="*/ 9636 h 10000"/>
              <a:gd name="connsiteX21" fmla="*/ 3467 w 10000"/>
              <a:gd name="connsiteY21" fmla="*/ 9275 h 10000"/>
              <a:gd name="connsiteX22" fmla="*/ 3510 w 10000"/>
              <a:gd name="connsiteY22" fmla="*/ 8927 h 10000"/>
              <a:gd name="connsiteX23" fmla="*/ 3562 w 10000"/>
              <a:gd name="connsiteY23" fmla="*/ 8579 h 10000"/>
              <a:gd name="connsiteX24" fmla="*/ 3637 w 10000"/>
              <a:gd name="connsiteY24" fmla="*/ 8254 h 10000"/>
              <a:gd name="connsiteX25" fmla="*/ 3710 w 10000"/>
              <a:gd name="connsiteY25" fmla="*/ 7900 h 10000"/>
              <a:gd name="connsiteX26" fmla="*/ 3794 w 10000"/>
              <a:gd name="connsiteY26" fmla="*/ 7587 h 10000"/>
              <a:gd name="connsiteX27" fmla="*/ 3888 w 10000"/>
              <a:gd name="connsiteY27" fmla="*/ 7269 h 10000"/>
              <a:gd name="connsiteX28" fmla="*/ 3994 w 10000"/>
              <a:gd name="connsiteY28" fmla="*/ 6954 h 10000"/>
              <a:gd name="connsiteX29" fmla="*/ 4110 w 10000"/>
              <a:gd name="connsiteY29" fmla="*/ 6653 h 10000"/>
              <a:gd name="connsiteX30" fmla="*/ 4236 w 10000"/>
              <a:gd name="connsiteY30" fmla="*/ 6368 h 10000"/>
              <a:gd name="connsiteX31" fmla="*/ 4363 w 10000"/>
              <a:gd name="connsiteY31" fmla="*/ 6087 h 10000"/>
              <a:gd name="connsiteX32" fmla="*/ 4511 w 10000"/>
              <a:gd name="connsiteY32" fmla="*/ 5819 h 10000"/>
              <a:gd name="connsiteX33" fmla="*/ 4658 w 10000"/>
              <a:gd name="connsiteY33" fmla="*/ 5566 h 10000"/>
              <a:gd name="connsiteX34" fmla="*/ 4816 w 10000"/>
              <a:gd name="connsiteY34" fmla="*/ 5313 h 10000"/>
              <a:gd name="connsiteX35" fmla="*/ 4984 w 10000"/>
              <a:gd name="connsiteY35" fmla="*/ 5080 h 10000"/>
              <a:gd name="connsiteX36" fmla="*/ 5164 w 10000"/>
              <a:gd name="connsiteY36" fmla="*/ 4858 h 10000"/>
              <a:gd name="connsiteX37" fmla="*/ 5343 w 10000"/>
              <a:gd name="connsiteY37" fmla="*/ 4638 h 10000"/>
              <a:gd name="connsiteX38" fmla="*/ 5522 w 10000"/>
              <a:gd name="connsiteY38" fmla="*/ 4433 h 10000"/>
              <a:gd name="connsiteX39" fmla="*/ 5723 w 10000"/>
              <a:gd name="connsiteY39" fmla="*/ 4257 h 10000"/>
              <a:gd name="connsiteX40" fmla="*/ 5923 w 10000"/>
              <a:gd name="connsiteY40" fmla="*/ 4085 h 10000"/>
              <a:gd name="connsiteX41" fmla="*/ 6133 w 10000"/>
              <a:gd name="connsiteY41" fmla="*/ 3930 h 10000"/>
              <a:gd name="connsiteX42" fmla="*/ 6343 w 10000"/>
              <a:gd name="connsiteY42" fmla="*/ 3786 h 10000"/>
              <a:gd name="connsiteX43" fmla="*/ 6554 w 10000"/>
              <a:gd name="connsiteY43" fmla="*/ 3661 h 10000"/>
              <a:gd name="connsiteX44" fmla="*/ 10000 w 10000"/>
              <a:gd name="connsiteY44" fmla="*/ 536 h 10000"/>
              <a:gd name="connsiteX0" fmla="*/ 10000 w 10000"/>
              <a:gd name="connsiteY0" fmla="*/ 536 h 10000"/>
              <a:gd name="connsiteX1" fmla="*/ 3521 w 10000"/>
              <a:gd name="connsiteY1" fmla="*/ 0 h 10000"/>
              <a:gd name="connsiteX2" fmla="*/ 3193 w 10000"/>
              <a:gd name="connsiteY2" fmla="*/ 346 h 10000"/>
              <a:gd name="connsiteX3" fmla="*/ 2877 w 10000"/>
              <a:gd name="connsiteY3" fmla="*/ 711 h 10000"/>
              <a:gd name="connsiteX4" fmla="*/ 2572 w 10000"/>
              <a:gd name="connsiteY4" fmla="*/ 1106 h 10000"/>
              <a:gd name="connsiteX5" fmla="*/ 2276 w 10000"/>
              <a:gd name="connsiteY5" fmla="*/ 1529 h 10000"/>
              <a:gd name="connsiteX6" fmla="*/ 2004 w 10000"/>
              <a:gd name="connsiteY6" fmla="*/ 1953 h 10000"/>
              <a:gd name="connsiteX7" fmla="*/ 1740 w 10000"/>
              <a:gd name="connsiteY7" fmla="*/ 2412 h 10000"/>
              <a:gd name="connsiteX8" fmla="*/ 1497 w 10000"/>
              <a:gd name="connsiteY8" fmla="*/ 2889 h 10000"/>
              <a:gd name="connsiteX9" fmla="*/ 1254 w 10000"/>
              <a:gd name="connsiteY9" fmla="*/ 3376 h 10000"/>
              <a:gd name="connsiteX10" fmla="*/ 1045 w 10000"/>
              <a:gd name="connsiteY10" fmla="*/ 3880 h 10000"/>
              <a:gd name="connsiteX11" fmla="*/ 844 w 10000"/>
              <a:gd name="connsiteY11" fmla="*/ 4400 h 10000"/>
              <a:gd name="connsiteX12" fmla="*/ 654 w 10000"/>
              <a:gd name="connsiteY12" fmla="*/ 4951 h 10000"/>
              <a:gd name="connsiteX13" fmla="*/ 486 w 10000"/>
              <a:gd name="connsiteY13" fmla="*/ 5504 h 10000"/>
              <a:gd name="connsiteX14" fmla="*/ 336 w 10000"/>
              <a:gd name="connsiteY14" fmla="*/ 6072 h 10000"/>
              <a:gd name="connsiteX15" fmla="*/ 200 w 10000"/>
              <a:gd name="connsiteY15" fmla="*/ 6653 h 10000"/>
              <a:gd name="connsiteX16" fmla="*/ 96 w 10000"/>
              <a:gd name="connsiteY16" fmla="*/ 7242 h 10000"/>
              <a:gd name="connsiteX17" fmla="*/ 0 w 10000"/>
              <a:gd name="connsiteY17" fmla="*/ 7853 h 10000"/>
              <a:gd name="connsiteX18" fmla="*/ 2356 w 10000"/>
              <a:gd name="connsiteY18" fmla="*/ 6946 h 10000"/>
              <a:gd name="connsiteX19" fmla="*/ 3426 w 10000"/>
              <a:gd name="connsiteY19" fmla="*/ 10000 h 10000"/>
              <a:gd name="connsiteX20" fmla="*/ 3446 w 10000"/>
              <a:gd name="connsiteY20" fmla="*/ 9636 h 10000"/>
              <a:gd name="connsiteX21" fmla="*/ 3467 w 10000"/>
              <a:gd name="connsiteY21" fmla="*/ 9275 h 10000"/>
              <a:gd name="connsiteX22" fmla="*/ 3510 w 10000"/>
              <a:gd name="connsiteY22" fmla="*/ 8927 h 10000"/>
              <a:gd name="connsiteX23" fmla="*/ 3562 w 10000"/>
              <a:gd name="connsiteY23" fmla="*/ 8579 h 10000"/>
              <a:gd name="connsiteX24" fmla="*/ 3637 w 10000"/>
              <a:gd name="connsiteY24" fmla="*/ 8254 h 10000"/>
              <a:gd name="connsiteX25" fmla="*/ 3710 w 10000"/>
              <a:gd name="connsiteY25" fmla="*/ 7900 h 10000"/>
              <a:gd name="connsiteX26" fmla="*/ 3794 w 10000"/>
              <a:gd name="connsiteY26" fmla="*/ 7587 h 10000"/>
              <a:gd name="connsiteX27" fmla="*/ 3888 w 10000"/>
              <a:gd name="connsiteY27" fmla="*/ 7269 h 10000"/>
              <a:gd name="connsiteX28" fmla="*/ 3994 w 10000"/>
              <a:gd name="connsiteY28" fmla="*/ 6954 h 10000"/>
              <a:gd name="connsiteX29" fmla="*/ 4110 w 10000"/>
              <a:gd name="connsiteY29" fmla="*/ 6653 h 10000"/>
              <a:gd name="connsiteX30" fmla="*/ 4236 w 10000"/>
              <a:gd name="connsiteY30" fmla="*/ 6368 h 10000"/>
              <a:gd name="connsiteX31" fmla="*/ 4363 w 10000"/>
              <a:gd name="connsiteY31" fmla="*/ 6087 h 10000"/>
              <a:gd name="connsiteX32" fmla="*/ 4511 w 10000"/>
              <a:gd name="connsiteY32" fmla="*/ 5819 h 10000"/>
              <a:gd name="connsiteX33" fmla="*/ 4658 w 10000"/>
              <a:gd name="connsiteY33" fmla="*/ 5566 h 10000"/>
              <a:gd name="connsiteX34" fmla="*/ 4816 w 10000"/>
              <a:gd name="connsiteY34" fmla="*/ 5313 h 10000"/>
              <a:gd name="connsiteX35" fmla="*/ 4984 w 10000"/>
              <a:gd name="connsiteY35" fmla="*/ 5080 h 10000"/>
              <a:gd name="connsiteX36" fmla="*/ 5164 w 10000"/>
              <a:gd name="connsiteY36" fmla="*/ 4858 h 10000"/>
              <a:gd name="connsiteX37" fmla="*/ 5343 w 10000"/>
              <a:gd name="connsiteY37" fmla="*/ 4638 h 10000"/>
              <a:gd name="connsiteX38" fmla="*/ 5522 w 10000"/>
              <a:gd name="connsiteY38" fmla="*/ 4433 h 10000"/>
              <a:gd name="connsiteX39" fmla="*/ 5723 w 10000"/>
              <a:gd name="connsiteY39" fmla="*/ 4257 h 10000"/>
              <a:gd name="connsiteX40" fmla="*/ 5923 w 10000"/>
              <a:gd name="connsiteY40" fmla="*/ 4085 h 10000"/>
              <a:gd name="connsiteX41" fmla="*/ 6133 w 10000"/>
              <a:gd name="connsiteY41" fmla="*/ 3930 h 10000"/>
              <a:gd name="connsiteX42" fmla="*/ 6343 w 10000"/>
              <a:gd name="connsiteY42" fmla="*/ 3786 h 10000"/>
              <a:gd name="connsiteX43" fmla="*/ 10000 w 10000"/>
              <a:gd name="connsiteY43" fmla="*/ 536 h 10000"/>
              <a:gd name="connsiteX0" fmla="*/ 10000 w 10000"/>
              <a:gd name="connsiteY0" fmla="*/ 536 h 10000"/>
              <a:gd name="connsiteX1" fmla="*/ 3521 w 10000"/>
              <a:gd name="connsiteY1" fmla="*/ 0 h 10000"/>
              <a:gd name="connsiteX2" fmla="*/ 3193 w 10000"/>
              <a:gd name="connsiteY2" fmla="*/ 346 h 10000"/>
              <a:gd name="connsiteX3" fmla="*/ 2877 w 10000"/>
              <a:gd name="connsiteY3" fmla="*/ 711 h 10000"/>
              <a:gd name="connsiteX4" fmla="*/ 2572 w 10000"/>
              <a:gd name="connsiteY4" fmla="*/ 1106 h 10000"/>
              <a:gd name="connsiteX5" fmla="*/ 2276 w 10000"/>
              <a:gd name="connsiteY5" fmla="*/ 1529 h 10000"/>
              <a:gd name="connsiteX6" fmla="*/ 2004 w 10000"/>
              <a:gd name="connsiteY6" fmla="*/ 1953 h 10000"/>
              <a:gd name="connsiteX7" fmla="*/ 1740 w 10000"/>
              <a:gd name="connsiteY7" fmla="*/ 2412 h 10000"/>
              <a:gd name="connsiteX8" fmla="*/ 1497 w 10000"/>
              <a:gd name="connsiteY8" fmla="*/ 2889 h 10000"/>
              <a:gd name="connsiteX9" fmla="*/ 1254 w 10000"/>
              <a:gd name="connsiteY9" fmla="*/ 3376 h 10000"/>
              <a:gd name="connsiteX10" fmla="*/ 1045 w 10000"/>
              <a:gd name="connsiteY10" fmla="*/ 3880 h 10000"/>
              <a:gd name="connsiteX11" fmla="*/ 844 w 10000"/>
              <a:gd name="connsiteY11" fmla="*/ 4400 h 10000"/>
              <a:gd name="connsiteX12" fmla="*/ 654 w 10000"/>
              <a:gd name="connsiteY12" fmla="*/ 4951 h 10000"/>
              <a:gd name="connsiteX13" fmla="*/ 486 w 10000"/>
              <a:gd name="connsiteY13" fmla="*/ 5504 h 10000"/>
              <a:gd name="connsiteX14" fmla="*/ 336 w 10000"/>
              <a:gd name="connsiteY14" fmla="*/ 6072 h 10000"/>
              <a:gd name="connsiteX15" fmla="*/ 200 w 10000"/>
              <a:gd name="connsiteY15" fmla="*/ 6653 h 10000"/>
              <a:gd name="connsiteX16" fmla="*/ 96 w 10000"/>
              <a:gd name="connsiteY16" fmla="*/ 7242 h 10000"/>
              <a:gd name="connsiteX17" fmla="*/ 0 w 10000"/>
              <a:gd name="connsiteY17" fmla="*/ 7853 h 10000"/>
              <a:gd name="connsiteX18" fmla="*/ 2356 w 10000"/>
              <a:gd name="connsiteY18" fmla="*/ 6946 h 10000"/>
              <a:gd name="connsiteX19" fmla="*/ 3426 w 10000"/>
              <a:gd name="connsiteY19" fmla="*/ 10000 h 10000"/>
              <a:gd name="connsiteX20" fmla="*/ 3446 w 10000"/>
              <a:gd name="connsiteY20" fmla="*/ 9636 h 10000"/>
              <a:gd name="connsiteX21" fmla="*/ 3467 w 10000"/>
              <a:gd name="connsiteY21" fmla="*/ 9275 h 10000"/>
              <a:gd name="connsiteX22" fmla="*/ 3510 w 10000"/>
              <a:gd name="connsiteY22" fmla="*/ 8927 h 10000"/>
              <a:gd name="connsiteX23" fmla="*/ 3562 w 10000"/>
              <a:gd name="connsiteY23" fmla="*/ 8579 h 10000"/>
              <a:gd name="connsiteX24" fmla="*/ 3637 w 10000"/>
              <a:gd name="connsiteY24" fmla="*/ 8254 h 10000"/>
              <a:gd name="connsiteX25" fmla="*/ 3710 w 10000"/>
              <a:gd name="connsiteY25" fmla="*/ 7900 h 10000"/>
              <a:gd name="connsiteX26" fmla="*/ 3794 w 10000"/>
              <a:gd name="connsiteY26" fmla="*/ 7587 h 10000"/>
              <a:gd name="connsiteX27" fmla="*/ 3888 w 10000"/>
              <a:gd name="connsiteY27" fmla="*/ 7269 h 10000"/>
              <a:gd name="connsiteX28" fmla="*/ 3994 w 10000"/>
              <a:gd name="connsiteY28" fmla="*/ 6954 h 10000"/>
              <a:gd name="connsiteX29" fmla="*/ 4110 w 10000"/>
              <a:gd name="connsiteY29" fmla="*/ 6653 h 10000"/>
              <a:gd name="connsiteX30" fmla="*/ 4236 w 10000"/>
              <a:gd name="connsiteY30" fmla="*/ 6368 h 10000"/>
              <a:gd name="connsiteX31" fmla="*/ 4363 w 10000"/>
              <a:gd name="connsiteY31" fmla="*/ 6087 h 10000"/>
              <a:gd name="connsiteX32" fmla="*/ 4511 w 10000"/>
              <a:gd name="connsiteY32" fmla="*/ 5819 h 10000"/>
              <a:gd name="connsiteX33" fmla="*/ 4658 w 10000"/>
              <a:gd name="connsiteY33" fmla="*/ 5566 h 10000"/>
              <a:gd name="connsiteX34" fmla="*/ 4816 w 10000"/>
              <a:gd name="connsiteY34" fmla="*/ 5313 h 10000"/>
              <a:gd name="connsiteX35" fmla="*/ 4984 w 10000"/>
              <a:gd name="connsiteY35" fmla="*/ 5080 h 10000"/>
              <a:gd name="connsiteX36" fmla="*/ 5164 w 10000"/>
              <a:gd name="connsiteY36" fmla="*/ 4858 h 10000"/>
              <a:gd name="connsiteX37" fmla="*/ 5343 w 10000"/>
              <a:gd name="connsiteY37" fmla="*/ 4638 h 10000"/>
              <a:gd name="connsiteX38" fmla="*/ 5522 w 10000"/>
              <a:gd name="connsiteY38" fmla="*/ 4433 h 10000"/>
              <a:gd name="connsiteX39" fmla="*/ 5723 w 10000"/>
              <a:gd name="connsiteY39" fmla="*/ 4257 h 10000"/>
              <a:gd name="connsiteX40" fmla="*/ 5923 w 10000"/>
              <a:gd name="connsiteY40" fmla="*/ 4085 h 10000"/>
              <a:gd name="connsiteX41" fmla="*/ 6133 w 10000"/>
              <a:gd name="connsiteY41" fmla="*/ 3930 h 10000"/>
              <a:gd name="connsiteX42" fmla="*/ 10000 w 10000"/>
              <a:gd name="connsiteY42" fmla="*/ 536 h 10000"/>
              <a:gd name="connsiteX0" fmla="*/ 5729 w 6133"/>
              <a:gd name="connsiteY0" fmla="*/ 957 h 10000"/>
              <a:gd name="connsiteX1" fmla="*/ 3521 w 6133"/>
              <a:gd name="connsiteY1" fmla="*/ 0 h 10000"/>
              <a:gd name="connsiteX2" fmla="*/ 3193 w 6133"/>
              <a:gd name="connsiteY2" fmla="*/ 346 h 10000"/>
              <a:gd name="connsiteX3" fmla="*/ 2877 w 6133"/>
              <a:gd name="connsiteY3" fmla="*/ 711 h 10000"/>
              <a:gd name="connsiteX4" fmla="*/ 2572 w 6133"/>
              <a:gd name="connsiteY4" fmla="*/ 1106 h 10000"/>
              <a:gd name="connsiteX5" fmla="*/ 2276 w 6133"/>
              <a:gd name="connsiteY5" fmla="*/ 1529 h 10000"/>
              <a:gd name="connsiteX6" fmla="*/ 2004 w 6133"/>
              <a:gd name="connsiteY6" fmla="*/ 1953 h 10000"/>
              <a:gd name="connsiteX7" fmla="*/ 1740 w 6133"/>
              <a:gd name="connsiteY7" fmla="*/ 2412 h 10000"/>
              <a:gd name="connsiteX8" fmla="*/ 1497 w 6133"/>
              <a:gd name="connsiteY8" fmla="*/ 2889 h 10000"/>
              <a:gd name="connsiteX9" fmla="*/ 1254 w 6133"/>
              <a:gd name="connsiteY9" fmla="*/ 3376 h 10000"/>
              <a:gd name="connsiteX10" fmla="*/ 1045 w 6133"/>
              <a:gd name="connsiteY10" fmla="*/ 3880 h 10000"/>
              <a:gd name="connsiteX11" fmla="*/ 844 w 6133"/>
              <a:gd name="connsiteY11" fmla="*/ 4400 h 10000"/>
              <a:gd name="connsiteX12" fmla="*/ 654 w 6133"/>
              <a:gd name="connsiteY12" fmla="*/ 4951 h 10000"/>
              <a:gd name="connsiteX13" fmla="*/ 486 w 6133"/>
              <a:gd name="connsiteY13" fmla="*/ 5504 h 10000"/>
              <a:gd name="connsiteX14" fmla="*/ 336 w 6133"/>
              <a:gd name="connsiteY14" fmla="*/ 6072 h 10000"/>
              <a:gd name="connsiteX15" fmla="*/ 200 w 6133"/>
              <a:gd name="connsiteY15" fmla="*/ 6653 h 10000"/>
              <a:gd name="connsiteX16" fmla="*/ 96 w 6133"/>
              <a:gd name="connsiteY16" fmla="*/ 7242 h 10000"/>
              <a:gd name="connsiteX17" fmla="*/ 0 w 6133"/>
              <a:gd name="connsiteY17" fmla="*/ 7853 h 10000"/>
              <a:gd name="connsiteX18" fmla="*/ 2356 w 6133"/>
              <a:gd name="connsiteY18" fmla="*/ 6946 h 10000"/>
              <a:gd name="connsiteX19" fmla="*/ 3426 w 6133"/>
              <a:gd name="connsiteY19" fmla="*/ 10000 h 10000"/>
              <a:gd name="connsiteX20" fmla="*/ 3446 w 6133"/>
              <a:gd name="connsiteY20" fmla="*/ 9636 h 10000"/>
              <a:gd name="connsiteX21" fmla="*/ 3467 w 6133"/>
              <a:gd name="connsiteY21" fmla="*/ 9275 h 10000"/>
              <a:gd name="connsiteX22" fmla="*/ 3510 w 6133"/>
              <a:gd name="connsiteY22" fmla="*/ 8927 h 10000"/>
              <a:gd name="connsiteX23" fmla="*/ 3562 w 6133"/>
              <a:gd name="connsiteY23" fmla="*/ 8579 h 10000"/>
              <a:gd name="connsiteX24" fmla="*/ 3637 w 6133"/>
              <a:gd name="connsiteY24" fmla="*/ 8254 h 10000"/>
              <a:gd name="connsiteX25" fmla="*/ 3710 w 6133"/>
              <a:gd name="connsiteY25" fmla="*/ 7900 h 10000"/>
              <a:gd name="connsiteX26" fmla="*/ 3794 w 6133"/>
              <a:gd name="connsiteY26" fmla="*/ 7587 h 10000"/>
              <a:gd name="connsiteX27" fmla="*/ 3888 w 6133"/>
              <a:gd name="connsiteY27" fmla="*/ 7269 h 10000"/>
              <a:gd name="connsiteX28" fmla="*/ 3994 w 6133"/>
              <a:gd name="connsiteY28" fmla="*/ 6954 h 10000"/>
              <a:gd name="connsiteX29" fmla="*/ 4110 w 6133"/>
              <a:gd name="connsiteY29" fmla="*/ 6653 h 10000"/>
              <a:gd name="connsiteX30" fmla="*/ 4236 w 6133"/>
              <a:gd name="connsiteY30" fmla="*/ 6368 h 10000"/>
              <a:gd name="connsiteX31" fmla="*/ 4363 w 6133"/>
              <a:gd name="connsiteY31" fmla="*/ 6087 h 10000"/>
              <a:gd name="connsiteX32" fmla="*/ 4511 w 6133"/>
              <a:gd name="connsiteY32" fmla="*/ 5819 h 10000"/>
              <a:gd name="connsiteX33" fmla="*/ 4658 w 6133"/>
              <a:gd name="connsiteY33" fmla="*/ 5566 h 10000"/>
              <a:gd name="connsiteX34" fmla="*/ 4816 w 6133"/>
              <a:gd name="connsiteY34" fmla="*/ 5313 h 10000"/>
              <a:gd name="connsiteX35" fmla="*/ 4984 w 6133"/>
              <a:gd name="connsiteY35" fmla="*/ 5080 h 10000"/>
              <a:gd name="connsiteX36" fmla="*/ 5164 w 6133"/>
              <a:gd name="connsiteY36" fmla="*/ 4858 h 10000"/>
              <a:gd name="connsiteX37" fmla="*/ 5343 w 6133"/>
              <a:gd name="connsiteY37" fmla="*/ 4638 h 10000"/>
              <a:gd name="connsiteX38" fmla="*/ 5522 w 6133"/>
              <a:gd name="connsiteY38" fmla="*/ 4433 h 10000"/>
              <a:gd name="connsiteX39" fmla="*/ 5723 w 6133"/>
              <a:gd name="connsiteY39" fmla="*/ 4257 h 10000"/>
              <a:gd name="connsiteX40" fmla="*/ 5923 w 6133"/>
              <a:gd name="connsiteY40" fmla="*/ 4085 h 10000"/>
              <a:gd name="connsiteX41" fmla="*/ 6133 w 6133"/>
              <a:gd name="connsiteY41" fmla="*/ 3930 h 10000"/>
              <a:gd name="connsiteX42" fmla="*/ 5729 w 6133"/>
              <a:gd name="connsiteY42" fmla="*/ 957 h 10000"/>
              <a:gd name="connsiteX0" fmla="*/ 9341 w 10000"/>
              <a:gd name="connsiteY0" fmla="*/ 611 h 9654"/>
              <a:gd name="connsiteX1" fmla="*/ 5206 w 10000"/>
              <a:gd name="connsiteY1" fmla="*/ 0 h 9654"/>
              <a:gd name="connsiteX2" fmla="*/ 4691 w 10000"/>
              <a:gd name="connsiteY2" fmla="*/ 365 h 9654"/>
              <a:gd name="connsiteX3" fmla="*/ 4194 w 10000"/>
              <a:gd name="connsiteY3" fmla="*/ 760 h 9654"/>
              <a:gd name="connsiteX4" fmla="*/ 3711 w 10000"/>
              <a:gd name="connsiteY4" fmla="*/ 1183 h 9654"/>
              <a:gd name="connsiteX5" fmla="*/ 3268 w 10000"/>
              <a:gd name="connsiteY5" fmla="*/ 1607 h 9654"/>
              <a:gd name="connsiteX6" fmla="*/ 2837 w 10000"/>
              <a:gd name="connsiteY6" fmla="*/ 2066 h 9654"/>
              <a:gd name="connsiteX7" fmla="*/ 2441 w 10000"/>
              <a:gd name="connsiteY7" fmla="*/ 2543 h 9654"/>
              <a:gd name="connsiteX8" fmla="*/ 2045 w 10000"/>
              <a:gd name="connsiteY8" fmla="*/ 3030 h 9654"/>
              <a:gd name="connsiteX9" fmla="*/ 1704 w 10000"/>
              <a:gd name="connsiteY9" fmla="*/ 3534 h 9654"/>
              <a:gd name="connsiteX10" fmla="*/ 1376 w 10000"/>
              <a:gd name="connsiteY10" fmla="*/ 4054 h 9654"/>
              <a:gd name="connsiteX11" fmla="*/ 1066 w 10000"/>
              <a:gd name="connsiteY11" fmla="*/ 4605 h 9654"/>
              <a:gd name="connsiteX12" fmla="*/ 792 w 10000"/>
              <a:gd name="connsiteY12" fmla="*/ 5158 h 9654"/>
              <a:gd name="connsiteX13" fmla="*/ 548 w 10000"/>
              <a:gd name="connsiteY13" fmla="*/ 5726 h 9654"/>
              <a:gd name="connsiteX14" fmla="*/ 326 w 10000"/>
              <a:gd name="connsiteY14" fmla="*/ 6307 h 9654"/>
              <a:gd name="connsiteX15" fmla="*/ 157 w 10000"/>
              <a:gd name="connsiteY15" fmla="*/ 6896 h 9654"/>
              <a:gd name="connsiteX16" fmla="*/ 0 w 10000"/>
              <a:gd name="connsiteY16" fmla="*/ 7507 h 9654"/>
              <a:gd name="connsiteX17" fmla="*/ 3842 w 10000"/>
              <a:gd name="connsiteY17" fmla="*/ 6600 h 9654"/>
              <a:gd name="connsiteX18" fmla="*/ 5586 w 10000"/>
              <a:gd name="connsiteY18" fmla="*/ 9654 h 9654"/>
              <a:gd name="connsiteX19" fmla="*/ 5619 w 10000"/>
              <a:gd name="connsiteY19" fmla="*/ 9290 h 9654"/>
              <a:gd name="connsiteX20" fmla="*/ 5653 w 10000"/>
              <a:gd name="connsiteY20" fmla="*/ 8929 h 9654"/>
              <a:gd name="connsiteX21" fmla="*/ 5723 w 10000"/>
              <a:gd name="connsiteY21" fmla="*/ 8581 h 9654"/>
              <a:gd name="connsiteX22" fmla="*/ 5808 w 10000"/>
              <a:gd name="connsiteY22" fmla="*/ 8233 h 9654"/>
              <a:gd name="connsiteX23" fmla="*/ 5930 w 10000"/>
              <a:gd name="connsiteY23" fmla="*/ 7908 h 9654"/>
              <a:gd name="connsiteX24" fmla="*/ 6049 w 10000"/>
              <a:gd name="connsiteY24" fmla="*/ 7554 h 9654"/>
              <a:gd name="connsiteX25" fmla="*/ 6186 w 10000"/>
              <a:gd name="connsiteY25" fmla="*/ 7241 h 9654"/>
              <a:gd name="connsiteX26" fmla="*/ 6339 w 10000"/>
              <a:gd name="connsiteY26" fmla="*/ 6923 h 9654"/>
              <a:gd name="connsiteX27" fmla="*/ 6512 w 10000"/>
              <a:gd name="connsiteY27" fmla="*/ 6608 h 9654"/>
              <a:gd name="connsiteX28" fmla="*/ 6701 w 10000"/>
              <a:gd name="connsiteY28" fmla="*/ 6307 h 9654"/>
              <a:gd name="connsiteX29" fmla="*/ 6907 w 10000"/>
              <a:gd name="connsiteY29" fmla="*/ 6022 h 9654"/>
              <a:gd name="connsiteX30" fmla="*/ 7114 w 10000"/>
              <a:gd name="connsiteY30" fmla="*/ 5741 h 9654"/>
              <a:gd name="connsiteX31" fmla="*/ 7355 w 10000"/>
              <a:gd name="connsiteY31" fmla="*/ 5473 h 9654"/>
              <a:gd name="connsiteX32" fmla="*/ 7595 w 10000"/>
              <a:gd name="connsiteY32" fmla="*/ 5220 h 9654"/>
              <a:gd name="connsiteX33" fmla="*/ 7853 w 10000"/>
              <a:gd name="connsiteY33" fmla="*/ 4967 h 9654"/>
              <a:gd name="connsiteX34" fmla="*/ 8127 w 10000"/>
              <a:gd name="connsiteY34" fmla="*/ 4734 h 9654"/>
              <a:gd name="connsiteX35" fmla="*/ 8420 w 10000"/>
              <a:gd name="connsiteY35" fmla="*/ 4512 h 9654"/>
              <a:gd name="connsiteX36" fmla="*/ 8712 w 10000"/>
              <a:gd name="connsiteY36" fmla="*/ 4292 h 9654"/>
              <a:gd name="connsiteX37" fmla="*/ 9004 w 10000"/>
              <a:gd name="connsiteY37" fmla="*/ 4087 h 9654"/>
              <a:gd name="connsiteX38" fmla="*/ 9331 w 10000"/>
              <a:gd name="connsiteY38" fmla="*/ 3911 h 9654"/>
              <a:gd name="connsiteX39" fmla="*/ 9658 w 10000"/>
              <a:gd name="connsiteY39" fmla="*/ 3739 h 9654"/>
              <a:gd name="connsiteX40" fmla="*/ 10000 w 10000"/>
              <a:gd name="connsiteY40" fmla="*/ 3584 h 9654"/>
              <a:gd name="connsiteX41" fmla="*/ 9341 w 10000"/>
              <a:gd name="connsiteY41" fmla="*/ 611 h 9654"/>
              <a:gd name="connsiteX0" fmla="*/ 9341 w 10000"/>
              <a:gd name="connsiteY0" fmla="*/ 255 h 9622"/>
              <a:gd name="connsiteX1" fmla="*/ 4691 w 10000"/>
              <a:gd name="connsiteY1" fmla="*/ 0 h 9622"/>
              <a:gd name="connsiteX2" fmla="*/ 4194 w 10000"/>
              <a:gd name="connsiteY2" fmla="*/ 409 h 9622"/>
              <a:gd name="connsiteX3" fmla="*/ 3711 w 10000"/>
              <a:gd name="connsiteY3" fmla="*/ 847 h 9622"/>
              <a:gd name="connsiteX4" fmla="*/ 3268 w 10000"/>
              <a:gd name="connsiteY4" fmla="*/ 1287 h 9622"/>
              <a:gd name="connsiteX5" fmla="*/ 2837 w 10000"/>
              <a:gd name="connsiteY5" fmla="*/ 1762 h 9622"/>
              <a:gd name="connsiteX6" fmla="*/ 2441 w 10000"/>
              <a:gd name="connsiteY6" fmla="*/ 2256 h 9622"/>
              <a:gd name="connsiteX7" fmla="*/ 2045 w 10000"/>
              <a:gd name="connsiteY7" fmla="*/ 2761 h 9622"/>
              <a:gd name="connsiteX8" fmla="*/ 1704 w 10000"/>
              <a:gd name="connsiteY8" fmla="*/ 3283 h 9622"/>
              <a:gd name="connsiteX9" fmla="*/ 1376 w 10000"/>
              <a:gd name="connsiteY9" fmla="*/ 3821 h 9622"/>
              <a:gd name="connsiteX10" fmla="*/ 1066 w 10000"/>
              <a:gd name="connsiteY10" fmla="*/ 4392 h 9622"/>
              <a:gd name="connsiteX11" fmla="*/ 792 w 10000"/>
              <a:gd name="connsiteY11" fmla="*/ 4965 h 9622"/>
              <a:gd name="connsiteX12" fmla="*/ 548 w 10000"/>
              <a:gd name="connsiteY12" fmla="*/ 5553 h 9622"/>
              <a:gd name="connsiteX13" fmla="*/ 326 w 10000"/>
              <a:gd name="connsiteY13" fmla="*/ 6155 h 9622"/>
              <a:gd name="connsiteX14" fmla="*/ 157 w 10000"/>
              <a:gd name="connsiteY14" fmla="*/ 6765 h 9622"/>
              <a:gd name="connsiteX15" fmla="*/ 0 w 10000"/>
              <a:gd name="connsiteY15" fmla="*/ 7398 h 9622"/>
              <a:gd name="connsiteX16" fmla="*/ 3842 w 10000"/>
              <a:gd name="connsiteY16" fmla="*/ 6459 h 9622"/>
              <a:gd name="connsiteX17" fmla="*/ 5586 w 10000"/>
              <a:gd name="connsiteY17" fmla="*/ 9622 h 9622"/>
              <a:gd name="connsiteX18" fmla="*/ 5619 w 10000"/>
              <a:gd name="connsiteY18" fmla="*/ 9245 h 9622"/>
              <a:gd name="connsiteX19" fmla="*/ 5653 w 10000"/>
              <a:gd name="connsiteY19" fmla="*/ 8871 h 9622"/>
              <a:gd name="connsiteX20" fmla="*/ 5723 w 10000"/>
              <a:gd name="connsiteY20" fmla="*/ 8511 h 9622"/>
              <a:gd name="connsiteX21" fmla="*/ 5808 w 10000"/>
              <a:gd name="connsiteY21" fmla="*/ 8150 h 9622"/>
              <a:gd name="connsiteX22" fmla="*/ 5930 w 10000"/>
              <a:gd name="connsiteY22" fmla="*/ 7813 h 9622"/>
              <a:gd name="connsiteX23" fmla="*/ 6049 w 10000"/>
              <a:gd name="connsiteY23" fmla="*/ 7447 h 9622"/>
              <a:gd name="connsiteX24" fmla="*/ 6186 w 10000"/>
              <a:gd name="connsiteY24" fmla="*/ 7123 h 9622"/>
              <a:gd name="connsiteX25" fmla="*/ 6339 w 10000"/>
              <a:gd name="connsiteY25" fmla="*/ 6793 h 9622"/>
              <a:gd name="connsiteX26" fmla="*/ 6512 w 10000"/>
              <a:gd name="connsiteY26" fmla="*/ 6467 h 9622"/>
              <a:gd name="connsiteX27" fmla="*/ 6701 w 10000"/>
              <a:gd name="connsiteY27" fmla="*/ 6155 h 9622"/>
              <a:gd name="connsiteX28" fmla="*/ 6907 w 10000"/>
              <a:gd name="connsiteY28" fmla="*/ 5860 h 9622"/>
              <a:gd name="connsiteX29" fmla="*/ 7114 w 10000"/>
              <a:gd name="connsiteY29" fmla="*/ 5569 h 9622"/>
              <a:gd name="connsiteX30" fmla="*/ 7355 w 10000"/>
              <a:gd name="connsiteY30" fmla="*/ 5291 h 9622"/>
              <a:gd name="connsiteX31" fmla="*/ 7595 w 10000"/>
              <a:gd name="connsiteY31" fmla="*/ 5029 h 9622"/>
              <a:gd name="connsiteX32" fmla="*/ 7853 w 10000"/>
              <a:gd name="connsiteY32" fmla="*/ 4767 h 9622"/>
              <a:gd name="connsiteX33" fmla="*/ 8127 w 10000"/>
              <a:gd name="connsiteY33" fmla="*/ 4526 h 9622"/>
              <a:gd name="connsiteX34" fmla="*/ 8420 w 10000"/>
              <a:gd name="connsiteY34" fmla="*/ 4296 h 9622"/>
              <a:gd name="connsiteX35" fmla="*/ 8712 w 10000"/>
              <a:gd name="connsiteY35" fmla="*/ 4068 h 9622"/>
              <a:gd name="connsiteX36" fmla="*/ 9004 w 10000"/>
              <a:gd name="connsiteY36" fmla="*/ 3855 h 9622"/>
              <a:gd name="connsiteX37" fmla="*/ 9331 w 10000"/>
              <a:gd name="connsiteY37" fmla="*/ 3673 h 9622"/>
              <a:gd name="connsiteX38" fmla="*/ 9658 w 10000"/>
              <a:gd name="connsiteY38" fmla="*/ 3495 h 9622"/>
              <a:gd name="connsiteX39" fmla="*/ 10000 w 10000"/>
              <a:gd name="connsiteY39" fmla="*/ 3334 h 9622"/>
              <a:gd name="connsiteX40" fmla="*/ 9341 w 10000"/>
              <a:gd name="connsiteY40" fmla="*/ 255 h 9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0000" h="9622">
                <a:moveTo>
                  <a:pt x="9341" y="255"/>
                </a:moveTo>
                <a:lnTo>
                  <a:pt x="4691" y="0"/>
                </a:lnTo>
                <a:lnTo>
                  <a:pt x="4194" y="409"/>
                </a:lnTo>
                <a:lnTo>
                  <a:pt x="3711" y="847"/>
                </a:lnTo>
                <a:lnTo>
                  <a:pt x="3268" y="1287"/>
                </a:lnTo>
                <a:lnTo>
                  <a:pt x="2837" y="1762"/>
                </a:lnTo>
                <a:cubicBezTo>
                  <a:pt x="2703" y="1927"/>
                  <a:pt x="2575" y="2091"/>
                  <a:pt x="2441" y="2256"/>
                </a:cubicBezTo>
                <a:lnTo>
                  <a:pt x="2045" y="2761"/>
                </a:lnTo>
                <a:cubicBezTo>
                  <a:pt x="1932" y="2937"/>
                  <a:pt x="1816" y="3109"/>
                  <a:pt x="1704" y="3283"/>
                </a:cubicBezTo>
                <a:cubicBezTo>
                  <a:pt x="1591" y="3460"/>
                  <a:pt x="1485" y="3640"/>
                  <a:pt x="1376" y="3821"/>
                </a:cubicBezTo>
                <a:cubicBezTo>
                  <a:pt x="1273" y="4018"/>
                  <a:pt x="1169" y="4202"/>
                  <a:pt x="1066" y="4392"/>
                </a:cubicBezTo>
                <a:cubicBezTo>
                  <a:pt x="973" y="4586"/>
                  <a:pt x="882" y="4773"/>
                  <a:pt x="792" y="4965"/>
                </a:cubicBezTo>
                <a:cubicBezTo>
                  <a:pt x="713" y="5160"/>
                  <a:pt x="631" y="5357"/>
                  <a:pt x="548" y="5553"/>
                </a:cubicBezTo>
                <a:cubicBezTo>
                  <a:pt x="474" y="5753"/>
                  <a:pt x="403" y="5958"/>
                  <a:pt x="326" y="6155"/>
                </a:cubicBezTo>
                <a:cubicBezTo>
                  <a:pt x="269" y="6359"/>
                  <a:pt x="214" y="6560"/>
                  <a:pt x="157" y="6765"/>
                </a:cubicBezTo>
                <a:cubicBezTo>
                  <a:pt x="104" y="6973"/>
                  <a:pt x="52" y="7188"/>
                  <a:pt x="0" y="7398"/>
                </a:cubicBezTo>
                <a:cubicBezTo>
                  <a:pt x="799" y="7234"/>
                  <a:pt x="2335" y="6842"/>
                  <a:pt x="3842" y="6459"/>
                </a:cubicBezTo>
                <a:lnTo>
                  <a:pt x="5586" y="9622"/>
                </a:lnTo>
                <a:cubicBezTo>
                  <a:pt x="5598" y="9498"/>
                  <a:pt x="5607" y="9371"/>
                  <a:pt x="5619" y="9245"/>
                </a:cubicBezTo>
                <a:cubicBezTo>
                  <a:pt x="5630" y="9119"/>
                  <a:pt x="5642" y="8991"/>
                  <a:pt x="5653" y="8871"/>
                </a:cubicBezTo>
                <a:cubicBezTo>
                  <a:pt x="5676" y="8749"/>
                  <a:pt x="5700" y="8630"/>
                  <a:pt x="5723" y="8511"/>
                </a:cubicBezTo>
                <a:lnTo>
                  <a:pt x="5808" y="8150"/>
                </a:lnTo>
                <a:cubicBezTo>
                  <a:pt x="5847" y="8037"/>
                  <a:pt x="5888" y="7924"/>
                  <a:pt x="5930" y="7813"/>
                </a:cubicBezTo>
                <a:cubicBezTo>
                  <a:pt x="5969" y="7689"/>
                  <a:pt x="6008" y="7569"/>
                  <a:pt x="6049" y="7447"/>
                </a:cubicBezTo>
                <a:cubicBezTo>
                  <a:pt x="6095" y="7343"/>
                  <a:pt x="6139" y="7231"/>
                  <a:pt x="6186" y="7123"/>
                </a:cubicBezTo>
                <a:cubicBezTo>
                  <a:pt x="6237" y="7012"/>
                  <a:pt x="6289" y="6905"/>
                  <a:pt x="6339" y="6793"/>
                </a:cubicBezTo>
                <a:cubicBezTo>
                  <a:pt x="6398" y="6689"/>
                  <a:pt x="6457" y="6579"/>
                  <a:pt x="6512" y="6467"/>
                </a:cubicBezTo>
                <a:cubicBezTo>
                  <a:pt x="6574" y="6364"/>
                  <a:pt x="6639" y="6260"/>
                  <a:pt x="6701" y="6155"/>
                </a:cubicBezTo>
                <a:cubicBezTo>
                  <a:pt x="6770" y="6057"/>
                  <a:pt x="6838" y="5963"/>
                  <a:pt x="6907" y="5860"/>
                </a:cubicBezTo>
                <a:cubicBezTo>
                  <a:pt x="6974" y="5763"/>
                  <a:pt x="7047" y="5671"/>
                  <a:pt x="7114" y="5569"/>
                </a:cubicBezTo>
                <a:cubicBezTo>
                  <a:pt x="7192" y="5478"/>
                  <a:pt x="7275" y="5385"/>
                  <a:pt x="7355" y="5291"/>
                </a:cubicBezTo>
                <a:cubicBezTo>
                  <a:pt x="7434" y="5202"/>
                  <a:pt x="7515" y="5117"/>
                  <a:pt x="7595" y="5029"/>
                </a:cubicBezTo>
                <a:cubicBezTo>
                  <a:pt x="7681" y="4943"/>
                  <a:pt x="7766" y="4854"/>
                  <a:pt x="7853" y="4767"/>
                </a:cubicBezTo>
                <a:lnTo>
                  <a:pt x="8127" y="4526"/>
                </a:lnTo>
                <a:lnTo>
                  <a:pt x="8420" y="4296"/>
                </a:lnTo>
                <a:lnTo>
                  <a:pt x="8712" y="4068"/>
                </a:lnTo>
                <a:cubicBezTo>
                  <a:pt x="8810" y="3998"/>
                  <a:pt x="8906" y="3927"/>
                  <a:pt x="9004" y="3855"/>
                </a:cubicBezTo>
                <a:lnTo>
                  <a:pt x="9331" y="3673"/>
                </a:lnTo>
                <a:lnTo>
                  <a:pt x="9658" y="3495"/>
                </a:lnTo>
                <a:lnTo>
                  <a:pt x="10000" y="3334"/>
                </a:lnTo>
                <a:lnTo>
                  <a:pt x="9341" y="255"/>
                </a:lnTo>
                <a:close/>
              </a:path>
            </a:pathLst>
          </a:custGeom>
          <a:gradFill flip="none" rotWithShape="1">
            <a:gsLst>
              <a:gs pos="0">
                <a:srgbClr val="FF0000"/>
              </a:gs>
              <a:gs pos="100000">
                <a:srgbClr val="B7C7E4">
                  <a:alpha val="5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12700" cmpd="sng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47F4E4B6-B1EE-A84C-AFC9-5172CF526C27}"/>
              </a:ext>
            </a:extLst>
          </p:cNvPr>
          <p:cNvSpPr>
            <a:spLocks noChangeAspect="1"/>
          </p:cNvSpPr>
          <p:nvPr/>
        </p:nvSpPr>
        <p:spPr>
          <a:xfrm>
            <a:off x="257858" y="1319636"/>
            <a:ext cx="3732722" cy="3735069"/>
          </a:xfrm>
          <a:prstGeom prst="arc">
            <a:avLst>
              <a:gd name="adj1" fmla="val 511121"/>
              <a:gd name="adj2" fmla="val 2870130"/>
            </a:avLst>
          </a:prstGeom>
          <a:ln w="60325">
            <a:solidFill>
              <a:srgbClr val="FF0000"/>
            </a:solidFill>
            <a:headEnd type="triangle" w="sm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8C5CA4-37ED-9240-A000-84DFE4F41CC0}"/>
              </a:ext>
            </a:extLst>
          </p:cNvPr>
          <p:cNvSpPr txBox="1"/>
          <p:nvPr/>
        </p:nvSpPr>
        <p:spPr>
          <a:xfrm rot="17952159">
            <a:off x="3191285" y="3954816"/>
            <a:ext cx="162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SC Open Lab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DB1FA4-67FD-D14A-93A4-03FDC67312AC}"/>
              </a:ext>
            </a:extLst>
          </p:cNvPr>
          <p:cNvSpPr txBox="1"/>
          <p:nvPr/>
        </p:nvSpPr>
        <p:spPr>
          <a:xfrm>
            <a:off x="866274" y="6362300"/>
            <a:ext cx="55002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https://</a:t>
            </a:r>
            <a:r>
              <a:rPr lang="en-US" sz="1600" dirty="0" err="1">
                <a:solidFill>
                  <a:schemeClr val="bg1"/>
                </a:solidFill>
              </a:rPr>
              <a:t>indico.cern.ch</a:t>
            </a:r>
            <a:r>
              <a:rPr lang="en-US" sz="1600" dirty="0">
                <a:solidFill>
                  <a:schemeClr val="bg1"/>
                </a:solidFill>
              </a:rPr>
              <a:t>/event/765096/contributions/3295748/</a:t>
            </a:r>
          </a:p>
        </p:txBody>
      </p:sp>
    </p:spTree>
    <p:extLst>
      <p:ext uri="{BB962C8B-B14F-4D97-AF65-F5344CB8AC3E}">
        <p14:creationId xmlns:p14="http://schemas.microsoft.com/office/powerpoint/2010/main" val="252623503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C99D1-E042-E64D-A5A4-DA44413EF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On training – example of LHC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2B6E1E-4048-0E49-8F89-8E19F4804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6" y="850610"/>
            <a:ext cx="5939161" cy="37276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01BC7F-424F-2540-92FC-B5E4E278DDE1}"/>
              </a:ext>
            </a:extLst>
          </p:cNvPr>
          <p:cNvSpPr txBox="1"/>
          <p:nvPr/>
        </p:nvSpPr>
        <p:spPr>
          <a:xfrm>
            <a:off x="5906402" y="1132628"/>
            <a:ext cx="32375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Sector 12 training (end 2018)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Series 1000: 8 quenches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Series 2000: 2 quenches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Series 3000: 5 quenches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1944A66-EB79-CF4F-B7A2-E353BF667869}"/>
              </a:ext>
            </a:extLst>
          </p:cNvPr>
          <p:cNvGrpSpPr/>
          <p:nvPr/>
        </p:nvGrpSpPr>
        <p:grpSpPr>
          <a:xfrm>
            <a:off x="5868102" y="3085592"/>
            <a:ext cx="3249264" cy="3041066"/>
            <a:chOff x="5868102" y="3085592"/>
            <a:chExt cx="3249264" cy="304106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F273BF6-94D5-CA44-B3A2-178230025C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8102" y="3994950"/>
              <a:ext cx="3249264" cy="213170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81C617C-CEAE-D440-9002-C7E8B0D30853}"/>
                </a:ext>
              </a:extLst>
            </p:cNvPr>
            <p:cNvSpPr txBox="1"/>
            <p:nvPr/>
          </p:nvSpPr>
          <p:spPr>
            <a:xfrm>
              <a:off x="5868102" y="3085592"/>
              <a:ext cx="323759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/>
                <a:t>Quadrupole training is ”faster” relatively rapidly the current corresponding to 7 </a:t>
              </a:r>
              <a:r>
                <a:rPr lang="en-US" dirty="0" err="1"/>
                <a:t>TeV</a:t>
              </a:r>
              <a:endParaRPr lang="en-US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737D6FA-9896-BD44-BDA3-0101917FED0E}"/>
              </a:ext>
            </a:extLst>
          </p:cNvPr>
          <p:cNvSpPr txBox="1"/>
          <p:nvPr/>
        </p:nvSpPr>
        <p:spPr>
          <a:xfrm>
            <a:off x="26634" y="4594937"/>
            <a:ext cx="57581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Surprising ! </a:t>
            </a:r>
            <a:r>
              <a:rPr lang="en-US" sz="2400" dirty="0"/>
              <a:t>previous statistics indicated a faster sector training. Still, no limits to 7 </a:t>
            </a:r>
            <a:r>
              <a:rPr lang="en-US" sz="2400" dirty="0" err="1"/>
              <a:t>TeV</a:t>
            </a:r>
            <a:r>
              <a:rPr lang="en-US" sz="2400" dirty="0"/>
              <a:t>, but time will be needed for training !</a:t>
            </a: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BC7BD693-84FD-4941-9759-74BE491DE359}"/>
              </a:ext>
            </a:extLst>
          </p:cNvPr>
          <p:cNvSpPr/>
          <p:nvPr/>
        </p:nvSpPr>
        <p:spPr>
          <a:xfrm>
            <a:off x="1451728" y="1508289"/>
            <a:ext cx="1140643" cy="518474"/>
          </a:xfrm>
          <a:custGeom>
            <a:avLst/>
            <a:gdLst>
              <a:gd name="connsiteX0" fmla="*/ 0 w 1140643"/>
              <a:gd name="connsiteY0" fmla="*/ 377072 h 518474"/>
              <a:gd name="connsiteX1" fmla="*/ 169682 w 1140643"/>
              <a:gd name="connsiteY1" fmla="*/ 169682 h 518474"/>
              <a:gd name="connsiteX2" fmla="*/ 499620 w 1140643"/>
              <a:gd name="connsiteY2" fmla="*/ 65987 h 518474"/>
              <a:gd name="connsiteX3" fmla="*/ 961534 w 1140643"/>
              <a:gd name="connsiteY3" fmla="*/ 0 h 518474"/>
              <a:gd name="connsiteX4" fmla="*/ 1140643 w 1140643"/>
              <a:gd name="connsiteY4" fmla="*/ 18853 h 518474"/>
              <a:gd name="connsiteX5" fmla="*/ 1131216 w 1140643"/>
              <a:gd name="connsiteY5" fmla="*/ 188536 h 518474"/>
              <a:gd name="connsiteX6" fmla="*/ 735291 w 1140643"/>
              <a:gd name="connsiteY6" fmla="*/ 226243 h 518474"/>
              <a:gd name="connsiteX7" fmla="*/ 433633 w 1140643"/>
              <a:gd name="connsiteY7" fmla="*/ 311084 h 518474"/>
              <a:gd name="connsiteX8" fmla="*/ 169682 w 1140643"/>
              <a:gd name="connsiteY8" fmla="*/ 443059 h 518474"/>
              <a:gd name="connsiteX9" fmla="*/ 169682 w 1140643"/>
              <a:gd name="connsiteY9" fmla="*/ 443059 h 518474"/>
              <a:gd name="connsiteX10" fmla="*/ 0 w 1140643"/>
              <a:gd name="connsiteY10" fmla="*/ 518474 h 518474"/>
              <a:gd name="connsiteX11" fmla="*/ 0 w 1140643"/>
              <a:gd name="connsiteY11" fmla="*/ 377072 h 518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0643" h="518474">
                <a:moveTo>
                  <a:pt x="0" y="377072"/>
                </a:moveTo>
                <a:lnTo>
                  <a:pt x="169682" y="169682"/>
                </a:lnTo>
                <a:lnTo>
                  <a:pt x="499620" y="65987"/>
                </a:lnTo>
                <a:lnTo>
                  <a:pt x="961534" y="0"/>
                </a:lnTo>
                <a:lnTo>
                  <a:pt x="1140643" y="18853"/>
                </a:lnTo>
                <a:lnTo>
                  <a:pt x="1131216" y="188536"/>
                </a:lnTo>
                <a:lnTo>
                  <a:pt x="735291" y="226243"/>
                </a:lnTo>
                <a:lnTo>
                  <a:pt x="433633" y="311084"/>
                </a:lnTo>
                <a:lnTo>
                  <a:pt x="169682" y="443059"/>
                </a:lnTo>
                <a:lnTo>
                  <a:pt x="169682" y="443059"/>
                </a:lnTo>
                <a:lnTo>
                  <a:pt x="0" y="518474"/>
                </a:lnTo>
                <a:lnTo>
                  <a:pt x="0" y="377072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1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5D34912-751D-A14C-87C0-630279D83F4E}"/>
              </a:ext>
            </a:extLst>
          </p:cNvPr>
          <p:cNvSpPr/>
          <p:nvPr/>
        </p:nvSpPr>
        <p:spPr>
          <a:xfrm>
            <a:off x="7531100" y="2952750"/>
            <a:ext cx="953489" cy="2482850"/>
          </a:xfrm>
          <a:prstGeom prst="rect">
            <a:avLst/>
          </a:prstGeom>
          <a:gradFill flip="none" rotWithShape="1">
            <a:gsLst>
              <a:gs pos="26000">
                <a:srgbClr val="FF0000">
                  <a:alpha val="20000"/>
                </a:srgbClr>
              </a:gs>
              <a:gs pos="0">
                <a:schemeClr val="bg1">
                  <a:alpha val="29000"/>
                </a:schemeClr>
              </a:gs>
              <a:gs pos="100000">
                <a:srgbClr val="FF0000">
                  <a:alpha val="5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6154" t="13884" b="4187"/>
          <a:stretch/>
        </p:blipFill>
        <p:spPr>
          <a:xfrm>
            <a:off x="76200" y="2965762"/>
            <a:ext cx="4554076" cy="270782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On Nb</a:t>
            </a:r>
            <a:r>
              <a:rPr lang="en-GB" baseline="-25000" dirty="0"/>
              <a:t>3</a:t>
            </a:r>
            <a:r>
              <a:rPr lang="en-GB" dirty="0"/>
              <a:t>Sn limits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37" t="5921"/>
          <a:stretch/>
        </p:blipFill>
        <p:spPr>
          <a:xfrm>
            <a:off x="7830466" y="0"/>
            <a:ext cx="1313534" cy="611823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733925" y="2917825"/>
            <a:ext cx="3781426" cy="2831966"/>
            <a:chOff x="8353425" y="-346075"/>
            <a:chExt cx="3781426" cy="283196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85" t="778" r="855" b="1"/>
            <a:stretch/>
          </p:blipFill>
          <p:spPr>
            <a:xfrm>
              <a:off x="8353425" y="-346075"/>
              <a:ext cx="3781426" cy="283196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8778255" y="-158066"/>
              <a:ext cx="26097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55A0"/>
                  </a:solidFill>
                </a:rPr>
                <a:t>Irreversible degradation</a:t>
              </a:r>
            </a:p>
            <a:p>
              <a:r>
                <a:rPr lang="en-GB" dirty="0">
                  <a:solidFill>
                    <a:srgbClr val="0055A0"/>
                  </a:solidFill>
                </a:rPr>
                <a:t>Stress applied at RT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12908" t="56217" r="9384" b="11826"/>
          <a:stretch/>
        </p:blipFill>
        <p:spPr>
          <a:xfrm>
            <a:off x="76200" y="939562"/>
            <a:ext cx="4554076" cy="18229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84003" y="92043"/>
            <a:ext cx="1284511" cy="566250"/>
          </a:xfrm>
          <a:prstGeom prst="rect">
            <a:avLst/>
          </a:prstGeom>
        </p:spPr>
      </p:pic>
      <p:pic>
        <p:nvPicPr>
          <p:cNvPr id="2" name="Picture 1" descr="Screen Shot 2018-08-29 at 06.37.59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750" y="2952750"/>
            <a:ext cx="2946400" cy="55880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495300" y="926558"/>
            <a:ext cx="3759200" cy="432241"/>
            <a:chOff x="495300" y="697957"/>
            <a:chExt cx="3759200" cy="648243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237490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49530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87122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124714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162306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199898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275082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312674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350266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387858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425450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flipV="1">
            <a:off x="495300" y="2419080"/>
            <a:ext cx="3759200" cy="395998"/>
            <a:chOff x="495300" y="697957"/>
            <a:chExt cx="3759200" cy="648243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237490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49530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87122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124714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162306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199898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275082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312674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350266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387858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4254500" y="697957"/>
              <a:ext cx="0" cy="6482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4757276" y="1341862"/>
            <a:ext cx="4145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Nb</a:t>
            </a:r>
            <a:r>
              <a:rPr lang="en-US" sz="3200" baseline="-25000" dirty="0"/>
              <a:t>3</a:t>
            </a:r>
            <a:r>
              <a:rPr lang="en-US" sz="3200" dirty="0"/>
              <a:t>Sn is brittle and extremely fragile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E27C25-FE97-734C-BE8A-37CDD640B145}"/>
              </a:ext>
            </a:extLst>
          </p:cNvPr>
          <p:cNvSpPr txBox="1"/>
          <p:nvPr/>
        </p:nvSpPr>
        <p:spPr>
          <a:xfrm>
            <a:off x="5707119" y="3813231"/>
            <a:ext cx="1903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FF0000"/>
                </a:solidFill>
              </a:rPr>
              <a:t>Allowable stress 150 </a:t>
            </a:r>
            <a:r>
              <a:rPr lang="en-US" dirty="0" err="1">
                <a:solidFill>
                  <a:srgbClr val="FF0000"/>
                </a:solidFill>
              </a:rPr>
              <a:t>MPa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10182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5175413" y="1309059"/>
            <a:ext cx="3873500" cy="2789974"/>
            <a:chOff x="67470" y="3314294"/>
            <a:chExt cx="4643337" cy="3344465"/>
          </a:xfrm>
        </p:grpSpPr>
        <p:pic>
          <p:nvPicPr>
            <p:cNvPr id="9" name="Content Placeholder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3314294"/>
              <a:ext cx="4459287" cy="334446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67470" y="4711520"/>
              <a:ext cx="1590540" cy="3167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Stoppers thickness</a:t>
              </a:r>
              <a:endParaRPr lang="en-GB" sz="9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1585052" y="4391426"/>
              <a:ext cx="9331" cy="88640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787078" y="5548422"/>
              <a:ext cx="614046" cy="3167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Shim</a:t>
              </a:r>
              <a:endParaRPr lang="en-GB" sz="9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4096909" y="4875591"/>
              <a:ext cx="95326" cy="68631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 descr="Screen Shot 2018-08-29 at 06.51.05.pn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7"/>
          <a:stretch/>
        </p:blipFill>
        <p:spPr>
          <a:xfrm>
            <a:off x="140261" y="1210137"/>
            <a:ext cx="5247954" cy="3336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 collaring – 11T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5910"/>
            <a:ext cx="8226854" cy="141711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 maximum excess of 300 𝜇m is allowed</a:t>
            </a:r>
          </a:p>
          <a:p>
            <a:r>
              <a:rPr lang="en-US" dirty="0"/>
              <a:t>This target has been applied for the collaring operations of SP107, SP109, and GE02/GE03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55466" y="3161660"/>
            <a:ext cx="3873500" cy="927740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81000">
                <a:srgbClr val="FFFFFF">
                  <a:alpha val="0"/>
                </a:srgb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750166" y="2060896"/>
            <a:ext cx="2304000" cy="0"/>
          </a:xfrm>
          <a:prstGeom prst="line">
            <a:avLst/>
          </a:prstGeom>
          <a:ln w="28575" cmpd="sng">
            <a:solidFill>
              <a:schemeClr val="tx1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55466" y="1384637"/>
            <a:ext cx="1081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Pole</a:t>
            </a:r>
          </a:p>
          <a:p>
            <a:r>
              <a:rPr lang="en-US" dirty="0"/>
              <a:t>50 </a:t>
            </a:r>
            <a:r>
              <a:rPr lang="en-US" dirty="0" err="1"/>
              <a:t>MPa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55466" y="3430158"/>
            <a:ext cx="1121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Midplane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150 </a:t>
            </a:r>
            <a:r>
              <a:rPr lang="en-US" dirty="0" err="1">
                <a:solidFill>
                  <a:srgbClr val="FF0000"/>
                </a:solidFill>
              </a:rPr>
              <a:t>MPa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54166" y="3430158"/>
            <a:ext cx="983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Excess</a:t>
            </a:r>
          </a:p>
          <a:p>
            <a:r>
              <a:rPr lang="en-US" dirty="0">
                <a:solidFill>
                  <a:srgbClr val="FF0000"/>
                </a:solidFill>
              </a:rPr>
              <a:t>300 </a:t>
            </a:r>
            <a:r>
              <a:rPr lang="en-US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dirty="0">
                <a:solidFill>
                  <a:srgbClr val="FF0000"/>
                </a:solidFill>
              </a:rPr>
              <a:t>m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755466" y="3419796"/>
            <a:ext cx="2304000" cy="0"/>
          </a:xfrm>
          <a:prstGeom prst="line">
            <a:avLst/>
          </a:prstGeom>
          <a:ln w="28575" cmpd="sng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054166" y="2032000"/>
            <a:ext cx="0" cy="2057400"/>
          </a:xfrm>
          <a:prstGeom prst="line">
            <a:avLst/>
          </a:prstGeom>
          <a:ln w="28575" cmpd="sng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4917D300-0A16-994E-894B-8020D6E9005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37" t="5921"/>
          <a:stretch/>
        </p:blipFill>
        <p:spPr>
          <a:xfrm>
            <a:off x="7830466" y="0"/>
            <a:ext cx="1313534" cy="611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63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0A3E8-1757-0645-9DF8-61D4270FF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11T collared coils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C4866F1-A3CE-3F49-836B-D1763A7CE5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14" y="3891057"/>
            <a:ext cx="3092064" cy="22408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0960E0-4E26-A546-8104-F57F4460EB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50" t="6067" r="8505"/>
          <a:stretch/>
        </p:blipFill>
        <p:spPr>
          <a:xfrm>
            <a:off x="196997" y="916261"/>
            <a:ext cx="3876498" cy="292203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B87E83A-F826-AA4A-9BAE-D35B9FBEC8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328" y="916261"/>
            <a:ext cx="4249360" cy="27258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7B2749-EAA5-F548-8CBE-4D13443C3C7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9"/>
          <a:stretch/>
        </p:blipFill>
        <p:spPr>
          <a:xfrm rot="5400000">
            <a:off x="3797087" y="4051119"/>
            <a:ext cx="2010905" cy="16729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37761A-DF35-E840-89BC-378FE7691BD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9"/>
          <a:stretch/>
        </p:blipFill>
        <p:spPr>
          <a:xfrm>
            <a:off x="5826810" y="3882142"/>
            <a:ext cx="1672951" cy="20109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2897BE-EC9A-0C42-BE23-5F8D3F84D43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87556" y="3882142"/>
            <a:ext cx="1136149" cy="20198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6A5323C-7FEA-8241-B18E-8ED2B45F9581}"/>
              </a:ext>
            </a:extLst>
          </p:cNvPr>
          <p:cNvSpPr txBox="1"/>
          <p:nvPr/>
        </p:nvSpPr>
        <p:spPr>
          <a:xfrm rot="16200000">
            <a:off x="3734471" y="1556215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±50 </a:t>
            </a:r>
            <a:r>
              <a:rPr lang="en-US" dirty="0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en-US" dirty="0">
                <a:solidFill>
                  <a:srgbClr val="FF0000"/>
                </a:solidFill>
              </a:rPr>
              <a:t>m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BB7C971-E769-9941-BEF9-DEBC5FDB412F}"/>
              </a:ext>
            </a:extLst>
          </p:cNvPr>
          <p:cNvCxnSpPr>
            <a:cxnSpLocks/>
          </p:cNvCxnSpPr>
          <p:nvPr/>
        </p:nvCxnSpPr>
        <p:spPr>
          <a:xfrm>
            <a:off x="4042266" y="2372738"/>
            <a:ext cx="396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0ADF881-52DC-8041-B29F-E572CDA1D13C}"/>
              </a:ext>
            </a:extLst>
          </p:cNvPr>
          <p:cNvCxnSpPr>
            <a:cxnSpLocks/>
          </p:cNvCxnSpPr>
          <p:nvPr/>
        </p:nvCxnSpPr>
        <p:spPr>
          <a:xfrm>
            <a:off x="4042266" y="2220339"/>
            <a:ext cx="396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442C762-B458-504D-91A5-FE672E35F20B}"/>
              </a:ext>
            </a:extLst>
          </p:cNvPr>
          <p:cNvCxnSpPr>
            <a:cxnSpLocks/>
          </p:cNvCxnSpPr>
          <p:nvPr/>
        </p:nvCxnSpPr>
        <p:spPr>
          <a:xfrm flipV="1">
            <a:off x="4380164" y="1310482"/>
            <a:ext cx="0" cy="11160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Image result for logo ge steam">
            <a:extLst>
              <a:ext uri="{FF2B5EF4-FFF2-40B4-BE49-F238E27FC236}">
                <a16:creationId xmlns:a16="http://schemas.microsoft.com/office/drawing/2014/main" id="{CB9F0DD8-3E0E-6242-8643-908634381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407" y="63893"/>
            <a:ext cx="800226" cy="80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A6E4209-ECAA-774F-911D-28AA726B718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37" t="5921"/>
          <a:stretch/>
        </p:blipFill>
        <p:spPr>
          <a:xfrm>
            <a:off x="7830466" y="0"/>
            <a:ext cx="1313534" cy="61182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EF2A9D7-AFBC-5749-A2A4-5B311ABA8EBF}"/>
              </a:ext>
            </a:extLst>
          </p:cNvPr>
          <p:cNvSpPr txBox="1"/>
          <p:nvPr/>
        </p:nvSpPr>
        <p:spPr>
          <a:xfrm>
            <a:off x="3154063" y="6253826"/>
            <a:ext cx="53431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>
                <a:solidFill>
                  <a:schemeClr val="bg1"/>
                </a:solidFill>
              </a:rPr>
              <a:t>This is an industrial production ! </a:t>
            </a:r>
          </a:p>
        </p:txBody>
      </p:sp>
    </p:spTree>
    <p:extLst>
      <p:ext uri="{BB962C8B-B14F-4D97-AF65-F5344CB8AC3E}">
        <p14:creationId xmlns:p14="http://schemas.microsoft.com/office/powerpoint/2010/main" val="307765400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 conductor limits in magnets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2" y="820662"/>
            <a:ext cx="6484081" cy="39509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0333" y="3761258"/>
            <a:ext cx="4327448" cy="2367939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5109633" y="3001433"/>
            <a:ext cx="3628148" cy="731570"/>
          </a:xfrm>
          <a:prstGeom prst="line">
            <a:avLst/>
          </a:prstGeom>
          <a:ln>
            <a:solidFill>
              <a:srgbClr val="0055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966633" y="4050379"/>
            <a:ext cx="443700" cy="2068879"/>
          </a:xfrm>
          <a:prstGeom prst="line">
            <a:avLst/>
          </a:prstGeom>
          <a:ln>
            <a:solidFill>
              <a:srgbClr val="0055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1801" y="4839417"/>
            <a:ext cx="3901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Special measurement performed using </a:t>
            </a:r>
            <a:r>
              <a:rPr lang="en-US" dirty="0" err="1"/>
              <a:t>nano</a:t>
            </a:r>
            <a:r>
              <a:rPr lang="en-US" dirty="0"/>
              <a:t>-voltmeters to increase resolution, shows a </a:t>
            </a:r>
            <a:r>
              <a:rPr lang="en-US" b="1" dirty="0">
                <a:solidFill>
                  <a:srgbClr val="FF0000"/>
                </a:solidFill>
              </a:rPr>
              <a:t>clear resistive transition </a:t>
            </a:r>
            <a:r>
              <a:rPr lang="en-US" dirty="0"/>
              <a:t>on the coil </a:t>
            </a:r>
            <a:r>
              <a:rPr lang="en-US" dirty="0" err="1"/>
              <a:t>midplane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096988" y="1206783"/>
            <a:ext cx="30470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conductor has been degraded during one of the operations, and is stable at its present performance </a:t>
            </a:r>
          </a:p>
        </p:txBody>
      </p:sp>
      <p:sp>
        <p:nvSpPr>
          <p:cNvPr id="22" name="Freeform 21"/>
          <p:cNvSpPr/>
          <p:nvPr/>
        </p:nvSpPr>
        <p:spPr>
          <a:xfrm>
            <a:off x="7323667" y="3809999"/>
            <a:ext cx="1333499" cy="1418168"/>
          </a:xfrm>
          <a:custGeom>
            <a:avLst/>
            <a:gdLst>
              <a:gd name="connsiteX0" fmla="*/ 0 w 1312333"/>
              <a:gd name="connsiteY0" fmla="*/ 1299634 h 1299634"/>
              <a:gd name="connsiteX1" fmla="*/ 330200 w 1312333"/>
              <a:gd name="connsiteY1" fmla="*/ 1295400 h 1299634"/>
              <a:gd name="connsiteX2" fmla="*/ 698500 w 1312333"/>
              <a:gd name="connsiteY2" fmla="*/ 1291167 h 1299634"/>
              <a:gd name="connsiteX3" fmla="*/ 994833 w 1312333"/>
              <a:gd name="connsiteY3" fmla="*/ 1282700 h 1299634"/>
              <a:gd name="connsiteX4" fmla="*/ 1130300 w 1312333"/>
              <a:gd name="connsiteY4" fmla="*/ 1236134 h 1299634"/>
              <a:gd name="connsiteX5" fmla="*/ 1223433 w 1312333"/>
              <a:gd name="connsiteY5" fmla="*/ 1058334 h 1299634"/>
              <a:gd name="connsiteX6" fmla="*/ 1274233 w 1312333"/>
              <a:gd name="connsiteY6" fmla="*/ 622300 h 1299634"/>
              <a:gd name="connsiteX7" fmla="*/ 1312333 w 1312333"/>
              <a:gd name="connsiteY7" fmla="*/ 0 h 1299634"/>
              <a:gd name="connsiteX0" fmla="*/ 0 w 1312333"/>
              <a:gd name="connsiteY0" fmla="*/ 1299634 h 1299634"/>
              <a:gd name="connsiteX1" fmla="*/ 330200 w 1312333"/>
              <a:gd name="connsiteY1" fmla="*/ 1295400 h 1299634"/>
              <a:gd name="connsiteX2" fmla="*/ 698500 w 1312333"/>
              <a:gd name="connsiteY2" fmla="*/ 1291167 h 1299634"/>
              <a:gd name="connsiteX3" fmla="*/ 994833 w 1312333"/>
              <a:gd name="connsiteY3" fmla="*/ 1282700 h 1299634"/>
              <a:gd name="connsiteX4" fmla="*/ 1130300 w 1312333"/>
              <a:gd name="connsiteY4" fmla="*/ 1236134 h 1299634"/>
              <a:gd name="connsiteX5" fmla="*/ 1223433 w 1312333"/>
              <a:gd name="connsiteY5" fmla="*/ 1058334 h 1299634"/>
              <a:gd name="connsiteX6" fmla="*/ 1291167 w 1312333"/>
              <a:gd name="connsiteY6" fmla="*/ 537633 h 1299634"/>
              <a:gd name="connsiteX7" fmla="*/ 1312333 w 1312333"/>
              <a:gd name="connsiteY7" fmla="*/ 0 h 1299634"/>
              <a:gd name="connsiteX0" fmla="*/ 0 w 1333499"/>
              <a:gd name="connsiteY0" fmla="*/ 1418168 h 1418168"/>
              <a:gd name="connsiteX1" fmla="*/ 330200 w 1333499"/>
              <a:gd name="connsiteY1" fmla="*/ 1413934 h 1418168"/>
              <a:gd name="connsiteX2" fmla="*/ 698500 w 1333499"/>
              <a:gd name="connsiteY2" fmla="*/ 1409701 h 1418168"/>
              <a:gd name="connsiteX3" fmla="*/ 994833 w 1333499"/>
              <a:gd name="connsiteY3" fmla="*/ 1401234 h 1418168"/>
              <a:gd name="connsiteX4" fmla="*/ 1130300 w 1333499"/>
              <a:gd name="connsiteY4" fmla="*/ 1354668 h 1418168"/>
              <a:gd name="connsiteX5" fmla="*/ 1223433 w 1333499"/>
              <a:gd name="connsiteY5" fmla="*/ 1176868 h 1418168"/>
              <a:gd name="connsiteX6" fmla="*/ 1291167 w 1333499"/>
              <a:gd name="connsiteY6" fmla="*/ 656167 h 1418168"/>
              <a:gd name="connsiteX7" fmla="*/ 1333499 w 1333499"/>
              <a:gd name="connsiteY7" fmla="*/ 0 h 1418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33499" h="1418168">
                <a:moveTo>
                  <a:pt x="0" y="1418168"/>
                </a:moveTo>
                <a:lnTo>
                  <a:pt x="330200" y="1413934"/>
                </a:lnTo>
                <a:lnTo>
                  <a:pt x="698500" y="1409701"/>
                </a:lnTo>
                <a:cubicBezTo>
                  <a:pt x="809272" y="1407584"/>
                  <a:pt x="922867" y="1410406"/>
                  <a:pt x="994833" y="1401234"/>
                </a:cubicBezTo>
                <a:cubicBezTo>
                  <a:pt x="1066799" y="1392062"/>
                  <a:pt x="1092200" y="1392062"/>
                  <a:pt x="1130300" y="1354668"/>
                </a:cubicBezTo>
                <a:cubicBezTo>
                  <a:pt x="1168400" y="1317274"/>
                  <a:pt x="1196622" y="1293285"/>
                  <a:pt x="1223433" y="1176868"/>
                </a:cubicBezTo>
                <a:cubicBezTo>
                  <a:pt x="1250244" y="1060451"/>
                  <a:pt x="1272823" y="852311"/>
                  <a:pt x="1291167" y="656167"/>
                </a:cubicBezTo>
                <a:cubicBezTo>
                  <a:pt x="1309511" y="460023"/>
                  <a:pt x="1321857" y="222955"/>
                  <a:pt x="1333499" y="0"/>
                </a:cubicBezTo>
              </a:path>
            </a:pathLst>
          </a:custGeom>
          <a:ln>
            <a:solidFill>
              <a:srgbClr val="E66826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 rot="16563173">
            <a:off x="7851231" y="4125445"/>
            <a:ext cx="112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66826"/>
                </a:solidFill>
              </a:rPr>
              <a:t>expected</a:t>
            </a:r>
          </a:p>
        </p:txBody>
      </p:sp>
      <p:sp>
        <p:nvSpPr>
          <p:cNvPr id="24" name="TextBox 23"/>
          <p:cNvSpPr txBox="1"/>
          <p:nvPr/>
        </p:nvSpPr>
        <p:spPr>
          <a:xfrm rot="16899606">
            <a:off x="6899885" y="4098837"/>
            <a:ext cx="1211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66826"/>
                </a:solidFill>
              </a:rPr>
              <a:t>measured</a:t>
            </a:r>
          </a:p>
        </p:txBody>
      </p:sp>
    </p:spTree>
    <p:extLst>
      <p:ext uri="{BB962C8B-B14F-4D97-AF65-F5344CB8AC3E}">
        <p14:creationId xmlns:p14="http://schemas.microsoft.com/office/powerpoint/2010/main" val="366233239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9844" y="3918979"/>
            <a:ext cx="2848478" cy="21369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283" y="3918979"/>
            <a:ext cx="2848478" cy="2136996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Flux jumps in Nb</a:t>
            </a:r>
            <a:r>
              <a:rPr lang="en-US" baseline="-25000" dirty="0"/>
              <a:t>3</a:t>
            </a:r>
            <a:r>
              <a:rPr lang="en-US" dirty="0"/>
              <a:t>Sn magnets 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61</a:t>
            </a:fld>
            <a:endParaRPr lang="fr-FR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283" y="1163323"/>
            <a:ext cx="2848478" cy="21369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7761" y="1163323"/>
            <a:ext cx="2848478" cy="213699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8322" y="1163323"/>
            <a:ext cx="2848478" cy="213699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40405" y="3429000"/>
            <a:ext cx="2937597" cy="2702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B963C"/>
              </a:buClr>
            </a:pPr>
            <a:r>
              <a:rPr lang="en-US" sz="1600" b="1" dirty="0">
                <a:solidFill>
                  <a:srgbClr val="5A5A5A"/>
                </a:solidFill>
              </a:rPr>
              <a:t>Similar behavior on Nb</a:t>
            </a:r>
            <a:r>
              <a:rPr lang="en-US" sz="1600" b="1" baseline="-25000" dirty="0">
                <a:solidFill>
                  <a:srgbClr val="5A5A5A"/>
                </a:solidFill>
              </a:rPr>
              <a:t>3</a:t>
            </a:r>
            <a:r>
              <a:rPr lang="en-US" sz="1600" b="1" dirty="0">
                <a:solidFill>
                  <a:srgbClr val="5A5A5A"/>
                </a:solidFill>
              </a:rPr>
              <a:t>Sn magnets tested at CERN to date</a:t>
            </a: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</a:rPr>
              <a:t>Amplitude &lt;150 mV</a:t>
            </a: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</a:rPr>
              <a:t>Mainly at low or intermediate field</a:t>
            </a: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</a:rPr>
              <a:t>From the data collected up to now we see same amplitude on MBH full-length proto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1644" y="720000"/>
            <a:ext cx="235513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buClr>
                <a:srgbClr val="FB963C"/>
              </a:buClr>
            </a:pPr>
            <a:r>
              <a:rPr lang="en-US" sz="2400" b="1" dirty="0">
                <a:solidFill>
                  <a:srgbClr val="5A5A5A"/>
                </a:solidFill>
              </a:rPr>
              <a:t>MQXFS (1.5 m)</a:t>
            </a:r>
          </a:p>
          <a:p>
            <a:endParaRPr lang="en-US" b="1" dirty="0"/>
          </a:p>
        </p:txBody>
      </p:sp>
      <p:sp>
        <p:nvSpPr>
          <p:cNvPr id="20" name="Rectangle 19"/>
          <p:cNvSpPr/>
          <p:nvPr/>
        </p:nvSpPr>
        <p:spPr>
          <a:xfrm>
            <a:off x="401644" y="3521754"/>
            <a:ext cx="389465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buClr>
                <a:srgbClr val="FB963C"/>
              </a:buClr>
            </a:pPr>
            <a:r>
              <a:rPr lang="en-US" sz="2400" b="1" dirty="0">
                <a:solidFill>
                  <a:srgbClr val="5A5A5A"/>
                </a:solidFill>
              </a:rPr>
              <a:t>MBH 11 T (1.8 m and 5 m)</a:t>
            </a:r>
          </a:p>
          <a:p>
            <a:endParaRPr lang="en-US" b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3D8AA6D-4605-EF47-83E7-8474E5C8059E}"/>
              </a:ext>
            </a:extLst>
          </p:cNvPr>
          <p:cNvSpPr/>
          <p:nvPr/>
        </p:nvSpPr>
        <p:spPr>
          <a:xfrm>
            <a:off x="1712505" y="4107017"/>
            <a:ext cx="1138948" cy="166977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51000">
                <a:srgbClr val="FEFEFE">
                  <a:alpha val="85000"/>
                </a:srgb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06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684CC-7079-2245-9101-DC143D4D7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LMBHB0002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ED957D-A525-D849-846D-5B44DCED4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00" y="923927"/>
            <a:ext cx="6917264" cy="51879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28E8209-9CF7-0E46-BBDE-544BCFFE11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37" t="5921"/>
          <a:stretch/>
        </p:blipFill>
        <p:spPr>
          <a:xfrm>
            <a:off x="7830466" y="0"/>
            <a:ext cx="1313534" cy="611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329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63AAAE7-7B03-A54E-9A93-CCF16933D264}"/>
              </a:ext>
            </a:extLst>
          </p:cNvPr>
          <p:cNvCxnSpPr>
            <a:cxnSpLocks/>
          </p:cNvCxnSpPr>
          <p:nvPr/>
        </p:nvCxnSpPr>
        <p:spPr>
          <a:xfrm>
            <a:off x="1327355" y="2221369"/>
            <a:ext cx="6233380" cy="1304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32515E1-5DC7-7548-B3A0-5180C3B63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LMBHB002 powering tests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9" b="3530"/>
          <a:stretch/>
        </p:blipFill>
        <p:spPr>
          <a:xfrm>
            <a:off x="445744" y="979424"/>
            <a:ext cx="8139921" cy="388611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grayscl/>
          </a:blip>
          <a:srcRect l="22955" t="34748" r="35996" b="32980"/>
          <a:stretch/>
        </p:blipFill>
        <p:spPr>
          <a:xfrm>
            <a:off x="909307" y="5080435"/>
            <a:ext cx="1813047" cy="1008462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874754" y="4825190"/>
            <a:ext cx="4995193" cy="1259993"/>
            <a:chOff x="904066" y="4625693"/>
            <a:chExt cx="9347520" cy="2232306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/>
            <a:srcRect t="28755"/>
            <a:stretch/>
          </p:blipFill>
          <p:spPr>
            <a:xfrm>
              <a:off x="984738" y="5179643"/>
              <a:ext cx="9266848" cy="1678356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8789112" y="4625693"/>
              <a:ext cx="1177287" cy="5452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nl-NL" sz="1400" dirty="0"/>
                <a:t>CS</a:t>
              </a:r>
              <a:endParaRPr lang="en-GB" sz="1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04066" y="4637916"/>
              <a:ext cx="1450799" cy="5452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400" dirty="0"/>
                <a:t>NCS</a:t>
              </a:r>
              <a:endParaRPr lang="en-GB" sz="14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976562" y="5774055"/>
              <a:ext cx="998220" cy="45719"/>
            </a:xfrm>
            <a:prstGeom prst="rect">
              <a:avLst/>
            </a:prstGeom>
            <a:solidFill>
              <a:srgbClr val="53FA26"/>
            </a:solidFill>
            <a:ln>
              <a:solidFill>
                <a:srgbClr val="53FA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066221" y="5775078"/>
              <a:ext cx="1027271" cy="45719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184931" y="5774055"/>
              <a:ext cx="1015844" cy="45719"/>
            </a:xfrm>
            <a:prstGeom prst="rect">
              <a:avLst/>
            </a:prstGeom>
            <a:solidFill>
              <a:srgbClr val="DE00AE"/>
            </a:solidFill>
            <a:ln>
              <a:solidFill>
                <a:srgbClr val="DE00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303641" y="5774054"/>
              <a:ext cx="1015844" cy="45719"/>
            </a:xfrm>
            <a:prstGeom prst="rect">
              <a:avLst/>
            </a:prstGeom>
            <a:solidFill>
              <a:srgbClr val="00FFFF"/>
            </a:solidFill>
            <a:ln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410924" y="5768409"/>
              <a:ext cx="1015844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886903" y="5768409"/>
              <a:ext cx="998220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5-Point Star 28"/>
          <p:cNvSpPr/>
          <p:nvPr/>
        </p:nvSpPr>
        <p:spPr>
          <a:xfrm>
            <a:off x="4117265" y="5345150"/>
            <a:ext cx="228600" cy="228600"/>
          </a:xfrm>
          <a:prstGeom prst="star5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5-Point Star 29"/>
          <p:cNvSpPr/>
          <p:nvPr/>
        </p:nvSpPr>
        <p:spPr>
          <a:xfrm>
            <a:off x="2007668" y="5571383"/>
            <a:ext cx="228600" cy="228600"/>
          </a:xfrm>
          <a:prstGeom prst="star5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1282006" y="4779678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D1</a:t>
            </a:r>
            <a:endParaRPr lang="en-GB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1899792" y="4779678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D2</a:t>
            </a:r>
            <a:endParaRPr lang="en-GB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4019646" y="4803294"/>
            <a:ext cx="1074845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dirty="0"/>
              <a:t>Q1: 7164  A</a:t>
            </a: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4281493" y="5068107"/>
            <a:ext cx="209478" cy="328395"/>
          </a:xfrm>
          <a:prstGeom prst="line">
            <a:avLst/>
          </a:prstGeom>
          <a:ln w="31750">
            <a:solidFill>
              <a:srgbClr val="0055A0"/>
            </a:solidFill>
            <a:prstDash val="solid"/>
            <a:headEnd type="stealt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204881" y="5805642"/>
            <a:ext cx="381003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dirty="0"/>
              <a:t>Q1</a:t>
            </a:r>
          </a:p>
        </p:txBody>
      </p:sp>
      <p:sp>
        <p:nvSpPr>
          <p:cNvPr id="36" name="5-Point Star 35"/>
          <p:cNvSpPr/>
          <p:nvPr/>
        </p:nvSpPr>
        <p:spPr>
          <a:xfrm>
            <a:off x="6358041" y="5368782"/>
            <a:ext cx="228600" cy="228600"/>
          </a:xfrm>
          <a:prstGeom prst="star5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5760217" y="4779584"/>
            <a:ext cx="1074845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dirty="0"/>
              <a:t>Q2: 11135 A</a:t>
            </a:r>
          </a:p>
        </p:txBody>
      </p:sp>
      <p:cxnSp>
        <p:nvCxnSpPr>
          <p:cNvPr id="38" name="Straight Connector 37"/>
          <p:cNvCxnSpPr/>
          <p:nvPr/>
        </p:nvCxnSpPr>
        <p:spPr>
          <a:xfrm flipH="1" flipV="1">
            <a:off x="6232895" y="5067732"/>
            <a:ext cx="172922" cy="301050"/>
          </a:xfrm>
          <a:prstGeom prst="line">
            <a:avLst/>
          </a:prstGeom>
          <a:ln w="31750">
            <a:solidFill>
              <a:srgbClr val="0055A0"/>
            </a:solidFill>
            <a:prstDash val="solid"/>
            <a:headEnd type="stealt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5-Point Star 38"/>
          <p:cNvSpPr/>
          <p:nvPr/>
        </p:nvSpPr>
        <p:spPr>
          <a:xfrm>
            <a:off x="2005762" y="5303661"/>
            <a:ext cx="228600" cy="228600"/>
          </a:xfrm>
          <a:prstGeom prst="star5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2219681" y="5091441"/>
            <a:ext cx="381003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dirty="0"/>
              <a:t>Q2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0373CCFB-DB90-174E-B21B-47E3627566E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37" t="5921"/>
          <a:stretch/>
        </p:blipFill>
        <p:spPr>
          <a:xfrm>
            <a:off x="7830466" y="0"/>
            <a:ext cx="1313534" cy="611823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C170116-8CA8-7744-8BB2-AC0DD9D4B507}"/>
              </a:ext>
            </a:extLst>
          </p:cNvPr>
          <p:cNvCxnSpPr>
            <a:cxnSpLocks/>
          </p:cNvCxnSpPr>
          <p:nvPr/>
        </p:nvCxnSpPr>
        <p:spPr>
          <a:xfrm>
            <a:off x="7140797" y="1969126"/>
            <a:ext cx="419938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AFF6C159-D71B-5442-BE2E-1BA92C19ADEE}"/>
              </a:ext>
            </a:extLst>
          </p:cNvPr>
          <p:cNvSpPr txBox="1"/>
          <p:nvPr/>
        </p:nvSpPr>
        <p:spPr>
          <a:xfrm>
            <a:off x="7554046" y="2042674"/>
            <a:ext cx="129715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6.5 </a:t>
            </a:r>
            <a:r>
              <a:rPr lang="en-US" dirty="0" err="1">
                <a:solidFill>
                  <a:srgbClr val="FF0000"/>
                </a:solidFill>
              </a:rPr>
              <a:t>TeV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sz="1100" dirty="0">
                <a:solidFill>
                  <a:srgbClr val="FF0000"/>
                </a:solidFill>
              </a:rPr>
              <a:t>Present operation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F6EDE22-BB9D-0A4D-96DB-2FE93FCA39AD}"/>
              </a:ext>
            </a:extLst>
          </p:cNvPr>
          <p:cNvSpPr txBox="1"/>
          <p:nvPr/>
        </p:nvSpPr>
        <p:spPr>
          <a:xfrm>
            <a:off x="7554046" y="1586725"/>
            <a:ext cx="77046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Nominal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7 </a:t>
            </a:r>
            <a:r>
              <a:rPr lang="en-US" dirty="0" err="1">
                <a:solidFill>
                  <a:srgbClr val="FF0000"/>
                </a:solidFill>
              </a:rPr>
              <a:t>TeV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DFB080C-884A-0D41-8A47-48E33CB4B333}"/>
              </a:ext>
            </a:extLst>
          </p:cNvPr>
          <p:cNvSpPr txBox="1"/>
          <p:nvPr/>
        </p:nvSpPr>
        <p:spPr>
          <a:xfrm>
            <a:off x="2480883" y="6253826"/>
            <a:ext cx="61221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>
                <a:solidFill>
                  <a:schemeClr val="bg1"/>
                </a:solidFill>
              </a:rPr>
              <a:t>This is an accelerator worthy dipole ! </a:t>
            </a:r>
          </a:p>
        </p:txBody>
      </p:sp>
    </p:spTree>
    <p:extLst>
      <p:ext uri="{BB962C8B-B14F-4D97-AF65-F5344CB8AC3E}">
        <p14:creationId xmlns:p14="http://schemas.microsoft.com/office/powerpoint/2010/main" val="2776445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725" y="1802733"/>
            <a:ext cx="3779199" cy="22473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4AB7D7-3D16-482D-A9FD-E2A2237DF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LMBHB002 Field Quality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021557" y="4892570"/>
            <a:ext cx="4938388" cy="105758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600" i="1" dirty="0"/>
              <a:t>b</a:t>
            </a:r>
            <a:r>
              <a:rPr lang="en-US" sz="1600" baseline="-25000" dirty="0"/>
              <a:t>2</a:t>
            </a:r>
            <a:r>
              <a:rPr lang="en-US" sz="1600" dirty="0"/>
              <a:t> </a:t>
            </a:r>
            <a:r>
              <a:rPr lang="en-US" sz="1200" dirty="0"/>
              <a:t>(normal quadrupole)</a:t>
            </a:r>
            <a:r>
              <a:rPr lang="en-US" sz="1600" dirty="0"/>
              <a:t> arises from iron saturation </a:t>
            </a:r>
          </a:p>
          <a:p>
            <a:pPr algn="ctr"/>
            <a:r>
              <a:rPr lang="en-US" sz="1600" dirty="0"/>
              <a:t>and is as expected (</a:t>
            </a:r>
            <a:r>
              <a:rPr lang="en-US" sz="1600" dirty="0">
                <a:sym typeface="Symbol" panose="05050102010706020507" pitchFamily="18" charset="2"/>
              </a:rPr>
              <a:t></a:t>
            </a:r>
            <a:r>
              <a:rPr lang="en-US" sz="1600" dirty="0"/>
              <a:t>14 u);</a:t>
            </a:r>
          </a:p>
          <a:p>
            <a:pPr algn="ctr"/>
            <a:endParaRPr lang="en-US" sz="1600" i="1" dirty="0"/>
          </a:p>
          <a:p>
            <a:pPr algn="ctr"/>
            <a:r>
              <a:rPr lang="en-US" sz="1600" i="1" dirty="0"/>
              <a:t>b</a:t>
            </a:r>
            <a:r>
              <a:rPr lang="en-US" sz="1600" baseline="-25000" dirty="0"/>
              <a:t>3</a:t>
            </a:r>
            <a:r>
              <a:rPr lang="en-US" sz="1600" dirty="0"/>
              <a:t> </a:t>
            </a:r>
            <a:r>
              <a:rPr lang="en-US" sz="1200" dirty="0"/>
              <a:t>(normal </a:t>
            </a:r>
            <a:r>
              <a:rPr lang="en-US" sz="1200" dirty="0" err="1"/>
              <a:t>sextupole</a:t>
            </a:r>
            <a:r>
              <a:rPr lang="en-US" sz="1200" dirty="0"/>
              <a:t>) </a:t>
            </a:r>
            <a:r>
              <a:rPr lang="en-US" sz="1600" dirty="0"/>
              <a:t>is a bit larger than expected (</a:t>
            </a:r>
            <a:r>
              <a:rPr lang="en-US" sz="1600" dirty="0">
                <a:sym typeface="Symbol" panose="05050102010706020507" pitchFamily="18" charset="2"/>
              </a:rPr>
              <a:t></a:t>
            </a:r>
            <a:r>
              <a:rPr lang="en-US" sz="1600" dirty="0"/>
              <a:t>7 u).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9042" y="3744529"/>
            <a:ext cx="731211" cy="288147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- 250 A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625" y="1909447"/>
            <a:ext cx="2378126" cy="141732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0751" y="1913684"/>
            <a:ext cx="2369251" cy="1417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1304" y="3335241"/>
            <a:ext cx="2400767" cy="141732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0751" y="3337166"/>
            <a:ext cx="2374538" cy="141732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39043" y="1697697"/>
            <a:ext cx="731211" cy="288147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+ 250 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793238" y="1625537"/>
            <a:ext cx="994258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/>
              <a:t>Aperture 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249736" y="1621300"/>
            <a:ext cx="994258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/>
              <a:t>Aperture 2</a:t>
            </a:r>
          </a:p>
        </p:txBody>
      </p:sp>
      <p:sp>
        <p:nvSpPr>
          <p:cNvPr id="33" name="TextBox 32"/>
          <p:cNvSpPr txBox="1"/>
          <p:nvPr/>
        </p:nvSpPr>
        <p:spPr>
          <a:xfrm rot="16200000">
            <a:off x="3560689" y="3924596"/>
            <a:ext cx="994258" cy="288147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/>
              <a:t>Skew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" y="4892570"/>
            <a:ext cx="4021556" cy="105758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600" dirty="0"/>
              <a:t>A trim current is injected in the 11 T dipole circuit to match LHC dipole transfer function (based on average of integral field measurements for the 2 apertures)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45533" y="1180103"/>
            <a:ext cx="366821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/>
              <a:t>Transfer Function difference MB vs. MBH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932218" y="1180103"/>
            <a:ext cx="2983345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/>
              <a:t>Geometric Multipoles (@17 mm)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6171" y="3883038"/>
            <a:ext cx="2584690" cy="657124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 rot="16200000">
            <a:off x="3560689" y="2535470"/>
            <a:ext cx="994258" cy="288147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400" dirty="0"/>
              <a:t>Normal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251165F-5A75-F246-9890-5102C72BED3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37" t="5921"/>
          <a:stretch/>
        </p:blipFill>
        <p:spPr>
          <a:xfrm>
            <a:off x="7830466" y="0"/>
            <a:ext cx="1313534" cy="61182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FC58DAA-CCF7-1B47-B938-6E76AF69518D}"/>
              </a:ext>
            </a:extLst>
          </p:cNvPr>
          <p:cNvSpPr txBox="1"/>
          <p:nvPr/>
        </p:nvSpPr>
        <p:spPr>
          <a:xfrm>
            <a:off x="2480883" y="6253826"/>
            <a:ext cx="61221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>
                <a:solidFill>
                  <a:schemeClr val="bg1"/>
                </a:solidFill>
              </a:rPr>
              <a:t>This is an accelerator worthy dipole ! </a:t>
            </a:r>
          </a:p>
        </p:txBody>
      </p:sp>
    </p:spTree>
    <p:extLst>
      <p:ext uri="{BB962C8B-B14F-4D97-AF65-F5344CB8AC3E}">
        <p14:creationId xmlns:p14="http://schemas.microsoft.com/office/powerpoint/2010/main" val="919265070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7524</TotalTime>
  <Words>4683</Words>
  <Application>Microsoft Macintosh PowerPoint</Application>
  <PresentationFormat>On-screen Show (4:3)</PresentationFormat>
  <Paragraphs>575</Paragraphs>
  <Slides>61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9" baseType="lpstr">
      <vt:lpstr>Arial</vt:lpstr>
      <vt:lpstr>Calibri</vt:lpstr>
      <vt:lpstr>Helvetica</vt:lpstr>
      <vt:lpstr>Symbol</vt:lpstr>
      <vt:lpstr>Times</vt:lpstr>
      <vt:lpstr>Verdana</vt:lpstr>
      <vt:lpstr>Wingdings</vt:lpstr>
      <vt:lpstr>CERN(4-3)</vt:lpstr>
      <vt:lpstr>High Field Magnet  R&amp;D Program  A view from CERN</vt:lpstr>
      <vt:lpstr>Outline</vt:lpstr>
      <vt:lpstr>Outline</vt:lpstr>
      <vt:lpstr>A program responding to demands</vt:lpstr>
      <vt:lpstr>HL-LHC wires and cables</vt:lpstr>
      <vt:lpstr>11T collared coils</vt:lpstr>
      <vt:lpstr>LMBHB0002</vt:lpstr>
      <vt:lpstr>LMBHB002 powering tests</vt:lpstr>
      <vt:lpstr>LMBHB002 Field Quality</vt:lpstr>
      <vt:lpstr>LMBHB002 Field Quality</vt:lpstr>
      <vt:lpstr>HL-LHC 11T significance</vt:lpstr>
      <vt:lpstr>A program for the long term</vt:lpstr>
      <vt:lpstr>Cycle time</vt:lpstr>
      <vt:lpstr>A program in collaboration</vt:lpstr>
      <vt:lpstr>What is next ?</vt:lpstr>
      <vt:lpstr>Outline</vt:lpstr>
      <vt:lpstr>The “leading questions” – 1/3</vt:lpstr>
      <vt:lpstr>The “leading questions” – 2/3</vt:lpstr>
      <vt:lpstr>The “leading questions” – 3/3</vt:lpstr>
      <vt:lpstr>Outline</vt:lpstr>
      <vt:lpstr>From leading questions to R&amp;D lines</vt:lpstr>
      <vt:lpstr>PowerPoint Presentation</vt:lpstr>
      <vt:lpstr>PowerPoint Presentation</vt:lpstr>
      <vt:lpstr>Outline</vt:lpstr>
      <vt:lpstr>R&amp;D Vehicles – overview</vt:lpstr>
      <vt:lpstr>Cable tests</vt:lpstr>
      <vt:lpstr>SMC technology exploration</vt:lpstr>
      <vt:lpstr>eRMC high-field operation</vt:lpstr>
      <vt:lpstr>RMM x-section demonstration</vt:lpstr>
      <vt:lpstr>Models – 1/2</vt:lpstr>
      <vt:lpstr>Models – 2/2</vt:lpstr>
      <vt:lpstr>Value Engineered Dipole</vt:lpstr>
      <vt:lpstr>HTS demonstrator magnets</vt:lpstr>
      <vt:lpstr>EuCARD/EuCARD2 - HTS inserts</vt:lpstr>
      <vt:lpstr>Outline</vt:lpstr>
      <vt:lpstr>After 5 years – PROVISIONAL</vt:lpstr>
      <vt:lpstr>PowerPoint Presentation</vt:lpstr>
      <vt:lpstr>Outline</vt:lpstr>
      <vt:lpstr>Summary</vt:lpstr>
      <vt:lpstr>PowerPoint Presentation</vt:lpstr>
      <vt:lpstr>Ultimate Nb3Sn HF dipole</vt:lpstr>
      <vt:lpstr>Value engineered HF dipole</vt:lpstr>
      <vt:lpstr>HTS HF magnets</vt:lpstr>
      <vt:lpstr>Very High Field Test Facility</vt:lpstr>
      <vt:lpstr>The models</vt:lpstr>
      <vt:lpstr>HTS wiggler/undulator</vt:lpstr>
      <vt:lpstr>The demonstrations (one example)</vt:lpstr>
      <vt:lpstr>R&amp;D Plan Overview  1</vt:lpstr>
      <vt:lpstr>R&amp;D Plan Overview  2</vt:lpstr>
      <vt:lpstr>R&amp;D Plan Overview  3</vt:lpstr>
      <vt:lpstr>The “Virtuous Circle”</vt:lpstr>
      <vt:lpstr>Future Needs</vt:lpstr>
      <vt:lpstr>Comments on the present landscape</vt:lpstr>
      <vt:lpstr>Comments on the present landscape</vt:lpstr>
      <vt:lpstr>PowerPoint Presentation</vt:lpstr>
      <vt:lpstr>The response: SC Open Lab</vt:lpstr>
      <vt:lpstr>On training – example of LHC</vt:lpstr>
      <vt:lpstr>On Nb3Sn limits</vt:lpstr>
      <vt:lpstr>On collaring – 11T</vt:lpstr>
      <vt:lpstr>On conductor limits in magnets</vt:lpstr>
      <vt:lpstr>Flux jumps in Nb3Sn magnets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214</cp:revision>
  <cp:lastPrinted>2018-06-29T09:59:32Z</cp:lastPrinted>
  <dcterms:created xsi:type="dcterms:W3CDTF">2012-11-30T11:04:26Z</dcterms:created>
  <dcterms:modified xsi:type="dcterms:W3CDTF">2019-12-10T07:52:36Z</dcterms:modified>
</cp:coreProperties>
</file>