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1"/>
  </p:notesMasterIdLst>
  <p:handoutMasterIdLst>
    <p:handoutMasterId r:id="rId12"/>
  </p:handoutMasterIdLst>
  <p:sldIdLst>
    <p:sldId id="257" r:id="rId2"/>
    <p:sldId id="322" r:id="rId3"/>
    <p:sldId id="268" r:id="rId4"/>
    <p:sldId id="323" r:id="rId5"/>
    <p:sldId id="324" r:id="rId6"/>
    <p:sldId id="325" r:id="rId7"/>
    <p:sldId id="326" r:id="rId8"/>
    <p:sldId id="328" r:id="rId9"/>
    <p:sldId id="327"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3062" autoAdjust="0"/>
    <p:restoredTop sz="94641" autoAdjust="0"/>
  </p:normalViewPr>
  <p:slideViewPr>
    <p:cSldViewPr>
      <p:cViewPr varScale="1">
        <p:scale>
          <a:sx n="84" d="100"/>
          <a:sy n="84" d="100"/>
        </p:scale>
        <p:origin x="55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79" d="100"/>
          <a:sy n="79" d="100"/>
        </p:scale>
        <p:origin x="394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D701719C-8101-46EA-8200-32C132CEBB7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a:extLst>
              <a:ext uri="{FF2B5EF4-FFF2-40B4-BE49-F238E27FC236}">
                <a16:creationId xmlns:a16="http://schemas.microsoft.com/office/drawing/2014/main" id="{CD8425DC-950B-4860-BFF6-64EC2EB2414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8A210C3-0EED-487F-AC54-B80B929D4A02}" type="datetimeFigureOut">
              <a:rPr lang="es-ES" smtClean="0"/>
              <a:t>09/12/2019</a:t>
            </a:fld>
            <a:endParaRPr lang="es-ES"/>
          </a:p>
        </p:txBody>
      </p:sp>
      <p:sp>
        <p:nvSpPr>
          <p:cNvPr id="4" name="Marcador de pie de página 3">
            <a:extLst>
              <a:ext uri="{FF2B5EF4-FFF2-40B4-BE49-F238E27FC236}">
                <a16:creationId xmlns:a16="http://schemas.microsoft.com/office/drawing/2014/main" id="{5262F1A3-59AA-41D9-A4BB-C524810C89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5" name="Marcador de número de diapositiva 4">
            <a:extLst>
              <a:ext uri="{FF2B5EF4-FFF2-40B4-BE49-F238E27FC236}">
                <a16:creationId xmlns:a16="http://schemas.microsoft.com/office/drawing/2014/main" id="{6976250F-54CB-4311-A36E-7DF0B553FBA0}"/>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DB6A9DD-1C8D-4D07-9504-435FCA8758C4}" type="slidenum">
              <a:rPr lang="es-ES" smtClean="0"/>
              <a:t>‹Nº›</a:t>
            </a:fld>
            <a:endParaRPr lang="es-ES"/>
          </a:p>
        </p:txBody>
      </p:sp>
    </p:spTree>
    <p:extLst>
      <p:ext uri="{BB962C8B-B14F-4D97-AF65-F5344CB8AC3E}">
        <p14:creationId xmlns:p14="http://schemas.microsoft.com/office/powerpoint/2010/main" val="33591555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6DCF0A-6908-4AB3-97A4-0C101573EB88}" type="datetimeFigureOut">
              <a:rPr lang="en-US" smtClean="0"/>
              <a:t>12/9/2019</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8CFF65-CBE1-4AD6-92BE-348A8897826A}" type="slidenum">
              <a:rPr lang="en-US" smtClean="0"/>
              <a:t>‹Nº›</a:t>
            </a:fld>
            <a:endParaRPr lang="en-US"/>
          </a:p>
        </p:txBody>
      </p:sp>
    </p:spTree>
    <p:extLst>
      <p:ext uri="{BB962C8B-B14F-4D97-AF65-F5344CB8AC3E}">
        <p14:creationId xmlns:p14="http://schemas.microsoft.com/office/powerpoint/2010/main" val="39358262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solidFill>
          <a:schemeClr val="bg1"/>
        </a:solidFill>
        <a:effectLst/>
      </p:bgPr>
    </p:bg>
    <p:spTree>
      <p:nvGrpSpPr>
        <p:cNvPr id="1" name=""/>
        <p:cNvGrpSpPr/>
        <p:nvPr/>
      </p:nvGrpSpPr>
      <p:grpSpPr>
        <a:xfrm>
          <a:off x="0" y="0"/>
          <a:ext cx="0" cy="0"/>
          <a:chOff x="0" y="0"/>
          <a:chExt cx="0" cy="0"/>
        </a:xfrm>
      </p:grpSpPr>
      <p:sp>
        <p:nvSpPr>
          <p:cNvPr id="7" name="6 Rectángulo"/>
          <p:cNvSpPr/>
          <p:nvPr userDrawn="1"/>
        </p:nvSpPr>
        <p:spPr>
          <a:xfrm>
            <a:off x="0" y="1052736"/>
            <a:ext cx="9144000" cy="256490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800" b="0" i="0" u="none" strike="noStrike" kern="1200" baseline="0" dirty="0">
              <a:solidFill>
                <a:schemeClr val="lt1"/>
              </a:solidFill>
              <a:latin typeface="+mn-lt"/>
              <a:ea typeface="+mn-ea"/>
              <a:cs typeface="+mn-cs"/>
            </a:endParaRPr>
          </a:p>
          <a:p>
            <a:r>
              <a:rPr lang="en-US" sz="1800" b="0" i="0" u="none" strike="noStrike" kern="1200" baseline="0" dirty="0">
                <a:solidFill>
                  <a:schemeClr val="lt1"/>
                </a:solidFill>
                <a:latin typeface="+mn-lt"/>
                <a:ea typeface="+mn-ea"/>
                <a:cs typeface="+mn-cs"/>
              </a:rPr>
              <a:t> </a:t>
            </a:r>
            <a:endParaRPr lang="en-US" sz="3200" dirty="0"/>
          </a:p>
        </p:txBody>
      </p:sp>
    </p:spTree>
    <p:extLst>
      <p:ext uri="{BB962C8B-B14F-4D97-AF65-F5344CB8AC3E}">
        <p14:creationId xmlns:p14="http://schemas.microsoft.com/office/powerpoint/2010/main" val="23125203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8" name="7 Rectángulo"/>
          <p:cNvSpPr/>
          <p:nvPr userDrawn="1"/>
        </p:nvSpPr>
        <p:spPr>
          <a:xfrm>
            <a:off x="0" y="6297364"/>
            <a:ext cx="9160024" cy="562372"/>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7" name="6 Rectángulo"/>
          <p:cNvSpPr/>
          <p:nvPr userDrawn="1"/>
        </p:nvSpPr>
        <p:spPr>
          <a:xfrm>
            <a:off x="0" y="0"/>
            <a:ext cx="9144000" cy="1124744"/>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200" dirty="0"/>
          </a:p>
        </p:txBody>
      </p:sp>
      <p:sp>
        <p:nvSpPr>
          <p:cNvPr id="3" name="2 Marcador de contenido"/>
          <p:cNvSpPr>
            <a:spLocks noGrp="1"/>
          </p:cNvSpPr>
          <p:nvPr>
            <p:ph idx="1"/>
          </p:nvPr>
        </p:nvSpPr>
        <p:spPr>
          <a:xfrm>
            <a:off x="435000" y="1340768"/>
            <a:ext cx="8229600" cy="45259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n-US"/>
          </a:p>
        </p:txBody>
      </p:sp>
      <p:sp>
        <p:nvSpPr>
          <p:cNvPr id="4" name="3 Marcador de fecha"/>
          <p:cNvSpPr>
            <a:spLocks noGrp="1"/>
          </p:cNvSpPr>
          <p:nvPr>
            <p:ph type="dt" sz="half" idx="10"/>
          </p:nvPr>
        </p:nvSpPr>
        <p:spPr>
          <a:xfrm>
            <a:off x="457200" y="6356350"/>
            <a:ext cx="2133600" cy="365125"/>
          </a:xfrm>
          <a:prstGeom prst="rect">
            <a:avLst/>
          </a:prstGeom>
        </p:spPr>
        <p:txBody>
          <a:bodyPr/>
          <a:lstStyle>
            <a:lvl1pPr>
              <a:defRPr>
                <a:solidFill>
                  <a:schemeClr val="bg1"/>
                </a:solidFill>
              </a:defRPr>
            </a:lvl1pPr>
          </a:lstStyle>
          <a:p>
            <a:endParaRPr lang="en-US" dirty="0"/>
          </a:p>
        </p:txBody>
      </p:sp>
      <p:sp>
        <p:nvSpPr>
          <p:cNvPr id="5" name="4 Marcador de pie de página"/>
          <p:cNvSpPr>
            <a:spLocks noGrp="1"/>
          </p:cNvSpPr>
          <p:nvPr>
            <p:ph type="ftr" sz="quarter" idx="11"/>
          </p:nvPr>
        </p:nvSpPr>
        <p:spPr>
          <a:xfrm>
            <a:off x="3124200" y="6356350"/>
            <a:ext cx="2895600" cy="365125"/>
          </a:xfrm>
          <a:prstGeom prst="rect">
            <a:avLst/>
          </a:prstGeom>
        </p:spPr>
        <p:txBody>
          <a:bodyPr vert="horz" lIns="91440" tIns="45720" rIns="91440" bIns="45720" rtlCol="0" anchor="ctr"/>
          <a:lstStyle>
            <a:lvl1pPr>
              <a:defRPr lang="en-US" dirty="0">
                <a:solidFill>
                  <a:schemeClr val="bg1"/>
                </a:solidFill>
              </a:defRPr>
            </a:lvl1pPr>
          </a:lstStyle>
          <a:p>
            <a:pPr algn="l"/>
            <a:endParaRPr lang="en-US" dirty="0"/>
          </a:p>
        </p:txBody>
      </p:sp>
      <p:sp>
        <p:nvSpPr>
          <p:cNvPr id="6" name="5 Marcador de número de diapositiva"/>
          <p:cNvSpPr>
            <a:spLocks noGrp="1"/>
          </p:cNvSpPr>
          <p:nvPr>
            <p:ph type="sldNum" sz="quarter" idx="12"/>
          </p:nvPr>
        </p:nvSpPr>
        <p:spPr>
          <a:xfrm>
            <a:off x="8215040" y="6395987"/>
            <a:ext cx="899120" cy="365125"/>
          </a:xfrm>
          <a:prstGeom prst="rect">
            <a:avLst/>
          </a:prstGeom>
        </p:spPr>
        <p:txBody>
          <a:bodyPr vert="horz" lIns="91440" tIns="45720" rIns="91440" bIns="45720" rtlCol="0" anchor="ctr"/>
          <a:lstStyle>
            <a:lvl1pPr>
              <a:defRPr lang="en-US" smtClean="0">
                <a:solidFill>
                  <a:schemeClr val="bg1"/>
                </a:solidFill>
              </a:defRPr>
            </a:lvl1pPr>
          </a:lstStyle>
          <a:p>
            <a:pPr algn="l"/>
            <a:fld id="{F335C079-0F2D-4E0A-8AE9-2BB384B39E20}" type="slidenum">
              <a:rPr lang="en-US" smtClean="0"/>
              <a:pPr algn="l"/>
              <a:t>‹Nº›</a:t>
            </a:fld>
            <a:endParaRPr lang="en-US" dirty="0"/>
          </a:p>
        </p:txBody>
      </p:sp>
    </p:spTree>
    <p:extLst>
      <p:ext uri="{BB962C8B-B14F-4D97-AF65-F5344CB8AC3E}">
        <p14:creationId xmlns:p14="http://schemas.microsoft.com/office/powerpoint/2010/main" val="79714091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a:t>Haga clic para modificar el estilo de título del patrón</a:t>
            </a:r>
            <a:endParaRPr lang="en-U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n-US" dirty="0"/>
          </a:p>
        </p:txBody>
      </p:sp>
    </p:spTree>
    <p:extLst>
      <p:ext uri="{BB962C8B-B14F-4D97-AF65-F5344CB8AC3E}">
        <p14:creationId xmlns:p14="http://schemas.microsoft.com/office/powerpoint/2010/main" val="3705520794"/>
      </p:ext>
    </p:extLst>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CuadroTexto"/>
          <p:cNvSpPr txBox="1"/>
          <p:nvPr/>
        </p:nvSpPr>
        <p:spPr>
          <a:xfrm>
            <a:off x="1400186" y="3708112"/>
            <a:ext cx="6755311" cy="646331"/>
          </a:xfrm>
          <a:prstGeom prst="rect">
            <a:avLst/>
          </a:prstGeom>
          <a:noFill/>
        </p:spPr>
        <p:txBody>
          <a:bodyPr wrap="none" rtlCol="0">
            <a:spAutoFit/>
          </a:bodyPr>
          <a:lstStyle/>
          <a:p>
            <a:pPr algn="ctr"/>
            <a:endParaRPr lang="en-US" i="1" dirty="0"/>
          </a:p>
          <a:p>
            <a:pPr algn="ctr"/>
            <a:r>
              <a:rPr lang="en-US" i="1" u="sng" dirty="0"/>
              <a:t>Javier Munilla</a:t>
            </a:r>
            <a:r>
              <a:rPr lang="en-US" i="1" dirty="0"/>
              <a:t>, Fernando Toral, Luis Garcia-</a:t>
            </a:r>
            <a:r>
              <a:rPr lang="en-US" i="1" dirty="0" err="1"/>
              <a:t>Tabarés</a:t>
            </a:r>
            <a:r>
              <a:rPr lang="en-US" i="1" dirty="0"/>
              <a:t>, Jose Manuel Pérez</a:t>
            </a:r>
          </a:p>
        </p:txBody>
      </p:sp>
      <p:sp>
        <p:nvSpPr>
          <p:cNvPr id="2" name="1 CuadroTexto"/>
          <p:cNvSpPr txBox="1"/>
          <p:nvPr/>
        </p:nvSpPr>
        <p:spPr>
          <a:xfrm>
            <a:off x="421184" y="1556792"/>
            <a:ext cx="7992888" cy="1569660"/>
          </a:xfrm>
          <a:prstGeom prst="rect">
            <a:avLst/>
          </a:prstGeom>
          <a:noFill/>
        </p:spPr>
        <p:txBody>
          <a:bodyPr wrap="square" rtlCol="0">
            <a:spAutoFit/>
          </a:bodyPr>
          <a:lstStyle/>
          <a:p>
            <a:pPr algn="ctr"/>
            <a:r>
              <a:rPr lang="en-US" sz="3200" dirty="0">
                <a:solidFill>
                  <a:schemeClr val="bg1"/>
                </a:solidFill>
              </a:rPr>
              <a:t> </a:t>
            </a:r>
            <a:r>
              <a:rPr lang="en-US" sz="3200" b="1" dirty="0">
                <a:solidFill>
                  <a:schemeClr val="bg1"/>
                </a:solidFill>
              </a:rPr>
              <a:t>FCC Magnets Collaboration Meetings</a:t>
            </a:r>
          </a:p>
          <a:p>
            <a:pPr algn="ctr"/>
            <a:r>
              <a:rPr lang="en-US" sz="3200" b="1" dirty="0">
                <a:solidFill>
                  <a:schemeClr val="bg1"/>
                </a:solidFill>
              </a:rPr>
              <a:t>Kick – Off: </a:t>
            </a:r>
          </a:p>
          <a:p>
            <a:pPr algn="ctr"/>
            <a:r>
              <a:rPr lang="en-US" sz="3200" b="1" dirty="0">
                <a:solidFill>
                  <a:schemeClr val="bg1"/>
                </a:solidFill>
              </a:rPr>
              <a:t>CIEMAT Status</a:t>
            </a:r>
            <a:endParaRPr lang="en-US" sz="3200" dirty="0">
              <a:solidFill>
                <a:schemeClr val="bg1"/>
              </a:solidFill>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0615" y="5085184"/>
            <a:ext cx="2402770" cy="1389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759512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Marcador de contenido"/>
          <p:cNvSpPr txBox="1">
            <a:spLocks/>
          </p:cNvSpPr>
          <p:nvPr/>
        </p:nvSpPr>
        <p:spPr>
          <a:xfrm>
            <a:off x="587400" y="1493168"/>
            <a:ext cx="8229600" cy="4525963"/>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Wingdings" pitchFamily="2" charset="2"/>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700" dirty="0"/>
              <a:t>Introduction</a:t>
            </a:r>
          </a:p>
          <a:p>
            <a:r>
              <a:rPr lang="en-US" sz="2700" dirty="0"/>
              <a:t>New Magnet laboratory at </a:t>
            </a:r>
            <a:r>
              <a:rPr lang="en-US" sz="2700" dirty="0" err="1"/>
              <a:t>Ciemat</a:t>
            </a:r>
            <a:endParaRPr lang="en-US" sz="2700" dirty="0"/>
          </a:p>
          <a:p>
            <a:r>
              <a:rPr lang="en-US" sz="2700" dirty="0"/>
              <a:t>Near-future plans</a:t>
            </a:r>
          </a:p>
          <a:p>
            <a:r>
              <a:rPr lang="en-US" sz="2700" dirty="0"/>
              <a:t>Conclusions</a:t>
            </a:r>
          </a:p>
          <a:p>
            <a:endParaRPr lang="en-US" dirty="0"/>
          </a:p>
          <a:p>
            <a:endParaRPr lang="en-US" dirty="0"/>
          </a:p>
        </p:txBody>
      </p:sp>
      <p:sp>
        <p:nvSpPr>
          <p:cNvPr id="2" name="Marcador de número de diapositiva 1">
            <a:extLst>
              <a:ext uri="{FF2B5EF4-FFF2-40B4-BE49-F238E27FC236}">
                <a16:creationId xmlns:a16="http://schemas.microsoft.com/office/drawing/2014/main" id="{0A2EFD04-CF8E-4E63-8F81-E3C7FFB55A8A}"/>
              </a:ext>
            </a:extLst>
          </p:cNvPr>
          <p:cNvSpPr>
            <a:spLocks noGrp="1"/>
          </p:cNvSpPr>
          <p:nvPr>
            <p:ph type="sldNum" sz="quarter" idx="12"/>
          </p:nvPr>
        </p:nvSpPr>
        <p:spPr/>
        <p:txBody>
          <a:bodyPr/>
          <a:lstStyle/>
          <a:p>
            <a:pPr algn="l"/>
            <a:fld id="{F335C079-0F2D-4E0A-8AE9-2BB384B39E20}" type="slidenum">
              <a:rPr lang="en-US" smtClean="0"/>
              <a:pPr algn="l"/>
              <a:t>2</a:t>
            </a:fld>
            <a:endParaRPr lang="en-US" dirty="0"/>
          </a:p>
        </p:txBody>
      </p:sp>
    </p:spTree>
    <p:extLst>
      <p:ext uri="{BB962C8B-B14F-4D97-AF65-F5344CB8AC3E}">
        <p14:creationId xmlns:p14="http://schemas.microsoft.com/office/powerpoint/2010/main" val="42493745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179512" y="1196752"/>
            <a:ext cx="8712968" cy="4782848"/>
          </a:xfrm>
          <a:prstGeom prst="rect">
            <a:avLst/>
          </a:prstGeom>
        </p:spPr>
        <p:txBody>
          <a:bodyPr wrap="square">
            <a:spAutoFit/>
          </a:bodyPr>
          <a:lstStyle/>
          <a:p>
            <a:pPr marL="257175" indent="-257175">
              <a:spcBef>
                <a:spcPct val="20000"/>
              </a:spcBef>
              <a:buClr>
                <a:schemeClr val="folHlink"/>
              </a:buClr>
              <a:buSzPct val="60000"/>
              <a:buFont typeface="Wingdings" pitchFamily="2" charset="2"/>
              <a:buChar char="n"/>
              <a:defRPr/>
            </a:pPr>
            <a:r>
              <a:rPr lang="en-US" altLang="es-ES" kern="0" dirty="0"/>
              <a:t>There is a strong </a:t>
            </a:r>
            <a:r>
              <a:rPr lang="en-US" altLang="es-ES" b="1" kern="0" dirty="0">
                <a:solidFill>
                  <a:schemeClr val="accent6">
                    <a:lumMod val="75000"/>
                  </a:schemeClr>
                </a:solidFill>
              </a:rPr>
              <a:t>commitment</a:t>
            </a:r>
            <a:r>
              <a:rPr lang="en-US" altLang="es-ES" kern="0" dirty="0"/>
              <a:t> from the Spanish Ministry of Science and the Centre for Technological and Industrial development to foster the activities on high field magnets. They consider CIEMAT as the ideal research center to lead this effort.</a:t>
            </a:r>
          </a:p>
          <a:p>
            <a:pPr marL="257175" indent="-257175">
              <a:spcBef>
                <a:spcPct val="20000"/>
              </a:spcBef>
              <a:buClr>
                <a:schemeClr val="folHlink"/>
              </a:buClr>
              <a:buSzPct val="60000"/>
              <a:buFont typeface="Wingdings" pitchFamily="2" charset="2"/>
              <a:buChar char="n"/>
              <a:defRPr/>
            </a:pPr>
            <a:r>
              <a:rPr lang="en-US" altLang="es-ES" kern="0" dirty="0"/>
              <a:t>A Collaboration agreement has been signed with CERN to this end.</a:t>
            </a:r>
          </a:p>
          <a:p>
            <a:pPr marL="257175" indent="-257175">
              <a:spcBef>
                <a:spcPct val="20000"/>
              </a:spcBef>
              <a:buClr>
                <a:schemeClr val="folHlink"/>
              </a:buClr>
              <a:buSzPct val="60000"/>
              <a:buFont typeface="Wingdings" pitchFamily="2" charset="2"/>
              <a:buChar char="n"/>
              <a:defRPr/>
            </a:pPr>
            <a:r>
              <a:rPr lang="en-US" altLang="es-ES" b="1" kern="0" dirty="0">
                <a:solidFill>
                  <a:schemeClr val="accent6">
                    <a:lumMod val="75000"/>
                  </a:schemeClr>
                </a:solidFill>
              </a:rPr>
              <a:t>Accelerator Technology Unit </a:t>
            </a:r>
            <a:r>
              <a:rPr lang="en-US" altLang="es-ES" kern="0" dirty="0"/>
              <a:t>at CIEMAT is a small group but with a long tradition, started in 1989. Two main </a:t>
            </a:r>
            <a:r>
              <a:rPr lang="en-US" altLang="es-ES" b="1" kern="0" dirty="0">
                <a:solidFill>
                  <a:schemeClr val="accent6">
                    <a:lumMod val="75000"/>
                  </a:schemeClr>
                </a:solidFill>
              </a:rPr>
              <a:t>lines</a:t>
            </a:r>
            <a:r>
              <a:rPr lang="en-US" altLang="es-ES" kern="0" dirty="0"/>
              <a:t> of activity:</a:t>
            </a:r>
          </a:p>
          <a:p>
            <a:pPr marL="714375" lvl="1" indent="-257175">
              <a:spcBef>
                <a:spcPct val="20000"/>
              </a:spcBef>
              <a:buClr>
                <a:schemeClr val="folHlink"/>
              </a:buClr>
              <a:buSzPct val="60000"/>
              <a:buFont typeface="Wingdings" pitchFamily="2" charset="2"/>
              <a:buChar char="n"/>
              <a:defRPr/>
            </a:pPr>
            <a:r>
              <a:rPr lang="en-US" altLang="es-ES" kern="0" dirty="0"/>
              <a:t>Collaboration with CERN projects.</a:t>
            </a:r>
          </a:p>
          <a:p>
            <a:pPr marL="714375" lvl="1" indent="-257175">
              <a:spcBef>
                <a:spcPct val="20000"/>
              </a:spcBef>
              <a:buClr>
                <a:schemeClr val="folHlink"/>
              </a:buClr>
              <a:buSzPct val="60000"/>
              <a:buFont typeface="Wingdings" pitchFamily="2" charset="2"/>
              <a:buChar char="n"/>
              <a:defRPr/>
            </a:pPr>
            <a:r>
              <a:rPr lang="en-US" altLang="es-ES" kern="0" dirty="0"/>
              <a:t>Development of small accelerators for medical applications.</a:t>
            </a:r>
          </a:p>
          <a:p>
            <a:pPr marL="257175" indent="-257175">
              <a:spcBef>
                <a:spcPct val="20000"/>
              </a:spcBef>
              <a:buClr>
                <a:schemeClr val="folHlink"/>
              </a:buClr>
              <a:buSzPct val="60000"/>
              <a:buFont typeface="Wingdings" pitchFamily="2" charset="2"/>
              <a:buChar char="n"/>
              <a:defRPr/>
            </a:pPr>
            <a:r>
              <a:rPr lang="en-US" altLang="es-ES" kern="0" dirty="0"/>
              <a:t>About </a:t>
            </a:r>
            <a:r>
              <a:rPr lang="en-US" altLang="es-ES" b="1" kern="0" dirty="0">
                <a:solidFill>
                  <a:schemeClr val="accent6">
                    <a:lumMod val="75000"/>
                  </a:schemeClr>
                </a:solidFill>
              </a:rPr>
              <a:t>superconducting magnets</a:t>
            </a:r>
            <a:r>
              <a:rPr lang="en-US" altLang="es-ES" kern="0" dirty="0"/>
              <a:t>, we have been moving forward assuming more difficult challenges at each stage:</a:t>
            </a:r>
          </a:p>
          <a:p>
            <a:pPr marL="714375" lvl="1" indent="-257175">
              <a:spcBef>
                <a:spcPct val="20000"/>
              </a:spcBef>
              <a:buClr>
                <a:schemeClr val="folHlink"/>
              </a:buClr>
              <a:buSzPct val="60000"/>
              <a:buFont typeface="Wingdings" pitchFamily="2" charset="2"/>
              <a:buChar char="n"/>
              <a:defRPr/>
            </a:pPr>
            <a:r>
              <a:rPr lang="en-US" altLang="es-ES" kern="0" dirty="0"/>
              <a:t>Last step was the nested orbit correctors for HL-LHC: our first collared magnet, our first coils with Rutherford cable.</a:t>
            </a:r>
          </a:p>
          <a:p>
            <a:pPr marL="714375" lvl="1" indent="-257175">
              <a:spcBef>
                <a:spcPct val="20000"/>
              </a:spcBef>
              <a:buClr>
                <a:schemeClr val="folHlink"/>
              </a:buClr>
              <a:buSzPct val="60000"/>
              <a:buFont typeface="Wingdings" pitchFamily="2" charset="2"/>
              <a:buChar char="n"/>
              <a:defRPr/>
            </a:pPr>
            <a:r>
              <a:rPr lang="en-US" altLang="es-ES" kern="0" dirty="0"/>
              <a:t>Next step is high field magnets based on Nb</a:t>
            </a:r>
            <a:r>
              <a:rPr lang="en-US" altLang="es-ES" kern="0" baseline="-25000" dirty="0"/>
              <a:t>3</a:t>
            </a:r>
            <a:r>
              <a:rPr lang="en-US" altLang="es-ES" kern="0" dirty="0"/>
              <a:t>Sn coils.</a:t>
            </a:r>
          </a:p>
          <a:p>
            <a:pPr marL="257175" indent="-257175">
              <a:spcBef>
                <a:spcPct val="20000"/>
              </a:spcBef>
              <a:buClr>
                <a:schemeClr val="folHlink"/>
              </a:buClr>
              <a:buSzPct val="60000"/>
              <a:buFont typeface="Wingdings" pitchFamily="2" charset="2"/>
              <a:buChar char="n"/>
              <a:defRPr/>
            </a:pPr>
            <a:r>
              <a:rPr lang="en-US" altLang="es-ES" kern="0" dirty="0"/>
              <a:t>We want to keep and enhance the capability to produce magnet </a:t>
            </a:r>
            <a:r>
              <a:rPr lang="en-US" altLang="es-ES" b="1" kern="0" dirty="0">
                <a:solidFill>
                  <a:schemeClr val="accent6">
                    <a:lumMod val="75000"/>
                  </a:schemeClr>
                </a:solidFill>
              </a:rPr>
              <a:t>prototypes in house</a:t>
            </a:r>
            <a:r>
              <a:rPr lang="en-US" altLang="es-ES" kern="0" dirty="0"/>
              <a:t>.</a:t>
            </a:r>
          </a:p>
          <a:p>
            <a:endParaRPr lang="en-US" sz="2400" dirty="0">
              <a:solidFill>
                <a:schemeClr val="accent6">
                  <a:lumMod val="75000"/>
                </a:schemeClr>
              </a:solidFill>
            </a:endParaRPr>
          </a:p>
        </p:txBody>
      </p:sp>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3</a:t>
            </a:fld>
            <a:endParaRPr lang="en-US" dirty="0"/>
          </a:p>
        </p:txBody>
      </p:sp>
      <p:sp>
        <p:nvSpPr>
          <p:cNvPr id="10" name="1 CuadroTexto">
            <a:extLst>
              <a:ext uri="{FF2B5EF4-FFF2-40B4-BE49-F238E27FC236}">
                <a16:creationId xmlns:a16="http://schemas.microsoft.com/office/drawing/2014/main" id="{3F324408-82E7-4EF3-B584-8E10516B9166}"/>
              </a:ext>
            </a:extLst>
          </p:cNvPr>
          <p:cNvSpPr txBox="1"/>
          <p:nvPr/>
        </p:nvSpPr>
        <p:spPr>
          <a:xfrm>
            <a:off x="179512" y="293625"/>
            <a:ext cx="4932040" cy="584775"/>
          </a:xfrm>
          <a:prstGeom prst="rect">
            <a:avLst/>
          </a:prstGeom>
          <a:noFill/>
        </p:spPr>
        <p:txBody>
          <a:bodyPr wrap="square" rtlCol="0">
            <a:spAutoFit/>
          </a:bodyPr>
          <a:lstStyle/>
          <a:p>
            <a:r>
              <a:rPr lang="en-US" sz="3200" dirty="0">
                <a:solidFill>
                  <a:schemeClr val="bg1"/>
                </a:solidFill>
              </a:rPr>
              <a:t> </a:t>
            </a:r>
            <a:r>
              <a:rPr lang="en-US" sz="3200" b="1" dirty="0">
                <a:solidFill>
                  <a:schemeClr val="bg1"/>
                </a:solidFill>
              </a:rPr>
              <a:t>Introduction</a:t>
            </a:r>
            <a:endParaRPr lang="en-US" sz="3200" dirty="0">
              <a:solidFill>
                <a:schemeClr val="bg1"/>
              </a:solidFill>
            </a:endParaRPr>
          </a:p>
        </p:txBody>
      </p:sp>
    </p:spTree>
    <p:extLst>
      <p:ext uri="{BB962C8B-B14F-4D97-AF65-F5344CB8AC3E}">
        <p14:creationId xmlns:p14="http://schemas.microsoft.com/office/powerpoint/2010/main" val="26315021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0B9AD3AD-73DE-449C-9DDC-3464D15C77F7}"/>
              </a:ext>
            </a:extLst>
          </p:cNvPr>
          <p:cNvSpPr/>
          <p:nvPr/>
        </p:nvSpPr>
        <p:spPr>
          <a:xfrm>
            <a:off x="323528" y="1196752"/>
            <a:ext cx="8712968" cy="2554545"/>
          </a:xfrm>
          <a:prstGeom prst="rect">
            <a:avLst/>
          </a:prstGeom>
        </p:spPr>
        <p:txBody>
          <a:bodyPr wrap="square">
            <a:spAutoFit/>
          </a:bodyPr>
          <a:lstStyle/>
          <a:p>
            <a:pPr marL="342900" indent="-342900">
              <a:buFont typeface="Arial" panose="020B0604020202020204" pitchFamily="34" charset="0"/>
              <a:buChar char="•"/>
            </a:pPr>
            <a:r>
              <a:rPr lang="en-US" sz="2000" dirty="0"/>
              <a:t>Building 31 has been assigned for the construction of the </a:t>
            </a:r>
            <a:r>
              <a:rPr lang="en-US" sz="2000" dirty="0">
                <a:solidFill>
                  <a:schemeClr val="accent6">
                    <a:lumMod val="75000"/>
                  </a:schemeClr>
                </a:solidFill>
              </a:rPr>
              <a:t>model magnet laboratory</a:t>
            </a:r>
            <a:r>
              <a:rPr lang="en-US" sz="2000" dirty="0"/>
              <a:t> at CIEMAT.</a:t>
            </a:r>
          </a:p>
          <a:p>
            <a:pPr marL="342900" indent="-342900">
              <a:buFont typeface="Arial" panose="020B0604020202020204" pitchFamily="34" charset="0"/>
              <a:buChar char="•"/>
            </a:pPr>
            <a:r>
              <a:rPr lang="en-US" sz="2000" dirty="0"/>
              <a:t>The first project basic study has been completed. It is slow because of nuclear energy activities in the past.</a:t>
            </a:r>
          </a:p>
          <a:p>
            <a:pPr marL="342900" indent="-342900">
              <a:buFont typeface="Arial" panose="020B0604020202020204" pitchFamily="34" charset="0"/>
              <a:buChar char="•"/>
            </a:pPr>
            <a:r>
              <a:rPr lang="en-US" sz="2000" dirty="0"/>
              <a:t>Tendering for the execution of the detailed project study is ongoing.</a:t>
            </a:r>
          </a:p>
          <a:p>
            <a:pPr marL="342900" indent="-342900">
              <a:buFont typeface="Arial" panose="020B0604020202020204" pitchFamily="34" charset="0"/>
              <a:buChar char="•"/>
            </a:pPr>
            <a:r>
              <a:rPr lang="en-US" sz="2000" dirty="0"/>
              <a:t>Construction tender is foreseen in May 2020.</a:t>
            </a:r>
          </a:p>
          <a:p>
            <a:pPr marL="342900" indent="-342900">
              <a:buFont typeface="Arial" panose="020B0604020202020204" pitchFamily="34" charset="0"/>
              <a:buChar char="•"/>
            </a:pPr>
            <a:r>
              <a:rPr lang="en-US" sz="2000" dirty="0"/>
              <a:t>Construction work should start on February 2021 and end in October 2021.</a:t>
            </a:r>
          </a:p>
          <a:p>
            <a:pPr marL="342900" indent="-342900">
              <a:buFont typeface="Arial" panose="020B0604020202020204" pitchFamily="34" charset="0"/>
              <a:buChar char="•"/>
            </a:pPr>
            <a:r>
              <a:rPr lang="en-US" sz="2000" dirty="0"/>
              <a:t>No large magnet test facilities are foreseen. </a:t>
            </a:r>
          </a:p>
        </p:txBody>
      </p:sp>
      <p:pic>
        <p:nvPicPr>
          <p:cNvPr id="4" name="Picture 5" descr="DSCN0412.jpg">
            <a:extLst>
              <a:ext uri="{FF2B5EF4-FFF2-40B4-BE49-F238E27FC236}">
                <a16:creationId xmlns:a16="http://schemas.microsoft.com/office/drawing/2014/main" id="{E078E8F5-43CE-4AD5-8293-F659CA7E0E3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55576" y="3933944"/>
            <a:ext cx="3067555" cy="2300666"/>
          </a:xfrm>
          <a:prstGeom prst="rect">
            <a:avLst/>
          </a:prstGeom>
        </p:spPr>
      </p:pic>
      <p:pic>
        <p:nvPicPr>
          <p:cNvPr id="5" name="Picture 6" descr="DSCN0410.jpg">
            <a:extLst>
              <a:ext uri="{FF2B5EF4-FFF2-40B4-BE49-F238E27FC236}">
                <a16:creationId xmlns:a16="http://schemas.microsoft.com/office/drawing/2014/main" id="{4F34AC1B-C88A-4906-96BB-19BD59F3ACBE}"/>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947486" y="3929390"/>
            <a:ext cx="3067554" cy="2300666"/>
          </a:xfrm>
          <a:prstGeom prst="rect">
            <a:avLst/>
          </a:prstGeom>
        </p:spPr>
      </p:pic>
      <p:sp>
        <p:nvSpPr>
          <p:cNvPr id="6" name="Marcador de número de diapositiva 1">
            <a:extLst>
              <a:ext uri="{FF2B5EF4-FFF2-40B4-BE49-F238E27FC236}">
                <a16:creationId xmlns:a16="http://schemas.microsoft.com/office/drawing/2014/main" id="{6D35841A-4BC0-42AD-8B34-D7609F0859BE}"/>
              </a:ext>
            </a:extLst>
          </p:cNvPr>
          <p:cNvSpPr>
            <a:spLocks noGrp="1"/>
          </p:cNvSpPr>
          <p:nvPr>
            <p:ph type="sldNum" sz="quarter" idx="12"/>
          </p:nvPr>
        </p:nvSpPr>
        <p:spPr>
          <a:xfrm>
            <a:off x="8215040" y="6395987"/>
            <a:ext cx="899120" cy="365125"/>
          </a:xfrm>
        </p:spPr>
        <p:txBody>
          <a:bodyPr/>
          <a:lstStyle/>
          <a:p>
            <a:pPr algn="l"/>
            <a:fld id="{F335C079-0F2D-4E0A-8AE9-2BB384B39E20}" type="slidenum">
              <a:rPr lang="en-US" smtClean="0"/>
              <a:pPr algn="l"/>
              <a:t>4</a:t>
            </a:fld>
            <a:endParaRPr lang="en-US" dirty="0"/>
          </a:p>
        </p:txBody>
      </p:sp>
      <p:sp>
        <p:nvSpPr>
          <p:cNvPr id="7" name="1 CuadroTexto">
            <a:extLst>
              <a:ext uri="{FF2B5EF4-FFF2-40B4-BE49-F238E27FC236}">
                <a16:creationId xmlns:a16="http://schemas.microsoft.com/office/drawing/2014/main" id="{36684123-119C-490F-A588-4F1AE904B2A6}"/>
              </a:ext>
            </a:extLst>
          </p:cNvPr>
          <p:cNvSpPr txBox="1"/>
          <p:nvPr/>
        </p:nvSpPr>
        <p:spPr>
          <a:xfrm>
            <a:off x="324704" y="331002"/>
            <a:ext cx="7991712" cy="584775"/>
          </a:xfrm>
          <a:prstGeom prst="rect">
            <a:avLst/>
          </a:prstGeom>
          <a:noFill/>
        </p:spPr>
        <p:txBody>
          <a:bodyPr wrap="square" rtlCol="0">
            <a:spAutoFit/>
          </a:bodyPr>
          <a:lstStyle/>
          <a:p>
            <a:r>
              <a:rPr lang="en-US" sz="3200" dirty="0">
                <a:solidFill>
                  <a:schemeClr val="bg1"/>
                </a:solidFill>
              </a:rPr>
              <a:t>New model magnet laboratory at CIEMAT</a:t>
            </a:r>
          </a:p>
        </p:txBody>
      </p:sp>
    </p:spTree>
    <p:extLst>
      <p:ext uri="{BB962C8B-B14F-4D97-AF65-F5344CB8AC3E}">
        <p14:creationId xmlns:p14="http://schemas.microsoft.com/office/powerpoint/2010/main" val="2792078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5</a:t>
            </a:fld>
            <a:endParaRPr lang="en-US" dirty="0"/>
          </a:p>
        </p:txBody>
      </p:sp>
      <p:pic>
        <p:nvPicPr>
          <p:cNvPr id="5" name="Picture 7" descr="obras 011.jpg">
            <a:extLst>
              <a:ext uri="{FF2B5EF4-FFF2-40B4-BE49-F238E27FC236}">
                <a16:creationId xmlns:a16="http://schemas.microsoft.com/office/drawing/2014/main" id="{C77C7CC7-4A2C-4B23-83C5-C23783C0351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579962" y="1261914"/>
            <a:ext cx="4096455" cy="2304256"/>
          </a:xfrm>
          <a:prstGeom prst="rect">
            <a:avLst/>
          </a:prstGeom>
        </p:spPr>
      </p:pic>
      <p:pic>
        <p:nvPicPr>
          <p:cNvPr id="7" name="Picture 8" descr="1905 Edificio 31 Planta 0.pdf">
            <a:extLst>
              <a:ext uri="{FF2B5EF4-FFF2-40B4-BE49-F238E27FC236}">
                <a16:creationId xmlns:a16="http://schemas.microsoft.com/office/drawing/2014/main" id="{A038B4B0-85A0-47FE-8A64-C9BB16A78D2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158" y="1268760"/>
            <a:ext cx="3456384" cy="4889018"/>
          </a:xfrm>
          <a:prstGeom prst="rect">
            <a:avLst/>
          </a:prstGeom>
        </p:spPr>
      </p:pic>
      <p:pic>
        <p:nvPicPr>
          <p:cNvPr id="8" name="Picture 9" descr="1905 Edificio 31 Planta 1.pdf">
            <a:extLst>
              <a:ext uri="{FF2B5EF4-FFF2-40B4-BE49-F238E27FC236}">
                <a16:creationId xmlns:a16="http://schemas.microsoft.com/office/drawing/2014/main" id="{B01961EB-12B3-417A-B3D0-20ADE887C4C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248731" y="3180554"/>
            <a:ext cx="2570466" cy="3635897"/>
          </a:xfrm>
          <a:prstGeom prst="rect">
            <a:avLst/>
          </a:prstGeom>
        </p:spPr>
      </p:pic>
      <p:sp>
        <p:nvSpPr>
          <p:cNvPr id="10" name="1 CuadroTexto">
            <a:extLst>
              <a:ext uri="{FF2B5EF4-FFF2-40B4-BE49-F238E27FC236}">
                <a16:creationId xmlns:a16="http://schemas.microsoft.com/office/drawing/2014/main" id="{CCEDABCF-15D6-4316-8119-C4B7D1453AAD}"/>
              </a:ext>
            </a:extLst>
          </p:cNvPr>
          <p:cNvSpPr txBox="1"/>
          <p:nvPr/>
        </p:nvSpPr>
        <p:spPr>
          <a:xfrm>
            <a:off x="324704" y="331002"/>
            <a:ext cx="7991712" cy="584775"/>
          </a:xfrm>
          <a:prstGeom prst="rect">
            <a:avLst/>
          </a:prstGeom>
          <a:noFill/>
        </p:spPr>
        <p:txBody>
          <a:bodyPr wrap="square" rtlCol="0">
            <a:spAutoFit/>
          </a:bodyPr>
          <a:lstStyle/>
          <a:p>
            <a:r>
              <a:rPr lang="en-US" sz="3200" dirty="0">
                <a:solidFill>
                  <a:schemeClr val="bg1"/>
                </a:solidFill>
              </a:rPr>
              <a:t>New model magnet laboratory at CIEMAT</a:t>
            </a:r>
          </a:p>
        </p:txBody>
      </p:sp>
    </p:spTree>
    <p:extLst>
      <p:ext uri="{BB962C8B-B14F-4D97-AF65-F5344CB8AC3E}">
        <p14:creationId xmlns:p14="http://schemas.microsoft.com/office/powerpoint/2010/main" val="9722531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6</a:t>
            </a:fld>
            <a:endParaRPr lang="en-US" dirty="0"/>
          </a:p>
        </p:txBody>
      </p:sp>
      <p:sp>
        <p:nvSpPr>
          <p:cNvPr id="3" name="Rectángulo 2">
            <a:extLst>
              <a:ext uri="{FF2B5EF4-FFF2-40B4-BE49-F238E27FC236}">
                <a16:creationId xmlns:a16="http://schemas.microsoft.com/office/drawing/2014/main" id="{8783C5FD-D240-4CF0-BFE7-40060AD9B08B}"/>
              </a:ext>
            </a:extLst>
          </p:cNvPr>
          <p:cNvSpPr/>
          <p:nvPr/>
        </p:nvSpPr>
        <p:spPr>
          <a:xfrm>
            <a:off x="467544" y="1340768"/>
            <a:ext cx="7747496" cy="2937727"/>
          </a:xfrm>
          <a:prstGeom prst="rect">
            <a:avLst/>
          </a:prstGeom>
        </p:spPr>
        <p:txBody>
          <a:bodyPr wrap="square">
            <a:spAutoFit/>
          </a:bodyPr>
          <a:lstStyle/>
          <a:p>
            <a:pPr marL="257175" indent="-257175">
              <a:lnSpc>
                <a:spcPct val="150000"/>
              </a:lnSpc>
              <a:spcBef>
                <a:spcPct val="20000"/>
              </a:spcBef>
              <a:buClr>
                <a:schemeClr val="folHlink"/>
              </a:buClr>
              <a:buSzPct val="60000"/>
              <a:buFont typeface="Wingdings" pitchFamily="2" charset="2"/>
              <a:buChar char="n"/>
              <a:defRPr/>
            </a:pPr>
            <a:r>
              <a:rPr lang="en-US" altLang="es-ES" sz="2000" kern="0" dirty="0"/>
              <a:t>Our first commitment is to develop a </a:t>
            </a:r>
            <a:r>
              <a:rPr lang="en-US" altLang="es-ES" sz="2000" b="1" kern="0" dirty="0">
                <a:solidFill>
                  <a:schemeClr val="accent6">
                    <a:lumMod val="75000"/>
                  </a:schemeClr>
                </a:solidFill>
              </a:rPr>
              <a:t>racetrack model magnet</a:t>
            </a:r>
            <a:r>
              <a:rPr lang="en-US" altLang="es-ES" sz="2000" kern="0" dirty="0"/>
              <a:t>, known as RMM, in collaboration with CERN.</a:t>
            </a:r>
          </a:p>
          <a:p>
            <a:pPr marL="257175" indent="-257175">
              <a:lnSpc>
                <a:spcPct val="150000"/>
              </a:lnSpc>
              <a:spcBef>
                <a:spcPct val="20000"/>
              </a:spcBef>
              <a:buClr>
                <a:schemeClr val="folHlink"/>
              </a:buClr>
              <a:buSzPct val="60000"/>
              <a:buFont typeface="Wingdings" pitchFamily="2" charset="2"/>
              <a:buChar char="n"/>
              <a:defRPr/>
            </a:pPr>
            <a:r>
              <a:rPr lang="en-US" altLang="es-ES" sz="2000" kern="0" dirty="0"/>
              <a:t>We will go to </a:t>
            </a:r>
            <a:r>
              <a:rPr lang="en-US" altLang="es-ES" sz="2000" b="1" kern="0" dirty="0">
                <a:solidFill>
                  <a:schemeClr val="accent6">
                    <a:lumMod val="75000"/>
                  </a:schemeClr>
                </a:solidFill>
              </a:rPr>
              <a:t>927 laboratory at CERN </a:t>
            </a:r>
            <a:r>
              <a:rPr lang="en-US" altLang="es-ES" sz="2000" kern="0" dirty="0"/>
              <a:t>to produce the coils, using existing tooling (Autumn 2020).</a:t>
            </a:r>
          </a:p>
          <a:p>
            <a:pPr marL="257175" indent="-257175">
              <a:lnSpc>
                <a:spcPct val="150000"/>
              </a:lnSpc>
              <a:spcBef>
                <a:spcPct val="20000"/>
              </a:spcBef>
              <a:buClr>
                <a:schemeClr val="folHlink"/>
              </a:buClr>
              <a:buSzPct val="60000"/>
              <a:buFont typeface="Wingdings" pitchFamily="2" charset="2"/>
              <a:buChar char="n"/>
              <a:defRPr/>
            </a:pPr>
            <a:r>
              <a:rPr lang="en-US" altLang="es-ES" sz="2000" kern="0" dirty="0"/>
              <a:t>We will revisit the support structure to analyze if any modifications are necessary.</a:t>
            </a:r>
          </a:p>
        </p:txBody>
      </p:sp>
      <p:sp>
        <p:nvSpPr>
          <p:cNvPr id="9" name="1 CuadroTexto">
            <a:extLst>
              <a:ext uri="{FF2B5EF4-FFF2-40B4-BE49-F238E27FC236}">
                <a16:creationId xmlns:a16="http://schemas.microsoft.com/office/drawing/2014/main" id="{882A67C0-34FF-48F1-AE7B-291CE6B67309}"/>
              </a:ext>
            </a:extLst>
          </p:cNvPr>
          <p:cNvSpPr txBox="1"/>
          <p:nvPr/>
        </p:nvSpPr>
        <p:spPr>
          <a:xfrm>
            <a:off x="324704" y="332656"/>
            <a:ext cx="7991712" cy="584775"/>
          </a:xfrm>
          <a:prstGeom prst="rect">
            <a:avLst/>
          </a:prstGeom>
          <a:noFill/>
        </p:spPr>
        <p:txBody>
          <a:bodyPr wrap="square" rtlCol="0">
            <a:spAutoFit/>
          </a:bodyPr>
          <a:lstStyle/>
          <a:p>
            <a:r>
              <a:rPr lang="en-US" sz="3200" dirty="0">
                <a:solidFill>
                  <a:schemeClr val="bg1"/>
                </a:solidFill>
              </a:rPr>
              <a:t>Plans (1/2)</a:t>
            </a:r>
          </a:p>
        </p:txBody>
      </p:sp>
    </p:spTree>
    <p:extLst>
      <p:ext uri="{BB962C8B-B14F-4D97-AF65-F5344CB8AC3E}">
        <p14:creationId xmlns:p14="http://schemas.microsoft.com/office/powerpoint/2010/main" val="14642527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7</a:t>
            </a:fld>
            <a:endParaRPr lang="en-US" dirty="0"/>
          </a:p>
        </p:txBody>
      </p:sp>
      <p:sp>
        <p:nvSpPr>
          <p:cNvPr id="4" name="Rectángulo 3">
            <a:extLst>
              <a:ext uri="{FF2B5EF4-FFF2-40B4-BE49-F238E27FC236}">
                <a16:creationId xmlns:a16="http://schemas.microsoft.com/office/drawing/2014/main" id="{5B2A1C40-FC5C-4ECB-A0EE-97DB13147AD0}"/>
              </a:ext>
            </a:extLst>
          </p:cNvPr>
          <p:cNvSpPr/>
          <p:nvPr/>
        </p:nvSpPr>
        <p:spPr>
          <a:xfrm>
            <a:off x="467544" y="1236092"/>
            <a:ext cx="8136904" cy="3090077"/>
          </a:xfrm>
          <a:prstGeom prst="rect">
            <a:avLst/>
          </a:prstGeom>
        </p:spPr>
        <p:txBody>
          <a:bodyPr wrap="square">
            <a:spAutoFit/>
          </a:bodyPr>
          <a:lstStyle/>
          <a:p>
            <a:pPr>
              <a:spcBef>
                <a:spcPct val="20000"/>
              </a:spcBef>
              <a:buClr>
                <a:schemeClr val="folHlink"/>
              </a:buClr>
              <a:buSzPct val="60000"/>
              <a:defRPr/>
            </a:pPr>
            <a:r>
              <a:rPr lang="en-US" altLang="es-ES" kern="0" dirty="0"/>
              <a:t>CIEMAT has been working on the design of a </a:t>
            </a:r>
            <a:r>
              <a:rPr lang="en-US" altLang="es-ES" b="1" kern="0" dirty="0">
                <a:solidFill>
                  <a:schemeClr val="accent6">
                    <a:lumMod val="75000"/>
                  </a:schemeClr>
                </a:solidFill>
              </a:rPr>
              <a:t>16 T common coil </a:t>
            </a:r>
            <a:r>
              <a:rPr lang="en-US" altLang="es-ES" kern="0" dirty="0"/>
              <a:t>dipole magnet for FCC (</a:t>
            </a:r>
            <a:r>
              <a:rPr lang="en-US" altLang="es-ES" kern="0" dirty="0" err="1"/>
              <a:t>EuroCirCol</a:t>
            </a:r>
            <a:r>
              <a:rPr lang="en-US" altLang="es-ES" kern="0" dirty="0"/>
              <a:t>).</a:t>
            </a:r>
          </a:p>
          <a:p>
            <a:pPr marL="257175" indent="-257175">
              <a:spcBef>
                <a:spcPct val="20000"/>
              </a:spcBef>
              <a:buClr>
                <a:schemeClr val="folHlink"/>
              </a:buClr>
              <a:buSzPct val="60000"/>
              <a:buFont typeface="Wingdings" pitchFamily="2" charset="2"/>
              <a:buChar char="n"/>
              <a:defRPr/>
            </a:pPr>
            <a:r>
              <a:rPr lang="en-US" altLang="es-ES" kern="0" dirty="0"/>
              <a:t>Several designs have been studied. It is not clear if such a 16 T magnet could be done cost-efficiently in the near-future</a:t>
            </a:r>
          </a:p>
          <a:p>
            <a:pPr marL="257175" indent="-257175">
              <a:spcBef>
                <a:spcPct val="20000"/>
              </a:spcBef>
              <a:buClr>
                <a:schemeClr val="folHlink"/>
              </a:buClr>
              <a:buSzPct val="60000"/>
              <a:buFont typeface="Wingdings" pitchFamily="2" charset="2"/>
              <a:buChar char="n"/>
              <a:defRPr/>
            </a:pPr>
            <a:r>
              <a:rPr lang="en-US" altLang="es-ES" kern="0" dirty="0"/>
              <a:t>Main conclusions about the studies for the common coil option were:</a:t>
            </a:r>
          </a:p>
          <a:p>
            <a:pPr marL="714375" lvl="1" indent="-257175">
              <a:spcBef>
                <a:spcPct val="20000"/>
              </a:spcBef>
              <a:buClr>
                <a:schemeClr val="folHlink"/>
              </a:buClr>
              <a:buSzPct val="60000"/>
              <a:buFont typeface="Wingdings" pitchFamily="2" charset="2"/>
              <a:buChar char="n"/>
              <a:defRPr/>
            </a:pPr>
            <a:r>
              <a:rPr lang="en-US" sz="1600" dirty="0">
                <a:solidFill>
                  <a:schemeClr val="accent6">
                    <a:lumMod val="75000"/>
                  </a:schemeClr>
                </a:solidFill>
              </a:rPr>
              <a:t>Advantages:</a:t>
            </a:r>
            <a:r>
              <a:rPr lang="en-US" sz="1600" dirty="0">
                <a:solidFill>
                  <a:srgbClr val="FF0000"/>
                </a:solidFill>
              </a:rPr>
              <a:t> </a:t>
            </a:r>
            <a:r>
              <a:rPr lang="en-US" sz="1600" dirty="0"/>
              <a:t>flat coils, react and wind, low field at coil ends (good for splices)</a:t>
            </a:r>
            <a:r>
              <a:rPr lang="en-US" altLang="es-ES" sz="1600" kern="0" dirty="0"/>
              <a:t>.</a:t>
            </a:r>
          </a:p>
          <a:p>
            <a:pPr marL="714375" lvl="1" indent="-257175">
              <a:spcBef>
                <a:spcPct val="20000"/>
              </a:spcBef>
              <a:buClr>
                <a:schemeClr val="folHlink"/>
              </a:buClr>
              <a:buSzPct val="60000"/>
              <a:buFont typeface="Wingdings" pitchFamily="2" charset="2"/>
              <a:buChar char="n"/>
              <a:defRPr/>
            </a:pPr>
            <a:r>
              <a:rPr lang="en-US" altLang="es-ES" sz="1600" kern="0" dirty="0">
                <a:solidFill>
                  <a:schemeClr val="accent6">
                    <a:lumMod val="75000"/>
                  </a:schemeClr>
                </a:solidFill>
              </a:rPr>
              <a:t>Disadvantages:</a:t>
            </a:r>
            <a:r>
              <a:rPr lang="en-US" altLang="es-ES" sz="1600" kern="0" dirty="0"/>
              <a:t> higher stored magnetic energy and horizontal forces.</a:t>
            </a:r>
          </a:p>
          <a:p>
            <a:pPr marL="714375" lvl="1" indent="-257175">
              <a:spcBef>
                <a:spcPct val="20000"/>
              </a:spcBef>
              <a:buClr>
                <a:schemeClr val="folHlink"/>
              </a:buClr>
              <a:buSzPct val="60000"/>
              <a:buFont typeface="Wingdings" pitchFamily="2" charset="2"/>
              <a:buChar char="n"/>
              <a:defRPr/>
            </a:pPr>
            <a:r>
              <a:rPr lang="en-US" altLang="es-ES" sz="1600" kern="0" dirty="0">
                <a:solidFill>
                  <a:schemeClr val="accent6">
                    <a:lumMod val="75000"/>
                  </a:schemeClr>
                </a:solidFill>
              </a:rPr>
              <a:t>Challenge:</a:t>
            </a:r>
            <a:r>
              <a:rPr lang="en-US" altLang="es-ES" sz="1600" kern="0" dirty="0"/>
              <a:t> electromagnetic design is competitive, mechanical design needs to be proved with prototypes.</a:t>
            </a:r>
          </a:p>
          <a:p>
            <a:pPr marL="714375" lvl="1" indent="-257175">
              <a:spcBef>
                <a:spcPct val="20000"/>
              </a:spcBef>
              <a:buClr>
                <a:schemeClr val="folHlink"/>
              </a:buClr>
              <a:buSzPct val="60000"/>
              <a:buFont typeface="Wingdings" pitchFamily="2" charset="2"/>
              <a:buChar char="n"/>
              <a:defRPr/>
            </a:pPr>
            <a:endParaRPr lang="en-US" altLang="es-ES" kern="0" dirty="0"/>
          </a:p>
        </p:txBody>
      </p:sp>
      <p:grpSp>
        <p:nvGrpSpPr>
          <p:cNvPr id="7" name="Grupo 6">
            <a:extLst>
              <a:ext uri="{FF2B5EF4-FFF2-40B4-BE49-F238E27FC236}">
                <a16:creationId xmlns:a16="http://schemas.microsoft.com/office/drawing/2014/main" id="{6FFC8604-DFFB-49F4-8CA5-E912D0041F6B}"/>
              </a:ext>
            </a:extLst>
          </p:cNvPr>
          <p:cNvGrpSpPr/>
          <p:nvPr/>
        </p:nvGrpSpPr>
        <p:grpSpPr>
          <a:xfrm>
            <a:off x="442955" y="4500090"/>
            <a:ext cx="1551223" cy="1586388"/>
            <a:chOff x="1118909" y="1000027"/>
            <a:chExt cx="3116207" cy="3105672"/>
          </a:xfrm>
        </p:grpSpPr>
        <p:pic>
          <p:nvPicPr>
            <p:cNvPr id="8" name="Image 11">
              <a:extLst>
                <a:ext uri="{FF2B5EF4-FFF2-40B4-BE49-F238E27FC236}">
                  <a16:creationId xmlns:a16="http://schemas.microsoft.com/office/drawing/2014/main" id="{4E76DA5C-E419-4014-B45C-2957E8D8CCBB}"/>
                </a:ext>
              </a:extLst>
            </p:cNvPr>
            <p:cNvPicPr>
              <a:picLocks noChangeAspect="1"/>
            </p:cNvPicPr>
            <p:nvPr/>
          </p:nvPicPr>
          <p:blipFill rotWithShape="1">
            <a:blip r:embed="rId2"/>
            <a:srcRect l="35724" t="33339" r="26362" b="39974"/>
            <a:stretch/>
          </p:blipFill>
          <p:spPr>
            <a:xfrm>
              <a:off x="1118909" y="1000027"/>
              <a:ext cx="3116207" cy="3105672"/>
            </a:xfrm>
            <a:prstGeom prst="rect">
              <a:avLst/>
            </a:prstGeom>
          </p:spPr>
        </p:pic>
        <p:sp>
          <p:nvSpPr>
            <p:cNvPr id="9" name="1 Flecha derecha">
              <a:extLst>
                <a:ext uri="{FF2B5EF4-FFF2-40B4-BE49-F238E27FC236}">
                  <a16:creationId xmlns:a16="http://schemas.microsoft.com/office/drawing/2014/main" id="{81E5E9F9-2CF2-42FD-9B63-DCDEF965EFE9}"/>
                </a:ext>
              </a:extLst>
            </p:cNvPr>
            <p:cNvSpPr/>
            <p:nvPr/>
          </p:nvSpPr>
          <p:spPr>
            <a:xfrm>
              <a:off x="3526971" y="2391296"/>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0" name="34 Flecha derecha">
              <a:extLst>
                <a:ext uri="{FF2B5EF4-FFF2-40B4-BE49-F238E27FC236}">
                  <a16:creationId xmlns:a16="http://schemas.microsoft.com/office/drawing/2014/main" id="{10779FA6-7FA4-44E2-A929-8E2F75EFE0BD}"/>
                </a:ext>
              </a:extLst>
            </p:cNvPr>
            <p:cNvSpPr/>
            <p:nvPr/>
          </p:nvSpPr>
          <p:spPr>
            <a:xfrm>
              <a:off x="2249330" y="2394602"/>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1" name="35 Flecha derecha">
              <a:extLst>
                <a:ext uri="{FF2B5EF4-FFF2-40B4-BE49-F238E27FC236}">
                  <a16:creationId xmlns:a16="http://schemas.microsoft.com/office/drawing/2014/main" id="{891A75D8-CEE2-4150-83D8-13EFD6BAD959}"/>
                </a:ext>
              </a:extLst>
            </p:cNvPr>
            <p:cNvSpPr/>
            <p:nvPr/>
          </p:nvSpPr>
          <p:spPr>
            <a:xfrm rot="10800000">
              <a:off x="2709970" y="2394601"/>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2" name="36 Flecha derecha">
              <a:extLst>
                <a:ext uri="{FF2B5EF4-FFF2-40B4-BE49-F238E27FC236}">
                  <a16:creationId xmlns:a16="http://schemas.microsoft.com/office/drawing/2014/main" id="{89DE0D92-CD19-454F-B6DE-29072614B2F8}"/>
                </a:ext>
              </a:extLst>
            </p:cNvPr>
            <p:cNvSpPr/>
            <p:nvPr/>
          </p:nvSpPr>
          <p:spPr>
            <a:xfrm rot="10800000">
              <a:off x="1439205" y="2396427"/>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grpSp>
      <p:grpSp>
        <p:nvGrpSpPr>
          <p:cNvPr id="13" name="Grupo 12">
            <a:extLst>
              <a:ext uri="{FF2B5EF4-FFF2-40B4-BE49-F238E27FC236}">
                <a16:creationId xmlns:a16="http://schemas.microsoft.com/office/drawing/2014/main" id="{1EF73FDA-0B8B-421E-81AD-4074F988BE38}"/>
              </a:ext>
            </a:extLst>
          </p:cNvPr>
          <p:cNvGrpSpPr/>
          <p:nvPr/>
        </p:nvGrpSpPr>
        <p:grpSpPr>
          <a:xfrm>
            <a:off x="2089322" y="4518149"/>
            <a:ext cx="1562337" cy="1568329"/>
            <a:chOff x="4996406" y="969040"/>
            <a:chExt cx="3124674" cy="3136659"/>
          </a:xfrm>
        </p:grpSpPr>
        <p:pic>
          <p:nvPicPr>
            <p:cNvPr id="14" name="Picture 31">
              <a:extLst>
                <a:ext uri="{FF2B5EF4-FFF2-40B4-BE49-F238E27FC236}">
                  <a16:creationId xmlns:a16="http://schemas.microsoft.com/office/drawing/2014/main" id="{9AB6B2CD-BD7B-47D8-8DD3-0DB3E330872A}"/>
                </a:ext>
              </a:extLst>
            </p:cNvPr>
            <p:cNvPicPr>
              <a:picLocks noChangeAspect="1"/>
            </p:cNvPicPr>
            <p:nvPr/>
          </p:nvPicPr>
          <p:blipFill>
            <a:blip r:embed="rId3"/>
            <a:stretch>
              <a:fillRect/>
            </a:stretch>
          </p:blipFill>
          <p:spPr>
            <a:xfrm>
              <a:off x="4996406" y="969040"/>
              <a:ext cx="3124674" cy="3136659"/>
            </a:xfrm>
            <a:prstGeom prst="rect">
              <a:avLst/>
            </a:prstGeom>
          </p:spPr>
        </p:pic>
        <p:sp>
          <p:nvSpPr>
            <p:cNvPr id="15" name="32 Flecha derecha">
              <a:extLst>
                <a:ext uri="{FF2B5EF4-FFF2-40B4-BE49-F238E27FC236}">
                  <a16:creationId xmlns:a16="http://schemas.microsoft.com/office/drawing/2014/main" id="{DD560F42-9D4F-45D1-8B7E-916CA4EE9B65}"/>
                </a:ext>
              </a:extLst>
            </p:cNvPr>
            <p:cNvSpPr/>
            <p:nvPr/>
          </p:nvSpPr>
          <p:spPr>
            <a:xfrm>
              <a:off x="6965710" y="1704922"/>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6" name="33 Flecha derecha">
              <a:extLst>
                <a:ext uri="{FF2B5EF4-FFF2-40B4-BE49-F238E27FC236}">
                  <a16:creationId xmlns:a16="http://schemas.microsoft.com/office/drawing/2014/main" id="{39586753-2A0E-42FB-B350-68E44FB72432}"/>
                </a:ext>
              </a:extLst>
            </p:cNvPr>
            <p:cNvSpPr/>
            <p:nvPr/>
          </p:nvSpPr>
          <p:spPr>
            <a:xfrm>
              <a:off x="6965710" y="3045585"/>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7" name="37 Flecha derecha">
              <a:extLst>
                <a:ext uri="{FF2B5EF4-FFF2-40B4-BE49-F238E27FC236}">
                  <a16:creationId xmlns:a16="http://schemas.microsoft.com/office/drawing/2014/main" id="{39EA7FBA-4302-4BFE-8143-DF319DC304FB}"/>
                </a:ext>
              </a:extLst>
            </p:cNvPr>
            <p:cNvSpPr/>
            <p:nvPr/>
          </p:nvSpPr>
          <p:spPr>
            <a:xfrm rot="10800000">
              <a:off x="5683488" y="3074291"/>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18" name="38 Flecha derecha">
              <a:extLst>
                <a:ext uri="{FF2B5EF4-FFF2-40B4-BE49-F238E27FC236}">
                  <a16:creationId xmlns:a16="http://schemas.microsoft.com/office/drawing/2014/main" id="{7B84FBC0-574D-48ED-8248-06DDF89D4EA4}"/>
                </a:ext>
              </a:extLst>
            </p:cNvPr>
            <p:cNvSpPr/>
            <p:nvPr/>
          </p:nvSpPr>
          <p:spPr>
            <a:xfrm rot="10800000">
              <a:off x="5683488" y="1720834"/>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grpSp>
      <p:grpSp>
        <p:nvGrpSpPr>
          <p:cNvPr id="19" name="Grupo 18">
            <a:extLst>
              <a:ext uri="{FF2B5EF4-FFF2-40B4-BE49-F238E27FC236}">
                <a16:creationId xmlns:a16="http://schemas.microsoft.com/office/drawing/2014/main" id="{922F7047-71F5-4279-ABAD-F9649FD49BE8}"/>
              </a:ext>
            </a:extLst>
          </p:cNvPr>
          <p:cNvGrpSpPr/>
          <p:nvPr/>
        </p:nvGrpSpPr>
        <p:grpSpPr>
          <a:xfrm>
            <a:off x="5268089" y="4500090"/>
            <a:ext cx="1603510" cy="1570895"/>
            <a:chOff x="1118909" y="1000027"/>
            <a:chExt cx="3116207" cy="3105672"/>
          </a:xfrm>
        </p:grpSpPr>
        <p:pic>
          <p:nvPicPr>
            <p:cNvPr id="20" name="Image 11">
              <a:extLst>
                <a:ext uri="{FF2B5EF4-FFF2-40B4-BE49-F238E27FC236}">
                  <a16:creationId xmlns:a16="http://schemas.microsoft.com/office/drawing/2014/main" id="{D5848750-5929-4C9C-BA5C-85762EF6DEC1}"/>
                </a:ext>
              </a:extLst>
            </p:cNvPr>
            <p:cNvPicPr>
              <a:picLocks noChangeAspect="1"/>
            </p:cNvPicPr>
            <p:nvPr/>
          </p:nvPicPr>
          <p:blipFill rotWithShape="1">
            <a:blip r:embed="rId2"/>
            <a:srcRect l="35724" t="33339" r="26362" b="39974"/>
            <a:stretch/>
          </p:blipFill>
          <p:spPr>
            <a:xfrm>
              <a:off x="1118909" y="1000027"/>
              <a:ext cx="3116207" cy="3105672"/>
            </a:xfrm>
            <a:prstGeom prst="rect">
              <a:avLst/>
            </a:prstGeom>
          </p:spPr>
        </p:pic>
        <p:sp>
          <p:nvSpPr>
            <p:cNvPr id="21" name="6 Flecha derecha">
              <a:extLst>
                <a:ext uri="{FF2B5EF4-FFF2-40B4-BE49-F238E27FC236}">
                  <a16:creationId xmlns:a16="http://schemas.microsoft.com/office/drawing/2014/main" id="{50486FBF-370F-45E7-A298-EBA13402B3A1}"/>
                </a:ext>
              </a:extLst>
            </p:cNvPr>
            <p:cNvSpPr/>
            <p:nvPr/>
          </p:nvSpPr>
          <p:spPr>
            <a:xfrm rot="16200000">
              <a:off x="1920469" y="2719561"/>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22" name="7 Flecha derecha">
              <a:extLst>
                <a:ext uri="{FF2B5EF4-FFF2-40B4-BE49-F238E27FC236}">
                  <a16:creationId xmlns:a16="http://schemas.microsoft.com/office/drawing/2014/main" id="{52416CAF-C2C9-4819-8D4E-06C546104D2A}"/>
                </a:ext>
              </a:extLst>
            </p:cNvPr>
            <p:cNvSpPr/>
            <p:nvPr/>
          </p:nvSpPr>
          <p:spPr>
            <a:xfrm rot="16200000">
              <a:off x="3035396" y="2719561"/>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23" name="10 Flecha derecha">
              <a:extLst>
                <a:ext uri="{FF2B5EF4-FFF2-40B4-BE49-F238E27FC236}">
                  <a16:creationId xmlns:a16="http://schemas.microsoft.com/office/drawing/2014/main" id="{81844337-6E10-4B2E-AD25-87A3672FAD86}"/>
                </a:ext>
              </a:extLst>
            </p:cNvPr>
            <p:cNvSpPr/>
            <p:nvPr/>
          </p:nvSpPr>
          <p:spPr>
            <a:xfrm rot="5400000">
              <a:off x="1930782" y="2136315"/>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24" name="11 Flecha derecha">
              <a:extLst>
                <a:ext uri="{FF2B5EF4-FFF2-40B4-BE49-F238E27FC236}">
                  <a16:creationId xmlns:a16="http://schemas.microsoft.com/office/drawing/2014/main" id="{924DBC81-64D1-4765-B55F-639CB7E3E57D}"/>
                </a:ext>
              </a:extLst>
            </p:cNvPr>
            <p:cNvSpPr/>
            <p:nvPr/>
          </p:nvSpPr>
          <p:spPr>
            <a:xfrm rot="5400000">
              <a:off x="3035395" y="2082459"/>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grpSp>
      <p:grpSp>
        <p:nvGrpSpPr>
          <p:cNvPr id="25" name="Grupo 24">
            <a:extLst>
              <a:ext uri="{FF2B5EF4-FFF2-40B4-BE49-F238E27FC236}">
                <a16:creationId xmlns:a16="http://schemas.microsoft.com/office/drawing/2014/main" id="{DE00BB2C-C34E-405F-B365-80DE79C280BB}"/>
              </a:ext>
            </a:extLst>
          </p:cNvPr>
          <p:cNvGrpSpPr/>
          <p:nvPr/>
        </p:nvGrpSpPr>
        <p:grpSpPr>
          <a:xfrm>
            <a:off x="7141999" y="4509120"/>
            <a:ext cx="1603510" cy="1586389"/>
            <a:chOff x="4996406" y="969040"/>
            <a:chExt cx="3124674" cy="3136659"/>
          </a:xfrm>
        </p:grpSpPr>
        <p:pic>
          <p:nvPicPr>
            <p:cNvPr id="26" name="Picture 31">
              <a:extLst>
                <a:ext uri="{FF2B5EF4-FFF2-40B4-BE49-F238E27FC236}">
                  <a16:creationId xmlns:a16="http://schemas.microsoft.com/office/drawing/2014/main" id="{69B276D2-34E6-4C8C-B421-C4B1330D16CF}"/>
                </a:ext>
              </a:extLst>
            </p:cNvPr>
            <p:cNvPicPr>
              <a:picLocks noChangeAspect="1"/>
            </p:cNvPicPr>
            <p:nvPr/>
          </p:nvPicPr>
          <p:blipFill>
            <a:blip r:embed="rId3"/>
            <a:stretch>
              <a:fillRect/>
            </a:stretch>
          </p:blipFill>
          <p:spPr>
            <a:xfrm>
              <a:off x="4996406" y="969040"/>
              <a:ext cx="3124674" cy="3136659"/>
            </a:xfrm>
            <a:prstGeom prst="rect">
              <a:avLst/>
            </a:prstGeom>
          </p:spPr>
        </p:pic>
        <p:sp>
          <p:nvSpPr>
            <p:cNvPr id="27" name="8 Flecha derecha">
              <a:extLst>
                <a:ext uri="{FF2B5EF4-FFF2-40B4-BE49-F238E27FC236}">
                  <a16:creationId xmlns:a16="http://schemas.microsoft.com/office/drawing/2014/main" id="{26523D94-71B4-4182-BEF0-5540649B6186}"/>
                </a:ext>
              </a:extLst>
            </p:cNvPr>
            <p:cNvSpPr/>
            <p:nvPr/>
          </p:nvSpPr>
          <p:spPr>
            <a:xfrm rot="16200000">
              <a:off x="6352487" y="3463228"/>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28" name="9 Flecha derecha">
              <a:extLst>
                <a:ext uri="{FF2B5EF4-FFF2-40B4-BE49-F238E27FC236}">
                  <a16:creationId xmlns:a16="http://schemas.microsoft.com/office/drawing/2014/main" id="{F99DE70A-8552-409A-ADEC-E2E4279C7A16}"/>
                </a:ext>
              </a:extLst>
            </p:cNvPr>
            <p:cNvSpPr/>
            <p:nvPr/>
          </p:nvSpPr>
          <p:spPr>
            <a:xfrm rot="16200000">
              <a:off x="6355926" y="2026314"/>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29" name="12 Flecha derecha">
              <a:extLst>
                <a:ext uri="{FF2B5EF4-FFF2-40B4-BE49-F238E27FC236}">
                  <a16:creationId xmlns:a16="http://schemas.microsoft.com/office/drawing/2014/main" id="{B7CA51CD-BAD5-44D4-B0F2-11A27F1A63ED}"/>
                </a:ext>
              </a:extLst>
            </p:cNvPr>
            <p:cNvSpPr/>
            <p:nvPr/>
          </p:nvSpPr>
          <p:spPr>
            <a:xfrm rot="5400000">
              <a:off x="6355927" y="1463693"/>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sp>
          <p:nvSpPr>
            <p:cNvPr id="30" name="13 Flecha derecha">
              <a:extLst>
                <a:ext uri="{FF2B5EF4-FFF2-40B4-BE49-F238E27FC236}">
                  <a16:creationId xmlns:a16="http://schemas.microsoft.com/office/drawing/2014/main" id="{BABF9734-A9FC-4F22-9AE3-84A696E44948}"/>
                </a:ext>
              </a:extLst>
            </p:cNvPr>
            <p:cNvSpPr/>
            <p:nvPr/>
          </p:nvSpPr>
          <p:spPr>
            <a:xfrm rot="5400000">
              <a:off x="6352488" y="2728009"/>
              <a:ext cx="412512" cy="281883"/>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s-E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s-ES"/>
            </a:p>
          </p:txBody>
        </p:sp>
      </p:grpSp>
    </p:spTree>
    <p:extLst>
      <p:ext uri="{BB962C8B-B14F-4D97-AF65-F5344CB8AC3E}">
        <p14:creationId xmlns:p14="http://schemas.microsoft.com/office/powerpoint/2010/main" val="2874265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8</a:t>
            </a:fld>
            <a:endParaRPr lang="en-US" dirty="0"/>
          </a:p>
        </p:txBody>
      </p:sp>
      <p:sp>
        <p:nvSpPr>
          <p:cNvPr id="4" name="Rectángulo 3">
            <a:extLst>
              <a:ext uri="{FF2B5EF4-FFF2-40B4-BE49-F238E27FC236}">
                <a16:creationId xmlns:a16="http://schemas.microsoft.com/office/drawing/2014/main" id="{5B2A1C40-FC5C-4ECB-A0EE-97DB13147AD0}"/>
              </a:ext>
            </a:extLst>
          </p:cNvPr>
          <p:cNvSpPr/>
          <p:nvPr/>
        </p:nvSpPr>
        <p:spPr>
          <a:xfrm>
            <a:off x="467544" y="1236092"/>
            <a:ext cx="8136904" cy="2973122"/>
          </a:xfrm>
          <a:prstGeom prst="rect">
            <a:avLst/>
          </a:prstGeom>
        </p:spPr>
        <p:txBody>
          <a:bodyPr wrap="square">
            <a:spAutoFit/>
          </a:bodyPr>
          <a:lstStyle/>
          <a:p>
            <a:pPr marL="257175" indent="-257175">
              <a:spcBef>
                <a:spcPct val="20000"/>
              </a:spcBef>
              <a:buClr>
                <a:schemeClr val="folHlink"/>
              </a:buClr>
              <a:buSzPct val="60000"/>
              <a:buFont typeface="Wingdings" pitchFamily="2" charset="2"/>
              <a:buChar char="n"/>
              <a:defRPr/>
            </a:pPr>
            <a:r>
              <a:rPr lang="en-US" altLang="es-ES" kern="0" dirty="0"/>
              <a:t>At this moment, it is worth to explore the advantages of a common coil magnet in the range of </a:t>
            </a:r>
            <a:r>
              <a:rPr lang="en-US" altLang="es-ES" b="1" kern="0" dirty="0">
                <a:solidFill>
                  <a:schemeClr val="accent6">
                    <a:lumMod val="75000"/>
                  </a:schemeClr>
                </a:solidFill>
              </a:rPr>
              <a:t>12 to 14 Tesla</a:t>
            </a:r>
            <a:r>
              <a:rPr lang="en-US" altLang="es-ES" kern="0" dirty="0"/>
              <a:t>.</a:t>
            </a:r>
          </a:p>
          <a:p>
            <a:pPr marL="257175" indent="-257175">
              <a:spcBef>
                <a:spcPct val="20000"/>
              </a:spcBef>
              <a:buClr>
                <a:schemeClr val="folHlink"/>
              </a:buClr>
              <a:buSzPct val="60000"/>
              <a:buFont typeface="Wingdings" pitchFamily="2" charset="2"/>
              <a:buChar char="n"/>
              <a:defRPr/>
            </a:pPr>
            <a:r>
              <a:rPr lang="en-US" altLang="es-ES" kern="0" dirty="0"/>
              <a:t>It is not clear today when the reaction furnace will be operative at CIEMAT.</a:t>
            </a:r>
          </a:p>
          <a:p>
            <a:pPr marL="257175" indent="-257175">
              <a:spcBef>
                <a:spcPct val="20000"/>
              </a:spcBef>
              <a:buClr>
                <a:schemeClr val="folHlink"/>
              </a:buClr>
              <a:buSzPct val="60000"/>
              <a:buFont typeface="Wingdings" pitchFamily="2" charset="2"/>
              <a:buChar char="n"/>
              <a:defRPr/>
            </a:pPr>
            <a:r>
              <a:rPr lang="en-US" altLang="es-ES" kern="0" dirty="0"/>
              <a:t>We will keep an eye on the optimization of </a:t>
            </a:r>
            <a:r>
              <a:rPr lang="en-US" altLang="es-ES" b="1" kern="0" dirty="0">
                <a:solidFill>
                  <a:schemeClr val="accent6">
                    <a:lumMod val="75000"/>
                  </a:schemeClr>
                </a:solidFill>
              </a:rPr>
              <a:t>fabrication techniques</a:t>
            </a:r>
            <a:r>
              <a:rPr lang="en-US" altLang="es-ES" kern="0" dirty="0"/>
              <a:t>:</a:t>
            </a:r>
          </a:p>
          <a:p>
            <a:pPr marL="714375" lvl="1" indent="-257175">
              <a:spcBef>
                <a:spcPct val="20000"/>
              </a:spcBef>
              <a:buClr>
                <a:schemeClr val="folHlink"/>
              </a:buClr>
              <a:buSzPct val="60000"/>
              <a:buFont typeface="Wingdings" pitchFamily="2" charset="2"/>
              <a:buChar char="n"/>
              <a:defRPr/>
            </a:pPr>
            <a:r>
              <a:rPr lang="en-US" altLang="es-ES" kern="0" dirty="0"/>
              <a:t>Which resin?</a:t>
            </a:r>
          </a:p>
          <a:p>
            <a:pPr marL="714375" lvl="1" indent="-257175">
              <a:spcBef>
                <a:spcPct val="20000"/>
              </a:spcBef>
              <a:buClr>
                <a:schemeClr val="folHlink"/>
              </a:buClr>
              <a:buSzPct val="60000"/>
              <a:buFont typeface="Wingdings" pitchFamily="2" charset="2"/>
              <a:buChar char="n"/>
              <a:defRPr/>
            </a:pPr>
            <a:r>
              <a:rPr lang="en-US" altLang="es-ES" kern="0" dirty="0"/>
              <a:t>How to do an internal splice?</a:t>
            </a:r>
          </a:p>
          <a:p>
            <a:pPr marL="714375" lvl="1" indent="-257175">
              <a:spcBef>
                <a:spcPct val="20000"/>
              </a:spcBef>
              <a:buClr>
                <a:schemeClr val="folHlink"/>
              </a:buClr>
              <a:buSzPct val="60000"/>
              <a:buFont typeface="Wingdings" pitchFamily="2" charset="2"/>
              <a:buChar char="n"/>
              <a:defRPr/>
            </a:pPr>
            <a:r>
              <a:rPr lang="en-US" altLang="es-ES" kern="0" dirty="0"/>
              <a:t>Is it worth to explore react and wind techniques?</a:t>
            </a:r>
          </a:p>
          <a:p>
            <a:pPr marL="257175" indent="-257175">
              <a:spcBef>
                <a:spcPct val="20000"/>
              </a:spcBef>
              <a:buClr>
                <a:schemeClr val="folHlink"/>
              </a:buClr>
              <a:buSzPct val="60000"/>
              <a:buFont typeface="Wingdings" pitchFamily="2" charset="2"/>
              <a:buChar char="n"/>
              <a:defRPr/>
            </a:pPr>
            <a:r>
              <a:rPr lang="en-US" altLang="es-ES" kern="0" dirty="0"/>
              <a:t>A </a:t>
            </a:r>
            <a:r>
              <a:rPr lang="en-US" altLang="es-ES" b="1" kern="0" dirty="0">
                <a:solidFill>
                  <a:schemeClr val="accent6">
                    <a:lumMod val="75000"/>
                  </a:schemeClr>
                </a:solidFill>
              </a:rPr>
              <a:t>prototype magnet </a:t>
            </a:r>
            <a:r>
              <a:rPr lang="en-US" altLang="es-ES" kern="0" dirty="0"/>
              <a:t>about 1.5 m long will be built as deliverable.</a:t>
            </a:r>
          </a:p>
          <a:p>
            <a:pPr marL="257175" indent="-257175">
              <a:spcBef>
                <a:spcPct val="20000"/>
              </a:spcBef>
              <a:buClr>
                <a:schemeClr val="folHlink"/>
              </a:buClr>
              <a:buSzPct val="60000"/>
              <a:buFont typeface="Wingdings" pitchFamily="2" charset="2"/>
              <a:buChar char="n"/>
              <a:defRPr/>
            </a:pPr>
            <a:r>
              <a:rPr lang="en-US" altLang="es-ES" kern="0" dirty="0"/>
              <a:t>No activities on HTS coils are foreseen by the time being.</a:t>
            </a:r>
          </a:p>
        </p:txBody>
      </p:sp>
      <p:sp>
        <p:nvSpPr>
          <p:cNvPr id="5" name="1 CuadroTexto">
            <a:extLst>
              <a:ext uri="{FF2B5EF4-FFF2-40B4-BE49-F238E27FC236}">
                <a16:creationId xmlns:a16="http://schemas.microsoft.com/office/drawing/2014/main" id="{89782206-E76D-4331-A0FC-4EA122189E08}"/>
              </a:ext>
            </a:extLst>
          </p:cNvPr>
          <p:cNvSpPr txBox="1"/>
          <p:nvPr/>
        </p:nvSpPr>
        <p:spPr>
          <a:xfrm>
            <a:off x="324704" y="331002"/>
            <a:ext cx="7991712" cy="584775"/>
          </a:xfrm>
          <a:prstGeom prst="rect">
            <a:avLst/>
          </a:prstGeom>
          <a:noFill/>
        </p:spPr>
        <p:txBody>
          <a:bodyPr wrap="square" rtlCol="0">
            <a:spAutoFit/>
          </a:bodyPr>
          <a:lstStyle/>
          <a:p>
            <a:r>
              <a:rPr lang="en-US" sz="3200" dirty="0">
                <a:solidFill>
                  <a:schemeClr val="bg1"/>
                </a:solidFill>
              </a:rPr>
              <a:t>Plans (2/2)</a:t>
            </a:r>
          </a:p>
        </p:txBody>
      </p:sp>
    </p:spTree>
    <p:extLst>
      <p:ext uri="{BB962C8B-B14F-4D97-AF65-F5344CB8AC3E}">
        <p14:creationId xmlns:p14="http://schemas.microsoft.com/office/powerpoint/2010/main" val="9338855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número de diapositiva 1">
            <a:extLst>
              <a:ext uri="{FF2B5EF4-FFF2-40B4-BE49-F238E27FC236}">
                <a16:creationId xmlns:a16="http://schemas.microsoft.com/office/drawing/2014/main" id="{C2622D03-1D1C-4307-A152-476B268BADC3}"/>
              </a:ext>
            </a:extLst>
          </p:cNvPr>
          <p:cNvSpPr>
            <a:spLocks noGrp="1"/>
          </p:cNvSpPr>
          <p:nvPr>
            <p:ph type="sldNum" sz="quarter" idx="12"/>
          </p:nvPr>
        </p:nvSpPr>
        <p:spPr/>
        <p:txBody>
          <a:bodyPr/>
          <a:lstStyle/>
          <a:p>
            <a:pPr algn="l"/>
            <a:fld id="{F335C079-0F2D-4E0A-8AE9-2BB384B39E20}" type="slidenum">
              <a:rPr lang="en-US" smtClean="0"/>
              <a:pPr algn="l"/>
              <a:t>9</a:t>
            </a:fld>
            <a:endParaRPr lang="en-US" dirty="0"/>
          </a:p>
        </p:txBody>
      </p:sp>
      <p:sp>
        <p:nvSpPr>
          <p:cNvPr id="3" name="Rectángulo 2">
            <a:extLst>
              <a:ext uri="{FF2B5EF4-FFF2-40B4-BE49-F238E27FC236}">
                <a16:creationId xmlns:a16="http://schemas.microsoft.com/office/drawing/2014/main" id="{C38BD842-632B-4384-86F2-92D5F02E1E3A}"/>
              </a:ext>
            </a:extLst>
          </p:cNvPr>
          <p:cNvSpPr/>
          <p:nvPr/>
        </p:nvSpPr>
        <p:spPr>
          <a:xfrm>
            <a:off x="467544" y="1556792"/>
            <a:ext cx="8208912" cy="1588127"/>
          </a:xfrm>
          <a:prstGeom prst="rect">
            <a:avLst/>
          </a:prstGeom>
        </p:spPr>
        <p:txBody>
          <a:bodyPr wrap="square">
            <a:spAutoFit/>
          </a:bodyPr>
          <a:lstStyle/>
          <a:p>
            <a:pPr marL="257175" indent="-257175">
              <a:spcBef>
                <a:spcPct val="20000"/>
              </a:spcBef>
              <a:buClr>
                <a:schemeClr val="folHlink"/>
              </a:buClr>
              <a:buSzPct val="60000"/>
              <a:buFont typeface="Wingdings" pitchFamily="2" charset="2"/>
              <a:buChar char="n"/>
              <a:defRPr/>
            </a:pPr>
            <a:r>
              <a:rPr lang="en-US" dirty="0"/>
              <a:t>CIEMAT </a:t>
            </a:r>
            <a:r>
              <a:rPr lang="en-US" dirty="0">
                <a:solidFill>
                  <a:schemeClr val="accent6">
                    <a:lumMod val="75000"/>
                  </a:schemeClr>
                </a:solidFill>
              </a:rPr>
              <a:t>supports the strategy </a:t>
            </a:r>
            <a:r>
              <a:rPr lang="en-US" dirty="0"/>
              <a:t>of CERN for R&amp;D on high field magnets, and its implications at European and World levels. </a:t>
            </a:r>
          </a:p>
          <a:p>
            <a:pPr marL="257175" indent="-257175">
              <a:spcBef>
                <a:spcPct val="20000"/>
              </a:spcBef>
              <a:buClr>
                <a:schemeClr val="folHlink"/>
              </a:buClr>
              <a:buSzPct val="60000"/>
              <a:buFont typeface="Wingdings" pitchFamily="2" charset="2"/>
              <a:buChar char="n"/>
              <a:defRPr/>
            </a:pPr>
            <a:r>
              <a:rPr lang="en-US" dirty="0"/>
              <a:t>We want to be </a:t>
            </a:r>
            <a:r>
              <a:rPr lang="en-US" dirty="0">
                <a:solidFill>
                  <a:schemeClr val="accent6">
                    <a:lumMod val="75000"/>
                  </a:schemeClr>
                </a:solidFill>
              </a:rPr>
              <a:t>part of it</a:t>
            </a:r>
            <a:r>
              <a:rPr lang="en-US" dirty="0"/>
              <a:t>. </a:t>
            </a:r>
          </a:p>
          <a:p>
            <a:pPr marL="257175" indent="-257175">
              <a:spcBef>
                <a:spcPct val="20000"/>
              </a:spcBef>
              <a:buClr>
                <a:schemeClr val="folHlink"/>
              </a:buClr>
              <a:buSzPct val="60000"/>
              <a:buFont typeface="Wingdings" pitchFamily="2" charset="2"/>
              <a:buChar char="n"/>
              <a:defRPr/>
            </a:pPr>
            <a:r>
              <a:rPr lang="en-US" dirty="0"/>
              <a:t>We will </a:t>
            </a:r>
            <a:r>
              <a:rPr lang="en-US" dirty="0">
                <a:solidFill>
                  <a:schemeClr val="accent6">
                    <a:lumMod val="75000"/>
                  </a:schemeClr>
                </a:solidFill>
              </a:rPr>
              <a:t>contribute according to our resources </a:t>
            </a:r>
            <a:r>
              <a:rPr lang="en-US" dirty="0"/>
              <a:t>and will be pleased to provide inputs according to our scientific opinion and industrial aims. </a:t>
            </a:r>
            <a:endParaRPr lang="en-US" altLang="es-ES" kern="0" dirty="0"/>
          </a:p>
        </p:txBody>
      </p:sp>
      <p:sp>
        <p:nvSpPr>
          <p:cNvPr id="5" name="1 CuadroTexto">
            <a:extLst>
              <a:ext uri="{FF2B5EF4-FFF2-40B4-BE49-F238E27FC236}">
                <a16:creationId xmlns:a16="http://schemas.microsoft.com/office/drawing/2014/main" id="{9D422A55-18B8-42C5-8213-580363329040}"/>
              </a:ext>
            </a:extLst>
          </p:cNvPr>
          <p:cNvSpPr txBox="1"/>
          <p:nvPr/>
        </p:nvSpPr>
        <p:spPr>
          <a:xfrm>
            <a:off x="324704" y="331002"/>
            <a:ext cx="7991712" cy="584775"/>
          </a:xfrm>
          <a:prstGeom prst="rect">
            <a:avLst/>
          </a:prstGeom>
          <a:noFill/>
        </p:spPr>
        <p:txBody>
          <a:bodyPr wrap="square" rtlCol="0">
            <a:spAutoFit/>
          </a:bodyPr>
          <a:lstStyle/>
          <a:p>
            <a:r>
              <a:rPr lang="en-US" sz="3200" dirty="0">
                <a:solidFill>
                  <a:schemeClr val="bg1"/>
                </a:solidFill>
              </a:rPr>
              <a:t>Conclusions</a:t>
            </a:r>
          </a:p>
        </p:txBody>
      </p:sp>
    </p:spTree>
    <p:extLst>
      <p:ext uri="{BB962C8B-B14F-4D97-AF65-F5344CB8AC3E}">
        <p14:creationId xmlns:p14="http://schemas.microsoft.com/office/powerpoint/2010/main" val="318190838"/>
      </p:ext>
    </p:extLst>
  </p:cSld>
  <p:clrMapOvr>
    <a:masterClrMapping/>
  </p:clrMapOvr>
</p:sld>
</file>

<file path=ppt/theme/theme1.xml><?xml version="1.0" encoding="utf-8"?>
<a:theme xmlns:a="http://schemas.openxmlformats.org/drawingml/2006/main" name="Plantilla_Napac">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Plantilla_Napac</Template>
  <TotalTime>7479</TotalTime>
  <Words>582</Words>
  <Application>Microsoft Office PowerPoint</Application>
  <PresentationFormat>Presentación en pantalla (4:3)</PresentationFormat>
  <Paragraphs>58</Paragraphs>
  <Slides>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Arial</vt:lpstr>
      <vt:lpstr>Calibri</vt:lpstr>
      <vt:lpstr>Wingdings</vt:lpstr>
      <vt:lpstr>Plantilla_Napac</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CIEMAT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JML</dc:creator>
  <cp:lastModifiedBy>Javier Munilla Lopez</cp:lastModifiedBy>
  <cp:revision>111</cp:revision>
  <dcterms:created xsi:type="dcterms:W3CDTF">2019-09-27T09:45:57Z</dcterms:created>
  <dcterms:modified xsi:type="dcterms:W3CDTF">2019-12-09T21:34:27Z</dcterms:modified>
</cp:coreProperties>
</file>