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11"/>
  </p:notesMasterIdLst>
  <p:sldIdLst>
    <p:sldId id="391" r:id="rId2"/>
    <p:sldId id="394" r:id="rId3"/>
    <p:sldId id="366" r:id="rId4"/>
    <p:sldId id="367" r:id="rId5"/>
    <p:sldId id="368" r:id="rId6"/>
    <p:sldId id="392" r:id="rId7"/>
    <p:sldId id="393" r:id="rId8"/>
    <p:sldId id="389" r:id="rId9"/>
    <p:sldId id="370" r:id="rId10"/>
  </p:sldIdLst>
  <p:sldSz cx="10080625" cy="7559675"/>
  <p:notesSz cx="7772400" cy="10058400"/>
  <p:embeddedFontLst>
    <p:embeddedFont>
      <p:font typeface="Luxi Sans" panose="020B0600000000000000" pitchFamily="34" charset="0"/>
      <p:regular r:id="rId12"/>
      <p:bold r:id="rId13"/>
      <p:italic r:id="rId14"/>
      <p:boldItalic r:id="rId15"/>
    </p:embeddedFont>
  </p:embeddedFont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00"/>
    <a:srgbClr val="0000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83" autoAdjust="0"/>
    <p:restoredTop sz="94660" autoAdjust="0"/>
  </p:normalViewPr>
  <p:slideViewPr>
    <p:cSldViewPr>
      <p:cViewPr varScale="1">
        <p:scale>
          <a:sx n="90" d="100"/>
          <a:sy n="90" d="100"/>
        </p:scale>
        <p:origin x="312" y="20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33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9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259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>
                <a:latin typeface="Arial" panose="020B0604020202020204" pitchFamily="34" charset="0"/>
              </a:defRPr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>
                <a:latin typeface="Arial" panose="020B0604020202020204" pitchFamily="34" charset="0"/>
              </a:defRPr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Arial" panose="020B0604020202020204" pitchFamily="34" charset="0"/>
              </a:rPr>
              <a:t>   17</a:t>
            </a:r>
            <a:r>
              <a:rPr lang="en-GB" sz="1400" i="1" baseline="30000" dirty="0">
                <a:latin typeface="Arial" panose="020B0604020202020204" pitchFamily="34" charset="0"/>
              </a:rPr>
              <a:t>th</a:t>
            </a:r>
            <a:r>
              <a:rPr lang="en-GB" sz="1400" i="1" dirty="0">
                <a:latin typeface="Arial" panose="020B0604020202020204" pitchFamily="34" charset="0"/>
              </a:rPr>
              <a:t> </a:t>
            </a:r>
            <a:r>
              <a:rPr lang="en-GB" sz="1400" i="1" dirty="0" err="1">
                <a:latin typeface="Arial" panose="020B0604020202020204" pitchFamily="34" charset="0"/>
              </a:rPr>
              <a:t>Gentner</a:t>
            </a:r>
            <a:r>
              <a:rPr lang="en-GB" sz="1400" i="1" baseline="0" dirty="0">
                <a:latin typeface="Arial" panose="020B0604020202020204" pitchFamily="34" charset="0"/>
              </a:rPr>
              <a:t> Day</a:t>
            </a:r>
            <a:r>
              <a:rPr lang="en-GB" sz="1400" i="1" dirty="0">
                <a:latin typeface="Arial" panose="020B0604020202020204" pitchFamily="34" charset="0"/>
              </a:rPr>
              <a:t> –</a:t>
            </a:r>
            <a:r>
              <a:rPr lang="en-GB" sz="1400" i="1" baseline="0" dirty="0">
                <a:latin typeface="Arial" panose="020B0604020202020204" pitchFamily="34" charset="0"/>
              </a:rPr>
              <a:t> 29 April 2020       </a:t>
            </a:r>
            <a:r>
              <a:rPr lang="en-GB" sz="1400" i="1" dirty="0">
                <a:latin typeface="Arial" panose="020B0604020202020204" pitchFamily="34" charset="0"/>
              </a:rPr>
              <a:t>               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</a:t>
            </a:r>
            <a:r>
              <a:rPr lang="en-GB" sz="1400" i="1" dirty="0">
                <a:latin typeface="Arial" panose="020B0604020202020204" pitchFamily="34" charset="0"/>
              </a:rPr>
              <a:t>                    </a:t>
            </a:r>
            <a:r>
              <a:rPr lang="en-GB" sz="1400" i="1" baseline="0" dirty="0">
                <a:latin typeface="Arial" panose="020B0604020202020204" pitchFamily="34" charset="0"/>
              </a:rPr>
              <a:t>                         </a:t>
            </a:r>
            <a:r>
              <a:rPr lang="en-GB" sz="1400" i="1" dirty="0">
                <a:latin typeface="Arial" panose="020B0604020202020204" pitchFamily="34" charset="0"/>
              </a:rPr>
              <a:t>Michael Hauschild</a:t>
            </a:r>
            <a:r>
              <a:rPr lang="en-GB" sz="1400" i="1" baseline="0" dirty="0">
                <a:latin typeface="Arial" panose="020B0604020202020204" pitchFamily="34" charset="0"/>
              </a:rPr>
              <a:t>  - CERN</a:t>
            </a:r>
            <a:r>
              <a:rPr lang="en-GB" sz="1400" i="1" dirty="0">
                <a:latin typeface="Arial" panose="020B0604020202020204" pitchFamily="34" charset="0"/>
              </a:rPr>
              <a:t>,  page </a:t>
            </a:r>
            <a:fld id="{CD02E499-E086-4D0D-9264-F4BED9070101}" type="slidenum">
              <a:rPr lang="en-GB" sz="1400" i="1">
                <a:latin typeface="Arial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Arial" panose="020B060402020202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Arial" panose="020B0604020202020204" pitchFamily="34" charset="0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502732"/>
            <a:ext cx="9119616" cy="629724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400" dirty="0"/>
              <a:t>				   </a:t>
            </a:r>
            <a:r>
              <a:rPr lang="en-US" sz="4400" dirty="0" err="1"/>
              <a:t>Gentner</a:t>
            </a:r>
            <a:r>
              <a:rPr lang="en-US" sz="4400" dirty="0"/>
              <a:t> Programme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996879"/>
            <a:ext cx="9601200" cy="3727174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>
              <a:latin typeface="" pitchFamily="16"/>
            </a:endParaRPr>
          </a:p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Very special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Gentner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Day due to Coronavirus crisis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video-only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dirty="0"/>
              <a:t>o cheese fondue</a:t>
            </a:r>
          </a:p>
          <a:p>
            <a:pPr lvl="1"/>
            <a:r>
              <a:rPr lang="en-GB" dirty="0"/>
              <a:t>no in-person coffee break</a:t>
            </a:r>
          </a:p>
          <a:p>
            <a:pPr lvl="1"/>
            <a:r>
              <a:rPr lang="en-GB" dirty="0"/>
              <a:t>no guest speaker (former </a:t>
            </a:r>
            <a:r>
              <a:rPr lang="en-GB" dirty="0" err="1"/>
              <a:t>Gentner</a:t>
            </a:r>
            <a:r>
              <a:rPr lang="en-GB" dirty="0"/>
              <a:t> student)</a:t>
            </a:r>
          </a:p>
          <a:p>
            <a:pPr lvl="1"/>
            <a:r>
              <a:rPr lang="en-GB" dirty="0"/>
              <a:t>NEW: brief introductions by all connected students</a:t>
            </a:r>
            <a:br>
              <a:rPr lang="en-GB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745" y="297280"/>
            <a:ext cx="1093714" cy="109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8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D766B-0E12-B742-B98F-0A079A4C3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Gentner</a:t>
            </a:r>
            <a:r>
              <a:rPr lang="en-US" dirty="0"/>
              <a:t>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BA8AA-2A5B-5E40-B900-07B541F4E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35 </a:t>
            </a:r>
            <a:r>
              <a:rPr lang="en-US" dirty="0" err="1"/>
              <a:t>Gentner</a:t>
            </a:r>
            <a:r>
              <a:rPr lang="en-US" dirty="0"/>
              <a:t> students as of 1 April 2020 (39 students nominal)</a:t>
            </a:r>
          </a:p>
          <a:p>
            <a:pPr lvl="1"/>
            <a:r>
              <a:rPr lang="en-US" dirty="0"/>
              <a:t>start of some students delayed due to coronavirus crisis</a:t>
            </a:r>
          </a:p>
          <a:p>
            <a:pPr marL="500063" lvl="1" indent="0">
              <a:buNone/>
            </a:pPr>
            <a:r>
              <a:rPr lang="en-US" dirty="0"/>
              <a:t>(+ 11 German students in regular Doctoral Student </a:t>
            </a:r>
            <a:r>
              <a:rPr lang="en-US" dirty="0" err="1"/>
              <a:t>Programme</a:t>
            </a:r>
            <a:r>
              <a:rPr lang="en-US" dirty="0"/>
              <a:t>)</a:t>
            </a:r>
          </a:p>
          <a:p>
            <a:r>
              <a:rPr lang="en-US" dirty="0"/>
              <a:t>now 20% female students</a:t>
            </a:r>
          </a:p>
          <a:p>
            <a:pPr lvl="1"/>
            <a:r>
              <a:rPr lang="en-US" dirty="0"/>
              <a:t>was only ~13% in 2018, but ~32% in 2016</a:t>
            </a:r>
          </a:p>
          <a:p>
            <a:pPr lvl="1"/>
            <a:r>
              <a:rPr lang="en-US" dirty="0"/>
              <a:t>only no. of applications by female students now at ~30% again</a:t>
            </a:r>
          </a:p>
          <a:p>
            <a:r>
              <a:rPr lang="en-US" dirty="0"/>
              <a:t>150 </a:t>
            </a:r>
            <a:r>
              <a:rPr lang="en-US" dirty="0" err="1"/>
              <a:t>Gentner</a:t>
            </a:r>
            <a:r>
              <a:rPr lang="en-US" dirty="0"/>
              <a:t> students since November 2007</a:t>
            </a:r>
          </a:p>
          <a:p>
            <a:pPr lvl="1"/>
            <a:r>
              <a:rPr lang="en-US" dirty="0"/>
              <a:t>35 active + 115 former students</a:t>
            </a:r>
          </a:p>
          <a:p>
            <a:r>
              <a:rPr lang="en-US" dirty="0"/>
              <a:t>Students from 36 universities (since November 2007)</a:t>
            </a:r>
          </a:p>
          <a:p>
            <a:pPr lvl="1"/>
            <a:r>
              <a:rPr lang="en-US" dirty="0"/>
              <a:t>new since last </a:t>
            </a:r>
            <a:r>
              <a:rPr lang="en-US" dirty="0" err="1"/>
              <a:t>Gentner</a:t>
            </a:r>
            <a:r>
              <a:rPr lang="en-US" dirty="0"/>
              <a:t> Day (October 2019): University of Greifswald</a:t>
            </a:r>
          </a:p>
        </p:txBody>
      </p:sp>
    </p:spTree>
    <p:extLst>
      <p:ext uri="{BB962C8B-B14F-4D97-AF65-F5344CB8AC3E}">
        <p14:creationId xmlns:p14="http://schemas.microsoft.com/office/powerpoint/2010/main" val="424598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Status </a:t>
            </a:r>
            <a:r>
              <a:rPr lang="en-US" dirty="0" err="1"/>
              <a:t>Gentner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5942012"/>
          </a:xfrm>
        </p:spPr>
        <p:txBody>
          <a:bodyPr/>
          <a:lstStyle/>
          <a:p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+ </a:t>
            </a:r>
            <a:r>
              <a:rPr lang="de-DE" dirty="0" err="1"/>
              <a:t>projection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December</a:t>
            </a:r>
            <a:r>
              <a:rPr lang="de-DE" dirty="0"/>
              <a:t> 2020</a:t>
            </a:r>
          </a:p>
          <a:p>
            <a:pPr lvl="2"/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preferred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selected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62"/>
          <a:stretch/>
        </p:blipFill>
        <p:spPr>
          <a:xfrm>
            <a:off x="819399" y="2190145"/>
            <a:ext cx="7329534" cy="4931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222736" y="2821444"/>
            <a:ext cx="1488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39 students foreseen in </a:t>
            </a:r>
            <a:r>
              <a:rPr lang="en-US" sz="1600" b="1" dirty="0" err="1">
                <a:solidFill>
                  <a:srgbClr val="000080"/>
                </a:solidFill>
              </a:rPr>
              <a:t>Gentner</a:t>
            </a:r>
            <a:r>
              <a:rPr lang="en-US" sz="1600" b="1" dirty="0">
                <a:solidFill>
                  <a:srgbClr val="000080"/>
                </a:solidFill>
              </a:rPr>
              <a:t> agreement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69347" y="2742108"/>
            <a:ext cx="1990845" cy="461665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Drop due to unfavorable EUR/CHF exchange rate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4BCFF99-9DFF-0049-B8F7-2E1127CF9FD1}"/>
              </a:ext>
            </a:extLst>
          </p:cNvPr>
          <p:cNvCxnSpPr>
            <a:cxnSpLocks/>
          </p:cNvCxnSpPr>
          <p:nvPr/>
        </p:nvCxnSpPr>
        <p:spPr bwMode="auto">
          <a:xfrm>
            <a:off x="7762317" y="3505992"/>
            <a:ext cx="763541" cy="1023968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16D8F0A-294F-D845-A5AA-75AD7146F9BE}"/>
              </a:ext>
            </a:extLst>
          </p:cNvPr>
          <p:cNvSpPr txBox="1"/>
          <p:nvPr/>
        </p:nvSpPr>
        <p:spPr>
          <a:xfrm>
            <a:off x="8381265" y="4525267"/>
            <a:ext cx="1566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000080"/>
                </a:solidFill>
              </a:rPr>
              <a:t>drop to be filled by students from 2020-1 selection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879874D-4816-0047-87AA-0DD00D696C6B}"/>
              </a:ext>
            </a:extLst>
          </p:cNvPr>
          <p:cNvCxnSpPr>
            <a:cxnSpLocks/>
          </p:cNvCxnSpPr>
          <p:nvPr/>
        </p:nvCxnSpPr>
        <p:spPr bwMode="auto">
          <a:xfrm>
            <a:off x="6660000" y="4276578"/>
            <a:ext cx="0" cy="129386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738BE5-0013-CD48-AE34-CE0244246A5A}"/>
              </a:ext>
            </a:extLst>
          </p:cNvPr>
          <p:cNvCxnSpPr>
            <a:cxnSpLocks/>
          </p:cNvCxnSpPr>
          <p:nvPr/>
        </p:nvCxnSpPr>
        <p:spPr bwMode="auto">
          <a:xfrm>
            <a:off x="7171390" y="2426983"/>
            <a:ext cx="1397314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F291AA8-EFAF-3946-B208-A3E02CD6E73C}"/>
              </a:ext>
            </a:extLst>
          </p:cNvPr>
          <p:cNvSpPr txBox="1"/>
          <p:nvPr/>
        </p:nvSpPr>
        <p:spPr>
          <a:xfrm>
            <a:off x="8623990" y="2285149"/>
            <a:ext cx="1194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dirty="0">
                <a:solidFill>
                  <a:srgbClr val="FF0000"/>
                </a:solidFill>
              </a:rPr>
              <a:t>projection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0BD9A27-772C-4346-BBD7-5DBC3C3EF6D3}"/>
              </a:ext>
            </a:extLst>
          </p:cNvPr>
          <p:cNvCxnSpPr>
            <a:cxnSpLocks/>
          </p:cNvCxnSpPr>
          <p:nvPr/>
        </p:nvCxnSpPr>
        <p:spPr bwMode="auto">
          <a:xfrm>
            <a:off x="7171390" y="2123653"/>
            <a:ext cx="0" cy="871411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EC288E6-B85C-D341-A0D7-36AE9A5CF28D}"/>
              </a:ext>
            </a:extLst>
          </p:cNvPr>
          <p:cNvSpPr txBox="1"/>
          <p:nvPr/>
        </p:nvSpPr>
        <p:spPr>
          <a:xfrm>
            <a:off x="5760393" y="6201360"/>
            <a:ext cx="648072" cy="338554"/>
          </a:xfrm>
          <a:prstGeom prst="rect">
            <a:avLst/>
          </a:prstGeom>
          <a:solidFill>
            <a:srgbClr val="FFFFFF">
              <a:alpha val="71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2019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505FE5-B778-9644-9732-0EB1A32550B0}"/>
              </a:ext>
            </a:extLst>
          </p:cNvPr>
          <p:cNvSpPr txBox="1"/>
          <p:nvPr/>
        </p:nvSpPr>
        <p:spPr>
          <a:xfrm>
            <a:off x="7171391" y="6201360"/>
            <a:ext cx="648072" cy="338554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rgbClr val="000080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56"/>
          <a:stretch/>
        </p:blipFill>
        <p:spPr>
          <a:xfrm>
            <a:off x="1258020" y="2411574"/>
            <a:ext cx="7094660" cy="47194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Nationalities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at CERN</a:t>
            </a:r>
          </a:p>
          <a:p>
            <a:pPr lvl="1"/>
            <a:r>
              <a:rPr lang="de-DE" dirty="0"/>
              <a:t>Germans (42 </a:t>
            </a:r>
            <a:r>
              <a:rPr lang="de-DE" dirty="0" err="1"/>
              <a:t>students</a:t>
            </a:r>
            <a:r>
              <a:rPr lang="de-DE" dirty="0"/>
              <a:t>, 21.2%)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falling</a:t>
            </a:r>
            <a:r>
              <a:rPr lang="de-DE" dirty="0"/>
              <a:t> </a:t>
            </a:r>
            <a:r>
              <a:rPr lang="de-DE" dirty="0" err="1"/>
              <a:t>behind</a:t>
            </a:r>
            <a:r>
              <a:rPr lang="de-DE" dirty="0"/>
              <a:t> </a:t>
            </a:r>
            <a:r>
              <a:rPr lang="de-DE" dirty="0" err="1"/>
              <a:t>Italians</a:t>
            </a:r>
            <a:r>
              <a:rPr lang="de-DE" dirty="0"/>
              <a:t> (after 2 </a:t>
            </a:r>
            <a:r>
              <a:rPr lang="de-DE" dirty="0" err="1"/>
              <a:t>years</a:t>
            </a:r>
            <a:r>
              <a:rPr lang="de-DE" dirty="0"/>
              <a:t> </a:t>
            </a:r>
            <a:r>
              <a:rPr lang="de-DE" dirty="0" err="1"/>
              <a:t>leading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Home University Country </a:t>
            </a:r>
            <a:r>
              <a:rPr lang="de-DE" dirty="0" err="1"/>
              <a:t>of</a:t>
            </a:r>
            <a:r>
              <a:rPr lang="de-DE" dirty="0"/>
              <a:t> all</a:t>
            </a:r>
            <a:r>
              <a:rPr lang="en-US" dirty="0"/>
              <a:t> CERN </a:t>
            </a:r>
            <a:r>
              <a:rPr lang="de-DE" dirty="0" err="1"/>
              <a:t>Doctoral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pPr lvl="1"/>
            <a:r>
              <a:rPr lang="de-DE" dirty="0"/>
              <a:t>52/198 Students enrolled at German </a:t>
            </a:r>
            <a:r>
              <a:rPr lang="en-US" dirty="0"/>
              <a:t>Universities</a:t>
            </a:r>
            <a:r>
              <a:rPr lang="de-DE" dirty="0"/>
              <a:t> (</a:t>
            </a:r>
            <a:r>
              <a:rPr lang="en-US" dirty="0"/>
              <a:t>26.3%)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/>
          <a:stretch/>
        </p:blipFill>
        <p:spPr>
          <a:xfrm>
            <a:off x="800760" y="2195661"/>
            <a:ext cx="7600475" cy="50403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0F2F3-1690-7F47-83B4-3F535D1D7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7EB48-2596-1A41-96AD-0377908D2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Lorenzo </a:t>
            </a:r>
            <a:r>
              <a:rPr lang="en-GB" dirty="0" err="1"/>
              <a:t>Bortot</a:t>
            </a:r>
            <a:r>
              <a:rPr lang="en-GB" dirty="0"/>
              <a:t> (</a:t>
            </a:r>
            <a:r>
              <a:rPr lang="en-GB" dirty="0" err="1"/>
              <a:t>Gentner</a:t>
            </a:r>
            <a:r>
              <a:rPr lang="en-GB" dirty="0"/>
              <a:t> student since May 2018) received IEEE CSC Graduate Study Fellowship in Applied Superconductivity</a:t>
            </a:r>
          </a:p>
          <a:p>
            <a:pPr lvl="1"/>
            <a:r>
              <a:rPr lang="en-GB" dirty="0"/>
              <a:t>donated with US $5000</a:t>
            </a:r>
          </a:p>
          <a:p>
            <a:pPr lvl="1"/>
            <a:r>
              <a:rPr lang="en-GB" dirty="0"/>
              <a:t>awarded at the International Conference on Magnet Technology MT26 in Vancouver, Canada (22 – 27 September 2019) </a:t>
            </a:r>
          </a:p>
          <a:p>
            <a:pPr lvl="1"/>
            <a:endParaRPr lang="en-GB" dirty="0"/>
          </a:p>
          <a:p>
            <a:endParaRPr lang="en-US" dirty="0"/>
          </a:p>
        </p:txBody>
      </p:sp>
      <p:pic>
        <p:nvPicPr>
          <p:cNvPr id="5" name="Picture 4" descr="A group of people standing in front of a curtain&#10;&#10;Description automatically generated">
            <a:extLst>
              <a:ext uri="{FF2B5EF4-FFF2-40B4-BE49-F238E27FC236}">
                <a16:creationId xmlns:a16="http://schemas.microsoft.com/office/drawing/2014/main" id="{D9B19509-DA84-5B40-9041-816645291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2" y="3779837"/>
            <a:ext cx="4752528" cy="3143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C39297-AAA5-B345-A0C3-50C835B9EB60}"/>
              </a:ext>
            </a:extLst>
          </p:cNvPr>
          <p:cNvSpPr txBox="1"/>
          <p:nvPr/>
        </p:nvSpPr>
        <p:spPr>
          <a:xfrm>
            <a:off x="1439912" y="3794417"/>
            <a:ext cx="3659976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Bruce Strauss, Federica </a:t>
            </a:r>
            <a:r>
              <a:rPr lang="en-GB" sz="1000" dirty="0" err="1"/>
              <a:t>Pierro</a:t>
            </a:r>
            <a:r>
              <a:rPr lang="en-GB" sz="1000" dirty="0"/>
              <a:t>, Lorenzo </a:t>
            </a:r>
            <a:r>
              <a:rPr lang="en-GB" sz="1000" dirty="0" err="1"/>
              <a:t>Bortot</a:t>
            </a:r>
            <a:r>
              <a:rPr lang="en-GB" sz="1000" dirty="0"/>
              <a:t>, Joe </a:t>
            </a:r>
            <a:r>
              <a:rPr lang="en-GB" sz="1000" dirty="0" err="1"/>
              <a:t>Minervini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96055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0F2F3-1690-7F47-83B4-3F535D1D7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Former </a:t>
            </a:r>
            <a:r>
              <a:rPr lang="en-US" dirty="0" err="1"/>
              <a:t>Gentner</a:t>
            </a:r>
            <a:r>
              <a:rPr lang="en-US" dirty="0"/>
              <a:t> Students</a:t>
            </a:r>
            <a:br>
              <a:rPr lang="en-US" dirty="0"/>
            </a:br>
            <a:r>
              <a:rPr lang="en-US" sz="2000" dirty="0"/>
              <a:t>(updates since last </a:t>
            </a:r>
            <a:r>
              <a:rPr lang="en-US" sz="2000" dirty="0" err="1"/>
              <a:t>Gentner</a:t>
            </a:r>
            <a:r>
              <a:rPr lang="en-US" sz="2000" dirty="0"/>
              <a:t> Day)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7EB48-2596-1A41-96AD-0377908D2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Recent elections to the German </a:t>
            </a:r>
            <a:r>
              <a:rPr lang="en-GB" dirty="0" err="1"/>
              <a:t>Komitee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</a:t>
            </a:r>
            <a:r>
              <a:rPr lang="en-GB" dirty="0" err="1"/>
              <a:t>Beschleunigerphysik</a:t>
            </a:r>
            <a:r>
              <a:rPr lang="en-GB" dirty="0"/>
              <a:t> (</a:t>
            </a:r>
            <a:r>
              <a:rPr lang="en-GB" dirty="0" err="1"/>
              <a:t>KfB</a:t>
            </a:r>
            <a:r>
              <a:rPr lang="en-GB" dirty="0"/>
              <a:t>) </a:t>
            </a:r>
            <a:r>
              <a:rPr lang="en-GB" i="1" dirty="0"/>
              <a:t>[Committee for Accelerator Physics]</a:t>
            </a:r>
            <a:r>
              <a:rPr lang="en-GB" dirty="0"/>
              <a:t> in November/December 2019</a:t>
            </a:r>
          </a:p>
          <a:p>
            <a:pPr lvl="1"/>
            <a:r>
              <a:rPr lang="en-GB" dirty="0"/>
              <a:t>Michaela </a:t>
            </a:r>
            <a:r>
              <a:rPr lang="en-GB" dirty="0" err="1"/>
              <a:t>Schaumann</a:t>
            </a:r>
            <a:r>
              <a:rPr lang="en-GB" dirty="0"/>
              <a:t> / CERN (</a:t>
            </a:r>
            <a:r>
              <a:rPr lang="en-GB" dirty="0" err="1"/>
              <a:t>Gentner</a:t>
            </a:r>
            <a:r>
              <a:rPr lang="en-GB" dirty="0"/>
              <a:t> student from January 2012 to December 2014) was elected as Representative of the foreign institutions (CERN and others)</a:t>
            </a:r>
          </a:p>
          <a:p>
            <a:pPr lvl="1"/>
            <a:r>
              <a:rPr lang="en-GB" dirty="0"/>
              <a:t>Bastian </a:t>
            </a:r>
            <a:r>
              <a:rPr lang="en-GB" dirty="0" err="1"/>
              <a:t>Härer</a:t>
            </a:r>
            <a:r>
              <a:rPr lang="en-GB" dirty="0"/>
              <a:t> / KIT (</a:t>
            </a:r>
            <a:r>
              <a:rPr lang="en-GB" dirty="0" err="1"/>
              <a:t>Gentner</a:t>
            </a:r>
            <a:r>
              <a:rPr lang="en-GB" dirty="0"/>
              <a:t> student from November 2013 to October 2016) was elected as one of the Representatives for the Helmholtz Research Centres</a:t>
            </a:r>
          </a:p>
          <a:p>
            <a:pPr lvl="2"/>
            <a:r>
              <a:rPr lang="en-GB" dirty="0"/>
              <a:t>now 2 out of 11 </a:t>
            </a:r>
            <a:r>
              <a:rPr lang="en-GB" dirty="0" err="1"/>
              <a:t>KfB</a:t>
            </a:r>
            <a:r>
              <a:rPr lang="en-GB" dirty="0"/>
              <a:t> members are former </a:t>
            </a:r>
            <a:r>
              <a:rPr lang="en-GB" dirty="0" err="1"/>
              <a:t>Gentner</a:t>
            </a:r>
            <a:r>
              <a:rPr lang="en-GB" dirty="0"/>
              <a:t> students</a:t>
            </a:r>
          </a:p>
          <a:p>
            <a:r>
              <a:rPr lang="en-GB" dirty="0"/>
              <a:t>Felice Pantaleo (</a:t>
            </a:r>
            <a:r>
              <a:rPr lang="en-GB" dirty="0" err="1"/>
              <a:t>Gentner</a:t>
            </a:r>
            <a:r>
              <a:rPr lang="en-GB" dirty="0"/>
              <a:t> student from February 2014 to January 2017) started as CERN staff on 1 March 2020</a:t>
            </a:r>
          </a:p>
          <a:p>
            <a:pPr lvl="1"/>
            <a:r>
              <a:rPr lang="en-GB" dirty="0"/>
              <a:t>now 10 former </a:t>
            </a:r>
            <a:r>
              <a:rPr lang="en-GB" dirty="0" err="1"/>
              <a:t>Gentner</a:t>
            </a:r>
            <a:r>
              <a:rPr lang="en-GB" dirty="0"/>
              <a:t> students became CERN staff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061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39"/>
          <a:stretch/>
        </p:blipFill>
        <p:spPr>
          <a:xfrm>
            <a:off x="1186063" y="2123654"/>
            <a:ext cx="7173180" cy="4888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>
                <a:sym typeface="Wingdings" panose="05000000000000000000" pitchFamily="2" charset="2"/>
              </a:rPr>
              <a:t>Whereabouts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Fellows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sz="2000" dirty="0">
                <a:sym typeface="Wingdings" panose="05000000000000000000" pitchFamily="2" charset="2"/>
              </a:rPr>
              <a:t>(former </a:t>
            </a:r>
            <a:r>
              <a:rPr lang="en-US" sz="2000" dirty="0" err="1">
                <a:sym typeface="Wingdings" panose="05000000000000000000" pitchFamily="2" charset="2"/>
              </a:rPr>
              <a:t>Gentner</a:t>
            </a:r>
            <a:r>
              <a:rPr lang="en-US" sz="2000" dirty="0">
                <a:sym typeface="Wingdings" panose="05000000000000000000" pitchFamily="2" charset="2"/>
              </a:rPr>
              <a:t> Students)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many Fellows stay in academic research after their fellowship</a:t>
            </a:r>
          </a:p>
          <a:p>
            <a:pPr lvl="2"/>
            <a:r>
              <a:rPr lang="de-DE" dirty="0"/>
              <a:t>20% </a:t>
            </a:r>
            <a:r>
              <a:rPr lang="de-DE" dirty="0" err="1"/>
              <a:t>became</a:t>
            </a:r>
            <a:r>
              <a:rPr lang="de-DE" dirty="0"/>
              <a:t> CERN </a:t>
            </a:r>
            <a:r>
              <a:rPr lang="de-DE" dirty="0" err="1"/>
              <a:t>staff</a:t>
            </a:r>
            <a:r>
              <a:rPr lang="de-DE" dirty="0"/>
              <a:t>, 44% </a:t>
            </a:r>
            <a:r>
              <a:rPr lang="de-DE" dirty="0" err="1"/>
              <a:t>moved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University </a:t>
            </a:r>
            <a:r>
              <a:rPr lang="de-DE" dirty="0" err="1"/>
              <a:t>or</a:t>
            </a:r>
            <a:r>
              <a:rPr lang="de-DE" dirty="0"/>
              <a:t> Research </a:t>
            </a:r>
            <a:r>
              <a:rPr lang="de-DE" dirty="0" err="1"/>
              <a:t>Centre</a:t>
            </a:r>
            <a:endParaRPr lang="de-D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6AE7F9-E5F1-464B-81BF-0515F45C7FEC}"/>
              </a:ext>
            </a:extLst>
          </p:cNvPr>
          <p:cNvCxnSpPr/>
          <p:nvPr/>
        </p:nvCxnSpPr>
        <p:spPr bwMode="auto">
          <a:xfrm>
            <a:off x="3816176" y="1893465"/>
            <a:ext cx="4320480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72330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8" r="5432"/>
          <a:stretch/>
        </p:blipFill>
        <p:spPr>
          <a:xfrm>
            <a:off x="457200" y="827509"/>
            <a:ext cx="5015160" cy="62928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Gentner Programme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184328" y="1189038"/>
            <a:ext cx="4320480" cy="5942012"/>
          </a:xfrm>
        </p:spPr>
        <p:txBody>
          <a:bodyPr/>
          <a:lstStyle/>
          <a:p>
            <a:pPr lvl="1"/>
            <a:r>
              <a:rPr lang="en-US" dirty="0">
                <a:sym typeface="Wingdings" panose="05000000000000000000" pitchFamily="2" charset="2"/>
              </a:rPr>
              <a:t>number of students between 35 and 41 over last months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39 Students nominal</a:t>
            </a:r>
          </a:p>
          <a:p>
            <a:pPr lvl="1"/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female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now</a:t>
            </a:r>
            <a:r>
              <a:rPr lang="de-DE" dirty="0">
                <a:sym typeface="Wingdings" panose="05000000000000000000" pitchFamily="2" charset="2"/>
              </a:rPr>
              <a:t> at 20%</a:t>
            </a:r>
          </a:p>
          <a:p>
            <a:pPr lvl="2"/>
            <a:r>
              <a:rPr lang="de-DE" dirty="0">
                <a:sym typeface="Wingdings" panose="05000000000000000000" pitchFamily="2" charset="2"/>
              </a:rPr>
              <a:t>was ~13% in 2018</a:t>
            </a:r>
          </a:p>
          <a:p>
            <a:pPr lvl="1"/>
            <a:r>
              <a:rPr lang="de-DE" dirty="0" err="1">
                <a:sym typeface="Wingdings" panose="05000000000000000000" pitchFamily="2" charset="2"/>
              </a:rPr>
              <a:t>former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Gentner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students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quite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successful</a:t>
            </a:r>
            <a:endParaRPr lang="de-DE" dirty="0">
              <a:sym typeface="Wingdings" panose="05000000000000000000" pitchFamily="2" charset="2"/>
            </a:endParaRPr>
          </a:p>
          <a:p>
            <a:pPr lvl="2"/>
            <a:r>
              <a:rPr lang="de-DE" dirty="0" err="1">
                <a:sym typeface="Wingdings" panose="05000000000000000000" pitchFamily="2" charset="2"/>
              </a:rPr>
              <a:t>awards</a:t>
            </a:r>
            <a:r>
              <a:rPr lang="de-DE" dirty="0">
                <a:sym typeface="Wingdings" panose="05000000000000000000" pitchFamily="2" charset="2"/>
              </a:rPr>
              <a:t>, CERN </a:t>
            </a:r>
            <a:r>
              <a:rPr lang="de-DE" dirty="0" err="1">
                <a:sym typeface="Wingdings" panose="05000000000000000000" pitchFamily="2" charset="2"/>
              </a:rPr>
              <a:t>staff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positions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elected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KfB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committee</a:t>
            </a:r>
            <a:endParaRPr lang="de-DE" dirty="0"/>
          </a:p>
          <a:p>
            <a:pPr lvl="1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-600000">
            <a:off x="6036365" y="5285645"/>
            <a:ext cx="3330065" cy="9818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Next </a:t>
            </a:r>
            <a:r>
              <a:rPr lang="en-US" b="1" dirty="0" err="1">
                <a:solidFill>
                  <a:srgbClr val="FF0000"/>
                </a:solidFill>
              </a:rPr>
              <a:t>Gentner</a:t>
            </a:r>
            <a:r>
              <a:rPr lang="en-US" b="1" dirty="0">
                <a:solidFill>
                  <a:srgbClr val="FF0000"/>
                </a:solidFill>
              </a:rPr>
              <a:t> Day:</a:t>
            </a:r>
          </a:p>
          <a:p>
            <a:r>
              <a:rPr lang="en-US" b="1" dirty="0">
                <a:solidFill>
                  <a:srgbClr val="FF0000"/>
                </a:solidFill>
              </a:rPr>
              <a:t>28 October 2020 (tbc)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hopefully in-person again</a:t>
            </a: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69385</TotalTime>
  <Words>506</Words>
  <Application>Microsoft Macintosh PowerPoint</Application>
  <PresentationFormat>Custom</PresentationFormat>
  <Paragraphs>59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StarSymbol</vt:lpstr>
      <vt:lpstr>Times New Roman</vt:lpstr>
      <vt:lpstr>Arial</vt:lpstr>
      <vt:lpstr>Luxi Sans</vt:lpstr>
      <vt:lpstr>Office Theme</vt:lpstr>
      <vt:lpstr>       Gentner Programme</vt:lpstr>
      <vt:lpstr>Gentner Overview</vt:lpstr>
      <vt:lpstr>Status Gentner Programme</vt:lpstr>
      <vt:lpstr>CERN Doctoral Students</vt:lpstr>
      <vt:lpstr>CERN Doctoral Students</vt:lpstr>
      <vt:lpstr>Awards</vt:lpstr>
      <vt:lpstr>Former Gentner Students (updates since last Gentner Day)</vt:lpstr>
      <vt:lpstr>Whereabouts of Fellows (former Gentner Students)</vt:lpstr>
      <vt:lpstr>Summary Gentner Programme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1363</cp:revision>
  <cp:lastPrinted>2019-04-16T12:36:10Z</cp:lastPrinted>
  <dcterms:created xsi:type="dcterms:W3CDTF">2003-03-07T08:03:06Z</dcterms:created>
  <dcterms:modified xsi:type="dcterms:W3CDTF">2020-04-28T20:34:30Z</dcterms:modified>
</cp:coreProperties>
</file>