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304" r:id="rId2"/>
    <p:sldId id="389" r:id="rId3"/>
    <p:sldId id="352" r:id="rId4"/>
    <p:sldId id="390" r:id="rId5"/>
    <p:sldId id="399" r:id="rId6"/>
    <p:sldId id="258" r:id="rId7"/>
    <p:sldId id="376" r:id="rId8"/>
    <p:sldId id="385" r:id="rId9"/>
    <p:sldId id="387" r:id="rId10"/>
    <p:sldId id="359" r:id="rId11"/>
    <p:sldId id="293" r:id="rId12"/>
    <p:sldId id="257" r:id="rId13"/>
    <p:sldId id="393" r:id="rId14"/>
    <p:sldId id="382" r:id="rId15"/>
    <p:sldId id="398" r:id="rId16"/>
    <p:sldId id="281" r:id="rId17"/>
    <p:sldId id="386" r:id="rId18"/>
    <p:sldId id="394" r:id="rId19"/>
    <p:sldId id="395" r:id="rId20"/>
    <p:sldId id="344" r:id="rId21"/>
    <p:sldId id="320" r:id="rId22"/>
    <p:sldId id="375" r:id="rId23"/>
    <p:sldId id="392" r:id="rId24"/>
    <p:sldId id="256" r:id="rId25"/>
    <p:sldId id="400" r:id="rId26"/>
    <p:sldId id="351" r:id="rId27"/>
    <p:sldId id="379" r:id="rId28"/>
    <p:sldId id="371" r:id="rId29"/>
    <p:sldId id="309" r:id="rId30"/>
    <p:sldId id="374" r:id="rId31"/>
    <p:sldId id="368" r:id="rId32"/>
    <p:sldId id="396" r:id="rId33"/>
    <p:sldId id="363" r:id="rId34"/>
    <p:sldId id="397" r:id="rId35"/>
    <p:sldId id="297" r:id="rId36"/>
    <p:sldId id="365" r:id="rId37"/>
    <p:sldId id="362" r:id="rId38"/>
    <p:sldId id="322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863"/>
    <p:restoredTop sz="91534"/>
  </p:normalViewPr>
  <p:slideViewPr>
    <p:cSldViewPr snapToGrid="0" snapToObjects="1">
      <p:cViewPr varScale="1">
        <p:scale>
          <a:sx n="88" d="100"/>
          <a:sy n="88" d="100"/>
        </p:scale>
        <p:origin x="151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44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C0E6F-7663-E545-8DBF-E6211CF32372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AA917-F5E2-3E48-B878-B1E33D8C2C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58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C047B-6FD2-A74B-AA96-4055A18F696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5FBBB-C263-614C-8131-FAAE25CD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3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5FBBB-C263-614C-8131-FAAE25CD009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45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6CBA4-5CE7-3146-A808-84536A6785C2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8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C745-E660-8B4F-BC28-356C590EED4E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85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9463-56B9-6F47-91C8-07124B088523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0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13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1005-1423-624B-9EF4-A37F369ABAAD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95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EABC-9C52-8645-A441-AF5B6DE82057}" type="datetime1">
              <a:rPr lang="fr-FR" smtClean="0"/>
              <a:t>17/12/2019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4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7677-79BD-0F47-8BCF-594183B83722}" type="datetime1">
              <a:rPr lang="fr-FR" smtClean="0"/>
              <a:t>17/12/2019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56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ADC6C-2757-FC4C-A46C-04BE11C74DDF}" type="datetime1">
              <a:rPr lang="fr-FR" smtClean="0"/>
              <a:t>17/12/2019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6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CC2B-9711-4944-A91B-EBB9D963C84C}" type="datetime1">
              <a:rPr lang="fr-FR" smtClean="0"/>
              <a:t>17/12/2019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4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A579-F480-8B45-A9A3-E7754BCC69C8}" type="datetime1">
              <a:rPr lang="fr-FR" smtClean="0"/>
              <a:t>17/12/2019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6B9D-CE6C-1542-96AE-C2C0ABDECE84}" type="datetime1">
              <a:rPr lang="fr-FR" smtClean="0"/>
              <a:t>17/12/2019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A57EF-3FDB-074A-94D8-ECCF6118ED96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7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51580" y="304281"/>
            <a:ext cx="684083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FORWARD</a:t>
            </a:r>
          </a:p>
          <a:p>
            <a:pPr algn="ctr"/>
            <a:r>
              <a:rPr lang="en-US" sz="2800" dirty="0"/>
              <a:t>(Provisional Name, formerly SAS@LHC)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>
                <a:solidFill>
                  <a:srgbClr val="0000FF"/>
                </a:solidFill>
              </a:rPr>
              <a:t>A Forward Hadron Spectrometer - FHS</a:t>
            </a:r>
          </a:p>
          <a:p>
            <a:pPr algn="ctr"/>
            <a:r>
              <a:rPr lang="en-US" sz="2800" dirty="0">
                <a:solidFill>
                  <a:srgbClr val="0000FF"/>
                </a:solidFill>
              </a:rPr>
              <a:t>for Multi-</a:t>
            </a:r>
            <a:r>
              <a:rPr lang="en-US" sz="2800" dirty="0" err="1">
                <a:solidFill>
                  <a:srgbClr val="0000FF"/>
                </a:solidFill>
              </a:rPr>
              <a:t>TeV</a:t>
            </a:r>
            <a:r>
              <a:rPr lang="en-US" sz="2800" dirty="0">
                <a:solidFill>
                  <a:srgbClr val="0000FF"/>
                </a:solidFill>
              </a:rPr>
              <a:t> Forward Particles at the LHC</a:t>
            </a:r>
          </a:p>
          <a:p>
            <a:pPr algn="ctr"/>
            <a:r>
              <a:rPr lang="en-US" sz="2800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52046" y="2611374"/>
            <a:ext cx="2567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Michael Albrow, Fermilab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8853" y="5648464"/>
            <a:ext cx="3306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432FF"/>
                </a:solidFill>
              </a:rPr>
              <a:t>Forward LHC Physics Meeting </a:t>
            </a:r>
          </a:p>
          <a:p>
            <a:pPr algn="ctr"/>
            <a:r>
              <a:rPr lang="en-US" sz="2000" dirty="0">
                <a:solidFill>
                  <a:srgbClr val="0432FF"/>
                </a:solidFill>
              </a:rPr>
              <a:t>CERN, December 16+17 2019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C63-856D-3741-AE05-95337E039D76}" type="datetime1">
              <a:rPr lang="fr-FR" smtClean="0"/>
              <a:t>17/12/2019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5A843B-95DC-9249-B046-D4EF18BDBE2B}"/>
              </a:ext>
            </a:extLst>
          </p:cNvPr>
          <p:cNvSpPr txBox="1"/>
          <p:nvPr/>
        </p:nvSpPr>
        <p:spPr>
          <a:xfrm>
            <a:off x="169479" y="3351835"/>
            <a:ext cx="880503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Update: Planning a meeting at CERN April 16th + 17th 2020</a:t>
            </a:r>
          </a:p>
          <a:p>
            <a:r>
              <a:rPr lang="fr-FR" sz="2000" dirty="0"/>
              <a:t>Intention: </a:t>
            </a:r>
            <a:r>
              <a:rPr lang="fr-FR" sz="2000" dirty="0" err="1"/>
              <a:t>Form</a:t>
            </a:r>
            <a:r>
              <a:rPr lang="fr-FR" sz="2000" dirty="0"/>
              <a:t> a collaboration to propose a new </a:t>
            </a:r>
            <a:r>
              <a:rPr lang="fr-FR" sz="2000" dirty="0" err="1"/>
              <a:t>experiment</a:t>
            </a:r>
            <a:r>
              <a:rPr lang="fr-FR" sz="2000" dirty="0"/>
              <a:t> – </a:t>
            </a:r>
            <a:r>
              <a:rPr lang="fr-FR" sz="2000" dirty="0" err="1"/>
              <a:t>LoI</a:t>
            </a:r>
            <a:r>
              <a:rPr lang="fr-FR" sz="2000" dirty="0"/>
              <a:t> to LHCC in 2020</a:t>
            </a:r>
          </a:p>
          <a:p>
            <a:endParaRPr lang="fr-FR" sz="2000" dirty="0"/>
          </a:p>
          <a:p>
            <a:r>
              <a:rPr lang="fr-FR" sz="2000" dirty="0" err="1"/>
              <a:t>Where</a:t>
            </a:r>
            <a:r>
              <a:rPr lang="fr-FR" sz="2000" dirty="0"/>
              <a:t>? </a:t>
            </a:r>
            <a:r>
              <a:rPr lang="fr-FR" sz="2000" b="1" dirty="0">
                <a:solidFill>
                  <a:srgbClr val="0432FF"/>
                </a:solidFill>
              </a:rPr>
              <a:t>80 -120 m </a:t>
            </a:r>
            <a:r>
              <a:rPr lang="fr-FR" sz="2000" b="1" dirty="0" err="1">
                <a:solidFill>
                  <a:srgbClr val="0432FF"/>
                </a:solidFill>
              </a:rPr>
              <a:t>downstream</a:t>
            </a:r>
            <a:r>
              <a:rPr lang="fr-FR" sz="2000" dirty="0"/>
              <a:t> of </a:t>
            </a:r>
            <a:r>
              <a:rPr lang="fr-FR" sz="2000" b="1" dirty="0">
                <a:solidFill>
                  <a:srgbClr val="FF0000"/>
                </a:solidFill>
              </a:rPr>
              <a:t>IR1 (ATLAS) </a:t>
            </a:r>
            <a:r>
              <a:rPr lang="fr-FR" sz="2000" dirty="0"/>
              <a:t>or </a:t>
            </a:r>
            <a:r>
              <a:rPr lang="fr-FR" sz="2000" b="1" dirty="0">
                <a:solidFill>
                  <a:srgbClr val="FF0000"/>
                </a:solidFill>
              </a:rPr>
              <a:t>IR5 (CMS)</a:t>
            </a:r>
          </a:p>
          <a:p>
            <a:r>
              <a:rPr lang="fr-FR" sz="2000" b="1" dirty="0"/>
              <a:t>&gt; IR2 and IR8 (ALICE and </a:t>
            </a:r>
            <a:r>
              <a:rPr lang="fr-FR" sz="2000" b="1" dirty="0" err="1"/>
              <a:t>LHCb</a:t>
            </a:r>
            <a:r>
              <a:rPr lang="fr-FR" sz="2000" b="1" dirty="0"/>
              <a:t> </a:t>
            </a:r>
            <a:r>
              <a:rPr lang="fr-FR" sz="2000" b="1" dirty="0" err="1"/>
              <a:t>regions</a:t>
            </a:r>
            <a:r>
              <a:rPr lang="fr-FR" sz="2000" b="1" dirty="0"/>
              <a:t>) </a:t>
            </a:r>
            <a:r>
              <a:rPr lang="fr-FR" sz="2000" b="1" dirty="0" err="1"/>
              <a:t>cluttered</a:t>
            </a:r>
            <a:r>
              <a:rPr lang="fr-FR" sz="2000" b="1" dirty="0"/>
              <a:t> </a:t>
            </a:r>
            <a:r>
              <a:rPr lang="fr-FR" sz="2000" b="1" dirty="0" err="1"/>
              <a:t>with</a:t>
            </a:r>
            <a:r>
              <a:rPr lang="fr-FR" sz="2000" b="1" dirty="0"/>
              <a:t> </a:t>
            </a:r>
            <a:r>
              <a:rPr lang="fr-FR" sz="2000" b="1" dirty="0" err="1"/>
              <a:t>beam</a:t>
            </a:r>
            <a:r>
              <a:rPr lang="fr-FR" sz="2000" b="1" dirty="0"/>
              <a:t> injection hardware</a:t>
            </a:r>
          </a:p>
          <a:p>
            <a:endParaRPr lang="fr-FR" sz="2000" dirty="0"/>
          </a:p>
          <a:p>
            <a:r>
              <a:rPr lang="fr-FR" sz="2000" dirty="0" err="1"/>
              <a:t>When</a:t>
            </a:r>
            <a:r>
              <a:rPr lang="fr-FR" sz="2000" dirty="0"/>
              <a:t>? </a:t>
            </a:r>
            <a:r>
              <a:rPr lang="fr-FR" sz="2000" dirty="0" err="1"/>
              <a:t>Ready</a:t>
            </a:r>
            <a:r>
              <a:rPr lang="fr-FR" sz="2000" dirty="0"/>
              <a:t> for data on Day 1 of </a:t>
            </a:r>
            <a:r>
              <a:rPr lang="fr-FR" sz="2000" b="1" dirty="0">
                <a:solidFill>
                  <a:srgbClr val="0432FF"/>
                </a:solidFill>
              </a:rPr>
              <a:t>RUN 4 (2017) </a:t>
            </a:r>
            <a:r>
              <a:rPr lang="fr-FR" sz="2000" dirty="0"/>
              <a:t>– HL-LHC </a:t>
            </a:r>
            <a:r>
              <a:rPr lang="fr-FR" sz="2000" dirty="0" err="1"/>
              <a:t>era</a:t>
            </a:r>
            <a:r>
              <a:rPr lang="fr-FR" sz="2000" dirty="0"/>
              <a:t> but not </a:t>
            </a:r>
            <a:r>
              <a:rPr lang="fr-FR" sz="2000" dirty="0" err="1"/>
              <a:t>yet</a:t>
            </a:r>
            <a:r>
              <a:rPr lang="fr-FR" sz="2000" dirty="0"/>
              <a:t> HL</a:t>
            </a:r>
          </a:p>
        </p:txBody>
      </p:sp>
    </p:spTree>
    <p:extLst>
      <p:ext uri="{BB962C8B-B14F-4D97-AF65-F5344CB8AC3E}">
        <p14:creationId xmlns:p14="http://schemas.microsoft.com/office/powerpoint/2010/main" val="19672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1153" y="190473"/>
            <a:ext cx="68747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LHCf</a:t>
            </a:r>
            <a:r>
              <a:rPr lang="en-US" dirty="0"/>
              <a:t> is a small 0</a:t>
            </a:r>
            <a:r>
              <a:rPr lang="en-US" baseline="30000" dirty="0"/>
              <a:t>o</a:t>
            </a:r>
            <a:r>
              <a:rPr lang="en-US" dirty="0"/>
              <a:t> calorimeter measuring photon-like and n-like showers</a:t>
            </a:r>
          </a:p>
          <a:p>
            <a:r>
              <a:rPr lang="en-US" dirty="0"/>
              <a:t>Only 1.6 </a:t>
            </a:r>
            <a:r>
              <a:rPr lang="en-US" dirty="0" err="1"/>
              <a:t>λ</a:t>
            </a:r>
            <a:r>
              <a:rPr lang="en-US" baseline="-25000" dirty="0" err="1"/>
              <a:t>I</a:t>
            </a:r>
            <a:r>
              <a:rPr lang="en-US" dirty="0"/>
              <a:t> and 4 cm in size, </a:t>
            </a:r>
            <a:r>
              <a:rPr lang="en-US" dirty="0" err="1"/>
              <a:t>σ</a:t>
            </a:r>
            <a:r>
              <a:rPr lang="en-US" dirty="0"/>
              <a:t>(E)/E ~ 40% for neutrons.</a:t>
            </a:r>
          </a:p>
          <a:p>
            <a:r>
              <a:rPr lang="en-US" dirty="0"/>
              <a:t>Low-PU, High β* runs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06832" y="708565"/>
            <a:ext cx="246182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Huge spread in predictions</a:t>
            </a:r>
            <a:r>
              <a:rPr lang="en-US" sz="1600" dirty="0"/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489" y="4864358"/>
            <a:ext cx="240572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ZDC in CMS</a:t>
            </a:r>
          </a:p>
          <a:p>
            <a:r>
              <a:rPr lang="en-US" sz="1600" dirty="0"/>
              <a:t>7 </a:t>
            </a:r>
            <a:r>
              <a:rPr lang="en-US" sz="1600" dirty="0" err="1"/>
              <a:t>λ</a:t>
            </a:r>
            <a:r>
              <a:rPr lang="en-US" sz="1600" baseline="-25000" dirty="0" err="1"/>
              <a:t>I</a:t>
            </a:r>
            <a:r>
              <a:rPr lang="en-US" sz="1600" dirty="0"/>
              <a:t> and 8cm x 10 cm</a:t>
            </a:r>
          </a:p>
          <a:p>
            <a:r>
              <a:rPr lang="en-US" sz="1600" dirty="0"/>
              <a:t>Must be smaller if in Run 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49241" y="5612324"/>
            <a:ext cx="3430121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A good 3D-imaging calorimeter</a:t>
            </a:r>
          </a:p>
          <a:p>
            <a:r>
              <a:rPr lang="en-US" sz="2000" dirty="0">
                <a:solidFill>
                  <a:srgbClr val="0000FF"/>
                </a:solidFill>
              </a:rPr>
              <a:t>for h+/h-  : </a:t>
            </a:r>
            <a:r>
              <a:rPr lang="en-US" sz="2000" dirty="0" err="1">
                <a:solidFill>
                  <a:srgbClr val="0000FF"/>
                </a:solidFill>
              </a:rPr>
              <a:t>σ</a:t>
            </a:r>
            <a:r>
              <a:rPr lang="en-US" sz="2000" dirty="0">
                <a:solidFill>
                  <a:srgbClr val="0000FF"/>
                </a:solidFill>
              </a:rPr>
              <a:t>(E)/E ~ 5%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C648-BF3A-2A43-8B4A-7C16672C2240}" type="datetime1">
              <a:rPr lang="fr-FR" smtClean="0"/>
              <a:t>17/12/2019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10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9B6C25-C7EF-ED43-B58E-35D76F16C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934" y="1030114"/>
            <a:ext cx="4321786" cy="44230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2967F3-C886-CF48-925A-39E09A565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62645"/>
            <a:ext cx="2837088" cy="23535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097923D-5DED-1D48-B53F-8265A8CE7844}"/>
              </a:ext>
            </a:extLst>
          </p:cNvPr>
          <p:cNvSpPr txBox="1"/>
          <p:nvPr/>
        </p:nvSpPr>
        <p:spPr>
          <a:xfrm>
            <a:off x="457200" y="3402554"/>
            <a:ext cx="2470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Arm 1: 2cm x 2cm &amp; 4cm x 4cm</a:t>
            </a:r>
          </a:p>
          <a:p>
            <a:r>
              <a:rPr lang="fr-FR" sz="1400" dirty="0"/>
              <a:t>Arm 2:  2.5 x 2.5 &amp; 3.2 x 3.2 cm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54C8CB-ABA5-C94F-9643-93D5033807AB}"/>
              </a:ext>
            </a:extLst>
          </p:cNvPr>
          <p:cNvSpPr txBox="1"/>
          <p:nvPr/>
        </p:nvSpPr>
        <p:spPr>
          <a:xfrm>
            <a:off x="135011" y="4142733"/>
            <a:ext cx="3481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Common data </a:t>
            </a:r>
            <a:r>
              <a:rPr lang="fr-FR" dirty="0" err="1"/>
              <a:t>with</a:t>
            </a:r>
            <a:r>
              <a:rPr lang="fr-FR" dirty="0"/>
              <a:t> ATLAS for </a:t>
            </a:r>
            <a:r>
              <a:rPr lang="fr-FR" dirty="0" err="1"/>
              <a:t>some</a:t>
            </a:r>
            <a:endParaRPr lang="fr-FR" dirty="0"/>
          </a:p>
          <a:p>
            <a:r>
              <a:rPr lang="fr-FR" dirty="0" err="1"/>
              <a:t>Low</a:t>
            </a:r>
            <a:r>
              <a:rPr lang="fr-FR" dirty="0"/>
              <a:t>-PU </a:t>
            </a:r>
            <a:r>
              <a:rPr lang="fr-FR" dirty="0" err="1"/>
              <a:t>runs</a:t>
            </a:r>
            <a:r>
              <a:rPr lang="fr-FR" dirty="0"/>
              <a:t>: diffractive </a:t>
            </a:r>
            <a:r>
              <a:rPr lang="fr-FR" dirty="0" err="1"/>
              <a:t>events</a:t>
            </a:r>
            <a:endParaRPr lang="fr-FR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B72C74-FB30-EF4E-939B-E61E3082BF38}"/>
              </a:ext>
            </a:extLst>
          </p:cNvPr>
          <p:cNvCxnSpPr/>
          <p:nvPr/>
        </p:nvCxnSpPr>
        <p:spPr>
          <a:xfrm flipH="1">
            <a:off x="8068660" y="2823147"/>
            <a:ext cx="29408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0BE2798-786C-8F4B-8BE9-6F04AF37A851}"/>
              </a:ext>
            </a:extLst>
          </p:cNvPr>
          <p:cNvCxnSpPr/>
          <p:nvPr/>
        </p:nvCxnSpPr>
        <p:spPr>
          <a:xfrm flipH="1">
            <a:off x="8068660" y="3285343"/>
            <a:ext cx="29408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E4D99DF-E4D0-9649-8DBE-D4107F68B035}"/>
              </a:ext>
            </a:extLst>
          </p:cNvPr>
          <p:cNvCxnSpPr/>
          <p:nvPr/>
        </p:nvCxnSpPr>
        <p:spPr>
          <a:xfrm flipH="1">
            <a:off x="8068660" y="3536229"/>
            <a:ext cx="29408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EA84444-FFE7-954B-BF74-13EC33969ED3}"/>
              </a:ext>
            </a:extLst>
          </p:cNvPr>
          <p:cNvCxnSpPr/>
          <p:nvPr/>
        </p:nvCxnSpPr>
        <p:spPr>
          <a:xfrm flipH="1">
            <a:off x="8068660" y="3785017"/>
            <a:ext cx="294080" cy="0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740CF590-06A2-0D4D-8133-1CD899E945D3}"/>
              </a:ext>
            </a:extLst>
          </p:cNvPr>
          <p:cNvSpPr/>
          <p:nvPr/>
        </p:nvSpPr>
        <p:spPr>
          <a:xfrm>
            <a:off x="8479362" y="2823147"/>
            <a:ext cx="166664" cy="96187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C022E-6C0E-B544-BB9A-6ECDE6FFE973}"/>
              </a:ext>
            </a:extLst>
          </p:cNvPr>
          <p:cNvSpPr txBox="1"/>
          <p:nvPr/>
        </p:nvSpPr>
        <p:spPr>
          <a:xfrm>
            <a:off x="8602145" y="3119416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X</a:t>
            </a:r>
            <a:r>
              <a:rPr lang="fr-FR" dirty="0"/>
              <a:t> 40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19B56C-D278-6F4F-9436-B0919F063C2C}"/>
              </a:ext>
            </a:extLst>
          </p:cNvPr>
          <p:cNvSpPr txBox="1"/>
          <p:nvPr/>
        </p:nvSpPr>
        <p:spPr>
          <a:xfrm>
            <a:off x="1032295" y="5827886"/>
            <a:ext cx="354443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INCLUDE 0</a:t>
            </a:r>
            <a:r>
              <a:rPr lang="fr-FR" baseline="30000" dirty="0">
                <a:solidFill>
                  <a:srgbClr val="FF0000"/>
                </a:solidFill>
              </a:rPr>
              <a:t>o</a:t>
            </a:r>
            <a:r>
              <a:rPr lang="fr-FR" dirty="0">
                <a:solidFill>
                  <a:srgbClr val="FF0000"/>
                </a:solidFill>
              </a:rPr>
              <a:t> Cal in FHS for </a:t>
            </a:r>
            <a:r>
              <a:rPr lang="fr-FR" dirty="0" err="1">
                <a:solidFill>
                  <a:srgbClr val="FF0000"/>
                </a:solidFill>
              </a:rPr>
              <a:t>neutrals</a:t>
            </a:r>
            <a:r>
              <a:rPr lang="fr-FR" dirty="0">
                <a:solidFill>
                  <a:srgbClr val="FF0000"/>
                </a:solidFill>
              </a:rPr>
              <a:t> +</a:t>
            </a:r>
          </a:p>
        </p:txBody>
      </p:sp>
    </p:spTree>
    <p:extLst>
      <p:ext uri="{BB962C8B-B14F-4D97-AF65-F5344CB8AC3E}">
        <p14:creationId xmlns:p14="http://schemas.microsoft.com/office/powerpoint/2010/main" val="3205523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2015-09-28 12.00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10" y="14514"/>
            <a:ext cx="8228933" cy="63949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2875" y="158750"/>
            <a:ext cx="32912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√s = 45 </a:t>
            </a:r>
            <a:r>
              <a:rPr lang="en-US" dirty="0" err="1"/>
              <a:t>GeV</a:t>
            </a:r>
            <a:r>
              <a:rPr lang="en-US" dirty="0"/>
              <a:t>, </a:t>
            </a:r>
          </a:p>
          <a:p>
            <a:r>
              <a:rPr lang="en-US" dirty="0"/>
              <a:t>CHLM (MGA inter alia) SAS @ ISR</a:t>
            </a:r>
          </a:p>
          <a:p>
            <a:r>
              <a:rPr lang="en-US" dirty="0" err="1"/>
              <a:t>Nucl</a:t>
            </a:r>
            <a:r>
              <a:rPr lang="en-US" dirty="0"/>
              <a:t> </a:t>
            </a:r>
            <a:r>
              <a:rPr lang="en-US" dirty="0" err="1"/>
              <a:t>Phys</a:t>
            </a:r>
            <a:r>
              <a:rPr lang="en-US" dirty="0"/>
              <a:t> B 140 (1978) 189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50" y="1726168"/>
            <a:ext cx="14859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41 years ago !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206500" y="1082080"/>
            <a:ext cx="730250" cy="644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6DE0-8D8F-434E-8BB7-59A1705DD591}" type="datetime1">
              <a:rPr lang="fr-FR" smtClean="0"/>
              <a:t>17/12/2019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361E12-A8F9-C145-8C42-95F8E615AB4E}"/>
              </a:ext>
            </a:extLst>
          </p:cNvPr>
          <p:cNvSpPr txBox="1"/>
          <p:nvPr/>
        </p:nvSpPr>
        <p:spPr>
          <a:xfrm>
            <a:off x="1330455" y="5187119"/>
            <a:ext cx="252069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Feynman </a:t>
            </a:r>
            <a:r>
              <a:rPr lang="fr-FR" sz="2000" dirty="0" err="1">
                <a:solidFill>
                  <a:srgbClr val="FF0000"/>
                </a:solidFill>
              </a:rPr>
              <a:t>x</a:t>
            </a:r>
            <a:r>
              <a:rPr lang="fr-FR" sz="2000" baseline="-25000" dirty="0" err="1">
                <a:solidFill>
                  <a:srgbClr val="FF0000"/>
                </a:solidFill>
              </a:rPr>
              <a:t>F</a:t>
            </a:r>
            <a:r>
              <a:rPr lang="fr-FR" sz="2000" baseline="-25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</a:rPr>
              <a:t>= p</a:t>
            </a:r>
            <a:r>
              <a:rPr lang="fr-FR" sz="2000" baseline="-25000" dirty="0">
                <a:solidFill>
                  <a:srgbClr val="FF0000"/>
                </a:solidFill>
              </a:rPr>
              <a:t>z</a:t>
            </a:r>
            <a:r>
              <a:rPr lang="fr-FR" sz="2000" dirty="0">
                <a:solidFill>
                  <a:srgbClr val="FF0000"/>
                </a:solidFill>
              </a:rPr>
              <a:t>/</a:t>
            </a:r>
            <a:r>
              <a:rPr lang="fr-FR" sz="2000" dirty="0" err="1">
                <a:solidFill>
                  <a:srgbClr val="FF0000"/>
                </a:solidFill>
              </a:rPr>
              <a:t>p</a:t>
            </a:r>
            <a:r>
              <a:rPr lang="fr-FR" sz="2000" baseline="-25000" dirty="0" err="1">
                <a:solidFill>
                  <a:srgbClr val="FF0000"/>
                </a:solidFill>
              </a:rPr>
              <a:t>BEAM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B52A8-26BB-C744-A0D4-3020A5E6FB8D}"/>
              </a:ext>
            </a:extLst>
          </p:cNvPr>
          <p:cNvSpPr txBox="1"/>
          <p:nvPr/>
        </p:nvSpPr>
        <p:spPr>
          <a:xfrm>
            <a:off x="6303355" y="838996"/>
            <a:ext cx="2875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Small transverse </a:t>
            </a:r>
            <a:r>
              <a:rPr lang="fr-FR" dirty="0" err="1"/>
              <a:t>momentum</a:t>
            </a:r>
            <a:endParaRPr lang="fr-FR" dirty="0"/>
          </a:p>
          <a:p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dirty="0"/>
              <a:t> (</a:t>
            </a:r>
            <a:r>
              <a:rPr lang="fr-FR" dirty="0" err="1"/>
              <a:t>Mean</a:t>
            </a:r>
            <a:r>
              <a:rPr lang="fr-FR" dirty="0"/>
              <a:t> 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dirty="0"/>
              <a:t> ~ 350 MeV/c)</a:t>
            </a:r>
          </a:p>
        </p:txBody>
      </p:sp>
      <p:sp>
        <p:nvSpPr>
          <p:cNvPr id="11" name="Left Arrow 10">
            <a:extLst>
              <a:ext uri="{FF2B5EF4-FFF2-40B4-BE49-F238E27FC236}">
                <a16:creationId xmlns:a16="http://schemas.microsoft.com/office/drawing/2014/main" id="{DA3F8D18-1C7A-314C-9F84-FE2C49371750}"/>
              </a:ext>
            </a:extLst>
          </p:cNvPr>
          <p:cNvSpPr/>
          <p:nvPr/>
        </p:nvSpPr>
        <p:spPr>
          <a:xfrm>
            <a:off x="6303355" y="504793"/>
            <a:ext cx="711808" cy="25244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40EA36-C11D-6947-A79A-EE39D1EEEE9C}"/>
              </a:ext>
            </a:extLst>
          </p:cNvPr>
          <p:cNvSpPr txBox="1"/>
          <p:nvPr/>
        </p:nvSpPr>
        <p:spPr>
          <a:xfrm>
            <a:off x="6303355" y="2757660"/>
            <a:ext cx="298415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Valence quark </a:t>
            </a:r>
            <a:r>
              <a:rPr lang="fr-FR" dirty="0" err="1">
                <a:solidFill>
                  <a:srgbClr val="0432FF"/>
                </a:solidFill>
              </a:rPr>
              <a:t>counting</a:t>
            </a:r>
            <a:endParaRPr lang="fr-FR" dirty="0">
              <a:solidFill>
                <a:srgbClr val="0432FF"/>
              </a:solidFill>
            </a:endParaRPr>
          </a:p>
          <a:p>
            <a:endParaRPr lang="fr-FR" dirty="0">
              <a:solidFill>
                <a:srgbClr val="0432FF"/>
              </a:solidFill>
            </a:endParaRPr>
          </a:p>
          <a:p>
            <a:r>
              <a:rPr lang="fr-FR" sz="1600" dirty="0" err="1">
                <a:solidFill>
                  <a:srgbClr val="0432FF"/>
                </a:solidFill>
              </a:rPr>
              <a:t>Low</a:t>
            </a:r>
            <a:r>
              <a:rPr lang="fr-FR" sz="1600" dirty="0">
                <a:solidFill>
                  <a:srgbClr val="0432FF"/>
                </a:solidFill>
              </a:rPr>
              <a:t> mass diffraction dissociation.</a:t>
            </a:r>
          </a:p>
        </p:txBody>
      </p:sp>
    </p:spTree>
    <p:extLst>
      <p:ext uri="{BB962C8B-B14F-4D97-AF65-F5344CB8AC3E}">
        <p14:creationId xmlns:p14="http://schemas.microsoft.com/office/powerpoint/2010/main" val="540160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4BBAA9D-6F52-7540-90CF-32876092414B}"/>
              </a:ext>
            </a:extLst>
          </p:cNvPr>
          <p:cNvSpPr txBox="1"/>
          <p:nvPr/>
        </p:nvSpPr>
        <p:spPr>
          <a:xfrm>
            <a:off x="346584" y="235286"/>
            <a:ext cx="708129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Comparison</a:t>
            </a:r>
            <a:r>
              <a:rPr lang="fr-FR" dirty="0"/>
              <a:t> of Monte Carlo </a:t>
            </a:r>
            <a:r>
              <a:rPr lang="fr-FR" dirty="0" err="1"/>
              <a:t>generators</a:t>
            </a:r>
            <a:r>
              <a:rPr lang="fr-FR" dirty="0"/>
              <a:t>, 13 </a:t>
            </a:r>
            <a:r>
              <a:rPr lang="fr-FR" dirty="0" err="1"/>
              <a:t>TeV</a:t>
            </a:r>
            <a:r>
              <a:rPr lang="fr-FR" dirty="0"/>
              <a:t>   Plots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Menjo</a:t>
            </a:r>
            <a:r>
              <a:rPr lang="fr-FR" dirty="0"/>
              <a:t> </a:t>
            </a:r>
            <a:r>
              <a:rPr lang="fr-FR" dirty="0" err="1"/>
              <a:t>Hiroaki</a:t>
            </a:r>
            <a:endParaRPr lang="fr-FR" dirty="0"/>
          </a:p>
          <a:p>
            <a:endParaRPr lang="fr-FR" dirty="0"/>
          </a:p>
          <a:p>
            <a:r>
              <a:rPr lang="fr-FR" dirty="0"/>
              <a:t> </a:t>
            </a:r>
          </a:p>
          <a:p>
            <a:r>
              <a:rPr lang="fr-FR" sz="1600" dirty="0" err="1">
                <a:solidFill>
                  <a:srgbClr val="FF0000"/>
                </a:solidFill>
              </a:rPr>
              <a:t>Low-p</a:t>
            </a:r>
            <a:r>
              <a:rPr lang="fr-FR" sz="1600" baseline="-25000" dirty="0" err="1">
                <a:solidFill>
                  <a:srgbClr val="FF0000"/>
                </a:solidFill>
              </a:rPr>
              <a:t>T</a:t>
            </a:r>
            <a:r>
              <a:rPr lang="fr-FR" sz="1600" dirty="0">
                <a:solidFill>
                  <a:srgbClr val="FF0000"/>
                </a:solidFill>
              </a:rPr>
              <a:t> pions PYTHIA ~ 50 x QGSJET at </a:t>
            </a:r>
            <a:r>
              <a:rPr lang="fr-FR" sz="1600" dirty="0" err="1">
                <a:solidFill>
                  <a:srgbClr val="FF0000"/>
                </a:solidFill>
              </a:rPr>
              <a:t>x</a:t>
            </a:r>
            <a:r>
              <a:rPr lang="fr-FR" sz="1600" baseline="-25000" dirty="0" err="1">
                <a:solidFill>
                  <a:srgbClr val="FF0000"/>
                </a:solidFill>
              </a:rPr>
              <a:t>F</a:t>
            </a:r>
            <a:r>
              <a:rPr lang="fr-FR" sz="1600" dirty="0">
                <a:solidFill>
                  <a:srgbClr val="FF0000"/>
                </a:solidFill>
              </a:rPr>
              <a:t> ~ 0.8</a:t>
            </a:r>
          </a:p>
        </p:txBody>
      </p:sp>
      <p:pic>
        <p:nvPicPr>
          <p:cNvPr id="3" name="Picture 2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64ECE1FE-3D46-874B-B982-F97311EC3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3" y="1677683"/>
            <a:ext cx="2228951" cy="4113516"/>
          </a:xfrm>
          <a:prstGeom prst="rect">
            <a:avLst/>
          </a:prstGeom>
        </p:spPr>
      </p:pic>
      <p:pic>
        <p:nvPicPr>
          <p:cNvPr id="6" name="Picture 5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D2D8AE1A-3101-8D47-9222-C7ACE0A7E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804" y="1677683"/>
            <a:ext cx="2323443" cy="4113516"/>
          </a:xfrm>
          <a:prstGeom prst="rect">
            <a:avLst/>
          </a:prstGeom>
        </p:spPr>
      </p:pic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3F5F0F28-2984-0F49-AAB2-89CA3257A6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29"/>
          <a:stretch/>
        </p:blipFill>
        <p:spPr>
          <a:xfrm>
            <a:off x="4633971" y="1757037"/>
            <a:ext cx="2279522" cy="3954807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AE742A49-5556-8941-B738-53549C78D4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5805" y="1757037"/>
            <a:ext cx="2280492" cy="40341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2CA408-E1E9-224E-8806-EED92740601C}"/>
              </a:ext>
            </a:extLst>
          </p:cNvPr>
          <p:cNvSpPr txBox="1"/>
          <p:nvPr/>
        </p:nvSpPr>
        <p:spPr>
          <a:xfrm>
            <a:off x="4411815" y="1308350"/>
            <a:ext cx="466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K</a:t>
            </a:r>
            <a:r>
              <a:rPr lang="fr-FR" baseline="30000" dirty="0"/>
              <a:t>+</a:t>
            </a:r>
            <a:r>
              <a:rPr lang="fr-FR" dirty="0"/>
              <a:t> and K</a:t>
            </a:r>
            <a:r>
              <a:rPr lang="fr-FR" baseline="30000" dirty="0"/>
              <a:t>-</a:t>
            </a:r>
            <a:r>
              <a:rPr lang="fr-FR" dirty="0"/>
              <a:t> (</a:t>
            </a:r>
            <a:r>
              <a:rPr lang="fr-FR" dirty="0" err="1"/>
              <a:t>steeper</a:t>
            </a:r>
            <a:r>
              <a:rPr lang="fr-FR" dirty="0"/>
              <a:t>, s-</a:t>
            </a:r>
            <a:r>
              <a:rPr lang="fr-FR" dirty="0" err="1"/>
              <a:t>ubar</a:t>
            </a:r>
            <a:r>
              <a:rPr lang="fr-FR" dirty="0"/>
              <a:t> </a:t>
            </a:r>
            <a:r>
              <a:rPr lang="fr-FR" dirty="0" err="1"/>
              <a:t>so</a:t>
            </a:r>
            <a:r>
              <a:rPr lang="fr-FR" dirty="0"/>
              <a:t> no valence quarks)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56AE57-0379-6E4D-B333-7A30EA96C93B}"/>
              </a:ext>
            </a:extLst>
          </p:cNvPr>
          <p:cNvSpPr txBox="1"/>
          <p:nvPr/>
        </p:nvSpPr>
        <p:spPr>
          <a:xfrm>
            <a:off x="1480457" y="5879379"/>
            <a:ext cx="6596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High-</a:t>
            </a:r>
            <a:r>
              <a:rPr lang="fr-FR" dirty="0" err="1"/>
              <a:t>x</a:t>
            </a:r>
            <a:r>
              <a:rPr lang="fr-FR" baseline="-25000" dirty="0" err="1"/>
              <a:t>F</a:t>
            </a:r>
            <a:r>
              <a:rPr lang="fr-FR" dirty="0"/>
              <a:t> antiprotons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uncertain</a:t>
            </a:r>
            <a:r>
              <a:rPr lang="fr-FR" dirty="0"/>
              <a:t>, </a:t>
            </a:r>
            <a:r>
              <a:rPr lang="fr-FR" dirty="0" err="1"/>
              <a:t>antideuterons</a:t>
            </a:r>
            <a:r>
              <a:rPr lang="fr-FR" dirty="0"/>
              <a:t> </a:t>
            </a:r>
            <a:r>
              <a:rPr lang="fr-FR" dirty="0" err="1"/>
              <a:t>etc</a:t>
            </a:r>
            <a:r>
              <a:rPr lang="fr-FR" dirty="0"/>
              <a:t> </a:t>
            </a:r>
            <a:r>
              <a:rPr lang="fr-FR" dirty="0" err="1"/>
              <a:t>even</a:t>
            </a:r>
            <a:r>
              <a:rPr lang="fr-FR" dirty="0"/>
              <a:t> more </a:t>
            </a:r>
            <a:r>
              <a:rPr lang="fr-FR" dirty="0" err="1"/>
              <a:t>so</a:t>
            </a:r>
            <a:r>
              <a:rPr lang="fr-FR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61881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98F214-34A0-5940-9A57-154987850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506A6-3EC0-D245-B3A4-1ED2214A1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4B40E-79E8-B940-9C1C-7CC8EC6A1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01A9FFF-701C-1748-B54A-EA13BB90B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93" y="3541486"/>
            <a:ext cx="4122656" cy="2823613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4B596D88-B0A9-0D48-B7B3-FD64E7FCB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300" y="3541486"/>
            <a:ext cx="3419718" cy="2927350"/>
          </a:xfrm>
          <a:prstGeom prst="rect">
            <a:avLst/>
          </a:prstGeom>
        </p:spPr>
      </p:pic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C0E2AC27-A65F-944B-9E7E-8A9F0BCD7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9104" y="303053"/>
            <a:ext cx="3337767" cy="29830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108442A-A88A-5E4C-A76F-D0F91E34DB0E}"/>
              </a:ext>
            </a:extLst>
          </p:cNvPr>
          <p:cNvSpPr txBox="1"/>
          <p:nvPr/>
        </p:nvSpPr>
        <p:spPr>
          <a:xfrm>
            <a:off x="189440" y="134299"/>
            <a:ext cx="5559664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Plots </a:t>
            </a:r>
            <a:r>
              <a:rPr lang="fr-FR" dirty="0" err="1"/>
              <a:t>from</a:t>
            </a:r>
            <a:r>
              <a:rPr lang="fr-FR" dirty="0"/>
              <a:t> Francesco Cerutti (CERN) - </a:t>
            </a:r>
            <a:r>
              <a:rPr lang="fr-FR" dirty="0" err="1"/>
              <a:t>preliminary</a:t>
            </a:r>
            <a:endParaRPr lang="fr-FR" dirty="0"/>
          </a:p>
          <a:p>
            <a:endParaRPr lang="fr-FR" dirty="0"/>
          </a:p>
          <a:p>
            <a:r>
              <a:rPr lang="fr-FR" b="1" dirty="0">
                <a:solidFill>
                  <a:srgbClr val="FF0000"/>
                </a:solidFill>
              </a:rPr>
              <a:t>Distributions in </a:t>
            </a:r>
            <a:r>
              <a:rPr lang="fr-FR" b="1" dirty="0" err="1">
                <a:solidFill>
                  <a:srgbClr val="FF0000"/>
                </a:solidFill>
              </a:rPr>
              <a:t>x,y</a:t>
            </a:r>
            <a:r>
              <a:rPr lang="fr-FR" b="1" dirty="0">
                <a:solidFill>
                  <a:srgbClr val="FF0000"/>
                </a:solidFill>
              </a:rPr>
              <a:t> at z = 115 m</a:t>
            </a:r>
            <a:r>
              <a:rPr lang="fr-FR" dirty="0"/>
              <a:t> of hadrons </a:t>
            </a:r>
            <a:r>
              <a:rPr lang="fr-FR" dirty="0" err="1"/>
              <a:t>with</a:t>
            </a:r>
            <a:endParaRPr lang="fr-FR" dirty="0"/>
          </a:p>
          <a:p>
            <a:r>
              <a:rPr lang="fr-FR" dirty="0"/>
              <a:t>p</a:t>
            </a:r>
            <a:r>
              <a:rPr lang="fr-FR" baseline="-25000" dirty="0"/>
              <a:t>z</a:t>
            </a:r>
            <a:r>
              <a:rPr lang="fr-FR" dirty="0"/>
              <a:t> &gt; 1 </a:t>
            </a:r>
            <a:r>
              <a:rPr lang="fr-FR" dirty="0" err="1"/>
              <a:t>TeV</a:t>
            </a:r>
            <a:r>
              <a:rPr lang="fr-FR" dirty="0"/>
              <a:t> (</a:t>
            </a:r>
            <a:r>
              <a:rPr lang="fr-FR" dirty="0" err="1"/>
              <a:t>through</a:t>
            </a:r>
            <a:r>
              <a:rPr lang="fr-FR" dirty="0"/>
              <a:t> D1 </a:t>
            </a:r>
            <a:r>
              <a:rPr lang="fr-FR" dirty="0" err="1"/>
              <a:t>dipole</a:t>
            </a:r>
            <a:r>
              <a:rPr lang="fr-FR" dirty="0"/>
              <a:t>)</a:t>
            </a:r>
          </a:p>
          <a:p>
            <a:r>
              <a:rPr lang="fr-FR" dirty="0" err="1"/>
              <a:t>Ignoring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pipe –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imposed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For IR 5 (vertical </a:t>
            </a:r>
            <a:r>
              <a:rPr lang="fr-FR" dirty="0" err="1"/>
              <a:t>crossing</a:t>
            </a:r>
            <a:r>
              <a:rPr lang="fr-FR" dirty="0"/>
              <a:t>)</a:t>
            </a:r>
          </a:p>
          <a:p>
            <a:r>
              <a:rPr lang="fr-FR" dirty="0"/>
              <a:t>IR 1 (horizontal </a:t>
            </a:r>
            <a:r>
              <a:rPr lang="fr-FR" dirty="0" err="1"/>
              <a:t>crossing</a:t>
            </a:r>
            <a:r>
              <a:rPr lang="fr-FR" dirty="0"/>
              <a:t>)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identical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sz="1400" dirty="0"/>
              <a:t>« </a:t>
            </a:r>
            <a:r>
              <a:rPr lang="fr-FR" sz="1400" dirty="0" err="1"/>
              <a:t>Comet</a:t>
            </a:r>
            <a:r>
              <a:rPr lang="fr-FR" sz="1400" dirty="0"/>
              <a:t> </a:t>
            </a:r>
            <a:r>
              <a:rPr lang="fr-FR" sz="1400" dirty="0" err="1"/>
              <a:t>tail</a:t>
            </a:r>
            <a:r>
              <a:rPr lang="fr-FR" sz="1400" dirty="0"/>
              <a:t> </a:t>
            </a:r>
            <a:r>
              <a:rPr lang="fr-FR" sz="1400" dirty="0" err="1"/>
              <a:t>shape</a:t>
            </a:r>
            <a:r>
              <a:rPr lang="fr-FR" sz="1400" dirty="0"/>
              <a:t> at y&lt;0 </a:t>
            </a:r>
            <a:r>
              <a:rPr lang="fr-FR" sz="1400" dirty="0" err="1"/>
              <a:t>tail</a:t>
            </a:r>
            <a:r>
              <a:rPr lang="fr-FR" sz="1400" dirty="0"/>
              <a:t> for protons and positive pions </a:t>
            </a:r>
          </a:p>
          <a:p>
            <a:r>
              <a:rPr lang="fr-FR" sz="1400" dirty="0" err="1"/>
              <a:t>is</a:t>
            </a:r>
            <a:r>
              <a:rPr lang="fr-FR" sz="1400" dirty="0"/>
              <a:t> due to the </a:t>
            </a:r>
            <a:r>
              <a:rPr lang="fr-FR" sz="1400" dirty="0" err="1"/>
              <a:t>upward</a:t>
            </a:r>
            <a:r>
              <a:rPr lang="fr-FR" sz="1400" dirty="0"/>
              <a:t> </a:t>
            </a:r>
            <a:r>
              <a:rPr lang="fr-FR" sz="1400" dirty="0" err="1"/>
              <a:t>crossing</a:t>
            </a:r>
            <a:r>
              <a:rPr lang="fr-FR" sz="1400" dirty="0"/>
              <a:t> (y&gt;0), </a:t>
            </a:r>
            <a:r>
              <a:rPr lang="fr-FR" sz="1400" dirty="0" err="1"/>
              <a:t>since</a:t>
            </a:r>
            <a:r>
              <a:rPr lang="fr-FR" sz="1400" dirty="0"/>
              <a:t> the </a:t>
            </a:r>
            <a:r>
              <a:rPr lang="fr-FR" sz="1400" dirty="0" err="1"/>
              <a:t>quadrupole</a:t>
            </a:r>
            <a:r>
              <a:rPr lang="fr-FR" sz="1400" dirty="0"/>
              <a:t> </a:t>
            </a:r>
            <a:r>
              <a:rPr lang="fr-FR" sz="1400" dirty="0" err="1"/>
              <a:t>field</a:t>
            </a:r>
            <a:r>
              <a:rPr lang="fr-FR" sz="1400" dirty="0"/>
              <a:t> </a:t>
            </a:r>
            <a:r>
              <a:rPr lang="fr-FR" sz="1400" dirty="0" err="1"/>
              <a:t>pushes</a:t>
            </a:r>
            <a:r>
              <a:rPr lang="fr-FR" sz="1400" dirty="0"/>
              <a:t> </a:t>
            </a:r>
          </a:p>
          <a:p>
            <a:r>
              <a:rPr lang="fr-FR" sz="1400" dirty="0" err="1"/>
              <a:t>them</a:t>
            </a:r>
            <a:r>
              <a:rPr lang="fr-FR" sz="1400" dirty="0"/>
              <a:t> on the opposite </a:t>
            </a:r>
            <a:r>
              <a:rPr lang="fr-FR" sz="1400" dirty="0" err="1"/>
              <a:t>side</a:t>
            </a:r>
            <a:r>
              <a:rPr lang="fr-FR" sz="1400" dirty="0"/>
              <a:t> at the triplet exit (</a:t>
            </a:r>
            <a:r>
              <a:rPr lang="fr-FR" sz="1400" dirty="0" err="1"/>
              <a:t>this</a:t>
            </a:r>
            <a:r>
              <a:rPr lang="fr-FR" sz="1400" dirty="0"/>
              <a:t> </a:t>
            </a:r>
            <a:r>
              <a:rPr lang="fr-FR" sz="1400" dirty="0" err="1"/>
              <a:t>is</a:t>
            </a:r>
            <a:r>
              <a:rPr lang="fr-FR" sz="1400" dirty="0"/>
              <a:t> a </a:t>
            </a:r>
            <a:r>
              <a:rPr lang="fr-FR" sz="1400" dirty="0" err="1"/>
              <a:t>well</a:t>
            </a:r>
            <a:r>
              <a:rPr lang="fr-FR" sz="1400" dirty="0"/>
              <a:t> </a:t>
            </a:r>
            <a:r>
              <a:rPr lang="fr-FR" sz="1400" dirty="0" err="1"/>
              <a:t>known</a:t>
            </a:r>
            <a:r>
              <a:rPr lang="fr-FR" sz="1400" dirty="0"/>
              <a:t> </a:t>
            </a:r>
            <a:r>
              <a:rPr lang="fr-FR" sz="1400" dirty="0" err="1"/>
              <a:t>effect</a:t>
            </a:r>
            <a:r>
              <a:rPr lang="fr-FR" sz="1400" dirty="0"/>
              <a:t>). »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CC6FD7-FD4C-894F-9AF3-6BAFFE24889A}"/>
              </a:ext>
            </a:extLst>
          </p:cNvPr>
          <p:cNvSpPr txBox="1"/>
          <p:nvPr/>
        </p:nvSpPr>
        <p:spPr>
          <a:xfrm>
            <a:off x="4311195" y="1039280"/>
            <a:ext cx="166654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/>
              <a:t>Diffractive protons </a:t>
            </a:r>
            <a:r>
              <a:rPr lang="fr-FR" sz="1200" dirty="0" err="1"/>
              <a:t>here</a:t>
            </a:r>
            <a:endParaRPr lang="fr-FR" sz="1200" dirty="0"/>
          </a:p>
          <a:p>
            <a:r>
              <a:rPr lang="fr-FR" sz="1200" dirty="0"/>
              <a:t>(</a:t>
            </a:r>
            <a:r>
              <a:rPr lang="fr-FR" sz="1200" dirty="0" err="1"/>
              <a:t>Elastics</a:t>
            </a:r>
            <a:r>
              <a:rPr lang="fr-FR" sz="1200" dirty="0"/>
              <a:t> not </a:t>
            </a:r>
            <a:r>
              <a:rPr lang="fr-FR" sz="1200" dirty="0" err="1"/>
              <a:t>included</a:t>
            </a:r>
            <a:r>
              <a:rPr lang="fr-FR" sz="1200" dirty="0"/>
              <a:t>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1ABAA4D-222E-DF40-AD77-5049F062D83A}"/>
              </a:ext>
            </a:extLst>
          </p:cNvPr>
          <p:cNvCxnSpPr/>
          <p:nvPr/>
        </p:nvCxnSpPr>
        <p:spPr>
          <a:xfrm flipV="1">
            <a:off x="5977741" y="1200862"/>
            <a:ext cx="777286" cy="138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486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4FF61-E1BF-4F47-A4C7-7BBFAA3D1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860-F106-4E42-B749-04F8D45B5019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89059-9395-FF4B-80EB-D52AAD14F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0E0A2-8F66-5A4A-B764-50A07FA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91CBAA-3F73-1045-8908-84967E1D9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9" y="912286"/>
            <a:ext cx="6649416" cy="41069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409935-8BF3-A042-89E9-3BF29FBB1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296" y="5282077"/>
            <a:ext cx="4377403" cy="98880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B651F24-A977-DC4F-A8C2-7A27B9C3F028}"/>
              </a:ext>
            </a:extLst>
          </p:cNvPr>
          <p:cNvCxnSpPr>
            <a:cxnSpLocks/>
          </p:cNvCxnSpPr>
          <p:nvPr/>
        </p:nvCxnSpPr>
        <p:spPr>
          <a:xfrm flipH="1">
            <a:off x="4144296" y="4114800"/>
            <a:ext cx="2188701" cy="11672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1388646-CB64-FA44-8B3C-04584D2584F6}"/>
              </a:ext>
            </a:extLst>
          </p:cNvPr>
          <p:cNvCxnSpPr>
            <a:cxnSpLocks/>
          </p:cNvCxnSpPr>
          <p:nvPr/>
        </p:nvCxnSpPr>
        <p:spPr>
          <a:xfrm>
            <a:off x="7620000" y="4114800"/>
            <a:ext cx="901699" cy="11245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F2084404-A801-0B4B-B9F0-5391D7020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4296" y="57464"/>
            <a:ext cx="4741043" cy="1518459"/>
          </a:xfrm>
          <a:prstGeom prst="rect">
            <a:avLst/>
          </a:prstGeom>
          <a:ln>
            <a:solidFill>
              <a:srgbClr val="0432FF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2B2124-1CDC-7B44-8CA9-0F8BA2A6A6BC}"/>
              </a:ext>
            </a:extLst>
          </p:cNvPr>
          <p:cNvSpPr txBox="1"/>
          <p:nvPr/>
        </p:nvSpPr>
        <p:spPr>
          <a:xfrm>
            <a:off x="258661" y="93995"/>
            <a:ext cx="334899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o</a:t>
            </a:r>
            <a:r>
              <a:rPr lang="fr-FR" dirty="0"/>
              <a:t> calo </a:t>
            </a:r>
            <a:r>
              <a:rPr lang="fr-FR" dirty="0" err="1"/>
              <a:t>between</a:t>
            </a:r>
            <a:r>
              <a:rPr lang="fr-FR" dirty="0"/>
              <a:t> pipes (</a:t>
            </a:r>
            <a:r>
              <a:rPr lang="fr-FR" dirty="0" err="1"/>
              <a:t>e.g</a:t>
            </a:r>
            <a:r>
              <a:rPr lang="fr-FR" dirty="0"/>
              <a:t>. </a:t>
            </a:r>
            <a:r>
              <a:rPr lang="fr-FR" dirty="0" err="1"/>
              <a:t>LHCf</a:t>
            </a:r>
            <a:r>
              <a:rPr lang="fr-FR" dirty="0"/>
              <a:t>’)</a:t>
            </a:r>
          </a:p>
          <a:p>
            <a:r>
              <a:rPr lang="fr-FR" dirty="0"/>
              <a:t>+(?) TAXN to ‘</a:t>
            </a:r>
            <a:r>
              <a:rPr lang="fr-FR" dirty="0" err="1"/>
              <a:t>calorimetrise</a:t>
            </a:r>
            <a:r>
              <a:rPr lang="fr-FR" dirty="0"/>
              <a:t>’?</a:t>
            </a:r>
          </a:p>
          <a:p>
            <a:r>
              <a:rPr lang="fr-FR" dirty="0"/>
              <a:t>(Mike </a:t>
            </a:r>
            <a:r>
              <a:rPr lang="fr-FR" dirty="0" err="1"/>
              <a:t>Phipps</a:t>
            </a:r>
            <a:r>
              <a:rPr lang="fr-FR" dirty="0"/>
              <a:t>, Longo et al.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CBBD9E-EE19-E84B-A63F-E0FD77AE8594}"/>
              </a:ext>
            </a:extLst>
          </p:cNvPr>
          <p:cNvSpPr txBox="1"/>
          <p:nvPr/>
        </p:nvSpPr>
        <p:spPr>
          <a:xfrm>
            <a:off x="457200" y="5526826"/>
            <a:ext cx="3445046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Option: In front of </a:t>
            </a:r>
            <a:r>
              <a:rPr lang="fr-FR" sz="1600" dirty="0" err="1">
                <a:solidFill>
                  <a:srgbClr val="FF0000"/>
                </a:solidFill>
              </a:rPr>
              <a:t>Calorimeter</a:t>
            </a:r>
            <a:endParaRPr lang="fr-FR" sz="1600" dirty="0">
              <a:solidFill>
                <a:srgbClr val="FF0000"/>
              </a:solidFill>
            </a:endParaRPr>
          </a:p>
          <a:p>
            <a:r>
              <a:rPr lang="fr-FR" sz="1600" dirty="0" err="1">
                <a:solidFill>
                  <a:srgbClr val="FF0000"/>
                </a:solidFill>
              </a:rPr>
              <a:t>Thin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targets</a:t>
            </a:r>
            <a:r>
              <a:rPr lang="fr-FR" sz="1600" dirty="0">
                <a:solidFill>
                  <a:srgbClr val="FF0000"/>
                </a:solidFill>
              </a:rPr>
              <a:t> (C &amp; CH4) </a:t>
            </a:r>
            <a:r>
              <a:rPr lang="fr-FR" sz="1600" dirty="0">
                <a:solidFill>
                  <a:srgbClr val="FF0000"/>
                </a:solidFill>
                <a:sym typeface="Wingdings" pitchFamily="2" charset="2"/>
              </a:rPr>
              <a:t> 𝜎</a:t>
            </a:r>
            <a:r>
              <a:rPr lang="fr-FR" sz="1600" baseline="-25000" dirty="0">
                <a:solidFill>
                  <a:srgbClr val="FF0000"/>
                </a:solidFill>
                <a:sym typeface="Wingdings" pitchFamily="2" charset="2"/>
              </a:rPr>
              <a:t>INEL</a:t>
            </a:r>
            <a:r>
              <a:rPr lang="fr-FR" sz="1600" dirty="0">
                <a:solidFill>
                  <a:srgbClr val="FF0000"/>
                </a:solidFill>
                <a:sym typeface="Wingdings" pitchFamily="2" charset="2"/>
              </a:rPr>
              <a:t>(π,K), </a:t>
            </a:r>
            <a:r>
              <a:rPr lang="fr-FR" sz="1600" dirty="0" err="1">
                <a:solidFill>
                  <a:srgbClr val="FF0000"/>
                </a:solidFill>
                <a:sym typeface="Wingdings" pitchFamily="2" charset="2"/>
              </a:rPr>
              <a:t>n</a:t>
            </a:r>
            <a:r>
              <a:rPr lang="fr-FR" sz="1600" baseline="-25000" dirty="0" err="1">
                <a:solidFill>
                  <a:srgbClr val="FF0000"/>
                </a:solidFill>
                <a:sym typeface="Wingdings" pitchFamily="2" charset="2"/>
              </a:rPr>
              <a:t>CH</a:t>
            </a:r>
            <a:endParaRPr lang="fr-FR" sz="1600" baseline="-250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CA9DF72-C519-4A4D-B40A-1874001DB8F8}"/>
              </a:ext>
            </a:extLst>
          </p:cNvPr>
          <p:cNvCxnSpPr/>
          <p:nvPr/>
        </p:nvCxnSpPr>
        <p:spPr>
          <a:xfrm flipV="1">
            <a:off x="6710516" y="6111601"/>
            <a:ext cx="0" cy="4273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4671E80-9689-BA48-8E69-808EE0C49513}"/>
              </a:ext>
            </a:extLst>
          </p:cNvPr>
          <p:cNvSpPr txBox="1"/>
          <p:nvPr/>
        </p:nvSpPr>
        <p:spPr>
          <a:xfrm>
            <a:off x="5524577" y="6475884"/>
            <a:ext cx="322171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FF0000"/>
                </a:solidFill>
              </a:rPr>
              <a:t>LGAD x2? 20ps Timing for PU mitigation?</a:t>
            </a:r>
          </a:p>
        </p:txBody>
      </p:sp>
    </p:spTree>
    <p:extLst>
      <p:ext uri="{BB962C8B-B14F-4D97-AF65-F5344CB8AC3E}">
        <p14:creationId xmlns:p14="http://schemas.microsoft.com/office/powerpoint/2010/main" val="2190017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91E05132-113C-FD4B-8080-714A3013B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72793"/>
            <a:ext cx="8178799" cy="331241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7E2A04-B860-CE4C-9BBD-7898D94CFE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7C8F6962-5D00-B34E-99C6-1113244AF98C}" type="datetime1">
              <a:rPr lang="en-US"/>
              <a:pPr defTabSz="914400">
                <a:spcAft>
                  <a:spcPts val="600"/>
                </a:spcAft>
              </a:pPr>
              <a:t>12/17/19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81E6C-CF65-8148-B122-3625682E7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55FCF-FC00-9A45-B293-E4B0F7E09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4E0D28CA-AB00-074F-B7EB-9B0005E7E498}" type="slidenum">
              <a:rPr lang="en-US"/>
              <a:pPr defTabSz="914400"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499528-51B1-AF45-9168-8A69B2D7923A}"/>
              </a:ext>
            </a:extLst>
          </p:cNvPr>
          <p:cNvSpPr txBox="1"/>
          <p:nvPr/>
        </p:nvSpPr>
        <p:spPr>
          <a:xfrm>
            <a:off x="754743" y="870857"/>
            <a:ext cx="7176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Fluence cm</a:t>
            </a:r>
            <a:r>
              <a:rPr lang="fr-FR" baseline="30000" dirty="0"/>
              <a:t>-2</a:t>
            </a:r>
            <a:r>
              <a:rPr lang="fr-FR" dirty="0"/>
              <a:t>s</a:t>
            </a:r>
            <a:r>
              <a:rPr lang="fr-FR" baseline="30000" dirty="0"/>
              <a:t>-1</a:t>
            </a:r>
            <a:r>
              <a:rPr lang="fr-FR" dirty="0"/>
              <a:t> </a:t>
            </a:r>
            <a:r>
              <a:rPr lang="fr-FR" dirty="0" err="1"/>
              <a:t>charged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 down to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energies</a:t>
            </a:r>
            <a:r>
              <a:rPr lang="fr-FR" dirty="0"/>
              <a:t> (100 </a:t>
            </a:r>
            <a:r>
              <a:rPr lang="fr-FR" dirty="0" err="1"/>
              <a:t>keV</a:t>
            </a:r>
            <a:r>
              <a:rPr lang="fr-FR" dirty="0"/>
              <a:t> - 1 MeV)</a:t>
            </a:r>
          </a:p>
          <a:p>
            <a:r>
              <a:rPr lang="fr-FR" dirty="0" err="1"/>
              <a:t>Calculation</a:t>
            </a:r>
            <a:r>
              <a:rPr lang="fr-FR" dirty="0"/>
              <a:t> by Marta </a:t>
            </a:r>
            <a:r>
              <a:rPr lang="fr-FR" dirty="0" err="1"/>
              <a:t>Gilarte</a:t>
            </a:r>
            <a:r>
              <a:rPr lang="fr-FR" dirty="0"/>
              <a:t> (FLUKA)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5E7659-F518-6A47-9FB9-1C6D20B7DE10}"/>
              </a:ext>
            </a:extLst>
          </p:cNvPr>
          <p:cNvSpPr txBox="1"/>
          <p:nvPr/>
        </p:nvSpPr>
        <p:spPr>
          <a:xfrm>
            <a:off x="3526971" y="5499330"/>
            <a:ext cx="2304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Diffractive proton spot</a:t>
            </a:r>
          </a:p>
          <a:p>
            <a:r>
              <a:rPr lang="fr-FR" dirty="0"/>
              <a:t>(</a:t>
            </a:r>
            <a:r>
              <a:rPr lang="fr-FR" dirty="0" err="1"/>
              <a:t>Elastics</a:t>
            </a:r>
            <a:r>
              <a:rPr lang="fr-FR" dirty="0"/>
              <a:t> not </a:t>
            </a:r>
            <a:r>
              <a:rPr lang="fr-FR" dirty="0" err="1"/>
              <a:t>included</a:t>
            </a:r>
            <a:r>
              <a:rPr lang="fr-FR" dirty="0"/>
              <a:t>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21B9F14-7BF6-BB4A-836A-157C4BB78722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4571999" y="5085206"/>
            <a:ext cx="1" cy="4141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277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1038" y="607758"/>
            <a:ext cx="8030916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Acceptance for 2 or more particles from same event. (With pile-up, timing can help)</a:t>
            </a:r>
          </a:p>
          <a:p>
            <a:r>
              <a:rPr lang="en-US" dirty="0"/>
              <a:t>Positive and negative particles on opposite sides of pipe, near horizontal plane.</a:t>
            </a:r>
          </a:p>
          <a:p>
            <a:r>
              <a:rPr lang="en-US" dirty="0"/>
              <a:t>Neutrals at 0</a:t>
            </a:r>
            <a:r>
              <a:rPr lang="en-US" baseline="30000" dirty="0"/>
              <a:t>o</a:t>
            </a:r>
            <a:r>
              <a:rPr lang="en-US" dirty="0"/>
              <a:t> between pipes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Acceptances need to be calculated for realistic design – and backgrounds</a:t>
            </a:r>
          </a:p>
          <a:p>
            <a:endParaRPr lang="en-US" dirty="0"/>
          </a:p>
          <a:p>
            <a:r>
              <a:rPr lang="en-US" dirty="0"/>
              <a:t>Potentially:</a:t>
            </a:r>
          </a:p>
          <a:p>
            <a:r>
              <a:rPr lang="en-US" sz="2000" dirty="0">
                <a:solidFill>
                  <a:srgbClr val="0000FF"/>
                </a:solidFill>
              </a:rPr>
              <a:t>J/</a:t>
            </a:r>
            <a:r>
              <a:rPr lang="en-US" sz="2000" dirty="0" err="1">
                <a:solidFill>
                  <a:srgbClr val="0000FF"/>
                </a:solidFill>
              </a:rPr>
              <a:t>ψ</a:t>
            </a:r>
            <a:r>
              <a:rPr lang="en-US" sz="2000" dirty="0">
                <a:solidFill>
                  <a:srgbClr val="0000FF"/>
                </a:solidFill>
              </a:rPr>
              <a:t>, </a:t>
            </a:r>
            <a:r>
              <a:rPr lang="en-US" sz="2000" dirty="0" err="1">
                <a:solidFill>
                  <a:srgbClr val="0000FF"/>
                </a:solidFill>
              </a:rPr>
              <a:t>ψ</a:t>
            </a:r>
            <a:r>
              <a:rPr lang="en-US" sz="2000" dirty="0">
                <a:solidFill>
                  <a:srgbClr val="0000FF"/>
                </a:solidFill>
              </a:rPr>
              <a:t>(2S)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 err="1">
                <a:solidFill>
                  <a:srgbClr val="0000FF"/>
                </a:solidFill>
              </a:rPr>
              <a:t>μ+μ</a:t>
            </a:r>
            <a:r>
              <a:rPr lang="en-US" sz="2000" dirty="0">
                <a:solidFill>
                  <a:srgbClr val="0000FF"/>
                </a:solidFill>
              </a:rPr>
              <a:t>-,  </a:t>
            </a:r>
            <a:r>
              <a:rPr lang="en-US" sz="2400" dirty="0" err="1">
                <a:solidFill>
                  <a:srgbClr val="0000FF"/>
                </a:solidFill>
              </a:rPr>
              <a:t>χ</a:t>
            </a:r>
            <a:r>
              <a:rPr lang="en-US" sz="2000" baseline="-25000" dirty="0" err="1">
                <a:solidFill>
                  <a:srgbClr val="0000FF"/>
                </a:solidFill>
              </a:rPr>
              <a:t>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>
                <a:solidFill>
                  <a:srgbClr val="0000FF"/>
                </a:solidFill>
              </a:rPr>
              <a:t>J/</a:t>
            </a:r>
            <a:r>
              <a:rPr lang="en-US" sz="2000" dirty="0" err="1">
                <a:solidFill>
                  <a:srgbClr val="0000FF"/>
                </a:solidFill>
              </a:rPr>
              <a:t>ψ</a:t>
            </a:r>
            <a:r>
              <a:rPr lang="en-US" sz="2000" dirty="0">
                <a:solidFill>
                  <a:srgbClr val="0000FF"/>
                </a:solidFill>
              </a:rPr>
              <a:t> + </a:t>
            </a:r>
            <a:r>
              <a:rPr lang="en-US" sz="2000" dirty="0" err="1">
                <a:solidFill>
                  <a:srgbClr val="0000FF"/>
                </a:solidFill>
              </a:rPr>
              <a:t>γ</a:t>
            </a:r>
            <a:r>
              <a:rPr lang="en-US" sz="2000" dirty="0">
                <a:solidFill>
                  <a:srgbClr val="0000FF"/>
                </a:solidFill>
              </a:rPr>
              <a:t>, </a:t>
            </a:r>
            <a:r>
              <a:rPr lang="en-US" sz="2000" dirty="0" err="1">
                <a:solidFill>
                  <a:srgbClr val="0000FF"/>
                </a:solidFill>
              </a:rPr>
              <a:t>Drell</a:t>
            </a:r>
            <a:r>
              <a:rPr lang="en-US" sz="2000" dirty="0">
                <a:solidFill>
                  <a:srgbClr val="0000FF"/>
                </a:solidFill>
              </a:rPr>
              <a:t>-Yan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μ+μ</a:t>
            </a:r>
            <a:r>
              <a:rPr lang="en-US" sz="2000" dirty="0">
                <a:solidFill>
                  <a:srgbClr val="0000FF"/>
                </a:solidFill>
              </a:rPr>
              <a:t>-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, </a:t>
            </a:r>
            <a:r>
              <a:rPr lang="en-US" sz="2000" dirty="0" err="1">
                <a:solidFill>
                  <a:srgbClr val="0000FF"/>
                </a:solidFill>
              </a:rPr>
              <a:t>γγ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 err="1">
                <a:solidFill>
                  <a:srgbClr val="0000FF"/>
                </a:solidFill>
              </a:rPr>
              <a:t>μ+μ</a:t>
            </a:r>
            <a:r>
              <a:rPr lang="en-US" sz="2000" dirty="0">
                <a:solidFill>
                  <a:srgbClr val="0000FF"/>
                </a:solidFill>
              </a:rPr>
              <a:t>-</a:t>
            </a:r>
          </a:p>
          <a:p>
            <a:r>
              <a:rPr lang="en-US" sz="2000" dirty="0">
                <a:solidFill>
                  <a:srgbClr val="0000FF"/>
                </a:solidFill>
              </a:rPr>
              <a:t>K</a:t>
            </a:r>
            <a:r>
              <a:rPr lang="en-US" sz="2000" baseline="30000" dirty="0">
                <a:solidFill>
                  <a:srgbClr val="0000FF"/>
                </a:solidFill>
              </a:rPr>
              <a:t>0</a:t>
            </a:r>
            <a:r>
              <a:rPr lang="en-US" sz="2000" baseline="-25000" dirty="0">
                <a:solidFill>
                  <a:srgbClr val="0000FF"/>
                </a:solidFill>
              </a:rPr>
              <a:t>s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π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+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π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-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,   </a:t>
            </a:r>
            <a:r>
              <a:rPr lang="en-US" sz="2000" dirty="0" err="1">
                <a:solidFill>
                  <a:srgbClr val="0000FF"/>
                </a:solidFill>
                <a:sym typeface="Wingdings"/>
              </a:rPr>
              <a:t>Λ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 p π.      P* </a:t>
            </a:r>
            <a:r>
              <a:rPr lang="en-US" sz="2000" dirty="0">
                <a:solidFill>
                  <a:srgbClr val="0000FF"/>
                </a:solidFill>
                <a:sym typeface="Wingdings" pitchFamily="2" charset="2"/>
              </a:rPr>
              <a:t> n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π+ ?</a:t>
            </a:r>
            <a:r>
              <a:rPr lang="en-US" sz="2000" dirty="0">
                <a:solidFill>
                  <a:srgbClr val="0000FF"/>
                </a:solidFill>
                <a:sym typeface="Wingdings" pitchFamily="2" charset="2"/>
              </a:rPr>
              <a:t> </a:t>
            </a:r>
            <a:endParaRPr lang="en-US" sz="2000" dirty="0">
              <a:solidFill>
                <a:srgbClr val="0000FF"/>
              </a:solidFill>
              <a:sym typeface="Wingdings"/>
            </a:endParaRPr>
          </a:p>
          <a:p>
            <a:r>
              <a:rPr lang="en-US" sz="2000" dirty="0">
                <a:solidFill>
                  <a:srgbClr val="0000FF"/>
                </a:solidFill>
                <a:sym typeface="Wingdings"/>
              </a:rPr>
              <a:t>D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0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 K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+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π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- 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… </a:t>
            </a:r>
            <a:r>
              <a:rPr lang="en-US" sz="2400" dirty="0" err="1">
                <a:solidFill>
                  <a:srgbClr val="0000FF"/>
                </a:solidFill>
              </a:rPr>
              <a:t>χ</a:t>
            </a:r>
            <a:r>
              <a:rPr lang="en-US" sz="2000" baseline="-25000" dirty="0" err="1">
                <a:solidFill>
                  <a:srgbClr val="0000FF"/>
                </a:solidFill>
              </a:rPr>
              <a:t>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π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+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π, K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+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K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-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, etc.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074" y="0"/>
            <a:ext cx="57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rgbClr val="0000FF"/>
                </a:solidFill>
              </a:rPr>
              <a:t>FORWARD as a Multi-particle Spectrometer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5314" y="3686489"/>
            <a:ext cx="845577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Very forward charm and beauty also measured with single leading e and μ</a:t>
            </a:r>
          </a:p>
          <a:p>
            <a:r>
              <a:rPr lang="en-US" dirty="0"/>
              <a:t>Leptons can be identified (how well? Background from fakes?)</a:t>
            </a:r>
          </a:p>
          <a:p>
            <a:endParaRPr lang="en-US" dirty="0"/>
          </a:p>
          <a:p>
            <a:r>
              <a:rPr lang="en-US" dirty="0"/>
              <a:t>Muons from π, K decay will be known, and their decay lengths are very long!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</a:p>
          <a:p>
            <a:r>
              <a:rPr lang="en-US" dirty="0" err="1">
                <a:solidFill>
                  <a:srgbClr val="0000FF"/>
                </a:solidFill>
              </a:rPr>
              <a:t>γcτ</a:t>
            </a:r>
            <a:r>
              <a:rPr lang="en-US" dirty="0">
                <a:solidFill>
                  <a:srgbClr val="0000FF"/>
                </a:solidFill>
              </a:rPr>
              <a:t> (π) = 139 km at 2.5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 !         </a:t>
            </a:r>
            <a:r>
              <a:rPr lang="en-US" b="1" dirty="0">
                <a:solidFill>
                  <a:srgbClr val="FF0000"/>
                </a:solidFill>
              </a:rPr>
              <a:t>But abundant and - &gt; forward HE </a:t>
            </a:r>
            <a:r>
              <a:rPr lang="en-US" b="1" dirty="0" err="1">
                <a:solidFill>
                  <a:srgbClr val="FF0000"/>
                </a:solidFill>
              </a:rPr>
              <a:t>μ</a:t>
            </a:r>
            <a:r>
              <a:rPr lang="en-US" b="1" dirty="0">
                <a:solidFill>
                  <a:srgbClr val="FF0000"/>
                </a:solidFill>
              </a:rPr>
              <a:t>-neutrinos! (FASER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  <a:p>
            <a:r>
              <a:rPr lang="en-US" dirty="0" err="1">
                <a:solidFill>
                  <a:srgbClr val="0000FF"/>
                </a:solidFill>
              </a:rPr>
              <a:t>γcτ</a:t>
            </a:r>
            <a:r>
              <a:rPr lang="en-US" dirty="0">
                <a:solidFill>
                  <a:srgbClr val="0000FF"/>
                </a:solidFill>
              </a:rPr>
              <a:t> (K+) = 18.5 km at 2.5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 !</a:t>
            </a:r>
            <a:endParaRPr lang="en-US" dirty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27695-1FE3-D64F-90C0-84434F3B8DCE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08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3F359-B064-1140-BB7B-68C3623AE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F4B3F-6D44-2B45-9932-8B4B3268C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74C60-A569-C045-8DEE-223A43D7E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31FA30-906C-4141-83CA-FE7E0234E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330200"/>
            <a:ext cx="8636000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347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78DB0-47A6-4F4E-BCC1-8AADA038F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14831-34FB-EA4C-BCAE-A3F04F844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6DABD-EE44-B243-912C-F66A5785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63F3ABB1-76E5-114B-8B10-26B482A5E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41" y="772055"/>
            <a:ext cx="7772401" cy="50505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0A152E-D8DD-9449-BDFA-023E01F5A28F}"/>
              </a:ext>
            </a:extLst>
          </p:cNvPr>
          <p:cNvSpPr txBox="1"/>
          <p:nvPr/>
        </p:nvSpPr>
        <p:spPr>
          <a:xfrm>
            <a:off x="297542" y="136525"/>
            <a:ext cx="666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forward</a:t>
            </a:r>
            <a:r>
              <a:rPr lang="fr-FR" dirty="0"/>
              <a:t> </a:t>
            </a:r>
            <a:r>
              <a:rPr lang="fr-FR" dirty="0" err="1"/>
              <a:t>charm</a:t>
            </a:r>
            <a:r>
              <a:rPr lang="fr-FR" dirty="0"/>
              <a:t>: D</a:t>
            </a:r>
            <a:r>
              <a:rPr lang="fr-FR" baseline="30000" dirty="0"/>
              <a:t>0</a:t>
            </a:r>
            <a:r>
              <a:rPr lang="fr-FR" dirty="0"/>
              <a:t>. PYTHIA &amp; SIBYLL </a:t>
            </a:r>
            <a:r>
              <a:rPr lang="fr-FR" dirty="0" err="1"/>
              <a:t>predictions</a:t>
            </a:r>
            <a:r>
              <a:rPr lang="fr-FR" dirty="0"/>
              <a:t> – </a:t>
            </a:r>
            <a:r>
              <a:rPr lang="fr-FR" dirty="0" err="1"/>
              <a:t>Menjo</a:t>
            </a:r>
            <a:r>
              <a:rPr lang="fr-FR" dirty="0"/>
              <a:t> </a:t>
            </a:r>
            <a:r>
              <a:rPr lang="fr-FR" dirty="0" err="1"/>
              <a:t>Hiroaki</a:t>
            </a:r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F5301A-F44E-504D-9B3C-A67B32431971}"/>
              </a:ext>
            </a:extLst>
          </p:cNvPr>
          <p:cNvSpPr txBox="1"/>
          <p:nvPr/>
        </p:nvSpPr>
        <p:spPr>
          <a:xfrm>
            <a:off x="297541" y="5901279"/>
            <a:ext cx="8382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0432FF"/>
                </a:solidFill>
              </a:rPr>
              <a:t>Charm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from</a:t>
            </a:r>
            <a:r>
              <a:rPr lang="fr-FR" b="1" dirty="0">
                <a:solidFill>
                  <a:srgbClr val="0432FF"/>
                </a:solidFill>
              </a:rPr>
              <a:t> g + g </a:t>
            </a:r>
            <a:r>
              <a:rPr lang="fr-FR" b="1" dirty="0">
                <a:solidFill>
                  <a:srgbClr val="0432FF"/>
                </a:solidFill>
                <a:sym typeface="Wingdings" pitchFamily="2" charset="2"/>
              </a:rPr>
              <a:t> c + </a:t>
            </a:r>
            <a:r>
              <a:rPr lang="fr-FR" b="1" dirty="0" err="1">
                <a:solidFill>
                  <a:srgbClr val="0432FF"/>
                </a:solidFill>
                <a:sym typeface="Wingdings" pitchFamily="2" charset="2"/>
              </a:rPr>
              <a:t>cbar</a:t>
            </a:r>
            <a:r>
              <a:rPr lang="fr-FR" b="1" dirty="0">
                <a:solidFill>
                  <a:srgbClr val="0432FF"/>
                </a:solidFill>
                <a:sym typeface="Wingdings" pitchFamily="2" charset="2"/>
              </a:rPr>
              <a:t>  all at </a:t>
            </a:r>
            <a:r>
              <a:rPr lang="fr-FR" b="1" dirty="0" err="1">
                <a:solidFill>
                  <a:srgbClr val="0432FF"/>
                </a:solidFill>
                <a:sym typeface="Wingdings" pitchFamily="2" charset="2"/>
              </a:rPr>
              <a:t>low-x</a:t>
            </a:r>
            <a:r>
              <a:rPr lang="fr-FR" b="1" baseline="-25000" dirty="0" err="1">
                <a:solidFill>
                  <a:srgbClr val="0432FF"/>
                </a:solidFill>
                <a:sym typeface="Wingdings" pitchFamily="2" charset="2"/>
              </a:rPr>
              <a:t>F</a:t>
            </a:r>
            <a:r>
              <a:rPr lang="fr-FR" b="1" dirty="0">
                <a:solidFill>
                  <a:srgbClr val="0432FF"/>
                </a:solidFill>
                <a:sym typeface="Wingdings" pitchFamily="2" charset="2"/>
              </a:rPr>
              <a:t>. </a:t>
            </a:r>
            <a:r>
              <a:rPr lang="fr-FR" b="1" dirty="0" err="1">
                <a:solidFill>
                  <a:srgbClr val="0432FF"/>
                </a:solidFill>
                <a:sym typeface="Wingdings" pitchFamily="2" charset="2"/>
              </a:rPr>
              <a:t>Intrinsic</a:t>
            </a:r>
            <a:r>
              <a:rPr lang="fr-FR" b="1" dirty="0">
                <a:solidFill>
                  <a:srgbClr val="0432FF"/>
                </a:solidFill>
                <a:sym typeface="Wingdings" pitchFamily="2" charset="2"/>
              </a:rPr>
              <a:t> </a:t>
            </a:r>
            <a:r>
              <a:rPr lang="fr-FR" b="1" dirty="0" err="1">
                <a:solidFill>
                  <a:srgbClr val="0432FF"/>
                </a:solidFill>
                <a:sym typeface="Wingdings" pitchFamily="2" charset="2"/>
              </a:rPr>
              <a:t>charm</a:t>
            </a:r>
            <a:r>
              <a:rPr lang="fr-FR" b="1" dirty="0">
                <a:solidFill>
                  <a:srgbClr val="0432FF"/>
                </a:solidFill>
                <a:sym typeface="Wingdings" pitchFamily="2" charset="2"/>
              </a:rPr>
              <a:t> {</a:t>
            </a:r>
            <a:r>
              <a:rPr lang="fr-FR" b="1" dirty="0" err="1">
                <a:solidFill>
                  <a:srgbClr val="0432FF"/>
                </a:solidFill>
                <a:sym typeface="Wingdings" pitchFamily="2" charset="2"/>
              </a:rPr>
              <a:t>uudcc</a:t>
            </a:r>
            <a:r>
              <a:rPr lang="fr-FR" b="1" dirty="0">
                <a:solidFill>
                  <a:srgbClr val="0432FF"/>
                </a:solidFill>
                <a:sym typeface="Wingdings" pitchFamily="2" charset="2"/>
              </a:rPr>
              <a:t>] – </a:t>
            </a:r>
            <a:r>
              <a:rPr lang="fr-FR" b="1" dirty="0" err="1">
                <a:solidFill>
                  <a:srgbClr val="0432FF"/>
                </a:solidFill>
                <a:sym typeface="Wingdings" pitchFamily="2" charset="2"/>
              </a:rPr>
              <a:t>Fock</a:t>
            </a:r>
            <a:r>
              <a:rPr lang="fr-FR" b="1" dirty="0">
                <a:solidFill>
                  <a:srgbClr val="0432FF"/>
                </a:solidFill>
                <a:sym typeface="Wingdings" pitchFamily="2" charset="2"/>
              </a:rPr>
              <a:t> state </a:t>
            </a:r>
            <a:r>
              <a:rPr lang="fr-FR" b="1" dirty="0" err="1">
                <a:solidFill>
                  <a:srgbClr val="0432FF"/>
                </a:solidFill>
                <a:sym typeface="Wingdings" pitchFamily="2" charset="2"/>
              </a:rPr>
              <a:t>leading</a:t>
            </a:r>
            <a:r>
              <a:rPr lang="fr-FR" b="1" dirty="0">
                <a:solidFill>
                  <a:srgbClr val="0432FF"/>
                </a:solidFill>
                <a:sym typeface="Wingdings" pitchFamily="2" charset="2"/>
              </a:rPr>
              <a:t> </a:t>
            </a:r>
            <a:endParaRPr lang="fr-FR" b="1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991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78DB0-47A6-4F4E-BCC1-8AADA038F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14831-34FB-EA4C-BCAE-A3F04F844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6DABD-EE44-B243-912C-F66A5785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0A152E-D8DD-9449-BDFA-023E01F5A28F}"/>
              </a:ext>
            </a:extLst>
          </p:cNvPr>
          <p:cNvSpPr txBox="1"/>
          <p:nvPr/>
        </p:nvSpPr>
        <p:spPr>
          <a:xfrm>
            <a:off x="297542" y="136525"/>
            <a:ext cx="678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forward</a:t>
            </a:r>
            <a:r>
              <a:rPr lang="fr-FR" dirty="0"/>
              <a:t> </a:t>
            </a:r>
            <a:r>
              <a:rPr lang="fr-FR" dirty="0" err="1"/>
              <a:t>charm</a:t>
            </a:r>
            <a:r>
              <a:rPr lang="fr-FR" dirty="0"/>
              <a:t>: J/</a:t>
            </a:r>
            <a:r>
              <a:rPr lang="fr-FR" dirty="0" err="1"/>
              <a:t>ѱ</a:t>
            </a:r>
            <a:r>
              <a:rPr lang="fr-FR" dirty="0"/>
              <a:t> PYTHIA &amp; SIBYLL </a:t>
            </a:r>
            <a:r>
              <a:rPr lang="fr-FR" dirty="0" err="1"/>
              <a:t>predictions</a:t>
            </a:r>
            <a:r>
              <a:rPr lang="fr-FR" dirty="0"/>
              <a:t> – </a:t>
            </a:r>
            <a:r>
              <a:rPr lang="fr-FR" dirty="0" err="1"/>
              <a:t>Menjo</a:t>
            </a:r>
            <a:r>
              <a:rPr lang="fr-FR" dirty="0"/>
              <a:t> </a:t>
            </a:r>
            <a:r>
              <a:rPr lang="fr-FR" dirty="0" err="1"/>
              <a:t>Hiroaki</a:t>
            </a:r>
            <a:endParaRPr lang="fr-FR" dirty="0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056D6AE4-AC77-7144-B193-6023AD8E44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67"/>
          <a:stretch/>
        </p:blipFill>
        <p:spPr>
          <a:xfrm>
            <a:off x="297542" y="812799"/>
            <a:ext cx="8100286" cy="29028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E32E97-99DA-6749-9CB4-345F3B3F637E}"/>
              </a:ext>
            </a:extLst>
          </p:cNvPr>
          <p:cNvSpPr txBox="1"/>
          <p:nvPr/>
        </p:nvSpPr>
        <p:spPr>
          <a:xfrm>
            <a:off x="246329" y="3672114"/>
            <a:ext cx="64192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PYTHIA</a:t>
            </a:r>
            <a:r>
              <a:rPr lang="fr-FR" dirty="0"/>
              <a:t> and </a:t>
            </a:r>
            <a:r>
              <a:rPr lang="fr-FR" dirty="0">
                <a:solidFill>
                  <a:srgbClr val="FF0000"/>
                </a:solidFill>
              </a:rPr>
              <a:t>SIBYLL</a:t>
            </a:r>
            <a:r>
              <a:rPr lang="fr-FR" dirty="0"/>
              <a:t> are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, but </a:t>
            </a:r>
            <a:r>
              <a:rPr lang="fr-FR" dirty="0" err="1"/>
              <a:t>both</a:t>
            </a:r>
            <a:r>
              <a:rPr lang="fr-FR" dirty="0"/>
              <a:t> </a:t>
            </a:r>
            <a:r>
              <a:rPr lang="fr-FR" dirty="0" err="1"/>
              <a:t>predict</a:t>
            </a:r>
            <a:endParaRPr lang="fr-FR" dirty="0"/>
          </a:p>
          <a:p>
            <a:r>
              <a:rPr lang="fr-FR" dirty="0" err="1"/>
              <a:t>negligible</a:t>
            </a:r>
            <a:r>
              <a:rPr lang="fr-FR" dirty="0"/>
              <a:t> cross section </a:t>
            </a:r>
            <a:r>
              <a:rPr lang="fr-FR" dirty="0" err="1"/>
              <a:t>above</a:t>
            </a:r>
            <a:r>
              <a:rPr lang="fr-FR" dirty="0"/>
              <a:t> </a:t>
            </a:r>
            <a:r>
              <a:rPr lang="fr-FR" dirty="0" err="1"/>
              <a:t>x</a:t>
            </a:r>
            <a:r>
              <a:rPr lang="fr-FR" baseline="-25000" dirty="0" err="1"/>
              <a:t>F</a:t>
            </a:r>
            <a:r>
              <a:rPr lang="fr-FR" dirty="0"/>
              <a:t> ~ 0.2</a:t>
            </a:r>
          </a:p>
          <a:p>
            <a:endParaRPr lang="fr-FR" dirty="0"/>
          </a:p>
          <a:p>
            <a:r>
              <a:rPr lang="fr-FR" dirty="0" err="1"/>
              <a:t>Intrinsic</a:t>
            </a:r>
            <a:r>
              <a:rPr lang="fr-FR" dirty="0"/>
              <a:t> </a:t>
            </a:r>
            <a:r>
              <a:rPr lang="fr-FR" dirty="0" err="1"/>
              <a:t>charm</a:t>
            </a:r>
            <a:r>
              <a:rPr lang="fr-FR" dirty="0"/>
              <a:t> not </a:t>
            </a:r>
            <a:r>
              <a:rPr lang="fr-FR" dirty="0" err="1"/>
              <a:t>included</a:t>
            </a:r>
            <a:r>
              <a:rPr lang="fr-FR" dirty="0"/>
              <a:t> – </a:t>
            </a:r>
            <a:r>
              <a:rPr lang="fr-FR" dirty="0" err="1"/>
              <a:t>so</a:t>
            </a:r>
            <a:r>
              <a:rPr lang="fr-FR" dirty="0"/>
              <a:t> observation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compelling</a:t>
            </a:r>
            <a:r>
              <a:rPr lang="fr-FR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E4DE30-6569-174E-9C72-2064100E7D5A}"/>
              </a:ext>
            </a:extLst>
          </p:cNvPr>
          <p:cNvSpPr txBox="1"/>
          <p:nvPr/>
        </p:nvSpPr>
        <p:spPr>
          <a:xfrm rot="20705528">
            <a:off x="4108426" y="5029346"/>
            <a:ext cx="442589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DO WE HAVE ACCEPTANCE for J/</a:t>
            </a:r>
            <a:r>
              <a:rPr lang="fr-FR" dirty="0" err="1">
                <a:solidFill>
                  <a:srgbClr val="FF0000"/>
                </a:solidFill>
              </a:rPr>
              <a:t>ѱ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fr-FR" dirty="0" err="1">
                <a:solidFill>
                  <a:srgbClr val="FF0000"/>
                </a:solidFill>
                <a:sym typeface="Wingdings" pitchFamily="2" charset="2"/>
              </a:rPr>
              <a:t>μ+μ</a:t>
            </a:r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- ??</a:t>
            </a:r>
          </a:p>
          <a:p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and D0  K+π- and K-π+ ??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032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94CC75-9590-7E4B-9BED-2EE44437A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192" y="1584657"/>
            <a:ext cx="6045200" cy="4635500"/>
          </a:xfrm>
          <a:prstGeom prst="rect">
            <a:avLst/>
          </a:prstGeom>
        </p:spPr>
      </p:pic>
      <p:pic>
        <p:nvPicPr>
          <p:cNvPr id="9" name="Picture 8" descr="A picture containing bottle, red&#10;&#10;Description automatically generated">
            <a:extLst>
              <a:ext uri="{FF2B5EF4-FFF2-40B4-BE49-F238E27FC236}">
                <a16:creationId xmlns:a16="http://schemas.microsoft.com/office/drawing/2014/main" id="{8FD80C8E-915B-FF4D-AE61-A42D6BF8C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152" y="120874"/>
            <a:ext cx="2926080" cy="1189858"/>
          </a:xfrm>
          <a:prstGeom prst="rect">
            <a:avLst/>
          </a:prstGeom>
        </p:spPr>
      </p:pic>
      <p:pic>
        <p:nvPicPr>
          <p:cNvPr id="11" name="Picture 10" descr="A picture containing knife, table&#10;&#10;Description automatically generated">
            <a:extLst>
              <a:ext uri="{FF2B5EF4-FFF2-40B4-BE49-F238E27FC236}">
                <a16:creationId xmlns:a16="http://schemas.microsoft.com/office/drawing/2014/main" id="{8F187F80-002F-D24C-821A-9948E9DA3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1156" y="120874"/>
            <a:ext cx="4923692" cy="13175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B7128A-F215-A74B-A5CC-DCB6BE8E7A57}"/>
              </a:ext>
            </a:extLst>
          </p:cNvPr>
          <p:cNvSpPr txBox="1"/>
          <p:nvPr/>
        </p:nvSpPr>
        <p:spPr>
          <a:xfrm>
            <a:off x="251261" y="6035007"/>
            <a:ext cx="8653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Density</a:t>
            </a:r>
            <a:r>
              <a:rPr lang="fr-FR" dirty="0"/>
              <a:t> of </a:t>
            </a:r>
            <a:r>
              <a:rPr lang="fr-FR" dirty="0" err="1"/>
              <a:t>charged</a:t>
            </a:r>
            <a:r>
              <a:rPr lang="fr-FR" dirty="0"/>
              <a:t> pions in 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dirty="0"/>
              <a:t>, </a:t>
            </a:r>
            <a:r>
              <a:rPr lang="fr-FR" dirty="0" err="1"/>
              <a:t>x</a:t>
            </a:r>
            <a:r>
              <a:rPr lang="fr-FR" baseline="-25000" dirty="0" err="1"/>
              <a:t>F</a:t>
            </a:r>
            <a:r>
              <a:rPr lang="fr-FR" dirty="0"/>
              <a:t>. Most have 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dirty="0"/>
              <a:t> &lt; 1 </a:t>
            </a:r>
            <a:r>
              <a:rPr lang="fr-FR" dirty="0" err="1"/>
              <a:t>GeV</a:t>
            </a:r>
            <a:r>
              <a:rPr lang="fr-FR" dirty="0"/>
              <a:t>/c and |</a:t>
            </a:r>
            <a:r>
              <a:rPr lang="fr-FR" dirty="0" err="1"/>
              <a:t>η</a:t>
            </a:r>
            <a:r>
              <a:rPr lang="fr-FR" dirty="0"/>
              <a:t>| &gt; 7 – </a:t>
            </a:r>
            <a:r>
              <a:rPr lang="fr-FR" dirty="0" err="1"/>
              <a:t>unexplored</a:t>
            </a:r>
            <a:r>
              <a:rPr lang="fr-FR" dirty="0"/>
              <a:t> </a:t>
            </a:r>
            <a:r>
              <a:rPr lang="fr-FR" dirty="0" err="1"/>
              <a:t>region</a:t>
            </a:r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A87DDB-1C6C-1B41-B786-22B5BF6783C5}"/>
              </a:ext>
            </a:extLst>
          </p:cNvPr>
          <p:cNvSpPr txBox="1"/>
          <p:nvPr/>
        </p:nvSpPr>
        <p:spPr>
          <a:xfrm>
            <a:off x="251261" y="1343394"/>
            <a:ext cx="1571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(</a:t>
            </a:r>
            <a:r>
              <a:rPr lang="fr-FR" dirty="0" err="1"/>
              <a:t>Dec</a:t>
            </a:r>
            <a:r>
              <a:rPr lang="fr-FR" dirty="0"/>
              <a:t> 5th 2019)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8893AE-8D61-524D-AE27-D116F00E1AE7}"/>
              </a:ext>
            </a:extLst>
          </p:cNvPr>
          <p:cNvSpPr txBox="1"/>
          <p:nvPr/>
        </p:nvSpPr>
        <p:spPr>
          <a:xfrm rot="18051919">
            <a:off x="3062904" y="3182706"/>
            <a:ext cx="6463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η</a:t>
            </a:r>
            <a:r>
              <a:rPr lang="fr-FR" dirty="0"/>
              <a:t> = 7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7B1668-F4CE-E848-AAA0-C298DDCCB211}"/>
              </a:ext>
            </a:extLst>
          </p:cNvPr>
          <p:cNvSpPr/>
          <p:nvPr/>
        </p:nvSpPr>
        <p:spPr>
          <a:xfrm>
            <a:off x="1549400" y="6378415"/>
            <a:ext cx="67099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ZDC &amp; </a:t>
            </a:r>
            <a:r>
              <a:rPr lang="en-US" sz="2000" b="1" dirty="0" err="1"/>
              <a:t>LHCf</a:t>
            </a:r>
            <a:r>
              <a:rPr lang="en-US" sz="2000" b="1" dirty="0"/>
              <a:t> measure neutrals (n + K</a:t>
            </a:r>
            <a:r>
              <a:rPr lang="en-US" sz="2000" b="1" baseline="30000" dirty="0"/>
              <a:t>0</a:t>
            </a:r>
            <a:r>
              <a:rPr lang="en-US" sz="2000" b="1" baseline="-25000" dirty="0"/>
              <a:t>L</a:t>
            </a:r>
            <a:r>
              <a:rPr lang="en-US" sz="2000" b="1" dirty="0"/>
              <a:t>  , π</a:t>
            </a:r>
            <a:r>
              <a:rPr lang="en-US" sz="2000" b="1" baseline="30000" dirty="0"/>
              <a:t>0</a:t>
            </a:r>
            <a:r>
              <a:rPr lang="en-US" sz="2000" b="1" dirty="0"/>
              <a:t> </a:t>
            </a:r>
            <a:r>
              <a:rPr lang="en-US" sz="2000" b="1" dirty="0">
                <a:sym typeface="Wingdings"/>
              </a:rPr>
              <a:t></a:t>
            </a:r>
            <a:r>
              <a:rPr lang="en-US" sz="2000" b="1" dirty="0" err="1">
                <a:sym typeface="Wingdings"/>
              </a:rPr>
              <a:t>γγ</a:t>
            </a:r>
            <a:r>
              <a:rPr lang="en-US" sz="2000" b="1" dirty="0">
                <a:sym typeface="Wingdings"/>
              </a:rPr>
              <a:t>) at </a:t>
            </a:r>
            <a:r>
              <a:rPr lang="en-US" sz="2000" b="1" dirty="0" err="1">
                <a:sym typeface="Wingdings"/>
              </a:rPr>
              <a:t>θ</a:t>
            </a:r>
            <a:r>
              <a:rPr lang="en-US" sz="2000" b="1" dirty="0">
                <a:sym typeface="Wingdings"/>
              </a:rPr>
              <a:t> ~ 0</a:t>
            </a:r>
            <a:r>
              <a:rPr lang="en-US" sz="2000" b="1" baseline="30000" dirty="0">
                <a:sym typeface="Wingdings"/>
              </a:rPr>
              <a:t>o</a:t>
            </a:r>
            <a:r>
              <a:rPr lang="en-US" sz="2000" b="1" dirty="0">
                <a:sym typeface="Wingdings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BCDE88-2401-2F4B-BCBF-3DA5C10A5588}"/>
              </a:ext>
            </a:extLst>
          </p:cNvPr>
          <p:cNvSpPr txBox="1"/>
          <p:nvPr/>
        </p:nvSpPr>
        <p:spPr>
          <a:xfrm>
            <a:off x="7479375" y="4863885"/>
            <a:ext cx="13068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Roman pots</a:t>
            </a:r>
          </a:p>
          <a:p>
            <a:r>
              <a:rPr lang="fr-FR" dirty="0" err="1"/>
              <a:t>x</a:t>
            </a:r>
            <a:r>
              <a:rPr lang="fr-FR" baseline="-25000" dirty="0" err="1"/>
              <a:t>F</a:t>
            </a:r>
            <a:r>
              <a:rPr lang="fr-FR" baseline="-25000" dirty="0"/>
              <a:t> </a:t>
            </a:r>
            <a:r>
              <a:rPr lang="fr-FR" dirty="0"/>
              <a:t>&gt; 0.9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BE9A4F-2ECB-FC47-A0B2-996C90CAB40A}"/>
              </a:ext>
            </a:extLst>
          </p:cNvPr>
          <p:cNvSpPr/>
          <p:nvPr/>
        </p:nvSpPr>
        <p:spPr>
          <a:xfrm>
            <a:off x="3165232" y="4361304"/>
            <a:ext cx="2810504" cy="1148912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411CA9-99A6-B54E-B236-FB95B527E65D}"/>
              </a:ext>
            </a:extLst>
          </p:cNvPr>
          <p:cNvSpPr txBox="1"/>
          <p:nvPr/>
        </p:nvSpPr>
        <p:spPr>
          <a:xfrm>
            <a:off x="139188" y="4304160"/>
            <a:ext cx="1868588" cy="923330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Indication of </a:t>
            </a:r>
          </a:p>
          <a:p>
            <a:r>
              <a:rPr lang="fr-FR" dirty="0">
                <a:solidFill>
                  <a:srgbClr val="0432FF"/>
                </a:solidFill>
              </a:rPr>
              <a:t>FORWARD</a:t>
            </a:r>
          </a:p>
          <a:p>
            <a:r>
              <a:rPr lang="fr-FR" dirty="0" err="1">
                <a:solidFill>
                  <a:srgbClr val="0432FF"/>
                </a:solidFill>
              </a:rPr>
              <a:t>coverage</a:t>
            </a:r>
            <a:r>
              <a:rPr lang="fr-FR" dirty="0">
                <a:solidFill>
                  <a:srgbClr val="0432FF"/>
                </a:solidFill>
              </a:rPr>
              <a:t> (</a:t>
            </a:r>
            <a:r>
              <a:rPr lang="fr-FR" dirty="0" err="1">
                <a:solidFill>
                  <a:srgbClr val="0432FF"/>
                </a:solidFill>
              </a:rPr>
              <a:t>approx</a:t>
            </a:r>
            <a:r>
              <a:rPr lang="fr-FR" dirty="0">
                <a:solidFill>
                  <a:srgbClr val="0432FF"/>
                </a:solidFill>
              </a:rPr>
              <a:t>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A951F78-E096-6C4D-BB38-D04EB237A58D}"/>
              </a:ext>
            </a:extLst>
          </p:cNvPr>
          <p:cNvCxnSpPr/>
          <p:nvPr/>
        </p:nvCxnSpPr>
        <p:spPr>
          <a:xfrm>
            <a:off x="2007776" y="4572000"/>
            <a:ext cx="1157456" cy="1938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079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0516" y="42045"/>
            <a:ext cx="1415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>
                <a:solidFill>
                  <a:srgbClr val="0000FF"/>
                </a:solidFill>
              </a:rPr>
              <a:t>Tracking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9400" y="630182"/>
            <a:ext cx="6360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Precision tracking immediately behind vacuum pipe window (Be?)</a:t>
            </a:r>
          </a:p>
          <a:p>
            <a:r>
              <a:rPr lang="en-US" dirty="0"/>
              <a:t>No field so straight tracks.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16013" y="1346318"/>
            <a:ext cx="81154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0"/>
              <a:buChar char="à"/>
            </a:pPr>
            <a:r>
              <a:rPr lang="en-US" dirty="0">
                <a:solidFill>
                  <a:srgbClr val="0000FF"/>
                </a:solidFill>
                <a:sym typeface="Wingdings"/>
              </a:rPr>
              <a:t>x, y, dx/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dz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, 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dy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/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dz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 at z    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σ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(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x,y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) = 10 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μm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 over 2m -&gt; 5 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μrad</a:t>
            </a:r>
            <a:endParaRPr lang="en-US" b="1" dirty="0">
              <a:solidFill>
                <a:srgbClr val="FF0000"/>
              </a:solidFill>
              <a:sym typeface="Wingdings"/>
            </a:endParaRPr>
          </a:p>
          <a:p>
            <a:r>
              <a:rPr lang="en-US" dirty="0" err="1">
                <a:solidFill>
                  <a:srgbClr val="0000FF"/>
                </a:solidFill>
                <a:sym typeface="Wingdings"/>
              </a:rPr>
              <a:t>Cf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 bend of 6.5 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TeV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 proton ~ 1500 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μrad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 </a:t>
            </a:r>
          </a:p>
          <a:p>
            <a:pPr marL="342900" indent="-342900">
              <a:buFont typeface="Wingdings" charset="0"/>
              <a:buChar char="à"/>
            </a:pPr>
            <a:endParaRPr lang="en-US" dirty="0">
              <a:solidFill>
                <a:srgbClr val="0000FF"/>
              </a:solidFill>
              <a:sym typeface="Wingdings"/>
            </a:endParaRPr>
          </a:p>
          <a:p>
            <a:r>
              <a:rPr lang="en-US" dirty="0">
                <a:solidFill>
                  <a:srgbClr val="0000FF"/>
                </a:solidFill>
                <a:sym typeface="Wingdings"/>
              </a:rPr>
              <a:t>Projection of track back  momentum 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dp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/p &lt; ~ 0.5% 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if from primary vertex.</a:t>
            </a:r>
          </a:p>
          <a:p>
            <a:endParaRPr lang="en-US" dirty="0">
              <a:solidFill>
                <a:srgbClr val="0000FF"/>
              </a:solidFill>
              <a:sym typeface="Wingdings"/>
            </a:endParaRPr>
          </a:p>
          <a:p>
            <a:r>
              <a:rPr lang="en-US" dirty="0">
                <a:solidFill>
                  <a:srgbClr val="0000FF"/>
                </a:solidFill>
                <a:sym typeface="Wingdings"/>
              </a:rPr>
              <a:t>Can be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matched with energy from calorimeter if hadron</a:t>
            </a:r>
          </a:p>
          <a:p>
            <a:r>
              <a:rPr lang="en-US" dirty="0">
                <a:solidFill>
                  <a:srgbClr val="0000FF"/>
                </a:solidFill>
                <a:sym typeface="Wingdings"/>
              </a:rPr>
              <a:t>Background from showers in upstream pipe etc. can be reduced or even eliminated.</a:t>
            </a:r>
          </a:p>
          <a:p>
            <a:r>
              <a:rPr lang="en-US" dirty="0">
                <a:solidFill>
                  <a:srgbClr val="0000FF"/>
                </a:solidFill>
                <a:sym typeface="Wingdings"/>
              </a:rPr>
              <a:t>Tracking measures |Q| also.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014897"/>
              </p:ext>
            </p:extLst>
          </p:nvPr>
        </p:nvGraphicFramePr>
        <p:xfrm>
          <a:off x="4527550" y="3346450"/>
          <a:ext cx="889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" name="Equation" r:id="rId3" imgW="88900" imgH="165100" progId="Equation.3">
                  <p:embed/>
                </p:oleObj>
              </mc:Choice>
              <mc:Fallback>
                <p:oleObj name="Equation" r:id="rId3" imgW="889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7550" y="3346450"/>
                        <a:ext cx="889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42590" y="1773188"/>
            <a:ext cx="267107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00FF"/>
                </a:solidFill>
              </a:rPr>
              <a:t>Θ</a:t>
            </a:r>
            <a:r>
              <a:rPr lang="en-US" dirty="0">
                <a:solidFill>
                  <a:srgbClr val="0000FF"/>
                </a:solidFill>
              </a:rPr>
              <a:t> = 0.3 B.L(Tm) / p (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/c)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82927" y="3879917"/>
            <a:ext cx="6395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[x</a:t>
            </a:r>
            <a:r>
              <a:rPr lang="en-US" sz="2400" baseline="-25000" dirty="0"/>
              <a:t>0</a:t>
            </a:r>
            <a:r>
              <a:rPr lang="en-US" sz="2400" dirty="0"/>
              <a:t>,y</a:t>
            </a:r>
            <a:r>
              <a:rPr lang="en-US" sz="2400" baseline="-25000" dirty="0"/>
              <a:t>0</a:t>
            </a:r>
            <a:r>
              <a:rPr lang="en-US" sz="2400" dirty="0"/>
              <a:t>,z</a:t>
            </a:r>
            <a:r>
              <a:rPr lang="en-US" sz="2400" baseline="-25000" dirty="0"/>
              <a:t>0</a:t>
            </a:r>
            <a:r>
              <a:rPr lang="en-US" sz="2400" dirty="0"/>
              <a:t>, </a:t>
            </a:r>
            <a:r>
              <a:rPr lang="en-US" sz="2400" dirty="0" err="1"/>
              <a:t>p</a:t>
            </a:r>
            <a:r>
              <a:rPr lang="en-US" sz="2400" baseline="-25000" dirty="0" err="1"/>
              <a:t>x</a:t>
            </a:r>
            <a:r>
              <a:rPr lang="en-US" sz="2400" dirty="0"/>
              <a:t>, </a:t>
            </a:r>
            <a:r>
              <a:rPr lang="en-US" sz="2400" dirty="0" err="1"/>
              <a:t>p</a:t>
            </a:r>
            <a:r>
              <a:rPr lang="en-US" sz="2400" baseline="-25000" dirty="0" err="1"/>
              <a:t>y</a:t>
            </a:r>
            <a:r>
              <a:rPr lang="en-US" sz="2400" dirty="0"/>
              <a:t>, </a:t>
            </a:r>
            <a:r>
              <a:rPr lang="en-US" sz="2400" dirty="0" err="1"/>
              <a:t>p</a:t>
            </a:r>
            <a:r>
              <a:rPr lang="en-US" sz="2400" baseline="-25000" dirty="0" err="1"/>
              <a:t>z</a:t>
            </a:r>
            <a:r>
              <a:rPr lang="en-US" sz="2400" dirty="0"/>
              <a:t>]                     [x, y, </a:t>
            </a:r>
            <a:r>
              <a:rPr lang="en-US" sz="2400" dirty="0" err="1"/>
              <a:t>θ</a:t>
            </a:r>
            <a:r>
              <a:rPr lang="en-US" sz="2400" baseline="-25000" dirty="0" err="1"/>
              <a:t>x</a:t>
            </a:r>
            <a:r>
              <a:rPr lang="en-US" sz="2400" dirty="0"/>
              <a:t>, </a:t>
            </a:r>
            <a:r>
              <a:rPr lang="en-US" sz="2400" dirty="0" err="1"/>
              <a:t>θ</a:t>
            </a:r>
            <a:r>
              <a:rPr lang="en-US" sz="2400" baseline="-25000" dirty="0" err="1"/>
              <a:t>y</a:t>
            </a:r>
            <a:r>
              <a:rPr lang="en-US" sz="2400" dirty="0"/>
              <a:t>, E = p]</a:t>
            </a:r>
          </a:p>
          <a:p>
            <a:r>
              <a:rPr lang="en-US" sz="2400" dirty="0"/>
              <a:t>     at collision                                     at z (Q known)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549882" y="4198037"/>
            <a:ext cx="977668" cy="0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B166-6BD7-D74D-AD76-DC5F1E9FDB7D}" type="datetime1">
              <a:rPr lang="fr-FR" smtClean="0"/>
              <a:t>17/12/2019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20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482468" y="5053671"/>
            <a:ext cx="61788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Areas ~ 10cm x 10cm, Silicon pixels possible, not an issue.</a:t>
            </a:r>
          </a:p>
          <a:p>
            <a:r>
              <a:rPr lang="en-US" sz="2000" dirty="0"/>
              <a:t>Can make level-1 trigger on tracks f[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, </a:t>
            </a:r>
            <a:r>
              <a:rPr lang="en-US" sz="2000" dirty="0" err="1"/>
              <a:t>x</a:t>
            </a:r>
            <a:r>
              <a:rPr lang="en-US" sz="2000" baseline="-25000" dirty="0" err="1"/>
              <a:t>F</a:t>
            </a:r>
            <a:r>
              <a:rPr lang="en-US" sz="2000" dirty="0"/>
              <a:t>]</a:t>
            </a:r>
          </a:p>
          <a:p>
            <a:endParaRPr lang="en-US" sz="2000" dirty="0"/>
          </a:p>
          <a:p>
            <a:r>
              <a:rPr lang="en-US" sz="2000" b="1" dirty="0">
                <a:solidFill>
                  <a:srgbClr val="FF0000"/>
                </a:solidFill>
              </a:rPr>
              <a:t>Following TRD may incorporate precision tracking</a:t>
            </a:r>
          </a:p>
        </p:txBody>
      </p:sp>
    </p:spTree>
    <p:extLst>
      <p:ext uri="{BB962C8B-B14F-4D97-AF65-F5344CB8AC3E}">
        <p14:creationId xmlns:p14="http://schemas.microsoft.com/office/powerpoint/2010/main" val="208636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90916" y="0"/>
            <a:ext cx="5444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>
                <a:solidFill>
                  <a:srgbClr val="0000FF"/>
                </a:solidFill>
              </a:rPr>
              <a:t>Transition Radiation Detectors - TRD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4637" y="633773"/>
            <a:ext cx="7120283" cy="206210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</a:rPr>
              <a:t>                        Anatoli </a:t>
            </a:r>
            <a:r>
              <a:rPr lang="en-US" sz="2000" dirty="0" err="1">
                <a:solidFill>
                  <a:srgbClr val="0432FF"/>
                </a:solidFill>
              </a:rPr>
              <a:t>Romaniouk</a:t>
            </a:r>
            <a:r>
              <a:rPr lang="en-US" sz="2000" dirty="0">
                <a:solidFill>
                  <a:srgbClr val="0432FF"/>
                </a:solidFill>
              </a:rPr>
              <a:t>, Mike Cherry et al. </a:t>
            </a:r>
          </a:p>
          <a:p>
            <a:r>
              <a:rPr lang="en-US" dirty="0"/>
              <a:t>Probably only technique for distinguishing </a:t>
            </a:r>
            <a:r>
              <a:rPr lang="en-US" b="1" dirty="0">
                <a:solidFill>
                  <a:srgbClr val="0432FF"/>
                </a:solidFill>
              </a:rPr>
              <a:t>π / K / p </a:t>
            </a:r>
            <a:r>
              <a:rPr lang="en-US" dirty="0"/>
              <a:t>at multi-</a:t>
            </a:r>
            <a:r>
              <a:rPr lang="en-US" dirty="0" err="1"/>
              <a:t>TeV</a:t>
            </a:r>
            <a:r>
              <a:rPr lang="en-US" dirty="0"/>
              <a:t> energies</a:t>
            </a:r>
          </a:p>
          <a:p>
            <a:r>
              <a:rPr lang="en-US" dirty="0"/>
              <a:t>Main technical challenge for SAS@LHC. </a:t>
            </a:r>
          </a:p>
          <a:p>
            <a:r>
              <a:rPr lang="en-US" dirty="0"/>
              <a:t>Interface between two materials different </a:t>
            </a:r>
            <a:r>
              <a:rPr lang="en-US" dirty="0" err="1"/>
              <a:t>ε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X-ray emission ~ 1/137 </a:t>
            </a:r>
          </a:p>
          <a:p>
            <a:r>
              <a:rPr lang="en-US" dirty="0">
                <a:sym typeface="Wingdings"/>
              </a:rPr>
              <a:t>Function of </a:t>
            </a:r>
            <a:r>
              <a:rPr lang="en-US" dirty="0" err="1">
                <a:sym typeface="Wingdings"/>
              </a:rPr>
              <a:t>γ</a:t>
            </a:r>
            <a:r>
              <a:rPr lang="en-US" dirty="0">
                <a:sym typeface="Wingdings"/>
              </a:rPr>
              <a:t> = E/m     </a:t>
            </a:r>
            <a:r>
              <a:rPr lang="en-US" dirty="0"/>
              <a:t>Know E = p from tracking and calorimeter, hence m.</a:t>
            </a:r>
          </a:p>
          <a:p>
            <a:r>
              <a:rPr lang="en-US" dirty="0"/>
              <a:t>Fastest hadrons in SAS ~ 5 </a:t>
            </a:r>
            <a:r>
              <a:rPr lang="en-US" dirty="0" err="1"/>
              <a:t>TeV</a:t>
            </a:r>
            <a:r>
              <a:rPr lang="en-US" dirty="0"/>
              <a:t> π; </a:t>
            </a:r>
            <a:r>
              <a:rPr lang="en-US" dirty="0" err="1"/>
              <a:t>γ</a:t>
            </a:r>
            <a:r>
              <a:rPr lang="en-US" dirty="0"/>
              <a:t> = 5000/0.14 ~ 3.6 10</a:t>
            </a:r>
            <a:r>
              <a:rPr lang="en-US" baseline="30000" dirty="0"/>
              <a:t>4</a:t>
            </a:r>
          </a:p>
          <a:p>
            <a:r>
              <a:rPr lang="en-US" dirty="0"/>
              <a:t>Slowest in SAS ~ 1 </a:t>
            </a:r>
            <a:r>
              <a:rPr lang="en-US" dirty="0" err="1"/>
              <a:t>TeV</a:t>
            </a:r>
            <a:r>
              <a:rPr lang="en-US" dirty="0"/>
              <a:t> p; </a:t>
            </a:r>
            <a:r>
              <a:rPr lang="en-US" dirty="0" err="1"/>
              <a:t>γ</a:t>
            </a:r>
            <a:r>
              <a:rPr lang="en-US" dirty="0"/>
              <a:t> = 1000/0.94 ~ 1.1 10</a:t>
            </a:r>
            <a:r>
              <a:rPr lang="en-US" baseline="30000" dirty="0"/>
              <a:t>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D7B5-FCB2-CD41-9A1E-783D06880322}" type="datetime1">
              <a:rPr lang="fr-FR" smtClean="0"/>
              <a:t>17/12/2019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21</a:t>
            </a:fld>
            <a:endParaRPr lang="en-US"/>
          </a:p>
        </p:txBody>
      </p:sp>
      <p:pic>
        <p:nvPicPr>
          <p:cNvPr id="13" name="Picture 12" descr="Screenshot 2015-10-10 09.41.0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16"/>
          <a:stretch/>
        </p:blipFill>
        <p:spPr>
          <a:xfrm>
            <a:off x="4818742" y="2809837"/>
            <a:ext cx="4066613" cy="372907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5383230" y="3651652"/>
            <a:ext cx="1468818" cy="140495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665384" y="5704036"/>
            <a:ext cx="971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 </a:t>
            </a:r>
            <a:r>
              <a:rPr lang="en-US" sz="1400" dirty="0" err="1">
                <a:solidFill>
                  <a:srgbClr val="FF0000"/>
                </a:solidFill>
              </a:rPr>
              <a:t>TeV</a:t>
            </a:r>
            <a:r>
              <a:rPr lang="en-US" sz="1400" dirty="0">
                <a:solidFill>
                  <a:srgbClr val="FF0000"/>
                </a:solidFill>
              </a:rPr>
              <a:t> 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80757" y="5688341"/>
            <a:ext cx="971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5 </a:t>
            </a:r>
            <a:r>
              <a:rPr lang="en-US" sz="1400" dirty="0" err="1">
                <a:solidFill>
                  <a:srgbClr val="FF0000"/>
                </a:solidFill>
              </a:rPr>
              <a:t>TeV</a:t>
            </a:r>
            <a:r>
              <a:rPr lang="en-US" sz="1400" dirty="0">
                <a:solidFill>
                  <a:srgbClr val="FF0000"/>
                </a:solidFill>
              </a:rPr>
              <a:t> π</a:t>
            </a:r>
          </a:p>
        </p:txBody>
      </p:sp>
      <p:sp>
        <p:nvSpPr>
          <p:cNvPr id="18" name="Up Arrow 17"/>
          <p:cNvSpPr/>
          <p:nvPr/>
        </p:nvSpPr>
        <p:spPr>
          <a:xfrm>
            <a:off x="7066775" y="6144188"/>
            <a:ext cx="175857" cy="409238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5932043" y="6238532"/>
            <a:ext cx="229270" cy="377170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endCxn id="17" idx="0"/>
          </p:cNvCxnSpPr>
          <p:nvPr/>
        </p:nvCxnSpPr>
        <p:spPr>
          <a:xfrm flipV="1">
            <a:off x="5988989" y="5688341"/>
            <a:ext cx="1277356" cy="3937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988989" y="2150308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Can “tune” design</a:t>
            </a:r>
          </a:p>
          <a:p>
            <a:r>
              <a:rPr lang="en-US" dirty="0">
                <a:solidFill>
                  <a:srgbClr val="FF0000"/>
                </a:solidFill>
              </a:rPr>
              <a:t>for  </a:t>
            </a:r>
            <a:r>
              <a:rPr lang="en-US" dirty="0" err="1">
                <a:solidFill>
                  <a:srgbClr val="FF0000"/>
                </a:solidFill>
              </a:rPr>
              <a:t>γ</a:t>
            </a:r>
            <a:r>
              <a:rPr lang="en-US" dirty="0">
                <a:solidFill>
                  <a:srgbClr val="FF0000"/>
                </a:solidFill>
              </a:rPr>
              <a:t> – range : higher </a:t>
            </a:r>
            <a:r>
              <a:rPr lang="en-US" dirty="0" err="1">
                <a:solidFill>
                  <a:srgbClr val="FF0000"/>
                </a:solidFill>
              </a:rPr>
              <a:t>γ</a:t>
            </a:r>
            <a:r>
              <a:rPr lang="en-US" dirty="0">
                <a:solidFill>
                  <a:srgbClr val="FF0000"/>
                </a:solidFill>
              </a:rPr>
              <a:t> longer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" y="2961708"/>
            <a:ext cx="4851210" cy="331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253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0119B-7A71-FA40-9037-7E8AC5E6D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2E37C-C37E-7840-AEA3-76F99B7CAA9A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63D51-4C41-9C49-9D09-BB630D9DF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E064E-6ED9-E141-A003-F8D1CAC55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6EFBBD-209A-5646-A0FC-AC406B0C9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097" y="136525"/>
            <a:ext cx="6019800" cy="13700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CA2EC6-0C53-814A-8034-4E34B5BC030C}"/>
              </a:ext>
            </a:extLst>
          </p:cNvPr>
          <p:cNvSpPr txBox="1"/>
          <p:nvPr/>
        </p:nvSpPr>
        <p:spPr>
          <a:xfrm>
            <a:off x="763235" y="718300"/>
            <a:ext cx="7295523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Transition Radiation Detectors : </a:t>
            </a:r>
            <a:r>
              <a:rPr lang="fr-FR" dirty="0" err="1"/>
              <a:t>Only</a:t>
            </a:r>
            <a:r>
              <a:rPr lang="fr-FR" dirty="0"/>
              <a:t> </a:t>
            </a:r>
            <a:r>
              <a:rPr lang="fr-FR" dirty="0" err="1"/>
              <a:t>known</a:t>
            </a:r>
            <a:r>
              <a:rPr lang="fr-FR" dirty="0"/>
              <a:t> </a:t>
            </a:r>
            <a:r>
              <a:rPr lang="fr-FR" dirty="0" err="1"/>
              <a:t>way</a:t>
            </a:r>
            <a:r>
              <a:rPr lang="fr-FR" dirty="0"/>
              <a:t> to </a:t>
            </a:r>
            <a:r>
              <a:rPr lang="fr-FR" dirty="0" err="1"/>
              <a:t>identify</a:t>
            </a:r>
            <a:r>
              <a:rPr lang="fr-FR" dirty="0"/>
              <a:t> multi-</a:t>
            </a:r>
            <a:r>
              <a:rPr lang="fr-FR" dirty="0" err="1"/>
              <a:t>TeV</a:t>
            </a:r>
            <a:r>
              <a:rPr lang="fr-FR" dirty="0"/>
              <a:t> π/K/p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4EE3CC-1853-0F49-BFD6-D74E9E48A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36" y="1900781"/>
            <a:ext cx="8554065" cy="15337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18F4749-291C-AF41-8EDE-43A04A672498}"/>
              </a:ext>
            </a:extLst>
          </p:cNvPr>
          <p:cNvSpPr txBox="1"/>
          <p:nvPr/>
        </p:nvSpPr>
        <p:spPr>
          <a:xfrm>
            <a:off x="1246081" y="1500671"/>
            <a:ext cx="6885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432FF"/>
                </a:solidFill>
              </a:rPr>
              <a:t>Anatoli </a:t>
            </a:r>
            <a:r>
              <a:rPr lang="fr-FR" sz="2000" b="1" dirty="0" err="1">
                <a:solidFill>
                  <a:srgbClr val="0432FF"/>
                </a:solidFill>
              </a:rPr>
              <a:t>Romaniouk’s</a:t>
            </a:r>
            <a:r>
              <a:rPr lang="fr-FR" sz="2000" b="1" dirty="0">
                <a:solidFill>
                  <a:srgbClr val="0432FF"/>
                </a:solidFill>
              </a:rPr>
              <a:t> talk at Dublin meeting, on </a:t>
            </a:r>
            <a:r>
              <a:rPr lang="fr-FR" sz="2000" b="1" dirty="0" err="1">
                <a:solidFill>
                  <a:srgbClr val="0432FF"/>
                </a:solidFill>
              </a:rPr>
              <a:t>behalf</a:t>
            </a:r>
            <a:r>
              <a:rPr lang="fr-FR" sz="2000" b="1" dirty="0">
                <a:solidFill>
                  <a:srgbClr val="0432FF"/>
                </a:solidFill>
              </a:rPr>
              <a:t> of team: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841D0E7-CDFB-8448-BA57-700FB8EB50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43"/>
          <a:stretch/>
        </p:blipFill>
        <p:spPr>
          <a:xfrm>
            <a:off x="265471" y="3337403"/>
            <a:ext cx="8421329" cy="232949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3A5CC7F-90BA-A443-BD73-F9AEABE281A0}"/>
              </a:ext>
            </a:extLst>
          </p:cNvPr>
          <p:cNvSpPr txBox="1"/>
          <p:nvPr/>
        </p:nvSpPr>
        <p:spPr>
          <a:xfrm>
            <a:off x="828787" y="5826958"/>
            <a:ext cx="7166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Note : </a:t>
            </a:r>
            <a:r>
              <a:rPr lang="fr-FR" dirty="0" err="1"/>
              <a:t>Measurement</a:t>
            </a:r>
            <a:r>
              <a:rPr lang="fr-FR" dirty="0"/>
              <a:t> of π/K/p </a:t>
            </a:r>
            <a:r>
              <a:rPr lang="fr-FR" u="sng" dirty="0" err="1"/>
              <a:t>spectra</a:t>
            </a:r>
            <a:r>
              <a:rPr lang="fr-FR" dirty="0"/>
              <a:t> </a:t>
            </a:r>
            <a:r>
              <a:rPr lang="fr-FR" dirty="0" err="1"/>
              <a:t>does</a:t>
            </a:r>
            <a:r>
              <a:rPr lang="fr-FR" dirty="0"/>
              <a:t> not </a:t>
            </a:r>
            <a:r>
              <a:rPr lang="fr-FR" dirty="0" err="1"/>
              <a:t>require</a:t>
            </a:r>
            <a:r>
              <a:rPr lang="fr-FR" dirty="0"/>
              <a:t> </a:t>
            </a:r>
            <a:r>
              <a:rPr lang="fr-FR" dirty="0" err="1"/>
              <a:t>perfect</a:t>
            </a:r>
            <a:r>
              <a:rPr lang="fr-FR" dirty="0"/>
              <a:t> </a:t>
            </a:r>
            <a:r>
              <a:rPr lang="fr-FR" dirty="0" err="1"/>
              <a:t>separation</a:t>
            </a:r>
            <a:r>
              <a:rPr lang="fr-FR" dirty="0"/>
              <a:t>.</a:t>
            </a:r>
          </a:p>
          <a:p>
            <a:r>
              <a:rPr lang="fr-FR" dirty="0"/>
              <a:t>But </a:t>
            </a:r>
            <a:r>
              <a:rPr lang="fr-FR" dirty="0">
                <a:solidFill>
                  <a:srgbClr val="0432FF"/>
                </a:solidFill>
              </a:rPr>
              <a:t>‘</a:t>
            </a:r>
            <a:r>
              <a:rPr lang="fr-FR" dirty="0" err="1">
                <a:solidFill>
                  <a:srgbClr val="0432FF"/>
                </a:solidFill>
              </a:rPr>
              <a:t>better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is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better</a:t>
            </a:r>
            <a:r>
              <a:rPr lang="fr-FR" dirty="0">
                <a:solidFill>
                  <a:srgbClr val="0432FF"/>
                </a:solidFill>
              </a:rPr>
              <a:t>’ </a:t>
            </a:r>
            <a:r>
              <a:rPr lang="fr-FR" dirty="0" err="1"/>
              <a:t>especialy</a:t>
            </a:r>
            <a:r>
              <a:rPr lang="fr-FR" dirty="0"/>
              <a:t> for  S:B in </a:t>
            </a:r>
            <a:r>
              <a:rPr lang="fr-FR" dirty="0" err="1"/>
              <a:t>e.g</a:t>
            </a:r>
            <a:r>
              <a:rPr lang="fr-FR" dirty="0"/>
              <a:t>. D</a:t>
            </a:r>
            <a:r>
              <a:rPr lang="fr-FR" baseline="30000" dirty="0"/>
              <a:t>0</a:t>
            </a:r>
            <a:r>
              <a:rPr lang="fr-FR" dirty="0"/>
              <a:t> - &gt; π+K-</a:t>
            </a:r>
          </a:p>
        </p:txBody>
      </p:sp>
    </p:spTree>
    <p:extLst>
      <p:ext uri="{BB962C8B-B14F-4D97-AF65-F5344CB8AC3E}">
        <p14:creationId xmlns:p14="http://schemas.microsoft.com/office/powerpoint/2010/main" val="3674632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B0D5-B0D3-704D-B9B2-1705477AD646}" type="datetime1">
              <a:rPr lang="fr-FR" smtClean="0"/>
              <a:t>17/12/2019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493FFF-1DF3-A743-8D26-30490551F000}"/>
              </a:ext>
            </a:extLst>
          </p:cNvPr>
          <p:cNvSpPr txBox="1"/>
          <p:nvPr/>
        </p:nvSpPr>
        <p:spPr>
          <a:xfrm>
            <a:off x="2660867" y="783809"/>
            <a:ext cx="3358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  <a:p>
            <a:r>
              <a:rPr lang="fr-FR" dirty="0"/>
              <a:t>CMS Detectors for </a:t>
            </a:r>
            <a:r>
              <a:rPr lang="fr-FR" dirty="0" err="1"/>
              <a:t>Run</a:t>
            </a:r>
            <a:r>
              <a:rPr lang="fr-FR" dirty="0"/>
              <a:t> 4 – HL-LCC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551FF3-36A7-D84C-BB65-515572EF90A5}"/>
              </a:ext>
            </a:extLst>
          </p:cNvPr>
          <p:cNvSpPr txBox="1"/>
          <p:nvPr/>
        </p:nvSpPr>
        <p:spPr>
          <a:xfrm>
            <a:off x="457200" y="1147245"/>
            <a:ext cx="75345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HGCAL:</a:t>
            </a:r>
          </a:p>
          <a:p>
            <a:r>
              <a:rPr lang="fr-FR" dirty="0"/>
              <a:t>Rad-hard, dense, fine longitudinal and </a:t>
            </a:r>
            <a:r>
              <a:rPr lang="fr-FR" dirty="0" err="1"/>
              <a:t>lateral</a:t>
            </a:r>
            <a:r>
              <a:rPr lang="fr-FR" dirty="0"/>
              <a:t> </a:t>
            </a:r>
            <a:r>
              <a:rPr lang="fr-FR" dirty="0" err="1"/>
              <a:t>granularity</a:t>
            </a:r>
            <a:r>
              <a:rPr lang="fr-FR" dirty="0"/>
              <a:t>, good time </a:t>
            </a:r>
            <a:r>
              <a:rPr lang="fr-FR" dirty="0" err="1"/>
              <a:t>resolution</a:t>
            </a:r>
            <a:endParaRPr lang="fr-FR" dirty="0"/>
          </a:p>
          <a:p>
            <a:r>
              <a:rPr lang="fr-FR" dirty="0"/>
              <a:t>EM: 28 longitudinal </a:t>
            </a:r>
            <a:r>
              <a:rPr lang="fr-FR" dirty="0" err="1"/>
              <a:t>samples</a:t>
            </a:r>
            <a:r>
              <a:rPr lang="fr-FR" dirty="0"/>
              <a:t>, </a:t>
            </a:r>
            <a:r>
              <a:rPr lang="fr-FR" dirty="0" err="1"/>
              <a:t>Silicon</a:t>
            </a:r>
            <a:r>
              <a:rPr lang="fr-FR" dirty="0"/>
              <a:t> </a:t>
            </a:r>
            <a:r>
              <a:rPr lang="fr-FR" dirty="0" err="1"/>
              <a:t>cells</a:t>
            </a:r>
            <a:r>
              <a:rPr lang="fr-FR" dirty="0"/>
              <a:t> ~ 1 cm2. </a:t>
            </a:r>
            <a:r>
              <a:rPr lang="fr-FR" dirty="0" err="1"/>
              <a:t>W-Cu</a:t>
            </a:r>
            <a:r>
              <a:rPr lang="fr-FR" dirty="0"/>
              <a:t> </a:t>
            </a:r>
            <a:r>
              <a:rPr lang="fr-FR" dirty="0" err="1"/>
              <a:t>absorbers</a:t>
            </a:r>
            <a:r>
              <a:rPr lang="fr-FR" dirty="0"/>
              <a:t> 34 cm total</a:t>
            </a:r>
          </a:p>
          <a:p>
            <a:r>
              <a:rPr lang="fr-FR" dirty="0"/>
              <a:t>HAD: Plastic </a:t>
            </a:r>
            <a:r>
              <a:rPr lang="fr-FR" dirty="0" err="1"/>
              <a:t>scintillator</a:t>
            </a:r>
            <a:r>
              <a:rPr lang="fr-FR" dirty="0"/>
              <a:t> + </a:t>
            </a:r>
            <a:r>
              <a:rPr lang="fr-FR" dirty="0" err="1"/>
              <a:t>wavelength</a:t>
            </a:r>
            <a:r>
              <a:rPr lang="fr-FR" dirty="0"/>
              <a:t> </a:t>
            </a:r>
            <a:r>
              <a:rPr lang="fr-FR" dirty="0" err="1"/>
              <a:t>shifting</a:t>
            </a:r>
            <a:r>
              <a:rPr lang="fr-FR" dirty="0"/>
              <a:t> </a:t>
            </a:r>
            <a:r>
              <a:rPr lang="fr-FR" dirty="0" err="1"/>
              <a:t>fibers</a:t>
            </a:r>
            <a:r>
              <a:rPr lang="fr-FR" dirty="0"/>
              <a:t>, </a:t>
            </a:r>
            <a:r>
              <a:rPr lang="fr-FR" dirty="0" err="1"/>
              <a:t>Steel</a:t>
            </a:r>
            <a:r>
              <a:rPr lang="fr-FR" dirty="0"/>
              <a:t> plates 10.7ƛ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83DF12-2D6B-6B46-8EC4-13CB5AC91F64}"/>
              </a:ext>
            </a:extLst>
          </p:cNvPr>
          <p:cNvSpPr txBox="1"/>
          <p:nvPr/>
        </p:nvSpPr>
        <p:spPr>
          <a:xfrm>
            <a:off x="457200" y="136525"/>
            <a:ext cx="8093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0432FF"/>
                </a:solidFill>
              </a:rPr>
              <a:t>Calorimeter</a:t>
            </a:r>
            <a:r>
              <a:rPr lang="fr-FR" b="1" dirty="0">
                <a:solidFill>
                  <a:srgbClr val="0432FF"/>
                </a:solidFill>
              </a:rPr>
              <a:t>:</a:t>
            </a:r>
            <a:r>
              <a:rPr lang="fr-FR" dirty="0"/>
              <a:t> </a:t>
            </a:r>
            <a:r>
              <a:rPr lang="fr-FR" dirty="0" err="1"/>
              <a:t>Why</a:t>
            </a:r>
            <a:r>
              <a:rPr lang="fr-FR" dirty="0"/>
              <a:t>? </a:t>
            </a:r>
            <a:r>
              <a:rPr lang="fr-FR" dirty="0" err="1"/>
              <a:t>E-p</a:t>
            </a:r>
            <a:r>
              <a:rPr lang="fr-FR" dirty="0"/>
              <a:t> (2%) </a:t>
            </a:r>
            <a:r>
              <a:rPr lang="fr-FR" dirty="0" err="1"/>
              <a:t>matching</a:t>
            </a:r>
            <a:r>
              <a:rPr lang="fr-FR" dirty="0"/>
              <a:t> for background rejection (𝜎</a:t>
            </a:r>
            <a:r>
              <a:rPr lang="fr-FR" baseline="-25000" dirty="0"/>
              <a:t>E</a:t>
            </a:r>
            <a:r>
              <a:rPr lang="fr-FR" dirty="0"/>
              <a:t> ~ few % </a:t>
            </a:r>
            <a:r>
              <a:rPr lang="fr-FR" dirty="0" err="1"/>
              <a:t>prob</a:t>
            </a:r>
            <a:r>
              <a:rPr lang="fr-FR" dirty="0"/>
              <a:t> OK)</a:t>
            </a:r>
          </a:p>
          <a:p>
            <a:r>
              <a:rPr lang="fr-FR" dirty="0"/>
              <a:t>Muons important: active muon </a:t>
            </a:r>
            <a:r>
              <a:rPr lang="fr-FR" dirty="0" err="1"/>
              <a:t>filter</a:t>
            </a:r>
            <a:r>
              <a:rPr lang="fr-FR" dirty="0"/>
              <a:t> – </a:t>
            </a:r>
            <a:r>
              <a:rPr lang="fr-FR" dirty="0" err="1"/>
              <a:t>see</a:t>
            </a:r>
            <a:r>
              <a:rPr lang="fr-FR" dirty="0"/>
              <a:t> muon </a:t>
            </a:r>
            <a:r>
              <a:rPr lang="fr-FR" dirty="0" err="1"/>
              <a:t>track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calo.</a:t>
            </a:r>
          </a:p>
        </p:txBody>
      </p:sp>
      <p:pic>
        <p:nvPicPr>
          <p:cNvPr id="12" name="Picture 11" descr="A picture containing ball&#10;&#10;Description automatically generated">
            <a:extLst>
              <a:ext uri="{FF2B5EF4-FFF2-40B4-BE49-F238E27FC236}">
                <a16:creationId xmlns:a16="http://schemas.microsoft.com/office/drawing/2014/main" id="{1C91924F-7D3C-B749-A58C-7852CAE80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725" y="2870313"/>
            <a:ext cx="3692419" cy="30224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C88AA71-0112-ED4A-8B6C-3CEB1BECD1AF}"/>
              </a:ext>
            </a:extLst>
          </p:cNvPr>
          <p:cNvSpPr txBox="1"/>
          <p:nvPr/>
        </p:nvSpPr>
        <p:spPr>
          <a:xfrm>
            <a:off x="864371" y="2536733"/>
            <a:ext cx="2565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EM Cal </a:t>
            </a:r>
            <a:r>
              <a:rPr lang="fr-FR" sz="1400" dirty="0" err="1"/>
              <a:t>layout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8-inch wafers</a:t>
            </a:r>
          </a:p>
          <a:p>
            <a:r>
              <a:rPr lang="fr-FR" sz="1400" dirty="0" err="1"/>
              <a:t>Inner</a:t>
            </a:r>
            <a:r>
              <a:rPr lang="fr-FR" sz="1400" dirty="0"/>
              <a:t> radius = 100cm</a:t>
            </a:r>
          </a:p>
        </p:txBody>
      </p:sp>
      <p:pic>
        <p:nvPicPr>
          <p:cNvPr id="15" name="Picture 14" descr="A close up of a map&#10;&#10;Description automatically generated">
            <a:extLst>
              <a:ext uri="{FF2B5EF4-FFF2-40B4-BE49-F238E27FC236}">
                <a16:creationId xmlns:a16="http://schemas.microsoft.com/office/drawing/2014/main" id="{30C29C4A-A14A-1F47-B48D-7BB598B593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95" r="2195" b="1"/>
          <a:stretch/>
        </p:blipFill>
        <p:spPr>
          <a:xfrm>
            <a:off x="3905250" y="4031413"/>
            <a:ext cx="1333500" cy="1054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DBE3220-1B98-8946-BCC9-71D2DAEB4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539" y="2616047"/>
            <a:ext cx="2581729" cy="1528104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AC20DA-5605-0D41-82F9-C6478950673B}"/>
              </a:ext>
            </a:extLst>
          </p:cNvPr>
          <p:cNvCxnSpPr>
            <a:cxnSpLocks/>
          </p:cNvCxnSpPr>
          <p:nvPr/>
        </p:nvCxnSpPr>
        <p:spPr>
          <a:xfrm flipV="1">
            <a:off x="2411228" y="4031413"/>
            <a:ext cx="1853167" cy="335286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7BA2AAC-EBD6-5C42-BCD7-FFB44A303486}"/>
              </a:ext>
            </a:extLst>
          </p:cNvPr>
          <p:cNvCxnSpPr>
            <a:cxnSpLocks/>
          </p:cNvCxnSpPr>
          <p:nvPr/>
        </p:nvCxnSpPr>
        <p:spPr>
          <a:xfrm>
            <a:off x="2411228" y="4681569"/>
            <a:ext cx="1929105" cy="422061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04B1C68F-AC10-9547-839F-BB18F9B6D5E6}"/>
              </a:ext>
            </a:extLst>
          </p:cNvPr>
          <p:cNvSpPr/>
          <p:nvPr/>
        </p:nvSpPr>
        <p:spPr>
          <a:xfrm>
            <a:off x="4268150" y="4292229"/>
            <a:ext cx="882708" cy="538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47AB6A-EFEA-C14E-981E-164596F4BDA0}"/>
              </a:ext>
            </a:extLst>
          </p:cNvPr>
          <p:cNvSpPr txBox="1"/>
          <p:nvPr/>
        </p:nvSpPr>
        <p:spPr>
          <a:xfrm>
            <a:off x="4063259" y="3580796"/>
            <a:ext cx="155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All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x2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1D98092-EAB4-C046-AF07-8C4129034887}"/>
              </a:ext>
            </a:extLst>
          </p:cNvPr>
          <p:cNvCxnSpPr>
            <a:cxnSpLocks/>
          </p:cNvCxnSpPr>
          <p:nvPr/>
        </p:nvCxnSpPr>
        <p:spPr>
          <a:xfrm flipH="1">
            <a:off x="4839048" y="3950128"/>
            <a:ext cx="182895" cy="3421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A circuit board&#10;&#10;Description automatically generated">
            <a:extLst>
              <a:ext uri="{FF2B5EF4-FFF2-40B4-BE49-F238E27FC236}">
                <a16:creationId xmlns:a16="http://schemas.microsoft.com/office/drawing/2014/main" id="{7E4F2B16-5EA1-3B4F-AB02-554D480785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1969" y="4753795"/>
            <a:ext cx="3754406" cy="164478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62E1D5D-C5DA-D04E-9185-52282BFC3E9A}"/>
              </a:ext>
            </a:extLst>
          </p:cNvPr>
          <p:cNvSpPr txBox="1"/>
          <p:nvPr/>
        </p:nvSpPr>
        <p:spPr>
          <a:xfrm>
            <a:off x="5834355" y="4442440"/>
            <a:ext cx="2993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Hadron </a:t>
            </a:r>
            <a:r>
              <a:rPr lang="fr-FR" dirty="0" err="1"/>
              <a:t>calorimeter</a:t>
            </a:r>
            <a:r>
              <a:rPr lang="fr-FR" dirty="0"/>
              <a:t> </a:t>
            </a:r>
            <a:r>
              <a:rPr lang="fr-FR" dirty="0" err="1"/>
              <a:t>SiPM+Tile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7088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0555" y="16988"/>
            <a:ext cx="5233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err="1">
                <a:solidFill>
                  <a:srgbClr val="0000FF"/>
                </a:solidFill>
              </a:rPr>
              <a:t>Muon</a:t>
            </a:r>
            <a:r>
              <a:rPr lang="en-US" sz="2400" u="sng" dirty="0">
                <a:solidFill>
                  <a:srgbClr val="0000FF"/>
                </a:solidFill>
              </a:rPr>
              <a:t> Measurement behind calorimeter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8059" y="487030"/>
            <a:ext cx="8887882" cy="2646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Muons</a:t>
            </a:r>
            <a:r>
              <a:rPr lang="en-US" dirty="0"/>
              <a:t> : from primary collision:</a:t>
            </a:r>
          </a:p>
          <a:p>
            <a:r>
              <a:rPr lang="en-US" sz="2000" dirty="0" err="1">
                <a:solidFill>
                  <a:srgbClr val="FF0000"/>
                </a:solidFill>
              </a:rPr>
              <a:t>Drell</a:t>
            </a:r>
            <a:r>
              <a:rPr lang="en-US" sz="2000" dirty="0">
                <a:solidFill>
                  <a:srgbClr val="FF0000"/>
                </a:solidFill>
              </a:rPr>
              <a:t>-Yan pairs, photo-produced J/</a:t>
            </a:r>
            <a:r>
              <a:rPr lang="en-US" sz="2000" dirty="0" err="1">
                <a:solidFill>
                  <a:srgbClr val="FF0000"/>
                </a:solidFill>
              </a:rPr>
              <a:t>ψ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dirty="0" err="1">
                <a:solidFill>
                  <a:srgbClr val="FF0000"/>
                </a:solidFill>
              </a:rPr>
              <a:t>ψ</a:t>
            </a:r>
            <a:r>
              <a:rPr lang="en-US" sz="2000" dirty="0">
                <a:solidFill>
                  <a:srgbClr val="FF0000"/>
                </a:solidFill>
              </a:rPr>
              <a:t>(2S), Υ</a:t>
            </a:r>
            <a:r>
              <a:rPr lang="en-US" sz="2000" baseline="-25000" dirty="0">
                <a:solidFill>
                  <a:srgbClr val="FF0000"/>
                </a:solidFill>
              </a:rPr>
              <a:t>1,2,3</a:t>
            </a:r>
            <a:r>
              <a:rPr lang="en-US" sz="2000" dirty="0">
                <a:solidFill>
                  <a:srgbClr val="FF0000"/>
                </a:solidFill>
              </a:rPr>
              <a:t> and </a:t>
            </a:r>
            <a:r>
              <a:rPr lang="en-US" sz="2000" dirty="0" err="1">
                <a:solidFill>
                  <a:srgbClr val="FF0000"/>
                </a:solidFill>
              </a:rPr>
              <a:t>γγ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sz="2000" dirty="0" err="1">
                <a:solidFill>
                  <a:srgbClr val="FF0000"/>
                </a:solidFill>
              </a:rPr>
              <a:t>μ</a:t>
            </a:r>
            <a:r>
              <a:rPr lang="en-US" sz="2000" baseline="30000" dirty="0" err="1">
                <a:solidFill>
                  <a:srgbClr val="FF0000"/>
                </a:solidFill>
              </a:rPr>
              <a:t>+</a:t>
            </a:r>
            <a:r>
              <a:rPr lang="en-US" sz="2000" dirty="0" err="1">
                <a:solidFill>
                  <a:srgbClr val="FF0000"/>
                </a:solidFill>
              </a:rPr>
              <a:t>μ</a:t>
            </a:r>
            <a:r>
              <a:rPr lang="en-US" sz="2000" baseline="30000" dirty="0">
                <a:solidFill>
                  <a:srgbClr val="FF0000"/>
                </a:solidFill>
              </a:rPr>
              <a:t>-</a:t>
            </a:r>
            <a:r>
              <a:rPr lang="en-US" sz="2000" dirty="0">
                <a:solidFill>
                  <a:srgbClr val="FF0000"/>
                </a:solidFill>
              </a:rPr>
              <a:t> (especially in AA)</a:t>
            </a:r>
          </a:p>
          <a:p>
            <a:r>
              <a:rPr lang="en-US" dirty="0"/>
              <a:t>        Some acceptance for measuring both! What is it?</a:t>
            </a:r>
          </a:p>
          <a:p>
            <a:r>
              <a:rPr lang="en-US" dirty="0"/>
              <a:t>          Almost prompt, from </a:t>
            </a:r>
            <a:r>
              <a:rPr lang="en-US" sz="2000" dirty="0">
                <a:solidFill>
                  <a:srgbClr val="FF0000"/>
                </a:solidFill>
              </a:rPr>
              <a:t>c, b decays. Note BR ( D</a:t>
            </a:r>
            <a:r>
              <a:rPr lang="en-US" sz="2000" baseline="30000" dirty="0">
                <a:solidFill>
                  <a:srgbClr val="FF0000"/>
                </a:solidFill>
              </a:rPr>
              <a:t>0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 μ + X) = 6.7%</a:t>
            </a:r>
          </a:p>
          <a:p>
            <a:r>
              <a:rPr lang="en-US" dirty="0">
                <a:sym typeface="Wingdings"/>
              </a:rPr>
              <a:t>Background from π, K </a:t>
            </a:r>
            <a:r>
              <a:rPr lang="en-US" dirty="0" err="1">
                <a:sym typeface="Wingdings"/>
              </a:rPr>
              <a:t>etc</a:t>
            </a:r>
            <a:r>
              <a:rPr lang="en-US" dirty="0">
                <a:sym typeface="Wingdings"/>
              </a:rPr>
              <a:t> decays. </a:t>
            </a:r>
            <a:r>
              <a:rPr lang="en-US" dirty="0" err="1">
                <a:sym typeface="Wingdings"/>
              </a:rPr>
              <a:t>γcτ</a:t>
            </a:r>
            <a:r>
              <a:rPr lang="en-US" dirty="0">
                <a:sym typeface="Wingdings"/>
              </a:rPr>
              <a:t>(π) at 2.8 </a:t>
            </a:r>
            <a:r>
              <a:rPr lang="en-US" dirty="0" err="1">
                <a:sym typeface="Wingdings"/>
              </a:rPr>
              <a:t>TeV</a:t>
            </a:r>
            <a:r>
              <a:rPr lang="en-US" dirty="0">
                <a:sym typeface="Wingdings"/>
              </a:rPr>
              <a:t> = 150 km, . </a:t>
            </a:r>
            <a:r>
              <a:rPr lang="el-GR" dirty="0">
                <a:sym typeface="Wingdings"/>
              </a:rPr>
              <a:t>γ</a:t>
            </a:r>
            <a:r>
              <a:rPr lang="en-US" dirty="0" err="1">
                <a:sym typeface="Wingdings"/>
              </a:rPr>
              <a:t>cτ</a:t>
            </a:r>
            <a:r>
              <a:rPr lang="en-US" dirty="0">
                <a:sym typeface="Wingdings"/>
              </a:rPr>
              <a:t>(K</a:t>
            </a:r>
            <a:r>
              <a:rPr lang="en-US" baseline="30000" dirty="0">
                <a:sym typeface="Wingdings"/>
              </a:rPr>
              <a:t>+</a:t>
            </a:r>
            <a:r>
              <a:rPr lang="en-US" dirty="0">
                <a:sym typeface="Wingdings"/>
              </a:rPr>
              <a:t>) = 70 km</a:t>
            </a:r>
          </a:p>
          <a:p>
            <a:r>
              <a:rPr lang="en-US" dirty="0">
                <a:sym typeface="Wingdings"/>
              </a:rPr>
              <a:t>Background from upstream interactions in pipes etc. </a:t>
            </a:r>
          </a:p>
          <a:p>
            <a:r>
              <a:rPr lang="en-US" dirty="0">
                <a:sym typeface="Wingdings"/>
              </a:rPr>
              <a:t>Momentum from upstream tracking, penetration and energy loss (</a:t>
            </a:r>
            <a:r>
              <a:rPr lang="en-US" dirty="0" err="1">
                <a:sym typeface="Wingdings"/>
              </a:rPr>
              <a:t>fn</a:t>
            </a:r>
            <a:r>
              <a:rPr lang="en-US" dirty="0">
                <a:sym typeface="Wingdings"/>
              </a:rPr>
              <a:t>(E)) through calorimeter</a:t>
            </a:r>
          </a:p>
          <a:p>
            <a:r>
              <a:rPr lang="en-US" dirty="0">
                <a:solidFill>
                  <a:srgbClr val="0000FF"/>
                </a:solidFill>
                <a:sym typeface="Wingdings"/>
              </a:rPr>
              <a:t>TRD signals consistent with m = p/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γ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 = m(μ)    (= m(π) , no separation.)</a:t>
            </a:r>
            <a:endParaRPr lang="en-US" dirty="0">
              <a:sym typeface="Wingdings"/>
            </a:endParaRPr>
          </a:p>
          <a:p>
            <a:endParaRPr lang="en-US" dirty="0"/>
          </a:p>
        </p:txBody>
      </p:sp>
      <p:pic>
        <p:nvPicPr>
          <p:cNvPr id="2" name="Picture 1" descr="Screenshot 2015-09-29 09.28.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1" t="10462" r="4152" b="7730"/>
          <a:stretch/>
        </p:blipFill>
        <p:spPr>
          <a:xfrm>
            <a:off x="2954528" y="2856336"/>
            <a:ext cx="5347644" cy="352411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7123329" y="5527937"/>
            <a:ext cx="42374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050663" y="5503215"/>
            <a:ext cx="569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HERE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8678-D6BC-7748-ABAE-EB5F5D83EE28}" type="datetime1">
              <a:rPr lang="fr-FR" smtClean="0"/>
              <a:t>17/12/2019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727" y="5544302"/>
            <a:ext cx="3069302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Many possible technologies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~ m</a:t>
            </a:r>
            <a:r>
              <a:rPr lang="en-US" sz="2000" baseline="30000" dirty="0">
                <a:solidFill>
                  <a:srgbClr val="FF0000"/>
                </a:solidFill>
              </a:rPr>
              <a:t>2</a:t>
            </a:r>
            <a:r>
              <a:rPr lang="en-US" sz="2000" dirty="0">
                <a:solidFill>
                  <a:srgbClr val="FF0000"/>
                </a:solidFill>
              </a:rPr>
              <a:t> so high performance</a:t>
            </a:r>
          </a:p>
        </p:txBody>
      </p:sp>
    </p:spTree>
    <p:extLst>
      <p:ext uri="{BB962C8B-B14F-4D97-AF65-F5344CB8AC3E}">
        <p14:creationId xmlns:p14="http://schemas.microsoft.com/office/powerpoint/2010/main" val="1304799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C5B6B5A-48A6-AB44-9853-8B46B925E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49159"/>
            <a:ext cx="8178799" cy="455968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EE722-63AD-0148-BFD4-39EADFD5D5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7C8F6962-5D00-B34E-99C6-1113244AF98C}" type="datetime1">
              <a:rPr lang="en-US" smtClean="0"/>
              <a:pPr defTabSz="914400">
                <a:spcAft>
                  <a:spcPts val="600"/>
                </a:spcAft>
              </a:pPr>
              <a:t>12/17/19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357A8-A464-2A48-AF54-C80CE1235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95D53-9AA5-3747-933B-8A4732EF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4E0D28CA-AB00-074F-B7EB-9B0005E7E498}" type="slidenum">
              <a:rPr lang="en-US" smtClean="0"/>
              <a:pPr defTabSz="914400">
                <a:spcAft>
                  <a:spcPts val="600"/>
                </a:spcAft>
              </a:pPr>
              <a:t>25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532BBC-D9C7-3F4F-B228-86CA9E4E23A4}"/>
              </a:ext>
            </a:extLst>
          </p:cNvPr>
          <p:cNvSpPr txBox="1"/>
          <p:nvPr/>
        </p:nvSpPr>
        <p:spPr>
          <a:xfrm>
            <a:off x="934721" y="216621"/>
            <a:ext cx="7274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Ralf </a:t>
            </a:r>
            <a:r>
              <a:rPr lang="fr-FR" dirty="0" err="1"/>
              <a:t>Ulrich’s</a:t>
            </a:r>
            <a:r>
              <a:rPr lang="fr-FR" dirty="0"/>
              <a:t> talk : </a:t>
            </a:r>
            <a:r>
              <a:rPr lang="fr-FR" sz="2000" dirty="0">
                <a:solidFill>
                  <a:srgbClr val="0432FF"/>
                </a:solidFill>
              </a:rPr>
              <a:t>Muon </a:t>
            </a:r>
            <a:r>
              <a:rPr lang="fr-FR" sz="2000" dirty="0" err="1">
                <a:solidFill>
                  <a:srgbClr val="0432FF"/>
                </a:solidFill>
              </a:rPr>
              <a:t>excess</a:t>
            </a:r>
            <a:r>
              <a:rPr lang="fr-FR" sz="2000" dirty="0">
                <a:solidFill>
                  <a:srgbClr val="0432FF"/>
                </a:solidFill>
              </a:rPr>
              <a:t> </a:t>
            </a:r>
            <a:r>
              <a:rPr lang="fr-FR" sz="2000" dirty="0" err="1">
                <a:solidFill>
                  <a:srgbClr val="0432FF"/>
                </a:solidFill>
              </a:rPr>
              <a:t>now</a:t>
            </a:r>
            <a:r>
              <a:rPr lang="fr-FR" sz="2000" dirty="0">
                <a:solidFill>
                  <a:srgbClr val="0432FF"/>
                </a:solidFill>
              </a:rPr>
              <a:t> ~ 8𝜎 </a:t>
            </a:r>
            <a:r>
              <a:rPr lang="fr-FR" sz="2000" dirty="0" err="1">
                <a:solidFill>
                  <a:srgbClr val="0432FF"/>
                </a:solidFill>
              </a:rPr>
              <a:t>combining</a:t>
            </a:r>
            <a:r>
              <a:rPr lang="fr-FR" sz="2000" dirty="0">
                <a:solidFill>
                  <a:srgbClr val="0432FF"/>
                </a:solidFill>
              </a:rPr>
              <a:t> </a:t>
            </a:r>
            <a:r>
              <a:rPr lang="fr-FR" sz="2000" dirty="0" err="1">
                <a:solidFill>
                  <a:srgbClr val="0432FF"/>
                </a:solidFill>
              </a:rPr>
              <a:t>experiments</a:t>
            </a:r>
            <a:endParaRPr lang="fr-FR" sz="2000" baseline="300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32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7C03-5CF2-F44D-93A3-4DEC476FE7F9}" type="datetime1">
              <a:rPr lang="fr-FR" smtClean="0"/>
              <a:t>17/12/2019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58FF3A-5C76-2D48-B122-0F2CA4385042}"/>
              </a:ext>
            </a:extLst>
          </p:cNvPr>
          <p:cNvSpPr txBox="1"/>
          <p:nvPr/>
        </p:nvSpPr>
        <p:spPr>
          <a:xfrm>
            <a:off x="1254396" y="280220"/>
            <a:ext cx="5765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>
                <a:solidFill>
                  <a:srgbClr val="0432FF"/>
                </a:solidFill>
              </a:rPr>
              <a:t>Forward</a:t>
            </a:r>
            <a:r>
              <a:rPr lang="fr-FR" b="1" u="sng" dirty="0">
                <a:solidFill>
                  <a:srgbClr val="0432FF"/>
                </a:solidFill>
              </a:rPr>
              <a:t> production of </a:t>
            </a:r>
            <a:r>
              <a:rPr lang="fr-FR" b="1" u="sng" dirty="0" err="1">
                <a:solidFill>
                  <a:srgbClr val="0432FF"/>
                </a:solidFill>
              </a:rPr>
              <a:t>antinuclei</a:t>
            </a:r>
            <a:r>
              <a:rPr lang="fr-FR" b="1" u="sng" dirty="0">
                <a:solidFill>
                  <a:srgbClr val="0432FF"/>
                </a:solidFill>
              </a:rPr>
              <a:t> : </a:t>
            </a:r>
            <a:r>
              <a:rPr lang="fr-FR" b="1" u="sng" dirty="0" err="1">
                <a:solidFill>
                  <a:srgbClr val="0432FF"/>
                </a:solidFill>
              </a:rPr>
              <a:t>antideuterons</a:t>
            </a:r>
            <a:r>
              <a:rPr lang="fr-FR" b="1" u="sng" dirty="0">
                <a:solidFill>
                  <a:srgbClr val="0432FF"/>
                </a:solidFill>
              </a:rPr>
              <a:t>, </a:t>
            </a:r>
            <a:r>
              <a:rPr lang="fr-FR" b="1" u="sng" dirty="0" err="1">
                <a:solidFill>
                  <a:srgbClr val="0432FF"/>
                </a:solidFill>
              </a:rPr>
              <a:t>anti-He</a:t>
            </a:r>
            <a:r>
              <a:rPr lang="fr-FR" b="1" u="sng" dirty="0">
                <a:solidFill>
                  <a:srgbClr val="0432FF"/>
                </a:solidFill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5BD87F-E320-314D-BCDC-A8ED2254713D}"/>
                  </a:ext>
                </a:extLst>
              </p:cNvPr>
              <p:cNvSpPr txBox="1"/>
              <p:nvPr/>
            </p:nvSpPr>
            <p:spPr>
              <a:xfrm>
                <a:off x="342213" y="814268"/>
                <a:ext cx="7952049" cy="5724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>
                    <a:solidFill>
                      <a:srgbClr val="FF0000"/>
                    </a:solidFill>
                  </a:rPr>
                  <a:t>Antideuterons</a:t>
                </a:r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</a:rPr>
                  <a:t>discovered</a:t>
                </a:r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/>
                  <a:t>at the CERN PS (1965), </a:t>
                </a:r>
                <a:r>
                  <a:rPr lang="fr-FR" dirty="0" err="1"/>
                  <a:t>seen</a:t>
                </a:r>
                <a:r>
                  <a:rPr lang="fr-FR" dirty="0"/>
                  <a:t> at AGS, </a:t>
                </a:r>
                <a:r>
                  <a:rPr lang="fr-FR" dirty="0" err="1"/>
                  <a:t>Serphukov</a:t>
                </a:r>
                <a:r>
                  <a:rPr lang="fr-FR" dirty="0"/>
                  <a:t>, NAL.</a:t>
                </a:r>
              </a:p>
              <a:p>
                <a:endParaRPr lang="fr-FR" dirty="0"/>
              </a:p>
              <a:p>
                <a:r>
                  <a:rPr lang="fr-FR" dirty="0" err="1"/>
                  <a:t>Observed</a:t>
                </a:r>
                <a:r>
                  <a:rPr lang="fr-FR" dirty="0"/>
                  <a:t> at the first pp-</a:t>
                </a:r>
                <a:r>
                  <a:rPr lang="fr-FR" dirty="0" err="1"/>
                  <a:t>collider</a:t>
                </a:r>
                <a:r>
                  <a:rPr lang="fr-FR" dirty="0"/>
                  <a:t> (ISR) at large angles:</a:t>
                </a:r>
              </a:p>
              <a:p>
                <a:r>
                  <a:rPr lang="fr-FR" sz="1600" dirty="0" err="1"/>
                  <a:t>B.Alper</a:t>
                </a:r>
                <a:r>
                  <a:rPr lang="fr-FR" sz="1600" dirty="0"/>
                  <a:t> et al., </a:t>
                </a:r>
                <a:r>
                  <a:rPr lang="fr-FR" sz="1600" dirty="0" err="1"/>
                  <a:t>Phys.Lett</a:t>
                </a:r>
                <a:r>
                  <a:rPr lang="fr-FR" sz="1600" dirty="0"/>
                  <a:t>. 46B (1973) p.265 : </a:t>
                </a:r>
                <a:r>
                  <a:rPr lang="fr-FR" sz="1600" dirty="0" err="1"/>
                  <a:t>dbar</a:t>
                </a:r>
                <a:r>
                  <a:rPr lang="fr-FR" sz="1600" dirty="0"/>
                  <a:t>/π- = (5 </a:t>
                </a:r>
                <a14:m>
                  <m:oMath xmlns:m="http://schemas.openxmlformats.org/officeDocument/2006/math">
                    <m:r>
                      <a:rPr lang="fr-F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600" dirty="0"/>
                  <a:t>1) 10</a:t>
                </a:r>
                <a:r>
                  <a:rPr lang="fr-FR" sz="1600" baseline="30000" dirty="0"/>
                  <a:t>-5</a:t>
                </a:r>
              </a:p>
              <a:p>
                <a:r>
                  <a:rPr lang="fr-FR" dirty="0"/>
                  <a:t>and </a:t>
                </a:r>
                <a:r>
                  <a:rPr lang="fr-FR" dirty="0" err="1"/>
                  <a:t>small</a:t>
                </a:r>
                <a:r>
                  <a:rPr lang="fr-FR" dirty="0"/>
                  <a:t> angles:</a:t>
                </a:r>
              </a:p>
              <a:p>
                <a:r>
                  <a:rPr lang="fr-FR" sz="1600" dirty="0" err="1"/>
                  <a:t>M.G.Albrow</a:t>
                </a:r>
                <a:r>
                  <a:rPr lang="fr-FR" sz="1600" dirty="0"/>
                  <a:t> et al., </a:t>
                </a:r>
                <a:r>
                  <a:rPr lang="fr-FR" sz="1600" dirty="0" err="1"/>
                  <a:t>Nucl.Phys.B</a:t>
                </a:r>
                <a:r>
                  <a:rPr lang="fr-FR" sz="1600" dirty="0"/>
                  <a:t> 97 (1975) p.189 : dbar/π- = </a:t>
                </a:r>
                <a:r>
                  <a:rPr lang="fr-FR" sz="1600" dirty="0">
                    <a:latin typeface="+mj-lt"/>
                  </a:rPr>
                  <a:t>(7.6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2.3</m:t>
                    </m:r>
                  </m:oMath>
                </a14:m>
                <a:r>
                  <a:rPr lang="fr-FR" sz="1600" dirty="0">
                    <a:latin typeface="+mj-lt"/>
                  </a:rPr>
                  <a:t>) </a:t>
                </a:r>
                <a:r>
                  <a:rPr lang="fr-FR" sz="1600" dirty="0"/>
                  <a:t>10</a:t>
                </a:r>
                <a:r>
                  <a:rPr lang="fr-FR" sz="1600" baseline="30000" dirty="0"/>
                  <a:t>-6</a:t>
                </a:r>
              </a:p>
              <a:p>
                <a:endParaRPr lang="fr-FR" baseline="30000" dirty="0"/>
              </a:p>
              <a:p>
                <a:r>
                  <a:rPr lang="fr-FR" dirty="0" err="1"/>
                  <a:t>Those</a:t>
                </a:r>
                <a:r>
                  <a:rPr lang="fr-FR" dirty="0"/>
                  <a:t> </a:t>
                </a:r>
                <a:r>
                  <a:rPr lang="fr-FR" dirty="0" err="1"/>
                  <a:t>were</a:t>
                </a:r>
                <a:r>
                  <a:rPr lang="fr-FR" dirty="0"/>
                  <a:t> </a:t>
                </a:r>
                <a:r>
                  <a:rPr lang="fr-FR" dirty="0" err="1"/>
                  <a:t>searches</a:t>
                </a:r>
                <a:r>
                  <a:rPr lang="fr-FR" dirty="0"/>
                  <a:t> for new </a:t>
                </a:r>
                <a:r>
                  <a:rPr lang="fr-FR" dirty="0" err="1"/>
                  <a:t>charged</a:t>
                </a:r>
                <a:r>
                  <a:rPr lang="fr-FR" dirty="0"/>
                  <a:t> long-</a:t>
                </a:r>
                <a:r>
                  <a:rPr lang="fr-FR" dirty="0" err="1"/>
                  <a:t>lived</a:t>
                </a:r>
                <a:r>
                  <a:rPr lang="fr-FR" dirty="0"/>
                  <a:t> </a:t>
                </a:r>
                <a:r>
                  <a:rPr lang="fr-FR" dirty="0" err="1"/>
                  <a:t>particles</a:t>
                </a:r>
                <a:r>
                  <a:rPr lang="fr-FR" dirty="0"/>
                  <a:t>. </a:t>
                </a:r>
              </a:p>
              <a:p>
                <a:endParaRPr lang="fr-FR" baseline="30000" dirty="0"/>
              </a:p>
              <a:p>
                <a:r>
                  <a:rPr lang="fr-FR" b="1" dirty="0">
                    <a:solidFill>
                      <a:srgbClr val="0432FF"/>
                    </a:solidFill>
                  </a:rPr>
                  <a:t>How </a:t>
                </a:r>
                <a:r>
                  <a:rPr lang="fr-FR" b="1" dirty="0" err="1">
                    <a:solidFill>
                      <a:srgbClr val="0432FF"/>
                    </a:solidFill>
                  </a:rPr>
                  <a:t>produced</a:t>
                </a:r>
                <a:r>
                  <a:rPr lang="fr-FR" b="1" dirty="0">
                    <a:solidFill>
                      <a:srgbClr val="0432FF"/>
                    </a:solidFill>
                  </a:rPr>
                  <a:t> in pp? </a:t>
                </a:r>
                <a:r>
                  <a:rPr lang="fr-FR" dirty="0"/>
                  <a:t>Coalescence model. </a:t>
                </a:r>
              </a:p>
              <a:p>
                <a:r>
                  <a:rPr lang="fr-FR" dirty="0" err="1"/>
                  <a:t>pbar</a:t>
                </a:r>
                <a:r>
                  <a:rPr lang="fr-FR" dirty="0"/>
                  <a:t> + </a:t>
                </a:r>
                <a:r>
                  <a:rPr lang="fr-FR" dirty="0" err="1"/>
                  <a:t>nbar</a:t>
                </a:r>
                <a:r>
                  <a:rPr lang="fr-FR" dirty="0"/>
                  <a:t> close in phase </a:t>
                </a:r>
                <a:r>
                  <a:rPr lang="fr-FR" dirty="0" err="1"/>
                  <a:t>space</a:t>
                </a:r>
                <a:r>
                  <a:rPr lang="fr-FR" dirty="0"/>
                  <a:t>  (&lt; p</a:t>
                </a:r>
                <a:r>
                  <a:rPr lang="fr-FR" baseline="-25000" dirty="0"/>
                  <a:t>0</a:t>
                </a:r>
                <a:r>
                  <a:rPr lang="fr-FR" dirty="0"/>
                  <a:t> </a:t>
                </a:r>
                <a:r>
                  <a:rPr lang="fr-FR" dirty="0" err="1"/>
                  <a:t>parameter</a:t>
                </a:r>
                <a:r>
                  <a:rPr lang="fr-FR" dirty="0"/>
                  <a:t> ~ 25 MeV?) stick </a:t>
                </a:r>
                <a:r>
                  <a:rPr lang="fr-FR" dirty="0" err="1"/>
                  <a:t>together</a:t>
                </a:r>
                <a:r>
                  <a:rPr lang="fr-FR" dirty="0"/>
                  <a:t>.</a:t>
                </a:r>
              </a:p>
              <a:p>
                <a:endParaRPr lang="fr-FR" dirty="0"/>
              </a:p>
              <a:p>
                <a:r>
                  <a:rPr lang="fr-FR" dirty="0" err="1"/>
                  <a:t>Renewed</a:t>
                </a:r>
                <a:r>
                  <a:rPr lang="fr-FR" dirty="0"/>
                  <a:t> </a:t>
                </a:r>
                <a:r>
                  <a:rPr lang="fr-FR" dirty="0" err="1"/>
                  <a:t>interest</a:t>
                </a:r>
                <a:r>
                  <a:rPr lang="fr-FR" dirty="0"/>
                  <a:t> for </a:t>
                </a:r>
                <a:r>
                  <a:rPr lang="fr-FR" b="1" dirty="0" err="1">
                    <a:solidFill>
                      <a:srgbClr val="0432FF"/>
                    </a:solidFill>
                  </a:rPr>
                  <a:t>dark</a:t>
                </a:r>
                <a:r>
                  <a:rPr lang="fr-FR" b="1" dirty="0">
                    <a:solidFill>
                      <a:srgbClr val="0432FF"/>
                    </a:solidFill>
                  </a:rPr>
                  <a:t> </a:t>
                </a:r>
                <a:r>
                  <a:rPr lang="fr-FR" b="1" dirty="0" err="1">
                    <a:solidFill>
                      <a:srgbClr val="0432FF"/>
                    </a:solidFill>
                  </a:rPr>
                  <a:t>matter</a:t>
                </a:r>
                <a:r>
                  <a:rPr lang="fr-FR" b="1" dirty="0">
                    <a:solidFill>
                      <a:srgbClr val="0432FF"/>
                    </a:solidFill>
                  </a:rPr>
                  <a:t> annihilations in </a:t>
                </a:r>
                <a:r>
                  <a:rPr lang="fr-FR" b="1" dirty="0" err="1">
                    <a:solidFill>
                      <a:srgbClr val="0432FF"/>
                    </a:solidFill>
                  </a:rPr>
                  <a:t>galaxy</a:t>
                </a:r>
                <a:r>
                  <a:rPr lang="fr-FR" b="1" dirty="0">
                    <a:solidFill>
                      <a:srgbClr val="0432FF"/>
                    </a:solidFill>
                  </a:rPr>
                  <a:t> center</a:t>
                </a:r>
                <a:endParaRPr lang="fr-FR" dirty="0"/>
              </a:p>
              <a:p>
                <a:r>
                  <a:rPr lang="fr-FR" dirty="0" err="1"/>
                  <a:t>Need</a:t>
                </a:r>
                <a:r>
                  <a:rPr lang="fr-FR" dirty="0"/>
                  <a:t> to know Standard Model production. (</a:t>
                </a:r>
                <a:r>
                  <a:rPr lang="fr-FR" dirty="0" err="1"/>
                  <a:t>Cholin’s</a:t>
                </a:r>
                <a:r>
                  <a:rPr lang="fr-FR" dirty="0"/>
                  <a:t> talk at Dublin 2019)</a:t>
                </a:r>
              </a:p>
              <a:p>
                <a:endParaRPr lang="fr-FR" dirty="0"/>
              </a:p>
              <a:p>
                <a:r>
                  <a:rPr lang="fr-FR" b="1" dirty="0" err="1">
                    <a:solidFill>
                      <a:srgbClr val="0432FF"/>
                    </a:solidFill>
                  </a:rPr>
                  <a:t>Very</a:t>
                </a:r>
                <a:r>
                  <a:rPr lang="fr-FR" b="1" dirty="0">
                    <a:solidFill>
                      <a:srgbClr val="0432FF"/>
                    </a:solidFill>
                  </a:rPr>
                  <a:t> clean signature in SAS: </a:t>
                </a:r>
              </a:p>
              <a:p>
                <a:r>
                  <a:rPr lang="fr-FR" b="1" dirty="0" err="1">
                    <a:solidFill>
                      <a:srgbClr val="FF0000"/>
                    </a:solidFill>
                  </a:rPr>
                  <a:t>Negative</a:t>
                </a:r>
                <a:r>
                  <a:rPr lang="fr-FR" b="1" dirty="0">
                    <a:solidFill>
                      <a:srgbClr val="FF0000"/>
                    </a:solidFill>
                  </a:rPr>
                  <a:t> </a:t>
                </a:r>
                <a:r>
                  <a:rPr lang="fr-FR" b="1" dirty="0" err="1">
                    <a:solidFill>
                      <a:srgbClr val="FF0000"/>
                    </a:solidFill>
                  </a:rPr>
                  <a:t>curvature</a:t>
                </a:r>
                <a:r>
                  <a:rPr lang="fr-FR" b="1" dirty="0">
                    <a:solidFill>
                      <a:srgbClr val="FF0000"/>
                    </a:solidFill>
                  </a:rPr>
                  <a:t> - &gt; p/Q, </a:t>
                </a:r>
                <a:r>
                  <a:rPr lang="fr-FR" b="1" dirty="0" err="1">
                    <a:solidFill>
                      <a:srgbClr val="FF0000"/>
                    </a:solidFill>
                  </a:rPr>
                  <a:t>dE</a:t>
                </a:r>
                <a:r>
                  <a:rPr lang="fr-FR" b="1" dirty="0">
                    <a:solidFill>
                      <a:srgbClr val="FF0000"/>
                    </a:solidFill>
                  </a:rPr>
                  <a:t>/dx - &gt; |Q|, </a:t>
                </a:r>
                <a:r>
                  <a:rPr lang="fr-FR" b="1" dirty="0" err="1">
                    <a:solidFill>
                      <a:srgbClr val="FF0000"/>
                    </a:solidFill>
                  </a:rPr>
                  <a:t>Calorimeter</a:t>
                </a:r>
                <a:r>
                  <a:rPr lang="fr-FR" b="1" dirty="0">
                    <a:solidFill>
                      <a:srgbClr val="FF0000"/>
                    </a:solidFill>
                  </a:rPr>
                  <a:t> - &gt; E, TRD - &gt;  E/m</a:t>
                </a:r>
              </a:p>
              <a:p>
                <a:endParaRPr lang="fr-FR" dirty="0"/>
              </a:p>
              <a:p>
                <a:r>
                  <a:rPr lang="fr-FR" b="1" dirty="0" err="1">
                    <a:solidFill>
                      <a:srgbClr val="0432FF"/>
                    </a:solidFill>
                  </a:rPr>
                  <a:t>Anything</a:t>
                </a:r>
                <a:r>
                  <a:rPr lang="fr-FR" b="1" dirty="0">
                    <a:solidFill>
                      <a:srgbClr val="0432FF"/>
                    </a:solidFill>
                  </a:rPr>
                  <a:t> </a:t>
                </a:r>
                <a:r>
                  <a:rPr lang="fr-FR" b="1" dirty="0" err="1">
                    <a:solidFill>
                      <a:srgbClr val="0432FF"/>
                    </a:solidFill>
                  </a:rPr>
                  <a:t>novel</a:t>
                </a:r>
                <a:r>
                  <a:rPr lang="fr-FR" b="1" dirty="0">
                    <a:solidFill>
                      <a:srgbClr val="0432FF"/>
                    </a:solidFill>
                  </a:rPr>
                  <a:t>? </a:t>
                </a:r>
                <a:r>
                  <a:rPr lang="fr-FR" dirty="0" err="1"/>
                  <a:t>E.g</a:t>
                </a:r>
                <a:r>
                  <a:rPr lang="fr-FR" dirty="0"/>
                  <a:t>. </a:t>
                </a:r>
                <a:r>
                  <a:rPr lang="fr-FR" dirty="0" err="1"/>
                  <a:t>strangelets</a:t>
                </a:r>
                <a:r>
                  <a:rPr lang="fr-FR" dirty="0"/>
                  <a:t> in </a:t>
                </a:r>
                <a:r>
                  <a:rPr lang="fr-FR" dirty="0" err="1"/>
                  <a:t>heavy</a:t>
                </a:r>
                <a:r>
                  <a:rPr lang="fr-FR" dirty="0"/>
                  <a:t> ion (</a:t>
                </a:r>
                <a:r>
                  <a:rPr lang="fr-FR" dirty="0" err="1"/>
                  <a:t>pO</a:t>
                </a:r>
                <a:r>
                  <a:rPr lang="fr-FR" dirty="0"/>
                  <a:t> and OO) fragmentation </a:t>
                </a:r>
                <a:r>
                  <a:rPr lang="fr-FR" dirty="0" err="1"/>
                  <a:t>region</a:t>
                </a:r>
                <a:r>
                  <a:rPr lang="fr-FR" dirty="0"/>
                  <a:t>?</a:t>
                </a:r>
              </a:p>
              <a:p>
                <a:r>
                  <a:rPr lang="fr-FR" dirty="0"/>
                  <a:t>(Light quasi-stable </a:t>
                </a:r>
                <a:r>
                  <a:rPr lang="fr-FR" dirty="0" err="1"/>
                  <a:t>nuclei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s-quarks </a:t>
                </a:r>
                <a:r>
                  <a:rPr lang="fr-FR" dirty="0" err="1"/>
                  <a:t>replacing</a:t>
                </a:r>
                <a:r>
                  <a:rPr lang="fr-FR" dirty="0"/>
                  <a:t> d-quarks -</a:t>
                </a:r>
                <a:r>
                  <a:rPr lang="fr-FR" dirty="0" err="1"/>
                  <a:t>unusual</a:t>
                </a:r>
                <a:r>
                  <a:rPr lang="fr-FR" dirty="0"/>
                  <a:t> Q/M)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5BD87F-E320-314D-BCDC-A8ED22547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213" y="814268"/>
                <a:ext cx="7952049" cy="5724644"/>
              </a:xfrm>
              <a:prstGeom prst="rect">
                <a:avLst/>
              </a:prstGeom>
              <a:blipFill>
                <a:blip r:embed="rId2"/>
                <a:stretch>
                  <a:fillRect l="-478" t="-4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2902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270E5-8CC7-AC47-8851-9C17498FB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B63D2-5805-E247-8441-9BBC627B5B2D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E9B0B-2384-494E-A110-C7F3F2D72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99ABD-7D0C-674E-8BB2-CB06B5F6C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27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272E59-3CD6-0345-8E29-B87E755560DB}"/>
              </a:ext>
            </a:extLst>
          </p:cNvPr>
          <p:cNvSpPr txBox="1"/>
          <p:nvPr/>
        </p:nvSpPr>
        <p:spPr>
          <a:xfrm>
            <a:off x="1047209" y="523343"/>
            <a:ext cx="7465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u="sng" dirty="0" err="1">
                <a:solidFill>
                  <a:srgbClr val="0432FF"/>
                </a:solidFill>
              </a:rPr>
              <a:t>Inelastic</a:t>
            </a:r>
            <a:r>
              <a:rPr lang="fr-FR" sz="2400" u="sng" dirty="0">
                <a:solidFill>
                  <a:srgbClr val="0432FF"/>
                </a:solidFill>
              </a:rPr>
              <a:t> (&amp; </a:t>
            </a:r>
            <a:r>
              <a:rPr lang="fr-FR" sz="2400" u="sng" dirty="0" err="1">
                <a:solidFill>
                  <a:srgbClr val="0432FF"/>
                </a:solidFill>
              </a:rPr>
              <a:t>elastic</a:t>
            </a:r>
            <a:r>
              <a:rPr lang="fr-FR" sz="2400" u="sng" dirty="0">
                <a:solidFill>
                  <a:srgbClr val="0432FF"/>
                </a:solidFill>
              </a:rPr>
              <a:t>?) cross sections of multi-</a:t>
            </a:r>
            <a:r>
              <a:rPr lang="fr-FR" sz="2400" u="sng" dirty="0" err="1">
                <a:solidFill>
                  <a:srgbClr val="0432FF"/>
                </a:solidFill>
              </a:rPr>
              <a:t>TeV</a:t>
            </a:r>
            <a:r>
              <a:rPr lang="fr-FR" sz="2400" u="sng" dirty="0">
                <a:solidFill>
                  <a:srgbClr val="0432FF"/>
                </a:solidFill>
              </a:rPr>
              <a:t> π</a:t>
            </a:r>
            <a:r>
              <a:rPr lang="fr-FR" sz="2400" u="sng" baseline="30000" dirty="0">
                <a:solidFill>
                  <a:srgbClr val="0432FF"/>
                </a:solidFill>
              </a:rPr>
              <a:t>±</a:t>
            </a:r>
            <a:r>
              <a:rPr lang="fr-FR" sz="2400" u="sng" dirty="0">
                <a:solidFill>
                  <a:srgbClr val="0432FF"/>
                </a:solidFill>
              </a:rPr>
              <a:t>, K</a:t>
            </a:r>
            <a:r>
              <a:rPr lang="fr-FR" sz="2400" u="sng" baseline="30000" dirty="0">
                <a:solidFill>
                  <a:srgbClr val="0432FF"/>
                </a:solidFill>
              </a:rPr>
              <a:t>±,</a:t>
            </a:r>
            <a:r>
              <a:rPr lang="fr-FR" sz="2400" u="sng" dirty="0">
                <a:solidFill>
                  <a:srgbClr val="0432FF"/>
                </a:solidFill>
              </a:rPr>
              <a:t> etc.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FE9A33-7510-B94F-A939-C5116D84C3C1}"/>
              </a:ext>
            </a:extLst>
          </p:cNvPr>
          <p:cNvSpPr txBox="1"/>
          <p:nvPr/>
        </p:nvSpPr>
        <p:spPr>
          <a:xfrm>
            <a:off x="766916" y="1135626"/>
            <a:ext cx="6638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IDEA:</a:t>
            </a:r>
          </a:p>
          <a:p>
            <a:r>
              <a:rPr lang="fr-FR" dirty="0" err="1"/>
              <a:t>Behind</a:t>
            </a:r>
            <a:r>
              <a:rPr lang="fr-FR" dirty="0"/>
              <a:t> TRD-</a:t>
            </a:r>
            <a:r>
              <a:rPr lang="fr-FR" dirty="0" err="1"/>
              <a:t>Tracker</a:t>
            </a:r>
            <a:r>
              <a:rPr lang="fr-FR" dirty="0"/>
              <a:t> have multi-</a:t>
            </a:r>
            <a:r>
              <a:rPr lang="fr-FR" dirty="0" err="1"/>
              <a:t>TeV</a:t>
            </a:r>
            <a:r>
              <a:rPr lang="fr-FR" dirty="0"/>
              <a:t> </a:t>
            </a:r>
            <a:r>
              <a:rPr lang="fr-FR" dirty="0" err="1"/>
              <a:t>identified</a:t>
            </a:r>
            <a:r>
              <a:rPr lang="fr-FR" dirty="0"/>
              <a:t> </a:t>
            </a:r>
            <a:r>
              <a:rPr lang="fr-FR" dirty="0">
                <a:solidFill>
                  <a:srgbClr val="0432FF"/>
                </a:solidFill>
              </a:rPr>
              <a:t>π</a:t>
            </a:r>
            <a:r>
              <a:rPr lang="fr-FR" baseline="30000" dirty="0">
                <a:solidFill>
                  <a:srgbClr val="0432FF"/>
                </a:solidFill>
              </a:rPr>
              <a:t>±</a:t>
            </a:r>
            <a:r>
              <a:rPr lang="fr-FR" dirty="0">
                <a:solidFill>
                  <a:srgbClr val="0432FF"/>
                </a:solidFill>
              </a:rPr>
              <a:t>, K</a:t>
            </a:r>
            <a:r>
              <a:rPr lang="fr-FR" baseline="30000" dirty="0">
                <a:solidFill>
                  <a:srgbClr val="0432FF"/>
                </a:solidFill>
              </a:rPr>
              <a:t>± </a:t>
            </a:r>
            <a:r>
              <a:rPr lang="fr-FR" dirty="0">
                <a:solidFill>
                  <a:srgbClr val="0432FF"/>
                </a:solidFill>
              </a:rPr>
              <a:t> </a:t>
            </a:r>
          </a:p>
          <a:p>
            <a:r>
              <a:rPr lang="fr-FR" dirty="0"/>
              <a:t>Can put in front of </a:t>
            </a:r>
            <a:r>
              <a:rPr lang="fr-FR" dirty="0" err="1"/>
              <a:t>calorimeter</a:t>
            </a:r>
            <a:r>
              <a:rPr lang="fr-FR" dirty="0"/>
              <a:t> a </a:t>
            </a:r>
            <a:r>
              <a:rPr lang="fr-FR" dirty="0" err="1"/>
              <a:t>thin</a:t>
            </a:r>
            <a:r>
              <a:rPr lang="fr-FR" dirty="0"/>
              <a:t> </a:t>
            </a:r>
            <a:r>
              <a:rPr lang="fr-FR" dirty="0" err="1"/>
              <a:t>target</a:t>
            </a:r>
            <a:r>
              <a:rPr lang="fr-FR" dirty="0"/>
              <a:t> </a:t>
            </a:r>
            <a:r>
              <a:rPr lang="fr-FR" dirty="0" err="1"/>
              <a:t>followed</a:t>
            </a:r>
            <a:r>
              <a:rPr lang="fr-FR" dirty="0"/>
              <a:t> by short </a:t>
            </a:r>
            <a:r>
              <a:rPr lang="fr-FR" dirty="0" err="1"/>
              <a:t>tracker</a:t>
            </a:r>
            <a:r>
              <a:rPr lang="fr-FR" dirty="0"/>
              <a:t>: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E218E29-553D-0E4C-9983-C1E04090DD6B}"/>
              </a:ext>
            </a:extLst>
          </p:cNvPr>
          <p:cNvCxnSpPr>
            <a:cxnSpLocks/>
          </p:cNvCxnSpPr>
          <p:nvPr/>
        </p:nvCxnSpPr>
        <p:spPr>
          <a:xfrm>
            <a:off x="1293460" y="2792361"/>
            <a:ext cx="2347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17D7C1D-11B3-514A-99E4-7318C6D40545}"/>
              </a:ext>
            </a:extLst>
          </p:cNvPr>
          <p:cNvCxnSpPr>
            <a:cxnSpLocks/>
          </p:cNvCxnSpPr>
          <p:nvPr/>
        </p:nvCxnSpPr>
        <p:spPr>
          <a:xfrm flipV="1">
            <a:off x="3765755" y="2654710"/>
            <a:ext cx="1233948" cy="117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8D9D4B-2829-8248-AD1A-F0A4164675AF}"/>
              </a:ext>
            </a:extLst>
          </p:cNvPr>
          <p:cNvCxnSpPr>
            <a:cxnSpLocks/>
          </p:cNvCxnSpPr>
          <p:nvPr/>
        </p:nvCxnSpPr>
        <p:spPr>
          <a:xfrm>
            <a:off x="3765755" y="2807110"/>
            <a:ext cx="1386348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1552D78-0604-4C49-BEBF-1AA26A2DE5EB}"/>
              </a:ext>
            </a:extLst>
          </p:cNvPr>
          <p:cNvCxnSpPr>
            <a:cxnSpLocks/>
          </p:cNvCxnSpPr>
          <p:nvPr/>
        </p:nvCxnSpPr>
        <p:spPr>
          <a:xfrm>
            <a:off x="3765755" y="2821858"/>
            <a:ext cx="1538748" cy="152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DAF5B75-D95F-7248-AD8C-42C0EA45AE10}"/>
              </a:ext>
            </a:extLst>
          </p:cNvPr>
          <p:cNvSpPr/>
          <p:nvPr/>
        </p:nvSpPr>
        <p:spPr>
          <a:xfrm>
            <a:off x="3645310" y="2396613"/>
            <a:ext cx="240890" cy="10028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673196-7919-404F-B03F-8DDB431849C1}"/>
              </a:ext>
            </a:extLst>
          </p:cNvPr>
          <p:cNvSpPr txBox="1"/>
          <p:nvPr/>
        </p:nvSpPr>
        <p:spPr>
          <a:xfrm>
            <a:off x="1622396" y="243040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π</a:t>
            </a:r>
            <a:r>
              <a:rPr lang="fr-FR" baseline="30000" dirty="0">
                <a:solidFill>
                  <a:srgbClr val="0432FF"/>
                </a:solidFill>
              </a:rPr>
              <a:t>±</a:t>
            </a:r>
            <a:r>
              <a:rPr lang="fr-FR" dirty="0">
                <a:solidFill>
                  <a:srgbClr val="0432FF"/>
                </a:solidFill>
              </a:rPr>
              <a:t>, K</a:t>
            </a:r>
            <a:r>
              <a:rPr lang="fr-FR" baseline="30000" dirty="0">
                <a:solidFill>
                  <a:srgbClr val="0432FF"/>
                </a:solidFill>
              </a:rPr>
              <a:t>±</a:t>
            </a:r>
            <a:endParaRPr lang="fr-FR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0B51C5-B541-9546-BC56-E69AE7BCC2CA}"/>
              </a:ext>
            </a:extLst>
          </p:cNvPr>
          <p:cNvSpPr txBox="1"/>
          <p:nvPr/>
        </p:nvSpPr>
        <p:spPr>
          <a:xfrm>
            <a:off x="1097877" y="2145451"/>
            <a:ext cx="2354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Known</a:t>
            </a:r>
            <a:r>
              <a:rPr lang="fr-FR" dirty="0"/>
              <a:t> </a:t>
            </a:r>
            <a:r>
              <a:rPr lang="fr-FR" dirty="0" err="1"/>
              <a:t>momenta</a:t>
            </a:r>
            <a:r>
              <a:rPr lang="fr-FR" dirty="0"/>
              <a:t> ~ </a:t>
            </a:r>
            <a:r>
              <a:rPr lang="fr-FR" dirty="0" err="1"/>
              <a:t>TeV</a:t>
            </a:r>
            <a:endParaRPr lang="fr-FR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70402D-1301-9647-8805-83AB9CC7BBAD}"/>
              </a:ext>
            </a:extLst>
          </p:cNvPr>
          <p:cNvSpPr txBox="1"/>
          <p:nvPr/>
        </p:nvSpPr>
        <p:spPr>
          <a:xfrm>
            <a:off x="356493" y="2608962"/>
            <a:ext cx="936967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TRD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78183BE-7AA6-204C-94E2-D63E9EF5AB70}"/>
              </a:ext>
            </a:extLst>
          </p:cNvPr>
          <p:cNvCxnSpPr/>
          <p:nvPr/>
        </p:nvCxnSpPr>
        <p:spPr>
          <a:xfrm>
            <a:off x="4640862" y="2359742"/>
            <a:ext cx="0" cy="11061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7711A56-F3F4-3441-BDFE-AAD5AF100AFC}"/>
              </a:ext>
            </a:extLst>
          </p:cNvPr>
          <p:cNvCxnSpPr/>
          <p:nvPr/>
        </p:nvCxnSpPr>
        <p:spPr>
          <a:xfrm>
            <a:off x="4382729" y="2359742"/>
            <a:ext cx="0" cy="11061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B6AED97-B86F-CF40-B27C-DA5D91F8EB57}"/>
              </a:ext>
            </a:extLst>
          </p:cNvPr>
          <p:cNvCxnSpPr/>
          <p:nvPr/>
        </p:nvCxnSpPr>
        <p:spPr>
          <a:xfrm>
            <a:off x="4115559" y="2344994"/>
            <a:ext cx="0" cy="11061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545571AA-21A9-2749-906A-FA046D2093E3}"/>
              </a:ext>
            </a:extLst>
          </p:cNvPr>
          <p:cNvSpPr/>
          <p:nvPr/>
        </p:nvSpPr>
        <p:spPr>
          <a:xfrm>
            <a:off x="5362111" y="2320413"/>
            <a:ext cx="1537731" cy="10028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99A723-383D-924A-BB6D-D0C809711CB0}"/>
              </a:ext>
            </a:extLst>
          </p:cNvPr>
          <p:cNvSpPr txBox="1"/>
          <p:nvPr/>
        </p:nvSpPr>
        <p:spPr>
          <a:xfrm>
            <a:off x="5381635" y="2625214"/>
            <a:ext cx="1527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CALORIMETER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64C5E0-DF8E-8F41-BD66-EFCB8E63CFDE}"/>
              </a:ext>
            </a:extLst>
          </p:cNvPr>
          <p:cNvSpPr txBox="1"/>
          <p:nvPr/>
        </p:nvSpPr>
        <p:spPr>
          <a:xfrm>
            <a:off x="3030517" y="3862878"/>
            <a:ext cx="1711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Thin</a:t>
            </a:r>
            <a:r>
              <a:rPr lang="fr-FR" dirty="0"/>
              <a:t> </a:t>
            </a:r>
            <a:r>
              <a:rPr lang="fr-FR" dirty="0" err="1"/>
              <a:t>TARGETs</a:t>
            </a:r>
            <a:endParaRPr lang="fr-FR" dirty="0"/>
          </a:p>
          <a:p>
            <a:r>
              <a:rPr lang="fr-FR" dirty="0"/>
              <a:t>CH</a:t>
            </a:r>
            <a:r>
              <a:rPr lang="fr-FR" baseline="-25000" dirty="0"/>
              <a:t>4</a:t>
            </a:r>
            <a:r>
              <a:rPr lang="fr-FR" dirty="0"/>
              <a:t>, C - </a:t>
            </a:r>
            <a:r>
              <a:rPr lang="fr-FR" dirty="0" err="1"/>
              <a:t>subtract</a:t>
            </a:r>
            <a:endParaRPr lang="fr-FR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EDF210-7EAE-4548-9E90-CB77A72142FD}"/>
              </a:ext>
            </a:extLst>
          </p:cNvPr>
          <p:cNvSpPr txBox="1"/>
          <p:nvPr/>
        </p:nvSpPr>
        <p:spPr>
          <a:xfrm>
            <a:off x="457200" y="101940"/>
            <a:ext cx="3399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ANOTHER POTENTIAL USE OF FHS: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22A4EE3-3D64-F340-8E0D-4440634121ED}"/>
              </a:ext>
            </a:extLst>
          </p:cNvPr>
          <p:cNvCxnSpPr/>
          <p:nvPr/>
        </p:nvCxnSpPr>
        <p:spPr>
          <a:xfrm flipV="1">
            <a:off x="3775429" y="3429000"/>
            <a:ext cx="0" cy="4338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8DBE3AC-7A61-5448-B3CE-9861BF63DD05}"/>
              </a:ext>
            </a:extLst>
          </p:cNvPr>
          <p:cNvSpPr txBox="1"/>
          <p:nvPr/>
        </p:nvSpPr>
        <p:spPr>
          <a:xfrm>
            <a:off x="766916" y="4616245"/>
            <a:ext cx="2171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Very</a:t>
            </a:r>
            <a:r>
              <a:rPr lang="fr-FR" dirty="0"/>
              <a:t> simple addition:</a:t>
            </a:r>
          </a:p>
          <a:p>
            <a:r>
              <a:rPr lang="fr-FR" dirty="0"/>
              <a:t>𝜎</a:t>
            </a:r>
            <a:r>
              <a:rPr lang="fr-FR" baseline="-25000" dirty="0" err="1"/>
              <a:t>inel</a:t>
            </a:r>
            <a:r>
              <a:rPr lang="fr-FR" dirty="0"/>
              <a:t>, </a:t>
            </a:r>
            <a:r>
              <a:rPr lang="fr-FR" dirty="0" err="1"/>
              <a:t>N</a:t>
            </a:r>
            <a:r>
              <a:rPr lang="fr-FR" baseline="-25000" dirty="0" err="1"/>
              <a:t>ch</a:t>
            </a:r>
            <a:r>
              <a:rPr lang="fr-FR" dirty="0"/>
              <a:t>, 𝜎</a:t>
            </a:r>
            <a:r>
              <a:rPr lang="fr-FR" baseline="-25000" dirty="0"/>
              <a:t>el</a:t>
            </a:r>
            <a:r>
              <a:rPr lang="fr-FR" dirty="0"/>
              <a:t>, 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C6596DD-0C10-5C4C-9B1C-FE95209B514D}"/>
              </a:ext>
            </a:extLst>
          </p:cNvPr>
          <p:cNvCxnSpPr>
            <a:cxnSpLocks/>
          </p:cNvCxnSpPr>
          <p:nvPr/>
        </p:nvCxnSpPr>
        <p:spPr>
          <a:xfrm>
            <a:off x="3322592" y="2654710"/>
            <a:ext cx="0" cy="4104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EC9C5B-31DF-434A-A86D-02F0F79D68BE}"/>
              </a:ext>
            </a:extLst>
          </p:cNvPr>
          <p:cNvCxnSpPr>
            <a:cxnSpLocks/>
          </p:cNvCxnSpPr>
          <p:nvPr/>
        </p:nvCxnSpPr>
        <p:spPr>
          <a:xfrm>
            <a:off x="3451919" y="2608962"/>
            <a:ext cx="0" cy="4719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9932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06ED1-7B40-5849-89D6-5CC5DBF4E635}" type="datetime1">
              <a:rPr lang="fr-FR" smtClean="0"/>
              <a:t>17/12/2019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86F0FA-E7CA-9948-B7DF-C14CB0A4D8D0}"/>
              </a:ext>
            </a:extLst>
          </p:cNvPr>
          <p:cNvSpPr txBox="1"/>
          <p:nvPr/>
        </p:nvSpPr>
        <p:spPr>
          <a:xfrm>
            <a:off x="2045827" y="58623"/>
            <a:ext cx="4314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u="sng" dirty="0">
                <a:solidFill>
                  <a:srgbClr val="0432FF"/>
                </a:solidFill>
              </a:rPr>
              <a:t>Job List – </a:t>
            </a:r>
            <a:r>
              <a:rPr lang="fr-FR" sz="2400" u="sng" dirty="0" err="1">
                <a:solidFill>
                  <a:srgbClr val="0432FF"/>
                </a:solidFill>
              </a:rPr>
              <a:t>We</a:t>
            </a:r>
            <a:r>
              <a:rPr lang="fr-FR" sz="2400" u="sng" dirty="0">
                <a:solidFill>
                  <a:srgbClr val="0432FF"/>
                </a:solidFill>
              </a:rPr>
              <a:t> </a:t>
            </a:r>
            <a:r>
              <a:rPr lang="fr-FR" sz="2400" u="sng" dirty="0" err="1">
                <a:solidFill>
                  <a:srgbClr val="0432FF"/>
                </a:solidFill>
              </a:rPr>
              <a:t>can</a:t>
            </a:r>
            <a:r>
              <a:rPr lang="fr-FR" sz="2400" u="sng" dirty="0">
                <a:solidFill>
                  <a:srgbClr val="0432FF"/>
                </a:solidFill>
              </a:rPr>
              <a:t> </a:t>
            </a:r>
            <a:r>
              <a:rPr lang="fr-FR" sz="2400" u="sng" dirty="0" err="1">
                <a:solidFill>
                  <a:srgbClr val="0432FF"/>
                </a:solidFill>
              </a:rPr>
              <a:t>make</a:t>
            </a:r>
            <a:r>
              <a:rPr lang="fr-FR" sz="2400" u="sng" dirty="0">
                <a:solidFill>
                  <a:srgbClr val="0432FF"/>
                </a:solidFill>
              </a:rPr>
              <a:t> </a:t>
            </a:r>
            <a:r>
              <a:rPr lang="fr-FR" sz="2400" u="sng" dirty="0" err="1">
                <a:solidFill>
                  <a:srgbClr val="0432FF"/>
                </a:solidFill>
              </a:rPr>
              <a:t>it</a:t>
            </a:r>
            <a:r>
              <a:rPr lang="fr-FR" sz="2400" u="sng" dirty="0">
                <a:solidFill>
                  <a:srgbClr val="0432FF"/>
                </a:solidFill>
              </a:rPr>
              <a:t> </a:t>
            </a:r>
            <a:r>
              <a:rPr lang="fr-FR" sz="2400" u="sng" dirty="0" err="1">
                <a:solidFill>
                  <a:srgbClr val="0432FF"/>
                </a:solidFill>
              </a:rPr>
              <a:t>happen</a:t>
            </a:r>
            <a:endParaRPr lang="fr-FR" sz="2400" u="sng" dirty="0">
              <a:solidFill>
                <a:srgbClr val="0432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6FB6A9-9282-AE45-B4D2-D0DC3F7C8D7F}"/>
              </a:ext>
            </a:extLst>
          </p:cNvPr>
          <p:cNvSpPr txBox="1"/>
          <p:nvPr/>
        </p:nvSpPr>
        <p:spPr>
          <a:xfrm>
            <a:off x="86135" y="1535951"/>
            <a:ext cx="894437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/>
              <a:t>Studies</a:t>
            </a:r>
            <a:r>
              <a:rPr lang="fr-FR" sz="2000" dirty="0"/>
              <a:t> </a:t>
            </a:r>
            <a:r>
              <a:rPr lang="fr-FR" sz="2000" dirty="0" err="1"/>
              <a:t>towards</a:t>
            </a:r>
            <a:r>
              <a:rPr lang="fr-FR" sz="2000" dirty="0"/>
              <a:t> a </a:t>
            </a:r>
            <a:r>
              <a:rPr lang="fr-FR" sz="2000" b="1" dirty="0" err="1">
                <a:solidFill>
                  <a:srgbClr val="0432FF"/>
                </a:solidFill>
              </a:rPr>
              <a:t>Letter</a:t>
            </a:r>
            <a:r>
              <a:rPr lang="fr-FR" sz="2000" b="1" dirty="0">
                <a:solidFill>
                  <a:srgbClr val="0432FF"/>
                </a:solidFill>
              </a:rPr>
              <a:t> of </a:t>
            </a:r>
            <a:r>
              <a:rPr lang="fr-FR" sz="2000" b="1" dirty="0" err="1">
                <a:solidFill>
                  <a:srgbClr val="0432FF"/>
                </a:solidFill>
              </a:rPr>
              <a:t>Intent</a:t>
            </a:r>
            <a:r>
              <a:rPr lang="fr-FR" sz="2000" b="1" dirty="0">
                <a:solidFill>
                  <a:srgbClr val="0432FF"/>
                </a:solidFill>
                <a:sym typeface="Wingdings" pitchFamily="2" charset="2"/>
              </a:rPr>
              <a:t> </a:t>
            </a:r>
            <a:r>
              <a:rPr lang="fr-FR" sz="2000" dirty="0">
                <a:sym typeface="Wingdings" pitchFamily="2" charset="2"/>
              </a:rPr>
              <a:t>to LHCC:</a:t>
            </a:r>
          </a:p>
          <a:p>
            <a:r>
              <a:rPr lang="fr-FR" sz="2000" dirty="0" err="1">
                <a:sym typeface="Wingdings" pitchFamily="2" charset="2"/>
              </a:rPr>
              <a:t>Need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collaborators</a:t>
            </a:r>
            <a:r>
              <a:rPr lang="fr-FR" sz="2000" dirty="0">
                <a:sym typeface="Wingdings" pitchFamily="2" charset="2"/>
              </a:rPr>
              <a:t> to </a:t>
            </a:r>
            <a:r>
              <a:rPr lang="fr-FR" sz="2000" dirty="0" err="1">
                <a:sym typeface="Wingdings" pitchFamily="2" charset="2"/>
              </a:rPr>
              <a:t>develop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project</a:t>
            </a:r>
            <a:r>
              <a:rPr lang="fr-FR" sz="2000" dirty="0">
                <a:sym typeface="Wingdings" pitchFamily="2" charset="2"/>
              </a:rPr>
              <a:t> – areas of </a:t>
            </a:r>
            <a:r>
              <a:rPr lang="fr-FR" sz="2000" dirty="0" err="1">
                <a:sym typeface="Wingdings" pitchFamily="2" charset="2"/>
              </a:rPr>
              <a:t>interest</a:t>
            </a:r>
            <a:r>
              <a:rPr lang="fr-FR" sz="2000" dirty="0">
                <a:sym typeface="Wingdings" pitchFamily="2" charset="2"/>
              </a:rPr>
              <a:t>?</a:t>
            </a:r>
          </a:p>
          <a:p>
            <a:r>
              <a:rPr lang="fr-FR" sz="2000" b="1" dirty="0">
                <a:solidFill>
                  <a:srgbClr val="0432FF"/>
                </a:solidFill>
                <a:sym typeface="Wingdings" pitchFamily="2" charset="2"/>
              </a:rPr>
              <a:t>CERN contributions </a:t>
            </a:r>
            <a:r>
              <a:rPr lang="fr-FR" sz="2000" dirty="0">
                <a:sym typeface="Wingdings" pitchFamily="2" charset="2"/>
              </a:rPr>
              <a:t>– Francesco Cerutti on Vacuum pipe, Marta </a:t>
            </a:r>
            <a:r>
              <a:rPr lang="fr-FR" sz="2000" dirty="0" err="1">
                <a:sym typeface="Wingdings" pitchFamily="2" charset="2"/>
              </a:rPr>
              <a:t>Gilarte</a:t>
            </a:r>
            <a:endParaRPr lang="fr-FR" sz="2000" dirty="0">
              <a:sym typeface="Wingdings" pitchFamily="2" charset="2"/>
            </a:endParaRPr>
          </a:p>
          <a:p>
            <a:r>
              <a:rPr lang="fr-FR" sz="2000" dirty="0">
                <a:sym typeface="Wingdings" pitchFamily="2" charset="2"/>
              </a:rPr>
              <a:t>Radiation </a:t>
            </a:r>
            <a:r>
              <a:rPr lang="fr-FR" sz="2000" dirty="0" err="1">
                <a:sym typeface="Wingdings" pitchFamily="2" charset="2"/>
              </a:rPr>
              <a:t>levels</a:t>
            </a:r>
            <a:r>
              <a:rPr lang="fr-FR" sz="2000" dirty="0">
                <a:sym typeface="Wingdings" pitchFamily="2" charset="2"/>
              </a:rPr>
              <a:t>, Infrastructure etc.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b="1" dirty="0" err="1">
                <a:solidFill>
                  <a:srgbClr val="FF0000"/>
                </a:solidFill>
                <a:sym typeface="Wingdings" pitchFamily="2" charset="2"/>
              </a:rPr>
              <a:t>Physics</a:t>
            </a:r>
            <a:r>
              <a:rPr lang="fr-FR" sz="2000" dirty="0">
                <a:sym typeface="Wingdings" pitchFamily="2" charset="2"/>
              </a:rPr>
              <a:t>, hardware, </a:t>
            </a:r>
            <a:r>
              <a:rPr lang="fr-FR" sz="2000" dirty="0" err="1">
                <a:sym typeface="Wingdings" pitchFamily="2" charset="2"/>
              </a:rPr>
              <a:t>computing</a:t>
            </a:r>
            <a:r>
              <a:rPr lang="fr-FR" sz="2000" dirty="0">
                <a:sym typeface="Wingdings" pitchFamily="2" charset="2"/>
              </a:rPr>
              <a:t> - </a:t>
            </a:r>
            <a:r>
              <a:rPr lang="fr-FR" sz="2000" dirty="0" err="1">
                <a:sym typeface="Wingdings" pitchFamily="2" charset="2"/>
              </a:rPr>
              <a:t>including</a:t>
            </a:r>
            <a:r>
              <a:rPr lang="fr-FR" sz="2000" dirty="0">
                <a:sym typeface="Wingdings" pitchFamily="2" charset="2"/>
              </a:rPr>
              <a:t> Monte Carlo simulations, </a:t>
            </a:r>
            <a:r>
              <a:rPr lang="fr-FR" sz="2000" dirty="0" err="1">
                <a:sym typeface="Wingdings" pitchFamily="2" charset="2"/>
              </a:rPr>
              <a:t>theory</a:t>
            </a:r>
            <a:r>
              <a:rPr lang="fr-FR" sz="2000" dirty="0">
                <a:sym typeface="Wingdings" pitchFamily="2" charset="2"/>
              </a:rPr>
              <a:t>, …</a:t>
            </a:r>
          </a:p>
          <a:p>
            <a:r>
              <a:rPr lang="fr-FR" sz="2000" dirty="0" err="1">
                <a:sym typeface="Wingdings" pitchFamily="2" charset="2"/>
              </a:rPr>
              <a:t>Develop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physics</a:t>
            </a:r>
            <a:r>
              <a:rPr lang="fr-FR" sz="2000" dirty="0">
                <a:sym typeface="Wingdings" pitchFamily="2" charset="2"/>
              </a:rPr>
              <a:t> case (SM, Beyond SM </a:t>
            </a:r>
            <a:r>
              <a:rPr lang="fr-FR" sz="2000" dirty="0" err="1">
                <a:sym typeface="Wingdings" pitchFamily="2" charset="2"/>
              </a:rPr>
              <a:t>including</a:t>
            </a:r>
            <a:r>
              <a:rPr lang="fr-FR" sz="2000" dirty="0">
                <a:sym typeface="Wingdings" pitchFamily="2" charset="2"/>
              </a:rPr>
              <a:t> DM, </a:t>
            </a:r>
            <a:r>
              <a:rPr lang="fr-FR" sz="2000" dirty="0" err="1">
                <a:sym typeface="Wingdings" pitchFamily="2" charset="2"/>
              </a:rPr>
              <a:t>Cosmic</a:t>
            </a:r>
            <a:r>
              <a:rPr lang="fr-FR" sz="2000" dirty="0">
                <a:sym typeface="Wingdings" pitchFamily="2" charset="2"/>
              </a:rPr>
              <a:t> rays, </a:t>
            </a:r>
            <a:r>
              <a:rPr lang="fr-FR" sz="2000" dirty="0" err="1">
                <a:sym typeface="Wingdings" pitchFamily="2" charset="2"/>
              </a:rPr>
              <a:t>astrophysics</a:t>
            </a:r>
            <a:r>
              <a:rPr lang="fr-FR" sz="2000" dirty="0">
                <a:sym typeface="Wingdings" pitchFamily="2" charset="2"/>
              </a:rPr>
              <a:t>,…)</a:t>
            </a:r>
          </a:p>
          <a:p>
            <a:r>
              <a:rPr lang="fr-FR" sz="2000" dirty="0">
                <a:sym typeface="Wingdings" pitchFamily="2" charset="2"/>
              </a:rPr>
              <a:t>Backgrounds</a:t>
            </a:r>
          </a:p>
          <a:p>
            <a:r>
              <a:rPr lang="fr-FR" sz="2000" b="1" dirty="0" err="1">
                <a:solidFill>
                  <a:srgbClr val="0432FF"/>
                </a:solidFill>
              </a:rPr>
              <a:t>Acceptances</a:t>
            </a:r>
            <a:r>
              <a:rPr lang="fr-FR" sz="2000" dirty="0"/>
              <a:t> for single </a:t>
            </a:r>
            <a:r>
              <a:rPr lang="fr-FR" sz="2000" dirty="0" err="1"/>
              <a:t>particles</a:t>
            </a:r>
            <a:r>
              <a:rPr lang="fr-FR" sz="2000" dirty="0"/>
              <a:t> </a:t>
            </a:r>
            <a:r>
              <a:rPr lang="fr-FR" sz="2400" dirty="0">
                <a:solidFill>
                  <a:srgbClr val="FF0000"/>
                </a:solidFill>
              </a:rPr>
              <a:t>(Q, [</a:t>
            </a:r>
            <a:r>
              <a:rPr lang="fr-FR" sz="2400" dirty="0" err="1">
                <a:solidFill>
                  <a:srgbClr val="FF0000"/>
                </a:solidFill>
              </a:rPr>
              <a:t>x</a:t>
            </a:r>
            <a:r>
              <a:rPr lang="fr-FR" sz="2400" baseline="-25000" dirty="0" err="1">
                <a:solidFill>
                  <a:srgbClr val="FF0000"/>
                </a:solidFill>
              </a:rPr>
              <a:t>F</a:t>
            </a:r>
            <a:r>
              <a:rPr lang="fr-FR" sz="2400" dirty="0">
                <a:solidFill>
                  <a:srgbClr val="FF0000"/>
                </a:solidFill>
              </a:rPr>
              <a:t> or y], </a:t>
            </a:r>
            <a:r>
              <a:rPr lang="fr-FR" sz="2400" dirty="0" err="1">
                <a:solidFill>
                  <a:srgbClr val="FF0000"/>
                </a:solidFill>
              </a:rPr>
              <a:t>p</a:t>
            </a:r>
            <a:r>
              <a:rPr lang="fr-FR" sz="2400" baseline="-25000" dirty="0" err="1">
                <a:solidFill>
                  <a:srgbClr val="FF0000"/>
                </a:solidFill>
              </a:rPr>
              <a:t>T</a:t>
            </a:r>
            <a:r>
              <a:rPr lang="fr-FR" sz="2400" dirty="0">
                <a:solidFill>
                  <a:srgbClr val="FF0000"/>
                </a:solidFill>
              </a:rPr>
              <a:t>, </a:t>
            </a:r>
            <a:r>
              <a:rPr lang="fr-FR" sz="2400" dirty="0" err="1">
                <a:solidFill>
                  <a:srgbClr val="FF0000"/>
                </a:solidFill>
              </a:rPr>
              <a:t>φ</a:t>
            </a:r>
            <a:r>
              <a:rPr lang="fr-FR" sz="2400" dirty="0">
                <a:solidFill>
                  <a:srgbClr val="FF0000"/>
                </a:solidFill>
              </a:rPr>
              <a:t>) </a:t>
            </a:r>
          </a:p>
          <a:p>
            <a:r>
              <a:rPr lang="fr-FR" sz="2000" dirty="0"/>
              <a:t>&amp; </a:t>
            </a:r>
            <a:r>
              <a:rPr lang="fr-FR" sz="2000" dirty="0" err="1"/>
              <a:t>dependence</a:t>
            </a:r>
            <a:r>
              <a:rPr lang="fr-FR" sz="2000" dirty="0"/>
              <a:t> on </a:t>
            </a:r>
            <a:r>
              <a:rPr lang="fr-FR" sz="2000" dirty="0" err="1"/>
              <a:t>beam</a:t>
            </a:r>
            <a:r>
              <a:rPr lang="fr-FR" sz="2000" dirty="0"/>
              <a:t> conditions : √s, β*, ….  </a:t>
            </a:r>
            <a:r>
              <a:rPr lang="fr-FR" sz="2000" dirty="0" err="1"/>
              <a:t>Should</a:t>
            </a:r>
            <a:r>
              <a:rPr lang="fr-FR" sz="2000" dirty="0"/>
              <a:t> not </a:t>
            </a:r>
            <a:r>
              <a:rPr lang="fr-FR" sz="2000" dirty="0" err="1"/>
              <a:t>ask</a:t>
            </a:r>
            <a:r>
              <a:rPr lang="fr-FR" sz="2000" dirty="0"/>
              <a:t> for </a:t>
            </a:r>
            <a:r>
              <a:rPr lang="fr-FR" sz="2000" dirty="0" err="1"/>
              <a:t>special</a:t>
            </a:r>
            <a:r>
              <a:rPr lang="fr-FR" sz="2000" dirty="0"/>
              <a:t> </a:t>
            </a:r>
            <a:r>
              <a:rPr lang="fr-FR" sz="2000" dirty="0" err="1"/>
              <a:t>operations</a:t>
            </a:r>
            <a:endParaRPr lang="fr-FR" sz="2000" dirty="0"/>
          </a:p>
          <a:p>
            <a:endParaRPr lang="fr-FR" sz="2000" dirty="0"/>
          </a:p>
          <a:p>
            <a:r>
              <a:rPr lang="fr-FR" sz="2000" b="1" dirty="0" err="1">
                <a:solidFill>
                  <a:srgbClr val="FF0000"/>
                </a:solidFill>
              </a:rPr>
              <a:t>Acceptances</a:t>
            </a:r>
            <a:r>
              <a:rPr lang="fr-FR" sz="2000" b="1" dirty="0">
                <a:solidFill>
                  <a:srgbClr val="FF0000"/>
                </a:solidFill>
              </a:rPr>
              <a:t> for 2-particle states </a:t>
            </a:r>
            <a:r>
              <a:rPr lang="fr-FR" sz="2000" dirty="0"/>
              <a:t>(</a:t>
            </a:r>
            <a:r>
              <a:rPr lang="fr-FR" sz="2000" dirty="0" err="1"/>
              <a:t>e.g</a:t>
            </a:r>
            <a:r>
              <a:rPr lang="fr-FR" sz="2000" dirty="0"/>
              <a:t>. J/</a:t>
            </a:r>
            <a:r>
              <a:rPr lang="fr-FR" sz="2000" dirty="0" err="1"/>
              <a:t>ѱ</a:t>
            </a:r>
            <a:r>
              <a:rPr lang="fr-FR" sz="2000" dirty="0"/>
              <a:t> </a:t>
            </a:r>
            <a:r>
              <a:rPr lang="fr-FR" sz="2000" dirty="0">
                <a:sym typeface="Wingdings" pitchFamily="2" charset="2"/>
              </a:rPr>
              <a:t> </a:t>
            </a:r>
            <a:r>
              <a:rPr lang="fr-FR" sz="2000" dirty="0" err="1"/>
              <a:t>μ</a:t>
            </a:r>
            <a:r>
              <a:rPr lang="fr-FR" sz="2000" baseline="30000" dirty="0"/>
              <a:t>+</a:t>
            </a:r>
            <a:r>
              <a:rPr lang="fr-FR" sz="2000" dirty="0"/>
              <a:t> </a:t>
            </a:r>
            <a:r>
              <a:rPr lang="fr-FR" sz="2000" dirty="0" err="1"/>
              <a:t>μ</a:t>
            </a:r>
            <a:r>
              <a:rPr lang="fr-FR" sz="2000" baseline="30000" dirty="0"/>
              <a:t>-</a:t>
            </a:r>
            <a:r>
              <a:rPr lang="fr-FR" sz="2000" dirty="0"/>
              <a:t>, D</a:t>
            </a:r>
            <a:r>
              <a:rPr lang="fr-FR" sz="2000" baseline="30000" dirty="0"/>
              <a:t>0</a:t>
            </a:r>
            <a:r>
              <a:rPr lang="fr-FR" sz="2000" dirty="0"/>
              <a:t> </a:t>
            </a:r>
            <a:r>
              <a:rPr lang="fr-FR" sz="2000" dirty="0">
                <a:sym typeface="Wingdings" pitchFamily="2" charset="2"/>
              </a:rPr>
              <a:t> K</a:t>
            </a:r>
            <a:r>
              <a:rPr lang="fr-FR" sz="2000" baseline="30000" dirty="0">
                <a:sym typeface="Wingdings" pitchFamily="2" charset="2"/>
              </a:rPr>
              <a:t>+</a:t>
            </a:r>
            <a:r>
              <a:rPr lang="fr-FR" sz="2000" dirty="0">
                <a:sym typeface="Wingdings" pitchFamily="2" charset="2"/>
              </a:rPr>
              <a:t>π</a:t>
            </a:r>
            <a:r>
              <a:rPr lang="fr-FR" sz="2000" baseline="30000" dirty="0">
                <a:sym typeface="Wingdings" pitchFamily="2" charset="2"/>
              </a:rPr>
              <a:t>-</a:t>
            </a:r>
            <a:r>
              <a:rPr lang="fr-FR" sz="2000" dirty="0">
                <a:sym typeface="Wingdings" pitchFamily="2" charset="2"/>
              </a:rPr>
              <a:t>, …)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dirty="0">
                <a:sym typeface="Wingdings" pitchFamily="2" charset="2"/>
              </a:rPr>
              <a:t>Initial designs: </a:t>
            </a:r>
            <a:r>
              <a:rPr lang="fr-FR" sz="2000" dirty="0" err="1">
                <a:sym typeface="Wingdings" pitchFamily="2" charset="2"/>
              </a:rPr>
              <a:t>TRDs</a:t>
            </a:r>
            <a:r>
              <a:rPr lang="fr-FR" sz="2000" dirty="0">
                <a:sym typeface="Wingdings" pitchFamily="2" charset="2"/>
              </a:rPr>
              <a:t> (</a:t>
            </a:r>
            <a:r>
              <a:rPr lang="fr-FR" sz="2000" dirty="0" err="1">
                <a:sym typeface="Wingdings" pitchFamily="2" charset="2"/>
              </a:rPr>
              <a:t>include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tracking</a:t>
            </a:r>
            <a:r>
              <a:rPr lang="fr-FR" sz="2000" dirty="0">
                <a:sym typeface="Wingdings" pitchFamily="2" charset="2"/>
              </a:rPr>
              <a:t>), </a:t>
            </a:r>
            <a:r>
              <a:rPr lang="fr-FR" sz="2000" dirty="0" err="1">
                <a:sym typeface="Wingdings" pitchFamily="2" charset="2"/>
              </a:rPr>
              <a:t>calorimetry</a:t>
            </a:r>
            <a:r>
              <a:rPr lang="fr-FR" sz="2000" dirty="0">
                <a:sym typeface="Wingdings" pitchFamily="2" charset="2"/>
              </a:rPr>
              <a:t>, muon </a:t>
            </a:r>
            <a:r>
              <a:rPr lang="fr-FR" sz="2000" dirty="0" err="1">
                <a:sym typeface="Wingdings" pitchFamily="2" charset="2"/>
              </a:rPr>
              <a:t>chambers</a:t>
            </a:r>
            <a:r>
              <a:rPr lang="fr-FR" sz="2000" dirty="0">
                <a:sym typeface="Wingdings" pitchFamily="2" charset="2"/>
              </a:rPr>
              <a:t>, trigger, DAQ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dirty="0">
                <a:sym typeface="Wingdings" pitchFamily="2" charset="2"/>
              </a:rPr>
              <a:t>Initial </a:t>
            </a:r>
            <a:r>
              <a:rPr lang="fr-FR" sz="2000" dirty="0" err="1">
                <a:sym typeface="Wingdings" pitchFamily="2" charset="2"/>
              </a:rPr>
              <a:t>estimates</a:t>
            </a:r>
            <a:r>
              <a:rPr lang="fr-FR" sz="2000" dirty="0">
                <a:sym typeface="Wingdings" pitchFamily="2" charset="2"/>
              </a:rPr>
              <a:t> of </a:t>
            </a:r>
            <a:r>
              <a:rPr lang="fr-FR" sz="2000" dirty="0" err="1">
                <a:sym typeface="Wingdings" pitchFamily="2" charset="2"/>
              </a:rPr>
              <a:t>who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does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what</a:t>
            </a:r>
            <a:r>
              <a:rPr lang="fr-FR" sz="2000" dirty="0">
                <a:sym typeface="Wingdings" pitchFamily="2" charset="2"/>
              </a:rPr>
              <a:t>, </a:t>
            </a:r>
            <a:r>
              <a:rPr lang="fr-FR" sz="2000" dirty="0" err="1">
                <a:sym typeface="Wingdings" pitchFamily="2" charset="2"/>
              </a:rPr>
              <a:t>costs</a:t>
            </a:r>
            <a:r>
              <a:rPr lang="fr-FR" sz="2000" dirty="0">
                <a:sym typeface="Wingdings" pitchFamily="2" charset="2"/>
              </a:rPr>
              <a:t> and </a:t>
            </a:r>
            <a:r>
              <a:rPr lang="fr-FR" sz="2000" dirty="0" err="1">
                <a:sym typeface="Wingdings" pitchFamily="2" charset="2"/>
              </a:rPr>
              <a:t>timescale</a:t>
            </a:r>
            <a:r>
              <a:rPr lang="fr-FR" sz="2000" dirty="0">
                <a:sym typeface="Wingdings" pitchFamily="2" charset="2"/>
              </a:rPr>
              <a:t> </a:t>
            </a:r>
            <a:endParaRPr lang="fr-FR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788986-28C7-AA47-80D7-C839B2B07228}"/>
              </a:ext>
            </a:extLst>
          </p:cNvPr>
          <p:cNvSpPr txBox="1"/>
          <p:nvPr/>
        </p:nvSpPr>
        <p:spPr>
          <a:xfrm>
            <a:off x="221717" y="520288"/>
            <a:ext cx="86732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New collaboration </a:t>
            </a:r>
            <a:r>
              <a:rPr lang="fr-FR" sz="2400" dirty="0"/>
              <a:t>: Independent </a:t>
            </a:r>
            <a:r>
              <a:rPr lang="fr-FR" sz="2400" dirty="0" err="1"/>
              <a:t>experiment</a:t>
            </a:r>
            <a:r>
              <a:rPr lang="fr-FR" sz="2400" dirty="0"/>
              <a:t> at IR1 or IR5  for </a:t>
            </a:r>
            <a:r>
              <a:rPr lang="fr-FR" sz="2400" dirty="0" err="1"/>
              <a:t>Run</a:t>
            </a:r>
            <a:r>
              <a:rPr lang="fr-FR" sz="2400" dirty="0"/>
              <a:t> 4</a:t>
            </a:r>
          </a:p>
          <a:p>
            <a:r>
              <a:rPr lang="fr-FR" dirty="0"/>
              <a:t>(</a:t>
            </a:r>
            <a:r>
              <a:rPr lang="fr-FR" dirty="0" err="1"/>
              <a:t>Possibility</a:t>
            </a:r>
            <a:r>
              <a:rPr lang="fr-FR" dirty="0"/>
              <a:t> of sharing </a:t>
            </a:r>
            <a:r>
              <a:rPr lang="fr-FR" dirty="0" err="1"/>
              <a:t>events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ATLAS or CMS if motivation – PPS opposite?)</a:t>
            </a:r>
          </a:p>
          <a:p>
            <a:r>
              <a:rPr lang="fr-FR" dirty="0"/>
              <a:t> Planning a </a:t>
            </a:r>
            <a:r>
              <a:rPr lang="fr-FR" dirty="0" err="1">
                <a:solidFill>
                  <a:srgbClr val="0432FF"/>
                </a:solidFill>
              </a:rPr>
              <a:t>two-day</a:t>
            </a:r>
            <a:r>
              <a:rPr lang="fr-FR" dirty="0">
                <a:solidFill>
                  <a:srgbClr val="0432FF"/>
                </a:solidFill>
              </a:rPr>
              <a:t> meeting at CERN </a:t>
            </a:r>
            <a:r>
              <a:rPr lang="fr-FR" dirty="0" err="1"/>
              <a:t>provisionally</a:t>
            </a:r>
            <a:r>
              <a:rPr lang="fr-FR" dirty="0"/>
              <a:t> April 16+17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6E8641-17E3-2442-88B3-0E5E68FB2D51}"/>
              </a:ext>
            </a:extLst>
          </p:cNvPr>
          <p:cNvSpPr txBox="1"/>
          <p:nvPr/>
        </p:nvSpPr>
        <p:spPr>
          <a:xfrm rot="1707872">
            <a:off x="7729987" y="1560753"/>
            <a:ext cx="117532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FUNDING!</a:t>
            </a:r>
          </a:p>
        </p:txBody>
      </p:sp>
    </p:spTree>
    <p:extLst>
      <p:ext uri="{BB962C8B-B14F-4D97-AF65-F5344CB8AC3E}">
        <p14:creationId xmlns:p14="http://schemas.microsoft.com/office/powerpoint/2010/main" val="2209006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0196" y="15489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0000FF"/>
                </a:solidFill>
              </a:rPr>
              <a:t>Summary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53" y="632528"/>
            <a:ext cx="894969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Terra Incognita </a:t>
            </a:r>
            <a:r>
              <a:rPr lang="en-US" dirty="0"/>
              <a:t>: large phase space (in </a:t>
            </a:r>
            <a:r>
              <a:rPr lang="en-US" dirty="0" err="1"/>
              <a:t>x</a:t>
            </a:r>
            <a:r>
              <a:rPr lang="en-US" baseline="-25000" dirty="0" err="1"/>
              <a:t>F</a:t>
            </a:r>
            <a:r>
              <a:rPr lang="en-US" dirty="0"/>
              <a:t>,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) unexplored from √s = 63 – 14,000 GeV !</a:t>
            </a:r>
          </a:p>
          <a:p>
            <a:r>
              <a:rPr lang="en-US" b="1" dirty="0">
                <a:solidFill>
                  <a:srgbClr val="FF0000"/>
                </a:solidFill>
              </a:rPr>
              <a:t>Justification in itself</a:t>
            </a:r>
            <a:r>
              <a:rPr lang="en-US" dirty="0"/>
              <a:t>, but … </a:t>
            </a:r>
          </a:p>
          <a:p>
            <a:r>
              <a:rPr lang="en-US" dirty="0"/>
              <a:t>Need to understand </a:t>
            </a:r>
            <a:r>
              <a:rPr lang="en-US" b="1" dirty="0">
                <a:solidFill>
                  <a:srgbClr val="FF0000"/>
                </a:solidFill>
              </a:rPr>
              <a:t>Strong Interaction </a:t>
            </a:r>
            <a:r>
              <a:rPr lang="en-US" dirty="0"/>
              <a:t>in non-perturbative sector </a:t>
            </a:r>
          </a:p>
          <a:p>
            <a:r>
              <a:rPr lang="en-US" dirty="0"/>
              <a:t>Especially heavy flavors c, b  also </a:t>
            </a:r>
            <a:r>
              <a:rPr lang="en-US" dirty="0" err="1"/>
              <a:t>antinuclei</a:t>
            </a:r>
            <a:r>
              <a:rPr lang="en-US" dirty="0"/>
              <a:t>, …</a:t>
            </a:r>
          </a:p>
          <a:p>
            <a:r>
              <a:rPr lang="en-US" dirty="0"/>
              <a:t>Details of diffractive dissociation in low mass region.</a:t>
            </a:r>
          </a:p>
          <a:p>
            <a:endParaRPr lang="en-US" dirty="0"/>
          </a:p>
          <a:p>
            <a:r>
              <a:rPr lang="en-US" dirty="0"/>
              <a:t>Important to understand </a:t>
            </a:r>
            <a:r>
              <a:rPr lang="en-US" b="1" dirty="0">
                <a:solidFill>
                  <a:srgbClr val="FF0000"/>
                </a:solidFill>
              </a:rPr>
              <a:t>UHE cosmic rays </a:t>
            </a:r>
            <a:r>
              <a:rPr lang="en-US" dirty="0"/>
              <a:t>: Shower </a:t>
            </a:r>
            <a:r>
              <a:rPr lang="en-US" dirty="0">
                <a:sym typeface="Wingdings"/>
              </a:rPr>
              <a:t> primary, UHE collisions, muons, </a:t>
            </a:r>
            <a:r>
              <a:rPr lang="en-US" dirty="0" err="1">
                <a:sym typeface="Wingdings"/>
              </a:rPr>
              <a:t>ν</a:t>
            </a:r>
            <a:endParaRPr lang="en-US" dirty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Need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special vacuum chamber </a:t>
            </a:r>
            <a:r>
              <a:rPr lang="en-US" dirty="0">
                <a:sym typeface="Wingdings"/>
              </a:rPr>
              <a:t>with “thin” exit windows.  Feasible.</a:t>
            </a:r>
          </a:p>
          <a:p>
            <a:r>
              <a:rPr lang="en-US" b="1" dirty="0">
                <a:solidFill>
                  <a:srgbClr val="0000FF"/>
                </a:solidFill>
                <a:sym typeface="Wingdings"/>
              </a:rPr>
              <a:t>Tracking, calorimeter, muon </a:t>
            </a:r>
            <a:r>
              <a:rPr lang="en-US" dirty="0">
                <a:sym typeface="Wingdings"/>
              </a:rPr>
              <a:t>could be elements of CMS Upgrade HL-LHC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dirty="0">
                <a:sym typeface="Wingdings"/>
              </a:rPr>
              <a:t>(~spares, test beam) </a:t>
            </a:r>
          </a:p>
          <a:p>
            <a:r>
              <a:rPr lang="en-US" dirty="0">
                <a:sym typeface="Wingdings"/>
              </a:rPr>
              <a:t>Particle ID with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transition radiation </a:t>
            </a:r>
            <a:r>
              <a:rPr lang="en-US" dirty="0">
                <a:sym typeface="Wingdings"/>
              </a:rPr>
              <a:t>possible (π,</a:t>
            </a:r>
            <a:r>
              <a:rPr lang="en-US" dirty="0" err="1">
                <a:sym typeface="Wingdings"/>
              </a:rPr>
              <a:t>K,p</a:t>
            </a:r>
            <a:r>
              <a:rPr lang="en-US" dirty="0">
                <a:sym typeface="Wingdings"/>
              </a:rPr>
              <a:t>) … interesting challenge being developed</a:t>
            </a:r>
          </a:p>
          <a:p>
            <a:endParaRPr lang="en-US" dirty="0">
              <a:sym typeface="Wingdings"/>
            </a:endParaRPr>
          </a:p>
          <a:p>
            <a:r>
              <a:rPr lang="en-US" dirty="0"/>
              <a:t>Open &amp; ‘accessible’ &amp; small so evolution of techniques natural.</a:t>
            </a:r>
          </a:p>
          <a:p>
            <a:endParaRPr lang="en-US" dirty="0"/>
          </a:p>
          <a:p>
            <a:r>
              <a:rPr lang="en-US" dirty="0"/>
              <a:t>New experiment to propose (</a:t>
            </a:r>
            <a:r>
              <a:rPr lang="en-US" dirty="0" err="1"/>
              <a:t>LoI</a:t>
            </a:r>
            <a:r>
              <a:rPr lang="en-US" dirty="0"/>
              <a:t>) to LHCC in 2020 for start-up of Run 4 (2027)</a:t>
            </a:r>
          </a:p>
          <a:p>
            <a:r>
              <a:rPr lang="en-US" dirty="0"/>
              <a:t>Want p-O and O-O data as well as p-p – but not special pp running (pile-up allowed, not 150!)</a:t>
            </a:r>
          </a:p>
          <a:p>
            <a:r>
              <a:rPr lang="en-US" dirty="0"/>
              <a:t>Downstream of either ATLAS or CMS – possibility of common data.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April 16</a:t>
            </a:r>
            <a:r>
              <a:rPr lang="en-US" b="1" baseline="30000" dirty="0">
                <a:solidFill>
                  <a:srgbClr val="FF0000"/>
                </a:solidFill>
              </a:rPr>
              <a:t>th</a:t>
            </a:r>
            <a:r>
              <a:rPr lang="en-US" b="1" dirty="0">
                <a:solidFill>
                  <a:srgbClr val="FF0000"/>
                </a:solidFill>
              </a:rPr>
              <a:t> + 17</a:t>
            </a:r>
            <a:r>
              <a:rPr lang="en-US" b="1" baseline="30000" dirty="0">
                <a:solidFill>
                  <a:srgbClr val="FF0000"/>
                </a:solidFill>
              </a:rPr>
              <a:t>th</a:t>
            </a:r>
            <a:r>
              <a:rPr lang="en-US" b="1" dirty="0">
                <a:solidFill>
                  <a:srgbClr val="FF0000"/>
                </a:solidFill>
              </a:rPr>
              <a:t> meeting at CERN planned – forming collaboration, work for </a:t>
            </a:r>
            <a:r>
              <a:rPr lang="en-US" b="1" dirty="0" err="1">
                <a:solidFill>
                  <a:srgbClr val="FF0000"/>
                </a:solidFill>
              </a:rPr>
              <a:t>LoI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5C59E-5137-874E-910A-FCD56E247D70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0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7680" y="1361523"/>
            <a:ext cx="8608639" cy="4801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Use new superconducting </a:t>
            </a:r>
            <a:r>
              <a:rPr lang="en-US" b="1" dirty="0">
                <a:solidFill>
                  <a:srgbClr val="0000FF"/>
                </a:solidFill>
              </a:rPr>
              <a:t>D1 dipole </a:t>
            </a:r>
            <a:r>
              <a:rPr lang="en-US" dirty="0"/>
              <a:t>(Integral </a:t>
            </a:r>
            <a:r>
              <a:rPr lang="en-US" dirty="0" err="1"/>
              <a:t>B.dL</a:t>
            </a:r>
            <a:r>
              <a:rPr lang="en-US" dirty="0"/>
              <a:t> ~ 30 Tm) as a  </a:t>
            </a:r>
            <a:r>
              <a:rPr lang="en-US" b="1" dirty="0">
                <a:solidFill>
                  <a:srgbClr val="0000FF"/>
                </a:solidFill>
              </a:rPr>
              <a:t>spectrometer magnet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Straight section in vacuum from ~ </a:t>
            </a:r>
            <a:r>
              <a:rPr lang="en-US" b="1" dirty="0">
                <a:solidFill>
                  <a:srgbClr val="0000FF"/>
                </a:solidFill>
              </a:rPr>
              <a:t>80 m to ~ 120 m</a:t>
            </a:r>
            <a:r>
              <a:rPr lang="en-US" dirty="0"/>
              <a:t>.</a:t>
            </a:r>
          </a:p>
          <a:p>
            <a:r>
              <a:rPr lang="en-US" b="1" dirty="0">
                <a:solidFill>
                  <a:srgbClr val="0000FF"/>
                </a:solidFill>
              </a:rPr>
              <a:t>Special vacuum chamber </a:t>
            </a:r>
            <a:r>
              <a:rPr lang="en-US" dirty="0"/>
              <a:t>design for particles to emerge through thin windows: + &amp; - sides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Detectors over 10 – 12 m in front of TAXN at 130 m: </a:t>
            </a: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Precision tracking </a:t>
            </a:r>
            <a:r>
              <a:rPr lang="en-US" dirty="0"/>
              <a:t>(silicon strips or pixels) over ~ 2 m (</a:t>
            </a:r>
            <a:r>
              <a:rPr lang="en-US" dirty="0" err="1"/>
              <a:t>θ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θ</a:t>
            </a:r>
            <a:r>
              <a:rPr lang="en-US" baseline="-25000" dirty="0" err="1"/>
              <a:t>y</a:t>
            </a:r>
            <a:r>
              <a:rPr lang="en-US" dirty="0"/>
              <a:t> to a few </a:t>
            </a:r>
            <a:r>
              <a:rPr lang="en-US" dirty="0" err="1"/>
              <a:t>μrad</a:t>
            </a:r>
            <a:r>
              <a:rPr lang="en-US" dirty="0"/>
              <a:t>)</a:t>
            </a:r>
            <a:endParaRPr lang="en-US" dirty="0">
              <a:solidFill>
                <a:srgbClr val="0432FF"/>
              </a:solidFill>
            </a:endParaRP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Transition Radiation Detectors </a:t>
            </a:r>
            <a:r>
              <a:rPr lang="en-US" dirty="0"/>
              <a:t>for </a:t>
            </a:r>
            <a:r>
              <a:rPr lang="en-US" dirty="0" err="1"/>
              <a:t>γ</a:t>
            </a:r>
            <a:r>
              <a:rPr lang="en-US" dirty="0"/>
              <a:t> = E/m in 10</a:t>
            </a:r>
            <a:r>
              <a:rPr lang="en-US" baseline="30000" dirty="0"/>
              <a:t>3</a:t>
            </a:r>
            <a:r>
              <a:rPr lang="en-US" dirty="0"/>
              <a:t> – 3. 10</a:t>
            </a:r>
            <a:r>
              <a:rPr lang="en-US" baseline="30000" dirty="0"/>
              <a:t>4</a:t>
            </a:r>
            <a:r>
              <a:rPr lang="en-US" dirty="0"/>
              <a:t> region    (novel)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[Possible targets + tracking to study multi-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TeV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π, K, p, p interactions]</a:t>
            </a:r>
          </a:p>
          <a:p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>
                <a:solidFill>
                  <a:srgbClr val="0000FF"/>
                </a:solidFill>
              </a:rPr>
              <a:t>Imaging Hadron Calorimeter</a:t>
            </a:r>
            <a:r>
              <a:rPr lang="en-US" dirty="0"/>
              <a:t> for energy measurement and muon filter</a:t>
            </a:r>
          </a:p>
          <a:p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 err="1">
                <a:solidFill>
                  <a:srgbClr val="0000FF"/>
                </a:solidFill>
              </a:rPr>
              <a:t>Muon</a:t>
            </a:r>
            <a:r>
              <a:rPr lang="en-US" b="1" dirty="0">
                <a:solidFill>
                  <a:srgbClr val="0000FF"/>
                </a:solidFill>
              </a:rPr>
              <a:t> tracking </a:t>
            </a:r>
            <a:r>
              <a:rPr lang="en-US" dirty="0"/>
              <a:t>behind calorimeter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70205"/>
            <a:ext cx="2133600" cy="365125"/>
          </a:xfrm>
        </p:spPr>
        <p:txBody>
          <a:bodyPr/>
          <a:lstStyle/>
          <a:p>
            <a:fld id="{25D5A368-B71F-E04C-BFB4-B0A431B6C034}" type="datetime1">
              <a:rPr lang="fr-FR" smtClean="0"/>
              <a:t>17/12/2019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036F709-4662-B74A-90E3-88E68BF9284D}"/>
              </a:ext>
            </a:extLst>
          </p:cNvPr>
          <p:cNvCxnSpPr>
            <a:cxnSpLocks/>
          </p:cNvCxnSpPr>
          <p:nvPr/>
        </p:nvCxnSpPr>
        <p:spPr>
          <a:xfrm>
            <a:off x="5397912" y="4675239"/>
            <a:ext cx="206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6350BE5-CF79-2D49-B811-0E9FB37009FE}"/>
              </a:ext>
            </a:extLst>
          </p:cNvPr>
          <p:cNvSpPr txBox="1"/>
          <p:nvPr/>
        </p:nvSpPr>
        <p:spPr>
          <a:xfrm>
            <a:off x="3345426" y="170393"/>
            <a:ext cx="2953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0432FF"/>
                </a:solidFill>
              </a:rPr>
              <a:t>FORWARD </a:t>
            </a:r>
            <a:r>
              <a:rPr lang="fr-FR" sz="2400" dirty="0">
                <a:solidFill>
                  <a:srgbClr val="0432FF"/>
                </a:solidFill>
              </a:rPr>
              <a:t>OVERVIEW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0F1477-0BAC-104E-82C1-69A2A86651A9}"/>
              </a:ext>
            </a:extLst>
          </p:cNvPr>
          <p:cNvSpPr txBox="1"/>
          <p:nvPr/>
        </p:nvSpPr>
        <p:spPr>
          <a:xfrm>
            <a:off x="1269166" y="735534"/>
            <a:ext cx="608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Very</a:t>
            </a:r>
            <a:r>
              <a:rPr lang="fr-FR" b="1" dirty="0"/>
              <a:t> </a:t>
            </a:r>
            <a:r>
              <a:rPr lang="fr-FR" b="1" dirty="0" err="1"/>
              <a:t>forward</a:t>
            </a:r>
            <a:r>
              <a:rPr lang="fr-FR" b="1" dirty="0"/>
              <a:t> </a:t>
            </a:r>
            <a:r>
              <a:rPr lang="fr-FR" b="1" dirty="0" err="1"/>
              <a:t>charged</a:t>
            </a:r>
            <a:r>
              <a:rPr lang="fr-FR" b="1" dirty="0"/>
              <a:t> </a:t>
            </a:r>
            <a:r>
              <a:rPr lang="fr-FR" b="1" dirty="0" err="1"/>
              <a:t>particle</a:t>
            </a:r>
            <a:r>
              <a:rPr lang="fr-FR" b="1" dirty="0"/>
              <a:t> production – how to </a:t>
            </a:r>
            <a:r>
              <a:rPr lang="fr-FR" b="1" dirty="0" err="1"/>
              <a:t>measure</a:t>
            </a:r>
            <a:r>
              <a:rPr lang="fr-FR" b="1" dirty="0"/>
              <a:t> </a:t>
            </a:r>
            <a:r>
              <a:rPr lang="fr-FR" b="1" dirty="0" err="1"/>
              <a:t>it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7648921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6781" y="3007059"/>
            <a:ext cx="4530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00FF"/>
                </a:solidFill>
                <a:latin typeface="Apple Chancery"/>
                <a:cs typeface="Apple Chancery"/>
              </a:rPr>
              <a:t>Thank You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3199" y="5697135"/>
            <a:ext cx="1689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Back Ups </a:t>
            </a:r>
            <a:r>
              <a:rPr lang="en-US" sz="2400" dirty="0">
                <a:sym typeface="Wingdings"/>
              </a:rPr>
              <a:t>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B0D5-B0D3-704D-B9B2-1705477AD646}" type="datetime1">
              <a:rPr lang="fr-FR" smtClean="0"/>
              <a:t>17/12/2019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2547FB-1116-D048-A75C-976769BE2846}"/>
              </a:ext>
            </a:extLst>
          </p:cNvPr>
          <p:cNvSpPr txBox="1"/>
          <p:nvPr/>
        </p:nvSpPr>
        <p:spPr>
          <a:xfrm>
            <a:off x="2590800" y="1101813"/>
            <a:ext cx="3213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Want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 to </a:t>
            </a:r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join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 the fun?</a:t>
            </a:r>
          </a:p>
        </p:txBody>
      </p:sp>
    </p:spTree>
    <p:extLst>
      <p:ext uri="{BB962C8B-B14F-4D97-AF65-F5344CB8AC3E}">
        <p14:creationId xmlns:p14="http://schemas.microsoft.com/office/powerpoint/2010/main" val="23210557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B95C-6544-8146-B6F2-8B353DA6413E}" type="datetime1">
              <a:rPr lang="fr-FR" smtClean="0"/>
              <a:t>17/12/2019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07B781-75E4-BE46-97A2-6850789A7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539" y="343280"/>
            <a:ext cx="6375306" cy="38825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8070FD-74F3-FC42-97E6-03BB58FDC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950505" y="4321726"/>
            <a:ext cx="734096" cy="28956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89F021-B5FF-7A41-9C07-42EDE42CEC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7302" y="4415235"/>
            <a:ext cx="6149395" cy="12097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BC4DB4-91E0-DB4B-BCBE-52A12ECFAD8F}"/>
              </a:ext>
            </a:extLst>
          </p:cNvPr>
          <p:cNvSpPr txBox="1"/>
          <p:nvPr/>
        </p:nvSpPr>
        <p:spPr>
          <a:xfrm>
            <a:off x="6395393" y="1934933"/>
            <a:ext cx="25026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432FF"/>
                </a:solidFill>
              </a:rPr>
              <a:t>Short </a:t>
            </a:r>
            <a:r>
              <a:rPr lang="fr-FR" sz="2000" dirty="0" err="1">
                <a:solidFill>
                  <a:srgbClr val="0432FF"/>
                </a:solidFill>
              </a:rPr>
              <a:t>write</a:t>
            </a:r>
            <a:r>
              <a:rPr lang="fr-FR" sz="2000" dirty="0">
                <a:solidFill>
                  <a:srgbClr val="0432FF"/>
                </a:solidFill>
              </a:rPr>
              <a:t>-up</a:t>
            </a:r>
          </a:p>
          <a:p>
            <a:endParaRPr lang="fr-FR" sz="2000" dirty="0">
              <a:solidFill>
                <a:srgbClr val="0432FF"/>
              </a:solidFill>
            </a:endParaRPr>
          </a:p>
          <a:p>
            <a:r>
              <a:rPr lang="fr-FR" sz="2000" dirty="0">
                <a:solidFill>
                  <a:srgbClr val="0432FF"/>
                </a:solidFill>
              </a:rPr>
              <a:t>(But w/</a:t>
            </a:r>
            <a:r>
              <a:rPr lang="fr-FR" sz="2000" strike="sngStrike" dirty="0" err="1">
                <a:solidFill>
                  <a:srgbClr val="0432FF"/>
                </a:solidFill>
              </a:rPr>
              <a:t>LHCb</a:t>
            </a:r>
            <a:r>
              <a:rPr lang="fr-FR" sz="2000" strike="sngStrike" dirty="0">
                <a:solidFill>
                  <a:srgbClr val="0432FF"/>
                </a:solidFill>
              </a:rPr>
              <a:t> or ALICE</a:t>
            </a:r>
            <a:r>
              <a:rPr lang="fr-FR" sz="2000" dirty="0">
                <a:solidFill>
                  <a:srgbClr val="0432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069963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0D8D9-9349-E248-AF79-63D306E2F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E5EC9-43DF-C943-AD17-34B43FF84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64E8D-A54E-664D-B3F4-2A078B116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32</a:t>
            </a:fld>
            <a:endParaRPr lang="en-US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C313FD3-0E71-CC41-88E7-7A691DF5C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86" y="237790"/>
            <a:ext cx="8200571" cy="61185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858190-E05D-574B-B44F-0A4F01BB9315}"/>
              </a:ext>
            </a:extLst>
          </p:cNvPr>
          <p:cNvSpPr txBox="1"/>
          <p:nvPr/>
        </p:nvSpPr>
        <p:spPr>
          <a:xfrm>
            <a:off x="124802" y="132318"/>
            <a:ext cx="2798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ANATOLI ROMANIOUK et al.</a:t>
            </a:r>
          </a:p>
        </p:txBody>
      </p:sp>
    </p:spTree>
    <p:extLst>
      <p:ext uri="{BB962C8B-B14F-4D97-AF65-F5344CB8AC3E}">
        <p14:creationId xmlns:p14="http://schemas.microsoft.com/office/powerpoint/2010/main" val="36135292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007A-0050-0546-8409-A576D99E32F6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63" y="435429"/>
            <a:ext cx="8389637" cy="587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647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0D8D9-9349-E248-AF79-63D306E2F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E5EC9-43DF-C943-AD17-34B43FF84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64E8D-A54E-664D-B3F4-2A078B116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34</a:t>
            </a:fld>
            <a:endParaRPr lang="en-US"/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9A0C1AE1-ABEB-C94F-BD0F-B4622B70C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886" y="482225"/>
            <a:ext cx="7823637" cy="61095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37AAF1-89AB-2342-9193-9537D1E480F9}"/>
              </a:ext>
            </a:extLst>
          </p:cNvPr>
          <p:cNvSpPr txBox="1"/>
          <p:nvPr/>
        </p:nvSpPr>
        <p:spPr>
          <a:xfrm>
            <a:off x="124802" y="132318"/>
            <a:ext cx="2798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ANATOLI ROMANIOUK et al.</a:t>
            </a:r>
          </a:p>
        </p:txBody>
      </p:sp>
    </p:spTree>
    <p:extLst>
      <p:ext uri="{BB962C8B-B14F-4D97-AF65-F5344CB8AC3E}">
        <p14:creationId xmlns:p14="http://schemas.microsoft.com/office/powerpoint/2010/main" val="4806107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 2015-09-29 05.13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324" y="3345542"/>
            <a:ext cx="4224694" cy="2673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6073" y="56392"/>
            <a:ext cx="3819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Strong Interactions at low-Q</a:t>
            </a:r>
            <a:r>
              <a:rPr lang="en-US" sz="2400" baseline="30000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9380" y="682849"/>
            <a:ext cx="2839915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Hadron level ~ </a:t>
            </a:r>
            <a:r>
              <a:rPr lang="en-US" dirty="0" err="1"/>
              <a:t>Regge</a:t>
            </a:r>
            <a:r>
              <a:rPr lang="en-US" dirty="0"/>
              <a:t> theory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45610" y="682849"/>
            <a:ext cx="37494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Parton level ~ QCD (non-</a:t>
            </a:r>
            <a:r>
              <a:rPr lang="en-US" dirty="0" err="1"/>
              <a:t>perturbative</a:t>
            </a:r>
            <a:r>
              <a:rPr lang="en-US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6392"/>
            <a:ext cx="2462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Challenge to theorists</a:t>
            </a:r>
          </a:p>
        </p:txBody>
      </p:sp>
      <p:sp>
        <p:nvSpPr>
          <p:cNvPr id="7" name="Left-Right Arrow 6"/>
          <p:cNvSpPr/>
          <p:nvPr/>
        </p:nvSpPr>
        <p:spPr>
          <a:xfrm>
            <a:off x="3709398" y="785762"/>
            <a:ext cx="835450" cy="266419"/>
          </a:xfrm>
          <a:prstGeom prst="left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creenshot 2015-09-29 08.15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35" y="2047874"/>
            <a:ext cx="4693048" cy="15335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71" y="1200051"/>
            <a:ext cx="7927508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Leading (high </a:t>
            </a:r>
            <a:r>
              <a:rPr lang="en-US" dirty="0" err="1"/>
              <a:t>x</a:t>
            </a:r>
            <a:r>
              <a:rPr lang="en-US" baseline="-25000" dirty="0" err="1"/>
              <a:t>Bj</a:t>
            </a:r>
            <a:r>
              <a:rPr lang="en-US" dirty="0"/>
              <a:t>) u-quark or [</a:t>
            </a:r>
            <a:r>
              <a:rPr lang="en-US" dirty="0" err="1"/>
              <a:t>ud</a:t>
            </a:r>
            <a:r>
              <a:rPr lang="en-US" dirty="0"/>
              <a:t>] di-quark picks up an </a:t>
            </a:r>
            <a:r>
              <a:rPr lang="en-US" dirty="0" err="1"/>
              <a:t>sbar</a:t>
            </a:r>
            <a:r>
              <a:rPr lang="en-US" dirty="0"/>
              <a:t> or s in “string-breaking”</a:t>
            </a:r>
          </a:p>
          <a:p>
            <a:r>
              <a:rPr lang="en-US" dirty="0"/>
              <a:t>or from s-</a:t>
            </a:r>
            <a:r>
              <a:rPr lang="en-US" dirty="0" err="1"/>
              <a:t>sbar</a:t>
            </a:r>
            <a:r>
              <a:rPr lang="en-US" dirty="0"/>
              <a:t> sea, to make a leading K</a:t>
            </a:r>
            <a:r>
              <a:rPr lang="en-US" baseline="30000" dirty="0"/>
              <a:t>+</a:t>
            </a:r>
            <a:r>
              <a:rPr lang="en-US" dirty="0"/>
              <a:t> or Λ</a:t>
            </a:r>
            <a:r>
              <a:rPr lang="en-US" baseline="30000" dirty="0"/>
              <a:t>0</a:t>
            </a:r>
            <a:r>
              <a:rPr lang="en-US" dirty="0"/>
              <a:t>, Σ</a:t>
            </a:r>
            <a:r>
              <a:rPr lang="en-US" baseline="30000" dirty="0"/>
              <a:t>0</a:t>
            </a:r>
          </a:p>
          <a:p>
            <a:r>
              <a:rPr lang="en-US" dirty="0" err="1"/>
              <a:t>γcτ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) at 4.4 </a:t>
            </a:r>
            <a:r>
              <a:rPr lang="en-US" dirty="0" err="1"/>
              <a:t>TeV</a:t>
            </a:r>
            <a:r>
              <a:rPr lang="en-US" dirty="0"/>
              <a:t> is 316 m, </a:t>
            </a:r>
            <a:r>
              <a:rPr lang="en-US" dirty="0">
                <a:sym typeface="Wingdings"/>
              </a:rPr>
              <a:t> pπ- (acceptance?). </a:t>
            </a:r>
            <a:r>
              <a:rPr lang="en-US" dirty="0"/>
              <a:t>Σ</a:t>
            </a:r>
            <a:r>
              <a:rPr lang="en-US" baseline="30000" dirty="0"/>
              <a:t>0 </a:t>
            </a:r>
            <a:r>
              <a:rPr lang="en-US" dirty="0">
                <a:sym typeface="Wingdings"/>
              </a:rPr>
              <a:t>--&gt; </a:t>
            </a:r>
            <a:r>
              <a:rPr lang="en-US" dirty="0"/>
              <a:t>Λ</a:t>
            </a:r>
            <a:r>
              <a:rPr lang="en-US" baseline="30000" dirty="0"/>
              <a:t>0 </a:t>
            </a:r>
            <a:r>
              <a:rPr lang="en-US" dirty="0"/>
              <a:t> + </a:t>
            </a:r>
            <a:r>
              <a:rPr lang="en-US" dirty="0" err="1"/>
              <a:t>γ</a:t>
            </a:r>
            <a:r>
              <a:rPr lang="en-US" dirty="0"/>
              <a:t> (100%, prompt)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Virtual (negative mass</a:t>
            </a:r>
            <a:r>
              <a:rPr lang="en-US" baseline="30000" dirty="0"/>
              <a:t>2</a:t>
            </a:r>
            <a:r>
              <a:rPr lang="en-US" dirty="0"/>
              <a:t>, t-channel) exchanged </a:t>
            </a:r>
          </a:p>
          <a:p>
            <a:r>
              <a:rPr lang="en-US" dirty="0"/>
              <a:t>baryon or meson described in </a:t>
            </a:r>
          </a:p>
          <a:p>
            <a:r>
              <a:rPr lang="en-US" dirty="0" err="1"/>
              <a:t>Regge</a:t>
            </a:r>
            <a:r>
              <a:rPr lang="en-US" dirty="0"/>
              <a:t> phenomenology : </a:t>
            </a:r>
          </a:p>
          <a:p>
            <a:r>
              <a:rPr lang="en-US" dirty="0"/>
              <a:t>Analyticity, </a:t>
            </a:r>
            <a:r>
              <a:rPr lang="en-US" dirty="0" err="1"/>
              <a:t>unitarity</a:t>
            </a:r>
            <a:r>
              <a:rPr lang="en-US" dirty="0"/>
              <a:t> and crossing symmetry</a:t>
            </a:r>
          </a:p>
          <a:p>
            <a:r>
              <a:rPr lang="en-US" dirty="0"/>
              <a:t>+ continuous complex angular momentum.</a:t>
            </a:r>
          </a:p>
          <a:p>
            <a:endParaRPr lang="en-US" dirty="0"/>
          </a:p>
          <a:p>
            <a:r>
              <a:rPr lang="en-US" dirty="0"/>
              <a:t>Derive it from QCD !! ? 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3696" y="3530539"/>
            <a:ext cx="4791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Quark line description of leading K</a:t>
            </a:r>
            <a:r>
              <a:rPr lang="en-US" sz="2000" baseline="30000" dirty="0">
                <a:solidFill>
                  <a:srgbClr val="0000FF"/>
                </a:solidFill>
              </a:rPr>
              <a:t>+</a:t>
            </a:r>
            <a:r>
              <a:rPr lang="en-US" sz="2000" dirty="0">
                <a:solidFill>
                  <a:srgbClr val="0000FF"/>
                </a:solidFill>
              </a:rPr>
              <a:t> or Λ</a:t>
            </a:r>
            <a:r>
              <a:rPr lang="en-US" sz="2000" baseline="30000" dirty="0">
                <a:solidFill>
                  <a:srgbClr val="0000FF"/>
                </a:solidFill>
              </a:rPr>
              <a:t>0</a:t>
            </a:r>
            <a:r>
              <a:rPr lang="en-US" sz="2000" dirty="0">
                <a:solidFill>
                  <a:srgbClr val="0000FF"/>
                </a:solidFill>
              </a:rPr>
              <a:t>, Σ</a:t>
            </a:r>
            <a:r>
              <a:rPr lang="en-US" sz="2000" baseline="30000" dirty="0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0261-5A34-544F-848C-31478C5EEF7C}" type="datetime1">
              <a:rPr lang="fr-FR" smtClean="0"/>
              <a:t>17/12/2019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35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404DAB-7E2E-1646-BF0A-E7902CA0782F}"/>
              </a:ext>
            </a:extLst>
          </p:cNvPr>
          <p:cNvSpPr txBox="1"/>
          <p:nvPr/>
        </p:nvSpPr>
        <p:spPr>
          <a:xfrm>
            <a:off x="5621311" y="2398426"/>
            <a:ext cx="317445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432FF"/>
                </a:solidFill>
              </a:rPr>
              <a:t>Dissociation </a:t>
            </a:r>
            <a:r>
              <a:rPr lang="fr-FR" dirty="0" err="1">
                <a:solidFill>
                  <a:srgbClr val="0432FF"/>
                </a:solidFill>
              </a:rPr>
              <a:t>products</a:t>
            </a:r>
            <a:r>
              <a:rPr lang="fr-FR" dirty="0">
                <a:solidFill>
                  <a:srgbClr val="0432FF"/>
                </a:solidFill>
              </a:rPr>
              <a:t> sharing</a:t>
            </a:r>
          </a:p>
          <a:p>
            <a:r>
              <a:rPr lang="fr-FR" dirty="0" err="1">
                <a:solidFill>
                  <a:srgbClr val="0432FF"/>
                </a:solidFill>
              </a:rPr>
              <a:t>beam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momentum</a:t>
            </a:r>
            <a:r>
              <a:rPr lang="fr-FR" dirty="0">
                <a:solidFill>
                  <a:srgbClr val="0432FF"/>
                </a:solidFill>
              </a:rPr>
              <a:t> (p opposite?)</a:t>
            </a:r>
          </a:p>
        </p:txBody>
      </p:sp>
    </p:spTree>
    <p:extLst>
      <p:ext uri="{BB962C8B-B14F-4D97-AF65-F5344CB8AC3E}">
        <p14:creationId xmlns:p14="http://schemas.microsoft.com/office/powerpoint/2010/main" val="6581549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90793-5074-DD48-B0B9-B590AA786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2A6-7FB1-2147-B02B-E20C50F8EF76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E91B1-AFCE-9E43-B365-9DCB46DF2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E77B7-AC01-0A41-9D79-4AA4F978D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B89884-F35C-D44C-B570-69447A368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1" y="77323"/>
            <a:ext cx="8686800" cy="3980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5AD541-89B0-754B-B028-ABC56996F45A}"/>
              </a:ext>
            </a:extLst>
          </p:cNvPr>
          <p:cNvSpPr txBox="1"/>
          <p:nvPr/>
        </p:nvSpPr>
        <p:spPr>
          <a:xfrm>
            <a:off x="83331" y="328905"/>
            <a:ext cx="352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Diego-Mauricio Gomez-</a:t>
            </a:r>
            <a:r>
              <a:rPr lang="fr-FR" dirty="0" err="1"/>
              <a:t>Coral</a:t>
            </a:r>
            <a:r>
              <a:rPr lang="fr-FR" dirty="0"/>
              <a:t> et al.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1498B9-8347-D04E-BB4F-B5408EB63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96879"/>
            <a:ext cx="4381394" cy="43278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3049BBE-70F1-7842-8CA6-67C14DB3E251}"/>
              </a:ext>
            </a:extLst>
          </p:cNvPr>
          <p:cNvSpPr txBox="1"/>
          <p:nvPr/>
        </p:nvSpPr>
        <p:spPr>
          <a:xfrm>
            <a:off x="824129" y="932619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 + p </a:t>
            </a:r>
            <a:r>
              <a:rPr lang="fr-FR" dirty="0">
                <a:sym typeface="Wingdings" pitchFamily="2" charset="2"/>
              </a:rPr>
              <a:t> π+ d</a:t>
            </a:r>
            <a:endParaRPr lang="fr-FR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8842298-5344-DD42-8D09-7C1F12F78BAF}"/>
              </a:ext>
            </a:extLst>
          </p:cNvPr>
          <p:cNvCxnSpPr/>
          <p:nvPr/>
        </p:nvCxnSpPr>
        <p:spPr>
          <a:xfrm flipV="1">
            <a:off x="4707194" y="4970207"/>
            <a:ext cx="0" cy="56043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E4F9BAB-6603-C04E-84BE-E2D88830FB29}"/>
              </a:ext>
            </a:extLst>
          </p:cNvPr>
          <p:cNvSpPr txBox="1"/>
          <p:nvPr/>
        </p:nvSpPr>
        <p:spPr>
          <a:xfrm>
            <a:off x="3973887" y="5530646"/>
            <a:ext cx="119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LHC @ 13 </a:t>
            </a:r>
            <a:r>
              <a:rPr lang="fr-FR" sz="1400" dirty="0" err="1"/>
              <a:t>TeV</a:t>
            </a:r>
            <a:endParaRPr lang="fr-FR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00DB2E2-5B24-0541-A3DD-FFCFE96B7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9585" y="2116975"/>
            <a:ext cx="4059225" cy="2373876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5A4E723-881C-FB44-A375-D3F4A1BB3DC4}"/>
              </a:ext>
            </a:extLst>
          </p:cNvPr>
          <p:cNvCxnSpPr/>
          <p:nvPr/>
        </p:nvCxnSpPr>
        <p:spPr>
          <a:xfrm flipV="1">
            <a:off x="8893278" y="4240128"/>
            <a:ext cx="0" cy="56043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86CBBC6-8B0E-2F42-8EC6-0E5D5BE5A21E}"/>
              </a:ext>
            </a:extLst>
          </p:cNvPr>
          <p:cNvSpPr txBox="1"/>
          <p:nvPr/>
        </p:nvSpPr>
        <p:spPr>
          <a:xfrm>
            <a:off x="7947775" y="4821720"/>
            <a:ext cx="119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LHC @ 13 </a:t>
            </a:r>
            <a:r>
              <a:rPr lang="fr-FR" sz="1400" dirty="0" err="1"/>
              <a:t>TeV</a:t>
            </a:r>
            <a:endParaRPr lang="fr-FR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CD8DD9-03D2-4D48-83D5-E846CD986A9C}"/>
              </a:ext>
            </a:extLst>
          </p:cNvPr>
          <p:cNvSpPr txBox="1"/>
          <p:nvPr/>
        </p:nvSpPr>
        <p:spPr>
          <a:xfrm>
            <a:off x="5669620" y="1692979"/>
            <a:ext cx="2539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… and in p + He collisions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510ED4-7B53-C843-8E02-27BB0B6EB7BE}"/>
              </a:ext>
            </a:extLst>
          </p:cNvPr>
          <p:cNvSpPr txBox="1"/>
          <p:nvPr/>
        </p:nvSpPr>
        <p:spPr>
          <a:xfrm>
            <a:off x="5473109" y="5192092"/>
            <a:ext cx="3495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Note large </a:t>
            </a:r>
            <a:r>
              <a:rPr lang="fr-FR" dirty="0" err="1"/>
              <a:t>difference</a:t>
            </a:r>
            <a:r>
              <a:rPr lang="fr-FR" dirty="0"/>
              <a:t> in </a:t>
            </a:r>
            <a:r>
              <a:rPr lang="fr-FR" dirty="0" err="1"/>
              <a:t>predictions</a:t>
            </a:r>
            <a:endParaRPr lang="fr-FR" dirty="0"/>
          </a:p>
          <a:p>
            <a:r>
              <a:rPr lang="fr-FR" dirty="0"/>
              <a:t>At </a:t>
            </a:r>
            <a:r>
              <a:rPr lang="fr-FR" dirty="0" err="1"/>
              <a:t>LHc</a:t>
            </a:r>
            <a:r>
              <a:rPr lang="fr-FR" dirty="0"/>
              <a:t> </a:t>
            </a:r>
            <a:r>
              <a:rPr lang="fr-FR" dirty="0" err="1"/>
              <a:t>energies</a:t>
            </a:r>
            <a:r>
              <a:rPr lang="fr-FR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1B6153-FF4F-A348-9B94-73D2C660BD1F}"/>
              </a:ext>
            </a:extLst>
          </p:cNvPr>
          <p:cNvSpPr txBox="1"/>
          <p:nvPr/>
        </p:nvSpPr>
        <p:spPr>
          <a:xfrm>
            <a:off x="4973130" y="1013931"/>
            <a:ext cx="3797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432FF"/>
                </a:solidFill>
              </a:rPr>
              <a:t>Caveat</a:t>
            </a:r>
            <a:r>
              <a:rPr lang="fr-FR" dirty="0">
                <a:solidFill>
                  <a:srgbClr val="0432FF"/>
                </a:solidFill>
              </a:rPr>
              <a:t>: </a:t>
            </a:r>
            <a:r>
              <a:rPr lang="fr-FR" dirty="0" err="1">
                <a:solidFill>
                  <a:srgbClr val="0432FF"/>
                </a:solidFill>
              </a:rPr>
              <a:t>These</a:t>
            </a:r>
            <a:r>
              <a:rPr lang="fr-FR" dirty="0">
                <a:solidFill>
                  <a:srgbClr val="0432FF"/>
                </a:solidFill>
              </a:rPr>
              <a:t> are for total production,</a:t>
            </a:r>
          </a:p>
          <a:p>
            <a:r>
              <a:rPr lang="fr-FR" dirty="0">
                <a:solidFill>
                  <a:srgbClr val="0432FF"/>
                </a:solidFill>
              </a:rPr>
              <a:t>not </a:t>
            </a:r>
            <a:r>
              <a:rPr lang="fr-FR" dirty="0" err="1">
                <a:solidFill>
                  <a:srgbClr val="0432FF"/>
                </a:solidFill>
              </a:rPr>
              <a:t>just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very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forward</a:t>
            </a:r>
            <a:r>
              <a:rPr lang="fr-FR" dirty="0">
                <a:solidFill>
                  <a:srgbClr val="0432FF"/>
                </a:solidFill>
              </a:rPr>
              <a:t>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02D09EC-9ECA-274A-8CEE-E947063BD4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1667" b="84524"/>
          <a:stretch/>
        </p:blipFill>
        <p:spPr>
          <a:xfrm>
            <a:off x="3789177" y="383756"/>
            <a:ext cx="4419600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2418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8696-292F-924F-9B3C-418595AEB758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3547" y="159657"/>
            <a:ext cx="65801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SAS-TRD R&amp;D Group formed : Test beams at CERN (2016, June 2017)</a:t>
            </a:r>
          </a:p>
          <a:p>
            <a:pPr algn="ctr"/>
            <a:r>
              <a:rPr lang="en-US" dirty="0"/>
              <a:t>NRNU </a:t>
            </a:r>
            <a:r>
              <a:rPr lang="en-US" dirty="0" err="1"/>
              <a:t>MEPhi</a:t>
            </a:r>
            <a:r>
              <a:rPr lang="en-US" dirty="0"/>
              <a:t> (Russia), Louisiana </a:t>
            </a:r>
            <a:r>
              <a:rPr lang="en-US" dirty="0" err="1"/>
              <a:t>Uni</a:t>
            </a:r>
            <a:r>
              <a:rPr lang="en-US" dirty="0"/>
              <a:t> (USA), Bonn Uni. (Germany)</a:t>
            </a:r>
          </a:p>
          <a:p>
            <a:pPr algn="ctr"/>
            <a:r>
              <a:rPr lang="en-US" dirty="0"/>
              <a:t>Bari </a:t>
            </a:r>
            <a:r>
              <a:rPr lang="en-US" dirty="0" err="1"/>
              <a:t>Uni</a:t>
            </a:r>
            <a:r>
              <a:rPr lang="en-US" dirty="0"/>
              <a:t>, (Italy), </a:t>
            </a:r>
            <a:r>
              <a:rPr lang="en-US" dirty="0" err="1"/>
              <a:t>Lebedev</a:t>
            </a:r>
            <a:r>
              <a:rPr lang="en-US" dirty="0"/>
              <a:t> Phys Inst. (Russia),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40" y="3822545"/>
            <a:ext cx="6908800" cy="23938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40" y="1508878"/>
            <a:ext cx="6418942" cy="231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9044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8562" y="6488668"/>
            <a:ext cx="4779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Mike Cherry, Louisiana State Univ., summary talk</a:t>
            </a:r>
          </a:p>
        </p:txBody>
      </p:sp>
      <p:pic>
        <p:nvPicPr>
          <p:cNvPr id="3" name="Picture 2" descr="Screenshot 2015-10-10 09.46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54633" cy="64925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38834" y="4816909"/>
            <a:ext cx="479086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TRD also provides precision tracking information!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20BCB-229D-8A4A-AD37-4604F05C8171}" type="datetime1">
              <a:rPr lang="fr-FR" smtClean="0"/>
              <a:t>17/12/2019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68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B9A4F-7E67-EF42-8FE3-22D56F8F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0808A-B856-3147-97A5-B11DDD02D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BC2AA-9A91-8A45-B851-6882C7CC7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423719-A9E8-8C41-8577-3DEFDCB483EE}"/>
              </a:ext>
            </a:extLst>
          </p:cNvPr>
          <p:cNvSpPr txBox="1"/>
          <p:nvPr/>
        </p:nvSpPr>
        <p:spPr>
          <a:xfrm>
            <a:off x="2463057" y="136525"/>
            <a:ext cx="3556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432FF"/>
                </a:solidFill>
              </a:rPr>
              <a:t>PHYSICS GOALS (not </a:t>
            </a:r>
            <a:r>
              <a:rPr lang="fr-FR" sz="2000" b="1" dirty="0" err="1">
                <a:solidFill>
                  <a:srgbClr val="0432FF"/>
                </a:solidFill>
              </a:rPr>
              <a:t>complete</a:t>
            </a:r>
            <a:r>
              <a:rPr lang="fr-FR" sz="2000" b="1" dirty="0">
                <a:solidFill>
                  <a:srgbClr val="0432FF"/>
                </a:solidFill>
              </a:rPr>
              <a:t>!)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C0DCD6-C4C9-2045-AB2C-B6F562CC7801}"/>
              </a:ext>
            </a:extLst>
          </p:cNvPr>
          <p:cNvSpPr txBox="1"/>
          <p:nvPr/>
        </p:nvSpPr>
        <p:spPr>
          <a:xfrm>
            <a:off x="210336" y="653144"/>
            <a:ext cx="9004196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/>
              <a:t>Precise</a:t>
            </a:r>
            <a:r>
              <a:rPr lang="fr-FR" sz="2000" dirty="0"/>
              <a:t> </a:t>
            </a:r>
            <a:r>
              <a:rPr lang="fr-FR" sz="2000" dirty="0" err="1"/>
              <a:t>measurements</a:t>
            </a:r>
            <a:r>
              <a:rPr lang="fr-FR" sz="2000" dirty="0"/>
              <a:t> of Feynman-x (</a:t>
            </a:r>
            <a:r>
              <a:rPr lang="fr-FR" sz="2000" dirty="0" err="1"/>
              <a:t>x</a:t>
            </a:r>
            <a:r>
              <a:rPr lang="fr-FR" sz="2000" baseline="-25000" dirty="0" err="1"/>
              <a:t>F</a:t>
            </a:r>
            <a:r>
              <a:rPr lang="fr-FR" sz="2000" dirty="0"/>
              <a:t>) </a:t>
            </a:r>
            <a:r>
              <a:rPr lang="fr-FR" sz="2000" dirty="0" err="1"/>
              <a:t>spectra</a:t>
            </a:r>
            <a:r>
              <a:rPr lang="fr-FR" sz="2000" dirty="0"/>
              <a:t> at </a:t>
            </a:r>
            <a:r>
              <a:rPr lang="fr-FR" sz="2000" dirty="0" err="1"/>
              <a:t>small</a:t>
            </a:r>
            <a:r>
              <a:rPr lang="fr-FR" sz="2000" dirty="0"/>
              <a:t> </a:t>
            </a:r>
            <a:r>
              <a:rPr lang="fr-FR" sz="2000" dirty="0" err="1"/>
              <a:t>p</a:t>
            </a:r>
            <a:r>
              <a:rPr lang="fr-FR" sz="2000" baseline="-25000" dirty="0" err="1"/>
              <a:t>T</a:t>
            </a:r>
            <a:r>
              <a:rPr lang="fr-FR" sz="2000" dirty="0"/>
              <a:t> (&lt; ~3 </a:t>
            </a:r>
            <a:r>
              <a:rPr lang="fr-FR" sz="2000" dirty="0" err="1"/>
              <a:t>GeV</a:t>
            </a:r>
            <a:r>
              <a:rPr lang="fr-FR" sz="2000" dirty="0"/>
              <a:t>) of: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π+, π-</a:t>
            </a:r>
            <a:r>
              <a:rPr lang="fr-FR" sz="2000" dirty="0">
                <a:solidFill>
                  <a:srgbClr val="FF0000"/>
                </a:solidFill>
              </a:rPr>
              <a:t>, K+, K-, p, p, d, d, </a:t>
            </a:r>
            <a:r>
              <a:rPr lang="fr-FR" sz="2000" dirty="0" err="1">
                <a:solidFill>
                  <a:srgbClr val="FF0000"/>
                </a:solidFill>
              </a:rPr>
              <a:t>t</a:t>
            </a:r>
            <a:r>
              <a:rPr lang="fr-FR" sz="2000" dirty="0">
                <a:solidFill>
                  <a:srgbClr val="FF0000"/>
                </a:solidFill>
              </a:rPr>
              <a:t>, </a:t>
            </a:r>
            <a:r>
              <a:rPr lang="fr-FR" sz="2000" dirty="0" err="1">
                <a:solidFill>
                  <a:srgbClr val="FF0000"/>
                </a:solidFill>
              </a:rPr>
              <a:t>t</a:t>
            </a:r>
            <a:r>
              <a:rPr lang="fr-FR" sz="2000" dirty="0">
                <a:solidFill>
                  <a:srgbClr val="FF0000"/>
                </a:solidFill>
              </a:rPr>
              <a:t>,   … </a:t>
            </a:r>
            <a:r>
              <a:rPr lang="fr-FR" sz="2000" dirty="0" err="1">
                <a:solidFill>
                  <a:srgbClr val="FF0000"/>
                </a:solidFill>
              </a:rPr>
              <a:t>possibly</a:t>
            </a:r>
            <a:r>
              <a:rPr lang="fr-FR" sz="2000" dirty="0">
                <a:solidFill>
                  <a:srgbClr val="FF0000"/>
                </a:solidFill>
              </a:rPr>
              <a:t> K</a:t>
            </a:r>
            <a:r>
              <a:rPr lang="fr-FR" sz="2000" baseline="30000" dirty="0">
                <a:solidFill>
                  <a:srgbClr val="FF0000"/>
                </a:solidFill>
              </a:rPr>
              <a:t>0</a:t>
            </a:r>
            <a:r>
              <a:rPr lang="fr-FR" sz="2000" baseline="-25000" dirty="0">
                <a:solidFill>
                  <a:srgbClr val="FF0000"/>
                </a:solidFill>
              </a:rPr>
              <a:t>s </a:t>
            </a:r>
            <a:r>
              <a:rPr lang="fr-FR" sz="2000" dirty="0">
                <a:solidFill>
                  <a:srgbClr val="FF0000"/>
                </a:solidFill>
              </a:rPr>
              <a:t>→ </a:t>
            </a:r>
            <a:r>
              <a:rPr lang="en-US" sz="2000" dirty="0">
                <a:solidFill>
                  <a:srgbClr val="FF0000"/>
                </a:solidFill>
              </a:rPr>
              <a:t>π+π- , </a:t>
            </a:r>
            <a:r>
              <a:rPr lang="fr-FR" sz="2000" dirty="0">
                <a:solidFill>
                  <a:srgbClr val="FF0000"/>
                </a:solidFill>
              </a:rPr>
              <a:t>Λ</a:t>
            </a:r>
            <a:r>
              <a:rPr lang="fr-FR" sz="2000" baseline="30000" dirty="0">
                <a:solidFill>
                  <a:srgbClr val="FF0000"/>
                </a:solidFill>
              </a:rPr>
              <a:t>0 </a:t>
            </a:r>
            <a:r>
              <a:rPr lang="fr-FR" sz="2000" dirty="0">
                <a:solidFill>
                  <a:srgbClr val="FF0000"/>
                </a:solidFill>
              </a:rPr>
              <a:t>→ </a:t>
            </a:r>
            <a:r>
              <a:rPr lang="en-US" sz="2000" dirty="0">
                <a:solidFill>
                  <a:srgbClr val="FF0000"/>
                </a:solidFill>
              </a:rPr>
              <a:t>pπ</a:t>
            </a:r>
            <a:r>
              <a:rPr lang="en-US" sz="2000" dirty="0"/>
              <a:t> </a:t>
            </a:r>
            <a:r>
              <a:rPr lang="fr-FR" sz="2000" dirty="0"/>
              <a:t>(</a:t>
            </a:r>
            <a:r>
              <a:rPr lang="fr-FR" sz="2000" dirty="0" err="1"/>
              <a:t>acceptance</a:t>
            </a:r>
            <a:r>
              <a:rPr lang="fr-FR" sz="2000" dirty="0"/>
              <a:t>?).</a:t>
            </a:r>
          </a:p>
          <a:p>
            <a:r>
              <a:rPr lang="fr-FR" sz="2000" dirty="0"/>
              <a:t>In </a:t>
            </a:r>
            <a:r>
              <a:rPr lang="fr-FR" sz="2000" dirty="0" err="1">
                <a:solidFill>
                  <a:srgbClr val="0432FF"/>
                </a:solidFill>
              </a:rPr>
              <a:t>p+p</a:t>
            </a:r>
            <a:r>
              <a:rPr lang="fr-FR" sz="2000" dirty="0">
                <a:solidFill>
                  <a:srgbClr val="0432FF"/>
                </a:solidFill>
              </a:rPr>
              <a:t> and </a:t>
            </a:r>
            <a:r>
              <a:rPr lang="fr-FR" sz="2000" dirty="0" err="1">
                <a:solidFill>
                  <a:srgbClr val="0432FF"/>
                </a:solidFill>
              </a:rPr>
              <a:t>p+O</a:t>
            </a:r>
            <a:r>
              <a:rPr lang="fr-FR" sz="2000" dirty="0">
                <a:solidFill>
                  <a:srgbClr val="0432FF"/>
                </a:solidFill>
              </a:rPr>
              <a:t> and O+O </a:t>
            </a:r>
            <a:r>
              <a:rPr lang="fr-FR" sz="2000" dirty="0"/>
              <a:t>collisions (for </a:t>
            </a:r>
            <a:r>
              <a:rPr lang="fr-FR" sz="2000" dirty="0" err="1"/>
              <a:t>cosmic</a:t>
            </a:r>
            <a:r>
              <a:rPr lang="fr-FR" sz="2000" dirty="0"/>
              <a:t> ray </a:t>
            </a:r>
            <a:r>
              <a:rPr lang="fr-FR" sz="2000" dirty="0" err="1"/>
              <a:t>showers</a:t>
            </a:r>
            <a:r>
              <a:rPr lang="fr-FR" sz="2000" dirty="0"/>
              <a:t> in </a:t>
            </a:r>
            <a:r>
              <a:rPr lang="fr-FR" sz="2000" dirty="0" err="1"/>
              <a:t>atmosphere</a:t>
            </a:r>
            <a:r>
              <a:rPr lang="fr-FR" sz="2000" dirty="0"/>
              <a:t>)</a:t>
            </a:r>
          </a:p>
          <a:p>
            <a:r>
              <a:rPr lang="fr-FR" sz="2000" dirty="0"/>
              <a:t>(</a:t>
            </a:r>
            <a:r>
              <a:rPr lang="fr-FR" sz="2000" dirty="0" err="1"/>
              <a:t>FASERv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proposed</a:t>
            </a:r>
            <a:r>
              <a:rPr lang="fr-FR" sz="2000" dirty="0"/>
              <a:t> z = 400m </a:t>
            </a:r>
            <a:r>
              <a:rPr lang="fr-FR" sz="2000" dirty="0" err="1"/>
              <a:t>experiment</a:t>
            </a:r>
            <a:r>
              <a:rPr lang="fr-FR" sz="2000" dirty="0"/>
              <a:t> on </a:t>
            </a:r>
            <a:r>
              <a:rPr lang="fr-FR" sz="2000" dirty="0" err="1"/>
              <a:t>TeV</a:t>
            </a:r>
            <a:r>
              <a:rPr lang="fr-FR" sz="2000" dirty="0"/>
              <a:t> neutrino interactions. FLUXES!)</a:t>
            </a:r>
          </a:p>
          <a:p>
            <a:endParaRPr lang="fr-FR" sz="2000" dirty="0"/>
          </a:p>
          <a:p>
            <a:r>
              <a:rPr lang="fr-FR" sz="2000" dirty="0" err="1">
                <a:solidFill>
                  <a:srgbClr val="0432FF"/>
                </a:solidFill>
              </a:rPr>
              <a:t>Intrinsic</a:t>
            </a:r>
            <a:r>
              <a:rPr lang="fr-FR" sz="2000" dirty="0">
                <a:solidFill>
                  <a:srgbClr val="0432FF"/>
                </a:solidFill>
              </a:rPr>
              <a:t> </a:t>
            </a:r>
            <a:r>
              <a:rPr lang="fr-FR" sz="2000" dirty="0" err="1">
                <a:solidFill>
                  <a:srgbClr val="0432FF"/>
                </a:solidFill>
              </a:rPr>
              <a:t>charm</a:t>
            </a:r>
            <a:r>
              <a:rPr lang="fr-FR" sz="2000" dirty="0">
                <a:solidFill>
                  <a:srgbClr val="0432FF"/>
                </a:solidFill>
              </a:rPr>
              <a:t>: p = {</a:t>
            </a:r>
            <a:r>
              <a:rPr lang="fr-FR" sz="2000" dirty="0" err="1">
                <a:solidFill>
                  <a:srgbClr val="0432FF"/>
                </a:solidFill>
              </a:rPr>
              <a:t>uudcc</a:t>
            </a:r>
            <a:r>
              <a:rPr lang="fr-FR" sz="2000" dirty="0">
                <a:solidFill>
                  <a:srgbClr val="0432FF"/>
                </a:solidFill>
              </a:rPr>
              <a:t>} </a:t>
            </a:r>
            <a:r>
              <a:rPr lang="fr-FR" sz="2000" dirty="0" err="1">
                <a:solidFill>
                  <a:srgbClr val="0432FF"/>
                </a:solidFill>
              </a:rPr>
              <a:t>giving</a:t>
            </a:r>
            <a:r>
              <a:rPr lang="fr-FR" sz="2000" dirty="0">
                <a:solidFill>
                  <a:srgbClr val="0432FF"/>
                </a:solidFill>
              </a:rPr>
              <a:t> </a:t>
            </a:r>
            <a:r>
              <a:rPr lang="fr-FR" sz="2000" dirty="0" err="1">
                <a:solidFill>
                  <a:srgbClr val="0432FF"/>
                </a:solidFill>
              </a:rPr>
              <a:t>leading</a:t>
            </a:r>
            <a:r>
              <a:rPr lang="fr-FR" sz="2000" dirty="0">
                <a:solidFill>
                  <a:srgbClr val="0432FF"/>
                </a:solidFill>
              </a:rPr>
              <a:t> </a:t>
            </a:r>
            <a:r>
              <a:rPr lang="fr-FR" sz="2000" dirty="0" err="1">
                <a:solidFill>
                  <a:srgbClr val="0432FF"/>
                </a:solidFill>
              </a:rPr>
              <a:t>Λ</a:t>
            </a:r>
            <a:r>
              <a:rPr lang="fr-FR" sz="2000" baseline="-25000" dirty="0" err="1">
                <a:solidFill>
                  <a:srgbClr val="0432FF"/>
                </a:solidFill>
              </a:rPr>
              <a:t>c</a:t>
            </a:r>
            <a:r>
              <a:rPr lang="fr-FR" sz="2000" baseline="-25000" dirty="0">
                <a:solidFill>
                  <a:srgbClr val="0432FF"/>
                </a:solidFill>
              </a:rPr>
              <a:t> </a:t>
            </a:r>
            <a:r>
              <a:rPr lang="fr-FR" sz="2000" dirty="0">
                <a:solidFill>
                  <a:srgbClr val="0432FF"/>
                </a:solidFill>
              </a:rPr>
              <a:t>→ </a:t>
            </a:r>
            <a:r>
              <a:rPr lang="en-US" sz="2000" dirty="0" err="1">
                <a:solidFill>
                  <a:srgbClr val="0432FF"/>
                </a:solidFill>
              </a:rPr>
              <a:t>pK</a:t>
            </a:r>
            <a:r>
              <a:rPr lang="en-US" sz="2000" dirty="0">
                <a:solidFill>
                  <a:srgbClr val="0432FF"/>
                </a:solidFill>
              </a:rPr>
              <a:t>π , D</a:t>
            </a:r>
            <a:r>
              <a:rPr lang="en-US" sz="2000" baseline="30000" dirty="0">
                <a:solidFill>
                  <a:srgbClr val="0432FF"/>
                </a:solidFill>
              </a:rPr>
              <a:t>0</a:t>
            </a:r>
            <a:r>
              <a:rPr lang="en-US" sz="2000" dirty="0">
                <a:solidFill>
                  <a:srgbClr val="0432FF"/>
                </a:solidFill>
              </a:rPr>
              <a:t> </a:t>
            </a:r>
            <a:r>
              <a:rPr lang="fr-FR" sz="2000" dirty="0">
                <a:solidFill>
                  <a:srgbClr val="0432FF"/>
                </a:solidFill>
              </a:rPr>
              <a:t>→ </a:t>
            </a:r>
            <a:r>
              <a:rPr lang="en-US" sz="2000" dirty="0">
                <a:solidFill>
                  <a:srgbClr val="0432FF"/>
                </a:solidFill>
              </a:rPr>
              <a:t>K+π- &amp; K-π+ </a:t>
            </a:r>
          </a:p>
          <a:p>
            <a:r>
              <a:rPr lang="en-US" sz="2000" dirty="0"/>
              <a:t>(Brodsky) and intrinsic beauty. Full reconstruction challenging but </a:t>
            </a:r>
            <a:r>
              <a:rPr lang="en-US" sz="2000" dirty="0">
                <a:sym typeface="Wingdings" pitchFamily="2" charset="2"/>
              </a:rPr>
              <a:t> forward muons</a:t>
            </a:r>
          </a:p>
          <a:p>
            <a:r>
              <a:rPr lang="en-US" sz="2000" dirty="0">
                <a:sym typeface="Wingdings" pitchFamily="2" charset="2"/>
              </a:rPr>
              <a:t>Other reconstruct-able particles: J/</a:t>
            </a:r>
            <a:r>
              <a:rPr lang="en-US" sz="2000" dirty="0" err="1">
                <a:sym typeface="Wingdings" pitchFamily="2" charset="2"/>
              </a:rPr>
              <a:t>ѱ</a:t>
            </a:r>
            <a:r>
              <a:rPr lang="en-US" sz="2000" dirty="0">
                <a:sym typeface="Wingdings" pitchFamily="2" charset="2"/>
              </a:rPr>
              <a:t>  </a:t>
            </a:r>
            <a:r>
              <a:rPr lang="en-US" sz="2000" dirty="0" err="1">
                <a:sym typeface="Wingdings" pitchFamily="2" charset="2"/>
              </a:rPr>
              <a:t>μ+μ</a:t>
            </a:r>
            <a:r>
              <a:rPr lang="en-US" sz="2000" dirty="0">
                <a:sym typeface="Wingdings" pitchFamily="2" charset="2"/>
              </a:rPr>
              <a:t>- (6%) ; 𝛶(1S)  </a:t>
            </a:r>
            <a:r>
              <a:rPr lang="en-US" sz="2000" dirty="0" err="1">
                <a:sym typeface="Wingdings" pitchFamily="2" charset="2"/>
              </a:rPr>
              <a:t>μ+μ</a:t>
            </a:r>
            <a:r>
              <a:rPr lang="en-US" sz="2000" dirty="0">
                <a:sym typeface="Wingdings" pitchFamily="2" charset="2"/>
              </a:rPr>
              <a:t>- (2.5%) </a:t>
            </a:r>
          </a:p>
          <a:p>
            <a:r>
              <a:rPr lang="en-US" sz="2000" dirty="0">
                <a:sym typeface="Wingdings" pitchFamily="2" charset="2"/>
              </a:rPr>
              <a:t>These are ‘intrinsically’ important + to understand </a:t>
            </a:r>
            <a:r>
              <a:rPr lang="en-US" sz="2000" b="1" dirty="0" err="1">
                <a:solidFill>
                  <a:srgbClr val="0432FF"/>
                </a:solidFill>
                <a:sym typeface="Wingdings" pitchFamily="2" charset="2"/>
              </a:rPr>
              <a:t>μ</a:t>
            </a:r>
            <a:r>
              <a:rPr lang="en-US" sz="2000" b="1" dirty="0">
                <a:solidFill>
                  <a:srgbClr val="0432FF"/>
                </a:solidFill>
                <a:sym typeface="Wingdings" pitchFamily="2" charset="2"/>
              </a:rPr>
              <a:t> and </a:t>
            </a:r>
            <a:r>
              <a:rPr lang="en-US" sz="2000" b="1" dirty="0" err="1">
                <a:solidFill>
                  <a:srgbClr val="0432FF"/>
                </a:solidFill>
                <a:sym typeface="Wingdings" pitchFamily="2" charset="2"/>
              </a:rPr>
              <a:t>ν</a:t>
            </a:r>
            <a:r>
              <a:rPr lang="en-US" sz="2000" b="1" dirty="0">
                <a:solidFill>
                  <a:srgbClr val="0432FF"/>
                </a:solidFill>
                <a:sym typeface="Wingdings" pitchFamily="2" charset="2"/>
              </a:rPr>
              <a:t> in cosmic ray showers.</a:t>
            </a:r>
          </a:p>
          <a:p>
            <a:r>
              <a:rPr lang="en-US" sz="2000" dirty="0">
                <a:solidFill>
                  <a:srgbClr val="0432FF"/>
                </a:solidFill>
                <a:sym typeface="Wingdings" pitchFamily="2" charset="2"/>
              </a:rPr>
              <a:t>Energy Frontier and Cosmic Frontier are two US-HEP priorities!</a:t>
            </a:r>
          </a:p>
          <a:p>
            <a:endParaRPr lang="en-US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Production of light nuclei and </a:t>
            </a:r>
            <a:r>
              <a:rPr lang="en-US" b="1" dirty="0" err="1">
                <a:solidFill>
                  <a:srgbClr val="0432FF"/>
                </a:solidFill>
                <a:sym typeface="Wingdings" pitchFamily="2" charset="2"/>
              </a:rPr>
              <a:t>antinuclei</a:t>
            </a:r>
            <a:r>
              <a:rPr lang="en-US" b="1" dirty="0">
                <a:solidFill>
                  <a:srgbClr val="0432FF"/>
                </a:solidFill>
                <a:sym typeface="Wingdings" pitchFamily="2" charset="2"/>
              </a:rPr>
              <a:t> – antiprotons, antideuterons, </a:t>
            </a:r>
            <a:r>
              <a:rPr lang="en-US" b="1" dirty="0" err="1">
                <a:solidFill>
                  <a:srgbClr val="0432FF"/>
                </a:solidFill>
                <a:sym typeface="Wingdings" pitchFamily="2" charset="2"/>
              </a:rPr>
              <a:t>antitritons</a:t>
            </a:r>
            <a:r>
              <a:rPr lang="en-US" dirty="0">
                <a:sym typeface="Wingdings" pitchFamily="2" charset="2"/>
              </a:rPr>
              <a:t>, He</a:t>
            </a:r>
            <a:r>
              <a:rPr lang="en-US" baseline="30000" dirty="0">
                <a:sym typeface="Wingdings" pitchFamily="2" charset="2"/>
              </a:rPr>
              <a:t>3</a:t>
            </a:r>
          </a:p>
          <a:p>
            <a:r>
              <a:rPr lang="fr-FR" dirty="0" err="1"/>
              <a:t>Needed</a:t>
            </a:r>
            <a:r>
              <a:rPr lang="fr-FR" dirty="0"/>
              <a:t> to </a:t>
            </a:r>
            <a:r>
              <a:rPr lang="fr-FR" dirty="0" err="1"/>
              <a:t>understand</a:t>
            </a:r>
            <a:r>
              <a:rPr lang="fr-FR" dirty="0"/>
              <a:t> background to </a:t>
            </a:r>
            <a:r>
              <a:rPr lang="fr-FR" dirty="0" err="1">
                <a:solidFill>
                  <a:srgbClr val="FF0000"/>
                </a:solidFill>
              </a:rPr>
              <a:t>Galactic</a:t>
            </a:r>
            <a:r>
              <a:rPr lang="fr-FR" dirty="0">
                <a:solidFill>
                  <a:srgbClr val="FF0000"/>
                </a:solidFill>
              </a:rPr>
              <a:t> Center 𝛾-ray </a:t>
            </a:r>
            <a:r>
              <a:rPr lang="fr-FR" dirty="0" err="1">
                <a:solidFill>
                  <a:srgbClr val="FF0000"/>
                </a:solidFill>
              </a:rPr>
              <a:t>excess</a:t>
            </a:r>
            <a:r>
              <a:rPr lang="fr-FR" dirty="0">
                <a:solidFill>
                  <a:srgbClr val="FF0000"/>
                </a:solidFill>
              </a:rPr>
              <a:t> (</a:t>
            </a:r>
            <a:r>
              <a:rPr lang="fr-FR" dirty="0" err="1">
                <a:solidFill>
                  <a:srgbClr val="FF0000"/>
                </a:solidFill>
              </a:rPr>
              <a:t>Dark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Matter</a:t>
            </a:r>
            <a:r>
              <a:rPr lang="fr-FR" dirty="0">
                <a:solidFill>
                  <a:srgbClr val="FF0000"/>
                </a:solidFill>
              </a:rPr>
              <a:t> Annihilation?)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3425A8-B841-2344-9BBF-398D0D74E756}"/>
              </a:ext>
            </a:extLst>
          </p:cNvPr>
          <p:cNvCxnSpPr>
            <a:cxnSpLocks/>
          </p:cNvCxnSpPr>
          <p:nvPr/>
        </p:nvCxnSpPr>
        <p:spPr>
          <a:xfrm>
            <a:off x="2467368" y="1037772"/>
            <a:ext cx="1234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582D21D-5DA0-F549-AD1A-FD3B7AE84E72}"/>
              </a:ext>
            </a:extLst>
          </p:cNvPr>
          <p:cNvCxnSpPr>
            <a:cxnSpLocks/>
          </p:cNvCxnSpPr>
          <p:nvPr/>
        </p:nvCxnSpPr>
        <p:spPr>
          <a:xfrm>
            <a:off x="2957165" y="1037772"/>
            <a:ext cx="1234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25454E6-4C5E-FE48-BB9D-158062478608}"/>
              </a:ext>
            </a:extLst>
          </p:cNvPr>
          <p:cNvCxnSpPr>
            <a:cxnSpLocks/>
          </p:cNvCxnSpPr>
          <p:nvPr/>
        </p:nvCxnSpPr>
        <p:spPr>
          <a:xfrm>
            <a:off x="1988336" y="1037772"/>
            <a:ext cx="1234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F8E2A30-6FCB-BE4C-BB4E-73118A69E039}"/>
              </a:ext>
            </a:extLst>
          </p:cNvPr>
          <p:cNvCxnSpPr>
            <a:cxnSpLocks/>
          </p:cNvCxnSpPr>
          <p:nvPr/>
        </p:nvCxnSpPr>
        <p:spPr>
          <a:xfrm>
            <a:off x="7946450" y="4572000"/>
            <a:ext cx="22509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5BA7C40-FD00-D043-86EA-A674B60925F3}"/>
              </a:ext>
            </a:extLst>
          </p:cNvPr>
          <p:cNvSpPr txBox="1"/>
          <p:nvPr/>
        </p:nvSpPr>
        <p:spPr>
          <a:xfrm>
            <a:off x="210336" y="5237265"/>
            <a:ext cx="6278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Diffraction dissociation – </a:t>
            </a:r>
            <a:r>
              <a:rPr lang="fr-FR" dirty="0" err="1"/>
              <a:t>products</a:t>
            </a:r>
            <a:r>
              <a:rPr lang="fr-FR" dirty="0"/>
              <a:t>, </a:t>
            </a:r>
            <a:r>
              <a:rPr lang="fr-FR" dirty="0" err="1"/>
              <a:t>e.g</a:t>
            </a:r>
            <a:r>
              <a:rPr lang="fr-FR" dirty="0"/>
              <a:t>. p </a:t>
            </a:r>
            <a:r>
              <a:rPr lang="fr-FR" dirty="0">
                <a:sym typeface="Wingdings" pitchFamily="2" charset="2"/>
              </a:rPr>
              <a:t> n</a:t>
            </a:r>
            <a:r>
              <a:rPr lang="en-US" dirty="0"/>
              <a:t> π+, p (π+ π-), </a:t>
            </a:r>
            <a:r>
              <a:rPr lang="fr-FR" dirty="0"/>
              <a:t>Λ</a:t>
            </a:r>
            <a:r>
              <a:rPr lang="fr-FR" baseline="30000" dirty="0"/>
              <a:t>0 </a:t>
            </a:r>
            <a:r>
              <a:rPr lang="fr-FR" dirty="0"/>
              <a:t>K+</a:t>
            </a:r>
          </a:p>
          <a:p>
            <a:r>
              <a:rPr lang="fr-FR" dirty="0" err="1"/>
              <a:t>Zero-degree</a:t>
            </a:r>
            <a:r>
              <a:rPr lang="fr-FR" dirty="0"/>
              <a:t> </a:t>
            </a:r>
            <a:r>
              <a:rPr lang="fr-FR" dirty="0" err="1"/>
              <a:t>calorimeter</a:t>
            </a:r>
            <a:r>
              <a:rPr lang="fr-FR" dirty="0"/>
              <a:t> ZDC/</a:t>
            </a:r>
            <a:r>
              <a:rPr lang="fr-FR" dirty="0" err="1"/>
              <a:t>LHCf</a:t>
            </a:r>
            <a:r>
              <a:rPr lang="fr-FR" dirty="0"/>
              <a:t> 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included</a:t>
            </a:r>
            <a:r>
              <a:rPr lang="fr-FR" dirty="0"/>
              <a:t> in plan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C2BC31-C3D9-174D-A229-2D709EDD5DE1}"/>
              </a:ext>
            </a:extLst>
          </p:cNvPr>
          <p:cNvSpPr txBox="1"/>
          <p:nvPr/>
        </p:nvSpPr>
        <p:spPr>
          <a:xfrm>
            <a:off x="1891009" y="4023441"/>
            <a:ext cx="536198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CAVEAT: </a:t>
            </a:r>
            <a:r>
              <a:rPr lang="fr-FR" dirty="0" err="1">
                <a:solidFill>
                  <a:srgbClr val="FF0000"/>
                </a:solidFill>
              </a:rPr>
              <a:t>Acceptance</a:t>
            </a:r>
            <a:r>
              <a:rPr lang="fr-FR" dirty="0">
                <a:solidFill>
                  <a:srgbClr val="FF0000"/>
                </a:solidFill>
              </a:rPr>
              <a:t> for 2-particle states not </a:t>
            </a:r>
            <a:r>
              <a:rPr lang="fr-FR" dirty="0" err="1">
                <a:solidFill>
                  <a:srgbClr val="FF0000"/>
                </a:solidFill>
              </a:rPr>
              <a:t>yet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known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169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93D19-F432-BA4E-8485-8ACBCE1B4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233C9-BB0C-C240-B7AE-8B9CAFBAB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10A2C-F673-C343-BFAB-030925DE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picture containing map, text&#10;&#10;Description automatically generated">
            <a:extLst>
              <a:ext uri="{FF2B5EF4-FFF2-40B4-BE49-F238E27FC236}">
                <a16:creationId xmlns:a16="http://schemas.microsoft.com/office/drawing/2014/main" id="{91D13F9C-C042-834A-8A21-033D1247D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58" b="3209"/>
          <a:stretch/>
        </p:blipFill>
        <p:spPr>
          <a:xfrm>
            <a:off x="798285" y="1146629"/>
            <a:ext cx="7387771" cy="45429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90D2EA-9298-004E-BA26-10BD1D99F02D}"/>
              </a:ext>
            </a:extLst>
          </p:cNvPr>
          <p:cNvSpPr txBox="1"/>
          <p:nvPr/>
        </p:nvSpPr>
        <p:spPr>
          <a:xfrm>
            <a:off x="2010337" y="153671"/>
            <a:ext cx="5123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Ralf </a:t>
            </a:r>
            <a:r>
              <a:rPr lang="fr-FR" dirty="0" err="1"/>
              <a:t>Ulrich’s</a:t>
            </a:r>
            <a:r>
              <a:rPr lang="fr-FR" dirty="0"/>
              <a:t> talk : </a:t>
            </a:r>
            <a:r>
              <a:rPr lang="fr-FR" sz="2000" dirty="0" err="1">
                <a:solidFill>
                  <a:srgbClr val="0432FF"/>
                </a:solidFill>
              </a:rPr>
              <a:t>Cosmic</a:t>
            </a:r>
            <a:r>
              <a:rPr lang="fr-FR" sz="2000" dirty="0">
                <a:solidFill>
                  <a:srgbClr val="0432FF"/>
                </a:solidFill>
              </a:rPr>
              <a:t> ray </a:t>
            </a:r>
            <a:r>
              <a:rPr lang="fr-FR" sz="2000" dirty="0" err="1">
                <a:solidFill>
                  <a:srgbClr val="0432FF"/>
                </a:solidFill>
              </a:rPr>
              <a:t>spectrum</a:t>
            </a:r>
            <a:r>
              <a:rPr lang="fr-FR" sz="2000" dirty="0">
                <a:solidFill>
                  <a:srgbClr val="0432FF"/>
                </a:solidFill>
              </a:rPr>
              <a:t> x E</a:t>
            </a:r>
            <a:r>
              <a:rPr lang="fr-FR" sz="2000" baseline="30000" dirty="0">
                <a:solidFill>
                  <a:srgbClr val="0432FF"/>
                </a:solidFill>
              </a:rPr>
              <a:t>2.5</a:t>
            </a:r>
          </a:p>
        </p:txBody>
      </p:sp>
      <p:sp>
        <p:nvSpPr>
          <p:cNvPr id="2" name="Up Arrow 1">
            <a:extLst>
              <a:ext uri="{FF2B5EF4-FFF2-40B4-BE49-F238E27FC236}">
                <a16:creationId xmlns:a16="http://schemas.microsoft.com/office/drawing/2014/main" id="{EE71EE9E-C65E-E64A-8170-6528D50D5436}"/>
              </a:ext>
            </a:extLst>
          </p:cNvPr>
          <p:cNvSpPr/>
          <p:nvPr/>
        </p:nvSpPr>
        <p:spPr>
          <a:xfrm rot="10800000">
            <a:off x="3265714" y="1168400"/>
            <a:ext cx="304800" cy="5080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207896-3555-FD47-805F-B1F25C968E31}"/>
              </a:ext>
            </a:extLst>
          </p:cNvPr>
          <p:cNvSpPr txBox="1"/>
          <p:nvPr/>
        </p:nvSpPr>
        <p:spPr>
          <a:xfrm>
            <a:off x="2996163" y="895547"/>
            <a:ext cx="1032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ISR at CERN</a:t>
            </a:r>
          </a:p>
        </p:txBody>
      </p:sp>
    </p:spTree>
    <p:extLst>
      <p:ext uri="{BB962C8B-B14F-4D97-AF65-F5344CB8AC3E}">
        <p14:creationId xmlns:p14="http://schemas.microsoft.com/office/powerpoint/2010/main" val="3077989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0_ev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8" y="791250"/>
            <a:ext cx="6641254" cy="5475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443" y="77880"/>
            <a:ext cx="618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200 inelastic collisions at Pt 5 </a:t>
            </a:r>
            <a:r>
              <a:rPr lang="en-US" u="sng" dirty="0">
                <a:solidFill>
                  <a:srgbClr val="FF0000"/>
                </a:solidFill>
              </a:rPr>
              <a:t>2018 ( 13 </a:t>
            </a:r>
            <a:r>
              <a:rPr lang="en-US" u="sng" dirty="0" err="1">
                <a:solidFill>
                  <a:srgbClr val="FF0000"/>
                </a:solidFill>
              </a:rPr>
              <a:t>TeV</a:t>
            </a:r>
            <a:r>
              <a:rPr lang="en-US" u="sng" dirty="0">
                <a:solidFill>
                  <a:srgbClr val="FF0000"/>
                </a:solidFill>
              </a:rPr>
              <a:t>, β* = 0.55 m): </a:t>
            </a:r>
            <a:r>
              <a:rPr lang="en-US" u="sng" dirty="0"/>
              <a:t>MARS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0648" y="415230"/>
            <a:ext cx="335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μ = 50 this is 4 bunch crossings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58980" y="927964"/>
            <a:ext cx="2327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Scale factor </a:t>
            </a:r>
            <a:r>
              <a:rPr lang="en-US" dirty="0" err="1"/>
              <a:t>x:z</a:t>
            </a:r>
            <a:r>
              <a:rPr lang="en-US" dirty="0"/>
              <a:t> = 486:1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9178" y="6120791"/>
            <a:ext cx="81913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Hitting pipe: 0.5 π- and 1 π+ and about 2 protons / 50 collisions. Near horizontal plane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97966" y="3366796"/>
            <a:ext cx="1071252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Λ</a:t>
            </a:r>
            <a:r>
              <a:rPr lang="en-US" dirty="0"/>
              <a:t> 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 pπ-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58771" y="1297296"/>
            <a:ext cx="1128960" cy="369332"/>
          </a:xfrm>
          <a:prstGeom prst="rect">
            <a:avLst/>
          </a:prstGeom>
          <a:solidFill>
            <a:srgbClr val="EEECE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Negatives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58771" y="5112723"/>
            <a:ext cx="1033043" cy="369332"/>
          </a:xfrm>
          <a:prstGeom prst="rect">
            <a:avLst/>
          </a:prstGeom>
          <a:solidFill>
            <a:srgbClr val="EEECE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Positives</a:t>
            </a:r>
          </a:p>
        </p:txBody>
      </p:sp>
      <p:cxnSp>
        <p:nvCxnSpPr>
          <p:cNvPr id="11" name="Straight Arrow Connector 10"/>
          <p:cNvCxnSpPr>
            <a:cxnSpLocks/>
            <a:stCxn id="8" idx="1"/>
          </p:cNvCxnSpPr>
          <p:nvPr/>
        </p:nvCxnSpPr>
        <p:spPr>
          <a:xfrm flipH="1" flipV="1">
            <a:off x="4737868" y="3440292"/>
            <a:ext cx="2060098" cy="111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77787" y="48840"/>
            <a:ext cx="1653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Nikolai </a:t>
            </a:r>
            <a:r>
              <a:rPr lang="en-US" dirty="0" err="1">
                <a:solidFill>
                  <a:srgbClr val="0000FF"/>
                </a:solidFill>
              </a:rPr>
              <a:t>Mokhov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err="1">
                <a:solidFill>
                  <a:srgbClr val="0000FF"/>
                </a:solidFill>
              </a:rPr>
              <a:t>Ottavio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Fornieri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1266" y="1360812"/>
            <a:ext cx="1581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From interaction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25127" y="84097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4BD09-1F98-384B-97B9-704B56DA20EC}" type="datetime1">
              <a:rPr lang="fr-FR" smtClean="0"/>
              <a:t>17/12/2019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6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B71908-5030-464B-B9AB-11035C4BBD64}"/>
              </a:ext>
            </a:extLst>
          </p:cNvPr>
          <p:cNvSpPr txBox="1"/>
          <p:nvPr/>
        </p:nvSpPr>
        <p:spPr>
          <a:xfrm>
            <a:off x="5767917" y="2997464"/>
            <a:ext cx="993926" cy="369332"/>
          </a:xfrm>
          <a:prstGeom prst="rect">
            <a:avLst/>
          </a:prstGeom>
          <a:solidFill>
            <a:srgbClr val="EEECE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Neutrals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7AF100-C0F2-5847-B0A5-A3CA75B57774}"/>
              </a:ext>
            </a:extLst>
          </p:cNvPr>
          <p:cNvSpPr txBox="1"/>
          <p:nvPr/>
        </p:nvSpPr>
        <p:spPr>
          <a:xfrm>
            <a:off x="3076345" y="4836375"/>
            <a:ext cx="1172693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New D1 S/C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47C3C3-9090-C547-9684-C308AB0FD485}"/>
              </a:ext>
            </a:extLst>
          </p:cNvPr>
          <p:cNvSpPr txBox="1"/>
          <p:nvPr/>
        </p:nvSpPr>
        <p:spPr>
          <a:xfrm>
            <a:off x="6891281" y="5114126"/>
            <a:ext cx="203337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Need</a:t>
            </a:r>
            <a:r>
              <a:rPr lang="fr-FR" dirty="0">
                <a:solidFill>
                  <a:srgbClr val="FF0000"/>
                </a:solidFill>
              </a:rPr>
              <a:t> to </a:t>
            </a:r>
            <a:r>
              <a:rPr lang="fr-FR" dirty="0" err="1">
                <a:solidFill>
                  <a:srgbClr val="FF0000"/>
                </a:solidFill>
              </a:rPr>
              <a:t>redo</a:t>
            </a:r>
            <a:r>
              <a:rPr lang="fr-FR" dirty="0">
                <a:solidFill>
                  <a:srgbClr val="FF0000"/>
                </a:solidFill>
              </a:rPr>
              <a:t> for</a:t>
            </a:r>
          </a:p>
          <a:p>
            <a:r>
              <a:rPr lang="fr-FR" dirty="0">
                <a:solidFill>
                  <a:srgbClr val="FF0000"/>
                </a:solidFill>
              </a:rPr>
              <a:t>14 </a:t>
            </a:r>
            <a:r>
              <a:rPr lang="fr-FR" dirty="0" err="1">
                <a:solidFill>
                  <a:srgbClr val="FF0000"/>
                </a:solidFill>
              </a:rPr>
              <a:t>TeV</a:t>
            </a:r>
            <a:r>
              <a:rPr lang="fr-FR" dirty="0">
                <a:solidFill>
                  <a:srgbClr val="FF0000"/>
                </a:solidFill>
              </a:rPr>
              <a:t> and </a:t>
            </a:r>
            <a:r>
              <a:rPr lang="fr-FR" dirty="0" err="1">
                <a:solidFill>
                  <a:srgbClr val="FF0000"/>
                </a:solidFill>
              </a:rPr>
              <a:t>Run</a:t>
            </a:r>
            <a:r>
              <a:rPr lang="fr-FR" dirty="0">
                <a:solidFill>
                  <a:srgbClr val="FF0000"/>
                </a:solidFill>
              </a:rPr>
              <a:t> 4.</a:t>
            </a:r>
          </a:p>
          <a:p>
            <a:r>
              <a:rPr lang="fr-FR" dirty="0">
                <a:solidFill>
                  <a:srgbClr val="FF0000"/>
                </a:solidFill>
              </a:rPr>
              <a:t>New D1, </a:t>
            </a:r>
            <a:r>
              <a:rPr lang="fr-FR" dirty="0" err="1">
                <a:solidFill>
                  <a:srgbClr val="FF0000"/>
                </a:solidFill>
              </a:rPr>
              <a:t>beam</a:t>
            </a:r>
            <a:r>
              <a:rPr lang="fr-FR" dirty="0">
                <a:solidFill>
                  <a:srgbClr val="FF0000"/>
                </a:solidFill>
              </a:rPr>
              <a:t> pipe</a:t>
            </a:r>
          </a:p>
        </p:txBody>
      </p:sp>
    </p:spTree>
    <p:extLst>
      <p:ext uri="{BB962C8B-B14F-4D97-AF65-F5344CB8AC3E}">
        <p14:creationId xmlns:p14="http://schemas.microsoft.com/office/powerpoint/2010/main" val="360642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48349-52AB-E248-8BE8-18D4D9C25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520-AD40-4C4A-B7DC-CCC6C02B62A4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92556-4D35-C443-8094-C8FFAE837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319EA-AFA3-E043-981D-B38B70500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BDA167-ED05-E04D-BC10-F2ED0F9B0A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58" b="18101"/>
          <a:stretch/>
        </p:blipFill>
        <p:spPr>
          <a:xfrm>
            <a:off x="508846" y="711507"/>
            <a:ext cx="8126307" cy="18730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829759-E316-5D4A-A147-FAC3F06FD0CD}"/>
              </a:ext>
            </a:extLst>
          </p:cNvPr>
          <p:cNvSpPr txBox="1"/>
          <p:nvPr/>
        </p:nvSpPr>
        <p:spPr>
          <a:xfrm>
            <a:off x="1017639" y="116299"/>
            <a:ext cx="6562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Downstream</a:t>
            </a:r>
            <a:r>
              <a:rPr lang="fr-FR" sz="2400" dirty="0"/>
              <a:t> of CMS &amp; ATLAS in HL-LHC </a:t>
            </a:r>
            <a:r>
              <a:rPr lang="fr-FR" sz="2400" dirty="0" err="1"/>
              <a:t>era</a:t>
            </a:r>
            <a:r>
              <a:rPr lang="fr-FR" sz="2400" dirty="0"/>
              <a:t> </a:t>
            </a:r>
            <a:r>
              <a:rPr lang="fr-FR" sz="2400" dirty="0" err="1"/>
              <a:t>Run</a:t>
            </a:r>
            <a:r>
              <a:rPr lang="fr-FR" sz="2400" dirty="0"/>
              <a:t> 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2A2CF4-B781-0342-9CD0-AEAED3D37C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59" t="15758" b="18101"/>
          <a:stretch/>
        </p:blipFill>
        <p:spPr>
          <a:xfrm>
            <a:off x="1017639" y="2790202"/>
            <a:ext cx="7418438" cy="3254397"/>
          </a:xfrm>
          <a:prstGeom prst="rect">
            <a:avLst/>
          </a:prstGeom>
          <a:ln>
            <a:solidFill>
              <a:srgbClr val="0432FF"/>
            </a:solidFill>
          </a:ln>
        </p:spPr>
      </p:pic>
      <p:sp>
        <p:nvSpPr>
          <p:cNvPr id="2" name="Down Arrow 1">
            <a:extLst>
              <a:ext uri="{FF2B5EF4-FFF2-40B4-BE49-F238E27FC236}">
                <a16:creationId xmlns:a16="http://schemas.microsoft.com/office/drawing/2014/main" id="{45D8EA15-3B11-8942-BB7E-EE7730CD8C19}"/>
              </a:ext>
            </a:extLst>
          </p:cNvPr>
          <p:cNvSpPr/>
          <p:nvPr/>
        </p:nvSpPr>
        <p:spPr>
          <a:xfrm>
            <a:off x="1941871" y="901889"/>
            <a:ext cx="648929" cy="453616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84EDD121-85E5-5E40-9A2D-355824964A11}"/>
              </a:ext>
            </a:extLst>
          </p:cNvPr>
          <p:cNvSpPr/>
          <p:nvPr/>
        </p:nvSpPr>
        <p:spPr>
          <a:xfrm>
            <a:off x="6553200" y="939210"/>
            <a:ext cx="648929" cy="453616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67DCFC3-C68B-AF44-AC66-52F4A55A6745}"/>
              </a:ext>
            </a:extLst>
          </p:cNvPr>
          <p:cNvCxnSpPr/>
          <p:nvPr/>
        </p:nvCxnSpPr>
        <p:spPr>
          <a:xfrm flipH="1">
            <a:off x="1017639" y="2315497"/>
            <a:ext cx="3406877" cy="47470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838AF47-FE54-C840-96F2-EDBBD0DD8A50}"/>
              </a:ext>
            </a:extLst>
          </p:cNvPr>
          <p:cNvCxnSpPr>
            <a:cxnSpLocks/>
          </p:cNvCxnSpPr>
          <p:nvPr/>
        </p:nvCxnSpPr>
        <p:spPr>
          <a:xfrm flipH="1">
            <a:off x="8436077" y="2396974"/>
            <a:ext cx="199077" cy="41528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7349475-52CA-234E-8759-4008867409FD}"/>
              </a:ext>
            </a:extLst>
          </p:cNvPr>
          <p:cNvSpPr txBox="1"/>
          <p:nvPr/>
        </p:nvSpPr>
        <p:spPr>
          <a:xfrm>
            <a:off x="5468842" y="4462884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9852F3-85BA-954C-B6F9-FF7EFFDB15BE}"/>
              </a:ext>
            </a:extLst>
          </p:cNvPr>
          <p:cNvSpPr txBox="1"/>
          <p:nvPr/>
        </p:nvSpPr>
        <p:spPr>
          <a:xfrm>
            <a:off x="5468842" y="4760121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461559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4FF61-E1BF-4F47-A4C7-7BBFAA3D1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D1D-B668-CE49-A587-E797467A041D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89059-9395-FF4B-80EB-D52AAD14F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0E0A2-8F66-5A4A-B764-50A07FA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361AB6-F062-C347-BE35-B84B05CF5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134" y="3080135"/>
            <a:ext cx="8067368" cy="27229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33AFB8A-48C4-534E-AAA5-2DF1C98239BD}"/>
              </a:ext>
            </a:extLst>
          </p:cNvPr>
          <p:cNvSpPr txBox="1"/>
          <p:nvPr/>
        </p:nvSpPr>
        <p:spPr>
          <a:xfrm>
            <a:off x="2067940" y="1481296"/>
            <a:ext cx="178587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At ~ 95 m</a:t>
            </a:r>
          </a:p>
          <a:p>
            <a:r>
              <a:rPr lang="fr-FR" dirty="0" err="1"/>
              <a:t>Circular</a:t>
            </a:r>
            <a:r>
              <a:rPr lang="fr-FR" dirty="0"/>
              <a:t> ID 21.27 </a:t>
            </a:r>
          </a:p>
          <a:p>
            <a:r>
              <a:rPr lang="fr-FR" dirty="0"/>
              <a:t>to ‘</a:t>
            </a:r>
            <a:r>
              <a:rPr lang="fr-FR" dirty="0" err="1"/>
              <a:t>elliptical</a:t>
            </a:r>
            <a:r>
              <a:rPr lang="fr-FR" dirty="0"/>
              <a:t>’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1A66DC-319C-C340-A00D-DE4C5FEF7C0F}"/>
              </a:ext>
            </a:extLst>
          </p:cNvPr>
          <p:cNvSpPr txBox="1"/>
          <p:nvPr/>
        </p:nvSpPr>
        <p:spPr>
          <a:xfrm>
            <a:off x="6208220" y="1545062"/>
            <a:ext cx="195861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At ~ 115 m</a:t>
            </a:r>
          </a:p>
          <a:p>
            <a:r>
              <a:rPr lang="fr-FR" dirty="0" err="1"/>
              <a:t>Elliptical</a:t>
            </a:r>
            <a:r>
              <a:rPr lang="fr-FR" dirty="0"/>
              <a:t> to </a:t>
            </a:r>
            <a:r>
              <a:rPr lang="fr-FR" dirty="0" err="1"/>
              <a:t>circular</a:t>
            </a:r>
            <a:endParaRPr lang="fr-FR" dirty="0"/>
          </a:p>
          <a:p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windows</a:t>
            </a:r>
            <a:r>
              <a:rPr lang="fr-FR" dirty="0"/>
              <a:t> L&amp;R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6E3E8ED-204B-7449-9205-CA64F4A1F1F1}"/>
              </a:ext>
            </a:extLst>
          </p:cNvPr>
          <p:cNvCxnSpPr>
            <a:cxnSpLocks/>
          </p:cNvCxnSpPr>
          <p:nvPr/>
        </p:nvCxnSpPr>
        <p:spPr>
          <a:xfrm>
            <a:off x="3711677" y="3868994"/>
            <a:ext cx="25121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BCA22C0-6643-0144-A8AD-F9F5852142AF}"/>
              </a:ext>
            </a:extLst>
          </p:cNvPr>
          <p:cNvCxnSpPr>
            <a:cxnSpLocks/>
          </p:cNvCxnSpPr>
          <p:nvPr/>
        </p:nvCxnSpPr>
        <p:spPr>
          <a:xfrm>
            <a:off x="3733984" y="4980039"/>
            <a:ext cx="25121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E27687-7A01-7D4C-BE32-F6A8ECA2AE7D}"/>
              </a:ext>
            </a:extLst>
          </p:cNvPr>
          <p:cNvCxnSpPr>
            <a:cxnSpLocks/>
          </p:cNvCxnSpPr>
          <p:nvPr/>
        </p:nvCxnSpPr>
        <p:spPr>
          <a:xfrm flipV="1">
            <a:off x="6246126" y="4793226"/>
            <a:ext cx="79666" cy="1868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7788D71-B199-8C49-B24C-F421282B3D4C}"/>
              </a:ext>
            </a:extLst>
          </p:cNvPr>
          <p:cNvCxnSpPr>
            <a:cxnSpLocks/>
          </p:cNvCxnSpPr>
          <p:nvPr/>
        </p:nvCxnSpPr>
        <p:spPr>
          <a:xfrm>
            <a:off x="6223819" y="3868996"/>
            <a:ext cx="61450" cy="2078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E5D3CAA-6D95-D446-B76C-89E7E584EEFB}"/>
              </a:ext>
            </a:extLst>
          </p:cNvPr>
          <p:cNvCxnSpPr>
            <a:cxnSpLocks/>
          </p:cNvCxnSpPr>
          <p:nvPr/>
        </p:nvCxnSpPr>
        <p:spPr>
          <a:xfrm flipV="1">
            <a:off x="3254845" y="3868994"/>
            <a:ext cx="479139" cy="1720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5137C58-49AE-9F45-9093-CFFBDE03352E}"/>
              </a:ext>
            </a:extLst>
          </p:cNvPr>
          <p:cNvCxnSpPr>
            <a:cxnSpLocks/>
          </p:cNvCxnSpPr>
          <p:nvPr/>
        </p:nvCxnSpPr>
        <p:spPr>
          <a:xfrm>
            <a:off x="3276784" y="4818789"/>
            <a:ext cx="501446" cy="1504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69D4561-E4D3-9B4B-A075-A7F1B90F71E2}"/>
              </a:ext>
            </a:extLst>
          </p:cNvPr>
          <p:cNvCxnSpPr>
            <a:cxnSpLocks/>
          </p:cNvCxnSpPr>
          <p:nvPr/>
        </p:nvCxnSpPr>
        <p:spPr>
          <a:xfrm flipV="1">
            <a:off x="6285269" y="4019433"/>
            <a:ext cx="1740313" cy="216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B87E8A3-BDA5-AD48-903E-3F1E67D78D0E}"/>
              </a:ext>
            </a:extLst>
          </p:cNvPr>
          <p:cNvCxnSpPr>
            <a:cxnSpLocks/>
          </p:cNvCxnSpPr>
          <p:nvPr/>
        </p:nvCxnSpPr>
        <p:spPr>
          <a:xfrm>
            <a:off x="6325792" y="4793226"/>
            <a:ext cx="169241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93E6B545-553C-7940-B723-D748EE07D2CB}"/>
              </a:ext>
            </a:extLst>
          </p:cNvPr>
          <p:cNvSpPr/>
          <p:nvPr/>
        </p:nvSpPr>
        <p:spPr>
          <a:xfrm>
            <a:off x="2338232" y="2472494"/>
            <a:ext cx="1086465" cy="104713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CDB8FE-21F6-164B-9C63-377F292D5AB2}"/>
              </a:ext>
            </a:extLst>
          </p:cNvPr>
          <p:cNvSpPr/>
          <p:nvPr/>
        </p:nvSpPr>
        <p:spPr>
          <a:xfrm>
            <a:off x="3993044" y="1036989"/>
            <a:ext cx="1944329" cy="10471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CA332D-326E-B343-AC07-E7D4D89CA0A7}"/>
              </a:ext>
            </a:extLst>
          </p:cNvPr>
          <p:cNvSpPr/>
          <p:nvPr/>
        </p:nvSpPr>
        <p:spPr>
          <a:xfrm>
            <a:off x="6553200" y="2472493"/>
            <a:ext cx="1086465" cy="104713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47CF44D-D21C-CF49-A117-515955A0DC78}"/>
              </a:ext>
            </a:extLst>
          </p:cNvPr>
          <p:cNvSpPr/>
          <p:nvPr/>
        </p:nvSpPr>
        <p:spPr>
          <a:xfrm>
            <a:off x="4424515" y="2457868"/>
            <a:ext cx="1086465" cy="104713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E011DA7-CCCA-EF4D-AAA5-5515D7CB2DE7}"/>
              </a:ext>
            </a:extLst>
          </p:cNvPr>
          <p:cNvSpPr/>
          <p:nvPr/>
        </p:nvSpPr>
        <p:spPr>
          <a:xfrm>
            <a:off x="6381632" y="3782233"/>
            <a:ext cx="1429599" cy="2024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DD7115A-9A0B-9C4B-9712-CCC615132D12}"/>
              </a:ext>
            </a:extLst>
          </p:cNvPr>
          <p:cNvSpPr/>
          <p:nvPr/>
        </p:nvSpPr>
        <p:spPr>
          <a:xfrm>
            <a:off x="6461298" y="4842789"/>
            <a:ext cx="1521729" cy="224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551767A-DA5B-FF4C-8644-E58F1F6BEF20}"/>
              </a:ext>
            </a:extLst>
          </p:cNvPr>
          <p:cNvSpPr txBox="1"/>
          <p:nvPr/>
        </p:nvSpPr>
        <p:spPr>
          <a:xfrm>
            <a:off x="413260" y="142834"/>
            <a:ext cx="7983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D1 </a:t>
            </a:r>
            <a:r>
              <a:rPr lang="fr-FR" sz="2000" dirty="0">
                <a:sym typeface="Wingdings" pitchFamily="2" charset="2"/>
              </a:rPr>
              <a:t></a:t>
            </a:r>
            <a:r>
              <a:rPr lang="fr-FR" sz="2000" dirty="0"/>
              <a:t> TAXN Top </a:t>
            </a:r>
            <a:r>
              <a:rPr lang="fr-FR" sz="2000" dirty="0" err="1"/>
              <a:t>view</a:t>
            </a:r>
            <a:r>
              <a:rPr lang="fr-FR" sz="2000" dirty="0"/>
              <a:t>, </a:t>
            </a:r>
            <a:r>
              <a:rPr lang="fr-FR" sz="2000" dirty="0" err="1"/>
              <a:t>schematic</a:t>
            </a:r>
            <a:r>
              <a:rPr lang="fr-FR" sz="2000" dirty="0"/>
              <a:t>  - </a:t>
            </a:r>
            <a:r>
              <a:rPr lang="fr-FR" sz="2000" dirty="0" err="1"/>
              <a:t>downstream</a:t>
            </a:r>
            <a:r>
              <a:rPr lang="fr-FR" sz="2000" dirty="0"/>
              <a:t> of ATLAS (IR1) or CMS (IR5)</a:t>
            </a:r>
          </a:p>
          <a:p>
            <a:r>
              <a:rPr lang="fr-FR" sz="2000" b="1" dirty="0" err="1">
                <a:solidFill>
                  <a:schemeClr val="accent2"/>
                </a:solidFill>
              </a:rPr>
              <a:t>Red</a:t>
            </a:r>
            <a:r>
              <a:rPr lang="fr-FR" sz="2000" dirty="0"/>
              <a:t> shows </a:t>
            </a:r>
            <a:r>
              <a:rPr lang="fr-FR" sz="2000" dirty="0" err="1"/>
              <a:t>proposed</a:t>
            </a:r>
            <a:r>
              <a:rPr lang="fr-FR" sz="2000" dirty="0"/>
              <a:t> modification for FHS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BCD0671-8E36-1545-8C09-59F6257B1845}"/>
              </a:ext>
            </a:extLst>
          </p:cNvPr>
          <p:cNvCxnSpPr>
            <a:cxnSpLocks/>
          </p:cNvCxnSpPr>
          <p:nvPr/>
        </p:nvCxnSpPr>
        <p:spPr>
          <a:xfrm flipH="1">
            <a:off x="6285269" y="2503331"/>
            <a:ext cx="81047" cy="133356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81AE4D1-0D21-CB47-812C-16917521C031}"/>
              </a:ext>
            </a:extLst>
          </p:cNvPr>
          <p:cNvSpPr txBox="1"/>
          <p:nvPr/>
        </p:nvSpPr>
        <p:spPr>
          <a:xfrm>
            <a:off x="6721466" y="3724001"/>
            <a:ext cx="1086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DETECTORS (-)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C36F822-C78F-5042-96F8-E792A7FA9A52}"/>
              </a:ext>
            </a:extLst>
          </p:cNvPr>
          <p:cNvSpPr txBox="1"/>
          <p:nvPr/>
        </p:nvSpPr>
        <p:spPr>
          <a:xfrm>
            <a:off x="6824703" y="4807974"/>
            <a:ext cx="1116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DETECTORS (+)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D41984D-C891-AA4E-9DFC-1C36AC864DDC}"/>
              </a:ext>
            </a:extLst>
          </p:cNvPr>
          <p:cNvCxnSpPr>
            <a:cxnSpLocks/>
          </p:cNvCxnSpPr>
          <p:nvPr/>
        </p:nvCxnSpPr>
        <p:spPr>
          <a:xfrm flipH="1">
            <a:off x="3458497" y="2404626"/>
            <a:ext cx="153084" cy="14751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E3BED7B-D8DC-384F-BBD7-2DC720A84844}"/>
              </a:ext>
            </a:extLst>
          </p:cNvPr>
          <p:cNvSpPr/>
          <p:nvPr/>
        </p:nvSpPr>
        <p:spPr>
          <a:xfrm>
            <a:off x="4067177" y="2475577"/>
            <a:ext cx="1793348" cy="10669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522D26-52B1-1045-86EC-7DE8A73B0E13}"/>
              </a:ext>
            </a:extLst>
          </p:cNvPr>
          <p:cNvSpPr txBox="1"/>
          <p:nvPr/>
        </p:nvSpPr>
        <p:spPr>
          <a:xfrm>
            <a:off x="4679424" y="2094940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OR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2839B27-659F-754F-AECF-40A6B32867CA}"/>
              </a:ext>
            </a:extLst>
          </p:cNvPr>
          <p:cNvSpPr/>
          <p:nvPr/>
        </p:nvSpPr>
        <p:spPr>
          <a:xfrm>
            <a:off x="4400963" y="1049020"/>
            <a:ext cx="1086465" cy="104713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BD0C0F-281E-F74B-9736-DDECBB811970}"/>
              </a:ext>
            </a:extLst>
          </p:cNvPr>
          <p:cNvSpPr txBox="1"/>
          <p:nvPr/>
        </p:nvSpPr>
        <p:spPr>
          <a:xfrm>
            <a:off x="6721466" y="5660606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120 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019F37-8064-7347-974C-D8B242D517BD}"/>
              </a:ext>
            </a:extLst>
          </p:cNvPr>
          <p:cNvSpPr txBox="1"/>
          <p:nvPr/>
        </p:nvSpPr>
        <p:spPr>
          <a:xfrm>
            <a:off x="8237682" y="4294391"/>
            <a:ext cx="580736" cy="307777"/>
          </a:xfrm>
          <a:prstGeom prst="rect">
            <a:avLst/>
          </a:prstGeom>
          <a:solidFill>
            <a:schemeClr val="accent3"/>
          </a:solidFill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fr-FR" sz="1400" dirty="0"/>
              <a:t>0</a:t>
            </a:r>
            <a:r>
              <a:rPr lang="fr-FR" sz="1400" baseline="30000" dirty="0"/>
              <a:t>o</a:t>
            </a:r>
            <a:r>
              <a:rPr lang="fr-FR" sz="1400" dirty="0"/>
              <a:t> cal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892552-98DA-424F-B714-668658BA20BC}"/>
              </a:ext>
            </a:extLst>
          </p:cNvPr>
          <p:cNvSpPr txBox="1"/>
          <p:nvPr/>
        </p:nvSpPr>
        <p:spPr>
          <a:xfrm>
            <a:off x="7220905" y="2620683"/>
            <a:ext cx="171482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/>
              <a:t>R as </a:t>
            </a:r>
            <a:r>
              <a:rPr lang="fr-FR" sz="1400" dirty="0" err="1"/>
              <a:t>small</a:t>
            </a:r>
            <a:r>
              <a:rPr lang="fr-FR" sz="1400" dirty="0"/>
              <a:t> as </a:t>
            </a:r>
            <a:r>
              <a:rPr lang="fr-FR" sz="1400" dirty="0" err="1"/>
              <a:t>allowed</a:t>
            </a:r>
            <a:endParaRPr lang="fr-FR" sz="14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DFEF5BA-52D8-EF48-80B1-D9EF1CADF621}"/>
              </a:ext>
            </a:extLst>
          </p:cNvPr>
          <p:cNvSpPr txBox="1"/>
          <p:nvPr/>
        </p:nvSpPr>
        <p:spPr>
          <a:xfrm>
            <a:off x="1411991" y="571038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80 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C879D5-9ABC-1D4A-9B15-982936FA8A34}"/>
              </a:ext>
            </a:extLst>
          </p:cNvPr>
          <p:cNvSpPr txBox="1"/>
          <p:nvPr/>
        </p:nvSpPr>
        <p:spPr>
          <a:xfrm>
            <a:off x="4038030" y="5660606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100 m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BFAF350-183A-1147-9FFA-0FF4286CE566}"/>
              </a:ext>
            </a:extLst>
          </p:cNvPr>
          <p:cNvSpPr/>
          <p:nvPr/>
        </p:nvSpPr>
        <p:spPr>
          <a:xfrm>
            <a:off x="3849441" y="2734386"/>
            <a:ext cx="575073" cy="6001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B50A550-68FB-0D47-AB1B-7A73A0DE0A6D}"/>
              </a:ext>
            </a:extLst>
          </p:cNvPr>
          <p:cNvSpPr/>
          <p:nvPr/>
        </p:nvSpPr>
        <p:spPr>
          <a:xfrm>
            <a:off x="5525339" y="2728380"/>
            <a:ext cx="575073" cy="6001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040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3E877-74C6-6B46-9B29-70378E435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17/12/2019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6A2388-33F1-6044-A95B-C00ED7507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A2F20-5F51-5942-B8F8-2BFE2D086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C76E7B-7C27-C14E-8D52-A8B7F9AEA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16" y="1651176"/>
            <a:ext cx="7152968" cy="3888992"/>
          </a:xfrm>
          <a:prstGeom prst="rect">
            <a:avLst/>
          </a:prstGeom>
          <a:ln w="38100">
            <a:solidFill>
              <a:srgbClr val="0432FF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F2DDB4-E27D-3D47-9076-16F6215808B4}"/>
              </a:ext>
            </a:extLst>
          </p:cNvPr>
          <p:cNvSpPr txBox="1"/>
          <p:nvPr/>
        </p:nvSpPr>
        <p:spPr>
          <a:xfrm>
            <a:off x="258082" y="136525"/>
            <a:ext cx="84287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Region</a:t>
            </a:r>
            <a:r>
              <a:rPr lang="fr-FR" dirty="0"/>
              <a:t> </a:t>
            </a:r>
            <a:r>
              <a:rPr lang="fr-FR" dirty="0" err="1"/>
              <a:t>looking</a:t>
            </a:r>
            <a:r>
              <a:rPr lang="fr-FR" dirty="0"/>
              <a:t> </a:t>
            </a:r>
            <a:r>
              <a:rPr lang="fr-FR" b="1" dirty="0" err="1">
                <a:solidFill>
                  <a:srgbClr val="FF0000"/>
                </a:solidFill>
              </a:rPr>
              <a:t>along</a:t>
            </a:r>
            <a:r>
              <a:rPr lang="fr-FR" b="1" dirty="0">
                <a:solidFill>
                  <a:srgbClr val="FF0000"/>
                </a:solidFill>
              </a:rPr>
              <a:t> LHC tunnel</a:t>
            </a:r>
            <a:r>
              <a:rPr lang="fr-FR" dirty="0"/>
              <a:t>,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separation</a:t>
            </a:r>
            <a:r>
              <a:rPr lang="fr-FR" dirty="0"/>
              <a:t> </a:t>
            </a:r>
            <a:r>
              <a:rPr lang="fr-FR" dirty="0" err="1"/>
              <a:t>dipoles</a:t>
            </a:r>
            <a:r>
              <a:rPr lang="fr-FR" dirty="0"/>
              <a:t> &amp; CMS </a:t>
            </a:r>
            <a:r>
              <a:rPr lang="fr-FR" dirty="0" err="1"/>
              <a:t>way</a:t>
            </a:r>
            <a:r>
              <a:rPr lang="fr-FR" dirty="0"/>
              <a:t> </a:t>
            </a:r>
            <a:r>
              <a:rPr lang="fr-FR" dirty="0" err="1"/>
              <a:t>behind</a:t>
            </a:r>
            <a:r>
              <a:rPr lang="fr-FR" dirty="0"/>
              <a:t> me.</a:t>
            </a:r>
          </a:p>
          <a:p>
            <a:r>
              <a:rPr lang="fr-FR" dirty="0"/>
              <a:t>20 cm </a:t>
            </a:r>
            <a:r>
              <a:rPr lang="fr-FR" dirty="0" err="1"/>
              <a:t>diameter</a:t>
            </a:r>
            <a:r>
              <a:rPr lang="fr-FR" dirty="0"/>
              <a:t> straight pipe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both</a:t>
            </a:r>
            <a:r>
              <a:rPr lang="fr-FR" dirty="0"/>
              <a:t> </a:t>
            </a:r>
            <a:r>
              <a:rPr lang="fr-FR" dirty="0" err="1"/>
              <a:t>beams</a:t>
            </a:r>
            <a:r>
              <a:rPr lang="fr-FR" dirty="0"/>
              <a:t> for 50 m. (</a:t>
            </a:r>
            <a:r>
              <a:rPr lang="fr-FR" dirty="0" err="1"/>
              <a:t>Cladding</a:t>
            </a:r>
            <a:r>
              <a:rPr lang="fr-FR" dirty="0"/>
              <a:t>) </a:t>
            </a:r>
            <a:r>
              <a:rPr lang="fr-FR" dirty="0" err="1"/>
              <a:t>We</a:t>
            </a:r>
            <a:r>
              <a:rPr lang="fr-FR" dirty="0"/>
              <a:t> put FSC </a:t>
            </a:r>
            <a:r>
              <a:rPr lang="fr-FR" dirty="0" err="1"/>
              <a:t>counters</a:t>
            </a:r>
            <a:r>
              <a:rPr lang="fr-FR" dirty="0"/>
              <a:t>.</a:t>
            </a:r>
          </a:p>
          <a:p>
            <a:r>
              <a:rPr lang="fr-FR" b="1" dirty="0" err="1">
                <a:solidFill>
                  <a:srgbClr val="FF0000"/>
                </a:solidFill>
              </a:rPr>
              <a:t>Make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this</a:t>
            </a:r>
            <a:r>
              <a:rPr lang="fr-FR" b="1" dirty="0">
                <a:solidFill>
                  <a:srgbClr val="FF0000"/>
                </a:solidFill>
              </a:rPr>
              <a:t> pipe </a:t>
            </a:r>
            <a:r>
              <a:rPr lang="fr-FR" b="1" dirty="0" err="1">
                <a:solidFill>
                  <a:srgbClr val="FF0000"/>
                </a:solidFill>
              </a:rPr>
              <a:t>larger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dirty="0"/>
              <a:t>on </a:t>
            </a:r>
            <a:r>
              <a:rPr lang="fr-FR" dirty="0" err="1"/>
              <a:t>Left</a:t>
            </a:r>
            <a:r>
              <a:rPr lang="fr-FR" dirty="0"/>
              <a:t> and Right </a:t>
            </a:r>
            <a:r>
              <a:rPr lang="fr-FR" dirty="0" err="1"/>
              <a:t>sides</a:t>
            </a:r>
            <a:r>
              <a:rPr lang="fr-FR" dirty="0"/>
              <a:t> (</a:t>
            </a:r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next</a:t>
            </a:r>
            <a:r>
              <a:rPr lang="fr-FR" dirty="0"/>
              <a:t> slide)</a:t>
            </a:r>
          </a:p>
        </p:txBody>
      </p:sp>
    </p:spTree>
    <p:extLst>
      <p:ext uri="{BB962C8B-B14F-4D97-AF65-F5344CB8AC3E}">
        <p14:creationId xmlns:p14="http://schemas.microsoft.com/office/powerpoint/2010/main" val="1801728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3387</Words>
  <Application>Microsoft Macintosh PowerPoint</Application>
  <PresentationFormat>On-screen Show (4:3)</PresentationFormat>
  <Paragraphs>474</Paragraphs>
  <Slides>38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Apple Chancery</vt:lpstr>
      <vt:lpstr>Arial</vt:lpstr>
      <vt:lpstr>Arial Rounded MT Bold</vt:lpstr>
      <vt:lpstr>Calibri</vt:lpstr>
      <vt:lpstr>Cambria Math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Albrow</dc:creator>
  <cp:lastModifiedBy>Michael Albrow</cp:lastModifiedBy>
  <cp:revision>8</cp:revision>
  <dcterms:created xsi:type="dcterms:W3CDTF">2019-12-17T09:52:38Z</dcterms:created>
  <dcterms:modified xsi:type="dcterms:W3CDTF">2019-12-17T10:51:10Z</dcterms:modified>
</cp:coreProperties>
</file>