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8" r:id="rId3"/>
    <p:sldId id="503" r:id="rId4"/>
    <p:sldId id="504" r:id="rId5"/>
    <p:sldId id="419" r:id="rId6"/>
    <p:sldId id="505" r:id="rId7"/>
    <p:sldId id="506" r:id="rId8"/>
    <p:sldId id="507" r:id="rId9"/>
    <p:sldId id="442" r:id="rId10"/>
    <p:sldId id="443" r:id="rId11"/>
    <p:sldId id="444" r:id="rId12"/>
    <p:sldId id="445" r:id="rId13"/>
    <p:sldId id="508" r:id="rId14"/>
    <p:sldId id="429" r:id="rId15"/>
    <p:sldId id="434" r:id="rId16"/>
    <p:sldId id="430" r:id="rId17"/>
    <p:sldId id="431" r:id="rId18"/>
    <p:sldId id="432" r:id="rId19"/>
    <p:sldId id="453" r:id="rId20"/>
    <p:sldId id="448" r:id="rId21"/>
    <p:sldId id="346" r:id="rId22"/>
    <p:sldId id="409" r:id="rId23"/>
    <p:sldId id="451" r:id="rId24"/>
    <p:sldId id="438" r:id="rId25"/>
    <p:sldId id="412" r:id="rId26"/>
    <p:sldId id="509" r:id="rId27"/>
    <p:sldId id="473" r:id="rId28"/>
    <p:sldId id="330" r:id="rId29"/>
    <p:sldId id="502" r:id="rId30"/>
    <p:sldId id="482" r:id="rId31"/>
    <p:sldId id="329" r:id="rId32"/>
  </p:sldIdLst>
  <p:sldSz cx="9144000" cy="6858000" type="screen4x3"/>
  <p:notesSz cx="6805613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28" autoAdjust="0"/>
  </p:normalViewPr>
  <p:slideViewPr>
    <p:cSldViewPr>
      <p:cViewPr varScale="1">
        <p:scale>
          <a:sx n="102" d="100"/>
          <a:sy n="102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A79D67-5DF9-4961-86AD-FDB777669E8E}" type="datetimeFigureOut">
              <a:rPr kumimoji="1" lang="ja-JP" altLang="en-US" smtClean="0"/>
              <a:t>2010/3/29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5CFD03-7BF7-4B0B-BA22-614015A0BDA6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F10A8-1C47-4F82-B256-3FC16F626E2A}" type="datetimeFigureOut">
              <a:rPr kumimoji="1" lang="ja-JP" altLang="en-US" smtClean="0"/>
              <a:pPr/>
              <a:t>2010/3/29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E132F-8E26-4261-8D16-B47C903CF95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sz="24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132F-8E26-4261-8D16-B47C903CF95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41F5044-22C5-4402-81E0-278BAAF2FFA1}" type="slidenum">
              <a:rPr lang="zh-CN" altLang="en-US" smtClean="0">
                <a:latin typeface="Arial" charset="0"/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zh-CN" smtClean="0">
              <a:latin typeface="Arial" charset="0"/>
              <a:ea typeface="ＭＳ Ｐゴシック" charset="-128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ja-JP" smtClean="0">
              <a:latin typeface="Arial" charset="0"/>
              <a:ea typeface="ＭＳ Ｐ明朝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0D8BD2-ADAE-46A0-AFCA-963EC2AC8230}" type="slidenum">
              <a:rPr lang="en-US" altLang="ja-JP"/>
              <a:pPr/>
              <a:t>23</a:t>
            </a:fld>
            <a:endParaRPr lang="en-US" altLang="ja-JP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A5803F-5ACA-449F-BDB4-5E432D938798}" type="slidenum">
              <a:rPr lang="zh-CN" altLang="en-US" smtClean="0">
                <a:latin typeface="Arial" charset="0"/>
                <a:ea typeface="ＭＳ Ｐゴシック" charset="-128"/>
              </a:rPr>
              <a:pPr/>
              <a:t>29</a:t>
            </a:fld>
            <a:endParaRPr lang="en-US" altLang="zh-CN" smtClean="0">
              <a:latin typeface="Arial" charset="0"/>
              <a:ea typeface="ＭＳ Ｐゴシック" charset="-128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ja-JP" smtClean="0">
              <a:latin typeface="Arial" charset="0"/>
              <a:ea typeface="ＭＳ Ｐ明朝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78B3F-E69C-419F-B03A-B8E1AA3B4FAC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57158" y="1000109"/>
            <a:ext cx="8501122" cy="1857388"/>
          </a:xfrm>
        </p:spPr>
        <p:txBody>
          <a:bodyPr>
            <a:noAutofit/>
          </a:bodyPr>
          <a:lstStyle/>
          <a:p>
            <a:r>
              <a:rPr lang="en-US" altLang="ja-JP" sz="4800" dirty="0" smtClean="0"/>
              <a:t>Status of R&amp;D on Linear Collider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8728" y="3357562"/>
            <a:ext cx="6400800" cy="1966914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4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meeting of CERN-KEK committee</a:t>
            </a:r>
          </a:p>
          <a:p>
            <a:r>
              <a:rPr kumimoji="1" lang="en-US" altLang="ja-JP" dirty="0" smtClean="0"/>
              <a:t>March 29, KEK</a:t>
            </a:r>
          </a:p>
          <a:p>
            <a:endParaRPr kumimoji="1" lang="en-US" altLang="ja-JP" dirty="0" smtClean="0"/>
          </a:p>
          <a:p>
            <a:r>
              <a:rPr lang="en-US" altLang="ja-JP" dirty="0" smtClean="0"/>
              <a:t>T. Higo (Accelerator, KEK)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>
          <a:xfrm>
            <a:off x="285750" y="0"/>
            <a:ext cx="8443913" cy="785813"/>
          </a:xfrm>
        </p:spPr>
        <p:txBody>
          <a:bodyPr/>
          <a:lstStyle/>
          <a:p>
            <a:pPr eaLnBrk="1" hangingPunct="1"/>
            <a:r>
              <a:rPr lang="en-US" altLang="ja-JP" smtClean="0"/>
              <a:t>Fabrication of damped structures</a:t>
            </a:r>
            <a:endParaRPr lang="ja-JP" altLang="en-US" smtClean="0"/>
          </a:p>
        </p:txBody>
      </p:sp>
      <p:sp>
        <p:nvSpPr>
          <p:cNvPr id="11267" name="日付プレースホルダ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Arial" charset="0"/>
              </a:rPr>
              <a:t>20100329</a:t>
            </a:r>
            <a:endParaRPr lang="en-US" altLang="ja-JP">
              <a:latin typeface="Arial" charset="0"/>
            </a:endParaRPr>
          </a:p>
        </p:txBody>
      </p:sp>
      <p:sp>
        <p:nvSpPr>
          <p:cNvPr id="11268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latin typeface="Arial" charset="0"/>
              </a:rPr>
              <a:t>Status of R&amp;D for CLIC (Higo)</a:t>
            </a:r>
            <a:endParaRPr lang="en-US" altLang="ja-JP" smtClean="0">
              <a:latin typeface="Arial" charset="0"/>
            </a:endParaRPr>
          </a:p>
        </p:txBody>
      </p:sp>
      <p:sp>
        <p:nvSpPr>
          <p:cNvPr id="11269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15CB27-58CE-4B20-A6E3-E1D756331CB5}" type="slidenum">
              <a:rPr lang="en-US" altLang="ja-JP" smtClean="0">
                <a:latin typeface="Arial" charset="0"/>
              </a:rPr>
              <a:pPr>
                <a:defRPr/>
              </a:pPr>
              <a:t>10</a:t>
            </a:fld>
            <a:endParaRPr lang="en-US" altLang="ja-JP" smtClean="0">
              <a:latin typeface="Arial" charset="0"/>
            </a:endParaRPr>
          </a:p>
        </p:txBody>
      </p:sp>
      <p:pic>
        <p:nvPicPr>
          <p:cNvPr id="15366" name="Picture 3" descr="C:\Higo\2009\Picture\091012 TD18 from Juwen\TD18(KEK) in furnace reduc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3" y="857250"/>
            <a:ext cx="2786062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7" descr="C:\Higo\2009\Picture\090117 TD18_VG24_Disk_#2\CIMG1981_DiskDampCell-CupSide-Deta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88" y="2857500"/>
            <a:ext cx="371475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6" descr="C:\Higo\2009\Picture\090117 TD18_VG24_Disk_#2\CIMG1980_DiskDampCell-CupSid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928688"/>
            <a:ext cx="333533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テキスト ボックス 8"/>
          <p:cNvSpPr txBox="1">
            <a:spLocks noChangeArrowheads="1"/>
          </p:cNvSpPr>
          <p:nvPr/>
        </p:nvSpPr>
        <p:spPr bwMode="auto">
          <a:xfrm>
            <a:off x="642938" y="5643563"/>
            <a:ext cx="3929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/>
              <a:t>KEK fabricated all parts.</a:t>
            </a:r>
            <a:endParaRPr lang="ja-JP" altLang="en-US"/>
          </a:p>
        </p:txBody>
      </p:sp>
      <p:sp>
        <p:nvSpPr>
          <p:cNvPr id="15370" name="テキスト ボックス 9"/>
          <p:cNvSpPr txBox="1">
            <a:spLocks noChangeArrowheads="1"/>
          </p:cNvSpPr>
          <p:nvPr/>
        </p:nvSpPr>
        <p:spPr bwMode="auto">
          <a:xfrm>
            <a:off x="4572000" y="5715000"/>
            <a:ext cx="39290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/>
              <a:t>SLAC made assembly.</a:t>
            </a:r>
            <a:endParaRPr lang="ja-JP" altLang="en-US"/>
          </a:p>
        </p:txBody>
      </p:sp>
    </p:spTree>
  </p:cSld>
  <p:clrMapOvr>
    <a:masterClrMapping/>
  </p:clrMapOvr>
  <p:transition advTm="15859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214414" y="0"/>
            <a:ext cx="67040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3200" dirty="0">
                <a:solidFill>
                  <a:srgbClr val="CC0000"/>
                </a:solidFill>
              </a:rPr>
              <a:t>Vacuum Baking of T18_vg2.4_DISC</a:t>
            </a:r>
          </a:p>
        </p:txBody>
      </p:sp>
      <p:pic>
        <p:nvPicPr>
          <p:cNvPr id="16387" name="Picture 3" descr="P2220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0" y="762000"/>
            <a:ext cx="451485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6858000" y="2428875"/>
            <a:ext cx="17859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</a:rPr>
              <a:t>650</a:t>
            </a:r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° C </a:t>
            </a:r>
          </a:p>
          <a:p>
            <a:pPr>
              <a:spcBef>
                <a:spcPct val="50000"/>
              </a:spcBef>
            </a:pPr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10 days</a:t>
            </a:r>
          </a:p>
          <a:p>
            <a:pPr>
              <a:spcBef>
                <a:spcPct val="50000"/>
              </a:spcBef>
            </a:pPr>
            <a:r>
              <a:rPr lang="en-US" altLang="ja-JP" sz="28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at SLAC</a:t>
            </a:r>
          </a:p>
        </p:txBody>
      </p:sp>
      <p:sp>
        <p:nvSpPr>
          <p:cNvPr id="16389" name="テキスト ボックス 4"/>
          <p:cNvSpPr txBox="1">
            <a:spLocks noChangeArrowheads="1"/>
          </p:cNvSpPr>
          <p:nvPr/>
        </p:nvSpPr>
        <p:spPr bwMode="auto">
          <a:xfrm>
            <a:off x="7643813" y="6581775"/>
            <a:ext cx="1500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sz="1200" b="1">
                <a:solidFill>
                  <a:srgbClr val="FF0000"/>
                </a:solidFill>
              </a:rPr>
              <a:t>From Sami, Mar. 1</a:t>
            </a:r>
            <a:endParaRPr lang="ja-JP" altLang="en-US" sz="1200" b="1">
              <a:solidFill>
                <a:srgbClr val="FF0000"/>
              </a:solidFill>
            </a:endParaRPr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2AE6E3-E800-40F3-95BD-F0BCC1F9C5B7}" type="slidenum">
              <a:rPr lang="ja-JP" altLang="en-US" smtClean="0"/>
              <a:pPr>
                <a:defRPr/>
              </a:pPr>
              <a:t>11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</p:spTree>
  </p:cSld>
  <p:clrMapOvr>
    <a:masterClrMapping/>
  </p:clrMapOvr>
  <p:transition advTm="568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タイトル 1"/>
          <p:cNvSpPr>
            <a:spLocks noGrp="1"/>
          </p:cNvSpPr>
          <p:nvPr>
            <p:ph type="title"/>
          </p:nvPr>
        </p:nvSpPr>
        <p:spPr>
          <a:xfrm>
            <a:off x="357188" y="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ja-JP" dirty="0" smtClean="0"/>
              <a:t>TD18 first pair #2(KEK) &amp; #3(SLAC)</a:t>
            </a:r>
            <a:endParaRPr lang="ja-JP" altLang="en-US" dirty="0" smtClean="0"/>
          </a:p>
        </p:txBody>
      </p:sp>
      <p:sp>
        <p:nvSpPr>
          <p:cNvPr id="13315" name="日付プレースホルダ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Arial" charset="0"/>
              </a:rPr>
              <a:t>20100329</a:t>
            </a:r>
            <a:endParaRPr lang="en-US" altLang="ja-JP">
              <a:latin typeface="Arial" charset="0"/>
            </a:endParaRPr>
          </a:p>
        </p:txBody>
      </p:sp>
      <p:sp>
        <p:nvSpPr>
          <p:cNvPr id="13316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>
                <a:latin typeface="Arial" charset="0"/>
              </a:rPr>
              <a:t>Status of R&amp;D for CLIC (Higo)</a:t>
            </a:r>
            <a:endParaRPr lang="en-US" altLang="ja-JP" smtClean="0">
              <a:latin typeface="Arial" charset="0"/>
            </a:endParaRPr>
          </a:p>
        </p:txBody>
      </p:sp>
      <p:sp>
        <p:nvSpPr>
          <p:cNvPr id="13317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28199D-F29B-40C2-B225-4111635A94B3}" type="slidenum">
              <a:rPr lang="en-US" altLang="ja-JP" smtClean="0">
                <a:latin typeface="Arial" charset="0"/>
              </a:rPr>
              <a:pPr>
                <a:defRPr/>
              </a:pPr>
              <a:t>12</a:t>
            </a:fld>
            <a:endParaRPr lang="en-US" altLang="ja-JP" smtClean="0">
              <a:latin typeface="Arial" charset="0"/>
            </a:endParaRPr>
          </a:p>
        </p:txBody>
      </p:sp>
      <p:sp>
        <p:nvSpPr>
          <p:cNvPr id="17414" name="テキスト ボックス 9"/>
          <p:cNvSpPr txBox="1">
            <a:spLocks noChangeArrowheads="1"/>
          </p:cNvSpPr>
          <p:nvPr/>
        </p:nvSpPr>
        <p:spPr bwMode="auto">
          <a:xfrm>
            <a:off x="5929313" y="2286000"/>
            <a:ext cx="278606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/>
              <a:t>#3 being tested at</a:t>
            </a:r>
            <a:r>
              <a:rPr lang="ja-JP" altLang="en-US" sz="2400"/>
              <a:t> </a:t>
            </a:r>
            <a:r>
              <a:rPr lang="en-US" altLang="ja-JP" sz="2400"/>
              <a:t>SLAC NLCTA</a:t>
            </a:r>
            <a:endParaRPr lang="ja-JP" altLang="en-US" sz="2400"/>
          </a:p>
        </p:txBody>
      </p:sp>
      <p:sp>
        <p:nvSpPr>
          <p:cNvPr id="17415" name="テキスト ボックス 10"/>
          <p:cNvSpPr txBox="1">
            <a:spLocks noChangeArrowheads="1"/>
          </p:cNvSpPr>
          <p:nvPr/>
        </p:nvSpPr>
        <p:spPr bwMode="auto">
          <a:xfrm>
            <a:off x="285750" y="3857625"/>
            <a:ext cx="332581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400"/>
              <a:t>#2 being tested at KEK</a:t>
            </a:r>
          </a:p>
          <a:p>
            <a:r>
              <a:rPr lang="en-US" altLang="ja-JP" sz="2400"/>
              <a:t>Nextef</a:t>
            </a:r>
            <a:endParaRPr lang="ja-JP" altLang="en-US" sz="2400"/>
          </a:p>
        </p:txBody>
      </p:sp>
      <p:pic>
        <p:nvPicPr>
          <p:cNvPr id="17416" name="Picture 10" descr="C:\Higo\2009\Picture\091216 and 091211 TD18#2 in Nextef\TD18#2 before installation to Nextef IMG_03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3" y="1428750"/>
            <a:ext cx="3946525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1" descr="C:\Higo\2009\Picture\091012 TD18 from Juwen\TD18_#3(SLAC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5" y="3214688"/>
            <a:ext cx="4075113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8" name="テキスト ボックス 9"/>
          <p:cNvSpPr txBox="1">
            <a:spLocks noChangeArrowheads="1"/>
          </p:cNvSpPr>
          <p:nvPr/>
        </p:nvSpPr>
        <p:spPr bwMode="auto">
          <a:xfrm>
            <a:off x="4857750" y="1071563"/>
            <a:ext cx="328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2800" dirty="0" smtClean="0">
                <a:solidFill>
                  <a:srgbClr val="0070C0"/>
                </a:solidFill>
              </a:rPr>
              <a:t>Design = CLIC-C</a:t>
            </a:r>
            <a:endParaRPr lang="ja-JP" altLang="en-U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1273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Higo\2009\Picture\091211 TD18#2\TD18#2_Situation-in-shipping-bo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357430"/>
            <a:ext cx="3903603" cy="2928958"/>
          </a:xfrm>
          <a:prstGeom prst="rect">
            <a:avLst/>
          </a:prstGeom>
          <a:noFill/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Sent from SLAC and installed at Nextef</a:t>
            </a:r>
            <a:endParaRPr kumimoji="1"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pic>
        <p:nvPicPr>
          <p:cNvPr id="6" name="Picture 2" descr="C:\Higo\2009\Picture\091216 and 091211 TD18#2 in Nextef\TD18#2 Setup at Nextef IMG_03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714488"/>
            <a:ext cx="5355766" cy="40185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Requirement to high gradient test</a:t>
            </a:r>
            <a:endParaRPr lang="ja-JP" altLang="en-US" dirty="0" smtClean="0"/>
          </a:p>
        </p:txBody>
      </p:sp>
      <p:sp>
        <p:nvSpPr>
          <p:cNvPr id="18435" name="コンテンツ プレースホルダ 6"/>
          <p:cNvSpPr>
            <a:spLocks noGrp="1"/>
          </p:cNvSpPr>
          <p:nvPr>
            <p:ph idx="1"/>
          </p:nvPr>
        </p:nvSpPr>
        <p:spPr>
          <a:xfrm>
            <a:off x="714348" y="1500174"/>
            <a:ext cx="7543824" cy="4643470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altLang="ja-JP" dirty="0" smtClean="0">
                <a:solidFill>
                  <a:srgbClr val="00B0F0"/>
                </a:solidFill>
              </a:rPr>
              <a:t>Evaluate at more than one laboratory</a:t>
            </a:r>
          </a:p>
          <a:p>
            <a:pPr lvl="1" eaLnBrk="1" hangingPunct="1"/>
            <a:r>
              <a:rPr lang="en-US" altLang="ja-JP" dirty="0" smtClean="0">
                <a:solidFill>
                  <a:srgbClr val="FF0000"/>
                </a:solidFill>
              </a:rPr>
              <a:t>Independent</a:t>
            </a:r>
            <a:r>
              <a:rPr lang="en-US" altLang="ja-JP" dirty="0" smtClean="0"/>
              <a:t> evaluations</a:t>
            </a:r>
          </a:p>
          <a:p>
            <a:pPr lvl="1" eaLnBrk="1" hangingPunct="1"/>
            <a:r>
              <a:rPr lang="en-US" altLang="ja-JP" dirty="0" smtClean="0"/>
              <a:t>Equivalent to </a:t>
            </a:r>
            <a:r>
              <a:rPr lang="en-US" altLang="ja-JP" dirty="0" smtClean="0">
                <a:solidFill>
                  <a:srgbClr val="FF0000"/>
                </a:solidFill>
              </a:rPr>
              <a:t>“S0” idea </a:t>
            </a:r>
            <a:r>
              <a:rPr lang="en-US" altLang="ja-JP" dirty="0" smtClean="0"/>
              <a:t>for ILC</a:t>
            </a:r>
          </a:p>
          <a:p>
            <a:pPr lvl="1"/>
            <a:r>
              <a:rPr lang="en-US" altLang="ja-JP" dirty="0" smtClean="0"/>
              <a:t>Aiming at obtaining statistical info and </a:t>
            </a:r>
            <a:r>
              <a:rPr lang="en-US" altLang="ja-JP" dirty="0" smtClean="0">
                <a:solidFill>
                  <a:srgbClr val="FF0000"/>
                </a:solidFill>
              </a:rPr>
              <a:t>reproducible</a:t>
            </a:r>
            <a:r>
              <a:rPr lang="en-US" altLang="ja-JP" dirty="0" smtClean="0"/>
              <a:t> technology with </a:t>
            </a:r>
            <a:r>
              <a:rPr lang="en-US" altLang="ja-JP" dirty="0" smtClean="0">
                <a:solidFill>
                  <a:srgbClr val="FF0000"/>
                </a:solidFill>
              </a:rPr>
              <a:t>scientifically proven </a:t>
            </a:r>
            <a:r>
              <a:rPr lang="en-US" altLang="ja-JP" dirty="0" smtClean="0"/>
              <a:t>mechanism</a:t>
            </a:r>
          </a:p>
          <a:p>
            <a:pPr lvl="1" eaLnBrk="1" hangingPunct="1"/>
            <a:r>
              <a:rPr lang="en-US" altLang="ja-JP" dirty="0" smtClean="0"/>
              <a:t>Start at SLAC and KEK then include CERN test stand </a:t>
            </a:r>
          </a:p>
          <a:p>
            <a:pPr eaLnBrk="1" hangingPunct="1"/>
            <a:r>
              <a:rPr lang="en-US" altLang="ja-JP" dirty="0" smtClean="0">
                <a:solidFill>
                  <a:srgbClr val="00B0F0"/>
                </a:solidFill>
              </a:rPr>
              <a:t>Requirement for facility</a:t>
            </a:r>
          </a:p>
          <a:p>
            <a:pPr lvl="1" eaLnBrk="1" hangingPunct="1"/>
            <a:r>
              <a:rPr lang="en-US" altLang="ja-JP" dirty="0" smtClean="0">
                <a:solidFill>
                  <a:srgbClr val="FF0000"/>
                </a:solidFill>
              </a:rPr>
              <a:t>Long-term </a:t>
            </a:r>
            <a:r>
              <a:rPr lang="en-US" altLang="ja-JP" dirty="0" smtClean="0"/>
              <a:t>operation with </a:t>
            </a:r>
            <a:r>
              <a:rPr lang="en-US" altLang="ja-JP" dirty="0" smtClean="0">
                <a:solidFill>
                  <a:srgbClr val="FF0000"/>
                </a:solidFill>
              </a:rPr>
              <a:t>100MW or more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Actual facilities</a:t>
            </a:r>
          </a:p>
          <a:p>
            <a:pPr lvl="1" eaLnBrk="1" hangingPunct="1"/>
            <a:r>
              <a:rPr lang="en-US" altLang="ja-JP" dirty="0" smtClean="0"/>
              <a:t>SLAC </a:t>
            </a:r>
            <a:r>
              <a:rPr lang="en-US" altLang="ja-JP" dirty="0" smtClean="0">
                <a:solidFill>
                  <a:srgbClr val="FF0000"/>
                </a:solidFill>
              </a:rPr>
              <a:t>NLCTA</a:t>
            </a:r>
            <a:r>
              <a:rPr lang="en-US" altLang="ja-JP" dirty="0" smtClean="0"/>
              <a:t> with pulse compression</a:t>
            </a:r>
          </a:p>
          <a:p>
            <a:pPr lvl="1" eaLnBrk="1" hangingPunct="1"/>
            <a:r>
              <a:rPr lang="en-US" altLang="ja-JP" dirty="0" smtClean="0"/>
              <a:t>KEK </a:t>
            </a:r>
            <a:r>
              <a:rPr lang="en-US" altLang="ja-JP" dirty="0" smtClean="0">
                <a:solidFill>
                  <a:srgbClr val="FF0000"/>
                </a:solidFill>
              </a:rPr>
              <a:t>Nextef</a:t>
            </a:r>
            <a:r>
              <a:rPr lang="en-US" altLang="ja-JP" dirty="0" smtClean="0"/>
              <a:t> with two klystrons</a:t>
            </a:r>
          </a:p>
          <a:p>
            <a:pPr lvl="1" eaLnBrk="1" hangingPunct="1"/>
            <a:r>
              <a:rPr lang="en-US" altLang="ja-JP" dirty="0" smtClean="0"/>
              <a:t>CERN </a:t>
            </a:r>
            <a:r>
              <a:rPr lang="en-US" altLang="ja-JP" dirty="0" smtClean="0">
                <a:solidFill>
                  <a:srgbClr val="FF0000"/>
                </a:solidFill>
              </a:rPr>
              <a:t>12GHz</a:t>
            </a:r>
            <a:r>
              <a:rPr lang="en-US" altLang="ja-JP" dirty="0" smtClean="0"/>
              <a:t> test stand (in this year)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2E5F3D-F04A-472F-A862-88FF58C72C1C}" type="slidenum">
              <a:rPr lang="ja-JP" altLang="en-US"/>
              <a:pPr>
                <a:defRPr/>
              </a:pPr>
              <a:t>14</a:t>
            </a:fld>
            <a:endParaRPr lang="ja-JP" altLang="en-US"/>
          </a:p>
        </p:txBody>
      </p:sp>
    </p:spTree>
  </p:cSld>
  <p:clrMapOvr>
    <a:masterClrMapping/>
  </p:clrMapOvr>
  <p:transition advTm="8906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グループ化 37"/>
          <p:cNvGrpSpPr/>
          <p:nvPr/>
        </p:nvGrpSpPr>
        <p:grpSpPr>
          <a:xfrm>
            <a:off x="214282" y="2214554"/>
            <a:ext cx="2847975" cy="3581400"/>
            <a:chOff x="0" y="2428868"/>
            <a:chExt cx="2847975" cy="3581400"/>
          </a:xfrm>
        </p:grpSpPr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2428868"/>
              <a:ext cx="2847975" cy="358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円/楕円 15"/>
            <p:cNvSpPr/>
            <p:nvPr/>
          </p:nvSpPr>
          <p:spPr>
            <a:xfrm>
              <a:off x="571472" y="3000372"/>
              <a:ext cx="142876" cy="14287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円/楕円 16"/>
            <p:cNvSpPr/>
            <p:nvPr/>
          </p:nvSpPr>
          <p:spPr>
            <a:xfrm>
              <a:off x="1071538" y="3857628"/>
              <a:ext cx="142876" cy="14287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785786" y="4071942"/>
              <a:ext cx="142876" cy="14287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円/楕円 18"/>
            <p:cNvSpPr/>
            <p:nvPr/>
          </p:nvSpPr>
          <p:spPr>
            <a:xfrm>
              <a:off x="1142976" y="3929066"/>
              <a:ext cx="142876" cy="14287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円/楕円 19"/>
            <p:cNvSpPr/>
            <p:nvPr/>
          </p:nvSpPr>
          <p:spPr>
            <a:xfrm>
              <a:off x="1000100" y="5429264"/>
              <a:ext cx="142876" cy="14287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2" name="直線矢印コネクタ 21"/>
            <p:cNvCxnSpPr/>
            <p:nvPr/>
          </p:nvCxnSpPr>
          <p:spPr>
            <a:xfrm rot="16200000" flipH="1">
              <a:off x="542910" y="3314685"/>
              <a:ext cx="742952" cy="4000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線矢印コネクタ 22"/>
            <p:cNvCxnSpPr>
              <a:endCxn id="18" idx="7"/>
            </p:cNvCxnSpPr>
            <p:nvPr/>
          </p:nvCxnSpPr>
          <p:spPr>
            <a:xfrm rot="10800000" flipV="1">
              <a:off x="907738" y="3924300"/>
              <a:ext cx="178112" cy="16856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矢印コネクタ 29"/>
            <p:cNvCxnSpPr/>
            <p:nvPr/>
          </p:nvCxnSpPr>
          <p:spPr>
            <a:xfrm flipV="1">
              <a:off x="928662" y="4000500"/>
              <a:ext cx="242913" cy="14288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矢印コネクタ 33"/>
            <p:cNvCxnSpPr/>
            <p:nvPr/>
          </p:nvCxnSpPr>
          <p:spPr>
            <a:xfrm rot="5400000">
              <a:off x="419105" y="4767263"/>
              <a:ext cx="1428746" cy="2857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20100329</a:t>
            </a:r>
            <a:endParaRPr lang="en-US" altLang="ja-JP"/>
          </a:p>
        </p:txBody>
      </p:sp>
      <p:sp>
        <p:nvSpPr>
          <p:cNvPr id="13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Status of R&amp;D for CLIC (Higo)</a:t>
            </a:r>
            <a:endParaRPr lang="en-US" altLang="ja-JP" dirty="0"/>
          </a:p>
        </p:txBody>
      </p:sp>
      <p:sp>
        <p:nvSpPr>
          <p:cNvPr id="14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20E01-0A40-4E15-963C-9D99DC372177}" type="slidenum">
              <a:rPr lang="en-US" altLang="ja-JP"/>
              <a:pPr/>
              <a:t>15</a:t>
            </a:fld>
            <a:endParaRPr lang="en-US" altLang="ja-JP"/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2971800" y="1071546"/>
          <a:ext cx="6172200" cy="3965575"/>
        </p:xfrm>
        <a:graphic>
          <a:graphicData uri="http://schemas.openxmlformats.org/presentationml/2006/ole">
            <p:oleObj spid="_x0000_s187394" name="ビットマップ イメージ" r:id="rId4" imgW="9000000" imgH="5780952" progId="PBrush">
              <p:embed/>
            </p:oleObj>
          </a:graphicData>
        </a:graphic>
      </p:graphicFrame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181600" y="4648192"/>
            <a:ext cx="100013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altLang="ja-JP" sz="3200" b="1" dirty="0" smtClean="0">
                <a:solidFill>
                  <a:srgbClr val="FF0000"/>
                </a:solidFill>
                <a:ea typeface="ＭＳ Ｐゴシック" charset="-128"/>
              </a:rPr>
              <a:t>KT-1</a:t>
            </a:r>
            <a:endParaRPr lang="en-US" altLang="ja-JP" sz="3200" b="1" dirty="0">
              <a:solidFill>
                <a:srgbClr val="FF0000"/>
              </a:solidFill>
              <a:ea typeface="ＭＳ Ｐゴシック" charset="-128"/>
            </a:endParaRP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 flipH="1" flipV="1">
            <a:off x="4500562" y="3286124"/>
            <a:ext cx="1038228" cy="136206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466824" y="1504920"/>
            <a:ext cx="131638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3200" b="1" dirty="0" smtClean="0">
                <a:solidFill>
                  <a:srgbClr val="FF0000"/>
                </a:solidFill>
                <a:ea typeface="ＭＳ Ｐゴシック" charset="-128"/>
              </a:rPr>
              <a:t>Nextef</a:t>
            </a:r>
            <a:endParaRPr lang="en-US" altLang="ja-JP" sz="2800" dirty="0">
              <a:solidFill>
                <a:srgbClr val="FF0000"/>
              </a:solidFill>
              <a:ea typeface="ＭＳ Ｐゴシック" charset="-128"/>
            </a:endParaRPr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2362200" y="1985946"/>
            <a:ext cx="962012" cy="87629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ja-JP" altLang="en-US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000364" y="5500702"/>
            <a:ext cx="578119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altLang="ja-JP" sz="2400" dirty="0" smtClean="0">
                <a:solidFill>
                  <a:srgbClr val="00B0F0"/>
                </a:solidFill>
                <a:ea typeface="ＭＳ Ｐゴシック" charset="-128"/>
              </a:rPr>
              <a:t>Now located at the J-Arc of the KEKB Injector</a:t>
            </a:r>
            <a:endParaRPr lang="en-US" altLang="ja-JP" sz="2400" dirty="0">
              <a:solidFill>
                <a:srgbClr val="00B0F0"/>
              </a:solidFill>
              <a:ea typeface="ＭＳ Ｐゴシック" charset="-128"/>
            </a:endParaRPr>
          </a:p>
        </p:txBody>
      </p:sp>
      <p:sp>
        <p:nvSpPr>
          <p:cNvPr id="12306" name="Rectangle 18"/>
          <p:cNvSpPr>
            <a:spLocks noGrp="1" noChangeArrowheads="1"/>
          </p:cNvSpPr>
          <p:nvPr>
            <p:ph type="title"/>
          </p:nvPr>
        </p:nvSpPr>
        <p:spPr>
          <a:xfrm>
            <a:off x="1643042" y="214290"/>
            <a:ext cx="4929222" cy="762000"/>
          </a:xfrm>
        </p:spPr>
        <p:txBody>
          <a:bodyPr>
            <a:noAutofit/>
          </a:bodyPr>
          <a:lstStyle/>
          <a:p>
            <a:r>
              <a:rPr lang="en-US" altLang="ja-JP" dirty="0" smtClean="0"/>
              <a:t>Test facilities of KEK</a:t>
            </a:r>
            <a:endParaRPr lang="en-US" altLang="ja-JP" sz="7200" dirty="0">
              <a:ea typeface="ＭＳ Ｐゴシック" charset="-128"/>
            </a:endParaRPr>
          </a:p>
        </p:txBody>
      </p:sp>
      <p:sp>
        <p:nvSpPr>
          <p:cNvPr id="15" name="角丸四角形 14"/>
          <p:cNvSpPr/>
          <p:nvPr/>
        </p:nvSpPr>
        <p:spPr>
          <a:xfrm>
            <a:off x="3252774" y="2862242"/>
            <a:ext cx="642942" cy="35719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0" descr="C:\Higo\2010\Reports_Papers_Conferences_Talks\100321 物理学会\2Next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928688"/>
            <a:ext cx="7793037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タイトル 1"/>
          <p:cNvSpPr>
            <a:spLocks noGrp="1"/>
          </p:cNvSpPr>
          <p:nvPr>
            <p:ph type="title"/>
          </p:nvPr>
        </p:nvSpPr>
        <p:spPr>
          <a:xfrm>
            <a:off x="714375" y="0"/>
            <a:ext cx="7643813" cy="868363"/>
          </a:xfrm>
        </p:spPr>
        <p:txBody>
          <a:bodyPr/>
          <a:lstStyle/>
          <a:p>
            <a:pPr eaLnBrk="1" hangingPunct="1"/>
            <a:r>
              <a:rPr lang="en-US" altLang="ja-JP" smtClean="0"/>
              <a:t>KEK:</a:t>
            </a:r>
            <a:r>
              <a:rPr lang="ja-JP" altLang="en-US" smtClean="0"/>
              <a:t>　</a:t>
            </a:r>
            <a:r>
              <a:rPr lang="en-US" altLang="ja-JP" smtClean="0"/>
              <a:t>Nextef Configuration</a:t>
            </a:r>
            <a:endParaRPr lang="ja-JP" altLang="en-US" smtClean="0"/>
          </a:p>
        </p:txBody>
      </p:sp>
      <p:sp>
        <p:nvSpPr>
          <p:cNvPr id="19460" name="テキスト ボックス 3"/>
          <p:cNvSpPr txBox="1">
            <a:spLocks noChangeArrowheads="1"/>
          </p:cNvSpPr>
          <p:nvPr/>
        </p:nvSpPr>
        <p:spPr bwMode="auto">
          <a:xfrm>
            <a:off x="357188" y="3714750"/>
            <a:ext cx="966787" cy="646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b="1">
                <a:latin typeface="Calibri" pitchFamily="34" charset="0"/>
              </a:rPr>
              <a:t>KT-1</a:t>
            </a:r>
          </a:p>
          <a:p>
            <a:r>
              <a:rPr lang="en-US" altLang="ja-JP" b="1">
                <a:latin typeface="Calibri" pitchFamily="34" charset="0"/>
              </a:rPr>
              <a:t>X-band</a:t>
            </a:r>
            <a:endParaRPr lang="ja-JP" altLang="en-US" b="1">
              <a:latin typeface="Calibri" pitchFamily="34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929313" y="2286000"/>
            <a:ext cx="966787" cy="64611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+mn-lt"/>
                <a:ea typeface="ＭＳ Ｐゴシック" pitchFamily="50" charset="-128"/>
              </a:rPr>
              <a:t>Nextef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+mn-lt"/>
                <a:ea typeface="ＭＳ Ｐゴシック" pitchFamily="50" charset="-128"/>
              </a:rPr>
              <a:t>X-band</a:t>
            </a:r>
            <a:endParaRPr lang="ja-JP" altLang="en-US" b="1" dirty="0">
              <a:latin typeface="+mn-lt"/>
              <a:ea typeface="ＭＳ Ｐゴシック" pitchFamily="50" charset="-128"/>
            </a:endParaRPr>
          </a:p>
        </p:txBody>
      </p:sp>
      <p:sp>
        <p:nvSpPr>
          <p:cNvPr id="3079" name="テキスト ボックス 7"/>
          <p:cNvSpPr txBox="1">
            <a:spLocks noChangeArrowheads="1"/>
          </p:cNvSpPr>
          <p:nvPr/>
        </p:nvSpPr>
        <p:spPr bwMode="auto">
          <a:xfrm>
            <a:off x="4643438" y="4714875"/>
            <a:ext cx="500062" cy="70802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ja-JP" sz="4000" dirty="0">
                <a:latin typeface="Calibri" pitchFamily="34" charset="0"/>
              </a:rPr>
              <a:t>A</a:t>
            </a:r>
            <a:endParaRPr lang="ja-JP" altLang="en-US" sz="4000" dirty="0">
              <a:latin typeface="Calibri" pitchFamily="34" charset="0"/>
            </a:endParaRP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F0704F-216C-48E8-96F6-39B14547F9A0}" type="slidenum">
              <a:rPr lang="ja-JP" altLang="en-US" smtClean="0"/>
              <a:pPr>
                <a:defRPr/>
              </a:pPr>
              <a:t>16</a:t>
            </a:fld>
            <a:endParaRPr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</p:spTree>
  </p:cSld>
  <p:clrMapOvr>
    <a:masterClrMapping/>
  </p:clrMapOvr>
  <p:transition advTm="195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036050" cy="1214438"/>
          </a:xfrm>
        </p:spPr>
        <p:txBody>
          <a:bodyPr/>
          <a:lstStyle/>
          <a:p>
            <a:r>
              <a:rPr lang="en-US" altLang="ja-JP" dirty="0" smtClean="0"/>
              <a:t>Nextef operation since 2007</a:t>
            </a:r>
            <a:endParaRPr lang="en-US" altLang="ja-JP" sz="2800" dirty="0" smtClean="0"/>
          </a:p>
        </p:txBody>
      </p:sp>
      <p:pic>
        <p:nvPicPr>
          <p:cNvPr id="20484" name="Picture 4" descr="峠　Nextefクライストロン写真　20071213Di-01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1484313"/>
            <a:ext cx="3186112" cy="477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日付プレースホルダ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E3A6D8-CB31-4506-8A10-D534828C0219}" type="slidenum">
              <a:rPr lang="ja-JP" altLang="en-US" smtClean="0"/>
              <a:pPr>
                <a:defRPr/>
              </a:pPr>
              <a:t>17</a:t>
            </a:fld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  <p:pic>
        <p:nvPicPr>
          <p:cNvPr id="295937" name="Picture 1" descr="C:\Documents and Settings\toshi\デスクトップ\100329 nextef\Nextef March 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14488"/>
            <a:ext cx="5500726" cy="4124307"/>
          </a:xfrm>
          <a:prstGeom prst="rect">
            <a:avLst/>
          </a:prstGeom>
          <a:noFill/>
        </p:spPr>
      </p:pic>
    </p:spTree>
  </p:cSld>
  <p:clrMapOvr>
    <a:masterClrMapping/>
  </p:clrMapOvr>
  <p:transition advTm="75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441450"/>
          </a:xfrm>
        </p:spPr>
        <p:txBody>
          <a:bodyPr/>
          <a:lstStyle/>
          <a:p>
            <a:r>
              <a:rPr lang="en-US" altLang="ja-JP" smtClean="0"/>
              <a:t>Nextef   inside shield room</a:t>
            </a:r>
            <a:endParaRPr lang="en-US" altLang="ja-JP" sz="2800" smtClean="0"/>
          </a:p>
        </p:txBody>
      </p:sp>
      <p:pic>
        <p:nvPicPr>
          <p:cNvPr id="21507" name="Picture 3" descr="20071213Di-022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773238"/>
            <a:ext cx="8497888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925BBB-CC25-425E-98E6-8DB681C9E484}" type="slidenum">
              <a:rPr lang="ja-JP" altLang="en-US" smtClean="0"/>
              <a:pPr>
                <a:defRPr/>
              </a:pPr>
              <a:t>18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</p:spTree>
  </p:cSld>
  <p:clrMapOvr>
    <a:masterClrMapping/>
  </p:clrMapOvr>
  <p:transition advTm="62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High gradient test of three CLIC-C prototype structures</a:t>
            </a:r>
            <a:endParaRPr lang="ja-JP" altLang="en-US" dirty="0" smtClean="0"/>
          </a:p>
        </p:txBody>
      </p:sp>
      <p:sp>
        <p:nvSpPr>
          <p:cNvPr id="22531" name="コンテンツ プレースホルダ 5"/>
          <p:cNvSpPr>
            <a:spLocks noGrp="1"/>
          </p:cNvSpPr>
          <p:nvPr>
            <p:ph idx="1"/>
          </p:nvPr>
        </p:nvSpPr>
        <p:spPr>
          <a:xfrm>
            <a:off x="928688" y="1600200"/>
            <a:ext cx="7358062" cy="4329113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solidFill>
                  <a:srgbClr val="00B0F0"/>
                </a:solidFill>
              </a:rPr>
              <a:t>Disk-based un-damped</a:t>
            </a:r>
          </a:p>
          <a:p>
            <a:pPr lvl="1"/>
            <a:r>
              <a:rPr lang="en-US" altLang="ja-JP" sz="2400" dirty="0" smtClean="0"/>
              <a:t>T18_Disk</a:t>
            </a:r>
            <a:r>
              <a:rPr lang="ja-JP" altLang="en-US" sz="2400" dirty="0" smtClean="0"/>
              <a:t>　　</a:t>
            </a:r>
            <a:r>
              <a:rPr lang="en-US" altLang="ja-JP" sz="2400" dirty="0" smtClean="0"/>
              <a:t>Oct. 2008~June 2009</a:t>
            </a:r>
          </a:p>
          <a:p>
            <a:pPr lvl="1"/>
            <a:r>
              <a:rPr lang="en-US" altLang="ja-JP" sz="2400" dirty="0" smtClean="0"/>
              <a:t>4000hr,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9 months</a:t>
            </a:r>
          </a:p>
          <a:p>
            <a:r>
              <a:rPr lang="en-US" altLang="ja-JP" sz="2800" dirty="0" smtClean="0">
                <a:solidFill>
                  <a:srgbClr val="00B0F0"/>
                </a:solidFill>
              </a:rPr>
              <a:t>Quad-based heavily damped</a:t>
            </a:r>
          </a:p>
          <a:p>
            <a:pPr lvl="1"/>
            <a:r>
              <a:rPr lang="en-US" altLang="ja-JP" sz="2400" dirty="0" smtClean="0"/>
              <a:t>TD18_Quad_#5</a:t>
            </a:r>
            <a:r>
              <a:rPr lang="ja-JP" altLang="en-US" sz="2400" dirty="0" smtClean="0"/>
              <a:t>　　</a:t>
            </a:r>
            <a:r>
              <a:rPr lang="en-US" altLang="ja-JP" sz="2400" dirty="0" smtClean="0"/>
              <a:t>Sep. 2009~Nov. 2009</a:t>
            </a:r>
          </a:p>
          <a:p>
            <a:pPr lvl="1"/>
            <a:r>
              <a:rPr lang="en-US" altLang="ja-JP" sz="2400" dirty="0" smtClean="0"/>
              <a:t>1000hr, 3 months</a:t>
            </a:r>
          </a:p>
          <a:p>
            <a:r>
              <a:rPr lang="en-US" altLang="ja-JP" sz="2800" dirty="0" smtClean="0">
                <a:solidFill>
                  <a:srgbClr val="00B0F0"/>
                </a:solidFill>
              </a:rPr>
              <a:t>Disk-based heavily damped</a:t>
            </a:r>
          </a:p>
          <a:p>
            <a:pPr lvl="1"/>
            <a:r>
              <a:rPr lang="en-US" altLang="ja-JP" sz="2400" dirty="0" smtClean="0"/>
              <a:t>TD18_Disk_#2</a:t>
            </a:r>
            <a:r>
              <a:rPr lang="ja-JP" altLang="en-US" sz="2400" dirty="0" smtClean="0"/>
              <a:t>　　</a:t>
            </a:r>
            <a:r>
              <a:rPr lang="en-US" altLang="ja-JP" sz="2400" dirty="0" smtClean="0"/>
              <a:t>Dec. 2009~</a:t>
            </a:r>
          </a:p>
          <a:p>
            <a:pPr lvl="1"/>
            <a:r>
              <a:rPr lang="en-US" altLang="ja-JP" sz="2400" dirty="0" smtClean="0"/>
              <a:t>1200hr, 4 month+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9979EA-805B-4F02-A7F0-A3CEA573371B}" type="slidenum">
              <a:rPr lang="ja-JP" altLang="en-US" smtClean="0"/>
              <a:pPr>
                <a:defRPr/>
              </a:pPr>
              <a:t>19</a:t>
            </a:fld>
            <a:endParaRPr lang="ja-JP" altLang="en-US"/>
          </a:p>
        </p:txBody>
      </p:sp>
    </p:spTree>
  </p:cSld>
  <p:clrMapOvr>
    <a:masterClrMapping/>
  </p:clrMapOvr>
  <p:transition advTm="6312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000132"/>
          </a:xfrm>
        </p:spPr>
        <p:txBody>
          <a:bodyPr/>
          <a:lstStyle/>
          <a:p>
            <a:r>
              <a:rPr kumimoji="1" lang="en-US" altLang="ja-JP" dirty="0" smtClean="0"/>
              <a:t>Contents </a:t>
            </a:r>
            <a:endParaRPr kumimoji="1" lang="ja-JP" altLang="en-US" dirty="0"/>
          </a:p>
        </p:txBody>
      </p:sp>
      <p:sp>
        <p:nvSpPr>
          <p:cNvPr id="4" name="コンテンツ プレースホルダ 3"/>
          <p:cNvSpPr>
            <a:spLocks noGrp="1"/>
          </p:cNvSpPr>
          <p:nvPr>
            <p:ph idx="1"/>
          </p:nvPr>
        </p:nvSpPr>
        <p:spPr>
          <a:xfrm>
            <a:off x="1000100" y="1142984"/>
            <a:ext cx="7072362" cy="5072098"/>
          </a:xfrm>
        </p:spPr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CERN situation</a:t>
            </a:r>
          </a:p>
          <a:p>
            <a:r>
              <a:rPr kumimoji="1" lang="en-US" altLang="ja-JP" dirty="0" smtClean="0"/>
              <a:t>Basic idea behind KEK X-band </a:t>
            </a:r>
            <a:r>
              <a:rPr lang="en-US" altLang="ja-JP" dirty="0" smtClean="0"/>
              <a:t>R&amp;D</a:t>
            </a:r>
          </a:p>
          <a:p>
            <a:r>
              <a:rPr lang="en-US" altLang="ja-JP" dirty="0" smtClean="0"/>
              <a:t>H</a:t>
            </a:r>
            <a:r>
              <a:rPr kumimoji="1" lang="en-US" altLang="ja-JP" dirty="0" smtClean="0"/>
              <a:t>istory of X-band R&amp;D</a:t>
            </a:r>
          </a:p>
          <a:p>
            <a:r>
              <a:rPr lang="en-US" altLang="ja-JP" dirty="0" smtClean="0"/>
              <a:t>Production of test structures</a:t>
            </a:r>
          </a:p>
          <a:p>
            <a:r>
              <a:rPr lang="en-US" altLang="ja-JP" dirty="0" smtClean="0"/>
              <a:t>Test facilities</a:t>
            </a:r>
          </a:p>
          <a:p>
            <a:r>
              <a:rPr lang="en-US" altLang="ja-JP" dirty="0" smtClean="0"/>
              <a:t>High gradient test results</a:t>
            </a:r>
          </a:p>
          <a:p>
            <a:r>
              <a:rPr lang="en-US" altLang="ja-JP" dirty="0" smtClean="0"/>
              <a:t>Expansion of test facility</a:t>
            </a:r>
          </a:p>
          <a:p>
            <a:r>
              <a:rPr lang="en-US" altLang="ja-JP" dirty="0" smtClean="0"/>
              <a:t>Basic studies related to breakdown</a:t>
            </a:r>
          </a:p>
          <a:p>
            <a:r>
              <a:rPr lang="en-US" altLang="ja-JP" dirty="0" smtClean="0"/>
              <a:t>Expansion of our collaboration</a:t>
            </a:r>
            <a:endParaRPr lang="en-US" altLang="ja-JP" dirty="0"/>
          </a:p>
          <a:p>
            <a:endParaRPr lang="en-US" altLang="ja-JP" dirty="0" smtClean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6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sz="4000" dirty="0" smtClean="0">
                <a:solidFill>
                  <a:srgbClr val="00B050"/>
                </a:solidFill>
              </a:rPr>
              <a:t>Proof of 100MV/m with a pair of </a:t>
            </a:r>
            <a:br>
              <a:rPr lang="en-US" altLang="ja-JP" sz="4000" dirty="0" smtClean="0">
                <a:solidFill>
                  <a:srgbClr val="00B050"/>
                </a:solidFill>
              </a:rPr>
            </a:br>
            <a:r>
              <a:rPr lang="en-US" altLang="ja-JP" sz="4000" dirty="0" smtClean="0">
                <a:solidFill>
                  <a:srgbClr val="00B050"/>
                </a:solidFill>
              </a:rPr>
              <a:t>un-damped 18cell prototype structures</a:t>
            </a:r>
            <a:endParaRPr lang="ja-JP" altLang="en-US" sz="4000" dirty="0" smtClean="0">
              <a:solidFill>
                <a:srgbClr val="00B050"/>
              </a:solidFill>
            </a:endParaRPr>
          </a:p>
        </p:txBody>
      </p:sp>
      <p:pic>
        <p:nvPicPr>
          <p:cNvPr id="2052" name="Picture 2" descr="C:\Higo\2008\Picture\080415 CLIC_VG1 from Juwen\T18_VG2.4_DISC_KEK_reduc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2" y="1571620"/>
            <a:ext cx="2205037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C:\Higo\2008\Picture\080415 CLIC_VG1 from Juwen\T18_VG2.4_DISC_SLAC_r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01" y="1428745"/>
            <a:ext cx="2286000" cy="131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500562" y="2714620"/>
          <a:ext cx="3990975" cy="2786063"/>
        </p:xfrm>
        <a:graphic>
          <a:graphicData uri="http://schemas.openxmlformats.org/presentationml/2006/ole">
            <p:oleObj spid="_x0000_s292866" name="KGPlot" r:id="rId5" imgW="8321400" imgH="5810040" progId="KGraph_Plot">
              <p:embed/>
            </p:oleObj>
          </a:graphicData>
        </a:graphic>
      </p:graphicFrame>
      <p:sp>
        <p:nvSpPr>
          <p:cNvPr id="2054" name="テキスト ボックス 5"/>
          <p:cNvSpPr txBox="1">
            <a:spLocks noChangeArrowheads="1"/>
          </p:cNvSpPr>
          <p:nvPr/>
        </p:nvSpPr>
        <p:spPr bwMode="auto">
          <a:xfrm>
            <a:off x="500063" y="5786438"/>
            <a:ext cx="8072437" cy="64611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dirty="0" smtClean="0">
                <a:latin typeface="Calibri" pitchFamily="34" charset="0"/>
              </a:rPr>
              <a:t>Roughly the </a:t>
            </a:r>
            <a:r>
              <a:rPr lang="en-US" altLang="ja-JP" dirty="0" smtClean="0">
                <a:solidFill>
                  <a:srgbClr val="FF0000"/>
                </a:solidFill>
                <a:latin typeface="Calibri" pitchFamily="34" charset="0"/>
              </a:rPr>
              <a:t>same breakdown rates </a:t>
            </a:r>
            <a:r>
              <a:rPr lang="en-US" altLang="ja-JP" dirty="0" smtClean="0">
                <a:latin typeface="Calibri" pitchFamily="34" charset="0"/>
              </a:rPr>
              <a:t>were observed for a pair of structures.</a:t>
            </a:r>
            <a:endParaRPr lang="en-US" altLang="ja-JP" dirty="0">
              <a:latin typeface="Calibri" pitchFamily="34" charset="0"/>
            </a:endParaRPr>
          </a:p>
          <a:p>
            <a:pPr algn="ctr"/>
            <a:r>
              <a:rPr lang="en-US" altLang="ja-JP" dirty="0" smtClean="0">
                <a:latin typeface="Calibri" pitchFamily="34" charset="0"/>
              </a:rPr>
              <a:t>Will pursue the same comparison again for the </a:t>
            </a:r>
            <a:r>
              <a:rPr lang="en-US" altLang="ja-JP" dirty="0" smtClean="0">
                <a:solidFill>
                  <a:srgbClr val="FF0000"/>
                </a:solidFill>
                <a:latin typeface="Calibri" pitchFamily="34" charset="0"/>
              </a:rPr>
              <a:t>second pair</a:t>
            </a:r>
            <a:r>
              <a:rPr lang="en-US" altLang="ja-JP" dirty="0" smtClean="0">
                <a:latin typeface="Calibri" pitchFamily="34" charset="0"/>
              </a:rPr>
              <a:t>.</a:t>
            </a:r>
            <a:endParaRPr lang="en-US" altLang="ja-JP" dirty="0">
              <a:latin typeface="Calibri" pitchFamily="34" charset="0"/>
            </a:endParaRPr>
          </a:p>
        </p:txBody>
      </p:sp>
      <p:pic>
        <p:nvPicPr>
          <p:cNvPr id="2055" name="Picture 1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2976" y="2786058"/>
            <a:ext cx="31099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6" name="テキスト ボックス 7"/>
          <p:cNvSpPr txBox="1">
            <a:spLocks noChangeArrowheads="1"/>
          </p:cNvSpPr>
          <p:nvPr/>
        </p:nvSpPr>
        <p:spPr bwMode="auto">
          <a:xfrm rot="16200000">
            <a:off x="88055" y="4555335"/>
            <a:ext cx="12858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200" dirty="0">
                <a:solidFill>
                  <a:srgbClr val="FF0000"/>
                </a:solidFill>
                <a:latin typeface="Calibri" pitchFamily="34" charset="0"/>
              </a:rPr>
              <a:t>C. </a:t>
            </a:r>
            <a:r>
              <a:rPr lang="en-US" altLang="ja-JP" sz="1200" dirty="0" err="1">
                <a:solidFill>
                  <a:srgbClr val="FF0000"/>
                </a:solidFill>
                <a:latin typeface="Calibri" pitchFamily="34" charset="0"/>
              </a:rPr>
              <a:t>Adolphsen</a:t>
            </a:r>
            <a:r>
              <a:rPr lang="en-US" altLang="ja-JP" sz="1200" dirty="0">
                <a:solidFill>
                  <a:srgbClr val="FF0000"/>
                </a:solidFill>
                <a:latin typeface="Calibri" pitchFamily="34" charset="0"/>
              </a:rPr>
              <a:t>, US-HG@ANL, 2009</a:t>
            </a:r>
            <a:endParaRPr lang="ja-JP" altLang="en-US" sz="12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2DA1B5-36A0-4D3B-89D4-271D4C3C6D53}" type="slidenum">
              <a:rPr lang="ja-JP" altLang="en-US"/>
              <a:pPr>
                <a:defRPr/>
              </a:pPr>
              <a:t>20</a:t>
            </a:fld>
            <a:endParaRPr lang="ja-JP" altLang="en-US" dirty="0"/>
          </a:p>
        </p:txBody>
      </p:sp>
      <p:sp>
        <p:nvSpPr>
          <p:cNvPr id="11" name="円/楕円 10"/>
          <p:cNvSpPr/>
          <p:nvPr/>
        </p:nvSpPr>
        <p:spPr>
          <a:xfrm rot="18907507">
            <a:off x="5378449" y="4140195"/>
            <a:ext cx="3214688" cy="25241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2" name="円/楕円 11"/>
          <p:cNvSpPr/>
          <p:nvPr/>
        </p:nvSpPr>
        <p:spPr>
          <a:xfrm rot="19247145">
            <a:off x="927076" y="4165595"/>
            <a:ext cx="3681413" cy="252413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4" name="円弧 13"/>
          <p:cNvSpPr/>
          <p:nvPr/>
        </p:nvSpPr>
        <p:spPr>
          <a:xfrm>
            <a:off x="4786312" y="4357683"/>
            <a:ext cx="71437" cy="46037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2061" name="テキスト ボックス 17"/>
          <p:cNvSpPr txBox="1">
            <a:spLocks noChangeArrowheads="1"/>
          </p:cNvSpPr>
          <p:nvPr/>
        </p:nvSpPr>
        <p:spPr bwMode="auto">
          <a:xfrm>
            <a:off x="5214937" y="1071558"/>
            <a:ext cx="2428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 smtClean="0"/>
              <a:t>#2 test at KEK</a:t>
            </a:r>
            <a:endParaRPr lang="en-US" altLang="ja-JP" dirty="0"/>
          </a:p>
        </p:txBody>
      </p:sp>
      <p:sp>
        <p:nvSpPr>
          <p:cNvPr id="2062" name="テキスト ボックス 18"/>
          <p:cNvSpPr txBox="1">
            <a:spLocks noChangeArrowheads="1"/>
          </p:cNvSpPr>
          <p:nvPr/>
        </p:nvSpPr>
        <p:spPr bwMode="auto">
          <a:xfrm>
            <a:off x="1357312" y="1000120"/>
            <a:ext cx="2428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 smtClean="0"/>
              <a:t>#1 test at SLAC</a:t>
            </a:r>
            <a:endParaRPr lang="en-US" altLang="ja-JP" dirty="0"/>
          </a:p>
        </p:txBody>
      </p:sp>
      <p:sp>
        <p:nvSpPr>
          <p:cNvPr id="15" name="日付プレースホルダ 1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</p:spTree>
  </p:cSld>
  <p:clrMapOvr>
    <a:masterClrMapping/>
  </p:clrMapOvr>
  <p:transition advTm="414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42908" y="0"/>
            <a:ext cx="5857916" cy="100010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Quad fabrication and test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pic>
        <p:nvPicPr>
          <p:cNvPr id="26627" name="Picture 3" descr="C:\Higo\2009\Picture\090609 Quad into Chamber\into chamber P1010283 reduc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000372"/>
            <a:ext cx="3357586" cy="3191369"/>
          </a:xfrm>
          <a:prstGeom prst="rect">
            <a:avLst/>
          </a:prstGeom>
          <a:noFill/>
        </p:spPr>
      </p:pic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21</a:t>
            </a:fld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pic>
        <p:nvPicPr>
          <p:cNvPr id="9" name="Picture 4" descr="C:\Higo\2009\Picture\090128  Quad Assembly\09 Completion_of_Stac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14290"/>
            <a:ext cx="2857520" cy="2720221"/>
          </a:xfrm>
          <a:prstGeom prst="rect">
            <a:avLst/>
          </a:prstGeom>
          <a:noFill/>
        </p:spPr>
      </p:pic>
      <p:pic>
        <p:nvPicPr>
          <p:cNvPr id="10" name="Picture 2" descr="C:\Higo\2008\Picture\080219 U-corp First Quadrant\20080219Di-0018_reduce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571612"/>
            <a:ext cx="3643338" cy="2428892"/>
          </a:xfrm>
          <a:prstGeom prst="rect">
            <a:avLst/>
          </a:prstGeom>
          <a:noFill/>
        </p:spPr>
      </p:pic>
      <p:pic>
        <p:nvPicPr>
          <p:cNvPr id="11" name="Picture 5" descr="D0X50-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4143380"/>
            <a:ext cx="2201538" cy="1678268"/>
          </a:xfrm>
          <a:prstGeom prst="rect">
            <a:avLst/>
          </a:prstGeom>
          <a:noFill/>
        </p:spPr>
      </p:pic>
      <p:sp>
        <p:nvSpPr>
          <p:cNvPr id="12" name="テキスト ボックス 11"/>
          <p:cNvSpPr txBox="1"/>
          <p:nvPr/>
        </p:nvSpPr>
        <p:spPr>
          <a:xfrm>
            <a:off x="928662" y="592933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With 50 micron rounding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 rot="16200000">
            <a:off x="4327191" y="1673545"/>
            <a:ext cx="2001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Fine assembly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85786" y="164305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Made in Japan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 rot="16200000">
            <a:off x="3859315" y="4784627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High gradient test in chamber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1472" y="785794"/>
            <a:ext cx="4143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Must be cheap mass production but high gradient is not yet proved.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solidFill>
                  <a:srgbClr val="00B0F0"/>
                </a:solidFill>
              </a:rPr>
              <a:t>Gradient limited at 50~60MV/m</a:t>
            </a:r>
            <a:endParaRPr lang="ja-JP" altLang="en-US" dirty="0" smtClean="0">
              <a:solidFill>
                <a:srgbClr val="00B0F0"/>
              </a:solidFill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714348" y="1071546"/>
            <a:ext cx="7582760" cy="5295896"/>
            <a:chOff x="714348" y="1071546"/>
            <a:chExt cx="7582760" cy="5295896"/>
          </a:xfrm>
        </p:grpSpPr>
        <p:pic>
          <p:nvPicPr>
            <p:cNvPr id="25603" name="Picture 4" descr="C:\Higo\2009\X-band\Nextef\Quad#5\091203 Processing Final Day\Quad#5 whole treand Eacc &amp; #BD vs RF-ON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48" y="1071546"/>
              <a:ext cx="7582760" cy="5295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04" name="テキスト ボックス 3"/>
            <p:cNvSpPr txBox="1">
              <a:spLocks noChangeArrowheads="1"/>
            </p:cNvSpPr>
            <p:nvPr/>
          </p:nvSpPr>
          <p:spPr bwMode="auto">
            <a:xfrm>
              <a:off x="5072066" y="1357298"/>
              <a:ext cx="200026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dirty="0" smtClean="0"/>
                <a:t>All with 50nsec</a:t>
              </a:r>
              <a:endParaRPr lang="ja-JP" altLang="en-US" dirty="0"/>
            </a:p>
          </p:txBody>
        </p:sp>
      </p:grpSp>
      <p:sp>
        <p:nvSpPr>
          <p:cNvPr id="5" name="日付プレースホルダ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D8457A-791D-4968-B6E5-C8F69D90126C}" type="slidenum">
              <a:rPr lang="ja-JP" altLang="en-US" smtClean="0"/>
              <a:pPr>
                <a:defRPr/>
              </a:pPr>
              <a:t>22</a:t>
            </a:fld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14480" y="857232"/>
            <a:ext cx="5000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dirty="0" smtClean="0">
                <a:solidFill>
                  <a:srgbClr val="FF0000"/>
                </a:solidFill>
              </a:rPr>
              <a:t>Difficult to reach 100MV/m!!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429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92" name="Text Box 8"/>
          <p:cNvSpPr txBox="1">
            <a:spLocks noChangeArrowheads="1"/>
          </p:cNvSpPr>
          <p:nvPr/>
        </p:nvSpPr>
        <p:spPr bwMode="auto">
          <a:xfrm>
            <a:off x="2357422" y="1142984"/>
            <a:ext cx="4464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 dirty="0"/>
              <a:t>No.18 Q2-2 to match Q1-1</a:t>
            </a:r>
          </a:p>
        </p:txBody>
      </p:sp>
      <p:pic>
        <p:nvPicPr>
          <p:cNvPr id="294914" name="Picture 2" descr="C:\Higo\2010\Reports_Papers_Conferences_Talks\100324 清華大\Figures\quad higashi right bot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357" y="1714488"/>
            <a:ext cx="4037674" cy="3030544"/>
          </a:xfrm>
          <a:prstGeom prst="rect">
            <a:avLst/>
          </a:prstGeom>
          <a:noFill/>
        </p:spPr>
      </p:pic>
      <p:pic>
        <p:nvPicPr>
          <p:cNvPr id="294915" name="Picture 3" descr="C:\Higo\2010\Reports_Papers_Conferences_Talks\100324 清華大\Figures\quad higashi left botto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1714488"/>
            <a:ext cx="4024485" cy="3020645"/>
          </a:xfrm>
          <a:prstGeom prst="rect">
            <a:avLst/>
          </a:prstGeom>
          <a:noFill/>
        </p:spPr>
      </p:pic>
      <p:sp>
        <p:nvSpPr>
          <p:cNvPr id="10" name="タイトル 9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Optical inspection after test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9" name="フッター プレースホルダ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23</a:t>
            </a:fld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214414" y="5072074"/>
            <a:ext cx="6929486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</a:rPr>
              <a:t>No clear understanding of poor performance!</a:t>
            </a:r>
          </a:p>
          <a:p>
            <a:pPr algn="ctr"/>
            <a:r>
              <a:rPr lang="en-US" altLang="ja-JP" sz="2400" dirty="0" smtClean="0">
                <a:solidFill>
                  <a:srgbClr val="00B0F0"/>
                </a:solidFill>
              </a:rPr>
              <a:t>We will send it to </a:t>
            </a:r>
            <a:r>
              <a:rPr lang="en-US" altLang="ja-JP" sz="2400" dirty="0" smtClean="0">
                <a:solidFill>
                  <a:srgbClr val="FF0000"/>
                </a:solidFill>
              </a:rPr>
              <a:t>CERN for SEM </a:t>
            </a:r>
            <a:r>
              <a:rPr lang="en-US" altLang="ja-JP" sz="2400" dirty="0" smtClean="0">
                <a:solidFill>
                  <a:srgbClr val="00B0F0"/>
                </a:solidFill>
              </a:rPr>
              <a:t>inspection.</a:t>
            </a:r>
          </a:p>
          <a:p>
            <a:pPr algn="ctr"/>
            <a:r>
              <a:rPr lang="en-US" altLang="ja-JP" sz="2400" dirty="0" smtClean="0">
                <a:solidFill>
                  <a:srgbClr val="FF0000"/>
                </a:solidFill>
              </a:rPr>
              <a:t>W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e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continue 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the study 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of this 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idea with CERN.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TD18_Disk_#2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Aim: </a:t>
            </a:r>
            <a:r>
              <a:rPr lang="en-US" altLang="ja-JP" dirty="0" smtClean="0">
                <a:solidFill>
                  <a:srgbClr val="00B0F0"/>
                </a:solidFill>
              </a:rPr>
              <a:t>P</a:t>
            </a:r>
            <a:r>
              <a:rPr kumimoji="1" lang="en-US" altLang="ja-JP" dirty="0" smtClean="0">
                <a:solidFill>
                  <a:srgbClr val="00B0F0"/>
                </a:solidFill>
              </a:rPr>
              <a:t>rove heavily damped structure</a:t>
            </a:r>
          </a:p>
          <a:p>
            <a:pPr lvl="1"/>
            <a:r>
              <a:rPr lang="en-US" altLang="ja-JP" dirty="0" smtClean="0"/>
              <a:t>Electric gradient: possibility to realize 100MV/m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Design geometry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Heavy damping </a:t>
            </a:r>
            <a:r>
              <a:rPr lang="en-US" altLang="ja-JP" dirty="0" smtClean="0"/>
              <a:t>slots with wide opening</a:t>
            </a:r>
          </a:p>
          <a:p>
            <a:pPr lvl="1"/>
            <a:r>
              <a:rPr lang="en-US" altLang="ja-JP" dirty="0" smtClean="0"/>
              <a:t>Big increase of gradient toward downstream</a:t>
            </a:r>
          </a:p>
          <a:p>
            <a:pPr lvl="1"/>
            <a:r>
              <a:rPr lang="en-US" altLang="ja-JP" dirty="0" smtClean="0"/>
              <a:t>Big </a:t>
            </a:r>
            <a:r>
              <a:rPr lang="en-US" altLang="ja-JP" dirty="0" smtClean="0">
                <a:solidFill>
                  <a:srgbClr val="FF0000"/>
                </a:solidFill>
              </a:rPr>
              <a:t>pulse heating </a:t>
            </a:r>
            <a:r>
              <a:rPr lang="en-US" altLang="ja-JP" dirty="0" smtClean="0"/>
              <a:t>temperature rise at the damping port opening</a:t>
            </a:r>
          </a:p>
          <a:p>
            <a:pPr lvl="1"/>
            <a:r>
              <a:rPr lang="en-US" altLang="ja-JP" dirty="0" smtClean="0"/>
              <a:t>No longitudinal cut but </a:t>
            </a:r>
            <a:r>
              <a:rPr lang="en-US" altLang="ja-JP" dirty="0" smtClean="0">
                <a:solidFill>
                  <a:srgbClr val="00B050"/>
                </a:solidFill>
              </a:rPr>
              <a:t>disk-based as T18 </a:t>
            </a:r>
            <a:r>
              <a:rPr lang="en-US" altLang="ja-JP" dirty="0" smtClean="0"/>
              <a:t>structures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Fabrication in practice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Milling surface </a:t>
            </a:r>
            <a:r>
              <a:rPr lang="en-US" altLang="ja-JP" dirty="0" smtClean="0"/>
              <a:t>in many places</a:t>
            </a:r>
          </a:p>
          <a:p>
            <a:pPr lvl="1"/>
            <a:r>
              <a:rPr lang="en-US" altLang="ja-JP" dirty="0" smtClean="0"/>
              <a:t>Fabrication flow the same as T18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DD6B28-102D-456C-939C-90B0EEBEA598}" type="slidenum">
              <a:rPr lang="ja-JP" altLang="en-US" smtClean="0"/>
              <a:pPr>
                <a:defRPr/>
              </a:pPr>
              <a:t>25</a:t>
            </a:fld>
            <a:endParaRPr lang="ja-JP" altLang="en-US"/>
          </a:p>
        </p:txBody>
      </p:sp>
      <p:pic>
        <p:nvPicPr>
          <p:cNvPr id="28677" name="Picture 2" descr="C:\Higo\2010\Reports_Papers_Conferences_Talks\100321 物理学会\T18_vs_TD18_Eacc_trend_ne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857250"/>
            <a:ext cx="7800975" cy="544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8" name="タイトル 5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Slow processing on TD18 at KEK</a:t>
            </a:r>
            <a:endParaRPr lang="ja-JP" altLang="en-US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1765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643834" cy="100010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Fast processing but high BDR on TD18 at SLAC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26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14414" y="5072074"/>
            <a:ext cx="7072362" cy="120032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00B0F0"/>
                </a:solidFill>
              </a:rPr>
              <a:t>But </a:t>
            </a:r>
            <a:r>
              <a:rPr kumimoji="1" lang="en-US" altLang="ja-JP" sz="2400" dirty="0" smtClean="0">
                <a:solidFill>
                  <a:srgbClr val="FF0000"/>
                </a:solidFill>
              </a:rPr>
              <a:t>higher breakdown rate 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than T18 (un-damped).</a:t>
            </a:r>
          </a:p>
          <a:p>
            <a:pPr algn="ctr"/>
            <a:r>
              <a:rPr lang="en-US" altLang="ja-JP" sz="2400" dirty="0" smtClean="0">
                <a:solidFill>
                  <a:srgbClr val="00B0F0"/>
                </a:solidFill>
              </a:rPr>
              <a:t>Should continue to study the mechanism.</a:t>
            </a:r>
          </a:p>
          <a:p>
            <a:pPr algn="ctr"/>
            <a:r>
              <a:rPr kumimoji="1" lang="en-US" altLang="ja-JP" sz="2400" dirty="0" smtClean="0">
                <a:solidFill>
                  <a:srgbClr val="00B0F0"/>
                </a:solidFill>
              </a:rPr>
              <a:t>Should study 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TD24 with lower magnetic field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.</a:t>
            </a:r>
            <a:endParaRPr kumimoji="1" lang="ja-JP" altLang="en-US" sz="2400" dirty="0">
              <a:solidFill>
                <a:srgbClr val="00B0F0"/>
              </a:solidFill>
            </a:endParaRPr>
          </a:p>
        </p:txBody>
      </p:sp>
      <p:sp>
        <p:nvSpPr>
          <p:cNvPr id="8" name="TextBox 3"/>
          <p:cNvSpPr txBox="1"/>
          <p:nvPr/>
        </p:nvSpPr>
        <p:spPr>
          <a:xfrm>
            <a:off x="6786578" y="3214686"/>
            <a:ext cx="21431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Pulse width 230ns</a:t>
            </a:r>
          </a:p>
          <a:p>
            <a:pPr algn="ctr"/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Green line for TD18</a:t>
            </a:r>
          </a:p>
          <a:p>
            <a:pPr algn="ctr"/>
            <a:r>
              <a:rPr lang="en-US" dirty="0" smtClean="0"/>
              <a:t>Others for T18</a:t>
            </a:r>
            <a:endParaRPr lang="en-US" dirty="0"/>
          </a:p>
        </p:txBody>
      </p:sp>
      <p:grpSp>
        <p:nvGrpSpPr>
          <p:cNvPr id="11" name="グループ化 10"/>
          <p:cNvGrpSpPr/>
          <p:nvPr/>
        </p:nvGrpSpPr>
        <p:grpSpPr>
          <a:xfrm>
            <a:off x="571472" y="714356"/>
            <a:ext cx="6799255" cy="4395798"/>
            <a:chOff x="571472" y="714356"/>
            <a:chExt cx="6799255" cy="4395798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1472" y="714356"/>
              <a:ext cx="6799255" cy="43957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0" name="直線コネクタ 9"/>
            <p:cNvCxnSpPr/>
            <p:nvPr/>
          </p:nvCxnSpPr>
          <p:spPr>
            <a:xfrm flipV="1">
              <a:off x="2357422" y="1714488"/>
              <a:ext cx="1714512" cy="35719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テキスト ボックス 11"/>
          <p:cNvSpPr txBox="1"/>
          <p:nvPr/>
        </p:nvSpPr>
        <p:spPr>
          <a:xfrm>
            <a:off x="7929585" y="0"/>
            <a:ext cx="121441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err="1" smtClean="0"/>
              <a:t>Faya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wang</a:t>
            </a:r>
            <a:endParaRPr kumimoji="1" lang="en-US" altLang="ja-JP" dirty="0" smtClean="0"/>
          </a:p>
          <a:p>
            <a:pPr algn="r"/>
            <a:r>
              <a:rPr kumimoji="1" lang="en-US" altLang="ja-JP" dirty="0" smtClean="0"/>
              <a:t>100311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タイトル 1"/>
          <p:cNvSpPr>
            <a:spLocks noGrp="1"/>
          </p:cNvSpPr>
          <p:nvPr>
            <p:ph type="title"/>
          </p:nvPr>
        </p:nvSpPr>
        <p:spPr>
          <a:xfrm>
            <a:off x="642910" y="0"/>
            <a:ext cx="7643866" cy="107154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ja-JP" sz="3600" dirty="0" smtClean="0">
                <a:solidFill>
                  <a:srgbClr val="C00000"/>
                </a:solidFill>
              </a:rPr>
              <a:t>Nextef </a:t>
            </a:r>
            <a:r>
              <a:rPr lang="en-US" altLang="ja-JP" sz="3600" dirty="0" smtClean="0">
                <a:solidFill>
                  <a:srgbClr val="C00000"/>
                </a:solidFill>
              </a:rPr>
              <a:t>for </a:t>
            </a:r>
            <a:r>
              <a:rPr lang="en-US" altLang="ja-JP" sz="3600" dirty="0" smtClean="0">
                <a:solidFill>
                  <a:srgbClr val="C00000"/>
                </a:solidFill>
              </a:rPr>
              <a:t>prototype structure tests </a:t>
            </a:r>
            <a:br>
              <a:rPr lang="en-US" altLang="ja-JP" sz="3600" dirty="0" smtClean="0">
                <a:solidFill>
                  <a:srgbClr val="C00000"/>
                </a:solidFill>
              </a:rPr>
            </a:br>
            <a:r>
              <a:rPr lang="en-US" altLang="ja-JP" sz="3600" dirty="0" smtClean="0">
                <a:solidFill>
                  <a:srgbClr val="C00000"/>
                </a:solidFill>
              </a:rPr>
              <a:t>KT1 </a:t>
            </a:r>
            <a:r>
              <a:rPr lang="en-US" altLang="ja-JP" sz="3600" dirty="0" smtClean="0">
                <a:solidFill>
                  <a:srgbClr val="C00000"/>
                </a:solidFill>
              </a:rPr>
              <a:t>for basic studies</a:t>
            </a:r>
            <a:endParaRPr lang="ja-JP" altLang="en-US" sz="2400" dirty="0" smtClean="0">
              <a:solidFill>
                <a:srgbClr val="C00000"/>
              </a:solidFill>
            </a:endParaRPr>
          </a:p>
        </p:txBody>
      </p:sp>
      <p:grpSp>
        <p:nvGrpSpPr>
          <p:cNvPr id="62" name="グループ化 61"/>
          <p:cNvGrpSpPr/>
          <p:nvPr/>
        </p:nvGrpSpPr>
        <p:grpSpPr>
          <a:xfrm>
            <a:off x="501650" y="1000108"/>
            <a:ext cx="8356630" cy="5299092"/>
            <a:chOff x="501650" y="857250"/>
            <a:chExt cx="8213725" cy="5441950"/>
          </a:xfrm>
        </p:grpSpPr>
        <p:cxnSp>
          <p:nvCxnSpPr>
            <p:cNvPr id="46" name="直線コネクタ 45"/>
            <p:cNvCxnSpPr/>
            <p:nvPr/>
          </p:nvCxnSpPr>
          <p:spPr>
            <a:xfrm>
              <a:off x="573088" y="1516063"/>
              <a:ext cx="8142287" cy="476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64" name="テキスト ボックス 46"/>
            <p:cNvSpPr txBox="1">
              <a:spLocks noChangeArrowheads="1"/>
            </p:cNvSpPr>
            <p:nvPr/>
          </p:nvSpPr>
          <p:spPr bwMode="auto">
            <a:xfrm>
              <a:off x="644525" y="1214438"/>
              <a:ext cx="80137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      7     10     1      4     7     10     1      4      7     10     1      4      7      10    1     4       7    10</a:t>
              </a:r>
              <a:endParaRPr lang="ja-JP" altLang="en-US">
                <a:latin typeface="Calibri" pitchFamily="34" charset="0"/>
              </a:endParaRPr>
            </a:p>
          </p:txBody>
        </p:sp>
        <p:cxnSp>
          <p:nvCxnSpPr>
            <p:cNvPr id="28" name="直線コネクタ 27"/>
            <p:cNvCxnSpPr/>
            <p:nvPr/>
          </p:nvCxnSpPr>
          <p:spPr bwMode="auto">
            <a:xfrm rot="5400000">
              <a:off x="-1581944" y="3798094"/>
              <a:ext cx="5000625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 bwMode="auto">
            <a:xfrm rot="5400000">
              <a:off x="-1150937" y="3797300"/>
              <a:ext cx="4999038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 bwMode="auto">
            <a:xfrm rot="5400000">
              <a:off x="-938213" y="3571876"/>
              <a:ext cx="5440363" cy="1111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 bwMode="auto">
            <a:xfrm rot="5400000">
              <a:off x="-292100" y="3795713"/>
              <a:ext cx="4999037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 bwMode="auto">
            <a:xfrm rot="5400000">
              <a:off x="135731" y="3794919"/>
              <a:ext cx="5000625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 bwMode="auto">
            <a:xfrm rot="5400000">
              <a:off x="566738" y="3794125"/>
              <a:ext cx="4999038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/>
            <p:cNvCxnSpPr/>
            <p:nvPr/>
          </p:nvCxnSpPr>
          <p:spPr bwMode="auto">
            <a:xfrm rot="16200000" flipH="1">
              <a:off x="780257" y="3580606"/>
              <a:ext cx="5422900" cy="4763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線コネクタ 34"/>
            <p:cNvCxnSpPr/>
            <p:nvPr/>
          </p:nvCxnSpPr>
          <p:spPr bwMode="auto">
            <a:xfrm rot="5400000">
              <a:off x="1425575" y="3792538"/>
              <a:ext cx="4999037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 bwMode="auto">
            <a:xfrm rot="5400000">
              <a:off x="1853406" y="3791744"/>
              <a:ext cx="5000625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線コネクタ 36"/>
            <p:cNvCxnSpPr/>
            <p:nvPr/>
          </p:nvCxnSpPr>
          <p:spPr bwMode="auto">
            <a:xfrm rot="5400000">
              <a:off x="2284413" y="3790950"/>
              <a:ext cx="4999038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 bwMode="auto">
            <a:xfrm rot="5400000">
              <a:off x="2497137" y="3571876"/>
              <a:ext cx="5434013" cy="4762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 bwMode="auto">
            <a:xfrm rot="5400000">
              <a:off x="3143250" y="3789363"/>
              <a:ext cx="4999037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線コネクタ 39"/>
            <p:cNvCxnSpPr/>
            <p:nvPr/>
          </p:nvCxnSpPr>
          <p:spPr bwMode="auto">
            <a:xfrm rot="5400000">
              <a:off x="3571081" y="3788569"/>
              <a:ext cx="5000625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 bwMode="auto">
            <a:xfrm rot="5400000">
              <a:off x="4002088" y="3787775"/>
              <a:ext cx="4999038" cy="158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 bwMode="auto">
            <a:xfrm rot="5400000">
              <a:off x="4214813" y="3571875"/>
              <a:ext cx="5430838" cy="1587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線コネクタ 42"/>
            <p:cNvCxnSpPr/>
            <p:nvPr/>
          </p:nvCxnSpPr>
          <p:spPr bwMode="auto">
            <a:xfrm rot="5400000">
              <a:off x="4860131" y="3785394"/>
              <a:ext cx="5000625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 bwMode="auto">
            <a:xfrm rot="5400000">
              <a:off x="5288756" y="3785394"/>
              <a:ext cx="5000625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382" name="テキスト ボックス 47"/>
            <p:cNvSpPr txBox="1">
              <a:spLocks noChangeArrowheads="1"/>
            </p:cNvSpPr>
            <p:nvPr/>
          </p:nvSpPr>
          <p:spPr bwMode="auto">
            <a:xfrm>
              <a:off x="501650" y="871538"/>
              <a:ext cx="8145463" cy="368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2008                          2009                     2010                          2011                       2012</a:t>
              </a:r>
              <a:endParaRPr lang="ja-JP" altLang="en-US">
                <a:latin typeface="Calibri" pitchFamily="34" charset="0"/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 bwMode="auto">
            <a:xfrm rot="5400000">
              <a:off x="5717381" y="3785394"/>
              <a:ext cx="5000625" cy="158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 bwMode="auto">
            <a:xfrm rot="5400000">
              <a:off x="5932488" y="3571875"/>
              <a:ext cx="5427662" cy="1588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右矢印 60"/>
            <p:cNvSpPr/>
            <p:nvPr/>
          </p:nvSpPr>
          <p:spPr>
            <a:xfrm>
              <a:off x="1216025" y="2071688"/>
              <a:ext cx="1357313" cy="214312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386" name="テキスト ボックス 62"/>
            <p:cNvSpPr txBox="1">
              <a:spLocks noChangeArrowheads="1"/>
            </p:cNvSpPr>
            <p:nvPr/>
          </p:nvSpPr>
          <p:spPr bwMode="auto">
            <a:xfrm>
              <a:off x="2644775" y="2000250"/>
              <a:ext cx="13843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T18_Disk_#2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64" name="右矢印 63"/>
            <p:cNvSpPr/>
            <p:nvPr/>
          </p:nvSpPr>
          <p:spPr>
            <a:xfrm>
              <a:off x="2573338" y="2428875"/>
              <a:ext cx="714375" cy="214313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388" name="テキスト ボックス 64"/>
            <p:cNvSpPr txBox="1">
              <a:spLocks noChangeArrowheads="1"/>
            </p:cNvSpPr>
            <p:nvPr/>
          </p:nvSpPr>
          <p:spPr bwMode="auto">
            <a:xfrm>
              <a:off x="3359150" y="2357438"/>
              <a:ext cx="1646238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TD18_Quad_#5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68" name="右矢印 67"/>
            <p:cNvSpPr/>
            <p:nvPr/>
          </p:nvSpPr>
          <p:spPr>
            <a:xfrm>
              <a:off x="3359150" y="2786063"/>
              <a:ext cx="642938" cy="214312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390" name="テキスト ボックス 68"/>
            <p:cNvSpPr txBox="1">
              <a:spLocks noChangeArrowheads="1"/>
            </p:cNvSpPr>
            <p:nvPr/>
          </p:nvSpPr>
          <p:spPr bwMode="auto">
            <a:xfrm>
              <a:off x="4073525" y="2714625"/>
              <a:ext cx="1525588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TD18_Disk_#2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70" name="右矢印 69"/>
            <p:cNvSpPr/>
            <p:nvPr/>
          </p:nvSpPr>
          <p:spPr>
            <a:xfrm>
              <a:off x="4430713" y="3500438"/>
              <a:ext cx="500062" cy="214312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392" name="テキスト ボックス 70"/>
            <p:cNvSpPr txBox="1">
              <a:spLocks noChangeArrowheads="1"/>
            </p:cNvSpPr>
            <p:nvPr/>
          </p:nvSpPr>
          <p:spPr bwMode="auto">
            <a:xfrm>
              <a:off x="5643563" y="3714750"/>
              <a:ext cx="1825625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T18_Disk_Disk #3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60" name="右矢印 59"/>
            <p:cNvSpPr/>
            <p:nvPr/>
          </p:nvSpPr>
          <p:spPr>
            <a:xfrm>
              <a:off x="3287713" y="4643438"/>
              <a:ext cx="857250" cy="214312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56" name="右矢印 55"/>
            <p:cNvSpPr/>
            <p:nvPr/>
          </p:nvSpPr>
          <p:spPr>
            <a:xfrm>
              <a:off x="4002088" y="3143250"/>
              <a:ext cx="428625" cy="214313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395" name="テキスト ボックス 56"/>
            <p:cNvSpPr txBox="1">
              <a:spLocks noChangeArrowheads="1"/>
            </p:cNvSpPr>
            <p:nvPr/>
          </p:nvSpPr>
          <p:spPr bwMode="auto">
            <a:xfrm>
              <a:off x="4502150" y="3071813"/>
              <a:ext cx="13843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T24_Disk_#3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52" name="右矢印 51"/>
            <p:cNvSpPr/>
            <p:nvPr/>
          </p:nvSpPr>
          <p:spPr>
            <a:xfrm>
              <a:off x="930275" y="4286250"/>
              <a:ext cx="2357438" cy="214313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397" name="テキスト ボックス 56"/>
            <p:cNvSpPr txBox="1">
              <a:spLocks noChangeArrowheads="1"/>
            </p:cNvSpPr>
            <p:nvPr/>
          </p:nvSpPr>
          <p:spPr bwMode="auto">
            <a:xfrm>
              <a:off x="5002213" y="3429000"/>
              <a:ext cx="14097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TD24_Disk_#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54" name="右矢印 53"/>
            <p:cNvSpPr/>
            <p:nvPr/>
          </p:nvSpPr>
          <p:spPr>
            <a:xfrm>
              <a:off x="5072063" y="3786188"/>
              <a:ext cx="500062" cy="214312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399" name="テキスト ボックス 70"/>
            <p:cNvSpPr txBox="1">
              <a:spLocks noChangeArrowheads="1"/>
            </p:cNvSpPr>
            <p:nvPr/>
          </p:nvSpPr>
          <p:spPr bwMode="auto">
            <a:xfrm>
              <a:off x="3144838" y="4214813"/>
              <a:ext cx="2354262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Narrow waveguide test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5400" name="テキスト ボックス 70"/>
            <p:cNvSpPr txBox="1">
              <a:spLocks noChangeArrowheads="1"/>
            </p:cNvSpPr>
            <p:nvPr/>
          </p:nvSpPr>
          <p:spPr bwMode="auto">
            <a:xfrm>
              <a:off x="4216400" y="4572000"/>
              <a:ext cx="2895600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High power components test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63" name="右矢印 62"/>
            <p:cNvSpPr/>
            <p:nvPr/>
          </p:nvSpPr>
          <p:spPr>
            <a:xfrm>
              <a:off x="4144963" y="5000625"/>
              <a:ext cx="1071562" cy="214313"/>
            </a:xfrm>
            <a:prstGeom prst="rightArrow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402" name="テキスト ボックス 70"/>
            <p:cNvSpPr txBox="1">
              <a:spLocks noChangeArrowheads="1"/>
            </p:cNvSpPr>
            <p:nvPr/>
          </p:nvSpPr>
          <p:spPr bwMode="auto">
            <a:xfrm>
              <a:off x="5287963" y="4929188"/>
              <a:ext cx="2354262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Narrow waveguide test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5403" name="テキスト ボックス 70"/>
            <p:cNvSpPr txBox="1">
              <a:spLocks noChangeArrowheads="1"/>
            </p:cNvSpPr>
            <p:nvPr/>
          </p:nvSpPr>
          <p:spPr bwMode="auto">
            <a:xfrm>
              <a:off x="5788025" y="5929313"/>
              <a:ext cx="24733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Basic studies at shield-B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69" name="右矢印 68"/>
            <p:cNvSpPr/>
            <p:nvPr/>
          </p:nvSpPr>
          <p:spPr>
            <a:xfrm>
              <a:off x="4073525" y="5429250"/>
              <a:ext cx="1143000" cy="214313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405" name="テキスト ボックス 70"/>
            <p:cNvSpPr txBox="1">
              <a:spLocks noChangeArrowheads="1"/>
            </p:cNvSpPr>
            <p:nvPr/>
          </p:nvSpPr>
          <p:spPr bwMode="auto">
            <a:xfrm>
              <a:off x="5287963" y="5357813"/>
              <a:ext cx="31750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RF delivery from KT1 to shield-B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5406" name="テキスト ボックス 70"/>
            <p:cNvSpPr txBox="1">
              <a:spLocks noChangeArrowheads="1"/>
            </p:cNvSpPr>
            <p:nvPr/>
          </p:nvSpPr>
          <p:spPr bwMode="auto">
            <a:xfrm>
              <a:off x="787400" y="3929063"/>
              <a:ext cx="533400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KT1</a:t>
              </a:r>
              <a:endParaRPr lang="ja-JP" altLang="en-US">
                <a:latin typeface="Calibri" pitchFamily="34" charset="0"/>
              </a:endParaRPr>
            </a:p>
          </p:txBody>
        </p:sp>
        <p:sp>
          <p:nvSpPr>
            <p:cNvPr id="15407" name="テキスト ボックス 70"/>
            <p:cNvSpPr txBox="1">
              <a:spLocks noChangeArrowheads="1"/>
            </p:cNvSpPr>
            <p:nvPr/>
          </p:nvSpPr>
          <p:spPr bwMode="auto">
            <a:xfrm>
              <a:off x="1073150" y="1643063"/>
              <a:ext cx="804863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Nextef</a:t>
              </a:r>
              <a:endParaRPr lang="ja-JP" altLang="en-US">
                <a:latin typeface="Calibri" pitchFamily="34" charset="0"/>
              </a:endParaRPr>
            </a:p>
          </p:txBody>
        </p:sp>
        <p:cxnSp>
          <p:nvCxnSpPr>
            <p:cNvPr id="49" name="直線矢印コネクタ 48"/>
            <p:cNvCxnSpPr/>
            <p:nvPr/>
          </p:nvCxnSpPr>
          <p:spPr>
            <a:xfrm>
              <a:off x="5643563" y="4214813"/>
              <a:ext cx="3000375" cy="1587"/>
            </a:xfrm>
            <a:prstGeom prst="straightConnector1">
              <a:avLst/>
            </a:prstGeom>
            <a:ln w="76200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線矢印コネクタ 52"/>
            <p:cNvCxnSpPr/>
            <p:nvPr/>
          </p:nvCxnSpPr>
          <p:spPr>
            <a:xfrm rot="10800000" flipH="1" flipV="1">
              <a:off x="5286375" y="5857875"/>
              <a:ext cx="3214688" cy="1588"/>
            </a:xfrm>
            <a:prstGeom prst="straightConnector1">
              <a:avLst/>
            </a:prstGeom>
            <a:ln w="76200">
              <a:solidFill>
                <a:srgbClr val="FFC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右矢印 54"/>
            <p:cNvSpPr/>
            <p:nvPr/>
          </p:nvSpPr>
          <p:spPr>
            <a:xfrm>
              <a:off x="4786313" y="1928813"/>
              <a:ext cx="357187" cy="214312"/>
            </a:xfrm>
            <a:prstGeom prst="rightArrow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ja-JP" altLang="en-US"/>
            </a:p>
          </p:txBody>
        </p:sp>
        <p:sp>
          <p:nvSpPr>
            <p:cNvPr id="15411" name="テキスト ボックス 68"/>
            <p:cNvSpPr txBox="1">
              <a:spLocks noChangeArrowheads="1"/>
            </p:cNvSpPr>
            <p:nvPr/>
          </p:nvSpPr>
          <p:spPr bwMode="auto">
            <a:xfrm>
              <a:off x="5143500" y="1857375"/>
              <a:ext cx="19288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>
                  <a:latin typeface="Calibri" pitchFamily="34" charset="0"/>
                </a:rPr>
                <a:t>Pulse compression</a:t>
              </a:r>
              <a:endParaRPr lang="ja-JP" altLang="en-US">
                <a:latin typeface="Calibri" pitchFamily="34" charset="0"/>
              </a:endParaRPr>
            </a:p>
          </p:txBody>
        </p:sp>
      </p:grpSp>
      <p:sp>
        <p:nvSpPr>
          <p:cNvPr id="57" name="日付プレースホルダ 5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8" name="スライド番号プレースホルダ 5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27</a:t>
            </a:fld>
            <a:endParaRPr kumimoji="1" lang="ja-JP" altLang="en-US"/>
          </a:p>
        </p:txBody>
      </p:sp>
      <p:sp>
        <p:nvSpPr>
          <p:cNvPr id="59" name="フッター プレースホルダ 5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14356"/>
            <a:ext cx="8429625" cy="595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タイトル 1"/>
          <p:cNvSpPr>
            <a:spLocks noGrp="1"/>
          </p:cNvSpPr>
          <p:nvPr>
            <p:ph type="title"/>
          </p:nvPr>
        </p:nvSpPr>
        <p:spPr>
          <a:xfrm>
            <a:off x="1643063" y="1"/>
            <a:ext cx="5686425" cy="785794"/>
          </a:xfrm>
        </p:spPr>
        <p:txBody>
          <a:bodyPr/>
          <a:lstStyle/>
          <a:p>
            <a:pPr eaLnBrk="1" hangingPunct="1"/>
            <a:r>
              <a:rPr lang="en-US" altLang="ja-JP" dirty="0" smtClean="0">
                <a:solidFill>
                  <a:srgbClr val="C00000"/>
                </a:solidFill>
              </a:rPr>
              <a:t>Nextef expansion plan</a:t>
            </a:r>
            <a:endParaRPr lang="ja-JP" altLang="en-US" dirty="0" smtClean="0">
              <a:solidFill>
                <a:srgbClr val="C00000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57158" y="3786190"/>
            <a:ext cx="865943" cy="646331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</a:rPr>
              <a:t>KT-1</a:t>
            </a:r>
          </a:p>
          <a:p>
            <a:pPr>
              <a:defRPr/>
            </a:pPr>
            <a:r>
              <a:rPr lang="en-US" altLang="ja-JP" b="1" dirty="0">
                <a:solidFill>
                  <a:srgbClr val="FF0000"/>
                </a:solidFill>
              </a:rPr>
              <a:t>X-band</a:t>
            </a:r>
            <a:endParaRPr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215074" y="2357430"/>
            <a:ext cx="865943" cy="64633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/>
              <a:t>Nextef</a:t>
            </a:r>
          </a:p>
          <a:p>
            <a:pPr>
              <a:defRPr/>
            </a:pPr>
            <a:r>
              <a:rPr lang="en-US" altLang="ja-JP" b="1" dirty="0"/>
              <a:t>X-band</a:t>
            </a:r>
            <a:endParaRPr lang="ja-JP" altLang="en-US" b="1" dirty="0"/>
          </a:p>
        </p:txBody>
      </p:sp>
      <p:sp>
        <p:nvSpPr>
          <p:cNvPr id="7" name="テキスト ボックス 4"/>
          <p:cNvSpPr txBox="1">
            <a:spLocks noChangeArrowheads="1"/>
          </p:cNvSpPr>
          <p:nvPr/>
        </p:nvSpPr>
        <p:spPr bwMode="auto">
          <a:xfrm>
            <a:off x="4357686" y="4500570"/>
            <a:ext cx="370614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 smtClean="0"/>
              <a:t>A</a:t>
            </a:r>
            <a:endParaRPr lang="ja-JP" altLang="en-US" sz="2400" b="1" dirty="0"/>
          </a:p>
        </p:txBody>
      </p:sp>
      <p:sp>
        <p:nvSpPr>
          <p:cNvPr id="8" name="テキスト ボックス 4"/>
          <p:cNvSpPr txBox="1">
            <a:spLocks noChangeArrowheads="1"/>
          </p:cNvSpPr>
          <p:nvPr/>
        </p:nvSpPr>
        <p:spPr bwMode="auto">
          <a:xfrm>
            <a:off x="5214942" y="3571876"/>
            <a:ext cx="357790" cy="461665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sz="2400" b="1" dirty="0" smtClean="0">
                <a:solidFill>
                  <a:srgbClr val="FF0000"/>
                </a:solidFill>
              </a:rPr>
              <a:t>B</a:t>
            </a:r>
            <a:endParaRPr lang="ja-JP" altLang="en-US" sz="2400" b="1" dirty="0">
              <a:solidFill>
                <a:srgbClr val="FF0000"/>
              </a:solidFill>
            </a:endParaRPr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10" name="スライド番号プレースホル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28</a:t>
            </a:fld>
            <a:endParaRPr kumimoji="1" lang="ja-JP" altLang="en-US"/>
          </a:p>
        </p:txBody>
      </p:sp>
      <p:sp>
        <p:nvSpPr>
          <p:cNvPr id="11" name="フッター プレースホルダ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 rot="20897413">
            <a:off x="5017626" y="4078202"/>
            <a:ext cx="185929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b="1" dirty="0" smtClean="0"/>
              <a:t>Pulse compressor</a:t>
            </a:r>
            <a:endParaRPr lang="ja-JP" altLang="en-US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43570" y="928670"/>
            <a:ext cx="3071834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Nextef </a:t>
            </a:r>
            <a:r>
              <a:rPr kumimoji="1" lang="en-US" altLang="ja-JP" sz="2800" dirty="0" smtClean="0">
                <a:sym typeface="Wingdings" pitchFamily="2" charset="2"/>
              </a:rPr>
              <a:t> PC  A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  <a:sym typeface="Wingdings" pitchFamily="2" charset="2"/>
              </a:rPr>
              <a:t>KT-1  B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5" descr="P10101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142984"/>
            <a:ext cx="6584973" cy="493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テキスト ボックス 3"/>
          <p:cNvSpPr txBox="1">
            <a:spLocks noChangeArrowheads="1"/>
          </p:cNvSpPr>
          <p:nvPr/>
        </p:nvSpPr>
        <p:spPr bwMode="auto">
          <a:xfrm>
            <a:off x="7643813" y="6581775"/>
            <a:ext cx="1500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sz="1200" b="1">
                <a:solidFill>
                  <a:srgbClr val="FF0000"/>
                </a:solidFill>
              </a:rPr>
              <a:t>From Sami, Mar. 1</a:t>
            </a:r>
            <a:endParaRPr lang="ja-JP" altLang="en-US" sz="1200" b="1">
              <a:solidFill>
                <a:srgbClr val="FF0000"/>
              </a:solidFill>
            </a:endParaRPr>
          </a:p>
        </p:txBody>
      </p:sp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CC0000"/>
                </a:solidFill>
              </a:rPr>
              <a:t>Mode Launcher for basic studies</a:t>
            </a:r>
            <a:endParaRPr kumimoji="1"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29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857884" y="2428868"/>
            <a:ext cx="292895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Reusable coupler for basic studies made in 2009 by SLAC for KEK under US-Japan cooperation program.</a:t>
            </a:r>
          </a:p>
          <a:p>
            <a:endParaRPr lang="en-US" altLang="ja-JP" sz="2400" dirty="0" smtClean="0"/>
          </a:p>
          <a:p>
            <a:r>
              <a:rPr kumimoji="1" lang="en-US" altLang="ja-JP" sz="2400" dirty="0" smtClean="0"/>
              <a:t>Basic studies are to be made at shield-B.</a:t>
            </a:r>
            <a:endParaRPr kumimoji="1" lang="ja-JP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CERN situation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42910" y="1571612"/>
            <a:ext cx="7829576" cy="4400568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Multi-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TeV</a:t>
            </a:r>
            <a:r>
              <a:rPr kumimoji="1" lang="en-US" altLang="ja-JP" dirty="0" smtClean="0"/>
              <a:t> machine after LHC</a:t>
            </a:r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Feasibility study </a:t>
            </a:r>
            <a:r>
              <a:rPr kumimoji="1" lang="en-US" altLang="ja-JP" dirty="0" smtClean="0"/>
              <a:t>is needed to judge</a:t>
            </a:r>
          </a:p>
          <a:p>
            <a:r>
              <a:rPr lang="en-US" altLang="ja-JP" dirty="0" smtClean="0"/>
              <a:t>Key judgment of </a:t>
            </a:r>
            <a:r>
              <a:rPr lang="en-US" altLang="ja-JP" dirty="0" smtClean="0">
                <a:solidFill>
                  <a:srgbClr val="FF0000"/>
                </a:solidFill>
              </a:rPr>
              <a:t>energy</a:t>
            </a:r>
            <a:r>
              <a:rPr lang="en-US" altLang="ja-JP" dirty="0" smtClean="0"/>
              <a:t> around 2012</a:t>
            </a:r>
          </a:p>
          <a:p>
            <a:r>
              <a:rPr kumimoji="1" lang="en-US" altLang="ja-JP" dirty="0" smtClean="0"/>
              <a:t>Optimization of parameters reached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12GHz</a:t>
            </a:r>
            <a:r>
              <a:rPr kumimoji="1" lang="en-US" altLang="ja-JP" dirty="0" smtClean="0"/>
              <a:t> in late 2006, presented at APAC in India</a:t>
            </a:r>
          </a:p>
          <a:p>
            <a:r>
              <a:rPr lang="en-US" altLang="ja-JP" dirty="0" smtClean="0"/>
              <a:t>Tight collaboration for normal-conducting high-gradient approach among </a:t>
            </a:r>
            <a:r>
              <a:rPr lang="en-US" altLang="ja-JP" dirty="0" smtClean="0">
                <a:solidFill>
                  <a:srgbClr val="FF0000"/>
                </a:solidFill>
              </a:rPr>
              <a:t>CERN, SLAC and KEK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円/楕円 8"/>
          <p:cNvSpPr/>
          <p:nvPr/>
        </p:nvSpPr>
        <p:spPr>
          <a:xfrm>
            <a:off x="2928926" y="2928934"/>
            <a:ext cx="3286125" cy="321468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3714738" y="928666"/>
            <a:ext cx="3286125" cy="3214688"/>
          </a:xfrm>
          <a:prstGeom prst="ellipse">
            <a:avLst/>
          </a:prstGeom>
          <a:noFill/>
          <a:ln>
            <a:solidFill>
              <a:schemeClr val="bg2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0178" name="タイトル 15"/>
          <p:cNvSpPr>
            <a:spLocks noGrp="1"/>
          </p:cNvSpPr>
          <p:nvPr>
            <p:ph type="title"/>
          </p:nvPr>
        </p:nvSpPr>
        <p:spPr>
          <a:xfrm>
            <a:off x="285750" y="142875"/>
            <a:ext cx="8229600" cy="785813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0070C0"/>
                </a:solidFill>
              </a:rPr>
              <a:t>X-band collaboration</a:t>
            </a:r>
            <a:endParaRPr lang="ja-JP" altLang="en-US" dirty="0" smtClean="0">
              <a:solidFill>
                <a:srgbClr val="0070C0"/>
              </a:solidFill>
            </a:endParaRPr>
          </a:p>
        </p:txBody>
      </p:sp>
      <p:sp>
        <p:nvSpPr>
          <p:cNvPr id="50179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  <a:ea typeface="ＭＳ Ｐゴシック" charset="-128"/>
              </a:rPr>
              <a:t>20100329</a:t>
            </a:r>
          </a:p>
        </p:txBody>
      </p:sp>
      <p:sp>
        <p:nvSpPr>
          <p:cNvPr id="50180" name="フッター プレースホルダ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  <a:ea typeface="ＭＳ Ｐゴシック" charset="-128"/>
              </a:rPr>
              <a:t>Status of R&amp;D for CLIC (Higo)</a:t>
            </a:r>
          </a:p>
        </p:txBody>
      </p:sp>
      <p:sp>
        <p:nvSpPr>
          <p:cNvPr id="50181" name="スライド番号プレースホル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851C891-8135-4273-81FB-E02F04F560CC}" type="slidenum">
              <a:rPr lang="en-US" altLang="ja-JP" smtClean="0">
                <a:latin typeface="Arial" charset="0"/>
                <a:ea typeface="ＭＳ Ｐゴシック" charset="-128"/>
              </a:rPr>
              <a:pPr/>
              <a:t>30</a:t>
            </a:fld>
            <a:endParaRPr lang="en-US" altLang="ja-JP" smtClean="0">
              <a:latin typeface="Arial" charset="0"/>
              <a:ea typeface="ＭＳ Ｐゴシック" charset="-128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1714488" y="1285872"/>
            <a:ext cx="3286125" cy="32146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642926" y="2928934"/>
            <a:ext cx="3286125" cy="321468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0185" name="テキスト ボックス 9"/>
          <p:cNvSpPr txBox="1">
            <a:spLocks noChangeArrowheads="1"/>
          </p:cNvSpPr>
          <p:nvPr/>
        </p:nvSpPr>
        <p:spPr bwMode="auto">
          <a:xfrm>
            <a:off x="2071676" y="1500184"/>
            <a:ext cx="25717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dirty="0"/>
              <a:t>KEK</a:t>
            </a:r>
          </a:p>
          <a:p>
            <a:pPr algn="ctr"/>
            <a:r>
              <a:rPr lang="en-US" altLang="ja-JP" dirty="0"/>
              <a:t>Structure fabrication</a:t>
            </a:r>
          </a:p>
          <a:p>
            <a:pPr algn="ctr"/>
            <a:r>
              <a:rPr lang="en-US" altLang="ja-JP" dirty="0"/>
              <a:t>Infrastructure &amp; test   @ Nextef</a:t>
            </a:r>
            <a:endParaRPr lang="ja-JP" altLang="en-US" dirty="0"/>
          </a:p>
        </p:txBody>
      </p:sp>
      <p:sp>
        <p:nvSpPr>
          <p:cNvPr id="50186" name="テキスト ボックス 10"/>
          <p:cNvSpPr txBox="1">
            <a:spLocks noChangeArrowheads="1"/>
          </p:cNvSpPr>
          <p:nvPr/>
        </p:nvSpPr>
        <p:spPr bwMode="auto">
          <a:xfrm>
            <a:off x="3929059" y="4714884"/>
            <a:ext cx="264320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/>
              <a:t>CERN financially supports </a:t>
            </a:r>
          </a:p>
          <a:p>
            <a:r>
              <a:rPr lang="en-US" altLang="ja-JP" dirty="0"/>
              <a:t>   Structure fabrication</a:t>
            </a:r>
          </a:p>
          <a:p>
            <a:r>
              <a:rPr lang="en-US" altLang="ja-JP" dirty="0"/>
              <a:t>   High power test</a:t>
            </a:r>
          </a:p>
          <a:p>
            <a:r>
              <a:rPr lang="en-US" altLang="ja-JP" dirty="0"/>
              <a:t>   System expansion</a:t>
            </a:r>
            <a:endParaRPr lang="ja-JP" altLang="en-US" dirty="0"/>
          </a:p>
        </p:txBody>
      </p:sp>
      <p:sp>
        <p:nvSpPr>
          <p:cNvPr id="50187" name="テキスト ボックス 11"/>
          <p:cNvSpPr txBox="1">
            <a:spLocks noChangeArrowheads="1"/>
          </p:cNvSpPr>
          <p:nvPr/>
        </p:nvSpPr>
        <p:spPr bwMode="auto">
          <a:xfrm>
            <a:off x="428596" y="4572008"/>
            <a:ext cx="24288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ja-JP" dirty="0"/>
              <a:t>SLAC conducts</a:t>
            </a:r>
          </a:p>
          <a:p>
            <a:pPr algn="r"/>
            <a:r>
              <a:rPr lang="en-US" altLang="ja-JP" dirty="0"/>
              <a:t>Structure fabrication</a:t>
            </a:r>
          </a:p>
          <a:p>
            <a:pPr algn="r"/>
            <a:r>
              <a:rPr lang="en-US" altLang="ja-JP" dirty="0"/>
              <a:t>High power test</a:t>
            </a:r>
          </a:p>
          <a:p>
            <a:pPr algn="r"/>
            <a:r>
              <a:rPr lang="en-US" altLang="ja-JP" dirty="0"/>
              <a:t>Basic research</a:t>
            </a:r>
            <a:endParaRPr lang="ja-JP" altLang="en-US" dirty="0"/>
          </a:p>
        </p:txBody>
      </p:sp>
      <p:sp>
        <p:nvSpPr>
          <p:cNvPr id="50188" name="テキスト ボックス 12"/>
          <p:cNvSpPr txBox="1">
            <a:spLocks noChangeArrowheads="1"/>
          </p:cNvSpPr>
          <p:nvPr/>
        </p:nvSpPr>
        <p:spPr bwMode="auto">
          <a:xfrm rot="1865712">
            <a:off x="1860347" y="3377323"/>
            <a:ext cx="12858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/>
              <a:t>US-Japan</a:t>
            </a:r>
            <a:endParaRPr lang="en-US" altLang="ja-JP" dirty="0"/>
          </a:p>
        </p:txBody>
      </p:sp>
      <p:sp>
        <p:nvSpPr>
          <p:cNvPr id="50189" name="テキスト ボックス 13"/>
          <p:cNvSpPr txBox="1">
            <a:spLocks noChangeArrowheads="1"/>
          </p:cNvSpPr>
          <p:nvPr/>
        </p:nvSpPr>
        <p:spPr bwMode="auto">
          <a:xfrm rot="19736495">
            <a:off x="3340189" y="3216577"/>
            <a:ext cx="1571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/>
              <a:t>CERN/KEK </a:t>
            </a:r>
            <a:r>
              <a:rPr lang="en-US" altLang="ja-JP" dirty="0" smtClean="0"/>
              <a:t>collaboration</a:t>
            </a:r>
            <a:endParaRPr lang="en-US" altLang="ja-JP" dirty="0"/>
          </a:p>
        </p:txBody>
      </p:sp>
      <p:sp>
        <p:nvSpPr>
          <p:cNvPr id="50191" name="テキスト ボックス 16"/>
          <p:cNvSpPr txBox="1">
            <a:spLocks noChangeArrowheads="1"/>
          </p:cNvSpPr>
          <p:nvPr/>
        </p:nvSpPr>
        <p:spPr bwMode="auto">
          <a:xfrm>
            <a:off x="4214810" y="4214818"/>
            <a:ext cx="1000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400" dirty="0">
                <a:solidFill>
                  <a:srgbClr val="0000FF"/>
                </a:solidFill>
              </a:rPr>
              <a:t>CLIC</a:t>
            </a:r>
            <a:endParaRPr lang="ja-JP" altLang="en-US" sz="2400" dirty="0">
              <a:solidFill>
                <a:srgbClr val="0000FF"/>
              </a:solidFill>
            </a:endParaRPr>
          </a:p>
        </p:txBody>
      </p:sp>
      <p:sp>
        <p:nvSpPr>
          <p:cNvPr id="50192" name="テキスト ボックス 17"/>
          <p:cNvSpPr txBox="1">
            <a:spLocks noChangeArrowheads="1"/>
          </p:cNvSpPr>
          <p:nvPr/>
        </p:nvSpPr>
        <p:spPr bwMode="auto">
          <a:xfrm>
            <a:off x="1285852" y="4143380"/>
            <a:ext cx="12144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ja-JP" sz="2400" dirty="0">
                <a:solidFill>
                  <a:srgbClr val="00B050"/>
                </a:solidFill>
              </a:rPr>
              <a:t>US-HG</a:t>
            </a:r>
            <a:endParaRPr lang="ja-JP" altLang="en-US" sz="2400" dirty="0">
              <a:solidFill>
                <a:srgbClr val="00B050"/>
              </a:solidFill>
            </a:endParaRPr>
          </a:p>
        </p:txBody>
      </p:sp>
      <p:sp>
        <p:nvSpPr>
          <p:cNvPr id="18" name="テキスト ボックス 9"/>
          <p:cNvSpPr txBox="1">
            <a:spLocks noChangeArrowheads="1"/>
          </p:cNvSpPr>
          <p:nvPr/>
        </p:nvSpPr>
        <p:spPr bwMode="auto">
          <a:xfrm>
            <a:off x="5143504" y="1571612"/>
            <a:ext cx="350046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IHEP: Components and acc str.</a:t>
            </a:r>
          </a:p>
          <a:p>
            <a:r>
              <a:rPr lang="en-US" altLang="ja-JP" dirty="0" err="1" smtClean="0">
                <a:solidFill>
                  <a:srgbClr val="FF0000"/>
                </a:solidFill>
              </a:rPr>
              <a:t>Tsinghua</a:t>
            </a:r>
            <a:r>
              <a:rPr lang="en-US" altLang="ja-JP" dirty="0" smtClean="0">
                <a:solidFill>
                  <a:srgbClr val="FF0000"/>
                </a:solidFill>
              </a:rPr>
              <a:t>: Choke-mode design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Testing at KEK, SLAC, CERN(2011~),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		        or in China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6"/>
          <p:cNvSpPr txBox="1">
            <a:spLocks noChangeArrowheads="1"/>
          </p:cNvSpPr>
          <p:nvPr/>
        </p:nvSpPr>
        <p:spPr bwMode="auto">
          <a:xfrm>
            <a:off x="4500562" y="1071546"/>
            <a:ext cx="27860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rgbClr val="0000FF"/>
                </a:solidFill>
              </a:rPr>
              <a:t>Asian collaboration</a:t>
            </a:r>
            <a:endParaRPr lang="ja-JP" altLang="en-US" sz="2400" dirty="0">
              <a:solidFill>
                <a:srgbClr val="0000FF"/>
              </a:solidFill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1285852" y="1285860"/>
            <a:ext cx="13573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C000"/>
                </a:solidFill>
              </a:rPr>
              <a:t>KEK budget</a:t>
            </a:r>
          </a:p>
          <a:p>
            <a:r>
              <a:rPr lang="en-US" altLang="ja-JP" dirty="0" smtClean="0">
                <a:solidFill>
                  <a:srgbClr val="FFC000"/>
                </a:solidFill>
              </a:rPr>
              <a:t>16M\</a:t>
            </a:r>
            <a:endParaRPr lang="en-US" altLang="ja-JP" dirty="0">
              <a:solidFill>
                <a:srgbClr val="FFC000"/>
              </a:solidFill>
            </a:endParaRPr>
          </a:p>
        </p:txBody>
      </p:sp>
      <p:sp>
        <p:nvSpPr>
          <p:cNvPr id="21" name="テキスト ボックス 12"/>
          <p:cNvSpPr txBox="1">
            <a:spLocks noChangeArrowheads="1"/>
          </p:cNvSpPr>
          <p:nvPr/>
        </p:nvSpPr>
        <p:spPr bwMode="auto">
          <a:xfrm>
            <a:off x="428596" y="2786058"/>
            <a:ext cx="12144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FFC000"/>
                </a:solidFill>
              </a:rPr>
              <a:t>US-Japan</a:t>
            </a:r>
          </a:p>
          <a:p>
            <a:r>
              <a:rPr lang="en-US" altLang="ja-JP" dirty="0" smtClean="0">
                <a:solidFill>
                  <a:srgbClr val="FFC000"/>
                </a:solidFill>
              </a:rPr>
              <a:t>6.5/2M\</a:t>
            </a:r>
            <a:endParaRPr lang="en-US" altLang="ja-JP" dirty="0">
              <a:solidFill>
                <a:srgbClr val="FFC000"/>
              </a:solidFill>
            </a:endParaRPr>
          </a:p>
        </p:txBody>
      </p:sp>
      <p:sp>
        <p:nvSpPr>
          <p:cNvPr id="22" name="テキスト ボックス 13"/>
          <p:cNvSpPr txBox="1">
            <a:spLocks noChangeArrowheads="1"/>
          </p:cNvSpPr>
          <p:nvPr/>
        </p:nvSpPr>
        <p:spPr bwMode="auto">
          <a:xfrm>
            <a:off x="6429388" y="4500570"/>
            <a:ext cx="15716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solidFill>
                  <a:srgbClr val="FFC000"/>
                </a:solidFill>
              </a:rPr>
              <a:t>CERN/KEK collaboration</a:t>
            </a:r>
          </a:p>
          <a:p>
            <a:r>
              <a:rPr lang="en-US" altLang="ja-JP" dirty="0">
                <a:solidFill>
                  <a:srgbClr val="FFC000"/>
                </a:solidFill>
              </a:rPr>
              <a:t>31M\</a:t>
            </a:r>
          </a:p>
        </p:txBody>
      </p:sp>
      <p:sp>
        <p:nvSpPr>
          <p:cNvPr id="23" name="テキスト ボックス 13"/>
          <p:cNvSpPr txBox="1">
            <a:spLocks noChangeArrowheads="1"/>
          </p:cNvSpPr>
          <p:nvPr/>
        </p:nvSpPr>
        <p:spPr bwMode="auto">
          <a:xfrm>
            <a:off x="6215074" y="5786454"/>
            <a:ext cx="200025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ja-JP" dirty="0" smtClean="0">
                <a:solidFill>
                  <a:srgbClr val="FFC000"/>
                </a:solidFill>
              </a:rPr>
              <a:t>Budget in JFY2009</a:t>
            </a:r>
            <a:endParaRPr lang="en-US" altLang="ja-JP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>
            <a:normAutofit/>
          </a:bodyPr>
          <a:lstStyle/>
          <a:p>
            <a:r>
              <a:rPr kumimoji="1" lang="en-US" altLang="ja-JP" sz="5400" dirty="0" smtClean="0">
                <a:solidFill>
                  <a:srgbClr val="0070C0"/>
                </a:solidFill>
              </a:rPr>
              <a:t>Conclusion </a:t>
            </a:r>
            <a:endParaRPr kumimoji="1" lang="ja-JP" altLang="en-US" sz="5400" dirty="0">
              <a:solidFill>
                <a:srgbClr val="0070C0"/>
              </a:solidFill>
            </a:endParaRPr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571472" y="1142984"/>
            <a:ext cx="8072494" cy="500066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Collaboration between CERN and KEK is very critical for the feasibility </a:t>
            </a:r>
            <a:r>
              <a:rPr lang="en-US" altLang="ja-JP" dirty="0" smtClean="0"/>
              <a:t>proof</a:t>
            </a:r>
            <a:r>
              <a:rPr kumimoji="1" lang="en-US" altLang="ja-JP" dirty="0" smtClean="0"/>
              <a:t> of CLIC 100MV/m</a:t>
            </a:r>
          </a:p>
          <a:p>
            <a:r>
              <a:rPr lang="en-US" altLang="ja-JP" dirty="0" smtClean="0">
                <a:solidFill>
                  <a:srgbClr val="00B0F0"/>
                </a:solidFill>
              </a:rPr>
              <a:t>Nextef is strengthening its high power production by introducing pulse compressor to stably run high gradient test for CLIC prototypes</a:t>
            </a:r>
          </a:p>
          <a:p>
            <a:r>
              <a:rPr lang="en-US" altLang="ja-JP" dirty="0" smtClean="0">
                <a:solidFill>
                  <a:srgbClr val="7030A0"/>
                </a:solidFill>
              </a:rPr>
              <a:t>New test area is being established to conduct basic studies to obtain a firm scientific understanding needed for CLIC</a:t>
            </a:r>
          </a:p>
          <a:p>
            <a:r>
              <a:rPr lang="en-US" altLang="ja-JP" dirty="0" smtClean="0">
                <a:solidFill>
                  <a:srgbClr val="00B050"/>
                </a:solidFill>
              </a:rPr>
              <a:t>Collaboration is being expanded into an Asian laboratories with KEK as a </a:t>
            </a:r>
            <a:r>
              <a:rPr lang="en-US" altLang="ja-JP" dirty="0" smtClean="0">
                <a:solidFill>
                  <a:srgbClr val="00B050"/>
                </a:solidFill>
              </a:rPr>
              <a:t>foot</a:t>
            </a:r>
            <a:r>
              <a:rPr lang="ja-JP" altLang="en-US" dirty="0" smtClean="0">
                <a:solidFill>
                  <a:srgbClr val="00B050"/>
                </a:solidFill>
              </a:rPr>
              <a:t> </a:t>
            </a:r>
            <a:r>
              <a:rPr lang="en-US" altLang="ja-JP" dirty="0" smtClean="0">
                <a:solidFill>
                  <a:srgbClr val="00B050"/>
                </a:solidFill>
              </a:rPr>
              <a:t>stone</a:t>
            </a:r>
            <a:endParaRPr lang="en-US" altLang="ja-JP" dirty="0" smtClean="0">
              <a:solidFill>
                <a:srgbClr val="00B05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Financial </a:t>
            </a:r>
            <a:r>
              <a:rPr lang="en-US" altLang="ja-JP" dirty="0" smtClean="0">
                <a:solidFill>
                  <a:srgbClr val="FF0000"/>
                </a:solidFill>
              </a:rPr>
              <a:t>s</a:t>
            </a:r>
            <a:r>
              <a:rPr kumimoji="1" lang="en-US" altLang="ja-JP" dirty="0" smtClean="0">
                <a:solidFill>
                  <a:srgbClr val="FF0000"/>
                </a:solidFill>
              </a:rPr>
              <a:t>upport from CERN is very </a:t>
            </a:r>
            <a:r>
              <a:rPr kumimoji="1" lang="en-US" altLang="ja-JP" dirty="0" smtClean="0">
                <a:solidFill>
                  <a:srgbClr val="FF0000"/>
                </a:solidFill>
              </a:rPr>
              <a:t>critical</a:t>
            </a:r>
            <a:r>
              <a:rPr lang="en-US" altLang="ja-JP" dirty="0" smtClean="0">
                <a:solidFill>
                  <a:srgbClr val="FF0000"/>
                </a:solidFill>
              </a:rPr>
              <a:t> f</a:t>
            </a:r>
            <a:r>
              <a:rPr lang="en-US" altLang="ja-JP" dirty="0" smtClean="0">
                <a:solidFill>
                  <a:srgbClr val="FF0000"/>
                </a:solidFill>
              </a:rPr>
              <a:t>or </a:t>
            </a:r>
            <a:r>
              <a:rPr lang="en-US" altLang="ja-JP" dirty="0" smtClean="0">
                <a:solidFill>
                  <a:srgbClr val="FF0000"/>
                </a:solidFill>
              </a:rPr>
              <a:t>the present KEK X-band </a:t>
            </a:r>
            <a:r>
              <a:rPr lang="en-US" altLang="ja-JP" dirty="0" smtClean="0">
                <a:solidFill>
                  <a:srgbClr val="FF0000"/>
                </a:solidFill>
              </a:rPr>
              <a:t>activities</a:t>
            </a:r>
            <a:endParaRPr kumimoji="1" lang="en-US" altLang="ja-JP" dirty="0" smtClean="0">
              <a:solidFill>
                <a:srgbClr val="FF0000"/>
              </a:solidFill>
            </a:endParaRP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31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Present target area </a:t>
            </a:r>
            <a:r>
              <a:rPr kumimoji="1" lang="en-US" altLang="ja-JP" dirty="0" smtClean="0"/>
              <a:t>of KEK for collaboration on CLIC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642910" y="1643050"/>
            <a:ext cx="7829576" cy="4114816"/>
          </a:xfrm>
        </p:spPr>
        <p:txBody>
          <a:bodyPr/>
          <a:lstStyle/>
          <a:p>
            <a:r>
              <a:rPr lang="en-US" altLang="ja-JP" dirty="0" smtClean="0"/>
              <a:t>K</a:t>
            </a:r>
            <a:r>
              <a:rPr kumimoji="1" lang="en-US" altLang="ja-JP" dirty="0" smtClean="0"/>
              <a:t>ey technologies for CLIC accelerator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High gradient acceleration</a:t>
            </a:r>
          </a:p>
          <a:p>
            <a:pPr lvl="2"/>
            <a:r>
              <a:rPr lang="en-US" altLang="ja-JP" dirty="0" smtClean="0">
                <a:solidFill>
                  <a:srgbClr val="00B0F0"/>
                </a:solidFill>
              </a:rPr>
              <a:t>Present focus in collaboration</a:t>
            </a:r>
          </a:p>
          <a:p>
            <a:pPr lvl="2"/>
            <a:r>
              <a:rPr lang="en-US" altLang="ja-JP" dirty="0" smtClean="0">
                <a:solidFill>
                  <a:srgbClr val="00B0F0"/>
                </a:solidFill>
              </a:rPr>
              <a:t>Most benefit to both sides</a:t>
            </a:r>
          </a:p>
          <a:p>
            <a:pPr lvl="1"/>
            <a:r>
              <a:rPr kumimoji="1" lang="en-US" altLang="ja-JP" dirty="0" smtClean="0">
                <a:solidFill>
                  <a:schemeClr val="bg1">
                    <a:lumMod val="65000"/>
                  </a:schemeClr>
                </a:solidFill>
              </a:rPr>
              <a:t>RF generation from drive beam</a:t>
            </a:r>
          </a:p>
          <a:p>
            <a:pPr lvl="1"/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</a:rPr>
              <a:t>Low emittance</a:t>
            </a:r>
          </a:p>
          <a:p>
            <a:pPr lvl="1"/>
            <a:r>
              <a:rPr kumimoji="1" lang="en-US" altLang="ja-JP" dirty="0" smtClean="0">
                <a:solidFill>
                  <a:schemeClr val="bg1">
                    <a:lumMod val="65000"/>
                  </a:schemeClr>
                </a:solidFill>
              </a:rPr>
              <a:t>……..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タイトル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History of X-band structure developments at KEK</a:t>
            </a:r>
            <a:endParaRPr lang="ja-JP" altLang="en-US" dirty="0" smtClean="0"/>
          </a:p>
        </p:txBody>
      </p:sp>
      <p:sp>
        <p:nvSpPr>
          <p:cNvPr id="7171" name="コンテンツ プレースホルダ 2"/>
          <p:cNvSpPr>
            <a:spLocks noGrp="1"/>
          </p:cNvSpPr>
          <p:nvPr>
            <p:ph idx="1"/>
          </p:nvPr>
        </p:nvSpPr>
        <p:spPr>
          <a:xfrm>
            <a:off x="571500" y="1357313"/>
            <a:ext cx="7929563" cy="4929187"/>
          </a:xfrm>
        </p:spPr>
        <p:txBody>
          <a:bodyPr>
            <a:normAutofit/>
          </a:bodyPr>
          <a:lstStyle/>
          <a:p>
            <a:r>
              <a:rPr lang="en-US" altLang="ja-JP" sz="2800" dirty="0" smtClean="0">
                <a:solidFill>
                  <a:srgbClr val="00B0F0"/>
                </a:solidFill>
              </a:rPr>
              <a:t>Early 1990 by KEK</a:t>
            </a:r>
          </a:p>
          <a:p>
            <a:pPr lvl="1"/>
            <a:r>
              <a:rPr lang="en-US" altLang="ja-JP" sz="2400" dirty="0" smtClean="0">
                <a:solidFill>
                  <a:srgbClr val="00B0F0"/>
                </a:solidFill>
              </a:rPr>
              <a:t>Established fabrication technology</a:t>
            </a:r>
            <a:r>
              <a:rPr lang="en-US" altLang="ja-JP" sz="2400" dirty="0" smtClean="0">
                <a:solidFill>
                  <a:srgbClr val="00B0F0"/>
                </a:solidFill>
                <a:sym typeface="Wingdings" pitchFamily="2" charset="2"/>
              </a:rPr>
              <a:t>1.3m DS</a:t>
            </a:r>
            <a:endParaRPr lang="en-US" altLang="ja-JP" sz="2400" dirty="0" smtClean="0">
              <a:solidFill>
                <a:srgbClr val="00B0F0"/>
              </a:solidFill>
            </a:endParaRPr>
          </a:p>
          <a:p>
            <a:r>
              <a:rPr lang="en-US" altLang="ja-JP" sz="2800" dirty="0" smtClean="0">
                <a:solidFill>
                  <a:srgbClr val="00B050"/>
                </a:solidFill>
              </a:rPr>
              <a:t>Late 1990 with SLAC</a:t>
            </a:r>
          </a:p>
          <a:p>
            <a:pPr lvl="1"/>
            <a:r>
              <a:rPr lang="en-US" altLang="ja-JP" sz="2400" dirty="0" smtClean="0">
                <a:solidFill>
                  <a:srgbClr val="00B050"/>
                </a:solidFill>
              </a:rPr>
              <a:t>Realized discharge problem</a:t>
            </a:r>
          </a:p>
          <a:p>
            <a:r>
              <a:rPr lang="en-US" altLang="ja-JP" sz="2800" dirty="0" smtClean="0">
                <a:solidFill>
                  <a:srgbClr val="00B050"/>
                </a:solidFill>
              </a:rPr>
              <a:t>By 2004 ITRP with SLAC</a:t>
            </a:r>
          </a:p>
          <a:p>
            <a:pPr lvl="1"/>
            <a:r>
              <a:rPr lang="en-US" altLang="ja-JP" sz="2400" dirty="0" smtClean="0">
                <a:solidFill>
                  <a:srgbClr val="00B050"/>
                </a:solidFill>
              </a:rPr>
              <a:t>Proved 50MV/m in 60cm HDDS with HOM suppression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</a:rPr>
              <a:t>2007 and later among CERN/SLAC/KEK</a:t>
            </a:r>
          </a:p>
          <a:p>
            <a:pPr lvl="1"/>
            <a:r>
              <a:rPr lang="en-US" altLang="ja-JP" sz="2400" dirty="0" smtClean="0">
                <a:solidFill>
                  <a:srgbClr val="FF0000"/>
                </a:solidFill>
              </a:rPr>
              <a:t>CLIC</a:t>
            </a:r>
            <a:r>
              <a:rPr lang="en-US" altLang="ja-JP" sz="2400" dirty="0" smtClean="0">
                <a:solidFill>
                  <a:srgbClr val="FF0000"/>
                </a:solidFill>
                <a:sym typeface="Wingdings" pitchFamily="2" charset="2"/>
              </a:rPr>
              <a:t> oriented R&amp;D at </a:t>
            </a:r>
            <a:r>
              <a:rPr lang="en-US" altLang="ja-JP" sz="2400" dirty="0" smtClean="0">
                <a:solidFill>
                  <a:srgbClr val="FF0000"/>
                </a:solidFill>
              </a:rPr>
              <a:t>X-band</a:t>
            </a:r>
            <a:r>
              <a:rPr lang="ja-JP" altLang="en-US" sz="2400" dirty="0" smtClean="0">
                <a:solidFill>
                  <a:srgbClr val="FF0000"/>
                </a:solidFill>
              </a:rPr>
              <a:t> </a:t>
            </a:r>
            <a:r>
              <a:rPr lang="en-US" altLang="ja-JP" sz="2400" dirty="0" smtClean="0">
                <a:solidFill>
                  <a:srgbClr val="FF0000"/>
                </a:solidFill>
              </a:rPr>
              <a:t>toward twice gradient</a:t>
            </a:r>
          </a:p>
          <a:p>
            <a:pPr lvl="1"/>
            <a:r>
              <a:rPr lang="en-US" altLang="ja-JP" sz="2400" dirty="0" smtClean="0">
                <a:solidFill>
                  <a:srgbClr val="FF0000"/>
                </a:solidFill>
              </a:rPr>
              <a:t>Collaboration among three laboratories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D711DE-246D-4DC3-994B-A91635DCB445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</p:cSld>
  <p:clrMapOvr>
    <a:masterClrMapping/>
  </p:clrMapOvr>
  <p:transition advTm="119781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Reasoning of X-band collaboration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034" y="1357298"/>
            <a:ext cx="8186766" cy="4768865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 smtClean="0">
                <a:solidFill>
                  <a:srgbClr val="00B0F0"/>
                </a:solidFill>
              </a:rPr>
              <a:t>KEK</a:t>
            </a:r>
          </a:p>
          <a:p>
            <a:pPr lvl="1"/>
            <a:r>
              <a:rPr lang="en-US" altLang="ja-JP" dirty="0" smtClean="0"/>
              <a:t>High-frequency </a:t>
            </a:r>
            <a:r>
              <a:rPr lang="en-US" altLang="ja-JP" dirty="0" smtClean="0">
                <a:solidFill>
                  <a:srgbClr val="FF0000"/>
                </a:solidFill>
              </a:rPr>
              <a:t>technology for higher energy </a:t>
            </a:r>
            <a:r>
              <a:rPr lang="en-US" altLang="ja-JP" dirty="0" smtClean="0"/>
              <a:t>as one of the missions of high energy accelerator laboratory</a:t>
            </a:r>
          </a:p>
          <a:p>
            <a:pPr lvl="1"/>
            <a:r>
              <a:rPr lang="en-US" altLang="ja-JP" dirty="0" smtClean="0"/>
              <a:t>Study </a:t>
            </a:r>
            <a:r>
              <a:rPr lang="en-US" altLang="ja-JP" dirty="0" smtClean="0"/>
              <a:t>ground </a:t>
            </a:r>
            <a:r>
              <a:rPr lang="en-US" altLang="ja-JP" dirty="0" smtClean="0"/>
              <a:t>for </a:t>
            </a:r>
            <a:r>
              <a:rPr lang="en-US" altLang="ja-JP" dirty="0" smtClean="0">
                <a:solidFill>
                  <a:srgbClr val="FF0000"/>
                </a:solidFill>
              </a:rPr>
              <a:t>physical mechanism</a:t>
            </a:r>
            <a:r>
              <a:rPr lang="en-US" altLang="ja-JP" dirty="0" smtClean="0"/>
              <a:t> </a:t>
            </a:r>
            <a:r>
              <a:rPr lang="en-US" altLang="ja-JP" dirty="0" smtClean="0"/>
              <a:t>governing and preventing high gradient acceleration, discharge</a:t>
            </a:r>
            <a:endParaRPr kumimoji="1" lang="en-US" altLang="ja-JP" dirty="0" smtClean="0"/>
          </a:p>
          <a:p>
            <a:r>
              <a:rPr lang="en-US" altLang="ja-JP" dirty="0" smtClean="0">
                <a:solidFill>
                  <a:srgbClr val="00B0F0"/>
                </a:solidFill>
              </a:rPr>
              <a:t>CERN</a:t>
            </a:r>
          </a:p>
          <a:p>
            <a:pPr lvl="1"/>
            <a:r>
              <a:rPr kumimoji="1" lang="en-US" altLang="ja-JP" dirty="0" smtClean="0"/>
              <a:t>Demand of high power facility at 12GHz to </a:t>
            </a:r>
            <a:r>
              <a:rPr kumimoji="1" lang="en-US" altLang="ja-JP" dirty="0" smtClean="0">
                <a:solidFill>
                  <a:srgbClr val="FF0000"/>
                </a:solidFill>
              </a:rPr>
              <a:t>prove high gradient</a:t>
            </a:r>
          </a:p>
          <a:p>
            <a:pPr lvl="1"/>
            <a:r>
              <a:rPr lang="en-US" altLang="ja-JP" dirty="0" smtClean="0"/>
              <a:t>There are </a:t>
            </a:r>
            <a:r>
              <a:rPr lang="en-US" altLang="ja-JP" dirty="0" smtClean="0">
                <a:solidFill>
                  <a:srgbClr val="FF0000"/>
                </a:solidFill>
              </a:rPr>
              <a:t>only two places now </a:t>
            </a:r>
            <a:r>
              <a:rPr lang="en-US" altLang="ja-JP" dirty="0" smtClean="0"/>
              <a:t>to efficiently run, SLAC and KEK, at very close frequency, 11.4GHz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Expand the </a:t>
            </a:r>
            <a:r>
              <a:rPr kumimoji="1" lang="en-US" altLang="ja-JP" dirty="0" smtClean="0">
                <a:solidFill>
                  <a:srgbClr val="FF0000"/>
                </a:solidFill>
              </a:rPr>
              <a:t>collaboration </a:t>
            </a:r>
            <a:r>
              <a:rPr kumimoji="1" lang="en-US" altLang="ja-JP" dirty="0" smtClean="0"/>
              <a:t>to </a:t>
            </a:r>
            <a:r>
              <a:rPr kumimoji="1" lang="en-US" altLang="ja-JP" dirty="0" smtClean="0"/>
              <a:t>support the technology</a:t>
            </a:r>
            <a:endParaRPr kumimoji="1"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en-US" altLang="ja-JP" dirty="0" smtClean="0"/>
              <a:t>Formal h</a:t>
            </a:r>
            <a:r>
              <a:rPr kumimoji="1" lang="en-US" altLang="ja-JP" dirty="0" smtClean="0"/>
              <a:t>istory of collaboration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5500726"/>
          </a:xfrm>
        </p:spPr>
        <p:txBody>
          <a:bodyPr>
            <a:noAutofit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kumimoji="1" lang="en-US" altLang="ja-JP" sz="2400" dirty="0" smtClean="0">
                <a:solidFill>
                  <a:srgbClr val="00B0F0"/>
                </a:solidFill>
              </a:rPr>
              <a:t>2006:  </a:t>
            </a:r>
            <a:r>
              <a:rPr lang="en-US" altLang="ja-JP" sz="2400" dirty="0" smtClean="0">
                <a:solidFill>
                  <a:srgbClr val="00B0F0"/>
                </a:solidFill>
              </a:rPr>
              <a:t>Dec. at APAC in India, </a:t>
            </a:r>
            <a:r>
              <a:rPr lang="en-US" altLang="ja-JP" sz="2400" dirty="0" smtClean="0">
                <a:solidFill>
                  <a:srgbClr val="FF0000"/>
                </a:solidFill>
              </a:rPr>
              <a:t>X-band choice</a:t>
            </a:r>
            <a:endParaRPr kumimoji="1" lang="en-US" altLang="ja-JP" sz="2400" dirty="0" smtClean="0">
              <a:solidFill>
                <a:srgbClr val="FF0000"/>
              </a:solidFill>
            </a:endParaRPr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2007:  Started structure collaboration meeting</a:t>
            </a:r>
          </a:p>
          <a:p>
            <a:pPr lvl="1"/>
            <a:r>
              <a:rPr lang="en-US" altLang="ja-JP" sz="1800" dirty="0" smtClean="0"/>
              <a:t>Jun. </a:t>
            </a:r>
            <a:r>
              <a:rPr lang="en-US" altLang="ja-JP" sz="1800" dirty="0" smtClean="0">
                <a:solidFill>
                  <a:srgbClr val="FF0000"/>
                </a:solidFill>
              </a:rPr>
              <a:t>1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st</a:t>
            </a:r>
            <a:r>
              <a:rPr lang="en-US" altLang="ja-JP" sz="1800" dirty="0" smtClean="0">
                <a:solidFill>
                  <a:srgbClr val="FF0000"/>
                </a:solidFill>
              </a:rPr>
              <a:t> </a:t>
            </a:r>
            <a:r>
              <a:rPr lang="en-US" altLang="ja-JP" sz="1800" dirty="0" err="1" smtClean="0">
                <a:solidFill>
                  <a:srgbClr val="FF0000"/>
                </a:solidFill>
              </a:rPr>
              <a:t>Collab</a:t>
            </a:r>
            <a:r>
              <a:rPr lang="en-US" altLang="ja-JP" sz="1800" dirty="0" smtClean="0">
                <a:solidFill>
                  <a:srgbClr val="FF0000"/>
                </a:solidFill>
              </a:rPr>
              <a:t>. </a:t>
            </a:r>
            <a:r>
              <a:rPr lang="en-US" altLang="ja-JP" sz="1800" dirty="0" err="1" smtClean="0">
                <a:solidFill>
                  <a:srgbClr val="FF0000"/>
                </a:solidFill>
              </a:rPr>
              <a:t>mtng</a:t>
            </a:r>
            <a:r>
              <a:rPr lang="en-US" altLang="ja-JP" sz="1800" dirty="0" smtClean="0">
                <a:solidFill>
                  <a:srgbClr val="FF0000"/>
                </a:solidFill>
              </a:rPr>
              <a:t> at CERN</a:t>
            </a:r>
          </a:p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2008:  Addendum in CERN/KEK </a:t>
            </a:r>
            <a:r>
              <a:rPr kumimoji="1" lang="en-US" altLang="ja-JP" sz="2400" dirty="0" err="1" smtClean="0">
                <a:solidFill>
                  <a:srgbClr val="FF0000"/>
                </a:solidFill>
              </a:rPr>
              <a:t>MoU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, ICA-JP-0103</a:t>
            </a:r>
          </a:p>
          <a:p>
            <a:pPr lvl="1"/>
            <a:r>
              <a:rPr lang="en-US" altLang="ja-JP" sz="1800" dirty="0" smtClean="0"/>
              <a:t>May  </a:t>
            </a:r>
            <a:r>
              <a:rPr lang="en-US" altLang="ja-JP" sz="1800" dirty="0" smtClean="0">
                <a:solidFill>
                  <a:srgbClr val="FF0000"/>
                </a:solidFill>
              </a:rPr>
              <a:t>2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nd</a:t>
            </a:r>
            <a:r>
              <a:rPr lang="en-US" altLang="ja-JP" sz="1800" dirty="0" smtClean="0">
                <a:solidFill>
                  <a:srgbClr val="FF0000"/>
                </a:solidFill>
              </a:rPr>
              <a:t> </a:t>
            </a:r>
            <a:r>
              <a:rPr lang="en-US" altLang="ja-JP" sz="1800" dirty="0" err="1" smtClean="0">
                <a:solidFill>
                  <a:srgbClr val="FF0000"/>
                </a:solidFill>
              </a:rPr>
              <a:t>collab</a:t>
            </a:r>
            <a:r>
              <a:rPr lang="en-US" altLang="ja-JP" sz="1800" dirty="0" smtClean="0">
                <a:solidFill>
                  <a:srgbClr val="FF0000"/>
                </a:solidFill>
              </a:rPr>
              <a:t>. </a:t>
            </a:r>
            <a:r>
              <a:rPr lang="en-US" altLang="ja-JP" sz="1800" dirty="0" err="1" smtClean="0">
                <a:solidFill>
                  <a:srgbClr val="FF0000"/>
                </a:solidFill>
              </a:rPr>
              <a:t>Mtng</a:t>
            </a:r>
            <a:r>
              <a:rPr lang="en-US" altLang="ja-JP" sz="1800" dirty="0" smtClean="0">
                <a:solidFill>
                  <a:srgbClr val="FF0000"/>
                </a:solidFill>
              </a:rPr>
              <a:t> at KEK</a:t>
            </a:r>
          </a:p>
          <a:p>
            <a:pPr lvl="1"/>
            <a:r>
              <a:rPr lang="en-US" altLang="ja-JP" sz="1800" dirty="0" smtClean="0">
                <a:solidFill>
                  <a:srgbClr val="FF0000"/>
                </a:solidFill>
              </a:rPr>
              <a:t>Addendum 2</a:t>
            </a:r>
            <a:r>
              <a:rPr lang="en-US" altLang="ja-JP" sz="1800" dirty="0" smtClean="0"/>
              <a:t> in </a:t>
            </a:r>
            <a:r>
              <a:rPr lang="en-US" altLang="ja-JP" sz="1800" dirty="0" err="1" smtClean="0"/>
              <a:t>MoU</a:t>
            </a:r>
            <a:r>
              <a:rPr lang="en-US" altLang="ja-JP" sz="1800" dirty="0" smtClean="0"/>
              <a:t>, ICA-JP-0103</a:t>
            </a:r>
          </a:p>
          <a:p>
            <a:pPr lvl="2"/>
            <a:r>
              <a:rPr lang="en-US" altLang="ja-JP" sz="1800" dirty="0" smtClean="0"/>
              <a:t>Collaboration of High Gradient Accelerator Technology Centered at Fabrication and Tests of X-band Accelerating Structures</a:t>
            </a:r>
          </a:p>
          <a:p>
            <a:pPr lvl="1"/>
            <a:r>
              <a:rPr kumimoji="1" lang="en-US" altLang="ja-JP" sz="1800" dirty="0" smtClean="0">
                <a:solidFill>
                  <a:srgbClr val="FF0000"/>
                </a:solidFill>
              </a:rPr>
              <a:t>Supported</a:t>
            </a:r>
            <a:r>
              <a:rPr kumimoji="1" lang="en-US" altLang="ja-JP" sz="1800" dirty="0" smtClean="0"/>
              <a:t> accelerating structure fabrication and test</a:t>
            </a:r>
          </a:p>
          <a:p>
            <a:pPr lvl="1"/>
            <a:r>
              <a:rPr lang="en-US" altLang="ja-JP" sz="1800" dirty="0" smtClean="0"/>
              <a:t>Dec. 3</a:t>
            </a:r>
            <a:r>
              <a:rPr lang="en-US" altLang="ja-JP" sz="1800" baseline="30000" dirty="0" smtClean="0"/>
              <a:t>rd</a:t>
            </a:r>
            <a:r>
              <a:rPr lang="en-US" altLang="ja-JP" sz="1800" dirty="0" smtClean="0"/>
              <a:t> </a:t>
            </a:r>
            <a:r>
              <a:rPr lang="en-US" altLang="ja-JP" sz="1800" dirty="0" err="1" smtClean="0"/>
              <a:t>Collab</a:t>
            </a:r>
            <a:r>
              <a:rPr lang="en-US" altLang="ja-JP" sz="1800" dirty="0" smtClean="0"/>
              <a:t>. </a:t>
            </a:r>
            <a:r>
              <a:rPr lang="en-US" altLang="ja-JP" sz="1800" dirty="0" err="1" smtClean="0"/>
              <a:t>mtng</a:t>
            </a:r>
            <a:r>
              <a:rPr lang="en-US" altLang="ja-JP" sz="1800" dirty="0" smtClean="0"/>
              <a:t> at UK</a:t>
            </a:r>
            <a:endParaRPr kumimoji="1" lang="en-US" altLang="ja-JP" sz="1800" dirty="0" smtClean="0"/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2009: Pursue under collaboration research contract</a:t>
            </a:r>
          </a:p>
          <a:p>
            <a:pPr lvl="1"/>
            <a:r>
              <a:rPr lang="en-US" altLang="ja-JP" sz="1800" dirty="0" smtClean="0"/>
              <a:t>Established </a:t>
            </a:r>
            <a:r>
              <a:rPr lang="en-US" altLang="ja-JP" sz="1800" dirty="0" smtClean="0">
                <a:solidFill>
                  <a:srgbClr val="FF0000"/>
                </a:solidFill>
              </a:rPr>
              <a:t>collaboration research contract </a:t>
            </a:r>
            <a:r>
              <a:rPr lang="en-US" altLang="ja-JP" sz="1800" dirty="0" smtClean="0"/>
              <a:t>to support KEK activities</a:t>
            </a:r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2010: Continue and expand collaboration</a:t>
            </a:r>
          </a:p>
          <a:p>
            <a:pPr lvl="1"/>
            <a:r>
              <a:rPr kumimoji="1" lang="en-US" altLang="ja-JP" sz="1800" dirty="0" smtClean="0"/>
              <a:t>Mar. </a:t>
            </a:r>
            <a:r>
              <a:rPr kumimoji="1" lang="en-US" altLang="ja-JP" sz="1800" dirty="0" err="1" smtClean="0">
                <a:solidFill>
                  <a:srgbClr val="FF0000"/>
                </a:solidFill>
              </a:rPr>
              <a:t>Collab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. </a:t>
            </a:r>
            <a:r>
              <a:rPr lang="en-US" altLang="ja-JP" sz="1800" dirty="0" err="1" smtClean="0">
                <a:solidFill>
                  <a:srgbClr val="FF0000"/>
                </a:solidFill>
              </a:rPr>
              <a:t>m</a:t>
            </a:r>
            <a:r>
              <a:rPr kumimoji="1" lang="en-US" altLang="ja-JP" sz="1800" dirty="0" err="1" smtClean="0">
                <a:solidFill>
                  <a:srgbClr val="FF0000"/>
                </a:solidFill>
              </a:rPr>
              <a:t>tng</a:t>
            </a:r>
            <a:r>
              <a:rPr kumimoji="1" lang="en-US" altLang="ja-JP" sz="1800" dirty="0" smtClean="0">
                <a:solidFill>
                  <a:srgbClr val="FF0000"/>
                </a:solidFill>
              </a:rPr>
              <a:t> in China</a:t>
            </a:r>
          </a:p>
          <a:p>
            <a:pPr lvl="1"/>
            <a:r>
              <a:rPr lang="en-US" altLang="ja-JP" sz="1800" dirty="0" smtClean="0"/>
              <a:t>May  </a:t>
            </a:r>
            <a:r>
              <a:rPr lang="en-US" altLang="ja-JP" sz="1800" dirty="0" smtClean="0">
                <a:solidFill>
                  <a:srgbClr val="FF0000"/>
                </a:solidFill>
              </a:rPr>
              <a:t>4</a:t>
            </a:r>
            <a:r>
              <a:rPr lang="en-US" altLang="ja-JP" sz="1800" baseline="30000" dirty="0" smtClean="0">
                <a:solidFill>
                  <a:srgbClr val="FF0000"/>
                </a:solidFill>
              </a:rPr>
              <a:t>th</a:t>
            </a:r>
            <a:r>
              <a:rPr lang="en-US" altLang="ja-JP" sz="1800" dirty="0" smtClean="0">
                <a:solidFill>
                  <a:srgbClr val="FF0000"/>
                </a:solidFill>
              </a:rPr>
              <a:t> </a:t>
            </a:r>
            <a:r>
              <a:rPr lang="en-US" altLang="ja-JP" sz="1800" dirty="0" err="1" smtClean="0">
                <a:solidFill>
                  <a:srgbClr val="FF0000"/>
                </a:solidFill>
              </a:rPr>
              <a:t>Collab</a:t>
            </a:r>
            <a:r>
              <a:rPr lang="en-US" altLang="ja-JP" sz="1800" dirty="0" smtClean="0">
                <a:solidFill>
                  <a:srgbClr val="FF0000"/>
                </a:solidFill>
              </a:rPr>
              <a:t>. </a:t>
            </a:r>
            <a:r>
              <a:rPr lang="en-US" altLang="ja-JP" sz="1800" dirty="0" err="1" smtClean="0">
                <a:solidFill>
                  <a:srgbClr val="FF0000"/>
                </a:solidFill>
              </a:rPr>
              <a:t>mtng</a:t>
            </a:r>
            <a:r>
              <a:rPr lang="en-US" altLang="ja-JP" sz="1800" dirty="0" smtClean="0">
                <a:solidFill>
                  <a:srgbClr val="FF0000"/>
                </a:solidFill>
              </a:rPr>
              <a:t> at CERN</a:t>
            </a:r>
            <a:endParaRPr kumimoji="1" lang="ja-JP" altLang="en-US" sz="1800" dirty="0">
              <a:solidFill>
                <a:srgbClr val="FF0000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7143768" cy="928670"/>
          </a:xfrm>
        </p:spPr>
        <p:txBody>
          <a:bodyPr>
            <a:normAutofit/>
          </a:bodyPr>
          <a:lstStyle/>
          <a:p>
            <a:r>
              <a:rPr lang="en-US" altLang="ja-JP" sz="4000" dirty="0" smtClean="0"/>
              <a:t>Actual h</a:t>
            </a:r>
            <a:r>
              <a:rPr kumimoji="1" lang="en-US" altLang="ja-JP" sz="4000" dirty="0" smtClean="0"/>
              <a:t>istory of collaboration</a:t>
            </a:r>
            <a:endParaRPr kumimoji="1" lang="ja-JP" altLang="en-US" sz="40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5214974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solidFill>
                  <a:srgbClr val="00B0F0"/>
                </a:solidFill>
              </a:rPr>
              <a:t>2007:  Started structure collaboration meeting in June</a:t>
            </a:r>
          </a:p>
          <a:p>
            <a:pPr lvl="1"/>
            <a:r>
              <a:rPr lang="en-US" altLang="ja-JP" sz="1800" dirty="0" smtClean="0"/>
              <a:t>Structure fabrication started discussion</a:t>
            </a:r>
          </a:p>
          <a:p>
            <a:pPr lvl="1"/>
            <a:r>
              <a:rPr lang="en-US" altLang="ja-JP" sz="1800" dirty="0" smtClean="0"/>
              <a:t>Moved test facility to the present area</a:t>
            </a:r>
          </a:p>
          <a:p>
            <a:r>
              <a:rPr kumimoji="1" lang="en-US" altLang="ja-JP" sz="2400" dirty="0" smtClean="0">
                <a:solidFill>
                  <a:srgbClr val="00B0F0"/>
                </a:solidFill>
              </a:rPr>
              <a:t>2008:  Addendum in CERN/KEK </a:t>
            </a:r>
            <a:r>
              <a:rPr kumimoji="1" lang="en-US" altLang="ja-JP" sz="2400" dirty="0" err="1" smtClean="0">
                <a:solidFill>
                  <a:srgbClr val="00B0F0"/>
                </a:solidFill>
              </a:rPr>
              <a:t>MoU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, ICA-JP-0103 in Aug.</a:t>
            </a:r>
          </a:p>
          <a:p>
            <a:pPr lvl="1"/>
            <a:r>
              <a:rPr lang="en-US" altLang="ja-JP" sz="1800" dirty="0" smtClean="0"/>
              <a:t>Structure </a:t>
            </a:r>
            <a:r>
              <a:rPr lang="en-US" altLang="ja-JP" sz="1800" dirty="0" smtClean="0">
                <a:solidFill>
                  <a:srgbClr val="FF0000"/>
                </a:solidFill>
              </a:rPr>
              <a:t>fabrication</a:t>
            </a:r>
            <a:r>
              <a:rPr lang="en-US" altLang="ja-JP" sz="1800" dirty="0" smtClean="0"/>
              <a:t> (QuadX1, T18X2, TD18X2)</a:t>
            </a:r>
          </a:p>
          <a:p>
            <a:pPr lvl="1"/>
            <a:r>
              <a:rPr lang="en-US" altLang="ja-JP" sz="1800" dirty="0" smtClean="0"/>
              <a:t>Establishment of high power facility, Nextef</a:t>
            </a:r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2009: Pursue under collaboration research contract</a:t>
            </a:r>
          </a:p>
          <a:p>
            <a:pPr lvl="1"/>
            <a:r>
              <a:rPr lang="en-US" altLang="ja-JP" sz="1800" dirty="0" smtClean="0"/>
              <a:t>Structure </a:t>
            </a:r>
            <a:r>
              <a:rPr lang="en-US" altLang="ja-JP" sz="1800" dirty="0" smtClean="0">
                <a:solidFill>
                  <a:srgbClr val="FF0000"/>
                </a:solidFill>
              </a:rPr>
              <a:t>fabrication</a:t>
            </a:r>
            <a:r>
              <a:rPr lang="en-US" altLang="ja-JP" sz="1800" dirty="0" smtClean="0"/>
              <a:t> (C10X2, CD10X2, T24X2, TD24X2)</a:t>
            </a:r>
          </a:p>
          <a:p>
            <a:pPr lvl="1"/>
            <a:r>
              <a:rPr lang="en-US" altLang="ja-JP" sz="1800" dirty="0" smtClean="0"/>
              <a:t>Structure test (T18X1, QuadX1, TD18X1)</a:t>
            </a:r>
          </a:p>
          <a:p>
            <a:pPr lvl="1"/>
            <a:r>
              <a:rPr lang="en-US" altLang="ja-JP" sz="1800" dirty="0" smtClean="0"/>
              <a:t>Started preparation of </a:t>
            </a:r>
            <a:r>
              <a:rPr lang="en-US" altLang="ja-JP" sz="1800" dirty="0" smtClean="0">
                <a:solidFill>
                  <a:srgbClr val="FF0000"/>
                </a:solidFill>
              </a:rPr>
              <a:t>extension</a:t>
            </a:r>
            <a:r>
              <a:rPr lang="en-US" altLang="ja-JP" sz="1800" dirty="0" smtClean="0"/>
              <a:t> of Nextef by pulse compression</a:t>
            </a:r>
          </a:p>
          <a:p>
            <a:r>
              <a:rPr lang="en-US" altLang="ja-JP" sz="2400" dirty="0" smtClean="0">
                <a:solidFill>
                  <a:srgbClr val="00B0F0"/>
                </a:solidFill>
              </a:rPr>
              <a:t>2010: Continue and expand collaboration</a:t>
            </a:r>
          </a:p>
          <a:p>
            <a:pPr lvl="1"/>
            <a:r>
              <a:rPr lang="en-US" altLang="ja-JP" sz="1800" dirty="0" smtClean="0"/>
              <a:t>Structure </a:t>
            </a:r>
            <a:r>
              <a:rPr lang="en-US" altLang="ja-JP" sz="1800" dirty="0" smtClean="0">
                <a:solidFill>
                  <a:srgbClr val="FF0000"/>
                </a:solidFill>
              </a:rPr>
              <a:t>fabrication</a:t>
            </a:r>
            <a:r>
              <a:rPr lang="en-US" altLang="ja-JP" sz="1800" dirty="0" smtClean="0"/>
              <a:t> (under discussion)</a:t>
            </a:r>
          </a:p>
          <a:p>
            <a:pPr lvl="1"/>
            <a:r>
              <a:rPr lang="en-US" altLang="ja-JP" sz="1800" dirty="0" smtClean="0"/>
              <a:t>Structure test (cont. TD18, followed by T24, TD24, ……)</a:t>
            </a:r>
          </a:p>
          <a:p>
            <a:pPr lvl="1"/>
            <a:r>
              <a:rPr lang="en-US" altLang="ja-JP" sz="1800" dirty="0" smtClean="0"/>
              <a:t>Establishment of high power facility </a:t>
            </a:r>
            <a:r>
              <a:rPr lang="en-US" altLang="ja-JP" sz="1800" dirty="0" smtClean="0">
                <a:solidFill>
                  <a:srgbClr val="FF0000"/>
                </a:solidFill>
              </a:rPr>
              <a:t>for basic studies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20100329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Status of R&amp;D for CLIC (Higo)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378B3F-E69C-419F-B03A-B8E1AA3B4FAC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786578" y="428604"/>
            <a:ext cx="22145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dirty="0" smtClean="0">
                <a:solidFill>
                  <a:srgbClr val="FF0000"/>
                </a:solidFill>
              </a:rPr>
              <a:t>Red: main f</a:t>
            </a:r>
            <a:r>
              <a:rPr kumimoji="1" lang="en-US" altLang="ja-JP" dirty="0" smtClean="0">
                <a:solidFill>
                  <a:srgbClr val="FF0000"/>
                </a:solidFill>
              </a:rPr>
              <a:t>inancial support from CERN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タイトル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Preparation of accelerator structures based on GLC/NLC technologies</a:t>
            </a:r>
            <a:endParaRPr lang="ja-JP" altLang="en-US" dirty="0" smtClean="0"/>
          </a:p>
        </p:txBody>
      </p:sp>
      <p:sp>
        <p:nvSpPr>
          <p:cNvPr id="14339" name="コンテンツ プレースホルダ 2"/>
          <p:cNvSpPr>
            <a:spLocks noGrp="1"/>
          </p:cNvSpPr>
          <p:nvPr>
            <p:ph idx="1"/>
          </p:nvPr>
        </p:nvSpPr>
        <p:spPr>
          <a:xfrm>
            <a:off x="571500" y="1714488"/>
            <a:ext cx="8229600" cy="4286262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altLang="ja-JP" sz="2800" dirty="0" smtClean="0">
                <a:solidFill>
                  <a:srgbClr val="00B0F0"/>
                </a:solidFill>
              </a:rPr>
              <a:t>Technology established for GLC/NLC</a:t>
            </a:r>
          </a:p>
          <a:p>
            <a:pPr lvl="1"/>
            <a:r>
              <a:rPr lang="en-US" altLang="ja-JP" sz="2400" dirty="0" smtClean="0">
                <a:solidFill>
                  <a:srgbClr val="FF0000"/>
                </a:solidFill>
              </a:rPr>
              <a:t>KEK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precision machining followed by </a:t>
            </a:r>
            <a:r>
              <a:rPr lang="en-US" altLang="ja-JP" sz="2400" dirty="0" smtClean="0">
                <a:solidFill>
                  <a:srgbClr val="FF0000"/>
                </a:solidFill>
              </a:rPr>
              <a:t>SLAC</a:t>
            </a:r>
            <a:r>
              <a:rPr lang="ja-JP" altLang="en-US" sz="2400" dirty="0" smtClean="0"/>
              <a:t> </a:t>
            </a:r>
            <a:r>
              <a:rPr lang="en-US" altLang="ja-JP" sz="2400" dirty="0" smtClean="0"/>
              <a:t>assembly</a:t>
            </a:r>
          </a:p>
          <a:p>
            <a:pPr lvl="1"/>
            <a:r>
              <a:rPr lang="en-US" altLang="ja-JP" sz="2400" dirty="0" smtClean="0"/>
              <a:t>This is the best starting point for higher gradient.</a:t>
            </a:r>
          </a:p>
          <a:p>
            <a:pPr lvl="1"/>
            <a:r>
              <a:rPr lang="en-US" altLang="ja-JP" sz="2400" dirty="0" smtClean="0"/>
              <a:t>Extensive </a:t>
            </a:r>
            <a:r>
              <a:rPr lang="en-US" altLang="ja-JP" sz="2400" dirty="0" smtClean="0"/>
              <a:t>study </a:t>
            </a:r>
            <a:r>
              <a:rPr lang="en-US" altLang="ja-JP" sz="2400" dirty="0" smtClean="0"/>
              <a:t>is ongoing among </a:t>
            </a:r>
            <a:r>
              <a:rPr lang="en-US" altLang="ja-JP" sz="2400" dirty="0" smtClean="0">
                <a:solidFill>
                  <a:srgbClr val="FF0000"/>
                </a:solidFill>
              </a:rPr>
              <a:t>CERN, SLAC and KEK</a:t>
            </a:r>
            <a:endParaRPr lang="en-US" altLang="ja-JP" sz="2400" dirty="0" smtClean="0">
              <a:solidFill>
                <a:srgbClr val="FF0000"/>
              </a:solidFill>
            </a:endParaRPr>
          </a:p>
          <a:p>
            <a:pPr eaLnBrk="1" hangingPunct="1"/>
            <a:r>
              <a:rPr lang="en-US" altLang="ja-JP" sz="2800" dirty="0" smtClean="0">
                <a:solidFill>
                  <a:srgbClr val="00B0F0"/>
                </a:solidFill>
              </a:rPr>
              <a:t>Nominal t</a:t>
            </a:r>
            <a:r>
              <a:rPr lang="en-US" altLang="ja-JP" sz="2800" dirty="0" smtClean="0">
                <a:solidFill>
                  <a:srgbClr val="00B0F0"/>
                </a:solidFill>
              </a:rPr>
              <a:t>est </a:t>
            </a:r>
            <a:r>
              <a:rPr lang="en-US" altLang="ja-JP" sz="2800" dirty="0" smtClean="0">
                <a:solidFill>
                  <a:srgbClr val="00B0F0"/>
                </a:solidFill>
              </a:rPr>
              <a:t>flow</a:t>
            </a:r>
          </a:p>
          <a:p>
            <a:pPr lvl="1" eaLnBrk="1" hangingPunct="1"/>
            <a:r>
              <a:rPr lang="en-US" altLang="ja-JP" sz="2400" dirty="0" smtClean="0"/>
              <a:t>Precision machining</a:t>
            </a:r>
          </a:p>
          <a:p>
            <a:pPr lvl="1" eaLnBrk="1" hangingPunct="1"/>
            <a:r>
              <a:rPr lang="en-US" altLang="ja-JP" sz="2400" dirty="0" smtClean="0"/>
              <a:t>Chemical polish</a:t>
            </a:r>
          </a:p>
          <a:p>
            <a:pPr lvl="1" eaLnBrk="1" hangingPunct="1"/>
            <a:r>
              <a:rPr lang="en-US" altLang="ja-JP" sz="2400" dirty="0" smtClean="0"/>
              <a:t>Diffusion bonding and brazing</a:t>
            </a:r>
          </a:p>
          <a:p>
            <a:pPr lvl="1" eaLnBrk="1" hangingPunct="1"/>
            <a:r>
              <a:rPr lang="en-US" altLang="ja-JP" sz="2400" dirty="0" smtClean="0"/>
              <a:t>Baking in vacuum at 650C</a:t>
            </a:r>
          </a:p>
          <a:p>
            <a:pPr lvl="1" eaLnBrk="1" hangingPunct="1"/>
            <a:r>
              <a:rPr lang="en-US" altLang="ja-JP" sz="2400" dirty="0" smtClean="0"/>
              <a:t>High gradient test at KEK and SLAC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20100329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28AF29-5C53-4CA6-80AF-329BC8A62407}" type="slidenum">
              <a:rPr lang="ja-JP" altLang="en-US"/>
              <a:pPr>
                <a:defRPr/>
              </a:pPr>
              <a:t>9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Status of R&amp;D for CLIC (Higo)</a:t>
            </a:r>
            <a:endParaRPr lang="ja-JP" altLang="en-US"/>
          </a:p>
        </p:txBody>
      </p:sp>
    </p:spTree>
  </p:cSld>
  <p:clrMapOvr>
    <a:masterClrMapping/>
  </p:clrMapOvr>
  <p:transition advTm="29297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2804</TotalTime>
  <Words>1569</Words>
  <Application>Microsoft Office PowerPoint</Application>
  <PresentationFormat>画面に合わせる (4:3)</PresentationFormat>
  <Paragraphs>339</Paragraphs>
  <Slides>31</Slides>
  <Notes>4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31</vt:i4>
      </vt:variant>
    </vt:vector>
  </HeadingPairs>
  <TitlesOfParts>
    <vt:vector size="34" baseType="lpstr">
      <vt:lpstr>Office テーマ</vt:lpstr>
      <vt:lpstr>ビットマップ イメージ</vt:lpstr>
      <vt:lpstr>KGPlot</vt:lpstr>
      <vt:lpstr>Status of R&amp;D on Linear Collider</vt:lpstr>
      <vt:lpstr>Contents </vt:lpstr>
      <vt:lpstr>CERN situation</vt:lpstr>
      <vt:lpstr>Present target area of KEK for collaboration on CLIC</vt:lpstr>
      <vt:lpstr>History of X-band structure developments at KEK</vt:lpstr>
      <vt:lpstr>Reasoning of X-band collaboration</vt:lpstr>
      <vt:lpstr>Formal history of collaboration</vt:lpstr>
      <vt:lpstr>Actual history of collaboration</vt:lpstr>
      <vt:lpstr>Preparation of accelerator structures based on GLC/NLC technologies</vt:lpstr>
      <vt:lpstr>Fabrication of damped structures</vt:lpstr>
      <vt:lpstr>スライド 11</vt:lpstr>
      <vt:lpstr>TD18 first pair #2(KEK) &amp; #3(SLAC)</vt:lpstr>
      <vt:lpstr>Sent from SLAC and installed at Nextef</vt:lpstr>
      <vt:lpstr>Requirement to high gradient test</vt:lpstr>
      <vt:lpstr>Test facilities of KEK</vt:lpstr>
      <vt:lpstr>KEK:　Nextef Configuration</vt:lpstr>
      <vt:lpstr>Nextef operation since 2007</vt:lpstr>
      <vt:lpstr>Nextef   inside shield room</vt:lpstr>
      <vt:lpstr>High gradient test of three CLIC-C prototype structures</vt:lpstr>
      <vt:lpstr>Proof of 100MV/m with a pair of  un-damped 18cell prototype structures</vt:lpstr>
      <vt:lpstr>Quad fabrication and test</vt:lpstr>
      <vt:lpstr>Gradient limited at 50~60MV/m</vt:lpstr>
      <vt:lpstr>Optical inspection after test</vt:lpstr>
      <vt:lpstr>TD18_Disk_#2</vt:lpstr>
      <vt:lpstr>Slow processing on TD18 at KEK</vt:lpstr>
      <vt:lpstr>Fast processing but high BDR on TD18 at SLAC</vt:lpstr>
      <vt:lpstr>Nextef for prototype structure tests  KT1 for basic studies</vt:lpstr>
      <vt:lpstr>Nextef expansion plan</vt:lpstr>
      <vt:lpstr>Mode Launcher for basic studies</vt:lpstr>
      <vt:lpstr>X-band collaboration</vt:lpstr>
      <vt:lpstr>Conclusion </vt:lpstr>
    </vt:vector>
  </TitlesOfParts>
  <Company>KEK Accelerator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Nextef results</dc:title>
  <dc:creator>Higo</dc:creator>
  <cp:lastModifiedBy>Higo</cp:lastModifiedBy>
  <cp:revision>298</cp:revision>
  <dcterms:created xsi:type="dcterms:W3CDTF">2009-09-23T13:39:47Z</dcterms:created>
  <dcterms:modified xsi:type="dcterms:W3CDTF">2010-03-29T03:09:53Z</dcterms:modified>
</cp:coreProperties>
</file>