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0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t>2010/3/28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t>2010/3/28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t>2010/3/28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t>2010/3/28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t>2010/3/28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t>2010/3/28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t>2010/3/28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t>2010/3/28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t>2010/3/28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t>2010/3/28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t>2010/3/28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D6D38-F326-4CCC-88FA-80B48D328525}" type="datetimeFigureOut">
              <a:rPr kumimoji="1" lang="ja-JP" altLang="en-US" smtClean="0"/>
              <a:t>2010/3/28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01D1D-9072-47FF-9333-072E06B5932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Summer students, Training program,</a:t>
            </a:r>
            <a:br>
              <a:rPr lang="en-US" altLang="ja-JP" dirty="0" smtClean="0"/>
            </a:br>
            <a:r>
              <a:rPr lang="en-US" altLang="ja-JP" dirty="0" smtClean="0"/>
              <a:t>CERN-Japan Fellow 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Katsuo Tokushuku (KEK)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29-03-2010</a:t>
            </a: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CERN-KEK Committee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14313" y="214313"/>
            <a:ext cx="8785225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11113" defTabSz="806450">
              <a:tabLst>
                <a:tab pos="982663" algn="l"/>
                <a:tab pos="3136900" algn="l"/>
                <a:tab pos="4395788" algn="l"/>
                <a:tab pos="6096000" algn="l"/>
              </a:tabLst>
              <a:defRPr/>
            </a:pPr>
            <a:r>
              <a:rPr lang="en-US" altLang="ja-JP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CERN Summer Student </a:t>
            </a:r>
            <a:r>
              <a:rPr lang="en-US" altLang="ja-JP" sz="3200" b="1" dirty="0" err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Programme</a:t>
            </a:r>
            <a:r>
              <a:rPr lang="en-US" altLang="ja-JP" sz="3200" dirty="0"/>
              <a:t>  </a:t>
            </a:r>
            <a:endParaRPr lang="en-US" altLang="ja-JP" sz="160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11113" algn="r" defTabSz="806450">
              <a:tabLst>
                <a:tab pos="982663" algn="l"/>
                <a:tab pos="3136900" algn="l"/>
                <a:tab pos="4395788" algn="l"/>
                <a:tab pos="6096000" algn="l"/>
              </a:tabLst>
              <a:defRPr/>
            </a:pPr>
            <a:r>
              <a:rPr lang="en-US" altLang="ja-JP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Participation </a:t>
            </a:r>
            <a:r>
              <a:rPr lang="en-US" altLang="ja-JP" sz="16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by Japanese students (M1</a:t>
            </a:r>
            <a:r>
              <a:rPr lang="en-US" altLang="ja-JP" sz="16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indent="11113" algn="ctr" defTabSz="806450">
              <a:tabLst>
                <a:tab pos="982663" algn="l"/>
                <a:tab pos="3136900" algn="l"/>
                <a:tab pos="4395788" algn="l"/>
                <a:tab pos="6096000" algn="l"/>
              </a:tabLst>
              <a:defRPr/>
            </a:pPr>
            <a:endParaRPr lang="en-US" altLang="ja-JP" sz="16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11113" defTabSz="806450">
              <a:tabLst>
                <a:tab pos="982663" algn="l"/>
                <a:tab pos="3136900" algn="l"/>
                <a:tab pos="4395788" algn="l"/>
                <a:tab pos="6096000" algn="l"/>
              </a:tabLst>
              <a:defRPr/>
            </a:pPr>
            <a:r>
              <a:rPr lang="en-US" altLang="ja-JP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2004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(13 applicants)</a:t>
            </a:r>
            <a:r>
              <a:rPr lang="ja-JP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　</a:t>
            </a:r>
            <a:r>
              <a:rPr lang="ja-JP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　 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-&gt;  </a:t>
            </a: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  selected   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(Tokyo x 3)</a:t>
            </a:r>
            <a:r>
              <a:rPr lang="ja-JP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ja-JP" altLang="en-U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11113" defTabSz="806450">
              <a:tabLst>
                <a:tab pos="982663" algn="l"/>
                <a:tab pos="3136900" algn="l"/>
                <a:tab pos="4395788" algn="l"/>
                <a:tab pos="6096000" algn="l"/>
              </a:tabLst>
              <a:defRPr/>
            </a:pPr>
            <a:r>
              <a:rPr lang="en-US" altLang="ja-JP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	name selected	</a:t>
            </a:r>
            <a:r>
              <a:rPr lang="en-US" altLang="ja-JP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university                     current status</a:t>
            </a:r>
            <a:endParaRPr lang="en-US" altLang="ja-JP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11113" defTabSz="806450">
              <a:tabLst>
                <a:tab pos="982663" algn="l"/>
                <a:tab pos="3136900" algn="l"/>
                <a:tab pos="4395788" algn="l"/>
                <a:tab pos="6096000" algn="l"/>
              </a:tabLst>
              <a:defRPr/>
            </a:pPr>
            <a:r>
              <a:rPr lang="ja-JP" altLang="en-US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altLang="ja-JP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H. Nakayama  	Tokyo	-&gt;  KEK (Assistant professor:  Belle) (2010-)</a:t>
            </a:r>
          </a:p>
          <a:p>
            <a:pPr indent="11113" defTabSz="806450">
              <a:tabLst>
                <a:tab pos="982663" algn="l"/>
                <a:tab pos="3136900" algn="l"/>
                <a:tab pos="4395788" algn="l"/>
                <a:tab pos="6096000" algn="l"/>
              </a:tabLst>
              <a:defRPr/>
            </a:pPr>
            <a:r>
              <a:rPr lang="en-US" altLang="ja-JP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altLang="ja-JP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Y. Nakahama</a:t>
            </a:r>
            <a:r>
              <a:rPr lang="en-US" altLang="ja-JP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Tokyo	-&gt;  </a:t>
            </a:r>
            <a:r>
              <a:rPr lang="en-US" altLang="ja-JP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Orsay</a:t>
            </a:r>
            <a:r>
              <a:rPr lang="en-US" altLang="ja-JP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LAL (post doc, ATLAS) -&gt; CERN-fellow (2010-)</a:t>
            </a:r>
          </a:p>
          <a:p>
            <a:pPr indent="11113" defTabSz="806450">
              <a:tabLst>
                <a:tab pos="982663" algn="l"/>
                <a:tab pos="3136900" algn="l"/>
                <a:tab pos="4395788" algn="l"/>
                <a:tab pos="6096000" algn="l"/>
              </a:tabLst>
              <a:defRPr/>
            </a:pPr>
            <a:r>
              <a:rPr lang="en-US" altLang="ja-JP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Y. Nakashima	Tokyo  	-&gt;  moved to  industry (2006-)</a:t>
            </a:r>
          </a:p>
          <a:p>
            <a:pPr indent="11113" defTabSz="806450">
              <a:tabLst>
                <a:tab pos="982663" algn="l"/>
                <a:tab pos="3136900" algn="l"/>
                <a:tab pos="4395788" algn="l"/>
                <a:tab pos="6096000" algn="l"/>
              </a:tabLst>
              <a:defRPr/>
            </a:pPr>
            <a:r>
              <a:rPr lang="en-US" altLang="ja-JP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2005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(8 applicants)</a:t>
            </a:r>
            <a:r>
              <a:rPr lang="ja-JP" alt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　</a:t>
            </a:r>
            <a:r>
              <a:rPr lang="ja-JP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　 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-&gt;  3  selected   (Nagoya, Toho, </a:t>
            </a:r>
            <a:r>
              <a:rPr lang="en-US" altLang="ja-JP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Hiroshima)</a:t>
            </a:r>
            <a:endParaRPr lang="ja-JP" altLang="en-US" sz="1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11113" defTabSz="806450">
              <a:tabLst>
                <a:tab pos="982663" algn="l"/>
                <a:tab pos="3136900" algn="l"/>
                <a:tab pos="4395788" algn="l"/>
                <a:tab pos="6096000" algn="l"/>
              </a:tabLst>
              <a:defRPr/>
            </a:pPr>
            <a:r>
              <a:rPr lang="en-US" altLang="ja-JP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2006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(5 applicants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ja-JP" alt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　　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-&gt;  </a:t>
            </a: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  selected   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(Tokyo, </a:t>
            </a:r>
            <a:r>
              <a:rPr lang="en-US" altLang="ja-JP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Nagoya x2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   </a:t>
            </a:r>
            <a:endParaRPr lang="en-US" altLang="ja-JP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11113" defTabSz="806450">
              <a:tabLst>
                <a:tab pos="982663" algn="l"/>
                <a:tab pos="3136900" algn="l"/>
                <a:tab pos="4395788" algn="l"/>
                <a:tab pos="6096000" algn="l"/>
              </a:tabLst>
              <a:defRPr/>
            </a:pPr>
            <a:r>
              <a:rPr lang="en-US" altLang="ja-JP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2007</a:t>
            </a:r>
            <a:r>
              <a:rPr lang="en-US" altLang="ja-JP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(15 applicants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ja-JP" alt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　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-&gt;  5   </a:t>
            </a: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selected   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(Tohoku,  </a:t>
            </a:r>
            <a:r>
              <a:rPr lang="en-US" altLang="ja-JP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Tsukuba,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Tokyo x 3)</a:t>
            </a:r>
            <a:r>
              <a:rPr lang="ja-JP" altLang="en-US" sz="16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　　</a:t>
            </a:r>
          </a:p>
          <a:p>
            <a:pPr indent="11113" defTabSz="806450">
              <a:tabLst>
                <a:tab pos="982663" algn="l"/>
                <a:tab pos="3136900" algn="l"/>
                <a:tab pos="4395788" algn="l"/>
                <a:tab pos="6096000" algn="l"/>
              </a:tabLst>
              <a:defRPr/>
            </a:pPr>
            <a:r>
              <a:rPr lang="en-US" altLang="ja-JP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2008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(22 applicants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ja-JP" alt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　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-&gt;  5  </a:t>
            </a: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selected   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(Tokyo x 2, Nagoya</a:t>
            </a: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 </a:t>
            </a:r>
            <a:r>
              <a:rPr lang="en-US" altLang="ja-JP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Kyoto,  Osaka)</a:t>
            </a:r>
          </a:p>
          <a:p>
            <a:pPr lvl="0" indent="11113" defTabSz="806450">
              <a:tabLst>
                <a:tab pos="982663" algn="l"/>
                <a:tab pos="3136900" algn="l"/>
                <a:tab pos="4395788" algn="l"/>
                <a:tab pos="6096000" algn="l"/>
              </a:tabLst>
              <a:defRPr/>
            </a:pPr>
            <a:r>
              <a:rPr lang="en-US" altLang="ja-JP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2009</a:t>
            </a:r>
            <a:r>
              <a:rPr lang="en-US" altLang="ja-JP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(15 </a:t>
            </a:r>
            <a:r>
              <a:rPr lang="en-US" altLang="ja-JP" sz="16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applicants)</a:t>
            </a:r>
            <a:r>
              <a:rPr lang="ja-JP" altLang="en-US" sz="16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　</a:t>
            </a:r>
            <a:r>
              <a:rPr lang="en-US" altLang="ja-JP" sz="16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-&gt;  5  selected   </a:t>
            </a:r>
            <a:r>
              <a:rPr lang="en-US" altLang="ja-JP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(Tohoku, Tokyo </a:t>
            </a:r>
            <a:r>
              <a:rPr lang="en-US" altLang="ja-JP" sz="16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 2, </a:t>
            </a:r>
            <a:r>
              <a:rPr lang="en-US" altLang="ja-JP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ja-JP" sz="16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Kyoto,  </a:t>
            </a:r>
            <a:r>
              <a:rPr lang="en-US" altLang="ja-JP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Osaka)</a:t>
            </a:r>
            <a:endParaRPr lang="en-US" altLang="ja-JP" sz="160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 indent="11113" defTabSz="806450">
              <a:tabLst>
                <a:tab pos="982663" algn="l"/>
                <a:tab pos="3136900" algn="l"/>
                <a:tab pos="4395788" algn="l"/>
                <a:tab pos="6096000" algn="l"/>
              </a:tabLst>
              <a:defRPr/>
            </a:pPr>
            <a:r>
              <a:rPr lang="en-US" altLang="ja-JP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2010</a:t>
            </a:r>
            <a:r>
              <a:rPr lang="en-US" altLang="ja-JP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(17 </a:t>
            </a:r>
            <a:r>
              <a:rPr lang="en-US" altLang="ja-JP" sz="1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applicants)</a:t>
            </a:r>
            <a:r>
              <a:rPr lang="ja-JP" altLang="en-US" sz="1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　</a:t>
            </a:r>
            <a:r>
              <a:rPr lang="en-US" altLang="ja-JP" sz="1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-&gt;  5  selected   (</a:t>
            </a:r>
            <a:r>
              <a:rPr lang="en-US" altLang="ja-JP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Tokyo, Tokyo-MU, </a:t>
            </a:r>
            <a:r>
              <a:rPr lang="en-US" altLang="ja-JP" sz="16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Waseda</a:t>
            </a:r>
            <a:r>
              <a:rPr lang="en-US" altLang="ja-JP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 </a:t>
            </a:r>
            <a:r>
              <a:rPr lang="en-US" altLang="ja-JP" sz="1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Kyoto,  </a:t>
            </a:r>
            <a:r>
              <a:rPr lang="en-US" altLang="ja-JP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Osaka)</a:t>
            </a:r>
          </a:p>
          <a:p>
            <a:pPr indent="11113" defTabSz="806450">
              <a:tabLst>
                <a:tab pos="982663" algn="l"/>
                <a:tab pos="3136900" algn="l"/>
                <a:tab pos="4395788" algn="l"/>
                <a:tab pos="6096000" algn="l"/>
              </a:tabLst>
              <a:defRPr/>
            </a:pPr>
            <a:endParaRPr lang="en-US" altLang="ja-JP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28662" y="4214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929190" y="4000504"/>
            <a:ext cx="3981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Red: current CERN experiment members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00034" y="4549676"/>
            <a:ext cx="821536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ja-JP" sz="1600" dirty="0" smtClean="0">
                <a:solidFill>
                  <a:srgbClr val="0070C0"/>
                </a:solidFill>
                <a:latin typeface="Comic Sans MS" pitchFamily="66" charset="0"/>
              </a:rPr>
              <a:t>All students wrote reports (in Japanese) and published in ‘High Energy News’  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600" dirty="0" smtClean="0">
                <a:solidFill>
                  <a:srgbClr val="0070C0"/>
                </a:solidFill>
                <a:latin typeface="Comic Sans MS" pitchFamily="66" charset="0"/>
              </a:rPr>
              <a:t>Not so many students are involved in the CERN experiments. We don’t take it into account in the selection process. I think we should monitor longer period. 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600" dirty="0" smtClean="0">
                <a:solidFill>
                  <a:srgbClr val="0070C0"/>
                </a:solidFill>
                <a:latin typeface="Comic Sans MS" pitchFamily="66" charset="0"/>
              </a:rPr>
              <a:t>The </a:t>
            </a:r>
            <a:r>
              <a:rPr lang="en-US" altLang="ja-JP" sz="1600" dirty="0" err="1" smtClean="0">
                <a:solidFill>
                  <a:srgbClr val="0070C0"/>
                </a:solidFill>
                <a:latin typeface="Comic Sans MS" pitchFamily="66" charset="0"/>
              </a:rPr>
              <a:t>programme</a:t>
            </a:r>
            <a:r>
              <a:rPr lang="en-US" altLang="ja-JP" sz="1600" dirty="0" smtClean="0">
                <a:solidFill>
                  <a:srgbClr val="0070C0"/>
                </a:solidFill>
                <a:latin typeface="Comic Sans MS" pitchFamily="66" charset="0"/>
              </a:rPr>
              <a:t> is open to Japanese citizen and those who has a permanent resident permission in Japan. (A Chinese has been selected for 2010)</a:t>
            </a:r>
            <a:endParaRPr kumimoji="1" lang="en-US" altLang="ja-JP" sz="16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sz="1600" dirty="0" smtClean="0">
                <a:solidFill>
                  <a:srgbClr val="0070C0"/>
                </a:solidFill>
                <a:latin typeface="Comic Sans MS" pitchFamily="66" charset="0"/>
              </a:rPr>
              <a:t>For  2010-2012, we have succeeded to get a support from JSPS</a:t>
            </a:r>
            <a:r>
              <a:rPr kumimoji="1" lang="en-US" altLang="ja-JP" sz="1600" dirty="0" smtClean="0">
                <a:solidFill>
                  <a:srgbClr val="0070C0"/>
                </a:solidFill>
                <a:latin typeface="Comic Sans MS" pitchFamily="66" charset="0"/>
              </a:rPr>
              <a:t>  (Japan Society for the promotion of Science).</a:t>
            </a:r>
          </a:p>
          <a:p>
            <a:pPr marL="342900" indent="-342900"/>
            <a:r>
              <a:rPr lang="en-US" altLang="ja-JP" sz="1600" dirty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altLang="ja-JP" sz="1600" dirty="0" smtClean="0">
                <a:solidFill>
                  <a:srgbClr val="0070C0"/>
                </a:solidFill>
                <a:latin typeface="Comic Sans MS" pitchFamily="66" charset="0"/>
              </a:rPr>
              <a:t>                        -&gt;  Continue as it is.</a:t>
            </a:r>
            <a:endParaRPr kumimoji="1" lang="ja-JP" altLang="en-US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75" y="214313"/>
            <a:ext cx="8856663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Training </a:t>
            </a:r>
            <a:r>
              <a:rPr kumimoji="0" lang="en-US" altLang="ja-JP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Programmes</a:t>
            </a:r>
            <a:r>
              <a:rPr kumimoji="0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of KEK staff at CERN</a:t>
            </a:r>
            <a:r>
              <a:rPr kumimoji="0" lang="en-US" altLang="ja-JP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endParaRPr kumimoji="0" lang="en-US" altLang="ja-JP" sz="32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1600" b="0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(1) Administrative Staff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Oct. 2000 - Oct. 2001 	M. </a:t>
            </a:r>
            <a:r>
              <a:rPr kumimoji="0" lang="en-US" altLang="ja-JP" sz="1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Gomita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ATLAS (P. </a:t>
            </a:r>
            <a:r>
              <a:rPr kumimoji="0" lang="en-US" altLang="ja-JP" sz="1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Schmid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Oct. 2001 - Oct. 2003	H. </a:t>
            </a:r>
            <a:r>
              <a:rPr kumimoji="0" lang="en-US" altLang="ja-JP" sz="1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Koda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ATLAS (M. Nordberg)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Oct. 2003 - Dec. 2004 	A. Yamaguchi	ATLAS (M. Nordberg)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Apr. 2005 - Mar. 2007 	S. </a:t>
            </a:r>
            <a:r>
              <a:rPr kumimoji="0" lang="en-US" altLang="ja-JP" sz="1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Iwami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	ATLAS (M. Nordberg)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Apr. 2007 - Mar. 2009	Y. </a:t>
            </a:r>
            <a:r>
              <a:rPr kumimoji="0" lang="en-US" altLang="ja-JP" sz="1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Kawanishi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	ATLAS (M. Nordberg</a:t>
            </a:r>
            <a:r>
              <a:rPr kumimoji="0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</a:p>
          <a:p>
            <a:pPr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1600" kern="0" dirty="0">
                <a:solidFill>
                  <a:sysClr val="windowText" lastClr="000000"/>
                </a:solidFill>
              </a:rPr>
              <a:t>	Apr. </a:t>
            </a:r>
            <a:r>
              <a:rPr kumimoji="0" lang="en-US" altLang="ja-JP" sz="1600" kern="0" dirty="0" smtClean="0">
                <a:solidFill>
                  <a:sysClr val="windowText" lastClr="000000"/>
                </a:solidFill>
              </a:rPr>
              <a:t>2009 </a:t>
            </a:r>
            <a:r>
              <a:rPr kumimoji="0" lang="en-US" altLang="ja-JP" sz="1600" kern="0" dirty="0">
                <a:solidFill>
                  <a:sysClr val="windowText" lastClr="000000"/>
                </a:solidFill>
              </a:rPr>
              <a:t>- 	</a:t>
            </a:r>
            <a:r>
              <a:rPr kumimoji="0" lang="en-US" altLang="ja-JP" sz="1600" kern="0" dirty="0" smtClean="0">
                <a:solidFill>
                  <a:sysClr val="windowText" lastClr="000000"/>
                </a:solidFill>
              </a:rPr>
              <a:t>H. Fukuda</a:t>
            </a:r>
            <a:r>
              <a:rPr kumimoji="0" lang="en-US" altLang="ja-JP" sz="1600" kern="0" dirty="0">
                <a:solidFill>
                  <a:sysClr val="windowText" lastClr="000000"/>
                </a:solidFill>
              </a:rPr>
              <a:t>	ATLAS (M. Nordberg)</a:t>
            </a:r>
            <a:endParaRPr kumimoji="0" lang="en-US" altLang="ja-JP" sz="1600" u="sng" kern="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endParaRPr kumimoji="0" lang="en-US" altLang="ja-JP" sz="16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1600" b="0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(2) Academic </a:t>
            </a:r>
            <a:r>
              <a:rPr kumimoji="0" lang="en-US" altLang="ja-JP" sz="1600" b="0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Staff</a:t>
            </a:r>
            <a:endParaRPr kumimoji="0" lang="en-US" altLang="ja-JP" sz="16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Oct. 2002 - Jun. 2003	T. </a:t>
            </a:r>
            <a:r>
              <a:rPr kumimoji="0" lang="en-US" altLang="ja-JP" sz="1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Kosuge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Interlock system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Aug. 2003 - Aug. 2004 	H. Nakamura	Radiation instrumentation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Apr. 2004 - Mar. 2005 	Y. </a:t>
            </a:r>
            <a:r>
              <a:rPr kumimoji="0" lang="en-US" altLang="ja-JP" sz="1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Yasu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	DAQ system for ATLAS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Aug. 2005 - Jul. 2006 	M. </a:t>
            </a:r>
            <a:r>
              <a:rPr kumimoji="0" lang="en-US" altLang="ja-JP" sz="1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Taira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	Chemical environmental impact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Oct. 2006 - Sep. 2007	A. Ueda 	High power pulse magnet for LHC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Oct. 2007 – Sep. 2008    	H. Nakajima	Works at AB/RF division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Oct. 2008 – Sep. 2009	H. </a:t>
            </a:r>
            <a:r>
              <a:rPr kumimoji="0" lang="en-US" altLang="ja-JP" sz="1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Katagiri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Works at AB/RF division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These programs are supported by the interests of Japanese Fund-in-Trust for LHC.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75253" y="5643578"/>
            <a:ext cx="8768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Comic Sans MS" pitchFamily="66" charset="0"/>
              </a:rPr>
              <a:t>They were selected from KEK staffs. But it will be open to Japanese university </a:t>
            </a:r>
          </a:p>
          <a:p>
            <a:r>
              <a:rPr lang="en-US" altLang="ja-JP" dirty="0" smtClean="0">
                <a:latin typeface="Comic Sans MS" pitchFamily="66" charset="0"/>
              </a:rPr>
              <a:t>staffs.</a:t>
            </a:r>
            <a:endParaRPr kumimoji="1" lang="ja-JP" alt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75" y="214313"/>
            <a:ext cx="8856663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CERN-Japan fellows</a:t>
            </a:r>
            <a:r>
              <a:rPr kumimoji="0" lang="en-US" altLang="ja-JP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endParaRPr kumimoji="0" lang="en-US" altLang="ja-JP" sz="32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Apr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. 2006 - Mar.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2009</a:t>
            </a:r>
            <a:r>
              <a:rPr lang="en-US" altLang="ja-JP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50" charset="-128"/>
              </a:rPr>
              <a:t>   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T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.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Kono          ATLAS Trigger 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(N. Ellis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)   (Now at DESY)</a:t>
            </a:r>
            <a:endParaRPr lang="en-US" altLang="ja-JP" sz="1600" dirty="0">
              <a:solidFill>
                <a:srgbClr val="000000"/>
              </a:solidFill>
              <a:latin typeface="Arial" charset="0"/>
              <a:ea typeface="ＭＳ Ｐゴシック" pitchFamily="50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Sep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. 2006 - Aug.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2009   M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.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Kataoka    ATLAS </a:t>
            </a:r>
            <a:r>
              <a:rPr lang="en-US" altLang="ja-JP" sz="1600" dirty="0" err="1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Egamma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 (D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. Froidevaux)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 (Now at LAPP/Annecy)</a:t>
            </a:r>
            <a:endParaRPr lang="en-US" altLang="ja-JP" sz="1600" dirty="0">
              <a:solidFill>
                <a:srgbClr val="000000"/>
              </a:solidFill>
              <a:latin typeface="Arial" charset="0"/>
              <a:ea typeface="ＭＳ Ｐゴシック" pitchFamily="50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Oct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. 2006 -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Jul. 2009     M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. </a:t>
            </a:r>
            <a:r>
              <a:rPr lang="en-US" altLang="ja-JP" sz="1600" dirty="0" err="1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Aiba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          LHC 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injector upgrade (R. 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Garoby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) (Now at RIKEN)</a:t>
            </a:r>
            <a:endParaRPr lang="en-US" altLang="ja-JP" sz="1600" dirty="0">
              <a:solidFill>
                <a:srgbClr val="000000"/>
              </a:solidFill>
              <a:latin typeface="Arial" charset="0"/>
              <a:ea typeface="ＭＳ Ｐゴシック" pitchFamily="50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Dec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. 2007- Nov.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2010     H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.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Yokoya      Theory  (J. Ellis)</a:t>
            </a:r>
            <a:endParaRPr lang="en-US" altLang="ja-JP" sz="1600" dirty="0">
              <a:solidFill>
                <a:srgbClr val="000000"/>
              </a:solidFill>
              <a:latin typeface="Arial" charset="0"/>
              <a:ea typeface="ＭＳ Ｐゴシック" pitchFamily="50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Oct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.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2008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 -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Sep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.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2011     T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.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Sumida</a:t>
            </a:r>
            <a:r>
              <a:rPr lang="en-US" altLang="ja-JP" sz="1600" dirty="0" smtClean="0">
                <a:solidFill>
                  <a:srgbClr val="FF3300"/>
                </a:solidFill>
                <a:latin typeface="Arial" charset="0"/>
                <a:ea typeface="ＭＳ Ｐゴシック" pitchFamily="50" charset="-128"/>
              </a:rPr>
              <a:t>      </a:t>
            </a:r>
            <a:r>
              <a:rPr lang="ja-JP" altLang="en-US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ATLAS,</a:t>
            </a:r>
            <a:r>
              <a:rPr lang="ja-JP" altLang="en-US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 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Tile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CAL /  Jet  (T. Carli)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Jun.2009 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-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May 2012      S. Shima        ATLAS,  Tile CAL / Jet (T. Carli)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Jan.2011? 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-  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                   Y. Nakahama       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ATLAS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,</a:t>
            </a:r>
            <a:endParaRPr lang="en-US" altLang="ja-JP" sz="1600" dirty="0">
              <a:solidFill>
                <a:srgbClr val="FF3300"/>
              </a:solidFill>
              <a:latin typeface="Arial" charset="0"/>
              <a:ea typeface="ＭＳ Ｐゴシック" pitchFamily="50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>
                <a:solidFill>
                  <a:srgbClr val="FF3300"/>
                </a:solidFill>
                <a:latin typeface="Arial" charset="0"/>
                <a:ea typeface="ＭＳ Ｐゴシック" pitchFamily="50" charset="-128"/>
              </a:rPr>
              <a:t> </a:t>
            </a:r>
            <a:r>
              <a:rPr lang="en-US" altLang="ja-JP" sz="1600" dirty="0" smtClean="0">
                <a:solidFill>
                  <a:srgbClr val="FF3300"/>
                </a:solidFill>
                <a:latin typeface="Arial" charset="0"/>
                <a:ea typeface="ＭＳ Ｐゴシック" pitchFamily="50" charset="-128"/>
              </a:rPr>
              <a:t>                       Reports were submitted (attached on the agenda)</a:t>
            </a:r>
            <a:endParaRPr lang="en-US" altLang="ja-JP" sz="1600" dirty="0" smtClean="0">
              <a:solidFill>
                <a:srgbClr val="000000"/>
              </a:solidFill>
              <a:latin typeface="Arial" charset="0"/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/>
          <p:cNvGraphicFramePr>
            <a:graphicFrameLocks noGrp="1"/>
          </p:cNvGraphicFramePr>
          <p:nvPr/>
        </p:nvGraphicFramePr>
        <p:xfrm>
          <a:off x="214282" y="285728"/>
          <a:ext cx="8715404" cy="4532986"/>
        </p:xfrm>
        <a:graphic>
          <a:graphicData uri="http://schemas.openxmlformats.org/drawingml/2006/table">
            <a:tbl>
              <a:tblPr/>
              <a:tblGrid>
                <a:gridCol w="1122557"/>
                <a:gridCol w="1122557"/>
                <a:gridCol w="1122557"/>
                <a:gridCol w="1351225"/>
                <a:gridCol w="1340830"/>
                <a:gridCol w="1330437"/>
                <a:gridCol w="1325241"/>
              </a:tblGrid>
              <a:tr h="31341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Plan made in 2005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92886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Newly selected fellow (accepted)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Newly selected fellow (offer)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Number of applicants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Number of CERN fellow in the year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Newly selected fellow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Number of CERN fellow in the year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1973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2005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1+1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0.0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41973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2006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2+1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?+?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1.3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41973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2007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3+?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3.1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41973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2008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4.2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41973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2009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4.1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4717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2010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2.9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1973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2011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41973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1.5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4717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2013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1.0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1453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20.9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1571604" y="4857760"/>
            <a:ext cx="6643734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1" lang="en-US" altLang="ja-JP" dirty="0" smtClean="0">
                <a:latin typeface="Comic Sans MS" pitchFamily="66" charset="0"/>
              </a:rPr>
              <a:t> Slower than the planned in 2005,  reflecting the delay of the LHC.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dirty="0" smtClean="0">
                <a:latin typeface="Comic Sans MS" pitchFamily="66" charset="0"/>
              </a:rPr>
              <a:t>  7 fellows ( 5 in ATLAS,  1 in theory,  1 in accelerator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dirty="0" smtClean="0">
                <a:latin typeface="Comic Sans MS" pitchFamily="66" charset="0"/>
              </a:rPr>
              <a:t>2 more new fellows can be hired  within the current budget.</a:t>
            </a:r>
          </a:p>
          <a:p>
            <a:pPr>
              <a:buFont typeface="Arial" pitchFamily="34" charset="0"/>
              <a:buChar char="•"/>
            </a:pPr>
            <a:r>
              <a:rPr lang="en-US" altLang="ja-JP" dirty="0" smtClean="0">
                <a:latin typeface="Comic Sans MS" pitchFamily="66" charset="0"/>
              </a:rPr>
              <a:t>Since 2007, one call per year. </a:t>
            </a:r>
          </a:p>
          <a:p>
            <a:pPr>
              <a:buFont typeface="Arial" pitchFamily="34" charset="0"/>
              <a:buChar char="•"/>
            </a:pPr>
            <a:r>
              <a:rPr lang="en-US" altLang="ja-JP" dirty="0" smtClean="0">
                <a:latin typeface="Comic Sans MS" pitchFamily="66" charset="0"/>
              </a:rPr>
              <a:t> Since 2009 the call is in November. Interview in January.</a:t>
            </a:r>
            <a:endParaRPr kumimoji="1" lang="ja-JP" alt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14282" y="214290"/>
            <a:ext cx="89297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sz="3200" b="1" dirty="0" smtClean="0">
                <a:solidFill>
                  <a:srgbClr val="FF0000"/>
                </a:solidFill>
              </a:rPr>
              <a:t>Ad-hoc Review committee of CERN-Japan Fellowship programme</a:t>
            </a:r>
            <a:endParaRPr lang="en-GB" altLang="ja-JP" sz="3200" b="1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57224" y="1285860"/>
            <a:ext cx="422269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Members:</a:t>
            </a:r>
          </a:p>
          <a:p>
            <a:r>
              <a:rPr kumimoji="1" lang="en-US" altLang="ja-JP" sz="2400" dirty="0"/>
              <a:t> </a:t>
            </a:r>
            <a:r>
              <a:rPr kumimoji="1" lang="en-US" altLang="ja-JP" sz="2400" dirty="0" smtClean="0"/>
              <a:t>  Katsuo Tokushuku (KEK, Chair)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Nick  Ellis   (CERN)</a:t>
            </a:r>
          </a:p>
          <a:p>
            <a:r>
              <a:rPr kumimoji="1" lang="en-US" altLang="ja-JP" sz="2400" dirty="0" smtClean="0"/>
              <a:t>   Tomio Kobayashi  (Tokyo)</a:t>
            </a:r>
          </a:p>
          <a:p>
            <a:r>
              <a:rPr kumimoji="1" lang="en-US" altLang="ja-JP" sz="2400" dirty="0" smtClean="0"/>
              <a:t>   Hisaya  Kurashige  (Kobe)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Akira  Yamamoto  (KEK)</a:t>
            </a:r>
            <a:endParaRPr kumimoji="1" lang="en-US" altLang="ja-JP" sz="2400" dirty="0" smtClean="0"/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8596" y="4429132"/>
            <a:ext cx="80010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First meeting (EVO) was held on 11/March/2010.</a:t>
            </a:r>
          </a:p>
          <a:p>
            <a:pPr lvl="1">
              <a:buFont typeface="Wingdings" pitchFamily="2" charset="2"/>
              <a:buChar char="l"/>
            </a:pPr>
            <a:r>
              <a:rPr kumimoji="1" lang="en-US" altLang="ja-JP" dirty="0" smtClean="0"/>
              <a:t> Generally, very strong positive opinions  on continuing the program.</a:t>
            </a:r>
          </a:p>
          <a:p>
            <a:pPr lvl="1">
              <a:buFont typeface="Wingdings" pitchFamily="2" charset="2"/>
              <a:buChar char="l"/>
            </a:pPr>
            <a:r>
              <a:rPr lang="en-US" altLang="ja-JP" dirty="0"/>
              <a:t> </a:t>
            </a:r>
            <a:r>
              <a:rPr lang="en-US" altLang="ja-JP" dirty="0" smtClean="0"/>
              <a:t>Some comments  on the reviewing process.</a:t>
            </a:r>
          </a:p>
          <a:p>
            <a:pPr lvl="1">
              <a:buFont typeface="Wingdings" pitchFamily="2" charset="2"/>
              <a:buChar char="l"/>
            </a:pPr>
            <a:endParaRPr lang="en-US" altLang="ja-JP" dirty="0"/>
          </a:p>
          <a:p>
            <a:r>
              <a:rPr lang="en-US" altLang="ja-JP" dirty="0" smtClean="0"/>
              <a:t>The chairperson is to draft the recommendation.   --  Delayed.</a:t>
            </a:r>
          </a:p>
          <a:p>
            <a:endParaRPr lang="en-US" altLang="ja-JP" dirty="0"/>
          </a:p>
          <a:p>
            <a:r>
              <a:rPr lang="en-US" altLang="ja-JP" dirty="0" smtClean="0"/>
              <a:t>     =&gt;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545</Words>
  <Application>Microsoft Office PowerPoint</Application>
  <PresentationFormat>画面に合わせる (4:3)</PresentationFormat>
  <Paragraphs>147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Summer students, Training program, CERN-Japan Fellow </vt:lpstr>
      <vt:lpstr>スライド 2</vt:lpstr>
      <vt:lpstr>スライド 3</vt:lpstr>
      <vt:lpstr>スライド 4</vt:lpstr>
      <vt:lpstr>スライド 5</vt:lpstr>
      <vt:lpstr>スライド 6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Summer students, Training program, CERN-Japan Fellow </dc:title>
  <dc:creator> Toku</dc:creator>
  <cp:lastModifiedBy> Toku</cp:lastModifiedBy>
  <cp:revision>1</cp:revision>
  <dcterms:created xsi:type="dcterms:W3CDTF">2010-03-28T13:09:52Z</dcterms:created>
  <dcterms:modified xsi:type="dcterms:W3CDTF">2010-03-28T15:03:20Z</dcterms:modified>
</cp:coreProperties>
</file>