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Default Extension="pdf" ContentType="application/pdf"/>
  <Override PartName="/ppt/notesSlides/notesSlide6.xml" ContentType="application/vnd.openxmlformats-officedocument.presentationml.notesSlide+xm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embeddings/Microsoft_Equation1.bin" ContentType="application/vnd.openxmlformats-officedocument.oleObject"/>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34"/>
  </p:notesMasterIdLst>
  <p:handoutMasterIdLst>
    <p:handoutMasterId r:id="rId35"/>
  </p:handoutMasterIdLst>
  <p:sldIdLst>
    <p:sldId id="256" r:id="rId2"/>
    <p:sldId id="343" r:id="rId3"/>
    <p:sldId id="328" r:id="rId4"/>
    <p:sldId id="329" r:id="rId5"/>
    <p:sldId id="262" r:id="rId6"/>
    <p:sldId id="257" r:id="rId7"/>
    <p:sldId id="330" r:id="rId8"/>
    <p:sldId id="263" r:id="rId9"/>
    <p:sldId id="320" r:id="rId10"/>
    <p:sldId id="327" r:id="rId11"/>
    <p:sldId id="333" r:id="rId12"/>
    <p:sldId id="322" r:id="rId13"/>
    <p:sldId id="323" r:id="rId14"/>
    <p:sldId id="324" r:id="rId15"/>
    <p:sldId id="325" r:id="rId16"/>
    <p:sldId id="344" r:id="rId17"/>
    <p:sldId id="271" r:id="rId18"/>
    <p:sldId id="273" r:id="rId19"/>
    <p:sldId id="303" r:id="rId20"/>
    <p:sldId id="300" r:id="rId21"/>
    <p:sldId id="307" r:id="rId22"/>
    <p:sldId id="276" r:id="rId23"/>
    <p:sldId id="306" r:id="rId24"/>
    <p:sldId id="310" r:id="rId25"/>
    <p:sldId id="340" r:id="rId26"/>
    <p:sldId id="334" r:id="rId27"/>
    <p:sldId id="336" r:id="rId28"/>
    <p:sldId id="335" r:id="rId29"/>
    <p:sldId id="337" r:id="rId30"/>
    <p:sldId id="319" r:id="rId31"/>
    <p:sldId id="341" r:id="rId32"/>
    <p:sldId id="339"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showGuides="1">
      <p:cViewPr varScale="1">
        <p:scale>
          <a:sx n="87" d="100"/>
          <a:sy n="87" d="100"/>
        </p:scale>
        <p:origin x="-816" y="-10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7.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79D293-7008-C64C-8301-EDFF859CD517}" type="datetimeFigureOut">
              <a:rPr lang="en-US" smtClean="0"/>
              <a:pPr/>
              <a:t>4/19/10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836D9A-21A2-9D48-B868-CC307B5B8086}"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E78C60-86C1-9542-8519-FC8FFB244EE1}" type="datetimeFigureOut">
              <a:rPr lang="en-US" smtClean="0"/>
              <a:pPr/>
              <a:t>4/19/10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D7C08D-D8D2-ED45-A2B9-8D4AA0449784}"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655B3B-B55B-444C-8941-8317ED782B4F}" type="slidenum">
              <a:rPr lang="en-US"/>
              <a:pPr/>
              <a:t>3</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F8AA8C-C6F5-0C47-A6D5-EF6C91D4E4FE}" type="slidenum">
              <a:rPr lang="en-US"/>
              <a:pPr/>
              <a:t>4</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858AE93-153B-7549-A25E-CD9995CD9988}" type="slidenum">
              <a:rPr lang="en-US" altLang="ko-KR"/>
              <a:pPr/>
              <a:t>18</a:t>
            </a:fld>
            <a:endParaRPr lang="en-US" altLang="ko-KR"/>
          </a:p>
        </p:txBody>
      </p:sp>
      <p:sp>
        <p:nvSpPr>
          <p:cNvPr id="38915" name="Rectangle 2"/>
          <p:cNvSpPr>
            <a:spLocks noGrp="1" noRot="1" noChangeAspect="1" noChangeArrowheads="1"/>
          </p:cNvSpPr>
          <p:nvPr>
            <p:ph type="sldImg"/>
          </p:nvPr>
        </p:nvSpPr>
        <p:spPr>
          <a:solidFill>
            <a:srgbClr val="FFFFFF"/>
          </a:solidFill>
          <a:ln/>
        </p:spPr>
      </p:sp>
      <p:sp>
        <p:nvSpPr>
          <p:cNvPr id="38916" name="Rectangle 3"/>
          <p:cNvSpPr>
            <a:spLocks noGrp="1" noChangeArrowheads="1"/>
          </p:cNvSpPr>
          <p:nvPr>
            <p:ph type="body" idx="1"/>
          </p:nvPr>
        </p:nvSpPr>
        <p:spPr>
          <a:xfrm>
            <a:off x="914400" y="4343400"/>
            <a:ext cx="5029200" cy="4114800"/>
          </a:xfrm>
          <a:solidFill>
            <a:srgbClr val="FFFFFF"/>
          </a:solidFill>
          <a:ln>
            <a:solidFill>
              <a:srgbClr val="000000"/>
            </a:solidFill>
          </a:ln>
        </p:spPr>
        <p:txBody>
          <a:bodyPr/>
          <a:lstStyle/>
          <a:p>
            <a:pPr eaLnBrk="1" hangingPunct="1"/>
            <a:r>
              <a:rPr lang="en-US"/>
              <a:t>(use MC@NLO) </a:t>
            </a:r>
          </a:p>
          <a:p>
            <a:pPr eaLnBrk="1" hangingPunct="1"/>
            <a:r>
              <a:rPr lang="en-US"/>
              <a:t>(if you want to see the details of the Q parametrization, I have it in the backup)</a:t>
            </a:r>
          </a:p>
          <a:p>
            <a:pPr eaLnBrk="1" hangingPunct="1"/>
            <a:endParaRPr lang="en-US"/>
          </a:p>
          <a:p>
            <a:pPr eaLnBrk="1" hangingPunct="1"/>
            <a:r>
              <a:rPr lang="en-US"/>
              <a:t>I want to demonstrate that it depends on angular distribution of electron and proton (valence vs. sea quark production) and the differential cross section.  We also iterate.</a:t>
            </a:r>
          </a:p>
          <a:p>
            <a:pPr eaLnBrk="1" hangingPunct="1"/>
            <a:endParaRPr lang="en-US"/>
          </a:p>
          <a:p>
            <a:pPr eaLnBrk="1" hangingPunct="1"/>
            <a:r>
              <a:rPr lang="en-US"/>
              <a:t>Theta* angle between electron and proton in W rest frame.</a:t>
            </a:r>
          </a:p>
          <a:p>
            <a:pPr eaLnBrk="1" hangingPunct="1"/>
            <a:endParaRPr lang="en-US"/>
          </a:p>
          <a:p>
            <a:pPr eaLnBrk="1" hangingPunct="1"/>
            <a:r>
              <a:rPr lang="en-US"/>
              <a:t>2 possible W rapidity solutions can be evaluated statistically based on angle theta*</a:t>
            </a:r>
          </a:p>
          <a:p>
            <a:pPr eaLnBrk="1" hangingPunct="1"/>
            <a:endParaRPr lang="en-US"/>
          </a:p>
          <a:p>
            <a:pPr eaLnBrk="1" hangingPunct="1"/>
            <a:r>
              <a:rPr lang="en-US"/>
              <a:t>W production from valence quarks of the proton and and anti-quarks of anti-proton and rarely from sea quarks.</a:t>
            </a:r>
          </a:p>
          <a:p>
            <a:pPr eaLnBrk="1" hangingPunct="1"/>
            <a:r>
              <a:rPr lang="en-US"/>
              <a:t>Need at least one high x parton.</a:t>
            </a:r>
          </a:p>
          <a:p>
            <a:pPr eaLnBrk="1" hangingPunct="1"/>
            <a:endParaRPr lang="en-US"/>
          </a:p>
          <a:p>
            <a:pPr eaLnBrk="1" hangingPunct="1"/>
            <a:r>
              <a:rPr lang="en-US"/>
              <a:t>Production by sea anti-quarks result in opposite W polarization from valence quark production.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0460F40A-71C5-594C-BBED-4AC592F074C1}" type="slidenum">
              <a:rPr lang="en-US" altLang="ko-KR"/>
              <a:pPr/>
              <a:t>19</a:t>
            </a:fld>
            <a:endParaRPr lang="en-US" altLang="ko-K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r>
              <a:rPr lang="en-US">
                <a:latin typeface="Arial" charset="0"/>
              </a:rPr>
              <a:t>Since our iteration method might am- plify the expected statistical fluctuations the statistical error is measured using a pseudo- experiment technique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49E2FD20-3B70-7046-A196-D9C50CFDE928}" type="slidenum">
              <a:rPr lang="en-US" altLang="ko-KR"/>
              <a:pPr/>
              <a:t>20</a:t>
            </a:fld>
            <a:endParaRPr lang="en-US" altLang="ko-KR"/>
          </a:p>
        </p:txBody>
      </p:sp>
      <p:sp>
        <p:nvSpPr>
          <p:cNvPr id="57347" name="Rectangle 2"/>
          <p:cNvSpPr>
            <a:spLocks noGrp="1" noRot="1" noChangeAspect="1" noChangeArrowheads="1"/>
          </p:cNvSpPr>
          <p:nvPr>
            <p:ph type="sldImg"/>
          </p:nvPr>
        </p:nvSpPr>
        <p:spPr>
          <a:solidFill>
            <a:srgbClr val="FFFFFF"/>
          </a:solidFill>
          <a:ln/>
        </p:spPr>
      </p:sp>
      <p:sp>
        <p:nvSpPr>
          <p:cNvPr id="57348" name="Rectangle 3"/>
          <p:cNvSpPr>
            <a:spLocks noGrp="1" noChangeArrowheads="1"/>
          </p:cNvSpPr>
          <p:nvPr>
            <p:ph type="body" idx="1"/>
          </p:nvPr>
        </p:nvSpPr>
        <p:spPr>
          <a:xfrm>
            <a:off x="914400" y="4343400"/>
            <a:ext cx="5029200" cy="4114800"/>
          </a:xfrm>
          <a:solidFill>
            <a:srgbClr val="FFFFFF"/>
          </a:solidFill>
          <a:ln>
            <a:solidFill>
              <a:srgbClr val="000000"/>
            </a:solidFill>
          </a:ln>
        </p:spPr>
        <p:txBody>
          <a:bodyPr/>
          <a:lstStyle/>
          <a:p>
            <a:pPr eaLnBrk="1" hangingPunct="1"/>
            <a:r>
              <a:rPr lang="en-US"/>
              <a:t>One of the challenges of this measurement is to measure very forward electrons and also to understand the charge identification rate well in this very forward region.  The charge misid rate is measured using Z’s and ranges from …</a:t>
            </a:r>
          </a:p>
          <a:p>
            <a:pPr eaLnBrk="1" hangingPunct="1"/>
            <a:endParaRPr lang="en-US"/>
          </a:p>
          <a:p>
            <a:pPr eaLnBrk="1" hangingPunct="1"/>
            <a:endParaRPr lang="en-US" altLang="ko-KR"/>
          </a:p>
          <a:p>
            <a:pPr eaLnBrk="1" hangingPunct="1"/>
            <a:r>
              <a:rPr lang="en-US" altLang="ko-KR"/>
              <a:t>Forward tracking has fewer points at shorter lever arm</a:t>
            </a:r>
          </a:p>
          <a:p>
            <a:pPr eaLnBrk="1" hangingPunct="1"/>
            <a:r>
              <a:rPr lang="en-US" altLang="ko-KR"/>
              <a:t>Determine directly from Zs in data (background subtracted)</a:t>
            </a:r>
          </a:p>
          <a:p>
            <a:pPr eaLnBrk="1" hangingPunct="1"/>
            <a:endParaRPr lang="en-US" altLang="ko-KR"/>
          </a:p>
          <a:p>
            <a:pPr eaLnBrk="1" hangingPunct="1"/>
            <a:r>
              <a:rPr lang="en-US" altLang="ko-KR"/>
              <a:t>To get this as a function of rapidity, needs to be handled very carefully. </a:t>
            </a:r>
          </a:p>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1541FEB8-9042-014D-B621-98CAB7BC97AB}" type="slidenum">
              <a:rPr lang="en-US" altLang="ko-KR"/>
              <a:pPr/>
              <a:t>21</a:t>
            </a:fld>
            <a:endParaRPr lang="en-US" altLang="ko-K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r>
              <a:rPr lang="en-US"/>
              <a:t>This is a question we often get…</a:t>
            </a:r>
          </a:p>
          <a:p>
            <a:pPr eaLnBrk="1" hangingPunct="1"/>
            <a:endParaRPr lang="en-US"/>
          </a:p>
          <a:p>
            <a:pPr eaLnBrk="1" hangingPunct="1"/>
            <a:r>
              <a:rPr lang="en-US">
                <a:latin typeface="Arial" charset="0"/>
              </a:rPr>
              <a:t>increased by 5</a:t>
            </a:r>
            <a:r>
              <a:rPr lang="en-US">
                <a:latin typeface="Helvetica" charset="0"/>
              </a:rPr>
              <a:t>%</a:t>
            </a:r>
            <a:r>
              <a:rPr lang="en-US">
                <a:latin typeface="Arial" charset="0"/>
              </a:rPr>
              <a:t>, where the distributions for both proton and antiproton are changed </a:t>
            </a:r>
          </a:p>
          <a:p>
            <a:pPr eaLnBrk="1" hangingPunct="1"/>
            <a:r>
              <a:rPr lang="en-US">
                <a:latin typeface="Arial" charset="0"/>
              </a:rPr>
              <a:t>While keeping the </a:t>
            </a:r>
            <a:r>
              <a:rPr lang="en-US">
                <a:latin typeface="Helvetica" charset="0"/>
              </a:rPr>
              <a:t>d(x)/u(x) </a:t>
            </a:r>
            <a:r>
              <a:rPr lang="en-US">
                <a:latin typeface="Arial" charset="0"/>
              </a:rPr>
              <a:t>and</a:t>
            </a:r>
            <a:r>
              <a:rPr lang="en-US">
                <a:latin typeface="Helvetica" charset="0"/>
              </a:rPr>
              <a:t>  d(x)/ u(x)</a:t>
            </a:r>
            <a:r>
              <a:rPr lang="en-US">
                <a:latin typeface="Arial" charset="0"/>
              </a:rPr>
              <a:t>constant. Then the rapidity of</a:t>
            </a:r>
            <a:r>
              <a:rPr lang="en-US">
                <a:latin typeface="Helvetica" charset="0"/>
              </a:rPr>
              <a:t> W </a:t>
            </a:r>
            <a:r>
              <a:rPr lang="en-US">
                <a:latin typeface="Arial" charset="0"/>
              </a:rPr>
              <a:t>boson is reconstructed</a:t>
            </a:r>
          </a:p>
          <a:p>
            <a:pPr eaLnBrk="1" hangingPunct="1"/>
            <a:r>
              <a:rPr lang="en-US">
                <a:latin typeface="Arial" charset="0"/>
              </a:rPr>
              <a:t>Again using our analysis method.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27A3A2D1-968F-5F4F-AE26-0E00F6C51481}" type="slidenum">
              <a:rPr lang="en-US" altLang="ko-KR"/>
              <a:pPr/>
              <a:t>22</a:t>
            </a:fld>
            <a:endParaRPr lang="en-US" altLang="ko-K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r>
              <a:rPr lang="en-US"/>
              <a:t>Showing only some of the largest sytstematics.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C9D91AEB-AB2B-114F-AE6E-F018F06ADE02}" type="slidenum">
              <a:rPr lang="en-US" altLang="ko-KR"/>
              <a:pPr/>
              <a:t>23</a:t>
            </a:fld>
            <a:endParaRPr lang="en-US" altLang="ko-K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900E172F-8F1D-4642-8596-ED6C06E08B30}" type="slidenum">
              <a:rPr lang="en-US" altLang="ko-KR"/>
              <a:pPr/>
              <a:t>24</a:t>
            </a:fld>
            <a:endParaRPr lang="en-US" altLang="ko-K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r>
              <a:rPr lang="en-US">
                <a:latin typeface="Arial" charset="0"/>
              </a:rPr>
              <a:t>Since this measure- ment depends on the width of the</a:t>
            </a:r>
            <a:r>
              <a:rPr lang="en-US">
                <a:latin typeface="Helvetica" charset="0"/>
              </a:rPr>
              <a:t> W </a:t>
            </a:r>
            <a:r>
              <a:rPr lang="en-US">
                <a:latin typeface="Arial" charset="0"/>
              </a:rPr>
              <a:t>, in particular for the highest</a:t>
            </a:r>
            <a:r>
              <a:rPr lang="en-US">
                <a:latin typeface="Helvetica" charset="0"/>
              </a:rPr>
              <a:t> yW </a:t>
            </a:r>
            <a:r>
              <a:rPr lang="en-US">
                <a:latin typeface="Arial" charset="0"/>
              </a:rPr>
              <a:t>bin, the bin centers account for the</a:t>
            </a:r>
            <a:r>
              <a:rPr lang="en-US">
                <a:latin typeface="Helvetica" charset="0"/>
              </a:rPr>
              <a:t> W </a:t>
            </a:r>
            <a:r>
              <a:rPr lang="en-US">
                <a:latin typeface="Arial" charset="0"/>
              </a:rPr>
              <a:t>rapidity and</a:t>
            </a:r>
            <a:r>
              <a:rPr lang="en-US">
                <a:latin typeface="Helvetica" charset="0"/>
              </a:rPr>
              <a:t> W </a:t>
            </a:r>
            <a:r>
              <a:rPr lang="en-US">
                <a:latin typeface="Arial" charset="0"/>
              </a:rPr>
              <a:t>mass range accepted in each bin. We correct the bin centers to the value of</a:t>
            </a:r>
            <a:r>
              <a:rPr lang="en-US">
                <a:latin typeface="Helvetica" charset="0"/>
              </a:rPr>
              <a:t> &lt; |yW | &gt; </a:t>
            </a:r>
            <a:r>
              <a:rPr lang="en-US">
                <a:latin typeface="Arial" charset="0"/>
              </a:rPr>
              <a:t>(average of</a:t>
            </a:r>
            <a:r>
              <a:rPr lang="en-US">
                <a:latin typeface="Helvetica" charset="0"/>
              </a:rPr>
              <a:t> W + </a:t>
            </a:r>
            <a:r>
              <a:rPr lang="en-US">
                <a:latin typeface="Arial" charset="0"/>
              </a:rPr>
              <a:t>and</a:t>
            </a:r>
            <a:r>
              <a:rPr lang="en-US">
                <a:latin typeface="Helvetica" charset="0"/>
              </a:rPr>
              <a:t> W − </a:t>
            </a:r>
            <a:r>
              <a:rPr lang="en-US">
                <a:latin typeface="Arial" charset="0"/>
              </a:rPr>
              <a:t>rapidities) for which the asymmetry is equal to the one for a fixed</a:t>
            </a:r>
            <a:r>
              <a:rPr lang="en-US">
                <a:latin typeface="Helvetica" charset="0"/>
              </a:rPr>
              <a:t> W </a:t>
            </a:r>
            <a:r>
              <a:rPr lang="en-US">
                <a:latin typeface="Arial" charset="0"/>
              </a:rPr>
              <a:t>mass of 80</a:t>
            </a:r>
            <a:r>
              <a:rPr lang="en-US">
                <a:latin typeface="Helvetica" charset="0"/>
              </a:rPr>
              <a:t>.</a:t>
            </a:r>
            <a:r>
              <a:rPr lang="en-US">
                <a:latin typeface="Arial" charset="0"/>
              </a:rPr>
              <a:t>403 GeV</a:t>
            </a:r>
            <a:r>
              <a:rPr lang="en-US">
                <a:latin typeface="Helvetica" charset="0"/>
              </a:rPr>
              <a:t>/</a:t>
            </a:r>
            <a:r>
              <a:rPr lang="en-US">
                <a:latin typeface="Arial" charset="0"/>
              </a:rPr>
              <a:t>c</a:t>
            </a:r>
            <a:r>
              <a:rPr lang="en-US">
                <a:latin typeface="Helvetica" charset="0"/>
              </a:rPr>
              <a:t>2 </a:t>
            </a:r>
            <a:r>
              <a:rPr lang="en-US">
                <a:latin typeface="Arial" charset="0"/>
              </a:rPr>
              <a:t>. </a:t>
            </a:r>
            <a:endParaRPr lang="en-US">
              <a:latin typeface="Helvetica"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8623AC3-D141-D84F-B989-8D046AC58707}" type="datetime4">
              <a:rPr lang="en-US" smtClean="0"/>
              <a:pPr/>
              <a:t>April 19, 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smtClean="0"/>
              <a:t>DIS2010</a:t>
            </a: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8870EAB-BD26-E848-B7CA-92817182104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77783C-C06C-2344-A9F5-910637B4CD02}" type="datetime4">
              <a:rPr lang="en-US" smtClean="0"/>
              <a:pPr/>
              <a:t>April 19, 2010</a:t>
            </a:fld>
            <a:endParaRPr lang="en-US"/>
          </a:p>
        </p:txBody>
      </p:sp>
      <p:sp>
        <p:nvSpPr>
          <p:cNvPr id="5" name="Footer Placeholder 4"/>
          <p:cNvSpPr>
            <a:spLocks noGrp="1"/>
          </p:cNvSpPr>
          <p:nvPr>
            <p:ph type="ftr" sz="quarter" idx="11"/>
          </p:nvPr>
        </p:nvSpPr>
        <p:spPr/>
        <p:txBody>
          <a:bodyPr/>
          <a:lstStyle/>
          <a:p>
            <a:r>
              <a:rPr lang="en-US" smtClean="0"/>
              <a:t>DIS2010</a:t>
            </a:r>
            <a:endParaRPr lang="en-US"/>
          </a:p>
        </p:txBody>
      </p:sp>
      <p:sp>
        <p:nvSpPr>
          <p:cNvPr id="6" name="Slide Number Placeholder 5"/>
          <p:cNvSpPr>
            <a:spLocks noGrp="1"/>
          </p:cNvSpPr>
          <p:nvPr>
            <p:ph type="sldNum" sz="quarter" idx="12"/>
          </p:nvPr>
        </p:nvSpPr>
        <p:spPr/>
        <p:txBody>
          <a:bodyPr/>
          <a:lstStyle/>
          <a:p>
            <a:fld id="{18870EAB-BD26-E848-B7CA-9281718210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77A2643-3E3E-2B4B-8630-1B9EC8ECF285}" type="datetime4">
              <a:rPr lang="en-US" smtClean="0"/>
              <a:pPr/>
              <a:t>April 19, 2010</a:t>
            </a:fld>
            <a:endParaRPr lang="en-US"/>
          </a:p>
        </p:txBody>
      </p:sp>
      <p:sp>
        <p:nvSpPr>
          <p:cNvPr id="5" name="Footer Placeholder 4"/>
          <p:cNvSpPr>
            <a:spLocks noGrp="1"/>
          </p:cNvSpPr>
          <p:nvPr>
            <p:ph type="ftr" sz="quarter" idx="11"/>
          </p:nvPr>
        </p:nvSpPr>
        <p:spPr>
          <a:xfrm>
            <a:off x="457201" y="6248207"/>
            <a:ext cx="5573483" cy="365125"/>
          </a:xfrm>
        </p:spPr>
        <p:txBody>
          <a:bodyPr/>
          <a:lstStyle/>
          <a:p>
            <a:r>
              <a:rPr lang="en-US" smtClean="0"/>
              <a:t>DIS2010</a:t>
            </a: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8870EAB-BD26-E848-B7CA-92817182104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524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524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3657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657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B17F6E11-111A-3648-AEC3-836E78DAF680}" type="datetime4">
              <a:rPr lang="en-US" smtClean="0"/>
              <a:pPr>
                <a:defRPr/>
              </a:pPr>
              <a:t>April 19, 2010</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DIS2010</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865352F-0C3B-E84B-A873-827ED2F7FAD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524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524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85800" y="36576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fld id="{46B94C6A-B748-204B-B901-79139D6898CF}" type="datetime4">
              <a:rPr lang="en-US" smtClean="0"/>
              <a:pPr>
                <a:defRPr/>
              </a:pPr>
              <a:t>April 19, 2010</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DIS2010</a:t>
            </a: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EB7CD526-2D8A-214F-BBBC-97449F3B41E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64644CD-CC33-114E-88C4-4B717F398398}" type="datetime4">
              <a:rPr lang="en-US" smtClean="0"/>
              <a:pPr/>
              <a:t>April 19, 2010</a:t>
            </a:fld>
            <a:endParaRPr lang="en-US"/>
          </a:p>
        </p:txBody>
      </p:sp>
      <p:sp>
        <p:nvSpPr>
          <p:cNvPr id="5" name="Footer Placeholder 4"/>
          <p:cNvSpPr>
            <a:spLocks noGrp="1"/>
          </p:cNvSpPr>
          <p:nvPr>
            <p:ph type="ftr" sz="quarter" idx="11"/>
          </p:nvPr>
        </p:nvSpPr>
        <p:spPr/>
        <p:txBody>
          <a:bodyPr/>
          <a:lstStyle/>
          <a:p>
            <a:r>
              <a:rPr lang="en-US" smtClean="0"/>
              <a:t>DIS2010</a:t>
            </a: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8870EAB-BD26-E848-B7CA-928171821045}"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6C657E6-4ED6-1C4E-952B-F22EED572F95}" type="datetime4">
              <a:rPr lang="en-US" smtClean="0"/>
              <a:pPr/>
              <a:t>April 19, 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8870EAB-BD26-E848-B7CA-928171821045}" type="slidenum">
              <a:rPr lang="en-US" smtClean="0"/>
              <a:pPr/>
              <a:t>‹#›</a:t>
            </a:fld>
            <a:endParaRPr lang="en-US"/>
          </a:p>
        </p:txBody>
      </p:sp>
      <p:sp>
        <p:nvSpPr>
          <p:cNvPr id="14" name="Footer Placeholder 13"/>
          <p:cNvSpPr>
            <a:spLocks noGrp="1"/>
          </p:cNvSpPr>
          <p:nvPr>
            <p:ph type="ftr" sz="quarter" idx="12"/>
          </p:nvPr>
        </p:nvSpPr>
        <p:spPr/>
        <p:txBody>
          <a:bodyPr/>
          <a:lstStyle/>
          <a:p>
            <a:r>
              <a:rPr lang="en-US" smtClean="0"/>
              <a:t>DIS2010</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28AC10C-DE7A-C34C-B443-8D8DDDDB17E4}" type="datetime4">
              <a:rPr lang="en-US" smtClean="0"/>
              <a:pPr/>
              <a:t>April 19, 2010</a:t>
            </a:fld>
            <a:endParaRPr lang="en-US"/>
          </a:p>
        </p:txBody>
      </p:sp>
      <p:sp>
        <p:nvSpPr>
          <p:cNvPr id="10" name="Slide Number Placeholder 9"/>
          <p:cNvSpPr>
            <a:spLocks noGrp="1"/>
          </p:cNvSpPr>
          <p:nvPr>
            <p:ph type="sldNum" sz="quarter" idx="16"/>
          </p:nvPr>
        </p:nvSpPr>
        <p:spPr/>
        <p:txBody>
          <a:bodyPr rtlCol="0"/>
          <a:lstStyle/>
          <a:p>
            <a:fld id="{18870EAB-BD26-E848-B7CA-928171821045}" type="slidenum">
              <a:rPr lang="en-US" smtClean="0"/>
              <a:pPr/>
              <a:t>‹#›</a:t>
            </a:fld>
            <a:endParaRPr lang="en-US"/>
          </a:p>
        </p:txBody>
      </p:sp>
      <p:sp>
        <p:nvSpPr>
          <p:cNvPr id="12" name="Footer Placeholder 11"/>
          <p:cNvSpPr>
            <a:spLocks noGrp="1"/>
          </p:cNvSpPr>
          <p:nvPr>
            <p:ph type="ftr" sz="quarter" idx="17"/>
          </p:nvPr>
        </p:nvSpPr>
        <p:spPr/>
        <p:txBody>
          <a:bodyPr rtlCol="0"/>
          <a:lstStyle/>
          <a:p>
            <a:r>
              <a:rPr lang="en-US" smtClean="0"/>
              <a:t>DIS2010</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B4C11DF6-5D8D-4345-B7C5-5DF923D11C4E}" type="datetime4">
              <a:rPr lang="en-US" smtClean="0"/>
              <a:pPr/>
              <a:t>April 19, 2010</a:t>
            </a:fld>
            <a:endParaRPr lang="en-US"/>
          </a:p>
        </p:txBody>
      </p:sp>
      <p:sp>
        <p:nvSpPr>
          <p:cNvPr id="12" name="Slide Number Placeholder 11"/>
          <p:cNvSpPr>
            <a:spLocks noGrp="1"/>
          </p:cNvSpPr>
          <p:nvPr>
            <p:ph type="sldNum" sz="quarter" idx="16"/>
          </p:nvPr>
        </p:nvSpPr>
        <p:spPr/>
        <p:txBody>
          <a:bodyPr rtlCol="0"/>
          <a:lstStyle/>
          <a:p>
            <a:fld id="{18870EAB-BD26-E848-B7CA-928171821045}" type="slidenum">
              <a:rPr lang="en-US" smtClean="0"/>
              <a:pPr/>
              <a:t>‹#›</a:t>
            </a:fld>
            <a:endParaRPr lang="en-US"/>
          </a:p>
        </p:txBody>
      </p:sp>
      <p:sp>
        <p:nvSpPr>
          <p:cNvPr id="14" name="Footer Placeholder 13"/>
          <p:cNvSpPr>
            <a:spLocks noGrp="1"/>
          </p:cNvSpPr>
          <p:nvPr>
            <p:ph type="ftr" sz="quarter" idx="17"/>
          </p:nvPr>
        </p:nvSpPr>
        <p:spPr/>
        <p:txBody>
          <a:bodyPr rtlCol="0"/>
          <a:lstStyle/>
          <a:p>
            <a:r>
              <a:rPr lang="en-US" smtClean="0"/>
              <a:t>DIS2010</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971CA6B-E3EA-CB4B-95C4-6FA3E0C5236B}"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8870EAB-BD26-E848-B7CA-9281718210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3375E5-1FFA-174D-84A1-A475C62362FA}" type="datetime4">
              <a:rPr lang="en-US" smtClean="0"/>
              <a:pPr/>
              <a:t>April 19, 2010</a:t>
            </a:fld>
            <a:endParaRPr lang="en-US"/>
          </a:p>
        </p:txBody>
      </p:sp>
      <p:sp>
        <p:nvSpPr>
          <p:cNvPr id="3" name="Footer Placeholder 2"/>
          <p:cNvSpPr>
            <a:spLocks noGrp="1"/>
          </p:cNvSpPr>
          <p:nvPr>
            <p:ph type="ftr" sz="quarter" idx="11"/>
          </p:nvPr>
        </p:nvSpPr>
        <p:spPr/>
        <p:txBody>
          <a:bodyPr/>
          <a:lstStyle/>
          <a:p>
            <a:r>
              <a:rPr lang="en-US" smtClean="0"/>
              <a:t>DIS2010</a:t>
            </a: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8870EAB-BD26-E848-B7CA-9281718210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8AFC03B-D117-2B46-8358-50661BA7565D}" type="datetime4">
              <a:rPr lang="en-US" smtClean="0"/>
              <a:pPr/>
              <a:t>April 19, 2010</a:t>
            </a:fld>
            <a:endParaRPr lang="en-US"/>
          </a:p>
        </p:txBody>
      </p:sp>
      <p:sp>
        <p:nvSpPr>
          <p:cNvPr id="6" name="Footer Placeholder 5"/>
          <p:cNvSpPr>
            <a:spLocks noGrp="1"/>
          </p:cNvSpPr>
          <p:nvPr>
            <p:ph type="ftr" sz="quarter" idx="11"/>
          </p:nvPr>
        </p:nvSpPr>
        <p:spPr/>
        <p:txBody>
          <a:bodyPr/>
          <a:lstStyle/>
          <a:p>
            <a:r>
              <a:rPr lang="en-US" smtClean="0"/>
              <a:t>DIS2010</a:t>
            </a: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8870EAB-BD26-E848-B7CA-928171821045}"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EB9DA3D-B05E-F749-838C-3940C1E58F5A}" type="datetime4">
              <a:rPr lang="en-US" smtClean="0"/>
              <a:pPr/>
              <a:t>April 19, 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8870EAB-BD26-E848-B7CA-928171821045}"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smtClean="0"/>
              <a:t>DIS2010</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7356436" y="6248400"/>
            <a:ext cx="1406564" cy="365125"/>
          </a:xfrm>
          <a:prstGeom prst="rect">
            <a:avLst/>
          </a:prstGeom>
        </p:spPr>
        <p:txBody>
          <a:bodyPr vert="horz" anchor="ctr" anchorCtr="0"/>
          <a:lstStyle>
            <a:lvl1pPr algn="l" eaLnBrk="1" latinLnBrk="0" hangingPunct="1">
              <a:defRPr kumimoji="0" sz="1400">
                <a:solidFill>
                  <a:schemeClr val="tx2"/>
                </a:solidFill>
              </a:defRPr>
            </a:lvl1pPr>
          </a:lstStyle>
          <a:p>
            <a:fld id="{62B9DD08-1998-9E4A-86FF-6F7031E68036}" type="datetime4">
              <a:rPr lang="en-US" smtClean="0"/>
              <a:pPr/>
              <a:t>April 19, 2010</a:t>
            </a:fld>
            <a:endParaRPr lang="en-US"/>
          </a:p>
        </p:txBody>
      </p:sp>
      <p:sp>
        <p:nvSpPr>
          <p:cNvPr id="3" name="Footer Placeholder 2"/>
          <p:cNvSpPr>
            <a:spLocks noGrp="1"/>
          </p:cNvSpPr>
          <p:nvPr>
            <p:ph type="ftr" sz="quarter" idx="3"/>
          </p:nvPr>
        </p:nvSpPr>
        <p:spPr>
          <a:xfrm>
            <a:off x="533401" y="6248400"/>
            <a:ext cx="1462404" cy="365125"/>
          </a:xfrm>
          <a:prstGeom prst="rect">
            <a:avLst/>
          </a:prstGeom>
        </p:spPr>
        <p:txBody>
          <a:bodyPr vert="horz" anchor="ctr"/>
          <a:lstStyle>
            <a:lvl1pPr algn="r" eaLnBrk="1" latinLnBrk="0" hangingPunct="1">
              <a:defRPr kumimoji="0" sz="1400">
                <a:solidFill>
                  <a:schemeClr val="tx2"/>
                </a:solidFill>
              </a:defRPr>
            </a:lvl1pPr>
          </a:lstStyle>
          <a:p>
            <a:r>
              <a:rPr lang="en-US" dirty="0" smtClean="0"/>
              <a:t>DIS2010</a:t>
            </a:r>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8870EAB-BD26-E848-B7CA-92817182104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5.pdf"/><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df"/><Relationship Id="rId5" Type="http://schemas.openxmlformats.org/officeDocument/2006/relationships/image" Target="../media/image20.png"/><Relationship Id="rId6" Type="http://schemas.openxmlformats.org/officeDocument/2006/relationships/image" Target="../media/image21.png"/><Relationship Id="rId1" Type="http://schemas.openxmlformats.org/officeDocument/2006/relationships/slideLayout" Target="../slideLayouts/slideLayout6.xml"/><Relationship Id="rId2" Type="http://schemas.openxmlformats.org/officeDocument/2006/relationships/image" Target="../media/image17.pdf"/></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df"/><Relationship Id="rId5" Type="http://schemas.openxmlformats.org/officeDocument/2006/relationships/image" Target="../media/image25.png"/><Relationship Id="rId6" Type="http://schemas.openxmlformats.org/officeDocument/2006/relationships/image" Target="../media/image26.pdf"/><Relationship Id="rId7" Type="http://schemas.openxmlformats.org/officeDocument/2006/relationships/image" Target="../media/image27.png"/><Relationship Id="rId1" Type="http://schemas.openxmlformats.org/officeDocument/2006/relationships/slideLayout" Target="../slideLayouts/slideLayout6.xml"/><Relationship Id="rId2" Type="http://schemas.openxmlformats.org/officeDocument/2006/relationships/image" Target="../media/image22.pdf"/></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df"/><Relationship Id="rId5" Type="http://schemas.openxmlformats.org/officeDocument/2006/relationships/image" Target="../media/image31.png"/><Relationship Id="rId6" Type="http://schemas.openxmlformats.org/officeDocument/2006/relationships/image" Target="../media/image32.pdf"/><Relationship Id="rId7" Type="http://schemas.openxmlformats.org/officeDocument/2006/relationships/image" Target="../media/image33.png"/><Relationship Id="rId1" Type="http://schemas.openxmlformats.org/officeDocument/2006/relationships/slideLayout" Target="../slideLayouts/slideLayout6.xml"/><Relationship Id="rId2" Type="http://schemas.openxmlformats.org/officeDocument/2006/relationships/image" Target="../media/image28.pd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df"/><Relationship Id="rId4" Type="http://schemas.openxmlformats.org/officeDocument/2006/relationships/image" Target="../media/image36.png"/><Relationship Id="rId5" Type="http://schemas.openxmlformats.org/officeDocument/2006/relationships/image" Target="../media/image37.pdf"/><Relationship Id="rId6" Type="http://schemas.openxmlformats.org/officeDocument/2006/relationships/image" Target="../media/image38.png"/><Relationship Id="rId1" Type="http://schemas.openxmlformats.org/officeDocument/2006/relationships/slideLayout" Target="../slideLayouts/slideLayout6.xml"/><Relationship Id="rId2"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df"/><Relationship Id="rId5" Type="http://schemas.openxmlformats.org/officeDocument/2006/relationships/image" Target="../media/image41.png"/><Relationship Id="rId6" Type="http://schemas.openxmlformats.org/officeDocument/2006/relationships/image" Target="../media/image42.pdf"/><Relationship Id="rId7" Type="http://schemas.openxmlformats.org/officeDocument/2006/relationships/image" Target="../media/image43.png"/><Relationship Id="rId8" Type="http://schemas.openxmlformats.org/officeDocument/2006/relationships/image" Target="../media/image44.pdf"/><Relationship Id="rId9" Type="http://schemas.openxmlformats.org/officeDocument/2006/relationships/image" Target="../media/image45.png"/><Relationship Id="rId10" Type="http://schemas.openxmlformats.org/officeDocument/2006/relationships/image" Target="../media/image46.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48.png"/><Relationship Id="rId5" Type="http://schemas.openxmlformats.org/officeDocument/2006/relationships/oleObject" Target="../embeddings/Microsoft_Equation1.bin"/><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51.png"/><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6" Type="http://schemas.openxmlformats.org/officeDocument/2006/relationships/image" Target="../media/image55.png"/><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5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9.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0.jpeg"/></Relationships>
</file>

<file path=ppt/slides/_rels/slide29.xml.rels><?xml version="1.0" encoding="UTF-8" standalone="yes"?>
<Relationships xmlns="http://schemas.openxmlformats.org/package/2006/relationships"><Relationship Id="rId3" Type="http://schemas.openxmlformats.org/officeDocument/2006/relationships/image" Target="../media/image62.jpeg"/><Relationship Id="rId4" Type="http://schemas.openxmlformats.org/officeDocument/2006/relationships/image" Target="../media/image63.jpeg"/><Relationship Id="rId1" Type="http://schemas.openxmlformats.org/officeDocument/2006/relationships/slideLayout" Target="../slideLayouts/slideLayout13.xml"/><Relationship Id="rId2" Type="http://schemas.openxmlformats.org/officeDocument/2006/relationships/image" Target="../media/image61.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df"/><Relationship Id="rId5" Type="http://schemas.openxmlformats.org/officeDocument/2006/relationships/image" Target="../media/image67.png"/><Relationship Id="rId6" Type="http://schemas.openxmlformats.org/officeDocument/2006/relationships/image" Target="../media/image68.pdf"/><Relationship Id="rId7" Type="http://schemas.openxmlformats.org/officeDocument/2006/relationships/image" Target="../media/image69.png"/><Relationship Id="rId1" Type="http://schemas.openxmlformats.org/officeDocument/2006/relationships/slideLayout" Target="../slideLayouts/slideLayout6.xml"/><Relationship Id="rId2" Type="http://schemas.openxmlformats.org/officeDocument/2006/relationships/image" Target="../media/image64.pd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df"/><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df"/><Relationship Id="rId5"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 and LEPTON ASYMMETRIES at the TEVATRON</a:t>
            </a:r>
            <a:endParaRPr lang="en-US" dirty="0"/>
          </a:p>
        </p:txBody>
      </p:sp>
      <p:sp>
        <p:nvSpPr>
          <p:cNvPr id="3" name="Subtitle 2"/>
          <p:cNvSpPr>
            <a:spLocks noGrp="1"/>
          </p:cNvSpPr>
          <p:nvPr>
            <p:ph type="subTitle" idx="1"/>
          </p:nvPr>
        </p:nvSpPr>
        <p:spPr/>
        <p:txBody>
          <a:bodyPr/>
          <a:lstStyle/>
          <a:p>
            <a:r>
              <a:rPr lang="en-US" dirty="0" smtClean="0"/>
              <a:t>Heidi Schellman for CDF, D0</a:t>
            </a:r>
            <a:endParaRPr lang="en-US" dirty="0"/>
          </a:p>
        </p:txBody>
      </p:sp>
      <p:sp>
        <p:nvSpPr>
          <p:cNvPr id="4" name="Date Placeholder 3"/>
          <p:cNvSpPr>
            <a:spLocks noGrp="1"/>
          </p:cNvSpPr>
          <p:nvPr>
            <p:ph type="dt" sz="half" idx="10"/>
          </p:nvPr>
        </p:nvSpPr>
        <p:spPr/>
        <p:txBody>
          <a:bodyPr/>
          <a:lstStyle/>
          <a:p>
            <a:fld id="{2D136B7F-74E6-7B4C-A9A8-65BAAB2DD323}" type="datetime4">
              <a:rPr lang="en-US" smtClean="0"/>
              <a:pPr/>
              <a:t>April 19, 2010</a:t>
            </a:fld>
            <a:endParaRPr lang="en-US"/>
          </a:p>
        </p:txBody>
      </p:sp>
      <p:sp>
        <p:nvSpPr>
          <p:cNvPr id="6" name="Footer Placeholder 5"/>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lstStyle/>
          <a:p>
            <a:fld id="{18870EAB-BD26-E848-B7CA-928171821045}"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t>
            </a:r>
            <a:r>
              <a:rPr lang="en-US" dirty="0" err="1" smtClean="0">
                <a:sym typeface="Wingdings"/>
              </a:rPr>
              <a:t></a:t>
            </a:r>
            <a:r>
              <a:rPr lang="en-US" dirty="0" err="1" smtClean="0">
                <a:latin typeface="Symbol" charset="2"/>
                <a:cs typeface="Symbol" charset="2"/>
              </a:rPr>
              <a:t>mn</a:t>
            </a:r>
            <a:endParaRPr lang="en-US" dirty="0">
              <a:latin typeface="Symbol" charset="2"/>
              <a:cs typeface="Symbol" charset="2"/>
            </a:endParaRPr>
          </a:p>
        </p:txBody>
      </p:sp>
      <p:sp>
        <p:nvSpPr>
          <p:cNvPr id="3" name="Date Placeholder 2"/>
          <p:cNvSpPr>
            <a:spLocks noGrp="1"/>
          </p:cNvSpPr>
          <p:nvPr>
            <p:ph type="dt" sz="half" idx="10"/>
          </p:nvPr>
        </p:nvSpPr>
        <p:spPr/>
        <p:txBody>
          <a:bodyPr/>
          <a:lstStyle/>
          <a:p>
            <a:fld id="{EE9365B7-168B-1F46-8E99-7E48FA32D48E}"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normAutofit fontScale="85000" lnSpcReduction="20000"/>
          </a:bodyPr>
          <a:lstStyle/>
          <a:p>
            <a:fld id="{18870EAB-BD26-E848-B7CA-928171821045}" type="slidenum">
              <a:rPr lang="en-US" smtClean="0"/>
              <a:pPr/>
              <a:t>10</a:t>
            </a:fld>
            <a:endParaRPr lang="en-US"/>
          </a:p>
        </p:txBody>
      </p:sp>
      <p:sp>
        <p:nvSpPr>
          <p:cNvPr id="6" name="Content Placeholder 5"/>
          <p:cNvSpPr>
            <a:spLocks noGrp="1"/>
          </p:cNvSpPr>
          <p:nvPr>
            <p:ph sz="quarter" idx="1"/>
          </p:nvPr>
        </p:nvSpPr>
        <p:spPr/>
        <p:txBody>
          <a:bodyPr>
            <a:normAutofit lnSpcReduction="10000"/>
          </a:bodyPr>
          <a:lstStyle/>
          <a:p>
            <a:r>
              <a:rPr lang="en-US" dirty="0" smtClean="0"/>
              <a:t>Advantages</a:t>
            </a:r>
          </a:p>
          <a:p>
            <a:pPr lvl="1"/>
            <a:r>
              <a:rPr lang="en-US" dirty="0" smtClean="0"/>
              <a:t>Lower trigger thresholds</a:t>
            </a:r>
          </a:p>
          <a:p>
            <a:pPr lvl="1"/>
            <a:r>
              <a:rPr lang="en-US" dirty="0" smtClean="0"/>
              <a:t>Much lower charge misidentification rate</a:t>
            </a:r>
          </a:p>
          <a:p>
            <a:pPr lvl="1"/>
            <a:r>
              <a:rPr lang="en-US" dirty="0" smtClean="0"/>
              <a:t>A different channel than previous </a:t>
            </a:r>
            <a:r>
              <a:rPr lang="en-US" dirty="0" err="1" smtClean="0"/>
              <a:t>W</a:t>
            </a:r>
            <a:r>
              <a:rPr lang="en-US" dirty="0" err="1" smtClean="0">
                <a:sym typeface="Wingdings"/>
              </a:rPr>
              <a:t>e</a:t>
            </a:r>
            <a:r>
              <a:rPr lang="en-US" i="1" dirty="0" err="1" smtClean="0">
                <a:latin typeface="Symbol" charset="2"/>
                <a:cs typeface="Symbol" charset="2"/>
                <a:sym typeface="Wingdings"/>
              </a:rPr>
              <a:t>n</a:t>
            </a:r>
            <a:r>
              <a:rPr lang="en-US" dirty="0" smtClean="0">
                <a:sym typeface="Wingdings"/>
              </a:rPr>
              <a:t> measurements</a:t>
            </a:r>
          </a:p>
          <a:p>
            <a:r>
              <a:rPr lang="en-US" dirty="0" smtClean="0">
                <a:sym typeface="Wingdings"/>
              </a:rPr>
              <a:t>Disadvantages</a:t>
            </a:r>
          </a:p>
          <a:p>
            <a:pPr lvl="1"/>
            <a:r>
              <a:rPr lang="en-US" dirty="0" smtClean="0">
                <a:sym typeface="Wingdings"/>
              </a:rPr>
              <a:t>Worse momentum resolution at high momentum</a:t>
            </a:r>
          </a:p>
          <a:p>
            <a:pPr lvl="2"/>
            <a:r>
              <a:rPr lang="en-US" dirty="0" smtClean="0">
                <a:sym typeface="Wingdings"/>
              </a:rPr>
              <a:t>(not an issue for this measurement)</a:t>
            </a:r>
          </a:p>
          <a:p>
            <a:pPr lvl="1"/>
            <a:r>
              <a:rPr lang="en-US" dirty="0" smtClean="0">
                <a:sym typeface="Wingdings"/>
              </a:rPr>
              <a:t>Angular coverage out to </a:t>
            </a:r>
            <a:r>
              <a:rPr lang="en-US" sz="3200" dirty="0" err="1" smtClean="0">
                <a:latin typeface="Symbol" charset="2"/>
                <a:cs typeface="Symbol" charset="2"/>
                <a:sym typeface="Wingdings"/>
              </a:rPr>
              <a:t>h</a:t>
            </a:r>
            <a:r>
              <a:rPr lang="en-US" sz="3200" dirty="0" smtClean="0">
                <a:sym typeface="Wingdings"/>
              </a:rPr>
              <a:t> = </a:t>
            </a:r>
            <a:r>
              <a:rPr lang="en-US" sz="3200" i="1" dirty="0" err="1" smtClean="0">
                <a:latin typeface="Times"/>
                <a:cs typeface="Times"/>
                <a:sym typeface="Wingdings"/>
              </a:rPr>
              <a:t>y</a:t>
            </a:r>
            <a:r>
              <a:rPr lang="en-US" sz="3200" baseline="-25000" dirty="0" err="1" smtClean="0">
                <a:latin typeface="Symbol" charset="2"/>
                <a:cs typeface="Symbol" charset="2"/>
                <a:sym typeface="Wingdings"/>
              </a:rPr>
              <a:t>m</a:t>
            </a:r>
            <a:r>
              <a:rPr lang="en-US" sz="3200" dirty="0" smtClean="0">
                <a:sym typeface="Wingdings"/>
              </a:rPr>
              <a:t> </a:t>
            </a:r>
            <a:r>
              <a:rPr lang="en-US" dirty="0" smtClean="0">
                <a:sym typeface="Wingdings"/>
              </a:rPr>
              <a:t>of 2.0 instead of 3.2 for electrons.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
            </a:r>
            <a:r>
              <a:rPr lang="en-US" baseline="-25000" dirty="0" smtClean="0"/>
              <a:t>T</a:t>
            </a:r>
            <a:r>
              <a:rPr lang="en-US" dirty="0" smtClean="0"/>
              <a:t> distribution for </a:t>
            </a:r>
            <a:r>
              <a:rPr lang="en-US" dirty="0" err="1" smtClean="0"/>
              <a:t>W</a:t>
            </a:r>
            <a:r>
              <a:rPr lang="en-US" dirty="0" err="1" smtClean="0">
                <a:sym typeface="Wingdings"/>
              </a:rPr>
              <a:t></a:t>
            </a:r>
            <a:r>
              <a:rPr lang="en-US" dirty="0" err="1" smtClean="0">
                <a:latin typeface="Symbol" charset="2"/>
                <a:cs typeface="Symbol" charset="2"/>
              </a:rPr>
              <a:t>mn</a:t>
            </a:r>
            <a:r>
              <a:rPr lang="en-US" dirty="0" smtClean="0"/>
              <a:t> events</a:t>
            </a:r>
            <a:endParaRPr lang="en-US" dirty="0"/>
          </a:p>
        </p:txBody>
      </p:sp>
      <p:sp>
        <p:nvSpPr>
          <p:cNvPr id="8" name="Content Placeholder 7"/>
          <p:cNvSpPr>
            <a:spLocks noGrp="1"/>
          </p:cNvSpPr>
          <p:nvPr>
            <p:ph sz="quarter" idx="1"/>
          </p:nvPr>
        </p:nvSpPr>
        <p:spPr>
          <a:xfrm>
            <a:off x="216118" y="1803206"/>
            <a:ext cx="3886200" cy="4572000"/>
          </a:xfrm>
        </p:spPr>
        <p:txBody>
          <a:bodyPr/>
          <a:lstStyle/>
          <a:p>
            <a:r>
              <a:rPr lang="en-US" dirty="0" err="1" smtClean="0"/>
              <a:t>Muon</a:t>
            </a:r>
            <a:r>
              <a:rPr lang="en-US" dirty="0" smtClean="0"/>
              <a:t> selection</a:t>
            </a:r>
          </a:p>
          <a:p>
            <a:pPr lvl="1"/>
            <a:r>
              <a:rPr lang="en-US" dirty="0" err="1" smtClean="0"/>
              <a:t>p</a:t>
            </a:r>
            <a:r>
              <a:rPr lang="en-US" baseline="-25000" dirty="0" err="1" smtClean="0"/>
              <a:t>T</a:t>
            </a:r>
            <a:r>
              <a:rPr lang="en-US" dirty="0" err="1" smtClean="0"/>
              <a:t>(</a:t>
            </a:r>
            <a:r>
              <a:rPr lang="en-US" dirty="0" err="1" smtClean="0">
                <a:latin typeface="Symbol" charset="2"/>
                <a:cs typeface="Symbol" charset="2"/>
              </a:rPr>
              <a:t>m</a:t>
            </a:r>
            <a:r>
              <a:rPr lang="en-US" dirty="0" smtClean="0"/>
              <a:t>) &gt; 20 GeV</a:t>
            </a:r>
          </a:p>
          <a:p>
            <a:pPr lvl="1"/>
            <a:r>
              <a:rPr lang="en-US" dirty="0" smtClean="0"/>
              <a:t>|</a:t>
            </a:r>
            <a:r>
              <a:rPr lang="en-US" dirty="0" err="1" smtClean="0">
                <a:latin typeface="Symbol" charset="2"/>
                <a:cs typeface="Symbol" charset="2"/>
              </a:rPr>
              <a:t>h(m</a:t>
            </a:r>
            <a:r>
              <a:rPr lang="en-US" dirty="0" smtClean="0">
                <a:latin typeface="Symbol" charset="2"/>
                <a:cs typeface="Symbol" charset="2"/>
              </a:rPr>
              <a:t>)</a:t>
            </a:r>
            <a:r>
              <a:rPr lang="en-US" dirty="0" smtClean="0"/>
              <a:t>| &lt; 2</a:t>
            </a:r>
          </a:p>
          <a:p>
            <a:pPr lvl="1"/>
            <a:r>
              <a:rPr lang="en-US" dirty="0" smtClean="0"/>
              <a:t>Missing ET  &gt; 20 GeV</a:t>
            </a:r>
          </a:p>
          <a:p>
            <a:pPr lvl="1"/>
            <a:endParaRPr lang="en-US" dirty="0" smtClean="0"/>
          </a:p>
          <a:p>
            <a:pPr lvl="1">
              <a:buNone/>
            </a:pPr>
            <a:endParaRPr lang="en-US" dirty="0"/>
          </a:p>
        </p:txBody>
      </p:sp>
      <p:sp>
        <p:nvSpPr>
          <p:cNvPr id="3" name="Date Placeholder 2"/>
          <p:cNvSpPr>
            <a:spLocks noGrp="1"/>
          </p:cNvSpPr>
          <p:nvPr>
            <p:ph type="dt" sz="half" idx="15"/>
          </p:nvPr>
        </p:nvSpPr>
        <p:spPr/>
        <p:txBody>
          <a:bodyPr/>
          <a:lstStyle/>
          <a:p>
            <a:fld id="{C971CA6B-E3EA-CB4B-95C4-6FA3E0C5236B}" type="datetime4">
              <a:rPr lang="en-US" smtClean="0"/>
              <a:pPr/>
              <a:t>April 19, 2010</a:t>
            </a:fld>
            <a:endParaRPr lang="en-US"/>
          </a:p>
        </p:txBody>
      </p:sp>
      <p:sp>
        <p:nvSpPr>
          <p:cNvPr id="5" name="Slide Number Placeholder 4"/>
          <p:cNvSpPr>
            <a:spLocks noGrp="1"/>
          </p:cNvSpPr>
          <p:nvPr>
            <p:ph type="sldNum" sz="quarter" idx="16"/>
          </p:nvPr>
        </p:nvSpPr>
        <p:spPr/>
        <p:txBody>
          <a:bodyPr>
            <a:normAutofit fontScale="85000" lnSpcReduction="20000"/>
          </a:bodyPr>
          <a:lstStyle/>
          <a:p>
            <a:fld id="{18870EAB-BD26-E848-B7CA-928171821045}" type="slidenum">
              <a:rPr lang="en-US" smtClean="0"/>
              <a:pPr/>
              <a:t>11</a:t>
            </a:fld>
            <a:endParaRPr lang="en-US"/>
          </a:p>
        </p:txBody>
      </p:sp>
      <p:sp>
        <p:nvSpPr>
          <p:cNvPr id="4" name="Footer Placeholder 3"/>
          <p:cNvSpPr>
            <a:spLocks noGrp="1"/>
          </p:cNvSpPr>
          <p:nvPr>
            <p:ph type="ftr" sz="quarter" idx="17"/>
          </p:nvPr>
        </p:nvSpPr>
        <p:spPr/>
        <p:txBody>
          <a:bodyPr/>
          <a:lstStyle/>
          <a:p>
            <a:r>
              <a:rPr lang="en-US" smtClean="0"/>
              <a:t>DIS2010</a:t>
            </a:r>
            <a:endParaRPr lang="en-US"/>
          </a:p>
        </p:txBody>
      </p:sp>
      <p:pic>
        <p:nvPicPr>
          <p:cNvPr id="9" name="Picture 8" descr="MT_distribution.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3883344" y="2830693"/>
            <a:ext cx="5537754" cy="378283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Backgrounds for D0 </a:t>
            </a:r>
            <a:r>
              <a:rPr lang="en-US" dirty="0" err="1" smtClean="0"/>
              <a:t>W</a:t>
            </a:r>
            <a:r>
              <a:rPr lang="en-US" dirty="0" err="1" smtClean="0">
                <a:sym typeface="Wingdings"/>
              </a:rPr>
              <a:t></a:t>
            </a:r>
            <a:r>
              <a:rPr lang="en-US" dirty="0" err="1" smtClean="0">
                <a:latin typeface="Symbol" charset="2"/>
                <a:cs typeface="Symbol" charset="2"/>
              </a:rPr>
              <a:t>mn</a:t>
            </a:r>
            <a:endParaRPr lang="en-US" dirty="0">
              <a:latin typeface="Symbol" charset="2"/>
              <a:cs typeface="Symbol" charset="2"/>
            </a:endParaRPr>
          </a:p>
        </p:txBody>
      </p:sp>
      <p:sp>
        <p:nvSpPr>
          <p:cNvPr id="3" name="Date Placeholder 2"/>
          <p:cNvSpPr>
            <a:spLocks noGrp="1"/>
          </p:cNvSpPr>
          <p:nvPr>
            <p:ph type="dt" sz="half" idx="10"/>
          </p:nvPr>
        </p:nvSpPr>
        <p:spPr/>
        <p:txBody>
          <a:bodyPr/>
          <a:lstStyle/>
          <a:p>
            <a:fld id="{E33C5380-F0E2-654F-A3F2-922F58FD9D84}"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6" name="Slide Number Placeholder 5"/>
          <p:cNvSpPr>
            <a:spLocks noGrp="1"/>
          </p:cNvSpPr>
          <p:nvPr>
            <p:ph type="sldNum" sz="quarter" idx="12"/>
          </p:nvPr>
        </p:nvSpPr>
        <p:spPr/>
        <p:txBody>
          <a:bodyPr>
            <a:normAutofit fontScale="85000" lnSpcReduction="20000"/>
          </a:bodyPr>
          <a:lstStyle/>
          <a:p>
            <a:fld id="{5CAF58BB-8DAA-3C4E-9879-64616FF779A7}" type="slidenum">
              <a:rPr lang="en-US" smtClean="0"/>
              <a:pPr/>
              <a:t>12</a:t>
            </a:fld>
            <a:endParaRPr lang="en-US"/>
          </a:p>
        </p:txBody>
      </p:sp>
      <p:graphicFrame>
        <p:nvGraphicFramePr>
          <p:cNvPr id="5" name="Table 4"/>
          <p:cNvGraphicFramePr>
            <a:graphicFrameLocks noGrp="1"/>
          </p:cNvGraphicFramePr>
          <p:nvPr/>
        </p:nvGraphicFramePr>
        <p:xfrm>
          <a:off x="1209985" y="2054405"/>
          <a:ext cx="6724029" cy="2749190"/>
        </p:xfrm>
        <a:graphic>
          <a:graphicData uri="http://schemas.openxmlformats.org/drawingml/2006/table">
            <a:tbl>
              <a:tblPr firstRow="1" bandRow="1">
                <a:tableStyleId>{5C22544A-7EE6-4342-B048-85BDC9FD1C3A}</a:tableStyleId>
              </a:tblPr>
              <a:tblGrid>
                <a:gridCol w="2241343"/>
                <a:gridCol w="2241343"/>
                <a:gridCol w="2241343"/>
              </a:tblGrid>
              <a:tr h="549838">
                <a:tc>
                  <a:txBody>
                    <a:bodyPr/>
                    <a:lstStyle/>
                    <a:p>
                      <a:r>
                        <a:rPr lang="en-US" dirty="0" smtClean="0"/>
                        <a:t>Background</a:t>
                      </a:r>
                      <a:endParaRPr lang="en-US" dirty="0"/>
                    </a:p>
                  </a:txBody>
                  <a:tcPr/>
                </a:tc>
                <a:tc>
                  <a:txBody>
                    <a:bodyPr/>
                    <a:lstStyle/>
                    <a:p>
                      <a:r>
                        <a:rPr lang="en-US" dirty="0" smtClean="0"/>
                        <a:t>Run </a:t>
                      </a:r>
                      <a:r>
                        <a:rPr lang="en-US" dirty="0" err="1" smtClean="0"/>
                        <a:t>Iia</a:t>
                      </a:r>
                      <a:r>
                        <a:rPr lang="en-US" dirty="0" smtClean="0"/>
                        <a:t>  (low </a:t>
                      </a:r>
                      <a:r>
                        <a:rPr lang="en-US" dirty="0" err="1" smtClean="0"/>
                        <a:t>lum</a:t>
                      </a:r>
                      <a:r>
                        <a:rPr lang="en-US" dirty="0" smtClean="0"/>
                        <a:t>)</a:t>
                      </a:r>
                      <a:endParaRPr lang="en-US" dirty="0"/>
                    </a:p>
                  </a:txBody>
                  <a:tcPr/>
                </a:tc>
                <a:tc>
                  <a:txBody>
                    <a:bodyPr/>
                    <a:lstStyle/>
                    <a:p>
                      <a:r>
                        <a:rPr lang="en-US" dirty="0" smtClean="0"/>
                        <a:t>Run </a:t>
                      </a:r>
                      <a:r>
                        <a:rPr lang="en-US" dirty="0" err="1" smtClean="0"/>
                        <a:t>Iib</a:t>
                      </a:r>
                      <a:r>
                        <a:rPr lang="en-US" dirty="0" smtClean="0"/>
                        <a:t>  (high </a:t>
                      </a:r>
                      <a:r>
                        <a:rPr lang="en-US" dirty="0" err="1" smtClean="0"/>
                        <a:t>lum</a:t>
                      </a:r>
                      <a:r>
                        <a:rPr lang="en-US" dirty="0" smtClean="0"/>
                        <a:t>)</a:t>
                      </a:r>
                      <a:endParaRPr lang="en-US" dirty="0"/>
                    </a:p>
                  </a:txBody>
                  <a:tcPr/>
                </a:tc>
              </a:tr>
              <a:tr h="549838">
                <a:tc>
                  <a:txBody>
                    <a:bodyPr/>
                    <a:lstStyle/>
                    <a:p>
                      <a:r>
                        <a:rPr lang="en-US" dirty="0" err="1" smtClean="0"/>
                        <a:t>multijet</a:t>
                      </a:r>
                      <a:endParaRPr lang="en-US" dirty="0"/>
                    </a:p>
                  </a:txBody>
                  <a:tcPr/>
                </a:tc>
                <a:tc>
                  <a:txBody>
                    <a:bodyPr/>
                    <a:lstStyle/>
                    <a:p>
                      <a:r>
                        <a:rPr lang="en-US" dirty="0" smtClean="0"/>
                        <a:t>2±0.1%</a:t>
                      </a:r>
                      <a:endParaRPr lang="en-US" dirty="0"/>
                    </a:p>
                  </a:txBody>
                  <a:tcPr/>
                </a:tc>
                <a:tc>
                  <a:txBody>
                    <a:bodyPr/>
                    <a:lstStyle/>
                    <a:p>
                      <a:r>
                        <a:rPr lang="en-US" dirty="0" smtClean="0"/>
                        <a:t>2.4±0.1%</a:t>
                      </a:r>
                      <a:endParaRPr lang="en-US" dirty="0"/>
                    </a:p>
                  </a:txBody>
                  <a:tcPr/>
                </a:tc>
              </a:tr>
              <a:tr h="549838">
                <a:tc>
                  <a:txBody>
                    <a:bodyPr/>
                    <a:lstStyle/>
                    <a:p>
                      <a:r>
                        <a:rPr lang="en-US" dirty="0" smtClean="0">
                          <a:latin typeface="+mj-lt"/>
                        </a:rPr>
                        <a:t>W-&gt;</a:t>
                      </a:r>
                      <a:r>
                        <a:rPr lang="en-US" dirty="0" err="1" smtClean="0">
                          <a:latin typeface="+mj-lt"/>
                          <a:ea typeface="Wingdings"/>
                          <a:cs typeface="Wingdings"/>
                        </a:rPr>
                        <a:t>τ</a:t>
                      </a:r>
                      <a:r>
                        <a:rPr lang="en-US" dirty="0" err="1" smtClean="0">
                          <a:latin typeface="+mj-lt"/>
                          <a:ea typeface="Lucida Grande"/>
                          <a:cs typeface="Lucida Grande"/>
                        </a:rPr>
                        <a:t>ν</a:t>
                      </a:r>
                      <a:endParaRPr lang="en-US" dirty="0">
                        <a:latin typeface="+mj-lt"/>
                      </a:endParaRPr>
                    </a:p>
                  </a:txBody>
                  <a:tcPr/>
                </a:tc>
                <a:tc>
                  <a:txBody>
                    <a:bodyPr/>
                    <a:lstStyle/>
                    <a:p>
                      <a:r>
                        <a:rPr lang="en-US" dirty="0" smtClean="0"/>
                        <a:t>3±0.02%</a:t>
                      </a:r>
                      <a:endParaRPr lang="en-US" dirty="0"/>
                    </a:p>
                  </a:txBody>
                  <a:tcPr/>
                </a:tc>
                <a:tc>
                  <a:txBody>
                    <a:bodyPr/>
                    <a:lstStyle/>
                    <a:p>
                      <a:r>
                        <a:rPr lang="en-US" dirty="0" smtClean="0"/>
                        <a:t>3±0.03%</a:t>
                      </a:r>
                      <a:endParaRPr lang="en-US" dirty="0"/>
                    </a:p>
                  </a:txBody>
                  <a:tcPr/>
                </a:tc>
              </a:tr>
              <a:tr h="549838">
                <a:tc>
                  <a:txBody>
                    <a:bodyPr/>
                    <a:lstStyle/>
                    <a:p>
                      <a:r>
                        <a:rPr lang="en-US" dirty="0" smtClean="0">
                          <a:latin typeface="+mn-lt"/>
                        </a:rPr>
                        <a:t>Z</a:t>
                      </a:r>
                      <a:r>
                        <a:rPr lang="en-US" dirty="0" smtClean="0">
                          <a:latin typeface="+mn-lt"/>
                          <a:ea typeface="Wingdings"/>
                          <a:cs typeface="Wingdings"/>
                        </a:rPr>
                        <a:t>-&gt;</a:t>
                      </a:r>
                      <a:r>
                        <a:rPr lang="en-US" dirty="0" err="1" smtClean="0">
                          <a:latin typeface="+mn-lt"/>
                          <a:ea typeface="Wingdings"/>
                          <a:cs typeface="Wingdings"/>
                        </a:rPr>
                        <a:t>μ</a:t>
                      </a:r>
                      <a:r>
                        <a:rPr lang="en-US" dirty="0" err="1" smtClean="0">
                          <a:latin typeface="+mn-lt"/>
                          <a:ea typeface="Lucida Grande"/>
                          <a:cs typeface="Lucida Grande"/>
                        </a:rPr>
                        <a:t>μ</a:t>
                      </a:r>
                      <a:endParaRPr lang="en-US" dirty="0">
                        <a:latin typeface="+mn-lt"/>
                      </a:endParaRPr>
                    </a:p>
                  </a:txBody>
                  <a:tcPr/>
                </a:tc>
                <a:tc>
                  <a:txBody>
                    <a:bodyPr/>
                    <a:lstStyle/>
                    <a:p>
                      <a:r>
                        <a:rPr lang="en-US" dirty="0" smtClean="0"/>
                        <a:t>2.7±0.1%</a:t>
                      </a:r>
                      <a:endParaRPr lang="en-US" dirty="0"/>
                    </a:p>
                  </a:txBody>
                  <a:tcPr/>
                </a:tc>
                <a:tc>
                  <a:txBody>
                    <a:bodyPr/>
                    <a:lstStyle/>
                    <a:p>
                      <a:r>
                        <a:rPr lang="en-US" dirty="0" smtClean="0"/>
                        <a:t>3.1±0.01%</a:t>
                      </a:r>
                      <a:endParaRPr lang="en-US" dirty="0"/>
                    </a:p>
                  </a:txBody>
                  <a:tcPr/>
                </a:tc>
              </a:tr>
              <a:tr h="549838">
                <a:tc>
                  <a:txBody>
                    <a:bodyPr/>
                    <a:lstStyle/>
                    <a:p>
                      <a:r>
                        <a:rPr lang="en-US" dirty="0" smtClean="0">
                          <a:latin typeface="+mn-lt"/>
                        </a:rPr>
                        <a:t>Z</a:t>
                      </a:r>
                      <a:r>
                        <a:rPr lang="en-US" dirty="0" smtClean="0">
                          <a:latin typeface="+mn-lt"/>
                          <a:ea typeface="Wingdings"/>
                          <a:cs typeface="Wingdings"/>
                        </a:rPr>
                        <a:t>-&gt;</a:t>
                      </a:r>
                      <a:r>
                        <a:rPr lang="en-US" dirty="0" err="1" smtClean="0">
                          <a:latin typeface="+mn-lt"/>
                        </a:rPr>
                        <a:t>ττ</a:t>
                      </a:r>
                      <a:endParaRPr lang="en-US" dirty="0">
                        <a:latin typeface="+mn-lt"/>
                      </a:endParaRPr>
                    </a:p>
                  </a:txBody>
                  <a:tcPr/>
                </a:tc>
                <a:tc>
                  <a:txBody>
                    <a:bodyPr/>
                    <a:lstStyle/>
                    <a:p>
                      <a:r>
                        <a:rPr lang="en-US" dirty="0" smtClean="0"/>
                        <a:t>0.16±0.001%</a:t>
                      </a:r>
                      <a:endParaRPr lang="en-US" dirty="0"/>
                    </a:p>
                  </a:txBody>
                  <a:tcPr/>
                </a:tc>
                <a:tc>
                  <a:txBody>
                    <a:bodyPr/>
                    <a:lstStyle/>
                    <a:p>
                      <a:r>
                        <a:rPr lang="en-US" dirty="0" smtClean="0"/>
                        <a:t>0.18±0.002%</a:t>
                      </a:r>
                      <a:endParaRPr lang="en-US"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Charge misidentification</a:t>
            </a:r>
            <a:endParaRPr lang="en-US" dirty="0"/>
          </a:p>
        </p:txBody>
      </p:sp>
      <p:sp>
        <p:nvSpPr>
          <p:cNvPr id="3" name="Date Placeholder 2"/>
          <p:cNvSpPr>
            <a:spLocks noGrp="1"/>
          </p:cNvSpPr>
          <p:nvPr>
            <p:ph type="dt" sz="half" idx="10"/>
          </p:nvPr>
        </p:nvSpPr>
        <p:spPr/>
        <p:txBody>
          <a:bodyPr/>
          <a:lstStyle/>
          <a:p>
            <a:fld id="{C7F24BA5-E070-0240-8CF1-367C7B3828DD}"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8" name="Slide Number Placeholder 7"/>
          <p:cNvSpPr>
            <a:spLocks noGrp="1"/>
          </p:cNvSpPr>
          <p:nvPr>
            <p:ph type="sldNum" sz="quarter" idx="12"/>
          </p:nvPr>
        </p:nvSpPr>
        <p:spPr/>
        <p:txBody>
          <a:bodyPr>
            <a:normAutofit fontScale="85000" lnSpcReduction="20000"/>
          </a:bodyPr>
          <a:lstStyle/>
          <a:p>
            <a:fld id="{5CAF58BB-8DAA-3C4E-9879-64616FF779A7}" type="slidenum">
              <a:rPr lang="en-US" smtClean="0"/>
              <a:pPr/>
              <a:t>13</a:t>
            </a:fld>
            <a:endParaRPr lang="en-US"/>
          </a:p>
        </p:txBody>
      </p:sp>
      <p:pic>
        <p:nvPicPr>
          <p:cNvPr id="17410" name="Picture 2"/>
          <p:cNvPicPr>
            <a:picLocks noChangeAspect="1" noChangeArrowheads="1"/>
          </p:cNvPicPr>
          <p:nvPr/>
        </p:nvPicPr>
        <mc:AlternateContent>
          <mc:Choice xmlns:ma="http://schemas.microsoft.com/office/mac/drawingml/2008/main" Requires="ma">
            <p:blipFill>
              <a:blip r:embed="rId2"/>
              <a:srcRect/>
              <a:stretch>
                <a:fillRect/>
              </a:stretch>
            </p:blipFill>
          </mc:Choice>
          <mc:Fallback>
            <p:blipFill>
              <a:blip r:embed="rId3"/>
              <a:srcRect/>
              <a:stretch>
                <a:fillRect/>
              </a:stretch>
            </p:blipFill>
          </mc:Fallback>
        </mc:AlternateContent>
        <p:spPr bwMode="auto">
          <a:xfrm>
            <a:off x="2133600" y="1676400"/>
            <a:ext cx="4506913" cy="546100"/>
          </a:xfrm>
          <a:prstGeom prst="rect">
            <a:avLst/>
          </a:prstGeom>
          <a:noFill/>
        </p:spPr>
      </p:pic>
      <p:pic>
        <p:nvPicPr>
          <p:cNvPr id="17411" name="Picture 3"/>
          <p:cNvPicPr>
            <a:picLocks noChangeAspect="1" noChangeArrowheads="1"/>
          </p:cNvPicPr>
          <p:nvPr/>
        </p:nvPicPr>
        <mc:AlternateContent>
          <mc:Choice xmlns:ma="http://schemas.microsoft.com/office/mac/drawingml/2008/main" Requires="ma">
            <p:blipFill>
              <a:blip r:embed="rId4"/>
              <a:srcRect/>
              <a:stretch>
                <a:fillRect/>
              </a:stretch>
            </p:blipFill>
          </mc:Choice>
          <mc:Fallback>
            <p:blipFill>
              <a:blip r:embed="rId5"/>
              <a:srcRect/>
              <a:stretch>
                <a:fillRect/>
              </a:stretch>
            </p:blipFill>
          </mc:Fallback>
        </mc:AlternateContent>
        <p:spPr bwMode="auto">
          <a:xfrm>
            <a:off x="2487613" y="2540000"/>
            <a:ext cx="3103562" cy="741363"/>
          </a:xfrm>
          <a:prstGeom prst="rect">
            <a:avLst/>
          </a:prstGeom>
          <a:noFill/>
        </p:spPr>
      </p:pic>
      <p:sp>
        <p:nvSpPr>
          <p:cNvPr id="7" name="TextBox 6"/>
          <p:cNvSpPr txBox="1"/>
          <p:nvPr/>
        </p:nvSpPr>
        <p:spPr>
          <a:xfrm>
            <a:off x="235260" y="3516313"/>
            <a:ext cx="5105091" cy="2677656"/>
          </a:xfrm>
          <a:prstGeom prst="rect">
            <a:avLst/>
          </a:prstGeom>
          <a:noFill/>
        </p:spPr>
        <p:txBody>
          <a:bodyPr wrap="square" rtlCol="0">
            <a:spAutoFit/>
          </a:bodyPr>
          <a:lstStyle/>
          <a:p>
            <a:r>
              <a:rPr lang="en-US" sz="2400" dirty="0" smtClean="0"/>
              <a:t>Run </a:t>
            </a:r>
            <a:r>
              <a:rPr lang="en-US" sz="2400" dirty="0" err="1" smtClean="0"/>
              <a:t>IIa</a:t>
            </a:r>
            <a:r>
              <a:rPr lang="en-US" sz="2400" dirty="0" smtClean="0"/>
              <a:t>, 3 same-sign Z’s out of 48452</a:t>
            </a:r>
          </a:p>
          <a:p>
            <a:r>
              <a:rPr lang="en-US" sz="2400" dirty="0" smtClean="0"/>
              <a:t>Run </a:t>
            </a:r>
            <a:r>
              <a:rPr lang="en-US" sz="2400" dirty="0" err="1" smtClean="0"/>
              <a:t>IIb</a:t>
            </a:r>
            <a:r>
              <a:rPr lang="en-US" sz="2400" dirty="0" smtClean="0"/>
              <a:t>, 14 same-sign Z’s out of 120417</a:t>
            </a:r>
          </a:p>
          <a:p>
            <a:endParaRPr lang="en-US" sz="2400" dirty="0" smtClean="0"/>
          </a:p>
          <a:p>
            <a:r>
              <a:rPr lang="en-US" sz="2400" dirty="0" smtClean="0"/>
              <a:t>Negligible</a:t>
            </a:r>
          </a:p>
          <a:p>
            <a:endParaRPr lang="en-US" sz="2400" dirty="0" smtClean="0"/>
          </a:p>
          <a:p>
            <a:r>
              <a:rPr lang="en-US" sz="2400" dirty="0" smtClean="0"/>
              <a:t>D0 flips magnet polarity which  largely cancels detector asymmetries</a:t>
            </a:r>
            <a:endParaRPr lang="en-US" sz="2400" dirty="0"/>
          </a:p>
        </p:txBody>
      </p:sp>
      <p:grpSp>
        <p:nvGrpSpPr>
          <p:cNvPr id="5" name="Group 22"/>
          <p:cNvGrpSpPr>
            <a:grpSpLocks/>
          </p:cNvGrpSpPr>
          <p:nvPr/>
        </p:nvGrpSpPr>
        <p:grpSpPr bwMode="auto">
          <a:xfrm>
            <a:off x="5056188" y="3516313"/>
            <a:ext cx="3398838" cy="2840037"/>
            <a:chOff x="3006" y="635"/>
            <a:chExt cx="2141" cy="1789"/>
          </a:xfrm>
        </p:grpSpPr>
        <p:pic>
          <p:nvPicPr>
            <p:cNvPr id="10" name="Picture 23"/>
            <p:cNvPicPr>
              <a:picLocks noChangeAspect="1" noChangeArrowheads="1"/>
            </p:cNvPicPr>
            <p:nvPr/>
          </p:nvPicPr>
          <p:blipFill>
            <a:blip r:embed="rId6"/>
            <a:srcRect/>
            <a:stretch>
              <a:fillRect/>
            </a:stretch>
          </p:blipFill>
          <p:spPr bwMode="auto">
            <a:xfrm>
              <a:off x="3185" y="635"/>
              <a:ext cx="1862" cy="1693"/>
            </a:xfrm>
            <a:prstGeom prst="rect">
              <a:avLst/>
            </a:prstGeom>
            <a:noFill/>
            <a:ln w="9525">
              <a:noFill/>
              <a:round/>
              <a:headEnd/>
              <a:tailEnd/>
            </a:ln>
          </p:spPr>
        </p:pic>
        <p:sp>
          <p:nvSpPr>
            <p:cNvPr id="11" name="Text Box 24"/>
            <p:cNvSpPr txBox="1">
              <a:spLocks noChangeArrowheads="1"/>
            </p:cNvSpPr>
            <p:nvPr/>
          </p:nvSpPr>
          <p:spPr bwMode="auto">
            <a:xfrm>
              <a:off x="3006" y="1693"/>
              <a:ext cx="441" cy="210"/>
            </a:xfrm>
            <a:prstGeom prst="rect">
              <a:avLst/>
            </a:prstGeom>
            <a:noFill/>
            <a:ln w="9525">
              <a:noFill/>
              <a:round/>
              <a:headEnd/>
              <a:tailEnd/>
            </a:ln>
          </p:spPr>
          <p:txBody>
            <a:bodyPr wrap="none" lIns="90000" tIns="45000" rIns="90000" bIns="45000">
              <a:prstTxWarp prst="textNoShape">
                <a:avLst/>
              </a:prstTxWarp>
            </a:bodyPr>
            <a:lstStyle/>
            <a:p>
              <a:pPr>
                <a:buClr>
                  <a:srgbClr val="000000"/>
                </a:buClr>
                <a:buSzPct val="100000"/>
                <a:buFont typeface="Times New Roman" pitchFamily="2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zh-CN" sz="1600">
                  <a:solidFill>
                    <a:srgbClr val="FF0000"/>
                  </a:solidFill>
                </a:rPr>
                <a:t>Muon</a:t>
              </a:r>
            </a:p>
          </p:txBody>
        </p:sp>
        <p:sp>
          <p:nvSpPr>
            <p:cNvPr id="12" name="Text Box 25"/>
            <p:cNvSpPr txBox="1">
              <a:spLocks noChangeArrowheads="1"/>
            </p:cNvSpPr>
            <p:nvPr/>
          </p:nvSpPr>
          <p:spPr bwMode="auto">
            <a:xfrm>
              <a:off x="3686" y="2215"/>
              <a:ext cx="277" cy="210"/>
            </a:xfrm>
            <a:prstGeom prst="rect">
              <a:avLst/>
            </a:prstGeom>
            <a:noFill/>
            <a:ln w="9525">
              <a:noFill/>
              <a:round/>
              <a:headEnd/>
              <a:tailEnd/>
            </a:ln>
          </p:spPr>
          <p:txBody>
            <a:bodyPr wrap="none" lIns="90000" tIns="45000" rIns="90000" bIns="45000">
              <a:prstTxWarp prst="textNoShape">
                <a:avLst/>
              </a:prstTxWarp>
            </a:bodyPr>
            <a:lstStyle/>
            <a:p>
              <a:pPr>
                <a:buClr>
                  <a:srgbClr val="000000"/>
                </a:buClr>
                <a:buSzPct val="100000"/>
                <a:buFont typeface="Times New Roman" pitchFamily="2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zh-CN" sz="1600">
                  <a:solidFill>
                    <a:srgbClr val="FF0000"/>
                  </a:solidFill>
                </a:rPr>
                <a:t>Jet</a:t>
              </a:r>
            </a:p>
          </p:txBody>
        </p:sp>
        <p:sp>
          <p:nvSpPr>
            <p:cNvPr id="13" name="Text Box 26"/>
            <p:cNvSpPr txBox="1">
              <a:spLocks noChangeArrowheads="1"/>
            </p:cNvSpPr>
            <p:nvPr/>
          </p:nvSpPr>
          <p:spPr bwMode="auto">
            <a:xfrm>
              <a:off x="4706" y="809"/>
              <a:ext cx="441" cy="210"/>
            </a:xfrm>
            <a:prstGeom prst="rect">
              <a:avLst/>
            </a:prstGeom>
            <a:noFill/>
            <a:ln w="9525">
              <a:noFill/>
              <a:round/>
              <a:headEnd/>
              <a:tailEnd/>
            </a:ln>
          </p:spPr>
          <p:txBody>
            <a:bodyPr wrap="none" lIns="90000" tIns="45000" rIns="90000" bIns="45000">
              <a:prstTxWarp prst="textNoShape">
                <a:avLst/>
              </a:prstTxWarp>
            </a:bodyPr>
            <a:lstStyle/>
            <a:p>
              <a:pPr>
                <a:buClr>
                  <a:srgbClr val="000000"/>
                </a:buClr>
                <a:buSzPct val="100000"/>
                <a:buFont typeface="Times New Roman" pitchFamily="2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zh-CN" sz="1600">
                  <a:solidFill>
                    <a:srgbClr val="FF0000"/>
                  </a:solidFill>
                </a:rPr>
                <a:t>Muon</a:t>
              </a:r>
            </a:p>
          </p:txBody>
        </p:sp>
        <p:sp>
          <p:nvSpPr>
            <p:cNvPr id="14" name="Text Box 27"/>
            <p:cNvSpPr txBox="1">
              <a:spLocks noChangeArrowheads="1"/>
            </p:cNvSpPr>
            <p:nvPr/>
          </p:nvSpPr>
          <p:spPr bwMode="auto">
            <a:xfrm>
              <a:off x="4298" y="1308"/>
              <a:ext cx="447" cy="210"/>
            </a:xfrm>
            <a:prstGeom prst="rect">
              <a:avLst/>
            </a:prstGeom>
            <a:noFill/>
            <a:ln w="9525">
              <a:noFill/>
              <a:round/>
              <a:headEnd/>
              <a:tailEnd/>
            </a:ln>
          </p:spPr>
          <p:txBody>
            <a:bodyPr wrap="none" lIns="90000" tIns="45000" rIns="90000" bIns="45000">
              <a:prstTxWarp prst="textNoShape">
                <a:avLst/>
              </a:prstTxWarp>
            </a:bodyPr>
            <a:lstStyle/>
            <a:p>
              <a:pPr>
                <a:buClr>
                  <a:srgbClr val="000000"/>
                </a:buClr>
                <a:buSzPct val="100000"/>
                <a:buFont typeface="Times New Roman" pitchFamily="2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zh-CN" sz="1600">
                  <a:solidFill>
                    <a:srgbClr val="FF0000"/>
                  </a:solidFill>
                </a:rPr>
                <a:t>Track</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Momentum smearing correction</a:t>
            </a:r>
            <a:endParaRPr lang="en-US" dirty="0"/>
          </a:p>
        </p:txBody>
      </p:sp>
      <p:sp>
        <p:nvSpPr>
          <p:cNvPr id="3" name="Date Placeholder 2"/>
          <p:cNvSpPr>
            <a:spLocks noGrp="1"/>
          </p:cNvSpPr>
          <p:nvPr>
            <p:ph type="dt" sz="half" idx="10"/>
          </p:nvPr>
        </p:nvSpPr>
        <p:spPr/>
        <p:txBody>
          <a:bodyPr/>
          <a:lstStyle/>
          <a:p>
            <a:fld id="{4992FEFA-AE90-BC4C-80E4-007003CC5F17}"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8" name="Slide Number Placeholder 7"/>
          <p:cNvSpPr>
            <a:spLocks noGrp="1"/>
          </p:cNvSpPr>
          <p:nvPr>
            <p:ph type="sldNum" sz="quarter" idx="12"/>
          </p:nvPr>
        </p:nvSpPr>
        <p:spPr/>
        <p:txBody>
          <a:bodyPr>
            <a:normAutofit fontScale="85000" lnSpcReduction="20000"/>
          </a:bodyPr>
          <a:lstStyle/>
          <a:p>
            <a:fld id="{5CAF58BB-8DAA-3C4E-9879-64616FF779A7}" type="slidenum">
              <a:rPr lang="en-US" smtClean="0"/>
              <a:pPr/>
              <a:t>14</a:t>
            </a:fld>
            <a:endParaRPr lang="en-US"/>
          </a:p>
        </p:txBody>
      </p:sp>
      <p:pic>
        <p:nvPicPr>
          <p:cNvPr id="5" name="Picture 4" descr="E31F2b.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47108" y="1195502"/>
            <a:ext cx="3972983" cy="2690697"/>
          </a:xfrm>
          <a:prstGeom prst="rect">
            <a:avLst/>
          </a:prstGeom>
        </p:spPr>
      </p:pic>
      <p:pic>
        <p:nvPicPr>
          <p:cNvPr id="6" name="Picture 5" descr="E31F2d.eps"/>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4159448" y="1195502"/>
            <a:ext cx="4013002" cy="2717800"/>
          </a:xfrm>
          <a:prstGeom prst="rect">
            <a:avLst/>
          </a:prstGeom>
        </p:spPr>
      </p:pic>
      <p:pic>
        <p:nvPicPr>
          <p:cNvPr id="7" name="Picture 6" descr="E31F2f.eps"/>
          <p:cNvPicPr>
            <a:picLocks noChangeAspect="1"/>
          </p:cNvPicPr>
          <p:nvPr/>
        </p:nvPicPr>
        <mc:AlternateContent>
          <mc:Choice xmlns:ma="http://schemas.microsoft.com/office/mac/drawingml/2008/main" Requires="ma">
            <p:blipFill>
              <a:blip r:embed="rId6"/>
              <a:stretch>
                <a:fillRect/>
              </a:stretch>
            </p:blipFill>
          </mc:Choice>
          <mc:Fallback>
            <p:blipFill>
              <a:blip r:embed="rId7"/>
              <a:stretch>
                <a:fillRect/>
              </a:stretch>
            </p:blipFill>
          </mc:Fallback>
        </mc:AlternateContent>
        <p:spPr>
          <a:xfrm>
            <a:off x="122671" y="4001437"/>
            <a:ext cx="3678763" cy="2491437"/>
          </a:xfrm>
          <a:prstGeom prst="rect">
            <a:avLst/>
          </a:prstGeom>
        </p:spPr>
      </p:pic>
      <p:sp>
        <p:nvSpPr>
          <p:cNvPr id="9" name="TextBox 8"/>
          <p:cNvSpPr txBox="1"/>
          <p:nvPr/>
        </p:nvSpPr>
        <p:spPr>
          <a:xfrm>
            <a:off x="4035747" y="4001437"/>
            <a:ext cx="4727253" cy="2246769"/>
          </a:xfrm>
          <a:prstGeom prst="rect">
            <a:avLst/>
          </a:prstGeom>
          <a:noFill/>
        </p:spPr>
        <p:txBody>
          <a:bodyPr wrap="square" rtlCol="0">
            <a:spAutoFit/>
          </a:bodyPr>
          <a:lstStyle/>
          <a:p>
            <a:r>
              <a:rPr lang="en-US" sz="2000" dirty="0" smtClean="0"/>
              <a:t>Momentum smearing can cause events to migrate between PT bins</a:t>
            </a:r>
          </a:p>
          <a:p>
            <a:r>
              <a:rPr lang="en-US" sz="2000" dirty="0" smtClean="0"/>
              <a:t>Rapidity smearing is negligible.</a:t>
            </a:r>
          </a:p>
          <a:p>
            <a:endParaRPr lang="en-US" sz="2000" dirty="0" smtClean="0"/>
          </a:p>
          <a:p>
            <a:r>
              <a:rPr lang="en-US" sz="2000" dirty="0" smtClean="0"/>
              <a:t>Raw asymmetries are corrected for charge </a:t>
            </a:r>
            <a:r>
              <a:rPr lang="en-US" sz="2000" dirty="0" err="1" smtClean="0"/>
              <a:t>misid</a:t>
            </a:r>
            <a:r>
              <a:rPr lang="en-US" sz="2000" dirty="0" smtClean="0"/>
              <a:t>, backgrounds  and for momentum smearing to get the lepton asymmetry.</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Results compared to RESBOS+CTEQ6.6M</a:t>
            </a:r>
            <a:endParaRPr lang="en-US" sz="3600" dirty="0"/>
          </a:p>
        </p:txBody>
      </p:sp>
      <p:sp>
        <p:nvSpPr>
          <p:cNvPr id="3" name="Date Placeholder 2"/>
          <p:cNvSpPr>
            <a:spLocks noGrp="1"/>
          </p:cNvSpPr>
          <p:nvPr>
            <p:ph type="dt" sz="half" idx="10"/>
          </p:nvPr>
        </p:nvSpPr>
        <p:spPr/>
        <p:txBody>
          <a:bodyPr/>
          <a:lstStyle/>
          <a:p>
            <a:fld id="{BA8F2367-B292-8144-8245-3BDAD52BEF3F}"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11" name="Slide Number Placeholder 10"/>
          <p:cNvSpPr>
            <a:spLocks noGrp="1"/>
          </p:cNvSpPr>
          <p:nvPr>
            <p:ph type="sldNum" sz="quarter" idx="12"/>
          </p:nvPr>
        </p:nvSpPr>
        <p:spPr/>
        <p:txBody>
          <a:bodyPr>
            <a:normAutofit fontScale="85000" lnSpcReduction="20000"/>
          </a:bodyPr>
          <a:lstStyle/>
          <a:p>
            <a:fld id="{5CAF58BB-8DAA-3C4E-9879-64616FF779A7}" type="slidenum">
              <a:rPr lang="en-US" smtClean="0"/>
              <a:pPr/>
              <a:t>15</a:t>
            </a:fld>
            <a:endParaRPr lang="en-US"/>
          </a:p>
        </p:txBody>
      </p:sp>
      <p:pic>
        <p:nvPicPr>
          <p:cNvPr id="8" name="Picture 7" descr="E31F4a.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94216" y="946267"/>
            <a:ext cx="4263501" cy="2887451"/>
          </a:xfrm>
          <a:prstGeom prst="rect">
            <a:avLst/>
          </a:prstGeom>
        </p:spPr>
      </p:pic>
      <p:pic>
        <p:nvPicPr>
          <p:cNvPr id="9" name="Picture 8" descr="E31F4b.eps"/>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4504266" y="951202"/>
            <a:ext cx="4256216" cy="2882516"/>
          </a:xfrm>
          <a:prstGeom prst="rect">
            <a:avLst/>
          </a:prstGeom>
        </p:spPr>
      </p:pic>
      <p:pic>
        <p:nvPicPr>
          <p:cNvPr id="10" name="Picture 9" descr="E31F4c.eps"/>
          <p:cNvPicPr>
            <a:picLocks noChangeAspect="1"/>
          </p:cNvPicPr>
          <p:nvPr/>
        </p:nvPicPr>
        <mc:AlternateContent>
          <mc:Choice xmlns:ma="http://schemas.microsoft.com/office/mac/drawingml/2008/main" Requires="ma">
            <p:blipFill>
              <a:blip r:embed="rId6"/>
              <a:stretch>
                <a:fillRect/>
              </a:stretch>
            </p:blipFill>
          </mc:Choice>
          <mc:Fallback>
            <p:blipFill>
              <a:blip r:embed="rId7"/>
              <a:stretch>
                <a:fillRect/>
              </a:stretch>
            </p:blipFill>
          </mc:Fallback>
        </mc:AlternateContent>
        <p:spPr>
          <a:xfrm>
            <a:off x="294216" y="3716149"/>
            <a:ext cx="4474672" cy="3030466"/>
          </a:xfrm>
          <a:prstGeom prst="rect">
            <a:avLst/>
          </a:prstGeom>
        </p:spPr>
      </p:pic>
      <p:sp>
        <p:nvSpPr>
          <p:cNvPr id="12" name="TextBox 11"/>
          <p:cNvSpPr txBox="1"/>
          <p:nvPr/>
        </p:nvSpPr>
        <p:spPr>
          <a:xfrm>
            <a:off x="4768888" y="4295978"/>
            <a:ext cx="4375112" cy="1631216"/>
          </a:xfrm>
          <a:prstGeom prst="rect">
            <a:avLst/>
          </a:prstGeom>
          <a:noFill/>
        </p:spPr>
        <p:txBody>
          <a:bodyPr wrap="square" rtlCol="0">
            <a:spAutoFit/>
          </a:bodyPr>
          <a:lstStyle/>
          <a:p>
            <a:r>
              <a:rPr lang="en-US" sz="2000" dirty="0" smtClean="0"/>
              <a:t>3 </a:t>
            </a:r>
            <a:r>
              <a:rPr lang="en-US" sz="2000" dirty="0" err="1" smtClean="0"/>
              <a:t>muon</a:t>
            </a:r>
            <a:r>
              <a:rPr lang="en-US" sz="2000" dirty="0" smtClean="0"/>
              <a:t> PT bins, </a:t>
            </a:r>
            <a:r>
              <a:rPr lang="en-US" sz="2000" dirty="0" err="1" smtClean="0"/>
              <a:t>PT(</a:t>
            </a:r>
            <a:r>
              <a:rPr lang="en-US" sz="2000" dirty="0" err="1" smtClean="0">
                <a:latin typeface="Symbol" charset="2"/>
                <a:cs typeface="Symbol" charset="2"/>
              </a:rPr>
              <a:t>n</a:t>
            </a:r>
            <a:r>
              <a:rPr lang="en-US" sz="2000" dirty="0" smtClean="0"/>
              <a:t>) &gt; 20 GeV</a:t>
            </a:r>
          </a:p>
          <a:p>
            <a:endParaRPr lang="en-US" sz="2000" dirty="0" smtClean="0"/>
          </a:p>
          <a:p>
            <a:r>
              <a:rPr lang="en-US" sz="2000" dirty="0" smtClean="0"/>
              <a:t>Upper Left – </a:t>
            </a:r>
            <a:r>
              <a:rPr lang="en-US" sz="2000" dirty="0" err="1" smtClean="0"/>
              <a:t>PT(</a:t>
            </a:r>
            <a:r>
              <a:rPr lang="en-US" sz="2000" dirty="0" err="1" smtClean="0">
                <a:latin typeface="Symbol" charset="2"/>
                <a:cs typeface="Symbol" charset="2"/>
              </a:rPr>
              <a:t>m</a:t>
            </a:r>
            <a:r>
              <a:rPr lang="en-US" sz="2000" dirty="0" smtClean="0"/>
              <a:t>) &gt; 20 GeV</a:t>
            </a:r>
          </a:p>
          <a:p>
            <a:r>
              <a:rPr lang="en-US" sz="2000" dirty="0" smtClean="0"/>
              <a:t>Upper Right 20 GeV &lt; </a:t>
            </a:r>
            <a:r>
              <a:rPr lang="en-US" sz="2000" dirty="0" err="1" smtClean="0"/>
              <a:t>PT(</a:t>
            </a:r>
            <a:r>
              <a:rPr lang="en-US" sz="2000" dirty="0" err="1" smtClean="0">
                <a:latin typeface="Symbol" charset="2"/>
                <a:cs typeface="Symbol" charset="2"/>
              </a:rPr>
              <a:t>m</a:t>
            </a:r>
            <a:r>
              <a:rPr lang="en-US" sz="2000" dirty="0" smtClean="0"/>
              <a:t>) &lt; 35 GeV</a:t>
            </a:r>
          </a:p>
          <a:p>
            <a:r>
              <a:rPr lang="en-US" sz="2000" dirty="0" smtClean="0"/>
              <a:t>Lower Left </a:t>
            </a:r>
            <a:r>
              <a:rPr lang="en-US" sz="2000" dirty="0" err="1" smtClean="0"/>
              <a:t>PT(</a:t>
            </a:r>
            <a:r>
              <a:rPr lang="en-US" sz="2000" dirty="0" err="1" smtClean="0">
                <a:latin typeface="Symbol" charset="2"/>
                <a:cs typeface="Symbol" charset="2"/>
              </a:rPr>
              <a:t>m</a:t>
            </a:r>
            <a:r>
              <a:rPr lang="en-US" sz="2000" dirty="0" smtClean="0"/>
              <a:t>) &gt; 35 GeV</a:t>
            </a:r>
            <a:endParaRPr lang="en-US"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D0 conclusions	</a:t>
            </a:r>
            <a:endParaRPr lang="en-US" dirty="0"/>
          </a:p>
        </p:txBody>
      </p:sp>
      <p:sp>
        <p:nvSpPr>
          <p:cNvPr id="3" name="Date Placeholder 2"/>
          <p:cNvSpPr>
            <a:spLocks noGrp="1"/>
          </p:cNvSpPr>
          <p:nvPr>
            <p:ph type="dt" sz="half" idx="10"/>
          </p:nvPr>
        </p:nvSpPr>
        <p:spPr/>
        <p:txBody>
          <a:bodyPr/>
          <a:lstStyle/>
          <a:p>
            <a:fld id="{C971CA6B-E3EA-CB4B-95C4-6FA3E0C5236B}"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normAutofit fontScale="85000" lnSpcReduction="20000"/>
          </a:bodyPr>
          <a:lstStyle/>
          <a:p>
            <a:fld id="{18870EAB-BD26-E848-B7CA-928171821045}" type="slidenum">
              <a:rPr lang="en-US" smtClean="0"/>
              <a:pPr/>
              <a:t>16</a:t>
            </a:fld>
            <a:endParaRPr lang="en-US"/>
          </a:p>
        </p:txBody>
      </p:sp>
      <p:sp>
        <p:nvSpPr>
          <p:cNvPr id="6" name="Content Placeholder 5"/>
          <p:cNvSpPr>
            <a:spLocks noGrp="1"/>
          </p:cNvSpPr>
          <p:nvPr>
            <p:ph sz="quarter" idx="1"/>
          </p:nvPr>
        </p:nvSpPr>
        <p:spPr/>
        <p:txBody>
          <a:bodyPr/>
          <a:lstStyle/>
          <a:p>
            <a:r>
              <a:rPr lang="en-US" dirty="0" smtClean="0"/>
              <a:t>New high statistics measurement in the </a:t>
            </a:r>
            <a:r>
              <a:rPr lang="en-US" dirty="0" err="1" smtClean="0"/>
              <a:t>muon</a:t>
            </a:r>
            <a:r>
              <a:rPr lang="en-US" dirty="0" smtClean="0"/>
              <a:t> channel.</a:t>
            </a:r>
          </a:p>
          <a:p>
            <a:r>
              <a:rPr lang="en-US" dirty="0" smtClean="0"/>
              <a:t>Reasonable agreement with theoretical predictions for the inclusive </a:t>
            </a:r>
            <a:r>
              <a:rPr lang="en-US" dirty="0" err="1" smtClean="0"/>
              <a:t>p</a:t>
            </a:r>
            <a:r>
              <a:rPr lang="en-US" baseline="-25000" dirty="0" err="1" smtClean="0"/>
              <a:t>T</a:t>
            </a:r>
            <a:r>
              <a:rPr lang="en-US" dirty="0" err="1" smtClean="0"/>
              <a:t>(</a:t>
            </a:r>
            <a:r>
              <a:rPr lang="en-US" dirty="0" err="1" smtClean="0">
                <a:latin typeface="Symbol" charset="2"/>
                <a:cs typeface="Symbol" charset="2"/>
              </a:rPr>
              <a:t>m</a:t>
            </a:r>
            <a:r>
              <a:rPr lang="en-US" dirty="0" smtClean="0"/>
              <a:t>) &gt;20 GeV sample.</a:t>
            </a:r>
          </a:p>
          <a:p>
            <a:r>
              <a:rPr lang="en-US" dirty="0" smtClean="0"/>
              <a:t>Disagreement when data are divided into </a:t>
            </a:r>
            <a:r>
              <a:rPr lang="en-US" dirty="0" err="1" smtClean="0"/>
              <a:t>p</a:t>
            </a:r>
            <a:r>
              <a:rPr lang="en-US" baseline="-25000" dirty="0" err="1" smtClean="0"/>
              <a:t>T</a:t>
            </a:r>
            <a:r>
              <a:rPr lang="en-US" dirty="0" err="1" smtClean="0"/>
              <a:t>(</a:t>
            </a:r>
            <a:r>
              <a:rPr lang="en-US" dirty="0" err="1" smtClean="0">
                <a:latin typeface="Symbol" charset="2"/>
                <a:cs typeface="Symbol" charset="2"/>
              </a:rPr>
              <a:t>m</a:t>
            </a:r>
            <a:r>
              <a:rPr lang="en-US" dirty="0" smtClean="0"/>
              <a:t>) &gt; 35 GeV and 20 &lt; </a:t>
            </a:r>
            <a:r>
              <a:rPr lang="en-US" dirty="0" err="1" smtClean="0"/>
              <a:t>p</a:t>
            </a:r>
            <a:r>
              <a:rPr lang="en-US" baseline="-25000" dirty="0" err="1" smtClean="0"/>
              <a:t>T</a:t>
            </a:r>
            <a:r>
              <a:rPr lang="en-US" dirty="0" err="1" smtClean="0"/>
              <a:t>(</a:t>
            </a:r>
            <a:r>
              <a:rPr lang="en-US" dirty="0" err="1" smtClean="0">
                <a:latin typeface="Symbol" charset="2"/>
                <a:cs typeface="Symbol" charset="2"/>
              </a:rPr>
              <a:t>m</a:t>
            </a:r>
            <a:r>
              <a:rPr lang="en-US" dirty="0" smtClean="0"/>
              <a:t>) &lt; 35 GeV samples.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CDF Technique</a:t>
            </a:r>
            <a:endParaRPr lang="en-US" dirty="0"/>
          </a:p>
        </p:txBody>
      </p:sp>
      <p:sp>
        <p:nvSpPr>
          <p:cNvPr id="3" name="Date Placeholder 2"/>
          <p:cNvSpPr>
            <a:spLocks noGrp="1"/>
          </p:cNvSpPr>
          <p:nvPr>
            <p:ph type="dt" sz="half" idx="10"/>
          </p:nvPr>
        </p:nvSpPr>
        <p:spPr/>
        <p:txBody>
          <a:bodyPr/>
          <a:lstStyle/>
          <a:p>
            <a:fld id="{E5CFB9DB-61B7-3D46-8E86-85CBD511CB8B}"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normAutofit fontScale="85000" lnSpcReduction="20000"/>
          </a:bodyPr>
          <a:lstStyle/>
          <a:p>
            <a:fld id="{18870EAB-BD26-E848-B7CA-928171821045}" type="slidenum">
              <a:rPr lang="en-US" smtClean="0"/>
              <a:pPr/>
              <a:t>17</a:t>
            </a:fld>
            <a:endParaRPr lang="en-US"/>
          </a:p>
        </p:txBody>
      </p:sp>
      <p:sp>
        <p:nvSpPr>
          <p:cNvPr id="7" name="Slide Number Placeholder 4"/>
          <p:cNvSpPr txBox="1">
            <a:spLocks/>
          </p:cNvSpPr>
          <p:nvPr/>
        </p:nvSpPr>
        <p:spPr>
          <a:xfrm>
            <a:off x="0" y="6248400"/>
            <a:ext cx="533400" cy="381000"/>
          </a:xfrm>
          <a:prstGeom prst="rect">
            <a:avLst/>
          </a:prstGeom>
        </p:spPr>
        <p:txBody>
          <a:bodyPr vert="horz" anchor="ctr" anchorCtr="0">
            <a:norm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6158BAE6-D661-914F-AB40-41549F13CB17}"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17</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
        <p:nvSpPr>
          <p:cNvPr id="8" name="Rectangle 2"/>
          <p:cNvSpPr txBox="1">
            <a:spLocks noChangeArrowheads="1"/>
          </p:cNvSpPr>
          <p:nvPr/>
        </p:nvSpPr>
        <p:spPr>
          <a:xfrm>
            <a:off x="990600" y="228600"/>
            <a:ext cx="8153400" cy="990600"/>
          </a:xfrm>
          <a:prstGeom prst="rect">
            <a:avLst/>
          </a:prstGeom>
        </p:spPr>
        <p:txBody>
          <a:bodyPr vert="horz" anchor="ct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2"/>
              </a:solidFill>
              <a:effectLst/>
              <a:uLnTx/>
              <a:uFillTx/>
              <a:latin typeface="+mj-lt"/>
              <a:ea typeface="+mj-ea"/>
              <a:cs typeface="+mj-cs"/>
            </a:endParaRPr>
          </a:p>
        </p:txBody>
      </p:sp>
      <p:grpSp>
        <p:nvGrpSpPr>
          <p:cNvPr id="9" name="그룹 6"/>
          <p:cNvGrpSpPr>
            <a:grpSpLocks/>
          </p:cNvGrpSpPr>
          <p:nvPr/>
        </p:nvGrpSpPr>
        <p:grpSpPr bwMode="auto">
          <a:xfrm>
            <a:off x="5249863" y="1095375"/>
            <a:ext cx="3689350" cy="1857375"/>
            <a:chOff x="2348693" y="1102603"/>
            <a:chExt cx="3954928" cy="1928825"/>
          </a:xfrm>
        </p:grpSpPr>
        <p:pic>
          <p:nvPicPr>
            <p:cNvPr id="10" name="Picture 4"/>
            <p:cNvPicPr>
              <a:picLocks noChangeAspect="1" noChangeArrowheads="1"/>
            </p:cNvPicPr>
            <p:nvPr/>
          </p:nvPicPr>
          <p:blipFill>
            <a:blip r:embed="rId2"/>
            <a:srcRect/>
            <a:stretch>
              <a:fillRect/>
            </a:stretch>
          </p:blipFill>
          <p:spPr bwMode="auto">
            <a:xfrm>
              <a:off x="2731641" y="1102603"/>
              <a:ext cx="3559643" cy="1928825"/>
            </a:xfrm>
            <a:prstGeom prst="rect">
              <a:avLst/>
            </a:prstGeom>
            <a:noFill/>
            <a:ln w="9525">
              <a:noFill/>
              <a:miter lim="800000"/>
              <a:headEnd/>
              <a:tailEnd/>
            </a:ln>
          </p:spPr>
        </p:pic>
        <p:sp>
          <p:nvSpPr>
            <p:cNvPr id="11" name="Arc 9"/>
            <p:cNvSpPr>
              <a:spLocks/>
            </p:cNvSpPr>
            <p:nvPr/>
          </p:nvSpPr>
          <p:spPr bwMode="auto">
            <a:xfrm>
              <a:off x="4646386" y="1785585"/>
              <a:ext cx="287337" cy="2159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prstTxWarp prst="textNoShape">
                <a:avLst/>
              </a:prstTxWarp>
            </a:bodyPr>
            <a:lstStyle/>
            <a:p>
              <a:pPr latinLnBrk="0"/>
              <a:endParaRPr lang="en-US" b="0">
                <a:solidFill>
                  <a:schemeClr val="tx1"/>
                </a:solidFill>
                <a:latin typeface="Arial" charset="0"/>
                <a:ea typeface="Arial" charset="0"/>
                <a:cs typeface="Arial" charset="0"/>
              </a:endParaRPr>
            </a:p>
          </p:txBody>
        </p:sp>
        <p:sp>
          <p:nvSpPr>
            <p:cNvPr id="12" name="Text Box 10"/>
            <p:cNvSpPr txBox="1">
              <a:spLocks noChangeArrowheads="1"/>
            </p:cNvSpPr>
            <p:nvPr/>
          </p:nvSpPr>
          <p:spPr bwMode="auto">
            <a:xfrm>
              <a:off x="2348693" y="1785110"/>
              <a:ext cx="432251" cy="539082"/>
            </a:xfrm>
            <a:prstGeom prst="rect">
              <a:avLst/>
            </a:prstGeom>
            <a:noFill/>
            <a:ln w="9525">
              <a:noFill/>
              <a:miter lim="800000"/>
              <a:headEnd/>
              <a:tailEnd/>
            </a:ln>
          </p:spPr>
          <p:txBody>
            <a:bodyPr>
              <a:prstTxWarp prst="textNoShape">
                <a:avLst/>
              </a:prstTxWarp>
              <a:spAutoFit/>
            </a:bodyPr>
            <a:lstStyle/>
            <a:p>
              <a:pPr latinLnBrk="0">
                <a:spcBef>
                  <a:spcPct val="50000"/>
                </a:spcBef>
              </a:pPr>
              <a:r>
                <a:rPr lang="en-US" altLang="ko-KR" sz="2800">
                  <a:solidFill>
                    <a:schemeClr val="tx1"/>
                  </a:solidFill>
                  <a:latin typeface="Arial" charset="0"/>
                  <a:ea typeface="맑은 고딕" pitchFamily="50" charset="-127"/>
                  <a:cs typeface="맑은 고딕" pitchFamily="50" charset="-127"/>
                </a:rPr>
                <a:t>P</a:t>
              </a:r>
            </a:p>
          </p:txBody>
        </p:sp>
        <p:sp>
          <p:nvSpPr>
            <p:cNvPr id="13" name="Text Box 11"/>
            <p:cNvSpPr txBox="1">
              <a:spLocks noChangeArrowheads="1"/>
            </p:cNvSpPr>
            <p:nvPr/>
          </p:nvSpPr>
          <p:spPr bwMode="auto">
            <a:xfrm>
              <a:off x="5871370" y="1785110"/>
              <a:ext cx="360776" cy="539082"/>
            </a:xfrm>
            <a:prstGeom prst="rect">
              <a:avLst/>
            </a:prstGeom>
            <a:noFill/>
            <a:ln w="9525">
              <a:noFill/>
              <a:miter lim="800000"/>
              <a:headEnd/>
              <a:tailEnd/>
            </a:ln>
          </p:spPr>
          <p:txBody>
            <a:bodyPr>
              <a:prstTxWarp prst="textNoShape">
                <a:avLst/>
              </a:prstTxWarp>
              <a:spAutoFit/>
            </a:bodyPr>
            <a:lstStyle/>
            <a:p>
              <a:pPr latinLnBrk="0">
                <a:spcBef>
                  <a:spcPct val="50000"/>
                </a:spcBef>
              </a:pPr>
              <a:r>
                <a:rPr lang="en-US" altLang="ko-KR" sz="2800">
                  <a:solidFill>
                    <a:schemeClr val="tx1"/>
                  </a:solidFill>
                  <a:latin typeface="Arial" charset="0"/>
                  <a:ea typeface="맑은 고딕" pitchFamily="50" charset="-127"/>
                  <a:cs typeface="맑은 고딕" pitchFamily="50" charset="-127"/>
                </a:rPr>
                <a:t>P</a:t>
              </a:r>
            </a:p>
          </p:txBody>
        </p:sp>
        <p:sp>
          <p:nvSpPr>
            <p:cNvPr id="14" name="Text Box 12"/>
            <p:cNvSpPr txBox="1">
              <a:spLocks noChangeArrowheads="1"/>
            </p:cNvSpPr>
            <p:nvPr/>
          </p:nvSpPr>
          <p:spPr bwMode="auto">
            <a:xfrm>
              <a:off x="5871370" y="1701033"/>
              <a:ext cx="432251" cy="539082"/>
            </a:xfrm>
            <a:prstGeom prst="rect">
              <a:avLst/>
            </a:prstGeom>
            <a:noFill/>
            <a:ln w="9525">
              <a:noFill/>
              <a:miter lim="800000"/>
              <a:headEnd/>
              <a:tailEnd/>
            </a:ln>
          </p:spPr>
          <p:txBody>
            <a:bodyPr>
              <a:prstTxWarp prst="textNoShape">
                <a:avLst/>
              </a:prstTxWarp>
              <a:spAutoFit/>
            </a:bodyPr>
            <a:lstStyle/>
            <a:p>
              <a:pPr latinLnBrk="0">
                <a:spcBef>
                  <a:spcPct val="50000"/>
                </a:spcBef>
              </a:pPr>
              <a:r>
                <a:rPr lang="en-US" altLang="ko-KR" sz="2800">
                  <a:solidFill>
                    <a:schemeClr val="tx1"/>
                  </a:solidFill>
                  <a:latin typeface="Arial" charset="0"/>
                  <a:ea typeface="맑은 고딕" pitchFamily="50" charset="-127"/>
                  <a:cs typeface="맑은 고딕" pitchFamily="50" charset="-127"/>
                </a:rPr>
                <a:t>¯</a:t>
              </a:r>
            </a:p>
          </p:txBody>
        </p:sp>
        <p:sp>
          <p:nvSpPr>
            <p:cNvPr id="15" name="Text Box 13"/>
            <p:cNvSpPr txBox="1">
              <a:spLocks noChangeArrowheads="1"/>
            </p:cNvSpPr>
            <p:nvPr/>
          </p:nvSpPr>
          <p:spPr bwMode="auto">
            <a:xfrm>
              <a:off x="4875831" y="1443857"/>
              <a:ext cx="505427" cy="474787"/>
            </a:xfrm>
            <a:prstGeom prst="rect">
              <a:avLst/>
            </a:prstGeom>
            <a:noFill/>
            <a:ln w="9525">
              <a:noFill/>
              <a:miter lim="800000"/>
              <a:headEnd/>
              <a:tailEnd/>
            </a:ln>
          </p:spPr>
          <p:txBody>
            <a:bodyPr>
              <a:prstTxWarp prst="textNoShape">
                <a:avLst/>
              </a:prstTxWarp>
              <a:spAutoFit/>
            </a:bodyPr>
            <a:lstStyle/>
            <a:p>
              <a:pPr latinLnBrk="0">
                <a:spcBef>
                  <a:spcPct val="50000"/>
                </a:spcBef>
              </a:pPr>
              <a:r>
                <a:rPr lang="en-US" altLang="ko-KR" sz="2400">
                  <a:solidFill>
                    <a:schemeClr val="tx1"/>
                  </a:solidFill>
                  <a:latin typeface="Arial" charset="0"/>
                  <a:ea typeface="맑은 고딕" pitchFamily="50" charset="-127"/>
                  <a:cs typeface="맑은 고딕" pitchFamily="50" charset="-127"/>
                  <a:sym typeface="Symbol" charset="2"/>
                </a:rPr>
                <a:t>*</a:t>
              </a:r>
            </a:p>
          </p:txBody>
        </p:sp>
      </p:grpSp>
      <p:sp>
        <p:nvSpPr>
          <p:cNvPr id="16" name="Rectangle 3"/>
          <p:cNvSpPr>
            <a:spLocks noChangeArrowheads="1"/>
          </p:cNvSpPr>
          <p:nvPr/>
        </p:nvSpPr>
        <p:spPr bwMode="auto">
          <a:xfrm>
            <a:off x="426243" y="1522160"/>
            <a:ext cx="8291513" cy="4726046"/>
          </a:xfrm>
          <a:prstGeom prst="rect">
            <a:avLst/>
          </a:prstGeom>
          <a:noFill/>
          <a:ln w="9525">
            <a:noFill/>
            <a:miter lim="800000"/>
            <a:headEnd/>
            <a:tailEnd/>
          </a:ln>
        </p:spPr>
        <p:txBody>
          <a:bodyPr>
            <a:prstTxWarp prst="textNoShape">
              <a:avLst/>
            </a:prstTxWarp>
          </a:bodyPr>
          <a:lstStyle/>
          <a:p>
            <a:pPr marL="342900" indent="-342900" latinLnBrk="0">
              <a:lnSpc>
                <a:spcPct val="90000"/>
              </a:lnSpc>
              <a:spcBef>
                <a:spcPct val="20000"/>
              </a:spcBef>
              <a:buFont typeface="Arial"/>
              <a:buChar char="•"/>
            </a:pPr>
            <a:r>
              <a:rPr lang="en-US" altLang="ko-KR" sz="2400" b="0" dirty="0" smtClean="0">
                <a:solidFill>
                  <a:schemeClr val="tx1"/>
                </a:solidFill>
                <a:latin typeface="Arial" charset="0"/>
                <a:ea typeface="Osaka" charset="-128"/>
                <a:cs typeface="Osaka" charset="-128"/>
              </a:rPr>
              <a:t>Use </a:t>
            </a:r>
            <a:r>
              <a:rPr lang="en-US" altLang="ko-KR" sz="2400" i="1" dirty="0">
                <a:solidFill>
                  <a:schemeClr val="tx1"/>
                </a:solidFill>
                <a:latin typeface="Arial" charset="0"/>
                <a:ea typeface="Osaka" charset="-128"/>
                <a:cs typeface="Osaka" charset="-128"/>
              </a:rPr>
              <a:t>W</a:t>
            </a:r>
            <a:r>
              <a:rPr lang="en-US" altLang="ko-KR" sz="2400" b="0" dirty="0">
                <a:solidFill>
                  <a:schemeClr val="tx1"/>
                </a:solidFill>
                <a:latin typeface="Arial" charset="0"/>
                <a:ea typeface="Osaka" charset="-128"/>
                <a:cs typeface="Osaka" charset="-128"/>
              </a:rPr>
              <a:t> mass </a:t>
            </a:r>
            <a:r>
              <a:rPr lang="en-US" altLang="ko-KR" sz="2400" b="0" dirty="0" smtClean="0">
                <a:solidFill>
                  <a:schemeClr val="tx1"/>
                </a:solidFill>
                <a:latin typeface="Arial" charset="0"/>
                <a:ea typeface="Osaka" charset="-128"/>
                <a:cs typeface="Osaka" charset="-128"/>
              </a:rPr>
              <a:t>constraint to</a:t>
            </a:r>
            <a:endParaRPr lang="en-US" altLang="ko-KR" sz="2400" dirty="0" smtClean="0">
              <a:latin typeface="Arial" charset="0"/>
              <a:ea typeface="Osaka" charset="-128"/>
              <a:cs typeface="Osaka" charset="-128"/>
            </a:endParaRPr>
          </a:p>
          <a:p>
            <a:pPr marL="342900" indent="-342900" latinLnBrk="0">
              <a:lnSpc>
                <a:spcPct val="90000"/>
              </a:lnSpc>
              <a:spcBef>
                <a:spcPct val="20000"/>
              </a:spcBef>
            </a:pPr>
            <a:r>
              <a:rPr lang="en-US" altLang="ko-KR" sz="2400" b="0" dirty="0" smtClean="0">
                <a:solidFill>
                  <a:schemeClr val="tx1"/>
                </a:solidFill>
                <a:latin typeface="Arial" charset="0"/>
                <a:ea typeface="Osaka" charset="-128"/>
                <a:cs typeface="Osaka" charset="-128"/>
              </a:rPr>
              <a:t>  </a:t>
            </a:r>
            <a:r>
              <a:rPr lang="en-US" altLang="ko-KR" sz="2400" b="0" dirty="0">
                <a:solidFill>
                  <a:schemeClr val="tx1"/>
                </a:solidFill>
                <a:latin typeface="Arial" charset="0"/>
                <a:ea typeface="Osaka" charset="-128"/>
                <a:cs typeface="Osaka" charset="-128"/>
              </a:rPr>
              <a:t>solve eqn.</a:t>
            </a:r>
            <a:r>
              <a:rPr lang="en-US" altLang="ko-KR" sz="2400" b="0" dirty="0" smtClean="0">
                <a:solidFill>
                  <a:schemeClr val="tx1"/>
                </a:solidFill>
                <a:latin typeface="Arial" charset="0"/>
                <a:ea typeface="Osaka" charset="-128"/>
                <a:cs typeface="Osaka" charset="-128"/>
              </a:rPr>
              <a:t> </a:t>
            </a:r>
          </a:p>
          <a:p>
            <a:pPr marL="342900" indent="-342900" latinLnBrk="0">
              <a:lnSpc>
                <a:spcPct val="90000"/>
              </a:lnSpc>
              <a:spcBef>
                <a:spcPct val="20000"/>
              </a:spcBef>
              <a:buFont typeface="Arial"/>
              <a:buChar char="•"/>
            </a:pPr>
            <a:endParaRPr lang="en-US" altLang="ko-KR" sz="2400" dirty="0" smtClean="0">
              <a:latin typeface="Arial" charset="0"/>
              <a:ea typeface="Osaka" charset="-128"/>
              <a:cs typeface="Osaka" charset="-128"/>
            </a:endParaRPr>
          </a:p>
          <a:p>
            <a:pPr marL="342900" indent="-342900" latinLnBrk="0">
              <a:lnSpc>
                <a:spcPct val="90000"/>
              </a:lnSpc>
              <a:spcBef>
                <a:spcPct val="20000"/>
              </a:spcBef>
              <a:buFont typeface="Arial"/>
              <a:buChar char="•"/>
            </a:pPr>
            <a:endParaRPr lang="en-US" altLang="ko-KR" sz="2400" b="0" dirty="0" smtClean="0">
              <a:solidFill>
                <a:schemeClr val="tx1"/>
              </a:solidFill>
              <a:latin typeface="Arial" charset="0"/>
              <a:ea typeface="Osaka" charset="-128"/>
              <a:cs typeface="Osaka" charset="-128"/>
            </a:endParaRPr>
          </a:p>
          <a:p>
            <a:pPr marL="342900" indent="-342900" latinLnBrk="0">
              <a:lnSpc>
                <a:spcPct val="90000"/>
              </a:lnSpc>
              <a:spcBef>
                <a:spcPct val="20000"/>
              </a:spcBef>
              <a:buFont typeface="Arial"/>
              <a:buChar char="•"/>
            </a:pPr>
            <a:r>
              <a:rPr lang="en-US" altLang="ko-KR" sz="2400" dirty="0" smtClean="0">
                <a:latin typeface="Arial" charset="0"/>
                <a:ea typeface="Osaka" charset="-128"/>
                <a:cs typeface="Osaka" charset="-128"/>
              </a:rPr>
              <a:t>Get 2 solutions.</a:t>
            </a:r>
          </a:p>
          <a:p>
            <a:pPr marL="342900" indent="-342900" latinLnBrk="0">
              <a:lnSpc>
                <a:spcPct val="90000"/>
              </a:lnSpc>
              <a:spcBef>
                <a:spcPct val="20000"/>
              </a:spcBef>
              <a:buFont typeface="Arial"/>
              <a:buChar char="•"/>
            </a:pPr>
            <a:r>
              <a:rPr lang="en-US" altLang="ko-KR" sz="2400" b="0" dirty="0" smtClean="0">
                <a:solidFill>
                  <a:schemeClr val="tx1"/>
                </a:solidFill>
                <a:latin typeface="Arial" charset="0"/>
                <a:ea typeface="Osaka" charset="-128"/>
                <a:cs typeface="Osaka" charset="-128"/>
              </a:rPr>
              <a:t>Calculate W rapidity for each solution</a:t>
            </a:r>
          </a:p>
          <a:p>
            <a:pPr marL="342900" indent="-342900" latinLnBrk="0">
              <a:lnSpc>
                <a:spcPct val="90000"/>
              </a:lnSpc>
              <a:spcBef>
                <a:spcPct val="20000"/>
              </a:spcBef>
              <a:buFont typeface="Arial"/>
              <a:buChar char="•"/>
            </a:pPr>
            <a:r>
              <a:rPr lang="en-US" altLang="ko-KR" sz="2400" dirty="0" smtClean="0">
                <a:latin typeface="Arial" charset="0"/>
                <a:ea typeface="Osaka" charset="-128"/>
                <a:cs typeface="Osaka" charset="-128"/>
              </a:rPr>
              <a:t>Use Matrix element methods to  weight events/solutions based on theoretical expectations.</a:t>
            </a:r>
          </a:p>
          <a:p>
            <a:pPr marL="342900" indent="-342900" latinLnBrk="0">
              <a:lnSpc>
                <a:spcPct val="90000"/>
              </a:lnSpc>
              <a:spcBef>
                <a:spcPct val="20000"/>
              </a:spcBef>
              <a:buFont typeface="Arial"/>
              <a:buChar char="•"/>
            </a:pPr>
            <a:r>
              <a:rPr lang="en-US" altLang="ko-KR" sz="2400" b="0" dirty="0" smtClean="0">
                <a:solidFill>
                  <a:schemeClr val="tx1"/>
                </a:solidFill>
                <a:latin typeface="Arial" charset="0"/>
                <a:ea typeface="Osaka" charset="-128"/>
                <a:cs typeface="Osaka" charset="-128"/>
              </a:rPr>
              <a:t>Iterate in case theoretical expectations influence the result.</a:t>
            </a:r>
          </a:p>
          <a:p>
            <a:pPr>
              <a:spcBef>
                <a:spcPct val="50000"/>
              </a:spcBef>
            </a:pPr>
            <a:r>
              <a:rPr lang="en-US" sz="2000" dirty="0" smtClean="0">
                <a:latin typeface="Arial" charset="0"/>
                <a:ea typeface="Arial" charset="0"/>
                <a:cs typeface="Arial" charset="0"/>
              </a:rPr>
              <a:t>Method documented in:  </a:t>
            </a:r>
            <a:r>
              <a:rPr kumimoji="1" lang="en-US" sz="2000" u="sng" dirty="0" smtClean="0">
                <a:latin typeface="Arial" charset="0"/>
              </a:rPr>
              <a:t>A. </a:t>
            </a:r>
            <a:r>
              <a:rPr kumimoji="1" lang="en-US" sz="2000" u="sng" dirty="0" err="1" smtClean="0">
                <a:latin typeface="Arial" charset="0"/>
              </a:rPr>
              <a:t>Bodek</a:t>
            </a:r>
            <a:r>
              <a:rPr kumimoji="1" lang="en-US" sz="2000" u="sng" dirty="0" smtClean="0">
                <a:latin typeface="Arial" charset="0"/>
              </a:rPr>
              <a:t>, Y. Chung, E. </a:t>
            </a:r>
            <a:r>
              <a:rPr kumimoji="1" lang="en-US" sz="2000" u="sng" dirty="0" err="1" smtClean="0">
                <a:latin typeface="Arial" charset="0"/>
              </a:rPr>
              <a:t>Halkiadakis</a:t>
            </a:r>
            <a:r>
              <a:rPr kumimoji="1" lang="en-US" sz="2000" u="sng" dirty="0" smtClean="0">
                <a:latin typeface="Arial" charset="0"/>
              </a:rPr>
              <a:t>, B. Han, K. McFarland</a:t>
            </a:r>
            <a:r>
              <a:rPr lang="en-US" sz="2000" u="sng" dirty="0" smtClean="0">
                <a:latin typeface="Arial" charset="0"/>
                <a:ea typeface="Arial" charset="0"/>
                <a:cs typeface="Arial" charset="0"/>
              </a:rPr>
              <a:t>, </a:t>
            </a:r>
            <a:r>
              <a:rPr kumimoji="1" lang="en-US" sz="2000" u="sng" dirty="0" smtClean="0">
                <a:latin typeface="Arial" charset="0"/>
              </a:rPr>
              <a:t>Phys. Rev. D 77, 111301(R) (2009).</a:t>
            </a:r>
          </a:p>
          <a:p>
            <a:pPr marL="342900" indent="-342900" latinLnBrk="0">
              <a:lnSpc>
                <a:spcPct val="90000"/>
              </a:lnSpc>
              <a:spcBef>
                <a:spcPct val="20000"/>
              </a:spcBef>
            </a:pPr>
            <a:endParaRPr lang="en-US" altLang="ko-KR" sz="2800" dirty="0" smtClean="0">
              <a:latin typeface="Arial" charset="0"/>
              <a:ea typeface="Osaka" charset="-128"/>
              <a:cs typeface="Osaka" charset="-128"/>
            </a:endParaRPr>
          </a:p>
          <a:p>
            <a:pPr marL="342900" indent="-342900" latinLnBrk="0">
              <a:lnSpc>
                <a:spcPct val="90000"/>
              </a:lnSpc>
              <a:spcBef>
                <a:spcPct val="20000"/>
              </a:spcBef>
            </a:pPr>
            <a:endParaRPr lang="en-US" altLang="ko-KR" sz="2800" b="0" dirty="0" smtClean="0">
              <a:solidFill>
                <a:schemeClr val="tx1"/>
              </a:solidFill>
              <a:latin typeface="Arial" charset="0"/>
              <a:ea typeface="Osaka" charset="-128"/>
              <a:cs typeface="Osaka" charset="-128"/>
            </a:endParaRPr>
          </a:p>
          <a:p>
            <a:pPr marL="342900" indent="-342900" latinLnBrk="0">
              <a:lnSpc>
                <a:spcPct val="90000"/>
              </a:lnSpc>
              <a:spcBef>
                <a:spcPct val="20000"/>
              </a:spcBef>
            </a:pPr>
            <a:endParaRPr lang="en-US" altLang="ko-KR" sz="2800" b="0" dirty="0" smtClean="0">
              <a:solidFill>
                <a:schemeClr val="tx1"/>
              </a:solidFill>
              <a:latin typeface="Arial" charset="0"/>
              <a:ea typeface="Osaka" charset="-128"/>
              <a:cs typeface="Osaka" charset="-128"/>
            </a:endParaRPr>
          </a:p>
        </p:txBody>
      </p:sp>
      <p:pic>
        <p:nvPicPr>
          <p:cNvPr id="41986" name="Picture 2"/>
          <p:cNvPicPr>
            <a:picLocks noChangeAspect="1" noChangeArrowheads="1"/>
          </p:cNvPicPr>
          <p:nvPr/>
        </p:nvPicPr>
        <mc:AlternateContent>
          <mc:Choice xmlns:ma="http://schemas.microsoft.com/office/mac/drawingml/2008/main" Requires="ma">
            <p:blipFill>
              <a:blip r:embed="rId3"/>
              <a:srcRect/>
              <a:stretch>
                <a:fillRect/>
              </a:stretch>
            </p:blipFill>
          </mc:Choice>
          <mc:Fallback>
            <p:blipFill>
              <a:blip r:embed="rId4"/>
              <a:srcRect/>
              <a:stretch>
                <a:fillRect/>
              </a:stretch>
            </p:blipFill>
          </mc:Fallback>
        </mc:AlternateContent>
        <p:spPr bwMode="auto">
          <a:xfrm>
            <a:off x="990600" y="2457450"/>
            <a:ext cx="3254375" cy="495300"/>
          </a:xfrm>
          <a:prstGeom prst="rect">
            <a:avLst/>
          </a:prstGeom>
          <a:solidFill>
            <a:schemeClr val="bg1"/>
          </a:solidFill>
          <a:ln w="9525">
            <a:solidFill>
              <a:srgbClr val="000792"/>
            </a:solidFill>
            <a:miter lim="800000"/>
            <a:headEnd/>
            <a:tailEnd/>
          </a:ln>
          <a:effectLst/>
        </p:spPr>
      </p:pic>
      <p:pic>
        <p:nvPicPr>
          <p:cNvPr id="41990" name="Picture 6"/>
          <p:cNvPicPr>
            <a:picLocks noChangeAspect="1" noChangeArrowheads="1"/>
          </p:cNvPicPr>
          <p:nvPr/>
        </p:nvPicPr>
        <mc:AlternateContent>
          <mc:Choice xmlns:ma="http://schemas.microsoft.com/office/mac/drawingml/2008/main" Requires="ma">
            <p:blipFill>
              <a:blip r:embed="rId5"/>
              <a:srcRect/>
              <a:stretch>
                <a:fillRect/>
              </a:stretch>
            </p:blipFill>
          </mc:Choice>
          <mc:Fallback>
            <p:blipFill>
              <a:blip r:embed="rId6"/>
              <a:srcRect/>
              <a:stretch>
                <a:fillRect/>
              </a:stretch>
            </p:blipFill>
          </mc:Fallback>
        </mc:AlternateContent>
        <p:spPr bwMode="auto">
          <a:xfrm>
            <a:off x="6742142" y="2740025"/>
            <a:ext cx="919163" cy="425450"/>
          </a:xfrm>
          <a:prstGeom prst="rect">
            <a:avLst/>
          </a:prstGeom>
          <a:solidFill>
            <a:schemeClr val="bg1"/>
          </a:solidFill>
          <a:ln w="9525">
            <a:solidFill>
              <a:srgbClr val="000792"/>
            </a:solidFill>
            <a:miter lim="800000"/>
            <a:headEnd/>
            <a:tailEnd/>
          </a:ln>
        </p:spPr>
      </p:pic>
      <p:sp>
        <p:nvSpPr>
          <p:cNvPr id="18" name="TextBox 17"/>
          <p:cNvSpPr txBox="1"/>
          <p:nvPr/>
        </p:nvSpPr>
        <p:spPr>
          <a:xfrm>
            <a:off x="6742142" y="228600"/>
            <a:ext cx="2470561"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B. Han, Rochester student</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 name="Date Placeholder 19"/>
          <p:cNvSpPr>
            <a:spLocks noGrp="1"/>
          </p:cNvSpPr>
          <p:nvPr>
            <p:ph type="dt" sz="half" idx="10"/>
          </p:nvPr>
        </p:nvSpPr>
        <p:spPr/>
        <p:txBody>
          <a:bodyPr/>
          <a:lstStyle/>
          <a:p>
            <a:fld id="{D0F03EBC-A6BF-BC4F-8BF7-E34D4ADD8555}" type="datetime4">
              <a:rPr lang="en-US" smtClean="0"/>
              <a:pPr/>
              <a:t>April 19, 2010</a:t>
            </a:fld>
            <a:endParaRPr lang="en-US"/>
          </a:p>
        </p:txBody>
      </p:sp>
      <p:sp>
        <p:nvSpPr>
          <p:cNvPr id="21" name="Footer Placeholder 20"/>
          <p:cNvSpPr>
            <a:spLocks noGrp="1"/>
          </p:cNvSpPr>
          <p:nvPr>
            <p:ph type="ftr" sz="quarter" idx="11"/>
          </p:nvPr>
        </p:nvSpPr>
        <p:spPr/>
        <p:txBody>
          <a:bodyPr/>
          <a:lstStyle/>
          <a:p>
            <a:r>
              <a:rPr lang="en-US" smtClean="0"/>
              <a:t>DIS2010</a:t>
            </a:r>
            <a:endParaRPr lang="en-US"/>
          </a:p>
        </p:txBody>
      </p:sp>
      <p:sp>
        <p:nvSpPr>
          <p:cNvPr id="19" name="Slide Number Placeholder 4"/>
          <p:cNvSpPr>
            <a:spLocks noGrp="1"/>
          </p:cNvSpPr>
          <p:nvPr>
            <p:ph type="sldNum" sz="quarter" idx="12"/>
          </p:nvPr>
        </p:nvSpPr>
        <p:spPr/>
        <p:txBody>
          <a:bodyPr>
            <a:normAutofit/>
          </a:bodyPr>
          <a:lstStyle/>
          <a:p>
            <a:pPr>
              <a:defRPr/>
            </a:pPr>
            <a:fld id="{43E3ADB4-8B54-3340-B396-A19CF41EB90A}" type="slidenum">
              <a:rPr lang="en-US" smtClean="0"/>
              <a:pPr>
                <a:defRPr/>
              </a:pPr>
              <a:t>18</a:t>
            </a:fld>
            <a:endParaRPr lang="en-US"/>
          </a:p>
        </p:txBody>
      </p:sp>
      <p:sp>
        <p:nvSpPr>
          <p:cNvPr id="203778" name="Rectangle 2"/>
          <p:cNvSpPr>
            <a:spLocks noGrp="1" noChangeArrowheads="1"/>
          </p:cNvSpPr>
          <p:nvPr>
            <p:ph type="title" idx="4294967295"/>
          </p:nvPr>
        </p:nvSpPr>
        <p:spPr>
          <a:xfrm>
            <a:off x="302406" y="228600"/>
            <a:ext cx="8841594" cy="990600"/>
          </a:xfrm>
        </p:spPr>
        <p:txBody>
          <a:bodyPr>
            <a:normAutofit fontScale="90000"/>
          </a:bodyPr>
          <a:lstStyle/>
          <a:p>
            <a:pPr eaLnBrk="1" hangingPunct="1">
              <a:defRPr/>
            </a:pPr>
            <a:r>
              <a:rPr lang="en-US" dirty="0" smtClean="0"/>
              <a:t>Example: Take into account W </a:t>
            </a:r>
            <a:r>
              <a:rPr lang="en-US" dirty="0"/>
              <a:t>production from the </a:t>
            </a:r>
            <a:r>
              <a:rPr lang="en-US" dirty="0" smtClean="0"/>
              <a:t>sea via </a:t>
            </a:r>
            <a:r>
              <a:rPr lang="en-US" dirty="0" err="1" smtClean="0"/>
              <a:t>Q(y,PT</a:t>
            </a:r>
            <a:r>
              <a:rPr lang="en-US" dirty="0" smtClean="0"/>
              <a:t>) factor in weight</a:t>
            </a:r>
            <a:endParaRPr lang="en-US" dirty="0"/>
          </a:p>
        </p:txBody>
      </p:sp>
      <p:sp>
        <p:nvSpPr>
          <p:cNvPr id="37897" name="AutoShape 4"/>
          <p:cNvSpPr>
            <a:spLocks noChangeArrowheads="1"/>
          </p:cNvSpPr>
          <p:nvPr/>
        </p:nvSpPr>
        <p:spPr bwMode="auto">
          <a:xfrm>
            <a:off x="3581400" y="5608638"/>
            <a:ext cx="5410200" cy="792162"/>
          </a:xfrm>
          <a:prstGeom prst="upArrowCallout">
            <a:avLst>
              <a:gd name="adj1" fmla="val 24220"/>
              <a:gd name="adj2" fmla="val 35856"/>
              <a:gd name="adj3" fmla="val 18037"/>
              <a:gd name="adj4" fmla="val 66597"/>
            </a:avLst>
          </a:prstGeom>
          <a:noFill/>
          <a:ln w="9525">
            <a:solidFill>
              <a:srgbClr val="2D7010"/>
            </a:solidFill>
            <a:miter lim="800000"/>
            <a:headEnd/>
            <a:tailEnd/>
          </a:ln>
        </p:spPr>
        <p:txBody>
          <a:bodyPr wrap="none" anchor="ctr">
            <a:prstTxWarp prst="textNoShape">
              <a:avLst/>
            </a:prstTxWarp>
          </a:bodyPr>
          <a:lstStyle/>
          <a:p>
            <a:pPr algn="ctr" eaLnBrk="0" latinLnBrk="0" hangingPunct="0"/>
            <a:r>
              <a:rPr lang="en-US" altLang="ko-KR" sz="1600">
                <a:solidFill>
                  <a:srgbClr val="2D7010"/>
                </a:solidFill>
                <a:latin typeface="Arial" charset="0"/>
                <a:ea typeface="Times New Roman" charset="0"/>
                <a:cs typeface="Times New Roman" charset="0"/>
              </a:rPr>
              <a:t>ratio of two angular distributions at each rapidity</a:t>
            </a:r>
            <a:endParaRPr lang="en-US" altLang="ko-KR">
              <a:solidFill>
                <a:srgbClr val="2D7010"/>
              </a:solidFill>
              <a:latin typeface="Arial" charset="0"/>
              <a:ea typeface="Times New Roman" charset="0"/>
              <a:cs typeface="Times New Roman" charset="0"/>
            </a:endParaRPr>
          </a:p>
        </p:txBody>
      </p:sp>
      <p:sp>
        <p:nvSpPr>
          <p:cNvPr id="37898" name="Rectangle 8"/>
          <p:cNvSpPr>
            <a:spLocks noChangeArrowheads="1"/>
          </p:cNvSpPr>
          <p:nvPr/>
        </p:nvSpPr>
        <p:spPr bwMode="auto">
          <a:xfrm>
            <a:off x="3733800" y="4959350"/>
            <a:ext cx="1676400" cy="431800"/>
          </a:xfrm>
          <a:prstGeom prst="rect">
            <a:avLst/>
          </a:prstGeom>
          <a:noFill/>
          <a:ln w="28575">
            <a:solidFill>
              <a:srgbClr val="B21600"/>
            </a:solidFill>
            <a:miter lim="800000"/>
            <a:headEnd/>
            <a:tailEnd/>
          </a:ln>
        </p:spPr>
        <p:txBody>
          <a:bodyPr wrap="none" anchor="ctr">
            <a:prstTxWarp prst="textNoShape">
              <a:avLst/>
            </a:prstTxWarp>
          </a:bodyPr>
          <a:lstStyle/>
          <a:p>
            <a:endParaRPr lang="en-US"/>
          </a:p>
        </p:txBody>
      </p:sp>
      <p:sp>
        <p:nvSpPr>
          <p:cNvPr id="37899" name="Rectangle 9"/>
          <p:cNvSpPr>
            <a:spLocks noChangeArrowheads="1"/>
          </p:cNvSpPr>
          <p:nvPr/>
        </p:nvSpPr>
        <p:spPr bwMode="auto">
          <a:xfrm>
            <a:off x="7010400" y="4959350"/>
            <a:ext cx="1592263" cy="431800"/>
          </a:xfrm>
          <a:prstGeom prst="rect">
            <a:avLst/>
          </a:prstGeom>
          <a:noFill/>
          <a:ln w="28575">
            <a:solidFill>
              <a:srgbClr val="000792"/>
            </a:solidFill>
            <a:miter lim="800000"/>
            <a:headEnd/>
            <a:tailEnd/>
          </a:ln>
        </p:spPr>
        <p:txBody>
          <a:bodyPr wrap="none" anchor="ctr">
            <a:prstTxWarp prst="textNoShape">
              <a:avLst/>
            </a:prstTxWarp>
          </a:bodyPr>
          <a:lstStyle/>
          <a:p>
            <a:endParaRPr lang="en-US"/>
          </a:p>
        </p:txBody>
      </p:sp>
      <p:pic>
        <p:nvPicPr>
          <p:cNvPr id="37901" name="Picture 17" descr="cos_pt"/>
          <p:cNvPicPr>
            <a:picLocks noChangeAspect="1" noChangeArrowheads="1"/>
          </p:cNvPicPr>
          <p:nvPr/>
        </p:nvPicPr>
        <p:blipFill>
          <a:blip r:embed="rId3"/>
          <a:srcRect/>
          <a:stretch>
            <a:fillRect/>
          </a:stretch>
        </p:blipFill>
        <p:spPr bwMode="auto">
          <a:xfrm>
            <a:off x="5981700" y="1974850"/>
            <a:ext cx="6019800" cy="2932113"/>
          </a:xfrm>
          <a:prstGeom prst="rect">
            <a:avLst/>
          </a:prstGeom>
          <a:noFill/>
          <a:ln w="9525">
            <a:noFill/>
            <a:miter lim="800000"/>
            <a:headEnd/>
            <a:tailEnd/>
          </a:ln>
        </p:spPr>
      </p:pic>
      <p:pic>
        <p:nvPicPr>
          <p:cNvPr id="45058" name="Picture 2"/>
          <p:cNvPicPr>
            <a:picLocks noChangeAspect="1" noChangeArrowheads="1"/>
          </p:cNvPicPr>
          <p:nvPr/>
        </p:nvPicPr>
        <mc:AlternateContent>
          <mc:Choice xmlns:ma="http://schemas.microsoft.com/office/mac/drawingml/2008/main" Requires="ma">
            <p:blipFill>
              <a:blip r:embed="rId4"/>
              <a:srcRect/>
              <a:stretch>
                <a:fillRect/>
              </a:stretch>
            </p:blipFill>
          </mc:Choice>
          <mc:Fallback>
            <p:blipFill>
              <a:blip r:embed="rId5"/>
              <a:srcRect/>
              <a:stretch>
                <a:fillRect/>
              </a:stretch>
            </p:blipFill>
          </mc:Fallback>
        </mc:AlternateContent>
        <p:spPr bwMode="auto">
          <a:xfrm>
            <a:off x="1066800" y="4943475"/>
            <a:ext cx="7467600" cy="447675"/>
          </a:xfrm>
          <a:prstGeom prst="rect">
            <a:avLst/>
          </a:prstGeom>
          <a:noFill/>
          <a:ln w="9525">
            <a:miter lim="800000"/>
            <a:headEnd/>
            <a:tailEnd/>
          </a:ln>
          <a:effectLst/>
        </p:spPr>
      </p:pic>
      <p:pic>
        <p:nvPicPr>
          <p:cNvPr id="45059" name="Picture 3"/>
          <p:cNvPicPr>
            <a:picLocks noChangeAspect="1" noChangeArrowheads="1"/>
          </p:cNvPicPr>
          <p:nvPr/>
        </p:nvPicPr>
        <mc:AlternateContent>
          <mc:Choice xmlns:ma="http://schemas.microsoft.com/office/mac/drawingml/2008/main" Requires="ma">
            <p:blipFill>
              <a:blip r:embed="rId6"/>
              <a:srcRect/>
              <a:stretch>
                <a:fillRect/>
              </a:stretch>
            </p:blipFill>
          </mc:Choice>
          <mc:Fallback>
            <p:blipFill>
              <a:blip r:embed="rId7"/>
              <a:srcRect/>
              <a:stretch>
                <a:fillRect/>
              </a:stretch>
            </p:blipFill>
          </mc:Fallback>
        </mc:AlternateContent>
        <p:spPr bwMode="auto">
          <a:xfrm>
            <a:off x="7294563" y="3296443"/>
            <a:ext cx="1308100" cy="265113"/>
          </a:xfrm>
          <a:prstGeom prst="rect">
            <a:avLst/>
          </a:prstGeom>
          <a:noFill/>
          <a:ln w="9525">
            <a:miter lim="800000"/>
            <a:headEnd/>
            <a:tailEnd/>
          </a:ln>
          <a:effectLst/>
        </p:spPr>
      </p:pic>
      <p:pic>
        <p:nvPicPr>
          <p:cNvPr id="45060" name="Picture 4"/>
          <p:cNvPicPr>
            <a:picLocks noChangeAspect="1" noChangeArrowheads="1"/>
          </p:cNvPicPr>
          <p:nvPr/>
        </p:nvPicPr>
        <mc:AlternateContent>
          <mc:Choice xmlns:ma="http://schemas.microsoft.com/office/mac/drawingml/2008/main" Requires="ma">
            <p:blipFill>
              <a:blip r:embed="rId8"/>
              <a:srcRect/>
              <a:stretch>
                <a:fillRect/>
              </a:stretch>
            </p:blipFill>
          </mc:Choice>
          <mc:Fallback>
            <p:blipFill>
              <a:blip r:embed="rId9"/>
              <a:srcRect/>
              <a:stretch>
                <a:fillRect/>
              </a:stretch>
            </p:blipFill>
          </mc:Fallback>
        </mc:AlternateContent>
        <p:spPr bwMode="auto">
          <a:xfrm>
            <a:off x="6608763" y="3829843"/>
            <a:ext cx="1447800" cy="293688"/>
          </a:xfrm>
          <a:prstGeom prst="rect">
            <a:avLst/>
          </a:prstGeom>
          <a:noFill/>
          <a:ln w="9525">
            <a:miter lim="800000"/>
            <a:headEnd/>
            <a:tailEnd/>
          </a:ln>
          <a:effectLst/>
        </p:spPr>
      </p:pic>
      <p:sp>
        <p:nvSpPr>
          <p:cNvPr id="37902" name="Line 21"/>
          <p:cNvSpPr>
            <a:spLocks noChangeShapeType="1"/>
          </p:cNvSpPr>
          <p:nvPr/>
        </p:nvSpPr>
        <p:spPr bwMode="auto">
          <a:xfrm flipH="1">
            <a:off x="7446963" y="3525043"/>
            <a:ext cx="381000" cy="152400"/>
          </a:xfrm>
          <a:prstGeom prst="line">
            <a:avLst/>
          </a:prstGeom>
          <a:noFill/>
          <a:ln w="9525">
            <a:solidFill>
              <a:srgbClr val="FF0000"/>
            </a:solidFill>
            <a:round/>
            <a:headEnd/>
            <a:tailEnd type="triangle" w="med" len="med"/>
          </a:ln>
        </p:spPr>
        <p:txBody>
          <a:bodyPr wrap="none" anchor="ctr">
            <a:prstTxWarp prst="textNoShape">
              <a:avLst/>
            </a:prstTxWarp>
            <a:spAutoFit/>
          </a:bodyPr>
          <a:lstStyle/>
          <a:p>
            <a:endParaRPr lang="en-US"/>
          </a:p>
        </p:txBody>
      </p:sp>
      <p:sp>
        <p:nvSpPr>
          <p:cNvPr id="37903" name="Line 22"/>
          <p:cNvSpPr>
            <a:spLocks noChangeShapeType="1"/>
          </p:cNvSpPr>
          <p:nvPr/>
        </p:nvSpPr>
        <p:spPr bwMode="auto">
          <a:xfrm>
            <a:off x="6837363" y="4134643"/>
            <a:ext cx="457200" cy="152400"/>
          </a:xfrm>
          <a:prstGeom prst="line">
            <a:avLst/>
          </a:prstGeom>
          <a:noFill/>
          <a:ln w="9525">
            <a:solidFill>
              <a:srgbClr val="000792"/>
            </a:solidFill>
            <a:round/>
            <a:headEnd/>
            <a:tailEnd type="triangle" w="med" len="med"/>
          </a:ln>
        </p:spPr>
        <p:txBody>
          <a:bodyPr wrap="none" anchor="ctr">
            <a:prstTxWarp prst="textNoShape">
              <a:avLst/>
            </a:prstTxWarp>
            <a:spAutoFit/>
          </a:bodyPr>
          <a:lstStyle/>
          <a:p>
            <a:endParaRPr lang="en-US"/>
          </a:p>
        </p:txBody>
      </p:sp>
      <p:pic>
        <p:nvPicPr>
          <p:cNvPr id="45061" name="Picture 5"/>
          <p:cNvPicPr>
            <a:picLocks noChangeAspect="1" noChangeArrowheads="1"/>
          </p:cNvPicPr>
          <p:nvPr/>
        </p:nvPicPr>
        <mc:AlternateContent>
          <mc:Choice xmlns:ma="http://schemas.microsoft.com/office/mac/drawingml/2008/main" Requires="ma">
            <p:blipFill>
              <a:blip r:embed="rId6"/>
              <a:srcRect/>
              <a:stretch>
                <a:fillRect/>
              </a:stretch>
            </p:blipFill>
          </mc:Choice>
          <mc:Fallback>
            <p:blipFill>
              <a:blip r:embed="rId7"/>
              <a:srcRect/>
              <a:stretch>
                <a:fillRect/>
              </a:stretch>
            </p:blipFill>
          </mc:Fallback>
        </mc:AlternateContent>
        <p:spPr bwMode="auto">
          <a:xfrm>
            <a:off x="3917950" y="5416550"/>
            <a:ext cx="1308100" cy="265113"/>
          </a:xfrm>
          <a:prstGeom prst="rect">
            <a:avLst/>
          </a:prstGeom>
          <a:noFill/>
          <a:ln w="9525">
            <a:miter lim="800000"/>
            <a:headEnd/>
            <a:tailEnd/>
          </a:ln>
          <a:effectLst/>
        </p:spPr>
      </p:pic>
      <p:pic>
        <p:nvPicPr>
          <p:cNvPr id="45062" name="Picture 6"/>
          <p:cNvPicPr>
            <a:picLocks noChangeAspect="1" noChangeArrowheads="1"/>
          </p:cNvPicPr>
          <p:nvPr/>
        </p:nvPicPr>
        <mc:AlternateContent>
          <mc:Choice xmlns:ma="http://schemas.microsoft.com/office/mac/drawingml/2008/main" Requires="ma">
            <p:blipFill>
              <a:blip r:embed="rId8"/>
              <a:srcRect/>
              <a:stretch>
                <a:fillRect/>
              </a:stretch>
            </p:blipFill>
          </mc:Choice>
          <mc:Fallback>
            <p:blipFill>
              <a:blip r:embed="rId9"/>
              <a:srcRect/>
              <a:stretch>
                <a:fillRect/>
              </a:stretch>
            </p:blipFill>
          </mc:Fallback>
        </mc:AlternateContent>
        <p:spPr bwMode="auto">
          <a:xfrm>
            <a:off x="7086600" y="5416550"/>
            <a:ext cx="1447800" cy="293688"/>
          </a:xfrm>
          <a:prstGeom prst="rect">
            <a:avLst/>
          </a:prstGeom>
          <a:noFill/>
          <a:ln w="9525">
            <a:miter lim="800000"/>
            <a:headEnd/>
            <a:tailEnd/>
          </a:ln>
          <a:effectLst/>
        </p:spPr>
      </p:pic>
      <p:pic>
        <p:nvPicPr>
          <p:cNvPr id="37904" name="Picture 26" descr="Snapshot 2008-04-12 14-37-12"/>
          <p:cNvPicPr>
            <a:picLocks noChangeAspect="1" noChangeArrowheads="1"/>
          </p:cNvPicPr>
          <p:nvPr/>
        </p:nvPicPr>
        <p:blipFill>
          <a:blip r:embed="rId10"/>
          <a:srcRect/>
          <a:stretch>
            <a:fillRect/>
          </a:stretch>
        </p:blipFill>
        <p:spPr bwMode="auto">
          <a:xfrm>
            <a:off x="1985874" y="2232818"/>
            <a:ext cx="3495851" cy="2392363"/>
          </a:xfrm>
          <a:prstGeom prst="rect">
            <a:avLst/>
          </a:prstGeom>
          <a:noFill/>
          <a:ln w="9525">
            <a:noFill/>
            <a:miter lim="800000"/>
            <a:headEnd/>
            <a:tailEnd/>
          </a:ln>
        </p:spPr>
      </p:pic>
      <p:sp>
        <p:nvSpPr>
          <p:cNvPr id="37906" name="Text Box 7"/>
          <p:cNvSpPr txBox="1">
            <a:spLocks noChangeArrowheads="1"/>
          </p:cNvSpPr>
          <p:nvPr/>
        </p:nvSpPr>
        <p:spPr bwMode="auto">
          <a:xfrm>
            <a:off x="533400" y="1301750"/>
            <a:ext cx="8991600" cy="656590"/>
          </a:xfrm>
          <a:prstGeom prst="rect">
            <a:avLst/>
          </a:prstGeom>
          <a:noFill/>
          <a:ln w="9525">
            <a:noFill/>
            <a:miter lim="800000"/>
            <a:headEnd/>
            <a:tailEnd/>
          </a:ln>
        </p:spPr>
        <p:txBody>
          <a:bodyPr>
            <a:prstTxWarp prst="textNoShape">
              <a:avLst/>
            </a:prstTxWarp>
            <a:spAutoFit/>
          </a:bodyPr>
          <a:lstStyle/>
          <a:p>
            <a:pPr latinLnBrk="0">
              <a:lnSpc>
                <a:spcPct val="80000"/>
              </a:lnSpc>
              <a:spcBef>
                <a:spcPct val="20000"/>
              </a:spcBef>
              <a:buClr>
                <a:schemeClr val="accent1"/>
              </a:buClr>
              <a:buSzPct val="70000"/>
              <a:buFont typeface="Wingdings" charset="2"/>
              <a:buNone/>
            </a:pPr>
            <a:endParaRPr lang="en-US" altLang="ko-KR" sz="2000" dirty="0" smtClean="0">
              <a:solidFill>
                <a:schemeClr val="tx1"/>
              </a:solidFill>
              <a:latin typeface="Arial" charset="0"/>
            </a:endParaRPr>
          </a:p>
          <a:p>
            <a:pPr latinLnBrk="0">
              <a:lnSpc>
                <a:spcPct val="80000"/>
              </a:lnSpc>
              <a:spcBef>
                <a:spcPct val="20000"/>
              </a:spcBef>
              <a:buClr>
                <a:schemeClr val="accent1"/>
              </a:buClr>
              <a:buSzPct val="70000"/>
              <a:buFont typeface="Wingdings" charset="2"/>
              <a:buNone/>
            </a:pPr>
            <a:r>
              <a:rPr lang="en-US" altLang="ko-KR" sz="2000" dirty="0" smtClean="0">
                <a:solidFill>
                  <a:schemeClr val="tx1"/>
                </a:solidFill>
                <a:latin typeface="Arial" charset="0"/>
              </a:rPr>
              <a:t>	</a:t>
            </a:r>
            <a:r>
              <a:rPr lang="en-US" altLang="ko-KR" sz="2000" dirty="0">
                <a:solidFill>
                  <a:schemeClr val="tx1"/>
                </a:solidFill>
                <a:latin typeface="Arial" charset="0"/>
              </a:rPr>
              <a:t>[</a:t>
            </a:r>
            <a:r>
              <a:rPr lang="en-US" altLang="ko-KR" sz="2000" dirty="0" err="1">
                <a:solidFill>
                  <a:schemeClr val="tx1"/>
                </a:solidFill>
                <a:latin typeface="Arial" charset="0"/>
              </a:rPr>
              <a:t>cos</a:t>
            </a:r>
            <a:r>
              <a:rPr lang="en-US" altLang="ko-KR" sz="2000" dirty="0" err="1">
                <a:solidFill>
                  <a:schemeClr val="tx1"/>
                </a:solidFill>
                <a:latin typeface="Arial" charset="0"/>
                <a:sym typeface="Symbol" charset="2"/>
              </a:rPr>
              <a:t></a:t>
            </a:r>
            <a:r>
              <a:rPr lang="en-US" altLang="ko-KR" sz="2000" baseline="30000" dirty="0">
                <a:solidFill>
                  <a:schemeClr val="tx1"/>
                </a:solidFill>
                <a:latin typeface="Arial" charset="0"/>
              </a:rPr>
              <a:t>*</a:t>
            </a:r>
            <a:r>
              <a:rPr lang="en-US" altLang="ko-KR" sz="2000" dirty="0">
                <a:solidFill>
                  <a:schemeClr val="tx1"/>
                </a:solidFill>
                <a:latin typeface="Arial" charset="0"/>
              </a:rPr>
              <a:t> : in Collins-</a:t>
            </a:r>
            <a:r>
              <a:rPr lang="en-US" altLang="ko-KR" sz="2000" dirty="0" err="1">
                <a:solidFill>
                  <a:schemeClr val="tx1"/>
                </a:solidFill>
                <a:latin typeface="Arial" charset="0"/>
              </a:rPr>
              <a:t>Soper</a:t>
            </a:r>
            <a:r>
              <a:rPr lang="en-US" altLang="ko-KR" sz="2000" dirty="0">
                <a:solidFill>
                  <a:schemeClr val="tx1"/>
                </a:solidFill>
                <a:latin typeface="Arial" charset="0"/>
              </a:rPr>
              <a:t> frame (W rest frame)]</a:t>
            </a:r>
            <a:endParaRPr lang="en-US" altLang="ko-KR" sz="2400" dirty="0">
              <a:solidFill>
                <a:schemeClr val="tx2"/>
              </a:solidFill>
              <a:latin typeface="Arial" charset="0"/>
              <a:ea typeface="Times New Roman" charset="0"/>
              <a:cs typeface="Times New Roman" charset="0"/>
            </a:endParaRPr>
          </a:p>
        </p:txBody>
      </p:sp>
      <p:sp>
        <p:nvSpPr>
          <p:cNvPr id="37907" name="Rectangle 28"/>
          <p:cNvSpPr>
            <a:spLocks noChangeArrowheads="1"/>
          </p:cNvSpPr>
          <p:nvPr/>
        </p:nvSpPr>
        <p:spPr bwMode="auto">
          <a:xfrm>
            <a:off x="0" y="5486400"/>
            <a:ext cx="3382963" cy="1263650"/>
          </a:xfrm>
          <a:prstGeom prst="rect">
            <a:avLst/>
          </a:prstGeom>
          <a:noFill/>
          <a:ln w="9525">
            <a:noFill/>
            <a:miter lim="800000"/>
            <a:headEnd/>
            <a:tailEnd/>
          </a:ln>
        </p:spPr>
        <p:txBody>
          <a:bodyPr wrap="none">
            <a:prstTxWarp prst="textNoShape">
              <a:avLst/>
            </a:prstTxWarp>
            <a:spAutoFit/>
          </a:bodyPr>
          <a:lstStyle/>
          <a:p>
            <a:pPr eaLnBrk="0" latinLnBrk="0" hangingPunct="0">
              <a:spcBef>
                <a:spcPts val="575"/>
              </a:spcBef>
              <a:buClr>
                <a:srgbClr val="0070C0"/>
              </a:buClr>
              <a:buSzPct val="100000"/>
              <a:buFont typeface="Wingdings" charset="2"/>
              <a:buNone/>
            </a:pPr>
            <a:r>
              <a:rPr lang="en-US" b="0">
                <a:solidFill>
                  <a:srgbClr val="000792"/>
                </a:solidFill>
                <a:latin typeface="Arial" charset="0"/>
                <a:ea typeface="AppleGothic" charset="-127"/>
                <a:cs typeface="AppleGothic" charset="-127"/>
              </a:rPr>
              <a:t>Sign of V-A angular bias flips</a:t>
            </a:r>
            <a:br>
              <a:rPr lang="en-US" b="0">
                <a:solidFill>
                  <a:srgbClr val="000792"/>
                </a:solidFill>
                <a:latin typeface="Arial" charset="0"/>
                <a:ea typeface="AppleGothic" charset="-127"/>
                <a:cs typeface="AppleGothic" charset="-127"/>
              </a:rPr>
            </a:br>
            <a:r>
              <a:rPr lang="en-US" b="0">
                <a:solidFill>
                  <a:srgbClr val="000792"/>
                </a:solidFill>
                <a:latin typeface="Arial" charset="0"/>
                <a:ea typeface="AppleGothic" charset="-127"/>
                <a:cs typeface="AppleGothic" charset="-127"/>
              </a:rPr>
              <a:t>when </a:t>
            </a:r>
            <a:r>
              <a:rPr lang="en-US" b="0" i="1">
                <a:solidFill>
                  <a:srgbClr val="000792"/>
                </a:solidFill>
                <a:latin typeface="Arial" charset="0"/>
                <a:ea typeface="AppleGothic" charset="-127"/>
                <a:cs typeface="AppleGothic" charset="-127"/>
              </a:rPr>
              <a:t>W </a:t>
            </a:r>
            <a:r>
              <a:rPr lang="en-US" b="0" i="1" baseline="30000">
                <a:solidFill>
                  <a:srgbClr val="000792"/>
                </a:solidFill>
                <a:latin typeface="Arial" charset="0"/>
                <a:ea typeface="AppleGothic" charset="-127"/>
                <a:cs typeface="AppleGothic" charset="-127"/>
              </a:rPr>
              <a:t>±</a:t>
            </a:r>
            <a:r>
              <a:rPr lang="en-US" b="0">
                <a:solidFill>
                  <a:srgbClr val="000792"/>
                </a:solidFill>
                <a:latin typeface="Arial" charset="0"/>
                <a:ea typeface="AppleGothic" charset="-127"/>
                <a:cs typeface="AppleGothic" charset="-127"/>
              </a:rPr>
              <a:t> is produced from</a:t>
            </a:r>
            <a:br>
              <a:rPr lang="en-US" b="0">
                <a:solidFill>
                  <a:srgbClr val="000792"/>
                </a:solidFill>
                <a:latin typeface="Arial" charset="0"/>
                <a:ea typeface="AppleGothic" charset="-127"/>
                <a:cs typeface="AppleGothic" charset="-127"/>
              </a:rPr>
            </a:br>
            <a:r>
              <a:rPr lang="en-US" b="0">
                <a:solidFill>
                  <a:srgbClr val="000792"/>
                </a:solidFill>
                <a:latin typeface="Arial" charset="0"/>
                <a:ea typeface="AppleGothic" charset="-127"/>
                <a:cs typeface="AppleGothic" charset="-127"/>
              </a:rPr>
              <a:t>anti-quarks</a:t>
            </a:r>
          </a:p>
          <a:p>
            <a:pPr eaLnBrk="0" latinLnBrk="0" hangingPunct="0">
              <a:spcBef>
                <a:spcPts val="575"/>
              </a:spcBef>
              <a:buClr>
                <a:srgbClr val="0070C0"/>
              </a:buClr>
              <a:buSzPct val="100000"/>
              <a:buFont typeface="Wingdings" charset="2"/>
              <a:buNone/>
            </a:pPr>
            <a:r>
              <a:rPr lang="en-US" b="0">
                <a:solidFill>
                  <a:srgbClr val="000792"/>
                </a:solidFill>
                <a:latin typeface="Arial" charset="0"/>
                <a:ea typeface="AppleGothic" charset="-127"/>
                <a:cs typeface="AppleGothic" charset="-127"/>
                <a:sym typeface="Symbol" charset="2"/>
              </a:rPr>
              <a:t> </a:t>
            </a:r>
            <a:r>
              <a:rPr lang="en-US" b="0">
                <a:solidFill>
                  <a:srgbClr val="000792"/>
                </a:solidFill>
                <a:latin typeface="Arial" charset="0"/>
                <a:ea typeface="AppleGothic" charset="-127"/>
                <a:cs typeface="AppleGothic" charset="-127"/>
              </a:rPr>
              <a:t>take this fraction as an input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E4B3D59-6698-634A-B7B6-B368245A4B88}" type="datetime4">
              <a:rPr lang="en-US" smtClean="0"/>
              <a:pPr/>
              <a:t>April 19, 2010</a:t>
            </a:fld>
            <a:endParaRPr lang="en-US"/>
          </a:p>
        </p:txBody>
      </p:sp>
      <p:sp>
        <p:nvSpPr>
          <p:cNvPr id="6" name="Footer Placeholder 5"/>
          <p:cNvSpPr>
            <a:spLocks noGrp="1"/>
          </p:cNvSpPr>
          <p:nvPr>
            <p:ph type="ftr" sz="quarter" idx="11"/>
          </p:nvPr>
        </p:nvSpPr>
        <p:spPr/>
        <p:txBody>
          <a:bodyPr/>
          <a:lstStyle/>
          <a:p>
            <a:r>
              <a:rPr lang="en-US" smtClean="0"/>
              <a:t>DIS2010</a:t>
            </a:r>
            <a:endParaRPr lang="en-US"/>
          </a:p>
        </p:txBody>
      </p:sp>
      <p:sp>
        <p:nvSpPr>
          <p:cNvPr id="4" name="Slide Number Placeholder 5"/>
          <p:cNvSpPr>
            <a:spLocks noGrp="1"/>
          </p:cNvSpPr>
          <p:nvPr>
            <p:ph type="sldNum" sz="quarter" idx="12"/>
          </p:nvPr>
        </p:nvSpPr>
        <p:spPr/>
        <p:txBody>
          <a:bodyPr>
            <a:normAutofit/>
          </a:bodyPr>
          <a:lstStyle/>
          <a:p>
            <a:pPr>
              <a:defRPr/>
            </a:pPr>
            <a:fld id="{ACC0758F-55D2-344E-946F-BDCB1BD1860D}" type="slidenum">
              <a:rPr lang="en-US" smtClean="0"/>
              <a:pPr>
                <a:defRPr/>
              </a:pPr>
              <a:t>19</a:t>
            </a:fld>
            <a:endParaRPr lang="en-US"/>
          </a:p>
        </p:txBody>
      </p:sp>
      <p:sp>
        <p:nvSpPr>
          <p:cNvPr id="243714" name="Rectangle 2"/>
          <p:cNvSpPr>
            <a:spLocks noGrp="1" noChangeArrowheads="1"/>
          </p:cNvSpPr>
          <p:nvPr>
            <p:ph type="title" idx="4294967295"/>
          </p:nvPr>
        </p:nvSpPr>
        <p:spPr>
          <a:xfrm>
            <a:off x="990600" y="228600"/>
            <a:ext cx="8153400" cy="990600"/>
          </a:xfrm>
        </p:spPr>
        <p:txBody>
          <a:bodyPr/>
          <a:lstStyle/>
          <a:p>
            <a:pPr eaLnBrk="1" hangingPunct="1">
              <a:defRPr/>
            </a:pPr>
            <a:r>
              <a:rPr lang="en-US"/>
              <a:t>Uncertainties</a:t>
            </a:r>
          </a:p>
        </p:txBody>
      </p:sp>
      <p:sp>
        <p:nvSpPr>
          <p:cNvPr id="62468" name="Rectangle 3"/>
          <p:cNvSpPr>
            <a:spLocks noGrp="1" noChangeArrowheads="1"/>
          </p:cNvSpPr>
          <p:nvPr>
            <p:ph type="body" idx="4294967295"/>
          </p:nvPr>
        </p:nvSpPr>
        <p:spPr>
          <a:xfrm>
            <a:off x="533400" y="1142806"/>
            <a:ext cx="7648575" cy="5105400"/>
          </a:xfrm>
        </p:spPr>
        <p:txBody>
          <a:bodyPr>
            <a:normAutofit fontScale="77500" lnSpcReduction="20000"/>
          </a:bodyPr>
          <a:lstStyle/>
          <a:p>
            <a:pPr eaLnBrk="1" hangingPunct="1">
              <a:lnSpc>
                <a:spcPct val="90000"/>
              </a:lnSpc>
              <a:buFontTx/>
              <a:buNone/>
            </a:pPr>
            <a:r>
              <a:rPr lang="en-US" sz="3097" dirty="0">
                <a:solidFill>
                  <a:srgbClr val="B21600"/>
                </a:solidFill>
              </a:rPr>
              <a:t>Statistical:</a:t>
            </a:r>
            <a:endParaRPr lang="en-US" sz="3097" dirty="0"/>
          </a:p>
          <a:p>
            <a:pPr lvl="1" eaLnBrk="1" hangingPunct="1">
              <a:lnSpc>
                <a:spcPct val="90000"/>
              </a:lnSpc>
              <a:buFont typeface="Times" charset="0"/>
              <a:buChar char="•"/>
            </a:pPr>
            <a:r>
              <a:rPr lang="en-US" sz="3097" dirty="0">
                <a:solidFill>
                  <a:srgbClr val="000792"/>
                </a:solidFill>
              </a:rPr>
              <a:t>Unfolding could correlate the statistical errors in</a:t>
            </a:r>
            <a:br>
              <a:rPr lang="en-US" sz="3097" dirty="0">
                <a:solidFill>
                  <a:srgbClr val="000792"/>
                </a:solidFill>
              </a:rPr>
            </a:br>
            <a:r>
              <a:rPr lang="en-US" sz="3097" dirty="0">
                <a:solidFill>
                  <a:srgbClr val="000792"/>
                </a:solidFill>
              </a:rPr>
              <a:t>nearby bins</a:t>
            </a:r>
          </a:p>
          <a:p>
            <a:pPr lvl="1" eaLnBrk="1" hangingPunct="1">
              <a:lnSpc>
                <a:spcPct val="90000"/>
              </a:lnSpc>
              <a:buFont typeface="Times" charset="0"/>
              <a:buChar char="•"/>
            </a:pPr>
            <a:r>
              <a:rPr lang="en-US" sz="3097" dirty="0">
                <a:solidFill>
                  <a:srgbClr val="2D7010"/>
                </a:solidFill>
              </a:rPr>
              <a:t>The statistical correlation coefficient between bins is found to be &lt; 0.05.</a:t>
            </a:r>
          </a:p>
          <a:p>
            <a:pPr eaLnBrk="1" hangingPunct="1">
              <a:lnSpc>
                <a:spcPct val="90000"/>
              </a:lnSpc>
              <a:buFontTx/>
              <a:buNone/>
            </a:pPr>
            <a:r>
              <a:rPr lang="en-US" sz="3097" dirty="0">
                <a:solidFill>
                  <a:srgbClr val="B21600"/>
                </a:solidFill>
                <a:ea typeface="Arial" charset="0"/>
                <a:cs typeface="Arial" charset="0"/>
              </a:rPr>
              <a:t>Systematic:</a:t>
            </a:r>
            <a:endParaRPr lang="en-US" sz="3097" dirty="0">
              <a:ea typeface="Arial" charset="0"/>
              <a:cs typeface="Arial" charset="0"/>
            </a:endParaRPr>
          </a:p>
          <a:p>
            <a:pPr lvl="1">
              <a:lnSpc>
                <a:spcPct val="90000"/>
              </a:lnSpc>
              <a:spcBef>
                <a:spcPts val="575"/>
              </a:spcBef>
              <a:buSzPct val="85000"/>
              <a:buFont typeface="Times" charset="0"/>
              <a:buChar char="•"/>
            </a:pPr>
            <a:r>
              <a:rPr lang="en-US" sz="3097" dirty="0">
                <a:solidFill>
                  <a:srgbClr val="000792"/>
                </a:solidFill>
                <a:ea typeface="Arial" charset="0"/>
                <a:cs typeface="Arial" charset="0"/>
              </a:rPr>
              <a:t>Detector response</a:t>
            </a:r>
            <a:endParaRPr lang="en-US" sz="3097" dirty="0">
              <a:ea typeface="Arial" charset="0"/>
              <a:cs typeface="Arial" charset="0"/>
            </a:endParaRPr>
          </a:p>
          <a:p>
            <a:pPr lvl="2">
              <a:lnSpc>
                <a:spcPct val="90000"/>
              </a:lnSpc>
              <a:spcBef>
                <a:spcPts val="375"/>
              </a:spcBef>
              <a:buSzPct val="85000"/>
            </a:pPr>
            <a:r>
              <a:rPr lang="en-US" sz="3097" dirty="0">
                <a:solidFill>
                  <a:srgbClr val="2D7010"/>
                </a:solidFill>
                <a:ea typeface="Arial" charset="0"/>
                <a:cs typeface="Arial" charset="0"/>
              </a:rPr>
              <a:t>energy scale and smearing for electron and recoil</a:t>
            </a:r>
          </a:p>
          <a:p>
            <a:pPr lvl="2">
              <a:lnSpc>
                <a:spcPct val="90000"/>
              </a:lnSpc>
              <a:spcBef>
                <a:spcPts val="375"/>
              </a:spcBef>
              <a:buSzPct val="85000"/>
            </a:pPr>
            <a:r>
              <a:rPr lang="en-US" sz="3097" dirty="0">
                <a:solidFill>
                  <a:srgbClr val="2D7010"/>
                </a:solidFill>
                <a:ea typeface="Arial" charset="0"/>
                <a:cs typeface="Arial" charset="0"/>
              </a:rPr>
              <a:t>efficiency to find electron and pass missing </a:t>
            </a:r>
            <a:r>
              <a:rPr lang="en-US" sz="3097" i="1" dirty="0">
                <a:solidFill>
                  <a:srgbClr val="2D7010"/>
                </a:solidFill>
                <a:ea typeface="Arial" charset="0"/>
                <a:cs typeface="Arial" charset="0"/>
              </a:rPr>
              <a:t>E</a:t>
            </a:r>
            <a:r>
              <a:rPr lang="en-US" sz="3097" i="1" baseline="-25000" dirty="0">
                <a:solidFill>
                  <a:srgbClr val="2D7010"/>
                </a:solidFill>
                <a:ea typeface="Arial" charset="0"/>
                <a:cs typeface="Arial" charset="0"/>
              </a:rPr>
              <a:t>T</a:t>
            </a:r>
            <a:r>
              <a:rPr lang="en-US" sz="3097" dirty="0">
                <a:solidFill>
                  <a:srgbClr val="2D7010"/>
                </a:solidFill>
                <a:ea typeface="Arial" charset="0"/>
                <a:cs typeface="Arial" charset="0"/>
              </a:rPr>
              <a:t> cut</a:t>
            </a:r>
            <a:endParaRPr lang="en-US" sz="2323" dirty="0">
              <a:solidFill>
                <a:srgbClr val="2D7010"/>
              </a:solidFill>
              <a:ea typeface="Arial" charset="0"/>
              <a:cs typeface="Arial" charset="0"/>
            </a:endParaRPr>
          </a:p>
          <a:p>
            <a:pPr lvl="1">
              <a:lnSpc>
                <a:spcPct val="90000"/>
              </a:lnSpc>
              <a:spcBef>
                <a:spcPts val="375"/>
              </a:spcBef>
              <a:buSzPct val="85000"/>
              <a:buFont typeface="Times" charset="0"/>
              <a:buChar char="•"/>
            </a:pPr>
            <a:r>
              <a:rPr lang="en-US" sz="3097" dirty="0">
                <a:solidFill>
                  <a:srgbClr val="000792"/>
                </a:solidFill>
                <a:ea typeface="Arial" charset="0"/>
                <a:cs typeface="Arial" charset="0"/>
              </a:rPr>
              <a:t>Reconstruction &amp; Backgrounds</a:t>
            </a:r>
            <a:endParaRPr lang="en-US" sz="3097" dirty="0">
              <a:ea typeface="Arial" charset="0"/>
              <a:cs typeface="Arial" charset="0"/>
            </a:endParaRPr>
          </a:p>
          <a:p>
            <a:pPr lvl="2">
              <a:lnSpc>
                <a:spcPct val="90000"/>
              </a:lnSpc>
              <a:spcBef>
                <a:spcPts val="375"/>
              </a:spcBef>
            </a:pPr>
            <a:r>
              <a:rPr lang="en-US" sz="3097" dirty="0">
                <a:solidFill>
                  <a:srgbClr val="2D7010"/>
                </a:solidFill>
                <a:ea typeface="Arial" charset="0"/>
                <a:cs typeface="Arial" charset="0"/>
              </a:rPr>
              <a:t>Uncertainties on charge fake rate and background estimates</a:t>
            </a:r>
          </a:p>
          <a:p>
            <a:pPr lvl="1">
              <a:lnSpc>
                <a:spcPct val="90000"/>
              </a:lnSpc>
              <a:spcBef>
                <a:spcPts val="575"/>
              </a:spcBef>
              <a:buSzPct val="85000"/>
              <a:buFont typeface="Times" charset="0"/>
              <a:buChar char="•"/>
            </a:pPr>
            <a:r>
              <a:rPr lang="en-US" sz="3097" dirty="0">
                <a:solidFill>
                  <a:srgbClr val="000792"/>
                </a:solidFill>
                <a:ea typeface="Arial" charset="0"/>
                <a:cs typeface="Arial" charset="0"/>
              </a:rPr>
              <a:t>Inputs</a:t>
            </a:r>
            <a:endParaRPr lang="en-US" sz="3097" dirty="0">
              <a:ea typeface="Arial" charset="0"/>
              <a:cs typeface="Arial" charset="0"/>
            </a:endParaRPr>
          </a:p>
          <a:p>
            <a:pPr lvl="2">
              <a:lnSpc>
                <a:spcPct val="90000"/>
              </a:lnSpc>
              <a:spcBef>
                <a:spcPts val="375"/>
              </a:spcBef>
              <a:buSzPct val="85000"/>
            </a:pPr>
            <a:r>
              <a:rPr lang="en-US" sz="3097" dirty="0">
                <a:solidFill>
                  <a:srgbClr val="2D7010"/>
                </a:solidFill>
                <a:ea typeface="Arial" charset="0"/>
                <a:cs typeface="Arial" charset="0"/>
              </a:rPr>
              <a:t>PDF uncertainties (</a:t>
            </a:r>
            <a:r>
              <a:rPr lang="en-US" sz="3097" dirty="0" smtClean="0">
                <a:solidFill>
                  <a:srgbClr val="2D7010"/>
                </a:solidFill>
                <a:ea typeface="Arial" charset="0"/>
                <a:cs typeface="Arial" charset="0"/>
              </a:rPr>
              <a:t>CTEQ6.1 </a:t>
            </a:r>
            <a:r>
              <a:rPr lang="en-US" sz="3097" dirty="0">
                <a:solidFill>
                  <a:srgbClr val="2D7010"/>
                </a:solidFill>
                <a:ea typeface="Arial" charset="0"/>
                <a:cs typeface="Arial" charset="0"/>
              </a:rPr>
              <a:t>PDF error sets) for total </a:t>
            </a:r>
            <a:r>
              <a:rPr lang="en-US" sz="3097" i="1" dirty="0">
                <a:solidFill>
                  <a:srgbClr val="2D7010"/>
                </a:solidFill>
                <a:ea typeface="Arial" charset="0"/>
                <a:cs typeface="Arial" charset="0"/>
              </a:rPr>
              <a:t>W </a:t>
            </a:r>
            <a:r>
              <a:rPr lang="en-US" sz="3097" dirty="0">
                <a:solidFill>
                  <a:srgbClr val="2D7010"/>
                </a:solidFill>
                <a:ea typeface="Arial" charset="0"/>
                <a:cs typeface="Arial" charset="0"/>
              </a:rPr>
              <a:t>production and quark/anti-quark fractions</a:t>
            </a:r>
            <a:endParaRPr lang="en-US" sz="2323" dirty="0">
              <a:solidFill>
                <a:srgbClr val="2D7010"/>
              </a:solidFill>
              <a:ea typeface="Arial" charset="0"/>
              <a:cs typeface="Arial" charset="0"/>
            </a:endParaRPr>
          </a:p>
          <a:p>
            <a:pPr eaLnBrk="1" hangingPunct="1">
              <a:lnSpc>
                <a:spcPct val="90000"/>
              </a:lnSpc>
            </a:pP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Date Placeholder 2"/>
          <p:cNvSpPr>
            <a:spLocks noGrp="1"/>
          </p:cNvSpPr>
          <p:nvPr>
            <p:ph type="dt" sz="half" idx="10"/>
          </p:nvPr>
        </p:nvSpPr>
        <p:spPr/>
        <p:txBody>
          <a:bodyPr/>
          <a:lstStyle/>
          <a:p>
            <a:fld id="{B64644CD-CC33-114E-88C4-4B717F398398}"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normAutofit fontScale="85000" lnSpcReduction="20000"/>
          </a:bodyPr>
          <a:lstStyle/>
          <a:p>
            <a:fld id="{18870EAB-BD26-E848-B7CA-928171821045}" type="slidenum">
              <a:rPr lang="en-US" smtClean="0"/>
              <a:pPr/>
              <a:t>2</a:t>
            </a:fld>
            <a:endParaRPr lang="en-US"/>
          </a:p>
        </p:txBody>
      </p:sp>
      <p:sp>
        <p:nvSpPr>
          <p:cNvPr id="6" name="Content Placeholder 5"/>
          <p:cNvSpPr>
            <a:spLocks noGrp="1"/>
          </p:cNvSpPr>
          <p:nvPr>
            <p:ph sz="quarter" idx="1"/>
          </p:nvPr>
        </p:nvSpPr>
        <p:spPr/>
        <p:txBody>
          <a:bodyPr/>
          <a:lstStyle/>
          <a:p>
            <a:r>
              <a:rPr lang="en-US" dirty="0" smtClean="0"/>
              <a:t>Overview</a:t>
            </a:r>
          </a:p>
          <a:p>
            <a:r>
              <a:rPr lang="en-US" dirty="0" smtClean="0"/>
              <a:t>D0 </a:t>
            </a:r>
            <a:r>
              <a:rPr lang="en-US" dirty="0" err="1" smtClean="0"/>
              <a:t>muon</a:t>
            </a:r>
            <a:r>
              <a:rPr lang="en-US" dirty="0" smtClean="0"/>
              <a:t> asymmetry</a:t>
            </a:r>
          </a:p>
          <a:p>
            <a:r>
              <a:rPr lang="en-US" dirty="0" smtClean="0"/>
              <a:t>CDF W asymmetry in the e</a:t>
            </a:r>
            <a:r>
              <a:rPr lang="en-US" dirty="0" smtClean="0">
                <a:latin typeface="Symbol" charset="2"/>
                <a:cs typeface="Symbol" charset="2"/>
              </a:rPr>
              <a:t>n</a:t>
            </a:r>
            <a:r>
              <a:rPr lang="en-US" dirty="0" smtClean="0"/>
              <a:t> channel</a:t>
            </a:r>
          </a:p>
          <a:p>
            <a:r>
              <a:rPr lang="en-US" dirty="0" smtClean="0"/>
              <a:t>Comparison of D0 and CDF lepton asymmetries</a:t>
            </a:r>
          </a:p>
          <a:p>
            <a:r>
              <a:rPr lang="en-US" dirty="0" smtClean="0"/>
              <a:t>Discussion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23F1E13C-242D-0E4A-8777-247E9765FCD6}" type="datetime4">
              <a:rPr lang="en-US" smtClean="0"/>
              <a:pPr/>
              <a:t>April 19, 2010</a:t>
            </a:fld>
            <a:endParaRPr lang="en-US"/>
          </a:p>
        </p:txBody>
      </p:sp>
      <p:sp>
        <p:nvSpPr>
          <p:cNvPr id="9" name="Footer Placeholder 8"/>
          <p:cNvSpPr>
            <a:spLocks noGrp="1"/>
          </p:cNvSpPr>
          <p:nvPr>
            <p:ph type="ftr" sz="quarter" idx="11"/>
          </p:nvPr>
        </p:nvSpPr>
        <p:spPr/>
        <p:txBody>
          <a:bodyPr/>
          <a:lstStyle/>
          <a:p>
            <a:r>
              <a:rPr lang="en-US" smtClean="0"/>
              <a:t>DIS2010</a:t>
            </a:r>
            <a:endParaRPr lang="en-US"/>
          </a:p>
        </p:txBody>
      </p:sp>
      <p:sp>
        <p:nvSpPr>
          <p:cNvPr id="7" name="Slide Number Placeholder 4"/>
          <p:cNvSpPr>
            <a:spLocks noGrp="1"/>
          </p:cNvSpPr>
          <p:nvPr>
            <p:ph type="sldNum" sz="quarter" idx="12"/>
          </p:nvPr>
        </p:nvSpPr>
        <p:spPr/>
        <p:txBody>
          <a:bodyPr>
            <a:normAutofit/>
          </a:bodyPr>
          <a:lstStyle/>
          <a:p>
            <a:pPr>
              <a:defRPr/>
            </a:pPr>
            <a:fld id="{54349E79-A6CB-8442-9FA1-D273C6A09618}" type="slidenum">
              <a:rPr lang="en-US" smtClean="0"/>
              <a:pPr>
                <a:defRPr/>
              </a:pPr>
              <a:t>20</a:t>
            </a:fld>
            <a:endParaRPr lang="en-US"/>
          </a:p>
        </p:txBody>
      </p:sp>
      <p:sp>
        <p:nvSpPr>
          <p:cNvPr id="205826" name="Rectangle 2"/>
          <p:cNvSpPr>
            <a:spLocks noGrp="1" noChangeArrowheads="1"/>
          </p:cNvSpPr>
          <p:nvPr>
            <p:ph type="title" idx="4294967295"/>
          </p:nvPr>
        </p:nvSpPr>
        <p:spPr>
          <a:xfrm>
            <a:off x="990600" y="228600"/>
            <a:ext cx="8153400" cy="990600"/>
          </a:xfrm>
        </p:spPr>
        <p:txBody>
          <a:bodyPr/>
          <a:lstStyle/>
          <a:p>
            <a:pPr eaLnBrk="1" hangingPunct="1">
              <a:defRPr/>
            </a:pPr>
            <a:r>
              <a:rPr lang="en-US"/>
              <a:t>Electron Charge Identification</a:t>
            </a:r>
          </a:p>
        </p:txBody>
      </p:sp>
      <p:sp>
        <p:nvSpPr>
          <p:cNvPr id="56325" name="Rectangle 3"/>
          <p:cNvSpPr>
            <a:spLocks noChangeArrowheads="1"/>
          </p:cNvSpPr>
          <p:nvPr/>
        </p:nvSpPr>
        <p:spPr bwMode="auto">
          <a:xfrm>
            <a:off x="76200" y="914400"/>
            <a:ext cx="4762500" cy="4114800"/>
          </a:xfrm>
          <a:prstGeom prst="rect">
            <a:avLst/>
          </a:prstGeom>
          <a:noFill/>
          <a:ln w="9525">
            <a:noFill/>
            <a:miter lim="800000"/>
            <a:headEnd/>
            <a:tailEnd/>
          </a:ln>
        </p:spPr>
        <p:txBody>
          <a:bodyPr>
            <a:prstTxWarp prst="textNoShape">
              <a:avLst/>
            </a:prstTxWarp>
          </a:bodyPr>
          <a:lstStyle/>
          <a:p>
            <a:pPr marL="342900" indent="-342900" latinLnBrk="0">
              <a:spcBef>
                <a:spcPct val="20000"/>
              </a:spcBef>
              <a:buFontTx/>
              <a:buChar char="•"/>
            </a:pPr>
            <a:endParaRPr lang="en-US" altLang="ko-KR" sz="2000" b="0" dirty="0" smtClean="0">
              <a:solidFill>
                <a:schemeClr val="tx1"/>
              </a:solidFill>
              <a:latin typeface="Arial" charset="0"/>
              <a:ea typeface="Osaka" charset="-128"/>
              <a:cs typeface="Osaka" charset="-128"/>
            </a:endParaRPr>
          </a:p>
          <a:p>
            <a:pPr marL="342900" indent="-342900" latinLnBrk="0">
              <a:spcBef>
                <a:spcPct val="20000"/>
              </a:spcBef>
              <a:buFontTx/>
              <a:buChar char="•"/>
            </a:pPr>
            <a:endParaRPr lang="en-US" altLang="ko-KR" sz="2000" b="0" dirty="0">
              <a:solidFill>
                <a:schemeClr val="tx1"/>
              </a:solidFill>
              <a:latin typeface="Arial" charset="0"/>
              <a:ea typeface="Osaka" charset="-128"/>
              <a:cs typeface="Osaka" charset="-128"/>
            </a:endParaRPr>
          </a:p>
          <a:p>
            <a:pPr marL="342900" indent="-342900" latinLnBrk="0">
              <a:spcBef>
                <a:spcPct val="20000"/>
              </a:spcBef>
              <a:buFontTx/>
              <a:buChar char="•"/>
            </a:pPr>
            <a:endParaRPr lang="en-US" altLang="ko-KR" sz="2000" b="0" dirty="0" smtClean="0">
              <a:solidFill>
                <a:schemeClr val="tx1"/>
              </a:solidFill>
              <a:latin typeface="Arial" charset="0"/>
              <a:ea typeface="Osaka" charset="-128"/>
              <a:cs typeface="Osaka" charset="-128"/>
            </a:endParaRPr>
          </a:p>
          <a:p>
            <a:pPr marL="342900" indent="-342900" eaLnBrk="0" latinLnBrk="0" hangingPunct="0">
              <a:lnSpc>
                <a:spcPct val="90000"/>
              </a:lnSpc>
              <a:spcBef>
                <a:spcPts val="575"/>
              </a:spcBef>
              <a:buFontTx/>
              <a:buChar char="•"/>
            </a:pPr>
            <a:endParaRPr lang="en-US" altLang="ko-KR" sz="2000" b="0" dirty="0">
              <a:solidFill>
                <a:srgbClr val="2D7010"/>
              </a:solidFill>
              <a:latin typeface="Arial" charset="0"/>
            </a:endParaRPr>
          </a:p>
        </p:txBody>
      </p:sp>
      <p:pic>
        <p:nvPicPr>
          <p:cNvPr id="56326" name="Picture 7" descr="cfr_data"/>
          <p:cNvPicPr>
            <a:picLocks noChangeAspect="1" noChangeArrowheads="1"/>
          </p:cNvPicPr>
          <p:nvPr/>
        </p:nvPicPr>
        <p:blipFill>
          <a:blip r:embed="rId4"/>
          <a:srcRect/>
          <a:stretch>
            <a:fillRect/>
          </a:stretch>
        </p:blipFill>
        <p:spPr bwMode="auto">
          <a:xfrm>
            <a:off x="533400" y="219717"/>
            <a:ext cx="7703457" cy="4809483"/>
          </a:xfrm>
          <a:prstGeom prst="rect">
            <a:avLst/>
          </a:prstGeom>
          <a:noFill/>
          <a:ln w="9525">
            <a:noFill/>
            <a:miter lim="800000"/>
            <a:headEnd/>
            <a:tailEnd/>
          </a:ln>
        </p:spPr>
      </p:pic>
      <p:graphicFrame>
        <p:nvGraphicFramePr>
          <p:cNvPr id="56322" name="Object 2"/>
          <p:cNvGraphicFramePr>
            <a:graphicFrameLocks noChangeAspect="1"/>
          </p:cNvGraphicFramePr>
          <p:nvPr/>
        </p:nvGraphicFramePr>
        <p:xfrm>
          <a:off x="4229100" y="5263956"/>
          <a:ext cx="3733800" cy="984250"/>
        </p:xfrm>
        <a:graphic>
          <a:graphicData uri="http://schemas.openxmlformats.org/presentationml/2006/ole">
            <p:oleObj spid="_x0000_s103426" name="Equation" r:id="rId5" imgW="1638300" imgH="431800" progId="Equation.3">
              <p:embed/>
            </p:oleObj>
          </a:graphicData>
        </a:graphic>
      </p:graphicFrame>
      <p:sp>
        <p:nvSpPr>
          <p:cNvPr id="10" name="TextBox 9"/>
          <p:cNvSpPr txBox="1"/>
          <p:nvPr/>
        </p:nvSpPr>
        <p:spPr>
          <a:xfrm>
            <a:off x="76200" y="4736495"/>
            <a:ext cx="3962401" cy="1569660"/>
          </a:xfrm>
          <a:prstGeom prst="rect">
            <a:avLst/>
          </a:prstGeom>
          <a:noFill/>
        </p:spPr>
        <p:txBody>
          <a:bodyPr wrap="square" rtlCol="0">
            <a:spAutoFit/>
          </a:bodyPr>
          <a:lstStyle/>
          <a:p>
            <a:r>
              <a:rPr lang="en-US" sz="3200" dirty="0" smtClean="0"/>
              <a:t>Use Z decays to determine the charge </a:t>
            </a:r>
            <a:r>
              <a:rPr lang="en-US" sz="3200" dirty="0" err="1" smtClean="0"/>
              <a:t>misID</a:t>
            </a:r>
            <a:r>
              <a:rPr lang="en-US" sz="3200" dirty="0" smtClean="0"/>
              <a:t> rate</a:t>
            </a:r>
            <a:endParaRPr lang="en-US"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pPr eaLnBrk="1" hangingPunct="1">
              <a:defRPr/>
            </a:pPr>
            <a:r>
              <a:rPr lang="en-US"/>
              <a:t>Effect of Input PDFs</a:t>
            </a:r>
          </a:p>
        </p:txBody>
      </p:sp>
      <p:pic>
        <p:nvPicPr>
          <p:cNvPr id="70661" name="Picture 6" descr="uncer_val_3"/>
          <p:cNvPicPr>
            <a:picLocks noGrp="1" noChangeAspect="1" noChangeArrowheads="1"/>
          </p:cNvPicPr>
          <p:nvPr>
            <p:ph sz="quarter" idx="1"/>
          </p:nvPr>
        </p:nvPicPr>
        <p:blipFill>
          <a:blip r:embed="rId3"/>
          <a:srcRect/>
          <a:stretch>
            <a:fillRect/>
          </a:stretch>
        </p:blipFill>
        <p:spPr>
          <a:xfrm>
            <a:off x="0" y="3429000"/>
            <a:ext cx="4572000" cy="2863864"/>
          </a:xfrm>
        </p:spPr>
      </p:pic>
      <p:pic>
        <p:nvPicPr>
          <p:cNvPr id="70662" name="Picture 7" descr="uncer_sea_3"/>
          <p:cNvPicPr>
            <a:picLocks noGrp="1" noChangeAspect="1" noChangeArrowheads="1"/>
          </p:cNvPicPr>
          <p:nvPr>
            <p:ph sz="quarter" idx="2"/>
          </p:nvPr>
        </p:nvPicPr>
        <p:blipFill>
          <a:blip r:embed="rId4"/>
          <a:srcRect/>
          <a:stretch>
            <a:fillRect/>
          </a:stretch>
        </p:blipFill>
        <p:spPr>
          <a:xfrm>
            <a:off x="4572000" y="3429000"/>
            <a:ext cx="4502034" cy="2819400"/>
          </a:xfrm>
        </p:spPr>
      </p:pic>
      <p:sp>
        <p:nvSpPr>
          <p:cNvPr id="10" name="Date Placeholder 9"/>
          <p:cNvSpPr>
            <a:spLocks noGrp="1"/>
          </p:cNvSpPr>
          <p:nvPr>
            <p:ph type="dt" sz="half" idx="10"/>
          </p:nvPr>
        </p:nvSpPr>
        <p:spPr/>
        <p:txBody>
          <a:bodyPr/>
          <a:lstStyle/>
          <a:p>
            <a:pPr>
              <a:defRPr/>
            </a:pPr>
            <a:fld id="{453D3016-08CF-6745-9204-FC3AECE5D1DC}" type="datetime4">
              <a:rPr lang="en-US" smtClean="0"/>
              <a:pPr>
                <a:defRPr/>
              </a:pPr>
              <a:t>April 19, 2010</a:t>
            </a:fld>
            <a:endParaRPr lang="en-US"/>
          </a:p>
        </p:txBody>
      </p:sp>
      <p:sp>
        <p:nvSpPr>
          <p:cNvPr id="11" name="Footer Placeholder 10"/>
          <p:cNvSpPr>
            <a:spLocks noGrp="1"/>
          </p:cNvSpPr>
          <p:nvPr>
            <p:ph type="ftr" sz="quarter" idx="11"/>
          </p:nvPr>
        </p:nvSpPr>
        <p:spPr/>
        <p:txBody>
          <a:bodyPr/>
          <a:lstStyle/>
          <a:p>
            <a:pPr>
              <a:defRPr/>
            </a:pPr>
            <a:r>
              <a:rPr lang="en-US" smtClean="0"/>
              <a:t>DIS2010</a:t>
            </a:r>
            <a:endParaRPr lang="en-US"/>
          </a:p>
        </p:txBody>
      </p:sp>
      <p:sp>
        <p:nvSpPr>
          <p:cNvPr id="9" name="Slide Number Placeholder 7"/>
          <p:cNvSpPr>
            <a:spLocks noGrp="1"/>
          </p:cNvSpPr>
          <p:nvPr>
            <p:ph type="sldNum" sz="quarter" idx="12"/>
          </p:nvPr>
        </p:nvSpPr>
        <p:spPr/>
        <p:txBody>
          <a:bodyPr>
            <a:normAutofit fontScale="85000" lnSpcReduction="20000"/>
          </a:bodyPr>
          <a:lstStyle/>
          <a:p>
            <a:pPr>
              <a:defRPr/>
            </a:pPr>
            <a:fld id="{B73FD022-43C0-294E-84A3-7FF85A1FBFA7}" type="slidenum">
              <a:rPr lang="en-US" smtClean="0"/>
              <a:pPr>
                <a:defRPr/>
              </a:pPr>
              <a:t>21</a:t>
            </a:fld>
            <a:endParaRPr lang="en-US"/>
          </a:p>
        </p:txBody>
      </p:sp>
      <p:sp>
        <p:nvSpPr>
          <p:cNvPr id="70663" name="Text Box 8"/>
          <p:cNvSpPr txBox="1">
            <a:spLocks noChangeArrowheads="1"/>
          </p:cNvSpPr>
          <p:nvPr/>
        </p:nvSpPr>
        <p:spPr bwMode="auto">
          <a:xfrm>
            <a:off x="871538" y="6096000"/>
            <a:ext cx="2808287" cy="641350"/>
          </a:xfrm>
          <a:prstGeom prst="rect">
            <a:avLst/>
          </a:prstGeom>
          <a:noFill/>
          <a:ln w="9525">
            <a:noFill/>
            <a:miter lim="800000"/>
            <a:headEnd/>
            <a:tailEnd/>
          </a:ln>
        </p:spPr>
        <p:txBody>
          <a:bodyPr>
            <a:prstTxWarp prst="textNoShape">
              <a:avLst/>
            </a:prstTxWarp>
            <a:spAutoFit/>
          </a:bodyPr>
          <a:lstStyle/>
          <a:p>
            <a:pPr latinLnBrk="0">
              <a:spcBef>
                <a:spcPct val="50000"/>
              </a:spcBef>
            </a:pPr>
            <a:r>
              <a:rPr lang="en-US">
                <a:solidFill>
                  <a:schemeClr val="tx1"/>
                </a:solidFill>
                <a:latin typeface="Arial" charset="0"/>
                <a:ea typeface="Arial" charset="0"/>
                <a:cs typeface="Arial" charset="0"/>
              </a:rPr>
              <a:t>effect of increasing valence u+d by +5%</a:t>
            </a:r>
          </a:p>
        </p:txBody>
      </p:sp>
      <p:sp>
        <p:nvSpPr>
          <p:cNvPr id="70664" name="Text Box 9"/>
          <p:cNvSpPr txBox="1">
            <a:spLocks noChangeArrowheads="1"/>
          </p:cNvSpPr>
          <p:nvPr/>
        </p:nvSpPr>
        <p:spPr bwMode="auto">
          <a:xfrm>
            <a:off x="5408613" y="6096000"/>
            <a:ext cx="2592387" cy="641350"/>
          </a:xfrm>
          <a:prstGeom prst="rect">
            <a:avLst/>
          </a:prstGeom>
          <a:noFill/>
          <a:ln w="9525">
            <a:noFill/>
            <a:miter lim="800000"/>
            <a:headEnd/>
            <a:tailEnd/>
          </a:ln>
        </p:spPr>
        <p:txBody>
          <a:bodyPr>
            <a:prstTxWarp prst="textNoShape">
              <a:avLst/>
            </a:prstTxWarp>
            <a:spAutoFit/>
          </a:bodyPr>
          <a:lstStyle/>
          <a:p>
            <a:pPr latinLnBrk="0">
              <a:spcBef>
                <a:spcPct val="50000"/>
              </a:spcBef>
            </a:pPr>
            <a:r>
              <a:rPr lang="en-US">
                <a:solidFill>
                  <a:schemeClr val="tx1"/>
                </a:solidFill>
                <a:latin typeface="Arial" charset="0"/>
                <a:ea typeface="Arial" charset="0"/>
                <a:cs typeface="Arial" charset="0"/>
              </a:rPr>
              <a:t>effect of increasing sea u+d by +5%</a:t>
            </a:r>
          </a:p>
        </p:txBody>
      </p:sp>
      <p:pic>
        <p:nvPicPr>
          <p:cNvPr id="70665" name="그림 10" descr="parton.gif"/>
          <p:cNvPicPr>
            <a:picLocks noChangeAspect="1"/>
          </p:cNvPicPr>
          <p:nvPr/>
        </p:nvPicPr>
        <p:blipFill>
          <a:blip r:embed="rId5"/>
          <a:srcRect/>
          <a:stretch>
            <a:fillRect/>
          </a:stretch>
        </p:blipFill>
        <p:spPr bwMode="auto">
          <a:xfrm>
            <a:off x="5408613" y="157318"/>
            <a:ext cx="3428421" cy="327168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62" name="Rectangle 2"/>
          <p:cNvSpPr>
            <a:spLocks noGrp="1" noChangeArrowheads="1"/>
          </p:cNvSpPr>
          <p:nvPr>
            <p:ph type="title" sz="quarter"/>
          </p:nvPr>
        </p:nvSpPr>
        <p:spPr/>
        <p:txBody>
          <a:bodyPr/>
          <a:lstStyle/>
          <a:p>
            <a:pPr eaLnBrk="1" hangingPunct="1">
              <a:defRPr/>
            </a:pPr>
            <a:r>
              <a:rPr lang="en-US"/>
              <a:t>Systematic Uncertainties</a:t>
            </a:r>
          </a:p>
        </p:txBody>
      </p:sp>
      <p:pic>
        <p:nvPicPr>
          <p:cNvPr id="245768" name="Picture 8" descr="uncer_cfr"/>
          <p:cNvPicPr>
            <a:picLocks noGrp="1" noChangeAspect="1" noChangeArrowheads="1"/>
          </p:cNvPicPr>
          <p:nvPr>
            <p:ph sz="quarter" idx="1"/>
          </p:nvPr>
        </p:nvPicPr>
        <p:blipFill>
          <a:blip r:embed="rId3"/>
          <a:srcRect/>
          <a:stretch>
            <a:fillRect/>
          </a:stretch>
        </p:blipFill>
        <p:spPr>
          <a:xfrm>
            <a:off x="533400" y="3581400"/>
            <a:ext cx="4038600" cy="2633663"/>
          </a:xfrm>
        </p:spPr>
      </p:pic>
      <p:pic>
        <p:nvPicPr>
          <p:cNvPr id="245769" name="Picture 9" descr="uncer_ID"/>
          <p:cNvPicPr>
            <a:picLocks noGrp="1" noChangeAspect="1" noChangeArrowheads="1"/>
          </p:cNvPicPr>
          <p:nvPr>
            <p:ph sz="quarter" idx="2"/>
          </p:nvPr>
        </p:nvPicPr>
        <p:blipFill>
          <a:blip r:embed="rId4"/>
          <a:srcRect/>
          <a:stretch>
            <a:fillRect/>
          </a:stretch>
        </p:blipFill>
        <p:spPr>
          <a:xfrm>
            <a:off x="4572000" y="1143000"/>
            <a:ext cx="3886200" cy="2533650"/>
          </a:xfrm>
        </p:spPr>
      </p:pic>
      <p:pic>
        <p:nvPicPr>
          <p:cNvPr id="66566" name="Picture 10" descr="uncer_qfac"/>
          <p:cNvPicPr>
            <a:picLocks noGrp="1" noChangeAspect="1" noChangeArrowheads="1"/>
          </p:cNvPicPr>
          <p:nvPr>
            <p:ph sz="quarter" idx="3"/>
          </p:nvPr>
        </p:nvPicPr>
        <p:blipFill>
          <a:blip r:embed="rId5"/>
          <a:srcRect/>
          <a:stretch>
            <a:fillRect/>
          </a:stretch>
        </p:blipFill>
        <p:spPr>
          <a:xfrm>
            <a:off x="609600" y="1066800"/>
            <a:ext cx="3962400" cy="2584450"/>
          </a:xfrm>
        </p:spPr>
      </p:pic>
      <p:pic>
        <p:nvPicPr>
          <p:cNvPr id="245771" name="Picture 11" descr="uncer_recoil"/>
          <p:cNvPicPr>
            <a:picLocks noGrp="1" noChangeAspect="1" noChangeArrowheads="1"/>
          </p:cNvPicPr>
          <p:nvPr>
            <p:ph sz="quarter" idx="4"/>
          </p:nvPr>
        </p:nvPicPr>
        <p:blipFill>
          <a:blip r:embed="rId6"/>
          <a:srcRect/>
          <a:stretch>
            <a:fillRect/>
          </a:stretch>
        </p:blipFill>
        <p:spPr>
          <a:xfrm>
            <a:off x="4572000" y="3767138"/>
            <a:ext cx="3886200" cy="2533650"/>
          </a:xfrm>
        </p:spPr>
      </p:pic>
      <p:sp>
        <p:nvSpPr>
          <p:cNvPr id="8" name="Date Placeholder 7"/>
          <p:cNvSpPr>
            <a:spLocks noGrp="1"/>
          </p:cNvSpPr>
          <p:nvPr>
            <p:ph type="dt" sz="half" idx="10"/>
          </p:nvPr>
        </p:nvSpPr>
        <p:spPr/>
        <p:txBody>
          <a:bodyPr/>
          <a:lstStyle/>
          <a:p>
            <a:pPr>
              <a:defRPr/>
            </a:pPr>
            <a:fld id="{870263FE-340C-BC46-AE31-C5B782E4B95C}" type="datetime4">
              <a:rPr lang="en-US" smtClean="0"/>
              <a:pPr>
                <a:defRPr/>
              </a:pPr>
              <a:t>April 19, 2010</a:t>
            </a:fld>
            <a:endParaRPr lang="en-US"/>
          </a:p>
        </p:txBody>
      </p:sp>
      <p:sp>
        <p:nvSpPr>
          <p:cNvPr id="9" name="Footer Placeholder 8"/>
          <p:cNvSpPr>
            <a:spLocks noGrp="1"/>
          </p:cNvSpPr>
          <p:nvPr>
            <p:ph type="ftr" sz="quarter" idx="11"/>
          </p:nvPr>
        </p:nvSpPr>
        <p:spPr/>
        <p:txBody>
          <a:bodyPr/>
          <a:lstStyle/>
          <a:p>
            <a:pPr>
              <a:defRPr/>
            </a:pPr>
            <a:r>
              <a:rPr lang="en-US" smtClean="0"/>
              <a:t>DIS2010</a:t>
            </a:r>
            <a:endParaRPr lang="en-US"/>
          </a:p>
        </p:txBody>
      </p:sp>
      <p:sp>
        <p:nvSpPr>
          <p:cNvPr id="7" name="Slide Number Placeholder 8"/>
          <p:cNvSpPr>
            <a:spLocks noGrp="1"/>
          </p:cNvSpPr>
          <p:nvPr>
            <p:ph type="sldNum" sz="quarter" idx="12"/>
          </p:nvPr>
        </p:nvSpPr>
        <p:spPr/>
        <p:txBody>
          <a:bodyPr>
            <a:normAutofit fontScale="85000" lnSpcReduction="20000"/>
          </a:bodyPr>
          <a:lstStyle/>
          <a:p>
            <a:pPr>
              <a:defRPr/>
            </a:pPr>
            <a:fld id="{42420834-2C6D-A242-A970-AB8374217515}" type="slidenum">
              <a:rPr lang="en-US" smtClean="0"/>
              <a:pPr>
                <a:defRPr/>
              </a:pPr>
              <a:t>22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76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7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pPr eaLnBrk="1" hangingPunct="1">
              <a:defRPr/>
            </a:pPr>
            <a:r>
              <a:rPr lang="en-US"/>
              <a:t>Systematic Uncertainties</a:t>
            </a:r>
          </a:p>
        </p:txBody>
      </p:sp>
      <p:pic>
        <p:nvPicPr>
          <p:cNvPr id="68612" name="Picture 8" descr="uncer_tot_syst"/>
          <p:cNvPicPr>
            <a:picLocks noGrp="1" noChangeAspect="1" noChangeArrowheads="1"/>
          </p:cNvPicPr>
          <p:nvPr>
            <p:ph sz="quarter" idx="1"/>
          </p:nvPr>
        </p:nvPicPr>
        <p:blipFill>
          <a:blip r:embed="rId3"/>
          <a:srcRect l="-12693" r="-12693"/>
          <a:stretch>
            <a:fillRect/>
          </a:stretch>
        </p:blipFill>
        <p:spPr>
          <a:xfrm>
            <a:off x="685799" y="1524000"/>
            <a:ext cx="7423915" cy="3860436"/>
          </a:xfrm>
        </p:spPr>
      </p:pic>
      <p:sp>
        <p:nvSpPr>
          <p:cNvPr id="6" name="Date Placeholder 5"/>
          <p:cNvSpPr>
            <a:spLocks noGrp="1"/>
          </p:cNvSpPr>
          <p:nvPr>
            <p:ph type="dt" sz="half" idx="10"/>
          </p:nvPr>
        </p:nvSpPr>
        <p:spPr/>
        <p:txBody>
          <a:bodyPr/>
          <a:lstStyle/>
          <a:p>
            <a:pPr>
              <a:defRPr/>
            </a:pPr>
            <a:fld id="{967380BE-304D-3F40-B1B4-6747D3310FB7}" type="datetime4">
              <a:rPr lang="en-US" smtClean="0"/>
              <a:pPr>
                <a:defRPr/>
              </a:pPr>
              <a:t>April 19, 2010</a:t>
            </a:fld>
            <a:endParaRPr lang="en-US"/>
          </a:p>
        </p:txBody>
      </p:sp>
      <p:sp>
        <p:nvSpPr>
          <p:cNvPr id="7" name="Footer Placeholder 6"/>
          <p:cNvSpPr>
            <a:spLocks noGrp="1"/>
          </p:cNvSpPr>
          <p:nvPr>
            <p:ph type="ftr" sz="quarter" idx="11"/>
          </p:nvPr>
        </p:nvSpPr>
        <p:spPr/>
        <p:txBody>
          <a:bodyPr/>
          <a:lstStyle/>
          <a:p>
            <a:pPr>
              <a:defRPr/>
            </a:pPr>
            <a:r>
              <a:rPr lang="en-US" smtClean="0"/>
              <a:t>DIS2010</a:t>
            </a:r>
            <a:endParaRPr lang="en-US"/>
          </a:p>
        </p:txBody>
      </p:sp>
      <p:sp>
        <p:nvSpPr>
          <p:cNvPr id="5" name="Slide Number Placeholder 7"/>
          <p:cNvSpPr>
            <a:spLocks noGrp="1"/>
          </p:cNvSpPr>
          <p:nvPr>
            <p:ph type="sldNum" sz="quarter" idx="12"/>
          </p:nvPr>
        </p:nvSpPr>
        <p:spPr/>
        <p:txBody>
          <a:bodyPr>
            <a:normAutofit fontScale="85000" lnSpcReduction="20000"/>
          </a:bodyPr>
          <a:lstStyle/>
          <a:p>
            <a:pPr>
              <a:defRPr/>
            </a:pPr>
            <a:fld id="{79BC2460-6CF7-454A-827F-A71362E66CE0}" type="slidenum">
              <a:rPr lang="en-US" smtClean="0"/>
              <a:pPr>
                <a:defRPr/>
              </a:pPr>
              <a:t>23</a:t>
            </a:fld>
            <a:endParaRPr lang="en-US"/>
          </a:p>
        </p:txBody>
      </p:sp>
      <p:sp>
        <p:nvSpPr>
          <p:cNvPr id="68613" name="Text Box 10"/>
          <p:cNvSpPr txBox="1">
            <a:spLocks noChangeArrowheads="1"/>
          </p:cNvSpPr>
          <p:nvPr/>
        </p:nvSpPr>
        <p:spPr bwMode="auto">
          <a:xfrm>
            <a:off x="2514600" y="5775325"/>
            <a:ext cx="4191000" cy="396875"/>
          </a:xfrm>
          <a:prstGeom prst="rect">
            <a:avLst/>
          </a:prstGeom>
          <a:noFill/>
          <a:ln w="9525">
            <a:noFill/>
            <a:miter lim="800000"/>
            <a:headEnd/>
            <a:tailEnd/>
          </a:ln>
        </p:spPr>
        <p:txBody>
          <a:bodyPr>
            <a:prstTxWarp prst="textNoShape">
              <a:avLst/>
            </a:prstTxWarp>
            <a:spAutoFit/>
          </a:bodyPr>
          <a:lstStyle/>
          <a:p>
            <a:pPr>
              <a:spcBef>
                <a:spcPct val="50000"/>
              </a:spcBef>
            </a:pPr>
            <a:r>
              <a:rPr lang="en-US" altLang="ko-KR" sz="2000">
                <a:solidFill>
                  <a:srgbClr val="B21600"/>
                </a:solidFill>
                <a:latin typeface="Arial" charset="0"/>
              </a:rPr>
              <a:t>Systematics &lt;1.5 %  for |y</a:t>
            </a:r>
            <a:r>
              <a:rPr lang="en-US" altLang="ko-KR" sz="2000" baseline="-25000">
                <a:solidFill>
                  <a:srgbClr val="B21600"/>
                </a:solidFill>
                <a:latin typeface="Arial" charset="0"/>
              </a:rPr>
              <a:t>W</a:t>
            </a:r>
            <a:r>
              <a:rPr lang="en-US" altLang="ko-KR" sz="2000">
                <a:solidFill>
                  <a:srgbClr val="B21600"/>
                </a:solidFill>
                <a:latin typeface="Arial" charset="0"/>
              </a:rPr>
              <a:t>| &gt; 2.0</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9139" name="Rectangle 3"/>
          <p:cNvSpPr>
            <a:spLocks noGrp="1" noChangeArrowheads="1"/>
          </p:cNvSpPr>
          <p:nvPr>
            <p:ph type="title"/>
          </p:nvPr>
        </p:nvSpPr>
        <p:spPr/>
        <p:txBody>
          <a:bodyPr/>
          <a:lstStyle/>
          <a:p>
            <a:pPr algn="l" eaLnBrk="1" hangingPunct="1">
              <a:defRPr/>
            </a:pPr>
            <a:r>
              <a:rPr lang="en-US" sz="4000"/>
              <a:t>CDF Result (1fb</a:t>
            </a:r>
            <a:r>
              <a:rPr lang="en-US" sz="4000" baseline="30000"/>
              <a:t>-1</a:t>
            </a:r>
            <a:r>
              <a:rPr lang="en-US" sz="4000"/>
              <a:t>)</a:t>
            </a:r>
          </a:p>
        </p:txBody>
      </p:sp>
      <p:sp>
        <p:nvSpPr>
          <p:cNvPr id="8" name="Date Placeholder 7"/>
          <p:cNvSpPr>
            <a:spLocks noGrp="1"/>
          </p:cNvSpPr>
          <p:nvPr>
            <p:ph type="dt" sz="half" idx="10"/>
          </p:nvPr>
        </p:nvSpPr>
        <p:spPr/>
        <p:txBody>
          <a:bodyPr/>
          <a:lstStyle/>
          <a:p>
            <a:fld id="{0E1BC3CE-F259-4C4B-9C1F-920CEC2C11DF}" type="datetime4">
              <a:rPr lang="en-US" smtClean="0"/>
              <a:pPr/>
              <a:t>April 19, 2010</a:t>
            </a:fld>
            <a:endParaRPr lang="en-US"/>
          </a:p>
        </p:txBody>
      </p:sp>
      <p:sp>
        <p:nvSpPr>
          <p:cNvPr id="9" name="Footer Placeholder 8"/>
          <p:cNvSpPr>
            <a:spLocks noGrp="1"/>
          </p:cNvSpPr>
          <p:nvPr>
            <p:ph type="ftr" sz="quarter" idx="11"/>
          </p:nvPr>
        </p:nvSpPr>
        <p:spPr/>
        <p:txBody>
          <a:bodyPr/>
          <a:lstStyle/>
          <a:p>
            <a:r>
              <a:rPr lang="en-US" smtClean="0"/>
              <a:t>DIS2010</a:t>
            </a:r>
            <a:endParaRPr lang="en-US"/>
          </a:p>
        </p:txBody>
      </p:sp>
      <p:sp>
        <p:nvSpPr>
          <p:cNvPr id="7" name="Slide Number Placeholder 5"/>
          <p:cNvSpPr>
            <a:spLocks noGrp="1"/>
          </p:cNvSpPr>
          <p:nvPr>
            <p:ph type="sldNum" sz="quarter" idx="12"/>
          </p:nvPr>
        </p:nvSpPr>
        <p:spPr/>
        <p:txBody>
          <a:bodyPr>
            <a:normAutofit fontScale="85000" lnSpcReduction="20000"/>
          </a:bodyPr>
          <a:lstStyle/>
          <a:p>
            <a:pPr>
              <a:defRPr/>
            </a:pPr>
            <a:fld id="{AB16F2B8-1739-B545-AE06-808367998299}" type="slidenum">
              <a:rPr lang="en-US" smtClean="0"/>
              <a:pPr>
                <a:defRPr/>
              </a:pPr>
              <a:t>24</a:t>
            </a:fld>
            <a:endParaRPr lang="en-US"/>
          </a:p>
        </p:txBody>
      </p:sp>
      <p:sp>
        <p:nvSpPr>
          <p:cNvPr id="76804" name="Rectangle 4"/>
          <p:cNvSpPr>
            <a:spLocks noGrp="1" noChangeArrowheads="1"/>
          </p:cNvSpPr>
          <p:nvPr>
            <p:ph sz="quarter" idx="1"/>
          </p:nvPr>
        </p:nvSpPr>
        <p:spPr>
          <a:xfrm>
            <a:off x="228600" y="3736777"/>
            <a:ext cx="3976358" cy="1996778"/>
          </a:xfrm>
          <a:solidFill>
            <a:schemeClr val="bg1"/>
          </a:solidFill>
        </p:spPr>
        <p:txBody>
          <a:bodyPr>
            <a:normAutofit fontScale="62500" lnSpcReduction="20000"/>
          </a:bodyPr>
          <a:lstStyle/>
          <a:p>
            <a:pPr eaLnBrk="1" hangingPunct="1">
              <a:lnSpc>
                <a:spcPct val="90000"/>
              </a:lnSpc>
              <a:buFontTx/>
              <a:buNone/>
            </a:pPr>
            <a:r>
              <a:rPr lang="en-US" sz="2000" dirty="0">
                <a:solidFill>
                  <a:srgbClr val="000792"/>
                </a:solidFill>
              </a:rPr>
              <a:t>	</a:t>
            </a:r>
            <a:r>
              <a:rPr lang="en-US" sz="3385" dirty="0">
                <a:solidFill>
                  <a:srgbClr val="000792"/>
                </a:solidFill>
              </a:rPr>
              <a:t>Compare to </a:t>
            </a:r>
            <a:r>
              <a:rPr lang="en-US" sz="3385" dirty="0" smtClean="0">
                <a:solidFill>
                  <a:srgbClr val="000792"/>
                </a:solidFill>
              </a:rPr>
              <a:t>CTEQ6.1M </a:t>
            </a:r>
            <a:r>
              <a:rPr lang="en-US" sz="3385" dirty="0">
                <a:solidFill>
                  <a:srgbClr val="000792"/>
                </a:solidFill>
              </a:rPr>
              <a:t>(NLO) and MRST2006 (NNLO) PDFs and their uncertainties</a:t>
            </a:r>
          </a:p>
          <a:p>
            <a:pPr eaLnBrk="1" hangingPunct="1">
              <a:lnSpc>
                <a:spcPct val="90000"/>
              </a:lnSpc>
              <a:buFontTx/>
              <a:buNone/>
            </a:pPr>
            <a:endParaRPr lang="en-US" sz="3385" dirty="0">
              <a:solidFill>
                <a:srgbClr val="000792"/>
              </a:solidFill>
            </a:endParaRPr>
          </a:p>
          <a:p>
            <a:pPr eaLnBrk="1" hangingPunct="1">
              <a:lnSpc>
                <a:spcPct val="90000"/>
              </a:lnSpc>
              <a:buFontTx/>
              <a:buNone/>
            </a:pPr>
            <a:r>
              <a:rPr lang="en-US" sz="3692" b="1" dirty="0" smtClean="0">
                <a:solidFill>
                  <a:srgbClr val="B21600"/>
                </a:solidFill>
              </a:rPr>
              <a:t>	Experimental precision is </a:t>
            </a:r>
            <a:r>
              <a:rPr lang="en-US" sz="3692" b="1" i="1" u="sng" dirty="0">
                <a:solidFill>
                  <a:srgbClr val="B21600"/>
                </a:solidFill>
              </a:rPr>
              <a:t>much</a:t>
            </a:r>
            <a:r>
              <a:rPr lang="en-US" sz="3692" b="1" dirty="0">
                <a:solidFill>
                  <a:srgbClr val="B21600"/>
                </a:solidFill>
              </a:rPr>
              <a:t> better than</a:t>
            </a:r>
            <a:r>
              <a:rPr lang="en-US" sz="3692" b="1" dirty="0" smtClean="0">
                <a:solidFill>
                  <a:srgbClr val="B21600"/>
                </a:solidFill>
              </a:rPr>
              <a:t> the theoretical error </a:t>
            </a:r>
            <a:r>
              <a:rPr lang="en-US" sz="3692" b="1" dirty="0">
                <a:solidFill>
                  <a:srgbClr val="B21600"/>
                </a:solidFill>
              </a:rPr>
              <a:t>band!</a:t>
            </a:r>
          </a:p>
        </p:txBody>
      </p:sp>
      <p:sp>
        <p:nvSpPr>
          <p:cNvPr id="76805" name="Rectangle 7"/>
          <p:cNvSpPr>
            <a:spLocks noChangeArrowheads="1"/>
          </p:cNvSpPr>
          <p:nvPr/>
        </p:nvSpPr>
        <p:spPr bwMode="auto">
          <a:xfrm>
            <a:off x="457200" y="3429000"/>
            <a:ext cx="3505200" cy="307777"/>
          </a:xfrm>
          <a:prstGeom prst="rect">
            <a:avLst/>
          </a:prstGeom>
          <a:solidFill>
            <a:schemeClr val="bg1"/>
          </a:solidFill>
          <a:ln w="9525">
            <a:noFill/>
            <a:miter lim="800000"/>
            <a:headEnd/>
            <a:tailEnd/>
          </a:ln>
        </p:spPr>
        <p:txBody>
          <a:bodyPr>
            <a:prstTxWarp prst="textNoShape">
              <a:avLst/>
            </a:prstTxWarp>
            <a:spAutoFit/>
          </a:bodyPr>
          <a:lstStyle/>
          <a:p>
            <a:endParaRPr kumimoji="1" lang="en-US" sz="1400" b="0" dirty="0">
              <a:solidFill>
                <a:srgbClr val="2D7010"/>
              </a:solidFill>
              <a:latin typeface="Arial" charset="0"/>
            </a:endParaRPr>
          </a:p>
        </p:txBody>
      </p:sp>
      <p:pic>
        <p:nvPicPr>
          <p:cNvPr id="76806" name="Picture 8" descr="Snapshot 2009-05-12 16-51-12"/>
          <p:cNvPicPr>
            <a:picLocks noChangeAspect="1" noChangeArrowheads="1"/>
          </p:cNvPicPr>
          <p:nvPr/>
        </p:nvPicPr>
        <p:blipFill>
          <a:blip r:embed="rId3"/>
          <a:srcRect/>
          <a:stretch>
            <a:fillRect/>
          </a:stretch>
        </p:blipFill>
        <p:spPr bwMode="auto">
          <a:xfrm>
            <a:off x="4204958" y="733425"/>
            <a:ext cx="4862842" cy="5591175"/>
          </a:xfrm>
          <a:prstGeom prst="rect">
            <a:avLst/>
          </a:prstGeom>
          <a:noFill/>
          <a:ln w="9525">
            <a:noFill/>
            <a:miter lim="800000"/>
            <a:headEnd/>
            <a:tailEnd/>
          </a:ln>
        </p:spPr>
      </p:pic>
      <p:sp>
        <p:nvSpPr>
          <p:cNvPr id="76807" name="Rectangle 10"/>
          <p:cNvSpPr>
            <a:spLocks noChangeArrowheads="1"/>
          </p:cNvSpPr>
          <p:nvPr/>
        </p:nvSpPr>
        <p:spPr bwMode="auto">
          <a:xfrm>
            <a:off x="5334000" y="152400"/>
            <a:ext cx="3657600" cy="581025"/>
          </a:xfrm>
          <a:prstGeom prst="rect">
            <a:avLst/>
          </a:prstGeom>
          <a:noFill/>
          <a:ln w="9525">
            <a:noFill/>
            <a:miter lim="800000"/>
            <a:headEnd/>
            <a:tailEnd/>
          </a:ln>
        </p:spPr>
        <p:txBody>
          <a:bodyPr>
            <a:prstTxWarp prst="textNoShape">
              <a:avLst/>
            </a:prstTxWarp>
            <a:spAutoFit/>
          </a:bodyPr>
          <a:lstStyle/>
          <a:p>
            <a:r>
              <a:rPr kumimoji="1" lang="en-US" sz="1600" dirty="0">
                <a:solidFill>
                  <a:schemeClr val="tx1"/>
                </a:solidFill>
                <a:latin typeface="Arial" charset="0"/>
              </a:rPr>
              <a:t>Phys. Rev. Lett. 102, 181801 (2009).</a:t>
            </a:r>
          </a:p>
          <a:p>
            <a:r>
              <a:rPr kumimoji="1" lang="en-US" sz="1600" dirty="0" smtClean="0">
                <a:solidFill>
                  <a:schemeClr val="tx1"/>
                </a:solidFill>
                <a:latin typeface="Arial" charset="0"/>
              </a:rPr>
              <a:t> </a:t>
            </a:r>
            <a:endParaRPr kumimoji="1" lang="en-US" sz="1600" dirty="0">
              <a:solidFill>
                <a:schemeClr val="tx1"/>
              </a:solidFill>
              <a:latin typeface="Arial"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going on?	</a:t>
            </a:r>
            <a:endParaRPr lang="en-US" dirty="0"/>
          </a:p>
        </p:txBody>
      </p:sp>
      <p:sp>
        <p:nvSpPr>
          <p:cNvPr id="3" name="Date Placeholder 2"/>
          <p:cNvSpPr>
            <a:spLocks noGrp="1"/>
          </p:cNvSpPr>
          <p:nvPr>
            <p:ph type="dt" sz="half" idx="10"/>
          </p:nvPr>
        </p:nvSpPr>
        <p:spPr/>
        <p:txBody>
          <a:bodyPr/>
          <a:lstStyle/>
          <a:p>
            <a:fld id="{B64644CD-CC33-114E-88C4-4B717F398398}"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normAutofit fontScale="85000" lnSpcReduction="20000"/>
          </a:bodyPr>
          <a:lstStyle/>
          <a:p>
            <a:fld id="{18870EAB-BD26-E848-B7CA-928171821045}" type="slidenum">
              <a:rPr lang="en-US" smtClean="0"/>
              <a:pPr/>
              <a:t>25</a:t>
            </a:fld>
            <a:endParaRPr lang="en-US"/>
          </a:p>
        </p:txBody>
      </p:sp>
      <p:sp>
        <p:nvSpPr>
          <p:cNvPr id="6" name="Content Placeholder 5"/>
          <p:cNvSpPr>
            <a:spLocks noGrp="1"/>
          </p:cNvSpPr>
          <p:nvPr>
            <p:ph sz="quarter" idx="1"/>
          </p:nvPr>
        </p:nvSpPr>
        <p:spPr/>
        <p:txBody>
          <a:bodyPr/>
          <a:lstStyle/>
          <a:p>
            <a:r>
              <a:rPr lang="en-US" dirty="0" smtClean="0"/>
              <a:t>CDF W asymmetry agrees pretty well with theoretical predictions</a:t>
            </a:r>
          </a:p>
          <a:p>
            <a:r>
              <a:rPr lang="en-US" dirty="0" smtClean="0"/>
              <a:t>D0 lepton asymmetries</a:t>
            </a:r>
            <a:r>
              <a:rPr lang="en-US" dirty="0" smtClean="0"/>
              <a:t> </a:t>
            </a:r>
            <a:r>
              <a:rPr lang="en-US" dirty="0" smtClean="0"/>
              <a:t>agree better if data are not segregated into pt bins.</a:t>
            </a:r>
            <a:endParaRPr lang="en-US" dirty="0" smtClean="0"/>
          </a:p>
          <a:p>
            <a:endParaRPr lang="en-US" dirty="0" smtClean="0"/>
          </a:p>
          <a:p>
            <a:r>
              <a:rPr lang="en-US" dirty="0" smtClean="0"/>
              <a:t>Is it the data or some aspect of the theoretical predictions we use?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 name="Picture 12" descr="full_lcp_25.jpg"/>
          <p:cNvPicPr>
            <a:picLocks noChangeAspect="1"/>
          </p:cNvPicPr>
          <p:nvPr/>
        </p:nvPicPr>
        <p:blipFill>
          <a:blip r:embed="rId2"/>
          <a:stretch>
            <a:fillRect/>
          </a:stretch>
        </p:blipFill>
        <p:spPr>
          <a:xfrm>
            <a:off x="1540395" y="2517917"/>
            <a:ext cx="6063210" cy="4095608"/>
          </a:xfrm>
          <a:prstGeom prst="rect">
            <a:avLst/>
          </a:prstGeom>
        </p:spPr>
      </p:pic>
      <p:sp>
        <p:nvSpPr>
          <p:cNvPr id="9" name="Title 8"/>
          <p:cNvSpPr>
            <a:spLocks noGrp="1"/>
          </p:cNvSpPr>
          <p:nvPr>
            <p:ph type="title"/>
          </p:nvPr>
        </p:nvSpPr>
        <p:spPr/>
        <p:txBody>
          <a:bodyPr/>
          <a:lstStyle/>
          <a:p>
            <a:r>
              <a:rPr lang="en-US" dirty="0" smtClean="0"/>
              <a:t>Are CDF and D0 Consistent?</a:t>
            </a:r>
            <a:endParaRPr lang="en-US" dirty="0"/>
          </a:p>
        </p:txBody>
      </p:sp>
      <p:sp>
        <p:nvSpPr>
          <p:cNvPr id="14" name="Content Placeholder 13"/>
          <p:cNvSpPr>
            <a:spLocks noGrp="1"/>
          </p:cNvSpPr>
          <p:nvPr>
            <p:ph sz="quarter" idx="1"/>
          </p:nvPr>
        </p:nvSpPr>
        <p:spPr>
          <a:xfrm>
            <a:off x="190500" y="1219200"/>
            <a:ext cx="8763000" cy="1538514"/>
          </a:xfrm>
          <a:solidFill>
            <a:schemeClr val="bg1"/>
          </a:solidFill>
        </p:spPr>
        <p:txBody>
          <a:bodyPr>
            <a:normAutofit fontScale="92500" lnSpcReduction="20000"/>
          </a:bodyPr>
          <a:lstStyle/>
          <a:p>
            <a:r>
              <a:rPr lang="en-US" dirty="0" smtClean="0"/>
              <a:t>NEW!! CDF have measured the electron asymmetry from the same data sample as their W asymmetry.  Compare with D0 </a:t>
            </a:r>
            <a:r>
              <a:rPr lang="en-US" dirty="0" err="1" smtClean="0"/>
              <a:t>muon</a:t>
            </a:r>
            <a:r>
              <a:rPr lang="en-US" dirty="0" smtClean="0"/>
              <a:t> and electron data – with a higher cut of 25 GeV on both</a:t>
            </a:r>
            <a:r>
              <a:rPr lang="en-US" dirty="0" smtClean="0">
                <a:latin typeface="Symbol" charset="2"/>
                <a:cs typeface="Symbol" charset="2"/>
              </a:rPr>
              <a:t> </a:t>
            </a:r>
            <a:r>
              <a:rPr lang="en-US" dirty="0" err="1" smtClean="0">
                <a:latin typeface="Symbol" charset="2"/>
                <a:cs typeface="Symbol" charset="2"/>
              </a:rPr>
              <a:t>n</a:t>
            </a:r>
            <a:r>
              <a:rPr lang="en-US" dirty="0" smtClean="0">
                <a:latin typeface="Symbol" charset="2"/>
                <a:cs typeface="Symbol" charset="2"/>
              </a:rPr>
              <a:t> </a:t>
            </a:r>
            <a:r>
              <a:rPr lang="en-US" dirty="0" smtClean="0"/>
              <a:t>and </a:t>
            </a:r>
            <a:r>
              <a:rPr lang="en-US" dirty="0" err="1" smtClean="0"/>
              <a:t>l</a:t>
            </a:r>
            <a:r>
              <a:rPr lang="en-US" dirty="0" smtClean="0"/>
              <a:t> </a:t>
            </a:r>
            <a:endParaRPr lang="en-US" dirty="0"/>
          </a:p>
        </p:txBody>
      </p:sp>
      <p:sp>
        <p:nvSpPr>
          <p:cNvPr id="6" name="Date Placeholder 5"/>
          <p:cNvSpPr>
            <a:spLocks noGrp="1"/>
          </p:cNvSpPr>
          <p:nvPr>
            <p:ph type="dt" sz="half" idx="15"/>
          </p:nvPr>
        </p:nvSpPr>
        <p:spPr/>
        <p:txBody>
          <a:bodyPr/>
          <a:lstStyle/>
          <a:p>
            <a:pPr>
              <a:defRPr/>
            </a:pPr>
            <a:fld id="{46B94C6A-B748-204B-B901-79139D6898CF}" type="datetime4">
              <a:rPr lang="en-US" smtClean="0"/>
              <a:pPr>
                <a:defRPr/>
              </a:pPr>
              <a:t>April 19, 2010</a:t>
            </a:fld>
            <a:endParaRPr lang="en-US"/>
          </a:p>
        </p:txBody>
      </p:sp>
      <p:sp>
        <p:nvSpPr>
          <p:cNvPr id="8" name="Slide Number Placeholder 7"/>
          <p:cNvSpPr>
            <a:spLocks noGrp="1"/>
          </p:cNvSpPr>
          <p:nvPr>
            <p:ph type="sldNum" sz="quarter" idx="16"/>
          </p:nvPr>
        </p:nvSpPr>
        <p:spPr/>
        <p:txBody>
          <a:bodyPr>
            <a:normAutofit fontScale="85000" lnSpcReduction="20000"/>
          </a:bodyPr>
          <a:lstStyle/>
          <a:p>
            <a:pPr>
              <a:defRPr/>
            </a:pPr>
            <a:fld id="{EB7CD526-2D8A-214F-BBBC-97449F3B41E4}" type="slidenum">
              <a:rPr lang="en-US" smtClean="0"/>
              <a:pPr>
                <a:defRPr/>
              </a:pPr>
              <a:t>26</a:t>
            </a:fld>
            <a:endParaRPr lang="en-US"/>
          </a:p>
        </p:txBody>
      </p:sp>
      <p:sp>
        <p:nvSpPr>
          <p:cNvPr id="7" name="Footer Placeholder 6"/>
          <p:cNvSpPr>
            <a:spLocks noGrp="1"/>
          </p:cNvSpPr>
          <p:nvPr>
            <p:ph type="ftr" sz="quarter" idx="17"/>
          </p:nvPr>
        </p:nvSpPr>
        <p:spPr/>
        <p:txBody>
          <a:bodyPr/>
          <a:lstStyle/>
          <a:p>
            <a:pPr>
              <a:defRPr/>
            </a:pPr>
            <a:r>
              <a:rPr lang="en-US" dirty="0" smtClean="0"/>
              <a:t>DIS2010</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
        <p:nvSpPr>
          <p:cNvPr id="4" name="Content Placeholder 3"/>
          <p:cNvSpPr>
            <a:spLocks noGrp="1"/>
          </p:cNvSpPr>
          <p:nvPr>
            <p:ph sz="quarter" idx="2"/>
          </p:nvPr>
        </p:nvSpPr>
        <p:spPr/>
        <p:txBody>
          <a:bodyPr/>
          <a:lstStyle/>
          <a:p>
            <a:endParaRPr lang="en-US"/>
          </a:p>
        </p:txBody>
      </p:sp>
      <p:sp>
        <p:nvSpPr>
          <p:cNvPr id="5" name="Date Placeholder 4"/>
          <p:cNvSpPr>
            <a:spLocks noGrp="1"/>
          </p:cNvSpPr>
          <p:nvPr>
            <p:ph type="dt" sz="half" idx="15"/>
          </p:nvPr>
        </p:nvSpPr>
        <p:spPr/>
        <p:txBody>
          <a:bodyPr/>
          <a:lstStyle/>
          <a:p>
            <a:fld id="{828AC10C-DE7A-C34C-B443-8D8DDDDB17E4}" type="datetime4">
              <a:rPr lang="en-US" smtClean="0"/>
              <a:pPr/>
              <a:t>April 19, 2010</a:t>
            </a:fld>
            <a:endParaRPr lang="en-US"/>
          </a:p>
        </p:txBody>
      </p:sp>
      <p:sp>
        <p:nvSpPr>
          <p:cNvPr id="6" name="Slide Number Placeholder 5"/>
          <p:cNvSpPr>
            <a:spLocks noGrp="1"/>
          </p:cNvSpPr>
          <p:nvPr>
            <p:ph type="sldNum" sz="quarter" idx="16"/>
          </p:nvPr>
        </p:nvSpPr>
        <p:spPr/>
        <p:txBody>
          <a:bodyPr>
            <a:normAutofit fontScale="85000" lnSpcReduction="20000"/>
          </a:bodyPr>
          <a:lstStyle/>
          <a:p>
            <a:fld id="{18870EAB-BD26-E848-B7CA-928171821045}" type="slidenum">
              <a:rPr lang="en-US" smtClean="0"/>
              <a:pPr/>
              <a:t>27</a:t>
            </a:fld>
            <a:endParaRPr lang="en-US"/>
          </a:p>
        </p:txBody>
      </p:sp>
      <p:sp>
        <p:nvSpPr>
          <p:cNvPr id="7" name="Footer Placeholder 6"/>
          <p:cNvSpPr>
            <a:spLocks noGrp="1"/>
          </p:cNvSpPr>
          <p:nvPr>
            <p:ph type="ftr" sz="quarter" idx="17"/>
          </p:nvPr>
        </p:nvSpPr>
        <p:spPr/>
        <p:txBody>
          <a:bodyPr/>
          <a:lstStyle/>
          <a:p>
            <a:r>
              <a:rPr lang="en-US" smtClean="0"/>
              <a:t>DIS2010</a:t>
            </a:r>
            <a:endParaRPr lang="en-US"/>
          </a:p>
        </p:txBody>
      </p:sp>
      <p:pic>
        <p:nvPicPr>
          <p:cNvPr id="8" name="Picture 7" descr="full_lcp_2535.jpg"/>
          <p:cNvPicPr>
            <a:picLocks noChangeAspect="1"/>
          </p:cNvPicPr>
          <p:nvPr/>
        </p:nvPicPr>
        <p:blipFill>
          <a:blip r:embed="rId2"/>
          <a:stretch>
            <a:fillRect/>
          </a:stretch>
        </p:blipFill>
        <p:spPr>
          <a:xfrm>
            <a:off x="609600" y="484628"/>
            <a:ext cx="7761408" cy="524271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8" name="Content Placeholder 7"/>
          <p:cNvSpPr>
            <a:spLocks noGrp="1"/>
          </p:cNvSpPr>
          <p:nvPr>
            <p:ph sz="quarter" idx="1"/>
          </p:nvPr>
        </p:nvSpPr>
        <p:spPr/>
        <p:txBody>
          <a:bodyPr/>
          <a:lstStyle/>
          <a:p>
            <a:endParaRPr lang="en-US" dirty="0"/>
          </a:p>
        </p:txBody>
      </p:sp>
      <p:sp>
        <p:nvSpPr>
          <p:cNvPr id="9" name="Content Placeholder 8"/>
          <p:cNvSpPr>
            <a:spLocks noGrp="1"/>
          </p:cNvSpPr>
          <p:nvPr>
            <p:ph sz="quarter" idx="2"/>
          </p:nvPr>
        </p:nvSpPr>
        <p:spPr/>
        <p:txBody>
          <a:bodyPr/>
          <a:lstStyle/>
          <a:p>
            <a:endParaRPr lang="en-US"/>
          </a:p>
        </p:txBody>
      </p:sp>
      <p:sp>
        <p:nvSpPr>
          <p:cNvPr id="3" name="Date Placeholder 2"/>
          <p:cNvSpPr>
            <a:spLocks noGrp="1"/>
          </p:cNvSpPr>
          <p:nvPr>
            <p:ph type="dt" sz="half" idx="15"/>
          </p:nvPr>
        </p:nvSpPr>
        <p:spPr/>
        <p:txBody>
          <a:bodyPr/>
          <a:lstStyle/>
          <a:p>
            <a:fld id="{C971CA6B-E3EA-CB4B-95C4-6FA3E0C5236B}" type="datetime4">
              <a:rPr lang="en-US" smtClean="0"/>
              <a:pPr/>
              <a:t>April 19, 2010</a:t>
            </a:fld>
            <a:endParaRPr lang="en-US"/>
          </a:p>
        </p:txBody>
      </p:sp>
      <p:sp>
        <p:nvSpPr>
          <p:cNvPr id="5" name="Slide Number Placeholder 4"/>
          <p:cNvSpPr>
            <a:spLocks noGrp="1"/>
          </p:cNvSpPr>
          <p:nvPr>
            <p:ph type="sldNum" sz="quarter" idx="16"/>
          </p:nvPr>
        </p:nvSpPr>
        <p:spPr/>
        <p:txBody>
          <a:bodyPr>
            <a:normAutofit fontScale="85000" lnSpcReduction="20000"/>
          </a:bodyPr>
          <a:lstStyle/>
          <a:p>
            <a:fld id="{18870EAB-BD26-E848-B7CA-928171821045}" type="slidenum">
              <a:rPr lang="en-US" smtClean="0"/>
              <a:pPr/>
              <a:t>28</a:t>
            </a:fld>
            <a:endParaRPr lang="en-US"/>
          </a:p>
        </p:txBody>
      </p:sp>
      <p:sp>
        <p:nvSpPr>
          <p:cNvPr id="4" name="Footer Placeholder 3"/>
          <p:cNvSpPr>
            <a:spLocks noGrp="1"/>
          </p:cNvSpPr>
          <p:nvPr>
            <p:ph type="ftr" sz="quarter" idx="17"/>
          </p:nvPr>
        </p:nvSpPr>
        <p:spPr/>
        <p:txBody>
          <a:bodyPr/>
          <a:lstStyle/>
          <a:p>
            <a:r>
              <a:rPr lang="en-US" smtClean="0"/>
              <a:t>DIS2010</a:t>
            </a:r>
            <a:endParaRPr lang="en-US"/>
          </a:p>
        </p:txBody>
      </p:sp>
      <p:pic>
        <p:nvPicPr>
          <p:cNvPr id="7" name="Picture 6" descr="full_lcp_35.jpg"/>
          <p:cNvPicPr>
            <a:picLocks noChangeAspect="1"/>
          </p:cNvPicPr>
          <p:nvPr/>
        </p:nvPicPr>
        <p:blipFill>
          <a:blip r:embed="rId2"/>
          <a:stretch>
            <a:fillRect/>
          </a:stretch>
        </p:blipFill>
        <p:spPr>
          <a:xfrm>
            <a:off x="442482" y="228600"/>
            <a:ext cx="8320518" cy="562038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9" name="Content Placeholder 8" descr="E31F1a.jpeg"/>
          <p:cNvPicPr>
            <a:picLocks noGrp="1" noChangeAspect="1"/>
          </p:cNvPicPr>
          <p:nvPr>
            <p:ph sz="quarter" idx="1"/>
          </p:nvPr>
        </p:nvPicPr>
        <p:blipFill>
          <a:blip r:embed="rId2"/>
          <a:srcRect l="-15185" r="-15185"/>
          <a:stretch>
            <a:fillRect/>
          </a:stretch>
        </p:blipFill>
        <p:spPr>
          <a:xfrm>
            <a:off x="-782097" y="1"/>
            <a:ext cx="6081274" cy="3162262"/>
          </a:xfrm>
        </p:spPr>
      </p:pic>
      <p:sp>
        <p:nvSpPr>
          <p:cNvPr id="5" name="Text Placeholder 4"/>
          <p:cNvSpPr>
            <a:spLocks noGrp="1"/>
          </p:cNvSpPr>
          <p:nvPr>
            <p:ph type="body" sz="half" idx="3"/>
          </p:nvPr>
        </p:nvSpPr>
        <p:spPr>
          <a:xfrm>
            <a:off x="533400" y="3657600"/>
            <a:ext cx="3458003" cy="2590606"/>
          </a:xfrm>
        </p:spPr>
        <p:txBody>
          <a:bodyPr/>
          <a:lstStyle/>
          <a:p>
            <a:r>
              <a:rPr lang="en-US" dirty="0" smtClean="0"/>
              <a:t>Dependence of W asymmetry on W kinematics.</a:t>
            </a:r>
          </a:p>
          <a:p>
            <a:r>
              <a:rPr lang="en-US" dirty="0" smtClean="0"/>
              <a:t>RESBOS + CTEQ</a:t>
            </a:r>
          </a:p>
        </p:txBody>
      </p:sp>
      <p:sp>
        <p:nvSpPr>
          <p:cNvPr id="6" name="Date Placeholder 5"/>
          <p:cNvSpPr>
            <a:spLocks noGrp="1"/>
          </p:cNvSpPr>
          <p:nvPr>
            <p:ph type="dt" sz="half" idx="10"/>
          </p:nvPr>
        </p:nvSpPr>
        <p:spPr/>
        <p:txBody>
          <a:bodyPr/>
          <a:lstStyle/>
          <a:p>
            <a:pPr>
              <a:defRPr/>
            </a:pPr>
            <a:fld id="{46B94C6A-B748-204B-B901-79139D6898CF}" type="datetime4">
              <a:rPr lang="en-US" smtClean="0"/>
              <a:pPr>
                <a:defRPr/>
              </a:pPr>
              <a:t>April 19, 2010</a:t>
            </a:fld>
            <a:endParaRPr lang="en-US"/>
          </a:p>
        </p:txBody>
      </p:sp>
      <p:sp>
        <p:nvSpPr>
          <p:cNvPr id="7" name="Footer Placeholder 6"/>
          <p:cNvSpPr>
            <a:spLocks noGrp="1"/>
          </p:cNvSpPr>
          <p:nvPr>
            <p:ph type="ftr" sz="quarter" idx="11"/>
          </p:nvPr>
        </p:nvSpPr>
        <p:spPr/>
        <p:txBody>
          <a:bodyPr/>
          <a:lstStyle/>
          <a:p>
            <a:pPr>
              <a:defRPr/>
            </a:pPr>
            <a:r>
              <a:rPr lang="en-US" smtClean="0"/>
              <a:t>DIS2010</a:t>
            </a:r>
            <a:endParaRPr lang="en-US"/>
          </a:p>
        </p:txBody>
      </p:sp>
      <p:sp>
        <p:nvSpPr>
          <p:cNvPr id="8" name="Slide Number Placeholder 7"/>
          <p:cNvSpPr>
            <a:spLocks noGrp="1"/>
          </p:cNvSpPr>
          <p:nvPr>
            <p:ph type="sldNum" sz="quarter" idx="12"/>
          </p:nvPr>
        </p:nvSpPr>
        <p:spPr/>
        <p:txBody>
          <a:bodyPr>
            <a:normAutofit fontScale="85000" lnSpcReduction="20000"/>
          </a:bodyPr>
          <a:lstStyle/>
          <a:p>
            <a:pPr>
              <a:defRPr/>
            </a:pPr>
            <a:fld id="{EB7CD526-2D8A-214F-BBBC-97449F3B41E4}" type="slidenum">
              <a:rPr lang="en-US" smtClean="0"/>
              <a:pPr>
                <a:defRPr/>
              </a:pPr>
              <a:t>29</a:t>
            </a:fld>
            <a:endParaRPr lang="en-US"/>
          </a:p>
        </p:txBody>
      </p:sp>
      <p:pic>
        <p:nvPicPr>
          <p:cNvPr id="11" name="Picture 10" descr="E31F1c.jpeg"/>
          <p:cNvPicPr>
            <a:picLocks noChangeAspect="1"/>
          </p:cNvPicPr>
          <p:nvPr/>
        </p:nvPicPr>
        <p:blipFill>
          <a:blip r:embed="rId3"/>
          <a:stretch>
            <a:fillRect/>
          </a:stretch>
        </p:blipFill>
        <p:spPr>
          <a:xfrm>
            <a:off x="4572000" y="-1"/>
            <a:ext cx="4664622" cy="3162263"/>
          </a:xfrm>
          <a:prstGeom prst="rect">
            <a:avLst/>
          </a:prstGeom>
        </p:spPr>
      </p:pic>
      <p:pic>
        <p:nvPicPr>
          <p:cNvPr id="12" name="Picture 11" descr="E31F1e.jpeg"/>
          <p:cNvPicPr>
            <a:picLocks noChangeAspect="1"/>
          </p:cNvPicPr>
          <p:nvPr/>
        </p:nvPicPr>
        <p:blipFill>
          <a:blip r:embed="rId4"/>
          <a:stretch>
            <a:fillRect/>
          </a:stretch>
        </p:blipFill>
        <p:spPr>
          <a:xfrm>
            <a:off x="4572000" y="3514053"/>
            <a:ext cx="4572000" cy="309947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31" name="Rectangle 15"/>
          <p:cNvSpPr>
            <a:spLocks noGrp="1" noChangeArrowheads="1"/>
          </p:cNvSpPr>
          <p:nvPr>
            <p:ph type="body" idx="1"/>
          </p:nvPr>
        </p:nvSpPr>
        <p:spPr>
          <a:xfrm>
            <a:off x="533400" y="3838575"/>
            <a:ext cx="8153400" cy="2565400"/>
          </a:xfrm>
          <a:solidFill>
            <a:schemeClr val="bg1"/>
          </a:solidFill>
        </p:spPr>
        <p:txBody>
          <a:bodyPr>
            <a:noAutofit/>
          </a:bodyPr>
          <a:lstStyle/>
          <a:p>
            <a:pPr>
              <a:lnSpc>
                <a:spcPct val="80000"/>
              </a:lnSpc>
            </a:pPr>
            <a:r>
              <a:rPr lang="en-US" sz="2400" b="1" dirty="0"/>
              <a:t>Common features</a:t>
            </a:r>
          </a:p>
          <a:p>
            <a:pPr lvl="1">
              <a:lnSpc>
                <a:spcPct val="80000"/>
              </a:lnSpc>
            </a:pPr>
            <a:r>
              <a:rPr lang="en-US" sz="2000" dirty="0"/>
              <a:t>High field magnetic trackers with silicon </a:t>
            </a:r>
            <a:r>
              <a:rPr lang="en-US" sz="2000" dirty="0" err="1"/>
              <a:t>vertexing</a:t>
            </a:r>
            <a:endParaRPr lang="en-US" sz="2000" dirty="0"/>
          </a:p>
          <a:p>
            <a:pPr lvl="1">
              <a:lnSpc>
                <a:spcPct val="80000"/>
              </a:lnSpc>
            </a:pPr>
            <a:r>
              <a:rPr lang="en-US" sz="2000" dirty="0"/>
              <a:t>electromagnetic and hadronic calorimeters</a:t>
            </a:r>
          </a:p>
          <a:p>
            <a:pPr lvl="1">
              <a:lnSpc>
                <a:spcPct val="80000"/>
              </a:lnSpc>
            </a:pPr>
            <a:r>
              <a:rPr lang="en-US" sz="2000" dirty="0"/>
              <a:t>muons systems</a:t>
            </a:r>
          </a:p>
          <a:p>
            <a:pPr>
              <a:lnSpc>
                <a:spcPct val="80000"/>
              </a:lnSpc>
            </a:pPr>
            <a:r>
              <a:rPr lang="en-US" sz="2400" b="1" dirty="0"/>
              <a:t>Competitive Advantages</a:t>
            </a:r>
          </a:p>
          <a:p>
            <a:pPr lvl="1">
              <a:lnSpc>
                <a:spcPct val="80000"/>
              </a:lnSpc>
            </a:pPr>
            <a:r>
              <a:rPr lang="en-US" sz="2000" dirty="0"/>
              <a:t>CDF has much better momentum resolution in the central region and displaced track triggers at Level 1 </a:t>
            </a:r>
          </a:p>
          <a:p>
            <a:pPr lvl="1">
              <a:lnSpc>
                <a:spcPct val="80000"/>
              </a:lnSpc>
            </a:pPr>
            <a:r>
              <a:rPr lang="en-US" sz="2000" dirty="0"/>
              <a:t>D0 has more calorimeter segmentation, silicon disks, and a far forward </a:t>
            </a:r>
            <a:r>
              <a:rPr lang="en-US" sz="2000" dirty="0" err="1"/>
              <a:t>muon</a:t>
            </a:r>
            <a:r>
              <a:rPr lang="en-US" sz="2000" dirty="0"/>
              <a:t> system.</a:t>
            </a:r>
          </a:p>
          <a:p>
            <a:pPr>
              <a:lnSpc>
                <a:spcPct val="80000"/>
              </a:lnSpc>
              <a:buFont typeface="Wingdings" charset="2"/>
              <a:buNone/>
            </a:pPr>
            <a:endParaRPr lang="en-US" sz="1600" dirty="0"/>
          </a:p>
        </p:txBody>
      </p:sp>
      <p:pic>
        <p:nvPicPr>
          <p:cNvPr id="11" name="Picture 10" descr="dzero_detector.png"/>
          <p:cNvPicPr>
            <a:picLocks noChangeAspect="1"/>
          </p:cNvPicPr>
          <p:nvPr/>
        </p:nvPicPr>
        <p:blipFill>
          <a:blip r:embed="rId3"/>
          <a:stretch>
            <a:fillRect/>
          </a:stretch>
        </p:blipFill>
        <p:spPr>
          <a:xfrm>
            <a:off x="5499139" y="1023938"/>
            <a:ext cx="3340311" cy="3197225"/>
          </a:xfrm>
          <a:prstGeom prst="rect">
            <a:avLst/>
          </a:prstGeom>
        </p:spPr>
      </p:pic>
      <p:sp>
        <p:nvSpPr>
          <p:cNvPr id="8" name="Date Placeholder 3"/>
          <p:cNvSpPr>
            <a:spLocks noGrp="1"/>
          </p:cNvSpPr>
          <p:nvPr>
            <p:ph type="dt" sz="half" idx="10"/>
          </p:nvPr>
        </p:nvSpPr>
        <p:spPr/>
        <p:txBody>
          <a:bodyPr/>
          <a:lstStyle/>
          <a:p>
            <a:fld id="{3829D14D-03F5-9B43-ACE5-DB8BAD7D5334}" type="datetime4">
              <a:rPr lang="en-US" smtClean="0"/>
              <a:pPr/>
              <a:t>April 19, 2010</a:t>
            </a:fld>
            <a:endParaRPr lang="en-US"/>
          </a:p>
        </p:txBody>
      </p:sp>
      <p:sp>
        <p:nvSpPr>
          <p:cNvPr id="9" name="Footer Placeholder 4"/>
          <p:cNvSpPr>
            <a:spLocks noGrp="1"/>
          </p:cNvSpPr>
          <p:nvPr>
            <p:ph type="ftr" sz="quarter" idx="11"/>
          </p:nvPr>
        </p:nvSpPr>
        <p:spPr/>
        <p:txBody>
          <a:bodyPr/>
          <a:lstStyle/>
          <a:p>
            <a:r>
              <a:rPr lang="en-US" smtClean="0"/>
              <a:t>DIS2010</a:t>
            </a:r>
            <a:endParaRPr lang="en-US"/>
          </a:p>
        </p:txBody>
      </p:sp>
      <p:sp>
        <p:nvSpPr>
          <p:cNvPr id="10" name="Slide Number Placeholder 5"/>
          <p:cNvSpPr>
            <a:spLocks noGrp="1"/>
          </p:cNvSpPr>
          <p:nvPr>
            <p:ph type="sldNum" sz="quarter" idx="12"/>
          </p:nvPr>
        </p:nvSpPr>
        <p:spPr/>
        <p:txBody>
          <a:bodyPr>
            <a:normAutofit fontScale="85000" lnSpcReduction="20000"/>
          </a:bodyPr>
          <a:lstStyle/>
          <a:p>
            <a:fld id="{DC5EE4A5-3629-5547-B913-B09BE2E47CCE}" type="slidenum">
              <a:rPr lang="en-US"/>
              <a:pPr/>
              <a:t>3</a:t>
            </a:fld>
            <a:endParaRPr lang="en-US"/>
          </a:p>
        </p:txBody>
      </p:sp>
      <p:sp>
        <p:nvSpPr>
          <p:cNvPr id="34824" name="Rectangle 8"/>
          <p:cNvSpPr>
            <a:spLocks noGrp="1" noChangeArrowheads="1"/>
          </p:cNvSpPr>
          <p:nvPr>
            <p:ph type="title"/>
          </p:nvPr>
        </p:nvSpPr>
        <p:spPr/>
        <p:txBody>
          <a:bodyPr/>
          <a:lstStyle/>
          <a:p>
            <a:r>
              <a:rPr lang="en-US"/>
              <a:t>CDF  and D0 detectors</a:t>
            </a:r>
          </a:p>
        </p:txBody>
      </p:sp>
      <p:pic>
        <p:nvPicPr>
          <p:cNvPr id="34823" name="Picture 7" descr="cdf2_detector"/>
          <p:cNvPicPr>
            <a:picLocks noGrp="1" noChangeAspect="1" noChangeArrowheads="1"/>
          </p:cNvPicPr>
          <p:nvPr>
            <p:ph sz="half" idx="4294967295"/>
          </p:nvPr>
        </p:nvPicPr>
        <p:blipFill>
          <a:blip r:embed="rId4"/>
          <a:srcRect/>
          <a:stretch>
            <a:fillRect/>
          </a:stretch>
        </p:blipFill>
        <p:spPr>
          <a:xfrm>
            <a:off x="0" y="1196975"/>
            <a:ext cx="3810000" cy="2641600"/>
          </a:xfrm>
          <a:noFill/>
          <a:ln/>
        </p:spPr>
      </p:pic>
      <p:sp>
        <p:nvSpPr>
          <p:cNvPr id="34832" name="Text Box 16"/>
          <p:cNvSpPr txBox="1">
            <a:spLocks noChangeArrowheads="1"/>
          </p:cNvSpPr>
          <p:nvPr/>
        </p:nvSpPr>
        <p:spPr bwMode="auto">
          <a:xfrm>
            <a:off x="3111500" y="3305175"/>
            <a:ext cx="654050" cy="366713"/>
          </a:xfrm>
          <a:prstGeom prst="rect">
            <a:avLst/>
          </a:prstGeom>
          <a:noFill/>
          <a:ln w="9525">
            <a:noFill/>
            <a:miter lim="800000"/>
            <a:headEnd/>
            <a:tailEnd/>
          </a:ln>
          <a:effectLst/>
        </p:spPr>
        <p:txBody>
          <a:bodyPr wrap="none">
            <a:prstTxWarp prst="textNoShape">
              <a:avLst/>
            </a:prstTxWarp>
            <a:spAutoFit/>
          </a:bodyPr>
          <a:lstStyle/>
          <a:p>
            <a:r>
              <a:rPr lang="en-US" b="1"/>
              <a:t>CDF</a:t>
            </a:r>
          </a:p>
        </p:txBody>
      </p:sp>
      <p:sp>
        <p:nvSpPr>
          <p:cNvPr id="34833" name="Text Box 17"/>
          <p:cNvSpPr txBox="1">
            <a:spLocks noChangeArrowheads="1"/>
          </p:cNvSpPr>
          <p:nvPr/>
        </p:nvSpPr>
        <p:spPr bwMode="auto">
          <a:xfrm>
            <a:off x="5127625" y="3592513"/>
            <a:ext cx="476250" cy="366712"/>
          </a:xfrm>
          <a:prstGeom prst="rect">
            <a:avLst/>
          </a:prstGeom>
          <a:noFill/>
          <a:ln w="9525">
            <a:noFill/>
            <a:miter lim="800000"/>
            <a:headEnd/>
            <a:tailEnd/>
          </a:ln>
          <a:effectLst/>
        </p:spPr>
        <p:txBody>
          <a:bodyPr wrap="none">
            <a:prstTxWarp prst="textNoShape">
              <a:avLst/>
            </a:prstTxWarp>
            <a:spAutoFit/>
          </a:bodyPr>
          <a:lstStyle/>
          <a:p>
            <a:r>
              <a:rPr lang="en-US" b="1"/>
              <a:t>D0</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3400" cy="1043622"/>
          </a:xfrm>
        </p:spPr>
        <p:txBody>
          <a:bodyPr>
            <a:noAutofit/>
          </a:bodyPr>
          <a:lstStyle/>
          <a:p>
            <a:r>
              <a:rPr lang="en-US" sz="3200" dirty="0" err="1" smtClean="0"/>
              <a:t>Muon</a:t>
            </a:r>
            <a:r>
              <a:rPr lang="en-US" sz="3200" dirty="0" smtClean="0"/>
              <a:t> asymmetry predictions</a:t>
            </a:r>
            <a:br>
              <a:rPr lang="en-US" sz="3200" dirty="0" smtClean="0"/>
            </a:br>
            <a:r>
              <a:rPr lang="en-US" sz="3200" dirty="0" smtClean="0"/>
              <a:t>CTEQ6.6M with RESBOS</a:t>
            </a:r>
            <a:endParaRPr lang="en-US" sz="3200" dirty="0"/>
          </a:p>
        </p:txBody>
      </p:sp>
      <p:sp>
        <p:nvSpPr>
          <p:cNvPr id="3" name="Date Placeholder 2"/>
          <p:cNvSpPr>
            <a:spLocks noGrp="1"/>
          </p:cNvSpPr>
          <p:nvPr>
            <p:ph type="dt" sz="half" idx="10"/>
          </p:nvPr>
        </p:nvSpPr>
        <p:spPr/>
        <p:txBody>
          <a:bodyPr/>
          <a:lstStyle/>
          <a:p>
            <a:fld id="{E3A9EF54-A76C-574C-BBE6-43DEE4246DEA}"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11" name="Slide Number Placeholder 10"/>
          <p:cNvSpPr>
            <a:spLocks noGrp="1"/>
          </p:cNvSpPr>
          <p:nvPr>
            <p:ph type="sldNum" sz="quarter" idx="12"/>
          </p:nvPr>
        </p:nvSpPr>
        <p:spPr/>
        <p:txBody>
          <a:bodyPr>
            <a:normAutofit fontScale="85000" lnSpcReduction="20000"/>
          </a:bodyPr>
          <a:lstStyle/>
          <a:p>
            <a:fld id="{5CAF58BB-8DAA-3C4E-9879-64616FF779A7}" type="slidenum">
              <a:rPr lang="en-US" smtClean="0"/>
              <a:pPr/>
              <a:t>30</a:t>
            </a:fld>
            <a:endParaRPr lang="en-US"/>
          </a:p>
        </p:txBody>
      </p:sp>
      <p:pic>
        <p:nvPicPr>
          <p:cNvPr id="6" name="Picture 5" descr="E31F1b.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601275" y="1240175"/>
            <a:ext cx="3926722" cy="2659367"/>
          </a:xfrm>
          <a:prstGeom prst="rect">
            <a:avLst/>
          </a:prstGeom>
        </p:spPr>
      </p:pic>
      <p:pic>
        <p:nvPicPr>
          <p:cNvPr id="8" name="Picture 7" descr="E31F1d.eps"/>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4527998" y="1174855"/>
            <a:ext cx="4235002" cy="2868148"/>
          </a:xfrm>
          <a:prstGeom prst="rect">
            <a:avLst/>
          </a:prstGeom>
        </p:spPr>
      </p:pic>
      <p:pic>
        <p:nvPicPr>
          <p:cNvPr id="9" name="Picture 8" descr="E31F1f.eps"/>
          <p:cNvPicPr>
            <a:picLocks noChangeAspect="1"/>
          </p:cNvPicPr>
          <p:nvPr/>
        </p:nvPicPr>
        <mc:AlternateContent>
          <mc:Choice xmlns:ma="http://schemas.microsoft.com/office/mac/drawingml/2008/main" Requires="ma">
            <p:blipFill>
              <a:blip r:embed="rId6"/>
              <a:stretch>
                <a:fillRect/>
              </a:stretch>
            </p:blipFill>
          </mc:Choice>
          <mc:Fallback>
            <p:blipFill>
              <a:blip r:embed="rId7"/>
              <a:stretch>
                <a:fillRect/>
              </a:stretch>
            </p:blipFill>
          </mc:Fallback>
        </mc:AlternateContent>
        <p:spPr>
          <a:xfrm>
            <a:off x="4572000" y="3899542"/>
            <a:ext cx="4191000" cy="2838348"/>
          </a:xfrm>
          <a:prstGeom prst="rect">
            <a:avLst/>
          </a:prstGeom>
        </p:spPr>
      </p:pic>
      <p:sp>
        <p:nvSpPr>
          <p:cNvPr id="10" name="TextBox 9"/>
          <p:cNvSpPr txBox="1"/>
          <p:nvPr/>
        </p:nvSpPr>
        <p:spPr>
          <a:xfrm>
            <a:off x="1065675" y="4334383"/>
            <a:ext cx="2744477" cy="1200329"/>
          </a:xfrm>
          <a:prstGeom prst="rect">
            <a:avLst/>
          </a:prstGeom>
          <a:noFill/>
        </p:spPr>
        <p:txBody>
          <a:bodyPr wrap="square" rtlCol="0">
            <a:spAutoFit/>
          </a:bodyPr>
          <a:lstStyle/>
          <a:p>
            <a:r>
              <a:rPr lang="en-US" dirty="0" smtClean="0"/>
              <a:t>Note that lepton pt cut introduces correlation between A and pt of the boson.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Tentative conclusions</a:t>
            </a:r>
            <a:endParaRPr lang="en-US" dirty="0"/>
          </a:p>
        </p:txBody>
      </p:sp>
      <p:sp>
        <p:nvSpPr>
          <p:cNvPr id="5" name="Date Placeholder 4"/>
          <p:cNvSpPr>
            <a:spLocks noGrp="1"/>
          </p:cNvSpPr>
          <p:nvPr>
            <p:ph type="dt" sz="half" idx="10"/>
          </p:nvPr>
        </p:nvSpPr>
        <p:spPr/>
        <p:txBody>
          <a:bodyPr/>
          <a:lstStyle/>
          <a:p>
            <a:fld id="{828AC10C-DE7A-C34C-B443-8D8DDDDB17E4}" type="datetime4">
              <a:rPr lang="en-US" smtClean="0"/>
              <a:pPr/>
              <a:t>April 19, 2010</a:t>
            </a:fld>
            <a:endParaRPr lang="en-US"/>
          </a:p>
        </p:txBody>
      </p:sp>
      <p:sp>
        <p:nvSpPr>
          <p:cNvPr id="7" name="Footer Placeholder 6"/>
          <p:cNvSpPr>
            <a:spLocks noGrp="1"/>
          </p:cNvSpPr>
          <p:nvPr>
            <p:ph type="ftr" sz="quarter" idx="11"/>
          </p:nvPr>
        </p:nvSpPr>
        <p:spPr/>
        <p:txBody>
          <a:bodyPr/>
          <a:lstStyle/>
          <a:p>
            <a:r>
              <a:rPr lang="en-US" smtClean="0"/>
              <a:t>DIS2010</a:t>
            </a:r>
            <a:endParaRPr lang="en-US"/>
          </a:p>
        </p:txBody>
      </p:sp>
      <p:sp>
        <p:nvSpPr>
          <p:cNvPr id="6" name="Slide Number Placeholder 5"/>
          <p:cNvSpPr>
            <a:spLocks noGrp="1"/>
          </p:cNvSpPr>
          <p:nvPr>
            <p:ph type="sldNum" sz="quarter" idx="12"/>
          </p:nvPr>
        </p:nvSpPr>
        <p:spPr/>
        <p:txBody>
          <a:bodyPr>
            <a:normAutofit fontScale="85000" lnSpcReduction="20000"/>
          </a:bodyPr>
          <a:lstStyle/>
          <a:p>
            <a:fld id="{18870EAB-BD26-E848-B7CA-928171821045}" type="slidenum">
              <a:rPr lang="en-US" smtClean="0"/>
              <a:pPr/>
              <a:t>31</a:t>
            </a:fld>
            <a:endParaRPr lang="en-US"/>
          </a:p>
        </p:txBody>
      </p:sp>
      <p:sp>
        <p:nvSpPr>
          <p:cNvPr id="9" name="Content Placeholder 8"/>
          <p:cNvSpPr>
            <a:spLocks noGrp="1"/>
          </p:cNvSpPr>
          <p:nvPr>
            <p:ph sz="quarter" idx="1"/>
          </p:nvPr>
        </p:nvSpPr>
        <p:spPr/>
        <p:txBody>
          <a:bodyPr/>
          <a:lstStyle/>
          <a:p>
            <a:r>
              <a:rPr lang="en-US" dirty="0" smtClean="0"/>
              <a:t>The CDF W asymmetry agrees well with theoretical predictions.</a:t>
            </a:r>
          </a:p>
          <a:p>
            <a:r>
              <a:rPr lang="en-US" dirty="0" smtClean="0"/>
              <a:t>D0 and CDF lepton asymmetries disagree with theoretical predictions for binned lepton pt, but seem to agree with each other!</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thanks to our sponsors!</a:t>
            </a:r>
            <a:endParaRPr lang="en-US" dirty="0"/>
          </a:p>
        </p:txBody>
      </p:sp>
      <p:sp>
        <p:nvSpPr>
          <p:cNvPr id="3" name="Date Placeholder 2"/>
          <p:cNvSpPr>
            <a:spLocks noGrp="1"/>
          </p:cNvSpPr>
          <p:nvPr>
            <p:ph type="dt" sz="half" idx="10"/>
          </p:nvPr>
        </p:nvSpPr>
        <p:spPr/>
        <p:txBody>
          <a:bodyPr/>
          <a:lstStyle/>
          <a:p>
            <a:fld id="{B64644CD-CC33-114E-88C4-4B717F398398}"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normAutofit fontScale="85000" lnSpcReduction="20000"/>
          </a:bodyPr>
          <a:lstStyle/>
          <a:p>
            <a:fld id="{18870EAB-BD26-E848-B7CA-928171821045}" type="slidenum">
              <a:rPr lang="en-US" smtClean="0"/>
              <a:pPr/>
              <a:t>32</a:t>
            </a:fld>
            <a:endParaRPr lang="en-US"/>
          </a:p>
        </p:txBody>
      </p:sp>
      <p:sp>
        <p:nvSpPr>
          <p:cNvPr id="6" name="Content Placeholder 5"/>
          <p:cNvSpPr>
            <a:spLocks noGrp="1"/>
          </p:cNvSpPr>
          <p:nvPr>
            <p:ph sz="quarter" idx="1"/>
          </p:nvPr>
        </p:nvSpPr>
        <p:spPr/>
        <p:txBody>
          <a:bodyPr>
            <a:normAutofit fontScale="85000" lnSpcReduction="20000"/>
          </a:bodyPr>
          <a:lstStyle/>
          <a:p>
            <a:r>
              <a:rPr kumimoji="1" lang="en-US" sz="3200" dirty="0" smtClean="0">
                <a:solidFill>
                  <a:srgbClr val="2D7010"/>
                </a:solidFill>
                <a:latin typeface="Arial" charset="0"/>
              </a:rPr>
              <a:t>CTEQ6.6 NLO:P. M. </a:t>
            </a:r>
            <a:r>
              <a:rPr kumimoji="1" lang="en-US" sz="3200" dirty="0" err="1" smtClean="0">
                <a:solidFill>
                  <a:srgbClr val="2D7010"/>
                </a:solidFill>
                <a:latin typeface="Arial" charset="0"/>
              </a:rPr>
              <a:t>Nadolsky</a:t>
            </a:r>
            <a:r>
              <a:rPr kumimoji="1" lang="en-US" sz="3200" dirty="0" smtClean="0">
                <a:solidFill>
                  <a:srgbClr val="2D7010"/>
                </a:solidFill>
                <a:latin typeface="Arial" charset="0"/>
              </a:rPr>
              <a:t> et al., Phys. Rev. D 78, 013004 (2008).</a:t>
            </a:r>
          </a:p>
          <a:p>
            <a:r>
              <a:rPr kumimoji="1" lang="en-US" sz="3200" dirty="0" smtClean="0">
                <a:solidFill>
                  <a:srgbClr val="2D7010"/>
                </a:solidFill>
                <a:latin typeface="Arial" charset="0"/>
              </a:rPr>
              <a:t>CTEQ6.1 error PDFs: D. Stump et al., J. High Energy Phys. 10 (2003) 046.</a:t>
            </a:r>
          </a:p>
          <a:p>
            <a:r>
              <a:rPr kumimoji="1" lang="en-US" sz="3200" dirty="0" smtClean="0">
                <a:solidFill>
                  <a:srgbClr val="2D7010"/>
                </a:solidFill>
                <a:latin typeface="Arial" charset="0"/>
              </a:rPr>
              <a:t>NNLO Prediction: C. </a:t>
            </a:r>
            <a:r>
              <a:rPr kumimoji="1" lang="en-US" sz="3200" dirty="0" err="1" smtClean="0">
                <a:solidFill>
                  <a:srgbClr val="2D7010"/>
                </a:solidFill>
                <a:latin typeface="Arial" charset="0"/>
              </a:rPr>
              <a:t>Anastasiou</a:t>
            </a:r>
            <a:r>
              <a:rPr kumimoji="1" lang="en-US" sz="3200" dirty="0" smtClean="0">
                <a:solidFill>
                  <a:srgbClr val="2D7010"/>
                </a:solidFill>
                <a:latin typeface="Arial" charset="0"/>
              </a:rPr>
              <a:t> et al., Phys. Rev. D69 , 094008 (2004).</a:t>
            </a:r>
          </a:p>
          <a:p>
            <a:r>
              <a:rPr lang="en-US" sz="3176" dirty="0" smtClean="0">
                <a:solidFill>
                  <a:srgbClr val="008000"/>
                </a:solidFill>
                <a:latin typeface="Arial"/>
                <a:cs typeface="Arial"/>
              </a:rPr>
              <a:t>RESBOS: Landry et al., Phys. Rev. D67: 073016, (2003)</a:t>
            </a:r>
            <a:r>
              <a:rPr lang="en-US" sz="3176" dirty="0" smtClean="0">
                <a:latin typeface="Arial"/>
                <a:cs typeface="Arial"/>
              </a:rPr>
              <a:t> </a:t>
            </a:r>
            <a:endParaRPr kumimoji="1" lang="en-US" sz="3176" dirty="0" smtClean="0">
              <a:solidFill>
                <a:srgbClr val="2D7010"/>
              </a:solidFill>
              <a:latin typeface="Arial"/>
              <a:cs typeface="Arial"/>
            </a:endParaRPr>
          </a:p>
          <a:p>
            <a:r>
              <a:rPr kumimoji="1" lang="en-US" sz="3200" dirty="0" smtClean="0">
                <a:solidFill>
                  <a:srgbClr val="2D7010"/>
                </a:solidFill>
                <a:latin typeface="Arial" charset="0"/>
              </a:rPr>
              <a:t>MRST 2006 PDFs: A. D. Martin et al., hep-ph/0706.0459, Eur. Phys. J.,  C28 , 455 (2003).</a:t>
            </a:r>
          </a:p>
          <a:p>
            <a:r>
              <a:rPr kumimoji="1" lang="en-US" sz="3200" dirty="0" smtClean="0">
                <a:solidFill>
                  <a:srgbClr val="2D7010"/>
                </a:solidFill>
                <a:latin typeface="Arial" charset="0"/>
              </a:rPr>
              <a:t>MSTW 2008 PDFs: A. D. Martin et al. hep-ph/0901.0002</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7F067DC-52AF-2541-817E-95F6B1791787}" type="datetime4">
              <a:rPr lang="en-US" smtClean="0"/>
              <a:pPr/>
              <a:t>April 19, 2010</a:t>
            </a:fld>
            <a:endParaRPr lang="en-US"/>
          </a:p>
        </p:txBody>
      </p:sp>
      <p:sp>
        <p:nvSpPr>
          <p:cNvPr id="5" name="Footer Placeholder 4"/>
          <p:cNvSpPr>
            <a:spLocks noGrp="1"/>
          </p:cNvSpPr>
          <p:nvPr>
            <p:ph type="ftr" sz="quarter" idx="11"/>
          </p:nvPr>
        </p:nvSpPr>
        <p:spPr/>
        <p:txBody>
          <a:bodyPr/>
          <a:lstStyle/>
          <a:p>
            <a:r>
              <a:rPr lang="en-US" smtClean="0"/>
              <a:t>DIS2010</a:t>
            </a:r>
            <a:endParaRPr lang="en-US"/>
          </a:p>
        </p:txBody>
      </p:sp>
      <p:sp>
        <p:nvSpPr>
          <p:cNvPr id="6" name="Slide Number Placeholder 5"/>
          <p:cNvSpPr>
            <a:spLocks noGrp="1"/>
          </p:cNvSpPr>
          <p:nvPr>
            <p:ph type="sldNum" sz="quarter" idx="12"/>
          </p:nvPr>
        </p:nvSpPr>
        <p:spPr/>
        <p:txBody>
          <a:bodyPr>
            <a:normAutofit fontScale="85000" lnSpcReduction="20000"/>
          </a:bodyPr>
          <a:lstStyle/>
          <a:p>
            <a:fld id="{2AD69610-A1FB-2446-AE23-E4732DEF046B}" type="slidenum">
              <a:rPr lang="en-US"/>
              <a:pPr/>
              <a:t>4</a:t>
            </a:fld>
            <a:endParaRPr lang="en-US"/>
          </a:p>
        </p:txBody>
      </p:sp>
      <p:sp>
        <p:nvSpPr>
          <p:cNvPr id="12290" name="Rectangle 2"/>
          <p:cNvSpPr>
            <a:spLocks noGrp="1" noChangeArrowheads="1"/>
          </p:cNvSpPr>
          <p:nvPr>
            <p:ph type="title"/>
          </p:nvPr>
        </p:nvSpPr>
        <p:spPr>
          <a:xfrm>
            <a:off x="323850" y="188913"/>
            <a:ext cx="7772400" cy="712787"/>
          </a:xfrm>
        </p:spPr>
        <p:txBody>
          <a:bodyPr>
            <a:normAutofit fontScale="90000"/>
          </a:bodyPr>
          <a:lstStyle/>
          <a:p>
            <a:r>
              <a:rPr lang="en-US"/>
              <a:t>Kinematics </a:t>
            </a:r>
          </a:p>
        </p:txBody>
      </p:sp>
      <p:pic>
        <p:nvPicPr>
          <p:cNvPr id="12292" name="Picture 4"/>
          <p:cNvPicPr>
            <a:picLocks noChangeAspect="1" noChangeArrowheads="1"/>
          </p:cNvPicPr>
          <p:nvPr/>
        </p:nvPicPr>
        <p:blipFill>
          <a:blip r:embed="rId3"/>
          <a:srcRect/>
          <a:stretch>
            <a:fillRect/>
          </a:stretch>
        </p:blipFill>
        <p:spPr bwMode="auto">
          <a:xfrm>
            <a:off x="2700338" y="0"/>
            <a:ext cx="6111875" cy="6305550"/>
          </a:xfrm>
          <a:prstGeom prst="rect">
            <a:avLst/>
          </a:prstGeom>
          <a:noFill/>
          <a:ln w="9525">
            <a:noFill/>
            <a:miter lim="800000"/>
            <a:headEnd/>
            <a:tailEnd/>
          </a:ln>
          <a:effectLst/>
        </p:spPr>
      </p:pic>
      <p:cxnSp>
        <p:nvCxnSpPr>
          <p:cNvPr id="10" name="Straight Connector 9"/>
          <p:cNvCxnSpPr/>
          <p:nvPr/>
        </p:nvCxnSpPr>
        <p:spPr>
          <a:xfrm>
            <a:off x="3620374" y="1803400"/>
            <a:ext cx="4934220" cy="15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904988" y="1970899"/>
            <a:ext cx="1188096" cy="369332"/>
          </a:xfrm>
          <a:prstGeom prst="rect">
            <a:avLst/>
          </a:prstGeom>
          <a:noFill/>
        </p:spPr>
        <p:txBody>
          <a:bodyPr wrap="none" rtlCol="0">
            <a:spAutoFit/>
          </a:bodyPr>
          <a:lstStyle/>
          <a:p>
            <a:r>
              <a:rPr lang="en-US" dirty="0" smtClean="0"/>
              <a:t>Q</a:t>
            </a:r>
            <a:r>
              <a:rPr lang="en-US" baseline="30000" dirty="0" smtClean="0"/>
              <a:t>2</a:t>
            </a:r>
            <a:r>
              <a:rPr lang="en-US" dirty="0" smtClean="0"/>
              <a:t> = M</a:t>
            </a:r>
            <a:r>
              <a:rPr lang="en-US" baseline="30000" dirty="0" smtClean="0"/>
              <a:t>2</a:t>
            </a:r>
            <a:r>
              <a:rPr lang="en-US" baseline="-25000" dirty="0" smtClean="0"/>
              <a:t>W</a:t>
            </a:r>
            <a:endParaRPr lang="en-US" baseline="-25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Content Placeholder 14"/>
          <p:cNvSpPr>
            <a:spLocks noGrp="1"/>
          </p:cNvSpPr>
          <p:nvPr>
            <p:ph sz="quarter" idx="1"/>
          </p:nvPr>
        </p:nvSpPr>
        <p:spPr>
          <a:xfrm>
            <a:off x="308429" y="3429000"/>
            <a:ext cx="4335009" cy="3428999"/>
          </a:xfrm>
        </p:spPr>
        <p:txBody>
          <a:bodyPr>
            <a:normAutofit fontScale="62500" lnSpcReduction="20000"/>
          </a:bodyPr>
          <a:lstStyle/>
          <a:p>
            <a:r>
              <a:rPr lang="en-US" sz="3840" dirty="0" smtClean="0"/>
              <a:t>If </a:t>
            </a:r>
            <a:r>
              <a:rPr lang="en-US" sz="3840" dirty="0" err="1" smtClean="0"/>
              <a:t>u</a:t>
            </a:r>
            <a:r>
              <a:rPr lang="en-US" sz="3840" dirty="0" smtClean="0"/>
              <a:t> quarks carry more momentum than </a:t>
            </a:r>
            <a:r>
              <a:rPr lang="en-US" sz="3840" dirty="0" err="1" smtClean="0"/>
              <a:t>d</a:t>
            </a:r>
            <a:r>
              <a:rPr lang="en-US" sz="3840" dirty="0" smtClean="0"/>
              <a:t> quarks, the W</a:t>
            </a:r>
            <a:r>
              <a:rPr lang="en-US" sz="3840" baseline="30000" dirty="0" smtClean="0"/>
              <a:t>+</a:t>
            </a:r>
            <a:r>
              <a:rPr lang="en-US" sz="3840" dirty="0" smtClean="0"/>
              <a:t> will head in the proton direction preferentially.</a:t>
            </a:r>
          </a:p>
          <a:p>
            <a:r>
              <a:rPr lang="en-US" sz="3840" dirty="0" smtClean="0"/>
              <a:t>Unfortunately, the V-A interaction means that the charged lepton from W decay heads backwards in the W frame</a:t>
            </a:r>
          </a:p>
          <a:p>
            <a:pPr>
              <a:buNone/>
            </a:pPr>
            <a:endParaRPr lang="en-US" sz="3200" dirty="0"/>
          </a:p>
        </p:txBody>
      </p:sp>
      <p:sp>
        <p:nvSpPr>
          <p:cNvPr id="3" name="Date Placeholder 2"/>
          <p:cNvSpPr>
            <a:spLocks noGrp="1"/>
          </p:cNvSpPr>
          <p:nvPr>
            <p:ph type="dt" sz="half" idx="15"/>
          </p:nvPr>
        </p:nvSpPr>
        <p:spPr/>
        <p:txBody>
          <a:bodyPr/>
          <a:lstStyle/>
          <a:p>
            <a:fld id="{EBD6F9FD-8F75-A546-93B8-25AA3EA8C2FB}" type="datetime4">
              <a:rPr lang="en-US" smtClean="0"/>
              <a:pPr/>
              <a:t>April 19, 2010</a:t>
            </a:fld>
            <a:endParaRPr lang="en-US"/>
          </a:p>
        </p:txBody>
      </p:sp>
      <p:sp>
        <p:nvSpPr>
          <p:cNvPr id="5" name="Slide Number Placeholder 4"/>
          <p:cNvSpPr>
            <a:spLocks noGrp="1"/>
          </p:cNvSpPr>
          <p:nvPr>
            <p:ph type="sldNum" sz="quarter" idx="16"/>
          </p:nvPr>
        </p:nvSpPr>
        <p:spPr/>
        <p:txBody>
          <a:bodyPr>
            <a:normAutofit fontScale="85000" lnSpcReduction="20000"/>
          </a:bodyPr>
          <a:lstStyle/>
          <a:p>
            <a:fld id="{18870EAB-BD26-E848-B7CA-928171821045}" type="slidenum">
              <a:rPr lang="en-US" smtClean="0"/>
              <a:pPr/>
              <a:t>5</a:t>
            </a:fld>
            <a:endParaRPr lang="en-US"/>
          </a:p>
        </p:txBody>
      </p:sp>
      <p:sp>
        <p:nvSpPr>
          <p:cNvPr id="4" name="Footer Placeholder 3"/>
          <p:cNvSpPr>
            <a:spLocks noGrp="1"/>
          </p:cNvSpPr>
          <p:nvPr>
            <p:ph type="ftr" sz="quarter" idx="17"/>
          </p:nvPr>
        </p:nvSpPr>
        <p:spPr/>
        <p:txBody>
          <a:bodyPr/>
          <a:lstStyle/>
          <a:p>
            <a:r>
              <a:rPr lang="en-US" smtClean="0"/>
              <a:t>DIS2010</a:t>
            </a:r>
            <a:endParaRPr lang="en-US"/>
          </a:p>
        </p:txBody>
      </p:sp>
      <p:sp>
        <p:nvSpPr>
          <p:cNvPr id="9" name="Slide Number Placeholder 5"/>
          <p:cNvSpPr txBox="1">
            <a:spLocks/>
          </p:cNvSpPr>
          <p:nvPr/>
        </p:nvSpPr>
        <p:spPr bwMode="auto">
          <a:xfrm>
            <a:off x="6781800" y="6453188"/>
            <a:ext cx="1905000" cy="252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2234BB2-E606-A04A-93D8-0E43855DA676}" type="slidenum">
              <a:rPr kumimoji="0" lang="en-US" sz="10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000" b="0" i="0" u="none" strike="noStrike" kern="1200" cap="none" spc="0" normalizeH="0" baseline="0" noProof="0">
              <a:ln>
                <a:noFill/>
              </a:ln>
              <a:solidFill>
                <a:schemeClr val="tx1"/>
              </a:solidFill>
              <a:effectLst/>
              <a:uLnTx/>
              <a:uFillTx/>
              <a:latin typeface="Arial" charset="0"/>
              <a:ea typeface="+mn-ea"/>
              <a:cs typeface="+mn-cs"/>
            </a:endParaRPr>
          </a:p>
        </p:txBody>
      </p:sp>
      <p:sp>
        <p:nvSpPr>
          <p:cNvPr id="10" name="Rectangle 2"/>
          <p:cNvSpPr txBox="1">
            <a:spLocks noChangeArrowheads="1"/>
          </p:cNvSpPr>
          <p:nvPr/>
        </p:nvSpPr>
        <p:spPr bwMode="auto">
          <a:xfrm>
            <a:off x="539750" y="188913"/>
            <a:ext cx="7772400" cy="7127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0" cap="none" spc="0" normalizeH="0" baseline="0" noProof="0" dirty="0" smtClean="0">
                <a:ln>
                  <a:noFill/>
                </a:ln>
                <a:solidFill>
                  <a:schemeClr val="tx2"/>
                </a:solidFill>
                <a:effectLst/>
                <a:uLnTx/>
                <a:uFillTx/>
                <a:latin typeface="+mj-lt"/>
                <a:ea typeface="+mj-ea"/>
                <a:cs typeface="+mj-cs"/>
              </a:rPr>
              <a:t>W asymmetry in </a:t>
            </a:r>
            <a:r>
              <a:rPr kumimoji="0" lang="en-US" sz="3600" b="0" i="0" u="none" strike="noStrike" kern="0" cap="none" spc="0" normalizeH="0" baseline="0" noProof="0" dirty="0" err="1" smtClean="0">
                <a:ln>
                  <a:noFill/>
                </a:ln>
                <a:solidFill>
                  <a:schemeClr val="tx2"/>
                </a:solidFill>
                <a:effectLst/>
                <a:uLnTx/>
                <a:uFillTx/>
                <a:latin typeface="+mj-lt"/>
                <a:ea typeface="+mj-ea"/>
                <a:cs typeface="+mj-cs"/>
              </a:rPr>
              <a:t>p-pbar</a:t>
            </a:r>
            <a:r>
              <a:rPr kumimoji="0" lang="en-US" sz="3600" b="0" i="0" u="none" strike="noStrike" kern="0" cap="none" spc="0" normalizeH="0" baseline="0" noProof="0" dirty="0" smtClean="0">
                <a:ln>
                  <a:noFill/>
                </a:ln>
                <a:solidFill>
                  <a:schemeClr val="tx2"/>
                </a:solidFill>
                <a:effectLst/>
                <a:uLnTx/>
                <a:uFillTx/>
                <a:latin typeface="+mj-lt"/>
                <a:ea typeface="+mj-ea"/>
                <a:cs typeface="+mj-cs"/>
              </a:rPr>
              <a:t> collisions </a:t>
            </a:r>
            <a:endParaRPr kumimoji="0" lang="en-US" sz="3600" b="0" i="0" u="none" strike="noStrike" kern="0" cap="none" spc="0" normalizeH="0" baseline="0" noProof="0" dirty="0">
              <a:ln>
                <a:noFill/>
              </a:ln>
              <a:solidFill>
                <a:schemeClr val="tx2"/>
              </a:solidFill>
              <a:effectLst/>
              <a:uLnTx/>
              <a:uFillTx/>
              <a:latin typeface="+mj-lt"/>
              <a:ea typeface="+mj-ea"/>
              <a:cs typeface="+mj-cs"/>
            </a:endParaRPr>
          </a:p>
        </p:txBody>
      </p:sp>
      <p:sp>
        <p:nvSpPr>
          <p:cNvPr id="11" name="Rectangle 3"/>
          <p:cNvSpPr txBox="1">
            <a:spLocks noChangeArrowheads="1"/>
          </p:cNvSpPr>
          <p:nvPr/>
        </p:nvSpPr>
        <p:spPr bwMode="auto">
          <a:xfrm>
            <a:off x="539750" y="3657600"/>
            <a:ext cx="3729038" cy="209265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folHlink"/>
              </a:buClr>
              <a:buSzPct val="90000"/>
              <a:tabLst/>
              <a:defRPr/>
            </a:pPr>
            <a:endParaRPr kumimoji="0" lang="en-US" sz="2800" b="0" i="0" u="none" strike="noStrike" kern="0" cap="none" spc="0" normalizeH="0" baseline="0" noProof="0" dirty="0">
              <a:ln>
                <a:noFill/>
              </a:ln>
              <a:solidFill>
                <a:schemeClr val="tx1"/>
              </a:solidFill>
              <a:effectLst/>
              <a:uLnTx/>
              <a:uFillTx/>
              <a:latin typeface="+mn-lt"/>
              <a:ea typeface="+mn-ea"/>
              <a:cs typeface="+mn-cs"/>
            </a:endParaRPr>
          </a:p>
        </p:txBody>
      </p:sp>
      <p:pic>
        <p:nvPicPr>
          <p:cNvPr id="13" name="Picture 6" descr="WPCA_pub002"/>
          <p:cNvPicPr>
            <a:picLocks noChangeAspect="1" noChangeArrowheads="1"/>
          </p:cNvPicPr>
          <p:nvPr/>
        </p:nvPicPr>
        <p:blipFill>
          <a:blip r:embed="rId2"/>
          <a:srcRect/>
          <a:stretch>
            <a:fillRect/>
          </a:stretch>
        </p:blipFill>
        <p:spPr bwMode="auto">
          <a:xfrm>
            <a:off x="1292225" y="901700"/>
            <a:ext cx="5953125" cy="2428875"/>
          </a:xfrm>
          <a:prstGeom prst="rect">
            <a:avLst/>
          </a:prstGeom>
          <a:solidFill>
            <a:schemeClr val="bg1"/>
          </a:solidFill>
        </p:spPr>
      </p:pic>
      <p:pic>
        <p:nvPicPr>
          <p:cNvPr id="16" name="Picture 5" descr="Rap_gen"/>
          <p:cNvPicPr>
            <a:picLocks noChangeAspect="1" noChangeArrowheads="1"/>
          </p:cNvPicPr>
          <p:nvPr/>
        </p:nvPicPr>
        <p:blipFill>
          <a:blip r:embed="rId3"/>
          <a:srcRect/>
          <a:stretch>
            <a:fillRect/>
          </a:stretch>
        </p:blipFill>
        <p:spPr bwMode="auto">
          <a:xfrm>
            <a:off x="4643438" y="3429000"/>
            <a:ext cx="4500562" cy="283438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 Asymmetry in </a:t>
            </a:r>
            <a:r>
              <a:rPr lang="en-US" dirty="0" err="1" smtClean="0"/>
              <a:t>p-pbar</a:t>
            </a:r>
            <a:r>
              <a:rPr lang="en-US" dirty="0" smtClean="0"/>
              <a:t> collisions</a:t>
            </a:r>
            <a:endParaRPr lang="en-US" dirty="0"/>
          </a:p>
        </p:txBody>
      </p:sp>
      <p:sp>
        <p:nvSpPr>
          <p:cNvPr id="3" name="Date Placeholder 2"/>
          <p:cNvSpPr>
            <a:spLocks noGrp="1"/>
          </p:cNvSpPr>
          <p:nvPr>
            <p:ph type="dt" sz="half" idx="10"/>
          </p:nvPr>
        </p:nvSpPr>
        <p:spPr/>
        <p:txBody>
          <a:bodyPr/>
          <a:lstStyle/>
          <a:p>
            <a:fld id="{81064D9D-08DA-9442-B2F3-4C96608FFD31}"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normAutofit fontScale="85000" lnSpcReduction="20000"/>
          </a:bodyPr>
          <a:lstStyle/>
          <a:p>
            <a:fld id="{18870EAB-BD26-E848-B7CA-928171821045}" type="slidenum">
              <a:rPr lang="en-US" smtClean="0"/>
              <a:pPr/>
              <a:t>6</a:t>
            </a:fld>
            <a:endParaRPr lang="en-US"/>
          </a:p>
        </p:txBody>
      </p:sp>
      <p:sp>
        <p:nvSpPr>
          <p:cNvPr id="6" name="Content Placeholder 5"/>
          <p:cNvSpPr>
            <a:spLocks noGrp="1"/>
          </p:cNvSpPr>
          <p:nvPr>
            <p:ph sz="quarter" idx="1"/>
          </p:nvPr>
        </p:nvSpPr>
        <p:spPr>
          <a:xfrm>
            <a:off x="612648" y="1516698"/>
            <a:ext cx="8153400" cy="4495800"/>
          </a:xfrm>
        </p:spPr>
        <p:txBody>
          <a:bodyPr>
            <a:normAutofit/>
          </a:bodyPr>
          <a:lstStyle/>
          <a:p>
            <a:pPr>
              <a:buNone/>
            </a:pPr>
            <a:endParaRPr lang="en-US" dirty="0" smtClean="0"/>
          </a:p>
          <a:p>
            <a:pPr>
              <a:buNone/>
            </a:pPr>
            <a:endParaRPr lang="en-US" dirty="0" smtClean="0"/>
          </a:p>
          <a:p>
            <a:pPr>
              <a:buNone/>
            </a:pPr>
            <a:endParaRPr lang="en-US" dirty="0" smtClean="0"/>
          </a:p>
          <a:p>
            <a:endParaRPr lang="en-US" dirty="0" smtClean="0"/>
          </a:p>
          <a:p>
            <a:endParaRPr lang="en-US" dirty="0" smtClean="0"/>
          </a:p>
          <a:p>
            <a:endParaRPr lang="en-US" dirty="0" smtClean="0"/>
          </a:p>
          <a:p>
            <a:r>
              <a:rPr lang="en-US" sz="2162" dirty="0" smtClean="0"/>
              <a:t>Where </a:t>
            </a:r>
            <a:r>
              <a:rPr lang="en-US" sz="2162" i="1" dirty="0" err="1" smtClean="0">
                <a:latin typeface="Times"/>
                <a:cs typeface="Times"/>
              </a:rPr>
              <a:t>u(x</a:t>
            </a:r>
            <a:r>
              <a:rPr lang="en-US" sz="2162" i="1" dirty="0" smtClean="0">
                <a:latin typeface="Times"/>
                <a:cs typeface="Times"/>
              </a:rPr>
              <a:t>)</a:t>
            </a:r>
            <a:r>
              <a:rPr lang="en-US" sz="2162" dirty="0" smtClean="0"/>
              <a:t> and </a:t>
            </a:r>
            <a:r>
              <a:rPr lang="en-US" sz="2162" i="1" dirty="0" err="1" smtClean="0">
                <a:latin typeface="Times"/>
                <a:cs typeface="Times"/>
              </a:rPr>
              <a:t>d(x</a:t>
            </a:r>
            <a:r>
              <a:rPr lang="en-US" sz="2162" i="1" dirty="0" smtClean="0">
                <a:latin typeface="Times"/>
                <a:cs typeface="Times"/>
              </a:rPr>
              <a:t>) </a:t>
            </a:r>
            <a:r>
              <a:rPr lang="en-US" sz="2162" dirty="0" smtClean="0"/>
              <a:t>are the </a:t>
            </a:r>
            <a:r>
              <a:rPr lang="en-US" sz="2162" i="1" dirty="0" err="1" smtClean="0">
                <a:latin typeface="Times"/>
                <a:cs typeface="Times"/>
              </a:rPr>
              <a:t>u</a:t>
            </a:r>
            <a:r>
              <a:rPr lang="en-US" sz="2162" dirty="0" smtClean="0"/>
              <a:t> and </a:t>
            </a:r>
            <a:r>
              <a:rPr lang="en-US" sz="2162" i="1" dirty="0" err="1" smtClean="0">
                <a:latin typeface="Times"/>
                <a:cs typeface="Times"/>
              </a:rPr>
              <a:t>d</a:t>
            </a:r>
            <a:r>
              <a:rPr lang="en-US" sz="2162" dirty="0" smtClean="0"/>
              <a:t> quark parton distribution functions in the proton and </a:t>
            </a:r>
          </a:p>
          <a:p>
            <a:r>
              <a:rPr lang="en-US" sz="2162" i="1" dirty="0" smtClean="0">
                <a:latin typeface="Times"/>
                <a:cs typeface="Times"/>
              </a:rPr>
              <a:t>x</a:t>
            </a:r>
            <a:r>
              <a:rPr lang="en-US" sz="2162" i="1" baseline="-25000" dirty="0" smtClean="0">
                <a:latin typeface="Times"/>
                <a:cs typeface="Times"/>
              </a:rPr>
              <a:t>1</a:t>
            </a:r>
            <a:r>
              <a:rPr lang="en-US" sz="2162" dirty="0" smtClean="0"/>
              <a:t> and </a:t>
            </a:r>
            <a:r>
              <a:rPr lang="en-US" sz="2162" i="1" dirty="0" smtClean="0">
                <a:latin typeface="Times"/>
                <a:cs typeface="Times"/>
              </a:rPr>
              <a:t>x</a:t>
            </a:r>
            <a:r>
              <a:rPr lang="en-US" sz="2162" i="1" baseline="-25000" dirty="0" smtClean="0">
                <a:latin typeface="Times"/>
                <a:cs typeface="Times"/>
              </a:rPr>
              <a:t>2</a:t>
            </a:r>
            <a:r>
              <a:rPr lang="en-US" sz="2162" dirty="0" smtClean="0"/>
              <a:t> are the momentum fractions in the proton and anti-proton.</a:t>
            </a:r>
            <a:endParaRPr lang="en-US" sz="2162" dirty="0"/>
          </a:p>
        </p:txBody>
      </p:sp>
      <p:pic>
        <p:nvPicPr>
          <p:cNvPr id="11" name="Picture 10" descr="latex-image-1.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548622" y="2146090"/>
            <a:ext cx="6046755" cy="214609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know about </a:t>
            </a:r>
            <a:r>
              <a:rPr lang="en-US" dirty="0" err="1" smtClean="0"/>
              <a:t>d(x)/u(x</a:t>
            </a:r>
            <a:r>
              <a:rPr lang="en-US" dirty="0" smtClean="0"/>
              <a:t>)?</a:t>
            </a:r>
            <a:endParaRPr lang="en-US" dirty="0"/>
          </a:p>
        </p:txBody>
      </p:sp>
      <p:sp>
        <p:nvSpPr>
          <p:cNvPr id="3" name="Date Placeholder 2"/>
          <p:cNvSpPr>
            <a:spLocks noGrp="1"/>
          </p:cNvSpPr>
          <p:nvPr>
            <p:ph type="dt" sz="half" idx="10"/>
          </p:nvPr>
        </p:nvSpPr>
        <p:spPr/>
        <p:txBody>
          <a:bodyPr/>
          <a:lstStyle/>
          <a:p>
            <a:fld id="{B64644CD-CC33-114E-88C4-4B717F398398}"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5" name="Slide Number Placeholder 4"/>
          <p:cNvSpPr>
            <a:spLocks noGrp="1"/>
          </p:cNvSpPr>
          <p:nvPr>
            <p:ph type="sldNum" sz="quarter" idx="12"/>
          </p:nvPr>
        </p:nvSpPr>
        <p:spPr/>
        <p:txBody>
          <a:bodyPr>
            <a:normAutofit fontScale="85000" lnSpcReduction="20000"/>
          </a:bodyPr>
          <a:lstStyle/>
          <a:p>
            <a:fld id="{18870EAB-BD26-E848-B7CA-928171821045}" type="slidenum">
              <a:rPr lang="en-US" smtClean="0"/>
              <a:pPr/>
              <a:t>7</a:t>
            </a:fld>
            <a:endParaRPr lang="en-US"/>
          </a:p>
        </p:txBody>
      </p:sp>
      <p:pic>
        <p:nvPicPr>
          <p:cNvPr id="7" name="Content Placeholder 6" descr="doveruvsx.jpg"/>
          <p:cNvPicPr>
            <a:picLocks noGrp="1" noChangeAspect="1"/>
          </p:cNvPicPr>
          <p:nvPr>
            <p:ph sz="quarter" idx="1"/>
          </p:nvPr>
        </p:nvPicPr>
        <p:blipFill>
          <a:blip r:embed="rId2"/>
          <a:srcRect l="-11881" r="-11881"/>
          <a:stretch>
            <a:fillRect/>
          </a:stretch>
        </p:blipFill>
        <p:spPr/>
      </p:pic>
      <p:sp>
        <p:nvSpPr>
          <p:cNvPr id="8" name="TextBox 7"/>
          <p:cNvSpPr txBox="1"/>
          <p:nvPr/>
        </p:nvSpPr>
        <p:spPr>
          <a:xfrm>
            <a:off x="4192181" y="6063540"/>
            <a:ext cx="300082" cy="369332"/>
          </a:xfrm>
          <a:prstGeom prst="rect">
            <a:avLst/>
          </a:prstGeom>
          <a:noFill/>
        </p:spPr>
        <p:txBody>
          <a:bodyPr wrap="none" rtlCol="0">
            <a:spAutoFit/>
          </a:bodyPr>
          <a:lstStyle/>
          <a:p>
            <a:r>
              <a:rPr lang="en-US" dirty="0" err="1" smtClean="0"/>
              <a:t>x</a:t>
            </a:r>
            <a:endParaRPr lang="en-US" dirty="0"/>
          </a:p>
        </p:txBody>
      </p:sp>
      <p:sp>
        <p:nvSpPr>
          <p:cNvPr id="9" name="TextBox 8"/>
          <p:cNvSpPr txBox="1"/>
          <p:nvPr/>
        </p:nvSpPr>
        <p:spPr>
          <a:xfrm rot="16200000">
            <a:off x="533400" y="3429000"/>
            <a:ext cx="1009599" cy="369332"/>
          </a:xfrm>
          <a:prstGeom prst="rect">
            <a:avLst/>
          </a:prstGeom>
          <a:noFill/>
        </p:spPr>
        <p:txBody>
          <a:bodyPr wrap="none" rtlCol="0">
            <a:spAutoFit/>
          </a:bodyPr>
          <a:lstStyle/>
          <a:p>
            <a:r>
              <a:rPr lang="en-US" dirty="0" err="1" smtClean="0"/>
              <a:t>d(x)/u(x</a:t>
            </a:r>
            <a:r>
              <a:rPr lang="en-US" dirty="0" smtClean="0"/>
              <a:t>)</a:t>
            </a:r>
            <a:endParaRPr lang="en-US" dirty="0"/>
          </a:p>
        </p:txBody>
      </p:sp>
      <p:sp>
        <p:nvSpPr>
          <p:cNvPr id="10" name="TextBox 9"/>
          <p:cNvSpPr txBox="1"/>
          <p:nvPr/>
        </p:nvSpPr>
        <p:spPr>
          <a:xfrm>
            <a:off x="2986891" y="2361281"/>
            <a:ext cx="3595856" cy="369332"/>
          </a:xfrm>
          <a:prstGeom prst="rect">
            <a:avLst/>
          </a:prstGeom>
          <a:noFill/>
        </p:spPr>
        <p:txBody>
          <a:bodyPr wrap="none" rtlCol="0">
            <a:spAutoFit/>
          </a:bodyPr>
          <a:lstStyle/>
          <a:p>
            <a:r>
              <a:rPr lang="en-US" dirty="0" smtClean="0"/>
              <a:t>CTEQ6.6M PDF sets at Q=81.4 GeV</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Traditional Lepton method</a:t>
            </a:r>
            <a:endParaRPr lang="en-US" dirty="0"/>
          </a:p>
        </p:txBody>
      </p:sp>
      <p:sp>
        <p:nvSpPr>
          <p:cNvPr id="6" name="Content Placeholder 5"/>
          <p:cNvSpPr>
            <a:spLocks noGrp="1"/>
          </p:cNvSpPr>
          <p:nvPr>
            <p:ph sz="quarter" idx="1"/>
          </p:nvPr>
        </p:nvSpPr>
        <p:spPr>
          <a:xfrm>
            <a:off x="0" y="1676206"/>
            <a:ext cx="4495800" cy="4572000"/>
          </a:xfrm>
        </p:spPr>
        <p:txBody>
          <a:bodyPr>
            <a:noAutofit/>
          </a:bodyPr>
          <a:lstStyle/>
          <a:p>
            <a:r>
              <a:rPr lang="en-US" sz="2400" dirty="0" smtClean="0"/>
              <a:t>Lepton Asymmetry</a:t>
            </a:r>
          </a:p>
          <a:p>
            <a:endParaRPr lang="en-US" sz="2400" dirty="0" smtClean="0"/>
          </a:p>
          <a:p>
            <a:endParaRPr lang="en-US" sz="2400" dirty="0" smtClean="0"/>
          </a:p>
          <a:p>
            <a:endParaRPr lang="en-US" sz="2400" dirty="0" smtClean="0"/>
          </a:p>
          <a:p>
            <a:endParaRPr lang="en-US" sz="2400" dirty="0" smtClean="0"/>
          </a:p>
          <a:p>
            <a:r>
              <a:rPr lang="en-US" sz="2400" dirty="0" smtClean="0"/>
              <a:t>Experimentally very well defined</a:t>
            </a:r>
          </a:p>
          <a:p>
            <a:r>
              <a:rPr lang="en-US" sz="2400" dirty="0" smtClean="0"/>
              <a:t>Theory comparison depends on good knowledge of helicity structure and modeling of PT, rapidity distributions.</a:t>
            </a:r>
            <a:endParaRPr lang="en-US" sz="2400" dirty="0"/>
          </a:p>
        </p:txBody>
      </p:sp>
      <p:pic>
        <p:nvPicPr>
          <p:cNvPr id="8" name="Content Placeholder 7" descr="E08DF1.jpeg.jpg"/>
          <p:cNvPicPr>
            <a:picLocks noGrp="1" noChangeAspect="1"/>
          </p:cNvPicPr>
          <p:nvPr>
            <p:ph sz="quarter" idx="2"/>
          </p:nvPr>
        </p:nvPicPr>
        <p:blipFill>
          <a:blip r:embed="rId2"/>
          <a:srcRect t="-30332" b="-30332"/>
          <a:stretch>
            <a:fillRect/>
          </a:stretch>
        </p:blipFill>
        <p:spPr>
          <a:xfrm>
            <a:off x="4463900" y="1"/>
            <a:ext cx="4348843" cy="5116286"/>
          </a:xfrm>
        </p:spPr>
      </p:pic>
      <p:sp>
        <p:nvSpPr>
          <p:cNvPr id="2" name="Date Placeholder 1"/>
          <p:cNvSpPr>
            <a:spLocks noGrp="1"/>
          </p:cNvSpPr>
          <p:nvPr>
            <p:ph type="dt" sz="half" idx="15"/>
          </p:nvPr>
        </p:nvSpPr>
        <p:spPr/>
        <p:txBody>
          <a:bodyPr/>
          <a:lstStyle/>
          <a:p>
            <a:fld id="{EB5F8A91-FB3F-3248-830A-C2CF4EAB7337}" type="datetime4">
              <a:rPr lang="en-US" smtClean="0"/>
              <a:pPr/>
              <a:t>April 19, 2010</a:t>
            </a:fld>
            <a:endParaRPr lang="en-US"/>
          </a:p>
        </p:txBody>
      </p:sp>
      <p:sp>
        <p:nvSpPr>
          <p:cNvPr id="4" name="Slide Number Placeholder 3"/>
          <p:cNvSpPr>
            <a:spLocks noGrp="1"/>
          </p:cNvSpPr>
          <p:nvPr>
            <p:ph type="sldNum" sz="quarter" idx="16"/>
          </p:nvPr>
        </p:nvSpPr>
        <p:spPr/>
        <p:txBody>
          <a:bodyPr>
            <a:normAutofit fontScale="85000" lnSpcReduction="20000"/>
          </a:bodyPr>
          <a:lstStyle/>
          <a:p>
            <a:fld id="{18870EAB-BD26-E848-B7CA-928171821045}" type="slidenum">
              <a:rPr lang="en-US" smtClean="0"/>
              <a:pPr/>
              <a:t>8</a:t>
            </a:fld>
            <a:endParaRPr lang="en-US"/>
          </a:p>
        </p:txBody>
      </p:sp>
      <p:sp>
        <p:nvSpPr>
          <p:cNvPr id="3" name="Footer Placeholder 2"/>
          <p:cNvSpPr>
            <a:spLocks noGrp="1"/>
          </p:cNvSpPr>
          <p:nvPr>
            <p:ph type="ftr" sz="quarter" idx="17"/>
          </p:nvPr>
        </p:nvSpPr>
        <p:spPr/>
        <p:txBody>
          <a:bodyPr/>
          <a:lstStyle/>
          <a:p>
            <a:r>
              <a:rPr lang="en-US" smtClean="0"/>
              <a:t>DIS2010</a:t>
            </a:r>
            <a:endParaRPr lang="en-US"/>
          </a:p>
        </p:txBody>
      </p:sp>
      <p:sp>
        <p:nvSpPr>
          <p:cNvPr id="21" name="Content Placeholder 5"/>
          <p:cNvSpPr txBox="1">
            <a:spLocks/>
          </p:cNvSpPr>
          <p:nvPr/>
        </p:nvSpPr>
        <p:spPr>
          <a:xfrm>
            <a:off x="4844901" y="1676400"/>
            <a:ext cx="3886200" cy="4572000"/>
          </a:xfrm>
          <a:prstGeom prst="rect">
            <a:avLst/>
          </a:prstGeom>
        </p:spPr>
        <p:txBody>
          <a:bodyPr vert="horz">
            <a:norm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600" dirty="0" smtClean="0"/>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600" dirty="0" smtClean="0"/>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600" dirty="0" smtClean="0"/>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600" dirty="0" smtClean="0"/>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600" dirty="0" smtClean="0"/>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600" dirty="0" smtClean="0"/>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600" dirty="0" smtClean="0"/>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600" dirty="0" smtClean="0"/>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n-US" sz="2600" dirty="0"/>
          </a:p>
        </p:txBody>
      </p:sp>
      <p:pic>
        <p:nvPicPr>
          <p:cNvPr id="9" name="Picture 7" descr="illustration"/>
          <p:cNvPicPr>
            <a:picLocks noChangeAspect="1" noChangeArrowheads="1"/>
          </p:cNvPicPr>
          <p:nvPr/>
        </p:nvPicPr>
        <p:blipFill>
          <a:blip r:embed="rId3"/>
          <a:srcRect/>
          <a:stretch>
            <a:fillRect/>
          </a:stretch>
        </p:blipFill>
        <p:spPr bwMode="auto">
          <a:xfrm>
            <a:off x="4915218" y="3938335"/>
            <a:ext cx="2595925" cy="2675190"/>
          </a:xfrm>
          <a:prstGeom prst="rect">
            <a:avLst/>
          </a:prstGeom>
          <a:solidFill>
            <a:schemeClr val="bg1"/>
          </a:solidFill>
        </p:spPr>
      </p:pic>
      <p:pic>
        <p:nvPicPr>
          <p:cNvPr id="11" name="Picture 10" descr="latex-image-1.pdf"/>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457200" y="2349500"/>
            <a:ext cx="4038600" cy="116366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in 2009 </a:t>
            </a:r>
            <a:br>
              <a:rPr lang="en-US" dirty="0" smtClean="0"/>
            </a:br>
            <a:r>
              <a:rPr lang="en-US" dirty="0" smtClean="0"/>
              <a:t>D0</a:t>
            </a:r>
            <a:r>
              <a:rPr lang="en-US" dirty="0" smtClean="0"/>
              <a:t> </a:t>
            </a:r>
            <a:r>
              <a:rPr lang="en-US" dirty="0" err="1" smtClean="0"/>
              <a:t>m</a:t>
            </a:r>
            <a:r>
              <a:rPr lang="en-US" dirty="0" err="1" smtClean="0"/>
              <a:t>uon</a:t>
            </a:r>
            <a:r>
              <a:rPr lang="en-US" dirty="0" smtClean="0"/>
              <a:t> </a:t>
            </a:r>
            <a:r>
              <a:rPr lang="en-US" dirty="0" smtClean="0"/>
              <a:t>charge asymmetry</a:t>
            </a:r>
            <a:endParaRPr lang="en-US" dirty="0"/>
          </a:p>
        </p:txBody>
      </p:sp>
      <p:sp>
        <p:nvSpPr>
          <p:cNvPr id="3" name="Date Placeholder 2"/>
          <p:cNvSpPr>
            <a:spLocks noGrp="1"/>
          </p:cNvSpPr>
          <p:nvPr>
            <p:ph type="dt" sz="half" idx="10"/>
          </p:nvPr>
        </p:nvSpPr>
        <p:spPr/>
        <p:txBody>
          <a:bodyPr/>
          <a:lstStyle/>
          <a:p>
            <a:fld id="{84897ECA-2EAD-0746-B42D-B9FE2BCAA357}" type="datetime4">
              <a:rPr lang="en-US" smtClean="0"/>
              <a:pPr/>
              <a:t>April 19, 2010</a:t>
            </a:fld>
            <a:endParaRPr lang="en-US"/>
          </a:p>
        </p:txBody>
      </p:sp>
      <p:sp>
        <p:nvSpPr>
          <p:cNvPr id="4" name="Footer Placeholder 3"/>
          <p:cNvSpPr>
            <a:spLocks noGrp="1"/>
          </p:cNvSpPr>
          <p:nvPr>
            <p:ph type="ftr" sz="quarter" idx="11"/>
          </p:nvPr>
        </p:nvSpPr>
        <p:spPr/>
        <p:txBody>
          <a:bodyPr/>
          <a:lstStyle/>
          <a:p>
            <a:r>
              <a:rPr lang="en-US" smtClean="0"/>
              <a:t>DIS2010</a:t>
            </a:r>
            <a:endParaRPr lang="en-US"/>
          </a:p>
        </p:txBody>
      </p:sp>
      <p:sp>
        <p:nvSpPr>
          <p:cNvPr id="7" name="Slide Number Placeholder 6"/>
          <p:cNvSpPr>
            <a:spLocks noGrp="1"/>
          </p:cNvSpPr>
          <p:nvPr>
            <p:ph type="sldNum" sz="quarter" idx="12"/>
          </p:nvPr>
        </p:nvSpPr>
        <p:spPr/>
        <p:txBody>
          <a:bodyPr>
            <a:normAutofit fontScale="85000" lnSpcReduction="20000"/>
          </a:bodyPr>
          <a:lstStyle/>
          <a:p>
            <a:fld id="{5CAF58BB-8DAA-3C4E-9879-64616FF779A7}" type="slidenum">
              <a:rPr lang="en-US" smtClean="0"/>
              <a:pPr/>
              <a:t>9</a:t>
            </a:fld>
            <a:endParaRPr lang="en-US"/>
          </a:p>
        </p:txBody>
      </p:sp>
      <p:sp>
        <p:nvSpPr>
          <p:cNvPr id="6" name="TextBox 5"/>
          <p:cNvSpPr txBox="1"/>
          <p:nvPr/>
        </p:nvSpPr>
        <p:spPr>
          <a:xfrm>
            <a:off x="457200" y="3429000"/>
            <a:ext cx="8229600" cy="2431435"/>
          </a:xfrm>
          <a:prstGeom prst="rect">
            <a:avLst/>
          </a:prstGeom>
          <a:noFill/>
        </p:spPr>
        <p:txBody>
          <a:bodyPr wrap="square" rtlCol="0">
            <a:spAutoFit/>
          </a:bodyPr>
          <a:lstStyle/>
          <a:p>
            <a:pPr>
              <a:buFont typeface="Wingdings" charset="2"/>
              <a:buChar char=""/>
            </a:pPr>
            <a:r>
              <a:rPr lang="en-US" sz="2000" dirty="0" smtClean="0"/>
              <a:t> D0: Measurement of the </a:t>
            </a:r>
            <a:r>
              <a:rPr lang="en-US" sz="2000" dirty="0" err="1" smtClean="0"/>
              <a:t>Muon</a:t>
            </a:r>
            <a:r>
              <a:rPr lang="en-US" sz="2000" dirty="0" smtClean="0"/>
              <a:t> Charge Asymmetry from W Boson Decays, Phys. Rev. D77, 011106 (2008), 0.3 fb</a:t>
            </a:r>
            <a:r>
              <a:rPr lang="en-US" sz="2000" baseline="30000" dirty="0" smtClean="0"/>
              <a:t>-1</a:t>
            </a:r>
          </a:p>
          <a:p>
            <a:pPr>
              <a:buFont typeface="Wingdings" charset="2"/>
              <a:buChar char=""/>
            </a:pPr>
            <a:r>
              <a:rPr lang="en-US" sz="2000" dirty="0" smtClean="0"/>
              <a:t> D0: Measurement of the Electron Charge Asymmetry, Phys. Rev. </a:t>
            </a:r>
            <a:r>
              <a:rPr lang="en-US" sz="2000" dirty="0" err="1" smtClean="0"/>
              <a:t>Lett</a:t>
            </a:r>
            <a:r>
              <a:rPr lang="en-US" sz="2000" dirty="0" smtClean="0"/>
              <a:t> 101, 211801 (2008), 0.7 fb</a:t>
            </a:r>
            <a:r>
              <a:rPr lang="en-US" sz="2000" baseline="30000" dirty="0" smtClean="0"/>
              <a:t>-1</a:t>
            </a:r>
          </a:p>
          <a:p>
            <a:pPr>
              <a:buFont typeface="Wingdings" charset="2"/>
              <a:buChar char=""/>
            </a:pPr>
            <a:r>
              <a:rPr lang="en-US" sz="2000" dirty="0" smtClean="0"/>
              <a:t> CDF: W boson charge </a:t>
            </a:r>
            <a:r>
              <a:rPr lang="en-US" sz="2000" dirty="0" smtClean="0"/>
              <a:t>asymmetry </a:t>
            </a:r>
            <a:r>
              <a:rPr lang="en-US" sz="2000" dirty="0" err="1" smtClean="0"/>
              <a:t>vs</a:t>
            </a:r>
            <a:r>
              <a:rPr lang="en-US" sz="2000" dirty="0" smtClean="0"/>
              <a:t> </a:t>
            </a:r>
            <a:r>
              <a:rPr lang="en-US" sz="2000" dirty="0" smtClean="0"/>
              <a:t>W rapidity, Phys. Rev. </a:t>
            </a:r>
            <a:r>
              <a:rPr lang="en-US" sz="2000" dirty="0" err="1" smtClean="0"/>
              <a:t>Lett</a:t>
            </a:r>
            <a:r>
              <a:rPr lang="en-US" sz="2000" dirty="0" smtClean="0"/>
              <a:t>. 102, 181801 (2009), 1 fb</a:t>
            </a:r>
            <a:r>
              <a:rPr lang="en-US" sz="2000" baseline="30000" dirty="0" smtClean="0"/>
              <a:t>-1</a:t>
            </a:r>
          </a:p>
          <a:p>
            <a:pPr>
              <a:buFont typeface="Wingdings" charset="2"/>
              <a:buChar char=""/>
            </a:pPr>
            <a:r>
              <a:rPr lang="en-US" sz="2000" dirty="0" smtClean="0"/>
              <a:t> CDF: lepton charge asymmetry, Phys. Rev. D71, 051104, 0.17 fb</a:t>
            </a:r>
            <a:r>
              <a:rPr lang="en-US" sz="2000" baseline="30000" dirty="0" smtClean="0"/>
              <a:t>-1</a:t>
            </a:r>
          </a:p>
          <a:p>
            <a:endParaRPr lang="en-US" baseline="30000" dirty="0"/>
          </a:p>
        </p:txBody>
      </p:sp>
      <p:sp>
        <p:nvSpPr>
          <p:cNvPr id="8" name="TextBox 7"/>
          <p:cNvSpPr txBox="1"/>
          <p:nvPr/>
        </p:nvSpPr>
        <p:spPr>
          <a:xfrm>
            <a:off x="1035538" y="2149231"/>
            <a:ext cx="6944760" cy="523220"/>
          </a:xfrm>
          <a:prstGeom prst="rect">
            <a:avLst/>
          </a:prstGeom>
          <a:noFill/>
        </p:spPr>
        <p:txBody>
          <a:bodyPr wrap="none" rtlCol="0">
            <a:spAutoFit/>
          </a:bodyPr>
          <a:lstStyle/>
          <a:p>
            <a:r>
              <a:rPr lang="en-US" sz="2800" dirty="0" smtClean="0">
                <a:solidFill>
                  <a:srgbClr val="0000FF"/>
                </a:solidFill>
                <a:latin typeface="Brush Script Std"/>
                <a:cs typeface="Brush Script Std"/>
              </a:rPr>
              <a:t>L</a:t>
            </a:r>
            <a:r>
              <a:rPr lang="en-US" sz="2800" dirty="0" smtClean="0">
                <a:solidFill>
                  <a:srgbClr val="0000FF"/>
                </a:solidFill>
              </a:rPr>
              <a:t> = 4.9 fb</a:t>
            </a:r>
            <a:r>
              <a:rPr lang="en-US" sz="2800" baseline="30000" dirty="0" smtClean="0">
                <a:solidFill>
                  <a:srgbClr val="0000FF"/>
                </a:solidFill>
              </a:rPr>
              <a:t>-1</a:t>
            </a:r>
            <a:r>
              <a:rPr lang="en-US" sz="2800" dirty="0" smtClean="0">
                <a:solidFill>
                  <a:srgbClr val="0000FF"/>
                </a:solidFill>
              </a:rPr>
              <a:t>,    2.3 M reconstructed W decays!</a:t>
            </a:r>
            <a:endParaRPr lang="en-US" sz="2800" dirty="0">
              <a:solidFill>
                <a:srgbClr val="0000FF"/>
              </a:solidFill>
            </a:endParaRPr>
          </a:p>
        </p:txBody>
      </p:sp>
      <p:sp>
        <p:nvSpPr>
          <p:cNvPr id="9" name="TextBox 8"/>
          <p:cNvSpPr txBox="1"/>
          <p:nvPr/>
        </p:nvSpPr>
        <p:spPr>
          <a:xfrm flipH="1">
            <a:off x="457200" y="2789634"/>
            <a:ext cx="5878455" cy="523220"/>
          </a:xfrm>
          <a:prstGeom prst="rect">
            <a:avLst/>
          </a:prstGeom>
          <a:noFill/>
        </p:spPr>
        <p:txBody>
          <a:bodyPr wrap="square" rtlCol="0">
            <a:spAutoFit/>
          </a:bodyPr>
          <a:lstStyle/>
          <a:p>
            <a:r>
              <a:rPr lang="en-US" sz="2800" dirty="0" smtClean="0"/>
              <a:t>Previous Publications from TeV Run II</a:t>
            </a:r>
            <a:endParaRPr lang="en-US" sz="2800" dirty="0"/>
          </a:p>
        </p:txBody>
      </p:sp>
      <p:sp>
        <p:nvSpPr>
          <p:cNvPr id="10" name="TextBox 9"/>
          <p:cNvSpPr txBox="1"/>
          <p:nvPr/>
        </p:nvSpPr>
        <p:spPr>
          <a:xfrm>
            <a:off x="6586890" y="228600"/>
            <a:ext cx="2557110" cy="369332"/>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US" dirty="0" err="1" smtClean="0"/>
              <a:t>Trang</a:t>
            </a:r>
            <a:r>
              <a:rPr lang="en-US" dirty="0" smtClean="0"/>
              <a:t> Hoang, FSU student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739</TotalTime>
  <Words>1829</Words>
  <Application>Microsoft Macintosh PowerPoint</Application>
  <PresentationFormat>On-screen Show (4:3)</PresentationFormat>
  <Paragraphs>321</Paragraphs>
  <Slides>32</Slides>
  <Notes>9</Notes>
  <HiddenSlides>1</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Median</vt:lpstr>
      <vt:lpstr>Equation</vt:lpstr>
      <vt:lpstr>W and LEPTON ASYMMETRIES at the TEVATRON</vt:lpstr>
      <vt:lpstr>Outline</vt:lpstr>
      <vt:lpstr>CDF  and D0 detectors</vt:lpstr>
      <vt:lpstr>Kinematics </vt:lpstr>
      <vt:lpstr>Slide 5</vt:lpstr>
      <vt:lpstr>W Asymmetry in p-pbar collisions</vt:lpstr>
      <vt:lpstr>What do we know about d(x)/u(x)?</vt:lpstr>
      <vt:lpstr>Traditional Lepton method</vt:lpstr>
      <vt:lpstr>New in 2009  D0 muon charge asymmetry</vt:lpstr>
      <vt:lpstr>Wmn</vt:lpstr>
      <vt:lpstr>MT distribution for Wmn events</vt:lpstr>
      <vt:lpstr>Backgrounds for D0 Wmn</vt:lpstr>
      <vt:lpstr>Charge misidentification</vt:lpstr>
      <vt:lpstr>Momentum smearing correction</vt:lpstr>
      <vt:lpstr>Results compared to RESBOS+CTEQ6.6M</vt:lpstr>
      <vt:lpstr>D0 conclusions </vt:lpstr>
      <vt:lpstr>New CDF Technique</vt:lpstr>
      <vt:lpstr>Example: Take into account W production from the sea via Q(y,PT) factor in weight</vt:lpstr>
      <vt:lpstr>Uncertainties</vt:lpstr>
      <vt:lpstr>Electron Charge Identification</vt:lpstr>
      <vt:lpstr>Effect of Input PDFs</vt:lpstr>
      <vt:lpstr>Systematic Uncertainties</vt:lpstr>
      <vt:lpstr>Systematic Uncertainties</vt:lpstr>
      <vt:lpstr>CDF Result (1fb-1)</vt:lpstr>
      <vt:lpstr>What is going on? </vt:lpstr>
      <vt:lpstr>Are CDF and D0 Consistent?</vt:lpstr>
      <vt:lpstr>Slide 27</vt:lpstr>
      <vt:lpstr>Slide 28</vt:lpstr>
      <vt:lpstr>Slide 29</vt:lpstr>
      <vt:lpstr>Muon asymmetry predictions CTEQ6.6M with RESBOS</vt:lpstr>
      <vt:lpstr>Tentative conclusions</vt:lpstr>
      <vt:lpstr>Special thanks to our sponsors!</vt:lpstr>
    </vt:vector>
  </TitlesOfParts>
  <Company>Northwestern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 and LEPTON ASYMMETRIES at the TEVATRON</dc:title>
  <dc:creator>Heidi Schellman</dc:creator>
  <cp:lastModifiedBy>Heidi Schellman</cp:lastModifiedBy>
  <cp:revision>44</cp:revision>
  <dcterms:created xsi:type="dcterms:W3CDTF">2010-04-19T12:41:03Z</dcterms:created>
  <dcterms:modified xsi:type="dcterms:W3CDTF">2010-04-19T12:46:47Z</dcterms:modified>
</cp:coreProperties>
</file>