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61" r:id="rId2"/>
    <p:sldId id="262" r:id="rId3"/>
    <p:sldId id="264" r:id="rId4"/>
    <p:sldId id="265" r:id="rId5"/>
    <p:sldId id="266" r:id="rId6"/>
    <p:sldId id="269" r:id="rId7"/>
    <p:sldId id="267" r:id="rId8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9900"/>
    <a:srgbClr val="000000"/>
    <a:srgbClr val="104282"/>
    <a:srgbClr val="FFFF99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12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D1D5A-D050-4C85-845B-EE7A8A601E55}" type="datetimeFigureOut">
              <a:rPr lang="en-US" smtClean="0"/>
              <a:t>21.11.19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01D-FEB2-4CE6-B78C-8A100D919A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4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A3FB4A-E919-4AE4-8CC6-88FBE5744C90}" type="datetimeFigureOut">
              <a:rPr lang="en-GB" smtClean="0"/>
              <a:t>21.11.19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30EA07-0672-4C13-8172-D1F1695F8F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8646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0EA07-0672-4C13-8172-D1F1695F8F1D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7092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21.11.19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21.11.19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21.11.19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21.11.19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4633"/>
            <a:ext cx="7864475" cy="822325"/>
          </a:xfrm>
        </p:spPr>
        <p:txBody>
          <a:bodyPr/>
          <a:lstStyle>
            <a:lvl1pPr algn="ctr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57276"/>
            <a:ext cx="8226854" cy="4935752"/>
          </a:xfrm>
        </p:spPr>
        <p:txBody>
          <a:bodyPr/>
          <a:lstStyle>
            <a:lvl2pPr>
              <a:defRPr>
                <a:solidFill>
                  <a:srgbClr val="000000"/>
                </a:solidFill>
              </a:defRPr>
            </a:lvl2pPr>
            <a:lvl4pPr>
              <a:defRPr>
                <a:solidFill>
                  <a:srgbClr val="000000"/>
                </a:solidFill>
              </a:defRPr>
            </a:lvl4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5113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21.11.19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21.11.19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6" Type="http://schemas.openxmlformats.org/officeDocument/2006/relationships/hyperlink" Target="http://wlcg.web.cern.ch/" TargetMode="External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>
            <a:hlinkClick r:id="rId16"/>
          </p:cNvPr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775" y="0"/>
            <a:ext cx="1038225" cy="91946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iki.egi.eu/wiki/PROC09_Resource_Centre_Registration_and_Certification" TargetMode="External"/><Relationship Id="rId3" Type="http://schemas.openxmlformats.org/officeDocument/2006/relationships/hyperlink" Target="https://wlcg.web.cern.ch/register-new-federation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repository.egi.eu/category/umd_releases/distribution/umd-4/" TargetMode="External"/><Relationship Id="rId3" Type="http://schemas.openxmlformats.org/officeDocument/2006/relationships/hyperlink" Target="http://linuxsoft.cern.ch/wlcg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twiki.cern.ch/twiki/bin/view/CMSPublic/NewComputingSite" TargetMode="External"/><Relationship Id="rId3" Type="http://schemas.openxmlformats.org/officeDocument/2006/relationships/hyperlink" Target="http://repository.egi.eu/category/umd_releases/distribution/umd-4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ww.igtf.net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gus.eu/" TargetMode="External"/><Relationship Id="rId4" Type="http://schemas.openxmlformats.org/officeDocument/2006/relationships/hyperlink" Target="http://operations-portal.egi.eu/" TargetMode="External"/><Relationship Id="rId5" Type="http://schemas.openxmlformats.org/officeDocument/2006/relationships/hyperlink" Target="https://accounting.egi.eu/" TargetMode="External"/><Relationship Id="rId6" Type="http://schemas.openxmlformats.org/officeDocument/2006/relationships/hyperlink" Target="http://argo.egi.eu/" TargetMode="External"/><Relationship Id="rId7" Type="http://schemas.openxmlformats.org/officeDocument/2006/relationships/hyperlink" Target="http://wlcg-sam-cms.cern.ch/" TargetMode="External"/><Relationship Id="rId8" Type="http://schemas.openxmlformats.org/officeDocument/2006/relationships/hyperlink" Target="https://wlcg-rebus.cern.ch/apps/topology/" TargetMode="External"/><Relationship Id="rId9" Type="http://schemas.openxmlformats.org/officeDocument/2006/relationships/hyperlink" Target="http://cms-cric.cern.ch/" TargetMode="External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goc.egi.e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dirty="0" smtClean="0"/>
              <a:t>WLCG site setup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000" dirty="0" err="1" smtClean="0">
                <a:solidFill>
                  <a:srgbClr val="000000"/>
                </a:solidFill>
              </a:rPr>
              <a:t>Katarzyna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Dziedziniewicz</a:t>
            </a:r>
            <a:r>
              <a:rPr lang="en-US" sz="2000" dirty="0" smtClean="0">
                <a:solidFill>
                  <a:srgbClr val="000000"/>
                </a:solidFill>
              </a:rPr>
              <a:t>-Wojcik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CERN-IT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22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November 2019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v 1.3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282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Site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7276"/>
            <a:ext cx="8394192" cy="4935752"/>
          </a:xfrm>
        </p:spPr>
        <p:txBody>
          <a:bodyPr>
            <a:normAutofit/>
          </a:bodyPr>
          <a:lstStyle/>
          <a:p>
            <a:r>
              <a:rPr lang="en-US" dirty="0" smtClean="0"/>
              <a:t>Belong to EGI or OSG (mostly US sites)</a:t>
            </a:r>
          </a:p>
          <a:p>
            <a:r>
              <a:rPr lang="en-US" dirty="0" smtClean="0"/>
              <a:t>Computing farm with at least on CE</a:t>
            </a:r>
          </a:p>
          <a:p>
            <a:r>
              <a:rPr lang="en-US" dirty="0" smtClean="0"/>
              <a:t>A Storage Element</a:t>
            </a:r>
          </a:p>
          <a:p>
            <a:r>
              <a:rPr lang="en-US" dirty="0" smtClean="0"/>
              <a:t>A machine for a Squid Server</a:t>
            </a:r>
          </a:p>
          <a:p>
            <a:r>
              <a:rPr lang="en-US" dirty="0" smtClean="0"/>
              <a:t>A set of firewall permissions for Squid, remote data access and monitoring</a:t>
            </a:r>
          </a:p>
          <a:p>
            <a:r>
              <a:rPr lang="en-US" dirty="0" smtClean="0"/>
              <a:t>2 </a:t>
            </a:r>
            <a:r>
              <a:rPr lang="en-US" dirty="0" err="1" smtClean="0"/>
              <a:t>Gbps</a:t>
            </a:r>
            <a:r>
              <a:rPr lang="en-US" dirty="0" smtClean="0"/>
              <a:t> internet connectivity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326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EGI/WLCG services needed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hlinkClick r:id="rId2"/>
              </a:rPr>
              <a:t>EGI registration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WLCG registration</a:t>
            </a:r>
            <a:endParaRPr lang="en-US" dirty="0" smtClean="0"/>
          </a:p>
          <a:p>
            <a:r>
              <a:rPr lang="en-US" dirty="0" smtClean="0"/>
              <a:t>Site BDII</a:t>
            </a:r>
          </a:p>
          <a:p>
            <a:pPr lvl="1"/>
            <a:r>
              <a:rPr lang="en-US" dirty="0" smtClean="0"/>
              <a:t>Publishes selected site services into the EGI / WLCG information system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APEL (depending on CE type)	</a:t>
            </a:r>
          </a:p>
          <a:p>
            <a:pPr lvl="1"/>
            <a:r>
              <a:rPr lang="en-US" dirty="0" smtClean="0"/>
              <a:t>Assembles accounting records from CE and batch system logs</a:t>
            </a:r>
          </a:p>
          <a:p>
            <a:pPr lvl="1"/>
            <a:r>
              <a:rPr lang="en-US" dirty="0" smtClean="0"/>
              <a:t>Submits them to the central APEL repository</a:t>
            </a:r>
          </a:p>
          <a:p>
            <a:pPr marL="448056" lvl="1" indent="0">
              <a:buNone/>
            </a:pPr>
            <a:endParaRPr lang="en-US" dirty="0" smtClean="0"/>
          </a:p>
          <a:p>
            <a:r>
              <a:rPr lang="en-US" dirty="0" err="1"/>
              <a:t>perfSONAR</a:t>
            </a:r>
            <a:r>
              <a:rPr lang="en-US" dirty="0"/>
              <a:t> (strongly recommended)</a:t>
            </a:r>
          </a:p>
          <a:p>
            <a:pPr lvl="1"/>
            <a:r>
              <a:rPr lang="en-US" dirty="0"/>
              <a:t>Network bandwidth and latency measurements</a:t>
            </a:r>
          </a:p>
          <a:p>
            <a:pPr lvl="1"/>
            <a:r>
              <a:rPr lang="en-US" dirty="0"/>
              <a:t>Can be very helpful in debugging network </a:t>
            </a:r>
            <a:r>
              <a:rPr lang="en-US" dirty="0" smtClean="0"/>
              <a:t>issues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Argus (recommended)</a:t>
            </a:r>
          </a:p>
          <a:p>
            <a:pPr lvl="1"/>
            <a:r>
              <a:rPr lang="en-US" dirty="0" smtClean="0"/>
              <a:t>Site authorization system that applies local as well as remote policies imported from EGI and WLCG</a:t>
            </a:r>
          </a:p>
          <a:p>
            <a:pPr lvl="8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40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Repositories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7276"/>
            <a:ext cx="8686800" cy="4935752"/>
          </a:xfrm>
        </p:spPr>
        <p:txBody>
          <a:bodyPr>
            <a:normAutofit/>
          </a:bodyPr>
          <a:lstStyle/>
          <a:p>
            <a:r>
              <a:rPr lang="en-US" dirty="0" smtClean="0"/>
              <a:t>Middleware (MW)</a:t>
            </a:r>
          </a:p>
          <a:p>
            <a:pPr lvl="1"/>
            <a:r>
              <a:rPr lang="en-US" dirty="0" smtClean="0"/>
              <a:t>EGI UMD-4</a:t>
            </a:r>
          </a:p>
          <a:p>
            <a:pPr lvl="2"/>
            <a:r>
              <a:rPr lang="en-US" sz="2200" dirty="0" smtClean="0">
                <a:hlinkClick r:id="rId2"/>
              </a:rPr>
              <a:t>http</a:t>
            </a:r>
            <a:r>
              <a:rPr lang="en-US" sz="2200" dirty="0">
                <a:hlinkClick r:id="rId2"/>
              </a:rPr>
              <a:t>://</a:t>
            </a:r>
            <a:r>
              <a:rPr lang="en-US" sz="2200" dirty="0" smtClean="0">
                <a:hlinkClick r:id="rId2"/>
              </a:rPr>
              <a:t>repository.egi.eu/category/umd_releases/distribution/umd-4/</a:t>
            </a:r>
            <a:endParaRPr lang="en-US" sz="2200" dirty="0" smtClean="0"/>
          </a:p>
          <a:p>
            <a:pPr lvl="3"/>
            <a:r>
              <a:rPr lang="en-US" dirty="0" smtClean="0"/>
              <a:t>The </a:t>
            </a:r>
            <a:r>
              <a:rPr lang="en-US" b="1" dirty="0" smtClean="0"/>
              <a:t>Certificate Authority</a:t>
            </a:r>
            <a:r>
              <a:rPr lang="en-US" dirty="0" smtClean="0"/>
              <a:t> repository will be used automatically</a:t>
            </a:r>
          </a:p>
          <a:p>
            <a:pPr lvl="1"/>
            <a:r>
              <a:rPr lang="en-US" dirty="0" smtClean="0"/>
              <a:t>WLCG</a:t>
            </a:r>
          </a:p>
          <a:p>
            <a:pPr lvl="2"/>
            <a:r>
              <a:rPr lang="en-US" dirty="0" smtClean="0"/>
              <a:t>For WLCG VOBOX and various extra packages</a:t>
            </a:r>
          </a:p>
          <a:p>
            <a:pPr lvl="2"/>
            <a:r>
              <a:rPr lang="en-US" dirty="0">
                <a:hlinkClick r:id="rId3"/>
              </a:rPr>
              <a:t>http://linuxsoft.cern.ch/wlcg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712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057276"/>
            <a:ext cx="8448261" cy="4935752"/>
          </a:xfrm>
        </p:spPr>
        <p:txBody>
          <a:bodyPr>
            <a:normAutofit/>
          </a:bodyPr>
          <a:lstStyle/>
          <a:p>
            <a:pPr lvl="8"/>
            <a:endParaRPr lang="en-US" dirty="0" smtClean="0"/>
          </a:p>
          <a:p>
            <a:r>
              <a:rPr lang="en-US" dirty="0"/>
              <a:t>Adding new CMS site</a:t>
            </a:r>
          </a:p>
          <a:p>
            <a:pPr lvl="2"/>
            <a:r>
              <a:rPr lang="en-US" dirty="0">
                <a:hlinkClick r:id="rId2"/>
              </a:rPr>
              <a:t>https://twiki.cern.ch/twiki/bin/view/CMSPublic/</a:t>
            </a:r>
            <a:r>
              <a:rPr lang="en-US" dirty="0" smtClean="0">
                <a:hlinkClick r:id="rId2"/>
              </a:rPr>
              <a:t>NewComputingSite</a:t>
            </a:r>
            <a:endParaRPr lang="en-US" dirty="0" smtClean="0"/>
          </a:p>
          <a:p>
            <a:r>
              <a:rPr lang="en-US" dirty="0" smtClean="0"/>
              <a:t>UMD services documentation</a:t>
            </a:r>
          </a:p>
          <a:p>
            <a:pPr lvl="1"/>
            <a:r>
              <a:rPr lang="en-US" dirty="0">
                <a:hlinkClick r:id="rId3"/>
              </a:rPr>
              <a:t>http://repository.egi.eu/category/umd_releases/distribution/umd-4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pPr lvl="8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393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7276"/>
            <a:ext cx="8357616" cy="493575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All the secure services need host certificates from a certificate authority (CA) that is part of the </a:t>
            </a:r>
            <a:r>
              <a:rPr lang="en-US" sz="2400" dirty="0" smtClean="0">
                <a:hlinkClick r:id="rId2"/>
              </a:rPr>
              <a:t>IGTF</a:t>
            </a:r>
            <a:r>
              <a:rPr lang="en-US" sz="2400" dirty="0" smtClean="0"/>
              <a:t> (Interoperable Global Trust Federation)</a:t>
            </a:r>
          </a:p>
          <a:p>
            <a:pPr lvl="1"/>
            <a:r>
              <a:rPr lang="en-US" sz="2000" dirty="0" smtClean="0"/>
              <a:t>Also various commercial CAs are supported</a:t>
            </a:r>
          </a:p>
          <a:p>
            <a:pPr lvl="3"/>
            <a:endParaRPr lang="en-US" dirty="0"/>
          </a:p>
          <a:p>
            <a:r>
              <a:rPr lang="en-US" sz="2400" dirty="0" smtClean="0"/>
              <a:t>The SE and most of the EGI / WLCG site services need openings for specific ports in the campus/site firewall</a:t>
            </a:r>
          </a:p>
          <a:p>
            <a:pPr lvl="1"/>
            <a:r>
              <a:rPr lang="en-US" sz="2000" dirty="0" smtClean="0"/>
              <a:t>They could all be installed in a isolated </a:t>
            </a:r>
            <a:r>
              <a:rPr lang="en-US" sz="2000" dirty="0" err="1" smtClean="0"/>
              <a:t>subnetwork</a:t>
            </a:r>
            <a:endParaRPr lang="en-US" sz="2000" dirty="0" smtClean="0"/>
          </a:p>
          <a:p>
            <a:pPr lvl="3"/>
            <a:endParaRPr lang="en-US" dirty="0"/>
          </a:p>
          <a:p>
            <a:r>
              <a:rPr lang="en-US" sz="2400" dirty="0" smtClean="0"/>
              <a:t>Only the site admins have root access to the services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236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Operations tools for EGI / WLCG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GOCDB – catalog </a:t>
            </a:r>
            <a:r>
              <a:rPr lang="en-US" dirty="0"/>
              <a:t>of official sites and </a:t>
            </a:r>
            <a:r>
              <a:rPr lang="en-US" dirty="0" smtClean="0"/>
              <a:t>services</a:t>
            </a:r>
          </a:p>
          <a:p>
            <a:pPr lvl="1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://goc.egi.eu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lvl="8"/>
            <a:endParaRPr lang="en-US" dirty="0" smtClean="0"/>
          </a:p>
          <a:p>
            <a:r>
              <a:rPr lang="en-US" dirty="0" smtClean="0"/>
              <a:t>GGUS – ticketing and support system</a:t>
            </a:r>
          </a:p>
          <a:p>
            <a:pPr lvl="1"/>
            <a:r>
              <a:rPr lang="en-US" dirty="0">
                <a:hlinkClick r:id="rId3"/>
              </a:rPr>
              <a:t>https://ggus.eu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pPr lvl="8"/>
            <a:endParaRPr lang="en-US" dirty="0" smtClean="0"/>
          </a:p>
          <a:p>
            <a:r>
              <a:rPr lang="en-US" dirty="0" smtClean="0"/>
              <a:t>Operations Portal</a:t>
            </a:r>
          </a:p>
          <a:p>
            <a:pPr lvl="1"/>
            <a:r>
              <a:rPr lang="en-US" dirty="0">
                <a:hlinkClick r:id="rId4"/>
              </a:rPr>
              <a:t>http://operations-portal.egi.eu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pPr lvl="8"/>
            <a:endParaRPr lang="en-US" dirty="0" smtClean="0"/>
          </a:p>
          <a:p>
            <a:r>
              <a:rPr lang="en-US" dirty="0" smtClean="0"/>
              <a:t>Accounting Portal</a:t>
            </a:r>
          </a:p>
          <a:p>
            <a:pPr lvl="1"/>
            <a:r>
              <a:rPr lang="en-US" dirty="0" smtClean="0">
                <a:hlinkClick r:id="rId5"/>
              </a:rPr>
              <a:t>https</a:t>
            </a:r>
            <a:r>
              <a:rPr lang="en-US" dirty="0">
                <a:hlinkClick r:id="rId5"/>
              </a:rPr>
              <a:t>://accounting.egi.eu</a:t>
            </a:r>
            <a:r>
              <a:rPr lang="en-US" dirty="0" smtClean="0">
                <a:hlinkClick r:id="rId5"/>
              </a:rPr>
              <a:t>/</a:t>
            </a:r>
            <a:r>
              <a:rPr lang="en-US" dirty="0" smtClean="0"/>
              <a:t> 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Service Availability and Reliability Monitoring</a:t>
            </a:r>
          </a:p>
          <a:p>
            <a:pPr lvl="1"/>
            <a:r>
              <a:rPr lang="en-US" dirty="0"/>
              <a:t>EGI: </a:t>
            </a:r>
            <a:r>
              <a:rPr lang="en-US" dirty="0">
                <a:hlinkClick r:id="rId6"/>
              </a:rPr>
              <a:t>http://argo.egi.eu</a:t>
            </a:r>
            <a:r>
              <a:rPr lang="en-US" dirty="0" smtClean="0">
                <a:hlinkClick r:id="rId6"/>
              </a:rPr>
              <a:t>/</a:t>
            </a:r>
            <a:r>
              <a:rPr lang="en-US" dirty="0" smtClean="0"/>
              <a:t> </a:t>
            </a:r>
            <a:endParaRPr lang="en-US" dirty="0"/>
          </a:p>
          <a:p>
            <a:pPr lvl="1"/>
            <a:r>
              <a:rPr lang="en-US" dirty="0" smtClean="0"/>
              <a:t>WLCG: </a:t>
            </a:r>
            <a:r>
              <a:rPr lang="en-US" dirty="0" smtClean="0">
                <a:hlinkClick r:id="rId7"/>
              </a:rPr>
              <a:t>http://wlcg-sam-cms.cern.ch/</a:t>
            </a:r>
            <a:endParaRPr lang="en-US" dirty="0" smtClean="0"/>
          </a:p>
          <a:p>
            <a:pPr lvl="8"/>
            <a:endParaRPr lang="en-US" dirty="0" smtClean="0"/>
          </a:p>
          <a:p>
            <a:r>
              <a:rPr lang="en-US" dirty="0" smtClean="0"/>
              <a:t>WLCG topology and pledges</a:t>
            </a:r>
          </a:p>
          <a:p>
            <a:pPr lvl="1"/>
            <a:r>
              <a:rPr lang="en-US" dirty="0" smtClean="0"/>
              <a:t>REBUS:</a:t>
            </a:r>
            <a:r>
              <a:rPr lang="en-US" dirty="0"/>
              <a:t> </a:t>
            </a:r>
            <a:r>
              <a:rPr lang="en-US" dirty="0" smtClean="0">
                <a:hlinkClick r:id="rId8"/>
              </a:rPr>
              <a:t>https</a:t>
            </a:r>
            <a:r>
              <a:rPr lang="en-US" dirty="0">
                <a:hlinkClick r:id="rId8"/>
              </a:rPr>
              <a:t>://wlcg-rebus.cern.ch/apps/topology</a:t>
            </a:r>
            <a:r>
              <a:rPr lang="en-US" dirty="0" smtClean="0">
                <a:hlinkClick r:id="rId8"/>
              </a:rPr>
              <a:t>/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CRIC: </a:t>
            </a:r>
            <a:r>
              <a:rPr lang="en-US" dirty="0" smtClean="0">
                <a:hlinkClick r:id="rId9"/>
              </a:rPr>
              <a:t>http://cms-cric.cern.ch/</a:t>
            </a:r>
            <a:endParaRPr lang="en-US" dirty="0" smtClean="0"/>
          </a:p>
          <a:p>
            <a:pPr lvl="8"/>
            <a:endParaRPr lang="en-US" dirty="0"/>
          </a:p>
          <a:p>
            <a:r>
              <a:rPr lang="en-US" dirty="0" smtClean="0"/>
              <a:t>And more…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02534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2337</TotalTime>
  <Words>355</Words>
  <Application>Microsoft Macintosh PowerPoint</Application>
  <PresentationFormat>On-screen Show (4:3)</PresentationFormat>
  <Paragraphs>76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CERNCorporate4-3</vt:lpstr>
      <vt:lpstr>WLCG site setup  Katarzyna Dziedziniewicz-Wojcik CERN-IT  22nd November 2019 v 1.3</vt:lpstr>
      <vt:lpstr>CMS Site Requirements</vt:lpstr>
      <vt:lpstr>EGI/WLCG services needed</vt:lpstr>
      <vt:lpstr>Repositories </vt:lpstr>
      <vt:lpstr>Configuration documentation</vt:lpstr>
      <vt:lpstr>Requirements</vt:lpstr>
      <vt:lpstr>Operations tools for EGI / WLCG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NN</dc:creator>
  <cp:lastModifiedBy>Kate  Wojcik</cp:lastModifiedBy>
  <cp:revision>342</cp:revision>
  <cp:lastPrinted>2015-03-25T10:23:14Z</cp:lastPrinted>
  <dcterms:created xsi:type="dcterms:W3CDTF">2015-01-26T14:46:24Z</dcterms:created>
  <dcterms:modified xsi:type="dcterms:W3CDTF">2019-11-21T20:58:03Z</dcterms:modified>
</cp:coreProperties>
</file>